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Lst>
  <p:sldIdLst>
    <p:sldId id="256" r:id="rId6"/>
    <p:sldId id="257" r:id="rId7"/>
    <p:sldId id="264" r:id="rId8"/>
    <p:sldId id="262" r:id="rId9"/>
    <p:sldId id="267" r:id="rId10"/>
    <p:sldId id="263" r:id="rId11"/>
    <p:sldId id="318" r:id="rId12"/>
    <p:sldId id="279" r:id="rId13"/>
    <p:sldId id="272" r:id="rId14"/>
    <p:sldId id="280" r:id="rId15"/>
    <p:sldId id="317" r:id="rId16"/>
    <p:sldId id="281" r:id="rId17"/>
    <p:sldId id="278" r:id="rId18"/>
    <p:sldId id="371" r:id="rId19"/>
    <p:sldId id="375" r:id="rId20"/>
    <p:sldId id="376" r:id="rId21"/>
    <p:sldId id="348" r:id="rId22"/>
    <p:sldId id="374" r:id="rId23"/>
    <p:sldId id="315" r:id="rId24"/>
    <p:sldId id="305" r:id="rId25"/>
    <p:sldId id="306" r:id="rId26"/>
    <p:sldId id="316" r:id="rId27"/>
    <p:sldId id="269" r:id="rId28"/>
    <p:sldId id="372" r:id="rId29"/>
    <p:sldId id="373" r:id="rId30"/>
    <p:sldId id="282" r:id="rId31"/>
    <p:sldId id="283" r:id="rId32"/>
    <p:sldId id="284" r:id="rId33"/>
    <p:sldId id="285" r:id="rId34"/>
    <p:sldId id="286" r:id="rId35"/>
    <p:sldId id="287" r:id="rId36"/>
    <p:sldId id="288" r:id="rId37"/>
    <p:sldId id="289" r:id="rId38"/>
    <p:sldId id="290" r:id="rId39"/>
    <p:sldId id="270" r:id="rId40"/>
    <p:sldId id="273" r:id="rId41"/>
    <p:sldId id="274" r:id="rId42"/>
    <p:sldId id="276" r:id="rId43"/>
    <p:sldId id="26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CFDB4-EAA9-4151-87D1-F1C2049A10F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E0814B6-4FFF-4877-9FB8-3F160DE04E4B}">
      <dgm:prSet/>
      <dgm:spPr/>
      <dgm:t>
        <a:bodyPr/>
        <a:lstStyle/>
        <a:p>
          <a:r>
            <a:rPr lang="el-GR"/>
            <a:t>Οι ελληνικές επιχειρήσεις (και όχι μόνο) στην μετά πανδημία εποχή έχουν ανάγκη να δημιουργήσουν τις συνθήκες επιβίωσης όπου συνεπάγεται διαχείριση κινδύνων (συστημικών και επιχειρηματικών), μείωση κόστους λειτουργίας, αύξηση ανταγωνιστικότητας/παραγωγικότητας και καινοτόμου λειτουργίας σε όλα τα επίπεδα</a:t>
          </a:r>
          <a:endParaRPr lang="en-US"/>
        </a:p>
      </dgm:t>
    </dgm:pt>
    <dgm:pt modelId="{C3DCB8AC-6C54-4A95-8405-6EC6B219B353}" type="parTrans" cxnId="{20E04165-8FB3-46A5-8C05-9387401DCFF7}">
      <dgm:prSet/>
      <dgm:spPr/>
      <dgm:t>
        <a:bodyPr/>
        <a:lstStyle/>
        <a:p>
          <a:endParaRPr lang="en-US"/>
        </a:p>
      </dgm:t>
    </dgm:pt>
    <dgm:pt modelId="{C5DDCA68-1902-4824-BFCE-16FE9524C68A}" type="sibTrans" cxnId="{20E04165-8FB3-46A5-8C05-9387401DCFF7}">
      <dgm:prSet/>
      <dgm:spPr/>
      <dgm:t>
        <a:bodyPr/>
        <a:lstStyle/>
        <a:p>
          <a:endParaRPr lang="en-US"/>
        </a:p>
      </dgm:t>
    </dgm:pt>
    <dgm:pt modelId="{9E31BC5F-D0FD-4898-BC81-4D88A64C2E00}">
      <dgm:prSet/>
      <dgm:spPr/>
      <dgm:t>
        <a:bodyPr/>
        <a:lstStyle/>
        <a:p>
          <a:r>
            <a:rPr lang="el-GR"/>
            <a:t>Ένα βασικό εργαλείο επίτευξης όλων των παραπάνω είναι η δυνατότητα δυναμικής ανάλυσης του εξωτερικού περιβάλλοντος κάθε επιχείρησης έτσι όπως διαμορφώνεται σε επίπεδο: Μακροοικονομικό, Κλαδικό, Μικροοικονομικό (Δημοσιονομική-Νομισματική Πολιτική/Δομές Αγοράς/Θεωρία Επιχείρησης)</a:t>
          </a:r>
          <a:endParaRPr lang="en-US"/>
        </a:p>
      </dgm:t>
    </dgm:pt>
    <dgm:pt modelId="{7C4F98D0-712F-4FCD-9C8F-BEE2FD9D6EF5}" type="parTrans" cxnId="{4BC1A645-C233-48C5-B325-A8182A00B1AC}">
      <dgm:prSet/>
      <dgm:spPr/>
      <dgm:t>
        <a:bodyPr/>
        <a:lstStyle/>
        <a:p>
          <a:endParaRPr lang="en-US"/>
        </a:p>
      </dgm:t>
    </dgm:pt>
    <dgm:pt modelId="{034E690B-718A-4552-B30E-D25025FDD66E}" type="sibTrans" cxnId="{4BC1A645-C233-48C5-B325-A8182A00B1AC}">
      <dgm:prSet/>
      <dgm:spPr/>
      <dgm:t>
        <a:bodyPr/>
        <a:lstStyle/>
        <a:p>
          <a:endParaRPr lang="en-US"/>
        </a:p>
      </dgm:t>
    </dgm:pt>
    <dgm:pt modelId="{06A132EC-124B-4FF2-93D8-ABAC87FF4F5C}">
      <dgm:prSet/>
      <dgm:spPr/>
      <dgm:t>
        <a:bodyPr/>
        <a:lstStyle/>
        <a:p>
          <a:r>
            <a:rPr lang="el-GR"/>
            <a:t>Όλα τα παραπάνω αναλύει και συνθέτει σε επίπεδο εφαρμοσμένο και ως εργαλεία λήψης επιχειρηματικών αποφάσεων η «Οικονομική Διοίκησης των Επιχειρήσεων» σε τοπικό, εθνικό, περιφερειακό (ΕΕ) και διεθνές επίπεδο.</a:t>
          </a:r>
          <a:endParaRPr lang="en-US"/>
        </a:p>
      </dgm:t>
    </dgm:pt>
    <dgm:pt modelId="{D7E0D8AD-B288-4807-8B98-8BCBB7E7F6BE}" type="parTrans" cxnId="{3B788ED9-753D-401F-84EF-84BC8AAFE3A1}">
      <dgm:prSet/>
      <dgm:spPr/>
      <dgm:t>
        <a:bodyPr/>
        <a:lstStyle/>
        <a:p>
          <a:endParaRPr lang="en-US"/>
        </a:p>
      </dgm:t>
    </dgm:pt>
    <dgm:pt modelId="{6EFB2920-D905-48C2-A389-9746FA3AFF5F}" type="sibTrans" cxnId="{3B788ED9-753D-401F-84EF-84BC8AAFE3A1}">
      <dgm:prSet/>
      <dgm:spPr/>
      <dgm:t>
        <a:bodyPr/>
        <a:lstStyle/>
        <a:p>
          <a:endParaRPr lang="en-US"/>
        </a:p>
      </dgm:t>
    </dgm:pt>
    <dgm:pt modelId="{D610DB88-4BB8-4D76-9219-36E5EB77B9A2}" type="pres">
      <dgm:prSet presAssocID="{E87CFDB4-EAA9-4151-87D1-F1C2049A10F5}" presName="linear" presStyleCnt="0">
        <dgm:presLayoutVars>
          <dgm:animLvl val="lvl"/>
          <dgm:resizeHandles val="exact"/>
        </dgm:presLayoutVars>
      </dgm:prSet>
      <dgm:spPr/>
    </dgm:pt>
    <dgm:pt modelId="{2A4EBF90-E2FC-4AC7-91C6-E29CE1CDF43B}" type="pres">
      <dgm:prSet presAssocID="{2E0814B6-4FFF-4877-9FB8-3F160DE04E4B}" presName="parentText" presStyleLbl="node1" presStyleIdx="0" presStyleCnt="3">
        <dgm:presLayoutVars>
          <dgm:chMax val="0"/>
          <dgm:bulletEnabled val="1"/>
        </dgm:presLayoutVars>
      </dgm:prSet>
      <dgm:spPr/>
    </dgm:pt>
    <dgm:pt modelId="{823C50C9-C754-47E8-9CD9-3E61D3F68529}" type="pres">
      <dgm:prSet presAssocID="{C5DDCA68-1902-4824-BFCE-16FE9524C68A}" presName="spacer" presStyleCnt="0"/>
      <dgm:spPr/>
    </dgm:pt>
    <dgm:pt modelId="{7C66F83C-B4B1-4070-93FD-008F0175FECF}" type="pres">
      <dgm:prSet presAssocID="{9E31BC5F-D0FD-4898-BC81-4D88A64C2E00}" presName="parentText" presStyleLbl="node1" presStyleIdx="1" presStyleCnt="3">
        <dgm:presLayoutVars>
          <dgm:chMax val="0"/>
          <dgm:bulletEnabled val="1"/>
        </dgm:presLayoutVars>
      </dgm:prSet>
      <dgm:spPr/>
    </dgm:pt>
    <dgm:pt modelId="{F98C00D9-16B8-4140-8300-AB138445A000}" type="pres">
      <dgm:prSet presAssocID="{034E690B-718A-4552-B30E-D25025FDD66E}" presName="spacer" presStyleCnt="0"/>
      <dgm:spPr/>
    </dgm:pt>
    <dgm:pt modelId="{F8B580B1-E722-4D4F-BFC7-13B5739BE8EA}" type="pres">
      <dgm:prSet presAssocID="{06A132EC-124B-4FF2-93D8-ABAC87FF4F5C}" presName="parentText" presStyleLbl="node1" presStyleIdx="2" presStyleCnt="3">
        <dgm:presLayoutVars>
          <dgm:chMax val="0"/>
          <dgm:bulletEnabled val="1"/>
        </dgm:presLayoutVars>
      </dgm:prSet>
      <dgm:spPr/>
    </dgm:pt>
  </dgm:ptLst>
  <dgm:cxnLst>
    <dgm:cxn modelId="{EB98F204-2E31-495D-90A7-847430F09894}" type="presOf" srcId="{E87CFDB4-EAA9-4151-87D1-F1C2049A10F5}" destId="{D610DB88-4BB8-4D76-9219-36E5EB77B9A2}" srcOrd="0" destOrd="0" presId="urn:microsoft.com/office/officeart/2005/8/layout/vList2"/>
    <dgm:cxn modelId="{E5476026-9AAD-4497-B4ED-1BA8C7C3F194}" type="presOf" srcId="{9E31BC5F-D0FD-4898-BC81-4D88A64C2E00}" destId="{7C66F83C-B4B1-4070-93FD-008F0175FECF}" srcOrd="0" destOrd="0" presId="urn:microsoft.com/office/officeart/2005/8/layout/vList2"/>
    <dgm:cxn modelId="{20E04165-8FB3-46A5-8C05-9387401DCFF7}" srcId="{E87CFDB4-EAA9-4151-87D1-F1C2049A10F5}" destId="{2E0814B6-4FFF-4877-9FB8-3F160DE04E4B}" srcOrd="0" destOrd="0" parTransId="{C3DCB8AC-6C54-4A95-8405-6EC6B219B353}" sibTransId="{C5DDCA68-1902-4824-BFCE-16FE9524C68A}"/>
    <dgm:cxn modelId="{4BC1A645-C233-48C5-B325-A8182A00B1AC}" srcId="{E87CFDB4-EAA9-4151-87D1-F1C2049A10F5}" destId="{9E31BC5F-D0FD-4898-BC81-4D88A64C2E00}" srcOrd="1" destOrd="0" parTransId="{7C4F98D0-712F-4FCD-9C8F-BEE2FD9D6EF5}" sibTransId="{034E690B-718A-4552-B30E-D25025FDD66E}"/>
    <dgm:cxn modelId="{DC00E5BD-1C83-40AD-A822-AA24EA6BAA79}" type="presOf" srcId="{2E0814B6-4FFF-4877-9FB8-3F160DE04E4B}" destId="{2A4EBF90-E2FC-4AC7-91C6-E29CE1CDF43B}" srcOrd="0" destOrd="0" presId="urn:microsoft.com/office/officeart/2005/8/layout/vList2"/>
    <dgm:cxn modelId="{3B788ED9-753D-401F-84EF-84BC8AAFE3A1}" srcId="{E87CFDB4-EAA9-4151-87D1-F1C2049A10F5}" destId="{06A132EC-124B-4FF2-93D8-ABAC87FF4F5C}" srcOrd="2" destOrd="0" parTransId="{D7E0D8AD-B288-4807-8B98-8BCBB7E7F6BE}" sibTransId="{6EFB2920-D905-48C2-A389-9746FA3AFF5F}"/>
    <dgm:cxn modelId="{28BF7EE7-01B8-4E2B-901F-902D688D4574}" type="presOf" srcId="{06A132EC-124B-4FF2-93D8-ABAC87FF4F5C}" destId="{F8B580B1-E722-4D4F-BFC7-13B5739BE8EA}" srcOrd="0" destOrd="0" presId="urn:microsoft.com/office/officeart/2005/8/layout/vList2"/>
    <dgm:cxn modelId="{A62733D1-E203-4DAF-BB5D-53EB01A199DC}" type="presParOf" srcId="{D610DB88-4BB8-4D76-9219-36E5EB77B9A2}" destId="{2A4EBF90-E2FC-4AC7-91C6-E29CE1CDF43B}" srcOrd="0" destOrd="0" presId="urn:microsoft.com/office/officeart/2005/8/layout/vList2"/>
    <dgm:cxn modelId="{6DE4FEFD-3A2A-4AF3-9510-9EAFE125744F}" type="presParOf" srcId="{D610DB88-4BB8-4D76-9219-36E5EB77B9A2}" destId="{823C50C9-C754-47E8-9CD9-3E61D3F68529}" srcOrd="1" destOrd="0" presId="urn:microsoft.com/office/officeart/2005/8/layout/vList2"/>
    <dgm:cxn modelId="{7D6A971B-8AEC-4190-842C-80BF0BBB7FC4}" type="presParOf" srcId="{D610DB88-4BB8-4D76-9219-36E5EB77B9A2}" destId="{7C66F83C-B4B1-4070-93FD-008F0175FECF}" srcOrd="2" destOrd="0" presId="urn:microsoft.com/office/officeart/2005/8/layout/vList2"/>
    <dgm:cxn modelId="{D280EEC8-8CC7-4FD8-8DD3-C41D8668F079}" type="presParOf" srcId="{D610DB88-4BB8-4D76-9219-36E5EB77B9A2}" destId="{F98C00D9-16B8-4140-8300-AB138445A000}" srcOrd="3" destOrd="0" presId="urn:microsoft.com/office/officeart/2005/8/layout/vList2"/>
    <dgm:cxn modelId="{B23B8C43-73DE-4452-903C-367BF048EBE3}" type="presParOf" srcId="{D610DB88-4BB8-4D76-9219-36E5EB77B9A2}" destId="{F8B580B1-E722-4D4F-BFC7-13B5739BE8E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2C541-C33E-4E60-AF24-30FB9859448B}" type="doc">
      <dgm:prSet loTypeId="urn:microsoft.com/office/officeart/2005/8/layout/arrow5" loCatId="relationship" qsTypeId="urn:microsoft.com/office/officeart/2005/8/quickstyle/simple4" qsCatId="simple" csTypeId="urn:microsoft.com/office/officeart/2005/8/colors/accent1_2" csCatId="accent1"/>
      <dgm:spPr/>
      <dgm:t>
        <a:bodyPr/>
        <a:lstStyle/>
        <a:p>
          <a:endParaRPr lang="en-US"/>
        </a:p>
      </dgm:t>
    </dgm:pt>
    <dgm:pt modelId="{BAC6D26E-6F07-437F-B3B3-1C889FF41AB3}">
      <dgm:prSet/>
      <dgm:spPr/>
      <dgm:t>
        <a:bodyPr/>
        <a:lstStyle/>
        <a:p>
          <a:r>
            <a:rPr lang="el-GR"/>
            <a:t>ΘΕΩΡΙΑ ΜΕ ΠΟΛΛΑ ΤΡΕΧΟΝΤΑ ΠΑΡΑΔΕΙΓΜΑΤΑ</a:t>
          </a:r>
          <a:endParaRPr lang="en-US"/>
        </a:p>
      </dgm:t>
    </dgm:pt>
    <dgm:pt modelId="{11D503E8-A179-4FF8-80C0-7C7CE932D223}" type="parTrans" cxnId="{D10EA160-A0D8-44E2-BF5C-F6709BA8810C}">
      <dgm:prSet/>
      <dgm:spPr/>
      <dgm:t>
        <a:bodyPr/>
        <a:lstStyle/>
        <a:p>
          <a:endParaRPr lang="en-US"/>
        </a:p>
      </dgm:t>
    </dgm:pt>
    <dgm:pt modelId="{A28D4045-A7C3-42C8-98C9-DB6CC71E8BAB}" type="sibTrans" cxnId="{D10EA160-A0D8-44E2-BF5C-F6709BA8810C}">
      <dgm:prSet/>
      <dgm:spPr/>
      <dgm:t>
        <a:bodyPr/>
        <a:lstStyle/>
        <a:p>
          <a:endParaRPr lang="en-US"/>
        </a:p>
      </dgm:t>
    </dgm:pt>
    <dgm:pt modelId="{3A757CEC-02D1-4DE7-8AB0-2B801E2B28B2}">
      <dgm:prSet/>
      <dgm:spPr/>
      <dgm:t>
        <a:bodyPr/>
        <a:lstStyle/>
        <a:p>
          <a:r>
            <a:rPr lang="el-GR"/>
            <a:t>ΓΙΑ ΚΆΘΕ ΘΕΩΡΗΤΙΚΟ ΚΟΜΜΑΤΙ ΑΝΤΙΣΤΟΙΧΑ ΜΙΑ ΜΕΛΕΤΗ ΠΕΡΙΠΤΩΣΗΣ</a:t>
          </a:r>
          <a:endParaRPr lang="en-US"/>
        </a:p>
      </dgm:t>
    </dgm:pt>
    <dgm:pt modelId="{65A7E059-AB5C-4D6C-A892-81A766EBE632}" type="parTrans" cxnId="{B34DA4F1-6F8E-4956-80AE-69D42E18281C}">
      <dgm:prSet/>
      <dgm:spPr/>
      <dgm:t>
        <a:bodyPr/>
        <a:lstStyle/>
        <a:p>
          <a:endParaRPr lang="en-US"/>
        </a:p>
      </dgm:t>
    </dgm:pt>
    <dgm:pt modelId="{4F2DE51E-C865-4699-B6FD-88B268C692AB}" type="sibTrans" cxnId="{B34DA4F1-6F8E-4956-80AE-69D42E18281C}">
      <dgm:prSet/>
      <dgm:spPr/>
      <dgm:t>
        <a:bodyPr/>
        <a:lstStyle/>
        <a:p>
          <a:endParaRPr lang="en-US"/>
        </a:p>
      </dgm:t>
    </dgm:pt>
    <dgm:pt modelId="{C41F62D4-C27E-40F4-8A83-CA614B0C54A2}">
      <dgm:prSet/>
      <dgm:spPr/>
      <dgm:t>
        <a:bodyPr/>
        <a:lstStyle/>
        <a:p>
          <a:r>
            <a:rPr lang="el-GR"/>
            <a:t>ΣΗΜΕΙΩΣΕΙΣ ΚΑΙ ΤΡΕΧΟΥΣΑ ΒΙΒΛΙΟΓΡΑΦΙΑ</a:t>
          </a:r>
          <a:endParaRPr lang="en-US"/>
        </a:p>
      </dgm:t>
    </dgm:pt>
    <dgm:pt modelId="{D87F5643-95BF-4621-AFF3-CC7CF311610E}" type="parTrans" cxnId="{71A61F28-1BC1-4C75-8289-C92D4272479F}">
      <dgm:prSet/>
      <dgm:spPr/>
      <dgm:t>
        <a:bodyPr/>
        <a:lstStyle/>
        <a:p>
          <a:endParaRPr lang="en-US"/>
        </a:p>
      </dgm:t>
    </dgm:pt>
    <dgm:pt modelId="{9C4193B5-BC45-4300-AB15-A6F2ACE25F3D}" type="sibTrans" cxnId="{71A61F28-1BC1-4C75-8289-C92D4272479F}">
      <dgm:prSet/>
      <dgm:spPr/>
      <dgm:t>
        <a:bodyPr/>
        <a:lstStyle/>
        <a:p>
          <a:endParaRPr lang="en-US"/>
        </a:p>
      </dgm:t>
    </dgm:pt>
    <dgm:pt modelId="{E4FA75E1-A6F3-4C18-9236-34EFD745B28C}">
      <dgm:prSet/>
      <dgm:spPr/>
      <dgm:t>
        <a:bodyPr/>
        <a:lstStyle/>
        <a:p>
          <a:r>
            <a:rPr lang="el-GR"/>
            <a:t>ΕΞΕΤΑΣΕΙΣ ΒΑΣΙΣΜΕΝΕΣ ΣΕ ΠΡΟΚΑΘΟΡΙΣΜΕΝΗ ΥΛΗ ΚΑΙ ΜΕ ΒΑΣΗ ΘΕΜΑΤΑ ΠΑΡΕΛΘΟΝΤΩΝ ΕΤΩΝ</a:t>
          </a:r>
          <a:endParaRPr lang="en-US"/>
        </a:p>
      </dgm:t>
    </dgm:pt>
    <dgm:pt modelId="{4D07A771-C7C8-49EC-A4B0-3E2A1F3EA156}" type="parTrans" cxnId="{FD1478F8-745C-428F-86B1-04C96671EEAF}">
      <dgm:prSet/>
      <dgm:spPr/>
      <dgm:t>
        <a:bodyPr/>
        <a:lstStyle/>
        <a:p>
          <a:endParaRPr lang="en-US"/>
        </a:p>
      </dgm:t>
    </dgm:pt>
    <dgm:pt modelId="{232A3E7B-9DFE-4AA8-99C6-AEC9DBC84DB4}" type="sibTrans" cxnId="{FD1478F8-745C-428F-86B1-04C96671EEAF}">
      <dgm:prSet/>
      <dgm:spPr/>
      <dgm:t>
        <a:bodyPr/>
        <a:lstStyle/>
        <a:p>
          <a:endParaRPr lang="en-US"/>
        </a:p>
      </dgm:t>
    </dgm:pt>
    <dgm:pt modelId="{90FD9618-4D28-4698-9DD5-1F63E9C3BFD8}" type="pres">
      <dgm:prSet presAssocID="{9EC2C541-C33E-4E60-AF24-30FB9859448B}" presName="diagram" presStyleCnt="0">
        <dgm:presLayoutVars>
          <dgm:dir/>
          <dgm:resizeHandles val="exact"/>
        </dgm:presLayoutVars>
      </dgm:prSet>
      <dgm:spPr/>
    </dgm:pt>
    <dgm:pt modelId="{3EB5BD6A-B8D5-4D0C-B9C7-FF4FB25C2FE0}" type="pres">
      <dgm:prSet presAssocID="{BAC6D26E-6F07-437F-B3B3-1C889FF41AB3}" presName="arrow" presStyleLbl="node1" presStyleIdx="0" presStyleCnt="4">
        <dgm:presLayoutVars>
          <dgm:bulletEnabled val="1"/>
        </dgm:presLayoutVars>
      </dgm:prSet>
      <dgm:spPr/>
    </dgm:pt>
    <dgm:pt modelId="{3575FA8B-F764-4C58-9F7B-233D136594B6}" type="pres">
      <dgm:prSet presAssocID="{3A757CEC-02D1-4DE7-8AB0-2B801E2B28B2}" presName="arrow" presStyleLbl="node1" presStyleIdx="1" presStyleCnt="4">
        <dgm:presLayoutVars>
          <dgm:bulletEnabled val="1"/>
        </dgm:presLayoutVars>
      </dgm:prSet>
      <dgm:spPr/>
    </dgm:pt>
    <dgm:pt modelId="{E88ABD9F-527B-48A4-B337-A829616927AE}" type="pres">
      <dgm:prSet presAssocID="{C41F62D4-C27E-40F4-8A83-CA614B0C54A2}" presName="arrow" presStyleLbl="node1" presStyleIdx="2" presStyleCnt="4">
        <dgm:presLayoutVars>
          <dgm:bulletEnabled val="1"/>
        </dgm:presLayoutVars>
      </dgm:prSet>
      <dgm:spPr/>
    </dgm:pt>
    <dgm:pt modelId="{AB1090D2-CFA7-4B5E-B71C-DF3353BA582B}" type="pres">
      <dgm:prSet presAssocID="{E4FA75E1-A6F3-4C18-9236-34EFD745B28C}" presName="arrow" presStyleLbl="node1" presStyleIdx="3" presStyleCnt="4">
        <dgm:presLayoutVars>
          <dgm:bulletEnabled val="1"/>
        </dgm:presLayoutVars>
      </dgm:prSet>
      <dgm:spPr/>
    </dgm:pt>
  </dgm:ptLst>
  <dgm:cxnLst>
    <dgm:cxn modelId="{71A61F28-1BC1-4C75-8289-C92D4272479F}" srcId="{9EC2C541-C33E-4E60-AF24-30FB9859448B}" destId="{C41F62D4-C27E-40F4-8A83-CA614B0C54A2}" srcOrd="2" destOrd="0" parTransId="{D87F5643-95BF-4621-AFF3-CC7CF311610E}" sibTransId="{9C4193B5-BC45-4300-AB15-A6F2ACE25F3D}"/>
    <dgm:cxn modelId="{D10EA160-A0D8-44E2-BF5C-F6709BA8810C}" srcId="{9EC2C541-C33E-4E60-AF24-30FB9859448B}" destId="{BAC6D26E-6F07-437F-B3B3-1C889FF41AB3}" srcOrd="0" destOrd="0" parTransId="{11D503E8-A179-4FF8-80C0-7C7CE932D223}" sibTransId="{A28D4045-A7C3-42C8-98C9-DB6CC71E8BAB}"/>
    <dgm:cxn modelId="{EFC8D44E-F56C-4D07-BC0B-EF913280CE40}" type="presOf" srcId="{3A757CEC-02D1-4DE7-8AB0-2B801E2B28B2}" destId="{3575FA8B-F764-4C58-9F7B-233D136594B6}" srcOrd="0" destOrd="0" presId="urn:microsoft.com/office/officeart/2005/8/layout/arrow5"/>
    <dgm:cxn modelId="{0509DFDF-9FB2-4788-8737-524AE0A1C4B6}" type="presOf" srcId="{C41F62D4-C27E-40F4-8A83-CA614B0C54A2}" destId="{E88ABD9F-527B-48A4-B337-A829616927AE}" srcOrd="0" destOrd="0" presId="urn:microsoft.com/office/officeart/2005/8/layout/arrow5"/>
    <dgm:cxn modelId="{025129E2-1EF1-4118-8C8A-8865C97077F2}" type="presOf" srcId="{9EC2C541-C33E-4E60-AF24-30FB9859448B}" destId="{90FD9618-4D28-4698-9DD5-1F63E9C3BFD8}" srcOrd="0" destOrd="0" presId="urn:microsoft.com/office/officeart/2005/8/layout/arrow5"/>
    <dgm:cxn modelId="{26A1CEF0-CED7-4CC3-8E6A-2FAAED90FBC7}" type="presOf" srcId="{E4FA75E1-A6F3-4C18-9236-34EFD745B28C}" destId="{AB1090D2-CFA7-4B5E-B71C-DF3353BA582B}" srcOrd="0" destOrd="0" presId="urn:microsoft.com/office/officeart/2005/8/layout/arrow5"/>
    <dgm:cxn modelId="{B34DA4F1-6F8E-4956-80AE-69D42E18281C}" srcId="{9EC2C541-C33E-4E60-AF24-30FB9859448B}" destId="{3A757CEC-02D1-4DE7-8AB0-2B801E2B28B2}" srcOrd="1" destOrd="0" parTransId="{65A7E059-AB5C-4D6C-A892-81A766EBE632}" sibTransId="{4F2DE51E-C865-4699-B6FD-88B268C692AB}"/>
    <dgm:cxn modelId="{02EC1BF3-85B5-4453-8984-AD2A1F35360C}" type="presOf" srcId="{BAC6D26E-6F07-437F-B3B3-1C889FF41AB3}" destId="{3EB5BD6A-B8D5-4D0C-B9C7-FF4FB25C2FE0}" srcOrd="0" destOrd="0" presId="urn:microsoft.com/office/officeart/2005/8/layout/arrow5"/>
    <dgm:cxn modelId="{FD1478F8-745C-428F-86B1-04C96671EEAF}" srcId="{9EC2C541-C33E-4E60-AF24-30FB9859448B}" destId="{E4FA75E1-A6F3-4C18-9236-34EFD745B28C}" srcOrd="3" destOrd="0" parTransId="{4D07A771-C7C8-49EC-A4B0-3E2A1F3EA156}" sibTransId="{232A3E7B-9DFE-4AA8-99C6-AEC9DBC84DB4}"/>
    <dgm:cxn modelId="{14700E1F-8311-47F0-85D5-6DB5A20F40CA}" type="presParOf" srcId="{90FD9618-4D28-4698-9DD5-1F63E9C3BFD8}" destId="{3EB5BD6A-B8D5-4D0C-B9C7-FF4FB25C2FE0}" srcOrd="0" destOrd="0" presId="urn:microsoft.com/office/officeart/2005/8/layout/arrow5"/>
    <dgm:cxn modelId="{1B99B050-A571-40F9-B8B7-137FE4879A8A}" type="presParOf" srcId="{90FD9618-4D28-4698-9DD5-1F63E9C3BFD8}" destId="{3575FA8B-F764-4C58-9F7B-233D136594B6}" srcOrd="1" destOrd="0" presId="urn:microsoft.com/office/officeart/2005/8/layout/arrow5"/>
    <dgm:cxn modelId="{5A5FB1F6-C23A-4118-811A-B7B24C5ACD1E}" type="presParOf" srcId="{90FD9618-4D28-4698-9DD5-1F63E9C3BFD8}" destId="{E88ABD9F-527B-48A4-B337-A829616927AE}" srcOrd="2" destOrd="0" presId="urn:microsoft.com/office/officeart/2005/8/layout/arrow5"/>
    <dgm:cxn modelId="{4D0C4DE6-BA18-4920-8126-EEF866A5208E}" type="presParOf" srcId="{90FD9618-4D28-4698-9DD5-1F63E9C3BFD8}" destId="{AB1090D2-CFA7-4B5E-B71C-DF3353BA582B}"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9099AC-76B7-4A87-8B6D-38509409F58C}"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540370A7-4725-45B0-937C-4999F8ACB109}">
      <dgm:prSet/>
      <dgm:spPr/>
      <dgm:t>
        <a:bodyPr/>
        <a:lstStyle/>
        <a:p>
          <a:r>
            <a:rPr lang="el-GR"/>
            <a:t>Κύριο οικονομικό πρόβλημα που αντιμετωπίζει κάθε κοινωνία είναι η Σπανιότητα (Scarcity) </a:t>
          </a:r>
          <a:endParaRPr lang="en-US"/>
        </a:p>
      </dgm:t>
    </dgm:pt>
    <dgm:pt modelId="{91CC3C75-3424-41CA-8252-01441DF5BA2A}" type="parTrans" cxnId="{C0568E15-0583-4973-8A89-EA1051E4EABD}">
      <dgm:prSet/>
      <dgm:spPr/>
      <dgm:t>
        <a:bodyPr/>
        <a:lstStyle/>
        <a:p>
          <a:endParaRPr lang="en-US"/>
        </a:p>
      </dgm:t>
    </dgm:pt>
    <dgm:pt modelId="{1B424EBD-C98A-45C5-8F3F-45EE0D933B62}" type="sibTrans" cxnId="{C0568E15-0583-4973-8A89-EA1051E4EABD}">
      <dgm:prSet/>
      <dgm:spPr/>
      <dgm:t>
        <a:bodyPr/>
        <a:lstStyle/>
        <a:p>
          <a:endParaRPr lang="en-US"/>
        </a:p>
      </dgm:t>
    </dgm:pt>
    <dgm:pt modelId="{4A93FE42-A7AB-40BA-B321-5125E0563EDF}">
      <dgm:prSet/>
      <dgm:spPr/>
      <dgm:t>
        <a:bodyPr/>
        <a:lstStyle/>
        <a:p>
          <a:r>
            <a:rPr lang="el-GR"/>
            <a:t>Η οικονομική επιστήμη μελετά τρόπους διαχείρισης των περιορισμένων πόρων ώστε η κοινωνία να μπορεί να απαντήσει στα τρία βασικά προβλήματα: </a:t>
          </a:r>
          <a:endParaRPr lang="en-US"/>
        </a:p>
      </dgm:t>
    </dgm:pt>
    <dgm:pt modelId="{42C83410-9742-4530-9546-7480F8F1001C}" type="parTrans" cxnId="{F10B6A6B-DE02-4CCD-B033-25AC80FDB003}">
      <dgm:prSet/>
      <dgm:spPr/>
      <dgm:t>
        <a:bodyPr/>
        <a:lstStyle/>
        <a:p>
          <a:endParaRPr lang="en-US"/>
        </a:p>
      </dgm:t>
    </dgm:pt>
    <dgm:pt modelId="{AF112308-F2C0-47D3-97B4-D119373B42A1}" type="sibTrans" cxnId="{F10B6A6B-DE02-4CCD-B033-25AC80FDB003}">
      <dgm:prSet/>
      <dgm:spPr/>
      <dgm:t>
        <a:bodyPr/>
        <a:lstStyle/>
        <a:p>
          <a:endParaRPr lang="en-US"/>
        </a:p>
      </dgm:t>
    </dgm:pt>
    <dgm:pt modelId="{EEBF8652-BDED-4649-807A-E0FD27D366CA}">
      <dgm:prSet/>
      <dgm:spPr/>
      <dgm:t>
        <a:bodyPr/>
        <a:lstStyle/>
        <a:p>
          <a:r>
            <a:rPr lang="el-GR"/>
            <a:t>Ποια προϊόντα και υπηρεσίες θα παραχθούν;</a:t>
          </a:r>
          <a:endParaRPr lang="en-US"/>
        </a:p>
      </dgm:t>
    </dgm:pt>
    <dgm:pt modelId="{70234E58-8ED0-4346-80D8-7017A77C8A30}" type="parTrans" cxnId="{482CE17C-98B9-48B9-A8D7-1263923B80C4}">
      <dgm:prSet/>
      <dgm:spPr/>
      <dgm:t>
        <a:bodyPr/>
        <a:lstStyle/>
        <a:p>
          <a:endParaRPr lang="en-US"/>
        </a:p>
      </dgm:t>
    </dgm:pt>
    <dgm:pt modelId="{A29AB41B-2108-412C-A306-4A59E950A6D4}" type="sibTrans" cxnId="{482CE17C-98B9-48B9-A8D7-1263923B80C4}">
      <dgm:prSet/>
      <dgm:spPr/>
      <dgm:t>
        <a:bodyPr/>
        <a:lstStyle/>
        <a:p>
          <a:endParaRPr lang="en-US"/>
        </a:p>
      </dgm:t>
    </dgm:pt>
    <dgm:pt modelId="{C36EBF3F-8DD9-4D08-B890-4360C58A188A}">
      <dgm:prSet/>
      <dgm:spPr/>
      <dgm:t>
        <a:bodyPr/>
        <a:lstStyle/>
        <a:p>
          <a:r>
            <a:rPr lang="el-GR"/>
            <a:t>Πώς θα παραχθούν; </a:t>
          </a:r>
          <a:endParaRPr lang="en-US"/>
        </a:p>
      </dgm:t>
    </dgm:pt>
    <dgm:pt modelId="{86FEEF0B-2F15-4F07-874B-3B740F1FADD6}" type="parTrans" cxnId="{9AC92D6E-E642-40BD-A0BA-0F9ED017F02D}">
      <dgm:prSet/>
      <dgm:spPr/>
      <dgm:t>
        <a:bodyPr/>
        <a:lstStyle/>
        <a:p>
          <a:endParaRPr lang="en-US"/>
        </a:p>
      </dgm:t>
    </dgm:pt>
    <dgm:pt modelId="{ED6018A3-9535-44DF-B08C-7F8339CA5D23}" type="sibTrans" cxnId="{9AC92D6E-E642-40BD-A0BA-0F9ED017F02D}">
      <dgm:prSet/>
      <dgm:spPr/>
      <dgm:t>
        <a:bodyPr/>
        <a:lstStyle/>
        <a:p>
          <a:endParaRPr lang="en-US"/>
        </a:p>
      </dgm:t>
    </dgm:pt>
    <dgm:pt modelId="{1FA0B372-186A-4A6D-9534-690BEFB11627}">
      <dgm:prSet/>
      <dgm:spPr/>
      <dgm:t>
        <a:bodyPr/>
        <a:lstStyle/>
        <a:p>
          <a:r>
            <a:rPr lang="el-GR"/>
            <a:t>Πώς θα διανεμηθούν τα προϊόντα στα μέλη της κοινωνίας; </a:t>
          </a:r>
          <a:endParaRPr lang="en-US"/>
        </a:p>
      </dgm:t>
    </dgm:pt>
    <dgm:pt modelId="{5B23353E-EC63-4E12-91F2-1BED27B4E997}" type="parTrans" cxnId="{3197274A-42B0-4A04-8D87-F21704074642}">
      <dgm:prSet/>
      <dgm:spPr/>
      <dgm:t>
        <a:bodyPr/>
        <a:lstStyle/>
        <a:p>
          <a:endParaRPr lang="en-US"/>
        </a:p>
      </dgm:t>
    </dgm:pt>
    <dgm:pt modelId="{1CE3168A-E8BE-4472-826C-5260C6A8D6EB}" type="sibTrans" cxnId="{3197274A-42B0-4A04-8D87-F21704074642}">
      <dgm:prSet/>
      <dgm:spPr/>
      <dgm:t>
        <a:bodyPr/>
        <a:lstStyle/>
        <a:p>
          <a:endParaRPr lang="en-US"/>
        </a:p>
      </dgm:t>
    </dgm:pt>
    <dgm:pt modelId="{355DEA5F-DE28-43A4-8F92-C3887630F804}">
      <dgm:prSet/>
      <dgm:spPr/>
      <dgm:t>
        <a:bodyPr/>
        <a:lstStyle/>
        <a:p>
          <a:r>
            <a:rPr lang="el-GR"/>
            <a:t>Πώς λαμβάνονται οι ατομικές αποφάσεις </a:t>
          </a:r>
          <a:endParaRPr lang="en-US"/>
        </a:p>
      </dgm:t>
    </dgm:pt>
    <dgm:pt modelId="{BCB49670-CAB2-4095-9A3D-4D01B7896C40}" type="parTrans" cxnId="{94A89351-CD8A-49EF-B590-9BCB04B3D289}">
      <dgm:prSet/>
      <dgm:spPr/>
      <dgm:t>
        <a:bodyPr/>
        <a:lstStyle/>
        <a:p>
          <a:endParaRPr lang="en-US"/>
        </a:p>
      </dgm:t>
    </dgm:pt>
    <dgm:pt modelId="{406F9F0B-C4E8-49AA-A870-2DEE5FA24D11}" type="sibTrans" cxnId="{94A89351-CD8A-49EF-B590-9BCB04B3D289}">
      <dgm:prSet/>
      <dgm:spPr/>
      <dgm:t>
        <a:bodyPr/>
        <a:lstStyle/>
        <a:p>
          <a:endParaRPr lang="en-US"/>
        </a:p>
      </dgm:t>
    </dgm:pt>
    <dgm:pt modelId="{DA5F2C30-6E3C-4BFC-B001-EDEE32D9B6E7}">
      <dgm:prSet/>
      <dgm:spPr/>
      <dgm:t>
        <a:bodyPr/>
        <a:lstStyle/>
        <a:p>
          <a:r>
            <a:rPr lang="el-GR"/>
            <a:t>Πώς οι άνθρωποι αλληλοεπιδρούν μεταξύ τους </a:t>
          </a:r>
          <a:endParaRPr lang="en-US"/>
        </a:p>
      </dgm:t>
    </dgm:pt>
    <dgm:pt modelId="{A6288CB1-4C02-489B-8E8C-E6E0180B7A2E}" type="parTrans" cxnId="{00A80520-84D8-432D-A866-23CDCE746940}">
      <dgm:prSet/>
      <dgm:spPr/>
      <dgm:t>
        <a:bodyPr/>
        <a:lstStyle/>
        <a:p>
          <a:endParaRPr lang="en-US"/>
        </a:p>
      </dgm:t>
    </dgm:pt>
    <dgm:pt modelId="{DCAB11E3-CE31-4143-A2C8-9830DFE6EC0D}" type="sibTrans" cxnId="{00A80520-84D8-432D-A866-23CDCE746940}">
      <dgm:prSet/>
      <dgm:spPr/>
      <dgm:t>
        <a:bodyPr/>
        <a:lstStyle/>
        <a:p>
          <a:endParaRPr lang="en-US"/>
        </a:p>
      </dgm:t>
    </dgm:pt>
    <dgm:pt modelId="{0507BFA8-0633-4383-9CD1-06BF6E7FBA4E}">
      <dgm:prSet/>
      <dgm:spPr/>
      <dgm:t>
        <a:bodyPr/>
        <a:lstStyle/>
        <a:p>
          <a:r>
            <a:rPr lang="el-GR"/>
            <a:t>Πώς λειτουργεί η οικονομία ως σύνολο </a:t>
          </a:r>
          <a:endParaRPr lang="en-US"/>
        </a:p>
      </dgm:t>
    </dgm:pt>
    <dgm:pt modelId="{F2FE7606-6A76-426B-962F-54DF5107A029}" type="parTrans" cxnId="{C6374365-B923-4FB9-A911-457C39D24B4B}">
      <dgm:prSet/>
      <dgm:spPr/>
      <dgm:t>
        <a:bodyPr/>
        <a:lstStyle/>
        <a:p>
          <a:endParaRPr lang="en-US"/>
        </a:p>
      </dgm:t>
    </dgm:pt>
    <dgm:pt modelId="{F3F450B4-1CCE-4B56-BDEE-9D51D81A068B}" type="sibTrans" cxnId="{C6374365-B923-4FB9-A911-457C39D24B4B}">
      <dgm:prSet/>
      <dgm:spPr/>
      <dgm:t>
        <a:bodyPr/>
        <a:lstStyle/>
        <a:p>
          <a:endParaRPr lang="en-US"/>
        </a:p>
      </dgm:t>
    </dgm:pt>
    <dgm:pt modelId="{C5833DCE-FB9B-42F7-8FA6-CFD6AC409099}" type="pres">
      <dgm:prSet presAssocID="{AC9099AC-76B7-4A87-8B6D-38509409F58C}" presName="diagram" presStyleCnt="0">
        <dgm:presLayoutVars>
          <dgm:dir/>
          <dgm:resizeHandles val="exact"/>
        </dgm:presLayoutVars>
      </dgm:prSet>
      <dgm:spPr/>
    </dgm:pt>
    <dgm:pt modelId="{F5690CE0-E553-4E63-9989-8943684CC95C}" type="pres">
      <dgm:prSet presAssocID="{540370A7-4725-45B0-937C-4999F8ACB109}" presName="node" presStyleLbl="node1" presStyleIdx="0" presStyleCnt="8">
        <dgm:presLayoutVars>
          <dgm:bulletEnabled val="1"/>
        </dgm:presLayoutVars>
      </dgm:prSet>
      <dgm:spPr/>
    </dgm:pt>
    <dgm:pt modelId="{167C2F2F-6C21-4A2D-B3B2-7F4305046199}" type="pres">
      <dgm:prSet presAssocID="{1B424EBD-C98A-45C5-8F3F-45EE0D933B62}" presName="sibTrans" presStyleCnt="0"/>
      <dgm:spPr/>
    </dgm:pt>
    <dgm:pt modelId="{FB7C944B-BE17-4268-9BF4-AA1A1D5F0657}" type="pres">
      <dgm:prSet presAssocID="{4A93FE42-A7AB-40BA-B321-5125E0563EDF}" presName="node" presStyleLbl="node1" presStyleIdx="1" presStyleCnt="8">
        <dgm:presLayoutVars>
          <dgm:bulletEnabled val="1"/>
        </dgm:presLayoutVars>
      </dgm:prSet>
      <dgm:spPr/>
    </dgm:pt>
    <dgm:pt modelId="{02A02E6C-EAC5-41F3-8E60-6A3DFEE34509}" type="pres">
      <dgm:prSet presAssocID="{AF112308-F2C0-47D3-97B4-D119373B42A1}" presName="sibTrans" presStyleCnt="0"/>
      <dgm:spPr/>
    </dgm:pt>
    <dgm:pt modelId="{DFE26DE9-B1A0-4041-9D65-08F0E0E822ED}" type="pres">
      <dgm:prSet presAssocID="{EEBF8652-BDED-4649-807A-E0FD27D366CA}" presName="node" presStyleLbl="node1" presStyleIdx="2" presStyleCnt="8">
        <dgm:presLayoutVars>
          <dgm:bulletEnabled val="1"/>
        </dgm:presLayoutVars>
      </dgm:prSet>
      <dgm:spPr/>
    </dgm:pt>
    <dgm:pt modelId="{0572DEB7-4D12-4158-A6B6-DB88E9E09FF3}" type="pres">
      <dgm:prSet presAssocID="{A29AB41B-2108-412C-A306-4A59E950A6D4}" presName="sibTrans" presStyleCnt="0"/>
      <dgm:spPr/>
    </dgm:pt>
    <dgm:pt modelId="{43AC5C48-8499-4778-9076-8FEC2F5E84F1}" type="pres">
      <dgm:prSet presAssocID="{C36EBF3F-8DD9-4D08-B890-4360C58A188A}" presName="node" presStyleLbl="node1" presStyleIdx="3" presStyleCnt="8">
        <dgm:presLayoutVars>
          <dgm:bulletEnabled val="1"/>
        </dgm:presLayoutVars>
      </dgm:prSet>
      <dgm:spPr/>
    </dgm:pt>
    <dgm:pt modelId="{AE098D32-484C-4E85-B8B0-820BE8C41B77}" type="pres">
      <dgm:prSet presAssocID="{ED6018A3-9535-44DF-B08C-7F8339CA5D23}" presName="sibTrans" presStyleCnt="0"/>
      <dgm:spPr/>
    </dgm:pt>
    <dgm:pt modelId="{3FB5BC6E-F362-468B-AF4D-95604456D64A}" type="pres">
      <dgm:prSet presAssocID="{1FA0B372-186A-4A6D-9534-690BEFB11627}" presName="node" presStyleLbl="node1" presStyleIdx="4" presStyleCnt="8">
        <dgm:presLayoutVars>
          <dgm:bulletEnabled val="1"/>
        </dgm:presLayoutVars>
      </dgm:prSet>
      <dgm:spPr/>
    </dgm:pt>
    <dgm:pt modelId="{408BF605-5BC5-47F2-A7F6-D0B80F94AA54}" type="pres">
      <dgm:prSet presAssocID="{1CE3168A-E8BE-4472-826C-5260C6A8D6EB}" presName="sibTrans" presStyleCnt="0"/>
      <dgm:spPr/>
    </dgm:pt>
    <dgm:pt modelId="{EAE91BA4-572E-4B7D-9A05-56D92FF8600E}" type="pres">
      <dgm:prSet presAssocID="{355DEA5F-DE28-43A4-8F92-C3887630F804}" presName="node" presStyleLbl="node1" presStyleIdx="5" presStyleCnt="8">
        <dgm:presLayoutVars>
          <dgm:bulletEnabled val="1"/>
        </dgm:presLayoutVars>
      </dgm:prSet>
      <dgm:spPr/>
    </dgm:pt>
    <dgm:pt modelId="{203071FE-E46A-4000-885D-9DC7CD69746E}" type="pres">
      <dgm:prSet presAssocID="{406F9F0B-C4E8-49AA-A870-2DEE5FA24D11}" presName="sibTrans" presStyleCnt="0"/>
      <dgm:spPr/>
    </dgm:pt>
    <dgm:pt modelId="{B9E58A3C-6822-4637-B0BA-2E336DDDF2FB}" type="pres">
      <dgm:prSet presAssocID="{DA5F2C30-6E3C-4BFC-B001-EDEE32D9B6E7}" presName="node" presStyleLbl="node1" presStyleIdx="6" presStyleCnt="8">
        <dgm:presLayoutVars>
          <dgm:bulletEnabled val="1"/>
        </dgm:presLayoutVars>
      </dgm:prSet>
      <dgm:spPr/>
    </dgm:pt>
    <dgm:pt modelId="{90197224-7D25-45A2-B3E1-1175A63157E1}" type="pres">
      <dgm:prSet presAssocID="{DCAB11E3-CE31-4143-A2C8-9830DFE6EC0D}" presName="sibTrans" presStyleCnt="0"/>
      <dgm:spPr/>
    </dgm:pt>
    <dgm:pt modelId="{436509D1-6BCA-482F-B8E3-7E9E3DE4AD9F}" type="pres">
      <dgm:prSet presAssocID="{0507BFA8-0633-4383-9CD1-06BF6E7FBA4E}" presName="node" presStyleLbl="node1" presStyleIdx="7" presStyleCnt="8">
        <dgm:presLayoutVars>
          <dgm:bulletEnabled val="1"/>
        </dgm:presLayoutVars>
      </dgm:prSet>
      <dgm:spPr/>
    </dgm:pt>
  </dgm:ptLst>
  <dgm:cxnLst>
    <dgm:cxn modelId="{F0995C03-C814-45D7-9BC1-4D2E49301191}" type="presOf" srcId="{4A93FE42-A7AB-40BA-B321-5125E0563EDF}" destId="{FB7C944B-BE17-4268-9BF4-AA1A1D5F0657}" srcOrd="0" destOrd="0" presId="urn:microsoft.com/office/officeart/2005/8/layout/default"/>
    <dgm:cxn modelId="{C0568E15-0583-4973-8A89-EA1051E4EABD}" srcId="{AC9099AC-76B7-4A87-8B6D-38509409F58C}" destId="{540370A7-4725-45B0-937C-4999F8ACB109}" srcOrd="0" destOrd="0" parTransId="{91CC3C75-3424-41CA-8252-01441DF5BA2A}" sibTransId="{1B424EBD-C98A-45C5-8F3F-45EE0D933B62}"/>
    <dgm:cxn modelId="{4D8B2B1E-1BD1-49AC-B6F7-E96255E0A431}" type="presOf" srcId="{540370A7-4725-45B0-937C-4999F8ACB109}" destId="{F5690CE0-E553-4E63-9989-8943684CC95C}" srcOrd="0" destOrd="0" presId="urn:microsoft.com/office/officeart/2005/8/layout/default"/>
    <dgm:cxn modelId="{00A80520-84D8-432D-A866-23CDCE746940}" srcId="{AC9099AC-76B7-4A87-8B6D-38509409F58C}" destId="{DA5F2C30-6E3C-4BFC-B001-EDEE32D9B6E7}" srcOrd="6" destOrd="0" parTransId="{A6288CB1-4C02-489B-8E8C-E6E0180B7A2E}" sibTransId="{DCAB11E3-CE31-4143-A2C8-9830DFE6EC0D}"/>
    <dgm:cxn modelId="{E3A93C65-5EDD-469F-A72F-0DBE889A43C4}" type="presOf" srcId="{355DEA5F-DE28-43A4-8F92-C3887630F804}" destId="{EAE91BA4-572E-4B7D-9A05-56D92FF8600E}" srcOrd="0" destOrd="0" presId="urn:microsoft.com/office/officeart/2005/8/layout/default"/>
    <dgm:cxn modelId="{C6374365-B923-4FB9-A911-457C39D24B4B}" srcId="{AC9099AC-76B7-4A87-8B6D-38509409F58C}" destId="{0507BFA8-0633-4383-9CD1-06BF6E7FBA4E}" srcOrd="7" destOrd="0" parTransId="{F2FE7606-6A76-426B-962F-54DF5107A029}" sibTransId="{F3F450B4-1CCE-4B56-BDEE-9D51D81A068B}"/>
    <dgm:cxn modelId="{3197274A-42B0-4A04-8D87-F21704074642}" srcId="{AC9099AC-76B7-4A87-8B6D-38509409F58C}" destId="{1FA0B372-186A-4A6D-9534-690BEFB11627}" srcOrd="4" destOrd="0" parTransId="{5B23353E-EC63-4E12-91F2-1BED27B4E997}" sibTransId="{1CE3168A-E8BE-4472-826C-5260C6A8D6EB}"/>
    <dgm:cxn modelId="{F10B6A6B-DE02-4CCD-B033-25AC80FDB003}" srcId="{AC9099AC-76B7-4A87-8B6D-38509409F58C}" destId="{4A93FE42-A7AB-40BA-B321-5125E0563EDF}" srcOrd="1" destOrd="0" parTransId="{42C83410-9742-4530-9546-7480F8F1001C}" sibTransId="{AF112308-F2C0-47D3-97B4-D119373B42A1}"/>
    <dgm:cxn modelId="{9AC92D6E-E642-40BD-A0BA-0F9ED017F02D}" srcId="{AC9099AC-76B7-4A87-8B6D-38509409F58C}" destId="{C36EBF3F-8DD9-4D08-B890-4360C58A188A}" srcOrd="3" destOrd="0" parTransId="{86FEEF0B-2F15-4F07-874B-3B740F1FADD6}" sibTransId="{ED6018A3-9535-44DF-B08C-7F8339CA5D23}"/>
    <dgm:cxn modelId="{94A89351-CD8A-49EF-B590-9BCB04B3D289}" srcId="{AC9099AC-76B7-4A87-8B6D-38509409F58C}" destId="{355DEA5F-DE28-43A4-8F92-C3887630F804}" srcOrd="5" destOrd="0" parTransId="{BCB49670-CAB2-4095-9A3D-4D01B7896C40}" sibTransId="{406F9F0B-C4E8-49AA-A870-2DEE5FA24D11}"/>
    <dgm:cxn modelId="{482CE17C-98B9-48B9-A8D7-1263923B80C4}" srcId="{AC9099AC-76B7-4A87-8B6D-38509409F58C}" destId="{EEBF8652-BDED-4649-807A-E0FD27D366CA}" srcOrd="2" destOrd="0" parTransId="{70234E58-8ED0-4346-80D8-7017A77C8A30}" sibTransId="{A29AB41B-2108-412C-A306-4A59E950A6D4}"/>
    <dgm:cxn modelId="{2C0492A4-1E7F-4A04-9287-DBDF73B0A447}" type="presOf" srcId="{EEBF8652-BDED-4649-807A-E0FD27D366CA}" destId="{DFE26DE9-B1A0-4041-9D65-08F0E0E822ED}" srcOrd="0" destOrd="0" presId="urn:microsoft.com/office/officeart/2005/8/layout/default"/>
    <dgm:cxn modelId="{E0A8EAAE-6C0A-4C06-924A-E8F6482F5009}" type="presOf" srcId="{0507BFA8-0633-4383-9CD1-06BF6E7FBA4E}" destId="{436509D1-6BCA-482F-B8E3-7E9E3DE4AD9F}" srcOrd="0" destOrd="0" presId="urn:microsoft.com/office/officeart/2005/8/layout/default"/>
    <dgm:cxn modelId="{D91039BF-7485-421C-932B-A3B941B0684F}" type="presOf" srcId="{C36EBF3F-8DD9-4D08-B890-4360C58A188A}" destId="{43AC5C48-8499-4778-9076-8FEC2F5E84F1}" srcOrd="0" destOrd="0" presId="urn:microsoft.com/office/officeart/2005/8/layout/default"/>
    <dgm:cxn modelId="{349A6FDC-4EC4-4C8B-8662-682E366259FC}" type="presOf" srcId="{AC9099AC-76B7-4A87-8B6D-38509409F58C}" destId="{C5833DCE-FB9B-42F7-8FA6-CFD6AC409099}" srcOrd="0" destOrd="0" presId="urn:microsoft.com/office/officeart/2005/8/layout/default"/>
    <dgm:cxn modelId="{1F7EF8EA-0635-4F01-A169-2C25E57F701E}" type="presOf" srcId="{DA5F2C30-6E3C-4BFC-B001-EDEE32D9B6E7}" destId="{B9E58A3C-6822-4637-B0BA-2E336DDDF2FB}" srcOrd="0" destOrd="0" presId="urn:microsoft.com/office/officeart/2005/8/layout/default"/>
    <dgm:cxn modelId="{F50256FB-C82A-442F-BC48-DF2E492FC519}" type="presOf" srcId="{1FA0B372-186A-4A6D-9534-690BEFB11627}" destId="{3FB5BC6E-F362-468B-AF4D-95604456D64A}" srcOrd="0" destOrd="0" presId="urn:microsoft.com/office/officeart/2005/8/layout/default"/>
    <dgm:cxn modelId="{4B3CC633-0901-4FED-A604-C9D0BE35C88A}" type="presParOf" srcId="{C5833DCE-FB9B-42F7-8FA6-CFD6AC409099}" destId="{F5690CE0-E553-4E63-9989-8943684CC95C}" srcOrd="0" destOrd="0" presId="urn:microsoft.com/office/officeart/2005/8/layout/default"/>
    <dgm:cxn modelId="{96BE0FD4-FA96-4E81-A379-8C966C9DAA00}" type="presParOf" srcId="{C5833DCE-FB9B-42F7-8FA6-CFD6AC409099}" destId="{167C2F2F-6C21-4A2D-B3B2-7F4305046199}" srcOrd="1" destOrd="0" presId="urn:microsoft.com/office/officeart/2005/8/layout/default"/>
    <dgm:cxn modelId="{C21FF711-AFD6-47BD-9B5B-FA970F335971}" type="presParOf" srcId="{C5833DCE-FB9B-42F7-8FA6-CFD6AC409099}" destId="{FB7C944B-BE17-4268-9BF4-AA1A1D5F0657}" srcOrd="2" destOrd="0" presId="urn:microsoft.com/office/officeart/2005/8/layout/default"/>
    <dgm:cxn modelId="{2E19064E-1DAD-4B58-845D-10B4760FA1FE}" type="presParOf" srcId="{C5833DCE-FB9B-42F7-8FA6-CFD6AC409099}" destId="{02A02E6C-EAC5-41F3-8E60-6A3DFEE34509}" srcOrd="3" destOrd="0" presId="urn:microsoft.com/office/officeart/2005/8/layout/default"/>
    <dgm:cxn modelId="{FF158978-33DA-433E-8B6B-C320670B6680}" type="presParOf" srcId="{C5833DCE-FB9B-42F7-8FA6-CFD6AC409099}" destId="{DFE26DE9-B1A0-4041-9D65-08F0E0E822ED}" srcOrd="4" destOrd="0" presId="urn:microsoft.com/office/officeart/2005/8/layout/default"/>
    <dgm:cxn modelId="{8C61F7F1-A637-4737-87AC-A34966EBDF29}" type="presParOf" srcId="{C5833DCE-FB9B-42F7-8FA6-CFD6AC409099}" destId="{0572DEB7-4D12-4158-A6B6-DB88E9E09FF3}" srcOrd="5" destOrd="0" presId="urn:microsoft.com/office/officeart/2005/8/layout/default"/>
    <dgm:cxn modelId="{5742F934-702A-4BAB-85EC-67BAAC6598C8}" type="presParOf" srcId="{C5833DCE-FB9B-42F7-8FA6-CFD6AC409099}" destId="{43AC5C48-8499-4778-9076-8FEC2F5E84F1}" srcOrd="6" destOrd="0" presId="urn:microsoft.com/office/officeart/2005/8/layout/default"/>
    <dgm:cxn modelId="{96CE7510-C6A3-4466-BE1F-405571DEC6A5}" type="presParOf" srcId="{C5833DCE-FB9B-42F7-8FA6-CFD6AC409099}" destId="{AE098D32-484C-4E85-B8B0-820BE8C41B77}" srcOrd="7" destOrd="0" presId="urn:microsoft.com/office/officeart/2005/8/layout/default"/>
    <dgm:cxn modelId="{00514075-B6A3-479C-A15A-72985BFED108}" type="presParOf" srcId="{C5833DCE-FB9B-42F7-8FA6-CFD6AC409099}" destId="{3FB5BC6E-F362-468B-AF4D-95604456D64A}" srcOrd="8" destOrd="0" presId="urn:microsoft.com/office/officeart/2005/8/layout/default"/>
    <dgm:cxn modelId="{619565E7-94C2-4578-B1DB-658F781EE072}" type="presParOf" srcId="{C5833DCE-FB9B-42F7-8FA6-CFD6AC409099}" destId="{408BF605-5BC5-47F2-A7F6-D0B80F94AA54}" srcOrd="9" destOrd="0" presId="urn:microsoft.com/office/officeart/2005/8/layout/default"/>
    <dgm:cxn modelId="{EC9B6DD8-F251-4438-B885-A5186EE9AB0A}" type="presParOf" srcId="{C5833DCE-FB9B-42F7-8FA6-CFD6AC409099}" destId="{EAE91BA4-572E-4B7D-9A05-56D92FF8600E}" srcOrd="10" destOrd="0" presId="urn:microsoft.com/office/officeart/2005/8/layout/default"/>
    <dgm:cxn modelId="{9D652B5E-5E77-45B8-82C3-3D0CD586804A}" type="presParOf" srcId="{C5833DCE-FB9B-42F7-8FA6-CFD6AC409099}" destId="{203071FE-E46A-4000-885D-9DC7CD69746E}" srcOrd="11" destOrd="0" presId="urn:microsoft.com/office/officeart/2005/8/layout/default"/>
    <dgm:cxn modelId="{996DB9BC-2904-44F5-B335-651AB3B17BB2}" type="presParOf" srcId="{C5833DCE-FB9B-42F7-8FA6-CFD6AC409099}" destId="{B9E58A3C-6822-4637-B0BA-2E336DDDF2FB}" srcOrd="12" destOrd="0" presId="urn:microsoft.com/office/officeart/2005/8/layout/default"/>
    <dgm:cxn modelId="{AB0F36AA-5CB5-4184-B5CE-A0793A4325D4}" type="presParOf" srcId="{C5833DCE-FB9B-42F7-8FA6-CFD6AC409099}" destId="{90197224-7D25-45A2-B3E1-1175A63157E1}" srcOrd="13" destOrd="0" presId="urn:microsoft.com/office/officeart/2005/8/layout/default"/>
    <dgm:cxn modelId="{45761355-CBB9-41BD-8276-163653CFE687}" type="presParOf" srcId="{C5833DCE-FB9B-42F7-8FA6-CFD6AC409099}" destId="{436509D1-6BCA-482F-B8E3-7E9E3DE4AD9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BF90-E2FC-4AC7-91C6-E29CE1CDF43B}">
      <dsp:nvSpPr>
        <dsp:cNvPr id="0" name=""/>
        <dsp:cNvSpPr/>
      </dsp:nvSpPr>
      <dsp:spPr>
        <a:xfrm>
          <a:off x="0" y="52519"/>
          <a:ext cx="6666833" cy="175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Οι ελληνικές επιχειρήσεις (και όχι μόνο) στην μετά πανδημία εποχή έχουν ανάγκη να δημιουργήσουν τις συνθήκες επιβίωσης όπου συνεπάγεται διαχείριση κινδύνων (συστημικών και επιχειρηματικών), μείωση κόστους λειτουργίας, αύξηση ανταγωνιστικότητας/παραγωγικότητας και καινοτόμου λειτουργίας σε όλα τα επίπεδα</a:t>
          </a:r>
          <a:endParaRPr lang="en-US" sz="1700" kern="1200"/>
        </a:p>
      </dsp:txBody>
      <dsp:txXfrm>
        <a:off x="85444" y="137963"/>
        <a:ext cx="6495945" cy="1579432"/>
      </dsp:txXfrm>
    </dsp:sp>
    <dsp:sp modelId="{7C66F83C-B4B1-4070-93FD-008F0175FECF}">
      <dsp:nvSpPr>
        <dsp:cNvPr id="0" name=""/>
        <dsp:cNvSpPr/>
      </dsp:nvSpPr>
      <dsp:spPr>
        <a:xfrm>
          <a:off x="0" y="1851799"/>
          <a:ext cx="6666833" cy="175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Ένα βασικό εργαλείο επίτευξης όλων των παραπάνω είναι η δυνατότητα δυναμικής ανάλυσης του εξωτερικού περιβάλλοντος κάθε επιχείρησης έτσι όπως διαμορφώνεται σε επίπεδο: Μακροοικονομικό, Κλαδικό, Μικροοικονομικό (Δημοσιονομική-Νομισματική Πολιτική/Δομές Αγοράς/Θεωρία Επιχείρησης)</a:t>
          </a:r>
          <a:endParaRPr lang="en-US" sz="1700" kern="1200"/>
        </a:p>
      </dsp:txBody>
      <dsp:txXfrm>
        <a:off x="85444" y="1937243"/>
        <a:ext cx="6495945" cy="1579432"/>
      </dsp:txXfrm>
    </dsp:sp>
    <dsp:sp modelId="{F8B580B1-E722-4D4F-BFC7-13B5739BE8EA}">
      <dsp:nvSpPr>
        <dsp:cNvPr id="0" name=""/>
        <dsp:cNvSpPr/>
      </dsp:nvSpPr>
      <dsp:spPr>
        <a:xfrm>
          <a:off x="0" y="3651080"/>
          <a:ext cx="6666833" cy="175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Όλα τα παραπάνω αναλύει και συνθέτει σε επίπεδο εφαρμοσμένο και ως εργαλεία λήψης επιχειρηματικών αποφάσεων η «Οικονομική Διοίκησης των Επιχειρήσεων» σε τοπικό, εθνικό, περιφερειακό (ΕΕ) και διεθνές επίπεδο.</a:t>
          </a:r>
          <a:endParaRPr lang="en-US" sz="1700" kern="1200"/>
        </a:p>
      </dsp:txBody>
      <dsp:txXfrm>
        <a:off x="85444" y="3736524"/>
        <a:ext cx="6495945" cy="1579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5BD6A-B8D5-4D0C-B9C7-FF4FB25C2FE0}">
      <dsp:nvSpPr>
        <dsp:cNvPr id="0" name=""/>
        <dsp:cNvSpPr/>
      </dsp:nvSpPr>
      <dsp:spPr>
        <a:xfrm>
          <a:off x="2246149" y="910"/>
          <a:ext cx="2174533" cy="2174533"/>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l-GR" sz="1100" kern="1200"/>
            <a:t>ΘΕΩΡΙΑ ΜΕ ΠΟΛΛΑ ΤΡΕΧΟΝΤΑ ΠΑΡΑΔΕΙΓΜΑΤΑ</a:t>
          </a:r>
          <a:endParaRPr lang="en-US" sz="1100" kern="1200"/>
        </a:p>
      </dsp:txBody>
      <dsp:txXfrm>
        <a:off x="2789782" y="910"/>
        <a:ext cx="1087267" cy="1793990"/>
      </dsp:txXfrm>
    </dsp:sp>
    <dsp:sp modelId="{3575FA8B-F764-4C58-9F7B-233D136594B6}">
      <dsp:nvSpPr>
        <dsp:cNvPr id="0" name=""/>
        <dsp:cNvSpPr/>
      </dsp:nvSpPr>
      <dsp:spPr>
        <a:xfrm rot="5400000">
          <a:off x="3884932" y="1639693"/>
          <a:ext cx="2174533" cy="2174533"/>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l-GR" sz="1100" kern="1200"/>
            <a:t>ΓΙΑ ΚΆΘΕ ΘΕΩΡΗΤΙΚΟ ΚΟΜΜΑΤΙ ΑΝΤΙΣΤΟΙΧΑ ΜΙΑ ΜΕΛΕΤΗ ΠΕΡΙΠΤΩΣΗΣ</a:t>
          </a:r>
          <a:endParaRPr lang="en-US" sz="1100" kern="1200"/>
        </a:p>
      </dsp:txBody>
      <dsp:txXfrm rot="-5400000">
        <a:off x="4265476" y="2183326"/>
        <a:ext cx="1793990" cy="1087267"/>
      </dsp:txXfrm>
    </dsp:sp>
    <dsp:sp modelId="{E88ABD9F-527B-48A4-B337-A829616927AE}">
      <dsp:nvSpPr>
        <dsp:cNvPr id="0" name=""/>
        <dsp:cNvSpPr/>
      </dsp:nvSpPr>
      <dsp:spPr>
        <a:xfrm rot="10800000">
          <a:off x="2246149" y="3278476"/>
          <a:ext cx="2174533" cy="2174533"/>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l-GR" sz="1100" kern="1200"/>
            <a:t>ΣΗΜΕΙΩΣΕΙΣ ΚΑΙ ΤΡΕΧΟΥΣΑ ΒΙΒΛΙΟΓΡΑΦΙΑ</a:t>
          </a:r>
          <a:endParaRPr lang="en-US" sz="1100" kern="1200"/>
        </a:p>
      </dsp:txBody>
      <dsp:txXfrm rot="10800000">
        <a:off x="2789782" y="3659019"/>
        <a:ext cx="1087267" cy="1793990"/>
      </dsp:txXfrm>
    </dsp:sp>
    <dsp:sp modelId="{AB1090D2-CFA7-4B5E-B71C-DF3353BA582B}">
      <dsp:nvSpPr>
        <dsp:cNvPr id="0" name=""/>
        <dsp:cNvSpPr/>
      </dsp:nvSpPr>
      <dsp:spPr>
        <a:xfrm rot="16200000">
          <a:off x="607367" y="1639693"/>
          <a:ext cx="2174533" cy="2174533"/>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l-GR" sz="1100" kern="1200"/>
            <a:t>ΕΞΕΤΑΣΕΙΣ ΒΑΣΙΣΜΕΝΕΣ ΣΕ ΠΡΟΚΑΘΟΡΙΣΜΕΝΗ ΥΛΗ ΚΑΙ ΜΕ ΒΑΣΗ ΘΕΜΑΤΑ ΠΑΡΕΛΘΟΝΤΩΝ ΕΤΩΝ</a:t>
          </a:r>
          <a:endParaRPr lang="en-US" sz="1100" kern="1200"/>
        </a:p>
      </dsp:txBody>
      <dsp:txXfrm rot="5400000">
        <a:off x="607368" y="2183326"/>
        <a:ext cx="1793990" cy="1087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90CE0-E553-4E63-9989-8943684CC95C}">
      <dsp:nvSpPr>
        <dsp:cNvPr id="0" name=""/>
        <dsp:cNvSpPr/>
      </dsp:nvSpPr>
      <dsp:spPr>
        <a:xfrm>
          <a:off x="2946" y="360880"/>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Κύριο οικονομικό πρόβλημα που αντιμετωπίζει κάθε κοινωνία είναι η Σπανιότητα (Scarcity) </a:t>
          </a:r>
          <a:endParaRPr lang="en-US" sz="1500" kern="1200"/>
        </a:p>
      </dsp:txBody>
      <dsp:txXfrm>
        <a:off x="2946" y="360880"/>
        <a:ext cx="2337792" cy="1402675"/>
      </dsp:txXfrm>
    </dsp:sp>
    <dsp:sp modelId="{FB7C944B-BE17-4268-9BF4-AA1A1D5F0657}">
      <dsp:nvSpPr>
        <dsp:cNvPr id="0" name=""/>
        <dsp:cNvSpPr/>
      </dsp:nvSpPr>
      <dsp:spPr>
        <a:xfrm>
          <a:off x="2574518" y="360880"/>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Η οικονομική επιστήμη μελετά τρόπους διαχείρισης των περιορισμένων πόρων ώστε η κοινωνία να μπορεί να απαντήσει στα τρία βασικά προβλήματα: </a:t>
          </a:r>
          <a:endParaRPr lang="en-US" sz="1500" kern="1200"/>
        </a:p>
      </dsp:txBody>
      <dsp:txXfrm>
        <a:off x="2574518" y="360880"/>
        <a:ext cx="2337792" cy="1402675"/>
      </dsp:txXfrm>
    </dsp:sp>
    <dsp:sp modelId="{DFE26DE9-B1A0-4041-9D65-08F0E0E822ED}">
      <dsp:nvSpPr>
        <dsp:cNvPr id="0" name=""/>
        <dsp:cNvSpPr/>
      </dsp:nvSpPr>
      <dsp:spPr>
        <a:xfrm>
          <a:off x="5146089" y="360880"/>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Ποια προϊόντα και υπηρεσίες θα παραχθούν;</a:t>
          </a:r>
          <a:endParaRPr lang="en-US" sz="1500" kern="1200"/>
        </a:p>
      </dsp:txBody>
      <dsp:txXfrm>
        <a:off x="5146089" y="360880"/>
        <a:ext cx="2337792" cy="1402675"/>
      </dsp:txXfrm>
    </dsp:sp>
    <dsp:sp modelId="{43AC5C48-8499-4778-9076-8FEC2F5E84F1}">
      <dsp:nvSpPr>
        <dsp:cNvPr id="0" name=""/>
        <dsp:cNvSpPr/>
      </dsp:nvSpPr>
      <dsp:spPr>
        <a:xfrm>
          <a:off x="7717661" y="360880"/>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Πώς θα παραχθούν; </a:t>
          </a:r>
          <a:endParaRPr lang="en-US" sz="1500" kern="1200"/>
        </a:p>
      </dsp:txBody>
      <dsp:txXfrm>
        <a:off x="7717661" y="360880"/>
        <a:ext cx="2337792" cy="1402675"/>
      </dsp:txXfrm>
    </dsp:sp>
    <dsp:sp modelId="{3FB5BC6E-F362-468B-AF4D-95604456D64A}">
      <dsp:nvSpPr>
        <dsp:cNvPr id="0" name=""/>
        <dsp:cNvSpPr/>
      </dsp:nvSpPr>
      <dsp:spPr>
        <a:xfrm>
          <a:off x="2946" y="1997335"/>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Πώς θα διανεμηθούν τα προϊόντα στα μέλη της κοινωνίας; </a:t>
          </a:r>
          <a:endParaRPr lang="en-US" sz="1500" kern="1200"/>
        </a:p>
      </dsp:txBody>
      <dsp:txXfrm>
        <a:off x="2946" y="1997335"/>
        <a:ext cx="2337792" cy="1402675"/>
      </dsp:txXfrm>
    </dsp:sp>
    <dsp:sp modelId="{EAE91BA4-572E-4B7D-9A05-56D92FF8600E}">
      <dsp:nvSpPr>
        <dsp:cNvPr id="0" name=""/>
        <dsp:cNvSpPr/>
      </dsp:nvSpPr>
      <dsp:spPr>
        <a:xfrm>
          <a:off x="2574518" y="1997335"/>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Πώς λαμβάνονται οι ατομικές αποφάσεις </a:t>
          </a:r>
          <a:endParaRPr lang="en-US" sz="1500" kern="1200"/>
        </a:p>
      </dsp:txBody>
      <dsp:txXfrm>
        <a:off x="2574518" y="1997335"/>
        <a:ext cx="2337792" cy="1402675"/>
      </dsp:txXfrm>
    </dsp:sp>
    <dsp:sp modelId="{B9E58A3C-6822-4637-B0BA-2E336DDDF2FB}">
      <dsp:nvSpPr>
        <dsp:cNvPr id="0" name=""/>
        <dsp:cNvSpPr/>
      </dsp:nvSpPr>
      <dsp:spPr>
        <a:xfrm>
          <a:off x="5146089" y="1997335"/>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Πώς οι άνθρωποι αλληλοεπιδρούν μεταξύ τους </a:t>
          </a:r>
          <a:endParaRPr lang="en-US" sz="1500" kern="1200"/>
        </a:p>
      </dsp:txBody>
      <dsp:txXfrm>
        <a:off x="5146089" y="1997335"/>
        <a:ext cx="2337792" cy="1402675"/>
      </dsp:txXfrm>
    </dsp:sp>
    <dsp:sp modelId="{436509D1-6BCA-482F-B8E3-7E9E3DE4AD9F}">
      <dsp:nvSpPr>
        <dsp:cNvPr id="0" name=""/>
        <dsp:cNvSpPr/>
      </dsp:nvSpPr>
      <dsp:spPr>
        <a:xfrm>
          <a:off x="7717661" y="1997335"/>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Πώς λειτουργεί η οικονομία ως σύνολο </a:t>
          </a:r>
          <a:endParaRPr lang="en-US" sz="1500" kern="1200"/>
        </a:p>
      </dsp:txBody>
      <dsp:txXfrm>
        <a:off x="7717661" y="1997335"/>
        <a:ext cx="2337792" cy="1402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14/2/2025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9202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14/2/2025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419992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14/2/2025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7388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3267-9FF7-436B-A3B4-C671F359A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6755B-B565-4650-9B24-A614A8FE9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6A96E-998B-4EDC-8709-3503C961B3B7}"/>
              </a:ext>
            </a:extLst>
          </p:cNvPr>
          <p:cNvSpPr>
            <a:spLocks noGrp="1"/>
          </p:cNvSpPr>
          <p:nvPr>
            <p:ph type="dt" sz="half" idx="10"/>
          </p:nvPr>
        </p:nvSpPr>
        <p:spPr/>
        <p:txBody>
          <a:bodyPr/>
          <a:lstStyle/>
          <a:p>
            <a:fld id="{3539E127-959D-4621-AB91-7304B475EEA2}" type="datetimeFigureOut">
              <a:rPr lang="el-GR" smtClean="0"/>
              <a:t>14/2/2025</a:t>
            </a:fld>
            <a:endParaRPr lang="el-GR"/>
          </a:p>
        </p:txBody>
      </p:sp>
      <p:sp>
        <p:nvSpPr>
          <p:cNvPr id="5" name="Footer Placeholder 4">
            <a:extLst>
              <a:ext uri="{FF2B5EF4-FFF2-40B4-BE49-F238E27FC236}">
                <a16:creationId xmlns:a16="http://schemas.microsoft.com/office/drawing/2014/main" id="{2862B1C9-D8D0-45B3-A42E-1EF19A96B9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6B9EDC4-375D-4C5A-9CC7-F490B1556A7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32034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FC2-48C3-4E42-AC07-396ADFA06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C71F1-555B-440E-A9A5-F21A96408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D1145-6366-4A4E-AC24-998E13762D87}"/>
              </a:ext>
            </a:extLst>
          </p:cNvPr>
          <p:cNvSpPr>
            <a:spLocks noGrp="1"/>
          </p:cNvSpPr>
          <p:nvPr>
            <p:ph type="dt" sz="half" idx="10"/>
          </p:nvPr>
        </p:nvSpPr>
        <p:spPr/>
        <p:txBody>
          <a:bodyPr/>
          <a:lstStyle/>
          <a:p>
            <a:fld id="{3539E127-959D-4621-AB91-7304B475EEA2}" type="datetimeFigureOut">
              <a:rPr lang="el-GR" smtClean="0"/>
              <a:t>14/2/2025</a:t>
            </a:fld>
            <a:endParaRPr lang="el-GR"/>
          </a:p>
        </p:txBody>
      </p:sp>
      <p:sp>
        <p:nvSpPr>
          <p:cNvPr id="5" name="Footer Placeholder 4">
            <a:extLst>
              <a:ext uri="{FF2B5EF4-FFF2-40B4-BE49-F238E27FC236}">
                <a16:creationId xmlns:a16="http://schemas.microsoft.com/office/drawing/2014/main" id="{0711E283-0A6E-4D6F-A1ED-03D4312821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66C20C-729B-4697-8BED-063138C6236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97163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9DF-2D45-4C37-803F-A26E02849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40425-358F-41F3-A406-C2CD89209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47166-8F7F-4C7D-A6B1-6ECCB13FB18D}"/>
              </a:ext>
            </a:extLst>
          </p:cNvPr>
          <p:cNvSpPr>
            <a:spLocks noGrp="1"/>
          </p:cNvSpPr>
          <p:nvPr>
            <p:ph type="dt" sz="half" idx="10"/>
          </p:nvPr>
        </p:nvSpPr>
        <p:spPr/>
        <p:txBody>
          <a:bodyPr/>
          <a:lstStyle/>
          <a:p>
            <a:fld id="{3539E127-959D-4621-AB91-7304B475EEA2}" type="datetimeFigureOut">
              <a:rPr lang="el-GR" smtClean="0"/>
              <a:t>14/2/2025</a:t>
            </a:fld>
            <a:endParaRPr lang="el-GR"/>
          </a:p>
        </p:txBody>
      </p:sp>
      <p:sp>
        <p:nvSpPr>
          <p:cNvPr id="5" name="Footer Placeholder 4">
            <a:extLst>
              <a:ext uri="{FF2B5EF4-FFF2-40B4-BE49-F238E27FC236}">
                <a16:creationId xmlns:a16="http://schemas.microsoft.com/office/drawing/2014/main" id="{6E8C08CD-0FA7-44AB-9612-BA2DD5EAF57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1AEAE28-DC33-4999-AB6D-326E3CE25C89}"/>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70838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2E57-003B-4DBF-B295-42511B791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F5469-F520-4E56-AEB9-03B547F07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12295-5F27-46E8-AA1E-581A68C4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29319-D5FA-4EF9-A9B6-830C82721CE8}"/>
              </a:ext>
            </a:extLst>
          </p:cNvPr>
          <p:cNvSpPr>
            <a:spLocks noGrp="1"/>
          </p:cNvSpPr>
          <p:nvPr>
            <p:ph type="dt" sz="half" idx="10"/>
          </p:nvPr>
        </p:nvSpPr>
        <p:spPr/>
        <p:txBody>
          <a:bodyPr/>
          <a:lstStyle/>
          <a:p>
            <a:fld id="{3539E127-959D-4621-AB91-7304B475EEA2}" type="datetimeFigureOut">
              <a:rPr lang="el-GR" smtClean="0"/>
              <a:t>14/2/2025</a:t>
            </a:fld>
            <a:endParaRPr lang="el-GR"/>
          </a:p>
        </p:txBody>
      </p:sp>
      <p:sp>
        <p:nvSpPr>
          <p:cNvPr id="6" name="Footer Placeholder 5">
            <a:extLst>
              <a:ext uri="{FF2B5EF4-FFF2-40B4-BE49-F238E27FC236}">
                <a16:creationId xmlns:a16="http://schemas.microsoft.com/office/drawing/2014/main" id="{FDCABBD4-6027-47B8-8C80-81BA8F82EF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AE8809-D5B0-42A3-9DD2-FA7DFEA90E0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0319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F78-6A39-4D0B-9949-5DAA95E31B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266C3-117B-4544-A8C5-6D0BCD927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0A901-1437-4616-9F53-61C985EB2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1B39A-4B07-47A3-850C-61E2B3B8F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362E01-4A4F-436C-B153-38FF83F9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18DAB-240A-4888-84A5-4DF20EF605F0}"/>
              </a:ext>
            </a:extLst>
          </p:cNvPr>
          <p:cNvSpPr>
            <a:spLocks noGrp="1"/>
          </p:cNvSpPr>
          <p:nvPr>
            <p:ph type="dt" sz="half" idx="10"/>
          </p:nvPr>
        </p:nvSpPr>
        <p:spPr/>
        <p:txBody>
          <a:bodyPr/>
          <a:lstStyle/>
          <a:p>
            <a:fld id="{3539E127-959D-4621-AB91-7304B475EEA2}" type="datetimeFigureOut">
              <a:rPr lang="el-GR" smtClean="0"/>
              <a:t>14/2/2025</a:t>
            </a:fld>
            <a:endParaRPr lang="el-GR"/>
          </a:p>
        </p:txBody>
      </p:sp>
      <p:sp>
        <p:nvSpPr>
          <p:cNvPr id="8" name="Footer Placeholder 7">
            <a:extLst>
              <a:ext uri="{FF2B5EF4-FFF2-40B4-BE49-F238E27FC236}">
                <a16:creationId xmlns:a16="http://schemas.microsoft.com/office/drawing/2014/main" id="{4F8A74BD-A409-4884-AE92-F88F5C004B6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015BA93-A227-43D1-82FE-E0993C55E3AE}"/>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31390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92BE-B281-4337-B758-A5E1F27A3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AE01F8-9B02-4F5D-A48B-A75B78D14776}"/>
              </a:ext>
            </a:extLst>
          </p:cNvPr>
          <p:cNvSpPr>
            <a:spLocks noGrp="1"/>
          </p:cNvSpPr>
          <p:nvPr>
            <p:ph type="dt" sz="half" idx="10"/>
          </p:nvPr>
        </p:nvSpPr>
        <p:spPr/>
        <p:txBody>
          <a:bodyPr/>
          <a:lstStyle/>
          <a:p>
            <a:fld id="{3539E127-959D-4621-AB91-7304B475EEA2}" type="datetimeFigureOut">
              <a:rPr lang="el-GR" smtClean="0"/>
              <a:t>14/2/2025</a:t>
            </a:fld>
            <a:endParaRPr lang="el-GR"/>
          </a:p>
        </p:txBody>
      </p:sp>
      <p:sp>
        <p:nvSpPr>
          <p:cNvPr id="4" name="Footer Placeholder 3">
            <a:extLst>
              <a:ext uri="{FF2B5EF4-FFF2-40B4-BE49-F238E27FC236}">
                <a16:creationId xmlns:a16="http://schemas.microsoft.com/office/drawing/2014/main" id="{598AB2C1-CB1A-47D9-8620-0D5C3F84E47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E26EFF1-81BD-4490-94B2-2E6756D820B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937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57C14-AEF4-46FD-A187-AD6E19CEC965}"/>
              </a:ext>
            </a:extLst>
          </p:cNvPr>
          <p:cNvSpPr>
            <a:spLocks noGrp="1"/>
          </p:cNvSpPr>
          <p:nvPr>
            <p:ph type="dt" sz="half" idx="10"/>
          </p:nvPr>
        </p:nvSpPr>
        <p:spPr/>
        <p:txBody>
          <a:bodyPr/>
          <a:lstStyle/>
          <a:p>
            <a:fld id="{3539E127-959D-4621-AB91-7304B475EEA2}" type="datetimeFigureOut">
              <a:rPr lang="el-GR" smtClean="0"/>
              <a:t>14/2/2025</a:t>
            </a:fld>
            <a:endParaRPr lang="el-GR"/>
          </a:p>
        </p:txBody>
      </p:sp>
      <p:sp>
        <p:nvSpPr>
          <p:cNvPr id="3" name="Footer Placeholder 2">
            <a:extLst>
              <a:ext uri="{FF2B5EF4-FFF2-40B4-BE49-F238E27FC236}">
                <a16:creationId xmlns:a16="http://schemas.microsoft.com/office/drawing/2014/main" id="{533AEA4E-4436-4651-909B-FF3042C1A67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BFC0E46-5A8F-487A-B6AC-39BE11A158F6}"/>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7999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999-5B60-4175-A468-A71CE8B3D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58538-3513-4112-AEA4-40A142D1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054C5-635D-46AD-A8E8-D1AE3125C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DB73C-F59B-4261-830C-04168470E135}"/>
              </a:ext>
            </a:extLst>
          </p:cNvPr>
          <p:cNvSpPr>
            <a:spLocks noGrp="1"/>
          </p:cNvSpPr>
          <p:nvPr>
            <p:ph type="dt" sz="half" idx="10"/>
          </p:nvPr>
        </p:nvSpPr>
        <p:spPr/>
        <p:txBody>
          <a:bodyPr/>
          <a:lstStyle/>
          <a:p>
            <a:fld id="{3539E127-959D-4621-AB91-7304B475EEA2}" type="datetimeFigureOut">
              <a:rPr lang="el-GR" smtClean="0"/>
              <a:t>14/2/2025</a:t>
            </a:fld>
            <a:endParaRPr lang="el-GR"/>
          </a:p>
        </p:txBody>
      </p:sp>
      <p:sp>
        <p:nvSpPr>
          <p:cNvPr id="6" name="Footer Placeholder 5">
            <a:extLst>
              <a:ext uri="{FF2B5EF4-FFF2-40B4-BE49-F238E27FC236}">
                <a16:creationId xmlns:a16="http://schemas.microsoft.com/office/drawing/2014/main" id="{13CFC366-B599-428C-AF64-E5B76233094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BAAA996-0C2D-42E8-856E-7540F059D93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47022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14/2/2025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834064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E7FA-7D5F-46C9-9FCE-1E3CB8E0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F812B-F6F9-4F7D-A81C-A76AC8EDB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C53AC-CE3B-42B7-A6DE-159BF7C4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EC1B9-D3FC-4E71-BD1A-9F593270C8D3}"/>
              </a:ext>
            </a:extLst>
          </p:cNvPr>
          <p:cNvSpPr>
            <a:spLocks noGrp="1"/>
          </p:cNvSpPr>
          <p:nvPr>
            <p:ph type="dt" sz="half" idx="10"/>
          </p:nvPr>
        </p:nvSpPr>
        <p:spPr/>
        <p:txBody>
          <a:bodyPr/>
          <a:lstStyle/>
          <a:p>
            <a:fld id="{3539E127-959D-4621-AB91-7304B475EEA2}" type="datetimeFigureOut">
              <a:rPr lang="el-GR" smtClean="0"/>
              <a:t>14/2/2025</a:t>
            </a:fld>
            <a:endParaRPr lang="el-GR"/>
          </a:p>
        </p:txBody>
      </p:sp>
      <p:sp>
        <p:nvSpPr>
          <p:cNvPr id="6" name="Footer Placeholder 5">
            <a:extLst>
              <a:ext uri="{FF2B5EF4-FFF2-40B4-BE49-F238E27FC236}">
                <a16:creationId xmlns:a16="http://schemas.microsoft.com/office/drawing/2014/main" id="{4975B012-0E25-4A8D-BCF8-5764A381EFE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7B6B0A-EBC3-480B-BB9A-C31529CC97CB}"/>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5735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8CB9-ED5E-43A2-9FEB-770FBCEE6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525606-C5C5-4654-BA5A-FA18F3205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E1AE5-A134-467E-920B-2EE935CD205E}"/>
              </a:ext>
            </a:extLst>
          </p:cNvPr>
          <p:cNvSpPr>
            <a:spLocks noGrp="1"/>
          </p:cNvSpPr>
          <p:nvPr>
            <p:ph type="dt" sz="half" idx="10"/>
          </p:nvPr>
        </p:nvSpPr>
        <p:spPr/>
        <p:txBody>
          <a:bodyPr/>
          <a:lstStyle/>
          <a:p>
            <a:fld id="{3539E127-959D-4621-AB91-7304B475EEA2}" type="datetimeFigureOut">
              <a:rPr lang="el-GR" smtClean="0"/>
              <a:t>14/2/2025</a:t>
            </a:fld>
            <a:endParaRPr lang="el-GR"/>
          </a:p>
        </p:txBody>
      </p:sp>
      <p:sp>
        <p:nvSpPr>
          <p:cNvPr id="5" name="Footer Placeholder 4">
            <a:extLst>
              <a:ext uri="{FF2B5EF4-FFF2-40B4-BE49-F238E27FC236}">
                <a16:creationId xmlns:a16="http://schemas.microsoft.com/office/drawing/2014/main" id="{F720E5AE-D204-427D-86EA-1CD62F718D2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98B1188-F18C-432D-824F-6920A015B6B2}"/>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82639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45225-7C47-419F-84B6-471B68930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084E2-85B1-461C-985A-84481119A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53C66-8733-4F9C-950D-3B5019CBD55C}"/>
              </a:ext>
            </a:extLst>
          </p:cNvPr>
          <p:cNvSpPr>
            <a:spLocks noGrp="1"/>
          </p:cNvSpPr>
          <p:nvPr>
            <p:ph type="dt" sz="half" idx="10"/>
          </p:nvPr>
        </p:nvSpPr>
        <p:spPr/>
        <p:txBody>
          <a:bodyPr/>
          <a:lstStyle/>
          <a:p>
            <a:fld id="{3539E127-959D-4621-AB91-7304B475EEA2}" type="datetimeFigureOut">
              <a:rPr lang="el-GR" smtClean="0"/>
              <a:t>14/2/2025</a:t>
            </a:fld>
            <a:endParaRPr lang="el-GR"/>
          </a:p>
        </p:txBody>
      </p:sp>
      <p:sp>
        <p:nvSpPr>
          <p:cNvPr id="5" name="Footer Placeholder 4">
            <a:extLst>
              <a:ext uri="{FF2B5EF4-FFF2-40B4-BE49-F238E27FC236}">
                <a16:creationId xmlns:a16="http://schemas.microsoft.com/office/drawing/2014/main" id="{83532AC9-6FB3-4C65-808E-273D7A6B87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0A2EFA-02E8-42AC-9144-33409614E927}"/>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12761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14-Feb-25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9263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14-Feb-25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7046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14-Feb-25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308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14-Feb-25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0209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14-Feb-25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6081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14-Feb-25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2276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14-Feb-25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691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39E127-959D-4621-AB91-7304B475EEA2}" type="datetimeFigureOut">
              <a:rPr lang="el-GR" smtClean="0"/>
              <a:t>14/2/2025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58342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14-Feb-25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06356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14-Feb-25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5702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14-Feb-25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4966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14-Feb-25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0157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BD04-F236-440B-8399-EE52AC272231}"/>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4DDBA13-F68E-405C-8DAE-063C90012CF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C6E4E1-3779-487C-905F-DB12D438217C}"/>
              </a:ext>
            </a:extLst>
          </p:cNvPr>
          <p:cNvSpPr>
            <a:spLocks noGrp="1"/>
          </p:cNvSpPr>
          <p:nvPr>
            <p:ph type="dt" sz="half" idx="10"/>
          </p:nvPr>
        </p:nvSpPr>
        <p:spPr/>
        <p:txBody>
          <a:bodyPr/>
          <a:lstStyle/>
          <a:p>
            <a:fld id="{D3E704DF-1077-44E4-8BC7-ED78B58C9210}" type="datetime1">
              <a:rPr lang="en-US" smtClean="0"/>
              <a:t>14-Feb-25</a:t>
            </a:fld>
            <a:endParaRPr lang="en-GB"/>
          </a:p>
        </p:txBody>
      </p:sp>
      <p:sp>
        <p:nvSpPr>
          <p:cNvPr id="5" name="Footer Placeholder 4">
            <a:extLst>
              <a:ext uri="{FF2B5EF4-FFF2-40B4-BE49-F238E27FC236}">
                <a16:creationId xmlns:a16="http://schemas.microsoft.com/office/drawing/2014/main" id="{D21F4F6F-4530-413A-A253-3EA6C4320EE4}"/>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6" name="Slide Number Placeholder 5">
            <a:extLst>
              <a:ext uri="{FF2B5EF4-FFF2-40B4-BE49-F238E27FC236}">
                <a16:creationId xmlns:a16="http://schemas.microsoft.com/office/drawing/2014/main" id="{C296A707-8F4A-4329-9FA1-2A1C3A9FB46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86723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7027-C0FC-4B11-A850-AEE5FE0892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E58687-6FFE-4258-BAF1-EE37EE423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4066C-D5F2-4EDC-8B50-874561CA0E9E}"/>
              </a:ext>
            </a:extLst>
          </p:cNvPr>
          <p:cNvSpPr>
            <a:spLocks noGrp="1"/>
          </p:cNvSpPr>
          <p:nvPr>
            <p:ph type="dt" sz="half" idx="10"/>
          </p:nvPr>
        </p:nvSpPr>
        <p:spPr/>
        <p:txBody>
          <a:bodyPr/>
          <a:lstStyle/>
          <a:p>
            <a:fld id="{96B69280-37B3-471A-8A79-8D8E7064C001}" type="datetime1">
              <a:rPr lang="en-US" smtClean="0"/>
              <a:t>14-Feb-25</a:t>
            </a:fld>
            <a:endParaRPr lang="en-GB"/>
          </a:p>
        </p:txBody>
      </p:sp>
      <p:sp>
        <p:nvSpPr>
          <p:cNvPr id="5" name="Footer Placeholder 4">
            <a:extLst>
              <a:ext uri="{FF2B5EF4-FFF2-40B4-BE49-F238E27FC236}">
                <a16:creationId xmlns:a16="http://schemas.microsoft.com/office/drawing/2014/main" id="{95E9A438-B0A3-4D84-BDD3-00DD77610C42}"/>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6" name="Slide Number Placeholder 5">
            <a:extLst>
              <a:ext uri="{FF2B5EF4-FFF2-40B4-BE49-F238E27FC236}">
                <a16:creationId xmlns:a16="http://schemas.microsoft.com/office/drawing/2014/main" id="{E33C8B9E-4DC0-44BE-97D5-1F4E21D5D55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872181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2AD4-AE27-4C93-995C-15ACB95A8598}"/>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D363E3-43AF-4F0B-A9B0-DBD2D8CEE9DE}"/>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6C152-E3E4-4291-A33D-953651237C85}"/>
              </a:ext>
            </a:extLst>
          </p:cNvPr>
          <p:cNvSpPr>
            <a:spLocks noGrp="1"/>
          </p:cNvSpPr>
          <p:nvPr>
            <p:ph type="dt" sz="half" idx="10"/>
          </p:nvPr>
        </p:nvSpPr>
        <p:spPr/>
        <p:txBody>
          <a:bodyPr/>
          <a:lstStyle/>
          <a:p>
            <a:fld id="{B941A58F-9383-47F6-9487-34108C29CCFD}" type="datetime1">
              <a:rPr lang="en-US" smtClean="0"/>
              <a:t>14-Feb-25</a:t>
            </a:fld>
            <a:endParaRPr lang="en-GB"/>
          </a:p>
        </p:txBody>
      </p:sp>
      <p:sp>
        <p:nvSpPr>
          <p:cNvPr id="5" name="Footer Placeholder 4">
            <a:extLst>
              <a:ext uri="{FF2B5EF4-FFF2-40B4-BE49-F238E27FC236}">
                <a16:creationId xmlns:a16="http://schemas.microsoft.com/office/drawing/2014/main" id="{21AB0B95-1365-4BB4-9661-45BCC30DC15C}"/>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6" name="Slide Number Placeholder 5">
            <a:extLst>
              <a:ext uri="{FF2B5EF4-FFF2-40B4-BE49-F238E27FC236}">
                <a16:creationId xmlns:a16="http://schemas.microsoft.com/office/drawing/2014/main" id="{DF53876A-B0FC-46E9-B228-8BAEE0329E7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546111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0115-5FC0-43C9-B08D-F3C07DEBD9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EDCB-168C-4F88-9E4A-429E68AEC0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544D05-A3A8-43CC-BED1-1D5CAF38E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1BBCC6-245D-426E-9497-5957E95280DC}"/>
              </a:ext>
            </a:extLst>
          </p:cNvPr>
          <p:cNvSpPr>
            <a:spLocks noGrp="1"/>
          </p:cNvSpPr>
          <p:nvPr>
            <p:ph type="dt" sz="half" idx="10"/>
          </p:nvPr>
        </p:nvSpPr>
        <p:spPr/>
        <p:txBody>
          <a:bodyPr/>
          <a:lstStyle/>
          <a:p>
            <a:fld id="{4FC3E2A8-3BFB-41AA-9D85-CB0AFE16221D}" type="datetime1">
              <a:rPr lang="en-US" smtClean="0"/>
              <a:t>14-Feb-25</a:t>
            </a:fld>
            <a:endParaRPr lang="en-GB"/>
          </a:p>
        </p:txBody>
      </p:sp>
      <p:sp>
        <p:nvSpPr>
          <p:cNvPr id="6" name="Footer Placeholder 5">
            <a:extLst>
              <a:ext uri="{FF2B5EF4-FFF2-40B4-BE49-F238E27FC236}">
                <a16:creationId xmlns:a16="http://schemas.microsoft.com/office/drawing/2014/main" id="{DEA29E12-AAF6-4E57-9A1B-0D59768D3A1D}"/>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7" name="Slide Number Placeholder 6">
            <a:extLst>
              <a:ext uri="{FF2B5EF4-FFF2-40B4-BE49-F238E27FC236}">
                <a16:creationId xmlns:a16="http://schemas.microsoft.com/office/drawing/2014/main" id="{C9CBDEAE-20FC-470B-B625-9771542B9AF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378170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F04B-56FC-47DD-B012-BB3C5A050525}"/>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498AB-A482-41DD-BF51-F7D2F36D1C7A}"/>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2D5CCBA-4B75-43B9-A54E-4FF4FEC220A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CD5083-4CDE-47E9-8418-7C35E369AF2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47ACF-AA96-48A0-979C-84193CFF788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C3EBB-7331-4CAD-8EB0-D5D02176D0DF}"/>
              </a:ext>
            </a:extLst>
          </p:cNvPr>
          <p:cNvSpPr>
            <a:spLocks noGrp="1"/>
          </p:cNvSpPr>
          <p:nvPr>
            <p:ph type="dt" sz="half" idx="10"/>
          </p:nvPr>
        </p:nvSpPr>
        <p:spPr/>
        <p:txBody>
          <a:bodyPr/>
          <a:lstStyle/>
          <a:p>
            <a:fld id="{97832B82-C341-4017-9040-41D5AD6E3160}" type="datetime1">
              <a:rPr lang="en-US" smtClean="0"/>
              <a:t>14-Feb-25</a:t>
            </a:fld>
            <a:endParaRPr lang="en-GB"/>
          </a:p>
        </p:txBody>
      </p:sp>
      <p:sp>
        <p:nvSpPr>
          <p:cNvPr id="8" name="Footer Placeholder 7">
            <a:extLst>
              <a:ext uri="{FF2B5EF4-FFF2-40B4-BE49-F238E27FC236}">
                <a16:creationId xmlns:a16="http://schemas.microsoft.com/office/drawing/2014/main" id="{531E0B99-2543-4E17-87AB-D8305E2709C1}"/>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9" name="Slide Number Placeholder 8">
            <a:extLst>
              <a:ext uri="{FF2B5EF4-FFF2-40B4-BE49-F238E27FC236}">
                <a16:creationId xmlns:a16="http://schemas.microsoft.com/office/drawing/2014/main" id="{9047FAB3-9DCC-4A79-9DB8-BF6514C8C94F}"/>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32572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14B7-69DF-4A85-A8B8-239192FB02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7E0F39-4C0E-4FBD-AC31-37F284E991EE}"/>
              </a:ext>
            </a:extLst>
          </p:cNvPr>
          <p:cNvSpPr>
            <a:spLocks noGrp="1"/>
          </p:cNvSpPr>
          <p:nvPr>
            <p:ph type="dt" sz="half" idx="10"/>
          </p:nvPr>
        </p:nvSpPr>
        <p:spPr/>
        <p:txBody>
          <a:bodyPr/>
          <a:lstStyle/>
          <a:p>
            <a:fld id="{D51FE4E4-E62C-46E3-8322-180D7624529D}" type="datetime1">
              <a:rPr lang="en-US" smtClean="0"/>
              <a:t>14-Feb-25</a:t>
            </a:fld>
            <a:endParaRPr lang="en-GB"/>
          </a:p>
        </p:txBody>
      </p:sp>
      <p:sp>
        <p:nvSpPr>
          <p:cNvPr id="4" name="Footer Placeholder 3">
            <a:extLst>
              <a:ext uri="{FF2B5EF4-FFF2-40B4-BE49-F238E27FC236}">
                <a16:creationId xmlns:a16="http://schemas.microsoft.com/office/drawing/2014/main" id="{8ECDA8E7-4A39-48D8-BB8D-577B370CB89F}"/>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5" name="Slide Number Placeholder 4">
            <a:extLst>
              <a:ext uri="{FF2B5EF4-FFF2-40B4-BE49-F238E27FC236}">
                <a16:creationId xmlns:a16="http://schemas.microsoft.com/office/drawing/2014/main" id="{7ABAA680-281C-4134-8945-21DDAA34631E}"/>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9724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539E127-959D-4621-AB91-7304B475EEA2}" type="datetimeFigureOut">
              <a:rPr lang="el-GR" smtClean="0"/>
              <a:t>14/2/2025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214982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D6EC5-C0B9-432A-9B9D-9F3BC6CB08C7}"/>
              </a:ext>
            </a:extLst>
          </p:cNvPr>
          <p:cNvSpPr>
            <a:spLocks noGrp="1"/>
          </p:cNvSpPr>
          <p:nvPr>
            <p:ph type="dt" sz="half" idx="10"/>
          </p:nvPr>
        </p:nvSpPr>
        <p:spPr/>
        <p:txBody>
          <a:bodyPr/>
          <a:lstStyle/>
          <a:p>
            <a:fld id="{AB1EC555-0CD6-4E3A-B7E8-AB539824FEE1}" type="datetime1">
              <a:rPr lang="en-US" smtClean="0"/>
              <a:t>14-Feb-25</a:t>
            </a:fld>
            <a:endParaRPr lang="en-GB"/>
          </a:p>
        </p:txBody>
      </p:sp>
      <p:sp>
        <p:nvSpPr>
          <p:cNvPr id="3" name="Footer Placeholder 2">
            <a:extLst>
              <a:ext uri="{FF2B5EF4-FFF2-40B4-BE49-F238E27FC236}">
                <a16:creationId xmlns:a16="http://schemas.microsoft.com/office/drawing/2014/main" id="{0B07908A-70CB-44AA-B244-585FDFD8FCC0}"/>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4" name="Slide Number Placeholder 3">
            <a:extLst>
              <a:ext uri="{FF2B5EF4-FFF2-40B4-BE49-F238E27FC236}">
                <a16:creationId xmlns:a16="http://schemas.microsoft.com/office/drawing/2014/main" id="{89A8290B-82BB-4FEA-9E1A-C07C036B2500}"/>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802063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58D7-F7CE-4264-BC9C-F2B914EB319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9B548B-46E6-4E9A-9900-AF1A3A64B22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46C031-4398-4A37-93AB-170FEB92EDB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FD59F4-86A5-401C-B92E-5F784B074905}"/>
              </a:ext>
            </a:extLst>
          </p:cNvPr>
          <p:cNvSpPr>
            <a:spLocks noGrp="1"/>
          </p:cNvSpPr>
          <p:nvPr>
            <p:ph type="dt" sz="half" idx="10"/>
          </p:nvPr>
        </p:nvSpPr>
        <p:spPr/>
        <p:txBody>
          <a:bodyPr/>
          <a:lstStyle/>
          <a:p>
            <a:fld id="{A868B901-A485-4245-A9D3-A6C2E1504836}" type="datetime1">
              <a:rPr lang="en-US" smtClean="0"/>
              <a:t>14-Feb-25</a:t>
            </a:fld>
            <a:endParaRPr lang="en-GB"/>
          </a:p>
        </p:txBody>
      </p:sp>
      <p:sp>
        <p:nvSpPr>
          <p:cNvPr id="6" name="Footer Placeholder 5">
            <a:extLst>
              <a:ext uri="{FF2B5EF4-FFF2-40B4-BE49-F238E27FC236}">
                <a16:creationId xmlns:a16="http://schemas.microsoft.com/office/drawing/2014/main" id="{76AF5044-C22B-4300-8196-EB260972A134}"/>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7" name="Slide Number Placeholder 6">
            <a:extLst>
              <a:ext uri="{FF2B5EF4-FFF2-40B4-BE49-F238E27FC236}">
                <a16:creationId xmlns:a16="http://schemas.microsoft.com/office/drawing/2014/main" id="{A114F5D6-AF1C-4768-B867-A2E27741358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454080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FEC3-1782-4A8C-B43E-1697CB5E152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D3EA43-10BC-41E4-ABCB-186B785EA836}"/>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336F06F-2697-48A2-B1E4-22406606B48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4F13AB-5440-4678-994F-3728876EA842}"/>
              </a:ext>
            </a:extLst>
          </p:cNvPr>
          <p:cNvSpPr>
            <a:spLocks noGrp="1"/>
          </p:cNvSpPr>
          <p:nvPr>
            <p:ph type="dt" sz="half" idx="10"/>
          </p:nvPr>
        </p:nvSpPr>
        <p:spPr/>
        <p:txBody>
          <a:bodyPr/>
          <a:lstStyle/>
          <a:p>
            <a:fld id="{9AA2E66D-003A-4638-9462-DEBDC421CCF4}" type="datetime1">
              <a:rPr lang="en-US" smtClean="0"/>
              <a:t>14-Feb-25</a:t>
            </a:fld>
            <a:endParaRPr lang="en-GB"/>
          </a:p>
        </p:txBody>
      </p:sp>
      <p:sp>
        <p:nvSpPr>
          <p:cNvPr id="6" name="Footer Placeholder 5">
            <a:extLst>
              <a:ext uri="{FF2B5EF4-FFF2-40B4-BE49-F238E27FC236}">
                <a16:creationId xmlns:a16="http://schemas.microsoft.com/office/drawing/2014/main" id="{0F1DC8BB-32E3-4281-AC7A-EDD2B685C296}"/>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7" name="Slide Number Placeholder 6">
            <a:extLst>
              <a:ext uri="{FF2B5EF4-FFF2-40B4-BE49-F238E27FC236}">
                <a16:creationId xmlns:a16="http://schemas.microsoft.com/office/drawing/2014/main" id="{1320757F-EA57-45B1-84A9-B3538CE5C6E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836319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24D3-BCC0-4874-8891-700EAF78C7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A22C5F-930C-456F-ADE1-78EF73ABB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362E1-7FF7-46DC-AF13-2F4F3C51F64C}"/>
              </a:ext>
            </a:extLst>
          </p:cNvPr>
          <p:cNvSpPr>
            <a:spLocks noGrp="1"/>
          </p:cNvSpPr>
          <p:nvPr>
            <p:ph type="dt" sz="half" idx="10"/>
          </p:nvPr>
        </p:nvSpPr>
        <p:spPr/>
        <p:txBody>
          <a:bodyPr/>
          <a:lstStyle/>
          <a:p>
            <a:fld id="{9B0D1FAC-B10F-46BA-92E9-3F7B88AA83DB}" type="datetime1">
              <a:rPr lang="en-US" smtClean="0"/>
              <a:t>14-Feb-25</a:t>
            </a:fld>
            <a:endParaRPr lang="en-GB"/>
          </a:p>
        </p:txBody>
      </p:sp>
      <p:sp>
        <p:nvSpPr>
          <p:cNvPr id="5" name="Footer Placeholder 4">
            <a:extLst>
              <a:ext uri="{FF2B5EF4-FFF2-40B4-BE49-F238E27FC236}">
                <a16:creationId xmlns:a16="http://schemas.microsoft.com/office/drawing/2014/main" id="{2FCB38B4-48B5-4901-8DFA-7426B149FB5A}"/>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6" name="Slide Number Placeholder 5">
            <a:extLst>
              <a:ext uri="{FF2B5EF4-FFF2-40B4-BE49-F238E27FC236}">
                <a16:creationId xmlns:a16="http://schemas.microsoft.com/office/drawing/2014/main" id="{70DD7AE2-5447-432A-A942-823037A9E798}"/>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69213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B2A64-DDCE-4392-9C49-F27D485377A0}"/>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1DBAFC-FE31-4EAB-B19B-34A8AAA793E5}"/>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DEDB7-8366-46E0-8CB2-F456C43792C6}"/>
              </a:ext>
            </a:extLst>
          </p:cNvPr>
          <p:cNvSpPr>
            <a:spLocks noGrp="1"/>
          </p:cNvSpPr>
          <p:nvPr>
            <p:ph type="dt" sz="half" idx="10"/>
          </p:nvPr>
        </p:nvSpPr>
        <p:spPr/>
        <p:txBody>
          <a:bodyPr/>
          <a:lstStyle/>
          <a:p>
            <a:fld id="{08CFF515-37E5-4A72-93A8-3DB292A0A13F}" type="datetime1">
              <a:rPr lang="en-US" smtClean="0"/>
              <a:t>14-Feb-25</a:t>
            </a:fld>
            <a:endParaRPr lang="en-GB"/>
          </a:p>
        </p:txBody>
      </p:sp>
      <p:sp>
        <p:nvSpPr>
          <p:cNvPr id="5" name="Footer Placeholder 4">
            <a:extLst>
              <a:ext uri="{FF2B5EF4-FFF2-40B4-BE49-F238E27FC236}">
                <a16:creationId xmlns:a16="http://schemas.microsoft.com/office/drawing/2014/main" id="{EE01FC8A-94E0-485A-ABDD-BC8AD94A144C}"/>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6" name="Slide Number Placeholder 5">
            <a:extLst>
              <a:ext uri="{FF2B5EF4-FFF2-40B4-BE49-F238E27FC236}">
                <a16:creationId xmlns:a16="http://schemas.microsoft.com/office/drawing/2014/main" id="{3A895E32-CAF6-445D-ADB6-B20558ADC325}"/>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056850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7C8CCA-DFCC-47C2-BF05-2F1C19DBC148}" type="datetime1">
              <a:rPr lang="en-US" smtClean="0">
                <a:solidFill>
                  <a:prstClr val="black">
                    <a:tint val="75000"/>
                  </a:prstClr>
                </a:solidFill>
              </a:rPr>
              <a:t>14-Feb-25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410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AF4468-39EE-4148-AAF0-6AAEE255AA9D}" type="datetime1">
              <a:rPr lang="en-US" smtClean="0">
                <a:solidFill>
                  <a:prstClr val="black">
                    <a:tint val="75000"/>
                  </a:prstClr>
                </a:solidFill>
              </a:rPr>
              <a:t>14-Feb-25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32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274A5-1821-452C-91F5-4D65AD70533D}" type="datetime1">
              <a:rPr lang="en-US" smtClean="0">
                <a:solidFill>
                  <a:prstClr val="black">
                    <a:tint val="75000"/>
                  </a:prstClr>
                </a:solidFill>
              </a:rPr>
              <a:t>14-Feb-25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969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AE35AA-B3A9-4FA5-9732-F0542972BB5E}" type="datetime1">
              <a:rPr lang="en-US" smtClean="0">
                <a:solidFill>
                  <a:prstClr val="black">
                    <a:tint val="75000"/>
                  </a:prstClr>
                </a:solidFill>
              </a:rPr>
              <a:t>14-Feb-25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343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7CA45D-65E0-417C-A51F-62DD9A277C56}" type="datetime1">
              <a:rPr lang="en-US" smtClean="0">
                <a:solidFill>
                  <a:prstClr val="black">
                    <a:tint val="75000"/>
                  </a:prstClr>
                </a:solidFill>
              </a:rPr>
              <a:t>14-Feb-25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9" name="Slide Number Placeholder 8"/>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77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539E127-959D-4621-AB91-7304B475EEA2}" type="datetimeFigureOut">
              <a:rPr lang="el-GR" smtClean="0"/>
              <a:t>14/2/2025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65159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D731D6-65C5-41C2-A106-219F144E8A12}" type="datetime1">
              <a:rPr lang="en-US" smtClean="0">
                <a:solidFill>
                  <a:prstClr val="black">
                    <a:tint val="75000"/>
                  </a:prstClr>
                </a:solidFill>
              </a:rPr>
              <a:t>14-Feb-25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5" name="Slide Number Placeholder 4"/>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839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1400A-5BB2-4887-A045-9F19381A860B}" type="datetime1">
              <a:rPr lang="en-US" smtClean="0">
                <a:solidFill>
                  <a:prstClr val="black">
                    <a:tint val="75000"/>
                  </a:prstClr>
                </a:solidFill>
              </a:rPr>
              <a:t>14-Feb-25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4" name="Slide Number Placeholder 3"/>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231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049C78D-9795-4ACA-8BAC-D6D226B9E4BC}" type="datetime1">
              <a:rPr lang="en-US" smtClean="0">
                <a:solidFill>
                  <a:prstClr val="black">
                    <a:tint val="75000"/>
                  </a:prstClr>
                </a:solidFill>
              </a:rPr>
              <a:t>14-Feb-25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737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25AD6CA-8833-45EF-B263-2CFE80556E93}" type="datetime1">
              <a:rPr lang="en-US" smtClean="0">
                <a:solidFill>
                  <a:prstClr val="black">
                    <a:tint val="75000"/>
                  </a:prstClr>
                </a:solidFill>
              </a:rPr>
              <a:t>14-Feb-25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9660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C2735-982D-46D8-8DB5-0BFAB09C6FB8}" type="datetime1">
              <a:rPr lang="en-US" smtClean="0">
                <a:solidFill>
                  <a:prstClr val="black">
                    <a:tint val="75000"/>
                  </a:prstClr>
                </a:solidFill>
              </a:rPr>
              <a:t>14-Feb-25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6557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396B7-DB1B-49E4-B2D8-759B7A1C1852}" type="datetime1">
              <a:rPr lang="en-US" smtClean="0">
                <a:solidFill>
                  <a:prstClr val="black">
                    <a:tint val="75000"/>
                  </a:prstClr>
                </a:solidFill>
              </a:rPr>
              <a:t>14-Feb-25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04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539E127-959D-4621-AB91-7304B475EEA2}" type="datetimeFigureOut">
              <a:rPr lang="el-GR" smtClean="0"/>
              <a:t>14/2/2025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5544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9E127-959D-4621-AB91-7304B475EEA2}" type="datetimeFigureOut">
              <a:rPr lang="el-GR" smtClean="0"/>
              <a:t>14/2/2025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4439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9E127-959D-4621-AB91-7304B475EEA2}" type="datetimeFigureOut">
              <a:rPr lang="el-GR" smtClean="0"/>
              <a:t>14/2/2025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6573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9E127-959D-4621-AB91-7304B475EEA2}" type="datetimeFigureOut">
              <a:rPr lang="el-GR" smtClean="0"/>
              <a:t>14/2/2025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4740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9E127-959D-4621-AB91-7304B475EEA2}" type="datetimeFigureOut">
              <a:rPr lang="el-GR" smtClean="0"/>
              <a:t>14/2/2025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57D63-CC68-42ED-8486-43462E4296F4}" type="slidenum">
              <a:rPr lang="el-GR" smtClean="0"/>
              <a:t>‹#›</a:t>
            </a:fld>
            <a:endParaRPr lang="el-GR"/>
          </a:p>
        </p:txBody>
      </p:sp>
    </p:spTree>
    <p:extLst>
      <p:ext uri="{BB962C8B-B14F-4D97-AF65-F5344CB8AC3E}">
        <p14:creationId xmlns:p14="http://schemas.microsoft.com/office/powerpoint/2010/main" val="24646240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657F7-2DB5-4DDA-8332-5AA2E4349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C79F7-C426-45D9-B4A4-713FB32E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3AD4-6821-444B-9768-643B35181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14C9B-A295-4E4D-8355-67029FBEC5A5}" type="datetimeFigureOut">
              <a:rPr lang="el-GR" smtClean="0"/>
              <a:t>14/2/2025</a:t>
            </a:fld>
            <a:endParaRPr lang="el-GR"/>
          </a:p>
        </p:txBody>
      </p:sp>
      <p:sp>
        <p:nvSpPr>
          <p:cNvPr id="5" name="Footer Placeholder 4">
            <a:extLst>
              <a:ext uri="{FF2B5EF4-FFF2-40B4-BE49-F238E27FC236}">
                <a16:creationId xmlns:a16="http://schemas.microsoft.com/office/drawing/2014/main" id="{C4D6462D-273F-4ECC-9B96-4E78202E5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E6636EF-52C9-492F-A672-033F31CE2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6663E-8BA1-49F0-BA20-2B2F7B017EF1}" type="slidenum">
              <a:rPr lang="el-GR" smtClean="0"/>
              <a:t>‹#›</a:t>
            </a:fld>
            <a:endParaRPr lang="el-GR"/>
          </a:p>
        </p:txBody>
      </p:sp>
    </p:spTree>
    <p:extLst>
      <p:ext uri="{BB962C8B-B14F-4D97-AF65-F5344CB8AC3E}">
        <p14:creationId xmlns:p14="http://schemas.microsoft.com/office/powerpoint/2010/main" val="16829572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14-Feb-25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3520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C34C9-5F29-4102-BBAA-D0EAF83A293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725998-36D9-4311-9AC7-5941DF8E6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991435-9E8A-4654-8E2F-4429D1925BD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6DAA6D-6910-4E81-AA6D-AC91D6BE2B9D}" type="datetime1">
              <a:rPr lang="en-US" smtClean="0"/>
              <a:t>14-Feb-25</a:t>
            </a:fld>
            <a:endParaRPr lang="en-GB"/>
          </a:p>
        </p:txBody>
      </p:sp>
      <p:sp>
        <p:nvSpPr>
          <p:cNvPr id="5" name="Footer Placeholder 4">
            <a:extLst>
              <a:ext uri="{FF2B5EF4-FFF2-40B4-BE49-F238E27FC236}">
                <a16:creationId xmlns:a16="http://schemas.microsoft.com/office/drawing/2014/main" id="{89D44895-4A9F-4EB3-AE81-48474969842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l-GR"/>
              <a:t>ΠΑΝΕΠΙΣΤΗΜΙΟ ΠΕΙΡΑΙΩΣ_</a:t>
            </a:r>
            <a:r>
              <a:rPr lang="en-GB"/>
              <a:t>MKT MANAGEMENT_EMBA_04/05_10_2024</a:t>
            </a:r>
          </a:p>
        </p:txBody>
      </p:sp>
      <p:sp>
        <p:nvSpPr>
          <p:cNvPr id="6" name="Slide Number Placeholder 5">
            <a:extLst>
              <a:ext uri="{FF2B5EF4-FFF2-40B4-BE49-F238E27FC236}">
                <a16:creationId xmlns:a16="http://schemas.microsoft.com/office/drawing/2014/main" id="{B87B0C3A-EFA5-4466-9D98-8D41CD7A0A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C03788-8EA3-4B13-9CDA-5A9C902D41AB}" type="slidenum">
              <a:rPr lang="en-GB" smtClean="0"/>
              <a:t>‹#›</a:t>
            </a:fld>
            <a:endParaRPr lang="en-GB"/>
          </a:p>
        </p:txBody>
      </p:sp>
    </p:spTree>
    <p:extLst>
      <p:ext uri="{BB962C8B-B14F-4D97-AF65-F5344CB8AC3E}">
        <p14:creationId xmlns:p14="http://schemas.microsoft.com/office/powerpoint/2010/main" val="11940855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F908E3-18B0-47C8-A8B8-1B045640BB60}" type="datetime1">
              <a:rPr lang="en-US" smtClean="0">
                <a:solidFill>
                  <a:prstClr val="black">
                    <a:tint val="75000"/>
                  </a:prstClr>
                </a:solidFill>
              </a:rPr>
              <a:t>14-Feb-25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10B028-39EC-4912-BB06-6A14E91D200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0573409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Twitter" TargetMode="External"/><Relationship Id="rId13" Type="http://schemas.openxmlformats.org/officeDocument/2006/relationships/hyperlink" Target="https://en.wikipedia.org/wiki/Chaos_theory" TargetMode="External"/><Relationship Id="rId18" Type="http://schemas.openxmlformats.org/officeDocument/2006/relationships/hyperlink" Target="https://www.levy.org/pubs/wp74.pdf" TargetMode="External"/><Relationship Id="rId3" Type="http://schemas.openxmlformats.org/officeDocument/2006/relationships/hyperlink" Target="https://www.ncbi.nlm.nih.gov/pmc/articles/PMC5528888" TargetMode="External"/><Relationship Id="rId7" Type="http://schemas.openxmlformats.org/officeDocument/2006/relationships/hyperlink" Target="https://en.wikipedia.org/wiki/Facebook" TargetMode="External"/><Relationship Id="rId12" Type="http://schemas.openxmlformats.org/officeDocument/2006/relationships/hyperlink" Target="https://en.wikipedia.org/wiki/Systemic_risk" TargetMode="External"/><Relationship Id="rId17" Type="http://schemas.openxmlformats.org/officeDocument/2006/relationships/hyperlink" Target="https://en.wikipedia.org/wiki/Minsky_moment" TargetMode="External"/><Relationship Id="rId2" Type="http://schemas.openxmlformats.org/officeDocument/2006/relationships/hyperlink" Target="https://en.wikipedia.org/wiki/Matthew_effect" TargetMode="External"/><Relationship Id="rId16" Type="http://schemas.openxmlformats.org/officeDocument/2006/relationships/hyperlink" Target="https://en.wikipedia.org/wiki/Hyman_Minsky" TargetMode="External"/><Relationship Id="rId20" Type="http://schemas.openxmlformats.org/officeDocument/2006/relationships/hyperlink" Target="https://en.wikipedia.org/wiki/Wayback_Machine" TargetMode="External"/><Relationship Id="rId1" Type="http://schemas.openxmlformats.org/officeDocument/2006/relationships/slideLayout" Target="../slideLayouts/slideLayout13.xml"/><Relationship Id="rId6" Type="http://schemas.openxmlformats.org/officeDocument/2006/relationships/hyperlink" Target="https://books.google.com/books?id=04Ay8qviuwgC&amp;pg=PA116" TargetMode="External"/><Relationship Id="rId11" Type="http://schemas.openxmlformats.org/officeDocument/2006/relationships/hyperlink" Target="https://www.2civility.org/avoid-feedback-loop-social-media/" TargetMode="External"/><Relationship Id="rId5" Type="http://schemas.openxmlformats.org/officeDocument/2006/relationships/hyperlink" Target="https://en.wikipedia.org/wiki/George_Soros" TargetMode="External"/><Relationship Id="rId15" Type="http://schemas.openxmlformats.org/officeDocument/2006/relationships/hyperlink" Target="https://en.wikipedia.org/wiki/W._Brian_Arthur" TargetMode="External"/><Relationship Id="rId10" Type="http://schemas.openxmlformats.org/officeDocument/2006/relationships/hyperlink" Target="https://web.archive.org/web/20220930202015/https:/www.digitaltimes.africa/social-media-and-the-dopamine-feedback-loop-heres-how-it-affects-you/" TargetMode="External"/><Relationship Id="rId19" Type="http://schemas.openxmlformats.org/officeDocument/2006/relationships/hyperlink" Target="https://web.archive.org/web/20091009190421/http:/www.levy.org/pubs/wp74.pdf" TargetMode="External"/><Relationship Id="rId4" Type="http://schemas.openxmlformats.org/officeDocument/2006/relationships/hyperlink" Target="https://en.wikipedia.org/wiki/Reflexivity_(social_theory)" TargetMode="External"/><Relationship Id="rId9" Type="http://schemas.openxmlformats.org/officeDocument/2006/relationships/hyperlink" Target="https://qz.com/1714598/information-feedback-loops-make-social-media-more-dangerous/" TargetMode="External"/><Relationship Id="rId14" Type="http://schemas.openxmlformats.org/officeDocument/2006/relationships/hyperlink" Target="https://en.wikipedia.org/wiki/Ponzi_schem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play.google.com/store/apps/details?id=com.ssbcrackexams.learn" TargetMode="External"/><Relationship Id="rId1" Type="http://schemas.openxmlformats.org/officeDocument/2006/relationships/slideLayout" Target="../slideLayouts/slideLayout48.xm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aftemporiki.gr/techscience/1913666/o-asteroeidis-poy-apeilei-ti-gi-to-2032-mporei-telika-na-pesei-pano-sti-selini-vinteo/" TargetMode="Externa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www.mckinsey.com/capabilities/risk-and-resilience/our-insights/black-swans-gray-rhinos-and-silver-linings-anticipating-geopolitical-risks-and-openings" TargetMode="External"/><Relationship Id="rId2" Type="http://schemas.openxmlformats.org/officeDocument/2006/relationships/hyperlink" Target="https://www.stranberg.com/family-business-news/what-is-a-gray-rhino" TargetMode="External"/><Relationship Id="rId1" Type="http://schemas.openxmlformats.org/officeDocument/2006/relationships/slideLayout" Target="../slideLayouts/slideLayout46.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aftemporiki.gr/tag/pyriniki-energeia/"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3">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1803" y="1201002"/>
            <a:ext cx="7208197" cy="2779619"/>
          </a:xfrm>
        </p:spPr>
        <p:txBody>
          <a:bodyPr anchor="b">
            <a:normAutofit/>
          </a:bodyPr>
          <a:lstStyle/>
          <a:p>
            <a:pPr algn="l"/>
            <a:r>
              <a:rPr lang="el-GR" sz="4100" b="1">
                <a:solidFill>
                  <a:srgbClr val="FFFFFF"/>
                </a:solidFill>
              </a:rPr>
              <a:t>ΕΙΣΑΓΩΓΙΚΟ ΣΗΜΕΙΩΜΑ ΜΑΘΗΜΑΤΟΣ ΟΙΚΟΝΟΜΙΚΗ ΓΙΑ ΔΙΟΙΚΗΣΗ ΤΩΝ ΕΠΙΧΕΙΡΗΣΕΩΝ </a:t>
            </a:r>
            <a:br>
              <a:rPr lang="en-US" sz="4100" b="1">
                <a:solidFill>
                  <a:srgbClr val="FFFFFF"/>
                </a:solidFill>
              </a:rPr>
            </a:br>
            <a:r>
              <a:rPr lang="el-GR" sz="4100" b="1">
                <a:solidFill>
                  <a:srgbClr val="FFFFFF"/>
                </a:solidFill>
              </a:rPr>
              <a:t>(</a:t>
            </a:r>
            <a:r>
              <a:rPr lang="en-US" sz="4100" b="1">
                <a:solidFill>
                  <a:srgbClr val="FFFFFF"/>
                </a:solidFill>
              </a:rPr>
              <a:t>MANAGERIAL ECONOMICS)</a:t>
            </a:r>
            <a:endParaRPr lang="el-GR" sz="4100" b="1">
              <a:solidFill>
                <a:srgbClr val="FFFFFF"/>
              </a:solidFill>
            </a:endParaRPr>
          </a:p>
        </p:txBody>
      </p:sp>
      <p:sp>
        <p:nvSpPr>
          <p:cNvPr id="3" name="Subtitle 2"/>
          <p:cNvSpPr>
            <a:spLocks noGrp="1"/>
          </p:cNvSpPr>
          <p:nvPr>
            <p:ph type="subTitle" idx="1"/>
          </p:nvPr>
        </p:nvSpPr>
        <p:spPr>
          <a:xfrm>
            <a:off x="4221803" y="4940490"/>
            <a:ext cx="7208197" cy="1265112"/>
          </a:xfrm>
        </p:spPr>
        <p:txBody>
          <a:bodyPr>
            <a:normAutofit/>
          </a:bodyPr>
          <a:lstStyle/>
          <a:p>
            <a:pPr algn="l"/>
            <a:r>
              <a:rPr lang="el-GR" dirty="0">
                <a:solidFill>
                  <a:srgbClr val="FFFFFF"/>
                </a:solidFill>
              </a:rPr>
              <a:t>Διδάσκων : Δημήτρης Κάμπης</a:t>
            </a:r>
            <a:r>
              <a:rPr lang="en-US" dirty="0">
                <a:solidFill>
                  <a:srgbClr val="FFFFFF"/>
                </a:solidFill>
              </a:rPr>
              <a:t>, 2025</a:t>
            </a:r>
            <a:endParaRPr lang="el-GR" dirty="0">
              <a:solidFill>
                <a:srgbClr val="FFFFFF"/>
              </a:solidFill>
            </a:endParaRPr>
          </a:p>
        </p:txBody>
      </p:sp>
      <p:sp>
        <p:nvSpPr>
          <p:cNvPr id="27" name="Rectangle 17">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34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9C6D-1BCC-F935-B346-D820009C1EF2}"/>
              </a:ext>
            </a:extLst>
          </p:cNvPr>
          <p:cNvSpPr>
            <a:spLocks noGrp="1"/>
          </p:cNvSpPr>
          <p:nvPr>
            <p:ph type="title"/>
          </p:nvPr>
        </p:nvSpPr>
        <p:spPr>
          <a:xfrm>
            <a:off x="838200" y="365126"/>
            <a:ext cx="10515600" cy="1051892"/>
          </a:xfrm>
        </p:spPr>
        <p:txBody>
          <a:bodyPr>
            <a:normAutofit/>
          </a:bodyPr>
          <a:lstStyle/>
          <a:p>
            <a:pPr algn="ctr"/>
            <a:r>
              <a:rPr lang="en-US" sz="2200" b="0" i="0" u="none" strike="noStrike" baseline="0" dirty="0">
                <a:latin typeface="NimbusRomNo9L-Regu"/>
              </a:rPr>
              <a:t>Conceptual architecture of </a:t>
            </a:r>
            <a:r>
              <a:rPr lang="en-US" sz="2200" b="0" i="0" u="none" strike="noStrike" baseline="0" dirty="0" err="1">
                <a:latin typeface="NimbusRomNo9L-Regu"/>
              </a:rPr>
              <a:t>MarketSenseAI</a:t>
            </a:r>
            <a:r>
              <a:rPr lang="en-US" sz="2200" b="0" i="0" u="none" strike="noStrike" baseline="0" dirty="0">
                <a:latin typeface="NimbusRomNo9L-Regu"/>
              </a:rPr>
              <a:t>, highlighting the core components, data flow, and outcome for a selected stock (e.g., Amazon) </a:t>
            </a:r>
            <a:br>
              <a:rPr lang="en-US" sz="2200" b="0" i="0" u="none" strike="noStrike" baseline="0" dirty="0">
                <a:latin typeface="NimbusRomNo9L-Regu"/>
              </a:rPr>
            </a:br>
            <a:r>
              <a:rPr lang="en-US" sz="1200" b="0" i="0" u="none" strike="noStrike" baseline="0" dirty="0">
                <a:latin typeface="NimbusRomNo9L-Regu"/>
              </a:rPr>
              <a:t>by George </a:t>
            </a:r>
            <a:r>
              <a:rPr lang="en-US" sz="1200" b="0" i="0" u="none" strike="noStrike" baseline="0" dirty="0" err="1">
                <a:latin typeface="NimbusRomNo9L-Regu"/>
              </a:rPr>
              <a:t>Fatouros</a:t>
            </a:r>
            <a:r>
              <a:rPr lang="en-US" sz="1200" b="0" i="0" u="none" strike="noStrike" baseline="0" dirty="0">
                <a:latin typeface="NimbusRomNo9L-Regu"/>
              </a:rPr>
              <a:t>, Kostas Metaxas, John </a:t>
            </a:r>
            <a:r>
              <a:rPr lang="en-US" sz="1200" b="0" i="0" u="none" strike="noStrike" baseline="0" dirty="0" err="1">
                <a:latin typeface="NimbusRomNo9L-Regu"/>
              </a:rPr>
              <a:t>Soldatos</a:t>
            </a:r>
            <a:r>
              <a:rPr lang="en-US" sz="1200" b="0" i="0" u="none" strike="noStrike" baseline="0" dirty="0">
                <a:latin typeface="NimbusRomNo9L-Regu"/>
              </a:rPr>
              <a:t>, </a:t>
            </a:r>
            <a:r>
              <a:rPr lang="en-US" sz="1200" b="0" i="0" u="none" strike="noStrike" baseline="0" dirty="0" err="1">
                <a:latin typeface="NimbusRomNo9L-Regu"/>
              </a:rPr>
              <a:t>Dimosthenis</a:t>
            </a:r>
            <a:r>
              <a:rPr lang="en-US" sz="1200" b="0" i="0" u="none" strike="noStrike" baseline="0" dirty="0">
                <a:latin typeface="NimbusRomNo9L-Regu"/>
              </a:rPr>
              <a:t> </a:t>
            </a:r>
            <a:r>
              <a:rPr lang="en-US" sz="1200" b="0" i="0" u="none" strike="noStrike" baseline="0" dirty="0" err="1">
                <a:latin typeface="NimbusRomNo9L-Regu"/>
              </a:rPr>
              <a:t>Kyriazis</a:t>
            </a:r>
            <a:r>
              <a:rPr lang="el-GR" sz="1200" b="0" i="0" u="none" strike="noStrike" baseline="0" dirty="0">
                <a:latin typeface="NimbusRomNo9L-Regu"/>
              </a:rPr>
              <a:t>,</a:t>
            </a:r>
            <a:r>
              <a:rPr lang="el-GR" sz="1200" dirty="0">
                <a:latin typeface="NimbusRomNo9L-Regu"/>
              </a:rPr>
              <a:t> 2024.</a:t>
            </a:r>
            <a:r>
              <a:rPr lang="en-US" sz="1200" b="0" i="0" u="none" strike="noStrike" baseline="0" dirty="0">
                <a:latin typeface="NimbusRomNo9L-Regu"/>
              </a:rPr>
              <a:t> </a:t>
            </a:r>
            <a:r>
              <a:rPr lang="el-GR" sz="1200" b="0" i="0" u="none" strike="noStrike" baseline="0" dirty="0">
                <a:latin typeface="NimbusRomNo9L-Regu"/>
              </a:rPr>
              <a:t>«</a:t>
            </a:r>
            <a:r>
              <a:rPr lang="en-US" sz="1200" b="0" i="1" u="none" strike="noStrike" baseline="0" dirty="0">
                <a:latin typeface="NimbusRomNo9L-Regu"/>
              </a:rPr>
              <a:t>Can Large Language Models Beat Wall Street? Unveiling the Potential of AI in Stock</a:t>
            </a:r>
            <a:br>
              <a:rPr lang="en-US" sz="1200" b="0" i="1" u="none" strike="noStrike" baseline="0" dirty="0">
                <a:latin typeface="NimbusRomNo9L-Regu"/>
              </a:rPr>
            </a:br>
            <a:r>
              <a:rPr lang="en-US" sz="1200" b="0" i="1" u="none" strike="noStrike" baseline="0" dirty="0">
                <a:latin typeface="NimbusRomNo9L-Regu"/>
              </a:rPr>
              <a:t>Selection</a:t>
            </a:r>
            <a:r>
              <a:rPr lang="el-GR" sz="1200" b="0" i="0" u="none" strike="noStrike" baseline="0" dirty="0">
                <a:latin typeface="NimbusRomNo9L-Regu"/>
              </a:rPr>
              <a:t>», </a:t>
            </a:r>
            <a:r>
              <a:rPr lang="en-US" sz="1200" b="0" i="0" u="none" strike="noStrike" baseline="0" dirty="0">
                <a:latin typeface="NimbusRomNo9L-ReguItal"/>
              </a:rPr>
              <a:t>Neural Computing and Applications</a:t>
            </a:r>
            <a:endParaRPr lang="en-US" sz="1200" dirty="0"/>
          </a:p>
        </p:txBody>
      </p:sp>
      <p:pic>
        <p:nvPicPr>
          <p:cNvPr id="5" name="Content Placeholder 4">
            <a:extLst>
              <a:ext uri="{FF2B5EF4-FFF2-40B4-BE49-F238E27FC236}">
                <a16:creationId xmlns:a16="http://schemas.microsoft.com/office/drawing/2014/main" id="{B01D43D5-5A82-8F74-250C-466CDBBF4FA1}"/>
              </a:ext>
            </a:extLst>
          </p:cNvPr>
          <p:cNvPicPr>
            <a:picLocks noGrp="1" noChangeAspect="1"/>
          </p:cNvPicPr>
          <p:nvPr>
            <p:ph idx="1"/>
          </p:nvPr>
        </p:nvPicPr>
        <p:blipFill>
          <a:blip r:embed="rId2"/>
          <a:stretch>
            <a:fillRect/>
          </a:stretch>
        </p:blipFill>
        <p:spPr>
          <a:xfrm>
            <a:off x="838200" y="1417018"/>
            <a:ext cx="10515600" cy="4759945"/>
          </a:xfrm>
        </p:spPr>
      </p:pic>
    </p:spTree>
    <p:extLst>
      <p:ext uri="{BB962C8B-B14F-4D97-AF65-F5344CB8AC3E}">
        <p14:creationId xmlns:p14="http://schemas.microsoft.com/office/powerpoint/2010/main" val="1377009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8CD9-78E3-D967-8455-40A79CDA9A8D}"/>
              </a:ext>
            </a:extLst>
          </p:cNvPr>
          <p:cNvSpPr>
            <a:spLocks noGrp="1"/>
          </p:cNvSpPr>
          <p:nvPr>
            <p:ph type="title"/>
          </p:nvPr>
        </p:nvSpPr>
        <p:spPr>
          <a:xfrm>
            <a:off x="838200" y="365126"/>
            <a:ext cx="10515600" cy="730944"/>
          </a:xfrm>
        </p:spPr>
        <p:txBody>
          <a:bodyPr/>
          <a:lstStyle/>
          <a:p>
            <a:pPr algn="ctr"/>
            <a:r>
              <a:rPr lang="en-US" dirty="0">
                <a:latin typeface="Times New Roman" panose="02020603050405020304" pitchFamily="18" charset="0"/>
                <a:cs typeface="Times New Roman" panose="02020603050405020304" pitchFamily="18" charset="0"/>
              </a:rPr>
              <a:t>Positive returns vs Diminishing Returns</a:t>
            </a:r>
          </a:p>
        </p:txBody>
      </p:sp>
      <p:sp>
        <p:nvSpPr>
          <p:cNvPr id="3" name="Content Placeholder 2">
            <a:extLst>
              <a:ext uri="{FF2B5EF4-FFF2-40B4-BE49-F238E27FC236}">
                <a16:creationId xmlns:a16="http://schemas.microsoft.com/office/drawing/2014/main" id="{91C4DE74-487C-5353-73D9-81C6F3AA5C28}"/>
              </a:ext>
            </a:extLst>
          </p:cNvPr>
          <p:cNvSpPr>
            <a:spLocks noGrp="1"/>
          </p:cNvSpPr>
          <p:nvPr>
            <p:ph idx="1"/>
          </p:nvPr>
        </p:nvSpPr>
        <p:spPr>
          <a:xfrm>
            <a:off x="838200" y="1096070"/>
            <a:ext cx="10515600" cy="5328953"/>
          </a:xfrm>
        </p:spPr>
        <p:txBody>
          <a:bodyPr>
            <a:normAutofit fontScale="25000" lnSpcReduction="20000"/>
          </a:bodyPr>
          <a:lstStyle/>
          <a:p>
            <a:r>
              <a:rPr lang="en-US" sz="4800" b="1" dirty="0">
                <a:latin typeface="Times New Roman" panose="02020603050405020304" pitchFamily="18" charset="0"/>
                <a:cs typeface="Times New Roman" panose="02020603050405020304" pitchFamily="18" charset="0"/>
              </a:rPr>
              <a:t>Markets with social influence</a:t>
            </a:r>
          </a:p>
          <a:p>
            <a:pPr lvl="1"/>
            <a:r>
              <a:rPr lang="en-US" sz="4800" dirty="0">
                <a:latin typeface="Times New Roman" panose="02020603050405020304" pitchFamily="18" charset="0"/>
                <a:cs typeface="Times New Roman" panose="02020603050405020304" pitchFamily="18" charset="0"/>
              </a:rPr>
              <a:t>Product recommendations and information about past purchases have been shown to influence consumers' choices significantly whether it is for music, movie, book, technological, and other type of products. Social influence often induces a rich-get-richer phenomenon (</a:t>
            </a:r>
            <a:r>
              <a:rPr lang="en-US" sz="4800" dirty="0">
                <a:latin typeface="Times New Roman" panose="02020603050405020304" pitchFamily="18" charset="0"/>
                <a:cs typeface="Times New Roman" panose="02020603050405020304" pitchFamily="18" charset="0"/>
                <a:hlinkClick r:id="rId2" tooltip="Matthew effect"/>
              </a:rPr>
              <a:t>Matthew effect</a:t>
            </a:r>
            <a:r>
              <a:rPr lang="en-US" sz="4800" dirty="0">
                <a:latin typeface="Times New Roman" panose="02020603050405020304" pitchFamily="18" charset="0"/>
                <a:cs typeface="Times New Roman" panose="02020603050405020304" pitchFamily="18" charset="0"/>
              </a:rPr>
              <a:t>) where popular products tend to become even more popular (</a:t>
            </a:r>
            <a:r>
              <a:rPr lang="en-US" sz="4800" i="1" dirty="0" err="1">
                <a:latin typeface="Times New Roman" panose="02020603050405020304" pitchFamily="18" charset="0"/>
                <a:cs typeface="Times New Roman" panose="02020603050405020304" pitchFamily="18" charset="0"/>
              </a:rPr>
              <a:t>Altszyler</a:t>
            </a:r>
            <a:r>
              <a:rPr lang="en-US" sz="4800" i="1" dirty="0">
                <a:latin typeface="Times New Roman" panose="02020603050405020304" pitchFamily="18" charset="0"/>
                <a:cs typeface="Times New Roman" panose="02020603050405020304" pitchFamily="18" charset="0"/>
              </a:rPr>
              <a:t>, E; </a:t>
            </a:r>
            <a:r>
              <a:rPr lang="en-US" sz="4800" i="1" dirty="0" err="1">
                <a:latin typeface="Times New Roman" panose="02020603050405020304" pitchFamily="18" charset="0"/>
                <a:cs typeface="Times New Roman" panose="02020603050405020304" pitchFamily="18" charset="0"/>
              </a:rPr>
              <a:t>Berbeglia</a:t>
            </a:r>
            <a:r>
              <a:rPr lang="en-US" sz="4800" i="1" dirty="0">
                <a:latin typeface="Times New Roman" panose="02020603050405020304" pitchFamily="18" charset="0"/>
                <a:cs typeface="Times New Roman" panose="02020603050405020304" pitchFamily="18" charset="0"/>
              </a:rPr>
              <a:t>, F.; </a:t>
            </a:r>
            <a:r>
              <a:rPr lang="en-US" sz="4800" i="1" dirty="0" err="1">
                <a:latin typeface="Times New Roman" panose="02020603050405020304" pitchFamily="18" charset="0"/>
                <a:cs typeface="Times New Roman" panose="02020603050405020304" pitchFamily="18" charset="0"/>
              </a:rPr>
              <a:t>Berbeglia</a:t>
            </a:r>
            <a:r>
              <a:rPr lang="en-US" sz="4800" i="1" dirty="0">
                <a:latin typeface="Times New Roman" panose="02020603050405020304" pitchFamily="18" charset="0"/>
                <a:cs typeface="Times New Roman" panose="02020603050405020304" pitchFamily="18" charset="0"/>
              </a:rPr>
              <a:t>, G.; Van </a:t>
            </a:r>
            <a:r>
              <a:rPr lang="en-US" sz="4800" i="1" dirty="0" err="1">
                <a:latin typeface="Times New Roman" panose="02020603050405020304" pitchFamily="18" charset="0"/>
                <a:cs typeface="Times New Roman" panose="02020603050405020304" pitchFamily="18" charset="0"/>
              </a:rPr>
              <a:t>Hentenryck</a:t>
            </a:r>
            <a:r>
              <a:rPr lang="en-US" sz="4800" i="1" dirty="0">
                <a:latin typeface="Times New Roman" panose="02020603050405020304" pitchFamily="18" charset="0"/>
                <a:cs typeface="Times New Roman" panose="02020603050405020304" pitchFamily="18" charset="0"/>
              </a:rPr>
              <a:t>, P. (2017). </a:t>
            </a:r>
            <a:r>
              <a:rPr lang="en-US" sz="4800" i="1" dirty="0">
                <a:latin typeface="Times New Roman" panose="02020603050405020304" pitchFamily="18" charset="0"/>
                <a:cs typeface="Times New Roman" panose="02020603050405020304" pitchFamily="18" charset="0"/>
                <a:hlinkClick r:id="rId3"/>
              </a:rPr>
              <a:t>"Transient dynamics in trial-offer markets with social influence: Trade-offs between appeal and quality“</a:t>
            </a:r>
            <a:r>
              <a:rPr lang="en-US" sz="4800" i="1"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Market dynamics</a:t>
            </a:r>
          </a:p>
          <a:p>
            <a:pPr lvl="1"/>
            <a:r>
              <a:rPr lang="en-US" sz="4800" dirty="0">
                <a:latin typeface="Times New Roman" panose="02020603050405020304" pitchFamily="18" charset="0"/>
                <a:cs typeface="Times New Roman" panose="02020603050405020304" pitchFamily="18" charset="0"/>
              </a:rPr>
              <a:t>According to the theory of </a:t>
            </a:r>
            <a:r>
              <a:rPr lang="en-US" sz="4800" dirty="0">
                <a:latin typeface="Times New Roman" panose="02020603050405020304" pitchFamily="18" charset="0"/>
                <a:cs typeface="Times New Roman" panose="02020603050405020304" pitchFamily="18" charset="0"/>
                <a:hlinkClick r:id="rId4" tooltip="Reflexivity (social theory)"/>
              </a:rPr>
              <a:t>reflexivity</a:t>
            </a:r>
            <a:r>
              <a:rPr lang="en-US" sz="4800" dirty="0">
                <a:latin typeface="Times New Roman" panose="02020603050405020304" pitchFamily="18" charset="0"/>
                <a:cs typeface="Times New Roman" panose="02020603050405020304" pitchFamily="18" charset="0"/>
              </a:rPr>
              <a:t> advanced by </a:t>
            </a:r>
            <a:r>
              <a:rPr lang="en-US" sz="4800" dirty="0">
                <a:latin typeface="Times New Roman" panose="02020603050405020304" pitchFamily="18" charset="0"/>
                <a:cs typeface="Times New Roman" panose="02020603050405020304" pitchFamily="18" charset="0"/>
                <a:hlinkClick r:id="rId5" tooltip="George Soros"/>
              </a:rPr>
              <a:t>George Soros</a:t>
            </a:r>
            <a:r>
              <a:rPr lang="en-US" sz="4800" dirty="0">
                <a:latin typeface="Times New Roman" panose="02020603050405020304" pitchFamily="18" charset="0"/>
                <a:cs typeface="Times New Roman" panose="02020603050405020304" pitchFamily="18" charset="0"/>
              </a:rPr>
              <a:t>, price changes are driven by a positive feedback process whereby investors' expectations are influenced by price movements so their behaviour acts to reinforce movement in that direction until it becomes unsustainable, whereupon the feedback drives prices in the opposite direction(</a:t>
            </a:r>
            <a:r>
              <a:rPr lang="en-US" sz="4800" i="1" dirty="0">
                <a:latin typeface="Times New Roman" panose="02020603050405020304" pitchFamily="18" charset="0"/>
                <a:cs typeface="Times New Roman" panose="02020603050405020304" pitchFamily="18" charset="0"/>
              </a:rPr>
              <a:t>Azzopardi, Paul V. (2010), </a:t>
            </a:r>
            <a:r>
              <a:rPr lang="en-US" sz="4800" i="1" dirty="0" err="1">
                <a:latin typeface="Times New Roman" panose="02020603050405020304" pitchFamily="18" charset="0"/>
                <a:cs typeface="Times New Roman" panose="02020603050405020304" pitchFamily="18" charset="0"/>
                <a:hlinkClick r:id="rId6"/>
              </a:rPr>
              <a:t>Behavioural</a:t>
            </a:r>
            <a:r>
              <a:rPr lang="en-US" sz="4800" i="1" dirty="0">
                <a:latin typeface="Times New Roman" panose="02020603050405020304" pitchFamily="18" charset="0"/>
                <a:cs typeface="Times New Roman" panose="02020603050405020304" pitchFamily="18" charset="0"/>
                <a:hlinkClick r:id="rId6"/>
              </a:rPr>
              <a:t> Technical Analysis</a:t>
            </a:r>
            <a:r>
              <a:rPr lang="en-US" sz="4800" i="1" dirty="0">
                <a:latin typeface="Times New Roman" panose="02020603050405020304" pitchFamily="18" charset="0"/>
                <a:cs typeface="Times New Roman" panose="02020603050405020304" pitchFamily="18" charset="0"/>
              </a:rPr>
              <a:t>, Harriman House Limited, p. 116)</a:t>
            </a:r>
            <a:endParaRPr lang="en-US" sz="4800" dirty="0">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In social media</a:t>
            </a:r>
          </a:p>
          <a:p>
            <a:r>
              <a:rPr lang="en-US" sz="4800" dirty="0">
                <a:latin typeface="Times New Roman" panose="02020603050405020304" pitchFamily="18" charset="0"/>
                <a:cs typeface="Times New Roman" panose="02020603050405020304" pitchFamily="18" charset="0"/>
              </a:rPr>
              <a:t>Programs such as </a:t>
            </a:r>
            <a:r>
              <a:rPr lang="en-US" sz="4800" dirty="0">
                <a:latin typeface="Times New Roman" panose="02020603050405020304" pitchFamily="18" charset="0"/>
                <a:cs typeface="Times New Roman" panose="02020603050405020304" pitchFamily="18" charset="0"/>
                <a:hlinkClick r:id="rId7" tooltip="Facebook"/>
              </a:rPr>
              <a:t>Facebook</a:t>
            </a:r>
            <a:r>
              <a:rPr lang="en-US" sz="4800" dirty="0">
                <a:latin typeface="Times New Roman" panose="02020603050405020304" pitchFamily="18" charset="0"/>
                <a:cs typeface="Times New Roman" panose="02020603050405020304" pitchFamily="18" charset="0"/>
              </a:rPr>
              <a:t> and </a:t>
            </a:r>
            <a:r>
              <a:rPr lang="en-US" sz="4800" dirty="0">
                <a:latin typeface="Times New Roman" panose="02020603050405020304" pitchFamily="18" charset="0"/>
                <a:cs typeface="Times New Roman" panose="02020603050405020304" pitchFamily="18" charset="0"/>
                <a:hlinkClick r:id="rId8" tooltip="Twitter"/>
              </a:rPr>
              <a:t>Twitter</a:t>
            </a:r>
            <a:r>
              <a:rPr lang="en-US" sz="4800" dirty="0">
                <a:latin typeface="Times New Roman" panose="02020603050405020304" pitchFamily="18" charset="0"/>
                <a:cs typeface="Times New Roman" panose="02020603050405020304" pitchFamily="18" charset="0"/>
              </a:rPr>
              <a:t> depend on positive feedback to create interest in topics and drive the take-up of the media [</a:t>
            </a:r>
            <a:r>
              <a:rPr kumimoji="0" lang="en-US" altLang="en-US" sz="4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Burghardt, Keith; Lerman, Kristina (18 Jan 2022). Emergent Instabilities in Algorithmic Feedback Loops (Report). Cornell University. </a:t>
            </a:r>
            <a:r>
              <a:rPr lang="en-US" sz="4800" i="1" dirty="0" err="1">
                <a:latin typeface="Times New Roman" panose="02020603050405020304" pitchFamily="18" charset="0"/>
                <a:cs typeface="Times New Roman" panose="02020603050405020304" pitchFamily="18" charset="0"/>
              </a:rPr>
              <a:t>Loukides</a:t>
            </a:r>
            <a:r>
              <a:rPr lang="en-US" sz="4800" i="1" dirty="0">
                <a:latin typeface="Times New Roman" panose="02020603050405020304" pitchFamily="18" charset="0"/>
                <a:cs typeface="Times New Roman" panose="02020603050405020304" pitchFamily="18" charset="0"/>
              </a:rPr>
              <a:t>, Mike (September 24, 2019). </a:t>
            </a:r>
            <a:r>
              <a:rPr lang="en-US" sz="4800" i="1" dirty="0">
                <a:latin typeface="Times New Roman" panose="02020603050405020304" pitchFamily="18" charset="0"/>
                <a:cs typeface="Times New Roman" panose="02020603050405020304" pitchFamily="18" charset="0"/>
                <a:hlinkClick r:id="rId9"/>
              </a:rPr>
              <a:t>"The biggest problem with social media has nothing to do with free speech“</a:t>
            </a:r>
            <a:r>
              <a:rPr lang="en-US" sz="4800" i="1"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In the age of smartphones and social media, the feedback loop has created a craze for virtual validation in the form of likes, shares, and FOMO (fear of missing out) [</a:t>
            </a:r>
            <a:r>
              <a:rPr lang="en-US" sz="4800" i="1" dirty="0" err="1">
                <a:latin typeface="Times New Roman" panose="02020603050405020304" pitchFamily="18" charset="0"/>
                <a:cs typeface="Times New Roman" panose="02020603050405020304" pitchFamily="18" charset="0"/>
              </a:rPr>
              <a:t>Benewaa</a:t>
            </a:r>
            <a:r>
              <a:rPr lang="en-US" sz="4800" i="1" dirty="0">
                <a:latin typeface="Times New Roman" panose="02020603050405020304" pitchFamily="18" charset="0"/>
                <a:cs typeface="Times New Roman" panose="02020603050405020304" pitchFamily="18" charset="0"/>
              </a:rPr>
              <a:t>, Dorcas (May 7, 2021). </a:t>
            </a:r>
            <a:r>
              <a:rPr lang="en-US" sz="4800" i="1" dirty="0">
                <a:latin typeface="Times New Roman" panose="02020603050405020304" pitchFamily="18" charset="0"/>
                <a:cs typeface="Times New Roman" panose="02020603050405020304" pitchFamily="18" charset="0"/>
                <a:hlinkClick r:id="rId10"/>
              </a:rPr>
              <a:t>"Social Media And The Dopamine Feedback Loop: Here's How It Affects You“</a:t>
            </a:r>
            <a:r>
              <a:rPr lang="en-US" sz="4800" i="1"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This is intensified by the use of bots which are designed to respond to particular words or themes and transmit posts more widely (</a:t>
            </a:r>
            <a:r>
              <a:rPr lang="en-US" sz="4800" i="1" dirty="0">
                <a:latin typeface="Times New Roman" panose="02020603050405020304" pitchFamily="18" charset="0"/>
                <a:cs typeface="Times New Roman" panose="02020603050405020304" pitchFamily="18" charset="0"/>
              </a:rPr>
              <a:t>Reardon, Jayne (Dec 14, 2017). </a:t>
            </a:r>
            <a:r>
              <a:rPr lang="en-US" sz="4800" i="1" dirty="0">
                <a:latin typeface="Times New Roman" panose="02020603050405020304" pitchFamily="18" charset="0"/>
                <a:cs typeface="Times New Roman" panose="02020603050405020304" pitchFamily="18" charset="0"/>
                <a:hlinkClick r:id="rId11"/>
              </a:rPr>
              <a:t>"Can We Avoid the Feedback Loop of Social Media?“</a:t>
            </a:r>
            <a:r>
              <a:rPr lang="en-US" sz="4800" i="1"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What is called negative feedback in social media should often be regarded as positive feedback in this context. Outrageous statements and negative comments often produce much more feedback than positive comments. </a:t>
            </a:r>
          </a:p>
          <a:p>
            <a:r>
              <a:rPr lang="en-US" sz="4800" b="1" dirty="0">
                <a:latin typeface="Times New Roman" panose="02020603050405020304" pitchFamily="18" charset="0"/>
                <a:cs typeface="Times New Roman" panose="02020603050405020304" pitchFamily="18" charset="0"/>
              </a:rPr>
              <a:t>Systemic risk</a:t>
            </a:r>
          </a:p>
          <a:p>
            <a:pPr lvl="1"/>
            <a:r>
              <a:rPr lang="en-US" sz="4800" dirty="0">
                <a:latin typeface="Times New Roman" panose="02020603050405020304" pitchFamily="18" charset="0"/>
                <a:cs typeface="Times New Roman" panose="02020603050405020304" pitchFamily="18" charset="0"/>
                <a:hlinkClick r:id="rId12" tooltip="Systemic risk"/>
              </a:rPr>
              <a:t>Systemic risk</a:t>
            </a:r>
            <a:r>
              <a:rPr lang="en-US" sz="4800" dirty="0">
                <a:latin typeface="Times New Roman" panose="02020603050405020304" pitchFamily="18" charset="0"/>
                <a:cs typeface="Times New Roman" panose="02020603050405020304" pitchFamily="18" charset="0"/>
              </a:rPr>
              <a:t> is the risk that an amplification or leverage or positive feedback process presents to a system. This is usually unknown, and under certain conditions, this process can amplify exponentially and rapidly lead to destructive or </a:t>
            </a:r>
            <a:r>
              <a:rPr lang="en-US" sz="4800" dirty="0">
                <a:latin typeface="Times New Roman" panose="02020603050405020304" pitchFamily="18" charset="0"/>
                <a:cs typeface="Times New Roman" panose="02020603050405020304" pitchFamily="18" charset="0"/>
                <a:hlinkClick r:id="rId13" tooltip="Chaos theory"/>
              </a:rPr>
              <a:t>chaotic</a:t>
            </a:r>
            <a:r>
              <a:rPr lang="en-US" sz="4800" dirty="0">
                <a:latin typeface="Times New Roman" panose="02020603050405020304" pitchFamily="18" charset="0"/>
                <a:cs typeface="Times New Roman" panose="02020603050405020304" pitchFamily="18" charset="0"/>
              </a:rPr>
              <a:t> behaviour. A </a:t>
            </a:r>
            <a:r>
              <a:rPr lang="en-US" sz="4800" dirty="0">
                <a:latin typeface="Times New Roman" panose="02020603050405020304" pitchFamily="18" charset="0"/>
                <a:cs typeface="Times New Roman" panose="02020603050405020304" pitchFamily="18" charset="0"/>
                <a:hlinkClick r:id="rId14" tooltip="Ponzi scheme"/>
              </a:rPr>
              <a:t>Ponzi scheme</a:t>
            </a:r>
            <a:r>
              <a:rPr lang="en-US" sz="4800" dirty="0">
                <a:latin typeface="Times New Roman" panose="02020603050405020304" pitchFamily="18" charset="0"/>
                <a:cs typeface="Times New Roman" panose="02020603050405020304" pitchFamily="18" charset="0"/>
              </a:rPr>
              <a:t> is a good example of a positive-feedback system: funds from new investors are used to pay out unusually high returns, which in turn attract more new investors, causing rapid growth toward collapse. </a:t>
            </a:r>
            <a:r>
              <a:rPr lang="en-US" sz="4800" dirty="0">
                <a:latin typeface="Times New Roman" panose="02020603050405020304" pitchFamily="18" charset="0"/>
                <a:cs typeface="Times New Roman" panose="02020603050405020304" pitchFamily="18" charset="0"/>
                <a:hlinkClick r:id="rId15" tooltip="W. Brian Arthur"/>
              </a:rPr>
              <a:t>W. Brian Arthur</a:t>
            </a:r>
            <a:r>
              <a:rPr lang="en-US" sz="4800" dirty="0">
                <a:latin typeface="Times New Roman" panose="02020603050405020304" pitchFamily="18" charset="0"/>
                <a:cs typeface="Times New Roman" panose="02020603050405020304" pitchFamily="18" charset="0"/>
              </a:rPr>
              <a:t> has also studied and written on positive feedback in the economy (e.g. W. Brian Arthur, 1990</a:t>
            </a:r>
            <a:r>
              <a:rPr lang="en-US" sz="4800" i="1" dirty="0">
                <a:latin typeface="Times New Roman" panose="02020603050405020304" pitchFamily="18" charset="0"/>
                <a:cs typeface="Times New Roman" panose="02020603050405020304" pitchFamily="18" charset="0"/>
              </a:rPr>
              <a:t>. "Positive Feedbacks in the Economy". Scientific American. </a:t>
            </a:r>
            <a:r>
              <a:rPr lang="en-US" sz="4800" b="1" i="1" dirty="0">
                <a:latin typeface="Times New Roman" panose="02020603050405020304" pitchFamily="18" charset="0"/>
                <a:cs typeface="Times New Roman" panose="02020603050405020304" pitchFamily="18" charset="0"/>
              </a:rPr>
              <a:t>262</a:t>
            </a:r>
            <a:r>
              <a:rPr lang="en-US" sz="4800" i="1" dirty="0">
                <a:latin typeface="Times New Roman" panose="02020603050405020304" pitchFamily="18" charset="0"/>
                <a:cs typeface="Times New Roman" panose="02020603050405020304" pitchFamily="18" charset="0"/>
              </a:rPr>
              <a:t> (2): 80. ). </a:t>
            </a:r>
            <a:r>
              <a:rPr lang="en-US" sz="4800" dirty="0">
                <a:latin typeface="Times New Roman" panose="02020603050405020304" pitchFamily="18" charset="0"/>
                <a:cs typeface="Times New Roman" panose="02020603050405020304" pitchFamily="18" charset="0"/>
                <a:hlinkClick r:id="rId16" tooltip="Hyman Minsky"/>
              </a:rPr>
              <a:t>Hyman Minsky</a:t>
            </a:r>
            <a:r>
              <a:rPr lang="en-US" sz="4800" dirty="0">
                <a:latin typeface="Times New Roman" panose="02020603050405020304" pitchFamily="18" charset="0"/>
                <a:cs typeface="Times New Roman" panose="02020603050405020304" pitchFamily="18" charset="0"/>
              </a:rPr>
              <a:t> proposed a theory that certain credit expansion practices could make a market economy into "a deviation amplifying system" that could suddenly collapse, sometimes called a </a:t>
            </a:r>
            <a:r>
              <a:rPr lang="en-US" sz="4800" dirty="0">
                <a:latin typeface="Times New Roman" panose="02020603050405020304" pitchFamily="18" charset="0"/>
                <a:cs typeface="Times New Roman" panose="02020603050405020304" pitchFamily="18" charset="0"/>
                <a:hlinkClick r:id="rId17" tooltip="Minsky moment"/>
              </a:rPr>
              <a:t>Minsky moment</a:t>
            </a:r>
            <a:r>
              <a:rPr lang="en-US" sz="4800"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hlinkClick r:id="rId18"/>
              </a:rPr>
              <a:t>The Financial Instability Hypothesis</a:t>
            </a:r>
            <a:r>
              <a:rPr lang="en-US" sz="4800"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hlinkClick r:id="rId19"/>
              </a:rPr>
              <a:t>Archived</a:t>
            </a:r>
            <a:r>
              <a:rPr lang="en-US" sz="4800" dirty="0">
                <a:latin typeface="Times New Roman" panose="02020603050405020304" pitchFamily="18" charset="0"/>
                <a:cs typeface="Times New Roman" panose="02020603050405020304" pitchFamily="18" charset="0"/>
              </a:rPr>
              <a:t> 2009-10-09 at the </a:t>
            </a:r>
            <a:r>
              <a:rPr lang="en-US" sz="4800" dirty="0">
                <a:latin typeface="Times New Roman" panose="02020603050405020304" pitchFamily="18" charset="0"/>
                <a:cs typeface="Times New Roman" panose="02020603050405020304" pitchFamily="18" charset="0"/>
                <a:hlinkClick r:id="rId20" tooltip="Wayback Machine"/>
              </a:rPr>
              <a:t>Wayback Machine</a:t>
            </a:r>
            <a:r>
              <a:rPr lang="en-US" sz="4800" dirty="0">
                <a:latin typeface="Times New Roman" panose="02020603050405020304" pitchFamily="18" charset="0"/>
                <a:cs typeface="Times New Roman" panose="02020603050405020304" pitchFamily="18" charset="0"/>
              </a:rPr>
              <a:t> by Hyman P. Minsky, Working Paper No. 74, May 1992, pp. 6–8]. </a:t>
            </a:r>
          </a:p>
          <a:p>
            <a:pPr lvl="1"/>
            <a:r>
              <a:rPr lang="en-US" sz="4800" dirty="0">
                <a:latin typeface="Times New Roman" panose="02020603050405020304" pitchFamily="18" charset="0"/>
                <a:cs typeface="Times New Roman" panose="02020603050405020304" pitchFamily="18" charset="0"/>
              </a:rPr>
              <a:t>Simple systems that clearly separate the inputs from the outputs are not prone to </a:t>
            </a:r>
            <a:r>
              <a:rPr lang="en-US" sz="4800" dirty="0">
                <a:latin typeface="Times New Roman" panose="02020603050405020304" pitchFamily="18" charset="0"/>
                <a:cs typeface="Times New Roman" panose="02020603050405020304" pitchFamily="18" charset="0"/>
                <a:hlinkClick r:id="rId12" tooltip="Systemic risk"/>
              </a:rPr>
              <a:t>systemic risk</a:t>
            </a:r>
            <a:r>
              <a:rPr lang="en-US" sz="4800" dirty="0">
                <a:latin typeface="Times New Roman" panose="02020603050405020304" pitchFamily="18" charset="0"/>
                <a:cs typeface="Times New Roman" panose="02020603050405020304" pitchFamily="18" charset="0"/>
              </a:rPr>
              <a:t>. This risk is more likely as the complexity of the system increases because it becomes more difficult to see or analyze all the possible combinations of variables in the system even under careful stress testing conditions. The more efficient a complex system is, the more likely it is to be prone to systemic risks because it takes only a small amount of deviation to disrupt the system. Therefore, well-designed complex systems generally have built-in features to avoid this condition, such as a small amount of friction, or resistance, or inertia, or time delay to decouple the outputs from the inputs within the system. These factors amount to an inefficiency, but they are necessary to avoid instabilities. </a:t>
            </a:r>
          </a:p>
          <a:p>
            <a:pPr marL="0" indent="0">
              <a:buNone/>
            </a:pPr>
            <a:endParaRPr lang="en-US" dirty="0"/>
          </a:p>
        </p:txBody>
      </p:sp>
    </p:spTree>
    <p:extLst>
      <p:ext uri="{BB962C8B-B14F-4D97-AF65-F5344CB8AC3E}">
        <p14:creationId xmlns:p14="http://schemas.microsoft.com/office/powerpoint/2010/main" val="214970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EB80-086E-4587-B2A8-124D1C7C035C}"/>
              </a:ext>
            </a:extLst>
          </p:cNvPr>
          <p:cNvSpPr>
            <a:spLocks noGrp="1"/>
          </p:cNvSpPr>
          <p:nvPr>
            <p:ph type="title"/>
          </p:nvPr>
        </p:nvSpPr>
        <p:spPr/>
        <p:txBody>
          <a:bodyPr>
            <a:normAutofit fontScale="90000"/>
          </a:bodyPr>
          <a:lstStyle/>
          <a:p>
            <a:pPr algn="ctr"/>
            <a:r>
              <a:rPr lang="en-US" sz="2700" b="1" dirty="0">
                <a:latin typeface="Times New Roman" panose="02020603050405020304" pitchFamily="18" charset="0"/>
                <a:cs typeface="Times New Roman" panose="02020603050405020304" pitchFamily="18" charset="0"/>
              </a:rPr>
              <a:t>Heuristics</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Problem-solving techniques that result in a quick and practical solution</a:t>
            </a:r>
            <a:br>
              <a:rPr lang="en-US" dirty="0"/>
            </a:br>
            <a:endParaRPr lang="en-US" dirty="0"/>
          </a:p>
        </p:txBody>
      </p:sp>
      <p:pic>
        <p:nvPicPr>
          <p:cNvPr id="5" name="Content Placeholder 4">
            <a:extLst>
              <a:ext uri="{FF2B5EF4-FFF2-40B4-BE49-F238E27FC236}">
                <a16:creationId xmlns:a16="http://schemas.microsoft.com/office/drawing/2014/main" id="{3423DE37-90B1-F895-F4BD-DDF2C74CA15B}"/>
              </a:ext>
            </a:extLst>
          </p:cNvPr>
          <p:cNvPicPr>
            <a:picLocks noGrp="1" noChangeAspect="1"/>
          </p:cNvPicPr>
          <p:nvPr>
            <p:ph idx="1"/>
          </p:nvPr>
        </p:nvPicPr>
        <p:blipFill>
          <a:blip r:embed="rId2"/>
          <a:stretch>
            <a:fillRect/>
          </a:stretch>
        </p:blipFill>
        <p:spPr>
          <a:xfrm>
            <a:off x="2732489" y="1825625"/>
            <a:ext cx="6727021" cy="4351338"/>
          </a:xfrm>
        </p:spPr>
      </p:pic>
    </p:spTree>
    <p:extLst>
      <p:ext uri="{BB962C8B-B14F-4D97-AF65-F5344CB8AC3E}">
        <p14:creationId xmlns:p14="http://schemas.microsoft.com/office/powerpoint/2010/main" val="89905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6DADA-F538-41EA-BECD-43A4D5EB63B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700" kern="1200">
                <a:solidFill>
                  <a:srgbClr val="FFFFFF"/>
                </a:solidFill>
                <a:latin typeface="+mj-lt"/>
                <a:ea typeface="+mj-ea"/>
                <a:cs typeface="+mj-cs"/>
              </a:rPr>
              <a:t>Κατανοώντας το επιχειρηματικό περιβάλλον II</a:t>
            </a:r>
          </a:p>
        </p:txBody>
      </p:sp>
      <p:sp>
        <p:nvSpPr>
          <p:cNvPr id="6" name="TextBox 5">
            <a:extLst>
              <a:ext uri="{FF2B5EF4-FFF2-40B4-BE49-F238E27FC236}">
                <a16:creationId xmlns:a16="http://schemas.microsoft.com/office/drawing/2014/main" id="{FA3F2DB0-73C3-4D4E-B9CA-2ED772CDC39F}"/>
              </a:ext>
            </a:extLst>
          </p:cNvPr>
          <p:cNvSpPr txBox="1"/>
          <p:nvPr/>
        </p:nvSpPr>
        <p:spPr>
          <a:xfrm>
            <a:off x="4581727" y="649480"/>
            <a:ext cx="3025303" cy="5546047"/>
          </a:xfrm>
          <a:prstGeom prst="rect">
            <a:avLst/>
          </a:prstGeom>
        </p:spPr>
        <p:txBody>
          <a:bodyPr vert="horz" lIns="91440" tIns="45720" rIns="91440" bIns="45720" rtlCol="0" anchor="ctr">
            <a:normAutofit/>
          </a:bodyPr>
          <a:lstStyle/>
          <a:p>
            <a:pPr marL="0" marR="0" indent="-228600">
              <a:lnSpc>
                <a:spcPct val="90000"/>
              </a:lnSpc>
              <a:spcBef>
                <a:spcPts val="0"/>
              </a:spcBef>
              <a:spcAft>
                <a:spcPts val="800"/>
              </a:spcAft>
              <a:buFont typeface="Arial" panose="020B0604020202020204" pitchFamily="34" charset="0"/>
              <a:buChar char="•"/>
            </a:pPr>
            <a:r>
              <a:rPr lang="en-US" sz="1300" b="1">
                <a:effectLst/>
                <a:highlight>
                  <a:srgbClr val="FFFF00"/>
                </a:highlight>
              </a:rPr>
              <a:t>We need to clarify the distinction between a ‘complicated’ and a ‘complex’ system</a:t>
            </a:r>
            <a:r>
              <a:rPr lang="en-US" sz="1300">
                <a:effectLst/>
              </a:rPr>
              <a:t>. </a:t>
            </a:r>
            <a:r>
              <a:rPr lang="en-US" sz="1300">
                <a:effectLst/>
                <a:highlight>
                  <a:srgbClr val="00FF00"/>
                </a:highlight>
              </a:rPr>
              <a:t>A complicated system can be (dis-)assembled and understood as the sum of its parts</a:t>
            </a:r>
            <a:r>
              <a:rPr lang="en-US" sz="1300">
                <a:effectLst/>
              </a:rPr>
              <a:t>. Just as a car is assembled from thousands of well-understood parts, which when combined allow for simpler and safer driving. Multi-hazard risk models allow for the aggregation of risks into well-behaved, manageable or insurable risk products.</a:t>
            </a:r>
          </a:p>
          <a:p>
            <a:pPr indent="-228600">
              <a:lnSpc>
                <a:spcPct val="90000"/>
              </a:lnSpc>
              <a:buFont typeface="Arial" panose="020B0604020202020204" pitchFamily="34" charset="0"/>
              <a:buChar char="•"/>
            </a:pPr>
            <a:r>
              <a:rPr lang="en-US" sz="1300">
                <a:effectLst/>
                <a:highlight>
                  <a:srgbClr val="00FFFF"/>
                </a:highlight>
              </a:rPr>
              <a:t>By contrast, a complex system exhibits emergent properties that arise from interactions among its constituent parts in which relational information is of critical importance to integrate the complex system</a:t>
            </a:r>
            <a:r>
              <a:rPr lang="en-US" sz="1300">
                <a:effectLst/>
              </a:rPr>
              <a:t>. Understanding a complex system is not enough to know the parts. It is necessary to understand the dynamic nature of the relationships between each of the parts. In a complex system, it is impossible to know all the parts at any point in time. The human body, a city traffic system, or a national public health system are examples of complex systems</a:t>
            </a:r>
            <a:endParaRPr lang="en-US" sz="1300"/>
          </a:p>
        </p:txBody>
      </p:sp>
      <p:pic>
        <p:nvPicPr>
          <p:cNvPr id="4" name="Content Placeholder 3" descr="GAR2019 graphic">
            <a:extLst>
              <a:ext uri="{FF2B5EF4-FFF2-40B4-BE49-F238E27FC236}">
                <a16:creationId xmlns:a16="http://schemas.microsoft.com/office/drawing/2014/main" id="{92A52E80-6282-467F-B6C6-51E54E40436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109502" y="2463200"/>
            <a:ext cx="3615776" cy="1943479"/>
          </a:xfrm>
          <a:prstGeom prst="rect">
            <a:avLst/>
          </a:prstGeom>
          <a:noFill/>
        </p:spPr>
      </p:pic>
    </p:spTree>
    <p:extLst>
      <p:ext uri="{BB962C8B-B14F-4D97-AF65-F5344CB8AC3E}">
        <p14:creationId xmlns:p14="http://schemas.microsoft.com/office/powerpoint/2010/main" val="319715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88F98-5D39-0963-3741-15B855A66BA2}"/>
              </a:ext>
            </a:extLst>
          </p:cNvPr>
          <p:cNvSpPr>
            <a:spLocks noGrp="1"/>
          </p:cNvSpPr>
          <p:nvPr>
            <p:ph type="title"/>
          </p:nvPr>
        </p:nvSpPr>
        <p:spPr>
          <a:xfrm>
            <a:off x="1981200" y="274639"/>
            <a:ext cx="8229600" cy="530761"/>
          </a:xfrm>
        </p:spPr>
        <p:txBody>
          <a:bodyPr>
            <a:normAutofit fontScale="90000"/>
          </a:bodyPr>
          <a:lstStyle/>
          <a:p>
            <a:r>
              <a:rPr lang="en-US" dirty="0"/>
              <a:t>BLACK </a:t>
            </a:r>
            <a:r>
              <a:rPr lang="en-US" dirty="0" err="1"/>
              <a:t>SWANS_GREY</a:t>
            </a:r>
            <a:r>
              <a:rPr lang="en-US" dirty="0"/>
              <a:t> RHINOS AND SILVER LINING</a:t>
            </a:r>
          </a:p>
        </p:txBody>
      </p:sp>
      <p:sp>
        <p:nvSpPr>
          <p:cNvPr id="5" name="Footer Placeholder 4">
            <a:extLst>
              <a:ext uri="{FF2B5EF4-FFF2-40B4-BE49-F238E27FC236}">
                <a16:creationId xmlns:a16="http://schemas.microsoft.com/office/drawing/2014/main" id="{267F314C-6852-19DB-0A12-E362C9C4DF7A}"/>
              </a:ext>
            </a:extLst>
          </p:cNvPr>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7F1FF91A-0E04-0DE8-4A3A-A8DE5ED29005}"/>
              </a:ext>
            </a:extLst>
          </p:cNvPr>
          <p:cNvSpPr>
            <a:spLocks noGrp="1"/>
          </p:cNvSpPr>
          <p:nvPr>
            <p:ph type="sldNum" sz="quarter" idx="12"/>
          </p:nvPr>
        </p:nvSpPr>
        <p:spPr/>
        <p:txBody>
          <a:bodyPr/>
          <a:lstStyle/>
          <a:p>
            <a:fld id="{8D10B028-39EC-4912-BB06-6A14E91D200B}" type="slidenum">
              <a:rPr lang="en-US">
                <a:solidFill>
                  <a:prstClr val="black">
                    <a:tint val="75000"/>
                  </a:prstClr>
                </a:solidFill>
                <a:latin typeface="Calibri"/>
              </a:rPr>
              <a:pPr/>
              <a:t>14</a:t>
            </a:fld>
            <a:endParaRPr lang="en-US">
              <a:solidFill>
                <a:prstClr val="black">
                  <a:tint val="75000"/>
                </a:prstClr>
              </a:solidFill>
              <a:latin typeface="Calibri"/>
            </a:endParaRPr>
          </a:p>
        </p:txBody>
      </p:sp>
      <p:pic>
        <p:nvPicPr>
          <p:cNvPr id="7" name="Content Placeholder 6" descr="Insights Geopolitical Risks Black Swan Grey Rhinos and Silver Lining 1">
            <a:hlinkClick r:id="rId2" tgtFrame="&quot;_blank&quot;"/>
            <a:extLst>
              <a:ext uri="{FF2B5EF4-FFF2-40B4-BE49-F238E27FC236}">
                <a16:creationId xmlns:a16="http://schemas.microsoft.com/office/drawing/2014/main" id="{D66B5EDE-249D-B09B-1F82-6180DD74277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028251" y="805399"/>
            <a:ext cx="4038600" cy="2271712"/>
          </a:xfrm>
          <a:prstGeom prst="rect">
            <a:avLst/>
          </a:prstGeom>
          <a:noFill/>
          <a:ln>
            <a:noFill/>
          </a:ln>
        </p:spPr>
      </p:pic>
      <p:pic>
        <p:nvPicPr>
          <p:cNvPr id="8" name="Content Placeholder 7" descr="Geopolitical Risks Black Swan Grey Rhinos and Silver Lining">
            <a:hlinkClick r:id="rId2" tgtFrame="&quot;_blank&quot;"/>
            <a:extLst>
              <a:ext uri="{FF2B5EF4-FFF2-40B4-BE49-F238E27FC236}">
                <a16:creationId xmlns:a16="http://schemas.microsoft.com/office/drawing/2014/main" id="{80F8CE18-8F96-5B7F-A929-03A6D538673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271973"/>
            <a:ext cx="4038600" cy="3182416"/>
          </a:xfrm>
          <a:prstGeom prst="rect">
            <a:avLst/>
          </a:prstGeom>
          <a:noFill/>
          <a:ln>
            <a:noFill/>
          </a:ln>
        </p:spPr>
      </p:pic>
      <p:pic>
        <p:nvPicPr>
          <p:cNvPr id="9" name="Picture 8">
            <a:extLst>
              <a:ext uri="{FF2B5EF4-FFF2-40B4-BE49-F238E27FC236}">
                <a16:creationId xmlns:a16="http://schemas.microsoft.com/office/drawing/2014/main" id="{AFC216E7-6F80-6F75-AFAB-F580A8E21F01}"/>
              </a:ext>
            </a:extLst>
          </p:cNvPr>
          <p:cNvPicPr>
            <a:picLocks noChangeAspect="1"/>
          </p:cNvPicPr>
          <p:nvPr/>
        </p:nvPicPr>
        <p:blipFill>
          <a:blip r:embed="rId5"/>
          <a:stretch>
            <a:fillRect/>
          </a:stretch>
        </p:blipFill>
        <p:spPr>
          <a:xfrm>
            <a:off x="2293066" y="3252053"/>
            <a:ext cx="3555031" cy="3168535"/>
          </a:xfrm>
          <a:prstGeom prst="rect">
            <a:avLst/>
          </a:prstGeom>
        </p:spPr>
      </p:pic>
    </p:spTree>
    <p:extLst>
      <p:ext uri="{BB962C8B-B14F-4D97-AF65-F5344CB8AC3E}">
        <p14:creationId xmlns:p14="http://schemas.microsoft.com/office/powerpoint/2010/main" val="237704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695C-B03B-4562-A001-86DE97056230}"/>
              </a:ext>
            </a:extLst>
          </p:cNvPr>
          <p:cNvSpPr>
            <a:spLocks noGrp="1"/>
          </p:cNvSpPr>
          <p:nvPr>
            <p:ph type="title"/>
          </p:nvPr>
        </p:nvSpPr>
        <p:spPr/>
        <p:txBody>
          <a:bodyPr/>
          <a:lstStyle/>
          <a:p>
            <a:r>
              <a:rPr lang="en-US" dirty="0"/>
              <a:t>Black Swans</a:t>
            </a:r>
          </a:p>
        </p:txBody>
      </p:sp>
      <p:sp>
        <p:nvSpPr>
          <p:cNvPr id="3" name="Content Placeholder 2">
            <a:extLst>
              <a:ext uri="{FF2B5EF4-FFF2-40B4-BE49-F238E27FC236}">
                <a16:creationId xmlns:a16="http://schemas.microsoft.com/office/drawing/2014/main" id="{EE80E884-DA0E-4B58-8C1E-F42E5CA65B71}"/>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B51ED393-7019-447F-A38E-40AD70FD5DFA}"/>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15</a:t>
            </a:fld>
            <a:endParaRPr lang="en-US">
              <a:solidFill>
                <a:prstClr val="black">
                  <a:tint val="75000"/>
                </a:prstClr>
              </a:solidFill>
            </a:endParaRPr>
          </a:p>
        </p:txBody>
      </p:sp>
      <p:sp>
        <p:nvSpPr>
          <p:cNvPr id="9" name="TextBox 8">
            <a:extLst>
              <a:ext uri="{FF2B5EF4-FFF2-40B4-BE49-F238E27FC236}">
                <a16:creationId xmlns:a16="http://schemas.microsoft.com/office/drawing/2014/main" id="{1D9F5CC2-17CB-432A-8806-6242FD2202E4}"/>
              </a:ext>
            </a:extLst>
          </p:cNvPr>
          <p:cNvSpPr txBox="1"/>
          <p:nvPr/>
        </p:nvSpPr>
        <p:spPr>
          <a:xfrm>
            <a:off x="1723292" y="2413338"/>
            <a:ext cx="9082454" cy="4416594"/>
          </a:xfrm>
          <a:prstGeom prst="rect">
            <a:avLst/>
          </a:prstGeom>
          <a:noFill/>
        </p:spPr>
        <p:txBody>
          <a:bodyPr wrap="square">
            <a:spAutoFit/>
          </a:bodyPr>
          <a:lstStyle/>
          <a:p>
            <a:pPr algn="r"/>
            <a:r>
              <a:rPr lang="el-GR" b="1" dirty="0">
                <a:latin typeface="Times New Roman" panose="02020603050405020304" pitchFamily="18" charset="0"/>
                <a:cs typeface="Times New Roman" panose="02020603050405020304" pitchFamily="18" charset="0"/>
              </a:rPr>
              <a:t>Ο αστεροειδής που απειλεί τη Γη το 2032 μπορεί τελικά να πέσει πάνω στη Σελήνη.</a:t>
            </a:r>
            <a:r>
              <a:rPr lang="en-US" dirty="0"/>
              <a:t> </a:t>
            </a:r>
            <a:r>
              <a:rPr lang="el-GR" i="1" dirty="0"/>
              <a:t>Παρασκευή, 14 Φεβρουαρίου 2025</a:t>
            </a:r>
          </a:p>
          <a:p>
            <a:r>
              <a:rPr lang="el-GR" dirty="0"/>
              <a:t>Καλλιτεχνική απεικόνιση του αστεροειδή 2024 UR4. πηγή </a:t>
            </a:r>
            <a:r>
              <a:rPr lang="el-GR" dirty="0" err="1"/>
              <a:t>φωτό</a:t>
            </a:r>
            <a:r>
              <a:rPr lang="el-GR" dirty="0"/>
              <a:t> (</a:t>
            </a:r>
            <a:r>
              <a:rPr lang="el-GR" dirty="0" err="1"/>
              <a:t>NASA</a:t>
            </a:r>
            <a:r>
              <a:rPr lang="el-GR" dirty="0"/>
              <a:t>)</a:t>
            </a:r>
          </a:p>
          <a:p>
            <a:endParaRPr lang="el-GR" dirty="0"/>
          </a:p>
          <a:p>
            <a:endParaRPr lang="el-GR" dirty="0"/>
          </a:p>
          <a:p>
            <a:endParaRPr lang="en-US" dirty="0"/>
          </a:p>
          <a:p>
            <a:endParaRPr lang="en-US" dirty="0"/>
          </a:p>
          <a:p>
            <a:endParaRPr lang="en-US" dirty="0"/>
          </a:p>
          <a:p>
            <a:endParaRPr lang="en-US" dirty="0"/>
          </a:p>
          <a:p>
            <a:endParaRPr lang="en-US" dirty="0"/>
          </a:p>
          <a:p>
            <a:endParaRPr lang="en-US" dirty="0"/>
          </a:p>
          <a:p>
            <a:endParaRPr lang="en-US" dirty="0"/>
          </a:p>
          <a:p>
            <a:endParaRPr lang="el-GR" dirty="0"/>
          </a:p>
          <a:p>
            <a:r>
              <a:rPr lang="el-GR" dirty="0"/>
              <a:t>Ο διαστημικός βράχος μπορεί να αφανίσει μια πόλη.</a:t>
            </a:r>
          </a:p>
          <a:p>
            <a:r>
              <a:rPr lang="en-US" sz="1100" dirty="0">
                <a:hlinkClick r:id="rId2"/>
              </a:rPr>
              <a:t>https://www.naftemporiki.gr/techscience/1913666/o-asteroeidis-poy-apeilei-ti-gi-to-2032-mporei-telika-na-pesei-pano-sti-selini-vinteo/</a:t>
            </a:r>
            <a:endParaRPr lang="el-GR" sz="1100" dirty="0"/>
          </a:p>
          <a:p>
            <a:endParaRPr lang="en-US" dirty="0"/>
          </a:p>
        </p:txBody>
      </p:sp>
      <p:pic>
        <p:nvPicPr>
          <p:cNvPr id="8" name="Picture 7">
            <a:extLst>
              <a:ext uri="{FF2B5EF4-FFF2-40B4-BE49-F238E27FC236}">
                <a16:creationId xmlns:a16="http://schemas.microsoft.com/office/drawing/2014/main" id="{F1165AA7-E877-4CA7-8138-AAE3032005B0}"/>
              </a:ext>
            </a:extLst>
          </p:cNvPr>
          <p:cNvPicPr>
            <a:picLocks noChangeAspect="1"/>
          </p:cNvPicPr>
          <p:nvPr/>
        </p:nvPicPr>
        <p:blipFill>
          <a:blip r:embed="rId3"/>
          <a:stretch>
            <a:fillRect/>
          </a:stretch>
        </p:blipFill>
        <p:spPr>
          <a:xfrm>
            <a:off x="5855676" y="3264833"/>
            <a:ext cx="3426435" cy="2340629"/>
          </a:xfrm>
          <a:prstGeom prst="rect">
            <a:avLst/>
          </a:prstGeom>
        </p:spPr>
      </p:pic>
      <p:pic>
        <p:nvPicPr>
          <p:cNvPr id="10" name="Picture 9">
            <a:extLst>
              <a:ext uri="{FF2B5EF4-FFF2-40B4-BE49-F238E27FC236}">
                <a16:creationId xmlns:a16="http://schemas.microsoft.com/office/drawing/2014/main" id="{A49619C5-AFF1-4819-A8D8-CA7202EA2571}"/>
              </a:ext>
            </a:extLst>
          </p:cNvPr>
          <p:cNvPicPr>
            <a:picLocks noChangeAspect="1"/>
          </p:cNvPicPr>
          <p:nvPr/>
        </p:nvPicPr>
        <p:blipFill>
          <a:blip r:embed="rId4"/>
          <a:stretch>
            <a:fillRect/>
          </a:stretch>
        </p:blipFill>
        <p:spPr>
          <a:xfrm>
            <a:off x="8053021" y="805063"/>
            <a:ext cx="2752725" cy="1657350"/>
          </a:xfrm>
          <a:prstGeom prst="rect">
            <a:avLst/>
          </a:prstGeom>
        </p:spPr>
      </p:pic>
    </p:spTree>
    <p:extLst>
      <p:ext uri="{BB962C8B-B14F-4D97-AF65-F5344CB8AC3E}">
        <p14:creationId xmlns:p14="http://schemas.microsoft.com/office/powerpoint/2010/main" val="4100487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EC99-54AB-456B-9F43-67C8A386EB13}"/>
              </a:ext>
            </a:extLst>
          </p:cNvPr>
          <p:cNvSpPr>
            <a:spLocks noGrp="1"/>
          </p:cNvSpPr>
          <p:nvPr>
            <p:ph type="title"/>
          </p:nvPr>
        </p:nvSpPr>
        <p:spPr>
          <a:xfrm>
            <a:off x="609600" y="274638"/>
            <a:ext cx="10972800" cy="666139"/>
          </a:xfrm>
        </p:spPr>
        <p:txBody>
          <a:bodyPr>
            <a:normAutofit fontScale="90000"/>
          </a:bodyPr>
          <a:lstStyle/>
          <a:p>
            <a:r>
              <a:rPr lang="en-US" dirty="0"/>
              <a:t>Grey Rhinos </a:t>
            </a:r>
            <a:br>
              <a:rPr lang="en-US" dirty="0"/>
            </a:br>
            <a:r>
              <a:rPr lang="en-US" b="1" dirty="0"/>
              <a:t>Do “Gray Rhinos” Pose a Greater Threat Than Black Swans?</a:t>
            </a:r>
            <a:br>
              <a:rPr lang="en-US" b="1" dirty="0"/>
            </a:br>
            <a:endParaRPr lang="en-US" dirty="0"/>
          </a:p>
        </p:txBody>
      </p:sp>
      <p:sp>
        <p:nvSpPr>
          <p:cNvPr id="3" name="Content Placeholder 2">
            <a:extLst>
              <a:ext uri="{FF2B5EF4-FFF2-40B4-BE49-F238E27FC236}">
                <a16:creationId xmlns:a16="http://schemas.microsoft.com/office/drawing/2014/main" id="{39E0F99C-6736-4900-A700-4A4E33EEBB77}"/>
              </a:ext>
            </a:extLst>
          </p:cNvPr>
          <p:cNvSpPr>
            <a:spLocks noGrp="1"/>
          </p:cNvSpPr>
          <p:nvPr>
            <p:ph idx="1"/>
          </p:nvPr>
        </p:nvSpPr>
        <p:spPr>
          <a:xfrm>
            <a:off x="609600" y="835269"/>
            <a:ext cx="10972800" cy="5290897"/>
          </a:xfrm>
        </p:spPr>
        <p:txBody>
          <a:bodyPr>
            <a:normAutofit/>
          </a:bodyPr>
          <a:lstStyle/>
          <a:p>
            <a:r>
              <a:rPr lang="en-US" dirty="0"/>
              <a:t>A gray rhino is the two-ton, horny thing that is coming right at you. You’ve a choice to do something about it or not. It’s a metaphor for the fact that so many of the things that go wrong in business, in policy, and in our personal lives are actually avoidable. We don’t pay enough attention to the big obvious problems that are in front of us. By regularly doing a gray rhino reality check, you can be way ahead of your competitors and your peers. </a:t>
            </a:r>
            <a:r>
              <a:rPr lang="en-US" sz="1100" dirty="0"/>
              <a:t>(</a:t>
            </a:r>
            <a:r>
              <a:rPr lang="en-US" sz="1100" dirty="0">
                <a:hlinkClick r:id="rId2"/>
              </a:rPr>
              <a:t>https://www.stranberg.com/family-business-news/what-is-a-gray-rhino</a:t>
            </a:r>
            <a:r>
              <a:rPr lang="en-US" sz="1100" dirty="0"/>
              <a:t>) , </a:t>
            </a:r>
            <a:r>
              <a:rPr lang="en-US" sz="1100" dirty="0">
                <a:hlinkClick r:id="rId3"/>
              </a:rPr>
              <a:t>https://www.mckinsey.com/capabilities/risk-and-resilience/our-insights/black-swans-gray-rhinos-and-silver-linings-anticipating-geopolitical-risks-and-openings</a:t>
            </a:r>
            <a:r>
              <a:rPr lang="en-US" sz="1100" dirty="0"/>
              <a:t> </a:t>
            </a:r>
          </a:p>
          <a:p>
            <a:r>
              <a:rPr lang="en-US" b="1" dirty="0"/>
              <a:t>How are gray rhinos related to the elephant in the room? </a:t>
            </a:r>
            <a:r>
              <a:rPr lang="en-US" sz="1800" dirty="0"/>
              <a:t>The elephant in the room is, by definition, something that nobody talks about and nobody does anything about. The elephant in the room says to you, “Saying and doing nothing is normal.” The gray rhino says, “No, it’s not normal. You do have a choice. It’s not inevitable that I’m going to trample you.” Gray rhinos are things people are talking about, but not doing anything about.</a:t>
            </a:r>
          </a:p>
          <a:p>
            <a:pPr marL="0" indent="0">
              <a:buNone/>
            </a:pPr>
            <a:endParaRPr lang="en-US" dirty="0"/>
          </a:p>
        </p:txBody>
      </p:sp>
      <p:sp>
        <p:nvSpPr>
          <p:cNvPr id="5" name="Slide Number Placeholder 4">
            <a:extLst>
              <a:ext uri="{FF2B5EF4-FFF2-40B4-BE49-F238E27FC236}">
                <a16:creationId xmlns:a16="http://schemas.microsoft.com/office/drawing/2014/main" id="{CB23F35E-E573-4AE8-ACE8-A42338D272FF}"/>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16</a:t>
            </a:fld>
            <a:endParaRPr lang="en-US">
              <a:solidFill>
                <a:prstClr val="black">
                  <a:tint val="75000"/>
                </a:prstClr>
              </a:solidFill>
            </a:endParaRPr>
          </a:p>
        </p:txBody>
      </p:sp>
      <p:pic>
        <p:nvPicPr>
          <p:cNvPr id="7" name="Picture 6">
            <a:extLst>
              <a:ext uri="{FF2B5EF4-FFF2-40B4-BE49-F238E27FC236}">
                <a16:creationId xmlns:a16="http://schemas.microsoft.com/office/drawing/2014/main" id="{E247DA74-2F72-4829-A61D-F2F11B9DBA07}"/>
              </a:ext>
            </a:extLst>
          </p:cNvPr>
          <p:cNvPicPr>
            <a:picLocks noChangeAspect="1"/>
          </p:cNvPicPr>
          <p:nvPr/>
        </p:nvPicPr>
        <p:blipFill>
          <a:blip r:embed="rId4"/>
          <a:stretch>
            <a:fillRect/>
          </a:stretch>
        </p:blipFill>
        <p:spPr>
          <a:xfrm>
            <a:off x="3288322" y="4637698"/>
            <a:ext cx="2039815" cy="1718655"/>
          </a:xfrm>
          <a:prstGeom prst="rect">
            <a:avLst/>
          </a:prstGeom>
        </p:spPr>
      </p:pic>
      <p:pic>
        <p:nvPicPr>
          <p:cNvPr id="8" name="Picture 7">
            <a:extLst>
              <a:ext uri="{FF2B5EF4-FFF2-40B4-BE49-F238E27FC236}">
                <a16:creationId xmlns:a16="http://schemas.microsoft.com/office/drawing/2014/main" id="{B8788227-7099-45BB-8D65-DA3FCEF1ED36}"/>
              </a:ext>
            </a:extLst>
          </p:cNvPr>
          <p:cNvPicPr>
            <a:picLocks noChangeAspect="1"/>
          </p:cNvPicPr>
          <p:nvPr/>
        </p:nvPicPr>
        <p:blipFill>
          <a:blip r:embed="rId5"/>
          <a:stretch>
            <a:fillRect/>
          </a:stretch>
        </p:blipFill>
        <p:spPr>
          <a:xfrm>
            <a:off x="5708893" y="4637698"/>
            <a:ext cx="2647950" cy="1724025"/>
          </a:xfrm>
          <a:prstGeom prst="rect">
            <a:avLst/>
          </a:prstGeom>
        </p:spPr>
      </p:pic>
    </p:spTree>
    <p:extLst>
      <p:ext uri="{BB962C8B-B14F-4D97-AF65-F5344CB8AC3E}">
        <p14:creationId xmlns:p14="http://schemas.microsoft.com/office/powerpoint/2010/main" val="322249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0100-76E8-4A6D-8135-DD9ABAF10AC0}"/>
              </a:ext>
            </a:extLst>
          </p:cNvPr>
          <p:cNvSpPr>
            <a:spLocks noGrp="1"/>
          </p:cNvSpPr>
          <p:nvPr>
            <p:ph type="title"/>
          </p:nvPr>
        </p:nvSpPr>
        <p:spPr/>
        <p:txBody>
          <a:bodyPr>
            <a:normAutofit/>
          </a:bodyPr>
          <a:lstStyle/>
          <a:p>
            <a:pPr algn="ctr">
              <a:lnSpc>
                <a:spcPct val="107000"/>
              </a:lnSpc>
              <a:spcBef>
                <a:spcPts val="0"/>
              </a:spcBef>
              <a:spcAft>
                <a:spcPts val="600"/>
              </a:spcAft>
            </a:pPr>
            <a:r>
              <a:rPr lang="el-GR" sz="1350" b="1" kern="1800" dirty="0">
                <a:latin typeface="Times New Roman" panose="02020603050405020304" pitchFamily="18" charset="0"/>
                <a:ea typeface="Times New Roman" panose="02020603050405020304" pitchFamily="18" charset="0"/>
                <a:cs typeface="Times New Roman" panose="02020603050405020304" pitchFamily="18" charset="0"/>
              </a:rPr>
              <a:t>ΔΑΜΑΖΟΝΤΑΣ ΤΗ ΔΙΕΘΝΗ ΑΒΕΒΑΙΟΤΗΤΑ ΛΕΙΤΟΥΡΓΙΑΣ ΤΩΝ ΕΠΙΧΕΙΡΗΣΕΩΝ –</a:t>
            </a:r>
            <a:br>
              <a:rPr lang="el-GR" sz="1350" b="1" kern="1800" dirty="0">
                <a:latin typeface="Times New Roman" panose="02020603050405020304" pitchFamily="18" charset="0"/>
                <a:ea typeface="Times New Roman" panose="02020603050405020304" pitchFamily="18" charset="0"/>
                <a:cs typeface="Times New Roman" panose="02020603050405020304" pitchFamily="18" charset="0"/>
              </a:rPr>
            </a:br>
            <a:r>
              <a:rPr lang="el-GR" sz="1350" b="1" kern="1800" dirty="0">
                <a:latin typeface="Times New Roman" panose="02020603050405020304" pitchFamily="18" charset="0"/>
                <a:ea typeface="Times New Roman" panose="02020603050405020304" pitchFamily="18" charset="0"/>
                <a:cs typeface="Times New Roman" panose="02020603050405020304" pitchFamily="18" charset="0"/>
              </a:rPr>
              <a:t>ΠΡΟΕΤΟΙΜΑΣΙΑ ΓΙΑ ΤΗΝ ΑΝΤΙΜΕΤΩΠΙΣΗ ΚΑΘΕ </a:t>
            </a:r>
            <a:r>
              <a:rPr lang="en-US" sz="1350" b="1" kern="1800" dirty="0">
                <a:latin typeface="Times New Roman" panose="02020603050405020304" pitchFamily="18" charset="0"/>
                <a:ea typeface="Times New Roman" panose="02020603050405020304" pitchFamily="18" charset="0"/>
                <a:cs typeface="Times New Roman" panose="02020603050405020304" pitchFamily="18" charset="0"/>
              </a:rPr>
              <a:t>BLACK SWAN &amp; GREY RHINOS –</a:t>
            </a:r>
            <a:br>
              <a:rPr lang="en-US" sz="1350" b="1" kern="1800" dirty="0">
                <a:latin typeface="Times New Roman" panose="02020603050405020304" pitchFamily="18" charset="0"/>
                <a:ea typeface="Times New Roman" panose="02020603050405020304" pitchFamily="18" charset="0"/>
                <a:cs typeface="Times New Roman" panose="02020603050405020304" pitchFamily="18" charset="0"/>
              </a:rPr>
            </a:br>
            <a:r>
              <a:rPr lang="el-GR" sz="1350" b="1" kern="1800" dirty="0">
                <a:latin typeface="Times New Roman" panose="02020603050405020304" pitchFamily="18" charset="0"/>
                <a:ea typeface="Times New Roman" panose="02020603050405020304" pitchFamily="18" charset="0"/>
                <a:cs typeface="Times New Roman" panose="02020603050405020304" pitchFamily="18" charset="0"/>
              </a:rPr>
              <a:t>ΕΠΙΛΕΓΟΝΤΑΣ ΟΡΘΟΛΟΓΙΚΑ ΜΕΣΑ ΚΑΙ ΣΤΡΑΤΗΓΙΚΗ ΓΙΑ ΚΑΘΕ ΦΑΣΗ ΤΟΥ ΚΥΚΛΟΥ ΖΩΗΣ ΤΗΣ ΕΠΙΧΕΙΡΗΣΗΣ</a:t>
            </a:r>
            <a:endParaRPr lang="en-US" sz="1500" dirty="0"/>
          </a:p>
        </p:txBody>
      </p:sp>
      <p:sp>
        <p:nvSpPr>
          <p:cNvPr id="3" name="Content Placeholder 2">
            <a:extLst>
              <a:ext uri="{FF2B5EF4-FFF2-40B4-BE49-F238E27FC236}">
                <a16:creationId xmlns:a16="http://schemas.microsoft.com/office/drawing/2014/main" id="{53375E48-7524-4659-ADDC-C8813CE6E3EF}"/>
              </a:ext>
            </a:extLst>
          </p:cNvPr>
          <p:cNvSpPr>
            <a:spLocks noGrp="1"/>
          </p:cNvSpPr>
          <p:nvPr>
            <p:ph idx="1"/>
          </p:nvPr>
        </p:nvSpPr>
        <p:spPr/>
        <p:txBody>
          <a:bodyPr>
            <a:normAutofit/>
          </a:bodyPr>
          <a:lstStyle/>
          <a:p>
            <a:pPr marL="457200" indent="-457200">
              <a:buFont typeface="+mj-lt"/>
              <a:buAutoNum type="arabicPeriod"/>
            </a:pPr>
            <a:r>
              <a:rPr lang="el-GR" dirty="0"/>
              <a:t>Η ΑΒΕΒΑΙΟΤΗΤΑ ΔΙΑΜΟΡΦΩΝΕΙ ΤΗΝ ΚΑΤΑΝΑΛΩΣΗ, ΤΙΣ ΤΙΜΕΣ ΚΑΙ ΤΕΛΙΚΑ ΤΗΝ ΑΠΟΔΟΣΗ ΤΩΝ ΕΠΙΧΕΙΡΗΣΕΩΝ</a:t>
            </a:r>
          </a:p>
          <a:p>
            <a:pPr marL="457200" indent="-457200">
              <a:buFont typeface="+mj-lt"/>
              <a:buAutoNum type="arabicPeriod"/>
            </a:pPr>
            <a:r>
              <a:rPr lang="el-GR" dirty="0"/>
              <a:t>ΟΙ ΒΑΣΙΚΕΣ ΠΡΟΚΛΗΣΕΙΣ ΠΟΥ ΑΝΤΙΜΕΤΩΠΙΖΕΙ Ο ΠΛΑΝΗΤΗΣ ΔΕΝ ΜΠΟΡΟΎΝ ΝΑ ΔΙΑΧΕΙΡΙΣΤΟΥΝ ΜΟΝΟ ΑΠΟ ΤΟΥΣ ΘΕΣΜΟΥΣ ΑΛΛΑ ΑΠΟ ΤΗΝ ΣΥΝΕΡΓΑΣΙΑ ΕΠΙΧΕΙΡΗΣΕΩΝ ΚΑΙ ΘΕΣΜΩΝ</a:t>
            </a:r>
          </a:p>
          <a:p>
            <a:pPr marL="457200" indent="-457200">
              <a:buFont typeface="+mj-lt"/>
              <a:buAutoNum type="arabicPeriod"/>
            </a:pPr>
            <a:r>
              <a:rPr lang="el-GR" dirty="0"/>
              <a:t>ΠΟΙΕΣ ΕΙΝΑΙ ΟΙ ΒΑΣΙΚΕΣ ΠΡΟΚΛΗΣΕΙΣ?</a:t>
            </a:r>
          </a:p>
          <a:p>
            <a:pPr lvl="1"/>
            <a:r>
              <a:rPr lang="el-GR" dirty="0"/>
              <a:t>ΠΕΡΙΒΑΛΛΟΝ – ΥΠΕΡΘΕΡΜΑΝΣΗ ΤΟΥ ΠΛΑΝΗΤΗ </a:t>
            </a:r>
          </a:p>
          <a:p>
            <a:pPr lvl="1"/>
            <a:r>
              <a:rPr lang="el-GR" dirty="0"/>
              <a:t>ΥΠΕΡΧΡΕΩΣΗ/ΥΠΕΡΔΑΝΕΙΣΜΟΣ ΔΗΜΟΣΙΟΥ &amp; ΙΔΙΩΤΙΚΟΥ ΤΟΜΕΑ </a:t>
            </a:r>
          </a:p>
          <a:p>
            <a:pPr lvl="1"/>
            <a:r>
              <a:rPr lang="el-GR" dirty="0"/>
              <a:t> ΔΙΕΘΝΗΣ ΔΙΑΜΑΧΗ ΓΙΑ ΤΗΝ ΔΙΑΚΡΙΣΗ ΤΩΝ ΙΣΧΥΡΟΤΕΡΩΝ ΚΡΑΤΩΝ/ΟΙΚΟΝΟΜΙΩΝ </a:t>
            </a:r>
          </a:p>
          <a:p>
            <a:pPr lvl="1"/>
            <a:r>
              <a:rPr lang="el-GR" dirty="0"/>
              <a:t> ΣΥΜΠΕΡΙΛΗΨΗ ΑΠΟΤΙΜΗΣΗΣ ΝΕΩΝ ΤΥΠΩΝ </a:t>
            </a:r>
            <a:r>
              <a:rPr lang="en-US" dirty="0"/>
              <a:t>ASSETS &amp; </a:t>
            </a:r>
            <a:r>
              <a:rPr lang="el-GR" dirty="0"/>
              <a:t>ΑΠΟΖΗΜΙΩΣΗΣ ΤΟΥΣ</a:t>
            </a:r>
            <a:endParaRPr lang="en-US" dirty="0"/>
          </a:p>
        </p:txBody>
      </p:sp>
      <p:sp>
        <p:nvSpPr>
          <p:cNvPr id="4" name="Slide Number Placeholder 3">
            <a:extLst>
              <a:ext uri="{FF2B5EF4-FFF2-40B4-BE49-F238E27FC236}">
                <a16:creationId xmlns:a16="http://schemas.microsoft.com/office/drawing/2014/main" id="{2587D371-9D19-48C9-87AE-85BD13A666EE}"/>
              </a:ext>
            </a:extLst>
          </p:cNvPr>
          <p:cNvSpPr>
            <a:spLocks noGrp="1"/>
          </p:cNvSpPr>
          <p:nvPr>
            <p:ph type="sldNum" sz="quarter" idx="12"/>
          </p:nvPr>
        </p:nvSpPr>
        <p:spPr/>
        <p:txBody>
          <a:bodyPr/>
          <a:lstStyle/>
          <a:p>
            <a:pPr defTabSz="685800"/>
            <a:fld id="{5AC03788-8EA3-4B13-9CDA-5A9C902D41AB}" type="slidenum">
              <a:rPr lang="en-GB">
                <a:solidFill>
                  <a:prstClr val="black">
                    <a:tint val="75000"/>
                  </a:prstClr>
                </a:solidFill>
                <a:latin typeface="Calibri" panose="020F0502020204030204"/>
              </a:rPr>
              <a:pPr defTabSz="685800"/>
              <a:t>17</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1A5DD8F9-26B1-36FA-AD58-9A93926C8B33}"/>
              </a:ext>
            </a:extLst>
          </p:cNvPr>
          <p:cNvSpPr>
            <a:spLocks noGrp="1"/>
          </p:cNvSpPr>
          <p:nvPr>
            <p:ph type="ftr" sz="quarter" idx="11"/>
          </p:nvPr>
        </p:nvSpPr>
        <p:spPr/>
        <p:txBody>
          <a:bodyPr/>
          <a:lstStyle/>
          <a:p>
            <a:endParaRPr lang="en-GB"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40343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95860-B080-445F-892F-D3DB67D8B0CC}"/>
              </a:ext>
            </a:extLst>
          </p:cNvPr>
          <p:cNvSpPr>
            <a:spLocks noGrp="1"/>
          </p:cNvSpPr>
          <p:nvPr>
            <p:ph type="title"/>
          </p:nvPr>
        </p:nvSpPr>
        <p:spPr/>
        <p:txBody>
          <a:bodyPr/>
          <a:lstStyle/>
          <a:p>
            <a:pPr algn="ctr"/>
            <a:r>
              <a:rPr lang="en-US" dirty="0"/>
              <a:t>Fear of Missing Out (FOMO) </a:t>
            </a:r>
            <a:br>
              <a:rPr lang="en-US" dirty="0"/>
            </a:br>
            <a:r>
              <a:rPr lang="en-US" dirty="0"/>
              <a:t>Fear of the unknown</a:t>
            </a:r>
          </a:p>
        </p:txBody>
      </p:sp>
      <p:sp>
        <p:nvSpPr>
          <p:cNvPr id="3" name="Content Placeholder 2">
            <a:extLst>
              <a:ext uri="{FF2B5EF4-FFF2-40B4-BE49-F238E27FC236}">
                <a16:creationId xmlns:a16="http://schemas.microsoft.com/office/drawing/2014/main" id="{70C49BEF-1151-4279-BCBD-7E9292103860}"/>
              </a:ext>
            </a:extLst>
          </p:cNvPr>
          <p:cNvSpPr>
            <a:spLocks noGrp="1"/>
          </p:cNvSpPr>
          <p:nvPr>
            <p:ph idx="1"/>
          </p:nvPr>
        </p:nvSpPr>
        <p:spPr/>
        <p:txBody>
          <a:bodyPr>
            <a:normAutofit/>
          </a:bodyPr>
          <a:lstStyle/>
          <a:p>
            <a:r>
              <a:rPr lang="en-US" sz="2400" kern="0" dirty="0">
                <a:effectLst/>
                <a:latin typeface="Times New Roman" panose="02020603050405020304" pitchFamily="18" charset="0"/>
                <a:ea typeface="Times New Roman" panose="02020603050405020304" pitchFamily="18" charset="0"/>
              </a:rPr>
              <a:t>“What is it you fear?” </a:t>
            </a:r>
          </a:p>
          <a:p>
            <a:pPr lvl="1"/>
            <a:r>
              <a:rPr lang="en-US" kern="0" dirty="0">
                <a:latin typeface="Times New Roman" panose="02020603050405020304" pitchFamily="18" charset="0"/>
                <a:ea typeface="Times New Roman" panose="02020603050405020304" pitchFamily="18" charset="0"/>
              </a:rPr>
              <a:t>E</a:t>
            </a:r>
            <a:r>
              <a:rPr lang="en-US" kern="0" dirty="0">
                <a:effectLst/>
                <a:latin typeface="Times New Roman" panose="02020603050405020304" pitchFamily="18" charset="0"/>
                <a:ea typeface="Times New Roman" panose="02020603050405020304" pitchFamily="18" charset="0"/>
              </a:rPr>
              <a:t>very single person’s answer is always about the unknown. </a:t>
            </a:r>
          </a:p>
          <a:p>
            <a:pPr lvl="1"/>
            <a:r>
              <a:rPr lang="en-US" kern="0" dirty="0">
                <a:effectLst/>
                <a:latin typeface="Times New Roman" panose="02020603050405020304" pitchFamily="18" charset="0"/>
                <a:ea typeface="Times New Roman" panose="02020603050405020304" pitchFamily="18" charset="0"/>
              </a:rPr>
              <a:t>It’s the fear of being judged. It’s the fear of not having. It’s the fear of X, Y, and Z. </a:t>
            </a:r>
          </a:p>
          <a:p>
            <a:r>
              <a:rPr lang="en-US" sz="2400" kern="0" dirty="0">
                <a:effectLst/>
                <a:latin typeface="Times New Roman" panose="02020603050405020304" pitchFamily="18" charset="0"/>
                <a:ea typeface="Times New Roman" panose="02020603050405020304" pitchFamily="18" charset="0"/>
              </a:rPr>
              <a:t> “What is the ultimate unknown? What is the worst thing that can happen?” </a:t>
            </a:r>
          </a:p>
          <a:p>
            <a:pPr lvl="1"/>
            <a:r>
              <a:rPr lang="en-US" kern="0" dirty="0">
                <a:latin typeface="Times New Roman" panose="02020603050405020304" pitchFamily="18" charset="0"/>
                <a:ea typeface="Times New Roman" panose="02020603050405020304" pitchFamily="18" charset="0"/>
              </a:rPr>
              <a:t>E</a:t>
            </a:r>
            <a:r>
              <a:rPr lang="en-US" kern="0" dirty="0">
                <a:effectLst/>
                <a:latin typeface="Times New Roman" panose="02020603050405020304" pitchFamily="18" charset="0"/>
                <a:ea typeface="Times New Roman" panose="02020603050405020304" pitchFamily="18" charset="0"/>
              </a:rPr>
              <a:t>verybody says death—100 percent of the time. </a:t>
            </a:r>
          </a:p>
          <a:p>
            <a:pPr lvl="1"/>
            <a:r>
              <a:rPr lang="en-US" kern="0" dirty="0">
                <a:effectLst/>
                <a:latin typeface="Times New Roman" panose="02020603050405020304" pitchFamily="18" charset="0"/>
                <a:ea typeface="Times New Roman" panose="02020603050405020304" pitchFamily="18" charset="0"/>
              </a:rPr>
              <a:t>That’s when I come back and say, “Death is not an unknown. It’s the only guarantee, and it’s the only thing we should prepare for.” </a:t>
            </a:r>
          </a:p>
          <a:p>
            <a:r>
              <a:rPr lang="en-US" sz="2400" kern="0" dirty="0">
                <a:effectLst/>
                <a:latin typeface="Times New Roman" panose="02020603050405020304" pitchFamily="18" charset="0"/>
                <a:ea typeface="Times New Roman" panose="02020603050405020304" pitchFamily="18" charset="0"/>
              </a:rPr>
              <a:t>Getting to that mindset and getting to that state of consciousness</a:t>
            </a:r>
            <a:endParaRPr lang="en-US" sz="2400" dirty="0"/>
          </a:p>
        </p:txBody>
      </p:sp>
    </p:spTree>
    <p:extLst>
      <p:ext uri="{BB962C8B-B14F-4D97-AF65-F5344CB8AC3E}">
        <p14:creationId xmlns:p14="http://schemas.microsoft.com/office/powerpoint/2010/main" val="3405928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73192" y="364616"/>
            <a:ext cx="2442845" cy="299720"/>
          </a:xfrm>
          <a:prstGeom prst="rect">
            <a:avLst/>
          </a:prstGeom>
        </p:spPr>
        <p:txBody>
          <a:bodyPr vert="horz" wrap="square" lIns="0" tIns="12700" rIns="0" bIns="0" rtlCol="0">
            <a:spAutoFit/>
          </a:bodyPr>
          <a:lstStyle/>
          <a:p>
            <a:pPr marL="12700">
              <a:lnSpc>
                <a:spcPct val="100000"/>
              </a:lnSpc>
              <a:spcBef>
                <a:spcPts val="100"/>
              </a:spcBef>
            </a:pPr>
            <a:r>
              <a:rPr sz="1800" b="1" spc="-60" dirty="0">
                <a:latin typeface="Times New Roman"/>
                <a:cs typeface="Times New Roman"/>
              </a:rPr>
              <a:t>Το</a:t>
            </a:r>
            <a:r>
              <a:rPr sz="1800" b="1" spc="-35" dirty="0">
                <a:latin typeface="Times New Roman"/>
                <a:cs typeface="Times New Roman"/>
              </a:rPr>
              <a:t> </a:t>
            </a:r>
            <a:r>
              <a:rPr sz="1800" b="1" spc="-20" dirty="0">
                <a:latin typeface="Times New Roman"/>
                <a:cs typeface="Times New Roman"/>
              </a:rPr>
              <a:t>οικονομικό</a:t>
            </a:r>
            <a:r>
              <a:rPr sz="1800" b="1" spc="-30" dirty="0">
                <a:latin typeface="Times New Roman"/>
                <a:cs typeface="Times New Roman"/>
              </a:rPr>
              <a:t> </a:t>
            </a:r>
            <a:r>
              <a:rPr sz="1800" b="1" spc="-10" dirty="0">
                <a:latin typeface="Times New Roman"/>
                <a:cs typeface="Times New Roman"/>
              </a:rPr>
              <a:t>κύκλωμα:</a:t>
            </a:r>
            <a:endParaRPr sz="1800">
              <a:latin typeface="Times New Roman"/>
              <a:cs typeface="Times New Roman"/>
            </a:endParaRPr>
          </a:p>
        </p:txBody>
      </p:sp>
      <p:pic>
        <p:nvPicPr>
          <p:cNvPr id="3" name="object 3"/>
          <p:cNvPicPr/>
          <p:nvPr/>
        </p:nvPicPr>
        <p:blipFill>
          <a:blip r:embed="rId2" cstate="print"/>
          <a:stretch>
            <a:fillRect/>
          </a:stretch>
        </p:blipFill>
        <p:spPr>
          <a:xfrm>
            <a:off x="2985516" y="1078991"/>
            <a:ext cx="6388608" cy="5486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l-GR" sz="1900" b="1">
                <a:solidFill>
                  <a:srgbClr val="FFFFFF"/>
                </a:solidFill>
              </a:rPr>
              <a:t>Γιατί είναι σημαντικό να έχεις απόλυτη κατανόηση των εφαρμοσμένων οικονομικών που αποτελούν την οικονομική των επιχειρήσεων και χρησιμοποιούνται στη λήψη αποφάσεων από τους διαχειριστές και επενδυτές.</a:t>
            </a:r>
          </a:p>
        </p:txBody>
      </p:sp>
      <p:graphicFrame>
        <p:nvGraphicFramePr>
          <p:cNvPr id="5" name="Content Placeholder 2">
            <a:extLst>
              <a:ext uri="{FF2B5EF4-FFF2-40B4-BE49-F238E27FC236}">
                <a16:creationId xmlns:a16="http://schemas.microsoft.com/office/drawing/2014/main" id="{AAAEBFAB-A461-4396-A050-BA64A5FD2855}"/>
              </a:ext>
            </a:extLst>
          </p:cNvPr>
          <p:cNvGraphicFramePr>
            <a:graphicFrameLocks noGrp="1"/>
          </p:cNvGraphicFramePr>
          <p:nvPr>
            <p:ph idx="1"/>
            <p:extLst>
              <p:ext uri="{D42A27DB-BD31-4B8C-83A1-F6EECF244321}">
                <p14:modId xmlns:p14="http://schemas.microsoft.com/office/powerpoint/2010/main" val="94213453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409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AB41-2EA7-40B0-8968-30D2313513EE}"/>
              </a:ext>
            </a:extLst>
          </p:cNvPr>
          <p:cNvSpPr>
            <a:spLocks noGrp="1"/>
          </p:cNvSpPr>
          <p:nvPr>
            <p:ph type="title"/>
          </p:nvPr>
        </p:nvSpPr>
        <p:spPr/>
        <p:txBody>
          <a:bodyPr>
            <a:normAutofit/>
          </a:bodyPr>
          <a:lstStyle/>
          <a:p>
            <a:pPr algn="ctr"/>
            <a:r>
              <a:rPr lang="el-GR" sz="2800" b="1" dirty="0"/>
              <a:t>ΧΑΡΑΚΤΗΡΙΣΤΙΚΑ &amp; ΙΔΙΟΤΗΤΕΣ ΦΥΣΙΚΩΝ &amp; ΝΟΜΙΚΩΝ ΠΡΟΣΩΠΩΝ ΣΤΟ ΟΙΚΟΝΟΜΙΚΟ ΚΥΚΛΩΜΑ</a:t>
            </a:r>
            <a:endParaRPr lang="en-GB" sz="2800" b="1" dirty="0"/>
          </a:p>
        </p:txBody>
      </p:sp>
      <p:sp>
        <p:nvSpPr>
          <p:cNvPr id="3" name="Content Placeholder 2">
            <a:extLst>
              <a:ext uri="{FF2B5EF4-FFF2-40B4-BE49-F238E27FC236}">
                <a16:creationId xmlns:a16="http://schemas.microsoft.com/office/drawing/2014/main" id="{DF28341B-E23A-4054-93ED-8CF2B34066F1}"/>
              </a:ext>
            </a:extLst>
          </p:cNvPr>
          <p:cNvSpPr>
            <a:spLocks noGrp="1"/>
          </p:cNvSpPr>
          <p:nvPr>
            <p:ph idx="1"/>
          </p:nvPr>
        </p:nvSpPr>
        <p:spPr/>
        <p:txBody>
          <a:bodyPr>
            <a:normAutofit fontScale="85000" lnSpcReduction="10000"/>
          </a:bodyPr>
          <a:lstStyle/>
          <a:p>
            <a:pPr marL="457200" indent="-457200">
              <a:buFont typeface="+mj-lt"/>
              <a:buAutoNum type="arabicPeriod"/>
            </a:pPr>
            <a:r>
              <a:rPr lang="el-GR" b="1" dirty="0"/>
              <a:t>ΦΥΣΙΚΑ ΠΡΟΣΩΠΑ</a:t>
            </a:r>
          </a:p>
          <a:p>
            <a:pPr marL="749808" lvl="1" indent="-457200"/>
            <a:r>
              <a:rPr lang="el-GR" dirty="0"/>
              <a:t>ΟΙ ΜΟΝΟΙ ΙΔΙΟΚΤΗΤΕΣ ΤΩΝ ΣΥΝΤΕΛΕΣΤΩΝ ΠΑΡΑΓΩΓΗΣ</a:t>
            </a:r>
          </a:p>
          <a:p>
            <a:pPr marL="749808" lvl="1" indent="-457200"/>
            <a:r>
              <a:rPr lang="el-GR" dirty="0"/>
              <a:t>ΟΙ ΜΟΝΟΙ ΠΟΥ ΕΧΟΥΝ ΑΝΑΓΚΕΣ &amp; ΕΠΙΘΥΜΙΕΣ</a:t>
            </a:r>
          </a:p>
          <a:p>
            <a:pPr marL="749808" lvl="1" indent="-457200"/>
            <a:r>
              <a:rPr lang="el-GR" dirty="0"/>
              <a:t>ΟΙ ΜΟΝΟΙ ΠΟΥ ΑΠΟΦΑΣΙΖΟΥΝ ΓΙΑ ΤΗΝ ΚΑΤΑΝΟΜΗ ΤΩΝ Σ.Π. ΜΕ ΒΑΣΗ ΤΙΣ ΑΝΑΓΚΕΣ ΤΟΥΣ</a:t>
            </a:r>
          </a:p>
          <a:p>
            <a:pPr marL="749808" lvl="1" indent="-457200"/>
            <a:endParaRPr lang="el-GR" dirty="0"/>
          </a:p>
          <a:p>
            <a:pPr marL="457200" indent="-457200">
              <a:buFont typeface="+mj-lt"/>
              <a:buAutoNum type="arabicPeriod"/>
            </a:pPr>
            <a:r>
              <a:rPr lang="el-GR" b="1" dirty="0"/>
              <a:t>ΝΟΜΙΚΑ ΠΡΟΣΩΠΑ</a:t>
            </a:r>
          </a:p>
          <a:p>
            <a:pPr marL="749808" lvl="1" indent="-457200"/>
            <a:r>
              <a:rPr lang="el-GR" dirty="0"/>
              <a:t>ΙΔΡΥΟΝΤΑΙ ΑΠΌ ΦΥΣΙΚΑ ΠΡΟΣΩΠΑ ΓΙΑ ΝΑ ΚΑΛΥΨΟΥΝ ΣΥΓΚΕΚΡΙΜΕΝΕΣ ΑΝΑΓΚΕΣ ΤΗΣ ΑΓΟΡΑΣ</a:t>
            </a:r>
          </a:p>
          <a:p>
            <a:pPr marL="749808" lvl="1" indent="-457200"/>
            <a:r>
              <a:rPr lang="el-GR" dirty="0"/>
              <a:t>ΣΥΜΒΑΛΛΟΝΤΑΙ ΜΕ ΤΟΥΣ ΙΔΙΟΚΤΗΤΕΣ ΤΩΝ Σ.Π. ΕΝΑΝΤΙ ΠΡΟΣΥΜΦΩΝΗΜΕΝΩΝ ΟΡΩΝ (ΑΜΟΙΒΗ Σ.Π.)</a:t>
            </a:r>
          </a:p>
          <a:p>
            <a:pPr marL="749808" lvl="1" indent="-457200"/>
            <a:r>
              <a:rPr lang="el-GR" dirty="0"/>
              <a:t>ΔΙΑΘΕΤΟΥΝ ΤΑ ΠΡΟΪΟΝΤΑ/ΥΠΗΡΕΣΙΕΣ ΤΟΥΣ ΣΤΗΝ ΑΓΟΡΑ ΜΕΣΩ ΤΟΥ ΜΗΧΑΝΙΣΜΟΥ ΚΑΤΑΝΟΜΗΣ ΑΓΑΘΩΝ/ΙΚΑΝΟΠΟΙΗΣΗΣ ΑΝΑΓΚΩΝ ΕΝΑΝΤΙ «ΤΙΜΗΣ»</a:t>
            </a:r>
          </a:p>
          <a:p>
            <a:pPr marL="749808" lvl="1" indent="-457200"/>
            <a:r>
              <a:rPr lang="el-GR" dirty="0"/>
              <a:t>ΣΚΟΠΟΣ ΤΟΥΣ ΕΊΝΑΙ Η ΜΕΓΙΣΤΟΠΟΙΗΣΗ ΤΗΣ ΩΦΕΛΕΙΑΣ/ΙΚΑΝΟΠΟΙΗΣΗΣ ΟΛΩΝ ΤΩΝ ΕΜΠΛΕΚΟΜΕΝΩΝ ΜΕΡΩΝ (ΚΑΤΑΝΑΛΩΤΕΣ (</a:t>
            </a:r>
            <a:r>
              <a:rPr lang="en-GB" dirty="0"/>
              <a:t>CONSUMER SURPLUS)</a:t>
            </a:r>
            <a:r>
              <a:rPr lang="el-GR" dirty="0"/>
              <a:t>, ΙΔΙΟΚΤΗΤΕΣ Σ.Π., ΘΕΣΜΟΙ, ΠΡΟΜΗΘΕΥΤΕΣ ΚΛΠ_</a:t>
            </a:r>
            <a:r>
              <a:rPr lang="en-US" dirty="0"/>
              <a:t>STAKEHOLDERS’ SURPLUS).</a:t>
            </a:r>
            <a:endParaRPr lang="en-GB" dirty="0"/>
          </a:p>
        </p:txBody>
      </p:sp>
    </p:spTree>
    <p:extLst>
      <p:ext uri="{BB962C8B-B14F-4D97-AF65-F5344CB8AC3E}">
        <p14:creationId xmlns:p14="http://schemas.microsoft.com/office/powerpoint/2010/main" val="1495599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B2C4-9461-4D8E-8715-A75FD2DC6B8A}"/>
              </a:ext>
            </a:extLst>
          </p:cNvPr>
          <p:cNvSpPr>
            <a:spLocks noGrp="1"/>
          </p:cNvSpPr>
          <p:nvPr>
            <p:ph type="title"/>
          </p:nvPr>
        </p:nvSpPr>
        <p:spPr>
          <a:xfrm>
            <a:off x="1097280" y="286603"/>
            <a:ext cx="10058400" cy="1450757"/>
          </a:xfrm>
        </p:spPr>
        <p:txBody>
          <a:bodyPr anchor="b">
            <a:normAutofit/>
          </a:bodyPr>
          <a:lstStyle/>
          <a:p>
            <a:r>
              <a:rPr lang="el-GR" sz="3300" b="1"/>
              <a:t>ΠΑΡΑΜΕΤΡΟΙ ΠΟΥ ΔΙΑΜΟΡΦΩΝΟΥΝ ΤΙΣ ΑΠΟΦΑΣΕΙΣ ΠΑΡΑΓΩΓΩΝ &amp; ΚΑΤΑΝΑΛΩΤΩΝ</a:t>
            </a:r>
            <a:endParaRPr lang="en-GB" sz="3300" b="1"/>
          </a:p>
        </p:txBody>
      </p:sp>
      <p:graphicFrame>
        <p:nvGraphicFramePr>
          <p:cNvPr id="5" name="Content Placeholder 2">
            <a:extLst>
              <a:ext uri="{FF2B5EF4-FFF2-40B4-BE49-F238E27FC236}">
                <a16:creationId xmlns:a16="http://schemas.microsoft.com/office/drawing/2014/main" id="{79986983-2398-479C-8AA9-136014C4B48E}"/>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8246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B2C4-9461-4D8E-8715-A75FD2DC6B8A}"/>
              </a:ext>
            </a:extLst>
          </p:cNvPr>
          <p:cNvSpPr>
            <a:spLocks noGrp="1"/>
          </p:cNvSpPr>
          <p:nvPr>
            <p:ph type="title"/>
          </p:nvPr>
        </p:nvSpPr>
        <p:spPr>
          <a:xfrm>
            <a:off x="1097280" y="286603"/>
            <a:ext cx="10058400" cy="796473"/>
          </a:xfrm>
        </p:spPr>
        <p:txBody>
          <a:bodyPr>
            <a:normAutofit/>
          </a:bodyPr>
          <a:lstStyle/>
          <a:p>
            <a:pPr algn="ctr"/>
            <a:r>
              <a:rPr lang="el-GR" sz="2800" b="1" dirty="0"/>
              <a:t>ΧΡΗΣΙΜΟΤΗΤΑ (</a:t>
            </a:r>
            <a:r>
              <a:rPr lang="en-GB" sz="2800" b="1" dirty="0"/>
              <a:t>UTILITY)</a:t>
            </a:r>
          </a:p>
        </p:txBody>
      </p:sp>
      <p:sp>
        <p:nvSpPr>
          <p:cNvPr id="3" name="Content Placeholder 2">
            <a:extLst>
              <a:ext uri="{FF2B5EF4-FFF2-40B4-BE49-F238E27FC236}">
                <a16:creationId xmlns:a16="http://schemas.microsoft.com/office/drawing/2014/main" id="{AFF6BAB2-CAD1-4490-9D92-58A3B8BFC857}"/>
              </a:ext>
            </a:extLst>
          </p:cNvPr>
          <p:cNvSpPr>
            <a:spLocks noGrp="1"/>
          </p:cNvSpPr>
          <p:nvPr>
            <p:ph idx="1"/>
          </p:nvPr>
        </p:nvSpPr>
        <p:spPr>
          <a:xfrm>
            <a:off x="1097280" y="1083077"/>
            <a:ext cx="10058400" cy="4786016"/>
          </a:xfrm>
        </p:spPr>
        <p:txBody>
          <a:bodyPr>
            <a:normAutofit lnSpcReduction="10000"/>
          </a:bodyPr>
          <a:lstStyle/>
          <a:p>
            <a:r>
              <a:rPr lang="el-GR" dirty="0"/>
              <a:t>Κύριο οικονομικό πρόβλημα που αντιμετωπίζει κάθε κοινωνία είναι η Σπανιότητα (</a:t>
            </a:r>
            <a:r>
              <a:rPr lang="el-GR" dirty="0" err="1"/>
              <a:t>Scarcity</a:t>
            </a:r>
            <a:r>
              <a:rPr lang="el-GR" dirty="0"/>
              <a:t>) </a:t>
            </a:r>
          </a:p>
          <a:p>
            <a:endParaRPr lang="el-GR" dirty="0"/>
          </a:p>
          <a:p>
            <a:pPr>
              <a:buFont typeface="Wingdings" panose="05000000000000000000" pitchFamily="2" charset="2"/>
              <a:buChar char="Ø"/>
            </a:pPr>
            <a:r>
              <a:rPr lang="el-GR" b="1" dirty="0"/>
              <a:t>ΧΡΗΣΙΜΟΤΗΤΑ</a:t>
            </a:r>
            <a:r>
              <a:rPr lang="el-GR" dirty="0"/>
              <a:t> = ΙΚΑΝΟΠΟΙΗΣΗ ΑΠΌ ΤΗΝ ΚΑΤΑΝΑΛΩΣΗ ΕΝΌΣ ΑΓΑΘΟΥ </a:t>
            </a:r>
          </a:p>
          <a:p>
            <a:pPr>
              <a:buFont typeface="Wingdings" panose="05000000000000000000" pitchFamily="2" charset="2"/>
              <a:buChar char="Ø"/>
            </a:pPr>
            <a:r>
              <a:rPr lang="el-GR" b="1" dirty="0"/>
              <a:t>ΑΠΌ ΤΙ ΕΞΑΡΤΑΤΑΙ Η ΧΡΗΣΙΜΟΤΗΤΑ? </a:t>
            </a:r>
            <a:r>
              <a:rPr lang="el-GR" dirty="0"/>
              <a:t>ΧΩΡΟΣ, ΧΡΟΝΟΣ, ΣΧΕΤΙΚΕΣ ΑΞΙΕΣ (</a:t>
            </a:r>
            <a:r>
              <a:rPr lang="en-GB" dirty="0"/>
              <a:t>PLACE, TIMING, RELATIVE VALUES)</a:t>
            </a:r>
          </a:p>
          <a:p>
            <a:pPr>
              <a:buFont typeface="Wingdings" panose="05000000000000000000" pitchFamily="2" charset="2"/>
              <a:buChar char="Ø"/>
            </a:pPr>
            <a:r>
              <a:rPr lang="el-GR" b="1" dirty="0"/>
              <a:t>Παράδοξο της αξίας του νερού και των διαμαντιών (</a:t>
            </a:r>
            <a:r>
              <a:rPr lang="el-GR" b="1" dirty="0" err="1"/>
              <a:t>Adam</a:t>
            </a:r>
            <a:r>
              <a:rPr lang="el-GR" b="1" dirty="0"/>
              <a:t> </a:t>
            </a:r>
            <a:r>
              <a:rPr lang="el-GR" b="1" dirty="0" err="1"/>
              <a:t>Smith</a:t>
            </a:r>
            <a:r>
              <a:rPr lang="el-GR" b="1" dirty="0"/>
              <a:t>).</a:t>
            </a:r>
            <a:endParaRPr lang="en-GB" b="1" dirty="0"/>
          </a:p>
          <a:p>
            <a:pPr>
              <a:buFont typeface="Wingdings" panose="05000000000000000000" pitchFamily="2" charset="2"/>
              <a:buChar char="Ø"/>
            </a:pPr>
            <a:r>
              <a:rPr lang="el-GR" b="1" dirty="0"/>
              <a:t>Συνολική χρησιμότητα (</a:t>
            </a:r>
            <a:r>
              <a:rPr lang="el-GR" b="1" dirty="0" err="1"/>
              <a:t>Total</a:t>
            </a:r>
            <a:r>
              <a:rPr lang="el-GR" b="1" dirty="0"/>
              <a:t> </a:t>
            </a:r>
            <a:r>
              <a:rPr lang="el-GR" b="1" dirty="0" err="1"/>
              <a:t>Utility</a:t>
            </a:r>
            <a:r>
              <a:rPr lang="el-GR" b="1" dirty="0"/>
              <a:t>) </a:t>
            </a:r>
            <a:r>
              <a:rPr lang="el-GR" dirty="0"/>
              <a:t>είναι η συνολική ικανοποίηση</a:t>
            </a:r>
          </a:p>
          <a:p>
            <a:r>
              <a:rPr lang="el-GR" dirty="0"/>
              <a:t>που λαμβάνει κάποιος από την κατανάλωση ενός αγαθού.</a:t>
            </a:r>
          </a:p>
          <a:p>
            <a:pPr>
              <a:buFont typeface="Wingdings" panose="05000000000000000000" pitchFamily="2" charset="2"/>
              <a:buChar char="Ø"/>
            </a:pPr>
            <a:r>
              <a:rPr lang="el-GR" b="1" dirty="0"/>
              <a:t>Οριακή χρησιμότητα (</a:t>
            </a:r>
            <a:r>
              <a:rPr lang="el-GR" b="1" dirty="0" err="1"/>
              <a:t>Marginal</a:t>
            </a:r>
            <a:r>
              <a:rPr lang="el-GR" b="1" dirty="0"/>
              <a:t> </a:t>
            </a:r>
            <a:r>
              <a:rPr lang="el-GR" b="1" dirty="0" err="1"/>
              <a:t>Utility</a:t>
            </a:r>
            <a:r>
              <a:rPr lang="el-GR" b="1" dirty="0"/>
              <a:t>)</a:t>
            </a:r>
            <a:r>
              <a:rPr lang="el-GR" dirty="0"/>
              <a:t>είναι η επιπλέον ικανοποίηση που λαμβάνει κάποιος από την κατανάλωση μιας επιπλέον μονάδας ενός αγαθού.</a:t>
            </a:r>
          </a:p>
          <a:p>
            <a:pPr algn="ctr"/>
            <a:r>
              <a:rPr lang="en-US" b="1" dirty="0"/>
              <a:t>MU =</a:t>
            </a:r>
            <a:r>
              <a:rPr lang="el-GR" b="1" dirty="0"/>
              <a:t>Δ</a:t>
            </a:r>
            <a:r>
              <a:rPr lang="en-US" b="1" dirty="0"/>
              <a:t>TU/</a:t>
            </a:r>
            <a:r>
              <a:rPr lang="el-GR" b="1" dirty="0"/>
              <a:t>Δ</a:t>
            </a:r>
            <a:r>
              <a:rPr lang="en-US" b="1" dirty="0"/>
              <a:t>Q</a:t>
            </a:r>
          </a:p>
        </p:txBody>
      </p:sp>
    </p:spTree>
    <p:extLst>
      <p:ext uri="{BB962C8B-B14F-4D97-AF65-F5344CB8AC3E}">
        <p14:creationId xmlns:p14="http://schemas.microsoft.com/office/powerpoint/2010/main" val="4250811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0142" y="995516"/>
            <a:ext cx="8691716" cy="4866968"/>
          </a:xfrm>
          <a:prstGeom prst="rect">
            <a:avLst/>
          </a:prstGeom>
        </p:spPr>
      </p:pic>
    </p:spTree>
    <p:extLst>
      <p:ext uri="{BB962C8B-B14F-4D97-AF65-F5344CB8AC3E}">
        <p14:creationId xmlns:p14="http://schemas.microsoft.com/office/powerpoint/2010/main" val="2903252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D9BD-AEA1-40D4-9528-C9569A51EFC2}"/>
              </a:ext>
            </a:extLst>
          </p:cNvPr>
          <p:cNvSpPr>
            <a:spLocks noGrp="1"/>
          </p:cNvSpPr>
          <p:nvPr>
            <p:ph type="title"/>
          </p:nvPr>
        </p:nvSpPr>
        <p:spPr>
          <a:xfrm>
            <a:off x="1097280" y="286603"/>
            <a:ext cx="10058400" cy="778717"/>
          </a:xfrm>
        </p:spPr>
        <p:txBody>
          <a:bodyPr>
            <a:normAutofit fontScale="90000"/>
          </a:bodyPr>
          <a:lstStyle/>
          <a:p>
            <a:pPr algn="ctr"/>
            <a:r>
              <a:rPr lang="el-GR" sz="2800" b="1" dirty="0"/>
              <a:t>Ανάλυση Επιλογών Καταναλωτή με βάση τη θεωρία της Χρησιμότητας και με την υπόθεση του Σταθερού Εισοδήματος</a:t>
            </a:r>
            <a:endParaRPr lang="en-GB" sz="2800" dirty="0"/>
          </a:p>
        </p:txBody>
      </p:sp>
      <p:pic>
        <p:nvPicPr>
          <p:cNvPr id="4" name="Content Placeholder 3"/>
          <p:cNvPicPr>
            <a:picLocks noGrp="1" noChangeAspect="1"/>
          </p:cNvPicPr>
          <p:nvPr>
            <p:ph idx="1"/>
          </p:nvPr>
        </p:nvPicPr>
        <p:blipFill>
          <a:blip r:embed="rId2"/>
          <a:stretch>
            <a:fillRect/>
          </a:stretch>
        </p:blipFill>
        <p:spPr>
          <a:xfrm>
            <a:off x="1603324" y="1414130"/>
            <a:ext cx="9045677" cy="4359349"/>
          </a:xfrm>
          <a:prstGeom prst="rect">
            <a:avLst/>
          </a:prstGeom>
        </p:spPr>
      </p:pic>
    </p:spTree>
    <p:extLst>
      <p:ext uri="{BB962C8B-B14F-4D97-AF65-F5344CB8AC3E}">
        <p14:creationId xmlns:p14="http://schemas.microsoft.com/office/powerpoint/2010/main" val="4224864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2490" y="1079090"/>
            <a:ext cx="8967019" cy="4699819"/>
          </a:xfrm>
          <a:prstGeom prst="rect">
            <a:avLst/>
          </a:prstGeom>
        </p:spPr>
      </p:pic>
    </p:spTree>
    <p:extLst>
      <p:ext uri="{BB962C8B-B14F-4D97-AF65-F5344CB8AC3E}">
        <p14:creationId xmlns:p14="http://schemas.microsoft.com/office/powerpoint/2010/main" val="3377290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5787" y="361507"/>
            <a:ext cx="9513052" cy="4189227"/>
          </a:xfrm>
          <a:prstGeom prst="rect">
            <a:avLst/>
          </a:prstGeom>
        </p:spPr>
      </p:pic>
      <p:pic>
        <p:nvPicPr>
          <p:cNvPr id="4" name="Picture 3"/>
          <p:cNvPicPr>
            <a:picLocks noChangeAspect="1"/>
          </p:cNvPicPr>
          <p:nvPr/>
        </p:nvPicPr>
        <p:blipFill>
          <a:blip r:embed="rId3"/>
          <a:stretch>
            <a:fillRect/>
          </a:stretch>
        </p:blipFill>
        <p:spPr>
          <a:xfrm>
            <a:off x="1573161" y="4550735"/>
            <a:ext cx="9505965" cy="1594884"/>
          </a:xfrm>
          <a:prstGeom prst="rect">
            <a:avLst/>
          </a:prstGeom>
        </p:spPr>
      </p:pic>
    </p:spTree>
    <p:extLst>
      <p:ext uri="{BB962C8B-B14F-4D97-AF65-F5344CB8AC3E}">
        <p14:creationId xmlns:p14="http://schemas.microsoft.com/office/powerpoint/2010/main" val="1267581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9055-FCB6-4228-A4BA-910A509F0499}"/>
              </a:ext>
            </a:extLst>
          </p:cNvPr>
          <p:cNvSpPr>
            <a:spLocks noGrp="1"/>
          </p:cNvSpPr>
          <p:nvPr>
            <p:ph type="title"/>
          </p:nvPr>
        </p:nvSpPr>
        <p:spPr>
          <a:xfrm>
            <a:off x="1097280" y="286603"/>
            <a:ext cx="10058400" cy="956271"/>
          </a:xfrm>
        </p:spPr>
        <p:txBody>
          <a:bodyPr>
            <a:normAutofit/>
          </a:bodyPr>
          <a:lstStyle/>
          <a:p>
            <a:pPr algn="ctr"/>
            <a:r>
              <a:rPr lang="el-GR" sz="2400" b="1" dirty="0"/>
              <a:t>Καμπύλη Αδιαφορίας (</a:t>
            </a:r>
            <a:r>
              <a:rPr lang="en-GB" sz="2400" b="1" dirty="0"/>
              <a:t>Indifference Curve)</a:t>
            </a:r>
          </a:p>
        </p:txBody>
      </p:sp>
      <p:pic>
        <p:nvPicPr>
          <p:cNvPr id="5" name="Content Placeholder 4"/>
          <p:cNvPicPr>
            <a:picLocks noGrp="1" noChangeAspect="1"/>
          </p:cNvPicPr>
          <p:nvPr>
            <p:ph idx="1"/>
          </p:nvPr>
        </p:nvPicPr>
        <p:blipFill>
          <a:blip r:embed="rId2"/>
          <a:stretch>
            <a:fillRect/>
          </a:stretch>
        </p:blipFill>
        <p:spPr>
          <a:xfrm>
            <a:off x="6209414" y="1242873"/>
            <a:ext cx="5982586" cy="4626219"/>
          </a:xfrm>
          <a:prstGeom prst="rect">
            <a:avLst/>
          </a:prstGeom>
        </p:spPr>
      </p:pic>
      <p:pic>
        <p:nvPicPr>
          <p:cNvPr id="4" name="Picture 3"/>
          <p:cNvPicPr>
            <a:picLocks noChangeAspect="1"/>
          </p:cNvPicPr>
          <p:nvPr/>
        </p:nvPicPr>
        <p:blipFill>
          <a:blip r:embed="rId3"/>
          <a:stretch>
            <a:fillRect/>
          </a:stretch>
        </p:blipFill>
        <p:spPr>
          <a:xfrm>
            <a:off x="382772" y="1242873"/>
            <a:ext cx="5826642" cy="4626219"/>
          </a:xfrm>
          <a:prstGeom prst="rect">
            <a:avLst/>
          </a:prstGeom>
        </p:spPr>
      </p:pic>
    </p:spTree>
    <p:extLst>
      <p:ext uri="{BB962C8B-B14F-4D97-AF65-F5344CB8AC3E}">
        <p14:creationId xmlns:p14="http://schemas.microsoft.com/office/powerpoint/2010/main" val="2802452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0215" y="1197077"/>
            <a:ext cx="9803218" cy="4463845"/>
          </a:xfrm>
          <a:prstGeom prst="rect">
            <a:avLst/>
          </a:prstGeom>
        </p:spPr>
      </p:pic>
      <p:sp>
        <p:nvSpPr>
          <p:cNvPr id="3" name="TextBox 2"/>
          <p:cNvSpPr txBox="1"/>
          <p:nvPr/>
        </p:nvSpPr>
        <p:spPr>
          <a:xfrm>
            <a:off x="1754372" y="669851"/>
            <a:ext cx="8229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000000"/>
                </a:solidFill>
                <a:effectLst/>
                <a:uLnTx/>
                <a:uFillTx/>
                <a:latin typeface="Franklin Gothic Book" panose="020F0502020204030204"/>
                <a:ea typeface="+mn-ea"/>
                <a:cs typeface="+mn-cs"/>
              </a:rPr>
              <a:t>ΧΑΡΑΚΤΗΡΙΣΤΙΚΑ ΚΑΜΠΥΛΩΝ ΑΔΙΑΦΟΡΙΑΣ</a:t>
            </a:r>
          </a:p>
        </p:txBody>
      </p:sp>
    </p:spTree>
    <p:extLst>
      <p:ext uri="{BB962C8B-B14F-4D97-AF65-F5344CB8AC3E}">
        <p14:creationId xmlns:p14="http://schemas.microsoft.com/office/powerpoint/2010/main" val="1610750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6176" y="1233378"/>
            <a:ext cx="10462437" cy="4274287"/>
          </a:xfrm>
          <a:prstGeom prst="rect">
            <a:avLst/>
          </a:prstGeom>
        </p:spPr>
      </p:pic>
      <p:sp>
        <p:nvSpPr>
          <p:cNvPr id="3" name="TextBox 2"/>
          <p:cNvSpPr txBox="1"/>
          <p:nvPr/>
        </p:nvSpPr>
        <p:spPr>
          <a:xfrm>
            <a:off x="1754373" y="414670"/>
            <a:ext cx="83678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000000"/>
                </a:solidFill>
                <a:effectLst/>
                <a:uLnTx/>
                <a:uFillTx/>
                <a:latin typeface="Franklin Gothic Book" panose="020F0502020204030204"/>
                <a:ea typeface="+mn-ea"/>
                <a:cs typeface="+mn-cs"/>
              </a:rPr>
              <a:t>Η ΚΑΜΠΥΛΗ ΑΔΙΑΦΟΡΙΑΣ ΔΙΑΜΟΡΦΩΝΕΤΑΙ ΒΑΣΕΙ ΤΟΥ ΝΟΜΟΥ ΤΗΣ ΦΘΙΝΟΥΣΑΣ ΟΡΙΑΚΗΣ ΑΠΟΔΟΣΗΣ (</a:t>
            </a:r>
            <a:r>
              <a:rPr kumimoji="0" lang="en-GB" sz="2000" b="1" i="0" u="none" strike="noStrike" kern="1200" cap="none" spc="0" normalizeH="0" baseline="0" noProof="0" dirty="0">
                <a:ln>
                  <a:noFill/>
                </a:ln>
                <a:solidFill>
                  <a:srgbClr val="000000"/>
                </a:solidFill>
                <a:effectLst/>
                <a:uLnTx/>
                <a:uFillTx/>
                <a:latin typeface="Franklin Gothic Book" panose="020F0502020204030204"/>
                <a:ea typeface="+mn-ea"/>
                <a:cs typeface="+mn-cs"/>
              </a:rPr>
              <a:t>LAW OF DIMINISHING RETURNS)</a:t>
            </a:r>
            <a:endParaRPr kumimoji="0" lang="el-GR" sz="2000" b="1"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p:txBody>
      </p:sp>
      <p:pic>
        <p:nvPicPr>
          <p:cNvPr id="4" name="Picture 3"/>
          <p:cNvPicPr>
            <a:picLocks noChangeAspect="1"/>
          </p:cNvPicPr>
          <p:nvPr/>
        </p:nvPicPr>
        <p:blipFill>
          <a:blip r:embed="rId3"/>
          <a:stretch>
            <a:fillRect/>
          </a:stretch>
        </p:blipFill>
        <p:spPr>
          <a:xfrm>
            <a:off x="1031359" y="5390707"/>
            <a:ext cx="9090836" cy="1222744"/>
          </a:xfrm>
          <a:prstGeom prst="rect">
            <a:avLst/>
          </a:prstGeom>
        </p:spPr>
      </p:pic>
    </p:spTree>
    <p:extLst>
      <p:ext uri="{BB962C8B-B14F-4D97-AF65-F5344CB8AC3E}">
        <p14:creationId xmlns:p14="http://schemas.microsoft.com/office/powerpoint/2010/main" val="88353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9115" y="586855"/>
            <a:ext cx="5038284" cy="3387497"/>
          </a:xfrm>
        </p:spPr>
        <p:txBody>
          <a:bodyPr anchor="b">
            <a:normAutofit/>
          </a:bodyPr>
          <a:lstStyle/>
          <a:p>
            <a:pPr algn="ctr"/>
            <a:r>
              <a:rPr lang="el-GR" sz="3700" dirty="0">
                <a:solidFill>
                  <a:srgbClr val="FFFFFF"/>
                </a:solidFill>
              </a:rPr>
              <a:t>Η ΔΙΕΠΙΣΤΗΜΟΝΙΚΗ ΠΡΟΣΕΓΓΙΣΗ </a:t>
            </a:r>
            <a:br>
              <a:rPr lang="el-GR" sz="3700" dirty="0">
                <a:solidFill>
                  <a:srgbClr val="FFFFFF"/>
                </a:solidFill>
              </a:rPr>
            </a:br>
            <a:r>
              <a:rPr lang="el-GR" sz="3700" dirty="0">
                <a:solidFill>
                  <a:srgbClr val="FFFFFF"/>
                </a:solidFill>
              </a:rPr>
              <a:t> ΣΤΗ ΛΗΨΗ ΑΠΟΦΑΣΕΩΝ</a:t>
            </a:r>
            <a:br>
              <a:rPr lang="el-GR" sz="3700" dirty="0">
                <a:solidFill>
                  <a:srgbClr val="FFFFFF"/>
                </a:solidFill>
              </a:rPr>
            </a:br>
            <a:r>
              <a:rPr lang="el-GR" sz="3700" dirty="0">
                <a:solidFill>
                  <a:srgbClr val="FFFFFF"/>
                </a:solidFill>
              </a:rPr>
              <a:t>Προετοιμάζοντας τον αυριανό Μάνατζερ</a:t>
            </a:r>
          </a:p>
        </p:txBody>
      </p:sp>
      <p:sp>
        <p:nvSpPr>
          <p:cNvPr id="3" name="Content Placeholder 2"/>
          <p:cNvSpPr>
            <a:spLocks noGrp="1"/>
          </p:cNvSpPr>
          <p:nvPr>
            <p:ph idx="1"/>
          </p:nvPr>
        </p:nvSpPr>
        <p:spPr>
          <a:xfrm>
            <a:off x="6503158" y="649480"/>
            <a:ext cx="4862447" cy="5546047"/>
          </a:xfrm>
        </p:spPr>
        <p:txBody>
          <a:bodyPr anchor="ctr">
            <a:normAutofit/>
          </a:bodyPr>
          <a:lstStyle/>
          <a:p>
            <a:r>
              <a:rPr lang="el-GR" sz="2000" u="sng" dirty="0">
                <a:latin typeface="Times New Roman" panose="02020603050405020304" pitchFamily="18" charset="0"/>
                <a:cs typeface="Times New Roman" panose="02020603050405020304" pitchFamily="18" charset="0"/>
              </a:rPr>
              <a:t>ΠΕΡΙ ΔΟΜΩΝ ΑΓΟΡΑΣ</a:t>
            </a:r>
          </a:p>
          <a:p>
            <a:r>
              <a:rPr lang="el-GR" sz="2000" u="sng" dirty="0">
                <a:latin typeface="Times New Roman" panose="02020603050405020304" pitchFamily="18" charset="0"/>
                <a:cs typeface="Times New Roman" panose="02020603050405020304" pitchFamily="18" charset="0"/>
              </a:rPr>
              <a:t>ΘΕΩΡΙΑ ΤΗΣ ΕΠΙΧΕΙΡΗΣΗΣ</a:t>
            </a:r>
          </a:p>
          <a:p>
            <a:r>
              <a:rPr lang="el-GR" sz="2000" u="sng" dirty="0">
                <a:latin typeface="Times New Roman" panose="02020603050405020304" pitchFamily="18" charset="0"/>
                <a:cs typeface="Times New Roman" panose="02020603050405020304" pitchFamily="18" charset="0"/>
              </a:rPr>
              <a:t>ΠΕΡΙ ΘΕΩΡΙΑΣ ΑΝΑΠΤΥΞΗΣ</a:t>
            </a:r>
          </a:p>
          <a:p>
            <a:r>
              <a:rPr lang="el-GR" sz="2000" u="sng" dirty="0">
                <a:latin typeface="Times New Roman" panose="02020603050405020304" pitchFamily="18" charset="0"/>
                <a:cs typeface="Times New Roman" panose="02020603050405020304" pitchFamily="18" charset="0"/>
              </a:rPr>
              <a:t>ΠΕΡΙ ΔΙΑΦΟΡΟΠΟΙΗΣΗΣ – ΕΤΑΙΡΙΚΩΝ ΜΕΤΑΣΧΗΜΑΤΙΣΜΩΝ ΚΑΙ ΚΑΙΝΟΤΟΜΙΑΣ</a:t>
            </a:r>
          </a:p>
          <a:p>
            <a:r>
              <a:rPr lang="el-GR" sz="2000" u="sng" dirty="0">
                <a:latin typeface="Times New Roman" panose="02020603050405020304" pitchFamily="18" charset="0"/>
                <a:cs typeface="Times New Roman" panose="02020603050405020304" pitchFamily="18" charset="0"/>
              </a:rPr>
              <a:t>ΠΕΡΙ ΤΙΜΟΛΟΓΗΣΗΣ - ΤΜΗΜΑΤΟΠΟΙΗΣΗΣ ΚΑΙ ΜΙΓΜΑΤΟΣ ΠΡΟΒΟΛΗΣ</a:t>
            </a:r>
          </a:p>
          <a:p>
            <a:r>
              <a:rPr lang="el-GR" sz="2000" u="sng" dirty="0">
                <a:latin typeface="Times New Roman" panose="02020603050405020304" pitchFamily="18" charset="0"/>
                <a:cs typeface="Times New Roman" panose="02020603050405020304" pitchFamily="18" charset="0"/>
              </a:rPr>
              <a:t>ΠΕΡΙ ΕΠΕΝΔΥΤΙΚΩΝ ΑΠΟΦΑΣΕΩΝ</a:t>
            </a:r>
          </a:p>
          <a:p>
            <a:r>
              <a:rPr lang="el-GR" sz="2000" u="sng" dirty="0">
                <a:latin typeface="Times New Roman" panose="02020603050405020304" pitchFamily="18" charset="0"/>
                <a:cs typeface="Times New Roman" panose="02020603050405020304" pitchFamily="18" charset="0"/>
              </a:rPr>
              <a:t>ΠΕΡΙ ΜΕΘΟΔΩΝ ΜΕΤΡΗΣΗΣ ΑΠΟΤΕΛΕΣΜΑΤΙΚΟΤΗΤΑΣ</a:t>
            </a:r>
          </a:p>
          <a:p>
            <a:r>
              <a:rPr lang="el-GR" sz="2000" u="sng" dirty="0">
                <a:latin typeface="Times New Roman" panose="02020603050405020304" pitchFamily="18" charset="0"/>
                <a:cs typeface="Times New Roman" panose="02020603050405020304" pitchFamily="18" charset="0"/>
              </a:rPr>
              <a:t>ΔΗΜΟΣΙΟΣ ΚΑΙ ΙΔΙΩΤΙΚΟΣ ΤΟΜΕΑΣ</a:t>
            </a:r>
          </a:p>
          <a:p>
            <a:r>
              <a:rPr lang="el-GR" sz="2000" u="sng" dirty="0">
                <a:latin typeface="Times New Roman" panose="02020603050405020304" pitchFamily="18" charset="0"/>
                <a:cs typeface="Times New Roman" panose="02020603050405020304" pitchFamily="18" charset="0"/>
              </a:rPr>
              <a:t>Ο ΡΟΛΟΣ ΤΟΥ ΔΗΜΟΣΙΟΥ ΤΟΜΕΑ ΣΤΗΝ ΟΙΚΟΝΟΜΙΑ </a:t>
            </a:r>
          </a:p>
          <a:p>
            <a:endParaRPr lang="el-GR" sz="2000" dirty="0"/>
          </a:p>
        </p:txBody>
      </p:sp>
    </p:spTree>
    <p:extLst>
      <p:ext uri="{BB962C8B-B14F-4D97-AF65-F5344CB8AC3E}">
        <p14:creationId xmlns:p14="http://schemas.microsoft.com/office/powerpoint/2010/main" val="3322379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00205"/>
          </a:xfrm>
        </p:spPr>
        <p:txBody>
          <a:bodyPr>
            <a:normAutofit/>
          </a:bodyPr>
          <a:lstStyle/>
          <a:p>
            <a:pPr algn="ctr"/>
            <a:r>
              <a:rPr lang="en-GB" sz="2800" b="1" dirty="0"/>
              <a:t>Consumer equilibrium (</a:t>
            </a:r>
            <a:r>
              <a:rPr lang="el-GR" sz="2800" b="1" dirty="0"/>
              <a:t>Ισορροπία Καταναλωτή)</a:t>
            </a:r>
          </a:p>
        </p:txBody>
      </p:sp>
      <p:pic>
        <p:nvPicPr>
          <p:cNvPr id="4" name="Content Placeholder 3"/>
          <p:cNvPicPr>
            <a:picLocks noGrp="1" noChangeAspect="1"/>
          </p:cNvPicPr>
          <p:nvPr>
            <p:ph idx="1"/>
          </p:nvPr>
        </p:nvPicPr>
        <p:blipFill>
          <a:blip r:embed="rId2"/>
          <a:stretch>
            <a:fillRect/>
          </a:stretch>
        </p:blipFill>
        <p:spPr>
          <a:xfrm>
            <a:off x="616688" y="893136"/>
            <a:ext cx="11057861" cy="2838892"/>
          </a:xfrm>
          <a:prstGeom prst="rect">
            <a:avLst/>
          </a:prstGeom>
        </p:spPr>
      </p:pic>
      <p:pic>
        <p:nvPicPr>
          <p:cNvPr id="5" name="Picture 4"/>
          <p:cNvPicPr>
            <a:picLocks noChangeAspect="1"/>
          </p:cNvPicPr>
          <p:nvPr/>
        </p:nvPicPr>
        <p:blipFill>
          <a:blip r:embed="rId3"/>
          <a:stretch>
            <a:fillRect/>
          </a:stretch>
        </p:blipFill>
        <p:spPr>
          <a:xfrm>
            <a:off x="829340" y="3806456"/>
            <a:ext cx="10326340" cy="2094614"/>
          </a:xfrm>
          <a:prstGeom prst="rect">
            <a:avLst/>
          </a:prstGeom>
        </p:spPr>
      </p:pic>
    </p:spTree>
    <p:extLst>
      <p:ext uri="{BB962C8B-B14F-4D97-AF65-F5344CB8AC3E}">
        <p14:creationId xmlns:p14="http://schemas.microsoft.com/office/powerpoint/2010/main" val="781898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2260" y="425303"/>
            <a:ext cx="10653823" cy="5604330"/>
          </a:xfrm>
          <a:prstGeom prst="rect">
            <a:avLst/>
          </a:prstGeom>
        </p:spPr>
      </p:pic>
    </p:spTree>
    <p:extLst>
      <p:ext uri="{BB962C8B-B14F-4D97-AF65-F5344CB8AC3E}">
        <p14:creationId xmlns:p14="http://schemas.microsoft.com/office/powerpoint/2010/main" val="552215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76653"/>
          </a:xfrm>
        </p:spPr>
        <p:txBody>
          <a:bodyPr>
            <a:normAutofit/>
          </a:bodyPr>
          <a:lstStyle/>
          <a:p>
            <a:pPr algn="ctr"/>
            <a:r>
              <a:rPr lang="el-GR" sz="2800" b="1" dirty="0"/>
              <a:t>Καμπύλη αδιαφορίας και καμπύλη ζήτησης</a:t>
            </a:r>
          </a:p>
        </p:txBody>
      </p:sp>
      <p:pic>
        <p:nvPicPr>
          <p:cNvPr id="4" name="Content Placeholder 3"/>
          <p:cNvPicPr>
            <a:picLocks noGrp="1" noChangeAspect="1"/>
          </p:cNvPicPr>
          <p:nvPr>
            <p:ph idx="1"/>
          </p:nvPr>
        </p:nvPicPr>
        <p:blipFill>
          <a:blip r:embed="rId2"/>
          <a:stretch>
            <a:fillRect/>
          </a:stretch>
        </p:blipFill>
        <p:spPr>
          <a:xfrm>
            <a:off x="1201479" y="1297172"/>
            <a:ext cx="10154093" cy="4571816"/>
          </a:xfrm>
          <a:prstGeom prst="rect">
            <a:avLst/>
          </a:prstGeom>
        </p:spPr>
      </p:pic>
    </p:spTree>
    <p:extLst>
      <p:ext uri="{BB962C8B-B14F-4D97-AF65-F5344CB8AC3E}">
        <p14:creationId xmlns:p14="http://schemas.microsoft.com/office/powerpoint/2010/main" val="2359644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04244"/>
          </a:xfrm>
        </p:spPr>
        <p:txBody>
          <a:bodyPr/>
          <a:lstStyle/>
          <a:p>
            <a:pPr algn="ctr"/>
            <a:r>
              <a:rPr lang="el-GR" dirty="0"/>
              <a:t>ΝΟΜΟΣ ΖΗΤΗΣΗΣ</a:t>
            </a:r>
          </a:p>
        </p:txBody>
      </p:sp>
      <p:pic>
        <p:nvPicPr>
          <p:cNvPr id="4" name="Content Placeholder 3"/>
          <p:cNvPicPr>
            <a:picLocks noGrp="1" noChangeAspect="1"/>
          </p:cNvPicPr>
          <p:nvPr>
            <p:ph idx="1"/>
          </p:nvPr>
        </p:nvPicPr>
        <p:blipFill>
          <a:blip r:embed="rId2"/>
          <a:stretch>
            <a:fillRect/>
          </a:stretch>
        </p:blipFill>
        <p:spPr>
          <a:xfrm>
            <a:off x="1097280" y="1360967"/>
            <a:ext cx="10141334" cy="4508021"/>
          </a:xfrm>
          <a:prstGeom prst="rect">
            <a:avLst/>
          </a:prstGeom>
        </p:spPr>
      </p:pic>
    </p:spTree>
    <p:extLst>
      <p:ext uri="{BB962C8B-B14F-4D97-AF65-F5344CB8AC3E}">
        <p14:creationId xmlns:p14="http://schemas.microsoft.com/office/powerpoint/2010/main" val="940456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01382"/>
          </a:xfrm>
        </p:spPr>
        <p:txBody>
          <a:bodyPr/>
          <a:lstStyle/>
          <a:p>
            <a:r>
              <a:rPr lang="en-GB" dirty="0"/>
              <a:t>GIFFEN GOODS</a:t>
            </a:r>
            <a:endParaRPr lang="el-GR" dirty="0"/>
          </a:p>
        </p:txBody>
      </p:sp>
      <p:pic>
        <p:nvPicPr>
          <p:cNvPr id="6" name="Content Placeholder 5"/>
          <p:cNvPicPr>
            <a:picLocks noGrp="1" noChangeAspect="1"/>
          </p:cNvPicPr>
          <p:nvPr>
            <p:ph idx="1"/>
          </p:nvPr>
        </p:nvPicPr>
        <p:blipFill>
          <a:blip r:embed="rId2"/>
          <a:stretch>
            <a:fillRect/>
          </a:stretch>
        </p:blipFill>
        <p:spPr>
          <a:xfrm>
            <a:off x="6836735" y="1087985"/>
            <a:ext cx="5255243" cy="5249019"/>
          </a:xfrm>
          <a:prstGeom prst="rect">
            <a:avLst/>
          </a:prstGeom>
        </p:spPr>
      </p:pic>
      <p:pic>
        <p:nvPicPr>
          <p:cNvPr id="5" name="Picture 4"/>
          <p:cNvPicPr>
            <a:picLocks noChangeAspect="1"/>
          </p:cNvPicPr>
          <p:nvPr/>
        </p:nvPicPr>
        <p:blipFill>
          <a:blip r:embed="rId3"/>
          <a:stretch>
            <a:fillRect/>
          </a:stretch>
        </p:blipFill>
        <p:spPr>
          <a:xfrm>
            <a:off x="902327" y="1087986"/>
            <a:ext cx="5857875" cy="5323447"/>
          </a:xfrm>
          <a:prstGeom prst="rect">
            <a:avLst/>
          </a:prstGeom>
        </p:spPr>
      </p:pic>
    </p:spTree>
    <p:extLst>
      <p:ext uri="{BB962C8B-B14F-4D97-AF65-F5344CB8AC3E}">
        <p14:creationId xmlns:p14="http://schemas.microsoft.com/office/powerpoint/2010/main" val="1443112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600" kern="1200">
                <a:solidFill>
                  <a:srgbClr val="FFFFFF"/>
                </a:solidFill>
                <a:latin typeface="+mj-lt"/>
                <a:ea typeface="+mj-ea"/>
                <a:cs typeface="+mj-cs"/>
              </a:rPr>
              <a:t>ΑΠΟΤΕΛΕΣΜΑΤΑ ΕΡΕΥΝΑΣ (Μάης 2021) ΣΤΟ ΤΙ ΑΝΤΙΛΑΜΒΑΝΟΝΤΑΙ ΩΣ ΚΙΝΔΥΝΟ ΑΠΌ ΤΟΝ ΠΛΗΘΩΡΙΣΜΟ ΟΙ MANAGERS OF US FIRMS</a:t>
            </a:r>
          </a:p>
        </p:txBody>
      </p:sp>
      <p:pic>
        <p:nvPicPr>
          <p:cNvPr id="4" name="Content Placeholder 3"/>
          <p:cNvPicPr>
            <a:picLocks noGrp="1" noChangeAspect="1"/>
          </p:cNvPicPr>
          <p:nvPr>
            <p:ph idx="1"/>
          </p:nvPr>
        </p:nvPicPr>
        <p:blipFill>
          <a:blip r:embed="rId2"/>
          <a:stretch>
            <a:fillRect/>
          </a:stretch>
        </p:blipFill>
        <p:spPr>
          <a:xfrm>
            <a:off x="4759864" y="961812"/>
            <a:ext cx="5745671" cy="4930987"/>
          </a:xfrm>
          <a:prstGeom prst="rect">
            <a:avLst/>
          </a:prstGeom>
        </p:spPr>
      </p:pic>
    </p:spTree>
    <p:extLst>
      <p:ext uri="{BB962C8B-B14F-4D97-AF65-F5344CB8AC3E}">
        <p14:creationId xmlns:p14="http://schemas.microsoft.com/office/powerpoint/2010/main" val="1517281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TR= M+β</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stretch>
            <a:fillRect/>
          </a:stretch>
        </p:blipFill>
        <p:spPr>
          <a:xfrm>
            <a:off x="5153822" y="1933848"/>
            <a:ext cx="6553545" cy="2998246"/>
          </a:xfrm>
          <a:prstGeom prst="rect">
            <a:avLst/>
          </a:prstGeom>
        </p:spPr>
      </p:pic>
    </p:spTree>
    <p:extLst>
      <p:ext uri="{BB962C8B-B14F-4D97-AF65-F5344CB8AC3E}">
        <p14:creationId xmlns:p14="http://schemas.microsoft.com/office/powerpoint/2010/main" val="2030313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a:solidFill>
                  <a:srgbClr val="FFFFFF"/>
                </a:solidFill>
              </a:rPr>
              <a:t>ΧΑΡΤΟΓΡΑΦΗΣΗ ΚΙΝΔΥΝΩΝ</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descr="Diagram&#10;&#10;Description automatically generated"/>
          <p:cNvPicPr>
            <a:picLocks noChangeAspect="1"/>
          </p:cNvPicPr>
          <p:nvPr/>
        </p:nvPicPr>
        <p:blipFill>
          <a:blip r:embed="rId2"/>
          <a:stretch>
            <a:fillRect/>
          </a:stretch>
        </p:blipFill>
        <p:spPr>
          <a:xfrm>
            <a:off x="331567" y="2557269"/>
            <a:ext cx="5455917" cy="3736734"/>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Diagram, text&#10;&#10;Description automatically generated"/>
          <p:cNvPicPr>
            <a:picLocks noGrp="1" noChangeAspect="1"/>
          </p:cNvPicPr>
          <p:nvPr>
            <p:ph idx="1"/>
          </p:nvPr>
        </p:nvPicPr>
        <p:blipFill>
          <a:blip r:embed="rId3"/>
          <a:stretch>
            <a:fillRect/>
          </a:stretch>
        </p:blipFill>
        <p:spPr>
          <a:xfrm>
            <a:off x="6445073" y="2802502"/>
            <a:ext cx="5455917" cy="3246269"/>
          </a:xfrm>
          <a:prstGeom prst="rect">
            <a:avLst/>
          </a:prstGeom>
        </p:spPr>
      </p:pic>
    </p:spTree>
    <p:extLst>
      <p:ext uri="{BB962C8B-B14F-4D97-AF65-F5344CB8AC3E}">
        <p14:creationId xmlns:p14="http://schemas.microsoft.com/office/powerpoint/2010/main" val="2098182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00F1-C0F6-4B8D-99A7-3F0CF7A6B235}"/>
              </a:ext>
            </a:extLst>
          </p:cNvPr>
          <p:cNvSpPr>
            <a:spLocks noGrp="1"/>
          </p:cNvSpPr>
          <p:nvPr>
            <p:ph type="title"/>
          </p:nvPr>
        </p:nvSpPr>
        <p:spPr>
          <a:xfrm>
            <a:off x="804672" y="723578"/>
            <a:ext cx="3387106" cy="1645501"/>
          </a:xfrm>
        </p:spPr>
        <p:txBody>
          <a:bodyPr vert="horz" lIns="91440" tIns="45720" rIns="91440" bIns="45720" rtlCol="0" anchor="ctr">
            <a:normAutofit/>
          </a:bodyPr>
          <a:lstStyle/>
          <a:p>
            <a:pPr algn="ctr"/>
            <a:r>
              <a:rPr lang="el-GR" sz="2800" dirty="0"/>
              <a:t>Ερμηνεύοντας γεγονότα, αποφάσεις και διεθνείς τιμές εμπορευμάτων</a:t>
            </a:r>
            <a:endParaRPr lang="en-US" sz="2800" dirty="0"/>
          </a:p>
        </p:txBody>
      </p:sp>
      <p:pic>
        <p:nvPicPr>
          <p:cNvPr id="14" name="Content Placeholder 13">
            <a:extLst>
              <a:ext uri="{FF2B5EF4-FFF2-40B4-BE49-F238E27FC236}">
                <a16:creationId xmlns:a16="http://schemas.microsoft.com/office/drawing/2014/main" id="{8A44468B-6645-4946-976F-DC0A3F58FF60}"/>
              </a:ext>
            </a:extLst>
          </p:cNvPr>
          <p:cNvPicPr>
            <a:picLocks noGrp="1" noChangeAspect="1"/>
          </p:cNvPicPr>
          <p:nvPr>
            <p:ph sz="half" idx="1"/>
          </p:nvPr>
        </p:nvPicPr>
        <p:blipFill>
          <a:blip r:embed="rId2"/>
          <a:stretch>
            <a:fillRect/>
          </a:stretch>
        </p:blipFill>
        <p:spPr>
          <a:xfrm>
            <a:off x="833531" y="2547938"/>
            <a:ext cx="3328800" cy="3629025"/>
          </a:xfrm>
        </p:spPr>
      </p:pic>
      <p:pic>
        <p:nvPicPr>
          <p:cNvPr id="8" name="Content Placeholder 7">
            <a:extLst>
              <a:ext uri="{FF2B5EF4-FFF2-40B4-BE49-F238E27FC236}">
                <a16:creationId xmlns:a16="http://schemas.microsoft.com/office/drawing/2014/main" id="{16FCD781-A601-4D7D-AA21-51A29A25CAA0}"/>
              </a:ext>
            </a:extLst>
          </p:cNvPr>
          <p:cNvPicPr>
            <a:picLocks noGrp="1" noChangeAspect="1"/>
          </p:cNvPicPr>
          <p:nvPr>
            <p:ph sz="half" idx="2"/>
          </p:nvPr>
        </p:nvPicPr>
        <p:blipFill>
          <a:blip r:embed="rId3"/>
          <a:stretch>
            <a:fillRect/>
          </a:stretch>
        </p:blipFill>
        <p:spPr>
          <a:xfrm>
            <a:off x="5019636" y="4318312"/>
            <a:ext cx="3755553" cy="2065554"/>
          </a:xfrm>
          <a:prstGeom prst="rect">
            <a:avLst/>
          </a:prstGeom>
        </p:spPr>
      </p:pic>
      <p:pic>
        <p:nvPicPr>
          <p:cNvPr id="6" name="Content Placeholder 5">
            <a:extLst>
              <a:ext uri="{FF2B5EF4-FFF2-40B4-BE49-F238E27FC236}">
                <a16:creationId xmlns:a16="http://schemas.microsoft.com/office/drawing/2014/main" id="{E3E6B7C1-48FE-4D14-9F2B-206035916DE0}"/>
              </a:ext>
            </a:extLst>
          </p:cNvPr>
          <p:cNvPicPr>
            <a:picLocks noChangeAspect="1"/>
          </p:cNvPicPr>
          <p:nvPr/>
        </p:nvPicPr>
        <p:blipFill>
          <a:blip r:embed="rId4"/>
          <a:stretch>
            <a:fillRect/>
          </a:stretch>
        </p:blipFill>
        <p:spPr>
          <a:xfrm>
            <a:off x="5009463" y="1041034"/>
            <a:ext cx="3775899" cy="2227780"/>
          </a:xfrm>
          <a:prstGeom prst="rect">
            <a:avLst/>
          </a:prstGeom>
        </p:spPr>
      </p:pic>
      <p:pic>
        <p:nvPicPr>
          <p:cNvPr id="10" name="Picture 9">
            <a:extLst>
              <a:ext uri="{FF2B5EF4-FFF2-40B4-BE49-F238E27FC236}">
                <a16:creationId xmlns:a16="http://schemas.microsoft.com/office/drawing/2014/main" id="{81B71F79-A13C-4214-AE3C-02058F8FF174}"/>
              </a:ext>
            </a:extLst>
          </p:cNvPr>
          <p:cNvPicPr>
            <a:picLocks noChangeAspect="1"/>
          </p:cNvPicPr>
          <p:nvPr/>
        </p:nvPicPr>
        <p:blipFill>
          <a:blip r:embed="rId5"/>
          <a:stretch>
            <a:fillRect/>
          </a:stretch>
        </p:blipFill>
        <p:spPr>
          <a:xfrm>
            <a:off x="9279639" y="775332"/>
            <a:ext cx="2438503" cy="2115401"/>
          </a:xfrm>
          <a:prstGeom prst="rect">
            <a:avLst/>
          </a:prstGeom>
        </p:spPr>
      </p:pic>
      <p:pic>
        <p:nvPicPr>
          <p:cNvPr id="12" name="Picture 11">
            <a:extLst>
              <a:ext uri="{FF2B5EF4-FFF2-40B4-BE49-F238E27FC236}">
                <a16:creationId xmlns:a16="http://schemas.microsoft.com/office/drawing/2014/main" id="{6E42F57E-6077-4E0E-A6D0-FD9D5F9CF935}"/>
              </a:ext>
            </a:extLst>
          </p:cNvPr>
          <p:cNvPicPr>
            <a:picLocks noChangeAspect="1"/>
          </p:cNvPicPr>
          <p:nvPr/>
        </p:nvPicPr>
        <p:blipFill>
          <a:blip r:embed="rId6"/>
          <a:stretch>
            <a:fillRect/>
          </a:stretch>
        </p:blipFill>
        <p:spPr>
          <a:xfrm>
            <a:off x="9279639" y="4039487"/>
            <a:ext cx="2438503" cy="1975187"/>
          </a:xfrm>
          <a:prstGeom prst="rect">
            <a:avLst/>
          </a:prstGeom>
        </p:spPr>
      </p:pic>
    </p:spTree>
    <p:extLst>
      <p:ext uri="{BB962C8B-B14F-4D97-AF65-F5344CB8AC3E}">
        <p14:creationId xmlns:p14="http://schemas.microsoft.com/office/powerpoint/2010/main" val="3261331901"/>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a:solidFill>
                  <a:srgbClr val="FFFFFF"/>
                </a:solidFill>
                <a:latin typeface="+mj-lt"/>
                <a:ea typeface="+mj-ea"/>
                <a:cs typeface="+mj-cs"/>
              </a:rPr>
              <a:t>Κατανοώντας το επιχειρηματικό περιβάλλον I</a:t>
            </a:r>
          </a:p>
        </p:txBody>
      </p:sp>
      <p:pic>
        <p:nvPicPr>
          <p:cNvPr id="4" name="Content Placeholder 3" descr="Samsung Electronics (An HBR case)"/>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719344"/>
            <a:ext cx="7225748" cy="5419311"/>
          </a:xfrm>
          <a:prstGeom prst="rect">
            <a:avLst/>
          </a:prstGeom>
          <a:noFill/>
        </p:spPr>
      </p:pic>
    </p:spTree>
    <p:extLst>
      <p:ext uri="{BB962C8B-B14F-4D97-AF65-F5344CB8AC3E}">
        <p14:creationId xmlns:p14="http://schemas.microsoft.com/office/powerpoint/2010/main" val="427197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l-GR" sz="4000">
                <a:solidFill>
                  <a:srgbClr val="FFFFFF"/>
                </a:solidFill>
              </a:rPr>
              <a:t>ΔΟΜΗ ΜΑΘΗΜΑΤΟΣ</a:t>
            </a:r>
          </a:p>
        </p:txBody>
      </p:sp>
      <p:graphicFrame>
        <p:nvGraphicFramePr>
          <p:cNvPr id="5" name="Content Placeholder 2">
            <a:extLst>
              <a:ext uri="{FF2B5EF4-FFF2-40B4-BE49-F238E27FC236}">
                <a16:creationId xmlns:a16="http://schemas.microsoft.com/office/drawing/2014/main" id="{656EF72F-0659-4F77-8DC0-A667F854E362}"/>
              </a:ext>
            </a:extLst>
          </p:cNvPr>
          <p:cNvGraphicFramePr>
            <a:graphicFrameLocks noGrp="1"/>
          </p:cNvGraphicFramePr>
          <p:nvPr>
            <p:ph idx="1"/>
            <p:extLst>
              <p:ext uri="{D42A27DB-BD31-4B8C-83A1-F6EECF244321}">
                <p14:modId xmlns:p14="http://schemas.microsoft.com/office/powerpoint/2010/main" val="303573952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83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5EBB-CFD3-485D-A83F-3779D851147C}"/>
              </a:ext>
            </a:extLst>
          </p:cNvPr>
          <p:cNvSpPr>
            <a:spLocks noGrp="1"/>
          </p:cNvSpPr>
          <p:nvPr>
            <p:ph type="title"/>
          </p:nvPr>
        </p:nvSpPr>
        <p:spPr/>
        <p:txBody>
          <a:bodyPr/>
          <a:lstStyle/>
          <a:p>
            <a:r>
              <a:rPr lang="el-GR" dirty="0"/>
              <a:t>Θετική και κανονιστική ανάλυση (</a:t>
            </a:r>
            <a:r>
              <a:rPr lang="en-US" dirty="0"/>
              <a:t>Positive vs Normative Economics)</a:t>
            </a:r>
            <a:endParaRPr lang="en-GB" dirty="0"/>
          </a:p>
        </p:txBody>
      </p:sp>
      <p:sp>
        <p:nvSpPr>
          <p:cNvPr id="3" name="Content Placeholder 2">
            <a:extLst>
              <a:ext uri="{FF2B5EF4-FFF2-40B4-BE49-F238E27FC236}">
                <a16:creationId xmlns:a16="http://schemas.microsoft.com/office/drawing/2014/main" id="{A51AB9FF-5EF0-4DD2-B19A-CE282F64743F}"/>
              </a:ext>
            </a:extLst>
          </p:cNvPr>
          <p:cNvSpPr>
            <a:spLocks noGrp="1"/>
          </p:cNvSpPr>
          <p:nvPr>
            <p:ph idx="1"/>
          </p:nvPr>
        </p:nvSpPr>
        <p:spPr/>
        <p:txBody>
          <a:bodyPr/>
          <a:lstStyle/>
          <a:p>
            <a:r>
              <a:rPr lang="el-GR" dirty="0"/>
              <a:t>Θετική ανάλυση (</a:t>
            </a:r>
            <a:r>
              <a:rPr lang="el-GR" dirty="0" err="1"/>
              <a:t>Positive</a:t>
            </a:r>
            <a:r>
              <a:rPr lang="el-GR" dirty="0"/>
              <a:t>): </a:t>
            </a:r>
            <a:r>
              <a:rPr lang="el-GR" b="1" dirty="0"/>
              <a:t>επιχειρεί να περιγράψει τον κόσμο όπως είναι</a:t>
            </a:r>
            <a:r>
              <a:rPr lang="el-GR" dirty="0"/>
              <a:t>. Φτιάχνει μοντέλα, διατυπώνει θεωρία. </a:t>
            </a:r>
            <a:endParaRPr lang="en-US" dirty="0"/>
          </a:p>
          <a:p>
            <a:r>
              <a:rPr lang="el-GR" dirty="0"/>
              <a:t>Κανονιστική ανάλυση (</a:t>
            </a:r>
            <a:r>
              <a:rPr lang="el-GR" dirty="0" err="1"/>
              <a:t>Normative</a:t>
            </a:r>
            <a:r>
              <a:rPr lang="el-GR" dirty="0"/>
              <a:t>): </a:t>
            </a:r>
            <a:r>
              <a:rPr lang="el-GR" b="1" dirty="0"/>
              <a:t>επιχειρεί να περιγράψει τον κόσμο όπως θα έπρεπε να είναι</a:t>
            </a:r>
            <a:r>
              <a:rPr lang="el-GR" dirty="0"/>
              <a:t>. Ελέγχει εάν δουλεύουν τα μοντέλα. Παράδειγμα: Θετική ανάλυση: Νόμος Ζήτησης- Προσφοράς. Adam Smith «το παράδοξο του νερού». </a:t>
            </a:r>
            <a:endParaRPr lang="en-GB" dirty="0"/>
          </a:p>
        </p:txBody>
      </p:sp>
      <p:pic>
        <p:nvPicPr>
          <p:cNvPr id="4" name="Picture 3">
            <a:extLst>
              <a:ext uri="{FF2B5EF4-FFF2-40B4-BE49-F238E27FC236}">
                <a16:creationId xmlns:a16="http://schemas.microsoft.com/office/drawing/2014/main" id="{09CD32F8-D053-7D56-608C-D0E6D5F9D5F3}"/>
              </a:ext>
            </a:extLst>
          </p:cNvPr>
          <p:cNvPicPr>
            <a:picLocks noChangeAspect="1"/>
          </p:cNvPicPr>
          <p:nvPr/>
        </p:nvPicPr>
        <p:blipFill>
          <a:blip r:embed="rId2"/>
          <a:stretch>
            <a:fillRect/>
          </a:stretch>
        </p:blipFill>
        <p:spPr>
          <a:xfrm>
            <a:off x="6412911" y="3605348"/>
            <a:ext cx="4542022" cy="2527462"/>
          </a:xfrm>
          <a:prstGeom prst="rect">
            <a:avLst/>
          </a:prstGeom>
        </p:spPr>
      </p:pic>
    </p:spTree>
    <p:extLst>
      <p:ext uri="{BB962C8B-B14F-4D97-AF65-F5344CB8AC3E}">
        <p14:creationId xmlns:p14="http://schemas.microsoft.com/office/powerpoint/2010/main" val="107362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5557" y="4551036"/>
            <a:ext cx="4284420" cy="1687143"/>
          </a:xfrm>
        </p:spPr>
        <p:txBody>
          <a:bodyPr anchor="t">
            <a:normAutofit/>
          </a:bodyPr>
          <a:lstStyle/>
          <a:p>
            <a:endParaRPr lang="el-GR" b="1">
              <a:solidFill>
                <a:schemeClr val="bg1"/>
              </a:solidFill>
            </a:endParaRPr>
          </a:p>
        </p:txBody>
      </p:sp>
      <p:pic>
        <p:nvPicPr>
          <p:cNvPr id="7" name="Content Placeholder 6">
            <a:extLst>
              <a:ext uri="{FF2B5EF4-FFF2-40B4-BE49-F238E27FC236}">
                <a16:creationId xmlns:a16="http://schemas.microsoft.com/office/drawing/2014/main" id="{897B310D-9B0C-442C-959C-D29D4497D328}"/>
              </a:ext>
            </a:extLst>
          </p:cNvPr>
          <p:cNvPicPr>
            <a:picLocks noChangeAspect="1"/>
          </p:cNvPicPr>
          <p:nvPr/>
        </p:nvPicPr>
        <p:blipFill>
          <a:blip r:embed="rId2"/>
          <a:stretch>
            <a:fillRect/>
          </a:stretch>
        </p:blipFill>
        <p:spPr>
          <a:xfrm>
            <a:off x="1155557" y="1325217"/>
            <a:ext cx="4297680" cy="2891851"/>
          </a:xfrm>
          <a:prstGeom prst="rect">
            <a:avLst/>
          </a:prstGeom>
        </p:spPr>
      </p:pic>
      <p:sp>
        <p:nvSpPr>
          <p:cNvPr id="20" name="Rectangle 1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6FB84AD-1E89-4C54-9A28-0A89AD0F882A}"/>
              </a:ext>
            </a:extLst>
          </p:cNvPr>
          <p:cNvPicPr>
            <a:picLocks noChangeAspect="1"/>
          </p:cNvPicPr>
          <p:nvPr/>
        </p:nvPicPr>
        <p:blipFill>
          <a:blip r:embed="rId3"/>
          <a:stretch>
            <a:fillRect/>
          </a:stretch>
        </p:blipFill>
        <p:spPr>
          <a:xfrm>
            <a:off x="6734649" y="756236"/>
            <a:ext cx="4284420" cy="2172493"/>
          </a:xfrm>
          <a:prstGeom prst="rect">
            <a:avLst/>
          </a:prstGeom>
        </p:spPr>
      </p:pic>
      <p:pic>
        <p:nvPicPr>
          <p:cNvPr id="11" name="Picture 10">
            <a:extLst>
              <a:ext uri="{FF2B5EF4-FFF2-40B4-BE49-F238E27FC236}">
                <a16:creationId xmlns:a16="http://schemas.microsoft.com/office/drawing/2014/main" id="{713521E7-759E-4502-BD89-7F7645D84B27}"/>
              </a:ext>
            </a:extLst>
          </p:cNvPr>
          <p:cNvPicPr>
            <a:picLocks noChangeAspect="1"/>
          </p:cNvPicPr>
          <p:nvPr/>
        </p:nvPicPr>
        <p:blipFill>
          <a:blip r:embed="rId4"/>
          <a:stretch>
            <a:fillRect/>
          </a:stretch>
        </p:blipFill>
        <p:spPr>
          <a:xfrm>
            <a:off x="1102475" y="4551036"/>
            <a:ext cx="4350762" cy="1663493"/>
          </a:xfrm>
          <a:prstGeom prst="rect">
            <a:avLst/>
          </a:prstGeom>
        </p:spPr>
      </p:pic>
      <p:sp>
        <p:nvSpPr>
          <p:cNvPr id="22" name="Rectangle 2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455205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6835C329-942D-47A9-9181-5EA068D143EB}"/>
              </a:ext>
            </a:extLst>
          </p:cNvPr>
          <p:cNvPicPr>
            <a:picLocks noGrp="1" noChangeAspect="1"/>
          </p:cNvPicPr>
          <p:nvPr>
            <p:ph idx="1"/>
          </p:nvPr>
        </p:nvPicPr>
        <p:blipFill>
          <a:blip r:embed="rId5"/>
          <a:stretch>
            <a:fillRect/>
          </a:stretch>
        </p:blipFill>
        <p:spPr>
          <a:xfrm>
            <a:off x="6734175" y="4008783"/>
            <a:ext cx="5033755" cy="1952133"/>
          </a:xfrm>
        </p:spPr>
      </p:pic>
    </p:spTree>
    <p:extLst>
      <p:ext uri="{BB962C8B-B14F-4D97-AF65-F5344CB8AC3E}">
        <p14:creationId xmlns:p14="http://schemas.microsoft.com/office/powerpoint/2010/main" val="392818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6169D-7365-4AA7-C7DB-1B70E94BB105}"/>
              </a:ext>
            </a:extLst>
          </p:cNvPr>
          <p:cNvSpPr>
            <a:spLocks noGrp="1"/>
          </p:cNvSpPr>
          <p:nvPr>
            <p:ph type="title"/>
          </p:nvPr>
        </p:nvSpPr>
        <p:spPr>
          <a:xfrm>
            <a:off x="838200" y="365126"/>
            <a:ext cx="10515600" cy="494774"/>
          </a:xfrm>
        </p:spPr>
        <p:txBody>
          <a:bodyPr>
            <a:normAutofit fontScale="90000"/>
          </a:bodyPr>
          <a:lstStyle/>
          <a:p>
            <a:pPr marL="0" marR="0" algn="ctr">
              <a:lnSpc>
                <a:spcPct val="107000"/>
              </a:lnSpc>
              <a:spcAft>
                <a:spcPts val="800"/>
              </a:spcAft>
            </a:pPr>
            <a:r>
              <a:rPr lang="el-GR" sz="1800" b="1" kern="100" dirty="0">
                <a:effectLst/>
                <a:latin typeface="Calibri" panose="020F0502020204030204" pitchFamily="34" charset="0"/>
                <a:ea typeface="DengXian" panose="02010600030101010101" pitchFamily="2" charset="-122"/>
                <a:cs typeface="Times New Roman" panose="02020603050405020304" pitchFamily="18" charset="0"/>
              </a:rPr>
              <a:t>Ο τεχνητός Ήλιος της Κίνας έσπασε νέο ρεκόρ φέρνοντας πιο κοντά την πυρηνική σύντηξη </a:t>
            </a:r>
            <a:br>
              <a:rPr lang="en-US" sz="1800" b="1" kern="100" dirty="0">
                <a:effectLst/>
                <a:latin typeface="Calibri" panose="020F0502020204030204" pitchFamily="34" charset="0"/>
                <a:ea typeface="DengXian" panose="02010600030101010101" pitchFamily="2" charset="-122"/>
                <a:cs typeface="Times New Roman" panose="02020603050405020304" pitchFamily="18" charset="0"/>
              </a:rPr>
            </a:br>
            <a:r>
              <a:rPr lang="en-US" sz="1800" dirty="0" err="1">
                <a:effectLst/>
                <a:latin typeface="Calibri" panose="020F0502020204030204" pitchFamily="34" charset="0"/>
                <a:ea typeface="DengXian" panose="02010600030101010101" pitchFamily="2" charset="-122"/>
                <a:cs typeface="Times New Roman" panose="02020603050405020304" pitchFamily="18" charset="0"/>
              </a:rPr>
              <a:t>Πέμ</a:t>
            </a:r>
            <a:r>
              <a:rPr lang="en-US" sz="1800" dirty="0">
                <a:effectLst/>
                <a:latin typeface="Calibri" panose="020F0502020204030204" pitchFamily="34" charset="0"/>
                <a:ea typeface="DengXian" panose="02010600030101010101" pitchFamily="2" charset="-122"/>
                <a:cs typeface="Times New Roman" panose="02020603050405020304" pitchFamily="18" charset="0"/>
              </a:rPr>
              <a:t>πτη, 23 Ιανουαρίου 2025 </a:t>
            </a:r>
            <a:endParaRPr lang="en-US" dirty="0"/>
          </a:p>
        </p:txBody>
      </p:sp>
      <p:sp>
        <p:nvSpPr>
          <p:cNvPr id="3" name="Content Placeholder 2">
            <a:extLst>
              <a:ext uri="{FF2B5EF4-FFF2-40B4-BE49-F238E27FC236}">
                <a16:creationId xmlns:a16="http://schemas.microsoft.com/office/drawing/2014/main" id="{A1835DE3-0FA5-6B5C-5F42-C165CC5EAE24}"/>
              </a:ext>
            </a:extLst>
          </p:cNvPr>
          <p:cNvSpPr>
            <a:spLocks noGrp="1"/>
          </p:cNvSpPr>
          <p:nvPr>
            <p:ph idx="1"/>
          </p:nvPr>
        </p:nvSpPr>
        <p:spPr/>
        <p:txBody>
          <a:bodyPr>
            <a:normAutofit fontScale="62500" lnSpcReduction="20000"/>
          </a:bodyPr>
          <a:lstStyle/>
          <a:p>
            <a:pPr marL="0" marR="0">
              <a:lnSpc>
                <a:spcPct val="107000"/>
              </a:lnSpc>
              <a:spcAft>
                <a:spcPts val="800"/>
              </a:spcAft>
            </a:pPr>
            <a:endParaRPr lang="en-US" sz="18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Aft>
                <a:spcPts val="800"/>
              </a:spcAft>
            </a:pPr>
            <a:endParaRPr lang="en-US" sz="18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Aft>
                <a:spcPts val="800"/>
              </a:spcAft>
            </a:pPr>
            <a:r>
              <a:rPr lang="el-GR" sz="1800" b="1" kern="100" dirty="0">
                <a:effectLst/>
                <a:latin typeface="Calibri" panose="020F0502020204030204" pitchFamily="34" charset="0"/>
                <a:ea typeface="DengXian" panose="02010600030101010101" pitchFamily="2" charset="-122"/>
                <a:cs typeface="Times New Roman" panose="02020603050405020304" pitchFamily="18" charset="0"/>
              </a:rPr>
              <a:t>Στην κινεζική πόλη Χεφέι είναι εγκατεστημένος ο αντιδραστήρας </a:t>
            </a:r>
            <a:r>
              <a:rPr lang="en-US" sz="1800" b="1" kern="100" dirty="0">
                <a:effectLst/>
                <a:latin typeface="Calibri" panose="020F0502020204030204" pitchFamily="34" charset="0"/>
                <a:ea typeface="DengXian" panose="02010600030101010101" pitchFamily="2" charset="-122"/>
                <a:cs typeface="Times New Roman" panose="02020603050405020304" pitchFamily="18" charset="0"/>
              </a:rPr>
              <a:t>EAST</a:t>
            </a:r>
            <a:r>
              <a:rPr lang="el-GR" sz="1800" b="1" kern="1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b="1" kern="100" dirty="0">
                <a:effectLst/>
                <a:latin typeface="Calibri" panose="020F0502020204030204" pitchFamily="34" charset="0"/>
                <a:ea typeface="DengXian" panose="02010600030101010101" pitchFamily="2" charset="-122"/>
                <a:cs typeface="Times New Roman" panose="02020603050405020304" pitchFamily="18" charset="0"/>
              </a:rPr>
              <a:t>Experimental Advanced Superconducting Tokamak</a:t>
            </a:r>
            <a:r>
              <a:rPr lang="el-GR" sz="1800" b="1" kern="100" dirty="0">
                <a:effectLst/>
                <a:latin typeface="Calibri" panose="020F0502020204030204" pitchFamily="34" charset="0"/>
                <a:ea typeface="DengXian" panose="02010600030101010101" pitchFamily="2" charset="-122"/>
                <a:cs typeface="Times New Roman" panose="02020603050405020304" pitchFamily="18" charset="0"/>
              </a:rPr>
              <a:t>) που είναι ευρύτερα γνωστός ως «κινεζικός τεχνητός Ήλιος» ο οποίος αναπαράγει τις συνθήκες που επικρατούν στο μητρικό μας άστρο με στόχο την παραγωγή απεριόριστης καθαρής </a:t>
            </a:r>
            <a:r>
              <a:rPr lang="el-GR" sz="1800" b="1" u="sng" kern="100"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2"/>
              </a:rPr>
              <a:t>ενέργειας</a:t>
            </a:r>
            <a:r>
              <a:rPr lang="el-GR" sz="1800" b="1" kern="100" dirty="0">
                <a:effectLst/>
                <a:latin typeface="Calibri" panose="020F0502020204030204" pitchFamily="34" charset="0"/>
                <a:ea typeface="DengXian" panose="02010600030101010101" pitchFamily="2" charset="-122"/>
                <a:cs typeface="Times New Roman" panose="02020603050405020304" pitchFamily="18" charset="0"/>
              </a:rPr>
              <a:t>.</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Aft>
                <a:spcPts val="800"/>
              </a:spcAft>
            </a:pP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Τα τελευταία χρόνια στα πειράματα που γίνονται στον </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EAST</a:t>
            </a: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 έχει επιτευχθεί η παραγωγή θερμοκρασιών πολλαπλάσιων από αυτές που επικρατούν στο μητρικό μας άστρο. Σε όλες αυτές τις περιπτώσεις αυτές οι τρομερές θερμοκρασίες που έφτασαν ακόμη και σε επίπεδα των 120 εκατ. βαθμών Κελσίου διατηρήθηκαν για χρονικό διάστημα λίγων δευτερολέπτων. Οι μεγαλύτερες θερμοκρασίες που αναπτύσσονται στον Ήλιο είναι στον πυρήνα του και φτάνουν στους 15 εκατ. βαθμούς Κελσίου. Ο αντιδραστήρας </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EAST</a:t>
            </a: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 χρησιμοποιεί δευτέριο από τη θάλασσα για τη σταθερή παροχή καθαρής ενέργειας.</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Aft>
                <a:spcPts val="800"/>
              </a:spcAft>
            </a:pP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Οι επιστήμονες του </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EAST</a:t>
            </a: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 κατάφεραν το 2022 να πετύχουν θερμοκρασίες 70 εκατ. βαθμών Κελσίου για περισσότερα από 17 λεπτά. Πιο συγκεκριμένα οι θερμοκρασίες αυτές διατηρήθηκαν για 1.056 δευτερόλεπτα.</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Aft>
                <a:spcPts val="800"/>
              </a:spcAft>
            </a:pP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Το Ινστιτούτο Φυσικής Πλάσματος της Κινεζικής Ακαδημίας Επιστημών που είναι υπεύθυνο για τη λειτουργία του </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EAST</a:t>
            </a: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 ανακοίνωσε ότι ο αντιδραστήρας κατάφερε να διατηρήσει θερμοκρασία πλάσματος άνω των 100 εκατομμυρίων βαθμών Κελσίου για 1.066 συνεχόμενα δευτερόλεπτα σπάζοντας όπως είναι ευνόητο τόσο το ρεκόρ χρονικής διάρκειας όσο και θερμοκρασίας στην όλη διαδικασία και κάνοντας ένα ακόμη βήμα προς το ορόσημο της πυρηνικής σύντηξης.</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Aft>
                <a:spcPts val="800"/>
              </a:spcAft>
            </a:pP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Η παραγωγή ενέργειας μέσω πυρηνικής σύντηξης θεωρείται το ιερό δισκοπότηρο στον τομέα της παραγωγής ενέργειας αφού αν βρεθεί τρόπος να τιθασεύσουν αυτή τη διεργασία που συμβαίνει στον πυρήνα των άστρων δημιουργώντας την ενέργεια τους αυτό που θα συμβεί θα είναι η εμφάνιση απεριόριστης, φθηνής και φιλικής στο περιβάλλον ενέργειας φέρνοντας όπως είναι ευνόητο μια άνευ προηγουμένου επανάσταση στον ανθρώπινο πολιτισμό.</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271EDABA-5EA4-1886-2050-05B70A7FE982}"/>
              </a:ext>
            </a:extLst>
          </p:cNvPr>
          <p:cNvPicPr>
            <a:picLocks noChangeAspect="1"/>
          </p:cNvPicPr>
          <p:nvPr/>
        </p:nvPicPr>
        <p:blipFill>
          <a:blip r:embed="rId3"/>
          <a:stretch>
            <a:fillRect/>
          </a:stretch>
        </p:blipFill>
        <p:spPr>
          <a:xfrm>
            <a:off x="3960381" y="859900"/>
            <a:ext cx="3938939" cy="1748884"/>
          </a:xfrm>
          <a:prstGeom prst="rect">
            <a:avLst/>
          </a:prstGeom>
        </p:spPr>
      </p:pic>
    </p:spTree>
    <p:extLst>
      <p:ext uri="{BB962C8B-B14F-4D97-AF65-F5344CB8AC3E}">
        <p14:creationId xmlns:p14="http://schemas.microsoft.com/office/powerpoint/2010/main" val="316843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F431-69B1-5FD9-F677-29787ADFFD8C}"/>
              </a:ext>
            </a:extLst>
          </p:cNvPr>
          <p:cNvSpPr>
            <a:spLocks noGrp="1"/>
          </p:cNvSpPr>
          <p:nvPr>
            <p:ph type="title"/>
          </p:nvPr>
        </p:nvSpPr>
        <p:spPr>
          <a:xfrm>
            <a:off x="838200" y="365125"/>
            <a:ext cx="10515600" cy="6447458"/>
          </a:xfrm>
        </p:spPr>
        <p:txBody>
          <a:bodyPr>
            <a:normAutofit/>
          </a:bodyPr>
          <a:lstStyle/>
          <a:p>
            <a:r>
              <a:rPr lang="el-GR" dirty="0">
                <a:latin typeface="Times New Roman" panose="02020603050405020304" pitchFamily="18" charset="0"/>
                <a:cs typeface="Times New Roman" panose="02020603050405020304" pitchFamily="18" charset="0"/>
              </a:rPr>
              <a:t>Οι τρείς βασικές υποθέσεις που οδηγούν σε λάθος ερμηνεία της πραγματικής οικονομίας</a:t>
            </a:r>
            <a:r>
              <a:rPr lang="el-GR" dirty="0"/>
              <a:t>:</a:t>
            </a:r>
            <a:br>
              <a:rPr lang="en-US" dirty="0"/>
            </a:br>
            <a:br>
              <a:rPr lang="el-GR" dirty="0"/>
            </a:br>
            <a:r>
              <a:rPr lang="el-GR" dirty="0"/>
              <a:t>- </a:t>
            </a:r>
            <a:r>
              <a:rPr lang="el-GR" sz="3200" dirty="0">
                <a:latin typeface="Times New Roman" panose="02020603050405020304" pitchFamily="18" charset="0"/>
                <a:cs typeface="Times New Roman" panose="02020603050405020304" pitchFamily="18" charset="0"/>
              </a:rPr>
              <a:t>ορθολογική συμπεριφορά των συμμετεχόντων στο οικονομικό κύκλωμα (</a:t>
            </a:r>
            <a:r>
              <a:rPr lang="en-US" sz="3200" b="1" dirty="0">
                <a:latin typeface="Times New Roman" panose="02020603050405020304" pitchFamily="18" charset="0"/>
                <a:cs typeface="Times New Roman" panose="02020603050405020304" pitchFamily="18" charset="0"/>
              </a:rPr>
              <a:t>Rational Behavior</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General Equilibrium </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Γενική Ισορροπία</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 ότι ο ρόλος της επιχείρησης είναι η Μεγιστοποίηση Κέρδους (</a:t>
            </a:r>
            <a:r>
              <a:rPr lang="en-US" sz="3200" b="1" dirty="0">
                <a:latin typeface="Times New Roman" panose="02020603050405020304" pitchFamily="18" charset="0"/>
                <a:cs typeface="Times New Roman" panose="02020603050405020304" pitchFamily="18" charset="0"/>
              </a:rPr>
              <a:t>Profit Maximization </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άρα η επιχείρηση δουλεύει για να εξυπηρετήσει ΜΟΝΟ τον συντελεστή Επιχειρηματικότητα</a:t>
            </a:r>
            <a:r>
              <a:rPr lang="el-GR" sz="3200" dirty="0"/>
              <a:t>)</a:t>
            </a:r>
            <a:br>
              <a:rPr lang="en-US" sz="3200" dirty="0"/>
            </a:br>
            <a:r>
              <a:rPr lang="en-US" sz="3200" dirty="0"/>
              <a:t>- </a:t>
            </a:r>
            <a:r>
              <a:rPr lang="en-US" sz="3200" b="1" dirty="0"/>
              <a:t>Negative Returns </a:t>
            </a:r>
            <a:r>
              <a:rPr lang="en-US" sz="3200" dirty="0"/>
              <a:t>(</a:t>
            </a:r>
            <a:r>
              <a:rPr lang="en-US" sz="1600" dirty="0">
                <a:latin typeface="Times New Roman" panose="02020603050405020304" pitchFamily="18" charset="0"/>
                <a:cs typeface="Times New Roman" panose="02020603050405020304" pitchFamily="18" charset="0"/>
              </a:rPr>
              <a:t>A negative return occurs </a:t>
            </a:r>
            <a:r>
              <a:rPr lang="en-US" sz="1600" b="1" dirty="0">
                <a:latin typeface="Times New Roman" panose="02020603050405020304" pitchFamily="18" charset="0"/>
                <a:cs typeface="Times New Roman" panose="02020603050405020304" pitchFamily="18" charset="0"/>
              </a:rPr>
              <a:t>when a company experiences a financial loss or investors experience a loss in the value of their investments during a specific period of time</a:t>
            </a:r>
            <a:r>
              <a:rPr lang="en-US" sz="1600" dirty="0">
                <a:latin typeface="Times New Roman" panose="02020603050405020304" pitchFamily="18" charset="0"/>
                <a:cs typeface="Times New Roman" panose="02020603050405020304" pitchFamily="18" charset="0"/>
              </a:rPr>
              <a:t>. In other words, the business or individual loses money on either their business or their investment</a:t>
            </a:r>
            <a:r>
              <a:rPr lang="en-US" sz="1200" dirty="0"/>
              <a:t>)</a:t>
            </a:r>
            <a:endParaRPr lang="en-US" sz="3200" dirty="0"/>
          </a:p>
        </p:txBody>
      </p:sp>
    </p:spTree>
    <p:extLst>
      <p:ext uri="{BB962C8B-B14F-4D97-AF65-F5344CB8AC3E}">
        <p14:creationId xmlns:p14="http://schemas.microsoft.com/office/powerpoint/2010/main" val="98419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3EF4-26AE-476D-93FE-EBF09DF01482}"/>
              </a:ext>
            </a:extLst>
          </p:cNvPr>
          <p:cNvSpPr>
            <a:spLocks noGrp="1"/>
          </p:cNvSpPr>
          <p:nvPr>
            <p:ph type="title"/>
          </p:nvPr>
        </p:nvSpPr>
        <p:spPr>
          <a:xfrm>
            <a:off x="1097280" y="286603"/>
            <a:ext cx="10058400" cy="1107191"/>
          </a:xfrm>
        </p:spPr>
        <p:txBody>
          <a:bodyPr>
            <a:normAutofit fontScale="90000"/>
          </a:bodyPr>
          <a:lstStyle/>
          <a:p>
            <a:pPr algn="ctr"/>
            <a:r>
              <a:rPr lang="el-GR" sz="2400" b="1" dirty="0">
                <a:latin typeface="Times New Roman" panose="02020603050405020304" pitchFamily="18" charset="0"/>
                <a:cs typeface="Times New Roman" panose="02020603050405020304" pitchFamily="18" charset="0"/>
              </a:rPr>
              <a:t>ΤΙ ΔΙΑΜΟΡΦΩΝΕΙ ΤΗΝ ΙΣΟΡΡΟΠΙΑ Ή ΑΝΙΣΟΡΡΟΠΙΑ ΣΤΗΝ ΑΓΟΡΑ? </a:t>
            </a:r>
            <a:br>
              <a:rPr lang="en-US"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ΠΡΟΣΔΟΚΙΕΣ (</a:t>
            </a:r>
            <a:r>
              <a:rPr lang="en-US" sz="2400" b="1" dirty="0">
                <a:latin typeface="Times New Roman" panose="02020603050405020304" pitchFamily="18" charset="0"/>
                <a:cs typeface="Times New Roman" panose="02020603050405020304" pitchFamily="18" charset="0"/>
              </a:rPr>
              <a:t>EXPECTATIONS), (SENTIMENT) </a:t>
            </a:r>
            <a:r>
              <a:rPr lang="el-GR" sz="2400" b="1" dirty="0">
                <a:latin typeface="Times New Roman" panose="02020603050405020304" pitchFamily="18" charset="0"/>
                <a:cs typeface="Times New Roman" panose="02020603050405020304" pitchFamily="18" charset="0"/>
              </a:rPr>
              <a:t>ΣΥΝΑΙΣΘΗΜΑ, ΕΜΠΙΣΤΟΣΥΝΗ </a:t>
            </a:r>
            <a:r>
              <a:rPr lang="en-US" sz="2400" b="1" dirty="0">
                <a:latin typeface="Times New Roman" panose="02020603050405020304" pitchFamily="18" charset="0"/>
                <a:cs typeface="Times New Roman" panose="02020603050405020304" pitchFamily="18" charset="0"/>
              </a:rPr>
              <a:t>(CONFIDENCE) – ANIMAL SPIRIT</a:t>
            </a:r>
            <a:endParaRPr lang="en-GB"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DD4CEA-4DB4-4A7E-B904-10A381360D63}"/>
              </a:ext>
            </a:extLst>
          </p:cNvPr>
          <p:cNvSpPr>
            <a:spLocks noGrp="1"/>
          </p:cNvSpPr>
          <p:nvPr>
            <p:ph idx="1"/>
          </p:nvPr>
        </p:nvSpPr>
        <p:spPr>
          <a:xfrm>
            <a:off x="1097280" y="1473693"/>
            <a:ext cx="10058400" cy="4395399"/>
          </a:xfrm>
        </p:spPr>
        <p:txBody>
          <a:bodyPr>
            <a:normAutofit/>
          </a:bodyPr>
          <a:lstStyle/>
          <a:p>
            <a:r>
              <a:rPr lang="en-US" sz="1200" b="1" i="1" dirty="0">
                <a:latin typeface="Times New Roman" panose="02020603050405020304" pitchFamily="18" charset="0"/>
                <a:cs typeface="Times New Roman" panose="02020603050405020304" pitchFamily="18" charset="0"/>
              </a:rPr>
              <a:t>Animal Spirits: How Human Psychology Drives the Economy and Why It Matters for Global Capitalism. By George A. </a:t>
            </a:r>
            <a:r>
              <a:rPr lang="en-US" sz="1200" b="1" i="1" dirty="0" err="1">
                <a:latin typeface="Times New Roman" panose="02020603050405020304" pitchFamily="18" charset="0"/>
                <a:cs typeface="Times New Roman" panose="02020603050405020304" pitchFamily="18" charset="0"/>
              </a:rPr>
              <a:t>Akerlof</a:t>
            </a:r>
            <a:r>
              <a:rPr lang="en-US" sz="1200" b="1" i="1" dirty="0">
                <a:latin typeface="Times New Roman" panose="02020603050405020304" pitchFamily="18" charset="0"/>
                <a:cs typeface="Times New Roman" panose="02020603050405020304" pitchFamily="18" charset="0"/>
              </a:rPr>
              <a:t> and Robert J. Shiller. Princeton University Press, Princeton, NJ. 2</a:t>
            </a:r>
          </a:p>
          <a:p>
            <a:r>
              <a:rPr lang="en-US" sz="1100" dirty="0">
                <a:latin typeface="Times New Roman" panose="02020603050405020304" pitchFamily="18" charset="0"/>
                <a:cs typeface="Times New Roman" panose="02020603050405020304" pitchFamily="18" charset="0"/>
              </a:rPr>
              <a:t>John M. Keynes; he wrote, in his General Theory of Employment, Interest and Money (London: Macmillan, 1936, pp. 161-2), the following much quoted paragraph</a:t>
            </a:r>
            <a:r>
              <a:rPr lang="en-US" sz="1400" dirty="0">
                <a:latin typeface="Times New Roman" panose="02020603050405020304" pitchFamily="18" charset="0"/>
                <a:cs typeface="Times New Roman" panose="02020603050405020304" pitchFamily="18" charset="0"/>
              </a:rPr>
              <a:t>: “</a:t>
            </a:r>
            <a:r>
              <a:rPr lang="en-US" sz="1400" b="1" i="1" dirty="0">
                <a:latin typeface="Times New Roman" panose="02020603050405020304" pitchFamily="18" charset="0"/>
                <a:cs typeface="Times New Roman" panose="02020603050405020304" pitchFamily="18" charset="0"/>
              </a:rPr>
              <a:t>Even apart from the instability due to speculation, there is the instability due to the characteristic of human nature that a large proportion of our positive activities depend on spontaneous optimism rather than mathematical expectations, whether moral or hedonistic or economic. Most, probably, of our decisions to do something positive, the full consequences of which will be drawn out over many days to come, can only be taken as the result of animal spirits - a spontaneous urge to action rather than inaction, and not as the outcome of a weighted average of quantitative benefits multiplied by quantitative probabilities”.</a:t>
            </a:r>
          </a:p>
          <a:p>
            <a:r>
              <a:rPr lang="en-US" sz="1100" dirty="0">
                <a:latin typeface="Times New Roman" panose="02020603050405020304" pitchFamily="18" charset="0"/>
                <a:cs typeface="Times New Roman" panose="02020603050405020304" pitchFamily="18" charset="0"/>
              </a:rPr>
              <a:t>There are no animal spirits in New Classical Economics. This is an inevitable consequence of the methodological stance of the New Classical Economics, which is driven essentially by rationality and equilibrium. In particular, expectations are rational and there is no scope for irrational expectations. The authors argue that this is absurd.</a:t>
            </a:r>
          </a:p>
          <a:p>
            <a:r>
              <a:rPr lang="en-US" sz="1100" dirty="0">
                <a:latin typeface="Times New Roman" panose="02020603050405020304" pitchFamily="18" charset="0"/>
                <a:cs typeface="Times New Roman" panose="02020603050405020304" pitchFamily="18" charset="0"/>
              </a:rPr>
              <a:t> They point to </a:t>
            </a:r>
            <a:r>
              <a:rPr lang="en-US" sz="1100" u="sng" dirty="0">
                <a:latin typeface="Times New Roman" panose="02020603050405020304" pitchFamily="18" charset="0"/>
                <a:cs typeface="Times New Roman" panose="02020603050405020304" pitchFamily="18" charset="0"/>
              </a:rPr>
              <a:t>five different types of animal spirits </a:t>
            </a:r>
            <a:r>
              <a:rPr lang="en-US" sz="1100" dirty="0">
                <a:latin typeface="Times New Roman" panose="02020603050405020304" pitchFamily="18" charset="0"/>
                <a:cs typeface="Times New Roman" panose="02020603050405020304" pitchFamily="18" charset="0"/>
              </a:rPr>
              <a:t>that exist in real life but are ignored by the New Classical Economics:</a:t>
            </a:r>
          </a:p>
          <a:p>
            <a:r>
              <a:rPr lang="en-US" sz="1100" dirty="0">
                <a:latin typeface="Times New Roman" panose="02020603050405020304" pitchFamily="18" charset="0"/>
                <a:cs typeface="Times New Roman" panose="02020603050405020304" pitchFamily="18" charset="0"/>
              </a:rPr>
              <a:t> (</a:t>
            </a:r>
            <a:r>
              <a:rPr lang="en-US" sz="1100" b="1" i="1" dirty="0">
                <a:latin typeface="Times New Roman" panose="02020603050405020304" pitchFamily="18" charset="0"/>
                <a:cs typeface="Times New Roman" panose="02020603050405020304" pitchFamily="18" charset="0"/>
              </a:rPr>
              <a:t>1) confidence and its multipliers;</a:t>
            </a:r>
          </a:p>
          <a:p>
            <a:r>
              <a:rPr lang="en-US" sz="1100" b="1" i="1" dirty="0">
                <a:latin typeface="Times New Roman" panose="02020603050405020304" pitchFamily="18" charset="0"/>
                <a:cs typeface="Times New Roman" panose="02020603050405020304" pitchFamily="18" charset="0"/>
              </a:rPr>
              <a:t> (2) fairness; </a:t>
            </a:r>
          </a:p>
          <a:p>
            <a:r>
              <a:rPr lang="en-US" sz="1100" b="1" i="1" dirty="0">
                <a:latin typeface="Times New Roman" panose="02020603050405020304" pitchFamily="18" charset="0"/>
                <a:cs typeface="Times New Roman" panose="02020603050405020304" pitchFamily="18" charset="0"/>
              </a:rPr>
              <a:t>(3) corruption and bad faith; </a:t>
            </a:r>
          </a:p>
          <a:p>
            <a:r>
              <a:rPr lang="en-US" sz="1100" b="1" i="1" dirty="0">
                <a:latin typeface="Times New Roman" panose="02020603050405020304" pitchFamily="18" charset="0"/>
                <a:cs typeface="Times New Roman" panose="02020603050405020304" pitchFamily="18" charset="0"/>
              </a:rPr>
              <a:t>(4) money illusion; and</a:t>
            </a:r>
          </a:p>
          <a:p>
            <a:r>
              <a:rPr lang="en-US" sz="1100" b="1" i="1" dirty="0">
                <a:latin typeface="Times New Roman" panose="02020603050405020304" pitchFamily="18" charset="0"/>
                <a:cs typeface="Times New Roman" panose="02020603050405020304" pitchFamily="18" charset="0"/>
              </a:rPr>
              <a:t>(5) stories</a:t>
            </a:r>
            <a:endParaRPr lang="en-GB" sz="1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148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C_PP_updated 2_13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TotalTime>
  <Words>2980</Words>
  <Application>Microsoft Office PowerPoint</Application>
  <PresentationFormat>Widescreen</PresentationFormat>
  <Paragraphs>143</Paragraphs>
  <Slides>39</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39</vt:i4>
      </vt:variant>
    </vt:vector>
  </HeadingPairs>
  <TitlesOfParts>
    <vt:vector size="53" baseType="lpstr">
      <vt:lpstr>Arial</vt:lpstr>
      <vt:lpstr>Bookman Old Style</vt:lpstr>
      <vt:lpstr>Calibri</vt:lpstr>
      <vt:lpstr>Calibri Light</vt:lpstr>
      <vt:lpstr>Franklin Gothic Book</vt:lpstr>
      <vt:lpstr>NimbusRomNo9L-Regu</vt:lpstr>
      <vt:lpstr>NimbusRomNo9L-ReguItal</vt:lpstr>
      <vt:lpstr>Times New Roman</vt:lpstr>
      <vt:lpstr>Wingdings</vt:lpstr>
      <vt:lpstr>Office Theme</vt:lpstr>
      <vt:lpstr>1_Office Theme</vt:lpstr>
      <vt:lpstr>1_RetrospectVTI</vt:lpstr>
      <vt:lpstr>2_Office Theme</vt:lpstr>
      <vt:lpstr>CC_PP_updated 2_13_15</vt:lpstr>
      <vt:lpstr>ΕΙΣΑΓΩΓΙΚΟ ΣΗΜΕΙΩΜΑ ΜΑΘΗΜΑΤΟΣ ΟΙΚΟΝΟΜΙΚΗ ΓΙΑ ΔΙΟΙΚΗΣΗ ΤΩΝ ΕΠΙΧΕΙΡΗΣΕΩΝ  (MANAGERIAL ECONOMICS)</vt:lpstr>
      <vt:lpstr>Γιατί είναι σημαντικό να έχεις απόλυτη κατανόηση των εφαρμοσμένων οικονομικών που αποτελούν την οικονομική των επιχειρήσεων και χρησιμοποιούνται στη λήψη αποφάσεων από τους διαχειριστές και επενδυτές.</vt:lpstr>
      <vt:lpstr>Η ΔΙΕΠΙΣΤΗΜΟΝΙΚΗ ΠΡΟΣΕΓΓΙΣΗ   ΣΤΗ ΛΗΨΗ ΑΠΟΦΑΣΕΩΝ Προετοιμάζοντας τον αυριανό Μάνατζερ</vt:lpstr>
      <vt:lpstr>ΔΟΜΗ ΜΑΘΗΜΑΤΟΣ</vt:lpstr>
      <vt:lpstr>Θετική και κανονιστική ανάλυση (Positive vs Normative Economics)</vt:lpstr>
      <vt:lpstr>PowerPoint Presentation</vt:lpstr>
      <vt:lpstr>Ο τεχνητός Ήλιος της Κίνας έσπασε νέο ρεκόρ φέρνοντας πιο κοντά την πυρηνική σύντηξη  Πέμπτη, 23 Ιανουαρίου 2025 </vt:lpstr>
      <vt:lpstr>Οι τρείς βασικές υποθέσεις που οδηγούν σε λάθος ερμηνεία της πραγματικής οικονομίας:  - ορθολογική συμπεριφορά των συμμετεχόντων στο οικονομικό κύκλωμα (Rational Behavior) - General Equilibrium – Γενική Ισορροπία - ότι ο ρόλος της επιχείρησης είναι η Μεγιστοποίηση Κέρδους (Profit Maximization - άρα η επιχείρηση δουλεύει για να εξυπηρετήσει ΜΟΝΟ τον συντελεστή Επιχειρηματικότητα) - Negative Returns (A negative return occurs when a company experiences a financial loss or investors experience a loss in the value of their investments during a specific period of time. In other words, the business or individual loses money on either their business or their investment)</vt:lpstr>
      <vt:lpstr>ΤΙ ΔΙΑΜΟΡΦΩΝΕΙ ΤΗΝ ΙΣΟΡΡΟΠΙΑ Ή ΑΝΙΣΟΡΡΟΠΙΑ ΣΤΗΝ ΑΓΟΡΑ?  ΠΡΟΣΔΟΚΙΕΣ (EXPECTATIONS), (SENTIMENT) ΣΥΝΑΙΣΘΗΜΑ, ΕΜΠΙΣΤΟΣΥΝΗ (CONFIDENCE) – ANIMAL SPIRIT</vt:lpstr>
      <vt:lpstr>Conceptual architecture of MarketSenseAI, highlighting the core components, data flow, and outcome for a selected stock (e.g., Amazon)  by George Fatouros, Kostas Metaxas, John Soldatos, Dimosthenis Kyriazis, 2024. «Can Large Language Models Beat Wall Street? Unveiling the Potential of AI in Stock Selection», Neural Computing and Applications</vt:lpstr>
      <vt:lpstr>Positive returns vs Diminishing Returns</vt:lpstr>
      <vt:lpstr>Heuristics Problem-solving techniques that result in a quick and practical solution </vt:lpstr>
      <vt:lpstr>Κατανοώντας το επιχειρηματικό περιβάλλον II</vt:lpstr>
      <vt:lpstr>BLACK SWANS_GREY RHINOS AND SILVER LINING</vt:lpstr>
      <vt:lpstr>Black Swans</vt:lpstr>
      <vt:lpstr>Grey Rhinos  Do “Gray Rhinos” Pose a Greater Threat Than Black Swans? </vt:lpstr>
      <vt:lpstr>ΔΑΜΑΖΟΝΤΑΣ ΤΗ ΔΙΕΘΝΗ ΑΒΕΒΑΙΟΤΗΤΑ ΛΕΙΤΟΥΡΓΙΑΣ ΤΩΝ ΕΠΙΧΕΙΡΗΣΕΩΝ – ΠΡΟΕΤΟΙΜΑΣΙΑ ΓΙΑ ΤΗΝ ΑΝΤΙΜΕΤΩΠΙΣΗ ΚΑΘΕ BLACK SWAN &amp; GREY RHINOS – ΕΠΙΛΕΓΟΝΤΑΣ ΟΡΘΟΛΟΓΙΚΑ ΜΕΣΑ ΚΑΙ ΣΤΡΑΤΗΓΙΚΗ ΓΙΑ ΚΑΘΕ ΦΑΣΗ ΤΟΥ ΚΥΚΛΟΥ ΖΩΗΣ ΤΗΣ ΕΠΙΧΕΙΡΗΣΗΣ</vt:lpstr>
      <vt:lpstr>Fear of Missing Out (FOMO)  Fear of the unknown</vt:lpstr>
      <vt:lpstr>PowerPoint Presentation</vt:lpstr>
      <vt:lpstr>ΧΑΡΑΚΤΗΡΙΣΤΙΚΑ &amp; ΙΔΙΟΤΗΤΕΣ ΦΥΣΙΚΩΝ &amp; ΝΟΜΙΚΩΝ ΠΡΟΣΩΠΩΝ ΣΤΟ ΟΙΚΟΝΟΜΙΚΟ ΚΥΚΛΩΜΑ</vt:lpstr>
      <vt:lpstr>ΠΑΡΑΜΕΤΡΟΙ ΠΟΥ ΔΙΑΜΟΡΦΩΝΟΥΝ ΤΙΣ ΑΠΟΦΑΣΕΙΣ ΠΑΡΑΓΩΓΩΝ &amp; ΚΑΤΑΝΑΛΩΤΩΝ</vt:lpstr>
      <vt:lpstr>ΧΡΗΣΙΜΟΤΗΤΑ (UTILITY)</vt:lpstr>
      <vt:lpstr>PowerPoint Presentation</vt:lpstr>
      <vt:lpstr>Ανάλυση Επιλογών Καταναλωτή με βάση τη θεωρία της Χρησιμότητας και με την υπόθεση του Σταθερού Εισοδήματος</vt:lpstr>
      <vt:lpstr>PowerPoint Presentation</vt:lpstr>
      <vt:lpstr>PowerPoint Presentation</vt:lpstr>
      <vt:lpstr>Καμπύλη Αδιαφορίας (Indifference Curve)</vt:lpstr>
      <vt:lpstr>PowerPoint Presentation</vt:lpstr>
      <vt:lpstr>PowerPoint Presentation</vt:lpstr>
      <vt:lpstr>Consumer equilibrium (Ισορροπία Καταναλωτή)</vt:lpstr>
      <vt:lpstr>PowerPoint Presentation</vt:lpstr>
      <vt:lpstr>Καμπύλη αδιαφορίας και καμπύλη ζήτησης</vt:lpstr>
      <vt:lpstr>ΝΟΜΟΣ ΖΗΤΗΣΗΣ</vt:lpstr>
      <vt:lpstr>GIFFEN GOODS</vt:lpstr>
      <vt:lpstr>ΑΠΟΤΕΛΕΣΜΑΤΑ ΕΡΕΥΝΑΣ (Μάης 2021) ΣΤΟ ΤΙ ΑΝΤΙΛΑΜΒΑΝΟΝΤΑΙ ΩΣ ΚΙΝΔΥΝΟ ΑΠΌ ΤΟΝ ΠΛΗΘΩΡΙΣΜΟ ΟΙ MANAGERS OF US FIRMS</vt:lpstr>
      <vt:lpstr>TR= M+β</vt:lpstr>
      <vt:lpstr>ΧΑΡΤΟΓΡΑΦΗΣΗ ΚΙΝΔΥΝΩΝ</vt:lpstr>
      <vt:lpstr>Ερμηνεύοντας γεγονότα, αποφάσεις και διεθνείς τιμές εμπορευμάτων</vt:lpstr>
      <vt:lpstr>Κατανοώντας το επιχειρηματικό περιβάλλον I</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ΕΙΣΑΓΩΓΙΚΟ ΣΗΜΕΙΩΜΑ ΜΑΘΗΜΑΤΟΣ ΕΝΟΠΟΙΗΣΕΙΣ – ΣΥΓΧΩΝΕΥΣΕΙΣ ΚΑΙ ΑΠΟΤΙΜΗΣΕΙΣ ΕΤΑΙΡΕΙΩΝ (M&amp;As)</dc:title>
  <dc:creator>user</dc:creator>
  <cp:lastModifiedBy>Dimitris Cambis</cp:lastModifiedBy>
  <cp:revision>23</cp:revision>
  <dcterms:created xsi:type="dcterms:W3CDTF">2021-03-05T12:47:08Z</dcterms:created>
  <dcterms:modified xsi:type="dcterms:W3CDTF">2025-02-14T13:52:36Z</dcterms:modified>
</cp:coreProperties>
</file>