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9"/>
  </p:notesMasterIdLst>
  <p:sldIdLst>
    <p:sldId id="256" r:id="rId2"/>
    <p:sldId id="305" r:id="rId3"/>
    <p:sldId id="259" r:id="rId4"/>
    <p:sldId id="257" r:id="rId5"/>
    <p:sldId id="261" r:id="rId6"/>
    <p:sldId id="275" r:id="rId7"/>
    <p:sldId id="287" r:id="rId8"/>
    <p:sldId id="288" r:id="rId9"/>
    <p:sldId id="289" r:id="rId10"/>
    <p:sldId id="307" r:id="rId11"/>
    <p:sldId id="302" r:id="rId12"/>
    <p:sldId id="309" r:id="rId13"/>
    <p:sldId id="290" r:id="rId14"/>
    <p:sldId id="262" r:id="rId15"/>
    <p:sldId id="308" r:id="rId16"/>
    <p:sldId id="303" r:id="rId17"/>
    <p:sldId id="300" r:id="rId18"/>
    <p:sldId id="301" r:id="rId19"/>
    <p:sldId id="272" r:id="rId20"/>
    <p:sldId id="304" r:id="rId21"/>
    <p:sldId id="293" r:id="rId22"/>
    <p:sldId id="260" r:id="rId23"/>
    <p:sldId id="295" r:id="rId24"/>
    <p:sldId id="265" r:id="rId25"/>
    <p:sldId id="268" r:id="rId26"/>
    <p:sldId id="296" r:id="rId27"/>
    <p:sldId id="267" r:id="rId28"/>
    <p:sldId id="299" r:id="rId29"/>
    <p:sldId id="294" r:id="rId30"/>
    <p:sldId id="258" r:id="rId31"/>
    <p:sldId id="264" r:id="rId32"/>
    <p:sldId id="297" r:id="rId33"/>
    <p:sldId id="298" r:id="rId34"/>
    <p:sldId id="269" r:id="rId35"/>
    <p:sldId id="263" r:id="rId36"/>
    <p:sldId id="280" r:id="rId37"/>
    <p:sldId id="306" r:id="rId38"/>
  </p:sldIdLst>
  <p:sldSz cx="9144000" cy="5143500" type="screen16x9"/>
  <p:notesSz cx="6858000" cy="9144000"/>
  <p:embeddedFontLst>
    <p:embeddedFont>
      <p:font typeface="Agency FB" panose="020B0503020202020204" pitchFamily="34" charset="0"/>
      <p:regular r:id="rId40"/>
      <p:bold r:id="rId41"/>
    </p:embeddedFont>
    <p:embeddedFont>
      <p:font typeface="Barlow" panose="00000500000000000000" pitchFamily="2" charset="0"/>
      <p:regular r:id="rId42"/>
      <p:bold r:id="rId43"/>
      <p:italic r:id="rId44"/>
      <p:boldItalic r:id="rId45"/>
    </p:embeddedFont>
    <p:embeddedFont>
      <p:font typeface="Barlow Light" panose="00000400000000000000" pitchFamily="2"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Raleway" pitchFamily="2" charset="0"/>
      <p:regular r:id="rId54"/>
      <p:bold r:id="rId55"/>
      <p:italic r:id="rId56"/>
      <p:boldItalic r:id="rId57"/>
    </p:embeddedFont>
    <p:embeddedFont>
      <p:font typeface="Raleway Thin"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D5B7B9-7AAB-4E71-8935-5ACDFAD8A81C}">
  <a:tblStyle styleId="{5CD5B7B9-7AAB-4E71-8935-5ACDFAD8A8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0" autoAdjust="0"/>
    <p:restoredTop sz="94660"/>
  </p:normalViewPr>
  <p:slideViewPr>
    <p:cSldViewPr>
      <p:cViewPr varScale="1">
        <p:scale>
          <a:sx n="136" d="100"/>
          <a:sy n="136" d="100"/>
        </p:scale>
        <p:origin x="71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font" Target="fonts/font2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039147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8" name="Google Shape;169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7" name="Google Shape;2217;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Google Shape;195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9" name="Google Shape;195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8" name="Google Shape;169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5000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sp>
        <p:nvSpPr>
          <p:cNvPr id="17" name="Google Shape;17;p4"/>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p:nvPr/>
        </p:nvSpPr>
        <p:spPr>
          <a:xfrm rot="5400000">
            <a:off x="-303375" y="927405"/>
            <a:ext cx="1416300" cy="8097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1039050" y="1028325"/>
            <a:ext cx="4742700" cy="3579900"/>
          </a:xfrm>
          <a:prstGeom prst="rect">
            <a:avLst/>
          </a:prstGeom>
        </p:spPr>
        <p:txBody>
          <a:bodyPr spcFirstLastPara="1" wrap="square" lIns="0" tIns="0" rIns="0" bIns="0" anchor="t" anchorCtr="0">
            <a:noAutofit/>
          </a:bodyPr>
          <a:lstStyle>
            <a:lvl1pPr marL="457200" lvl="0" indent="-431800" rtl="0">
              <a:spcBef>
                <a:spcPts val="600"/>
              </a:spcBef>
              <a:spcAft>
                <a:spcPts val="0"/>
              </a:spcAft>
              <a:buClr>
                <a:schemeClr val="lt1"/>
              </a:buClr>
              <a:buSzPts val="3200"/>
              <a:buChar char="▸"/>
              <a:defRPr sz="3200">
                <a:solidFill>
                  <a:schemeClr val="lt1"/>
                </a:solidFill>
              </a:defRPr>
            </a:lvl1pPr>
            <a:lvl2pPr marL="914400" lvl="1" indent="-431800" rtl="0">
              <a:spcBef>
                <a:spcPts val="600"/>
              </a:spcBef>
              <a:spcAft>
                <a:spcPts val="0"/>
              </a:spcAft>
              <a:buClr>
                <a:schemeClr val="lt1"/>
              </a:buClr>
              <a:buSzPts val="3200"/>
              <a:buChar char="▹"/>
              <a:defRPr sz="3200">
                <a:solidFill>
                  <a:schemeClr val="lt1"/>
                </a:solidFill>
              </a:defRPr>
            </a:lvl2pPr>
            <a:lvl3pPr marL="1371600" lvl="2" indent="-431800" rtl="0">
              <a:spcBef>
                <a:spcPts val="600"/>
              </a:spcBef>
              <a:spcAft>
                <a:spcPts val="0"/>
              </a:spcAft>
              <a:buClr>
                <a:schemeClr val="lt1"/>
              </a:buClr>
              <a:buSzPts val="3200"/>
              <a:buChar char="▹"/>
              <a:defRPr sz="3200">
                <a:solidFill>
                  <a:schemeClr val="lt1"/>
                </a:solidFill>
              </a:defRPr>
            </a:lvl3pPr>
            <a:lvl4pPr marL="1828800" lvl="3" indent="-431800" rtl="0">
              <a:spcBef>
                <a:spcPts val="600"/>
              </a:spcBef>
              <a:spcAft>
                <a:spcPts val="0"/>
              </a:spcAft>
              <a:buClr>
                <a:schemeClr val="lt1"/>
              </a:buClr>
              <a:buSzPts val="3200"/>
              <a:buChar char="▹"/>
              <a:defRPr sz="3200">
                <a:solidFill>
                  <a:schemeClr val="lt1"/>
                </a:solidFill>
              </a:defRPr>
            </a:lvl4pPr>
            <a:lvl5pPr marL="2286000" lvl="4" indent="-431800" rtl="0">
              <a:spcBef>
                <a:spcPts val="600"/>
              </a:spcBef>
              <a:spcAft>
                <a:spcPts val="0"/>
              </a:spcAft>
              <a:buClr>
                <a:schemeClr val="lt1"/>
              </a:buClr>
              <a:buSzPts val="3200"/>
              <a:buChar char="▹"/>
              <a:defRPr sz="3200">
                <a:solidFill>
                  <a:schemeClr val="lt1"/>
                </a:solidFill>
              </a:defRPr>
            </a:lvl5pPr>
            <a:lvl6pPr marL="2743200" lvl="5" indent="-431800" rtl="0">
              <a:spcBef>
                <a:spcPts val="600"/>
              </a:spcBef>
              <a:spcAft>
                <a:spcPts val="0"/>
              </a:spcAft>
              <a:buClr>
                <a:schemeClr val="lt1"/>
              </a:buClr>
              <a:buSzPts val="3200"/>
              <a:buChar char="▹"/>
              <a:defRPr sz="3200">
                <a:solidFill>
                  <a:schemeClr val="lt1"/>
                </a:solidFill>
              </a:defRPr>
            </a:lvl6pPr>
            <a:lvl7pPr marL="3200400" lvl="6" indent="-431800" rtl="0">
              <a:spcBef>
                <a:spcPts val="600"/>
              </a:spcBef>
              <a:spcAft>
                <a:spcPts val="0"/>
              </a:spcAft>
              <a:buClr>
                <a:schemeClr val="lt1"/>
              </a:buClr>
              <a:buSzPts val="3200"/>
              <a:buChar char="▹"/>
              <a:defRPr sz="3200">
                <a:solidFill>
                  <a:schemeClr val="lt1"/>
                </a:solidFill>
              </a:defRPr>
            </a:lvl7pPr>
            <a:lvl8pPr marL="3657600" lvl="7" indent="-431800" rtl="0">
              <a:spcBef>
                <a:spcPts val="600"/>
              </a:spcBef>
              <a:spcAft>
                <a:spcPts val="0"/>
              </a:spcAft>
              <a:buClr>
                <a:schemeClr val="lt1"/>
              </a:buClr>
              <a:buSzPts val="3200"/>
              <a:buChar char="▹"/>
              <a:defRPr sz="3200">
                <a:solidFill>
                  <a:schemeClr val="lt1"/>
                </a:solidFill>
              </a:defRPr>
            </a:lvl8pPr>
            <a:lvl9pPr marL="4114800" lvl="8" indent="-431800">
              <a:spcBef>
                <a:spcPts val="600"/>
              </a:spcBef>
              <a:spcAft>
                <a:spcPts val="0"/>
              </a:spcAft>
              <a:buClr>
                <a:schemeClr val="lt1"/>
              </a:buClr>
              <a:buSzPts val="3200"/>
              <a:buChar char="▹"/>
              <a:defRPr sz="3200">
                <a:solidFill>
                  <a:schemeClr val="lt1"/>
                </a:solidFill>
              </a:defRPr>
            </a:lvl9pPr>
          </a:lstStyle>
          <a:p>
            <a:endParaRPr/>
          </a:p>
        </p:txBody>
      </p:sp>
      <p:sp>
        <p:nvSpPr>
          <p:cNvPr id="20" name="Google Shape;20;p4"/>
          <p:cNvSpPr txBox="1"/>
          <p:nvPr/>
        </p:nvSpPr>
        <p:spPr>
          <a:xfrm>
            <a:off x="19050" y="933775"/>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a:solidFill>
                  <a:schemeClr val="accent2"/>
                </a:solidFill>
                <a:latin typeface="Raleway"/>
                <a:ea typeface="Raleway"/>
                <a:cs typeface="Raleway"/>
                <a:sym typeface="Raleway"/>
              </a:rPr>
              <a:t>“</a:t>
            </a:r>
            <a:endParaRPr sz="8600" b="1">
              <a:solidFill>
                <a:schemeClr val="accent2"/>
              </a:solidFill>
              <a:latin typeface="Raleway"/>
              <a:ea typeface="Raleway"/>
              <a:cs typeface="Raleway"/>
              <a:sym typeface="Raleway"/>
            </a:endParaRPr>
          </a:p>
        </p:txBody>
      </p:sp>
      <p:sp>
        <p:nvSpPr>
          <p:cNvPr id="21" name="Google Shape;21;p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4572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0" name="Google Shape;40;p7"/>
          <p:cNvSpPr txBox="1">
            <a:spLocks noGrp="1"/>
          </p:cNvSpPr>
          <p:nvPr>
            <p:ph type="body" idx="2"/>
          </p:nvPr>
        </p:nvSpPr>
        <p:spPr>
          <a:xfrm>
            <a:off x="329025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1" name="Google Shape;41;p7"/>
          <p:cNvSpPr txBox="1">
            <a:spLocks noGrp="1"/>
          </p:cNvSpPr>
          <p:nvPr>
            <p:ph type="body" idx="3"/>
          </p:nvPr>
        </p:nvSpPr>
        <p:spPr>
          <a:xfrm>
            <a:off x="61233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2" name="Google Shape;42;p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7" name="Google Shape;47;p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dark">
  <p:cSld name="BLANK_1">
    <p:bg>
      <p:bgPr>
        <a:gradFill>
          <a:gsLst>
            <a:gs pos="0">
              <a:schemeClr val="accent1"/>
            </a:gs>
            <a:gs pos="50000">
              <a:schemeClr val="accent1"/>
            </a:gs>
            <a:gs pos="100000">
              <a:schemeClr val="accent2"/>
            </a:gs>
          </a:gsLst>
          <a:lin ang="16200038" scaled="0"/>
        </a:gradFill>
        <a:effectLst/>
      </p:bgPr>
    </p:bg>
    <p:spTree>
      <p:nvGrpSpPr>
        <p:cNvPr id="1" name="Shape 56"/>
        <p:cNvGrpSpPr/>
        <p:nvPr/>
      </p:nvGrpSpPr>
      <p:grpSpPr>
        <a:xfrm>
          <a:off x="0" y="0"/>
          <a:ext cx="0" cy="0"/>
          <a:chOff x="0" y="0"/>
          <a:chExt cx="0" cy="0"/>
        </a:xfrm>
      </p:grpSpPr>
      <p:sp>
        <p:nvSpPr>
          <p:cNvPr id="57" name="Google Shape;57;p11"/>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3.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12"/>
          <p:cNvGrpSpPr/>
          <p:nvPr/>
        </p:nvGrpSpPr>
        <p:grpSpPr>
          <a:xfrm>
            <a:off x="5122427" y="668001"/>
            <a:ext cx="3841143" cy="3893303"/>
            <a:chOff x="5122427" y="668001"/>
            <a:chExt cx="3841143" cy="3893303"/>
          </a:xfrm>
        </p:grpSpPr>
        <p:grpSp>
          <p:nvGrpSpPr>
            <p:cNvPr id="64" name="Google Shape;64;p12"/>
            <p:cNvGrpSpPr/>
            <p:nvPr/>
          </p:nvGrpSpPr>
          <p:grpSpPr>
            <a:xfrm>
              <a:off x="5144045" y="893590"/>
              <a:ext cx="2833667" cy="2964311"/>
              <a:chOff x="3860721" y="1330073"/>
              <a:chExt cx="3544299" cy="3707706"/>
            </a:xfrm>
          </p:grpSpPr>
          <p:sp>
            <p:nvSpPr>
              <p:cNvPr id="65" name="Google Shape;65;p12"/>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2"/>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2"/>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2"/>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12"/>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12"/>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12"/>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12"/>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2"/>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2"/>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2"/>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12"/>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12"/>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12"/>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12"/>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2"/>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2"/>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2"/>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12"/>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12"/>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12"/>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2"/>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2"/>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2"/>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2"/>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2"/>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2"/>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2"/>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2"/>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2"/>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12"/>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12"/>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2"/>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2"/>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2"/>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2"/>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2"/>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2"/>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12"/>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2"/>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12"/>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12"/>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2"/>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12"/>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12"/>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2"/>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2"/>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2"/>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2"/>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2"/>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2"/>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2"/>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2"/>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2"/>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2"/>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2"/>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2"/>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2"/>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2"/>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2"/>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2"/>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2"/>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2"/>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2"/>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2"/>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2"/>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2"/>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2"/>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2"/>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2"/>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2"/>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2"/>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12"/>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12"/>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2"/>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2"/>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2"/>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2"/>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2"/>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2"/>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2"/>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2"/>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2"/>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2"/>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2"/>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2"/>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2"/>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2"/>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2"/>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2"/>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2"/>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2"/>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2"/>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12"/>
            <p:cNvSpPr/>
            <p:nvPr/>
          </p:nvSpPr>
          <p:spPr>
            <a:xfrm>
              <a:off x="6986665" y="3342725"/>
              <a:ext cx="1789199" cy="1033007"/>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2"/>
            <p:cNvSpPr/>
            <p:nvPr/>
          </p:nvSpPr>
          <p:spPr>
            <a:xfrm>
              <a:off x="7014156" y="3327342"/>
              <a:ext cx="1789199" cy="1033007"/>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2"/>
            <p:cNvSpPr/>
            <p:nvPr/>
          </p:nvSpPr>
          <p:spPr>
            <a:xfrm>
              <a:off x="7014156" y="3298709"/>
              <a:ext cx="1789199" cy="1033007"/>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2"/>
            <p:cNvSpPr/>
            <p:nvPr/>
          </p:nvSpPr>
          <p:spPr>
            <a:xfrm>
              <a:off x="7976493" y="3396565"/>
              <a:ext cx="664277" cy="383503"/>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2"/>
            <p:cNvSpPr/>
            <p:nvPr/>
          </p:nvSpPr>
          <p:spPr>
            <a:xfrm>
              <a:off x="7912754" y="3450709"/>
              <a:ext cx="634273" cy="36621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2"/>
            <p:cNvSpPr/>
            <p:nvPr/>
          </p:nvSpPr>
          <p:spPr>
            <a:xfrm>
              <a:off x="7863331" y="3479190"/>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2"/>
            <p:cNvSpPr/>
            <p:nvPr/>
          </p:nvSpPr>
          <p:spPr>
            <a:xfrm>
              <a:off x="7813984" y="3507747"/>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2"/>
            <p:cNvSpPr/>
            <p:nvPr/>
          </p:nvSpPr>
          <p:spPr>
            <a:xfrm>
              <a:off x="7451727" y="3699575"/>
              <a:ext cx="664201" cy="38350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2"/>
            <p:cNvSpPr/>
            <p:nvPr/>
          </p:nvSpPr>
          <p:spPr>
            <a:xfrm>
              <a:off x="7387988" y="3753643"/>
              <a:ext cx="592922" cy="342381"/>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2"/>
            <p:cNvSpPr/>
            <p:nvPr/>
          </p:nvSpPr>
          <p:spPr>
            <a:xfrm>
              <a:off x="7338565" y="3782200"/>
              <a:ext cx="581727" cy="33583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2"/>
            <p:cNvSpPr/>
            <p:nvPr/>
          </p:nvSpPr>
          <p:spPr>
            <a:xfrm>
              <a:off x="7289218" y="3810681"/>
              <a:ext cx="496361" cy="286637"/>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2"/>
            <p:cNvSpPr/>
            <p:nvPr/>
          </p:nvSpPr>
          <p:spPr>
            <a:xfrm>
              <a:off x="7582329" y="3561435"/>
              <a:ext cx="337202" cy="194645"/>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2"/>
            <p:cNvSpPr/>
            <p:nvPr/>
          </p:nvSpPr>
          <p:spPr>
            <a:xfrm>
              <a:off x="7800200" y="3687162"/>
              <a:ext cx="337202" cy="194721"/>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2"/>
            <p:cNvSpPr/>
            <p:nvPr/>
          </p:nvSpPr>
          <p:spPr>
            <a:xfrm>
              <a:off x="8018073" y="3812966"/>
              <a:ext cx="337202" cy="194721"/>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2"/>
            <p:cNvSpPr/>
            <p:nvPr/>
          </p:nvSpPr>
          <p:spPr>
            <a:xfrm>
              <a:off x="6687910" y="670084"/>
              <a:ext cx="163899" cy="239625"/>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2"/>
            <p:cNvSpPr/>
            <p:nvPr/>
          </p:nvSpPr>
          <p:spPr>
            <a:xfrm>
              <a:off x="6700339" y="668001"/>
              <a:ext cx="78506" cy="96744"/>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2"/>
            <p:cNvSpPr/>
            <p:nvPr/>
          </p:nvSpPr>
          <p:spPr>
            <a:xfrm>
              <a:off x="6715688" y="773039"/>
              <a:ext cx="96838" cy="10838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2"/>
            <p:cNvSpPr/>
            <p:nvPr/>
          </p:nvSpPr>
          <p:spPr>
            <a:xfrm>
              <a:off x="6550295" y="816287"/>
              <a:ext cx="182749" cy="260151"/>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12"/>
            <p:cNvSpPr/>
            <p:nvPr/>
          </p:nvSpPr>
          <p:spPr>
            <a:xfrm>
              <a:off x="6687493" y="808527"/>
              <a:ext cx="141166" cy="186207"/>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12"/>
            <p:cNvSpPr/>
            <p:nvPr/>
          </p:nvSpPr>
          <p:spPr>
            <a:xfrm>
              <a:off x="6712641" y="675415"/>
              <a:ext cx="103849" cy="127932"/>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2"/>
            <p:cNvSpPr/>
            <p:nvPr/>
          </p:nvSpPr>
          <p:spPr>
            <a:xfrm>
              <a:off x="6716857" y="674913"/>
              <a:ext cx="104260" cy="98126"/>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2"/>
            <p:cNvSpPr/>
            <p:nvPr/>
          </p:nvSpPr>
          <p:spPr>
            <a:xfrm>
              <a:off x="6591681" y="1319278"/>
              <a:ext cx="81988" cy="62539"/>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2"/>
            <p:cNvSpPr/>
            <p:nvPr/>
          </p:nvSpPr>
          <p:spPr>
            <a:xfrm>
              <a:off x="6592043" y="1339232"/>
              <a:ext cx="81616" cy="42611"/>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2"/>
            <p:cNvSpPr/>
            <p:nvPr/>
          </p:nvSpPr>
          <p:spPr>
            <a:xfrm>
              <a:off x="6550653" y="1292322"/>
              <a:ext cx="75049" cy="5813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2"/>
            <p:cNvSpPr/>
            <p:nvPr/>
          </p:nvSpPr>
          <p:spPr>
            <a:xfrm>
              <a:off x="6550998" y="1311512"/>
              <a:ext cx="74752" cy="39022"/>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2"/>
            <p:cNvSpPr/>
            <p:nvPr/>
          </p:nvSpPr>
          <p:spPr>
            <a:xfrm>
              <a:off x="6578488" y="992358"/>
              <a:ext cx="178709" cy="30823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2"/>
            <p:cNvSpPr/>
            <p:nvPr/>
          </p:nvSpPr>
          <p:spPr>
            <a:xfrm>
              <a:off x="6627226" y="992967"/>
              <a:ext cx="177917" cy="333745"/>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2"/>
            <p:cNvSpPr/>
            <p:nvPr/>
          </p:nvSpPr>
          <p:spPr>
            <a:xfrm>
              <a:off x="6560953" y="971949"/>
              <a:ext cx="266059" cy="244904"/>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2"/>
            <p:cNvSpPr/>
            <p:nvPr/>
          </p:nvSpPr>
          <p:spPr>
            <a:xfrm>
              <a:off x="6774876" y="827227"/>
              <a:ext cx="92463" cy="32416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2"/>
            <p:cNvSpPr/>
            <p:nvPr/>
          </p:nvSpPr>
          <p:spPr>
            <a:xfrm>
              <a:off x="6792998" y="823141"/>
              <a:ext cx="55907" cy="7110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2"/>
            <p:cNvSpPr/>
            <p:nvPr/>
          </p:nvSpPr>
          <p:spPr>
            <a:xfrm>
              <a:off x="6683350" y="808424"/>
              <a:ext cx="47823" cy="5021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3" name="Google Shape;203;p12"/>
            <p:cNvGrpSpPr/>
            <p:nvPr/>
          </p:nvGrpSpPr>
          <p:grpSpPr>
            <a:xfrm flipH="1">
              <a:off x="5678143" y="1227582"/>
              <a:ext cx="345795" cy="1043508"/>
              <a:chOff x="5678143" y="1151382"/>
              <a:chExt cx="345795" cy="1043508"/>
            </a:xfrm>
          </p:grpSpPr>
          <p:sp>
            <p:nvSpPr>
              <p:cNvPr id="204" name="Google Shape;204;p12"/>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2"/>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2"/>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2"/>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2"/>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2"/>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2"/>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2"/>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2"/>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2"/>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12"/>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2"/>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2"/>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2"/>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2"/>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2"/>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2"/>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 name="Google Shape;221;p12"/>
            <p:cNvGrpSpPr/>
            <p:nvPr/>
          </p:nvGrpSpPr>
          <p:grpSpPr>
            <a:xfrm>
              <a:off x="5122427" y="3292365"/>
              <a:ext cx="823270" cy="1268939"/>
              <a:chOff x="5490177" y="3555452"/>
              <a:chExt cx="823270" cy="1268939"/>
            </a:xfrm>
          </p:grpSpPr>
          <p:sp>
            <p:nvSpPr>
              <p:cNvPr id="222" name="Google Shape;222;p12"/>
              <p:cNvSpPr/>
              <p:nvPr/>
            </p:nvSpPr>
            <p:spPr>
              <a:xfrm>
                <a:off x="5967652" y="4624747"/>
                <a:ext cx="345795" cy="199644"/>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2"/>
              <p:cNvSpPr/>
              <p:nvPr/>
            </p:nvSpPr>
            <p:spPr>
              <a:xfrm>
                <a:off x="6225123" y="3957880"/>
                <a:ext cx="68002" cy="244678"/>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2"/>
              <p:cNvSpPr/>
              <p:nvPr/>
            </p:nvSpPr>
            <p:spPr>
              <a:xfrm>
                <a:off x="6014262" y="4720102"/>
                <a:ext cx="99120" cy="56094"/>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2"/>
              <p:cNvSpPr/>
              <p:nvPr/>
            </p:nvSpPr>
            <p:spPr>
              <a:xfrm>
                <a:off x="6014165" y="4729456"/>
                <a:ext cx="97551" cy="46733"/>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2"/>
              <p:cNvSpPr/>
              <p:nvPr/>
            </p:nvSpPr>
            <p:spPr>
              <a:xfrm>
                <a:off x="6140412" y="4656810"/>
                <a:ext cx="95533" cy="53978"/>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2"/>
              <p:cNvSpPr/>
              <p:nvPr/>
            </p:nvSpPr>
            <p:spPr>
              <a:xfrm>
                <a:off x="6140448" y="4665717"/>
                <a:ext cx="93872" cy="45066"/>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2"/>
              <p:cNvSpPr/>
              <p:nvPr/>
            </p:nvSpPr>
            <p:spPr>
              <a:xfrm>
                <a:off x="6074259" y="4151308"/>
                <a:ext cx="190443" cy="586341"/>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2"/>
              <p:cNvSpPr/>
              <p:nvPr/>
            </p:nvSpPr>
            <p:spPr>
              <a:xfrm>
                <a:off x="6075072" y="4151308"/>
                <a:ext cx="189540" cy="327893"/>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2"/>
              <p:cNvSpPr/>
              <p:nvPr/>
            </p:nvSpPr>
            <p:spPr>
              <a:xfrm>
                <a:off x="6112869" y="3797323"/>
                <a:ext cx="128417" cy="206862"/>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2"/>
              <p:cNvSpPr/>
              <p:nvPr/>
            </p:nvSpPr>
            <p:spPr>
              <a:xfrm>
                <a:off x="6244085" y="3981464"/>
                <a:ext cx="49073" cy="87044"/>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2"/>
              <p:cNvSpPr/>
              <p:nvPr/>
            </p:nvSpPr>
            <p:spPr>
              <a:xfrm>
                <a:off x="6106401" y="3956215"/>
                <a:ext cx="153237" cy="219092"/>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2"/>
              <p:cNvSpPr/>
              <p:nvPr/>
            </p:nvSpPr>
            <p:spPr>
              <a:xfrm>
                <a:off x="5856250" y="4001330"/>
                <a:ext cx="294998" cy="212364"/>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2"/>
              <p:cNvSpPr/>
              <p:nvPr/>
            </p:nvSpPr>
            <p:spPr>
              <a:xfrm>
                <a:off x="6075027" y="3988967"/>
                <a:ext cx="80628" cy="83804"/>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12"/>
              <p:cNvSpPr/>
              <p:nvPr/>
            </p:nvSpPr>
            <p:spPr>
              <a:xfrm>
                <a:off x="6107459" y="3797280"/>
                <a:ext cx="160810" cy="262954"/>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2"/>
              <p:cNvSpPr/>
              <p:nvPr/>
            </p:nvSpPr>
            <p:spPr>
              <a:xfrm>
                <a:off x="5490177" y="438113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2"/>
              <p:cNvSpPr/>
              <p:nvPr/>
            </p:nvSpPr>
            <p:spPr>
              <a:xfrm>
                <a:off x="5573749" y="4455840"/>
                <a:ext cx="98301" cy="76095"/>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2"/>
              <p:cNvSpPr/>
              <p:nvPr/>
            </p:nvSpPr>
            <p:spPr>
              <a:xfrm>
                <a:off x="5573762" y="4480895"/>
                <a:ext cx="97794" cy="5100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2"/>
              <p:cNvSpPr/>
              <p:nvPr/>
            </p:nvSpPr>
            <p:spPr>
              <a:xfrm>
                <a:off x="5674337" y="4417793"/>
                <a:ext cx="98217" cy="73323"/>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2"/>
              <p:cNvSpPr/>
              <p:nvPr/>
            </p:nvSpPr>
            <p:spPr>
              <a:xfrm>
                <a:off x="5674522" y="4441449"/>
                <a:ext cx="97784" cy="5104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2"/>
              <p:cNvSpPr/>
              <p:nvPr/>
            </p:nvSpPr>
            <p:spPr>
              <a:xfrm>
                <a:off x="5578538" y="3979203"/>
                <a:ext cx="169290" cy="484803"/>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2"/>
              <p:cNvSpPr/>
              <p:nvPr/>
            </p:nvSpPr>
            <p:spPr>
              <a:xfrm>
                <a:off x="5601056" y="3677030"/>
                <a:ext cx="108255" cy="105706"/>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2"/>
              <p:cNvSpPr/>
              <p:nvPr/>
            </p:nvSpPr>
            <p:spPr>
              <a:xfrm>
                <a:off x="5726677" y="3702009"/>
                <a:ext cx="153814" cy="302133"/>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2"/>
              <p:cNvSpPr/>
              <p:nvPr/>
            </p:nvSpPr>
            <p:spPr>
              <a:xfrm>
                <a:off x="5572425" y="3691494"/>
                <a:ext cx="175494" cy="353954"/>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2"/>
              <p:cNvSpPr/>
              <p:nvPr/>
            </p:nvSpPr>
            <p:spPr>
              <a:xfrm>
                <a:off x="5596900" y="3567776"/>
                <a:ext cx="116875" cy="142090"/>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2"/>
              <p:cNvSpPr/>
              <p:nvPr/>
            </p:nvSpPr>
            <p:spPr>
              <a:xfrm>
                <a:off x="5586117" y="3555452"/>
                <a:ext cx="123225" cy="121654"/>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2"/>
              <p:cNvSpPr/>
              <p:nvPr/>
            </p:nvSpPr>
            <p:spPr>
              <a:xfrm>
                <a:off x="5563193" y="3761560"/>
                <a:ext cx="157578" cy="270890"/>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2"/>
              <p:cNvSpPr/>
              <p:nvPr/>
            </p:nvSpPr>
            <p:spPr>
              <a:xfrm>
                <a:off x="5730894" y="3844261"/>
                <a:ext cx="182422" cy="245287"/>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2"/>
              <p:cNvSpPr/>
              <p:nvPr/>
            </p:nvSpPr>
            <p:spPr>
              <a:xfrm>
                <a:off x="5699455" y="3997937"/>
                <a:ext cx="92794" cy="45581"/>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2"/>
              <p:cNvSpPr/>
              <p:nvPr/>
            </p:nvSpPr>
            <p:spPr>
              <a:xfrm>
                <a:off x="5833154" y="3969125"/>
                <a:ext cx="57182" cy="4727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2"/>
              <p:cNvSpPr/>
              <p:nvPr/>
            </p:nvSpPr>
            <p:spPr>
              <a:xfrm>
                <a:off x="5709343" y="3692033"/>
                <a:ext cx="56693" cy="82524"/>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2"/>
              <p:cNvSpPr/>
              <p:nvPr/>
            </p:nvSpPr>
            <p:spPr>
              <a:xfrm>
                <a:off x="5551668" y="3748041"/>
                <a:ext cx="68780" cy="102654"/>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3" name="Google Shape;253;p12"/>
            <p:cNvSpPr/>
            <p:nvPr/>
          </p:nvSpPr>
          <p:spPr>
            <a:xfrm>
              <a:off x="7297552" y="1119942"/>
              <a:ext cx="135609" cy="26640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2"/>
            <p:cNvSpPr/>
            <p:nvPr/>
          </p:nvSpPr>
          <p:spPr>
            <a:xfrm>
              <a:off x="7309787" y="1745656"/>
              <a:ext cx="93295" cy="72283"/>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2"/>
            <p:cNvSpPr/>
            <p:nvPr/>
          </p:nvSpPr>
          <p:spPr>
            <a:xfrm>
              <a:off x="7310617" y="1769417"/>
              <a:ext cx="92899" cy="48456"/>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2"/>
            <p:cNvSpPr/>
            <p:nvPr/>
          </p:nvSpPr>
          <p:spPr>
            <a:xfrm>
              <a:off x="7197828" y="1680648"/>
              <a:ext cx="93274" cy="69610"/>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2"/>
            <p:cNvSpPr/>
            <p:nvPr/>
          </p:nvSpPr>
          <p:spPr>
            <a:xfrm>
              <a:off x="7198064" y="1702707"/>
              <a:ext cx="92850" cy="48456"/>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2"/>
            <p:cNvSpPr/>
            <p:nvPr/>
          </p:nvSpPr>
          <p:spPr>
            <a:xfrm>
              <a:off x="7221254" y="1360384"/>
              <a:ext cx="326700" cy="394943"/>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2"/>
            <p:cNvSpPr/>
            <p:nvPr/>
          </p:nvSpPr>
          <p:spPr>
            <a:xfrm>
              <a:off x="7417903" y="1095544"/>
              <a:ext cx="102781" cy="99997"/>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2"/>
            <p:cNvSpPr/>
            <p:nvPr/>
          </p:nvSpPr>
          <p:spPr>
            <a:xfrm>
              <a:off x="7381720" y="1109556"/>
              <a:ext cx="166775" cy="325513"/>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2"/>
            <p:cNvSpPr/>
            <p:nvPr/>
          </p:nvSpPr>
          <p:spPr>
            <a:xfrm>
              <a:off x="7413797" y="991818"/>
              <a:ext cx="110760" cy="134864"/>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2"/>
            <p:cNvSpPr/>
            <p:nvPr/>
          </p:nvSpPr>
          <p:spPr>
            <a:xfrm>
              <a:off x="7417935" y="980032"/>
              <a:ext cx="116886" cy="115512"/>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2"/>
            <p:cNvSpPr/>
            <p:nvPr/>
          </p:nvSpPr>
          <p:spPr>
            <a:xfrm>
              <a:off x="7364000" y="1109861"/>
              <a:ext cx="53839" cy="78361"/>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2"/>
            <p:cNvSpPr/>
            <p:nvPr/>
          </p:nvSpPr>
          <p:spPr>
            <a:xfrm>
              <a:off x="7794459" y="3551002"/>
              <a:ext cx="540508" cy="312148"/>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2"/>
            <p:cNvSpPr/>
            <p:nvPr/>
          </p:nvSpPr>
          <p:spPr>
            <a:xfrm>
              <a:off x="7824798" y="3491907"/>
              <a:ext cx="469764" cy="181297"/>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2"/>
            <p:cNvSpPr/>
            <p:nvPr/>
          </p:nvSpPr>
          <p:spPr>
            <a:xfrm>
              <a:off x="7794490" y="3623727"/>
              <a:ext cx="41046" cy="82625"/>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2"/>
            <p:cNvSpPr/>
            <p:nvPr/>
          </p:nvSpPr>
          <p:spPr>
            <a:xfrm>
              <a:off x="8298847" y="3624184"/>
              <a:ext cx="36096" cy="82168"/>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2"/>
            <p:cNvSpPr/>
            <p:nvPr/>
          </p:nvSpPr>
          <p:spPr>
            <a:xfrm>
              <a:off x="7842237" y="3535238"/>
              <a:ext cx="449908" cy="259679"/>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2"/>
            <p:cNvSpPr/>
            <p:nvPr/>
          </p:nvSpPr>
          <p:spPr>
            <a:xfrm>
              <a:off x="7815050" y="3673683"/>
              <a:ext cx="491482" cy="17632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2"/>
            <p:cNvSpPr/>
            <p:nvPr/>
          </p:nvSpPr>
          <p:spPr>
            <a:xfrm>
              <a:off x="7794490" y="3472184"/>
              <a:ext cx="540453" cy="312196"/>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2"/>
            <p:cNvSpPr/>
            <p:nvPr/>
          </p:nvSpPr>
          <p:spPr>
            <a:xfrm>
              <a:off x="7752377" y="3752957"/>
              <a:ext cx="148877" cy="85976"/>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2"/>
            <p:cNvSpPr/>
            <p:nvPr/>
          </p:nvSpPr>
          <p:spPr>
            <a:xfrm>
              <a:off x="7787483" y="3773138"/>
              <a:ext cx="113771" cy="106232"/>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2"/>
            <p:cNvSpPr/>
            <p:nvPr/>
          </p:nvSpPr>
          <p:spPr>
            <a:xfrm>
              <a:off x="7465892" y="3799784"/>
              <a:ext cx="344817" cy="254127"/>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2"/>
            <p:cNvSpPr/>
            <p:nvPr/>
          </p:nvSpPr>
          <p:spPr>
            <a:xfrm>
              <a:off x="8113340" y="4275363"/>
              <a:ext cx="345579" cy="199519"/>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2"/>
            <p:cNvSpPr/>
            <p:nvPr/>
          </p:nvSpPr>
          <p:spPr>
            <a:xfrm>
              <a:off x="8345604" y="3658605"/>
              <a:ext cx="79241" cy="172485"/>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2"/>
            <p:cNvSpPr/>
            <p:nvPr/>
          </p:nvSpPr>
          <p:spPr>
            <a:xfrm>
              <a:off x="8356722" y="3587657"/>
              <a:ext cx="56961" cy="109603"/>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2"/>
            <p:cNvSpPr/>
            <p:nvPr/>
          </p:nvSpPr>
          <p:spPr>
            <a:xfrm>
              <a:off x="8165307" y="4346248"/>
              <a:ext cx="122882" cy="68919"/>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2"/>
            <p:cNvSpPr/>
            <p:nvPr/>
          </p:nvSpPr>
          <p:spPr>
            <a:xfrm>
              <a:off x="8165313" y="4357988"/>
              <a:ext cx="120815" cy="57407"/>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2"/>
            <p:cNvSpPr/>
            <p:nvPr/>
          </p:nvSpPr>
          <p:spPr>
            <a:xfrm>
              <a:off x="8255166" y="4305930"/>
              <a:ext cx="122882" cy="68953"/>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2"/>
            <p:cNvSpPr/>
            <p:nvPr/>
          </p:nvSpPr>
          <p:spPr>
            <a:xfrm>
              <a:off x="8255174" y="4317703"/>
              <a:ext cx="120815" cy="57407"/>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2"/>
            <p:cNvSpPr/>
            <p:nvPr/>
          </p:nvSpPr>
          <p:spPr>
            <a:xfrm>
              <a:off x="8198325" y="3858200"/>
              <a:ext cx="179678" cy="5072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2"/>
            <p:cNvSpPr/>
            <p:nvPr/>
          </p:nvSpPr>
          <p:spPr>
            <a:xfrm>
              <a:off x="8224549" y="3442293"/>
              <a:ext cx="130417" cy="208730"/>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2"/>
            <p:cNvSpPr/>
            <p:nvPr/>
          </p:nvSpPr>
          <p:spPr>
            <a:xfrm>
              <a:off x="8197056" y="3589895"/>
              <a:ext cx="200560" cy="332104"/>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2"/>
            <p:cNvSpPr/>
            <p:nvPr/>
          </p:nvSpPr>
          <p:spPr>
            <a:xfrm>
              <a:off x="8000839" y="3631642"/>
              <a:ext cx="254644" cy="198374"/>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2"/>
            <p:cNvSpPr/>
            <p:nvPr/>
          </p:nvSpPr>
          <p:spPr>
            <a:xfrm>
              <a:off x="8187055" y="3627341"/>
              <a:ext cx="77484" cy="113419"/>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2"/>
            <p:cNvSpPr/>
            <p:nvPr/>
          </p:nvSpPr>
          <p:spPr>
            <a:xfrm>
              <a:off x="8224358" y="3433131"/>
              <a:ext cx="126435" cy="139356"/>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9" name="Google Shape;289;p12"/>
            <p:cNvGrpSpPr/>
            <p:nvPr/>
          </p:nvGrpSpPr>
          <p:grpSpPr>
            <a:xfrm>
              <a:off x="6544681" y="927100"/>
              <a:ext cx="264550" cy="200503"/>
              <a:chOff x="6621095" y="1452181"/>
              <a:chExt cx="330894" cy="250785"/>
            </a:xfrm>
          </p:grpSpPr>
          <p:sp>
            <p:nvSpPr>
              <p:cNvPr id="290" name="Google Shape;290;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5" name="Google Shape;295;p12"/>
            <p:cNvGrpSpPr/>
            <p:nvPr/>
          </p:nvGrpSpPr>
          <p:grpSpPr>
            <a:xfrm>
              <a:off x="7210360" y="1314224"/>
              <a:ext cx="264550" cy="200503"/>
              <a:chOff x="6621095" y="1452181"/>
              <a:chExt cx="330894" cy="250785"/>
            </a:xfrm>
          </p:grpSpPr>
          <p:sp>
            <p:nvSpPr>
              <p:cNvPr id="296" name="Google Shape;296;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1" name="Google Shape;301;p12"/>
            <p:cNvSpPr/>
            <p:nvPr/>
          </p:nvSpPr>
          <p:spPr>
            <a:xfrm>
              <a:off x="7451033" y="1163186"/>
              <a:ext cx="126280" cy="353110"/>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12"/>
            <p:cNvSpPr/>
            <p:nvPr/>
          </p:nvSpPr>
          <p:spPr>
            <a:xfrm>
              <a:off x="7509451" y="1160411"/>
              <a:ext cx="72725" cy="98625"/>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 name="Google Shape;303;p12"/>
            <p:cNvGrpSpPr/>
            <p:nvPr/>
          </p:nvGrpSpPr>
          <p:grpSpPr>
            <a:xfrm flipH="1">
              <a:off x="8183210" y="2407472"/>
              <a:ext cx="780360" cy="1195999"/>
              <a:chOff x="3975528" y="3303922"/>
              <a:chExt cx="780360" cy="1195999"/>
            </a:xfrm>
          </p:grpSpPr>
          <p:sp>
            <p:nvSpPr>
              <p:cNvPr id="304" name="Google Shape;304;p12"/>
              <p:cNvSpPr/>
              <p:nvPr/>
            </p:nvSpPr>
            <p:spPr>
              <a:xfrm>
                <a:off x="4158598" y="4226660"/>
                <a:ext cx="285978" cy="165125"/>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2"/>
              <p:cNvSpPr/>
              <p:nvPr/>
            </p:nvSpPr>
            <p:spPr>
              <a:xfrm>
                <a:off x="4385076" y="4094459"/>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2"/>
              <p:cNvSpPr/>
              <p:nvPr/>
            </p:nvSpPr>
            <p:spPr>
              <a:xfrm>
                <a:off x="4469909" y="3303922"/>
                <a:ext cx="285978" cy="165049"/>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12"/>
              <p:cNvSpPr/>
              <p:nvPr/>
            </p:nvSpPr>
            <p:spPr>
              <a:xfrm>
                <a:off x="4612847" y="3386395"/>
                <a:ext cx="142951" cy="825855"/>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12"/>
              <p:cNvSpPr/>
              <p:nvPr/>
            </p:nvSpPr>
            <p:spPr>
              <a:xfrm>
                <a:off x="4255541" y="3675088"/>
                <a:ext cx="285978" cy="1652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12"/>
              <p:cNvSpPr/>
              <p:nvPr/>
            </p:nvSpPr>
            <p:spPr>
              <a:xfrm>
                <a:off x="4398478" y="3757637"/>
                <a:ext cx="142950" cy="57751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12"/>
              <p:cNvSpPr/>
              <p:nvPr/>
            </p:nvSpPr>
            <p:spPr>
              <a:xfrm>
                <a:off x="3975528" y="4334796"/>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12"/>
              <p:cNvSpPr/>
              <p:nvPr/>
            </p:nvSpPr>
            <p:spPr>
              <a:xfrm>
                <a:off x="4027311" y="4067196"/>
                <a:ext cx="285978" cy="165125"/>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12"/>
              <p:cNvSpPr/>
              <p:nvPr/>
            </p:nvSpPr>
            <p:spPr>
              <a:xfrm>
                <a:off x="4170249" y="4149670"/>
                <a:ext cx="142951" cy="319278"/>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12"/>
              <p:cNvSpPr/>
              <p:nvPr/>
            </p:nvSpPr>
            <p:spPr>
              <a:xfrm>
                <a:off x="4359514" y="3443605"/>
                <a:ext cx="123401" cy="242674"/>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12"/>
              <p:cNvSpPr/>
              <p:nvPr/>
            </p:nvSpPr>
            <p:spPr>
              <a:xfrm>
                <a:off x="4386191" y="4013507"/>
                <a:ext cx="85270" cy="65855"/>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12"/>
              <p:cNvSpPr/>
              <p:nvPr/>
            </p:nvSpPr>
            <p:spPr>
              <a:xfrm>
                <a:off x="4386358" y="4035136"/>
                <a:ext cx="84898" cy="44294"/>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2"/>
              <p:cNvSpPr/>
              <p:nvPr/>
            </p:nvSpPr>
            <p:spPr>
              <a:xfrm>
                <a:off x="4488338" y="3953912"/>
                <a:ext cx="85261" cy="63613"/>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2"/>
              <p:cNvSpPr/>
              <p:nvPr/>
            </p:nvSpPr>
            <p:spPr>
              <a:xfrm>
                <a:off x="4488682" y="3974367"/>
                <a:ext cx="84923" cy="44256"/>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2"/>
              <p:cNvSpPr/>
              <p:nvPr/>
            </p:nvSpPr>
            <p:spPr>
              <a:xfrm>
                <a:off x="4254514" y="3662153"/>
                <a:ext cx="298029" cy="360530"/>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2"/>
              <p:cNvSpPr/>
              <p:nvPr/>
            </p:nvSpPr>
            <p:spPr>
              <a:xfrm>
                <a:off x="4279346" y="3421120"/>
                <a:ext cx="93728" cy="91216"/>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2"/>
              <p:cNvSpPr/>
              <p:nvPr/>
            </p:nvSpPr>
            <p:spPr>
              <a:xfrm>
                <a:off x="4254597" y="3433943"/>
                <a:ext cx="151659" cy="296670"/>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2"/>
              <p:cNvSpPr/>
              <p:nvPr/>
            </p:nvSpPr>
            <p:spPr>
              <a:xfrm>
                <a:off x="4275867" y="3326707"/>
                <a:ext cx="101092" cy="122957"/>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2"/>
              <p:cNvSpPr/>
              <p:nvPr/>
            </p:nvSpPr>
            <p:spPr>
              <a:xfrm>
                <a:off x="4266495" y="3315741"/>
                <a:ext cx="106605" cy="105444"/>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2"/>
              <p:cNvSpPr/>
              <p:nvPr/>
            </p:nvSpPr>
            <p:spPr>
              <a:xfrm>
                <a:off x="4373043" y="3434522"/>
                <a:ext cx="49149" cy="71094"/>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0" name="Google Shape;330;p12"/>
              <p:cNvGrpSpPr/>
              <p:nvPr/>
            </p:nvGrpSpPr>
            <p:grpSpPr>
              <a:xfrm flipH="1">
                <a:off x="4321768" y="3621401"/>
                <a:ext cx="239005" cy="181217"/>
                <a:chOff x="6621095" y="1452181"/>
                <a:chExt cx="330894" cy="250785"/>
              </a:xfrm>
            </p:grpSpPr>
            <p:sp>
              <p:nvSpPr>
                <p:cNvPr id="331" name="Google Shape;331;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6" name="Google Shape;336;p12"/>
              <p:cNvSpPr/>
              <p:nvPr/>
            </p:nvSpPr>
            <p:spPr>
              <a:xfrm>
                <a:off x="4228115" y="3483465"/>
                <a:ext cx="114539" cy="321870"/>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2"/>
              <p:cNvSpPr/>
              <p:nvPr/>
            </p:nvSpPr>
            <p:spPr>
              <a:xfrm>
                <a:off x="4223328" y="3479828"/>
                <a:ext cx="66218" cy="90245"/>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38" name="Google Shape;338;p12"/>
          <p:cNvSpPr txBox="1">
            <a:spLocks noGrp="1"/>
          </p:cNvSpPr>
          <p:nvPr>
            <p:ph type="ctrTitle"/>
          </p:nvPr>
        </p:nvSpPr>
        <p:spPr>
          <a:xfrm>
            <a:off x="861158" y="1845064"/>
            <a:ext cx="4962600" cy="141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CASE STUDY </a:t>
            </a:r>
            <a:br>
              <a:rPr lang="en" dirty="0"/>
            </a:br>
            <a:r>
              <a:rPr lang="en" dirty="0"/>
              <a:t>“VIVA WALLET”</a:t>
            </a:r>
            <a:br>
              <a:rPr lang="el-GR" dirty="0"/>
            </a:br>
            <a:r>
              <a:rPr lang="el-GR" sz="1200" dirty="0"/>
              <a:t>Οικονομική Επιχειρήσεων 14022025</a:t>
            </a:r>
            <a:endParaRPr dirty="0"/>
          </a:p>
        </p:txBody>
      </p:sp>
      <p:sp>
        <p:nvSpPr>
          <p:cNvPr id="2" name="TextBox 1"/>
          <p:cNvSpPr txBox="1"/>
          <p:nvPr/>
        </p:nvSpPr>
        <p:spPr>
          <a:xfrm>
            <a:off x="827584" y="3414019"/>
            <a:ext cx="3600400" cy="307777"/>
          </a:xfrm>
          <a:prstGeom prst="rect">
            <a:avLst/>
          </a:prstGeom>
          <a:noFill/>
        </p:spPr>
        <p:txBody>
          <a:bodyPr wrap="square" rtlCol="0">
            <a:spAutoFit/>
          </a:bodyPr>
          <a:lstStyle/>
          <a:p>
            <a:r>
              <a:rPr lang="en-US" dirty="0">
                <a:solidFill>
                  <a:srgbClr val="002060"/>
                </a:solidFill>
                <a:latin typeface="Agency FB" panose="020B0503020202020204" pitchFamily="34" charset="0"/>
              </a:rPr>
              <a:t>A Case of Destructive Innovation.</a:t>
            </a:r>
          </a:p>
        </p:txBody>
      </p:sp>
      <p:pic>
        <p:nvPicPr>
          <p:cNvPr id="4" name="Picture 3">
            <a:extLst>
              <a:ext uri="{FF2B5EF4-FFF2-40B4-BE49-F238E27FC236}">
                <a16:creationId xmlns:a16="http://schemas.microsoft.com/office/drawing/2014/main" id="{7A58C9D9-EF5E-462C-A3DE-43BE55501DE7}"/>
              </a:ext>
            </a:extLst>
          </p:cNvPr>
          <p:cNvPicPr>
            <a:picLocks noChangeAspect="1"/>
          </p:cNvPicPr>
          <p:nvPr/>
        </p:nvPicPr>
        <p:blipFill>
          <a:blip r:embed="rId3"/>
          <a:stretch>
            <a:fillRect/>
          </a:stretch>
        </p:blipFill>
        <p:spPr>
          <a:xfrm>
            <a:off x="469426" y="296526"/>
            <a:ext cx="2505075" cy="742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492572"/>
            <a:ext cx="75565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1579960"/>
            <a:ext cx="914400"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5431" y="1571207"/>
            <a:ext cx="1030287"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842467" y="1924197"/>
            <a:ext cx="4676700" cy="1159800"/>
          </a:xfrm>
        </p:spPr>
        <p:txBody>
          <a:bodyPr/>
          <a:lstStyle/>
          <a:p>
            <a:r>
              <a:rPr lang="en-US" sz="3600" dirty="0"/>
              <a:t>Comparison of Viva Wallet and Banks</a:t>
            </a:r>
          </a:p>
        </p:txBody>
      </p:sp>
      <p:sp>
        <p:nvSpPr>
          <p:cNvPr id="6" name="TextBox 5"/>
          <p:cNvSpPr txBox="1"/>
          <p:nvPr/>
        </p:nvSpPr>
        <p:spPr>
          <a:xfrm>
            <a:off x="107504" y="2211710"/>
            <a:ext cx="504056" cy="584775"/>
          </a:xfrm>
          <a:prstGeom prst="rect">
            <a:avLst/>
          </a:prstGeom>
          <a:noFill/>
        </p:spPr>
        <p:txBody>
          <a:bodyPr wrap="square" rtlCol="0">
            <a:spAutoFit/>
          </a:bodyPr>
          <a:lstStyle/>
          <a:p>
            <a:r>
              <a:rPr lang="en-US" sz="3200" b="1" dirty="0">
                <a:solidFill>
                  <a:schemeClr val="bg1"/>
                </a:solidFill>
              </a:rPr>
              <a:t>2</a:t>
            </a:r>
          </a:p>
        </p:txBody>
      </p:sp>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9751" y="1971248"/>
            <a:ext cx="1693040" cy="21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0608" y="1621391"/>
            <a:ext cx="1785760" cy="287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3331" y="2345134"/>
            <a:ext cx="13223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7960" y="3760702"/>
            <a:ext cx="890587"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47368" y="923135"/>
            <a:ext cx="68097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13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p:cNvSpPr/>
          <p:nvPr/>
        </p:nvSpPr>
        <p:spPr>
          <a:xfrm>
            <a:off x="5572949" y="2226002"/>
            <a:ext cx="3366120" cy="2304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Ορθογώνιο 8"/>
          <p:cNvSpPr/>
          <p:nvPr/>
        </p:nvSpPr>
        <p:spPr>
          <a:xfrm>
            <a:off x="323528" y="295076"/>
            <a:ext cx="2694140"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5" name="Ορθογώνιο 4"/>
          <p:cNvSpPr/>
          <p:nvPr/>
        </p:nvSpPr>
        <p:spPr>
          <a:xfrm>
            <a:off x="374454" y="248399"/>
            <a:ext cx="2592288" cy="1384995"/>
          </a:xfrm>
          <a:prstGeom prst="rect">
            <a:avLst/>
          </a:prstGeom>
        </p:spPr>
        <p:txBody>
          <a:bodyPr wrap="square">
            <a:spAutoFit/>
          </a:bodyPr>
          <a:lstStyle/>
          <a:p>
            <a:endParaRPr lang="en-US" dirty="0">
              <a:latin typeface="Raleway Thin" panose="020B0604020202020204" charset="0"/>
            </a:endParaRPr>
          </a:p>
          <a:p>
            <a:r>
              <a:rPr lang="en-US" dirty="0">
                <a:latin typeface="Raleway Thin" panose="020B0604020202020204" charset="0"/>
              </a:rPr>
              <a:t>Whenever we are told the word </a:t>
            </a:r>
            <a:r>
              <a:rPr lang="en-US" b="1" dirty="0">
                <a:latin typeface="Raleway Thin" panose="020B0604020202020204" charset="0"/>
              </a:rPr>
              <a:t>"banks", </a:t>
            </a:r>
            <a:r>
              <a:rPr lang="en-US" dirty="0">
                <a:latin typeface="Raleway Thin" panose="020B0604020202020204" charset="0"/>
              </a:rPr>
              <a:t>our mind automatically goes to one of the 4 institutions that more or less we all know. </a:t>
            </a:r>
          </a:p>
        </p:txBody>
      </p:sp>
      <p:sp>
        <p:nvSpPr>
          <p:cNvPr id="8" name="Ορθογώνιο 7"/>
          <p:cNvSpPr/>
          <p:nvPr/>
        </p:nvSpPr>
        <p:spPr>
          <a:xfrm>
            <a:off x="3017668" y="699542"/>
            <a:ext cx="2562444"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p:cNvSpPr/>
          <p:nvPr/>
        </p:nvSpPr>
        <p:spPr>
          <a:xfrm>
            <a:off x="3028298" y="771550"/>
            <a:ext cx="2623822" cy="2893100"/>
          </a:xfrm>
          <a:prstGeom prst="rect">
            <a:avLst/>
          </a:prstGeom>
        </p:spPr>
        <p:txBody>
          <a:bodyPr wrap="square">
            <a:spAutoFit/>
          </a:bodyPr>
          <a:lstStyle/>
          <a:p>
            <a:r>
              <a:rPr lang="en-US" dirty="0">
                <a:latin typeface="Raleway Thin" panose="020B0604020202020204" charset="0"/>
              </a:rPr>
              <a:t>In recent years, however, more and more new companies are beginning to offer banking services, exclusively from our computer or mobile phone, like </a:t>
            </a:r>
            <a:r>
              <a:rPr lang="en-US" b="1" dirty="0">
                <a:latin typeface="Raleway Thin" panose="020B0604020202020204" charset="0"/>
              </a:rPr>
              <a:t>PayPal, Viva and </a:t>
            </a:r>
            <a:r>
              <a:rPr lang="en-US" b="1" dirty="0" err="1">
                <a:latin typeface="Raleway Thin" panose="020B0604020202020204" charset="0"/>
              </a:rPr>
              <a:t>Revolut</a:t>
            </a:r>
            <a:r>
              <a:rPr lang="en-US" b="1" dirty="0">
                <a:latin typeface="Raleway Thin" panose="020B0604020202020204" charset="0"/>
              </a:rPr>
              <a:t> </a:t>
            </a:r>
            <a:r>
              <a:rPr lang="en-US" dirty="0">
                <a:latin typeface="Raleway Thin" panose="020B0604020202020204" charset="0"/>
              </a:rPr>
              <a:t>that</a:t>
            </a:r>
            <a:r>
              <a:rPr lang="en-US" b="1" dirty="0">
                <a:latin typeface="Raleway Thin" panose="020B0604020202020204" charset="0"/>
              </a:rPr>
              <a:t> </a:t>
            </a:r>
            <a:r>
              <a:rPr lang="en-US" dirty="0">
                <a:latin typeface="Raleway Thin" panose="020B0604020202020204" charset="0"/>
              </a:rPr>
              <a:t>are heard more and more often, and many have already begun to trust them. So what do these "digital" banks offer, and how do they fit our needs?</a:t>
            </a:r>
          </a:p>
        </p:txBody>
      </p:sp>
      <p:sp>
        <p:nvSpPr>
          <p:cNvPr id="10" name="Ορθογώνιο 9"/>
          <p:cNvSpPr/>
          <p:nvPr/>
        </p:nvSpPr>
        <p:spPr>
          <a:xfrm>
            <a:off x="5580112" y="2283718"/>
            <a:ext cx="3366120" cy="2246769"/>
          </a:xfrm>
          <a:prstGeom prst="rect">
            <a:avLst/>
          </a:prstGeom>
        </p:spPr>
        <p:txBody>
          <a:bodyPr wrap="square">
            <a:spAutoFit/>
          </a:bodyPr>
          <a:lstStyle/>
          <a:p>
            <a:r>
              <a:rPr lang="en-US" dirty="0">
                <a:latin typeface="Raleway Thin" panose="020B0604020202020204" charset="0"/>
              </a:rPr>
              <a:t>Purely digital banks, which serve their customers exclusively online without having a real store, are an important part of the </a:t>
            </a:r>
            <a:r>
              <a:rPr lang="en-US" b="1" dirty="0">
                <a:latin typeface="Raleway Thin" panose="020B0604020202020204" charset="0"/>
              </a:rPr>
              <a:t>"</a:t>
            </a:r>
            <a:r>
              <a:rPr lang="en-US" b="1" dirty="0" err="1">
                <a:latin typeface="Raleway Thin" panose="020B0604020202020204" charset="0"/>
              </a:rPr>
              <a:t>FinTech</a:t>
            </a:r>
            <a:r>
              <a:rPr lang="en-US" b="1" dirty="0">
                <a:latin typeface="Raleway Thin" panose="020B0604020202020204" charset="0"/>
              </a:rPr>
              <a:t>" phenomenon, </a:t>
            </a:r>
            <a:r>
              <a:rPr lang="en-US" dirty="0">
                <a:latin typeface="Raleway Thin" panose="020B0604020202020204" charset="0"/>
              </a:rPr>
              <a:t>which is spreading rapidly in the international financial landscape in recent years.</a:t>
            </a:r>
          </a:p>
          <a:p>
            <a:r>
              <a:rPr lang="en-US" dirty="0">
                <a:latin typeface="Raleway Thin" panose="020B0604020202020204" charset="0"/>
              </a:rPr>
              <a:t>The term </a:t>
            </a:r>
            <a:r>
              <a:rPr lang="en-US" dirty="0" err="1">
                <a:latin typeface="Raleway Thin" panose="020B0604020202020204" charset="0"/>
              </a:rPr>
              <a:t>FinTech</a:t>
            </a:r>
            <a:r>
              <a:rPr lang="en-US" dirty="0">
                <a:latin typeface="Raleway Thin" panose="020B0604020202020204" charset="0"/>
              </a:rPr>
              <a:t> describes </a:t>
            </a:r>
            <a:r>
              <a:rPr lang="en-US" b="1" dirty="0">
                <a:latin typeface="Raleway Thin" panose="020B0604020202020204" charset="0"/>
              </a:rPr>
              <a:t>the trend of digitization and automation of financial services of any kind.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54" y="2192362"/>
            <a:ext cx="2292350" cy="279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594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5" name="TextBox 4"/>
          <p:cNvSpPr txBox="1"/>
          <p:nvPr/>
        </p:nvSpPr>
        <p:spPr>
          <a:xfrm>
            <a:off x="467544" y="391764"/>
            <a:ext cx="4608512" cy="307777"/>
          </a:xfrm>
          <a:prstGeom prst="rect">
            <a:avLst/>
          </a:prstGeom>
          <a:noFill/>
        </p:spPr>
        <p:txBody>
          <a:bodyPr wrap="square" rtlCol="0">
            <a:spAutoFit/>
          </a:bodyPr>
          <a:lstStyle/>
          <a:p>
            <a:r>
              <a:rPr lang="en-US" b="1" dirty="0">
                <a:latin typeface="Raleway Thin" panose="020B0604020202020204" charset="0"/>
              </a:rPr>
              <a:t>What’s the “key motivation” of this trend? </a:t>
            </a:r>
          </a:p>
        </p:txBody>
      </p:sp>
      <p:sp>
        <p:nvSpPr>
          <p:cNvPr id="6" name="Αστέρι 5 ακτινών 5"/>
          <p:cNvSpPr/>
          <p:nvPr/>
        </p:nvSpPr>
        <p:spPr>
          <a:xfrm>
            <a:off x="683568" y="888853"/>
            <a:ext cx="432048" cy="360040"/>
          </a:xfrm>
          <a:prstGeom prst="star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p:cNvSpPr/>
          <p:nvPr/>
        </p:nvSpPr>
        <p:spPr>
          <a:xfrm>
            <a:off x="1173616" y="699541"/>
            <a:ext cx="4572000" cy="1169551"/>
          </a:xfrm>
          <a:prstGeom prst="rect">
            <a:avLst/>
          </a:prstGeom>
        </p:spPr>
        <p:txBody>
          <a:bodyPr>
            <a:spAutoFit/>
          </a:bodyPr>
          <a:lstStyle/>
          <a:p>
            <a:pPr marL="285750" indent="-285750">
              <a:buFont typeface="Arial" panose="020B0604020202020204" pitchFamily="34" charset="0"/>
              <a:buChar char="•"/>
            </a:pPr>
            <a:r>
              <a:rPr lang="en-US" dirty="0">
                <a:latin typeface="Raleway Thin" panose="020B0604020202020204" charset="0"/>
              </a:rPr>
              <a:t>ease of use</a:t>
            </a:r>
          </a:p>
          <a:p>
            <a:pPr marL="285750" indent="-285750">
              <a:buFont typeface="Arial" panose="020B0604020202020204" pitchFamily="34" charset="0"/>
              <a:buChar char="•"/>
            </a:pPr>
            <a:r>
              <a:rPr lang="en-US" dirty="0">
                <a:latin typeface="Raleway Thin" panose="020B0604020202020204" charset="0"/>
              </a:rPr>
              <a:t>increased efficiency </a:t>
            </a:r>
          </a:p>
          <a:p>
            <a:pPr marL="285750" indent="-285750">
              <a:buFont typeface="Arial" panose="020B0604020202020204" pitchFamily="34" charset="0"/>
              <a:buChar char="•"/>
            </a:pPr>
            <a:r>
              <a:rPr lang="en-US" dirty="0">
                <a:latin typeface="Raleway Thin" panose="020B0604020202020204" charset="0"/>
              </a:rPr>
              <a:t>lower costs</a:t>
            </a:r>
          </a:p>
          <a:p>
            <a:endParaRPr lang="en-US" dirty="0">
              <a:latin typeface="Raleway Thin" panose="020B0604020202020204" charset="0"/>
            </a:endParaRPr>
          </a:p>
          <a:p>
            <a:endParaRPr lang="en-US" dirty="0">
              <a:latin typeface="Raleway Thin" panose="020B0604020202020204" charset="0"/>
            </a:endParaRPr>
          </a:p>
        </p:txBody>
      </p:sp>
      <p:sp>
        <p:nvSpPr>
          <p:cNvPr id="8" name="Ορθογώνιο 7"/>
          <p:cNvSpPr/>
          <p:nvPr/>
        </p:nvSpPr>
        <p:spPr>
          <a:xfrm>
            <a:off x="467544" y="2571750"/>
            <a:ext cx="8352928" cy="1600438"/>
          </a:xfrm>
          <a:prstGeom prst="rect">
            <a:avLst/>
          </a:prstGeom>
        </p:spPr>
        <p:txBody>
          <a:bodyPr wrap="square">
            <a:spAutoFit/>
          </a:bodyPr>
          <a:lstStyle/>
          <a:p>
            <a:r>
              <a:rPr lang="en-US" b="1" dirty="0">
                <a:latin typeface="Raleway Thin" panose="020B0604020202020204" charset="0"/>
              </a:rPr>
              <a:t>ADVANTAGES over banks</a:t>
            </a:r>
          </a:p>
          <a:p>
            <a:pPr marL="285750" indent="-285750">
              <a:buFont typeface="Arial" panose="020B0604020202020204" pitchFamily="34" charset="0"/>
              <a:buChar char="•"/>
            </a:pPr>
            <a:r>
              <a:rPr lang="en-US" dirty="0">
                <a:latin typeface="Raleway Thin" panose="020B0604020202020204" charset="0"/>
              </a:rPr>
              <a:t>The most serious advantage of Viva Wallet is that it enables us to </a:t>
            </a:r>
            <a:r>
              <a:rPr lang="en-US" b="1" dirty="0">
                <a:latin typeface="Raleway Thin" panose="020B0604020202020204" charset="0"/>
              </a:rPr>
              <a:t>easily manage our money outside the Greek banking system.</a:t>
            </a:r>
          </a:p>
          <a:p>
            <a:pPr marL="285750" indent="-285750">
              <a:buFont typeface="Arial" panose="020B0604020202020204" pitchFamily="34" charset="0"/>
              <a:buChar char="•"/>
            </a:pPr>
            <a:r>
              <a:rPr lang="en-US" b="1">
                <a:latin typeface="Raleway Thin" panose="020B0604020202020204" charset="0"/>
              </a:rPr>
              <a:t>Easy to </a:t>
            </a:r>
            <a:r>
              <a:rPr lang="en-US" b="1" dirty="0">
                <a:latin typeface="Raleway Thin" panose="020B0604020202020204" charset="0"/>
              </a:rPr>
              <a:t>use and attractive environment</a:t>
            </a:r>
          </a:p>
          <a:p>
            <a:r>
              <a:rPr lang="en-US" dirty="0">
                <a:latin typeface="Raleway Thin" panose="020B0604020202020204" charset="0"/>
              </a:rPr>
              <a:t>The mobile app is the main way to access, and it’s very well designed and with many additional functions.</a:t>
            </a:r>
          </a:p>
          <a:p>
            <a:pPr marL="285750" indent="-285750">
              <a:buFont typeface="Arial" panose="020B0604020202020204" pitchFamily="34" charset="0"/>
              <a:buChar char="•"/>
            </a:pPr>
            <a:r>
              <a:rPr lang="en-US" dirty="0">
                <a:latin typeface="Raleway Thin" panose="020B0604020202020204" charset="0"/>
              </a:rPr>
              <a:t>Commission less than 1% from Viva Wallet versus 4-5% from Banks.</a:t>
            </a:r>
          </a:p>
        </p:txBody>
      </p:sp>
      <p:sp>
        <p:nvSpPr>
          <p:cNvPr id="9" name="Ορθογώνιο 8"/>
          <p:cNvSpPr/>
          <p:nvPr/>
        </p:nvSpPr>
        <p:spPr>
          <a:xfrm>
            <a:off x="466744" y="1448076"/>
            <a:ext cx="8209712" cy="954107"/>
          </a:xfrm>
          <a:prstGeom prst="rect">
            <a:avLst/>
          </a:prstGeom>
        </p:spPr>
        <p:txBody>
          <a:bodyPr wrap="square">
            <a:spAutoFit/>
          </a:bodyPr>
          <a:lstStyle/>
          <a:p>
            <a:r>
              <a:rPr lang="en-US" b="1" dirty="0">
                <a:latin typeface="Raleway Thin" panose="020B0604020202020204" charset="0"/>
              </a:rPr>
              <a:t>Viva Wallet is a digital, trading service on a mission to change how businesses pay and get paid.</a:t>
            </a:r>
          </a:p>
          <a:p>
            <a:r>
              <a:rPr lang="en-US" dirty="0">
                <a:latin typeface="Raleway Thin" panose="020B0604020202020204" charset="0"/>
                <a:sym typeface="Wingdings" panose="05000000000000000000" pitchFamily="2" charset="2"/>
              </a:rPr>
              <a:t> It’s </a:t>
            </a:r>
            <a:r>
              <a:rPr lang="en-US" dirty="0">
                <a:latin typeface="Raleway Thin" panose="020B0604020202020204" charset="0"/>
              </a:rPr>
              <a:t>the first provider of cloud-based electronic payments, providing 24/7 uninterrupted service throughout Europe through Microsoft Azure!</a:t>
            </a:r>
          </a:p>
        </p:txBody>
      </p:sp>
    </p:spTree>
    <p:extLst>
      <p:ext uri="{BB962C8B-B14F-4D97-AF65-F5344CB8AC3E}">
        <p14:creationId xmlns:p14="http://schemas.microsoft.com/office/powerpoint/2010/main" val="68033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56" y="0"/>
            <a:ext cx="75565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1579960"/>
            <a:ext cx="914400"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0139" y="531547"/>
            <a:ext cx="1030287"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770752" y="2363391"/>
            <a:ext cx="4676700" cy="1159800"/>
          </a:xfrm>
        </p:spPr>
        <p:txBody>
          <a:bodyPr/>
          <a:lstStyle/>
          <a:p>
            <a:r>
              <a:rPr lang="en-US" dirty="0"/>
              <a:t>The disruptive case of Viva Wallet</a:t>
            </a:r>
          </a:p>
        </p:txBody>
      </p:sp>
      <p:sp>
        <p:nvSpPr>
          <p:cNvPr id="6" name="TextBox 5"/>
          <p:cNvSpPr txBox="1"/>
          <p:nvPr/>
        </p:nvSpPr>
        <p:spPr>
          <a:xfrm>
            <a:off x="107504" y="2211710"/>
            <a:ext cx="504056" cy="584775"/>
          </a:xfrm>
          <a:prstGeom prst="rect">
            <a:avLst/>
          </a:prstGeom>
          <a:noFill/>
        </p:spPr>
        <p:txBody>
          <a:bodyPr wrap="square" rtlCol="0">
            <a:spAutoFit/>
          </a:bodyPr>
          <a:lstStyle/>
          <a:p>
            <a:r>
              <a:rPr lang="en-US" sz="3200" b="1" dirty="0">
                <a:solidFill>
                  <a:schemeClr val="bg1"/>
                </a:solidFill>
              </a:rPr>
              <a:t>3</a:t>
            </a:r>
          </a:p>
        </p:txBody>
      </p:sp>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2379577"/>
            <a:ext cx="375602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483518"/>
            <a:ext cx="1693040" cy="21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267494"/>
            <a:ext cx="1785760" cy="287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2894" y="1275606"/>
            <a:ext cx="13223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7960" y="3760702"/>
            <a:ext cx="890587"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27667" y="483518"/>
            <a:ext cx="377825" cy="35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275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8"/>
          <p:cNvSpPr txBox="1">
            <a:spLocks noGrp="1"/>
          </p:cNvSpPr>
          <p:nvPr>
            <p:ph type="ctrTitle" idx="4294967295"/>
          </p:nvPr>
        </p:nvSpPr>
        <p:spPr>
          <a:xfrm>
            <a:off x="685800" y="1570050"/>
            <a:ext cx="38679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6000" dirty="0">
                <a:solidFill>
                  <a:schemeClr val="accent1"/>
                </a:solidFill>
              </a:rPr>
              <a:t>BIG CONCEPT</a:t>
            </a:r>
            <a:endParaRPr sz="6000" dirty="0">
              <a:solidFill>
                <a:schemeClr val="accent1"/>
              </a:solidFill>
            </a:endParaRPr>
          </a:p>
        </p:txBody>
      </p:sp>
      <p:sp>
        <p:nvSpPr>
          <p:cNvPr id="742" name="Google Shape;742;p18"/>
          <p:cNvSpPr txBox="1">
            <a:spLocks noGrp="1"/>
          </p:cNvSpPr>
          <p:nvPr>
            <p:ph type="subTitle" idx="4294967295"/>
          </p:nvPr>
        </p:nvSpPr>
        <p:spPr>
          <a:xfrm>
            <a:off x="685800" y="2788652"/>
            <a:ext cx="4102224" cy="784800"/>
          </a:xfrm>
          <a:prstGeom prst="rect">
            <a:avLst/>
          </a:prstGeom>
        </p:spPr>
        <p:txBody>
          <a:bodyPr spcFirstLastPara="1" wrap="square" lIns="0" tIns="0" rIns="0" bIns="0" anchor="t" anchorCtr="0">
            <a:noAutofit/>
          </a:bodyPr>
          <a:lstStyle/>
          <a:p>
            <a:pPr marL="0" lvl="0" indent="0">
              <a:buNone/>
            </a:pPr>
            <a:r>
              <a:rPr lang="en-US" dirty="0"/>
              <a:t>Viva Wallet is the first European payment services provider entirely cloud-based, over Microsoft Azure.</a:t>
            </a:r>
            <a:endParaRPr dirty="0"/>
          </a:p>
        </p:txBody>
      </p:sp>
      <p:sp>
        <p:nvSpPr>
          <p:cNvPr id="743" name="Google Shape;743;p1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744" name="Google Shape;744;p18"/>
          <p:cNvGrpSpPr/>
          <p:nvPr/>
        </p:nvGrpSpPr>
        <p:grpSpPr>
          <a:xfrm>
            <a:off x="5038937" y="624256"/>
            <a:ext cx="3428994" cy="3803332"/>
            <a:chOff x="2152750" y="190500"/>
            <a:chExt cx="4293756" cy="4762499"/>
          </a:xfrm>
        </p:grpSpPr>
        <p:sp>
          <p:nvSpPr>
            <p:cNvPr id="745" name="Google Shape;745;p18"/>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18"/>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18"/>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18"/>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18"/>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18"/>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18"/>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18"/>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18"/>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18"/>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18"/>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18"/>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18"/>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18"/>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18"/>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18"/>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18"/>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18"/>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18"/>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18"/>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18"/>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18"/>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18"/>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18"/>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18"/>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18"/>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18"/>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18"/>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18"/>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18"/>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18"/>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18"/>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18"/>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18"/>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18"/>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18"/>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18"/>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18"/>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18"/>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18"/>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18"/>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18"/>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18"/>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18"/>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18"/>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18"/>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18"/>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18"/>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18"/>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18"/>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18"/>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18"/>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18"/>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18"/>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18"/>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18"/>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18"/>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18"/>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18"/>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18"/>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5" name="Google Shape;805;p18"/>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18"/>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18"/>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18"/>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18"/>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18"/>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18"/>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18"/>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3" name="Google Shape;813;p18"/>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18"/>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18"/>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18"/>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18"/>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18"/>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19" name="Google Shape;819;p18"/>
            <p:cNvGrpSpPr/>
            <p:nvPr/>
          </p:nvGrpSpPr>
          <p:grpSpPr>
            <a:xfrm>
              <a:off x="3923682" y="3244965"/>
              <a:ext cx="195764" cy="131404"/>
              <a:chOff x="5733332" y="4102215"/>
              <a:chExt cx="195764" cy="131404"/>
            </a:xfrm>
          </p:grpSpPr>
          <p:sp>
            <p:nvSpPr>
              <p:cNvPr id="820" name="Google Shape;820;p18"/>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18"/>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18"/>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18"/>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18"/>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18"/>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18"/>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18"/>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18"/>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9" name="Google Shape;829;p18"/>
            <p:cNvGrpSpPr/>
            <p:nvPr/>
          </p:nvGrpSpPr>
          <p:grpSpPr>
            <a:xfrm flipH="1">
              <a:off x="3829267" y="2465054"/>
              <a:ext cx="683694" cy="518573"/>
              <a:chOff x="6621095" y="1452181"/>
              <a:chExt cx="330894" cy="250785"/>
            </a:xfrm>
          </p:grpSpPr>
          <p:sp>
            <p:nvSpPr>
              <p:cNvPr id="830" name="Google Shape;830;p18"/>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18"/>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18"/>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18"/>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18"/>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35" name="Google Shape;835;p18"/>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18"/>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18"/>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18"/>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18"/>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18"/>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18"/>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18"/>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18"/>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18"/>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18"/>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18"/>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18"/>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18"/>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18"/>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18"/>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18"/>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18"/>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83518"/>
            <a:ext cx="1694771" cy="124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9502"/>
            <a:ext cx="1584176" cy="168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2123728" y="699542"/>
            <a:ext cx="6336704" cy="1384995"/>
          </a:xfrm>
          <a:prstGeom prst="rect">
            <a:avLst/>
          </a:prstGeom>
        </p:spPr>
        <p:txBody>
          <a:bodyPr wrap="square">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The story of Viva Wallet began in 2000 </a:t>
            </a:r>
            <a:r>
              <a:rPr lang="en-US" dirty="0">
                <a:latin typeface="Arial" panose="020B0604020202020204" pitchFamily="34" charset="0"/>
                <a:cs typeface="Arial" panose="020B0604020202020204" pitchFamily="34" charset="0"/>
              </a:rPr>
              <a:t>as a small but inspired group of technology, UX and payments experts. They started developing web platforms, electronic services and mobile applications for banks and other corporations.</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Founders: </a:t>
            </a:r>
            <a:r>
              <a:rPr lang="en-US" b="1" dirty="0" err="1">
                <a:latin typeface="Arial" panose="020B0604020202020204" pitchFamily="34" charset="0"/>
                <a:cs typeface="Arial" panose="020B0604020202020204" pitchFamily="34" charset="0"/>
              </a:rPr>
              <a:t>Haris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Karonis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(CEO &amp; Founder, Viva Wallet) and </a:t>
            </a:r>
            <a:r>
              <a:rPr lang="en-US" b="1" dirty="0" err="1">
                <a:latin typeface="Arial" panose="020B0604020202020204" pitchFamily="34" charset="0"/>
                <a:cs typeface="Arial" panose="020B0604020202020204" pitchFamily="34" charset="0"/>
              </a:rPr>
              <a:t>Makis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Antypas</a:t>
            </a:r>
            <a:r>
              <a:rPr lang="en-US" dirty="0">
                <a:latin typeface="Arial" panose="020B0604020202020204" pitchFamily="34" charset="0"/>
                <a:cs typeface="Arial" panose="020B0604020202020204" pitchFamily="34" charset="0"/>
              </a:rPr>
              <a:t> (CEO, </a:t>
            </a:r>
            <a:r>
              <a:rPr lang="en-US" dirty="0" err="1">
                <a:latin typeface="Arial" panose="020B0604020202020204" pitchFamily="34" charset="0"/>
                <a:cs typeface="Arial" panose="020B0604020202020204" pitchFamily="34" charset="0"/>
              </a:rPr>
              <a:t>Vivabank</a:t>
            </a:r>
            <a:r>
              <a:rPr lang="en-US" dirty="0">
                <a:latin typeface="Arial" panose="020B0604020202020204" pitchFamily="34" charset="0"/>
                <a:cs typeface="Arial" panose="020B0604020202020204" pitchFamily="34" charset="0"/>
              </a:rPr>
              <a:t> and CIO &amp; Co-Founder, Viva Wallet)</a:t>
            </a:r>
          </a:p>
        </p:txBody>
      </p:sp>
      <p:sp>
        <p:nvSpPr>
          <p:cNvPr id="4" name="Ορθογώνιο 3"/>
          <p:cNvSpPr/>
          <p:nvPr/>
        </p:nvSpPr>
        <p:spPr>
          <a:xfrm>
            <a:off x="395536" y="2283718"/>
            <a:ext cx="7704856" cy="2677656"/>
          </a:xfrm>
          <a:prstGeom prst="rect">
            <a:avLst/>
          </a:prstGeom>
        </p:spPr>
        <p:txBody>
          <a:bodyPr wrap="square">
            <a:spAutoFit/>
          </a:bodyPr>
          <a:lstStyle/>
          <a:p>
            <a:pPr marL="285750" indent="-285750">
              <a:buFont typeface="Arial" panose="020B0604020202020204" pitchFamily="34" charset="0"/>
              <a:buChar char="•"/>
            </a:pPr>
            <a:r>
              <a:rPr lang="en-US" dirty="0"/>
              <a:t>It’s </a:t>
            </a:r>
            <a:r>
              <a:rPr lang="en-US" b="1" dirty="0"/>
              <a:t>a licensed e-money Institution</a:t>
            </a:r>
            <a:r>
              <a:rPr lang="en-US" dirty="0"/>
              <a:t>, based on the provisions of European Commission’s PSD1 and PSD2 Directives with </a:t>
            </a:r>
            <a:r>
              <a:rPr lang="en-US" dirty="0" err="1"/>
              <a:t>passporting</a:t>
            </a:r>
            <a:r>
              <a:rPr lang="en-US" dirty="0"/>
              <a:t> rights and e-money license across the entire EEA-31 region.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Viva Wallet is </a:t>
            </a:r>
            <a:r>
              <a:rPr lang="en-US" b="1" dirty="0"/>
              <a:t>“the first fully cloud-based digital payments institution in Europe”, </a:t>
            </a:r>
            <a:r>
              <a:rPr lang="en-US" dirty="0"/>
              <a:t>which means, according to </a:t>
            </a:r>
            <a:r>
              <a:rPr lang="en-US" dirty="0" err="1"/>
              <a:t>Makis</a:t>
            </a:r>
            <a:r>
              <a:rPr lang="en-US" dirty="0"/>
              <a:t> </a:t>
            </a:r>
            <a:r>
              <a:rPr lang="en-US" dirty="0" err="1"/>
              <a:t>Antypas</a:t>
            </a:r>
            <a:r>
              <a:rPr lang="en-US" dirty="0"/>
              <a:t>:</a:t>
            </a:r>
          </a:p>
          <a:p>
            <a:endParaRPr lang="en-US" dirty="0"/>
          </a:p>
          <a:p>
            <a:r>
              <a:rPr lang="en-US" dirty="0"/>
              <a:t>“Being fully cloud-based means that nothing runs on premise. Instead, we use Microsoft Azure to run our operations. This allows us to be always available, always on, ensuring that there is no down time and no “maintenance windows” for our clients. “</a:t>
            </a:r>
          </a:p>
          <a:p>
            <a:endParaRPr lang="en-US" dirty="0"/>
          </a:p>
          <a:p>
            <a:r>
              <a:rPr lang="en-US" dirty="0"/>
              <a:t> </a:t>
            </a:r>
          </a:p>
        </p:txBody>
      </p:sp>
      <p:sp>
        <p:nvSpPr>
          <p:cNvPr id="6" name="TextBox 5"/>
          <p:cNvSpPr txBox="1"/>
          <p:nvPr/>
        </p:nvSpPr>
        <p:spPr>
          <a:xfrm>
            <a:off x="2123728" y="267494"/>
            <a:ext cx="4608512" cy="369332"/>
          </a:xfrm>
          <a:prstGeom prst="rect">
            <a:avLst/>
          </a:prstGeom>
          <a:noFill/>
        </p:spPr>
        <p:txBody>
          <a:bodyPr wrap="square" rtlCol="0">
            <a:spAutoFit/>
          </a:bodyPr>
          <a:lstStyle/>
          <a:p>
            <a:r>
              <a:rPr lang="en-US" sz="1800" b="1" dirty="0">
                <a:solidFill>
                  <a:schemeClr val="accent2">
                    <a:lumMod val="60000"/>
                    <a:lumOff val="40000"/>
                  </a:schemeClr>
                </a:solidFill>
              </a:rPr>
              <a:t>GENERAL INFORMATION</a:t>
            </a:r>
          </a:p>
        </p:txBody>
      </p:sp>
    </p:spTree>
    <p:extLst>
      <p:ext uri="{BB962C8B-B14F-4D97-AF65-F5344CB8AC3E}">
        <p14:creationId xmlns:p14="http://schemas.microsoft.com/office/powerpoint/2010/main" val="3502888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9502"/>
            <a:ext cx="1584176" cy="168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23728" y="267494"/>
            <a:ext cx="4608512" cy="369332"/>
          </a:xfrm>
          <a:prstGeom prst="rect">
            <a:avLst/>
          </a:prstGeom>
          <a:noFill/>
        </p:spPr>
        <p:txBody>
          <a:bodyPr wrap="square" rtlCol="0">
            <a:spAutoFit/>
          </a:bodyPr>
          <a:lstStyle/>
          <a:p>
            <a:r>
              <a:rPr lang="en-US" sz="1800" b="1" dirty="0">
                <a:solidFill>
                  <a:schemeClr val="accent2">
                    <a:lumMod val="60000"/>
                    <a:lumOff val="40000"/>
                  </a:schemeClr>
                </a:solidFill>
              </a:rPr>
              <a:t>GENERAL INFORMATION</a:t>
            </a:r>
          </a:p>
        </p:txBody>
      </p:sp>
      <p:sp>
        <p:nvSpPr>
          <p:cNvPr id="5" name="Ορθογώνιο 4"/>
          <p:cNvSpPr/>
          <p:nvPr/>
        </p:nvSpPr>
        <p:spPr>
          <a:xfrm>
            <a:off x="2123728" y="665847"/>
            <a:ext cx="6120680" cy="307777"/>
          </a:xfrm>
          <a:prstGeom prst="rect">
            <a:avLst/>
          </a:prstGeom>
        </p:spPr>
        <p:txBody>
          <a:bodyPr wrap="square">
            <a:spAutoFit/>
          </a:bodyPr>
          <a:lstStyle/>
          <a:p>
            <a:r>
              <a:rPr lang="en-US" b="1" dirty="0"/>
              <a:t>Target</a:t>
            </a:r>
            <a:r>
              <a:rPr lang="en-US" dirty="0"/>
              <a:t> : large retail merchants as well as </a:t>
            </a:r>
            <a:r>
              <a:rPr lang="en-US" dirty="0" err="1"/>
              <a:t>fintech</a:t>
            </a:r>
            <a:r>
              <a:rPr lang="en-US" dirty="0"/>
              <a:t> companies and banks</a:t>
            </a:r>
          </a:p>
        </p:txBody>
      </p:sp>
      <p:sp>
        <p:nvSpPr>
          <p:cNvPr id="7" name="Ορθογώνιο 6"/>
          <p:cNvSpPr/>
          <p:nvPr/>
        </p:nvSpPr>
        <p:spPr>
          <a:xfrm>
            <a:off x="2195736" y="1029955"/>
            <a:ext cx="6192688" cy="1384995"/>
          </a:xfrm>
          <a:prstGeom prst="rect">
            <a:avLst/>
          </a:prstGeom>
        </p:spPr>
        <p:txBody>
          <a:bodyPr wrap="square">
            <a:spAutoFit/>
          </a:bodyPr>
          <a:lstStyle/>
          <a:p>
            <a:r>
              <a:rPr lang="en-US" b="1" dirty="0"/>
              <a:t>Competitive advantage of Viva Wallet is:</a:t>
            </a:r>
          </a:p>
          <a:p>
            <a:endParaRPr lang="en-US" b="1" dirty="0"/>
          </a:p>
          <a:p>
            <a:r>
              <a:rPr lang="en-US" dirty="0"/>
              <a:t>As principal members of international card schemes </a:t>
            </a:r>
            <a:r>
              <a:rPr lang="en-US" dirty="0" err="1"/>
              <a:t>Mastercard</a:t>
            </a:r>
            <a:r>
              <a:rPr lang="en-US" dirty="0"/>
              <a:t> and Visa, Viva Wallet is directly connected with these payment networks via its in-house developed cloud platform, without relying on third-party legacy software.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499742"/>
            <a:ext cx="4320480" cy="226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519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8"/>
          <p:cNvSpPr txBox="1">
            <a:spLocks noGrp="1"/>
          </p:cNvSpPr>
          <p:nvPr>
            <p:ph type="ctrTitle" idx="4294967295"/>
          </p:nvPr>
        </p:nvSpPr>
        <p:spPr>
          <a:xfrm>
            <a:off x="467544" y="195486"/>
            <a:ext cx="8136904" cy="67612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3600" dirty="0">
                <a:solidFill>
                  <a:schemeClr val="accent1"/>
                </a:solidFill>
              </a:rPr>
              <a:t>What services Viva Wallet offers</a:t>
            </a:r>
            <a:endParaRPr sz="3600" dirty="0">
              <a:solidFill>
                <a:schemeClr val="accent1"/>
              </a:solidFill>
            </a:endParaRPr>
          </a:p>
        </p:txBody>
      </p:sp>
      <p:sp>
        <p:nvSpPr>
          <p:cNvPr id="742" name="Google Shape;742;p18"/>
          <p:cNvSpPr txBox="1">
            <a:spLocks noGrp="1"/>
          </p:cNvSpPr>
          <p:nvPr>
            <p:ph type="subTitle" idx="4294967295"/>
          </p:nvPr>
        </p:nvSpPr>
        <p:spPr>
          <a:xfrm>
            <a:off x="683568" y="915566"/>
            <a:ext cx="6840760" cy="208736"/>
          </a:xfrm>
          <a:prstGeom prst="rect">
            <a:avLst/>
          </a:prstGeom>
        </p:spPr>
        <p:txBody>
          <a:bodyPr spcFirstLastPara="1" wrap="square" lIns="0" tIns="0" rIns="0" bIns="0" anchor="t" anchorCtr="0">
            <a:noAutofit/>
          </a:bodyPr>
          <a:lstStyle/>
          <a:p>
            <a:pPr marL="342900"/>
            <a:r>
              <a:rPr lang="en-US" sz="1600" dirty="0"/>
              <a:t>Viva as ticketing platform (ferry, events, spectacles, etc.)</a:t>
            </a:r>
          </a:p>
          <a:p>
            <a:pPr marL="342900"/>
            <a:r>
              <a:rPr lang="en-US" sz="1600" dirty="0"/>
              <a:t>Acquisition of cards (acquiring) both with the latest technology POS terminals and through e-commerce</a:t>
            </a:r>
          </a:p>
          <a:p>
            <a:pPr marL="342900"/>
            <a:r>
              <a:rPr lang="en-US" sz="1600" dirty="0"/>
              <a:t>Issuing debit cards (</a:t>
            </a:r>
            <a:r>
              <a:rPr lang="en-US" sz="1600" dirty="0" err="1"/>
              <a:t>Mastercard</a:t>
            </a:r>
            <a:r>
              <a:rPr lang="en-US" sz="1600" dirty="0"/>
              <a:t>)</a:t>
            </a:r>
          </a:p>
          <a:p>
            <a:pPr marL="342900"/>
            <a:r>
              <a:rPr lang="en-US" sz="1600" dirty="0"/>
              <a:t>The possibility of issuing a professional IBAN account of the respective country in which the entrepreneur operates</a:t>
            </a:r>
          </a:p>
          <a:p>
            <a:pPr marL="342900"/>
            <a:r>
              <a:rPr lang="en-US" sz="1600" dirty="0"/>
              <a:t>Viva Wallet is a Principal Member of Visa and MasterCard for acquiring and issuing services with direct connectivity to the Card Schemes providing processing services through her platform.</a:t>
            </a:r>
          </a:p>
          <a:p>
            <a:pPr marL="342900"/>
            <a:r>
              <a:rPr lang="en-US" sz="1600" dirty="0"/>
              <a:t>Apple Pay is now available to its customers, offering a more secure and private payment method that helps customers avoid giving away their card, touching buttons or exchanging cash.</a:t>
            </a:r>
          </a:p>
          <a:p>
            <a:pPr marL="342900"/>
            <a:endParaRPr sz="1600" dirty="0"/>
          </a:p>
        </p:txBody>
      </p:sp>
      <p:sp>
        <p:nvSpPr>
          <p:cNvPr id="743" name="Google Shape;743;p1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1248165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8"/>
          <p:cNvSpPr txBox="1">
            <a:spLocks noGrp="1"/>
          </p:cNvSpPr>
          <p:nvPr>
            <p:ph type="ctrTitle" idx="4294967295"/>
          </p:nvPr>
        </p:nvSpPr>
        <p:spPr>
          <a:xfrm>
            <a:off x="467544" y="195486"/>
            <a:ext cx="8136904" cy="67612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3600" dirty="0">
                <a:solidFill>
                  <a:schemeClr val="accent1"/>
                </a:solidFill>
              </a:rPr>
              <a:t>About 2020 and the effect of Covid-19</a:t>
            </a:r>
            <a:endParaRPr sz="3600" dirty="0">
              <a:solidFill>
                <a:schemeClr val="accent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3075806"/>
            <a:ext cx="1457325"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2" name="Google Shape;742;p18"/>
          <p:cNvSpPr txBox="1">
            <a:spLocks noGrp="1"/>
          </p:cNvSpPr>
          <p:nvPr>
            <p:ph type="subTitle" idx="4294967295"/>
          </p:nvPr>
        </p:nvSpPr>
        <p:spPr>
          <a:xfrm>
            <a:off x="395536" y="771550"/>
            <a:ext cx="7992888" cy="3744416"/>
          </a:xfrm>
          <a:prstGeom prst="rect">
            <a:avLst/>
          </a:prstGeom>
        </p:spPr>
        <p:txBody>
          <a:bodyPr spcFirstLastPara="1" wrap="square" lIns="0" tIns="0" rIns="0" bIns="0" anchor="t" anchorCtr="0">
            <a:noAutofit/>
          </a:bodyPr>
          <a:lstStyle/>
          <a:p>
            <a:pPr marL="0" indent="0">
              <a:buNone/>
            </a:pPr>
            <a:r>
              <a:rPr lang="en-US" b="1" dirty="0">
                <a:latin typeface="Barlow Light" panose="020B0604020202020204" charset="0"/>
              </a:rPr>
              <a:t>VIVA WALLET:</a:t>
            </a:r>
          </a:p>
          <a:p>
            <a:pPr marL="0" indent="0">
              <a:buNone/>
            </a:pPr>
            <a:r>
              <a:rPr lang="en-US" b="1" dirty="0">
                <a:latin typeface="Barlow Light" panose="020B0604020202020204" charset="0"/>
              </a:rPr>
              <a:t>-successfully completed its €75 million Series C fundraising  </a:t>
            </a:r>
          </a:p>
          <a:p>
            <a:pPr marL="0" indent="0">
              <a:buNone/>
            </a:pPr>
            <a:r>
              <a:rPr lang="en-US" b="1" dirty="0">
                <a:latin typeface="Barlow Light" panose="020B0604020202020204" charset="0"/>
              </a:rPr>
              <a:t>-grew into a </a:t>
            </a:r>
            <a:r>
              <a:rPr lang="en-US" b="1" dirty="0" err="1">
                <a:latin typeface="Barlow Light" panose="020B0604020202020204" charset="0"/>
              </a:rPr>
              <a:t>neobank</a:t>
            </a:r>
            <a:r>
              <a:rPr lang="en-US" b="1" dirty="0">
                <a:latin typeface="Barlow Light" panose="020B0604020202020204" charset="0"/>
              </a:rPr>
              <a:t> with a major European footprint, establishing branches in 23 countries, by far the most than any other financial institution in Europe. </a:t>
            </a:r>
          </a:p>
          <a:p>
            <a:pPr marL="0" indent="0">
              <a:buNone/>
            </a:pPr>
            <a:r>
              <a:rPr lang="en-US" b="1" dirty="0">
                <a:latin typeface="Barlow Light" panose="020B0604020202020204" charset="0"/>
              </a:rPr>
              <a:t>-has evolved into one of the very few technology-driven payment providers that also own a banking license after officially acquiring </a:t>
            </a:r>
            <a:r>
              <a:rPr lang="en-US" dirty="0" err="1">
                <a:latin typeface="Barlow Light" panose="020B0604020202020204" charset="0"/>
              </a:rPr>
              <a:t>Praxia</a:t>
            </a:r>
            <a:r>
              <a:rPr lang="en-US" dirty="0">
                <a:latin typeface="Barlow Light" panose="020B0604020202020204" charset="0"/>
              </a:rPr>
              <a:t> Bank in August 2020 </a:t>
            </a:r>
            <a:r>
              <a:rPr lang="en-US" b="1" dirty="0">
                <a:latin typeface="Barlow Light" panose="020B0604020202020204" charset="0"/>
              </a:rPr>
              <a:t>while starting to offer credit products to its business clientele, at a record-time of under 3 months!</a:t>
            </a:r>
          </a:p>
          <a:p>
            <a:pPr marL="0" indent="0">
              <a:buNone/>
            </a:pPr>
            <a:endParaRPr sz="1800" dirty="0"/>
          </a:p>
        </p:txBody>
      </p:sp>
      <p:sp>
        <p:nvSpPr>
          <p:cNvPr id="743" name="Google Shape;743;p1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3065571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sp>
        <p:nvSpPr>
          <p:cNvPr id="1700" name="Google Shape;1700;p28"/>
          <p:cNvSpPr txBox="1">
            <a:spLocks noGrp="1"/>
          </p:cNvSpPr>
          <p:nvPr>
            <p:ph type="title"/>
          </p:nvPr>
        </p:nvSpPr>
        <p:spPr>
          <a:xfrm>
            <a:off x="121218" y="153620"/>
            <a:ext cx="1959958" cy="485909"/>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200" dirty="0"/>
              <a:t>TIMELINE</a:t>
            </a:r>
            <a:endParaRPr sz="3200" dirty="0"/>
          </a:p>
        </p:txBody>
      </p:sp>
      <p:sp>
        <p:nvSpPr>
          <p:cNvPr id="1701" name="Google Shape;1701;p2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19</a:t>
            </a:fld>
            <a:endParaRPr/>
          </a:p>
        </p:txBody>
      </p:sp>
      <p:grpSp>
        <p:nvGrpSpPr>
          <p:cNvPr id="1702" name="Google Shape;1702;p28"/>
          <p:cNvGrpSpPr/>
          <p:nvPr/>
        </p:nvGrpSpPr>
        <p:grpSpPr>
          <a:xfrm>
            <a:off x="410519" y="1185451"/>
            <a:ext cx="2051418" cy="2588394"/>
            <a:chOff x="1083025" y="1574025"/>
            <a:chExt cx="1834900" cy="2315200"/>
          </a:xfrm>
        </p:grpSpPr>
        <p:sp>
          <p:nvSpPr>
            <p:cNvPr id="1703" name="Google Shape;1703;p28"/>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dirty="0">
                  <a:solidFill>
                    <a:schemeClr val="accent2"/>
                  </a:solidFill>
                  <a:latin typeface="Barlow"/>
                  <a:ea typeface="Barlow"/>
                  <a:cs typeface="Barlow"/>
                  <a:sym typeface="Barlow"/>
                </a:rPr>
                <a:t>2000</a:t>
              </a:r>
              <a:endParaRPr sz="800" dirty="0">
                <a:solidFill>
                  <a:schemeClr val="accent2"/>
                </a:solidFill>
                <a:latin typeface="Barlow"/>
                <a:ea typeface="Barlow"/>
                <a:cs typeface="Barlow"/>
                <a:sym typeface="Barlow"/>
              </a:endParaRPr>
            </a:p>
          </p:txBody>
        </p:sp>
        <p:sp>
          <p:nvSpPr>
            <p:cNvPr id="1704" name="Google Shape;1704;p28"/>
            <p:cNvSpPr txBox="1"/>
            <p:nvPr/>
          </p:nvSpPr>
          <p:spPr>
            <a:xfrm>
              <a:off x="1235825" y="2705426"/>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1200" b="1" dirty="0">
                <a:solidFill>
                  <a:schemeClr val="accent2"/>
                </a:solidFill>
                <a:latin typeface="Barlow"/>
                <a:ea typeface="Barlow"/>
                <a:cs typeface="Barlow"/>
                <a:sym typeface="Barlow"/>
              </a:endParaRPr>
            </a:p>
          </p:txBody>
        </p:sp>
        <p:sp>
          <p:nvSpPr>
            <p:cNvPr id="1705" name="Google Shape;1705;p28"/>
            <p:cNvSpPr txBox="1"/>
            <p:nvPr/>
          </p:nvSpPr>
          <p:spPr>
            <a:xfrm>
              <a:off x="1215700" y="3151825"/>
              <a:ext cx="1545600" cy="7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200" dirty="0">
                <a:solidFill>
                  <a:schemeClr val="accent2"/>
                </a:solidFill>
                <a:latin typeface="Barlow"/>
                <a:ea typeface="Barlow"/>
                <a:cs typeface="Barlow"/>
                <a:sym typeface="Barlow"/>
              </a:endParaRPr>
            </a:p>
          </p:txBody>
        </p:sp>
        <p:cxnSp>
          <p:nvCxnSpPr>
            <p:cNvPr id="1706" name="Google Shape;1706;p28"/>
            <p:cNvCxnSpPr/>
            <p:nvPr/>
          </p:nvCxnSpPr>
          <p:spPr>
            <a:xfrm>
              <a:off x="2180202" y="1695421"/>
              <a:ext cx="718500" cy="741900"/>
            </a:xfrm>
            <a:prstGeom prst="straightConnector1">
              <a:avLst/>
            </a:prstGeom>
            <a:noFill/>
            <a:ln w="9525" cap="flat" cmpd="sng">
              <a:solidFill>
                <a:schemeClr val="accent1"/>
              </a:solidFill>
              <a:prstDash val="solid"/>
              <a:round/>
              <a:headEnd type="none" w="sm" len="sm"/>
              <a:tailEnd type="none" w="sm" len="sm"/>
            </a:ln>
          </p:spPr>
        </p:cxnSp>
        <p:sp>
          <p:nvSpPr>
            <p:cNvPr id="1707" name="Google Shape;1707;p28"/>
            <p:cNvSpPr/>
            <p:nvPr/>
          </p:nvSpPr>
          <p:spPr>
            <a:xfrm flipH="1">
              <a:off x="1083025" y="2306625"/>
              <a:ext cx="1834800" cy="143400"/>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08" name="Google Shape;1708;p28"/>
            <p:cNvSpPr/>
            <p:nvPr/>
          </p:nvSpPr>
          <p:spPr>
            <a:xfrm>
              <a:off x="1083125" y="2460449"/>
              <a:ext cx="1834800" cy="143400"/>
            </a:xfrm>
            <a:prstGeom prst="parallelogram">
              <a:avLst>
                <a:gd name="adj" fmla="val 9695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 name="Google Shape;1709;p28"/>
          <p:cNvGrpSpPr/>
          <p:nvPr/>
        </p:nvGrpSpPr>
        <p:grpSpPr>
          <a:xfrm>
            <a:off x="2362968" y="1993447"/>
            <a:ext cx="2051418" cy="1395486"/>
            <a:chOff x="1083025" y="2306625"/>
            <a:chExt cx="1834900" cy="1248198"/>
          </a:xfrm>
        </p:grpSpPr>
        <p:sp>
          <p:nvSpPr>
            <p:cNvPr id="1710" name="Google Shape;1710;p28"/>
            <p:cNvSpPr txBox="1"/>
            <p:nvPr/>
          </p:nvSpPr>
          <p:spPr>
            <a:xfrm>
              <a:off x="1577522" y="3313623"/>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dirty="0">
                  <a:solidFill>
                    <a:schemeClr val="accent2"/>
                  </a:solidFill>
                  <a:latin typeface="Barlow"/>
                  <a:ea typeface="Barlow"/>
                  <a:cs typeface="Barlow"/>
                  <a:sym typeface="Barlow"/>
                </a:rPr>
                <a:t>2005</a:t>
              </a:r>
              <a:endParaRPr sz="800" dirty="0">
                <a:solidFill>
                  <a:schemeClr val="accent2"/>
                </a:solidFill>
                <a:latin typeface="Barlow"/>
                <a:ea typeface="Barlow"/>
                <a:cs typeface="Barlow"/>
                <a:sym typeface="Barlow"/>
              </a:endParaRPr>
            </a:p>
          </p:txBody>
        </p:sp>
        <p:sp>
          <p:nvSpPr>
            <p:cNvPr id="1714" name="Google Shape;1714;p28"/>
            <p:cNvSpPr/>
            <p:nvPr/>
          </p:nvSpPr>
          <p:spPr>
            <a:xfrm flipH="1">
              <a:off x="1083025" y="2306625"/>
              <a:ext cx="1834800" cy="143400"/>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15" name="Google Shape;1715;p28"/>
            <p:cNvSpPr/>
            <p:nvPr/>
          </p:nvSpPr>
          <p:spPr>
            <a:xfrm>
              <a:off x="1083125" y="2460449"/>
              <a:ext cx="1834800" cy="143400"/>
            </a:xfrm>
            <a:prstGeom prst="parallelogram">
              <a:avLst>
                <a:gd name="adj" fmla="val 9695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28"/>
          <p:cNvGrpSpPr/>
          <p:nvPr/>
        </p:nvGrpSpPr>
        <p:grpSpPr>
          <a:xfrm>
            <a:off x="4302291" y="1174401"/>
            <a:ext cx="2051418" cy="1752353"/>
            <a:chOff x="1083025" y="1574025"/>
            <a:chExt cx="1834900" cy="1567400"/>
          </a:xfrm>
        </p:grpSpPr>
        <p:sp>
          <p:nvSpPr>
            <p:cNvPr id="1717" name="Google Shape;1717;p28"/>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b="1" dirty="0">
                  <a:solidFill>
                    <a:schemeClr val="dk2"/>
                  </a:solidFill>
                  <a:latin typeface="Barlow"/>
                  <a:ea typeface="Barlow"/>
                  <a:cs typeface="Barlow"/>
                  <a:sym typeface="Barlow"/>
                </a:rPr>
                <a:t>2010</a:t>
              </a:r>
              <a:endParaRPr sz="800" b="1" dirty="0">
                <a:solidFill>
                  <a:schemeClr val="dk2"/>
                </a:solidFill>
                <a:latin typeface="Barlow"/>
                <a:ea typeface="Barlow"/>
                <a:cs typeface="Barlow"/>
                <a:sym typeface="Barlow"/>
              </a:endParaRPr>
            </a:p>
          </p:txBody>
        </p:sp>
        <p:sp>
          <p:nvSpPr>
            <p:cNvPr id="1718" name="Google Shape;1718;p28"/>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1200" b="1" dirty="0">
                <a:solidFill>
                  <a:schemeClr val="dk2"/>
                </a:solidFill>
                <a:latin typeface="Barlow"/>
                <a:ea typeface="Barlow"/>
                <a:cs typeface="Barlow"/>
                <a:sym typeface="Barlow"/>
              </a:endParaRPr>
            </a:p>
          </p:txBody>
        </p:sp>
        <p:cxnSp>
          <p:nvCxnSpPr>
            <p:cNvPr id="1720" name="Google Shape;1720;p28"/>
            <p:cNvCxnSpPr/>
            <p:nvPr/>
          </p:nvCxnSpPr>
          <p:spPr>
            <a:xfrm>
              <a:off x="2180202" y="1695421"/>
              <a:ext cx="718500" cy="741900"/>
            </a:xfrm>
            <a:prstGeom prst="straightConnector1">
              <a:avLst/>
            </a:prstGeom>
            <a:noFill/>
            <a:ln w="9525" cap="flat" cmpd="sng">
              <a:solidFill>
                <a:srgbClr val="DADCE5"/>
              </a:solidFill>
              <a:prstDash val="solid"/>
              <a:round/>
              <a:headEnd type="none" w="sm" len="sm"/>
              <a:tailEnd type="none" w="sm" len="sm"/>
            </a:ln>
          </p:spPr>
        </p:cxnSp>
        <p:sp>
          <p:nvSpPr>
            <p:cNvPr id="1721" name="Google Shape;1721;p28"/>
            <p:cNvSpPr/>
            <p:nvPr/>
          </p:nvSpPr>
          <p:spPr>
            <a:xfrm flipH="1">
              <a:off x="1083025" y="2306625"/>
              <a:ext cx="1834800" cy="143400"/>
            </a:xfrm>
            <a:prstGeom prst="parallelogram">
              <a:avLst>
                <a:gd name="adj" fmla="val 96952"/>
              </a:avLst>
            </a:prstGeom>
            <a:solidFill>
              <a:srgbClr val="DA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22" name="Google Shape;1722;p28"/>
            <p:cNvSpPr/>
            <p:nvPr/>
          </p:nvSpPr>
          <p:spPr>
            <a:xfrm>
              <a:off x="1083125" y="2460449"/>
              <a:ext cx="1834800" cy="143400"/>
            </a:xfrm>
            <a:prstGeom prst="parallelogram">
              <a:avLst>
                <a:gd name="adj" fmla="val 96952"/>
              </a:avLst>
            </a:prstGeom>
            <a:solidFill>
              <a:srgbClr val="B0B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 name="Google Shape;1723;p28"/>
          <p:cNvGrpSpPr/>
          <p:nvPr/>
        </p:nvGrpSpPr>
        <p:grpSpPr>
          <a:xfrm>
            <a:off x="6217659" y="1174401"/>
            <a:ext cx="2051418" cy="1752353"/>
            <a:chOff x="1083025" y="1574025"/>
            <a:chExt cx="1834900" cy="1567400"/>
          </a:xfrm>
        </p:grpSpPr>
        <p:sp>
          <p:nvSpPr>
            <p:cNvPr id="1724" name="Google Shape;1724;p28"/>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dirty="0">
                  <a:solidFill>
                    <a:schemeClr val="dk2"/>
                  </a:solidFill>
                  <a:latin typeface="Barlow"/>
                  <a:ea typeface="Barlow"/>
                  <a:cs typeface="Barlow"/>
                  <a:sym typeface="Barlow"/>
                </a:rPr>
                <a:t>2018</a:t>
              </a:r>
              <a:endParaRPr sz="800" dirty="0">
                <a:solidFill>
                  <a:schemeClr val="dk2"/>
                </a:solidFill>
                <a:latin typeface="Barlow"/>
                <a:ea typeface="Barlow"/>
                <a:cs typeface="Barlow"/>
                <a:sym typeface="Barlow"/>
              </a:endParaRPr>
            </a:p>
          </p:txBody>
        </p:sp>
        <p:sp>
          <p:nvSpPr>
            <p:cNvPr id="1725" name="Google Shape;1725;p28"/>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1200" b="1" dirty="0">
                <a:solidFill>
                  <a:schemeClr val="dk2"/>
                </a:solidFill>
                <a:latin typeface="Barlow"/>
                <a:ea typeface="Barlow"/>
                <a:cs typeface="Barlow"/>
                <a:sym typeface="Barlow"/>
              </a:endParaRPr>
            </a:p>
          </p:txBody>
        </p:sp>
        <p:cxnSp>
          <p:nvCxnSpPr>
            <p:cNvPr id="1727" name="Google Shape;1727;p28"/>
            <p:cNvCxnSpPr/>
            <p:nvPr/>
          </p:nvCxnSpPr>
          <p:spPr>
            <a:xfrm>
              <a:off x="2180202" y="1695421"/>
              <a:ext cx="718500" cy="741900"/>
            </a:xfrm>
            <a:prstGeom prst="straightConnector1">
              <a:avLst/>
            </a:prstGeom>
            <a:noFill/>
            <a:ln w="9525" cap="flat" cmpd="sng">
              <a:solidFill>
                <a:srgbClr val="DADCE5"/>
              </a:solidFill>
              <a:prstDash val="solid"/>
              <a:round/>
              <a:headEnd type="none" w="sm" len="sm"/>
              <a:tailEnd type="none" w="sm" len="sm"/>
            </a:ln>
          </p:spPr>
        </p:cxnSp>
        <p:sp>
          <p:nvSpPr>
            <p:cNvPr id="1728" name="Google Shape;1728;p28"/>
            <p:cNvSpPr/>
            <p:nvPr/>
          </p:nvSpPr>
          <p:spPr>
            <a:xfrm flipH="1">
              <a:off x="1083025" y="2306625"/>
              <a:ext cx="1834800" cy="143400"/>
            </a:xfrm>
            <a:prstGeom prst="parallelogram">
              <a:avLst>
                <a:gd name="adj" fmla="val 96952"/>
              </a:avLst>
            </a:prstGeom>
            <a:solidFill>
              <a:srgbClr val="DA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29" name="Google Shape;1729;p28"/>
            <p:cNvSpPr/>
            <p:nvPr/>
          </p:nvSpPr>
          <p:spPr>
            <a:xfrm>
              <a:off x="1083125" y="2460449"/>
              <a:ext cx="1834800" cy="143400"/>
            </a:xfrm>
            <a:prstGeom prst="parallelogram">
              <a:avLst>
                <a:gd name="adj" fmla="val 96952"/>
              </a:avLst>
            </a:prstGeom>
            <a:solidFill>
              <a:srgbClr val="B0B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Ορθογώνιο 1"/>
          <p:cNvSpPr/>
          <p:nvPr/>
        </p:nvSpPr>
        <p:spPr>
          <a:xfrm>
            <a:off x="121218" y="2386668"/>
            <a:ext cx="2365181" cy="1277273"/>
          </a:xfrm>
          <a:prstGeom prst="rect">
            <a:avLst/>
          </a:prstGeom>
        </p:spPr>
        <p:txBody>
          <a:bodyPr wrap="square">
            <a:spAutoFit/>
          </a:bodyPr>
          <a:lstStyle/>
          <a:p>
            <a:r>
              <a:rPr lang="en-US" sz="1100" b="1" dirty="0">
                <a:solidFill>
                  <a:schemeClr val="accent2"/>
                </a:solidFill>
                <a:latin typeface="Raleway Thin" panose="020B0604020202020204" charset="0"/>
              </a:rPr>
              <a:t>2000</a:t>
            </a:r>
            <a:r>
              <a:rPr lang="en-US" sz="1100" dirty="0">
                <a:solidFill>
                  <a:schemeClr val="accent2"/>
                </a:solidFill>
                <a:latin typeface="Raleway Thin" panose="020B0604020202020204" charset="0"/>
              </a:rPr>
              <a:t>- Establishment of Viva Wallet Holdings SA specializing in the design and development of systemic solutions (platforms) for the integration and service of business processes in the sectors:</a:t>
            </a:r>
          </a:p>
        </p:txBody>
      </p:sp>
      <p:sp>
        <p:nvSpPr>
          <p:cNvPr id="3" name="Ορθογώνιο 2"/>
          <p:cNvSpPr/>
          <p:nvPr/>
        </p:nvSpPr>
        <p:spPr>
          <a:xfrm>
            <a:off x="0" y="3642857"/>
            <a:ext cx="6318448" cy="1384995"/>
          </a:xfrm>
          <a:prstGeom prst="rect">
            <a:avLst/>
          </a:prstGeom>
        </p:spPr>
        <p:txBody>
          <a:bodyPr wrap="square">
            <a:spAutoFit/>
          </a:bodyPr>
          <a:lstStyle/>
          <a:p>
            <a:pPr marL="285750" indent="-285750">
              <a:buFont typeface="Wingdings" panose="05000000000000000000" pitchFamily="2" charset="2"/>
              <a:buChar char="§"/>
            </a:pPr>
            <a:r>
              <a:rPr lang="en-US" sz="1050" dirty="0">
                <a:solidFill>
                  <a:schemeClr val="accent2"/>
                </a:solidFill>
                <a:latin typeface="Raleway Thin" panose="020B0604020202020204" charset="0"/>
              </a:rPr>
              <a:t>Banking applications (web-banking applications, real estate valuation applications, POS credit card management applications, systems for the online distribution of banking products, e-learning systems </a:t>
            </a:r>
            <a:r>
              <a:rPr lang="en-US" sz="1050" dirty="0" err="1">
                <a:solidFill>
                  <a:schemeClr val="accent2"/>
                </a:solidFill>
                <a:latin typeface="Raleway Thin" panose="020B0604020202020204" charset="0"/>
              </a:rPr>
              <a:t>etc</a:t>
            </a:r>
            <a:endParaRPr lang="en-US" sz="1050" dirty="0">
              <a:solidFill>
                <a:schemeClr val="accent2"/>
              </a:solidFill>
              <a:latin typeface="Raleway Thin" panose="020B0604020202020204" charset="0"/>
            </a:endParaRPr>
          </a:p>
          <a:p>
            <a:pPr marL="285750" indent="-285750">
              <a:buFont typeface="Wingdings" panose="05000000000000000000" pitchFamily="2" charset="2"/>
              <a:buChar char="§"/>
            </a:pPr>
            <a:r>
              <a:rPr lang="en-US" sz="1050" dirty="0">
                <a:solidFill>
                  <a:schemeClr val="accent2"/>
                </a:solidFill>
                <a:latin typeface="Raleway Thin" panose="020B0604020202020204" charset="0"/>
              </a:rPr>
              <a:t>Interactive Web-Based Applications</a:t>
            </a:r>
          </a:p>
          <a:p>
            <a:pPr marL="285750" indent="-285750">
              <a:buFont typeface="Wingdings" panose="05000000000000000000" pitchFamily="2" charset="2"/>
              <a:buChar char="§"/>
            </a:pPr>
            <a:r>
              <a:rPr lang="en-US" sz="1050" dirty="0">
                <a:solidFill>
                  <a:schemeClr val="accent2"/>
                </a:solidFill>
                <a:latin typeface="Raleway Thin" panose="020B0604020202020204" charset="0"/>
              </a:rPr>
              <a:t>Electronic transactions-transaction based web applications and billing/payment systems</a:t>
            </a:r>
          </a:p>
          <a:p>
            <a:pPr marL="285750" indent="-285750">
              <a:buFont typeface="Wingdings" panose="05000000000000000000" pitchFamily="2" charset="2"/>
              <a:buChar char="§"/>
            </a:pPr>
            <a:r>
              <a:rPr lang="en-US" sz="1050" dirty="0">
                <a:solidFill>
                  <a:schemeClr val="accent2"/>
                </a:solidFill>
                <a:latin typeface="Raleway Thin" panose="020B0604020202020204" charset="0"/>
              </a:rPr>
              <a:t>the interface of Information Systems (ERPs, Web-based applications, Billing systems, CRM, ERPs, Call center systems</a:t>
            </a:r>
          </a:p>
          <a:p>
            <a:pPr marL="285750" indent="-285750">
              <a:buFont typeface="Wingdings" panose="05000000000000000000" pitchFamily="2" charset="2"/>
              <a:buChar char="§"/>
            </a:pPr>
            <a:r>
              <a:rPr lang="en-US" sz="1050" dirty="0">
                <a:solidFill>
                  <a:schemeClr val="accent2"/>
                </a:solidFill>
                <a:latin typeface="Raleway Thin" panose="020B0604020202020204" charset="0"/>
              </a:rPr>
              <a:t>in the provision of Online &amp; Technology Marketing services</a:t>
            </a:r>
          </a:p>
        </p:txBody>
      </p:sp>
      <p:sp>
        <p:nvSpPr>
          <p:cNvPr id="4" name="Ορθογώνιο 3"/>
          <p:cNvSpPr/>
          <p:nvPr/>
        </p:nvSpPr>
        <p:spPr>
          <a:xfrm>
            <a:off x="4414386" y="2441601"/>
            <a:ext cx="2069976" cy="1015663"/>
          </a:xfrm>
          <a:prstGeom prst="rect">
            <a:avLst/>
          </a:prstGeom>
        </p:spPr>
        <p:txBody>
          <a:bodyPr wrap="square">
            <a:spAutoFit/>
          </a:bodyPr>
          <a:lstStyle/>
          <a:p>
            <a:r>
              <a:rPr lang="en-US" sz="1200" b="1" dirty="0">
                <a:solidFill>
                  <a:schemeClr val="accent2"/>
                </a:solidFill>
                <a:latin typeface="Raleway Thin" panose="020B0604020202020204" charset="0"/>
              </a:rPr>
              <a:t>2010</a:t>
            </a:r>
            <a:r>
              <a:rPr lang="en-US" sz="1200" dirty="0">
                <a:solidFill>
                  <a:schemeClr val="accent2"/>
                </a:solidFill>
                <a:latin typeface="Raleway Thin" panose="020B0604020202020204" charset="0"/>
              </a:rPr>
              <a:t>- establishment  VIVA PAYMENTS S.A </a:t>
            </a:r>
          </a:p>
          <a:p>
            <a:r>
              <a:rPr lang="en-US" sz="1200" dirty="0">
                <a:solidFill>
                  <a:schemeClr val="accent2"/>
                </a:solidFill>
                <a:latin typeface="Raleway Thin" panose="020B0604020202020204" charset="0"/>
              </a:rPr>
              <a:t>licensed by the Bank of Greece as a payment institution</a:t>
            </a:r>
          </a:p>
        </p:txBody>
      </p:sp>
      <p:sp>
        <p:nvSpPr>
          <p:cNvPr id="5" name="Ορθογώνιο 4"/>
          <p:cNvSpPr/>
          <p:nvPr/>
        </p:nvSpPr>
        <p:spPr>
          <a:xfrm>
            <a:off x="6388489" y="2459243"/>
            <a:ext cx="2503991" cy="2246769"/>
          </a:xfrm>
          <a:prstGeom prst="rect">
            <a:avLst/>
          </a:prstGeom>
        </p:spPr>
        <p:txBody>
          <a:bodyPr wrap="square">
            <a:spAutoFit/>
          </a:bodyPr>
          <a:lstStyle/>
          <a:p>
            <a:r>
              <a:rPr lang="en-US" b="1" dirty="0">
                <a:solidFill>
                  <a:schemeClr val="accent2"/>
                </a:solidFill>
                <a:latin typeface="Raleway Thin" panose="020B0604020202020204" charset="0"/>
              </a:rPr>
              <a:t>2018</a:t>
            </a:r>
            <a:r>
              <a:rPr lang="en-US" dirty="0">
                <a:solidFill>
                  <a:schemeClr val="accent2"/>
                </a:solidFill>
                <a:latin typeface="Raleway Thin" panose="020B0604020202020204" charset="0"/>
              </a:rPr>
              <a:t>- establishment VIVA WALLET.COM LTD</a:t>
            </a:r>
          </a:p>
          <a:p>
            <a:r>
              <a:rPr lang="en-US" dirty="0">
                <a:solidFill>
                  <a:schemeClr val="accent2"/>
                </a:solidFill>
                <a:latin typeface="Raleway Thin" panose="020B0604020202020204" charset="0"/>
              </a:rPr>
              <a:t>it operates as an electronic money institution offering a wide range of payment products such as POS terminals, redemption and issuance services, cards and online payment methods</a:t>
            </a: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38021">
            <a:off x="3523886" y="2358074"/>
            <a:ext cx="8175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p:nvPr/>
        </p:nvSpPr>
        <p:spPr>
          <a:xfrm>
            <a:off x="2341330" y="172318"/>
            <a:ext cx="5708223" cy="1107996"/>
          </a:xfrm>
          <a:prstGeom prst="rect">
            <a:avLst/>
          </a:prstGeom>
        </p:spPr>
        <p:txBody>
          <a:bodyPr wrap="square">
            <a:spAutoFit/>
          </a:bodyPr>
          <a:lstStyle/>
          <a:p>
            <a:r>
              <a:rPr lang="en-US" sz="1100" b="1" dirty="0">
                <a:solidFill>
                  <a:schemeClr val="accent2"/>
                </a:solidFill>
                <a:latin typeface="Raleway Thin" panose="020B0604020202020204" charset="0"/>
              </a:rPr>
              <a:t>2005</a:t>
            </a:r>
            <a:r>
              <a:rPr lang="en-US" sz="1100" dirty="0">
                <a:solidFill>
                  <a:schemeClr val="accent2"/>
                </a:solidFill>
                <a:latin typeface="Raleway Thin" panose="020B0604020202020204" charset="0"/>
              </a:rPr>
              <a:t>- establishment of VIVA SERVICES S.A.</a:t>
            </a:r>
          </a:p>
          <a:p>
            <a:r>
              <a:rPr lang="en-US" sz="1100" dirty="0">
                <a:solidFill>
                  <a:schemeClr val="accent2"/>
                </a:solidFill>
                <a:latin typeface="Raleway Thin" panose="020B0604020202020204" charset="0"/>
              </a:rPr>
              <a:t>it provides both businesses and final consumers with a range of services including :</a:t>
            </a:r>
          </a:p>
          <a:p>
            <a:r>
              <a:rPr lang="en-US" sz="1100" dirty="0">
                <a:solidFill>
                  <a:schemeClr val="accent2"/>
                </a:solidFill>
                <a:latin typeface="Raleway Thin" panose="020B0604020202020204" charset="0"/>
              </a:rPr>
              <a:t>▪ Ticketing shows (theatre, concerts, cinema, sporting events </a:t>
            </a:r>
            <a:r>
              <a:rPr lang="en-US" sz="1100" dirty="0" err="1">
                <a:solidFill>
                  <a:schemeClr val="accent2"/>
                </a:solidFill>
                <a:latin typeface="Raleway Thin" panose="020B0604020202020204" charset="0"/>
              </a:rPr>
              <a:t>etc</a:t>
            </a:r>
            <a:r>
              <a:rPr lang="en-US" sz="1100" dirty="0">
                <a:solidFill>
                  <a:schemeClr val="accent2"/>
                </a:solidFill>
                <a:latin typeface="Raleway Thin" panose="020B0604020202020204" charset="0"/>
              </a:rPr>
              <a:t>)</a:t>
            </a:r>
          </a:p>
          <a:p>
            <a:r>
              <a:rPr lang="en-US" sz="1100" dirty="0">
                <a:solidFill>
                  <a:schemeClr val="accent2"/>
                </a:solidFill>
                <a:latin typeface="Raleway Thin" panose="020B0604020202020204" charset="0"/>
              </a:rPr>
              <a:t>▪ Travel services (reservation of seats and sale of ferry and air tickets)</a:t>
            </a:r>
          </a:p>
          <a:p>
            <a:r>
              <a:rPr lang="en-US" sz="1100" dirty="0">
                <a:solidFill>
                  <a:schemeClr val="accent2"/>
                </a:solidFill>
                <a:latin typeface="Raleway Thin" panose="020B0604020202020204" charset="0"/>
              </a:rPr>
              <a:t>▪ VoIP telephony services and a set of in Services (Intelligent Network Services)</a:t>
            </a:r>
          </a:p>
          <a:p>
            <a:r>
              <a:rPr lang="en-US" sz="1100" dirty="0">
                <a:solidFill>
                  <a:schemeClr val="accent2"/>
                </a:solidFill>
                <a:latin typeface="Raleway Thin" panose="020B0604020202020204" charset="0"/>
              </a:rPr>
              <a:t>▪ Disposal of POS card acceptance terminals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3" name="Ορθογώνιο 2"/>
          <p:cNvSpPr/>
          <p:nvPr/>
        </p:nvSpPr>
        <p:spPr>
          <a:xfrm>
            <a:off x="476929" y="812427"/>
            <a:ext cx="7920880" cy="4216539"/>
          </a:xfrm>
          <a:prstGeom prst="rect">
            <a:avLst/>
          </a:prstGeom>
        </p:spPr>
        <p:txBody>
          <a:bodyPr wrap="square">
            <a:spAutoFit/>
          </a:bodyPr>
          <a:lstStyle/>
          <a:p>
            <a:pPr algn="ctr"/>
            <a:r>
              <a:rPr lang="en-US" sz="1800" dirty="0">
                <a:solidFill>
                  <a:srgbClr val="00B0F0"/>
                </a:solidFill>
                <a:latin typeface="Barlow Light" panose="020B0604020202020204" charset="0"/>
              </a:rPr>
              <a:t>The purpose of the analysis is to highlight the revolution that an innovative company can bring to the industry. </a:t>
            </a:r>
          </a:p>
          <a:p>
            <a:pPr marL="285750" indent="-285750">
              <a:buFont typeface="Arial" panose="020B0604020202020204" pitchFamily="34" charset="0"/>
              <a:buChar char="•"/>
            </a:pPr>
            <a:endParaRPr lang="en-US" sz="2000" dirty="0">
              <a:latin typeface="Barlow Light" panose="020B0604020202020204" charset="0"/>
            </a:endParaRPr>
          </a:p>
          <a:p>
            <a:pPr marL="285750" indent="-285750">
              <a:buFont typeface="Arial" panose="020B0604020202020204" pitchFamily="34" charset="0"/>
              <a:buChar char="•"/>
            </a:pPr>
            <a:r>
              <a:rPr lang="en-US" sz="2000" dirty="0">
                <a:latin typeface="Barlow Light" panose="020B0604020202020204" charset="0"/>
              </a:rPr>
              <a:t>The transformation of the banking industry</a:t>
            </a:r>
          </a:p>
          <a:p>
            <a:pPr marL="285750" indent="-285750">
              <a:buFont typeface="Arial" panose="020B0604020202020204" pitchFamily="34" charset="0"/>
              <a:buChar char="•"/>
            </a:pPr>
            <a:endParaRPr lang="en-US" sz="2000" dirty="0">
              <a:latin typeface="Barlow Light" panose="020B0604020202020204" charset="0"/>
            </a:endParaRPr>
          </a:p>
          <a:p>
            <a:pPr marL="285750" indent="-285750">
              <a:buFont typeface="Arial" panose="020B0604020202020204" pitchFamily="34" charset="0"/>
              <a:buChar char="•"/>
            </a:pPr>
            <a:r>
              <a:rPr lang="en-US" sz="2000" dirty="0">
                <a:latin typeface="Barlow Light" panose="020B0604020202020204" charset="0"/>
              </a:rPr>
              <a:t> Low cost operations vs conventional high break-even systemic banks</a:t>
            </a:r>
          </a:p>
          <a:p>
            <a:pPr marL="285750" lvl="2" indent="-285750">
              <a:buFont typeface="Wingdings" panose="05000000000000000000" pitchFamily="2" charset="2"/>
              <a:buChar char="ü"/>
            </a:pPr>
            <a:r>
              <a:rPr lang="en-US" sz="1600" dirty="0">
                <a:latin typeface="Barlow Light" panose="020B0604020202020204" charset="0"/>
              </a:rPr>
              <a:t> </a:t>
            </a:r>
            <a:r>
              <a:rPr lang="en-US" sz="1600" b="1" dirty="0">
                <a:latin typeface="Barlow Light" panose="020B0604020202020204" charset="0"/>
              </a:rPr>
              <a:t>comparison of Viva Wallet as a low - cost company compared to the corresponding services offered by banks</a:t>
            </a:r>
          </a:p>
          <a:p>
            <a:pPr marL="285750" indent="-285750">
              <a:buFont typeface="Arial" panose="020B0604020202020204" pitchFamily="34" charset="0"/>
              <a:buChar char="•"/>
            </a:pPr>
            <a:endParaRPr lang="en-US" sz="1600" dirty="0">
              <a:latin typeface="Barlow Light" panose="020B0604020202020204" charset="0"/>
            </a:endParaRPr>
          </a:p>
          <a:p>
            <a:pPr marL="285750" indent="-285750">
              <a:buFont typeface="Arial" panose="020B0604020202020204" pitchFamily="34" charset="0"/>
              <a:buChar char="•"/>
            </a:pPr>
            <a:r>
              <a:rPr lang="en-US" sz="2000" dirty="0">
                <a:latin typeface="Barlow Light" panose="020B0604020202020204" charset="0"/>
              </a:rPr>
              <a:t>The disruptive case of Viva Wallet</a:t>
            </a:r>
          </a:p>
          <a:p>
            <a:pPr marL="285750" indent="-285750">
              <a:buFont typeface="Wingdings" panose="05000000000000000000" pitchFamily="2" charset="2"/>
              <a:buChar char="ü"/>
            </a:pPr>
            <a:r>
              <a:rPr lang="en-US" sz="1600" b="1" dirty="0">
                <a:latin typeface="Barlow Light" panose="020B0604020202020204" charset="0"/>
              </a:rPr>
              <a:t>Operates in the field of payment services</a:t>
            </a:r>
          </a:p>
          <a:p>
            <a:pPr marL="285750" indent="-285750">
              <a:buFont typeface="Wingdings" panose="05000000000000000000" pitchFamily="2" charset="2"/>
              <a:buChar char="ü"/>
            </a:pPr>
            <a:r>
              <a:rPr lang="en-US" sz="1600" b="1" dirty="0">
                <a:latin typeface="Barlow Light" panose="020B0604020202020204" charset="0"/>
              </a:rPr>
              <a:t>“VIVA PAYMENTS” operates as an electronic money issuer and as a payment service provider related to its issuance, use and redemption.</a:t>
            </a:r>
          </a:p>
          <a:p>
            <a:pPr marL="285750" indent="-285750">
              <a:buFont typeface="Wingdings" panose="05000000000000000000" pitchFamily="2" charset="2"/>
              <a:buChar char="ü"/>
            </a:pPr>
            <a:r>
              <a:rPr lang="en-US" sz="1600" b="1" dirty="0">
                <a:latin typeface="Barlow Light" panose="020B0604020202020204" charset="0"/>
              </a:rPr>
              <a:t>Viva Wallet operates as a Bank providing products such as loans and deposits.</a:t>
            </a:r>
          </a:p>
        </p:txBody>
      </p:sp>
      <p:sp>
        <p:nvSpPr>
          <p:cNvPr id="4" name="Ορθογώνιο 3"/>
          <p:cNvSpPr/>
          <p:nvPr/>
        </p:nvSpPr>
        <p:spPr>
          <a:xfrm>
            <a:off x="1795311" y="195486"/>
            <a:ext cx="5238935" cy="584775"/>
          </a:xfrm>
          <a:prstGeom prst="rect">
            <a:avLst/>
          </a:prstGeom>
        </p:spPr>
        <p:txBody>
          <a:bodyPr wrap="none">
            <a:spAutoFit/>
          </a:bodyPr>
          <a:lstStyle/>
          <a:p>
            <a:r>
              <a:rPr lang="en-US" sz="3200" dirty="0">
                <a:solidFill>
                  <a:schemeClr val="accent3">
                    <a:lumMod val="50000"/>
                  </a:schemeClr>
                </a:solidFill>
                <a:latin typeface="Barlow Light" panose="020B0604020202020204" charset="0"/>
              </a:rPr>
              <a:t>Purpose of the presentation</a:t>
            </a:r>
          </a:p>
        </p:txBody>
      </p:sp>
    </p:spTree>
    <p:extLst>
      <p:ext uri="{BB962C8B-B14F-4D97-AF65-F5344CB8AC3E}">
        <p14:creationId xmlns:p14="http://schemas.microsoft.com/office/powerpoint/2010/main" val="2398753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sp>
        <p:nvSpPr>
          <p:cNvPr id="1700" name="Google Shape;1700;p28"/>
          <p:cNvSpPr txBox="1">
            <a:spLocks noGrp="1"/>
          </p:cNvSpPr>
          <p:nvPr>
            <p:ph type="title"/>
          </p:nvPr>
        </p:nvSpPr>
        <p:spPr>
          <a:xfrm>
            <a:off x="121218" y="153620"/>
            <a:ext cx="1959958" cy="485909"/>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200" dirty="0"/>
              <a:t>TIMELINE</a:t>
            </a:r>
            <a:endParaRPr sz="3200" dirty="0"/>
          </a:p>
        </p:txBody>
      </p:sp>
      <p:sp>
        <p:nvSpPr>
          <p:cNvPr id="1701" name="Google Shape;1701;p2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20</a:t>
            </a:fld>
            <a:endParaRPr/>
          </a:p>
        </p:txBody>
      </p:sp>
      <p:grpSp>
        <p:nvGrpSpPr>
          <p:cNvPr id="1702" name="Google Shape;1702;p28"/>
          <p:cNvGrpSpPr/>
          <p:nvPr/>
        </p:nvGrpSpPr>
        <p:grpSpPr>
          <a:xfrm>
            <a:off x="406001" y="1054940"/>
            <a:ext cx="2051418" cy="1769347"/>
            <a:chOff x="1083025" y="2306625"/>
            <a:chExt cx="1834900" cy="1582600"/>
          </a:xfrm>
        </p:grpSpPr>
        <p:sp>
          <p:nvSpPr>
            <p:cNvPr id="1704" name="Google Shape;1704;p28"/>
            <p:cNvSpPr txBox="1"/>
            <p:nvPr/>
          </p:nvSpPr>
          <p:spPr>
            <a:xfrm>
              <a:off x="1235825" y="2705426"/>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1200" b="1" dirty="0">
                <a:solidFill>
                  <a:schemeClr val="accent2"/>
                </a:solidFill>
                <a:latin typeface="Barlow"/>
                <a:ea typeface="Barlow"/>
                <a:cs typeface="Barlow"/>
                <a:sym typeface="Barlow"/>
              </a:endParaRPr>
            </a:p>
          </p:txBody>
        </p:sp>
        <p:sp>
          <p:nvSpPr>
            <p:cNvPr id="1705" name="Google Shape;1705;p28"/>
            <p:cNvSpPr txBox="1"/>
            <p:nvPr/>
          </p:nvSpPr>
          <p:spPr>
            <a:xfrm>
              <a:off x="1215700" y="3151825"/>
              <a:ext cx="1545600" cy="7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200" dirty="0">
                <a:solidFill>
                  <a:schemeClr val="accent2"/>
                </a:solidFill>
                <a:latin typeface="Barlow"/>
                <a:ea typeface="Barlow"/>
                <a:cs typeface="Barlow"/>
                <a:sym typeface="Barlow"/>
              </a:endParaRPr>
            </a:p>
          </p:txBody>
        </p:sp>
        <p:sp>
          <p:nvSpPr>
            <p:cNvPr id="1707" name="Google Shape;1707;p28"/>
            <p:cNvSpPr/>
            <p:nvPr/>
          </p:nvSpPr>
          <p:spPr>
            <a:xfrm flipH="1">
              <a:off x="1083025" y="2306625"/>
              <a:ext cx="1834800" cy="143400"/>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08" name="Google Shape;1708;p28"/>
            <p:cNvSpPr/>
            <p:nvPr/>
          </p:nvSpPr>
          <p:spPr>
            <a:xfrm>
              <a:off x="1083125" y="2460449"/>
              <a:ext cx="1834800" cy="143400"/>
            </a:xfrm>
            <a:prstGeom prst="parallelogram">
              <a:avLst>
                <a:gd name="adj" fmla="val 9695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 name="Google Shape;1709;p28"/>
          <p:cNvGrpSpPr/>
          <p:nvPr/>
        </p:nvGrpSpPr>
        <p:grpSpPr>
          <a:xfrm>
            <a:off x="2333656" y="1054940"/>
            <a:ext cx="2110153" cy="1689859"/>
            <a:chOff x="1083025" y="2306625"/>
            <a:chExt cx="1887436" cy="1511501"/>
          </a:xfrm>
        </p:grpSpPr>
        <p:sp>
          <p:nvSpPr>
            <p:cNvPr id="1710" name="Google Shape;1710;p28"/>
            <p:cNvSpPr txBox="1"/>
            <p:nvPr/>
          </p:nvSpPr>
          <p:spPr>
            <a:xfrm>
              <a:off x="2406001" y="3517765"/>
              <a:ext cx="564460" cy="300361"/>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000" dirty="0">
                  <a:solidFill>
                    <a:schemeClr val="accent2"/>
                  </a:solidFill>
                  <a:latin typeface="Barlow"/>
                  <a:ea typeface="Barlow"/>
                  <a:cs typeface="Barlow"/>
                  <a:sym typeface="Barlow"/>
                </a:rPr>
                <a:t>2020</a:t>
              </a:r>
              <a:endParaRPr sz="800" dirty="0">
                <a:solidFill>
                  <a:schemeClr val="accent2"/>
                </a:solidFill>
                <a:latin typeface="Barlow"/>
                <a:ea typeface="Barlow"/>
                <a:cs typeface="Barlow"/>
                <a:sym typeface="Barlow"/>
              </a:endParaRPr>
            </a:p>
          </p:txBody>
        </p:sp>
        <p:sp>
          <p:nvSpPr>
            <p:cNvPr id="1714" name="Google Shape;1714;p28"/>
            <p:cNvSpPr/>
            <p:nvPr/>
          </p:nvSpPr>
          <p:spPr>
            <a:xfrm flipH="1">
              <a:off x="1083025" y="2306625"/>
              <a:ext cx="1834800" cy="143400"/>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15" name="Google Shape;1715;p28"/>
            <p:cNvSpPr/>
            <p:nvPr/>
          </p:nvSpPr>
          <p:spPr>
            <a:xfrm>
              <a:off x="1083125" y="2460449"/>
              <a:ext cx="1834800" cy="143400"/>
            </a:xfrm>
            <a:prstGeom prst="parallelogram">
              <a:avLst>
                <a:gd name="adj" fmla="val 9695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28"/>
          <p:cNvGrpSpPr/>
          <p:nvPr/>
        </p:nvGrpSpPr>
        <p:grpSpPr>
          <a:xfrm>
            <a:off x="4226068" y="1060141"/>
            <a:ext cx="2051418" cy="933306"/>
            <a:chOff x="1083025" y="2306625"/>
            <a:chExt cx="1834900" cy="834800"/>
          </a:xfrm>
        </p:grpSpPr>
        <p:sp>
          <p:nvSpPr>
            <p:cNvPr id="1718" name="Google Shape;1718;p28"/>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1200" b="1" dirty="0">
                <a:solidFill>
                  <a:schemeClr val="dk2"/>
                </a:solidFill>
                <a:latin typeface="Barlow"/>
                <a:ea typeface="Barlow"/>
                <a:cs typeface="Barlow"/>
                <a:sym typeface="Barlow"/>
              </a:endParaRPr>
            </a:p>
          </p:txBody>
        </p:sp>
        <p:sp>
          <p:nvSpPr>
            <p:cNvPr id="1721" name="Google Shape;1721;p28"/>
            <p:cNvSpPr/>
            <p:nvPr/>
          </p:nvSpPr>
          <p:spPr>
            <a:xfrm flipH="1">
              <a:off x="1083025" y="2306625"/>
              <a:ext cx="1834800" cy="143400"/>
            </a:xfrm>
            <a:prstGeom prst="parallelogram">
              <a:avLst>
                <a:gd name="adj" fmla="val 96952"/>
              </a:avLst>
            </a:prstGeom>
            <a:solidFill>
              <a:srgbClr val="DA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22" name="Google Shape;1722;p28"/>
            <p:cNvSpPr/>
            <p:nvPr/>
          </p:nvSpPr>
          <p:spPr>
            <a:xfrm>
              <a:off x="1083125" y="2460449"/>
              <a:ext cx="1834800" cy="143400"/>
            </a:xfrm>
            <a:prstGeom prst="parallelogram">
              <a:avLst>
                <a:gd name="adj" fmla="val 96952"/>
              </a:avLst>
            </a:prstGeom>
            <a:solidFill>
              <a:srgbClr val="B0B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 name="Google Shape;1723;p28"/>
          <p:cNvGrpSpPr/>
          <p:nvPr/>
        </p:nvGrpSpPr>
        <p:grpSpPr>
          <a:xfrm>
            <a:off x="6156176" y="1066569"/>
            <a:ext cx="2051418" cy="933306"/>
            <a:chOff x="1083025" y="2306625"/>
            <a:chExt cx="1834900" cy="834800"/>
          </a:xfrm>
        </p:grpSpPr>
        <p:sp>
          <p:nvSpPr>
            <p:cNvPr id="1725" name="Google Shape;1725;p28"/>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1200" b="1" dirty="0">
                <a:solidFill>
                  <a:schemeClr val="dk2"/>
                </a:solidFill>
                <a:latin typeface="Barlow"/>
                <a:ea typeface="Barlow"/>
                <a:cs typeface="Barlow"/>
                <a:sym typeface="Barlow"/>
              </a:endParaRPr>
            </a:p>
          </p:txBody>
        </p:sp>
        <p:sp>
          <p:nvSpPr>
            <p:cNvPr id="1728" name="Google Shape;1728;p28"/>
            <p:cNvSpPr/>
            <p:nvPr/>
          </p:nvSpPr>
          <p:spPr>
            <a:xfrm flipH="1">
              <a:off x="1083025" y="2306625"/>
              <a:ext cx="1834800" cy="143400"/>
            </a:xfrm>
            <a:prstGeom prst="parallelogram">
              <a:avLst>
                <a:gd name="adj" fmla="val 96952"/>
              </a:avLst>
            </a:prstGeom>
            <a:solidFill>
              <a:srgbClr val="DA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29" name="Google Shape;1729;p28"/>
            <p:cNvSpPr/>
            <p:nvPr/>
          </p:nvSpPr>
          <p:spPr>
            <a:xfrm>
              <a:off x="1083125" y="2460449"/>
              <a:ext cx="1834800" cy="143400"/>
            </a:xfrm>
            <a:prstGeom prst="parallelogram">
              <a:avLst>
                <a:gd name="adj" fmla="val 96952"/>
              </a:avLst>
            </a:prstGeom>
            <a:solidFill>
              <a:srgbClr val="B0B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87362">
            <a:off x="3788430" y="1492503"/>
            <a:ext cx="8175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Ορθογώνιο 6"/>
          <p:cNvSpPr/>
          <p:nvPr/>
        </p:nvSpPr>
        <p:spPr>
          <a:xfrm>
            <a:off x="4770725" y="1605159"/>
            <a:ext cx="3407039" cy="2462213"/>
          </a:xfrm>
          <a:prstGeom prst="rect">
            <a:avLst/>
          </a:prstGeom>
        </p:spPr>
        <p:txBody>
          <a:bodyPr wrap="square">
            <a:spAutoFit/>
          </a:bodyPr>
          <a:lstStyle/>
          <a:p>
            <a:r>
              <a:rPr lang="en-US" dirty="0"/>
              <a:t>AFTER 3 August 2020 when Viva Wallet formally acquired the </a:t>
            </a:r>
            <a:r>
              <a:rPr lang="en-US" dirty="0" err="1"/>
              <a:t>Praxia</a:t>
            </a:r>
            <a:r>
              <a:rPr lang="en-US" dirty="0"/>
              <a:t> Bank banking license on 3 August, following the successful completion of the shareholder transfer agreement from AMC Oak to Viva Wallet Holdings where the banking license will allow Viva Wallet to offer products such as loans and deposits to serve its customers, which will be officially announced by the end of the year.</a:t>
            </a:r>
          </a:p>
        </p:txBody>
      </p:sp>
      <p:sp>
        <p:nvSpPr>
          <p:cNvPr id="8" name="Ορθογώνιο 7"/>
          <p:cNvSpPr/>
          <p:nvPr/>
        </p:nvSpPr>
        <p:spPr>
          <a:xfrm>
            <a:off x="406113" y="1563638"/>
            <a:ext cx="3222408" cy="3323987"/>
          </a:xfrm>
          <a:prstGeom prst="rect">
            <a:avLst/>
          </a:prstGeom>
        </p:spPr>
        <p:txBody>
          <a:bodyPr wrap="square">
            <a:spAutoFit/>
          </a:bodyPr>
          <a:lstStyle/>
          <a:p>
            <a:r>
              <a:rPr lang="en-US" dirty="0"/>
              <a:t>BEFORE 3 August 2020 when Viva Wallet operated as Viva Payments (Viva Payment Services SA) founded in 2010 and has an e-money license, and operates with an official license from the Bank of Greece as an Electronic Money Issuing Institution for operation within EOX-31. </a:t>
            </a:r>
          </a:p>
          <a:p>
            <a:r>
              <a:rPr lang="en-US" dirty="0"/>
              <a:t>And separately as Viva Electronic Services (www.viva.gr) founded in 2005, and operates in the field of online transport services (air, ferry, taxi), e-ticketing services, insurance, hotels and telecommunications services .</a:t>
            </a:r>
          </a:p>
        </p:txBody>
      </p:sp>
    </p:spTree>
    <p:extLst>
      <p:ext uri="{BB962C8B-B14F-4D97-AF65-F5344CB8AC3E}">
        <p14:creationId xmlns:p14="http://schemas.microsoft.com/office/powerpoint/2010/main" val="3798024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4061" y="3665135"/>
            <a:ext cx="1030287"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066" y="145515"/>
            <a:ext cx="757875" cy="612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088459"/>
            <a:ext cx="8136904" cy="3299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8477" y="251525"/>
            <a:ext cx="5184576" cy="400110"/>
          </a:xfrm>
          <a:prstGeom prst="rect">
            <a:avLst/>
          </a:prstGeom>
          <a:noFill/>
        </p:spPr>
        <p:txBody>
          <a:bodyPr wrap="square" rtlCol="0">
            <a:spAutoFit/>
          </a:bodyPr>
          <a:lstStyle/>
          <a:p>
            <a:r>
              <a:rPr lang="en-US" sz="2000" dirty="0">
                <a:solidFill>
                  <a:schemeClr val="accent1">
                    <a:lumMod val="60000"/>
                    <a:lumOff val="40000"/>
                  </a:schemeClr>
                </a:solidFill>
              </a:rPr>
              <a:t>INDUSTRY ANALYSIS OF PORTER</a:t>
            </a:r>
          </a:p>
        </p:txBody>
      </p:sp>
      <p:sp>
        <p:nvSpPr>
          <p:cNvPr id="4" name="Ορθογώνιο 3"/>
          <p:cNvSpPr/>
          <p:nvPr/>
        </p:nvSpPr>
        <p:spPr>
          <a:xfrm>
            <a:off x="4643298" y="128414"/>
            <a:ext cx="4320480" cy="830997"/>
          </a:xfrm>
          <a:prstGeom prst="rect">
            <a:avLst/>
          </a:prstGeom>
        </p:spPr>
        <p:txBody>
          <a:bodyPr wrap="square">
            <a:spAutoFit/>
          </a:bodyPr>
          <a:lstStyle/>
          <a:p>
            <a:r>
              <a:rPr lang="en-US" sz="1200" dirty="0"/>
              <a:t>Porter's 5-Force Model is an analysis tool that focuses on </a:t>
            </a:r>
            <a:r>
              <a:rPr lang="en-US" sz="1200" b="1" dirty="0"/>
              <a:t>5 competing forces of an industry</a:t>
            </a:r>
            <a:r>
              <a:rPr lang="en-US" sz="1200" dirty="0"/>
              <a:t>. It allows you to analyze the competitive position of your business in the field it belongs to.</a:t>
            </a:r>
          </a:p>
        </p:txBody>
      </p:sp>
      <p:sp>
        <p:nvSpPr>
          <p:cNvPr id="5" name="TextBox 4"/>
          <p:cNvSpPr txBox="1"/>
          <p:nvPr/>
        </p:nvSpPr>
        <p:spPr>
          <a:xfrm>
            <a:off x="755576" y="1347614"/>
            <a:ext cx="1152128" cy="738664"/>
          </a:xfrm>
          <a:prstGeom prst="rect">
            <a:avLst/>
          </a:prstGeom>
          <a:noFill/>
        </p:spPr>
        <p:txBody>
          <a:bodyPr wrap="square" rtlCol="0">
            <a:spAutoFit/>
          </a:bodyPr>
          <a:lstStyle/>
          <a:p>
            <a:pPr algn="ctr"/>
            <a:r>
              <a:rPr lang="en-US" b="1" dirty="0"/>
              <a:t>1.Threat of new entrants</a:t>
            </a:r>
          </a:p>
        </p:txBody>
      </p:sp>
      <p:sp>
        <p:nvSpPr>
          <p:cNvPr id="6" name="TextBox 5"/>
          <p:cNvSpPr txBox="1"/>
          <p:nvPr/>
        </p:nvSpPr>
        <p:spPr>
          <a:xfrm>
            <a:off x="2267744" y="3219822"/>
            <a:ext cx="1296144" cy="954107"/>
          </a:xfrm>
          <a:prstGeom prst="rect">
            <a:avLst/>
          </a:prstGeom>
          <a:noFill/>
        </p:spPr>
        <p:txBody>
          <a:bodyPr wrap="square" rtlCol="0">
            <a:spAutoFit/>
          </a:bodyPr>
          <a:lstStyle/>
          <a:p>
            <a:pPr algn="ctr"/>
            <a:r>
              <a:rPr lang="en-US" b="1" dirty="0"/>
              <a:t>2. Customers’ Bargaining Power</a:t>
            </a:r>
          </a:p>
        </p:txBody>
      </p:sp>
      <p:sp>
        <p:nvSpPr>
          <p:cNvPr id="7" name="TextBox 6"/>
          <p:cNvSpPr txBox="1"/>
          <p:nvPr/>
        </p:nvSpPr>
        <p:spPr>
          <a:xfrm>
            <a:off x="3851920" y="1347614"/>
            <a:ext cx="1368152" cy="738664"/>
          </a:xfrm>
          <a:prstGeom prst="rect">
            <a:avLst/>
          </a:prstGeom>
          <a:noFill/>
        </p:spPr>
        <p:txBody>
          <a:bodyPr wrap="square" rtlCol="0">
            <a:spAutoFit/>
          </a:bodyPr>
          <a:lstStyle/>
          <a:p>
            <a:pPr algn="ctr"/>
            <a:r>
              <a:rPr lang="en-US" b="1" dirty="0"/>
              <a:t>3. Suppliers’ Bargaining Power</a:t>
            </a:r>
          </a:p>
        </p:txBody>
      </p:sp>
      <p:sp>
        <p:nvSpPr>
          <p:cNvPr id="8" name="TextBox 7"/>
          <p:cNvSpPr txBox="1"/>
          <p:nvPr/>
        </p:nvSpPr>
        <p:spPr>
          <a:xfrm>
            <a:off x="5436096" y="3219822"/>
            <a:ext cx="1367442" cy="954107"/>
          </a:xfrm>
          <a:prstGeom prst="rect">
            <a:avLst/>
          </a:prstGeom>
          <a:noFill/>
        </p:spPr>
        <p:txBody>
          <a:bodyPr wrap="square" rtlCol="0">
            <a:spAutoFit/>
          </a:bodyPr>
          <a:lstStyle/>
          <a:p>
            <a:pPr algn="ctr"/>
            <a:r>
              <a:rPr lang="en-US" b="1" dirty="0"/>
              <a:t>4. Threat of Substitute Product or Service</a:t>
            </a:r>
          </a:p>
        </p:txBody>
      </p:sp>
      <p:sp>
        <p:nvSpPr>
          <p:cNvPr id="9" name="TextBox 8"/>
          <p:cNvSpPr txBox="1"/>
          <p:nvPr/>
        </p:nvSpPr>
        <p:spPr>
          <a:xfrm>
            <a:off x="7092280" y="1123094"/>
            <a:ext cx="1224136" cy="1223412"/>
          </a:xfrm>
          <a:prstGeom prst="rect">
            <a:avLst/>
          </a:prstGeom>
          <a:noFill/>
        </p:spPr>
        <p:txBody>
          <a:bodyPr wrap="square" rtlCol="0">
            <a:spAutoFit/>
          </a:bodyPr>
          <a:lstStyle/>
          <a:p>
            <a:pPr algn="ctr"/>
            <a:r>
              <a:rPr lang="en-US" sz="1050" b="1" dirty="0"/>
              <a:t>5.Competition between existing companies/ Internal Competition (Rivalry)</a:t>
            </a:r>
          </a:p>
        </p:txBody>
      </p:sp>
    </p:spTree>
    <p:extLst>
      <p:ext uri="{BB962C8B-B14F-4D97-AF65-F5344CB8AC3E}">
        <p14:creationId xmlns:p14="http://schemas.microsoft.com/office/powerpoint/2010/main" val="2243690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16"/>
          <p:cNvSpPr txBox="1">
            <a:spLocks noGrp="1"/>
          </p:cNvSpPr>
          <p:nvPr>
            <p:ph type="body" idx="1"/>
          </p:nvPr>
        </p:nvSpPr>
        <p:spPr>
          <a:xfrm>
            <a:off x="1039050" y="1028325"/>
            <a:ext cx="4742700" cy="3579900"/>
          </a:xfrm>
          <a:prstGeom prst="rect">
            <a:avLst/>
          </a:prstGeom>
        </p:spPr>
        <p:txBody>
          <a:bodyPr spcFirstLastPara="1" wrap="square" lIns="0" tIns="0" rIns="0" bIns="0" anchor="t" anchorCtr="0">
            <a:noAutofit/>
          </a:bodyPr>
          <a:lstStyle/>
          <a:p>
            <a:pPr marL="0" lvl="0" indent="0">
              <a:buNone/>
            </a:pPr>
            <a:r>
              <a:rPr lang="en-US" dirty="0"/>
              <a:t>“The collective strength of these forces determines the ultimate profit potential of an industry.”</a:t>
            </a:r>
          </a:p>
          <a:p>
            <a:pPr marL="0" lvl="0" indent="0">
              <a:buNone/>
            </a:pPr>
            <a:r>
              <a:rPr lang="en-US" dirty="0"/>
              <a:t>- Michael E. Porter</a:t>
            </a:r>
            <a:endParaRPr dirty="0"/>
          </a:p>
        </p:txBody>
      </p:sp>
      <p:sp>
        <p:nvSpPr>
          <p:cNvPr id="519" name="Google Shape;519;p1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22</a:t>
            </a:fld>
            <a:endParaRPr/>
          </a:p>
        </p:txBody>
      </p:sp>
      <p:grpSp>
        <p:nvGrpSpPr>
          <p:cNvPr id="520" name="Google Shape;520;p16"/>
          <p:cNvGrpSpPr/>
          <p:nvPr/>
        </p:nvGrpSpPr>
        <p:grpSpPr>
          <a:xfrm>
            <a:off x="6230973" y="930400"/>
            <a:ext cx="2318495" cy="3612478"/>
            <a:chOff x="6661328" y="2103554"/>
            <a:chExt cx="850574" cy="1325339"/>
          </a:xfrm>
        </p:grpSpPr>
        <p:sp>
          <p:nvSpPr>
            <p:cNvPr id="521" name="Google Shape;521;p16"/>
            <p:cNvSpPr/>
            <p:nvPr/>
          </p:nvSpPr>
          <p:spPr>
            <a:xfrm>
              <a:off x="7216759" y="3070053"/>
              <a:ext cx="247057" cy="142875"/>
            </a:xfrm>
            <a:custGeom>
              <a:avLst/>
              <a:gdLst/>
              <a:ahLst/>
              <a:cxnLst/>
              <a:rect l="l" t="t" r="r" b="b"/>
              <a:pathLst>
                <a:path w="658819" h="381000" extrusionOk="0">
                  <a:moveTo>
                    <a:pt x="658819" y="190500"/>
                  </a:moveTo>
                  <a:cubicBezTo>
                    <a:pt x="658819" y="295710"/>
                    <a:pt x="511337" y="381000"/>
                    <a:pt x="329409" y="381000"/>
                  </a:cubicBezTo>
                  <a:cubicBezTo>
                    <a:pt x="147482" y="381000"/>
                    <a:pt x="0" y="295710"/>
                    <a:pt x="0" y="190500"/>
                  </a:cubicBezTo>
                  <a:cubicBezTo>
                    <a:pt x="0" y="85290"/>
                    <a:pt x="147481" y="0"/>
                    <a:pt x="329409" y="0"/>
                  </a:cubicBezTo>
                  <a:cubicBezTo>
                    <a:pt x="511337" y="0"/>
                    <a:pt x="658819" y="85290"/>
                    <a:pt x="658819" y="19050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16"/>
            <p:cNvSpPr/>
            <p:nvPr/>
          </p:nvSpPr>
          <p:spPr>
            <a:xfrm>
              <a:off x="7342016" y="3123138"/>
              <a:ext cx="71660" cy="55453"/>
            </a:xfrm>
            <a:custGeom>
              <a:avLst/>
              <a:gdLst/>
              <a:ahLst/>
              <a:cxnLst/>
              <a:rect l="l" t="t" r="r" b="b"/>
              <a:pathLst>
                <a:path w="191092" h="147874" extrusionOk="0">
                  <a:moveTo>
                    <a:pt x="175923" y="5"/>
                  </a:moveTo>
                  <a:cubicBezTo>
                    <a:pt x="153005" y="19055"/>
                    <a:pt x="118866" y="1625"/>
                    <a:pt x="117534" y="3339"/>
                  </a:cubicBezTo>
                  <a:cubicBezTo>
                    <a:pt x="90651" y="28352"/>
                    <a:pt x="62427" y="51879"/>
                    <a:pt x="32995" y="73824"/>
                  </a:cubicBezTo>
                  <a:cubicBezTo>
                    <a:pt x="18731" y="85064"/>
                    <a:pt x="-3522" y="100113"/>
                    <a:pt x="472" y="121449"/>
                  </a:cubicBezTo>
                  <a:cubicBezTo>
                    <a:pt x="7699" y="160121"/>
                    <a:pt x="69511" y="148214"/>
                    <a:pt x="92810" y="136403"/>
                  </a:cubicBezTo>
                  <a:cubicBezTo>
                    <a:pt x="116108" y="124592"/>
                    <a:pt x="135127" y="104971"/>
                    <a:pt x="157189" y="91255"/>
                  </a:cubicBezTo>
                  <a:cubicBezTo>
                    <a:pt x="172975" y="81730"/>
                    <a:pt x="188475" y="76396"/>
                    <a:pt x="190948" y="56489"/>
                  </a:cubicBezTo>
                  <a:cubicBezTo>
                    <a:pt x="192564" y="44678"/>
                    <a:pt x="180202" y="-566"/>
                    <a:pt x="175923"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16"/>
            <p:cNvSpPr/>
            <p:nvPr/>
          </p:nvSpPr>
          <p:spPr>
            <a:xfrm>
              <a:off x="7342406" y="3141358"/>
              <a:ext cx="71304" cy="37263"/>
            </a:xfrm>
            <a:custGeom>
              <a:avLst/>
              <a:gdLst/>
              <a:ahLst/>
              <a:cxnLst/>
              <a:rect l="l" t="t" r="r" b="b"/>
              <a:pathLst>
                <a:path w="190145" h="99367" extrusionOk="0">
                  <a:moveTo>
                    <a:pt x="189715" y="0"/>
                  </a:moveTo>
                  <a:cubicBezTo>
                    <a:pt x="186767" y="19050"/>
                    <a:pt x="171457" y="24289"/>
                    <a:pt x="155861" y="34004"/>
                  </a:cubicBezTo>
                  <a:cubicBezTo>
                    <a:pt x="133419" y="47911"/>
                    <a:pt x="113639" y="68104"/>
                    <a:pt x="90340" y="79915"/>
                  </a:cubicBezTo>
                  <a:cubicBezTo>
                    <a:pt x="68849" y="90774"/>
                    <a:pt x="15120" y="101632"/>
                    <a:pt x="0" y="74009"/>
                  </a:cubicBezTo>
                  <a:cubicBezTo>
                    <a:pt x="8178" y="111347"/>
                    <a:pt x="68849" y="99632"/>
                    <a:pt x="91957" y="87916"/>
                  </a:cubicBezTo>
                  <a:cubicBezTo>
                    <a:pt x="115065" y="76200"/>
                    <a:pt x="134275" y="56483"/>
                    <a:pt x="156336" y="42767"/>
                  </a:cubicBezTo>
                  <a:cubicBezTo>
                    <a:pt x="172122" y="33242"/>
                    <a:pt x="187623" y="27908"/>
                    <a:pt x="190095" y="8001"/>
                  </a:cubicBezTo>
                  <a:cubicBezTo>
                    <a:pt x="190229" y="5325"/>
                    <a:pt x="190095" y="2648"/>
                    <a:pt x="18971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16"/>
            <p:cNvSpPr/>
            <p:nvPr/>
          </p:nvSpPr>
          <p:spPr>
            <a:xfrm>
              <a:off x="7268719" y="3095364"/>
              <a:ext cx="71613" cy="53417"/>
            </a:xfrm>
            <a:custGeom>
              <a:avLst/>
              <a:gdLst/>
              <a:ahLst/>
              <a:cxnLst/>
              <a:rect l="l" t="t" r="r" b="b"/>
              <a:pathLst>
                <a:path w="190969" h="142446" extrusionOk="0">
                  <a:moveTo>
                    <a:pt x="173186" y="102"/>
                  </a:moveTo>
                  <a:cubicBezTo>
                    <a:pt x="150268" y="19152"/>
                    <a:pt x="110138" y="-1613"/>
                    <a:pt x="108522" y="102"/>
                  </a:cubicBezTo>
                  <a:cubicBezTo>
                    <a:pt x="84624" y="24276"/>
                    <a:pt x="59386" y="47079"/>
                    <a:pt x="32921" y="68396"/>
                  </a:cubicBezTo>
                  <a:cubicBezTo>
                    <a:pt x="18657" y="79636"/>
                    <a:pt x="-3596" y="94685"/>
                    <a:pt x="493" y="116021"/>
                  </a:cubicBezTo>
                  <a:cubicBezTo>
                    <a:pt x="7626" y="154693"/>
                    <a:pt x="69437" y="142786"/>
                    <a:pt x="92736" y="130975"/>
                  </a:cubicBezTo>
                  <a:cubicBezTo>
                    <a:pt x="116034" y="119164"/>
                    <a:pt x="135148" y="99543"/>
                    <a:pt x="157210" y="85827"/>
                  </a:cubicBezTo>
                  <a:cubicBezTo>
                    <a:pt x="172901" y="76302"/>
                    <a:pt x="188402" y="70968"/>
                    <a:pt x="190874" y="51061"/>
                  </a:cubicBezTo>
                  <a:cubicBezTo>
                    <a:pt x="192300" y="39249"/>
                    <a:pt x="177275" y="-374"/>
                    <a:pt x="173186" y="10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16"/>
            <p:cNvSpPr/>
            <p:nvPr/>
          </p:nvSpPr>
          <p:spPr>
            <a:xfrm>
              <a:off x="7268869" y="3112444"/>
              <a:ext cx="71304" cy="37267"/>
            </a:xfrm>
            <a:custGeom>
              <a:avLst/>
              <a:gdLst/>
              <a:ahLst/>
              <a:cxnLst/>
              <a:rect l="l" t="t" r="r" b="b"/>
              <a:pathLst>
                <a:path w="190145" h="99378" extrusionOk="0">
                  <a:moveTo>
                    <a:pt x="189715" y="0"/>
                  </a:moveTo>
                  <a:cubicBezTo>
                    <a:pt x="186767" y="19050"/>
                    <a:pt x="171457" y="24289"/>
                    <a:pt x="155861" y="34004"/>
                  </a:cubicBezTo>
                  <a:cubicBezTo>
                    <a:pt x="133418" y="48006"/>
                    <a:pt x="113639" y="68104"/>
                    <a:pt x="90340" y="79915"/>
                  </a:cubicBezTo>
                  <a:cubicBezTo>
                    <a:pt x="68849" y="90869"/>
                    <a:pt x="15120" y="101727"/>
                    <a:pt x="0" y="74104"/>
                  </a:cubicBezTo>
                  <a:cubicBezTo>
                    <a:pt x="8178" y="111347"/>
                    <a:pt x="68944" y="99631"/>
                    <a:pt x="91957" y="87916"/>
                  </a:cubicBezTo>
                  <a:cubicBezTo>
                    <a:pt x="114970" y="76200"/>
                    <a:pt x="134274" y="56579"/>
                    <a:pt x="156431" y="42767"/>
                  </a:cubicBezTo>
                  <a:cubicBezTo>
                    <a:pt x="172122" y="33242"/>
                    <a:pt x="187622" y="27908"/>
                    <a:pt x="190095" y="8001"/>
                  </a:cubicBezTo>
                  <a:cubicBezTo>
                    <a:pt x="190228" y="5324"/>
                    <a:pt x="190095" y="2648"/>
                    <a:pt x="18971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16"/>
            <p:cNvSpPr/>
            <p:nvPr/>
          </p:nvSpPr>
          <p:spPr>
            <a:xfrm>
              <a:off x="7286737" y="2775175"/>
              <a:ext cx="123184" cy="353826"/>
            </a:xfrm>
            <a:custGeom>
              <a:avLst/>
              <a:gdLst/>
              <a:ahLst/>
              <a:cxnLst/>
              <a:rect l="l" t="t" r="r" b="b"/>
              <a:pathLst>
                <a:path w="328490" h="943536" extrusionOk="0">
                  <a:moveTo>
                    <a:pt x="324560" y="81915"/>
                  </a:moveTo>
                  <a:cubicBezTo>
                    <a:pt x="323514" y="116681"/>
                    <a:pt x="312673" y="267367"/>
                    <a:pt x="307918" y="347091"/>
                  </a:cubicBezTo>
                  <a:cubicBezTo>
                    <a:pt x="303163" y="426815"/>
                    <a:pt x="301927" y="524637"/>
                    <a:pt x="301927" y="524637"/>
                  </a:cubicBezTo>
                  <a:cubicBezTo>
                    <a:pt x="301927" y="524637"/>
                    <a:pt x="315716" y="582740"/>
                    <a:pt x="324560" y="651034"/>
                  </a:cubicBezTo>
                  <a:cubicBezTo>
                    <a:pt x="333403" y="719328"/>
                    <a:pt x="324560" y="934879"/>
                    <a:pt x="324560" y="934879"/>
                  </a:cubicBezTo>
                  <a:cubicBezTo>
                    <a:pt x="306701" y="946423"/>
                    <a:pt x="283745" y="946423"/>
                    <a:pt x="265886" y="934879"/>
                  </a:cubicBezTo>
                  <a:cubicBezTo>
                    <a:pt x="265886" y="934879"/>
                    <a:pt x="229274" y="762381"/>
                    <a:pt x="212252" y="684657"/>
                  </a:cubicBezTo>
                  <a:cubicBezTo>
                    <a:pt x="195230" y="606933"/>
                    <a:pt x="192378" y="562166"/>
                    <a:pt x="183724" y="513969"/>
                  </a:cubicBezTo>
                  <a:cubicBezTo>
                    <a:pt x="173073" y="455676"/>
                    <a:pt x="150060" y="183642"/>
                    <a:pt x="150060" y="183642"/>
                  </a:cubicBezTo>
                  <a:lnTo>
                    <a:pt x="140551" y="184214"/>
                  </a:lnTo>
                  <a:lnTo>
                    <a:pt x="116206" y="491490"/>
                  </a:lnTo>
                  <a:cubicBezTo>
                    <a:pt x="123766" y="514131"/>
                    <a:pt x="128959" y="537496"/>
                    <a:pt x="131707" y="561213"/>
                  </a:cubicBezTo>
                  <a:cubicBezTo>
                    <a:pt x="138363" y="611219"/>
                    <a:pt x="124670" y="862870"/>
                    <a:pt x="124670" y="862870"/>
                  </a:cubicBezTo>
                  <a:cubicBezTo>
                    <a:pt x="104700" y="873966"/>
                    <a:pt x="80213" y="872938"/>
                    <a:pt x="61241" y="860203"/>
                  </a:cubicBezTo>
                  <a:cubicBezTo>
                    <a:pt x="61241" y="860203"/>
                    <a:pt x="0" y="526828"/>
                    <a:pt x="0" y="476250"/>
                  </a:cubicBezTo>
                  <a:cubicBezTo>
                    <a:pt x="0" y="442722"/>
                    <a:pt x="5706" y="0"/>
                    <a:pt x="5706"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16"/>
            <p:cNvSpPr/>
            <p:nvPr/>
          </p:nvSpPr>
          <p:spPr>
            <a:xfrm>
              <a:off x="7314533" y="2554952"/>
              <a:ext cx="78868" cy="76871"/>
            </a:xfrm>
            <a:custGeom>
              <a:avLst/>
              <a:gdLst/>
              <a:ahLst/>
              <a:cxnLst/>
              <a:rect l="l" t="t" r="r" b="b"/>
              <a:pathLst>
                <a:path w="210314" h="204988" extrusionOk="0">
                  <a:moveTo>
                    <a:pt x="167279" y="0"/>
                  </a:moveTo>
                  <a:cubicBezTo>
                    <a:pt x="167279" y="0"/>
                    <a:pt x="163380" y="75629"/>
                    <a:pt x="165092" y="82391"/>
                  </a:cubicBezTo>
                  <a:cubicBezTo>
                    <a:pt x="166804" y="89154"/>
                    <a:pt x="199707" y="110966"/>
                    <a:pt x="209312" y="119158"/>
                  </a:cubicBezTo>
                  <a:cubicBezTo>
                    <a:pt x="218916" y="127349"/>
                    <a:pt x="157104" y="188214"/>
                    <a:pt x="127054" y="202025"/>
                  </a:cubicBezTo>
                  <a:cubicBezTo>
                    <a:pt x="97004" y="215836"/>
                    <a:pt x="1719" y="179451"/>
                    <a:pt x="102" y="132588"/>
                  </a:cubicBezTo>
                  <a:cubicBezTo>
                    <a:pt x="-1515" y="85725"/>
                    <a:pt x="16363" y="46387"/>
                    <a:pt x="31008" y="44291"/>
                  </a:cubicBezTo>
                  <a:cubicBezTo>
                    <a:pt x="45653" y="42196"/>
                    <a:pt x="167279" y="0"/>
                    <a:pt x="16727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16"/>
            <p:cNvSpPr/>
            <p:nvPr/>
          </p:nvSpPr>
          <p:spPr>
            <a:xfrm>
              <a:off x="7190170" y="2579409"/>
              <a:ext cx="118999" cy="169986"/>
            </a:xfrm>
            <a:custGeom>
              <a:avLst/>
              <a:gdLst/>
              <a:ahLst/>
              <a:cxnLst/>
              <a:rect l="l" t="t" r="r" b="b"/>
              <a:pathLst>
                <a:path w="317332" h="453297" extrusionOk="0">
                  <a:moveTo>
                    <a:pt x="317332" y="2194"/>
                  </a:moveTo>
                  <a:cubicBezTo>
                    <a:pt x="317332" y="2194"/>
                    <a:pt x="296887" y="-29144"/>
                    <a:pt x="222237" y="145069"/>
                  </a:cubicBezTo>
                  <a:cubicBezTo>
                    <a:pt x="147588" y="319281"/>
                    <a:pt x="101562" y="365001"/>
                    <a:pt x="68088" y="408340"/>
                  </a:cubicBezTo>
                  <a:cubicBezTo>
                    <a:pt x="37848" y="447773"/>
                    <a:pt x="22918" y="385099"/>
                    <a:pt x="22918" y="385099"/>
                  </a:cubicBezTo>
                  <a:cubicBezTo>
                    <a:pt x="22918" y="385099"/>
                    <a:pt x="46977" y="354714"/>
                    <a:pt x="26912" y="354714"/>
                  </a:cubicBezTo>
                  <a:cubicBezTo>
                    <a:pt x="15691" y="355381"/>
                    <a:pt x="0" y="378526"/>
                    <a:pt x="0" y="378526"/>
                  </a:cubicBezTo>
                  <a:lnTo>
                    <a:pt x="25581" y="419484"/>
                  </a:lnTo>
                  <a:lnTo>
                    <a:pt x="92147" y="453298"/>
                  </a:lnTo>
                  <a:cubicBezTo>
                    <a:pt x="92147" y="453298"/>
                    <a:pt x="173644" y="378241"/>
                    <a:pt x="199985" y="331949"/>
                  </a:cubicBezTo>
                  <a:cubicBezTo>
                    <a:pt x="228514" y="295468"/>
                    <a:pt x="271211" y="223078"/>
                    <a:pt x="271211" y="22307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16"/>
            <p:cNvSpPr/>
            <p:nvPr/>
          </p:nvSpPr>
          <p:spPr>
            <a:xfrm>
              <a:off x="7180686" y="2720915"/>
              <a:ext cx="56790" cy="37169"/>
            </a:xfrm>
            <a:custGeom>
              <a:avLst/>
              <a:gdLst/>
              <a:ahLst/>
              <a:cxnLst/>
              <a:rect l="l" t="t" r="r" b="b"/>
              <a:pathLst>
                <a:path w="151441" h="99116" extrusionOk="0">
                  <a:moveTo>
                    <a:pt x="25622" y="35807"/>
                  </a:moveTo>
                  <a:cubicBezTo>
                    <a:pt x="24861" y="35236"/>
                    <a:pt x="4986" y="12090"/>
                    <a:pt x="4986" y="12090"/>
                  </a:cubicBezTo>
                  <a:cubicBezTo>
                    <a:pt x="4986" y="12090"/>
                    <a:pt x="-6901" y="1708"/>
                    <a:pt x="6032" y="946"/>
                  </a:cubicBezTo>
                  <a:cubicBezTo>
                    <a:pt x="18965" y="184"/>
                    <a:pt x="65086" y="89"/>
                    <a:pt x="65086" y="89"/>
                  </a:cubicBezTo>
                  <a:cubicBezTo>
                    <a:pt x="69803" y="-369"/>
                    <a:pt x="74510" y="955"/>
                    <a:pt x="78305" y="3803"/>
                  </a:cubicBezTo>
                  <a:cubicBezTo>
                    <a:pt x="84105" y="8375"/>
                    <a:pt x="150957" y="93148"/>
                    <a:pt x="150957" y="93148"/>
                  </a:cubicBezTo>
                  <a:cubicBezTo>
                    <a:pt x="150957" y="93148"/>
                    <a:pt x="153905" y="98291"/>
                    <a:pt x="145252" y="98863"/>
                  </a:cubicBezTo>
                  <a:cubicBezTo>
                    <a:pt x="136598" y="99434"/>
                    <a:pt x="80587" y="98863"/>
                    <a:pt x="80587" y="98863"/>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16"/>
            <p:cNvSpPr/>
            <p:nvPr/>
          </p:nvSpPr>
          <p:spPr>
            <a:xfrm>
              <a:off x="7182331" y="2728860"/>
              <a:ext cx="37082" cy="30910"/>
            </a:xfrm>
            <a:custGeom>
              <a:avLst/>
              <a:gdLst/>
              <a:ahLst/>
              <a:cxnLst/>
              <a:rect l="l" t="t" r="r" b="b"/>
              <a:pathLst>
                <a:path w="98885" h="82426" extrusionOk="0">
                  <a:moveTo>
                    <a:pt x="15807" y="295"/>
                  </a:moveTo>
                  <a:cubicBezTo>
                    <a:pt x="15807" y="295"/>
                    <a:pt x="-3878" y="-3420"/>
                    <a:pt x="687" y="15534"/>
                  </a:cubicBezTo>
                  <a:cubicBezTo>
                    <a:pt x="5251" y="34489"/>
                    <a:pt x="33495" y="54111"/>
                    <a:pt x="33495" y="54111"/>
                  </a:cubicBezTo>
                  <a:lnTo>
                    <a:pt x="62974" y="78876"/>
                  </a:lnTo>
                  <a:cubicBezTo>
                    <a:pt x="70334" y="83610"/>
                    <a:pt x="79768" y="83610"/>
                    <a:pt x="87128" y="78876"/>
                  </a:cubicBezTo>
                  <a:cubicBezTo>
                    <a:pt x="94736" y="74113"/>
                    <a:pt x="105387" y="61159"/>
                    <a:pt x="93690" y="48872"/>
                  </a:cubicBezTo>
                  <a:cubicBezTo>
                    <a:pt x="81993" y="36585"/>
                    <a:pt x="71533" y="9629"/>
                    <a:pt x="41673" y="10772"/>
                  </a:cubicBezTo>
                  <a:cubicBezTo>
                    <a:pt x="41673" y="10772"/>
                    <a:pt x="40056" y="3628"/>
                    <a:pt x="22654" y="1247"/>
                  </a:cubicBezTo>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16"/>
            <p:cNvSpPr/>
            <p:nvPr/>
          </p:nvSpPr>
          <p:spPr>
            <a:xfrm>
              <a:off x="7286654" y="2565698"/>
              <a:ext cx="128280" cy="258276"/>
            </a:xfrm>
            <a:custGeom>
              <a:avLst/>
              <a:gdLst/>
              <a:ahLst/>
              <a:cxnLst/>
              <a:rect l="l" t="t" r="r" b="b"/>
              <a:pathLst>
                <a:path w="342080" h="688737" extrusionOk="0">
                  <a:moveTo>
                    <a:pt x="250227" y="66733"/>
                  </a:moveTo>
                  <a:cubicBezTo>
                    <a:pt x="250227" y="66733"/>
                    <a:pt x="195357" y="148457"/>
                    <a:pt x="118901" y="156172"/>
                  </a:cubicBezTo>
                  <a:cubicBezTo>
                    <a:pt x="94841" y="132360"/>
                    <a:pt x="92654" y="47683"/>
                    <a:pt x="126033" y="20632"/>
                  </a:cubicBezTo>
                  <a:cubicBezTo>
                    <a:pt x="126033" y="20632"/>
                    <a:pt x="95317" y="-4229"/>
                    <a:pt x="74301" y="629"/>
                  </a:cubicBezTo>
                  <a:cubicBezTo>
                    <a:pt x="49433" y="14088"/>
                    <a:pt x="30395" y="36272"/>
                    <a:pt x="20857" y="62923"/>
                  </a:cubicBezTo>
                  <a:cubicBezTo>
                    <a:pt x="6783" y="106071"/>
                    <a:pt x="-1110" y="155792"/>
                    <a:pt x="126" y="236087"/>
                  </a:cubicBezTo>
                  <a:cubicBezTo>
                    <a:pt x="1363" y="316383"/>
                    <a:pt x="126" y="561557"/>
                    <a:pt x="126" y="561557"/>
                  </a:cubicBezTo>
                  <a:cubicBezTo>
                    <a:pt x="126" y="561557"/>
                    <a:pt x="10967" y="613468"/>
                    <a:pt x="80102" y="652044"/>
                  </a:cubicBezTo>
                  <a:cubicBezTo>
                    <a:pt x="149236" y="690620"/>
                    <a:pt x="200207" y="694335"/>
                    <a:pt x="247754" y="683381"/>
                  </a:cubicBezTo>
                  <a:cubicBezTo>
                    <a:pt x="286458" y="674333"/>
                    <a:pt x="318410" y="660712"/>
                    <a:pt x="331723" y="632613"/>
                  </a:cubicBezTo>
                  <a:cubicBezTo>
                    <a:pt x="328300" y="576320"/>
                    <a:pt x="303195" y="429540"/>
                    <a:pt x="312704" y="358769"/>
                  </a:cubicBezTo>
                  <a:cubicBezTo>
                    <a:pt x="322214" y="287999"/>
                    <a:pt x="336954" y="234944"/>
                    <a:pt x="341233" y="177794"/>
                  </a:cubicBezTo>
                  <a:cubicBezTo>
                    <a:pt x="345512" y="120644"/>
                    <a:pt x="333625" y="121692"/>
                    <a:pt x="305001" y="101594"/>
                  </a:cubicBezTo>
                  <a:cubicBezTo>
                    <a:pt x="287618" y="88650"/>
                    <a:pt x="269312" y="77001"/>
                    <a:pt x="250227" y="6673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16"/>
            <p:cNvSpPr/>
            <p:nvPr/>
          </p:nvSpPr>
          <p:spPr>
            <a:xfrm>
              <a:off x="7391109" y="2618517"/>
              <a:ext cx="49710" cy="228160"/>
            </a:xfrm>
            <a:custGeom>
              <a:avLst/>
              <a:gdLst/>
              <a:ahLst/>
              <a:cxnLst/>
              <a:rect l="l" t="t" r="r" b="b"/>
              <a:pathLst>
                <a:path w="132559" h="608427" extrusionOk="0">
                  <a:moveTo>
                    <a:pt x="1779" y="533694"/>
                  </a:moveTo>
                  <a:cubicBezTo>
                    <a:pt x="13190" y="520931"/>
                    <a:pt x="32779" y="450160"/>
                    <a:pt x="44001" y="405488"/>
                  </a:cubicBezTo>
                  <a:cubicBezTo>
                    <a:pt x="54832" y="355339"/>
                    <a:pt x="57019" y="303694"/>
                    <a:pt x="50467" y="252802"/>
                  </a:cubicBezTo>
                  <a:cubicBezTo>
                    <a:pt x="40387" y="191842"/>
                    <a:pt x="12429" y="107451"/>
                    <a:pt x="4536" y="72494"/>
                  </a:cubicBezTo>
                  <a:cubicBezTo>
                    <a:pt x="-3357" y="37537"/>
                    <a:pt x="7104" y="22678"/>
                    <a:pt x="22604" y="8581"/>
                  </a:cubicBezTo>
                  <a:cubicBezTo>
                    <a:pt x="40767" y="-7993"/>
                    <a:pt x="67870" y="-3040"/>
                    <a:pt x="85367" y="45538"/>
                  </a:cubicBezTo>
                  <a:cubicBezTo>
                    <a:pt x="108199" y="112727"/>
                    <a:pt x="123538" y="182231"/>
                    <a:pt x="131108" y="252802"/>
                  </a:cubicBezTo>
                  <a:cubicBezTo>
                    <a:pt x="135206" y="305361"/>
                    <a:pt x="130614" y="358234"/>
                    <a:pt x="117509" y="409298"/>
                  </a:cubicBezTo>
                  <a:cubicBezTo>
                    <a:pt x="105813" y="456923"/>
                    <a:pt x="88981" y="491403"/>
                    <a:pt x="66728" y="535028"/>
                  </a:cubicBezTo>
                  <a:cubicBezTo>
                    <a:pt x="60737" y="546839"/>
                    <a:pt x="47044" y="580081"/>
                    <a:pt x="38200" y="604084"/>
                  </a:cubicBezTo>
                  <a:cubicBezTo>
                    <a:pt x="29356" y="628087"/>
                    <a:pt x="-8587" y="545315"/>
                    <a:pt x="1779" y="5336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16"/>
            <p:cNvSpPr/>
            <p:nvPr/>
          </p:nvSpPr>
          <p:spPr>
            <a:xfrm>
              <a:off x="7311279" y="2475275"/>
              <a:ext cx="85098" cy="103818"/>
            </a:xfrm>
            <a:custGeom>
              <a:avLst/>
              <a:gdLst/>
              <a:ahLst/>
              <a:cxnLst/>
              <a:rect l="l" t="t" r="r" b="b"/>
              <a:pathLst>
                <a:path w="226927" h="276849" extrusionOk="0">
                  <a:moveTo>
                    <a:pt x="4992" y="100093"/>
                  </a:moveTo>
                  <a:lnTo>
                    <a:pt x="4992" y="100093"/>
                  </a:lnTo>
                  <a:cubicBezTo>
                    <a:pt x="14026" y="41324"/>
                    <a:pt x="56248" y="-3158"/>
                    <a:pt x="116729" y="176"/>
                  </a:cubicBezTo>
                  <a:cubicBezTo>
                    <a:pt x="180871" y="3548"/>
                    <a:pt x="230140" y="58374"/>
                    <a:pt x="226764" y="122620"/>
                  </a:cubicBezTo>
                  <a:cubicBezTo>
                    <a:pt x="224862" y="159005"/>
                    <a:pt x="206061" y="192400"/>
                    <a:pt x="175973" y="212869"/>
                  </a:cubicBezTo>
                  <a:cubicBezTo>
                    <a:pt x="173795" y="221746"/>
                    <a:pt x="170610" y="230347"/>
                    <a:pt x="166464" y="238491"/>
                  </a:cubicBezTo>
                  <a:cubicBezTo>
                    <a:pt x="145067" y="263542"/>
                    <a:pt x="80403" y="279068"/>
                    <a:pt x="61859" y="276591"/>
                  </a:cubicBezTo>
                  <a:cubicBezTo>
                    <a:pt x="37990" y="273162"/>
                    <a:pt x="25152" y="263161"/>
                    <a:pt x="13741" y="237062"/>
                  </a:cubicBezTo>
                  <a:cubicBezTo>
                    <a:pt x="-6229" y="190771"/>
                    <a:pt x="47" y="129144"/>
                    <a:pt x="4992" y="100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16"/>
            <p:cNvSpPr/>
            <p:nvPr/>
          </p:nvSpPr>
          <p:spPr>
            <a:xfrm>
              <a:off x="7314515" y="2466234"/>
              <a:ext cx="89964" cy="88884"/>
            </a:xfrm>
            <a:custGeom>
              <a:avLst/>
              <a:gdLst/>
              <a:ahLst/>
              <a:cxnLst/>
              <a:rect l="l" t="t" r="r" b="b"/>
              <a:pathLst>
                <a:path w="239905" h="237025" extrusionOk="0">
                  <a:moveTo>
                    <a:pt x="167327" y="237026"/>
                  </a:moveTo>
                  <a:lnTo>
                    <a:pt x="167327" y="237026"/>
                  </a:lnTo>
                  <a:lnTo>
                    <a:pt x="161811" y="185781"/>
                  </a:lnTo>
                  <a:cubicBezTo>
                    <a:pt x="161811" y="185781"/>
                    <a:pt x="203558" y="77387"/>
                    <a:pt x="104754" y="98151"/>
                  </a:cubicBezTo>
                  <a:cubicBezTo>
                    <a:pt x="39519" y="111962"/>
                    <a:pt x="23163" y="117868"/>
                    <a:pt x="3383" y="74053"/>
                  </a:cubicBezTo>
                  <a:cubicBezTo>
                    <a:pt x="-16397" y="30238"/>
                    <a:pt x="53498" y="-9100"/>
                    <a:pt x="136516" y="1853"/>
                  </a:cubicBezTo>
                  <a:cubicBezTo>
                    <a:pt x="196036" y="7797"/>
                    <a:pt x="241026" y="58537"/>
                    <a:pt x="239884" y="118439"/>
                  </a:cubicBezTo>
                  <a:cubicBezTo>
                    <a:pt x="237222" y="150729"/>
                    <a:pt x="228663" y="215975"/>
                    <a:pt x="167327" y="23702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16"/>
            <p:cNvSpPr/>
            <p:nvPr/>
          </p:nvSpPr>
          <p:spPr>
            <a:xfrm>
              <a:off x="7384763" y="2604603"/>
              <a:ext cx="55737" cy="75876"/>
            </a:xfrm>
            <a:custGeom>
              <a:avLst/>
              <a:gdLst/>
              <a:ahLst/>
              <a:cxnLst/>
              <a:rect l="l" t="t" r="r" b="b"/>
              <a:pathLst>
                <a:path w="148633" h="202336" extrusionOk="0">
                  <a:moveTo>
                    <a:pt x="148634" y="161388"/>
                  </a:moveTo>
                  <a:cubicBezTo>
                    <a:pt x="148634" y="161388"/>
                    <a:pt x="94810" y="215109"/>
                    <a:pt x="31001" y="199488"/>
                  </a:cubicBezTo>
                  <a:cubicBezTo>
                    <a:pt x="21491" y="193297"/>
                    <a:pt x="0" y="67757"/>
                    <a:pt x="0" y="67757"/>
                  </a:cubicBezTo>
                  <a:cubicBezTo>
                    <a:pt x="0" y="67757"/>
                    <a:pt x="0" y="-1775"/>
                    <a:pt x="53253" y="35"/>
                  </a:cubicBezTo>
                  <a:cubicBezTo>
                    <a:pt x="106506" y="1844"/>
                    <a:pt x="148634" y="161388"/>
                    <a:pt x="148634" y="16138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16"/>
            <p:cNvSpPr/>
            <p:nvPr/>
          </p:nvSpPr>
          <p:spPr>
            <a:xfrm>
              <a:off x="7269438" y="2565933"/>
              <a:ext cx="45289" cy="73030"/>
            </a:xfrm>
            <a:custGeom>
              <a:avLst/>
              <a:gdLst/>
              <a:ahLst/>
              <a:cxnLst/>
              <a:rect l="l" t="t" r="r" b="b"/>
              <a:pathLst>
                <a:path w="120770" h="194746" extrusionOk="0">
                  <a:moveTo>
                    <a:pt x="46502" y="194215"/>
                  </a:moveTo>
                  <a:cubicBezTo>
                    <a:pt x="46502" y="194215"/>
                    <a:pt x="11602" y="198596"/>
                    <a:pt x="0" y="182213"/>
                  </a:cubicBezTo>
                  <a:cubicBezTo>
                    <a:pt x="2092" y="153638"/>
                    <a:pt x="48594" y="7906"/>
                    <a:pt x="120771" y="0"/>
                  </a:cubicBezTo>
                  <a:cubicBezTo>
                    <a:pt x="103197" y="15916"/>
                    <a:pt x="88011" y="34300"/>
                    <a:pt x="75696" y="54578"/>
                  </a:cubicBezTo>
                  <a:cubicBezTo>
                    <a:pt x="49925" y="97345"/>
                    <a:pt x="46502" y="194215"/>
                    <a:pt x="46502" y="1942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16"/>
            <p:cNvSpPr/>
            <p:nvPr/>
          </p:nvSpPr>
          <p:spPr>
            <a:xfrm>
              <a:off x="6661328" y="3286571"/>
              <a:ext cx="246169" cy="142323"/>
            </a:xfrm>
            <a:custGeom>
              <a:avLst/>
              <a:gdLst/>
              <a:ahLst/>
              <a:cxnLst/>
              <a:rect l="l" t="t" r="r" b="b"/>
              <a:pathLst>
                <a:path w="657677" h="380237" extrusionOk="0">
                  <a:moveTo>
                    <a:pt x="657678" y="190119"/>
                  </a:moveTo>
                  <a:cubicBezTo>
                    <a:pt x="657678" y="295119"/>
                    <a:pt x="510452" y="380238"/>
                    <a:pt x="328839" y="380238"/>
                  </a:cubicBezTo>
                  <a:cubicBezTo>
                    <a:pt x="147226" y="380238"/>
                    <a:pt x="0" y="295119"/>
                    <a:pt x="0" y="190119"/>
                  </a:cubicBezTo>
                  <a:cubicBezTo>
                    <a:pt x="0" y="85119"/>
                    <a:pt x="147226" y="0"/>
                    <a:pt x="328839" y="0"/>
                  </a:cubicBezTo>
                  <a:cubicBezTo>
                    <a:pt x="510452" y="0"/>
                    <a:pt x="657678" y="85119"/>
                    <a:pt x="657678" y="190119"/>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16"/>
            <p:cNvSpPr/>
            <p:nvPr/>
          </p:nvSpPr>
          <p:spPr>
            <a:xfrm>
              <a:off x="6681151" y="2824698"/>
              <a:ext cx="58982" cy="128668"/>
            </a:xfrm>
            <a:custGeom>
              <a:avLst/>
              <a:gdLst/>
              <a:ahLst/>
              <a:cxnLst/>
              <a:rect l="l" t="t" r="r" b="b"/>
              <a:pathLst>
                <a:path w="157580" h="343757" extrusionOk="0">
                  <a:moveTo>
                    <a:pt x="34717" y="0"/>
                  </a:moveTo>
                  <a:cubicBezTo>
                    <a:pt x="31009" y="32004"/>
                    <a:pt x="-7029" y="170021"/>
                    <a:pt x="1149" y="217361"/>
                  </a:cubicBezTo>
                  <a:cubicBezTo>
                    <a:pt x="9327" y="264700"/>
                    <a:pt x="139512" y="343757"/>
                    <a:pt x="139512" y="343757"/>
                  </a:cubicBezTo>
                  <a:lnTo>
                    <a:pt x="157580" y="262795"/>
                  </a:lnTo>
                  <a:lnTo>
                    <a:pt x="85403" y="192024"/>
                  </a:lnTo>
                  <a:lnTo>
                    <a:pt x="104898" y="57912"/>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16"/>
            <p:cNvSpPr/>
            <p:nvPr/>
          </p:nvSpPr>
          <p:spPr>
            <a:xfrm>
              <a:off x="6689412" y="2771791"/>
              <a:ext cx="42428" cy="81725"/>
            </a:xfrm>
            <a:custGeom>
              <a:avLst/>
              <a:gdLst/>
              <a:ahLst/>
              <a:cxnLst/>
              <a:rect l="l" t="t" r="r" b="b"/>
              <a:pathLst>
                <a:path w="113353" h="218341" extrusionOk="0">
                  <a:moveTo>
                    <a:pt x="113353" y="5238"/>
                  </a:moveTo>
                  <a:cubicBezTo>
                    <a:pt x="87120" y="-6849"/>
                    <a:pt x="56006" y="2599"/>
                    <a:pt x="40891" y="27240"/>
                  </a:cubicBezTo>
                  <a:cubicBezTo>
                    <a:pt x="21872" y="59054"/>
                    <a:pt x="1807" y="168020"/>
                    <a:pt x="0" y="186689"/>
                  </a:cubicBezTo>
                  <a:cubicBezTo>
                    <a:pt x="0" y="186689"/>
                    <a:pt x="26912" y="223836"/>
                    <a:pt x="67232" y="21764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16"/>
            <p:cNvSpPr/>
            <p:nvPr/>
          </p:nvSpPr>
          <p:spPr>
            <a:xfrm>
              <a:off x="6782889" y="3337575"/>
              <a:ext cx="91454" cy="51556"/>
            </a:xfrm>
            <a:custGeom>
              <a:avLst/>
              <a:gdLst/>
              <a:ahLst/>
              <a:cxnLst/>
              <a:rect l="l" t="t" r="r" b="b"/>
              <a:pathLst>
                <a:path w="244333" h="137739" extrusionOk="0">
                  <a:moveTo>
                    <a:pt x="12344" y="32993"/>
                  </a:moveTo>
                  <a:cubicBezTo>
                    <a:pt x="40672" y="40842"/>
                    <a:pt x="70948" y="37175"/>
                    <a:pt x="96598" y="22802"/>
                  </a:cubicBezTo>
                  <a:cubicBezTo>
                    <a:pt x="116948" y="23468"/>
                    <a:pt x="227163" y="-23775"/>
                    <a:pt x="242093" y="15848"/>
                  </a:cubicBezTo>
                  <a:cubicBezTo>
                    <a:pt x="255216" y="50615"/>
                    <a:pt x="207479" y="82523"/>
                    <a:pt x="181993" y="89001"/>
                  </a:cubicBezTo>
                  <a:cubicBezTo>
                    <a:pt x="126363" y="102431"/>
                    <a:pt x="85186" y="130244"/>
                    <a:pt x="62839" y="135006"/>
                  </a:cubicBezTo>
                  <a:cubicBezTo>
                    <a:pt x="46197" y="138530"/>
                    <a:pt x="24801" y="140817"/>
                    <a:pt x="11297" y="127672"/>
                  </a:cubicBezTo>
                  <a:cubicBezTo>
                    <a:pt x="-4583" y="111956"/>
                    <a:pt x="-3252" y="53472"/>
                    <a:pt x="12344" y="3299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16"/>
            <p:cNvSpPr/>
            <p:nvPr/>
          </p:nvSpPr>
          <p:spPr>
            <a:xfrm>
              <a:off x="6784412" y="3346110"/>
              <a:ext cx="89915" cy="43199"/>
            </a:xfrm>
            <a:custGeom>
              <a:avLst/>
              <a:gdLst/>
              <a:ahLst/>
              <a:cxnLst/>
              <a:rect l="l" t="t" r="r" b="b"/>
              <a:pathLst>
                <a:path w="240222" h="115414" extrusionOk="0">
                  <a:moveTo>
                    <a:pt x="58769" y="102584"/>
                  </a:moveTo>
                  <a:cubicBezTo>
                    <a:pt x="81116" y="97822"/>
                    <a:pt x="122292" y="70009"/>
                    <a:pt x="177923" y="56579"/>
                  </a:cubicBezTo>
                  <a:cubicBezTo>
                    <a:pt x="199319" y="51340"/>
                    <a:pt x="236121" y="28004"/>
                    <a:pt x="239830" y="0"/>
                  </a:cubicBezTo>
                  <a:cubicBezTo>
                    <a:pt x="244775" y="32004"/>
                    <a:pt x="201792" y="60388"/>
                    <a:pt x="177923" y="66675"/>
                  </a:cubicBezTo>
                  <a:cubicBezTo>
                    <a:pt x="122292" y="80105"/>
                    <a:pt x="81116" y="107918"/>
                    <a:pt x="58769" y="112681"/>
                  </a:cubicBezTo>
                  <a:cubicBezTo>
                    <a:pt x="42127" y="116205"/>
                    <a:pt x="20731" y="118491"/>
                    <a:pt x="7227" y="105346"/>
                  </a:cubicBezTo>
                  <a:cubicBezTo>
                    <a:pt x="3793" y="101575"/>
                    <a:pt x="1314" y="97041"/>
                    <a:pt x="0" y="92107"/>
                  </a:cubicBezTo>
                  <a:cubicBezTo>
                    <a:pt x="16840" y="104699"/>
                    <a:pt x="38626" y="108575"/>
                    <a:pt x="58769" y="1025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16"/>
            <p:cNvSpPr/>
            <p:nvPr/>
          </p:nvSpPr>
          <p:spPr>
            <a:xfrm>
              <a:off x="6715968" y="3307485"/>
              <a:ext cx="91493" cy="51556"/>
            </a:xfrm>
            <a:custGeom>
              <a:avLst/>
              <a:gdLst/>
              <a:ahLst/>
              <a:cxnLst/>
              <a:rect l="l" t="t" r="r" b="b"/>
              <a:pathLst>
                <a:path w="244438" h="137739" extrusionOk="0">
                  <a:moveTo>
                    <a:pt x="12449" y="32993"/>
                  </a:moveTo>
                  <a:cubicBezTo>
                    <a:pt x="40778" y="40842"/>
                    <a:pt x="71053" y="37175"/>
                    <a:pt x="96703" y="22802"/>
                  </a:cubicBezTo>
                  <a:cubicBezTo>
                    <a:pt x="116959" y="23468"/>
                    <a:pt x="227174" y="-23775"/>
                    <a:pt x="242199" y="15848"/>
                  </a:cubicBezTo>
                  <a:cubicBezTo>
                    <a:pt x="255322" y="50615"/>
                    <a:pt x="207584" y="82523"/>
                    <a:pt x="182099" y="89001"/>
                  </a:cubicBezTo>
                  <a:cubicBezTo>
                    <a:pt x="126468" y="102526"/>
                    <a:pt x="85197" y="130244"/>
                    <a:pt x="62849" y="135006"/>
                  </a:cubicBezTo>
                  <a:cubicBezTo>
                    <a:pt x="46208" y="138530"/>
                    <a:pt x="24811" y="140817"/>
                    <a:pt x="11403" y="127672"/>
                  </a:cubicBezTo>
                  <a:cubicBezTo>
                    <a:pt x="-4573" y="111956"/>
                    <a:pt x="-3337" y="53758"/>
                    <a:pt x="12449" y="3299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16"/>
            <p:cNvSpPr/>
            <p:nvPr/>
          </p:nvSpPr>
          <p:spPr>
            <a:xfrm>
              <a:off x="6717638" y="3316019"/>
              <a:ext cx="89951" cy="43199"/>
            </a:xfrm>
            <a:custGeom>
              <a:avLst/>
              <a:gdLst/>
              <a:ahLst/>
              <a:cxnLst/>
              <a:rect l="l" t="t" r="r" b="b"/>
              <a:pathLst>
                <a:path w="240317" h="115414" extrusionOk="0">
                  <a:moveTo>
                    <a:pt x="58769" y="102584"/>
                  </a:moveTo>
                  <a:cubicBezTo>
                    <a:pt x="81116" y="97822"/>
                    <a:pt x="122387" y="70009"/>
                    <a:pt x="178018" y="56579"/>
                  </a:cubicBezTo>
                  <a:cubicBezTo>
                    <a:pt x="199319" y="51340"/>
                    <a:pt x="236216" y="28004"/>
                    <a:pt x="239925" y="0"/>
                  </a:cubicBezTo>
                  <a:cubicBezTo>
                    <a:pt x="244870" y="32004"/>
                    <a:pt x="201887" y="60388"/>
                    <a:pt x="178018" y="66675"/>
                  </a:cubicBezTo>
                  <a:cubicBezTo>
                    <a:pt x="122387" y="80201"/>
                    <a:pt x="81116" y="107918"/>
                    <a:pt x="58769" y="112681"/>
                  </a:cubicBezTo>
                  <a:cubicBezTo>
                    <a:pt x="42127" y="116205"/>
                    <a:pt x="20731" y="118491"/>
                    <a:pt x="7322" y="105346"/>
                  </a:cubicBezTo>
                  <a:cubicBezTo>
                    <a:pt x="3892" y="101556"/>
                    <a:pt x="1386" y="97031"/>
                    <a:pt x="0" y="92107"/>
                  </a:cubicBezTo>
                  <a:cubicBezTo>
                    <a:pt x="16840" y="104699"/>
                    <a:pt x="38626" y="108576"/>
                    <a:pt x="58769" y="1025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16"/>
            <p:cNvSpPr/>
            <p:nvPr/>
          </p:nvSpPr>
          <p:spPr>
            <a:xfrm>
              <a:off x="6715994" y="2973759"/>
              <a:ext cx="133983" cy="378277"/>
            </a:xfrm>
            <a:custGeom>
              <a:avLst/>
              <a:gdLst/>
              <a:ahLst/>
              <a:cxnLst/>
              <a:rect l="l" t="t" r="r" b="b"/>
              <a:pathLst>
                <a:path w="357956" h="1010624" extrusionOk="0">
                  <a:moveTo>
                    <a:pt x="10194" y="624745"/>
                  </a:moveTo>
                  <a:cubicBezTo>
                    <a:pt x="14905" y="583749"/>
                    <a:pt x="23405" y="543287"/>
                    <a:pt x="35584" y="503872"/>
                  </a:cubicBezTo>
                  <a:cubicBezTo>
                    <a:pt x="35584" y="503872"/>
                    <a:pt x="28071" y="399574"/>
                    <a:pt x="24268" y="300609"/>
                  </a:cubicBezTo>
                  <a:cubicBezTo>
                    <a:pt x="19893" y="188404"/>
                    <a:pt x="-19001" y="89630"/>
                    <a:pt x="11715" y="0"/>
                  </a:cubicBezTo>
                  <a:lnTo>
                    <a:pt x="357956" y="77057"/>
                  </a:lnTo>
                  <a:cubicBezTo>
                    <a:pt x="357956" y="77057"/>
                    <a:pt x="337035" y="524732"/>
                    <a:pt x="332376" y="578739"/>
                  </a:cubicBezTo>
                  <a:cubicBezTo>
                    <a:pt x="329842" y="620897"/>
                    <a:pt x="324665" y="662864"/>
                    <a:pt x="316875" y="704374"/>
                  </a:cubicBezTo>
                  <a:cubicBezTo>
                    <a:pt x="301090" y="791242"/>
                    <a:pt x="275414" y="997839"/>
                    <a:pt x="275414" y="997839"/>
                  </a:cubicBezTo>
                  <a:cubicBezTo>
                    <a:pt x="238897" y="1019175"/>
                    <a:pt x="190874" y="1007364"/>
                    <a:pt x="190874" y="1007364"/>
                  </a:cubicBezTo>
                  <a:cubicBezTo>
                    <a:pt x="190874" y="1007364"/>
                    <a:pt x="193537" y="745998"/>
                    <a:pt x="195914" y="683514"/>
                  </a:cubicBezTo>
                  <a:cubicBezTo>
                    <a:pt x="198767" y="607314"/>
                    <a:pt x="201049" y="612934"/>
                    <a:pt x="201049" y="612934"/>
                  </a:cubicBezTo>
                  <a:lnTo>
                    <a:pt x="189638" y="422434"/>
                  </a:lnTo>
                  <a:lnTo>
                    <a:pt x="182221" y="327755"/>
                  </a:lnTo>
                  <a:cubicBezTo>
                    <a:pt x="182221" y="327755"/>
                    <a:pt x="172711" y="397288"/>
                    <a:pt x="166435" y="459391"/>
                  </a:cubicBezTo>
                  <a:cubicBezTo>
                    <a:pt x="160919" y="513493"/>
                    <a:pt x="147416" y="562451"/>
                    <a:pt x="133342" y="663226"/>
                  </a:cubicBezTo>
                  <a:cubicBezTo>
                    <a:pt x="120694" y="750665"/>
                    <a:pt x="100154" y="926306"/>
                    <a:pt x="100154" y="926306"/>
                  </a:cubicBezTo>
                  <a:cubicBezTo>
                    <a:pt x="63637" y="947547"/>
                    <a:pt x="13997" y="929926"/>
                    <a:pt x="13997" y="929926"/>
                  </a:cubicBezTo>
                  <a:cubicBezTo>
                    <a:pt x="13997" y="929926"/>
                    <a:pt x="304" y="700564"/>
                    <a:pt x="10194" y="62474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16"/>
            <p:cNvSpPr/>
            <p:nvPr/>
          </p:nvSpPr>
          <p:spPr>
            <a:xfrm>
              <a:off x="6733197" y="2663396"/>
              <a:ext cx="97219" cy="155678"/>
            </a:xfrm>
            <a:custGeom>
              <a:avLst/>
              <a:gdLst/>
              <a:ahLst/>
              <a:cxnLst/>
              <a:rect l="l" t="t" r="r" b="b"/>
              <a:pathLst>
                <a:path w="259735" h="415919" extrusionOk="0">
                  <a:moveTo>
                    <a:pt x="14728" y="296735"/>
                  </a:moveTo>
                  <a:cubicBezTo>
                    <a:pt x="41069" y="298068"/>
                    <a:pt x="60659" y="304831"/>
                    <a:pt x="63892" y="296735"/>
                  </a:cubicBezTo>
                  <a:cubicBezTo>
                    <a:pt x="66746" y="283124"/>
                    <a:pt x="68778" y="269351"/>
                    <a:pt x="69978" y="255492"/>
                  </a:cubicBezTo>
                  <a:cubicBezTo>
                    <a:pt x="66935" y="247776"/>
                    <a:pt x="64272" y="239585"/>
                    <a:pt x="64272" y="239585"/>
                  </a:cubicBezTo>
                  <a:cubicBezTo>
                    <a:pt x="31274" y="219201"/>
                    <a:pt x="20814" y="183388"/>
                    <a:pt x="16725" y="141763"/>
                  </a:cubicBezTo>
                  <a:cubicBezTo>
                    <a:pt x="9307" y="70516"/>
                    <a:pt x="47726" y="8413"/>
                    <a:pt x="118857" y="698"/>
                  </a:cubicBezTo>
                  <a:cubicBezTo>
                    <a:pt x="185424" y="-6350"/>
                    <a:pt x="234968" y="40798"/>
                    <a:pt x="248091" y="105473"/>
                  </a:cubicBezTo>
                  <a:cubicBezTo>
                    <a:pt x="255128" y="137382"/>
                    <a:pt x="269202" y="197675"/>
                    <a:pt x="250183" y="250158"/>
                  </a:cubicBezTo>
                  <a:cubicBezTo>
                    <a:pt x="239533" y="279495"/>
                    <a:pt x="225839" y="302831"/>
                    <a:pt x="212145" y="307308"/>
                  </a:cubicBezTo>
                  <a:cubicBezTo>
                    <a:pt x="198902" y="306889"/>
                    <a:pt x="185695" y="305708"/>
                    <a:pt x="172586" y="303784"/>
                  </a:cubicBezTo>
                  <a:lnTo>
                    <a:pt x="172586" y="303784"/>
                  </a:lnTo>
                  <a:cubicBezTo>
                    <a:pt x="172586" y="303784"/>
                    <a:pt x="169067" y="323500"/>
                    <a:pt x="166595" y="336264"/>
                  </a:cubicBezTo>
                  <a:cubicBezTo>
                    <a:pt x="164122" y="349027"/>
                    <a:pt x="165168" y="355314"/>
                    <a:pt x="190368" y="371221"/>
                  </a:cubicBezTo>
                  <a:cubicBezTo>
                    <a:pt x="215569" y="387127"/>
                    <a:pt x="152330" y="418846"/>
                    <a:pt x="110774" y="415702"/>
                  </a:cubicBezTo>
                  <a:cubicBezTo>
                    <a:pt x="69217" y="412559"/>
                    <a:pt x="22716" y="387127"/>
                    <a:pt x="9878" y="360648"/>
                  </a:cubicBezTo>
                  <a:cubicBezTo>
                    <a:pt x="-4577" y="331120"/>
                    <a:pt x="-3340" y="295878"/>
                    <a:pt x="14728" y="2967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16"/>
            <p:cNvSpPr/>
            <p:nvPr/>
          </p:nvSpPr>
          <p:spPr>
            <a:xfrm>
              <a:off x="6701449" y="2773633"/>
              <a:ext cx="149347" cy="247668"/>
            </a:xfrm>
            <a:custGeom>
              <a:avLst/>
              <a:gdLst/>
              <a:ahLst/>
              <a:cxnLst/>
              <a:rect l="l" t="t" r="r" b="b"/>
              <a:pathLst>
                <a:path w="399004" h="661684" extrusionOk="0">
                  <a:moveTo>
                    <a:pt x="137586" y="6128"/>
                  </a:moveTo>
                  <a:cubicBezTo>
                    <a:pt x="130359" y="24416"/>
                    <a:pt x="148903" y="46704"/>
                    <a:pt x="198352" y="62230"/>
                  </a:cubicBezTo>
                  <a:cubicBezTo>
                    <a:pt x="247801" y="77756"/>
                    <a:pt x="252271" y="57753"/>
                    <a:pt x="252271" y="57753"/>
                  </a:cubicBezTo>
                  <a:cubicBezTo>
                    <a:pt x="252271" y="57753"/>
                    <a:pt x="324733" y="90900"/>
                    <a:pt x="348317" y="107379"/>
                  </a:cubicBezTo>
                  <a:cubicBezTo>
                    <a:pt x="378082" y="128143"/>
                    <a:pt x="391205" y="188341"/>
                    <a:pt x="395199" y="289878"/>
                  </a:cubicBezTo>
                  <a:cubicBezTo>
                    <a:pt x="399859" y="407321"/>
                    <a:pt x="400239" y="581628"/>
                    <a:pt x="396340" y="611727"/>
                  </a:cubicBezTo>
                  <a:cubicBezTo>
                    <a:pt x="396340" y="611727"/>
                    <a:pt x="340900" y="667068"/>
                    <a:pt x="269864" y="661257"/>
                  </a:cubicBezTo>
                  <a:cubicBezTo>
                    <a:pt x="198827" y="655447"/>
                    <a:pt x="79673" y="592487"/>
                    <a:pt x="50479" y="543909"/>
                  </a:cubicBezTo>
                  <a:cubicBezTo>
                    <a:pt x="51240" y="440849"/>
                    <a:pt x="63317" y="424085"/>
                    <a:pt x="46675" y="364744"/>
                  </a:cubicBezTo>
                  <a:cubicBezTo>
                    <a:pt x="8637" y="228918"/>
                    <a:pt x="-11523" y="173292"/>
                    <a:pt x="6925" y="82995"/>
                  </a:cubicBezTo>
                  <a:cubicBezTo>
                    <a:pt x="22236" y="8604"/>
                    <a:pt x="43632" y="-635"/>
                    <a:pt x="73492" y="32"/>
                  </a:cubicBezTo>
                  <a:cubicBezTo>
                    <a:pt x="94947" y="956"/>
                    <a:pt x="116341" y="2985"/>
                    <a:pt x="137586" y="612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16"/>
            <p:cNvSpPr/>
            <p:nvPr/>
          </p:nvSpPr>
          <p:spPr>
            <a:xfrm>
              <a:off x="6807278" y="2804619"/>
              <a:ext cx="188299" cy="147777"/>
            </a:xfrm>
            <a:custGeom>
              <a:avLst/>
              <a:gdLst/>
              <a:ahLst/>
              <a:cxnLst/>
              <a:rect l="l" t="t" r="r" b="b"/>
              <a:pathLst>
                <a:path w="503069" h="394810" extrusionOk="0">
                  <a:moveTo>
                    <a:pt x="224008" y="304248"/>
                  </a:moveTo>
                  <a:cubicBezTo>
                    <a:pt x="165809" y="318917"/>
                    <a:pt x="152116" y="282150"/>
                    <a:pt x="144413" y="251670"/>
                  </a:cubicBezTo>
                  <a:cubicBezTo>
                    <a:pt x="125965" y="177852"/>
                    <a:pt x="115884" y="111272"/>
                    <a:pt x="102096" y="69362"/>
                  </a:cubicBezTo>
                  <a:cubicBezTo>
                    <a:pt x="85834" y="20022"/>
                    <a:pt x="68812" y="12212"/>
                    <a:pt x="45039" y="2687"/>
                  </a:cubicBezTo>
                  <a:cubicBezTo>
                    <a:pt x="16510" y="-8553"/>
                    <a:pt x="-7264" y="15260"/>
                    <a:pt x="2056" y="78125"/>
                  </a:cubicBezTo>
                  <a:cubicBezTo>
                    <a:pt x="13182" y="152420"/>
                    <a:pt x="27731" y="204617"/>
                    <a:pt x="55404" y="292628"/>
                  </a:cubicBezTo>
                  <a:cubicBezTo>
                    <a:pt x="62726" y="315583"/>
                    <a:pt x="78988" y="356350"/>
                    <a:pt x="102952" y="376067"/>
                  </a:cubicBezTo>
                  <a:cubicBezTo>
                    <a:pt x="133002" y="400451"/>
                    <a:pt x="178267" y="399403"/>
                    <a:pt x="246735" y="382353"/>
                  </a:cubicBezTo>
                  <a:cubicBezTo>
                    <a:pt x="275929" y="375019"/>
                    <a:pt x="307977" y="357588"/>
                    <a:pt x="363227" y="331776"/>
                  </a:cubicBezTo>
                  <a:cubicBezTo>
                    <a:pt x="378252" y="324822"/>
                    <a:pt x="389853" y="320060"/>
                    <a:pt x="418382" y="306725"/>
                  </a:cubicBezTo>
                  <a:cubicBezTo>
                    <a:pt x="446972" y="293856"/>
                    <a:pt x="472030" y="274245"/>
                    <a:pt x="491415" y="249575"/>
                  </a:cubicBezTo>
                  <a:cubicBezTo>
                    <a:pt x="506345" y="227953"/>
                    <a:pt x="503682" y="214142"/>
                    <a:pt x="500925" y="209284"/>
                  </a:cubicBezTo>
                  <a:cubicBezTo>
                    <a:pt x="498167" y="204426"/>
                    <a:pt x="494934" y="208046"/>
                    <a:pt x="486946" y="217095"/>
                  </a:cubicBezTo>
                  <a:cubicBezTo>
                    <a:pt x="475446" y="232497"/>
                    <a:pt x="461234" y="245670"/>
                    <a:pt x="445009" y="255956"/>
                  </a:cubicBezTo>
                  <a:cubicBezTo>
                    <a:pt x="445009" y="255956"/>
                    <a:pt x="463457" y="236906"/>
                    <a:pt x="473537" y="224524"/>
                  </a:cubicBezTo>
                  <a:cubicBezTo>
                    <a:pt x="482455" y="213561"/>
                    <a:pt x="489875" y="201445"/>
                    <a:pt x="495599" y="188520"/>
                  </a:cubicBezTo>
                  <a:cubicBezTo>
                    <a:pt x="500829" y="175851"/>
                    <a:pt x="489989" y="158706"/>
                    <a:pt x="481715" y="167755"/>
                  </a:cubicBezTo>
                  <a:cubicBezTo>
                    <a:pt x="473442" y="176804"/>
                    <a:pt x="469543" y="185853"/>
                    <a:pt x="454518" y="203950"/>
                  </a:cubicBezTo>
                  <a:cubicBezTo>
                    <a:pt x="446394" y="213542"/>
                    <a:pt x="437170" y="222143"/>
                    <a:pt x="427036" y="229572"/>
                  </a:cubicBezTo>
                  <a:cubicBezTo>
                    <a:pt x="436376" y="216895"/>
                    <a:pt x="444676" y="203483"/>
                    <a:pt x="451855" y="189472"/>
                  </a:cubicBezTo>
                  <a:cubicBezTo>
                    <a:pt x="461365" y="169946"/>
                    <a:pt x="429508" y="179947"/>
                    <a:pt x="411250" y="198997"/>
                  </a:cubicBezTo>
                  <a:cubicBezTo>
                    <a:pt x="397937" y="212808"/>
                    <a:pt x="386620" y="220809"/>
                    <a:pt x="386240" y="216999"/>
                  </a:cubicBezTo>
                  <a:cubicBezTo>
                    <a:pt x="385860" y="213189"/>
                    <a:pt x="359994" y="241097"/>
                    <a:pt x="346775" y="255099"/>
                  </a:cubicBezTo>
                  <a:cubicBezTo>
                    <a:pt x="333557" y="269101"/>
                    <a:pt x="279448" y="290246"/>
                    <a:pt x="224008" y="30424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16"/>
            <p:cNvSpPr/>
            <p:nvPr/>
          </p:nvSpPr>
          <p:spPr>
            <a:xfrm>
              <a:off x="6800502" y="2801416"/>
              <a:ext cx="57697" cy="84545"/>
            </a:xfrm>
            <a:custGeom>
              <a:avLst/>
              <a:gdLst/>
              <a:ahLst/>
              <a:cxnLst/>
              <a:rect l="l" t="t" r="r" b="b"/>
              <a:pathLst>
                <a:path w="154147" h="225876" extrusionOk="0">
                  <a:moveTo>
                    <a:pt x="41365" y="1052"/>
                  </a:moveTo>
                  <a:cubicBezTo>
                    <a:pt x="80259" y="-4758"/>
                    <a:pt x="107931" y="12768"/>
                    <a:pt x="124954" y="71823"/>
                  </a:cubicBezTo>
                  <a:cubicBezTo>
                    <a:pt x="141976" y="130878"/>
                    <a:pt x="154148" y="179360"/>
                    <a:pt x="154148" y="179360"/>
                  </a:cubicBezTo>
                  <a:cubicBezTo>
                    <a:pt x="138761" y="201611"/>
                    <a:pt x="115453" y="217117"/>
                    <a:pt x="89008" y="222699"/>
                  </a:cubicBezTo>
                  <a:cubicBezTo>
                    <a:pt x="42411" y="233939"/>
                    <a:pt x="25674" y="211745"/>
                    <a:pt x="25674" y="211745"/>
                  </a:cubicBezTo>
                  <a:cubicBezTo>
                    <a:pt x="25674" y="211745"/>
                    <a:pt x="12741" y="149833"/>
                    <a:pt x="4753" y="107732"/>
                  </a:cubicBezTo>
                  <a:cubicBezTo>
                    <a:pt x="-3235" y="65632"/>
                    <a:pt x="-6753" y="8101"/>
                    <a:pt x="41365" y="10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16"/>
            <p:cNvSpPr/>
            <p:nvPr/>
          </p:nvSpPr>
          <p:spPr>
            <a:xfrm>
              <a:off x="6736209" y="2656556"/>
              <a:ext cx="94148" cy="104017"/>
            </a:xfrm>
            <a:custGeom>
              <a:avLst/>
              <a:gdLst/>
              <a:ahLst/>
              <a:cxnLst/>
              <a:rect l="l" t="t" r="r" b="b"/>
              <a:pathLst>
                <a:path w="251532" h="277898" extrusionOk="0">
                  <a:moveTo>
                    <a:pt x="237382" y="114605"/>
                  </a:moveTo>
                  <a:cubicBezTo>
                    <a:pt x="237382" y="114605"/>
                    <a:pt x="298814" y="20974"/>
                    <a:pt x="165681" y="1924"/>
                  </a:cubicBezTo>
                  <a:cubicBezTo>
                    <a:pt x="69635" y="-11792"/>
                    <a:pt x="7918" y="50025"/>
                    <a:pt x="786" y="117081"/>
                  </a:cubicBezTo>
                  <a:cubicBezTo>
                    <a:pt x="-6061" y="181185"/>
                    <a:pt x="33308" y="247669"/>
                    <a:pt x="61837" y="274149"/>
                  </a:cubicBezTo>
                  <a:cubicBezTo>
                    <a:pt x="75721" y="279102"/>
                    <a:pt x="105581" y="281959"/>
                    <a:pt x="144855" y="264052"/>
                  </a:cubicBezTo>
                  <a:cubicBezTo>
                    <a:pt x="146420" y="246602"/>
                    <a:pt x="147024" y="229086"/>
                    <a:pt x="146662" y="211569"/>
                  </a:cubicBezTo>
                  <a:cubicBezTo>
                    <a:pt x="146662" y="211569"/>
                    <a:pt x="99875" y="112890"/>
                    <a:pt x="237382" y="11460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16"/>
            <p:cNvSpPr/>
            <p:nvPr/>
          </p:nvSpPr>
          <p:spPr>
            <a:xfrm>
              <a:off x="6938621" y="2869615"/>
              <a:ext cx="28491" cy="25068"/>
            </a:xfrm>
            <a:custGeom>
              <a:avLst/>
              <a:gdLst/>
              <a:ahLst/>
              <a:cxnLst/>
              <a:rect l="l" t="t" r="r" b="b"/>
              <a:pathLst>
                <a:path w="76119" h="66973" extrusionOk="0">
                  <a:moveTo>
                    <a:pt x="8709" y="56972"/>
                  </a:moveTo>
                  <a:cubicBezTo>
                    <a:pt x="8709" y="56972"/>
                    <a:pt x="-6411" y="29445"/>
                    <a:pt x="3194" y="22587"/>
                  </a:cubicBezTo>
                  <a:cubicBezTo>
                    <a:pt x="12798" y="15729"/>
                    <a:pt x="26492" y="41637"/>
                    <a:pt x="29250" y="51638"/>
                  </a:cubicBezTo>
                  <a:cubicBezTo>
                    <a:pt x="32008" y="61639"/>
                    <a:pt x="28204" y="48590"/>
                    <a:pt x="28204" y="48590"/>
                  </a:cubicBezTo>
                  <a:cubicBezTo>
                    <a:pt x="28204" y="48590"/>
                    <a:pt x="17838" y="17443"/>
                    <a:pt x="24590" y="11442"/>
                  </a:cubicBezTo>
                  <a:cubicBezTo>
                    <a:pt x="31342" y="5442"/>
                    <a:pt x="40376" y="18777"/>
                    <a:pt x="49410" y="38303"/>
                  </a:cubicBezTo>
                  <a:cubicBezTo>
                    <a:pt x="58444" y="57829"/>
                    <a:pt x="51597" y="36684"/>
                    <a:pt x="51597" y="36684"/>
                  </a:cubicBezTo>
                  <a:cubicBezTo>
                    <a:pt x="51597" y="36684"/>
                    <a:pt x="36667" y="5442"/>
                    <a:pt x="43039" y="1060"/>
                  </a:cubicBezTo>
                  <a:cubicBezTo>
                    <a:pt x="51597" y="-4655"/>
                    <a:pt x="65671" y="13823"/>
                    <a:pt x="74040" y="30492"/>
                  </a:cubicBezTo>
                  <a:cubicBezTo>
                    <a:pt x="82408" y="47161"/>
                    <a:pt x="62818" y="66973"/>
                    <a:pt x="62818" y="6697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51" name="Google Shape;551;p16"/>
            <p:cNvGrpSpPr/>
            <p:nvPr/>
          </p:nvGrpSpPr>
          <p:grpSpPr>
            <a:xfrm>
              <a:off x="6930455" y="2860622"/>
              <a:ext cx="82395" cy="49453"/>
              <a:chOff x="4865564" y="4292025"/>
              <a:chExt cx="220130" cy="132120"/>
            </a:xfrm>
          </p:grpSpPr>
          <p:sp>
            <p:nvSpPr>
              <p:cNvPr id="552" name="Google Shape;552;p16"/>
              <p:cNvSpPr/>
              <p:nvPr/>
            </p:nvSpPr>
            <p:spPr>
              <a:xfrm>
                <a:off x="4866015" y="4297264"/>
                <a:ext cx="219679" cy="126881"/>
              </a:xfrm>
              <a:custGeom>
                <a:avLst/>
                <a:gdLst/>
                <a:ahLst/>
                <a:cxnLst/>
                <a:rect l="l" t="t" r="r" b="b"/>
                <a:pathLst>
                  <a:path w="219679" h="126881" extrusionOk="0">
                    <a:moveTo>
                      <a:pt x="59268" y="125002"/>
                    </a:moveTo>
                    <a:lnTo>
                      <a:pt x="3257" y="92332"/>
                    </a:lnTo>
                    <a:cubicBezTo>
                      <a:pt x="-1593" y="89569"/>
                      <a:pt x="-927" y="84807"/>
                      <a:pt x="4589" y="81568"/>
                    </a:cubicBezTo>
                    <a:lnTo>
                      <a:pt x="140955" y="2701"/>
                    </a:lnTo>
                    <a:cubicBezTo>
                      <a:pt x="146802" y="-613"/>
                      <a:pt x="153882" y="-890"/>
                      <a:pt x="159974" y="1939"/>
                    </a:cubicBezTo>
                    <a:lnTo>
                      <a:pt x="216461" y="34610"/>
                    </a:lnTo>
                    <a:cubicBezTo>
                      <a:pt x="221215" y="37372"/>
                      <a:pt x="220645" y="42230"/>
                      <a:pt x="215129" y="45373"/>
                    </a:cubicBezTo>
                    <a:lnTo>
                      <a:pt x="77907" y="124240"/>
                    </a:lnTo>
                    <a:cubicBezTo>
                      <a:pt x="72174" y="127469"/>
                      <a:pt x="65245" y="127755"/>
                      <a:pt x="59268" y="125002"/>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16"/>
              <p:cNvSpPr/>
              <p:nvPr/>
            </p:nvSpPr>
            <p:spPr>
              <a:xfrm>
                <a:off x="4865564" y="4379690"/>
                <a:ext cx="6086" cy="5238"/>
              </a:xfrm>
              <a:custGeom>
                <a:avLst/>
                <a:gdLst/>
                <a:ahLst/>
                <a:cxnLst/>
                <a:rect l="l" t="t" r="r" b="b"/>
                <a:pathLst>
                  <a:path w="6086" h="5238" extrusionOk="0">
                    <a:moveTo>
                      <a:pt x="0" y="5239"/>
                    </a:moveTo>
                    <a:lnTo>
                      <a:pt x="0" y="0"/>
                    </a:lnTo>
                    <a:lnTo>
                      <a:pt x="6086" y="2286"/>
                    </a:lnTo>
                    <a:lnTo>
                      <a:pt x="0" y="523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16"/>
              <p:cNvSpPr/>
              <p:nvPr/>
            </p:nvSpPr>
            <p:spPr>
              <a:xfrm>
                <a:off x="5080003" y="4331398"/>
                <a:ext cx="4849" cy="4953"/>
              </a:xfrm>
              <a:custGeom>
                <a:avLst/>
                <a:gdLst/>
                <a:ahLst/>
                <a:cxnLst/>
                <a:rect l="l" t="t" r="r" b="b"/>
                <a:pathLst>
                  <a:path w="4849" h="4953" extrusionOk="0">
                    <a:moveTo>
                      <a:pt x="4850" y="4953"/>
                    </a:moveTo>
                    <a:lnTo>
                      <a:pt x="4850" y="0"/>
                    </a:lnTo>
                    <a:lnTo>
                      <a:pt x="0" y="3048"/>
                    </a:lnTo>
                    <a:lnTo>
                      <a:pt x="4850" y="49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16"/>
              <p:cNvSpPr/>
              <p:nvPr/>
            </p:nvSpPr>
            <p:spPr>
              <a:xfrm>
                <a:off x="4866015" y="4293038"/>
                <a:ext cx="219203" cy="126874"/>
              </a:xfrm>
              <a:custGeom>
                <a:avLst/>
                <a:gdLst/>
                <a:ahLst/>
                <a:cxnLst/>
                <a:rect l="l" t="t" r="r" b="b"/>
                <a:pathLst>
                  <a:path w="219203" h="126874" extrusionOk="0">
                    <a:moveTo>
                      <a:pt x="59268" y="124847"/>
                    </a:moveTo>
                    <a:lnTo>
                      <a:pt x="3257" y="92177"/>
                    </a:lnTo>
                    <a:cubicBezTo>
                      <a:pt x="-1593" y="89414"/>
                      <a:pt x="-927" y="84556"/>
                      <a:pt x="4589" y="81413"/>
                    </a:cubicBezTo>
                    <a:lnTo>
                      <a:pt x="140480" y="2737"/>
                    </a:lnTo>
                    <a:cubicBezTo>
                      <a:pt x="146312" y="-626"/>
                      <a:pt x="153417" y="-902"/>
                      <a:pt x="159499" y="1975"/>
                    </a:cubicBezTo>
                    <a:lnTo>
                      <a:pt x="215985" y="34646"/>
                    </a:lnTo>
                    <a:cubicBezTo>
                      <a:pt x="220740" y="37408"/>
                      <a:pt x="220169" y="42170"/>
                      <a:pt x="214654" y="45409"/>
                    </a:cubicBezTo>
                    <a:lnTo>
                      <a:pt x="78287" y="124276"/>
                    </a:lnTo>
                    <a:cubicBezTo>
                      <a:pt x="72411" y="127524"/>
                      <a:pt x="65330" y="127743"/>
                      <a:pt x="59268" y="124847"/>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16"/>
              <p:cNvSpPr/>
              <p:nvPr/>
            </p:nvSpPr>
            <p:spPr>
              <a:xfrm rot="-1790023">
                <a:off x="4877359" y="4403357"/>
                <a:ext cx="1145" cy="2102"/>
              </a:xfrm>
              <a:custGeom>
                <a:avLst/>
                <a:gdLst/>
                <a:ahLst/>
                <a:cxnLst/>
                <a:rect l="l" t="t" r="r" b="b"/>
                <a:pathLst>
                  <a:path w="1145" h="2102" extrusionOk="0">
                    <a:moveTo>
                      <a:pt x="1145" y="1053"/>
                    </a:moveTo>
                    <a:cubicBezTo>
                      <a:pt x="1145" y="1634"/>
                      <a:pt x="889" y="2104"/>
                      <a:pt x="573" y="2104"/>
                    </a:cubicBezTo>
                    <a:cubicBezTo>
                      <a:pt x="257" y="2104"/>
                      <a:pt x="0" y="1633"/>
                      <a:pt x="0" y="1053"/>
                    </a:cubicBezTo>
                    <a:cubicBezTo>
                      <a:pt x="0" y="472"/>
                      <a:pt x="257" y="2"/>
                      <a:pt x="573" y="2"/>
                    </a:cubicBezTo>
                    <a:cubicBezTo>
                      <a:pt x="889" y="2"/>
                      <a:pt x="1145" y="472"/>
                      <a:pt x="1145" y="105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16"/>
              <p:cNvSpPr/>
              <p:nvPr/>
            </p:nvSpPr>
            <p:spPr>
              <a:xfrm rot="-1801764">
                <a:off x="4877140" y="4391533"/>
                <a:ext cx="1140" cy="2093"/>
              </a:xfrm>
              <a:custGeom>
                <a:avLst/>
                <a:gdLst/>
                <a:ahLst/>
                <a:cxnLst/>
                <a:rect l="l" t="t" r="r" b="b"/>
                <a:pathLst>
                  <a:path w="1141" h="2095" extrusionOk="0">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16"/>
              <p:cNvSpPr/>
              <p:nvPr/>
            </p:nvSpPr>
            <p:spPr>
              <a:xfrm rot="-1801764">
                <a:off x="4879874" y="4393221"/>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16"/>
              <p:cNvSpPr/>
              <p:nvPr/>
            </p:nvSpPr>
            <p:spPr>
              <a:xfrm rot="-1801764">
                <a:off x="4882642" y="4394683"/>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16"/>
              <p:cNvSpPr/>
              <p:nvPr/>
            </p:nvSpPr>
            <p:spPr>
              <a:xfrm rot="-1801764">
                <a:off x="4905957" y="4408254"/>
                <a:ext cx="1140" cy="2093"/>
              </a:xfrm>
              <a:custGeom>
                <a:avLst/>
                <a:gdLst/>
                <a:ahLst/>
                <a:cxnLst/>
                <a:rect l="l" t="t" r="r" b="b"/>
                <a:pathLst>
                  <a:path w="1141" h="2095" extrusionOk="0">
                    <a:moveTo>
                      <a:pt x="1141" y="1048"/>
                    </a:moveTo>
                    <a:cubicBezTo>
                      <a:pt x="1141" y="1627"/>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16"/>
              <p:cNvSpPr/>
              <p:nvPr/>
            </p:nvSpPr>
            <p:spPr>
              <a:xfrm rot="-1801764">
                <a:off x="4908679" y="4409799"/>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16"/>
              <p:cNvSpPr/>
              <p:nvPr/>
            </p:nvSpPr>
            <p:spPr>
              <a:xfrm rot="-1801764">
                <a:off x="4911365" y="4411405"/>
                <a:ext cx="1140" cy="2093"/>
              </a:xfrm>
              <a:custGeom>
                <a:avLst/>
                <a:gdLst/>
                <a:ahLst/>
                <a:cxnLst/>
                <a:rect l="l" t="t" r="r" b="b"/>
                <a:pathLst>
                  <a:path w="1141" h="2095" extrusionOk="0">
                    <a:moveTo>
                      <a:pt x="1141" y="1048"/>
                    </a:moveTo>
                    <a:cubicBezTo>
                      <a:pt x="1141" y="1626"/>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16"/>
              <p:cNvSpPr/>
              <p:nvPr/>
            </p:nvSpPr>
            <p:spPr>
              <a:xfrm rot="-1801764">
                <a:off x="4914086" y="4412950"/>
                <a:ext cx="1140" cy="2093"/>
              </a:xfrm>
              <a:custGeom>
                <a:avLst/>
                <a:gdLst/>
                <a:ahLst/>
                <a:cxnLst/>
                <a:rect l="l" t="t" r="r" b="b"/>
                <a:pathLst>
                  <a:path w="1141" h="2095" extrusionOk="0">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16"/>
              <p:cNvSpPr/>
              <p:nvPr/>
            </p:nvSpPr>
            <p:spPr>
              <a:xfrm>
                <a:off x="4890288" y="4399104"/>
                <a:ext cx="9224" cy="6794"/>
              </a:xfrm>
              <a:custGeom>
                <a:avLst/>
                <a:gdLst/>
                <a:ahLst/>
                <a:cxnLst/>
                <a:rect l="l" t="t" r="r" b="b"/>
                <a:pathLst>
                  <a:path w="9224" h="6794" extrusionOk="0">
                    <a:moveTo>
                      <a:pt x="8368" y="6684"/>
                    </a:moveTo>
                    <a:lnTo>
                      <a:pt x="856" y="2398"/>
                    </a:lnTo>
                    <a:cubicBezTo>
                      <a:pt x="322" y="1989"/>
                      <a:pt x="8" y="1360"/>
                      <a:pt x="0" y="684"/>
                    </a:cubicBezTo>
                    <a:lnTo>
                      <a:pt x="0" y="684"/>
                    </a:lnTo>
                    <a:cubicBezTo>
                      <a:pt x="0" y="112"/>
                      <a:pt x="0" y="-174"/>
                      <a:pt x="856" y="112"/>
                    </a:cubicBezTo>
                    <a:lnTo>
                      <a:pt x="8368" y="4398"/>
                    </a:lnTo>
                    <a:cubicBezTo>
                      <a:pt x="8898" y="4770"/>
                      <a:pt x="9217" y="5370"/>
                      <a:pt x="9224" y="6018"/>
                    </a:cubicBezTo>
                    <a:lnTo>
                      <a:pt x="9224" y="6018"/>
                    </a:lnTo>
                    <a:cubicBezTo>
                      <a:pt x="9224" y="6684"/>
                      <a:pt x="8844" y="6970"/>
                      <a:pt x="8368" y="66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16"/>
              <p:cNvSpPr/>
              <p:nvPr/>
            </p:nvSpPr>
            <p:spPr>
              <a:xfrm>
                <a:off x="5060033" y="4346638"/>
                <a:ext cx="8558" cy="6096"/>
              </a:xfrm>
              <a:custGeom>
                <a:avLst/>
                <a:gdLst/>
                <a:ahLst/>
                <a:cxnLst/>
                <a:rect l="l" t="t" r="r" b="b"/>
                <a:pathLst>
                  <a:path w="8558" h="6096" extrusionOk="0">
                    <a:moveTo>
                      <a:pt x="7703" y="2096"/>
                    </a:moveTo>
                    <a:lnTo>
                      <a:pt x="761" y="6096"/>
                    </a:lnTo>
                    <a:cubicBezTo>
                      <a:pt x="761" y="6096"/>
                      <a:pt x="0" y="6096"/>
                      <a:pt x="0" y="5525"/>
                    </a:cubicBezTo>
                    <a:lnTo>
                      <a:pt x="0" y="5525"/>
                    </a:lnTo>
                    <a:cubicBezTo>
                      <a:pt x="38" y="4934"/>
                      <a:pt x="312" y="4381"/>
                      <a:pt x="761" y="4001"/>
                    </a:cubicBezTo>
                    <a:lnTo>
                      <a:pt x="7703" y="0"/>
                    </a:lnTo>
                    <a:cubicBezTo>
                      <a:pt x="7703" y="0"/>
                      <a:pt x="8559" y="0"/>
                      <a:pt x="8559" y="571"/>
                    </a:cubicBezTo>
                    <a:lnTo>
                      <a:pt x="8559" y="571"/>
                    </a:lnTo>
                    <a:cubicBezTo>
                      <a:pt x="8554" y="1191"/>
                      <a:pt x="8230" y="1772"/>
                      <a:pt x="7703" y="209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16"/>
              <p:cNvSpPr/>
              <p:nvPr/>
            </p:nvSpPr>
            <p:spPr>
              <a:xfrm>
                <a:off x="5049382" y="4352829"/>
                <a:ext cx="8559" cy="6096"/>
              </a:xfrm>
              <a:custGeom>
                <a:avLst/>
                <a:gdLst/>
                <a:ahLst/>
                <a:cxnLst/>
                <a:rect l="l" t="t" r="r" b="b"/>
                <a:pathLst>
                  <a:path w="8559" h="6096" extrusionOk="0">
                    <a:moveTo>
                      <a:pt x="7703" y="2096"/>
                    </a:moveTo>
                    <a:lnTo>
                      <a:pt x="761" y="6096"/>
                    </a:lnTo>
                    <a:cubicBezTo>
                      <a:pt x="761" y="6096"/>
                      <a:pt x="1" y="6096"/>
                      <a:pt x="1" y="5525"/>
                    </a:cubicBezTo>
                    <a:lnTo>
                      <a:pt x="1" y="5525"/>
                    </a:lnTo>
                    <a:cubicBezTo>
                      <a:pt x="-16" y="4924"/>
                      <a:pt x="270" y="4353"/>
                      <a:pt x="761" y="4001"/>
                    </a:cubicBezTo>
                    <a:lnTo>
                      <a:pt x="7703" y="0"/>
                    </a:lnTo>
                    <a:cubicBezTo>
                      <a:pt x="7703" y="0"/>
                      <a:pt x="8559" y="0"/>
                      <a:pt x="8559" y="571"/>
                    </a:cubicBezTo>
                    <a:lnTo>
                      <a:pt x="8559" y="571"/>
                    </a:lnTo>
                    <a:cubicBezTo>
                      <a:pt x="8537" y="1191"/>
                      <a:pt x="8218" y="1753"/>
                      <a:pt x="7703" y="209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16"/>
              <p:cNvSpPr/>
              <p:nvPr/>
            </p:nvSpPr>
            <p:spPr>
              <a:xfrm>
                <a:off x="4866015" y="4292025"/>
                <a:ext cx="219679" cy="127142"/>
              </a:xfrm>
              <a:custGeom>
                <a:avLst/>
                <a:gdLst/>
                <a:ahLst/>
                <a:cxnLst/>
                <a:rect l="l" t="t" r="r" b="b"/>
                <a:pathLst>
                  <a:path w="219679" h="127142" extrusionOk="0">
                    <a:moveTo>
                      <a:pt x="59268" y="125097"/>
                    </a:moveTo>
                    <a:lnTo>
                      <a:pt x="3257" y="92427"/>
                    </a:lnTo>
                    <a:cubicBezTo>
                      <a:pt x="-1593" y="89664"/>
                      <a:pt x="-927" y="84807"/>
                      <a:pt x="4589" y="81568"/>
                    </a:cubicBezTo>
                    <a:lnTo>
                      <a:pt x="140955" y="2701"/>
                    </a:lnTo>
                    <a:cubicBezTo>
                      <a:pt x="146802" y="-613"/>
                      <a:pt x="153882" y="-890"/>
                      <a:pt x="159974" y="1939"/>
                    </a:cubicBezTo>
                    <a:lnTo>
                      <a:pt x="216461" y="34610"/>
                    </a:lnTo>
                    <a:cubicBezTo>
                      <a:pt x="221215" y="37372"/>
                      <a:pt x="220645" y="42230"/>
                      <a:pt x="215129" y="45373"/>
                    </a:cubicBezTo>
                    <a:lnTo>
                      <a:pt x="78763" y="124240"/>
                    </a:lnTo>
                    <a:cubicBezTo>
                      <a:pt x="72819" y="127784"/>
                      <a:pt x="65499" y="128098"/>
                      <a:pt x="59268" y="125097"/>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16"/>
              <p:cNvSpPr/>
              <p:nvPr/>
            </p:nvSpPr>
            <p:spPr>
              <a:xfrm>
                <a:off x="4874289" y="4295203"/>
                <a:ext cx="203812" cy="117633"/>
              </a:xfrm>
              <a:custGeom>
                <a:avLst/>
                <a:gdLst/>
                <a:ahLst/>
                <a:cxnLst/>
                <a:rect l="l" t="t" r="r" b="b"/>
                <a:pathLst>
                  <a:path w="203812" h="117633" extrusionOk="0">
                    <a:moveTo>
                      <a:pt x="201245" y="32766"/>
                    </a:moveTo>
                    <a:lnTo>
                      <a:pt x="179278" y="19621"/>
                    </a:lnTo>
                    <a:lnTo>
                      <a:pt x="179278" y="19621"/>
                    </a:lnTo>
                    <a:cubicBezTo>
                      <a:pt x="176299" y="21184"/>
                      <a:pt x="172748" y="21184"/>
                      <a:pt x="169769" y="19621"/>
                    </a:cubicBezTo>
                    <a:cubicBezTo>
                      <a:pt x="167106" y="18097"/>
                      <a:pt x="167106" y="15716"/>
                      <a:pt x="169769" y="14192"/>
                    </a:cubicBezTo>
                    <a:lnTo>
                      <a:pt x="169769" y="14192"/>
                    </a:ln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16"/>
              <p:cNvSpPr/>
              <p:nvPr/>
            </p:nvSpPr>
            <p:spPr>
              <a:xfrm>
                <a:off x="4874289" y="4295203"/>
                <a:ext cx="203812" cy="117633"/>
              </a:xfrm>
              <a:custGeom>
                <a:avLst/>
                <a:gdLst/>
                <a:ahLst/>
                <a:cxnLst/>
                <a:rect l="l" t="t" r="r" b="b"/>
                <a:pathLst>
                  <a:path w="203812" h="117633" extrusionOk="0">
                    <a:moveTo>
                      <a:pt x="201245" y="32766"/>
                    </a:moveTo>
                    <a:lnTo>
                      <a:pt x="179278" y="19621"/>
                    </a:lnTo>
                    <a:lnTo>
                      <a:pt x="179278" y="19621"/>
                    </a:lnTo>
                    <a:cubicBezTo>
                      <a:pt x="176299" y="21184"/>
                      <a:pt x="172748" y="21184"/>
                      <a:pt x="169769" y="19621"/>
                    </a:cubicBezTo>
                    <a:cubicBezTo>
                      <a:pt x="167106" y="18097"/>
                      <a:pt x="167106" y="15716"/>
                      <a:pt x="169769" y="14192"/>
                    </a:cubicBezTo>
                    <a:lnTo>
                      <a:pt x="169769" y="14192"/>
                    </a:ln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000000">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16"/>
              <p:cNvSpPr/>
              <p:nvPr/>
            </p:nvSpPr>
            <p:spPr>
              <a:xfrm>
                <a:off x="5044723" y="4311872"/>
                <a:ext cx="5135" cy="2857"/>
              </a:xfrm>
              <a:custGeom>
                <a:avLst/>
                <a:gdLst/>
                <a:ahLst/>
                <a:cxnLst/>
                <a:rect l="l" t="t" r="r" b="b"/>
                <a:pathLst>
                  <a:path w="5135" h="2857" extrusionOk="0">
                    <a:moveTo>
                      <a:pt x="5135" y="1429"/>
                    </a:moveTo>
                    <a:cubicBezTo>
                      <a:pt x="5135" y="2218"/>
                      <a:pt x="3986" y="2857"/>
                      <a:pt x="2568" y="2857"/>
                    </a:cubicBezTo>
                    <a:cubicBezTo>
                      <a:pt x="1150" y="2857"/>
                      <a:pt x="0" y="2218"/>
                      <a:pt x="0" y="1429"/>
                    </a:cubicBezTo>
                    <a:cubicBezTo>
                      <a:pt x="0" y="640"/>
                      <a:pt x="1150" y="0"/>
                      <a:pt x="2568" y="0"/>
                    </a:cubicBezTo>
                    <a:cubicBezTo>
                      <a:pt x="3986" y="0"/>
                      <a:pt x="5135" y="640"/>
                      <a:pt x="5135" y="142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16"/>
              <p:cNvSpPr/>
              <p:nvPr/>
            </p:nvSpPr>
            <p:spPr>
              <a:xfrm>
                <a:off x="5046530" y="4312698"/>
                <a:ext cx="1521" cy="1221"/>
              </a:xfrm>
              <a:custGeom>
                <a:avLst/>
                <a:gdLst/>
                <a:ahLst/>
                <a:cxnLst/>
                <a:rect l="l" t="t" r="r" b="b"/>
                <a:pathLst>
                  <a:path w="1521" h="1221" extrusionOk="0">
                    <a:moveTo>
                      <a:pt x="0" y="1079"/>
                    </a:moveTo>
                    <a:cubicBezTo>
                      <a:pt x="0" y="1079"/>
                      <a:pt x="0" y="412"/>
                      <a:pt x="0" y="221"/>
                    </a:cubicBezTo>
                    <a:cubicBezTo>
                      <a:pt x="465" y="-74"/>
                      <a:pt x="1056" y="-74"/>
                      <a:pt x="1522" y="221"/>
                    </a:cubicBezTo>
                    <a:cubicBezTo>
                      <a:pt x="1522" y="221"/>
                      <a:pt x="1522" y="793"/>
                      <a:pt x="1522" y="1079"/>
                    </a:cubicBezTo>
                    <a:cubicBezTo>
                      <a:pt x="1033" y="1269"/>
                      <a:pt x="489" y="1269"/>
                      <a:pt x="0" y="107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72" name="Google Shape;572;p16"/>
            <p:cNvSpPr/>
            <p:nvPr/>
          </p:nvSpPr>
          <p:spPr>
            <a:xfrm>
              <a:off x="6948039" y="2876090"/>
              <a:ext cx="48317" cy="40269"/>
            </a:xfrm>
            <a:custGeom>
              <a:avLst/>
              <a:gdLst/>
              <a:ahLst/>
              <a:cxnLst/>
              <a:rect l="l" t="t" r="r" b="b"/>
              <a:pathLst>
                <a:path w="129087" h="107584" extrusionOk="0">
                  <a:moveTo>
                    <a:pt x="100516" y="75867"/>
                  </a:moveTo>
                  <a:cubicBezTo>
                    <a:pt x="100516" y="75867"/>
                    <a:pt x="130375" y="48911"/>
                    <a:pt x="129044" y="13192"/>
                  </a:cubicBezTo>
                  <a:cubicBezTo>
                    <a:pt x="127237" y="-11668"/>
                    <a:pt x="112212" y="6239"/>
                    <a:pt x="112212" y="6239"/>
                  </a:cubicBezTo>
                  <a:lnTo>
                    <a:pt x="97092" y="33671"/>
                  </a:lnTo>
                  <a:cubicBezTo>
                    <a:pt x="89594" y="43806"/>
                    <a:pt x="79821" y="52026"/>
                    <a:pt x="68564" y="57674"/>
                  </a:cubicBezTo>
                  <a:cubicBezTo>
                    <a:pt x="57968" y="58693"/>
                    <a:pt x="47431" y="60255"/>
                    <a:pt x="36992" y="62341"/>
                  </a:cubicBezTo>
                  <a:cubicBezTo>
                    <a:pt x="18448" y="65961"/>
                    <a:pt x="0" y="89202"/>
                    <a:pt x="0" y="89202"/>
                  </a:cubicBezTo>
                  <a:lnTo>
                    <a:pt x="23298" y="1075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16"/>
            <p:cNvSpPr/>
            <p:nvPr/>
          </p:nvSpPr>
          <p:spPr>
            <a:xfrm>
              <a:off x="6688913" y="2310158"/>
              <a:ext cx="266346" cy="294746"/>
            </a:xfrm>
            <a:custGeom>
              <a:avLst/>
              <a:gdLst/>
              <a:ahLst/>
              <a:cxnLst/>
              <a:rect l="l" t="t" r="r" b="b"/>
              <a:pathLst>
                <a:path w="711585" h="787458" extrusionOk="0">
                  <a:moveTo>
                    <a:pt x="654254" y="325496"/>
                  </a:moveTo>
                  <a:lnTo>
                    <a:pt x="104510" y="7551"/>
                  </a:lnTo>
                  <a:cubicBezTo>
                    <a:pt x="93809" y="169"/>
                    <a:pt x="80334" y="-1936"/>
                    <a:pt x="67898" y="1836"/>
                  </a:cubicBezTo>
                  <a:lnTo>
                    <a:pt x="67898" y="1836"/>
                  </a:lnTo>
                  <a:cubicBezTo>
                    <a:pt x="65551" y="2808"/>
                    <a:pt x="63345" y="4093"/>
                    <a:pt x="61336" y="5646"/>
                  </a:cubicBezTo>
                  <a:lnTo>
                    <a:pt x="0" y="40793"/>
                  </a:lnTo>
                  <a:lnTo>
                    <a:pt x="47548" y="96705"/>
                  </a:lnTo>
                  <a:lnTo>
                    <a:pt x="47548" y="326258"/>
                  </a:lnTo>
                  <a:cubicBezTo>
                    <a:pt x="49713" y="366529"/>
                    <a:pt x="70903" y="403353"/>
                    <a:pt x="104605" y="425413"/>
                  </a:cubicBezTo>
                  <a:lnTo>
                    <a:pt x="275776" y="533140"/>
                  </a:lnTo>
                  <a:lnTo>
                    <a:pt x="322277" y="639916"/>
                  </a:lnTo>
                  <a:lnTo>
                    <a:pt x="273303" y="723069"/>
                  </a:lnTo>
                  <a:lnTo>
                    <a:pt x="341487" y="684016"/>
                  </a:lnTo>
                  <a:lnTo>
                    <a:pt x="406246" y="608674"/>
                  </a:lnTo>
                  <a:lnTo>
                    <a:pt x="612888" y="720783"/>
                  </a:lnTo>
                  <a:lnTo>
                    <a:pt x="624014" y="787458"/>
                  </a:lnTo>
                  <a:lnTo>
                    <a:pt x="693624" y="747644"/>
                  </a:lnTo>
                  <a:lnTo>
                    <a:pt x="695526" y="746500"/>
                  </a:lnTo>
                  <a:lnTo>
                    <a:pt x="696191" y="746500"/>
                  </a:lnTo>
                  <a:lnTo>
                    <a:pt x="696191" y="746500"/>
                  </a:lnTo>
                  <a:cubicBezTo>
                    <a:pt x="706983" y="737785"/>
                    <a:pt x="712695" y="724231"/>
                    <a:pt x="711407" y="710401"/>
                  </a:cubicBezTo>
                  <a:lnTo>
                    <a:pt x="711407" y="424651"/>
                  </a:lnTo>
                  <a:cubicBezTo>
                    <a:pt x="709219" y="384370"/>
                    <a:pt x="687992" y="347536"/>
                    <a:pt x="654254" y="325496"/>
                  </a:cubicBez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16"/>
            <p:cNvSpPr/>
            <p:nvPr/>
          </p:nvSpPr>
          <p:spPr>
            <a:xfrm>
              <a:off x="6681190" y="2324699"/>
              <a:ext cx="248446" cy="281264"/>
            </a:xfrm>
            <a:custGeom>
              <a:avLst/>
              <a:gdLst/>
              <a:ahLst/>
              <a:cxnLst/>
              <a:rect l="l" t="t" r="r" b="b"/>
              <a:pathLst>
                <a:path w="663763" h="751441" extrusionOk="0">
                  <a:moveTo>
                    <a:pt x="606802" y="325697"/>
                  </a:moveTo>
                  <a:lnTo>
                    <a:pt x="57057" y="7848"/>
                  </a:lnTo>
                  <a:cubicBezTo>
                    <a:pt x="25485" y="-10440"/>
                    <a:pt x="0" y="4324"/>
                    <a:pt x="0" y="40805"/>
                  </a:cubicBezTo>
                  <a:lnTo>
                    <a:pt x="0" y="326555"/>
                  </a:lnTo>
                  <a:cubicBezTo>
                    <a:pt x="2165" y="366826"/>
                    <a:pt x="23356" y="403650"/>
                    <a:pt x="57057" y="425710"/>
                  </a:cubicBezTo>
                  <a:lnTo>
                    <a:pt x="228228" y="533533"/>
                  </a:lnTo>
                  <a:lnTo>
                    <a:pt x="293939" y="684314"/>
                  </a:lnTo>
                  <a:lnTo>
                    <a:pt x="358699" y="608971"/>
                  </a:lnTo>
                  <a:lnTo>
                    <a:pt x="606707" y="743654"/>
                  </a:lnTo>
                  <a:cubicBezTo>
                    <a:pt x="638278" y="761847"/>
                    <a:pt x="663764" y="747083"/>
                    <a:pt x="663764" y="710603"/>
                  </a:cubicBezTo>
                  <a:lnTo>
                    <a:pt x="663764" y="424853"/>
                  </a:lnTo>
                  <a:cubicBezTo>
                    <a:pt x="661621" y="384600"/>
                    <a:pt x="640468" y="347776"/>
                    <a:pt x="606802" y="325697"/>
                  </a:cubicBezTo>
                  <a:close/>
                </a:path>
              </a:pathLst>
            </a:custGeom>
            <a:solidFill>
              <a:srgbClr val="E26D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16"/>
            <p:cNvSpPr/>
            <p:nvPr/>
          </p:nvSpPr>
          <p:spPr>
            <a:xfrm>
              <a:off x="7244522" y="2103554"/>
              <a:ext cx="267380" cy="295937"/>
            </a:xfrm>
            <a:custGeom>
              <a:avLst/>
              <a:gdLst/>
              <a:ahLst/>
              <a:cxnLst/>
              <a:rect l="l" t="t" r="r" b="b"/>
              <a:pathLst>
                <a:path w="713014" h="789165" extrusionOk="0">
                  <a:moveTo>
                    <a:pt x="655586" y="326155"/>
                  </a:moveTo>
                  <a:lnTo>
                    <a:pt x="104700" y="7639"/>
                  </a:lnTo>
                  <a:cubicBezTo>
                    <a:pt x="93992" y="191"/>
                    <a:pt x="80470" y="-1949"/>
                    <a:pt x="67993" y="1829"/>
                  </a:cubicBezTo>
                  <a:lnTo>
                    <a:pt x="67993" y="1829"/>
                  </a:lnTo>
                  <a:cubicBezTo>
                    <a:pt x="65625" y="2760"/>
                    <a:pt x="63419" y="4045"/>
                    <a:pt x="61432" y="5639"/>
                  </a:cubicBezTo>
                  <a:lnTo>
                    <a:pt x="0" y="40882"/>
                  </a:lnTo>
                  <a:lnTo>
                    <a:pt x="47548" y="96793"/>
                  </a:lnTo>
                  <a:lnTo>
                    <a:pt x="47548" y="326917"/>
                  </a:lnTo>
                  <a:cubicBezTo>
                    <a:pt x="49697" y="367241"/>
                    <a:pt x="70884" y="404130"/>
                    <a:pt x="104605" y="426263"/>
                  </a:cubicBezTo>
                  <a:lnTo>
                    <a:pt x="276252" y="534277"/>
                  </a:lnTo>
                  <a:lnTo>
                    <a:pt x="322848" y="641242"/>
                  </a:lnTo>
                  <a:lnTo>
                    <a:pt x="273874" y="724586"/>
                  </a:lnTo>
                  <a:lnTo>
                    <a:pt x="342248" y="685629"/>
                  </a:lnTo>
                  <a:lnTo>
                    <a:pt x="407102" y="610096"/>
                  </a:lnTo>
                  <a:lnTo>
                    <a:pt x="614029" y="722491"/>
                  </a:lnTo>
                  <a:lnTo>
                    <a:pt x="625250" y="789166"/>
                  </a:lnTo>
                  <a:lnTo>
                    <a:pt x="694955" y="749161"/>
                  </a:lnTo>
                  <a:lnTo>
                    <a:pt x="696857" y="748113"/>
                  </a:lnTo>
                  <a:lnTo>
                    <a:pt x="697523" y="748113"/>
                  </a:lnTo>
                  <a:lnTo>
                    <a:pt x="697523" y="748113"/>
                  </a:lnTo>
                  <a:cubicBezTo>
                    <a:pt x="708373" y="739436"/>
                    <a:pt x="714136" y="725863"/>
                    <a:pt x="712833" y="712013"/>
                  </a:cubicBezTo>
                  <a:lnTo>
                    <a:pt x="712833" y="426263"/>
                  </a:lnTo>
                  <a:cubicBezTo>
                    <a:pt x="710874" y="385631"/>
                    <a:pt x="689592" y="348402"/>
                    <a:pt x="655586" y="326155"/>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16"/>
            <p:cNvSpPr/>
            <p:nvPr/>
          </p:nvSpPr>
          <p:spPr>
            <a:xfrm>
              <a:off x="7236798" y="2118137"/>
              <a:ext cx="249375" cy="282304"/>
            </a:xfrm>
            <a:custGeom>
              <a:avLst/>
              <a:gdLst/>
              <a:ahLst/>
              <a:cxnLst/>
              <a:rect l="l" t="t" r="r" b="b"/>
              <a:pathLst>
                <a:path w="665000" h="752811" extrusionOk="0">
                  <a:moveTo>
                    <a:pt x="607848" y="326342"/>
                  </a:moveTo>
                  <a:lnTo>
                    <a:pt x="57057" y="7826"/>
                  </a:lnTo>
                  <a:cubicBezTo>
                    <a:pt x="25485" y="-10462"/>
                    <a:pt x="0" y="4397"/>
                    <a:pt x="0" y="40973"/>
                  </a:cubicBezTo>
                  <a:lnTo>
                    <a:pt x="0" y="326723"/>
                  </a:lnTo>
                  <a:cubicBezTo>
                    <a:pt x="2149" y="367046"/>
                    <a:pt x="23336" y="403936"/>
                    <a:pt x="57057" y="426069"/>
                  </a:cubicBezTo>
                  <a:lnTo>
                    <a:pt x="228799" y="534464"/>
                  </a:lnTo>
                  <a:lnTo>
                    <a:pt x="294700" y="685625"/>
                  </a:lnTo>
                  <a:lnTo>
                    <a:pt x="359555" y="610092"/>
                  </a:lnTo>
                  <a:lnTo>
                    <a:pt x="607943" y="744966"/>
                  </a:lnTo>
                  <a:cubicBezTo>
                    <a:pt x="639610" y="763254"/>
                    <a:pt x="665000" y="748490"/>
                    <a:pt x="665000" y="711914"/>
                  </a:cubicBezTo>
                  <a:lnTo>
                    <a:pt x="665000" y="426164"/>
                  </a:lnTo>
                  <a:cubicBezTo>
                    <a:pt x="662994" y="385648"/>
                    <a:pt x="641749" y="348541"/>
                    <a:pt x="607848" y="326342"/>
                  </a:cubicBez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16"/>
            <p:cNvSpPr/>
            <p:nvPr/>
          </p:nvSpPr>
          <p:spPr>
            <a:xfrm rot="-1798898">
              <a:off x="7282126" y="2196393"/>
              <a:ext cx="24191" cy="41957"/>
            </a:xfrm>
            <a:custGeom>
              <a:avLst/>
              <a:gdLst/>
              <a:ahLst/>
              <a:cxnLst/>
              <a:rect l="l" t="t" r="r" b="b"/>
              <a:pathLst>
                <a:path w="64474" h="111823" extrusionOk="0">
                  <a:moveTo>
                    <a:pt x="64475" y="55912"/>
                  </a:moveTo>
                  <a:cubicBezTo>
                    <a:pt x="64475" y="86791"/>
                    <a:pt x="50041" y="111823"/>
                    <a:pt x="32237" y="111823"/>
                  </a:cubicBezTo>
                  <a:cubicBezTo>
                    <a:pt x="14433" y="111823"/>
                    <a:pt x="0" y="86791"/>
                    <a:pt x="0" y="55912"/>
                  </a:cubicBezTo>
                  <a:cubicBezTo>
                    <a:pt x="0" y="25033"/>
                    <a:pt x="14433" y="0"/>
                    <a:pt x="32237" y="0"/>
                  </a:cubicBezTo>
                  <a:cubicBezTo>
                    <a:pt x="50041" y="0"/>
                    <a:pt x="64475" y="25033"/>
                    <a:pt x="64475" y="559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16"/>
            <p:cNvSpPr/>
            <p:nvPr/>
          </p:nvSpPr>
          <p:spPr>
            <a:xfrm rot="-1778992">
              <a:off x="7345395" y="2232411"/>
              <a:ext cx="24194" cy="41962"/>
            </a:xfrm>
            <a:custGeom>
              <a:avLst/>
              <a:gdLst/>
              <a:ahLst/>
              <a:cxnLst/>
              <a:rect l="l" t="t" r="r" b="b"/>
              <a:pathLst>
                <a:path w="64696" h="112208" extrusionOk="0">
                  <a:moveTo>
                    <a:pt x="64698" y="56104"/>
                  </a:moveTo>
                  <a:cubicBezTo>
                    <a:pt x="64698" y="87090"/>
                    <a:pt x="50215" y="112209"/>
                    <a:pt x="32350" y="112209"/>
                  </a:cubicBezTo>
                  <a:cubicBezTo>
                    <a:pt x="14484" y="112209"/>
                    <a:pt x="1" y="87090"/>
                    <a:pt x="1" y="56104"/>
                  </a:cubicBezTo>
                  <a:cubicBezTo>
                    <a:pt x="1" y="25119"/>
                    <a:pt x="14484" y="0"/>
                    <a:pt x="32350" y="0"/>
                  </a:cubicBezTo>
                  <a:cubicBezTo>
                    <a:pt x="50215" y="0"/>
                    <a:pt x="64698" y="25119"/>
                    <a:pt x="64698" y="561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16"/>
            <p:cNvSpPr/>
            <p:nvPr/>
          </p:nvSpPr>
          <p:spPr>
            <a:xfrm rot="-1798898">
              <a:off x="7404420" y="2267151"/>
              <a:ext cx="24191" cy="41957"/>
            </a:xfrm>
            <a:custGeom>
              <a:avLst/>
              <a:gdLst/>
              <a:ahLst/>
              <a:cxnLst/>
              <a:rect l="l" t="t" r="r" b="b"/>
              <a:pathLst>
                <a:path w="64474" h="111823" extrusionOk="0">
                  <a:moveTo>
                    <a:pt x="64474" y="55912"/>
                  </a:moveTo>
                  <a:cubicBezTo>
                    <a:pt x="64474" y="86791"/>
                    <a:pt x="50041" y="111823"/>
                    <a:pt x="32237" y="111823"/>
                  </a:cubicBezTo>
                  <a:cubicBezTo>
                    <a:pt x="14433" y="111823"/>
                    <a:pt x="0" y="86791"/>
                    <a:pt x="0" y="55912"/>
                  </a:cubicBezTo>
                  <a:cubicBezTo>
                    <a:pt x="0" y="25033"/>
                    <a:pt x="14433" y="0"/>
                    <a:pt x="32237" y="0"/>
                  </a:cubicBezTo>
                  <a:cubicBezTo>
                    <a:pt x="50041" y="0"/>
                    <a:pt x="64474" y="25033"/>
                    <a:pt x="64474" y="559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16"/>
            <p:cNvSpPr/>
            <p:nvPr/>
          </p:nvSpPr>
          <p:spPr>
            <a:xfrm>
              <a:off x="7054307" y="2375460"/>
              <a:ext cx="81342" cy="108498"/>
            </a:xfrm>
            <a:custGeom>
              <a:avLst/>
              <a:gdLst/>
              <a:ahLst/>
              <a:cxnLst/>
              <a:rect l="l" t="t" r="r" b="b"/>
              <a:pathLst>
                <a:path w="216911" h="289327" extrusionOk="0">
                  <a:moveTo>
                    <a:pt x="216912" y="195983"/>
                  </a:moveTo>
                  <a:cubicBezTo>
                    <a:pt x="216912" y="129308"/>
                    <a:pt x="170030" y="47678"/>
                    <a:pt x="112307" y="14246"/>
                  </a:cubicBezTo>
                  <a:cubicBezTo>
                    <a:pt x="81496" y="-3566"/>
                    <a:pt x="53919" y="-4042"/>
                    <a:pt x="34805" y="9293"/>
                  </a:cubicBezTo>
                  <a:lnTo>
                    <a:pt x="0" y="29009"/>
                  </a:lnTo>
                  <a:lnTo>
                    <a:pt x="14835" y="34915"/>
                  </a:lnTo>
                  <a:cubicBezTo>
                    <a:pt x="9738" y="47589"/>
                    <a:pt x="7246" y="61163"/>
                    <a:pt x="7512" y="74825"/>
                  </a:cubicBezTo>
                  <a:cubicBezTo>
                    <a:pt x="7512" y="141500"/>
                    <a:pt x="54394" y="223034"/>
                    <a:pt x="112117" y="256562"/>
                  </a:cubicBezTo>
                  <a:cubicBezTo>
                    <a:pt x="121018" y="261857"/>
                    <a:pt x="130623" y="265858"/>
                    <a:pt x="140645" y="268468"/>
                  </a:cubicBezTo>
                  <a:lnTo>
                    <a:pt x="140645" y="289328"/>
                  </a:lnTo>
                  <a:lnTo>
                    <a:pt x="185530" y="263991"/>
                  </a:lnTo>
                  <a:lnTo>
                    <a:pt x="185530" y="263991"/>
                  </a:lnTo>
                  <a:lnTo>
                    <a:pt x="185530" y="263991"/>
                  </a:lnTo>
                  <a:cubicBezTo>
                    <a:pt x="205310" y="252656"/>
                    <a:pt x="216912" y="229225"/>
                    <a:pt x="216912" y="1959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16"/>
            <p:cNvSpPr/>
            <p:nvPr/>
          </p:nvSpPr>
          <p:spPr>
            <a:xfrm rot="-1798898">
              <a:off x="7049958" y="2378905"/>
              <a:ext cx="64153" cy="111361"/>
            </a:xfrm>
            <a:custGeom>
              <a:avLst/>
              <a:gdLst/>
              <a:ahLst/>
              <a:cxnLst/>
              <a:rect l="l" t="t" r="r" b="b"/>
              <a:pathLst>
                <a:path w="170980" h="296798" extrusionOk="0">
                  <a:moveTo>
                    <a:pt x="170981" y="148399"/>
                  </a:moveTo>
                  <a:cubicBezTo>
                    <a:pt x="170981" y="230358"/>
                    <a:pt x="132706" y="296799"/>
                    <a:pt x="85491" y="296799"/>
                  </a:cubicBezTo>
                  <a:cubicBezTo>
                    <a:pt x="38276" y="296799"/>
                    <a:pt x="0" y="230358"/>
                    <a:pt x="0" y="148399"/>
                  </a:cubicBezTo>
                  <a:cubicBezTo>
                    <a:pt x="0" y="66441"/>
                    <a:pt x="38276" y="0"/>
                    <a:pt x="85491" y="0"/>
                  </a:cubicBezTo>
                  <a:cubicBezTo>
                    <a:pt x="132706" y="0"/>
                    <a:pt x="170981" y="66441"/>
                    <a:pt x="170981" y="148399"/>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16"/>
            <p:cNvSpPr/>
            <p:nvPr/>
          </p:nvSpPr>
          <p:spPr>
            <a:xfrm rot="-1798898">
              <a:off x="7061883" y="2407428"/>
              <a:ext cx="9134" cy="15868"/>
            </a:xfrm>
            <a:custGeom>
              <a:avLst/>
              <a:gdLst/>
              <a:ahLst/>
              <a:cxnLst/>
              <a:rect l="l" t="t" r="r" b="b"/>
              <a:pathLst>
                <a:path w="24344" h="42290" extrusionOk="0">
                  <a:moveTo>
                    <a:pt x="24344" y="21145"/>
                  </a:moveTo>
                  <a:cubicBezTo>
                    <a:pt x="24344" y="32824"/>
                    <a:pt x="18894" y="42291"/>
                    <a:pt x="12172" y="42291"/>
                  </a:cubicBezTo>
                  <a:cubicBezTo>
                    <a:pt x="5449" y="42291"/>
                    <a:pt x="0" y="32824"/>
                    <a:pt x="0" y="21145"/>
                  </a:cubicBezTo>
                  <a:cubicBezTo>
                    <a:pt x="0" y="9467"/>
                    <a:pt x="5450" y="0"/>
                    <a:pt x="12172" y="0"/>
                  </a:cubicBezTo>
                  <a:cubicBezTo>
                    <a:pt x="18895" y="0"/>
                    <a:pt x="24344" y="9467"/>
                    <a:pt x="24344" y="2114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16"/>
            <p:cNvSpPr/>
            <p:nvPr/>
          </p:nvSpPr>
          <p:spPr>
            <a:xfrm rot="-1798898">
              <a:off x="7092283" y="2424967"/>
              <a:ext cx="9134" cy="15868"/>
            </a:xfrm>
            <a:custGeom>
              <a:avLst/>
              <a:gdLst/>
              <a:ahLst/>
              <a:cxnLst/>
              <a:rect l="l" t="t" r="r" b="b"/>
              <a:pathLst>
                <a:path w="24344" h="42290" extrusionOk="0">
                  <a:moveTo>
                    <a:pt x="24344" y="21145"/>
                  </a:moveTo>
                  <a:cubicBezTo>
                    <a:pt x="24344" y="32824"/>
                    <a:pt x="18894" y="42291"/>
                    <a:pt x="12172" y="42291"/>
                  </a:cubicBezTo>
                  <a:cubicBezTo>
                    <a:pt x="5449" y="42291"/>
                    <a:pt x="0" y="32824"/>
                    <a:pt x="0" y="21145"/>
                  </a:cubicBezTo>
                  <a:cubicBezTo>
                    <a:pt x="0" y="9467"/>
                    <a:pt x="5450" y="0"/>
                    <a:pt x="12172" y="0"/>
                  </a:cubicBezTo>
                  <a:cubicBezTo>
                    <a:pt x="18895" y="0"/>
                    <a:pt x="24344" y="9467"/>
                    <a:pt x="24344" y="2114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16"/>
            <p:cNvSpPr/>
            <p:nvPr/>
          </p:nvSpPr>
          <p:spPr>
            <a:xfrm>
              <a:off x="7066445" y="2439547"/>
              <a:ext cx="31881" cy="22328"/>
            </a:xfrm>
            <a:custGeom>
              <a:avLst/>
              <a:gdLst/>
              <a:ahLst/>
              <a:cxnLst/>
              <a:rect l="l" t="t" r="r" b="b"/>
              <a:pathLst>
                <a:path w="85015" h="59542" extrusionOk="0">
                  <a:moveTo>
                    <a:pt x="0" y="0"/>
                  </a:moveTo>
                  <a:cubicBezTo>
                    <a:pt x="0" y="0"/>
                    <a:pt x="13694" y="37528"/>
                    <a:pt x="41272" y="53435"/>
                  </a:cubicBezTo>
                  <a:cubicBezTo>
                    <a:pt x="68849" y="69342"/>
                    <a:pt x="85015" y="49149"/>
                    <a:pt x="85015" y="4914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16"/>
            <p:cNvSpPr/>
            <p:nvPr/>
          </p:nvSpPr>
          <p:spPr>
            <a:xfrm>
              <a:off x="7016984" y="2605070"/>
              <a:ext cx="22181" cy="70080"/>
            </a:xfrm>
            <a:custGeom>
              <a:avLst/>
              <a:gdLst/>
              <a:ahLst/>
              <a:cxnLst/>
              <a:rect l="l" t="t" r="r" b="b"/>
              <a:pathLst>
                <a:path w="59149" h="186880" extrusionOk="0">
                  <a:moveTo>
                    <a:pt x="0" y="152591"/>
                  </a:moveTo>
                  <a:lnTo>
                    <a:pt x="59149" y="186881"/>
                  </a:lnTo>
                  <a:lnTo>
                    <a:pt x="59149" y="34195"/>
                  </a:lnTo>
                  <a:lnTo>
                    <a:pt x="0" y="0"/>
                  </a:lnTo>
                  <a:lnTo>
                    <a:pt x="0" y="152591"/>
                  </a:lnTo>
                  <a:close/>
                </a:path>
              </a:pathLst>
            </a:custGeom>
            <a:solidFill>
              <a:srgbClr val="1155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16"/>
            <p:cNvSpPr/>
            <p:nvPr/>
          </p:nvSpPr>
          <p:spPr>
            <a:xfrm>
              <a:off x="7016984" y="2594731"/>
              <a:ext cx="41045" cy="23253"/>
            </a:xfrm>
            <a:custGeom>
              <a:avLst/>
              <a:gdLst/>
              <a:ahLst/>
              <a:cxnLst/>
              <a:rect l="l" t="t" r="r" b="b"/>
              <a:pathLst>
                <a:path w="109454" h="62007" extrusionOk="0">
                  <a:moveTo>
                    <a:pt x="59149" y="62008"/>
                  </a:moveTo>
                  <a:lnTo>
                    <a:pt x="0" y="27718"/>
                  </a:lnTo>
                  <a:lnTo>
                    <a:pt x="47928" y="0"/>
                  </a:lnTo>
                  <a:lnTo>
                    <a:pt x="109455" y="34480"/>
                  </a:lnTo>
                  <a:lnTo>
                    <a:pt x="59149" y="62008"/>
                  </a:lnTo>
                  <a:close/>
                </a:path>
              </a:pathLst>
            </a:custGeom>
            <a:solidFill>
              <a:srgbClr val="3C7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16"/>
            <p:cNvSpPr/>
            <p:nvPr/>
          </p:nvSpPr>
          <p:spPr>
            <a:xfrm>
              <a:off x="7057740" y="2595705"/>
              <a:ext cx="65605" cy="105819"/>
            </a:xfrm>
            <a:custGeom>
              <a:avLst/>
              <a:gdLst/>
              <a:ahLst/>
              <a:cxnLst/>
              <a:rect l="l" t="t" r="r" b="b"/>
              <a:pathLst>
                <a:path w="174947" h="282184" extrusionOk="0">
                  <a:moveTo>
                    <a:pt x="174880" y="168275"/>
                  </a:moveTo>
                  <a:cubicBezTo>
                    <a:pt x="174376" y="153645"/>
                    <a:pt x="166502" y="140272"/>
                    <a:pt x="153959" y="132747"/>
                  </a:cubicBezTo>
                  <a:lnTo>
                    <a:pt x="84635" y="92646"/>
                  </a:lnTo>
                  <a:lnTo>
                    <a:pt x="95666" y="40545"/>
                  </a:lnTo>
                  <a:lnTo>
                    <a:pt x="95666" y="36639"/>
                  </a:lnTo>
                  <a:cubicBezTo>
                    <a:pt x="95704" y="31096"/>
                    <a:pt x="94933" y="25581"/>
                    <a:pt x="93383" y="20256"/>
                  </a:cubicBezTo>
                  <a:cubicBezTo>
                    <a:pt x="91291" y="13398"/>
                    <a:pt x="83874" y="-2889"/>
                    <a:pt x="79119" y="445"/>
                  </a:cubicBezTo>
                  <a:lnTo>
                    <a:pt x="6562" y="42450"/>
                  </a:lnTo>
                  <a:cubicBezTo>
                    <a:pt x="2187" y="43688"/>
                    <a:pt x="0" y="48736"/>
                    <a:pt x="0" y="56356"/>
                  </a:cubicBezTo>
                  <a:lnTo>
                    <a:pt x="0" y="184087"/>
                  </a:lnTo>
                  <a:cubicBezTo>
                    <a:pt x="903" y="199546"/>
                    <a:pt x="9053" y="213671"/>
                    <a:pt x="21967" y="222187"/>
                  </a:cubicBezTo>
                  <a:lnTo>
                    <a:pt x="120961" y="279337"/>
                  </a:lnTo>
                  <a:cubicBezTo>
                    <a:pt x="129710" y="284385"/>
                    <a:pt x="137412" y="282480"/>
                    <a:pt x="140741" y="275527"/>
                  </a:cubicBezTo>
                  <a:lnTo>
                    <a:pt x="173739" y="204280"/>
                  </a:lnTo>
                  <a:cubicBezTo>
                    <a:pt x="174728" y="201632"/>
                    <a:pt x="175118" y="198803"/>
                    <a:pt x="174880" y="19599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16"/>
            <p:cNvSpPr/>
            <p:nvPr/>
          </p:nvSpPr>
          <p:spPr>
            <a:xfrm>
              <a:off x="7095932" y="2684289"/>
              <a:ext cx="13087" cy="23860"/>
            </a:xfrm>
            <a:custGeom>
              <a:avLst/>
              <a:gdLst/>
              <a:ahLst/>
              <a:cxnLst/>
              <a:rect l="l" t="t" r="r" b="b"/>
              <a:pathLst>
                <a:path w="34899" h="63627" extrusionOk="0">
                  <a:moveTo>
                    <a:pt x="0" y="63627"/>
                  </a:moveTo>
                  <a:lnTo>
                    <a:pt x="34900" y="43148"/>
                  </a:lnTo>
                  <a:lnTo>
                    <a:pt x="3138" y="0"/>
                  </a:lnTo>
                  <a:lnTo>
                    <a:pt x="0" y="63627"/>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16"/>
            <p:cNvSpPr/>
            <p:nvPr/>
          </p:nvSpPr>
          <p:spPr>
            <a:xfrm>
              <a:off x="7045282" y="2602986"/>
              <a:ext cx="65605" cy="105693"/>
            </a:xfrm>
            <a:custGeom>
              <a:avLst/>
              <a:gdLst/>
              <a:ahLst/>
              <a:cxnLst/>
              <a:rect l="l" t="t" r="r" b="b"/>
              <a:pathLst>
                <a:path w="174947" h="281849" extrusionOk="0">
                  <a:moveTo>
                    <a:pt x="174880" y="168254"/>
                  </a:moveTo>
                  <a:cubicBezTo>
                    <a:pt x="174319" y="153642"/>
                    <a:pt x="166464" y="140288"/>
                    <a:pt x="153959" y="132725"/>
                  </a:cubicBezTo>
                  <a:lnTo>
                    <a:pt x="84635" y="92720"/>
                  </a:lnTo>
                  <a:lnTo>
                    <a:pt x="95666" y="40523"/>
                  </a:lnTo>
                  <a:lnTo>
                    <a:pt x="95666" y="36713"/>
                  </a:lnTo>
                  <a:cubicBezTo>
                    <a:pt x="95704" y="31141"/>
                    <a:pt x="94933" y="25588"/>
                    <a:pt x="93383" y="20235"/>
                  </a:cubicBezTo>
                  <a:cubicBezTo>
                    <a:pt x="91291" y="13377"/>
                    <a:pt x="83874" y="-2815"/>
                    <a:pt x="79119" y="423"/>
                  </a:cubicBezTo>
                  <a:lnTo>
                    <a:pt x="6562" y="42429"/>
                  </a:lnTo>
                  <a:cubicBezTo>
                    <a:pt x="2187" y="43667"/>
                    <a:pt x="0" y="48810"/>
                    <a:pt x="0" y="56430"/>
                  </a:cubicBezTo>
                  <a:lnTo>
                    <a:pt x="0" y="183684"/>
                  </a:lnTo>
                  <a:cubicBezTo>
                    <a:pt x="875" y="199153"/>
                    <a:pt x="9025" y="213288"/>
                    <a:pt x="21967" y="221784"/>
                  </a:cubicBezTo>
                  <a:lnTo>
                    <a:pt x="120961" y="278934"/>
                  </a:lnTo>
                  <a:cubicBezTo>
                    <a:pt x="129710" y="284078"/>
                    <a:pt x="137412" y="282173"/>
                    <a:pt x="140741" y="275124"/>
                  </a:cubicBezTo>
                  <a:lnTo>
                    <a:pt x="173739" y="203877"/>
                  </a:lnTo>
                  <a:cubicBezTo>
                    <a:pt x="174728" y="201229"/>
                    <a:pt x="175118" y="198400"/>
                    <a:pt x="174880" y="195590"/>
                  </a:cubicBezTo>
                  <a:close/>
                </a:path>
              </a:pathLst>
            </a:custGeom>
            <a:solidFill>
              <a:srgbClr val="EFBD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4" name="TextBox 3"/>
          <p:cNvSpPr txBox="1"/>
          <p:nvPr/>
        </p:nvSpPr>
        <p:spPr>
          <a:xfrm>
            <a:off x="2267161" y="457855"/>
            <a:ext cx="4392488" cy="523220"/>
          </a:xfrm>
          <a:prstGeom prst="rect">
            <a:avLst/>
          </a:prstGeom>
          <a:noFill/>
        </p:spPr>
        <p:txBody>
          <a:bodyPr wrap="square" rtlCol="0">
            <a:spAutoFit/>
          </a:bodyPr>
          <a:lstStyle/>
          <a:p>
            <a:r>
              <a:rPr lang="en-US" sz="2800" dirty="0">
                <a:solidFill>
                  <a:schemeClr val="accent2">
                    <a:lumMod val="60000"/>
                    <a:lumOff val="40000"/>
                  </a:schemeClr>
                </a:solidFill>
                <a:latin typeface="Raleway Thin" panose="020B0604020202020204" charset="0"/>
              </a:rPr>
              <a:t>1. Threat of new entrants </a:t>
            </a:r>
          </a:p>
        </p:txBody>
      </p:sp>
      <p:sp>
        <p:nvSpPr>
          <p:cNvPr id="5" name="Ορθογώνιο 4"/>
          <p:cNvSpPr/>
          <p:nvPr/>
        </p:nvSpPr>
        <p:spPr>
          <a:xfrm>
            <a:off x="16024" y="910626"/>
            <a:ext cx="4610946" cy="1169551"/>
          </a:xfrm>
          <a:prstGeom prst="rect">
            <a:avLst/>
          </a:prstGeom>
        </p:spPr>
        <p:txBody>
          <a:bodyPr wrap="square">
            <a:spAutoFit/>
          </a:bodyPr>
          <a:lstStyle/>
          <a:p>
            <a:r>
              <a:rPr lang="en-US" b="1" dirty="0">
                <a:latin typeface="Raleway Thin" panose="020B0604020202020204" charset="0"/>
              </a:rPr>
              <a:t>How serious a threat is depends on two factors:</a:t>
            </a:r>
          </a:p>
          <a:p>
            <a:endParaRPr lang="en-US" b="1" dirty="0">
              <a:latin typeface="Raleway Thin" panose="020B0604020202020204" charset="0"/>
            </a:endParaRPr>
          </a:p>
          <a:p>
            <a:r>
              <a:rPr lang="en-US" b="1" dirty="0">
                <a:latin typeface="Raleway Thin" panose="020B0604020202020204" charset="0"/>
              </a:rPr>
              <a:t>A. from barriers to entry, which may be:</a:t>
            </a:r>
          </a:p>
          <a:p>
            <a:endParaRPr lang="en-US" dirty="0">
              <a:latin typeface="Raleway Thin" panose="020B0604020202020204" charset="0"/>
            </a:endParaRPr>
          </a:p>
          <a:p>
            <a:endParaRPr lang="en-US" dirty="0">
              <a:latin typeface="Raleway Thin" panose="020B0604020202020204" charset="0"/>
            </a:endParaRPr>
          </a:p>
        </p:txBody>
      </p:sp>
      <p:sp>
        <p:nvSpPr>
          <p:cNvPr id="6" name="Ορθογώνιο 5"/>
          <p:cNvSpPr/>
          <p:nvPr/>
        </p:nvSpPr>
        <p:spPr>
          <a:xfrm>
            <a:off x="54970" y="4083918"/>
            <a:ext cx="4572000" cy="523220"/>
          </a:xfrm>
          <a:prstGeom prst="rect">
            <a:avLst/>
          </a:prstGeom>
        </p:spPr>
        <p:txBody>
          <a:bodyPr>
            <a:spAutoFit/>
          </a:bodyPr>
          <a:lstStyle/>
          <a:p>
            <a:r>
              <a:rPr lang="en-US" b="1" dirty="0">
                <a:latin typeface="Raleway Thin" panose="020B0604020202020204" charset="0"/>
              </a:rPr>
              <a:t>B. From the reactions of existing companies to potential entrants.</a:t>
            </a:r>
          </a:p>
        </p:txBody>
      </p:sp>
      <p:sp>
        <p:nvSpPr>
          <p:cNvPr id="8" name="TextBox 7"/>
          <p:cNvSpPr txBox="1"/>
          <p:nvPr/>
        </p:nvSpPr>
        <p:spPr>
          <a:xfrm>
            <a:off x="395536" y="1815505"/>
            <a:ext cx="1296144" cy="954107"/>
          </a:xfrm>
          <a:prstGeom prst="rect">
            <a:avLst/>
          </a:prstGeom>
          <a:noFill/>
        </p:spPr>
        <p:txBody>
          <a:bodyPr wrap="square" rtlCol="0">
            <a:spAutoFit/>
          </a:bodyPr>
          <a:lstStyle/>
          <a:p>
            <a:r>
              <a:rPr lang="en-US" dirty="0">
                <a:latin typeface="Raleway Thin" panose="020B0604020202020204" charset="0"/>
              </a:rPr>
              <a:t>Inability to access specialized technology</a:t>
            </a:r>
          </a:p>
        </p:txBody>
      </p:sp>
      <p:sp>
        <p:nvSpPr>
          <p:cNvPr id="9" name="TextBox 8"/>
          <p:cNvSpPr txBox="1"/>
          <p:nvPr/>
        </p:nvSpPr>
        <p:spPr>
          <a:xfrm>
            <a:off x="2218682" y="1798826"/>
            <a:ext cx="1800200" cy="954107"/>
          </a:xfrm>
          <a:prstGeom prst="rect">
            <a:avLst/>
          </a:prstGeom>
          <a:noFill/>
        </p:spPr>
        <p:txBody>
          <a:bodyPr wrap="square" rtlCol="0">
            <a:spAutoFit/>
          </a:bodyPr>
          <a:lstStyle/>
          <a:p>
            <a:r>
              <a:rPr lang="en-US" dirty="0">
                <a:latin typeface="Raleway Thin" panose="020B0604020202020204" charset="0"/>
              </a:rPr>
              <a:t>Strong preferences for a specific brand and customer loyalty</a:t>
            </a:r>
          </a:p>
        </p:txBody>
      </p:sp>
      <p:sp>
        <p:nvSpPr>
          <p:cNvPr id="10" name="TextBox 9"/>
          <p:cNvSpPr txBox="1"/>
          <p:nvPr/>
        </p:nvSpPr>
        <p:spPr>
          <a:xfrm>
            <a:off x="2270609" y="3231888"/>
            <a:ext cx="1942998" cy="523220"/>
          </a:xfrm>
          <a:prstGeom prst="rect">
            <a:avLst/>
          </a:prstGeom>
          <a:noFill/>
        </p:spPr>
        <p:txBody>
          <a:bodyPr wrap="square" rtlCol="0">
            <a:spAutoFit/>
          </a:bodyPr>
          <a:lstStyle/>
          <a:p>
            <a:r>
              <a:rPr lang="en-US" dirty="0">
                <a:latin typeface="Raleway Thin" panose="020B0604020202020204" charset="0"/>
              </a:rPr>
              <a:t>Access to distribution channels</a:t>
            </a:r>
          </a:p>
        </p:txBody>
      </p:sp>
      <p:sp>
        <p:nvSpPr>
          <p:cNvPr id="11" name="TextBox 10"/>
          <p:cNvSpPr txBox="1"/>
          <p:nvPr/>
        </p:nvSpPr>
        <p:spPr>
          <a:xfrm>
            <a:off x="449112" y="3124066"/>
            <a:ext cx="1512168" cy="738664"/>
          </a:xfrm>
          <a:prstGeom prst="rect">
            <a:avLst/>
          </a:prstGeom>
          <a:noFill/>
        </p:spPr>
        <p:txBody>
          <a:bodyPr wrap="square" rtlCol="0">
            <a:spAutoFit/>
          </a:bodyPr>
          <a:lstStyle/>
          <a:p>
            <a:r>
              <a:rPr lang="en-US" dirty="0">
                <a:latin typeface="Raleway Thin" panose="020B0604020202020204" charset="0"/>
              </a:rPr>
              <a:t>Legislative policies, trade restrictions</a:t>
            </a:r>
          </a:p>
        </p:txBody>
      </p:sp>
      <p:sp>
        <p:nvSpPr>
          <p:cNvPr id="12" name="TextBox 11"/>
          <p:cNvSpPr txBox="1"/>
          <p:nvPr/>
        </p:nvSpPr>
        <p:spPr>
          <a:xfrm>
            <a:off x="4497887" y="3200500"/>
            <a:ext cx="2161761" cy="738664"/>
          </a:xfrm>
          <a:prstGeom prst="rect">
            <a:avLst/>
          </a:prstGeom>
          <a:noFill/>
        </p:spPr>
        <p:txBody>
          <a:bodyPr wrap="square" rtlCol="0">
            <a:spAutoFit/>
          </a:bodyPr>
          <a:lstStyle/>
          <a:p>
            <a:r>
              <a:rPr lang="en-US" dirty="0">
                <a:latin typeface="Raleway Thin" panose="020B0604020202020204" charset="0"/>
              </a:rPr>
              <a:t>Capital requirements and other specialized resource requirements</a:t>
            </a:r>
          </a:p>
        </p:txBody>
      </p:sp>
      <p:sp>
        <p:nvSpPr>
          <p:cNvPr id="13" name="TextBox 12"/>
          <p:cNvSpPr txBox="1"/>
          <p:nvPr/>
        </p:nvSpPr>
        <p:spPr>
          <a:xfrm>
            <a:off x="6804248" y="1811541"/>
            <a:ext cx="2232248" cy="1600438"/>
          </a:xfrm>
          <a:prstGeom prst="rect">
            <a:avLst/>
          </a:prstGeom>
          <a:noFill/>
        </p:spPr>
        <p:txBody>
          <a:bodyPr wrap="square" rtlCol="0">
            <a:spAutoFit/>
          </a:bodyPr>
          <a:lstStyle/>
          <a:p>
            <a:r>
              <a:rPr lang="en-US" dirty="0">
                <a:latin typeface="Raleway Thin" panose="020B0604020202020204" charset="0"/>
              </a:rPr>
              <a:t>Existence of economies of scale, </a:t>
            </a:r>
            <a:r>
              <a:rPr lang="en-US" dirty="0" err="1">
                <a:latin typeface="Raleway Thin" panose="020B0604020202020204" charset="0"/>
              </a:rPr>
              <a:t>ie</a:t>
            </a:r>
            <a:r>
              <a:rPr lang="en-US" dirty="0">
                <a:latin typeface="Raleway Thin" panose="020B0604020202020204" charset="0"/>
              </a:rPr>
              <a:t> when potential competitors have to enter the market with corresponding dynamics of the existing ones</a:t>
            </a:r>
          </a:p>
        </p:txBody>
      </p:sp>
      <p:sp>
        <p:nvSpPr>
          <p:cNvPr id="14" name="TextBox 13"/>
          <p:cNvSpPr txBox="1"/>
          <p:nvPr/>
        </p:nvSpPr>
        <p:spPr>
          <a:xfrm>
            <a:off x="4426995" y="1815505"/>
            <a:ext cx="2232654" cy="1169551"/>
          </a:xfrm>
          <a:prstGeom prst="rect">
            <a:avLst/>
          </a:prstGeom>
          <a:noFill/>
        </p:spPr>
        <p:txBody>
          <a:bodyPr wrap="square" rtlCol="0">
            <a:spAutoFit/>
          </a:bodyPr>
          <a:lstStyle/>
          <a:p>
            <a:r>
              <a:rPr lang="en-US" dirty="0">
                <a:latin typeface="Raleway Thin" panose="020B0604020202020204" charset="0"/>
              </a:rPr>
              <a:t>Brand loyalty, which is higher, the more intense must be the marketing efforts of potential competitors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0" y="1930952"/>
            <a:ext cx="36512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795" y="1910754"/>
            <a:ext cx="3714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911" y="1831780"/>
            <a:ext cx="37147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3932" y="3280673"/>
            <a:ext cx="3651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6412" y="1918596"/>
            <a:ext cx="3714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19" y="3124066"/>
            <a:ext cx="41433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7085" y="3201297"/>
            <a:ext cx="3714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651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7" name="Google Shape;1007;p21"/>
          <p:cNvSpPr txBox="1">
            <a:spLocks noGrp="1"/>
          </p:cNvSpPr>
          <p:nvPr>
            <p:ph type="body" idx="1"/>
          </p:nvPr>
        </p:nvSpPr>
        <p:spPr>
          <a:xfrm>
            <a:off x="395536" y="9331"/>
            <a:ext cx="3080792" cy="2145292"/>
          </a:xfrm>
          <a:prstGeom prst="rect">
            <a:avLst/>
          </a:prstGeom>
        </p:spPr>
        <p:txBody>
          <a:bodyPr spcFirstLastPara="1" wrap="square" lIns="0" tIns="0" rIns="0" bIns="0" anchor="t" anchorCtr="0">
            <a:noAutofit/>
          </a:bodyPr>
          <a:lstStyle/>
          <a:p>
            <a:pPr marL="0" lvl="0" indent="0">
              <a:buNone/>
            </a:pPr>
            <a:r>
              <a:rPr lang="en-US" sz="1400" dirty="0">
                <a:latin typeface="Raleway Thin" panose="020B0604020202020204" charset="0"/>
              </a:rPr>
              <a:t>Regarding Viva Wallet and the threat of new entrants, we believe that due to the large and significant turn to online services and markets, especially in the last year, not only in Greece, but worldwide, due to the pandemic Covid-19, there is room for new companies to appear that will try to change the way payments are made. </a:t>
            </a:r>
          </a:p>
          <a:p>
            <a:pPr marL="0" lvl="0" indent="0">
              <a:buNone/>
            </a:pPr>
            <a:r>
              <a:rPr lang="en-US" sz="1400" dirty="0">
                <a:latin typeface="Raleway Thin" panose="020B0604020202020204" charset="0"/>
              </a:rPr>
              <a:t>At a time when more and more Europeans will adopt </a:t>
            </a:r>
            <a:r>
              <a:rPr lang="en-US" sz="1400" dirty="0" err="1">
                <a:latin typeface="Raleway Thin" panose="020B0604020202020204" charset="0"/>
              </a:rPr>
              <a:t>fintech</a:t>
            </a:r>
            <a:r>
              <a:rPr lang="en-US" sz="1400" dirty="0">
                <a:latin typeface="Raleway Thin" panose="020B0604020202020204" charset="0"/>
              </a:rPr>
              <a:t> services and products, according to estimates by EV and KPMG, and investment interest in European companies in the industry will increase even more dramatically in the near future, </a:t>
            </a:r>
            <a:r>
              <a:rPr lang="en-US" sz="1400" b="1" dirty="0">
                <a:latin typeface="Raleway Thin" panose="020B0604020202020204" charset="0"/>
              </a:rPr>
              <a:t>Viva Wallet's international expansion has continued. and during the pandemic crisis.</a:t>
            </a:r>
            <a:endParaRPr sz="1400" b="1" dirty="0">
              <a:latin typeface="Raleway Thin" panose="020B0604020202020204" charset="0"/>
            </a:endParaRPr>
          </a:p>
        </p:txBody>
      </p:sp>
      <p:pic>
        <p:nvPicPr>
          <p:cNvPr id="1008" name="Google Shape;1008;p21"/>
          <p:cNvPicPr preferRelativeResize="0"/>
          <p:nvPr/>
        </p:nvPicPr>
        <p:blipFill rotWithShape="1">
          <a:blip r:embed="rId3">
            <a:alphaModFix/>
          </a:blip>
          <a:srcRect l="3295" r="37860"/>
          <a:stretch/>
        </p:blipFill>
        <p:spPr>
          <a:xfrm rot="10800000" flipH="1">
            <a:off x="4572000" y="0"/>
            <a:ext cx="4572000" cy="5143500"/>
          </a:xfrm>
          <a:prstGeom prst="snip1Rect">
            <a:avLst>
              <a:gd name="adj" fmla="val 9999"/>
            </a:avLst>
          </a:prstGeom>
          <a:noFill/>
          <a:ln>
            <a:noFill/>
          </a:ln>
        </p:spPr>
      </p:pic>
      <p:sp>
        <p:nvSpPr>
          <p:cNvPr id="1009" name="Google Shape;1009;p21"/>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24"/>
          <p:cNvSpPr txBox="1">
            <a:spLocks noGrp="1"/>
          </p:cNvSpPr>
          <p:nvPr>
            <p:ph type="title"/>
          </p:nvPr>
        </p:nvSpPr>
        <p:spPr>
          <a:xfrm>
            <a:off x="416751" y="374305"/>
            <a:ext cx="5640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4400" dirty="0"/>
              <a:t>2. Costumers’ Bargaining Power</a:t>
            </a:r>
            <a:br>
              <a:rPr lang="en-US" sz="4400" dirty="0"/>
            </a:br>
            <a:r>
              <a:rPr lang="en-US" sz="4400" dirty="0"/>
              <a:t>Audience interests</a:t>
            </a:r>
            <a:endParaRPr sz="4400" dirty="0"/>
          </a:p>
        </p:txBody>
      </p:sp>
      <p:sp>
        <p:nvSpPr>
          <p:cNvPr id="1046" name="Google Shape;1046;p2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25</a:t>
            </a:fld>
            <a:endParaRPr/>
          </a:p>
        </p:txBody>
      </p:sp>
      <p:grpSp>
        <p:nvGrpSpPr>
          <p:cNvPr id="1047" name="Google Shape;1047;p24"/>
          <p:cNvGrpSpPr/>
          <p:nvPr/>
        </p:nvGrpSpPr>
        <p:grpSpPr>
          <a:xfrm>
            <a:off x="5191199" y="905259"/>
            <a:ext cx="3495801" cy="3628765"/>
            <a:chOff x="2012475" y="393272"/>
            <a:chExt cx="4440240" cy="4609126"/>
          </a:xfrm>
        </p:grpSpPr>
        <p:sp>
          <p:nvSpPr>
            <p:cNvPr id="1048" name="Google Shape;1048;p24"/>
            <p:cNvSpPr/>
            <p:nvPr/>
          </p:nvSpPr>
          <p:spPr>
            <a:xfrm>
              <a:off x="4172687" y="3422228"/>
              <a:ext cx="1096154" cy="631831"/>
            </a:xfrm>
            <a:custGeom>
              <a:avLst/>
              <a:gdLst/>
              <a:ahLst/>
              <a:cxnLst/>
              <a:rect l="l" t="t" r="r" b="b"/>
              <a:pathLst>
                <a:path w="1096154" h="631831" extrusionOk="0">
                  <a:moveTo>
                    <a:pt x="581029" y="616328"/>
                  </a:moveTo>
                  <a:lnTo>
                    <a:pt x="26975" y="296853"/>
                  </a:lnTo>
                  <a:cubicBezTo>
                    <a:pt x="-13002" y="273849"/>
                    <a:pt x="-7957" y="233547"/>
                    <a:pt x="38206" y="207027"/>
                  </a:cubicBezTo>
                  <a:lnTo>
                    <a:pt x="397137" y="0"/>
                  </a:lnTo>
                  <a:lnTo>
                    <a:pt x="1096154" y="402457"/>
                  </a:lnTo>
                  <a:lnTo>
                    <a:pt x="737223" y="609484"/>
                  </a:lnTo>
                  <a:cubicBezTo>
                    <a:pt x="691155" y="636479"/>
                    <a:pt x="621386" y="639331"/>
                    <a:pt x="581029" y="61632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24"/>
            <p:cNvSpPr/>
            <p:nvPr/>
          </p:nvSpPr>
          <p:spPr>
            <a:xfrm>
              <a:off x="4213521" y="3398464"/>
              <a:ext cx="1096058" cy="631866"/>
            </a:xfrm>
            <a:custGeom>
              <a:avLst/>
              <a:gdLst/>
              <a:ahLst/>
              <a:cxnLst/>
              <a:rect l="l" t="t" r="r" b="b"/>
              <a:pathLst>
                <a:path w="1096058" h="631866" extrusionOk="0">
                  <a:moveTo>
                    <a:pt x="581029" y="616328"/>
                  </a:moveTo>
                  <a:lnTo>
                    <a:pt x="26975" y="296853"/>
                  </a:lnTo>
                  <a:cubicBezTo>
                    <a:pt x="-13002" y="273849"/>
                    <a:pt x="-7957" y="233547"/>
                    <a:pt x="38206" y="207027"/>
                  </a:cubicBezTo>
                  <a:lnTo>
                    <a:pt x="397423" y="0"/>
                  </a:lnTo>
                  <a:lnTo>
                    <a:pt x="1096059" y="402837"/>
                  </a:lnTo>
                  <a:lnTo>
                    <a:pt x="737128" y="609864"/>
                  </a:lnTo>
                  <a:cubicBezTo>
                    <a:pt x="690774" y="636479"/>
                    <a:pt x="621005" y="639331"/>
                    <a:pt x="581029" y="616328"/>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24"/>
            <p:cNvSpPr/>
            <p:nvPr/>
          </p:nvSpPr>
          <p:spPr>
            <a:xfrm>
              <a:off x="5277122" y="3780200"/>
              <a:ext cx="32266" cy="21196"/>
            </a:xfrm>
            <a:custGeom>
              <a:avLst/>
              <a:gdLst/>
              <a:ahLst/>
              <a:cxnLst/>
              <a:rect l="l" t="t" r="r" b="b"/>
              <a:pathLst>
                <a:path w="32266" h="21196" extrusionOk="0">
                  <a:moveTo>
                    <a:pt x="32267" y="21197"/>
                  </a:moveTo>
                  <a:lnTo>
                    <a:pt x="32267" y="0"/>
                  </a:lnTo>
                  <a:lnTo>
                    <a:pt x="0" y="18630"/>
                  </a:lnTo>
                  <a:lnTo>
                    <a:pt x="32267" y="211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24"/>
            <p:cNvSpPr/>
            <p:nvPr/>
          </p:nvSpPr>
          <p:spPr>
            <a:xfrm>
              <a:off x="4213559" y="3635813"/>
              <a:ext cx="33123" cy="21387"/>
            </a:xfrm>
            <a:custGeom>
              <a:avLst/>
              <a:gdLst/>
              <a:ahLst/>
              <a:cxnLst/>
              <a:rect l="l" t="t" r="r" b="b"/>
              <a:pathLst>
                <a:path w="33123" h="21387" extrusionOk="0">
                  <a:moveTo>
                    <a:pt x="0" y="21387"/>
                  </a:moveTo>
                  <a:lnTo>
                    <a:pt x="0" y="0"/>
                  </a:lnTo>
                  <a:lnTo>
                    <a:pt x="33123" y="13688"/>
                  </a:lnTo>
                  <a:lnTo>
                    <a:pt x="0" y="213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24"/>
            <p:cNvSpPr/>
            <p:nvPr/>
          </p:nvSpPr>
          <p:spPr>
            <a:xfrm>
              <a:off x="4213521" y="3377363"/>
              <a:ext cx="1096058" cy="631809"/>
            </a:xfrm>
            <a:custGeom>
              <a:avLst/>
              <a:gdLst/>
              <a:ahLst/>
              <a:cxnLst/>
              <a:rect l="l" t="t" r="r" b="b"/>
              <a:pathLst>
                <a:path w="1096058" h="631809" extrusionOk="0">
                  <a:moveTo>
                    <a:pt x="581029" y="616232"/>
                  </a:moveTo>
                  <a:lnTo>
                    <a:pt x="26975" y="296853"/>
                  </a:lnTo>
                  <a:cubicBezTo>
                    <a:pt x="-13002" y="273754"/>
                    <a:pt x="-7957" y="233547"/>
                    <a:pt x="38206" y="206932"/>
                  </a:cubicBezTo>
                  <a:lnTo>
                    <a:pt x="397423" y="0"/>
                  </a:lnTo>
                  <a:lnTo>
                    <a:pt x="1096059" y="402837"/>
                  </a:lnTo>
                  <a:lnTo>
                    <a:pt x="737128" y="609769"/>
                  </a:lnTo>
                  <a:cubicBezTo>
                    <a:pt x="690774" y="636384"/>
                    <a:pt x="621005" y="639331"/>
                    <a:pt x="581029" y="6162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3" name="Google Shape;1053;p24"/>
            <p:cNvSpPr/>
            <p:nvPr/>
          </p:nvSpPr>
          <p:spPr>
            <a:xfrm>
              <a:off x="4526041" y="3091821"/>
              <a:ext cx="783348" cy="688378"/>
            </a:xfrm>
            <a:custGeom>
              <a:avLst/>
              <a:gdLst/>
              <a:ahLst/>
              <a:cxnLst/>
              <a:rect l="l" t="t" r="r" b="b"/>
              <a:pathLst>
                <a:path w="783348" h="688378" extrusionOk="0">
                  <a:moveTo>
                    <a:pt x="86521" y="286492"/>
                  </a:moveTo>
                  <a:lnTo>
                    <a:pt x="0" y="0"/>
                  </a:lnTo>
                  <a:lnTo>
                    <a:pt x="706346" y="404548"/>
                  </a:lnTo>
                  <a:lnTo>
                    <a:pt x="783348" y="688378"/>
                  </a:lnTo>
                  <a:lnTo>
                    <a:pt x="86521" y="286492"/>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4" name="Google Shape;1054;p24"/>
            <p:cNvSpPr/>
            <p:nvPr/>
          </p:nvSpPr>
          <p:spPr>
            <a:xfrm>
              <a:off x="5278931" y="3755961"/>
              <a:ext cx="30363" cy="36025"/>
            </a:xfrm>
            <a:custGeom>
              <a:avLst/>
              <a:gdLst/>
              <a:ahLst/>
              <a:cxnLst/>
              <a:rect l="l" t="t" r="r" b="b"/>
              <a:pathLst>
                <a:path w="30363" h="36025" extrusionOk="0">
                  <a:moveTo>
                    <a:pt x="9899" y="36025"/>
                  </a:moveTo>
                  <a:lnTo>
                    <a:pt x="30363" y="2423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5" name="Google Shape;1055;p24"/>
            <p:cNvSpPr/>
            <p:nvPr/>
          </p:nvSpPr>
          <p:spPr>
            <a:xfrm>
              <a:off x="4503768" y="3102562"/>
              <a:ext cx="785061" cy="689423"/>
            </a:xfrm>
            <a:custGeom>
              <a:avLst/>
              <a:gdLst/>
              <a:ahLst/>
              <a:cxnLst/>
              <a:rect l="l" t="t" r="r" b="b"/>
              <a:pathLst>
                <a:path w="785061" h="689423" extrusionOk="0">
                  <a:moveTo>
                    <a:pt x="86425" y="286492"/>
                  </a:moveTo>
                  <a:lnTo>
                    <a:pt x="0" y="0"/>
                  </a:lnTo>
                  <a:lnTo>
                    <a:pt x="706346" y="404643"/>
                  </a:lnTo>
                  <a:lnTo>
                    <a:pt x="785061" y="689424"/>
                  </a:lnTo>
                  <a:lnTo>
                    <a:pt x="86425" y="28649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6" name="Google Shape;1056;p24"/>
            <p:cNvSpPr/>
            <p:nvPr/>
          </p:nvSpPr>
          <p:spPr>
            <a:xfrm>
              <a:off x="3580122" y="393272"/>
              <a:ext cx="2872593" cy="3889928"/>
            </a:xfrm>
            <a:custGeom>
              <a:avLst/>
              <a:gdLst/>
              <a:ahLst/>
              <a:cxnLst/>
              <a:rect l="l" t="t" r="r" b="b"/>
              <a:pathLst>
                <a:path w="2872593" h="3889928" extrusionOk="0">
                  <a:moveTo>
                    <a:pt x="2803111" y="3881586"/>
                  </a:moveTo>
                  <a:lnTo>
                    <a:pt x="69483" y="2305217"/>
                  </a:lnTo>
                  <a:cubicBezTo>
                    <a:pt x="31410" y="2283165"/>
                    <a:pt x="0" y="2223756"/>
                    <a:pt x="0" y="2172713"/>
                  </a:cubicBezTo>
                  <a:lnTo>
                    <a:pt x="0" y="60716"/>
                  </a:lnTo>
                  <a:cubicBezTo>
                    <a:pt x="0" y="9673"/>
                    <a:pt x="31125" y="-13806"/>
                    <a:pt x="69483" y="8342"/>
                  </a:cubicBezTo>
                  <a:lnTo>
                    <a:pt x="2803111" y="1584711"/>
                  </a:lnTo>
                  <a:cubicBezTo>
                    <a:pt x="2841183" y="1606763"/>
                    <a:pt x="2872593" y="1666077"/>
                    <a:pt x="2872593" y="1717121"/>
                  </a:cubicBezTo>
                  <a:lnTo>
                    <a:pt x="2872593" y="3829212"/>
                  </a:lnTo>
                  <a:cubicBezTo>
                    <a:pt x="2872593" y="3880256"/>
                    <a:pt x="2841469" y="3903734"/>
                    <a:pt x="2803111" y="3881586"/>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7" name="Google Shape;1057;p24"/>
            <p:cNvSpPr/>
            <p:nvPr/>
          </p:nvSpPr>
          <p:spPr>
            <a:xfrm>
              <a:off x="6397319" y="4189501"/>
              <a:ext cx="30267" cy="107125"/>
            </a:xfrm>
            <a:custGeom>
              <a:avLst/>
              <a:gdLst/>
              <a:ahLst/>
              <a:cxnLst/>
              <a:rect l="l" t="t" r="r" b="b"/>
              <a:pathLst>
                <a:path w="30267" h="107125" extrusionOk="0">
                  <a:moveTo>
                    <a:pt x="0" y="107125"/>
                  </a:moveTo>
                  <a:lnTo>
                    <a:pt x="30268" y="89731"/>
                  </a:lnTo>
                  <a:lnTo>
                    <a:pt x="17228" y="0"/>
                  </a:lnTo>
                  <a:lnTo>
                    <a:pt x="0" y="107125"/>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8" name="Google Shape;1058;p24"/>
            <p:cNvSpPr/>
            <p:nvPr/>
          </p:nvSpPr>
          <p:spPr>
            <a:xfrm>
              <a:off x="3574887" y="397432"/>
              <a:ext cx="72623" cy="31086"/>
            </a:xfrm>
            <a:custGeom>
              <a:avLst/>
              <a:gdLst/>
              <a:ahLst/>
              <a:cxnLst/>
              <a:rect l="l" t="t" r="r" b="b"/>
              <a:pathLst>
                <a:path w="72623" h="31086" extrusionOk="0">
                  <a:moveTo>
                    <a:pt x="0" y="17110"/>
                  </a:moveTo>
                  <a:lnTo>
                    <a:pt x="29792" y="0"/>
                  </a:lnTo>
                  <a:lnTo>
                    <a:pt x="72624" y="24334"/>
                  </a:lnTo>
                  <a:cubicBezTo>
                    <a:pt x="72624" y="24334"/>
                    <a:pt x="27032" y="31273"/>
                    <a:pt x="25890" y="31083"/>
                  </a:cubicBezTo>
                  <a:cubicBezTo>
                    <a:pt x="24747" y="30892"/>
                    <a:pt x="0" y="17110"/>
                    <a:pt x="0" y="171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9" name="Google Shape;1059;p24"/>
            <p:cNvSpPr/>
            <p:nvPr/>
          </p:nvSpPr>
          <p:spPr>
            <a:xfrm>
              <a:off x="3554709" y="407720"/>
              <a:ext cx="2872878" cy="3889928"/>
            </a:xfrm>
            <a:custGeom>
              <a:avLst/>
              <a:gdLst/>
              <a:ahLst/>
              <a:cxnLst/>
              <a:rect l="l" t="t" r="r" b="b"/>
              <a:pathLst>
                <a:path w="2872878" h="3889928" extrusionOk="0">
                  <a:moveTo>
                    <a:pt x="2803491" y="3881587"/>
                  </a:moveTo>
                  <a:lnTo>
                    <a:pt x="69388" y="2304837"/>
                  </a:lnTo>
                  <a:cubicBezTo>
                    <a:pt x="31315" y="2282785"/>
                    <a:pt x="0" y="2223471"/>
                    <a:pt x="0" y="2172332"/>
                  </a:cubicBezTo>
                  <a:lnTo>
                    <a:pt x="0" y="60716"/>
                  </a:lnTo>
                  <a:cubicBezTo>
                    <a:pt x="0" y="9673"/>
                    <a:pt x="31125" y="-13806"/>
                    <a:pt x="69388" y="8342"/>
                  </a:cubicBezTo>
                  <a:lnTo>
                    <a:pt x="2803491" y="1584711"/>
                  </a:lnTo>
                  <a:cubicBezTo>
                    <a:pt x="2841564" y="1606763"/>
                    <a:pt x="2872879" y="1666077"/>
                    <a:pt x="2872879" y="1717216"/>
                  </a:cubicBezTo>
                  <a:lnTo>
                    <a:pt x="2872879" y="3829212"/>
                  </a:lnTo>
                  <a:cubicBezTo>
                    <a:pt x="2872879" y="3880256"/>
                    <a:pt x="2841850" y="3903734"/>
                    <a:pt x="2803491" y="3881587"/>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0" name="Google Shape;1060;p24"/>
            <p:cNvSpPr/>
            <p:nvPr/>
          </p:nvSpPr>
          <p:spPr>
            <a:xfrm>
              <a:off x="3549854" y="410477"/>
              <a:ext cx="2872973" cy="3889886"/>
            </a:xfrm>
            <a:custGeom>
              <a:avLst/>
              <a:gdLst/>
              <a:ahLst/>
              <a:cxnLst/>
              <a:rect l="l" t="t" r="r" b="b"/>
              <a:pathLst>
                <a:path w="2872973" h="3889886" extrusionOk="0">
                  <a:moveTo>
                    <a:pt x="2803491" y="3881587"/>
                  </a:moveTo>
                  <a:lnTo>
                    <a:pt x="69483" y="2305217"/>
                  </a:lnTo>
                  <a:cubicBezTo>
                    <a:pt x="31410" y="2283070"/>
                    <a:pt x="0" y="2223756"/>
                    <a:pt x="0" y="2172713"/>
                  </a:cubicBezTo>
                  <a:lnTo>
                    <a:pt x="0" y="60716"/>
                  </a:lnTo>
                  <a:cubicBezTo>
                    <a:pt x="0" y="9673"/>
                    <a:pt x="31124" y="-13806"/>
                    <a:pt x="69483" y="8342"/>
                  </a:cubicBezTo>
                  <a:lnTo>
                    <a:pt x="2803491" y="1584711"/>
                  </a:lnTo>
                  <a:cubicBezTo>
                    <a:pt x="2841564" y="1606764"/>
                    <a:pt x="2872974" y="1666077"/>
                    <a:pt x="2872974" y="1717121"/>
                  </a:cubicBezTo>
                  <a:lnTo>
                    <a:pt x="2872974" y="3829212"/>
                  </a:lnTo>
                  <a:cubicBezTo>
                    <a:pt x="2872974" y="3879971"/>
                    <a:pt x="2841849" y="3903734"/>
                    <a:pt x="2803491" y="388158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24"/>
            <p:cNvSpPr/>
            <p:nvPr/>
          </p:nvSpPr>
          <p:spPr>
            <a:xfrm>
              <a:off x="3584596" y="456003"/>
              <a:ext cx="2802063" cy="3707642"/>
            </a:xfrm>
            <a:custGeom>
              <a:avLst/>
              <a:gdLst/>
              <a:ahLst/>
              <a:cxnLst/>
              <a:rect l="l" t="t" r="r" b="b"/>
              <a:pathLst>
                <a:path w="2802063" h="3707642" extrusionOk="0">
                  <a:moveTo>
                    <a:pt x="2800636" y="3707643"/>
                  </a:moveTo>
                  <a:lnTo>
                    <a:pt x="0" y="2092872"/>
                  </a:lnTo>
                  <a:lnTo>
                    <a:pt x="1428" y="23650"/>
                  </a:lnTo>
                  <a:cubicBezTo>
                    <a:pt x="1428" y="2453"/>
                    <a:pt x="16371" y="-6102"/>
                    <a:pt x="34742" y="4639"/>
                  </a:cubicBezTo>
                  <a:lnTo>
                    <a:pt x="2768750" y="1580818"/>
                  </a:lnTo>
                  <a:cubicBezTo>
                    <a:pt x="2788395" y="1593631"/>
                    <a:pt x="2800769" y="1615018"/>
                    <a:pt x="2802063" y="163842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24"/>
            <p:cNvSpPr/>
            <p:nvPr/>
          </p:nvSpPr>
          <p:spPr>
            <a:xfrm>
              <a:off x="3711283" y="669187"/>
              <a:ext cx="283071" cy="477189"/>
            </a:xfrm>
            <a:custGeom>
              <a:avLst/>
              <a:gdLst/>
              <a:ahLst/>
              <a:cxnLst/>
              <a:rect l="l" t="t" r="r" b="b"/>
              <a:pathLst>
                <a:path w="283071" h="477189" extrusionOk="0">
                  <a:moveTo>
                    <a:pt x="268604" y="475462"/>
                  </a:moveTo>
                  <a:lnTo>
                    <a:pt x="14468" y="328699"/>
                  </a:lnTo>
                  <a:cubicBezTo>
                    <a:pt x="5540" y="322277"/>
                    <a:pt x="181" y="312023"/>
                    <a:pt x="0" y="301038"/>
                  </a:cubicBezTo>
                  <a:lnTo>
                    <a:pt x="0" y="12646"/>
                  </a:lnTo>
                  <a:cubicBezTo>
                    <a:pt x="0" y="2000"/>
                    <a:pt x="6472" y="-2848"/>
                    <a:pt x="14468" y="1715"/>
                  </a:cubicBezTo>
                  <a:lnTo>
                    <a:pt x="268604" y="148572"/>
                  </a:lnTo>
                  <a:cubicBezTo>
                    <a:pt x="277551" y="154933"/>
                    <a:pt x="282919" y="165172"/>
                    <a:pt x="283071" y="176138"/>
                  </a:cubicBezTo>
                  <a:lnTo>
                    <a:pt x="283071" y="464531"/>
                  </a:lnTo>
                  <a:cubicBezTo>
                    <a:pt x="283071" y="474986"/>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3" name="Google Shape;1063;p24"/>
            <p:cNvSpPr/>
            <p:nvPr/>
          </p:nvSpPr>
          <p:spPr>
            <a:xfrm>
              <a:off x="4063456" y="872696"/>
              <a:ext cx="283832" cy="477419"/>
            </a:xfrm>
            <a:custGeom>
              <a:avLst/>
              <a:gdLst/>
              <a:ahLst/>
              <a:cxnLst/>
              <a:rect l="l" t="t" r="r" b="b"/>
              <a:pathLst>
                <a:path w="283832" h="477419" extrusionOk="0">
                  <a:moveTo>
                    <a:pt x="269365" y="475462"/>
                  </a:moveTo>
                  <a:lnTo>
                    <a:pt x="14468" y="328509"/>
                  </a:lnTo>
                  <a:cubicBezTo>
                    <a:pt x="5540" y="322087"/>
                    <a:pt x="181" y="311833"/>
                    <a:pt x="0" y="300848"/>
                  </a:cubicBezTo>
                  <a:lnTo>
                    <a:pt x="0" y="12646"/>
                  </a:lnTo>
                  <a:cubicBezTo>
                    <a:pt x="0" y="2000"/>
                    <a:pt x="6472" y="-2848"/>
                    <a:pt x="14468" y="1715"/>
                  </a:cubicBezTo>
                  <a:lnTo>
                    <a:pt x="269080" y="148572"/>
                  </a:lnTo>
                  <a:cubicBezTo>
                    <a:pt x="278217" y="154931"/>
                    <a:pt x="283709" y="165305"/>
                    <a:pt x="283833" y="176423"/>
                  </a:cubicBezTo>
                  <a:lnTo>
                    <a:pt x="283833" y="464531"/>
                  </a:lnTo>
                  <a:cubicBezTo>
                    <a:pt x="283833" y="475177"/>
                    <a:pt x="277360" y="480595"/>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4" name="Google Shape;1064;p24"/>
            <p:cNvSpPr/>
            <p:nvPr/>
          </p:nvSpPr>
          <p:spPr>
            <a:xfrm>
              <a:off x="4408015" y="1071223"/>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993"/>
                  </a:lnTo>
                  <a:cubicBezTo>
                    <a:pt x="278503" y="155354"/>
                    <a:pt x="283871" y="165592"/>
                    <a:pt x="284023" y="176559"/>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5" name="Google Shape;1065;p24"/>
            <p:cNvSpPr/>
            <p:nvPr/>
          </p:nvSpPr>
          <p:spPr>
            <a:xfrm>
              <a:off x="3711283" y="1076206"/>
              <a:ext cx="283071" cy="477216"/>
            </a:xfrm>
            <a:custGeom>
              <a:avLst/>
              <a:gdLst/>
              <a:ahLst/>
              <a:cxnLst/>
              <a:rect l="l" t="t" r="r" b="b"/>
              <a:pathLst>
                <a:path w="283071" h="477216" extrusionOk="0">
                  <a:moveTo>
                    <a:pt x="268604" y="475462"/>
                  </a:moveTo>
                  <a:lnTo>
                    <a:pt x="14468" y="328699"/>
                  </a:lnTo>
                  <a:cubicBezTo>
                    <a:pt x="5540" y="322273"/>
                    <a:pt x="181" y="312027"/>
                    <a:pt x="0" y="301038"/>
                  </a:cubicBezTo>
                  <a:lnTo>
                    <a:pt x="0" y="12646"/>
                  </a:lnTo>
                  <a:cubicBezTo>
                    <a:pt x="0" y="2000"/>
                    <a:pt x="6472" y="-2848"/>
                    <a:pt x="14468" y="1715"/>
                  </a:cubicBezTo>
                  <a:lnTo>
                    <a:pt x="268604" y="148477"/>
                  </a:lnTo>
                  <a:cubicBezTo>
                    <a:pt x="277532" y="154899"/>
                    <a:pt x="282891" y="165154"/>
                    <a:pt x="283071" y="176138"/>
                  </a:cubicBezTo>
                  <a:lnTo>
                    <a:pt x="283071" y="464531"/>
                  </a:lnTo>
                  <a:cubicBezTo>
                    <a:pt x="283071" y="475177"/>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6" name="Google Shape;1066;p24"/>
            <p:cNvSpPr/>
            <p:nvPr/>
          </p:nvSpPr>
          <p:spPr>
            <a:xfrm>
              <a:off x="4063456" y="1279716"/>
              <a:ext cx="283556" cy="477216"/>
            </a:xfrm>
            <a:custGeom>
              <a:avLst/>
              <a:gdLst/>
              <a:ahLst/>
              <a:cxnLst/>
              <a:rect l="l" t="t" r="r" b="b"/>
              <a:pathLst>
                <a:path w="283556" h="477216" extrusionOk="0">
                  <a:moveTo>
                    <a:pt x="269365" y="475462"/>
                  </a:moveTo>
                  <a:lnTo>
                    <a:pt x="14468" y="328699"/>
                  </a:lnTo>
                  <a:cubicBezTo>
                    <a:pt x="5540" y="322273"/>
                    <a:pt x="181" y="312027"/>
                    <a:pt x="0" y="301038"/>
                  </a:cubicBezTo>
                  <a:lnTo>
                    <a:pt x="0" y="12646"/>
                  </a:lnTo>
                  <a:cubicBezTo>
                    <a:pt x="0" y="2000"/>
                    <a:pt x="6472" y="-2848"/>
                    <a:pt x="14468" y="1715"/>
                  </a:cubicBezTo>
                  <a:lnTo>
                    <a:pt x="269080" y="148477"/>
                  </a:lnTo>
                  <a:cubicBezTo>
                    <a:pt x="278008" y="154903"/>
                    <a:pt x="283366" y="165150"/>
                    <a:pt x="283547" y="176138"/>
                  </a:cubicBezTo>
                  <a:lnTo>
                    <a:pt x="283547" y="464531"/>
                  </a:lnTo>
                  <a:cubicBezTo>
                    <a:pt x="283833" y="475177"/>
                    <a:pt x="277360" y="480119"/>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7" name="Google Shape;1067;p24"/>
            <p:cNvSpPr/>
            <p:nvPr/>
          </p:nvSpPr>
          <p:spPr>
            <a:xfrm>
              <a:off x="4098484" y="1260570"/>
              <a:ext cx="283570" cy="477216"/>
            </a:xfrm>
            <a:custGeom>
              <a:avLst/>
              <a:gdLst/>
              <a:ahLst/>
              <a:cxnLst/>
              <a:rect l="l" t="t" r="r" b="b"/>
              <a:pathLst>
                <a:path w="283570" h="477216" extrusionOk="0">
                  <a:moveTo>
                    <a:pt x="269079" y="475502"/>
                  </a:moveTo>
                  <a:lnTo>
                    <a:pt x="14468" y="328644"/>
                  </a:lnTo>
                  <a:cubicBezTo>
                    <a:pt x="5521" y="322285"/>
                    <a:pt x="152" y="312048"/>
                    <a:pt x="0" y="301079"/>
                  </a:cubicBezTo>
                  <a:lnTo>
                    <a:pt x="0" y="12686"/>
                  </a:lnTo>
                  <a:cubicBezTo>
                    <a:pt x="0" y="2040"/>
                    <a:pt x="6472" y="-2903"/>
                    <a:pt x="14468" y="1755"/>
                  </a:cubicBezTo>
                  <a:lnTo>
                    <a:pt x="269079" y="148518"/>
                  </a:lnTo>
                  <a:cubicBezTo>
                    <a:pt x="278008" y="154943"/>
                    <a:pt x="283366" y="165190"/>
                    <a:pt x="283547" y="176178"/>
                  </a:cubicBezTo>
                  <a:lnTo>
                    <a:pt x="283547" y="464571"/>
                  </a:lnTo>
                  <a:cubicBezTo>
                    <a:pt x="284023" y="475217"/>
                    <a:pt x="277075" y="480065"/>
                    <a:pt x="269079" y="4755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8" name="Google Shape;1068;p24"/>
            <p:cNvSpPr/>
            <p:nvPr/>
          </p:nvSpPr>
          <p:spPr>
            <a:xfrm>
              <a:off x="4408015" y="1478241"/>
              <a:ext cx="284023" cy="477161"/>
            </a:xfrm>
            <a:custGeom>
              <a:avLst/>
              <a:gdLst/>
              <a:ahLst/>
              <a:cxnLst/>
              <a:rect l="l" t="t" r="r" b="b"/>
              <a:pathLst>
                <a:path w="284023" h="477161" extrusionOk="0">
                  <a:moveTo>
                    <a:pt x="269556" y="475409"/>
                  </a:moveTo>
                  <a:lnTo>
                    <a:pt x="14468" y="328646"/>
                  </a:lnTo>
                  <a:cubicBezTo>
                    <a:pt x="5521" y="322287"/>
                    <a:pt x="152" y="312050"/>
                    <a:pt x="0" y="301080"/>
                  </a:cubicBezTo>
                  <a:lnTo>
                    <a:pt x="0" y="12593"/>
                  </a:lnTo>
                  <a:cubicBezTo>
                    <a:pt x="0" y="2042"/>
                    <a:pt x="6472" y="-2901"/>
                    <a:pt x="14468" y="1757"/>
                  </a:cubicBezTo>
                  <a:lnTo>
                    <a:pt x="269556" y="148519"/>
                  </a:lnTo>
                  <a:cubicBezTo>
                    <a:pt x="278503" y="154878"/>
                    <a:pt x="283871" y="165116"/>
                    <a:pt x="284023" y="176085"/>
                  </a:cubicBezTo>
                  <a:lnTo>
                    <a:pt x="284023" y="464382"/>
                  </a:lnTo>
                  <a:cubicBezTo>
                    <a:pt x="283547" y="475124"/>
                    <a:pt x="277075" y="480066"/>
                    <a:pt x="269556"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24"/>
            <p:cNvSpPr/>
            <p:nvPr/>
          </p:nvSpPr>
          <p:spPr>
            <a:xfrm>
              <a:off x="3711283" y="1491834"/>
              <a:ext cx="283071" cy="477165"/>
            </a:xfrm>
            <a:custGeom>
              <a:avLst/>
              <a:gdLst/>
              <a:ahLst/>
              <a:cxnLst/>
              <a:rect l="l" t="t" r="r" b="b"/>
              <a:pathLst>
                <a:path w="283071" h="477165" extrusionOk="0">
                  <a:moveTo>
                    <a:pt x="268604" y="475409"/>
                  </a:moveTo>
                  <a:lnTo>
                    <a:pt x="14468" y="328646"/>
                  </a:lnTo>
                  <a:cubicBezTo>
                    <a:pt x="5521" y="322287"/>
                    <a:pt x="152" y="312050"/>
                    <a:pt x="0" y="301080"/>
                  </a:cubicBezTo>
                  <a:lnTo>
                    <a:pt x="0" y="12593"/>
                  </a:lnTo>
                  <a:cubicBezTo>
                    <a:pt x="0" y="2042"/>
                    <a:pt x="6472" y="-2901"/>
                    <a:pt x="14468" y="1757"/>
                  </a:cubicBezTo>
                  <a:lnTo>
                    <a:pt x="268604" y="148519"/>
                  </a:lnTo>
                  <a:cubicBezTo>
                    <a:pt x="277551" y="154878"/>
                    <a:pt x="282919" y="165116"/>
                    <a:pt x="283071" y="176085"/>
                  </a:cubicBezTo>
                  <a:lnTo>
                    <a:pt x="283071" y="464573"/>
                  </a:lnTo>
                  <a:cubicBezTo>
                    <a:pt x="283071" y="475123"/>
                    <a:pt x="276599" y="480066"/>
                    <a:pt x="268604"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24"/>
            <p:cNvSpPr/>
            <p:nvPr/>
          </p:nvSpPr>
          <p:spPr>
            <a:xfrm>
              <a:off x="3711283" y="1946286"/>
              <a:ext cx="980755" cy="657383"/>
            </a:xfrm>
            <a:custGeom>
              <a:avLst/>
              <a:gdLst/>
              <a:ahLst/>
              <a:cxnLst/>
              <a:rect l="l" t="t" r="r" b="b"/>
              <a:pathLst>
                <a:path w="980755" h="657383" extrusionOk="0">
                  <a:moveTo>
                    <a:pt x="966288" y="655629"/>
                  </a:moveTo>
                  <a:lnTo>
                    <a:pt x="14468" y="106884"/>
                  </a:lnTo>
                  <a:cubicBezTo>
                    <a:pt x="5540" y="100458"/>
                    <a:pt x="181" y="90212"/>
                    <a:pt x="0" y="79224"/>
                  </a:cubicBezTo>
                  <a:lnTo>
                    <a:pt x="0" y="12686"/>
                  </a:lnTo>
                  <a:cubicBezTo>
                    <a:pt x="0" y="2040"/>
                    <a:pt x="6472" y="-2903"/>
                    <a:pt x="14468" y="1755"/>
                  </a:cubicBezTo>
                  <a:lnTo>
                    <a:pt x="966288" y="550594"/>
                  </a:lnTo>
                  <a:cubicBezTo>
                    <a:pt x="975235" y="556954"/>
                    <a:pt x="980603" y="567191"/>
                    <a:pt x="980755" y="578160"/>
                  </a:cubicBezTo>
                  <a:lnTo>
                    <a:pt x="980755" y="644698"/>
                  </a:lnTo>
                  <a:cubicBezTo>
                    <a:pt x="980280" y="655344"/>
                    <a:pt x="973807" y="660286"/>
                    <a:pt x="966288" y="6556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24"/>
            <p:cNvSpPr/>
            <p:nvPr/>
          </p:nvSpPr>
          <p:spPr>
            <a:xfrm>
              <a:off x="3715090" y="2139055"/>
              <a:ext cx="732044" cy="480371"/>
            </a:xfrm>
            <a:custGeom>
              <a:avLst/>
              <a:gdLst/>
              <a:ahLst/>
              <a:cxnLst/>
              <a:rect l="l" t="t" r="r" b="b"/>
              <a:pathLst>
                <a:path w="732044" h="480371" extrusionOk="0">
                  <a:moveTo>
                    <a:pt x="717577" y="478449"/>
                  </a:moveTo>
                  <a:lnTo>
                    <a:pt x="14468" y="73425"/>
                  </a:lnTo>
                  <a:cubicBezTo>
                    <a:pt x="5521" y="67066"/>
                    <a:pt x="152" y="56829"/>
                    <a:pt x="0" y="45860"/>
                  </a:cubicBezTo>
                  <a:lnTo>
                    <a:pt x="0" y="12686"/>
                  </a:lnTo>
                  <a:cubicBezTo>
                    <a:pt x="0" y="2040"/>
                    <a:pt x="6472" y="-2903"/>
                    <a:pt x="14468" y="1755"/>
                  </a:cubicBezTo>
                  <a:lnTo>
                    <a:pt x="717577" y="407064"/>
                  </a:lnTo>
                  <a:cubicBezTo>
                    <a:pt x="726505" y="413489"/>
                    <a:pt x="731864" y="423736"/>
                    <a:pt x="732045" y="434724"/>
                  </a:cubicBezTo>
                  <a:lnTo>
                    <a:pt x="732045" y="467708"/>
                  </a:lnTo>
                  <a:cubicBezTo>
                    <a:pt x="732045" y="478449"/>
                    <a:pt x="725572" y="483392"/>
                    <a:pt x="717577" y="47844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24"/>
            <p:cNvSpPr/>
            <p:nvPr/>
          </p:nvSpPr>
          <p:spPr>
            <a:xfrm>
              <a:off x="3715090" y="2264376"/>
              <a:ext cx="732044" cy="480312"/>
            </a:xfrm>
            <a:custGeom>
              <a:avLst/>
              <a:gdLst/>
              <a:ahLst/>
              <a:cxnLst/>
              <a:rect l="l" t="t" r="r" b="b"/>
              <a:pathLst>
                <a:path w="732044" h="480312" extrusionOk="0">
                  <a:moveTo>
                    <a:pt x="717577" y="478598"/>
                  </a:moveTo>
                  <a:lnTo>
                    <a:pt x="14468" y="73195"/>
                  </a:lnTo>
                  <a:cubicBezTo>
                    <a:pt x="5521" y="66836"/>
                    <a:pt x="152" y="56599"/>
                    <a:pt x="0" y="45629"/>
                  </a:cubicBezTo>
                  <a:lnTo>
                    <a:pt x="0" y="12646"/>
                  </a:lnTo>
                  <a:cubicBezTo>
                    <a:pt x="0" y="2000"/>
                    <a:pt x="6472" y="-2848"/>
                    <a:pt x="14468" y="1715"/>
                  </a:cubicBezTo>
                  <a:lnTo>
                    <a:pt x="717577" y="407023"/>
                  </a:lnTo>
                  <a:cubicBezTo>
                    <a:pt x="726505" y="413449"/>
                    <a:pt x="731864" y="423696"/>
                    <a:pt x="732045" y="434684"/>
                  </a:cubicBezTo>
                  <a:lnTo>
                    <a:pt x="732045" y="467667"/>
                  </a:lnTo>
                  <a:cubicBezTo>
                    <a:pt x="732045" y="478313"/>
                    <a:pt x="725572" y="483161"/>
                    <a:pt x="717577" y="4785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24"/>
            <p:cNvSpPr/>
            <p:nvPr/>
          </p:nvSpPr>
          <p:spPr>
            <a:xfrm>
              <a:off x="3715090" y="2389467"/>
              <a:ext cx="599361" cy="403889"/>
            </a:xfrm>
            <a:custGeom>
              <a:avLst/>
              <a:gdLst/>
              <a:ahLst/>
              <a:cxnLst/>
              <a:rect l="l" t="t" r="r" b="b"/>
              <a:pathLst>
                <a:path w="599361" h="403889" extrusionOk="0">
                  <a:moveTo>
                    <a:pt x="584893" y="402175"/>
                  </a:moveTo>
                  <a:lnTo>
                    <a:pt x="14468" y="73195"/>
                  </a:lnTo>
                  <a:cubicBezTo>
                    <a:pt x="5521" y="66836"/>
                    <a:pt x="152" y="56599"/>
                    <a:pt x="0" y="45629"/>
                  </a:cubicBezTo>
                  <a:lnTo>
                    <a:pt x="0" y="12646"/>
                  </a:lnTo>
                  <a:cubicBezTo>
                    <a:pt x="0" y="2000"/>
                    <a:pt x="6472" y="-2848"/>
                    <a:pt x="14468" y="1715"/>
                  </a:cubicBezTo>
                  <a:lnTo>
                    <a:pt x="584893" y="330600"/>
                  </a:lnTo>
                  <a:cubicBezTo>
                    <a:pt x="593822" y="337026"/>
                    <a:pt x="599180" y="347272"/>
                    <a:pt x="599361" y="358261"/>
                  </a:cubicBezTo>
                  <a:lnTo>
                    <a:pt x="599361" y="391244"/>
                  </a:lnTo>
                  <a:cubicBezTo>
                    <a:pt x="599361" y="401890"/>
                    <a:pt x="592889" y="406738"/>
                    <a:pt x="584893" y="4021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24"/>
            <p:cNvSpPr/>
            <p:nvPr/>
          </p:nvSpPr>
          <p:spPr>
            <a:xfrm>
              <a:off x="4855752" y="2612272"/>
              <a:ext cx="1403078" cy="900663"/>
            </a:xfrm>
            <a:custGeom>
              <a:avLst/>
              <a:gdLst/>
              <a:ahLst/>
              <a:cxnLst/>
              <a:rect l="l" t="t" r="r" b="b"/>
              <a:pathLst>
                <a:path w="1403078" h="900663" extrusionOk="0">
                  <a:moveTo>
                    <a:pt x="1388610" y="898735"/>
                  </a:moveTo>
                  <a:lnTo>
                    <a:pt x="14468" y="106749"/>
                  </a:lnTo>
                  <a:cubicBezTo>
                    <a:pt x="5520" y="100390"/>
                    <a:pt x="152" y="90152"/>
                    <a:pt x="0" y="79183"/>
                  </a:cubicBezTo>
                  <a:lnTo>
                    <a:pt x="0" y="12646"/>
                  </a:lnTo>
                  <a:cubicBezTo>
                    <a:pt x="0" y="2000"/>
                    <a:pt x="6472" y="-2848"/>
                    <a:pt x="14468" y="1715"/>
                  </a:cubicBezTo>
                  <a:lnTo>
                    <a:pt x="1388610" y="794177"/>
                  </a:lnTo>
                  <a:cubicBezTo>
                    <a:pt x="1397557" y="800536"/>
                    <a:pt x="1402926" y="810773"/>
                    <a:pt x="1403078" y="821742"/>
                  </a:cubicBezTo>
                  <a:lnTo>
                    <a:pt x="1403078" y="888280"/>
                  </a:lnTo>
                  <a:cubicBezTo>
                    <a:pt x="1403078" y="898735"/>
                    <a:pt x="1396606" y="903678"/>
                    <a:pt x="1388610" y="89873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24"/>
            <p:cNvSpPr/>
            <p:nvPr/>
          </p:nvSpPr>
          <p:spPr>
            <a:xfrm>
              <a:off x="4860130" y="2805136"/>
              <a:ext cx="1263255" cy="786670"/>
            </a:xfrm>
            <a:custGeom>
              <a:avLst/>
              <a:gdLst/>
              <a:ahLst/>
              <a:cxnLst/>
              <a:rect l="l" t="t" r="r" b="b"/>
              <a:pathLst>
                <a:path w="1263255" h="786670" extrusionOk="0">
                  <a:moveTo>
                    <a:pt x="1248788" y="784956"/>
                  </a:moveTo>
                  <a:lnTo>
                    <a:pt x="14468" y="73195"/>
                  </a:lnTo>
                  <a:cubicBezTo>
                    <a:pt x="5521" y="66836"/>
                    <a:pt x="152" y="56599"/>
                    <a:pt x="0" y="45629"/>
                  </a:cubicBezTo>
                  <a:lnTo>
                    <a:pt x="0" y="12646"/>
                  </a:lnTo>
                  <a:cubicBezTo>
                    <a:pt x="0" y="2000"/>
                    <a:pt x="6472" y="-2848"/>
                    <a:pt x="14468" y="1715"/>
                  </a:cubicBezTo>
                  <a:lnTo>
                    <a:pt x="1248788" y="713381"/>
                  </a:lnTo>
                  <a:cubicBezTo>
                    <a:pt x="1257716" y="719807"/>
                    <a:pt x="1263075" y="730053"/>
                    <a:pt x="1263256" y="741042"/>
                  </a:cubicBezTo>
                  <a:lnTo>
                    <a:pt x="1263256" y="774025"/>
                  </a:lnTo>
                  <a:cubicBezTo>
                    <a:pt x="1263256" y="784671"/>
                    <a:pt x="1256783" y="78951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24"/>
            <p:cNvSpPr/>
            <p:nvPr/>
          </p:nvSpPr>
          <p:spPr>
            <a:xfrm>
              <a:off x="4860130" y="2930227"/>
              <a:ext cx="1263255" cy="786839"/>
            </a:xfrm>
            <a:custGeom>
              <a:avLst/>
              <a:gdLst/>
              <a:ahLst/>
              <a:cxnLst/>
              <a:rect l="l" t="t" r="r" b="b"/>
              <a:pathLst>
                <a:path w="1263255" h="786839" extrusionOk="0">
                  <a:moveTo>
                    <a:pt x="1248788" y="784956"/>
                  </a:moveTo>
                  <a:lnTo>
                    <a:pt x="14468" y="73290"/>
                  </a:lnTo>
                  <a:cubicBezTo>
                    <a:pt x="5540" y="66864"/>
                    <a:pt x="181" y="56617"/>
                    <a:pt x="0" y="45629"/>
                  </a:cubicBezTo>
                  <a:lnTo>
                    <a:pt x="0" y="12646"/>
                  </a:lnTo>
                  <a:cubicBezTo>
                    <a:pt x="0" y="2000"/>
                    <a:pt x="6472" y="-2848"/>
                    <a:pt x="14468" y="1714"/>
                  </a:cubicBezTo>
                  <a:lnTo>
                    <a:pt x="1248788" y="713856"/>
                  </a:lnTo>
                  <a:cubicBezTo>
                    <a:pt x="1257735" y="720215"/>
                    <a:pt x="1263104" y="730453"/>
                    <a:pt x="1263256" y="741422"/>
                  </a:cubicBezTo>
                  <a:lnTo>
                    <a:pt x="1263256" y="774405"/>
                  </a:lnTo>
                  <a:cubicBezTo>
                    <a:pt x="1263256" y="784671"/>
                    <a:pt x="1256783" y="78989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24"/>
            <p:cNvSpPr/>
            <p:nvPr/>
          </p:nvSpPr>
          <p:spPr>
            <a:xfrm>
              <a:off x="4860130" y="3055222"/>
              <a:ext cx="1034438" cy="654829"/>
            </a:xfrm>
            <a:custGeom>
              <a:avLst/>
              <a:gdLst/>
              <a:ahLst/>
              <a:cxnLst/>
              <a:rect l="l" t="t" r="r" b="b"/>
              <a:pathLst>
                <a:path w="1034438" h="654829" extrusionOk="0">
                  <a:moveTo>
                    <a:pt x="1019971" y="653117"/>
                  </a:moveTo>
                  <a:lnTo>
                    <a:pt x="14468" y="73290"/>
                  </a:lnTo>
                  <a:cubicBezTo>
                    <a:pt x="5540" y="66864"/>
                    <a:pt x="181" y="56618"/>
                    <a:pt x="0" y="45629"/>
                  </a:cubicBezTo>
                  <a:lnTo>
                    <a:pt x="0" y="12646"/>
                  </a:lnTo>
                  <a:cubicBezTo>
                    <a:pt x="0" y="2000"/>
                    <a:pt x="6472" y="-2848"/>
                    <a:pt x="14468" y="1715"/>
                  </a:cubicBezTo>
                  <a:lnTo>
                    <a:pt x="1019971" y="581542"/>
                  </a:lnTo>
                  <a:cubicBezTo>
                    <a:pt x="1028880" y="587929"/>
                    <a:pt x="1034248" y="598157"/>
                    <a:pt x="1034438" y="609107"/>
                  </a:cubicBezTo>
                  <a:lnTo>
                    <a:pt x="1034438" y="642091"/>
                  </a:lnTo>
                  <a:cubicBezTo>
                    <a:pt x="1034438" y="652832"/>
                    <a:pt x="1027871" y="657679"/>
                    <a:pt x="1019971" y="6531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24"/>
            <p:cNvSpPr/>
            <p:nvPr/>
          </p:nvSpPr>
          <p:spPr>
            <a:xfrm>
              <a:off x="4063456" y="1695343"/>
              <a:ext cx="283556" cy="477207"/>
            </a:xfrm>
            <a:custGeom>
              <a:avLst/>
              <a:gdLst/>
              <a:ahLst/>
              <a:cxnLst/>
              <a:rect l="l" t="t" r="r" b="b"/>
              <a:pathLst>
                <a:path w="283556" h="477207" extrusionOk="0">
                  <a:moveTo>
                    <a:pt x="269365" y="475409"/>
                  </a:moveTo>
                  <a:lnTo>
                    <a:pt x="14468" y="328646"/>
                  </a:lnTo>
                  <a:cubicBezTo>
                    <a:pt x="5521" y="322287"/>
                    <a:pt x="152" y="312050"/>
                    <a:pt x="0" y="301080"/>
                  </a:cubicBezTo>
                  <a:lnTo>
                    <a:pt x="0" y="12593"/>
                  </a:lnTo>
                  <a:cubicBezTo>
                    <a:pt x="0" y="2042"/>
                    <a:pt x="6472" y="-2901"/>
                    <a:pt x="14468" y="1757"/>
                  </a:cubicBezTo>
                  <a:lnTo>
                    <a:pt x="269080" y="148519"/>
                  </a:lnTo>
                  <a:cubicBezTo>
                    <a:pt x="278027" y="154878"/>
                    <a:pt x="283395" y="165116"/>
                    <a:pt x="283547" y="176085"/>
                  </a:cubicBezTo>
                  <a:lnTo>
                    <a:pt x="283547" y="464573"/>
                  </a:lnTo>
                  <a:cubicBezTo>
                    <a:pt x="283833" y="475409"/>
                    <a:pt x="277360" y="480066"/>
                    <a:pt x="269365"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24"/>
            <p:cNvSpPr/>
            <p:nvPr/>
          </p:nvSpPr>
          <p:spPr>
            <a:xfrm>
              <a:off x="4408015" y="1893817"/>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518"/>
                  </a:lnTo>
                  <a:cubicBezTo>
                    <a:pt x="278484" y="154943"/>
                    <a:pt x="283842" y="165190"/>
                    <a:pt x="284023" y="176178"/>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24"/>
            <p:cNvSpPr/>
            <p:nvPr/>
          </p:nvSpPr>
          <p:spPr>
            <a:xfrm>
              <a:off x="4855752" y="1988490"/>
              <a:ext cx="1403078" cy="1286379"/>
            </a:xfrm>
            <a:custGeom>
              <a:avLst/>
              <a:gdLst/>
              <a:ahLst/>
              <a:cxnLst/>
              <a:rect l="l" t="t" r="r" b="b"/>
              <a:pathLst>
                <a:path w="1403078" h="1286379" extrusionOk="0">
                  <a:moveTo>
                    <a:pt x="1388610" y="1284884"/>
                  </a:moveTo>
                  <a:lnTo>
                    <a:pt x="14468" y="492137"/>
                  </a:lnTo>
                  <a:cubicBezTo>
                    <a:pt x="5520" y="485777"/>
                    <a:pt x="152" y="475540"/>
                    <a:pt x="0" y="464571"/>
                  </a:cubicBezTo>
                  <a:lnTo>
                    <a:pt x="0" y="12686"/>
                  </a:lnTo>
                  <a:cubicBezTo>
                    <a:pt x="0" y="2040"/>
                    <a:pt x="6472" y="-2903"/>
                    <a:pt x="14468" y="1755"/>
                  </a:cubicBezTo>
                  <a:lnTo>
                    <a:pt x="1388610" y="794027"/>
                  </a:lnTo>
                  <a:cubicBezTo>
                    <a:pt x="1397539" y="800452"/>
                    <a:pt x="1402897" y="810699"/>
                    <a:pt x="1403078" y="821687"/>
                  </a:cubicBezTo>
                  <a:lnTo>
                    <a:pt x="1403078" y="1273572"/>
                  </a:lnTo>
                  <a:cubicBezTo>
                    <a:pt x="1403078" y="1284218"/>
                    <a:pt x="1396606" y="1289066"/>
                    <a:pt x="1388610" y="1284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24"/>
            <p:cNvSpPr/>
            <p:nvPr/>
          </p:nvSpPr>
          <p:spPr>
            <a:xfrm>
              <a:off x="4846614" y="1414848"/>
              <a:ext cx="423274" cy="545612"/>
            </a:xfrm>
            <a:custGeom>
              <a:avLst/>
              <a:gdLst/>
              <a:ahLst/>
              <a:cxnLst/>
              <a:rect l="l" t="t" r="r" b="b"/>
              <a:pathLst>
                <a:path w="423274" h="545612" extrusionOk="0">
                  <a:moveTo>
                    <a:pt x="211685" y="516844"/>
                  </a:moveTo>
                  <a:cubicBezTo>
                    <a:pt x="94991" y="449546"/>
                    <a:pt x="0" y="285389"/>
                    <a:pt x="0" y="150793"/>
                  </a:cubicBezTo>
                  <a:cubicBezTo>
                    <a:pt x="0" y="16197"/>
                    <a:pt x="95182" y="-38459"/>
                    <a:pt x="211685" y="28744"/>
                  </a:cubicBezTo>
                  <a:cubicBezTo>
                    <a:pt x="328187" y="95947"/>
                    <a:pt x="423274" y="260295"/>
                    <a:pt x="423274" y="394795"/>
                  </a:cubicBezTo>
                  <a:cubicBezTo>
                    <a:pt x="423274" y="529296"/>
                    <a:pt x="328283" y="584142"/>
                    <a:pt x="211685" y="516844"/>
                  </a:cubicBezTo>
                  <a:close/>
                  <a:moveTo>
                    <a:pt x="211685" y="99274"/>
                  </a:moveTo>
                  <a:cubicBezTo>
                    <a:pt x="128686" y="51747"/>
                    <a:pt x="61202" y="90434"/>
                    <a:pt x="61202" y="186058"/>
                  </a:cubicBezTo>
                  <a:cubicBezTo>
                    <a:pt x="61202" y="281682"/>
                    <a:pt x="128686" y="398502"/>
                    <a:pt x="211685" y="446314"/>
                  </a:cubicBezTo>
                  <a:cubicBezTo>
                    <a:pt x="294683" y="494126"/>
                    <a:pt x="362167" y="455249"/>
                    <a:pt x="362167" y="359531"/>
                  </a:cubicBezTo>
                  <a:cubicBezTo>
                    <a:pt x="362167" y="263811"/>
                    <a:pt x="294493" y="147561"/>
                    <a:pt x="211685" y="992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24"/>
            <p:cNvSpPr/>
            <p:nvPr/>
          </p:nvSpPr>
          <p:spPr>
            <a:xfrm>
              <a:off x="4846614" y="1414848"/>
              <a:ext cx="423274" cy="545629"/>
            </a:xfrm>
            <a:custGeom>
              <a:avLst/>
              <a:gdLst/>
              <a:ahLst/>
              <a:cxnLst/>
              <a:rect l="l" t="t" r="r" b="b"/>
              <a:pathLst>
                <a:path w="423274" h="545629" extrusionOk="0">
                  <a:moveTo>
                    <a:pt x="211685" y="516844"/>
                  </a:moveTo>
                  <a:cubicBezTo>
                    <a:pt x="94991" y="449546"/>
                    <a:pt x="0" y="285389"/>
                    <a:pt x="0" y="150793"/>
                  </a:cubicBezTo>
                  <a:cubicBezTo>
                    <a:pt x="0" y="16197"/>
                    <a:pt x="95182" y="-38459"/>
                    <a:pt x="211685" y="28744"/>
                  </a:cubicBezTo>
                  <a:lnTo>
                    <a:pt x="211685" y="99274"/>
                  </a:lnTo>
                  <a:cubicBezTo>
                    <a:pt x="128686" y="51747"/>
                    <a:pt x="61202" y="90434"/>
                    <a:pt x="61202" y="186058"/>
                  </a:cubicBezTo>
                  <a:cubicBezTo>
                    <a:pt x="61202" y="281682"/>
                    <a:pt x="128686" y="398502"/>
                    <a:pt x="211685" y="446314"/>
                  </a:cubicBezTo>
                  <a:cubicBezTo>
                    <a:pt x="294683" y="494126"/>
                    <a:pt x="362167" y="455249"/>
                    <a:pt x="362167" y="359531"/>
                  </a:cubicBezTo>
                  <a:lnTo>
                    <a:pt x="423274" y="394795"/>
                  </a:lnTo>
                  <a:cubicBezTo>
                    <a:pt x="423179" y="529391"/>
                    <a:pt x="328283" y="584142"/>
                    <a:pt x="211685" y="5168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24"/>
            <p:cNvSpPr/>
            <p:nvPr/>
          </p:nvSpPr>
          <p:spPr>
            <a:xfrm>
              <a:off x="5340323" y="1699604"/>
              <a:ext cx="423179" cy="545654"/>
            </a:xfrm>
            <a:custGeom>
              <a:avLst/>
              <a:gdLst/>
              <a:ahLst/>
              <a:cxnLst/>
              <a:rect l="l" t="t" r="r" b="b"/>
              <a:pathLst>
                <a:path w="423179" h="545654" extrusionOk="0">
                  <a:moveTo>
                    <a:pt x="211589" y="516869"/>
                  </a:moveTo>
                  <a:cubicBezTo>
                    <a:pt x="94896" y="449571"/>
                    <a:pt x="0" y="285318"/>
                    <a:pt x="0" y="150817"/>
                  </a:cubicBezTo>
                  <a:cubicBezTo>
                    <a:pt x="0" y="16316"/>
                    <a:pt x="95182" y="-38529"/>
                    <a:pt x="211589" y="28769"/>
                  </a:cubicBezTo>
                  <a:cubicBezTo>
                    <a:pt x="327997" y="96066"/>
                    <a:pt x="423179" y="260224"/>
                    <a:pt x="423179" y="394820"/>
                  </a:cubicBezTo>
                  <a:cubicBezTo>
                    <a:pt x="423179" y="529416"/>
                    <a:pt x="328283" y="584167"/>
                    <a:pt x="211589" y="516869"/>
                  </a:cubicBezTo>
                  <a:close/>
                  <a:moveTo>
                    <a:pt x="211589" y="99298"/>
                  </a:moveTo>
                  <a:cubicBezTo>
                    <a:pt x="128591" y="51772"/>
                    <a:pt x="61107" y="90363"/>
                    <a:pt x="61107" y="186082"/>
                  </a:cubicBezTo>
                  <a:cubicBezTo>
                    <a:pt x="61107" y="281801"/>
                    <a:pt x="128591" y="398432"/>
                    <a:pt x="211589" y="446339"/>
                  </a:cubicBezTo>
                  <a:cubicBezTo>
                    <a:pt x="294588" y="494246"/>
                    <a:pt x="362072" y="455274"/>
                    <a:pt x="362072" y="359555"/>
                  </a:cubicBezTo>
                  <a:cubicBezTo>
                    <a:pt x="362072" y="263836"/>
                    <a:pt x="294588" y="147110"/>
                    <a:pt x="211589"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24"/>
            <p:cNvSpPr/>
            <p:nvPr/>
          </p:nvSpPr>
          <p:spPr>
            <a:xfrm>
              <a:off x="5340323" y="1699604"/>
              <a:ext cx="332185" cy="545952"/>
            </a:xfrm>
            <a:custGeom>
              <a:avLst/>
              <a:gdLst/>
              <a:ahLst/>
              <a:cxnLst/>
              <a:rect l="l" t="t" r="r" b="b"/>
              <a:pathLst>
                <a:path w="332185" h="545952" extrusionOk="0">
                  <a:moveTo>
                    <a:pt x="211589" y="516869"/>
                  </a:moveTo>
                  <a:cubicBezTo>
                    <a:pt x="94896" y="449571"/>
                    <a:pt x="0" y="285318"/>
                    <a:pt x="0" y="150817"/>
                  </a:cubicBezTo>
                  <a:cubicBezTo>
                    <a:pt x="0" y="16316"/>
                    <a:pt x="95182" y="-38529"/>
                    <a:pt x="211589" y="28769"/>
                  </a:cubicBezTo>
                  <a:lnTo>
                    <a:pt x="211589" y="99298"/>
                  </a:lnTo>
                  <a:cubicBezTo>
                    <a:pt x="128591" y="51772"/>
                    <a:pt x="61107" y="90363"/>
                    <a:pt x="61107" y="186082"/>
                  </a:cubicBezTo>
                  <a:cubicBezTo>
                    <a:pt x="61107" y="281801"/>
                    <a:pt x="128591" y="398432"/>
                    <a:pt x="211589" y="446339"/>
                  </a:cubicBezTo>
                  <a:cubicBezTo>
                    <a:pt x="242429" y="464114"/>
                    <a:pt x="272030" y="470483"/>
                    <a:pt x="297253" y="465350"/>
                  </a:cubicBezTo>
                  <a:lnTo>
                    <a:pt x="332185" y="543389"/>
                  </a:lnTo>
                  <a:cubicBezTo>
                    <a:pt x="296682" y="550898"/>
                    <a:pt x="254993" y="541868"/>
                    <a:pt x="211589" y="5168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5" name="Google Shape;1085;p24"/>
            <p:cNvSpPr/>
            <p:nvPr/>
          </p:nvSpPr>
          <p:spPr>
            <a:xfrm>
              <a:off x="5834032" y="1984194"/>
              <a:ext cx="423559" cy="545654"/>
            </a:xfrm>
            <a:custGeom>
              <a:avLst/>
              <a:gdLst/>
              <a:ahLst/>
              <a:cxnLst/>
              <a:rect l="l" t="t" r="r" b="b"/>
              <a:pathLst>
                <a:path w="423559" h="545654" extrusionOk="0">
                  <a:moveTo>
                    <a:pt x="211590" y="516869"/>
                  </a:moveTo>
                  <a:cubicBezTo>
                    <a:pt x="94896" y="449571"/>
                    <a:pt x="0" y="285318"/>
                    <a:pt x="0" y="150817"/>
                  </a:cubicBezTo>
                  <a:cubicBezTo>
                    <a:pt x="0" y="16317"/>
                    <a:pt x="95182" y="-38529"/>
                    <a:pt x="211590" y="28769"/>
                  </a:cubicBezTo>
                  <a:cubicBezTo>
                    <a:pt x="327997" y="96066"/>
                    <a:pt x="423560" y="260224"/>
                    <a:pt x="423560" y="394820"/>
                  </a:cubicBezTo>
                  <a:cubicBezTo>
                    <a:pt x="423560" y="529416"/>
                    <a:pt x="328378" y="584167"/>
                    <a:pt x="211590" y="516869"/>
                  </a:cubicBezTo>
                  <a:close/>
                  <a:moveTo>
                    <a:pt x="211590" y="99298"/>
                  </a:moveTo>
                  <a:cubicBezTo>
                    <a:pt x="128686" y="51772"/>
                    <a:pt x="61107" y="90363"/>
                    <a:pt x="61107" y="186082"/>
                  </a:cubicBezTo>
                  <a:cubicBezTo>
                    <a:pt x="61107" y="281801"/>
                    <a:pt x="128686" y="398432"/>
                    <a:pt x="211590" y="446339"/>
                  </a:cubicBezTo>
                  <a:cubicBezTo>
                    <a:pt x="294493" y="494246"/>
                    <a:pt x="362072" y="455274"/>
                    <a:pt x="362072" y="359555"/>
                  </a:cubicBezTo>
                  <a:cubicBezTo>
                    <a:pt x="362072" y="263836"/>
                    <a:pt x="294588" y="147110"/>
                    <a:pt x="211590"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24"/>
            <p:cNvSpPr/>
            <p:nvPr/>
          </p:nvSpPr>
          <p:spPr>
            <a:xfrm>
              <a:off x="5834032" y="1984177"/>
              <a:ext cx="211589" cy="286951"/>
            </a:xfrm>
            <a:custGeom>
              <a:avLst/>
              <a:gdLst/>
              <a:ahLst/>
              <a:cxnLst/>
              <a:rect l="l" t="t" r="r" b="b"/>
              <a:pathLst>
                <a:path w="211589" h="286951" extrusionOk="0">
                  <a:moveTo>
                    <a:pt x="27412" y="286951"/>
                  </a:moveTo>
                  <a:cubicBezTo>
                    <a:pt x="10194" y="243588"/>
                    <a:pt x="904" y="197477"/>
                    <a:pt x="0" y="150835"/>
                  </a:cubicBezTo>
                  <a:cubicBezTo>
                    <a:pt x="0" y="16239"/>
                    <a:pt x="95182" y="-38512"/>
                    <a:pt x="211590" y="28786"/>
                  </a:cubicBezTo>
                  <a:lnTo>
                    <a:pt x="211590" y="99315"/>
                  </a:lnTo>
                  <a:cubicBezTo>
                    <a:pt x="128686" y="51789"/>
                    <a:pt x="61107" y="90380"/>
                    <a:pt x="61107" y="186099"/>
                  </a:cubicBezTo>
                  <a:cubicBezTo>
                    <a:pt x="61830" y="219254"/>
                    <a:pt x="68540" y="252000"/>
                    <a:pt x="80905" y="2827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24"/>
            <p:cNvSpPr/>
            <p:nvPr/>
          </p:nvSpPr>
          <p:spPr>
            <a:xfrm>
              <a:off x="5029839" y="4705642"/>
              <a:ext cx="429841" cy="247899"/>
            </a:xfrm>
            <a:custGeom>
              <a:avLst/>
              <a:gdLst/>
              <a:ahLst/>
              <a:cxnLst/>
              <a:rect l="l" t="t" r="r" b="b"/>
              <a:pathLst>
                <a:path w="429841" h="247899" extrusionOk="0">
                  <a:moveTo>
                    <a:pt x="429842" y="123950"/>
                  </a:moveTo>
                  <a:cubicBezTo>
                    <a:pt x="429842" y="192405"/>
                    <a:pt x="333619" y="247900"/>
                    <a:pt x="214921" y="247900"/>
                  </a:cubicBezTo>
                  <a:cubicBezTo>
                    <a:pt x="96224" y="247900"/>
                    <a:pt x="0" y="192406"/>
                    <a:pt x="0" y="123950"/>
                  </a:cubicBezTo>
                  <a:cubicBezTo>
                    <a:pt x="0" y="55494"/>
                    <a:pt x="96224"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24"/>
            <p:cNvSpPr/>
            <p:nvPr/>
          </p:nvSpPr>
          <p:spPr>
            <a:xfrm>
              <a:off x="2757750" y="4754499"/>
              <a:ext cx="429841" cy="247899"/>
            </a:xfrm>
            <a:custGeom>
              <a:avLst/>
              <a:gdLst/>
              <a:ahLst/>
              <a:cxnLst/>
              <a:rect l="l" t="t" r="r" b="b"/>
              <a:pathLst>
                <a:path w="429841" h="247899" extrusionOk="0">
                  <a:moveTo>
                    <a:pt x="429842" y="123950"/>
                  </a:moveTo>
                  <a:cubicBezTo>
                    <a:pt x="429842" y="192405"/>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24"/>
            <p:cNvSpPr/>
            <p:nvPr/>
          </p:nvSpPr>
          <p:spPr>
            <a:xfrm>
              <a:off x="2012475" y="3630110"/>
              <a:ext cx="429841" cy="247899"/>
            </a:xfrm>
            <a:custGeom>
              <a:avLst/>
              <a:gdLst/>
              <a:ahLst/>
              <a:cxnLst/>
              <a:rect l="l" t="t" r="r" b="b"/>
              <a:pathLst>
                <a:path w="429841" h="247899" extrusionOk="0">
                  <a:moveTo>
                    <a:pt x="429842" y="123950"/>
                  </a:moveTo>
                  <a:cubicBezTo>
                    <a:pt x="429842" y="192406"/>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24"/>
            <p:cNvSpPr/>
            <p:nvPr/>
          </p:nvSpPr>
          <p:spPr>
            <a:xfrm>
              <a:off x="5244274" y="4799933"/>
              <a:ext cx="116580" cy="90224"/>
            </a:xfrm>
            <a:custGeom>
              <a:avLst/>
              <a:gdLst/>
              <a:ahLst/>
              <a:cxnLst/>
              <a:rect l="l" t="t" r="r" b="b"/>
              <a:pathLst>
                <a:path w="116580" h="90224" extrusionOk="0">
                  <a:moveTo>
                    <a:pt x="107376" y="2"/>
                  </a:moveTo>
                  <a:cubicBezTo>
                    <a:pt x="93384" y="11314"/>
                    <a:pt x="72729" y="953"/>
                    <a:pt x="71682" y="1998"/>
                  </a:cubicBezTo>
                  <a:cubicBezTo>
                    <a:pt x="55302" y="17235"/>
                    <a:pt x="38074" y="31550"/>
                    <a:pt x="20094" y="44868"/>
                  </a:cubicBezTo>
                  <a:cubicBezTo>
                    <a:pt x="11432" y="51711"/>
                    <a:pt x="-2179" y="60932"/>
                    <a:pt x="296" y="74049"/>
                  </a:cubicBezTo>
                  <a:cubicBezTo>
                    <a:pt x="4674" y="97622"/>
                    <a:pt x="42366" y="90398"/>
                    <a:pt x="56644" y="83554"/>
                  </a:cubicBezTo>
                  <a:cubicBezTo>
                    <a:pt x="70921" y="76711"/>
                    <a:pt x="82438" y="64544"/>
                    <a:pt x="95954" y="56084"/>
                  </a:cubicBezTo>
                  <a:cubicBezTo>
                    <a:pt x="105472" y="50095"/>
                    <a:pt x="114990" y="47054"/>
                    <a:pt x="116513" y="34887"/>
                  </a:cubicBezTo>
                  <a:cubicBezTo>
                    <a:pt x="117370" y="27187"/>
                    <a:pt x="109850" y="-283"/>
                    <a:pt x="10737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1" name="Google Shape;1091;p24"/>
            <p:cNvSpPr/>
            <p:nvPr/>
          </p:nvSpPr>
          <p:spPr>
            <a:xfrm>
              <a:off x="5244760" y="4829592"/>
              <a:ext cx="116051" cy="60483"/>
            </a:xfrm>
            <a:custGeom>
              <a:avLst/>
              <a:gdLst/>
              <a:ahLst/>
              <a:cxnLst/>
              <a:rect l="l" t="t" r="r" b="b"/>
              <a:pathLst>
                <a:path w="116051" h="60483" extrusionOk="0">
                  <a:moveTo>
                    <a:pt x="115837" y="0"/>
                  </a:moveTo>
                  <a:cubicBezTo>
                    <a:pt x="113933" y="11597"/>
                    <a:pt x="104605" y="14828"/>
                    <a:pt x="95087" y="20722"/>
                  </a:cubicBezTo>
                  <a:cubicBezTo>
                    <a:pt x="81381" y="29182"/>
                    <a:pt x="69388" y="41443"/>
                    <a:pt x="55110" y="48572"/>
                  </a:cubicBezTo>
                  <a:cubicBezTo>
                    <a:pt x="40833" y="55701"/>
                    <a:pt x="9233" y="61880"/>
                    <a:pt x="0" y="45055"/>
                  </a:cubicBezTo>
                  <a:cubicBezTo>
                    <a:pt x="5045" y="67773"/>
                    <a:pt x="42071" y="60644"/>
                    <a:pt x="56157" y="53515"/>
                  </a:cubicBezTo>
                  <a:cubicBezTo>
                    <a:pt x="70244" y="46386"/>
                    <a:pt x="81952" y="34505"/>
                    <a:pt x="95468" y="26045"/>
                  </a:cubicBezTo>
                  <a:cubicBezTo>
                    <a:pt x="104986" y="20056"/>
                    <a:pt x="114504" y="17015"/>
                    <a:pt x="116027" y="4848"/>
                  </a:cubicBezTo>
                  <a:cubicBezTo>
                    <a:pt x="116093" y="3232"/>
                    <a:pt x="116027" y="1606"/>
                    <a:pt x="1158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092;p24"/>
            <p:cNvSpPr/>
            <p:nvPr/>
          </p:nvSpPr>
          <p:spPr>
            <a:xfrm>
              <a:off x="5124630" y="4754816"/>
              <a:ext cx="116569" cy="86887"/>
            </a:xfrm>
            <a:custGeom>
              <a:avLst/>
              <a:gdLst/>
              <a:ahLst/>
              <a:cxnLst/>
              <a:rect l="l" t="t" r="r" b="b"/>
              <a:pathLst>
                <a:path w="116569" h="86887" extrusionOk="0">
                  <a:moveTo>
                    <a:pt x="105663" y="63"/>
                  </a:moveTo>
                  <a:cubicBezTo>
                    <a:pt x="91671" y="11470"/>
                    <a:pt x="67590" y="-982"/>
                    <a:pt x="66162" y="63"/>
                  </a:cubicBezTo>
                  <a:cubicBezTo>
                    <a:pt x="51656" y="14825"/>
                    <a:pt x="36275" y="28693"/>
                    <a:pt x="20094" y="41602"/>
                  </a:cubicBezTo>
                  <a:cubicBezTo>
                    <a:pt x="11432" y="48446"/>
                    <a:pt x="-2179" y="57666"/>
                    <a:pt x="296" y="70783"/>
                  </a:cubicBezTo>
                  <a:cubicBezTo>
                    <a:pt x="4674" y="94261"/>
                    <a:pt x="42367" y="87037"/>
                    <a:pt x="56644" y="80288"/>
                  </a:cubicBezTo>
                  <a:cubicBezTo>
                    <a:pt x="70921" y="73540"/>
                    <a:pt x="82438" y="61278"/>
                    <a:pt x="95954" y="52818"/>
                  </a:cubicBezTo>
                  <a:cubicBezTo>
                    <a:pt x="105472" y="46830"/>
                    <a:pt x="114990" y="43313"/>
                    <a:pt x="116513" y="31621"/>
                  </a:cubicBezTo>
                  <a:cubicBezTo>
                    <a:pt x="117370" y="23922"/>
                    <a:pt x="108137" y="-222"/>
                    <a:pt x="105663" y="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24"/>
            <p:cNvSpPr/>
            <p:nvPr/>
          </p:nvSpPr>
          <p:spPr>
            <a:xfrm>
              <a:off x="5124926" y="4782825"/>
              <a:ext cx="116097" cy="60673"/>
            </a:xfrm>
            <a:custGeom>
              <a:avLst/>
              <a:gdLst/>
              <a:ahLst/>
              <a:cxnLst/>
              <a:rect l="l" t="t" r="r" b="b"/>
              <a:pathLst>
                <a:path w="116097" h="60673" extrusionOk="0">
                  <a:moveTo>
                    <a:pt x="115741" y="0"/>
                  </a:moveTo>
                  <a:cubicBezTo>
                    <a:pt x="114218" y="11407"/>
                    <a:pt x="104700" y="14828"/>
                    <a:pt x="95182" y="20912"/>
                  </a:cubicBezTo>
                  <a:cubicBezTo>
                    <a:pt x="81476" y="29372"/>
                    <a:pt x="69388" y="41634"/>
                    <a:pt x="55205" y="48858"/>
                  </a:cubicBezTo>
                  <a:cubicBezTo>
                    <a:pt x="41023" y="56082"/>
                    <a:pt x="9233" y="62070"/>
                    <a:pt x="0" y="45246"/>
                  </a:cubicBezTo>
                  <a:cubicBezTo>
                    <a:pt x="5045" y="67964"/>
                    <a:pt x="42071" y="60835"/>
                    <a:pt x="56157" y="53706"/>
                  </a:cubicBezTo>
                  <a:cubicBezTo>
                    <a:pt x="70244" y="46577"/>
                    <a:pt x="82047" y="34695"/>
                    <a:pt x="95468" y="26235"/>
                  </a:cubicBezTo>
                  <a:cubicBezTo>
                    <a:pt x="104986" y="20246"/>
                    <a:pt x="114504" y="16730"/>
                    <a:pt x="116027" y="5133"/>
                  </a:cubicBezTo>
                  <a:cubicBezTo>
                    <a:pt x="116179" y="3413"/>
                    <a:pt x="116084" y="1692"/>
                    <a:pt x="11574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24"/>
            <p:cNvSpPr/>
            <p:nvPr/>
          </p:nvSpPr>
          <p:spPr>
            <a:xfrm>
              <a:off x="5154433" y="4234936"/>
              <a:ext cx="200389" cy="574156"/>
            </a:xfrm>
            <a:custGeom>
              <a:avLst/>
              <a:gdLst/>
              <a:ahLst/>
              <a:cxnLst/>
              <a:rect l="l" t="t" r="r" b="b"/>
              <a:pathLst>
                <a:path w="200389" h="574156" extrusionOk="0">
                  <a:moveTo>
                    <a:pt x="197978" y="49713"/>
                  </a:moveTo>
                  <a:cubicBezTo>
                    <a:pt x="197312" y="70815"/>
                    <a:pt x="190745" y="162447"/>
                    <a:pt x="187794" y="211304"/>
                  </a:cubicBezTo>
                  <a:cubicBezTo>
                    <a:pt x="184843" y="260162"/>
                    <a:pt x="184177" y="319285"/>
                    <a:pt x="184177" y="319285"/>
                  </a:cubicBezTo>
                  <a:cubicBezTo>
                    <a:pt x="184177" y="319285"/>
                    <a:pt x="192553" y="354645"/>
                    <a:pt x="197978" y="396183"/>
                  </a:cubicBezTo>
                  <a:cubicBezTo>
                    <a:pt x="203404" y="437722"/>
                    <a:pt x="197978" y="568896"/>
                    <a:pt x="197978" y="568896"/>
                  </a:cubicBezTo>
                  <a:cubicBezTo>
                    <a:pt x="187080" y="575911"/>
                    <a:pt x="173088" y="575911"/>
                    <a:pt x="162190" y="568896"/>
                  </a:cubicBezTo>
                  <a:cubicBezTo>
                    <a:pt x="162190" y="568896"/>
                    <a:pt x="139822" y="464337"/>
                    <a:pt x="129448" y="416810"/>
                  </a:cubicBezTo>
                  <a:cubicBezTo>
                    <a:pt x="119073" y="369283"/>
                    <a:pt x="117359" y="342193"/>
                    <a:pt x="111934" y="312916"/>
                  </a:cubicBezTo>
                  <a:cubicBezTo>
                    <a:pt x="105462" y="277462"/>
                    <a:pt x="91375" y="111973"/>
                    <a:pt x="91375" y="111973"/>
                  </a:cubicBezTo>
                  <a:lnTo>
                    <a:pt x="85759" y="111973"/>
                  </a:lnTo>
                  <a:lnTo>
                    <a:pt x="70815" y="298753"/>
                  </a:lnTo>
                  <a:cubicBezTo>
                    <a:pt x="75479" y="312508"/>
                    <a:pt x="78668" y="326718"/>
                    <a:pt x="80334" y="341147"/>
                  </a:cubicBezTo>
                  <a:cubicBezTo>
                    <a:pt x="84426" y="371660"/>
                    <a:pt x="76050" y="524696"/>
                    <a:pt x="76050" y="524696"/>
                  </a:cubicBezTo>
                  <a:cubicBezTo>
                    <a:pt x="63896" y="531473"/>
                    <a:pt x="48952" y="530846"/>
                    <a:pt x="37406" y="523080"/>
                  </a:cubicBezTo>
                  <a:cubicBezTo>
                    <a:pt x="37406" y="523080"/>
                    <a:pt x="0" y="320331"/>
                    <a:pt x="0" y="289533"/>
                  </a:cubicBezTo>
                  <a:cubicBezTo>
                    <a:pt x="0" y="269097"/>
                    <a:pt x="3522" y="0"/>
                    <a:pt x="352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24"/>
            <p:cNvSpPr/>
            <p:nvPr/>
          </p:nvSpPr>
          <p:spPr>
            <a:xfrm>
              <a:off x="5199628" y="3876679"/>
              <a:ext cx="128464" cy="124722"/>
            </a:xfrm>
            <a:custGeom>
              <a:avLst/>
              <a:gdLst/>
              <a:ahLst/>
              <a:cxnLst/>
              <a:rect l="l" t="t" r="r" b="b"/>
              <a:pathLst>
                <a:path w="128464" h="124722" extrusionOk="0">
                  <a:moveTo>
                    <a:pt x="102147" y="0"/>
                  </a:moveTo>
                  <a:cubicBezTo>
                    <a:pt x="102147" y="0"/>
                    <a:pt x="99767" y="46006"/>
                    <a:pt x="100814" y="50093"/>
                  </a:cubicBezTo>
                  <a:cubicBezTo>
                    <a:pt x="101861" y="54181"/>
                    <a:pt x="121945" y="67678"/>
                    <a:pt x="127846" y="72431"/>
                  </a:cubicBezTo>
                  <a:cubicBezTo>
                    <a:pt x="133747" y="77183"/>
                    <a:pt x="95960" y="114445"/>
                    <a:pt x="77590" y="122904"/>
                  </a:cubicBezTo>
                  <a:cubicBezTo>
                    <a:pt x="59220" y="131364"/>
                    <a:pt x="1444" y="109122"/>
                    <a:pt x="112" y="80606"/>
                  </a:cubicBezTo>
                  <a:cubicBezTo>
                    <a:pt x="-1221" y="52089"/>
                    <a:pt x="9630" y="28136"/>
                    <a:pt x="19148" y="26900"/>
                  </a:cubicBezTo>
                  <a:cubicBezTo>
                    <a:pt x="28666" y="25665"/>
                    <a:pt x="102147" y="0"/>
                    <a:pt x="10214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24"/>
            <p:cNvSpPr/>
            <p:nvPr/>
          </p:nvSpPr>
          <p:spPr>
            <a:xfrm>
              <a:off x="4996526" y="3906336"/>
              <a:ext cx="182485" cy="357686"/>
            </a:xfrm>
            <a:custGeom>
              <a:avLst/>
              <a:gdLst/>
              <a:ahLst/>
              <a:cxnLst/>
              <a:rect l="l" t="t" r="r" b="b"/>
              <a:pathLst>
                <a:path w="182485" h="357686" extrusionOk="0">
                  <a:moveTo>
                    <a:pt x="179037" y="55702"/>
                  </a:moveTo>
                  <a:cubicBezTo>
                    <a:pt x="176277" y="35455"/>
                    <a:pt x="189697" y="16159"/>
                    <a:pt x="176752" y="0"/>
                  </a:cubicBezTo>
                  <a:cubicBezTo>
                    <a:pt x="131255" y="44485"/>
                    <a:pt x="136966" y="162352"/>
                    <a:pt x="126687" y="237634"/>
                  </a:cubicBezTo>
                  <a:cubicBezTo>
                    <a:pt x="92897" y="272899"/>
                    <a:pt x="25032" y="307594"/>
                    <a:pt x="5901" y="316243"/>
                  </a:cubicBezTo>
                  <a:cubicBezTo>
                    <a:pt x="2379" y="317764"/>
                    <a:pt x="-572" y="319475"/>
                    <a:pt x="95" y="323182"/>
                  </a:cubicBezTo>
                  <a:cubicBezTo>
                    <a:pt x="2665" y="335739"/>
                    <a:pt x="8061" y="347535"/>
                    <a:pt x="15895" y="357687"/>
                  </a:cubicBezTo>
                  <a:cubicBezTo>
                    <a:pt x="60821" y="338676"/>
                    <a:pt x="93183" y="327270"/>
                    <a:pt x="149150" y="274040"/>
                  </a:cubicBezTo>
                  <a:cubicBezTo>
                    <a:pt x="154509" y="268175"/>
                    <a:pt x="159287" y="261806"/>
                    <a:pt x="163427" y="255029"/>
                  </a:cubicBezTo>
                  <a:cubicBezTo>
                    <a:pt x="179608" y="207502"/>
                    <a:pt x="183605" y="90776"/>
                    <a:pt x="179037" y="5570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24"/>
            <p:cNvSpPr/>
            <p:nvPr/>
          </p:nvSpPr>
          <p:spPr>
            <a:xfrm>
              <a:off x="5154414" y="3894094"/>
              <a:ext cx="208226" cy="419055"/>
            </a:xfrm>
            <a:custGeom>
              <a:avLst/>
              <a:gdLst/>
              <a:ahLst/>
              <a:cxnLst/>
              <a:rect l="l" t="t" r="r" b="b"/>
              <a:pathLst>
                <a:path w="208226" h="419055" extrusionOk="0">
                  <a:moveTo>
                    <a:pt x="152500" y="40568"/>
                  </a:moveTo>
                  <a:cubicBezTo>
                    <a:pt x="152500" y="40568"/>
                    <a:pt x="119091" y="90376"/>
                    <a:pt x="72357" y="95033"/>
                  </a:cubicBezTo>
                  <a:cubicBezTo>
                    <a:pt x="57699" y="80585"/>
                    <a:pt x="56366" y="29066"/>
                    <a:pt x="76736" y="12527"/>
                  </a:cubicBezTo>
                  <a:cubicBezTo>
                    <a:pt x="76736" y="12527"/>
                    <a:pt x="57699" y="-2491"/>
                    <a:pt x="45135" y="360"/>
                  </a:cubicBezTo>
                  <a:cubicBezTo>
                    <a:pt x="31448" y="8744"/>
                    <a:pt x="21301" y="21823"/>
                    <a:pt x="16580" y="37146"/>
                  </a:cubicBezTo>
                  <a:cubicBezTo>
                    <a:pt x="4702" y="71346"/>
                    <a:pt x="-885" y="107419"/>
                    <a:pt x="114" y="143606"/>
                  </a:cubicBezTo>
                  <a:cubicBezTo>
                    <a:pt x="875" y="192463"/>
                    <a:pt x="114" y="341698"/>
                    <a:pt x="114" y="341698"/>
                  </a:cubicBezTo>
                  <a:cubicBezTo>
                    <a:pt x="114" y="341698"/>
                    <a:pt x="6681" y="373256"/>
                    <a:pt x="48942" y="396734"/>
                  </a:cubicBezTo>
                  <a:cubicBezTo>
                    <a:pt x="91203" y="420212"/>
                    <a:pt x="122423" y="422493"/>
                    <a:pt x="151073" y="415745"/>
                  </a:cubicBezTo>
                  <a:cubicBezTo>
                    <a:pt x="174678" y="410231"/>
                    <a:pt x="194190" y="401866"/>
                    <a:pt x="202376" y="384757"/>
                  </a:cubicBezTo>
                  <a:cubicBezTo>
                    <a:pt x="200282" y="350538"/>
                    <a:pt x="184957" y="261187"/>
                    <a:pt x="190668" y="218223"/>
                  </a:cubicBezTo>
                  <a:cubicBezTo>
                    <a:pt x="196379" y="175259"/>
                    <a:pt x="205517" y="143036"/>
                    <a:pt x="207801" y="108246"/>
                  </a:cubicBezTo>
                  <a:cubicBezTo>
                    <a:pt x="210086" y="73456"/>
                    <a:pt x="203233" y="74122"/>
                    <a:pt x="185814" y="61765"/>
                  </a:cubicBezTo>
                  <a:cubicBezTo>
                    <a:pt x="175239" y="53904"/>
                    <a:pt x="164103" y="46813"/>
                    <a:pt x="152500" y="4056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24"/>
            <p:cNvSpPr/>
            <p:nvPr/>
          </p:nvSpPr>
          <p:spPr>
            <a:xfrm>
              <a:off x="5194395" y="3747198"/>
              <a:ext cx="138431" cy="168252"/>
            </a:xfrm>
            <a:custGeom>
              <a:avLst/>
              <a:gdLst/>
              <a:ahLst/>
              <a:cxnLst/>
              <a:rect l="l" t="t" r="r" b="b"/>
              <a:pathLst>
                <a:path w="138431" h="168252" extrusionOk="0">
                  <a:moveTo>
                    <a:pt x="3060" y="60853"/>
                  </a:moveTo>
                  <a:lnTo>
                    <a:pt x="3060" y="60853"/>
                  </a:lnTo>
                  <a:cubicBezTo>
                    <a:pt x="8581" y="25112"/>
                    <a:pt x="34375" y="-1978"/>
                    <a:pt x="71211" y="113"/>
                  </a:cubicBezTo>
                  <a:cubicBezTo>
                    <a:pt x="110416" y="2252"/>
                    <a:pt x="140465" y="35740"/>
                    <a:pt x="138324" y="74892"/>
                  </a:cubicBezTo>
                  <a:cubicBezTo>
                    <a:pt x="138314" y="74930"/>
                    <a:pt x="138314" y="74978"/>
                    <a:pt x="138314" y="75016"/>
                  </a:cubicBezTo>
                  <a:cubicBezTo>
                    <a:pt x="137105" y="96983"/>
                    <a:pt x="125655" y="117105"/>
                    <a:pt x="107380" y="129386"/>
                  </a:cubicBezTo>
                  <a:cubicBezTo>
                    <a:pt x="106057" y="134804"/>
                    <a:pt x="104144" y="140071"/>
                    <a:pt x="101669" y="145070"/>
                  </a:cubicBezTo>
                  <a:cubicBezTo>
                    <a:pt x="88629" y="160279"/>
                    <a:pt x="49128" y="169689"/>
                    <a:pt x="37802" y="168073"/>
                  </a:cubicBezTo>
                  <a:cubicBezTo>
                    <a:pt x="23981" y="166847"/>
                    <a:pt x="12322" y="157313"/>
                    <a:pt x="8391" y="144025"/>
                  </a:cubicBezTo>
                  <a:cubicBezTo>
                    <a:pt x="-3793" y="115984"/>
                    <a:pt x="15" y="78533"/>
                    <a:pt x="3060" y="6085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24"/>
            <p:cNvSpPr/>
            <p:nvPr/>
          </p:nvSpPr>
          <p:spPr>
            <a:xfrm>
              <a:off x="5199668" y="3732408"/>
              <a:ext cx="146095" cy="144175"/>
            </a:xfrm>
            <a:custGeom>
              <a:avLst/>
              <a:gdLst/>
              <a:ahLst/>
              <a:cxnLst/>
              <a:rect l="l" t="t" r="r" b="b"/>
              <a:pathLst>
                <a:path w="146095" h="144175" extrusionOk="0">
                  <a:moveTo>
                    <a:pt x="102106" y="144176"/>
                  </a:moveTo>
                  <a:lnTo>
                    <a:pt x="102106" y="144176"/>
                  </a:lnTo>
                  <a:lnTo>
                    <a:pt x="98680" y="113093"/>
                  </a:lnTo>
                  <a:cubicBezTo>
                    <a:pt x="98680" y="113093"/>
                    <a:pt x="124189" y="47126"/>
                    <a:pt x="63939" y="59768"/>
                  </a:cubicBezTo>
                  <a:cubicBezTo>
                    <a:pt x="24152" y="68133"/>
                    <a:pt x="14158" y="71745"/>
                    <a:pt x="2070" y="45130"/>
                  </a:cubicBezTo>
                  <a:cubicBezTo>
                    <a:pt x="-10018" y="18515"/>
                    <a:pt x="32624" y="-5534"/>
                    <a:pt x="83355" y="1120"/>
                  </a:cubicBezTo>
                  <a:cubicBezTo>
                    <a:pt x="119563" y="4913"/>
                    <a:pt x="146823" y="35777"/>
                    <a:pt x="146081" y="72125"/>
                  </a:cubicBezTo>
                  <a:cubicBezTo>
                    <a:pt x="144748" y="91706"/>
                    <a:pt x="139513" y="131439"/>
                    <a:pt x="102106" y="14417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24"/>
            <p:cNvSpPr/>
            <p:nvPr/>
          </p:nvSpPr>
          <p:spPr>
            <a:xfrm>
              <a:off x="5186268" y="3976961"/>
              <a:ext cx="186859" cy="320520"/>
            </a:xfrm>
            <a:custGeom>
              <a:avLst/>
              <a:gdLst/>
              <a:ahLst/>
              <a:cxnLst/>
              <a:rect l="l" t="t" r="r" b="b"/>
              <a:pathLst>
                <a:path w="186859" h="320520" extrusionOk="0">
                  <a:moveTo>
                    <a:pt x="186131" y="4943"/>
                  </a:moveTo>
                  <a:cubicBezTo>
                    <a:pt x="168713" y="0"/>
                    <a:pt x="182039" y="4088"/>
                    <a:pt x="168713" y="0"/>
                  </a:cubicBezTo>
                  <a:cubicBezTo>
                    <a:pt x="123216" y="44485"/>
                    <a:pt x="128832" y="120813"/>
                    <a:pt x="118552" y="196286"/>
                  </a:cubicBezTo>
                  <a:cubicBezTo>
                    <a:pt x="93424" y="237729"/>
                    <a:pt x="241" y="293906"/>
                    <a:pt x="241" y="293906"/>
                  </a:cubicBezTo>
                  <a:cubicBezTo>
                    <a:pt x="-901" y="301986"/>
                    <a:pt x="1859" y="304362"/>
                    <a:pt x="11948" y="320521"/>
                  </a:cubicBezTo>
                  <a:cubicBezTo>
                    <a:pt x="63842" y="300693"/>
                    <a:pt x="111042" y="270295"/>
                    <a:pt x="150533" y="231266"/>
                  </a:cubicBezTo>
                  <a:cubicBezTo>
                    <a:pt x="152818" y="229174"/>
                    <a:pt x="156054" y="228604"/>
                    <a:pt x="157006" y="225752"/>
                  </a:cubicBezTo>
                  <a:cubicBezTo>
                    <a:pt x="172901" y="177655"/>
                    <a:pt x="190700" y="40018"/>
                    <a:pt x="186131" y="49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24"/>
            <p:cNvSpPr/>
            <p:nvPr/>
          </p:nvSpPr>
          <p:spPr>
            <a:xfrm>
              <a:off x="4957596" y="4074866"/>
              <a:ext cx="216348" cy="290578"/>
            </a:xfrm>
            <a:custGeom>
              <a:avLst/>
              <a:gdLst/>
              <a:ahLst/>
              <a:cxnLst/>
              <a:rect l="l" t="t" r="r" b="b"/>
              <a:pathLst>
                <a:path w="216348" h="290578" extrusionOk="0">
                  <a:moveTo>
                    <a:pt x="0" y="0"/>
                  </a:moveTo>
                  <a:lnTo>
                    <a:pt x="67770" y="231360"/>
                  </a:lnTo>
                  <a:lnTo>
                    <a:pt x="216349" y="290579"/>
                  </a:lnTo>
                  <a:lnTo>
                    <a:pt x="162190" y="65302"/>
                  </a:lnTo>
                  <a:lnTo>
                    <a:pt x="0"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24"/>
            <p:cNvSpPr/>
            <p:nvPr/>
          </p:nvSpPr>
          <p:spPr>
            <a:xfrm>
              <a:off x="5101717" y="4257084"/>
              <a:ext cx="109578" cy="53390"/>
            </a:xfrm>
            <a:custGeom>
              <a:avLst/>
              <a:gdLst/>
              <a:ahLst/>
              <a:cxnLst/>
              <a:rect l="l" t="t" r="r" b="b"/>
              <a:pathLst>
                <a:path w="109578" h="53390" extrusionOk="0">
                  <a:moveTo>
                    <a:pt x="108112" y="15494"/>
                  </a:moveTo>
                  <a:cubicBezTo>
                    <a:pt x="105923" y="7604"/>
                    <a:pt x="100212" y="9505"/>
                    <a:pt x="93739" y="11502"/>
                  </a:cubicBezTo>
                  <a:cubicBezTo>
                    <a:pt x="86772" y="14353"/>
                    <a:pt x="79100" y="15019"/>
                    <a:pt x="71752" y="13403"/>
                  </a:cubicBezTo>
                  <a:cubicBezTo>
                    <a:pt x="66003" y="10627"/>
                    <a:pt x="60683" y="7043"/>
                    <a:pt x="55952" y="2757"/>
                  </a:cubicBezTo>
                  <a:cubicBezTo>
                    <a:pt x="53077" y="1017"/>
                    <a:pt x="49794" y="67"/>
                    <a:pt x="46434" y="0"/>
                  </a:cubicBezTo>
                  <a:cubicBezTo>
                    <a:pt x="46434" y="1996"/>
                    <a:pt x="49860" y="13688"/>
                    <a:pt x="49860" y="13688"/>
                  </a:cubicBezTo>
                  <a:cubicBezTo>
                    <a:pt x="49860" y="13688"/>
                    <a:pt x="17308" y="13688"/>
                    <a:pt x="13977" y="13688"/>
                  </a:cubicBezTo>
                  <a:cubicBezTo>
                    <a:pt x="11045" y="13070"/>
                    <a:pt x="8171" y="14952"/>
                    <a:pt x="7552" y="17880"/>
                  </a:cubicBezTo>
                  <a:cubicBezTo>
                    <a:pt x="7200" y="19572"/>
                    <a:pt x="7676" y="21339"/>
                    <a:pt x="8837" y="22623"/>
                  </a:cubicBezTo>
                  <a:cubicBezTo>
                    <a:pt x="8104" y="22680"/>
                    <a:pt x="7381" y="22680"/>
                    <a:pt x="6648" y="22623"/>
                  </a:cubicBezTo>
                  <a:cubicBezTo>
                    <a:pt x="-15" y="21102"/>
                    <a:pt x="-2870" y="31368"/>
                    <a:pt x="3792" y="32889"/>
                  </a:cubicBezTo>
                  <a:cubicBezTo>
                    <a:pt x="5582" y="33231"/>
                    <a:pt x="7399" y="33487"/>
                    <a:pt x="9218" y="33649"/>
                  </a:cubicBezTo>
                  <a:cubicBezTo>
                    <a:pt x="4839" y="35360"/>
                    <a:pt x="3792" y="42584"/>
                    <a:pt x="9218" y="43154"/>
                  </a:cubicBezTo>
                  <a:lnTo>
                    <a:pt x="10836" y="43154"/>
                  </a:lnTo>
                  <a:cubicBezTo>
                    <a:pt x="11645" y="43373"/>
                    <a:pt x="12501" y="43373"/>
                    <a:pt x="13310" y="43154"/>
                  </a:cubicBezTo>
                  <a:lnTo>
                    <a:pt x="14262" y="43154"/>
                  </a:lnTo>
                  <a:cubicBezTo>
                    <a:pt x="13701" y="46358"/>
                    <a:pt x="15852" y="49418"/>
                    <a:pt x="19059" y="49970"/>
                  </a:cubicBezTo>
                  <a:cubicBezTo>
                    <a:pt x="19107" y="49979"/>
                    <a:pt x="19164" y="49989"/>
                    <a:pt x="19212" y="49998"/>
                  </a:cubicBezTo>
                  <a:cubicBezTo>
                    <a:pt x="35107" y="52089"/>
                    <a:pt x="58522" y="58458"/>
                    <a:pt x="72894" y="45341"/>
                  </a:cubicBezTo>
                  <a:cubicBezTo>
                    <a:pt x="82774" y="44295"/>
                    <a:pt x="92416" y="41662"/>
                    <a:pt x="101449" y="37546"/>
                  </a:cubicBezTo>
                  <a:cubicBezTo>
                    <a:pt x="110491" y="33839"/>
                    <a:pt x="110777" y="24904"/>
                    <a:pt x="108112" y="154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24"/>
            <p:cNvSpPr/>
            <p:nvPr/>
          </p:nvSpPr>
          <p:spPr>
            <a:xfrm>
              <a:off x="4984781" y="4223327"/>
              <a:ext cx="67863" cy="55821"/>
            </a:xfrm>
            <a:custGeom>
              <a:avLst/>
              <a:gdLst/>
              <a:ahLst/>
              <a:cxnLst/>
              <a:rect l="l" t="t" r="r" b="b"/>
              <a:pathLst>
                <a:path w="67863" h="55821" extrusionOk="0">
                  <a:moveTo>
                    <a:pt x="62477" y="30335"/>
                  </a:moveTo>
                  <a:lnTo>
                    <a:pt x="60192" y="30335"/>
                  </a:lnTo>
                  <a:cubicBezTo>
                    <a:pt x="62420" y="28253"/>
                    <a:pt x="62534" y="24764"/>
                    <a:pt x="60459" y="22540"/>
                  </a:cubicBezTo>
                  <a:cubicBezTo>
                    <a:pt x="59564" y="21590"/>
                    <a:pt x="58355" y="20981"/>
                    <a:pt x="57051" y="20829"/>
                  </a:cubicBezTo>
                  <a:cubicBezTo>
                    <a:pt x="53720" y="20829"/>
                    <a:pt x="20216" y="13890"/>
                    <a:pt x="20216" y="13890"/>
                  </a:cubicBezTo>
                  <a:lnTo>
                    <a:pt x="16123" y="108"/>
                  </a:lnTo>
                  <a:cubicBezTo>
                    <a:pt x="16123" y="-653"/>
                    <a:pt x="10317" y="2864"/>
                    <a:pt x="10127" y="2959"/>
                  </a:cubicBezTo>
                  <a:cubicBezTo>
                    <a:pt x="4406" y="6723"/>
                    <a:pt x="694" y="12873"/>
                    <a:pt x="37" y="19689"/>
                  </a:cubicBezTo>
                  <a:cubicBezTo>
                    <a:pt x="-400" y="29232"/>
                    <a:pt x="3035" y="38557"/>
                    <a:pt x="9555" y="45543"/>
                  </a:cubicBezTo>
                  <a:cubicBezTo>
                    <a:pt x="15638" y="51503"/>
                    <a:pt x="23785" y="54906"/>
                    <a:pt x="32304" y="55049"/>
                  </a:cubicBezTo>
                  <a:cubicBezTo>
                    <a:pt x="36302" y="55049"/>
                    <a:pt x="40204" y="55049"/>
                    <a:pt x="43726" y="55809"/>
                  </a:cubicBezTo>
                  <a:cubicBezTo>
                    <a:pt x="46981" y="56018"/>
                    <a:pt x="49789" y="53556"/>
                    <a:pt x="49998" y="50305"/>
                  </a:cubicBezTo>
                  <a:cubicBezTo>
                    <a:pt x="49998" y="50210"/>
                    <a:pt x="50008" y="50106"/>
                    <a:pt x="50008" y="50011"/>
                  </a:cubicBezTo>
                  <a:lnTo>
                    <a:pt x="51055" y="50011"/>
                  </a:lnTo>
                  <a:cubicBezTo>
                    <a:pt x="51835" y="50201"/>
                    <a:pt x="52654" y="50201"/>
                    <a:pt x="53435" y="50011"/>
                  </a:cubicBezTo>
                  <a:lnTo>
                    <a:pt x="55148" y="50011"/>
                  </a:lnTo>
                  <a:cubicBezTo>
                    <a:pt x="60859" y="50011"/>
                    <a:pt x="61334" y="42977"/>
                    <a:pt x="57432" y="40505"/>
                  </a:cubicBezTo>
                  <a:cubicBezTo>
                    <a:pt x="59240" y="40505"/>
                    <a:pt x="61049" y="40505"/>
                    <a:pt x="62953" y="40505"/>
                  </a:cubicBezTo>
                  <a:cubicBezTo>
                    <a:pt x="69901" y="40885"/>
                    <a:pt x="69234" y="30239"/>
                    <a:pt x="62477" y="3033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24"/>
            <p:cNvSpPr/>
            <p:nvPr/>
          </p:nvSpPr>
          <p:spPr>
            <a:xfrm>
              <a:off x="5132255" y="3894454"/>
              <a:ext cx="67293" cy="97715"/>
            </a:xfrm>
            <a:custGeom>
              <a:avLst/>
              <a:gdLst/>
              <a:ahLst/>
              <a:cxnLst/>
              <a:rect l="l" t="t" r="r" b="b"/>
              <a:pathLst>
                <a:path w="67293" h="97715" extrusionOk="0">
                  <a:moveTo>
                    <a:pt x="24367" y="97715"/>
                  </a:moveTo>
                  <a:cubicBezTo>
                    <a:pt x="15153" y="97344"/>
                    <a:pt x="6435" y="93466"/>
                    <a:pt x="0" y="86879"/>
                  </a:cubicBezTo>
                  <a:cubicBezTo>
                    <a:pt x="1333" y="69769"/>
                    <a:pt x="23224" y="4848"/>
                    <a:pt x="67294" y="0"/>
                  </a:cubicBezTo>
                  <a:cubicBezTo>
                    <a:pt x="55310" y="8431"/>
                    <a:pt x="45811" y="19923"/>
                    <a:pt x="39786" y="33269"/>
                  </a:cubicBezTo>
                  <a:cubicBezTo>
                    <a:pt x="33000" y="54323"/>
                    <a:pt x="27841" y="75872"/>
                    <a:pt x="24367" y="977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24"/>
            <p:cNvSpPr/>
            <p:nvPr/>
          </p:nvSpPr>
          <p:spPr>
            <a:xfrm>
              <a:off x="5305132" y="3960902"/>
              <a:ext cx="81740" cy="121566"/>
            </a:xfrm>
            <a:custGeom>
              <a:avLst/>
              <a:gdLst/>
              <a:ahLst/>
              <a:cxnLst/>
              <a:rect l="l" t="t" r="r" b="b"/>
              <a:pathLst>
                <a:path w="81740" h="121566" extrusionOk="0">
                  <a:moveTo>
                    <a:pt x="75168" y="117100"/>
                  </a:moveTo>
                  <a:cubicBezTo>
                    <a:pt x="75168" y="117100"/>
                    <a:pt x="31289" y="132214"/>
                    <a:pt x="355" y="106834"/>
                  </a:cubicBezTo>
                  <a:cubicBezTo>
                    <a:pt x="-2977" y="101036"/>
                    <a:pt x="18249" y="26514"/>
                    <a:pt x="18249" y="26514"/>
                  </a:cubicBezTo>
                  <a:cubicBezTo>
                    <a:pt x="18249" y="26514"/>
                    <a:pt x="36714" y="-11507"/>
                    <a:pt x="65840" y="3511"/>
                  </a:cubicBezTo>
                  <a:cubicBezTo>
                    <a:pt x="94966" y="18530"/>
                    <a:pt x="75168" y="117100"/>
                    <a:pt x="75168" y="11710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6" name="Google Shape;1106;p24"/>
            <p:cNvSpPr/>
            <p:nvPr/>
          </p:nvSpPr>
          <p:spPr>
            <a:xfrm>
              <a:off x="2821998" y="4049582"/>
              <a:ext cx="101559" cy="177370"/>
            </a:xfrm>
            <a:custGeom>
              <a:avLst/>
              <a:gdLst/>
              <a:ahLst/>
              <a:cxnLst/>
              <a:rect l="l" t="t" r="r" b="b"/>
              <a:pathLst>
                <a:path w="101559" h="177370" extrusionOk="0">
                  <a:moveTo>
                    <a:pt x="0" y="0"/>
                  </a:moveTo>
                  <a:cubicBezTo>
                    <a:pt x="0" y="0"/>
                    <a:pt x="6092" y="90966"/>
                    <a:pt x="17989" y="104084"/>
                  </a:cubicBezTo>
                  <a:cubicBezTo>
                    <a:pt x="29887" y="117201"/>
                    <a:pt x="70340" y="126136"/>
                    <a:pt x="70340" y="126136"/>
                  </a:cubicBezTo>
                  <a:lnTo>
                    <a:pt x="101559" y="177370"/>
                  </a:lnTo>
                  <a:cubicBezTo>
                    <a:pt x="101559" y="177370"/>
                    <a:pt x="73005" y="14543"/>
                    <a:pt x="66913" y="10646"/>
                  </a:cubicBezTo>
                  <a:cubicBezTo>
                    <a:pt x="60821" y="6749"/>
                    <a:pt x="0" y="0"/>
                    <a:pt x="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24"/>
            <p:cNvSpPr/>
            <p:nvPr/>
          </p:nvSpPr>
          <p:spPr>
            <a:xfrm>
              <a:off x="2814097" y="3945071"/>
              <a:ext cx="67769" cy="130685"/>
            </a:xfrm>
            <a:custGeom>
              <a:avLst/>
              <a:gdLst/>
              <a:ahLst/>
              <a:cxnLst/>
              <a:rect l="l" t="t" r="r" b="b"/>
              <a:pathLst>
                <a:path w="67769" h="130685" extrusionOk="0">
                  <a:moveTo>
                    <a:pt x="67770" y="3183"/>
                  </a:moveTo>
                  <a:cubicBezTo>
                    <a:pt x="52097" y="-4127"/>
                    <a:pt x="33430" y="1529"/>
                    <a:pt x="24462" y="16300"/>
                  </a:cubicBezTo>
                  <a:cubicBezTo>
                    <a:pt x="12945" y="35311"/>
                    <a:pt x="1047" y="100328"/>
                    <a:pt x="0" y="111354"/>
                  </a:cubicBezTo>
                  <a:cubicBezTo>
                    <a:pt x="0" y="111354"/>
                    <a:pt x="16086" y="133597"/>
                    <a:pt x="40167" y="13036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24"/>
            <p:cNvSpPr/>
            <p:nvPr/>
          </p:nvSpPr>
          <p:spPr>
            <a:xfrm>
              <a:off x="2966810" y="4837262"/>
              <a:ext cx="145801" cy="82247"/>
            </a:xfrm>
            <a:custGeom>
              <a:avLst/>
              <a:gdLst/>
              <a:ahLst/>
              <a:cxnLst/>
              <a:rect l="l" t="t" r="r" b="b"/>
              <a:pathLst>
                <a:path w="145801" h="82247" extrusionOk="0">
                  <a:moveTo>
                    <a:pt x="7003" y="19800"/>
                  </a:moveTo>
                  <a:cubicBezTo>
                    <a:pt x="23964" y="24458"/>
                    <a:pt x="42087" y="22272"/>
                    <a:pt x="57449" y="13717"/>
                  </a:cubicBezTo>
                  <a:cubicBezTo>
                    <a:pt x="69537" y="13717"/>
                    <a:pt x="135498" y="-14134"/>
                    <a:pt x="144446" y="9535"/>
                  </a:cubicBezTo>
                  <a:cubicBezTo>
                    <a:pt x="152346" y="30256"/>
                    <a:pt x="123791" y="49457"/>
                    <a:pt x="108562" y="53164"/>
                  </a:cubicBezTo>
                  <a:cubicBezTo>
                    <a:pt x="75248" y="61244"/>
                    <a:pt x="50596" y="77783"/>
                    <a:pt x="37175" y="80635"/>
                  </a:cubicBezTo>
                  <a:cubicBezTo>
                    <a:pt x="27657" y="82726"/>
                    <a:pt x="14332" y="84057"/>
                    <a:pt x="6432" y="76262"/>
                  </a:cubicBezTo>
                  <a:cubicBezTo>
                    <a:pt x="-2515" y="66852"/>
                    <a:pt x="-1944" y="32157"/>
                    <a:pt x="7003" y="1980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24"/>
            <p:cNvSpPr/>
            <p:nvPr/>
          </p:nvSpPr>
          <p:spPr>
            <a:xfrm>
              <a:off x="2969244" y="4850979"/>
              <a:ext cx="143767" cy="68530"/>
            </a:xfrm>
            <a:custGeom>
              <a:avLst/>
              <a:gdLst/>
              <a:ahLst/>
              <a:cxnLst/>
              <a:rect l="l" t="t" r="r" b="b"/>
              <a:pathLst>
                <a:path w="143767" h="68530" extrusionOk="0">
                  <a:moveTo>
                    <a:pt x="35122" y="61119"/>
                  </a:moveTo>
                  <a:cubicBezTo>
                    <a:pt x="48543" y="58363"/>
                    <a:pt x="73195" y="42109"/>
                    <a:pt x="106509" y="33649"/>
                  </a:cubicBezTo>
                  <a:cubicBezTo>
                    <a:pt x="119263" y="30607"/>
                    <a:pt x="141250" y="16634"/>
                    <a:pt x="143535" y="0"/>
                  </a:cubicBezTo>
                  <a:cubicBezTo>
                    <a:pt x="146485" y="19011"/>
                    <a:pt x="120691" y="36025"/>
                    <a:pt x="106509" y="39447"/>
                  </a:cubicBezTo>
                  <a:cubicBezTo>
                    <a:pt x="73195" y="47527"/>
                    <a:pt x="48543" y="64066"/>
                    <a:pt x="35122" y="66918"/>
                  </a:cubicBezTo>
                  <a:cubicBezTo>
                    <a:pt x="25604" y="69009"/>
                    <a:pt x="12278" y="70340"/>
                    <a:pt x="4378" y="62545"/>
                  </a:cubicBezTo>
                  <a:cubicBezTo>
                    <a:pt x="2265" y="60292"/>
                    <a:pt x="761" y="57545"/>
                    <a:pt x="0" y="54561"/>
                  </a:cubicBezTo>
                  <a:cubicBezTo>
                    <a:pt x="10013" y="62156"/>
                    <a:pt x="23034" y="64589"/>
                    <a:pt x="35122" y="6111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1110;p24"/>
            <p:cNvSpPr/>
            <p:nvPr/>
          </p:nvSpPr>
          <p:spPr>
            <a:xfrm>
              <a:off x="2864165" y="4805303"/>
              <a:ext cx="146191" cy="82209"/>
            </a:xfrm>
            <a:custGeom>
              <a:avLst/>
              <a:gdLst/>
              <a:ahLst/>
              <a:cxnLst/>
              <a:rect l="l" t="t" r="r" b="b"/>
              <a:pathLst>
                <a:path w="146191" h="82209" extrusionOk="0">
                  <a:moveTo>
                    <a:pt x="7327" y="19726"/>
                  </a:moveTo>
                  <a:cubicBezTo>
                    <a:pt x="24287" y="24431"/>
                    <a:pt x="42423" y="22245"/>
                    <a:pt x="57774" y="13642"/>
                  </a:cubicBezTo>
                  <a:cubicBezTo>
                    <a:pt x="69957" y="13642"/>
                    <a:pt x="135823" y="-14113"/>
                    <a:pt x="144865" y="9555"/>
                  </a:cubicBezTo>
                  <a:cubicBezTo>
                    <a:pt x="152670" y="30277"/>
                    <a:pt x="124116" y="49477"/>
                    <a:pt x="108886" y="53185"/>
                  </a:cubicBezTo>
                  <a:cubicBezTo>
                    <a:pt x="75573" y="61169"/>
                    <a:pt x="50921" y="77804"/>
                    <a:pt x="37595" y="80560"/>
                  </a:cubicBezTo>
                  <a:cubicBezTo>
                    <a:pt x="27601" y="82651"/>
                    <a:pt x="14656" y="84077"/>
                    <a:pt x="6756" y="76283"/>
                  </a:cubicBezTo>
                  <a:cubicBezTo>
                    <a:pt x="-2762" y="66872"/>
                    <a:pt x="-1905" y="32178"/>
                    <a:pt x="7327" y="1972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24"/>
            <p:cNvSpPr/>
            <p:nvPr/>
          </p:nvSpPr>
          <p:spPr>
            <a:xfrm>
              <a:off x="2866543" y="4818565"/>
              <a:ext cx="143767" cy="68566"/>
            </a:xfrm>
            <a:custGeom>
              <a:avLst/>
              <a:gdLst/>
              <a:ahLst/>
              <a:cxnLst/>
              <a:rect l="l" t="t" r="r" b="b"/>
              <a:pathLst>
                <a:path w="143767" h="68566" extrusionOk="0">
                  <a:moveTo>
                    <a:pt x="35217" y="61215"/>
                  </a:moveTo>
                  <a:cubicBezTo>
                    <a:pt x="48543" y="58363"/>
                    <a:pt x="73290" y="42204"/>
                    <a:pt x="106509" y="33744"/>
                  </a:cubicBezTo>
                  <a:cubicBezTo>
                    <a:pt x="119263" y="30702"/>
                    <a:pt x="141345" y="16730"/>
                    <a:pt x="143534" y="0"/>
                  </a:cubicBezTo>
                  <a:cubicBezTo>
                    <a:pt x="146485" y="19011"/>
                    <a:pt x="120691" y="36025"/>
                    <a:pt x="106509" y="39542"/>
                  </a:cubicBezTo>
                  <a:cubicBezTo>
                    <a:pt x="73195" y="47527"/>
                    <a:pt x="48543" y="64161"/>
                    <a:pt x="35217" y="66918"/>
                  </a:cubicBezTo>
                  <a:cubicBezTo>
                    <a:pt x="25223" y="69009"/>
                    <a:pt x="12278" y="70435"/>
                    <a:pt x="4378" y="62640"/>
                  </a:cubicBezTo>
                  <a:cubicBezTo>
                    <a:pt x="2320" y="60350"/>
                    <a:pt x="821" y="57622"/>
                    <a:pt x="0" y="54656"/>
                  </a:cubicBezTo>
                  <a:cubicBezTo>
                    <a:pt x="10052" y="62251"/>
                    <a:pt x="23099" y="64684"/>
                    <a:pt x="35217" y="61215"/>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1112;p24"/>
            <p:cNvSpPr/>
            <p:nvPr/>
          </p:nvSpPr>
          <p:spPr>
            <a:xfrm>
              <a:off x="2858160" y="4267254"/>
              <a:ext cx="210834" cy="594226"/>
            </a:xfrm>
            <a:custGeom>
              <a:avLst/>
              <a:gdLst/>
              <a:ahLst/>
              <a:cxnLst/>
              <a:rect l="l" t="t" r="r" b="b"/>
              <a:pathLst>
                <a:path w="210834" h="594226" extrusionOk="0">
                  <a:moveTo>
                    <a:pt x="6098" y="372610"/>
                  </a:moveTo>
                  <a:cubicBezTo>
                    <a:pt x="8933" y="348172"/>
                    <a:pt x="14031" y="324057"/>
                    <a:pt x="21327" y="300559"/>
                  </a:cubicBezTo>
                  <a:cubicBezTo>
                    <a:pt x="21327" y="300559"/>
                    <a:pt x="16759" y="238299"/>
                    <a:pt x="14474" y="179271"/>
                  </a:cubicBezTo>
                  <a:cubicBezTo>
                    <a:pt x="11904" y="112734"/>
                    <a:pt x="-11320" y="53420"/>
                    <a:pt x="6955" y="0"/>
                  </a:cubicBezTo>
                  <a:lnTo>
                    <a:pt x="210835" y="45340"/>
                  </a:lnTo>
                  <a:cubicBezTo>
                    <a:pt x="210835" y="45340"/>
                    <a:pt x="201317" y="312821"/>
                    <a:pt x="198176" y="345140"/>
                  </a:cubicBezTo>
                  <a:cubicBezTo>
                    <a:pt x="196596" y="370310"/>
                    <a:pt x="193417" y="395366"/>
                    <a:pt x="188657" y="420137"/>
                  </a:cubicBezTo>
                  <a:cubicBezTo>
                    <a:pt x="179139" y="471941"/>
                    <a:pt x="168955" y="587907"/>
                    <a:pt x="168955" y="587907"/>
                  </a:cubicBezTo>
                  <a:cubicBezTo>
                    <a:pt x="147063" y="600644"/>
                    <a:pt x="114987" y="590188"/>
                    <a:pt x="114987" y="590188"/>
                  </a:cubicBezTo>
                  <a:cubicBezTo>
                    <a:pt x="114987" y="590188"/>
                    <a:pt x="114987" y="445041"/>
                    <a:pt x="116224" y="407685"/>
                  </a:cubicBezTo>
                  <a:cubicBezTo>
                    <a:pt x="117937" y="362059"/>
                    <a:pt x="119365" y="365576"/>
                    <a:pt x="119365" y="365576"/>
                  </a:cubicBezTo>
                  <a:lnTo>
                    <a:pt x="112512" y="251987"/>
                  </a:lnTo>
                  <a:lnTo>
                    <a:pt x="108038" y="195525"/>
                  </a:lnTo>
                  <a:cubicBezTo>
                    <a:pt x="108038" y="195525"/>
                    <a:pt x="102327" y="236969"/>
                    <a:pt x="98520" y="273945"/>
                  </a:cubicBezTo>
                  <a:cubicBezTo>
                    <a:pt x="95284" y="306263"/>
                    <a:pt x="87479" y="335444"/>
                    <a:pt x="78722" y="395613"/>
                  </a:cubicBezTo>
                  <a:cubicBezTo>
                    <a:pt x="71203" y="447703"/>
                    <a:pt x="63398" y="554068"/>
                    <a:pt x="63398" y="554068"/>
                  </a:cubicBezTo>
                  <a:cubicBezTo>
                    <a:pt x="41506" y="566710"/>
                    <a:pt x="12000" y="557965"/>
                    <a:pt x="12000" y="557965"/>
                  </a:cubicBezTo>
                  <a:cubicBezTo>
                    <a:pt x="12000" y="557965"/>
                    <a:pt x="197" y="417856"/>
                    <a:pt x="6098" y="3726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3" name="Google Shape;1113;p24"/>
            <p:cNvSpPr/>
            <p:nvPr/>
          </p:nvSpPr>
          <p:spPr>
            <a:xfrm>
              <a:off x="2884049" y="3772563"/>
              <a:ext cx="155365" cy="247695"/>
            </a:xfrm>
            <a:custGeom>
              <a:avLst/>
              <a:gdLst/>
              <a:ahLst/>
              <a:cxnLst/>
              <a:rect l="l" t="t" r="r" b="b"/>
              <a:pathLst>
                <a:path w="155365" h="247695" extrusionOk="0">
                  <a:moveTo>
                    <a:pt x="8859" y="177022"/>
                  </a:moveTo>
                  <a:cubicBezTo>
                    <a:pt x="24564" y="177782"/>
                    <a:pt x="36271" y="181869"/>
                    <a:pt x="38270" y="177022"/>
                  </a:cubicBezTo>
                  <a:cubicBezTo>
                    <a:pt x="39966" y="168895"/>
                    <a:pt x="41174" y="160673"/>
                    <a:pt x="41887" y="152403"/>
                  </a:cubicBezTo>
                  <a:cubicBezTo>
                    <a:pt x="40078" y="147840"/>
                    <a:pt x="38460" y="142897"/>
                    <a:pt x="38460" y="142897"/>
                  </a:cubicBezTo>
                  <a:cubicBezTo>
                    <a:pt x="18662" y="130826"/>
                    <a:pt x="12476" y="109439"/>
                    <a:pt x="9906" y="84535"/>
                  </a:cubicBezTo>
                  <a:cubicBezTo>
                    <a:pt x="5527" y="42046"/>
                    <a:pt x="28942" y="4880"/>
                    <a:pt x="71013" y="412"/>
                  </a:cubicBezTo>
                  <a:cubicBezTo>
                    <a:pt x="111084" y="-3770"/>
                    <a:pt x="140495" y="24365"/>
                    <a:pt x="148396" y="62862"/>
                  </a:cubicBezTo>
                  <a:cubicBezTo>
                    <a:pt x="152584" y="81873"/>
                    <a:pt x="161055" y="117899"/>
                    <a:pt x="149633" y="149171"/>
                  </a:cubicBezTo>
                  <a:cubicBezTo>
                    <a:pt x="143256" y="166756"/>
                    <a:pt x="135070" y="180634"/>
                    <a:pt x="126884" y="183295"/>
                  </a:cubicBezTo>
                  <a:cubicBezTo>
                    <a:pt x="118946" y="183143"/>
                    <a:pt x="111027" y="182449"/>
                    <a:pt x="103184" y="181204"/>
                  </a:cubicBezTo>
                  <a:lnTo>
                    <a:pt x="103184" y="181204"/>
                  </a:lnTo>
                  <a:cubicBezTo>
                    <a:pt x="103184" y="181204"/>
                    <a:pt x="101090" y="192991"/>
                    <a:pt x="99662" y="200215"/>
                  </a:cubicBezTo>
                  <a:cubicBezTo>
                    <a:pt x="98235" y="207439"/>
                    <a:pt x="98711" y="211716"/>
                    <a:pt x="113844" y="221031"/>
                  </a:cubicBezTo>
                  <a:cubicBezTo>
                    <a:pt x="128978" y="230347"/>
                    <a:pt x="91001" y="249548"/>
                    <a:pt x="66253" y="247551"/>
                  </a:cubicBezTo>
                  <a:cubicBezTo>
                    <a:pt x="41506" y="245555"/>
                    <a:pt x="13523" y="230727"/>
                    <a:pt x="5908" y="214758"/>
                  </a:cubicBezTo>
                  <a:cubicBezTo>
                    <a:pt x="-2754" y="197553"/>
                    <a:pt x="-1992" y="176451"/>
                    <a:pt x="8859" y="17702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24"/>
            <p:cNvSpPr/>
            <p:nvPr/>
          </p:nvSpPr>
          <p:spPr>
            <a:xfrm>
              <a:off x="2832349" y="3948237"/>
              <a:ext cx="239208" cy="394751"/>
            </a:xfrm>
            <a:custGeom>
              <a:avLst/>
              <a:gdLst/>
              <a:ahLst/>
              <a:cxnLst/>
              <a:rect l="l" t="t" r="r" b="b"/>
              <a:pathLst>
                <a:path w="239208" h="394751" extrusionOk="0">
                  <a:moveTo>
                    <a:pt x="83308" y="3725"/>
                  </a:moveTo>
                  <a:cubicBezTo>
                    <a:pt x="78930" y="14561"/>
                    <a:pt x="90066" y="27868"/>
                    <a:pt x="119667" y="37088"/>
                  </a:cubicBezTo>
                  <a:cubicBezTo>
                    <a:pt x="149269" y="46308"/>
                    <a:pt x="151839" y="34427"/>
                    <a:pt x="151839" y="34427"/>
                  </a:cubicBezTo>
                  <a:cubicBezTo>
                    <a:pt x="171408" y="43257"/>
                    <a:pt x="190473" y="53162"/>
                    <a:pt x="208948" y="64083"/>
                  </a:cubicBezTo>
                  <a:cubicBezTo>
                    <a:pt x="226652" y="76441"/>
                    <a:pt x="234552" y="112371"/>
                    <a:pt x="236932" y="172920"/>
                  </a:cubicBezTo>
                  <a:cubicBezTo>
                    <a:pt x="239692" y="242974"/>
                    <a:pt x="239977" y="346963"/>
                    <a:pt x="237598" y="364928"/>
                  </a:cubicBezTo>
                  <a:cubicBezTo>
                    <a:pt x="237598" y="364928"/>
                    <a:pt x="204475" y="398007"/>
                    <a:pt x="161452" y="394490"/>
                  </a:cubicBezTo>
                  <a:cubicBezTo>
                    <a:pt x="118430" y="390973"/>
                    <a:pt x="47234" y="353427"/>
                    <a:pt x="30196" y="324435"/>
                  </a:cubicBezTo>
                  <a:cubicBezTo>
                    <a:pt x="30196" y="263031"/>
                    <a:pt x="37906" y="253050"/>
                    <a:pt x="27912" y="217595"/>
                  </a:cubicBezTo>
                  <a:cubicBezTo>
                    <a:pt x="5068" y="136514"/>
                    <a:pt x="-6925" y="103531"/>
                    <a:pt x="4212" y="49540"/>
                  </a:cubicBezTo>
                  <a:cubicBezTo>
                    <a:pt x="13730" y="5150"/>
                    <a:pt x="26103" y="-363"/>
                    <a:pt x="43712" y="17"/>
                  </a:cubicBezTo>
                  <a:cubicBezTo>
                    <a:pt x="56967" y="550"/>
                    <a:pt x="70185" y="1785"/>
                    <a:pt x="83308" y="37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24"/>
            <p:cNvSpPr/>
            <p:nvPr/>
          </p:nvSpPr>
          <p:spPr>
            <a:xfrm>
              <a:off x="3011886" y="4098914"/>
              <a:ext cx="63391" cy="288487"/>
            </a:xfrm>
            <a:custGeom>
              <a:avLst/>
              <a:gdLst/>
              <a:ahLst/>
              <a:cxnLst/>
              <a:rect l="l" t="t" r="r" b="b"/>
              <a:pathLst>
                <a:path w="63391" h="288487" extrusionOk="0">
                  <a:moveTo>
                    <a:pt x="21226" y="268241"/>
                  </a:moveTo>
                  <a:lnTo>
                    <a:pt x="0" y="24144"/>
                  </a:lnTo>
                  <a:lnTo>
                    <a:pt x="45592" y="0"/>
                  </a:lnTo>
                  <a:lnTo>
                    <a:pt x="63391" y="14923"/>
                  </a:lnTo>
                  <a:lnTo>
                    <a:pt x="57109" y="234117"/>
                  </a:lnTo>
                  <a:lnTo>
                    <a:pt x="57109" y="234117"/>
                  </a:lnTo>
                  <a:lnTo>
                    <a:pt x="57109" y="240200"/>
                  </a:lnTo>
                  <a:lnTo>
                    <a:pt x="57109" y="240200"/>
                  </a:lnTo>
                  <a:lnTo>
                    <a:pt x="57109" y="247995"/>
                  </a:lnTo>
                  <a:cubicBezTo>
                    <a:pt x="57109" y="247995"/>
                    <a:pt x="58061" y="266435"/>
                    <a:pt x="23224" y="288488"/>
                  </a:cubicBezTo>
                  <a:cubicBezTo>
                    <a:pt x="23224" y="288488"/>
                    <a:pt x="22653" y="282689"/>
                    <a:pt x="22177" y="277271"/>
                  </a:cubicBezTo>
                  <a:lnTo>
                    <a:pt x="22177" y="277271"/>
                  </a:lnTo>
                  <a:lnTo>
                    <a:pt x="21321" y="267766"/>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24"/>
            <p:cNvSpPr/>
            <p:nvPr/>
          </p:nvSpPr>
          <p:spPr>
            <a:xfrm>
              <a:off x="2997806" y="3997207"/>
              <a:ext cx="83658" cy="135231"/>
            </a:xfrm>
            <a:custGeom>
              <a:avLst/>
              <a:gdLst/>
              <a:ahLst/>
              <a:cxnLst/>
              <a:rect l="l" t="t" r="r" b="b"/>
              <a:pathLst>
                <a:path w="83658" h="135231" extrusionOk="0">
                  <a:moveTo>
                    <a:pt x="29880" y="0"/>
                  </a:moveTo>
                  <a:cubicBezTo>
                    <a:pt x="53390" y="0"/>
                    <a:pt x="67953" y="11977"/>
                    <a:pt x="74140" y="48192"/>
                  </a:cubicBezTo>
                  <a:cubicBezTo>
                    <a:pt x="80327" y="84408"/>
                    <a:pt x="83658" y="114064"/>
                    <a:pt x="83658" y="114064"/>
                  </a:cubicBezTo>
                  <a:cubicBezTo>
                    <a:pt x="72826" y="126070"/>
                    <a:pt x="57807" y="133484"/>
                    <a:pt x="41683" y="134786"/>
                  </a:cubicBezTo>
                  <a:cubicBezTo>
                    <a:pt x="13128" y="137923"/>
                    <a:pt x="4943" y="123475"/>
                    <a:pt x="4943" y="123475"/>
                  </a:cubicBezTo>
                  <a:cubicBezTo>
                    <a:pt x="4943" y="123475"/>
                    <a:pt x="1897" y="85929"/>
                    <a:pt x="374" y="60359"/>
                  </a:cubicBezTo>
                  <a:cubicBezTo>
                    <a:pt x="-1149" y="34790"/>
                    <a:pt x="755" y="570"/>
                    <a:pt x="29880" y="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24"/>
            <p:cNvSpPr/>
            <p:nvPr/>
          </p:nvSpPr>
          <p:spPr>
            <a:xfrm>
              <a:off x="2888823" y="3761654"/>
              <a:ext cx="150557" cy="165637"/>
            </a:xfrm>
            <a:custGeom>
              <a:avLst/>
              <a:gdLst/>
              <a:ahLst/>
              <a:cxnLst/>
              <a:rect l="l" t="t" r="r" b="b"/>
              <a:pathLst>
                <a:path w="150557" h="165637" extrusionOk="0">
                  <a:moveTo>
                    <a:pt x="142099" y="68353"/>
                  </a:moveTo>
                  <a:cubicBezTo>
                    <a:pt x="142099" y="68353"/>
                    <a:pt x="178840" y="12557"/>
                    <a:pt x="99172" y="1150"/>
                  </a:cubicBezTo>
                  <a:cubicBezTo>
                    <a:pt x="42063" y="-7024"/>
                    <a:pt x="4752" y="29667"/>
                    <a:pt x="468" y="69874"/>
                  </a:cubicBezTo>
                  <a:cubicBezTo>
                    <a:pt x="-3624" y="107896"/>
                    <a:pt x="19981" y="147723"/>
                    <a:pt x="37018" y="163502"/>
                  </a:cubicBezTo>
                  <a:cubicBezTo>
                    <a:pt x="53749" y="167751"/>
                    <a:pt x="71464" y="165612"/>
                    <a:pt x="86703" y="157514"/>
                  </a:cubicBezTo>
                  <a:cubicBezTo>
                    <a:pt x="87636" y="147115"/>
                    <a:pt x="87988" y="136678"/>
                    <a:pt x="87750" y="126241"/>
                  </a:cubicBezTo>
                  <a:cubicBezTo>
                    <a:pt x="87750" y="126241"/>
                    <a:pt x="59862" y="67308"/>
                    <a:pt x="142099" y="6835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24"/>
            <p:cNvSpPr/>
            <p:nvPr/>
          </p:nvSpPr>
          <p:spPr>
            <a:xfrm>
              <a:off x="2091982" y="2625612"/>
              <a:ext cx="210167" cy="307273"/>
            </a:xfrm>
            <a:custGeom>
              <a:avLst/>
              <a:gdLst/>
              <a:ahLst/>
              <a:cxnLst/>
              <a:rect l="l" t="t" r="r" b="b"/>
              <a:pathLst>
                <a:path w="210167" h="307273" extrusionOk="0">
                  <a:moveTo>
                    <a:pt x="136175" y="10238"/>
                  </a:moveTo>
                  <a:cubicBezTo>
                    <a:pt x="127799" y="-3260"/>
                    <a:pt x="63836" y="-12100"/>
                    <a:pt x="42801" y="41986"/>
                  </a:cubicBezTo>
                  <a:cubicBezTo>
                    <a:pt x="34806" y="62517"/>
                    <a:pt x="36043" y="114987"/>
                    <a:pt x="29380" y="147875"/>
                  </a:cubicBezTo>
                  <a:cubicBezTo>
                    <a:pt x="22718" y="180764"/>
                    <a:pt x="7013" y="199489"/>
                    <a:pt x="1397" y="226199"/>
                  </a:cubicBezTo>
                  <a:cubicBezTo>
                    <a:pt x="-4219" y="252910"/>
                    <a:pt x="4919" y="297775"/>
                    <a:pt x="69452" y="305664"/>
                  </a:cubicBezTo>
                  <a:cubicBezTo>
                    <a:pt x="133985" y="313554"/>
                    <a:pt x="183670" y="290931"/>
                    <a:pt x="198709" y="270399"/>
                  </a:cubicBezTo>
                  <a:cubicBezTo>
                    <a:pt x="213748" y="249868"/>
                    <a:pt x="214224" y="206238"/>
                    <a:pt x="198709" y="182855"/>
                  </a:cubicBezTo>
                  <a:cubicBezTo>
                    <a:pt x="183194" y="159472"/>
                    <a:pt x="170916" y="140366"/>
                    <a:pt x="171297" y="10985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24"/>
            <p:cNvSpPr/>
            <p:nvPr/>
          </p:nvSpPr>
          <p:spPr>
            <a:xfrm>
              <a:off x="2269538" y="2847336"/>
              <a:ext cx="39152" cy="227300"/>
            </a:xfrm>
            <a:custGeom>
              <a:avLst/>
              <a:gdLst/>
              <a:ahLst/>
              <a:cxnLst/>
              <a:rect l="l" t="t" r="r" b="b"/>
              <a:pathLst>
                <a:path w="39152" h="227300" extrusionOk="0">
                  <a:moveTo>
                    <a:pt x="35145" y="14835"/>
                  </a:moveTo>
                  <a:cubicBezTo>
                    <a:pt x="35145" y="14835"/>
                    <a:pt x="50279" y="121866"/>
                    <a:pt x="21725" y="197909"/>
                  </a:cubicBezTo>
                  <a:cubicBezTo>
                    <a:pt x="-6830" y="273952"/>
                    <a:pt x="975" y="178423"/>
                    <a:pt x="975" y="178423"/>
                  </a:cubicBezTo>
                  <a:lnTo>
                    <a:pt x="7923" y="155705"/>
                  </a:lnTo>
                  <a:cubicBezTo>
                    <a:pt x="7923" y="155705"/>
                    <a:pt x="13634" y="68446"/>
                    <a:pt x="11255" y="47059"/>
                  </a:cubicBezTo>
                  <a:cubicBezTo>
                    <a:pt x="8875" y="25672"/>
                    <a:pt x="9446" y="7231"/>
                    <a:pt x="7923" y="5520"/>
                  </a:cubicBezTo>
                  <a:cubicBezTo>
                    <a:pt x="6400" y="3809"/>
                    <a:pt x="13539" y="387"/>
                    <a:pt x="16585" y="7"/>
                  </a:cubicBezTo>
                  <a:cubicBezTo>
                    <a:pt x="19631" y="-373"/>
                    <a:pt x="35145" y="14835"/>
                    <a:pt x="35145" y="148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24"/>
            <p:cNvSpPr/>
            <p:nvPr/>
          </p:nvSpPr>
          <p:spPr>
            <a:xfrm>
              <a:off x="2185896" y="2622782"/>
              <a:ext cx="100407" cy="124097"/>
            </a:xfrm>
            <a:custGeom>
              <a:avLst/>
              <a:gdLst/>
              <a:ahLst/>
              <a:cxnLst/>
              <a:rect l="l" t="t" r="r" b="b"/>
              <a:pathLst>
                <a:path w="100407" h="124097" extrusionOk="0">
                  <a:moveTo>
                    <a:pt x="0" y="3657"/>
                  </a:moveTo>
                  <a:cubicBezTo>
                    <a:pt x="0" y="3657"/>
                    <a:pt x="48162" y="-10126"/>
                    <a:pt x="77288" y="15824"/>
                  </a:cubicBezTo>
                  <a:cubicBezTo>
                    <a:pt x="96918" y="33855"/>
                    <a:pt x="104879" y="61297"/>
                    <a:pt x="97942" y="87019"/>
                  </a:cubicBezTo>
                  <a:cubicBezTo>
                    <a:pt x="94040" y="102227"/>
                    <a:pt x="86235" y="122949"/>
                    <a:pt x="74147" y="124090"/>
                  </a:cubicBezTo>
                  <a:cubicBezTo>
                    <a:pt x="62059" y="125230"/>
                    <a:pt x="0" y="3657"/>
                    <a:pt x="0" y="365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24"/>
            <p:cNvSpPr/>
            <p:nvPr/>
          </p:nvSpPr>
          <p:spPr>
            <a:xfrm>
              <a:off x="2142363" y="2757613"/>
              <a:ext cx="124104" cy="138364"/>
            </a:xfrm>
            <a:custGeom>
              <a:avLst/>
              <a:gdLst/>
              <a:ahLst/>
              <a:cxnLst/>
              <a:rect l="l" t="t" r="r" b="b"/>
              <a:pathLst>
                <a:path w="124104" h="138364" extrusionOk="0">
                  <a:moveTo>
                    <a:pt x="25163" y="0"/>
                  </a:moveTo>
                  <a:cubicBezTo>
                    <a:pt x="25163" y="0"/>
                    <a:pt x="28304" y="53515"/>
                    <a:pt x="27352" y="57032"/>
                  </a:cubicBezTo>
                  <a:cubicBezTo>
                    <a:pt x="26400" y="60549"/>
                    <a:pt x="6221" y="64826"/>
                    <a:pt x="606" y="69484"/>
                  </a:cubicBezTo>
                  <a:cubicBezTo>
                    <a:pt x="-5010" y="74142"/>
                    <a:pt x="29826" y="128513"/>
                    <a:pt x="47530" y="136592"/>
                  </a:cubicBezTo>
                  <a:cubicBezTo>
                    <a:pt x="65234" y="144671"/>
                    <a:pt x="119964" y="124045"/>
                    <a:pt x="123676" y="96860"/>
                  </a:cubicBezTo>
                  <a:cubicBezTo>
                    <a:pt x="127198" y="71766"/>
                    <a:pt x="108066" y="52279"/>
                    <a:pt x="100642" y="45531"/>
                  </a:cubicBezTo>
                  <a:cubicBezTo>
                    <a:pt x="95603" y="45179"/>
                    <a:pt x="90547" y="45179"/>
                    <a:pt x="85508" y="45531"/>
                  </a:cubicBezTo>
                  <a:lnTo>
                    <a:pt x="83890" y="19486"/>
                  </a:lnTo>
                  <a:cubicBezTo>
                    <a:pt x="60475" y="11977"/>
                    <a:pt x="25163" y="0"/>
                    <a:pt x="25163"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24"/>
            <p:cNvSpPr/>
            <p:nvPr/>
          </p:nvSpPr>
          <p:spPr>
            <a:xfrm>
              <a:off x="2121718" y="2803072"/>
              <a:ext cx="180978" cy="208003"/>
            </a:xfrm>
            <a:custGeom>
              <a:avLst/>
              <a:gdLst/>
              <a:ahLst/>
              <a:cxnLst/>
              <a:rect l="l" t="t" r="r" b="b"/>
              <a:pathLst>
                <a:path w="180978" h="208003" extrusionOk="0">
                  <a:moveTo>
                    <a:pt x="38384" y="17181"/>
                  </a:moveTo>
                  <a:cubicBezTo>
                    <a:pt x="23345" y="19557"/>
                    <a:pt x="6117" y="27542"/>
                    <a:pt x="3738" y="36192"/>
                  </a:cubicBezTo>
                  <a:cubicBezTo>
                    <a:pt x="-2445" y="65896"/>
                    <a:pt x="-938" y="96684"/>
                    <a:pt x="8116" y="125637"/>
                  </a:cubicBezTo>
                  <a:cubicBezTo>
                    <a:pt x="21156" y="160046"/>
                    <a:pt x="29913" y="182004"/>
                    <a:pt x="37432" y="196832"/>
                  </a:cubicBezTo>
                  <a:cubicBezTo>
                    <a:pt x="37432" y="196832"/>
                    <a:pt x="102632" y="224778"/>
                    <a:pt x="155268" y="192270"/>
                  </a:cubicBezTo>
                  <a:cubicBezTo>
                    <a:pt x="155268" y="192270"/>
                    <a:pt x="158789" y="155294"/>
                    <a:pt x="159075" y="135238"/>
                  </a:cubicBezTo>
                  <a:cubicBezTo>
                    <a:pt x="207618" y="92939"/>
                    <a:pt x="166118" y="40849"/>
                    <a:pt x="125000" y="356"/>
                  </a:cubicBezTo>
                  <a:cubicBezTo>
                    <a:pt x="120062" y="-119"/>
                    <a:pt x="115089" y="-119"/>
                    <a:pt x="110151" y="356"/>
                  </a:cubicBezTo>
                  <a:cubicBezTo>
                    <a:pt x="110151" y="356"/>
                    <a:pt x="146892" y="43606"/>
                    <a:pt x="121383" y="68225"/>
                  </a:cubicBezTo>
                  <a:cubicBezTo>
                    <a:pt x="66748" y="51495"/>
                    <a:pt x="55898" y="26971"/>
                    <a:pt x="38384" y="1718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3" name="Google Shape;1123;p24"/>
            <p:cNvSpPr/>
            <p:nvPr/>
          </p:nvSpPr>
          <p:spPr>
            <a:xfrm>
              <a:off x="2137334" y="2632700"/>
              <a:ext cx="133195" cy="163980"/>
            </a:xfrm>
            <a:custGeom>
              <a:avLst/>
              <a:gdLst/>
              <a:ahLst/>
              <a:cxnLst/>
              <a:rect l="l" t="t" r="r" b="b"/>
              <a:pathLst>
                <a:path w="133195" h="163980" extrusionOk="0">
                  <a:moveTo>
                    <a:pt x="130419" y="58471"/>
                  </a:moveTo>
                  <a:lnTo>
                    <a:pt x="130419" y="58471"/>
                  </a:lnTo>
                  <a:cubicBezTo>
                    <a:pt x="124993" y="24061"/>
                    <a:pt x="100056" y="-1888"/>
                    <a:pt x="64553" y="108"/>
                  </a:cubicBezTo>
                  <a:cubicBezTo>
                    <a:pt x="26762" y="2399"/>
                    <a:pt x="-2053" y="34793"/>
                    <a:pt x="115" y="72539"/>
                  </a:cubicBezTo>
                  <a:cubicBezTo>
                    <a:pt x="1384" y="93736"/>
                    <a:pt x="12514" y="113117"/>
                    <a:pt x="30192" y="124913"/>
                  </a:cubicBezTo>
                  <a:cubicBezTo>
                    <a:pt x="31439" y="130103"/>
                    <a:pt x="33258" y="135141"/>
                    <a:pt x="35618" y="139932"/>
                  </a:cubicBezTo>
                  <a:cubicBezTo>
                    <a:pt x="48277" y="154570"/>
                    <a:pt x="81686" y="163885"/>
                    <a:pt x="92727" y="163980"/>
                  </a:cubicBezTo>
                  <a:cubicBezTo>
                    <a:pt x="102245" y="163980"/>
                    <a:pt x="110526" y="155235"/>
                    <a:pt x="119473" y="140407"/>
                  </a:cubicBezTo>
                  <a:cubicBezTo>
                    <a:pt x="138033" y="109610"/>
                    <a:pt x="133369" y="75485"/>
                    <a:pt x="130419" y="5847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24"/>
            <p:cNvSpPr/>
            <p:nvPr/>
          </p:nvSpPr>
          <p:spPr>
            <a:xfrm>
              <a:off x="2131362" y="2631771"/>
              <a:ext cx="133630" cy="125556"/>
            </a:xfrm>
            <a:custGeom>
              <a:avLst/>
              <a:gdLst/>
              <a:ahLst/>
              <a:cxnLst/>
              <a:rect l="l" t="t" r="r" b="b"/>
              <a:pathLst>
                <a:path w="133630" h="125556" extrusionOk="0">
                  <a:moveTo>
                    <a:pt x="59484" y="1702"/>
                  </a:moveTo>
                  <a:cubicBezTo>
                    <a:pt x="34546" y="6549"/>
                    <a:pt x="14082" y="13583"/>
                    <a:pt x="7324" y="38012"/>
                  </a:cubicBezTo>
                  <a:cubicBezTo>
                    <a:pt x="2660" y="54837"/>
                    <a:pt x="-3432" y="86965"/>
                    <a:pt x="2375" y="100462"/>
                  </a:cubicBezTo>
                  <a:lnTo>
                    <a:pt x="5991" y="109968"/>
                  </a:lnTo>
                  <a:lnTo>
                    <a:pt x="36164" y="125557"/>
                  </a:lnTo>
                  <a:cubicBezTo>
                    <a:pt x="36164" y="125557"/>
                    <a:pt x="50251" y="113770"/>
                    <a:pt x="45682" y="79456"/>
                  </a:cubicBezTo>
                  <a:cubicBezTo>
                    <a:pt x="45808" y="74807"/>
                    <a:pt x="47261" y="70283"/>
                    <a:pt x="49870" y="66433"/>
                  </a:cubicBezTo>
                  <a:cubicBezTo>
                    <a:pt x="51779" y="63173"/>
                    <a:pt x="53189" y="59646"/>
                    <a:pt x="54058" y="55977"/>
                  </a:cubicBezTo>
                  <a:cubicBezTo>
                    <a:pt x="57624" y="46681"/>
                    <a:pt x="64649" y="39124"/>
                    <a:pt x="73666" y="34875"/>
                  </a:cubicBezTo>
                  <a:cubicBezTo>
                    <a:pt x="96129" y="22233"/>
                    <a:pt x="129062" y="33164"/>
                    <a:pt x="133631" y="37727"/>
                  </a:cubicBezTo>
                  <a:cubicBezTo>
                    <a:pt x="120538" y="9734"/>
                    <a:pt x="89617" y="-5285"/>
                    <a:pt x="59484" y="170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24"/>
            <p:cNvSpPr/>
            <p:nvPr/>
          </p:nvSpPr>
          <p:spPr>
            <a:xfrm>
              <a:off x="2137527" y="3718507"/>
              <a:ext cx="105640" cy="80438"/>
            </a:xfrm>
            <a:custGeom>
              <a:avLst/>
              <a:gdLst/>
              <a:ahLst/>
              <a:cxnLst/>
              <a:rect l="l" t="t" r="r" b="b"/>
              <a:pathLst>
                <a:path w="105640" h="80438" extrusionOk="0">
                  <a:moveTo>
                    <a:pt x="8202" y="3"/>
                  </a:moveTo>
                  <a:cubicBezTo>
                    <a:pt x="20862" y="10269"/>
                    <a:pt x="40469" y="3139"/>
                    <a:pt x="41421" y="4090"/>
                  </a:cubicBezTo>
                  <a:cubicBezTo>
                    <a:pt x="56092" y="16761"/>
                    <a:pt x="71439" y="28623"/>
                    <a:pt x="87394" y="39640"/>
                  </a:cubicBezTo>
                  <a:cubicBezTo>
                    <a:pt x="95294" y="45818"/>
                    <a:pt x="107572" y="54088"/>
                    <a:pt x="105383" y="65970"/>
                  </a:cubicBezTo>
                  <a:cubicBezTo>
                    <a:pt x="101386" y="87167"/>
                    <a:pt x="67310" y="80608"/>
                    <a:pt x="54461" y="74145"/>
                  </a:cubicBezTo>
                  <a:cubicBezTo>
                    <a:pt x="41611" y="67681"/>
                    <a:pt x="31141" y="56845"/>
                    <a:pt x="19053" y="49335"/>
                  </a:cubicBezTo>
                  <a:cubicBezTo>
                    <a:pt x="10392" y="44012"/>
                    <a:pt x="1825" y="41161"/>
                    <a:pt x="17" y="30325"/>
                  </a:cubicBezTo>
                  <a:cubicBezTo>
                    <a:pt x="-364" y="23386"/>
                    <a:pt x="5823" y="-283"/>
                    <a:pt x="8202" y="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24"/>
            <p:cNvSpPr/>
            <p:nvPr/>
          </p:nvSpPr>
          <p:spPr>
            <a:xfrm>
              <a:off x="2137841" y="3744079"/>
              <a:ext cx="105259" cy="54863"/>
            </a:xfrm>
            <a:custGeom>
              <a:avLst/>
              <a:gdLst/>
              <a:ahLst/>
              <a:cxnLst/>
              <a:rect l="l" t="t" r="r" b="b"/>
              <a:pathLst>
                <a:path w="105259" h="54863" extrusionOk="0">
                  <a:moveTo>
                    <a:pt x="369" y="0"/>
                  </a:moveTo>
                  <a:cubicBezTo>
                    <a:pt x="1987" y="10456"/>
                    <a:pt x="10458" y="13308"/>
                    <a:pt x="19405" y="19011"/>
                  </a:cubicBezTo>
                  <a:cubicBezTo>
                    <a:pt x="31779" y="26615"/>
                    <a:pt x="42629" y="38021"/>
                    <a:pt x="55479" y="44200"/>
                  </a:cubicBezTo>
                  <a:cubicBezTo>
                    <a:pt x="68329" y="50379"/>
                    <a:pt x="96883" y="56082"/>
                    <a:pt x="105259" y="40968"/>
                  </a:cubicBezTo>
                  <a:cubicBezTo>
                    <a:pt x="100690" y="61405"/>
                    <a:pt x="67186" y="55036"/>
                    <a:pt x="54527" y="48573"/>
                  </a:cubicBezTo>
                  <a:cubicBezTo>
                    <a:pt x="41868" y="42109"/>
                    <a:pt x="31208" y="31273"/>
                    <a:pt x="19119" y="23763"/>
                  </a:cubicBezTo>
                  <a:cubicBezTo>
                    <a:pt x="10458" y="18440"/>
                    <a:pt x="1891" y="15589"/>
                    <a:pt x="83" y="4753"/>
                  </a:cubicBezTo>
                  <a:cubicBezTo>
                    <a:pt x="-89" y="3165"/>
                    <a:pt x="7" y="1559"/>
                    <a:pt x="36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24"/>
            <p:cNvSpPr/>
            <p:nvPr/>
          </p:nvSpPr>
          <p:spPr>
            <a:xfrm>
              <a:off x="2226539" y="3701115"/>
              <a:ext cx="96273" cy="74358"/>
            </a:xfrm>
            <a:custGeom>
              <a:avLst/>
              <a:gdLst/>
              <a:ahLst/>
              <a:cxnLst/>
              <a:rect l="l" t="t" r="r" b="b"/>
              <a:pathLst>
                <a:path w="96273" h="74358" extrusionOk="0">
                  <a:moveTo>
                    <a:pt x="7519" y="0"/>
                  </a:moveTo>
                  <a:cubicBezTo>
                    <a:pt x="19132" y="9505"/>
                    <a:pt x="36074" y="4087"/>
                    <a:pt x="37407" y="4943"/>
                  </a:cubicBezTo>
                  <a:cubicBezTo>
                    <a:pt x="50869" y="16473"/>
                    <a:pt x="64979" y="27233"/>
                    <a:pt x="79667" y="37166"/>
                  </a:cubicBezTo>
                  <a:cubicBezTo>
                    <a:pt x="86806" y="42774"/>
                    <a:pt x="98037" y="50378"/>
                    <a:pt x="96039" y="61215"/>
                  </a:cubicBezTo>
                  <a:cubicBezTo>
                    <a:pt x="92422" y="80225"/>
                    <a:pt x="61202" y="74712"/>
                    <a:pt x="49495" y="68724"/>
                  </a:cubicBezTo>
                  <a:cubicBezTo>
                    <a:pt x="37787" y="62735"/>
                    <a:pt x="28079" y="52945"/>
                    <a:pt x="16942" y="46006"/>
                  </a:cubicBezTo>
                  <a:cubicBezTo>
                    <a:pt x="9042" y="41158"/>
                    <a:pt x="1237" y="38592"/>
                    <a:pt x="0" y="28516"/>
                  </a:cubicBezTo>
                  <a:cubicBezTo>
                    <a:pt x="386" y="18574"/>
                    <a:pt x="2954" y="8840"/>
                    <a:pt x="7519"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24"/>
            <p:cNvSpPr/>
            <p:nvPr/>
          </p:nvSpPr>
          <p:spPr>
            <a:xfrm>
              <a:off x="2226484" y="3725354"/>
              <a:ext cx="95903" cy="50071"/>
            </a:xfrm>
            <a:custGeom>
              <a:avLst/>
              <a:gdLst/>
              <a:ahLst/>
              <a:cxnLst/>
              <a:rect l="l" t="t" r="r" b="b"/>
              <a:pathLst>
                <a:path w="95903" h="50071" extrusionOk="0">
                  <a:moveTo>
                    <a:pt x="245" y="0"/>
                  </a:moveTo>
                  <a:cubicBezTo>
                    <a:pt x="1768" y="9505"/>
                    <a:pt x="9763" y="12262"/>
                    <a:pt x="17283" y="17110"/>
                  </a:cubicBezTo>
                  <a:cubicBezTo>
                    <a:pt x="28609" y="24144"/>
                    <a:pt x="38604" y="34219"/>
                    <a:pt x="50311" y="40208"/>
                  </a:cubicBezTo>
                  <a:cubicBezTo>
                    <a:pt x="62018" y="46196"/>
                    <a:pt x="88384" y="51139"/>
                    <a:pt x="95903" y="37261"/>
                  </a:cubicBezTo>
                  <a:cubicBezTo>
                    <a:pt x="91810" y="56272"/>
                    <a:pt x="61162" y="50093"/>
                    <a:pt x="49549" y="44200"/>
                  </a:cubicBezTo>
                  <a:cubicBezTo>
                    <a:pt x="37937" y="38307"/>
                    <a:pt x="28134" y="28421"/>
                    <a:pt x="16997" y="21482"/>
                  </a:cubicBezTo>
                  <a:cubicBezTo>
                    <a:pt x="9097" y="16634"/>
                    <a:pt x="1292" y="14068"/>
                    <a:pt x="55" y="3992"/>
                  </a:cubicBezTo>
                  <a:cubicBezTo>
                    <a:pt x="-59" y="2661"/>
                    <a:pt x="5" y="1321"/>
                    <a:pt x="2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24"/>
            <p:cNvSpPr/>
            <p:nvPr/>
          </p:nvSpPr>
          <p:spPr>
            <a:xfrm>
              <a:off x="2101518" y="3008174"/>
              <a:ext cx="205910" cy="717579"/>
            </a:xfrm>
            <a:custGeom>
              <a:avLst/>
              <a:gdLst/>
              <a:ahLst/>
              <a:cxnLst/>
              <a:rect l="l" t="t" r="r" b="b"/>
              <a:pathLst>
                <a:path w="205910" h="717579" extrusionOk="0">
                  <a:moveTo>
                    <a:pt x="200595" y="106555"/>
                  </a:moveTo>
                  <a:cubicBezTo>
                    <a:pt x="194980" y="63115"/>
                    <a:pt x="178989" y="0"/>
                    <a:pt x="178989" y="0"/>
                  </a:cubicBezTo>
                  <a:cubicBezTo>
                    <a:pt x="163827" y="7043"/>
                    <a:pt x="147437" y="11083"/>
                    <a:pt x="130732" y="11882"/>
                  </a:cubicBezTo>
                  <a:cubicBezTo>
                    <a:pt x="106230" y="11825"/>
                    <a:pt x="81788" y="9467"/>
                    <a:pt x="57727" y="4848"/>
                  </a:cubicBezTo>
                  <a:cubicBezTo>
                    <a:pt x="49855" y="18526"/>
                    <a:pt x="41277" y="31786"/>
                    <a:pt x="32028" y="44580"/>
                  </a:cubicBezTo>
                  <a:cubicBezTo>
                    <a:pt x="19464" y="61975"/>
                    <a:pt x="-4998" y="100091"/>
                    <a:pt x="904" y="166629"/>
                  </a:cubicBezTo>
                  <a:cubicBezTo>
                    <a:pt x="4806" y="210163"/>
                    <a:pt x="29458" y="394758"/>
                    <a:pt x="29458" y="394758"/>
                  </a:cubicBezTo>
                  <a:cubicBezTo>
                    <a:pt x="19982" y="425830"/>
                    <a:pt x="14951" y="458092"/>
                    <a:pt x="14515" y="490572"/>
                  </a:cubicBezTo>
                  <a:cubicBezTo>
                    <a:pt x="16767" y="529163"/>
                    <a:pt x="21857" y="567546"/>
                    <a:pt x="29744" y="605396"/>
                  </a:cubicBezTo>
                  <a:lnTo>
                    <a:pt x="44307" y="709955"/>
                  </a:lnTo>
                  <a:cubicBezTo>
                    <a:pt x="44307" y="709955"/>
                    <a:pt x="63343" y="723928"/>
                    <a:pt x="77525" y="714043"/>
                  </a:cubicBezTo>
                  <a:lnTo>
                    <a:pt x="75812" y="611385"/>
                  </a:lnTo>
                  <a:cubicBezTo>
                    <a:pt x="77430" y="586291"/>
                    <a:pt x="79905" y="549220"/>
                    <a:pt x="81523" y="525837"/>
                  </a:cubicBezTo>
                  <a:cubicBezTo>
                    <a:pt x="84188" y="487340"/>
                    <a:pt x="91041" y="426125"/>
                    <a:pt x="93040" y="410917"/>
                  </a:cubicBezTo>
                  <a:cubicBezTo>
                    <a:pt x="95039" y="395708"/>
                    <a:pt x="99988" y="368903"/>
                    <a:pt x="102558" y="338961"/>
                  </a:cubicBezTo>
                  <a:cubicBezTo>
                    <a:pt x="105128" y="309019"/>
                    <a:pt x="116169" y="156933"/>
                    <a:pt x="116169" y="156933"/>
                  </a:cubicBezTo>
                  <a:lnTo>
                    <a:pt x="117787" y="185449"/>
                  </a:lnTo>
                  <a:cubicBezTo>
                    <a:pt x="117787" y="185449"/>
                    <a:pt x="119215" y="231741"/>
                    <a:pt x="125878" y="288773"/>
                  </a:cubicBezTo>
                  <a:cubicBezTo>
                    <a:pt x="132540" y="345805"/>
                    <a:pt x="134920" y="371089"/>
                    <a:pt x="134920" y="371089"/>
                  </a:cubicBezTo>
                  <a:cubicBezTo>
                    <a:pt x="128461" y="382524"/>
                    <a:pt x="123865" y="394910"/>
                    <a:pt x="121309" y="407780"/>
                  </a:cubicBezTo>
                  <a:cubicBezTo>
                    <a:pt x="120167" y="420042"/>
                    <a:pt x="105985" y="517567"/>
                    <a:pt x="114456" y="567185"/>
                  </a:cubicBezTo>
                  <a:lnTo>
                    <a:pt x="131779" y="693321"/>
                  </a:lnTo>
                  <a:cubicBezTo>
                    <a:pt x="140538" y="699338"/>
                    <a:pt x="151655" y="700783"/>
                    <a:pt x="161666" y="697218"/>
                  </a:cubicBezTo>
                  <a:lnTo>
                    <a:pt x="171850" y="570131"/>
                  </a:lnTo>
                  <a:cubicBezTo>
                    <a:pt x="178704" y="521749"/>
                    <a:pt x="193171" y="419186"/>
                    <a:pt x="195360" y="405879"/>
                  </a:cubicBezTo>
                  <a:cubicBezTo>
                    <a:pt x="200276" y="379007"/>
                    <a:pt x="203171" y="351812"/>
                    <a:pt x="204022" y="324513"/>
                  </a:cubicBezTo>
                  <a:cubicBezTo>
                    <a:pt x="207394" y="251863"/>
                    <a:pt x="206250" y="179071"/>
                    <a:pt x="200595" y="10655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24"/>
            <p:cNvSpPr/>
            <p:nvPr/>
          </p:nvSpPr>
          <p:spPr>
            <a:xfrm>
              <a:off x="2096876" y="2994106"/>
              <a:ext cx="219176" cy="477454"/>
            </a:xfrm>
            <a:custGeom>
              <a:avLst/>
              <a:gdLst/>
              <a:ahLst/>
              <a:cxnLst/>
              <a:rect l="l" t="t" r="r" b="b"/>
              <a:pathLst>
                <a:path w="219176" h="477454" extrusionOk="0">
                  <a:moveTo>
                    <a:pt x="62274" y="5418"/>
                  </a:moveTo>
                  <a:lnTo>
                    <a:pt x="24773" y="80606"/>
                  </a:lnTo>
                  <a:cubicBezTo>
                    <a:pt x="24773" y="80606"/>
                    <a:pt x="-32337" y="164158"/>
                    <a:pt x="26867" y="378979"/>
                  </a:cubicBezTo>
                  <a:lnTo>
                    <a:pt x="15730" y="445516"/>
                  </a:lnTo>
                  <a:cubicBezTo>
                    <a:pt x="15730" y="445516"/>
                    <a:pt x="127855" y="517377"/>
                    <a:pt x="202953" y="445516"/>
                  </a:cubicBezTo>
                  <a:cubicBezTo>
                    <a:pt x="202953" y="445516"/>
                    <a:pt x="228938" y="247044"/>
                    <a:pt x="215137" y="155508"/>
                  </a:cubicBezTo>
                  <a:cubicBezTo>
                    <a:pt x="207420" y="102867"/>
                    <a:pt x="195743" y="50882"/>
                    <a:pt x="180205" y="0"/>
                  </a:cubicBezTo>
                  <a:cubicBezTo>
                    <a:pt x="180205" y="0"/>
                    <a:pt x="161835" y="20246"/>
                    <a:pt x="67224" y="68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24"/>
            <p:cNvSpPr/>
            <p:nvPr/>
          </p:nvSpPr>
          <p:spPr>
            <a:xfrm>
              <a:off x="2115642" y="2850934"/>
              <a:ext cx="316003" cy="274536"/>
            </a:xfrm>
            <a:custGeom>
              <a:avLst/>
              <a:gdLst/>
              <a:ahLst/>
              <a:cxnLst/>
              <a:rect l="l" t="t" r="r" b="b"/>
              <a:pathLst>
                <a:path w="316003" h="274536" extrusionOk="0">
                  <a:moveTo>
                    <a:pt x="278037" y="202010"/>
                  </a:moveTo>
                  <a:cubicBezTo>
                    <a:pt x="268463" y="202400"/>
                    <a:pt x="258924" y="203417"/>
                    <a:pt x="249482" y="205052"/>
                  </a:cubicBezTo>
                  <a:cubicBezTo>
                    <a:pt x="240488" y="207875"/>
                    <a:pt x="231117" y="209320"/>
                    <a:pt x="221689" y="209329"/>
                  </a:cubicBezTo>
                  <a:cubicBezTo>
                    <a:pt x="211410" y="209329"/>
                    <a:pt x="182760" y="195071"/>
                    <a:pt x="158203" y="177867"/>
                  </a:cubicBezTo>
                  <a:cubicBezTo>
                    <a:pt x="131540" y="157867"/>
                    <a:pt x="108492" y="133467"/>
                    <a:pt x="90052" y="105721"/>
                  </a:cubicBezTo>
                  <a:cubicBezTo>
                    <a:pt x="70714" y="76112"/>
                    <a:pt x="53873" y="44963"/>
                    <a:pt x="39701" y="12568"/>
                  </a:cubicBezTo>
                  <a:cubicBezTo>
                    <a:pt x="31706" y="-10435"/>
                    <a:pt x="31896" y="5249"/>
                    <a:pt x="18285" y="4869"/>
                  </a:cubicBezTo>
                  <a:cubicBezTo>
                    <a:pt x="2199" y="4869"/>
                    <a:pt x="-6367" y="10382"/>
                    <a:pt x="5626" y="41655"/>
                  </a:cubicBezTo>
                  <a:cubicBezTo>
                    <a:pt x="17624" y="74011"/>
                    <a:pt x="34368" y="104419"/>
                    <a:pt x="55311" y="131861"/>
                  </a:cubicBezTo>
                  <a:cubicBezTo>
                    <a:pt x="74979" y="159540"/>
                    <a:pt x="99215" y="183675"/>
                    <a:pt x="126983" y="203246"/>
                  </a:cubicBezTo>
                  <a:cubicBezTo>
                    <a:pt x="151440" y="220356"/>
                    <a:pt x="177868" y="234452"/>
                    <a:pt x="205699" y="245260"/>
                  </a:cubicBezTo>
                  <a:cubicBezTo>
                    <a:pt x="213694" y="248492"/>
                    <a:pt x="218834" y="252959"/>
                    <a:pt x="233301" y="260944"/>
                  </a:cubicBezTo>
                  <a:cubicBezTo>
                    <a:pt x="247832" y="269251"/>
                    <a:pt x="264161" y="273918"/>
                    <a:pt x="280892" y="274536"/>
                  </a:cubicBezTo>
                  <a:cubicBezTo>
                    <a:pt x="294789" y="274536"/>
                    <a:pt x="299929" y="271875"/>
                    <a:pt x="300881" y="269023"/>
                  </a:cubicBezTo>
                  <a:cubicBezTo>
                    <a:pt x="301832" y="266171"/>
                    <a:pt x="299643" y="263035"/>
                    <a:pt x="293266" y="262465"/>
                  </a:cubicBezTo>
                  <a:cubicBezTo>
                    <a:pt x="283123" y="262312"/>
                    <a:pt x="273092" y="260316"/>
                    <a:pt x="263664" y="256571"/>
                  </a:cubicBezTo>
                  <a:cubicBezTo>
                    <a:pt x="263664" y="256571"/>
                    <a:pt x="277466" y="258567"/>
                    <a:pt x="285842" y="258947"/>
                  </a:cubicBezTo>
                  <a:cubicBezTo>
                    <a:pt x="293341" y="259394"/>
                    <a:pt x="300865" y="258814"/>
                    <a:pt x="308210" y="257236"/>
                  </a:cubicBezTo>
                  <a:cubicBezTo>
                    <a:pt x="315253" y="255525"/>
                    <a:pt x="319156" y="245640"/>
                    <a:pt x="312778" y="244880"/>
                  </a:cubicBezTo>
                  <a:cubicBezTo>
                    <a:pt x="306401" y="244119"/>
                    <a:pt x="301166" y="244880"/>
                    <a:pt x="288793" y="244404"/>
                  </a:cubicBezTo>
                  <a:cubicBezTo>
                    <a:pt x="282333" y="243967"/>
                    <a:pt x="275944" y="242788"/>
                    <a:pt x="269756" y="240887"/>
                  </a:cubicBezTo>
                  <a:cubicBezTo>
                    <a:pt x="278072" y="240944"/>
                    <a:pt x="286380" y="240345"/>
                    <a:pt x="294599" y="239081"/>
                  </a:cubicBezTo>
                  <a:cubicBezTo>
                    <a:pt x="301263" y="238425"/>
                    <a:pt x="307602" y="235887"/>
                    <a:pt x="312874" y="231762"/>
                  </a:cubicBezTo>
                  <a:cubicBezTo>
                    <a:pt x="315634" y="229481"/>
                    <a:pt x="316110" y="223112"/>
                    <a:pt x="308019" y="223207"/>
                  </a:cubicBezTo>
                  <a:cubicBezTo>
                    <a:pt x="298031" y="224947"/>
                    <a:pt x="287865" y="225460"/>
                    <a:pt x="277751" y="224728"/>
                  </a:cubicBezTo>
                  <a:cubicBezTo>
                    <a:pt x="267757" y="223302"/>
                    <a:pt x="260809" y="220926"/>
                    <a:pt x="262332" y="219595"/>
                  </a:cubicBezTo>
                  <a:cubicBezTo>
                    <a:pt x="263855" y="218264"/>
                    <a:pt x="269756" y="219595"/>
                    <a:pt x="278132" y="216553"/>
                  </a:cubicBezTo>
                  <a:cubicBezTo>
                    <a:pt x="286508" y="213512"/>
                    <a:pt x="292219" y="206193"/>
                    <a:pt x="290315" y="201915"/>
                  </a:cubicBezTo>
                  <a:cubicBezTo>
                    <a:pt x="288412" y="197638"/>
                    <a:pt x="287079" y="200395"/>
                    <a:pt x="278037" y="20201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24"/>
            <p:cNvSpPr/>
            <p:nvPr/>
          </p:nvSpPr>
          <p:spPr>
            <a:xfrm>
              <a:off x="2110000" y="2833008"/>
              <a:ext cx="75991" cy="89275"/>
            </a:xfrm>
            <a:custGeom>
              <a:avLst/>
              <a:gdLst/>
              <a:ahLst/>
              <a:cxnLst/>
              <a:rect l="l" t="t" r="r" b="b"/>
              <a:pathLst>
                <a:path w="75991" h="89275" extrusionOk="0">
                  <a:moveTo>
                    <a:pt x="18406" y="89237"/>
                  </a:moveTo>
                  <a:cubicBezTo>
                    <a:pt x="18406" y="89237"/>
                    <a:pt x="55147" y="91139"/>
                    <a:pt x="75991" y="68231"/>
                  </a:cubicBezTo>
                  <a:lnTo>
                    <a:pt x="53338" y="20704"/>
                  </a:lnTo>
                  <a:cubicBezTo>
                    <a:pt x="53338" y="20704"/>
                    <a:pt x="42963" y="-5436"/>
                    <a:pt x="18501" y="1028"/>
                  </a:cubicBezTo>
                  <a:cubicBezTo>
                    <a:pt x="-5960" y="7491"/>
                    <a:pt x="-6341" y="42186"/>
                    <a:pt x="18406" y="892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24"/>
            <p:cNvSpPr/>
            <p:nvPr/>
          </p:nvSpPr>
          <p:spPr>
            <a:xfrm>
              <a:off x="2246717" y="2802864"/>
              <a:ext cx="61392" cy="64630"/>
            </a:xfrm>
            <a:custGeom>
              <a:avLst/>
              <a:gdLst/>
              <a:ahLst/>
              <a:cxnLst/>
              <a:rect l="l" t="t" r="r" b="b"/>
              <a:pathLst>
                <a:path w="61392" h="64630" extrusionOk="0">
                  <a:moveTo>
                    <a:pt x="0" y="469"/>
                  </a:moveTo>
                  <a:cubicBezTo>
                    <a:pt x="0" y="469"/>
                    <a:pt x="29792" y="-9036"/>
                    <a:pt x="61392" y="57501"/>
                  </a:cubicBezTo>
                  <a:lnTo>
                    <a:pt x="49590" y="64630"/>
                  </a:lnTo>
                  <a:cubicBezTo>
                    <a:pt x="49590" y="64630"/>
                    <a:pt x="18465" y="17294"/>
                    <a:pt x="0" y="46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4" name="Google Shape;1134;p24"/>
            <p:cNvSpPr/>
            <p:nvPr/>
          </p:nvSpPr>
          <p:spPr>
            <a:xfrm>
              <a:off x="2092047" y="1119152"/>
              <a:ext cx="668082" cy="515307"/>
            </a:xfrm>
            <a:custGeom>
              <a:avLst/>
              <a:gdLst/>
              <a:ahLst/>
              <a:cxnLst/>
              <a:rect l="l" t="t" r="r" b="b"/>
              <a:pathLst>
                <a:path w="668082" h="515307" extrusionOk="0">
                  <a:moveTo>
                    <a:pt x="668083" y="310182"/>
                  </a:moveTo>
                  <a:lnTo>
                    <a:pt x="141345" y="6010"/>
                  </a:lnTo>
                  <a:lnTo>
                    <a:pt x="139346" y="4869"/>
                  </a:lnTo>
                  <a:lnTo>
                    <a:pt x="139346" y="4869"/>
                  </a:lnTo>
                  <a:cubicBezTo>
                    <a:pt x="124498" y="-3020"/>
                    <a:pt x="104415" y="-1594"/>
                    <a:pt x="82237" y="11143"/>
                  </a:cubicBezTo>
                  <a:cubicBezTo>
                    <a:pt x="36835" y="37378"/>
                    <a:pt x="0" y="101064"/>
                    <a:pt x="0" y="153723"/>
                  </a:cubicBezTo>
                  <a:cubicBezTo>
                    <a:pt x="0" y="180814"/>
                    <a:pt x="9994" y="199539"/>
                    <a:pt x="25890" y="207619"/>
                  </a:cubicBezTo>
                  <a:lnTo>
                    <a:pt x="559765" y="515307"/>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24"/>
            <p:cNvSpPr/>
            <p:nvPr/>
          </p:nvSpPr>
          <p:spPr>
            <a:xfrm rot="-3598236">
              <a:off x="2590249" y="1465200"/>
              <a:ext cx="232417" cy="133906"/>
            </a:xfrm>
            <a:custGeom>
              <a:avLst/>
              <a:gdLst/>
              <a:ahLst/>
              <a:cxnLst/>
              <a:rect l="l" t="t" r="r" b="b"/>
              <a:pathLst>
                <a:path w="232624" h="134025" extrusionOk="0">
                  <a:moveTo>
                    <a:pt x="232625" y="67013"/>
                  </a:moveTo>
                  <a:cubicBezTo>
                    <a:pt x="232625" y="104023"/>
                    <a:pt x="180550" y="134026"/>
                    <a:pt x="116312" y="134026"/>
                  </a:cubicBezTo>
                  <a:cubicBezTo>
                    <a:pt x="52075" y="134026"/>
                    <a:pt x="0" y="104023"/>
                    <a:pt x="0" y="67013"/>
                  </a:cubicBezTo>
                  <a:cubicBezTo>
                    <a:pt x="0" y="30003"/>
                    <a:pt x="52075" y="0"/>
                    <a:pt x="116312" y="0"/>
                  </a:cubicBezTo>
                  <a:cubicBezTo>
                    <a:pt x="180550" y="0"/>
                    <a:pt x="232625" y="30003"/>
                    <a:pt x="232625" y="67013"/>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6" name="Google Shape;1136;p24"/>
            <p:cNvSpPr/>
            <p:nvPr/>
          </p:nvSpPr>
          <p:spPr>
            <a:xfrm>
              <a:off x="2667422" y="1490358"/>
              <a:ext cx="274409" cy="269191"/>
            </a:xfrm>
            <a:custGeom>
              <a:avLst/>
              <a:gdLst/>
              <a:ahLst/>
              <a:cxnLst/>
              <a:rect l="l" t="t" r="r" b="b"/>
              <a:pathLst>
                <a:path w="274409" h="269191" extrusionOk="0">
                  <a:moveTo>
                    <a:pt x="274410" y="269192"/>
                  </a:moveTo>
                  <a:lnTo>
                    <a:pt x="0" y="111023"/>
                  </a:lnTo>
                  <a:lnTo>
                    <a:pt x="0" y="0"/>
                  </a:lnTo>
                  <a:lnTo>
                    <a:pt x="274410" y="158264"/>
                  </a:lnTo>
                  <a:lnTo>
                    <a:pt x="274410" y="26919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7" name="Google Shape;1137;p24"/>
            <p:cNvSpPr/>
            <p:nvPr/>
          </p:nvSpPr>
          <p:spPr>
            <a:xfrm>
              <a:off x="2667422" y="1454143"/>
              <a:ext cx="337610" cy="194669"/>
            </a:xfrm>
            <a:custGeom>
              <a:avLst/>
              <a:gdLst/>
              <a:ahLst/>
              <a:cxnLst/>
              <a:rect l="l" t="t" r="r" b="b"/>
              <a:pathLst>
                <a:path w="337610" h="194669" extrusionOk="0">
                  <a:moveTo>
                    <a:pt x="274410" y="194670"/>
                  </a:moveTo>
                  <a:lnTo>
                    <a:pt x="0" y="36501"/>
                  </a:lnTo>
                  <a:lnTo>
                    <a:pt x="63201" y="0"/>
                  </a:lnTo>
                  <a:lnTo>
                    <a:pt x="337611" y="158264"/>
                  </a:lnTo>
                  <a:lnTo>
                    <a:pt x="274410" y="194670"/>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8" name="Google Shape;1138;p24"/>
            <p:cNvSpPr/>
            <p:nvPr/>
          </p:nvSpPr>
          <p:spPr>
            <a:xfrm rot="-1801764">
              <a:off x="2968958" y="1259916"/>
              <a:ext cx="690027" cy="1193572"/>
            </a:xfrm>
            <a:custGeom>
              <a:avLst/>
              <a:gdLst/>
              <a:ahLst/>
              <a:cxnLst/>
              <a:rect l="l" t="t" r="r" b="b"/>
              <a:pathLst>
                <a:path w="690640" h="1194633" extrusionOk="0">
                  <a:moveTo>
                    <a:pt x="690640" y="597317"/>
                  </a:moveTo>
                  <a:cubicBezTo>
                    <a:pt x="690640" y="927206"/>
                    <a:pt x="536035" y="1194633"/>
                    <a:pt x="345320" y="1194633"/>
                  </a:cubicBezTo>
                  <a:cubicBezTo>
                    <a:pt x="154605" y="1194633"/>
                    <a:pt x="0" y="927206"/>
                    <a:pt x="0" y="597317"/>
                  </a:cubicBezTo>
                  <a:cubicBezTo>
                    <a:pt x="0" y="267428"/>
                    <a:pt x="154605" y="0"/>
                    <a:pt x="345320" y="0"/>
                  </a:cubicBezTo>
                  <a:cubicBezTo>
                    <a:pt x="536035" y="0"/>
                    <a:pt x="690640" y="267428"/>
                    <a:pt x="690640" y="597317"/>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9" name="Google Shape;1139;p24"/>
            <p:cNvSpPr/>
            <p:nvPr/>
          </p:nvSpPr>
          <p:spPr>
            <a:xfrm>
              <a:off x="2858071" y="1161854"/>
              <a:ext cx="1027965" cy="1324206"/>
            </a:xfrm>
            <a:custGeom>
              <a:avLst/>
              <a:gdLst/>
              <a:ahLst/>
              <a:cxnLst/>
              <a:rect l="l" t="t" r="r" b="b"/>
              <a:pathLst>
                <a:path w="1027965" h="1324206" extrusionOk="0">
                  <a:moveTo>
                    <a:pt x="513983" y="1254422"/>
                  </a:moveTo>
                  <a:cubicBezTo>
                    <a:pt x="230816" y="1091119"/>
                    <a:pt x="0" y="692560"/>
                    <a:pt x="0" y="365955"/>
                  </a:cubicBezTo>
                  <a:cubicBezTo>
                    <a:pt x="0" y="39351"/>
                    <a:pt x="230436" y="-93439"/>
                    <a:pt x="513983" y="69863"/>
                  </a:cubicBezTo>
                  <a:cubicBezTo>
                    <a:pt x="797530" y="233165"/>
                    <a:pt x="1027966" y="631725"/>
                    <a:pt x="1027966" y="958234"/>
                  </a:cubicBezTo>
                  <a:cubicBezTo>
                    <a:pt x="1027966" y="1284744"/>
                    <a:pt x="797245" y="1417629"/>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24"/>
            <p:cNvSpPr/>
            <p:nvPr/>
          </p:nvSpPr>
          <p:spPr>
            <a:xfrm>
              <a:off x="2800391" y="1195123"/>
              <a:ext cx="1027965" cy="1324248"/>
            </a:xfrm>
            <a:custGeom>
              <a:avLst/>
              <a:gdLst/>
              <a:ahLst/>
              <a:cxnLst/>
              <a:rect l="l" t="t" r="r" b="b"/>
              <a:pathLst>
                <a:path w="1027965" h="1324248" extrusionOk="0">
                  <a:moveTo>
                    <a:pt x="513983" y="1254422"/>
                  </a:moveTo>
                  <a:cubicBezTo>
                    <a:pt x="230721" y="1091119"/>
                    <a:pt x="0" y="692560"/>
                    <a:pt x="0" y="365955"/>
                  </a:cubicBezTo>
                  <a:cubicBezTo>
                    <a:pt x="0" y="39351"/>
                    <a:pt x="230341" y="-93439"/>
                    <a:pt x="513983" y="69863"/>
                  </a:cubicBezTo>
                  <a:cubicBezTo>
                    <a:pt x="797625" y="233165"/>
                    <a:pt x="1027966" y="631725"/>
                    <a:pt x="1027966" y="958234"/>
                  </a:cubicBezTo>
                  <a:cubicBezTo>
                    <a:pt x="1027966" y="1284744"/>
                    <a:pt x="797149" y="1417724"/>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TextBox 1"/>
          <p:cNvSpPr txBox="1"/>
          <p:nvPr/>
        </p:nvSpPr>
        <p:spPr>
          <a:xfrm>
            <a:off x="467543" y="2118232"/>
            <a:ext cx="4786251" cy="2462213"/>
          </a:xfrm>
          <a:prstGeom prst="rect">
            <a:avLst/>
          </a:prstGeom>
          <a:noFill/>
        </p:spPr>
        <p:txBody>
          <a:bodyPr wrap="square" rtlCol="0">
            <a:spAutoFit/>
          </a:bodyPr>
          <a:lstStyle/>
          <a:p>
            <a:r>
              <a:rPr lang="en-US" dirty="0"/>
              <a:t>News and Media</a:t>
            </a:r>
          </a:p>
          <a:p>
            <a:endParaRPr lang="en-US" dirty="0"/>
          </a:p>
          <a:p>
            <a:r>
              <a:rPr lang="en-US" dirty="0"/>
              <a:t>Finance&gt; Financial Planning and Management</a:t>
            </a:r>
          </a:p>
          <a:p>
            <a:endParaRPr lang="en-US" dirty="0"/>
          </a:p>
          <a:p>
            <a:r>
              <a:rPr lang="en-US" dirty="0"/>
              <a:t>Computers Electronics And Technology &gt; Computers Electronics And Technology</a:t>
            </a:r>
          </a:p>
          <a:p>
            <a:r>
              <a:rPr lang="en-US" dirty="0"/>
              <a:t> </a:t>
            </a:r>
          </a:p>
          <a:p>
            <a:r>
              <a:rPr lang="en-US" dirty="0"/>
              <a:t>Computers Electronics And Technology &gt; Programming And Developer Software</a:t>
            </a:r>
          </a:p>
          <a:p>
            <a:r>
              <a:rPr lang="en-US" dirty="0"/>
              <a:t> </a:t>
            </a:r>
          </a:p>
          <a:p>
            <a:r>
              <a:rPr lang="en-US" dirty="0"/>
              <a:t>Law And Government &gt; Government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8" y="2170914"/>
            <a:ext cx="203744" cy="20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61" y="2584972"/>
            <a:ext cx="207963"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17" y="3016297"/>
            <a:ext cx="207963"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928" y="3649053"/>
            <a:ext cx="207963"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49" y="4299430"/>
            <a:ext cx="207963"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24"/>
          <p:cNvSpPr txBox="1">
            <a:spLocks noGrp="1"/>
          </p:cNvSpPr>
          <p:nvPr>
            <p:ph type="title"/>
          </p:nvPr>
        </p:nvSpPr>
        <p:spPr>
          <a:xfrm>
            <a:off x="416751" y="374305"/>
            <a:ext cx="5640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4400" dirty="0"/>
              <a:t>3. Suppliers’ Bargaining Power</a:t>
            </a:r>
            <a:endParaRPr sz="4400" dirty="0"/>
          </a:p>
        </p:txBody>
      </p:sp>
      <p:sp>
        <p:nvSpPr>
          <p:cNvPr id="1046" name="Google Shape;1046;p2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26</a:t>
            </a:fld>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04" y="2912375"/>
            <a:ext cx="203744" cy="20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04" y="3291830"/>
            <a:ext cx="207963"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21" y="3723878"/>
            <a:ext cx="207963"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1044841"/>
            <a:ext cx="3416885" cy="3496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410975" y="1419622"/>
            <a:ext cx="4572000" cy="523220"/>
          </a:xfrm>
          <a:prstGeom prst="rect">
            <a:avLst/>
          </a:prstGeom>
        </p:spPr>
        <p:txBody>
          <a:bodyPr>
            <a:spAutoFit/>
          </a:bodyPr>
          <a:lstStyle/>
          <a:p>
            <a:r>
              <a:rPr lang="en-US" dirty="0">
                <a:latin typeface="Raleway Thin" panose="020B0604020202020204" charset="0"/>
                <a:sym typeface="Wingdings" panose="05000000000000000000" pitchFamily="2" charset="2"/>
              </a:rPr>
              <a:t> </a:t>
            </a:r>
            <a:r>
              <a:rPr lang="en-US" dirty="0">
                <a:latin typeface="Raleway Thin" panose="020B0604020202020204" charset="0"/>
              </a:rPr>
              <a:t>the more suppliers there are in a market, the less dependent a business is on those suppliers.</a:t>
            </a:r>
          </a:p>
        </p:txBody>
      </p:sp>
      <p:sp>
        <p:nvSpPr>
          <p:cNvPr id="4" name="Ορθογώνιο 3"/>
          <p:cNvSpPr/>
          <p:nvPr/>
        </p:nvSpPr>
        <p:spPr>
          <a:xfrm>
            <a:off x="615103" y="2211899"/>
            <a:ext cx="3654152" cy="1815882"/>
          </a:xfrm>
          <a:prstGeom prst="rect">
            <a:avLst/>
          </a:prstGeom>
        </p:spPr>
        <p:txBody>
          <a:bodyPr wrap="square">
            <a:spAutoFit/>
          </a:bodyPr>
          <a:lstStyle/>
          <a:p>
            <a:r>
              <a:rPr lang="en-US" dirty="0">
                <a:latin typeface="Raleway Thin" panose="020B0604020202020204" charset="0"/>
              </a:rPr>
              <a:t>However, if the number of suppliers is limited, the possible results are:</a:t>
            </a:r>
          </a:p>
          <a:p>
            <a:endParaRPr lang="en-US" dirty="0">
              <a:latin typeface="Raleway Thin" panose="020B0604020202020204" charset="0"/>
            </a:endParaRPr>
          </a:p>
          <a:p>
            <a:r>
              <a:rPr lang="en-US" dirty="0">
                <a:latin typeface="Raleway Thin" panose="020B0604020202020204" charset="0"/>
              </a:rPr>
              <a:t>increase in production costs</a:t>
            </a:r>
          </a:p>
          <a:p>
            <a:endParaRPr lang="en-US" dirty="0">
              <a:latin typeface="Raleway Thin" panose="020B0604020202020204" charset="0"/>
            </a:endParaRPr>
          </a:p>
          <a:p>
            <a:r>
              <a:rPr lang="en-US" dirty="0">
                <a:latin typeface="Raleway Thin" panose="020B0604020202020204" charset="0"/>
              </a:rPr>
              <a:t>reduction in product quality</a:t>
            </a:r>
          </a:p>
          <a:p>
            <a:endParaRPr lang="en-US" dirty="0">
              <a:latin typeface="Raleway Thin" panose="020B0604020202020204" charset="0"/>
            </a:endParaRPr>
          </a:p>
          <a:p>
            <a:r>
              <a:rPr lang="en-US" dirty="0">
                <a:latin typeface="Raleway Thin" panose="020B0604020202020204" charset="0"/>
              </a:rPr>
              <a:t>reduction of quantity produced</a:t>
            </a:r>
          </a:p>
        </p:txBody>
      </p:sp>
    </p:spTree>
    <p:extLst>
      <p:ext uri="{BB962C8B-B14F-4D97-AF65-F5344CB8AC3E}">
        <p14:creationId xmlns:p14="http://schemas.microsoft.com/office/powerpoint/2010/main" val="866195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1" name="Google Shape;1021;p2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27</a:t>
            </a:fld>
            <a:endParaRPr/>
          </a:p>
        </p:txBody>
      </p:sp>
      <p:grpSp>
        <p:nvGrpSpPr>
          <p:cNvPr id="1022" name="Google Shape;1022;p23"/>
          <p:cNvGrpSpPr/>
          <p:nvPr/>
        </p:nvGrpSpPr>
        <p:grpSpPr>
          <a:xfrm>
            <a:off x="2657741" y="982801"/>
            <a:ext cx="2855893" cy="3224629"/>
            <a:chOff x="3071457" y="2013875"/>
            <a:chExt cx="1944600" cy="1569600"/>
          </a:xfrm>
        </p:grpSpPr>
        <p:sp>
          <p:nvSpPr>
            <p:cNvPr id="1023" name="Google Shape;1023;p23"/>
            <p:cNvSpPr/>
            <p:nvPr/>
          </p:nvSpPr>
          <p:spPr>
            <a:xfrm rot="10800000" flipH="1">
              <a:off x="3071457" y="2013875"/>
              <a:ext cx="1944600" cy="1569600"/>
            </a:xfrm>
            <a:prstGeom prst="round2DiagRect">
              <a:avLst>
                <a:gd name="adj1" fmla="val 0"/>
                <a:gd name="adj2" fmla="val 177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3"/>
            <p:cNvSpPr txBox="1"/>
            <p:nvPr/>
          </p:nvSpPr>
          <p:spPr>
            <a:xfrm>
              <a:off x="3316102" y="2256385"/>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dirty="0">
                <a:solidFill>
                  <a:srgbClr val="FFFFFF"/>
                </a:solidFill>
                <a:latin typeface="Barlow"/>
                <a:ea typeface="Barlow"/>
                <a:cs typeface="Barlow"/>
                <a:sym typeface="Barlow"/>
              </a:endParaRPr>
            </a:p>
          </p:txBody>
        </p:sp>
      </p:grpSp>
      <p:grpSp>
        <p:nvGrpSpPr>
          <p:cNvPr id="1026" name="Google Shape;1026;p23"/>
          <p:cNvGrpSpPr/>
          <p:nvPr/>
        </p:nvGrpSpPr>
        <p:grpSpPr>
          <a:xfrm>
            <a:off x="457232" y="987574"/>
            <a:ext cx="2200509" cy="3224629"/>
            <a:chOff x="1126863" y="2013875"/>
            <a:chExt cx="1944600" cy="1569600"/>
          </a:xfrm>
        </p:grpSpPr>
        <p:sp>
          <p:nvSpPr>
            <p:cNvPr id="1027" name="Google Shape;1027;p23"/>
            <p:cNvSpPr/>
            <p:nvPr/>
          </p:nvSpPr>
          <p:spPr>
            <a:xfrm>
              <a:off x="1126863" y="2013875"/>
              <a:ext cx="1944600" cy="1569600"/>
            </a:xfrm>
            <a:prstGeom prst="round2DiagRect">
              <a:avLst>
                <a:gd name="adj1" fmla="val 0"/>
                <a:gd name="adj2" fmla="val 1776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3"/>
            <p:cNvSpPr txBox="1"/>
            <p:nvPr/>
          </p:nvSpPr>
          <p:spPr>
            <a:xfrm>
              <a:off x="1351627" y="2256385"/>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dirty="0">
                <a:solidFill>
                  <a:srgbClr val="FFFFFF"/>
                </a:solidFill>
                <a:latin typeface="Barlow"/>
                <a:ea typeface="Barlow"/>
                <a:cs typeface="Barlow"/>
                <a:sym typeface="Barlow"/>
              </a:endParaRPr>
            </a:p>
          </p:txBody>
        </p:sp>
      </p:grpSp>
      <p:grpSp>
        <p:nvGrpSpPr>
          <p:cNvPr id="1030" name="Google Shape;1030;p23"/>
          <p:cNvGrpSpPr/>
          <p:nvPr/>
        </p:nvGrpSpPr>
        <p:grpSpPr>
          <a:xfrm>
            <a:off x="5508104" y="1485794"/>
            <a:ext cx="2740774" cy="2726410"/>
            <a:chOff x="5015938" y="2013875"/>
            <a:chExt cx="3001200" cy="1569600"/>
          </a:xfrm>
        </p:grpSpPr>
        <p:sp>
          <p:nvSpPr>
            <p:cNvPr id="1031" name="Google Shape;1031;p23"/>
            <p:cNvSpPr/>
            <p:nvPr/>
          </p:nvSpPr>
          <p:spPr>
            <a:xfrm>
              <a:off x="5015938" y="2013875"/>
              <a:ext cx="3001200" cy="1569600"/>
            </a:xfrm>
            <a:prstGeom prst="round2DiagRect">
              <a:avLst>
                <a:gd name="adj1" fmla="val 0"/>
                <a:gd name="adj2" fmla="val 1776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32" name="Google Shape;1032;p23"/>
            <p:cNvSpPr txBox="1"/>
            <p:nvPr/>
          </p:nvSpPr>
          <p:spPr>
            <a:xfrm>
              <a:off x="5360226" y="2256387"/>
              <a:ext cx="24171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dirty="0">
                <a:solidFill>
                  <a:srgbClr val="FFFFFF"/>
                </a:solidFill>
                <a:latin typeface="Barlow"/>
                <a:ea typeface="Barlow"/>
                <a:cs typeface="Barlow"/>
                <a:sym typeface="Barlow"/>
              </a:endParaRPr>
            </a:p>
          </p:txBody>
        </p:sp>
      </p:grpSp>
      <p:sp>
        <p:nvSpPr>
          <p:cNvPr id="2" name="Ορθογώνιο 1"/>
          <p:cNvSpPr/>
          <p:nvPr/>
        </p:nvSpPr>
        <p:spPr>
          <a:xfrm>
            <a:off x="637203" y="1199655"/>
            <a:ext cx="1853952" cy="2677656"/>
          </a:xfrm>
          <a:prstGeom prst="rect">
            <a:avLst/>
          </a:prstGeom>
        </p:spPr>
        <p:txBody>
          <a:bodyPr wrap="square">
            <a:spAutoFit/>
          </a:bodyPr>
          <a:lstStyle/>
          <a:p>
            <a:r>
              <a:rPr lang="en-US" dirty="0">
                <a:solidFill>
                  <a:schemeClr val="bg1">
                    <a:lumMod val="95000"/>
                  </a:schemeClr>
                </a:solidFill>
                <a:latin typeface="Raleway Thin" panose="020B0604020202020204" charset="0"/>
              </a:rPr>
              <a:t>Viva Wallet </a:t>
            </a:r>
            <a:r>
              <a:rPr lang="en-US" b="1" dirty="0">
                <a:solidFill>
                  <a:schemeClr val="bg1">
                    <a:lumMod val="95000"/>
                  </a:schemeClr>
                </a:solidFill>
                <a:latin typeface="Raleway Thin" panose="020B0604020202020204" charset="0"/>
              </a:rPr>
              <a:t>does not depend on third party companies and external partners, </a:t>
            </a:r>
            <a:r>
              <a:rPr lang="en-US" dirty="0">
                <a:solidFill>
                  <a:schemeClr val="bg1">
                    <a:lumMod val="95000"/>
                  </a:schemeClr>
                </a:solidFill>
                <a:latin typeface="Raleway Thin" panose="020B0604020202020204" charset="0"/>
              </a:rPr>
              <a:t>which allows Viva Wallet to launch a wide range of innovative services and specialized functions in a minimum of time. </a:t>
            </a:r>
          </a:p>
        </p:txBody>
      </p:sp>
      <p:sp>
        <p:nvSpPr>
          <p:cNvPr id="3" name="Ορθογώνιο 2"/>
          <p:cNvSpPr/>
          <p:nvPr/>
        </p:nvSpPr>
        <p:spPr>
          <a:xfrm>
            <a:off x="2767222" y="1160442"/>
            <a:ext cx="2625869" cy="3046988"/>
          </a:xfrm>
          <a:prstGeom prst="rect">
            <a:avLst/>
          </a:prstGeom>
        </p:spPr>
        <p:txBody>
          <a:bodyPr wrap="square">
            <a:spAutoFit/>
          </a:bodyPr>
          <a:lstStyle/>
          <a:p>
            <a:r>
              <a:rPr lang="en-US" sz="1200" dirty="0">
                <a:solidFill>
                  <a:schemeClr val="bg1">
                    <a:lumMod val="95000"/>
                  </a:schemeClr>
                </a:solidFill>
                <a:latin typeface="Raleway Thin" panose="020B0604020202020204" charset="0"/>
              </a:rPr>
              <a:t>According to </a:t>
            </a:r>
            <a:r>
              <a:rPr lang="en-US" sz="1200" dirty="0" err="1">
                <a:solidFill>
                  <a:schemeClr val="bg1">
                    <a:lumMod val="95000"/>
                  </a:schemeClr>
                </a:solidFill>
                <a:latin typeface="Raleway Thin" panose="020B0604020202020204" charset="0"/>
              </a:rPr>
              <a:t>Makis</a:t>
            </a:r>
            <a:r>
              <a:rPr lang="en-US" sz="1200" dirty="0">
                <a:solidFill>
                  <a:schemeClr val="bg1">
                    <a:lumMod val="95000"/>
                  </a:schemeClr>
                </a:solidFill>
                <a:latin typeface="Raleway Thin" panose="020B0604020202020204" charset="0"/>
              </a:rPr>
              <a:t> Antipas, CIO &amp; Co-Founder of the company, “At Viva Wallet, </a:t>
            </a:r>
            <a:r>
              <a:rPr lang="en-US" sz="1200" b="1" dirty="0">
                <a:solidFill>
                  <a:schemeClr val="bg1">
                    <a:lumMod val="95000"/>
                  </a:schemeClr>
                </a:solidFill>
                <a:latin typeface="Raleway Thin" panose="020B0604020202020204" charset="0"/>
              </a:rPr>
              <a:t>we believe in the very high level of people in the Greek market in the field of software development</a:t>
            </a:r>
            <a:r>
              <a:rPr lang="en-US" sz="1200" dirty="0">
                <a:solidFill>
                  <a:schemeClr val="bg1">
                    <a:lumMod val="95000"/>
                  </a:schemeClr>
                </a:solidFill>
                <a:latin typeface="Raleway Thin" panose="020B0604020202020204" charset="0"/>
              </a:rPr>
              <a:t>. That is why we currently employ over 70 engineers in Greece, with specialization in the design and implementation of payment systems. We only invest in new and innovative technologies. We do not follow, but instead, shape trends and lead developments in a fairly wide range of electronic trading technologies.“</a:t>
            </a:r>
          </a:p>
        </p:txBody>
      </p:sp>
      <p:sp>
        <p:nvSpPr>
          <p:cNvPr id="4" name="Ορθογώνιο 3"/>
          <p:cNvSpPr/>
          <p:nvPr/>
        </p:nvSpPr>
        <p:spPr>
          <a:xfrm>
            <a:off x="5652120" y="2156501"/>
            <a:ext cx="2712626" cy="1384995"/>
          </a:xfrm>
          <a:prstGeom prst="rect">
            <a:avLst/>
          </a:prstGeom>
        </p:spPr>
        <p:txBody>
          <a:bodyPr wrap="square">
            <a:spAutoFit/>
          </a:bodyPr>
          <a:lstStyle/>
          <a:p>
            <a:r>
              <a:rPr lang="en-US" dirty="0">
                <a:solidFill>
                  <a:schemeClr val="bg1">
                    <a:lumMod val="95000"/>
                  </a:schemeClr>
                </a:solidFill>
              </a:rPr>
              <a:t>So, we understand that the power of suppliers isn’t so important due to the fact that Viva Wallet relies on its own strengths, which we will list below.</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288" y="322474"/>
            <a:ext cx="823590" cy="87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24"/>
          <p:cNvSpPr txBox="1">
            <a:spLocks noGrp="1"/>
          </p:cNvSpPr>
          <p:nvPr>
            <p:ph type="title"/>
          </p:nvPr>
        </p:nvSpPr>
        <p:spPr>
          <a:xfrm>
            <a:off x="416751" y="374305"/>
            <a:ext cx="5640900" cy="1082700"/>
          </a:xfrm>
          <a:prstGeom prst="rect">
            <a:avLst/>
          </a:prstGeom>
        </p:spPr>
        <p:txBody>
          <a:bodyPr spcFirstLastPara="1" wrap="square" lIns="0" tIns="0" rIns="0" bIns="0" anchor="t" anchorCtr="0">
            <a:noAutofit/>
          </a:bodyPr>
          <a:lstStyle/>
          <a:p>
            <a:pPr lvl="0"/>
            <a:r>
              <a:rPr lang="en-US" sz="4400" dirty="0"/>
              <a:t>4. </a:t>
            </a:r>
            <a:r>
              <a:rPr lang="en-US" sz="4000" dirty="0"/>
              <a:t>Threat of Substitute Product or Service</a:t>
            </a:r>
            <a:br>
              <a:rPr lang="en-US" sz="4000" dirty="0"/>
            </a:br>
            <a:endParaRPr sz="4400" dirty="0"/>
          </a:p>
        </p:txBody>
      </p:sp>
      <p:sp>
        <p:nvSpPr>
          <p:cNvPr id="1046" name="Google Shape;1046;p2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28</a:t>
            </a:fld>
            <a:endParaRPr/>
          </a:p>
        </p:txBody>
      </p:sp>
      <p:sp>
        <p:nvSpPr>
          <p:cNvPr id="3" name="Ορθογώνιο 2"/>
          <p:cNvSpPr/>
          <p:nvPr/>
        </p:nvSpPr>
        <p:spPr>
          <a:xfrm>
            <a:off x="410975" y="1419622"/>
            <a:ext cx="4572000" cy="523220"/>
          </a:xfrm>
          <a:prstGeom prst="rect">
            <a:avLst/>
          </a:prstGeom>
        </p:spPr>
        <p:txBody>
          <a:bodyPr>
            <a:spAutoFit/>
          </a:bodyPr>
          <a:lstStyle/>
          <a:p>
            <a:r>
              <a:rPr lang="en-US" dirty="0">
                <a:latin typeface="Raleway Thin" panose="020B0604020202020204" charset="0"/>
                <a:sym typeface="Wingdings" panose="05000000000000000000" pitchFamily="2" charset="2"/>
              </a:rPr>
              <a:t>how likely are costumers to switch to an alternative?</a:t>
            </a:r>
            <a:endParaRPr lang="en-US" dirty="0">
              <a:latin typeface="Raleway Thin" panose="020B0604020202020204" charset="0"/>
            </a:endParaRPr>
          </a:p>
        </p:txBody>
      </p:sp>
      <p:sp>
        <p:nvSpPr>
          <p:cNvPr id="2" name="Ορθογώνιο 1"/>
          <p:cNvSpPr/>
          <p:nvPr/>
        </p:nvSpPr>
        <p:spPr>
          <a:xfrm>
            <a:off x="407728" y="2139702"/>
            <a:ext cx="4953113" cy="2585323"/>
          </a:xfrm>
          <a:prstGeom prst="rect">
            <a:avLst/>
          </a:prstGeom>
        </p:spPr>
        <p:txBody>
          <a:bodyPr wrap="square">
            <a:spAutoFit/>
          </a:bodyPr>
          <a:lstStyle/>
          <a:p>
            <a:r>
              <a:rPr lang="en-US" sz="1800" dirty="0">
                <a:latin typeface="Raleway Thin" panose="020B0604020202020204" charset="0"/>
              </a:rPr>
              <a:t>If there are a number of substitutes for a product or service on the market, </a:t>
            </a:r>
            <a:r>
              <a:rPr lang="en-US" sz="1800" b="1" dirty="0">
                <a:latin typeface="Raleway Thin" panose="020B0604020202020204" charset="0"/>
              </a:rPr>
              <a:t>buyers have more options</a:t>
            </a:r>
            <a:r>
              <a:rPr lang="en-US" sz="1800" dirty="0">
                <a:latin typeface="Raleway Thin" panose="020B0604020202020204" charset="0"/>
              </a:rPr>
              <a:t> to seek out similar products or services. It’s important for your client to ensure their product or service maintains demand among customers. That way, even if a substitute appears at some point, customers will trust the quality of their product or service regardless.</a:t>
            </a:r>
          </a:p>
        </p:txBody>
      </p:sp>
      <p:sp>
        <p:nvSpPr>
          <p:cNvPr id="5" name="Ορθογώνιο 4"/>
          <p:cNvSpPr/>
          <p:nvPr/>
        </p:nvSpPr>
        <p:spPr>
          <a:xfrm>
            <a:off x="5796134" y="2154189"/>
            <a:ext cx="2788231" cy="2585323"/>
          </a:xfrm>
          <a:prstGeom prst="rect">
            <a:avLst/>
          </a:prstGeom>
        </p:spPr>
        <p:txBody>
          <a:bodyPr wrap="square">
            <a:spAutoFit/>
          </a:bodyPr>
          <a:lstStyle/>
          <a:p>
            <a:r>
              <a:rPr lang="en-US" sz="1800" dirty="0">
                <a:latin typeface="Raleway Thin" panose="020B0604020202020204" charset="0"/>
              </a:rPr>
              <a:t>We have to take into consideration the following questions:</a:t>
            </a:r>
          </a:p>
          <a:p>
            <a:r>
              <a:rPr lang="en-US" sz="1800" b="1" dirty="0">
                <a:latin typeface="Raleway Thin" panose="020B0604020202020204" charset="0"/>
              </a:rPr>
              <a:t>-Can the service of Viva Wallet be emulated in a cheaper way? </a:t>
            </a:r>
          </a:p>
          <a:p>
            <a:r>
              <a:rPr lang="en-US" sz="1800" b="1" dirty="0">
                <a:latin typeface="Raleway Thin" panose="020B0604020202020204" charset="0"/>
              </a:rPr>
              <a:t>-How important is the quality of the service to buyers?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11510"/>
            <a:ext cx="18002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927" y="2283717"/>
            <a:ext cx="403919" cy="21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644" y="2283715"/>
            <a:ext cx="403920" cy="21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568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32" y="3098024"/>
            <a:ext cx="10302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001286"/>
            <a:ext cx="7704856" cy="147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2654517" y="269167"/>
            <a:ext cx="3906974" cy="369332"/>
          </a:xfrm>
          <a:prstGeom prst="rect">
            <a:avLst/>
          </a:prstGeom>
        </p:spPr>
        <p:txBody>
          <a:bodyPr wrap="square">
            <a:spAutoFit/>
          </a:bodyPr>
          <a:lstStyle/>
          <a:p>
            <a:r>
              <a:rPr lang="en-US" sz="1800" dirty="0">
                <a:solidFill>
                  <a:schemeClr val="accent2">
                    <a:lumMod val="60000"/>
                    <a:lumOff val="40000"/>
                  </a:schemeClr>
                </a:solidFill>
                <a:latin typeface="Raleway Thin" panose="020B0604020202020204" charset="0"/>
              </a:rPr>
              <a:t>5. Internal Competition (Rivalry)</a:t>
            </a:r>
          </a:p>
        </p:txBody>
      </p:sp>
      <p:sp>
        <p:nvSpPr>
          <p:cNvPr id="4" name="TextBox 3"/>
          <p:cNvSpPr txBox="1"/>
          <p:nvPr/>
        </p:nvSpPr>
        <p:spPr>
          <a:xfrm>
            <a:off x="2267744" y="617071"/>
            <a:ext cx="4680520" cy="369332"/>
          </a:xfrm>
          <a:prstGeom prst="rect">
            <a:avLst/>
          </a:prstGeom>
          <a:noFill/>
        </p:spPr>
        <p:txBody>
          <a:bodyPr wrap="square" rtlCol="0">
            <a:spAutoFit/>
          </a:bodyPr>
          <a:lstStyle/>
          <a:p>
            <a:r>
              <a:rPr lang="en-US" sz="1800" dirty="0">
                <a:solidFill>
                  <a:schemeClr val="accent2">
                    <a:lumMod val="60000"/>
                    <a:lumOff val="40000"/>
                  </a:schemeClr>
                </a:solidFill>
                <a:latin typeface="Raleway Thin" panose="020B0604020202020204" charset="0"/>
              </a:rPr>
              <a:t>TOP COMPETITORS OF VIVA WALLET </a:t>
            </a:r>
          </a:p>
        </p:txBody>
      </p:sp>
      <p:sp>
        <p:nvSpPr>
          <p:cNvPr id="5" name="TextBox 4"/>
          <p:cNvSpPr txBox="1"/>
          <p:nvPr/>
        </p:nvSpPr>
        <p:spPr>
          <a:xfrm>
            <a:off x="538131" y="3499097"/>
            <a:ext cx="1296144" cy="1169551"/>
          </a:xfrm>
          <a:prstGeom prst="rect">
            <a:avLst/>
          </a:prstGeom>
          <a:noFill/>
        </p:spPr>
        <p:txBody>
          <a:bodyPr wrap="square" rtlCol="0">
            <a:spAutoFit/>
          </a:bodyPr>
          <a:lstStyle/>
          <a:p>
            <a:pPr algn="ctr"/>
            <a:r>
              <a:rPr lang="en-US" b="1" dirty="0">
                <a:latin typeface="Raleway Thin" panose="020B0604020202020204" charset="0"/>
              </a:rPr>
              <a:t>PayPal</a:t>
            </a:r>
          </a:p>
          <a:p>
            <a:pPr algn="ctr"/>
            <a:r>
              <a:rPr lang="en-US" dirty="0">
                <a:latin typeface="Raleway Thin" panose="020B0604020202020204" charset="0"/>
              </a:rPr>
              <a:t>Websites 426,490</a:t>
            </a:r>
          </a:p>
          <a:p>
            <a:pPr algn="ctr"/>
            <a:r>
              <a:rPr lang="en-US" dirty="0">
                <a:latin typeface="Raleway Thin" panose="020B0604020202020204" charset="0"/>
              </a:rPr>
              <a:t>Market Share 54.75%</a:t>
            </a:r>
          </a:p>
        </p:txBody>
      </p:sp>
      <p:sp>
        <p:nvSpPr>
          <p:cNvPr id="6" name="TextBox 5"/>
          <p:cNvSpPr txBox="1"/>
          <p:nvPr/>
        </p:nvSpPr>
        <p:spPr>
          <a:xfrm>
            <a:off x="1501620" y="851562"/>
            <a:ext cx="1532247" cy="1169551"/>
          </a:xfrm>
          <a:prstGeom prst="rect">
            <a:avLst/>
          </a:prstGeom>
          <a:noFill/>
        </p:spPr>
        <p:txBody>
          <a:bodyPr wrap="square" rtlCol="0">
            <a:spAutoFit/>
          </a:bodyPr>
          <a:lstStyle/>
          <a:p>
            <a:pPr algn="ctr"/>
            <a:r>
              <a:rPr lang="en-US" b="1" dirty="0">
                <a:latin typeface="Raleway Thin" panose="020B0604020202020204" charset="0"/>
              </a:rPr>
              <a:t>Stripe</a:t>
            </a:r>
          </a:p>
          <a:p>
            <a:pPr algn="ctr"/>
            <a:r>
              <a:rPr lang="en-US" dirty="0">
                <a:latin typeface="Raleway Thin" panose="020B0604020202020204" charset="0"/>
              </a:rPr>
              <a:t>Websites</a:t>
            </a:r>
          </a:p>
          <a:p>
            <a:pPr algn="ctr"/>
            <a:r>
              <a:rPr lang="en-US" dirty="0">
                <a:latin typeface="Raleway Thin" panose="020B0604020202020204" charset="0"/>
              </a:rPr>
              <a:t>144,167</a:t>
            </a:r>
          </a:p>
          <a:p>
            <a:pPr algn="ctr"/>
            <a:r>
              <a:rPr lang="en-US" dirty="0">
                <a:latin typeface="Raleway Thin" panose="020B0604020202020204" charset="0"/>
              </a:rPr>
              <a:t>Market Share 18.51%</a:t>
            </a:r>
          </a:p>
        </p:txBody>
      </p:sp>
      <p:sp>
        <p:nvSpPr>
          <p:cNvPr id="7" name="TextBox 6"/>
          <p:cNvSpPr txBox="1"/>
          <p:nvPr/>
        </p:nvSpPr>
        <p:spPr>
          <a:xfrm>
            <a:off x="2411760" y="3530689"/>
            <a:ext cx="1440160" cy="1169551"/>
          </a:xfrm>
          <a:prstGeom prst="rect">
            <a:avLst/>
          </a:prstGeom>
          <a:noFill/>
        </p:spPr>
        <p:txBody>
          <a:bodyPr wrap="square" rtlCol="0">
            <a:spAutoFit/>
          </a:bodyPr>
          <a:lstStyle/>
          <a:p>
            <a:pPr algn="ctr"/>
            <a:r>
              <a:rPr lang="en-US" b="1" dirty="0">
                <a:latin typeface="Raleway Thin" panose="020B0604020202020204" charset="0"/>
              </a:rPr>
              <a:t>Amazon Pay </a:t>
            </a:r>
          </a:p>
          <a:p>
            <a:pPr algn="ctr"/>
            <a:r>
              <a:rPr lang="en-US" dirty="0">
                <a:latin typeface="Raleway Thin" panose="020B0604020202020204" charset="0"/>
              </a:rPr>
              <a:t>Websites </a:t>
            </a:r>
          </a:p>
          <a:p>
            <a:pPr algn="ctr"/>
            <a:r>
              <a:rPr lang="en-US" dirty="0">
                <a:latin typeface="Raleway Thin" panose="020B0604020202020204" charset="0"/>
              </a:rPr>
              <a:t>30,300 </a:t>
            </a:r>
          </a:p>
          <a:p>
            <a:pPr algn="ctr"/>
            <a:r>
              <a:rPr lang="en-US" dirty="0">
                <a:latin typeface="Raleway Thin" panose="020B0604020202020204" charset="0"/>
              </a:rPr>
              <a:t>Market Share 3.89%</a:t>
            </a:r>
          </a:p>
        </p:txBody>
      </p:sp>
      <p:sp>
        <p:nvSpPr>
          <p:cNvPr id="8" name="TextBox 7"/>
          <p:cNvSpPr txBox="1"/>
          <p:nvPr/>
        </p:nvSpPr>
        <p:spPr>
          <a:xfrm>
            <a:off x="3419872" y="891465"/>
            <a:ext cx="1584176" cy="1169551"/>
          </a:xfrm>
          <a:prstGeom prst="rect">
            <a:avLst/>
          </a:prstGeom>
          <a:noFill/>
        </p:spPr>
        <p:txBody>
          <a:bodyPr wrap="square" rtlCol="0">
            <a:spAutoFit/>
          </a:bodyPr>
          <a:lstStyle/>
          <a:p>
            <a:pPr algn="ctr"/>
            <a:r>
              <a:rPr lang="en-US" b="1" dirty="0">
                <a:latin typeface="Raleway Thin" panose="020B0604020202020204" charset="0"/>
              </a:rPr>
              <a:t>Braintree</a:t>
            </a:r>
          </a:p>
          <a:p>
            <a:pPr algn="ctr"/>
            <a:r>
              <a:rPr lang="en-US" dirty="0">
                <a:latin typeface="Raleway Thin" panose="020B0604020202020204" charset="0"/>
              </a:rPr>
              <a:t>Websites </a:t>
            </a:r>
          </a:p>
          <a:p>
            <a:pPr algn="ctr"/>
            <a:r>
              <a:rPr lang="en-US" dirty="0">
                <a:latin typeface="Raleway Thin" panose="020B0604020202020204" charset="0"/>
              </a:rPr>
              <a:t>17,749</a:t>
            </a:r>
          </a:p>
          <a:p>
            <a:pPr algn="ctr"/>
            <a:r>
              <a:rPr lang="en-US" dirty="0">
                <a:latin typeface="Raleway Thin" panose="020B0604020202020204" charset="0"/>
              </a:rPr>
              <a:t>Market Share </a:t>
            </a:r>
          </a:p>
          <a:p>
            <a:pPr algn="ctr"/>
            <a:r>
              <a:rPr lang="en-US" dirty="0">
                <a:latin typeface="Raleway Thin" panose="020B0604020202020204" charset="0"/>
              </a:rPr>
              <a:t>2.28%</a:t>
            </a:r>
          </a:p>
        </p:txBody>
      </p:sp>
      <p:sp>
        <p:nvSpPr>
          <p:cNvPr id="9" name="TextBox 8"/>
          <p:cNvSpPr txBox="1"/>
          <p:nvPr/>
        </p:nvSpPr>
        <p:spPr>
          <a:xfrm>
            <a:off x="4427984" y="3499097"/>
            <a:ext cx="1440160" cy="1384995"/>
          </a:xfrm>
          <a:prstGeom prst="rect">
            <a:avLst/>
          </a:prstGeom>
          <a:noFill/>
        </p:spPr>
        <p:txBody>
          <a:bodyPr wrap="square" rtlCol="0">
            <a:spAutoFit/>
          </a:bodyPr>
          <a:lstStyle/>
          <a:p>
            <a:pPr algn="ctr"/>
            <a:r>
              <a:rPr lang="en-US" b="1" dirty="0">
                <a:latin typeface="Raleway Thin" panose="020B0604020202020204" charset="0"/>
              </a:rPr>
              <a:t>Stripe Checkout </a:t>
            </a:r>
          </a:p>
          <a:p>
            <a:pPr algn="ctr"/>
            <a:r>
              <a:rPr lang="en-US" dirty="0">
                <a:latin typeface="Raleway Thin" panose="020B0604020202020204" charset="0"/>
              </a:rPr>
              <a:t>Websites 15,766</a:t>
            </a:r>
          </a:p>
          <a:p>
            <a:pPr algn="ctr"/>
            <a:r>
              <a:rPr lang="en-US" dirty="0">
                <a:latin typeface="Raleway Thin" panose="020B0604020202020204" charset="0"/>
              </a:rPr>
              <a:t>Market Share 2.02%</a:t>
            </a:r>
          </a:p>
        </p:txBody>
      </p:sp>
      <p:sp>
        <p:nvSpPr>
          <p:cNvPr id="10" name="TextBox 9"/>
          <p:cNvSpPr txBox="1"/>
          <p:nvPr/>
        </p:nvSpPr>
        <p:spPr>
          <a:xfrm>
            <a:off x="5382630" y="999186"/>
            <a:ext cx="1709650" cy="954107"/>
          </a:xfrm>
          <a:prstGeom prst="rect">
            <a:avLst/>
          </a:prstGeom>
          <a:noFill/>
        </p:spPr>
        <p:txBody>
          <a:bodyPr wrap="square" rtlCol="0">
            <a:spAutoFit/>
          </a:bodyPr>
          <a:lstStyle/>
          <a:p>
            <a:pPr algn="ctr"/>
            <a:r>
              <a:rPr lang="en-US" b="1" dirty="0">
                <a:latin typeface="Raleway Thin" panose="020B0604020202020204" charset="0"/>
              </a:rPr>
              <a:t>Square Payments </a:t>
            </a:r>
          </a:p>
          <a:p>
            <a:pPr algn="ctr"/>
            <a:r>
              <a:rPr lang="en-US" dirty="0">
                <a:latin typeface="Raleway Thin" panose="020B0604020202020204" charset="0"/>
              </a:rPr>
              <a:t>Websites 14,690</a:t>
            </a:r>
          </a:p>
          <a:p>
            <a:pPr algn="ctr"/>
            <a:r>
              <a:rPr lang="en-US" dirty="0">
                <a:latin typeface="Raleway Thin" panose="020B0604020202020204" charset="0"/>
              </a:rPr>
              <a:t>Market Share 1.89%</a:t>
            </a:r>
          </a:p>
        </p:txBody>
      </p:sp>
      <p:sp>
        <p:nvSpPr>
          <p:cNvPr id="11" name="TextBox 10"/>
          <p:cNvSpPr txBox="1"/>
          <p:nvPr/>
        </p:nvSpPr>
        <p:spPr>
          <a:xfrm>
            <a:off x="6677271" y="3606818"/>
            <a:ext cx="1440160" cy="1169551"/>
          </a:xfrm>
          <a:prstGeom prst="rect">
            <a:avLst/>
          </a:prstGeom>
          <a:noFill/>
        </p:spPr>
        <p:txBody>
          <a:bodyPr wrap="square" rtlCol="0">
            <a:spAutoFit/>
          </a:bodyPr>
          <a:lstStyle/>
          <a:p>
            <a:pPr algn="ctr"/>
            <a:r>
              <a:rPr lang="en-US" b="1" dirty="0">
                <a:latin typeface="Raleway Thin" panose="020B0604020202020204" charset="0"/>
              </a:rPr>
              <a:t>Authorize.net </a:t>
            </a:r>
          </a:p>
          <a:p>
            <a:pPr algn="ctr"/>
            <a:r>
              <a:rPr lang="en-US" dirty="0">
                <a:latin typeface="Raleway Thin" panose="020B0604020202020204" charset="0"/>
              </a:rPr>
              <a:t>Websites 13,689</a:t>
            </a:r>
          </a:p>
          <a:p>
            <a:pPr algn="ctr"/>
            <a:r>
              <a:rPr lang="en-US" dirty="0">
                <a:latin typeface="Raleway Thin" panose="020B0604020202020204" charset="0"/>
              </a:rPr>
              <a:t>Market Share 1.76%</a:t>
            </a:r>
          </a:p>
        </p:txBody>
      </p:sp>
      <p:sp>
        <p:nvSpPr>
          <p:cNvPr id="12" name="TextBox 11"/>
          <p:cNvSpPr txBox="1"/>
          <p:nvPr/>
        </p:nvSpPr>
        <p:spPr>
          <a:xfrm>
            <a:off x="7482138" y="868530"/>
            <a:ext cx="1279105" cy="1169551"/>
          </a:xfrm>
          <a:prstGeom prst="rect">
            <a:avLst/>
          </a:prstGeom>
          <a:noFill/>
        </p:spPr>
        <p:txBody>
          <a:bodyPr wrap="square" rtlCol="0">
            <a:spAutoFit/>
          </a:bodyPr>
          <a:lstStyle/>
          <a:p>
            <a:pPr algn="ctr"/>
            <a:r>
              <a:rPr lang="en-US" b="1" dirty="0" err="1">
                <a:latin typeface="Raleway Thin" panose="020B0604020202020204" charset="0"/>
              </a:rPr>
              <a:t>Afterpay</a:t>
            </a:r>
            <a:endParaRPr lang="en-US" b="1" dirty="0">
              <a:latin typeface="Raleway Thin" panose="020B0604020202020204" charset="0"/>
            </a:endParaRPr>
          </a:p>
          <a:p>
            <a:pPr algn="ctr"/>
            <a:r>
              <a:rPr lang="en-US" dirty="0">
                <a:latin typeface="Raleway Thin" panose="020B0604020202020204" charset="0"/>
              </a:rPr>
              <a:t>Websites 10,916</a:t>
            </a:r>
          </a:p>
          <a:p>
            <a:pPr algn="ctr"/>
            <a:r>
              <a:rPr lang="en-US" dirty="0">
                <a:latin typeface="Raleway Thin" panose="020B0604020202020204" charset="0"/>
              </a:rPr>
              <a:t>Market Share 1.40%</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5486"/>
            <a:ext cx="1348345" cy="217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9005" y="82600"/>
            <a:ext cx="75565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1026998" y="2634935"/>
            <a:ext cx="46767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The digital transformation of the banking industry </a:t>
            </a:r>
            <a:endParaRPr dirty="0"/>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lt1"/>
                </a:solidFill>
                <a:latin typeface="Barlow"/>
                <a:ea typeface="Barlow"/>
                <a:cs typeface="Barlow"/>
                <a:sym typeface="Barlow"/>
              </a:rPr>
              <a:t>1</a:t>
            </a:r>
            <a:endParaRPr sz="3600" b="1" dirty="0">
              <a:solidFill>
                <a:schemeClr val="lt1"/>
              </a:solidFill>
              <a:latin typeface="Barlow"/>
              <a:ea typeface="Barlow"/>
              <a:cs typeface="Barlow"/>
              <a:sym typeface="Barlow"/>
            </a:endParaRPr>
          </a:p>
        </p:txBody>
      </p:sp>
      <p:grpSp>
        <p:nvGrpSpPr>
          <p:cNvPr id="408" name="Google Shape;408;p15"/>
          <p:cNvGrpSpPr/>
          <p:nvPr/>
        </p:nvGrpSpPr>
        <p:grpSpPr>
          <a:xfrm>
            <a:off x="5435079" y="912423"/>
            <a:ext cx="3239723" cy="3318665"/>
            <a:chOff x="2270525" y="117216"/>
            <a:chExt cx="4650765" cy="4762722"/>
          </a:xfrm>
        </p:grpSpPr>
        <p:sp>
          <p:nvSpPr>
            <p:cNvPr id="409" name="Google Shape;409;p1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0" name="Google Shape;430;p15"/>
            <p:cNvGrpSpPr/>
            <p:nvPr/>
          </p:nvGrpSpPr>
          <p:grpSpPr>
            <a:xfrm>
              <a:off x="4031993" y="117216"/>
              <a:ext cx="2889297" cy="3901793"/>
              <a:chOff x="5533368" y="1047716"/>
              <a:chExt cx="2889297" cy="3901793"/>
            </a:xfrm>
          </p:grpSpPr>
          <p:sp>
            <p:nvSpPr>
              <p:cNvPr id="431" name="Google Shape;431;p1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1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1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1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1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1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1" name="Google Shape;471;p1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1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1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1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1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0" name="Google Shape;500;p15"/>
            <p:cNvGrpSpPr/>
            <p:nvPr/>
          </p:nvGrpSpPr>
          <p:grpSpPr>
            <a:xfrm flipH="1">
              <a:off x="2865273" y="3434801"/>
              <a:ext cx="598186" cy="1340314"/>
              <a:chOff x="4210728" y="4525714"/>
              <a:chExt cx="546438" cy="1224366"/>
            </a:xfrm>
          </p:grpSpPr>
          <p:sp>
            <p:nvSpPr>
              <p:cNvPr id="501" name="Google Shape;501;p1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1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1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4"/>
          <p:cNvSpPr txBox="1">
            <a:spLocks noGrp="1"/>
          </p:cNvSpPr>
          <p:nvPr>
            <p:ph type="ctrTitle" idx="4294967295"/>
          </p:nvPr>
        </p:nvSpPr>
        <p:spPr>
          <a:xfrm>
            <a:off x="539552" y="411510"/>
            <a:ext cx="4343700" cy="83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7200" dirty="0"/>
              <a:t>SWOT Analysis</a:t>
            </a:r>
            <a:endParaRPr sz="7200" dirty="0"/>
          </a:p>
        </p:txBody>
      </p:sp>
      <p:sp>
        <p:nvSpPr>
          <p:cNvPr id="381" name="Google Shape;381;p1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30</a:t>
            </a:fld>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715766"/>
            <a:ext cx="7272808" cy="201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007" y="1995686"/>
            <a:ext cx="45719"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55576" y="3028441"/>
            <a:ext cx="6984776" cy="1384995"/>
          </a:xfrm>
          <a:prstGeom prst="rect">
            <a:avLst/>
          </a:prstGeom>
        </p:spPr>
        <p:txBody>
          <a:bodyPr wrap="square">
            <a:spAutoFit/>
          </a:bodyPr>
          <a:lstStyle/>
          <a:p>
            <a:r>
              <a:rPr lang="en-US" dirty="0"/>
              <a:t>Through SWOT analysis, we can identify the </a:t>
            </a:r>
            <a:r>
              <a:rPr lang="en-US" b="1" dirty="0"/>
              <a:t>Strengths</a:t>
            </a:r>
            <a:r>
              <a:rPr lang="en-US" dirty="0"/>
              <a:t> and the </a:t>
            </a:r>
            <a:r>
              <a:rPr lang="en-US" b="1" dirty="0"/>
              <a:t>Weaknesses</a:t>
            </a:r>
            <a:r>
              <a:rPr lang="en-US" dirty="0"/>
              <a:t> of a business, as well as the </a:t>
            </a:r>
            <a:r>
              <a:rPr lang="en-US" b="1" dirty="0"/>
              <a:t>Opportunities</a:t>
            </a:r>
            <a:r>
              <a:rPr lang="en-US" dirty="0"/>
              <a:t> and </a:t>
            </a:r>
            <a:r>
              <a:rPr lang="en-US" b="1" dirty="0"/>
              <a:t>Threats</a:t>
            </a:r>
            <a:r>
              <a:rPr lang="en-US" dirty="0"/>
              <a:t>.  All data is collected through an analysis of the internal and external environment of the business. The analysis helps us to understand the actions that the company must take or what are the obstacles and difficulties that must be overcome in order to achieve the desired goal as efficiently as possible. Let’s try it for Viva Wallet!</a:t>
            </a:r>
          </a:p>
        </p:txBody>
      </p:sp>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843558"/>
            <a:ext cx="607174" cy="53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235" y="544004"/>
            <a:ext cx="2689182" cy="21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6200000">
            <a:off x="4432630" y="1631000"/>
            <a:ext cx="1512168" cy="369332"/>
          </a:xfrm>
          <a:prstGeom prst="rect">
            <a:avLst/>
          </a:prstGeom>
          <a:noFill/>
        </p:spPr>
        <p:txBody>
          <a:bodyPr wrap="square" rtlCol="0">
            <a:spAutoFit/>
          </a:bodyPr>
          <a:lstStyle/>
          <a:p>
            <a:r>
              <a:rPr lang="en-US" sz="1800" dirty="0"/>
              <a:t>Strengths</a:t>
            </a:r>
            <a:r>
              <a:rPr lang="en-US" dirty="0"/>
              <a:t> </a:t>
            </a:r>
          </a:p>
        </p:txBody>
      </p:sp>
      <p:sp>
        <p:nvSpPr>
          <p:cNvPr id="4" name="TextBox 3"/>
          <p:cNvSpPr txBox="1"/>
          <p:nvPr/>
        </p:nvSpPr>
        <p:spPr>
          <a:xfrm rot="16200000">
            <a:off x="5152710" y="1627906"/>
            <a:ext cx="1512168" cy="369332"/>
          </a:xfrm>
          <a:prstGeom prst="rect">
            <a:avLst/>
          </a:prstGeom>
          <a:noFill/>
        </p:spPr>
        <p:txBody>
          <a:bodyPr wrap="square" rtlCol="0">
            <a:spAutoFit/>
          </a:bodyPr>
          <a:lstStyle/>
          <a:p>
            <a:r>
              <a:rPr lang="en-US" sz="1800" dirty="0"/>
              <a:t>Weaknesses</a:t>
            </a:r>
          </a:p>
        </p:txBody>
      </p:sp>
      <p:sp>
        <p:nvSpPr>
          <p:cNvPr id="5" name="TextBox 4"/>
          <p:cNvSpPr txBox="1"/>
          <p:nvPr/>
        </p:nvSpPr>
        <p:spPr>
          <a:xfrm rot="16200000">
            <a:off x="5652120" y="1438094"/>
            <a:ext cx="1809492" cy="369332"/>
          </a:xfrm>
          <a:prstGeom prst="rect">
            <a:avLst/>
          </a:prstGeom>
          <a:noFill/>
        </p:spPr>
        <p:txBody>
          <a:bodyPr wrap="square" rtlCol="0">
            <a:spAutoFit/>
          </a:bodyPr>
          <a:lstStyle/>
          <a:p>
            <a:r>
              <a:rPr lang="en-US" sz="1800" dirty="0"/>
              <a:t>Opportunities </a:t>
            </a:r>
          </a:p>
        </p:txBody>
      </p:sp>
      <p:sp>
        <p:nvSpPr>
          <p:cNvPr id="6" name="TextBox 5"/>
          <p:cNvSpPr txBox="1"/>
          <p:nvPr/>
        </p:nvSpPr>
        <p:spPr>
          <a:xfrm rot="16200000">
            <a:off x="6286502" y="1051058"/>
            <a:ext cx="1881500" cy="369332"/>
          </a:xfrm>
          <a:prstGeom prst="rect">
            <a:avLst/>
          </a:prstGeom>
          <a:noFill/>
        </p:spPr>
        <p:txBody>
          <a:bodyPr wrap="square" rtlCol="0">
            <a:spAutoFit/>
          </a:bodyPr>
          <a:lstStyle/>
          <a:p>
            <a:r>
              <a:rPr lang="en-US" sz="1800" dirty="0"/>
              <a:t>Threats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20"/>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Strengths</a:t>
            </a:r>
            <a:endParaRPr dirty="0"/>
          </a:p>
        </p:txBody>
      </p:sp>
      <p:sp>
        <p:nvSpPr>
          <p:cNvPr id="998" name="Google Shape;998;p20"/>
          <p:cNvSpPr txBox="1">
            <a:spLocks noGrp="1"/>
          </p:cNvSpPr>
          <p:nvPr>
            <p:ph type="body" idx="1"/>
          </p:nvPr>
        </p:nvSpPr>
        <p:spPr>
          <a:xfrm>
            <a:off x="323528" y="1275606"/>
            <a:ext cx="2563500" cy="2679000"/>
          </a:xfrm>
          <a:prstGeom prst="rect">
            <a:avLst/>
          </a:prstGeom>
        </p:spPr>
        <p:txBody>
          <a:bodyPr spcFirstLastPara="1" wrap="square" lIns="0" tIns="0" rIns="0" bIns="0" anchor="t" anchorCtr="0">
            <a:noAutofit/>
          </a:bodyPr>
          <a:lstStyle/>
          <a:p>
            <a:pPr marL="285750" lvl="0" indent="-285750">
              <a:buFont typeface="Wingdings" panose="05000000000000000000" pitchFamily="2" charset="2"/>
              <a:buChar char="v"/>
            </a:pPr>
            <a:r>
              <a:rPr lang="en-US" sz="1400" dirty="0"/>
              <a:t>Receipts from electronic transactions</a:t>
            </a:r>
          </a:p>
          <a:p>
            <a:pPr marL="285750" lvl="0" indent="-285750">
              <a:buFont typeface="Wingdings" panose="05000000000000000000" pitchFamily="2" charset="2"/>
              <a:buChar char="v"/>
            </a:pPr>
            <a:r>
              <a:rPr lang="en-US" sz="1400" dirty="0"/>
              <a:t>Receipts from transactions with Viva Wallet POS</a:t>
            </a:r>
          </a:p>
          <a:p>
            <a:pPr marL="285750" lvl="0" indent="-285750">
              <a:buFont typeface="Wingdings" panose="05000000000000000000" pitchFamily="2" charset="2"/>
              <a:buChar char="v"/>
            </a:pPr>
            <a:r>
              <a:rPr lang="en-US" sz="1400" dirty="0"/>
              <a:t>Most Viva Wallet terminals have been technologically upgraded - A sense of security that gives both the customer and the trader.</a:t>
            </a:r>
          </a:p>
          <a:p>
            <a:pPr marL="285750" lvl="0" indent="-285750">
              <a:buFont typeface="Wingdings" panose="05000000000000000000" pitchFamily="2" charset="2"/>
              <a:buChar char="v"/>
            </a:pPr>
            <a:r>
              <a:rPr lang="en-US" sz="1400" dirty="0"/>
              <a:t>Integrated services - without the physical presence in a bank</a:t>
            </a:r>
          </a:p>
          <a:p>
            <a:pPr marL="285750" lvl="0" indent="-285750">
              <a:buFont typeface="Wingdings" panose="05000000000000000000" pitchFamily="2" charset="2"/>
              <a:buChar char="v"/>
            </a:pPr>
            <a:r>
              <a:rPr lang="en-US" sz="1400" dirty="0"/>
              <a:t>Supplier &amp; partner payments</a:t>
            </a:r>
          </a:p>
          <a:p>
            <a:pPr marL="285750" lvl="0" indent="-285750">
              <a:buFont typeface="Wingdings" panose="05000000000000000000" pitchFamily="2" charset="2"/>
              <a:buChar char="v"/>
            </a:pPr>
            <a:r>
              <a:rPr lang="en-US" sz="1400" dirty="0"/>
              <a:t>Unique payment features </a:t>
            </a:r>
          </a:p>
          <a:p>
            <a:pPr marL="0" lvl="0" indent="0" algn="l" rtl="0">
              <a:spcBef>
                <a:spcPts val="600"/>
              </a:spcBef>
              <a:spcAft>
                <a:spcPts val="0"/>
              </a:spcAft>
              <a:buNone/>
            </a:pPr>
            <a:endParaRPr dirty="0"/>
          </a:p>
        </p:txBody>
      </p:sp>
      <p:sp>
        <p:nvSpPr>
          <p:cNvPr id="999" name="Google Shape;999;p20"/>
          <p:cNvSpPr txBox="1">
            <a:spLocks noGrp="1"/>
          </p:cNvSpPr>
          <p:nvPr>
            <p:ph type="body" idx="2"/>
          </p:nvPr>
        </p:nvSpPr>
        <p:spPr>
          <a:xfrm>
            <a:off x="3275856" y="1275606"/>
            <a:ext cx="2563500" cy="2679000"/>
          </a:xfrm>
          <a:prstGeom prst="rect">
            <a:avLst/>
          </a:prstGeom>
        </p:spPr>
        <p:txBody>
          <a:bodyPr spcFirstLastPara="1" wrap="square" lIns="0" tIns="0" rIns="0" bIns="0" anchor="t" anchorCtr="0">
            <a:noAutofit/>
          </a:bodyPr>
          <a:lstStyle/>
          <a:p>
            <a:pPr marL="285750" lvl="0" indent="-285750">
              <a:buFont typeface="Wingdings" panose="05000000000000000000" pitchFamily="2" charset="2"/>
              <a:buChar char="v"/>
            </a:pPr>
            <a:r>
              <a:rPr lang="en-US" sz="1400" dirty="0"/>
              <a:t>It is licensed by the Bank of Greece</a:t>
            </a:r>
          </a:p>
          <a:p>
            <a:pPr marL="285750" lvl="0" indent="-285750">
              <a:buFont typeface="Wingdings" panose="05000000000000000000" pitchFamily="2" charset="2"/>
              <a:buChar char="v"/>
            </a:pPr>
            <a:r>
              <a:rPr lang="en-US" sz="1400" dirty="0"/>
              <a:t>It is in continuous development and has made on major investment agreements</a:t>
            </a:r>
          </a:p>
          <a:p>
            <a:pPr marL="285750" lvl="0" indent="-285750">
              <a:buFont typeface="Wingdings" panose="05000000000000000000" pitchFamily="2" charset="2"/>
              <a:buChar char="v"/>
            </a:pPr>
            <a:r>
              <a:rPr lang="en-US" sz="1400" dirty="0"/>
              <a:t>Variety of Viva Wallet charging modes available </a:t>
            </a:r>
          </a:p>
          <a:p>
            <a:pPr marL="285750" lvl="0" indent="-285750">
              <a:buFont typeface="Wingdings" panose="05000000000000000000" pitchFamily="2" charset="2"/>
              <a:buChar char="v"/>
            </a:pPr>
            <a:r>
              <a:rPr lang="en-US" sz="1400" dirty="0"/>
              <a:t>Reliable and fast customer service in Greek</a:t>
            </a:r>
          </a:p>
          <a:p>
            <a:pPr marL="285750" lvl="0" indent="-285750">
              <a:buFont typeface="Wingdings" panose="05000000000000000000" pitchFamily="2" charset="2"/>
              <a:buChar char="v"/>
            </a:pPr>
            <a:r>
              <a:rPr lang="en-US" sz="1400" dirty="0"/>
              <a:t>Instant SMS notifications for Viva Wallet moves</a:t>
            </a:r>
          </a:p>
          <a:p>
            <a:pPr marL="285750" lvl="0" indent="-285750">
              <a:buFont typeface="Wingdings" panose="05000000000000000000" pitchFamily="2" charset="2"/>
              <a:buChar char="v"/>
            </a:pPr>
            <a:r>
              <a:rPr lang="en-US" sz="1400" dirty="0"/>
              <a:t>Real control account time via App</a:t>
            </a:r>
          </a:p>
          <a:p>
            <a:pPr marL="0" lvl="0" indent="0" algn="l" rtl="0">
              <a:spcBef>
                <a:spcPts val="600"/>
              </a:spcBef>
              <a:spcAft>
                <a:spcPts val="0"/>
              </a:spcAft>
              <a:buNone/>
            </a:pPr>
            <a:endParaRPr dirty="0"/>
          </a:p>
        </p:txBody>
      </p:sp>
      <p:sp>
        <p:nvSpPr>
          <p:cNvPr id="1000" name="Google Shape;1000;p20"/>
          <p:cNvSpPr txBox="1">
            <a:spLocks noGrp="1"/>
          </p:cNvSpPr>
          <p:nvPr>
            <p:ph type="body" idx="3"/>
          </p:nvPr>
        </p:nvSpPr>
        <p:spPr>
          <a:xfrm>
            <a:off x="6156176" y="843558"/>
            <a:ext cx="2530624" cy="3183120"/>
          </a:xfrm>
          <a:prstGeom prst="rect">
            <a:avLst/>
          </a:prstGeom>
        </p:spPr>
        <p:txBody>
          <a:bodyPr spcFirstLastPara="1" wrap="square" lIns="0" tIns="0" rIns="0" bIns="0" anchor="t" anchorCtr="0">
            <a:noAutofit/>
          </a:bodyPr>
          <a:lstStyle/>
          <a:p>
            <a:pPr marL="285750" lvl="0" indent="-285750">
              <a:buFont typeface="Wingdings" panose="05000000000000000000" pitchFamily="2" charset="2"/>
              <a:buChar char="v"/>
            </a:pPr>
            <a:r>
              <a:rPr lang="en-US" sz="1400" dirty="0"/>
              <a:t>Business organization </a:t>
            </a:r>
          </a:p>
          <a:p>
            <a:pPr marL="285750" lvl="0" indent="-285750">
              <a:buFont typeface="Wingdings" panose="05000000000000000000" pitchFamily="2" charset="2"/>
              <a:buChar char="v"/>
            </a:pPr>
            <a:r>
              <a:rPr lang="en-US" sz="1400" dirty="0"/>
              <a:t>Good financial position of the Company</a:t>
            </a:r>
          </a:p>
          <a:p>
            <a:pPr marL="285750" lvl="0" indent="-285750">
              <a:buFont typeface="Wingdings" panose="05000000000000000000" pitchFamily="2" charset="2"/>
              <a:buChar char="v"/>
            </a:pPr>
            <a:r>
              <a:rPr lang="en-US" sz="1400" dirty="0"/>
              <a:t>Because it does not depend on third party companies and external partners, allows Viva Wallet to launch a wide range of innovative services and specialized functions in a minimum of time.</a:t>
            </a:r>
          </a:p>
          <a:p>
            <a:pPr marL="285750" lvl="0" indent="-285750">
              <a:buFont typeface="Wingdings" panose="05000000000000000000" pitchFamily="2" charset="2"/>
              <a:buChar char="v"/>
            </a:pPr>
            <a:r>
              <a:rPr lang="en-US" sz="1400" dirty="0"/>
              <a:t>Research and development conducted "in-house" offers the possibility of immediate coverage of the needs and requests of its customers.</a:t>
            </a:r>
          </a:p>
          <a:p>
            <a:pPr marL="0" lvl="0" indent="0" algn="l" rtl="0">
              <a:spcBef>
                <a:spcPts val="600"/>
              </a:spcBef>
              <a:spcAft>
                <a:spcPts val="0"/>
              </a:spcAft>
              <a:buNone/>
            </a:pPr>
            <a:endParaRPr dirty="0"/>
          </a:p>
        </p:txBody>
      </p:sp>
      <p:sp>
        <p:nvSpPr>
          <p:cNvPr id="1001" name="Google Shape;1001;p2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19622"/>
            <a:ext cx="3962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7" name="Google Shape;997;p20"/>
          <p:cNvSpPr txBox="1">
            <a:spLocks noGrp="1"/>
          </p:cNvSpPr>
          <p:nvPr>
            <p:ph type="title"/>
          </p:nvPr>
        </p:nvSpPr>
        <p:spPr>
          <a:xfrm>
            <a:off x="611560" y="2283718"/>
            <a:ext cx="2160240" cy="360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000" b="1" dirty="0"/>
              <a:t>Weaknesses</a:t>
            </a:r>
            <a:endParaRPr sz="2000" b="1" dirty="0"/>
          </a:p>
        </p:txBody>
      </p:sp>
      <p:sp>
        <p:nvSpPr>
          <p:cNvPr id="998" name="Google Shape;998;p20"/>
          <p:cNvSpPr txBox="1">
            <a:spLocks noGrp="1"/>
          </p:cNvSpPr>
          <p:nvPr>
            <p:ph type="body" idx="1"/>
          </p:nvPr>
        </p:nvSpPr>
        <p:spPr>
          <a:xfrm>
            <a:off x="3131840" y="699542"/>
            <a:ext cx="2563500" cy="3255064"/>
          </a:xfrm>
          <a:prstGeom prst="rect">
            <a:avLst/>
          </a:prstGeom>
        </p:spPr>
        <p:txBody>
          <a:bodyPr spcFirstLastPara="1" wrap="square" lIns="0" tIns="0" rIns="0" bIns="0" anchor="t" anchorCtr="0">
            <a:noAutofit/>
          </a:bodyPr>
          <a:lstStyle/>
          <a:p>
            <a:pPr marL="285750" lvl="0" indent="-285750">
              <a:buFont typeface="Wingdings" panose="05000000000000000000" pitchFamily="2" charset="2"/>
              <a:buChar char="q"/>
            </a:pPr>
            <a:r>
              <a:rPr lang="en-US" dirty="0"/>
              <a:t>Top-up charges have commission</a:t>
            </a:r>
          </a:p>
          <a:p>
            <a:pPr marL="285750" lvl="0" indent="-285750">
              <a:buFont typeface="Wingdings" panose="05000000000000000000" pitchFamily="2" charset="2"/>
              <a:buChar char="q"/>
            </a:pPr>
            <a:r>
              <a:rPr lang="en-US" dirty="0"/>
              <a:t>There are e-shops that do not accept online transactions via Viva Wallet</a:t>
            </a:r>
          </a:p>
          <a:p>
            <a:pPr marL="285750" lvl="0" indent="-285750">
              <a:buFont typeface="Wingdings" panose="05000000000000000000" pitchFamily="2" charset="2"/>
              <a:buChar char="q"/>
            </a:pPr>
            <a:r>
              <a:rPr lang="en-US" dirty="0"/>
              <a:t>Functions as a prepaid card and not as tied to a bank account</a:t>
            </a:r>
          </a:p>
          <a:p>
            <a:pPr marL="285750" lvl="0" indent="-285750">
              <a:buFont typeface="Wingdings" panose="05000000000000000000" pitchFamily="2" charset="2"/>
              <a:buChar char="q"/>
            </a:pPr>
            <a:r>
              <a:rPr lang="en-US" dirty="0"/>
              <a:t>Does not work if the device does not have access on the internet</a:t>
            </a:r>
          </a:p>
          <a:p>
            <a:pPr marL="0" lvl="0" indent="0" algn="l" rtl="0">
              <a:spcBef>
                <a:spcPts val="600"/>
              </a:spcBef>
              <a:spcAft>
                <a:spcPts val="0"/>
              </a:spcAft>
              <a:buNone/>
            </a:pPr>
            <a:endParaRPr dirty="0"/>
          </a:p>
        </p:txBody>
      </p:sp>
      <p:sp>
        <p:nvSpPr>
          <p:cNvPr id="999" name="Google Shape;999;p20"/>
          <p:cNvSpPr txBox="1">
            <a:spLocks noGrp="1"/>
          </p:cNvSpPr>
          <p:nvPr>
            <p:ph type="body" idx="2"/>
          </p:nvPr>
        </p:nvSpPr>
        <p:spPr>
          <a:xfrm>
            <a:off x="5796136" y="771550"/>
            <a:ext cx="2563500" cy="3111048"/>
          </a:xfrm>
          <a:prstGeom prst="rect">
            <a:avLst/>
          </a:prstGeom>
        </p:spPr>
        <p:txBody>
          <a:bodyPr spcFirstLastPara="1" wrap="square" lIns="0" tIns="0" rIns="0" bIns="0" anchor="t" anchorCtr="0">
            <a:noAutofit/>
          </a:bodyPr>
          <a:lstStyle/>
          <a:p>
            <a:pPr marL="285750" lvl="0" indent="-285750">
              <a:buFont typeface="Wingdings" panose="05000000000000000000" pitchFamily="2" charset="2"/>
              <a:buChar char="q"/>
            </a:pPr>
            <a:r>
              <a:rPr lang="en-US" dirty="0"/>
              <a:t>Distrust of consumers</a:t>
            </a:r>
          </a:p>
          <a:p>
            <a:pPr marL="285750" lvl="0" indent="-285750">
              <a:buFont typeface="Wingdings" panose="05000000000000000000" pitchFamily="2" charset="2"/>
              <a:buChar char="q"/>
            </a:pPr>
            <a:r>
              <a:rPr lang="en-US" dirty="0"/>
              <a:t>There is a limit of € 2,500 in non-trading identified accounts</a:t>
            </a:r>
          </a:p>
          <a:p>
            <a:pPr marL="285750" lvl="0" indent="-285750">
              <a:buFont typeface="Wingdings" panose="05000000000000000000" pitchFamily="2" charset="2"/>
              <a:buChar char="q"/>
            </a:pPr>
            <a:r>
              <a:rPr lang="en-US" dirty="0"/>
              <a:t>Moves made through Viva Wallet they pass through the Bank of Greece</a:t>
            </a:r>
          </a:p>
          <a:p>
            <a:pPr marL="285750" lvl="0" indent="-285750">
              <a:buFont typeface="Wingdings" panose="05000000000000000000" pitchFamily="2" charset="2"/>
              <a:buChar char="q"/>
            </a:pPr>
            <a:r>
              <a:rPr lang="en-US" dirty="0"/>
              <a:t>No withdrawals can be made from automated teller machines  via Viva Wallet Card</a:t>
            </a:r>
          </a:p>
          <a:p>
            <a:pPr marL="0" lvl="0" indent="0" algn="l" rtl="0">
              <a:spcBef>
                <a:spcPts val="600"/>
              </a:spcBef>
              <a:spcAft>
                <a:spcPts val="0"/>
              </a:spcAft>
              <a:buNone/>
            </a:pPr>
            <a:endParaRPr dirty="0"/>
          </a:p>
        </p:txBody>
      </p:sp>
      <p:sp>
        <p:nvSpPr>
          <p:cNvPr id="1001" name="Google Shape;1001;p2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32</a:t>
            </a:fld>
            <a:endParaRPr/>
          </a:p>
        </p:txBody>
      </p:sp>
    </p:spTree>
    <p:extLst>
      <p:ext uri="{BB962C8B-B14F-4D97-AF65-F5344CB8AC3E}">
        <p14:creationId xmlns:p14="http://schemas.microsoft.com/office/powerpoint/2010/main" val="3046863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7180" name="Έλλειψη 7179"/>
          <p:cNvSpPr/>
          <p:nvPr/>
        </p:nvSpPr>
        <p:spPr>
          <a:xfrm>
            <a:off x="338636" y="3337172"/>
            <a:ext cx="1812270" cy="15792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8" name="Έλλειψη 7177"/>
          <p:cNvSpPr/>
          <p:nvPr/>
        </p:nvSpPr>
        <p:spPr>
          <a:xfrm>
            <a:off x="0" y="2431432"/>
            <a:ext cx="2483768" cy="9057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4" name="Έλλειψη 7173"/>
          <p:cNvSpPr/>
          <p:nvPr/>
        </p:nvSpPr>
        <p:spPr>
          <a:xfrm>
            <a:off x="479614" y="990867"/>
            <a:ext cx="1944216" cy="1291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Έλλειψη 7170"/>
          <p:cNvSpPr/>
          <p:nvPr/>
        </p:nvSpPr>
        <p:spPr>
          <a:xfrm>
            <a:off x="2423830" y="483518"/>
            <a:ext cx="1860138" cy="14502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Έλλειψη 30"/>
          <p:cNvSpPr/>
          <p:nvPr/>
        </p:nvSpPr>
        <p:spPr>
          <a:xfrm>
            <a:off x="4211960" y="195486"/>
            <a:ext cx="4464496" cy="14409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Έλλειψη 27"/>
          <p:cNvSpPr/>
          <p:nvPr/>
        </p:nvSpPr>
        <p:spPr>
          <a:xfrm>
            <a:off x="5878778" y="3120904"/>
            <a:ext cx="1866541" cy="6495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Έλλειψη 21"/>
          <p:cNvSpPr/>
          <p:nvPr/>
        </p:nvSpPr>
        <p:spPr>
          <a:xfrm>
            <a:off x="4068958" y="3867894"/>
            <a:ext cx="1204451" cy="10801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Έλλειψη 23"/>
          <p:cNvSpPr/>
          <p:nvPr/>
        </p:nvSpPr>
        <p:spPr>
          <a:xfrm>
            <a:off x="5396105" y="3867894"/>
            <a:ext cx="1541409" cy="10801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Έλλειψη 25"/>
          <p:cNvSpPr/>
          <p:nvPr/>
        </p:nvSpPr>
        <p:spPr>
          <a:xfrm>
            <a:off x="7020272" y="3770491"/>
            <a:ext cx="2053749" cy="11055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Έλλειψη 11"/>
          <p:cNvSpPr/>
          <p:nvPr/>
        </p:nvSpPr>
        <p:spPr>
          <a:xfrm>
            <a:off x="2339752" y="3483230"/>
            <a:ext cx="1657198" cy="15367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Έλλειψη 10"/>
          <p:cNvSpPr/>
          <p:nvPr/>
        </p:nvSpPr>
        <p:spPr>
          <a:xfrm>
            <a:off x="6546535" y="2325733"/>
            <a:ext cx="1765114" cy="7951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Έλλειψη 8"/>
          <p:cNvSpPr/>
          <p:nvPr/>
        </p:nvSpPr>
        <p:spPr>
          <a:xfrm>
            <a:off x="6546535" y="1636406"/>
            <a:ext cx="1584176" cy="6445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Google Shape;997;p20"/>
          <p:cNvSpPr txBox="1">
            <a:spLocks noGrp="1"/>
          </p:cNvSpPr>
          <p:nvPr>
            <p:ph type="title"/>
          </p:nvPr>
        </p:nvSpPr>
        <p:spPr>
          <a:xfrm>
            <a:off x="323528" y="123478"/>
            <a:ext cx="3888432" cy="504056"/>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4000" dirty="0"/>
              <a:t>Opportunities</a:t>
            </a:r>
            <a:endParaRPr sz="4000" dirty="0"/>
          </a:p>
        </p:txBody>
      </p:sp>
      <p:sp>
        <p:nvSpPr>
          <p:cNvPr id="998" name="Google Shape;998;p20"/>
          <p:cNvSpPr txBox="1">
            <a:spLocks noGrp="1"/>
          </p:cNvSpPr>
          <p:nvPr>
            <p:ph type="body" idx="1"/>
          </p:nvPr>
        </p:nvSpPr>
        <p:spPr>
          <a:xfrm>
            <a:off x="736059" y="1206380"/>
            <a:ext cx="1555388" cy="1454864"/>
          </a:xfrm>
          <a:prstGeom prst="rect">
            <a:avLst/>
          </a:prstGeom>
        </p:spPr>
        <p:txBody>
          <a:bodyPr spcFirstLastPara="1" wrap="square" lIns="0" tIns="0" rIns="0" bIns="0" anchor="t" anchorCtr="0">
            <a:noAutofit/>
          </a:bodyPr>
          <a:lstStyle/>
          <a:p>
            <a:pPr marL="0" lvl="0" indent="0" algn="ctr">
              <a:buNone/>
            </a:pPr>
            <a:r>
              <a:rPr lang="en-US" sz="1200" dirty="0">
                <a:solidFill>
                  <a:srgbClr val="000000"/>
                </a:solidFill>
              </a:rPr>
              <a:t>Covid-19: Viva Wallet was not affected but strengthened its presence.</a:t>
            </a:r>
          </a:p>
          <a:p>
            <a:pPr marL="0" lvl="0" indent="0" algn="l" rtl="0">
              <a:spcBef>
                <a:spcPts val="600"/>
              </a:spcBef>
              <a:spcAft>
                <a:spcPts val="0"/>
              </a:spcAft>
              <a:buNone/>
            </a:pPr>
            <a:endParaRPr sz="1200" dirty="0"/>
          </a:p>
        </p:txBody>
      </p:sp>
      <p:sp>
        <p:nvSpPr>
          <p:cNvPr id="999" name="Google Shape;999;p20"/>
          <p:cNvSpPr txBox="1">
            <a:spLocks noGrp="1"/>
          </p:cNvSpPr>
          <p:nvPr>
            <p:ph type="body" idx="2"/>
          </p:nvPr>
        </p:nvSpPr>
        <p:spPr>
          <a:xfrm>
            <a:off x="517260" y="3483230"/>
            <a:ext cx="1455021" cy="1227567"/>
          </a:xfrm>
          <a:prstGeom prst="rect">
            <a:avLst/>
          </a:prstGeom>
        </p:spPr>
        <p:txBody>
          <a:bodyPr spcFirstLastPara="1" wrap="square" lIns="0" tIns="0" rIns="0" bIns="0" anchor="t" anchorCtr="0">
            <a:noAutofit/>
          </a:bodyPr>
          <a:lstStyle/>
          <a:p>
            <a:pPr marL="0" lvl="0" indent="0" algn="ctr">
              <a:buNone/>
            </a:pPr>
            <a:r>
              <a:rPr lang="en-US" sz="1200" dirty="0">
                <a:solidFill>
                  <a:srgbClr val="000000"/>
                </a:solidFill>
              </a:rPr>
              <a:t>Have scheduled service transport and can organize easily all periodic obligations payment of your business</a:t>
            </a:r>
          </a:p>
          <a:p>
            <a:pPr marL="0" lvl="0" indent="0" algn="ctr" rtl="0">
              <a:spcBef>
                <a:spcPts val="600"/>
              </a:spcBef>
              <a:spcAft>
                <a:spcPts val="0"/>
              </a:spcAft>
              <a:buNone/>
            </a:pPr>
            <a:endParaRPr sz="1400" dirty="0"/>
          </a:p>
        </p:txBody>
      </p:sp>
      <p:sp>
        <p:nvSpPr>
          <p:cNvPr id="1000" name="Google Shape;1000;p20"/>
          <p:cNvSpPr txBox="1">
            <a:spLocks noGrp="1"/>
          </p:cNvSpPr>
          <p:nvPr>
            <p:ph type="body" idx="3"/>
          </p:nvPr>
        </p:nvSpPr>
        <p:spPr>
          <a:xfrm>
            <a:off x="2627784" y="627534"/>
            <a:ext cx="1522512" cy="1238904"/>
          </a:xfrm>
          <a:prstGeom prst="rect">
            <a:avLst/>
          </a:prstGeom>
        </p:spPr>
        <p:txBody>
          <a:bodyPr spcFirstLastPara="1" wrap="square" lIns="0" tIns="0" rIns="0" bIns="0" anchor="t" anchorCtr="0">
            <a:noAutofit/>
          </a:bodyPr>
          <a:lstStyle/>
          <a:p>
            <a:pPr marL="0" lvl="0" indent="0" algn="ctr">
              <a:buNone/>
            </a:pPr>
            <a:r>
              <a:rPr lang="en-US" sz="1200" dirty="0">
                <a:solidFill>
                  <a:srgbClr val="000000"/>
                </a:solidFill>
              </a:rPr>
              <a:t>To have a function so that they receive customers money from their receipts on the Viva Wallet Card</a:t>
            </a:r>
          </a:p>
          <a:p>
            <a:pPr marL="0" lvl="0" indent="0" algn="l" rtl="0">
              <a:spcBef>
                <a:spcPts val="600"/>
              </a:spcBef>
              <a:spcAft>
                <a:spcPts val="0"/>
              </a:spcAft>
              <a:buNone/>
            </a:pPr>
            <a:endParaRPr dirty="0"/>
          </a:p>
        </p:txBody>
      </p:sp>
      <p:sp>
        <p:nvSpPr>
          <p:cNvPr id="1001" name="Google Shape;1001;p2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33</a:t>
            </a:fld>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564" y="1991923"/>
            <a:ext cx="1398761" cy="1398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4523731" y="483518"/>
            <a:ext cx="3868989" cy="938719"/>
          </a:xfrm>
          <a:prstGeom prst="rect">
            <a:avLst/>
          </a:prstGeom>
        </p:spPr>
        <p:txBody>
          <a:bodyPr wrap="square">
            <a:spAutoFit/>
          </a:bodyPr>
          <a:lstStyle/>
          <a:p>
            <a:r>
              <a:rPr lang="en-US" sz="1100" dirty="0">
                <a:latin typeface="Barlow Light" panose="020B0604020202020204" charset="0"/>
              </a:rPr>
              <a:t>Expansion to twenty three countries based in the following cities: Dublin, London, Helsinki, Stockholm, Copenhagen, Amsterdam, Berlin, Warsaw, Brussels, Prague, Luxemburg, Paris, Vienna, Budapest, Milan, Zagreb, Bucharest, Sofia, Nicosia, Athens, Malta, Madrid and Lisbon.</a:t>
            </a:r>
          </a:p>
        </p:txBody>
      </p:sp>
      <p:sp>
        <p:nvSpPr>
          <p:cNvPr id="3" name="Ορθογώνιο 2"/>
          <p:cNvSpPr/>
          <p:nvPr/>
        </p:nvSpPr>
        <p:spPr>
          <a:xfrm>
            <a:off x="2483768" y="3770491"/>
            <a:ext cx="1421904" cy="1015663"/>
          </a:xfrm>
          <a:prstGeom prst="rect">
            <a:avLst/>
          </a:prstGeom>
        </p:spPr>
        <p:txBody>
          <a:bodyPr wrap="square">
            <a:spAutoFit/>
          </a:bodyPr>
          <a:lstStyle/>
          <a:p>
            <a:pPr algn="ctr"/>
            <a:r>
              <a:rPr lang="en-US" sz="1200" dirty="0">
                <a:latin typeface="Barlow Light" panose="020B0604020202020204" charset="0"/>
              </a:rPr>
              <a:t>Make it simpler to trade with ability to log-in to a social account media</a:t>
            </a:r>
          </a:p>
        </p:txBody>
      </p:sp>
      <p:sp>
        <p:nvSpPr>
          <p:cNvPr id="4" name="Ορθογώνιο 3"/>
          <p:cNvSpPr/>
          <p:nvPr/>
        </p:nvSpPr>
        <p:spPr>
          <a:xfrm>
            <a:off x="4158623" y="3939902"/>
            <a:ext cx="1114786" cy="830997"/>
          </a:xfrm>
          <a:prstGeom prst="rect">
            <a:avLst/>
          </a:prstGeom>
        </p:spPr>
        <p:txBody>
          <a:bodyPr wrap="square">
            <a:spAutoFit/>
          </a:bodyPr>
          <a:lstStyle/>
          <a:p>
            <a:r>
              <a:rPr lang="en-US" sz="1200" dirty="0">
                <a:latin typeface="Barlow Light" panose="020B0604020202020204" charset="0"/>
              </a:rPr>
              <a:t>Investing in labor education potential</a:t>
            </a:r>
          </a:p>
        </p:txBody>
      </p:sp>
      <p:sp>
        <p:nvSpPr>
          <p:cNvPr id="5" name="Ορθογώνιο 4"/>
          <p:cNvSpPr/>
          <p:nvPr/>
        </p:nvSpPr>
        <p:spPr>
          <a:xfrm>
            <a:off x="5396105" y="4064466"/>
            <a:ext cx="1541409" cy="646331"/>
          </a:xfrm>
          <a:prstGeom prst="rect">
            <a:avLst/>
          </a:prstGeom>
        </p:spPr>
        <p:txBody>
          <a:bodyPr wrap="square">
            <a:spAutoFit/>
          </a:bodyPr>
          <a:lstStyle/>
          <a:p>
            <a:r>
              <a:rPr lang="en-US" sz="1200" dirty="0">
                <a:latin typeface="Barlow Light" panose="020B0604020202020204" charset="0"/>
              </a:rPr>
              <a:t>Ability to connect to existing ones bank account</a:t>
            </a:r>
          </a:p>
        </p:txBody>
      </p:sp>
      <p:sp>
        <p:nvSpPr>
          <p:cNvPr id="6" name="Ορθογώνιο 5"/>
          <p:cNvSpPr/>
          <p:nvPr/>
        </p:nvSpPr>
        <p:spPr>
          <a:xfrm>
            <a:off x="6148840" y="3201431"/>
            <a:ext cx="1679086" cy="461665"/>
          </a:xfrm>
          <a:prstGeom prst="rect">
            <a:avLst/>
          </a:prstGeom>
        </p:spPr>
        <p:txBody>
          <a:bodyPr wrap="square">
            <a:spAutoFit/>
          </a:bodyPr>
          <a:lstStyle/>
          <a:p>
            <a:r>
              <a:rPr lang="en-US" sz="1200" dirty="0">
                <a:latin typeface="Barlow Light" panose="020B0604020202020204" charset="0"/>
              </a:rPr>
              <a:t>Loyalty program (refund, points)</a:t>
            </a:r>
          </a:p>
        </p:txBody>
      </p:sp>
      <p:sp>
        <p:nvSpPr>
          <p:cNvPr id="7" name="Ορθογώνιο 6"/>
          <p:cNvSpPr/>
          <p:nvPr/>
        </p:nvSpPr>
        <p:spPr>
          <a:xfrm>
            <a:off x="6660229" y="2431432"/>
            <a:ext cx="1651417" cy="461665"/>
          </a:xfrm>
          <a:prstGeom prst="rect">
            <a:avLst/>
          </a:prstGeom>
        </p:spPr>
        <p:txBody>
          <a:bodyPr wrap="square">
            <a:spAutoFit/>
          </a:bodyPr>
          <a:lstStyle/>
          <a:p>
            <a:r>
              <a:rPr lang="en-US" sz="1200" dirty="0">
                <a:latin typeface="Barlow Light" panose="020B0604020202020204" charset="0"/>
              </a:rPr>
              <a:t>Exclusive offers for the Viva Wallet users</a:t>
            </a:r>
          </a:p>
        </p:txBody>
      </p:sp>
      <p:sp>
        <p:nvSpPr>
          <p:cNvPr id="8" name="Ορθογώνιο 7"/>
          <p:cNvSpPr/>
          <p:nvPr/>
        </p:nvSpPr>
        <p:spPr>
          <a:xfrm>
            <a:off x="6613534" y="1702980"/>
            <a:ext cx="1744809" cy="461665"/>
          </a:xfrm>
          <a:prstGeom prst="rect">
            <a:avLst/>
          </a:prstGeom>
        </p:spPr>
        <p:txBody>
          <a:bodyPr wrap="square">
            <a:spAutoFit/>
          </a:bodyPr>
          <a:lstStyle/>
          <a:p>
            <a:r>
              <a:rPr lang="en-US" sz="1200" dirty="0">
                <a:latin typeface="Barlow Light" panose="020B0604020202020204" charset="0"/>
              </a:rPr>
              <a:t>Cooperation with banks of foreign</a:t>
            </a:r>
          </a:p>
        </p:txBody>
      </p:sp>
      <p:cxnSp>
        <p:nvCxnSpPr>
          <p:cNvPr id="10" name="Ευθεία γραμμή σύνδεσης 9"/>
          <p:cNvCxnSpPr/>
          <p:nvPr/>
        </p:nvCxnSpPr>
        <p:spPr>
          <a:xfrm>
            <a:off x="4014607" y="1665830"/>
            <a:ext cx="144016" cy="314454"/>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cxnSp>
        <p:nvCxnSpPr>
          <p:cNvPr id="13" name="Ευθεία γραμμή σύνδεσης 12"/>
          <p:cNvCxnSpPr>
            <a:endCxn id="31" idx="3"/>
          </p:cNvCxnSpPr>
          <p:nvPr/>
        </p:nvCxnSpPr>
        <p:spPr>
          <a:xfrm flipV="1">
            <a:off x="4553329" y="1425388"/>
            <a:ext cx="312441" cy="570300"/>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cxnSp>
        <p:nvCxnSpPr>
          <p:cNvPr id="15" name="Ευθεία γραμμή σύνδεσης 14"/>
          <p:cNvCxnSpPr/>
          <p:nvPr/>
        </p:nvCxnSpPr>
        <p:spPr>
          <a:xfrm flipV="1">
            <a:off x="5097325" y="1995686"/>
            <a:ext cx="1562907" cy="14401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5084343" y="2417384"/>
            <a:ext cx="1808451" cy="16471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5110722" y="2814439"/>
            <a:ext cx="1045454" cy="40538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4634672" y="3382515"/>
            <a:ext cx="1089456" cy="5573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4211960" y="3390684"/>
            <a:ext cx="185984" cy="54921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V="1">
            <a:off x="3491880" y="3337174"/>
            <a:ext cx="288032" cy="24539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p:nvPr/>
        </p:nvCxnSpPr>
        <p:spPr>
          <a:xfrm flipV="1">
            <a:off x="2123728" y="2859783"/>
            <a:ext cx="1574836" cy="10081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a:off x="2339752" y="1823057"/>
            <a:ext cx="1375657" cy="34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Ορθογώνιο 29"/>
          <p:cNvSpPr/>
          <p:nvPr/>
        </p:nvSpPr>
        <p:spPr>
          <a:xfrm>
            <a:off x="7112057" y="3955158"/>
            <a:ext cx="1961964" cy="646331"/>
          </a:xfrm>
          <a:prstGeom prst="rect">
            <a:avLst/>
          </a:prstGeom>
        </p:spPr>
        <p:txBody>
          <a:bodyPr wrap="square">
            <a:spAutoFit/>
          </a:bodyPr>
          <a:lstStyle/>
          <a:p>
            <a:r>
              <a:rPr lang="en-US" sz="1200" dirty="0">
                <a:latin typeface="Barlow Light" panose="020B0604020202020204" charset="0"/>
              </a:rPr>
              <a:t>The application will also offer the possibility of payments via Google Pay</a:t>
            </a:r>
          </a:p>
        </p:txBody>
      </p:sp>
      <p:cxnSp>
        <p:nvCxnSpPr>
          <p:cNvPr id="7169" name="Ευθεία γραμμή σύνδεσης 7168"/>
          <p:cNvCxnSpPr/>
          <p:nvPr/>
        </p:nvCxnSpPr>
        <p:spPr>
          <a:xfrm>
            <a:off x="5097325" y="3337172"/>
            <a:ext cx="2138971" cy="60273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7172" name="Ορθογώνιο 7171"/>
          <p:cNvSpPr/>
          <p:nvPr/>
        </p:nvSpPr>
        <p:spPr>
          <a:xfrm>
            <a:off x="107504" y="2581035"/>
            <a:ext cx="2232248" cy="646331"/>
          </a:xfrm>
          <a:prstGeom prst="rect">
            <a:avLst/>
          </a:prstGeom>
        </p:spPr>
        <p:txBody>
          <a:bodyPr wrap="square">
            <a:spAutoFit/>
          </a:bodyPr>
          <a:lstStyle/>
          <a:p>
            <a:r>
              <a:rPr lang="en-US" sz="1200" dirty="0">
                <a:latin typeface="Barlow Light" panose="020B0604020202020204" charset="0"/>
              </a:rPr>
              <a:t>Merchants are expected to be able to use their mobile phone as a POS</a:t>
            </a:r>
          </a:p>
        </p:txBody>
      </p:sp>
      <p:cxnSp>
        <p:nvCxnSpPr>
          <p:cNvPr id="7175" name="Ευθεία γραμμή σύνδεσης 7174"/>
          <p:cNvCxnSpPr>
            <a:stCxn id="7178" idx="6"/>
          </p:cNvCxnSpPr>
          <p:nvPr/>
        </p:nvCxnSpPr>
        <p:spPr>
          <a:xfrm flipV="1">
            <a:off x="2483768" y="2499743"/>
            <a:ext cx="1231641" cy="38456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216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8" name="Google Shape;1148;p2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chemeClr val="accent2"/>
                </a:solidFill>
              </a:rPr>
              <a:t>34</a:t>
            </a:fld>
            <a:endParaRPr>
              <a:solidFill>
                <a:schemeClr val="accent2"/>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83"/>
            <a:ext cx="9144000" cy="5134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47" name="Google Shape;1147;p25"/>
          <p:cNvSpPr/>
          <p:nvPr/>
        </p:nvSpPr>
        <p:spPr>
          <a:xfrm>
            <a:off x="5796136" y="4011910"/>
            <a:ext cx="792088" cy="202500"/>
          </a:xfrm>
          <a:prstGeom prst="wedgeRectCallout">
            <a:avLst>
              <a:gd name="adj1" fmla="val -21428"/>
              <a:gd name="adj2" fmla="val 8428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chemeClr val="lt1"/>
                </a:solidFill>
                <a:latin typeface="Barlow"/>
                <a:ea typeface="Barlow"/>
                <a:cs typeface="Barlow"/>
                <a:sym typeface="Barlow"/>
              </a:rPr>
              <a:t>our office</a:t>
            </a:r>
            <a:endParaRPr sz="1000" dirty="0">
              <a:solidFill>
                <a:schemeClr val="lt1"/>
              </a:solidFill>
              <a:latin typeface="Barlow"/>
              <a:ea typeface="Barlow"/>
              <a:cs typeface="Barlow"/>
              <a:sym typeface="Barlow"/>
            </a:endParaRPr>
          </a:p>
        </p:txBody>
      </p:sp>
      <p:sp>
        <p:nvSpPr>
          <p:cNvPr id="2" name="TextBox 1"/>
          <p:cNvSpPr txBox="1"/>
          <p:nvPr/>
        </p:nvSpPr>
        <p:spPr>
          <a:xfrm>
            <a:off x="7164288" y="4827762"/>
            <a:ext cx="1872208" cy="307777"/>
          </a:xfrm>
          <a:prstGeom prst="rect">
            <a:avLst/>
          </a:prstGeom>
          <a:noFill/>
        </p:spPr>
        <p:txBody>
          <a:bodyPr wrap="square" rtlCol="0">
            <a:spAutoFit/>
          </a:bodyPr>
          <a:lstStyle/>
          <a:p>
            <a:r>
              <a:rPr lang="en-US" dirty="0">
                <a:latin typeface="Barlow Light" panose="020B0604020202020204" charset="0"/>
              </a:rPr>
              <a:t>Source: capital.gr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9"/>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p>
            <a:pPr marL="285750" lvl="0" indent="-285750">
              <a:buFont typeface="Wingdings" panose="05000000000000000000" pitchFamily="2" charset="2"/>
              <a:buChar char="v"/>
            </a:pPr>
            <a:r>
              <a:rPr lang="en-US" dirty="0"/>
              <a:t>Now companies think a lot about costs to carry out the search for such services</a:t>
            </a:r>
          </a:p>
          <a:p>
            <a:pPr marL="285750" lvl="0" indent="-285750">
              <a:buFont typeface="Wingdings" panose="05000000000000000000" pitchFamily="2" charset="2"/>
              <a:buChar char="v"/>
            </a:pPr>
            <a:r>
              <a:rPr lang="en-US" dirty="0"/>
              <a:t>The unstable political and economic situation of country </a:t>
            </a:r>
          </a:p>
          <a:p>
            <a:pPr marL="0" lvl="0" indent="0" algn="l" rtl="0">
              <a:spcBef>
                <a:spcPts val="600"/>
              </a:spcBef>
              <a:spcAft>
                <a:spcPts val="0"/>
              </a:spcAft>
              <a:buNone/>
            </a:pPr>
            <a:endParaRPr dirty="0"/>
          </a:p>
        </p:txBody>
      </p:sp>
      <p:sp>
        <p:nvSpPr>
          <p:cNvPr id="858" name="Google Shape;858;p19"/>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Threats</a:t>
            </a:r>
            <a:endParaRPr dirty="0"/>
          </a:p>
        </p:txBody>
      </p:sp>
      <p:sp>
        <p:nvSpPr>
          <p:cNvPr id="859" name="Google Shape;859;p19"/>
          <p:cNvSpPr txBox="1">
            <a:spLocks noGrp="1"/>
          </p:cNvSpPr>
          <p:nvPr>
            <p:ph type="body" idx="2"/>
          </p:nvPr>
        </p:nvSpPr>
        <p:spPr>
          <a:xfrm>
            <a:off x="3419872" y="915566"/>
            <a:ext cx="2682600" cy="3005483"/>
          </a:xfrm>
          <a:prstGeom prst="rect">
            <a:avLst/>
          </a:prstGeom>
        </p:spPr>
        <p:txBody>
          <a:bodyPr spcFirstLastPara="1" wrap="square" lIns="0" tIns="0" rIns="0" bIns="0" anchor="t" anchorCtr="0">
            <a:noAutofit/>
          </a:bodyPr>
          <a:lstStyle/>
          <a:p>
            <a:pPr marL="285750" lvl="0" indent="-285750">
              <a:buFont typeface="Wingdings" panose="05000000000000000000" pitchFamily="2" charset="2"/>
              <a:buChar char="v"/>
            </a:pPr>
            <a:r>
              <a:rPr lang="en-US" dirty="0"/>
              <a:t>The importance of the safety of electronic transactions</a:t>
            </a:r>
          </a:p>
          <a:p>
            <a:pPr marL="285750" lvl="0" indent="-285750">
              <a:buFont typeface="Wingdings" panose="05000000000000000000" pitchFamily="2" charset="2"/>
              <a:buChar char="v"/>
            </a:pPr>
            <a:r>
              <a:rPr lang="en-US" dirty="0"/>
              <a:t>Increased competition from corresponding actions of banks</a:t>
            </a:r>
          </a:p>
          <a:p>
            <a:pPr marL="285750" lvl="0" indent="-285750">
              <a:buFont typeface="Wingdings" panose="05000000000000000000" pitchFamily="2" charset="2"/>
              <a:buChar char="v"/>
            </a:pPr>
            <a:r>
              <a:rPr lang="en-US" dirty="0"/>
              <a:t>Great international competition (</a:t>
            </a:r>
            <a:r>
              <a:rPr lang="en-US" dirty="0" err="1"/>
              <a:t>Paypal</a:t>
            </a:r>
            <a:r>
              <a:rPr lang="en-US" dirty="0"/>
              <a:t>, </a:t>
            </a:r>
            <a:r>
              <a:rPr lang="en-US" dirty="0" err="1"/>
              <a:t>Revolut</a:t>
            </a:r>
            <a:r>
              <a:rPr lang="en-US" dirty="0"/>
              <a:t> </a:t>
            </a:r>
            <a:r>
              <a:rPr lang="en-US" dirty="0" err="1"/>
              <a:t>etc</a:t>
            </a:r>
            <a:r>
              <a:rPr lang="en-US" dirty="0"/>
              <a:t>)</a:t>
            </a:r>
          </a:p>
          <a:p>
            <a:pPr marL="285750" lvl="0" indent="-285750">
              <a:buFont typeface="Wingdings" panose="05000000000000000000" pitchFamily="2" charset="2"/>
              <a:buChar char="v"/>
            </a:pPr>
            <a:r>
              <a:rPr lang="en-US" dirty="0"/>
              <a:t>Consumer purchasing power</a:t>
            </a:r>
            <a:endParaRPr dirty="0"/>
          </a:p>
        </p:txBody>
      </p:sp>
      <p:sp>
        <p:nvSpPr>
          <p:cNvPr id="860" name="Google Shape;860;p1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35</a:t>
            </a:fld>
            <a:endParaRPr/>
          </a:p>
        </p:txBody>
      </p:sp>
      <p:grpSp>
        <p:nvGrpSpPr>
          <p:cNvPr id="861" name="Google Shape;861;p19"/>
          <p:cNvGrpSpPr/>
          <p:nvPr/>
        </p:nvGrpSpPr>
        <p:grpSpPr>
          <a:xfrm>
            <a:off x="6495404" y="1849734"/>
            <a:ext cx="2297431" cy="2787028"/>
            <a:chOff x="2533225" y="322726"/>
            <a:chExt cx="3925890" cy="4762523"/>
          </a:xfrm>
        </p:grpSpPr>
        <p:sp>
          <p:nvSpPr>
            <p:cNvPr id="862" name="Google Shape;862;p19"/>
            <p:cNvSpPr/>
            <p:nvPr/>
          </p:nvSpPr>
          <p:spPr>
            <a:xfrm>
              <a:off x="3796336" y="2589414"/>
              <a:ext cx="682110" cy="393573"/>
            </a:xfrm>
            <a:custGeom>
              <a:avLst/>
              <a:gdLst/>
              <a:ahLst/>
              <a:cxnLst/>
              <a:rect l="l" t="t" r="r" b="b"/>
              <a:pathLst>
                <a:path w="682110" h="393573" extrusionOk="0">
                  <a:moveTo>
                    <a:pt x="329082" y="393573"/>
                  </a:moveTo>
                  <a:lnTo>
                    <a:pt x="0" y="204216"/>
                  </a:lnTo>
                  <a:lnTo>
                    <a:pt x="353029" y="0"/>
                  </a:lnTo>
                  <a:lnTo>
                    <a:pt x="682111" y="189357"/>
                  </a:lnTo>
                  <a:lnTo>
                    <a:pt x="329082" y="393573"/>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19"/>
            <p:cNvSpPr/>
            <p:nvPr/>
          </p:nvSpPr>
          <p:spPr>
            <a:xfrm>
              <a:off x="3809355" y="2149168"/>
              <a:ext cx="705962" cy="408622"/>
            </a:xfrm>
            <a:custGeom>
              <a:avLst/>
              <a:gdLst/>
              <a:ahLst/>
              <a:cxnLst/>
              <a:rect l="l" t="t" r="r" b="b"/>
              <a:pathLst>
                <a:path w="705962" h="408622" extrusionOk="0">
                  <a:moveTo>
                    <a:pt x="352934" y="408622"/>
                  </a:moveTo>
                  <a:lnTo>
                    <a:pt x="0" y="204311"/>
                  </a:lnTo>
                  <a:lnTo>
                    <a:pt x="352934" y="0"/>
                  </a:lnTo>
                  <a:lnTo>
                    <a:pt x="705963" y="204311"/>
                  </a:lnTo>
                  <a:lnTo>
                    <a:pt x="352934" y="408622"/>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4" name="Google Shape;864;p19"/>
            <p:cNvSpPr/>
            <p:nvPr/>
          </p:nvSpPr>
          <p:spPr>
            <a:xfrm>
              <a:off x="4162289" y="2390151"/>
              <a:ext cx="329177" cy="571404"/>
            </a:xfrm>
            <a:custGeom>
              <a:avLst/>
              <a:gdLst/>
              <a:ahLst/>
              <a:cxnLst/>
              <a:rect l="l" t="t" r="r" b="b"/>
              <a:pathLst>
                <a:path w="329177" h="571404" extrusionOk="0">
                  <a:moveTo>
                    <a:pt x="329177" y="380905"/>
                  </a:moveTo>
                  <a:lnTo>
                    <a:pt x="0" y="571405"/>
                  </a:lnTo>
                  <a:lnTo>
                    <a:pt x="0" y="190405"/>
                  </a:lnTo>
                  <a:lnTo>
                    <a:pt x="329177" y="0"/>
                  </a:lnTo>
                  <a:lnTo>
                    <a:pt x="329177" y="380905"/>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19"/>
            <p:cNvSpPr/>
            <p:nvPr/>
          </p:nvSpPr>
          <p:spPr>
            <a:xfrm>
              <a:off x="3833207" y="2390151"/>
              <a:ext cx="329081" cy="571404"/>
            </a:xfrm>
            <a:custGeom>
              <a:avLst/>
              <a:gdLst/>
              <a:ahLst/>
              <a:cxnLst/>
              <a:rect l="l" t="t" r="r" b="b"/>
              <a:pathLst>
                <a:path w="329081" h="571404" extrusionOk="0">
                  <a:moveTo>
                    <a:pt x="329082" y="571405"/>
                  </a:moveTo>
                  <a:lnTo>
                    <a:pt x="0" y="380905"/>
                  </a:lnTo>
                  <a:lnTo>
                    <a:pt x="0" y="0"/>
                  </a:lnTo>
                  <a:lnTo>
                    <a:pt x="329082" y="190405"/>
                  </a:lnTo>
                  <a:lnTo>
                    <a:pt x="329082" y="571405"/>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19"/>
            <p:cNvSpPr/>
            <p:nvPr/>
          </p:nvSpPr>
          <p:spPr>
            <a:xfrm>
              <a:off x="3833207" y="2390151"/>
              <a:ext cx="329081" cy="287940"/>
            </a:xfrm>
            <a:custGeom>
              <a:avLst/>
              <a:gdLst/>
              <a:ahLst/>
              <a:cxnLst/>
              <a:rect l="l" t="t" r="r" b="b"/>
              <a:pathLst>
                <a:path w="329081" h="287940" extrusionOk="0">
                  <a:moveTo>
                    <a:pt x="0" y="0"/>
                  </a:moveTo>
                  <a:lnTo>
                    <a:pt x="0" y="99631"/>
                  </a:lnTo>
                  <a:lnTo>
                    <a:pt x="329082" y="287941"/>
                  </a:lnTo>
                  <a:lnTo>
                    <a:pt x="329082" y="190881"/>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19"/>
            <p:cNvSpPr/>
            <p:nvPr/>
          </p:nvSpPr>
          <p:spPr>
            <a:xfrm>
              <a:off x="4162289" y="2390151"/>
              <a:ext cx="329177" cy="287940"/>
            </a:xfrm>
            <a:custGeom>
              <a:avLst/>
              <a:gdLst/>
              <a:ahLst/>
              <a:cxnLst/>
              <a:rect l="l" t="t" r="r" b="b"/>
              <a:pathLst>
                <a:path w="329177" h="287940" extrusionOk="0">
                  <a:moveTo>
                    <a:pt x="329177" y="0"/>
                  </a:moveTo>
                  <a:lnTo>
                    <a:pt x="329177" y="106775"/>
                  </a:lnTo>
                  <a:lnTo>
                    <a:pt x="0" y="287941"/>
                  </a:lnTo>
                  <a:lnTo>
                    <a:pt x="0" y="190881"/>
                  </a:lnTo>
                  <a:lnTo>
                    <a:pt x="329177"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19"/>
            <p:cNvSpPr/>
            <p:nvPr/>
          </p:nvSpPr>
          <p:spPr>
            <a:xfrm>
              <a:off x="3809355" y="2353479"/>
              <a:ext cx="352933" cy="307181"/>
            </a:xfrm>
            <a:custGeom>
              <a:avLst/>
              <a:gdLst/>
              <a:ahLst/>
              <a:cxnLst/>
              <a:rect l="l" t="t" r="r" b="b"/>
              <a:pathLst>
                <a:path w="352933" h="307181" extrusionOk="0">
                  <a:moveTo>
                    <a:pt x="0" y="0"/>
                  </a:moveTo>
                  <a:lnTo>
                    <a:pt x="0" y="105632"/>
                  </a:lnTo>
                  <a:lnTo>
                    <a:pt x="352934" y="307181"/>
                  </a:lnTo>
                  <a:lnTo>
                    <a:pt x="352934" y="204311"/>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19"/>
            <p:cNvSpPr/>
            <p:nvPr/>
          </p:nvSpPr>
          <p:spPr>
            <a:xfrm>
              <a:off x="4162289" y="2353479"/>
              <a:ext cx="353029" cy="307181"/>
            </a:xfrm>
            <a:custGeom>
              <a:avLst/>
              <a:gdLst/>
              <a:ahLst/>
              <a:cxnLst/>
              <a:rect l="l" t="t" r="r" b="b"/>
              <a:pathLst>
                <a:path w="353029" h="307181" extrusionOk="0">
                  <a:moveTo>
                    <a:pt x="0" y="307181"/>
                  </a:moveTo>
                  <a:lnTo>
                    <a:pt x="353029" y="113919"/>
                  </a:lnTo>
                  <a:lnTo>
                    <a:pt x="353029" y="0"/>
                  </a:lnTo>
                  <a:lnTo>
                    <a:pt x="0" y="204311"/>
                  </a:lnTo>
                  <a:lnTo>
                    <a:pt x="0" y="307181"/>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0" name="Google Shape;870;p19"/>
            <p:cNvSpPr/>
            <p:nvPr/>
          </p:nvSpPr>
          <p:spPr>
            <a:xfrm>
              <a:off x="4379054" y="3098705"/>
              <a:ext cx="1297601" cy="763520"/>
            </a:xfrm>
            <a:custGeom>
              <a:avLst/>
              <a:gdLst/>
              <a:ahLst/>
              <a:cxnLst/>
              <a:rect l="l" t="t" r="r" b="b"/>
              <a:pathLst>
                <a:path w="1297601" h="763520" extrusionOk="0">
                  <a:moveTo>
                    <a:pt x="1071529" y="748294"/>
                  </a:moveTo>
                  <a:lnTo>
                    <a:pt x="19379" y="140980"/>
                  </a:lnTo>
                  <a:cubicBezTo>
                    <a:pt x="811" y="130189"/>
                    <a:pt x="-5518" y="106348"/>
                    <a:pt x="5248" y="87736"/>
                  </a:cubicBezTo>
                  <a:cubicBezTo>
                    <a:pt x="8964" y="81316"/>
                    <a:pt x="14419" y="76096"/>
                    <a:pt x="20994" y="72686"/>
                  </a:cubicBezTo>
                  <a:lnTo>
                    <a:pt x="153369" y="4297"/>
                  </a:lnTo>
                  <a:cubicBezTo>
                    <a:pt x="165105" y="-1723"/>
                    <a:pt x="179074" y="-1399"/>
                    <a:pt x="190524" y="5154"/>
                  </a:cubicBezTo>
                  <a:lnTo>
                    <a:pt x="1278120" y="632851"/>
                  </a:lnTo>
                  <a:cubicBezTo>
                    <a:pt x="1296688" y="643529"/>
                    <a:pt x="1303112" y="667284"/>
                    <a:pt x="1292450" y="685896"/>
                  </a:cubicBezTo>
                  <a:cubicBezTo>
                    <a:pt x="1288725" y="692421"/>
                    <a:pt x="1283185" y="697717"/>
                    <a:pt x="1276504" y="701146"/>
                  </a:cubicBezTo>
                  <a:lnTo>
                    <a:pt x="1180431" y="750771"/>
                  </a:lnTo>
                  <a:cubicBezTo>
                    <a:pt x="1146078" y="768611"/>
                    <a:pt x="1105036" y="767678"/>
                    <a:pt x="1071529" y="74829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1" name="Google Shape;871;p19"/>
            <p:cNvSpPr/>
            <p:nvPr/>
          </p:nvSpPr>
          <p:spPr>
            <a:xfrm>
              <a:off x="4481013" y="322726"/>
              <a:ext cx="1171694" cy="3426502"/>
            </a:xfrm>
            <a:custGeom>
              <a:avLst/>
              <a:gdLst/>
              <a:ahLst/>
              <a:cxnLst/>
              <a:rect l="l" t="t" r="r" b="b"/>
              <a:pathLst>
                <a:path w="1171694" h="3426502" extrusionOk="0">
                  <a:moveTo>
                    <a:pt x="1034189" y="3409974"/>
                  </a:moveTo>
                  <a:lnTo>
                    <a:pt x="137505" y="2891051"/>
                  </a:lnTo>
                  <a:cubicBezTo>
                    <a:pt x="61483" y="2847141"/>
                    <a:pt x="0" y="2729126"/>
                    <a:pt x="0" y="2627685"/>
                  </a:cubicBezTo>
                  <a:lnTo>
                    <a:pt x="0" y="120800"/>
                  </a:lnTo>
                  <a:cubicBezTo>
                    <a:pt x="285" y="19073"/>
                    <a:pt x="61578" y="-27409"/>
                    <a:pt x="137505" y="16597"/>
                  </a:cubicBezTo>
                  <a:lnTo>
                    <a:pt x="1034189" y="535424"/>
                  </a:lnTo>
                  <a:cubicBezTo>
                    <a:pt x="1110212" y="579429"/>
                    <a:pt x="1171695" y="697349"/>
                    <a:pt x="1171695" y="798790"/>
                  </a:cubicBezTo>
                  <a:lnTo>
                    <a:pt x="1171695" y="3305770"/>
                  </a:lnTo>
                  <a:cubicBezTo>
                    <a:pt x="1171695" y="3407307"/>
                    <a:pt x="1110117" y="3453884"/>
                    <a:pt x="1034189" y="340997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19"/>
            <p:cNvSpPr/>
            <p:nvPr/>
          </p:nvSpPr>
          <p:spPr>
            <a:xfrm>
              <a:off x="5530597" y="3624781"/>
              <a:ext cx="70985" cy="153066"/>
            </a:xfrm>
            <a:custGeom>
              <a:avLst/>
              <a:gdLst/>
              <a:ahLst/>
              <a:cxnLst/>
              <a:rect l="l" t="t" r="r" b="b"/>
              <a:pathLst>
                <a:path w="70985" h="153066" extrusionOk="0">
                  <a:moveTo>
                    <a:pt x="0" y="153067"/>
                  </a:moveTo>
                  <a:lnTo>
                    <a:pt x="70986" y="117062"/>
                  </a:lnTo>
                  <a:lnTo>
                    <a:pt x="2851" y="0"/>
                  </a:lnTo>
                  <a:lnTo>
                    <a:pt x="0" y="15306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3" name="Google Shape;873;p19"/>
            <p:cNvSpPr/>
            <p:nvPr/>
          </p:nvSpPr>
          <p:spPr>
            <a:xfrm>
              <a:off x="4467139" y="329893"/>
              <a:ext cx="65379" cy="96678"/>
            </a:xfrm>
            <a:custGeom>
              <a:avLst/>
              <a:gdLst/>
              <a:ahLst/>
              <a:cxnLst/>
              <a:rect l="l" t="t" r="r" b="b"/>
              <a:pathLst>
                <a:path w="65379" h="96678" extrusionOk="0">
                  <a:moveTo>
                    <a:pt x="0" y="34385"/>
                  </a:moveTo>
                  <a:lnTo>
                    <a:pt x="65379" y="0"/>
                  </a:lnTo>
                  <a:lnTo>
                    <a:pt x="52170" y="96679"/>
                  </a:lnTo>
                  <a:lnTo>
                    <a:pt x="0" y="3438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19"/>
            <p:cNvSpPr/>
            <p:nvPr/>
          </p:nvSpPr>
          <p:spPr>
            <a:xfrm>
              <a:off x="4423901" y="351343"/>
              <a:ext cx="1171694" cy="3426502"/>
            </a:xfrm>
            <a:custGeom>
              <a:avLst/>
              <a:gdLst/>
              <a:ahLst/>
              <a:cxnLst/>
              <a:rect l="l" t="t" r="r" b="b"/>
              <a:pathLst>
                <a:path w="1171694" h="3426502" extrusionOk="0">
                  <a:moveTo>
                    <a:pt x="1034094" y="3409931"/>
                  </a:moveTo>
                  <a:lnTo>
                    <a:pt x="137505" y="2891009"/>
                  </a:lnTo>
                  <a:cubicBezTo>
                    <a:pt x="61483" y="2847099"/>
                    <a:pt x="0" y="2729084"/>
                    <a:pt x="0" y="2627643"/>
                  </a:cubicBezTo>
                  <a:lnTo>
                    <a:pt x="0" y="120854"/>
                  </a:lnTo>
                  <a:cubicBezTo>
                    <a:pt x="380" y="19031"/>
                    <a:pt x="61578" y="-27355"/>
                    <a:pt x="137505" y="16555"/>
                  </a:cubicBezTo>
                  <a:lnTo>
                    <a:pt x="1034094" y="535477"/>
                  </a:lnTo>
                  <a:cubicBezTo>
                    <a:pt x="1110117" y="579482"/>
                    <a:pt x="1171695" y="697402"/>
                    <a:pt x="1171695" y="798843"/>
                  </a:cubicBezTo>
                  <a:lnTo>
                    <a:pt x="1171695" y="3305823"/>
                  </a:lnTo>
                  <a:cubicBezTo>
                    <a:pt x="1171695" y="3407264"/>
                    <a:pt x="1110117" y="3453937"/>
                    <a:pt x="1034094" y="3409931"/>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5" name="Google Shape;875;p19"/>
            <p:cNvSpPr/>
            <p:nvPr/>
          </p:nvSpPr>
          <p:spPr>
            <a:xfrm>
              <a:off x="4414398" y="357753"/>
              <a:ext cx="1171599" cy="3426525"/>
            </a:xfrm>
            <a:custGeom>
              <a:avLst/>
              <a:gdLst/>
              <a:ahLst/>
              <a:cxnLst/>
              <a:rect l="l" t="t" r="r" b="b"/>
              <a:pathLst>
                <a:path w="1171599" h="3426525" extrusionOk="0">
                  <a:moveTo>
                    <a:pt x="1171600" y="798815"/>
                  </a:moveTo>
                  <a:lnTo>
                    <a:pt x="1171600" y="3305700"/>
                  </a:lnTo>
                  <a:cubicBezTo>
                    <a:pt x="1171600" y="3407332"/>
                    <a:pt x="1110117" y="3453909"/>
                    <a:pt x="1034094" y="3409999"/>
                  </a:cubicBezTo>
                  <a:lnTo>
                    <a:pt x="682491" y="3206545"/>
                  </a:lnTo>
                  <a:lnTo>
                    <a:pt x="573114" y="3143204"/>
                  </a:lnTo>
                  <a:lnTo>
                    <a:pt x="137410" y="2891077"/>
                  </a:lnTo>
                  <a:cubicBezTo>
                    <a:pt x="61388" y="2847071"/>
                    <a:pt x="0" y="2729152"/>
                    <a:pt x="0" y="2627711"/>
                  </a:cubicBezTo>
                  <a:lnTo>
                    <a:pt x="0" y="120826"/>
                  </a:lnTo>
                  <a:cubicBezTo>
                    <a:pt x="380" y="19194"/>
                    <a:pt x="61483" y="-27383"/>
                    <a:pt x="137410" y="16527"/>
                  </a:cubicBezTo>
                  <a:lnTo>
                    <a:pt x="1034094" y="535449"/>
                  </a:lnTo>
                  <a:cubicBezTo>
                    <a:pt x="1110117" y="579455"/>
                    <a:pt x="1171600" y="697279"/>
                    <a:pt x="1171600" y="798815"/>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6" name="Google Shape;876;p19"/>
            <p:cNvSpPr/>
            <p:nvPr/>
          </p:nvSpPr>
          <p:spPr>
            <a:xfrm>
              <a:off x="4479777" y="459022"/>
              <a:ext cx="1041506" cy="3182614"/>
            </a:xfrm>
            <a:custGeom>
              <a:avLst/>
              <a:gdLst/>
              <a:ahLst/>
              <a:cxnLst/>
              <a:rect l="l" t="t" r="r" b="b"/>
              <a:pathLst>
                <a:path w="1041506" h="3182614" extrusionOk="0">
                  <a:moveTo>
                    <a:pt x="1041507" y="672114"/>
                  </a:moveTo>
                  <a:lnTo>
                    <a:pt x="1041507" y="3113753"/>
                  </a:lnTo>
                  <a:cubicBezTo>
                    <a:pt x="1041507" y="3175284"/>
                    <a:pt x="998459" y="3200240"/>
                    <a:pt x="945433" y="3169379"/>
                  </a:cubicBezTo>
                  <a:lnTo>
                    <a:pt x="897919" y="3141756"/>
                  </a:lnTo>
                  <a:lnTo>
                    <a:pt x="735041" y="3047554"/>
                  </a:lnTo>
                  <a:lnTo>
                    <a:pt x="665006" y="3006978"/>
                  </a:lnTo>
                  <a:lnTo>
                    <a:pt x="640299" y="2992595"/>
                  </a:lnTo>
                  <a:lnTo>
                    <a:pt x="632031" y="2987737"/>
                  </a:lnTo>
                  <a:lnTo>
                    <a:pt x="571688" y="2952971"/>
                  </a:lnTo>
                  <a:lnTo>
                    <a:pt x="396362" y="2851625"/>
                  </a:lnTo>
                  <a:lnTo>
                    <a:pt x="396362" y="2851625"/>
                  </a:lnTo>
                  <a:lnTo>
                    <a:pt x="324140" y="2809810"/>
                  </a:lnTo>
                  <a:lnTo>
                    <a:pt x="324140" y="2809810"/>
                  </a:lnTo>
                  <a:lnTo>
                    <a:pt x="294872" y="2792855"/>
                  </a:lnTo>
                  <a:lnTo>
                    <a:pt x="120020" y="2691700"/>
                  </a:lnTo>
                  <a:lnTo>
                    <a:pt x="96168" y="2677889"/>
                  </a:lnTo>
                  <a:cubicBezTo>
                    <a:pt x="42953" y="2647123"/>
                    <a:pt x="0" y="2572352"/>
                    <a:pt x="0" y="2510725"/>
                  </a:cubicBezTo>
                  <a:lnTo>
                    <a:pt x="0" y="68896"/>
                  </a:lnTo>
                  <a:cubicBezTo>
                    <a:pt x="0" y="7364"/>
                    <a:pt x="42953" y="-17591"/>
                    <a:pt x="96168" y="13175"/>
                  </a:cubicBezTo>
                  <a:lnTo>
                    <a:pt x="445491" y="216152"/>
                  </a:lnTo>
                  <a:lnTo>
                    <a:pt x="445491" y="217105"/>
                  </a:lnTo>
                  <a:cubicBezTo>
                    <a:pt x="448332" y="269961"/>
                    <a:pt x="476147" y="318291"/>
                    <a:pt x="520373" y="347216"/>
                  </a:cubicBezTo>
                  <a:cubicBezTo>
                    <a:pt x="561805" y="371029"/>
                    <a:pt x="595350" y="351693"/>
                    <a:pt x="595350" y="303878"/>
                  </a:cubicBezTo>
                  <a:cubicBezTo>
                    <a:pt x="595350" y="303878"/>
                    <a:pt x="595350" y="303116"/>
                    <a:pt x="595350" y="302830"/>
                  </a:cubicBezTo>
                  <a:lnTo>
                    <a:pt x="945528" y="505427"/>
                  </a:lnTo>
                  <a:cubicBezTo>
                    <a:pt x="998459" y="535811"/>
                    <a:pt x="1041507" y="610583"/>
                    <a:pt x="1041507" y="6721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19"/>
            <p:cNvSpPr/>
            <p:nvPr/>
          </p:nvSpPr>
          <p:spPr>
            <a:xfrm rot="-1790023">
              <a:off x="4986670" y="707058"/>
              <a:ext cx="46534" cy="80862"/>
            </a:xfrm>
            <a:custGeom>
              <a:avLst/>
              <a:gdLst/>
              <a:ahLst/>
              <a:cxnLst/>
              <a:rect l="l" t="t" r="r" b="b"/>
              <a:pathLst>
                <a:path w="46533" h="80859" extrusionOk="0">
                  <a:moveTo>
                    <a:pt x="46534" y="40430"/>
                  </a:moveTo>
                  <a:cubicBezTo>
                    <a:pt x="46534" y="62758"/>
                    <a:pt x="36118" y="80859"/>
                    <a:pt x="23268" y="80859"/>
                  </a:cubicBezTo>
                  <a:cubicBezTo>
                    <a:pt x="10418" y="80859"/>
                    <a:pt x="1" y="62758"/>
                    <a:pt x="1" y="40430"/>
                  </a:cubicBezTo>
                  <a:cubicBezTo>
                    <a:pt x="1" y="18101"/>
                    <a:pt x="10418" y="0"/>
                    <a:pt x="23268" y="0"/>
                  </a:cubicBezTo>
                  <a:cubicBezTo>
                    <a:pt x="36118" y="0"/>
                    <a:pt x="46534" y="18101"/>
                    <a:pt x="46534" y="4043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19"/>
            <p:cNvSpPr/>
            <p:nvPr/>
          </p:nvSpPr>
          <p:spPr>
            <a:xfrm>
              <a:off x="4988272" y="730303"/>
              <a:ext cx="23851" cy="30807"/>
            </a:xfrm>
            <a:custGeom>
              <a:avLst/>
              <a:gdLst/>
              <a:ahLst/>
              <a:cxnLst/>
              <a:rect l="l" t="t" r="r" b="b"/>
              <a:pathLst>
                <a:path w="23851" h="30807" extrusionOk="0">
                  <a:moveTo>
                    <a:pt x="11878" y="29167"/>
                  </a:moveTo>
                  <a:cubicBezTo>
                    <a:pt x="4856" y="24568"/>
                    <a:pt x="447" y="16891"/>
                    <a:pt x="0" y="8498"/>
                  </a:cubicBezTo>
                  <a:cubicBezTo>
                    <a:pt x="0" y="878"/>
                    <a:pt x="5322" y="-2170"/>
                    <a:pt x="11878" y="1640"/>
                  </a:cubicBezTo>
                  <a:cubicBezTo>
                    <a:pt x="18958" y="6197"/>
                    <a:pt x="23415" y="13889"/>
                    <a:pt x="23852" y="22310"/>
                  </a:cubicBezTo>
                  <a:cubicBezTo>
                    <a:pt x="23852" y="29930"/>
                    <a:pt x="18530" y="32978"/>
                    <a:pt x="11878" y="29167"/>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9" name="Google Shape;879;p19"/>
            <p:cNvSpPr/>
            <p:nvPr/>
          </p:nvSpPr>
          <p:spPr>
            <a:xfrm>
              <a:off x="5609185" y="1342555"/>
              <a:ext cx="26417" cy="145526"/>
            </a:xfrm>
            <a:custGeom>
              <a:avLst/>
              <a:gdLst/>
              <a:ahLst/>
              <a:cxnLst/>
              <a:rect l="l" t="t" r="r" b="b"/>
              <a:pathLst>
                <a:path w="26417" h="145526" extrusionOk="0">
                  <a:moveTo>
                    <a:pt x="13209" y="143863"/>
                  </a:moveTo>
                  <a:lnTo>
                    <a:pt x="13209" y="143863"/>
                  </a:lnTo>
                  <a:cubicBezTo>
                    <a:pt x="5892" y="148150"/>
                    <a:pt x="0" y="143863"/>
                    <a:pt x="0" y="134338"/>
                  </a:cubicBezTo>
                  <a:lnTo>
                    <a:pt x="0" y="26992"/>
                  </a:lnTo>
                  <a:cubicBezTo>
                    <a:pt x="124" y="16924"/>
                    <a:pt x="5027" y="7513"/>
                    <a:pt x="13209" y="1655"/>
                  </a:cubicBezTo>
                  <a:lnTo>
                    <a:pt x="13209" y="1655"/>
                  </a:lnTo>
                  <a:cubicBezTo>
                    <a:pt x="20526" y="-2631"/>
                    <a:pt x="26418" y="1655"/>
                    <a:pt x="26418" y="11656"/>
                  </a:cubicBezTo>
                  <a:lnTo>
                    <a:pt x="26418" y="118527"/>
                  </a:lnTo>
                  <a:cubicBezTo>
                    <a:pt x="26294" y="128595"/>
                    <a:pt x="21391" y="138005"/>
                    <a:pt x="13209" y="1438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0" name="Google Shape;880;p19"/>
            <p:cNvSpPr/>
            <p:nvPr/>
          </p:nvSpPr>
          <p:spPr>
            <a:xfrm>
              <a:off x="5609185" y="1517667"/>
              <a:ext cx="26417" cy="145530"/>
            </a:xfrm>
            <a:custGeom>
              <a:avLst/>
              <a:gdLst/>
              <a:ahLst/>
              <a:cxnLst/>
              <a:rect l="l" t="t" r="r" b="b"/>
              <a:pathLst>
                <a:path w="26417" h="145530" extrusionOk="0">
                  <a:moveTo>
                    <a:pt x="13209" y="143916"/>
                  </a:moveTo>
                  <a:lnTo>
                    <a:pt x="13209" y="143916"/>
                  </a:lnTo>
                  <a:cubicBezTo>
                    <a:pt x="5892" y="148107"/>
                    <a:pt x="0" y="143916"/>
                    <a:pt x="0" y="133915"/>
                  </a:cubicBezTo>
                  <a:lnTo>
                    <a:pt x="0" y="26949"/>
                  </a:lnTo>
                  <a:cubicBezTo>
                    <a:pt x="171" y="16891"/>
                    <a:pt x="5065" y="7499"/>
                    <a:pt x="13209" y="1613"/>
                  </a:cubicBezTo>
                  <a:lnTo>
                    <a:pt x="13209" y="1613"/>
                  </a:lnTo>
                  <a:cubicBezTo>
                    <a:pt x="20526" y="-2578"/>
                    <a:pt x="26418" y="1613"/>
                    <a:pt x="26418" y="11709"/>
                  </a:cubicBezTo>
                  <a:lnTo>
                    <a:pt x="26418" y="118580"/>
                  </a:lnTo>
                  <a:cubicBezTo>
                    <a:pt x="26275" y="128648"/>
                    <a:pt x="21372" y="138049"/>
                    <a:pt x="13209" y="14391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19"/>
            <p:cNvSpPr/>
            <p:nvPr/>
          </p:nvSpPr>
          <p:spPr>
            <a:xfrm>
              <a:off x="4598943" y="668398"/>
              <a:ext cx="778468" cy="1303739"/>
            </a:xfrm>
            <a:custGeom>
              <a:avLst/>
              <a:gdLst/>
              <a:ahLst/>
              <a:cxnLst/>
              <a:rect l="l" t="t" r="r" b="b"/>
              <a:pathLst>
                <a:path w="778468" h="1303739" extrusionOk="0">
                  <a:moveTo>
                    <a:pt x="726584" y="1297509"/>
                  </a:moveTo>
                  <a:lnTo>
                    <a:pt x="51885" y="906984"/>
                  </a:lnTo>
                  <a:cubicBezTo>
                    <a:pt x="23377" y="890411"/>
                    <a:pt x="0" y="845929"/>
                    <a:pt x="0" y="807543"/>
                  </a:cubicBezTo>
                  <a:lnTo>
                    <a:pt x="0" y="45543"/>
                  </a:lnTo>
                  <a:cubicBezTo>
                    <a:pt x="0" y="7443"/>
                    <a:pt x="23187" y="-10369"/>
                    <a:pt x="51885" y="6205"/>
                  </a:cubicBezTo>
                  <a:lnTo>
                    <a:pt x="726584" y="396730"/>
                  </a:lnTo>
                  <a:cubicBezTo>
                    <a:pt x="755092" y="413303"/>
                    <a:pt x="778469" y="457785"/>
                    <a:pt x="778469" y="496076"/>
                  </a:cubicBezTo>
                  <a:lnTo>
                    <a:pt x="778469" y="1258076"/>
                  </a:lnTo>
                  <a:cubicBezTo>
                    <a:pt x="778469" y="1296461"/>
                    <a:pt x="755282" y="1314083"/>
                    <a:pt x="726584" y="12975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19"/>
            <p:cNvSpPr/>
            <p:nvPr/>
          </p:nvSpPr>
          <p:spPr>
            <a:xfrm>
              <a:off x="4598943" y="1688145"/>
              <a:ext cx="778468" cy="1303647"/>
            </a:xfrm>
            <a:custGeom>
              <a:avLst/>
              <a:gdLst/>
              <a:ahLst/>
              <a:cxnLst/>
              <a:rect l="l" t="t" r="r" b="b"/>
              <a:pathLst>
                <a:path w="778468" h="1303647" extrusionOk="0">
                  <a:moveTo>
                    <a:pt x="726584" y="1297414"/>
                  </a:moveTo>
                  <a:lnTo>
                    <a:pt x="51885" y="906889"/>
                  </a:lnTo>
                  <a:cubicBezTo>
                    <a:pt x="23377" y="890315"/>
                    <a:pt x="0" y="845834"/>
                    <a:pt x="0" y="807543"/>
                  </a:cubicBezTo>
                  <a:lnTo>
                    <a:pt x="0" y="45543"/>
                  </a:lnTo>
                  <a:cubicBezTo>
                    <a:pt x="0" y="7443"/>
                    <a:pt x="23187" y="-10369"/>
                    <a:pt x="51885" y="6205"/>
                  </a:cubicBezTo>
                  <a:lnTo>
                    <a:pt x="726584" y="396730"/>
                  </a:lnTo>
                  <a:cubicBezTo>
                    <a:pt x="755092" y="413303"/>
                    <a:pt x="778469" y="457785"/>
                    <a:pt x="778469" y="496171"/>
                  </a:cubicBezTo>
                  <a:lnTo>
                    <a:pt x="778469" y="1258171"/>
                  </a:lnTo>
                  <a:cubicBezTo>
                    <a:pt x="778469" y="1296366"/>
                    <a:pt x="755282" y="1313987"/>
                    <a:pt x="726584" y="129741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19"/>
            <p:cNvSpPr/>
            <p:nvPr/>
          </p:nvSpPr>
          <p:spPr>
            <a:xfrm>
              <a:off x="4599323" y="2707876"/>
              <a:ext cx="778184" cy="892902"/>
            </a:xfrm>
            <a:custGeom>
              <a:avLst/>
              <a:gdLst/>
              <a:ahLst/>
              <a:cxnLst/>
              <a:rect l="l" t="t" r="r" b="b"/>
              <a:pathLst>
                <a:path w="778184" h="892902" extrusionOk="0">
                  <a:moveTo>
                    <a:pt x="778184" y="495805"/>
                  </a:moveTo>
                  <a:lnTo>
                    <a:pt x="778184" y="892902"/>
                  </a:lnTo>
                  <a:lnTo>
                    <a:pt x="545461" y="758124"/>
                  </a:lnTo>
                  <a:lnTo>
                    <a:pt x="520753" y="743741"/>
                  </a:lnTo>
                  <a:lnTo>
                    <a:pt x="512486" y="738883"/>
                  </a:lnTo>
                  <a:lnTo>
                    <a:pt x="452143" y="704117"/>
                  </a:lnTo>
                  <a:lnTo>
                    <a:pt x="276817" y="602771"/>
                  </a:lnTo>
                  <a:lnTo>
                    <a:pt x="276817" y="602771"/>
                  </a:lnTo>
                  <a:lnTo>
                    <a:pt x="204120" y="560766"/>
                  </a:lnTo>
                  <a:lnTo>
                    <a:pt x="174852" y="543811"/>
                  </a:lnTo>
                  <a:lnTo>
                    <a:pt x="0" y="442656"/>
                  </a:lnTo>
                  <a:lnTo>
                    <a:pt x="0" y="45463"/>
                  </a:lnTo>
                  <a:cubicBezTo>
                    <a:pt x="0" y="7363"/>
                    <a:pt x="23282" y="-10353"/>
                    <a:pt x="51885" y="6220"/>
                  </a:cubicBezTo>
                  <a:lnTo>
                    <a:pt x="726584" y="396745"/>
                  </a:lnTo>
                  <a:cubicBezTo>
                    <a:pt x="754902" y="413033"/>
                    <a:pt x="778184" y="457515"/>
                    <a:pt x="778184" y="49580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19"/>
            <p:cNvSpPr/>
            <p:nvPr/>
          </p:nvSpPr>
          <p:spPr>
            <a:xfrm>
              <a:off x="4781159" y="1048176"/>
              <a:ext cx="416151" cy="544252"/>
            </a:xfrm>
            <a:custGeom>
              <a:avLst/>
              <a:gdLst/>
              <a:ahLst/>
              <a:cxnLst/>
              <a:rect l="l" t="t" r="r" b="b"/>
              <a:pathLst>
                <a:path w="416151" h="544252" extrusionOk="0">
                  <a:moveTo>
                    <a:pt x="410093" y="288701"/>
                  </a:moveTo>
                  <a:lnTo>
                    <a:pt x="317821" y="128395"/>
                  </a:lnTo>
                  <a:cubicBezTo>
                    <a:pt x="314315" y="122019"/>
                    <a:pt x="309250" y="116642"/>
                    <a:pt x="303092" y="112774"/>
                  </a:cubicBezTo>
                  <a:lnTo>
                    <a:pt x="303092" y="112774"/>
                  </a:lnTo>
                  <a:cubicBezTo>
                    <a:pt x="302275" y="112284"/>
                    <a:pt x="301419" y="111870"/>
                    <a:pt x="300526" y="111536"/>
                  </a:cubicBezTo>
                  <a:cubicBezTo>
                    <a:pt x="299680" y="110897"/>
                    <a:pt x="298796" y="110324"/>
                    <a:pt x="297865" y="109821"/>
                  </a:cubicBezTo>
                  <a:lnTo>
                    <a:pt x="272208" y="94962"/>
                  </a:lnTo>
                  <a:cubicBezTo>
                    <a:pt x="265176" y="90866"/>
                    <a:pt x="258619" y="91152"/>
                    <a:pt x="254818" y="95819"/>
                  </a:cubicBezTo>
                  <a:cubicBezTo>
                    <a:pt x="246645" y="105344"/>
                    <a:pt x="228210" y="104487"/>
                    <a:pt x="207874" y="92676"/>
                  </a:cubicBezTo>
                  <a:cubicBezTo>
                    <a:pt x="187395" y="80812"/>
                    <a:pt x="171022" y="62968"/>
                    <a:pt x="160930" y="41527"/>
                  </a:cubicBezTo>
                  <a:cubicBezTo>
                    <a:pt x="157471" y="32831"/>
                    <a:pt x="151351" y="25460"/>
                    <a:pt x="143445" y="20477"/>
                  </a:cubicBezTo>
                  <a:lnTo>
                    <a:pt x="118262" y="5713"/>
                  </a:lnTo>
                  <a:cubicBezTo>
                    <a:pt x="117445" y="5194"/>
                    <a:pt x="116590" y="4748"/>
                    <a:pt x="115697" y="4379"/>
                  </a:cubicBezTo>
                  <a:cubicBezTo>
                    <a:pt x="111040" y="27"/>
                    <a:pt x="104284" y="-1201"/>
                    <a:pt x="98402" y="1236"/>
                  </a:cubicBezTo>
                  <a:lnTo>
                    <a:pt x="6129" y="54671"/>
                  </a:lnTo>
                  <a:cubicBezTo>
                    <a:pt x="-2043" y="59434"/>
                    <a:pt x="-2043" y="74579"/>
                    <a:pt x="6129" y="88676"/>
                  </a:cubicBezTo>
                  <a:lnTo>
                    <a:pt x="56589" y="176306"/>
                  </a:lnTo>
                  <a:cubicBezTo>
                    <a:pt x="59944" y="182607"/>
                    <a:pt x="64809" y="187975"/>
                    <a:pt x="70748" y="191927"/>
                  </a:cubicBezTo>
                  <a:cubicBezTo>
                    <a:pt x="75053" y="195000"/>
                    <a:pt x="80669" y="195545"/>
                    <a:pt x="85478" y="193355"/>
                  </a:cubicBezTo>
                  <a:lnTo>
                    <a:pt x="97071" y="186593"/>
                  </a:lnTo>
                  <a:lnTo>
                    <a:pt x="97071" y="400905"/>
                  </a:lnTo>
                  <a:cubicBezTo>
                    <a:pt x="98107" y="415497"/>
                    <a:pt x="105966" y="428747"/>
                    <a:pt x="118262" y="436624"/>
                  </a:cubicBezTo>
                  <a:lnTo>
                    <a:pt x="297865" y="541399"/>
                  </a:lnTo>
                  <a:cubicBezTo>
                    <a:pt x="309363" y="548066"/>
                    <a:pt x="318581" y="542637"/>
                    <a:pt x="318581" y="529397"/>
                  </a:cubicBezTo>
                  <a:lnTo>
                    <a:pt x="318581" y="315085"/>
                  </a:lnTo>
                  <a:lnTo>
                    <a:pt x="330270" y="335278"/>
                  </a:lnTo>
                  <a:cubicBezTo>
                    <a:pt x="333738" y="341631"/>
                    <a:pt x="338775" y="346975"/>
                    <a:pt x="344904" y="350804"/>
                  </a:cubicBezTo>
                  <a:lnTo>
                    <a:pt x="344904" y="350804"/>
                  </a:lnTo>
                  <a:cubicBezTo>
                    <a:pt x="349209" y="353880"/>
                    <a:pt x="354825" y="354423"/>
                    <a:pt x="359633" y="352232"/>
                  </a:cubicBezTo>
                  <a:lnTo>
                    <a:pt x="410093" y="322991"/>
                  </a:lnTo>
                  <a:cubicBezTo>
                    <a:pt x="418171" y="317942"/>
                    <a:pt x="418171" y="303274"/>
                    <a:pt x="410093" y="288701"/>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19"/>
            <p:cNvSpPr/>
            <p:nvPr/>
          </p:nvSpPr>
          <p:spPr>
            <a:xfrm>
              <a:off x="4812185" y="2127070"/>
              <a:ext cx="353313" cy="495871"/>
            </a:xfrm>
            <a:custGeom>
              <a:avLst/>
              <a:gdLst/>
              <a:ahLst/>
              <a:cxnLst/>
              <a:rect l="l" t="t" r="r" b="b"/>
              <a:pathLst>
                <a:path w="353313" h="495871" extrusionOk="0">
                  <a:moveTo>
                    <a:pt x="340010" y="188881"/>
                  </a:moveTo>
                  <a:lnTo>
                    <a:pt x="13589" y="0"/>
                  </a:lnTo>
                  <a:cubicBezTo>
                    <a:pt x="4960" y="28061"/>
                    <a:pt x="380" y="57217"/>
                    <a:pt x="0" y="86582"/>
                  </a:cubicBezTo>
                  <a:lnTo>
                    <a:pt x="0" y="291179"/>
                  </a:lnTo>
                  <a:lnTo>
                    <a:pt x="149574" y="377762"/>
                  </a:lnTo>
                  <a:lnTo>
                    <a:pt x="176847" y="220409"/>
                  </a:lnTo>
                  <a:lnTo>
                    <a:pt x="204025" y="409289"/>
                  </a:lnTo>
                  <a:lnTo>
                    <a:pt x="353314" y="495872"/>
                  </a:lnTo>
                  <a:lnTo>
                    <a:pt x="353314" y="291179"/>
                  </a:lnTo>
                  <a:cubicBezTo>
                    <a:pt x="352592" y="256699"/>
                    <a:pt x="348126" y="222399"/>
                    <a:pt x="340010" y="1888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19"/>
            <p:cNvSpPr/>
            <p:nvPr/>
          </p:nvSpPr>
          <p:spPr>
            <a:xfrm>
              <a:off x="4825774" y="2064110"/>
              <a:ext cx="326421" cy="236124"/>
            </a:xfrm>
            <a:custGeom>
              <a:avLst/>
              <a:gdLst/>
              <a:ahLst/>
              <a:cxnLst/>
              <a:rect l="l" t="t" r="r" b="b"/>
              <a:pathLst>
                <a:path w="326421" h="236124" extrusionOk="0">
                  <a:moveTo>
                    <a:pt x="326421" y="188881"/>
                  </a:moveTo>
                  <a:lnTo>
                    <a:pt x="0" y="0"/>
                  </a:lnTo>
                  <a:lnTo>
                    <a:pt x="0" y="47244"/>
                  </a:lnTo>
                  <a:lnTo>
                    <a:pt x="326421" y="236125"/>
                  </a:lnTo>
                  <a:lnTo>
                    <a:pt x="326421" y="188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19"/>
            <p:cNvSpPr/>
            <p:nvPr/>
          </p:nvSpPr>
          <p:spPr>
            <a:xfrm>
              <a:off x="4803918" y="3156860"/>
              <a:ext cx="410711" cy="349715"/>
            </a:xfrm>
            <a:custGeom>
              <a:avLst/>
              <a:gdLst/>
              <a:ahLst/>
              <a:cxnLst/>
              <a:rect l="l" t="t" r="r" b="b"/>
              <a:pathLst>
                <a:path w="410711" h="349715" extrusionOk="0">
                  <a:moveTo>
                    <a:pt x="410711" y="349716"/>
                  </a:moveTo>
                  <a:lnTo>
                    <a:pt x="340865" y="309139"/>
                  </a:lnTo>
                  <a:lnTo>
                    <a:pt x="316158" y="294757"/>
                  </a:lnTo>
                  <a:lnTo>
                    <a:pt x="307891" y="289899"/>
                  </a:lnTo>
                  <a:lnTo>
                    <a:pt x="247548" y="255132"/>
                  </a:lnTo>
                  <a:lnTo>
                    <a:pt x="72221" y="153787"/>
                  </a:lnTo>
                  <a:lnTo>
                    <a:pt x="72221" y="153787"/>
                  </a:lnTo>
                  <a:lnTo>
                    <a:pt x="0" y="111972"/>
                  </a:lnTo>
                  <a:lnTo>
                    <a:pt x="0" y="11388"/>
                  </a:lnTo>
                  <a:cubicBezTo>
                    <a:pt x="0" y="1387"/>
                    <a:pt x="6937" y="-2709"/>
                    <a:pt x="15680" y="1863"/>
                  </a:cubicBezTo>
                  <a:cubicBezTo>
                    <a:pt x="22417" y="6425"/>
                    <a:pt x="27406" y="13141"/>
                    <a:pt x="29839" y="20913"/>
                  </a:cubicBezTo>
                  <a:lnTo>
                    <a:pt x="32785" y="30438"/>
                  </a:lnTo>
                  <a:cubicBezTo>
                    <a:pt x="42696" y="61556"/>
                    <a:pt x="63042" y="88274"/>
                    <a:pt x="90372" y="106066"/>
                  </a:cubicBezTo>
                  <a:cubicBezTo>
                    <a:pt x="125247" y="126259"/>
                    <a:pt x="153755" y="109781"/>
                    <a:pt x="153755" y="69300"/>
                  </a:cubicBezTo>
                  <a:lnTo>
                    <a:pt x="153755" y="57108"/>
                  </a:lnTo>
                  <a:cubicBezTo>
                    <a:pt x="153755" y="44725"/>
                    <a:pt x="162498" y="39487"/>
                    <a:pt x="172761" y="45773"/>
                  </a:cubicBezTo>
                  <a:cubicBezTo>
                    <a:pt x="177826" y="48897"/>
                    <a:pt x="182093" y="53174"/>
                    <a:pt x="185210" y="58251"/>
                  </a:cubicBezTo>
                  <a:lnTo>
                    <a:pt x="213053" y="101018"/>
                  </a:lnTo>
                  <a:lnTo>
                    <a:pt x="181694" y="118639"/>
                  </a:lnTo>
                  <a:lnTo>
                    <a:pt x="199084" y="148548"/>
                  </a:lnTo>
                  <a:lnTo>
                    <a:pt x="231963" y="129498"/>
                  </a:lnTo>
                  <a:lnTo>
                    <a:pt x="246217" y="151501"/>
                  </a:lnTo>
                  <a:lnTo>
                    <a:pt x="216284" y="168836"/>
                  </a:lnTo>
                  <a:lnTo>
                    <a:pt x="233484" y="198840"/>
                  </a:lnTo>
                  <a:lnTo>
                    <a:pt x="265128" y="180552"/>
                  </a:lnTo>
                  <a:lnTo>
                    <a:pt x="279382" y="202555"/>
                  </a:lnTo>
                  <a:lnTo>
                    <a:pt x="250874" y="219128"/>
                  </a:lnTo>
                  <a:lnTo>
                    <a:pt x="268074" y="249132"/>
                  </a:lnTo>
                  <a:lnTo>
                    <a:pt x="298388" y="231606"/>
                  </a:lnTo>
                  <a:cubicBezTo>
                    <a:pt x="316054" y="257676"/>
                    <a:pt x="339012" y="279717"/>
                    <a:pt x="365763" y="296281"/>
                  </a:cubicBezTo>
                  <a:lnTo>
                    <a:pt x="371274" y="299329"/>
                  </a:lnTo>
                  <a:cubicBezTo>
                    <a:pt x="389567" y="311340"/>
                    <a:pt x="403422" y="329047"/>
                    <a:pt x="410711" y="349716"/>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19"/>
            <p:cNvSpPr/>
            <p:nvPr/>
          </p:nvSpPr>
          <p:spPr>
            <a:xfrm>
              <a:off x="4593051" y="480769"/>
              <a:ext cx="842423" cy="783621"/>
            </a:xfrm>
            <a:custGeom>
              <a:avLst/>
              <a:gdLst/>
              <a:ahLst/>
              <a:cxnLst/>
              <a:rect l="l" t="t" r="r" b="b"/>
              <a:pathLst>
                <a:path w="842423" h="783621" extrusionOk="0">
                  <a:moveTo>
                    <a:pt x="842423" y="783622"/>
                  </a:moveTo>
                  <a:lnTo>
                    <a:pt x="0" y="299180"/>
                  </a:lnTo>
                  <a:lnTo>
                    <a:pt x="0" y="0"/>
                  </a:lnTo>
                  <a:lnTo>
                    <a:pt x="842423" y="484346"/>
                  </a:lnTo>
                  <a:lnTo>
                    <a:pt x="842423" y="78362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19"/>
            <p:cNvSpPr/>
            <p:nvPr/>
          </p:nvSpPr>
          <p:spPr>
            <a:xfrm>
              <a:off x="4315759" y="484198"/>
              <a:ext cx="384008" cy="270224"/>
            </a:xfrm>
            <a:custGeom>
              <a:avLst/>
              <a:gdLst/>
              <a:ahLst/>
              <a:cxnLst/>
              <a:rect l="l" t="t" r="r" b="b"/>
              <a:pathLst>
                <a:path w="384008" h="270224" extrusionOk="0">
                  <a:moveTo>
                    <a:pt x="103771" y="270224"/>
                  </a:moveTo>
                  <a:lnTo>
                    <a:pt x="0" y="210121"/>
                  </a:lnTo>
                  <a:lnTo>
                    <a:pt x="280238" y="0"/>
                  </a:lnTo>
                  <a:lnTo>
                    <a:pt x="384008" y="60007"/>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19"/>
            <p:cNvSpPr/>
            <p:nvPr/>
          </p:nvSpPr>
          <p:spPr>
            <a:xfrm>
              <a:off x="4419530" y="544206"/>
              <a:ext cx="384008" cy="270224"/>
            </a:xfrm>
            <a:custGeom>
              <a:avLst/>
              <a:gdLst/>
              <a:ahLst/>
              <a:cxnLst/>
              <a:rect l="l" t="t" r="r" b="b"/>
              <a:pathLst>
                <a:path w="384008" h="270224" extrusionOk="0">
                  <a:moveTo>
                    <a:pt x="103866" y="270224"/>
                  </a:moveTo>
                  <a:lnTo>
                    <a:pt x="0" y="210217"/>
                  </a:lnTo>
                  <a:lnTo>
                    <a:pt x="280238" y="0"/>
                  </a:lnTo>
                  <a:lnTo>
                    <a:pt x="384008" y="60103"/>
                  </a:lnTo>
                  <a:lnTo>
                    <a:pt x="103866"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19"/>
            <p:cNvSpPr/>
            <p:nvPr/>
          </p:nvSpPr>
          <p:spPr>
            <a:xfrm>
              <a:off x="4523395" y="604308"/>
              <a:ext cx="383913" cy="270224"/>
            </a:xfrm>
            <a:custGeom>
              <a:avLst/>
              <a:gdLst/>
              <a:ahLst/>
              <a:cxnLst/>
              <a:rect l="l" t="t" r="r" b="b"/>
              <a:pathLst>
                <a:path w="383913" h="270224" extrusionOk="0">
                  <a:moveTo>
                    <a:pt x="103771" y="270224"/>
                  </a:moveTo>
                  <a:lnTo>
                    <a:pt x="0" y="210122"/>
                  </a:lnTo>
                  <a:lnTo>
                    <a:pt x="280143"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19"/>
            <p:cNvSpPr/>
            <p:nvPr/>
          </p:nvSpPr>
          <p:spPr>
            <a:xfrm>
              <a:off x="4627166" y="664316"/>
              <a:ext cx="383912" cy="270224"/>
            </a:xfrm>
            <a:custGeom>
              <a:avLst/>
              <a:gdLst/>
              <a:ahLst/>
              <a:cxnLst/>
              <a:rect l="l" t="t" r="r" b="b"/>
              <a:pathLst>
                <a:path w="383912" h="270224" extrusionOk="0">
                  <a:moveTo>
                    <a:pt x="103771" y="270224"/>
                  </a:moveTo>
                  <a:lnTo>
                    <a:pt x="0" y="210217"/>
                  </a:lnTo>
                  <a:lnTo>
                    <a:pt x="280142" y="0"/>
                  </a:lnTo>
                  <a:lnTo>
                    <a:pt x="383913"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19"/>
            <p:cNvSpPr/>
            <p:nvPr/>
          </p:nvSpPr>
          <p:spPr>
            <a:xfrm>
              <a:off x="4730936" y="724419"/>
              <a:ext cx="383913" cy="270224"/>
            </a:xfrm>
            <a:custGeom>
              <a:avLst/>
              <a:gdLst/>
              <a:ahLst/>
              <a:cxnLst/>
              <a:rect l="l" t="t" r="r" b="b"/>
              <a:pathLst>
                <a:path w="383913" h="270224" extrusionOk="0">
                  <a:moveTo>
                    <a:pt x="103771" y="270224"/>
                  </a:moveTo>
                  <a:lnTo>
                    <a:pt x="0" y="210122"/>
                  </a:lnTo>
                  <a:lnTo>
                    <a:pt x="280142"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19"/>
            <p:cNvSpPr/>
            <p:nvPr/>
          </p:nvSpPr>
          <p:spPr>
            <a:xfrm>
              <a:off x="4834707" y="784426"/>
              <a:ext cx="383912" cy="270224"/>
            </a:xfrm>
            <a:custGeom>
              <a:avLst/>
              <a:gdLst/>
              <a:ahLst/>
              <a:cxnLst/>
              <a:rect l="l" t="t" r="r" b="b"/>
              <a:pathLst>
                <a:path w="383912" h="270224" extrusionOk="0">
                  <a:moveTo>
                    <a:pt x="103771" y="270224"/>
                  </a:moveTo>
                  <a:lnTo>
                    <a:pt x="0" y="210217"/>
                  </a:lnTo>
                  <a:lnTo>
                    <a:pt x="280143" y="0"/>
                  </a:lnTo>
                  <a:lnTo>
                    <a:pt x="383913"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5" name="Google Shape;895;p19"/>
            <p:cNvSpPr/>
            <p:nvPr/>
          </p:nvSpPr>
          <p:spPr>
            <a:xfrm>
              <a:off x="4938478" y="844529"/>
              <a:ext cx="383913" cy="270224"/>
            </a:xfrm>
            <a:custGeom>
              <a:avLst/>
              <a:gdLst/>
              <a:ahLst/>
              <a:cxnLst/>
              <a:rect l="l" t="t" r="r" b="b"/>
              <a:pathLst>
                <a:path w="383913" h="270224" extrusionOk="0">
                  <a:moveTo>
                    <a:pt x="103771" y="270224"/>
                  </a:moveTo>
                  <a:lnTo>
                    <a:pt x="0" y="210121"/>
                  </a:lnTo>
                  <a:lnTo>
                    <a:pt x="280142"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6" name="Google Shape;896;p19"/>
            <p:cNvSpPr/>
            <p:nvPr/>
          </p:nvSpPr>
          <p:spPr>
            <a:xfrm>
              <a:off x="5042248" y="904537"/>
              <a:ext cx="384008" cy="270224"/>
            </a:xfrm>
            <a:custGeom>
              <a:avLst/>
              <a:gdLst/>
              <a:ahLst/>
              <a:cxnLst/>
              <a:rect l="l" t="t" r="r" b="b"/>
              <a:pathLst>
                <a:path w="384008" h="270224" extrusionOk="0">
                  <a:moveTo>
                    <a:pt x="103771" y="270224"/>
                  </a:moveTo>
                  <a:lnTo>
                    <a:pt x="0" y="210217"/>
                  </a:lnTo>
                  <a:lnTo>
                    <a:pt x="280143" y="0"/>
                  </a:lnTo>
                  <a:lnTo>
                    <a:pt x="384008"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7" name="Google Shape;897;p19"/>
            <p:cNvSpPr/>
            <p:nvPr/>
          </p:nvSpPr>
          <p:spPr>
            <a:xfrm>
              <a:off x="4316519" y="69355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8" name="Google Shape;898;p19"/>
            <p:cNvSpPr/>
            <p:nvPr/>
          </p:nvSpPr>
          <p:spPr>
            <a:xfrm>
              <a:off x="4420290" y="753661"/>
              <a:ext cx="103865" cy="97152"/>
            </a:xfrm>
            <a:custGeom>
              <a:avLst/>
              <a:gdLst/>
              <a:ahLst/>
              <a:cxnLst/>
              <a:rect l="l" t="t" r="r" b="b"/>
              <a:pathLst>
                <a:path w="103865" h="97152" extrusionOk="0">
                  <a:moveTo>
                    <a:pt x="51980" y="90011"/>
                  </a:moveTo>
                  <a:cubicBezTo>
                    <a:pt x="80489" y="106680"/>
                    <a:pt x="103866" y="93154"/>
                    <a:pt x="103866" y="60007"/>
                  </a:cubicBezTo>
                  <a:lnTo>
                    <a:pt x="0" y="0"/>
                  </a:lnTo>
                  <a:cubicBezTo>
                    <a:pt x="2005" y="36598"/>
                    <a:pt x="21315" y="70038"/>
                    <a:pt x="51980" y="90011"/>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19"/>
            <p:cNvSpPr/>
            <p:nvPr/>
          </p:nvSpPr>
          <p:spPr>
            <a:xfrm>
              <a:off x="4524441" y="81366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19"/>
            <p:cNvSpPr/>
            <p:nvPr/>
          </p:nvSpPr>
          <p:spPr>
            <a:xfrm>
              <a:off x="4627926" y="873771"/>
              <a:ext cx="103770" cy="97187"/>
            </a:xfrm>
            <a:custGeom>
              <a:avLst/>
              <a:gdLst/>
              <a:ahLst/>
              <a:cxnLst/>
              <a:rect l="l" t="t" r="r" b="b"/>
              <a:pathLst>
                <a:path w="103770" h="97187" extrusionOk="0">
                  <a:moveTo>
                    <a:pt x="51885" y="90106"/>
                  </a:moveTo>
                  <a:cubicBezTo>
                    <a:pt x="80394" y="106680"/>
                    <a:pt x="103771" y="93154"/>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19"/>
            <p:cNvSpPr/>
            <p:nvPr/>
          </p:nvSpPr>
          <p:spPr>
            <a:xfrm>
              <a:off x="4731697" y="93377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19"/>
            <p:cNvSpPr/>
            <p:nvPr/>
          </p:nvSpPr>
          <p:spPr>
            <a:xfrm>
              <a:off x="4835467" y="99388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19"/>
            <p:cNvSpPr/>
            <p:nvPr/>
          </p:nvSpPr>
          <p:spPr>
            <a:xfrm>
              <a:off x="4939238" y="1053889"/>
              <a:ext cx="103770" cy="97206"/>
            </a:xfrm>
            <a:custGeom>
              <a:avLst/>
              <a:gdLst/>
              <a:ahLst/>
              <a:cxnLst/>
              <a:rect l="l" t="t" r="r" b="b"/>
              <a:pathLst>
                <a:path w="103770" h="97206" extrusionOk="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19"/>
            <p:cNvSpPr/>
            <p:nvPr/>
          </p:nvSpPr>
          <p:spPr>
            <a:xfrm>
              <a:off x="5043008" y="111399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05" name="Google Shape;905;p19"/>
            <p:cNvGrpSpPr/>
            <p:nvPr/>
          </p:nvGrpSpPr>
          <p:grpSpPr>
            <a:xfrm>
              <a:off x="4316519" y="693558"/>
              <a:ext cx="830259" cy="517637"/>
              <a:chOff x="5840944" y="1418558"/>
              <a:chExt cx="830259" cy="517637"/>
            </a:xfrm>
          </p:grpSpPr>
          <p:sp>
            <p:nvSpPr>
              <p:cNvPr id="906" name="Google Shape;906;p19"/>
              <p:cNvSpPr/>
              <p:nvPr/>
            </p:nvSpPr>
            <p:spPr>
              <a:xfrm>
                <a:off x="5840944" y="141855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19"/>
              <p:cNvSpPr/>
              <p:nvPr/>
            </p:nvSpPr>
            <p:spPr>
              <a:xfrm>
                <a:off x="5944715" y="1478661"/>
                <a:ext cx="103865" cy="97152"/>
              </a:xfrm>
              <a:custGeom>
                <a:avLst/>
                <a:gdLst/>
                <a:ahLst/>
                <a:cxnLst/>
                <a:rect l="l" t="t" r="r" b="b"/>
                <a:pathLst>
                  <a:path w="103865" h="97152" extrusionOk="0">
                    <a:moveTo>
                      <a:pt x="51980" y="90011"/>
                    </a:moveTo>
                    <a:cubicBezTo>
                      <a:pt x="80489" y="106680"/>
                      <a:pt x="103866" y="93154"/>
                      <a:pt x="103866" y="60007"/>
                    </a:cubicBezTo>
                    <a:lnTo>
                      <a:pt x="0" y="0"/>
                    </a:lnTo>
                    <a:cubicBezTo>
                      <a:pt x="2005" y="36598"/>
                      <a:pt x="21315" y="70038"/>
                      <a:pt x="51980" y="9001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19"/>
              <p:cNvSpPr/>
              <p:nvPr/>
            </p:nvSpPr>
            <p:spPr>
              <a:xfrm>
                <a:off x="6048866" y="153866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19"/>
              <p:cNvSpPr/>
              <p:nvPr/>
            </p:nvSpPr>
            <p:spPr>
              <a:xfrm>
                <a:off x="6152351" y="1598771"/>
                <a:ext cx="103770" cy="97187"/>
              </a:xfrm>
              <a:custGeom>
                <a:avLst/>
                <a:gdLst/>
                <a:ahLst/>
                <a:cxnLst/>
                <a:rect l="l" t="t" r="r" b="b"/>
                <a:pathLst>
                  <a:path w="103770" h="97187" extrusionOk="0">
                    <a:moveTo>
                      <a:pt x="51885" y="90106"/>
                    </a:moveTo>
                    <a:cubicBezTo>
                      <a:pt x="80394" y="106680"/>
                      <a:pt x="103771" y="93154"/>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19"/>
              <p:cNvSpPr/>
              <p:nvPr/>
            </p:nvSpPr>
            <p:spPr>
              <a:xfrm>
                <a:off x="6256122" y="165877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19"/>
              <p:cNvSpPr/>
              <p:nvPr/>
            </p:nvSpPr>
            <p:spPr>
              <a:xfrm>
                <a:off x="6359892" y="171888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19"/>
              <p:cNvSpPr/>
              <p:nvPr/>
            </p:nvSpPr>
            <p:spPr>
              <a:xfrm>
                <a:off x="6463663" y="1778889"/>
                <a:ext cx="103770" cy="97206"/>
              </a:xfrm>
              <a:custGeom>
                <a:avLst/>
                <a:gdLst/>
                <a:ahLst/>
                <a:cxnLst/>
                <a:rect l="l" t="t" r="r" b="b"/>
                <a:pathLst>
                  <a:path w="103770" h="97206" extrusionOk="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19"/>
              <p:cNvSpPr/>
              <p:nvPr/>
            </p:nvSpPr>
            <p:spPr>
              <a:xfrm>
                <a:off x="6567433" y="183899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4" name="Google Shape;914;p19"/>
            <p:cNvSpPr/>
            <p:nvPr/>
          </p:nvSpPr>
          <p:spPr>
            <a:xfrm>
              <a:off x="5776434" y="3835950"/>
              <a:ext cx="422399" cy="244506"/>
            </a:xfrm>
            <a:custGeom>
              <a:avLst/>
              <a:gdLst/>
              <a:ahLst/>
              <a:cxnLst/>
              <a:rect l="l" t="t" r="r" b="b"/>
              <a:pathLst>
                <a:path w="422399" h="244506" extrusionOk="0">
                  <a:moveTo>
                    <a:pt x="375265" y="244507"/>
                  </a:moveTo>
                  <a:lnTo>
                    <a:pt x="0" y="27337"/>
                  </a:lnTo>
                  <a:lnTo>
                    <a:pt x="47039" y="0"/>
                  </a:lnTo>
                  <a:lnTo>
                    <a:pt x="422399" y="217075"/>
                  </a:lnTo>
                  <a:lnTo>
                    <a:pt x="375265" y="244507"/>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19"/>
            <p:cNvSpPr/>
            <p:nvPr/>
          </p:nvSpPr>
          <p:spPr>
            <a:xfrm>
              <a:off x="5919927" y="3349699"/>
              <a:ext cx="376785" cy="648842"/>
            </a:xfrm>
            <a:custGeom>
              <a:avLst/>
              <a:gdLst/>
              <a:ahLst/>
              <a:cxnLst/>
              <a:rect l="l" t="t" r="r" b="b"/>
              <a:pathLst>
                <a:path w="376785" h="648842" extrusionOk="0">
                  <a:moveTo>
                    <a:pt x="376786" y="648843"/>
                  </a:moveTo>
                  <a:lnTo>
                    <a:pt x="0" y="430721"/>
                  </a:lnTo>
                  <a:lnTo>
                    <a:pt x="47134" y="0"/>
                  </a:lnTo>
                  <a:lnTo>
                    <a:pt x="329747" y="163544"/>
                  </a:lnTo>
                  <a:lnTo>
                    <a:pt x="376786" y="648843"/>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19"/>
            <p:cNvSpPr/>
            <p:nvPr/>
          </p:nvSpPr>
          <p:spPr>
            <a:xfrm>
              <a:off x="5821952" y="3404277"/>
              <a:ext cx="376880" cy="648747"/>
            </a:xfrm>
            <a:custGeom>
              <a:avLst/>
              <a:gdLst/>
              <a:ahLst/>
              <a:cxnLst/>
              <a:rect l="l" t="t" r="r" b="b"/>
              <a:pathLst>
                <a:path w="376880" h="648747" extrusionOk="0">
                  <a:moveTo>
                    <a:pt x="376881" y="648748"/>
                  </a:moveTo>
                  <a:lnTo>
                    <a:pt x="0" y="430721"/>
                  </a:lnTo>
                  <a:lnTo>
                    <a:pt x="47134" y="0"/>
                  </a:lnTo>
                  <a:lnTo>
                    <a:pt x="329747" y="163544"/>
                  </a:lnTo>
                  <a:lnTo>
                    <a:pt x="376881" y="648748"/>
                  </a:lnTo>
                  <a:close/>
                </a:path>
              </a:pathLst>
            </a:custGeom>
            <a:solidFill>
              <a:srgbClr val="FF6C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19"/>
            <p:cNvSpPr/>
            <p:nvPr/>
          </p:nvSpPr>
          <p:spPr>
            <a:xfrm>
              <a:off x="6151700" y="3513243"/>
              <a:ext cx="145012" cy="539781"/>
            </a:xfrm>
            <a:custGeom>
              <a:avLst/>
              <a:gdLst/>
              <a:ahLst/>
              <a:cxnLst/>
              <a:rect l="l" t="t" r="r" b="b"/>
              <a:pathLst>
                <a:path w="145012" h="539781" extrusionOk="0">
                  <a:moveTo>
                    <a:pt x="47134" y="539782"/>
                  </a:moveTo>
                  <a:lnTo>
                    <a:pt x="145013" y="485299"/>
                  </a:lnTo>
                  <a:lnTo>
                    <a:pt x="97974" y="0"/>
                  </a:lnTo>
                  <a:lnTo>
                    <a:pt x="0" y="54578"/>
                  </a:lnTo>
                  <a:lnTo>
                    <a:pt x="47134" y="539782"/>
                  </a:lnTo>
                  <a:close/>
                </a:path>
              </a:pathLst>
            </a:custGeom>
            <a:solidFill>
              <a:srgbClr val="DD62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19"/>
            <p:cNvSpPr/>
            <p:nvPr/>
          </p:nvSpPr>
          <p:spPr>
            <a:xfrm>
              <a:off x="5869087" y="3349699"/>
              <a:ext cx="97973" cy="104584"/>
            </a:xfrm>
            <a:custGeom>
              <a:avLst/>
              <a:gdLst/>
              <a:ahLst/>
              <a:cxnLst/>
              <a:rect l="l" t="t" r="r" b="b"/>
              <a:pathLst>
                <a:path w="97973" h="104584" extrusionOk="0">
                  <a:moveTo>
                    <a:pt x="0" y="54578"/>
                  </a:moveTo>
                  <a:lnTo>
                    <a:pt x="97974" y="0"/>
                  </a:lnTo>
                  <a:lnTo>
                    <a:pt x="86476" y="104584"/>
                  </a:lnTo>
                  <a:lnTo>
                    <a:pt x="0" y="54578"/>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19"/>
            <p:cNvSpPr/>
            <p:nvPr/>
          </p:nvSpPr>
          <p:spPr>
            <a:xfrm>
              <a:off x="5939787" y="3382376"/>
              <a:ext cx="141211" cy="143535"/>
            </a:xfrm>
            <a:custGeom>
              <a:avLst/>
              <a:gdLst/>
              <a:ahLst/>
              <a:cxnLst/>
              <a:rect l="l" t="t" r="r" b="b"/>
              <a:pathLst>
                <a:path w="141211" h="143535" extrusionOk="0">
                  <a:moveTo>
                    <a:pt x="141211" y="143536"/>
                  </a:moveTo>
                  <a:lnTo>
                    <a:pt x="123821" y="133439"/>
                  </a:lnTo>
                  <a:cubicBezTo>
                    <a:pt x="123821" y="92767"/>
                    <a:pt x="99969" y="45904"/>
                    <a:pt x="70606" y="28664"/>
                  </a:cubicBezTo>
                  <a:cubicBezTo>
                    <a:pt x="41242" y="11424"/>
                    <a:pt x="17485" y="30950"/>
                    <a:pt x="17485" y="71622"/>
                  </a:cubicBezTo>
                  <a:lnTo>
                    <a:pt x="0" y="61525"/>
                  </a:lnTo>
                  <a:cubicBezTo>
                    <a:pt x="0" y="9805"/>
                    <a:pt x="31739" y="-14008"/>
                    <a:pt x="70606" y="8471"/>
                  </a:cubicBezTo>
                  <a:cubicBezTo>
                    <a:pt x="109472" y="30950"/>
                    <a:pt x="141211" y="91815"/>
                    <a:pt x="141211" y="143536"/>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19"/>
            <p:cNvSpPr/>
            <p:nvPr/>
          </p:nvSpPr>
          <p:spPr>
            <a:xfrm>
              <a:off x="6031584" y="3326084"/>
              <a:ext cx="141211" cy="143535"/>
            </a:xfrm>
            <a:custGeom>
              <a:avLst/>
              <a:gdLst/>
              <a:ahLst/>
              <a:cxnLst/>
              <a:rect l="l" t="t" r="r" b="b"/>
              <a:pathLst>
                <a:path w="141211" h="143535" extrusionOk="0">
                  <a:moveTo>
                    <a:pt x="141211" y="143536"/>
                  </a:moveTo>
                  <a:lnTo>
                    <a:pt x="123821" y="133439"/>
                  </a:lnTo>
                  <a:cubicBezTo>
                    <a:pt x="123821" y="92767"/>
                    <a:pt x="99969" y="45904"/>
                    <a:pt x="70606" y="28664"/>
                  </a:cubicBezTo>
                  <a:cubicBezTo>
                    <a:pt x="41242" y="11424"/>
                    <a:pt x="17485" y="30950"/>
                    <a:pt x="17485" y="71622"/>
                  </a:cubicBezTo>
                  <a:lnTo>
                    <a:pt x="0" y="61525"/>
                  </a:lnTo>
                  <a:cubicBezTo>
                    <a:pt x="0" y="9804"/>
                    <a:pt x="31739" y="-14008"/>
                    <a:pt x="70606" y="8471"/>
                  </a:cubicBezTo>
                  <a:cubicBezTo>
                    <a:pt x="109472" y="30950"/>
                    <a:pt x="141211" y="92291"/>
                    <a:pt x="141211" y="143536"/>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19"/>
            <p:cNvSpPr/>
            <p:nvPr/>
          </p:nvSpPr>
          <p:spPr>
            <a:xfrm>
              <a:off x="5273451" y="4003686"/>
              <a:ext cx="608559" cy="352234"/>
            </a:xfrm>
            <a:custGeom>
              <a:avLst/>
              <a:gdLst/>
              <a:ahLst/>
              <a:cxnLst/>
              <a:rect l="l" t="t" r="r" b="b"/>
              <a:pathLst>
                <a:path w="608559" h="352234" extrusionOk="0">
                  <a:moveTo>
                    <a:pt x="540709" y="352234"/>
                  </a:moveTo>
                  <a:lnTo>
                    <a:pt x="0" y="39529"/>
                  </a:lnTo>
                  <a:lnTo>
                    <a:pt x="67850" y="0"/>
                  </a:lnTo>
                  <a:lnTo>
                    <a:pt x="608559" y="312801"/>
                  </a:lnTo>
                  <a:lnTo>
                    <a:pt x="540709" y="352234"/>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19"/>
            <p:cNvSpPr/>
            <p:nvPr/>
          </p:nvSpPr>
          <p:spPr>
            <a:xfrm>
              <a:off x="5480232" y="3303313"/>
              <a:ext cx="542799" cy="934592"/>
            </a:xfrm>
            <a:custGeom>
              <a:avLst/>
              <a:gdLst/>
              <a:ahLst/>
              <a:cxnLst/>
              <a:rect l="l" t="t" r="r" b="b"/>
              <a:pathLst>
                <a:path w="542799" h="934592" extrusionOk="0">
                  <a:moveTo>
                    <a:pt x="542800" y="934593"/>
                  </a:moveTo>
                  <a:lnTo>
                    <a:pt x="0" y="620458"/>
                  </a:lnTo>
                  <a:lnTo>
                    <a:pt x="67850" y="0"/>
                  </a:lnTo>
                  <a:lnTo>
                    <a:pt x="474950" y="235648"/>
                  </a:lnTo>
                  <a:lnTo>
                    <a:pt x="542800" y="9345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19"/>
            <p:cNvSpPr/>
            <p:nvPr/>
          </p:nvSpPr>
          <p:spPr>
            <a:xfrm>
              <a:off x="5339115" y="3381894"/>
              <a:ext cx="542894" cy="934592"/>
            </a:xfrm>
            <a:custGeom>
              <a:avLst/>
              <a:gdLst/>
              <a:ahLst/>
              <a:cxnLst/>
              <a:rect l="l" t="t" r="r" b="b"/>
              <a:pathLst>
                <a:path w="542894" h="934592" extrusionOk="0">
                  <a:moveTo>
                    <a:pt x="542895" y="934593"/>
                  </a:moveTo>
                  <a:lnTo>
                    <a:pt x="0" y="620458"/>
                  </a:lnTo>
                  <a:lnTo>
                    <a:pt x="67850" y="0"/>
                  </a:lnTo>
                  <a:lnTo>
                    <a:pt x="475045" y="235553"/>
                  </a:lnTo>
                  <a:lnTo>
                    <a:pt x="542895" y="9345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19"/>
            <p:cNvSpPr/>
            <p:nvPr/>
          </p:nvSpPr>
          <p:spPr>
            <a:xfrm>
              <a:off x="5814160" y="3538961"/>
              <a:ext cx="208871" cy="777525"/>
            </a:xfrm>
            <a:custGeom>
              <a:avLst/>
              <a:gdLst/>
              <a:ahLst/>
              <a:cxnLst/>
              <a:rect l="l" t="t" r="r" b="b"/>
              <a:pathLst>
                <a:path w="208871" h="777525" extrusionOk="0">
                  <a:moveTo>
                    <a:pt x="67850" y="777526"/>
                  </a:moveTo>
                  <a:lnTo>
                    <a:pt x="208871" y="698945"/>
                  </a:lnTo>
                  <a:lnTo>
                    <a:pt x="141021" y="0"/>
                  </a:lnTo>
                  <a:lnTo>
                    <a:pt x="0" y="78486"/>
                  </a:lnTo>
                  <a:lnTo>
                    <a:pt x="67850" y="77752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19"/>
            <p:cNvSpPr/>
            <p:nvPr/>
          </p:nvSpPr>
          <p:spPr>
            <a:xfrm>
              <a:off x="5406965" y="3303313"/>
              <a:ext cx="141116" cy="150685"/>
            </a:xfrm>
            <a:custGeom>
              <a:avLst/>
              <a:gdLst/>
              <a:ahLst/>
              <a:cxnLst/>
              <a:rect l="l" t="t" r="r" b="b"/>
              <a:pathLst>
                <a:path w="141116" h="150685" extrusionOk="0">
                  <a:moveTo>
                    <a:pt x="0" y="78581"/>
                  </a:moveTo>
                  <a:lnTo>
                    <a:pt x="141117" y="0"/>
                  </a:lnTo>
                  <a:lnTo>
                    <a:pt x="124582" y="150685"/>
                  </a:lnTo>
                  <a:lnTo>
                    <a:pt x="0" y="7858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19"/>
            <p:cNvSpPr/>
            <p:nvPr/>
          </p:nvSpPr>
          <p:spPr>
            <a:xfrm>
              <a:off x="5508835" y="3350470"/>
              <a:ext cx="203454" cy="206683"/>
            </a:xfrm>
            <a:custGeom>
              <a:avLst/>
              <a:gdLst/>
              <a:ahLst/>
              <a:cxnLst/>
              <a:rect l="l" t="t" r="r" b="b"/>
              <a:pathLst>
                <a:path w="203454" h="206683" extrusionOk="0">
                  <a:moveTo>
                    <a:pt x="203455" y="206684"/>
                  </a:moveTo>
                  <a:lnTo>
                    <a:pt x="178367" y="191730"/>
                  </a:lnTo>
                  <a:cubicBezTo>
                    <a:pt x="178367" y="133151"/>
                    <a:pt x="143967" y="65619"/>
                    <a:pt x="101775" y="41235"/>
                  </a:cubicBezTo>
                  <a:cubicBezTo>
                    <a:pt x="59582" y="16851"/>
                    <a:pt x="25087" y="44473"/>
                    <a:pt x="25087" y="103052"/>
                  </a:cubicBezTo>
                  <a:lnTo>
                    <a:pt x="0" y="88574"/>
                  </a:lnTo>
                  <a:cubicBezTo>
                    <a:pt x="0" y="13993"/>
                    <a:pt x="45613" y="-20297"/>
                    <a:pt x="101775" y="12374"/>
                  </a:cubicBezTo>
                  <a:cubicBezTo>
                    <a:pt x="157936" y="45045"/>
                    <a:pt x="203455" y="132103"/>
                    <a:pt x="203455" y="206684"/>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19"/>
            <p:cNvSpPr/>
            <p:nvPr/>
          </p:nvSpPr>
          <p:spPr>
            <a:xfrm>
              <a:off x="5641209" y="3269779"/>
              <a:ext cx="203454" cy="206316"/>
            </a:xfrm>
            <a:custGeom>
              <a:avLst/>
              <a:gdLst/>
              <a:ahLst/>
              <a:cxnLst/>
              <a:rect l="l" t="t" r="r" b="b"/>
              <a:pathLst>
                <a:path w="203454" h="206316" extrusionOk="0">
                  <a:moveTo>
                    <a:pt x="203455" y="206317"/>
                  </a:moveTo>
                  <a:lnTo>
                    <a:pt x="178367" y="191744"/>
                  </a:lnTo>
                  <a:cubicBezTo>
                    <a:pt x="178367" y="133165"/>
                    <a:pt x="143967" y="65633"/>
                    <a:pt x="101775" y="41153"/>
                  </a:cubicBezTo>
                  <a:cubicBezTo>
                    <a:pt x="59582" y="16674"/>
                    <a:pt x="25088" y="44487"/>
                    <a:pt x="25088" y="103066"/>
                  </a:cubicBezTo>
                  <a:lnTo>
                    <a:pt x="0" y="88588"/>
                  </a:lnTo>
                  <a:cubicBezTo>
                    <a:pt x="0" y="13912"/>
                    <a:pt x="45708" y="-20283"/>
                    <a:pt x="101775" y="12388"/>
                  </a:cubicBezTo>
                  <a:cubicBezTo>
                    <a:pt x="157842" y="45059"/>
                    <a:pt x="203455" y="131641"/>
                    <a:pt x="203455" y="206317"/>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19"/>
            <p:cNvSpPr/>
            <p:nvPr/>
          </p:nvSpPr>
          <p:spPr>
            <a:xfrm>
              <a:off x="3370326" y="2746576"/>
              <a:ext cx="431236" cy="248888"/>
            </a:xfrm>
            <a:custGeom>
              <a:avLst/>
              <a:gdLst/>
              <a:ahLst/>
              <a:cxnLst/>
              <a:rect l="l" t="t" r="r" b="b"/>
              <a:pathLst>
                <a:path w="431236" h="248888" extrusionOk="0">
                  <a:moveTo>
                    <a:pt x="203170" y="248888"/>
                  </a:moveTo>
                  <a:lnTo>
                    <a:pt x="0" y="132016"/>
                  </a:lnTo>
                  <a:lnTo>
                    <a:pt x="228162" y="0"/>
                  </a:lnTo>
                  <a:lnTo>
                    <a:pt x="431237" y="116967"/>
                  </a:lnTo>
                  <a:lnTo>
                    <a:pt x="203170" y="248888"/>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19"/>
            <p:cNvSpPr/>
            <p:nvPr/>
          </p:nvSpPr>
          <p:spPr>
            <a:xfrm>
              <a:off x="3388571" y="2474923"/>
              <a:ext cx="435798" cy="252221"/>
            </a:xfrm>
            <a:custGeom>
              <a:avLst/>
              <a:gdLst/>
              <a:ahLst/>
              <a:cxnLst/>
              <a:rect l="l" t="t" r="r" b="b"/>
              <a:pathLst>
                <a:path w="435798" h="252221" extrusionOk="0">
                  <a:moveTo>
                    <a:pt x="217899" y="252222"/>
                  </a:moveTo>
                  <a:lnTo>
                    <a:pt x="0" y="126111"/>
                  </a:lnTo>
                  <a:lnTo>
                    <a:pt x="217899" y="0"/>
                  </a:lnTo>
                  <a:lnTo>
                    <a:pt x="435798" y="126111"/>
                  </a:lnTo>
                  <a:lnTo>
                    <a:pt x="217899" y="252222"/>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19"/>
            <p:cNvSpPr/>
            <p:nvPr/>
          </p:nvSpPr>
          <p:spPr>
            <a:xfrm>
              <a:off x="3606470" y="2623608"/>
              <a:ext cx="203169" cy="352710"/>
            </a:xfrm>
            <a:custGeom>
              <a:avLst/>
              <a:gdLst/>
              <a:ahLst/>
              <a:cxnLst/>
              <a:rect l="l" t="t" r="r" b="b"/>
              <a:pathLst>
                <a:path w="203169" h="352710" extrusionOk="0">
                  <a:moveTo>
                    <a:pt x="203170" y="235172"/>
                  </a:moveTo>
                  <a:lnTo>
                    <a:pt x="0" y="352711"/>
                  </a:lnTo>
                  <a:lnTo>
                    <a:pt x="0" y="117538"/>
                  </a:lnTo>
                  <a:lnTo>
                    <a:pt x="203170" y="0"/>
                  </a:lnTo>
                  <a:lnTo>
                    <a:pt x="203170" y="235172"/>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19"/>
            <p:cNvSpPr/>
            <p:nvPr/>
          </p:nvSpPr>
          <p:spPr>
            <a:xfrm>
              <a:off x="3403301" y="2623608"/>
              <a:ext cx="203169" cy="352710"/>
            </a:xfrm>
            <a:custGeom>
              <a:avLst/>
              <a:gdLst/>
              <a:ahLst/>
              <a:cxnLst/>
              <a:rect l="l" t="t" r="r" b="b"/>
              <a:pathLst>
                <a:path w="203169" h="352710" extrusionOk="0">
                  <a:moveTo>
                    <a:pt x="203170" y="352711"/>
                  </a:moveTo>
                  <a:lnTo>
                    <a:pt x="0" y="235172"/>
                  </a:lnTo>
                  <a:lnTo>
                    <a:pt x="0" y="0"/>
                  </a:lnTo>
                  <a:lnTo>
                    <a:pt x="203170" y="117538"/>
                  </a:lnTo>
                  <a:lnTo>
                    <a:pt x="203170" y="352711"/>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19"/>
            <p:cNvSpPr/>
            <p:nvPr/>
          </p:nvSpPr>
          <p:spPr>
            <a:xfrm>
              <a:off x="3403301" y="2623608"/>
              <a:ext cx="203169" cy="177736"/>
            </a:xfrm>
            <a:custGeom>
              <a:avLst/>
              <a:gdLst/>
              <a:ahLst/>
              <a:cxnLst/>
              <a:rect l="l" t="t" r="r" b="b"/>
              <a:pathLst>
                <a:path w="203169" h="177736" extrusionOk="0">
                  <a:moveTo>
                    <a:pt x="0" y="0"/>
                  </a:moveTo>
                  <a:lnTo>
                    <a:pt x="0" y="61532"/>
                  </a:lnTo>
                  <a:lnTo>
                    <a:pt x="203170" y="177737"/>
                  </a:lnTo>
                  <a:lnTo>
                    <a:pt x="203170" y="117824"/>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19"/>
            <p:cNvSpPr/>
            <p:nvPr/>
          </p:nvSpPr>
          <p:spPr>
            <a:xfrm>
              <a:off x="3606470" y="2623608"/>
              <a:ext cx="203169" cy="177736"/>
            </a:xfrm>
            <a:custGeom>
              <a:avLst/>
              <a:gdLst/>
              <a:ahLst/>
              <a:cxnLst/>
              <a:rect l="l" t="t" r="r" b="b"/>
              <a:pathLst>
                <a:path w="203169" h="177736" extrusionOk="0">
                  <a:moveTo>
                    <a:pt x="203170" y="0"/>
                  </a:moveTo>
                  <a:lnTo>
                    <a:pt x="203170" y="65913"/>
                  </a:lnTo>
                  <a:lnTo>
                    <a:pt x="0" y="177737"/>
                  </a:lnTo>
                  <a:lnTo>
                    <a:pt x="0" y="117824"/>
                  </a:lnTo>
                  <a:lnTo>
                    <a:pt x="20317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19"/>
            <p:cNvSpPr/>
            <p:nvPr/>
          </p:nvSpPr>
          <p:spPr>
            <a:xfrm>
              <a:off x="3388571" y="2601034"/>
              <a:ext cx="217899" cy="189547"/>
            </a:xfrm>
            <a:custGeom>
              <a:avLst/>
              <a:gdLst/>
              <a:ahLst/>
              <a:cxnLst/>
              <a:rect l="l" t="t" r="r" b="b"/>
              <a:pathLst>
                <a:path w="217899" h="189547" extrusionOk="0">
                  <a:moveTo>
                    <a:pt x="0" y="0"/>
                  </a:moveTo>
                  <a:lnTo>
                    <a:pt x="0" y="65151"/>
                  </a:lnTo>
                  <a:lnTo>
                    <a:pt x="217899" y="189547"/>
                  </a:lnTo>
                  <a:lnTo>
                    <a:pt x="217899" y="126111"/>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19"/>
            <p:cNvSpPr/>
            <p:nvPr/>
          </p:nvSpPr>
          <p:spPr>
            <a:xfrm>
              <a:off x="3606470" y="2601034"/>
              <a:ext cx="217899" cy="189547"/>
            </a:xfrm>
            <a:custGeom>
              <a:avLst/>
              <a:gdLst/>
              <a:ahLst/>
              <a:cxnLst/>
              <a:rect l="l" t="t" r="r" b="b"/>
              <a:pathLst>
                <a:path w="217899" h="189547" extrusionOk="0">
                  <a:moveTo>
                    <a:pt x="0" y="189547"/>
                  </a:moveTo>
                  <a:lnTo>
                    <a:pt x="217899" y="70295"/>
                  </a:lnTo>
                  <a:lnTo>
                    <a:pt x="217899" y="0"/>
                  </a:lnTo>
                  <a:lnTo>
                    <a:pt x="0" y="126111"/>
                  </a:lnTo>
                  <a:lnTo>
                    <a:pt x="0" y="189547"/>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19"/>
            <p:cNvSpPr/>
            <p:nvPr/>
          </p:nvSpPr>
          <p:spPr>
            <a:xfrm>
              <a:off x="6048784" y="4120462"/>
              <a:ext cx="389804" cy="224885"/>
            </a:xfrm>
            <a:custGeom>
              <a:avLst/>
              <a:gdLst/>
              <a:ahLst/>
              <a:cxnLst/>
              <a:rect l="l" t="t" r="r" b="b"/>
              <a:pathLst>
                <a:path w="389804" h="224885" extrusionOk="0">
                  <a:moveTo>
                    <a:pt x="183404" y="224885"/>
                  </a:moveTo>
                  <a:lnTo>
                    <a:pt x="0" y="119444"/>
                  </a:lnTo>
                  <a:lnTo>
                    <a:pt x="206401" y="0"/>
                  </a:lnTo>
                  <a:lnTo>
                    <a:pt x="389805" y="105537"/>
                  </a:lnTo>
                  <a:lnTo>
                    <a:pt x="183404" y="22488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19"/>
            <p:cNvSpPr/>
            <p:nvPr/>
          </p:nvSpPr>
          <p:spPr>
            <a:xfrm>
              <a:off x="6065699" y="3875193"/>
              <a:ext cx="393415" cy="227647"/>
            </a:xfrm>
            <a:custGeom>
              <a:avLst/>
              <a:gdLst/>
              <a:ahLst/>
              <a:cxnLst/>
              <a:rect l="l" t="t" r="r" b="b"/>
              <a:pathLst>
                <a:path w="393415" h="227647" extrusionOk="0">
                  <a:moveTo>
                    <a:pt x="196708" y="227647"/>
                  </a:moveTo>
                  <a:lnTo>
                    <a:pt x="0" y="113824"/>
                  </a:lnTo>
                  <a:lnTo>
                    <a:pt x="196708" y="0"/>
                  </a:lnTo>
                  <a:lnTo>
                    <a:pt x="393416" y="113824"/>
                  </a:lnTo>
                  <a:lnTo>
                    <a:pt x="196708" y="227647"/>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19"/>
            <p:cNvSpPr/>
            <p:nvPr/>
          </p:nvSpPr>
          <p:spPr>
            <a:xfrm>
              <a:off x="6262407" y="4009401"/>
              <a:ext cx="183404" cy="318420"/>
            </a:xfrm>
            <a:custGeom>
              <a:avLst/>
              <a:gdLst/>
              <a:ahLst/>
              <a:cxnLst/>
              <a:rect l="l" t="t" r="r" b="b"/>
              <a:pathLst>
                <a:path w="183404" h="318420" extrusionOk="0">
                  <a:moveTo>
                    <a:pt x="183404" y="212312"/>
                  </a:moveTo>
                  <a:lnTo>
                    <a:pt x="0" y="318421"/>
                  </a:lnTo>
                  <a:lnTo>
                    <a:pt x="0" y="106109"/>
                  </a:lnTo>
                  <a:lnTo>
                    <a:pt x="183404" y="0"/>
                  </a:lnTo>
                  <a:lnTo>
                    <a:pt x="183404" y="212312"/>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19"/>
            <p:cNvSpPr/>
            <p:nvPr/>
          </p:nvSpPr>
          <p:spPr>
            <a:xfrm>
              <a:off x="6079003" y="4009401"/>
              <a:ext cx="183403" cy="318420"/>
            </a:xfrm>
            <a:custGeom>
              <a:avLst/>
              <a:gdLst/>
              <a:ahLst/>
              <a:cxnLst/>
              <a:rect l="l" t="t" r="r" b="b"/>
              <a:pathLst>
                <a:path w="183403" h="318420" extrusionOk="0">
                  <a:moveTo>
                    <a:pt x="183404" y="318421"/>
                  </a:moveTo>
                  <a:lnTo>
                    <a:pt x="0" y="212312"/>
                  </a:lnTo>
                  <a:lnTo>
                    <a:pt x="0" y="0"/>
                  </a:lnTo>
                  <a:lnTo>
                    <a:pt x="183404" y="106109"/>
                  </a:lnTo>
                  <a:lnTo>
                    <a:pt x="183404" y="318421"/>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19"/>
            <p:cNvSpPr/>
            <p:nvPr/>
          </p:nvSpPr>
          <p:spPr>
            <a:xfrm>
              <a:off x="6079003" y="4009401"/>
              <a:ext cx="183403" cy="160496"/>
            </a:xfrm>
            <a:custGeom>
              <a:avLst/>
              <a:gdLst/>
              <a:ahLst/>
              <a:cxnLst/>
              <a:rect l="l" t="t" r="r" b="b"/>
              <a:pathLst>
                <a:path w="183403" h="160496" extrusionOk="0">
                  <a:moveTo>
                    <a:pt x="0" y="0"/>
                  </a:moveTo>
                  <a:lnTo>
                    <a:pt x="0" y="55531"/>
                  </a:lnTo>
                  <a:lnTo>
                    <a:pt x="183404" y="160496"/>
                  </a:lnTo>
                  <a:lnTo>
                    <a:pt x="183404" y="106394"/>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19"/>
            <p:cNvSpPr/>
            <p:nvPr/>
          </p:nvSpPr>
          <p:spPr>
            <a:xfrm>
              <a:off x="6262407" y="4009401"/>
              <a:ext cx="183404" cy="160496"/>
            </a:xfrm>
            <a:custGeom>
              <a:avLst/>
              <a:gdLst/>
              <a:ahLst/>
              <a:cxnLst/>
              <a:rect l="l" t="t" r="r" b="b"/>
              <a:pathLst>
                <a:path w="183404" h="160496" extrusionOk="0">
                  <a:moveTo>
                    <a:pt x="183404" y="0"/>
                  </a:moveTo>
                  <a:lnTo>
                    <a:pt x="183404" y="59531"/>
                  </a:lnTo>
                  <a:lnTo>
                    <a:pt x="0" y="160496"/>
                  </a:lnTo>
                  <a:lnTo>
                    <a:pt x="0" y="106394"/>
                  </a:lnTo>
                  <a:lnTo>
                    <a:pt x="183404"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19"/>
            <p:cNvSpPr/>
            <p:nvPr/>
          </p:nvSpPr>
          <p:spPr>
            <a:xfrm>
              <a:off x="6065699" y="3989017"/>
              <a:ext cx="196707" cy="171164"/>
            </a:xfrm>
            <a:custGeom>
              <a:avLst/>
              <a:gdLst/>
              <a:ahLst/>
              <a:cxnLst/>
              <a:rect l="l" t="t" r="r" b="b"/>
              <a:pathLst>
                <a:path w="196707" h="171164" extrusionOk="0">
                  <a:moveTo>
                    <a:pt x="0" y="0"/>
                  </a:moveTo>
                  <a:lnTo>
                    <a:pt x="0" y="58864"/>
                  </a:lnTo>
                  <a:lnTo>
                    <a:pt x="196708" y="171164"/>
                  </a:lnTo>
                  <a:lnTo>
                    <a:pt x="196708" y="113824"/>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19"/>
            <p:cNvSpPr/>
            <p:nvPr/>
          </p:nvSpPr>
          <p:spPr>
            <a:xfrm>
              <a:off x="6262407" y="3989017"/>
              <a:ext cx="196708" cy="171164"/>
            </a:xfrm>
            <a:custGeom>
              <a:avLst/>
              <a:gdLst/>
              <a:ahLst/>
              <a:cxnLst/>
              <a:rect l="l" t="t" r="r" b="b"/>
              <a:pathLst>
                <a:path w="196708" h="171164" extrusionOk="0">
                  <a:moveTo>
                    <a:pt x="0" y="171164"/>
                  </a:moveTo>
                  <a:lnTo>
                    <a:pt x="196708" y="63437"/>
                  </a:lnTo>
                  <a:lnTo>
                    <a:pt x="196708" y="0"/>
                  </a:lnTo>
                  <a:lnTo>
                    <a:pt x="0" y="113824"/>
                  </a:lnTo>
                  <a:lnTo>
                    <a:pt x="0" y="171164"/>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19"/>
            <p:cNvSpPr/>
            <p:nvPr/>
          </p:nvSpPr>
          <p:spPr>
            <a:xfrm>
              <a:off x="3676221" y="3054710"/>
              <a:ext cx="439504" cy="254317"/>
            </a:xfrm>
            <a:custGeom>
              <a:avLst/>
              <a:gdLst/>
              <a:ahLst/>
              <a:cxnLst/>
              <a:rect l="l" t="t" r="r" b="b"/>
              <a:pathLst>
                <a:path w="439504" h="254317" extrusionOk="0">
                  <a:moveTo>
                    <a:pt x="390470" y="254317"/>
                  </a:moveTo>
                  <a:lnTo>
                    <a:pt x="0" y="28480"/>
                  </a:lnTo>
                  <a:lnTo>
                    <a:pt x="49034" y="0"/>
                  </a:lnTo>
                  <a:lnTo>
                    <a:pt x="439504" y="225838"/>
                  </a:lnTo>
                  <a:lnTo>
                    <a:pt x="390470" y="254317"/>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5" name="Google Shape;945;p19"/>
            <p:cNvSpPr/>
            <p:nvPr/>
          </p:nvSpPr>
          <p:spPr>
            <a:xfrm>
              <a:off x="3825510" y="2548837"/>
              <a:ext cx="392085" cy="674941"/>
            </a:xfrm>
            <a:custGeom>
              <a:avLst/>
              <a:gdLst/>
              <a:ahLst/>
              <a:cxnLst/>
              <a:rect l="l" t="t" r="r" b="b"/>
              <a:pathLst>
                <a:path w="392085" h="674941" extrusionOk="0">
                  <a:moveTo>
                    <a:pt x="392085" y="674942"/>
                  </a:moveTo>
                  <a:lnTo>
                    <a:pt x="0" y="448056"/>
                  </a:lnTo>
                  <a:lnTo>
                    <a:pt x="49034" y="0"/>
                  </a:lnTo>
                  <a:lnTo>
                    <a:pt x="343051" y="170212"/>
                  </a:lnTo>
                  <a:lnTo>
                    <a:pt x="392085" y="674942"/>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6" name="Google Shape;946;p19"/>
            <p:cNvSpPr/>
            <p:nvPr/>
          </p:nvSpPr>
          <p:spPr>
            <a:xfrm>
              <a:off x="3723640" y="2605606"/>
              <a:ext cx="392085" cy="674941"/>
            </a:xfrm>
            <a:custGeom>
              <a:avLst/>
              <a:gdLst/>
              <a:ahLst/>
              <a:cxnLst/>
              <a:rect l="l" t="t" r="r" b="b"/>
              <a:pathLst>
                <a:path w="392085" h="674941" extrusionOk="0">
                  <a:moveTo>
                    <a:pt x="392085" y="674942"/>
                  </a:moveTo>
                  <a:lnTo>
                    <a:pt x="0" y="448056"/>
                  </a:lnTo>
                  <a:lnTo>
                    <a:pt x="49034" y="0"/>
                  </a:lnTo>
                  <a:lnTo>
                    <a:pt x="343051" y="170117"/>
                  </a:lnTo>
                  <a:lnTo>
                    <a:pt x="392085" y="674942"/>
                  </a:lnTo>
                  <a:close/>
                </a:path>
              </a:pathLst>
            </a:custGeom>
            <a:solidFill>
              <a:srgbClr val="FF6C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7" name="Google Shape;947;p19"/>
            <p:cNvSpPr/>
            <p:nvPr/>
          </p:nvSpPr>
          <p:spPr>
            <a:xfrm>
              <a:off x="4066691" y="2719049"/>
              <a:ext cx="150904" cy="561498"/>
            </a:xfrm>
            <a:custGeom>
              <a:avLst/>
              <a:gdLst/>
              <a:ahLst/>
              <a:cxnLst/>
              <a:rect l="l" t="t" r="r" b="b"/>
              <a:pathLst>
                <a:path w="150904" h="561498" extrusionOk="0">
                  <a:moveTo>
                    <a:pt x="49034" y="561499"/>
                  </a:moveTo>
                  <a:lnTo>
                    <a:pt x="150904" y="504730"/>
                  </a:lnTo>
                  <a:lnTo>
                    <a:pt x="101870" y="0"/>
                  </a:lnTo>
                  <a:lnTo>
                    <a:pt x="0" y="56674"/>
                  </a:lnTo>
                  <a:lnTo>
                    <a:pt x="49034" y="561499"/>
                  </a:lnTo>
                  <a:close/>
                </a:path>
              </a:pathLst>
            </a:custGeom>
            <a:solidFill>
              <a:srgbClr val="DD62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19"/>
            <p:cNvSpPr/>
            <p:nvPr/>
          </p:nvSpPr>
          <p:spPr>
            <a:xfrm>
              <a:off x="3772674" y="2548837"/>
              <a:ext cx="101869" cy="108775"/>
            </a:xfrm>
            <a:custGeom>
              <a:avLst/>
              <a:gdLst/>
              <a:ahLst/>
              <a:cxnLst/>
              <a:rect l="l" t="t" r="r" b="b"/>
              <a:pathLst>
                <a:path w="101869" h="108775" extrusionOk="0">
                  <a:moveTo>
                    <a:pt x="0" y="56769"/>
                  </a:moveTo>
                  <a:lnTo>
                    <a:pt x="101870" y="0"/>
                  </a:lnTo>
                  <a:lnTo>
                    <a:pt x="89992" y="108775"/>
                  </a:lnTo>
                  <a:lnTo>
                    <a:pt x="0" y="56769"/>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19"/>
            <p:cNvSpPr/>
            <p:nvPr/>
          </p:nvSpPr>
          <p:spPr>
            <a:xfrm>
              <a:off x="3846226" y="2583526"/>
              <a:ext cx="146913" cy="149048"/>
            </a:xfrm>
            <a:custGeom>
              <a:avLst/>
              <a:gdLst/>
              <a:ahLst/>
              <a:cxnLst/>
              <a:rect l="l" t="t" r="r" b="b"/>
              <a:pathLst>
                <a:path w="146913" h="149048" extrusionOk="0">
                  <a:moveTo>
                    <a:pt x="146913" y="149049"/>
                  </a:moveTo>
                  <a:lnTo>
                    <a:pt x="128858" y="138571"/>
                  </a:lnTo>
                  <a:cubicBezTo>
                    <a:pt x="128858" y="96185"/>
                    <a:pt x="103961" y="47417"/>
                    <a:pt x="73457" y="29796"/>
                  </a:cubicBezTo>
                  <a:cubicBezTo>
                    <a:pt x="42953" y="12175"/>
                    <a:pt x="18150" y="32177"/>
                    <a:pt x="18150" y="74468"/>
                  </a:cubicBezTo>
                  <a:lnTo>
                    <a:pt x="0" y="63991"/>
                  </a:lnTo>
                  <a:cubicBezTo>
                    <a:pt x="0" y="10174"/>
                    <a:pt x="32975" y="-14591"/>
                    <a:pt x="73457" y="8841"/>
                  </a:cubicBezTo>
                  <a:cubicBezTo>
                    <a:pt x="113939" y="32272"/>
                    <a:pt x="146913" y="94756"/>
                    <a:pt x="146913" y="149049"/>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19"/>
            <p:cNvSpPr/>
            <p:nvPr/>
          </p:nvSpPr>
          <p:spPr>
            <a:xfrm>
              <a:off x="3941824" y="2524566"/>
              <a:ext cx="146913" cy="149048"/>
            </a:xfrm>
            <a:custGeom>
              <a:avLst/>
              <a:gdLst/>
              <a:ahLst/>
              <a:cxnLst/>
              <a:rect l="l" t="t" r="r" b="b"/>
              <a:pathLst>
                <a:path w="146913" h="149048" extrusionOk="0">
                  <a:moveTo>
                    <a:pt x="146913" y="149049"/>
                  </a:moveTo>
                  <a:lnTo>
                    <a:pt x="128858" y="138571"/>
                  </a:lnTo>
                  <a:cubicBezTo>
                    <a:pt x="128858" y="96280"/>
                    <a:pt x="103961" y="47417"/>
                    <a:pt x="73457" y="29796"/>
                  </a:cubicBezTo>
                  <a:cubicBezTo>
                    <a:pt x="42953" y="12175"/>
                    <a:pt x="18150" y="32177"/>
                    <a:pt x="18150" y="74468"/>
                  </a:cubicBezTo>
                  <a:lnTo>
                    <a:pt x="0" y="63991"/>
                  </a:lnTo>
                  <a:cubicBezTo>
                    <a:pt x="0" y="10174"/>
                    <a:pt x="32975" y="-14591"/>
                    <a:pt x="73457" y="8841"/>
                  </a:cubicBezTo>
                  <a:cubicBezTo>
                    <a:pt x="113939" y="32272"/>
                    <a:pt x="146913" y="95137"/>
                    <a:pt x="146913" y="149049"/>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1" name="Google Shape;951;p19"/>
            <p:cNvSpPr/>
            <p:nvPr/>
          </p:nvSpPr>
          <p:spPr>
            <a:xfrm>
              <a:off x="2533225" y="4605761"/>
              <a:ext cx="828643" cy="479488"/>
            </a:xfrm>
            <a:custGeom>
              <a:avLst/>
              <a:gdLst/>
              <a:ahLst/>
              <a:cxnLst/>
              <a:rect l="l" t="t" r="r" b="b"/>
              <a:pathLst>
                <a:path w="828643" h="479488" extrusionOk="0">
                  <a:moveTo>
                    <a:pt x="828644" y="239744"/>
                  </a:moveTo>
                  <a:cubicBezTo>
                    <a:pt x="828644" y="372151"/>
                    <a:pt x="643146" y="479489"/>
                    <a:pt x="414322" y="479489"/>
                  </a:cubicBezTo>
                  <a:cubicBezTo>
                    <a:pt x="185498" y="479489"/>
                    <a:pt x="0" y="372151"/>
                    <a:pt x="0" y="239744"/>
                  </a:cubicBezTo>
                  <a:cubicBezTo>
                    <a:pt x="0" y="107337"/>
                    <a:pt x="185498" y="0"/>
                    <a:pt x="414322" y="0"/>
                  </a:cubicBezTo>
                  <a:cubicBezTo>
                    <a:pt x="643146" y="0"/>
                    <a:pt x="828644" y="107337"/>
                    <a:pt x="828644" y="23974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19"/>
            <p:cNvSpPr/>
            <p:nvPr/>
          </p:nvSpPr>
          <p:spPr>
            <a:xfrm>
              <a:off x="2599924" y="3049662"/>
              <a:ext cx="198618" cy="433482"/>
            </a:xfrm>
            <a:custGeom>
              <a:avLst/>
              <a:gdLst/>
              <a:ahLst/>
              <a:cxnLst/>
              <a:rect l="l" t="t" r="r" b="b"/>
              <a:pathLst>
                <a:path w="198618" h="433482" extrusionOk="0">
                  <a:moveTo>
                    <a:pt x="43818" y="0"/>
                  </a:moveTo>
                  <a:cubicBezTo>
                    <a:pt x="39161" y="40386"/>
                    <a:pt x="-8828" y="214503"/>
                    <a:pt x="1435" y="274130"/>
                  </a:cubicBezTo>
                  <a:cubicBezTo>
                    <a:pt x="11698" y="333756"/>
                    <a:pt x="175811" y="433483"/>
                    <a:pt x="175811" y="433483"/>
                  </a:cubicBezTo>
                  <a:lnTo>
                    <a:pt x="198618" y="331375"/>
                  </a:lnTo>
                  <a:lnTo>
                    <a:pt x="107676" y="242221"/>
                  </a:lnTo>
                  <a:lnTo>
                    <a:pt x="132289" y="73438"/>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19"/>
            <p:cNvSpPr/>
            <p:nvPr/>
          </p:nvSpPr>
          <p:spPr>
            <a:xfrm>
              <a:off x="2627967" y="2871431"/>
              <a:ext cx="142827" cy="275330"/>
            </a:xfrm>
            <a:custGeom>
              <a:avLst/>
              <a:gdLst/>
              <a:ahLst/>
              <a:cxnLst/>
              <a:rect l="l" t="t" r="r" b="b"/>
              <a:pathLst>
                <a:path w="142827" h="275330" extrusionOk="0">
                  <a:moveTo>
                    <a:pt x="142827" y="6685"/>
                  </a:moveTo>
                  <a:cubicBezTo>
                    <a:pt x="109783" y="-8688"/>
                    <a:pt x="70489" y="3237"/>
                    <a:pt x="51505" y="34403"/>
                  </a:cubicBezTo>
                  <a:cubicBezTo>
                    <a:pt x="27368" y="74408"/>
                    <a:pt x="2281" y="211949"/>
                    <a:pt x="0" y="235381"/>
                  </a:cubicBezTo>
                  <a:cubicBezTo>
                    <a:pt x="0" y="235381"/>
                    <a:pt x="33925" y="282339"/>
                    <a:pt x="84670" y="27443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19"/>
            <p:cNvSpPr/>
            <p:nvPr/>
          </p:nvSpPr>
          <p:spPr>
            <a:xfrm>
              <a:off x="2942472" y="4777576"/>
              <a:ext cx="307903" cy="173671"/>
            </a:xfrm>
            <a:custGeom>
              <a:avLst/>
              <a:gdLst/>
              <a:ahLst/>
              <a:cxnLst/>
              <a:rect l="l" t="t" r="r" b="b"/>
              <a:pathLst>
                <a:path w="307903" h="173671" extrusionOk="0">
                  <a:moveTo>
                    <a:pt x="15623" y="41640"/>
                  </a:moveTo>
                  <a:cubicBezTo>
                    <a:pt x="51311" y="51556"/>
                    <a:pt x="89465" y="46936"/>
                    <a:pt x="121769" y="28781"/>
                  </a:cubicBezTo>
                  <a:cubicBezTo>
                    <a:pt x="147332" y="29543"/>
                    <a:pt x="286167" y="-29988"/>
                    <a:pt x="305078" y="20018"/>
                  </a:cubicBezTo>
                  <a:cubicBezTo>
                    <a:pt x="321613" y="63833"/>
                    <a:pt x="261555" y="104410"/>
                    <a:pt x="229056" y="112221"/>
                  </a:cubicBezTo>
                  <a:cubicBezTo>
                    <a:pt x="158925" y="129270"/>
                    <a:pt x="107040" y="164322"/>
                    <a:pt x="78911" y="170228"/>
                  </a:cubicBezTo>
                  <a:cubicBezTo>
                    <a:pt x="57910" y="174705"/>
                    <a:pt x="30732" y="177562"/>
                    <a:pt x="14007" y="160703"/>
                  </a:cubicBezTo>
                  <a:cubicBezTo>
                    <a:pt x="-5759" y="141176"/>
                    <a:pt x="-4048" y="67834"/>
                    <a:pt x="15623" y="4164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19"/>
            <p:cNvSpPr/>
            <p:nvPr/>
          </p:nvSpPr>
          <p:spPr>
            <a:xfrm>
              <a:off x="2947261" y="4806358"/>
              <a:ext cx="303072" cy="144889"/>
            </a:xfrm>
            <a:custGeom>
              <a:avLst/>
              <a:gdLst/>
              <a:ahLst/>
              <a:cxnLst/>
              <a:rect l="l" t="t" r="r" b="b"/>
              <a:pathLst>
                <a:path w="303072" h="144889" extrusionOk="0">
                  <a:moveTo>
                    <a:pt x="74407" y="129349"/>
                  </a:moveTo>
                  <a:cubicBezTo>
                    <a:pt x="102915" y="123349"/>
                    <a:pt x="154420" y="88297"/>
                    <a:pt x="224551" y="71247"/>
                  </a:cubicBezTo>
                  <a:cubicBezTo>
                    <a:pt x="251539" y="64770"/>
                    <a:pt x="297913" y="35243"/>
                    <a:pt x="302569" y="0"/>
                  </a:cubicBezTo>
                  <a:cubicBezTo>
                    <a:pt x="308841" y="40386"/>
                    <a:pt x="255055" y="76200"/>
                    <a:pt x="224551" y="83439"/>
                  </a:cubicBezTo>
                  <a:cubicBezTo>
                    <a:pt x="154420" y="100489"/>
                    <a:pt x="102535" y="135541"/>
                    <a:pt x="74407" y="141446"/>
                  </a:cubicBezTo>
                  <a:cubicBezTo>
                    <a:pt x="53406" y="145923"/>
                    <a:pt x="26228" y="148780"/>
                    <a:pt x="9503" y="131921"/>
                  </a:cubicBezTo>
                  <a:cubicBezTo>
                    <a:pt x="5060" y="127130"/>
                    <a:pt x="1805" y="121348"/>
                    <a:pt x="0" y="115062"/>
                  </a:cubicBezTo>
                  <a:cubicBezTo>
                    <a:pt x="24707" y="136017"/>
                    <a:pt x="53406" y="133731"/>
                    <a:pt x="74407" y="12934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19"/>
            <p:cNvSpPr/>
            <p:nvPr/>
          </p:nvSpPr>
          <p:spPr>
            <a:xfrm>
              <a:off x="2717232" y="4676188"/>
              <a:ext cx="307831" cy="173712"/>
            </a:xfrm>
            <a:custGeom>
              <a:avLst/>
              <a:gdLst/>
              <a:ahLst/>
              <a:cxnLst/>
              <a:rect l="l" t="t" r="r" b="b"/>
              <a:pathLst>
                <a:path w="307831" h="173712" extrusionOk="0">
                  <a:moveTo>
                    <a:pt x="15552" y="41682"/>
                  </a:moveTo>
                  <a:cubicBezTo>
                    <a:pt x="51240" y="51598"/>
                    <a:pt x="89394" y="46978"/>
                    <a:pt x="121698" y="28823"/>
                  </a:cubicBezTo>
                  <a:cubicBezTo>
                    <a:pt x="147260" y="29585"/>
                    <a:pt x="286096" y="-30041"/>
                    <a:pt x="305007" y="20060"/>
                  </a:cubicBezTo>
                  <a:cubicBezTo>
                    <a:pt x="321542" y="63875"/>
                    <a:pt x="261484" y="104452"/>
                    <a:pt x="228984" y="112262"/>
                  </a:cubicBezTo>
                  <a:cubicBezTo>
                    <a:pt x="158854" y="129312"/>
                    <a:pt x="106969" y="164364"/>
                    <a:pt x="78840" y="170269"/>
                  </a:cubicBezTo>
                  <a:cubicBezTo>
                    <a:pt x="57839" y="174746"/>
                    <a:pt x="30661" y="177604"/>
                    <a:pt x="13936" y="160744"/>
                  </a:cubicBezTo>
                  <a:cubicBezTo>
                    <a:pt x="-5735" y="141218"/>
                    <a:pt x="-4024" y="67781"/>
                    <a:pt x="15552" y="4168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19"/>
            <p:cNvSpPr/>
            <p:nvPr/>
          </p:nvSpPr>
          <p:spPr>
            <a:xfrm>
              <a:off x="2722045" y="4705011"/>
              <a:ext cx="303068" cy="144889"/>
            </a:xfrm>
            <a:custGeom>
              <a:avLst/>
              <a:gdLst/>
              <a:ahLst/>
              <a:cxnLst/>
              <a:rect l="l" t="t" r="r" b="b"/>
              <a:pathLst>
                <a:path w="303068" h="144889" extrusionOk="0">
                  <a:moveTo>
                    <a:pt x="74407" y="129254"/>
                  </a:moveTo>
                  <a:cubicBezTo>
                    <a:pt x="102915" y="123349"/>
                    <a:pt x="154420" y="88297"/>
                    <a:pt x="224551" y="71247"/>
                  </a:cubicBezTo>
                  <a:cubicBezTo>
                    <a:pt x="251539" y="64770"/>
                    <a:pt x="297913" y="35147"/>
                    <a:pt x="302569" y="0"/>
                  </a:cubicBezTo>
                  <a:cubicBezTo>
                    <a:pt x="308841" y="40386"/>
                    <a:pt x="254580" y="76200"/>
                    <a:pt x="224551" y="83439"/>
                  </a:cubicBezTo>
                  <a:cubicBezTo>
                    <a:pt x="154420" y="100489"/>
                    <a:pt x="102535" y="135541"/>
                    <a:pt x="74407" y="141446"/>
                  </a:cubicBezTo>
                  <a:cubicBezTo>
                    <a:pt x="53406" y="145923"/>
                    <a:pt x="26228" y="148781"/>
                    <a:pt x="9503" y="131921"/>
                  </a:cubicBezTo>
                  <a:cubicBezTo>
                    <a:pt x="5040" y="127178"/>
                    <a:pt x="1781" y="121425"/>
                    <a:pt x="0" y="115158"/>
                  </a:cubicBezTo>
                  <a:cubicBezTo>
                    <a:pt x="24707" y="135827"/>
                    <a:pt x="53406" y="133731"/>
                    <a:pt x="74407" y="12925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19"/>
            <p:cNvSpPr/>
            <p:nvPr/>
          </p:nvSpPr>
          <p:spPr>
            <a:xfrm>
              <a:off x="2717265" y="3551725"/>
              <a:ext cx="450461" cy="1274557"/>
            </a:xfrm>
            <a:custGeom>
              <a:avLst/>
              <a:gdLst/>
              <a:ahLst/>
              <a:cxnLst/>
              <a:rect l="l" t="t" r="r" b="b"/>
              <a:pathLst>
                <a:path w="450461" h="1274557" extrusionOk="0">
                  <a:moveTo>
                    <a:pt x="12857" y="788003"/>
                  </a:moveTo>
                  <a:cubicBezTo>
                    <a:pt x="18809" y="736320"/>
                    <a:pt x="29529" y="685305"/>
                    <a:pt x="44882" y="635603"/>
                  </a:cubicBezTo>
                  <a:cubicBezTo>
                    <a:pt x="44882" y="635603"/>
                    <a:pt x="35379" y="504063"/>
                    <a:pt x="30532" y="379381"/>
                  </a:cubicBezTo>
                  <a:cubicBezTo>
                    <a:pt x="25021" y="238125"/>
                    <a:pt x="-23919" y="113157"/>
                    <a:pt x="14758" y="0"/>
                  </a:cubicBezTo>
                  <a:lnTo>
                    <a:pt x="450461" y="97155"/>
                  </a:lnTo>
                  <a:cubicBezTo>
                    <a:pt x="450461" y="97155"/>
                    <a:pt x="424138" y="661606"/>
                    <a:pt x="418247" y="729901"/>
                  </a:cubicBezTo>
                  <a:cubicBezTo>
                    <a:pt x="415050" y="783088"/>
                    <a:pt x="408543" y="836019"/>
                    <a:pt x="398766" y="888397"/>
                  </a:cubicBezTo>
                  <a:cubicBezTo>
                    <a:pt x="378810" y="997934"/>
                    <a:pt x="346500" y="1258538"/>
                    <a:pt x="346500" y="1258538"/>
                  </a:cubicBezTo>
                  <a:cubicBezTo>
                    <a:pt x="300412" y="1285304"/>
                    <a:pt x="239974" y="1270445"/>
                    <a:pt x="239974" y="1270445"/>
                  </a:cubicBezTo>
                  <a:cubicBezTo>
                    <a:pt x="239974" y="1270445"/>
                    <a:pt x="243300" y="940975"/>
                    <a:pt x="246246" y="862013"/>
                  </a:cubicBezTo>
                  <a:cubicBezTo>
                    <a:pt x="249857" y="765620"/>
                    <a:pt x="252803" y="772954"/>
                    <a:pt x="252803" y="772954"/>
                  </a:cubicBezTo>
                  <a:lnTo>
                    <a:pt x="238454" y="533400"/>
                  </a:lnTo>
                  <a:lnTo>
                    <a:pt x="228951" y="413956"/>
                  </a:lnTo>
                  <a:cubicBezTo>
                    <a:pt x="228951" y="413956"/>
                    <a:pt x="216882" y="501587"/>
                    <a:pt x="209090" y="579882"/>
                  </a:cubicBezTo>
                  <a:cubicBezTo>
                    <a:pt x="202248" y="648176"/>
                    <a:pt x="185808" y="709898"/>
                    <a:pt x="167373" y="837057"/>
                  </a:cubicBezTo>
                  <a:cubicBezTo>
                    <a:pt x="151503" y="947261"/>
                    <a:pt x="125655" y="1168813"/>
                    <a:pt x="125655" y="1168813"/>
                  </a:cubicBezTo>
                  <a:cubicBezTo>
                    <a:pt x="79567" y="1195673"/>
                    <a:pt x="17038" y="1173385"/>
                    <a:pt x="17038" y="1173385"/>
                  </a:cubicBezTo>
                  <a:cubicBezTo>
                    <a:pt x="17038" y="1173385"/>
                    <a:pt x="314" y="883634"/>
                    <a:pt x="12857" y="7880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19"/>
            <p:cNvSpPr/>
            <p:nvPr/>
          </p:nvSpPr>
          <p:spPr>
            <a:xfrm>
              <a:off x="2775050" y="2505974"/>
              <a:ext cx="327076" cy="524521"/>
            </a:xfrm>
            <a:custGeom>
              <a:avLst/>
              <a:gdLst/>
              <a:ahLst/>
              <a:cxnLst/>
              <a:rect l="l" t="t" r="r" b="b"/>
              <a:pathLst>
                <a:path w="327076" h="524521" extrusionOk="0">
                  <a:moveTo>
                    <a:pt x="18646" y="374524"/>
                  </a:moveTo>
                  <a:cubicBezTo>
                    <a:pt x="51811" y="376143"/>
                    <a:pt x="76518" y="384716"/>
                    <a:pt x="80699" y="374524"/>
                  </a:cubicBezTo>
                  <a:cubicBezTo>
                    <a:pt x="84240" y="357350"/>
                    <a:pt x="86779" y="339986"/>
                    <a:pt x="88302" y="322518"/>
                  </a:cubicBezTo>
                  <a:cubicBezTo>
                    <a:pt x="84406" y="312993"/>
                    <a:pt x="81175" y="302515"/>
                    <a:pt x="81175" y="302515"/>
                  </a:cubicBezTo>
                  <a:cubicBezTo>
                    <a:pt x="39457" y="276797"/>
                    <a:pt x="26343" y="231649"/>
                    <a:pt x="20832" y="178690"/>
                  </a:cubicBezTo>
                  <a:cubicBezTo>
                    <a:pt x="11329" y="88869"/>
                    <a:pt x="59888" y="10288"/>
                    <a:pt x="149595" y="858"/>
                  </a:cubicBezTo>
                  <a:cubicBezTo>
                    <a:pt x="233790" y="-7905"/>
                    <a:pt x="295843" y="51436"/>
                    <a:pt x="312378" y="132875"/>
                  </a:cubicBezTo>
                  <a:cubicBezTo>
                    <a:pt x="321310" y="173166"/>
                    <a:pt x="338986" y="249175"/>
                    <a:pt x="315038" y="315374"/>
                  </a:cubicBezTo>
                  <a:cubicBezTo>
                    <a:pt x="301640" y="352426"/>
                    <a:pt x="284344" y="382049"/>
                    <a:pt x="267049" y="387478"/>
                  </a:cubicBezTo>
                  <a:cubicBezTo>
                    <a:pt x="250377" y="387059"/>
                    <a:pt x="233746" y="385592"/>
                    <a:pt x="217255" y="383096"/>
                  </a:cubicBezTo>
                  <a:lnTo>
                    <a:pt x="217255" y="383096"/>
                  </a:lnTo>
                  <a:cubicBezTo>
                    <a:pt x="217255" y="383096"/>
                    <a:pt x="212788" y="408052"/>
                    <a:pt x="209747" y="424054"/>
                  </a:cubicBezTo>
                  <a:cubicBezTo>
                    <a:pt x="206707" y="440056"/>
                    <a:pt x="207847" y="448533"/>
                    <a:pt x="239681" y="468155"/>
                  </a:cubicBezTo>
                  <a:cubicBezTo>
                    <a:pt x="271516" y="487776"/>
                    <a:pt x="191597" y="528162"/>
                    <a:pt x="139332" y="524257"/>
                  </a:cubicBezTo>
                  <a:cubicBezTo>
                    <a:pt x="87066" y="520352"/>
                    <a:pt x="28339" y="488634"/>
                    <a:pt x="12279" y="454820"/>
                  </a:cubicBezTo>
                  <a:cubicBezTo>
                    <a:pt x="-5681" y="417863"/>
                    <a:pt x="-4256" y="373476"/>
                    <a:pt x="18646" y="37452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19"/>
            <p:cNvSpPr/>
            <p:nvPr/>
          </p:nvSpPr>
          <p:spPr>
            <a:xfrm>
              <a:off x="2667800" y="2877512"/>
              <a:ext cx="502799" cy="834581"/>
            </a:xfrm>
            <a:custGeom>
              <a:avLst/>
              <a:gdLst/>
              <a:ahLst/>
              <a:cxnLst/>
              <a:rect l="l" t="t" r="r" b="b"/>
              <a:pathLst>
                <a:path w="502799" h="834581" extrusionOk="0">
                  <a:moveTo>
                    <a:pt x="173885" y="7939"/>
                  </a:moveTo>
                  <a:cubicBezTo>
                    <a:pt x="164383" y="30894"/>
                    <a:pt x="188044" y="58993"/>
                    <a:pt x="249908" y="78614"/>
                  </a:cubicBezTo>
                  <a:cubicBezTo>
                    <a:pt x="311771" y="98236"/>
                    <a:pt x="317853" y="72995"/>
                    <a:pt x="317853" y="72995"/>
                  </a:cubicBezTo>
                  <a:cubicBezTo>
                    <a:pt x="317853" y="72995"/>
                    <a:pt x="409270" y="114714"/>
                    <a:pt x="439013" y="135574"/>
                  </a:cubicBezTo>
                  <a:cubicBezTo>
                    <a:pt x="476359" y="161768"/>
                    <a:pt x="492989" y="237587"/>
                    <a:pt x="498026" y="365603"/>
                  </a:cubicBezTo>
                  <a:cubicBezTo>
                    <a:pt x="503822" y="513812"/>
                    <a:pt x="504393" y="733649"/>
                    <a:pt x="499451" y="771558"/>
                  </a:cubicBezTo>
                  <a:cubicBezTo>
                    <a:pt x="499451" y="771558"/>
                    <a:pt x="429511" y="841376"/>
                    <a:pt x="340089" y="834042"/>
                  </a:cubicBezTo>
                  <a:cubicBezTo>
                    <a:pt x="250668" y="826708"/>
                    <a:pt x="100144" y="747270"/>
                    <a:pt x="63558" y="686024"/>
                  </a:cubicBezTo>
                  <a:cubicBezTo>
                    <a:pt x="64603" y="556103"/>
                    <a:pt x="79808" y="534957"/>
                    <a:pt x="58806" y="460091"/>
                  </a:cubicBezTo>
                  <a:cubicBezTo>
                    <a:pt x="10722" y="288641"/>
                    <a:pt x="-14555" y="218632"/>
                    <a:pt x="8822" y="104808"/>
                  </a:cubicBezTo>
                  <a:cubicBezTo>
                    <a:pt x="27827" y="10987"/>
                    <a:pt x="55005" y="-729"/>
                    <a:pt x="91971" y="33"/>
                  </a:cubicBezTo>
                  <a:cubicBezTo>
                    <a:pt x="119400" y="1166"/>
                    <a:pt x="146745" y="3805"/>
                    <a:pt x="173885" y="793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19"/>
            <p:cNvSpPr/>
            <p:nvPr/>
          </p:nvSpPr>
          <p:spPr>
            <a:xfrm>
              <a:off x="3024379" y="2981457"/>
              <a:ext cx="633923" cy="498110"/>
            </a:xfrm>
            <a:custGeom>
              <a:avLst/>
              <a:gdLst/>
              <a:ahLst/>
              <a:cxnLst/>
              <a:rect l="l" t="t" r="r" b="b"/>
              <a:pathLst>
                <a:path w="633923" h="498110" extrusionOk="0">
                  <a:moveTo>
                    <a:pt x="282563" y="384245"/>
                  </a:moveTo>
                  <a:cubicBezTo>
                    <a:pt x="209107" y="402723"/>
                    <a:pt x="191907" y="356336"/>
                    <a:pt x="182214" y="317570"/>
                  </a:cubicBezTo>
                  <a:cubicBezTo>
                    <a:pt x="158837" y="224510"/>
                    <a:pt x="146293" y="140500"/>
                    <a:pt x="128903" y="87731"/>
                  </a:cubicBezTo>
                  <a:cubicBezTo>
                    <a:pt x="108377" y="25438"/>
                    <a:pt x="86901" y="15532"/>
                    <a:pt x="56682" y="3435"/>
                  </a:cubicBezTo>
                  <a:cubicBezTo>
                    <a:pt x="21236" y="-10853"/>
                    <a:pt x="-9268" y="19151"/>
                    <a:pt x="2611" y="98685"/>
                  </a:cubicBezTo>
                  <a:cubicBezTo>
                    <a:pt x="16485" y="192506"/>
                    <a:pt x="34825" y="258324"/>
                    <a:pt x="69796" y="369195"/>
                  </a:cubicBezTo>
                  <a:cubicBezTo>
                    <a:pt x="79298" y="397770"/>
                    <a:pt x="99444" y="449681"/>
                    <a:pt x="130138" y="474542"/>
                  </a:cubicBezTo>
                  <a:cubicBezTo>
                    <a:pt x="168150" y="505212"/>
                    <a:pt x="225166" y="503879"/>
                    <a:pt x="311357" y="482447"/>
                  </a:cubicBezTo>
                  <a:cubicBezTo>
                    <a:pt x="348133" y="472922"/>
                    <a:pt x="388519" y="451205"/>
                    <a:pt x="458175" y="418630"/>
                  </a:cubicBezTo>
                  <a:cubicBezTo>
                    <a:pt x="477181" y="409867"/>
                    <a:pt x="491435" y="404056"/>
                    <a:pt x="527260" y="387293"/>
                  </a:cubicBezTo>
                  <a:cubicBezTo>
                    <a:pt x="563086" y="370529"/>
                    <a:pt x="600432" y="342620"/>
                    <a:pt x="619247" y="315284"/>
                  </a:cubicBezTo>
                  <a:cubicBezTo>
                    <a:pt x="638063" y="287947"/>
                    <a:pt x="634832" y="270706"/>
                    <a:pt x="630936" y="264515"/>
                  </a:cubicBezTo>
                  <a:cubicBezTo>
                    <a:pt x="626089" y="256705"/>
                    <a:pt x="623429" y="262896"/>
                    <a:pt x="613356" y="274040"/>
                  </a:cubicBezTo>
                  <a:cubicBezTo>
                    <a:pt x="598835" y="293424"/>
                    <a:pt x="580932" y="310007"/>
                    <a:pt x="560520" y="322999"/>
                  </a:cubicBezTo>
                  <a:cubicBezTo>
                    <a:pt x="560520" y="322999"/>
                    <a:pt x="583707" y="298996"/>
                    <a:pt x="596346" y="283375"/>
                  </a:cubicBezTo>
                  <a:cubicBezTo>
                    <a:pt x="607569" y="269535"/>
                    <a:pt x="616900" y="254257"/>
                    <a:pt x="624094" y="237940"/>
                  </a:cubicBezTo>
                  <a:cubicBezTo>
                    <a:pt x="630746" y="222034"/>
                    <a:pt x="617062" y="200412"/>
                    <a:pt x="606609" y="211747"/>
                  </a:cubicBezTo>
                  <a:cubicBezTo>
                    <a:pt x="596156" y="223081"/>
                    <a:pt x="591309" y="234607"/>
                    <a:pt x="572304" y="257467"/>
                  </a:cubicBezTo>
                  <a:cubicBezTo>
                    <a:pt x="562297" y="269621"/>
                    <a:pt x="550875" y="280527"/>
                    <a:pt x="538284" y="289947"/>
                  </a:cubicBezTo>
                  <a:cubicBezTo>
                    <a:pt x="550048" y="273974"/>
                    <a:pt x="560539" y="257095"/>
                    <a:pt x="569643" y="239464"/>
                  </a:cubicBezTo>
                  <a:cubicBezTo>
                    <a:pt x="581711" y="214795"/>
                    <a:pt x="541134" y="227654"/>
                    <a:pt x="518423" y="251656"/>
                  </a:cubicBezTo>
                  <a:cubicBezTo>
                    <a:pt x="501603" y="269087"/>
                    <a:pt x="487349" y="279184"/>
                    <a:pt x="486968" y="274326"/>
                  </a:cubicBezTo>
                  <a:cubicBezTo>
                    <a:pt x="486588" y="269468"/>
                    <a:pt x="453804" y="304711"/>
                    <a:pt x="437174" y="321951"/>
                  </a:cubicBezTo>
                  <a:cubicBezTo>
                    <a:pt x="419119" y="342144"/>
                    <a:pt x="352314" y="366623"/>
                    <a:pt x="282563" y="38424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19"/>
            <p:cNvSpPr/>
            <p:nvPr/>
          </p:nvSpPr>
          <p:spPr>
            <a:xfrm>
              <a:off x="3001678" y="2971210"/>
              <a:ext cx="194366" cy="284908"/>
            </a:xfrm>
            <a:custGeom>
              <a:avLst/>
              <a:gdLst/>
              <a:ahLst/>
              <a:cxnLst/>
              <a:rect l="l" t="t" r="r" b="b"/>
              <a:pathLst>
                <a:path w="194366" h="284908" extrusionOk="0">
                  <a:moveTo>
                    <a:pt x="52205" y="1299"/>
                  </a:moveTo>
                  <a:cubicBezTo>
                    <a:pt x="101239" y="-5940"/>
                    <a:pt x="135925" y="16158"/>
                    <a:pt x="157496" y="90644"/>
                  </a:cubicBezTo>
                  <a:cubicBezTo>
                    <a:pt x="179067" y="165129"/>
                    <a:pt x="194367" y="226184"/>
                    <a:pt x="194367" y="226184"/>
                  </a:cubicBezTo>
                  <a:cubicBezTo>
                    <a:pt x="174970" y="254293"/>
                    <a:pt x="145545" y="273867"/>
                    <a:pt x="112168" y="280858"/>
                  </a:cubicBezTo>
                  <a:cubicBezTo>
                    <a:pt x="53535" y="295146"/>
                    <a:pt x="32439" y="267047"/>
                    <a:pt x="32439" y="267047"/>
                  </a:cubicBezTo>
                  <a:cubicBezTo>
                    <a:pt x="32439" y="267047"/>
                    <a:pt x="16189" y="189037"/>
                    <a:pt x="6021" y="135888"/>
                  </a:cubicBezTo>
                  <a:cubicBezTo>
                    <a:pt x="-4147" y="82738"/>
                    <a:pt x="-8423" y="10348"/>
                    <a:pt x="52205" y="129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19"/>
            <p:cNvSpPr/>
            <p:nvPr/>
          </p:nvSpPr>
          <p:spPr>
            <a:xfrm>
              <a:off x="2785215" y="2483249"/>
              <a:ext cx="317013" cy="350275"/>
            </a:xfrm>
            <a:custGeom>
              <a:avLst/>
              <a:gdLst/>
              <a:ahLst/>
              <a:cxnLst/>
              <a:rect l="l" t="t" r="r" b="b"/>
              <a:pathLst>
                <a:path w="317013" h="350275" extrusionOk="0">
                  <a:moveTo>
                    <a:pt x="299172" y="144551"/>
                  </a:moveTo>
                  <a:cubicBezTo>
                    <a:pt x="299172" y="144551"/>
                    <a:pt x="376620" y="26441"/>
                    <a:pt x="208800" y="2438"/>
                  </a:cubicBezTo>
                  <a:cubicBezTo>
                    <a:pt x="87735" y="-14898"/>
                    <a:pt x="10002" y="63017"/>
                    <a:pt x="974" y="147599"/>
                  </a:cubicBezTo>
                  <a:cubicBezTo>
                    <a:pt x="-7579" y="228466"/>
                    <a:pt x="42026" y="312381"/>
                    <a:pt x="77947" y="345623"/>
                  </a:cubicBezTo>
                  <a:cubicBezTo>
                    <a:pt x="95432" y="351910"/>
                    <a:pt x="133063" y="355148"/>
                    <a:pt x="182477" y="332955"/>
                  </a:cubicBezTo>
                  <a:cubicBezTo>
                    <a:pt x="184492" y="310952"/>
                    <a:pt x="185285" y="288854"/>
                    <a:pt x="184853" y="266756"/>
                  </a:cubicBezTo>
                  <a:cubicBezTo>
                    <a:pt x="184853" y="266756"/>
                    <a:pt x="126031" y="142360"/>
                    <a:pt x="299172" y="14455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19"/>
            <p:cNvSpPr/>
            <p:nvPr/>
          </p:nvSpPr>
          <p:spPr>
            <a:xfrm>
              <a:off x="3466812" y="3201065"/>
              <a:ext cx="95905" cy="84340"/>
            </a:xfrm>
            <a:custGeom>
              <a:avLst/>
              <a:gdLst/>
              <a:ahLst/>
              <a:cxnLst/>
              <a:rect l="l" t="t" r="r" b="b"/>
              <a:pathLst>
                <a:path w="95905" h="84340" extrusionOk="0">
                  <a:moveTo>
                    <a:pt x="10991" y="71863"/>
                  </a:moveTo>
                  <a:cubicBezTo>
                    <a:pt x="10991" y="71863"/>
                    <a:pt x="-8015" y="37097"/>
                    <a:pt x="3959" y="28429"/>
                  </a:cubicBezTo>
                  <a:cubicBezTo>
                    <a:pt x="15932" y="19761"/>
                    <a:pt x="33322" y="52337"/>
                    <a:pt x="36838" y="65100"/>
                  </a:cubicBezTo>
                  <a:cubicBezTo>
                    <a:pt x="40354" y="77864"/>
                    <a:pt x="35508" y="61195"/>
                    <a:pt x="35508" y="61195"/>
                  </a:cubicBezTo>
                  <a:cubicBezTo>
                    <a:pt x="35508" y="61195"/>
                    <a:pt x="22489" y="21952"/>
                    <a:pt x="30947" y="14427"/>
                  </a:cubicBezTo>
                  <a:cubicBezTo>
                    <a:pt x="39404" y="6903"/>
                    <a:pt x="50807" y="23952"/>
                    <a:pt x="62116" y="48336"/>
                  </a:cubicBezTo>
                  <a:cubicBezTo>
                    <a:pt x="73424" y="72720"/>
                    <a:pt x="64967" y="46146"/>
                    <a:pt x="64967" y="46146"/>
                  </a:cubicBezTo>
                  <a:cubicBezTo>
                    <a:pt x="64967" y="46146"/>
                    <a:pt x="45961" y="6807"/>
                    <a:pt x="54228" y="1378"/>
                  </a:cubicBezTo>
                  <a:cubicBezTo>
                    <a:pt x="64967" y="-5956"/>
                    <a:pt x="82737" y="17380"/>
                    <a:pt x="93285" y="38430"/>
                  </a:cubicBezTo>
                  <a:cubicBezTo>
                    <a:pt x="103833" y="59480"/>
                    <a:pt x="79126" y="84341"/>
                    <a:pt x="79126" y="843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65" name="Google Shape;965;p19"/>
            <p:cNvGrpSpPr/>
            <p:nvPr/>
          </p:nvGrpSpPr>
          <p:grpSpPr>
            <a:xfrm>
              <a:off x="3439221" y="3170887"/>
              <a:ext cx="276341" cy="167131"/>
              <a:chOff x="4963646" y="3895887"/>
              <a:chExt cx="276341" cy="167131"/>
            </a:xfrm>
          </p:grpSpPr>
          <p:sp>
            <p:nvSpPr>
              <p:cNvPr id="966" name="Google Shape;966;p19"/>
              <p:cNvSpPr/>
              <p:nvPr/>
            </p:nvSpPr>
            <p:spPr>
              <a:xfrm>
                <a:off x="4963697" y="3902424"/>
                <a:ext cx="275954" cy="159820"/>
              </a:xfrm>
              <a:custGeom>
                <a:avLst/>
                <a:gdLst/>
                <a:ahLst/>
                <a:cxnLst/>
                <a:rect l="l" t="t" r="r" b="b"/>
                <a:pathLst>
                  <a:path w="275954" h="159820" extrusionOk="0">
                    <a:moveTo>
                      <a:pt x="75211" y="157607"/>
                    </a:moveTo>
                    <a:lnTo>
                      <a:pt x="4035" y="116363"/>
                    </a:lnTo>
                    <a:cubicBezTo>
                      <a:pt x="-1951" y="112934"/>
                      <a:pt x="-1191" y="106838"/>
                      <a:pt x="5746" y="102838"/>
                    </a:cubicBezTo>
                    <a:lnTo>
                      <a:pt x="177271" y="3301"/>
                    </a:lnTo>
                    <a:cubicBezTo>
                      <a:pt x="184503" y="-737"/>
                      <a:pt x="193217" y="-1090"/>
                      <a:pt x="200743" y="2349"/>
                    </a:cubicBezTo>
                    <a:lnTo>
                      <a:pt x="271919" y="43497"/>
                    </a:lnTo>
                    <a:cubicBezTo>
                      <a:pt x="277906" y="47021"/>
                      <a:pt x="277146" y="53022"/>
                      <a:pt x="270209" y="57118"/>
                    </a:cubicBezTo>
                    <a:lnTo>
                      <a:pt x="98303" y="156559"/>
                    </a:lnTo>
                    <a:cubicBezTo>
                      <a:pt x="91195" y="160502"/>
                      <a:pt x="82652" y="160893"/>
                      <a:pt x="75211" y="157607"/>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19"/>
              <p:cNvSpPr/>
              <p:nvPr/>
            </p:nvSpPr>
            <p:spPr>
              <a:xfrm>
                <a:off x="4963646" y="4006310"/>
                <a:ext cx="7697" cy="6572"/>
              </a:xfrm>
              <a:custGeom>
                <a:avLst/>
                <a:gdLst/>
                <a:ahLst/>
                <a:cxnLst/>
                <a:rect l="l" t="t" r="r" b="b"/>
                <a:pathLst>
                  <a:path w="7697" h="6572" extrusionOk="0">
                    <a:moveTo>
                      <a:pt x="0" y="6572"/>
                    </a:moveTo>
                    <a:lnTo>
                      <a:pt x="0" y="0"/>
                    </a:lnTo>
                    <a:lnTo>
                      <a:pt x="7697" y="2858"/>
                    </a:lnTo>
                    <a:lnTo>
                      <a:pt x="0" y="657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8" name="Google Shape;968;p19"/>
              <p:cNvSpPr/>
              <p:nvPr/>
            </p:nvSpPr>
            <p:spPr>
              <a:xfrm>
                <a:off x="5233906" y="3945350"/>
                <a:ext cx="6081" cy="6286"/>
              </a:xfrm>
              <a:custGeom>
                <a:avLst/>
                <a:gdLst/>
                <a:ahLst/>
                <a:cxnLst/>
                <a:rect l="l" t="t" r="r" b="b"/>
                <a:pathLst>
                  <a:path w="6081" h="6286" extrusionOk="0">
                    <a:moveTo>
                      <a:pt x="6082" y="6287"/>
                    </a:moveTo>
                    <a:lnTo>
                      <a:pt x="6082" y="0"/>
                    </a:lnTo>
                    <a:lnTo>
                      <a:pt x="0" y="3905"/>
                    </a:lnTo>
                    <a:lnTo>
                      <a:pt x="6082" y="62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19"/>
              <p:cNvSpPr/>
              <p:nvPr/>
            </p:nvSpPr>
            <p:spPr>
              <a:xfrm>
                <a:off x="4963697" y="3896900"/>
                <a:ext cx="275954" cy="159768"/>
              </a:xfrm>
              <a:custGeom>
                <a:avLst/>
                <a:gdLst/>
                <a:ahLst/>
                <a:cxnLst/>
                <a:rect l="l" t="t" r="r" b="b"/>
                <a:pathLst>
                  <a:path w="275954" h="159768" extrusionOk="0">
                    <a:moveTo>
                      <a:pt x="75211" y="157511"/>
                    </a:moveTo>
                    <a:lnTo>
                      <a:pt x="4035" y="116363"/>
                    </a:lnTo>
                    <a:cubicBezTo>
                      <a:pt x="-1951" y="112839"/>
                      <a:pt x="-1191" y="106838"/>
                      <a:pt x="5746" y="102743"/>
                    </a:cubicBezTo>
                    <a:lnTo>
                      <a:pt x="177271" y="3302"/>
                    </a:lnTo>
                    <a:cubicBezTo>
                      <a:pt x="184503" y="-737"/>
                      <a:pt x="193217" y="-1089"/>
                      <a:pt x="200743" y="2349"/>
                    </a:cubicBezTo>
                    <a:lnTo>
                      <a:pt x="271919" y="43497"/>
                    </a:lnTo>
                    <a:cubicBezTo>
                      <a:pt x="277906" y="47021"/>
                      <a:pt x="277146" y="53022"/>
                      <a:pt x="270209" y="57118"/>
                    </a:cubicBezTo>
                    <a:lnTo>
                      <a:pt x="98303" y="156559"/>
                    </a:lnTo>
                    <a:cubicBezTo>
                      <a:pt x="91176" y="160474"/>
                      <a:pt x="82633" y="160826"/>
                      <a:pt x="75211" y="157511"/>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19"/>
              <p:cNvSpPr/>
              <p:nvPr/>
            </p:nvSpPr>
            <p:spPr>
              <a:xfrm rot="-1790023">
                <a:off x="4978521" y="4031078"/>
                <a:ext cx="1525" cy="2676"/>
              </a:xfrm>
              <a:custGeom>
                <a:avLst/>
                <a:gdLst/>
                <a:ahLst/>
                <a:cxnLst/>
                <a:rect l="l" t="t" r="r" b="b"/>
                <a:pathLst>
                  <a:path w="1525" h="2676" extrusionOk="0">
                    <a:moveTo>
                      <a:pt x="1526" y="1339"/>
                    </a:moveTo>
                    <a:cubicBezTo>
                      <a:pt x="1526" y="2078"/>
                      <a:pt x="1185" y="2677"/>
                      <a:pt x="763" y="2677"/>
                    </a:cubicBezTo>
                    <a:cubicBezTo>
                      <a:pt x="342" y="2677"/>
                      <a:pt x="0" y="2078"/>
                      <a:pt x="0" y="1339"/>
                    </a:cubicBezTo>
                    <a:cubicBezTo>
                      <a:pt x="0" y="600"/>
                      <a:pt x="342" y="1"/>
                      <a:pt x="763" y="1"/>
                    </a:cubicBezTo>
                    <a:cubicBezTo>
                      <a:pt x="1185" y="1"/>
                      <a:pt x="1526" y="600"/>
                      <a:pt x="1526" y="133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19"/>
              <p:cNvSpPr/>
              <p:nvPr/>
            </p:nvSpPr>
            <p:spPr>
              <a:xfrm rot="-1801764">
                <a:off x="4978313" y="4021200"/>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19"/>
              <p:cNvSpPr/>
              <p:nvPr/>
            </p:nvSpPr>
            <p:spPr>
              <a:xfrm rot="-1801764">
                <a:off x="4981704" y="4023218"/>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3" name="Google Shape;973;p19"/>
              <p:cNvSpPr/>
              <p:nvPr/>
            </p:nvSpPr>
            <p:spPr>
              <a:xfrm rot="-1801764">
                <a:off x="4985189" y="4025236"/>
                <a:ext cx="1519" cy="2664"/>
              </a:xfrm>
              <a:custGeom>
                <a:avLst/>
                <a:gdLst/>
                <a:ahLst/>
                <a:cxnLst/>
                <a:rect l="l" t="t" r="r" b="b"/>
                <a:pathLst>
                  <a:path w="1520" h="2666" extrusionOk="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19"/>
              <p:cNvSpPr/>
              <p:nvPr/>
            </p:nvSpPr>
            <p:spPr>
              <a:xfrm rot="-1801764">
                <a:off x="5014562" y="4042240"/>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19"/>
              <p:cNvSpPr/>
              <p:nvPr/>
            </p:nvSpPr>
            <p:spPr>
              <a:xfrm rot="-1801764">
                <a:off x="5017905" y="4044175"/>
                <a:ext cx="1519" cy="2664"/>
              </a:xfrm>
              <a:custGeom>
                <a:avLst/>
                <a:gdLst/>
                <a:ahLst/>
                <a:cxnLst/>
                <a:rect l="l" t="t" r="r" b="b"/>
                <a:pathLst>
                  <a:path w="1520" h="2666" extrusionOk="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19"/>
              <p:cNvSpPr/>
              <p:nvPr/>
            </p:nvSpPr>
            <p:spPr>
              <a:xfrm rot="-1801764">
                <a:off x="5021390" y="4046193"/>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19"/>
              <p:cNvSpPr/>
              <p:nvPr/>
            </p:nvSpPr>
            <p:spPr>
              <a:xfrm rot="-1790023">
                <a:off x="5028625" y="4060140"/>
                <a:ext cx="1525" cy="2676"/>
              </a:xfrm>
              <a:custGeom>
                <a:avLst/>
                <a:gdLst/>
                <a:ahLst/>
                <a:cxnLst/>
                <a:rect l="l" t="t" r="r" b="b"/>
                <a:pathLst>
                  <a:path w="1525" h="2676" extrusionOk="0">
                    <a:moveTo>
                      <a:pt x="1526" y="1339"/>
                    </a:moveTo>
                    <a:cubicBezTo>
                      <a:pt x="1526" y="2079"/>
                      <a:pt x="1185" y="2678"/>
                      <a:pt x="763" y="2678"/>
                    </a:cubicBezTo>
                    <a:cubicBezTo>
                      <a:pt x="342" y="2678"/>
                      <a:pt x="0" y="2079"/>
                      <a:pt x="0" y="1339"/>
                    </a:cubicBezTo>
                    <a:cubicBezTo>
                      <a:pt x="0" y="600"/>
                      <a:pt x="342" y="1"/>
                      <a:pt x="763" y="1"/>
                    </a:cubicBezTo>
                    <a:cubicBezTo>
                      <a:pt x="1185" y="1"/>
                      <a:pt x="1526" y="600"/>
                      <a:pt x="1526" y="133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19"/>
              <p:cNvSpPr/>
              <p:nvPr/>
            </p:nvSpPr>
            <p:spPr>
              <a:xfrm>
                <a:off x="4994815" y="4030735"/>
                <a:ext cx="11593" cy="8583"/>
              </a:xfrm>
              <a:custGeom>
                <a:avLst/>
                <a:gdLst/>
                <a:ahLst/>
                <a:cxnLst/>
                <a:rect l="l" t="t" r="r" b="b"/>
                <a:pathLst>
                  <a:path w="11593" h="8583" extrusionOk="0">
                    <a:moveTo>
                      <a:pt x="10548" y="8436"/>
                    </a:moveTo>
                    <a:lnTo>
                      <a:pt x="1045" y="3007"/>
                    </a:lnTo>
                    <a:cubicBezTo>
                      <a:pt x="393" y="2512"/>
                      <a:pt x="8" y="1731"/>
                      <a:pt x="0" y="911"/>
                    </a:cubicBezTo>
                    <a:lnTo>
                      <a:pt x="0" y="911"/>
                    </a:lnTo>
                    <a:cubicBezTo>
                      <a:pt x="0" y="150"/>
                      <a:pt x="475" y="-232"/>
                      <a:pt x="1045" y="150"/>
                    </a:cubicBezTo>
                    <a:lnTo>
                      <a:pt x="10548" y="5579"/>
                    </a:lnTo>
                    <a:cubicBezTo>
                      <a:pt x="11197" y="6036"/>
                      <a:pt x="11586" y="6779"/>
                      <a:pt x="11593" y="7579"/>
                    </a:cubicBezTo>
                    <a:lnTo>
                      <a:pt x="11593" y="7579"/>
                    </a:lnTo>
                    <a:cubicBezTo>
                      <a:pt x="11593" y="8436"/>
                      <a:pt x="11118" y="8817"/>
                      <a:pt x="10548" y="843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19"/>
              <p:cNvSpPr/>
              <p:nvPr/>
            </p:nvSpPr>
            <p:spPr>
              <a:xfrm>
                <a:off x="5208723" y="3964590"/>
                <a:ext cx="10739" cy="7715"/>
              </a:xfrm>
              <a:custGeom>
                <a:avLst/>
                <a:gdLst/>
                <a:ahLst/>
                <a:cxnLst/>
                <a:rect l="l" t="t" r="r" b="b"/>
                <a:pathLst>
                  <a:path w="10739" h="7715" extrusionOk="0">
                    <a:moveTo>
                      <a:pt x="9788" y="2667"/>
                    </a:moveTo>
                    <a:lnTo>
                      <a:pt x="1045" y="7715"/>
                    </a:lnTo>
                    <a:cubicBezTo>
                      <a:pt x="475" y="7715"/>
                      <a:pt x="0" y="7715"/>
                      <a:pt x="0" y="6953"/>
                    </a:cubicBezTo>
                    <a:lnTo>
                      <a:pt x="0" y="6953"/>
                    </a:lnTo>
                    <a:cubicBezTo>
                      <a:pt x="48" y="6191"/>
                      <a:pt x="437" y="5496"/>
                      <a:pt x="1045" y="5048"/>
                    </a:cubicBezTo>
                    <a:lnTo>
                      <a:pt x="9788" y="0"/>
                    </a:lnTo>
                    <a:cubicBezTo>
                      <a:pt x="10358" y="0"/>
                      <a:pt x="10738" y="0"/>
                      <a:pt x="10738" y="762"/>
                    </a:cubicBezTo>
                    <a:lnTo>
                      <a:pt x="10738" y="762"/>
                    </a:lnTo>
                    <a:cubicBezTo>
                      <a:pt x="10767" y="1514"/>
                      <a:pt x="10415" y="2238"/>
                      <a:pt x="9788" y="2667"/>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19"/>
              <p:cNvSpPr/>
              <p:nvPr/>
            </p:nvSpPr>
            <p:spPr>
              <a:xfrm>
                <a:off x="5195324" y="3972306"/>
                <a:ext cx="10738" cy="7810"/>
              </a:xfrm>
              <a:custGeom>
                <a:avLst/>
                <a:gdLst/>
                <a:ahLst/>
                <a:cxnLst/>
                <a:rect l="l" t="t" r="r" b="b"/>
                <a:pathLst>
                  <a:path w="10738" h="7810" extrusionOk="0">
                    <a:moveTo>
                      <a:pt x="9788" y="2762"/>
                    </a:moveTo>
                    <a:lnTo>
                      <a:pt x="1045" y="7810"/>
                    </a:lnTo>
                    <a:cubicBezTo>
                      <a:pt x="475" y="7810"/>
                      <a:pt x="0" y="7810"/>
                      <a:pt x="0" y="7048"/>
                    </a:cubicBezTo>
                    <a:lnTo>
                      <a:pt x="0" y="7048"/>
                    </a:lnTo>
                    <a:cubicBezTo>
                      <a:pt x="9" y="6277"/>
                      <a:pt x="399" y="5562"/>
                      <a:pt x="1045" y="5143"/>
                    </a:cubicBezTo>
                    <a:lnTo>
                      <a:pt x="9788" y="0"/>
                    </a:lnTo>
                    <a:cubicBezTo>
                      <a:pt x="10358" y="0"/>
                      <a:pt x="10738" y="0"/>
                      <a:pt x="10738" y="762"/>
                    </a:cubicBezTo>
                    <a:lnTo>
                      <a:pt x="10738" y="762"/>
                    </a:lnTo>
                    <a:cubicBezTo>
                      <a:pt x="10738" y="1543"/>
                      <a:pt x="10387" y="2276"/>
                      <a:pt x="9788" y="276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19"/>
              <p:cNvSpPr/>
              <p:nvPr/>
            </p:nvSpPr>
            <p:spPr>
              <a:xfrm>
                <a:off x="4963697" y="3895887"/>
                <a:ext cx="275954" cy="159785"/>
              </a:xfrm>
              <a:custGeom>
                <a:avLst/>
                <a:gdLst/>
                <a:ahLst/>
                <a:cxnLst/>
                <a:rect l="l" t="t" r="r" b="b"/>
                <a:pathLst>
                  <a:path w="275954" h="159785" extrusionOk="0">
                    <a:moveTo>
                      <a:pt x="75211" y="157571"/>
                    </a:moveTo>
                    <a:lnTo>
                      <a:pt x="4035" y="116328"/>
                    </a:lnTo>
                    <a:cubicBezTo>
                      <a:pt x="-1951" y="112899"/>
                      <a:pt x="-1191" y="106803"/>
                      <a:pt x="5746" y="102802"/>
                    </a:cubicBezTo>
                    <a:lnTo>
                      <a:pt x="177271" y="3266"/>
                    </a:lnTo>
                    <a:cubicBezTo>
                      <a:pt x="184513" y="-725"/>
                      <a:pt x="193208" y="-1077"/>
                      <a:pt x="200743" y="2314"/>
                    </a:cubicBezTo>
                    <a:lnTo>
                      <a:pt x="271919" y="43461"/>
                    </a:lnTo>
                    <a:cubicBezTo>
                      <a:pt x="277906" y="46986"/>
                      <a:pt x="277146" y="52986"/>
                      <a:pt x="270209" y="57082"/>
                    </a:cubicBezTo>
                    <a:lnTo>
                      <a:pt x="98303" y="156523"/>
                    </a:lnTo>
                    <a:cubicBezTo>
                      <a:pt x="91195" y="160467"/>
                      <a:pt x="82652" y="160857"/>
                      <a:pt x="75211" y="157571"/>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19"/>
              <p:cNvSpPr/>
              <p:nvPr/>
            </p:nvSpPr>
            <p:spPr>
              <a:xfrm>
                <a:off x="4974996" y="3900154"/>
                <a:ext cx="256564" cy="148399"/>
              </a:xfrm>
              <a:custGeom>
                <a:avLst/>
                <a:gdLst/>
                <a:ahLst/>
                <a:cxnLst/>
                <a:rect l="l" t="t" r="r" b="b"/>
                <a:pathLst>
                  <a:path w="256564" h="148399" extrusionOk="0">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19"/>
              <p:cNvSpPr/>
              <p:nvPr/>
            </p:nvSpPr>
            <p:spPr>
              <a:xfrm>
                <a:off x="4974996" y="3900154"/>
                <a:ext cx="256564" cy="148399"/>
              </a:xfrm>
              <a:custGeom>
                <a:avLst/>
                <a:gdLst/>
                <a:ahLst/>
                <a:cxnLst/>
                <a:rect l="l" t="t" r="r" b="b"/>
                <a:pathLst>
                  <a:path w="256564" h="148399" extrusionOk="0">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000000">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19"/>
              <p:cNvSpPr/>
              <p:nvPr/>
            </p:nvSpPr>
            <p:spPr>
              <a:xfrm>
                <a:off x="5189528" y="3920775"/>
                <a:ext cx="6461" cy="3619"/>
              </a:xfrm>
              <a:custGeom>
                <a:avLst/>
                <a:gdLst/>
                <a:ahLst/>
                <a:cxnLst/>
                <a:rect l="l" t="t" r="r" b="b"/>
                <a:pathLst>
                  <a:path w="6461" h="3619" extrusionOk="0">
                    <a:moveTo>
                      <a:pt x="6462" y="1810"/>
                    </a:moveTo>
                    <a:cubicBezTo>
                      <a:pt x="6462" y="2809"/>
                      <a:pt x="5015" y="3620"/>
                      <a:pt x="3231" y="3620"/>
                    </a:cubicBezTo>
                    <a:cubicBezTo>
                      <a:pt x="1447" y="3620"/>
                      <a:pt x="0" y="2809"/>
                      <a:pt x="0" y="1810"/>
                    </a:cubicBezTo>
                    <a:cubicBezTo>
                      <a:pt x="0" y="810"/>
                      <a:pt x="1447" y="0"/>
                      <a:pt x="3231" y="0"/>
                    </a:cubicBezTo>
                    <a:cubicBezTo>
                      <a:pt x="5015" y="0"/>
                      <a:pt x="6462" y="810"/>
                      <a:pt x="6462" y="181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19"/>
              <p:cNvSpPr/>
              <p:nvPr/>
            </p:nvSpPr>
            <p:spPr>
              <a:xfrm>
                <a:off x="5191381" y="3921823"/>
                <a:ext cx="2668" cy="1547"/>
              </a:xfrm>
              <a:custGeom>
                <a:avLst/>
                <a:gdLst/>
                <a:ahLst/>
                <a:cxnLst/>
                <a:rect l="l" t="t" r="r" b="b"/>
                <a:pathLst>
                  <a:path w="2668" h="1547" extrusionOk="0">
                    <a:moveTo>
                      <a:pt x="428" y="1333"/>
                    </a:moveTo>
                    <a:cubicBezTo>
                      <a:pt x="-143" y="1333"/>
                      <a:pt x="-143" y="571"/>
                      <a:pt x="428" y="286"/>
                    </a:cubicBezTo>
                    <a:cubicBezTo>
                      <a:pt x="1007" y="-95"/>
                      <a:pt x="1748" y="-95"/>
                      <a:pt x="2328" y="286"/>
                    </a:cubicBezTo>
                    <a:cubicBezTo>
                      <a:pt x="2613" y="409"/>
                      <a:pt x="2746" y="752"/>
                      <a:pt x="2623" y="1038"/>
                    </a:cubicBezTo>
                    <a:cubicBezTo>
                      <a:pt x="2566" y="1172"/>
                      <a:pt x="2461" y="1276"/>
                      <a:pt x="2328" y="1333"/>
                    </a:cubicBezTo>
                    <a:cubicBezTo>
                      <a:pt x="1730" y="1619"/>
                      <a:pt x="1026" y="1619"/>
                      <a:pt x="428" y="1333"/>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86" name="Google Shape;986;p19"/>
            <p:cNvSpPr/>
            <p:nvPr/>
          </p:nvSpPr>
          <p:spPr>
            <a:xfrm>
              <a:off x="3497758" y="3222825"/>
              <a:ext cx="163253" cy="135636"/>
            </a:xfrm>
            <a:custGeom>
              <a:avLst/>
              <a:gdLst/>
              <a:ahLst/>
              <a:cxnLst/>
              <a:rect l="l" t="t" r="r" b="b"/>
              <a:pathLst>
                <a:path w="163253" h="135636" extrusionOk="0">
                  <a:moveTo>
                    <a:pt x="127338" y="95727"/>
                  </a:moveTo>
                  <a:cubicBezTo>
                    <a:pt x="127338" y="95727"/>
                    <a:pt x="165349" y="61723"/>
                    <a:pt x="163163" y="16670"/>
                  </a:cubicBezTo>
                  <a:cubicBezTo>
                    <a:pt x="160882" y="-14763"/>
                    <a:pt x="141972" y="7906"/>
                    <a:pt x="141972" y="7906"/>
                  </a:cubicBezTo>
                  <a:lnTo>
                    <a:pt x="122966" y="42482"/>
                  </a:lnTo>
                  <a:cubicBezTo>
                    <a:pt x="122966" y="42482"/>
                    <a:pt x="103961" y="67152"/>
                    <a:pt x="86475" y="72772"/>
                  </a:cubicBezTo>
                  <a:cubicBezTo>
                    <a:pt x="73115" y="74058"/>
                    <a:pt x="59820" y="76029"/>
                    <a:pt x="46659" y="78677"/>
                  </a:cubicBezTo>
                  <a:cubicBezTo>
                    <a:pt x="23282" y="83249"/>
                    <a:pt x="0" y="112491"/>
                    <a:pt x="0" y="112491"/>
                  </a:cubicBezTo>
                  <a:lnTo>
                    <a:pt x="30124" y="135637"/>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7" name="Google Shape;987;p19"/>
            <p:cNvSpPr/>
            <p:nvPr/>
          </p:nvSpPr>
          <p:spPr>
            <a:xfrm>
              <a:off x="5866407" y="1508477"/>
              <a:ext cx="336298" cy="520294"/>
            </a:xfrm>
            <a:custGeom>
              <a:avLst/>
              <a:gdLst/>
              <a:ahLst/>
              <a:cxnLst/>
              <a:rect l="l" t="t" r="r" b="b"/>
              <a:pathLst>
                <a:path w="336298" h="520294" extrusionOk="0">
                  <a:moveTo>
                    <a:pt x="294302" y="134437"/>
                  </a:moveTo>
                  <a:lnTo>
                    <a:pt x="70986" y="4897"/>
                  </a:lnTo>
                  <a:cubicBezTo>
                    <a:pt x="63640" y="-75"/>
                    <a:pt x="54403" y="-1342"/>
                    <a:pt x="45994" y="1468"/>
                  </a:cubicBezTo>
                  <a:lnTo>
                    <a:pt x="45994" y="1468"/>
                  </a:lnTo>
                  <a:cubicBezTo>
                    <a:pt x="44188" y="2211"/>
                    <a:pt x="42487" y="3202"/>
                    <a:pt x="40957" y="4421"/>
                  </a:cubicBezTo>
                  <a:lnTo>
                    <a:pt x="0" y="27948"/>
                  </a:lnTo>
                  <a:lnTo>
                    <a:pt x="28508" y="67572"/>
                  </a:lnTo>
                  <a:lnTo>
                    <a:pt x="28508" y="280265"/>
                  </a:lnTo>
                  <a:cubicBezTo>
                    <a:pt x="28508" y="311507"/>
                    <a:pt x="47514" y="347797"/>
                    <a:pt x="70891" y="361323"/>
                  </a:cubicBezTo>
                  <a:lnTo>
                    <a:pt x="267884" y="475623"/>
                  </a:lnTo>
                  <a:lnTo>
                    <a:pt x="274346" y="520295"/>
                  </a:lnTo>
                  <a:cubicBezTo>
                    <a:pt x="275676" y="519628"/>
                    <a:pt x="309601" y="500102"/>
                    <a:pt x="320339" y="493815"/>
                  </a:cubicBezTo>
                  <a:cubicBezTo>
                    <a:pt x="321375" y="493339"/>
                    <a:pt x="322354" y="492768"/>
                    <a:pt x="323285" y="492101"/>
                  </a:cubicBezTo>
                  <a:lnTo>
                    <a:pt x="323285" y="492101"/>
                  </a:lnTo>
                  <a:lnTo>
                    <a:pt x="323285" y="492101"/>
                  </a:lnTo>
                  <a:cubicBezTo>
                    <a:pt x="332560" y="483709"/>
                    <a:pt x="337321" y="471413"/>
                    <a:pt x="336114" y="458954"/>
                  </a:cubicBezTo>
                  <a:lnTo>
                    <a:pt x="336114" y="215495"/>
                  </a:lnTo>
                  <a:cubicBezTo>
                    <a:pt x="336589" y="184253"/>
                    <a:pt x="317678" y="147772"/>
                    <a:pt x="294302" y="134437"/>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19"/>
            <p:cNvSpPr/>
            <p:nvPr/>
          </p:nvSpPr>
          <p:spPr>
            <a:xfrm>
              <a:off x="5848921" y="1535134"/>
              <a:ext cx="307985" cy="495867"/>
            </a:xfrm>
            <a:custGeom>
              <a:avLst/>
              <a:gdLst/>
              <a:ahLst/>
              <a:cxnLst/>
              <a:rect l="l" t="t" r="r" b="b"/>
              <a:pathLst>
                <a:path w="307985" h="495867" extrusionOk="0">
                  <a:moveTo>
                    <a:pt x="265603" y="490781"/>
                  </a:moveTo>
                  <a:lnTo>
                    <a:pt x="42288" y="361527"/>
                  </a:lnTo>
                  <a:cubicBezTo>
                    <a:pt x="18911" y="348002"/>
                    <a:pt x="0" y="311711"/>
                    <a:pt x="0" y="280469"/>
                  </a:cubicBezTo>
                  <a:lnTo>
                    <a:pt x="0" y="37105"/>
                  </a:lnTo>
                  <a:cubicBezTo>
                    <a:pt x="0" y="5864"/>
                    <a:pt x="19006" y="-8424"/>
                    <a:pt x="42288" y="5101"/>
                  </a:cubicBezTo>
                  <a:lnTo>
                    <a:pt x="265603" y="134261"/>
                  </a:lnTo>
                  <a:cubicBezTo>
                    <a:pt x="288980" y="147786"/>
                    <a:pt x="307986" y="184171"/>
                    <a:pt x="307986" y="215413"/>
                  </a:cubicBezTo>
                  <a:lnTo>
                    <a:pt x="307986" y="458682"/>
                  </a:lnTo>
                  <a:cubicBezTo>
                    <a:pt x="307986" y="489924"/>
                    <a:pt x="288980" y="504307"/>
                    <a:pt x="265603" y="490781"/>
                  </a:cubicBezTo>
                  <a:close/>
                </a:path>
              </a:pathLst>
            </a:custGeom>
            <a:solidFill>
              <a:srgbClr val="EF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19"/>
            <p:cNvSpPr/>
            <p:nvPr/>
          </p:nvSpPr>
          <p:spPr>
            <a:xfrm>
              <a:off x="5914777" y="1634489"/>
              <a:ext cx="176087" cy="297735"/>
            </a:xfrm>
            <a:custGeom>
              <a:avLst/>
              <a:gdLst/>
              <a:ahLst/>
              <a:cxnLst/>
              <a:rect l="l" t="t" r="r" b="b"/>
              <a:pathLst>
                <a:path w="176087" h="297735" extrusionOk="0">
                  <a:moveTo>
                    <a:pt x="0" y="28904"/>
                  </a:moveTo>
                  <a:cubicBezTo>
                    <a:pt x="0" y="15188"/>
                    <a:pt x="3896" y="6330"/>
                    <a:pt x="11593" y="2234"/>
                  </a:cubicBezTo>
                  <a:cubicBezTo>
                    <a:pt x="19291" y="-1862"/>
                    <a:pt x="29364" y="-338"/>
                    <a:pt x="41812" y="6901"/>
                  </a:cubicBezTo>
                  <a:cubicBezTo>
                    <a:pt x="54413" y="14198"/>
                    <a:pt x="64923" y="24627"/>
                    <a:pt x="72316" y="37191"/>
                  </a:cubicBezTo>
                  <a:cubicBezTo>
                    <a:pt x="79842" y="49516"/>
                    <a:pt x="83824" y="63699"/>
                    <a:pt x="83814" y="78148"/>
                  </a:cubicBezTo>
                  <a:lnTo>
                    <a:pt x="83814" y="89197"/>
                  </a:lnTo>
                  <a:cubicBezTo>
                    <a:pt x="83814" y="103009"/>
                    <a:pt x="80013" y="111867"/>
                    <a:pt x="72316" y="115867"/>
                  </a:cubicBezTo>
                  <a:cubicBezTo>
                    <a:pt x="64619" y="119868"/>
                    <a:pt x="54546" y="118153"/>
                    <a:pt x="42097" y="110914"/>
                  </a:cubicBezTo>
                  <a:cubicBezTo>
                    <a:pt x="29478" y="103647"/>
                    <a:pt x="18958" y="93208"/>
                    <a:pt x="11593" y="80625"/>
                  </a:cubicBezTo>
                  <a:cubicBezTo>
                    <a:pt x="4039" y="68338"/>
                    <a:pt x="28" y="54193"/>
                    <a:pt x="0" y="39763"/>
                  </a:cubicBezTo>
                  <a:close/>
                  <a:moveTo>
                    <a:pt x="25467" y="55479"/>
                  </a:moveTo>
                  <a:cubicBezTo>
                    <a:pt x="25467" y="61584"/>
                    <a:pt x="27035" y="67585"/>
                    <a:pt x="30029" y="72910"/>
                  </a:cubicBezTo>
                  <a:cubicBezTo>
                    <a:pt x="32784" y="78158"/>
                    <a:pt x="36975" y="82520"/>
                    <a:pt x="42097" y="85483"/>
                  </a:cubicBezTo>
                  <a:cubicBezTo>
                    <a:pt x="47039" y="88340"/>
                    <a:pt x="50935" y="88721"/>
                    <a:pt x="53881" y="86626"/>
                  </a:cubicBezTo>
                  <a:cubicBezTo>
                    <a:pt x="57226" y="83311"/>
                    <a:pt x="58841" y="78634"/>
                    <a:pt x="58252" y="73957"/>
                  </a:cubicBezTo>
                  <a:lnTo>
                    <a:pt x="58252" y="62623"/>
                  </a:lnTo>
                  <a:cubicBezTo>
                    <a:pt x="58252" y="56536"/>
                    <a:pt x="56751" y="50554"/>
                    <a:pt x="53881" y="45192"/>
                  </a:cubicBezTo>
                  <a:cubicBezTo>
                    <a:pt x="51154" y="39896"/>
                    <a:pt x="46963" y="35496"/>
                    <a:pt x="41812" y="32524"/>
                  </a:cubicBezTo>
                  <a:cubicBezTo>
                    <a:pt x="38581" y="30000"/>
                    <a:pt x="34201" y="29523"/>
                    <a:pt x="30504" y="31285"/>
                  </a:cubicBezTo>
                  <a:cubicBezTo>
                    <a:pt x="27463" y="33286"/>
                    <a:pt x="25942" y="37572"/>
                    <a:pt x="25942" y="44239"/>
                  </a:cubicBezTo>
                  <a:close/>
                  <a:moveTo>
                    <a:pt x="49509" y="221785"/>
                  </a:moveTo>
                  <a:lnTo>
                    <a:pt x="30504" y="199306"/>
                  </a:lnTo>
                  <a:lnTo>
                    <a:pt x="125532" y="78910"/>
                  </a:lnTo>
                  <a:lnTo>
                    <a:pt x="144537" y="101389"/>
                  </a:lnTo>
                  <a:close/>
                  <a:moveTo>
                    <a:pt x="92177" y="208451"/>
                  </a:moveTo>
                  <a:cubicBezTo>
                    <a:pt x="92177" y="194639"/>
                    <a:pt x="96073" y="185781"/>
                    <a:pt x="103866" y="181780"/>
                  </a:cubicBezTo>
                  <a:cubicBezTo>
                    <a:pt x="111658" y="177780"/>
                    <a:pt x="121731" y="179494"/>
                    <a:pt x="134084" y="186638"/>
                  </a:cubicBezTo>
                  <a:cubicBezTo>
                    <a:pt x="146600" y="193934"/>
                    <a:pt x="157062" y="204288"/>
                    <a:pt x="164493" y="216737"/>
                  </a:cubicBezTo>
                  <a:cubicBezTo>
                    <a:pt x="172124" y="229129"/>
                    <a:pt x="176144" y="243417"/>
                    <a:pt x="176087" y="257980"/>
                  </a:cubicBezTo>
                  <a:lnTo>
                    <a:pt x="176087" y="269030"/>
                  </a:lnTo>
                  <a:cubicBezTo>
                    <a:pt x="176087" y="282650"/>
                    <a:pt x="172286" y="291604"/>
                    <a:pt x="164683" y="295604"/>
                  </a:cubicBezTo>
                  <a:cubicBezTo>
                    <a:pt x="157081" y="299605"/>
                    <a:pt x="147008" y="297985"/>
                    <a:pt x="134369" y="290651"/>
                  </a:cubicBezTo>
                  <a:cubicBezTo>
                    <a:pt x="121693" y="283374"/>
                    <a:pt x="111145" y="272906"/>
                    <a:pt x="103770" y="260266"/>
                  </a:cubicBezTo>
                  <a:cubicBezTo>
                    <a:pt x="96282" y="248093"/>
                    <a:pt x="92272" y="234092"/>
                    <a:pt x="92177" y="219785"/>
                  </a:cubicBezTo>
                  <a:close/>
                  <a:moveTo>
                    <a:pt x="117645" y="235120"/>
                  </a:moveTo>
                  <a:cubicBezTo>
                    <a:pt x="117768" y="241178"/>
                    <a:pt x="119403" y="247103"/>
                    <a:pt x="122396" y="252361"/>
                  </a:cubicBezTo>
                  <a:cubicBezTo>
                    <a:pt x="125142" y="257657"/>
                    <a:pt x="129285" y="262105"/>
                    <a:pt x="134369" y="265219"/>
                  </a:cubicBezTo>
                  <a:cubicBezTo>
                    <a:pt x="145108" y="271506"/>
                    <a:pt x="150524" y="267696"/>
                    <a:pt x="150524" y="253885"/>
                  </a:cubicBezTo>
                  <a:lnTo>
                    <a:pt x="150524" y="242169"/>
                  </a:lnTo>
                  <a:cubicBezTo>
                    <a:pt x="150524" y="236102"/>
                    <a:pt x="148985" y="230139"/>
                    <a:pt x="146058" y="224834"/>
                  </a:cubicBezTo>
                  <a:cubicBezTo>
                    <a:pt x="143302" y="219614"/>
                    <a:pt x="139159" y="215261"/>
                    <a:pt x="134084" y="212260"/>
                  </a:cubicBezTo>
                  <a:cubicBezTo>
                    <a:pt x="130720" y="209527"/>
                    <a:pt x="126064" y="209041"/>
                    <a:pt x="122206" y="211022"/>
                  </a:cubicBezTo>
                  <a:cubicBezTo>
                    <a:pt x="118671" y="214175"/>
                    <a:pt x="116960" y="218899"/>
                    <a:pt x="117645" y="223595"/>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19"/>
            <p:cNvSpPr/>
            <p:nvPr/>
          </p:nvSpPr>
          <p:spPr>
            <a:xfrm>
              <a:off x="3825908" y="830009"/>
              <a:ext cx="336307" cy="520393"/>
            </a:xfrm>
            <a:custGeom>
              <a:avLst/>
              <a:gdLst/>
              <a:ahLst/>
              <a:cxnLst/>
              <a:rect l="l" t="t" r="r" b="b"/>
              <a:pathLst>
                <a:path w="336307" h="520393" extrusionOk="0">
                  <a:moveTo>
                    <a:pt x="294302" y="134154"/>
                  </a:moveTo>
                  <a:lnTo>
                    <a:pt x="70986" y="4900"/>
                  </a:lnTo>
                  <a:cubicBezTo>
                    <a:pt x="63640" y="-76"/>
                    <a:pt x="54403" y="-1344"/>
                    <a:pt x="45994" y="1471"/>
                  </a:cubicBezTo>
                  <a:lnTo>
                    <a:pt x="45994" y="1471"/>
                  </a:lnTo>
                  <a:cubicBezTo>
                    <a:pt x="44205" y="2253"/>
                    <a:pt x="42515" y="3245"/>
                    <a:pt x="40957" y="4424"/>
                  </a:cubicBezTo>
                  <a:lnTo>
                    <a:pt x="0" y="27951"/>
                  </a:lnTo>
                  <a:lnTo>
                    <a:pt x="28508" y="67575"/>
                  </a:lnTo>
                  <a:lnTo>
                    <a:pt x="28508" y="280268"/>
                  </a:lnTo>
                  <a:cubicBezTo>
                    <a:pt x="28508" y="311510"/>
                    <a:pt x="47514" y="347800"/>
                    <a:pt x="70796" y="361326"/>
                  </a:cubicBezTo>
                  <a:lnTo>
                    <a:pt x="267789" y="475626"/>
                  </a:lnTo>
                  <a:lnTo>
                    <a:pt x="274346" y="520393"/>
                  </a:lnTo>
                  <a:lnTo>
                    <a:pt x="320244" y="493818"/>
                  </a:lnTo>
                  <a:cubicBezTo>
                    <a:pt x="321261" y="493333"/>
                    <a:pt x="322240" y="492799"/>
                    <a:pt x="323190" y="492199"/>
                  </a:cubicBezTo>
                  <a:lnTo>
                    <a:pt x="323190" y="492199"/>
                  </a:lnTo>
                  <a:lnTo>
                    <a:pt x="323190" y="492199"/>
                  </a:lnTo>
                  <a:cubicBezTo>
                    <a:pt x="332551" y="483865"/>
                    <a:pt x="337359" y="471539"/>
                    <a:pt x="336114" y="459052"/>
                  </a:cubicBezTo>
                  <a:lnTo>
                    <a:pt x="336114" y="215212"/>
                  </a:lnTo>
                  <a:cubicBezTo>
                    <a:pt x="336684" y="183970"/>
                    <a:pt x="317679" y="147680"/>
                    <a:pt x="294302" y="134154"/>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1" name="Google Shape;991;p19"/>
            <p:cNvSpPr/>
            <p:nvPr/>
          </p:nvSpPr>
          <p:spPr>
            <a:xfrm>
              <a:off x="3808424" y="856397"/>
              <a:ext cx="307985" cy="495973"/>
            </a:xfrm>
            <a:custGeom>
              <a:avLst/>
              <a:gdLst/>
              <a:ahLst/>
              <a:cxnLst/>
              <a:rect l="l" t="t" r="r" b="b"/>
              <a:pathLst>
                <a:path w="307985" h="495973" extrusionOk="0">
                  <a:moveTo>
                    <a:pt x="265698" y="490766"/>
                  </a:moveTo>
                  <a:lnTo>
                    <a:pt x="42382" y="361702"/>
                  </a:lnTo>
                  <a:cubicBezTo>
                    <a:pt x="19006" y="348177"/>
                    <a:pt x="0" y="311886"/>
                    <a:pt x="0" y="280644"/>
                  </a:cubicBezTo>
                  <a:lnTo>
                    <a:pt x="0" y="37185"/>
                  </a:lnTo>
                  <a:cubicBezTo>
                    <a:pt x="0" y="5943"/>
                    <a:pt x="19006" y="-8439"/>
                    <a:pt x="42382" y="5086"/>
                  </a:cubicBezTo>
                  <a:lnTo>
                    <a:pt x="265698" y="134340"/>
                  </a:lnTo>
                  <a:cubicBezTo>
                    <a:pt x="289075" y="147866"/>
                    <a:pt x="307986" y="184156"/>
                    <a:pt x="307986" y="215398"/>
                  </a:cubicBezTo>
                  <a:lnTo>
                    <a:pt x="307986" y="458667"/>
                  </a:lnTo>
                  <a:cubicBezTo>
                    <a:pt x="307986" y="489909"/>
                    <a:pt x="289075" y="504577"/>
                    <a:pt x="265698" y="490766"/>
                  </a:cubicBezTo>
                  <a:close/>
                </a:path>
              </a:pathLst>
            </a:custGeom>
            <a:solidFill>
              <a:srgbClr val="EF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19"/>
            <p:cNvSpPr/>
            <p:nvPr/>
          </p:nvSpPr>
          <p:spPr>
            <a:xfrm>
              <a:off x="3864395" y="989404"/>
              <a:ext cx="196042" cy="250697"/>
            </a:xfrm>
            <a:custGeom>
              <a:avLst/>
              <a:gdLst/>
              <a:ahLst/>
              <a:cxnLst/>
              <a:rect l="l" t="t" r="r" b="b"/>
              <a:pathLst>
                <a:path w="196042" h="250697" extrusionOk="0">
                  <a:moveTo>
                    <a:pt x="98069" y="0"/>
                  </a:moveTo>
                  <a:lnTo>
                    <a:pt x="128288" y="88487"/>
                  </a:lnTo>
                  <a:lnTo>
                    <a:pt x="196043" y="139065"/>
                  </a:lnTo>
                  <a:lnTo>
                    <a:pt x="147008" y="166021"/>
                  </a:lnTo>
                  <a:lnTo>
                    <a:pt x="158602" y="250698"/>
                  </a:lnTo>
                  <a:lnTo>
                    <a:pt x="98069" y="178879"/>
                  </a:lnTo>
                  <a:lnTo>
                    <a:pt x="37441" y="180594"/>
                  </a:lnTo>
                  <a:lnTo>
                    <a:pt x="49034" y="109252"/>
                  </a:lnTo>
                  <a:lnTo>
                    <a:pt x="0" y="25622"/>
                  </a:lnTo>
                  <a:lnTo>
                    <a:pt x="67755" y="53435"/>
                  </a:lnTo>
                  <a:lnTo>
                    <a:pt x="98069" y="0"/>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18"/>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387" y="2925527"/>
            <a:ext cx="1895475" cy="203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9" name="Google Shape;2219;p36"/>
          <p:cNvSpPr txBox="1">
            <a:spLocks noGrp="1"/>
          </p:cNvSpPr>
          <p:nvPr>
            <p:ph type="title"/>
          </p:nvPr>
        </p:nvSpPr>
        <p:spPr>
          <a:xfrm>
            <a:off x="467544" y="274022"/>
            <a:ext cx="5640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Conclusions </a:t>
            </a:r>
            <a:endParaRPr dirty="0"/>
          </a:p>
        </p:txBody>
      </p:sp>
      <p:sp>
        <p:nvSpPr>
          <p:cNvPr id="2220" name="Google Shape;2220;p36"/>
          <p:cNvSpPr txBox="1">
            <a:spLocks noGrp="1"/>
          </p:cNvSpPr>
          <p:nvPr>
            <p:ph type="body" idx="1"/>
          </p:nvPr>
        </p:nvSpPr>
        <p:spPr>
          <a:xfrm>
            <a:off x="566973" y="761157"/>
            <a:ext cx="4242780" cy="3361044"/>
          </a:xfrm>
          <a:prstGeom prst="rect">
            <a:avLst/>
          </a:prstGeom>
        </p:spPr>
        <p:txBody>
          <a:bodyPr spcFirstLastPara="1" wrap="square" lIns="0" tIns="0" rIns="0" bIns="0" anchor="t" anchorCtr="0">
            <a:noAutofit/>
          </a:bodyPr>
          <a:lstStyle/>
          <a:p>
            <a:pPr marL="285750" lvl="0" indent="-285750">
              <a:lnSpc>
                <a:spcPct val="100000"/>
              </a:lnSpc>
              <a:buFont typeface="Wingdings" panose="05000000000000000000" pitchFamily="2" charset="2"/>
              <a:buChar char="v"/>
            </a:pPr>
            <a:r>
              <a:rPr lang="en-US" sz="1400" dirty="0">
                <a:solidFill>
                  <a:srgbClr val="000000"/>
                </a:solidFill>
                <a:latin typeface="Raleway Thin" panose="020B0604020202020204" charset="0"/>
              </a:rPr>
              <a:t>In conclusion, the company </a:t>
            </a:r>
            <a:r>
              <a:rPr lang="en-US" sz="1400" b="1" dirty="0">
                <a:solidFill>
                  <a:srgbClr val="000000"/>
                </a:solidFill>
                <a:latin typeface="Raleway Thin" panose="020B0604020202020204" charset="0"/>
              </a:rPr>
              <a:t>started as a small group of young and creative people</a:t>
            </a:r>
            <a:r>
              <a:rPr lang="en-US" sz="1400" dirty="0">
                <a:solidFill>
                  <a:srgbClr val="000000"/>
                </a:solidFill>
                <a:latin typeface="Raleway Thin" panose="020B0604020202020204" charset="0"/>
              </a:rPr>
              <a:t> and gradually managed to achieve its goals and set new ones. A typical example of readiness and hard work is the fact that in the midst of a pandemic, it managed to survive and support its customers. </a:t>
            </a:r>
          </a:p>
          <a:p>
            <a:pPr marL="285750" lvl="0" indent="-285750">
              <a:lnSpc>
                <a:spcPct val="100000"/>
              </a:lnSpc>
              <a:buFont typeface="Wingdings" panose="05000000000000000000" pitchFamily="2" charset="2"/>
              <a:buChar char="v"/>
            </a:pPr>
            <a:r>
              <a:rPr lang="en-US" sz="1400" dirty="0">
                <a:solidFill>
                  <a:srgbClr val="000000"/>
                </a:solidFill>
                <a:latin typeface="Raleway Thin" panose="020B0604020202020204" charset="0"/>
              </a:rPr>
              <a:t>The </a:t>
            </a:r>
            <a:r>
              <a:rPr lang="en-US" sz="1400" b="1" dirty="0">
                <a:solidFill>
                  <a:srgbClr val="000000"/>
                </a:solidFill>
                <a:latin typeface="Raleway Thin" panose="020B0604020202020204" charset="0"/>
              </a:rPr>
              <a:t>next goal </a:t>
            </a:r>
            <a:r>
              <a:rPr lang="en-US" sz="1400" dirty="0">
                <a:solidFill>
                  <a:srgbClr val="000000"/>
                </a:solidFill>
                <a:latin typeface="Raleway Thin" panose="020B0604020202020204" charset="0"/>
              </a:rPr>
              <a:t>of Viva Wallet is to unify the footprint of 23 countries by becoming the single payment provider that offers integrated payments and credit bundle for merchants across Europe. </a:t>
            </a:r>
          </a:p>
          <a:p>
            <a:pPr marL="285750" lvl="0" indent="-285750">
              <a:lnSpc>
                <a:spcPct val="100000"/>
              </a:lnSpc>
              <a:buFont typeface="Wingdings" panose="05000000000000000000" pitchFamily="2" charset="2"/>
              <a:buChar char="v"/>
            </a:pPr>
            <a:r>
              <a:rPr lang="en-US" sz="1400" dirty="0">
                <a:solidFill>
                  <a:srgbClr val="000000"/>
                </a:solidFill>
                <a:latin typeface="Raleway Thin" panose="020B0604020202020204" charset="0"/>
              </a:rPr>
              <a:t> Its </a:t>
            </a:r>
            <a:r>
              <a:rPr lang="en-US" sz="1400" b="1" dirty="0">
                <a:solidFill>
                  <a:srgbClr val="000000"/>
                </a:solidFill>
                <a:latin typeface="Raleway Thin" panose="020B0604020202020204" charset="0"/>
              </a:rPr>
              <a:t>strategic intent </a:t>
            </a:r>
            <a:r>
              <a:rPr lang="en-US" sz="1400" dirty="0">
                <a:solidFill>
                  <a:srgbClr val="000000"/>
                </a:solidFill>
                <a:latin typeface="Raleway Thin" panose="020B0604020202020204" charset="0"/>
              </a:rPr>
              <a:t>is to offer all available international and local payment products at each country, so that any business, merchant or any other business partner can plug into the cloud-based payments infrastructure and have seamless access to a truly single payments market.</a:t>
            </a:r>
          </a:p>
          <a:p>
            <a:pPr marL="0" lvl="0" indent="0">
              <a:lnSpc>
                <a:spcPct val="100000"/>
              </a:lnSpc>
              <a:buNone/>
            </a:pPr>
            <a:endParaRPr sz="1800" dirty="0"/>
          </a:p>
        </p:txBody>
      </p:sp>
      <p:sp>
        <p:nvSpPr>
          <p:cNvPr id="2222" name="Google Shape;2222;p3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36</a:t>
            </a:fld>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66069"/>
            <a:ext cx="597793" cy="49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5245952" y="915566"/>
            <a:ext cx="3096344" cy="1815882"/>
          </a:xfrm>
          <a:prstGeom prst="rect">
            <a:avLst/>
          </a:prstGeom>
        </p:spPr>
        <p:txBody>
          <a:bodyPr wrap="square">
            <a:spAutoFit/>
          </a:bodyPr>
          <a:lstStyle/>
          <a:p>
            <a:pPr marL="285750" indent="-285750">
              <a:buFont typeface="Wingdings" panose="05000000000000000000" pitchFamily="2" charset="2"/>
              <a:buChar char="v"/>
            </a:pPr>
            <a:r>
              <a:rPr lang="en-US" b="1" dirty="0">
                <a:latin typeface="Raleway Thin" panose="020B0604020202020204" charset="0"/>
              </a:rPr>
              <a:t>It is important </a:t>
            </a:r>
            <a:r>
              <a:rPr lang="en-US" dirty="0">
                <a:latin typeface="Raleway Thin" panose="020B0604020202020204" charset="0"/>
              </a:rPr>
              <a:t>for the company to maintain its competitive advantage over its potential competitors and to increase it not by following the sure and tried path, but as they are already doing creating new payment methods.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67494"/>
            <a:ext cx="7715200" cy="1082700"/>
          </a:xfrm>
        </p:spPr>
        <p:txBody>
          <a:bodyPr/>
          <a:lstStyle/>
          <a:p>
            <a:r>
              <a:rPr lang="en-US" sz="4000" dirty="0"/>
              <a:t>Suggestions to the Company</a:t>
            </a:r>
          </a:p>
        </p:txBody>
      </p:sp>
      <p:sp>
        <p:nvSpPr>
          <p:cNvPr id="3" name="Θέση κειμένου 2"/>
          <p:cNvSpPr>
            <a:spLocks noGrp="1"/>
          </p:cNvSpPr>
          <p:nvPr>
            <p:ph type="body" idx="1"/>
          </p:nvPr>
        </p:nvSpPr>
        <p:spPr>
          <a:xfrm>
            <a:off x="467544" y="771550"/>
            <a:ext cx="7416824" cy="2640900"/>
          </a:xfrm>
        </p:spPr>
        <p:txBody>
          <a:bodyPr numCol="2"/>
          <a:lstStyle/>
          <a:p>
            <a:r>
              <a:rPr lang="en-US" sz="1800" dirty="0">
                <a:latin typeface="Raleway Thin" panose="020B0604020202020204" charset="0"/>
              </a:rPr>
              <a:t>By increasing the use of its product by existing customers. For example, it may try to increase the size of the market, or provide price incentives for buying more product units.</a:t>
            </a:r>
          </a:p>
          <a:p>
            <a:r>
              <a:rPr lang="en-US" sz="1800" dirty="0">
                <a:latin typeface="Raleway Thin" panose="020B0604020202020204" charset="0"/>
              </a:rPr>
              <a:t>By attracting customers of competitors. this can be achieved by diversifying the product in the eyes of the customer, by strengthening the efforts to promote the product or by introducing a lower price</a:t>
            </a:r>
          </a:p>
          <a:p>
            <a:r>
              <a:rPr lang="en-US" sz="1800" dirty="0">
                <a:latin typeface="Raleway Thin" panose="020B0604020202020204" charset="0"/>
              </a:rPr>
              <a:t>By attracting non-users of the product. for example, the company can introduce trial use through vouchers to attract new customers.</a:t>
            </a:r>
          </a:p>
          <a:p>
            <a:r>
              <a:rPr lang="en-US" sz="1800" dirty="0">
                <a:latin typeface="Raleway Thin" panose="020B0604020202020204" charset="0"/>
              </a:rPr>
              <a:t>Free information of its new and old customers about the management of electronic transactions.</a:t>
            </a:r>
          </a:p>
          <a:p>
            <a:r>
              <a:rPr lang="en-US" sz="1800" dirty="0">
                <a:latin typeface="Raleway Thin" panose="020B0604020202020204" charset="0"/>
              </a:rPr>
              <a:t>Serving people with disabilities with qualified staff.</a:t>
            </a:r>
          </a:p>
        </p:txBody>
      </p:sp>
      <p:sp>
        <p:nvSpPr>
          <p:cNvPr id="4" name="Θέση αριθμού διαφάνειας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3438733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1236572" y="359194"/>
            <a:ext cx="5270516" cy="108101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4000" dirty="0"/>
              <a:t>DIGITAL ECONOMY</a:t>
            </a:r>
            <a:endParaRPr sz="4000" dirty="0"/>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348" name="Google Shape;348;p13"/>
          <p:cNvGrpSpPr/>
          <p:nvPr/>
        </p:nvGrpSpPr>
        <p:grpSpPr>
          <a:xfrm>
            <a:off x="6056647" y="380988"/>
            <a:ext cx="2706354" cy="1604434"/>
            <a:chOff x="6986665" y="3298709"/>
            <a:chExt cx="1817809" cy="1077669"/>
          </a:xfrm>
        </p:grpSpPr>
        <p:sp>
          <p:nvSpPr>
            <p:cNvPr id="349" name="Google Shape;349;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809939"/>
            <a:ext cx="6263948" cy="377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605600"/>
            <a:ext cx="8363272" cy="1082700"/>
          </a:xfrm>
          <a:prstGeom prst="rect">
            <a:avLst/>
          </a:prstGeom>
        </p:spPr>
        <p:txBody>
          <a:bodyPr spcFirstLastPara="1" wrap="square" lIns="0" tIns="0" rIns="0" bIns="0" anchor="t" anchorCtr="0">
            <a:noAutofit/>
          </a:bodyPr>
          <a:lstStyle/>
          <a:p>
            <a:pPr lvl="0"/>
            <a:r>
              <a:rPr lang="en-US" sz="3200" dirty="0"/>
              <a:t>DIGITAL TRANSFORMATION OF BANKS</a:t>
            </a:r>
            <a:endParaRPr sz="3200" dirty="0"/>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597" name="Google Shape;597;p17"/>
          <p:cNvGrpSpPr/>
          <p:nvPr/>
        </p:nvGrpSpPr>
        <p:grpSpPr>
          <a:xfrm>
            <a:off x="5796744" y="1573487"/>
            <a:ext cx="2928488" cy="3139481"/>
            <a:chOff x="2183550" y="65875"/>
            <a:chExt cx="4483981" cy="4807045"/>
          </a:xfrm>
        </p:grpSpPr>
        <p:sp>
          <p:nvSpPr>
            <p:cNvPr id="598" name="Google Shape;598;p17"/>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17"/>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17"/>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17"/>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17"/>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17"/>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17"/>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17"/>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17"/>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17"/>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17"/>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17"/>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17"/>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17"/>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17"/>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17"/>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7"/>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17"/>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17"/>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7"/>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17"/>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17"/>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0" name="Google Shape;620;p17"/>
            <p:cNvGrpSpPr/>
            <p:nvPr/>
          </p:nvGrpSpPr>
          <p:grpSpPr>
            <a:xfrm>
              <a:off x="2428704" y="3970322"/>
              <a:ext cx="350131" cy="370523"/>
              <a:chOff x="4512354" y="4952197"/>
              <a:chExt cx="350131" cy="370523"/>
            </a:xfrm>
          </p:grpSpPr>
          <p:grpSp>
            <p:nvGrpSpPr>
              <p:cNvPr id="621" name="Google Shape;621;p17"/>
              <p:cNvGrpSpPr/>
              <p:nvPr/>
            </p:nvGrpSpPr>
            <p:grpSpPr>
              <a:xfrm>
                <a:off x="4512354" y="5116449"/>
                <a:ext cx="343196" cy="206271"/>
                <a:chOff x="4512354" y="5116449"/>
                <a:chExt cx="343196" cy="206271"/>
              </a:xfrm>
            </p:grpSpPr>
            <p:sp>
              <p:nvSpPr>
                <p:cNvPr id="622" name="Google Shape;622;p17"/>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17"/>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17"/>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5" name="Google Shape;625;p17"/>
                <p:cNvGrpSpPr/>
                <p:nvPr/>
              </p:nvGrpSpPr>
              <p:grpSpPr>
                <a:xfrm>
                  <a:off x="4592868" y="5212556"/>
                  <a:ext cx="96807" cy="56007"/>
                  <a:chOff x="4592868" y="5212556"/>
                  <a:chExt cx="96807" cy="56007"/>
                </a:xfrm>
              </p:grpSpPr>
              <p:sp>
                <p:nvSpPr>
                  <p:cNvPr id="626" name="Google Shape;626;p17"/>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17"/>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8" name="Google Shape;628;p17"/>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17"/>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17"/>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17"/>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17"/>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17"/>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17"/>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17"/>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17"/>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17"/>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17"/>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17"/>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17"/>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17"/>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17"/>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17"/>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17"/>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17"/>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17"/>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17"/>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17"/>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17"/>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17"/>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17"/>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17"/>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17"/>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17"/>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17"/>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17"/>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17"/>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17"/>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17"/>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17"/>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17"/>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17"/>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17"/>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17"/>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17"/>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17"/>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17"/>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17"/>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17"/>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17"/>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17"/>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17"/>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17"/>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17"/>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17"/>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17"/>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17"/>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17"/>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17"/>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17"/>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17"/>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17"/>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17"/>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17"/>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17"/>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17"/>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17"/>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17"/>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17"/>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17"/>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17"/>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2" name="Google Shape;692;p17"/>
              <p:cNvGrpSpPr/>
              <p:nvPr/>
            </p:nvGrpSpPr>
            <p:grpSpPr>
              <a:xfrm>
                <a:off x="4655095" y="4952197"/>
                <a:ext cx="207390" cy="280361"/>
                <a:chOff x="4655095" y="4952197"/>
                <a:chExt cx="207390" cy="280361"/>
              </a:xfrm>
            </p:grpSpPr>
            <p:grpSp>
              <p:nvGrpSpPr>
                <p:cNvPr id="693" name="Google Shape;693;p17"/>
                <p:cNvGrpSpPr/>
                <p:nvPr/>
              </p:nvGrpSpPr>
              <p:grpSpPr>
                <a:xfrm>
                  <a:off x="4655095" y="4952197"/>
                  <a:ext cx="207390" cy="280361"/>
                  <a:chOff x="4655095" y="4952197"/>
                  <a:chExt cx="207390" cy="280361"/>
                </a:xfrm>
              </p:grpSpPr>
              <p:sp>
                <p:nvSpPr>
                  <p:cNvPr id="694" name="Google Shape;694;p17"/>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17"/>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17"/>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9" name="Google Shape;699;p17"/>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17"/>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17"/>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02" name="Google Shape;702;p17"/>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17"/>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17"/>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17"/>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17"/>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17"/>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17"/>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17"/>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17"/>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17"/>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17"/>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17"/>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17"/>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17"/>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17"/>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17"/>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17"/>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17"/>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17"/>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17"/>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17"/>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17"/>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17"/>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17"/>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17"/>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17"/>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17"/>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17"/>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17"/>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1" name="Google Shape;731;p17"/>
            <p:cNvGrpSpPr/>
            <p:nvPr/>
          </p:nvGrpSpPr>
          <p:grpSpPr>
            <a:xfrm>
              <a:off x="6161836" y="4215479"/>
              <a:ext cx="350682" cy="265782"/>
              <a:chOff x="6621095" y="1452181"/>
              <a:chExt cx="330894" cy="250785"/>
            </a:xfrm>
          </p:grpSpPr>
          <p:sp>
            <p:nvSpPr>
              <p:cNvPr id="732" name="Google Shape;732;p1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1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1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1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1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57" y="975303"/>
            <a:ext cx="7008646" cy="373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957" y="2442996"/>
            <a:ext cx="166021" cy="16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384" y="4282596"/>
            <a:ext cx="160368" cy="15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126" y="3672817"/>
            <a:ext cx="152525" cy="14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760" y="3079262"/>
            <a:ext cx="152992" cy="150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0"/>
        <p:cNvGrpSpPr/>
        <p:nvPr/>
      </p:nvGrpSpPr>
      <p:grpSpPr>
        <a:xfrm>
          <a:off x="0" y="0"/>
          <a:ext cx="0" cy="0"/>
          <a:chOff x="0" y="0"/>
          <a:chExt cx="0" cy="0"/>
        </a:xfrm>
      </p:grpSpPr>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324452"/>
            <a:ext cx="1845171" cy="330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3" name="Google Shape;1963;p31"/>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chemeClr val="accent2"/>
                </a:solidFill>
              </a:rPr>
              <a:t>6</a:t>
            </a:fld>
            <a:endParaRPr dirty="0">
              <a:solidFill>
                <a:schemeClr val="accent2"/>
              </a:solidFill>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47" y="698854"/>
            <a:ext cx="7757410" cy="4166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23478"/>
            <a:ext cx="6632972" cy="741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71550"/>
            <a:ext cx="8060779" cy="415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1189"/>
            <a:ext cx="5635813" cy="63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910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83518"/>
            <a:ext cx="7920880" cy="435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23478"/>
            <a:ext cx="5040560" cy="563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95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699542"/>
            <a:ext cx="7508251" cy="4281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79246"/>
            <a:ext cx="5545832" cy="62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48487"/>
      </p:ext>
    </p:extLst>
  </p:cSld>
  <p:clrMapOvr>
    <a:masterClrMapping/>
  </p:clrMapOvr>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TotalTime>
  <Words>2960</Words>
  <Application>Microsoft Office PowerPoint</Application>
  <PresentationFormat>On-screen Show (16:9)</PresentationFormat>
  <Paragraphs>282</Paragraphs>
  <Slides>37</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Wingdings</vt:lpstr>
      <vt:lpstr>Raleway Thin</vt:lpstr>
      <vt:lpstr>Arial</vt:lpstr>
      <vt:lpstr>Raleway</vt:lpstr>
      <vt:lpstr>Barlow</vt:lpstr>
      <vt:lpstr>Agency FB</vt:lpstr>
      <vt:lpstr>Calibri</vt:lpstr>
      <vt:lpstr>Barlow Light</vt:lpstr>
      <vt:lpstr>Gaoler template</vt:lpstr>
      <vt:lpstr>CASE STUDY  “VIVA WALLET” Οικονομική Επιχειρήσεων 14022025</vt:lpstr>
      <vt:lpstr>PowerPoint Presentation</vt:lpstr>
      <vt:lpstr>The digital transformation of the banking industry </vt:lpstr>
      <vt:lpstr>DIGITAL ECONOMY</vt:lpstr>
      <vt:lpstr>DIGITAL TRANSFORMATION OF BANKS</vt:lpstr>
      <vt:lpstr>PowerPoint Presentation</vt:lpstr>
      <vt:lpstr>PowerPoint Presentation</vt:lpstr>
      <vt:lpstr>PowerPoint Presentation</vt:lpstr>
      <vt:lpstr>PowerPoint Presentation</vt:lpstr>
      <vt:lpstr>Comparison of Viva Wallet and Banks</vt:lpstr>
      <vt:lpstr>PowerPoint Presentation</vt:lpstr>
      <vt:lpstr>PowerPoint Presentation</vt:lpstr>
      <vt:lpstr>The disruptive case of Viva Wallet</vt:lpstr>
      <vt:lpstr>BIG CONCEPT</vt:lpstr>
      <vt:lpstr>PowerPoint Presentation</vt:lpstr>
      <vt:lpstr>PowerPoint Presentation</vt:lpstr>
      <vt:lpstr>What services Viva Wallet offers</vt:lpstr>
      <vt:lpstr>About 2020 and the effect of Covid-19</vt:lpstr>
      <vt:lpstr>TIMELINE</vt:lpstr>
      <vt:lpstr>TIMELINE</vt:lpstr>
      <vt:lpstr>PowerPoint Presentation</vt:lpstr>
      <vt:lpstr>PowerPoint Presentation</vt:lpstr>
      <vt:lpstr>PowerPoint Presentation</vt:lpstr>
      <vt:lpstr>PowerPoint Presentation</vt:lpstr>
      <vt:lpstr>2. Costumers’ Bargaining Power Audience interests</vt:lpstr>
      <vt:lpstr>3. Suppliers’ Bargaining Power</vt:lpstr>
      <vt:lpstr>PowerPoint Presentation</vt:lpstr>
      <vt:lpstr>4. Threat of Substitute Product or Service </vt:lpstr>
      <vt:lpstr>PowerPoint Presentation</vt:lpstr>
      <vt:lpstr>SWOT Analysis</vt:lpstr>
      <vt:lpstr>Strengths</vt:lpstr>
      <vt:lpstr>Weaknesses</vt:lpstr>
      <vt:lpstr>Opportunities</vt:lpstr>
      <vt:lpstr>PowerPoint Presentation</vt:lpstr>
      <vt:lpstr>Threats</vt:lpstr>
      <vt:lpstr>Conclusions </vt:lpstr>
      <vt:lpstr>Suggestions to the Company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“VIVA WALLET”</dc:title>
  <dc:creator>Libertà</dc:creator>
  <cp:lastModifiedBy>Dimitris Cambis</cp:lastModifiedBy>
  <cp:revision>58</cp:revision>
  <dcterms:modified xsi:type="dcterms:W3CDTF">2025-02-14T14:00:04Z</dcterms:modified>
</cp:coreProperties>
</file>