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17"/>
  </p:notesMasterIdLst>
  <p:sldIdLst>
    <p:sldId id="283" r:id="rId2"/>
    <p:sldId id="320" r:id="rId3"/>
    <p:sldId id="324" r:id="rId4"/>
    <p:sldId id="333" r:id="rId5"/>
    <p:sldId id="340" r:id="rId6"/>
    <p:sldId id="342" r:id="rId7"/>
    <p:sldId id="344" r:id="rId8"/>
    <p:sldId id="343" r:id="rId9"/>
    <p:sldId id="345" r:id="rId10"/>
    <p:sldId id="347" r:id="rId11"/>
    <p:sldId id="348" r:id="rId12"/>
    <p:sldId id="346" r:id="rId13"/>
    <p:sldId id="349" r:id="rId14"/>
    <p:sldId id="350" r:id="rId15"/>
    <p:sldId id="35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MITRIOS KAMPIS" initials="DK" lastIdx="1" clrIdx="0">
    <p:extLst>
      <p:ext uri="{19B8F6BF-5375-455C-9EA6-DF929625EA0E}">
        <p15:presenceInfo xmlns:p15="http://schemas.microsoft.com/office/powerpoint/2012/main" userId="S::dcambis@unipi.gr::e5ccd4fe-4aed-4940-b2f8-441c1d8b4e6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3" autoAdjust="0"/>
    <p:restoredTop sz="94660"/>
  </p:normalViewPr>
  <p:slideViewPr>
    <p:cSldViewPr snapToGrid="0">
      <p:cViewPr varScale="1">
        <p:scale>
          <a:sx n="150" d="100"/>
          <a:sy n="150" d="100"/>
        </p:scale>
        <p:origin x="624" y="108"/>
      </p:cViewPr>
      <p:guideLst>
        <p:guide orient="horz" pos="2160"/>
        <p:guide pos="3840"/>
      </p:guideLst>
    </p:cSldViewPr>
  </p:slideViewPr>
  <p:notesTextViewPr>
    <p:cViewPr>
      <p:scale>
        <a:sx n="1" d="1"/>
        <a:sy n="1" d="1"/>
      </p:scale>
      <p:origin x="0" y="0"/>
    </p:cViewPr>
  </p:notesTextViewPr>
  <p:notesViewPr>
    <p:cSldViewPr snapToGrid="0">
      <p:cViewPr varScale="1">
        <p:scale>
          <a:sx n="120" d="100"/>
          <a:sy n="120" d="100"/>
        </p:scale>
        <p:origin x="496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B6A51-5D88-4115-8259-7EA84427F8A0}" type="datetimeFigureOut">
              <a:rPr lang="en-US" smtClean="0"/>
              <a:t>5/17/2026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2D3D3-4BBC-4476-AA6A-A5D8BA4C234F}" type="slidenum">
              <a:rPr lang="en-US" smtClean="0"/>
              <a:t>‹#›</a:t>
            </a:fld>
            <a:endParaRPr lang="en-US"/>
          </a:p>
        </p:txBody>
      </p:sp>
    </p:spTree>
    <p:extLst>
      <p:ext uri="{BB962C8B-B14F-4D97-AF65-F5344CB8AC3E}">
        <p14:creationId xmlns:p14="http://schemas.microsoft.com/office/powerpoint/2010/main" val="1016586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k.investing.com/rates-bonds/germany-10-year-bond-yield"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b="1" dirty="0"/>
              <a:t>Βασικό μήνυμα: </a:t>
            </a:r>
            <a:r>
              <a:rPr lang="el-GR" dirty="0"/>
              <a:t>Οι σημερινές αγορές δείχνουν γιατί ο manager δεν μπορεί να αποφασίζει μόνο με βάση εσωτερικά KPIs.</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b="1" kern="1200" dirty="0">
                <a:solidFill>
                  <a:schemeClr val="tx1"/>
                </a:solidFill>
                <a:effectLst/>
                <a:latin typeface="+mn-lt"/>
                <a:ea typeface="+mn-ea"/>
                <a:cs typeface="+mn-cs"/>
              </a:rPr>
              <a:t>Σημείωση: </a:t>
            </a:r>
            <a:r>
              <a:rPr lang="el-GR" sz="1200" kern="1200" dirty="0">
                <a:solidFill>
                  <a:schemeClr val="tx1"/>
                </a:solidFill>
                <a:effectLst/>
                <a:latin typeface="+mn-lt"/>
                <a:ea typeface="+mn-ea"/>
                <a:cs typeface="+mn-cs"/>
              </a:rPr>
              <a:t>Η σημερινή συγκυρία δείχνει ότι οι αγορές λειτουργούν ως σύστημα μετάδοσης κινδύνου. Ένα γεωπολιτικό σοκ μεταφέρεται στην ενέργεια, μετά στον πληθωρισμό, μετά στα επιτόκια, στα νομίσματα, στο κόστος κεφαλαίου και τελικά στη ζήτηση των καταναλωτών.</a:t>
            </a:r>
            <a:endParaRPr lang="en-US" sz="1200" kern="1200" dirty="0">
              <a:solidFill>
                <a:schemeClr val="tx1"/>
              </a:solidFill>
              <a:effectLst/>
              <a:latin typeface="+mn-lt"/>
              <a:ea typeface="+mn-ea"/>
              <a:cs typeface="+mn-cs"/>
            </a:endParaRPr>
          </a:p>
          <a:p>
            <a:endParaRPr lang="el-GR" dirty="0"/>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2</a:t>
            </a:fld>
            <a:endParaRPr lang="en-US"/>
          </a:p>
        </p:txBody>
      </p:sp>
    </p:spTree>
    <p:extLst>
      <p:ext uri="{BB962C8B-B14F-4D97-AF65-F5344CB8AC3E}">
        <p14:creationId xmlns:p14="http://schemas.microsoft.com/office/powerpoint/2010/main" val="1943083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kern="1200" dirty="0">
                <a:solidFill>
                  <a:schemeClr val="tx1"/>
                </a:solidFill>
                <a:effectLst/>
                <a:latin typeface="+mn-lt"/>
                <a:ea typeface="+mn-ea"/>
                <a:cs typeface="+mn-cs"/>
              </a:rPr>
              <a:t>Οι rating agencies δεν αξιολογούν άμεσα την αξία μιας μετοχής. Αξιολογούν κυρίως την ικανότητα αποπληρωμής χρέους. Όμως οι αξιολογήσεις τους επηρεάζουν και τις αγορές μετοχών, επειδή μεταβάλλουν το κόστος κεφαλαίου, την εμπιστοσύνη των επενδυτών και την αντίληψη κινδύνου.</a:t>
            </a:r>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12</a:t>
            </a:fld>
            <a:endParaRPr lang="en-US"/>
          </a:p>
        </p:txBody>
      </p:sp>
    </p:spTree>
    <p:extLst>
      <p:ext uri="{BB962C8B-B14F-4D97-AF65-F5344CB8AC3E}">
        <p14:creationId xmlns:p14="http://schemas.microsoft.com/office/powerpoint/2010/main" val="134945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kern="1200" dirty="0">
                <a:solidFill>
                  <a:schemeClr val="tx1"/>
                </a:solidFill>
                <a:effectLst/>
                <a:latin typeface="+mn-lt"/>
                <a:ea typeface="+mn-ea"/>
                <a:cs typeface="+mn-cs"/>
              </a:rPr>
              <a:t>Όσο χαμηλότερη είναι η αξιολόγηση, τόσο υψηλότερη είναι η απαιτούμενη απόδοση από τον επενδυτή. Δηλαδή, μια χώρα ή επιχείρηση με χαμηλότερο rating πρέπει να πληρώσει υψηλότερο επιτόκιο για να δανειστεί, επειδή ο επενδυτής ζητά αποζημίωση για μεγαλύτερο κίνδυνο αθέτησης.</a:t>
            </a:r>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13</a:t>
            </a:fld>
            <a:endParaRPr lang="en-US"/>
          </a:p>
        </p:txBody>
      </p:sp>
    </p:spTree>
    <p:extLst>
      <p:ext uri="{BB962C8B-B14F-4D97-AF65-F5344CB8AC3E}">
        <p14:creationId xmlns:p14="http://schemas.microsoft.com/office/powerpoint/2010/main" val="4009923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kern="1200" dirty="0">
                <a:solidFill>
                  <a:schemeClr val="tx1"/>
                </a:solidFill>
                <a:effectLst/>
                <a:latin typeface="+mn-lt"/>
                <a:ea typeface="+mn-ea"/>
                <a:cs typeface="+mn-cs"/>
              </a:rPr>
              <a:t>Το rating λειτουργεί σαν τιμή κινδύνου. Δεν καθορίζει μόνο αν κάποιος θα δανείσει, αλλά και σε ποια τιμή θα δανείσει. Στις μετοχές, η επίδραση είναι έμμεση αλλά σημαντική: υψηλότερος πιστωτικός κίνδυνος σημαίνει υψηλότερο κόστος κεφαλαίου και άρα χαμηλότερη παρούσα αξία μελλοντικών κερδών.</a:t>
            </a:r>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14</a:t>
            </a:fld>
            <a:endParaRPr lang="en-US"/>
          </a:p>
        </p:txBody>
      </p:sp>
    </p:spTree>
    <p:extLst>
      <p:ext uri="{BB962C8B-B14F-4D97-AF65-F5344CB8AC3E}">
        <p14:creationId xmlns:p14="http://schemas.microsoft.com/office/powerpoint/2010/main" val="2121302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kern="1200" dirty="0">
                <a:solidFill>
                  <a:schemeClr val="tx1"/>
                </a:solidFill>
                <a:effectLst/>
                <a:latin typeface="+mn-lt"/>
                <a:ea typeface="+mn-ea"/>
                <a:cs typeface="+mn-cs"/>
              </a:rPr>
              <a:t>Τα ratings βοηθούν τον επενδυτή να εκτιμήσει τον πιστωτικό κίνδυνο, αλλά δεν αρκούν. Ο επενδυτής πρέπει να συνδυάζει ratings, beta, risk premium, μακροοικονομικούς δείκτες και συμπεριφορά καταναλωτών. Το beta αφορά κυρίως τον συστημικό κίνδυνο αγοράς, ενώ το rating αφορά κυρίως την πιθανότητα αθέτησης χρέους.</a:t>
            </a:r>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15</a:t>
            </a:fld>
            <a:endParaRPr lang="en-US"/>
          </a:p>
        </p:txBody>
      </p:sp>
    </p:spTree>
    <p:extLst>
      <p:ext uri="{BB962C8B-B14F-4D97-AF65-F5344CB8AC3E}">
        <p14:creationId xmlns:p14="http://schemas.microsoft.com/office/powerpoint/2010/main" val="2143598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Published 15/05/2026, 03:30</a:t>
            </a:r>
            <a:r>
              <a:rPr lang="el-GR" sz="1200" kern="1200" dirty="0">
                <a:solidFill>
                  <a:schemeClr val="tx1"/>
                </a:solidFill>
                <a:effectLst/>
                <a:latin typeface="+mn-lt"/>
                <a:ea typeface="+mn-ea"/>
                <a:cs typeface="+mn-cs"/>
              </a:rPr>
              <a:t>, © Το </a:t>
            </a:r>
            <a:r>
              <a:rPr lang="en-US" sz="1200" kern="1200" dirty="0">
                <a:solidFill>
                  <a:schemeClr val="tx1"/>
                </a:solidFill>
                <a:effectLst/>
                <a:latin typeface="+mn-lt"/>
                <a:ea typeface="+mn-ea"/>
                <a:cs typeface="+mn-cs"/>
              </a:rPr>
              <a:t>Reuters</a:t>
            </a:r>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4</a:t>
            </a:fld>
            <a:endParaRPr lang="en-US"/>
          </a:p>
        </p:txBody>
      </p:sp>
    </p:spTree>
    <p:extLst>
      <p:ext uri="{BB962C8B-B14F-4D97-AF65-F5344CB8AC3E}">
        <p14:creationId xmlns:p14="http://schemas.microsoft.com/office/powerpoint/2010/main" val="1621949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Δημοσιεύτηκε</a:t>
            </a:r>
            <a:r>
              <a:rPr lang="en-US" sz="1200" kern="1200" dirty="0">
                <a:solidFill>
                  <a:schemeClr val="tx1"/>
                </a:solidFill>
                <a:effectLst/>
                <a:latin typeface="+mn-lt"/>
                <a:ea typeface="+mn-ea"/>
                <a:cs typeface="+mn-cs"/>
              </a:rPr>
              <a:t> 14/05/2026, 17:30</a:t>
            </a:r>
          </a:p>
          <a:p>
            <a:r>
              <a:rPr lang="en-US" sz="1200" b="1" u="sng" kern="1200" dirty="0">
                <a:solidFill>
                  <a:schemeClr val="tx1"/>
                </a:solidFill>
                <a:effectLst/>
                <a:latin typeface="+mn-lt"/>
                <a:ea typeface="+mn-ea"/>
                <a:cs typeface="+mn-cs"/>
                <a:hlinkClick r:id="rId3"/>
              </a:rPr>
              <a:t>DE10YT=</a:t>
            </a:r>
            <a:r>
              <a:rPr lang="en-US" sz="1200" b="0" u="sng" kern="1200" dirty="0">
                <a:solidFill>
                  <a:schemeClr val="tx1"/>
                </a:solidFill>
                <a:effectLst/>
                <a:latin typeface="+mn-lt"/>
                <a:ea typeface="+mn-ea"/>
                <a:cs typeface="+mn-cs"/>
                <a:hlinkClick r:id="rId3"/>
              </a:rPr>
              <a:t>RR-1,97%</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5</a:t>
            </a:fld>
            <a:endParaRPr lang="en-US"/>
          </a:p>
        </p:txBody>
      </p:sp>
    </p:spTree>
    <p:extLst>
      <p:ext uri="{BB962C8B-B14F-4D97-AF65-F5344CB8AC3E}">
        <p14:creationId xmlns:p14="http://schemas.microsoft.com/office/powerpoint/2010/main" val="4057650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i="1" dirty="0"/>
              <a:t>Δημοσιεύτηκε στις 15 Μαΐου 2026 στις 8:24 π.μ. </a:t>
            </a:r>
            <a:endParaRPr lang="en-US" dirty="0"/>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6</a:t>
            </a:fld>
            <a:endParaRPr lang="en-US"/>
          </a:p>
        </p:txBody>
      </p:sp>
    </p:spTree>
    <p:extLst>
      <p:ext uri="{BB962C8B-B14F-4D97-AF65-F5344CB8AC3E}">
        <p14:creationId xmlns:p14="http://schemas.microsoft.com/office/powerpoint/2010/main" val="1754635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b="1" kern="1200" dirty="0">
                <a:solidFill>
                  <a:schemeClr val="tx1"/>
                </a:solidFill>
                <a:effectLst/>
                <a:latin typeface="+mn-lt"/>
                <a:ea typeface="+mn-ea"/>
                <a:cs typeface="+mn-cs"/>
              </a:rPr>
              <a:t>Τελική πρόταση:</a:t>
            </a:r>
            <a:br>
              <a:rPr lang="el-GR" sz="1200" kern="1200" dirty="0">
                <a:solidFill>
                  <a:schemeClr val="tx1"/>
                </a:solidFill>
                <a:effectLst/>
                <a:latin typeface="+mn-lt"/>
                <a:ea typeface="+mn-ea"/>
                <a:cs typeface="+mn-cs"/>
              </a:rPr>
            </a:br>
            <a:r>
              <a:rPr lang="el-GR" sz="1200" kern="1200" dirty="0">
                <a:solidFill>
                  <a:schemeClr val="tx1"/>
                </a:solidFill>
                <a:effectLst/>
                <a:latin typeface="+mn-lt"/>
                <a:ea typeface="+mn-ea"/>
                <a:cs typeface="+mn-cs"/>
              </a:rPr>
              <a:t>Η </a:t>
            </a:r>
            <a:r>
              <a:rPr lang="en-US" sz="1200" kern="1200" dirty="0">
                <a:solidFill>
                  <a:schemeClr val="tx1"/>
                </a:solidFill>
                <a:effectLst/>
                <a:latin typeface="+mn-lt"/>
                <a:ea typeface="+mn-ea"/>
                <a:cs typeface="+mn-cs"/>
              </a:rPr>
              <a:t>Inditex</a:t>
            </a:r>
            <a:r>
              <a:rPr lang="el-GR" sz="1200" kern="1200" dirty="0">
                <a:solidFill>
                  <a:schemeClr val="tx1"/>
                </a:solidFill>
                <a:effectLst/>
                <a:latin typeface="+mn-lt"/>
                <a:ea typeface="+mn-ea"/>
                <a:cs typeface="+mn-cs"/>
              </a:rPr>
              <a:t> και η </a:t>
            </a:r>
            <a:r>
              <a:rPr lang="en-US" sz="1200" kern="1200" dirty="0">
                <a:solidFill>
                  <a:schemeClr val="tx1"/>
                </a:solidFill>
                <a:effectLst/>
                <a:latin typeface="+mn-lt"/>
                <a:ea typeface="+mn-ea"/>
                <a:cs typeface="+mn-cs"/>
              </a:rPr>
              <a:t>IKEA</a:t>
            </a:r>
            <a:r>
              <a:rPr lang="el-GR" sz="1200" kern="1200" dirty="0">
                <a:solidFill>
                  <a:schemeClr val="tx1"/>
                </a:solidFill>
                <a:effectLst/>
                <a:latin typeface="+mn-lt"/>
                <a:ea typeface="+mn-ea"/>
                <a:cs typeface="+mn-cs"/>
              </a:rPr>
              <a:t> είναι καλύτερα προετοιμασμένες όχι επειδή είναι άτρωτες στα σοκ, αλλά επειδή διαθέτουν μηχανισμούς γρήγορης μάθησης, ισχυρή σχέση με τον πελάτη και </a:t>
            </a:r>
            <a:r>
              <a:rPr lang="en-US" sz="1200" kern="1200" dirty="0">
                <a:solidFill>
                  <a:schemeClr val="tx1"/>
                </a:solidFill>
                <a:effectLst/>
                <a:latin typeface="+mn-lt"/>
                <a:ea typeface="+mn-ea"/>
                <a:cs typeface="+mn-cs"/>
              </a:rPr>
              <a:t>stakeholders</a:t>
            </a:r>
            <a:r>
              <a:rPr lang="el-GR" sz="1200" kern="1200" dirty="0">
                <a:solidFill>
                  <a:schemeClr val="tx1"/>
                </a:solidFill>
                <a:effectLst/>
                <a:latin typeface="+mn-lt"/>
                <a:ea typeface="+mn-ea"/>
                <a:cs typeface="+mn-cs"/>
              </a:rPr>
              <a:t>, και επιχειρηματικά μοντέλα που μετατρέπουν τη βιωσιμότητα σε πηγή ανθεκτικότητας.</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7</a:t>
            </a:fld>
            <a:endParaRPr lang="en-US"/>
          </a:p>
        </p:txBody>
      </p:sp>
    </p:spTree>
    <p:extLst>
      <p:ext uri="{BB962C8B-B14F-4D97-AF65-F5344CB8AC3E}">
        <p14:creationId xmlns:p14="http://schemas.microsoft.com/office/powerpoint/2010/main" val="553259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Και οι δύο εταιρείες δεν καθοδηγούνται πρωτίστως από βραχυχρόνια </a:t>
            </a:r>
            <a:r>
              <a:rPr lang="en-US" sz="1200" kern="1200" dirty="0">
                <a:solidFill>
                  <a:schemeClr val="tx1"/>
                </a:solidFill>
                <a:effectLst/>
                <a:latin typeface="+mn-lt"/>
                <a:ea typeface="+mn-ea"/>
                <a:cs typeface="+mn-cs"/>
              </a:rPr>
              <a:t>investor KPIs</a:t>
            </a:r>
            <a:r>
              <a:rPr lang="el-GR" sz="1200" kern="1200" dirty="0">
                <a:solidFill>
                  <a:schemeClr val="tx1"/>
                </a:solidFill>
                <a:effectLst/>
                <a:latin typeface="+mn-lt"/>
                <a:ea typeface="+mn-ea"/>
                <a:cs typeface="+mn-cs"/>
              </a:rPr>
              <a:t>. Τα οικονομικά αποτελέσματα είναι συνέπεια μιας βαθύτερης στρατηγικής: πελατοκεντρικότητα, συνεχής μάθηση από τη βάση, υψηλό </a:t>
            </a:r>
            <a:r>
              <a:rPr lang="en-US" sz="1200" kern="1200" dirty="0">
                <a:solidFill>
                  <a:schemeClr val="tx1"/>
                </a:solidFill>
                <a:effectLst/>
                <a:latin typeface="+mn-lt"/>
                <a:ea typeface="+mn-ea"/>
                <a:cs typeface="+mn-cs"/>
              </a:rPr>
              <a:t>brand equity</a:t>
            </a:r>
            <a:r>
              <a:rPr lang="el-GR" sz="1200" kern="1200" dirty="0">
                <a:solidFill>
                  <a:schemeClr val="tx1"/>
                </a:solidFill>
                <a:effectLst/>
                <a:latin typeface="+mn-lt"/>
                <a:ea typeface="+mn-ea"/>
                <a:cs typeface="+mn-cs"/>
              </a:rPr>
              <a:t> και μακροχρόνια εμπλοκή </a:t>
            </a:r>
            <a:r>
              <a:rPr lang="en-US" sz="1200" kern="1200" dirty="0">
                <a:solidFill>
                  <a:schemeClr val="tx1"/>
                </a:solidFill>
                <a:effectLst/>
                <a:latin typeface="+mn-lt"/>
                <a:ea typeface="+mn-ea"/>
                <a:cs typeface="+mn-cs"/>
              </a:rPr>
              <a:t>stakeholders</a:t>
            </a:r>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8</a:t>
            </a:fld>
            <a:endParaRPr lang="en-US"/>
          </a:p>
        </p:txBody>
      </p:sp>
    </p:spTree>
    <p:extLst>
      <p:ext uri="{BB962C8B-B14F-4D97-AF65-F5344CB8AC3E}">
        <p14:creationId xmlns:p14="http://schemas.microsoft.com/office/powerpoint/2010/main" val="1896281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Οι περιπτώσεις της </a:t>
            </a:r>
            <a:r>
              <a:rPr lang="en-US" sz="1200" kern="1200" dirty="0">
                <a:solidFill>
                  <a:schemeClr val="tx1"/>
                </a:solidFill>
                <a:effectLst/>
                <a:latin typeface="+mn-lt"/>
                <a:ea typeface="+mn-ea"/>
                <a:cs typeface="+mn-cs"/>
              </a:rPr>
              <a:t>Inditex</a:t>
            </a:r>
            <a:r>
              <a:rPr lang="el-GR" sz="1200" kern="1200" dirty="0">
                <a:solidFill>
                  <a:schemeClr val="tx1"/>
                </a:solidFill>
                <a:effectLst/>
                <a:latin typeface="+mn-lt"/>
                <a:ea typeface="+mn-ea"/>
                <a:cs typeface="+mn-cs"/>
              </a:rPr>
              <a:t> και της </a:t>
            </a:r>
            <a:r>
              <a:rPr lang="en-US" sz="1200" kern="1200" dirty="0">
                <a:solidFill>
                  <a:schemeClr val="tx1"/>
                </a:solidFill>
                <a:effectLst/>
                <a:latin typeface="+mn-lt"/>
                <a:ea typeface="+mn-ea"/>
                <a:cs typeface="+mn-cs"/>
              </a:rPr>
              <a:t>IKEA</a:t>
            </a:r>
            <a:r>
              <a:rPr lang="el-GR" sz="1200" kern="1200" dirty="0">
                <a:solidFill>
                  <a:schemeClr val="tx1"/>
                </a:solidFill>
                <a:effectLst/>
                <a:latin typeface="+mn-lt"/>
                <a:ea typeface="+mn-ea"/>
                <a:cs typeface="+mn-cs"/>
              </a:rPr>
              <a:t> δείχνουν ότι η βιωσιμότητα και η ανθεκτικότητα δεν αποτελούν πλέον συμπληρωματικές επιλογές, αλλά βασικές στρατηγικές ικανότητες. Και οι δύο επιχειρήσεις έχουν ενσωματώσει την περιβαλλοντική υπευθυνότητα, την καινοτομία και την αποδοτικότητα κόστους στον πυρήνα του επιχειρηματικού τους μοντέλου.</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Η </a:t>
            </a:r>
            <a:r>
              <a:rPr lang="en-US" sz="1200" kern="1200" dirty="0">
                <a:solidFill>
                  <a:schemeClr val="tx1"/>
                </a:solidFill>
                <a:effectLst/>
                <a:latin typeface="+mn-lt"/>
                <a:ea typeface="+mn-ea"/>
                <a:cs typeface="+mn-cs"/>
              </a:rPr>
              <a:t>Inditex</a:t>
            </a:r>
            <a:r>
              <a:rPr lang="el-GR" sz="1200" kern="1200" dirty="0">
                <a:solidFill>
                  <a:schemeClr val="tx1"/>
                </a:solidFill>
                <a:effectLst/>
                <a:latin typeface="+mn-lt"/>
                <a:ea typeface="+mn-ea"/>
                <a:cs typeface="+mn-cs"/>
              </a:rPr>
              <a:t> στηρίζεται στην ταχύτητα, στην ψηφιακή πληροφόρηση, στην ευέλικτη παραγωγή και στην ολοκληρωμένη αλυσίδα αξίας. Η </a:t>
            </a:r>
            <a:r>
              <a:rPr lang="en-US" sz="1200" kern="1200" dirty="0">
                <a:solidFill>
                  <a:schemeClr val="tx1"/>
                </a:solidFill>
                <a:effectLst/>
                <a:latin typeface="+mn-lt"/>
                <a:ea typeface="+mn-ea"/>
                <a:cs typeface="+mn-cs"/>
              </a:rPr>
              <a:t>IKEA</a:t>
            </a:r>
            <a:r>
              <a:rPr lang="el-GR" sz="1200" kern="1200" dirty="0">
                <a:solidFill>
                  <a:schemeClr val="tx1"/>
                </a:solidFill>
                <a:effectLst/>
                <a:latin typeface="+mn-lt"/>
                <a:ea typeface="+mn-ea"/>
                <a:cs typeface="+mn-cs"/>
              </a:rPr>
              <a:t>, αντίθετα, στηρίζεται στην απλότητα, στο χαμηλό κόστος, στο </a:t>
            </a:r>
            <a:r>
              <a:rPr lang="en-US" sz="1200" kern="1200" dirty="0">
                <a:solidFill>
                  <a:schemeClr val="tx1"/>
                </a:solidFill>
                <a:effectLst/>
                <a:latin typeface="+mn-lt"/>
                <a:ea typeface="+mn-ea"/>
                <a:cs typeface="+mn-cs"/>
              </a:rPr>
              <a:t>flat</a:t>
            </a:r>
            <a:r>
              <a:rPr lang="el-GR"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pack</a:t>
            </a:r>
            <a:r>
              <a:rPr lang="el-GR" sz="1200" kern="1200" dirty="0">
                <a:solidFill>
                  <a:schemeClr val="tx1"/>
                </a:solidFill>
                <a:effectLst/>
                <a:latin typeface="+mn-lt"/>
                <a:ea typeface="+mn-ea"/>
                <a:cs typeface="+mn-cs"/>
              </a:rPr>
              <a:t>, στον κυκλικό σχεδιασμό και στην τοπική προσαρμογή μέσω του </a:t>
            </a:r>
            <a:r>
              <a:rPr lang="en-US" sz="1200" kern="1200" dirty="0">
                <a:solidFill>
                  <a:schemeClr val="tx1"/>
                </a:solidFill>
                <a:effectLst/>
                <a:latin typeface="+mn-lt"/>
                <a:ea typeface="+mn-ea"/>
                <a:cs typeface="+mn-cs"/>
              </a:rPr>
              <a:t>franchise</a:t>
            </a:r>
            <a:r>
              <a:rPr lang="el-GR" sz="1200" kern="1200" dirty="0">
                <a:solidFill>
                  <a:schemeClr val="tx1"/>
                </a:solidFill>
                <a:effectLst/>
                <a:latin typeface="+mn-lt"/>
                <a:ea typeface="+mn-ea"/>
                <a:cs typeface="+mn-cs"/>
              </a:rPr>
              <a:t> συστήματος.</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Από την οπτική της Διοικητικής Οικονομικής, οι δύο εταιρείες δείχνουν πώς οι επιχειρήσεις μπορούν να μετατρέψουν περιορισμούς, όπως κόστος, περιβαλλοντικές πιέσεις, αβεβαιότητα και αλλαγές στη ζήτηση, σε πηγές ανταγωνιστικού πλεονεκτήματος.</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9</a:t>
            </a:fld>
            <a:endParaRPr lang="en-US"/>
          </a:p>
        </p:txBody>
      </p:sp>
    </p:spTree>
    <p:extLst>
      <p:ext uri="{BB962C8B-B14F-4D97-AF65-F5344CB8AC3E}">
        <p14:creationId xmlns:p14="http://schemas.microsoft.com/office/powerpoint/2010/main" val="2343836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Το πιο σημαντικό κοινό στοιχείο των </a:t>
            </a:r>
            <a:r>
              <a:rPr lang="en-US" sz="1200" kern="1200" dirty="0">
                <a:solidFill>
                  <a:schemeClr val="tx1"/>
                </a:solidFill>
                <a:effectLst/>
                <a:latin typeface="+mn-lt"/>
                <a:ea typeface="+mn-ea"/>
                <a:cs typeface="+mn-cs"/>
              </a:rPr>
              <a:t>Inditex</a:t>
            </a:r>
            <a:r>
              <a:rPr lang="el-GR" sz="1200" kern="1200" dirty="0">
                <a:solidFill>
                  <a:schemeClr val="tx1"/>
                </a:solidFill>
                <a:effectLst/>
                <a:latin typeface="+mn-lt"/>
                <a:ea typeface="+mn-ea"/>
                <a:cs typeface="+mn-cs"/>
              </a:rPr>
              <a:t> και </a:t>
            </a:r>
            <a:r>
              <a:rPr lang="en-US" sz="1200" kern="1200" dirty="0">
                <a:solidFill>
                  <a:schemeClr val="tx1"/>
                </a:solidFill>
                <a:effectLst/>
                <a:latin typeface="+mn-lt"/>
                <a:ea typeface="+mn-ea"/>
                <a:cs typeface="+mn-cs"/>
              </a:rPr>
              <a:t>IKEA</a:t>
            </a:r>
            <a:r>
              <a:rPr lang="el-GR" sz="1200" kern="1200" dirty="0">
                <a:solidFill>
                  <a:schemeClr val="tx1"/>
                </a:solidFill>
                <a:effectLst/>
                <a:latin typeface="+mn-lt"/>
                <a:ea typeface="+mn-ea"/>
                <a:cs typeface="+mn-cs"/>
              </a:rPr>
              <a:t> είναι ότι δεν ξεκινούν τη στρατηγική τους από τους χρηματοοικονομικούς δείκτες των επενδυτών, αλλά από τον πελάτη. Τα </a:t>
            </a:r>
            <a:r>
              <a:rPr lang="en-US" sz="1200" kern="1200" dirty="0">
                <a:solidFill>
                  <a:schemeClr val="tx1"/>
                </a:solidFill>
                <a:effectLst/>
                <a:latin typeface="+mn-lt"/>
                <a:ea typeface="+mn-ea"/>
                <a:cs typeface="+mn-cs"/>
              </a:rPr>
              <a:t>investor KPIs</a:t>
            </a:r>
            <a:r>
              <a:rPr lang="el-GR" sz="1200" kern="1200" dirty="0">
                <a:solidFill>
                  <a:schemeClr val="tx1"/>
                </a:solidFill>
                <a:effectLst/>
                <a:latin typeface="+mn-lt"/>
                <a:ea typeface="+mn-ea"/>
                <a:cs typeface="+mn-cs"/>
              </a:rPr>
              <a:t> είναι αποτέλεσμα της επιτυχούς στρατηγικής, όχι η αφετηρία της. Η αξία δημιουργείται μέσα από συνεχή παρατήρηση, ακρόαση και προσαρμογή στις πραγματικές ανάγκες της αγοράς.</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Η </a:t>
            </a:r>
            <a:r>
              <a:rPr lang="en-US" sz="1200" kern="1200" dirty="0">
                <a:solidFill>
                  <a:schemeClr val="tx1"/>
                </a:solidFill>
                <a:effectLst/>
                <a:latin typeface="+mn-lt"/>
                <a:ea typeface="+mn-ea"/>
                <a:cs typeface="+mn-cs"/>
              </a:rPr>
              <a:t>bottom</a:t>
            </a:r>
            <a:r>
              <a:rPr lang="el-GR"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up</a:t>
            </a:r>
            <a:r>
              <a:rPr lang="el-GR" sz="1200" kern="1200" dirty="0">
                <a:solidFill>
                  <a:schemeClr val="tx1"/>
                </a:solidFill>
                <a:effectLst/>
                <a:latin typeface="+mn-lt"/>
                <a:ea typeface="+mn-ea"/>
                <a:cs typeface="+mn-cs"/>
              </a:rPr>
              <a:t> προσέγγιση λειτουργεί ως μηχανισμός ανθεκτικότητας. Οι πληροφορίες από τα καταστήματα, τα νοικοκυριά, τους εργαζόμενους, τους </a:t>
            </a:r>
            <a:r>
              <a:rPr lang="en-US" sz="1200" kern="1200" dirty="0">
                <a:solidFill>
                  <a:schemeClr val="tx1"/>
                </a:solidFill>
                <a:effectLst/>
                <a:latin typeface="+mn-lt"/>
                <a:ea typeface="+mn-ea"/>
                <a:cs typeface="+mn-cs"/>
              </a:rPr>
              <a:t>franchisees</a:t>
            </a:r>
            <a:r>
              <a:rPr lang="el-GR" sz="1200" kern="1200" dirty="0">
                <a:solidFill>
                  <a:schemeClr val="tx1"/>
                </a:solidFill>
                <a:effectLst/>
                <a:latin typeface="+mn-lt"/>
                <a:ea typeface="+mn-ea"/>
                <a:cs typeface="+mn-cs"/>
              </a:rPr>
              <a:t> και τις τοπικές αγορές μετατρέπονται σε στρατηγικές αποφάσεις. Έτσι, το </a:t>
            </a:r>
            <a:r>
              <a:rPr lang="en-US" sz="1200" kern="1200" dirty="0">
                <a:solidFill>
                  <a:schemeClr val="tx1"/>
                </a:solidFill>
                <a:effectLst/>
                <a:latin typeface="+mn-lt"/>
                <a:ea typeface="+mn-ea"/>
                <a:cs typeface="+mn-cs"/>
              </a:rPr>
              <a:t>brand equity</a:t>
            </a:r>
            <a:r>
              <a:rPr lang="el-GR" sz="1200" kern="1200" dirty="0">
                <a:solidFill>
                  <a:schemeClr val="tx1"/>
                </a:solidFill>
                <a:effectLst/>
                <a:latin typeface="+mn-lt"/>
                <a:ea typeface="+mn-ea"/>
                <a:cs typeface="+mn-cs"/>
              </a:rPr>
              <a:t> των δύο εταιρειών δεν περιορίζεται στη φήμη τους, αλλά γίνεται επιχειρησιακό πλεονέκτημα: επιτρέπει εμπιστοσύνη, προσαρμοστικότητα, ταχύτητα και μακροχρόνια βιωσιμότητα.</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10</a:t>
            </a:fld>
            <a:endParaRPr lang="en-US"/>
          </a:p>
        </p:txBody>
      </p:sp>
    </p:spTree>
    <p:extLst>
      <p:ext uri="{BB962C8B-B14F-4D97-AF65-F5344CB8AC3E}">
        <p14:creationId xmlns:p14="http://schemas.microsoft.com/office/powerpoint/2010/main" val="4227031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Ένα ακόμη κρίσιμο κοινό χαρακτηριστικό των </a:t>
            </a:r>
            <a:r>
              <a:rPr lang="en-US" sz="1200" kern="1200" dirty="0">
                <a:solidFill>
                  <a:schemeClr val="tx1"/>
                </a:solidFill>
                <a:effectLst/>
                <a:latin typeface="+mn-lt"/>
                <a:ea typeface="+mn-ea"/>
                <a:cs typeface="+mn-cs"/>
              </a:rPr>
              <a:t>Inditex</a:t>
            </a:r>
            <a:r>
              <a:rPr lang="el-GR" sz="1200" kern="1200" dirty="0">
                <a:solidFill>
                  <a:schemeClr val="tx1"/>
                </a:solidFill>
                <a:effectLst/>
                <a:latin typeface="+mn-lt"/>
                <a:ea typeface="+mn-ea"/>
                <a:cs typeface="+mn-cs"/>
              </a:rPr>
              <a:t> και </a:t>
            </a:r>
            <a:r>
              <a:rPr lang="en-US" sz="1200" kern="1200" dirty="0">
                <a:solidFill>
                  <a:schemeClr val="tx1"/>
                </a:solidFill>
                <a:effectLst/>
                <a:latin typeface="+mn-lt"/>
                <a:ea typeface="+mn-ea"/>
                <a:cs typeface="+mn-cs"/>
              </a:rPr>
              <a:t>IKEA</a:t>
            </a:r>
            <a:r>
              <a:rPr lang="el-GR" sz="1200" kern="1200" dirty="0">
                <a:solidFill>
                  <a:schemeClr val="tx1"/>
                </a:solidFill>
                <a:effectLst/>
                <a:latin typeface="+mn-lt"/>
                <a:ea typeface="+mn-ea"/>
                <a:cs typeface="+mn-cs"/>
              </a:rPr>
              <a:t> είναι ότι η αξία δεν παράγεται μόνο στη στιγμή της συναλλαγής. Παράγεται διαχρονικά, μέσα από τη σχέση της εταιρείας με τον πελάτη και το ευρύτερο οικοσύστημα </a:t>
            </a:r>
            <a:r>
              <a:rPr lang="en-US" sz="1200" kern="1200" dirty="0">
                <a:solidFill>
                  <a:schemeClr val="tx1"/>
                </a:solidFill>
                <a:effectLst/>
                <a:latin typeface="+mn-lt"/>
                <a:ea typeface="+mn-ea"/>
                <a:cs typeface="+mn-cs"/>
              </a:rPr>
              <a:t>stakeholders</a:t>
            </a:r>
            <a:r>
              <a:rPr lang="el-G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Και οι δύο εταιρείες αυξάνουν το </a:t>
            </a:r>
            <a:r>
              <a:rPr lang="en-US" sz="1200" kern="1200" dirty="0">
                <a:solidFill>
                  <a:schemeClr val="tx1"/>
                </a:solidFill>
                <a:effectLst/>
                <a:latin typeface="+mn-lt"/>
                <a:ea typeface="+mn-ea"/>
                <a:cs typeface="+mn-cs"/>
              </a:rPr>
              <a:t>consumer surplus</a:t>
            </a:r>
            <a:r>
              <a:rPr lang="el-GR" sz="1200" kern="1200" dirty="0">
                <a:solidFill>
                  <a:schemeClr val="tx1"/>
                </a:solidFill>
                <a:effectLst/>
                <a:latin typeface="+mn-lt"/>
                <a:ea typeface="+mn-ea"/>
                <a:cs typeface="+mn-cs"/>
              </a:rPr>
              <a:t>, επειδή προσφέρουν στον πελάτη μεγαλύτερη αντιλαμβανόμενη αξία από το κόστος που πληρώνει. Η </a:t>
            </a:r>
            <a:r>
              <a:rPr lang="en-US" sz="1200" kern="1200" dirty="0">
                <a:solidFill>
                  <a:schemeClr val="tx1"/>
                </a:solidFill>
                <a:effectLst/>
                <a:latin typeface="+mn-lt"/>
                <a:ea typeface="+mn-ea"/>
                <a:cs typeface="+mn-cs"/>
              </a:rPr>
              <a:t>Inditex</a:t>
            </a:r>
            <a:r>
              <a:rPr lang="el-GR" sz="1200" kern="1200" dirty="0">
                <a:solidFill>
                  <a:schemeClr val="tx1"/>
                </a:solidFill>
                <a:effectLst/>
                <a:latin typeface="+mn-lt"/>
                <a:ea typeface="+mn-ea"/>
                <a:cs typeface="+mn-cs"/>
              </a:rPr>
              <a:t> το επιτυγχάνει μέσα από ταχύτητα, μόδα, διαθεσιμότητα και εμπειρία. Η </a:t>
            </a:r>
            <a:r>
              <a:rPr lang="en-US" sz="1200" kern="1200" dirty="0">
                <a:solidFill>
                  <a:schemeClr val="tx1"/>
                </a:solidFill>
                <a:effectLst/>
                <a:latin typeface="+mn-lt"/>
                <a:ea typeface="+mn-ea"/>
                <a:cs typeface="+mn-cs"/>
              </a:rPr>
              <a:t>IKEA</a:t>
            </a:r>
            <a:r>
              <a:rPr lang="el-GR" sz="1200" kern="1200" dirty="0">
                <a:solidFill>
                  <a:schemeClr val="tx1"/>
                </a:solidFill>
                <a:effectLst/>
                <a:latin typeface="+mn-lt"/>
                <a:ea typeface="+mn-ea"/>
                <a:cs typeface="+mn-cs"/>
              </a:rPr>
              <a:t> το επιτυγχάνει μέσα από προσιτή τιμή, λειτουργικότητα, ποιότητα, σχεδιασμό και λύσεις για την καθημερινή ζωή.</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Ωστόσο, η βαθύτερη στρατηγική τους δεν περιορίζεται στον πελάτη ως αγοραστή. Αντιλαμβάνονται τον πελάτη ως μέρος ενός δυναμικού περιβάλλοντος και τους </a:t>
            </a:r>
            <a:r>
              <a:rPr lang="en-US" sz="1200" kern="1200" dirty="0">
                <a:solidFill>
                  <a:schemeClr val="tx1"/>
                </a:solidFill>
                <a:effectLst/>
                <a:latin typeface="+mn-lt"/>
                <a:ea typeface="+mn-ea"/>
                <a:cs typeface="+mn-cs"/>
              </a:rPr>
              <a:t>stakeholders</a:t>
            </a:r>
            <a:r>
              <a:rPr lang="el-GR" sz="1200" kern="1200" dirty="0">
                <a:solidFill>
                  <a:schemeClr val="tx1"/>
                </a:solidFill>
                <a:effectLst/>
                <a:latin typeface="+mn-lt"/>
                <a:ea typeface="+mn-ea"/>
                <a:cs typeface="+mn-cs"/>
              </a:rPr>
              <a:t> ως ενεργούς συμμετέχοντες στη δημιουργία κοινής αξίας. Η μακροχρόνια δέσμευση εργαζομένων, προμηθευτών, </a:t>
            </a:r>
            <a:r>
              <a:rPr lang="en-US" sz="1200" kern="1200" dirty="0">
                <a:solidFill>
                  <a:schemeClr val="tx1"/>
                </a:solidFill>
                <a:effectLst/>
                <a:latin typeface="+mn-lt"/>
                <a:ea typeface="+mn-ea"/>
                <a:cs typeface="+mn-cs"/>
              </a:rPr>
              <a:t>franchisees</a:t>
            </a:r>
            <a:r>
              <a:rPr lang="el-GR" sz="1200" kern="1200" dirty="0">
                <a:solidFill>
                  <a:schemeClr val="tx1"/>
                </a:solidFill>
                <a:effectLst/>
                <a:latin typeface="+mn-lt"/>
                <a:ea typeface="+mn-ea"/>
                <a:cs typeface="+mn-cs"/>
              </a:rPr>
              <a:t>, τοπικών κοινωνιών και περιβαλλοντικών εταίρων λειτουργεί ως βάση εμπιστοσύνης, ανθεκτικότητας και βιώσιμης ανταγωνιστικότητας.</a:t>
            </a:r>
            <a:endParaRPr lang="en-US" sz="1200" kern="1200" dirty="0">
              <a:solidFill>
                <a:schemeClr val="tx1"/>
              </a:solidFill>
              <a:effectLst/>
              <a:latin typeface="+mn-lt"/>
              <a:ea typeface="+mn-ea"/>
              <a:cs typeface="+mn-cs"/>
            </a:endParaRPr>
          </a:p>
          <a:p>
            <a:br>
              <a:rPr lang="el-GR" sz="1200" kern="1200" dirty="0">
                <a:solidFill>
                  <a:schemeClr val="tx1"/>
                </a:solidFill>
                <a:effectLst/>
                <a:latin typeface="+mn-lt"/>
                <a:ea typeface="+mn-ea"/>
                <a:cs typeface="+mn-cs"/>
              </a:rPr>
            </a:br>
            <a:endParaRPr lang="en-US" dirty="0">
              <a:effectLst/>
            </a:endParaRPr>
          </a:p>
          <a:p>
            <a:r>
              <a:rPr lang="el-G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F2D3D3-4BBC-4476-AA6A-A5D8BA4C234F}" type="slidenum">
              <a:rPr lang="en-US" smtClean="0"/>
              <a:t>11</a:t>
            </a:fld>
            <a:endParaRPr lang="en-US"/>
          </a:p>
        </p:txBody>
      </p:sp>
    </p:spTree>
    <p:extLst>
      <p:ext uri="{BB962C8B-B14F-4D97-AF65-F5344CB8AC3E}">
        <p14:creationId xmlns:p14="http://schemas.microsoft.com/office/powerpoint/2010/main" val="1672504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9BD04-F236-440B-8399-EE52AC2722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DDBA13-F68E-405C-8DAE-063C90012C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FC6E4E1-3779-487C-905F-DB12D438217C}"/>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D21F4F6F-4530-413A-A253-3EA6C4320E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96A707-8F4A-4329-9FA1-2A1C3A9FB46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3727826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024D3-BCC0-4874-8891-700EAF78C7D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AA22C5F-930C-456F-ADE1-78EF73ABB5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D362E1-7FF7-46DC-AF13-2F4F3C51F64C}"/>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2FCB38B4-48B5-4901-8DFA-7426B149FB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DD7AE2-5447-432A-A942-823037A9E798}"/>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415679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BB2A64-DDCE-4392-9C49-F27D485377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DBAFC-FE31-4EAB-B19B-34A8AAA793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0DEDB7-8366-46E0-8CB2-F456C43792C6}"/>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EE01FC8A-94E0-485A-ABDD-BC8AD94A14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895E32-CAF6-445D-ADB6-B20558ADC325}"/>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861050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37027-C0FC-4B11-A850-AEE5FE0892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E58687-6FFE-4258-BAF1-EE37EE4239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34066C-D5F2-4EDC-8B50-874561CA0E9E}"/>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95E9A438-B0A3-4D84-BDD3-00DD77610C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3C8B9E-4DC0-44BE-97D5-1F4E21D5D55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134488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C2AD4-AE27-4C93-995C-15ACB95A85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DD363E3-43AF-4F0B-A9B0-DBD2D8CEE9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76C152-E3E4-4291-A33D-953651237C85}"/>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21AB0B95-1365-4BB4-9661-45BCC30DC1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53876A-B0FC-46E9-B228-8BAEE0329E7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8745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60115-5FC0-43C9-B08D-F3C07DEBD93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9BEDCB-168C-4F88-9E4A-429E68AEC0B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544D05-A3A8-43CC-BED1-1D5CAF38EC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1BBCC6-245D-426E-9497-5957E95280DC}"/>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6" name="Footer Placeholder 5">
            <a:extLst>
              <a:ext uri="{FF2B5EF4-FFF2-40B4-BE49-F238E27FC236}">
                <a16:creationId xmlns:a16="http://schemas.microsoft.com/office/drawing/2014/main" id="{DEA29E12-AAF6-4E57-9A1B-0D59768D3A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CBDEAE-20FC-470B-B625-9771542B9AF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160081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FF04B-56FC-47DD-B012-BB3C5A05052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A6498AB-A482-41DD-BF51-F7D2F36D1C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D5CCBA-4B75-43B9-A54E-4FF4FEC220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CD5083-4CDE-47E9-8418-7C35E369AF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347ACF-AA96-48A0-979C-84193CFF78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A1C3EBB-7331-4CAD-8EB0-D5D02176D0DF}"/>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8" name="Footer Placeholder 7">
            <a:extLst>
              <a:ext uri="{FF2B5EF4-FFF2-40B4-BE49-F238E27FC236}">
                <a16:creationId xmlns:a16="http://schemas.microsoft.com/office/drawing/2014/main" id="{531E0B99-2543-4E17-87AB-D8305E2709C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047FAB3-9DCC-4A79-9DB8-BF6514C8C94F}"/>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3745168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C14B7-69DF-4A85-A8B8-239192FB021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77E0F39-4C0E-4FBD-AC31-37F284E991EE}"/>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4" name="Footer Placeholder 3">
            <a:extLst>
              <a:ext uri="{FF2B5EF4-FFF2-40B4-BE49-F238E27FC236}">
                <a16:creationId xmlns:a16="http://schemas.microsoft.com/office/drawing/2014/main" id="{8ECDA8E7-4A39-48D8-BB8D-577B370CB89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ABAA680-281C-4134-8945-21DDAA34631E}"/>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300869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1D6EC5-C0B9-432A-9B9D-9F3BC6CB08C7}"/>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3" name="Footer Placeholder 2">
            <a:extLst>
              <a:ext uri="{FF2B5EF4-FFF2-40B4-BE49-F238E27FC236}">
                <a16:creationId xmlns:a16="http://schemas.microsoft.com/office/drawing/2014/main" id="{0B07908A-70CB-44AA-B244-585FDFD8FC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9A8290B-82BB-4FEA-9E1A-C07C036B2500}"/>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533154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58D7-F7CE-4264-BC9C-F2B914EB31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B9B548B-46E6-4E9A-9900-AF1A3A64B2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346C031-4398-4A37-93AB-170FEB92ED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FD59F4-86A5-401C-B92E-5F784B074905}"/>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6" name="Footer Placeholder 5">
            <a:extLst>
              <a:ext uri="{FF2B5EF4-FFF2-40B4-BE49-F238E27FC236}">
                <a16:creationId xmlns:a16="http://schemas.microsoft.com/office/drawing/2014/main" id="{76AF5044-C22B-4300-8196-EB260972A1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14F5D6-AF1C-4768-B867-A2E27741358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914282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8FEC3-1782-4A8C-B43E-1697CB5E15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DD3EA43-10BC-41E4-ABCB-186B785EA8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336F06F-2697-48A2-B1E4-22406606B4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4F13AB-5440-4678-994F-3728876EA842}"/>
              </a:ext>
            </a:extLst>
          </p:cNvPr>
          <p:cNvSpPr>
            <a:spLocks noGrp="1"/>
          </p:cNvSpPr>
          <p:nvPr>
            <p:ph type="dt" sz="half" idx="10"/>
          </p:nvPr>
        </p:nvSpPr>
        <p:spPr/>
        <p:txBody>
          <a:bodyPr/>
          <a:lstStyle/>
          <a:p>
            <a:fld id="{ABC2B156-CC75-4C52-B8A8-D338A1BC5612}" type="datetimeFigureOut">
              <a:rPr lang="en-GB" smtClean="0"/>
              <a:t>17/05/2026</a:t>
            </a:fld>
            <a:endParaRPr lang="en-GB"/>
          </a:p>
        </p:txBody>
      </p:sp>
      <p:sp>
        <p:nvSpPr>
          <p:cNvPr id="6" name="Footer Placeholder 5">
            <a:extLst>
              <a:ext uri="{FF2B5EF4-FFF2-40B4-BE49-F238E27FC236}">
                <a16:creationId xmlns:a16="http://schemas.microsoft.com/office/drawing/2014/main" id="{0F1DC8BB-32E3-4281-AC7A-EDD2B685C2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20757F-EA57-45B1-84A9-B3538CE5C6E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633732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9C34C9-5F29-4102-BBAA-D0EAF83A29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725998-36D9-4311-9AC7-5941DF8E63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991435-9E8A-4654-8E2F-4429D1925B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C2B156-CC75-4C52-B8A8-D338A1BC5612}" type="datetimeFigureOut">
              <a:rPr lang="en-GB" smtClean="0"/>
              <a:t>17/05/2026</a:t>
            </a:fld>
            <a:endParaRPr lang="en-GB"/>
          </a:p>
        </p:txBody>
      </p:sp>
      <p:sp>
        <p:nvSpPr>
          <p:cNvPr id="5" name="Footer Placeholder 4">
            <a:extLst>
              <a:ext uri="{FF2B5EF4-FFF2-40B4-BE49-F238E27FC236}">
                <a16:creationId xmlns:a16="http://schemas.microsoft.com/office/drawing/2014/main" id="{89D44895-4A9F-4EB3-AE81-4847496984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87B0C3A-EFA5-4466-9D98-8D41CD7A0A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03788-8EA3-4B13-9CDA-5A9C902D41AB}" type="slidenum">
              <a:rPr lang="en-GB" smtClean="0"/>
              <a:t>‹#›</a:t>
            </a:fld>
            <a:endParaRPr lang="en-GB"/>
          </a:p>
        </p:txBody>
      </p:sp>
    </p:spTree>
    <p:extLst>
      <p:ext uri="{BB962C8B-B14F-4D97-AF65-F5344CB8AC3E}">
        <p14:creationId xmlns:p14="http://schemas.microsoft.com/office/powerpoint/2010/main" val="408159125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uk.investing.com/equities/tui-n"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uk.investing.com/commodities/crude-oil"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uk.investing.com/currencies/jpy-us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uk.investing.com/rates-bonds/germany-10-year-bond-yield"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uk.investing.com/commodities/crude-oil"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bloomberg.com/news/terminal/TF26KWKIUPSR" TargetMode="External"/><Relationship Id="rId3" Type="http://schemas.openxmlformats.org/officeDocument/2006/relationships/hyperlink" Target="https://www.bloomberg.com/quote/BBDXY:Ind" TargetMode="External"/><Relationship Id="rId7" Type="http://schemas.openxmlformats.org/officeDocument/2006/relationships/hyperlink" Target="https://www.bloomberg.com/news/terminal/TF23SIKK3NY8"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www.bloomberg.com/news/articles/2026-05-14/latest-oil-market-news-and-analysis-for-may-15" TargetMode="External"/><Relationship Id="rId11" Type="http://schemas.openxmlformats.org/officeDocument/2006/relationships/image" Target="../media/image3.png"/><Relationship Id="rId5" Type="http://schemas.openxmlformats.org/officeDocument/2006/relationships/hyperlink" Target="https://www.bloomberg.com/news/articles/2026-05-15/japan-yields-rise-to-multi-year-highs-on-global-inflation-fears" TargetMode="External"/><Relationship Id="rId10" Type="http://schemas.openxmlformats.org/officeDocument/2006/relationships/hyperlink" Target="https://www.bloomberg.com/news/terminal/TF25E8KGCTG4" TargetMode="External"/><Relationship Id="rId4" Type="http://schemas.openxmlformats.org/officeDocument/2006/relationships/hyperlink" Target="https://www.bloomberg.com/quote/GT2:GOV" TargetMode="External"/><Relationship Id="rId9" Type="http://schemas.openxmlformats.org/officeDocument/2006/relationships/hyperlink" Target="https://www.bloomberg.com/news/articles/2026-05-14/xi-s-threat-to-trump-cements-taiwan-as-top-risk-to-us-china-tie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4208" y="1122363"/>
            <a:ext cx="2542252" cy="762066"/>
          </a:xfrm>
          <a:prstGeom prst="rect">
            <a:avLst/>
          </a:prstGeom>
        </p:spPr>
      </p:pic>
      <p:pic>
        <p:nvPicPr>
          <p:cNvPr id="5" name="Picture 4"/>
          <p:cNvPicPr>
            <a:picLocks noChangeAspect="1"/>
          </p:cNvPicPr>
          <p:nvPr/>
        </p:nvPicPr>
        <p:blipFill>
          <a:blip r:embed="rId3"/>
          <a:stretch>
            <a:fillRect/>
          </a:stretch>
        </p:blipFill>
        <p:spPr>
          <a:xfrm>
            <a:off x="1962937" y="1884429"/>
            <a:ext cx="1944793" cy="493819"/>
          </a:xfrm>
          <a:prstGeom prst="rect">
            <a:avLst/>
          </a:prstGeom>
        </p:spPr>
      </p:pic>
      <p:sp>
        <p:nvSpPr>
          <p:cNvPr id="2" name="Title 1"/>
          <p:cNvSpPr>
            <a:spLocks noGrp="1"/>
          </p:cNvSpPr>
          <p:nvPr>
            <p:ph type="ctrTitle"/>
          </p:nvPr>
        </p:nvSpPr>
        <p:spPr/>
        <p:txBody>
          <a:bodyPr>
            <a:normAutofit/>
          </a:bodyPr>
          <a:lstStyle/>
          <a:p>
            <a:r>
              <a:rPr lang="el-GR" sz="2800" dirty="0">
                <a:latin typeface="Book Antiqua" panose="02040602050305030304" pitchFamily="18" charset="0"/>
              </a:rPr>
              <a:t>ΟΙΚΟΝΟΜΙΚΗ</a:t>
            </a:r>
            <a:r>
              <a:rPr lang="en-US" sz="2800" dirty="0">
                <a:latin typeface="Book Antiqua" panose="02040602050305030304" pitchFamily="18" charset="0"/>
              </a:rPr>
              <a:t> </a:t>
            </a:r>
            <a:r>
              <a:rPr lang="el-GR" sz="2800" dirty="0">
                <a:latin typeface="Book Antiqua" panose="02040602050305030304" pitchFamily="18" charset="0"/>
              </a:rPr>
              <a:t>ΤΩΝ ΕΠΙΧΕΙΡΗΣΕΩΝ</a:t>
            </a:r>
            <a:r>
              <a:rPr lang="en-US" sz="2800" dirty="0">
                <a:latin typeface="Book Antiqua" panose="02040602050305030304" pitchFamily="18" charset="0"/>
              </a:rPr>
              <a:t> </a:t>
            </a:r>
            <a:br>
              <a:rPr lang="el-GR" sz="2800" dirty="0">
                <a:latin typeface="Book Antiqua" panose="02040602050305030304" pitchFamily="18" charset="0"/>
              </a:rPr>
            </a:br>
            <a:endParaRPr lang="el-GR" sz="2800" dirty="0">
              <a:latin typeface="Book Antiqua" panose="02040602050305030304" pitchFamily="18" charset="0"/>
            </a:endParaRPr>
          </a:p>
        </p:txBody>
      </p:sp>
      <p:sp>
        <p:nvSpPr>
          <p:cNvPr id="3" name="Subtitle 2"/>
          <p:cNvSpPr>
            <a:spLocks noGrp="1"/>
          </p:cNvSpPr>
          <p:nvPr>
            <p:ph type="subTitle" idx="1"/>
          </p:nvPr>
        </p:nvSpPr>
        <p:spPr/>
        <p:txBody>
          <a:bodyPr>
            <a:normAutofit fontScale="85000" lnSpcReduction="20000"/>
          </a:bodyPr>
          <a:lstStyle/>
          <a:p>
            <a:r>
              <a:rPr lang="el-GR" sz="2200" b="1" dirty="0">
                <a:latin typeface="Book Antiqua" panose="02040602050305030304" pitchFamily="18" charset="0"/>
              </a:rPr>
              <a:t>Υπάρχει Συνταγή για τη Βιωσιμότητα και Ανθεκτικότητα των Επιχειρήσεων?</a:t>
            </a:r>
          </a:p>
          <a:p>
            <a:r>
              <a:rPr lang="el-GR" sz="2200" b="1" dirty="0">
                <a:latin typeface="Book Antiqua" panose="02040602050305030304" pitchFamily="18" charset="0"/>
              </a:rPr>
              <a:t>Συγκριτική Ανάλυση ΙΚΕΑ &amp; </a:t>
            </a:r>
            <a:r>
              <a:rPr lang="en-US" sz="2200" b="1" dirty="0">
                <a:latin typeface="Book Antiqua" panose="02040602050305030304" pitchFamily="18" charset="0"/>
              </a:rPr>
              <a:t>INDITEX_</a:t>
            </a:r>
            <a:r>
              <a:rPr lang="el-GR" sz="2200" b="1" dirty="0">
                <a:latin typeface="Book Antiqua" panose="02040602050305030304" pitchFamily="18" charset="0"/>
              </a:rPr>
              <a:t> 15</a:t>
            </a:r>
            <a:r>
              <a:rPr lang="el-GR" altLang="en-US" sz="2200" b="1" dirty="0">
                <a:latin typeface="Book Antiqua" panose="02040602050305030304" pitchFamily="18" charset="0"/>
                <a:ea typeface="DengXian" panose="02010600030101010101" pitchFamily="2" charset="-122"/>
                <a:cs typeface="Times New Roman" panose="02020603050405020304" pitchFamily="18" charset="0"/>
              </a:rPr>
              <a:t>052026</a:t>
            </a:r>
            <a:endParaRPr lang="el-GR" sz="2200" b="1" dirty="0">
              <a:latin typeface="Book Antiqua" panose="02040602050305030304" pitchFamily="18" charset="0"/>
            </a:endParaRPr>
          </a:p>
          <a:p>
            <a:endParaRPr lang="el-GR" sz="1800" dirty="0">
              <a:latin typeface="Book Antiqua" panose="02040602050305030304" pitchFamily="18" charset="0"/>
            </a:endParaRPr>
          </a:p>
          <a:p>
            <a:r>
              <a:rPr lang="el-GR" sz="1800" dirty="0">
                <a:latin typeface="Book Antiqua" panose="02040602050305030304" pitchFamily="18" charset="0"/>
              </a:rPr>
              <a:t>ΔΙΔΑΣΚΩΝ: ΔΗΜ.ΚΑΜΠΗΣ</a:t>
            </a:r>
            <a:br>
              <a:rPr lang="el-GR" sz="1800" dirty="0">
                <a:latin typeface="Book Antiqua" panose="02040602050305030304" pitchFamily="18" charset="0"/>
              </a:rPr>
            </a:br>
            <a:br>
              <a:rPr lang="el-GR" dirty="0"/>
            </a:br>
            <a:endParaRPr lang="el-GR" dirty="0"/>
          </a:p>
        </p:txBody>
      </p:sp>
    </p:spTree>
    <p:extLst>
      <p:ext uri="{BB962C8B-B14F-4D97-AF65-F5344CB8AC3E}">
        <p14:creationId xmlns:p14="http://schemas.microsoft.com/office/powerpoint/2010/main" val="3320174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1424238-DE6C-7011-64AB-E64A2C2E66F0}"/>
              </a:ext>
            </a:extLst>
          </p:cNvPr>
          <p:cNvGraphicFramePr>
            <a:graphicFrameLocks noGrp="1"/>
          </p:cNvGraphicFramePr>
          <p:nvPr>
            <p:extLst>
              <p:ext uri="{D42A27DB-BD31-4B8C-83A1-F6EECF244321}">
                <p14:modId xmlns:p14="http://schemas.microsoft.com/office/powerpoint/2010/main" val="2923645179"/>
              </p:ext>
            </p:extLst>
          </p:nvPr>
        </p:nvGraphicFramePr>
        <p:xfrm>
          <a:off x="2273300" y="838200"/>
          <a:ext cx="7118352" cy="5776458"/>
        </p:xfrm>
        <a:graphic>
          <a:graphicData uri="http://schemas.openxmlformats.org/drawingml/2006/table">
            <a:tbl>
              <a:tblPr firstRow="1" firstCol="1" bandRow="1">
                <a:tableStyleId>{5C22544A-7EE6-4342-B048-85BDC9FD1C3A}</a:tableStyleId>
              </a:tblPr>
              <a:tblGrid>
                <a:gridCol w="1779588">
                  <a:extLst>
                    <a:ext uri="{9D8B030D-6E8A-4147-A177-3AD203B41FA5}">
                      <a16:colId xmlns:a16="http://schemas.microsoft.com/office/drawing/2014/main" val="1683439698"/>
                    </a:ext>
                  </a:extLst>
                </a:gridCol>
                <a:gridCol w="1779588">
                  <a:extLst>
                    <a:ext uri="{9D8B030D-6E8A-4147-A177-3AD203B41FA5}">
                      <a16:colId xmlns:a16="http://schemas.microsoft.com/office/drawing/2014/main" val="2773979525"/>
                    </a:ext>
                  </a:extLst>
                </a:gridCol>
                <a:gridCol w="1779588">
                  <a:extLst>
                    <a:ext uri="{9D8B030D-6E8A-4147-A177-3AD203B41FA5}">
                      <a16:colId xmlns:a16="http://schemas.microsoft.com/office/drawing/2014/main" val="2864429922"/>
                    </a:ext>
                  </a:extLst>
                </a:gridCol>
                <a:gridCol w="1779588">
                  <a:extLst>
                    <a:ext uri="{9D8B030D-6E8A-4147-A177-3AD203B41FA5}">
                      <a16:colId xmlns:a16="http://schemas.microsoft.com/office/drawing/2014/main" val="2538178163"/>
                    </a:ext>
                  </a:extLst>
                </a:gridCol>
              </a:tblGrid>
              <a:tr h="218798">
                <a:tc>
                  <a:txBody>
                    <a:bodyPr/>
                    <a:lstStyle/>
                    <a:p>
                      <a:pPr marL="0" marR="0">
                        <a:lnSpc>
                          <a:spcPct val="115000"/>
                        </a:lnSpc>
                        <a:spcAft>
                          <a:spcPts val="800"/>
                        </a:spcAft>
                        <a:buNone/>
                      </a:pPr>
                      <a:r>
                        <a:rPr lang="en-US" sz="800" kern="100">
                          <a:effectLst/>
                        </a:rPr>
                        <a:t>Διάσταση</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n-US" sz="800" kern="100" dirty="0" err="1">
                          <a:effectLst/>
                        </a:rPr>
                        <a:t>Κοινά</a:t>
                      </a:r>
                      <a:r>
                        <a:rPr lang="en-US" sz="800" kern="100" dirty="0">
                          <a:effectLst/>
                        </a:rPr>
                        <a:t> χαρα</a:t>
                      </a:r>
                      <a:r>
                        <a:rPr lang="en-US" sz="800" kern="100" dirty="0" err="1">
                          <a:effectLst/>
                        </a:rPr>
                        <a:t>κτηριστικά</a:t>
                      </a:r>
                      <a:endParaRPr lang="en-US" sz="8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n-US" sz="800" kern="100">
                          <a:effectLst/>
                        </a:rPr>
                        <a:t>Inditex</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n-US" sz="800" kern="100">
                          <a:effectLst/>
                        </a:rPr>
                        <a:t>IKEA</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extLst>
                  <a:ext uri="{0D108BD9-81ED-4DB2-BD59-A6C34878D82A}">
                    <a16:rowId xmlns:a16="http://schemas.microsoft.com/office/drawing/2014/main" val="3719641718"/>
                  </a:ext>
                </a:extLst>
              </a:tr>
              <a:tr h="2214114">
                <a:tc>
                  <a:txBody>
                    <a:bodyPr/>
                    <a:lstStyle/>
                    <a:p>
                      <a:pPr marL="0" marR="0">
                        <a:lnSpc>
                          <a:spcPct val="115000"/>
                        </a:lnSpc>
                        <a:spcAft>
                          <a:spcPts val="800"/>
                        </a:spcAft>
                        <a:buNone/>
                      </a:pPr>
                      <a:r>
                        <a:rPr lang="en-US" sz="800" kern="100">
                          <a:effectLst/>
                        </a:rPr>
                        <a:t>Επιχειρηματική φιλοσοφία</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l-GR" sz="800" kern="100" dirty="0">
                          <a:effectLst/>
                        </a:rPr>
                        <a:t>Και οι δύο εταιρείες είναι βαθιά</a:t>
                      </a:r>
                      <a:r>
                        <a:rPr lang="en-US" sz="800" kern="100" dirty="0">
                          <a:effectLst/>
                        </a:rPr>
                        <a:t> </a:t>
                      </a:r>
                      <a:r>
                        <a:rPr lang="el-GR" sz="800" kern="100" dirty="0">
                          <a:effectLst/>
                        </a:rPr>
                        <a:t>πελατοκεντρικές</a:t>
                      </a:r>
                      <a:r>
                        <a:rPr lang="en-US" sz="800" kern="100" dirty="0">
                          <a:effectLst/>
                        </a:rPr>
                        <a:t> </a:t>
                      </a:r>
                      <a:r>
                        <a:rPr lang="el-GR" sz="800" kern="100" dirty="0">
                          <a:effectLst/>
                        </a:rPr>
                        <a:t>και δεν καθοδηγούνται πρωτίστως από βραχυπρόθεσμα </a:t>
                      </a:r>
                      <a:r>
                        <a:rPr lang="en-US" sz="800" kern="100" dirty="0">
                          <a:effectLst/>
                        </a:rPr>
                        <a:t>investor KPIs</a:t>
                      </a:r>
                      <a:r>
                        <a:rPr lang="el-GR" sz="800" kern="100" dirty="0">
                          <a:effectLst/>
                        </a:rPr>
                        <a:t>. Η αξία τους χτίζεται από κάτω προς τα πάνω, μέσα από την καθημερινή κατανόηση των αναγκών του πελάτη και τη συνεχή ενίσχυση του </a:t>
                      </a:r>
                      <a:r>
                        <a:rPr lang="en-US" sz="800" kern="100" dirty="0">
                          <a:effectLst/>
                        </a:rPr>
                        <a:t>brand equity</a:t>
                      </a:r>
                      <a:r>
                        <a:rPr lang="el-GR" sz="800" kern="100" dirty="0">
                          <a:effectLst/>
                        </a:rPr>
                        <a:t>.</a:t>
                      </a:r>
                      <a:endParaRPr lang="en-US" sz="8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l-GR" sz="800" kern="100">
                          <a:effectLst/>
                        </a:rPr>
                        <a:t>Η </a:t>
                      </a:r>
                      <a:r>
                        <a:rPr lang="en-US" sz="800" kern="100">
                          <a:effectLst/>
                        </a:rPr>
                        <a:t>Inditex</a:t>
                      </a:r>
                      <a:r>
                        <a:rPr lang="el-GR" sz="800" kern="100">
                          <a:effectLst/>
                        </a:rPr>
                        <a:t> ακούει τον πελάτη σε πραγματικό χρόνο μέσω καταστημάτων, </a:t>
                      </a:r>
                      <a:r>
                        <a:rPr lang="en-US" sz="800" kern="100">
                          <a:effectLst/>
                        </a:rPr>
                        <a:t>online</a:t>
                      </a:r>
                      <a:r>
                        <a:rPr lang="el-GR" sz="800" kern="100">
                          <a:effectLst/>
                        </a:rPr>
                        <a:t> δεδομένων, πωλήσεων και </a:t>
                      </a:r>
                      <a:r>
                        <a:rPr lang="en-US" sz="800" kern="100">
                          <a:effectLst/>
                        </a:rPr>
                        <a:t>feedback</a:t>
                      </a:r>
                      <a:r>
                        <a:rPr lang="el-GR" sz="800" kern="100">
                          <a:effectLst/>
                        </a:rPr>
                        <a:t>. Η στρατηγική της βασίζεται στην ταχεία μετάφραση της ζήτησης σε προϊόν, όχι σε αποκομμένους χρηματοοικονομικούς δείκτες.</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l-GR" sz="800" kern="100">
                          <a:effectLst/>
                        </a:rPr>
                        <a:t>Η </a:t>
                      </a:r>
                      <a:r>
                        <a:rPr lang="en-US" sz="800" kern="100">
                          <a:effectLst/>
                        </a:rPr>
                        <a:t>IKEA</a:t>
                      </a:r>
                      <a:r>
                        <a:rPr lang="el-GR" sz="800" kern="100">
                          <a:effectLst/>
                        </a:rPr>
                        <a:t> ξεκινά από την πραγματική ζωή στο σπίτι, τις ανάγκες των πολλών ανθρώπων και την καθημερινή χρηστικότητα. </a:t>
                      </a:r>
                      <a:r>
                        <a:rPr lang="en-US" sz="800" kern="100">
                          <a:effectLst/>
                        </a:rPr>
                        <a:t>Τα home visits, το Life at Home research και το Democratic Design εκφράζουν αυτή τη bottom-up λογική.</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extLst>
                  <a:ext uri="{0D108BD9-81ED-4DB2-BD59-A6C34878D82A}">
                    <a16:rowId xmlns:a16="http://schemas.microsoft.com/office/drawing/2014/main" val="89810293"/>
                  </a:ext>
                </a:extLst>
              </a:tr>
              <a:tr h="1594296">
                <a:tc>
                  <a:txBody>
                    <a:bodyPr/>
                    <a:lstStyle/>
                    <a:p>
                      <a:pPr marL="0" marR="0">
                        <a:lnSpc>
                          <a:spcPct val="115000"/>
                        </a:lnSpc>
                        <a:spcAft>
                          <a:spcPts val="800"/>
                        </a:spcAft>
                        <a:buNone/>
                      </a:pPr>
                      <a:r>
                        <a:rPr lang="en-US" sz="800" kern="100">
                          <a:effectLst/>
                        </a:rPr>
                        <a:t>Bottom-up ανθεκτικότητα</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l-GR" sz="800" kern="100">
                          <a:effectLst/>
                        </a:rPr>
                        <a:t>Το </a:t>
                      </a:r>
                      <a:r>
                        <a:rPr lang="en-US" sz="800" kern="100">
                          <a:effectLst/>
                        </a:rPr>
                        <a:t>bottom</a:t>
                      </a:r>
                      <a:r>
                        <a:rPr lang="el-GR" sz="800" kern="100">
                          <a:effectLst/>
                        </a:rPr>
                        <a:t>-</a:t>
                      </a:r>
                      <a:r>
                        <a:rPr lang="en-US" sz="800" kern="100">
                          <a:effectLst/>
                        </a:rPr>
                        <a:t>up</a:t>
                      </a:r>
                      <a:r>
                        <a:rPr lang="el-GR" sz="800" kern="100">
                          <a:effectLst/>
                        </a:rPr>
                        <a:t> μοντέλο λειτουργεί ως «μηχανισμός επιβίωσης» γιατί επιτρέπει στις εταιρείες να αντιλαμβάνονται γρήγορα αλλαγές στη ζήτηση, στην κοινωνία και στις αγορές.</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l-GR" sz="800" kern="100">
                          <a:effectLst/>
                        </a:rPr>
                        <a:t>Η γνώση από τα καταστήματα, τους πωλητές και τα δεδομένα πελατών τροφοδοτεί σχεδιασμό, παραγωγή και </a:t>
                      </a:r>
                      <a:r>
                        <a:rPr lang="en-US" sz="800" kern="100">
                          <a:effectLst/>
                        </a:rPr>
                        <a:t>logistics</a:t>
                      </a:r>
                      <a:r>
                        <a:rPr lang="el-GR" sz="800" kern="100">
                          <a:effectLst/>
                        </a:rPr>
                        <a:t>. </a:t>
                      </a:r>
                      <a:r>
                        <a:rPr lang="en-US" sz="800" kern="100">
                          <a:effectLst/>
                        </a:rPr>
                        <a:t>Έτσι η Inditex προσαρμόζεται ταχύτερα από τους ανταγωνιστές της.</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l-GR" sz="800" kern="100">
                          <a:effectLst/>
                        </a:rPr>
                        <a:t>Η </a:t>
                      </a:r>
                      <a:r>
                        <a:rPr lang="en-US" sz="800" kern="100">
                          <a:effectLst/>
                        </a:rPr>
                        <a:t>IKEA</a:t>
                      </a:r>
                      <a:r>
                        <a:rPr lang="el-GR" sz="800" kern="100">
                          <a:effectLst/>
                        </a:rPr>
                        <a:t> συλλέγει γνώση από νοικοκυριά, τοπικές αγορές και </a:t>
                      </a:r>
                      <a:r>
                        <a:rPr lang="en-US" sz="800" kern="100">
                          <a:effectLst/>
                        </a:rPr>
                        <a:t>franchisees</a:t>
                      </a:r>
                      <a:r>
                        <a:rPr lang="el-GR" sz="800" kern="100">
                          <a:effectLst/>
                        </a:rPr>
                        <a:t>. Έτσι προσαρμόζει προϊόντα, υπηρεσίες και καταστήματα χωρίς να χάνει την ενιαία ταυτότητα του </a:t>
                      </a:r>
                      <a:r>
                        <a:rPr lang="en-US" sz="800" kern="100">
                          <a:effectLst/>
                        </a:rPr>
                        <a:t>brand</a:t>
                      </a:r>
                      <a:r>
                        <a:rPr lang="el-GR" sz="800" kern="100">
                          <a:effectLst/>
                        </a:rPr>
                        <a:t>.</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extLst>
                  <a:ext uri="{0D108BD9-81ED-4DB2-BD59-A6C34878D82A}">
                    <a16:rowId xmlns:a16="http://schemas.microsoft.com/office/drawing/2014/main" val="1696940663"/>
                  </a:ext>
                </a:extLst>
              </a:tr>
              <a:tr h="1749250">
                <a:tc>
                  <a:txBody>
                    <a:bodyPr/>
                    <a:lstStyle/>
                    <a:p>
                      <a:pPr marL="0" marR="0">
                        <a:lnSpc>
                          <a:spcPct val="115000"/>
                        </a:lnSpc>
                        <a:spcAft>
                          <a:spcPts val="800"/>
                        </a:spcAft>
                        <a:buNone/>
                      </a:pPr>
                      <a:r>
                        <a:rPr lang="en-US" sz="800" kern="100">
                          <a:effectLst/>
                        </a:rPr>
                        <a:t>Brand equity</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l-GR" sz="800" kern="100">
                          <a:effectLst/>
                        </a:rPr>
                        <a:t>Και στις δύο περιπτώσεις, το </a:t>
                      </a:r>
                      <a:r>
                        <a:rPr lang="en-US" sz="800" kern="100">
                          <a:effectLst/>
                        </a:rPr>
                        <a:t>brand equity</a:t>
                      </a:r>
                      <a:r>
                        <a:rPr lang="el-GR" sz="800" kern="100">
                          <a:effectLst/>
                        </a:rPr>
                        <a:t> δεν είναι μόνο επικοινωνιακό περιουσιακό στοιχείο. Είναι λειτουργικό κεφάλαιο εμπιστοσύνης, το οποίο μειώνει την αβεβαιότητα και αυξάνει την ανθεκτικότητα.</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l-GR" sz="800" kern="100">
                          <a:effectLst/>
                        </a:rPr>
                        <a:t>Το </a:t>
                      </a:r>
                      <a:r>
                        <a:rPr lang="en-US" sz="800" kern="100">
                          <a:effectLst/>
                        </a:rPr>
                        <a:t>brand equity</a:t>
                      </a:r>
                      <a:r>
                        <a:rPr lang="el-GR" sz="800" kern="100">
                          <a:effectLst/>
                        </a:rPr>
                        <a:t> της </a:t>
                      </a:r>
                      <a:r>
                        <a:rPr lang="en-US" sz="800" kern="100">
                          <a:effectLst/>
                        </a:rPr>
                        <a:t>Zara</a:t>
                      </a:r>
                      <a:r>
                        <a:rPr lang="el-GR" sz="800" kern="100">
                          <a:effectLst/>
                        </a:rPr>
                        <a:t>/</a:t>
                      </a:r>
                      <a:r>
                        <a:rPr lang="en-US" sz="800" kern="100">
                          <a:effectLst/>
                        </a:rPr>
                        <a:t>Inditex</a:t>
                      </a:r>
                      <a:r>
                        <a:rPr lang="el-GR" sz="800" kern="100">
                          <a:effectLst/>
                        </a:rPr>
                        <a:t> βασίζεται στην ταχύτητα, τη μόδα, την προσβασιμότητα και την αίσθηση ότι η εταιρεία «διαβάζει» τον πελάτη.</a:t>
                      </a:r>
                      <a:endParaRPr lang="en-US" sz="800" kern="10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tc>
                  <a:txBody>
                    <a:bodyPr/>
                    <a:lstStyle/>
                    <a:p>
                      <a:pPr marL="0" marR="0">
                        <a:lnSpc>
                          <a:spcPct val="115000"/>
                        </a:lnSpc>
                        <a:spcAft>
                          <a:spcPts val="800"/>
                        </a:spcAft>
                        <a:buNone/>
                      </a:pPr>
                      <a:r>
                        <a:rPr lang="el-GR" sz="800" kern="100" dirty="0">
                          <a:effectLst/>
                        </a:rPr>
                        <a:t>Το </a:t>
                      </a:r>
                      <a:r>
                        <a:rPr lang="en-US" sz="800" kern="100" dirty="0">
                          <a:effectLst/>
                        </a:rPr>
                        <a:t>brand equity</a:t>
                      </a:r>
                      <a:r>
                        <a:rPr lang="el-GR" sz="800" kern="100" dirty="0">
                          <a:effectLst/>
                        </a:rPr>
                        <a:t> της </a:t>
                      </a:r>
                      <a:r>
                        <a:rPr lang="en-US" sz="800" kern="100" dirty="0">
                          <a:effectLst/>
                        </a:rPr>
                        <a:t>IKEA</a:t>
                      </a:r>
                      <a:r>
                        <a:rPr lang="el-GR" sz="800" kern="100" dirty="0">
                          <a:effectLst/>
                        </a:rPr>
                        <a:t> βασίζεται στην εμπιστοσύνη, την προσιτή ποιότητα, τη λειτουργικότητα, τη βιωσιμότητα και την υπόσχεση καλύτερης καθημερινής ζωής.</a:t>
                      </a:r>
                      <a:endParaRPr lang="en-US" sz="8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24341" marR="24341" marT="24341" marB="24341"/>
                </a:tc>
                <a:extLst>
                  <a:ext uri="{0D108BD9-81ED-4DB2-BD59-A6C34878D82A}">
                    <a16:rowId xmlns:a16="http://schemas.microsoft.com/office/drawing/2014/main" val="813710871"/>
                  </a:ext>
                </a:extLst>
              </a:tr>
            </a:tbl>
          </a:graphicData>
        </a:graphic>
      </p:graphicFrame>
    </p:spTree>
    <p:extLst>
      <p:ext uri="{BB962C8B-B14F-4D97-AF65-F5344CB8AC3E}">
        <p14:creationId xmlns:p14="http://schemas.microsoft.com/office/powerpoint/2010/main" val="1924288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EE426DD-E1D5-F9D2-C95C-12BBAB80CCDA}"/>
              </a:ext>
            </a:extLst>
          </p:cNvPr>
          <p:cNvGraphicFramePr>
            <a:graphicFrameLocks noGrp="1"/>
          </p:cNvGraphicFramePr>
          <p:nvPr>
            <p:extLst>
              <p:ext uri="{D42A27DB-BD31-4B8C-83A1-F6EECF244321}">
                <p14:modId xmlns:p14="http://schemas.microsoft.com/office/powerpoint/2010/main" val="3794969850"/>
              </p:ext>
            </p:extLst>
          </p:nvPr>
        </p:nvGraphicFramePr>
        <p:xfrm>
          <a:off x="1835150" y="742951"/>
          <a:ext cx="7874000" cy="5491085"/>
        </p:xfrm>
        <a:graphic>
          <a:graphicData uri="http://schemas.openxmlformats.org/drawingml/2006/table">
            <a:tbl>
              <a:tblPr firstRow="1" firstCol="1" bandRow="1">
                <a:tableStyleId>{5C22544A-7EE6-4342-B048-85BDC9FD1C3A}</a:tableStyleId>
              </a:tblPr>
              <a:tblGrid>
                <a:gridCol w="1968500">
                  <a:extLst>
                    <a:ext uri="{9D8B030D-6E8A-4147-A177-3AD203B41FA5}">
                      <a16:colId xmlns:a16="http://schemas.microsoft.com/office/drawing/2014/main" val="1769437598"/>
                    </a:ext>
                  </a:extLst>
                </a:gridCol>
                <a:gridCol w="1968500">
                  <a:extLst>
                    <a:ext uri="{9D8B030D-6E8A-4147-A177-3AD203B41FA5}">
                      <a16:colId xmlns:a16="http://schemas.microsoft.com/office/drawing/2014/main" val="379098788"/>
                    </a:ext>
                  </a:extLst>
                </a:gridCol>
                <a:gridCol w="1968500">
                  <a:extLst>
                    <a:ext uri="{9D8B030D-6E8A-4147-A177-3AD203B41FA5}">
                      <a16:colId xmlns:a16="http://schemas.microsoft.com/office/drawing/2014/main" val="1071215677"/>
                    </a:ext>
                  </a:extLst>
                </a:gridCol>
                <a:gridCol w="1968500">
                  <a:extLst>
                    <a:ext uri="{9D8B030D-6E8A-4147-A177-3AD203B41FA5}">
                      <a16:colId xmlns:a16="http://schemas.microsoft.com/office/drawing/2014/main" val="3253975608"/>
                    </a:ext>
                  </a:extLst>
                </a:gridCol>
              </a:tblGrid>
              <a:tr h="201689">
                <a:tc>
                  <a:txBody>
                    <a:bodyPr/>
                    <a:lstStyle/>
                    <a:p>
                      <a:pPr marL="0" marR="0">
                        <a:lnSpc>
                          <a:spcPct val="115000"/>
                        </a:lnSpc>
                        <a:spcAft>
                          <a:spcPts val="800"/>
                        </a:spcAft>
                        <a:buNone/>
                      </a:pPr>
                      <a:r>
                        <a:rPr lang="en-US" sz="1100" kern="100">
                          <a:effectLst/>
                        </a:rPr>
                        <a:t>Διάσταση</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n-US" sz="1100" kern="100">
                          <a:effectLst/>
                        </a:rPr>
                        <a:t>Κοινά χαρακτηριστικά</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n-US" sz="1100" kern="100">
                          <a:effectLst/>
                        </a:rPr>
                        <a:t>Inditex</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n-US" sz="1100" kern="100">
                          <a:effectLst/>
                        </a:rPr>
                        <a:t>IKEA</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extLst>
                  <a:ext uri="{0D108BD9-81ED-4DB2-BD59-A6C34878D82A}">
                    <a16:rowId xmlns:a16="http://schemas.microsoft.com/office/drawing/2014/main" val="1190288479"/>
                  </a:ext>
                </a:extLst>
              </a:tr>
              <a:tr h="2112148">
                <a:tc>
                  <a:txBody>
                    <a:bodyPr/>
                    <a:lstStyle/>
                    <a:p>
                      <a:pPr marL="0" marR="0">
                        <a:lnSpc>
                          <a:spcPct val="115000"/>
                        </a:lnSpc>
                        <a:spcAft>
                          <a:spcPts val="800"/>
                        </a:spcAft>
                        <a:buNone/>
                      </a:pPr>
                      <a:r>
                        <a:rPr lang="en-US" sz="1100" kern="100">
                          <a:effectLst/>
                        </a:rPr>
                        <a:t>Consumer surplus</a:t>
                      </a:r>
                      <a:r>
                        <a:rPr lang="el-GR" sz="1100" kern="100">
                          <a:effectLst/>
                        </a:rPr>
                        <a:t> και δυναμικό περιβάλλον πελάτη</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l-GR" sz="1100" kern="100" dirty="0">
                          <a:effectLst/>
                        </a:rPr>
                        <a:t>Και οι δύο αυξάνουν το πλεόνασμα του καταναλωτή προσφέροντας υψηλή αντιλαμβανόμενη αξία σε σχέση με την τιμή. Δεν αντιμετωπίζουν τον πελάτη ως στατικό αγοραστή, αλλά ως δυναμικό συμμετέχοντα σε ένα συνεχώς μεταβαλλόμενο περιβάλλον αναγκών, προτιμήσεων και κοινωνικών αξιών.</a:t>
                      </a:r>
                      <a:endParaRPr lang="en-US" sz="11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l-GR" sz="1100" kern="100">
                          <a:effectLst/>
                        </a:rPr>
                        <a:t>Η </a:t>
                      </a:r>
                      <a:r>
                        <a:rPr lang="en-US" sz="1100" kern="100">
                          <a:effectLst/>
                        </a:rPr>
                        <a:t>Inditex</a:t>
                      </a:r>
                      <a:r>
                        <a:rPr lang="el-GR" sz="1100" kern="100">
                          <a:effectLst/>
                        </a:rPr>
                        <a:t> δημιουργεί αξία μέσω ταχύτητας, συχνής ανανέωσης, προσβασιμότητας και άμεσης ανταπόκρισης στις προτιμήσεις του πελάτη.</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l-GR" sz="1100" kern="100">
                          <a:effectLst/>
                        </a:rPr>
                        <a:t>Η </a:t>
                      </a:r>
                      <a:r>
                        <a:rPr lang="en-US" sz="1100" kern="100">
                          <a:effectLst/>
                        </a:rPr>
                        <a:t>IKEA</a:t>
                      </a:r>
                      <a:r>
                        <a:rPr lang="el-GR" sz="1100" kern="100">
                          <a:effectLst/>
                        </a:rPr>
                        <a:t> δημιουργεί αξία μέσω προσιτής τιμής, λειτουργικού σχεδιασμού, ποιότητας και λύσεων που βελτιώνουν την καθημερινή ζωή στο σπίτι.</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extLst>
                  <a:ext uri="{0D108BD9-81ED-4DB2-BD59-A6C34878D82A}">
                    <a16:rowId xmlns:a16="http://schemas.microsoft.com/office/drawing/2014/main" val="1938275724"/>
                  </a:ext>
                </a:extLst>
              </a:tr>
              <a:tr h="1836118">
                <a:tc>
                  <a:txBody>
                    <a:bodyPr/>
                    <a:lstStyle/>
                    <a:p>
                      <a:pPr marL="0" marR="0">
                        <a:lnSpc>
                          <a:spcPct val="115000"/>
                        </a:lnSpc>
                        <a:spcAft>
                          <a:spcPts val="800"/>
                        </a:spcAft>
                        <a:buNone/>
                      </a:pPr>
                      <a:r>
                        <a:rPr lang="en-US" sz="1100" kern="100">
                          <a:effectLst/>
                        </a:rPr>
                        <a:t>Ικανοποίηση stakeholders</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l-GR" sz="1100" kern="100">
                          <a:effectLst/>
                        </a:rPr>
                        <a:t>Και οι δύο εταιρείες αντιλαμβάνονται ότι η μακροχρόνια κερδοφορία εξαρτάται από την ικανοποίηση ενός ευρύτερου οικοσυστήματος </a:t>
                      </a:r>
                      <a:r>
                        <a:rPr lang="en-US" sz="1100" kern="100">
                          <a:effectLst/>
                        </a:rPr>
                        <a:t>stakeholders</a:t>
                      </a:r>
                      <a:r>
                        <a:rPr lang="el-GR" sz="1100" kern="100">
                          <a:effectLst/>
                        </a:rPr>
                        <a:t>: πελατών, εργαζομένων, προμηθευτών, τοπικών κοινωνιών, περιβάλλοντος και επενδυτών.</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l-GR" sz="1100" kern="100">
                          <a:effectLst/>
                        </a:rPr>
                        <a:t>Η </a:t>
                      </a:r>
                      <a:r>
                        <a:rPr lang="en-US" sz="1100" kern="100">
                          <a:effectLst/>
                        </a:rPr>
                        <a:t>Inditex</a:t>
                      </a:r>
                      <a:r>
                        <a:rPr lang="el-GR" sz="1100" kern="100">
                          <a:effectLst/>
                        </a:rPr>
                        <a:t> συνδέει την αλυσίδα αξίας με εργαζομένους, προμηθευτές, κοινότητες, περιβαλλοντικούς στόχους και καινοτομία στις πρώτες ύλες.</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l-GR" sz="1100" kern="100">
                          <a:effectLst/>
                        </a:rPr>
                        <a:t>Η </a:t>
                      </a:r>
                      <a:r>
                        <a:rPr lang="en-US" sz="1100" kern="100">
                          <a:effectLst/>
                        </a:rPr>
                        <a:t>IKEA</a:t>
                      </a:r>
                      <a:r>
                        <a:rPr lang="el-GR" sz="1100" kern="100">
                          <a:effectLst/>
                        </a:rPr>
                        <a:t> συνδέει πελάτες, </a:t>
                      </a:r>
                      <a:r>
                        <a:rPr lang="en-US" sz="1100" kern="100">
                          <a:effectLst/>
                        </a:rPr>
                        <a:t>franchisees</a:t>
                      </a:r>
                      <a:r>
                        <a:rPr lang="el-GR" sz="1100" kern="100">
                          <a:effectLst/>
                        </a:rPr>
                        <a:t>, προμηθευτές, εργαζομένους, τοπικές κοινωνίες και περιβάλλον μέσα από το </a:t>
                      </a:r>
                      <a:r>
                        <a:rPr lang="en-US" sz="1100" kern="100">
                          <a:effectLst/>
                        </a:rPr>
                        <a:t>concept</a:t>
                      </a:r>
                      <a:r>
                        <a:rPr lang="el-GR" sz="1100" kern="100">
                          <a:effectLst/>
                        </a:rPr>
                        <a:t> του </a:t>
                      </a:r>
                      <a:r>
                        <a:rPr lang="en-US" sz="1100" kern="100">
                          <a:effectLst/>
                        </a:rPr>
                        <a:t>Democratic Design</a:t>
                      </a:r>
                      <a:r>
                        <a:rPr lang="el-GR" sz="1100" kern="100">
                          <a:effectLst/>
                        </a:rPr>
                        <a:t> και της κυκλικότητας.</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extLst>
                  <a:ext uri="{0D108BD9-81ED-4DB2-BD59-A6C34878D82A}">
                    <a16:rowId xmlns:a16="http://schemas.microsoft.com/office/drawing/2014/main" val="195797651"/>
                  </a:ext>
                </a:extLst>
              </a:tr>
              <a:tr h="1284057">
                <a:tc>
                  <a:txBody>
                    <a:bodyPr/>
                    <a:lstStyle/>
                    <a:p>
                      <a:pPr marL="0" marR="0">
                        <a:lnSpc>
                          <a:spcPct val="115000"/>
                        </a:lnSpc>
                        <a:spcAft>
                          <a:spcPts val="800"/>
                        </a:spcAft>
                        <a:buNone/>
                      </a:pPr>
                      <a:r>
                        <a:rPr lang="el-GR" sz="1100" kern="100">
                          <a:effectLst/>
                        </a:rPr>
                        <a:t>Μακροχρόνια δέσμευση και </a:t>
                      </a:r>
                      <a:r>
                        <a:rPr lang="en-US" sz="1100" kern="100">
                          <a:effectLst/>
                        </a:rPr>
                        <a:t>shared values</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l-GR" sz="1100" kern="100">
                          <a:effectLst/>
                        </a:rPr>
                        <a:t>Η ανθεκτικότητα προκύπτει από τη συστηματική συμμετοχή των </a:t>
                      </a:r>
                      <a:r>
                        <a:rPr lang="en-US" sz="1100" kern="100">
                          <a:effectLst/>
                        </a:rPr>
                        <a:t>stakeholders</a:t>
                      </a:r>
                      <a:r>
                        <a:rPr lang="el-GR" sz="1100" kern="100">
                          <a:effectLst/>
                        </a:rPr>
                        <a:t> στην επίτευξη κοινών αξιών: προσβασιμότητα, υπευθυνότητα, βιωσιμότητα, ποιότητα ζωής και εμπιστοσύνη.</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l-GR" sz="1100" kern="100">
                          <a:effectLst/>
                        </a:rPr>
                        <a:t>Η </a:t>
                      </a:r>
                      <a:r>
                        <a:rPr lang="en-US" sz="1100" kern="100">
                          <a:effectLst/>
                        </a:rPr>
                        <a:t>Inditex</a:t>
                      </a:r>
                      <a:r>
                        <a:rPr lang="el-GR" sz="1100" kern="100">
                          <a:effectLst/>
                        </a:rPr>
                        <a:t> επιδιώκει να μετασχηματίσει τη μόδα προς πιο βιώσιμες πρακτικές, διατηρώντας ταυτόχρονα την ταχύτητα και τη δημιουργικότητα του </a:t>
                      </a:r>
                      <a:r>
                        <a:rPr lang="en-US" sz="1100" kern="100">
                          <a:effectLst/>
                        </a:rPr>
                        <a:t>brand</a:t>
                      </a:r>
                      <a:r>
                        <a:rPr lang="el-GR" sz="1100" kern="100">
                          <a:effectLst/>
                        </a:rPr>
                        <a:t>.</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tc>
                  <a:txBody>
                    <a:bodyPr/>
                    <a:lstStyle/>
                    <a:p>
                      <a:pPr marL="0" marR="0">
                        <a:lnSpc>
                          <a:spcPct val="115000"/>
                        </a:lnSpc>
                        <a:spcAft>
                          <a:spcPts val="800"/>
                        </a:spcAft>
                        <a:buNone/>
                      </a:pPr>
                      <a:r>
                        <a:rPr lang="el-GR" sz="1100" kern="100" dirty="0">
                          <a:effectLst/>
                        </a:rPr>
                        <a:t>Η </a:t>
                      </a:r>
                      <a:r>
                        <a:rPr lang="en-US" sz="1100" kern="100" dirty="0">
                          <a:effectLst/>
                        </a:rPr>
                        <a:t>IKEA</a:t>
                      </a:r>
                      <a:r>
                        <a:rPr lang="el-GR" sz="1100" kern="100" dirty="0">
                          <a:effectLst/>
                        </a:rPr>
                        <a:t> επιδιώκει να κάνει τη βιώσιμη και λειτουργική κατοικία προσιτή στους πολλούς, χωρίς να αποσυνδέει την τιμή από την κοινωνική και περιβαλλοντική ευθύνη.</a:t>
                      </a:r>
                      <a:endParaRPr lang="en-US" sz="11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20021" marR="20021" marT="20021" marB="20021"/>
                </a:tc>
                <a:extLst>
                  <a:ext uri="{0D108BD9-81ED-4DB2-BD59-A6C34878D82A}">
                    <a16:rowId xmlns:a16="http://schemas.microsoft.com/office/drawing/2014/main" val="1406925459"/>
                  </a:ext>
                </a:extLst>
              </a:tr>
            </a:tbl>
          </a:graphicData>
        </a:graphic>
      </p:graphicFrame>
    </p:spTree>
    <p:extLst>
      <p:ext uri="{BB962C8B-B14F-4D97-AF65-F5344CB8AC3E}">
        <p14:creationId xmlns:p14="http://schemas.microsoft.com/office/powerpoint/2010/main" val="3777916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93116-3891-DBA4-70D2-333084390EEA}"/>
              </a:ext>
            </a:extLst>
          </p:cNvPr>
          <p:cNvSpPr>
            <a:spLocks noGrp="1"/>
          </p:cNvSpPr>
          <p:nvPr>
            <p:ph type="title"/>
          </p:nvPr>
        </p:nvSpPr>
        <p:spPr>
          <a:xfrm>
            <a:off x="838200" y="365125"/>
            <a:ext cx="10515600" cy="657225"/>
          </a:xfrm>
        </p:spPr>
        <p:txBody>
          <a:bodyPr>
            <a:normAutofit/>
          </a:bodyPr>
          <a:lstStyle/>
          <a:p>
            <a:pPr algn="ctr"/>
            <a:r>
              <a:rPr lang="el-GR" sz="1800" b="1" dirty="0"/>
              <a:t>Rating Agencies: Ποιοι είναι και γιατί επηρεάζουν τις αγορές</a:t>
            </a:r>
            <a:endParaRPr lang="en-US" sz="1800" b="1" dirty="0"/>
          </a:p>
        </p:txBody>
      </p:sp>
      <p:sp>
        <p:nvSpPr>
          <p:cNvPr id="3" name="Content Placeholder 2">
            <a:extLst>
              <a:ext uri="{FF2B5EF4-FFF2-40B4-BE49-F238E27FC236}">
                <a16:creationId xmlns:a16="http://schemas.microsoft.com/office/drawing/2014/main" id="{93CB9A8D-5BBB-78AF-4CA7-D00A72C81072}"/>
              </a:ext>
            </a:extLst>
          </p:cNvPr>
          <p:cNvSpPr>
            <a:spLocks noGrp="1"/>
          </p:cNvSpPr>
          <p:nvPr>
            <p:ph idx="1"/>
          </p:nvPr>
        </p:nvSpPr>
        <p:spPr>
          <a:xfrm>
            <a:off x="838200" y="1073150"/>
            <a:ext cx="10515600" cy="5103813"/>
          </a:xfrm>
        </p:spPr>
        <p:txBody>
          <a:bodyPr/>
          <a:lstStyle/>
          <a:p>
            <a:pPr marL="0" indent="0">
              <a:buNone/>
            </a:pPr>
            <a:r>
              <a:rPr lang="el-GR" sz="1400" dirty="0"/>
              <a:t>Οι rating agencies αξιολογούν την πιστοληπτική ικανότητα κρατών και επιχειρήσεων, δηλαδή την πιθανότητα να εξυπηρετήσουν έγκαιρα το χρέος τους.</a:t>
            </a:r>
          </a:p>
          <a:p>
            <a:pPr marL="0" indent="0">
              <a:buNone/>
            </a:pPr>
            <a:r>
              <a:rPr lang="el-GR" sz="1400" b="1" dirty="0"/>
              <a:t>Τι αξιολογούν:</a:t>
            </a:r>
            <a:endParaRPr lang="el-GR" sz="1400" dirty="0"/>
          </a:p>
          <a:p>
            <a:r>
              <a:rPr lang="en-US" sz="1400" b="1" dirty="0"/>
              <a:t>Sovereign rating:</a:t>
            </a:r>
            <a:r>
              <a:rPr lang="en-US" sz="1400" dirty="0"/>
              <a:t> </a:t>
            </a:r>
            <a:r>
              <a:rPr lang="el-GR" sz="1400" dirty="0"/>
              <a:t>πιστοληπτική ικανότητα κρατών</a:t>
            </a:r>
          </a:p>
          <a:p>
            <a:r>
              <a:rPr lang="en-US" sz="1400" b="1" dirty="0"/>
              <a:t>Corporate rating:</a:t>
            </a:r>
            <a:r>
              <a:rPr lang="en-US" sz="1400" dirty="0"/>
              <a:t> </a:t>
            </a:r>
            <a:r>
              <a:rPr lang="el-GR" sz="1400" dirty="0"/>
              <a:t>πιστοληπτική ικανότητα επιχειρήσεων</a:t>
            </a:r>
          </a:p>
          <a:p>
            <a:r>
              <a:rPr lang="en-US" sz="1400" b="1" dirty="0"/>
              <a:t>Bank rating:</a:t>
            </a:r>
            <a:r>
              <a:rPr lang="en-US" sz="1400" dirty="0"/>
              <a:t> </a:t>
            </a:r>
            <a:r>
              <a:rPr lang="el-GR" sz="1400" dirty="0"/>
              <a:t>ανθεκτικότητα χρηματοπιστωτικών ιδρυμάτων</a:t>
            </a:r>
          </a:p>
          <a:p>
            <a:r>
              <a:rPr lang="en-US" sz="1400" b="1" dirty="0"/>
              <a:t>Bond rating:</a:t>
            </a:r>
            <a:r>
              <a:rPr lang="en-US" sz="1400" dirty="0"/>
              <a:t> </a:t>
            </a:r>
            <a:r>
              <a:rPr lang="el-GR" sz="1400" dirty="0"/>
              <a:t>κίνδυνος συγκεκριμένης έκδοσης ομολόγου</a:t>
            </a:r>
          </a:p>
          <a:p>
            <a:r>
              <a:rPr lang="en-US" sz="1400" b="1" dirty="0"/>
              <a:t>Outlook / Watch:</a:t>
            </a:r>
            <a:r>
              <a:rPr lang="en-US" sz="1400" dirty="0"/>
              <a:t> </a:t>
            </a:r>
            <a:r>
              <a:rPr lang="el-GR" sz="1400" dirty="0"/>
              <a:t>πιθανή μελλοντική αναβάθμιση ή υποβάθμιση</a:t>
            </a:r>
          </a:p>
          <a:p>
            <a:endParaRPr lang="el-GR" dirty="0"/>
          </a:p>
          <a:p>
            <a:pPr marL="0" indent="0">
              <a:buNone/>
            </a:pPr>
            <a:endParaRPr lang="en-US" dirty="0"/>
          </a:p>
        </p:txBody>
      </p:sp>
      <p:graphicFrame>
        <p:nvGraphicFramePr>
          <p:cNvPr id="4" name="Table 3">
            <a:extLst>
              <a:ext uri="{FF2B5EF4-FFF2-40B4-BE49-F238E27FC236}">
                <a16:creationId xmlns:a16="http://schemas.microsoft.com/office/drawing/2014/main" id="{21CC4C73-7483-D0A3-B7EC-48C5D343E072}"/>
              </a:ext>
            </a:extLst>
          </p:cNvPr>
          <p:cNvGraphicFramePr>
            <a:graphicFrameLocks noGrp="1"/>
          </p:cNvGraphicFramePr>
          <p:nvPr>
            <p:extLst>
              <p:ext uri="{D42A27DB-BD31-4B8C-83A1-F6EECF244321}">
                <p14:modId xmlns:p14="http://schemas.microsoft.com/office/powerpoint/2010/main" val="225806230"/>
              </p:ext>
            </p:extLst>
          </p:nvPr>
        </p:nvGraphicFramePr>
        <p:xfrm>
          <a:off x="6445250" y="3873501"/>
          <a:ext cx="5556250" cy="2787650"/>
        </p:xfrm>
        <a:graphic>
          <a:graphicData uri="http://schemas.openxmlformats.org/drawingml/2006/table">
            <a:tbl>
              <a:tblPr firstRow="1" firstCol="1" bandRow="1">
                <a:tableStyleId>{5C22544A-7EE6-4342-B048-85BDC9FD1C3A}</a:tableStyleId>
              </a:tblPr>
              <a:tblGrid>
                <a:gridCol w="2778125">
                  <a:extLst>
                    <a:ext uri="{9D8B030D-6E8A-4147-A177-3AD203B41FA5}">
                      <a16:colId xmlns:a16="http://schemas.microsoft.com/office/drawing/2014/main" val="1150805053"/>
                    </a:ext>
                  </a:extLst>
                </a:gridCol>
                <a:gridCol w="2778125">
                  <a:extLst>
                    <a:ext uri="{9D8B030D-6E8A-4147-A177-3AD203B41FA5}">
                      <a16:colId xmlns:a16="http://schemas.microsoft.com/office/drawing/2014/main" val="3267023127"/>
                    </a:ext>
                  </a:extLst>
                </a:gridCol>
              </a:tblGrid>
              <a:tr h="279420">
                <a:tc>
                  <a:txBody>
                    <a:bodyPr/>
                    <a:lstStyle/>
                    <a:p>
                      <a:pPr marL="0" marR="0">
                        <a:lnSpc>
                          <a:spcPct val="115000"/>
                        </a:lnSpc>
                        <a:spcAft>
                          <a:spcPts val="800"/>
                        </a:spcAft>
                        <a:buNone/>
                      </a:pPr>
                      <a:r>
                        <a:rPr lang="en-US" sz="1200" kern="100">
                          <a:effectLst/>
                        </a:rPr>
                        <a:t>Κύριοι οργανισμοί</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a:effectLst/>
                        </a:rPr>
                        <a:t>Ρόλος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795447312"/>
                  </a:ext>
                </a:extLst>
              </a:tr>
              <a:tr h="892147">
                <a:tc>
                  <a:txBody>
                    <a:bodyPr/>
                    <a:lstStyle/>
                    <a:p>
                      <a:pPr marL="0" marR="0">
                        <a:lnSpc>
                          <a:spcPct val="115000"/>
                        </a:lnSpc>
                        <a:spcAft>
                          <a:spcPts val="800"/>
                        </a:spcAft>
                        <a:buNone/>
                      </a:pPr>
                      <a:r>
                        <a:rPr lang="en-US" sz="1200" kern="100" dirty="0">
                          <a:effectLst/>
                        </a:rPr>
                        <a:t>S&amp;P Global Ratings</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Αξιολογεί κράτη, επιχειρήσεις, τράπεζες και χρηματοοικονομικά προϊόντα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895113188"/>
                  </a:ext>
                </a:extLst>
              </a:tr>
              <a:tr h="723936">
                <a:tc>
                  <a:txBody>
                    <a:bodyPr/>
                    <a:lstStyle/>
                    <a:p>
                      <a:pPr marL="0" marR="0">
                        <a:lnSpc>
                          <a:spcPct val="115000"/>
                        </a:lnSpc>
                        <a:spcAft>
                          <a:spcPts val="800"/>
                        </a:spcAft>
                        <a:buNone/>
                      </a:pPr>
                      <a:r>
                        <a:rPr lang="en-US" sz="1200" kern="100" dirty="0">
                          <a:effectLst/>
                        </a:rPr>
                        <a:t>Moody’s Investors Service</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Παρέχει </a:t>
                      </a:r>
                      <a:r>
                        <a:rPr lang="en-US" sz="1200" kern="100">
                          <a:effectLst/>
                        </a:rPr>
                        <a:t>credit ratings</a:t>
                      </a:r>
                      <a:r>
                        <a:rPr lang="el-GR" sz="1200" kern="100">
                          <a:effectLst/>
                        </a:rPr>
                        <a:t> και ανάλυση κινδύνου αθέτησης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589229471"/>
                  </a:ext>
                </a:extLst>
              </a:tr>
              <a:tr h="892147">
                <a:tc>
                  <a:txBody>
                    <a:bodyPr/>
                    <a:lstStyle/>
                    <a:p>
                      <a:pPr marL="0" marR="0">
                        <a:lnSpc>
                          <a:spcPct val="115000"/>
                        </a:lnSpc>
                        <a:spcAft>
                          <a:spcPts val="800"/>
                        </a:spcAft>
                        <a:buNone/>
                      </a:pPr>
                      <a:r>
                        <a:rPr lang="en-US" sz="1200" kern="100">
                          <a:effectLst/>
                        </a:rPr>
                        <a:t>Fitch Ratings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dirty="0" err="1">
                          <a:effectLst/>
                        </a:rPr>
                        <a:t>Αξιολογεί</a:t>
                      </a:r>
                      <a:r>
                        <a:rPr lang="en-US" sz="1200" kern="100" dirty="0">
                          <a:effectLst/>
                        </a:rPr>
                        <a:t> sovereign, corporate και structured finance debt</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630579760"/>
                  </a:ext>
                </a:extLst>
              </a:tr>
            </a:tbl>
          </a:graphicData>
        </a:graphic>
      </p:graphicFrame>
    </p:spTree>
    <p:extLst>
      <p:ext uri="{BB962C8B-B14F-4D97-AF65-F5344CB8AC3E}">
        <p14:creationId xmlns:p14="http://schemas.microsoft.com/office/powerpoint/2010/main" val="1811477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31259-6634-A781-4A1C-EBF7A8913B7A}"/>
              </a:ext>
            </a:extLst>
          </p:cNvPr>
          <p:cNvSpPr>
            <a:spLocks noGrp="1"/>
          </p:cNvSpPr>
          <p:nvPr>
            <p:ph type="title"/>
          </p:nvPr>
        </p:nvSpPr>
        <p:spPr>
          <a:xfrm>
            <a:off x="838200" y="365125"/>
            <a:ext cx="10515600" cy="1203325"/>
          </a:xfrm>
        </p:spPr>
        <p:txBody>
          <a:bodyPr>
            <a:normAutofit fontScale="90000"/>
          </a:bodyPr>
          <a:lstStyle/>
          <a:p>
            <a:pPr algn="ctr"/>
            <a:r>
              <a:rPr lang="el-GR" sz="2700" b="1" dirty="0"/>
              <a:t>Κλίμακα Αξιολόγησης των </a:t>
            </a:r>
            <a:r>
              <a:rPr lang="el-GR" sz="2800" b="1" dirty="0"/>
              <a:t>rating agencies </a:t>
            </a:r>
            <a:r>
              <a:rPr lang="el-GR" sz="2700" b="1" dirty="0"/>
              <a:t>και Κίνδυνος Default</a:t>
            </a:r>
            <a:br>
              <a:rPr lang="el-GR" sz="2700" b="1" dirty="0"/>
            </a:br>
            <a:r>
              <a:rPr lang="el-GR" sz="2700" b="1" dirty="0"/>
              <a:t>Από το AAA στο Default: τι σημαίνει η κλίμακα αξιολόγησης</a:t>
            </a:r>
            <a:br>
              <a:rPr lang="el-GR" b="1" dirty="0"/>
            </a:br>
            <a:endParaRPr lang="en-US" b="1" dirty="0"/>
          </a:p>
        </p:txBody>
      </p:sp>
      <p:graphicFrame>
        <p:nvGraphicFramePr>
          <p:cNvPr id="4" name="Content Placeholder 3">
            <a:extLst>
              <a:ext uri="{FF2B5EF4-FFF2-40B4-BE49-F238E27FC236}">
                <a16:creationId xmlns:a16="http://schemas.microsoft.com/office/drawing/2014/main" id="{25D7DECF-4999-F49A-7D2A-6A1CA1D20505}"/>
              </a:ext>
            </a:extLst>
          </p:cNvPr>
          <p:cNvGraphicFramePr>
            <a:graphicFrameLocks noGrp="1"/>
          </p:cNvGraphicFramePr>
          <p:nvPr>
            <p:ph idx="1"/>
          </p:nvPr>
        </p:nvGraphicFramePr>
        <p:xfrm>
          <a:off x="2876868" y="1720594"/>
          <a:ext cx="6438264" cy="3971036"/>
        </p:xfrm>
        <a:graphic>
          <a:graphicData uri="http://schemas.openxmlformats.org/drawingml/2006/table">
            <a:tbl>
              <a:tblPr firstRow="1" firstCol="1" bandRow="1">
                <a:tableStyleId>{5C22544A-7EE6-4342-B048-85BDC9FD1C3A}</a:tableStyleId>
              </a:tblPr>
              <a:tblGrid>
                <a:gridCol w="1609566">
                  <a:extLst>
                    <a:ext uri="{9D8B030D-6E8A-4147-A177-3AD203B41FA5}">
                      <a16:colId xmlns:a16="http://schemas.microsoft.com/office/drawing/2014/main" val="13312988"/>
                    </a:ext>
                  </a:extLst>
                </a:gridCol>
                <a:gridCol w="1609566">
                  <a:extLst>
                    <a:ext uri="{9D8B030D-6E8A-4147-A177-3AD203B41FA5}">
                      <a16:colId xmlns:a16="http://schemas.microsoft.com/office/drawing/2014/main" val="3641634533"/>
                    </a:ext>
                  </a:extLst>
                </a:gridCol>
                <a:gridCol w="1609566">
                  <a:extLst>
                    <a:ext uri="{9D8B030D-6E8A-4147-A177-3AD203B41FA5}">
                      <a16:colId xmlns:a16="http://schemas.microsoft.com/office/drawing/2014/main" val="2664214000"/>
                    </a:ext>
                  </a:extLst>
                </a:gridCol>
                <a:gridCol w="1609566">
                  <a:extLst>
                    <a:ext uri="{9D8B030D-6E8A-4147-A177-3AD203B41FA5}">
                      <a16:colId xmlns:a16="http://schemas.microsoft.com/office/drawing/2014/main" val="4112770261"/>
                    </a:ext>
                  </a:extLst>
                </a:gridCol>
              </a:tblGrid>
              <a:tr h="210185">
                <a:tc>
                  <a:txBody>
                    <a:bodyPr/>
                    <a:lstStyle/>
                    <a:p>
                      <a:pPr marL="0" marR="0">
                        <a:lnSpc>
                          <a:spcPts val="1650"/>
                        </a:lnSpc>
                        <a:spcAft>
                          <a:spcPts val="800"/>
                        </a:spcAft>
                        <a:buNone/>
                      </a:pPr>
                      <a:r>
                        <a:rPr lang="en-US" sz="1050" kern="0">
                          <a:effectLst/>
                        </a:rPr>
                        <a:t>Κατηγορία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S&amp;P / Fitch</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Moody’s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Ερμηνεία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119048764"/>
                  </a:ext>
                </a:extLst>
              </a:tr>
              <a:tr h="203835">
                <a:tc>
                  <a:txBody>
                    <a:bodyPr/>
                    <a:lstStyle/>
                    <a:p>
                      <a:pPr marL="0" marR="0">
                        <a:lnSpc>
                          <a:spcPts val="1650"/>
                        </a:lnSpc>
                        <a:spcAft>
                          <a:spcPts val="800"/>
                        </a:spcAft>
                        <a:buNone/>
                      </a:pPr>
                      <a:r>
                        <a:rPr lang="en-US" sz="1050" kern="0">
                          <a:effectLst/>
                        </a:rPr>
                        <a:t>Highest quality</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Εξαιρετικά χαμηλός κίνδυνος default</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108445040"/>
                  </a:ext>
                </a:extLst>
              </a:tr>
              <a:tr h="210185">
                <a:tc>
                  <a:txBody>
                    <a:bodyPr/>
                    <a:lstStyle/>
                    <a:p>
                      <a:pPr marL="0" marR="0">
                        <a:lnSpc>
                          <a:spcPts val="1650"/>
                        </a:lnSpc>
                        <a:spcAft>
                          <a:spcPts val="800"/>
                        </a:spcAft>
                        <a:buNone/>
                      </a:pPr>
                      <a:r>
                        <a:rPr lang="en-US" sz="1050" kern="0">
                          <a:effectLst/>
                        </a:rPr>
                        <a:t>High quality</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Πολύ ισχυρή ικανότητα αποπληρωμής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138104839"/>
                  </a:ext>
                </a:extLst>
              </a:tr>
              <a:tr h="203835">
                <a:tc>
                  <a:txBody>
                    <a:bodyPr/>
                    <a:lstStyle/>
                    <a:p>
                      <a:pPr marL="0" marR="0">
                        <a:lnSpc>
                          <a:spcPts val="1650"/>
                        </a:lnSpc>
                        <a:spcAft>
                          <a:spcPts val="800"/>
                        </a:spcAft>
                        <a:buNone/>
                      </a:pPr>
                      <a:r>
                        <a:rPr lang="en-US" sz="1050" kern="0">
                          <a:effectLst/>
                        </a:rPr>
                        <a:t>Upper medium grade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Ισχυρή ικανότητα, αλλά ευαισθησία σε σοκ</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440581881"/>
                  </a:ext>
                </a:extLst>
              </a:tr>
              <a:tr h="210185">
                <a:tc>
                  <a:txBody>
                    <a:bodyPr/>
                    <a:lstStyle/>
                    <a:p>
                      <a:pPr marL="0" marR="0">
                        <a:lnSpc>
                          <a:spcPts val="1650"/>
                        </a:lnSpc>
                        <a:spcAft>
                          <a:spcPts val="800"/>
                        </a:spcAft>
                        <a:buNone/>
                      </a:pPr>
                      <a:r>
                        <a:rPr lang="en-US" sz="1050" kern="0">
                          <a:effectLst/>
                        </a:rPr>
                        <a:t>Lower medium grade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BBB</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Baa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Τελευταία βαθμίδα investment grade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039395936"/>
                  </a:ext>
                </a:extLst>
              </a:tr>
              <a:tr h="203835">
                <a:tc>
                  <a:txBody>
                    <a:bodyPr/>
                    <a:lstStyle/>
                    <a:p>
                      <a:pPr marL="0" marR="0">
                        <a:lnSpc>
                          <a:spcPts val="1650"/>
                        </a:lnSpc>
                        <a:spcAft>
                          <a:spcPts val="800"/>
                        </a:spcAft>
                        <a:buNone/>
                      </a:pPr>
                      <a:r>
                        <a:rPr lang="en-US" sz="1050" kern="0">
                          <a:effectLst/>
                        </a:rPr>
                        <a:t>Speculative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BB</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Αυξημένος κίνδυνος, όχι </a:t>
                      </a:r>
                      <a:r>
                        <a:rPr lang="en-US" sz="1050" kern="0">
                          <a:effectLst/>
                        </a:rPr>
                        <a:t>investment grade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662254582"/>
                  </a:ext>
                </a:extLst>
              </a:tr>
              <a:tr h="210185">
                <a:tc>
                  <a:txBody>
                    <a:bodyPr/>
                    <a:lstStyle/>
                    <a:p>
                      <a:pPr marL="0" marR="0">
                        <a:lnSpc>
                          <a:spcPts val="1650"/>
                        </a:lnSpc>
                        <a:spcAft>
                          <a:spcPts val="800"/>
                        </a:spcAft>
                        <a:buNone/>
                      </a:pPr>
                      <a:r>
                        <a:rPr lang="en-US" sz="1050" kern="0">
                          <a:effectLst/>
                        </a:rPr>
                        <a:t>Highly speculative</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B</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Υψηλή ευαισθησία σε ύφεση ή κρίση</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128477664"/>
                  </a:ext>
                </a:extLst>
              </a:tr>
              <a:tr h="203835">
                <a:tc>
                  <a:txBody>
                    <a:bodyPr/>
                    <a:lstStyle/>
                    <a:p>
                      <a:pPr marL="0" marR="0">
                        <a:lnSpc>
                          <a:spcPts val="1650"/>
                        </a:lnSpc>
                        <a:spcAft>
                          <a:spcPts val="800"/>
                        </a:spcAft>
                        <a:buNone/>
                      </a:pPr>
                      <a:r>
                        <a:rPr lang="en-US" sz="1050" kern="0">
                          <a:effectLst/>
                        </a:rPr>
                        <a:t>Very high risk</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CCC / CC / C</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Caa / Ca / C</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Πολύ υψηλή πιθανότητα default</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949002683"/>
                  </a:ext>
                </a:extLst>
              </a:tr>
              <a:tr h="203835">
                <a:tc>
                  <a:txBody>
                    <a:bodyPr/>
                    <a:lstStyle/>
                    <a:p>
                      <a:pPr marL="0" marR="0">
                        <a:lnSpc>
                          <a:spcPts val="1650"/>
                        </a:lnSpc>
                        <a:spcAft>
                          <a:spcPts val="800"/>
                        </a:spcAft>
                        <a:buNone/>
                      </a:pPr>
                      <a:r>
                        <a:rPr lang="en-US" sz="1050" kern="0">
                          <a:effectLst/>
                        </a:rPr>
                        <a:t>Default</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D</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D / default category</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dirty="0" err="1">
                          <a:effectLst/>
                        </a:rPr>
                        <a:t>Αθέτηση</a:t>
                      </a:r>
                      <a:r>
                        <a:rPr lang="en-US" sz="1050" kern="0" dirty="0">
                          <a:effectLst/>
                        </a:rPr>
                        <a:t> π</a:t>
                      </a:r>
                      <a:r>
                        <a:rPr lang="en-US" sz="1050" kern="0" dirty="0" err="1">
                          <a:effectLst/>
                        </a:rPr>
                        <a:t>ληρωμών</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898026653"/>
                  </a:ext>
                </a:extLst>
              </a:tr>
            </a:tbl>
          </a:graphicData>
        </a:graphic>
      </p:graphicFrame>
      <p:sp>
        <p:nvSpPr>
          <p:cNvPr id="6" name="TextBox 5">
            <a:extLst>
              <a:ext uri="{FF2B5EF4-FFF2-40B4-BE49-F238E27FC236}">
                <a16:creationId xmlns:a16="http://schemas.microsoft.com/office/drawing/2014/main" id="{ED7C5F7A-9DD5-9F56-39C8-52CE6DE29AA5}"/>
              </a:ext>
            </a:extLst>
          </p:cNvPr>
          <p:cNvSpPr txBox="1"/>
          <p:nvPr/>
        </p:nvSpPr>
        <p:spPr>
          <a:xfrm flipH="1">
            <a:off x="9601200" y="2943611"/>
            <a:ext cx="1879600" cy="1175258"/>
          </a:xfrm>
          <a:prstGeom prst="rect">
            <a:avLst/>
          </a:prstGeom>
          <a:noFill/>
        </p:spPr>
        <p:txBody>
          <a:bodyPr wrap="square">
            <a:spAutoFit/>
          </a:bodyPr>
          <a:lstStyle/>
          <a:p>
            <a:pPr algn="l">
              <a:lnSpc>
                <a:spcPts val="1650"/>
              </a:lnSpc>
              <a:buNone/>
            </a:pPr>
            <a:r>
              <a:rPr lang="en-US" sz="1400" b="1" i="0" dirty="0">
                <a:solidFill>
                  <a:srgbClr val="1A1C1F"/>
                </a:solidFill>
                <a:effectLst/>
                <a:latin typeface="-apple-system"/>
              </a:rPr>
              <a:t>Investment grade:</a:t>
            </a:r>
            <a:br>
              <a:rPr lang="en-US" sz="1400" b="0" i="0" dirty="0">
                <a:solidFill>
                  <a:srgbClr val="1A1C1F"/>
                </a:solidFill>
                <a:effectLst/>
                <a:latin typeface="-apple-system"/>
              </a:rPr>
            </a:br>
            <a:r>
              <a:rPr lang="en-US" sz="1400" b="0" i="0" dirty="0">
                <a:solidFill>
                  <a:srgbClr val="1A1C1F"/>
                </a:solidFill>
                <a:effectLst/>
                <a:latin typeface="-apple-system"/>
              </a:rPr>
              <a:t>AAA </a:t>
            </a:r>
            <a:r>
              <a:rPr lang="el-GR" sz="1400" b="0" i="0" dirty="0">
                <a:solidFill>
                  <a:srgbClr val="1A1C1F"/>
                </a:solidFill>
                <a:effectLst/>
                <a:latin typeface="-apple-system"/>
              </a:rPr>
              <a:t>έως </a:t>
            </a:r>
            <a:r>
              <a:rPr lang="en-US" sz="1400" b="0" i="0" dirty="0">
                <a:solidFill>
                  <a:srgbClr val="1A1C1F"/>
                </a:solidFill>
                <a:effectLst/>
                <a:latin typeface="-apple-system"/>
              </a:rPr>
              <a:t>BBB- / Baa3</a:t>
            </a:r>
          </a:p>
          <a:p>
            <a:pPr algn="l">
              <a:lnSpc>
                <a:spcPts val="1650"/>
              </a:lnSpc>
              <a:buNone/>
            </a:pPr>
            <a:r>
              <a:rPr lang="en-US" sz="1400" b="1" i="0" dirty="0">
                <a:solidFill>
                  <a:srgbClr val="1A1C1F"/>
                </a:solidFill>
                <a:effectLst/>
                <a:latin typeface="-apple-system"/>
              </a:rPr>
              <a:t>Non-investment grade </a:t>
            </a:r>
            <a:r>
              <a:rPr lang="el-GR" sz="1400" b="1" i="0" dirty="0">
                <a:solidFill>
                  <a:srgbClr val="1A1C1F"/>
                </a:solidFill>
                <a:effectLst/>
                <a:latin typeface="-apple-system"/>
              </a:rPr>
              <a:t>ή </a:t>
            </a:r>
            <a:r>
              <a:rPr lang="en-US" sz="1400" b="1" i="0" dirty="0">
                <a:solidFill>
                  <a:srgbClr val="1A1C1F"/>
                </a:solidFill>
                <a:effectLst/>
                <a:latin typeface="-apple-system"/>
              </a:rPr>
              <a:t>high yield:</a:t>
            </a:r>
            <a:br>
              <a:rPr lang="en-US" sz="1400" b="0" i="0" dirty="0">
                <a:solidFill>
                  <a:srgbClr val="1A1C1F"/>
                </a:solidFill>
                <a:effectLst/>
                <a:latin typeface="-apple-system"/>
              </a:rPr>
            </a:br>
            <a:r>
              <a:rPr lang="en-US" sz="1400" b="0" i="0" dirty="0">
                <a:solidFill>
                  <a:srgbClr val="1A1C1F"/>
                </a:solidFill>
                <a:effectLst/>
                <a:latin typeface="-apple-system"/>
              </a:rPr>
              <a:t>BB+ / Ba1 </a:t>
            </a:r>
            <a:r>
              <a:rPr lang="el-GR" sz="1400" b="0" i="0" dirty="0">
                <a:solidFill>
                  <a:srgbClr val="1A1C1F"/>
                </a:solidFill>
                <a:effectLst/>
                <a:latin typeface="-apple-system"/>
              </a:rPr>
              <a:t>και κάτω</a:t>
            </a:r>
          </a:p>
        </p:txBody>
      </p:sp>
    </p:spTree>
    <p:extLst>
      <p:ext uri="{BB962C8B-B14F-4D97-AF65-F5344CB8AC3E}">
        <p14:creationId xmlns:p14="http://schemas.microsoft.com/office/powerpoint/2010/main" val="290494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F6C5C-BD08-4961-5716-0212735505E0}"/>
              </a:ext>
            </a:extLst>
          </p:cNvPr>
          <p:cNvSpPr>
            <a:spLocks noGrp="1"/>
          </p:cNvSpPr>
          <p:nvPr>
            <p:ph type="title"/>
          </p:nvPr>
        </p:nvSpPr>
        <p:spPr>
          <a:xfrm>
            <a:off x="838200" y="365125"/>
            <a:ext cx="10515600" cy="1152525"/>
          </a:xfrm>
        </p:spPr>
        <p:txBody>
          <a:bodyPr>
            <a:normAutofit fontScale="90000"/>
          </a:bodyPr>
          <a:lstStyle/>
          <a:p>
            <a:pPr algn="ctr"/>
            <a:r>
              <a:rPr lang="el-GR" sz="2700" b="1" dirty="0"/>
              <a:t>Rating, Κόστος Κεφαλαίου και Αγορές Debt / Equity:</a:t>
            </a:r>
            <a:br>
              <a:rPr lang="el-GR" sz="2700" b="1" dirty="0"/>
            </a:br>
            <a:r>
              <a:rPr lang="el-GR" sz="2700" b="1" dirty="0"/>
              <a:t>Πώς τα ratings μετατρέπονται σε κόστος χρήματος</a:t>
            </a:r>
            <a:br>
              <a:rPr lang="el-GR" dirty="0"/>
            </a:br>
            <a:endParaRPr lang="en-US" dirty="0"/>
          </a:p>
        </p:txBody>
      </p:sp>
      <p:sp>
        <p:nvSpPr>
          <p:cNvPr id="3" name="Content Placeholder 2">
            <a:extLst>
              <a:ext uri="{FF2B5EF4-FFF2-40B4-BE49-F238E27FC236}">
                <a16:creationId xmlns:a16="http://schemas.microsoft.com/office/drawing/2014/main" id="{64248464-3858-10BB-26DE-5FFFF6384354}"/>
              </a:ext>
            </a:extLst>
          </p:cNvPr>
          <p:cNvSpPr>
            <a:spLocks noGrp="1"/>
          </p:cNvSpPr>
          <p:nvPr>
            <p:ph idx="1"/>
          </p:nvPr>
        </p:nvSpPr>
        <p:spPr>
          <a:xfrm>
            <a:off x="838200" y="1187450"/>
            <a:ext cx="10515600" cy="4989513"/>
          </a:xfrm>
        </p:spPr>
        <p:txBody>
          <a:bodyPr>
            <a:normAutofit/>
          </a:bodyPr>
          <a:lstStyle/>
          <a:p>
            <a:pPr marL="0" indent="0">
              <a:buNone/>
            </a:pPr>
            <a:r>
              <a:rPr lang="el-GR" sz="1400" dirty="0"/>
              <a:t>Παράδειγμα: Αν μια εταιρεία υποβαθμιστεί από BBB σε BB, μπορεί να χάσει πρόσβαση σε ορισμένους θεσμικούς επενδυτές, να πληρώσει υψηλότερο επιτόκιο και να δει τη μετοχή της να πιέζεται λόγω αύξησης του perceived risk.</a:t>
            </a:r>
          </a:p>
          <a:p>
            <a:pPr marL="0" indent="0">
              <a:buNone/>
            </a:pPr>
            <a:endParaRPr lang="en-US" sz="1400" dirty="0"/>
          </a:p>
        </p:txBody>
      </p:sp>
      <p:graphicFrame>
        <p:nvGraphicFramePr>
          <p:cNvPr id="4" name="Table 3">
            <a:extLst>
              <a:ext uri="{FF2B5EF4-FFF2-40B4-BE49-F238E27FC236}">
                <a16:creationId xmlns:a16="http://schemas.microsoft.com/office/drawing/2014/main" id="{1FF3EE7A-60A1-7BD6-729C-6D0AB9A58495}"/>
              </a:ext>
            </a:extLst>
          </p:cNvPr>
          <p:cNvGraphicFramePr>
            <a:graphicFrameLocks noGrp="1"/>
          </p:cNvGraphicFramePr>
          <p:nvPr/>
        </p:nvGraphicFramePr>
        <p:xfrm>
          <a:off x="2873692" y="2616706"/>
          <a:ext cx="6444616" cy="2776728"/>
        </p:xfrm>
        <a:graphic>
          <a:graphicData uri="http://schemas.openxmlformats.org/drawingml/2006/table">
            <a:tbl>
              <a:tblPr firstRow="1" firstCol="1" bandRow="1">
                <a:tableStyleId>{5C22544A-7EE6-4342-B048-85BDC9FD1C3A}</a:tableStyleId>
              </a:tblPr>
              <a:tblGrid>
                <a:gridCol w="3222308">
                  <a:extLst>
                    <a:ext uri="{9D8B030D-6E8A-4147-A177-3AD203B41FA5}">
                      <a16:colId xmlns:a16="http://schemas.microsoft.com/office/drawing/2014/main" val="1419621987"/>
                    </a:ext>
                  </a:extLst>
                </a:gridCol>
                <a:gridCol w="3222308">
                  <a:extLst>
                    <a:ext uri="{9D8B030D-6E8A-4147-A177-3AD203B41FA5}">
                      <a16:colId xmlns:a16="http://schemas.microsoft.com/office/drawing/2014/main" val="1066686084"/>
                    </a:ext>
                  </a:extLst>
                </a:gridCol>
              </a:tblGrid>
              <a:tr h="200660">
                <a:tc>
                  <a:txBody>
                    <a:bodyPr/>
                    <a:lstStyle/>
                    <a:p>
                      <a:pPr marL="0" marR="0">
                        <a:lnSpc>
                          <a:spcPts val="1650"/>
                        </a:lnSpc>
                        <a:spcAft>
                          <a:spcPts val="800"/>
                        </a:spcAft>
                        <a:buNone/>
                      </a:pPr>
                      <a:r>
                        <a:rPr lang="en-US" sz="1050" kern="0">
                          <a:effectLst/>
                        </a:rPr>
                        <a:t>Αγορά</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Πώς επιδρά το rating</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132088545"/>
                  </a:ext>
                </a:extLst>
              </a:tr>
              <a:tr h="194310">
                <a:tc>
                  <a:txBody>
                    <a:bodyPr/>
                    <a:lstStyle/>
                    <a:p>
                      <a:pPr marL="0" marR="0">
                        <a:lnSpc>
                          <a:spcPts val="1650"/>
                        </a:lnSpc>
                        <a:spcAft>
                          <a:spcPts val="800"/>
                        </a:spcAft>
                        <a:buNone/>
                      </a:pPr>
                      <a:r>
                        <a:rPr lang="en-US" sz="1050" kern="0">
                          <a:effectLst/>
                        </a:rPr>
                        <a:t>Sovereign bonds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Καθορίζει το </a:t>
                      </a:r>
                      <a:r>
                        <a:rPr lang="en-US" sz="1050" kern="0">
                          <a:effectLst/>
                        </a:rPr>
                        <a:t>spread</a:t>
                      </a:r>
                      <a:r>
                        <a:rPr lang="el-GR" sz="1050" kern="0">
                          <a:effectLst/>
                        </a:rPr>
                        <a:t> έναντι ασφαλέστερων κρατικών ομολόγων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866451629"/>
                  </a:ext>
                </a:extLst>
              </a:tr>
              <a:tr h="200660">
                <a:tc>
                  <a:txBody>
                    <a:bodyPr/>
                    <a:lstStyle/>
                    <a:p>
                      <a:pPr marL="0" marR="0">
                        <a:lnSpc>
                          <a:spcPts val="1650"/>
                        </a:lnSpc>
                        <a:spcAft>
                          <a:spcPts val="800"/>
                        </a:spcAft>
                        <a:buNone/>
                      </a:pPr>
                      <a:r>
                        <a:rPr lang="en-US" sz="1050" kern="0">
                          <a:effectLst/>
                        </a:rPr>
                        <a:t>Corporate bonds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Επηρεάζει το επιτόκιο δανεισμού της επιχείρησης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4135595108"/>
                  </a:ext>
                </a:extLst>
              </a:tr>
              <a:tr h="194310">
                <a:tc>
                  <a:txBody>
                    <a:bodyPr/>
                    <a:lstStyle/>
                    <a:p>
                      <a:pPr marL="0" marR="0">
                        <a:lnSpc>
                          <a:spcPts val="1650"/>
                        </a:lnSpc>
                        <a:spcAft>
                          <a:spcPts val="800"/>
                        </a:spcAft>
                        <a:buNone/>
                      </a:pPr>
                      <a:r>
                        <a:rPr lang="en-US" sz="1050" kern="0">
                          <a:effectLst/>
                        </a:rPr>
                        <a:t>Bank lending</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Επηρεάζει το κόστος χρηματοδότησης και τις πιστωτικές γραμμές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433542813"/>
                  </a:ext>
                </a:extLst>
              </a:tr>
              <a:tr h="200660">
                <a:tc>
                  <a:txBody>
                    <a:bodyPr/>
                    <a:lstStyle/>
                    <a:p>
                      <a:pPr marL="0" marR="0">
                        <a:lnSpc>
                          <a:spcPts val="1650"/>
                        </a:lnSpc>
                        <a:spcAft>
                          <a:spcPts val="800"/>
                        </a:spcAft>
                        <a:buNone/>
                      </a:pPr>
                      <a:r>
                        <a:rPr lang="en-US" sz="1050" kern="0">
                          <a:effectLst/>
                        </a:rPr>
                        <a:t>Equity markets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Επηρεάζει αποτιμήσεις μέσω κόστους κεφαλαίου και κινδύνου</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637398271"/>
                  </a:ext>
                </a:extLst>
              </a:tr>
              <a:tr h="194310">
                <a:tc>
                  <a:txBody>
                    <a:bodyPr/>
                    <a:lstStyle/>
                    <a:p>
                      <a:pPr marL="0" marR="0">
                        <a:lnSpc>
                          <a:spcPts val="1650"/>
                        </a:lnSpc>
                        <a:spcAft>
                          <a:spcPts val="800"/>
                        </a:spcAft>
                        <a:buNone/>
                      </a:pPr>
                      <a:r>
                        <a:rPr lang="en-US" sz="1050" kern="0">
                          <a:effectLst/>
                        </a:rPr>
                        <a:t>FX markets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Χαμηλότερο </a:t>
                      </a:r>
                      <a:r>
                        <a:rPr lang="en-US" sz="1050" kern="0">
                          <a:effectLst/>
                        </a:rPr>
                        <a:t>sovereign rating</a:t>
                      </a:r>
                      <a:r>
                        <a:rPr lang="el-GR" sz="1050" kern="0">
                          <a:effectLst/>
                        </a:rPr>
                        <a:t> μπορεί να πιέσει το νόμισμα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573806535"/>
                  </a:ext>
                </a:extLst>
              </a:tr>
              <a:tr h="194310">
                <a:tc>
                  <a:txBody>
                    <a:bodyPr/>
                    <a:lstStyle/>
                    <a:p>
                      <a:pPr marL="0" marR="0">
                        <a:lnSpc>
                          <a:spcPts val="1650"/>
                        </a:lnSpc>
                        <a:spcAft>
                          <a:spcPts val="800"/>
                        </a:spcAft>
                        <a:buNone/>
                      </a:pPr>
                      <a:r>
                        <a:rPr lang="en-US" sz="1050" kern="0">
                          <a:effectLst/>
                        </a:rPr>
                        <a:t>Derivatives / CDS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dirty="0">
                          <a:effectLst/>
                        </a:rPr>
                        <a:t>Επηρεάζει το κόστος ασφάλισης έναντι </a:t>
                      </a:r>
                      <a:r>
                        <a:rPr lang="en-US" sz="1050" kern="0" dirty="0">
                          <a:effectLst/>
                        </a:rPr>
                        <a:t>default</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266042119"/>
                  </a:ext>
                </a:extLst>
              </a:tr>
            </a:tbl>
          </a:graphicData>
        </a:graphic>
      </p:graphicFrame>
    </p:spTree>
    <p:extLst>
      <p:ext uri="{BB962C8B-B14F-4D97-AF65-F5344CB8AC3E}">
        <p14:creationId xmlns:p14="http://schemas.microsoft.com/office/powerpoint/2010/main" val="145414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096A1-25B1-CE3F-332E-CF4A4AC2E29C}"/>
              </a:ext>
            </a:extLst>
          </p:cNvPr>
          <p:cNvSpPr>
            <a:spLocks noGrp="1"/>
          </p:cNvSpPr>
          <p:nvPr>
            <p:ph type="title"/>
          </p:nvPr>
        </p:nvSpPr>
        <p:spPr>
          <a:xfrm>
            <a:off x="838200" y="365125"/>
            <a:ext cx="10515600" cy="1076325"/>
          </a:xfrm>
        </p:spPr>
        <p:txBody>
          <a:bodyPr>
            <a:noAutofit/>
          </a:bodyPr>
          <a:lstStyle/>
          <a:p>
            <a:pPr algn="ctr"/>
            <a:r>
              <a:rPr lang="el-GR" sz="2400" b="1" dirty="0"/>
              <a:t>Hedging, Risk Premium και Beta:</a:t>
            </a:r>
            <a:br>
              <a:rPr lang="el-GR" sz="2400" b="1" dirty="0"/>
            </a:br>
            <a:r>
              <a:rPr lang="el-GR" sz="2400" b="1" dirty="0"/>
              <a:t>Πώς ο επενδυτής χρησιμοποιεί τα ratings για διαχείριση κινδύνου</a:t>
            </a:r>
            <a:br>
              <a:rPr lang="el-GR" sz="2400" dirty="0"/>
            </a:br>
            <a:endParaRPr lang="en-US" sz="2400" dirty="0"/>
          </a:p>
        </p:txBody>
      </p:sp>
      <p:sp>
        <p:nvSpPr>
          <p:cNvPr id="3" name="Content Placeholder 2">
            <a:extLst>
              <a:ext uri="{FF2B5EF4-FFF2-40B4-BE49-F238E27FC236}">
                <a16:creationId xmlns:a16="http://schemas.microsoft.com/office/drawing/2014/main" id="{211C29B0-1D1E-354E-8968-D403C2C70FB1}"/>
              </a:ext>
            </a:extLst>
          </p:cNvPr>
          <p:cNvSpPr>
            <a:spLocks noGrp="1"/>
          </p:cNvSpPr>
          <p:nvPr>
            <p:ph idx="1"/>
          </p:nvPr>
        </p:nvSpPr>
        <p:spPr>
          <a:xfrm>
            <a:off x="838200" y="1181100"/>
            <a:ext cx="10515600" cy="4995863"/>
          </a:xfrm>
        </p:spPr>
        <p:txBody>
          <a:bodyPr>
            <a:normAutofit/>
          </a:bodyPr>
          <a:lstStyle/>
          <a:p>
            <a:r>
              <a:rPr lang="el-GR" sz="1200" b="1" dirty="0"/>
              <a:t>Risk-free rate και risk premium:</a:t>
            </a:r>
            <a:br>
              <a:rPr lang="el-GR" sz="1200" dirty="0"/>
            </a:br>
            <a:r>
              <a:rPr lang="el-GR" sz="1200" dirty="0"/>
              <a:t>Ο επενδυτής ξεκινά από μια απόδοση που θεωρείται σχεδόν χωρίς κίνδυνο, όπως ένα ισχυρό κρατικό ομόλογο. Πάνω σε αυτή προσθέτει ένα </a:t>
            </a:r>
            <a:r>
              <a:rPr lang="el-GR" sz="1200" b="1" dirty="0"/>
              <a:t>risk premium</a:t>
            </a:r>
            <a:r>
              <a:rPr lang="el-GR" sz="1200" dirty="0"/>
              <a:t>, δηλαδή πρόσθετη απόδοση για να αποζημιωθεί για πιστωτικό, πολιτικό, συναλλαγματικό ή επιχειρηματικό κίνδυνο.</a:t>
            </a:r>
          </a:p>
          <a:p>
            <a:r>
              <a:rPr lang="el-GR" sz="1200" b="1" dirty="0"/>
              <a:t>Beta σε σύντομη ερμηνεία:</a:t>
            </a:r>
            <a:br>
              <a:rPr lang="el-GR" sz="1200" dirty="0"/>
            </a:br>
            <a:r>
              <a:rPr lang="el-GR" sz="1200" dirty="0"/>
              <a:t>Το </a:t>
            </a:r>
            <a:r>
              <a:rPr lang="el-GR" sz="1200" b="1" dirty="0"/>
              <a:t>beta</a:t>
            </a:r>
            <a:r>
              <a:rPr lang="el-GR" sz="1200" dirty="0"/>
              <a:t> μετρά πόσο ευαίσθητη είναι μια μετοχή ή επένδυση σε σχέση με τη συνολική αγορά.</a:t>
            </a:r>
          </a:p>
          <a:p>
            <a:pPr lvl="1"/>
            <a:r>
              <a:rPr lang="el-GR" sz="1200" b="1" dirty="0"/>
              <a:t>Beta = 1:</a:t>
            </a:r>
            <a:r>
              <a:rPr lang="el-GR" sz="1200" dirty="0"/>
              <a:t> κινείται περίπου όπως η αγορά</a:t>
            </a:r>
          </a:p>
          <a:p>
            <a:pPr lvl="1"/>
            <a:r>
              <a:rPr lang="el-GR" sz="1200" b="1" dirty="0"/>
              <a:t>Beta &gt; 1:</a:t>
            </a:r>
            <a:r>
              <a:rPr lang="el-GR" sz="1200" dirty="0"/>
              <a:t> πιο ευμετάβλητη από την αγορά</a:t>
            </a:r>
          </a:p>
          <a:p>
            <a:pPr lvl="1"/>
            <a:r>
              <a:rPr lang="el-GR" sz="1200" b="1" dirty="0"/>
              <a:t>Beta &lt; 1:</a:t>
            </a:r>
            <a:r>
              <a:rPr lang="el-GR" sz="1200" dirty="0"/>
              <a:t> λιγότερο ευμετάβλητη από την αγορά</a:t>
            </a:r>
          </a:p>
          <a:p>
            <a:pPr lvl="1"/>
            <a:r>
              <a:rPr lang="el-GR" sz="1200" b="1" dirty="0"/>
              <a:t>Beta &lt; 0:</a:t>
            </a:r>
            <a:r>
              <a:rPr lang="el-GR" sz="1200" dirty="0"/>
              <a:t> κινείται αντίθετα από την αγορά, σπάνιο στην πράξη</a:t>
            </a:r>
          </a:p>
          <a:p>
            <a:pPr marL="457200" lvl="1" indent="0">
              <a:buNone/>
            </a:pPr>
            <a:endParaRPr lang="el-GR" sz="1200" dirty="0"/>
          </a:p>
          <a:p>
            <a:pPr marL="0" indent="0">
              <a:buNone/>
            </a:pPr>
            <a:endParaRPr lang="en-US" sz="1400" dirty="0"/>
          </a:p>
        </p:txBody>
      </p:sp>
      <p:graphicFrame>
        <p:nvGraphicFramePr>
          <p:cNvPr id="4" name="Table 3">
            <a:extLst>
              <a:ext uri="{FF2B5EF4-FFF2-40B4-BE49-F238E27FC236}">
                <a16:creationId xmlns:a16="http://schemas.microsoft.com/office/drawing/2014/main" id="{E113179C-924C-C0E9-B3EF-0D62F59806D0}"/>
              </a:ext>
            </a:extLst>
          </p:cNvPr>
          <p:cNvGraphicFramePr>
            <a:graphicFrameLocks noGrp="1"/>
          </p:cNvGraphicFramePr>
          <p:nvPr>
            <p:extLst>
              <p:ext uri="{D42A27DB-BD31-4B8C-83A1-F6EECF244321}">
                <p14:modId xmlns:p14="http://schemas.microsoft.com/office/powerpoint/2010/main" val="3573627967"/>
              </p:ext>
            </p:extLst>
          </p:nvPr>
        </p:nvGraphicFramePr>
        <p:xfrm>
          <a:off x="3200399" y="3048506"/>
          <a:ext cx="6216334" cy="1913128"/>
        </p:xfrm>
        <a:graphic>
          <a:graphicData uri="http://schemas.openxmlformats.org/drawingml/2006/table">
            <a:tbl>
              <a:tblPr firstRow="1" firstCol="1" bandRow="1">
                <a:tableStyleId>{5C22544A-7EE6-4342-B048-85BDC9FD1C3A}</a:tableStyleId>
              </a:tblPr>
              <a:tblGrid>
                <a:gridCol w="3108167">
                  <a:extLst>
                    <a:ext uri="{9D8B030D-6E8A-4147-A177-3AD203B41FA5}">
                      <a16:colId xmlns:a16="http://schemas.microsoft.com/office/drawing/2014/main" val="117874204"/>
                    </a:ext>
                  </a:extLst>
                </a:gridCol>
                <a:gridCol w="3108167">
                  <a:extLst>
                    <a:ext uri="{9D8B030D-6E8A-4147-A177-3AD203B41FA5}">
                      <a16:colId xmlns:a16="http://schemas.microsoft.com/office/drawing/2014/main" val="3821341044"/>
                    </a:ext>
                  </a:extLst>
                </a:gridCol>
              </a:tblGrid>
              <a:tr h="237998">
                <a:tc>
                  <a:txBody>
                    <a:bodyPr/>
                    <a:lstStyle/>
                    <a:p>
                      <a:pPr marL="0" marR="0">
                        <a:lnSpc>
                          <a:spcPts val="1650"/>
                        </a:lnSpc>
                        <a:spcAft>
                          <a:spcPts val="800"/>
                        </a:spcAft>
                        <a:buNone/>
                      </a:pPr>
                      <a:r>
                        <a:rPr lang="en-US" sz="1050" kern="0">
                          <a:effectLst/>
                        </a:rPr>
                        <a:t>Εργαλείο</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Χρήση</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4183225465"/>
                  </a:ext>
                </a:extLst>
              </a:tr>
              <a:tr h="237998">
                <a:tc>
                  <a:txBody>
                    <a:bodyPr/>
                    <a:lstStyle/>
                    <a:p>
                      <a:pPr marL="0" marR="0">
                        <a:lnSpc>
                          <a:spcPts val="1650"/>
                        </a:lnSpc>
                        <a:spcAft>
                          <a:spcPts val="800"/>
                        </a:spcAft>
                        <a:buNone/>
                      </a:pPr>
                      <a:r>
                        <a:rPr lang="en-US" sz="1050" kern="0" dirty="0">
                          <a:effectLst/>
                        </a:rPr>
                        <a:t>Diversification</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Μείωση έκθεσης σε μία χώρα, κλάδο ή εκδότη</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421987385"/>
                  </a:ext>
                </a:extLst>
              </a:tr>
              <a:tr h="237998">
                <a:tc>
                  <a:txBody>
                    <a:bodyPr/>
                    <a:lstStyle/>
                    <a:p>
                      <a:pPr marL="0" marR="0">
                        <a:lnSpc>
                          <a:spcPts val="1650"/>
                        </a:lnSpc>
                        <a:spcAft>
                          <a:spcPts val="800"/>
                        </a:spcAft>
                        <a:buNone/>
                      </a:pPr>
                      <a:r>
                        <a:rPr lang="en-US" sz="1050" kern="0">
                          <a:effectLst/>
                        </a:rPr>
                        <a:t>CDS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Ασφάλιση έναντι </a:t>
                      </a:r>
                      <a:r>
                        <a:rPr lang="en-US" sz="1050" kern="0">
                          <a:effectLst/>
                        </a:rPr>
                        <a:t>default</a:t>
                      </a:r>
                      <a:r>
                        <a:rPr lang="el-GR" sz="1050" kern="0">
                          <a:effectLst/>
                        </a:rPr>
                        <a:t> κράτους ή επιχείρησης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383302225"/>
                  </a:ext>
                </a:extLst>
              </a:tr>
              <a:tr h="237998">
                <a:tc>
                  <a:txBody>
                    <a:bodyPr/>
                    <a:lstStyle/>
                    <a:p>
                      <a:pPr marL="0" marR="0">
                        <a:lnSpc>
                          <a:spcPts val="1650"/>
                        </a:lnSpc>
                        <a:spcAft>
                          <a:spcPts val="800"/>
                        </a:spcAft>
                        <a:buNone/>
                      </a:pPr>
                      <a:r>
                        <a:rPr lang="en-US" sz="1050" kern="0">
                          <a:effectLst/>
                        </a:rPr>
                        <a:t>Interest rate swaps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Προστασία από μεταβολές επιτοκίων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64440871"/>
                  </a:ext>
                </a:extLst>
              </a:tr>
              <a:tr h="237998">
                <a:tc>
                  <a:txBody>
                    <a:bodyPr/>
                    <a:lstStyle/>
                    <a:p>
                      <a:pPr marL="0" marR="0">
                        <a:lnSpc>
                          <a:spcPts val="1650"/>
                        </a:lnSpc>
                        <a:spcAft>
                          <a:spcPts val="800"/>
                        </a:spcAft>
                        <a:buNone/>
                      </a:pPr>
                      <a:r>
                        <a:rPr lang="en-US" sz="1050" kern="0">
                          <a:effectLst/>
                        </a:rPr>
                        <a:t>FX forwards / options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n-US" sz="1050" kern="0">
                          <a:effectLst/>
                        </a:rPr>
                        <a:t>Αντιστάθμιση συναλλαγματικού κινδύνου</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333636693"/>
                  </a:ext>
                </a:extLst>
              </a:tr>
              <a:tr h="237998">
                <a:tc>
                  <a:txBody>
                    <a:bodyPr/>
                    <a:lstStyle/>
                    <a:p>
                      <a:pPr marL="0" marR="0">
                        <a:lnSpc>
                          <a:spcPts val="1650"/>
                        </a:lnSpc>
                        <a:spcAft>
                          <a:spcPts val="800"/>
                        </a:spcAft>
                        <a:buNone/>
                      </a:pPr>
                      <a:r>
                        <a:rPr lang="en-US" sz="1050" kern="0">
                          <a:effectLst/>
                        </a:rPr>
                        <a:t>Bond duration management</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a:effectLst/>
                        </a:rPr>
                        <a:t>Μείωση κινδύνου από άνοδο επιτοκίων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272545512"/>
                  </a:ext>
                </a:extLst>
              </a:tr>
              <a:tr h="237998">
                <a:tc>
                  <a:txBody>
                    <a:bodyPr/>
                    <a:lstStyle/>
                    <a:p>
                      <a:pPr marL="0" marR="0">
                        <a:lnSpc>
                          <a:spcPts val="1650"/>
                        </a:lnSpc>
                        <a:spcAft>
                          <a:spcPts val="800"/>
                        </a:spcAft>
                        <a:buNone/>
                      </a:pPr>
                      <a:r>
                        <a:rPr lang="en-US" sz="1050" kern="0">
                          <a:effectLst/>
                        </a:rPr>
                        <a:t>Equity index futures / options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ts val="1650"/>
                        </a:lnSpc>
                        <a:spcAft>
                          <a:spcPts val="800"/>
                        </a:spcAft>
                        <a:buNone/>
                      </a:pPr>
                      <a:r>
                        <a:rPr lang="el-GR" sz="1050" kern="0" dirty="0">
                          <a:effectLst/>
                        </a:rPr>
                        <a:t>Προστασία από πτώση χρηματιστηριακής αγοράς</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957177335"/>
                  </a:ext>
                </a:extLst>
              </a:tr>
            </a:tbl>
          </a:graphicData>
        </a:graphic>
      </p:graphicFrame>
    </p:spTree>
    <p:extLst>
      <p:ext uri="{BB962C8B-B14F-4D97-AF65-F5344CB8AC3E}">
        <p14:creationId xmlns:p14="http://schemas.microsoft.com/office/powerpoint/2010/main" val="2121252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B1CDF-BF19-17F7-3650-F0909F24A0DA}"/>
              </a:ext>
            </a:extLst>
          </p:cNvPr>
          <p:cNvSpPr>
            <a:spLocks noGrp="1"/>
          </p:cNvSpPr>
          <p:nvPr>
            <p:ph type="title"/>
          </p:nvPr>
        </p:nvSpPr>
        <p:spPr/>
        <p:txBody>
          <a:bodyPr>
            <a:normAutofit/>
          </a:bodyPr>
          <a:lstStyle/>
          <a:p>
            <a:pPr algn="ctr"/>
            <a:r>
              <a:rPr lang="el-GR" sz="2400" b="1" dirty="0">
                <a:latin typeface="+mn-lt"/>
              </a:rPr>
              <a:t>Μακροοικονομικά σήματα, αγορές και διοικητικές αποφάσεις</a:t>
            </a:r>
            <a:endParaRPr lang="en-US" sz="2400" b="1" dirty="0">
              <a:latin typeface="+mn-lt"/>
            </a:endParaRPr>
          </a:p>
        </p:txBody>
      </p:sp>
      <p:graphicFrame>
        <p:nvGraphicFramePr>
          <p:cNvPr id="4" name="Content Placeholder 3">
            <a:extLst>
              <a:ext uri="{FF2B5EF4-FFF2-40B4-BE49-F238E27FC236}">
                <a16:creationId xmlns:a16="http://schemas.microsoft.com/office/drawing/2014/main" id="{3D06957B-A660-67D9-528E-AF3612F54353}"/>
              </a:ext>
            </a:extLst>
          </p:cNvPr>
          <p:cNvGraphicFramePr>
            <a:graphicFrameLocks noGrp="1"/>
          </p:cNvGraphicFramePr>
          <p:nvPr>
            <p:ph idx="1"/>
            <p:extLst>
              <p:ext uri="{D42A27DB-BD31-4B8C-83A1-F6EECF244321}">
                <p14:modId xmlns:p14="http://schemas.microsoft.com/office/powerpoint/2010/main" val="552718597"/>
              </p:ext>
            </p:extLst>
          </p:nvPr>
        </p:nvGraphicFramePr>
        <p:xfrm>
          <a:off x="2896434" y="1825625"/>
          <a:ext cx="6399132" cy="4351337"/>
        </p:xfrm>
        <a:graphic>
          <a:graphicData uri="http://schemas.openxmlformats.org/drawingml/2006/table">
            <a:tbl>
              <a:tblPr firstRow="1" firstCol="1" bandRow="1"/>
              <a:tblGrid>
                <a:gridCol w="2133044">
                  <a:extLst>
                    <a:ext uri="{9D8B030D-6E8A-4147-A177-3AD203B41FA5}">
                      <a16:colId xmlns:a16="http://schemas.microsoft.com/office/drawing/2014/main" val="3442321244"/>
                    </a:ext>
                  </a:extLst>
                </a:gridCol>
                <a:gridCol w="2133044">
                  <a:extLst>
                    <a:ext uri="{9D8B030D-6E8A-4147-A177-3AD203B41FA5}">
                      <a16:colId xmlns:a16="http://schemas.microsoft.com/office/drawing/2014/main" val="3758524833"/>
                    </a:ext>
                  </a:extLst>
                </a:gridCol>
                <a:gridCol w="2133044">
                  <a:extLst>
                    <a:ext uri="{9D8B030D-6E8A-4147-A177-3AD203B41FA5}">
                      <a16:colId xmlns:a16="http://schemas.microsoft.com/office/drawing/2014/main" val="1752488676"/>
                    </a:ext>
                  </a:extLst>
                </a:gridCol>
              </a:tblGrid>
              <a:tr h="503073">
                <a:tc>
                  <a:txBody>
                    <a:bodyPr/>
                    <a:lstStyle/>
                    <a:p>
                      <a:pPr marL="0" marR="0">
                        <a:lnSpc>
                          <a:spcPct val="115000"/>
                        </a:lnSpc>
                        <a:spcAft>
                          <a:spcPts val="800"/>
                        </a:spcAft>
                        <a:buNone/>
                      </a:pPr>
                      <a:r>
                        <a:rPr lang="en-US" sz="1100" b="1" kern="100">
                          <a:effectLst/>
                          <a:latin typeface="Calibri" panose="020F0502020204030204" pitchFamily="34" charset="0"/>
                          <a:ea typeface="DengXian" panose="02010600030101010101" pitchFamily="2" charset="-122"/>
                          <a:cs typeface="Times New Roman" panose="02020603050405020304" pitchFamily="18" charset="0"/>
                        </a:rPr>
                        <a:t>Δείκτης προηγούμενης διάλεξης</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b="1" kern="100">
                          <a:effectLst/>
                          <a:latin typeface="Calibri" panose="020F0502020204030204" pitchFamily="34" charset="0"/>
                          <a:ea typeface="DengXian" panose="02010600030101010101" pitchFamily="2" charset="-122"/>
                          <a:cs typeface="Times New Roman" panose="02020603050405020304" pitchFamily="18" charset="0"/>
                        </a:rPr>
                        <a:t>Σημερινή ένδειξη αγοράς</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b="1" kern="100">
                          <a:effectLst/>
                          <a:latin typeface="Calibri" panose="020F0502020204030204" pitchFamily="34" charset="0"/>
                          <a:ea typeface="DengXian" panose="02010600030101010101" pitchFamily="2" charset="-122"/>
                          <a:cs typeface="Times New Roman" panose="02020603050405020304" pitchFamily="18" charset="0"/>
                        </a:rPr>
                        <a:t>Επιχειρηματική σημασία</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9657252"/>
                  </a:ext>
                </a:extLst>
              </a:tr>
              <a:tr h="857751">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Consumer confidence / sentiment</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a:effectLst/>
                          <a:latin typeface="Calibri" panose="020F0502020204030204" pitchFamily="34" charset="0"/>
                          <a:ea typeface="DengXian" panose="02010600030101010101" pitchFamily="2" charset="-122"/>
                          <a:cs typeface="Times New Roman" panose="02020603050405020304" pitchFamily="18" charset="0"/>
                        </a:rPr>
                        <a:t>Οι καταναλωτές καθυστερούν αποφάσεις αγοράς και κρατήσεων, όπως δείχνει η περίπτωση </a:t>
                      </a:r>
                      <a:r>
                        <a:rPr lang="en-US" sz="1100" kern="100">
                          <a:effectLst/>
                          <a:latin typeface="Calibri" panose="020F0502020204030204" pitchFamily="34" charset="0"/>
                          <a:ea typeface="DengXian" panose="02010600030101010101" pitchFamily="2" charset="-122"/>
                          <a:cs typeface="Times New Roman" panose="02020603050405020304" pitchFamily="18" charset="0"/>
                        </a:rPr>
                        <a:t>TUI</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Αβεβαιότητα ζήτησης</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7825673"/>
                  </a:ext>
                </a:extLst>
              </a:tr>
              <a:tr h="658447">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PMI / παραγωγή</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Supply chain disruption και stockpiling λόγω γεωπολιτικού κινδύνου</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a:effectLst/>
                          <a:latin typeface="Calibri" panose="020F0502020204030204" pitchFamily="34" charset="0"/>
                          <a:ea typeface="DengXian" panose="02010600030101010101" pitchFamily="2" charset="-122"/>
                          <a:cs typeface="Times New Roman" panose="02020603050405020304" pitchFamily="18" charset="0"/>
                        </a:rPr>
                        <a:t>Κίνδυνος ελλείψεων και αύξησης κόστους</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9441375"/>
                  </a:ext>
                </a:extLst>
              </a:tr>
              <a:tr h="503073">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Πληθωρισμός</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a:effectLst/>
                          <a:latin typeface="Calibri" panose="020F0502020204030204" pitchFamily="34" charset="0"/>
                          <a:ea typeface="DengXian" panose="02010600030101010101" pitchFamily="2" charset="-122"/>
                          <a:cs typeface="Times New Roman" panose="02020603050405020304" pitchFamily="18" charset="0"/>
                        </a:rPr>
                        <a:t>Άνοδος </a:t>
                      </a:r>
                      <a:r>
                        <a:rPr lang="en-US" sz="1100" kern="100">
                          <a:effectLst/>
                          <a:latin typeface="Calibri" panose="020F0502020204030204" pitchFamily="34" charset="0"/>
                          <a:ea typeface="DengXian" panose="02010600030101010101" pitchFamily="2" charset="-122"/>
                          <a:cs typeface="Times New Roman" panose="02020603050405020304" pitchFamily="18" charset="0"/>
                        </a:rPr>
                        <a:t>producer prices</a:t>
                      </a:r>
                      <a:r>
                        <a:rPr lang="el-GR" sz="1100" kern="100">
                          <a:effectLst/>
                          <a:latin typeface="Calibri" panose="020F0502020204030204" pitchFamily="34" charset="0"/>
                          <a:ea typeface="DengXian" panose="02010600030101010101" pitchFamily="2" charset="-122"/>
                          <a:cs typeface="Times New Roman" panose="02020603050405020304" pitchFamily="18" charset="0"/>
                        </a:rPr>
                        <a:t> σε ΗΠΑ και Ιαπωνία λόγω ενέργειας</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Πίεση στα περιθώρια κέρδους</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2386982"/>
                  </a:ext>
                </a:extLst>
              </a:tr>
              <a:tr h="658447">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Επιτόκια / ομόλογα</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a:effectLst/>
                          <a:latin typeface="Calibri" panose="020F0502020204030204" pitchFamily="34" charset="0"/>
                          <a:ea typeface="DengXian" panose="02010600030101010101" pitchFamily="2" charset="-122"/>
                          <a:cs typeface="Times New Roman" panose="02020603050405020304" pitchFamily="18" charset="0"/>
                        </a:rPr>
                        <a:t>Γερμανικές αποδόσεις κοντά σε υψηλά πολλών ετών λόγω φόβων πληθωρισμού</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Ακριβότερη χρηματοδότηση</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4286947"/>
                  </a:ext>
                </a:extLst>
              </a:tr>
              <a:tr h="658447">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FX</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a:effectLst/>
                          <a:latin typeface="Calibri" panose="020F0502020204030204" pitchFamily="34" charset="0"/>
                          <a:ea typeface="DengXian" panose="02010600030101010101" pitchFamily="2" charset="-122"/>
                          <a:cs typeface="Times New Roman" panose="02020603050405020304" pitchFamily="18" charset="0"/>
                        </a:rPr>
                        <a:t>Ισχυρότερο δολάριο και ασθενέστερο γεν αυξάνουν κόστος εισαγωγών</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Συναλλαγματικός κίνδυνος</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5539076"/>
                  </a:ext>
                </a:extLst>
              </a:tr>
              <a:tr h="512099">
                <a:tc>
                  <a:txBody>
                    <a:bodyPr/>
                    <a:lstStyle/>
                    <a:p>
                      <a:pPr marL="0" marR="0">
                        <a:lnSpc>
                          <a:spcPct val="115000"/>
                        </a:lnSpc>
                        <a:spcAft>
                          <a:spcPts val="800"/>
                        </a:spcAft>
                        <a:buNone/>
                      </a:pPr>
                      <a:r>
                        <a:rPr lang="en-US" sz="1100" kern="100">
                          <a:effectLst/>
                          <a:latin typeface="Calibri" panose="020F0502020204030204" pitchFamily="34" charset="0"/>
                          <a:ea typeface="DengXian" panose="02010600030101010101" pitchFamily="2" charset="-122"/>
                          <a:cs typeface="Times New Roman" panose="02020603050405020304" pitchFamily="18" charset="0"/>
                        </a:rPr>
                        <a:t>Ενέργεια / commodities</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dirty="0">
                          <a:effectLst/>
                          <a:latin typeface="Calibri" panose="020F0502020204030204" pitchFamily="34" charset="0"/>
                          <a:ea typeface="DengXian" panose="02010600030101010101" pitchFamily="2" charset="-122"/>
                          <a:cs typeface="Times New Roman" panose="02020603050405020304" pitchFamily="18" charset="0"/>
                        </a:rPr>
                        <a:t>Πετρέλαιο άνω των $1</a:t>
                      </a:r>
                      <a:r>
                        <a:rPr lang="en-US" sz="1100" kern="100" dirty="0">
                          <a:effectLst/>
                          <a:latin typeface="Calibri" panose="020F0502020204030204" pitchFamily="34" charset="0"/>
                          <a:ea typeface="DengXian" panose="02010600030101010101" pitchFamily="2" charset="-122"/>
                          <a:cs typeface="Times New Roman" panose="02020603050405020304" pitchFamily="18" charset="0"/>
                        </a:rPr>
                        <a:t>4</a:t>
                      </a:r>
                      <a:r>
                        <a:rPr lang="el-GR" sz="1100" kern="100" dirty="0">
                          <a:effectLst/>
                          <a:latin typeface="Calibri" panose="020F0502020204030204" pitchFamily="34" charset="0"/>
                          <a:ea typeface="DengXian" panose="02010600030101010101" pitchFamily="2" charset="-122"/>
                          <a:cs typeface="Times New Roman" panose="02020603050405020304" pitchFamily="18" charset="0"/>
                        </a:rPr>
                        <a:t>0 άμεση παράδοση και κίνδυνος </a:t>
                      </a:r>
                      <a:r>
                        <a:rPr lang="en-US" sz="1100" kern="100" dirty="0">
                          <a:effectLst/>
                          <a:latin typeface="Calibri" panose="020F0502020204030204" pitchFamily="34" charset="0"/>
                          <a:ea typeface="DengXian" panose="02010600030101010101" pitchFamily="2" charset="-122"/>
                          <a:cs typeface="Times New Roman" panose="02020603050405020304" pitchFamily="18" charset="0"/>
                        </a:rPr>
                        <a:t>Hormuz</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l-GR" sz="1100" kern="100" dirty="0">
                          <a:effectLst/>
                          <a:latin typeface="Calibri" panose="020F0502020204030204" pitchFamily="34" charset="0"/>
                          <a:ea typeface="DengXian" panose="02010600030101010101" pitchFamily="2" charset="-122"/>
                          <a:cs typeface="Times New Roman" panose="02020603050405020304" pitchFamily="18" charset="0"/>
                        </a:rPr>
                        <a:t>Σοκ κόστους σε μεταφορές, παραγωγή, </a:t>
                      </a:r>
                      <a:r>
                        <a:rPr lang="en-US" sz="1100" kern="100" dirty="0">
                          <a:effectLst/>
                          <a:latin typeface="Calibri" panose="020F0502020204030204" pitchFamily="34" charset="0"/>
                          <a:ea typeface="DengXian" panose="02010600030101010101" pitchFamily="2" charset="-122"/>
                          <a:cs typeface="Times New Roman" panose="02020603050405020304" pitchFamily="18" charset="0"/>
                        </a:rPr>
                        <a:t>logistics</a:t>
                      </a:r>
                    </a:p>
                  </a:txBody>
                  <a:tcPr marL="36106" marR="36106" marT="36106" marB="3610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7498423"/>
                  </a:ext>
                </a:extLst>
              </a:tr>
            </a:tbl>
          </a:graphicData>
        </a:graphic>
      </p:graphicFrame>
    </p:spTree>
    <p:extLst>
      <p:ext uri="{BB962C8B-B14F-4D97-AF65-F5344CB8AC3E}">
        <p14:creationId xmlns:p14="http://schemas.microsoft.com/office/powerpoint/2010/main" val="1386423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C1314-5CD4-E608-21EF-D80B81B39285}"/>
              </a:ext>
            </a:extLst>
          </p:cNvPr>
          <p:cNvSpPr>
            <a:spLocks noGrp="1"/>
          </p:cNvSpPr>
          <p:nvPr>
            <p:ph type="title"/>
          </p:nvPr>
        </p:nvSpPr>
        <p:spPr>
          <a:xfrm>
            <a:off x="838200" y="365125"/>
            <a:ext cx="10515600" cy="885825"/>
          </a:xfrm>
        </p:spPr>
        <p:txBody>
          <a:bodyPr>
            <a:normAutofit fontScale="90000"/>
          </a:bodyPr>
          <a:lstStyle/>
          <a:p>
            <a:pPr algn="ctr"/>
            <a:r>
              <a:rPr lang="el-GR" sz="2000" b="1" dirty="0"/>
              <a:t>Αναλύοντας τα μακροοικονομικά σήματα, αγορές και διοικητικές αποφάσεις Ι</a:t>
            </a:r>
            <a:br>
              <a:rPr lang="el-GR" sz="2000" b="1" dirty="0"/>
            </a:br>
            <a:r>
              <a:rPr lang="en-US" sz="1800" b="1" dirty="0"/>
              <a:t>Tui cuts FY26 forecast as Iran conflict hits Q2 earnings and summer bookings</a:t>
            </a:r>
            <a:br>
              <a:rPr lang="en-US" dirty="0"/>
            </a:br>
            <a:endParaRPr lang="en-US" sz="2000" b="1" dirty="0"/>
          </a:p>
        </p:txBody>
      </p:sp>
      <p:sp>
        <p:nvSpPr>
          <p:cNvPr id="3" name="Content Placeholder 2">
            <a:extLst>
              <a:ext uri="{FF2B5EF4-FFF2-40B4-BE49-F238E27FC236}">
                <a16:creationId xmlns:a16="http://schemas.microsoft.com/office/drawing/2014/main" id="{C286B242-CDD8-3213-FC01-43CDBA6AF8E4}"/>
              </a:ext>
            </a:extLst>
          </p:cNvPr>
          <p:cNvSpPr>
            <a:spLocks noGrp="1"/>
          </p:cNvSpPr>
          <p:nvPr>
            <p:ph sz="half" idx="1"/>
          </p:nvPr>
        </p:nvSpPr>
        <p:spPr/>
        <p:txBody>
          <a:bodyPr>
            <a:normAutofit fontScale="40000" lnSpcReduction="20000"/>
          </a:bodyPr>
          <a:lstStyle/>
          <a:p>
            <a:r>
              <a:rPr lang="en-US" dirty="0"/>
              <a:t>© Reuters.</a:t>
            </a:r>
          </a:p>
          <a:p>
            <a:r>
              <a:rPr lang="el-GR" dirty="0"/>
              <a:t>Η </a:t>
            </a:r>
            <a:r>
              <a:rPr lang="en-US" dirty="0"/>
              <a:t>TUI AG NA</a:t>
            </a:r>
            <a:r>
              <a:rPr lang="el-GR" dirty="0"/>
              <a:t> (</a:t>
            </a:r>
            <a:r>
              <a:rPr lang="en-US" u="sng" dirty="0">
                <a:hlinkClick r:id="rId2"/>
              </a:rPr>
              <a:t>ETR</a:t>
            </a:r>
            <a:r>
              <a:rPr lang="el-GR" u="sng" dirty="0">
                <a:hlinkClick r:id="rId2"/>
              </a:rPr>
              <a:t>:</a:t>
            </a:r>
            <a:r>
              <a:rPr lang="en-US" u="sng" dirty="0">
                <a:hlinkClick r:id="rId2"/>
              </a:rPr>
              <a:t>TUI</a:t>
            </a:r>
            <a:r>
              <a:rPr lang="el-GR" u="sng" dirty="0">
                <a:hlinkClick r:id="rId2"/>
              </a:rPr>
              <a:t>1</a:t>
            </a:r>
            <a:r>
              <a:rPr lang="en-US" u="sng" dirty="0">
                <a:hlinkClick r:id="rId2"/>
              </a:rPr>
              <a:t>n</a:t>
            </a:r>
            <a:r>
              <a:rPr lang="el-GR" dirty="0"/>
              <a:t>) μείωσε την πρόβλεψή της για τα κέρδη για ολόκληρο το έτος 2026 και ανέστειλε την καθοδήγηση εσόδων την Τετάρτη, αφού η σύγκρουση στο Ιράν διέκοψε τις δραστηριότητες του δεύτερου τριμήνου, επιβράδυνε τις καλοκαιρινές κρατήσεις και ώθησε τους πελάτες να καθυστερήσουν τις κρατήσεις διακοπών μέχρι να πλησιάσουν οι ημερομηνίες αναχώρησης.</a:t>
            </a:r>
            <a:endParaRPr lang="en-US" dirty="0"/>
          </a:p>
          <a:p>
            <a:r>
              <a:rPr lang="el-GR" dirty="0"/>
              <a:t>Ο γερμανικός ταξιδιωτικός όμιλος δήλωσε ότι τα έσοδα από κρατήσεις στο τμήμα Αγορών και Αεροπορικών Εταιρειών για το καλοκαίρι του 2026 μειώθηκαν κατά 7% στις 3 Μαΐου σε σύγκριση με την προηγούμενη καλοκαιρινή περίοδο, με τις κρατήσεις στο Ηνωμένο Βασίλειο να μειώνονται κατά 10% και στη Γερμανία κατά 3%.</a:t>
            </a:r>
            <a:endParaRPr lang="en-US" dirty="0"/>
          </a:p>
          <a:p>
            <a:r>
              <a:rPr lang="el-GR" dirty="0"/>
              <a:t>Η </a:t>
            </a:r>
            <a:r>
              <a:rPr lang="en-US" dirty="0"/>
              <a:t>TUI</a:t>
            </a:r>
            <a:r>
              <a:rPr lang="el-GR" dirty="0"/>
              <a:t> είπε ότι οι πελάτες έδειχναν αυξημένη προσοχή εν μέσω γεωπολιτικής αβεβαιότητας, με το 45% των καταναλωτών να προγραμματίζουν καλοκαιρινές διακοπές για να κάνουν κράτηση μέχρι τον Απρίλιο του 2026, αμετάβλητο από τα επίπεδα του Μαρτίου.</a:t>
            </a:r>
            <a:endParaRPr lang="en-US" dirty="0"/>
          </a:p>
          <a:p>
            <a:r>
              <a:rPr lang="el-GR" dirty="0"/>
              <a:t>Η εταιρεία αναμένει τώρα το υποκείμενο </a:t>
            </a:r>
            <a:r>
              <a:rPr lang="en-US" dirty="0"/>
              <a:t>EBIT</a:t>
            </a:r>
            <a:r>
              <a:rPr lang="el-GR" dirty="0"/>
              <a:t> για ολόκληρο το έτος 2026 μεταξύ 1,10 και 1,40 δισεκατομμυρίων ευρώ σε σταθερό νόμισμα, σε σύγκριση με την προηγούμενη καθοδήγηση για ανάπτυξη 7% έως 10% από το υποκείμενο </a:t>
            </a:r>
            <a:r>
              <a:rPr lang="en-US" dirty="0"/>
              <a:t>EBIT</a:t>
            </a:r>
            <a:r>
              <a:rPr lang="el-GR" dirty="0"/>
              <a:t> του οικονομικού έτους 2025 ύψους 1,41 δισεκατομμυρίων ευρώ.</a:t>
            </a:r>
            <a:endParaRPr lang="en-US" dirty="0"/>
          </a:p>
          <a:p>
            <a:pPr marL="0" indent="0">
              <a:buNone/>
            </a:pPr>
            <a:endParaRPr lang="en-US" sz="1100" dirty="0"/>
          </a:p>
        </p:txBody>
      </p:sp>
      <p:sp>
        <p:nvSpPr>
          <p:cNvPr id="4" name="Content Placeholder 3">
            <a:extLst>
              <a:ext uri="{FF2B5EF4-FFF2-40B4-BE49-F238E27FC236}">
                <a16:creationId xmlns:a16="http://schemas.microsoft.com/office/drawing/2014/main" id="{0C1EAF5C-C533-7E7E-0172-DC6FA1C32650}"/>
              </a:ext>
            </a:extLst>
          </p:cNvPr>
          <p:cNvSpPr>
            <a:spLocks noGrp="1"/>
          </p:cNvSpPr>
          <p:nvPr>
            <p:ph sz="half" idx="2"/>
          </p:nvPr>
        </p:nvSpPr>
        <p:spPr/>
        <p:txBody>
          <a:bodyPr>
            <a:normAutofit fontScale="40000" lnSpcReduction="20000"/>
          </a:bodyPr>
          <a:lstStyle/>
          <a:p>
            <a:r>
              <a:rPr lang="el-GR" dirty="0"/>
              <a:t>Δύο πλοία της </a:t>
            </a:r>
            <a:r>
              <a:rPr lang="en-US" dirty="0"/>
              <a:t>TUI Cruises</a:t>
            </a:r>
            <a:r>
              <a:rPr lang="el-GR" dirty="0"/>
              <a:t>, το </a:t>
            </a:r>
            <a:r>
              <a:rPr lang="en-US" dirty="0"/>
              <a:t>Mein Schiff</a:t>
            </a:r>
            <a:r>
              <a:rPr lang="el-GR" dirty="0"/>
              <a:t> 4 και το </a:t>
            </a:r>
            <a:r>
              <a:rPr lang="en-US" dirty="0"/>
              <a:t>Mein Schiff</a:t>
            </a:r>
            <a:r>
              <a:rPr lang="el-GR" dirty="0"/>
              <a:t> 5, παρέμειναν εγκλωβισμένα στα λιμάνια του Περσικού Κόλπου τον Μάρτιο λόγω της σύγκρουσης στο Ιράν και δεν μπόρεσαν να αναχωρήσουν μέχρι τις 18 Απριλίου.</a:t>
            </a:r>
            <a:endParaRPr lang="en-US" dirty="0"/>
          </a:p>
          <a:p>
            <a:r>
              <a:rPr lang="el-GR" dirty="0"/>
              <a:t>Ο τομέας Κρουαζιέρας απορρόφησε αντίκτυπο 20 εκατομμυρίων ευρώ από τη σύγκρουση το δεύτερο τρίμηνο, συμβάλλοντας στη μείωση κατά 3,1% του τριμηνιαίου υποκείμενου </a:t>
            </a:r>
            <a:r>
              <a:rPr lang="en-US" dirty="0"/>
              <a:t>EBIT</a:t>
            </a:r>
            <a:r>
              <a:rPr lang="el-GR" dirty="0"/>
              <a:t> στα 79,3 εκατομμύρια ευρώ. Εξαιρουμένης της διαταραχής που σχετίζεται με το Ιράν, η </a:t>
            </a:r>
            <a:r>
              <a:rPr lang="en-US" dirty="0"/>
              <a:t>TUI</a:t>
            </a:r>
            <a:r>
              <a:rPr lang="el-GR" dirty="0"/>
              <a:t> είπε ότι το υποκείμενο </a:t>
            </a:r>
            <a:r>
              <a:rPr lang="en-US" dirty="0"/>
              <a:t>EBIT</a:t>
            </a:r>
            <a:r>
              <a:rPr lang="el-GR" dirty="0"/>
              <a:t> των κρουαζιερών θα ήταν 18 εκατομμύρια ευρώ υψηλότερο από έτος σε έτος.</a:t>
            </a:r>
            <a:endParaRPr lang="en-US" dirty="0"/>
          </a:p>
          <a:p>
            <a:r>
              <a:rPr lang="el-GR" dirty="0"/>
              <a:t>Το υποκείμενο </a:t>
            </a:r>
            <a:r>
              <a:rPr lang="en-US" dirty="0"/>
              <a:t>EBIT</a:t>
            </a:r>
            <a:r>
              <a:rPr lang="el-GR" dirty="0"/>
              <a:t> των κρουαζιερών του πρώτου εξαμήνου αυξήθηκε κατά 24,3% στα €161,5 εκατ., υποστηριζόμενο από την ισχυρή ζήτηση στις αγορές κρουαζιέρας του Ηνωμένου Βασιλείου και της Γερμανίας.</a:t>
            </a:r>
            <a:endParaRPr lang="en-US" dirty="0"/>
          </a:p>
          <a:p>
            <a:r>
              <a:rPr lang="el-GR" dirty="0"/>
              <a:t>Το υποκείμενο </a:t>
            </a:r>
            <a:r>
              <a:rPr lang="en-US" dirty="0"/>
              <a:t>EBIT</a:t>
            </a:r>
            <a:r>
              <a:rPr lang="el-GR" dirty="0"/>
              <a:t> του πρώτου εξαμήνου των ξενοδοχείων και θέρετρων μειώθηκε κατά 9,8% στα 228,1 εκατομμύρια ευρώ, συμπεριλαμβανομένου του αντίκτυπου 15 εκατομμυρίων ευρώ από τον τυφώνα της Τζαμάικα και την ηπιότερη ζήτηση στο Μεξικό.</a:t>
            </a:r>
            <a:endParaRPr lang="en-US" dirty="0"/>
          </a:p>
          <a:p>
            <a:r>
              <a:rPr lang="el-GR" dirty="0"/>
              <a:t>Οι υποκείμενες απώλειες </a:t>
            </a:r>
            <a:r>
              <a:rPr lang="en-US" dirty="0"/>
              <a:t>EBIT</a:t>
            </a:r>
            <a:r>
              <a:rPr lang="el-GR" dirty="0"/>
              <a:t> του πρώτου εξαμήνου βελτιώθηκαν κατά 7,9% στα €451,2 εκατ., παρά τον αντίκτυπο της σύγκρουσης στο Ιράν ύψους €20 εκατ. το δεύτερο τρίμηνο και τον αντίκτυπο που σχετίζεται με τον τυφώνα ύψους €6 το πρώτο τρίμηνο.</a:t>
            </a:r>
            <a:endParaRPr lang="en-US" dirty="0"/>
          </a:p>
          <a:p>
            <a:r>
              <a:rPr lang="el-GR" dirty="0"/>
              <a:t>Ο καθαρός δανεισμός στις 31 Μαρτίου παρέμεινε αμετάβλητος στα 3,01 δισεκατομμύρια ευρώ σε σχέση με το προηγούμενο έτος, ενώ ο όγκος των πελατών του δεύτερου τριμήνου αυξήθηκε κατά 2% στα 5,6 εκατομμύρια.</a:t>
            </a:r>
            <a:endParaRPr lang="en-US" dirty="0"/>
          </a:p>
          <a:p>
            <a:r>
              <a:rPr lang="el-GR" dirty="0"/>
              <a:t>Η </a:t>
            </a:r>
            <a:r>
              <a:rPr lang="en-US" dirty="0"/>
              <a:t>TUI</a:t>
            </a:r>
            <a:r>
              <a:rPr lang="el-GR" dirty="0"/>
              <a:t> δήλωσε ότι αναμένει τώρα τα κέρδη ολόκληρου του έτους στα ξενοδοχεία και τα θέρετρα να είναι ελαφρώς χαμηλότερα από το προηγούμενο έτος, σε σύγκριση με την προηγούμενη καθοδήγηση για ελαφρά ανάπτυξη. </a:t>
            </a:r>
            <a:endParaRPr lang="en-US" dirty="0"/>
          </a:p>
          <a:p>
            <a:pPr marL="0" indent="0">
              <a:buNone/>
            </a:pPr>
            <a:endParaRPr lang="en-US" dirty="0"/>
          </a:p>
        </p:txBody>
      </p:sp>
    </p:spTree>
    <p:extLst>
      <p:ext uri="{BB962C8B-B14F-4D97-AF65-F5344CB8AC3E}">
        <p14:creationId xmlns:p14="http://schemas.microsoft.com/office/powerpoint/2010/main" val="1653303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C94E7-CE08-0219-81FD-E0602DBEA1EE}"/>
              </a:ext>
            </a:extLst>
          </p:cNvPr>
          <p:cNvSpPr>
            <a:spLocks noGrp="1"/>
          </p:cNvSpPr>
          <p:nvPr>
            <p:ph type="title"/>
          </p:nvPr>
        </p:nvSpPr>
        <p:spPr/>
        <p:txBody>
          <a:bodyPr>
            <a:normAutofit/>
          </a:bodyPr>
          <a:lstStyle/>
          <a:p>
            <a:pPr algn="ctr"/>
            <a:r>
              <a:rPr lang="el-GR" sz="2400" b="1" dirty="0"/>
              <a:t>Αναλύοντας τα μακροοικονομικά σήματα, αγορές και διοικητικές αποφάσεις ΙΙ</a:t>
            </a:r>
            <a:br>
              <a:rPr lang="el-GR" sz="2400" b="1" dirty="0"/>
            </a:br>
            <a:r>
              <a:rPr lang="el-GR" sz="1800" b="1" dirty="0"/>
              <a:t>Οι τιμές παραγωγού της Ιαπωνίας αυξήθηκαν κατά 4,9% τον Απρίλιο λόγω του ενεργειακού κόστους</a:t>
            </a:r>
            <a:br>
              <a:rPr lang="en-US" sz="1800" dirty="0"/>
            </a:br>
            <a:br>
              <a:rPr lang="el-GR" sz="1800" b="1" dirty="0"/>
            </a:br>
            <a:endParaRPr lang="en-US" sz="1800" dirty="0"/>
          </a:p>
        </p:txBody>
      </p:sp>
      <p:sp>
        <p:nvSpPr>
          <p:cNvPr id="4" name="Content Placeholder 3">
            <a:extLst>
              <a:ext uri="{FF2B5EF4-FFF2-40B4-BE49-F238E27FC236}">
                <a16:creationId xmlns:a16="http://schemas.microsoft.com/office/drawing/2014/main" id="{811D70AD-9358-C773-264B-CEAAAC9F2C8F}"/>
              </a:ext>
            </a:extLst>
          </p:cNvPr>
          <p:cNvSpPr>
            <a:spLocks noGrp="1"/>
          </p:cNvSpPr>
          <p:nvPr>
            <p:ph sz="half" idx="2"/>
          </p:nvPr>
        </p:nvSpPr>
        <p:spPr/>
        <p:txBody>
          <a:bodyPr>
            <a:normAutofit fontScale="47500" lnSpcReduction="20000"/>
          </a:bodyPr>
          <a:lstStyle/>
          <a:p>
            <a:r>
              <a:rPr lang="el-GR" dirty="0"/>
              <a:t>Ο </a:t>
            </a:r>
            <a:r>
              <a:rPr lang="el-GR" b="1" dirty="0"/>
              <a:t>Δείκτης Τιμών Παραγωγού (ΔΤΠ)</a:t>
            </a:r>
            <a:r>
              <a:rPr lang="el-GR" dirty="0"/>
              <a:t> μετρά τη μεταβολή των τιμών που πωλούν οι εγχώριοι κατασκευαστές και παραγωγοί αγαθών και υπηρεσιών, λειτουργώντας ως βασικός δείκτης για την πορεία του πληθωρισμού.</a:t>
            </a:r>
          </a:p>
          <a:p>
            <a:pPr marL="0" indent="0">
              <a:buNone/>
            </a:pPr>
            <a:r>
              <a:rPr lang="el-GR" b="1" dirty="0"/>
              <a:t>Τελευταία Στοιχεία για την Ελλάδα (ΕΛΣΤΑΤ)</a:t>
            </a:r>
          </a:p>
          <a:p>
            <a:r>
              <a:rPr lang="el-GR" dirty="0"/>
              <a:t>Σύμφωνα με τα πλέον πρόσφατα στοιχεία της </a:t>
            </a:r>
            <a:r>
              <a:rPr lang="el-GR" b="1" dirty="0"/>
              <a:t>Ελληνικής Στατιστικής Αρχής</a:t>
            </a:r>
            <a:r>
              <a:rPr lang="el-GR" dirty="0"/>
              <a:t>, ο Γενικός Δείκτης Τιμών Παραγωγού στη Βιομηχανία παρουσίασε αξιοσημείωτες μεταβολές:</a:t>
            </a:r>
          </a:p>
          <a:p>
            <a:r>
              <a:rPr lang="el-GR" b="1" dirty="0"/>
              <a:t>Μάρτιος 2026:</a:t>
            </a:r>
            <a:r>
              <a:rPr lang="el-GR" dirty="0"/>
              <a:t> Ο Γενικός Δείκτης σημείωσε αύξηση της τάξεως του 8,3% σε σύγκριση με τον Μάρτιο του 2025.</a:t>
            </a:r>
          </a:p>
          <a:p>
            <a:r>
              <a:rPr lang="el-GR" b="1" dirty="0"/>
              <a:t>Φεβρουάριος 2026:</a:t>
            </a:r>
            <a:r>
              <a:rPr lang="el-GR" dirty="0"/>
              <a:t> Είχε καταγραφεί ετήσια μείωση κατά 1,7%, ενώ σε μηνιαία βάση ο δείκτης είχε αυξηθεί κατά 1,9%.</a:t>
            </a:r>
          </a:p>
          <a:p>
            <a:r>
              <a:rPr lang="el-GR" b="1" dirty="0"/>
              <a:t>Ιανουάριος 2026:</a:t>
            </a:r>
            <a:r>
              <a:rPr lang="el-GR" dirty="0"/>
              <a:t> Είχε σημειωθεί ετήσια μείωση κατά 3,7%</a:t>
            </a:r>
          </a:p>
          <a:p>
            <a:endParaRPr lang="en-US" dirty="0"/>
          </a:p>
        </p:txBody>
      </p:sp>
      <p:sp>
        <p:nvSpPr>
          <p:cNvPr id="5" name="Content Placeholder 4">
            <a:extLst>
              <a:ext uri="{FF2B5EF4-FFF2-40B4-BE49-F238E27FC236}">
                <a16:creationId xmlns:a16="http://schemas.microsoft.com/office/drawing/2014/main" id="{3A0F3CD7-0793-5510-AB51-55357ECCF1FC}"/>
              </a:ext>
            </a:extLst>
          </p:cNvPr>
          <p:cNvSpPr>
            <a:spLocks noGrp="1"/>
          </p:cNvSpPr>
          <p:nvPr>
            <p:ph sz="half" idx="1"/>
          </p:nvPr>
        </p:nvSpPr>
        <p:spPr/>
        <p:txBody>
          <a:bodyPr>
            <a:normAutofit fontScale="47500" lnSpcReduction="20000"/>
          </a:bodyPr>
          <a:lstStyle/>
          <a:p>
            <a:r>
              <a:rPr lang="el-GR" dirty="0"/>
              <a:t>Ο δείκτης τιμών παραγωγού της Ιαπωνίας εκτινάχθηκε 4,9% τον Απρίλιο, σημειώνοντας την ταχύτερη ετήσια αύξηση από τον Μάιο του 2023, σύμφωνα με στοιχεία που δημοσιεύθηκαν την Παρασκευή.</a:t>
            </a:r>
            <a:endParaRPr lang="en-US" dirty="0"/>
          </a:p>
          <a:p>
            <a:r>
              <a:rPr lang="el-GR" dirty="0"/>
              <a:t>Το ποσοστό ξεπέρασε τις προσδοκίες για άνοδο 3,0% και επιταχύνθηκε από αύξηση 2,9% τον Μάρτιο. Σε μηνιαία βάση, οι τιμές παραγωγού αυξήθηκαν κατά 2,3%, ξεπερνώντας τις προβλέψεις για 0,7% και ανεβαίνοντας από αύξηση 1% τον προηγούμενο μήνα.</a:t>
            </a:r>
            <a:endParaRPr lang="en-US" dirty="0"/>
          </a:p>
          <a:p>
            <a:r>
              <a:rPr lang="el-GR" dirty="0"/>
              <a:t>Οι υψηλότερες  τιμές </a:t>
            </a:r>
            <a:r>
              <a:rPr lang="el-GR" u="sng" dirty="0">
                <a:hlinkClick r:id="rId3"/>
              </a:rPr>
              <a:t>του πετρελαίου</a:t>
            </a:r>
            <a:r>
              <a:rPr lang="el-GR" dirty="0"/>
              <a:t> και των χημικών οδήγησαν την αύξηση, με τις συνεχιζόμενες διακοπές στη ναυτιλία στη Μέση Ανατολή που συνδέονται με τον πόλεμο στο Ιράν να συμβάλλουν στην αύξηση. Ένα ασθενέστερο </a:t>
            </a:r>
            <a:r>
              <a:rPr lang="el-GR" u="sng" dirty="0">
                <a:hlinkClick r:id="rId4"/>
              </a:rPr>
              <a:t>γιεν</a:t>
            </a:r>
            <a:r>
              <a:rPr lang="el-GR" dirty="0"/>
              <a:t> ώθησε επίσης τις τιμές εισαγωγής υψηλότερα τον Απρίλιο.</a:t>
            </a:r>
            <a:endParaRPr lang="en-US" dirty="0"/>
          </a:p>
          <a:p>
            <a:r>
              <a:rPr lang="el-GR" dirty="0"/>
              <a:t>Τα στοιχεία για τις τιμές παραγωγού υποδηλώνουν ότι ο πληθωρισμός καταναλωτή για τον Απρίλιο, που έχει προγραμματιστεί να δημοσιευτεί τις επόμενες ημέρες, μπορεί επίσης να παρουσιάσει αύξηση.</a:t>
            </a:r>
            <a:endParaRPr lang="en-US" dirty="0"/>
          </a:p>
          <a:p>
            <a:r>
              <a:rPr lang="el-GR" dirty="0"/>
              <a:t>Τα στοιχεία για τον πληθωρισμό θα μπορούσαν να ωθήσουν την Τράπεζα της Ιαπωνίας να αυξήσει τα επιτόκια, με αρκετούς υπεύθυνους χάραξης πολιτικής να υποστηρίζουν ήδη αυξήσεις ως απάντηση στις πιέσεις στις τιμές που προκαλούνται από την ενέργεια. </a:t>
            </a:r>
            <a:r>
              <a:rPr lang="en-US" dirty="0"/>
              <a:t>Η </a:t>
            </a:r>
            <a:r>
              <a:rPr lang="en-US" dirty="0" err="1"/>
              <a:t>κεντρική</a:t>
            </a:r>
            <a:r>
              <a:rPr lang="en-US" dirty="0"/>
              <a:t> </a:t>
            </a:r>
            <a:r>
              <a:rPr lang="en-US" dirty="0" err="1"/>
              <a:t>τρά</a:t>
            </a:r>
            <a:r>
              <a:rPr lang="en-US" dirty="0"/>
              <a:t>πεζα αναμένεται να δράσει τον Ιούνιο.</a:t>
            </a:r>
          </a:p>
          <a:p>
            <a:pPr marL="0" indent="0">
              <a:buNone/>
            </a:pPr>
            <a:endParaRPr lang="en-US" sz="1400" dirty="0"/>
          </a:p>
        </p:txBody>
      </p:sp>
    </p:spTree>
    <p:extLst>
      <p:ext uri="{BB962C8B-B14F-4D97-AF65-F5344CB8AC3E}">
        <p14:creationId xmlns:p14="http://schemas.microsoft.com/office/powerpoint/2010/main" val="1766757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DFA6F-6AB9-748F-9B22-9C5B159DFD5C}"/>
              </a:ext>
            </a:extLst>
          </p:cNvPr>
          <p:cNvSpPr>
            <a:spLocks noGrp="1"/>
          </p:cNvSpPr>
          <p:nvPr>
            <p:ph type="title"/>
          </p:nvPr>
        </p:nvSpPr>
        <p:spPr>
          <a:xfrm>
            <a:off x="838200" y="365125"/>
            <a:ext cx="10515600" cy="1012825"/>
          </a:xfrm>
        </p:spPr>
        <p:txBody>
          <a:bodyPr>
            <a:normAutofit fontScale="90000"/>
          </a:bodyPr>
          <a:lstStyle/>
          <a:p>
            <a:pPr algn="ctr"/>
            <a:r>
              <a:rPr lang="el-GR" sz="2400" b="1" dirty="0"/>
              <a:t>Αναλύοντας τα μακροοικονομικά σήματα, αγορές και διοικητικές αποφάσεις ΙΙ</a:t>
            </a:r>
            <a:br>
              <a:rPr lang="el-GR" sz="2400" b="1" dirty="0"/>
            </a:br>
            <a:r>
              <a:rPr lang="el-GR" sz="1600" b="1" dirty="0"/>
              <a:t>Οι αποδόσεις των γερμανικών ομολόγων υποχωρούν, αλλά παραμένουν κοντά στο ανώτατο όριο λόγω των ανησυχιών για τον πληθωρισμό</a:t>
            </a:r>
            <a:br>
              <a:rPr lang="en-US" dirty="0"/>
            </a:br>
            <a:endParaRPr lang="en-US" sz="2400" dirty="0"/>
          </a:p>
        </p:txBody>
      </p:sp>
      <p:sp>
        <p:nvSpPr>
          <p:cNvPr id="3" name="Content Placeholder 2">
            <a:extLst>
              <a:ext uri="{FF2B5EF4-FFF2-40B4-BE49-F238E27FC236}">
                <a16:creationId xmlns:a16="http://schemas.microsoft.com/office/drawing/2014/main" id="{676F567C-D918-6370-A65F-37520BE1A4E9}"/>
              </a:ext>
            </a:extLst>
          </p:cNvPr>
          <p:cNvSpPr>
            <a:spLocks noGrp="1"/>
          </p:cNvSpPr>
          <p:nvPr>
            <p:ph idx="1"/>
          </p:nvPr>
        </p:nvSpPr>
        <p:spPr>
          <a:xfrm>
            <a:off x="838200" y="1219200"/>
            <a:ext cx="10515600" cy="4957763"/>
          </a:xfrm>
        </p:spPr>
        <p:txBody>
          <a:bodyPr>
            <a:normAutofit fontScale="55000" lnSpcReduction="20000"/>
          </a:bodyPr>
          <a:lstStyle/>
          <a:p>
            <a:r>
              <a:rPr lang="el-GR" dirty="0"/>
              <a:t>Οι αποδόσεις των γερμανικών ομολόγων υποχωρούν, αλλά παραμένουν κοντά στο ανώτατο όριο λόγω των ανησυχιών για τον πληθωρισμό</a:t>
            </a:r>
            <a:endParaRPr lang="en-US" dirty="0"/>
          </a:p>
          <a:p>
            <a:r>
              <a:rPr lang="en-US" dirty="0"/>
              <a:t> </a:t>
            </a:r>
            <a:r>
              <a:rPr lang="el-GR" u="sng" dirty="0">
                <a:hlinkClick r:id="rId3"/>
              </a:rPr>
              <a:t>Η απόδοση του 10ετούς κρατικού ομολόγου της </a:t>
            </a:r>
            <a:r>
              <a:rPr lang="el-GR" dirty="0"/>
              <a:t> Γερμανίας υποχώρησε την Πέμπτη, αλλά παρέμεινε κοντά στο πρόσφατο πολυετές υψηλό της, καθώς οι αυξανόμενες τιμές της ενέργειας ενίσχυσαν τις προσδοκίες για αυξημένο πληθωρισμό και αυξήσεις επιτοκίων της Ευρωπαϊκής Κεντρικής Τράπεζας.</a:t>
            </a:r>
            <a:endParaRPr lang="en-US" dirty="0"/>
          </a:p>
          <a:p>
            <a:r>
              <a:rPr lang="el-GR" dirty="0"/>
              <a:t>Η απόδοση του 10ετούς ομολόγου αναφοράς για την ευρωζώνη υποχώρησε τελευταία 5 μονάδες βάσης στο 3,04%, αφού ανέβηκε πάνω από 40 μονάδες βάσης από την έναρξη της σύγκρουσης. Η απόδοση παρέμεινε κοντά στο επίπεδο του 3,133% που επιτεύχθηκε στα τέλη Απριλίου, σημειώνοντας το υψηλότερο σημείο από τα μέσα του 2011.</a:t>
            </a:r>
            <a:endParaRPr lang="en-US" dirty="0"/>
          </a:p>
          <a:p>
            <a:r>
              <a:rPr lang="el-GR" dirty="0"/>
              <a:t>Μετά από συνάντηση μεταξύ του προέδρου των ΗΠΑ Ντόναλντ Τραμπ και του προέδρου της Κίνας Σι Τζινπίνγκ, αξιωματούχος του Λευκού Οίκου ανέφερε ότι οι ηγέτες συμφώνησαν ότι τα Στενά του Ορμούζ πρέπει να παραμείνουν ανοιχτά και ότι το Ιράν δεν πρέπει ποτέ να αποκτήσει πυρηνικά όπλα. Η Κίνα διατηρεί στενούς δεσμούς με το Ιράν και αγοράζει το μεγαλύτερο μέρος του πετρελαίου της.</a:t>
            </a:r>
            <a:endParaRPr lang="en-US" dirty="0"/>
          </a:p>
          <a:p>
            <a:r>
              <a:rPr lang="el-GR" dirty="0"/>
              <a:t>Οι προοπτικές για μια διαρκή ειρηνευτική συμφωνία μεταξύ των ΗΠΑ και του Ιράν έχουν μειωθεί αυτή την εβδομάδα, αφήνοντας τα Στενά του Ορμούζ, ένα κρίσιμο πέρασμα για τον παγκόσμιο ενεργειακό εφοδιασμό, ουσιαστικά κλειστά για τη θαλάσσια κυκλοφορία. Ο Τραμπ σχεδιάζει να ζητήσει τη βοήθεια του Κινέζου προέδρου Σι Τζινπίνγκ για τον τερματισμό της σύγκρουσης, αν και προηγουμένως είχε δηλώσει ότι δεν χρειαζόταν βοήθεια.</a:t>
            </a:r>
            <a:endParaRPr lang="en-US" dirty="0"/>
          </a:p>
          <a:p>
            <a:r>
              <a:rPr lang="el-GR" dirty="0"/>
              <a:t>Η άνοδος  των </a:t>
            </a:r>
            <a:r>
              <a:rPr lang="el-GR" u="sng" dirty="0">
                <a:hlinkClick r:id="rId4"/>
              </a:rPr>
              <a:t>τιμών του πετρελαίου</a:t>
            </a:r>
            <a:r>
              <a:rPr lang="el-GR" dirty="0"/>
              <a:t> έχει ανανεώσει τις ανησυχίες για στασιμοπληθωρισμό, έναν συνδυασμό υψηλότερου πληθωρισμού και βραδύτερης οικονομικής ανάπτυξης, οδηγώντας τους επενδυτές να αναμένουν αυξήσεις επιτοκίων από την ΕΚΤ.</a:t>
            </a:r>
            <a:endParaRPr lang="en-US" dirty="0"/>
          </a:p>
          <a:p>
            <a:r>
              <a:rPr lang="el-GR" dirty="0"/>
              <a:t>Οι έμποροι της χρηματαγοράς εκτιμούν τώρα σχεδόν 90% πιθανότητα αύξησης των επιτοκίων στη συνεδρίαση της 11ης Ιουνίου, με τρεις αυξήσεις να αναμένονται σχεδόν πλήρως μέχρι το τέλος του έτους. Πριν από τη σύγκρουση, οι επενδυτές περίμεναν ότι η ΕΚΤ θα διατηρούσε αμετάβλητο το επιτόκιο καταθέσεων καθ' όλη τη διάρκεια του 2026.</a:t>
            </a:r>
            <a:endParaRPr lang="en-US" dirty="0"/>
          </a:p>
          <a:p>
            <a:r>
              <a:rPr lang="el-GR" dirty="0"/>
              <a:t>Πολλοί Ευρωπαίοι επενδυτές απουσίαζαν την Πέμπτη για την αργία της Ημέρας της Αναλήψεως.</a:t>
            </a:r>
            <a:endParaRPr lang="en-US" dirty="0"/>
          </a:p>
          <a:p>
            <a:pPr marL="0" indent="0">
              <a:buNone/>
            </a:pPr>
            <a:endParaRPr lang="en-US" sz="1600" dirty="0"/>
          </a:p>
        </p:txBody>
      </p:sp>
    </p:spTree>
    <p:extLst>
      <p:ext uri="{BB962C8B-B14F-4D97-AF65-F5344CB8AC3E}">
        <p14:creationId xmlns:p14="http://schemas.microsoft.com/office/powerpoint/2010/main" val="808215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C3EF1-D15C-8AD3-54EB-363D54C2A3A7}"/>
              </a:ext>
            </a:extLst>
          </p:cNvPr>
          <p:cNvSpPr>
            <a:spLocks noGrp="1"/>
          </p:cNvSpPr>
          <p:nvPr>
            <p:ph type="title"/>
          </p:nvPr>
        </p:nvSpPr>
        <p:spPr>
          <a:xfrm>
            <a:off x="838200" y="365125"/>
            <a:ext cx="10515600" cy="911225"/>
          </a:xfrm>
        </p:spPr>
        <p:txBody>
          <a:bodyPr>
            <a:normAutofit fontScale="90000"/>
          </a:bodyPr>
          <a:lstStyle/>
          <a:p>
            <a:pPr algn="ctr"/>
            <a:r>
              <a:rPr lang="el-GR" sz="2400" b="1" dirty="0"/>
              <a:t>Αναλύοντας τα μακροοικονομικά σήματα, αγορές και διοικητικές αποφάσεις ΙΙΙ</a:t>
            </a:r>
            <a:br>
              <a:rPr lang="el-GR" sz="2400" b="1" dirty="0"/>
            </a:br>
            <a:r>
              <a:rPr lang="el-GR" sz="1300" b="1" dirty="0"/>
              <a:t>Οι μετοχές, τα ομόλογα πέφτουν καθώς τα δεινά του πληθωρισμού ταρακουνούν τους εμπόρους: Οι αγορές αναδιπλώνονται</a:t>
            </a:r>
            <a:br>
              <a:rPr lang="en-US" sz="2400" dirty="0"/>
            </a:br>
            <a:endParaRPr lang="en-US" sz="2400" dirty="0"/>
          </a:p>
        </p:txBody>
      </p:sp>
      <p:sp>
        <p:nvSpPr>
          <p:cNvPr id="3" name="Content Placeholder 2">
            <a:extLst>
              <a:ext uri="{FF2B5EF4-FFF2-40B4-BE49-F238E27FC236}">
                <a16:creationId xmlns:a16="http://schemas.microsoft.com/office/drawing/2014/main" id="{BF8FC278-8829-CF78-19CD-9BFFEE82463A}"/>
              </a:ext>
            </a:extLst>
          </p:cNvPr>
          <p:cNvSpPr>
            <a:spLocks noGrp="1"/>
          </p:cNvSpPr>
          <p:nvPr>
            <p:ph sz="half" idx="1"/>
          </p:nvPr>
        </p:nvSpPr>
        <p:spPr>
          <a:xfrm>
            <a:off x="838200" y="1028700"/>
            <a:ext cx="5670550" cy="5829300"/>
          </a:xfrm>
        </p:spPr>
        <p:txBody>
          <a:bodyPr>
            <a:normAutofit fontScale="25000" lnSpcReduction="20000"/>
          </a:bodyPr>
          <a:lstStyle/>
          <a:p>
            <a:r>
              <a:rPr lang="el-GR" sz="4000" dirty="0"/>
              <a:t>Οι μετοχές υποχώρησαν και η απόδοση του διετούς ομολόγου σκαρφάλωσε στο υψηλότερο επίπεδο των τελευταίων 14 μηνών, καθώς η άνοδος των τιμών του πετρελαίου ενέτεινε τους φόβους για αναζωπύρωση του πληθωρισμού, ενώ οι επενδυτές άρχισαν να αναρωτιούνται εάν το ράλι των μετοχών που τροφοδοτείται από την τεχνητή νοημοσύνη έχει φτάσει πολύ μακριά.</a:t>
            </a:r>
            <a:endParaRPr lang="en-US" sz="4000" dirty="0"/>
          </a:p>
          <a:p>
            <a:r>
              <a:rPr lang="el-GR" sz="4000" dirty="0"/>
              <a:t>Ο δείκτης μετοχών Ασίας-Ειρηνικού της </a:t>
            </a:r>
            <a:r>
              <a:rPr lang="en-US" sz="4000" dirty="0"/>
              <a:t>MSCI</a:t>
            </a:r>
            <a:r>
              <a:rPr lang="el-GR" sz="4000" dirty="0"/>
              <a:t> υποχώρησε σχεδόν 2%, με τον </a:t>
            </a:r>
            <a:r>
              <a:rPr lang="en-US" sz="4000" dirty="0"/>
              <a:t>Kospi</a:t>
            </a:r>
            <a:r>
              <a:rPr lang="el-GR" sz="4000" dirty="0"/>
              <a:t> της Νότιας Κορέας, ένα καμπανάκι για επενδύσεις τεχνητής νοημοσύνης, να υποχωρεί περίπου 5%. Τα συμβόλαια μελλοντικής εκπλήρωσης για τον τεχνολογικό </a:t>
            </a:r>
            <a:r>
              <a:rPr lang="en-US" sz="4000" dirty="0"/>
              <a:t>Nasdaq</a:t>
            </a:r>
            <a:r>
              <a:rPr lang="el-GR" sz="4000" dirty="0"/>
              <a:t> 100 υποχώρησαν 0,8% σε ένδειξη αυξανόμενης πίεσης στον κλάδο. Οι ευρωπαϊκές μετοχές επρόκειτο επίσης να υποχωρήσουν περισσότερο από 1% στο άνοιγμα. Το </a:t>
            </a:r>
            <a:r>
              <a:rPr lang="el-GR" sz="4000" u="sng" dirty="0">
                <a:hlinkClick r:id="rId3"/>
              </a:rPr>
              <a:t>δολάριο</a:t>
            </a:r>
            <a:r>
              <a:rPr lang="el-GR" sz="4000" dirty="0"/>
              <a:t>, το καταφύγιο επιλογής κατά τη διάρκεια του πολέμου στη Μέση Ανατολή, αυξήθηκε για πέμπτη ημέρα.</a:t>
            </a:r>
            <a:endParaRPr lang="en-US" sz="4000" dirty="0"/>
          </a:p>
          <a:p>
            <a:r>
              <a:rPr lang="el-GR" sz="4000" dirty="0"/>
              <a:t>Οι ανησυχίες για τον πληθωρισμό επιβάρυναν τα κρατικά ομόλογα, με την απόδοση του </a:t>
            </a:r>
            <a:r>
              <a:rPr lang="el-GR" sz="4000" u="sng" dirty="0">
                <a:hlinkClick r:id="rId4"/>
              </a:rPr>
              <a:t>διετούς ομολόγου των ΗΠΑ </a:t>
            </a:r>
            <a:r>
              <a:rPr lang="el-GR" sz="4000" dirty="0"/>
              <a:t> να σκαρφαλώνει τέσσερις μονάδες βάσης στο 4,06% και την απόδοση του 10ετούς να προσθέτει το ίδιο ποσό στο 4,53%. Οι αποδόσεις των κρατικών </a:t>
            </a:r>
            <a:r>
              <a:rPr lang="el-GR" sz="4000" u="sng" dirty="0">
                <a:hlinkClick r:id="rId5"/>
              </a:rPr>
              <a:t>ομολόγων της Ιαπωνίας </a:t>
            </a:r>
            <a:r>
              <a:rPr lang="el-GR" sz="4000" dirty="0"/>
              <a:t> κινήθηκαν υψηλότερα σε όλη την καμπύλη με την απόδοση του 20ετούς να αυξάνεται κατά 6,5 μονάδες βάσης στο 3,61%, το υψηλότερο από το 1996.</a:t>
            </a:r>
            <a:endParaRPr lang="en-US" sz="4000" dirty="0"/>
          </a:p>
          <a:p>
            <a:r>
              <a:rPr lang="el-GR" sz="4000" u="sng" dirty="0">
                <a:hlinkClick r:id="rId6"/>
              </a:rPr>
              <a:t>Το αργό </a:t>
            </a:r>
            <a:r>
              <a:rPr lang="en-US" sz="4000" u="sng" dirty="0">
                <a:hlinkClick r:id="rId6"/>
              </a:rPr>
              <a:t>Brent</a:t>
            </a:r>
            <a:r>
              <a:rPr lang="el-GR" sz="4000" dirty="0"/>
              <a:t> επέκτεινε τα κέρδη του σε περισσότερο από 1% για να διαπραγματευτεί πάνω από τα 107 δολάρια το βαρέλι, αφού ο πρόεδρος Ντόναλντ Τραμπ είπε ότι οι ΗΠΑ </a:t>
            </a:r>
            <a:r>
              <a:rPr lang="el-GR" sz="4000" u="sng" dirty="0">
                <a:hlinkClick r:id="rId7"/>
              </a:rPr>
              <a:t>δεν χρειάζεται</a:t>
            </a:r>
            <a:r>
              <a:rPr lang="el-GR" sz="4000" dirty="0"/>
              <a:t> να ανοίξουν ξανά τα στενά του Ορμούζ. Ώρες αργότερα όμως, είπε ότι η χώρα ήθελε να ανοίξει η βασική πλωτή οδός.</a:t>
            </a:r>
          </a:p>
          <a:p>
            <a:r>
              <a:rPr lang="el-GR" sz="4000" b="1" dirty="0"/>
              <a:t>Τι λένε οι στρατηγικοί αναλυτές του </a:t>
            </a:r>
            <a:r>
              <a:rPr lang="en-US" sz="4000" b="1" dirty="0"/>
              <a:t>Bloomberg</a:t>
            </a:r>
            <a:r>
              <a:rPr lang="el-GR" sz="4000" b="1" dirty="0"/>
              <a:t>...</a:t>
            </a:r>
            <a:endParaRPr lang="en-US" sz="4000" dirty="0"/>
          </a:p>
          <a:p>
            <a:r>
              <a:rPr lang="el-GR" sz="4000" dirty="0"/>
              <a:t>«Τα Στενά του Ορμούζ θα επιστρέψουν στο επίκεντρο, με αρνητικές συνέπειες για τα περιουσιακά στοιχεία κινδύνου, τώρα που ο ούριος άνεμος της συνόδου κορυφής Τραμπ-Σι είναι πίσω μας. Δεδομένου ότι τα πρόσφατα κέρδη μετοχών ήταν θεαματικά και συγκεντρωμένα, οι υποχωρήσεις πιθανότατα θα είναι δραματικές σε ονομαστικούς αριθμούς».</a:t>
            </a:r>
            <a:endParaRPr lang="en-US" sz="4000" dirty="0"/>
          </a:p>
          <a:p>
            <a:r>
              <a:rPr lang="el-GR" sz="4000" dirty="0"/>
              <a:t>— </a:t>
            </a:r>
            <a:r>
              <a:rPr lang="en-US" sz="4000" dirty="0"/>
              <a:t>Mark Cudmore</a:t>
            </a:r>
            <a:r>
              <a:rPr lang="el-GR" sz="4000" dirty="0"/>
              <a:t>, εκτελεστικός συντάκτης για το </a:t>
            </a:r>
            <a:r>
              <a:rPr lang="en-US" sz="4000" dirty="0"/>
              <a:t>Markets Live</a:t>
            </a:r>
            <a:r>
              <a:rPr lang="el-GR" sz="4000" dirty="0"/>
              <a:t>. Για περισσότερα, </a:t>
            </a:r>
            <a:r>
              <a:rPr lang="el-GR" sz="4000" u="sng" dirty="0">
                <a:hlinkClick r:id="rId8"/>
              </a:rPr>
              <a:t>διαβάστε εδώ</a:t>
            </a:r>
            <a:r>
              <a:rPr lang="el-GR" sz="4000" dirty="0"/>
              <a:t>.</a:t>
            </a:r>
            <a:endParaRPr lang="en-US" sz="4000" dirty="0"/>
          </a:p>
          <a:p>
            <a:r>
              <a:rPr lang="el-GR" sz="4000" dirty="0"/>
              <a:t>Οι επενδυτές επικεντρώθηκαν επίσης στη συνάντηση κορυφής μεταξύ του Τραμπ και του Κινέζου προέδρου Σι Τζινπίνγκ. Ο Σι είπε ότι οι δύο πλευρές έχουν δημιουργήσει μια «νέα σχέση και ανέφεραν «πολλά αποτελέσματα», αλλά λεπτομέρειες δεν έχουν ακόμη αποκαλυφθεί.</a:t>
            </a:r>
            <a:endParaRPr lang="en-US" sz="4000" dirty="0"/>
          </a:p>
          <a:p>
            <a:r>
              <a:rPr lang="el-GR" sz="4000" dirty="0"/>
              <a:t>Ενώ ο Τραμπ είπε ότι είχε μια εξαιρετική συνάντηση με τον Σι, </a:t>
            </a:r>
            <a:r>
              <a:rPr lang="el-GR" sz="4000" u="sng" dirty="0">
                <a:hlinkClick r:id="rId9"/>
              </a:rPr>
              <a:t>υπάρχουν εντάσεις</a:t>
            </a:r>
            <a:r>
              <a:rPr lang="el-GR" sz="4000" dirty="0"/>
              <a:t> για την Ταϊβάν. </a:t>
            </a:r>
            <a:r>
              <a:rPr lang="el-GR" sz="4000" u="sng" dirty="0">
                <a:hlinkClick r:id="rId10"/>
              </a:rPr>
              <a:t>Η Κίνα προέτρεψε επίσης</a:t>
            </a:r>
            <a:r>
              <a:rPr lang="el-GR" sz="4000" dirty="0"/>
              <a:t> να ανοίξουν ξανά τα Στενά του Ορμούζ το συντομότερο δυνατό και ζήτησε συνομιλίες για τον πόλεμο στο Ιράν. Ο πρόεδρος των ΗΠΑ θα ολοκληρώσει την επίσκεψή του αργότερα την Παρασκευή και η ανάγνωση από τη σύνοδο κορυφής αναμένεται αργότερα μέσα στην ημέρα.</a:t>
            </a:r>
            <a:endParaRPr lang="en-US" sz="4000" dirty="0"/>
          </a:p>
          <a:p>
            <a:r>
              <a:rPr lang="el-GR" sz="4000" dirty="0"/>
              <a:t>«Η αγορά δεν είναι σίγουρη πώς να αφομοιώσει τις συνομιλίες ΗΠΑ-Κίνας», δήλωσε ο </a:t>
            </a:r>
            <a:r>
              <a:rPr lang="en-US" sz="4000" dirty="0"/>
              <a:t>Hiroyuki Ueno</a:t>
            </a:r>
            <a:r>
              <a:rPr lang="el-GR" sz="4000" dirty="0"/>
              <a:t>, επικεφαλής στρατηγικής της </a:t>
            </a:r>
            <a:r>
              <a:rPr lang="en-US" sz="4000" dirty="0"/>
              <a:t>Sumitomo Mitsui Trust Asset Management</a:t>
            </a:r>
            <a:r>
              <a:rPr lang="el-GR" sz="4000" dirty="0"/>
              <a:t>. «Σίγουρα, υπάρχουν ενδείξεις περισσότερης οικονομικής συνεργασίας, αλλά αυτό που πραγματικά αναζητούσαν οι επενδυτές στο άμεσο μέλλον ήταν η πρόοδος στο Ιράν και δεν φαίνεται να υπήρξε ουσιαστική συζήτηση για αυτό».</a:t>
            </a:r>
            <a:endParaRPr lang="en-US" sz="4000" dirty="0"/>
          </a:p>
          <a:p>
            <a:r>
              <a:rPr lang="el-GR" sz="4000" dirty="0"/>
              <a:t>Οι αυξανόμενες αποδόσεις των ομολόγων στην Ιαπωνία, τις ΗΠΑ και το Ηνωμένο Βασίλειο ενισχύουν την αίσθηση της επιφυλακτικότητας, είπε ο </a:t>
            </a:r>
            <a:r>
              <a:rPr lang="en-US" sz="4000" dirty="0"/>
              <a:t>Ueno</a:t>
            </a:r>
            <a:r>
              <a:rPr lang="el-GR" sz="4000" dirty="0"/>
              <a:t>. «Με τις αποδόσεις να αυξάνονται παγκοσμίως και να μην υπάρχουν ενδείξεις επιβράδυνσης της τάσης, υπάρχουν ανησυχίες για τον αντίκτυπο στις ευρύτερες ροές κεφαλαίων, συμπεριλαμβανομένων των αγορών μετοχών», πρόσθεσε.</a:t>
            </a:r>
            <a:endParaRPr lang="en-US" sz="4000" dirty="0"/>
          </a:p>
          <a:p>
            <a:r>
              <a:rPr lang="el-GR" sz="4000" dirty="0"/>
              <a:t>Ένα παγκόσμιο ράλι ρεκόρ μετοχών που οδηγήθηκε από την αισιοδοξία της τεχνητής νοημοσύνης σταμάτησε στην Ασία την Παρασκευή, με το κλίμα να επιδεινώνεται σε όλα τα περιουσιακά στοιχεία καθώς αυξάνονται οι παγκόσμιες αποδόσεις. Ο εκτελεστικός συντάκτης του </a:t>
            </a:r>
            <a:r>
              <a:rPr lang="en-US" sz="4000" dirty="0"/>
              <a:t>Bloomberg Markets Live</a:t>
            </a:r>
            <a:r>
              <a:rPr lang="el-GR" sz="4000" dirty="0"/>
              <a:t>, </a:t>
            </a:r>
            <a:r>
              <a:rPr lang="en-US" sz="4000" dirty="0"/>
              <a:t>Mark Cudmore</a:t>
            </a:r>
            <a:r>
              <a:rPr lang="el-GR" sz="4000" dirty="0"/>
              <a:t>, εξηγεί.</a:t>
            </a:r>
            <a:endParaRPr lang="en-US" sz="4000" dirty="0"/>
          </a:p>
          <a:p>
            <a:endParaRPr lang="en-US" dirty="0"/>
          </a:p>
          <a:p>
            <a:pPr marL="0" indent="0">
              <a:buNone/>
            </a:pPr>
            <a:endParaRPr lang="en-US" dirty="0"/>
          </a:p>
        </p:txBody>
      </p:sp>
      <p:pic>
        <p:nvPicPr>
          <p:cNvPr id="5" name="Content Placeholder 4">
            <a:extLst>
              <a:ext uri="{FF2B5EF4-FFF2-40B4-BE49-F238E27FC236}">
                <a16:creationId xmlns:a16="http://schemas.microsoft.com/office/drawing/2014/main" id="{34E285F5-64FA-74DF-9500-B0F27495AAA5}"/>
              </a:ext>
            </a:extLst>
          </p:cNvPr>
          <p:cNvPicPr>
            <a:picLocks noGrp="1" noChangeAspect="1"/>
          </p:cNvPicPr>
          <p:nvPr>
            <p:ph sz="half" idx="2"/>
          </p:nvPr>
        </p:nvPicPr>
        <p:blipFill>
          <a:blip r:embed="rId11"/>
          <a:stretch>
            <a:fillRect/>
          </a:stretch>
        </p:blipFill>
        <p:spPr>
          <a:xfrm>
            <a:off x="6737350" y="1690688"/>
            <a:ext cx="4616450" cy="2738623"/>
          </a:xfrm>
          <a:prstGeom prst="rect">
            <a:avLst/>
          </a:prstGeom>
        </p:spPr>
      </p:pic>
    </p:spTree>
    <p:extLst>
      <p:ext uri="{BB962C8B-B14F-4D97-AF65-F5344CB8AC3E}">
        <p14:creationId xmlns:p14="http://schemas.microsoft.com/office/powerpoint/2010/main" val="914446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AA886-A893-AA20-FD43-D419B45FABEE}"/>
              </a:ext>
            </a:extLst>
          </p:cNvPr>
          <p:cNvSpPr>
            <a:spLocks noGrp="1"/>
          </p:cNvSpPr>
          <p:nvPr>
            <p:ph type="title"/>
          </p:nvPr>
        </p:nvSpPr>
        <p:spPr>
          <a:xfrm>
            <a:off x="838200" y="365125"/>
            <a:ext cx="10515600" cy="1165225"/>
          </a:xfrm>
        </p:spPr>
        <p:txBody>
          <a:bodyPr>
            <a:noAutofit/>
          </a:bodyPr>
          <a:lstStyle/>
          <a:p>
            <a:pPr algn="ctr"/>
            <a:r>
              <a:rPr lang="el-GR" sz="2000" b="1" dirty="0"/>
              <a:t>Από τη διαχείριση κόστους στη δυναμική στρατηγική επιβίωσης</a:t>
            </a:r>
            <a:br>
              <a:rPr lang="en-US" sz="2000" b="1" dirty="0"/>
            </a:br>
            <a:r>
              <a:rPr lang="el-GR" sz="2000" b="1" dirty="0"/>
              <a:t>Κεντρική ιδέα:Σε περιβάλλον υψηλής μεταβλητότητας, η επιχείρηση επιβιώνει όταν μπορεί να μετατρέψει την αβεβαιότητα σε προσαρμοστικότητα.</a:t>
            </a:r>
            <a:br>
              <a:rPr lang="en-US" sz="2000" b="1" dirty="0"/>
            </a:br>
            <a:endParaRPr lang="en-US" sz="2000" b="1" dirty="0"/>
          </a:p>
        </p:txBody>
      </p:sp>
      <p:graphicFrame>
        <p:nvGraphicFramePr>
          <p:cNvPr id="4" name="Content Placeholder 3">
            <a:extLst>
              <a:ext uri="{FF2B5EF4-FFF2-40B4-BE49-F238E27FC236}">
                <a16:creationId xmlns:a16="http://schemas.microsoft.com/office/drawing/2014/main" id="{7263A371-BF62-E7B8-BB46-7B7AF70618E2}"/>
              </a:ext>
            </a:extLst>
          </p:cNvPr>
          <p:cNvGraphicFramePr>
            <a:graphicFrameLocks noGrp="1"/>
          </p:cNvGraphicFramePr>
          <p:nvPr>
            <p:ph idx="1"/>
          </p:nvPr>
        </p:nvGraphicFramePr>
        <p:xfrm>
          <a:off x="2747010" y="2239804"/>
          <a:ext cx="6697980" cy="3107055"/>
        </p:xfrm>
        <a:graphic>
          <a:graphicData uri="http://schemas.openxmlformats.org/drawingml/2006/table">
            <a:tbl>
              <a:tblPr firstRow="1" firstCol="1" bandRow="1">
                <a:tableStyleId>{5C22544A-7EE6-4342-B048-85BDC9FD1C3A}</a:tableStyleId>
              </a:tblPr>
              <a:tblGrid>
                <a:gridCol w="2232660">
                  <a:extLst>
                    <a:ext uri="{9D8B030D-6E8A-4147-A177-3AD203B41FA5}">
                      <a16:colId xmlns:a16="http://schemas.microsoft.com/office/drawing/2014/main" val="2217364659"/>
                    </a:ext>
                  </a:extLst>
                </a:gridCol>
                <a:gridCol w="2232660">
                  <a:extLst>
                    <a:ext uri="{9D8B030D-6E8A-4147-A177-3AD203B41FA5}">
                      <a16:colId xmlns:a16="http://schemas.microsoft.com/office/drawing/2014/main" val="3724278572"/>
                    </a:ext>
                  </a:extLst>
                </a:gridCol>
                <a:gridCol w="2232660">
                  <a:extLst>
                    <a:ext uri="{9D8B030D-6E8A-4147-A177-3AD203B41FA5}">
                      <a16:colId xmlns:a16="http://schemas.microsoft.com/office/drawing/2014/main" val="24990497"/>
                    </a:ext>
                  </a:extLst>
                </a:gridCol>
              </a:tblGrid>
              <a:tr h="307975">
                <a:tc>
                  <a:txBody>
                    <a:bodyPr/>
                    <a:lstStyle/>
                    <a:p>
                      <a:pPr marL="0" marR="0">
                        <a:lnSpc>
                          <a:spcPct val="115000"/>
                        </a:lnSpc>
                        <a:spcAft>
                          <a:spcPts val="800"/>
                        </a:spcAft>
                        <a:buNone/>
                      </a:pPr>
                      <a:r>
                        <a:rPr lang="en-US" sz="1200" kern="100">
                          <a:effectLst/>
                        </a:rPr>
                        <a:t>Αγορά</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a:effectLst/>
                        </a:rPr>
                        <a:t>Κίνδυνος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a:effectLst/>
                        </a:rPr>
                        <a:t>Στρατηγική απάντηση Inditex / IKEA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459983756"/>
                  </a:ext>
                </a:extLst>
              </a:tr>
              <a:tr h="528320">
                <a:tc>
                  <a:txBody>
                    <a:bodyPr/>
                    <a:lstStyle/>
                    <a:p>
                      <a:pPr marL="0" marR="0">
                        <a:lnSpc>
                          <a:spcPct val="115000"/>
                        </a:lnSpc>
                        <a:spcAft>
                          <a:spcPts val="800"/>
                        </a:spcAft>
                        <a:buNone/>
                      </a:pPr>
                      <a:r>
                        <a:rPr lang="en-US" sz="1200" kern="100">
                          <a:effectLst/>
                        </a:rPr>
                        <a:t>Equities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Μεταβλητότητα αποτιμήσεων και πίεση στα περιθώρια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Ισχυρό </a:t>
                      </a:r>
                      <a:r>
                        <a:rPr lang="en-US" sz="1200" kern="100">
                          <a:effectLst/>
                        </a:rPr>
                        <a:t>brand equity</a:t>
                      </a:r>
                      <a:r>
                        <a:rPr lang="el-GR" sz="1200" kern="100">
                          <a:effectLst/>
                        </a:rPr>
                        <a:t> και λειτουργική αποτελεσματικότητα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180632625"/>
                  </a:ext>
                </a:extLst>
              </a:tr>
              <a:tr h="521970">
                <a:tc>
                  <a:txBody>
                    <a:bodyPr/>
                    <a:lstStyle/>
                    <a:p>
                      <a:pPr marL="0" marR="0">
                        <a:lnSpc>
                          <a:spcPct val="115000"/>
                        </a:lnSpc>
                        <a:spcAft>
                          <a:spcPts val="800"/>
                        </a:spcAft>
                        <a:buNone/>
                      </a:pPr>
                      <a:r>
                        <a:rPr lang="en-US" sz="1200" kern="100">
                          <a:effectLst/>
                        </a:rPr>
                        <a:t>Bonds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Άνοδος αποδόσεων και κόστους κεφαλαίου</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Συντηρητική επενδυτική λογική και αποδοτική αλυσίδα αξίας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777804931"/>
                  </a:ext>
                </a:extLst>
              </a:tr>
              <a:tr h="528320">
                <a:tc>
                  <a:txBody>
                    <a:bodyPr/>
                    <a:lstStyle/>
                    <a:p>
                      <a:pPr marL="0" marR="0">
                        <a:lnSpc>
                          <a:spcPct val="115000"/>
                        </a:lnSpc>
                        <a:spcAft>
                          <a:spcPts val="800"/>
                        </a:spcAft>
                        <a:buNone/>
                      </a:pPr>
                      <a:r>
                        <a:rPr lang="en-US" sz="1200" kern="100">
                          <a:effectLst/>
                        </a:rPr>
                        <a:t>FX</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Ακριβότερες εισαγωγές και συναλλαγματικές πιέσεις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Παγκόσμια διαφοροποίηση και τοπική προσαρμογή</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188497504"/>
                  </a:ext>
                </a:extLst>
              </a:tr>
              <a:tr h="521970">
                <a:tc>
                  <a:txBody>
                    <a:bodyPr/>
                    <a:lstStyle/>
                    <a:p>
                      <a:pPr marL="0" marR="0">
                        <a:lnSpc>
                          <a:spcPct val="115000"/>
                        </a:lnSpc>
                        <a:spcAft>
                          <a:spcPts val="800"/>
                        </a:spcAft>
                        <a:buNone/>
                      </a:pPr>
                      <a:r>
                        <a:rPr lang="en-US" sz="1200" kern="100">
                          <a:effectLst/>
                        </a:rPr>
                        <a:t>Commodities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Άνοδος ενέργειας, υλικών και μεταφορών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Κυκλικότητα, αποδοτικότητα πόρων, </a:t>
                      </a:r>
                      <a:r>
                        <a:rPr lang="en-US" sz="1200" kern="100">
                          <a:effectLst/>
                        </a:rPr>
                        <a:t>logistics optimization</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985523863"/>
                  </a:ext>
                </a:extLst>
              </a:tr>
              <a:tr h="521970">
                <a:tc>
                  <a:txBody>
                    <a:bodyPr/>
                    <a:lstStyle/>
                    <a:p>
                      <a:pPr marL="0" marR="0">
                        <a:lnSpc>
                          <a:spcPct val="115000"/>
                        </a:lnSpc>
                        <a:spcAft>
                          <a:spcPts val="800"/>
                        </a:spcAft>
                        <a:buNone/>
                      </a:pPr>
                      <a:r>
                        <a:rPr lang="en-US" sz="1200" kern="100">
                          <a:effectLst/>
                        </a:rPr>
                        <a:t>Consumer demand</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a:effectLst/>
                        </a:rPr>
                        <a:t>Αβεβαιότητα και αναβολή αγορών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dirty="0">
                          <a:effectLst/>
                        </a:rPr>
                        <a:t>Υψηλό </a:t>
                      </a:r>
                      <a:r>
                        <a:rPr lang="en-US" sz="1200" kern="100" dirty="0">
                          <a:effectLst/>
                        </a:rPr>
                        <a:t>consumer surplus</a:t>
                      </a:r>
                      <a:r>
                        <a:rPr lang="el-GR" sz="1200" kern="100" dirty="0">
                          <a:effectLst/>
                        </a:rPr>
                        <a:t> και εμπιστοσύνη πελάτη</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6776599"/>
                  </a:ext>
                </a:extLst>
              </a:tr>
            </a:tbl>
          </a:graphicData>
        </a:graphic>
      </p:graphicFrame>
    </p:spTree>
    <p:extLst>
      <p:ext uri="{BB962C8B-B14F-4D97-AF65-F5344CB8AC3E}">
        <p14:creationId xmlns:p14="http://schemas.microsoft.com/office/powerpoint/2010/main" val="2161886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74A81-401A-20F8-6169-2EA917C8B0B2}"/>
              </a:ext>
            </a:extLst>
          </p:cNvPr>
          <p:cNvSpPr>
            <a:spLocks noGrp="1"/>
          </p:cNvSpPr>
          <p:nvPr>
            <p:ph type="title"/>
          </p:nvPr>
        </p:nvSpPr>
        <p:spPr>
          <a:xfrm>
            <a:off x="838200" y="365125"/>
            <a:ext cx="10515600" cy="942975"/>
          </a:xfrm>
        </p:spPr>
        <p:txBody>
          <a:bodyPr>
            <a:normAutofit/>
          </a:bodyPr>
          <a:lstStyle/>
          <a:p>
            <a:pPr algn="ctr"/>
            <a:r>
              <a:rPr lang="el-GR" sz="2000" b="1" dirty="0"/>
              <a:t>Γιατί </a:t>
            </a:r>
            <a:r>
              <a:rPr lang="en-US" sz="2000" b="1" dirty="0"/>
              <a:t>Inditex</a:t>
            </a:r>
            <a:r>
              <a:rPr lang="el-GR" sz="2000" b="1" dirty="0"/>
              <a:t> και </a:t>
            </a:r>
            <a:r>
              <a:rPr lang="en-US" sz="2000" b="1" dirty="0"/>
              <a:t>IKEA</a:t>
            </a:r>
            <a:r>
              <a:rPr lang="el-GR" sz="2000" b="1" dirty="0"/>
              <a:t> Είναι Καλύτερα Προετοιμασμένες:Ανθεκτικότητα μέσω πελάτη, </a:t>
            </a:r>
            <a:r>
              <a:rPr lang="en-US" sz="2000" b="1" dirty="0"/>
              <a:t>brand equity</a:t>
            </a:r>
            <a:r>
              <a:rPr lang="el-GR" sz="2000" b="1" dirty="0"/>
              <a:t> και </a:t>
            </a:r>
            <a:r>
              <a:rPr lang="en-US" sz="2000" b="1" dirty="0"/>
              <a:t>bottom</a:t>
            </a:r>
            <a:r>
              <a:rPr lang="el-GR" sz="2000" b="1" dirty="0"/>
              <a:t>-</a:t>
            </a:r>
            <a:r>
              <a:rPr lang="en-US" sz="2000" b="1" dirty="0"/>
              <a:t>up</a:t>
            </a:r>
            <a:r>
              <a:rPr lang="el-GR" sz="2000" b="1" dirty="0"/>
              <a:t> πληροφόρησης</a:t>
            </a:r>
            <a:endParaRPr lang="en-US" sz="2000" b="1" dirty="0"/>
          </a:p>
        </p:txBody>
      </p:sp>
      <p:graphicFrame>
        <p:nvGraphicFramePr>
          <p:cNvPr id="5" name="Content Placeholder 4">
            <a:extLst>
              <a:ext uri="{FF2B5EF4-FFF2-40B4-BE49-F238E27FC236}">
                <a16:creationId xmlns:a16="http://schemas.microsoft.com/office/drawing/2014/main" id="{384D9E7C-A51E-CD91-EAD3-C8EC9CF9237D}"/>
              </a:ext>
            </a:extLst>
          </p:cNvPr>
          <p:cNvGraphicFramePr>
            <a:graphicFrameLocks noGrp="1"/>
          </p:cNvGraphicFramePr>
          <p:nvPr>
            <p:ph idx="1"/>
          </p:nvPr>
        </p:nvGraphicFramePr>
        <p:xfrm>
          <a:off x="2753359" y="1422749"/>
          <a:ext cx="6685281" cy="4696714"/>
        </p:xfrm>
        <a:graphic>
          <a:graphicData uri="http://schemas.openxmlformats.org/drawingml/2006/table">
            <a:tbl>
              <a:tblPr firstRow="1" firstCol="1" bandRow="1">
                <a:tableStyleId>{5C22544A-7EE6-4342-B048-85BDC9FD1C3A}</a:tableStyleId>
              </a:tblPr>
              <a:tblGrid>
                <a:gridCol w="2228427">
                  <a:extLst>
                    <a:ext uri="{9D8B030D-6E8A-4147-A177-3AD203B41FA5}">
                      <a16:colId xmlns:a16="http://schemas.microsoft.com/office/drawing/2014/main" val="1489576502"/>
                    </a:ext>
                  </a:extLst>
                </a:gridCol>
                <a:gridCol w="2228427">
                  <a:extLst>
                    <a:ext uri="{9D8B030D-6E8A-4147-A177-3AD203B41FA5}">
                      <a16:colId xmlns:a16="http://schemas.microsoft.com/office/drawing/2014/main" val="2567933860"/>
                    </a:ext>
                  </a:extLst>
                </a:gridCol>
                <a:gridCol w="2228427">
                  <a:extLst>
                    <a:ext uri="{9D8B030D-6E8A-4147-A177-3AD203B41FA5}">
                      <a16:colId xmlns:a16="http://schemas.microsoft.com/office/drawing/2014/main" val="1101036489"/>
                    </a:ext>
                  </a:extLst>
                </a:gridCol>
              </a:tblGrid>
              <a:tr h="529590">
                <a:tc>
                  <a:txBody>
                    <a:bodyPr/>
                    <a:lstStyle/>
                    <a:p>
                      <a:pPr marL="0" marR="0">
                        <a:lnSpc>
                          <a:spcPct val="115000"/>
                        </a:lnSpc>
                        <a:spcAft>
                          <a:spcPts val="800"/>
                        </a:spcAft>
                        <a:buNone/>
                      </a:pPr>
                      <a:r>
                        <a:rPr lang="en-US" sz="1200" kern="100">
                          <a:effectLst/>
                        </a:rPr>
                        <a:t>Πηγή ανθεκτικότητας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a:effectLst/>
                        </a:rPr>
                        <a:t>Inditex</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a:effectLst/>
                        </a:rPr>
                        <a:t>IKEA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753638724"/>
                  </a:ext>
                </a:extLst>
              </a:tr>
              <a:tr h="529590">
                <a:tc>
                  <a:txBody>
                    <a:bodyPr/>
                    <a:lstStyle/>
                    <a:p>
                      <a:pPr marL="0" marR="0">
                        <a:lnSpc>
                          <a:spcPct val="115000"/>
                        </a:lnSpc>
                        <a:spcAft>
                          <a:spcPts val="800"/>
                        </a:spcAft>
                        <a:buNone/>
                      </a:pPr>
                      <a:r>
                        <a:rPr lang="en-US" sz="1200" kern="100">
                          <a:effectLst/>
                        </a:rPr>
                        <a:t>Πελατοκεντρική φιλοσοφία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a:effectLst/>
                        </a:rPr>
                        <a:t>Real</a:t>
                      </a:r>
                      <a:r>
                        <a:rPr lang="el-GR" sz="1200" kern="100">
                          <a:effectLst/>
                        </a:rPr>
                        <a:t>-</a:t>
                      </a:r>
                      <a:r>
                        <a:rPr lang="en-US" sz="1200" kern="100">
                          <a:effectLst/>
                        </a:rPr>
                        <a:t>time feedback</a:t>
                      </a:r>
                      <a:r>
                        <a:rPr lang="el-GR" sz="1200" kern="100">
                          <a:effectLst/>
                        </a:rPr>
                        <a:t> από καταστήματα, </a:t>
                      </a:r>
                      <a:r>
                        <a:rPr lang="en-US" sz="1200" kern="100">
                          <a:effectLst/>
                        </a:rPr>
                        <a:t>online</a:t>
                      </a:r>
                      <a:r>
                        <a:rPr lang="el-GR" sz="1200" kern="100">
                          <a:effectLst/>
                        </a:rPr>
                        <a:t> πωλήσεις και συμπεριφορά πελατών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a:effectLst/>
                        </a:rPr>
                        <a:t>Home visits, Life at Home research, τοπική κατανόηση αναγκών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3246753788"/>
                  </a:ext>
                </a:extLst>
              </a:tr>
              <a:tr h="747395">
                <a:tc>
                  <a:txBody>
                    <a:bodyPr/>
                    <a:lstStyle/>
                    <a:p>
                      <a:pPr marL="0" marR="0">
                        <a:lnSpc>
                          <a:spcPct val="115000"/>
                        </a:lnSpc>
                        <a:spcAft>
                          <a:spcPts val="800"/>
                        </a:spcAft>
                        <a:buNone/>
                      </a:pPr>
                      <a:r>
                        <a:rPr lang="en-US" sz="1200" kern="100">
                          <a:effectLst/>
                        </a:rPr>
                        <a:t>Bottom-up approach</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Οι πληροφορίες από το σημείο πώλησης μετατρέπονται γρήγορα σε σχεδιασμό, παραγωγή και </a:t>
                      </a:r>
                      <a:r>
                        <a:rPr lang="en-US" sz="1200" kern="100">
                          <a:effectLst/>
                        </a:rPr>
                        <a:t>logistics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Οι ανάγκες νοικοκυριών και </a:t>
                      </a:r>
                      <a:r>
                        <a:rPr lang="en-US" sz="1200" kern="100">
                          <a:effectLst/>
                        </a:rPr>
                        <a:t>franchisees</a:t>
                      </a:r>
                      <a:r>
                        <a:rPr lang="el-GR" sz="1200" kern="100">
                          <a:effectLst/>
                        </a:rPr>
                        <a:t> επηρεάζουν προϊόντα, υπηρεσίες και τοπική προσαρμογή</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4131342578"/>
                  </a:ext>
                </a:extLst>
              </a:tr>
              <a:tr h="539115">
                <a:tc>
                  <a:txBody>
                    <a:bodyPr/>
                    <a:lstStyle/>
                    <a:p>
                      <a:pPr marL="0" marR="0">
                        <a:lnSpc>
                          <a:spcPct val="115000"/>
                        </a:lnSpc>
                        <a:spcAft>
                          <a:spcPts val="800"/>
                        </a:spcAft>
                        <a:buNone/>
                      </a:pPr>
                      <a:r>
                        <a:rPr lang="en-US" sz="1200" kern="100">
                          <a:effectLst/>
                        </a:rPr>
                        <a:t>Consumer surplus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Μόδα, ταχύτητα και προσβασιμότητα σε τιμή που δημιουργεί υψηλή αντιλαμβανόμενη αξία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Λειτουργικός σχεδιασμός, ποιότητα και χαμηλή τιμή για “</a:t>
                      </a:r>
                      <a:r>
                        <a:rPr lang="en-US" sz="1200" kern="100">
                          <a:effectLst/>
                        </a:rPr>
                        <a:t>the many people</a:t>
                      </a:r>
                      <a:r>
                        <a:rPr lang="el-GR" sz="1200" kern="100">
                          <a:effectLst/>
                        </a:rPr>
                        <a:t>”</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638530388"/>
                  </a:ext>
                </a:extLst>
              </a:tr>
              <a:tr h="737870">
                <a:tc>
                  <a:txBody>
                    <a:bodyPr/>
                    <a:lstStyle/>
                    <a:p>
                      <a:pPr marL="0" marR="0">
                        <a:lnSpc>
                          <a:spcPct val="115000"/>
                        </a:lnSpc>
                        <a:spcAft>
                          <a:spcPts val="800"/>
                        </a:spcAft>
                        <a:buNone/>
                      </a:pPr>
                      <a:r>
                        <a:rPr lang="en-US" sz="1200" kern="100">
                          <a:effectLst/>
                        </a:rPr>
                        <a:t>Stakeholder engagement</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Προμηθευτές, εργαζόμενοι, κοινότητες και περιβαλλοντικοί εταίροι εντάσσονται στην αλυσίδα αξίας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n-US" sz="1200" kern="100">
                          <a:effectLst/>
                        </a:rPr>
                        <a:t>Franchisees</a:t>
                      </a:r>
                      <a:r>
                        <a:rPr lang="el-GR" sz="1200" kern="100">
                          <a:effectLst/>
                        </a:rPr>
                        <a:t>, προμηθευτές, πελάτες και τοπικές κοινωνίες συνδέονται με </a:t>
                      </a:r>
                      <a:r>
                        <a:rPr lang="en-US" sz="1200" kern="100">
                          <a:effectLst/>
                        </a:rPr>
                        <a:t>shared values</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2185278104"/>
                  </a:ext>
                </a:extLst>
              </a:tr>
              <a:tr h="756920">
                <a:tc>
                  <a:txBody>
                    <a:bodyPr/>
                    <a:lstStyle/>
                    <a:p>
                      <a:pPr marL="0" marR="0">
                        <a:lnSpc>
                          <a:spcPct val="115000"/>
                        </a:lnSpc>
                        <a:spcAft>
                          <a:spcPts val="800"/>
                        </a:spcAft>
                        <a:buNone/>
                      </a:pPr>
                      <a:r>
                        <a:rPr lang="en-US" sz="1200" kern="100">
                          <a:effectLst/>
                        </a:rPr>
                        <a:t>Brand equity</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a:effectLst/>
                        </a:rPr>
                        <a:t>Η </a:t>
                      </a:r>
                      <a:r>
                        <a:rPr lang="en-US" sz="1200" kern="100">
                          <a:effectLst/>
                        </a:rPr>
                        <a:t>Zara</a:t>
                      </a:r>
                      <a:r>
                        <a:rPr lang="el-GR" sz="1200" kern="100">
                          <a:effectLst/>
                        </a:rPr>
                        <a:t>/</a:t>
                      </a:r>
                      <a:r>
                        <a:rPr lang="en-US" sz="1200" kern="100">
                          <a:effectLst/>
                        </a:rPr>
                        <a:t>Inditex</a:t>
                      </a:r>
                      <a:r>
                        <a:rPr lang="el-GR" sz="1200" kern="100">
                          <a:effectLst/>
                        </a:rPr>
                        <a:t> σημαίνει ταχύτητα, ανανέωση και άμεση κατανόηση της αγοράς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tc>
                  <a:txBody>
                    <a:bodyPr/>
                    <a:lstStyle/>
                    <a:p>
                      <a:pPr marL="0" marR="0">
                        <a:lnSpc>
                          <a:spcPct val="115000"/>
                        </a:lnSpc>
                        <a:spcAft>
                          <a:spcPts val="800"/>
                        </a:spcAft>
                        <a:buNone/>
                      </a:pPr>
                      <a:r>
                        <a:rPr lang="el-GR" sz="1200" kern="100" dirty="0">
                          <a:effectLst/>
                        </a:rPr>
                        <a:t>Η </a:t>
                      </a:r>
                      <a:r>
                        <a:rPr lang="en-US" sz="1200" kern="100" dirty="0">
                          <a:effectLst/>
                        </a:rPr>
                        <a:t>IKEA</a:t>
                      </a:r>
                      <a:r>
                        <a:rPr lang="el-GR" sz="1200" kern="100" dirty="0">
                          <a:effectLst/>
                        </a:rPr>
                        <a:t> σημαίνει εμπιστοσύνη, προσιτή ποιότητα, βιωσιμότητα και λύσεις για την καθημερινή ζωή</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100" marR="38100" marT="38100" marB="38100"/>
                </a:tc>
                <a:extLst>
                  <a:ext uri="{0D108BD9-81ED-4DB2-BD59-A6C34878D82A}">
                    <a16:rowId xmlns:a16="http://schemas.microsoft.com/office/drawing/2014/main" val="1713981500"/>
                  </a:ext>
                </a:extLst>
              </a:tr>
            </a:tbl>
          </a:graphicData>
        </a:graphic>
      </p:graphicFrame>
    </p:spTree>
    <p:extLst>
      <p:ext uri="{BB962C8B-B14F-4D97-AF65-F5344CB8AC3E}">
        <p14:creationId xmlns:p14="http://schemas.microsoft.com/office/powerpoint/2010/main" val="2866190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F6539-05C4-2AA7-95B5-1E9A5D95D4E9}"/>
              </a:ext>
            </a:extLst>
          </p:cNvPr>
          <p:cNvSpPr>
            <a:spLocks noGrp="1"/>
          </p:cNvSpPr>
          <p:nvPr>
            <p:ph type="title"/>
          </p:nvPr>
        </p:nvSpPr>
        <p:spPr>
          <a:xfrm>
            <a:off x="838200" y="365125"/>
            <a:ext cx="10515600" cy="917575"/>
          </a:xfrm>
        </p:spPr>
        <p:txBody>
          <a:bodyPr>
            <a:normAutofit fontScale="90000"/>
          </a:bodyPr>
          <a:lstStyle/>
          <a:p>
            <a:pPr algn="ctr"/>
            <a:r>
              <a:rPr lang="el-GR" sz="2700" b="1" dirty="0"/>
              <a:t>Πίνακας Σύγκρισης </a:t>
            </a:r>
            <a:r>
              <a:rPr lang="en-US" sz="2700" b="1" dirty="0"/>
              <a:t>Inditex</a:t>
            </a:r>
            <a:r>
              <a:rPr lang="el-GR" sz="2700" b="1" dirty="0"/>
              <a:t> και </a:t>
            </a:r>
            <a:r>
              <a:rPr lang="en-US" sz="2700" b="1" dirty="0"/>
              <a:t>IKEA</a:t>
            </a:r>
            <a:r>
              <a:rPr lang="el-GR" sz="2700" b="1" dirty="0"/>
              <a:t>: Βιωσιμότητα και Ανθεκτικότητα</a:t>
            </a:r>
            <a:br>
              <a:rPr lang="en-US" dirty="0"/>
            </a:br>
            <a:endParaRPr lang="en-US" dirty="0"/>
          </a:p>
        </p:txBody>
      </p:sp>
      <p:graphicFrame>
        <p:nvGraphicFramePr>
          <p:cNvPr id="4" name="Content Placeholder 3">
            <a:extLst>
              <a:ext uri="{FF2B5EF4-FFF2-40B4-BE49-F238E27FC236}">
                <a16:creationId xmlns:a16="http://schemas.microsoft.com/office/drawing/2014/main" id="{99A41F17-E192-D09D-601A-9AD7EAFF0424}"/>
              </a:ext>
            </a:extLst>
          </p:cNvPr>
          <p:cNvGraphicFramePr>
            <a:graphicFrameLocks noGrp="1"/>
          </p:cNvGraphicFramePr>
          <p:nvPr>
            <p:ph idx="1"/>
          </p:nvPr>
        </p:nvGraphicFramePr>
        <p:xfrm>
          <a:off x="2658854" y="901026"/>
          <a:ext cx="6874292" cy="5321061"/>
        </p:xfrm>
        <a:graphic>
          <a:graphicData uri="http://schemas.openxmlformats.org/drawingml/2006/table">
            <a:tbl>
              <a:tblPr firstRow="1" firstCol="1" bandRow="1">
                <a:tableStyleId>{5C22544A-7EE6-4342-B048-85BDC9FD1C3A}</a:tableStyleId>
              </a:tblPr>
              <a:tblGrid>
                <a:gridCol w="1718573">
                  <a:extLst>
                    <a:ext uri="{9D8B030D-6E8A-4147-A177-3AD203B41FA5}">
                      <a16:colId xmlns:a16="http://schemas.microsoft.com/office/drawing/2014/main" val="838109653"/>
                    </a:ext>
                  </a:extLst>
                </a:gridCol>
                <a:gridCol w="1718573">
                  <a:extLst>
                    <a:ext uri="{9D8B030D-6E8A-4147-A177-3AD203B41FA5}">
                      <a16:colId xmlns:a16="http://schemas.microsoft.com/office/drawing/2014/main" val="2711540350"/>
                    </a:ext>
                  </a:extLst>
                </a:gridCol>
                <a:gridCol w="1718573">
                  <a:extLst>
                    <a:ext uri="{9D8B030D-6E8A-4147-A177-3AD203B41FA5}">
                      <a16:colId xmlns:a16="http://schemas.microsoft.com/office/drawing/2014/main" val="113349685"/>
                    </a:ext>
                  </a:extLst>
                </a:gridCol>
                <a:gridCol w="1718573">
                  <a:extLst>
                    <a:ext uri="{9D8B030D-6E8A-4147-A177-3AD203B41FA5}">
                      <a16:colId xmlns:a16="http://schemas.microsoft.com/office/drawing/2014/main" val="2605420424"/>
                    </a:ext>
                  </a:extLst>
                </a:gridCol>
              </a:tblGrid>
              <a:tr h="220301">
                <a:tc>
                  <a:txBody>
                    <a:bodyPr/>
                    <a:lstStyle/>
                    <a:p>
                      <a:pPr marL="0" marR="0">
                        <a:lnSpc>
                          <a:spcPct val="115000"/>
                        </a:lnSpc>
                        <a:spcAft>
                          <a:spcPts val="800"/>
                        </a:spcAft>
                        <a:buNone/>
                      </a:pPr>
                      <a:r>
                        <a:rPr lang="en-US" sz="900" kern="100">
                          <a:effectLst/>
                        </a:rPr>
                        <a:t>Διάσταση</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n-US" sz="900" kern="100">
                          <a:effectLst/>
                        </a:rPr>
                        <a:t>Κοινά χαρακτηριστικά</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n-US" sz="900" kern="100">
                          <a:effectLst/>
                        </a:rPr>
                        <a:t>Inditex</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n-US" sz="900" kern="100">
                          <a:effectLst/>
                        </a:rPr>
                        <a:t>IKEA</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extLst>
                  <a:ext uri="{0D108BD9-81ED-4DB2-BD59-A6C34878D82A}">
                    <a16:rowId xmlns:a16="http://schemas.microsoft.com/office/drawing/2014/main" val="3663334535"/>
                  </a:ext>
                </a:extLst>
              </a:tr>
              <a:tr h="529644">
                <a:tc>
                  <a:txBody>
                    <a:bodyPr/>
                    <a:lstStyle/>
                    <a:p>
                      <a:pPr marL="0" marR="0">
                        <a:lnSpc>
                          <a:spcPct val="115000"/>
                        </a:lnSpc>
                        <a:spcAft>
                          <a:spcPts val="800"/>
                        </a:spcAft>
                        <a:buNone/>
                      </a:pPr>
                      <a:r>
                        <a:rPr lang="en-US" sz="900" kern="100">
                          <a:effectLst/>
                        </a:rPr>
                        <a:t>Επιχειρηματική φιλοσοφία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Και οι δύο συνδέουν την κερδοφορία με κοινωνική και περιβαλλοντική υπευθυνότητα.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a:t>
                      </a:r>
                      <a:r>
                        <a:rPr lang="en-US" sz="900" kern="100">
                          <a:effectLst/>
                        </a:rPr>
                        <a:t>Customer first</a:t>
                      </a:r>
                      <a:r>
                        <a:rPr lang="el-GR" sz="900" kern="100">
                          <a:effectLst/>
                        </a:rPr>
                        <a:t>», γρήγορη ανταπόκριση στη ζήτηση και συνεχής ανανέωση προϊόντων.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n-US" sz="900" kern="100">
                          <a:effectLst/>
                        </a:rPr>
                        <a:t>«Better everyday life for the many people», προσιτός και λειτουργικός σχεδιασμός.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extLst>
                  <a:ext uri="{0D108BD9-81ED-4DB2-BD59-A6C34878D82A}">
                    <a16:rowId xmlns:a16="http://schemas.microsoft.com/office/drawing/2014/main" val="679527556"/>
                  </a:ext>
                </a:extLst>
              </a:tr>
              <a:tr h="684316">
                <a:tc>
                  <a:txBody>
                    <a:bodyPr/>
                    <a:lstStyle/>
                    <a:p>
                      <a:pPr marL="0" marR="0">
                        <a:lnSpc>
                          <a:spcPct val="115000"/>
                        </a:lnSpc>
                        <a:spcAft>
                          <a:spcPts val="800"/>
                        </a:spcAft>
                        <a:buNone/>
                      </a:pPr>
                      <a:r>
                        <a:rPr lang="en-US" sz="900" kern="100">
                          <a:effectLst/>
                        </a:rPr>
                        <a:t>Βιωσιμότητα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Η βιωσιμότητα δεν είναι εξωτερική δράση </a:t>
                      </a:r>
                      <a:r>
                        <a:rPr lang="en-US" sz="900" kern="100">
                          <a:effectLst/>
                        </a:rPr>
                        <a:t>CSR</a:t>
                      </a:r>
                      <a:r>
                        <a:rPr lang="el-GR" sz="900" kern="100">
                          <a:effectLst/>
                        </a:rPr>
                        <a:t>, αλλά μέρος του επιχειρηματικού μοντέλου.</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Κυκλικότητα στη μόδα, υλικά χαμηλότερου περιβαλλοντικού αποτυπώματος, στόχος </a:t>
                      </a:r>
                      <a:r>
                        <a:rPr lang="en-US" sz="900" kern="100">
                          <a:effectLst/>
                        </a:rPr>
                        <a:t>net zero</a:t>
                      </a:r>
                      <a:r>
                        <a:rPr lang="el-GR" sz="900" kern="100">
                          <a:effectLst/>
                        </a:rPr>
                        <a:t> έως το 2040.</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Κυκλικός σχεδιασμός προϊόντων, ανανεώσιμα υλικά, περιορισμός σπατάλης μέσω </a:t>
                      </a:r>
                      <a:r>
                        <a:rPr lang="en-US" sz="900" kern="100">
                          <a:effectLst/>
                        </a:rPr>
                        <a:t>flat</a:t>
                      </a:r>
                      <a:r>
                        <a:rPr lang="el-GR" sz="900" kern="100">
                          <a:effectLst/>
                        </a:rPr>
                        <a:t>-</a:t>
                      </a:r>
                      <a:r>
                        <a:rPr lang="en-US" sz="900" kern="100">
                          <a:effectLst/>
                        </a:rPr>
                        <a:t>pack</a:t>
                      </a:r>
                      <a:r>
                        <a:rPr lang="el-GR" sz="900" kern="100">
                          <a:effectLst/>
                        </a:rPr>
                        <a:t> και μακροχρόνιας χρήσης.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extLst>
                  <a:ext uri="{0D108BD9-81ED-4DB2-BD59-A6C34878D82A}">
                    <a16:rowId xmlns:a16="http://schemas.microsoft.com/office/drawing/2014/main" val="428909820"/>
                  </a:ext>
                </a:extLst>
              </a:tr>
              <a:tr h="838987">
                <a:tc>
                  <a:txBody>
                    <a:bodyPr/>
                    <a:lstStyle/>
                    <a:p>
                      <a:pPr marL="0" marR="0">
                        <a:lnSpc>
                          <a:spcPct val="115000"/>
                        </a:lnSpc>
                        <a:spcAft>
                          <a:spcPts val="800"/>
                        </a:spcAft>
                        <a:buNone/>
                      </a:pPr>
                      <a:r>
                        <a:rPr lang="en-US" sz="900" kern="100">
                          <a:effectLst/>
                        </a:rPr>
                        <a:t>Ανθεκτικότητα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Προσαρμόζονται σε αλλαγές ζήτησης, κόστους, τεχνολογίας και διεθνών αγορών.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Ευέλικτη παραγωγή, μικρές παρτίδες, εγγύτητα προμηθευτών, </a:t>
                      </a:r>
                      <a:r>
                        <a:rPr lang="en-US" sz="900" kern="100">
                          <a:effectLst/>
                        </a:rPr>
                        <a:t>RFID</a:t>
                      </a:r>
                      <a:r>
                        <a:rPr lang="el-GR" sz="900" kern="100">
                          <a:effectLst/>
                        </a:rPr>
                        <a:t> και ολοκληρωμένη διαχείριση αποθεμάτων.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n-US" sz="900" kern="100">
                          <a:effectLst/>
                        </a:rPr>
                        <a:t>Franchise</a:t>
                      </a:r>
                      <a:r>
                        <a:rPr lang="el-GR" sz="900" kern="100">
                          <a:effectLst/>
                        </a:rPr>
                        <a:t> σύστημα, τοπική προσαρμογή προϊόντων, </a:t>
                      </a:r>
                      <a:r>
                        <a:rPr lang="en-US" sz="900" kern="100">
                          <a:effectLst/>
                        </a:rPr>
                        <a:t>home visits</a:t>
                      </a:r>
                      <a:r>
                        <a:rPr lang="el-GR" sz="900" kern="100">
                          <a:effectLst/>
                        </a:rPr>
                        <a:t>, διαφοροποίηση μορφών καταστημάτων και </a:t>
                      </a:r>
                      <a:r>
                        <a:rPr lang="en-US" sz="900" kern="100">
                          <a:effectLst/>
                        </a:rPr>
                        <a:t>online</a:t>
                      </a:r>
                      <a:r>
                        <a:rPr lang="el-GR" sz="900" kern="100">
                          <a:effectLst/>
                        </a:rPr>
                        <a:t> καναλιών.</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extLst>
                  <a:ext uri="{0D108BD9-81ED-4DB2-BD59-A6C34878D82A}">
                    <a16:rowId xmlns:a16="http://schemas.microsoft.com/office/drawing/2014/main" val="2877336250"/>
                  </a:ext>
                </a:extLst>
              </a:tr>
              <a:tr h="529644">
                <a:tc>
                  <a:txBody>
                    <a:bodyPr/>
                    <a:lstStyle/>
                    <a:p>
                      <a:pPr marL="0" marR="0">
                        <a:lnSpc>
                          <a:spcPct val="115000"/>
                        </a:lnSpc>
                        <a:spcAft>
                          <a:spcPts val="800"/>
                        </a:spcAft>
                        <a:buNone/>
                      </a:pPr>
                      <a:r>
                        <a:rPr lang="en-US" sz="900" kern="100">
                          <a:effectLst/>
                        </a:rPr>
                        <a:t>Καινοτομία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Η καινοτομία χρησιμοποιείται για μείωση κόστους, αύξηση αξίας και περιβαλλοντική βελτίωση.</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n-US" sz="900" kern="100">
                          <a:effectLst/>
                        </a:rPr>
                        <a:t>Inditex Open Platform</a:t>
                      </a:r>
                      <a:r>
                        <a:rPr lang="el-GR" sz="900" kern="100">
                          <a:effectLst/>
                        </a:rPr>
                        <a:t>, </a:t>
                      </a:r>
                      <a:r>
                        <a:rPr lang="en-US" sz="900" kern="100">
                          <a:effectLst/>
                        </a:rPr>
                        <a:t>SINT</a:t>
                      </a:r>
                      <a:r>
                        <a:rPr lang="el-GR" sz="900" kern="100">
                          <a:effectLst/>
                        </a:rPr>
                        <a:t>, </a:t>
                      </a:r>
                      <a:r>
                        <a:rPr lang="en-US" sz="900" kern="100">
                          <a:effectLst/>
                        </a:rPr>
                        <a:t>real</a:t>
                      </a:r>
                      <a:r>
                        <a:rPr lang="el-GR" sz="900" kern="100">
                          <a:effectLst/>
                        </a:rPr>
                        <a:t>-</a:t>
                      </a:r>
                      <a:r>
                        <a:rPr lang="en-US" sz="900" kern="100">
                          <a:effectLst/>
                        </a:rPr>
                        <a:t>time sales analysis</a:t>
                      </a:r>
                      <a:r>
                        <a:rPr lang="el-GR" sz="900" kern="100">
                          <a:effectLst/>
                        </a:rPr>
                        <a:t>, νέες ίνες και συνεργασίες με </a:t>
                      </a:r>
                      <a:r>
                        <a:rPr lang="en-US" sz="900" kern="100">
                          <a:effectLst/>
                        </a:rPr>
                        <a:t>startups</a:t>
                      </a:r>
                      <a:r>
                        <a:rPr lang="el-GR" sz="900" kern="100">
                          <a:effectLst/>
                        </a:rPr>
                        <a:t>.</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n-US" sz="900" kern="100">
                          <a:effectLst/>
                        </a:rPr>
                        <a:t>Flat-pack, Democratic Design, modular products, Life at Home research, circular design.</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extLst>
                  <a:ext uri="{0D108BD9-81ED-4DB2-BD59-A6C34878D82A}">
                    <a16:rowId xmlns:a16="http://schemas.microsoft.com/office/drawing/2014/main" val="1421743414"/>
                  </a:ext>
                </a:extLst>
              </a:tr>
              <a:tr h="529644">
                <a:tc>
                  <a:txBody>
                    <a:bodyPr/>
                    <a:lstStyle/>
                    <a:p>
                      <a:pPr marL="0" marR="0">
                        <a:lnSpc>
                          <a:spcPct val="115000"/>
                        </a:lnSpc>
                        <a:spcAft>
                          <a:spcPts val="800"/>
                        </a:spcAft>
                        <a:buNone/>
                      </a:pPr>
                      <a:r>
                        <a:rPr lang="en-US" sz="900" kern="100">
                          <a:effectLst/>
                        </a:rPr>
                        <a:t>Αλυσίδα αξίας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Ελέγχουν στρατηγικά κρίσιμα σημεία της αλυσίδας αξίας.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Ισχυρή κάθετη ολοκλήρωση: σχεδιασμός, παραγωγή, </a:t>
                      </a:r>
                      <a:r>
                        <a:rPr lang="en-US" sz="900" kern="100">
                          <a:effectLst/>
                        </a:rPr>
                        <a:t>logistics</a:t>
                      </a:r>
                      <a:r>
                        <a:rPr lang="el-GR" sz="900" kern="100">
                          <a:effectLst/>
                        </a:rPr>
                        <a:t>, φυσικό και </a:t>
                      </a:r>
                      <a:r>
                        <a:rPr lang="en-US" sz="900" kern="100">
                          <a:effectLst/>
                        </a:rPr>
                        <a:t>online</a:t>
                      </a:r>
                      <a:r>
                        <a:rPr lang="el-GR" sz="900" kern="100">
                          <a:effectLst/>
                        </a:rPr>
                        <a:t> κατάστημα.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Παγκόσμιο δίκτυο προμηθευτών και </a:t>
                      </a:r>
                      <a:r>
                        <a:rPr lang="en-US" sz="900" kern="100">
                          <a:effectLst/>
                        </a:rPr>
                        <a:t>franchisees</a:t>
                      </a:r>
                      <a:r>
                        <a:rPr lang="el-GR" sz="900" kern="100">
                          <a:effectLst/>
                        </a:rPr>
                        <a:t> με κοινό </a:t>
                      </a:r>
                      <a:r>
                        <a:rPr lang="en-US" sz="900" kern="100">
                          <a:effectLst/>
                        </a:rPr>
                        <a:t>concept</a:t>
                      </a:r>
                      <a:r>
                        <a:rPr lang="el-GR" sz="900" kern="100">
                          <a:effectLst/>
                        </a:rPr>
                        <a:t> και τοπική εφαρμογή.</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extLst>
                  <a:ext uri="{0D108BD9-81ED-4DB2-BD59-A6C34878D82A}">
                    <a16:rowId xmlns:a16="http://schemas.microsoft.com/office/drawing/2014/main" val="1287606354"/>
                  </a:ext>
                </a:extLst>
              </a:tr>
              <a:tr h="529644">
                <a:tc>
                  <a:txBody>
                    <a:bodyPr/>
                    <a:lstStyle/>
                    <a:p>
                      <a:pPr marL="0" marR="0">
                        <a:lnSpc>
                          <a:spcPct val="115000"/>
                        </a:lnSpc>
                        <a:spcAft>
                          <a:spcPts val="800"/>
                        </a:spcAft>
                        <a:buNone/>
                      </a:pPr>
                      <a:r>
                        <a:rPr lang="en-US" sz="900" kern="100">
                          <a:effectLst/>
                        </a:rPr>
                        <a:t>Στρατηγική κόστους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Η αποδοτικότητα κόστους είναι βασική πηγή ανταγωνιστικού πλεονεκτήματος.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Μείωση αποθεμάτων και </a:t>
                      </a:r>
                      <a:r>
                        <a:rPr lang="en-US" sz="900" kern="100">
                          <a:effectLst/>
                        </a:rPr>
                        <a:t>markdowns</a:t>
                      </a:r>
                      <a:r>
                        <a:rPr lang="el-GR" sz="900" kern="100">
                          <a:effectLst/>
                        </a:rPr>
                        <a:t> μέσω στοχευμένης παραγωγής.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Χαμηλό κόστος μέσω </a:t>
                      </a:r>
                      <a:r>
                        <a:rPr lang="en-US" sz="900" kern="100">
                          <a:effectLst/>
                        </a:rPr>
                        <a:t>flat</a:t>
                      </a:r>
                      <a:r>
                        <a:rPr lang="el-GR" sz="900" kern="100">
                          <a:effectLst/>
                        </a:rPr>
                        <a:t>-</a:t>
                      </a:r>
                      <a:r>
                        <a:rPr lang="en-US" sz="900" kern="100">
                          <a:effectLst/>
                        </a:rPr>
                        <a:t>pack</a:t>
                      </a:r>
                      <a:r>
                        <a:rPr lang="el-GR" sz="900" kern="100">
                          <a:effectLst/>
                        </a:rPr>
                        <a:t>, </a:t>
                      </a:r>
                      <a:r>
                        <a:rPr lang="en-US" sz="900" kern="100">
                          <a:effectLst/>
                        </a:rPr>
                        <a:t>self</a:t>
                      </a:r>
                      <a:r>
                        <a:rPr lang="el-GR" sz="900" kern="100">
                          <a:effectLst/>
                        </a:rPr>
                        <a:t>-</a:t>
                      </a:r>
                      <a:r>
                        <a:rPr lang="en-US" sz="900" kern="100">
                          <a:effectLst/>
                        </a:rPr>
                        <a:t>assembly</a:t>
                      </a:r>
                      <a:r>
                        <a:rPr lang="el-GR" sz="900" kern="100">
                          <a:effectLst/>
                        </a:rPr>
                        <a:t>, </a:t>
                      </a:r>
                      <a:r>
                        <a:rPr lang="en-US" sz="900" kern="100">
                          <a:effectLst/>
                        </a:rPr>
                        <a:t>economies of scale</a:t>
                      </a:r>
                      <a:r>
                        <a:rPr lang="el-GR" sz="900" kern="100">
                          <a:effectLst/>
                        </a:rPr>
                        <a:t> και απλού σχεδιασμού.</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extLst>
                  <a:ext uri="{0D108BD9-81ED-4DB2-BD59-A6C34878D82A}">
                    <a16:rowId xmlns:a16="http://schemas.microsoft.com/office/drawing/2014/main" val="3800929751"/>
                  </a:ext>
                </a:extLst>
              </a:tr>
              <a:tr h="684316">
                <a:tc>
                  <a:txBody>
                    <a:bodyPr/>
                    <a:lstStyle/>
                    <a:p>
                      <a:pPr marL="0" marR="0">
                        <a:lnSpc>
                          <a:spcPct val="115000"/>
                        </a:lnSpc>
                        <a:spcAft>
                          <a:spcPts val="800"/>
                        </a:spcAft>
                        <a:buNone/>
                      </a:pPr>
                      <a:r>
                        <a:rPr lang="en-US" sz="900" kern="100">
                          <a:effectLst/>
                        </a:rPr>
                        <a:t>Διαφοροποίηση</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Προσφέρουν αξία πέρα από την τιμή.</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Ταχύτητα, μόδα, εμπειρία καταστήματος και </a:t>
                      </a:r>
                      <a:r>
                        <a:rPr lang="en-US" sz="900" kern="100">
                          <a:effectLst/>
                        </a:rPr>
                        <a:t>omnichannel</a:t>
                      </a:r>
                      <a:r>
                        <a:rPr lang="el-GR" sz="900" kern="100">
                          <a:effectLst/>
                        </a:rPr>
                        <a:t> λειτουργία.</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Προσιτός σχεδιασμός, λειτουργικότητα, εμπειρία καταστήματος και λύσεις για το σπίτι.</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extLst>
                  <a:ext uri="{0D108BD9-81ED-4DB2-BD59-A6C34878D82A}">
                    <a16:rowId xmlns:a16="http://schemas.microsoft.com/office/drawing/2014/main" val="1807878957"/>
                  </a:ext>
                </a:extLst>
              </a:tr>
              <a:tr h="684316">
                <a:tc>
                  <a:txBody>
                    <a:bodyPr/>
                    <a:lstStyle/>
                    <a:p>
                      <a:pPr marL="0" marR="0">
                        <a:lnSpc>
                          <a:spcPct val="115000"/>
                        </a:lnSpc>
                        <a:spcAft>
                          <a:spcPts val="800"/>
                        </a:spcAft>
                        <a:buNone/>
                      </a:pPr>
                      <a:r>
                        <a:rPr lang="en-US" sz="900" kern="100">
                          <a:effectLst/>
                        </a:rPr>
                        <a:t>Παγκοσμιοποίηση</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Λειτουργούν διεθνώς αλλά προσαρμόζονται στις τοπικές αγορές.</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l-GR" sz="900" kern="100">
                          <a:effectLst/>
                        </a:rPr>
                        <a:t>Παγκόσμια παρουσία με ισχυρή κεντρική διαχείριση και ψηφιακή επέκταση.</a:t>
                      </a:r>
                      <a:endParaRPr lang="en-US" sz="1200" kern="10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tc>
                  <a:txBody>
                    <a:bodyPr/>
                    <a:lstStyle/>
                    <a:p>
                      <a:pPr marL="0" marR="0">
                        <a:lnSpc>
                          <a:spcPct val="115000"/>
                        </a:lnSpc>
                        <a:spcAft>
                          <a:spcPts val="800"/>
                        </a:spcAft>
                        <a:buNone/>
                      </a:pPr>
                      <a:r>
                        <a:rPr lang="en-US" sz="900" kern="100" dirty="0">
                          <a:effectLst/>
                        </a:rPr>
                        <a:t>Franchise model</a:t>
                      </a:r>
                      <a:r>
                        <a:rPr lang="el-GR" sz="900" kern="100" dirty="0">
                          <a:effectLst/>
                        </a:rPr>
                        <a:t> με τοπική προσαρμογή σε κουλτούρα, κλίμα, υπηρεσίες και καταναλωτικές συνήθειες.</a:t>
                      </a:r>
                      <a:endParaRPr lang="en-US" sz="12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7360" marR="37360" marT="37360" marB="37360"/>
                </a:tc>
                <a:extLst>
                  <a:ext uri="{0D108BD9-81ED-4DB2-BD59-A6C34878D82A}">
                    <a16:rowId xmlns:a16="http://schemas.microsoft.com/office/drawing/2014/main" val="4067831280"/>
                  </a:ext>
                </a:extLst>
              </a:tr>
            </a:tbl>
          </a:graphicData>
        </a:graphic>
      </p:graphicFrame>
    </p:spTree>
    <p:extLst>
      <p:ext uri="{BB962C8B-B14F-4D97-AF65-F5344CB8AC3E}">
        <p14:creationId xmlns:p14="http://schemas.microsoft.com/office/powerpoint/2010/main" val="22964334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{33393EBB-5049-497B-8711-FFA948CC9207}tf56160789_win32</Template>
  <TotalTime>3853</TotalTime>
  <Words>4495</Words>
  <Application>Microsoft Office PowerPoint</Application>
  <PresentationFormat>Widescreen</PresentationFormat>
  <Paragraphs>308</Paragraphs>
  <Slides>15</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-apple-system</vt:lpstr>
      <vt:lpstr>Arial</vt:lpstr>
      <vt:lpstr>Book Antiqua</vt:lpstr>
      <vt:lpstr>Calibri</vt:lpstr>
      <vt:lpstr>Calibri Light</vt:lpstr>
      <vt:lpstr>Office Theme</vt:lpstr>
      <vt:lpstr>ΟΙΚΟΝΟΜΙΚΗ ΤΩΝ ΕΠΙΧΕΙΡΗΣΕΩΝ  </vt:lpstr>
      <vt:lpstr>Μακροοικονομικά σήματα, αγορές και διοικητικές αποφάσεις</vt:lpstr>
      <vt:lpstr>Αναλύοντας τα μακροοικονομικά σήματα, αγορές και διοικητικές αποφάσεις Ι Tui cuts FY26 forecast as Iran conflict hits Q2 earnings and summer bookings </vt:lpstr>
      <vt:lpstr>Αναλύοντας τα μακροοικονομικά σήματα, αγορές και διοικητικές αποφάσεις ΙΙ Οι τιμές παραγωγού της Ιαπωνίας αυξήθηκαν κατά 4,9% τον Απρίλιο λόγω του ενεργειακού κόστους  </vt:lpstr>
      <vt:lpstr>Αναλύοντας τα μακροοικονομικά σήματα, αγορές και διοικητικές αποφάσεις ΙΙ Οι αποδόσεις των γερμανικών ομολόγων υποχωρούν, αλλά παραμένουν κοντά στο ανώτατο όριο λόγω των ανησυχιών για τον πληθωρισμό </vt:lpstr>
      <vt:lpstr>Αναλύοντας τα μακροοικονομικά σήματα, αγορές και διοικητικές αποφάσεις ΙΙΙ Οι μετοχές, τα ομόλογα πέφτουν καθώς τα δεινά του πληθωρισμού ταρακουνούν τους εμπόρους: Οι αγορές αναδιπλώνονται </vt:lpstr>
      <vt:lpstr>Από τη διαχείριση κόστους στη δυναμική στρατηγική επιβίωσης Κεντρική ιδέα:Σε περιβάλλον υψηλής μεταβλητότητας, η επιχείρηση επιβιώνει όταν μπορεί να μετατρέψει την αβεβαιότητα σε προσαρμοστικότητα. </vt:lpstr>
      <vt:lpstr>Γιατί Inditex και IKEA Είναι Καλύτερα Προετοιμασμένες:Ανθεκτικότητα μέσω πελάτη, brand equity και bottom-up πληροφόρησης</vt:lpstr>
      <vt:lpstr>Πίνακας Σύγκρισης Inditex και IKEA: Βιωσιμότητα και Ανθεκτικότητα </vt:lpstr>
      <vt:lpstr>PowerPoint Presentation</vt:lpstr>
      <vt:lpstr>PowerPoint Presentation</vt:lpstr>
      <vt:lpstr>Rating Agencies: Ποιοι είναι και γιατί επηρεάζουν τις αγορές</vt:lpstr>
      <vt:lpstr>Κλίμακα Αξιολόγησης των rating agencies και Κίνδυνος Default Από το AAA στο Default: τι σημαίνει η κλίμακα αξιολόγησης </vt:lpstr>
      <vt:lpstr>Rating, Κόστος Κεφαλαίου και Αγορές Debt / Equity: Πώς τα ratings μετατρέπονται σε κόστος χρήματος </vt:lpstr>
      <vt:lpstr>Hedging, Risk Premium και Beta: Πώς ο επενδυτής χρησιμοποιεί τα ratings για διαχείριση κινδύνου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ΜΙΚΡΟΟΙΚΟΝΟΜΙΚΗ ΘΕΩΡΙΑ ΚΑΙ ΕΦΑΡΜΟΓΕΣ</dc:title>
  <dc:creator>DIMITRIOS KAMPIS</dc:creator>
  <cp:lastModifiedBy>DIMITRIOS KAMPIS</cp:lastModifiedBy>
  <cp:revision>34</cp:revision>
  <dcterms:created xsi:type="dcterms:W3CDTF">2021-10-21T08:13:11Z</dcterms:created>
  <dcterms:modified xsi:type="dcterms:W3CDTF">2026-05-18T07:43:17Z</dcterms:modified>
</cp:coreProperties>
</file>