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 id="2147483750" r:id="rId2"/>
  </p:sldMasterIdLst>
  <p:sldIdLst>
    <p:sldId id="283" r:id="rId3"/>
    <p:sldId id="285" r:id="rId4"/>
    <p:sldId id="306" r:id="rId5"/>
    <p:sldId id="307" r:id="rId6"/>
    <p:sldId id="308" r:id="rId7"/>
    <p:sldId id="309" r:id="rId8"/>
    <p:sldId id="310" r:id="rId9"/>
    <p:sldId id="286" r:id="rId10"/>
    <p:sldId id="287" r:id="rId11"/>
    <p:sldId id="288" r:id="rId12"/>
    <p:sldId id="289" r:id="rId13"/>
    <p:sldId id="290" r:id="rId14"/>
    <p:sldId id="291" r:id="rId15"/>
    <p:sldId id="292" r:id="rId16"/>
    <p:sldId id="294" r:id="rId17"/>
    <p:sldId id="295" r:id="rId18"/>
    <p:sldId id="296" r:id="rId19"/>
    <p:sldId id="293" r:id="rId20"/>
    <p:sldId id="297" r:id="rId21"/>
    <p:sldId id="298" r:id="rId22"/>
    <p:sldId id="299" r:id="rId23"/>
    <p:sldId id="300" r:id="rId24"/>
    <p:sldId id="301" r:id="rId25"/>
    <p:sldId id="302" r:id="rId26"/>
    <p:sldId id="303" r:id="rId27"/>
    <p:sldId id="304" r:id="rId28"/>
    <p:sldId id="305" r:id="rId29"/>
    <p:sldId id="26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5" autoAdjust="0"/>
    <p:restoredTop sz="94660"/>
  </p:normalViewPr>
  <p:slideViewPr>
    <p:cSldViewPr snapToGrid="0">
      <p:cViewPr varScale="1">
        <p:scale>
          <a:sx n="158" d="100"/>
          <a:sy n="158" d="100"/>
        </p:scale>
        <p:origin x="59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2/19/2025</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2/19/2025</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2/19/2025</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27826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34488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745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6008130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745168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008691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533154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91428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2/19/2025</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633732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4156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2861050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2/19/2025</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2/19/2025</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2/19/2025</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2/19/2025</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2/19/2025</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2/19/2025</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2/19/2025</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2/19/2025</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C2B156-CC75-4C52-B8A8-D338A1BC5612}" type="datetimeFigureOut">
              <a:rPr lang="en-GB" smtClean="0"/>
              <a:t>19/02/2025</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40815912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4208" y="1122363"/>
            <a:ext cx="2542252" cy="762066"/>
          </a:xfrm>
          <a:prstGeom prst="rect">
            <a:avLst/>
          </a:prstGeom>
        </p:spPr>
      </p:pic>
      <p:pic>
        <p:nvPicPr>
          <p:cNvPr id="5" name="Picture 4"/>
          <p:cNvPicPr>
            <a:picLocks noChangeAspect="1"/>
          </p:cNvPicPr>
          <p:nvPr/>
        </p:nvPicPr>
        <p:blipFill>
          <a:blip r:embed="rId3"/>
          <a:stretch>
            <a:fillRect/>
          </a:stretch>
        </p:blipFill>
        <p:spPr>
          <a:xfrm>
            <a:off x="1962937" y="1884429"/>
            <a:ext cx="1944793" cy="493819"/>
          </a:xfrm>
          <a:prstGeom prst="rect">
            <a:avLst/>
          </a:prstGeom>
        </p:spPr>
      </p:pic>
      <p:sp>
        <p:nvSpPr>
          <p:cNvPr id="2" name="Title 1"/>
          <p:cNvSpPr>
            <a:spLocks noGrp="1"/>
          </p:cNvSpPr>
          <p:nvPr>
            <p:ph type="ctrTitle"/>
          </p:nvPr>
        </p:nvSpPr>
        <p:spPr/>
        <p:txBody>
          <a:bodyPr>
            <a:normAutofit/>
          </a:bodyPr>
          <a:lstStyle/>
          <a:p>
            <a:r>
              <a:rPr lang="el-GR" sz="2800" dirty="0">
                <a:latin typeface="Book Antiqua" panose="02040602050305030304" pitchFamily="18" charset="0"/>
              </a:rPr>
              <a:t>ΟΙΚΟΝΟΜΙΚΗ</a:t>
            </a:r>
            <a:r>
              <a:rPr lang="en-US" sz="2800" dirty="0">
                <a:latin typeface="Book Antiqua" panose="02040602050305030304" pitchFamily="18" charset="0"/>
              </a:rPr>
              <a:t> </a:t>
            </a:r>
            <a:r>
              <a:rPr lang="el-GR" sz="2800" dirty="0">
                <a:latin typeface="Book Antiqua" panose="02040602050305030304" pitchFamily="18" charset="0"/>
              </a:rPr>
              <a:t>ΤΩΝ ΕΠΙΧΕΙΡΗΣΕΩΝ</a:t>
            </a:r>
            <a:r>
              <a:rPr lang="en-US" sz="2800" dirty="0">
                <a:latin typeface="Book Antiqua" panose="02040602050305030304" pitchFamily="18" charset="0"/>
              </a:rPr>
              <a:t> </a:t>
            </a:r>
            <a:br>
              <a:rPr lang="el-GR" sz="2800" dirty="0">
                <a:latin typeface="Book Antiqua" panose="02040602050305030304" pitchFamily="18" charset="0"/>
              </a:rPr>
            </a:br>
            <a:endParaRPr lang="el-GR" sz="2800" dirty="0">
              <a:latin typeface="Book Antiqua" panose="02040602050305030304" pitchFamily="18" charset="0"/>
            </a:endParaRPr>
          </a:p>
        </p:txBody>
      </p:sp>
      <p:sp>
        <p:nvSpPr>
          <p:cNvPr id="3" name="Subtitle 2"/>
          <p:cNvSpPr>
            <a:spLocks noGrp="1"/>
          </p:cNvSpPr>
          <p:nvPr>
            <p:ph type="subTitle" idx="1"/>
          </p:nvPr>
        </p:nvSpPr>
        <p:spPr/>
        <p:txBody>
          <a:bodyPr>
            <a:normAutofit fontScale="85000" lnSpcReduction="20000"/>
          </a:bodyPr>
          <a:lstStyle/>
          <a:p>
            <a:r>
              <a:rPr lang="el-GR" sz="1800" b="1" dirty="0">
                <a:latin typeface="Book Antiqua" panose="02040602050305030304" pitchFamily="18" charset="0"/>
              </a:rPr>
              <a:t>ΔΗΜΟΣΙΟΝΟΜΙΚΗ ΠΟΛΙΤΙΚΗ</a:t>
            </a:r>
          </a:p>
          <a:p>
            <a:r>
              <a:rPr lang="el-GR" sz="1800" b="1" dirty="0">
                <a:latin typeface="Book Antiqua" panose="02040602050305030304" pitchFamily="18" charset="0"/>
              </a:rPr>
              <a:t>ΚΡΑΤΙΚΗ ΠΑΡΕΜΒΑΣΗ ΚΑΙ ΦΟΡΟΛΟΓΙΑ 02192025</a:t>
            </a:r>
          </a:p>
          <a:p>
            <a:endParaRPr lang="el-GR" sz="1800" dirty="0">
              <a:latin typeface="Book Antiqua" panose="02040602050305030304" pitchFamily="18" charset="0"/>
            </a:endParaRPr>
          </a:p>
          <a:p>
            <a:r>
              <a:rPr lang="el-GR" sz="1800" dirty="0">
                <a:latin typeface="Book Antiqua" panose="02040602050305030304" pitchFamily="18" charset="0"/>
              </a:rPr>
              <a:t>ΔΙΔΑΣΚΩΝ: ΔΗΜ.ΚΑΜΠΗΣ</a:t>
            </a:r>
            <a:br>
              <a:rPr lang="el-GR" sz="1800" dirty="0">
                <a:latin typeface="Book Antiqua" panose="02040602050305030304" pitchFamily="18" charset="0"/>
              </a:rPr>
            </a:br>
            <a:br>
              <a:rPr lang="el-GR" dirty="0"/>
            </a:br>
            <a:endParaRPr lang="el-GR" dirty="0"/>
          </a:p>
        </p:txBody>
      </p:sp>
    </p:spTree>
    <p:extLst>
      <p:ext uri="{BB962C8B-B14F-4D97-AF65-F5344CB8AC3E}">
        <p14:creationId xmlns:p14="http://schemas.microsoft.com/office/powerpoint/2010/main" val="332017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6579"/>
          </a:xfrm>
        </p:spPr>
        <p:txBody>
          <a:bodyPr>
            <a:normAutofit/>
          </a:bodyPr>
          <a:lstStyle/>
          <a:p>
            <a:pPr algn="ctr"/>
            <a:r>
              <a:rPr lang="el-GR" sz="2800" b="1" dirty="0"/>
              <a:t>ΕΜΜΕΣΟΙ ΦΟΡΟΙ</a:t>
            </a:r>
          </a:p>
        </p:txBody>
      </p:sp>
      <p:sp>
        <p:nvSpPr>
          <p:cNvPr id="3" name="Content Placeholder 2"/>
          <p:cNvSpPr>
            <a:spLocks noGrp="1"/>
          </p:cNvSpPr>
          <p:nvPr>
            <p:ph idx="1"/>
          </p:nvPr>
        </p:nvSpPr>
        <p:spPr>
          <a:xfrm>
            <a:off x="1097280" y="1484851"/>
            <a:ext cx="10058400" cy="4384241"/>
          </a:xfrm>
        </p:spPr>
        <p:txBody>
          <a:bodyPr/>
          <a:lstStyle/>
          <a:p>
            <a:r>
              <a:rPr lang="el-GR" dirty="0"/>
              <a:t>Οι έμμεσοι φόροι μπορεί να αφορούν:</a:t>
            </a:r>
          </a:p>
          <a:p>
            <a:pPr>
              <a:buFont typeface="Wingdings" panose="05000000000000000000" pitchFamily="2" charset="2"/>
              <a:buChar char="§"/>
            </a:pPr>
            <a:r>
              <a:rPr lang="el-GR" dirty="0"/>
              <a:t>σε ένα ποσό ανά μονάδα δαπάνης (ειδικός φόρος) π.χ. 0,09€ ο φόρος της πλαστικής σακούλας</a:t>
            </a:r>
          </a:p>
          <a:p>
            <a:pPr>
              <a:buFont typeface="Wingdings" panose="05000000000000000000" pitchFamily="2" charset="2"/>
              <a:buChar char="§"/>
            </a:pPr>
            <a:r>
              <a:rPr lang="el-GR" dirty="0"/>
              <a:t>σε ένα ποσοστό επί της αξίας του αγαθού (κατ’ αξία φόρος) π.χ. ΦΠΑ 24% ή 13%</a:t>
            </a:r>
          </a:p>
          <a:p>
            <a:r>
              <a:rPr lang="el-GR" dirty="0"/>
              <a:t>Όταν επιβάλλονται έμμεσοι φόροι προκύπτουν διάφορα ερωτήματα: </a:t>
            </a:r>
          </a:p>
          <a:p>
            <a:r>
              <a:rPr lang="el-GR" dirty="0"/>
              <a:t>Οι αγοραστές ή οι πωλητές φέρουν το βάρος του φόρου; </a:t>
            </a:r>
          </a:p>
          <a:p>
            <a:pPr>
              <a:buFont typeface="Wingdings" panose="05000000000000000000" pitchFamily="2" charset="2"/>
              <a:buChar char="v"/>
            </a:pPr>
            <a:r>
              <a:rPr lang="el-GR" dirty="0"/>
              <a:t>Μήπως το βάρος του φόρου επιμερίζεται σε αγοραστές και πωλητές; </a:t>
            </a:r>
          </a:p>
          <a:p>
            <a:pPr>
              <a:buFont typeface="Wingdings" panose="05000000000000000000" pitchFamily="2" charset="2"/>
              <a:buChar char="v"/>
            </a:pPr>
            <a:r>
              <a:rPr lang="el-GR" dirty="0"/>
              <a:t>Ποιος ορίζει (το κράτος ή η αγορά) πώς επιμερίζεται το βάρος του φόρου;</a:t>
            </a:r>
          </a:p>
          <a:p>
            <a:r>
              <a:rPr lang="el-GR" dirty="0"/>
              <a:t>Με τον όρο </a:t>
            </a:r>
            <a:r>
              <a:rPr lang="el-GR" b="1" dirty="0"/>
              <a:t>επίπτωση του φόρου </a:t>
            </a:r>
            <a:r>
              <a:rPr lang="el-GR" dirty="0"/>
              <a:t>ορίζουμε τον καταμερισμό της φορολογικής επιβάρυνσης σε πωλητές και αγοραστές</a:t>
            </a:r>
          </a:p>
        </p:txBody>
      </p:sp>
    </p:spTree>
    <p:extLst>
      <p:ext uri="{BB962C8B-B14F-4D97-AF65-F5344CB8AC3E}">
        <p14:creationId xmlns:p14="http://schemas.microsoft.com/office/powerpoint/2010/main" val="106672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3200" b="1" dirty="0"/>
              <a:t>Επιβολή ειδικού φόρου στους πωλητές</a:t>
            </a:r>
          </a:p>
        </p:txBody>
      </p:sp>
      <p:sp>
        <p:nvSpPr>
          <p:cNvPr id="3" name="Content Placeholder 2"/>
          <p:cNvSpPr>
            <a:spLocks noGrp="1"/>
          </p:cNvSpPr>
          <p:nvPr>
            <p:ph idx="1"/>
          </p:nvPr>
        </p:nvSpPr>
        <p:spPr/>
        <p:txBody>
          <a:bodyPr/>
          <a:lstStyle/>
          <a:p>
            <a:r>
              <a:rPr lang="el-GR" dirty="0"/>
              <a:t>Έστω ότι το κράτος επιβάλλει φόρο 0,70€ στους πωλητές βενζίνης. Ο φόρος στους πωλητές μετατοπίζει την καμπύλη προσφοράς προς τα επάνω ή προς τα αριστερά</a:t>
            </a:r>
          </a:p>
          <a:p>
            <a:endParaRPr lang="el-GR" dirty="0"/>
          </a:p>
        </p:txBody>
      </p:sp>
      <p:pic>
        <p:nvPicPr>
          <p:cNvPr id="4" name="Picture 3"/>
          <p:cNvPicPr>
            <a:picLocks noChangeAspect="1"/>
          </p:cNvPicPr>
          <p:nvPr/>
        </p:nvPicPr>
        <p:blipFill>
          <a:blip r:embed="rId2"/>
          <a:stretch>
            <a:fillRect/>
          </a:stretch>
        </p:blipFill>
        <p:spPr>
          <a:xfrm>
            <a:off x="2195643" y="2877608"/>
            <a:ext cx="6743700" cy="3362325"/>
          </a:xfrm>
          <a:prstGeom prst="rect">
            <a:avLst/>
          </a:prstGeom>
        </p:spPr>
      </p:pic>
    </p:spTree>
    <p:extLst>
      <p:ext uri="{BB962C8B-B14F-4D97-AF65-F5344CB8AC3E}">
        <p14:creationId xmlns:p14="http://schemas.microsoft.com/office/powerpoint/2010/main" val="233065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537" y="614362"/>
            <a:ext cx="11972925" cy="5629275"/>
          </a:xfrm>
          <a:prstGeom prst="rect">
            <a:avLst/>
          </a:prstGeom>
        </p:spPr>
      </p:pic>
    </p:spTree>
    <p:extLst>
      <p:ext uri="{BB962C8B-B14F-4D97-AF65-F5344CB8AC3E}">
        <p14:creationId xmlns:p14="http://schemas.microsoft.com/office/powerpoint/2010/main" val="3215055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461962"/>
            <a:ext cx="11125200" cy="5934075"/>
          </a:xfrm>
          <a:prstGeom prst="rect">
            <a:avLst/>
          </a:prstGeom>
        </p:spPr>
      </p:pic>
    </p:spTree>
    <p:extLst>
      <p:ext uri="{BB962C8B-B14F-4D97-AF65-F5344CB8AC3E}">
        <p14:creationId xmlns:p14="http://schemas.microsoft.com/office/powerpoint/2010/main" val="455666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875" y="71437"/>
            <a:ext cx="11906250" cy="6715125"/>
          </a:xfrm>
          <a:prstGeom prst="rect">
            <a:avLst/>
          </a:prstGeom>
        </p:spPr>
      </p:pic>
    </p:spTree>
    <p:extLst>
      <p:ext uri="{BB962C8B-B14F-4D97-AF65-F5344CB8AC3E}">
        <p14:creationId xmlns:p14="http://schemas.microsoft.com/office/powerpoint/2010/main" val="900885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95577"/>
          </a:xfrm>
        </p:spPr>
        <p:txBody>
          <a:bodyPr>
            <a:normAutofit/>
          </a:bodyPr>
          <a:lstStyle/>
          <a:p>
            <a:pPr algn="ctr"/>
            <a:r>
              <a:rPr lang="el-GR" sz="2800" b="1" dirty="0"/>
              <a:t>Επιβολή ειδικού φόρου στους αγοραστές</a:t>
            </a:r>
          </a:p>
        </p:txBody>
      </p:sp>
      <p:sp>
        <p:nvSpPr>
          <p:cNvPr id="3" name="Text Placeholder 2"/>
          <p:cNvSpPr>
            <a:spLocks noGrp="1"/>
          </p:cNvSpPr>
          <p:nvPr>
            <p:ph type="body" idx="1"/>
          </p:nvPr>
        </p:nvSpPr>
        <p:spPr/>
        <p:txBody>
          <a:bodyPr>
            <a:normAutofit fontScale="62500" lnSpcReduction="20000"/>
          </a:bodyPr>
          <a:lstStyle/>
          <a:p>
            <a:r>
              <a:rPr lang="el-GR" dirty="0"/>
              <a:t>Έστω ότι το κράτος επιβάλλει φόρο 0,70€ στους αγοραστές βενζίνης. Ο φόρος στους αγοραστές μετατοπίζει την καμπύλη ζήτησης προς τα κάτω ή προς τα αριστερά</a:t>
            </a:r>
          </a:p>
        </p:txBody>
      </p:sp>
      <p:pic>
        <p:nvPicPr>
          <p:cNvPr id="7" name="Content Placeholder 6"/>
          <p:cNvPicPr>
            <a:picLocks noGrp="1" noChangeAspect="1"/>
          </p:cNvPicPr>
          <p:nvPr>
            <p:ph sz="half" idx="2"/>
          </p:nvPr>
        </p:nvPicPr>
        <p:blipFill>
          <a:blip r:embed="rId2"/>
          <a:stretch>
            <a:fillRect/>
          </a:stretch>
        </p:blipFill>
        <p:spPr>
          <a:xfrm>
            <a:off x="1096963" y="2962211"/>
            <a:ext cx="4640262" cy="2902078"/>
          </a:xfrm>
          <a:prstGeom prst="rect">
            <a:avLst/>
          </a:prstGeom>
        </p:spPr>
      </p:pic>
      <p:pic>
        <p:nvPicPr>
          <p:cNvPr id="9" name="Picture 8"/>
          <p:cNvPicPr>
            <a:picLocks noChangeAspect="1"/>
          </p:cNvPicPr>
          <p:nvPr/>
        </p:nvPicPr>
        <p:blipFill>
          <a:blip r:embed="rId3"/>
          <a:stretch>
            <a:fillRect/>
          </a:stretch>
        </p:blipFill>
        <p:spPr>
          <a:xfrm>
            <a:off x="6878971" y="1900274"/>
            <a:ext cx="2810487" cy="1496044"/>
          </a:xfrm>
          <a:prstGeom prst="rect">
            <a:avLst/>
          </a:prstGeom>
        </p:spPr>
      </p:pic>
      <p:sp>
        <p:nvSpPr>
          <p:cNvPr id="5" name="Text Placeholder 4"/>
          <p:cNvSpPr>
            <a:spLocks noGrp="1"/>
          </p:cNvSpPr>
          <p:nvPr>
            <p:ph type="body" sz="quarter" idx="3"/>
          </p:nvPr>
        </p:nvSpPr>
        <p:spPr>
          <a:xfrm>
            <a:off x="6174297" y="1900274"/>
            <a:ext cx="4981383" cy="1295932"/>
          </a:xfrm>
        </p:spPr>
        <p:txBody>
          <a:bodyPr>
            <a:normAutofit/>
          </a:bodyPr>
          <a:lstStyle/>
          <a:p>
            <a:r>
              <a:rPr lang="el-GR" sz="1200" dirty="0" err="1"/>
              <a:t>Σχολια</a:t>
            </a:r>
            <a:r>
              <a:rPr lang="el-GR" sz="1200" dirty="0"/>
              <a:t>:</a:t>
            </a:r>
          </a:p>
        </p:txBody>
      </p:sp>
      <p:pic>
        <p:nvPicPr>
          <p:cNvPr id="8" name="Content Placeholder 7"/>
          <p:cNvPicPr>
            <a:picLocks noGrp="1" noChangeAspect="1"/>
          </p:cNvPicPr>
          <p:nvPr>
            <p:ph sz="quarter" idx="4"/>
          </p:nvPr>
        </p:nvPicPr>
        <p:blipFill>
          <a:blip r:embed="rId4"/>
          <a:stretch>
            <a:fillRect/>
          </a:stretch>
        </p:blipFill>
        <p:spPr>
          <a:xfrm>
            <a:off x="7088539" y="2957513"/>
            <a:ext cx="3494973" cy="2911475"/>
          </a:xfrm>
          <a:prstGeom prst="rect">
            <a:avLst/>
          </a:prstGeom>
        </p:spPr>
      </p:pic>
    </p:spTree>
    <p:extLst>
      <p:ext uri="{BB962C8B-B14F-4D97-AF65-F5344CB8AC3E}">
        <p14:creationId xmlns:p14="http://schemas.microsoft.com/office/powerpoint/2010/main" val="713424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Συμπεράσματα εφαρμογής δημοσιονομικών μέτρων</a:t>
            </a:r>
          </a:p>
        </p:txBody>
      </p:sp>
      <p:pic>
        <p:nvPicPr>
          <p:cNvPr id="4" name="Content Placeholder 3"/>
          <p:cNvPicPr>
            <a:picLocks noGrp="1" noChangeAspect="1"/>
          </p:cNvPicPr>
          <p:nvPr>
            <p:ph idx="1"/>
          </p:nvPr>
        </p:nvPicPr>
        <p:blipFill>
          <a:blip r:embed="rId2"/>
          <a:stretch>
            <a:fillRect/>
          </a:stretch>
        </p:blipFill>
        <p:spPr>
          <a:xfrm>
            <a:off x="1013073" y="1808120"/>
            <a:ext cx="10058400" cy="1592580"/>
          </a:xfrm>
          <a:prstGeom prst="rect">
            <a:avLst/>
          </a:prstGeom>
        </p:spPr>
      </p:pic>
      <p:pic>
        <p:nvPicPr>
          <p:cNvPr id="5" name="Picture 4"/>
          <p:cNvPicPr>
            <a:picLocks noChangeAspect="1"/>
          </p:cNvPicPr>
          <p:nvPr/>
        </p:nvPicPr>
        <p:blipFill>
          <a:blip r:embed="rId3"/>
          <a:stretch>
            <a:fillRect/>
          </a:stretch>
        </p:blipFill>
        <p:spPr>
          <a:xfrm>
            <a:off x="1013073" y="3400700"/>
            <a:ext cx="10058400" cy="2919745"/>
          </a:xfrm>
          <a:prstGeom prst="rect">
            <a:avLst/>
          </a:prstGeom>
        </p:spPr>
      </p:pic>
    </p:spTree>
    <p:extLst>
      <p:ext uri="{BB962C8B-B14F-4D97-AF65-F5344CB8AC3E}">
        <p14:creationId xmlns:p14="http://schemas.microsoft.com/office/powerpoint/2010/main" val="339643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30469"/>
          </a:xfrm>
        </p:spPr>
        <p:txBody>
          <a:bodyPr>
            <a:normAutofit/>
          </a:bodyPr>
          <a:lstStyle/>
          <a:p>
            <a:pPr algn="ctr"/>
            <a:r>
              <a:rPr lang="el-GR" sz="2400" b="1" dirty="0"/>
              <a:t>Ο ρόλος της ελαστικότητας στην εφαρμογή δημοσιονομικής πολιτικής</a:t>
            </a:r>
          </a:p>
        </p:txBody>
      </p:sp>
      <p:pic>
        <p:nvPicPr>
          <p:cNvPr id="4" name="Content Placeholder 3"/>
          <p:cNvPicPr>
            <a:picLocks noGrp="1" noChangeAspect="1"/>
          </p:cNvPicPr>
          <p:nvPr>
            <p:ph idx="1"/>
          </p:nvPr>
        </p:nvPicPr>
        <p:blipFill>
          <a:blip r:embed="rId2"/>
          <a:stretch>
            <a:fillRect/>
          </a:stretch>
        </p:blipFill>
        <p:spPr>
          <a:xfrm>
            <a:off x="1096962" y="1668503"/>
            <a:ext cx="10058717" cy="1217310"/>
          </a:xfrm>
          <a:prstGeom prst="rect">
            <a:avLst/>
          </a:prstGeom>
        </p:spPr>
      </p:pic>
      <p:pic>
        <p:nvPicPr>
          <p:cNvPr id="5" name="Picture 4"/>
          <p:cNvPicPr>
            <a:picLocks noChangeAspect="1"/>
          </p:cNvPicPr>
          <p:nvPr/>
        </p:nvPicPr>
        <p:blipFill>
          <a:blip r:embed="rId3"/>
          <a:stretch>
            <a:fillRect/>
          </a:stretch>
        </p:blipFill>
        <p:spPr>
          <a:xfrm>
            <a:off x="1199627" y="2978092"/>
            <a:ext cx="10121622" cy="3338818"/>
          </a:xfrm>
          <a:prstGeom prst="rect">
            <a:avLst/>
          </a:prstGeom>
        </p:spPr>
      </p:pic>
    </p:spTree>
    <p:extLst>
      <p:ext uri="{BB962C8B-B14F-4D97-AF65-F5344CB8AC3E}">
        <p14:creationId xmlns:p14="http://schemas.microsoft.com/office/powerpoint/2010/main" val="3239848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8162" y="338137"/>
            <a:ext cx="11115675" cy="6181725"/>
          </a:xfrm>
          <a:prstGeom prst="rect">
            <a:avLst/>
          </a:prstGeom>
        </p:spPr>
      </p:pic>
    </p:spTree>
    <p:extLst>
      <p:ext uri="{BB962C8B-B14F-4D97-AF65-F5344CB8AC3E}">
        <p14:creationId xmlns:p14="http://schemas.microsoft.com/office/powerpoint/2010/main" val="2242910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4825" y="642937"/>
            <a:ext cx="11182350" cy="5572125"/>
          </a:xfrm>
          <a:prstGeom prst="rect">
            <a:avLst/>
          </a:prstGeom>
        </p:spPr>
      </p:pic>
    </p:spTree>
    <p:extLst>
      <p:ext uri="{BB962C8B-B14F-4D97-AF65-F5344CB8AC3E}">
        <p14:creationId xmlns:p14="http://schemas.microsoft.com/office/powerpoint/2010/main" val="1587225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t>Ο ΡΟΛΟΣ ΤΗΣ ΔΗΜΟΣΙΟΝΟΜΙΚΗΣ ΠΟΛΙΤΙΚΗΣ ΣΤΗΝ ΔΙΑΜΟΡΦΩΣΗ ΤΗΣ ΑΓΟΡΑΣ ΚΑΙ Ο ΡΟΛΟΣ ΤΩΝ ΠΑΡΕΜΒΑΣΕΩΝ ΤΩΝ ΘΕΣΜΩΝ ΣΤΗ ΔΙΑΜΟΡΦΩΣΗ ΤΩΝ ΤΙΜΩΝ</a:t>
            </a:r>
          </a:p>
        </p:txBody>
      </p:sp>
      <p:sp>
        <p:nvSpPr>
          <p:cNvPr id="3" name="Text Placeholder 2"/>
          <p:cNvSpPr>
            <a:spLocks noGrp="1"/>
          </p:cNvSpPr>
          <p:nvPr>
            <p:ph type="body" idx="1"/>
          </p:nvPr>
        </p:nvSpPr>
        <p:spPr/>
        <p:txBody>
          <a:bodyPr/>
          <a:lstStyle/>
          <a:p>
            <a:r>
              <a:rPr lang="el-GR" dirty="0"/>
              <a:t>ΔΗΜΟΣΙΟΝΟΜΙΚΑ</a:t>
            </a:r>
          </a:p>
        </p:txBody>
      </p:sp>
      <p:pic>
        <p:nvPicPr>
          <p:cNvPr id="7" name="Content Placeholder 6"/>
          <p:cNvPicPr>
            <a:picLocks noGrp="1" noChangeAspect="1"/>
          </p:cNvPicPr>
          <p:nvPr>
            <p:ph sz="half" idx="2"/>
          </p:nvPr>
        </p:nvPicPr>
        <p:blipFill>
          <a:blip r:embed="rId2"/>
          <a:stretch>
            <a:fillRect/>
          </a:stretch>
        </p:blipFill>
        <p:spPr>
          <a:xfrm>
            <a:off x="839788" y="2721188"/>
            <a:ext cx="5157787" cy="3252362"/>
          </a:xfrm>
          <a:prstGeom prst="rect">
            <a:avLst/>
          </a:prstGeom>
        </p:spPr>
      </p:pic>
      <p:sp>
        <p:nvSpPr>
          <p:cNvPr id="5" name="Text Placeholder 4"/>
          <p:cNvSpPr>
            <a:spLocks noGrp="1"/>
          </p:cNvSpPr>
          <p:nvPr>
            <p:ph type="body" sz="quarter" idx="3"/>
          </p:nvPr>
        </p:nvSpPr>
        <p:spPr/>
        <p:txBody>
          <a:bodyPr>
            <a:normAutofit/>
          </a:bodyPr>
          <a:lstStyle/>
          <a:p>
            <a:r>
              <a:rPr lang="el-GR" sz="1800" dirty="0"/>
              <a:t>ΠΑΡΕΜΒΑΤΙΚΗ ΠΟΛΙΤΙΚΗ ΔΙΑΜΟΡΦΩΣΗΣ ΠΛΑΦΟΝ</a:t>
            </a:r>
          </a:p>
        </p:txBody>
      </p:sp>
      <p:sp>
        <p:nvSpPr>
          <p:cNvPr id="6" name="Content Placeholder 5"/>
          <p:cNvSpPr>
            <a:spLocks noGrp="1"/>
          </p:cNvSpPr>
          <p:nvPr>
            <p:ph sz="quarter" idx="4"/>
          </p:nvPr>
        </p:nvSpPr>
        <p:spPr/>
        <p:txBody>
          <a:bodyPr>
            <a:normAutofit/>
          </a:bodyPr>
          <a:lstStyle/>
          <a:p>
            <a:pPr>
              <a:buFont typeface="Wingdings" panose="05000000000000000000" pitchFamily="2" charset="2"/>
              <a:buChar char="Ø"/>
            </a:pPr>
            <a:r>
              <a:rPr lang="el-GR" sz="1800" dirty="0"/>
              <a:t>Γιατί εφαρμόζεται?</a:t>
            </a:r>
          </a:p>
          <a:p>
            <a:pPr>
              <a:buFont typeface="Wingdings" panose="05000000000000000000" pitchFamily="2" charset="2"/>
              <a:buChar char="Ø"/>
            </a:pPr>
            <a:r>
              <a:rPr lang="el-GR" sz="1800" dirty="0"/>
              <a:t>Πότε θα έπρεπε να εφαρμόζεται?</a:t>
            </a:r>
          </a:p>
          <a:p>
            <a:pPr>
              <a:buFont typeface="Wingdings" panose="05000000000000000000" pitchFamily="2" charset="2"/>
              <a:buChar char="Ø"/>
            </a:pPr>
            <a:r>
              <a:rPr lang="el-GR" sz="1800" dirty="0"/>
              <a:t>Ποιους ωφελεί?</a:t>
            </a:r>
          </a:p>
          <a:p>
            <a:pPr>
              <a:buFont typeface="Wingdings" panose="05000000000000000000" pitchFamily="2" charset="2"/>
              <a:buChar char="Ø"/>
            </a:pPr>
            <a:r>
              <a:rPr lang="el-GR" sz="1800" dirty="0"/>
              <a:t>Ποιες οι προϋποθέσεις επιτυχούς εφαρμογής?</a:t>
            </a:r>
          </a:p>
          <a:p>
            <a:pPr>
              <a:buFont typeface="Wingdings" panose="05000000000000000000" pitchFamily="2" charset="2"/>
              <a:buChar char="Ø"/>
            </a:pPr>
            <a:r>
              <a:rPr lang="el-GR" sz="1800" dirty="0"/>
              <a:t>Ιστορικά διδάγματα επι τη βάση της εξίσωσης </a:t>
            </a:r>
            <a:r>
              <a:rPr lang="en-US" sz="1800" dirty="0"/>
              <a:t>Yd=C + I/S + G</a:t>
            </a:r>
            <a:endParaRPr lang="el-GR" sz="1800" dirty="0"/>
          </a:p>
        </p:txBody>
      </p:sp>
    </p:spTree>
    <p:extLst>
      <p:ext uri="{BB962C8B-B14F-4D97-AF65-F5344CB8AC3E}">
        <p14:creationId xmlns:p14="http://schemas.microsoft.com/office/powerpoint/2010/main" val="3224466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634"/>
          </a:xfrm>
        </p:spPr>
        <p:txBody>
          <a:bodyPr>
            <a:normAutofit/>
          </a:bodyPr>
          <a:lstStyle/>
          <a:p>
            <a:pPr algn="ctr"/>
            <a:r>
              <a:rPr lang="el-GR" sz="2800" b="1" dirty="0"/>
              <a:t>Πώς ο φόρος επηρεάζει όσους συμμετέχουν στην αγορά</a:t>
            </a:r>
          </a:p>
        </p:txBody>
      </p:sp>
      <p:pic>
        <p:nvPicPr>
          <p:cNvPr id="5" name="Content Placeholder 4"/>
          <p:cNvPicPr>
            <a:picLocks noGrp="1" noChangeAspect="1"/>
          </p:cNvPicPr>
          <p:nvPr>
            <p:ph sz="half" idx="1"/>
          </p:nvPr>
        </p:nvPicPr>
        <p:blipFill>
          <a:blip r:embed="rId2"/>
          <a:stretch>
            <a:fillRect/>
          </a:stretch>
        </p:blipFill>
        <p:spPr>
          <a:xfrm>
            <a:off x="1096962" y="2296566"/>
            <a:ext cx="4993445" cy="3006664"/>
          </a:xfrm>
          <a:prstGeom prst="rect">
            <a:avLst/>
          </a:prstGeom>
        </p:spPr>
      </p:pic>
      <p:pic>
        <p:nvPicPr>
          <p:cNvPr id="6" name="Content Placeholder 5"/>
          <p:cNvPicPr>
            <a:picLocks noGrp="1" noChangeAspect="1"/>
          </p:cNvPicPr>
          <p:nvPr>
            <p:ph sz="half" idx="2"/>
          </p:nvPr>
        </p:nvPicPr>
        <p:blipFill>
          <a:blip r:embed="rId3"/>
          <a:stretch>
            <a:fillRect/>
          </a:stretch>
        </p:blipFill>
        <p:spPr>
          <a:xfrm>
            <a:off x="6090408" y="2206305"/>
            <a:ext cx="5064956" cy="3096925"/>
          </a:xfrm>
          <a:prstGeom prst="rect">
            <a:avLst/>
          </a:prstGeom>
        </p:spPr>
      </p:pic>
    </p:spTree>
    <p:extLst>
      <p:ext uri="{BB962C8B-B14F-4D97-AF65-F5344CB8AC3E}">
        <p14:creationId xmlns:p14="http://schemas.microsoft.com/office/powerpoint/2010/main" val="257727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112" y="76200"/>
            <a:ext cx="11915775" cy="6705600"/>
          </a:xfrm>
          <a:prstGeom prst="rect">
            <a:avLst/>
          </a:prstGeom>
        </p:spPr>
      </p:pic>
    </p:spTree>
    <p:extLst>
      <p:ext uri="{BB962C8B-B14F-4D97-AF65-F5344CB8AC3E}">
        <p14:creationId xmlns:p14="http://schemas.microsoft.com/office/powerpoint/2010/main" val="942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2937" y="404812"/>
            <a:ext cx="10906125" cy="6048375"/>
          </a:xfrm>
          <a:prstGeom prst="rect">
            <a:avLst/>
          </a:prstGeom>
        </p:spPr>
      </p:pic>
    </p:spTree>
    <p:extLst>
      <p:ext uri="{BB962C8B-B14F-4D97-AF65-F5344CB8AC3E}">
        <p14:creationId xmlns:p14="http://schemas.microsoft.com/office/powerpoint/2010/main" val="3309902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1462" y="690562"/>
            <a:ext cx="11649075" cy="5476875"/>
          </a:xfrm>
          <a:prstGeom prst="rect">
            <a:avLst/>
          </a:prstGeom>
        </p:spPr>
      </p:pic>
    </p:spTree>
    <p:extLst>
      <p:ext uri="{BB962C8B-B14F-4D97-AF65-F5344CB8AC3E}">
        <p14:creationId xmlns:p14="http://schemas.microsoft.com/office/powerpoint/2010/main" val="2792926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894" y="142875"/>
            <a:ext cx="11582268" cy="6195193"/>
          </a:xfrm>
          <a:prstGeom prst="rect">
            <a:avLst/>
          </a:prstGeom>
        </p:spPr>
      </p:pic>
    </p:spTree>
    <p:extLst>
      <p:ext uri="{BB962C8B-B14F-4D97-AF65-F5344CB8AC3E}">
        <p14:creationId xmlns:p14="http://schemas.microsoft.com/office/powerpoint/2010/main" val="382082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Πώς επηρεάζει η μεταβολή στο μέγεθος του φόρου τη μη αντισταθμιζόμενη απώλεια και τα φορολογικά έσοδα του κράτους;</a:t>
            </a:r>
          </a:p>
        </p:txBody>
      </p:sp>
      <p:pic>
        <p:nvPicPr>
          <p:cNvPr id="4" name="Content Placeholder 3"/>
          <p:cNvPicPr>
            <a:picLocks noGrp="1" noChangeAspect="1"/>
          </p:cNvPicPr>
          <p:nvPr>
            <p:ph idx="1"/>
          </p:nvPr>
        </p:nvPicPr>
        <p:blipFill>
          <a:blip r:embed="rId2"/>
          <a:stretch>
            <a:fillRect/>
          </a:stretch>
        </p:blipFill>
        <p:spPr>
          <a:xfrm>
            <a:off x="1380584" y="2108200"/>
            <a:ext cx="9491158" cy="3760788"/>
          </a:xfrm>
          <a:prstGeom prst="rect">
            <a:avLst/>
          </a:prstGeom>
        </p:spPr>
      </p:pic>
    </p:spTree>
    <p:extLst>
      <p:ext uri="{BB962C8B-B14F-4D97-AF65-F5344CB8AC3E}">
        <p14:creationId xmlns:p14="http://schemas.microsoft.com/office/powerpoint/2010/main" val="40125168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Δίλημμα ή απλά κατανόηση της συμπεριφοράς της αγοράς?</a:t>
            </a:r>
          </a:p>
        </p:txBody>
      </p:sp>
      <p:pic>
        <p:nvPicPr>
          <p:cNvPr id="5" name="Content Placeholder 4"/>
          <p:cNvPicPr>
            <a:picLocks noGrp="1" noChangeAspect="1"/>
          </p:cNvPicPr>
          <p:nvPr>
            <p:ph sz="half" idx="1"/>
          </p:nvPr>
        </p:nvPicPr>
        <p:blipFill>
          <a:blip r:embed="rId2"/>
          <a:stretch>
            <a:fillRect/>
          </a:stretch>
        </p:blipFill>
        <p:spPr>
          <a:xfrm>
            <a:off x="1096963" y="2120900"/>
            <a:ext cx="4640262" cy="3466168"/>
          </a:xfrm>
          <a:prstGeom prst="rect">
            <a:avLst/>
          </a:prstGeom>
        </p:spPr>
      </p:pic>
      <p:pic>
        <p:nvPicPr>
          <p:cNvPr id="6" name="Content Placeholder 5"/>
          <p:cNvPicPr>
            <a:picLocks noGrp="1" noChangeAspect="1"/>
          </p:cNvPicPr>
          <p:nvPr>
            <p:ph sz="half" idx="2"/>
          </p:nvPr>
        </p:nvPicPr>
        <p:blipFill>
          <a:blip r:embed="rId3"/>
          <a:stretch>
            <a:fillRect/>
          </a:stretch>
        </p:blipFill>
        <p:spPr>
          <a:xfrm>
            <a:off x="5737226" y="2120900"/>
            <a:ext cx="5418138" cy="3617170"/>
          </a:xfrm>
          <a:prstGeom prst="rect">
            <a:avLst/>
          </a:prstGeom>
        </p:spPr>
      </p:pic>
    </p:spTree>
    <p:extLst>
      <p:ext uri="{BB962C8B-B14F-4D97-AF65-F5344CB8AC3E}">
        <p14:creationId xmlns:p14="http://schemas.microsoft.com/office/powerpoint/2010/main" val="2220497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t>Συμπεράσματα</a:t>
            </a:r>
          </a:p>
        </p:txBody>
      </p:sp>
      <p:sp>
        <p:nvSpPr>
          <p:cNvPr id="3" name="Content Placeholder 2"/>
          <p:cNvSpPr>
            <a:spLocks noGrp="1"/>
          </p:cNvSpPr>
          <p:nvPr>
            <p:ph idx="1"/>
          </p:nvPr>
        </p:nvSpPr>
        <p:spPr/>
        <p:txBody>
          <a:bodyPr/>
          <a:lstStyle/>
          <a:p>
            <a:pPr marL="457200" indent="-457200">
              <a:buFont typeface="+mj-lt"/>
              <a:buAutoNum type="arabicPeriod"/>
            </a:pPr>
            <a:r>
              <a:rPr lang="el-GR" dirty="0"/>
              <a:t>Οι φόροι μειώνουν το πλεονέκτημα των αγοραστών και των πωλητών περισσότερο απ’ ότι αυξάνουν τα έσοδα του κράτους δημιουργώντας απώλεια στο Συνολικό Πλεόνασμα. Το κόστος δεν οφείλεται στο ότι μεταβιβάζονται πόροι από τους συμμετέχοντες στην αγορά στο κράτος αλλά επειδή στρεβλώνουν τα κίνητρα και τα αποτελέσματα της αγοράς</a:t>
            </a:r>
          </a:p>
          <a:p>
            <a:pPr marL="457200" indent="-457200">
              <a:buFont typeface="+mj-lt"/>
              <a:buAutoNum type="arabicPeriod"/>
            </a:pPr>
            <a:r>
              <a:rPr lang="el-GR" dirty="0"/>
              <a:t>Πως το κράτος μπορεί να αριστοποιήσει τη φορολογική του πολιτική και να πετύχει ισοσκελισμένο προϋπολογισμό?</a:t>
            </a:r>
          </a:p>
        </p:txBody>
      </p:sp>
    </p:spTree>
    <p:extLst>
      <p:ext uri="{BB962C8B-B14F-4D97-AF65-F5344CB8AC3E}">
        <p14:creationId xmlns:p14="http://schemas.microsoft.com/office/powerpoint/2010/main" val="2339160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B648-5558-418A-AA7F-E44D1576599F}"/>
              </a:ext>
            </a:extLst>
          </p:cNvPr>
          <p:cNvSpPr>
            <a:spLocks noGrp="1"/>
          </p:cNvSpPr>
          <p:nvPr>
            <p:ph type="title"/>
          </p:nvPr>
        </p:nvSpPr>
        <p:spPr>
          <a:xfrm>
            <a:off x="1097280" y="286604"/>
            <a:ext cx="10058400" cy="539020"/>
          </a:xfrm>
        </p:spPr>
        <p:txBody>
          <a:bodyPr>
            <a:normAutofit/>
          </a:bodyPr>
          <a:lstStyle/>
          <a:p>
            <a:pPr algn="ctr"/>
            <a:r>
              <a:rPr lang="el-GR" sz="2400" b="1" dirty="0"/>
              <a:t>Οι οικονομολόγοι ως σύμβουλοι της οικονομικής πολιτικής</a:t>
            </a:r>
            <a:endParaRPr lang="en-GB" sz="2400" b="1" dirty="0"/>
          </a:p>
        </p:txBody>
      </p:sp>
      <p:sp>
        <p:nvSpPr>
          <p:cNvPr id="3" name="Content Placeholder 2">
            <a:extLst>
              <a:ext uri="{FF2B5EF4-FFF2-40B4-BE49-F238E27FC236}">
                <a16:creationId xmlns:a16="http://schemas.microsoft.com/office/drawing/2014/main" id="{3ED7816F-94D4-4B3B-80F0-BF088D722013}"/>
              </a:ext>
            </a:extLst>
          </p:cNvPr>
          <p:cNvSpPr>
            <a:spLocks noGrp="1"/>
          </p:cNvSpPr>
          <p:nvPr>
            <p:ph idx="1"/>
          </p:nvPr>
        </p:nvSpPr>
        <p:spPr>
          <a:xfrm>
            <a:off x="1097280" y="1100831"/>
            <a:ext cx="10058400" cy="4768261"/>
          </a:xfrm>
        </p:spPr>
        <p:txBody>
          <a:bodyPr/>
          <a:lstStyle/>
          <a:p>
            <a:r>
              <a:rPr lang="el-GR" dirty="0"/>
              <a:t>Οι οικονομολόγοι ως σύμβουλοι της οικονομικής πολιτικής προσφέρουν αντικρουόμενες συμβουλές εξαιτίας διαφορετικών:  επιστημονικών εκτιμήσεων ή  αξιολογικών κρίσεων</a:t>
            </a:r>
            <a:endParaRPr lang="en-US" dirty="0"/>
          </a:p>
          <a:p>
            <a:r>
              <a:rPr lang="el-GR" dirty="0"/>
              <a:t>Ανέκδοτο: Πόσοι οικονομολόγοι χρειάζονται για να αλλάξουν μία λάμπα; Οκτώ! Ένας για να τη βιδώσει και επτά για να κρατήσουν όλες τις άλλες παραμέτρους σταθερές…</a:t>
            </a:r>
          </a:p>
          <a:p>
            <a:r>
              <a:rPr lang="el-GR" dirty="0"/>
              <a:t>Πόσοι μονεταριστές οικονομολόγοι χρειάζονται για να αλλάξουν μία λάμπα; Κανένας! Αν η λάμπα χρειαζόταν αλλαγή, τότε η αγορά θα την είχε κάνει από μόνη της. Η αγορά ξέρει, αποφασίζει και ενεργεί για τα πάντα!</a:t>
            </a:r>
          </a:p>
          <a:p>
            <a:r>
              <a:rPr lang="el-GR" dirty="0"/>
              <a:t>Πόσοι </a:t>
            </a:r>
            <a:r>
              <a:rPr lang="el-GR" dirty="0" err="1"/>
              <a:t>κεϋνσιανοί</a:t>
            </a:r>
            <a:r>
              <a:rPr lang="el-GR" dirty="0"/>
              <a:t> οικονομολόγοι χρειάζονται για να αλλάξουν μία λάμπα; Όλοι, γιατί μόνο τότε μπορούν να δημιουργήσουν θέσεις απασχόλησης, να αυξήσουν την κατανάλωση και να μεταθέσουν την καμπύλη της ζήτησης προς τα δεξιά </a:t>
            </a:r>
          </a:p>
          <a:p>
            <a:r>
              <a:rPr lang="el-GR" dirty="0"/>
              <a:t>Πόσοι μαρξιστές οικονομολόγοι χρειάζονται για να βιδώσουν μία λάμπα; Κανένας! Η λάμπα εμπεριέχει το… σπόρο της δικής της έκρηξης (σ.σ. επανάστασης)… </a:t>
            </a:r>
            <a:endParaRPr lang="en-GB" dirty="0"/>
          </a:p>
        </p:txBody>
      </p:sp>
      <p:pic>
        <p:nvPicPr>
          <p:cNvPr id="4" name="Picture 3"/>
          <p:cNvPicPr>
            <a:picLocks noChangeAspect="1"/>
          </p:cNvPicPr>
          <p:nvPr/>
        </p:nvPicPr>
        <p:blipFill>
          <a:blip r:embed="rId2"/>
          <a:stretch>
            <a:fillRect/>
          </a:stretch>
        </p:blipFill>
        <p:spPr>
          <a:xfrm>
            <a:off x="925033" y="414670"/>
            <a:ext cx="10547497" cy="5713285"/>
          </a:xfrm>
          <a:prstGeom prst="rect">
            <a:avLst/>
          </a:prstGeom>
        </p:spPr>
      </p:pic>
    </p:spTree>
    <p:extLst>
      <p:ext uri="{BB962C8B-B14F-4D97-AF65-F5344CB8AC3E}">
        <p14:creationId xmlns:p14="http://schemas.microsoft.com/office/powerpoint/2010/main" val="352779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62DA52-B1FE-BA06-8C90-8F2C07E448BF}"/>
              </a:ext>
            </a:extLst>
          </p:cNvPr>
          <p:cNvPicPr>
            <a:picLocks noChangeAspect="1"/>
          </p:cNvPicPr>
          <p:nvPr/>
        </p:nvPicPr>
        <p:blipFill>
          <a:blip r:embed="rId2"/>
          <a:stretch>
            <a:fillRect/>
          </a:stretch>
        </p:blipFill>
        <p:spPr>
          <a:xfrm>
            <a:off x="0" y="321001"/>
            <a:ext cx="12192000" cy="2291950"/>
          </a:xfrm>
          <a:prstGeom prst="rect">
            <a:avLst/>
          </a:prstGeom>
        </p:spPr>
      </p:pic>
      <p:pic>
        <p:nvPicPr>
          <p:cNvPr id="5" name="Picture 4">
            <a:extLst>
              <a:ext uri="{FF2B5EF4-FFF2-40B4-BE49-F238E27FC236}">
                <a16:creationId xmlns:a16="http://schemas.microsoft.com/office/drawing/2014/main" id="{F1A35689-17E4-6BF2-9889-B029D90F0064}"/>
              </a:ext>
            </a:extLst>
          </p:cNvPr>
          <p:cNvPicPr>
            <a:picLocks noChangeAspect="1"/>
          </p:cNvPicPr>
          <p:nvPr/>
        </p:nvPicPr>
        <p:blipFill>
          <a:blip r:embed="rId3"/>
          <a:stretch>
            <a:fillRect/>
          </a:stretch>
        </p:blipFill>
        <p:spPr>
          <a:xfrm>
            <a:off x="363338" y="2616200"/>
            <a:ext cx="11784254" cy="1571234"/>
          </a:xfrm>
          <a:prstGeom prst="rect">
            <a:avLst/>
          </a:prstGeom>
        </p:spPr>
      </p:pic>
    </p:spTree>
    <p:extLst>
      <p:ext uri="{BB962C8B-B14F-4D97-AF65-F5344CB8AC3E}">
        <p14:creationId xmlns:p14="http://schemas.microsoft.com/office/powerpoint/2010/main" val="250759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4089B4-9A07-81FC-F90B-45FE8412680D}"/>
              </a:ext>
            </a:extLst>
          </p:cNvPr>
          <p:cNvPicPr>
            <a:picLocks noChangeAspect="1"/>
          </p:cNvPicPr>
          <p:nvPr/>
        </p:nvPicPr>
        <p:blipFill>
          <a:blip r:embed="rId2"/>
          <a:stretch>
            <a:fillRect/>
          </a:stretch>
        </p:blipFill>
        <p:spPr>
          <a:xfrm>
            <a:off x="1058410" y="0"/>
            <a:ext cx="10075179" cy="4063938"/>
          </a:xfrm>
          <a:prstGeom prst="rect">
            <a:avLst/>
          </a:prstGeom>
        </p:spPr>
      </p:pic>
      <p:pic>
        <p:nvPicPr>
          <p:cNvPr id="5" name="Picture 4">
            <a:extLst>
              <a:ext uri="{FF2B5EF4-FFF2-40B4-BE49-F238E27FC236}">
                <a16:creationId xmlns:a16="http://schemas.microsoft.com/office/drawing/2014/main" id="{83FB6B5D-6983-C38A-2350-51125852F1E9}"/>
              </a:ext>
            </a:extLst>
          </p:cNvPr>
          <p:cNvPicPr>
            <a:picLocks noChangeAspect="1"/>
          </p:cNvPicPr>
          <p:nvPr/>
        </p:nvPicPr>
        <p:blipFill>
          <a:blip r:embed="rId3"/>
          <a:stretch>
            <a:fillRect/>
          </a:stretch>
        </p:blipFill>
        <p:spPr>
          <a:xfrm>
            <a:off x="1215184" y="4172328"/>
            <a:ext cx="9918406" cy="1586606"/>
          </a:xfrm>
          <a:prstGeom prst="rect">
            <a:avLst/>
          </a:prstGeom>
        </p:spPr>
      </p:pic>
    </p:spTree>
    <p:extLst>
      <p:ext uri="{BB962C8B-B14F-4D97-AF65-F5344CB8AC3E}">
        <p14:creationId xmlns:p14="http://schemas.microsoft.com/office/powerpoint/2010/main" val="97670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184A5C-C6BF-4240-2E46-BB3FF455C5D1}"/>
              </a:ext>
            </a:extLst>
          </p:cNvPr>
          <p:cNvPicPr>
            <a:picLocks noChangeAspect="1"/>
          </p:cNvPicPr>
          <p:nvPr/>
        </p:nvPicPr>
        <p:blipFill>
          <a:blip r:embed="rId2"/>
          <a:stretch>
            <a:fillRect/>
          </a:stretch>
        </p:blipFill>
        <p:spPr>
          <a:xfrm>
            <a:off x="79385" y="-62985"/>
            <a:ext cx="11706225" cy="3762375"/>
          </a:xfrm>
          <a:prstGeom prst="rect">
            <a:avLst/>
          </a:prstGeom>
        </p:spPr>
      </p:pic>
      <p:pic>
        <p:nvPicPr>
          <p:cNvPr id="5" name="Picture 4">
            <a:extLst>
              <a:ext uri="{FF2B5EF4-FFF2-40B4-BE49-F238E27FC236}">
                <a16:creationId xmlns:a16="http://schemas.microsoft.com/office/drawing/2014/main" id="{138EF169-F3B7-FCC1-CEBA-8607829668B5}"/>
              </a:ext>
            </a:extLst>
          </p:cNvPr>
          <p:cNvPicPr>
            <a:picLocks noChangeAspect="1"/>
          </p:cNvPicPr>
          <p:nvPr/>
        </p:nvPicPr>
        <p:blipFill>
          <a:blip r:embed="rId3"/>
          <a:stretch>
            <a:fillRect/>
          </a:stretch>
        </p:blipFill>
        <p:spPr>
          <a:xfrm>
            <a:off x="311108" y="3772973"/>
            <a:ext cx="11049000" cy="2533650"/>
          </a:xfrm>
          <a:prstGeom prst="rect">
            <a:avLst/>
          </a:prstGeom>
        </p:spPr>
      </p:pic>
    </p:spTree>
    <p:extLst>
      <p:ext uri="{BB962C8B-B14F-4D97-AF65-F5344CB8AC3E}">
        <p14:creationId xmlns:p14="http://schemas.microsoft.com/office/powerpoint/2010/main" val="91969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2266C0-FACD-F618-8717-63DA1F9DB54D}"/>
              </a:ext>
            </a:extLst>
          </p:cNvPr>
          <p:cNvPicPr>
            <a:picLocks noChangeAspect="1"/>
          </p:cNvPicPr>
          <p:nvPr/>
        </p:nvPicPr>
        <p:blipFill>
          <a:blip r:embed="rId2"/>
          <a:stretch>
            <a:fillRect/>
          </a:stretch>
        </p:blipFill>
        <p:spPr>
          <a:xfrm>
            <a:off x="1890712" y="0"/>
            <a:ext cx="8410575" cy="3914775"/>
          </a:xfrm>
          <a:prstGeom prst="rect">
            <a:avLst/>
          </a:prstGeom>
        </p:spPr>
      </p:pic>
      <p:pic>
        <p:nvPicPr>
          <p:cNvPr id="5" name="Picture 4">
            <a:extLst>
              <a:ext uri="{FF2B5EF4-FFF2-40B4-BE49-F238E27FC236}">
                <a16:creationId xmlns:a16="http://schemas.microsoft.com/office/drawing/2014/main" id="{7A89A0E8-2BF8-7AB8-60E0-F46110DFBA37}"/>
              </a:ext>
            </a:extLst>
          </p:cNvPr>
          <p:cNvPicPr>
            <a:picLocks noChangeAspect="1"/>
          </p:cNvPicPr>
          <p:nvPr/>
        </p:nvPicPr>
        <p:blipFill>
          <a:blip r:embed="rId3"/>
          <a:stretch>
            <a:fillRect/>
          </a:stretch>
        </p:blipFill>
        <p:spPr>
          <a:xfrm>
            <a:off x="1647131" y="3914775"/>
            <a:ext cx="9148037" cy="4526372"/>
          </a:xfrm>
          <a:prstGeom prst="rect">
            <a:avLst/>
          </a:prstGeom>
        </p:spPr>
      </p:pic>
    </p:spTree>
    <p:extLst>
      <p:ext uri="{BB962C8B-B14F-4D97-AF65-F5344CB8AC3E}">
        <p14:creationId xmlns:p14="http://schemas.microsoft.com/office/powerpoint/2010/main" val="233820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9FA266-4BC6-FCC0-4BCF-CF07C859D41D}"/>
              </a:ext>
            </a:extLst>
          </p:cNvPr>
          <p:cNvPicPr>
            <a:picLocks noChangeAspect="1"/>
          </p:cNvPicPr>
          <p:nvPr/>
        </p:nvPicPr>
        <p:blipFill>
          <a:blip r:embed="rId2"/>
          <a:stretch>
            <a:fillRect/>
          </a:stretch>
        </p:blipFill>
        <p:spPr>
          <a:xfrm>
            <a:off x="1822745" y="0"/>
            <a:ext cx="7868712" cy="6858000"/>
          </a:xfrm>
          <a:prstGeom prst="rect">
            <a:avLst/>
          </a:prstGeom>
        </p:spPr>
      </p:pic>
    </p:spTree>
    <p:extLst>
      <p:ext uri="{BB962C8B-B14F-4D97-AF65-F5344CB8AC3E}">
        <p14:creationId xmlns:p14="http://schemas.microsoft.com/office/powerpoint/2010/main" val="128953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Οι βασικές υποθέσεις κρατικής παρέμβασης στη διαμόρφωση των τιμών</a:t>
            </a:r>
          </a:p>
        </p:txBody>
      </p:sp>
      <p:sp>
        <p:nvSpPr>
          <p:cNvPr id="3" name="Content Placeholder 2"/>
          <p:cNvSpPr>
            <a:spLocks noGrp="1"/>
          </p:cNvSpPr>
          <p:nvPr>
            <p:ph idx="1"/>
          </p:nvPr>
        </p:nvSpPr>
        <p:spPr/>
        <p:txBody>
          <a:bodyPr>
            <a:normAutofit lnSpcReduction="10000"/>
          </a:bodyPr>
          <a:lstStyle/>
          <a:p>
            <a:r>
              <a:rPr lang="el-GR" dirty="0"/>
              <a:t>Οι πολιτικοί και οι υπεύθυνοι χάραξης πολιτικής ακολουθώντας μια από της Δέκα αρχές ότι οι άνθρωποι ανταποκρίνονται σε κίνητρα και όταν πιστεύουν ότι η αγοραία τιμή ενός αγαθού δεν είναι δίκαιη για τους αγοραστές ή τους πωλητές τότε επιβάλλουν ανώτατες ή κατώτατες τιμές όταν θέλουν να επιδράσουν στα αποτελέσματα της αγοράς επιβάλλοντας φόρους και επιδοτήσεις.</a:t>
            </a:r>
          </a:p>
          <a:p>
            <a:r>
              <a:rPr lang="el-GR" dirty="0"/>
              <a:t>Τι υποθέτουν?</a:t>
            </a:r>
          </a:p>
          <a:p>
            <a:pPr>
              <a:buFont typeface="Wingdings" panose="05000000000000000000" pitchFamily="2" charset="2"/>
              <a:buChar char="q"/>
            </a:pPr>
            <a:r>
              <a:rPr lang="el-GR" dirty="0"/>
              <a:t> ορθολογική συμπεριφορά</a:t>
            </a:r>
          </a:p>
          <a:p>
            <a:pPr>
              <a:buFont typeface="Wingdings" panose="05000000000000000000" pitchFamily="2" charset="2"/>
              <a:buChar char="q"/>
            </a:pPr>
            <a:r>
              <a:rPr lang="el-GR" dirty="0"/>
              <a:t>Συμμόρφωση της αγοράς από πλευράς τόσο Ζ όσο και Π</a:t>
            </a:r>
          </a:p>
          <a:p>
            <a:pPr>
              <a:buFont typeface="Wingdings" panose="05000000000000000000" pitchFamily="2" charset="2"/>
              <a:buChar char="q"/>
            </a:pPr>
            <a:r>
              <a:rPr lang="el-GR" dirty="0"/>
              <a:t>Δυνατότητα ελεγκτικού μηχανισμού</a:t>
            </a:r>
          </a:p>
          <a:p>
            <a:pPr>
              <a:buFont typeface="Wingdings" panose="05000000000000000000" pitchFamily="2" charset="2"/>
              <a:buChar char="q"/>
            </a:pPr>
            <a:r>
              <a:rPr lang="el-GR" dirty="0"/>
              <a:t>Ομοιογένεια προϊόντος</a:t>
            </a:r>
          </a:p>
        </p:txBody>
      </p:sp>
    </p:spTree>
    <p:extLst>
      <p:ext uri="{BB962C8B-B14F-4D97-AF65-F5344CB8AC3E}">
        <p14:creationId xmlns:p14="http://schemas.microsoft.com/office/powerpoint/2010/main" val="2153595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Εργαλεία Δημοσιονομικής Πολιτικής</a:t>
            </a:r>
          </a:p>
        </p:txBody>
      </p:sp>
      <p:sp>
        <p:nvSpPr>
          <p:cNvPr id="3" name="Content Placeholder 2"/>
          <p:cNvSpPr>
            <a:spLocks noGrp="1"/>
          </p:cNvSpPr>
          <p:nvPr>
            <p:ph idx="1"/>
          </p:nvPr>
        </p:nvSpPr>
        <p:spPr/>
        <p:txBody>
          <a:bodyPr>
            <a:normAutofit fontScale="92500" lnSpcReduction="10000"/>
          </a:bodyPr>
          <a:lstStyle/>
          <a:p>
            <a:r>
              <a:rPr lang="en-US" dirty="0"/>
              <a:t>- </a:t>
            </a:r>
            <a:r>
              <a:rPr lang="el-GR" dirty="0"/>
              <a:t>Οι φόροι χωρίζονται σε τρείς βασικές κατηγορίες:</a:t>
            </a:r>
          </a:p>
          <a:p>
            <a:pPr>
              <a:buFont typeface="Wingdings" panose="05000000000000000000" pitchFamily="2" charset="2"/>
              <a:buChar char="Ø"/>
            </a:pPr>
            <a:r>
              <a:rPr lang="el-GR" dirty="0"/>
              <a:t>Άμεσοι φόροι</a:t>
            </a:r>
            <a:r>
              <a:rPr lang="en-US" dirty="0"/>
              <a:t>(Direct Taxes)</a:t>
            </a:r>
            <a:r>
              <a:rPr lang="el-GR" dirty="0"/>
              <a:t> είναι αυτοί οι οποίοι επιβάλλονται στο εισόδημα και τον πλούτο φυσικών και νομικών προσώπων (π.χ. Φόρος εισοδήματος, ΕΝΦΙΑ, Φόροι Μεταβίβασης Αξιών Κινητών και Ακινήτων κλπ.</a:t>
            </a:r>
          </a:p>
          <a:p>
            <a:pPr>
              <a:buFont typeface="Wingdings" panose="05000000000000000000" pitchFamily="2" charset="2"/>
              <a:buChar char="Ø"/>
            </a:pPr>
            <a:r>
              <a:rPr lang="el-GR" dirty="0"/>
              <a:t>Έμμεσοι φόροι </a:t>
            </a:r>
            <a:r>
              <a:rPr lang="en-US" dirty="0"/>
              <a:t>(Indirect or Ad Valorem) </a:t>
            </a:r>
            <a:r>
              <a:rPr lang="el-GR" dirty="0"/>
              <a:t>είναι αυτοί που επιβάλλονται επί της πώλησης (κατανάλωσης)  αγαθών και υπηρεσιών πχ ΦΠΑ, Ειδικοί όροι Κατανάλωσης.</a:t>
            </a:r>
          </a:p>
          <a:p>
            <a:pPr>
              <a:buFont typeface="Wingdings" panose="05000000000000000000" pitchFamily="2" charset="2"/>
              <a:buChar char="Ø"/>
            </a:pPr>
            <a:r>
              <a:rPr lang="el-GR" dirty="0"/>
              <a:t>Δασμοί &amp; Τέλη (</a:t>
            </a:r>
            <a:r>
              <a:rPr lang="en-US" dirty="0"/>
              <a:t>Tariffs &amp; Duties) </a:t>
            </a:r>
            <a:r>
              <a:rPr lang="el-GR" dirty="0"/>
              <a:t>επι εισαγωγών και εξαγωγών </a:t>
            </a:r>
          </a:p>
          <a:p>
            <a:pPr marL="0" indent="0">
              <a:buNone/>
            </a:pPr>
            <a:r>
              <a:rPr lang="en-US" dirty="0"/>
              <a:t>- </a:t>
            </a:r>
            <a:r>
              <a:rPr lang="el-GR" dirty="0"/>
              <a:t>Γιατί απαιτείται η φορολόγηση?</a:t>
            </a:r>
          </a:p>
          <a:p>
            <a:pPr marL="0" indent="0">
              <a:buNone/>
            </a:pPr>
            <a:r>
              <a:rPr lang="el-GR" dirty="0"/>
              <a:t>Για την είσπραξη του συνόλου των κρατικών δαπανών που αφορά πληρωμές, μεταβιβαστικές πληρωμές, εξυπηρέτηση χρέους και παραγωγή κοινωνικών αγαθών </a:t>
            </a:r>
            <a:r>
              <a:rPr lang="el-GR" b="1" dirty="0"/>
              <a:t>στα πλαίσια της ανταποδοτικότητας και ισονομίας</a:t>
            </a:r>
          </a:p>
          <a:p>
            <a:pPr marL="0" indent="0">
              <a:buNone/>
            </a:pPr>
            <a:endParaRPr lang="el-GR" dirty="0"/>
          </a:p>
        </p:txBody>
      </p:sp>
    </p:spTree>
    <p:extLst>
      <p:ext uri="{BB962C8B-B14F-4D97-AF65-F5344CB8AC3E}">
        <p14:creationId xmlns:p14="http://schemas.microsoft.com/office/powerpoint/2010/main" val="345048455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{33393EBB-5049-497B-8711-FFA948CC9207}tf56160789_win32</Template>
  <TotalTime>1956</TotalTime>
  <Words>741</Words>
  <Application>Microsoft Office PowerPoint</Application>
  <PresentationFormat>Widescreen</PresentationFormat>
  <Paragraphs>55</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Book Antiqua</vt:lpstr>
      <vt:lpstr>Bookman Old Style</vt:lpstr>
      <vt:lpstr>Calibri</vt:lpstr>
      <vt:lpstr>Calibri Light</vt:lpstr>
      <vt:lpstr>Franklin Gothic Book</vt:lpstr>
      <vt:lpstr>Wingdings</vt:lpstr>
      <vt:lpstr>1_RetrospectVTI</vt:lpstr>
      <vt:lpstr>Office Theme</vt:lpstr>
      <vt:lpstr>ΟΙΚΟΝΟΜΙΚΗ ΤΩΝ ΕΠΙΧΕΙΡΗΣΕΩΝ  </vt:lpstr>
      <vt:lpstr>Ο ΡΟΛΟΣ ΤΗΣ ΔΗΜΟΣΙΟΝΟΜΙΚΗΣ ΠΟΛΙΤΙΚΗΣ ΣΤΗΝ ΔΙΑΜΟΡΦΩΣΗ ΤΗΣ ΑΓΟΡΑΣ ΚΑΙ Ο ΡΟΛΟΣ ΤΩΝ ΠΑΡΕΜΒΑΣΕΩΝ ΤΩΝ ΘΕΣΜΩΝ ΣΤΗ ΔΙΑΜΟΡΦΩΣΗ ΤΩΝ ΤΙΜΩΝ</vt:lpstr>
      <vt:lpstr>PowerPoint Presentation</vt:lpstr>
      <vt:lpstr>PowerPoint Presentation</vt:lpstr>
      <vt:lpstr>PowerPoint Presentation</vt:lpstr>
      <vt:lpstr>PowerPoint Presentation</vt:lpstr>
      <vt:lpstr>PowerPoint Presentation</vt:lpstr>
      <vt:lpstr>Οι βασικές υποθέσεις κρατικής παρέμβασης στη διαμόρφωση των τιμών</vt:lpstr>
      <vt:lpstr>Εργαλεία Δημοσιονομικής Πολιτικής</vt:lpstr>
      <vt:lpstr>ΕΜΜΕΣΟΙ ΦΟΡΟΙ</vt:lpstr>
      <vt:lpstr>Επιβολή ειδικού φόρου στους πωλητές</vt:lpstr>
      <vt:lpstr>PowerPoint Presentation</vt:lpstr>
      <vt:lpstr>PowerPoint Presentation</vt:lpstr>
      <vt:lpstr>PowerPoint Presentation</vt:lpstr>
      <vt:lpstr>Επιβολή ειδικού φόρου στους αγοραστές</vt:lpstr>
      <vt:lpstr>Συμπεράσματα εφαρμογής δημοσιονομικών μέτρων</vt:lpstr>
      <vt:lpstr>Ο ρόλος της ελαστικότητας στην εφαρμογή δημοσιονομικής πολιτικής</vt:lpstr>
      <vt:lpstr>PowerPoint Presentation</vt:lpstr>
      <vt:lpstr>PowerPoint Presentation</vt:lpstr>
      <vt:lpstr>Πώς ο φόρος επηρεάζει όσους συμμετέχουν στην αγορά</vt:lpstr>
      <vt:lpstr>PowerPoint Presentation</vt:lpstr>
      <vt:lpstr>PowerPoint Presentation</vt:lpstr>
      <vt:lpstr>PowerPoint Presentation</vt:lpstr>
      <vt:lpstr>PowerPoint Presentation</vt:lpstr>
      <vt:lpstr>Πώς επηρεάζει η μεταβολή στο μέγεθος του φόρου τη μη αντισταθμιζόμενη απώλεια και τα φορολογικά έσοδα του κράτους;</vt:lpstr>
      <vt:lpstr>Δίλημμα ή απλά κατανόηση της συμπεριφοράς της αγοράς?</vt:lpstr>
      <vt:lpstr>Συμπεράσματα</vt:lpstr>
      <vt:lpstr>Οι οικονομολόγοι ως σύμβουλοι της οικονομικής πολιτικής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ΜΙΚΡΟΟΙΚΟΝΟΜΙΚΗ ΘΕΩΡΙΑ ΚΑΙ ΕΦΑΡΜΟΓΕΣ</dc:title>
  <dc:creator>DIMITRIOS KAMPIS</dc:creator>
  <cp:lastModifiedBy>DIMITRIOS KAMPIS</cp:lastModifiedBy>
  <cp:revision>23</cp:revision>
  <dcterms:created xsi:type="dcterms:W3CDTF">2021-10-21T08:13:11Z</dcterms:created>
  <dcterms:modified xsi:type="dcterms:W3CDTF">2025-02-19T14:12:29Z</dcterms:modified>
</cp:coreProperties>
</file>