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59" r:id="rId5"/>
    <p:sldId id="262" r:id="rId6"/>
    <p:sldId id="260" r:id="rId7"/>
    <p:sldId id="261" r:id="rId8"/>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9" d="100"/>
          <a:sy n="139" d="100"/>
        </p:scale>
        <p:origin x="144" y="5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8758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Uploaded Bloomberg oil report for the oil chart asset.
- Uploaded Bloomberg food-chain report for the urea futures chart asset.</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Uploaded Bloomberg oil report says buyers turned to US LNG after the Qatar plant outage and that gas prices in Europe and Asia soared.
- The two crude screenshots on this slide come from the uploaded oil report.</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Uploaded Bloomberg food-chain report says the war cut off important sources of energy and fertilizers, that nitrogen fertilizers underpin roughly half of global food production, and that higher oil prices lift freight and packaging costs.
- All three charts on this slide come from the uploaded food-chain document.</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Baseline numerical inputs come from the user’s tomato greenhouse case description.
- Break-even logic and scenario values are derived from the attached Excel workbook built for this lecture.</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Numerical results on this slide are taken from the attached Excel workbook prepared from the user’s case inputs.
- Scenario logic: oil at $120/bbl, labour/misc stable in A, labour/misc +20% in B, contract farming with hedge options in 2.3.</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The transmission and inflation discussion is grounded in the uploaded Bloomberg food-chain report, which states that higher energy and fertilizer costs are likely to pass through to consumers and complicate inflation control.
- The fiscal-policy items on this slide are discussion prompts, not claims about a specific enacted Greek policy change.</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0"/>
            <a:ext cx="4754880" cy="6858000"/>
          </a:xfrm>
          <a:prstGeom prst="rect">
            <a:avLst/>
          </a:prstGeom>
          <a:solidFill>
            <a:srgbClr val="123A63"/>
          </a:solidFill>
          <a:ln w="12700">
            <a:solidFill>
              <a:srgbClr val="123A63">
                <a:alpha val="0"/>
              </a:srgbClr>
            </a:solidFill>
            <a:prstDash val="solid"/>
          </a:ln>
        </p:spPr>
      </p:sp>
      <p:sp>
        <p:nvSpPr>
          <p:cNvPr id="3" name="Text 1"/>
          <p:cNvSpPr/>
          <p:nvPr/>
        </p:nvSpPr>
        <p:spPr>
          <a:xfrm>
            <a:off x="502920" y="960120"/>
            <a:ext cx="3657600" cy="1463040"/>
          </a:xfrm>
          <a:prstGeom prst="rect">
            <a:avLst/>
          </a:prstGeom>
          <a:noFill/>
          <a:ln/>
        </p:spPr>
        <p:txBody>
          <a:bodyPr wrap="square" rtlCol="0" anchor="ctr"/>
          <a:lstStyle/>
          <a:p>
            <a:pPr marL="0" indent="0">
              <a:buNone/>
            </a:pPr>
            <a:r>
              <a:rPr lang="en-US" sz="2500" b="1" dirty="0">
                <a:solidFill>
                  <a:srgbClr val="FFFFFF"/>
                </a:solidFill>
              </a:rPr>
              <a:t>Global Oil Shock, Food Inputs, and Break-Even Economics</a:t>
            </a:r>
            <a:endParaRPr lang="en-US" sz="2500" dirty="0"/>
          </a:p>
        </p:txBody>
      </p:sp>
      <p:sp>
        <p:nvSpPr>
          <p:cNvPr id="4" name="Text 2"/>
          <p:cNvSpPr/>
          <p:nvPr/>
        </p:nvSpPr>
        <p:spPr>
          <a:xfrm>
            <a:off x="530352" y="2743200"/>
            <a:ext cx="3474720" cy="731520"/>
          </a:xfrm>
          <a:prstGeom prst="rect">
            <a:avLst/>
          </a:prstGeom>
          <a:noFill/>
          <a:ln/>
        </p:spPr>
        <p:txBody>
          <a:bodyPr wrap="square" rtlCol="0" anchor="ctr"/>
          <a:lstStyle/>
          <a:p>
            <a:pPr marL="0" indent="0">
              <a:buNone/>
            </a:pPr>
            <a:r>
              <a:rPr lang="en-US" sz="1600" dirty="0">
                <a:solidFill>
                  <a:srgbClr val="D7E5F3"/>
                </a:solidFill>
              </a:rPr>
              <a:t>Tomato greenhouse case study</a:t>
            </a:r>
            <a:endParaRPr lang="en-US" sz="1600" dirty="0"/>
          </a:p>
          <a:p>
            <a:pPr marL="0" indent="0">
              <a:buNone/>
            </a:pPr>
            <a:r>
              <a:rPr lang="en-US" sz="1600" dirty="0">
                <a:solidFill>
                  <a:srgbClr val="D7E5F3"/>
                </a:solidFill>
              </a:rPr>
              <a:t>Lecture overview + live Excel model</a:t>
            </a:r>
            <a:endParaRPr lang="en-US" sz="1600" dirty="0"/>
          </a:p>
        </p:txBody>
      </p:sp>
      <p:sp>
        <p:nvSpPr>
          <p:cNvPr id="5" name="Text 3"/>
          <p:cNvSpPr/>
          <p:nvPr/>
        </p:nvSpPr>
        <p:spPr>
          <a:xfrm>
            <a:off x="530352" y="3977640"/>
            <a:ext cx="2377440" cy="182880"/>
          </a:xfrm>
          <a:prstGeom prst="rect">
            <a:avLst/>
          </a:prstGeom>
          <a:noFill/>
          <a:ln/>
        </p:spPr>
        <p:txBody>
          <a:bodyPr wrap="square" rtlCol="0" anchor="ctr"/>
          <a:lstStyle/>
          <a:p>
            <a:pPr marL="0" indent="0">
              <a:buNone/>
            </a:pPr>
            <a:r>
              <a:rPr lang="en-US" sz="1250" b="1" dirty="0">
                <a:solidFill>
                  <a:srgbClr val="FFFFFF"/>
                </a:solidFill>
              </a:rPr>
              <a:t>20</a:t>
            </a:r>
            <a:r>
              <a:rPr lang="en-US" sz="1250" b="1" baseline="30000" dirty="0">
                <a:solidFill>
                  <a:srgbClr val="FFFFFF"/>
                </a:solidFill>
              </a:rPr>
              <a:t>th</a:t>
            </a:r>
            <a:r>
              <a:rPr lang="en-US" sz="1250" b="1" dirty="0">
                <a:solidFill>
                  <a:srgbClr val="FFFFFF"/>
                </a:solidFill>
              </a:rPr>
              <a:t> March 2026 lecture Managerial Economics</a:t>
            </a:r>
            <a:endParaRPr lang="en-US" sz="1250" dirty="0"/>
          </a:p>
        </p:txBody>
      </p:sp>
      <p:pic>
        <p:nvPicPr>
          <p:cNvPr id="6" name="Image 0" descr="/mnt/data/extracted/oil/image1.png"/>
          <p:cNvPicPr>
            <a:picLocks noChangeAspect="1"/>
          </p:cNvPicPr>
          <p:nvPr/>
        </p:nvPicPr>
        <p:blipFill>
          <a:blip r:embed="rId3"/>
          <a:stretch>
            <a:fillRect/>
          </a:stretch>
        </p:blipFill>
        <p:spPr>
          <a:xfrm>
            <a:off x="7326134" y="731520"/>
            <a:ext cx="2126972" cy="2788920"/>
          </a:xfrm>
          <a:prstGeom prst="rect">
            <a:avLst/>
          </a:prstGeom>
        </p:spPr>
      </p:pic>
      <p:pic>
        <p:nvPicPr>
          <p:cNvPr id="7" name="Image 1" descr="/mnt/data/extracted/food/image3.jpeg"/>
          <p:cNvPicPr>
            <a:picLocks noChangeAspect="1"/>
          </p:cNvPicPr>
          <p:nvPr/>
        </p:nvPicPr>
        <p:blipFill>
          <a:blip r:embed="rId4"/>
          <a:stretch>
            <a:fillRect/>
          </a:stretch>
        </p:blipFill>
        <p:spPr>
          <a:xfrm>
            <a:off x="6548120" y="3749040"/>
            <a:ext cx="3820160" cy="2148840"/>
          </a:xfrm>
          <a:prstGeom prst="rect">
            <a:avLst/>
          </a:prstGeom>
        </p:spPr>
      </p:pic>
      <p:sp>
        <p:nvSpPr>
          <p:cNvPr id="8" name="Text 4"/>
          <p:cNvSpPr/>
          <p:nvPr/>
        </p:nvSpPr>
        <p:spPr>
          <a:xfrm>
            <a:off x="5440680" y="6053328"/>
            <a:ext cx="5760720" cy="301752"/>
          </a:xfrm>
          <a:prstGeom prst="rect">
            <a:avLst/>
          </a:prstGeom>
          <a:noFill/>
          <a:ln/>
        </p:spPr>
        <p:txBody>
          <a:bodyPr wrap="square" rtlCol="0" anchor="ctr"/>
          <a:lstStyle/>
          <a:p>
            <a:pPr marL="0" indent="0">
              <a:buNone/>
            </a:pPr>
            <a:r>
              <a:rPr lang="en-US" sz="1250" dirty="0">
                <a:solidFill>
                  <a:srgbClr val="5B6570"/>
                </a:solidFill>
              </a:rPr>
              <a:t>The class begins with the market shock, then traces the effect into greenhouse costs, break-even, food inflation, and policy discussion.</a:t>
            </a:r>
            <a:endParaRPr lang="en-US" sz="1250" dirty="0"/>
          </a:p>
        </p:txBody>
      </p:sp>
      <p:sp>
        <p:nvSpPr>
          <p:cNvPr id="9" name="Text 5"/>
          <p:cNvSpPr/>
          <p:nvPr/>
        </p:nvSpPr>
        <p:spPr>
          <a:xfrm>
            <a:off x="411480" y="6400800"/>
            <a:ext cx="3657600" cy="128016"/>
          </a:xfrm>
          <a:prstGeom prst="rect">
            <a:avLst/>
          </a:prstGeom>
          <a:noFill/>
          <a:ln/>
        </p:spPr>
        <p:txBody>
          <a:bodyPr wrap="square" rtlCol="0" anchor="ctr"/>
          <a:lstStyle/>
          <a:p>
            <a:pPr marL="0" indent="0">
              <a:buNone/>
            </a:pPr>
            <a:r>
              <a:rPr lang="en-US" sz="900" dirty="0">
                <a:solidFill>
                  <a:srgbClr val="7A8693"/>
                </a:solidFill>
              </a:rPr>
              <a:t>Managerial Economics lecture</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23A63"/>
          </a:solidFill>
          <a:ln w="12700">
            <a:solidFill>
              <a:srgbClr val="123A63">
                <a:alpha val="0"/>
              </a:srgbClr>
            </a:solidFill>
            <a:prstDash val="solid"/>
          </a:ln>
        </p:spPr>
      </p:sp>
      <p:sp>
        <p:nvSpPr>
          <p:cNvPr id="3" name="Text 1"/>
          <p:cNvSpPr/>
          <p:nvPr/>
        </p:nvSpPr>
        <p:spPr>
          <a:xfrm>
            <a:off x="411480" y="109728"/>
            <a:ext cx="10058400" cy="237744"/>
          </a:xfrm>
          <a:prstGeom prst="rect">
            <a:avLst/>
          </a:prstGeom>
          <a:noFill/>
          <a:ln/>
        </p:spPr>
        <p:txBody>
          <a:bodyPr wrap="square" rtlCol="0" anchor="ctr"/>
          <a:lstStyle/>
          <a:p>
            <a:pPr marL="0" indent="0">
              <a:buNone/>
            </a:pPr>
            <a:r>
              <a:rPr lang="en-US" sz="2800" b="1" dirty="0">
                <a:solidFill>
                  <a:srgbClr val="FFFFFF"/>
                </a:solidFill>
              </a:rPr>
              <a:t>1. The shock begins in energy markets</a:t>
            </a:r>
            <a:endParaRPr lang="en-US" sz="2800" dirty="0"/>
          </a:p>
        </p:txBody>
      </p:sp>
      <p:sp>
        <p:nvSpPr>
          <p:cNvPr id="4" name="Text 2"/>
          <p:cNvSpPr/>
          <p:nvPr/>
        </p:nvSpPr>
        <p:spPr>
          <a:xfrm>
            <a:off x="429768" y="356616"/>
            <a:ext cx="9144000" cy="210312"/>
          </a:xfrm>
          <a:prstGeom prst="rect">
            <a:avLst/>
          </a:prstGeom>
          <a:noFill/>
          <a:ln/>
        </p:spPr>
        <p:txBody>
          <a:bodyPr wrap="square" rtlCol="0" anchor="ctr"/>
          <a:lstStyle/>
          <a:p>
            <a:pPr marL="0" indent="0">
              <a:buNone/>
            </a:pPr>
            <a:r>
              <a:rPr lang="en-US" sz="1050" dirty="0">
                <a:solidFill>
                  <a:srgbClr val="D7E5F3"/>
                </a:solidFill>
              </a:rPr>
              <a:t>Oil moved higher first; LNG disruption amplified the input-cost channel.</a:t>
            </a:r>
            <a:endParaRPr lang="en-US" sz="1050" dirty="0"/>
          </a:p>
        </p:txBody>
      </p:sp>
      <p:sp>
        <p:nvSpPr>
          <p:cNvPr id="5" name="Text 3"/>
          <p:cNvSpPr/>
          <p:nvPr/>
        </p:nvSpPr>
        <p:spPr>
          <a:xfrm>
            <a:off x="502919" y="711008"/>
            <a:ext cx="7190415" cy="386272"/>
          </a:xfrm>
          <a:prstGeom prst="rect">
            <a:avLst/>
          </a:prstGeom>
          <a:noFill/>
          <a:ln/>
        </p:spPr>
        <p:txBody>
          <a:bodyPr wrap="square" rtlCol="0" anchor="ctr"/>
          <a:lstStyle/>
          <a:p>
            <a:pPr marL="0" indent="0" algn="ctr">
              <a:buNone/>
            </a:pPr>
            <a:r>
              <a:rPr lang="en-US" sz="2000" b="1" dirty="0">
                <a:solidFill>
                  <a:srgbClr val="123A63"/>
                </a:solidFill>
              </a:rPr>
              <a:t>Energy Prices as per closing on 19/03/2026 NYSE and their impact</a:t>
            </a:r>
            <a:endParaRPr lang="en-US" sz="2000" dirty="0"/>
          </a:p>
        </p:txBody>
      </p:sp>
      <p:sp>
        <p:nvSpPr>
          <p:cNvPr id="6" name="Text 4"/>
          <p:cNvSpPr/>
          <p:nvPr/>
        </p:nvSpPr>
        <p:spPr>
          <a:xfrm>
            <a:off x="502920" y="1207008"/>
            <a:ext cx="4251960" cy="612648"/>
          </a:xfrm>
          <a:prstGeom prst="rect">
            <a:avLst/>
          </a:prstGeom>
          <a:noFill/>
          <a:ln/>
        </p:spPr>
        <p:txBody>
          <a:bodyPr wrap="square" rtlCol="0" anchor="ctr"/>
          <a:lstStyle/>
          <a:p>
            <a:pPr marL="0" indent="0">
              <a:buNone/>
            </a:pPr>
            <a:r>
              <a:rPr lang="en-US" sz="1700" b="1" dirty="0">
                <a:solidFill>
                  <a:srgbClr val="D97706"/>
                </a:solidFill>
              </a:rPr>
              <a:t>• </a:t>
            </a:r>
            <a:r>
              <a:rPr lang="en-US" sz="1700" dirty="0">
                <a:solidFill>
                  <a:srgbClr val="111827"/>
                </a:solidFill>
              </a:rPr>
              <a:t>The daily and monthly oil charts on your right show front-month crude near $107.5/bbl on 19 March after a war-period rise.</a:t>
            </a:r>
            <a:endParaRPr lang="en-US" sz="1700" dirty="0"/>
          </a:p>
        </p:txBody>
      </p:sp>
      <p:sp>
        <p:nvSpPr>
          <p:cNvPr id="7" name="Text 5"/>
          <p:cNvSpPr/>
          <p:nvPr/>
        </p:nvSpPr>
        <p:spPr>
          <a:xfrm>
            <a:off x="502920" y="1943856"/>
            <a:ext cx="4069080" cy="1201680"/>
          </a:xfrm>
          <a:prstGeom prst="rect">
            <a:avLst/>
          </a:prstGeom>
          <a:noFill/>
          <a:ln/>
        </p:spPr>
        <p:txBody>
          <a:bodyPr wrap="square" rtlCol="0" anchor="ctr"/>
          <a:lstStyle/>
          <a:p>
            <a:pPr marL="0" indent="0">
              <a:buNone/>
            </a:pPr>
            <a:r>
              <a:rPr lang="en-US" sz="1700" b="1" dirty="0">
                <a:solidFill>
                  <a:srgbClr val="D97706"/>
                </a:solidFill>
              </a:rPr>
              <a:t>• </a:t>
            </a:r>
            <a:r>
              <a:rPr lang="en-US" sz="1700" dirty="0">
                <a:solidFill>
                  <a:srgbClr val="111827"/>
                </a:solidFill>
              </a:rPr>
              <a:t>The attached to the today’s lecture e-class folder refers to  LNG report says the Qatar outage pushed more buyers toward US LNG and sent gas prices in Europe and Asia soaring.</a:t>
            </a:r>
            <a:endParaRPr lang="en-US" sz="1700" dirty="0"/>
          </a:p>
        </p:txBody>
      </p:sp>
      <p:sp>
        <p:nvSpPr>
          <p:cNvPr id="8" name="Text 6"/>
          <p:cNvSpPr/>
          <p:nvPr/>
        </p:nvSpPr>
        <p:spPr>
          <a:xfrm>
            <a:off x="502920" y="2880359"/>
            <a:ext cx="4069080" cy="1325881"/>
          </a:xfrm>
          <a:prstGeom prst="rect">
            <a:avLst/>
          </a:prstGeom>
          <a:noFill/>
          <a:ln/>
        </p:spPr>
        <p:txBody>
          <a:bodyPr wrap="square" rtlCol="0" anchor="ctr"/>
          <a:lstStyle/>
          <a:p>
            <a:pPr marL="0" indent="0">
              <a:buNone/>
            </a:pPr>
            <a:r>
              <a:rPr lang="en-US" sz="1700" b="1" dirty="0">
                <a:solidFill>
                  <a:srgbClr val="D97706"/>
                </a:solidFill>
              </a:rPr>
              <a:t>• </a:t>
            </a:r>
            <a:r>
              <a:rPr lang="en-US" sz="1700" dirty="0">
                <a:solidFill>
                  <a:srgbClr val="111827"/>
                </a:solidFill>
              </a:rPr>
              <a:t>For a greenhouse, the first pass-through hits heating, transport, packaging, and fertilizer feedstock.</a:t>
            </a:r>
            <a:endParaRPr lang="en-US" sz="1700" dirty="0"/>
          </a:p>
        </p:txBody>
      </p:sp>
      <p:sp>
        <p:nvSpPr>
          <p:cNvPr id="9" name="Shape 7"/>
          <p:cNvSpPr/>
          <p:nvPr/>
        </p:nvSpPr>
        <p:spPr>
          <a:xfrm>
            <a:off x="594360" y="4206240"/>
            <a:ext cx="3840480" cy="868680"/>
          </a:xfrm>
          <a:prstGeom prst="roundRect">
            <a:avLst>
              <a:gd name="adj" fmla="val 5263"/>
            </a:avLst>
          </a:prstGeom>
          <a:solidFill>
            <a:srgbClr val="FFF7ED"/>
          </a:solidFill>
          <a:ln w="15240">
            <a:solidFill>
              <a:srgbClr val="D97706"/>
            </a:solidFill>
            <a:prstDash val="solid"/>
          </a:ln>
          <a:effectLst>
            <a:outerShdw blurRad="38100" dist="25400" dir="2700000" algn="bl" rotWithShape="0">
              <a:srgbClr val="000000">
                <a:alpha val="25000"/>
              </a:srgbClr>
            </a:outerShdw>
          </a:effectLst>
        </p:spPr>
      </p:sp>
      <p:sp>
        <p:nvSpPr>
          <p:cNvPr id="10" name="Text 8"/>
          <p:cNvSpPr/>
          <p:nvPr/>
        </p:nvSpPr>
        <p:spPr>
          <a:xfrm>
            <a:off x="777240" y="4434840"/>
            <a:ext cx="3474720" cy="310896"/>
          </a:xfrm>
          <a:prstGeom prst="rect">
            <a:avLst/>
          </a:prstGeom>
          <a:noFill/>
          <a:ln/>
        </p:spPr>
        <p:txBody>
          <a:bodyPr wrap="square" rtlCol="0" anchor="ctr"/>
          <a:lstStyle/>
          <a:p>
            <a:pPr marL="0" indent="0" algn="ctr">
              <a:buNone/>
            </a:pPr>
            <a:r>
              <a:rPr lang="en-US" sz="1700" b="1" dirty="0">
                <a:solidFill>
                  <a:srgbClr val="111827"/>
                </a:solidFill>
              </a:rPr>
              <a:t>Oil + gas shock → energy VC rises → greenhouse total cost curve shifts upward</a:t>
            </a:r>
            <a:endParaRPr lang="en-US" sz="1700" dirty="0"/>
          </a:p>
        </p:txBody>
      </p:sp>
      <p:pic>
        <p:nvPicPr>
          <p:cNvPr id="11" name="Image 0" descr="/mnt/data/extracted/oil/image1.png"/>
          <p:cNvPicPr>
            <a:picLocks noChangeAspect="1"/>
          </p:cNvPicPr>
          <p:nvPr/>
        </p:nvPicPr>
        <p:blipFill>
          <a:blip r:embed="rId3"/>
          <a:stretch>
            <a:fillRect/>
          </a:stretch>
        </p:blipFill>
        <p:spPr>
          <a:xfrm>
            <a:off x="4754880" y="1351087"/>
            <a:ext cx="3657600" cy="4795905"/>
          </a:xfrm>
          <a:prstGeom prst="rect">
            <a:avLst/>
          </a:prstGeom>
        </p:spPr>
      </p:pic>
      <p:pic>
        <p:nvPicPr>
          <p:cNvPr id="12" name="Image 1" descr="/mnt/data/extracted/oil/image2.png"/>
          <p:cNvPicPr>
            <a:picLocks noChangeAspect="1"/>
          </p:cNvPicPr>
          <p:nvPr/>
        </p:nvPicPr>
        <p:blipFill>
          <a:blip r:embed="rId4"/>
          <a:stretch>
            <a:fillRect/>
          </a:stretch>
        </p:blipFill>
        <p:spPr>
          <a:xfrm>
            <a:off x="8732520" y="1726148"/>
            <a:ext cx="2743200" cy="3634303"/>
          </a:xfrm>
          <a:prstGeom prst="rect">
            <a:avLst/>
          </a:prstGeom>
        </p:spPr>
      </p:pic>
      <p:sp>
        <p:nvSpPr>
          <p:cNvPr id="13" name="Text 9"/>
          <p:cNvSpPr/>
          <p:nvPr/>
        </p:nvSpPr>
        <p:spPr>
          <a:xfrm>
            <a:off x="411480" y="6400800"/>
            <a:ext cx="3657600" cy="128016"/>
          </a:xfrm>
          <a:prstGeom prst="rect">
            <a:avLst/>
          </a:prstGeom>
          <a:noFill/>
          <a:ln/>
        </p:spPr>
        <p:txBody>
          <a:bodyPr wrap="square" rtlCol="0" anchor="ctr"/>
          <a:lstStyle/>
          <a:p>
            <a:pPr marL="0" indent="0">
              <a:buNone/>
            </a:pPr>
            <a:r>
              <a:rPr lang="en-US" sz="900" dirty="0">
                <a:solidFill>
                  <a:srgbClr val="7A8693"/>
                </a:solidFill>
              </a:rPr>
              <a:t>Managerial Economics lecture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23A63"/>
          </a:solidFill>
          <a:ln w="12700">
            <a:solidFill>
              <a:srgbClr val="123A63">
                <a:alpha val="0"/>
              </a:srgbClr>
            </a:solidFill>
            <a:prstDash val="solid"/>
          </a:ln>
        </p:spPr>
      </p:sp>
      <p:sp>
        <p:nvSpPr>
          <p:cNvPr id="3" name="Text 1"/>
          <p:cNvSpPr/>
          <p:nvPr/>
        </p:nvSpPr>
        <p:spPr>
          <a:xfrm>
            <a:off x="411480" y="109728"/>
            <a:ext cx="10058400" cy="237744"/>
          </a:xfrm>
          <a:prstGeom prst="rect">
            <a:avLst/>
          </a:prstGeom>
          <a:noFill/>
          <a:ln/>
        </p:spPr>
        <p:txBody>
          <a:bodyPr wrap="square" rtlCol="0" anchor="ctr"/>
          <a:lstStyle/>
          <a:p>
            <a:pPr marL="0" indent="0">
              <a:buNone/>
            </a:pPr>
            <a:r>
              <a:rPr lang="en-US" sz="2800" b="1" dirty="0">
                <a:solidFill>
                  <a:srgbClr val="FFFFFF"/>
                </a:solidFill>
              </a:rPr>
              <a:t>2. Why fertilizer matters for food inflation</a:t>
            </a:r>
            <a:endParaRPr lang="en-US" sz="2800" dirty="0"/>
          </a:p>
        </p:txBody>
      </p:sp>
      <p:sp>
        <p:nvSpPr>
          <p:cNvPr id="4" name="Text 2"/>
          <p:cNvSpPr/>
          <p:nvPr/>
        </p:nvSpPr>
        <p:spPr>
          <a:xfrm>
            <a:off x="429768" y="356616"/>
            <a:ext cx="9144000" cy="137160"/>
          </a:xfrm>
          <a:prstGeom prst="rect">
            <a:avLst/>
          </a:prstGeom>
          <a:noFill/>
          <a:ln/>
        </p:spPr>
        <p:txBody>
          <a:bodyPr wrap="square" rtlCol="0" anchor="ctr"/>
          <a:lstStyle/>
          <a:p>
            <a:pPr marL="0" indent="0">
              <a:buNone/>
            </a:pPr>
            <a:r>
              <a:rPr lang="en-US" sz="1050" dirty="0">
                <a:solidFill>
                  <a:srgbClr val="D7E5F3"/>
                </a:solidFill>
              </a:rPr>
              <a:t>The same geopolitical shock spreads from energy into fertilizer availability, yields, and retail food prices.</a:t>
            </a:r>
            <a:endParaRPr lang="en-US" sz="1050" dirty="0"/>
          </a:p>
        </p:txBody>
      </p:sp>
      <p:pic>
        <p:nvPicPr>
          <p:cNvPr id="5" name="Image 0" descr="/mnt/data/extracted/food/image1.png"/>
          <p:cNvPicPr>
            <a:picLocks noChangeAspect="1"/>
          </p:cNvPicPr>
          <p:nvPr/>
        </p:nvPicPr>
        <p:blipFill>
          <a:blip r:embed="rId3"/>
          <a:stretch>
            <a:fillRect/>
          </a:stretch>
        </p:blipFill>
        <p:spPr>
          <a:xfrm>
            <a:off x="502920" y="1201622"/>
            <a:ext cx="3611880" cy="1757277"/>
          </a:xfrm>
          <a:prstGeom prst="rect">
            <a:avLst/>
          </a:prstGeom>
        </p:spPr>
      </p:pic>
      <p:pic>
        <p:nvPicPr>
          <p:cNvPr id="6" name="Image 1" descr="/mnt/data/extracted/food/image2.png"/>
          <p:cNvPicPr>
            <a:picLocks noChangeAspect="1"/>
          </p:cNvPicPr>
          <p:nvPr/>
        </p:nvPicPr>
        <p:blipFill>
          <a:blip r:embed="rId4"/>
          <a:stretch>
            <a:fillRect/>
          </a:stretch>
        </p:blipFill>
        <p:spPr>
          <a:xfrm>
            <a:off x="700334" y="3520440"/>
            <a:ext cx="3217053" cy="2331720"/>
          </a:xfrm>
          <a:prstGeom prst="rect">
            <a:avLst/>
          </a:prstGeom>
        </p:spPr>
      </p:pic>
      <p:pic>
        <p:nvPicPr>
          <p:cNvPr id="7" name="Image 2" descr="/mnt/data/extracted/food/image3.jpeg"/>
          <p:cNvPicPr>
            <a:picLocks noChangeAspect="1"/>
          </p:cNvPicPr>
          <p:nvPr/>
        </p:nvPicPr>
        <p:blipFill>
          <a:blip r:embed="rId5"/>
          <a:stretch>
            <a:fillRect/>
          </a:stretch>
        </p:blipFill>
        <p:spPr>
          <a:xfrm>
            <a:off x="4389120" y="950119"/>
            <a:ext cx="7269480" cy="4089083"/>
          </a:xfrm>
          <a:prstGeom prst="rect">
            <a:avLst/>
          </a:prstGeom>
        </p:spPr>
      </p:pic>
      <p:sp>
        <p:nvSpPr>
          <p:cNvPr id="8" name="Text 3"/>
          <p:cNvSpPr/>
          <p:nvPr/>
        </p:nvSpPr>
        <p:spPr>
          <a:xfrm>
            <a:off x="4480560" y="5102352"/>
            <a:ext cx="2743200" cy="201168"/>
          </a:xfrm>
          <a:prstGeom prst="rect">
            <a:avLst/>
          </a:prstGeom>
          <a:noFill/>
          <a:ln/>
        </p:spPr>
        <p:txBody>
          <a:bodyPr wrap="square" rtlCol="0" anchor="ctr"/>
          <a:lstStyle/>
          <a:p>
            <a:pPr marL="0" indent="0">
              <a:buNone/>
            </a:pPr>
            <a:r>
              <a:rPr lang="en-US" sz="1800" b="1" dirty="0">
                <a:solidFill>
                  <a:srgbClr val="123A63"/>
                </a:solidFill>
              </a:rPr>
              <a:t>Teaching link to the case</a:t>
            </a:r>
            <a:endParaRPr lang="en-US" sz="1800" dirty="0"/>
          </a:p>
        </p:txBody>
      </p:sp>
      <p:sp>
        <p:nvSpPr>
          <p:cNvPr id="9" name="Text 4"/>
          <p:cNvSpPr/>
          <p:nvPr/>
        </p:nvSpPr>
        <p:spPr>
          <a:xfrm>
            <a:off x="4526280" y="5376672"/>
            <a:ext cx="7086600" cy="841248"/>
          </a:xfrm>
          <a:prstGeom prst="rect">
            <a:avLst/>
          </a:prstGeom>
          <a:noFill/>
          <a:ln/>
        </p:spPr>
        <p:txBody>
          <a:bodyPr wrap="square" lIns="254" tIns="254" rIns="254" bIns="254" rtlCol="0" anchor="ctr"/>
          <a:lstStyle/>
          <a:p>
            <a:pPr marL="0" indent="0">
              <a:buNone/>
            </a:pPr>
            <a:r>
              <a:rPr lang="en-US" sz="1350" dirty="0">
                <a:solidFill>
                  <a:srgbClr val="111827"/>
                </a:solidFill>
              </a:rPr>
              <a:t>• The uploaded food-chain report ties the war to disrupted fertilizer exports and gas feedstock for nitrogen production.</a:t>
            </a:r>
            <a:endParaRPr lang="en-US" sz="1350" dirty="0"/>
          </a:p>
          <a:p>
            <a:pPr marL="0" indent="0">
              <a:buNone/>
            </a:pPr>
            <a:r>
              <a:rPr lang="en-US" sz="1350" dirty="0">
                <a:solidFill>
                  <a:srgbClr val="111827"/>
                </a:solidFill>
              </a:rPr>
              <a:t>• It also links higher oil prices to freight, packaging, and grocery inflation with a lag.</a:t>
            </a:r>
            <a:endParaRPr lang="en-US" sz="1350" dirty="0"/>
          </a:p>
          <a:p>
            <a:pPr marL="0" indent="0">
              <a:buNone/>
            </a:pPr>
            <a:r>
              <a:rPr lang="en-US" sz="1350" dirty="0">
                <a:solidFill>
                  <a:srgbClr val="111827"/>
                </a:solidFill>
              </a:rPr>
              <a:t>• That is why the tomato case is both a break-even problem and a food-inflation problem.</a:t>
            </a:r>
            <a:endParaRPr lang="en-US" sz="1350" dirty="0"/>
          </a:p>
        </p:txBody>
      </p:sp>
      <p:sp>
        <p:nvSpPr>
          <p:cNvPr id="10" name="Text 5"/>
          <p:cNvSpPr/>
          <p:nvPr/>
        </p:nvSpPr>
        <p:spPr>
          <a:xfrm>
            <a:off x="411480" y="6400800"/>
            <a:ext cx="3657600" cy="128016"/>
          </a:xfrm>
          <a:prstGeom prst="rect">
            <a:avLst/>
          </a:prstGeom>
          <a:noFill/>
          <a:ln/>
        </p:spPr>
        <p:txBody>
          <a:bodyPr wrap="square" rtlCol="0" anchor="ctr"/>
          <a:lstStyle/>
          <a:p>
            <a:pPr marL="0" indent="0">
              <a:buNone/>
            </a:pPr>
            <a:r>
              <a:rPr lang="en-US" sz="900" dirty="0">
                <a:solidFill>
                  <a:srgbClr val="7A8693"/>
                </a:solidFill>
              </a:rPr>
              <a:t>Managerial Economics lecture</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12191695" cy="713232"/>
          </a:xfrm>
          <a:prstGeom prst="rect">
            <a:avLst/>
          </a:prstGeom>
          <a:solidFill>
            <a:srgbClr val="123A63"/>
          </a:solidFill>
          <a:ln w="12700">
            <a:solidFill>
              <a:srgbClr val="123A63">
                <a:alpha val="0"/>
              </a:srgbClr>
            </a:solidFill>
            <a:prstDash val="solid"/>
          </a:ln>
        </p:spPr>
      </p:sp>
      <p:sp>
        <p:nvSpPr>
          <p:cNvPr id="3" name="Text 1"/>
          <p:cNvSpPr/>
          <p:nvPr/>
        </p:nvSpPr>
        <p:spPr>
          <a:xfrm>
            <a:off x="411480" y="109728"/>
            <a:ext cx="10058400" cy="237744"/>
          </a:xfrm>
          <a:prstGeom prst="rect">
            <a:avLst/>
          </a:prstGeom>
          <a:noFill/>
          <a:ln/>
        </p:spPr>
        <p:txBody>
          <a:bodyPr wrap="square" rtlCol="0" anchor="ctr"/>
          <a:lstStyle/>
          <a:p>
            <a:pPr marL="0" indent="0">
              <a:buNone/>
            </a:pPr>
            <a:r>
              <a:rPr lang="en-US" sz="2800" b="1" dirty="0">
                <a:solidFill>
                  <a:srgbClr val="FFFFFF"/>
                </a:solidFill>
              </a:rPr>
              <a:t>3. Case study set-up: the tomato greenhouse</a:t>
            </a:r>
            <a:endParaRPr lang="en-US" sz="2800" dirty="0"/>
          </a:p>
        </p:txBody>
      </p:sp>
      <p:sp>
        <p:nvSpPr>
          <p:cNvPr id="4" name="Text 2"/>
          <p:cNvSpPr/>
          <p:nvPr/>
        </p:nvSpPr>
        <p:spPr>
          <a:xfrm>
            <a:off x="429768" y="411480"/>
            <a:ext cx="9144000" cy="192024"/>
          </a:xfrm>
          <a:prstGeom prst="rect">
            <a:avLst/>
          </a:prstGeom>
          <a:noFill/>
          <a:ln/>
        </p:spPr>
        <p:txBody>
          <a:bodyPr wrap="square" rtlCol="0" anchor="ctr"/>
          <a:lstStyle/>
          <a:p>
            <a:pPr marL="0" indent="0" algn="r">
              <a:buNone/>
            </a:pPr>
            <a:r>
              <a:rPr lang="en-US" sz="1050" dirty="0">
                <a:solidFill>
                  <a:srgbClr val="D7E5F3"/>
                </a:solidFill>
              </a:rPr>
              <a:t>Baseline economics before the 2026 oil-shock scenario.</a:t>
            </a:r>
            <a:endParaRPr lang="en-US" sz="1050" dirty="0"/>
          </a:p>
        </p:txBody>
      </p:sp>
      <p:sp>
        <p:nvSpPr>
          <p:cNvPr id="5" name="Shape 3"/>
          <p:cNvSpPr/>
          <p:nvPr/>
        </p:nvSpPr>
        <p:spPr>
          <a:xfrm>
            <a:off x="2331720" y="1828800"/>
            <a:ext cx="292608" cy="329184"/>
          </a:xfrm>
          <a:prstGeom prst="chevron">
            <a:avLst/>
          </a:prstGeom>
          <a:solidFill>
            <a:srgbClr val="D97706"/>
          </a:solidFill>
          <a:ln w="12700">
            <a:solidFill>
              <a:srgbClr val="D97706">
                <a:alpha val="0"/>
              </a:srgbClr>
            </a:solidFill>
            <a:prstDash val="solid"/>
          </a:ln>
        </p:spPr>
      </p:sp>
      <p:sp>
        <p:nvSpPr>
          <p:cNvPr id="6" name="Shape 4"/>
          <p:cNvSpPr/>
          <p:nvPr/>
        </p:nvSpPr>
        <p:spPr>
          <a:xfrm>
            <a:off x="4526280" y="1828800"/>
            <a:ext cx="292608" cy="329184"/>
          </a:xfrm>
          <a:prstGeom prst="chevron">
            <a:avLst/>
          </a:prstGeom>
          <a:solidFill>
            <a:srgbClr val="D97706"/>
          </a:solidFill>
          <a:ln w="12700">
            <a:solidFill>
              <a:srgbClr val="D97706">
                <a:alpha val="0"/>
              </a:srgbClr>
            </a:solidFill>
            <a:prstDash val="solid"/>
          </a:ln>
        </p:spPr>
      </p:sp>
      <p:sp>
        <p:nvSpPr>
          <p:cNvPr id="7" name="Shape 5"/>
          <p:cNvSpPr/>
          <p:nvPr/>
        </p:nvSpPr>
        <p:spPr>
          <a:xfrm>
            <a:off x="6720840" y="1828800"/>
            <a:ext cx="292608" cy="329184"/>
          </a:xfrm>
          <a:prstGeom prst="chevron">
            <a:avLst/>
          </a:prstGeom>
          <a:solidFill>
            <a:srgbClr val="D97706"/>
          </a:solidFill>
          <a:ln w="12700">
            <a:solidFill>
              <a:srgbClr val="D97706">
                <a:alpha val="0"/>
              </a:srgbClr>
            </a:solidFill>
            <a:prstDash val="solid"/>
          </a:ln>
        </p:spPr>
      </p:sp>
      <p:sp>
        <p:nvSpPr>
          <p:cNvPr id="8" name="Shape 6"/>
          <p:cNvSpPr/>
          <p:nvPr/>
        </p:nvSpPr>
        <p:spPr>
          <a:xfrm>
            <a:off x="8915400" y="1828800"/>
            <a:ext cx="292608" cy="329184"/>
          </a:xfrm>
          <a:prstGeom prst="chevron">
            <a:avLst/>
          </a:prstGeom>
          <a:solidFill>
            <a:srgbClr val="D97706"/>
          </a:solidFill>
          <a:ln w="12700">
            <a:solidFill>
              <a:srgbClr val="D97706">
                <a:alpha val="0"/>
              </a:srgbClr>
            </a:solidFill>
            <a:prstDash val="solid"/>
          </a:ln>
        </p:spPr>
      </p:sp>
      <p:sp>
        <p:nvSpPr>
          <p:cNvPr id="9" name="Shape 7"/>
          <p:cNvSpPr/>
          <p:nvPr/>
        </p:nvSpPr>
        <p:spPr>
          <a:xfrm>
            <a:off x="594360" y="1325880"/>
            <a:ext cx="1645920" cy="1234440"/>
          </a:xfrm>
          <a:prstGeom prst="roundRect">
            <a:avLst>
              <a:gd name="adj" fmla="val 2963"/>
            </a:avLst>
          </a:prstGeom>
          <a:solidFill>
            <a:srgbClr val="FFFFFF"/>
          </a:solidFill>
          <a:ln w="13970">
            <a:solidFill>
              <a:srgbClr val="D97706"/>
            </a:solidFill>
            <a:prstDash val="solid"/>
          </a:ln>
          <a:effectLst>
            <a:outerShdw blurRad="38100" dist="25400" dir="2700000" algn="bl" rotWithShape="0">
              <a:srgbClr val="000000">
                <a:alpha val="25000"/>
              </a:srgbClr>
            </a:outerShdw>
          </a:effectLst>
        </p:spPr>
      </p:sp>
      <p:sp>
        <p:nvSpPr>
          <p:cNvPr id="10" name="Text 8"/>
          <p:cNvSpPr/>
          <p:nvPr/>
        </p:nvSpPr>
        <p:spPr>
          <a:xfrm>
            <a:off x="667512" y="1517904"/>
            <a:ext cx="1499616" cy="292608"/>
          </a:xfrm>
          <a:prstGeom prst="rect">
            <a:avLst/>
          </a:prstGeom>
          <a:noFill/>
          <a:ln/>
        </p:spPr>
        <p:txBody>
          <a:bodyPr wrap="square" rtlCol="0" anchor="ctr"/>
          <a:lstStyle/>
          <a:p>
            <a:pPr marL="0" indent="0" algn="ctr">
              <a:buNone/>
            </a:pPr>
            <a:r>
              <a:rPr lang="en-US" sz="1350" b="1" dirty="0">
                <a:solidFill>
                  <a:srgbClr val="111827"/>
                </a:solidFill>
              </a:rPr>
              <a:t>Shock in oil and fertilizer</a:t>
            </a:r>
            <a:endParaRPr lang="en-US" sz="1350" dirty="0"/>
          </a:p>
        </p:txBody>
      </p:sp>
      <p:sp>
        <p:nvSpPr>
          <p:cNvPr id="11" name="Text 9"/>
          <p:cNvSpPr/>
          <p:nvPr/>
        </p:nvSpPr>
        <p:spPr>
          <a:xfrm>
            <a:off x="667512" y="1883664"/>
            <a:ext cx="1499616" cy="201168"/>
          </a:xfrm>
          <a:prstGeom prst="rect">
            <a:avLst/>
          </a:prstGeom>
          <a:noFill/>
          <a:ln/>
        </p:spPr>
        <p:txBody>
          <a:bodyPr wrap="square" rtlCol="0" anchor="ctr"/>
          <a:lstStyle/>
          <a:p>
            <a:pPr marL="0" indent="0" algn="ctr">
              <a:buNone/>
            </a:pPr>
            <a:r>
              <a:rPr lang="en-US" sz="980" dirty="0">
                <a:solidFill>
                  <a:srgbClr val="5B6570"/>
                </a:solidFill>
              </a:rPr>
              <a:t>Input costs start moving up</a:t>
            </a:r>
            <a:endParaRPr lang="en-US" sz="980" dirty="0"/>
          </a:p>
        </p:txBody>
      </p:sp>
      <p:sp>
        <p:nvSpPr>
          <p:cNvPr id="12" name="Shape 10"/>
          <p:cNvSpPr/>
          <p:nvPr/>
        </p:nvSpPr>
        <p:spPr>
          <a:xfrm>
            <a:off x="2788920" y="1325880"/>
            <a:ext cx="1645920" cy="1234440"/>
          </a:xfrm>
          <a:prstGeom prst="roundRect">
            <a:avLst>
              <a:gd name="adj" fmla="val 2963"/>
            </a:avLst>
          </a:prstGeom>
          <a:solidFill>
            <a:srgbClr val="FFFFFF"/>
          </a:solidFill>
          <a:ln w="13970">
            <a:solidFill>
              <a:srgbClr val="123A63"/>
            </a:solidFill>
            <a:prstDash val="solid"/>
          </a:ln>
          <a:effectLst>
            <a:outerShdw blurRad="38100" dist="25400" dir="2700000" algn="bl" rotWithShape="0">
              <a:srgbClr val="000000">
                <a:alpha val="25000"/>
              </a:srgbClr>
            </a:outerShdw>
          </a:effectLst>
        </p:spPr>
      </p:sp>
      <p:sp>
        <p:nvSpPr>
          <p:cNvPr id="13" name="Text 11"/>
          <p:cNvSpPr/>
          <p:nvPr/>
        </p:nvSpPr>
        <p:spPr>
          <a:xfrm>
            <a:off x="2862072" y="1517904"/>
            <a:ext cx="1499616" cy="292608"/>
          </a:xfrm>
          <a:prstGeom prst="rect">
            <a:avLst/>
          </a:prstGeom>
          <a:noFill/>
          <a:ln/>
        </p:spPr>
        <p:txBody>
          <a:bodyPr wrap="square" rtlCol="0" anchor="ctr"/>
          <a:lstStyle/>
          <a:p>
            <a:pPr marL="0" indent="0" algn="ctr">
              <a:buNone/>
            </a:pPr>
            <a:r>
              <a:rPr lang="en-US" sz="1350" b="1" dirty="0">
                <a:solidFill>
                  <a:srgbClr val="111827"/>
                </a:solidFill>
              </a:rPr>
              <a:t>Variable cost rises</a:t>
            </a:r>
            <a:endParaRPr lang="en-US" sz="1350" dirty="0"/>
          </a:p>
        </p:txBody>
      </p:sp>
      <p:sp>
        <p:nvSpPr>
          <p:cNvPr id="14" name="Text 12"/>
          <p:cNvSpPr/>
          <p:nvPr/>
        </p:nvSpPr>
        <p:spPr>
          <a:xfrm>
            <a:off x="2862072" y="1883664"/>
            <a:ext cx="1499616" cy="201168"/>
          </a:xfrm>
          <a:prstGeom prst="rect">
            <a:avLst/>
          </a:prstGeom>
          <a:noFill/>
          <a:ln/>
        </p:spPr>
        <p:txBody>
          <a:bodyPr wrap="square" rtlCol="0" anchor="ctr"/>
          <a:lstStyle/>
          <a:p>
            <a:pPr marL="0" indent="0" algn="ctr">
              <a:buNone/>
            </a:pPr>
            <a:r>
              <a:rPr lang="en-US" sz="980" dirty="0">
                <a:solidFill>
                  <a:srgbClr val="5B6570"/>
                </a:solidFill>
              </a:rPr>
              <a:t>VC per kg shifts above the old benchmark</a:t>
            </a:r>
            <a:endParaRPr lang="en-US" sz="980" dirty="0"/>
          </a:p>
        </p:txBody>
      </p:sp>
      <p:sp>
        <p:nvSpPr>
          <p:cNvPr id="15" name="Shape 13"/>
          <p:cNvSpPr/>
          <p:nvPr/>
        </p:nvSpPr>
        <p:spPr>
          <a:xfrm>
            <a:off x="4983480" y="1325880"/>
            <a:ext cx="1645920" cy="1234440"/>
          </a:xfrm>
          <a:prstGeom prst="roundRect">
            <a:avLst>
              <a:gd name="adj" fmla="val 2963"/>
            </a:avLst>
          </a:prstGeom>
          <a:solidFill>
            <a:srgbClr val="FFFFFF"/>
          </a:solidFill>
          <a:ln w="13970">
            <a:solidFill>
              <a:srgbClr val="123A63"/>
            </a:solidFill>
            <a:prstDash val="solid"/>
          </a:ln>
          <a:effectLst>
            <a:outerShdw blurRad="38100" dist="25400" dir="2700000" algn="bl" rotWithShape="0">
              <a:srgbClr val="000000">
                <a:alpha val="25000"/>
              </a:srgbClr>
            </a:outerShdw>
          </a:effectLst>
        </p:spPr>
      </p:sp>
      <p:sp>
        <p:nvSpPr>
          <p:cNvPr id="16" name="Text 14"/>
          <p:cNvSpPr/>
          <p:nvPr/>
        </p:nvSpPr>
        <p:spPr>
          <a:xfrm>
            <a:off x="5056632" y="1517904"/>
            <a:ext cx="1499616" cy="292608"/>
          </a:xfrm>
          <a:prstGeom prst="rect">
            <a:avLst/>
          </a:prstGeom>
          <a:noFill/>
          <a:ln/>
        </p:spPr>
        <p:txBody>
          <a:bodyPr wrap="square" rtlCol="0" anchor="ctr"/>
          <a:lstStyle/>
          <a:p>
            <a:pPr marL="0" indent="0" algn="ctr">
              <a:buNone/>
            </a:pPr>
            <a:r>
              <a:rPr lang="en-US" sz="1350" b="1" dirty="0">
                <a:solidFill>
                  <a:srgbClr val="111827"/>
                </a:solidFill>
              </a:rPr>
              <a:t>Contribution margin falls</a:t>
            </a:r>
            <a:endParaRPr lang="en-US" sz="1350" dirty="0"/>
          </a:p>
        </p:txBody>
      </p:sp>
      <p:sp>
        <p:nvSpPr>
          <p:cNvPr id="17" name="Text 15"/>
          <p:cNvSpPr/>
          <p:nvPr/>
        </p:nvSpPr>
        <p:spPr>
          <a:xfrm>
            <a:off x="5056632" y="1883664"/>
            <a:ext cx="1499616" cy="201168"/>
          </a:xfrm>
          <a:prstGeom prst="rect">
            <a:avLst/>
          </a:prstGeom>
          <a:noFill/>
          <a:ln/>
        </p:spPr>
        <p:txBody>
          <a:bodyPr wrap="square" rtlCol="0" anchor="ctr"/>
          <a:lstStyle/>
          <a:p>
            <a:pPr marL="0" indent="0" algn="ctr">
              <a:buNone/>
            </a:pPr>
            <a:r>
              <a:rPr lang="en-US" sz="980" dirty="0">
                <a:solidFill>
                  <a:srgbClr val="5B6570"/>
                </a:solidFill>
              </a:rPr>
              <a:t>CM = P − VC can turn negative</a:t>
            </a:r>
            <a:endParaRPr lang="en-US" sz="980" dirty="0"/>
          </a:p>
        </p:txBody>
      </p:sp>
      <p:sp>
        <p:nvSpPr>
          <p:cNvPr id="18" name="Shape 16"/>
          <p:cNvSpPr/>
          <p:nvPr/>
        </p:nvSpPr>
        <p:spPr>
          <a:xfrm>
            <a:off x="7178040" y="1325880"/>
            <a:ext cx="1645920" cy="1234440"/>
          </a:xfrm>
          <a:prstGeom prst="roundRect">
            <a:avLst>
              <a:gd name="adj" fmla="val 2963"/>
            </a:avLst>
          </a:prstGeom>
          <a:solidFill>
            <a:srgbClr val="FFFFFF"/>
          </a:solidFill>
          <a:ln w="13970">
            <a:solidFill>
              <a:srgbClr val="123A63"/>
            </a:solidFill>
            <a:prstDash val="solid"/>
          </a:ln>
          <a:effectLst>
            <a:outerShdw blurRad="38100" dist="25400" dir="2700000" algn="bl" rotWithShape="0">
              <a:srgbClr val="000000">
                <a:alpha val="25000"/>
              </a:srgbClr>
            </a:outerShdw>
          </a:effectLst>
        </p:spPr>
      </p:sp>
      <p:sp>
        <p:nvSpPr>
          <p:cNvPr id="19" name="Text 17"/>
          <p:cNvSpPr/>
          <p:nvPr/>
        </p:nvSpPr>
        <p:spPr>
          <a:xfrm>
            <a:off x="7251192" y="1517904"/>
            <a:ext cx="1499616" cy="292608"/>
          </a:xfrm>
          <a:prstGeom prst="rect">
            <a:avLst/>
          </a:prstGeom>
          <a:noFill/>
          <a:ln/>
        </p:spPr>
        <p:txBody>
          <a:bodyPr wrap="square" rtlCol="0" anchor="ctr"/>
          <a:lstStyle/>
          <a:p>
            <a:pPr marL="0" indent="0" algn="ctr">
              <a:buNone/>
            </a:pPr>
            <a:r>
              <a:rPr lang="en-US" sz="1350" b="1" dirty="0">
                <a:solidFill>
                  <a:srgbClr val="111827"/>
                </a:solidFill>
              </a:rPr>
              <a:t>Break-even shifts up</a:t>
            </a:r>
            <a:endParaRPr lang="en-US" sz="1350" dirty="0"/>
          </a:p>
        </p:txBody>
      </p:sp>
      <p:sp>
        <p:nvSpPr>
          <p:cNvPr id="20" name="Text 18"/>
          <p:cNvSpPr/>
          <p:nvPr/>
        </p:nvSpPr>
        <p:spPr>
          <a:xfrm>
            <a:off x="7251192" y="1883664"/>
            <a:ext cx="1499616" cy="201168"/>
          </a:xfrm>
          <a:prstGeom prst="rect">
            <a:avLst/>
          </a:prstGeom>
          <a:noFill/>
          <a:ln/>
        </p:spPr>
        <p:txBody>
          <a:bodyPr wrap="square" rtlCol="0" anchor="ctr"/>
          <a:lstStyle/>
          <a:p>
            <a:pPr marL="0" indent="0" algn="ctr">
              <a:buNone/>
            </a:pPr>
            <a:r>
              <a:rPr lang="en-US" sz="980" dirty="0">
                <a:solidFill>
                  <a:srgbClr val="5B6570"/>
                </a:solidFill>
              </a:rPr>
              <a:t>BEQ grows sharply or disappears</a:t>
            </a:r>
            <a:endParaRPr lang="en-US" sz="980" dirty="0"/>
          </a:p>
        </p:txBody>
      </p:sp>
      <p:sp>
        <p:nvSpPr>
          <p:cNvPr id="21" name="Shape 19"/>
          <p:cNvSpPr/>
          <p:nvPr/>
        </p:nvSpPr>
        <p:spPr>
          <a:xfrm>
            <a:off x="9372600" y="1325880"/>
            <a:ext cx="1645920" cy="1234440"/>
          </a:xfrm>
          <a:prstGeom prst="roundRect">
            <a:avLst>
              <a:gd name="adj" fmla="val 2963"/>
            </a:avLst>
          </a:prstGeom>
          <a:solidFill>
            <a:srgbClr val="FFFFFF"/>
          </a:solidFill>
          <a:ln w="13970">
            <a:solidFill>
              <a:srgbClr val="123A63"/>
            </a:solidFill>
            <a:prstDash val="solid"/>
          </a:ln>
          <a:effectLst>
            <a:outerShdw blurRad="38100" dist="25400" dir="2700000" algn="bl" rotWithShape="0">
              <a:srgbClr val="000000">
                <a:alpha val="25000"/>
              </a:srgbClr>
            </a:outerShdw>
          </a:effectLst>
        </p:spPr>
      </p:sp>
      <p:sp>
        <p:nvSpPr>
          <p:cNvPr id="22" name="Text 20"/>
          <p:cNvSpPr/>
          <p:nvPr/>
        </p:nvSpPr>
        <p:spPr>
          <a:xfrm>
            <a:off x="9445752" y="1517904"/>
            <a:ext cx="1499616" cy="292608"/>
          </a:xfrm>
          <a:prstGeom prst="rect">
            <a:avLst/>
          </a:prstGeom>
          <a:noFill/>
          <a:ln/>
        </p:spPr>
        <p:txBody>
          <a:bodyPr wrap="square" rtlCol="0" anchor="ctr"/>
          <a:lstStyle/>
          <a:p>
            <a:pPr marL="0" indent="0" algn="ctr">
              <a:buNone/>
            </a:pPr>
            <a:r>
              <a:rPr lang="en-US" sz="1350" b="1" dirty="0">
                <a:solidFill>
                  <a:srgbClr val="111827"/>
                </a:solidFill>
              </a:rPr>
              <a:t>Managerial response</a:t>
            </a:r>
            <a:endParaRPr lang="en-US" sz="1350" dirty="0"/>
          </a:p>
        </p:txBody>
      </p:sp>
      <p:sp>
        <p:nvSpPr>
          <p:cNvPr id="23" name="Text 21"/>
          <p:cNvSpPr/>
          <p:nvPr/>
        </p:nvSpPr>
        <p:spPr>
          <a:xfrm>
            <a:off x="9445752" y="1883664"/>
            <a:ext cx="1499616" cy="201168"/>
          </a:xfrm>
          <a:prstGeom prst="rect">
            <a:avLst/>
          </a:prstGeom>
          <a:noFill/>
          <a:ln/>
        </p:spPr>
        <p:txBody>
          <a:bodyPr wrap="square" rtlCol="0" anchor="ctr"/>
          <a:lstStyle/>
          <a:p>
            <a:pPr marL="0" indent="0" algn="ctr">
              <a:buNone/>
            </a:pPr>
            <a:r>
              <a:rPr lang="en-US" sz="980" dirty="0">
                <a:solidFill>
                  <a:srgbClr val="5B6570"/>
                </a:solidFill>
              </a:rPr>
              <a:t>Pricing, output, contracts, hedging</a:t>
            </a:r>
            <a:endParaRPr lang="en-US" sz="980" dirty="0"/>
          </a:p>
        </p:txBody>
      </p:sp>
      <p:sp>
        <p:nvSpPr>
          <p:cNvPr id="24" name="Text 22"/>
          <p:cNvSpPr/>
          <p:nvPr/>
        </p:nvSpPr>
        <p:spPr>
          <a:xfrm>
            <a:off x="640080" y="3154680"/>
            <a:ext cx="3931920" cy="201168"/>
          </a:xfrm>
          <a:prstGeom prst="rect">
            <a:avLst/>
          </a:prstGeom>
          <a:noFill/>
          <a:ln/>
        </p:spPr>
        <p:txBody>
          <a:bodyPr wrap="square" rtlCol="0" anchor="ctr"/>
          <a:lstStyle/>
          <a:p>
            <a:pPr marL="0" indent="0">
              <a:buNone/>
            </a:pPr>
            <a:r>
              <a:rPr lang="en-US" sz="1900" b="1" dirty="0">
                <a:solidFill>
                  <a:srgbClr val="123A63"/>
                </a:solidFill>
              </a:rPr>
              <a:t>Baseline numbers used in the Excel model</a:t>
            </a:r>
            <a:endParaRPr lang="en-US" sz="1900" dirty="0"/>
          </a:p>
        </p:txBody>
      </p:sp>
      <p:sp>
        <p:nvSpPr>
          <p:cNvPr id="25" name="Shape 23"/>
          <p:cNvSpPr/>
          <p:nvPr/>
        </p:nvSpPr>
        <p:spPr>
          <a:xfrm>
            <a:off x="658368" y="3520440"/>
            <a:ext cx="3429000" cy="384048"/>
          </a:xfrm>
          <a:prstGeom prst="roundRect">
            <a:avLst>
              <a:gd name="adj" fmla="val 7143"/>
            </a:avLst>
          </a:prstGeom>
          <a:solidFill>
            <a:srgbClr val="FFFFFF"/>
          </a:solidFill>
          <a:ln w="10160">
            <a:solidFill>
              <a:srgbClr val="D0D7DE"/>
            </a:solidFill>
            <a:prstDash val="solid"/>
          </a:ln>
        </p:spPr>
      </p:sp>
      <p:sp>
        <p:nvSpPr>
          <p:cNvPr id="26" name="Text 24"/>
          <p:cNvSpPr/>
          <p:nvPr/>
        </p:nvSpPr>
        <p:spPr>
          <a:xfrm>
            <a:off x="822960" y="3611880"/>
            <a:ext cx="3063240" cy="164592"/>
          </a:xfrm>
          <a:prstGeom prst="rect">
            <a:avLst/>
          </a:prstGeom>
          <a:noFill/>
          <a:ln/>
        </p:spPr>
        <p:txBody>
          <a:bodyPr wrap="square" rtlCol="0" anchor="ctr"/>
          <a:lstStyle/>
          <a:p>
            <a:pPr marL="0" indent="0">
              <a:buNone/>
            </a:pPr>
            <a:r>
              <a:rPr lang="en-US" sz="1500" dirty="0">
                <a:solidFill>
                  <a:srgbClr val="111827"/>
                </a:solidFill>
              </a:rPr>
              <a:t>Selling price  €0.65 / kg</a:t>
            </a:r>
            <a:endParaRPr lang="en-US" sz="1500" dirty="0"/>
          </a:p>
        </p:txBody>
      </p:sp>
      <p:sp>
        <p:nvSpPr>
          <p:cNvPr id="27" name="Shape 25"/>
          <p:cNvSpPr/>
          <p:nvPr/>
        </p:nvSpPr>
        <p:spPr>
          <a:xfrm>
            <a:off x="658368" y="3968496"/>
            <a:ext cx="3429000" cy="384048"/>
          </a:xfrm>
          <a:prstGeom prst="roundRect">
            <a:avLst>
              <a:gd name="adj" fmla="val 7143"/>
            </a:avLst>
          </a:prstGeom>
          <a:solidFill>
            <a:srgbClr val="FFFFFF"/>
          </a:solidFill>
          <a:ln w="10160">
            <a:solidFill>
              <a:srgbClr val="D0D7DE"/>
            </a:solidFill>
            <a:prstDash val="solid"/>
          </a:ln>
        </p:spPr>
      </p:sp>
      <p:sp>
        <p:nvSpPr>
          <p:cNvPr id="28" name="Text 26"/>
          <p:cNvSpPr/>
          <p:nvPr/>
        </p:nvSpPr>
        <p:spPr>
          <a:xfrm>
            <a:off x="822960" y="4059936"/>
            <a:ext cx="3063240" cy="164592"/>
          </a:xfrm>
          <a:prstGeom prst="rect">
            <a:avLst/>
          </a:prstGeom>
          <a:noFill/>
          <a:ln/>
        </p:spPr>
        <p:txBody>
          <a:bodyPr wrap="square" rtlCol="0" anchor="ctr"/>
          <a:lstStyle/>
          <a:p>
            <a:pPr marL="0" indent="0">
              <a:buNone/>
            </a:pPr>
            <a:r>
              <a:rPr lang="en-US" sz="1500" dirty="0">
                <a:solidFill>
                  <a:srgbClr val="111827"/>
                </a:solidFill>
              </a:rPr>
              <a:t>Fixed cost  €420,000 / year</a:t>
            </a:r>
            <a:endParaRPr lang="en-US" sz="1500" dirty="0"/>
          </a:p>
        </p:txBody>
      </p:sp>
      <p:sp>
        <p:nvSpPr>
          <p:cNvPr id="29" name="Shape 27"/>
          <p:cNvSpPr/>
          <p:nvPr/>
        </p:nvSpPr>
        <p:spPr>
          <a:xfrm>
            <a:off x="658368" y="4416552"/>
            <a:ext cx="3429000" cy="384048"/>
          </a:xfrm>
          <a:prstGeom prst="roundRect">
            <a:avLst>
              <a:gd name="adj" fmla="val 7143"/>
            </a:avLst>
          </a:prstGeom>
          <a:solidFill>
            <a:srgbClr val="FFFFFF"/>
          </a:solidFill>
          <a:ln w="10160">
            <a:solidFill>
              <a:srgbClr val="D0D7DE"/>
            </a:solidFill>
            <a:prstDash val="solid"/>
          </a:ln>
        </p:spPr>
      </p:sp>
      <p:sp>
        <p:nvSpPr>
          <p:cNvPr id="30" name="Text 28"/>
          <p:cNvSpPr/>
          <p:nvPr/>
        </p:nvSpPr>
        <p:spPr>
          <a:xfrm>
            <a:off x="822960" y="4507992"/>
            <a:ext cx="3063240" cy="164592"/>
          </a:xfrm>
          <a:prstGeom prst="rect">
            <a:avLst/>
          </a:prstGeom>
          <a:noFill/>
          <a:ln/>
        </p:spPr>
        <p:txBody>
          <a:bodyPr wrap="square" rtlCol="0" anchor="ctr"/>
          <a:lstStyle/>
          <a:p>
            <a:pPr marL="0" indent="0">
              <a:buNone/>
            </a:pPr>
            <a:r>
              <a:rPr lang="en-US" sz="1500" dirty="0">
                <a:solidFill>
                  <a:srgbClr val="111827"/>
                </a:solidFill>
              </a:rPr>
              <a:t>Capacity  3,000,000 kg</a:t>
            </a:r>
            <a:endParaRPr lang="en-US" sz="1500" dirty="0"/>
          </a:p>
        </p:txBody>
      </p:sp>
      <p:sp>
        <p:nvSpPr>
          <p:cNvPr id="31" name="Shape 29"/>
          <p:cNvSpPr/>
          <p:nvPr/>
        </p:nvSpPr>
        <p:spPr>
          <a:xfrm>
            <a:off x="658368" y="4864608"/>
            <a:ext cx="3429000" cy="384048"/>
          </a:xfrm>
          <a:prstGeom prst="roundRect">
            <a:avLst>
              <a:gd name="adj" fmla="val 7143"/>
            </a:avLst>
          </a:prstGeom>
          <a:solidFill>
            <a:srgbClr val="FFFFFF"/>
          </a:solidFill>
          <a:ln w="10160">
            <a:solidFill>
              <a:srgbClr val="D0D7DE"/>
            </a:solidFill>
            <a:prstDash val="solid"/>
          </a:ln>
        </p:spPr>
      </p:sp>
      <p:sp>
        <p:nvSpPr>
          <p:cNvPr id="32" name="Text 30"/>
          <p:cNvSpPr/>
          <p:nvPr/>
        </p:nvSpPr>
        <p:spPr>
          <a:xfrm>
            <a:off x="822960" y="4956048"/>
            <a:ext cx="3063240" cy="164592"/>
          </a:xfrm>
          <a:prstGeom prst="rect">
            <a:avLst/>
          </a:prstGeom>
          <a:noFill/>
          <a:ln/>
        </p:spPr>
        <p:txBody>
          <a:bodyPr wrap="square" rtlCol="0" anchor="ctr"/>
          <a:lstStyle/>
          <a:p>
            <a:pPr marL="0" indent="0">
              <a:buNone/>
            </a:pPr>
            <a:r>
              <a:rPr lang="en-US" sz="1500" dirty="0">
                <a:solidFill>
                  <a:srgbClr val="111827"/>
                </a:solidFill>
              </a:rPr>
              <a:t>Current output  1,800,000 kg (60%)</a:t>
            </a:r>
            <a:endParaRPr lang="en-US" sz="1500" dirty="0"/>
          </a:p>
        </p:txBody>
      </p:sp>
      <p:sp>
        <p:nvSpPr>
          <p:cNvPr id="33" name="Shape 31"/>
          <p:cNvSpPr/>
          <p:nvPr/>
        </p:nvSpPr>
        <p:spPr>
          <a:xfrm>
            <a:off x="658368" y="5312664"/>
            <a:ext cx="3429000" cy="384048"/>
          </a:xfrm>
          <a:prstGeom prst="roundRect">
            <a:avLst>
              <a:gd name="adj" fmla="val 7143"/>
            </a:avLst>
          </a:prstGeom>
          <a:solidFill>
            <a:srgbClr val="FFFFFF"/>
          </a:solidFill>
          <a:ln w="10160">
            <a:solidFill>
              <a:srgbClr val="D0D7DE"/>
            </a:solidFill>
            <a:prstDash val="solid"/>
          </a:ln>
        </p:spPr>
      </p:sp>
      <p:sp>
        <p:nvSpPr>
          <p:cNvPr id="34" name="Text 32"/>
          <p:cNvSpPr/>
          <p:nvPr/>
        </p:nvSpPr>
        <p:spPr>
          <a:xfrm>
            <a:off x="822960" y="5404104"/>
            <a:ext cx="3063240" cy="164592"/>
          </a:xfrm>
          <a:prstGeom prst="rect">
            <a:avLst/>
          </a:prstGeom>
          <a:noFill/>
          <a:ln/>
        </p:spPr>
        <p:txBody>
          <a:bodyPr wrap="square" rtlCol="0" anchor="ctr"/>
          <a:lstStyle/>
          <a:p>
            <a:pPr marL="0" indent="0">
              <a:buNone/>
            </a:pPr>
            <a:r>
              <a:rPr lang="en-US" sz="1500" dirty="0">
                <a:solidFill>
                  <a:srgbClr val="111827"/>
                </a:solidFill>
              </a:rPr>
              <a:t>Base VC  €0.45 / kg</a:t>
            </a:r>
            <a:endParaRPr lang="en-US" sz="1500" dirty="0"/>
          </a:p>
        </p:txBody>
      </p:sp>
      <p:sp>
        <p:nvSpPr>
          <p:cNvPr id="35" name="Shape 33"/>
          <p:cNvSpPr/>
          <p:nvPr/>
        </p:nvSpPr>
        <p:spPr>
          <a:xfrm>
            <a:off x="658368" y="5760720"/>
            <a:ext cx="3429000" cy="384048"/>
          </a:xfrm>
          <a:prstGeom prst="roundRect">
            <a:avLst>
              <a:gd name="adj" fmla="val 7143"/>
            </a:avLst>
          </a:prstGeom>
          <a:solidFill>
            <a:srgbClr val="FFFFFF"/>
          </a:solidFill>
          <a:ln w="10160">
            <a:solidFill>
              <a:srgbClr val="D0D7DE"/>
            </a:solidFill>
            <a:prstDash val="solid"/>
          </a:ln>
        </p:spPr>
      </p:sp>
      <p:sp>
        <p:nvSpPr>
          <p:cNvPr id="36" name="Text 34"/>
          <p:cNvSpPr/>
          <p:nvPr/>
        </p:nvSpPr>
        <p:spPr>
          <a:xfrm>
            <a:off x="822960" y="5852160"/>
            <a:ext cx="3063240" cy="164592"/>
          </a:xfrm>
          <a:prstGeom prst="rect">
            <a:avLst/>
          </a:prstGeom>
          <a:noFill/>
          <a:ln/>
        </p:spPr>
        <p:txBody>
          <a:bodyPr wrap="square" rtlCol="0" anchor="ctr"/>
          <a:lstStyle/>
          <a:p>
            <a:pPr marL="0" indent="0">
              <a:buNone/>
            </a:pPr>
            <a:r>
              <a:rPr lang="en-US" sz="1500" dirty="0">
                <a:solidFill>
                  <a:srgbClr val="111827"/>
                </a:solidFill>
              </a:rPr>
              <a:t>Base break-even  2,100,000 kg (70%)</a:t>
            </a:r>
            <a:endParaRPr lang="en-US" sz="1500" dirty="0"/>
          </a:p>
        </p:txBody>
      </p:sp>
      <p:sp>
        <p:nvSpPr>
          <p:cNvPr id="37" name="Shape 35"/>
          <p:cNvSpPr/>
          <p:nvPr/>
        </p:nvSpPr>
        <p:spPr>
          <a:xfrm>
            <a:off x="4663440" y="3657600"/>
            <a:ext cx="6766560" cy="1325880"/>
          </a:xfrm>
          <a:prstGeom prst="roundRect">
            <a:avLst>
              <a:gd name="adj" fmla="val 3448"/>
            </a:avLst>
          </a:prstGeom>
          <a:solidFill>
            <a:srgbClr val="F3FBFB"/>
          </a:solidFill>
          <a:ln w="13970">
            <a:solidFill>
              <a:srgbClr val="0C7C86"/>
            </a:solidFill>
            <a:prstDash val="solid"/>
          </a:ln>
        </p:spPr>
      </p:sp>
      <p:sp>
        <p:nvSpPr>
          <p:cNvPr id="38" name="Text 36"/>
          <p:cNvSpPr/>
          <p:nvPr/>
        </p:nvSpPr>
        <p:spPr>
          <a:xfrm>
            <a:off x="4892040" y="3895344"/>
            <a:ext cx="3367838" cy="182880"/>
          </a:xfrm>
          <a:prstGeom prst="rect">
            <a:avLst/>
          </a:prstGeom>
          <a:noFill/>
          <a:ln/>
        </p:spPr>
        <p:txBody>
          <a:bodyPr wrap="square" rtlCol="0" anchor="ctr"/>
          <a:lstStyle/>
          <a:p>
            <a:pPr marL="0" indent="0">
              <a:buNone/>
            </a:pPr>
            <a:r>
              <a:rPr lang="en-US" sz="1800" b="1" dirty="0">
                <a:solidFill>
                  <a:srgbClr val="0C7C86"/>
                </a:solidFill>
              </a:rPr>
              <a:t>Immediate classroom insight</a:t>
            </a:r>
            <a:endParaRPr lang="en-US" sz="1800" dirty="0"/>
          </a:p>
        </p:txBody>
      </p:sp>
      <p:sp>
        <p:nvSpPr>
          <p:cNvPr id="39" name="Text 37"/>
          <p:cNvSpPr/>
          <p:nvPr/>
        </p:nvSpPr>
        <p:spPr>
          <a:xfrm>
            <a:off x="4892040" y="4187952"/>
            <a:ext cx="6126480" cy="795528"/>
          </a:xfrm>
          <a:prstGeom prst="rect">
            <a:avLst/>
          </a:prstGeom>
          <a:noFill/>
          <a:ln/>
        </p:spPr>
        <p:txBody>
          <a:bodyPr wrap="square" rtlCol="0" anchor="ctr"/>
          <a:lstStyle/>
          <a:p>
            <a:pPr marL="0" indent="0">
              <a:buNone/>
            </a:pPr>
            <a:r>
              <a:rPr lang="en-US" sz="1800" dirty="0">
                <a:solidFill>
                  <a:srgbClr val="111827"/>
                </a:solidFill>
              </a:rPr>
              <a:t>At 1.8 million kg, the greenhouse is already below its base break-even point. The starting annual result is a €60k loss even before the oil shock is imposed.</a:t>
            </a:r>
            <a:endParaRPr lang="en-US" sz="1800" dirty="0"/>
          </a:p>
        </p:txBody>
      </p:sp>
      <p:sp>
        <p:nvSpPr>
          <p:cNvPr id="40" name="Text 38"/>
          <p:cNvSpPr/>
          <p:nvPr/>
        </p:nvSpPr>
        <p:spPr>
          <a:xfrm>
            <a:off x="411480" y="6400800"/>
            <a:ext cx="3657600" cy="128016"/>
          </a:xfrm>
          <a:prstGeom prst="rect">
            <a:avLst/>
          </a:prstGeom>
          <a:noFill/>
          <a:ln/>
        </p:spPr>
        <p:txBody>
          <a:bodyPr wrap="square" rtlCol="0" anchor="ctr"/>
          <a:lstStyle/>
          <a:p>
            <a:pPr marL="0" indent="0">
              <a:buNone/>
            </a:pPr>
            <a:r>
              <a:rPr lang="en-US" sz="900" dirty="0">
                <a:solidFill>
                  <a:srgbClr val="7A8693"/>
                </a:solidFill>
              </a:rPr>
              <a:t>Managerial Economics lecture</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FAEAB47-4CCA-4D01-5C48-1F57BAD9F4AA}"/>
              </a:ext>
            </a:extLst>
          </p:cNvPr>
          <p:cNvGraphicFramePr>
            <a:graphicFrameLocks noGrp="1"/>
          </p:cNvGraphicFramePr>
          <p:nvPr>
            <p:extLst>
              <p:ext uri="{D42A27DB-BD31-4B8C-83A1-F6EECF244321}">
                <p14:modId xmlns:p14="http://schemas.microsoft.com/office/powerpoint/2010/main" val="30176185"/>
              </p:ext>
            </p:extLst>
          </p:nvPr>
        </p:nvGraphicFramePr>
        <p:xfrm>
          <a:off x="1546917" y="701269"/>
          <a:ext cx="8978995" cy="5601888"/>
        </p:xfrm>
        <a:graphic>
          <a:graphicData uri="http://schemas.openxmlformats.org/drawingml/2006/table">
            <a:tbl>
              <a:tblPr>
                <a:tableStyleId>{35758FB7-9AC5-4552-8A53-C91805E547FA}</a:tableStyleId>
              </a:tblPr>
              <a:tblGrid>
                <a:gridCol w="1795799">
                  <a:extLst>
                    <a:ext uri="{9D8B030D-6E8A-4147-A177-3AD203B41FA5}">
                      <a16:colId xmlns:a16="http://schemas.microsoft.com/office/drawing/2014/main" val="571696899"/>
                    </a:ext>
                  </a:extLst>
                </a:gridCol>
                <a:gridCol w="1795799">
                  <a:extLst>
                    <a:ext uri="{9D8B030D-6E8A-4147-A177-3AD203B41FA5}">
                      <a16:colId xmlns:a16="http://schemas.microsoft.com/office/drawing/2014/main" val="3007104531"/>
                    </a:ext>
                  </a:extLst>
                </a:gridCol>
                <a:gridCol w="1795799">
                  <a:extLst>
                    <a:ext uri="{9D8B030D-6E8A-4147-A177-3AD203B41FA5}">
                      <a16:colId xmlns:a16="http://schemas.microsoft.com/office/drawing/2014/main" val="3777171570"/>
                    </a:ext>
                  </a:extLst>
                </a:gridCol>
                <a:gridCol w="1795799">
                  <a:extLst>
                    <a:ext uri="{9D8B030D-6E8A-4147-A177-3AD203B41FA5}">
                      <a16:colId xmlns:a16="http://schemas.microsoft.com/office/drawing/2014/main" val="820876610"/>
                    </a:ext>
                  </a:extLst>
                </a:gridCol>
                <a:gridCol w="1795799">
                  <a:extLst>
                    <a:ext uri="{9D8B030D-6E8A-4147-A177-3AD203B41FA5}">
                      <a16:colId xmlns:a16="http://schemas.microsoft.com/office/drawing/2014/main" val="2801143705"/>
                    </a:ext>
                  </a:extLst>
                </a:gridCol>
              </a:tblGrid>
              <a:tr h="537115">
                <a:tc>
                  <a:txBody>
                    <a:bodyPr/>
                    <a:lstStyle/>
                    <a:p>
                      <a:pPr>
                        <a:buNone/>
                      </a:pPr>
                      <a:r>
                        <a:rPr lang="el-GR" sz="1300" b="1" dirty="0"/>
                        <a:t>Περίπτωση</a:t>
                      </a:r>
                    </a:p>
                  </a:txBody>
                  <a:tcPr marL="64945" marR="64945" marT="32473" marB="32473" anchor="ctr"/>
                </a:tc>
                <a:tc>
                  <a:txBody>
                    <a:bodyPr/>
                    <a:lstStyle/>
                    <a:p>
                      <a:pPr algn="r">
                        <a:buNone/>
                      </a:pPr>
                      <a:r>
                        <a:rPr lang="en-US" sz="1300" b="1"/>
                        <a:t>VC €/kg</a:t>
                      </a:r>
                    </a:p>
                  </a:txBody>
                  <a:tcPr marL="64945" marR="64945" marT="32473" marB="32473" anchor="ctr"/>
                </a:tc>
                <a:tc>
                  <a:txBody>
                    <a:bodyPr/>
                    <a:lstStyle/>
                    <a:p>
                      <a:pPr algn="r">
                        <a:buNone/>
                      </a:pPr>
                      <a:r>
                        <a:rPr lang="el-GR" sz="1300" b="1"/>
                        <a:t>Τιμή €/</a:t>
                      </a:r>
                      <a:r>
                        <a:rPr lang="en-US" sz="1300" b="1"/>
                        <a:t>kg</a:t>
                      </a:r>
                    </a:p>
                  </a:txBody>
                  <a:tcPr marL="64945" marR="64945" marT="32473" marB="32473" anchor="ctr"/>
                </a:tc>
                <a:tc>
                  <a:txBody>
                    <a:bodyPr/>
                    <a:lstStyle/>
                    <a:p>
                      <a:pPr algn="r">
                        <a:buNone/>
                      </a:pPr>
                      <a:r>
                        <a:rPr lang="en-US" sz="1300" b="1"/>
                        <a:t>Contribution Margin €/kg</a:t>
                      </a:r>
                    </a:p>
                  </a:txBody>
                  <a:tcPr marL="64945" marR="64945" marT="32473" marB="32473" anchor="ctr"/>
                </a:tc>
                <a:tc>
                  <a:txBody>
                    <a:bodyPr/>
                    <a:lstStyle/>
                    <a:p>
                      <a:pPr algn="r">
                        <a:buNone/>
                      </a:pPr>
                      <a:r>
                        <a:rPr lang="en-US" sz="1300" b="1" dirty="0"/>
                        <a:t>Break-even kg</a:t>
                      </a:r>
                    </a:p>
                  </a:txBody>
                  <a:tcPr marL="64945" marR="64945" marT="32473" marB="32473" anchor="ctr"/>
                </a:tc>
                <a:extLst>
                  <a:ext uri="{0D108BD9-81ED-4DB2-BD59-A6C34878D82A}">
                    <a16:rowId xmlns:a16="http://schemas.microsoft.com/office/drawing/2014/main" val="3307418989"/>
                  </a:ext>
                </a:extLst>
              </a:tr>
              <a:tr h="306377">
                <a:tc>
                  <a:txBody>
                    <a:bodyPr/>
                    <a:lstStyle/>
                    <a:p>
                      <a:pPr>
                        <a:buNone/>
                      </a:pPr>
                      <a:r>
                        <a:rPr lang="el-GR" sz="1300" b="1" dirty="0"/>
                        <a:t>Αρχική κατάσταση</a:t>
                      </a:r>
                    </a:p>
                  </a:txBody>
                  <a:tcPr marL="64945" marR="64945" marT="32473" marB="32473" anchor="ctr"/>
                </a:tc>
                <a:tc>
                  <a:txBody>
                    <a:bodyPr/>
                    <a:lstStyle/>
                    <a:p>
                      <a:pPr algn="r">
                        <a:buNone/>
                      </a:pPr>
                      <a:r>
                        <a:rPr lang="en-US" sz="1300"/>
                        <a:t>0,45</a:t>
                      </a:r>
                    </a:p>
                  </a:txBody>
                  <a:tcPr marL="64945" marR="64945" marT="32473" marB="32473" anchor="ctr"/>
                </a:tc>
                <a:tc>
                  <a:txBody>
                    <a:bodyPr/>
                    <a:lstStyle/>
                    <a:p>
                      <a:pPr algn="r">
                        <a:buNone/>
                      </a:pPr>
                      <a:r>
                        <a:rPr lang="en-US" sz="1300"/>
                        <a:t>0,65</a:t>
                      </a:r>
                    </a:p>
                  </a:txBody>
                  <a:tcPr marL="64945" marR="64945" marT="32473" marB="32473" anchor="ctr"/>
                </a:tc>
                <a:tc>
                  <a:txBody>
                    <a:bodyPr/>
                    <a:lstStyle/>
                    <a:p>
                      <a:pPr algn="r">
                        <a:buNone/>
                      </a:pPr>
                      <a:r>
                        <a:rPr lang="en-US" sz="1300"/>
                        <a:t>0,20</a:t>
                      </a:r>
                    </a:p>
                  </a:txBody>
                  <a:tcPr marL="64945" marR="64945" marT="32473" marB="32473" anchor="ctr"/>
                </a:tc>
                <a:tc>
                  <a:txBody>
                    <a:bodyPr/>
                    <a:lstStyle/>
                    <a:p>
                      <a:pPr algn="r">
                        <a:buNone/>
                      </a:pPr>
                      <a:r>
                        <a:rPr lang="en-US" sz="1300"/>
                        <a:t>2.100.000</a:t>
                      </a:r>
                    </a:p>
                  </a:txBody>
                  <a:tcPr marL="64945" marR="64945" marT="32473" marB="32473" anchor="ctr"/>
                </a:tc>
                <a:extLst>
                  <a:ext uri="{0D108BD9-81ED-4DB2-BD59-A6C34878D82A}">
                    <a16:rowId xmlns:a16="http://schemas.microsoft.com/office/drawing/2014/main" val="870416982"/>
                  </a:ext>
                </a:extLst>
              </a:tr>
              <a:tr h="537115">
                <a:tc>
                  <a:txBody>
                    <a:bodyPr/>
                    <a:lstStyle/>
                    <a:p>
                      <a:pPr>
                        <a:buNone/>
                      </a:pPr>
                      <a:r>
                        <a:rPr lang="el-GR" sz="1300" b="1"/>
                        <a:t>Νέο κόστος, τιμή 0,65, Σεν. Α</a:t>
                      </a:r>
                    </a:p>
                  </a:txBody>
                  <a:tcPr marL="64945" marR="64945" marT="32473" marB="32473" anchor="ctr"/>
                </a:tc>
                <a:tc>
                  <a:txBody>
                    <a:bodyPr/>
                    <a:lstStyle/>
                    <a:p>
                      <a:pPr algn="r">
                        <a:buNone/>
                      </a:pPr>
                      <a:r>
                        <a:rPr lang="en-US" sz="1300"/>
                        <a:t>0,66875</a:t>
                      </a:r>
                    </a:p>
                  </a:txBody>
                  <a:tcPr marL="64945" marR="64945" marT="32473" marB="32473" anchor="ctr"/>
                </a:tc>
                <a:tc>
                  <a:txBody>
                    <a:bodyPr/>
                    <a:lstStyle/>
                    <a:p>
                      <a:pPr algn="r">
                        <a:buNone/>
                      </a:pPr>
                      <a:r>
                        <a:rPr lang="en-US" sz="1300"/>
                        <a:t>0,65</a:t>
                      </a:r>
                    </a:p>
                  </a:txBody>
                  <a:tcPr marL="64945" marR="64945" marT="32473" marB="32473" anchor="ctr"/>
                </a:tc>
                <a:tc>
                  <a:txBody>
                    <a:bodyPr/>
                    <a:lstStyle/>
                    <a:p>
                      <a:pPr algn="r">
                        <a:buNone/>
                      </a:pPr>
                      <a:r>
                        <a:rPr lang="en-US" sz="1300"/>
                        <a:t>-0,01875</a:t>
                      </a:r>
                    </a:p>
                  </a:txBody>
                  <a:tcPr marL="64945" marR="64945" marT="32473" marB="32473" anchor="ctr"/>
                </a:tc>
                <a:tc>
                  <a:txBody>
                    <a:bodyPr/>
                    <a:lstStyle/>
                    <a:p>
                      <a:pPr algn="r">
                        <a:buNone/>
                      </a:pPr>
                      <a:r>
                        <a:rPr lang="el-GR" sz="1300"/>
                        <a:t>Δεν υπάρχει</a:t>
                      </a:r>
                    </a:p>
                  </a:txBody>
                  <a:tcPr marL="64945" marR="64945" marT="32473" marB="32473" anchor="ctr"/>
                </a:tc>
                <a:extLst>
                  <a:ext uri="{0D108BD9-81ED-4DB2-BD59-A6C34878D82A}">
                    <a16:rowId xmlns:a16="http://schemas.microsoft.com/office/drawing/2014/main" val="371018214"/>
                  </a:ext>
                </a:extLst>
              </a:tr>
              <a:tr h="537115">
                <a:tc>
                  <a:txBody>
                    <a:bodyPr/>
                    <a:lstStyle/>
                    <a:p>
                      <a:pPr>
                        <a:buNone/>
                      </a:pPr>
                      <a:r>
                        <a:rPr lang="el-GR" sz="1300" b="1"/>
                        <a:t>Νέο κόστος, τιμή 0,65, Σεν. Β</a:t>
                      </a:r>
                    </a:p>
                  </a:txBody>
                  <a:tcPr marL="64945" marR="64945" marT="32473" marB="32473" anchor="ctr"/>
                </a:tc>
                <a:tc>
                  <a:txBody>
                    <a:bodyPr/>
                    <a:lstStyle/>
                    <a:p>
                      <a:pPr algn="r">
                        <a:buNone/>
                      </a:pPr>
                      <a:r>
                        <a:rPr lang="en-US" sz="1300" dirty="0"/>
                        <a:t>0,70875</a:t>
                      </a:r>
                    </a:p>
                  </a:txBody>
                  <a:tcPr marL="64945" marR="64945" marT="32473" marB="32473" anchor="ctr"/>
                </a:tc>
                <a:tc>
                  <a:txBody>
                    <a:bodyPr/>
                    <a:lstStyle/>
                    <a:p>
                      <a:pPr algn="r">
                        <a:buNone/>
                      </a:pPr>
                      <a:r>
                        <a:rPr lang="en-US" sz="1300"/>
                        <a:t>0,65</a:t>
                      </a:r>
                    </a:p>
                  </a:txBody>
                  <a:tcPr marL="64945" marR="64945" marT="32473" marB="32473" anchor="ctr"/>
                </a:tc>
                <a:tc>
                  <a:txBody>
                    <a:bodyPr/>
                    <a:lstStyle/>
                    <a:p>
                      <a:pPr algn="r">
                        <a:buNone/>
                      </a:pPr>
                      <a:r>
                        <a:rPr lang="en-US" sz="1300"/>
                        <a:t>-0,05875</a:t>
                      </a:r>
                    </a:p>
                  </a:txBody>
                  <a:tcPr marL="64945" marR="64945" marT="32473" marB="32473" anchor="ctr"/>
                </a:tc>
                <a:tc>
                  <a:txBody>
                    <a:bodyPr/>
                    <a:lstStyle/>
                    <a:p>
                      <a:pPr algn="r">
                        <a:buNone/>
                      </a:pPr>
                      <a:r>
                        <a:rPr lang="el-GR" sz="1300"/>
                        <a:t>Δεν υπάρχει</a:t>
                      </a:r>
                    </a:p>
                  </a:txBody>
                  <a:tcPr marL="64945" marR="64945" marT="32473" marB="32473" anchor="ctr"/>
                </a:tc>
                <a:extLst>
                  <a:ext uri="{0D108BD9-81ED-4DB2-BD59-A6C34878D82A}">
                    <a16:rowId xmlns:a16="http://schemas.microsoft.com/office/drawing/2014/main" val="2971342049"/>
                  </a:ext>
                </a:extLst>
              </a:tr>
              <a:tr h="537115">
                <a:tc>
                  <a:txBody>
                    <a:bodyPr/>
                    <a:lstStyle/>
                    <a:p>
                      <a:pPr>
                        <a:buNone/>
                      </a:pPr>
                      <a:r>
                        <a:rPr lang="el-GR" sz="1300" b="1"/>
                        <a:t>2.1 Πλήρης μετακύλιση, Σεν. Α</a:t>
                      </a:r>
                    </a:p>
                  </a:txBody>
                  <a:tcPr marL="64945" marR="64945" marT="32473" marB="32473" anchor="ctr"/>
                </a:tc>
                <a:tc>
                  <a:txBody>
                    <a:bodyPr/>
                    <a:lstStyle/>
                    <a:p>
                      <a:pPr algn="r">
                        <a:buNone/>
                      </a:pPr>
                      <a:r>
                        <a:rPr lang="en-US" sz="1300"/>
                        <a:t>0,66875</a:t>
                      </a:r>
                    </a:p>
                  </a:txBody>
                  <a:tcPr marL="64945" marR="64945" marT="32473" marB="32473" anchor="ctr"/>
                </a:tc>
                <a:tc>
                  <a:txBody>
                    <a:bodyPr/>
                    <a:lstStyle/>
                    <a:p>
                      <a:pPr algn="r">
                        <a:buNone/>
                      </a:pPr>
                      <a:r>
                        <a:rPr lang="en-US" sz="1300"/>
                        <a:t>0,86875</a:t>
                      </a:r>
                    </a:p>
                  </a:txBody>
                  <a:tcPr marL="64945" marR="64945" marT="32473" marB="32473" anchor="ctr"/>
                </a:tc>
                <a:tc>
                  <a:txBody>
                    <a:bodyPr/>
                    <a:lstStyle/>
                    <a:p>
                      <a:pPr algn="r">
                        <a:buNone/>
                      </a:pPr>
                      <a:r>
                        <a:rPr lang="en-US" sz="1300"/>
                        <a:t>0,20</a:t>
                      </a:r>
                    </a:p>
                  </a:txBody>
                  <a:tcPr marL="64945" marR="64945" marT="32473" marB="32473" anchor="ctr"/>
                </a:tc>
                <a:tc>
                  <a:txBody>
                    <a:bodyPr/>
                    <a:lstStyle/>
                    <a:p>
                      <a:pPr algn="r">
                        <a:buNone/>
                      </a:pPr>
                      <a:r>
                        <a:rPr lang="en-US" sz="1300"/>
                        <a:t>2.100.000</a:t>
                      </a:r>
                    </a:p>
                  </a:txBody>
                  <a:tcPr marL="64945" marR="64945" marT="32473" marB="32473" anchor="ctr"/>
                </a:tc>
                <a:extLst>
                  <a:ext uri="{0D108BD9-81ED-4DB2-BD59-A6C34878D82A}">
                    <a16:rowId xmlns:a16="http://schemas.microsoft.com/office/drawing/2014/main" val="4084581504"/>
                  </a:ext>
                </a:extLst>
              </a:tr>
              <a:tr h="537115">
                <a:tc>
                  <a:txBody>
                    <a:bodyPr/>
                    <a:lstStyle/>
                    <a:p>
                      <a:pPr>
                        <a:buNone/>
                      </a:pPr>
                      <a:r>
                        <a:rPr lang="el-GR" sz="1300" b="1"/>
                        <a:t>2.1 Πλήρης μετακύλιση, Σεν. Β</a:t>
                      </a:r>
                    </a:p>
                  </a:txBody>
                  <a:tcPr marL="64945" marR="64945" marT="32473" marB="32473" anchor="ctr"/>
                </a:tc>
                <a:tc>
                  <a:txBody>
                    <a:bodyPr/>
                    <a:lstStyle/>
                    <a:p>
                      <a:pPr algn="r">
                        <a:buNone/>
                      </a:pPr>
                      <a:r>
                        <a:rPr lang="en-US" sz="1300"/>
                        <a:t>0,70875</a:t>
                      </a:r>
                    </a:p>
                  </a:txBody>
                  <a:tcPr marL="64945" marR="64945" marT="32473" marB="32473" anchor="ctr"/>
                </a:tc>
                <a:tc>
                  <a:txBody>
                    <a:bodyPr/>
                    <a:lstStyle/>
                    <a:p>
                      <a:pPr algn="r">
                        <a:buNone/>
                      </a:pPr>
                      <a:r>
                        <a:rPr lang="en-US" sz="1300"/>
                        <a:t>0,90875</a:t>
                      </a:r>
                    </a:p>
                  </a:txBody>
                  <a:tcPr marL="64945" marR="64945" marT="32473" marB="32473" anchor="ctr"/>
                </a:tc>
                <a:tc>
                  <a:txBody>
                    <a:bodyPr/>
                    <a:lstStyle/>
                    <a:p>
                      <a:pPr algn="r">
                        <a:buNone/>
                      </a:pPr>
                      <a:r>
                        <a:rPr lang="en-US" sz="1300"/>
                        <a:t>0,20</a:t>
                      </a:r>
                    </a:p>
                  </a:txBody>
                  <a:tcPr marL="64945" marR="64945" marT="32473" marB="32473" anchor="ctr"/>
                </a:tc>
                <a:tc>
                  <a:txBody>
                    <a:bodyPr/>
                    <a:lstStyle/>
                    <a:p>
                      <a:pPr algn="r">
                        <a:buNone/>
                      </a:pPr>
                      <a:r>
                        <a:rPr lang="en-US" sz="1300"/>
                        <a:t>2.100.000</a:t>
                      </a:r>
                    </a:p>
                  </a:txBody>
                  <a:tcPr marL="64945" marR="64945" marT="32473" marB="32473" anchor="ctr"/>
                </a:tc>
                <a:extLst>
                  <a:ext uri="{0D108BD9-81ED-4DB2-BD59-A6C34878D82A}">
                    <a16:rowId xmlns:a16="http://schemas.microsoft.com/office/drawing/2014/main" val="2769229852"/>
                  </a:ext>
                </a:extLst>
              </a:tr>
              <a:tr h="537115">
                <a:tc>
                  <a:txBody>
                    <a:bodyPr/>
                    <a:lstStyle/>
                    <a:p>
                      <a:pPr>
                        <a:buNone/>
                      </a:pPr>
                      <a:r>
                        <a:rPr lang="el-GR" sz="1300" b="1"/>
                        <a:t>2.2 Break-even στα 1,8 εκ., Σεν. Α</a:t>
                      </a:r>
                    </a:p>
                  </a:txBody>
                  <a:tcPr marL="64945" marR="64945" marT="32473" marB="32473" anchor="ctr"/>
                </a:tc>
                <a:tc>
                  <a:txBody>
                    <a:bodyPr/>
                    <a:lstStyle/>
                    <a:p>
                      <a:pPr algn="r">
                        <a:buNone/>
                      </a:pPr>
                      <a:r>
                        <a:rPr lang="en-US" sz="1300"/>
                        <a:t>0,66875</a:t>
                      </a:r>
                    </a:p>
                  </a:txBody>
                  <a:tcPr marL="64945" marR="64945" marT="32473" marB="32473" anchor="ctr"/>
                </a:tc>
                <a:tc>
                  <a:txBody>
                    <a:bodyPr/>
                    <a:lstStyle/>
                    <a:p>
                      <a:pPr algn="r">
                        <a:buNone/>
                      </a:pPr>
                      <a:r>
                        <a:rPr lang="en-US" sz="1300"/>
                        <a:t>0,90208</a:t>
                      </a:r>
                    </a:p>
                  </a:txBody>
                  <a:tcPr marL="64945" marR="64945" marT="32473" marB="32473" anchor="ctr"/>
                </a:tc>
                <a:tc>
                  <a:txBody>
                    <a:bodyPr/>
                    <a:lstStyle/>
                    <a:p>
                      <a:pPr algn="r">
                        <a:buNone/>
                      </a:pPr>
                      <a:r>
                        <a:rPr lang="en-US" sz="1300"/>
                        <a:t>0,23333</a:t>
                      </a:r>
                    </a:p>
                  </a:txBody>
                  <a:tcPr marL="64945" marR="64945" marT="32473" marB="32473" anchor="ctr"/>
                </a:tc>
                <a:tc>
                  <a:txBody>
                    <a:bodyPr/>
                    <a:lstStyle/>
                    <a:p>
                      <a:pPr algn="r">
                        <a:buNone/>
                      </a:pPr>
                      <a:r>
                        <a:rPr lang="en-US" sz="1300"/>
                        <a:t>1.800.000</a:t>
                      </a:r>
                    </a:p>
                  </a:txBody>
                  <a:tcPr marL="64945" marR="64945" marT="32473" marB="32473" anchor="ctr"/>
                </a:tc>
                <a:extLst>
                  <a:ext uri="{0D108BD9-81ED-4DB2-BD59-A6C34878D82A}">
                    <a16:rowId xmlns:a16="http://schemas.microsoft.com/office/drawing/2014/main" val="3182531007"/>
                  </a:ext>
                </a:extLst>
              </a:tr>
              <a:tr h="537115">
                <a:tc>
                  <a:txBody>
                    <a:bodyPr/>
                    <a:lstStyle/>
                    <a:p>
                      <a:pPr>
                        <a:buNone/>
                      </a:pPr>
                      <a:r>
                        <a:rPr lang="el-GR" sz="1300" b="1"/>
                        <a:t>2.2 Break-even στα 1,8 εκ., Σεν. Β</a:t>
                      </a:r>
                    </a:p>
                  </a:txBody>
                  <a:tcPr marL="64945" marR="64945" marT="32473" marB="32473" anchor="ctr"/>
                </a:tc>
                <a:tc>
                  <a:txBody>
                    <a:bodyPr/>
                    <a:lstStyle/>
                    <a:p>
                      <a:pPr algn="r">
                        <a:buNone/>
                      </a:pPr>
                      <a:r>
                        <a:rPr lang="en-US" sz="1300"/>
                        <a:t>0,70875</a:t>
                      </a:r>
                    </a:p>
                  </a:txBody>
                  <a:tcPr marL="64945" marR="64945" marT="32473" marB="32473" anchor="ctr"/>
                </a:tc>
                <a:tc>
                  <a:txBody>
                    <a:bodyPr/>
                    <a:lstStyle/>
                    <a:p>
                      <a:pPr algn="r">
                        <a:buNone/>
                      </a:pPr>
                      <a:r>
                        <a:rPr lang="en-US" sz="1300"/>
                        <a:t>0,94208</a:t>
                      </a:r>
                    </a:p>
                  </a:txBody>
                  <a:tcPr marL="64945" marR="64945" marT="32473" marB="32473" anchor="ctr"/>
                </a:tc>
                <a:tc>
                  <a:txBody>
                    <a:bodyPr/>
                    <a:lstStyle/>
                    <a:p>
                      <a:pPr algn="r">
                        <a:buNone/>
                      </a:pPr>
                      <a:r>
                        <a:rPr lang="en-US" sz="1300"/>
                        <a:t>0,23333</a:t>
                      </a:r>
                    </a:p>
                  </a:txBody>
                  <a:tcPr marL="64945" marR="64945" marT="32473" marB="32473" anchor="ctr"/>
                </a:tc>
                <a:tc>
                  <a:txBody>
                    <a:bodyPr/>
                    <a:lstStyle/>
                    <a:p>
                      <a:pPr algn="r">
                        <a:buNone/>
                      </a:pPr>
                      <a:r>
                        <a:rPr lang="en-US" sz="1300"/>
                        <a:t>1.800.000</a:t>
                      </a:r>
                    </a:p>
                  </a:txBody>
                  <a:tcPr marL="64945" marR="64945" marT="32473" marB="32473" anchor="ctr"/>
                </a:tc>
                <a:extLst>
                  <a:ext uri="{0D108BD9-81ED-4DB2-BD59-A6C34878D82A}">
                    <a16:rowId xmlns:a16="http://schemas.microsoft.com/office/drawing/2014/main" val="2021341556"/>
                  </a:ext>
                </a:extLst>
              </a:tr>
              <a:tr h="767853">
                <a:tc>
                  <a:txBody>
                    <a:bodyPr/>
                    <a:lstStyle/>
                    <a:p>
                      <a:pPr>
                        <a:buNone/>
                      </a:pPr>
                      <a:r>
                        <a:rPr lang="en-US" sz="1300" b="1"/>
                        <a:t>2.3 Contract farming + hedge, Σεν. Α</a:t>
                      </a:r>
                    </a:p>
                  </a:txBody>
                  <a:tcPr marL="64945" marR="64945" marT="32473" marB="32473" anchor="ctr"/>
                </a:tc>
                <a:tc>
                  <a:txBody>
                    <a:bodyPr/>
                    <a:lstStyle/>
                    <a:p>
                      <a:pPr algn="r">
                        <a:buNone/>
                      </a:pPr>
                      <a:r>
                        <a:rPr lang="en-US" sz="1300"/>
                        <a:t>0,45</a:t>
                      </a:r>
                    </a:p>
                  </a:txBody>
                  <a:tcPr marL="64945" marR="64945" marT="32473" marB="32473" anchor="ctr"/>
                </a:tc>
                <a:tc>
                  <a:txBody>
                    <a:bodyPr/>
                    <a:lstStyle/>
                    <a:p>
                      <a:pPr algn="r">
                        <a:buNone/>
                      </a:pPr>
                      <a:r>
                        <a:rPr lang="el-GR" sz="1300"/>
                        <a:t>0,59 (ελάχιστη)</a:t>
                      </a:r>
                    </a:p>
                  </a:txBody>
                  <a:tcPr marL="64945" marR="64945" marT="32473" marB="32473" anchor="ctr"/>
                </a:tc>
                <a:tc>
                  <a:txBody>
                    <a:bodyPr/>
                    <a:lstStyle/>
                    <a:p>
                      <a:pPr algn="r">
                        <a:buNone/>
                      </a:pPr>
                      <a:r>
                        <a:rPr lang="en-US" sz="1300"/>
                        <a:t>0,14</a:t>
                      </a:r>
                    </a:p>
                  </a:txBody>
                  <a:tcPr marL="64945" marR="64945" marT="32473" marB="32473" anchor="ctr"/>
                </a:tc>
                <a:tc>
                  <a:txBody>
                    <a:bodyPr/>
                    <a:lstStyle/>
                    <a:p>
                      <a:pPr algn="r">
                        <a:buNone/>
                      </a:pPr>
                      <a:r>
                        <a:rPr lang="en-US" sz="1300"/>
                        <a:t>3.000.000</a:t>
                      </a:r>
                    </a:p>
                  </a:txBody>
                  <a:tcPr marL="64945" marR="64945" marT="32473" marB="32473" anchor="ctr"/>
                </a:tc>
                <a:extLst>
                  <a:ext uri="{0D108BD9-81ED-4DB2-BD59-A6C34878D82A}">
                    <a16:rowId xmlns:a16="http://schemas.microsoft.com/office/drawing/2014/main" val="105927655"/>
                  </a:ext>
                </a:extLst>
              </a:tr>
              <a:tr h="767853">
                <a:tc>
                  <a:txBody>
                    <a:bodyPr/>
                    <a:lstStyle/>
                    <a:p>
                      <a:pPr>
                        <a:buNone/>
                      </a:pPr>
                      <a:r>
                        <a:rPr lang="en-US" sz="1300" b="1" dirty="0"/>
                        <a:t>2.3 Contract farming + hedge, </a:t>
                      </a:r>
                      <a:r>
                        <a:rPr lang="en-US" sz="1300" b="1" dirty="0" err="1"/>
                        <a:t>Σεν</a:t>
                      </a:r>
                      <a:r>
                        <a:rPr lang="en-US" sz="1300" b="1" dirty="0"/>
                        <a:t>. Β</a:t>
                      </a:r>
                    </a:p>
                  </a:txBody>
                  <a:tcPr marL="64945" marR="64945" marT="32473" marB="32473" anchor="ctr"/>
                </a:tc>
                <a:tc>
                  <a:txBody>
                    <a:bodyPr/>
                    <a:lstStyle/>
                    <a:p>
                      <a:pPr algn="r">
                        <a:buNone/>
                      </a:pPr>
                      <a:r>
                        <a:rPr lang="en-US" sz="1300"/>
                        <a:t>0,49</a:t>
                      </a:r>
                    </a:p>
                  </a:txBody>
                  <a:tcPr marL="64945" marR="64945" marT="32473" marB="32473" anchor="ctr"/>
                </a:tc>
                <a:tc>
                  <a:txBody>
                    <a:bodyPr/>
                    <a:lstStyle/>
                    <a:p>
                      <a:pPr algn="r">
                        <a:buNone/>
                      </a:pPr>
                      <a:r>
                        <a:rPr lang="el-GR" sz="1300"/>
                        <a:t>0,63 (ελάχιστη)</a:t>
                      </a:r>
                    </a:p>
                  </a:txBody>
                  <a:tcPr marL="64945" marR="64945" marT="32473" marB="32473" anchor="ctr"/>
                </a:tc>
                <a:tc>
                  <a:txBody>
                    <a:bodyPr/>
                    <a:lstStyle/>
                    <a:p>
                      <a:pPr algn="r">
                        <a:buNone/>
                      </a:pPr>
                      <a:r>
                        <a:rPr lang="en-US" sz="1300"/>
                        <a:t>0,14</a:t>
                      </a:r>
                    </a:p>
                  </a:txBody>
                  <a:tcPr marL="64945" marR="64945" marT="32473" marB="32473" anchor="ctr"/>
                </a:tc>
                <a:tc>
                  <a:txBody>
                    <a:bodyPr/>
                    <a:lstStyle/>
                    <a:p>
                      <a:pPr algn="r">
                        <a:buNone/>
                      </a:pPr>
                      <a:r>
                        <a:rPr lang="en-US" sz="1300" dirty="0"/>
                        <a:t>3.000.000</a:t>
                      </a:r>
                    </a:p>
                  </a:txBody>
                  <a:tcPr marL="64945" marR="64945" marT="32473" marB="32473" anchor="ctr"/>
                </a:tc>
                <a:extLst>
                  <a:ext uri="{0D108BD9-81ED-4DB2-BD59-A6C34878D82A}">
                    <a16:rowId xmlns:a16="http://schemas.microsoft.com/office/drawing/2014/main" val="437504323"/>
                  </a:ext>
                </a:extLst>
              </a:tr>
            </a:tbl>
          </a:graphicData>
        </a:graphic>
      </p:graphicFrame>
    </p:spTree>
    <p:extLst>
      <p:ext uri="{BB962C8B-B14F-4D97-AF65-F5344CB8AC3E}">
        <p14:creationId xmlns:p14="http://schemas.microsoft.com/office/powerpoint/2010/main" val="290571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23A63"/>
          </a:solidFill>
          <a:ln w="12700">
            <a:solidFill>
              <a:srgbClr val="123A63">
                <a:alpha val="0"/>
              </a:srgbClr>
            </a:solidFill>
            <a:prstDash val="solid"/>
          </a:ln>
        </p:spPr>
      </p:sp>
      <p:sp>
        <p:nvSpPr>
          <p:cNvPr id="3" name="Text 1"/>
          <p:cNvSpPr/>
          <p:nvPr/>
        </p:nvSpPr>
        <p:spPr>
          <a:xfrm>
            <a:off x="411480" y="109728"/>
            <a:ext cx="10058400" cy="237744"/>
          </a:xfrm>
          <a:prstGeom prst="rect">
            <a:avLst/>
          </a:prstGeom>
          <a:noFill/>
          <a:ln/>
        </p:spPr>
        <p:txBody>
          <a:bodyPr wrap="square" rtlCol="0" anchor="ctr"/>
          <a:lstStyle/>
          <a:p>
            <a:pPr marL="0" indent="0">
              <a:buNone/>
            </a:pPr>
            <a:r>
              <a:rPr lang="en-US" sz="2800" b="1" dirty="0">
                <a:solidFill>
                  <a:srgbClr val="FFFFFF"/>
                </a:solidFill>
              </a:rPr>
              <a:t>4. Break-even results from the live model</a:t>
            </a:r>
            <a:endParaRPr lang="en-US" sz="2800" dirty="0"/>
          </a:p>
        </p:txBody>
      </p:sp>
      <p:sp>
        <p:nvSpPr>
          <p:cNvPr id="4" name="Text 2"/>
          <p:cNvSpPr/>
          <p:nvPr/>
        </p:nvSpPr>
        <p:spPr>
          <a:xfrm>
            <a:off x="429768" y="356616"/>
            <a:ext cx="9144000" cy="137160"/>
          </a:xfrm>
          <a:prstGeom prst="rect">
            <a:avLst/>
          </a:prstGeom>
          <a:noFill/>
          <a:ln/>
        </p:spPr>
        <p:txBody>
          <a:bodyPr wrap="square" rtlCol="0" anchor="ctr"/>
          <a:lstStyle/>
          <a:p>
            <a:pPr marL="0" indent="0">
              <a:buNone/>
            </a:pPr>
            <a:r>
              <a:rPr lang="en-US" sz="1050" dirty="0">
                <a:solidFill>
                  <a:srgbClr val="D7E5F3"/>
                </a:solidFill>
              </a:rPr>
              <a:t>Students can vary oil, labour, misc, target output, and hedge assumptions in the attached workbook.</a:t>
            </a:r>
            <a:endParaRPr lang="en-US" sz="1050" dirty="0"/>
          </a:p>
        </p:txBody>
      </p:sp>
      <p:sp>
        <p:nvSpPr>
          <p:cNvPr id="5" name="Shape 3"/>
          <p:cNvSpPr/>
          <p:nvPr/>
        </p:nvSpPr>
        <p:spPr>
          <a:xfrm>
            <a:off x="566928" y="914400"/>
            <a:ext cx="11018520" cy="859536"/>
          </a:xfrm>
          <a:prstGeom prst="roundRect">
            <a:avLst>
              <a:gd name="adj" fmla="val 3191"/>
            </a:avLst>
          </a:prstGeom>
          <a:solidFill>
            <a:srgbClr val="EEF5FB"/>
          </a:solidFill>
          <a:ln w="13970">
            <a:solidFill>
              <a:srgbClr val="123A63"/>
            </a:solidFill>
            <a:prstDash val="solid"/>
          </a:ln>
        </p:spPr>
      </p:sp>
      <p:sp>
        <p:nvSpPr>
          <p:cNvPr id="6" name="Text 4"/>
          <p:cNvSpPr/>
          <p:nvPr/>
        </p:nvSpPr>
        <p:spPr>
          <a:xfrm>
            <a:off x="786384" y="1060704"/>
            <a:ext cx="2286000" cy="164592"/>
          </a:xfrm>
          <a:prstGeom prst="rect">
            <a:avLst/>
          </a:prstGeom>
          <a:noFill/>
          <a:ln/>
        </p:spPr>
        <p:txBody>
          <a:bodyPr wrap="square" rtlCol="0" anchor="ctr"/>
          <a:lstStyle/>
          <a:p>
            <a:pPr marL="0" indent="0">
              <a:buNone/>
            </a:pPr>
            <a:r>
              <a:rPr lang="en-US" sz="1620" b="1" dirty="0">
                <a:solidFill>
                  <a:srgbClr val="123A63"/>
                </a:solidFill>
              </a:rPr>
              <a:t>Base</a:t>
            </a:r>
            <a:endParaRPr lang="en-US" sz="1620" dirty="0"/>
          </a:p>
        </p:txBody>
      </p:sp>
      <p:sp>
        <p:nvSpPr>
          <p:cNvPr id="7" name="Text 5"/>
          <p:cNvSpPr/>
          <p:nvPr/>
        </p:nvSpPr>
        <p:spPr>
          <a:xfrm>
            <a:off x="3429000" y="1033272"/>
            <a:ext cx="7680960" cy="384048"/>
          </a:xfrm>
          <a:prstGeom prst="rect">
            <a:avLst/>
          </a:prstGeom>
          <a:noFill/>
          <a:ln/>
        </p:spPr>
        <p:txBody>
          <a:bodyPr wrap="square" rtlCol="0" anchor="ctr"/>
          <a:lstStyle/>
          <a:p>
            <a:pPr marL="0" indent="0">
              <a:buNone/>
            </a:pPr>
            <a:r>
              <a:rPr lang="en-US" sz="1520" dirty="0">
                <a:solidFill>
                  <a:srgbClr val="111827"/>
                </a:solidFill>
              </a:rPr>
              <a:t>P €0.65 | VC €0.45 | BEQ 2.10m kg | Profit (€60k)</a:t>
            </a:r>
            <a:endParaRPr lang="en-US" sz="1520" dirty="0"/>
          </a:p>
        </p:txBody>
      </p:sp>
      <p:sp>
        <p:nvSpPr>
          <p:cNvPr id="8" name="Shape 6"/>
          <p:cNvSpPr/>
          <p:nvPr/>
        </p:nvSpPr>
        <p:spPr>
          <a:xfrm>
            <a:off x="566928" y="1901952"/>
            <a:ext cx="11018520" cy="859536"/>
          </a:xfrm>
          <a:prstGeom prst="roundRect">
            <a:avLst>
              <a:gd name="adj" fmla="val 3191"/>
            </a:avLst>
          </a:prstGeom>
          <a:solidFill>
            <a:srgbClr val="FEF2F2"/>
          </a:solidFill>
          <a:ln w="13970">
            <a:solidFill>
              <a:srgbClr val="B91C1C"/>
            </a:solidFill>
            <a:prstDash val="solid"/>
          </a:ln>
        </p:spPr>
      </p:sp>
      <p:sp>
        <p:nvSpPr>
          <p:cNvPr id="9" name="Text 7"/>
          <p:cNvSpPr/>
          <p:nvPr/>
        </p:nvSpPr>
        <p:spPr>
          <a:xfrm>
            <a:off x="786384" y="2048256"/>
            <a:ext cx="2286000" cy="164592"/>
          </a:xfrm>
          <a:prstGeom prst="rect">
            <a:avLst/>
          </a:prstGeom>
          <a:noFill/>
          <a:ln/>
        </p:spPr>
        <p:txBody>
          <a:bodyPr wrap="square" rtlCol="0" anchor="ctr"/>
          <a:lstStyle/>
          <a:p>
            <a:pPr marL="0" indent="0">
              <a:buNone/>
            </a:pPr>
            <a:r>
              <a:rPr lang="en-US" sz="1620" b="1" dirty="0">
                <a:solidFill>
                  <a:srgbClr val="B91C1C"/>
                </a:solidFill>
              </a:rPr>
              <a:t>Shock A / B if price stays unchanged</a:t>
            </a:r>
            <a:endParaRPr lang="en-US" sz="1620" dirty="0"/>
          </a:p>
        </p:txBody>
      </p:sp>
      <p:sp>
        <p:nvSpPr>
          <p:cNvPr id="10" name="Text 8"/>
          <p:cNvSpPr/>
          <p:nvPr/>
        </p:nvSpPr>
        <p:spPr>
          <a:xfrm>
            <a:off x="3429000" y="2020824"/>
            <a:ext cx="7680960" cy="384048"/>
          </a:xfrm>
          <a:prstGeom prst="rect">
            <a:avLst/>
          </a:prstGeom>
          <a:noFill/>
          <a:ln/>
        </p:spPr>
        <p:txBody>
          <a:bodyPr wrap="square" rtlCol="0" anchor="ctr"/>
          <a:lstStyle/>
          <a:p>
            <a:pPr marL="0" indent="0">
              <a:buNone/>
            </a:pPr>
            <a:r>
              <a:rPr lang="en-US" sz="1520" dirty="0">
                <a:solidFill>
                  <a:srgbClr val="111827"/>
                </a:solidFill>
              </a:rPr>
              <a:t>VC rises to €0.66875 / €0.70875. Contribution margin turns negative. Break-even disappears. Losses widen to about (€454k) / (€526k).</a:t>
            </a:r>
            <a:endParaRPr lang="en-US" sz="1520" dirty="0"/>
          </a:p>
        </p:txBody>
      </p:sp>
      <p:sp>
        <p:nvSpPr>
          <p:cNvPr id="11" name="Shape 9"/>
          <p:cNvSpPr/>
          <p:nvPr/>
        </p:nvSpPr>
        <p:spPr>
          <a:xfrm>
            <a:off x="566928" y="2889504"/>
            <a:ext cx="11018520" cy="859536"/>
          </a:xfrm>
          <a:prstGeom prst="roundRect">
            <a:avLst>
              <a:gd name="adj" fmla="val 3191"/>
            </a:avLst>
          </a:prstGeom>
          <a:solidFill>
            <a:srgbClr val="FFF7ED"/>
          </a:solidFill>
          <a:ln w="13970">
            <a:solidFill>
              <a:srgbClr val="D97706"/>
            </a:solidFill>
            <a:prstDash val="solid"/>
          </a:ln>
        </p:spPr>
      </p:sp>
      <p:sp>
        <p:nvSpPr>
          <p:cNvPr id="12" name="Text 10"/>
          <p:cNvSpPr/>
          <p:nvPr/>
        </p:nvSpPr>
        <p:spPr>
          <a:xfrm>
            <a:off x="786384" y="3035808"/>
            <a:ext cx="2286000" cy="164592"/>
          </a:xfrm>
          <a:prstGeom prst="rect">
            <a:avLst/>
          </a:prstGeom>
          <a:noFill/>
          <a:ln/>
        </p:spPr>
        <p:txBody>
          <a:bodyPr wrap="square" rtlCol="0" anchor="ctr"/>
          <a:lstStyle/>
          <a:p>
            <a:pPr marL="0" indent="0">
              <a:buNone/>
            </a:pPr>
            <a:r>
              <a:rPr lang="en-US" sz="1620" b="1" dirty="0">
                <a:solidFill>
                  <a:srgbClr val="D97706"/>
                </a:solidFill>
              </a:rPr>
              <a:t>2.1 Full pass-through</a:t>
            </a:r>
            <a:endParaRPr lang="en-US" sz="1620" dirty="0"/>
          </a:p>
        </p:txBody>
      </p:sp>
      <p:sp>
        <p:nvSpPr>
          <p:cNvPr id="13" name="Text 11"/>
          <p:cNvSpPr/>
          <p:nvPr/>
        </p:nvSpPr>
        <p:spPr>
          <a:xfrm>
            <a:off x="3429000" y="3008376"/>
            <a:ext cx="7680960" cy="384048"/>
          </a:xfrm>
          <a:prstGeom prst="rect">
            <a:avLst/>
          </a:prstGeom>
          <a:noFill/>
          <a:ln/>
        </p:spPr>
        <p:txBody>
          <a:bodyPr wrap="square" rtlCol="0" anchor="ctr"/>
          <a:lstStyle/>
          <a:p>
            <a:pPr marL="0" indent="0">
              <a:buNone/>
            </a:pPr>
            <a:r>
              <a:rPr lang="en-US" sz="1520" dirty="0">
                <a:solidFill>
                  <a:srgbClr val="111827"/>
                </a:solidFill>
              </a:rPr>
              <a:t>Price must move to €0.86875 / €0.90875 to restore the original €0.20 unit margin. But at only 1.8m kg, the firm still loses (€60k).</a:t>
            </a:r>
            <a:endParaRPr lang="en-US" sz="1520" dirty="0"/>
          </a:p>
        </p:txBody>
      </p:sp>
      <p:sp>
        <p:nvSpPr>
          <p:cNvPr id="14" name="Shape 12"/>
          <p:cNvSpPr/>
          <p:nvPr/>
        </p:nvSpPr>
        <p:spPr>
          <a:xfrm>
            <a:off x="566928" y="3877056"/>
            <a:ext cx="11018520" cy="859536"/>
          </a:xfrm>
          <a:prstGeom prst="roundRect">
            <a:avLst>
              <a:gd name="adj" fmla="val 3191"/>
            </a:avLst>
          </a:prstGeom>
          <a:solidFill>
            <a:srgbClr val="F3FBFB"/>
          </a:solidFill>
          <a:ln w="13970">
            <a:solidFill>
              <a:srgbClr val="0C7C86"/>
            </a:solidFill>
            <a:prstDash val="solid"/>
          </a:ln>
        </p:spPr>
      </p:sp>
      <p:sp>
        <p:nvSpPr>
          <p:cNvPr id="15" name="Text 13"/>
          <p:cNvSpPr/>
          <p:nvPr/>
        </p:nvSpPr>
        <p:spPr>
          <a:xfrm>
            <a:off x="786384" y="4023360"/>
            <a:ext cx="2286000" cy="164592"/>
          </a:xfrm>
          <a:prstGeom prst="rect">
            <a:avLst/>
          </a:prstGeom>
          <a:noFill/>
          <a:ln/>
        </p:spPr>
        <p:txBody>
          <a:bodyPr wrap="square" rtlCol="0" anchor="ctr"/>
          <a:lstStyle/>
          <a:p>
            <a:pPr marL="0" indent="0">
              <a:buNone/>
            </a:pPr>
            <a:r>
              <a:rPr lang="en-US" sz="1620" b="1" dirty="0">
                <a:solidFill>
                  <a:srgbClr val="0C7C86"/>
                </a:solidFill>
              </a:rPr>
              <a:t>2.2 Partial absorption with higher output</a:t>
            </a:r>
            <a:endParaRPr lang="en-US" sz="1620" dirty="0"/>
          </a:p>
        </p:txBody>
      </p:sp>
      <p:sp>
        <p:nvSpPr>
          <p:cNvPr id="16" name="Text 14"/>
          <p:cNvSpPr/>
          <p:nvPr/>
        </p:nvSpPr>
        <p:spPr>
          <a:xfrm>
            <a:off x="3429000" y="3995928"/>
            <a:ext cx="7680960" cy="384048"/>
          </a:xfrm>
          <a:prstGeom prst="rect">
            <a:avLst/>
          </a:prstGeom>
          <a:noFill/>
          <a:ln/>
        </p:spPr>
        <p:txBody>
          <a:bodyPr wrap="square" rtlCol="0" anchor="ctr"/>
          <a:lstStyle/>
          <a:p>
            <a:pPr marL="0" indent="0">
              <a:buNone/>
            </a:pPr>
            <a:r>
              <a:rPr lang="en-US" sz="1520" dirty="0">
                <a:solidFill>
                  <a:srgbClr val="111827"/>
                </a:solidFill>
              </a:rPr>
              <a:t>At a target of 2.4m kg, the break-even price becomes €0.84375 / €0.88375. This works only if output rises.</a:t>
            </a:r>
            <a:endParaRPr lang="en-US" sz="1520" dirty="0"/>
          </a:p>
        </p:txBody>
      </p:sp>
      <p:sp>
        <p:nvSpPr>
          <p:cNvPr id="17" name="Shape 15"/>
          <p:cNvSpPr/>
          <p:nvPr/>
        </p:nvSpPr>
        <p:spPr>
          <a:xfrm>
            <a:off x="566928" y="4864608"/>
            <a:ext cx="11018520" cy="859536"/>
          </a:xfrm>
          <a:prstGeom prst="roundRect">
            <a:avLst>
              <a:gd name="adj" fmla="val 3191"/>
            </a:avLst>
          </a:prstGeom>
          <a:solidFill>
            <a:srgbClr val="F0FDF4"/>
          </a:solidFill>
          <a:ln w="13970">
            <a:solidFill>
              <a:srgbClr val="166534"/>
            </a:solidFill>
            <a:prstDash val="solid"/>
          </a:ln>
        </p:spPr>
      </p:sp>
      <p:sp>
        <p:nvSpPr>
          <p:cNvPr id="18" name="Text 16"/>
          <p:cNvSpPr/>
          <p:nvPr/>
        </p:nvSpPr>
        <p:spPr>
          <a:xfrm>
            <a:off x="786384" y="5010912"/>
            <a:ext cx="2286000" cy="164592"/>
          </a:xfrm>
          <a:prstGeom prst="rect">
            <a:avLst/>
          </a:prstGeom>
          <a:noFill/>
          <a:ln/>
        </p:spPr>
        <p:txBody>
          <a:bodyPr wrap="square" rtlCol="0" anchor="ctr"/>
          <a:lstStyle/>
          <a:p>
            <a:pPr marL="0" indent="0">
              <a:buNone/>
            </a:pPr>
            <a:r>
              <a:rPr lang="en-US" sz="1620" b="1" dirty="0">
                <a:solidFill>
                  <a:srgbClr val="166534"/>
                </a:solidFill>
              </a:rPr>
              <a:t>2.3 Contract farming + hedging</a:t>
            </a:r>
            <a:endParaRPr lang="en-US" sz="1620" dirty="0"/>
          </a:p>
        </p:txBody>
      </p:sp>
      <p:sp>
        <p:nvSpPr>
          <p:cNvPr id="19" name="Text 17"/>
          <p:cNvSpPr/>
          <p:nvPr/>
        </p:nvSpPr>
        <p:spPr>
          <a:xfrm>
            <a:off x="3429000" y="4983480"/>
            <a:ext cx="7680960" cy="384048"/>
          </a:xfrm>
          <a:prstGeom prst="rect">
            <a:avLst/>
          </a:prstGeom>
          <a:noFill/>
          <a:ln/>
        </p:spPr>
        <p:txBody>
          <a:bodyPr wrap="square" rtlCol="0" anchor="ctr"/>
          <a:lstStyle/>
          <a:p>
            <a:pPr marL="0" indent="0">
              <a:buNone/>
            </a:pPr>
            <a:r>
              <a:rPr lang="en-US" sz="1520" dirty="0">
                <a:solidFill>
                  <a:srgbClr val="111827"/>
                </a:solidFill>
              </a:rPr>
              <a:t>At full capacity and contract price €0.65, profit becomes €180k in A and €60k in B. This is the strongest risk-managed strategy.</a:t>
            </a:r>
            <a:endParaRPr lang="en-US" sz="1520" dirty="0"/>
          </a:p>
        </p:txBody>
      </p:sp>
      <p:sp>
        <p:nvSpPr>
          <p:cNvPr id="20" name="Text 18"/>
          <p:cNvSpPr/>
          <p:nvPr/>
        </p:nvSpPr>
        <p:spPr>
          <a:xfrm>
            <a:off x="411480" y="6400800"/>
            <a:ext cx="3657600" cy="128016"/>
          </a:xfrm>
          <a:prstGeom prst="rect">
            <a:avLst/>
          </a:prstGeom>
          <a:noFill/>
          <a:ln/>
        </p:spPr>
        <p:txBody>
          <a:bodyPr wrap="square" rtlCol="0" anchor="ctr"/>
          <a:lstStyle/>
          <a:p>
            <a:pPr marL="0" indent="0">
              <a:buNone/>
            </a:pPr>
            <a:r>
              <a:rPr lang="en-US" sz="900" dirty="0">
                <a:solidFill>
                  <a:srgbClr val="7A8693"/>
                </a:solidFill>
              </a:rPr>
              <a:t>Workbook attached: every scenario row is formula-driven</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23A63"/>
          </a:solidFill>
          <a:ln w="12700">
            <a:solidFill>
              <a:srgbClr val="123A63">
                <a:alpha val="0"/>
              </a:srgbClr>
            </a:solidFill>
            <a:prstDash val="solid"/>
          </a:ln>
        </p:spPr>
      </p:sp>
      <p:sp>
        <p:nvSpPr>
          <p:cNvPr id="3" name="Text 1"/>
          <p:cNvSpPr/>
          <p:nvPr/>
        </p:nvSpPr>
        <p:spPr>
          <a:xfrm>
            <a:off x="411480" y="109728"/>
            <a:ext cx="10058400" cy="237744"/>
          </a:xfrm>
          <a:prstGeom prst="rect">
            <a:avLst/>
          </a:prstGeom>
          <a:noFill/>
          <a:ln/>
        </p:spPr>
        <p:txBody>
          <a:bodyPr wrap="square" rtlCol="0" anchor="ctr"/>
          <a:lstStyle/>
          <a:p>
            <a:pPr marL="0" indent="0">
              <a:buNone/>
            </a:pPr>
            <a:r>
              <a:rPr lang="en-US" sz="2800" b="1" dirty="0">
                <a:solidFill>
                  <a:srgbClr val="FFFFFF"/>
                </a:solidFill>
              </a:rPr>
              <a:t>5. Inflation and fiscal-policy discussion for Greece</a:t>
            </a:r>
            <a:endParaRPr lang="en-US" sz="2800" dirty="0"/>
          </a:p>
        </p:txBody>
      </p:sp>
      <p:sp>
        <p:nvSpPr>
          <p:cNvPr id="4" name="Text 2"/>
          <p:cNvSpPr/>
          <p:nvPr/>
        </p:nvSpPr>
        <p:spPr>
          <a:xfrm>
            <a:off x="429768" y="356616"/>
            <a:ext cx="9144000" cy="137160"/>
          </a:xfrm>
          <a:prstGeom prst="rect">
            <a:avLst/>
          </a:prstGeom>
          <a:noFill/>
          <a:ln/>
        </p:spPr>
        <p:txBody>
          <a:bodyPr wrap="square" rtlCol="0" anchor="ctr"/>
          <a:lstStyle/>
          <a:p>
            <a:pPr marL="0" indent="0">
              <a:buNone/>
            </a:pPr>
            <a:r>
              <a:rPr lang="en-US" sz="1050" dirty="0">
                <a:solidFill>
                  <a:srgbClr val="D7E5F3"/>
                </a:solidFill>
              </a:rPr>
              <a:t>Use the case to connect firm-level economics with the macro lecture thread.</a:t>
            </a:r>
            <a:endParaRPr lang="en-US" sz="1050" dirty="0"/>
          </a:p>
        </p:txBody>
      </p:sp>
      <p:sp>
        <p:nvSpPr>
          <p:cNvPr id="5" name="Text 3"/>
          <p:cNvSpPr/>
          <p:nvPr/>
        </p:nvSpPr>
        <p:spPr>
          <a:xfrm>
            <a:off x="594360" y="914400"/>
            <a:ext cx="2926080" cy="201168"/>
          </a:xfrm>
          <a:prstGeom prst="rect">
            <a:avLst/>
          </a:prstGeom>
          <a:noFill/>
          <a:ln/>
        </p:spPr>
        <p:txBody>
          <a:bodyPr wrap="square" rtlCol="0" anchor="ctr"/>
          <a:lstStyle/>
          <a:p>
            <a:pPr marL="0" indent="0">
              <a:buNone/>
            </a:pPr>
            <a:r>
              <a:rPr lang="en-US" sz="2000" b="1" dirty="0">
                <a:solidFill>
                  <a:srgbClr val="123A63"/>
                </a:solidFill>
              </a:rPr>
              <a:t>Managerial conclusions</a:t>
            </a:r>
            <a:endParaRPr lang="en-US" sz="2000" dirty="0"/>
          </a:p>
        </p:txBody>
      </p:sp>
      <p:sp>
        <p:nvSpPr>
          <p:cNvPr id="6" name="Text 4"/>
          <p:cNvSpPr/>
          <p:nvPr/>
        </p:nvSpPr>
        <p:spPr>
          <a:xfrm>
            <a:off x="594360" y="1243584"/>
            <a:ext cx="4983480" cy="713232"/>
          </a:xfrm>
          <a:prstGeom prst="rect">
            <a:avLst/>
          </a:prstGeom>
          <a:noFill/>
          <a:ln/>
        </p:spPr>
        <p:txBody>
          <a:bodyPr wrap="square" rtlCol="0" anchor="ctr"/>
          <a:lstStyle/>
          <a:p>
            <a:pPr marL="0" indent="0">
              <a:buNone/>
            </a:pPr>
            <a:r>
              <a:rPr lang="en-US" sz="1650" b="1" dirty="0">
                <a:solidFill>
                  <a:srgbClr val="D97706"/>
                </a:solidFill>
              </a:rPr>
              <a:t>• </a:t>
            </a:r>
            <a:r>
              <a:rPr lang="en-US" sz="1650" dirty="0">
                <a:solidFill>
                  <a:srgbClr val="111827"/>
                </a:solidFill>
              </a:rPr>
              <a:t>If price stays unchanged, the greenhouse should not simply “produce more”; losses deepen because VC exceeds price.</a:t>
            </a:r>
            <a:endParaRPr lang="en-US" sz="1650" dirty="0"/>
          </a:p>
        </p:txBody>
      </p:sp>
      <p:sp>
        <p:nvSpPr>
          <p:cNvPr id="7" name="Text 5"/>
          <p:cNvSpPr/>
          <p:nvPr/>
        </p:nvSpPr>
        <p:spPr>
          <a:xfrm>
            <a:off x="594360" y="2029968"/>
            <a:ext cx="4983480" cy="689007"/>
          </a:xfrm>
          <a:prstGeom prst="rect">
            <a:avLst/>
          </a:prstGeom>
          <a:noFill/>
          <a:ln/>
        </p:spPr>
        <p:txBody>
          <a:bodyPr wrap="square" rtlCol="0" anchor="ctr"/>
          <a:lstStyle/>
          <a:p>
            <a:pPr marL="0" indent="0">
              <a:buNone/>
            </a:pPr>
            <a:r>
              <a:rPr lang="en-US" sz="1650" b="1" dirty="0">
                <a:solidFill>
                  <a:srgbClr val="D97706"/>
                </a:solidFill>
              </a:rPr>
              <a:t>• </a:t>
            </a:r>
            <a:r>
              <a:rPr lang="en-US" sz="1650" dirty="0">
                <a:solidFill>
                  <a:srgbClr val="111827"/>
                </a:solidFill>
              </a:rPr>
              <a:t>If management absorbs part of the shock, it must also raise output above a higher threshold to spread fixed cost.</a:t>
            </a:r>
            <a:endParaRPr lang="en-US" sz="1650" dirty="0"/>
          </a:p>
        </p:txBody>
      </p:sp>
      <p:sp>
        <p:nvSpPr>
          <p:cNvPr id="8" name="Text 6"/>
          <p:cNvSpPr/>
          <p:nvPr/>
        </p:nvSpPr>
        <p:spPr>
          <a:xfrm>
            <a:off x="594360" y="2718976"/>
            <a:ext cx="4983480" cy="710023"/>
          </a:xfrm>
          <a:prstGeom prst="rect">
            <a:avLst/>
          </a:prstGeom>
          <a:noFill/>
          <a:ln/>
        </p:spPr>
        <p:txBody>
          <a:bodyPr wrap="square" rtlCol="0" anchor="ctr"/>
          <a:lstStyle/>
          <a:p>
            <a:pPr marL="0" indent="0">
              <a:buNone/>
            </a:pPr>
            <a:r>
              <a:rPr lang="en-US" sz="1650" b="1" dirty="0">
                <a:solidFill>
                  <a:srgbClr val="D97706"/>
                </a:solidFill>
              </a:rPr>
              <a:t>• </a:t>
            </a:r>
            <a:r>
              <a:rPr lang="en-US" sz="1650" dirty="0">
                <a:solidFill>
                  <a:srgbClr val="111827"/>
                </a:solidFill>
              </a:rPr>
              <a:t>A supermarket contract plus hedging is the most resilient strategy because it stabilizes both revenue and key inputs.</a:t>
            </a:r>
            <a:endParaRPr lang="en-US" sz="1650" dirty="0"/>
          </a:p>
        </p:txBody>
      </p:sp>
      <p:sp>
        <p:nvSpPr>
          <p:cNvPr id="9" name="Text 7"/>
          <p:cNvSpPr/>
          <p:nvPr/>
        </p:nvSpPr>
        <p:spPr>
          <a:xfrm>
            <a:off x="6217920" y="914400"/>
            <a:ext cx="3383280" cy="201168"/>
          </a:xfrm>
          <a:prstGeom prst="rect">
            <a:avLst/>
          </a:prstGeom>
          <a:noFill/>
          <a:ln/>
        </p:spPr>
        <p:txBody>
          <a:bodyPr wrap="square" rtlCol="0" anchor="ctr"/>
          <a:lstStyle/>
          <a:p>
            <a:pPr marL="0" indent="0">
              <a:buNone/>
            </a:pPr>
            <a:r>
              <a:rPr lang="en-US" sz="2000" b="1" dirty="0">
                <a:solidFill>
                  <a:srgbClr val="123A63"/>
                </a:solidFill>
              </a:rPr>
              <a:t>Macro / policy prompts</a:t>
            </a:r>
            <a:endParaRPr lang="en-US" sz="2000" dirty="0"/>
          </a:p>
        </p:txBody>
      </p:sp>
      <p:sp>
        <p:nvSpPr>
          <p:cNvPr id="10" name="Text 8"/>
          <p:cNvSpPr/>
          <p:nvPr/>
        </p:nvSpPr>
        <p:spPr>
          <a:xfrm>
            <a:off x="6217920" y="1243584"/>
            <a:ext cx="5120640" cy="548640"/>
          </a:xfrm>
          <a:prstGeom prst="rect">
            <a:avLst/>
          </a:prstGeom>
          <a:noFill/>
          <a:ln/>
        </p:spPr>
        <p:txBody>
          <a:bodyPr wrap="square" rtlCol="0" anchor="ctr"/>
          <a:lstStyle/>
          <a:p>
            <a:pPr marL="0" indent="0">
              <a:buNone/>
            </a:pPr>
            <a:r>
              <a:rPr lang="en-US" sz="1650" b="1" dirty="0">
                <a:solidFill>
                  <a:srgbClr val="D97706"/>
                </a:solidFill>
              </a:rPr>
              <a:t>• </a:t>
            </a:r>
            <a:r>
              <a:rPr lang="en-US" sz="1650" dirty="0">
                <a:solidFill>
                  <a:srgbClr val="111827"/>
                </a:solidFill>
              </a:rPr>
              <a:t>Food inflation persists with a lag because fertilizer, freight, packaging, and yields all respond after the original oil shock.</a:t>
            </a:r>
            <a:endParaRPr lang="en-US" sz="1650" dirty="0"/>
          </a:p>
        </p:txBody>
      </p:sp>
      <p:sp>
        <p:nvSpPr>
          <p:cNvPr id="11" name="Text 9"/>
          <p:cNvSpPr/>
          <p:nvPr/>
        </p:nvSpPr>
        <p:spPr>
          <a:xfrm>
            <a:off x="6217920" y="1865375"/>
            <a:ext cx="5120640" cy="713231"/>
          </a:xfrm>
          <a:prstGeom prst="rect">
            <a:avLst/>
          </a:prstGeom>
          <a:noFill/>
          <a:ln/>
        </p:spPr>
        <p:txBody>
          <a:bodyPr wrap="square" rtlCol="0" anchor="ctr"/>
          <a:lstStyle/>
          <a:p>
            <a:pPr marL="0" indent="0">
              <a:buNone/>
            </a:pPr>
            <a:r>
              <a:rPr lang="en-US" sz="1650" b="1" dirty="0">
                <a:solidFill>
                  <a:srgbClr val="D97706"/>
                </a:solidFill>
              </a:rPr>
              <a:t>• </a:t>
            </a:r>
            <a:r>
              <a:rPr lang="en-US" sz="1650" dirty="0">
                <a:solidFill>
                  <a:srgbClr val="111827"/>
                </a:solidFill>
              </a:rPr>
              <a:t>That creates pressure for targeted producer support, temporary tax relief, fertilizer financing, or energy-cost mitigation.</a:t>
            </a:r>
            <a:endParaRPr lang="en-US" sz="1650" dirty="0"/>
          </a:p>
        </p:txBody>
      </p:sp>
      <p:sp>
        <p:nvSpPr>
          <p:cNvPr id="12" name="Text 10"/>
          <p:cNvSpPr/>
          <p:nvPr/>
        </p:nvSpPr>
        <p:spPr>
          <a:xfrm>
            <a:off x="6217920" y="2651757"/>
            <a:ext cx="5120640" cy="777241"/>
          </a:xfrm>
          <a:prstGeom prst="rect">
            <a:avLst/>
          </a:prstGeom>
          <a:noFill/>
          <a:ln/>
        </p:spPr>
        <p:txBody>
          <a:bodyPr wrap="square" rtlCol="0" anchor="ctr"/>
          <a:lstStyle/>
          <a:p>
            <a:pPr marL="0" indent="0">
              <a:buNone/>
            </a:pPr>
            <a:r>
              <a:rPr lang="en-US" sz="1650" b="1" dirty="0">
                <a:solidFill>
                  <a:srgbClr val="D97706"/>
                </a:solidFill>
              </a:rPr>
              <a:t>• </a:t>
            </a:r>
            <a:r>
              <a:rPr lang="en-US" sz="1650" dirty="0">
                <a:solidFill>
                  <a:srgbClr val="111827"/>
                </a:solidFill>
              </a:rPr>
              <a:t>The classroom question for Greece: how far can the state cushion the shock without weakening fiscal discipline?</a:t>
            </a:r>
            <a:endParaRPr lang="en-US" sz="1650" dirty="0"/>
          </a:p>
        </p:txBody>
      </p:sp>
      <p:sp>
        <p:nvSpPr>
          <p:cNvPr id="13" name="Shape 11"/>
          <p:cNvSpPr/>
          <p:nvPr/>
        </p:nvSpPr>
        <p:spPr>
          <a:xfrm>
            <a:off x="777240" y="4343400"/>
            <a:ext cx="10652760" cy="1508760"/>
          </a:xfrm>
          <a:prstGeom prst="roundRect">
            <a:avLst>
              <a:gd name="adj" fmla="val 4167"/>
            </a:avLst>
          </a:prstGeom>
          <a:solidFill>
            <a:srgbClr val="F3FBFB"/>
          </a:solidFill>
          <a:ln w="15240">
            <a:solidFill>
              <a:srgbClr val="0C7C86"/>
            </a:solidFill>
            <a:prstDash val="solid"/>
          </a:ln>
        </p:spPr>
      </p:sp>
      <p:sp>
        <p:nvSpPr>
          <p:cNvPr id="14" name="Text 12"/>
          <p:cNvSpPr/>
          <p:nvPr/>
        </p:nvSpPr>
        <p:spPr>
          <a:xfrm>
            <a:off x="1005840" y="4389119"/>
            <a:ext cx="3699384" cy="219215"/>
          </a:xfrm>
          <a:prstGeom prst="rect">
            <a:avLst/>
          </a:prstGeom>
          <a:noFill/>
          <a:ln/>
        </p:spPr>
        <p:txBody>
          <a:bodyPr wrap="square" rtlCol="0" anchor="ctr"/>
          <a:lstStyle/>
          <a:p>
            <a:pPr marL="0" indent="0">
              <a:buNone/>
            </a:pPr>
            <a:r>
              <a:rPr lang="en-US" sz="1900" b="1" dirty="0">
                <a:solidFill>
                  <a:srgbClr val="0C7C86"/>
                </a:solidFill>
              </a:rPr>
              <a:t>Bottom line</a:t>
            </a:r>
            <a:endParaRPr lang="en-US" sz="1900" dirty="0"/>
          </a:p>
        </p:txBody>
      </p:sp>
      <p:sp>
        <p:nvSpPr>
          <p:cNvPr id="15" name="Text 13"/>
          <p:cNvSpPr/>
          <p:nvPr/>
        </p:nvSpPr>
        <p:spPr>
          <a:xfrm>
            <a:off x="1005839" y="4709504"/>
            <a:ext cx="10275797" cy="1234096"/>
          </a:xfrm>
          <a:prstGeom prst="rect">
            <a:avLst/>
          </a:prstGeom>
          <a:noFill/>
          <a:ln/>
        </p:spPr>
        <p:txBody>
          <a:bodyPr wrap="square" rtlCol="0" anchor="ctr"/>
          <a:lstStyle/>
          <a:p>
            <a:pPr marL="0" indent="0">
              <a:buNone/>
            </a:pPr>
            <a:r>
              <a:rPr lang="en-US" sz="1800" dirty="0">
                <a:solidFill>
                  <a:srgbClr val="111827"/>
                </a:solidFill>
              </a:rPr>
              <a:t>The main task of a manager is to build sustainable and resilient strategies through strategic alliances which include consumers, channels of distribution, producers and supply chains. The ultimate objective of the firm is to create consumer surplus and customer satisfaction in a dynamic mode of its needs. The bonding between all stakeholders is the </a:t>
            </a:r>
            <a:r>
              <a:rPr lang="en-US" dirty="0">
                <a:solidFill>
                  <a:srgbClr val="111827"/>
                </a:solidFill>
              </a:rPr>
              <a:t>ticket of company’s sustainability and resilience under all circumstances. </a:t>
            </a:r>
            <a:endParaRPr lang="en-US" sz="1800" dirty="0"/>
          </a:p>
        </p:txBody>
      </p:sp>
      <p:sp>
        <p:nvSpPr>
          <p:cNvPr id="16" name="Text 14"/>
          <p:cNvSpPr/>
          <p:nvPr/>
        </p:nvSpPr>
        <p:spPr>
          <a:xfrm>
            <a:off x="411480" y="6400800"/>
            <a:ext cx="3657600" cy="128016"/>
          </a:xfrm>
          <a:prstGeom prst="rect">
            <a:avLst/>
          </a:prstGeom>
          <a:noFill/>
          <a:ln/>
        </p:spPr>
        <p:txBody>
          <a:bodyPr wrap="square" rtlCol="0" anchor="ctr"/>
          <a:lstStyle/>
          <a:p>
            <a:pPr marL="0" indent="0">
              <a:buNone/>
            </a:pPr>
            <a:r>
              <a:rPr lang="en-US" sz="900" dirty="0">
                <a:solidFill>
                  <a:srgbClr val="7A8693"/>
                </a:solidFill>
              </a:rPr>
              <a:t>Managerial Economics lecture</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TotalTime>
  <Words>1262</Words>
  <Application>Microsoft Office PowerPoint</Application>
  <PresentationFormat>Widescreen</PresentationFormat>
  <Paragraphs>131</Paragraphs>
  <Slides>7</Slides>
  <Notes>6</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7</vt:i4>
      </vt:variant>
    </vt:vector>
  </HeadingPairs>
  <TitlesOfParts>
    <vt:vector size="9" baseType="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oil shock, fertilizers, and break-even economics</dc:title>
  <dc:subject>Managerial Economics lecture</dc:subject>
  <dc:creator>DK DIMITRIS KAMPIS</dc:creator>
  <cp:lastModifiedBy>DIMITRIOS KAMPIS</cp:lastModifiedBy>
  <cp:revision>3</cp:revision>
  <dcterms:created xsi:type="dcterms:W3CDTF">2026-03-20T00:15:13Z</dcterms:created>
  <dcterms:modified xsi:type="dcterms:W3CDTF">2026-03-20T02:29:43Z</dcterms:modified>
</cp:coreProperties>
</file>