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25" r:id="rId2"/>
    <p:sldId id="331" r:id="rId3"/>
    <p:sldId id="326" r:id="rId4"/>
    <p:sldId id="327" r:id="rId5"/>
    <p:sldId id="328" r:id="rId6"/>
    <p:sldId id="329" r:id="rId7"/>
    <p:sldId id="330" r:id="rId8"/>
    <p:sldId id="332" r:id="rId9"/>
    <p:sldId id="333" r:id="rId10"/>
    <p:sldId id="293" r:id="rId11"/>
    <p:sldId id="275" r:id="rId12"/>
    <p:sldId id="276" r:id="rId13"/>
    <p:sldId id="277" r:id="rId14"/>
    <p:sldId id="278" r:id="rId15"/>
    <p:sldId id="3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MITRIOS KAMPIS" initials="" lastIdx="1" clrIdx="0">
    <p:extLst>
      <p:ext uri="{19B8F6BF-5375-455C-9EA6-DF929625EA0E}">
        <p15:presenceInfo xmlns:p15="http://schemas.microsoft.com/office/powerpoint/2012/main" userId="S::dcambis@unipi.gr::e5ccd4fe-4aed-4940-b2f8-441c1d8b4e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8" d="100"/>
          <a:sy n="158" d="100"/>
        </p:scale>
        <p:origin x="36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3-21T06:50:04.303"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3267-9FF7-436B-A3B4-C671F359A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6755B-B565-4650-9B24-A614A8FE9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6A96E-998B-4EDC-8709-3503C961B3B7}"/>
              </a:ext>
            </a:extLst>
          </p:cNvPr>
          <p:cNvSpPr>
            <a:spLocks noGrp="1"/>
          </p:cNvSpPr>
          <p:nvPr>
            <p:ph type="dt" sz="half" idx="10"/>
          </p:nvPr>
        </p:nvSpPr>
        <p:spPr/>
        <p:txBody>
          <a:bodyPr/>
          <a:lstStyle/>
          <a:p>
            <a:fld id="{3539E127-959D-4621-AB91-7304B475EEA2}" type="datetimeFigureOut">
              <a:rPr lang="el-GR" smtClean="0"/>
              <a:t>21/3/2025</a:t>
            </a:fld>
            <a:endParaRPr lang="el-GR"/>
          </a:p>
        </p:txBody>
      </p:sp>
      <p:sp>
        <p:nvSpPr>
          <p:cNvPr id="5" name="Footer Placeholder 4">
            <a:extLst>
              <a:ext uri="{FF2B5EF4-FFF2-40B4-BE49-F238E27FC236}">
                <a16:creationId xmlns:a16="http://schemas.microsoft.com/office/drawing/2014/main" id="{2862B1C9-D8D0-45B3-A42E-1EF19A96B90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6B9EDC4-375D-4C5A-9CC7-F490B1556A7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32034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8CB9-ED5E-43A2-9FEB-770FBCEE6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525606-C5C5-4654-BA5A-FA18F3205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E1AE5-A134-467E-920B-2EE935CD205E}"/>
              </a:ext>
            </a:extLst>
          </p:cNvPr>
          <p:cNvSpPr>
            <a:spLocks noGrp="1"/>
          </p:cNvSpPr>
          <p:nvPr>
            <p:ph type="dt" sz="half" idx="10"/>
          </p:nvPr>
        </p:nvSpPr>
        <p:spPr/>
        <p:txBody>
          <a:bodyPr/>
          <a:lstStyle/>
          <a:p>
            <a:fld id="{3539E127-959D-4621-AB91-7304B475EEA2}" type="datetimeFigureOut">
              <a:rPr lang="el-GR" smtClean="0"/>
              <a:t>21/3/2025</a:t>
            </a:fld>
            <a:endParaRPr lang="el-GR"/>
          </a:p>
        </p:txBody>
      </p:sp>
      <p:sp>
        <p:nvSpPr>
          <p:cNvPr id="5" name="Footer Placeholder 4">
            <a:extLst>
              <a:ext uri="{FF2B5EF4-FFF2-40B4-BE49-F238E27FC236}">
                <a16:creationId xmlns:a16="http://schemas.microsoft.com/office/drawing/2014/main" id="{F720E5AE-D204-427D-86EA-1CD62F718D2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98B1188-F18C-432D-824F-6920A015B6B2}"/>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82639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45225-7C47-419F-84B6-471B68930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084E2-85B1-461C-985A-84481119A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53C66-8733-4F9C-950D-3B5019CBD55C}"/>
              </a:ext>
            </a:extLst>
          </p:cNvPr>
          <p:cNvSpPr>
            <a:spLocks noGrp="1"/>
          </p:cNvSpPr>
          <p:nvPr>
            <p:ph type="dt" sz="half" idx="10"/>
          </p:nvPr>
        </p:nvSpPr>
        <p:spPr/>
        <p:txBody>
          <a:bodyPr/>
          <a:lstStyle/>
          <a:p>
            <a:fld id="{3539E127-959D-4621-AB91-7304B475EEA2}" type="datetimeFigureOut">
              <a:rPr lang="el-GR" smtClean="0"/>
              <a:t>21/3/2025</a:t>
            </a:fld>
            <a:endParaRPr lang="el-GR"/>
          </a:p>
        </p:txBody>
      </p:sp>
      <p:sp>
        <p:nvSpPr>
          <p:cNvPr id="5" name="Footer Placeholder 4">
            <a:extLst>
              <a:ext uri="{FF2B5EF4-FFF2-40B4-BE49-F238E27FC236}">
                <a16:creationId xmlns:a16="http://schemas.microsoft.com/office/drawing/2014/main" id="{83532AC9-6FB3-4C65-808E-273D7A6B87C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E0A2EFA-02E8-42AC-9144-33409614E927}"/>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1276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FC2-48C3-4E42-AC07-396ADFA06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C71F1-555B-440E-A9A5-F21A96408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D1145-6366-4A4E-AC24-998E13762D87}"/>
              </a:ext>
            </a:extLst>
          </p:cNvPr>
          <p:cNvSpPr>
            <a:spLocks noGrp="1"/>
          </p:cNvSpPr>
          <p:nvPr>
            <p:ph type="dt" sz="half" idx="10"/>
          </p:nvPr>
        </p:nvSpPr>
        <p:spPr/>
        <p:txBody>
          <a:bodyPr/>
          <a:lstStyle/>
          <a:p>
            <a:fld id="{3539E127-959D-4621-AB91-7304B475EEA2}" type="datetimeFigureOut">
              <a:rPr lang="el-GR" smtClean="0"/>
              <a:t>21/3/2025</a:t>
            </a:fld>
            <a:endParaRPr lang="el-GR"/>
          </a:p>
        </p:txBody>
      </p:sp>
      <p:sp>
        <p:nvSpPr>
          <p:cNvPr id="5" name="Footer Placeholder 4">
            <a:extLst>
              <a:ext uri="{FF2B5EF4-FFF2-40B4-BE49-F238E27FC236}">
                <a16:creationId xmlns:a16="http://schemas.microsoft.com/office/drawing/2014/main" id="{0711E283-0A6E-4D6F-A1ED-03D43128213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F66C20C-729B-4697-8BED-063138C6236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97163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9DF-2D45-4C37-803F-A26E02849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40425-358F-41F3-A406-C2CD89209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47166-8F7F-4C7D-A6B1-6ECCB13FB18D}"/>
              </a:ext>
            </a:extLst>
          </p:cNvPr>
          <p:cNvSpPr>
            <a:spLocks noGrp="1"/>
          </p:cNvSpPr>
          <p:nvPr>
            <p:ph type="dt" sz="half" idx="10"/>
          </p:nvPr>
        </p:nvSpPr>
        <p:spPr/>
        <p:txBody>
          <a:bodyPr/>
          <a:lstStyle/>
          <a:p>
            <a:fld id="{3539E127-959D-4621-AB91-7304B475EEA2}" type="datetimeFigureOut">
              <a:rPr lang="el-GR" smtClean="0"/>
              <a:t>21/3/2025</a:t>
            </a:fld>
            <a:endParaRPr lang="el-GR"/>
          </a:p>
        </p:txBody>
      </p:sp>
      <p:sp>
        <p:nvSpPr>
          <p:cNvPr id="5" name="Footer Placeholder 4">
            <a:extLst>
              <a:ext uri="{FF2B5EF4-FFF2-40B4-BE49-F238E27FC236}">
                <a16:creationId xmlns:a16="http://schemas.microsoft.com/office/drawing/2014/main" id="{6E8C08CD-0FA7-44AB-9612-BA2DD5EAF57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1AEAE28-DC33-4999-AB6D-326E3CE25C89}"/>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70838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2E57-003B-4DBF-B295-42511B791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F5469-F520-4E56-AEB9-03B547F070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12295-5F27-46E8-AA1E-581A68C43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29319-D5FA-4EF9-A9B6-830C82721CE8}"/>
              </a:ext>
            </a:extLst>
          </p:cNvPr>
          <p:cNvSpPr>
            <a:spLocks noGrp="1"/>
          </p:cNvSpPr>
          <p:nvPr>
            <p:ph type="dt" sz="half" idx="10"/>
          </p:nvPr>
        </p:nvSpPr>
        <p:spPr/>
        <p:txBody>
          <a:bodyPr/>
          <a:lstStyle/>
          <a:p>
            <a:fld id="{3539E127-959D-4621-AB91-7304B475EEA2}" type="datetimeFigureOut">
              <a:rPr lang="el-GR" smtClean="0"/>
              <a:t>21/3/2025</a:t>
            </a:fld>
            <a:endParaRPr lang="el-GR"/>
          </a:p>
        </p:txBody>
      </p:sp>
      <p:sp>
        <p:nvSpPr>
          <p:cNvPr id="6" name="Footer Placeholder 5">
            <a:extLst>
              <a:ext uri="{FF2B5EF4-FFF2-40B4-BE49-F238E27FC236}">
                <a16:creationId xmlns:a16="http://schemas.microsoft.com/office/drawing/2014/main" id="{FDCABBD4-6027-47B8-8C80-81BA8F82EFC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AE8809-D5B0-42A3-9DD2-FA7DFEA90E0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0319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DF78-6A39-4D0B-9949-5DAA95E31B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D266C3-117B-4544-A8C5-6D0BCD927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0A901-1437-4616-9F53-61C985EB2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1B39A-4B07-47A3-850C-61E2B3B8F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362E01-4A4F-436C-B153-38FF83F9E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18DAB-240A-4888-84A5-4DF20EF605F0}"/>
              </a:ext>
            </a:extLst>
          </p:cNvPr>
          <p:cNvSpPr>
            <a:spLocks noGrp="1"/>
          </p:cNvSpPr>
          <p:nvPr>
            <p:ph type="dt" sz="half" idx="10"/>
          </p:nvPr>
        </p:nvSpPr>
        <p:spPr/>
        <p:txBody>
          <a:bodyPr/>
          <a:lstStyle/>
          <a:p>
            <a:fld id="{3539E127-959D-4621-AB91-7304B475EEA2}" type="datetimeFigureOut">
              <a:rPr lang="el-GR" smtClean="0"/>
              <a:t>21/3/2025</a:t>
            </a:fld>
            <a:endParaRPr lang="el-GR"/>
          </a:p>
        </p:txBody>
      </p:sp>
      <p:sp>
        <p:nvSpPr>
          <p:cNvPr id="8" name="Footer Placeholder 7">
            <a:extLst>
              <a:ext uri="{FF2B5EF4-FFF2-40B4-BE49-F238E27FC236}">
                <a16:creationId xmlns:a16="http://schemas.microsoft.com/office/drawing/2014/main" id="{4F8A74BD-A409-4884-AE92-F88F5C004B6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015BA93-A227-43D1-82FE-E0993C55E3AE}"/>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31390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92BE-B281-4337-B758-A5E1F27A3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AE01F8-9B02-4F5D-A48B-A75B78D14776}"/>
              </a:ext>
            </a:extLst>
          </p:cNvPr>
          <p:cNvSpPr>
            <a:spLocks noGrp="1"/>
          </p:cNvSpPr>
          <p:nvPr>
            <p:ph type="dt" sz="half" idx="10"/>
          </p:nvPr>
        </p:nvSpPr>
        <p:spPr/>
        <p:txBody>
          <a:bodyPr/>
          <a:lstStyle/>
          <a:p>
            <a:fld id="{3539E127-959D-4621-AB91-7304B475EEA2}" type="datetimeFigureOut">
              <a:rPr lang="el-GR" smtClean="0"/>
              <a:t>21/3/2025</a:t>
            </a:fld>
            <a:endParaRPr lang="el-GR"/>
          </a:p>
        </p:txBody>
      </p:sp>
      <p:sp>
        <p:nvSpPr>
          <p:cNvPr id="4" name="Footer Placeholder 3">
            <a:extLst>
              <a:ext uri="{FF2B5EF4-FFF2-40B4-BE49-F238E27FC236}">
                <a16:creationId xmlns:a16="http://schemas.microsoft.com/office/drawing/2014/main" id="{598AB2C1-CB1A-47D9-8620-0D5C3F84E47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E26EFF1-81BD-4490-94B2-2E6756D820B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937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57C14-AEF4-46FD-A187-AD6E19CEC965}"/>
              </a:ext>
            </a:extLst>
          </p:cNvPr>
          <p:cNvSpPr>
            <a:spLocks noGrp="1"/>
          </p:cNvSpPr>
          <p:nvPr>
            <p:ph type="dt" sz="half" idx="10"/>
          </p:nvPr>
        </p:nvSpPr>
        <p:spPr/>
        <p:txBody>
          <a:bodyPr/>
          <a:lstStyle/>
          <a:p>
            <a:fld id="{3539E127-959D-4621-AB91-7304B475EEA2}" type="datetimeFigureOut">
              <a:rPr lang="el-GR" smtClean="0"/>
              <a:t>21/3/2025</a:t>
            </a:fld>
            <a:endParaRPr lang="el-GR"/>
          </a:p>
        </p:txBody>
      </p:sp>
      <p:sp>
        <p:nvSpPr>
          <p:cNvPr id="3" name="Footer Placeholder 2">
            <a:extLst>
              <a:ext uri="{FF2B5EF4-FFF2-40B4-BE49-F238E27FC236}">
                <a16:creationId xmlns:a16="http://schemas.microsoft.com/office/drawing/2014/main" id="{533AEA4E-4436-4651-909B-FF3042C1A67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BFC0E46-5A8F-487A-B6AC-39BE11A158F6}"/>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7999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999-5B60-4175-A468-A71CE8B3D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58538-3513-4112-AEA4-40A142D1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054C5-635D-46AD-A8E8-D1AE3125C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DB73C-F59B-4261-830C-04168470E135}"/>
              </a:ext>
            </a:extLst>
          </p:cNvPr>
          <p:cNvSpPr>
            <a:spLocks noGrp="1"/>
          </p:cNvSpPr>
          <p:nvPr>
            <p:ph type="dt" sz="half" idx="10"/>
          </p:nvPr>
        </p:nvSpPr>
        <p:spPr/>
        <p:txBody>
          <a:bodyPr/>
          <a:lstStyle/>
          <a:p>
            <a:fld id="{3539E127-959D-4621-AB91-7304B475EEA2}" type="datetimeFigureOut">
              <a:rPr lang="el-GR" smtClean="0"/>
              <a:t>21/3/2025</a:t>
            </a:fld>
            <a:endParaRPr lang="el-GR"/>
          </a:p>
        </p:txBody>
      </p:sp>
      <p:sp>
        <p:nvSpPr>
          <p:cNvPr id="6" name="Footer Placeholder 5">
            <a:extLst>
              <a:ext uri="{FF2B5EF4-FFF2-40B4-BE49-F238E27FC236}">
                <a16:creationId xmlns:a16="http://schemas.microsoft.com/office/drawing/2014/main" id="{13CFC366-B599-428C-AF64-E5B76233094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BAAA996-0C2D-42E8-856E-7540F059D93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470222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E7FA-7D5F-46C9-9FCE-1E3CB8E0F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AF812B-F6F9-4F7D-A81C-A76AC8EDB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C53AC-CE3B-42B7-A6DE-159BF7C4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EC1B9-D3FC-4E71-BD1A-9F593270C8D3}"/>
              </a:ext>
            </a:extLst>
          </p:cNvPr>
          <p:cNvSpPr>
            <a:spLocks noGrp="1"/>
          </p:cNvSpPr>
          <p:nvPr>
            <p:ph type="dt" sz="half" idx="10"/>
          </p:nvPr>
        </p:nvSpPr>
        <p:spPr/>
        <p:txBody>
          <a:bodyPr/>
          <a:lstStyle/>
          <a:p>
            <a:fld id="{3539E127-959D-4621-AB91-7304B475EEA2}" type="datetimeFigureOut">
              <a:rPr lang="el-GR" smtClean="0"/>
              <a:t>21/3/2025</a:t>
            </a:fld>
            <a:endParaRPr lang="el-GR"/>
          </a:p>
        </p:txBody>
      </p:sp>
      <p:sp>
        <p:nvSpPr>
          <p:cNvPr id="6" name="Footer Placeholder 5">
            <a:extLst>
              <a:ext uri="{FF2B5EF4-FFF2-40B4-BE49-F238E27FC236}">
                <a16:creationId xmlns:a16="http://schemas.microsoft.com/office/drawing/2014/main" id="{4975B012-0E25-4A8D-BCF8-5764A381EFE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F7B6B0A-EBC3-480B-BB9A-C31529CC97CB}"/>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5735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657F7-2DB5-4DDA-8332-5AA2E4349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C79F7-C426-45D9-B4A4-713FB32E7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3AD4-6821-444B-9768-643B35181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14C9B-A295-4E4D-8355-67029FBEC5A5}" type="datetimeFigureOut">
              <a:rPr lang="el-GR" smtClean="0"/>
              <a:t>21/3/2025</a:t>
            </a:fld>
            <a:endParaRPr lang="el-GR"/>
          </a:p>
        </p:txBody>
      </p:sp>
      <p:sp>
        <p:nvSpPr>
          <p:cNvPr id="5" name="Footer Placeholder 4">
            <a:extLst>
              <a:ext uri="{FF2B5EF4-FFF2-40B4-BE49-F238E27FC236}">
                <a16:creationId xmlns:a16="http://schemas.microsoft.com/office/drawing/2014/main" id="{C4D6462D-273F-4ECC-9B96-4E78202E5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9E6636EF-52C9-492F-A672-033F31CE2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6663E-8BA1-49F0-BA20-2B2F7B017EF1}" type="slidenum">
              <a:rPr lang="el-GR" smtClean="0"/>
              <a:t>‹#›</a:t>
            </a:fld>
            <a:endParaRPr lang="el-GR"/>
          </a:p>
        </p:txBody>
      </p:sp>
    </p:spTree>
    <p:extLst>
      <p:ext uri="{BB962C8B-B14F-4D97-AF65-F5344CB8AC3E}">
        <p14:creationId xmlns:p14="http://schemas.microsoft.com/office/powerpoint/2010/main" val="16829572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google.com/url?sa=t&amp;source=web&amp;rct=j&amp;opi=89978449&amp;url=https://www.youtube.com/watch%3Fv%3DBj6KLv7kv2Q&amp;ved=2ahUKEwjK4Kr8s5qMAxXVhP0HHcCGKowQz40FegQICBAJ&amp;usg=AOvVaw38BWTplqhx1j4QipnyLP_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fredblog.stlouisfed.org/2014/05/dating-the-financial-crisis-using-fixed-income-markets-yields-spreads/?utm_source=series_page&amp;utm_medium=related_content&amp;utm_term=related_resources&amp;utm_campaign=fredblog" TargetMode="Externa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en.wikipedia.org/wiki/Symphony_No._5_(Mahler)"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researchgate.net/profile/James-Glattfelder-2?_sg%5B0%5D=w6hiY417_L-_1-7wVlbxXW6o-uaFuaNMBC5k_SQIFqQT-su-wHRf8ROYellCeg37jIctM6U.DEJ3NALJHRvBiWKMjL_F89AmQf-hDWO6nsxH6X3tQ15IsBxl8xkGhjnsDrCs5h0EefVRQ_1kBOvWSJEqrEunxA&amp;_sg%5B1%5D=FGL2uT6LkhVgCeRdeNMPpT8CVjlprZfYReuDRcHyl4zbHogk9ghk-1h6jeHDKupt1HhnPUk.P4Zd8acaljUZVYUQRufH4mzbKI0Xg_e_bBoyDKARJcyJgHX78kVRADHigX1nKPL28KQoEfDxOf92NqfkmMBLmQ&amp;_tp=eyJjb250ZXh0Ijp7ImZpcnN0UGFnZSI6InByb2ZpbGUiLCJwYWdlIjoicHVibGljYXRpb24iLCJwcmV2aW91c1BhZ2UiOiJwcm9maWxlIiwicG9zaXRpb24iOiJwYWdlSGVhZGVyIn19"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4208" y="1122363"/>
            <a:ext cx="2542252" cy="762066"/>
          </a:xfrm>
          <a:prstGeom prst="rect">
            <a:avLst/>
          </a:prstGeom>
        </p:spPr>
      </p:pic>
      <p:pic>
        <p:nvPicPr>
          <p:cNvPr id="5" name="Picture 4"/>
          <p:cNvPicPr>
            <a:picLocks noChangeAspect="1"/>
          </p:cNvPicPr>
          <p:nvPr/>
        </p:nvPicPr>
        <p:blipFill>
          <a:blip r:embed="rId3"/>
          <a:stretch>
            <a:fillRect/>
          </a:stretch>
        </p:blipFill>
        <p:spPr>
          <a:xfrm>
            <a:off x="1962937" y="1884429"/>
            <a:ext cx="1944793" cy="493819"/>
          </a:xfrm>
          <a:prstGeom prst="rect">
            <a:avLst/>
          </a:prstGeom>
        </p:spPr>
      </p:pic>
      <p:sp>
        <p:nvSpPr>
          <p:cNvPr id="2" name="Title 1"/>
          <p:cNvSpPr>
            <a:spLocks noGrp="1"/>
          </p:cNvSpPr>
          <p:nvPr>
            <p:ph type="ctrTitle"/>
          </p:nvPr>
        </p:nvSpPr>
        <p:spPr/>
        <p:txBody>
          <a:bodyPr>
            <a:normAutofit/>
          </a:bodyPr>
          <a:lstStyle/>
          <a:p>
            <a:r>
              <a:rPr lang="el-GR" sz="2800" dirty="0">
                <a:latin typeface="Book Antiqua" panose="02040602050305030304" pitchFamily="18" charset="0"/>
              </a:rPr>
              <a:t>ΟΙΚΟΝΟΜΙΚΗ ΤΩΝ ΕΠΙΧΕΙΡΗΣΕΩΝ</a:t>
            </a:r>
            <a:br>
              <a:rPr lang="el-GR" sz="2800" dirty="0">
                <a:latin typeface="Book Antiqua" panose="02040602050305030304" pitchFamily="18" charset="0"/>
              </a:rPr>
            </a:br>
            <a:endParaRPr lang="el-GR" sz="2800" dirty="0">
              <a:latin typeface="Book Antiqua" panose="02040602050305030304" pitchFamily="18" charset="0"/>
            </a:endParaRPr>
          </a:p>
        </p:txBody>
      </p:sp>
      <p:sp>
        <p:nvSpPr>
          <p:cNvPr id="3" name="Subtitle 2"/>
          <p:cNvSpPr>
            <a:spLocks noGrp="1"/>
          </p:cNvSpPr>
          <p:nvPr>
            <p:ph type="subTitle" idx="1"/>
          </p:nvPr>
        </p:nvSpPr>
        <p:spPr>
          <a:xfrm>
            <a:off x="660064" y="3232727"/>
            <a:ext cx="10007936" cy="2944015"/>
          </a:xfrm>
        </p:spPr>
        <p:txBody>
          <a:bodyPr>
            <a:normAutofit fontScale="77500" lnSpcReduction="20000"/>
          </a:bodyPr>
          <a:lstStyle/>
          <a:p>
            <a:r>
              <a:rPr lang="el-GR" sz="1800" b="1" dirty="0">
                <a:latin typeface="Book Antiqua" panose="02040602050305030304" pitchFamily="18" charset="0"/>
              </a:rPr>
              <a:t>ΑΝΤΙΛΑΜΒΑΝΟΜΕΝΟΙ ΤΙΣ ΣΥΝΘΕΤΕΣ </a:t>
            </a:r>
            <a:r>
              <a:rPr lang="en-US" sz="1800" b="1" dirty="0">
                <a:latin typeface="Book Antiqua" panose="02040602050305030304" pitchFamily="18" charset="0"/>
              </a:rPr>
              <a:t>[COMPLEX]</a:t>
            </a:r>
            <a:r>
              <a:rPr lang="el-GR" sz="1800" b="1" dirty="0">
                <a:latin typeface="Book Antiqua" panose="02040602050305030304" pitchFamily="18" charset="0"/>
              </a:rPr>
              <a:t> ΠΑΡΑΜΕΤΡΟΥΣ ΠΟΥ ΔΙΑΜΟΡΦΩΝΟΥΝ ΤΗΝ ΙΣΟΡΡΟΠΙΑ ΜΕΤΑΞΥ</a:t>
            </a:r>
          </a:p>
          <a:p>
            <a:r>
              <a:rPr lang="el-GR" sz="1800" b="1" dirty="0">
                <a:latin typeface="Book Antiqua" panose="02040602050305030304" pitchFamily="18" charset="0"/>
              </a:rPr>
              <a:t>ΘΕΣΜΩΝ [</a:t>
            </a:r>
            <a:r>
              <a:rPr lang="en-US" sz="1800" b="1" dirty="0">
                <a:latin typeface="Book Antiqua" panose="02040602050305030304" pitchFamily="18" charset="0"/>
              </a:rPr>
              <a:t>INSTITUTIONS]</a:t>
            </a:r>
            <a:r>
              <a:rPr lang="el-GR" sz="1800" b="1" dirty="0">
                <a:latin typeface="Book Antiqua" panose="02040602050305030304" pitchFamily="18" charset="0"/>
              </a:rPr>
              <a:t>, ΕΠΙΧΕΙΡΗΣΕΩΝ ΚΑΙ ΖΗΤΗΣΗΣ</a:t>
            </a:r>
            <a:endParaRPr lang="en-US" sz="1800" b="1" dirty="0">
              <a:latin typeface="Book Antiqua" panose="02040602050305030304" pitchFamily="18" charset="0"/>
            </a:endParaRPr>
          </a:p>
          <a:p>
            <a:r>
              <a:rPr lang="el-GR" sz="1800" b="1" dirty="0">
                <a:latin typeface="Book Antiqua" panose="02040602050305030304" pitchFamily="18" charset="0"/>
              </a:rPr>
              <a:t>ΕΡΓΑΛΕΙΟΘΗΚΗ ΓΙΑ ΕΠΙΤΕΥΞΗ </a:t>
            </a:r>
            <a:r>
              <a:rPr lang="en-US" sz="1800" b="1" dirty="0">
                <a:latin typeface="Book Antiqua" panose="02040602050305030304" pitchFamily="18" charset="0"/>
              </a:rPr>
              <a:t>SUSTAINABILITY &amp; RESILIENCE</a:t>
            </a:r>
            <a:endParaRPr lang="el-GR" sz="1800" b="1" dirty="0">
              <a:latin typeface="Book Antiqua" panose="02040602050305030304" pitchFamily="18" charset="0"/>
            </a:endParaRPr>
          </a:p>
          <a:p>
            <a:r>
              <a:rPr lang="el-GR" sz="1800" b="1" dirty="0">
                <a:latin typeface="Book Antiqua" panose="02040602050305030304" pitchFamily="18" charset="0"/>
              </a:rPr>
              <a:t>21</a:t>
            </a:r>
            <a:r>
              <a:rPr lang="en-US" sz="1800" b="1" dirty="0">
                <a:latin typeface="Book Antiqua" panose="02040602050305030304" pitchFamily="18" charset="0"/>
              </a:rPr>
              <a:t>032025</a:t>
            </a:r>
            <a:endParaRPr lang="el-GR" sz="1800" b="1" dirty="0">
              <a:latin typeface="Book Antiqua" panose="02040602050305030304" pitchFamily="18" charset="0"/>
            </a:endParaRPr>
          </a:p>
          <a:p>
            <a:endParaRPr lang="el-GR" sz="1800" dirty="0">
              <a:latin typeface="Book Antiqua" panose="02040602050305030304" pitchFamily="18" charset="0"/>
            </a:endParaRPr>
          </a:p>
          <a:p>
            <a:pPr algn="r"/>
            <a:r>
              <a:rPr lang="el-GR" sz="1800" dirty="0">
                <a:latin typeface="Book Antiqua" panose="02040602050305030304" pitchFamily="18" charset="0"/>
              </a:rPr>
              <a:t>ΔΙΔΑΣΚΩΝ: ΔΗΜ.ΚΑΜΠΗΣ</a:t>
            </a:r>
            <a:endParaRPr lang="en-US" sz="1800" dirty="0">
              <a:latin typeface="Book Antiqua" panose="02040602050305030304" pitchFamily="18" charset="0"/>
            </a:endParaRPr>
          </a:p>
          <a:p>
            <a:pPr algn="r"/>
            <a:r>
              <a:rPr lang="en-US" sz="1800" dirty="0">
                <a:latin typeface="Book Antiqua" panose="02040602050305030304" pitchFamily="18" charset="0"/>
                <a:hlinkClick r:id="rId4"/>
              </a:rPr>
              <a:t>https://www.google.com/url?sa=t&amp;source=web&amp;rct=j&amp;opi=89978449&amp;url=https://www.youtube.com/watch%3Fv%3DBj6KLv7kv2Q&amp;ved=2ahUKEwjK4Kr8s5qMAxXVhP0HHcCGKowQz40FegQICBAJ&amp;usg=AOvVaw38BWTplqhx1j4QipnyLP_P</a:t>
            </a:r>
            <a:endParaRPr lang="en-US" sz="1800" dirty="0">
              <a:latin typeface="Book Antiqua" panose="02040602050305030304" pitchFamily="18" charset="0"/>
            </a:endParaRPr>
          </a:p>
          <a:p>
            <a:pPr algn="r"/>
            <a:br>
              <a:rPr lang="el-GR" sz="1800" dirty="0">
                <a:latin typeface="Book Antiqua" panose="02040602050305030304" pitchFamily="18" charset="0"/>
              </a:rPr>
            </a:br>
            <a:br>
              <a:rPr lang="el-GR" dirty="0"/>
            </a:br>
            <a:endParaRPr lang="el-GR" dirty="0"/>
          </a:p>
        </p:txBody>
      </p:sp>
      <p:sp>
        <p:nvSpPr>
          <p:cNvPr id="6" name="Slide Number Placeholder 5">
            <a:extLst>
              <a:ext uri="{FF2B5EF4-FFF2-40B4-BE49-F238E27FC236}">
                <a16:creationId xmlns:a16="http://schemas.microsoft.com/office/drawing/2014/main" id="{EA8BEF23-D305-01F5-C4CD-057C57A64FA3}"/>
              </a:ext>
            </a:extLst>
          </p:cNvPr>
          <p:cNvSpPr>
            <a:spLocks noGrp="1"/>
          </p:cNvSpPr>
          <p:nvPr>
            <p:ph type="sldNum" sz="quarter" idx="12"/>
          </p:nvPr>
        </p:nvSpPr>
        <p:spPr/>
        <p:txBody>
          <a:bodyPr/>
          <a:lstStyle/>
          <a:p>
            <a:fld id="{5AC03788-8EA3-4B13-9CDA-5A9C902D41AB}" type="slidenum">
              <a:rPr lang="en-GB" smtClean="0"/>
              <a:t>1</a:t>
            </a:fld>
            <a:endParaRPr lang="en-GB"/>
          </a:p>
        </p:txBody>
      </p:sp>
    </p:spTree>
    <p:extLst>
      <p:ext uri="{BB962C8B-B14F-4D97-AF65-F5344CB8AC3E}">
        <p14:creationId xmlns:p14="http://schemas.microsoft.com/office/powerpoint/2010/main" val="294593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4A6E-1485-44C5-0BCA-36A94CF4985B}"/>
              </a:ext>
            </a:extLst>
          </p:cNvPr>
          <p:cNvSpPr>
            <a:spLocks noGrp="1"/>
          </p:cNvSpPr>
          <p:nvPr>
            <p:ph type="title"/>
          </p:nvPr>
        </p:nvSpPr>
        <p:spPr>
          <a:xfrm>
            <a:off x="839788" y="365125"/>
            <a:ext cx="10515600" cy="652677"/>
          </a:xfrm>
        </p:spPr>
        <p:txBody>
          <a:bodyPr>
            <a:normAutofit fontScale="90000"/>
          </a:bodyPr>
          <a:lstStyle/>
          <a:p>
            <a:r>
              <a:rPr lang="el-GR" dirty="0"/>
              <a:t>Στοιχεία Πρόβλεψης του «αναπόφευκτου»</a:t>
            </a:r>
            <a:endParaRPr lang="en-US" dirty="0"/>
          </a:p>
        </p:txBody>
      </p:sp>
      <p:sp>
        <p:nvSpPr>
          <p:cNvPr id="3" name="Text Placeholder 2">
            <a:extLst>
              <a:ext uri="{FF2B5EF4-FFF2-40B4-BE49-F238E27FC236}">
                <a16:creationId xmlns:a16="http://schemas.microsoft.com/office/drawing/2014/main" id="{17CEB80E-7517-A209-D328-A2DD86AD68D4}"/>
              </a:ext>
            </a:extLst>
          </p:cNvPr>
          <p:cNvSpPr>
            <a:spLocks noGrp="1"/>
          </p:cNvSpPr>
          <p:nvPr>
            <p:ph type="body" idx="1"/>
          </p:nvPr>
        </p:nvSpPr>
        <p:spPr>
          <a:xfrm>
            <a:off x="839788" y="1634121"/>
            <a:ext cx="5157787" cy="743319"/>
          </a:xfrm>
        </p:spPr>
        <p:txBody>
          <a:bodyPr>
            <a:normAutofit fontScale="32500" lnSpcReduction="20000"/>
          </a:bodyPr>
          <a:lstStyle/>
          <a:p>
            <a:r>
              <a:rPr lang="el-GR" dirty="0"/>
              <a:t>Ενδείξεις επερχόμενης χρηματοπιστωτικής κρίσης – ως καταγράφηκε στη κρίση του 2008</a:t>
            </a:r>
          </a:p>
          <a:p>
            <a:r>
              <a:rPr lang="en-US" dirty="0">
                <a:hlinkClick r:id="rId2"/>
              </a:rPr>
              <a:t>https://fredblog.stlouisfed.org/2014/05/dating-the-financial-crisis-using-fixed-income-markets-yields-spreads/?utm_source=series_page&amp;utm_medium=related_content&amp;utm_term=related_resources&amp;utm_campaign=fredblog</a:t>
            </a:r>
            <a:endParaRPr lang="el-GR" dirty="0"/>
          </a:p>
          <a:p>
            <a:endParaRPr lang="en-US" dirty="0"/>
          </a:p>
        </p:txBody>
      </p:sp>
      <p:pic>
        <p:nvPicPr>
          <p:cNvPr id="8" name="Content Placeholder 7">
            <a:extLst>
              <a:ext uri="{FF2B5EF4-FFF2-40B4-BE49-F238E27FC236}">
                <a16:creationId xmlns:a16="http://schemas.microsoft.com/office/drawing/2014/main" id="{4B544566-045C-A266-ACB5-13CD9A53D563}"/>
              </a:ext>
            </a:extLst>
          </p:cNvPr>
          <p:cNvPicPr>
            <a:picLocks noGrp="1" noChangeAspect="1"/>
          </p:cNvPicPr>
          <p:nvPr>
            <p:ph sz="half" idx="2"/>
          </p:nvPr>
        </p:nvPicPr>
        <p:blipFill>
          <a:blip r:embed="rId3"/>
          <a:stretch>
            <a:fillRect/>
          </a:stretch>
        </p:blipFill>
        <p:spPr>
          <a:xfrm>
            <a:off x="836612" y="2505075"/>
            <a:ext cx="5157787" cy="3684588"/>
          </a:xfrm>
        </p:spPr>
      </p:pic>
      <p:sp>
        <p:nvSpPr>
          <p:cNvPr id="5" name="Text Placeholder 4">
            <a:extLst>
              <a:ext uri="{FF2B5EF4-FFF2-40B4-BE49-F238E27FC236}">
                <a16:creationId xmlns:a16="http://schemas.microsoft.com/office/drawing/2014/main" id="{3B227837-52F6-360E-C20E-2D29712259BC}"/>
              </a:ext>
            </a:extLst>
          </p:cNvPr>
          <p:cNvSpPr>
            <a:spLocks noGrp="1"/>
          </p:cNvSpPr>
          <p:nvPr>
            <p:ph type="body" sz="quarter" idx="3"/>
          </p:nvPr>
        </p:nvSpPr>
        <p:spPr/>
        <p:txBody>
          <a:bodyPr>
            <a:normAutofit fontScale="32500" lnSpcReduction="20000"/>
          </a:bodyPr>
          <a:lstStyle/>
          <a:p>
            <a:r>
              <a:rPr lang="el-GR" dirty="0"/>
              <a:t>Επιβεβαίωση ύφεσης με τη διαφορά επιτοκίων 10ετούς και 2ετούς ομολόγου του Αμερ. Δημοσίου</a:t>
            </a:r>
            <a:endParaRPr lang="en-US" dirty="0"/>
          </a:p>
        </p:txBody>
      </p:sp>
      <p:pic>
        <p:nvPicPr>
          <p:cNvPr id="10" name="Content Placeholder 9">
            <a:extLst>
              <a:ext uri="{FF2B5EF4-FFF2-40B4-BE49-F238E27FC236}">
                <a16:creationId xmlns:a16="http://schemas.microsoft.com/office/drawing/2014/main" id="{4AF55A0B-94D3-00DB-484D-68D6D9C7CDF0}"/>
              </a:ext>
            </a:extLst>
          </p:cNvPr>
          <p:cNvPicPr>
            <a:picLocks noGrp="1" noChangeAspect="1"/>
          </p:cNvPicPr>
          <p:nvPr>
            <p:ph sz="quarter" idx="4"/>
          </p:nvPr>
        </p:nvPicPr>
        <p:blipFill>
          <a:blip r:embed="rId4"/>
          <a:stretch>
            <a:fillRect/>
          </a:stretch>
        </p:blipFill>
        <p:spPr>
          <a:xfrm>
            <a:off x="6172200" y="2569940"/>
            <a:ext cx="5183188" cy="3554858"/>
          </a:xfrm>
        </p:spPr>
      </p:pic>
    </p:spTree>
    <p:extLst>
      <p:ext uri="{BB962C8B-B14F-4D97-AF65-F5344CB8AC3E}">
        <p14:creationId xmlns:p14="http://schemas.microsoft.com/office/powerpoint/2010/main" val="26340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11</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0"/>
            <a:ext cx="11827151" cy="5262979"/>
          </a:xfrm>
          <a:prstGeom prst="rect">
            <a:avLst/>
          </a:prstGeom>
        </p:spPr>
        <p:txBody>
          <a:bodyPr wrap="square">
            <a:spAutoFit/>
          </a:bodyPr>
          <a:lstStyle/>
          <a:p>
            <a:r>
              <a:rPr lang="el-GR" sz="3200" b="1" dirty="0">
                <a:solidFill>
                  <a:schemeClr val="accent2">
                    <a:lumMod val="75000"/>
                  </a:schemeClr>
                </a:solidFill>
              </a:rPr>
              <a:t>Ο κεϋνσιανός σταυρός</a:t>
            </a:r>
          </a:p>
          <a:p>
            <a:endParaRPr lang="el-GR" dirty="0"/>
          </a:p>
          <a:p>
            <a:pPr marL="342900" indent="-342900">
              <a:buFont typeface="Arial" panose="020B0604020202020204" pitchFamily="34" charset="0"/>
              <a:buChar char="•"/>
            </a:pPr>
            <a:r>
              <a:rPr lang="el-GR" sz="2400" b="1" dirty="0"/>
              <a:t>Πλήρης απασχόληση: </a:t>
            </a:r>
            <a:r>
              <a:rPr lang="el-GR" sz="2400" dirty="0"/>
              <a:t>το σημείο εκείνο όπου όσοι άνθρωποι θέλουν να εργαστούν στο τρέχον αγοραίο επίπεδο μισθού, μπορούν να βρουν εργασία.</a:t>
            </a:r>
          </a:p>
          <a:p>
            <a:pPr marL="342900" indent="-342900">
              <a:buFont typeface="Arial" panose="020B0604020202020204" pitchFamily="34" charset="0"/>
              <a:buChar char="•"/>
            </a:pPr>
            <a:r>
              <a:rPr lang="el-GR" sz="2400" b="1" dirty="0"/>
              <a:t>Σχεδιασμένες δαπάνες, αποταμίευση ή επένδυση</a:t>
            </a:r>
            <a:r>
              <a:rPr lang="el-GR" sz="2400" dirty="0"/>
              <a:t>: οι επιθυμητές ή σκόπιμες πράξεις νοικοκυριών και επιχειρήσεων.</a:t>
            </a:r>
          </a:p>
          <a:p>
            <a:pPr marL="342900" indent="-342900">
              <a:buFont typeface="Arial" panose="020B0604020202020204" pitchFamily="34" charset="0"/>
              <a:buChar char="•"/>
            </a:pPr>
            <a:r>
              <a:rPr lang="el-GR" sz="2400" b="1" dirty="0"/>
              <a:t>Πραγματικές δαπάνες, αποταμίευση ή επένδυση</a:t>
            </a:r>
            <a:r>
              <a:rPr lang="el-GR" sz="2400" dirty="0"/>
              <a:t>: Το ολοκληρωμένο ή εκ των υστέρων αποτέλεσμα των πράξεων νοικοκυριών και επιχειρήσεων.</a:t>
            </a:r>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r>
              <a:rPr lang="el-GR" sz="2400" dirty="0"/>
              <a:t>Θεμελιώδες σημείο της κεϋνσιανής ανάλυσης είναι η διάκριση μεταξύ σχεδιασμένων και πραγματικών αποφάσεων σε νοικοκυριά και επιχειρήσεις.</a:t>
            </a:r>
          </a:p>
          <a:p>
            <a:pPr marL="800100" lvl="1" indent="-342900">
              <a:buFont typeface="Arial" panose="020B0604020202020204" pitchFamily="34" charset="0"/>
              <a:buChar char="•"/>
            </a:pPr>
            <a:r>
              <a:rPr lang="el-GR" sz="2400" dirty="0"/>
              <a:t>Τα σχεδιασμένα και τα πραγματικά αποτελέσματα μπορεί να είναι πολύ διαφορετικά.</a:t>
            </a:r>
          </a:p>
          <a:p>
            <a:pPr marL="800100" lvl="1" indent="-342900">
              <a:buFont typeface="Arial" panose="020B0604020202020204" pitchFamily="34" charset="0"/>
              <a:buChar char="•"/>
            </a:pPr>
            <a:r>
              <a:rPr lang="el-GR" sz="2400" dirty="0"/>
              <a:t>Έτσι, ο Keynes ισχυρίστηκε ότι δεν υπάρχει κανένας λόγος η ισορροπία εθνικού εισοδήματος να συμπίπτει με την πλήρη απασχόληση.</a:t>
            </a:r>
          </a:p>
        </p:txBody>
      </p:sp>
    </p:spTree>
    <p:extLst>
      <p:ext uri="{BB962C8B-B14F-4D97-AF65-F5344CB8AC3E}">
        <p14:creationId xmlns:p14="http://schemas.microsoft.com/office/powerpoint/2010/main" val="37821228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12</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751344"/>
            <a:ext cx="11827152" cy="2585323"/>
          </a:xfrm>
          <a:prstGeom prst="rect">
            <a:avLst/>
          </a:prstGeom>
        </p:spPr>
        <p:txBody>
          <a:bodyPr wrap="square">
            <a:spAutoFit/>
          </a:bodyPr>
          <a:lstStyle/>
          <a:p>
            <a:r>
              <a:rPr lang="el-GR" b="1" dirty="0">
                <a:solidFill>
                  <a:schemeClr val="accent2">
                    <a:lumMod val="75000"/>
                  </a:schemeClr>
                </a:solidFill>
              </a:rPr>
              <a:t>Αποπληθωριστικά και πληθωριστικά χάσματα</a:t>
            </a:r>
          </a:p>
          <a:p>
            <a:r>
              <a:rPr lang="el-GR" dirty="0"/>
              <a:t>Η γραμμή 45 μοιρών παρουσιάζει όλα τα σημεία που οι καταναλωτικές δαπάνες ισούνται με το εισόδημα. </a:t>
            </a:r>
          </a:p>
          <a:p>
            <a:pPr marL="285750" indent="-285750">
              <a:buFont typeface="Arial" panose="020B0604020202020204" pitchFamily="34" charset="0"/>
              <a:buChar char="•"/>
            </a:pPr>
            <a:r>
              <a:rPr lang="el-GR" dirty="0"/>
              <a:t>Η οικονομία βρίσκεται σε ισορροπία εκεί όπου η γραμμή δαπανών, C + I + G + NX, τέμνεται με τη γραμμή 45 μοιρών.</a:t>
            </a:r>
          </a:p>
          <a:p>
            <a:pPr marL="285750" indent="-285750">
              <a:buFont typeface="Arial" panose="020B0604020202020204" pitchFamily="34" charset="0"/>
              <a:buChar char="•"/>
            </a:pPr>
            <a:r>
              <a:rPr lang="el-GR" dirty="0"/>
              <a:t> Στη γραφική παράσταση (α) αυτή η ισορροπία είναι μικρότερη από την παραγωγή πλήρους απασχόλησης </a:t>
            </a:r>
            <a:r>
              <a:rPr lang="el-GR" dirty="0" err="1"/>
              <a:t>Yf</a:t>
            </a:r>
            <a:r>
              <a:rPr lang="el-GR" dirty="0"/>
              <a:t>. </a:t>
            </a:r>
          </a:p>
          <a:p>
            <a:pPr marL="285750" indent="-285750">
              <a:buFont typeface="Arial" panose="020B0604020202020204" pitchFamily="34" charset="0"/>
              <a:buChar char="•"/>
            </a:pPr>
            <a:r>
              <a:rPr lang="el-GR" dirty="0"/>
              <a:t>Στο Y1 η ζήτηση είναι ανεπαρκής για να διατηρήσει την παραγωγή πλήρους απασχόλησης. </a:t>
            </a:r>
          </a:p>
          <a:p>
            <a:pPr marL="285750" indent="-285750">
              <a:buFont typeface="Arial" panose="020B0604020202020204" pitchFamily="34" charset="0"/>
              <a:buChar char="•"/>
            </a:pPr>
            <a:r>
              <a:rPr lang="el-GR" dirty="0"/>
              <a:t>Η κυβέρνηση θα πρέπει να μετατοπίσει τη γραμμή μέχρι το C + I + G + NX1, για να εξαλείψει το αποπληθωριστικό χάσμα.</a:t>
            </a:r>
          </a:p>
          <a:p>
            <a:pPr marL="285750" indent="-285750">
              <a:buFont typeface="Arial" panose="020B0604020202020204" pitchFamily="34" charset="0"/>
              <a:buChar char="•"/>
            </a:pPr>
            <a:r>
              <a:rPr lang="el-GR" dirty="0"/>
              <a:t>Στη γραφική παράσταση (β) η ισορροπία είναι υψηλότερη από την παραγωγή πλήρους απασχόλησης –η οικονομία δεν έχει την ικανότητα να ικανοποιήσει τη ζήτηση. Σε αυτήν την περίπτωση, η κυβέρνηση πρέπει Να μετατοπίσει τη γραμμή C + I + G + NX στο C + I + G + NX2 για να εξαλείψει το πληθωριστικό χάσμα.</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74" y="3336667"/>
            <a:ext cx="5750343" cy="2584074"/>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983" y="3336667"/>
            <a:ext cx="5630643" cy="2746613"/>
          </a:xfrm>
          <a:prstGeom prst="rect">
            <a:avLst/>
          </a:prstGeom>
        </p:spPr>
      </p:pic>
    </p:spTree>
    <p:extLst>
      <p:ext uri="{BB962C8B-B14F-4D97-AF65-F5344CB8AC3E}">
        <p14:creationId xmlns:p14="http://schemas.microsoft.com/office/powerpoint/2010/main" val="11009553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13</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307556" y="865340"/>
            <a:ext cx="11604069" cy="4093428"/>
          </a:xfrm>
          <a:prstGeom prst="rect">
            <a:avLst/>
          </a:prstGeom>
        </p:spPr>
        <p:txBody>
          <a:bodyPr wrap="square">
            <a:spAutoFit/>
          </a:bodyPr>
          <a:lstStyle/>
          <a:p>
            <a:r>
              <a:rPr lang="el-GR" sz="3600" b="1" dirty="0">
                <a:solidFill>
                  <a:schemeClr val="accent2">
                    <a:lumMod val="75000"/>
                  </a:schemeClr>
                </a:solidFill>
              </a:rPr>
              <a:t>Αποτέλεσμα πολλαπλασιαστών</a:t>
            </a:r>
          </a:p>
          <a:p>
            <a:endParaRPr lang="el-GR" sz="2800" dirty="0"/>
          </a:p>
          <a:p>
            <a:pPr marL="342900" indent="-342900">
              <a:buFont typeface="Arial" panose="020B0604020202020204" pitchFamily="34" charset="0"/>
              <a:buChar char="•"/>
            </a:pPr>
            <a:r>
              <a:rPr lang="el-GR" sz="2800" b="1" dirty="0"/>
              <a:t>Πολλαπλασιαστικό αποτέλεσμα</a:t>
            </a:r>
            <a:r>
              <a:rPr lang="el-GR" sz="2800" dirty="0"/>
              <a:t>: οι επιπρόσθετες μετατοπίσεις στη συνολική ζήτηση που προκύπτουν όταν η επεκτατική δημοσιονομική πολιτική αυξάνει το εισόδημα και κατ’ επέκταση τις καταναλωτικές δαπάνες.</a:t>
            </a:r>
          </a:p>
          <a:p>
            <a:pPr marL="342900" indent="-342900">
              <a:buFont typeface="Arial" panose="020B0604020202020204" pitchFamily="34" charset="0"/>
              <a:buChar char="•"/>
            </a:pPr>
            <a:endParaRPr lang="el-GR" sz="2800" dirty="0"/>
          </a:p>
          <a:p>
            <a:pPr marL="342900" indent="-342900">
              <a:buFont typeface="Arial" panose="020B0604020202020204" pitchFamily="34" charset="0"/>
              <a:buChar char="•"/>
            </a:pPr>
            <a:r>
              <a:rPr lang="el-GR" sz="2800" dirty="0"/>
              <a:t>Η υψηλότερη κρατική ζήτηση οδηγεί σε υψηλότερη ζήτηση για επενδυτικά αγαθά. Αυτό το φαινόμενο ονομάζεται </a:t>
            </a:r>
            <a:r>
              <a:rPr lang="el-GR" sz="2800" b="1" dirty="0"/>
              <a:t>«επιταχυντής επενδύσεων».</a:t>
            </a:r>
          </a:p>
        </p:txBody>
      </p:sp>
    </p:spTree>
    <p:extLst>
      <p:ext uri="{BB962C8B-B14F-4D97-AF65-F5344CB8AC3E}">
        <p14:creationId xmlns:p14="http://schemas.microsoft.com/office/powerpoint/2010/main" val="40133454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14</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51460" y="865340"/>
            <a:ext cx="11660165" cy="3908762"/>
          </a:xfrm>
          <a:prstGeom prst="rect">
            <a:avLst/>
          </a:prstGeom>
        </p:spPr>
        <p:txBody>
          <a:bodyPr wrap="square">
            <a:spAutoFit/>
          </a:bodyPr>
          <a:lstStyle/>
          <a:p>
            <a:r>
              <a:rPr lang="el-GR" sz="2800" dirty="0"/>
              <a:t>Μια εξίσωση για τον πολλαπλασιαστή δαπανών</a:t>
            </a:r>
          </a:p>
          <a:p>
            <a:endParaRPr lang="el-GR" sz="2800" dirty="0"/>
          </a:p>
          <a:p>
            <a:pPr marL="342900" indent="-342900">
              <a:buFont typeface="Arial" panose="020B0604020202020204" pitchFamily="34" charset="0"/>
              <a:buChar char="•"/>
            </a:pPr>
            <a:r>
              <a:rPr lang="el-GR" sz="2400" b="1" dirty="0"/>
              <a:t>Οριακή ροπή προς κατανάλωση: </a:t>
            </a:r>
            <a:r>
              <a:rPr lang="el-GR" sz="2400" dirty="0"/>
              <a:t>το ποσοστό του επιπλέον εισοδήματος που ένα νοικοκυριό δαπανά αντί να το αποταμιεύει.</a:t>
            </a:r>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r>
              <a:rPr lang="el-GR" sz="2400" dirty="0"/>
              <a:t>Πολλαπλασιαστής = 1 + MPC + MPC2 + MPC3 +…</a:t>
            </a:r>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r>
              <a:rPr lang="en-US" sz="2400" dirty="0"/>
              <a:t>MPC + MPS = 1,</a:t>
            </a:r>
            <a:endParaRPr lang="el-GR" sz="2400" dirty="0"/>
          </a:p>
          <a:p>
            <a:pPr marL="342900" indent="-342900">
              <a:buFont typeface="Arial" panose="020B0604020202020204" pitchFamily="34" charset="0"/>
              <a:buChar char="•"/>
            </a:pPr>
            <a:endParaRPr lang="el-GR" sz="2400" dirty="0"/>
          </a:p>
        </p:txBody>
      </p:sp>
      <p:pic>
        <p:nvPicPr>
          <p:cNvPr id="4" name="Εικόνα 3"/>
          <p:cNvPicPr>
            <a:picLocks noChangeAspect="1"/>
          </p:cNvPicPr>
          <p:nvPr/>
        </p:nvPicPr>
        <p:blipFill>
          <a:blip r:embed="rId3"/>
          <a:stretch>
            <a:fillRect/>
          </a:stretch>
        </p:blipFill>
        <p:spPr>
          <a:xfrm>
            <a:off x="3138506" y="4774102"/>
            <a:ext cx="2574712" cy="672938"/>
          </a:xfrm>
          <a:prstGeom prst="rect">
            <a:avLst/>
          </a:prstGeom>
        </p:spPr>
      </p:pic>
      <p:pic>
        <p:nvPicPr>
          <p:cNvPr id="5" name="Εικόνα 4"/>
          <p:cNvPicPr>
            <a:picLocks noChangeAspect="1"/>
          </p:cNvPicPr>
          <p:nvPr/>
        </p:nvPicPr>
        <p:blipFill>
          <a:blip r:embed="rId4"/>
          <a:stretch>
            <a:fillRect/>
          </a:stretch>
        </p:blipFill>
        <p:spPr>
          <a:xfrm>
            <a:off x="3138506" y="3365814"/>
            <a:ext cx="3590091" cy="818438"/>
          </a:xfrm>
          <a:prstGeom prst="rect">
            <a:avLst/>
          </a:prstGeom>
        </p:spPr>
      </p:pic>
    </p:spTree>
    <p:extLst>
      <p:ext uri="{BB962C8B-B14F-4D97-AF65-F5344CB8AC3E}">
        <p14:creationId xmlns:p14="http://schemas.microsoft.com/office/powerpoint/2010/main" val="38385862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15</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0" y="865340"/>
            <a:ext cx="12192000" cy="5293757"/>
          </a:xfrm>
          <a:prstGeom prst="rect">
            <a:avLst/>
          </a:prstGeom>
        </p:spPr>
        <p:txBody>
          <a:bodyPr wrap="square">
            <a:spAutoFit/>
          </a:bodyPr>
          <a:lstStyle/>
          <a:p>
            <a:r>
              <a:rPr lang="el-GR" sz="3200" b="1" dirty="0">
                <a:solidFill>
                  <a:schemeClr val="accent2">
                    <a:lumMod val="75000"/>
                  </a:schemeClr>
                </a:solidFill>
              </a:rPr>
              <a:t>Άλλες εφαρμογές του αποτελέσματος πολλαπλασιαστών</a:t>
            </a:r>
          </a:p>
          <a:p>
            <a:endParaRPr lang="el-GR" dirty="0"/>
          </a:p>
          <a:p>
            <a:pPr marL="285750" indent="-285750">
              <a:buFont typeface="Arial" panose="020B0604020202020204" pitchFamily="34" charset="0"/>
              <a:buChar char="•"/>
            </a:pPr>
            <a:r>
              <a:rPr lang="el-GR" sz="2400" dirty="0"/>
              <a:t>Μπορεί να εφαρμοστεί σε κάθε γεγονός που αλλάζει τις δαπάνες σε κάθε συστατικό του ΑΕΠ: κατανάλωση, επενδύσεις, κρατικές αγορές ή καθαρές εξαγωγές.</a:t>
            </a:r>
          </a:p>
          <a:p>
            <a:pPr marL="285750" indent="-285750">
              <a:buFont typeface="Arial" panose="020B0604020202020204" pitchFamily="34" charset="0"/>
              <a:buChar char="•"/>
            </a:pPr>
            <a:r>
              <a:rPr lang="el-GR" sz="2400" b="1" dirty="0"/>
              <a:t>Αυτόνομες δαπάνες</a:t>
            </a:r>
            <a:r>
              <a:rPr lang="el-GR" sz="2400" dirty="0"/>
              <a:t>: δαπάνες που δεν εξαρτώνται από το εισόδημα.</a:t>
            </a:r>
          </a:p>
          <a:p>
            <a:pPr marL="285750" indent="-285750">
              <a:buFont typeface="Arial" panose="020B0604020202020204" pitchFamily="34" charset="0"/>
              <a:buChar char="•"/>
            </a:pPr>
            <a:r>
              <a:rPr lang="el-GR" sz="2400" dirty="0"/>
              <a:t>Οι κρατικές δαπάνες είναι ένα σημαντικό στοιχείο αυτών των δαπανών. </a:t>
            </a:r>
          </a:p>
          <a:p>
            <a:pPr marL="285750" indent="-285750">
              <a:buFont typeface="Arial" panose="020B0604020202020204" pitchFamily="34" charset="0"/>
              <a:buChar char="•"/>
            </a:pPr>
            <a:r>
              <a:rPr lang="el-GR" sz="2400" dirty="0"/>
              <a:t>Ο πολλαπλασιαστής έδειξε πώς η τελική αλλαγή στο εισόδημα  θα καθοριστεί από το μέγεθος των </a:t>
            </a:r>
            <a:r>
              <a:rPr lang="en-US" sz="2400" dirty="0"/>
              <a:t>MPC </a:t>
            </a:r>
            <a:r>
              <a:rPr lang="el-GR" sz="2400" dirty="0"/>
              <a:t>και </a:t>
            </a:r>
            <a:r>
              <a:rPr lang="en-US" sz="2400" dirty="0"/>
              <a:t>MPS: </a:t>
            </a:r>
            <a:r>
              <a:rPr lang="el-GR" sz="2400" dirty="0"/>
              <a:t>το ποσοστό του επιπρόσθετου 1 € που αποταμίευσαν ή δαπάνησαν οι καταναλωτές. </a:t>
            </a:r>
          </a:p>
          <a:p>
            <a:pPr marL="285750" indent="-285750">
              <a:buFont typeface="Arial" panose="020B0604020202020204" pitchFamily="34" charset="0"/>
              <a:buChar char="•"/>
            </a:pPr>
            <a:r>
              <a:rPr lang="el-GR" sz="2400" dirty="0"/>
              <a:t>Όσο πιο υψηλή είναι η </a:t>
            </a:r>
            <a:r>
              <a:rPr lang="en-US" sz="2400" dirty="0"/>
              <a:t>MPC, </a:t>
            </a:r>
            <a:r>
              <a:rPr lang="el-GR" sz="2400" dirty="0"/>
              <a:t>τόσο μεγαλύτερο είναι το αποτέλεσμα πολλαπλασιαστών.</a:t>
            </a:r>
          </a:p>
          <a:p>
            <a:pPr marL="285750" indent="-285750">
              <a:buFont typeface="Arial" panose="020B0604020202020204" pitchFamily="34" charset="0"/>
              <a:buChar char="•"/>
            </a:pPr>
            <a:r>
              <a:rPr lang="el-GR" sz="2400" dirty="0"/>
              <a:t>Η διαδικασία των πολλαπλασιαστών σημαίνει ότι η αύξηση των κρατικών δαπανών δεν χρειάζεται να ισούται με το μέγεθος του πληθωριστικού ή αποπληθωριστικού κενού.</a:t>
            </a:r>
          </a:p>
          <a:p>
            <a:pPr marL="285750" indent="-285750">
              <a:buFont typeface="Arial" panose="020B0604020202020204" pitchFamily="34" charset="0"/>
              <a:buChar char="•"/>
            </a:pPr>
            <a:r>
              <a:rPr lang="el-GR" sz="2400" dirty="0"/>
              <a:t>Όσο πιο απότομη είναι η κλίση της γραμμής των δαπανών, τόσο πιο μεγάλο είναι το μέγεθος του πολλαπλασιαστή.</a:t>
            </a:r>
          </a:p>
        </p:txBody>
      </p:sp>
    </p:spTree>
    <p:extLst>
      <p:ext uri="{BB962C8B-B14F-4D97-AF65-F5344CB8AC3E}">
        <p14:creationId xmlns:p14="http://schemas.microsoft.com/office/powerpoint/2010/main" val="10314985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CF3C-0162-2197-BFC2-1A9DDD6CBBA4}"/>
              </a:ext>
            </a:extLst>
          </p:cNvPr>
          <p:cNvSpPr>
            <a:spLocks noGrp="1"/>
          </p:cNvSpPr>
          <p:nvPr>
            <p:ph type="title"/>
          </p:nvPr>
        </p:nvSpPr>
        <p:spPr/>
        <p:txBody>
          <a:bodyPr>
            <a:normAutofit fontScale="90000"/>
          </a:bodyPr>
          <a:lstStyle/>
          <a:p>
            <a:pPr algn="ctr"/>
            <a:r>
              <a:rPr lang="en-US" altLang="en-US" sz="1600" b="1" dirty="0">
                <a:latin typeface="Arial" panose="020B0604020202020204" pitchFamily="34" charset="0"/>
              </a:rPr>
              <a:t>Symphony No. 5 (Mahler)</a:t>
            </a:r>
            <a:br>
              <a:rPr lang="en-US" altLang="en-US" sz="1600" b="1" dirty="0">
                <a:latin typeface="Arial" panose="020B0604020202020204" pitchFamily="34" charset="0"/>
              </a:rPr>
            </a:br>
            <a:r>
              <a:rPr lang="en-US" altLang="en-US" sz="100" dirty="0">
                <a:latin typeface="Arial" panose="020B0604020202020204" pitchFamily="34" charset="0"/>
              </a:rPr>
              <a:t> </a:t>
            </a:r>
            <a:br>
              <a:rPr kumimoji="0" lang="en-US" altLang="en-US" sz="800" b="0" i="0" u="none" strike="noStrike" cap="none" normalizeH="0" baseline="0" dirty="0">
                <a:ln>
                  <a:noFill/>
                </a:ln>
                <a:solidFill>
                  <a:schemeClr val="tx1"/>
                </a:solidFill>
                <a:effectLst/>
                <a:latin typeface="Arial" panose="020B0604020202020204" pitchFamily="34" charset="0"/>
              </a:rPr>
            </a:br>
            <a:r>
              <a:rPr kumimoji="0" lang="en-US" altLang="en-US" sz="800" b="0" i="1" u="none" strike="noStrike" cap="none" normalizeH="0" baseline="0" dirty="0">
                <a:ln>
                  <a:noFill/>
                </a:ln>
                <a:solidFill>
                  <a:schemeClr val="tx1"/>
                </a:solidFill>
                <a:effectLst/>
                <a:latin typeface="Arial" panose="020B0604020202020204" pitchFamily="34" charset="0"/>
              </a:rPr>
              <a:t>Leonard Bernstein conducted it during the funeral Mass for Robert F. Kennedy</a:t>
            </a:r>
            <a:r>
              <a:rPr kumimoji="0" lang="en-US" altLang="en-US" sz="800" b="0" i="0" u="none" strike="noStrike" cap="none" normalizeH="0" baseline="0" dirty="0">
                <a:ln>
                  <a:noFill/>
                </a:ln>
                <a:solidFill>
                  <a:schemeClr val="tx1"/>
                </a:solidFill>
                <a:effectLst/>
                <a:latin typeface="Arial" panose="020B0604020202020204" pitchFamily="34" charset="0"/>
              </a:rPr>
              <a:t> ... "The Finale of Mahler's Fifth Symphony: Long-Range Musical Thought.</a:t>
            </a:r>
            <a:br>
              <a:rPr kumimoji="0" lang="en-US" altLang="en-US" sz="800" b="0" i="0" u="none" strike="noStrike" cap="none" normalizeH="0" baseline="0" dirty="0">
                <a:ln>
                  <a:noFill/>
                </a:ln>
                <a:solidFill>
                  <a:schemeClr val="tx1"/>
                </a:solidFill>
                <a:effectLst/>
                <a:latin typeface="Arial" panose="020B0604020202020204" pitchFamily="34" charset="0"/>
              </a:rPr>
            </a:br>
            <a:br>
              <a:rPr lang="en-US" sz="800" dirty="0"/>
            </a:br>
            <a:r>
              <a:rPr lang="en-US" sz="1100" dirty="0">
                <a:latin typeface="Times New Roman" panose="02020603050405020304" pitchFamily="18" charset="0"/>
                <a:cs typeface="Times New Roman" panose="02020603050405020304" pitchFamily="18" charset="0"/>
              </a:rPr>
              <a:t>"Adagietto" is an Italian musical term that translates to "</a:t>
            </a:r>
            <a:r>
              <a:rPr lang="en-US" sz="1100" b="1" dirty="0">
                <a:latin typeface="Times New Roman" panose="02020603050405020304" pitchFamily="18" charset="0"/>
                <a:cs typeface="Times New Roman" panose="02020603050405020304" pitchFamily="18" charset="0"/>
              </a:rPr>
              <a:t>slightly slow</a:t>
            </a:r>
            <a:r>
              <a:rPr lang="en-US" sz="1100" dirty="0">
                <a:latin typeface="Times New Roman" panose="02020603050405020304" pitchFamily="18" charset="0"/>
                <a:cs typeface="Times New Roman" panose="02020603050405020304" pitchFamily="18" charset="0"/>
              </a:rPr>
              <a:t>" or "a little slower" in English. It is used to indicate that the music should be performed at a tempo slightly slower than "andante" but with a gentle and flowing character</a:t>
            </a:r>
            <a:br>
              <a:rPr lang="en-US" sz="1100" dirty="0">
                <a:latin typeface="Times New Roman" panose="02020603050405020304" pitchFamily="18" charset="0"/>
                <a:cs typeface="Times New Roman" panose="02020603050405020304" pitchFamily="18" charset="0"/>
              </a:rPr>
            </a:br>
            <a:br>
              <a:rPr lang="el-GR" sz="800" dirty="0"/>
            </a:br>
            <a:r>
              <a:rPr lang="el-GR" sz="1200" b="1" dirty="0">
                <a:latin typeface="Book Antiqua" panose="02040602050305030304" pitchFamily="18" charset="0"/>
              </a:rPr>
              <a:t>ΟΙ ΣΥΝΘΕΤΕΣ </a:t>
            </a:r>
            <a:r>
              <a:rPr lang="en-US" sz="1200" b="1" dirty="0">
                <a:latin typeface="Book Antiqua" panose="02040602050305030304" pitchFamily="18" charset="0"/>
              </a:rPr>
              <a:t>[COMPLEX]</a:t>
            </a:r>
            <a:r>
              <a:rPr lang="el-GR" sz="1200" b="1" dirty="0">
                <a:latin typeface="Book Antiqua" panose="02040602050305030304" pitchFamily="18" charset="0"/>
              </a:rPr>
              <a:t> ΠΑΡΑΜΕΤΡΟ</a:t>
            </a:r>
            <a:r>
              <a:rPr lang="en-US" sz="1200" b="1" dirty="0">
                <a:latin typeface="Book Antiqua" panose="02040602050305030304" pitchFamily="18" charset="0"/>
              </a:rPr>
              <a:t>I</a:t>
            </a:r>
            <a:r>
              <a:rPr lang="el-GR" sz="1200" b="1" dirty="0">
                <a:latin typeface="Book Antiqua" panose="02040602050305030304" pitchFamily="18" charset="0"/>
              </a:rPr>
              <a:t> ΠΟΥ ΔΙΑΜΟΡΦΩΝΟΥΝ ΤΗΝ ΙΣΟΡΡΟΠΙΑ ΜΕΤΑΞΥ ΘΕΣΜΩΝ [</a:t>
            </a:r>
            <a:r>
              <a:rPr lang="en-US" sz="1200" b="1" dirty="0">
                <a:latin typeface="Book Antiqua" panose="02040602050305030304" pitchFamily="18" charset="0"/>
              </a:rPr>
              <a:t>INSTITUTIONS]</a:t>
            </a:r>
            <a:r>
              <a:rPr lang="el-GR" sz="1200" b="1" dirty="0">
                <a:latin typeface="Book Antiqua" panose="02040602050305030304" pitchFamily="18" charset="0"/>
              </a:rPr>
              <a:t>, ΕΠΙΧΕΙΡΗΣΕΩΝ ΚΑΙ ΖΗΤΗΣΗΣ</a:t>
            </a:r>
            <a:br>
              <a:rPr lang="en-US" sz="1200" b="1" dirty="0">
                <a:latin typeface="Book Antiqua" panose="02040602050305030304" pitchFamily="18" charset="0"/>
              </a:rPr>
            </a:br>
            <a:br>
              <a:rPr lang="en-US" sz="1200" dirty="0"/>
            </a:br>
            <a:endParaRPr lang="en-US" sz="1200" dirty="0"/>
          </a:p>
        </p:txBody>
      </p:sp>
      <p:pic>
        <p:nvPicPr>
          <p:cNvPr id="6" name="Content Placeholder 5">
            <a:extLst>
              <a:ext uri="{FF2B5EF4-FFF2-40B4-BE49-F238E27FC236}">
                <a16:creationId xmlns:a16="http://schemas.microsoft.com/office/drawing/2014/main" id="{4E6D5A9E-BCAE-BED6-E472-F74C8D0C5774}"/>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3331" y="1825625"/>
            <a:ext cx="4351338" cy="4351338"/>
          </a:xfrm>
        </p:spPr>
      </p:pic>
      <p:pic>
        <p:nvPicPr>
          <p:cNvPr id="10" name="Content Placeholder 9">
            <a:extLst>
              <a:ext uri="{FF2B5EF4-FFF2-40B4-BE49-F238E27FC236}">
                <a16:creationId xmlns:a16="http://schemas.microsoft.com/office/drawing/2014/main" id="{6CF6791D-4BF4-C32D-75DA-9BD4EC77EC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60776" y="1878355"/>
            <a:ext cx="2466975" cy="1847850"/>
          </a:xfrm>
        </p:spPr>
      </p:pic>
      <p:pic>
        <p:nvPicPr>
          <p:cNvPr id="3074" name="Picture 2">
            <a:hlinkClick r:id="rId4"/>
            <a:extLst>
              <a:ext uri="{FF2B5EF4-FFF2-40B4-BE49-F238E27FC236}">
                <a16:creationId xmlns:a16="http://schemas.microsoft.com/office/drawing/2014/main" id="{FB75E96E-FE22-103E-E9F3-5F715EB87E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 y="-617538"/>
            <a:ext cx="2667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344F11F-0D0E-3A06-68DB-5FCF276BA721}"/>
              </a:ext>
            </a:extLst>
          </p:cNvPr>
          <p:cNvPicPr>
            <a:picLocks noChangeAspect="1"/>
          </p:cNvPicPr>
          <p:nvPr/>
        </p:nvPicPr>
        <p:blipFill>
          <a:blip r:embed="rId6"/>
          <a:stretch>
            <a:fillRect/>
          </a:stretch>
        </p:blipFill>
        <p:spPr>
          <a:xfrm>
            <a:off x="8875817" y="3883455"/>
            <a:ext cx="2143125" cy="2143125"/>
          </a:xfrm>
          <a:prstGeom prst="rect">
            <a:avLst/>
          </a:prstGeom>
        </p:spPr>
      </p:pic>
    </p:spTree>
    <p:extLst>
      <p:ext uri="{BB962C8B-B14F-4D97-AF65-F5344CB8AC3E}">
        <p14:creationId xmlns:p14="http://schemas.microsoft.com/office/powerpoint/2010/main" val="22356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5056F-39C9-FA95-44E8-0D9407ED7036}"/>
              </a:ext>
            </a:extLst>
          </p:cNvPr>
          <p:cNvSpPr>
            <a:spLocks noGrp="1"/>
          </p:cNvSpPr>
          <p:nvPr>
            <p:ph type="title"/>
          </p:nvPr>
        </p:nvSpPr>
        <p:spPr>
          <a:xfrm>
            <a:off x="838200" y="365125"/>
            <a:ext cx="10515600" cy="1923903"/>
          </a:xfrm>
        </p:spPr>
        <p:txBody>
          <a:bodyPr>
            <a:normAutofit fontScale="90000"/>
          </a:bodyPr>
          <a:lstStyle/>
          <a:p>
            <a:pPr marL="0" marR="0" lvl="0" indent="0" algn="ctr" defTabSz="914400" rtl="0" eaLnBrk="0" fontAlgn="base" latinLnBrk="0" hangingPunct="0">
              <a:lnSpc>
                <a:spcPct val="100000"/>
              </a:lnSpc>
              <a:spcBef>
                <a:spcPct val="0"/>
              </a:spcBef>
              <a:spcAft>
                <a:spcPct val="0"/>
              </a:spcAft>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hlinkClick r:id="rId2"/>
              </a:rPr>
              <a:t>James B </a:t>
            </a:r>
            <a:r>
              <a:rPr kumimoji="0" lang="en-US" altLang="en-US"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hlinkClick r:id="rId2"/>
              </a:rPr>
              <a:t>Glattfelder</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hlinkClick r:id="rId2"/>
              </a:rPr>
              <a:t> </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Brief Story of Success: The Manifestation of Knowledge and the Hydra of Ignorance</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b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April 2019</a:t>
            </a:r>
            <a:b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 book: Information—Consciousness—Reality: How a New Understanding of the Universe Can Help Answer Age-Old Questions of Existence, Ch.: 8, Publisher: Springer, Cham</a:t>
            </a:r>
            <a:br>
              <a:rPr kumimoji="0" lang="en-US" altLang="en-US" sz="4400" b="0" i="0" u="none" strike="noStrike" cap="none" normalizeH="0" baseline="0" dirty="0">
                <a:ln>
                  <a:noFill/>
                </a:ln>
                <a:solidFill>
                  <a:schemeClr val="tx1"/>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C405D610-82BC-D9BA-BC4D-EC2132CEDD7E}"/>
              </a:ext>
            </a:extLst>
          </p:cNvPr>
          <p:cNvSpPr>
            <a:spLocks noGrp="1"/>
          </p:cNvSpPr>
          <p:nvPr>
            <p:ph sz="half" idx="1"/>
          </p:nvPr>
        </p:nvSpPr>
        <p:spPr/>
        <p:txBody>
          <a:bodyPr>
            <a:normAutofit fontScale="55000" lnSpcReduction="20000"/>
          </a:bodyPr>
          <a:lstStyle/>
          <a:p>
            <a:pPr marL="0" indent="0" algn="ctr">
              <a:lnSpc>
                <a:spcPct val="120000"/>
              </a:lnSpc>
              <a:buNone/>
            </a:pPr>
            <a:r>
              <a:rPr lang="en-US" sz="4800" dirty="0">
                <a:solidFill>
                  <a:schemeClr val="bg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It is tempting to declare the victory of the human mind over ignorance. By applying pure thought the workings of the universe are deciphered, from fundamental processes to complex phenomena. Uncertainty has been banished, or so it seems. With pride the insights the mind has uncovered are swiftly translated into technology, bearing witness to the powers of the human intellect. Yet, astonishingly, the grand narrative does not end here. Indeed, it only truly begins. What remains to be explained are still the same age-old questions vexing the human mind. Why is there anything at all? What can I really know? What is the true nature of reality? What exactly is consciousness? What about all the strange cosmic coincidences leading up to this moment? Confronting these questions evokes existential dilemmas, ontological paradoxes, and epistemic uncertainty. The foundations of the edifice of knowledge start to shift and cracks emerge. </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CA1FBFAB-DFEC-3809-5F62-DBAC75BCB13C}"/>
              </a:ext>
            </a:extLst>
          </p:cNvPr>
          <p:cNvSpPr>
            <a:spLocks noGrp="1"/>
          </p:cNvSpPr>
          <p:nvPr>
            <p:ph sz="half" idx="2"/>
          </p:nvPr>
        </p:nvSpPr>
        <p:spPr/>
        <p:txBody>
          <a:bodyPr>
            <a:normAutofit fontScale="55000" lnSpcReduction="20000"/>
          </a:bodyPr>
          <a:lstStyle/>
          <a:p>
            <a:pPr marL="0" indent="0" algn="ctr">
              <a:lnSpc>
                <a:spcPct val="120000"/>
              </a:lnSpc>
              <a:buNone/>
            </a:pPr>
            <a:r>
              <a:rPr kumimoji="0" lang="el-GR" altLang="en-US" sz="25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Είναι δελεαστικό να δηλώνει κανείς τη νίκη του ανθρώπινου μυαλού επί της άγνοιας</a:t>
            </a:r>
            <a:r>
              <a:rPr kumimoji="0" lang="el-GR" altLang="en-US"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Με την εφαρμογή της καθαρής σκέψης αποκρυπτογραφούνται οι λειτουργίες του σύμπαντος, από θεμελιώδεις διαδικασίες έως πολύπλοκα φαινόμενα. Η αβεβαιότητα έχει εξοριστεί, ή έτσι φαίνεται. Με περηφάνια, οι γνώσεις που έχει αποκαλύψει το μυαλό μεταφράζονται γρήγορα στην τεχνολογία, μαρτυρώντας τις δυνάμεις της ανθρώπινης διάνοιας. Ωστόσο, εκπληκτικά, η μεγάλη αφήγηση δεν τελειώνει εδώ. Πράγματι, μόνο αληθινά αρχίζει. Αυτό που μένει να εξηγηθεί είναι ακόμα τα ίδια παλαιά ερωτήματα που ταράζουν το ανθρώπινο μυαλό. Γιατί υπάρχει τίποτα; Τι μπορώ πραγματικά να ξέρω; Ποια είναι η αληθινή φύση της πραγματικότητας; Τι ακριβώς είναι η συνείδηση; Τι γίνεται με όλες τις παράξενες κοσμικές συμπτώσεις που οδήγησαν σε αυτή τη στιγμή; Η αντιμετώπιση αυτών των ερωτημάτων προκαλεί υπαρξιακά διλήμματα, οντολογικά παράδοξα και επιστημική αβεβαιότητα. </a:t>
            </a:r>
            <a:r>
              <a:rPr kumimoji="0" lang="el-GR" altLang="en-US" sz="25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Τα θεμέλια του οικοδομήματος της γνώσης αρχίζουν να αλλάζουν και αναδύονται ρωγμές. </a:t>
            </a:r>
          </a:p>
          <a:p>
            <a:pPr marL="0" indent="0">
              <a:buNone/>
            </a:pPr>
            <a:endParaRPr lang="en-US" dirty="0"/>
          </a:p>
        </p:txBody>
      </p:sp>
      <p:sp>
        <p:nvSpPr>
          <p:cNvPr id="5" name="Rectangle 1">
            <a:extLst>
              <a:ext uri="{FF2B5EF4-FFF2-40B4-BE49-F238E27FC236}">
                <a16:creationId xmlns:a16="http://schemas.microsoft.com/office/drawing/2014/main" id="{A3879006-F5FB-7F01-682E-1811C3D4E8E5}"/>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751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0C2EF-00EE-DD41-2D24-621403D56157}"/>
              </a:ext>
            </a:extLst>
          </p:cNvPr>
          <p:cNvSpPr>
            <a:spLocks noGrp="1"/>
          </p:cNvSpPr>
          <p:nvPr>
            <p:ph type="title"/>
          </p:nvPr>
        </p:nvSpPr>
        <p:spPr/>
        <p:txBody>
          <a:bodyPr>
            <a:normAutofit fontScale="90000"/>
          </a:bodyPr>
          <a:lstStyle/>
          <a:p>
            <a:pPr marL="165735" marR="0" algn="ctr">
              <a:spcBef>
                <a:spcPts val="855"/>
              </a:spcBef>
            </a:pPr>
            <a:r>
              <a:rPr lang="el-GR" sz="2800" b="1" dirty="0">
                <a:latin typeface="Times New Roman" panose="02020603050405020304" pitchFamily="18" charset="0"/>
                <a:cs typeface="Times New Roman" panose="02020603050405020304" pitchFamily="18" charset="0"/>
              </a:rPr>
              <a:t>Τι είναι το «Σύστημα» &amp; πως επηρεάζει την παγκόσμια οικονομία και αντιλήψεις – συμπεριφορές</a:t>
            </a:r>
            <a:br>
              <a:rPr lang="el-GR" sz="2800" b="1" dirty="0">
                <a:latin typeface="Times New Roman" panose="02020603050405020304" pitchFamily="18" charset="0"/>
                <a:cs typeface="Times New Roman" panose="02020603050405020304" pitchFamily="18" charset="0"/>
              </a:rPr>
            </a:br>
            <a:r>
              <a:rPr lang="el-GR" sz="1100" b="1" dirty="0">
                <a:latin typeface="Times New Roman" panose="02020603050405020304" pitchFamily="18" charset="0"/>
                <a:cs typeface="Times New Roman" panose="02020603050405020304" pitchFamily="18" charset="0"/>
              </a:rPr>
              <a:t>[</a:t>
            </a:r>
            <a:r>
              <a:rPr lang="el-GR" sz="1200" b="1" u="sng" dirty="0">
                <a:effectLst/>
                <a:latin typeface="Calibri" panose="020F0502020204030204" pitchFamily="34" charset="0"/>
                <a:ea typeface="Times New Roman" panose="02020603050405020304" pitchFamily="18" charset="0"/>
              </a:rPr>
              <a:t>Το</a:t>
            </a:r>
            <a:r>
              <a:rPr lang="el-GR" sz="1200" b="1"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200" b="1" u="sng" dirty="0">
                <a:effectLst/>
                <a:latin typeface="Calibri" panose="020F0502020204030204" pitchFamily="34" charset="0"/>
                <a:ea typeface="Times New Roman" panose="02020603050405020304" pitchFamily="18" charset="0"/>
              </a:rPr>
              <a:t>δίκτυο</a:t>
            </a:r>
            <a:r>
              <a:rPr lang="el-GR" sz="1200" b="1"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200" b="1" u="sng" dirty="0">
                <a:effectLst/>
                <a:latin typeface="Calibri" panose="020F0502020204030204" pitchFamily="34" charset="0"/>
                <a:ea typeface="Times New Roman" panose="02020603050405020304" pitchFamily="18" charset="0"/>
              </a:rPr>
              <a:t>του</a:t>
            </a:r>
            <a:r>
              <a:rPr lang="el-GR" sz="1200" b="1"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200" b="1" u="sng" dirty="0">
                <a:effectLst/>
                <a:latin typeface="Calibri" panose="020F0502020204030204" pitchFamily="34" charset="0"/>
                <a:ea typeface="Times New Roman" panose="02020603050405020304" pitchFamily="18" charset="0"/>
              </a:rPr>
              <a:t>παγκόσμιου</a:t>
            </a:r>
            <a:r>
              <a:rPr lang="el-GR" sz="1200" b="1"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200" b="1" u="sng" dirty="0">
                <a:effectLst/>
                <a:latin typeface="Calibri" panose="020F0502020204030204" pitchFamily="34" charset="0"/>
                <a:ea typeface="Times New Roman" panose="02020603050405020304" pitchFamily="18" charset="0"/>
              </a:rPr>
              <a:t>εταιρικού</a:t>
            </a:r>
            <a:r>
              <a:rPr lang="el-GR" sz="1200" b="1"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200" b="1" u="sng" spc="-10" dirty="0">
                <a:effectLst/>
                <a:latin typeface="Calibri" panose="020F0502020204030204" pitchFamily="34" charset="0"/>
                <a:ea typeface="Times New Roman" panose="02020603050405020304" pitchFamily="18" charset="0"/>
              </a:rPr>
              <a:t>ελέγχου</a:t>
            </a:r>
            <a:r>
              <a:rPr lang="el-GR" sz="1200" spc="-10" dirty="0">
                <a:effectLst/>
                <a:latin typeface="Calibri" panose="020F0502020204030204" pitchFamily="34" charset="0"/>
                <a:ea typeface="Times New Roman" panose="02020603050405020304" pitchFamily="18" charset="0"/>
              </a:rPr>
              <a:t>, </a:t>
            </a:r>
            <a:r>
              <a:rPr lang="en-US" sz="1200" b="1" kern="0" dirty="0">
                <a:effectLst/>
                <a:latin typeface="Arial" panose="020B0604020202020204" pitchFamily="34" charset="0"/>
                <a:ea typeface="Arial" panose="020B0604020202020204" pitchFamily="34" charset="0"/>
              </a:rPr>
              <a:t>Stefania Vitali, James B. </a:t>
            </a:r>
            <a:r>
              <a:rPr lang="en-US" sz="1200" b="1" kern="0" dirty="0" err="1">
                <a:effectLst/>
                <a:latin typeface="Arial" panose="020B0604020202020204" pitchFamily="34" charset="0"/>
                <a:ea typeface="Arial" panose="020B0604020202020204" pitchFamily="34" charset="0"/>
              </a:rPr>
              <a:t>Glattfelder</a:t>
            </a:r>
            <a:r>
              <a:rPr lang="en-US" sz="1200" b="1" kern="0" dirty="0">
                <a:effectLst/>
                <a:latin typeface="Arial" panose="020B0604020202020204" pitchFamily="34" charset="0"/>
                <a:ea typeface="Arial" panose="020B0604020202020204" pitchFamily="34" charset="0"/>
              </a:rPr>
              <a:t>, Stefano </a:t>
            </a:r>
            <a:r>
              <a:rPr lang="en-US" sz="1200" b="1" kern="0" spc="-10" dirty="0" err="1">
                <a:effectLst/>
                <a:latin typeface="Myriad Pro"/>
                <a:ea typeface="Arial" panose="020B0604020202020204" pitchFamily="34" charset="0"/>
              </a:rPr>
              <a:t>Battiston</a:t>
            </a:r>
            <a:r>
              <a:rPr lang="el-GR" sz="1200" b="1" kern="0" spc="-10" dirty="0">
                <a:effectLst/>
                <a:latin typeface="Myriad Pro"/>
                <a:ea typeface="Arial" panose="020B0604020202020204" pitchFamily="34" charset="0"/>
              </a:rPr>
              <a:t>, </a:t>
            </a:r>
            <a:r>
              <a:rPr lang="el-GR" sz="1200" dirty="0">
                <a:effectLst/>
                <a:latin typeface="Myriad Pro"/>
                <a:ea typeface="Times New Roman" panose="02020603050405020304" pitchFamily="18" charset="0"/>
              </a:rPr>
              <a:t>Έδρα Σχεδιασμού Συστημάτων, </a:t>
            </a:r>
            <a:r>
              <a:rPr lang="en-US" sz="1200" dirty="0">
                <a:effectLst/>
                <a:latin typeface="Myriad Pro"/>
                <a:ea typeface="Times New Roman" panose="02020603050405020304" pitchFamily="18" charset="0"/>
              </a:rPr>
              <a:t>ETH </a:t>
            </a:r>
            <a:r>
              <a:rPr lang="el-GR" sz="1200" dirty="0">
                <a:effectLst/>
                <a:latin typeface="Myriad Pro"/>
                <a:ea typeface="Times New Roman" panose="02020603050405020304" pitchFamily="18" charset="0"/>
              </a:rPr>
              <a:t>Ζυρίχης, Ζυρίχη, </a:t>
            </a:r>
            <a:r>
              <a:rPr lang="el-GR" sz="1200" spc="-10" dirty="0">
                <a:effectLst/>
                <a:latin typeface="Myriad Pro"/>
                <a:ea typeface="Times New Roman" panose="02020603050405020304" pitchFamily="18" charset="0"/>
              </a:rPr>
              <a:t>Ελβετία] βλέπε συνημμένα δύο άρθρα</a:t>
            </a:r>
            <a:br>
              <a:rPr lang="en-US" sz="1800" dirty="0">
                <a:effectLst/>
                <a:latin typeface="Times New Roman" panose="02020603050405020304" pitchFamily="18" charset="0"/>
                <a:ea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2D0724F-73D9-CEC2-C31F-97279A96EFEE}"/>
              </a:ext>
            </a:extLst>
          </p:cNvPr>
          <p:cNvSpPr>
            <a:spLocks noGrp="1"/>
          </p:cNvSpPr>
          <p:nvPr>
            <p:ph sz="half" idx="1"/>
          </p:nvPr>
        </p:nvSpPr>
        <p:spPr/>
        <p:txBody>
          <a:bodyPr>
            <a:normAutofit lnSpcReduction="10000"/>
          </a:bodyPr>
          <a:lstStyle/>
          <a:p>
            <a:pPr marL="0" indent="0" algn="ctr">
              <a:buNone/>
            </a:pPr>
            <a:r>
              <a:rPr lang="el-G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Η δομή του δικτύου ελέγχου των πολυεθνικών επιχειρήσεων επηρεάζει τον ανταγωνισμό στην παγκόσμια αγορά και τη χρηματοπιστωτική σταθερότητα. Μέχρι στιγμής, είχαν μελετηθεί μόνο μικρά εθνικά δείγματα και δεν υπήρχε κατάλληλη μεθοδολογία για την αξιολόγηση του ελέγχου σε παγκόσμιο επίπεδο. Παρουσιάζουμε την πρώτη διερεύνηση της αρχιτεκτονικής του διεθνούς δικτύου ιδιοκτησίας, μαζί με τον υπολογισμό του ελέγχου που κατέχει κάθε παγκόσμιος παίκτης. Διαπιστώνουμε ότι οι πολυεθνικές εταιρείες σχηματίζουν μια γιγαντιαία δομή με παπιγιόν και ότι ένα μεγάλο μέρος του ελέγχου καταλήγει σε έναν μικρό στενά συνδεδεμένο πυρήνα χρηματοπιστωτικών ιδρυμάτων. Αυτός ο πυρήνας μπορεί να θεωρηθεί ως μια οικονομική ''υπερ- οντότητα'' που εγείρει νέα σημαντικά ζητήματα τόσο για τους ερευνητές όσο και για τους υπεύθυνους χάραξης πολιτικής</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BB0566ED-8D6B-878F-2FC3-3D736C5FDE98}"/>
              </a:ext>
            </a:extLst>
          </p:cNvPr>
          <p:cNvSpPr>
            <a:spLocks noGrp="1"/>
          </p:cNvSpPr>
          <p:nvPr>
            <p:ph sz="half" idx="2"/>
          </p:nvPr>
        </p:nvSpPr>
        <p:spPr/>
        <p:txBody>
          <a:bodyPr>
            <a:normAutofit lnSpcReduction="10000"/>
          </a:bodyPr>
          <a:lstStyle/>
          <a:p>
            <a:pPr marL="0" indent="0">
              <a:buNone/>
            </a:pPr>
            <a:r>
              <a:rPr lang="el-GR" sz="800" dirty="0"/>
              <a:t>..</a:t>
            </a:r>
            <a:endParaRPr lang="en-US" sz="800" dirty="0"/>
          </a:p>
        </p:txBody>
      </p:sp>
      <p:pic>
        <p:nvPicPr>
          <p:cNvPr id="6" name="Picture 5">
            <a:extLst>
              <a:ext uri="{FF2B5EF4-FFF2-40B4-BE49-F238E27FC236}">
                <a16:creationId xmlns:a16="http://schemas.microsoft.com/office/drawing/2014/main" id="{CB96FEC0-D2F1-ADEC-41D0-B1A078FFFF81}"/>
              </a:ext>
            </a:extLst>
          </p:cNvPr>
          <p:cNvPicPr>
            <a:picLocks noChangeAspect="1"/>
          </p:cNvPicPr>
          <p:nvPr/>
        </p:nvPicPr>
        <p:blipFill>
          <a:blip r:embed="rId2"/>
          <a:stretch>
            <a:fillRect/>
          </a:stretch>
        </p:blipFill>
        <p:spPr>
          <a:xfrm>
            <a:off x="6305424" y="1914270"/>
            <a:ext cx="3077004" cy="2381582"/>
          </a:xfrm>
          <a:prstGeom prst="rect">
            <a:avLst/>
          </a:prstGeom>
        </p:spPr>
      </p:pic>
      <p:pic>
        <p:nvPicPr>
          <p:cNvPr id="7" name="Picture 6">
            <a:extLst>
              <a:ext uri="{FF2B5EF4-FFF2-40B4-BE49-F238E27FC236}">
                <a16:creationId xmlns:a16="http://schemas.microsoft.com/office/drawing/2014/main" id="{CEDAA00A-D966-505F-9ED2-B5C2459646C3}"/>
              </a:ext>
            </a:extLst>
          </p:cNvPr>
          <p:cNvPicPr>
            <a:picLocks noChangeAspect="1"/>
          </p:cNvPicPr>
          <p:nvPr/>
        </p:nvPicPr>
        <p:blipFill>
          <a:blip r:embed="rId3"/>
          <a:stretch>
            <a:fillRect/>
          </a:stretch>
        </p:blipFill>
        <p:spPr>
          <a:xfrm>
            <a:off x="2989819" y="792251"/>
            <a:ext cx="6212362" cy="5273497"/>
          </a:xfrm>
          <a:prstGeom prst="rect">
            <a:avLst/>
          </a:prstGeom>
        </p:spPr>
      </p:pic>
    </p:spTree>
    <p:extLst>
      <p:ext uri="{BB962C8B-B14F-4D97-AF65-F5344CB8AC3E}">
        <p14:creationId xmlns:p14="http://schemas.microsoft.com/office/powerpoint/2010/main" val="3586536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B0E9-3F19-1456-5339-AB8676160D20}"/>
              </a:ext>
            </a:extLst>
          </p:cNvPr>
          <p:cNvSpPr>
            <a:spLocks noGrp="1"/>
          </p:cNvSpPr>
          <p:nvPr>
            <p:ph type="title"/>
          </p:nvPr>
        </p:nvSpPr>
        <p:spPr/>
        <p:txBody>
          <a:bodyPr>
            <a:normAutofit/>
          </a:bodyPr>
          <a:lstStyle/>
          <a:p>
            <a:pPr algn="ctr"/>
            <a:r>
              <a:rPr lang="el-GR" sz="1600" b="1" dirty="0">
                <a:effectLst/>
                <a:latin typeface="Times New Roman" panose="02020603050405020304" pitchFamily="18" charset="0"/>
                <a:ea typeface="Times New Roman" panose="02020603050405020304" pitchFamily="18" charset="0"/>
                <a:cs typeface="Times New Roman" panose="02020603050405020304" pitchFamily="18" charset="0"/>
              </a:rPr>
              <a:t>Τοπολογία δικτύου.  Ένα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bow</a:t>
            </a:r>
            <a:r>
              <a:rPr lang="el-GR" sz="16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tie </a:t>
            </a:r>
            <a:r>
              <a:rPr lang="el-GR" sz="1600" b="1" dirty="0">
                <a:effectLst/>
                <a:latin typeface="Times New Roman" panose="02020603050405020304" pitchFamily="18" charset="0"/>
                <a:ea typeface="Times New Roman" panose="02020603050405020304" pitchFamily="18" charset="0"/>
                <a:cs typeface="Times New Roman" panose="02020603050405020304" pitchFamily="18" charset="0"/>
              </a:rPr>
              <a:t>αποτελείται από το εσωτερικό τμήμα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IN</a:t>
            </a:r>
            <a:r>
              <a:rPr lang="el-GR" sz="1600" b="1" dirty="0">
                <a:effectLst/>
                <a:latin typeface="Times New Roman" panose="02020603050405020304" pitchFamily="18" charset="0"/>
                <a:ea typeface="Times New Roman" panose="02020603050405020304" pitchFamily="18" charset="0"/>
                <a:cs typeface="Times New Roman" panose="02020603050405020304" pitchFamily="18" charset="0"/>
              </a:rPr>
              <a:t>), το εξωτερικό τμήμα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OUT</a:t>
            </a:r>
            <a:r>
              <a:rPr lang="el-GR" sz="1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pic>
        <p:nvPicPr>
          <p:cNvPr id="4" name="Image 45">
            <a:extLst>
              <a:ext uri="{FF2B5EF4-FFF2-40B4-BE49-F238E27FC236}">
                <a16:creationId xmlns:a16="http://schemas.microsoft.com/office/drawing/2014/main" id="{93FBF312-79D4-E943-36EA-D62C6FB6DE2F}"/>
              </a:ext>
            </a:extLst>
          </p:cNvPr>
          <p:cNvPicPr>
            <a:picLocks noGrp="1"/>
          </p:cNvPicPr>
          <p:nvPr>
            <p:ph idx="1"/>
          </p:nvPr>
        </p:nvPicPr>
        <p:blipFill>
          <a:blip r:embed="rId2" cstate="print"/>
          <a:stretch>
            <a:fillRect/>
          </a:stretch>
        </p:blipFill>
        <p:spPr>
          <a:xfrm>
            <a:off x="3521864" y="1825625"/>
            <a:ext cx="5148272" cy="4351338"/>
          </a:xfrm>
          <a:prstGeom prst="rect">
            <a:avLst/>
          </a:prstGeom>
        </p:spPr>
      </p:pic>
    </p:spTree>
    <p:extLst>
      <p:ext uri="{BB962C8B-B14F-4D97-AF65-F5344CB8AC3E}">
        <p14:creationId xmlns:p14="http://schemas.microsoft.com/office/powerpoint/2010/main" val="17509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723C-942E-AF5C-190D-4C2A45467015}"/>
              </a:ext>
            </a:extLst>
          </p:cNvPr>
          <p:cNvSpPr>
            <a:spLocks noGrp="1"/>
          </p:cNvSpPr>
          <p:nvPr>
            <p:ph type="title"/>
          </p:nvPr>
        </p:nvSpPr>
        <p:spPr/>
        <p:txBody>
          <a:bodyPr>
            <a:normAutofit/>
          </a:bodyPr>
          <a:lstStyle/>
          <a:p>
            <a:pPr algn="r"/>
            <a:br>
              <a:rPr lang="el-GR" sz="1000" dirty="0"/>
            </a:br>
            <a:br>
              <a:rPr lang="el-GR" sz="1000" dirty="0"/>
            </a:br>
            <a:br>
              <a:rPr lang="el-GR" sz="1000" dirty="0"/>
            </a:br>
            <a:br>
              <a:rPr lang="el-GR" sz="1000" dirty="0"/>
            </a:br>
            <a:br>
              <a:rPr lang="el-GR" sz="1000" dirty="0"/>
            </a:br>
            <a:br>
              <a:rPr lang="el-GR" sz="1000" dirty="0"/>
            </a:br>
            <a:r>
              <a:rPr lang="el-GR" sz="1000" dirty="0"/>
              <a:t>(βλέπε συνημμένο αρχείο στα έγγραφα)</a:t>
            </a:r>
            <a:endParaRPr lang="en-US" sz="1000" dirty="0"/>
          </a:p>
        </p:txBody>
      </p:sp>
      <p:pic>
        <p:nvPicPr>
          <p:cNvPr id="6" name="Content Placeholder 5">
            <a:extLst>
              <a:ext uri="{FF2B5EF4-FFF2-40B4-BE49-F238E27FC236}">
                <a16:creationId xmlns:a16="http://schemas.microsoft.com/office/drawing/2014/main" id="{64AD8F63-45B8-9F05-1BCE-27800D5326C5}"/>
              </a:ext>
            </a:extLst>
          </p:cNvPr>
          <p:cNvPicPr>
            <a:picLocks noGrp="1" noChangeAspect="1"/>
          </p:cNvPicPr>
          <p:nvPr>
            <p:ph sz="half" idx="1"/>
          </p:nvPr>
        </p:nvPicPr>
        <p:blipFill>
          <a:blip r:embed="rId2"/>
          <a:stretch>
            <a:fillRect/>
          </a:stretch>
        </p:blipFill>
        <p:spPr>
          <a:xfrm>
            <a:off x="838200" y="2099878"/>
            <a:ext cx="5181600" cy="3802832"/>
          </a:xfrm>
        </p:spPr>
      </p:pic>
      <p:pic>
        <p:nvPicPr>
          <p:cNvPr id="8" name="Content Placeholder 7">
            <a:extLst>
              <a:ext uri="{FF2B5EF4-FFF2-40B4-BE49-F238E27FC236}">
                <a16:creationId xmlns:a16="http://schemas.microsoft.com/office/drawing/2014/main" id="{03D7F871-89E8-B378-A8BB-1228C1B3BD7F}"/>
              </a:ext>
            </a:extLst>
          </p:cNvPr>
          <p:cNvPicPr>
            <a:picLocks noGrp="1" noChangeAspect="1"/>
          </p:cNvPicPr>
          <p:nvPr>
            <p:ph sz="half" idx="2"/>
          </p:nvPr>
        </p:nvPicPr>
        <p:blipFill>
          <a:blip r:embed="rId3"/>
          <a:stretch>
            <a:fillRect/>
          </a:stretch>
        </p:blipFill>
        <p:spPr>
          <a:xfrm>
            <a:off x="6172200" y="2099878"/>
            <a:ext cx="5181600" cy="3802831"/>
          </a:xfrm>
        </p:spPr>
      </p:pic>
      <p:pic>
        <p:nvPicPr>
          <p:cNvPr id="10" name="Picture 9">
            <a:extLst>
              <a:ext uri="{FF2B5EF4-FFF2-40B4-BE49-F238E27FC236}">
                <a16:creationId xmlns:a16="http://schemas.microsoft.com/office/drawing/2014/main" id="{2071D866-9F90-C33E-61E7-9853A702FDDD}"/>
              </a:ext>
            </a:extLst>
          </p:cNvPr>
          <p:cNvPicPr>
            <a:picLocks noChangeAspect="1"/>
          </p:cNvPicPr>
          <p:nvPr/>
        </p:nvPicPr>
        <p:blipFill>
          <a:blip r:embed="rId4"/>
          <a:stretch>
            <a:fillRect/>
          </a:stretch>
        </p:blipFill>
        <p:spPr>
          <a:xfrm>
            <a:off x="3205132" y="434991"/>
            <a:ext cx="5503178" cy="780176"/>
          </a:xfrm>
          <a:prstGeom prst="rect">
            <a:avLst/>
          </a:prstGeom>
        </p:spPr>
      </p:pic>
    </p:spTree>
    <p:extLst>
      <p:ext uri="{BB962C8B-B14F-4D97-AF65-F5344CB8AC3E}">
        <p14:creationId xmlns:p14="http://schemas.microsoft.com/office/powerpoint/2010/main" val="346146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072279-C914-EA98-2CD3-5D10466F97A0}"/>
              </a:ext>
            </a:extLst>
          </p:cNvPr>
          <p:cNvPicPr>
            <a:picLocks noChangeAspect="1"/>
          </p:cNvPicPr>
          <p:nvPr/>
        </p:nvPicPr>
        <p:blipFill>
          <a:blip r:embed="rId2"/>
          <a:stretch>
            <a:fillRect/>
          </a:stretch>
        </p:blipFill>
        <p:spPr>
          <a:xfrm>
            <a:off x="2502970" y="0"/>
            <a:ext cx="7186060" cy="6858000"/>
          </a:xfrm>
          <a:prstGeom prst="rect">
            <a:avLst/>
          </a:prstGeom>
        </p:spPr>
      </p:pic>
    </p:spTree>
    <p:extLst>
      <p:ext uri="{BB962C8B-B14F-4D97-AF65-F5344CB8AC3E}">
        <p14:creationId xmlns:p14="http://schemas.microsoft.com/office/powerpoint/2010/main" val="138739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92FBB-BF62-E018-91CC-487A5B3A876D}"/>
              </a:ext>
            </a:extLst>
          </p:cNvPr>
          <p:cNvSpPr>
            <a:spLocks noGrp="1"/>
          </p:cNvSpPr>
          <p:nvPr>
            <p:ph type="title"/>
          </p:nvPr>
        </p:nvSpPr>
        <p:spPr>
          <a:xfrm>
            <a:off x="838200" y="365125"/>
            <a:ext cx="10515600" cy="652221"/>
          </a:xfrm>
        </p:spPr>
        <p:txBody>
          <a:bodyPr>
            <a:normAutofit fontScale="90000"/>
          </a:bodyPr>
          <a:lstStyle/>
          <a:p>
            <a:pPr algn="ctr"/>
            <a:r>
              <a:rPr lang="el-GR" sz="1600" b="1" dirty="0">
                <a:latin typeface="Book Antiqua" panose="02040602050305030304" pitchFamily="18" charset="0"/>
              </a:rPr>
              <a:t>ΟΙ ΣΥΝΘΕΤΕΣ </a:t>
            </a:r>
            <a:r>
              <a:rPr lang="en-US" sz="1600" b="1" dirty="0">
                <a:latin typeface="Book Antiqua" panose="02040602050305030304" pitchFamily="18" charset="0"/>
              </a:rPr>
              <a:t>[COMPLEX]</a:t>
            </a:r>
            <a:r>
              <a:rPr lang="el-GR" sz="1600" b="1" dirty="0">
                <a:latin typeface="Book Antiqua" panose="02040602050305030304" pitchFamily="18" charset="0"/>
              </a:rPr>
              <a:t> ΠΑΡΑΜΕΤΡΟ</a:t>
            </a:r>
            <a:r>
              <a:rPr lang="en-US" sz="1600" b="1" dirty="0">
                <a:latin typeface="Book Antiqua" panose="02040602050305030304" pitchFamily="18" charset="0"/>
              </a:rPr>
              <a:t>I</a:t>
            </a:r>
            <a:r>
              <a:rPr lang="el-GR" sz="1600" b="1" dirty="0">
                <a:latin typeface="Book Antiqua" panose="02040602050305030304" pitchFamily="18" charset="0"/>
              </a:rPr>
              <a:t> ΠΟΥ ΔΙΑΜΟΡΦΩΝΟΥΝ ΤΗΝ ΙΣΟΡΡΟΠΙΑ ΜΕΤΑΞΥ ΘΕΣΜΩΝ [</a:t>
            </a:r>
            <a:r>
              <a:rPr lang="en-US" sz="1600" b="1" dirty="0">
                <a:latin typeface="Book Antiqua" panose="02040602050305030304" pitchFamily="18" charset="0"/>
              </a:rPr>
              <a:t>INSTITUTIONS]</a:t>
            </a:r>
            <a:r>
              <a:rPr lang="el-GR" sz="1600" b="1" dirty="0">
                <a:latin typeface="Book Antiqua" panose="02040602050305030304" pitchFamily="18" charset="0"/>
              </a:rPr>
              <a:t>, ΕΠΙΧΕΙΡΗΣΕΩΝ ΚΑΙ ΖΗΤΗΣΗΣ</a:t>
            </a:r>
            <a:br>
              <a:rPr lang="en-US" sz="1600" b="1" dirty="0">
                <a:latin typeface="Book Antiqua" panose="02040602050305030304" pitchFamily="18" charset="0"/>
              </a:rPr>
            </a:br>
            <a:endParaRPr lang="en-US" sz="1600" dirty="0"/>
          </a:p>
        </p:txBody>
      </p:sp>
      <p:sp>
        <p:nvSpPr>
          <p:cNvPr id="3" name="Content Placeholder 2">
            <a:extLst>
              <a:ext uri="{FF2B5EF4-FFF2-40B4-BE49-F238E27FC236}">
                <a16:creationId xmlns:a16="http://schemas.microsoft.com/office/drawing/2014/main" id="{F768CE6F-DD9F-E22E-5CF1-ACA0FA46A085}"/>
              </a:ext>
            </a:extLst>
          </p:cNvPr>
          <p:cNvSpPr>
            <a:spLocks noGrp="1"/>
          </p:cNvSpPr>
          <p:nvPr>
            <p:ph idx="1"/>
          </p:nvPr>
        </p:nvSpPr>
        <p:spPr>
          <a:xfrm>
            <a:off x="838200" y="1283793"/>
            <a:ext cx="10515600" cy="4893170"/>
          </a:xfrm>
        </p:spPr>
        <p:txBody>
          <a:bodyPr>
            <a:normAutofit fontScale="92500" lnSpcReduction="20000"/>
          </a:bodyPr>
          <a:lstStyle/>
          <a:p>
            <a:pPr>
              <a:buFont typeface="Wingdings" panose="05000000000000000000" pitchFamily="2" charset="2"/>
              <a:buChar char="Ø"/>
            </a:pPr>
            <a:r>
              <a:rPr lang="en-US" sz="1200" b="1" dirty="0">
                <a:latin typeface="Times New Roman" panose="02020603050405020304" pitchFamily="18" charset="0"/>
                <a:cs typeface="Times New Roman" panose="02020603050405020304" pitchFamily="18" charset="0"/>
              </a:rPr>
              <a:t>19/03/2025 Fed Rate Decision</a:t>
            </a:r>
          </a:p>
          <a:p>
            <a:pPr marL="0" indent="0">
              <a:buNone/>
            </a:pPr>
            <a:r>
              <a:rPr lang="el-GR" sz="1200" dirty="0">
                <a:latin typeface="Times New Roman" panose="02020603050405020304" pitchFamily="18" charset="0"/>
                <a:cs typeface="Times New Roman" panose="02020603050405020304" pitchFamily="18" charset="0"/>
              </a:rPr>
              <a:t>Επιχειρώντας μία μία πρώτη εκτίμηση των επιπτώσεων, ο πρόεδρος της Fed</a:t>
            </a:r>
            <a:r>
              <a:rPr lang="en-US" sz="1200" dirty="0">
                <a:latin typeface="Times New Roman" panose="02020603050405020304" pitchFamily="18" charset="0"/>
                <a:cs typeface="Times New Roman" panose="02020603050405020304" pitchFamily="18" charset="0"/>
              </a:rPr>
              <a:t> US</a:t>
            </a:r>
            <a:r>
              <a:rPr lang="el-GR" sz="1200" dirty="0">
                <a:latin typeface="Times New Roman" panose="02020603050405020304" pitchFamily="18" charset="0"/>
                <a:cs typeface="Times New Roman" panose="02020603050405020304" pitchFamily="18" charset="0"/>
              </a:rPr>
              <a:t>, Τζερόμ Πάουελ επεσήμανε ότι οι δασμοί μπορεί να «καθυστερήσουν» την πρόοδο του πληθωρισμού, και επανέφερε στη ρητορική του τον προσφιλή -την περίοδο της πανδημίας- χαρακτηρισμό </a:t>
            </a:r>
            <a:r>
              <a:rPr lang="el-GR" sz="1200" b="1" dirty="0">
                <a:latin typeface="Times New Roman" panose="02020603050405020304" pitchFamily="18" charset="0"/>
                <a:cs typeface="Times New Roman" panose="02020603050405020304" pitchFamily="18" charset="0"/>
              </a:rPr>
              <a:t>«παροδικός» </a:t>
            </a:r>
            <a:r>
              <a:rPr lang="el-GR" sz="1200" dirty="0">
                <a:latin typeface="Times New Roman" panose="02020603050405020304" pitchFamily="18" charset="0"/>
                <a:cs typeface="Times New Roman" panose="02020603050405020304" pitchFamily="18" charset="0"/>
              </a:rPr>
              <a:t>για τον πληθωρισμό</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Η Fed πλησιάζει «όλο και πιο κοντά» στη σταθερότητα των τιμών, αλλά οι δασμοί μπορεί να παρατείνουν τη διαδικασία, είπε στην καθιερωμένη συνέντευξη Τύπου μετά την απόφαση της κεντρικής τράπεζας να διατηρήσει </a:t>
            </a:r>
            <a:r>
              <a:rPr lang="el-GR" sz="1200" b="1" dirty="0">
                <a:latin typeface="Times New Roman" panose="02020603050405020304" pitchFamily="18" charset="0"/>
                <a:cs typeface="Times New Roman" panose="02020603050405020304" pitchFamily="18" charset="0"/>
              </a:rPr>
              <a:t>αμετάβλητα τα επιτόκια στο στο εύρος 4,25% -4,5%.</a:t>
            </a:r>
            <a:endParaRPr lang="en-US" sz="12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200" b="1" dirty="0">
                <a:latin typeface="Times New Roman" panose="02020603050405020304" pitchFamily="18" charset="0"/>
                <a:cs typeface="Times New Roman" panose="02020603050405020304" pitchFamily="18" charset="0"/>
              </a:rPr>
              <a:t>06/03/2025_ ECB (</a:t>
            </a:r>
            <a:r>
              <a:rPr lang="el-GR" sz="1200" b="1" dirty="0">
                <a:latin typeface="Times New Roman" panose="02020603050405020304" pitchFamily="18" charset="0"/>
                <a:cs typeface="Times New Roman" panose="02020603050405020304" pitchFamily="18" charset="0"/>
              </a:rPr>
              <a:t>Ευρωπαϊκή Κεντρική Τράπεζα</a:t>
            </a:r>
            <a:r>
              <a:rPr lang="en-US" sz="1200" b="1" dirty="0">
                <a:latin typeface="Times New Roman" panose="02020603050405020304" pitchFamily="18" charset="0"/>
                <a:cs typeface="Times New Roman" panose="02020603050405020304" pitchFamily="18" charset="0"/>
              </a:rPr>
              <a:t>)</a:t>
            </a:r>
            <a:endParaRPr lang="el-GR" sz="1200" b="1" dirty="0">
              <a:latin typeface="Times New Roman" panose="02020603050405020304" pitchFamily="18" charset="0"/>
              <a:cs typeface="Times New Roman" panose="02020603050405020304" pitchFamily="18" charset="0"/>
            </a:endParaRPr>
          </a:p>
          <a:p>
            <a:pPr marL="0" indent="0">
              <a:buNone/>
            </a:pPr>
            <a:r>
              <a:rPr lang="el-GR" sz="1200" dirty="0">
                <a:latin typeface="Times New Roman" panose="02020603050405020304" pitchFamily="18" charset="0"/>
                <a:cs typeface="Times New Roman" panose="02020603050405020304" pitchFamily="18" charset="0"/>
              </a:rPr>
              <a:t>Χωρίς να κάνει την έκπληξη η Ευρωπαϊκή Κεντρική Τράπεζα </a:t>
            </a:r>
            <a:r>
              <a:rPr lang="el-GR" sz="1200" b="1" dirty="0">
                <a:latin typeface="Times New Roman" panose="02020603050405020304" pitchFamily="18" charset="0"/>
                <a:cs typeface="Times New Roman" panose="02020603050405020304" pitchFamily="18" charset="0"/>
              </a:rPr>
              <a:t>μείωσε το κόστος δανεισμού κατά 25 μονάδες βάσης, με το βασικό επιτόκιο να διαμορφώνεται στο 2,5% από το 4% </a:t>
            </a:r>
            <a:r>
              <a:rPr lang="el-GR" sz="1200" dirty="0">
                <a:latin typeface="Times New Roman" panose="02020603050405020304" pitchFamily="18" charset="0"/>
                <a:cs typeface="Times New Roman" panose="02020603050405020304" pitchFamily="18" charset="0"/>
              </a:rPr>
              <a:t>που είχε βρεθεί στα μέσα του περασμένου έτους.</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Πρόκειται για τη δεύτερη μείωση των επιτοκίων το 2025, και η έκτη από τότε που άνοιξε τον κύκλο χαλάρωσης της νομισματικής πολιτικής, και ενδεχομένως την τελευταία ομόφωνη καθώς οι διαφωνίες μεταξύ των μελών του δ.σ. αναμένεται να ενταθούν το επόμενο διάστημα.</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Το επιτόκιο είναι τώρα στα χαμηλότερα επίπεδα από τον Φεβρουάριο του 2023.</a:t>
            </a:r>
            <a:r>
              <a:rPr lang="en-US" sz="1200" dirty="0">
                <a:latin typeface="Times New Roman" panose="02020603050405020304" pitchFamily="18" charset="0"/>
                <a:cs typeface="Times New Roman" panose="02020603050405020304" pitchFamily="18" charset="0"/>
              </a:rPr>
              <a:t> </a:t>
            </a:r>
            <a:r>
              <a:rPr lang="el-GR" sz="1200" b="1" dirty="0">
                <a:latin typeface="Times New Roman" panose="02020603050405020304" pitchFamily="18" charset="0"/>
                <a:cs typeface="Times New Roman" panose="02020603050405020304" pitchFamily="18" charset="0"/>
              </a:rPr>
              <a:t>Οι υπεύθυνοι χάραξης πολιτικής βλέπουν μια αυξανόμενη πιθανότητα παύσης τον Απρίλιο, προτού τα επιτόκια πέσουν ξανά, ανέφεραν τέσσερις πηγές στο Reuters. </a:t>
            </a:r>
            <a:endParaRPr lang="en-US" sz="12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200" b="1" dirty="0">
                <a:latin typeface="Times New Roman" panose="02020603050405020304" pitchFamily="18" charset="0"/>
                <a:cs typeface="Times New Roman" panose="02020603050405020304" pitchFamily="18" charset="0"/>
              </a:rPr>
              <a:t>20/03/2025_ BoE (</a:t>
            </a:r>
            <a:r>
              <a:rPr lang="el-GR" sz="1200" b="1" dirty="0">
                <a:latin typeface="Times New Roman" panose="02020603050405020304" pitchFamily="18" charset="0"/>
                <a:cs typeface="Times New Roman" panose="02020603050405020304" pitchFamily="18" charset="0"/>
              </a:rPr>
              <a:t>η Τράπεζα της Αγγλίας</a:t>
            </a:r>
            <a:r>
              <a:rPr lang="en-US" sz="1200" b="1" dirty="0">
                <a:latin typeface="Times New Roman" panose="02020603050405020304" pitchFamily="18" charset="0"/>
                <a:cs typeface="Times New Roman" panose="02020603050405020304" pitchFamily="18" charset="0"/>
              </a:rPr>
              <a:t>)</a:t>
            </a:r>
            <a:r>
              <a:rPr lang="el-GR" sz="1200" b="1" dirty="0">
                <a:latin typeface="Times New Roman" panose="02020603050405020304" pitchFamily="18" charset="0"/>
                <a:cs typeface="Times New Roman" panose="02020603050405020304" pitchFamily="18" charset="0"/>
              </a:rPr>
              <a:t> </a:t>
            </a:r>
          </a:p>
          <a:p>
            <a:pPr marL="0" indent="0">
              <a:buNone/>
            </a:pPr>
            <a:r>
              <a:rPr lang="el-GR" sz="1200" b="1" dirty="0">
                <a:latin typeface="Times New Roman" panose="02020603050405020304" pitchFamily="18" charset="0"/>
                <a:cs typeface="Times New Roman" panose="02020603050405020304" pitchFamily="18" charset="0"/>
              </a:rPr>
              <a:t>Αφησε αμετάβλητα τα επιτόκια την Πέμπτη</a:t>
            </a:r>
            <a:r>
              <a:rPr lang="en-US" sz="1200" b="1" dirty="0">
                <a:latin typeface="Times New Roman" panose="02020603050405020304" pitchFamily="18" charset="0"/>
                <a:cs typeface="Times New Roman" panose="02020603050405020304" pitchFamily="18" charset="0"/>
              </a:rPr>
              <a:t> </a:t>
            </a:r>
            <a:r>
              <a:rPr lang="el-GR" sz="1200" b="1" dirty="0">
                <a:latin typeface="Times New Roman" panose="02020603050405020304" pitchFamily="18" charset="0"/>
                <a:cs typeface="Times New Roman" panose="02020603050405020304" pitchFamily="18" charset="0"/>
              </a:rPr>
              <a:t>διατηρώντας το επιτόκιο αναφοράς της κεντρικής τράπεζας στο 4,5%.</a:t>
            </a:r>
          </a:p>
          <a:p>
            <a:pPr marL="0" indent="0">
              <a:buNone/>
            </a:pPr>
            <a:r>
              <a:rPr lang="el-GR" sz="1200" dirty="0">
                <a:latin typeface="Times New Roman" panose="02020603050405020304" pitchFamily="18" charset="0"/>
                <a:cs typeface="Times New Roman" panose="02020603050405020304" pitchFamily="18" charset="0"/>
              </a:rPr>
              <a:t>«Από την προηγούμενη συνεδρίαση της MPC, η αβεβαιότητα της παγκόσμιας εμπορικής πολιτικής έχει ενταθεί και οι Ηνωμένες Πολιτείες έχουν προβεί σε μια σειρά από δασμολογικές ανακοινώσεις, στις οποίες ανταποκρίθηκαν ορισμένες κυβερνήσεις», ανέφερε η δήλωση. «Άλλες γεωπολιτικές αβεβαιότητες έχουν επίσης ενισχυθεί και οι δείκτες αστάθειας των χρηματοπιστωτικών αγορών έχουν αυξηθεί παγκοσμίως». Οι αγορές αναμένουν δύο ακόμη περικοπές κατά 25 μονάδες βάσης φέτος. </a:t>
            </a:r>
          </a:p>
          <a:p>
            <a:pPr>
              <a:buFont typeface="Wingdings" panose="05000000000000000000" pitchFamily="2" charset="2"/>
              <a:buChar char="Ø"/>
            </a:pPr>
            <a:r>
              <a:rPr lang="en-US" sz="1200" b="1" dirty="0">
                <a:latin typeface="Times New Roman" panose="02020603050405020304" pitchFamily="18" charset="0"/>
                <a:cs typeface="Times New Roman" panose="02020603050405020304" pitchFamily="18" charset="0"/>
              </a:rPr>
              <a:t>20/03/2025_SNB</a:t>
            </a:r>
            <a:r>
              <a:rPr lang="el-GR" sz="1200" b="1"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t>
            </a:r>
            <a:r>
              <a:rPr lang="el-GR" sz="1200" b="1" dirty="0">
                <a:latin typeface="Times New Roman" panose="02020603050405020304" pitchFamily="18" charset="0"/>
                <a:cs typeface="Times New Roman" panose="02020603050405020304" pitchFamily="18" charset="0"/>
              </a:rPr>
              <a:t>Εθνική Τράπεζα της Ελβετίας</a:t>
            </a:r>
            <a:r>
              <a:rPr lang="en-US" sz="1200" b="1" dirty="0">
                <a:latin typeface="Times New Roman" panose="02020603050405020304" pitchFamily="18" charset="0"/>
                <a:cs typeface="Times New Roman" panose="02020603050405020304" pitchFamily="18" charset="0"/>
              </a:rPr>
              <a:t>)</a:t>
            </a:r>
            <a:r>
              <a:rPr lang="el-GR" sz="1200" b="1" dirty="0">
                <a:latin typeface="Times New Roman" panose="02020603050405020304" pitchFamily="18" charset="0"/>
                <a:cs typeface="Times New Roman" panose="02020603050405020304" pitchFamily="18" charset="0"/>
              </a:rPr>
              <a:t> </a:t>
            </a:r>
            <a:endParaRPr lang="en-US" sz="1200" b="1"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M</a:t>
            </a:r>
            <a:r>
              <a:rPr lang="el-GR" sz="1200" dirty="0">
                <a:latin typeface="Times New Roman" panose="02020603050405020304" pitchFamily="18" charset="0"/>
                <a:cs typeface="Times New Roman" panose="02020603050405020304" pitchFamily="18" charset="0"/>
              </a:rPr>
              <a:t>είωσε τα επιτόκια κατά 25 μονάδες βάσης (bps) στο 0,25% την Πέμπτη, αφήνοντας το κόστος δανεισμού λίγο πάνω από το μηδέν.</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Αυτή ήταν η πέμπτη διαδοχική μείωση από τότε που η SNB άρχισε να μειώνει τα επιτόκια από το 1,75% πριν από ένα χρόνο.</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Οι αγορές δεν βλέπουν περαιτέρω μειώσεις, αξιοσημείωτο επειδή η SNB υπήρξε η πιο ανεπτυγμένη κεντρική τράπεζα της αγοράς. Ωστόσο, οι υπεύθυνοι χάραξης πολιτικής δεν έχουν αποκλείσει το ενδεχόμενο επιστροφής στα αρνητικά επιτόκια .</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«Με τη σημερινή προσαρμογή των επιτοκίων, η SNB διασφαλίζει ότι οι νομισματικές συνθήκες παραμένουν κατάλληλες, δεδομένης της χαμηλής πληθωριστικής πίεσης και των αυξημένων καθοδικών κινδύνων για τον πληθωρισμό», ανέφερεται σε ανακοίνωση της η SNB.</a:t>
            </a:r>
            <a:endParaRPr lang="en-US" sz="1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200" b="1" dirty="0">
                <a:latin typeface="Times New Roman" panose="02020603050405020304" pitchFamily="18" charset="0"/>
                <a:cs typeface="Times New Roman" panose="02020603050405020304" pitchFamily="18" charset="0"/>
              </a:rPr>
              <a:t>20/03/2025_ BoJ (</a:t>
            </a:r>
            <a:r>
              <a:rPr lang="el-GR" sz="1200" b="1" dirty="0">
                <a:latin typeface="Times New Roman" panose="02020603050405020304" pitchFamily="18" charset="0"/>
                <a:cs typeface="Times New Roman" panose="02020603050405020304" pitchFamily="18" charset="0"/>
              </a:rPr>
              <a:t>Κεντρική Τράπεζα Ιαπωνίας)</a:t>
            </a:r>
          </a:p>
          <a:p>
            <a:pPr marL="0" indent="0">
              <a:buNone/>
            </a:pPr>
            <a:r>
              <a:rPr lang="el-GR" sz="1200" dirty="0">
                <a:latin typeface="Times New Roman" panose="02020603050405020304" pitchFamily="18" charset="0"/>
                <a:cs typeface="Times New Roman" panose="02020603050405020304" pitchFamily="18" charset="0"/>
              </a:rPr>
              <a:t>Αμετάβλητα στο 0,5% διατήρησε την Τετάρτη τα επιτόκιά της η κεντρική τράπεζα της Ιαπωνίας σε μία ομόφωνη απόφαση, καθώς η εξαρτώμενη από τις εξαγωγές χώρα αξιολογεί τον πιθανό αντίκτυπο των προστατευτικών εμπορικών πολιτικών του Προέδρου των ΗΠΑ Ντόναλντ Τραμπ στην οικονομία της. «Η οικονομία της Ιαπωνίας έχει ανακάμψει μέτρια, αν και έχει παρατηρηθεί εν μέρει κάποια αδυναμία», ανέφεραν οι υπεύθυνοι χάραξης πολιτικής της BOJ , ενώ προειδοποίησαν για «υψηλές αβεβαιότητες γύρω από την οικονομική δραστηριότητα και τις τιμές της Ιαπωνίας, συμπεριλαμβανομένης της εξελισσόμενης κατάστασης σχετικά με το εμπόριο… και τη συμπεριφορά των εγχώριων εταιρειών στον καθορισμό των μισθών και των τιμών». </a:t>
            </a:r>
            <a:endParaRPr lang="en-US" sz="1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53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E1FC-BCDB-6E85-540E-AFEF726BC1C6}"/>
              </a:ext>
            </a:extLst>
          </p:cNvPr>
          <p:cNvSpPr>
            <a:spLocks noGrp="1"/>
          </p:cNvSpPr>
          <p:nvPr>
            <p:ph type="title"/>
          </p:nvPr>
        </p:nvSpPr>
        <p:spPr/>
        <p:txBody>
          <a:bodyPr>
            <a:normAutofit/>
          </a:bodyPr>
          <a:lstStyle/>
          <a:p>
            <a:pPr marL="0" marR="0" algn="ctr">
              <a:lnSpc>
                <a:spcPct val="115000"/>
              </a:lnSpc>
              <a:spcAft>
                <a:spcPts val="800"/>
              </a:spcAft>
            </a:pPr>
            <a:r>
              <a:rPr lang="el-GR" sz="1800" b="1" kern="100" dirty="0">
                <a:effectLst/>
                <a:latin typeface="Times New Roman" panose="02020603050405020304" pitchFamily="18" charset="0"/>
                <a:ea typeface="DengXian" panose="02010600030101010101" pitchFamily="2" charset="-122"/>
                <a:cs typeface="Times New Roman" panose="02020603050405020304" pitchFamily="18" charset="0"/>
              </a:rPr>
              <a:t>Τι κρύβεται πίσω από τη δραματική αλλαγή στις αγορές</a:t>
            </a:r>
            <a:b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br>
            <a:r>
              <a:rPr lang="el-GR" sz="1800" b="1" kern="100" dirty="0">
                <a:effectLst/>
                <a:latin typeface="Times New Roman" panose="02020603050405020304" pitchFamily="18" charset="0"/>
                <a:ea typeface="DengXian" panose="02010600030101010101" pitchFamily="2" charset="-122"/>
                <a:cs typeface="Times New Roman" panose="02020603050405020304" pitchFamily="18" charset="0"/>
              </a:rPr>
              <a:t>Η ξαφνική αλλαγή στις προσδοκίες των επενδυτών για την ανάπτυξη των τριών μεγαλύτερων οικονομικών ανατρέπει τις συναλλαγές</a:t>
            </a:r>
            <a:r>
              <a:rPr lang="el-GR" sz="1100" b="1" kern="100" dirty="0">
                <a:effectLst/>
                <a:latin typeface="Times New Roman" panose="02020603050405020304" pitchFamily="18" charset="0"/>
                <a:ea typeface="DengXian" panose="02010600030101010101" pitchFamily="2" charset="-122"/>
                <a:cs typeface="Times New Roman" panose="02020603050405020304" pitchFamily="18" charset="0"/>
              </a:rPr>
              <a:t> (μελετήστε το σχετικό συνημμένο άρθρο)</a:t>
            </a:r>
            <a:br>
              <a:rPr lang="en-US" sz="1800" kern="100" dirty="0">
                <a:effectLst/>
                <a:latin typeface="Calibri" panose="020F0502020204030204" pitchFamily="34" charset="0"/>
                <a:ea typeface="DengXian" panose="02010600030101010101" pitchFamily="2" charset="-122"/>
                <a:cs typeface="Times New Roman" panose="02020603050405020304" pitchFamily="18" charset="0"/>
              </a:rPr>
            </a:br>
            <a:endParaRPr lang="en-US" sz="1400" dirty="0"/>
          </a:p>
        </p:txBody>
      </p:sp>
      <p:pic>
        <p:nvPicPr>
          <p:cNvPr id="4" name="Content Placeholder 3">
            <a:extLst>
              <a:ext uri="{FF2B5EF4-FFF2-40B4-BE49-F238E27FC236}">
                <a16:creationId xmlns:a16="http://schemas.microsoft.com/office/drawing/2014/main" id="{7CA0C548-7904-0AD4-B949-211A20D955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9996" y="1943607"/>
            <a:ext cx="5792008" cy="4115374"/>
          </a:xfrm>
          <a:prstGeom prst="rect">
            <a:avLst/>
          </a:prstGeom>
          <a:noFill/>
          <a:ln>
            <a:noFill/>
          </a:ln>
        </p:spPr>
      </p:pic>
    </p:spTree>
    <p:extLst>
      <p:ext uri="{BB962C8B-B14F-4D97-AF65-F5344CB8AC3E}">
        <p14:creationId xmlns:p14="http://schemas.microsoft.com/office/powerpoint/2010/main" val="12844048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2064</TotalTime>
  <Words>2178</Words>
  <Application>Microsoft Office PowerPoint</Application>
  <PresentationFormat>Widescreen</PresentationFormat>
  <Paragraphs>89</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Myriad Pro</vt:lpstr>
      <vt:lpstr>Arial</vt:lpstr>
      <vt:lpstr>Book Antiqua</vt:lpstr>
      <vt:lpstr>Calibri</vt:lpstr>
      <vt:lpstr>Calibri Light</vt:lpstr>
      <vt:lpstr>Times New Roman</vt:lpstr>
      <vt:lpstr>Wingdings</vt:lpstr>
      <vt:lpstr>1_Office Theme</vt:lpstr>
      <vt:lpstr>ΟΙΚΟΝΟΜΙΚΗ ΤΩΝ ΕΠΙΧΕΙΡΗΣΕΩΝ </vt:lpstr>
      <vt:lpstr>Symphony No. 5 (Mahler)   Leonard Bernstein conducted it during the funeral Mass for Robert F. Kennedy ... "The Finale of Mahler's Fifth Symphony: Long-Range Musical Thought.  "Adagietto" is an Italian musical term that translates to "slightly slow" or "a little slower" in English. It is used to indicate that the music should be performed at a tempo slightly slower than "andante" but with a gentle and flowing character  ΟΙ ΣΥΝΘΕΤΕΣ [COMPLEX] ΠΑΡΑΜΕΤΡΟI ΠΟΥ ΔΙΑΜΟΡΦΩΝΟΥΝ ΤΗΝ ΙΣΟΡΡΟΠΙΑ ΜΕΤΑΞΥ ΘΕΣΜΩΝ [INSTITUTIONS], ΕΠΙΧΕΙΡΗΣΕΩΝ ΚΑΙ ΖΗΤΗΣΗΣ  </vt:lpstr>
      <vt:lpstr>James B Glattfelder : A Brief Story of Success: The Manifestation of Knowledge and the Hydra of Ignorance,  April 2019 In book: Information—Consciousness—Reality: How a New Understanding of the Universe Can Help Answer Age-Old Questions of Existence, Ch.: 8, Publisher: Springer, Cham </vt:lpstr>
      <vt:lpstr>Τι είναι το «Σύστημα» &amp; πως επηρεάζει την παγκόσμια οικονομία και αντιλήψεις – συμπεριφορές [Το δίκτυο του παγκόσμιου εταιρικού ελέγχου, Stefania Vitali, James B. Glattfelder, Stefano Battiston, Έδρα Σχεδιασμού Συστημάτων, ETH Ζυρίχης, Ζυρίχη, Ελβετία] βλέπε συνημμένα δύο άρθρα </vt:lpstr>
      <vt:lpstr>Τοπολογία δικτύου.  Ένα bow-tie αποτελείται από το εσωτερικό τμήμα (IN), το εξωτερικό τμήμα (OUT)</vt:lpstr>
      <vt:lpstr>      (βλέπε συνημμένο αρχείο στα έγγραφα)</vt:lpstr>
      <vt:lpstr>PowerPoint Presentation</vt:lpstr>
      <vt:lpstr>ΟΙ ΣΥΝΘΕΤΕΣ [COMPLEX] ΠΑΡΑΜΕΤΡΟI ΠΟΥ ΔΙΑΜΟΡΦΩΝΟΥΝ ΤΗΝ ΙΣΟΡΡΟΠΙΑ ΜΕΤΑΞΥ ΘΕΣΜΩΝ [INSTITUTIONS], ΕΠΙΧΕΙΡΗΣΕΩΝ ΚΑΙ ΖΗΤΗΣΗΣ </vt:lpstr>
      <vt:lpstr>Τι κρύβεται πίσω από τη δραματική αλλαγή στις αγορές Η ξαφνική αλλαγή στις προσδοκίες των επενδυτών για την ανάπτυξη των τριών μεγαλύτερων οικονομικών ανατρέπει τις συναλλαγές (μελετήστε το σχετικό συνημμένο άρθρο) </vt:lpstr>
      <vt:lpstr>Στοιχεία Πρόβλεψης του «αναπόφευκτου»</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ΕΙΣΑΓΩΓΙΚΟ ΣΗΜΕΙΩΜΑ ΜΑΘΗΜΑΤΟΣ ΕΝΟΠΟΙΗΣΕΙΣ – ΣΥΓΧΩΝΕΥΣΕΙΣ ΚΑΙ ΑΠΟΤΙΜΗΣΕΙΣ ΕΤΑΙΡΕΙΩΝ (M&amp;As)</dc:title>
  <dc:creator>user</dc:creator>
  <cp:lastModifiedBy>DIMITRIOS KAMPIS</cp:lastModifiedBy>
  <cp:revision>30</cp:revision>
  <dcterms:created xsi:type="dcterms:W3CDTF">2021-03-05T12:47:08Z</dcterms:created>
  <dcterms:modified xsi:type="dcterms:W3CDTF">2025-03-21T06:34:35Z</dcterms:modified>
</cp:coreProperties>
</file>