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 id="2147483732" r:id="rId2"/>
    <p:sldMasterId id="2147483736" r:id="rId3"/>
  </p:sldMasterIdLst>
  <p:notesMasterIdLst>
    <p:notesMasterId r:id="rId21"/>
  </p:notesMasterIdLst>
  <p:sldIdLst>
    <p:sldId id="325" r:id="rId4"/>
    <p:sldId id="331" r:id="rId5"/>
    <p:sldId id="256" r:id="rId6"/>
    <p:sldId id="334" r:id="rId7"/>
    <p:sldId id="335" r:id="rId8"/>
    <p:sldId id="336" r:id="rId9"/>
    <p:sldId id="337" r:id="rId10"/>
    <p:sldId id="338" r:id="rId11"/>
    <p:sldId id="339" r:id="rId12"/>
    <p:sldId id="340" r:id="rId13"/>
    <p:sldId id="341" r:id="rId14"/>
    <p:sldId id="342" r:id="rId15"/>
    <p:sldId id="275" r:id="rId16"/>
    <p:sldId id="276" r:id="rId17"/>
    <p:sldId id="277" r:id="rId18"/>
    <p:sldId id="278" r:id="rId19"/>
    <p:sldId id="31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MITRIOS KAMPIS" initials="" lastIdx="1" clrIdx="0">
    <p:extLst>
      <p:ext uri="{19B8F6BF-5375-455C-9EA6-DF929625EA0E}">
        <p15:presenceInfo xmlns:p15="http://schemas.microsoft.com/office/powerpoint/2012/main" userId="S::dcambis@unipi.gr::e5ccd4fe-4aed-4940-b2f8-441c1d8b4e6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58" d="100"/>
          <a:sy n="158" d="100"/>
        </p:scale>
        <p:origin x="270"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4789E5-0919-4436-94BB-009699388F67}" type="datetimeFigureOut">
              <a:rPr lang="en-US" smtClean="0"/>
              <a:t>4/3/2026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37D7FD-7219-4DE0-AA4D-B05A4B1850B7}" type="slidenum">
              <a:rPr lang="en-US" smtClean="0"/>
              <a:t>‹#›</a:t>
            </a:fld>
            <a:endParaRPr lang="en-US"/>
          </a:p>
        </p:txBody>
      </p:sp>
    </p:spTree>
    <p:extLst>
      <p:ext uri="{BB962C8B-B14F-4D97-AF65-F5344CB8AC3E}">
        <p14:creationId xmlns:p14="http://schemas.microsoft.com/office/powerpoint/2010/main" val="9993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r>
              <a:rPr lang="el-GR" sz="1200" b="1" kern="1200" dirty="0">
                <a:solidFill>
                  <a:schemeClr val="tx1"/>
                </a:solidFill>
                <a:effectLst/>
                <a:latin typeface="+mn-lt"/>
                <a:ea typeface="+mn-ea"/>
                <a:cs typeface="+mn-cs"/>
              </a:rPr>
              <a:t>Τιμές πετρελαίου και τροφίμων</a:t>
            </a:r>
            <a:endParaRPr lang="en-US" sz="1200" kern="1200" dirty="0">
              <a:solidFill>
                <a:schemeClr val="tx1"/>
              </a:solidFill>
              <a:effectLst/>
              <a:latin typeface="+mn-lt"/>
              <a:ea typeface="+mn-ea"/>
              <a:cs typeface="+mn-cs"/>
            </a:endParaRPr>
          </a:p>
          <a:p>
            <a:r>
              <a:rPr lang="el-GR" sz="1200" kern="1200" dirty="0">
                <a:solidFill>
                  <a:schemeClr val="tx1"/>
                </a:solidFill>
                <a:effectLst/>
                <a:latin typeface="+mn-lt"/>
                <a:ea typeface="+mn-ea"/>
                <a:cs typeface="+mn-cs"/>
              </a:rPr>
              <a:t>Το πρώτο μας γράφημα </a:t>
            </a:r>
            <a:r>
              <a:rPr lang="en-US" sz="1200" kern="1200" dirty="0">
                <a:solidFill>
                  <a:schemeClr val="tx1"/>
                </a:solidFill>
                <a:effectLst/>
                <a:latin typeface="+mn-lt"/>
                <a:ea typeface="+mn-ea"/>
                <a:cs typeface="+mn-cs"/>
              </a:rPr>
              <a:t>FRED</a:t>
            </a:r>
            <a:r>
              <a:rPr lang="el-GR" sz="1200" kern="1200" dirty="0">
                <a:solidFill>
                  <a:schemeClr val="tx1"/>
                </a:solidFill>
                <a:effectLst/>
                <a:latin typeface="+mn-lt"/>
                <a:ea typeface="+mn-ea"/>
                <a:cs typeface="+mn-cs"/>
              </a:rPr>
              <a:t>, παραπάνω, παρακολουθεί τον Παγκόσμιο Δείκτη Τιμών Τροφίμων παράλληλα με τις τιμές του αργού πετρελαίου </a:t>
            </a:r>
            <a:r>
              <a:rPr lang="en-US" sz="1200" kern="1200" dirty="0">
                <a:solidFill>
                  <a:schemeClr val="tx1"/>
                </a:solidFill>
                <a:effectLst/>
                <a:latin typeface="+mn-lt"/>
                <a:ea typeface="+mn-ea"/>
                <a:cs typeface="+mn-cs"/>
              </a:rPr>
              <a:t>Brent</a:t>
            </a:r>
            <a:r>
              <a:rPr lang="el-GR" sz="1200" kern="1200" dirty="0">
                <a:solidFill>
                  <a:schemeClr val="tx1"/>
                </a:solidFill>
                <a:effectLst/>
                <a:latin typeface="+mn-lt"/>
                <a:ea typeface="+mn-ea"/>
                <a:cs typeface="+mn-cs"/>
              </a:rPr>
              <a:t> από το 1998 έως σήμερα. Οι δύο σειρές παρουσιάζουν αξιοσημείωτο βαθμό συν-κίνησης σε όλο το δείγμα. Και οι δύο αυξήθηκαν κατά τη διάρκεια της παγκόσμιας έκρηξης των εμπορευμάτων στα μέσα της δεκαετίας του 2000, κορυφώθηκαν απότομα γύρω στο 2008, κατέρρευσαν κατά τη διάρκεια της παγκόσμιας χρηματοπιστωτικής κρίσης, ανέκαμψαν στις αρχές της δεκαετίας του 2010 και αυξήθηκαν ξανά το 2022.</a:t>
            </a:r>
            <a:endParaRPr lang="en-US" sz="1200" kern="1200" dirty="0">
              <a:solidFill>
                <a:schemeClr val="tx1"/>
              </a:solidFill>
              <a:effectLst/>
              <a:latin typeface="+mn-lt"/>
              <a:ea typeface="+mn-ea"/>
              <a:cs typeface="+mn-cs"/>
            </a:endParaRPr>
          </a:p>
          <a:p>
            <a:r>
              <a:rPr lang="el-GR" sz="1200" kern="1200" dirty="0">
                <a:solidFill>
                  <a:schemeClr val="tx1"/>
                </a:solidFill>
                <a:effectLst/>
                <a:latin typeface="+mn-lt"/>
                <a:ea typeface="+mn-ea"/>
                <a:cs typeface="+mn-cs"/>
              </a:rPr>
              <a:t>Αυτή η συν-κίνηση συνάδει με το γεγονός ότι το πετρέλαιο αποτελεί εισροή σε πολλαπλά στάδια της γεωργικής παραγωγής και διανομής, συμπεριλαμβανομένου του αγροτικού εξοπλισμού, της παραγωγής λιπασμάτων, της μεταφοράς και της ψύξης. Στο βαθμό που το ενεργειακό κόστος μετακυλίεται μέσω της αλυσίδας εφοδιασμού, θα περίμενε κανείς ότι οι τιμές των τροφίμων θα ανταποκρίνονται στις κινήσεις των τιμών του πετρελαίου. Ταυτόχρονα, η σχέση πιθανότατα δεν είναι</a:t>
            </a:r>
            <a:r>
              <a:rPr lang="en-US" sz="1200" kern="1200" dirty="0">
                <a:solidFill>
                  <a:schemeClr val="tx1"/>
                </a:solidFill>
                <a:effectLst/>
                <a:latin typeface="+mn-lt"/>
                <a:ea typeface="+mn-ea"/>
                <a:cs typeface="+mn-cs"/>
              </a:rPr>
              <a:t> </a:t>
            </a:r>
            <a:r>
              <a:rPr lang="el-GR" sz="1200" i="1" kern="1200" dirty="0">
                <a:solidFill>
                  <a:schemeClr val="tx1"/>
                </a:solidFill>
                <a:effectLst/>
                <a:latin typeface="+mn-lt"/>
                <a:ea typeface="+mn-ea"/>
                <a:cs typeface="+mn-cs"/>
              </a:rPr>
              <a:t>μονής κατεύθυνσης</a:t>
            </a:r>
            <a:r>
              <a:rPr lang="el-GR" sz="1200" kern="1200" dirty="0">
                <a:solidFill>
                  <a:schemeClr val="tx1"/>
                </a:solidFill>
                <a:effectLst/>
                <a:latin typeface="+mn-lt"/>
                <a:ea typeface="+mn-ea"/>
                <a:cs typeface="+mn-cs"/>
              </a:rPr>
              <a:t>. Οι ευρείες μακροοικονομικές συνθήκες (ύφεση, ανάκαμψη, γεωπολιτικοί κραδασμοί) μπορούν να οδηγήσουν και τις δύο σειρές ταυτόχρονα, καθιστώντας δύσκολο να αποδοθούν οι κινήσεις της μιας σειράς αποκλειστικά στις κινήσεις της άλλης.</a:t>
            </a:r>
            <a:endParaRPr lang="en-US" sz="1200" kern="1200" dirty="0">
              <a:solidFill>
                <a:schemeClr val="tx1"/>
              </a:solidFill>
              <a:effectLst/>
              <a:latin typeface="+mn-lt"/>
              <a:ea typeface="+mn-ea"/>
              <a:cs typeface="+mn-cs"/>
            </a:endParaRPr>
          </a:p>
          <a:p>
            <a:pPr marL="0" marR="0" lvl="0" indent="0" algn="l" fontAlgn="base">
              <a:lnSpc>
                <a:spcPct val="100000"/>
              </a:lnSpc>
            </a:pPr>
            <a:r>
              <a:rPr lang="en-US" sz="1000" u="none" spc="0" dirty="0">
                <a:solidFill>
                  <a:srgbClr val="000000">
                    <a:alpha val="100000"/>
                  </a:srgbClr>
                </a:solidFill>
                <a:latin typeface="Calibri"/>
              </a:rPr>
              <a:t>Source:           International Monetary Fund
Release:            Primary Commodity Prices
Units:          
Index 2016 = 100, Not Seasonally Adjusted
Frequency:      monthly
Value represents the benchmark prices which are representative of the global market. They are determined by the largest exporter of a given commodity. Prices are period averages in nominal U.S. dollars. Copyright © 2016, International Monetary Fund. Reprinted with permission. 
                    Federal Reserve Bank of St. Louis;      https://fred.stlouisfed.org/series/DCOILBRENTEU,       April 2, 2026.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r>
              <a:rPr lang="el-GR" sz="1200" kern="1200" dirty="0">
                <a:solidFill>
                  <a:schemeClr val="tx1"/>
                </a:solidFill>
                <a:effectLst/>
                <a:latin typeface="+mn-lt"/>
                <a:ea typeface="+mn-ea"/>
                <a:cs typeface="+mn-cs"/>
              </a:rPr>
              <a:t>Το δεύτερο γράφημα </a:t>
            </a:r>
            <a:r>
              <a:rPr lang="en-US" sz="1200" kern="1200" dirty="0">
                <a:solidFill>
                  <a:schemeClr val="tx1"/>
                </a:solidFill>
                <a:effectLst/>
                <a:latin typeface="+mn-lt"/>
                <a:ea typeface="+mn-ea"/>
                <a:cs typeface="+mn-cs"/>
              </a:rPr>
              <a:t>FRED</a:t>
            </a:r>
            <a:r>
              <a:rPr lang="el-GR" sz="1200" kern="1200" dirty="0">
                <a:solidFill>
                  <a:schemeClr val="tx1"/>
                </a:solidFill>
                <a:effectLst/>
                <a:latin typeface="+mn-lt"/>
                <a:ea typeface="+mn-ea"/>
                <a:cs typeface="+mn-cs"/>
              </a:rPr>
              <a:t>, παραπάνω, έχει μια πιο μακροπρόθεσμη άποψη, απεικονίζοντας τις ετήσιες ποσοστιαίες μεταβολές στις τιμές του αργού πετρελαίου </a:t>
            </a:r>
            <a:r>
              <a:rPr lang="en-US" sz="1200" kern="1200" dirty="0">
                <a:solidFill>
                  <a:schemeClr val="tx1"/>
                </a:solidFill>
                <a:effectLst/>
                <a:latin typeface="+mn-lt"/>
                <a:ea typeface="+mn-ea"/>
                <a:cs typeface="+mn-cs"/>
              </a:rPr>
              <a:t>Brent</a:t>
            </a:r>
            <a:r>
              <a:rPr lang="el-GR" sz="1200" kern="1200" dirty="0">
                <a:solidFill>
                  <a:schemeClr val="tx1"/>
                </a:solidFill>
                <a:effectLst/>
                <a:latin typeface="+mn-lt"/>
                <a:ea typeface="+mn-ea"/>
                <a:cs typeface="+mn-cs"/>
              </a:rPr>
              <a:t> έναντι του παγκόσμιου πληθωρισμού των τιμών καταναλωτή από τα τέλη της δεκαετίας του 1980 έως σήμερα. Κάποια συν-κίνηση είναι εμφανής σε πολλά επεισόδια: Οι απότομες εξαρθρώσεις του 2008-2009, η πτώση της τιμής του πετρελαίου το 2014-2016, η κατάρρευση που σχετίζεται με τον </a:t>
            </a:r>
            <a:r>
              <a:rPr lang="en-US" sz="1200" kern="1200" dirty="0">
                <a:solidFill>
                  <a:schemeClr val="tx1"/>
                </a:solidFill>
                <a:effectLst/>
                <a:latin typeface="+mn-lt"/>
                <a:ea typeface="+mn-ea"/>
                <a:cs typeface="+mn-cs"/>
              </a:rPr>
              <a:t>COVID</a:t>
            </a:r>
            <a:r>
              <a:rPr lang="el-GR" sz="1200" kern="1200" dirty="0">
                <a:solidFill>
                  <a:schemeClr val="tx1"/>
                </a:solidFill>
                <a:effectLst/>
                <a:latin typeface="+mn-lt"/>
                <a:ea typeface="+mn-ea"/>
                <a:cs typeface="+mn-cs"/>
              </a:rPr>
              <a:t> του 2020 και η μεταπανδημική άνοδος του 2021-2022 έχουν όλα ορατά αντίστοιχα στον παγκόσμιο πληθωρισμό.</a:t>
            </a:r>
            <a:endParaRPr lang="en-US" sz="1200" kern="1200" dirty="0">
              <a:solidFill>
                <a:schemeClr val="tx1"/>
              </a:solidFill>
              <a:effectLst/>
              <a:latin typeface="+mn-lt"/>
              <a:ea typeface="+mn-ea"/>
              <a:cs typeface="+mn-cs"/>
            </a:endParaRPr>
          </a:p>
          <a:p>
            <a:r>
              <a:rPr lang="el-GR" sz="1200" kern="1200" dirty="0">
                <a:solidFill>
                  <a:schemeClr val="tx1"/>
                </a:solidFill>
                <a:effectLst/>
                <a:latin typeface="+mn-lt"/>
                <a:ea typeface="+mn-ea"/>
                <a:cs typeface="+mn-cs"/>
              </a:rPr>
              <a:t>Οι αλλαγές στις τιμές του πετρελαίου μπορεί να τροφοδοτήσουν τις τιμές καταναλωτή μέσω του κόστους ενέργειας και παραγωγής, αλλά η σχέση μπορεί επίσης να κινηθεί προς την άλλη κατεύθυνση: Οι ευρείες αλλαγές στην παγκόσμια ζήτηση επηρεάζουν τόσο την παραγωγή όσο και την κατανάλωση ενέργειας, ασκώντας ταυτόχρονα πίεση στις τιμές του πετρελαίου και στον πληθωρισμό. Οι γεωπολιτικές διαταραχές προσθέτουν ένα τρίτο κανάλι, όπου ένα κοινό σοκ κινεί και τις δύο σειρές ταυτόχρονα χωρίς σαφή κατεύθυνση αιτιότητας</a:t>
            </a:r>
            <a:endParaRPr lang="en-US" sz="1000" u="none" spc="0" dirty="0">
              <a:solidFill>
                <a:srgbClr val="000000">
                  <a:alpha val="100000"/>
                </a:srgbClr>
              </a:solidFill>
              <a:latin typeface="Calibri"/>
            </a:endParaRPr>
          </a:p>
          <a:p>
            <a:pPr marL="0" marR="0" lvl="0" indent="0" algn="l" fontAlgn="base">
              <a:lnSpc>
                <a:spcPct val="100000"/>
              </a:lnSpc>
            </a:pPr>
            <a:r>
              <a:rPr lang="en-US" sz="1000" u="none" spc="0" dirty="0">
                <a:solidFill>
                  <a:srgbClr val="000000">
                    <a:alpha val="100000"/>
                  </a:srgbClr>
                </a:solidFill>
                <a:latin typeface="Calibri"/>
              </a:rPr>
              <a:t>Source:            World Bank
Release:            World Development Indicators
Units:      Percent, Not Seasonally Adjusted
Frequency:          Annual
Inflation as measured by the consumer price index reflects the annual percentage change in the cost to the average consumer of acquiring a basket of goods and services that may be fixed or changed at specified intervals, such as yearly. The Laspeyres formula is generally used. International Monetary Fund, International Financial Statistics and data files.
World Bank,
                    Inflation, consumer prices for the World [</a:t>
            </a:r>
            <a:r>
              <a:rPr lang="en-US" sz="1000" u="none" spc="0" dirty="0" err="1">
                <a:solidFill>
                  <a:srgbClr val="000000">
                    <a:alpha val="100000"/>
                  </a:srgbClr>
                </a:solidFill>
                <a:latin typeface="Calibri"/>
              </a:rPr>
              <a:t>FPCPITOTLZGWLD</a:t>
            </a:r>
            <a:r>
              <a:rPr lang="en-US" sz="1000" u="none" spc="0" dirty="0">
                <a:solidFill>
                  <a:srgbClr val="000000">
                    <a:alpha val="100000"/>
                  </a:srgbClr>
                </a:solidFill>
                <a:latin typeface="Calibri"/>
              </a:rPr>
              <a:t>],
                    retrieved from FRED,
                    Federal Reserve Bank of St. Louis;
                    https://fred.stlouisfed.org/series/FPCPITOTLZGWLD,
                    April 2, 2026.
Source:
            U.S. Energy Information Administration
Release:
            Spot Prices
Units: 
Dollars per Barrel, Not Seasonally Adjusted
Frequency: 
          Daily
Definitions, Sources and Explanatory Notes
U.S. Energy Information Administration,
                    Crude Oil Prices: Brent - Europe [</a:t>
            </a:r>
            <a:r>
              <a:rPr lang="en-US" sz="1000" u="none" spc="0" dirty="0" err="1">
                <a:solidFill>
                  <a:srgbClr val="000000">
                    <a:alpha val="100000"/>
                  </a:srgbClr>
                </a:solidFill>
                <a:latin typeface="Calibri"/>
              </a:rPr>
              <a:t>DCOILBRENTEU</a:t>
            </a:r>
            <a:r>
              <a:rPr lang="en-US" sz="1000" u="none" spc="0" dirty="0">
                <a:solidFill>
                  <a:srgbClr val="000000">
                    <a:alpha val="100000"/>
                  </a:srgbClr>
                </a:solidFill>
                <a:latin typeface="Calibri"/>
              </a:rPr>
              <a:t>],
                    retrieved from FRED,
                    Federal Reserve Bank of St. Louis;
                    https://fred.stlouisfed.org/series/DCOILBRENTEU,
                    April 2, 2026.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53267-9FF7-436B-A3B4-C671F359AE8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3B6755B-B565-4650-9B24-A614A8FE93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156A96E-998B-4EDC-8709-3503C961B3B7}"/>
              </a:ext>
            </a:extLst>
          </p:cNvPr>
          <p:cNvSpPr>
            <a:spLocks noGrp="1"/>
          </p:cNvSpPr>
          <p:nvPr>
            <p:ph type="dt" sz="half" idx="10"/>
          </p:nvPr>
        </p:nvSpPr>
        <p:spPr/>
        <p:txBody>
          <a:bodyPr/>
          <a:lstStyle/>
          <a:p>
            <a:fld id="{3539E127-959D-4621-AB91-7304B475EEA2}" type="datetimeFigureOut">
              <a:rPr lang="el-GR" smtClean="0"/>
              <a:t>3/4/2026</a:t>
            </a:fld>
            <a:endParaRPr lang="el-GR"/>
          </a:p>
        </p:txBody>
      </p:sp>
      <p:sp>
        <p:nvSpPr>
          <p:cNvPr id="5" name="Footer Placeholder 4">
            <a:extLst>
              <a:ext uri="{FF2B5EF4-FFF2-40B4-BE49-F238E27FC236}">
                <a16:creationId xmlns:a16="http://schemas.microsoft.com/office/drawing/2014/main" id="{2862B1C9-D8D0-45B3-A42E-1EF19A96B902}"/>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66B9EDC4-375D-4C5A-9CC7-F490B1556A7D}"/>
              </a:ext>
            </a:extLst>
          </p:cNvPr>
          <p:cNvSpPr>
            <a:spLocks noGrp="1"/>
          </p:cNvSpPr>
          <p:nvPr>
            <p:ph type="sldNum" sz="quarter" idx="12"/>
          </p:nvPr>
        </p:nvSpPr>
        <p:spPr/>
        <p:txBody>
          <a:bodyPr/>
          <a:lstStyle/>
          <a:p>
            <a:fld id="{A3757D63-CC68-42ED-8486-43462E4296F4}" type="slidenum">
              <a:rPr lang="el-GR" smtClean="0"/>
              <a:t>‹#›</a:t>
            </a:fld>
            <a:endParaRPr lang="el-GR"/>
          </a:p>
        </p:txBody>
      </p:sp>
    </p:spTree>
    <p:extLst>
      <p:ext uri="{BB962C8B-B14F-4D97-AF65-F5344CB8AC3E}">
        <p14:creationId xmlns:p14="http://schemas.microsoft.com/office/powerpoint/2010/main" val="3320347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68CB9-ED5E-43A2-9FEB-770FBCEE64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B525606-C5C5-4654-BA5A-FA18F32053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EE1AE5-A134-467E-920B-2EE935CD205E}"/>
              </a:ext>
            </a:extLst>
          </p:cNvPr>
          <p:cNvSpPr>
            <a:spLocks noGrp="1"/>
          </p:cNvSpPr>
          <p:nvPr>
            <p:ph type="dt" sz="half" idx="10"/>
          </p:nvPr>
        </p:nvSpPr>
        <p:spPr/>
        <p:txBody>
          <a:bodyPr/>
          <a:lstStyle/>
          <a:p>
            <a:fld id="{3539E127-959D-4621-AB91-7304B475EEA2}" type="datetimeFigureOut">
              <a:rPr lang="el-GR" smtClean="0"/>
              <a:t>3/4/2026</a:t>
            </a:fld>
            <a:endParaRPr lang="el-GR"/>
          </a:p>
        </p:txBody>
      </p:sp>
      <p:sp>
        <p:nvSpPr>
          <p:cNvPr id="5" name="Footer Placeholder 4">
            <a:extLst>
              <a:ext uri="{FF2B5EF4-FFF2-40B4-BE49-F238E27FC236}">
                <a16:creationId xmlns:a16="http://schemas.microsoft.com/office/drawing/2014/main" id="{F720E5AE-D204-427D-86EA-1CD62F718D21}"/>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C98B1188-F18C-432D-824F-6920A015B6B2}"/>
              </a:ext>
            </a:extLst>
          </p:cNvPr>
          <p:cNvSpPr>
            <a:spLocks noGrp="1"/>
          </p:cNvSpPr>
          <p:nvPr>
            <p:ph type="sldNum" sz="quarter" idx="12"/>
          </p:nvPr>
        </p:nvSpPr>
        <p:spPr/>
        <p:txBody>
          <a:bodyPr/>
          <a:lstStyle/>
          <a:p>
            <a:fld id="{A3757D63-CC68-42ED-8486-43462E4296F4}" type="slidenum">
              <a:rPr lang="el-GR" smtClean="0"/>
              <a:t>‹#›</a:t>
            </a:fld>
            <a:endParaRPr lang="el-GR"/>
          </a:p>
        </p:txBody>
      </p:sp>
    </p:spTree>
    <p:extLst>
      <p:ext uri="{BB962C8B-B14F-4D97-AF65-F5344CB8AC3E}">
        <p14:creationId xmlns:p14="http://schemas.microsoft.com/office/powerpoint/2010/main" val="1826392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445225-7C47-419F-84B6-471B689306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99084E2-85B1-461C-985A-84481119AAB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C53C66-8733-4F9C-950D-3B5019CBD55C}"/>
              </a:ext>
            </a:extLst>
          </p:cNvPr>
          <p:cNvSpPr>
            <a:spLocks noGrp="1"/>
          </p:cNvSpPr>
          <p:nvPr>
            <p:ph type="dt" sz="half" idx="10"/>
          </p:nvPr>
        </p:nvSpPr>
        <p:spPr/>
        <p:txBody>
          <a:bodyPr/>
          <a:lstStyle/>
          <a:p>
            <a:fld id="{3539E127-959D-4621-AB91-7304B475EEA2}" type="datetimeFigureOut">
              <a:rPr lang="el-GR" smtClean="0"/>
              <a:t>3/4/2026</a:t>
            </a:fld>
            <a:endParaRPr lang="el-GR"/>
          </a:p>
        </p:txBody>
      </p:sp>
      <p:sp>
        <p:nvSpPr>
          <p:cNvPr id="5" name="Footer Placeholder 4">
            <a:extLst>
              <a:ext uri="{FF2B5EF4-FFF2-40B4-BE49-F238E27FC236}">
                <a16:creationId xmlns:a16="http://schemas.microsoft.com/office/drawing/2014/main" id="{83532AC9-6FB3-4C65-808E-273D7A6B87C5}"/>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DE0A2EFA-02E8-42AC-9144-33409614E927}"/>
              </a:ext>
            </a:extLst>
          </p:cNvPr>
          <p:cNvSpPr>
            <a:spLocks noGrp="1"/>
          </p:cNvSpPr>
          <p:nvPr>
            <p:ph type="sldNum" sz="quarter" idx="12"/>
          </p:nvPr>
        </p:nvSpPr>
        <p:spPr/>
        <p:txBody>
          <a:bodyPr/>
          <a:lstStyle/>
          <a:p>
            <a:fld id="{A3757D63-CC68-42ED-8486-43462E4296F4}" type="slidenum">
              <a:rPr lang="el-GR" smtClean="0"/>
              <a:t>‹#›</a:t>
            </a:fld>
            <a:endParaRPr lang="el-GR"/>
          </a:p>
        </p:txBody>
      </p:sp>
    </p:spTree>
    <p:extLst>
      <p:ext uri="{BB962C8B-B14F-4D97-AF65-F5344CB8AC3E}">
        <p14:creationId xmlns:p14="http://schemas.microsoft.com/office/powerpoint/2010/main" val="30127612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02977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53267-9FF7-436B-A3B4-C671F359AE88}"/>
              </a:ext>
            </a:extLst>
          </p:cNvPr>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23B6755B-B565-4650-9B24-A614A8FE9355}"/>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9156A96E-998B-4EDC-8709-3503C961B3B7}"/>
              </a:ext>
            </a:extLst>
          </p:cNvPr>
          <p:cNvSpPr>
            <a:spLocks noGrp="1"/>
          </p:cNvSpPr>
          <p:nvPr>
            <p:ph type="dt" sz="half" idx="10"/>
          </p:nvPr>
        </p:nvSpPr>
        <p:spPr/>
        <p:txBody>
          <a:bodyPr/>
          <a:lstStyle/>
          <a:p>
            <a:fld id="{3539E127-959D-4621-AB91-7304B475EEA2}" type="datetimeFigureOut">
              <a:rPr lang="el-GR" smtClean="0"/>
              <a:t>3/4/2026</a:t>
            </a:fld>
            <a:endParaRPr lang="el-GR"/>
          </a:p>
        </p:txBody>
      </p:sp>
      <p:sp>
        <p:nvSpPr>
          <p:cNvPr id="5" name="Footer Placeholder 4">
            <a:extLst>
              <a:ext uri="{FF2B5EF4-FFF2-40B4-BE49-F238E27FC236}">
                <a16:creationId xmlns:a16="http://schemas.microsoft.com/office/drawing/2014/main" id="{2862B1C9-D8D0-45B3-A42E-1EF19A96B902}"/>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66B9EDC4-375D-4C5A-9CC7-F490B1556A7D}"/>
              </a:ext>
            </a:extLst>
          </p:cNvPr>
          <p:cNvSpPr>
            <a:spLocks noGrp="1"/>
          </p:cNvSpPr>
          <p:nvPr>
            <p:ph type="sldNum" sz="quarter" idx="12"/>
          </p:nvPr>
        </p:nvSpPr>
        <p:spPr/>
        <p:txBody>
          <a:bodyPr/>
          <a:lstStyle/>
          <a:p>
            <a:fld id="{A3757D63-CC68-42ED-8486-43462E4296F4}" type="slidenum">
              <a:rPr lang="el-GR" smtClean="0"/>
              <a:t>‹#›</a:t>
            </a:fld>
            <a:endParaRPr lang="el-GR"/>
          </a:p>
        </p:txBody>
      </p:sp>
    </p:spTree>
    <p:extLst>
      <p:ext uri="{BB962C8B-B14F-4D97-AF65-F5344CB8AC3E}">
        <p14:creationId xmlns:p14="http://schemas.microsoft.com/office/powerpoint/2010/main" val="37924249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CEFC2-48C3-4E42-AC07-396ADFA06E6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00C71F1-555B-440E-A9A5-F21A96408AE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D1145-6366-4A4E-AC24-998E13762D87}"/>
              </a:ext>
            </a:extLst>
          </p:cNvPr>
          <p:cNvSpPr>
            <a:spLocks noGrp="1"/>
          </p:cNvSpPr>
          <p:nvPr>
            <p:ph type="dt" sz="half" idx="10"/>
          </p:nvPr>
        </p:nvSpPr>
        <p:spPr/>
        <p:txBody>
          <a:bodyPr/>
          <a:lstStyle/>
          <a:p>
            <a:fld id="{3539E127-959D-4621-AB91-7304B475EEA2}" type="datetimeFigureOut">
              <a:rPr lang="el-GR" smtClean="0"/>
              <a:t>3/4/2026</a:t>
            </a:fld>
            <a:endParaRPr lang="el-GR"/>
          </a:p>
        </p:txBody>
      </p:sp>
      <p:sp>
        <p:nvSpPr>
          <p:cNvPr id="5" name="Footer Placeholder 4">
            <a:extLst>
              <a:ext uri="{FF2B5EF4-FFF2-40B4-BE49-F238E27FC236}">
                <a16:creationId xmlns:a16="http://schemas.microsoft.com/office/drawing/2014/main" id="{0711E283-0A6E-4D6F-A1ED-03D43128213A}"/>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5F66C20C-729B-4697-8BED-063138C62365}"/>
              </a:ext>
            </a:extLst>
          </p:cNvPr>
          <p:cNvSpPr>
            <a:spLocks noGrp="1"/>
          </p:cNvSpPr>
          <p:nvPr>
            <p:ph type="sldNum" sz="quarter" idx="12"/>
          </p:nvPr>
        </p:nvSpPr>
        <p:spPr/>
        <p:txBody>
          <a:bodyPr/>
          <a:lstStyle/>
          <a:p>
            <a:fld id="{A3757D63-CC68-42ED-8486-43462E4296F4}" type="slidenum">
              <a:rPr lang="el-GR" smtClean="0"/>
              <a:t>‹#›</a:t>
            </a:fld>
            <a:endParaRPr lang="el-GR"/>
          </a:p>
        </p:txBody>
      </p:sp>
    </p:spTree>
    <p:extLst>
      <p:ext uri="{BB962C8B-B14F-4D97-AF65-F5344CB8AC3E}">
        <p14:creationId xmlns:p14="http://schemas.microsoft.com/office/powerpoint/2010/main" val="37607079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0408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CEFC2-48C3-4E42-AC07-396ADFA06E6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00C71F1-555B-440E-A9A5-F21A96408AE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D1145-6366-4A4E-AC24-998E13762D87}"/>
              </a:ext>
            </a:extLst>
          </p:cNvPr>
          <p:cNvSpPr>
            <a:spLocks noGrp="1"/>
          </p:cNvSpPr>
          <p:nvPr>
            <p:ph type="dt" sz="half" idx="10"/>
          </p:nvPr>
        </p:nvSpPr>
        <p:spPr/>
        <p:txBody>
          <a:bodyPr/>
          <a:lstStyle/>
          <a:p>
            <a:fld id="{3539E127-959D-4621-AB91-7304B475EEA2}" type="datetimeFigureOut">
              <a:rPr lang="el-GR" smtClean="0"/>
              <a:t>3/4/2026</a:t>
            </a:fld>
            <a:endParaRPr lang="el-GR"/>
          </a:p>
        </p:txBody>
      </p:sp>
      <p:sp>
        <p:nvSpPr>
          <p:cNvPr id="5" name="Footer Placeholder 4">
            <a:extLst>
              <a:ext uri="{FF2B5EF4-FFF2-40B4-BE49-F238E27FC236}">
                <a16:creationId xmlns:a16="http://schemas.microsoft.com/office/drawing/2014/main" id="{0711E283-0A6E-4D6F-A1ED-03D43128213A}"/>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5F66C20C-729B-4697-8BED-063138C62365}"/>
              </a:ext>
            </a:extLst>
          </p:cNvPr>
          <p:cNvSpPr>
            <a:spLocks noGrp="1"/>
          </p:cNvSpPr>
          <p:nvPr>
            <p:ph type="sldNum" sz="quarter" idx="12"/>
          </p:nvPr>
        </p:nvSpPr>
        <p:spPr/>
        <p:txBody>
          <a:bodyPr/>
          <a:lstStyle/>
          <a:p>
            <a:fld id="{A3757D63-CC68-42ED-8486-43462E4296F4}" type="slidenum">
              <a:rPr lang="el-GR" smtClean="0"/>
              <a:t>‹#›</a:t>
            </a:fld>
            <a:endParaRPr lang="el-GR"/>
          </a:p>
        </p:txBody>
      </p:sp>
    </p:spTree>
    <p:extLst>
      <p:ext uri="{BB962C8B-B14F-4D97-AF65-F5344CB8AC3E}">
        <p14:creationId xmlns:p14="http://schemas.microsoft.com/office/powerpoint/2010/main" val="1971637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E69DF-2D45-4C37-803F-A26E028491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B940425-358F-41F3-A406-C2CD89209F2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E47166-8F7F-4C7D-A6B1-6ECCB13FB18D}"/>
              </a:ext>
            </a:extLst>
          </p:cNvPr>
          <p:cNvSpPr>
            <a:spLocks noGrp="1"/>
          </p:cNvSpPr>
          <p:nvPr>
            <p:ph type="dt" sz="half" idx="10"/>
          </p:nvPr>
        </p:nvSpPr>
        <p:spPr/>
        <p:txBody>
          <a:bodyPr/>
          <a:lstStyle/>
          <a:p>
            <a:fld id="{3539E127-959D-4621-AB91-7304B475EEA2}" type="datetimeFigureOut">
              <a:rPr lang="el-GR" smtClean="0"/>
              <a:t>3/4/2026</a:t>
            </a:fld>
            <a:endParaRPr lang="el-GR"/>
          </a:p>
        </p:txBody>
      </p:sp>
      <p:sp>
        <p:nvSpPr>
          <p:cNvPr id="5" name="Footer Placeholder 4">
            <a:extLst>
              <a:ext uri="{FF2B5EF4-FFF2-40B4-BE49-F238E27FC236}">
                <a16:creationId xmlns:a16="http://schemas.microsoft.com/office/drawing/2014/main" id="{6E8C08CD-0FA7-44AB-9612-BA2DD5EAF570}"/>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41AEAE28-DC33-4999-AB6D-326E3CE25C89}"/>
              </a:ext>
            </a:extLst>
          </p:cNvPr>
          <p:cNvSpPr>
            <a:spLocks noGrp="1"/>
          </p:cNvSpPr>
          <p:nvPr>
            <p:ph type="sldNum" sz="quarter" idx="12"/>
          </p:nvPr>
        </p:nvSpPr>
        <p:spPr/>
        <p:txBody>
          <a:bodyPr/>
          <a:lstStyle/>
          <a:p>
            <a:fld id="{A3757D63-CC68-42ED-8486-43462E4296F4}" type="slidenum">
              <a:rPr lang="el-GR" smtClean="0"/>
              <a:t>‹#›</a:t>
            </a:fld>
            <a:endParaRPr lang="el-GR"/>
          </a:p>
        </p:txBody>
      </p:sp>
    </p:spTree>
    <p:extLst>
      <p:ext uri="{BB962C8B-B14F-4D97-AF65-F5344CB8AC3E}">
        <p14:creationId xmlns:p14="http://schemas.microsoft.com/office/powerpoint/2010/main" val="708382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D2E57-003B-4DBF-B295-42511B7918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F7F5469-F520-4E56-AEB9-03B547F0709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6512295-5F27-46E8-AA1E-581A68C430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EB29319-D5FA-4EF9-A9B6-830C82721CE8}"/>
              </a:ext>
            </a:extLst>
          </p:cNvPr>
          <p:cNvSpPr>
            <a:spLocks noGrp="1"/>
          </p:cNvSpPr>
          <p:nvPr>
            <p:ph type="dt" sz="half" idx="10"/>
          </p:nvPr>
        </p:nvSpPr>
        <p:spPr/>
        <p:txBody>
          <a:bodyPr/>
          <a:lstStyle/>
          <a:p>
            <a:fld id="{3539E127-959D-4621-AB91-7304B475EEA2}" type="datetimeFigureOut">
              <a:rPr lang="el-GR" smtClean="0"/>
              <a:t>3/4/2026</a:t>
            </a:fld>
            <a:endParaRPr lang="el-GR"/>
          </a:p>
        </p:txBody>
      </p:sp>
      <p:sp>
        <p:nvSpPr>
          <p:cNvPr id="6" name="Footer Placeholder 5">
            <a:extLst>
              <a:ext uri="{FF2B5EF4-FFF2-40B4-BE49-F238E27FC236}">
                <a16:creationId xmlns:a16="http://schemas.microsoft.com/office/drawing/2014/main" id="{FDCABBD4-6027-47B8-8C80-81BA8F82EFC2}"/>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62AE8809-D5B0-42A3-9DD2-FA7DFEA90E05}"/>
              </a:ext>
            </a:extLst>
          </p:cNvPr>
          <p:cNvSpPr>
            <a:spLocks noGrp="1"/>
          </p:cNvSpPr>
          <p:nvPr>
            <p:ph type="sldNum" sz="quarter" idx="12"/>
          </p:nvPr>
        </p:nvSpPr>
        <p:spPr/>
        <p:txBody>
          <a:bodyPr/>
          <a:lstStyle/>
          <a:p>
            <a:fld id="{A3757D63-CC68-42ED-8486-43462E4296F4}" type="slidenum">
              <a:rPr lang="el-GR" smtClean="0"/>
              <a:t>‹#›</a:t>
            </a:fld>
            <a:endParaRPr lang="el-GR"/>
          </a:p>
        </p:txBody>
      </p:sp>
    </p:spTree>
    <p:extLst>
      <p:ext uri="{BB962C8B-B14F-4D97-AF65-F5344CB8AC3E}">
        <p14:creationId xmlns:p14="http://schemas.microsoft.com/office/powerpoint/2010/main" val="3903190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6DF78-6A39-4D0B-9949-5DAA95E31BF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3D266C3-117B-4544-A8C5-6D0BCD927C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810A901-1437-4616-9F53-61C985EB212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F61B39A-4B07-47A3-850C-61E2B3B8F8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E362E01-4A4F-436C-B153-38FF83F9EA7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A418DAB-240A-4888-84A5-4DF20EF605F0}"/>
              </a:ext>
            </a:extLst>
          </p:cNvPr>
          <p:cNvSpPr>
            <a:spLocks noGrp="1"/>
          </p:cNvSpPr>
          <p:nvPr>
            <p:ph type="dt" sz="half" idx="10"/>
          </p:nvPr>
        </p:nvSpPr>
        <p:spPr/>
        <p:txBody>
          <a:bodyPr/>
          <a:lstStyle/>
          <a:p>
            <a:fld id="{3539E127-959D-4621-AB91-7304B475EEA2}" type="datetimeFigureOut">
              <a:rPr lang="el-GR" smtClean="0"/>
              <a:t>3/4/2026</a:t>
            </a:fld>
            <a:endParaRPr lang="el-GR"/>
          </a:p>
        </p:txBody>
      </p:sp>
      <p:sp>
        <p:nvSpPr>
          <p:cNvPr id="8" name="Footer Placeholder 7">
            <a:extLst>
              <a:ext uri="{FF2B5EF4-FFF2-40B4-BE49-F238E27FC236}">
                <a16:creationId xmlns:a16="http://schemas.microsoft.com/office/drawing/2014/main" id="{4F8A74BD-A409-4884-AE92-F88F5C004B6A}"/>
              </a:ext>
            </a:extLst>
          </p:cNvPr>
          <p:cNvSpPr>
            <a:spLocks noGrp="1"/>
          </p:cNvSpPr>
          <p:nvPr>
            <p:ph type="ftr" sz="quarter" idx="11"/>
          </p:nvPr>
        </p:nvSpPr>
        <p:spPr/>
        <p:txBody>
          <a:bodyPr/>
          <a:lstStyle/>
          <a:p>
            <a:endParaRPr lang="el-GR"/>
          </a:p>
        </p:txBody>
      </p:sp>
      <p:sp>
        <p:nvSpPr>
          <p:cNvPr id="9" name="Slide Number Placeholder 8">
            <a:extLst>
              <a:ext uri="{FF2B5EF4-FFF2-40B4-BE49-F238E27FC236}">
                <a16:creationId xmlns:a16="http://schemas.microsoft.com/office/drawing/2014/main" id="{D015BA93-A227-43D1-82FE-E0993C55E3AE}"/>
              </a:ext>
            </a:extLst>
          </p:cNvPr>
          <p:cNvSpPr>
            <a:spLocks noGrp="1"/>
          </p:cNvSpPr>
          <p:nvPr>
            <p:ph type="sldNum" sz="quarter" idx="12"/>
          </p:nvPr>
        </p:nvSpPr>
        <p:spPr/>
        <p:txBody>
          <a:bodyPr/>
          <a:lstStyle/>
          <a:p>
            <a:fld id="{A3757D63-CC68-42ED-8486-43462E4296F4}" type="slidenum">
              <a:rPr lang="el-GR" smtClean="0"/>
              <a:t>‹#›</a:t>
            </a:fld>
            <a:endParaRPr lang="el-GR"/>
          </a:p>
        </p:txBody>
      </p:sp>
    </p:spTree>
    <p:extLst>
      <p:ext uri="{BB962C8B-B14F-4D97-AF65-F5344CB8AC3E}">
        <p14:creationId xmlns:p14="http://schemas.microsoft.com/office/powerpoint/2010/main" val="1313908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192BE-B281-4337-B758-A5E1F27A3C5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BAE01F8-9B02-4F5D-A48B-A75B78D14776}"/>
              </a:ext>
            </a:extLst>
          </p:cNvPr>
          <p:cNvSpPr>
            <a:spLocks noGrp="1"/>
          </p:cNvSpPr>
          <p:nvPr>
            <p:ph type="dt" sz="half" idx="10"/>
          </p:nvPr>
        </p:nvSpPr>
        <p:spPr/>
        <p:txBody>
          <a:bodyPr/>
          <a:lstStyle/>
          <a:p>
            <a:fld id="{3539E127-959D-4621-AB91-7304B475EEA2}" type="datetimeFigureOut">
              <a:rPr lang="el-GR" smtClean="0"/>
              <a:t>3/4/2026</a:t>
            </a:fld>
            <a:endParaRPr lang="el-GR"/>
          </a:p>
        </p:txBody>
      </p:sp>
      <p:sp>
        <p:nvSpPr>
          <p:cNvPr id="4" name="Footer Placeholder 3">
            <a:extLst>
              <a:ext uri="{FF2B5EF4-FFF2-40B4-BE49-F238E27FC236}">
                <a16:creationId xmlns:a16="http://schemas.microsoft.com/office/drawing/2014/main" id="{598AB2C1-CB1A-47D9-8620-0D5C3F84E47C}"/>
              </a:ext>
            </a:extLst>
          </p:cNvPr>
          <p:cNvSpPr>
            <a:spLocks noGrp="1"/>
          </p:cNvSpPr>
          <p:nvPr>
            <p:ph type="ftr" sz="quarter" idx="11"/>
          </p:nvPr>
        </p:nvSpPr>
        <p:spPr/>
        <p:txBody>
          <a:bodyPr/>
          <a:lstStyle/>
          <a:p>
            <a:endParaRPr lang="el-GR"/>
          </a:p>
        </p:txBody>
      </p:sp>
      <p:sp>
        <p:nvSpPr>
          <p:cNvPr id="5" name="Slide Number Placeholder 4">
            <a:extLst>
              <a:ext uri="{FF2B5EF4-FFF2-40B4-BE49-F238E27FC236}">
                <a16:creationId xmlns:a16="http://schemas.microsoft.com/office/drawing/2014/main" id="{2E26EFF1-81BD-4490-94B2-2E6756D820B5}"/>
              </a:ext>
            </a:extLst>
          </p:cNvPr>
          <p:cNvSpPr>
            <a:spLocks noGrp="1"/>
          </p:cNvSpPr>
          <p:nvPr>
            <p:ph type="sldNum" sz="quarter" idx="12"/>
          </p:nvPr>
        </p:nvSpPr>
        <p:spPr/>
        <p:txBody>
          <a:bodyPr/>
          <a:lstStyle/>
          <a:p>
            <a:fld id="{A3757D63-CC68-42ED-8486-43462E4296F4}" type="slidenum">
              <a:rPr lang="el-GR" smtClean="0"/>
              <a:t>‹#›</a:t>
            </a:fld>
            <a:endParaRPr lang="el-GR"/>
          </a:p>
        </p:txBody>
      </p:sp>
    </p:spTree>
    <p:extLst>
      <p:ext uri="{BB962C8B-B14F-4D97-AF65-F5344CB8AC3E}">
        <p14:creationId xmlns:p14="http://schemas.microsoft.com/office/powerpoint/2010/main" val="219377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F57C14-AEF4-46FD-A187-AD6E19CEC965}"/>
              </a:ext>
            </a:extLst>
          </p:cNvPr>
          <p:cNvSpPr>
            <a:spLocks noGrp="1"/>
          </p:cNvSpPr>
          <p:nvPr>
            <p:ph type="dt" sz="half" idx="10"/>
          </p:nvPr>
        </p:nvSpPr>
        <p:spPr/>
        <p:txBody>
          <a:bodyPr/>
          <a:lstStyle/>
          <a:p>
            <a:fld id="{3539E127-959D-4621-AB91-7304B475EEA2}" type="datetimeFigureOut">
              <a:rPr lang="el-GR" smtClean="0"/>
              <a:t>3/4/2026</a:t>
            </a:fld>
            <a:endParaRPr lang="el-GR"/>
          </a:p>
        </p:txBody>
      </p:sp>
      <p:sp>
        <p:nvSpPr>
          <p:cNvPr id="3" name="Footer Placeholder 2">
            <a:extLst>
              <a:ext uri="{FF2B5EF4-FFF2-40B4-BE49-F238E27FC236}">
                <a16:creationId xmlns:a16="http://schemas.microsoft.com/office/drawing/2014/main" id="{533AEA4E-4436-4651-909B-FF3042C1A670}"/>
              </a:ext>
            </a:extLst>
          </p:cNvPr>
          <p:cNvSpPr>
            <a:spLocks noGrp="1"/>
          </p:cNvSpPr>
          <p:nvPr>
            <p:ph type="ftr" sz="quarter" idx="11"/>
          </p:nvPr>
        </p:nvSpPr>
        <p:spPr/>
        <p:txBody>
          <a:bodyPr/>
          <a:lstStyle/>
          <a:p>
            <a:endParaRPr lang="el-GR"/>
          </a:p>
        </p:txBody>
      </p:sp>
      <p:sp>
        <p:nvSpPr>
          <p:cNvPr id="4" name="Slide Number Placeholder 3">
            <a:extLst>
              <a:ext uri="{FF2B5EF4-FFF2-40B4-BE49-F238E27FC236}">
                <a16:creationId xmlns:a16="http://schemas.microsoft.com/office/drawing/2014/main" id="{5BFC0E46-5A8F-487A-B6AC-39BE11A158F6}"/>
              </a:ext>
            </a:extLst>
          </p:cNvPr>
          <p:cNvSpPr>
            <a:spLocks noGrp="1"/>
          </p:cNvSpPr>
          <p:nvPr>
            <p:ph type="sldNum" sz="quarter" idx="12"/>
          </p:nvPr>
        </p:nvSpPr>
        <p:spPr/>
        <p:txBody>
          <a:bodyPr/>
          <a:lstStyle/>
          <a:p>
            <a:fld id="{A3757D63-CC68-42ED-8486-43462E4296F4}" type="slidenum">
              <a:rPr lang="el-GR" smtClean="0"/>
              <a:t>‹#›</a:t>
            </a:fld>
            <a:endParaRPr lang="el-GR"/>
          </a:p>
        </p:txBody>
      </p:sp>
    </p:spTree>
    <p:extLst>
      <p:ext uri="{BB962C8B-B14F-4D97-AF65-F5344CB8AC3E}">
        <p14:creationId xmlns:p14="http://schemas.microsoft.com/office/powerpoint/2010/main" val="179992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4A999-5B60-4175-A468-A71CE8B3DA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B58538-3513-4112-AEA4-40A142D1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A2054C5-635D-46AD-A8E8-D1AE3125C3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2DB73C-F59B-4261-830C-04168470E135}"/>
              </a:ext>
            </a:extLst>
          </p:cNvPr>
          <p:cNvSpPr>
            <a:spLocks noGrp="1"/>
          </p:cNvSpPr>
          <p:nvPr>
            <p:ph type="dt" sz="half" idx="10"/>
          </p:nvPr>
        </p:nvSpPr>
        <p:spPr/>
        <p:txBody>
          <a:bodyPr/>
          <a:lstStyle/>
          <a:p>
            <a:fld id="{3539E127-959D-4621-AB91-7304B475EEA2}" type="datetimeFigureOut">
              <a:rPr lang="el-GR" smtClean="0"/>
              <a:t>3/4/2026</a:t>
            </a:fld>
            <a:endParaRPr lang="el-GR"/>
          </a:p>
        </p:txBody>
      </p:sp>
      <p:sp>
        <p:nvSpPr>
          <p:cNvPr id="6" name="Footer Placeholder 5">
            <a:extLst>
              <a:ext uri="{FF2B5EF4-FFF2-40B4-BE49-F238E27FC236}">
                <a16:creationId xmlns:a16="http://schemas.microsoft.com/office/drawing/2014/main" id="{13CFC366-B599-428C-AF64-E5B762330948}"/>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5BAAA996-0C2D-42E8-856E-7540F059D93D}"/>
              </a:ext>
            </a:extLst>
          </p:cNvPr>
          <p:cNvSpPr>
            <a:spLocks noGrp="1"/>
          </p:cNvSpPr>
          <p:nvPr>
            <p:ph type="sldNum" sz="quarter" idx="12"/>
          </p:nvPr>
        </p:nvSpPr>
        <p:spPr/>
        <p:txBody>
          <a:bodyPr/>
          <a:lstStyle/>
          <a:p>
            <a:fld id="{A3757D63-CC68-42ED-8486-43462E4296F4}" type="slidenum">
              <a:rPr lang="el-GR" smtClean="0"/>
              <a:t>‹#›</a:t>
            </a:fld>
            <a:endParaRPr lang="el-GR"/>
          </a:p>
        </p:txBody>
      </p:sp>
    </p:spTree>
    <p:extLst>
      <p:ext uri="{BB962C8B-B14F-4D97-AF65-F5344CB8AC3E}">
        <p14:creationId xmlns:p14="http://schemas.microsoft.com/office/powerpoint/2010/main" val="2470222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FE7FA-7D5F-46C9-9FCE-1E3CB8E0F5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AAF812B-F6F9-4F7D-A81C-A76AC8EDBA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6C53AC-CE3B-42B7-A6DE-159BF7C4A1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AEC1B9-D3FC-4E71-BD1A-9F593270C8D3}"/>
              </a:ext>
            </a:extLst>
          </p:cNvPr>
          <p:cNvSpPr>
            <a:spLocks noGrp="1"/>
          </p:cNvSpPr>
          <p:nvPr>
            <p:ph type="dt" sz="half" idx="10"/>
          </p:nvPr>
        </p:nvSpPr>
        <p:spPr/>
        <p:txBody>
          <a:bodyPr/>
          <a:lstStyle/>
          <a:p>
            <a:fld id="{3539E127-959D-4621-AB91-7304B475EEA2}" type="datetimeFigureOut">
              <a:rPr lang="el-GR" smtClean="0"/>
              <a:t>3/4/2026</a:t>
            </a:fld>
            <a:endParaRPr lang="el-GR"/>
          </a:p>
        </p:txBody>
      </p:sp>
      <p:sp>
        <p:nvSpPr>
          <p:cNvPr id="6" name="Footer Placeholder 5">
            <a:extLst>
              <a:ext uri="{FF2B5EF4-FFF2-40B4-BE49-F238E27FC236}">
                <a16:creationId xmlns:a16="http://schemas.microsoft.com/office/drawing/2014/main" id="{4975B012-0E25-4A8D-BCF8-5764A381EFEB}"/>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0F7B6B0A-EBC3-480B-BB9A-C31529CC97CB}"/>
              </a:ext>
            </a:extLst>
          </p:cNvPr>
          <p:cNvSpPr>
            <a:spLocks noGrp="1"/>
          </p:cNvSpPr>
          <p:nvPr>
            <p:ph type="sldNum" sz="quarter" idx="12"/>
          </p:nvPr>
        </p:nvSpPr>
        <p:spPr/>
        <p:txBody>
          <a:bodyPr/>
          <a:lstStyle/>
          <a:p>
            <a:fld id="{A3757D63-CC68-42ED-8486-43462E4296F4}" type="slidenum">
              <a:rPr lang="el-GR" smtClean="0"/>
              <a:t>‹#›</a:t>
            </a:fld>
            <a:endParaRPr lang="el-GR"/>
          </a:p>
        </p:txBody>
      </p:sp>
    </p:spTree>
    <p:extLst>
      <p:ext uri="{BB962C8B-B14F-4D97-AF65-F5344CB8AC3E}">
        <p14:creationId xmlns:p14="http://schemas.microsoft.com/office/powerpoint/2010/main" val="2157353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5657F7-2DB5-4DDA-8332-5AA2E4349E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C79F7-C426-45D9-B4A4-713FB32E71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263AD4-6821-444B-9768-643B35181F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B14C9B-A295-4E4D-8355-67029FBEC5A5}" type="datetimeFigureOut">
              <a:rPr lang="el-GR" smtClean="0"/>
              <a:t>3/4/2026</a:t>
            </a:fld>
            <a:endParaRPr lang="el-GR"/>
          </a:p>
        </p:txBody>
      </p:sp>
      <p:sp>
        <p:nvSpPr>
          <p:cNvPr id="5" name="Footer Placeholder 4">
            <a:extLst>
              <a:ext uri="{FF2B5EF4-FFF2-40B4-BE49-F238E27FC236}">
                <a16:creationId xmlns:a16="http://schemas.microsoft.com/office/drawing/2014/main" id="{C4D6462D-273F-4ECC-9B96-4E78202E5A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a:extLst>
              <a:ext uri="{FF2B5EF4-FFF2-40B4-BE49-F238E27FC236}">
                <a16:creationId xmlns:a16="http://schemas.microsoft.com/office/drawing/2014/main" id="{9E6636EF-52C9-492F-A672-033F31CE29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96663E-8BA1-49F0-BA20-2B2F7B017EF1}" type="slidenum">
              <a:rPr lang="el-GR" smtClean="0"/>
              <a:t>‹#›</a:t>
            </a:fld>
            <a:endParaRPr lang="el-GR"/>
          </a:p>
        </p:txBody>
      </p:sp>
    </p:spTree>
    <p:extLst>
      <p:ext uri="{BB962C8B-B14F-4D97-AF65-F5344CB8AC3E}">
        <p14:creationId xmlns:p14="http://schemas.microsoft.com/office/powerpoint/2010/main" val="168295727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278799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Lst>
  <p:txStyles>
    <p:titleStyle>
      <a:lvl1pPr algn="ctr">
        <a:defRPr sz="4400" kern="1200">
          <a:solidFill>
            <a:schemeClr val="lt1"/>
          </a:solidFill>
        </a:defRPr>
      </a:lvl1pPr>
      <a:extLst/>
    </p:titleStyle>
    <p:bodyStyle>
      <a:lvl1pPr indent="-324900" algn="ctr">
        <a:defRPr sz="3200" kern="1200">
          <a:solidFill>
            <a:schemeClr val="tx1"/>
          </a:solidFill>
        </a:defRPr>
      </a:lvl1pPr>
      <a:extLst/>
    </p:bodyStyle>
    <p:otherStyle>
      <a:defPPr algn="ctr">
        <a:defRPr kern="1200">
          <a:solidFill>
            <a:schemeClr val="tx1"/>
          </a:solidFill>
        </a:defRPr>
      </a:def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316814"/>
      </p:ext>
    </p:extLst>
  </p:cSld>
  <p:clrMap bg1="lt1" tx1="dk1" bg2="lt2" tx2="dk2" accent1="accent1" accent2="accent2" accent3="accent3" accent4="accent4" accent5="accent5" accent6="accent6" hlink="hlink" folHlink="folHlink"/>
  <p:sldLayoutIdLst>
    <p:sldLayoutId id="2147483737" r:id="rId1"/>
  </p:sldLayoutIdLst>
  <p:txStyles>
    <p:titleStyle>
      <a:lvl1pPr algn="ctr">
        <a:defRPr sz="4400" kern="1200">
          <a:solidFill>
            <a:schemeClr val="lt1"/>
          </a:solidFill>
        </a:defRPr>
      </a:lvl1pPr>
      <a:extLst/>
    </p:titleStyle>
    <p:bodyStyle>
      <a:lvl1pPr indent="-324900" algn="ctr">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en.wikipedia.org/wiki/Symphony_No._5_(Mahler)"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fred.stlouisfed.org/graph/?g=1Upxs"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fred.stlouisfed.org/graph/?g=1Upxv" TargetMode="External"/><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play.google.com/store/apps/details?id=com.ssbcrackexams.learn" TargetMode="Externa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play.google.com/store/apps/details?id=com.ssbcrackexams.learn"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64208" y="1122363"/>
            <a:ext cx="2542252" cy="762066"/>
          </a:xfrm>
          <a:prstGeom prst="rect">
            <a:avLst/>
          </a:prstGeom>
        </p:spPr>
      </p:pic>
      <p:pic>
        <p:nvPicPr>
          <p:cNvPr id="5" name="Picture 4"/>
          <p:cNvPicPr>
            <a:picLocks noChangeAspect="1"/>
          </p:cNvPicPr>
          <p:nvPr/>
        </p:nvPicPr>
        <p:blipFill>
          <a:blip r:embed="rId3"/>
          <a:stretch>
            <a:fillRect/>
          </a:stretch>
        </p:blipFill>
        <p:spPr>
          <a:xfrm>
            <a:off x="1962937" y="1884429"/>
            <a:ext cx="1944793" cy="493819"/>
          </a:xfrm>
          <a:prstGeom prst="rect">
            <a:avLst/>
          </a:prstGeom>
        </p:spPr>
      </p:pic>
      <p:sp>
        <p:nvSpPr>
          <p:cNvPr id="2" name="Title 1"/>
          <p:cNvSpPr>
            <a:spLocks noGrp="1"/>
          </p:cNvSpPr>
          <p:nvPr>
            <p:ph type="ctrTitle"/>
          </p:nvPr>
        </p:nvSpPr>
        <p:spPr/>
        <p:txBody>
          <a:bodyPr>
            <a:normAutofit/>
          </a:bodyPr>
          <a:lstStyle/>
          <a:p>
            <a:r>
              <a:rPr lang="el-GR" sz="2800" dirty="0">
                <a:latin typeface="Book Antiqua" panose="02040602050305030304" pitchFamily="18" charset="0"/>
              </a:rPr>
              <a:t>ΟΙΚΟΝΟΜΙΚΗ ΤΩΝ ΕΠΙΧΕΙΡΗΣΕΩΝ</a:t>
            </a:r>
            <a:br>
              <a:rPr lang="el-GR" sz="2800" dirty="0">
                <a:latin typeface="Book Antiqua" panose="02040602050305030304" pitchFamily="18" charset="0"/>
              </a:rPr>
            </a:br>
            <a:endParaRPr lang="el-GR" sz="2800" dirty="0">
              <a:latin typeface="Book Antiqua" panose="02040602050305030304" pitchFamily="18" charset="0"/>
            </a:endParaRPr>
          </a:p>
        </p:txBody>
      </p:sp>
      <p:sp>
        <p:nvSpPr>
          <p:cNvPr id="3" name="Subtitle 2"/>
          <p:cNvSpPr>
            <a:spLocks noGrp="1"/>
          </p:cNvSpPr>
          <p:nvPr>
            <p:ph type="subTitle" idx="1"/>
          </p:nvPr>
        </p:nvSpPr>
        <p:spPr>
          <a:xfrm>
            <a:off x="660064" y="3232727"/>
            <a:ext cx="10007936" cy="2944015"/>
          </a:xfrm>
        </p:spPr>
        <p:txBody>
          <a:bodyPr>
            <a:normAutofit/>
          </a:bodyPr>
          <a:lstStyle/>
          <a:p>
            <a:r>
              <a:rPr lang="en-US" sz="1800" b="1" dirty="0">
                <a:latin typeface="Book Antiqua" panose="02040602050305030304" pitchFamily="18" charset="0"/>
              </a:rPr>
              <a:t>OIL SHOCKS – FOOD PRICE INCREASES – INFLATION – GREY RHINOS</a:t>
            </a:r>
            <a:endParaRPr lang="el-GR" sz="1800" b="1" dirty="0">
              <a:latin typeface="Book Antiqua" panose="02040602050305030304" pitchFamily="18" charset="0"/>
            </a:endParaRPr>
          </a:p>
          <a:p>
            <a:endParaRPr lang="el-GR" sz="1800" dirty="0">
              <a:latin typeface="Book Antiqua" panose="02040602050305030304" pitchFamily="18" charset="0"/>
            </a:endParaRPr>
          </a:p>
          <a:p>
            <a:pPr algn="r"/>
            <a:r>
              <a:rPr lang="en-US" sz="1800">
                <a:latin typeface="Book Antiqua" panose="02040602050305030304" pitchFamily="18" charset="0"/>
              </a:rPr>
              <a:t>03042026 -</a:t>
            </a:r>
            <a:r>
              <a:rPr lang="el-GR" sz="1800">
                <a:latin typeface="Book Antiqua" panose="02040602050305030304" pitchFamily="18" charset="0"/>
              </a:rPr>
              <a:t>ΔΙΔΑΣΚΩΝ</a:t>
            </a:r>
            <a:r>
              <a:rPr lang="el-GR" sz="1800" dirty="0">
                <a:latin typeface="Book Antiqua" panose="02040602050305030304" pitchFamily="18" charset="0"/>
              </a:rPr>
              <a:t>: ΔΗΜ.ΚΑΜΠΗΣ</a:t>
            </a:r>
            <a:endParaRPr lang="en-US" sz="1800" dirty="0">
              <a:latin typeface="Book Antiqua" panose="02040602050305030304" pitchFamily="18" charset="0"/>
            </a:endParaRPr>
          </a:p>
          <a:p>
            <a:pPr algn="r"/>
            <a:br>
              <a:rPr lang="el-GR" sz="1800" dirty="0">
                <a:latin typeface="Book Antiqua" panose="02040602050305030304" pitchFamily="18" charset="0"/>
              </a:rPr>
            </a:br>
            <a:br>
              <a:rPr lang="el-GR" dirty="0"/>
            </a:br>
            <a:endParaRPr lang="el-GR" dirty="0"/>
          </a:p>
        </p:txBody>
      </p:sp>
      <p:sp>
        <p:nvSpPr>
          <p:cNvPr id="6" name="Slide Number Placeholder 5">
            <a:extLst>
              <a:ext uri="{FF2B5EF4-FFF2-40B4-BE49-F238E27FC236}">
                <a16:creationId xmlns:a16="http://schemas.microsoft.com/office/drawing/2014/main" id="{EA8BEF23-D305-01F5-C4CD-057C57A64FA3}"/>
              </a:ext>
            </a:extLst>
          </p:cNvPr>
          <p:cNvSpPr>
            <a:spLocks noGrp="1"/>
          </p:cNvSpPr>
          <p:nvPr>
            <p:ph type="sldNum" sz="quarter" idx="12"/>
          </p:nvPr>
        </p:nvSpPr>
        <p:spPr/>
        <p:txBody>
          <a:bodyPr/>
          <a:lstStyle/>
          <a:p>
            <a:fld id="{5AC03788-8EA3-4B13-9CDA-5A9C902D41AB}" type="slidenum">
              <a:rPr lang="en-GB" smtClean="0"/>
              <a:t>1</a:t>
            </a:fld>
            <a:endParaRPr lang="en-GB"/>
          </a:p>
        </p:txBody>
      </p:sp>
    </p:spTree>
    <p:extLst>
      <p:ext uri="{BB962C8B-B14F-4D97-AF65-F5344CB8AC3E}">
        <p14:creationId xmlns:p14="http://schemas.microsoft.com/office/powerpoint/2010/main" val="2945938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E6FC5-2237-6B31-6F25-A08DD201C280}"/>
              </a:ext>
            </a:extLst>
          </p:cNvPr>
          <p:cNvSpPr>
            <a:spLocks noGrp="1"/>
          </p:cNvSpPr>
          <p:nvPr>
            <p:ph type="title"/>
          </p:nvPr>
        </p:nvSpPr>
        <p:spPr>
          <a:xfrm>
            <a:off x="838200" y="365126"/>
            <a:ext cx="10515600" cy="634054"/>
          </a:xfrm>
        </p:spPr>
        <p:txBody>
          <a:bodyPr>
            <a:normAutofit fontScale="90000"/>
          </a:bodyPr>
          <a:lstStyle/>
          <a:p>
            <a:pPr algn="ctr"/>
            <a:r>
              <a:rPr lang="en-US" sz="2800" b="1" dirty="0"/>
              <a:t>How firms become resilient (managerial economics insight)</a:t>
            </a:r>
            <a:br>
              <a:rPr lang="en-US" sz="2800" b="1" dirty="0"/>
            </a:br>
            <a:endParaRPr lang="en-US" sz="2800" dirty="0"/>
          </a:p>
        </p:txBody>
      </p:sp>
      <p:sp>
        <p:nvSpPr>
          <p:cNvPr id="3" name="Content Placeholder 2">
            <a:extLst>
              <a:ext uri="{FF2B5EF4-FFF2-40B4-BE49-F238E27FC236}">
                <a16:creationId xmlns:a16="http://schemas.microsoft.com/office/drawing/2014/main" id="{35687F72-91BF-DEBC-9676-C6B7CA613713}"/>
              </a:ext>
            </a:extLst>
          </p:cNvPr>
          <p:cNvSpPr>
            <a:spLocks noGrp="1"/>
          </p:cNvSpPr>
          <p:nvPr>
            <p:ph idx="1"/>
          </p:nvPr>
        </p:nvSpPr>
        <p:spPr>
          <a:xfrm>
            <a:off x="838200" y="999180"/>
            <a:ext cx="10515600" cy="5177783"/>
          </a:xfrm>
        </p:spPr>
        <p:txBody>
          <a:bodyPr>
            <a:normAutofit fontScale="92500" lnSpcReduction="10000"/>
          </a:bodyPr>
          <a:lstStyle/>
          <a:p>
            <a:pPr marL="0" indent="0">
              <a:buNone/>
            </a:pPr>
            <a:r>
              <a:rPr lang="el-GR" dirty="0"/>
              <a:t>Α</a:t>
            </a:r>
            <a:r>
              <a:rPr lang="en-US" dirty="0"/>
              <a:t> decision framework:</a:t>
            </a:r>
          </a:p>
          <a:p>
            <a:pPr marL="514350" indent="-514350">
              <a:buFont typeface="+mj-lt"/>
              <a:buAutoNum type="arabicPeriod"/>
            </a:pPr>
            <a:r>
              <a:rPr lang="en-US" dirty="0"/>
              <a:t>Greek firms must shift from:</a:t>
            </a:r>
            <a:r>
              <a:rPr lang="el-GR" dirty="0"/>
              <a:t>  </a:t>
            </a:r>
            <a:r>
              <a:rPr lang="en-US" dirty="0"/>
              <a:t>cost </a:t>
            </a:r>
            <a:r>
              <a:rPr lang="en-US" dirty="0" err="1"/>
              <a:t>minimisation</a:t>
            </a:r>
            <a:r>
              <a:rPr lang="en-US" dirty="0"/>
              <a:t> logic</a:t>
            </a:r>
            <a:r>
              <a:rPr lang="el-GR" dirty="0"/>
              <a:t> </a:t>
            </a:r>
            <a:r>
              <a:rPr lang="en-US" dirty="0"/>
              <a:t>to</a:t>
            </a:r>
            <a:r>
              <a:rPr lang="el-GR" dirty="0"/>
              <a:t> </a:t>
            </a:r>
            <a:r>
              <a:rPr lang="en-US" dirty="0"/>
              <a:t>risk-adjusted optimisation logic</a:t>
            </a:r>
          </a:p>
          <a:p>
            <a:pPr marL="514350" indent="-514350">
              <a:buFont typeface="+mj-lt"/>
              <a:buAutoNum type="arabicPeriod"/>
            </a:pPr>
            <a:r>
              <a:rPr lang="en-US" dirty="0"/>
              <a:t>Tools:</a:t>
            </a:r>
          </a:p>
          <a:p>
            <a:r>
              <a:rPr lang="en-US" b="1" dirty="0"/>
              <a:t>Hedging (energy futures contracts)</a:t>
            </a:r>
            <a:r>
              <a:rPr lang="el-GR" b="1" dirty="0"/>
              <a:t> - </a:t>
            </a:r>
            <a:r>
              <a:rPr lang="en-US" dirty="0"/>
              <a:t>example:</a:t>
            </a:r>
            <a:r>
              <a:rPr lang="el-GR" dirty="0"/>
              <a:t> </a:t>
            </a:r>
            <a:r>
              <a:rPr lang="en-US" dirty="0"/>
              <a:t>Aegean Airlines fuel hedging strategy</a:t>
            </a:r>
          </a:p>
          <a:p>
            <a:r>
              <a:rPr lang="en-US" b="1" dirty="0"/>
              <a:t>Supplier diversification: </a:t>
            </a:r>
            <a:r>
              <a:rPr lang="en-US" dirty="0"/>
              <a:t>single supplier = fragility, multi-supplier = resilience, strategic alliance with supply chain and channels of distribution is the foundation for growth during hard times</a:t>
            </a:r>
          </a:p>
          <a:p>
            <a:r>
              <a:rPr lang="en-US" b="1" dirty="0"/>
              <a:t>Inventory strategy shift: </a:t>
            </a:r>
            <a:r>
              <a:rPr lang="en-US" dirty="0"/>
              <a:t>Just-in-Time → Just-in-Case; (after COVID and Ukraine war)</a:t>
            </a:r>
          </a:p>
          <a:p>
            <a:r>
              <a:rPr lang="en-US" b="1" dirty="0"/>
              <a:t>Pricing strategy redesign: </a:t>
            </a:r>
            <a:r>
              <a:rPr lang="en-US" dirty="0"/>
              <a:t>elasticity-aware pricing; instead of: static markup pricing</a:t>
            </a:r>
          </a:p>
          <a:p>
            <a:pPr marL="0" indent="0">
              <a:buNone/>
            </a:pPr>
            <a:endParaRPr lang="en-US" dirty="0"/>
          </a:p>
        </p:txBody>
      </p:sp>
    </p:spTree>
    <p:extLst>
      <p:ext uri="{BB962C8B-B14F-4D97-AF65-F5344CB8AC3E}">
        <p14:creationId xmlns:p14="http://schemas.microsoft.com/office/powerpoint/2010/main" val="1560438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91FB7-FE77-B21D-29AA-2AD3E6A1D686}"/>
              </a:ext>
            </a:extLst>
          </p:cNvPr>
          <p:cNvSpPr>
            <a:spLocks noGrp="1"/>
          </p:cNvSpPr>
          <p:nvPr>
            <p:ph type="title"/>
          </p:nvPr>
        </p:nvSpPr>
        <p:spPr>
          <a:xfrm>
            <a:off x="838200" y="365126"/>
            <a:ext cx="10515600" cy="918668"/>
          </a:xfrm>
        </p:spPr>
        <p:txBody>
          <a:bodyPr>
            <a:normAutofit/>
          </a:bodyPr>
          <a:lstStyle/>
          <a:p>
            <a:pPr algn="ctr"/>
            <a:r>
              <a:rPr lang="en-US" sz="2800" b="1" dirty="0"/>
              <a:t>Sustainability becomes a competitiveness strategy</a:t>
            </a:r>
            <a:endParaRPr lang="en-US" sz="2800" dirty="0"/>
          </a:p>
        </p:txBody>
      </p:sp>
      <p:sp>
        <p:nvSpPr>
          <p:cNvPr id="3" name="Content Placeholder 2">
            <a:extLst>
              <a:ext uri="{FF2B5EF4-FFF2-40B4-BE49-F238E27FC236}">
                <a16:creationId xmlns:a16="http://schemas.microsoft.com/office/drawing/2014/main" id="{A83E2B91-EC46-70B9-76D2-475B614BC9FD}"/>
              </a:ext>
            </a:extLst>
          </p:cNvPr>
          <p:cNvSpPr>
            <a:spLocks noGrp="1"/>
          </p:cNvSpPr>
          <p:nvPr>
            <p:ph idx="1"/>
          </p:nvPr>
        </p:nvSpPr>
        <p:spPr>
          <a:xfrm>
            <a:off x="838200" y="1150570"/>
            <a:ext cx="10515600" cy="5026393"/>
          </a:xfrm>
        </p:spPr>
        <p:txBody>
          <a:bodyPr>
            <a:normAutofit/>
          </a:bodyPr>
          <a:lstStyle/>
          <a:p>
            <a:pPr marL="0" indent="0">
              <a:buNone/>
            </a:pPr>
            <a:r>
              <a:rPr lang="en-US" dirty="0" err="1"/>
              <a:t>ESG</a:t>
            </a:r>
            <a:r>
              <a:rPr lang="en-US" dirty="0"/>
              <a:t> is not ideology.</a:t>
            </a:r>
          </a:p>
          <a:p>
            <a:pPr>
              <a:buFont typeface="Wingdings" panose="05000000000000000000" pitchFamily="2" charset="2"/>
              <a:buChar char="ü"/>
            </a:pPr>
            <a:r>
              <a:rPr lang="en-US" dirty="0"/>
              <a:t>It is: risk management architecture</a:t>
            </a:r>
          </a:p>
          <a:p>
            <a:pPr marL="0" indent="0">
              <a:buNone/>
            </a:pPr>
            <a:r>
              <a:rPr lang="en-US" dirty="0"/>
              <a:t>Example: renewable energy adoption reduces exposure to oil volatility</a:t>
            </a:r>
          </a:p>
          <a:p>
            <a:pPr marL="0" indent="0">
              <a:buNone/>
            </a:pPr>
            <a:r>
              <a:rPr lang="en-US" dirty="0"/>
              <a:t>Thus: sustainability = volatility hedge</a:t>
            </a:r>
          </a:p>
          <a:p>
            <a:pPr marL="0" indent="0">
              <a:buNone/>
            </a:pPr>
            <a:br>
              <a:rPr lang="en-US" dirty="0"/>
            </a:br>
            <a:endParaRPr lang="en-US" dirty="0"/>
          </a:p>
          <a:p>
            <a:r>
              <a:rPr lang="el-GR" dirty="0"/>
              <a:t>Η βιωσιμότητα (</a:t>
            </a:r>
            <a:r>
              <a:rPr lang="en-US" dirty="0"/>
              <a:t>sustainability) </a:t>
            </a:r>
            <a:r>
              <a:rPr lang="el-GR" dirty="0"/>
              <a:t>δεν είναι μόνο περιβαλλοντική επιλογή. Είναι στρατηγική ανθεκτικότητας (</a:t>
            </a:r>
            <a:r>
              <a:rPr lang="en-US" dirty="0"/>
              <a:t>resilience strategy) </a:t>
            </a:r>
            <a:r>
              <a:rPr lang="el-GR" dirty="0"/>
              <a:t>απέναντι σε </a:t>
            </a:r>
            <a:r>
              <a:rPr lang="en-US" dirty="0"/>
              <a:t>Grey Rhino </a:t>
            </a:r>
            <a:r>
              <a:rPr lang="el-GR" dirty="0"/>
              <a:t>κινδύνους.</a:t>
            </a:r>
          </a:p>
          <a:p>
            <a:pPr marL="0" indent="0">
              <a:buNone/>
            </a:pPr>
            <a:endParaRPr lang="en-US" dirty="0"/>
          </a:p>
        </p:txBody>
      </p:sp>
    </p:spTree>
    <p:extLst>
      <p:ext uri="{BB962C8B-B14F-4D97-AF65-F5344CB8AC3E}">
        <p14:creationId xmlns:p14="http://schemas.microsoft.com/office/powerpoint/2010/main" val="1481365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514A5-DDE1-DA38-1263-280420000358}"/>
              </a:ext>
            </a:extLst>
          </p:cNvPr>
          <p:cNvSpPr>
            <a:spLocks noGrp="1"/>
          </p:cNvSpPr>
          <p:nvPr>
            <p:ph type="title"/>
          </p:nvPr>
        </p:nvSpPr>
        <p:spPr>
          <a:xfrm>
            <a:off x="838200" y="365125"/>
            <a:ext cx="10515600" cy="1112449"/>
          </a:xfrm>
        </p:spPr>
        <p:txBody>
          <a:bodyPr>
            <a:normAutofit fontScale="90000"/>
          </a:bodyPr>
          <a:lstStyle/>
          <a:p>
            <a:pPr algn="ctr"/>
            <a:r>
              <a:rPr lang="en-US" dirty="0"/>
              <a:t>Oil shocks create:</a:t>
            </a:r>
            <a:br>
              <a:rPr lang="en-US" dirty="0"/>
            </a:br>
            <a:endParaRPr lang="en-US" dirty="0"/>
          </a:p>
        </p:txBody>
      </p:sp>
      <p:sp>
        <p:nvSpPr>
          <p:cNvPr id="3" name="Content Placeholder 2">
            <a:extLst>
              <a:ext uri="{FF2B5EF4-FFF2-40B4-BE49-F238E27FC236}">
                <a16:creationId xmlns:a16="http://schemas.microsoft.com/office/drawing/2014/main" id="{1E36A132-06A4-6411-0544-9E398467923D}"/>
              </a:ext>
            </a:extLst>
          </p:cNvPr>
          <p:cNvSpPr>
            <a:spLocks noGrp="1"/>
          </p:cNvSpPr>
          <p:nvPr>
            <p:ph idx="1"/>
          </p:nvPr>
        </p:nvSpPr>
        <p:spPr>
          <a:xfrm>
            <a:off x="838200" y="1102125"/>
            <a:ext cx="10515600" cy="5074838"/>
          </a:xfrm>
        </p:spPr>
        <p:txBody>
          <a:bodyPr/>
          <a:lstStyle/>
          <a:p>
            <a:pPr marL="514350" indent="-514350">
              <a:buFont typeface="+mj-lt"/>
              <a:buAutoNum type="arabicPeriod"/>
            </a:pPr>
            <a:r>
              <a:rPr lang="en-US" dirty="0"/>
              <a:t>meso-level transmission effects</a:t>
            </a:r>
          </a:p>
          <a:p>
            <a:r>
              <a:rPr lang="en-US" dirty="0"/>
              <a:t>through:</a:t>
            </a:r>
          </a:p>
          <a:p>
            <a:r>
              <a:rPr lang="en-US" dirty="0"/>
              <a:t>supply chains</a:t>
            </a:r>
          </a:p>
          <a:p>
            <a:r>
              <a:rPr lang="en-US" dirty="0"/>
              <a:t>logistics networks</a:t>
            </a:r>
          </a:p>
          <a:p>
            <a:r>
              <a:rPr lang="en-US" dirty="0"/>
              <a:t>sectoral interdependencies</a:t>
            </a:r>
          </a:p>
          <a:p>
            <a:pPr marL="0" indent="0">
              <a:buNone/>
            </a:pPr>
            <a:r>
              <a:rPr lang="en-US" dirty="0"/>
              <a:t>2. This connects directly with:</a:t>
            </a:r>
          </a:p>
          <a:p>
            <a:r>
              <a:rPr lang="en-US" dirty="0"/>
              <a:t>Complex Adaptive Systems (CAS)</a:t>
            </a:r>
          </a:p>
          <a:p>
            <a:r>
              <a:rPr lang="en-US" dirty="0"/>
              <a:t>Considering the firm as a process and not as a production unit.</a:t>
            </a:r>
          </a:p>
          <a:p>
            <a:pPr marL="0" indent="0">
              <a:buNone/>
            </a:pPr>
            <a:endParaRPr lang="en-US" dirty="0"/>
          </a:p>
        </p:txBody>
      </p:sp>
    </p:spTree>
    <p:extLst>
      <p:ext uri="{BB962C8B-B14F-4D97-AF65-F5344CB8AC3E}">
        <p14:creationId xmlns:p14="http://schemas.microsoft.com/office/powerpoint/2010/main" val="21730423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id="{A45E527C-C30C-4C32-A47C-EDC76909002F}"/>
              </a:ext>
            </a:extLst>
          </p:cNvPr>
          <p:cNvSpPr/>
          <p:nvPr/>
        </p:nvSpPr>
        <p:spPr>
          <a:xfrm>
            <a:off x="0" y="6245820"/>
            <a:ext cx="12192000" cy="63057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id="{E6FB2A3F-83E4-4F68-966B-02624B0122D5}"/>
              </a:ext>
            </a:extLst>
          </p:cNvPr>
          <p:cNvSpPr>
            <a:spLocks noGrp="1"/>
          </p:cNvSpPr>
          <p:nvPr>
            <p:ph type="title"/>
          </p:nvPr>
        </p:nvSpPr>
        <p:spPr>
          <a:xfrm>
            <a:off x="0" y="0"/>
            <a:ext cx="12191999" cy="719331"/>
          </a:xfrm>
          <a:solidFill>
            <a:schemeClr val="accent5"/>
          </a:solidFill>
        </p:spPr>
        <p:txBody>
          <a:bodyPr/>
          <a:lstStyle/>
          <a:p>
            <a:r>
              <a:rPr lang="el-GR" b="1" dirty="0">
                <a:solidFill>
                  <a:schemeClr val="bg1"/>
                </a:solidFill>
              </a:rPr>
              <a:t>Κεφάλαιο 21 </a:t>
            </a:r>
            <a:r>
              <a:rPr lang="el-GR" dirty="0">
                <a:solidFill>
                  <a:schemeClr val="bg1"/>
                </a:solidFill>
              </a:rPr>
              <a:t>: </a:t>
            </a:r>
            <a:r>
              <a:rPr lang="el-GR" b="1" dirty="0">
                <a:solidFill>
                  <a:schemeClr val="bg1"/>
                </a:solidFill>
              </a:rPr>
              <a:t>ΟΙΚΟΝΟΜΙΚΗ ΤΩΝ ΕΠΙΧΕΙΡΗΣΕΩΝ</a:t>
            </a:r>
            <a:endParaRPr lang="el-GR" dirty="0">
              <a:solidFill>
                <a:schemeClr val="bg1"/>
              </a:solidFill>
            </a:endParaRPr>
          </a:p>
        </p:txBody>
      </p:sp>
      <p:sp>
        <p:nvSpPr>
          <p:cNvPr id="8" name="Θέση υποσέλιδου 4">
            <a:extLst>
              <a:ext uri="{FF2B5EF4-FFF2-40B4-BE49-F238E27FC236}">
                <a16:creationId xmlns:a16="http://schemas.microsoft.com/office/drawing/2014/main" id="{BC5C4412-4F59-4F5B-A82C-6DD039241071}"/>
              </a:ext>
            </a:extLst>
          </p:cNvPr>
          <p:cNvSpPr txBox="1">
            <a:spLocks/>
          </p:cNvSpPr>
          <p:nvPr/>
        </p:nvSpPr>
        <p:spPr>
          <a:xfrm>
            <a:off x="940723" y="6391830"/>
            <a:ext cx="9683932"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b="1" dirty="0">
                <a:solidFill>
                  <a:schemeClr val="bg1"/>
                </a:solidFill>
              </a:rPr>
              <a:t>Οικονομική των Επιχειρήσεων </a:t>
            </a:r>
            <a:r>
              <a:rPr lang="es-ES" b="1" dirty="0">
                <a:solidFill>
                  <a:schemeClr val="bg1"/>
                </a:solidFill>
              </a:rPr>
              <a:t>, 3</a:t>
            </a:r>
            <a:r>
              <a:rPr lang="el-GR" b="1" baseline="30000" dirty="0">
                <a:solidFill>
                  <a:schemeClr val="bg1"/>
                </a:solidFill>
              </a:rPr>
              <a:t>η</a:t>
            </a:r>
            <a:r>
              <a:rPr lang="el-GR" b="1" dirty="0">
                <a:solidFill>
                  <a:schemeClr val="bg1"/>
                </a:solidFill>
              </a:rPr>
              <a:t> Έκδοση</a:t>
            </a:r>
            <a:br>
              <a:rPr lang="el-GR" dirty="0">
                <a:solidFill>
                  <a:schemeClr val="bg1"/>
                </a:solidFill>
              </a:rPr>
            </a:br>
            <a:r>
              <a:rPr lang="el-GR" dirty="0">
                <a:solidFill>
                  <a:schemeClr val="bg1"/>
                </a:solidFill>
              </a:rPr>
              <a:t>Συγγραφείς:  </a:t>
            </a:r>
            <a:r>
              <a:rPr lang="en-US" b="1" dirty="0" err="1">
                <a:solidFill>
                  <a:schemeClr val="bg1"/>
                </a:solidFill>
              </a:rPr>
              <a:t>Mankiw</a:t>
            </a:r>
            <a:r>
              <a:rPr lang="en-US" b="1" dirty="0">
                <a:solidFill>
                  <a:schemeClr val="bg1"/>
                </a:solidFill>
              </a:rPr>
              <a:t> N. Gregory, Taylor P. Mark, Andrew </a:t>
            </a:r>
            <a:r>
              <a:rPr lang="en-US" b="1" dirty="0" err="1">
                <a:solidFill>
                  <a:schemeClr val="bg1"/>
                </a:solidFill>
              </a:rPr>
              <a:t>Ashwin</a:t>
            </a:r>
            <a:endParaRPr lang="el-GR" dirty="0">
              <a:solidFill>
                <a:schemeClr val="bg1"/>
              </a:solidFill>
            </a:endParaRPr>
          </a:p>
        </p:txBody>
      </p:sp>
      <p:pic>
        <p:nvPicPr>
          <p:cNvPr id="9" name="Εικόνα 8">
            <a:extLst>
              <a:ext uri="{FF2B5EF4-FFF2-40B4-BE49-F238E27FC236}">
                <a16:creationId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474" y="6327904"/>
            <a:ext cx="446167" cy="430918"/>
          </a:xfrm>
          <a:prstGeom prst="rect">
            <a:avLst/>
          </a:prstGeom>
        </p:spPr>
      </p:pic>
      <p:sp>
        <p:nvSpPr>
          <p:cNvPr id="11" name="TextBox 10">
            <a:extLst>
              <a:ext uri="{FF2B5EF4-FFF2-40B4-BE49-F238E27FC236}">
                <a16:creationId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13</a:t>
            </a:fld>
            <a:endParaRPr lang="en-US" sz="1600" b="1" dirty="0">
              <a:solidFill>
                <a:schemeClr val="bg1"/>
              </a:solidFill>
              <a:latin typeface="Arial" pitchFamily="34" charset="0"/>
              <a:cs typeface="Arial" pitchFamily="34" charset="0"/>
            </a:endParaRPr>
          </a:p>
        </p:txBody>
      </p:sp>
      <p:sp>
        <p:nvSpPr>
          <p:cNvPr id="3" name="Ορθογώνιο 2"/>
          <p:cNvSpPr/>
          <p:nvPr/>
        </p:nvSpPr>
        <p:spPr>
          <a:xfrm>
            <a:off x="84474" y="865340"/>
            <a:ext cx="11827151" cy="5262979"/>
          </a:xfrm>
          <a:prstGeom prst="rect">
            <a:avLst/>
          </a:prstGeom>
        </p:spPr>
        <p:txBody>
          <a:bodyPr wrap="square">
            <a:spAutoFit/>
          </a:bodyPr>
          <a:lstStyle/>
          <a:p>
            <a:r>
              <a:rPr lang="el-GR" sz="3200" b="1" dirty="0">
                <a:solidFill>
                  <a:schemeClr val="accent2">
                    <a:lumMod val="75000"/>
                  </a:schemeClr>
                </a:solidFill>
              </a:rPr>
              <a:t>Ο κεϋνσιανός σταυρός</a:t>
            </a:r>
          </a:p>
          <a:p>
            <a:endParaRPr lang="el-GR" dirty="0"/>
          </a:p>
          <a:p>
            <a:pPr marL="342900" indent="-342900">
              <a:buFont typeface="Arial" panose="020B0604020202020204" pitchFamily="34" charset="0"/>
              <a:buChar char="•"/>
            </a:pPr>
            <a:r>
              <a:rPr lang="el-GR" sz="2400" b="1" dirty="0"/>
              <a:t>Πλήρης απασχόληση: </a:t>
            </a:r>
            <a:r>
              <a:rPr lang="el-GR" sz="2400" dirty="0"/>
              <a:t>το σημείο εκείνο όπου όσοι άνθρωποι θέλουν να εργαστούν στο τρέχον αγοραίο επίπεδο μισθού, μπορούν να βρουν εργασία.</a:t>
            </a:r>
          </a:p>
          <a:p>
            <a:pPr marL="342900" indent="-342900">
              <a:buFont typeface="Arial" panose="020B0604020202020204" pitchFamily="34" charset="0"/>
              <a:buChar char="•"/>
            </a:pPr>
            <a:r>
              <a:rPr lang="el-GR" sz="2400" b="1" dirty="0"/>
              <a:t>Σχεδιασμένες δαπάνες, αποταμίευση ή επένδυση</a:t>
            </a:r>
            <a:r>
              <a:rPr lang="el-GR" sz="2400" dirty="0"/>
              <a:t>: οι επιθυμητές ή σκόπιμες πράξεις νοικοκυριών και επιχειρήσεων.</a:t>
            </a:r>
          </a:p>
          <a:p>
            <a:pPr marL="342900" indent="-342900">
              <a:buFont typeface="Arial" panose="020B0604020202020204" pitchFamily="34" charset="0"/>
              <a:buChar char="•"/>
            </a:pPr>
            <a:r>
              <a:rPr lang="el-GR" sz="2400" b="1" dirty="0"/>
              <a:t>Πραγματικές δαπάνες, αποταμίευση ή επένδυση</a:t>
            </a:r>
            <a:r>
              <a:rPr lang="el-GR" sz="2400" dirty="0"/>
              <a:t>: Το ολοκληρωμένο ή εκ των υστέρων αποτέλεσμα των πράξεων νοικοκυριών και επιχειρήσεων.</a:t>
            </a:r>
          </a:p>
          <a:p>
            <a:pPr marL="342900" indent="-342900">
              <a:buFont typeface="Arial" panose="020B0604020202020204" pitchFamily="34" charset="0"/>
              <a:buChar char="•"/>
            </a:pPr>
            <a:endParaRPr lang="el-GR" sz="2400" dirty="0"/>
          </a:p>
          <a:p>
            <a:pPr marL="342900" indent="-342900">
              <a:buFont typeface="Arial" panose="020B0604020202020204" pitchFamily="34" charset="0"/>
              <a:buChar char="•"/>
            </a:pPr>
            <a:r>
              <a:rPr lang="el-GR" sz="2400" dirty="0"/>
              <a:t>Θεμελιώδες σημείο της κεϋνσιανής ανάλυσης είναι η διάκριση μεταξύ σχεδιασμένων και πραγματικών αποφάσεων σε νοικοκυριά και επιχειρήσεις.</a:t>
            </a:r>
          </a:p>
          <a:p>
            <a:pPr marL="800100" lvl="1" indent="-342900">
              <a:buFont typeface="Arial" panose="020B0604020202020204" pitchFamily="34" charset="0"/>
              <a:buChar char="•"/>
            </a:pPr>
            <a:r>
              <a:rPr lang="el-GR" sz="2400" dirty="0"/>
              <a:t>Τα σχεδιασμένα και τα πραγματικά αποτελέσματα μπορεί να είναι πολύ διαφορετικά.</a:t>
            </a:r>
          </a:p>
          <a:p>
            <a:pPr marL="800100" lvl="1" indent="-342900">
              <a:buFont typeface="Arial" panose="020B0604020202020204" pitchFamily="34" charset="0"/>
              <a:buChar char="•"/>
            </a:pPr>
            <a:r>
              <a:rPr lang="el-GR" sz="2400" dirty="0"/>
              <a:t>Έτσι, ο Keynes ισχυρίστηκε ότι δεν υπάρχει κανένας λόγος η ισορροπία εθνικού εισοδήματος να συμπίπτει με την πλήρη απασχόληση.</a:t>
            </a:r>
          </a:p>
        </p:txBody>
      </p:sp>
    </p:spTree>
    <p:extLst>
      <p:ext uri="{BB962C8B-B14F-4D97-AF65-F5344CB8AC3E}">
        <p14:creationId xmlns:p14="http://schemas.microsoft.com/office/powerpoint/2010/main" val="37821228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id="{A45E527C-C30C-4C32-A47C-EDC76909002F}"/>
              </a:ext>
            </a:extLst>
          </p:cNvPr>
          <p:cNvSpPr/>
          <p:nvPr/>
        </p:nvSpPr>
        <p:spPr>
          <a:xfrm>
            <a:off x="0" y="6245820"/>
            <a:ext cx="12192000" cy="63057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id="{E6FB2A3F-83E4-4F68-966B-02624B0122D5}"/>
              </a:ext>
            </a:extLst>
          </p:cNvPr>
          <p:cNvSpPr>
            <a:spLocks noGrp="1"/>
          </p:cNvSpPr>
          <p:nvPr>
            <p:ph type="title"/>
          </p:nvPr>
        </p:nvSpPr>
        <p:spPr>
          <a:xfrm>
            <a:off x="0" y="0"/>
            <a:ext cx="12191999" cy="719331"/>
          </a:xfrm>
          <a:solidFill>
            <a:schemeClr val="accent5"/>
          </a:solidFill>
        </p:spPr>
        <p:txBody>
          <a:bodyPr/>
          <a:lstStyle/>
          <a:p>
            <a:r>
              <a:rPr lang="el-GR" b="1" dirty="0">
                <a:solidFill>
                  <a:schemeClr val="bg1"/>
                </a:solidFill>
              </a:rPr>
              <a:t>Κεφάλαιο 21 </a:t>
            </a:r>
            <a:r>
              <a:rPr lang="el-GR" dirty="0">
                <a:solidFill>
                  <a:schemeClr val="bg1"/>
                </a:solidFill>
              </a:rPr>
              <a:t>: </a:t>
            </a:r>
            <a:r>
              <a:rPr lang="el-GR" b="1" dirty="0">
                <a:solidFill>
                  <a:schemeClr val="bg1"/>
                </a:solidFill>
              </a:rPr>
              <a:t>ΟΙΚΟΝΟΜΙΚΗ ΤΩΝ ΕΠΙΧΕΙΡΗΣΕΩΝ</a:t>
            </a:r>
            <a:endParaRPr lang="el-GR" dirty="0">
              <a:solidFill>
                <a:schemeClr val="bg1"/>
              </a:solidFill>
            </a:endParaRPr>
          </a:p>
        </p:txBody>
      </p:sp>
      <p:sp>
        <p:nvSpPr>
          <p:cNvPr id="8" name="Θέση υποσέλιδου 4">
            <a:extLst>
              <a:ext uri="{FF2B5EF4-FFF2-40B4-BE49-F238E27FC236}">
                <a16:creationId xmlns:a16="http://schemas.microsoft.com/office/drawing/2014/main" id="{BC5C4412-4F59-4F5B-A82C-6DD039241071}"/>
              </a:ext>
            </a:extLst>
          </p:cNvPr>
          <p:cNvSpPr txBox="1">
            <a:spLocks/>
          </p:cNvSpPr>
          <p:nvPr/>
        </p:nvSpPr>
        <p:spPr>
          <a:xfrm>
            <a:off x="940723" y="6391830"/>
            <a:ext cx="9683932"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b="1" dirty="0">
                <a:solidFill>
                  <a:schemeClr val="bg1"/>
                </a:solidFill>
              </a:rPr>
              <a:t>Οικονομική των Επιχειρήσεων </a:t>
            </a:r>
            <a:r>
              <a:rPr lang="es-ES" b="1" dirty="0">
                <a:solidFill>
                  <a:schemeClr val="bg1"/>
                </a:solidFill>
              </a:rPr>
              <a:t>, 3</a:t>
            </a:r>
            <a:r>
              <a:rPr lang="el-GR" b="1" baseline="30000" dirty="0">
                <a:solidFill>
                  <a:schemeClr val="bg1"/>
                </a:solidFill>
              </a:rPr>
              <a:t>η</a:t>
            </a:r>
            <a:r>
              <a:rPr lang="el-GR" b="1" dirty="0">
                <a:solidFill>
                  <a:schemeClr val="bg1"/>
                </a:solidFill>
              </a:rPr>
              <a:t> Έκδοση</a:t>
            </a:r>
            <a:br>
              <a:rPr lang="el-GR" dirty="0">
                <a:solidFill>
                  <a:schemeClr val="bg1"/>
                </a:solidFill>
              </a:rPr>
            </a:br>
            <a:r>
              <a:rPr lang="el-GR" dirty="0">
                <a:solidFill>
                  <a:schemeClr val="bg1"/>
                </a:solidFill>
              </a:rPr>
              <a:t>Συγγραφείς:  </a:t>
            </a:r>
            <a:r>
              <a:rPr lang="en-US" b="1" dirty="0" err="1">
                <a:solidFill>
                  <a:schemeClr val="bg1"/>
                </a:solidFill>
              </a:rPr>
              <a:t>Mankiw</a:t>
            </a:r>
            <a:r>
              <a:rPr lang="en-US" b="1" dirty="0">
                <a:solidFill>
                  <a:schemeClr val="bg1"/>
                </a:solidFill>
              </a:rPr>
              <a:t> N. Gregory, Taylor P. Mark, Andrew </a:t>
            </a:r>
            <a:r>
              <a:rPr lang="en-US" b="1" dirty="0" err="1">
                <a:solidFill>
                  <a:schemeClr val="bg1"/>
                </a:solidFill>
              </a:rPr>
              <a:t>Ashwin</a:t>
            </a:r>
            <a:endParaRPr lang="el-GR" dirty="0">
              <a:solidFill>
                <a:schemeClr val="bg1"/>
              </a:solidFill>
            </a:endParaRPr>
          </a:p>
        </p:txBody>
      </p:sp>
      <p:pic>
        <p:nvPicPr>
          <p:cNvPr id="9" name="Εικόνα 8">
            <a:extLst>
              <a:ext uri="{FF2B5EF4-FFF2-40B4-BE49-F238E27FC236}">
                <a16:creationId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474" y="6327904"/>
            <a:ext cx="446167" cy="430918"/>
          </a:xfrm>
          <a:prstGeom prst="rect">
            <a:avLst/>
          </a:prstGeom>
        </p:spPr>
      </p:pic>
      <p:sp>
        <p:nvSpPr>
          <p:cNvPr id="11" name="TextBox 10">
            <a:extLst>
              <a:ext uri="{FF2B5EF4-FFF2-40B4-BE49-F238E27FC236}">
                <a16:creationId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14</a:t>
            </a:fld>
            <a:endParaRPr lang="en-US" sz="1600" b="1" dirty="0">
              <a:solidFill>
                <a:schemeClr val="bg1"/>
              </a:solidFill>
              <a:latin typeface="Arial" pitchFamily="34" charset="0"/>
              <a:cs typeface="Arial" pitchFamily="34" charset="0"/>
            </a:endParaRPr>
          </a:p>
        </p:txBody>
      </p:sp>
      <p:sp>
        <p:nvSpPr>
          <p:cNvPr id="3" name="Ορθογώνιο 2"/>
          <p:cNvSpPr/>
          <p:nvPr/>
        </p:nvSpPr>
        <p:spPr>
          <a:xfrm>
            <a:off x="84474" y="751344"/>
            <a:ext cx="11827152" cy="2585323"/>
          </a:xfrm>
          <a:prstGeom prst="rect">
            <a:avLst/>
          </a:prstGeom>
        </p:spPr>
        <p:txBody>
          <a:bodyPr wrap="square">
            <a:spAutoFit/>
          </a:bodyPr>
          <a:lstStyle/>
          <a:p>
            <a:r>
              <a:rPr lang="el-GR" b="1" dirty="0">
                <a:solidFill>
                  <a:schemeClr val="accent2">
                    <a:lumMod val="75000"/>
                  </a:schemeClr>
                </a:solidFill>
              </a:rPr>
              <a:t>Αποπληθωριστικά και πληθωριστικά χάσματα</a:t>
            </a:r>
          </a:p>
          <a:p>
            <a:r>
              <a:rPr lang="el-GR" dirty="0"/>
              <a:t>Η γραμμή 45 μοιρών παρουσιάζει όλα τα σημεία που οι καταναλωτικές δαπάνες ισούνται με το εισόδημα. </a:t>
            </a:r>
          </a:p>
          <a:p>
            <a:pPr marL="285750" indent="-285750">
              <a:buFont typeface="Arial" panose="020B0604020202020204" pitchFamily="34" charset="0"/>
              <a:buChar char="•"/>
            </a:pPr>
            <a:r>
              <a:rPr lang="el-GR" dirty="0"/>
              <a:t>Η οικονομία βρίσκεται σε ισορροπία εκεί όπου η γραμμή δαπανών, C + I + G + NX, τέμνεται με τη γραμμή 45 μοιρών.</a:t>
            </a:r>
          </a:p>
          <a:p>
            <a:pPr marL="285750" indent="-285750">
              <a:buFont typeface="Arial" panose="020B0604020202020204" pitchFamily="34" charset="0"/>
              <a:buChar char="•"/>
            </a:pPr>
            <a:r>
              <a:rPr lang="el-GR" dirty="0"/>
              <a:t> Στη γραφική παράσταση (α) αυτή η ισορροπία είναι μικρότερη από την παραγωγή πλήρους απασχόλησης </a:t>
            </a:r>
            <a:r>
              <a:rPr lang="el-GR" dirty="0" err="1"/>
              <a:t>Yf</a:t>
            </a:r>
            <a:r>
              <a:rPr lang="el-GR" dirty="0"/>
              <a:t>. </a:t>
            </a:r>
          </a:p>
          <a:p>
            <a:pPr marL="285750" indent="-285750">
              <a:buFont typeface="Arial" panose="020B0604020202020204" pitchFamily="34" charset="0"/>
              <a:buChar char="•"/>
            </a:pPr>
            <a:r>
              <a:rPr lang="el-GR" dirty="0"/>
              <a:t>Στο Y1 η ζήτηση είναι ανεπαρκής για να διατηρήσει την παραγωγή πλήρους απασχόλησης. </a:t>
            </a:r>
          </a:p>
          <a:p>
            <a:pPr marL="285750" indent="-285750">
              <a:buFont typeface="Arial" panose="020B0604020202020204" pitchFamily="34" charset="0"/>
              <a:buChar char="•"/>
            </a:pPr>
            <a:r>
              <a:rPr lang="el-GR" dirty="0"/>
              <a:t>Η κυβέρνηση θα πρέπει να μετατοπίσει τη γραμμή μέχρι το C + I + G + NX1, για να εξαλείψει το αποπληθωριστικό χάσμα.</a:t>
            </a:r>
          </a:p>
          <a:p>
            <a:pPr marL="285750" indent="-285750">
              <a:buFont typeface="Arial" panose="020B0604020202020204" pitchFamily="34" charset="0"/>
              <a:buChar char="•"/>
            </a:pPr>
            <a:r>
              <a:rPr lang="el-GR" dirty="0"/>
              <a:t>Στη γραφική παράσταση (β) η ισορροπία είναι υψηλότερη από την παραγωγή πλήρους απασχόλησης –η οικονομία δεν έχει την ικανότητα να ικανοποιήσει τη ζήτηση. Σε αυτήν την περίπτωση, η κυβέρνηση πρέπει Να μετατοπίσει τη γραμμή C + I + G + NX στο C + I + G + NX2 για να εξαλείψει το πληθωριστικό χάσμα.</a:t>
            </a:r>
          </a:p>
        </p:txBody>
      </p:sp>
      <p:pic>
        <p:nvPicPr>
          <p:cNvPr id="4" name="Εικόνα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474" y="3336667"/>
            <a:ext cx="5750343" cy="2584074"/>
          </a:xfrm>
          <a:prstGeom prst="rect">
            <a:avLst/>
          </a:prstGeom>
        </p:spPr>
      </p:pic>
      <p:pic>
        <p:nvPicPr>
          <p:cNvPr id="5" name="Εικόνα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0983" y="3336667"/>
            <a:ext cx="5630643" cy="2746613"/>
          </a:xfrm>
          <a:prstGeom prst="rect">
            <a:avLst/>
          </a:prstGeom>
        </p:spPr>
      </p:pic>
    </p:spTree>
    <p:extLst>
      <p:ext uri="{BB962C8B-B14F-4D97-AF65-F5344CB8AC3E}">
        <p14:creationId xmlns:p14="http://schemas.microsoft.com/office/powerpoint/2010/main" val="110095530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id="{A45E527C-C30C-4C32-A47C-EDC76909002F}"/>
              </a:ext>
            </a:extLst>
          </p:cNvPr>
          <p:cNvSpPr/>
          <p:nvPr/>
        </p:nvSpPr>
        <p:spPr>
          <a:xfrm>
            <a:off x="0" y="6245820"/>
            <a:ext cx="12192000" cy="63057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id="{E6FB2A3F-83E4-4F68-966B-02624B0122D5}"/>
              </a:ext>
            </a:extLst>
          </p:cNvPr>
          <p:cNvSpPr>
            <a:spLocks noGrp="1"/>
          </p:cNvSpPr>
          <p:nvPr>
            <p:ph type="title"/>
          </p:nvPr>
        </p:nvSpPr>
        <p:spPr>
          <a:xfrm>
            <a:off x="0" y="0"/>
            <a:ext cx="12191999" cy="719331"/>
          </a:xfrm>
          <a:solidFill>
            <a:schemeClr val="accent5"/>
          </a:solidFill>
        </p:spPr>
        <p:txBody>
          <a:bodyPr/>
          <a:lstStyle/>
          <a:p>
            <a:r>
              <a:rPr lang="el-GR" b="1" dirty="0">
                <a:solidFill>
                  <a:schemeClr val="bg1"/>
                </a:solidFill>
              </a:rPr>
              <a:t>Κεφάλαιο 21 </a:t>
            </a:r>
            <a:r>
              <a:rPr lang="el-GR" dirty="0">
                <a:solidFill>
                  <a:schemeClr val="bg1"/>
                </a:solidFill>
              </a:rPr>
              <a:t>: </a:t>
            </a:r>
            <a:r>
              <a:rPr lang="el-GR" b="1" dirty="0">
                <a:solidFill>
                  <a:schemeClr val="bg1"/>
                </a:solidFill>
              </a:rPr>
              <a:t>ΟΙΚΟΝΟΜΙΚΗ ΤΩΝ ΕΠΙΧΕΙΡΗΣΕΩΝ</a:t>
            </a:r>
          </a:p>
        </p:txBody>
      </p:sp>
      <p:sp>
        <p:nvSpPr>
          <p:cNvPr id="8" name="Θέση υποσέλιδου 4">
            <a:extLst>
              <a:ext uri="{FF2B5EF4-FFF2-40B4-BE49-F238E27FC236}">
                <a16:creationId xmlns:a16="http://schemas.microsoft.com/office/drawing/2014/main" id="{BC5C4412-4F59-4F5B-A82C-6DD039241071}"/>
              </a:ext>
            </a:extLst>
          </p:cNvPr>
          <p:cNvSpPr txBox="1">
            <a:spLocks/>
          </p:cNvSpPr>
          <p:nvPr/>
        </p:nvSpPr>
        <p:spPr>
          <a:xfrm>
            <a:off x="940723" y="6391830"/>
            <a:ext cx="9683932"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b="1" dirty="0">
                <a:solidFill>
                  <a:schemeClr val="bg1"/>
                </a:solidFill>
              </a:rPr>
              <a:t>Οικονομική των Επιχειρήσεων </a:t>
            </a:r>
            <a:r>
              <a:rPr lang="es-ES" b="1" dirty="0">
                <a:solidFill>
                  <a:schemeClr val="bg1"/>
                </a:solidFill>
              </a:rPr>
              <a:t>, 3</a:t>
            </a:r>
            <a:r>
              <a:rPr lang="el-GR" b="1" baseline="30000" dirty="0">
                <a:solidFill>
                  <a:schemeClr val="bg1"/>
                </a:solidFill>
              </a:rPr>
              <a:t>η</a:t>
            </a:r>
            <a:r>
              <a:rPr lang="el-GR" b="1" dirty="0">
                <a:solidFill>
                  <a:schemeClr val="bg1"/>
                </a:solidFill>
              </a:rPr>
              <a:t> Έκδοση</a:t>
            </a:r>
            <a:br>
              <a:rPr lang="el-GR" dirty="0">
                <a:solidFill>
                  <a:schemeClr val="bg1"/>
                </a:solidFill>
              </a:rPr>
            </a:br>
            <a:r>
              <a:rPr lang="el-GR" dirty="0">
                <a:solidFill>
                  <a:schemeClr val="bg1"/>
                </a:solidFill>
              </a:rPr>
              <a:t>Συγγραφείς:  </a:t>
            </a:r>
            <a:r>
              <a:rPr lang="en-US" b="1" dirty="0" err="1">
                <a:solidFill>
                  <a:schemeClr val="bg1"/>
                </a:solidFill>
              </a:rPr>
              <a:t>Mankiw</a:t>
            </a:r>
            <a:r>
              <a:rPr lang="en-US" b="1" dirty="0">
                <a:solidFill>
                  <a:schemeClr val="bg1"/>
                </a:solidFill>
              </a:rPr>
              <a:t> N. Gregory, Taylor P. Mark, Andrew </a:t>
            </a:r>
            <a:r>
              <a:rPr lang="en-US" b="1" dirty="0" err="1">
                <a:solidFill>
                  <a:schemeClr val="bg1"/>
                </a:solidFill>
              </a:rPr>
              <a:t>Ashwin</a:t>
            </a:r>
            <a:endParaRPr lang="el-GR" dirty="0">
              <a:solidFill>
                <a:schemeClr val="bg1"/>
              </a:solidFill>
            </a:endParaRPr>
          </a:p>
        </p:txBody>
      </p:sp>
      <p:pic>
        <p:nvPicPr>
          <p:cNvPr id="9" name="Εικόνα 8">
            <a:extLst>
              <a:ext uri="{FF2B5EF4-FFF2-40B4-BE49-F238E27FC236}">
                <a16:creationId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474" y="6327904"/>
            <a:ext cx="446167" cy="430918"/>
          </a:xfrm>
          <a:prstGeom prst="rect">
            <a:avLst/>
          </a:prstGeom>
        </p:spPr>
      </p:pic>
      <p:sp>
        <p:nvSpPr>
          <p:cNvPr id="11" name="TextBox 10">
            <a:extLst>
              <a:ext uri="{FF2B5EF4-FFF2-40B4-BE49-F238E27FC236}">
                <a16:creationId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15</a:t>
            </a:fld>
            <a:endParaRPr lang="en-US" sz="1600" b="1" dirty="0">
              <a:solidFill>
                <a:schemeClr val="bg1"/>
              </a:solidFill>
              <a:latin typeface="Arial" pitchFamily="34" charset="0"/>
              <a:cs typeface="Arial" pitchFamily="34" charset="0"/>
            </a:endParaRPr>
          </a:p>
        </p:txBody>
      </p:sp>
      <p:sp>
        <p:nvSpPr>
          <p:cNvPr id="3" name="Ορθογώνιο 2"/>
          <p:cNvSpPr/>
          <p:nvPr/>
        </p:nvSpPr>
        <p:spPr>
          <a:xfrm>
            <a:off x="307556" y="865340"/>
            <a:ext cx="11604069" cy="4093428"/>
          </a:xfrm>
          <a:prstGeom prst="rect">
            <a:avLst/>
          </a:prstGeom>
        </p:spPr>
        <p:txBody>
          <a:bodyPr wrap="square">
            <a:spAutoFit/>
          </a:bodyPr>
          <a:lstStyle/>
          <a:p>
            <a:r>
              <a:rPr lang="el-GR" sz="3600" b="1" dirty="0">
                <a:solidFill>
                  <a:schemeClr val="accent2">
                    <a:lumMod val="75000"/>
                  </a:schemeClr>
                </a:solidFill>
              </a:rPr>
              <a:t>Αποτέλεσμα πολλαπλασιαστών</a:t>
            </a:r>
          </a:p>
          <a:p>
            <a:endParaRPr lang="el-GR" sz="2800" dirty="0"/>
          </a:p>
          <a:p>
            <a:pPr marL="342900" indent="-342900">
              <a:buFont typeface="Arial" panose="020B0604020202020204" pitchFamily="34" charset="0"/>
              <a:buChar char="•"/>
            </a:pPr>
            <a:r>
              <a:rPr lang="el-GR" sz="2800" b="1" dirty="0"/>
              <a:t>Πολλαπλασιαστικό αποτέλεσμα</a:t>
            </a:r>
            <a:r>
              <a:rPr lang="el-GR" sz="2800" dirty="0"/>
              <a:t>: οι επιπρόσθετες μετατοπίσεις στη συνολική ζήτηση που προκύπτουν όταν η επεκτατική δημοσιονομική πολιτική αυξάνει το εισόδημα και κατ’ επέκταση τις καταναλωτικές δαπάνες.</a:t>
            </a:r>
          </a:p>
          <a:p>
            <a:pPr marL="342900" indent="-342900">
              <a:buFont typeface="Arial" panose="020B0604020202020204" pitchFamily="34" charset="0"/>
              <a:buChar char="•"/>
            </a:pPr>
            <a:endParaRPr lang="el-GR" sz="2800" dirty="0"/>
          </a:p>
          <a:p>
            <a:pPr marL="342900" indent="-342900">
              <a:buFont typeface="Arial" panose="020B0604020202020204" pitchFamily="34" charset="0"/>
              <a:buChar char="•"/>
            </a:pPr>
            <a:r>
              <a:rPr lang="el-GR" sz="2800" dirty="0"/>
              <a:t>Η υψηλότερη κρατική ζήτηση οδηγεί σε υψηλότερη ζήτηση για επενδυτικά αγαθά. Αυτό το φαινόμενο ονομάζεται </a:t>
            </a:r>
            <a:r>
              <a:rPr lang="el-GR" sz="2800" b="1" dirty="0"/>
              <a:t>«επιταχυντής επενδύσεων».</a:t>
            </a:r>
          </a:p>
        </p:txBody>
      </p:sp>
    </p:spTree>
    <p:extLst>
      <p:ext uri="{BB962C8B-B14F-4D97-AF65-F5344CB8AC3E}">
        <p14:creationId xmlns:p14="http://schemas.microsoft.com/office/powerpoint/2010/main" val="401334544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id="{A45E527C-C30C-4C32-A47C-EDC76909002F}"/>
              </a:ext>
            </a:extLst>
          </p:cNvPr>
          <p:cNvSpPr/>
          <p:nvPr/>
        </p:nvSpPr>
        <p:spPr>
          <a:xfrm>
            <a:off x="0" y="6245820"/>
            <a:ext cx="12192000" cy="63057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id="{E6FB2A3F-83E4-4F68-966B-02624B0122D5}"/>
              </a:ext>
            </a:extLst>
          </p:cNvPr>
          <p:cNvSpPr>
            <a:spLocks noGrp="1"/>
          </p:cNvSpPr>
          <p:nvPr>
            <p:ph type="title"/>
          </p:nvPr>
        </p:nvSpPr>
        <p:spPr>
          <a:xfrm>
            <a:off x="0" y="0"/>
            <a:ext cx="12191999" cy="719331"/>
          </a:xfrm>
          <a:solidFill>
            <a:schemeClr val="accent5"/>
          </a:solidFill>
        </p:spPr>
        <p:txBody>
          <a:bodyPr/>
          <a:lstStyle/>
          <a:p>
            <a:r>
              <a:rPr lang="el-GR" b="1" dirty="0">
                <a:solidFill>
                  <a:schemeClr val="bg1"/>
                </a:solidFill>
              </a:rPr>
              <a:t>Κεφάλαιο 21 </a:t>
            </a:r>
            <a:r>
              <a:rPr lang="el-GR" dirty="0">
                <a:solidFill>
                  <a:schemeClr val="bg1"/>
                </a:solidFill>
              </a:rPr>
              <a:t>: </a:t>
            </a:r>
            <a:r>
              <a:rPr lang="el-GR" b="1" dirty="0">
                <a:solidFill>
                  <a:schemeClr val="bg1"/>
                </a:solidFill>
              </a:rPr>
              <a:t>ΟΙΚΟΝΟΜΙΚΗ ΤΩΝ ΕΠΙΧΕΙΡΗΣΕΩΝ</a:t>
            </a:r>
            <a:endParaRPr lang="el-GR" dirty="0">
              <a:solidFill>
                <a:schemeClr val="bg1"/>
              </a:solidFill>
            </a:endParaRPr>
          </a:p>
        </p:txBody>
      </p:sp>
      <p:sp>
        <p:nvSpPr>
          <p:cNvPr id="8" name="Θέση υποσέλιδου 4">
            <a:extLst>
              <a:ext uri="{FF2B5EF4-FFF2-40B4-BE49-F238E27FC236}">
                <a16:creationId xmlns:a16="http://schemas.microsoft.com/office/drawing/2014/main" id="{BC5C4412-4F59-4F5B-A82C-6DD039241071}"/>
              </a:ext>
            </a:extLst>
          </p:cNvPr>
          <p:cNvSpPr txBox="1">
            <a:spLocks/>
          </p:cNvSpPr>
          <p:nvPr/>
        </p:nvSpPr>
        <p:spPr>
          <a:xfrm>
            <a:off x="940723" y="6391830"/>
            <a:ext cx="9683932"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b="1" dirty="0">
                <a:solidFill>
                  <a:schemeClr val="bg1"/>
                </a:solidFill>
              </a:rPr>
              <a:t>Οικονομική των Επιχειρήσεων </a:t>
            </a:r>
            <a:r>
              <a:rPr lang="es-ES" b="1" dirty="0">
                <a:solidFill>
                  <a:schemeClr val="bg1"/>
                </a:solidFill>
              </a:rPr>
              <a:t>, 3</a:t>
            </a:r>
            <a:r>
              <a:rPr lang="el-GR" b="1" baseline="30000" dirty="0">
                <a:solidFill>
                  <a:schemeClr val="bg1"/>
                </a:solidFill>
              </a:rPr>
              <a:t>η</a:t>
            </a:r>
            <a:r>
              <a:rPr lang="el-GR" b="1" dirty="0">
                <a:solidFill>
                  <a:schemeClr val="bg1"/>
                </a:solidFill>
              </a:rPr>
              <a:t> Έκδοση</a:t>
            </a:r>
            <a:br>
              <a:rPr lang="el-GR" dirty="0">
                <a:solidFill>
                  <a:schemeClr val="bg1"/>
                </a:solidFill>
              </a:rPr>
            </a:br>
            <a:r>
              <a:rPr lang="el-GR" dirty="0">
                <a:solidFill>
                  <a:schemeClr val="bg1"/>
                </a:solidFill>
              </a:rPr>
              <a:t>Συγγραφείς:  </a:t>
            </a:r>
            <a:r>
              <a:rPr lang="en-US" b="1" dirty="0" err="1">
                <a:solidFill>
                  <a:schemeClr val="bg1"/>
                </a:solidFill>
              </a:rPr>
              <a:t>Mankiw</a:t>
            </a:r>
            <a:r>
              <a:rPr lang="en-US" b="1" dirty="0">
                <a:solidFill>
                  <a:schemeClr val="bg1"/>
                </a:solidFill>
              </a:rPr>
              <a:t> N. Gregory, Taylor P. Mark, Andrew </a:t>
            </a:r>
            <a:r>
              <a:rPr lang="en-US" b="1" dirty="0" err="1">
                <a:solidFill>
                  <a:schemeClr val="bg1"/>
                </a:solidFill>
              </a:rPr>
              <a:t>Ashwin</a:t>
            </a:r>
            <a:endParaRPr lang="el-GR" dirty="0">
              <a:solidFill>
                <a:schemeClr val="bg1"/>
              </a:solidFill>
            </a:endParaRPr>
          </a:p>
        </p:txBody>
      </p:sp>
      <p:pic>
        <p:nvPicPr>
          <p:cNvPr id="9" name="Εικόνα 8">
            <a:extLst>
              <a:ext uri="{FF2B5EF4-FFF2-40B4-BE49-F238E27FC236}">
                <a16:creationId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474" y="6327904"/>
            <a:ext cx="446167" cy="430918"/>
          </a:xfrm>
          <a:prstGeom prst="rect">
            <a:avLst/>
          </a:prstGeom>
        </p:spPr>
      </p:pic>
      <p:sp>
        <p:nvSpPr>
          <p:cNvPr id="11" name="TextBox 10">
            <a:extLst>
              <a:ext uri="{FF2B5EF4-FFF2-40B4-BE49-F238E27FC236}">
                <a16:creationId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16</a:t>
            </a:fld>
            <a:endParaRPr lang="en-US" sz="1600" b="1" dirty="0">
              <a:solidFill>
                <a:schemeClr val="bg1"/>
              </a:solidFill>
              <a:latin typeface="Arial" pitchFamily="34" charset="0"/>
              <a:cs typeface="Arial" pitchFamily="34" charset="0"/>
            </a:endParaRPr>
          </a:p>
        </p:txBody>
      </p:sp>
      <p:sp>
        <p:nvSpPr>
          <p:cNvPr id="3" name="Ορθογώνιο 2"/>
          <p:cNvSpPr/>
          <p:nvPr/>
        </p:nvSpPr>
        <p:spPr>
          <a:xfrm>
            <a:off x="251460" y="865340"/>
            <a:ext cx="11660165" cy="3908762"/>
          </a:xfrm>
          <a:prstGeom prst="rect">
            <a:avLst/>
          </a:prstGeom>
        </p:spPr>
        <p:txBody>
          <a:bodyPr wrap="square">
            <a:spAutoFit/>
          </a:bodyPr>
          <a:lstStyle/>
          <a:p>
            <a:r>
              <a:rPr lang="el-GR" sz="2800" dirty="0"/>
              <a:t>Μια εξίσωση για τον πολλαπλασιαστή δαπανών</a:t>
            </a:r>
          </a:p>
          <a:p>
            <a:endParaRPr lang="el-GR" sz="2800" dirty="0"/>
          </a:p>
          <a:p>
            <a:pPr marL="342900" indent="-342900">
              <a:buFont typeface="Arial" panose="020B0604020202020204" pitchFamily="34" charset="0"/>
              <a:buChar char="•"/>
            </a:pPr>
            <a:r>
              <a:rPr lang="el-GR" sz="2400" b="1" dirty="0"/>
              <a:t>Οριακή ροπή προς κατανάλωση: </a:t>
            </a:r>
            <a:r>
              <a:rPr lang="el-GR" sz="2400" dirty="0"/>
              <a:t>το ποσοστό του επιπλέον εισοδήματος που ένα νοικοκυριό δαπανά αντί να το αποταμιεύει.</a:t>
            </a:r>
          </a:p>
          <a:p>
            <a:pPr marL="342900" indent="-342900">
              <a:buFont typeface="Arial" panose="020B0604020202020204" pitchFamily="34" charset="0"/>
              <a:buChar char="•"/>
            </a:pPr>
            <a:endParaRPr lang="el-GR" sz="2400" dirty="0"/>
          </a:p>
          <a:p>
            <a:pPr marL="342900" indent="-342900">
              <a:buFont typeface="Arial" panose="020B0604020202020204" pitchFamily="34" charset="0"/>
              <a:buChar char="•"/>
            </a:pPr>
            <a:r>
              <a:rPr lang="el-GR" sz="2400" dirty="0"/>
              <a:t>Πολλαπλασιαστής = 1 + MPC + MPC2 + MPC3 +…</a:t>
            </a:r>
          </a:p>
          <a:p>
            <a:pPr marL="342900" indent="-342900">
              <a:buFont typeface="Arial" panose="020B0604020202020204" pitchFamily="34" charset="0"/>
              <a:buChar char="•"/>
            </a:pPr>
            <a:endParaRPr lang="el-GR" sz="2400" dirty="0"/>
          </a:p>
          <a:p>
            <a:pPr marL="342900" indent="-342900">
              <a:buFont typeface="Arial" panose="020B0604020202020204" pitchFamily="34" charset="0"/>
              <a:buChar char="•"/>
            </a:pPr>
            <a:endParaRPr lang="el-GR" sz="2400" dirty="0"/>
          </a:p>
          <a:p>
            <a:pPr marL="342900" indent="-342900">
              <a:buFont typeface="Arial" panose="020B0604020202020204" pitchFamily="34" charset="0"/>
              <a:buChar char="•"/>
            </a:pPr>
            <a:r>
              <a:rPr lang="en-US" sz="2400" dirty="0"/>
              <a:t>MPC + MPS = 1,</a:t>
            </a:r>
            <a:endParaRPr lang="el-GR" sz="2400" dirty="0"/>
          </a:p>
          <a:p>
            <a:pPr marL="342900" indent="-342900">
              <a:buFont typeface="Arial" panose="020B0604020202020204" pitchFamily="34" charset="0"/>
              <a:buChar char="•"/>
            </a:pPr>
            <a:endParaRPr lang="el-GR" sz="2400" dirty="0"/>
          </a:p>
        </p:txBody>
      </p:sp>
      <p:pic>
        <p:nvPicPr>
          <p:cNvPr id="4" name="Εικόνα 3"/>
          <p:cNvPicPr>
            <a:picLocks noChangeAspect="1"/>
          </p:cNvPicPr>
          <p:nvPr/>
        </p:nvPicPr>
        <p:blipFill>
          <a:blip r:embed="rId3"/>
          <a:stretch>
            <a:fillRect/>
          </a:stretch>
        </p:blipFill>
        <p:spPr>
          <a:xfrm>
            <a:off x="3138506" y="4774102"/>
            <a:ext cx="2574712" cy="672938"/>
          </a:xfrm>
          <a:prstGeom prst="rect">
            <a:avLst/>
          </a:prstGeom>
        </p:spPr>
      </p:pic>
      <p:pic>
        <p:nvPicPr>
          <p:cNvPr id="5" name="Εικόνα 4"/>
          <p:cNvPicPr>
            <a:picLocks noChangeAspect="1"/>
          </p:cNvPicPr>
          <p:nvPr/>
        </p:nvPicPr>
        <p:blipFill>
          <a:blip r:embed="rId4"/>
          <a:stretch>
            <a:fillRect/>
          </a:stretch>
        </p:blipFill>
        <p:spPr>
          <a:xfrm>
            <a:off x="3138506" y="3365814"/>
            <a:ext cx="3590091" cy="818438"/>
          </a:xfrm>
          <a:prstGeom prst="rect">
            <a:avLst/>
          </a:prstGeom>
        </p:spPr>
      </p:pic>
    </p:spTree>
    <p:extLst>
      <p:ext uri="{BB962C8B-B14F-4D97-AF65-F5344CB8AC3E}">
        <p14:creationId xmlns:p14="http://schemas.microsoft.com/office/powerpoint/2010/main" val="383858628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id="{A45E527C-C30C-4C32-A47C-EDC76909002F}"/>
              </a:ext>
            </a:extLst>
          </p:cNvPr>
          <p:cNvSpPr/>
          <p:nvPr/>
        </p:nvSpPr>
        <p:spPr>
          <a:xfrm>
            <a:off x="0" y="6245820"/>
            <a:ext cx="12192000" cy="63057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id="{E6FB2A3F-83E4-4F68-966B-02624B0122D5}"/>
              </a:ext>
            </a:extLst>
          </p:cNvPr>
          <p:cNvSpPr>
            <a:spLocks noGrp="1"/>
          </p:cNvSpPr>
          <p:nvPr>
            <p:ph type="title"/>
          </p:nvPr>
        </p:nvSpPr>
        <p:spPr>
          <a:xfrm>
            <a:off x="0" y="0"/>
            <a:ext cx="12191999" cy="719331"/>
          </a:xfrm>
          <a:solidFill>
            <a:schemeClr val="accent5"/>
          </a:solidFill>
        </p:spPr>
        <p:txBody>
          <a:bodyPr/>
          <a:lstStyle/>
          <a:p>
            <a:r>
              <a:rPr lang="el-GR" b="1" dirty="0">
                <a:solidFill>
                  <a:schemeClr val="bg1"/>
                </a:solidFill>
              </a:rPr>
              <a:t>Κεφάλαιο 21 </a:t>
            </a:r>
            <a:r>
              <a:rPr lang="el-GR" dirty="0">
                <a:solidFill>
                  <a:schemeClr val="bg1"/>
                </a:solidFill>
              </a:rPr>
              <a:t>: </a:t>
            </a:r>
            <a:r>
              <a:rPr lang="el-GR" b="1" dirty="0">
                <a:solidFill>
                  <a:schemeClr val="bg1"/>
                </a:solidFill>
              </a:rPr>
              <a:t>ΟΙΚΟΝΟΜΙΚΗ ΤΩΝ ΕΠΙΧΕΙΡΗΣΕΩΝ</a:t>
            </a:r>
            <a:endParaRPr lang="el-GR" dirty="0">
              <a:solidFill>
                <a:schemeClr val="bg1"/>
              </a:solidFill>
            </a:endParaRPr>
          </a:p>
        </p:txBody>
      </p:sp>
      <p:sp>
        <p:nvSpPr>
          <p:cNvPr id="8" name="Θέση υποσέλιδου 4">
            <a:extLst>
              <a:ext uri="{FF2B5EF4-FFF2-40B4-BE49-F238E27FC236}">
                <a16:creationId xmlns:a16="http://schemas.microsoft.com/office/drawing/2014/main" id="{BC5C4412-4F59-4F5B-A82C-6DD039241071}"/>
              </a:ext>
            </a:extLst>
          </p:cNvPr>
          <p:cNvSpPr txBox="1">
            <a:spLocks/>
          </p:cNvSpPr>
          <p:nvPr/>
        </p:nvSpPr>
        <p:spPr>
          <a:xfrm>
            <a:off x="940723" y="6391830"/>
            <a:ext cx="9683932"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b="1" dirty="0">
                <a:solidFill>
                  <a:schemeClr val="bg1"/>
                </a:solidFill>
              </a:rPr>
              <a:t>Οικονομική των Επιχειρήσεων </a:t>
            </a:r>
            <a:r>
              <a:rPr lang="es-ES" b="1" dirty="0">
                <a:solidFill>
                  <a:schemeClr val="bg1"/>
                </a:solidFill>
              </a:rPr>
              <a:t>, 3</a:t>
            </a:r>
            <a:r>
              <a:rPr lang="el-GR" b="1" baseline="30000" dirty="0">
                <a:solidFill>
                  <a:schemeClr val="bg1"/>
                </a:solidFill>
              </a:rPr>
              <a:t>η</a:t>
            </a:r>
            <a:r>
              <a:rPr lang="el-GR" b="1" dirty="0">
                <a:solidFill>
                  <a:schemeClr val="bg1"/>
                </a:solidFill>
              </a:rPr>
              <a:t> Έκδοση</a:t>
            </a:r>
            <a:br>
              <a:rPr lang="el-GR" dirty="0">
                <a:solidFill>
                  <a:schemeClr val="bg1"/>
                </a:solidFill>
              </a:rPr>
            </a:br>
            <a:r>
              <a:rPr lang="el-GR" dirty="0">
                <a:solidFill>
                  <a:schemeClr val="bg1"/>
                </a:solidFill>
              </a:rPr>
              <a:t>Συγγραφείς:  </a:t>
            </a:r>
            <a:r>
              <a:rPr lang="en-US" b="1" dirty="0" err="1">
                <a:solidFill>
                  <a:schemeClr val="bg1"/>
                </a:solidFill>
              </a:rPr>
              <a:t>Mankiw</a:t>
            </a:r>
            <a:r>
              <a:rPr lang="en-US" b="1" dirty="0">
                <a:solidFill>
                  <a:schemeClr val="bg1"/>
                </a:solidFill>
              </a:rPr>
              <a:t> N. Gregory, Taylor P. Mark, Andrew </a:t>
            </a:r>
            <a:r>
              <a:rPr lang="en-US" b="1" dirty="0" err="1">
                <a:solidFill>
                  <a:schemeClr val="bg1"/>
                </a:solidFill>
              </a:rPr>
              <a:t>Ashwin</a:t>
            </a:r>
            <a:endParaRPr lang="el-GR" dirty="0">
              <a:solidFill>
                <a:schemeClr val="bg1"/>
              </a:solidFill>
            </a:endParaRPr>
          </a:p>
        </p:txBody>
      </p:sp>
      <p:pic>
        <p:nvPicPr>
          <p:cNvPr id="9" name="Εικόνα 8">
            <a:extLst>
              <a:ext uri="{FF2B5EF4-FFF2-40B4-BE49-F238E27FC236}">
                <a16:creationId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474" y="6327904"/>
            <a:ext cx="446167" cy="430918"/>
          </a:xfrm>
          <a:prstGeom prst="rect">
            <a:avLst/>
          </a:prstGeom>
        </p:spPr>
      </p:pic>
      <p:sp>
        <p:nvSpPr>
          <p:cNvPr id="11" name="TextBox 10">
            <a:extLst>
              <a:ext uri="{FF2B5EF4-FFF2-40B4-BE49-F238E27FC236}">
                <a16:creationId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17</a:t>
            </a:fld>
            <a:endParaRPr lang="en-US" sz="1600" b="1" dirty="0">
              <a:solidFill>
                <a:schemeClr val="bg1"/>
              </a:solidFill>
              <a:latin typeface="Arial" pitchFamily="34" charset="0"/>
              <a:cs typeface="Arial" pitchFamily="34" charset="0"/>
            </a:endParaRPr>
          </a:p>
        </p:txBody>
      </p:sp>
      <p:sp>
        <p:nvSpPr>
          <p:cNvPr id="3" name="Ορθογώνιο 2"/>
          <p:cNvSpPr/>
          <p:nvPr/>
        </p:nvSpPr>
        <p:spPr>
          <a:xfrm>
            <a:off x="0" y="865340"/>
            <a:ext cx="12192000" cy="5293757"/>
          </a:xfrm>
          <a:prstGeom prst="rect">
            <a:avLst/>
          </a:prstGeom>
        </p:spPr>
        <p:txBody>
          <a:bodyPr wrap="square">
            <a:spAutoFit/>
          </a:bodyPr>
          <a:lstStyle/>
          <a:p>
            <a:r>
              <a:rPr lang="el-GR" sz="3200" b="1" dirty="0">
                <a:solidFill>
                  <a:schemeClr val="accent2">
                    <a:lumMod val="75000"/>
                  </a:schemeClr>
                </a:solidFill>
              </a:rPr>
              <a:t>Άλλες εφαρμογές του αποτελέσματος πολλαπλασιαστών</a:t>
            </a:r>
          </a:p>
          <a:p>
            <a:endParaRPr lang="el-GR" dirty="0"/>
          </a:p>
          <a:p>
            <a:pPr marL="285750" indent="-285750">
              <a:buFont typeface="Arial" panose="020B0604020202020204" pitchFamily="34" charset="0"/>
              <a:buChar char="•"/>
            </a:pPr>
            <a:r>
              <a:rPr lang="el-GR" sz="2400" dirty="0"/>
              <a:t>Μπορεί να εφαρμοστεί σε κάθε γεγονός που αλλάζει τις δαπάνες σε κάθε συστατικό του ΑΕΠ: κατανάλωση, επενδύσεις, κρατικές αγορές ή καθαρές εξαγωγές.</a:t>
            </a:r>
          </a:p>
          <a:p>
            <a:pPr marL="285750" indent="-285750">
              <a:buFont typeface="Arial" panose="020B0604020202020204" pitchFamily="34" charset="0"/>
              <a:buChar char="•"/>
            </a:pPr>
            <a:r>
              <a:rPr lang="el-GR" sz="2400" b="1" dirty="0"/>
              <a:t>Αυτόνομες δαπάνες</a:t>
            </a:r>
            <a:r>
              <a:rPr lang="el-GR" sz="2400" dirty="0"/>
              <a:t>: δαπάνες που δεν εξαρτώνται από το εισόδημα.</a:t>
            </a:r>
          </a:p>
          <a:p>
            <a:pPr marL="285750" indent="-285750">
              <a:buFont typeface="Arial" panose="020B0604020202020204" pitchFamily="34" charset="0"/>
              <a:buChar char="•"/>
            </a:pPr>
            <a:r>
              <a:rPr lang="el-GR" sz="2400" dirty="0"/>
              <a:t>Οι κρατικές δαπάνες είναι ένα σημαντικό στοιχείο αυτών των δαπανών. </a:t>
            </a:r>
          </a:p>
          <a:p>
            <a:pPr marL="285750" indent="-285750">
              <a:buFont typeface="Arial" panose="020B0604020202020204" pitchFamily="34" charset="0"/>
              <a:buChar char="•"/>
            </a:pPr>
            <a:r>
              <a:rPr lang="el-GR" sz="2400" dirty="0"/>
              <a:t>Ο πολλαπλασιαστής έδειξε πώς η τελική αλλαγή στο εισόδημα  θα καθοριστεί από το μέγεθος των </a:t>
            </a:r>
            <a:r>
              <a:rPr lang="en-US" sz="2400" dirty="0"/>
              <a:t>MPC </a:t>
            </a:r>
            <a:r>
              <a:rPr lang="el-GR" sz="2400" dirty="0"/>
              <a:t>και </a:t>
            </a:r>
            <a:r>
              <a:rPr lang="en-US" sz="2400" dirty="0"/>
              <a:t>MPS: </a:t>
            </a:r>
            <a:r>
              <a:rPr lang="el-GR" sz="2400" dirty="0"/>
              <a:t>το ποσοστό του επιπρόσθετου 1 € που αποταμίευσαν ή δαπάνησαν οι καταναλωτές. </a:t>
            </a:r>
          </a:p>
          <a:p>
            <a:pPr marL="285750" indent="-285750">
              <a:buFont typeface="Arial" panose="020B0604020202020204" pitchFamily="34" charset="0"/>
              <a:buChar char="•"/>
            </a:pPr>
            <a:r>
              <a:rPr lang="el-GR" sz="2400" dirty="0"/>
              <a:t>Όσο πιο υψηλή είναι η </a:t>
            </a:r>
            <a:r>
              <a:rPr lang="en-US" sz="2400" dirty="0"/>
              <a:t>MPC, </a:t>
            </a:r>
            <a:r>
              <a:rPr lang="el-GR" sz="2400" dirty="0"/>
              <a:t>τόσο μεγαλύτερο είναι το αποτέλεσμα πολλαπλασιαστών.</a:t>
            </a:r>
          </a:p>
          <a:p>
            <a:pPr marL="285750" indent="-285750">
              <a:buFont typeface="Arial" panose="020B0604020202020204" pitchFamily="34" charset="0"/>
              <a:buChar char="•"/>
            </a:pPr>
            <a:r>
              <a:rPr lang="el-GR" sz="2400" dirty="0"/>
              <a:t>Η διαδικασία των πολλαπλασιαστών σημαίνει ότι η αύξηση των κρατικών δαπανών δεν χρειάζεται να ισούται με το μέγεθος του πληθωριστικού ή αποπληθωριστικού κενού.</a:t>
            </a:r>
          </a:p>
          <a:p>
            <a:pPr marL="285750" indent="-285750">
              <a:buFont typeface="Arial" panose="020B0604020202020204" pitchFamily="34" charset="0"/>
              <a:buChar char="•"/>
            </a:pPr>
            <a:r>
              <a:rPr lang="el-GR" sz="2400" dirty="0"/>
              <a:t>Όσο πιο απότομη είναι η κλίση της γραμμής των δαπανών, τόσο πιο μεγάλο είναι το μέγεθος του πολλαπλασιαστή.</a:t>
            </a:r>
          </a:p>
        </p:txBody>
      </p:sp>
    </p:spTree>
    <p:extLst>
      <p:ext uri="{BB962C8B-B14F-4D97-AF65-F5344CB8AC3E}">
        <p14:creationId xmlns:p14="http://schemas.microsoft.com/office/powerpoint/2010/main" val="103149855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8CF3C-0162-2197-BFC2-1A9DDD6CBBA4}"/>
              </a:ext>
            </a:extLst>
          </p:cNvPr>
          <p:cNvSpPr>
            <a:spLocks noGrp="1"/>
          </p:cNvSpPr>
          <p:nvPr>
            <p:ph type="title"/>
          </p:nvPr>
        </p:nvSpPr>
        <p:spPr/>
        <p:txBody>
          <a:bodyPr>
            <a:normAutofit fontScale="90000"/>
          </a:bodyPr>
          <a:lstStyle/>
          <a:p>
            <a:pPr algn="ctr"/>
            <a:r>
              <a:rPr lang="en-US" altLang="en-US" sz="1600" b="1" dirty="0">
                <a:latin typeface="Arial" panose="020B0604020202020204" pitchFamily="34" charset="0"/>
              </a:rPr>
              <a:t>Symphony No. 5 (Mahler)</a:t>
            </a:r>
            <a:br>
              <a:rPr lang="en-US" altLang="en-US" sz="1600" b="1" dirty="0">
                <a:latin typeface="Arial" panose="020B0604020202020204" pitchFamily="34" charset="0"/>
              </a:rPr>
            </a:br>
            <a:r>
              <a:rPr lang="en-US" altLang="en-US" sz="100" dirty="0">
                <a:latin typeface="Arial" panose="020B0604020202020204" pitchFamily="34" charset="0"/>
              </a:rPr>
              <a:t> </a:t>
            </a:r>
            <a:br>
              <a:rPr kumimoji="0" lang="en-US" altLang="en-US" sz="800" b="0" i="0" u="none" strike="noStrike" cap="none" normalizeH="0" baseline="0" dirty="0">
                <a:ln>
                  <a:noFill/>
                </a:ln>
                <a:solidFill>
                  <a:schemeClr val="tx1"/>
                </a:solidFill>
                <a:effectLst/>
                <a:latin typeface="Arial" panose="020B0604020202020204" pitchFamily="34" charset="0"/>
              </a:rPr>
            </a:br>
            <a:r>
              <a:rPr kumimoji="0" lang="en-US" altLang="en-US" sz="800" b="0" i="1" u="none" strike="noStrike" cap="none" normalizeH="0" baseline="0" dirty="0">
                <a:ln>
                  <a:noFill/>
                </a:ln>
                <a:solidFill>
                  <a:schemeClr val="tx1"/>
                </a:solidFill>
                <a:effectLst/>
                <a:latin typeface="Arial" panose="020B0604020202020204" pitchFamily="34" charset="0"/>
              </a:rPr>
              <a:t>Leonard Bernstein conducted it during the funeral Mass for Robert F. Kennedy</a:t>
            </a:r>
            <a:r>
              <a:rPr kumimoji="0" lang="en-US" altLang="en-US" sz="800" b="0" i="0" u="none" strike="noStrike" cap="none" normalizeH="0" baseline="0" dirty="0">
                <a:ln>
                  <a:noFill/>
                </a:ln>
                <a:solidFill>
                  <a:schemeClr val="tx1"/>
                </a:solidFill>
                <a:effectLst/>
                <a:latin typeface="Arial" panose="020B0604020202020204" pitchFamily="34" charset="0"/>
              </a:rPr>
              <a:t> ... "The Finale of Mahler's Fifth Symphony: Long-Range Musical Thought.</a:t>
            </a:r>
            <a:br>
              <a:rPr kumimoji="0" lang="en-US" altLang="en-US" sz="800" b="0" i="0" u="none" strike="noStrike" cap="none" normalizeH="0" baseline="0" dirty="0">
                <a:ln>
                  <a:noFill/>
                </a:ln>
                <a:solidFill>
                  <a:schemeClr val="tx1"/>
                </a:solidFill>
                <a:effectLst/>
                <a:latin typeface="Arial" panose="020B0604020202020204" pitchFamily="34" charset="0"/>
              </a:rPr>
            </a:br>
            <a:br>
              <a:rPr lang="en-US" sz="800" dirty="0"/>
            </a:br>
            <a:r>
              <a:rPr lang="en-US" sz="1100" dirty="0">
                <a:latin typeface="Times New Roman" panose="02020603050405020304" pitchFamily="18" charset="0"/>
                <a:cs typeface="Times New Roman" panose="02020603050405020304" pitchFamily="18" charset="0"/>
              </a:rPr>
              <a:t>"Adagietto" is an Italian musical term that translates to "</a:t>
            </a:r>
            <a:r>
              <a:rPr lang="en-US" sz="1100" b="1" dirty="0">
                <a:latin typeface="Times New Roman" panose="02020603050405020304" pitchFamily="18" charset="0"/>
                <a:cs typeface="Times New Roman" panose="02020603050405020304" pitchFamily="18" charset="0"/>
              </a:rPr>
              <a:t>slightly slow</a:t>
            </a:r>
            <a:r>
              <a:rPr lang="en-US" sz="1100" dirty="0">
                <a:latin typeface="Times New Roman" panose="02020603050405020304" pitchFamily="18" charset="0"/>
                <a:cs typeface="Times New Roman" panose="02020603050405020304" pitchFamily="18" charset="0"/>
              </a:rPr>
              <a:t>" or "a little slower" in English. It is used to indicate that the music should be performed at a tempo slightly slower than "andante" but with a gentle and flowing character</a:t>
            </a:r>
            <a:br>
              <a:rPr lang="en-US" sz="1100" dirty="0">
                <a:latin typeface="Times New Roman" panose="02020603050405020304" pitchFamily="18" charset="0"/>
                <a:cs typeface="Times New Roman" panose="02020603050405020304" pitchFamily="18" charset="0"/>
              </a:rPr>
            </a:br>
            <a:br>
              <a:rPr lang="el-GR" sz="800" dirty="0"/>
            </a:br>
            <a:r>
              <a:rPr lang="el-GR" sz="1200" b="1" dirty="0">
                <a:latin typeface="Book Antiqua" panose="02040602050305030304" pitchFamily="18" charset="0"/>
              </a:rPr>
              <a:t>ΟΙ ΣΥΝΘΕΤΕΣ </a:t>
            </a:r>
            <a:r>
              <a:rPr lang="en-US" sz="1200" b="1" dirty="0">
                <a:latin typeface="Book Antiqua" panose="02040602050305030304" pitchFamily="18" charset="0"/>
              </a:rPr>
              <a:t>[COMPLEX]</a:t>
            </a:r>
            <a:r>
              <a:rPr lang="el-GR" sz="1200" b="1" dirty="0">
                <a:latin typeface="Book Antiqua" panose="02040602050305030304" pitchFamily="18" charset="0"/>
              </a:rPr>
              <a:t> ΠΑΡΑΜΕΤΡΟ</a:t>
            </a:r>
            <a:r>
              <a:rPr lang="en-US" sz="1200" b="1" dirty="0">
                <a:latin typeface="Book Antiqua" panose="02040602050305030304" pitchFamily="18" charset="0"/>
              </a:rPr>
              <a:t>I</a:t>
            </a:r>
            <a:r>
              <a:rPr lang="el-GR" sz="1200" b="1" dirty="0">
                <a:latin typeface="Book Antiqua" panose="02040602050305030304" pitchFamily="18" charset="0"/>
              </a:rPr>
              <a:t> ΠΟΥ ΔΙΑΜΟΡΦΩΝΟΥΝ ΤΗΝ ΙΣΟΡΡΟΠΙΑ ΜΕΤΑΞΥ ΘΕΣΜΩΝ [</a:t>
            </a:r>
            <a:r>
              <a:rPr lang="en-US" sz="1200" b="1" dirty="0">
                <a:latin typeface="Book Antiqua" panose="02040602050305030304" pitchFamily="18" charset="0"/>
              </a:rPr>
              <a:t>INSTITUTIONS]</a:t>
            </a:r>
            <a:r>
              <a:rPr lang="el-GR" sz="1200" b="1" dirty="0">
                <a:latin typeface="Book Antiqua" panose="02040602050305030304" pitchFamily="18" charset="0"/>
              </a:rPr>
              <a:t>, ΕΠΙΧΕΙΡΗΣΕΩΝ ΚΑΙ ΖΗΤΗΣΗΣ</a:t>
            </a:r>
            <a:br>
              <a:rPr lang="en-US" sz="1200" b="1" dirty="0">
                <a:latin typeface="Book Antiqua" panose="02040602050305030304" pitchFamily="18" charset="0"/>
              </a:rPr>
            </a:br>
            <a:br>
              <a:rPr lang="en-US" sz="1200" dirty="0"/>
            </a:br>
            <a:endParaRPr lang="en-US" sz="1200" dirty="0"/>
          </a:p>
        </p:txBody>
      </p:sp>
      <p:pic>
        <p:nvPicPr>
          <p:cNvPr id="6" name="Content Placeholder 5">
            <a:extLst>
              <a:ext uri="{FF2B5EF4-FFF2-40B4-BE49-F238E27FC236}">
                <a16:creationId xmlns:a16="http://schemas.microsoft.com/office/drawing/2014/main" id="{4E6D5A9E-BCAE-BED6-E472-F74C8D0C5774}"/>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253331" y="1825625"/>
            <a:ext cx="4351338" cy="4351338"/>
          </a:xfrm>
        </p:spPr>
      </p:pic>
      <p:pic>
        <p:nvPicPr>
          <p:cNvPr id="10" name="Content Placeholder 9">
            <a:extLst>
              <a:ext uri="{FF2B5EF4-FFF2-40B4-BE49-F238E27FC236}">
                <a16:creationId xmlns:a16="http://schemas.microsoft.com/office/drawing/2014/main" id="{6CF6791D-4BF4-C32D-75DA-9BD4EC77ECFD}"/>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60776" y="1878355"/>
            <a:ext cx="2466975" cy="1847850"/>
          </a:xfrm>
        </p:spPr>
      </p:pic>
      <p:pic>
        <p:nvPicPr>
          <p:cNvPr id="3074" name="Picture 2">
            <a:hlinkClick r:id="rId4"/>
            <a:extLst>
              <a:ext uri="{FF2B5EF4-FFF2-40B4-BE49-F238E27FC236}">
                <a16:creationId xmlns:a16="http://schemas.microsoft.com/office/drawing/2014/main" id="{FB75E96E-FE22-103E-E9F3-5F715EB87E3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275" y="-617538"/>
            <a:ext cx="266700" cy="2667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C344F11F-0D0E-3A06-68DB-5FCF276BA721}"/>
              </a:ext>
            </a:extLst>
          </p:cNvPr>
          <p:cNvPicPr>
            <a:picLocks noChangeAspect="1"/>
          </p:cNvPicPr>
          <p:nvPr/>
        </p:nvPicPr>
        <p:blipFill>
          <a:blip r:embed="rId6"/>
          <a:stretch>
            <a:fillRect/>
          </a:stretch>
        </p:blipFill>
        <p:spPr>
          <a:xfrm>
            <a:off x="8875817" y="3883455"/>
            <a:ext cx="2143125" cy="2143125"/>
          </a:xfrm>
          <a:prstGeom prst="rect">
            <a:avLst/>
          </a:prstGeom>
        </p:spPr>
      </p:pic>
    </p:spTree>
    <p:extLst>
      <p:ext uri="{BB962C8B-B14F-4D97-AF65-F5344CB8AC3E}">
        <p14:creationId xmlns:p14="http://schemas.microsoft.com/office/powerpoint/2010/main" val="223567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5429250"/>
          <a:chOff x="381000" y="95250"/>
          <a:chExt cx="8667750" cy="542925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2000250" y="762000"/>
            <a:ext cx="8191500" cy="4667250"/>
          </a:xfrm>
          <a:prstGeom prst="rect">
            <a:avLst/>
          </a:prstGeom>
        </p:spPr>
      </p:pic>
      <p:sp>
        <p:nvSpPr>
          <p:cNvPr id="2" name="TextBox 1"/>
          <p:cNvSpPr txBox="1"/>
          <p:nvPr/>
        </p:nvSpPr>
        <p:spPr>
          <a:xfrm>
            <a:off x="1905000" y="95251"/>
            <a:ext cx="7620000" cy="646331"/>
          </a:xfrm>
          <a:prstGeom prst="rect">
            <a:avLst/>
          </a:prstGeom>
          <a:noFill/>
        </p:spPr>
        <p:txBody>
          <a:bodyPr lIns="91440" tIns="45720" rIns="91440" bIns="45720" rtlCol="0">
            <a:spAutoFit/>
          </a:bodyPr>
          <a:lstStyle/>
          <a:p>
            <a:pPr algn="ctr"/>
            <a:r>
              <a:rPr lang="el-GR" b="1" dirty="0">
                <a:solidFill>
                  <a:prstClr val="black"/>
                </a:solidFill>
                <a:latin typeface="Calibri"/>
              </a:rPr>
              <a:t>Τιμές πετρελαίου και τροφίμων</a:t>
            </a:r>
            <a:r>
              <a:rPr lang="en-US" b="1" dirty="0">
                <a:solidFill>
                  <a:prstClr val="black"/>
                </a:solidFill>
                <a:latin typeface="Calibri"/>
              </a:rPr>
              <a:t> – A contagion –</a:t>
            </a:r>
          </a:p>
          <a:p>
            <a:pPr algn="ctr"/>
            <a:r>
              <a:rPr lang="en-US" b="1" dirty="0">
                <a:solidFill>
                  <a:prstClr val="black"/>
                </a:solidFill>
                <a:latin typeface="Calibri"/>
              </a:rPr>
              <a:t>Oil → Energy cost → Transport → Fertilizers → Agriculture → Food → CPI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71190-9E45-B2A6-4A02-37B4946E8376}"/>
              </a:ext>
            </a:extLst>
          </p:cNvPr>
          <p:cNvSpPr>
            <a:spLocks noGrp="1"/>
          </p:cNvSpPr>
          <p:nvPr>
            <p:ph type="title"/>
          </p:nvPr>
        </p:nvSpPr>
        <p:spPr/>
        <p:txBody>
          <a:bodyPr/>
          <a:lstStyle/>
          <a:p>
            <a:r>
              <a:rPr lang="el-GR" dirty="0"/>
              <a:t>Το πετρέλαιο δεν επηρεάζει μόνο τη βενζίνη.</a:t>
            </a:r>
            <a:endParaRPr lang="en-US" dirty="0"/>
          </a:p>
        </p:txBody>
      </p:sp>
      <p:sp>
        <p:nvSpPr>
          <p:cNvPr id="3" name="Content Placeholder 2">
            <a:extLst>
              <a:ext uri="{FF2B5EF4-FFF2-40B4-BE49-F238E27FC236}">
                <a16:creationId xmlns:a16="http://schemas.microsoft.com/office/drawing/2014/main" id="{55460FC8-FEAA-4944-A791-2D50A362420F}"/>
              </a:ext>
            </a:extLst>
          </p:cNvPr>
          <p:cNvSpPr>
            <a:spLocks noGrp="1"/>
          </p:cNvSpPr>
          <p:nvPr>
            <p:ph idx="1"/>
          </p:nvPr>
        </p:nvSpPr>
        <p:spPr/>
        <p:txBody>
          <a:bodyPr>
            <a:normAutofit fontScale="92500" lnSpcReduction="10000"/>
          </a:bodyPr>
          <a:lstStyle/>
          <a:p>
            <a:pPr marL="0" indent="0">
              <a:buNone/>
            </a:pPr>
            <a:r>
              <a:rPr lang="en-US" b="1" dirty="0"/>
              <a:t>Direct effects</a:t>
            </a:r>
          </a:p>
          <a:p>
            <a:pPr marL="0" indent="0">
              <a:buNone/>
            </a:pPr>
            <a:r>
              <a:rPr lang="en-US" dirty="0"/>
              <a:t>transport costs</a:t>
            </a:r>
            <a:br>
              <a:rPr lang="en-US" dirty="0"/>
            </a:br>
            <a:r>
              <a:rPr lang="en-US" dirty="0"/>
              <a:t>electricity production</a:t>
            </a:r>
            <a:br>
              <a:rPr lang="en-US" dirty="0"/>
            </a:br>
            <a:r>
              <a:rPr lang="en-US" dirty="0"/>
              <a:t>industrial heating</a:t>
            </a:r>
          </a:p>
          <a:p>
            <a:pPr marL="0" indent="0">
              <a:buNone/>
            </a:pPr>
            <a:r>
              <a:rPr lang="en-US" b="1" dirty="0"/>
              <a:t>Indirect effects</a:t>
            </a:r>
          </a:p>
          <a:p>
            <a:pPr marL="0" indent="0">
              <a:buNone/>
            </a:pPr>
            <a:r>
              <a:rPr lang="en-US" dirty="0"/>
              <a:t>fertilizers (natural gas dependent)</a:t>
            </a:r>
            <a:br>
              <a:rPr lang="en-US" dirty="0"/>
            </a:br>
            <a:r>
              <a:rPr lang="en-US" dirty="0"/>
              <a:t>packaging</a:t>
            </a:r>
            <a:br>
              <a:rPr lang="en-US" dirty="0"/>
            </a:br>
            <a:r>
              <a:rPr lang="en-US" dirty="0"/>
              <a:t>logistics</a:t>
            </a:r>
            <a:br>
              <a:rPr lang="en-US" dirty="0"/>
            </a:br>
            <a:r>
              <a:rPr lang="en-US" dirty="0"/>
              <a:t>cold chain storage</a:t>
            </a:r>
            <a:br>
              <a:rPr lang="en-US" dirty="0"/>
            </a:br>
            <a:r>
              <a:rPr lang="en-US" dirty="0"/>
              <a:t>retail distribution</a:t>
            </a:r>
          </a:p>
          <a:p>
            <a:pPr marL="0" indent="0">
              <a:buNone/>
            </a:pPr>
            <a:r>
              <a:rPr lang="en-US" dirty="0"/>
              <a:t>Therefore: Oil price shocks become food price shocks.</a:t>
            </a:r>
          </a:p>
          <a:p>
            <a:pPr marL="0" indent="0">
              <a:buNone/>
            </a:pPr>
            <a:endParaRPr lang="en-US" dirty="0"/>
          </a:p>
        </p:txBody>
      </p:sp>
    </p:spTree>
    <p:extLst>
      <p:ext uri="{BB962C8B-B14F-4D97-AF65-F5344CB8AC3E}">
        <p14:creationId xmlns:p14="http://schemas.microsoft.com/office/powerpoint/2010/main" val="850799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5429250"/>
          <a:chOff x="381000" y="95250"/>
          <a:chExt cx="8667750" cy="542925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2000250" y="762000"/>
            <a:ext cx="8191500" cy="4667250"/>
          </a:xfrm>
          <a:prstGeom prst="rect">
            <a:avLst/>
          </a:prstGeom>
        </p:spPr>
      </p:pic>
      <p:sp>
        <p:nvSpPr>
          <p:cNvPr id="2" name="TextBox 1"/>
          <p:cNvSpPr txBox="1"/>
          <p:nvPr/>
        </p:nvSpPr>
        <p:spPr>
          <a:xfrm>
            <a:off x="1905000" y="95250"/>
            <a:ext cx="7620000" cy="369332"/>
          </a:xfrm>
          <a:prstGeom prst="rect">
            <a:avLst/>
          </a:prstGeom>
          <a:noFill/>
        </p:spPr>
        <p:txBody>
          <a:bodyPr lIns="91440" tIns="45720" rIns="91440" bIns="45720" rtlCol="0">
            <a:spAutoFit/>
          </a:bodyPr>
          <a:lstStyle/>
          <a:p>
            <a:r>
              <a:rPr lang="el-GR" b="1" dirty="0">
                <a:solidFill>
                  <a:prstClr val="black"/>
                </a:solidFill>
                <a:latin typeface="Calibri"/>
              </a:rPr>
              <a:t>Πετρέλαιο και πληθωρισμός τιμών καταναλωτή</a:t>
            </a:r>
            <a:endParaRPr lang="en-US" dirty="0">
              <a:solidFill>
                <a:prstClr val="black"/>
              </a:solidFill>
              <a:latin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1C225-699C-7F12-504A-47F772435503}"/>
              </a:ext>
            </a:extLst>
          </p:cNvPr>
          <p:cNvSpPr>
            <a:spLocks noGrp="1"/>
          </p:cNvSpPr>
          <p:nvPr>
            <p:ph type="title"/>
          </p:nvPr>
        </p:nvSpPr>
        <p:spPr/>
        <p:txBody>
          <a:bodyPr>
            <a:normAutofit/>
          </a:bodyPr>
          <a:lstStyle/>
          <a:p>
            <a:pPr algn="ctr"/>
            <a:r>
              <a:rPr lang="en-US" sz="2800" b="1" dirty="0"/>
              <a:t>Why Food Prices amplify CPI (Consumer Price Index)</a:t>
            </a:r>
            <a:br>
              <a:rPr lang="en-US" sz="2800" b="1" dirty="0"/>
            </a:br>
            <a:endParaRPr lang="en-US" sz="2800" dirty="0"/>
          </a:p>
        </p:txBody>
      </p:sp>
      <p:sp>
        <p:nvSpPr>
          <p:cNvPr id="3" name="Content Placeholder 2">
            <a:extLst>
              <a:ext uri="{FF2B5EF4-FFF2-40B4-BE49-F238E27FC236}">
                <a16:creationId xmlns:a16="http://schemas.microsoft.com/office/drawing/2014/main" id="{B9D08EAE-1DAB-89D6-A05F-8BE026A10F91}"/>
              </a:ext>
            </a:extLst>
          </p:cNvPr>
          <p:cNvSpPr>
            <a:spLocks noGrp="1"/>
          </p:cNvSpPr>
          <p:nvPr>
            <p:ph idx="1"/>
          </p:nvPr>
        </p:nvSpPr>
        <p:spPr/>
        <p:txBody>
          <a:bodyPr>
            <a:normAutofit/>
          </a:bodyPr>
          <a:lstStyle/>
          <a:p>
            <a:r>
              <a:rPr lang="en-US" dirty="0"/>
              <a:t>Food has:</a:t>
            </a:r>
          </a:p>
          <a:p>
            <a:pPr>
              <a:buFont typeface="Wingdings" panose="05000000000000000000" pitchFamily="2" charset="2"/>
              <a:buChar char="Ø"/>
            </a:pPr>
            <a:r>
              <a:rPr lang="en-US" dirty="0"/>
              <a:t>high consumption weight,</a:t>
            </a:r>
          </a:p>
          <a:p>
            <a:pPr>
              <a:buFont typeface="Wingdings" panose="05000000000000000000" pitchFamily="2" charset="2"/>
              <a:buChar char="Ø"/>
            </a:pPr>
            <a:r>
              <a:rPr lang="en-US" dirty="0"/>
              <a:t>low substitution elasticity,</a:t>
            </a:r>
          </a:p>
          <a:p>
            <a:pPr>
              <a:buFont typeface="Wingdings" panose="05000000000000000000" pitchFamily="2" charset="2"/>
              <a:buChar char="Ø"/>
            </a:pPr>
            <a:r>
              <a:rPr lang="en-US" dirty="0"/>
              <a:t>daily purchase frequency</a:t>
            </a:r>
          </a:p>
          <a:p>
            <a:r>
              <a:rPr lang="en-US" dirty="0"/>
              <a:t>So: food inflation → perceived inflation</a:t>
            </a:r>
          </a:p>
          <a:p>
            <a:r>
              <a:rPr lang="en-US" dirty="0"/>
              <a:t>This creates:</a:t>
            </a:r>
          </a:p>
          <a:p>
            <a:pPr>
              <a:buFont typeface="Wingdings" panose="05000000000000000000" pitchFamily="2" charset="2"/>
              <a:buChar char="Ø"/>
            </a:pPr>
            <a:r>
              <a:rPr lang="en-US" dirty="0"/>
              <a:t>second-round inflation expectations</a:t>
            </a:r>
          </a:p>
          <a:p>
            <a:pPr>
              <a:buFont typeface="Wingdings" panose="05000000000000000000" pitchFamily="2" charset="2"/>
              <a:buChar char="Ø"/>
            </a:pPr>
            <a:r>
              <a:rPr lang="en-US" dirty="0"/>
              <a:t>Businesses react before wages react.</a:t>
            </a:r>
          </a:p>
          <a:p>
            <a:endParaRPr lang="en-US" dirty="0"/>
          </a:p>
        </p:txBody>
      </p:sp>
    </p:spTree>
    <p:extLst>
      <p:ext uri="{BB962C8B-B14F-4D97-AF65-F5344CB8AC3E}">
        <p14:creationId xmlns:p14="http://schemas.microsoft.com/office/powerpoint/2010/main" val="3072239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4F7E3-AD04-384C-008D-B1BEE7F41B43}"/>
              </a:ext>
            </a:extLst>
          </p:cNvPr>
          <p:cNvSpPr>
            <a:spLocks noGrp="1"/>
          </p:cNvSpPr>
          <p:nvPr>
            <p:ph type="title"/>
          </p:nvPr>
        </p:nvSpPr>
        <p:spPr/>
        <p:txBody>
          <a:bodyPr/>
          <a:lstStyle/>
          <a:p>
            <a:r>
              <a:rPr lang="en-US" b="1" dirty="0"/>
              <a:t>Where Greek firms are vulnerable</a:t>
            </a:r>
            <a:endParaRPr lang="en-US" dirty="0"/>
          </a:p>
        </p:txBody>
      </p:sp>
      <p:sp>
        <p:nvSpPr>
          <p:cNvPr id="3" name="Content Placeholder 2">
            <a:extLst>
              <a:ext uri="{FF2B5EF4-FFF2-40B4-BE49-F238E27FC236}">
                <a16:creationId xmlns:a16="http://schemas.microsoft.com/office/drawing/2014/main" id="{8A0AF4F5-81AB-16FC-6E41-D9939E150BE2}"/>
              </a:ext>
            </a:extLst>
          </p:cNvPr>
          <p:cNvSpPr>
            <a:spLocks noGrp="1"/>
          </p:cNvSpPr>
          <p:nvPr>
            <p:ph idx="1"/>
          </p:nvPr>
        </p:nvSpPr>
        <p:spPr/>
        <p:txBody>
          <a:bodyPr>
            <a:normAutofit fontScale="92500" lnSpcReduction="10000"/>
          </a:bodyPr>
          <a:lstStyle/>
          <a:p>
            <a:r>
              <a:rPr lang="el-GR" dirty="0"/>
              <a:t>Η ελληνική οικονομία είναι ιδιαίτερα ευαίσθητη σε ενεργειακά </a:t>
            </a:r>
            <a:r>
              <a:rPr lang="en-US" dirty="0"/>
              <a:t>shocks </a:t>
            </a:r>
            <a:r>
              <a:rPr lang="el-GR" dirty="0"/>
              <a:t>γιατί:</a:t>
            </a:r>
          </a:p>
          <a:p>
            <a:pPr>
              <a:buFont typeface="Wingdings" panose="05000000000000000000" pitchFamily="2" charset="2"/>
              <a:buChar char="ü"/>
            </a:pPr>
            <a:r>
              <a:rPr lang="en-US" dirty="0"/>
              <a:t>depends on imports of energy</a:t>
            </a:r>
          </a:p>
          <a:p>
            <a:pPr>
              <a:buFont typeface="Wingdings" panose="05000000000000000000" pitchFamily="2" charset="2"/>
              <a:buChar char="ü"/>
            </a:pPr>
            <a:r>
              <a:rPr lang="en-US" dirty="0"/>
              <a:t>has long transport distances</a:t>
            </a:r>
          </a:p>
          <a:p>
            <a:pPr>
              <a:buFont typeface="Wingdings" panose="05000000000000000000" pitchFamily="2" charset="2"/>
              <a:buChar char="ü"/>
            </a:pPr>
            <a:r>
              <a:rPr lang="en-US" dirty="0"/>
              <a:t>has fragmented logistics networks</a:t>
            </a:r>
          </a:p>
          <a:p>
            <a:pPr>
              <a:buFont typeface="Wingdings" panose="05000000000000000000" pitchFamily="2" charset="2"/>
              <a:buChar char="ü"/>
            </a:pPr>
            <a:r>
              <a:rPr lang="en-US" dirty="0"/>
              <a:t>has SME-dominated production structure</a:t>
            </a:r>
          </a:p>
          <a:p>
            <a:r>
              <a:rPr lang="en-US" dirty="0"/>
              <a:t>Therefore: Greek firms face:</a:t>
            </a:r>
          </a:p>
          <a:p>
            <a:pPr>
              <a:buFont typeface="Wingdings" panose="05000000000000000000" pitchFamily="2" charset="2"/>
              <a:buChar char="ü"/>
            </a:pPr>
            <a:r>
              <a:rPr lang="en-US" dirty="0"/>
              <a:t>energy volatility risk</a:t>
            </a:r>
          </a:p>
          <a:p>
            <a:pPr>
              <a:buFont typeface="Wingdings" panose="05000000000000000000" pitchFamily="2" charset="2"/>
              <a:buChar char="ü"/>
            </a:pPr>
            <a:r>
              <a:rPr lang="en-US" dirty="0"/>
              <a:t>supply chain fragility</a:t>
            </a:r>
          </a:p>
          <a:p>
            <a:pPr>
              <a:buFont typeface="Wingdings" panose="05000000000000000000" pitchFamily="2" charset="2"/>
              <a:buChar char="ü"/>
            </a:pPr>
            <a:r>
              <a:rPr lang="en-US" dirty="0"/>
              <a:t>cost unpredictability</a:t>
            </a:r>
          </a:p>
          <a:p>
            <a:pPr marL="0" indent="0">
              <a:buNone/>
            </a:pPr>
            <a:endParaRPr lang="en-US" dirty="0"/>
          </a:p>
        </p:txBody>
      </p:sp>
    </p:spTree>
    <p:extLst>
      <p:ext uri="{BB962C8B-B14F-4D97-AF65-F5344CB8AC3E}">
        <p14:creationId xmlns:p14="http://schemas.microsoft.com/office/powerpoint/2010/main" val="974863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4ADE9-790B-78E9-DECB-A3F21ACEBD7B}"/>
              </a:ext>
            </a:extLst>
          </p:cNvPr>
          <p:cNvSpPr>
            <a:spLocks noGrp="1"/>
          </p:cNvSpPr>
          <p:nvPr>
            <p:ph type="title"/>
          </p:nvPr>
        </p:nvSpPr>
        <p:spPr/>
        <p:txBody>
          <a:bodyPr>
            <a:normAutofit/>
          </a:bodyPr>
          <a:lstStyle/>
          <a:p>
            <a:pPr algn="ctr"/>
            <a:r>
              <a:rPr lang="en-US" sz="2800" b="1" dirty="0"/>
              <a:t>Grey Rhinos and the managerial aspects of the foreseen and unforeseen </a:t>
            </a:r>
          </a:p>
        </p:txBody>
      </p:sp>
      <p:pic>
        <p:nvPicPr>
          <p:cNvPr id="4" name="Content Placeholder 3" descr="Geopolitical Risks Black Swan Grey Rhinos and Silver Lining">
            <a:hlinkClick r:id="rId2" tgtFrame="&quot;_blank&quot;"/>
            <a:extLst>
              <a:ext uri="{FF2B5EF4-FFF2-40B4-BE49-F238E27FC236}">
                <a16:creationId xmlns:a16="http://schemas.microsoft.com/office/drawing/2014/main" id="{CF4F19F1-5110-5113-F841-ABCB1350B9F4}"/>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38200" y="1868014"/>
            <a:ext cx="5522002" cy="4351338"/>
          </a:xfrm>
          <a:prstGeom prst="rect">
            <a:avLst/>
          </a:prstGeom>
          <a:noFill/>
          <a:ln>
            <a:noFill/>
          </a:ln>
        </p:spPr>
      </p:pic>
      <p:pic>
        <p:nvPicPr>
          <p:cNvPr id="5" name="Picture 4">
            <a:extLst>
              <a:ext uri="{FF2B5EF4-FFF2-40B4-BE49-F238E27FC236}">
                <a16:creationId xmlns:a16="http://schemas.microsoft.com/office/drawing/2014/main" id="{F81FC7E2-4FC0-1D72-AC99-A297BAE90FBB}"/>
              </a:ext>
            </a:extLst>
          </p:cNvPr>
          <p:cNvPicPr>
            <a:picLocks noChangeAspect="1"/>
          </p:cNvPicPr>
          <p:nvPr/>
        </p:nvPicPr>
        <p:blipFill>
          <a:blip r:embed="rId4"/>
          <a:stretch>
            <a:fillRect/>
          </a:stretch>
        </p:blipFill>
        <p:spPr>
          <a:xfrm>
            <a:off x="6360203" y="2309614"/>
            <a:ext cx="5629944" cy="3340898"/>
          </a:xfrm>
          <a:prstGeom prst="rect">
            <a:avLst/>
          </a:prstGeom>
        </p:spPr>
      </p:pic>
    </p:spTree>
    <p:extLst>
      <p:ext uri="{BB962C8B-B14F-4D97-AF65-F5344CB8AC3E}">
        <p14:creationId xmlns:p14="http://schemas.microsoft.com/office/powerpoint/2010/main" val="142463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730A0-9CB6-31AF-52A1-F02980DF2AB8}"/>
              </a:ext>
            </a:extLst>
          </p:cNvPr>
          <p:cNvSpPr>
            <a:spLocks noGrp="1"/>
          </p:cNvSpPr>
          <p:nvPr>
            <p:ph type="title"/>
          </p:nvPr>
        </p:nvSpPr>
        <p:spPr/>
        <p:txBody>
          <a:bodyPr/>
          <a:lstStyle/>
          <a:p>
            <a:r>
              <a:rPr lang="el-GR" dirty="0"/>
              <a:t>Άρνηση αποδοχής του απροσδόκητου</a:t>
            </a:r>
            <a:endParaRPr lang="en-US" dirty="0"/>
          </a:p>
        </p:txBody>
      </p:sp>
      <p:sp>
        <p:nvSpPr>
          <p:cNvPr id="4" name="Content Placeholder 3">
            <a:extLst>
              <a:ext uri="{FF2B5EF4-FFF2-40B4-BE49-F238E27FC236}">
                <a16:creationId xmlns:a16="http://schemas.microsoft.com/office/drawing/2014/main" id="{066CBA32-0A35-C8A3-9616-D73D3EEBFE4F}"/>
              </a:ext>
            </a:extLst>
          </p:cNvPr>
          <p:cNvSpPr>
            <a:spLocks noGrp="1"/>
          </p:cNvSpPr>
          <p:nvPr>
            <p:ph sz="half" idx="2"/>
          </p:nvPr>
        </p:nvSpPr>
        <p:spPr/>
        <p:txBody>
          <a:bodyPr>
            <a:normAutofit fontScale="62500" lnSpcReduction="20000"/>
          </a:bodyPr>
          <a:lstStyle/>
          <a:p>
            <a:r>
              <a:rPr lang="en-US" dirty="0"/>
              <a:t>Grey Rhino risks =</a:t>
            </a:r>
          </a:p>
          <a:p>
            <a:pPr>
              <a:buFont typeface="Wingdings" panose="05000000000000000000" pitchFamily="2" charset="2"/>
              <a:buChar char="q"/>
            </a:pPr>
            <a:r>
              <a:rPr lang="en-US" dirty="0"/>
              <a:t>Predictable</a:t>
            </a:r>
            <a:endParaRPr lang="el-GR" dirty="0"/>
          </a:p>
          <a:p>
            <a:pPr>
              <a:buFont typeface="Wingdings" panose="05000000000000000000" pitchFamily="2" charset="2"/>
              <a:buChar char="q"/>
            </a:pPr>
            <a:r>
              <a:rPr lang="en-US" dirty="0"/>
              <a:t>Visible</a:t>
            </a:r>
            <a:endParaRPr lang="el-GR" dirty="0"/>
          </a:p>
          <a:p>
            <a:pPr>
              <a:buFont typeface="Wingdings" panose="05000000000000000000" pitchFamily="2" charset="2"/>
              <a:buChar char="q"/>
            </a:pPr>
            <a:r>
              <a:rPr lang="en-US" dirty="0"/>
              <a:t>high-impact</a:t>
            </a:r>
            <a:endParaRPr lang="el-GR" dirty="0"/>
          </a:p>
          <a:p>
            <a:pPr>
              <a:buFont typeface="Wingdings" panose="05000000000000000000" pitchFamily="2" charset="2"/>
              <a:buChar char="q"/>
            </a:pPr>
            <a:r>
              <a:rPr lang="en-US" dirty="0"/>
              <a:t>ignored until late</a:t>
            </a:r>
          </a:p>
          <a:p>
            <a:r>
              <a:rPr lang="en-US" dirty="0"/>
              <a:t>Examples :</a:t>
            </a:r>
          </a:p>
          <a:p>
            <a:pPr>
              <a:buFont typeface="Wingdings" panose="05000000000000000000" pitchFamily="2" charset="2"/>
              <a:buChar char="q"/>
            </a:pPr>
            <a:r>
              <a:rPr lang="en-US" dirty="0"/>
              <a:t>oil shocks</a:t>
            </a:r>
            <a:endParaRPr lang="el-GR" dirty="0"/>
          </a:p>
          <a:p>
            <a:pPr>
              <a:buFont typeface="Wingdings" panose="05000000000000000000" pitchFamily="2" charset="2"/>
              <a:buChar char="q"/>
            </a:pPr>
            <a:r>
              <a:rPr lang="en-US" dirty="0"/>
              <a:t>food inflation</a:t>
            </a:r>
            <a:endParaRPr lang="el-GR" dirty="0"/>
          </a:p>
          <a:p>
            <a:pPr>
              <a:buFont typeface="Wingdings" panose="05000000000000000000" pitchFamily="2" charset="2"/>
              <a:buChar char="q"/>
            </a:pPr>
            <a:r>
              <a:rPr lang="en-US" dirty="0"/>
              <a:t>interest rate jumps</a:t>
            </a:r>
            <a:endParaRPr lang="el-GR" dirty="0"/>
          </a:p>
          <a:p>
            <a:pPr>
              <a:buFont typeface="Wingdings" panose="05000000000000000000" pitchFamily="2" charset="2"/>
              <a:buChar char="q"/>
            </a:pPr>
            <a:r>
              <a:rPr lang="en-US" dirty="0"/>
              <a:t>shipping disruptions</a:t>
            </a:r>
            <a:endParaRPr lang="el-GR" dirty="0"/>
          </a:p>
          <a:p>
            <a:pPr>
              <a:buFont typeface="Wingdings" panose="05000000000000000000" pitchFamily="2" charset="2"/>
              <a:buChar char="q"/>
            </a:pPr>
            <a:r>
              <a:rPr lang="en-US" dirty="0"/>
              <a:t>geopolitical corridors closing</a:t>
            </a:r>
          </a:p>
          <a:p>
            <a:pPr marL="0" indent="0">
              <a:buNone/>
            </a:pPr>
            <a:r>
              <a:rPr lang="en-US" dirty="0"/>
              <a:t>Black Swans</a:t>
            </a:r>
            <a:r>
              <a:rPr lang="el-GR" dirty="0"/>
              <a:t> Δεν είναι </a:t>
            </a:r>
            <a:r>
              <a:rPr lang="en-US" dirty="0"/>
              <a:t>Grey Rhinos.</a:t>
            </a:r>
          </a:p>
          <a:p>
            <a:pPr marL="0" indent="0">
              <a:buNone/>
            </a:pPr>
            <a:r>
              <a:rPr lang="en-US" dirty="0"/>
              <a:t>They are visible but underestimated.</a:t>
            </a:r>
          </a:p>
          <a:p>
            <a:pPr marL="0" indent="0">
              <a:buNone/>
            </a:pPr>
            <a:endParaRPr lang="en-US" dirty="0"/>
          </a:p>
        </p:txBody>
      </p:sp>
      <p:pic>
        <p:nvPicPr>
          <p:cNvPr id="5" name="Content Placeholder 4" descr="Grey Rhinos">
            <a:hlinkClick r:id="rId2" tgtFrame="&quot;_blank&quot;"/>
            <a:extLst>
              <a:ext uri="{FF2B5EF4-FFF2-40B4-BE49-F238E27FC236}">
                <a16:creationId xmlns:a16="http://schemas.microsoft.com/office/drawing/2014/main" id="{1A264005-549B-A595-1FC8-9ECBB3C319B9}"/>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987826" y="1825625"/>
            <a:ext cx="4882348" cy="4351338"/>
          </a:xfrm>
          <a:prstGeom prst="rect">
            <a:avLst/>
          </a:prstGeom>
          <a:noFill/>
          <a:ln>
            <a:noFill/>
          </a:ln>
        </p:spPr>
      </p:pic>
    </p:spTree>
    <p:extLst>
      <p:ext uri="{BB962C8B-B14F-4D97-AF65-F5344CB8AC3E}">
        <p14:creationId xmlns:p14="http://schemas.microsoft.com/office/powerpoint/2010/main" val="145248703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2099</TotalTime>
  <Words>1936</Words>
  <Application>Microsoft Office PowerPoint</Application>
  <PresentationFormat>Widescreen</PresentationFormat>
  <Paragraphs>134</Paragraphs>
  <Slides>17</Slides>
  <Notes>2</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17</vt:i4>
      </vt:variant>
    </vt:vector>
  </HeadingPairs>
  <TitlesOfParts>
    <vt:vector size="26" baseType="lpstr">
      <vt:lpstr>Arial</vt:lpstr>
      <vt:lpstr>Book Antiqua</vt:lpstr>
      <vt:lpstr>Calibri</vt:lpstr>
      <vt:lpstr>Calibri Light</vt:lpstr>
      <vt:lpstr>Times New Roman</vt:lpstr>
      <vt:lpstr>Wingdings</vt:lpstr>
      <vt:lpstr>1_Office Theme</vt:lpstr>
      <vt:lpstr>Theme24</vt:lpstr>
      <vt:lpstr>Theme19</vt:lpstr>
      <vt:lpstr>ΟΙΚΟΝΟΜΙΚΗ ΤΩΝ ΕΠΙΧΕΙΡΗΣΕΩΝ </vt:lpstr>
      <vt:lpstr>Symphony No. 5 (Mahler)   Leonard Bernstein conducted it during the funeral Mass for Robert F. Kennedy ... "The Finale of Mahler's Fifth Symphony: Long-Range Musical Thought.  "Adagietto" is an Italian musical term that translates to "slightly slow" or "a little slower" in English. It is used to indicate that the music should be performed at a tempo slightly slower than "andante" but with a gentle and flowing character  ΟΙ ΣΥΝΘΕΤΕΣ [COMPLEX] ΠΑΡΑΜΕΤΡΟI ΠΟΥ ΔΙΑΜΟΡΦΩΝΟΥΝ ΤΗΝ ΙΣΟΡΡΟΠΙΑ ΜΕΤΑΞΥ ΘΕΣΜΩΝ [INSTITUTIONS], ΕΠΙΧΕΙΡΗΣΕΩΝ ΚΑΙ ΖΗΤΗΣΗΣ  </vt:lpstr>
      <vt:lpstr>PowerPoint Presentation</vt:lpstr>
      <vt:lpstr>Το πετρέλαιο δεν επηρεάζει μόνο τη βενζίνη.</vt:lpstr>
      <vt:lpstr>PowerPoint Presentation</vt:lpstr>
      <vt:lpstr>Why Food Prices amplify CPI (Consumer Price Index) </vt:lpstr>
      <vt:lpstr>Where Greek firms are vulnerable</vt:lpstr>
      <vt:lpstr>Grey Rhinos and the managerial aspects of the foreseen and unforeseen </vt:lpstr>
      <vt:lpstr>Άρνηση αποδοχής του απροσδόκητου</vt:lpstr>
      <vt:lpstr>How firms become resilient (managerial economics insight) </vt:lpstr>
      <vt:lpstr>Sustainability becomes a competitiveness strategy</vt:lpstr>
      <vt:lpstr>Oil shocks create: </vt:lpstr>
      <vt:lpstr>Κεφάλαιο 21 : ΟΙΚΟΝΟΜΙΚΗ ΤΩΝ ΕΠΙΧΕΙΡΗΣΕΩΝ</vt:lpstr>
      <vt:lpstr>Κεφάλαιο 21 : ΟΙΚΟΝΟΜΙΚΗ ΤΩΝ ΕΠΙΧΕΙΡΗΣΕΩΝ</vt:lpstr>
      <vt:lpstr>Κεφάλαιο 21 : ΟΙΚΟΝΟΜΙΚΗ ΤΩΝ ΕΠΙΧΕΙΡΗΣΕΩΝ</vt:lpstr>
      <vt:lpstr>Κεφάλαιο 21 : ΟΙΚΟΝΟΜΙΚΗ ΤΩΝ ΕΠΙΧΕΙΡΗΣΕΩΝ</vt:lpstr>
      <vt:lpstr>Κεφάλαιο 21 : ΟΙΚΟΝΟΜΙΚΗ ΤΩΝ ΕΠΙΧΕΙΡΗΣΕΩΝ</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ΕΙΣΑΓΩΓΙΚΟ ΣΗΜΕΙΩΜΑ ΜΑΘΗΜΑΤΟΣ ΕΝΟΠΟΙΗΣΕΙΣ – ΣΥΓΧΩΝΕΥΣΕΙΣ ΚΑΙ ΑΠΟΤΙΜΗΣΕΙΣ ΕΤΑΙΡΕΙΩΝ (M&amp;As)</dc:title>
  <dc:creator>user</dc:creator>
  <cp:lastModifiedBy>DIMITRIOS KAMPIS</cp:lastModifiedBy>
  <cp:revision>32</cp:revision>
  <dcterms:created xsi:type="dcterms:W3CDTF">2021-03-05T12:47:08Z</dcterms:created>
  <dcterms:modified xsi:type="dcterms:W3CDTF">2026-04-03T05:39:22Z</dcterms:modified>
</cp:coreProperties>
</file>