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283" r:id="rId4"/>
    <p:sldId id="281" r:id="rId5"/>
    <p:sldId id="282" r:id="rId6"/>
    <p:sldId id="287" r:id="rId7"/>
    <p:sldId id="284" r:id="rId8"/>
    <p:sldId id="285" r:id="rId9"/>
    <p:sldId id="286"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9E127-959D-4621-AB91-7304B475EEA2}" type="datetimeFigureOut">
              <a:rPr lang="el-GR" smtClean="0"/>
              <a:t>6/3/2026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539E127-959D-4621-AB91-7304B475EEA2}" type="datetimeFigureOut">
              <a:rPr lang="el-GR" smtClean="0"/>
              <a:t>6/3/2026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539E127-959D-4621-AB91-7304B475EEA2}" type="datetimeFigureOut">
              <a:rPr lang="el-GR" smtClean="0"/>
              <a:t>6/3/2026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E127-959D-4621-AB91-7304B475EEA2}" type="datetimeFigureOut">
              <a:rPr lang="el-GR" smtClean="0"/>
              <a:t>6/3/2026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6/3/2026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E127-959D-4621-AB91-7304B475EEA2}" type="datetimeFigureOut">
              <a:rPr lang="el-GR" smtClean="0"/>
              <a:t>6/3/2026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6/3/2026</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link.mail.bloombergbusiness.com/click/30823260.200128/aHR0cHM6Ly93d3cuZGlzY292ZXJtYWdhemluZS5jb20vcGxhbmV0LWVhcnRoL3RoZS1odW1hbi1icmFpbi1oYXMtYmVlbi1nZXR0aW5nLXNtYWxsZXItc2luY2UtdGhlLXN0b25lLWFnZQ/61e5a751e5ede331fa457b91Baf7d9298" TargetMode="External"/><Relationship Id="rId7" Type="http://schemas.openxmlformats.org/officeDocument/2006/relationships/image" Target="../media/image3.png"/><Relationship Id="rId2" Type="http://schemas.openxmlformats.org/officeDocument/2006/relationships/hyperlink" Target="https://link.mail.bloombergbusiness.com/click/30823260.200128/aHR0cHM6Ly93d3cuYmxvb21iZXJnLmNvbS9vcGluaW9uL2FydGljbGVzLzIwMjMtMDMtMTMvZGlkLXN2Yi1hbmQtc2lnbmF0dXJlLWJhbmstZGVwb3NpdG9ycy1mb3JnZXQtdGhhdC1iYW5rLWZhaWx1cmVzLWFyZS1jb21tb24_dXRtX21lZGl1bT1lbWFpbCZ1dG1fc291cmNlPW5ld3NsZXR0ZXImdXRtX3Rlcm09MjMwMzEzJnV0bV9jYW1wYWlnbj1zaGFyZXRoZXZpZXc/61e5a751e5ede331fa457b91Cf32f9541" TargetMode="Externa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link.mail.bloombergbusiness.com/click/30823260.200128/aHR0cHM6Ly90d2l0dGVyLmNvbS9UaGVTdGFsd2FydC9zdGF0dXMvMTYzNTI0NzgxNTEwMTQxOTUyMg/61e5a751e5ede331fa457b91Bd646ad5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r>
              <a:rPr lang="el-GR" sz="2800" b="1" dirty="0">
                <a:solidFill>
                  <a:srgbClr val="FFFFFF"/>
                </a:solidFill>
              </a:rPr>
              <a:t>ΕΚΜΑΘΗΣΗ ΕΡΜΗΝΕΙΑΣ ΜΑΚΡΟΟΙΚΟΝΟΜΙΚΩΝ ΠΟΛΙΤΙΚΩΝ (ΔΗΜΟΣΙΟΝΟΜΙΚΗΣ ΚΑΙ ΝΟΜΙΣΜΑΤΙΚΗΣ ΠΟΛΙΤΙΚΗΣ) ΚΑΙ ΜΕΓΕΘΩΝ ΓΙΑ ΝΑ ΠΡΟΒΛΕΨΟΥΜΕ ΤΙΣ ΠΙΘΑΝΟΤΗΤΕΣ ΤΩΝ ΚΙΝΔΥΝΩΝ ΓΙΑ ΤΙΣ ΕΠΙΧΕΙΡΗΣΕΙΣ ΚΑΙ ΤΗΝ ΕΠΙΔΡΑΣΗ ΤΟΥΣ (</a:t>
            </a:r>
            <a:r>
              <a:rPr lang="en-US" sz="2800" b="1" dirty="0">
                <a:solidFill>
                  <a:srgbClr val="FFFFFF"/>
                </a:solidFill>
              </a:rPr>
              <a:t>PROBABILITY/IMPACT)</a:t>
            </a:r>
            <a:endParaRPr lang="el-GR" sz="2800" b="1" dirty="0">
              <a:solidFill>
                <a:srgbClr val="FFFFFF"/>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l"/>
            <a:r>
              <a:rPr lang="el-GR" dirty="0">
                <a:solidFill>
                  <a:srgbClr val="FFFFFF"/>
                </a:solidFill>
              </a:rPr>
              <a:t>Διδάσκων : Δημήτρης Κάμπης</a:t>
            </a:r>
            <a:r>
              <a:rPr lang="en-US" dirty="0">
                <a:solidFill>
                  <a:srgbClr val="FFFFFF"/>
                </a:solidFill>
              </a:rPr>
              <a:t>,</a:t>
            </a:r>
            <a:r>
              <a:rPr lang="el-GR" dirty="0">
                <a:solidFill>
                  <a:srgbClr val="FFFFFF"/>
                </a:solidFill>
              </a:rPr>
              <a:t> </a:t>
            </a:r>
            <a:r>
              <a:rPr lang="en-US" dirty="0">
                <a:solidFill>
                  <a:srgbClr val="FFFFFF"/>
                </a:solidFill>
              </a:rPr>
              <a:t>7 </a:t>
            </a:r>
            <a:r>
              <a:rPr lang="el-GR" dirty="0">
                <a:solidFill>
                  <a:srgbClr val="FFFFFF"/>
                </a:solidFill>
              </a:rPr>
              <a:t>Μαρτίου </a:t>
            </a:r>
            <a:r>
              <a:rPr lang="en-US" dirty="0">
                <a:solidFill>
                  <a:srgbClr val="FFFFFF"/>
                </a:solidFill>
              </a:rPr>
              <a:t>2026</a:t>
            </a:r>
            <a:endParaRPr lang="el-GR" dirty="0">
              <a:solidFill>
                <a:srgbClr val="FFFFFF"/>
              </a:solidFill>
            </a:endParaRP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A913-E386-08E7-50BA-2A8757F0C836}"/>
              </a:ext>
            </a:extLst>
          </p:cNvPr>
          <p:cNvSpPr>
            <a:spLocks noGrp="1"/>
          </p:cNvSpPr>
          <p:nvPr>
            <p:ph type="title"/>
          </p:nvPr>
        </p:nvSpPr>
        <p:spPr>
          <a:xfrm>
            <a:off x="839788" y="457199"/>
            <a:ext cx="3932237" cy="1192139"/>
          </a:xfrm>
        </p:spPr>
        <p:txBody>
          <a:bodyPr>
            <a:normAutofit fontScale="90000"/>
          </a:bodyPr>
          <a:lstStyle/>
          <a:p>
            <a:r>
              <a:rPr lang="en-US" sz="1400" dirty="0">
                <a:effectLst/>
                <a:latin typeface="Helvetica" panose="020B0604020202020204" pitchFamily="34" charset="0"/>
                <a:ea typeface="Calibri" panose="020F0502020204030204" pitchFamily="34" charset="0"/>
              </a:rPr>
              <a:t>An astounding </a:t>
            </a:r>
            <a:r>
              <a:rPr lang="en-US" sz="1400" i="1" dirty="0">
                <a:effectLst/>
                <a:latin typeface="Helvetica" panose="020B0604020202020204" pitchFamily="34" charset="0"/>
                <a:ea typeface="Calibri" panose="020F0502020204030204" pitchFamily="34" charset="0"/>
              </a:rPr>
              <a:t>565 banks</a:t>
            </a:r>
            <a:r>
              <a:rPr lang="en-US" sz="1400" dirty="0">
                <a:effectLst/>
                <a:latin typeface="Helvetica" panose="020B0604020202020204" pitchFamily="34" charset="0"/>
                <a:ea typeface="Calibri" panose="020F0502020204030204" pitchFamily="34" charset="0"/>
              </a:rPr>
              <a:t> have failed in the past 23 years. But the bulk of those happened around the financial crisis. Before </a:t>
            </a:r>
            <a:r>
              <a:rPr lang="en-US" sz="1400" dirty="0" err="1">
                <a:effectLst/>
                <a:latin typeface="Helvetica" panose="020B0604020202020204" pitchFamily="34" charset="0"/>
                <a:ea typeface="Calibri" panose="020F0502020204030204" pitchFamily="34" charset="0"/>
              </a:rPr>
              <a:t>SVB</a:t>
            </a:r>
            <a:r>
              <a:rPr lang="en-US" sz="1400" dirty="0">
                <a:effectLst/>
                <a:latin typeface="Helvetica" panose="020B0604020202020204" pitchFamily="34" charset="0"/>
                <a:ea typeface="Calibri" panose="020F0502020204030204" pitchFamily="34" charset="0"/>
              </a:rPr>
              <a:t>, it had been </a:t>
            </a:r>
            <a:r>
              <a:rPr lang="en-US" sz="1400" u="none" strike="noStrike" dirty="0">
                <a:solidFill>
                  <a:srgbClr val="000000"/>
                </a:solidFill>
                <a:effectLst/>
                <a:latin typeface="Helvetica" panose="020B0604020202020204" pitchFamily="34" charset="0"/>
                <a:ea typeface="Calibri" panose="020F0502020204030204" pitchFamily="34" charset="0"/>
                <a:hlinkClick r:id="rId2"/>
              </a:rPr>
              <a:t>868 days since the last bank failure</a:t>
            </a:r>
            <a:r>
              <a:rPr lang="en-US" sz="1400" dirty="0">
                <a:effectLst/>
                <a:latin typeface="Helvetica" panose="020B0604020202020204" pitchFamily="34" charset="0"/>
                <a:ea typeface="Calibri" panose="020F0502020204030204" pitchFamily="34" charset="0"/>
              </a:rPr>
              <a:t>, </a:t>
            </a:r>
            <a:r>
              <a:rPr lang="en-US" sz="1400" b="1" dirty="0">
                <a:effectLst/>
                <a:latin typeface="Helvetica" panose="020B0604020202020204" pitchFamily="34" charset="0"/>
                <a:ea typeface="Calibri" panose="020F0502020204030204" pitchFamily="34" charset="0"/>
              </a:rPr>
              <a:t>Mark Rubinstein</a:t>
            </a:r>
            <a:r>
              <a:rPr lang="en-US" sz="1400" dirty="0">
                <a:effectLst/>
                <a:latin typeface="Helvetica" panose="020B0604020202020204" pitchFamily="34" charset="0"/>
                <a:ea typeface="Calibri" panose="020F0502020204030204" pitchFamily="34" charset="0"/>
              </a:rPr>
              <a:t> writes. Humans have increasingly </a:t>
            </a:r>
            <a:r>
              <a:rPr lang="en-US" sz="1400" u="none" strike="noStrike" dirty="0">
                <a:solidFill>
                  <a:srgbClr val="000000"/>
                </a:solidFill>
                <a:effectLst/>
                <a:latin typeface="Helvetica" panose="020B0604020202020204" pitchFamily="34" charset="0"/>
                <a:ea typeface="Calibri" panose="020F0502020204030204" pitchFamily="34" charset="0"/>
                <a:hlinkClick r:id="rId3"/>
              </a:rPr>
              <a:t>tinier brains</a:t>
            </a:r>
            <a:r>
              <a:rPr lang="en-US" sz="1400" dirty="0">
                <a:effectLst/>
                <a:latin typeface="Helvetica" panose="020B0604020202020204" pitchFamily="34" charset="0"/>
                <a:ea typeface="Calibri" panose="020F0502020204030204" pitchFamily="34" charset="0"/>
              </a:rPr>
              <a:t> and incredibly </a:t>
            </a:r>
            <a:r>
              <a:rPr lang="en-US" sz="1400" u="none" strike="noStrike" dirty="0">
                <a:solidFill>
                  <a:srgbClr val="000000"/>
                </a:solidFill>
                <a:effectLst/>
                <a:latin typeface="Helvetica" panose="020B0604020202020204" pitchFamily="34" charset="0"/>
                <a:ea typeface="Calibri" panose="020F0502020204030204" pitchFamily="34" charset="0"/>
                <a:hlinkClick r:id="rId4"/>
              </a:rPr>
              <a:t>short memory spans</a:t>
            </a:r>
            <a:endParaRPr lang="en-US" sz="1400" dirty="0"/>
          </a:p>
        </p:txBody>
      </p:sp>
      <p:sp>
        <p:nvSpPr>
          <p:cNvPr id="3" name="Content Placeholder 2">
            <a:extLst>
              <a:ext uri="{FF2B5EF4-FFF2-40B4-BE49-F238E27FC236}">
                <a16:creationId xmlns:a16="http://schemas.microsoft.com/office/drawing/2014/main" id="{D90C3DF4-A639-B57E-66FA-58E60DC8AFB3}"/>
              </a:ext>
            </a:extLst>
          </p:cNvPr>
          <p:cNvSpPr>
            <a:spLocks noGrp="1"/>
          </p:cNvSpPr>
          <p:nvPr>
            <p:ph idx="1"/>
          </p:nvPr>
        </p:nvSpPr>
        <p:spPr/>
        <p:txBody>
          <a:bodyPr/>
          <a:lstStyle/>
          <a:p>
            <a:pPr marL="0" indent="0">
              <a:buNone/>
            </a:pPr>
            <a:endParaRPr lang="el-GR" dirty="0"/>
          </a:p>
          <a:p>
            <a:pPr marL="0" indent="0">
              <a:buNone/>
            </a:pPr>
            <a:endParaRPr lang="en-US" dirty="0"/>
          </a:p>
        </p:txBody>
      </p:sp>
      <p:pic>
        <p:nvPicPr>
          <p:cNvPr id="6" name="Picture 5">
            <a:extLst>
              <a:ext uri="{FF2B5EF4-FFF2-40B4-BE49-F238E27FC236}">
                <a16:creationId xmlns:a16="http://schemas.microsoft.com/office/drawing/2014/main" id="{55196ADE-8F1D-3772-AB48-D99009B34DFB}"/>
              </a:ext>
            </a:extLst>
          </p:cNvPr>
          <p:cNvPicPr>
            <a:picLocks noChangeAspect="1"/>
          </p:cNvPicPr>
          <p:nvPr/>
        </p:nvPicPr>
        <p:blipFill>
          <a:blip r:embed="rId5"/>
          <a:stretch>
            <a:fillRect/>
          </a:stretch>
        </p:blipFill>
        <p:spPr>
          <a:xfrm>
            <a:off x="763174" y="2794474"/>
            <a:ext cx="4032632" cy="2700472"/>
          </a:xfrm>
          <a:prstGeom prst="rect">
            <a:avLst/>
          </a:prstGeom>
        </p:spPr>
      </p:pic>
      <p:sp>
        <p:nvSpPr>
          <p:cNvPr id="4" name="Text Placeholder 3">
            <a:extLst>
              <a:ext uri="{FF2B5EF4-FFF2-40B4-BE49-F238E27FC236}">
                <a16:creationId xmlns:a16="http://schemas.microsoft.com/office/drawing/2014/main" id="{557E98C7-A768-5828-369C-440A9D6F0858}"/>
              </a:ext>
            </a:extLst>
          </p:cNvPr>
          <p:cNvSpPr>
            <a:spLocks noGrp="1"/>
          </p:cNvSpPr>
          <p:nvPr>
            <p:ph type="body" sz="half" idx="2"/>
          </p:nvPr>
        </p:nvSpPr>
        <p:spPr>
          <a:xfrm>
            <a:off x="839788" y="1794617"/>
            <a:ext cx="3932237" cy="4873625"/>
          </a:xfrm>
        </p:spPr>
        <p:txBody>
          <a:bodyPr/>
          <a:lstStyle/>
          <a:p>
            <a:r>
              <a:rPr lang="el-GR" sz="1400" i="1" dirty="0"/>
              <a:t>Η κυρία που ξέχασε ως νεαρή τουρίστρια να βάλει προστατευτικό για τον ήλιο το 2008 και χάλασε τις διακοπές της και επανέλαβε το ίδιο το 2023 πηγαίνοντας με την οικογενεια της.</a:t>
            </a:r>
          </a:p>
          <a:p>
            <a:endParaRPr lang="en-US" dirty="0"/>
          </a:p>
        </p:txBody>
      </p:sp>
      <p:pic>
        <p:nvPicPr>
          <p:cNvPr id="5" name="Picture 4">
            <a:extLst>
              <a:ext uri="{FF2B5EF4-FFF2-40B4-BE49-F238E27FC236}">
                <a16:creationId xmlns:a16="http://schemas.microsoft.com/office/drawing/2014/main" id="{9DFCC0AB-67B9-ABC4-6EFD-E3C909A779F3}"/>
              </a:ext>
            </a:extLst>
          </p:cNvPr>
          <p:cNvPicPr>
            <a:picLocks noChangeAspect="1"/>
          </p:cNvPicPr>
          <p:nvPr/>
        </p:nvPicPr>
        <p:blipFill>
          <a:blip r:embed="rId6"/>
          <a:stretch>
            <a:fillRect/>
          </a:stretch>
        </p:blipFill>
        <p:spPr>
          <a:xfrm>
            <a:off x="5607050" y="3293170"/>
            <a:ext cx="5247619" cy="3219048"/>
          </a:xfrm>
          <a:prstGeom prst="rect">
            <a:avLst/>
          </a:prstGeom>
        </p:spPr>
      </p:pic>
      <p:sp>
        <p:nvSpPr>
          <p:cNvPr id="8" name="TextBox 7">
            <a:extLst>
              <a:ext uri="{FF2B5EF4-FFF2-40B4-BE49-F238E27FC236}">
                <a16:creationId xmlns:a16="http://schemas.microsoft.com/office/drawing/2014/main" id="{F4A24C70-9F7D-721C-D404-EBD9E34D10CF}"/>
              </a:ext>
            </a:extLst>
          </p:cNvPr>
          <p:cNvSpPr txBox="1"/>
          <p:nvPr/>
        </p:nvSpPr>
        <p:spPr>
          <a:xfrm rot="10800000" flipV="1">
            <a:off x="5607050" y="1062793"/>
            <a:ext cx="1648329" cy="1384995"/>
          </a:xfrm>
          <a:prstGeom prst="rect">
            <a:avLst/>
          </a:prstGeom>
          <a:noFill/>
        </p:spPr>
        <p:txBody>
          <a:bodyPr wrap="square">
            <a:spAutoFit/>
          </a:bodyPr>
          <a:lstStyle/>
          <a:p>
            <a:r>
              <a:rPr lang="en-US" sz="1200" b="1" dirty="0" err="1"/>
              <a:t>WIRP</a:t>
            </a:r>
            <a:r>
              <a:rPr lang="en-US" sz="1200" b="1" dirty="0"/>
              <a:t> function, this is how the implicit forecast for the fed funds rate over the next year, as derived from the futures market</a:t>
            </a:r>
          </a:p>
        </p:txBody>
      </p:sp>
      <p:pic>
        <p:nvPicPr>
          <p:cNvPr id="10" name="Picture 9">
            <a:extLst>
              <a:ext uri="{FF2B5EF4-FFF2-40B4-BE49-F238E27FC236}">
                <a16:creationId xmlns:a16="http://schemas.microsoft.com/office/drawing/2014/main" id="{C9A58665-5C1B-7C20-2EDD-E6B5B08FC756}"/>
              </a:ext>
            </a:extLst>
          </p:cNvPr>
          <p:cNvPicPr>
            <a:picLocks noChangeAspect="1"/>
          </p:cNvPicPr>
          <p:nvPr/>
        </p:nvPicPr>
        <p:blipFill>
          <a:blip r:embed="rId7"/>
          <a:stretch>
            <a:fillRect/>
          </a:stretch>
        </p:blipFill>
        <p:spPr>
          <a:xfrm>
            <a:off x="7255379" y="457199"/>
            <a:ext cx="4668283" cy="2709019"/>
          </a:xfrm>
          <a:prstGeom prst="rect">
            <a:avLst/>
          </a:prstGeom>
        </p:spPr>
      </p:pic>
    </p:spTree>
    <p:extLst>
      <p:ext uri="{BB962C8B-B14F-4D97-AF65-F5344CB8AC3E}">
        <p14:creationId xmlns:p14="http://schemas.microsoft.com/office/powerpoint/2010/main" val="164544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AC61-946E-C5B3-DE29-08C481C0940B}"/>
              </a:ext>
            </a:extLst>
          </p:cNvPr>
          <p:cNvSpPr>
            <a:spLocks noGrp="1"/>
          </p:cNvSpPr>
          <p:nvPr>
            <p:ph type="title"/>
          </p:nvPr>
        </p:nvSpPr>
        <p:spPr/>
        <p:txBody>
          <a:bodyPr>
            <a:normAutofit/>
          </a:bodyPr>
          <a:lstStyle/>
          <a:p>
            <a:pPr algn="ctr"/>
            <a:r>
              <a:rPr lang="el-GR" sz="2400" b="1" dirty="0"/>
              <a:t>Το ιστορικό μιας επιβεβαίωσης ύφεσης και η ομολογία μιας λάθος δημοσιονομικής και νομισματικής πολιτικής ή η έναρξη του Αρμαγεδώνος – 13</a:t>
            </a:r>
            <a:r>
              <a:rPr lang="el-GR" sz="2400" b="1" baseline="30000" dirty="0"/>
              <a:t>η</a:t>
            </a:r>
            <a:r>
              <a:rPr lang="el-GR" sz="2400" b="1" dirty="0"/>
              <a:t> Μαρτίου 2023</a:t>
            </a:r>
            <a:endParaRPr lang="en-US" sz="2400" b="1" dirty="0"/>
          </a:p>
        </p:txBody>
      </p:sp>
      <p:sp>
        <p:nvSpPr>
          <p:cNvPr id="3" name="Content Placeholder 2">
            <a:extLst>
              <a:ext uri="{FF2B5EF4-FFF2-40B4-BE49-F238E27FC236}">
                <a16:creationId xmlns:a16="http://schemas.microsoft.com/office/drawing/2014/main" id="{A5304C34-D9B8-BFF4-FA0F-ED6E04F82B69}"/>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dirty="0"/>
              <a:t>The biggest one-day slump for the 2-year Treasury yield (61 basis points) since 1982; the fall during the Black Monday crash of 1987 was 59 basis points;</a:t>
            </a:r>
          </a:p>
          <a:p>
            <a:pPr>
              <a:buFont typeface="Arial" panose="020B0604020202020204" pitchFamily="34" charset="0"/>
              <a:buChar char="•"/>
            </a:pPr>
            <a:r>
              <a:rPr lang="en-US" dirty="0"/>
              <a:t>The biggest one-day</a:t>
            </a:r>
            <a:r>
              <a:rPr lang="en-US" b="1" dirty="0"/>
              <a:t> </a:t>
            </a:r>
            <a:r>
              <a:rPr lang="en-US" dirty="0"/>
              <a:t>drop in the 2-year German bund yield (41 basis points) since Bloomberg’s data started in 1990;</a:t>
            </a:r>
          </a:p>
          <a:p>
            <a:pPr>
              <a:buFont typeface="Arial" panose="020B0604020202020204" pitchFamily="34" charset="0"/>
              <a:buChar char="•"/>
            </a:pPr>
            <a:r>
              <a:rPr lang="en-US" dirty="0"/>
              <a:t>The biggest one-day decline in the 2-year Japanese Government Bond yield (20 basis points at one point) since the Bank of Japan introduced yield curve control in 2016;</a:t>
            </a:r>
          </a:p>
          <a:p>
            <a:pPr>
              <a:buFont typeface="Arial" panose="020B0604020202020204" pitchFamily="34" charset="0"/>
              <a:buChar char="•"/>
            </a:pPr>
            <a:r>
              <a:rPr lang="en-US" dirty="0"/>
              <a:t>The sharpest steepening in the US 2-year/10-year yield curve (48.2 basis points) in the last 40 years, save only Sept. 11, 2001, when it steepened by 50.6 basis points — we all know why;</a:t>
            </a:r>
          </a:p>
          <a:p>
            <a:pPr>
              <a:buFont typeface="Arial" panose="020B0604020202020204" pitchFamily="34" charset="0"/>
              <a:buChar char="•"/>
            </a:pPr>
            <a:r>
              <a:rPr lang="en-US" dirty="0"/>
              <a:t>Only the third decline of more than 25% in a week for the </a:t>
            </a:r>
            <a:r>
              <a:rPr lang="en-US" dirty="0" err="1"/>
              <a:t>KBW</a:t>
            </a:r>
            <a:r>
              <a:rPr lang="en-US" dirty="0"/>
              <a:t> index of big US banks in 31 years — the only other instances were in the Covid lockdown and in the aftermath of the Lehman Brothers bankruptcy;</a:t>
            </a:r>
          </a:p>
          <a:p>
            <a:pPr>
              <a:buFont typeface="Arial" panose="020B0604020202020204" pitchFamily="34" charset="0"/>
              <a:buChar char="•"/>
            </a:pPr>
            <a:r>
              <a:rPr lang="en-US" dirty="0"/>
              <a:t>The </a:t>
            </a:r>
            <a:r>
              <a:rPr lang="en-US" dirty="0" err="1"/>
              <a:t>KBW</a:t>
            </a:r>
            <a:r>
              <a:rPr lang="en-US" dirty="0"/>
              <a:t> index erased all its gains of the last 25 years. It is now at the same level it was on March 11, 1998;</a:t>
            </a:r>
          </a:p>
          <a:p>
            <a:pPr>
              <a:buFont typeface="Arial" panose="020B0604020202020204" pitchFamily="34" charset="0"/>
              <a:buChar char="•"/>
            </a:pPr>
            <a:r>
              <a:rPr lang="en-US" dirty="0"/>
              <a:t>The biggest fall for Bloomberg’s Factor to Watch pure value factor for US stocks (1.31%) since the series started in 2000, barring only two days in March 2020 as Covid struck, and Aug. 8, 2007, the worst day of the “</a:t>
            </a:r>
            <a:r>
              <a:rPr lang="en-US" dirty="0" err="1"/>
              <a:t>Quantpocalypse</a:t>
            </a:r>
            <a:r>
              <a:rPr lang="en-US" dirty="0"/>
              <a:t>,” which Goldman Sachs famously called “three 15-standard deviation events in successive days” — tantamount to saying it hadn’t happened — when many long-short hedge funds had to liquidate their holdings. </a:t>
            </a:r>
          </a:p>
          <a:p>
            <a:pPr marL="0" indent="0">
              <a:buNone/>
            </a:pPr>
            <a:endParaRPr lang="en-US" dirty="0"/>
          </a:p>
        </p:txBody>
      </p:sp>
    </p:spTree>
    <p:extLst>
      <p:ext uri="{BB962C8B-B14F-4D97-AF65-F5344CB8AC3E}">
        <p14:creationId xmlns:p14="http://schemas.microsoft.com/office/powerpoint/2010/main" val="41395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C984-6366-3A52-BCDA-B936D1E0C969}"/>
              </a:ext>
            </a:extLst>
          </p:cNvPr>
          <p:cNvSpPr>
            <a:spLocks noGrp="1"/>
          </p:cNvSpPr>
          <p:nvPr>
            <p:ph type="title"/>
          </p:nvPr>
        </p:nvSpPr>
        <p:spPr/>
        <p:txBody>
          <a:bodyPr>
            <a:normAutofit/>
          </a:bodyPr>
          <a:lstStyle/>
          <a:p>
            <a:pPr algn="ctr"/>
            <a:r>
              <a:rPr lang="el-GR" sz="2400" b="1" dirty="0"/>
              <a:t>ΑΠΟΤΙΜΗΣΕΙΣ</a:t>
            </a:r>
            <a:r>
              <a:rPr lang="en-US" sz="2400" b="1" dirty="0"/>
              <a:t> </a:t>
            </a:r>
            <a:r>
              <a:rPr lang="el-GR" sz="2400" b="1" dirty="0"/>
              <a:t>ΚΑΙ ΑΠΟΔΟΣΕΙΣ ΟΜΟΛΟΓΩΝ ΑΜΕΡΙΚΑΝΙΚΟΥ ΔΗΜΟΣΙΟΥ (ΑΑΑ </a:t>
            </a:r>
            <a:r>
              <a:rPr lang="en-US" sz="2400" b="1" dirty="0"/>
              <a:t>Rated)</a:t>
            </a:r>
            <a:r>
              <a:rPr lang="el-GR" sz="2400" b="1" dirty="0"/>
              <a:t> ΠΕΡΙΟΔΟΥ 2022- 03/16/2023</a:t>
            </a:r>
            <a:endParaRPr lang="en-US" sz="2400" b="1" dirty="0"/>
          </a:p>
        </p:txBody>
      </p:sp>
      <p:pic>
        <p:nvPicPr>
          <p:cNvPr id="6" name="Content Placeholder 5">
            <a:extLst>
              <a:ext uri="{FF2B5EF4-FFF2-40B4-BE49-F238E27FC236}">
                <a16:creationId xmlns:a16="http://schemas.microsoft.com/office/drawing/2014/main" id="{CB3D29AF-2DB1-01E9-FB7E-6D10B22C7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a:extLst>
              <a:ext uri="{FF2B5EF4-FFF2-40B4-BE49-F238E27FC236}">
                <a16:creationId xmlns:a16="http://schemas.microsoft.com/office/drawing/2014/main" id="{91731015-B820-72DC-7229-CF564A7C1DB3}"/>
              </a:ext>
            </a:extLst>
          </p:cNvPr>
          <p:cNvSpPr>
            <a:spLocks noGrp="1"/>
          </p:cNvSpPr>
          <p:nvPr>
            <p:ph type="body" sz="half" idx="2"/>
          </p:nvPr>
        </p:nvSpPr>
        <p:spPr/>
        <p:txBody>
          <a:bodyPr>
            <a:normAutofit lnSpcReduction="10000"/>
          </a:bodyPr>
          <a:lstStyle/>
          <a:p>
            <a:r>
              <a:rPr lang="el-GR" dirty="0"/>
              <a:t>Ερμηνεία: Μια τράπεζα που είχε αγοράσει πχ την 01/01/2021 ένα 30ετές ομόλογο έναντι $125 (λόγω του ότι εμπεριέχει τη προεξόφληση αποδόσεων 30ετίας) η αποτίμηση του 12/31/2022 ήταν -32.39% ήτοι $94.05. Αν το κόστος δανεισμού της απο τη κεντρική τράπεζα ήταν 0,5% το 2021 και 3% Μ.Ο το 2022 κάλυπτε το κόστος χρήματος απο την απόδοση των 3.966%. Σήμερα, αν το πουλήσει θα εισπράξει $99.42, ήτοι ζημία $25,5 περίπου και με κόστος χρήματος 4.75% (λόγω αύξησης επιτοκίων της </a:t>
            </a:r>
            <a:r>
              <a:rPr lang="en-US" dirty="0"/>
              <a:t>FED)</a:t>
            </a:r>
            <a:r>
              <a:rPr lang="el-GR" dirty="0"/>
              <a:t> και η απόδοση του είναι 5.71%.</a:t>
            </a:r>
          </a:p>
          <a:p>
            <a:r>
              <a:rPr lang="el-GR" dirty="0"/>
              <a:t>Στα παραπάνω δεν υπολογίζεται η μείωση της αγοραστικής δύναμης (</a:t>
            </a:r>
            <a:r>
              <a:rPr lang="en-US" dirty="0"/>
              <a:t>Purchasing Power Parity)</a:t>
            </a:r>
            <a:r>
              <a:rPr lang="el-GR" dirty="0"/>
              <a:t> κατά 6% που είναι σήμερα ο πληθωρισμός.</a:t>
            </a:r>
            <a:endParaRPr lang="en-US" dirty="0"/>
          </a:p>
        </p:txBody>
      </p:sp>
    </p:spTree>
    <p:extLst>
      <p:ext uri="{BB962C8B-B14F-4D97-AF65-F5344CB8AC3E}">
        <p14:creationId xmlns:p14="http://schemas.microsoft.com/office/powerpoint/2010/main" val="32494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3DC5-5D0A-7A55-47E2-EC5DF3010736}"/>
              </a:ext>
            </a:extLst>
          </p:cNvPr>
          <p:cNvSpPr>
            <a:spLocks noGrp="1"/>
          </p:cNvSpPr>
          <p:nvPr>
            <p:ph type="title"/>
          </p:nvPr>
        </p:nvSpPr>
        <p:spPr/>
        <p:txBody>
          <a:bodyPr/>
          <a:lstStyle/>
          <a:p>
            <a:r>
              <a:rPr lang="en-US" dirty="0"/>
              <a:t>The cost of capital provided currently by FED</a:t>
            </a:r>
          </a:p>
        </p:txBody>
      </p:sp>
      <p:pic>
        <p:nvPicPr>
          <p:cNvPr id="5" name="Content Placeholder 4">
            <a:extLst>
              <a:ext uri="{FF2B5EF4-FFF2-40B4-BE49-F238E27FC236}">
                <a16:creationId xmlns:a16="http://schemas.microsoft.com/office/drawing/2014/main" id="{B59664D6-C095-B19D-D4BC-FF848E74529D}"/>
              </a:ext>
            </a:extLst>
          </p:cNvPr>
          <p:cNvPicPr>
            <a:picLocks noGrp="1" noChangeAspect="1"/>
          </p:cNvPicPr>
          <p:nvPr>
            <p:ph idx="1"/>
          </p:nvPr>
        </p:nvPicPr>
        <p:blipFill>
          <a:blip r:embed="rId2"/>
          <a:stretch>
            <a:fillRect/>
          </a:stretch>
        </p:blipFill>
        <p:spPr>
          <a:xfrm>
            <a:off x="3943161" y="1825625"/>
            <a:ext cx="4305678" cy="4351338"/>
          </a:xfrm>
        </p:spPr>
      </p:pic>
    </p:spTree>
    <p:extLst>
      <p:ext uri="{BB962C8B-B14F-4D97-AF65-F5344CB8AC3E}">
        <p14:creationId xmlns:p14="http://schemas.microsoft.com/office/powerpoint/2010/main" val="243926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2022 FINANCIAL REPORT OF THE U.S. GOVERNMENT</a:t>
            </a:r>
            <a:endParaRPr lang="en-US" dirty="0"/>
          </a:p>
        </p:txBody>
      </p:sp>
      <p:pic>
        <p:nvPicPr>
          <p:cNvPr id="8" name="Content Placeholder 7">
            <a:extLst>
              <a:ext uri="{FF2B5EF4-FFF2-40B4-BE49-F238E27FC236}">
                <a16:creationId xmlns:a16="http://schemas.microsoft.com/office/drawing/2014/main" id="{53F7B6C0-DE9C-DA05-64C6-3D18C75AEE4F}"/>
              </a:ext>
            </a:extLst>
          </p:cNvPr>
          <p:cNvPicPr>
            <a:picLocks noGrp="1" noChangeAspect="1"/>
          </p:cNvPicPr>
          <p:nvPr>
            <p:ph sz="half" idx="2"/>
          </p:nvPr>
        </p:nvPicPr>
        <p:blipFill>
          <a:blip r:embed="rId2"/>
          <a:stretch>
            <a:fillRect/>
          </a:stretch>
        </p:blipFill>
        <p:spPr>
          <a:xfrm>
            <a:off x="836612" y="2153540"/>
            <a:ext cx="4325883" cy="4036123"/>
          </a:xfrm>
        </p:spPr>
      </p:pic>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pic>
        <p:nvPicPr>
          <p:cNvPr id="10" name="Content Placeholder 9">
            <a:extLst>
              <a:ext uri="{FF2B5EF4-FFF2-40B4-BE49-F238E27FC236}">
                <a16:creationId xmlns:a16="http://schemas.microsoft.com/office/drawing/2014/main" id="{1B7B7254-C501-3832-441F-BE83709F1062}"/>
              </a:ext>
            </a:extLst>
          </p:cNvPr>
          <p:cNvPicPr>
            <a:picLocks noGrp="1" noChangeAspect="1"/>
          </p:cNvPicPr>
          <p:nvPr>
            <p:ph sz="quarter" idx="4"/>
          </p:nvPr>
        </p:nvPicPr>
        <p:blipFill>
          <a:blip r:embed="rId3"/>
          <a:stretch>
            <a:fillRect/>
          </a:stretch>
        </p:blipFill>
        <p:spPr>
          <a:xfrm>
            <a:off x="6396831" y="2505075"/>
            <a:ext cx="4733925" cy="3409950"/>
          </a:xfrm>
        </p:spPr>
      </p:pic>
    </p:spTree>
    <p:extLst>
      <p:ext uri="{BB962C8B-B14F-4D97-AF65-F5344CB8AC3E}">
        <p14:creationId xmlns:p14="http://schemas.microsoft.com/office/powerpoint/2010/main" val="306133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p:txBody>
          <a:bodyPr/>
          <a:lstStyle/>
          <a:p>
            <a:r>
              <a:rPr lang="en-US" dirty="0"/>
              <a:t>US TREASURY Department Statement of Operations and Changes in Net position</a:t>
            </a: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p:txBody>
          <a:bodyPr/>
          <a:lstStyle/>
          <a:p>
            <a:r>
              <a:rPr lang="en-US" dirty="0">
                <a:effectLst/>
                <a:latin typeface="Arial" panose="020B0604020202020204" pitchFamily="34" charset="0"/>
              </a:rPr>
              <a:t>Assets and Liabilities</a:t>
            </a:r>
            <a:endParaRPr lang="en-US" dirty="0"/>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956469" y="2675731"/>
            <a:ext cx="4924425" cy="334327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6169025" y="1681163"/>
            <a:ext cx="5183187" cy="4508500"/>
          </a:xfrm>
        </p:spPr>
      </p:pic>
    </p:spTree>
    <p:extLst>
      <p:ext uri="{BB962C8B-B14F-4D97-AF65-F5344CB8AC3E}">
        <p14:creationId xmlns:p14="http://schemas.microsoft.com/office/powerpoint/2010/main" val="289412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C701-79F9-D5D0-6F97-4A1371D513AB}"/>
              </a:ext>
            </a:extLst>
          </p:cNvPr>
          <p:cNvSpPr>
            <a:spLocks noGrp="1"/>
          </p:cNvSpPr>
          <p:nvPr>
            <p:ph type="title"/>
          </p:nvPr>
        </p:nvSpPr>
        <p:spPr/>
        <p:txBody>
          <a:bodyPr>
            <a:normAutofit/>
          </a:bodyPr>
          <a:lstStyle/>
          <a:p>
            <a:pPr algn="ctr"/>
            <a:r>
              <a:rPr lang="en-US" sz="1800" b="1" dirty="0"/>
              <a:t>H </a:t>
            </a:r>
            <a:r>
              <a:rPr lang="el-GR" sz="1800" b="1" dirty="0"/>
              <a:t>ΑΎΞΗΣΗ ΤΗΣ ΔΙΑΘΕΣΙΜΗΣ ΠΟΣΟΤΗΤΑΣ ΧΡΗΜΑΤΟΣ ΚΑΙ Η ΤΑΧΥΤΗΤΑ ΚΥΚΛΟΦΟΡΙΑΣ ΧΡΗΜΑΤΟΣ</a:t>
            </a:r>
            <a:endParaRPr lang="en-US" sz="1800" b="1" dirty="0"/>
          </a:p>
        </p:txBody>
      </p:sp>
      <p:pic>
        <p:nvPicPr>
          <p:cNvPr id="6" name="Content Placeholder 5">
            <a:extLst>
              <a:ext uri="{FF2B5EF4-FFF2-40B4-BE49-F238E27FC236}">
                <a16:creationId xmlns:a16="http://schemas.microsoft.com/office/drawing/2014/main" id="{2F55B636-5B60-0D79-744B-70B0076E62EF}"/>
              </a:ext>
            </a:extLst>
          </p:cNvPr>
          <p:cNvPicPr>
            <a:picLocks noGrp="1" noChangeAspect="1"/>
          </p:cNvPicPr>
          <p:nvPr>
            <p:ph idx="1"/>
          </p:nvPr>
        </p:nvPicPr>
        <p:blipFill>
          <a:blip r:embed="rId2"/>
          <a:stretch>
            <a:fillRect/>
          </a:stretch>
        </p:blipFill>
        <p:spPr>
          <a:xfrm>
            <a:off x="5302829" y="276853"/>
            <a:ext cx="6172200" cy="3389199"/>
          </a:xfrm>
        </p:spPr>
      </p:pic>
      <p:sp>
        <p:nvSpPr>
          <p:cNvPr id="4" name="Text Placeholder 3">
            <a:extLst>
              <a:ext uri="{FF2B5EF4-FFF2-40B4-BE49-F238E27FC236}">
                <a16:creationId xmlns:a16="http://schemas.microsoft.com/office/drawing/2014/main" id="{67C4FF71-2617-E2DA-AE0E-FF693ECD11FF}"/>
              </a:ext>
            </a:extLst>
          </p:cNvPr>
          <p:cNvSpPr>
            <a:spLocks noGrp="1"/>
          </p:cNvSpPr>
          <p:nvPr>
            <p:ph type="body" sz="half" idx="2"/>
          </p:nvPr>
        </p:nvSpPr>
        <p:spPr/>
        <p:txBody>
          <a:bodyPr/>
          <a:lstStyle/>
          <a:p>
            <a:r>
              <a:rPr lang="el-GR" dirty="0"/>
              <a:t>Ποιές εναλλακτικές έχει ο επενδυτής /καταθέτης για τη διαχείριση των χρημάτων του με ασφάλεια με δεδομένο όι έχχει αρνητικό </a:t>
            </a:r>
            <a:r>
              <a:rPr lang="en-US" dirty="0"/>
              <a:t>sentiment </a:t>
            </a:r>
            <a:r>
              <a:rPr lang="el-GR" dirty="0"/>
              <a:t>για την αγορά και απέχει απο την κατανάλωση όπως αποδεικνύεται απο τον δείκτη ταχύτητας κυκλοφορίας του χρήματος που είναι χαμηλότερη απο το 1960 λαι αιτιολογεί πλήρως και την μείωση στο </a:t>
            </a:r>
            <a:r>
              <a:rPr lang="en-US" dirty="0"/>
              <a:t>Empire Sta Manufacturing Index </a:t>
            </a:r>
            <a:r>
              <a:rPr lang="el-GR" dirty="0"/>
              <a:t>κατά 25% περίπου και του </a:t>
            </a:r>
            <a:r>
              <a:rPr lang="en-US" dirty="0"/>
              <a:t>Philly Manufacturing orders </a:t>
            </a:r>
            <a:r>
              <a:rPr lang="el-GR" dirty="0"/>
              <a:t>κατά 28% περίπου.</a:t>
            </a:r>
            <a:endParaRPr lang="en-US" dirty="0"/>
          </a:p>
        </p:txBody>
      </p:sp>
      <p:pic>
        <p:nvPicPr>
          <p:cNvPr id="8" name="Picture 7">
            <a:extLst>
              <a:ext uri="{FF2B5EF4-FFF2-40B4-BE49-F238E27FC236}">
                <a16:creationId xmlns:a16="http://schemas.microsoft.com/office/drawing/2014/main" id="{A42382F2-94B0-FED8-71F5-F26753A293A0}"/>
              </a:ext>
            </a:extLst>
          </p:cNvPr>
          <p:cNvPicPr>
            <a:picLocks noChangeAspect="1"/>
          </p:cNvPicPr>
          <p:nvPr/>
        </p:nvPicPr>
        <p:blipFill>
          <a:blip r:embed="rId3"/>
          <a:stretch>
            <a:fillRect/>
          </a:stretch>
        </p:blipFill>
        <p:spPr>
          <a:xfrm>
            <a:off x="5302828" y="3687206"/>
            <a:ext cx="6172200" cy="2800898"/>
          </a:xfrm>
          <a:prstGeom prst="rect">
            <a:avLst/>
          </a:prstGeom>
        </p:spPr>
      </p:pic>
    </p:spTree>
    <p:extLst>
      <p:ext uri="{BB962C8B-B14F-4D97-AF65-F5344CB8AC3E}">
        <p14:creationId xmlns:p14="http://schemas.microsoft.com/office/powerpoint/2010/main" val="419967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C6EA-EF92-6ED8-9ABA-9E52C1BE2269}"/>
              </a:ext>
            </a:extLst>
          </p:cNvPr>
          <p:cNvSpPr>
            <a:spLocks noGrp="1"/>
          </p:cNvSpPr>
          <p:nvPr>
            <p:ph type="title"/>
          </p:nvPr>
        </p:nvSpPr>
        <p:spPr/>
        <p:txBody>
          <a:bodyPr/>
          <a:lstStyle/>
          <a:p>
            <a:r>
              <a:rPr lang="el-GR" dirty="0"/>
              <a:t>Βασικά Ερωτήματα</a:t>
            </a:r>
            <a:endParaRPr lang="en-US" dirty="0"/>
          </a:p>
        </p:txBody>
      </p:sp>
      <p:sp>
        <p:nvSpPr>
          <p:cNvPr id="3" name="Content Placeholder 2">
            <a:extLst>
              <a:ext uri="{FF2B5EF4-FFF2-40B4-BE49-F238E27FC236}">
                <a16:creationId xmlns:a16="http://schemas.microsoft.com/office/drawing/2014/main" id="{B129D0AC-90A4-C515-789A-0B734932A497}"/>
              </a:ext>
            </a:extLst>
          </p:cNvPr>
          <p:cNvSpPr>
            <a:spLocks noGrp="1"/>
          </p:cNvSpPr>
          <p:nvPr>
            <p:ph idx="1"/>
          </p:nvPr>
        </p:nvSpPr>
        <p:spPr/>
        <p:txBody>
          <a:bodyPr>
            <a:normAutofit/>
          </a:bodyPr>
          <a:lstStyle/>
          <a:p>
            <a:r>
              <a:rPr lang="el-GR" dirty="0"/>
              <a:t>Θα αυξήσει η </a:t>
            </a:r>
            <a:r>
              <a:rPr lang="en-US" dirty="0"/>
              <a:t>FED</a:t>
            </a:r>
            <a:r>
              <a:rPr lang="el-GR" dirty="0"/>
              <a:t> τα επιτόκια </a:t>
            </a:r>
            <a:r>
              <a:rPr lang="el-GR" sz="2000" dirty="0"/>
              <a:t>λαμβάνοντας υποψιν τις πληθωριστικές πιέσεις</a:t>
            </a:r>
            <a:r>
              <a:rPr lang="el-GR" dirty="0"/>
              <a:t>? Ή θα φοβηθεί όπως προεξοφλεί η αγορά λόγω των προβλημάτων που αντιμετωπίζουν τα χρηματοπιστωτικά ιδρύματα και που η ίδια δημιούργησε λόγω της επιθετικής πολιτικής αύξησης των επιτοκίων απο Μάρτιο 2022 έως και Φεβρουάριο του 23 κατά 475 μονάδες βάσης και αν δεν το κάνει πως θα καταπολεμήσει τον πληθωρισμό?</a:t>
            </a:r>
          </a:p>
          <a:p>
            <a:r>
              <a:rPr lang="el-GR" dirty="0"/>
              <a:t>Οι τράπεζες που έχουν στο χαρτοφυλάκιο τους ομόλογα του αμερικανικού δημοσίου και τους διαθέτει η κεντρική τράπεζα </a:t>
            </a:r>
            <a:r>
              <a:rPr lang="en-US" dirty="0"/>
              <a:t>swap credit lines </a:t>
            </a:r>
            <a:r>
              <a:rPr lang="el-GR" dirty="0"/>
              <a:t>ύψους μέχρι 17 τρις γιατί δεν δίνουν τα ομολογα που διακρατούν για να αποκτήσουν ρευστότητα?</a:t>
            </a:r>
            <a:endParaRPr lang="en-US" dirty="0"/>
          </a:p>
        </p:txBody>
      </p:sp>
    </p:spTree>
    <p:extLst>
      <p:ext uri="{BB962C8B-B14F-4D97-AF65-F5344CB8AC3E}">
        <p14:creationId xmlns:p14="http://schemas.microsoft.com/office/powerpoint/2010/main" val="380900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855</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Helvetica</vt:lpstr>
      <vt:lpstr>Times New Roman</vt:lpstr>
      <vt:lpstr>Office Theme</vt:lpstr>
      <vt:lpstr>1_Office Theme</vt:lpstr>
      <vt:lpstr>ΕΚΜΑΘΗΣΗ ΕΡΜΗΝΕΙΑΣ ΜΑΚΡΟΟΙΚΟΝΟΜΙΚΩΝ ΠΟΛΙΤΙΚΩΝ (ΔΗΜΟΣΙΟΝΟΜΙΚΗΣ ΚΑΙ ΝΟΜΙΣΜΑΤΙΚΗΣ ΠΟΛΙΤΙΚΗΣ) ΚΑΙ ΜΕΓΕΘΩΝ ΓΙΑ ΝΑ ΠΡΟΒΛΕΨΟΥΜΕ ΤΙΣ ΠΙΘΑΝΟΤΗΤΕΣ ΤΩΝ ΚΙΝΔΥΝΩΝ ΓΙΑ ΤΙΣ ΕΠΙΧΕΙΡΗΣΕΙΣ ΚΑΙ ΤΗΝ ΕΠΙΔΡΑΣΗ ΤΟΥΣ (PROBABILITY/IMPACT)</vt:lpstr>
      <vt:lpstr>An astounding 565 banks have failed in the past 23 years. But the bulk of those happened around the financial crisis. Before SVB, it had been 868 days since the last bank failure, Mark Rubinstein writes. Humans have increasingly tinier brains and incredibly short memory spans</vt:lpstr>
      <vt:lpstr>Το ιστορικό μιας επιβεβαίωσης ύφεσης και η ομολογία μιας λάθος δημοσιονομικής και νομισματικής πολιτικής ή η έναρξη του Αρμαγεδώνος – 13η Μαρτίου 2023</vt:lpstr>
      <vt:lpstr>ΑΠΟΤΙΜΗΣΕΙΣ ΚΑΙ ΑΠΟΔΟΣΕΙΣ ΟΜΟΛΟΓΩΝ ΑΜΕΡΙΚΑΝΙΚΟΥ ΔΗΜΟΣΙΟΥ (ΑΑΑ Rated) ΠΕΡΙΟΔΟΥ 2022- 03/16/2023</vt:lpstr>
      <vt:lpstr>The cost of capital provided currently by FED</vt:lpstr>
      <vt:lpstr>THE CAUSE AND EFFECTS BETWEEN FISCAL AND MONETARY POLICIES _ LESSONS FOR THE UPCOMING TURMOIL</vt:lpstr>
      <vt:lpstr>US TREASURY Department Statement of Operations and Changes in Net position</vt:lpstr>
      <vt:lpstr>H ΑΎΞΗΣΗ ΤΗΣ ΔΙΑΘΕΣΙΜΗΣ ΠΟΣΟΤΗΤΑΣ ΧΡΗΜΑΤΟΣ ΚΑΙ Η ΤΑΧΥΤΗΤΑ ΚΥΚΛΟΦΟΡΙΑΣ ΧΡΗΜΑΤΟΣ</vt:lpstr>
      <vt:lpstr>Βασικά Ερωτήματα</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21</cp:revision>
  <dcterms:created xsi:type="dcterms:W3CDTF">2021-03-05T12:47:08Z</dcterms:created>
  <dcterms:modified xsi:type="dcterms:W3CDTF">2026-03-06T05:27:16Z</dcterms:modified>
</cp:coreProperties>
</file>