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82" r:id="rId7"/>
    <p:sldId id="283" r:id="rId8"/>
    <p:sldId id="284" r:id="rId9"/>
    <p:sldId id="257" r:id="rId10"/>
    <p:sldId id="258" r:id="rId11"/>
    <p:sldId id="259" r:id="rId12"/>
    <p:sldId id="260" r:id="rId13"/>
    <p:sldId id="261" r:id="rId14"/>
    <p:sldId id="262" r:id="rId15"/>
    <p:sldId id="263" r:id="rId16"/>
    <p:sldId id="285" r:id="rId17"/>
    <p:sldId id="286" r:id="rId18"/>
    <p:sldId id="264" r:id="rId19"/>
    <p:sldId id="265" r:id="rId20"/>
    <p:sldId id="266"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74670ED-E31F-4EF4-BC23-8CCD748F307B}"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131789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74670ED-E31F-4EF4-BC23-8CCD748F307B}"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155058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74670ED-E31F-4EF4-BC23-8CCD748F307B}"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99470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74670ED-E31F-4EF4-BC23-8CCD748F307B}"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27230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670ED-E31F-4EF4-BC23-8CCD748F307B}" type="datetimeFigureOut">
              <a:rPr lang="el-GR" smtClean="0"/>
              <a:t>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97025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B74670ED-E31F-4EF4-BC23-8CCD748F307B}"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131504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B74670ED-E31F-4EF4-BC23-8CCD748F307B}" type="datetimeFigureOut">
              <a:rPr lang="el-GR" smtClean="0"/>
              <a:t>9/5/2025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23679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74670ED-E31F-4EF4-BC23-8CCD748F307B}" type="datetimeFigureOut">
              <a:rPr lang="el-GR" smtClean="0"/>
              <a:t>9/5/2025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334769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670ED-E31F-4EF4-BC23-8CCD748F307B}" type="datetimeFigureOut">
              <a:rPr lang="el-GR" smtClean="0"/>
              <a:t>9/5/2025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119112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4670ED-E31F-4EF4-BC23-8CCD748F307B}"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34244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4670ED-E31F-4EF4-BC23-8CCD748F307B}" type="datetimeFigureOut">
              <a:rPr lang="el-GR" smtClean="0"/>
              <a:t>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570701-7BBF-4FE4-BE28-7C1C36B6A907}" type="slidenum">
              <a:rPr lang="el-GR" smtClean="0"/>
              <a:t>‹#›</a:t>
            </a:fld>
            <a:endParaRPr lang="el-GR"/>
          </a:p>
        </p:txBody>
      </p:sp>
    </p:spTree>
    <p:extLst>
      <p:ext uri="{BB962C8B-B14F-4D97-AF65-F5344CB8AC3E}">
        <p14:creationId xmlns:p14="http://schemas.microsoft.com/office/powerpoint/2010/main" val="179259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670ED-E31F-4EF4-BC23-8CCD748F307B}" type="datetimeFigureOut">
              <a:rPr lang="el-GR" smtClean="0"/>
              <a:t>9/5/2025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70701-7BBF-4FE4-BE28-7C1C36B6A907}" type="slidenum">
              <a:rPr lang="el-GR" smtClean="0"/>
              <a:t>‹#›</a:t>
            </a:fld>
            <a:endParaRPr lang="el-GR"/>
          </a:p>
        </p:txBody>
      </p:sp>
    </p:spTree>
    <p:extLst>
      <p:ext uri="{BB962C8B-B14F-4D97-AF65-F5344CB8AC3E}">
        <p14:creationId xmlns:p14="http://schemas.microsoft.com/office/powerpoint/2010/main" val="2889963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sz="3200" b="1" kern="1800" dirty="0">
                <a:effectLst/>
                <a:latin typeface="Times New Roman" panose="02020603050405020304" pitchFamily="18" charset="0"/>
                <a:ea typeface="Times New Roman" panose="02020603050405020304" pitchFamily="18" charset="0"/>
              </a:rPr>
              <a:t>Τετραγωνίζοντας τον κύκλο</a:t>
            </a:r>
            <a:br>
              <a:rPr lang="en-US" sz="3200" b="1" kern="1800" dirty="0">
                <a:effectLst/>
                <a:latin typeface="Times New Roman" panose="02020603050405020304" pitchFamily="18" charset="0"/>
                <a:ea typeface="Times New Roman" panose="02020603050405020304" pitchFamily="18" charset="0"/>
              </a:rPr>
            </a:br>
            <a:r>
              <a:rPr lang="el-GR" sz="3200" b="1" kern="1800" dirty="0">
                <a:effectLst/>
                <a:latin typeface="Times New Roman" panose="02020603050405020304" pitchFamily="18" charset="0"/>
                <a:ea typeface="Times New Roman" panose="02020603050405020304" pitchFamily="18" charset="0"/>
              </a:rPr>
              <a:t>Όταν τα εργαλεία διαχείρισης κινδύνου που έχει στην εργαλειοθήκη της μια επιχείρηση δεν είναι πλέον αρκετά...</a:t>
            </a:r>
            <a:br>
              <a:rPr lang="el-GR" sz="3200" b="1" kern="1800" dirty="0">
                <a:effectLst/>
                <a:latin typeface="Times New Roman" panose="02020603050405020304" pitchFamily="18" charset="0"/>
                <a:ea typeface="Times New Roman" panose="02020603050405020304" pitchFamily="18" charset="0"/>
              </a:rPr>
            </a:br>
            <a:r>
              <a:rPr lang="el-GR" sz="3200" b="1" kern="1800" dirty="0">
                <a:effectLst/>
                <a:latin typeface="Times New Roman" panose="02020603050405020304" pitchFamily="18" charset="0"/>
                <a:ea typeface="Times New Roman" panose="02020603050405020304" pitchFamily="18" charset="0"/>
              </a:rPr>
              <a:t>Εταιρικοί Μετασχηματισμοί και Υιοθέτηση Στρατηγικής Βιωσιμότητας και Ανθεκτικότητας</a:t>
            </a:r>
            <a:br>
              <a:rPr lang="el-GR" sz="3200" b="1" kern="1800" dirty="0">
                <a:effectLst/>
                <a:latin typeface="Times New Roman" panose="02020603050405020304" pitchFamily="18" charset="0"/>
                <a:ea typeface="Times New Roman" panose="02020603050405020304" pitchFamily="18" charset="0"/>
              </a:rPr>
            </a:br>
            <a:endParaRPr lang="el-GR" sz="3200" b="1" dirty="0"/>
          </a:p>
        </p:txBody>
      </p:sp>
      <p:sp>
        <p:nvSpPr>
          <p:cNvPr id="3" name="Subtitle 2"/>
          <p:cNvSpPr>
            <a:spLocks noGrp="1"/>
          </p:cNvSpPr>
          <p:nvPr>
            <p:ph type="subTitle" idx="1"/>
          </p:nvPr>
        </p:nvSpPr>
        <p:spPr/>
        <p:txBody>
          <a:bodyPr/>
          <a:lstStyle/>
          <a:p>
            <a:pPr algn="r"/>
            <a:r>
              <a:rPr lang="el-GR" dirty="0"/>
              <a:t>Οικονομική των Επιχειρήσεων _09052025</a:t>
            </a:r>
          </a:p>
          <a:p>
            <a:pPr algn="r"/>
            <a:r>
              <a:rPr lang="el-GR" dirty="0"/>
              <a:t>Δ.Κάμπης</a:t>
            </a:r>
          </a:p>
        </p:txBody>
      </p:sp>
    </p:spTree>
    <p:extLst>
      <p:ext uri="{BB962C8B-B14F-4D97-AF65-F5344CB8AC3E}">
        <p14:creationId xmlns:p14="http://schemas.microsoft.com/office/powerpoint/2010/main" val="228831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ΣΤΑΚΟΔ Ή </a:t>
            </a:r>
            <a:r>
              <a:rPr lang="en-GB" sz="2800" dirty="0"/>
              <a:t>SIC (STANDARD INDUSRIAL CLASSIFICATION)</a:t>
            </a:r>
            <a:endParaRPr lang="el-GR" sz="2800" dirty="0"/>
          </a:p>
        </p:txBody>
      </p:sp>
      <p:pic>
        <p:nvPicPr>
          <p:cNvPr id="4" name="Content Placeholder 3"/>
          <p:cNvPicPr>
            <a:picLocks noGrp="1" noChangeAspect="1"/>
          </p:cNvPicPr>
          <p:nvPr>
            <p:ph idx="1"/>
          </p:nvPr>
        </p:nvPicPr>
        <p:blipFill>
          <a:blip r:embed="rId2"/>
          <a:stretch>
            <a:fillRect/>
          </a:stretch>
        </p:blipFill>
        <p:spPr>
          <a:xfrm>
            <a:off x="838200" y="1840432"/>
            <a:ext cx="4208206" cy="747252"/>
          </a:xfrm>
          <a:prstGeom prst="rect">
            <a:avLst/>
          </a:prstGeom>
        </p:spPr>
      </p:pic>
      <p:pic>
        <p:nvPicPr>
          <p:cNvPr id="6" name="Picture 5"/>
          <p:cNvPicPr>
            <a:picLocks noChangeAspect="1"/>
          </p:cNvPicPr>
          <p:nvPr/>
        </p:nvPicPr>
        <p:blipFill>
          <a:blip r:embed="rId3"/>
          <a:stretch>
            <a:fillRect/>
          </a:stretch>
        </p:blipFill>
        <p:spPr>
          <a:xfrm>
            <a:off x="3637935" y="2445774"/>
            <a:ext cx="4916129" cy="1966452"/>
          </a:xfrm>
          <a:prstGeom prst="rect">
            <a:avLst/>
          </a:prstGeom>
        </p:spPr>
      </p:pic>
    </p:spTree>
    <p:extLst>
      <p:ext uri="{BB962C8B-B14F-4D97-AF65-F5344CB8AC3E}">
        <p14:creationId xmlns:p14="http://schemas.microsoft.com/office/powerpoint/2010/main" val="155840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ΣΤΡΑΤΗΓΙΚΗ ΕΠΙΧΕΙΡΗΣΕΩΝ</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5308"/>
            <a:ext cx="5067300" cy="24384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7315"/>
            <a:ext cx="4636424" cy="3477318"/>
          </a:xfrm>
          <a:prstGeom prst="rect">
            <a:avLst/>
          </a:prstGeom>
        </p:spPr>
      </p:pic>
    </p:spTree>
    <p:extLst>
      <p:ext uri="{BB962C8B-B14F-4D97-AF65-F5344CB8AC3E}">
        <p14:creationId xmlns:p14="http://schemas.microsoft.com/office/powerpoint/2010/main" val="351381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ΑΝΑΛΥΣΗ ΣΥΝΟΛΙΚΟΥ ΚΙΝΔΥΝΟΥ</a:t>
            </a:r>
          </a:p>
        </p:txBody>
      </p:sp>
      <p:sp>
        <p:nvSpPr>
          <p:cNvPr id="3" name="Content Placeholder 2"/>
          <p:cNvSpPr>
            <a:spLocks noGrp="1"/>
          </p:cNvSpPr>
          <p:nvPr>
            <p:ph idx="1"/>
          </p:nvPr>
        </p:nvSpPr>
        <p:spPr/>
        <p:txBody>
          <a:bodyPr/>
          <a:lstStyle/>
          <a:p>
            <a:r>
              <a:rPr lang="en-GB" dirty="0"/>
              <a:t>TR= M+</a:t>
            </a:r>
            <a:r>
              <a:rPr lang="el-GR" dirty="0"/>
              <a:t>β</a:t>
            </a:r>
          </a:p>
          <a:p>
            <a:r>
              <a:rPr lang="en-GB" dirty="0"/>
              <a:t>MARKET RISK – SYSTEMIC RISK</a:t>
            </a:r>
          </a:p>
          <a:p>
            <a:r>
              <a:rPr lang="en-GB" dirty="0"/>
              <a:t>BETA – BUSINESS RISK</a:t>
            </a:r>
            <a:endParaRPr lang="el-GR" dirty="0"/>
          </a:p>
        </p:txBody>
      </p:sp>
    </p:spTree>
    <p:extLst>
      <p:ext uri="{BB962C8B-B14F-4D97-AF65-F5344CB8AC3E}">
        <p14:creationId xmlns:p14="http://schemas.microsoft.com/office/powerpoint/2010/main" val="172197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ΑΝΑΛΥΣΗ ΕΣΩΤΕΡΙΚΟΥ ΚΑΙ ΕΞΩΤΕΡΙΚΟΥ ΠΕΡΙΒΑΛΛΟΝΤΟΣ ΚΙΝΔΥΝΟΙ</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443" y="1825625"/>
            <a:ext cx="6875114" cy="4351338"/>
          </a:xfrm>
        </p:spPr>
      </p:pic>
    </p:spTree>
    <p:extLst>
      <p:ext uri="{BB962C8B-B14F-4D97-AF65-F5344CB8AC3E}">
        <p14:creationId xmlns:p14="http://schemas.microsoft.com/office/powerpoint/2010/main" val="416018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ΑΝΑΛΥΣΗ ΚΛΑΔΟΥ</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962" y="1825625"/>
            <a:ext cx="6396076" cy="4351338"/>
          </a:xfrm>
        </p:spPr>
      </p:pic>
    </p:spTree>
    <p:extLst>
      <p:ext uri="{BB962C8B-B14F-4D97-AF65-F5344CB8AC3E}">
        <p14:creationId xmlns:p14="http://schemas.microsoft.com/office/powerpoint/2010/main" val="338513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ΑΝΑΛΥΣΗ ΒΑΣΙΚΩΝ ΜΑΚΡΟΟΙΚΟΝΟΜΙΚΩΝ ΜΕΓΕΘΩΝ</a:t>
            </a:r>
          </a:p>
        </p:txBody>
      </p:sp>
      <p:sp>
        <p:nvSpPr>
          <p:cNvPr id="3" name="Content Placeholder 2"/>
          <p:cNvSpPr>
            <a:spLocks noGrp="1"/>
          </p:cNvSpPr>
          <p:nvPr>
            <p:ph idx="1"/>
          </p:nvPr>
        </p:nvSpPr>
        <p:spPr/>
        <p:txBody>
          <a:bodyPr/>
          <a:lstStyle/>
          <a:p>
            <a:r>
              <a:rPr lang="en-GB" dirty="0" err="1"/>
              <a:t>Yd</a:t>
            </a:r>
            <a:r>
              <a:rPr lang="en-GB" dirty="0"/>
              <a:t>= C+S/I+G</a:t>
            </a:r>
          </a:p>
          <a:p>
            <a:r>
              <a:rPr lang="en-GB" dirty="0"/>
              <a:t>Yield curve</a:t>
            </a:r>
          </a:p>
          <a:p>
            <a:r>
              <a:rPr lang="en-GB" dirty="0"/>
              <a:t>Public Debt/GDP ratio</a:t>
            </a:r>
          </a:p>
          <a:p>
            <a:r>
              <a:rPr lang="en-GB" dirty="0"/>
              <a:t>Inflation vs Unemployment</a:t>
            </a:r>
          </a:p>
          <a:p>
            <a:r>
              <a:rPr lang="en-GB" dirty="0"/>
              <a:t>Monetary Policy (M1, M2, Money Velocity) – Interest Rates</a:t>
            </a:r>
          </a:p>
          <a:p>
            <a:r>
              <a:rPr lang="en-GB" dirty="0"/>
              <a:t>Fiscal Policy (Taxation, Public Spending, Public Deficit)</a:t>
            </a:r>
          </a:p>
          <a:p>
            <a:r>
              <a:rPr lang="en-GB" dirty="0"/>
              <a:t>The Role of Central Banks</a:t>
            </a:r>
            <a:endParaRPr lang="el-GR" dirty="0"/>
          </a:p>
        </p:txBody>
      </p:sp>
    </p:spTree>
    <p:extLst>
      <p:ext uri="{BB962C8B-B14F-4D97-AF65-F5344CB8AC3E}">
        <p14:creationId xmlns:p14="http://schemas.microsoft.com/office/powerpoint/2010/main" val="396484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98F7-C032-4771-ADC6-E42CDD1E4D6D}"/>
              </a:ext>
            </a:extLst>
          </p:cNvPr>
          <p:cNvSpPr>
            <a:spLocks noGrp="1"/>
          </p:cNvSpPr>
          <p:nvPr>
            <p:ph type="title"/>
          </p:nvPr>
        </p:nvSpPr>
        <p:spPr/>
        <p:txBody>
          <a:bodyPr>
            <a:normAutofit/>
          </a:bodyPr>
          <a:lstStyle/>
          <a:p>
            <a:r>
              <a:rPr lang="el-GR" sz="3100" b="1" dirty="0"/>
              <a:t>ΠΡΟΕΤΟΙΜΑΣΙΑ &amp; ΣΥΝΘΗΚΕΣ ΓΙΑ ΤΗ ΣΥΝΕΡΓΑΣΙΑ ΕΤΑΙΡΕΙΩΝ</a:t>
            </a:r>
            <a:br>
              <a:rPr lang="el-GR" dirty="0"/>
            </a:br>
            <a:endParaRPr lang="en-GB" dirty="0"/>
          </a:p>
        </p:txBody>
      </p:sp>
      <p:sp>
        <p:nvSpPr>
          <p:cNvPr id="3" name="Content Placeholder 2">
            <a:extLst>
              <a:ext uri="{FF2B5EF4-FFF2-40B4-BE49-F238E27FC236}">
                <a16:creationId xmlns:a16="http://schemas.microsoft.com/office/drawing/2014/main" id="{9034BA45-7B92-4CBA-B2E1-20048C0660F1}"/>
              </a:ext>
            </a:extLst>
          </p:cNvPr>
          <p:cNvSpPr>
            <a:spLocks noGrp="1"/>
          </p:cNvSpPr>
          <p:nvPr>
            <p:ph idx="1"/>
          </p:nvPr>
        </p:nvSpPr>
        <p:spPr/>
        <p:txBody>
          <a:bodyPr/>
          <a:lstStyle/>
          <a:p>
            <a:r>
              <a:rPr lang="el-GR" sz="2000" dirty="0"/>
              <a:t>Αναγκαιότητα κατανόησης από πλευράς υποψηφίων εμπλεκομένων επιχειρήσεων των:</a:t>
            </a:r>
          </a:p>
          <a:p>
            <a:pPr lvl="1"/>
            <a:r>
              <a:rPr lang="el-GR" sz="1600" i="1" dirty="0"/>
              <a:t>Που βρίσκομαι σήμερα</a:t>
            </a:r>
          </a:p>
          <a:p>
            <a:pPr lvl="1"/>
            <a:r>
              <a:rPr lang="el-GR" sz="1600" i="1" dirty="0"/>
              <a:t>Που θέλω να πάω</a:t>
            </a:r>
          </a:p>
          <a:p>
            <a:pPr lvl="1"/>
            <a:r>
              <a:rPr lang="el-GR" sz="1600" i="1" dirty="0"/>
              <a:t>Πως θα φτάσω τον στόχο</a:t>
            </a:r>
          </a:p>
          <a:p>
            <a:r>
              <a:rPr lang="el-GR" sz="2000" i="1" dirty="0"/>
              <a:t>Ανάλυση πλεονεκτημάτων &amp; μειονεκτημάτων κάθε επιχείρησης καθώς και επικείμενων κινδύνων και ευκαιριών προκειμένου να αξιολογηθεί </a:t>
            </a:r>
            <a:r>
              <a:rPr lang="el-GR" sz="2000" i="1" dirty="0">
                <a:highlight>
                  <a:srgbClr val="FFFF00"/>
                </a:highlight>
              </a:rPr>
              <a:t>αν και ποια μορφή συνεργασίας </a:t>
            </a:r>
            <a:r>
              <a:rPr lang="el-GR" sz="2000" i="1" dirty="0"/>
              <a:t>μπορεί να βοηθήσει στην καλύτερη υλοποίηση των στόχων της επιχείρησης.</a:t>
            </a:r>
          </a:p>
          <a:p>
            <a:pPr lvl="1"/>
            <a:r>
              <a:rPr lang="el-GR" sz="1600" i="1" dirty="0"/>
              <a:t>Στρατηγική παύσης(</a:t>
            </a:r>
            <a:r>
              <a:rPr lang="en-US" sz="1600" i="1" dirty="0"/>
              <a:t>pause), </a:t>
            </a:r>
            <a:r>
              <a:rPr lang="el-GR" sz="1600" i="1" dirty="0" err="1"/>
              <a:t>αποεπένδυσης</a:t>
            </a:r>
            <a:r>
              <a:rPr lang="el-GR" sz="1600" i="1" dirty="0"/>
              <a:t> (</a:t>
            </a:r>
            <a:r>
              <a:rPr lang="en-US" sz="1600" i="1" dirty="0"/>
              <a:t>retrenchment) </a:t>
            </a:r>
            <a:r>
              <a:rPr lang="el-GR" sz="1600" i="1" dirty="0"/>
              <a:t>και Ανάπτυξης (</a:t>
            </a:r>
            <a:r>
              <a:rPr lang="en-US" sz="1600" i="1" dirty="0"/>
              <a:t>Growth) {Horizontal (Internal/External), Vertical Forward Integration or Vertical Backward Integration}</a:t>
            </a:r>
          </a:p>
          <a:p>
            <a:pPr lvl="1"/>
            <a:r>
              <a:rPr lang="el-GR" sz="1600" i="1" dirty="0"/>
              <a:t>Ενοποίηση</a:t>
            </a:r>
            <a:r>
              <a:rPr lang="en-US" sz="1600" i="1" dirty="0"/>
              <a:t> ;H</a:t>
            </a:r>
            <a:r>
              <a:rPr lang="el-GR" sz="1600" i="1" dirty="0"/>
              <a:t> Εξαγορά (συνολική ή μερική/δια απορροφήσεως ή συμμετοχή)</a:t>
            </a:r>
            <a:r>
              <a:rPr lang="en-US" sz="1600" i="1" dirty="0"/>
              <a:t> ;H</a:t>
            </a:r>
            <a:r>
              <a:rPr lang="el-GR" sz="1600" i="1" dirty="0"/>
              <a:t> Μετατροπή Υποχρεώσεων σε Κεφάλαιο </a:t>
            </a:r>
            <a:r>
              <a:rPr lang="en-US" sz="1600" i="1" dirty="0"/>
              <a:t>(Leverage Buyout) </a:t>
            </a:r>
            <a:r>
              <a:rPr lang="el-GR" sz="1600" i="1" dirty="0"/>
              <a:t>Ή </a:t>
            </a:r>
            <a:r>
              <a:rPr lang="en-US" sz="1600" i="1" dirty="0"/>
              <a:t>Management Buyout</a:t>
            </a:r>
            <a:r>
              <a:rPr lang="el-GR" sz="1600" i="1" dirty="0"/>
              <a:t> ‘Η Κοινοπραξία (</a:t>
            </a:r>
            <a:r>
              <a:rPr lang="en-US" sz="1600" i="1" dirty="0"/>
              <a:t>Joint Venture)</a:t>
            </a:r>
          </a:p>
          <a:p>
            <a:r>
              <a:rPr lang="el-GR" sz="2000" i="1" dirty="0"/>
              <a:t>Αναγνώριση, καταγραφή και αξιολόγηση υποψηφίων για συνεργασία εταιρειών</a:t>
            </a:r>
          </a:p>
          <a:p>
            <a:r>
              <a:rPr lang="el-GR" sz="2000" i="1" dirty="0"/>
              <a:t>Επιλογή και διερεύνηση προθέσεων είτε απευθείας είτε μέσω τρίτου (πχ Τραπέζης ή Συμβούλων)</a:t>
            </a:r>
          </a:p>
        </p:txBody>
      </p:sp>
    </p:spTree>
    <p:extLst>
      <p:ext uri="{BB962C8B-B14F-4D97-AF65-F5344CB8AC3E}">
        <p14:creationId xmlns:p14="http://schemas.microsoft.com/office/powerpoint/2010/main" val="306592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DBE9-FFE9-40BA-B9F2-2977FBE2D13A}"/>
              </a:ext>
            </a:extLst>
          </p:cNvPr>
          <p:cNvSpPr>
            <a:spLocks noGrp="1"/>
          </p:cNvSpPr>
          <p:nvPr>
            <p:ph type="title"/>
          </p:nvPr>
        </p:nvSpPr>
        <p:spPr/>
        <p:txBody>
          <a:bodyPr>
            <a:normAutofit fontScale="90000"/>
          </a:bodyPr>
          <a:lstStyle/>
          <a:p>
            <a:pPr algn="ctr"/>
            <a:r>
              <a:rPr lang="el-GR" sz="3100" b="1" dirty="0"/>
              <a:t>ΒΗΜΑΤΑ ΓΙΑ ΤΗΝ ΕΛΑΧΙΣΤΟΠΟΙΗΣΗ ΤΟΥ ΣΥΝΟΛΙΚΟΥ ΚΙΝΔΥΝΟΥ ΑΠΌ ΜΙΑ ΕΠΙΚΕΙΜΕΝΗ ΣΥΝΕΡΓΑΣΙΑ</a:t>
            </a:r>
            <a:br>
              <a:rPr lang="el-GR" dirty="0"/>
            </a:br>
            <a:endParaRPr lang="en-GB" dirty="0"/>
          </a:p>
        </p:txBody>
      </p:sp>
      <p:sp>
        <p:nvSpPr>
          <p:cNvPr id="3" name="Content Placeholder 2">
            <a:extLst>
              <a:ext uri="{FF2B5EF4-FFF2-40B4-BE49-F238E27FC236}">
                <a16:creationId xmlns:a16="http://schemas.microsoft.com/office/drawing/2014/main" id="{9A45E5AA-858E-472B-9FF9-4E9844561E20}"/>
              </a:ext>
            </a:extLst>
          </p:cNvPr>
          <p:cNvSpPr>
            <a:spLocks noGrp="1"/>
          </p:cNvSpPr>
          <p:nvPr>
            <p:ph idx="1"/>
          </p:nvPr>
        </p:nvSpPr>
        <p:spPr/>
        <p:txBody>
          <a:bodyPr>
            <a:normAutofit fontScale="85000" lnSpcReduction="20000"/>
          </a:bodyPr>
          <a:lstStyle/>
          <a:p>
            <a:r>
              <a:rPr lang="el-GR" dirty="0"/>
              <a:t>Συλλογή και αξιολόγηση πληροφοριών για τους επιλεγέντες πιθανούς στόχους συνεργασίας αναφορικά με:</a:t>
            </a:r>
          </a:p>
          <a:p>
            <a:pPr lvl="1"/>
            <a:r>
              <a:rPr lang="el-GR" dirty="0"/>
              <a:t>Οικονομικά στοιχεία (πιστοληπτική ικανότητα, διάρθρωση κεφαλαίων, ρευστότητα, επισφάλειες, </a:t>
            </a:r>
            <a:r>
              <a:rPr lang="en-US" dirty="0"/>
              <a:t>EBITDA</a:t>
            </a:r>
            <a:r>
              <a:rPr lang="el-GR" dirty="0"/>
              <a:t>, </a:t>
            </a:r>
            <a:r>
              <a:rPr lang="en-US" dirty="0"/>
              <a:t>P/E </a:t>
            </a:r>
            <a:r>
              <a:rPr lang="el-GR" dirty="0" err="1"/>
              <a:t>κλπ</a:t>
            </a:r>
            <a:r>
              <a:rPr lang="el-GR" dirty="0"/>
              <a:t>)</a:t>
            </a:r>
          </a:p>
          <a:p>
            <a:pPr lvl="1"/>
            <a:r>
              <a:rPr lang="el-GR" dirty="0"/>
              <a:t>Στοιχεία αγοράς (πχ μερίδιο αγοράς, επικάλυψη αγοράς στόχου, </a:t>
            </a:r>
            <a:r>
              <a:rPr lang="el-GR" dirty="0" err="1"/>
              <a:t>προϊοντικό</a:t>
            </a:r>
            <a:r>
              <a:rPr lang="el-GR" dirty="0"/>
              <a:t> μίγμα, εφοδιαστική αλυσίδα και όροι προμήθειας </a:t>
            </a:r>
            <a:r>
              <a:rPr lang="el-GR" dirty="0" err="1"/>
              <a:t>κλπ</a:t>
            </a:r>
            <a:r>
              <a:rPr lang="el-GR" dirty="0"/>
              <a:t>)</a:t>
            </a:r>
          </a:p>
          <a:p>
            <a:pPr lvl="1"/>
            <a:r>
              <a:rPr lang="el-GR" dirty="0"/>
              <a:t>Αξιολόγηση Αντίληψης &amp; Συμπεριφοράς Ομάδας Διαχείρισης (βάσει δικής μας κρίσης και αντίληψης αγοράς!!!!)</a:t>
            </a:r>
          </a:p>
          <a:p>
            <a:r>
              <a:rPr lang="el-GR" dirty="0"/>
              <a:t>Προετοιμασία εταιρείας (εμπλεκόμενοι άνθρωποι και αναγκαία έγγραφα/στοιχεία) για την επικείμενη/επιδιωκόμενη συνεργασία (</a:t>
            </a:r>
            <a:r>
              <a:rPr lang="en-US" dirty="0"/>
              <a:t>M&amp;As is a team work!!!!)</a:t>
            </a:r>
          </a:p>
          <a:p>
            <a:r>
              <a:rPr lang="el-GR" dirty="0"/>
              <a:t>Υπογραφή Συμφωνητικού Εμπιστευτικότητας (</a:t>
            </a:r>
            <a:r>
              <a:rPr lang="en-US" dirty="0"/>
              <a:t>Confidentiality Agreement) </a:t>
            </a:r>
            <a:r>
              <a:rPr lang="el-GR" dirty="0"/>
              <a:t>με κάθε υποψήφιο συνεργαζόμενο</a:t>
            </a:r>
          </a:p>
          <a:p>
            <a:r>
              <a:rPr lang="el-GR" dirty="0"/>
              <a:t>Υπογραφή Μνημονίου Αμοιβαίας Κατανόησης (</a:t>
            </a:r>
            <a:r>
              <a:rPr lang="en-US" dirty="0"/>
              <a:t>Memorandum of Understanding-MoU) </a:t>
            </a:r>
            <a:r>
              <a:rPr lang="el-GR" dirty="0"/>
              <a:t>ή Μνημονίου Συνεργασίας (</a:t>
            </a:r>
            <a:r>
              <a:rPr lang="en-US" dirty="0"/>
              <a:t>Memorandum of Agreement)</a:t>
            </a:r>
            <a:endParaRPr lang="en-GB" dirty="0"/>
          </a:p>
        </p:txBody>
      </p:sp>
    </p:spTree>
    <p:extLst>
      <p:ext uri="{BB962C8B-B14F-4D97-AF65-F5344CB8AC3E}">
        <p14:creationId xmlns:p14="http://schemas.microsoft.com/office/powerpoint/2010/main" val="91249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Μορφές Συνεργασίας Επιχειρήσεων</a:t>
            </a:r>
          </a:p>
        </p:txBody>
      </p:sp>
      <p:sp>
        <p:nvSpPr>
          <p:cNvPr id="3" name="Content Placeholder 2"/>
          <p:cNvSpPr>
            <a:spLocks noGrp="1"/>
          </p:cNvSpPr>
          <p:nvPr>
            <p:ph idx="1"/>
          </p:nvPr>
        </p:nvSpPr>
        <p:spPr/>
        <p:txBody>
          <a:bodyPr/>
          <a:lstStyle/>
          <a:p>
            <a:r>
              <a:rPr lang="en-GB" dirty="0"/>
              <a:t>Merger /size/sic/incentives/management perception/legal form before and after</a:t>
            </a:r>
          </a:p>
          <a:p>
            <a:r>
              <a:rPr lang="en-GB" dirty="0"/>
              <a:t>Acquisition</a:t>
            </a:r>
          </a:p>
          <a:p>
            <a:r>
              <a:rPr lang="en-GB" dirty="0"/>
              <a:t>Hostile Takeover</a:t>
            </a:r>
          </a:p>
          <a:p>
            <a:r>
              <a:rPr lang="en-GB" dirty="0"/>
              <a:t>Management Buyout</a:t>
            </a:r>
          </a:p>
          <a:p>
            <a:r>
              <a:rPr lang="en-GB" dirty="0"/>
              <a:t>Leverage Buyout</a:t>
            </a:r>
          </a:p>
          <a:p>
            <a:r>
              <a:rPr lang="en-GB" dirty="0"/>
              <a:t>Joint Ventures</a:t>
            </a:r>
            <a:endParaRPr lang="el-GR" dirty="0"/>
          </a:p>
        </p:txBody>
      </p:sp>
    </p:spTree>
    <p:extLst>
      <p:ext uri="{BB962C8B-B14F-4D97-AF65-F5344CB8AC3E}">
        <p14:creationId xmlns:p14="http://schemas.microsoft.com/office/powerpoint/2010/main" val="141759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94" y="365126"/>
            <a:ext cx="9267305" cy="466148"/>
          </a:xfrm>
        </p:spPr>
        <p:txBody>
          <a:bodyPr>
            <a:normAutofit fontScale="90000"/>
          </a:bodyPr>
          <a:lstStyle/>
          <a:p>
            <a:r>
              <a:rPr lang="el-GR" dirty="0"/>
              <a:t>ΜΟΡΦΕΣ ΣΥΝΕΡΓΑΣΙΑΣ ΕΤΑΙΡΕΙΩΝ/ΚΙΝΗΤΡΑ</a:t>
            </a:r>
          </a:p>
        </p:txBody>
      </p:sp>
      <p:sp>
        <p:nvSpPr>
          <p:cNvPr id="3" name="Content Placeholder 2"/>
          <p:cNvSpPr>
            <a:spLocks noGrp="1"/>
          </p:cNvSpPr>
          <p:nvPr>
            <p:ph idx="1"/>
          </p:nvPr>
        </p:nvSpPr>
        <p:spPr>
          <a:xfrm>
            <a:off x="1664208" y="1012054"/>
            <a:ext cx="9689592" cy="5164909"/>
          </a:xfrm>
        </p:spPr>
        <p:txBody>
          <a:bodyPr/>
          <a:lstStyle/>
          <a:p>
            <a:r>
              <a:rPr lang="el-GR" dirty="0"/>
              <a:t>ΣΥΝΟΠΤΙΚΟΣ ΠΙΝΑΚΑΣ ΜΟΡΦΩΝ &amp; ΚΙΝΗΤΡΩΝ ΣΥΝΕΡΓΑΣΙΩΝ</a:t>
            </a:r>
          </a:p>
        </p:txBody>
      </p:sp>
      <p:pic>
        <p:nvPicPr>
          <p:cNvPr id="6" name="Picture 5"/>
          <p:cNvPicPr>
            <a:picLocks noChangeAspect="1"/>
          </p:cNvPicPr>
          <p:nvPr/>
        </p:nvPicPr>
        <p:blipFill>
          <a:blip r:embed="rId2"/>
          <a:stretch>
            <a:fillRect/>
          </a:stretch>
        </p:blipFill>
        <p:spPr>
          <a:xfrm>
            <a:off x="1860411" y="1512680"/>
            <a:ext cx="9563516" cy="5421111"/>
          </a:xfrm>
          <a:prstGeom prst="rect">
            <a:avLst/>
          </a:prstGeom>
        </p:spPr>
      </p:pic>
    </p:spTree>
    <p:extLst>
      <p:ext uri="{BB962C8B-B14F-4D97-AF65-F5344CB8AC3E}">
        <p14:creationId xmlns:p14="http://schemas.microsoft.com/office/powerpoint/2010/main" val="424729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D44D-27F2-5D25-FF15-5E418444D82B}"/>
              </a:ext>
            </a:extLst>
          </p:cNvPr>
          <p:cNvSpPr>
            <a:spLocks noGrp="1"/>
          </p:cNvSpPr>
          <p:nvPr>
            <p:ph type="title"/>
          </p:nvPr>
        </p:nvSpPr>
        <p:spPr/>
        <p:txBody>
          <a:bodyPr/>
          <a:lstStyle/>
          <a:p>
            <a:pPr algn="ctr"/>
            <a:r>
              <a:rPr lang="el-GR" dirty="0"/>
              <a:t>Μαύροι Κύκνοι ή Γκρίζοι Ρινόκεροι</a:t>
            </a:r>
            <a:endParaRPr lang="en-US" dirty="0"/>
          </a:p>
        </p:txBody>
      </p:sp>
      <p:pic>
        <p:nvPicPr>
          <p:cNvPr id="6" name="Content Placeholder 5">
            <a:extLst>
              <a:ext uri="{FF2B5EF4-FFF2-40B4-BE49-F238E27FC236}">
                <a16:creationId xmlns:a16="http://schemas.microsoft.com/office/drawing/2014/main" id="{BFDD1182-8C84-FBBC-2158-0E962AAD61D2}"/>
              </a:ext>
            </a:extLst>
          </p:cNvPr>
          <p:cNvPicPr>
            <a:picLocks noGrp="1" noChangeAspect="1"/>
          </p:cNvPicPr>
          <p:nvPr>
            <p:ph sz="half" idx="1"/>
          </p:nvPr>
        </p:nvPicPr>
        <p:blipFill>
          <a:blip r:embed="rId2"/>
          <a:stretch>
            <a:fillRect/>
          </a:stretch>
        </p:blipFill>
        <p:spPr>
          <a:xfrm>
            <a:off x="838200" y="1281788"/>
            <a:ext cx="5060341" cy="4684006"/>
          </a:xfrm>
        </p:spPr>
      </p:pic>
      <p:pic>
        <p:nvPicPr>
          <p:cNvPr id="8" name="Content Placeholder 7">
            <a:extLst>
              <a:ext uri="{FF2B5EF4-FFF2-40B4-BE49-F238E27FC236}">
                <a16:creationId xmlns:a16="http://schemas.microsoft.com/office/drawing/2014/main" id="{41F23AB6-D841-BF05-B5A1-9A95D0BD3579}"/>
              </a:ext>
            </a:extLst>
          </p:cNvPr>
          <p:cNvPicPr>
            <a:picLocks noGrp="1" noChangeAspect="1"/>
          </p:cNvPicPr>
          <p:nvPr>
            <p:ph sz="half" idx="2"/>
          </p:nvPr>
        </p:nvPicPr>
        <p:blipFill>
          <a:blip r:embed="rId3"/>
          <a:stretch>
            <a:fillRect/>
          </a:stretch>
        </p:blipFill>
        <p:spPr>
          <a:xfrm>
            <a:off x="6096000" y="1281788"/>
            <a:ext cx="5181600" cy="3201837"/>
          </a:xfrm>
        </p:spPr>
      </p:pic>
      <p:pic>
        <p:nvPicPr>
          <p:cNvPr id="10" name="Picture 9">
            <a:extLst>
              <a:ext uri="{FF2B5EF4-FFF2-40B4-BE49-F238E27FC236}">
                <a16:creationId xmlns:a16="http://schemas.microsoft.com/office/drawing/2014/main" id="{6CE05670-5275-C907-2C87-9DC9C06DAAB9}"/>
              </a:ext>
            </a:extLst>
          </p:cNvPr>
          <p:cNvPicPr>
            <a:picLocks noChangeAspect="1"/>
          </p:cNvPicPr>
          <p:nvPr/>
        </p:nvPicPr>
        <p:blipFill>
          <a:blip r:embed="rId4"/>
          <a:stretch>
            <a:fillRect/>
          </a:stretch>
        </p:blipFill>
        <p:spPr>
          <a:xfrm>
            <a:off x="7160425" y="4701194"/>
            <a:ext cx="3322040" cy="1006679"/>
          </a:xfrm>
          <a:prstGeom prst="rect">
            <a:avLst/>
          </a:prstGeom>
        </p:spPr>
      </p:pic>
    </p:spTree>
    <p:extLst>
      <p:ext uri="{BB962C8B-B14F-4D97-AF65-F5344CB8AC3E}">
        <p14:creationId xmlns:p14="http://schemas.microsoft.com/office/powerpoint/2010/main" val="23603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Η ΑΝΑΛΥΣΗ ΚΛΑΔΙΚΩΝ ΣΤΟΙΧΕΙΩΝ ΩΣ ΕΡΓΑΛΕΙΟ ΟΙΚΟΝΟΜΙΚΗΣ ΠΟΛΙΤΙΚΗΣ/ΠΙΣΤΩΤΙΚΗΣ ΠΟΛΙΤΙΚΗΣ ΚΑΙ ΧΡΗΜΑΤΟΔΟΤΗΣΗΣ ΕΠΙΧΕΙΡΗΣΕΩΝ</a:t>
            </a:r>
          </a:p>
        </p:txBody>
      </p:sp>
      <p:sp>
        <p:nvSpPr>
          <p:cNvPr id="3" name="Content Placeholder 2"/>
          <p:cNvSpPr>
            <a:spLocks noGrp="1"/>
          </p:cNvSpPr>
          <p:nvPr>
            <p:ph idx="1"/>
          </p:nvPr>
        </p:nvSpPr>
        <p:spPr/>
        <p:txBody>
          <a:bodyPr/>
          <a:lstStyle/>
          <a:p>
            <a:r>
              <a:rPr lang="el-GR" dirty="0"/>
              <a:t>ΑΞΙΟΛΟΓΗΣΗ ΕΠΙΠΤΩΣΕΩΝ ΣΥΣΤΗΜΙΚΟΥ ΚΙΝΔΥΝΟΥ ΣΕ ΔΙΑΦΟΡΕΤΙΚΟΥΣ ΚΛΑΔΟΥΣ ΕΠΙΧΕΙΡΗΜΑΤΙΚΗΣ ΔΡΑΣΤΗΡΙΟΤΗΤΑΣ</a:t>
            </a:r>
          </a:p>
          <a:p>
            <a:r>
              <a:rPr lang="el-GR" dirty="0"/>
              <a:t>ΑΝΑΛΥΣΗ ΑΡΙΘΜΟΔΕΙΚΤΩΝ, ΑΝΑΛΥΣΗ ΤΑΜΕΙΑΚΩΝ ΡΟΩΝ</a:t>
            </a:r>
          </a:p>
          <a:p>
            <a:r>
              <a:rPr lang="el-GR" dirty="0"/>
              <a:t>ΑΝΑΛΥΣΗ ΚΥΚΛΟΥ ΕΡΓΑΣΙΩΝ, ΑΝΑΛΥΣΗ ΠΙΣΤΩΤΙΚΟΥ ΚΙΝΔΥΝΟΥ ΒΑΣΕΙ ΔΕΙΚΤΗ ΜΟΧΛΕΥΣΗΣ, ΝΕΚΡΟΥ ΣΗΜΕΙΟΥ ΛΕΙΤΟΥΡΓΙΑΣ</a:t>
            </a:r>
          </a:p>
          <a:p>
            <a:r>
              <a:rPr lang="el-GR"/>
              <a:t>ΔΙΑΜΟΡΦΩΣΗ ΠΟΛΙΤΙΚΩΝ ΣΕ ΚΛΑΔΙΚΟ ΕΠΙΠΕΔΟ ΣΕ ΣΥΝΕΡΓΑΣΙΑ ΜΕ ΤΑ ΧΡΗΜΑΤΟΠΙΣΤΩΤΙΚΑ ΙΔΡΥΜΑΤΑ ΓΙΑ ΤΗΝ ΕΛΑΧΙΣΤΟΠΟΙΗΣΗ ΤΩΝ ΑΡΝΗΤΙΚΩΝ ΕΠΙΠΤΩΣΕΩΝ ΚΑΙ ΤΗ ΠΡΟΣΕΛΚΥΣΗ ΞΕΝΩΝ ΕΠΕΝΔΥΤΩΝ ΜΕ ΕΜΦΑΣΗ ΣΤΗ ΜΕΤΑΦΟΡΑ ΤΕΧΝΟΓΝΩΣΙΑΣ ΚΑΙ ΠΡΟΣΒΑΣΗ ΣΕ ΚΑΝΑΛΙΑ ΔΙΑΝΟΜΗΣ</a:t>
            </a:r>
          </a:p>
        </p:txBody>
      </p:sp>
    </p:spTree>
    <p:extLst>
      <p:ext uri="{BB962C8B-B14F-4D97-AF65-F5344CB8AC3E}">
        <p14:creationId xmlns:p14="http://schemas.microsoft.com/office/powerpoint/2010/main" val="298108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061_ENT2_Powerpoint-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itle 5"/>
          <p:cNvSpPr txBox="1">
            <a:spLocks/>
          </p:cNvSpPr>
          <p:nvPr/>
        </p:nvSpPr>
        <p:spPr>
          <a:xfrm>
            <a:off x="1841501" y="313272"/>
            <a:ext cx="8201787" cy="1207226"/>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2800" dirty="0">
                <a:solidFill>
                  <a:prstClr val="black"/>
                </a:solidFill>
                <a:latin typeface="Arial"/>
                <a:cs typeface="Arial"/>
              </a:rPr>
              <a:t>Crafting a New </a:t>
            </a:r>
          </a:p>
          <a:p>
            <a:pPr algn="l"/>
            <a:r>
              <a:rPr lang="en-US" sz="2800" dirty="0">
                <a:solidFill>
                  <a:prstClr val="black"/>
                </a:solidFill>
                <a:latin typeface="Arial"/>
                <a:cs typeface="Arial"/>
              </a:rPr>
              <a:t>Venture Strategy </a:t>
            </a:r>
            <a:endParaRPr lang="en-US" sz="2800" dirty="0">
              <a:solidFill>
                <a:prstClr val="black"/>
              </a:solidFill>
              <a:latin typeface="Arial"/>
              <a:ea typeface="Arial Unicode MS" panose="020B0604020202020204" pitchFamily="34" charset="-128"/>
              <a:cs typeface="Arial"/>
            </a:endParaRPr>
          </a:p>
        </p:txBody>
      </p:sp>
    </p:spTree>
    <p:extLst>
      <p:ext uri="{BB962C8B-B14F-4D97-AF65-F5344CB8AC3E}">
        <p14:creationId xmlns:p14="http://schemas.microsoft.com/office/powerpoint/2010/main" val="12445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61_ENT2_Powerpoint-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itle 5"/>
          <p:cNvSpPr txBox="1">
            <a:spLocks/>
          </p:cNvSpPr>
          <p:nvPr/>
        </p:nvSpPr>
        <p:spPr>
          <a:xfrm>
            <a:off x="1841501" y="304806"/>
            <a:ext cx="8201787" cy="1232626"/>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2800" dirty="0">
                <a:solidFill>
                  <a:prstClr val="black"/>
                </a:solidFill>
                <a:latin typeface="Arial"/>
                <a:cs typeface="Arial"/>
              </a:rPr>
              <a:t>Identifying a New </a:t>
            </a:r>
            <a:br>
              <a:rPr lang="en-US" sz="2800" dirty="0">
                <a:solidFill>
                  <a:prstClr val="black"/>
                </a:solidFill>
                <a:latin typeface="Arial"/>
                <a:cs typeface="Arial"/>
              </a:rPr>
            </a:br>
            <a:r>
              <a:rPr lang="en-US" sz="2800" dirty="0">
                <a:solidFill>
                  <a:prstClr val="black"/>
                </a:solidFill>
                <a:latin typeface="Arial"/>
                <a:cs typeface="Arial"/>
              </a:rPr>
              <a:t>Venture’s Capability </a:t>
            </a:r>
            <a:br>
              <a:rPr lang="en-US" sz="2800" dirty="0">
                <a:solidFill>
                  <a:prstClr val="black"/>
                </a:solidFill>
                <a:latin typeface="Arial"/>
                <a:cs typeface="Arial"/>
              </a:rPr>
            </a:br>
            <a:r>
              <a:rPr lang="en-US" sz="2800" dirty="0">
                <a:solidFill>
                  <a:prstClr val="black"/>
                </a:solidFill>
                <a:latin typeface="Arial"/>
                <a:cs typeface="Arial"/>
              </a:rPr>
              <a:t>and Resource </a:t>
            </a:r>
            <a:br>
              <a:rPr lang="en-US" sz="2800" dirty="0">
                <a:solidFill>
                  <a:prstClr val="black"/>
                </a:solidFill>
                <a:latin typeface="Arial"/>
                <a:cs typeface="Arial"/>
              </a:rPr>
            </a:br>
            <a:r>
              <a:rPr lang="en-US" sz="2800" dirty="0">
                <a:solidFill>
                  <a:prstClr val="black"/>
                </a:solidFill>
                <a:latin typeface="Arial"/>
                <a:cs typeface="Arial"/>
              </a:rPr>
              <a:t>Requirements </a:t>
            </a:r>
            <a:endParaRPr lang="en-US" sz="2800" dirty="0">
              <a:solidFill>
                <a:prstClr val="black"/>
              </a:solidFill>
              <a:latin typeface="Arial"/>
              <a:ea typeface="Arial Unicode MS" panose="020B0604020202020204" pitchFamily="34" charset="-128"/>
              <a:cs typeface="Arial"/>
            </a:endParaRPr>
          </a:p>
        </p:txBody>
      </p:sp>
    </p:spTree>
    <p:extLst>
      <p:ext uri="{BB962C8B-B14F-4D97-AF65-F5344CB8AC3E}">
        <p14:creationId xmlns:p14="http://schemas.microsoft.com/office/powerpoint/2010/main" val="236489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061_ENT2_Powerpoint-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itle 5"/>
          <p:cNvSpPr txBox="1">
            <a:spLocks/>
          </p:cNvSpPr>
          <p:nvPr/>
        </p:nvSpPr>
        <p:spPr>
          <a:xfrm>
            <a:off x="1841501" y="304269"/>
            <a:ext cx="8201787" cy="1021488"/>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2800" dirty="0">
                <a:solidFill>
                  <a:prstClr val="black"/>
                </a:solidFill>
                <a:latin typeface="Arial"/>
                <a:cs typeface="Arial"/>
              </a:rPr>
              <a:t>Identifying the Value </a:t>
            </a:r>
          </a:p>
          <a:p>
            <a:pPr algn="l"/>
            <a:r>
              <a:rPr lang="en-US" sz="2800" dirty="0">
                <a:solidFill>
                  <a:prstClr val="black"/>
                </a:solidFill>
                <a:latin typeface="Arial"/>
                <a:cs typeface="Arial"/>
              </a:rPr>
              <a:t>Created for Key Stakeholders </a:t>
            </a:r>
            <a:endParaRPr lang="en-US" sz="2800" dirty="0">
              <a:solidFill>
                <a:prstClr val="black"/>
              </a:solidFill>
              <a:latin typeface="Arial"/>
              <a:ea typeface="Arial Unicode MS" panose="020B0604020202020204" pitchFamily="34" charset="-128"/>
              <a:cs typeface="Arial"/>
            </a:endParaRPr>
          </a:p>
        </p:txBody>
      </p:sp>
    </p:spTree>
    <p:extLst>
      <p:ext uri="{BB962C8B-B14F-4D97-AF65-F5344CB8AC3E}">
        <p14:creationId xmlns:p14="http://schemas.microsoft.com/office/powerpoint/2010/main" val="225469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diagram, application&#10;&#10;Description automatically generated">
            <a:extLst>
              <a:ext uri="{FF2B5EF4-FFF2-40B4-BE49-F238E27FC236}">
                <a16:creationId xmlns:a16="http://schemas.microsoft.com/office/drawing/2014/main" id="{8619D981-1FF9-4E17-B3E6-731A89D35D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2850" y="429945"/>
            <a:ext cx="5468548" cy="2837131"/>
          </a:xfrm>
        </p:spPr>
      </p:pic>
      <p:pic>
        <p:nvPicPr>
          <p:cNvPr id="6" name="Picture 5">
            <a:extLst>
              <a:ext uri="{FF2B5EF4-FFF2-40B4-BE49-F238E27FC236}">
                <a16:creationId xmlns:a16="http://schemas.microsoft.com/office/drawing/2014/main" id="{59103280-AF56-4526-ACCA-16216B0DC739}"/>
              </a:ext>
            </a:extLst>
          </p:cNvPr>
          <p:cNvPicPr>
            <a:picLocks noChangeAspect="1"/>
          </p:cNvPicPr>
          <p:nvPr/>
        </p:nvPicPr>
        <p:blipFill>
          <a:blip r:embed="rId3"/>
          <a:stretch>
            <a:fillRect/>
          </a:stretch>
        </p:blipFill>
        <p:spPr>
          <a:xfrm>
            <a:off x="6292850" y="3335338"/>
            <a:ext cx="5277521" cy="3004382"/>
          </a:xfrm>
          <a:prstGeom prst="rect">
            <a:avLst/>
          </a:prstGeom>
        </p:spPr>
      </p:pic>
      <p:sp>
        <p:nvSpPr>
          <p:cNvPr id="2" name="Title 1">
            <a:extLst>
              <a:ext uri="{FF2B5EF4-FFF2-40B4-BE49-F238E27FC236}">
                <a16:creationId xmlns:a16="http://schemas.microsoft.com/office/drawing/2014/main" id="{3078334E-0F5C-4A5C-84D7-42B9504F6E96}"/>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kern="1200">
                <a:solidFill>
                  <a:srgbClr val="FFFFFF"/>
                </a:solidFill>
                <a:latin typeface="+mj-lt"/>
                <a:ea typeface="+mj-ea"/>
                <a:cs typeface="+mj-cs"/>
              </a:rPr>
              <a:t>The Rationale for Trade</a:t>
            </a:r>
            <a:br>
              <a:rPr lang="en-US" b="1" kern="1200">
                <a:solidFill>
                  <a:srgbClr val="FFFFFF"/>
                </a:solidFill>
                <a:latin typeface="+mj-lt"/>
                <a:ea typeface="+mj-ea"/>
                <a:cs typeface="+mj-cs"/>
              </a:rPr>
            </a:br>
            <a:endParaRPr lang="en-US" kern="1200">
              <a:solidFill>
                <a:srgbClr val="FFFFFF"/>
              </a:solidFill>
              <a:latin typeface="+mj-lt"/>
              <a:ea typeface="+mj-ea"/>
              <a:cs typeface="+mj-cs"/>
            </a:endParaRPr>
          </a:p>
        </p:txBody>
      </p:sp>
    </p:spTree>
    <p:extLst>
      <p:ext uri="{BB962C8B-B14F-4D97-AF65-F5344CB8AC3E}">
        <p14:creationId xmlns:p14="http://schemas.microsoft.com/office/powerpoint/2010/main" val="75728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50BA-6177-4837-B59B-8208CEC73482}"/>
              </a:ext>
            </a:extLst>
          </p:cNvPr>
          <p:cNvSpPr>
            <a:spLocks noGrp="1"/>
          </p:cNvSpPr>
          <p:nvPr>
            <p:ph type="title"/>
          </p:nvPr>
        </p:nvSpPr>
        <p:spPr/>
        <p:txBody>
          <a:bodyPr>
            <a:normAutofit/>
          </a:bodyPr>
          <a:lstStyle/>
          <a:p>
            <a:pPr algn="ctr"/>
            <a:r>
              <a:rPr lang="en-US" sz="3100" b="1" dirty="0">
                <a:effectLst/>
              </a:rPr>
              <a:t>Favorable and Contentious Factors in International Trade</a:t>
            </a:r>
            <a:br>
              <a:rPr lang="en-US" b="1" dirty="0">
                <a:effectLst/>
              </a:rPr>
            </a:br>
            <a:endParaRPr lang="en-GB" dirty="0"/>
          </a:p>
        </p:txBody>
      </p:sp>
      <p:pic>
        <p:nvPicPr>
          <p:cNvPr id="5" name="Content Placeholder 4" descr="Text&#10;&#10;Description automatically generated">
            <a:extLst>
              <a:ext uri="{FF2B5EF4-FFF2-40B4-BE49-F238E27FC236}">
                <a16:creationId xmlns:a16="http://schemas.microsoft.com/office/drawing/2014/main" id="{58B0AF78-7A13-4C82-8ACB-89F52C2FE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0615" y="1825625"/>
            <a:ext cx="8650770" cy="4351338"/>
          </a:xfrm>
        </p:spPr>
      </p:pic>
    </p:spTree>
    <p:extLst>
      <p:ext uri="{BB962C8B-B14F-4D97-AF65-F5344CB8AC3E}">
        <p14:creationId xmlns:p14="http://schemas.microsoft.com/office/powerpoint/2010/main" val="211789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0366-A5CD-68AE-4B0F-C67C803810E9}"/>
              </a:ext>
            </a:extLst>
          </p:cNvPr>
          <p:cNvSpPr>
            <a:spLocks noGrp="1"/>
          </p:cNvSpPr>
          <p:nvPr>
            <p:ph type="ctrTitle"/>
          </p:nvPr>
        </p:nvSpPr>
        <p:spPr/>
        <p:txBody>
          <a:bodyPr>
            <a:normAutofit/>
          </a:bodyPr>
          <a:lstStyle/>
          <a:p>
            <a:r>
              <a:rPr lang="el-GR" sz="4000" b="1" dirty="0"/>
              <a:t>Οι Εταιρικοί Μετασχηματισμοί ως η διαχρονική στρατηγική βιωσιμότητας και ανθεκτικότητας κάθε επιχείρησης</a:t>
            </a:r>
            <a:endParaRPr lang="en-US" sz="4000" b="1" dirty="0"/>
          </a:p>
        </p:txBody>
      </p:sp>
      <p:sp>
        <p:nvSpPr>
          <p:cNvPr id="3" name="Subtitle 2">
            <a:extLst>
              <a:ext uri="{FF2B5EF4-FFF2-40B4-BE49-F238E27FC236}">
                <a16:creationId xmlns:a16="http://schemas.microsoft.com/office/drawing/2014/main" id="{ED2D5E05-3B2F-8C36-60BA-ACF11B31045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2452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 απαιτούμενα κατανόησης συνεργασιών εταιρειών</a:t>
            </a:r>
          </a:p>
        </p:txBody>
      </p:sp>
      <p:sp>
        <p:nvSpPr>
          <p:cNvPr id="3" name="Content Placeholder 2"/>
          <p:cNvSpPr>
            <a:spLocks noGrp="1"/>
          </p:cNvSpPr>
          <p:nvPr>
            <p:ph idx="1"/>
          </p:nvPr>
        </p:nvSpPr>
        <p:spPr/>
        <p:txBody>
          <a:bodyPr/>
          <a:lstStyle/>
          <a:p>
            <a:r>
              <a:rPr lang="el-GR" dirty="0"/>
              <a:t>ΣΤΑΚΟΔ</a:t>
            </a:r>
          </a:p>
          <a:p>
            <a:r>
              <a:rPr lang="el-GR" dirty="0"/>
              <a:t>ΣΤΡΑΤΗΓΙΚΗ ΕΠΙΧΕΙΡΗΣΕΩΝ</a:t>
            </a:r>
          </a:p>
          <a:p>
            <a:r>
              <a:rPr lang="el-GR" dirty="0"/>
              <a:t>ΑΝΑΛΥΣΗ ΣΥΝΟΛΙΚΟΥ ΚΙΝΔΥΝΟΥ</a:t>
            </a:r>
          </a:p>
          <a:p>
            <a:r>
              <a:rPr lang="el-GR" dirty="0"/>
              <a:t>ΑΝΑΛΥΣΗ ΕΞΩΤΕΡΙΚΟΥ ΠΕΡΙΒΑΛΛΟΝΤΟΣ</a:t>
            </a:r>
          </a:p>
          <a:p>
            <a:r>
              <a:rPr lang="el-GR" dirty="0"/>
              <a:t>ΑΝΑΛΥΣΗ ΚΛΑΔΟΥ</a:t>
            </a:r>
          </a:p>
          <a:p>
            <a:r>
              <a:rPr lang="el-GR" dirty="0"/>
              <a:t>ΑΝΑΛΥΣΗ ΜΑΚΡΟΟΙΚΟΝΟΜΙΚΩΝ ΜΕΓΕΘΩΝ</a:t>
            </a:r>
          </a:p>
        </p:txBody>
      </p:sp>
    </p:spTree>
    <p:extLst>
      <p:ext uri="{BB962C8B-B14F-4D97-AF65-F5344CB8AC3E}">
        <p14:creationId xmlns:p14="http://schemas.microsoft.com/office/powerpoint/2010/main" val="141559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594</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Τετραγωνίζοντας τον κύκλο Όταν τα εργαλεία διαχείρισης κινδύνου που έχει στην εργαλειοθήκη της μια επιχείρηση δεν είναι πλέον αρκετά... Εταιρικοί Μετασχηματισμοί και Υιοθέτηση Στρατηγικής Βιωσιμότητας και Ανθεκτικότητας </vt:lpstr>
      <vt:lpstr>Μαύροι Κύκνοι ή Γκρίζοι Ρινόκεροι</vt:lpstr>
      <vt:lpstr>PowerPoint Presentation</vt:lpstr>
      <vt:lpstr>PowerPoint Presentation</vt:lpstr>
      <vt:lpstr>PowerPoint Presentation</vt:lpstr>
      <vt:lpstr>The Rationale for Trade </vt:lpstr>
      <vt:lpstr>Favorable and Contentious Factors in International Trade </vt:lpstr>
      <vt:lpstr>Οι Εταιρικοί Μετασχηματισμοί ως η διαχρονική στρατηγική βιωσιμότητας και ανθεκτικότητας κάθε επιχείρησης</vt:lpstr>
      <vt:lpstr>Προ απαιτούμενα κατανόησης συνεργασιών εταιρειών</vt:lpstr>
      <vt:lpstr>ΣΤΑΚΟΔ Ή SIC (STANDARD INDUSRIAL CLASSIFICATION)</vt:lpstr>
      <vt:lpstr>ΣΤΡΑΤΗΓΙΚΗ ΕΠΙΧΕΙΡΗΣΕΩΝ</vt:lpstr>
      <vt:lpstr>ΑΝΑΛΥΣΗ ΣΥΝΟΛΙΚΟΥ ΚΙΝΔΥΝΟΥ</vt:lpstr>
      <vt:lpstr>ΑΝΑΛΥΣΗ ΕΣΩΤΕΡΙΚΟΥ ΚΑΙ ΕΞΩΤΕΡΙΚΟΥ ΠΕΡΙΒΑΛΛΟΝΤΟΣ ΚΙΝΔΥΝΟΙ</vt:lpstr>
      <vt:lpstr>ΑΝΑΛΥΣΗ ΚΛΑΔΟΥ</vt:lpstr>
      <vt:lpstr>ΑΝΑΛΥΣΗ ΒΑΣΙΚΩΝ ΜΑΚΡΟΟΙΚΟΝΟΜΙΚΩΝ ΜΕΓΕΘΩΝ</vt:lpstr>
      <vt:lpstr>ΠΡΟΕΤΟΙΜΑΣΙΑ &amp; ΣΥΝΘΗΚΕΣ ΓΙΑ ΤΗ ΣΥΝΕΡΓΑΣΙΑ ΕΤΑΙΡΕΙΩΝ </vt:lpstr>
      <vt:lpstr>ΒΗΜΑΤΑ ΓΙΑ ΤΗΝ ΕΛΑΧΙΣΤΟΠΟΙΗΣΗ ΤΟΥ ΣΥΝΟΛΙΚΟΥ ΚΙΝΔΥΝΟΥ ΑΠΌ ΜΙΑ ΕΠΙΚΕΙΜΕΝΗ ΣΥΝΕΡΓΑΣΙΑ </vt:lpstr>
      <vt:lpstr>Μορφές Συνεργασίας Επιχειρήσεων</vt:lpstr>
      <vt:lpstr>ΜΟΡΦΕΣ ΣΥΝΕΡΓΑΣΙΑΣ ΕΤΑΙΡΕΙΩΝ/ΚΙΝΗΤΡΑ</vt:lpstr>
      <vt:lpstr>Η ΑΝΑΛΥΣΗ ΚΛΑΔΙΚΩΝ ΣΤΟΙΧΕΙΩΝ ΩΣ ΕΡΓΑΛΕΙΟ ΟΙΚΟΝΟΜΙΚΗΣ ΠΟΛΙΤΙΚΗΣ/ΠΙΣΤΩΤΙΚΗΣ ΠΟΛΙΤΙΚΗΣ ΚΑΙ ΧΡΗΜΑΤΟΔΟΤΗΣΗΣ ΕΠΙΧΕΙΡΗΣΕΩΝ</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ΜΟΡΦΕΣ ΣΥΝΕΡΓΑΣΙΑΣ ΕΤΑΙΡΕΙΩΝ- ΘΕΩΡΗΤΙΚΗ ΑΝΑΛΥΣΗ ΚΑΙ ΜΕΛΕΤΕΣ ΠΕΡΙΠΤΩΣΕΩΝ</dc:title>
  <dc:creator>user</dc:creator>
  <cp:lastModifiedBy>DIMITRIOS KAMPIS</cp:lastModifiedBy>
  <cp:revision>15</cp:revision>
  <dcterms:created xsi:type="dcterms:W3CDTF">2021-03-12T12:36:40Z</dcterms:created>
  <dcterms:modified xsi:type="dcterms:W3CDTF">2025-05-09T05:32:28Z</dcterms:modified>
</cp:coreProperties>
</file>