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05" r:id="rId5"/>
    <p:sldId id="296" r:id="rId6"/>
    <p:sldId id="306" r:id="rId7"/>
    <p:sldId id="317" r:id="rId8"/>
    <p:sldId id="318" r:id="rId9"/>
    <p:sldId id="319" r:id="rId10"/>
    <p:sldId id="320" r:id="rId11"/>
    <p:sldId id="322" r:id="rId12"/>
    <p:sldId id="323" r:id="rId13"/>
    <p:sldId id="328" r:id="rId14"/>
    <p:sldId id="329" r:id="rId15"/>
    <p:sldId id="330" r:id="rId16"/>
    <p:sldId id="324" r:id="rId17"/>
    <p:sldId id="325" r:id="rId18"/>
    <p:sldId id="326" r:id="rId19"/>
    <p:sldId id="327" r:id="rId20"/>
    <p:sldId id="314" r:id="rId21"/>
    <p:sldId id="294" r:id="rId22"/>
    <p:sldId id="313" r:id="rId23"/>
    <p:sldId id="31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108" d="100"/>
          <a:sy n="108" d="100"/>
        </p:scale>
        <p:origin x="588" y="1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5/7/2025</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2</a:t>
            </a:fld>
            <a:endParaRPr lang="en-US" dirty="0"/>
          </a:p>
        </p:txBody>
      </p:sp>
    </p:spTree>
    <p:extLst>
      <p:ext uri="{BB962C8B-B14F-4D97-AF65-F5344CB8AC3E}">
        <p14:creationId xmlns:p14="http://schemas.microsoft.com/office/powerpoint/2010/main" val="3270232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en-US"/>
              <a:t>Click to edit Master title style</a:t>
            </a:r>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about.ikea.com/en/about-us/ikea-retail/learning-as-we-go-the-challenges-of-entering-a-new-market"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p:txBody>
          <a:bodyPr/>
          <a:lstStyle/>
          <a:p>
            <a:r>
              <a:rPr lang="en-US" dirty="0"/>
              <a:t>IKEA B2B STRATEGY</a:t>
            </a:r>
            <a:br>
              <a:rPr lang="en-US" dirty="0"/>
            </a:br>
            <a:r>
              <a:rPr lang="en-US" dirty="0"/>
              <a:t>CASE STUDY</a:t>
            </a:r>
            <a:br>
              <a:rPr lang="en-US" dirty="0"/>
            </a:br>
            <a:r>
              <a:rPr lang="en-US" sz="1400" dirty="0"/>
              <a:t>07052025</a:t>
            </a:r>
            <a:endParaRPr lang="en-US" dirty="0"/>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a:lstStyle/>
          <a:p>
            <a:r>
              <a:rPr lang="en-US" dirty="0"/>
              <a:t>​</a:t>
            </a:r>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FC03-0E13-4DF0-BA8F-8D9395DB4166}"/>
              </a:ext>
            </a:extLst>
          </p:cNvPr>
          <p:cNvSpPr>
            <a:spLocks noGrp="1"/>
          </p:cNvSpPr>
          <p:nvPr>
            <p:ph type="title"/>
          </p:nvPr>
        </p:nvSpPr>
        <p:spPr>
          <a:xfrm>
            <a:off x="1748028" y="1389888"/>
            <a:ext cx="8695944" cy="870712"/>
          </a:xfrm>
        </p:spPr>
        <p:txBody>
          <a:bodyPr>
            <a:normAutofit fontScale="90000"/>
          </a:bodyPr>
          <a:lstStyle/>
          <a:p>
            <a:r>
              <a:rPr lang="en-US" sz="1800" b="1" dirty="0">
                <a:effectLst/>
                <a:latin typeface="Times New Roman" panose="02020603050405020304" pitchFamily="18" charset="0"/>
                <a:ea typeface="Times New Roman" panose="02020603050405020304" pitchFamily="18" charset="0"/>
              </a:rPr>
              <a:t>What’s it like to be an IKEA franchisee?</a:t>
            </a:r>
            <a:br>
              <a:rPr lang="en-US" sz="1800" b="1"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0B90812B-E896-4CFE-B5D7-FB7734FDD311}"/>
              </a:ext>
            </a:extLst>
          </p:cNvPr>
          <p:cNvSpPr>
            <a:spLocks noGrp="1"/>
          </p:cNvSpPr>
          <p:nvPr>
            <p:ph idx="1"/>
          </p:nvPr>
        </p:nvSpPr>
        <p:spPr>
          <a:xfrm>
            <a:off x="1748028" y="1761067"/>
            <a:ext cx="8695944" cy="3588173"/>
          </a:xfrm>
        </p:spPr>
        <p:txBody>
          <a:bodyPr>
            <a:normAutofit fontScale="85000" lnSpcReduction="20000"/>
          </a:bodyPr>
          <a:lstStyle/>
          <a:p>
            <a:pPr marL="0" marR="0"/>
            <a:r>
              <a:rPr lang="en-US" sz="1800" dirty="0">
                <a:effectLst/>
                <a:latin typeface="Times New Roman" panose="02020603050405020304" pitchFamily="18" charset="0"/>
                <a:ea typeface="Times New Roman" panose="02020603050405020304" pitchFamily="18" charset="0"/>
              </a:rPr>
              <a:t>The IKEA business is built on a franchise system and it is our franchisees that bring the IKEA Concept to all the IKEA markets. But what is it like to be an IKEA franchisee? IKEA Al-</a:t>
            </a:r>
            <a:r>
              <a:rPr lang="en-US" sz="1800" dirty="0" err="1">
                <a:effectLst/>
                <a:latin typeface="Times New Roman" panose="02020603050405020304" pitchFamily="18" charset="0"/>
                <a:ea typeface="Times New Roman" panose="02020603050405020304" pitchFamily="18" charset="0"/>
              </a:rPr>
              <a:t>Homaizi</a:t>
            </a:r>
            <a:r>
              <a:rPr lang="en-US" sz="1800" dirty="0">
                <a:effectLst/>
                <a:latin typeface="Times New Roman" panose="02020603050405020304" pitchFamily="18" charset="0"/>
                <a:ea typeface="Times New Roman" panose="02020603050405020304" pitchFamily="18" charset="0"/>
              </a:rPr>
              <a:t> Ltd operates three IKEA stores – in Kuwait, Jordan and Morocco. We asked their CEO, Marino </a:t>
            </a:r>
            <a:r>
              <a:rPr lang="en-US" sz="1800" dirty="0" err="1">
                <a:effectLst/>
                <a:latin typeface="Times New Roman" panose="02020603050405020304" pitchFamily="18" charset="0"/>
                <a:ea typeface="Times New Roman" panose="02020603050405020304" pitchFamily="18" charset="0"/>
              </a:rPr>
              <a:t>Maganto</a:t>
            </a:r>
            <a:r>
              <a:rPr lang="en-US" sz="1800" dirty="0">
                <a:effectLst/>
                <a:latin typeface="Times New Roman" panose="02020603050405020304" pitchFamily="18" charset="0"/>
                <a:ea typeface="Times New Roman" panose="02020603050405020304" pitchFamily="18" charset="0"/>
              </a:rPr>
              <a:t>, to share his thoughts on the franchisee’s role. Here, he explains how Al-</a:t>
            </a:r>
            <a:r>
              <a:rPr lang="en-US" sz="1800" dirty="0" err="1">
                <a:effectLst/>
                <a:latin typeface="Times New Roman" panose="02020603050405020304" pitchFamily="18" charset="0"/>
                <a:ea typeface="Times New Roman" panose="02020603050405020304" pitchFamily="18" charset="0"/>
              </a:rPr>
              <a:t>Homaizi’s</a:t>
            </a:r>
            <a:r>
              <a:rPr lang="en-US" sz="1800" dirty="0">
                <a:effectLst/>
                <a:latin typeface="Times New Roman" panose="02020603050405020304" pitchFamily="18" charset="0"/>
                <a:ea typeface="Times New Roman" panose="02020603050405020304" pitchFamily="18" charset="0"/>
              </a:rPr>
              <a:t> relationship with the IKEA business began, and highlights some of the challenges and surprises the group has experienced along the way.</a:t>
            </a:r>
          </a:p>
          <a:p>
            <a:pPr marL="0" marR="0">
              <a:lnSpc>
                <a:spcPct val="107000"/>
              </a:lnSpc>
              <a:spcBef>
                <a:spcPts val="200"/>
              </a:spcBef>
              <a:spcAft>
                <a:spcPts val="0"/>
              </a:spcAft>
            </a:pP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How did IKEA Al-</a:t>
            </a:r>
            <a:r>
              <a:rPr lang="en-US" sz="1800" b="1" dirty="0" err="1">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Homaizi</a:t>
            </a: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 Ltd first become an IKEA franchisee?</a:t>
            </a:r>
          </a:p>
          <a:p>
            <a:pPr marL="0" marR="0"/>
            <a:r>
              <a:rPr lang="en-US" sz="1800" dirty="0">
                <a:effectLst/>
                <a:latin typeface="Times New Roman" panose="02020603050405020304" pitchFamily="18" charset="0"/>
                <a:ea typeface="Times New Roman" panose="02020603050405020304" pitchFamily="18" charset="0"/>
              </a:rPr>
              <a:t>"Mr. Yousef Al-</a:t>
            </a:r>
            <a:r>
              <a:rPr lang="en-US" sz="1800" dirty="0" err="1">
                <a:effectLst/>
                <a:latin typeface="Times New Roman" panose="02020603050405020304" pitchFamily="18" charset="0"/>
                <a:ea typeface="Times New Roman" panose="02020603050405020304" pitchFamily="18" charset="0"/>
              </a:rPr>
              <a:t>Homaizi</a:t>
            </a:r>
            <a:r>
              <a:rPr lang="en-US" sz="1800" dirty="0">
                <a:effectLst/>
                <a:latin typeface="Times New Roman" panose="02020603050405020304" pitchFamily="18" charset="0"/>
                <a:ea typeface="Times New Roman" panose="02020603050405020304" pitchFamily="18" charset="0"/>
              </a:rPr>
              <a:t> had been running a successful home furnishing showroom in Kuwait for almost 25 years when his sons Yacoub and </a:t>
            </a:r>
            <a:r>
              <a:rPr lang="en-US" sz="1800" dirty="0" err="1">
                <a:effectLst/>
                <a:latin typeface="Times New Roman" panose="02020603050405020304" pitchFamily="18" charset="0"/>
                <a:ea typeface="Times New Roman" panose="02020603050405020304" pitchFamily="18" charset="0"/>
              </a:rPr>
              <a:t>Jassim</a:t>
            </a:r>
            <a:r>
              <a:rPr lang="en-US" sz="1800" dirty="0">
                <a:effectLst/>
                <a:latin typeface="Times New Roman" panose="02020603050405020304" pitchFamily="18" charset="0"/>
                <a:ea typeface="Times New Roman" panose="02020603050405020304" pitchFamily="18" charset="0"/>
              </a:rPr>
              <a:t> Youssef first came into contact with the IKEA brand. It was actually </a:t>
            </a:r>
            <a:r>
              <a:rPr lang="en-US" sz="1800" dirty="0" err="1">
                <a:effectLst/>
                <a:latin typeface="Times New Roman" panose="02020603050405020304" pitchFamily="18" charset="0"/>
                <a:ea typeface="Times New Roman" panose="02020603050405020304" pitchFamily="18" charset="0"/>
              </a:rPr>
              <a:t>Jassim’s</a:t>
            </a:r>
            <a:r>
              <a:rPr lang="en-US" sz="1800" dirty="0">
                <a:effectLst/>
                <a:latin typeface="Times New Roman" panose="02020603050405020304" pitchFamily="18" charset="0"/>
                <a:ea typeface="Times New Roman" panose="02020603050405020304" pitchFamily="18" charset="0"/>
              </a:rPr>
              <a:t> Danish wife who introduced the brothers to the Swedish home furnishing brand. Shortly afterwards, they set about acquiring one of the first IKEA franchises in the Gulf. 35 years later, their Kuwait store stretches across 21,500 m2 of the country’s largest mall and they are also operating stores in Jordan and Morocco."</a:t>
            </a:r>
          </a:p>
          <a:p>
            <a:pPr marL="0" marR="0">
              <a:lnSpc>
                <a:spcPct val="107000"/>
              </a:lnSpc>
              <a:spcBef>
                <a:spcPts val="200"/>
              </a:spcBef>
              <a:spcAft>
                <a:spcPts val="0"/>
              </a:spcAft>
            </a:pP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triggered the Al-</a:t>
            </a:r>
            <a:r>
              <a:rPr lang="en-US" sz="1800" b="1" dirty="0" err="1">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Homaizi</a:t>
            </a: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 brothers’ interest in the IKEA brand?</a:t>
            </a:r>
          </a:p>
          <a:p>
            <a:pPr marL="0" marR="0"/>
            <a:r>
              <a:rPr lang="en-US" sz="1800" dirty="0">
                <a:effectLst/>
                <a:latin typeface="Times New Roman" panose="02020603050405020304" pitchFamily="18" charset="0"/>
                <a:ea typeface="Times New Roman" panose="02020603050405020304" pitchFamily="18" charset="0"/>
              </a:rPr>
              <a:t>“What the brothers immediately </a:t>
            </a:r>
            <a:r>
              <a:rPr lang="en-US" sz="1800" dirty="0" err="1">
                <a:effectLst/>
                <a:latin typeface="Times New Roman" panose="02020603050405020304" pitchFamily="18" charset="0"/>
                <a:ea typeface="Times New Roman" panose="02020603050405020304" pitchFamily="18" charset="0"/>
              </a:rPr>
              <a:t>recognised</a:t>
            </a:r>
            <a:r>
              <a:rPr lang="en-US" sz="1800" dirty="0">
                <a:effectLst/>
                <a:latin typeface="Times New Roman" panose="02020603050405020304" pitchFamily="18" charset="0"/>
                <a:ea typeface="Times New Roman" panose="02020603050405020304" pitchFamily="18" charset="0"/>
              </a:rPr>
              <a:t> was a brand that provides uncompromising value for money at the same time as offering inspiring, beautifully designed solutions for every home. They were struck by its freshness and simplicity. The IKEA business model and values also lined up perfectly with Al-</a:t>
            </a:r>
            <a:r>
              <a:rPr lang="en-US" sz="1800" dirty="0" err="1">
                <a:effectLst/>
                <a:latin typeface="Times New Roman" panose="02020603050405020304" pitchFamily="18" charset="0"/>
                <a:ea typeface="Times New Roman" panose="02020603050405020304" pitchFamily="18" charset="0"/>
              </a:rPr>
              <a:t>Homaizi’s</a:t>
            </a:r>
            <a:r>
              <a:rPr lang="en-US" sz="1800" dirty="0">
                <a:effectLst/>
                <a:latin typeface="Times New Roman" panose="02020603050405020304" pitchFamily="18" charset="0"/>
                <a:ea typeface="Times New Roman" panose="02020603050405020304" pitchFamily="18" charset="0"/>
              </a:rPr>
              <a:t> belief that home is the most important space in the world.”</a:t>
            </a:r>
          </a:p>
          <a:p>
            <a:pPr algn="just"/>
            <a:endParaRPr lang="en-US" dirty="0"/>
          </a:p>
        </p:txBody>
      </p:sp>
      <p:sp>
        <p:nvSpPr>
          <p:cNvPr id="4" name="Footer Placeholder 3">
            <a:extLst>
              <a:ext uri="{FF2B5EF4-FFF2-40B4-BE49-F238E27FC236}">
                <a16:creationId xmlns:a16="http://schemas.microsoft.com/office/drawing/2014/main" id="{29B891EF-0857-4A5A-B0C8-3232525C76F4}"/>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EF31E121-5F93-470B-A822-EFFD38F4E17E}"/>
              </a:ext>
            </a:extLst>
          </p:cNvPr>
          <p:cNvSpPr>
            <a:spLocks noGrp="1"/>
          </p:cNvSpPr>
          <p:nvPr>
            <p:ph type="sldNum" sz="quarter" idx="11"/>
          </p:nvPr>
        </p:nvSpPr>
        <p:spPr/>
        <p:txBody>
          <a:bodyPr/>
          <a:lstStyle/>
          <a:p>
            <a:fld id="{294A09A9-5501-47C1-A89A-A340965A2BE2}" type="slidenum">
              <a:rPr lang="en-US" smtClean="0"/>
              <a:pPr/>
              <a:t>10</a:t>
            </a:fld>
            <a:endParaRPr lang="en-US" dirty="0"/>
          </a:p>
        </p:txBody>
      </p:sp>
    </p:spTree>
    <p:extLst>
      <p:ext uri="{BB962C8B-B14F-4D97-AF65-F5344CB8AC3E}">
        <p14:creationId xmlns:p14="http://schemas.microsoft.com/office/powerpoint/2010/main" val="3824816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1DD4-96CC-486A-A7D8-85AC4457B047}"/>
              </a:ext>
            </a:extLst>
          </p:cNvPr>
          <p:cNvSpPr>
            <a:spLocks noGrp="1"/>
          </p:cNvSpPr>
          <p:nvPr>
            <p:ph type="title"/>
          </p:nvPr>
        </p:nvSpPr>
        <p:spPr>
          <a:xfrm>
            <a:off x="1748028" y="1389888"/>
            <a:ext cx="8695944" cy="853779"/>
          </a:xfrm>
        </p:spPr>
        <p:txBody>
          <a:bodyPr>
            <a:normAutofit fontScale="90000"/>
          </a:bodyPr>
          <a:lstStyle/>
          <a:p>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is your main task as an IKEA franchisee?</a:t>
            </a:r>
            <a:b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4" name="Footer Placeholder 3">
            <a:extLst>
              <a:ext uri="{FF2B5EF4-FFF2-40B4-BE49-F238E27FC236}">
                <a16:creationId xmlns:a16="http://schemas.microsoft.com/office/drawing/2014/main" id="{8DD85E14-8F65-4EB3-8556-F061D92DB73D}"/>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E9AF3479-FE49-466A-A23B-10A9CA7D6779}"/>
              </a:ext>
            </a:extLst>
          </p:cNvPr>
          <p:cNvSpPr>
            <a:spLocks noGrp="1"/>
          </p:cNvSpPr>
          <p:nvPr>
            <p:ph type="sldNum" sz="quarter" idx="11"/>
          </p:nvPr>
        </p:nvSpPr>
        <p:spPr/>
        <p:txBody>
          <a:bodyPr/>
          <a:lstStyle/>
          <a:p>
            <a:fld id="{294A09A9-5501-47C1-A89A-A340965A2BE2}" type="slidenum">
              <a:rPr lang="en-US" smtClean="0"/>
              <a:pPr/>
              <a:t>11</a:t>
            </a:fld>
            <a:endParaRPr lang="en-US" dirty="0"/>
          </a:p>
        </p:txBody>
      </p:sp>
      <p:sp>
        <p:nvSpPr>
          <p:cNvPr id="10" name="TextBox 9">
            <a:extLst>
              <a:ext uri="{FF2B5EF4-FFF2-40B4-BE49-F238E27FC236}">
                <a16:creationId xmlns:a16="http://schemas.microsoft.com/office/drawing/2014/main" id="{673CDAE9-F55F-4804-9E46-862A7C305156}"/>
              </a:ext>
            </a:extLst>
          </p:cNvPr>
          <p:cNvSpPr txBox="1"/>
          <p:nvPr/>
        </p:nvSpPr>
        <p:spPr>
          <a:xfrm>
            <a:off x="1625600" y="617810"/>
            <a:ext cx="8818372" cy="4492512"/>
          </a:xfrm>
          <a:prstGeom prst="rect">
            <a:avLst/>
          </a:prstGeom>
          <a:noFill/>
        </p:spPr>
        <p:txBody>
          <a:bodyPr wrap="square">
            <a:spAutoFit/>
          </a:bodyPr>
          <a:lstStyle/>
          <a:p>
            <a:pPr marL="0" marR="0">
              <a:lnSpc>
                <a:spcPct val="107000"/>
              </a:lnSpc>
              <a:spcBef>
                <a:spcPts val="200"/>
              </a:spcBef>
              <a:spcAft>
                <a:spcPts val="0"/>
              </a:spcAft>
            </a:pPr>
            <a:r>
              <a:rPr lang="en-US" sz="13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is your main task as an IKEA franchisee?</a:t>
            </a:r>
          </a:p>
          <a:p>
            <a:pPr marL="0" marR="0"/>
            <a:r>
              <a:rPr lang="en-US" sz="1200" dirty="0">
                <a:effectLst/>
                <a:latin typeface="Times New Roman" panose="02020603050405020304" pitchFamily="18" charset="0"/>
                <a:ea typeface="Times New Roman" panose="02020603050405020304" pitchFamily="18" charset="0"/>
              </a:rPr>
              <a:t>“We implement the IKEA concept and develop the brand in the markets where we operate. In order to grow successfully in climates and cultures which are so far from Sweden, a certain amount of adaptation is needed. For example, before opening the store in Morocco, we did over 100 home visits to help us understand how the IKEA range could be made relevant to local consumers. We ended up building room sets with walls of </a:t>
            </a:r>
            <a:r>
              <a:rPr lang="en-US" sz="1200" dirty="0" err="1">
                <a:effectLst/>
                <a:latin typeface="Times New Roman" panose="02020603050405020304" pitchFamily="18" charset="0"/>
                <a:ea typeface="Times New Roman" panose="02020603050405020304" pitchFamily="18" charset="0"/>
              </a:rPr>
              <a:t>muticoloured</a:t>
            </a:r>
            <a:r>
              <a:rPr lang="en-US" sz="1200" dirty="0">
                <a:effectLst/>
                <a:latin typeface="Times New Roman" panose="02020603050405020304" pitchFamily="18" charset="0"/>
                <a:ea typeface="Times New Roman" panose="02020603050405020304" pitchFamily="18" charset="0"/>
              </a:rPr>
              <a:t> mosaic tiles and joining the sofas together in the style of a Moroccan salon. It looked great! Service expectations also vary from one market to another. People here are not so keen on DIY, so about 80% of our sales include home delivery and assembly. </a:t>
            </a:r>
            <a:r>
              <a:rPr lang="el-GR" sz="1200" dirty="0" err="1">
                <a:effectLst/>
                <a:latin typeface="Times New Roman" panose="02020603050405020304" pitchFamily="18" charset="0"/>
                <a:ea typeface="Times New Roman" panose="02020603050405020304" pitchFamily="18" charset="0"/>
              </a:rPr>
              <a:t>We</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have</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around</a:t>
            </a:r>
            <a:r>
              <a:rPr lang="el-GR" sz="1200" dirty="0">
                <a:effectLst/>
                <a:latin typeface="Times New Roman" panose="02020603050405020304" pitchFamily="18" charset="0"/>
                <a:ea typeface="Times New Roman" panose="02020603050405020304" pitchFamily="18" charset="0"/>
              </a:rPr>
              <a:t> 300 </a:t>
            </a:r>
            <a:r>
              <a:rPr lang="el-GR" sz="1200" dirty="0" err="1">
                <a:effectLst/>
                <a:latin typeface="Times New Roman" panose="02020603050405020304" pitchFamily="18" charset="0"/>
                <a:ea typeface="Times New Roman" panose="02020603050405020304" pitchFamily="18" charset="0"/>
              </a:rPr>
              <a:t>people</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dedicated</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to</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these</a:t>
            </a:r>
            <a:r>
              <a:rPr lang="el-GR" sz="1200" dirty="0">
                <a:effectLst/>
                <a:latin typeface="Times New Roman" panose="02020603050405020304" pitchFamily="18" charset="0"/>
                <a:ea typeface="Times New Roman" panose="02020603050405020304" pitchFamily="18" charset="0"/>
              </a:rPr>
              <a:t> </a:t>
            </a:r>
            <a:r>
              <a:rPr lang="el-GR" sz="1200" dirty="0" err="1">
                <a:effectLst/>
                <a:latin typeface="Times New Roman" panose="02020603050405020304" pitchFamily="18" charset="0"/>
                <a:ea typeface="Times New Roman" panose="02020603050405020304" pitchFamily="18" charset="0"/>
              </a:rPr>
              <a:t>tasks</a:t>
            </a:r>
            <a:r>
              <a:rPr lang="el-GR" sz="1200" dirty="0">
                <a:effectLst/>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a:p>
            <a:pPr marL="0" marR="0"/>
            <a:endParaRPr lang="en-US" sz="1200" dirty="0">
              <a:effectLst/>
              <a:latin typeface="Times New Roman" panose="02020603050405020304" pitchFamily="18" charset="0"/>
              <a:ea typeface="Times New Roman" panose="02020603050405020304" pitchFamily="18" charset="0"/>
            </a:endParaRPr>
          </a:p>
          <a:p>
            <a:pPr marL="0" marR="0">
              <a:lnSpc>
                <a:spcPct val="107000"/>
              </a:lnSpc>
              <a:spcBef>
                <a:spcPts val="200"/>
              </a:spcBef>
              <a:spcAft>
                <a:spcPts val="0"/>
              </a:spcAft>
            </a:pPr>
            <a:r>
              <a:rPr lang="en-US" sz="13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How much freedom do you have as a franchisee?</a:t>
            </a:r>
          </a:p>
          <a:p>
            <a:pPr marL="0" marR="0"/>
            <a:r>
              <a:rPr lang="en-US" sz="1200" dirty="0">
                <a:effectLst/>
                <a:latin typeface="Times New Roman" panose="02020603050405020304" pitchFamily="18" charset="0"/>
                <a:ea typeface="Times New Roman" panose="02020603050405020304" pitchFamily="18" charset="0"/>
              </a:rPr>
              <a:t>"Inter IKEA Systems B.V. owns the IKEA Concept. As a franchisee, we can sell the IKEA Product Range, use the IKEA trademarks and operate according to proven working methods, following the IKEA values. Within this framework, we have the freedom to make certain decisions about what to sell and when. Of course, the majority of the products are part of the standard range, but we also select about 20% of them with local tastes in mind. For example, we stock more of the darker wooden furniture our customers prefer. We also adapt the timing of seasonal launches to match the local lifestyle and climate. That means we don’t put outdoor furniture on display until the winter months in Kuwait, when it’s cool enough to sit outside."</a:t>
            </a: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 the IKEA store in Kuwait, outdoor furniture is put on display in the winter months when it’s cool enough to sit outside.</a:t>
            </a:r>
          </a:p>
          <a:p>
            <a:pPr marL="0" marR="0">
              <a:lnSpc>
                <a:spcPct val="107000"/>
              </a:lnSpc>
              <a:spcBef>
                <a:spcPts val="200"/>
              </a:spcBef>
              <a:spcAft>
                <a:spcPts val="0"/>
              </a:spcAft>
            </a:pPr>
            <a:r>
              <a:rPr lang="en-US" sz="13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are the main challenges of being an IKEA franchisee?</a:t>
            </a:r>
          </a:p>
          <a:p>
            <a:pPr marL="0" marR="0"/>
            <a:r>
              <a:rPr lang="en-US" sz="1200" dirty="0">
                <a:effectLst/>
                <a:latin typeface="Times New Roman" panose="02020603050405020304" pitchFamily="18" charset="0"/>
                <a:ea typeface="Times New Roman" panose="02020603050405020304" pitchFamily="18" charset="0"/>
              </a:rPr>
              <a:t>"Being a franchisee is both a great privilege and a great responsibility. We represent a well-known brand that is very dear to many people around the world; one that lives by a great set of values and conducts its business in an ethical way. Our challenge is to protect the brand and develop the business in accordance with these values. That means, for example, continuously monitoring the online activities of </a:t>
            </a:r>
            <a:r>
              <a:rPr lang="en-US" sz="1200" dirty="0" err="1">
                <a:effectLst/>
                <a:latin typeface="Times New Roman" panose="02020603050405020304" pitchFamily="18" charset="0"/>
                <a:ea typeface="Times New Roman" panose="02020603050405020304" pitchFamily="18" charset="0"/>
              </a:rPr>
              <a:t>organisations</a:t>
            </a:r>
            <a:r>
              <a:rPr lang="en-US" sz="1200" dirty="0">
                <a:effectLst/>
                <a:latin typeface="Times New Roman" panose="02020603050405020304" pitchFamily="18" charset="0"/>
                <a:ea typeface="Times New Roman" panose="02020603050405020304" pitchFamily="18" charset="0"/>
              </a:rPr>
              <a:t> or individuals who want to use the IKEA trademark illegally. It happens about five times per week!"</a:t>
            </a:r>
          </a:p>
        </p:txBody>
      </p:sp>
    </p:spTree>
    <p:extLst>
      <p:ext uri="{BB962C8B-B14F-4D97-AF65-F5344CB8AC3E}">
        <p14:creationId xmlns:p14="http://schemas.microsoft.com/office/powerpoint/2010/main" val="941114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D5667F2-BEC8-4B4F-91AB-A52654AAB728}"/>
              </a:ext>
            </a:extLst>
          </p:cNvPr>
          <p:cNvSpPr>
            <a:spLocks noGrp="1"/>
          </p:cNvSpPr>
          <p:nvPr>
            <p:ph type="ftr" sz="quarter" idx="11"/>
          </p:nvPr>
        </p:nvSpPr>
        <p:spPr/>
        <p:txBody>
          <a:bodyPr/>
          <a:lstStyle/>
          <a:p>
            <a:r>
              <a:rPr lang="en-US"/>
              <a:t>Presentation title</a:t>
            </a:r>
            <a:endParaRPr lang="en-US" dirty="0"/>
          </a:p>
        </p:txBody>
      </p:sp>
      <p:sp>
        <p:nvSpPr>
          <p:cNvPr id="3" name="Slide Number Placeholder 2">
            <a:extLst>
              <a:ext uri="{FF2B5EF4-FFF2-40B4-BE49-F238E27FC236}">
                <a16:creationId xmlns:a16="http://schemas.microsoft.com/office/drawing/2014/main" id="{34D68649-7BB7-478D-A4E8-1D3693A2CAAE}"/>
              </a:ext>
            </a:extLst>
          </p:cNvPr>
          <p:cNvSpPr>
            <a:spLocks noGrp="1"/>
          </p:cNvSpPr>
          <p:nvPr>
            <p:ph type="sldNum" sz="quarter" idx="12"/>
          </p:nvPr>
        </p:nvSpPr>
        <p:spPr/>
        <p:txBody>
          <a:bodyPr/>
          <a:lstStyle/>
          <a:p>
            <a:fld id="{294A09A9-5501-47C1-A89A-A340965A2BE2}" type="slidenum">
              <a:rPr lang="en-US" smtClean="0"/>
              <a:t>12</a:t>
            </a:fld>
            <a:endParaRPr lang="en-US" dirty="0"/>
          </a:p>
        </p:txBody>
      </p:sp>
      <p:sp>
        <p:nvSpPr>
          <p:cNvPr id="5" name="TextBox 4">
            <a:extLst>
              <a:ext uri="{FF2B5EF4-FFF2-40B4-BE49-F238E27FC236}">
                <a16:creationId xmlns:a16="http://schemas.microsoft.com/office/drawing/2014/main" id="{6ED7A5BA-6F64-4ECD-A461-4479A51EC4CD}"/>
              </a:ext>
            </a:extLst>
          </p:cNvPr>
          <p:cNvSpPr txBox="1"/>
          <p:nvPr/>
        </p:nvSpPr>
        <p:spPr>
          <a:xfrm>
            <a:off x="364067" y="-2343574"/>
            <a:ext cx="11827933" cy="6572697"/>
          </a:xfrm>
          <a:prstGeom prst="rect">
            <a:avLst/>
          </a:prstGeom>
          <a:noFill/>
        </p:spPr>
        <p:txBody>
          <a:bodyPr wrap="square">
            <a:spAutoFit/>
          </a:bodyPr>
          <a:lstStyle/>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is your main task as an IKEA franchisee?</a:t>
            </a:r>
          </a:p>
          <a:p>
            <a:pPr marL="0" marR="0"/>
            <a:r>
              <a:rPr lang="en-US" sz="1800" dirty="0">
                <a:effectLst/>
                <a:latin typeface="Times New Roman" panose="02020603050405020304" pitchFamily="18" charset="0"/>
                <a:ea typeface="Times New Roman" panose="02020603050405020304" pitchFamily="18" charset="0"/>
              </a:rPr>
              <a:t>“We implement the IKEA concept and develop the brand in the markets where we operate. In order to grow successfully in climates and cultures which are so far from Sweden, a certain amount of adaptation is needed. For example, before opening the store in Morocco, we did over 100 home visits to help us understand how the IKEA range could be made relevant to local consumers. We ended up building room sets with walls of </a:t>
            </a:r>
            <a:r>
              <a:rPr lang="en-US" sz="1800" dirty="0" err="1">
                <a:effectLst/>
                <a:latin typeface="Times New Roman" panose="02020603050405020304" pitchFamily="18" charset="0"/>
                <a:ea typeface="Times New Roman" panose="02020603050405020304" pitchFamily="18" charset="0"/>
              </a:rPr>
              <a:t>muticoloured</a:t>
            </a:r>
            <a:r>
              <a:rPr lang="en-US" sz="1800" dirty="0">
                <a:effectLst/>
                <a:latin typeface="Times New Roman" panose="02020603050405020304" pitchFamily="18" charset="0"/>
                <a:ea typeface="Times New Roman" panose="02020603050405020304" pitchFamily="18" charset="0"/>
              </a:rPr>
              <a:t> mosaic tiles and joining the sofas together in the style of a Moroccan salon. It looked great! Service expectations also vary from one market to another. People here are not so keen on DIY, so about 80% of our sales include home delivery and assembly. </a:t>
            </a:r>
            <a:r>
              <a:rPr lang="el-GR" sz="1800" dirty="0" err="1">
                <a:effectLst/>
                <a:latin typeface="Times New Roman" panose="02020603050405020304" pitchFamily="18" charset="0"/>
                <a:ea typeface="Times New Roman" panose="02020603050405020304" pitchFamily="18" charset="0"/>
              </a:rPr>
              <a:t>We</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have</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around</a:t>
            </a:r>
            <a:r>
              <a:rPr lang="el-GR" sz="1800" dirty="0">
                <a:effectLst/>
                <a:latin typeface="Times New Roman" panose="02020603050405020304" pitchFamily="18" charset="0"/>
                <a:ea typeface="Times New Roman" panose="02020603050405020304" pitchFamily="18" charset="0"/>
              </a:rPr>
              <a:t> 300 </a:t>
            </a:r>
            <a:r>
              <a:rPr lang="el-GR" sz="1800" dirty="0" err="1">
                <a:effectLst/>
                <a:latin typeface="Times New Roman" panose="02020603050405020304" pitchFamily="18" charset="0"/>
                <a:ea typeface="Times New Roman" panose="02020603050405020304" pitchFamily="18" charset="0"/>
              </a:rPr>
              <a:t>people</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dedicated</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to</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these</a:t>
            </a:r>
            <a:r>
              <a:rPr lang="el-GR" sz="1800" dirty="0">
                <a:effectLst/>
                <a:latin typeface="Times New Roman" panose="02020603050405020304" pitchFamily="18" charset="0"/>
                <a:ea typeface="Times New Roman" panose="02020603050405020304" pitchFamily="18" charset="0"/>
              </a:rPr>
              <a:t> </a:t>
            </a:r>
            <a:r>
              <a:rPr lang="el-GR" sz="1800" dirty="0" err="1">
                <a:effectLst/>
                <a:latin typeface="Times New Roman" panose="02020603050405020304" pitchFamily="18" charset="0"/>
                <a:ea typeface="Times New Roman" panose="02020603050405020304" pitchFamily="18" charset="0"/>
              </a:rPr>
              <a:t>tasks</a:t>
            </a:r>
            <a:r>
              <a:rPr lang="el-GR"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How much freedom do you have as a franchisee?</a:t>
            </a:r>
          </a:p>
          <a:p>
            <a:pPr marL="0" marR="0"/>
            <a:r>
              <a:rPr lang="en-US" sz="1800" dirty="0">
                <a:effectLst/>
                <a:latin typeface="Times New Roman" panose="02020603050405020304" pitchFamily="18" charset="0"/>
                <a:ea typeface="Times New Roman" panose="02020603050405020304" pitchFamily="18" charset="0"/>
              </a:rPr>
              <a:t>"Inter IKEA Systems B.V. owns the IKEA Concept. As a franchisee, we can sell the IKEA Product Range, use the IKEA trademarks and operate according to proven working methods, following the IKEA values. Within this framework, we have the freedom to make certain decisions about what to sell and when. Of course, the majority of the products are part of the standard range, but we also select about 20% of them with local tastes in mind. For example, we stock more of the darker wooden furniture our customers prefer. We also adapt the timing of seasonal launches to match the local lifestyle and climate. That means we don’t put outdoor furniture on display until the winter months in Kuwait, when it’s cool enough to sit outside."</a:t>
            </a:r>
          </a:p>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In the IKEA store in Kuwait, outdoor furniture is put on display in the winter months when it’s cool enough to sit outside.</a:t>
            </a:r>
          </a:p>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What are the main challenges of being an IKEA franchisee?</a:t>
            </a:r>
          </a:p>
          <a:p>
            <a:pPr marL="0" marR="0"/>
            <a:r>
              <a:rPr lang="en-US" sz="1800" dirty="0">
                <a:effectLst/>
                <a:latin typeface="Times New Roman" panose="02020603050405020304" pitchFamily="18" charset="0"/>
                <a:ea typeface="Times New Roman" panose="02020603050405020304" pitchFamily="18" charset="0"/>
              </a:rPr>
              <a:t>"Being a franchisee is both a great privilege and a great responsibility. We represent a well-known brand that is very dear to many people around the world; one that lives by a great set of values and conducts its business in an ethical way. Our challenge is to protect the brand and develop the business in accordance with these values. That means, for example, continuously monitoring the online activities of </a:t>
            </a:r>
            <a:r>
              <a:rPr lang="en-US" sz="1800" dirty="0" err="1">
                <a:effectLst/>
                <a:latin typeface="Times New Roman" panose="02020603050405020304" pitchFamily="18" charset="0"/>
                <a:ea typeface="Times New Roman" panose="02020603050405020304" pitchFamily="18" charset="0"/>
              </a:rPr>
              <a:t>organisations</a:t>
            </a:r>
            <a:r>
              <a:rPr lang="en-US" sz="1800" dirty="0">
                <a:effectLst/>
                <a:latin typeface="Times New Roman" panose="02020603050405020304" pitchFamily="18" charset="0"/>
                <a:ea typeface="Times New Roman" panose="02020603050405020304" pitchFamily="18" charset="0"/>
              </a:rPr>
              <a:t> or individuals who want to use the IKEA trademark illegally. It happens about five times per week!"</a:t>
            </a:r>
          </a:p>
        </p:txBody>
      </p:sp>
    </p:spTree>
    <p:extLst>
      <p:ext uri="{BB962C8B-B14F-4D97-AF65-F5344CB8AC3E}">
        <p14:creationId xmlns:p14="http://schemas.microsoft.com/office/powerpoint/2010/main" val="2711687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9248C-0AF3-4FAE-BD9C-562294374769}"/>
              </a:ext>
            </a:extLst>
          </p:cNvPr>
          <p:cNvSpPr>
            <a:spLocks noGrp="1"/>
          </p:cNvSpPr>
          <p:nvPr>
            <p:ph type="title"/>
          </p:nvPr>
        </p:nvSpPr>
        <p:spPr>
          <a:xfrm>
            <a:off x="1748028" y="1389888"/>
            <a:ext cx="8695944" cy="828379"/>
          </a:xfrm>
        </p:spPr>
        <p:txBody>
          <a:bodyPr>
            <a:normAutofit fontScale="90000"/>
          </a:bodyPr>
          <a:lstStyle/>
          <a:p>
            <a:r>
              <a:rPr lang="en-US" sz="3100" dirty="0"/>
              <a:t>THE B2C PRINCIPLES </a:t>
            </a:r>
            <a:r>
              <a:rPr lang="en-US" dirty="0"/>
              <a:t>- </a:t>
            </a:r>
            <a:r>
              <a:rPr lang="en-US" sz="3100" dirty="0">
                <a:effectLst/>
                <a:latin typeface="Times New Roman" panose="02020603050405020304" pitchFamily="18" charset="0"/>
                <a:ea typeface="Times New Roman" panose="02020603050405020304" pitchFamily="18" charset="0"/>
              </a:rPr>
              <a:t>The IKEA way of retail</a:t>
            </a:r>
            <a:br>
              <a:rPr lang="en-US" sz="1800" b="1"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2C16A83-8DEE-407B-96A3-B9DE963B7C77}"/>
              </a:ext>
            </a:extLst>
          </p:cNvPr>
          <p:cNvSpPr>
            <a:spLocks noGrp="1"/>
          </p:cNvSpPr>
          <p:nvPr>
            <p:ph idx="1"/>
          </p:nvPr>
        </p:nvSpPr>
        <p:spPr>
          <a:xfrm>
            <a:off x="1625600" y="1786467"/>
            <a:ext cx="8915400" cy="3562773"/>
          </a:xfrm>
        </p:spPr>
        <p:txBody>
          <a:bodyPr>
            <a:normAutofit fontScale="40000" lnSpcReduction="20000"/>
          </a:bodyPr>
          <a:lstStyle/>
          <a:p>
            <a:pPr marL="0" marR="0">
              <a:lnSpc>
                <a:spcPct val="107000"/>
              </a:lnSpc>
              <a:spcBef>
                <a:spcPts val="0"/>
              </a:spcBef>
              <a:spcAft>
                <a:spcPts val="800"/>
              </a:spcAft>
            </a:pPr>
            <a:r>
              <a:rPr lang="en-US" sz="3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We are bringing IKEA closer to our customers through a diverse strategy of city-</a:t>
            </a:r>
            <a:r>
              <a:rPr lang="en-US" sz="30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centre</a:t>
            </a:r>
            <a:r>
              <a:rPr lang="en-US" sz="30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locations, traditional suburban stores, improved capabilities for online shopping, as well as home deliveries and services</a:t>
            </a:r>
          </a:p>
          <a:p>
            <a:pPr marL="0" marR="0"/>
            <a:r>
              <a:rPr lang="en-US" sz="3000" dirty="0">
                <a:effectLst/>
                <a:latin typeface="Times New Roman" panose="02020603050405020304" pitchFamily="18" charset="0"/>
                <a:ea typeface="Times New Roman" panose="02020603050405020304" pitchFamily="18" charset="0"/>
              </a:rPr>
              <a:t>In addition </a:t>
            </a:r>
            <a:r>
              <a:rPr lang="en-US" sz="3000" dirty="0">
                <a:effectLst/>
                <a:highlight>
                  <a:srgbClr val="FFFF00"/>
                </a:highlight>
                <a:latin typeface="Times New Roman" panose="02020603050405020304" pitchFamily="18" charset="0"/>
                <a:ea typeface="Times New Roman" panose="02020603050405020304" pitchFamily="18" charset="0"/>
              </a:rPr>
              <a:t>to IKEA.com and big blue stores </a:t>
            </a:r>
            <a:r>
              <a:rPr lang="en-US" sz="3000" dirty="0">
                <a:effectLst/>
                <a:latin typeface="Times New Roman" panose="02020603050405020304" pitchFamily="18" charset="0"/>
                <a:ea typeface="Times New Roman" panose="02020603050405020304" pitchFamily="18" charset="0"/>
              </a:rPr>
              <a:t>filled with home furnishing and delicious food, we’re creating exciting new ways for people to shop – wherever they are.</a:t>
            </a:r>
          </a:p>
          <a:p>
            <a:pPr marL="0" marR="0"/>
            <a:r>
              <a:rPr lang="en-US" sz="3000" dirty="0">
                <a:effectLst/>
                <a:latin typeface="Times New Roman" panose="02020603050405020304" pitchFamily="18" charset="0"/>
                <a:ea typeface="Times New Roman" panose="02020603050405020304" pitchFamily="18" charset="0"/>
              </a:rPr>
              <a:t>Most IKEA customers have at least one thing in common; they like good design at affordable prices. Aside from that, they’re all different. Some live in a city, others in the countryside. Some have a car, others don’t. Some are too busy to go shopping, while others like to take their time. </a:t>
            </a:r>
            <a:r>
              <a:rPr lang="en-US" sz="3000" dirty="0">
                <a:effectLst/>
                <a:highlight>
                  <a:srgbClr val="FFFF00"/>
                </a:highlight>
                <a:latin typeface="Times New Roman" panose="02020603050405020304" pitchFamily="18" charset="0"/>
                <a:ea typeface="Times New Roman" panose="02020603050405020304" pitchFamily="18" charset="0"/>
              </a:rPr>
              <a:t>Because every customer is unique</a:t>
            </a:r>
            <a:r>
              <a:rPr lang="en-US" sz="3000" dirty="0">
                <a:effectLst/>
                <a:latin typeface="Times New Roman" panose="02020603050405020304" pitchFamily="18" charset="0"/>
                <a:ea typeface="Times New Roman" panose="02020603050405020304" pitchFamily="18" charset="0"/>
              </a:rPr>
              <a:t>, we are creating more ways to get acquainted with our products.</a:t>
            </a:r>
          </a:p>
          <a:p>
            <a:pPr marL="0" marR="0">
              <a:lnSpc>
                <a:spcPct val="107000"/>
              </a:lnSpc>
              <a:spcBef>
                <a:spcPts val="0"/>
              </a:spcBef>
              <a:spcAft>
                <a:spcPts val="800"/>
              </a:spcAft>
            </a:pPr>
            <a:r>
              <a:rPr lang="en-US" sz="3000" dirty="0">
                <a:effectLst/>
                <a:latin typeface="Calibri" panose="020F0502020204030204" pitchFamily="34" charset="0"/>
                <a:ea typeface="Calibri" panose="020F0502020204030204" pitchFamily="34" charset="0"/>
                <a:cs typeface="Times New Roman" panose="02020603050405020304" pitchFamily="18" charset="0"/>
              </a:rPr>
              <a:t>In the classic IKEA stores on the outskirts of cities, customers can discover, touch and try out our entire range. “Our stores are the heart of the IKEA business and still stand for the majority of our sales,” says Jon </a:t>
            </a:r>
            <a:r>
              <a:rPr lang="en-US" sz="3000" dirty="0" err="1">
                <a:effectLst/>
                <a:latin typeface="Calibri" panose="020F0502020204030204" pitchFamily="34" charset="0"/>
                <a:ea typeface="Calibri" panose="020F0502020204030204" pitchFamily="34" charset="0"/>
                <a:cs typeface="Times New Roman" panose="02020603050405020304" pitchFamily="18" charset="0"/>
              </a:rPr>
              <a:t>Abrahamsson</a:t>
            </a:r>
            <a:r>
              <a:rPr lang="en-US" sz="3000" dirty="0">
                <a:effectLst/>
                <a:latin typeface="Calibri" panose="020F0502020204030204" pitchFamily="34" charset="0"/>
                <a:ea typeface="Calibri" panose="020F0502020204030204" pitchFamily="34" charset="0"/>
                <a:cs typeface="Times New Roman" panose="02020603050405020304" pitchFamily="18" charset="0"/>
              </a:rPr>
              <a:t>, Managing Director, Inter IKEA Systems B.V.</a:t>
            </a:r>
          </a:p>
          <a:p>
            <a:pPr marL="0" marR="0">
              <a:lnSpc>
                <a:spcPct val="107000"/>
              </a:lnSpc>
              <a:spcBef>
                <a:spcPts val="200"/>
              </a:spcBef>
              <a:spcAft>
                <a:spcPts val="0"/>
              </a:spcAft>
            </a:pPr>
            <a:r>
              <a:rPr lang="en-US" sz="3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Online advantages</a:t>
            </a:r>
          </a:p>
          <a:p>
            <a:pPr marL="0" marR="0"/>
            <a:r>
              <a:rPr lang="en-US" sz="3000" dirty="0">
                <a:effectLst/>
                <a:highlight>
                  <a:srgbClr val="FFFF00"/>
                </a:highlight>
                <a:latin typeface="Times New Roman" panose="02020603050405020304" pitchFamily="18" charset="0"/>
                <a:ea typeface="Times New Roman" panose="02020603050405020304" pitchFamily="18" charset="0"/>
              </a:rPr>
              <a:t>Shopping on ikea.com </a:t>
            </a:r>
            <a:r>
              <a:rPr lang="en-US" sz="3000" dirty="0">
                <a:effectLst/>
                <a:latin typeface="Times New Roman" panose="02020603050405020304" pitchFamily="18" charset="0"/>
                <a:ea typeface="Times New Roman" panose="02020603050405020304" pitchFamily="18" charset="0"/>
              </a:rPr>
              <a:t>means you can compare </a:t>
            </a:r>
            <a:r>
              <a:rPr lang="en-US" sz="3000" dirty="0" err="1">
                <a:effectLst/>
                <a:latin typeface="Times New Roman" panose="02020603050405020304" pitchFamily="18" charset="0"/>
                <a:ea typeface="Times New Roman" panose="02020603050405020304" pitchFamily="18" charset="0"/>
              </a:rPr>
              <a:t>colours</a:t>
            </a:r>
            <a:r>
              <a:rPr lang="en-US" sz="3000" dirty="0">
                <a:effectLst/>
                <a:latin typeface="Times New Roman" panose="02020603050405020304" pitchFamily="18" charset="0"/>
                <a:ea typeface="Times New Roman" panose="02020603050405020304" pitchFamily="18" charset="0"/>
              </a:rPr>
              <a:t> and patterns with what you already have, and pick shelves and wardrobes that fit your rooms perfectly, by measuring while you’re shopping. Not to mention you can do it in your </a:t>
            </a:r>
            <a:r>
              <a:rPr lang="en-US" sz="3000" dirty="0" err="1">
                <a:effectLst/>
                <a:latin typeface="Times New Roman" panose="02020603050405020304" pitchFamily="18" charset="0"/>
                <a:ea typeface="Times New Roman" panose="02020603050405020304" pitchFamily="18" charset="0"/>
              </a:rPr>
              <a:t>pyjamas</a:t>
            </a:r>
            <a:r>
              <a:rPr lang="en-US" sz="3000" dirty="0">
                <a:effectLst/>
                <a:latin typeface="Times New Roman" panose="02020603050405020304" pitchFamily="18" charset="0"/>
                <a:ea typeface="Times New Roman" panose="02020603050405020304" pitchFamily="18" charset="0"/>
              </a:rPr>
              <a:t> and at the very moment inspiration strikes – regardless of how close you are to the nearest IKEA store. But again, to shop at ikea.com, you first need to know who we are.</a:t>
            </a:r>
          </a:p>
          <a:p>
            <a:pPr marL="0" marR="0">
              <a:lnSpc>
                <a:spcPct val="107000"/>
              </a:lnSpc>
              <a:spcBef>
                <a:spcPts val="200"/>
              </a:spcBef>
              <a:spcAft>
                <a:spcPts val="0"/>
              </a:spcAft>
            </a:pPr>
            <a:r>
              <a:rPr lang="en-US" sz="3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Just like an IKEA store, only smaller</a:t>
            </a:r>
          </a:p>
          <a:p>
            <a:pPr marL="0" marR="0"/>
            <a:r>
              <a:rPr lang="en-US" sz="3000" dirty="0">
                <a:effectLst/>
                <a:latin typeface="Times New Roman" panose="02020603050405020304" pitchFamily="18" charset="0"/>
                <a:ea typeface="Times New Roman" panose="02020603050405020304" pitchFamily="18" charset="0"/>
              </a:rPr>
              <a:t>In cities like Hong Kong and Taipei, </a:t>
            </a:r>
            <a:r>
              <a:rPr lang="en-US" sz="3000" dirty="0">
                <a:effectLst/>
                <a:highlight>
                  <a:srgbClr val="FFFF00"/>
                </a:highlight>
                <a:latin typeface="Times New Roman" panose="02020603050405020304" pitchFamily="18" charset="0"/>
                <a:ea typeface="Times New Roman" panose="02020603050405020304" pitchFamily="18" charset="0"/>
              </a:rPr>
              <a:t>small stores have already been opened</a:t>
            </a:r>
            <a:r>
              <a:rPr lang="en-US" sz="3000" dirty="0">
                <a:effectLst/>
                <a:latin typeface="Times New Roman" panose="02020603050405020304" pitchFamily="18" charset="0"/>
                <a:ea typeface="Times New Roman" panose="02020603050405020304" pitchFamily="18" charset="0"/>
              </a:rPr>
              <a:t>, and many more are under development in more markets</a:t>
            </a:r>
          </a:p>
          <a:p>
            <a:endParaRPr lang="en-US" dirty="0"/>
          </a:p>
        </p:txBody>
      </p:sp>
      <p:sp>
        <p:nvSpPr>
          <p:cNvPr id="4" name="Footer Placeholder 3">
            <a:extLst>
              <a:ext uri="{FF2B5EF4-FFF2-40B4-BE49-F238E27FC236}">
                <a16:creationId xmlns:a16="http://schemas.microsoft.com/office/drawing/2014/main" id="{8AD0EFC9-BCCD-4CD7-B5D8-3DD8F836D830}"/>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DDD2B418-1D06-436B-8872-D0403EAC1320}"/>
              </a:ext>
            </a:extLst>
          </p:cNvPr>
          <p:cNvSpPr>
            <a:spLocks noGrp="1"/>
          </p:cNvSpPr>
          <p:nvPr>
            <p:ph type="sldNum" sz="quarter" idx="11"/>
          </p:nvPr>
        </p:nvSpPr>
        <p:spPr/>
        <p:txBody>
          <a:bodyPr/>
          <a:lstStyle/>
          <a:p>
            <a:fld id="{294A09A9-5501-47C1-A89A-A340965A2BE2}" type="slidenum">
              <a:rPr lang="en-US" smtClean="0"/>
              <a:pPr/>
              <a:t>13</a:t>
            </a:fld>
            <a:endParaRPr lang="en-US" dirty="0"/>
          </a:p>
        </p:txBody>
      </p:sp>
    </p:spTree>
    <p:extLst>
      <p:ext uri="{BB962C8B-B14F-4D97-AF65-F5344CB8AC3E}">
        <p14:creationId xmlns:p14="http://schemas.microsoft.com/office/powerpoint/2010/main" val="3121780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F2390-2892-431C-A220-73433B6371A7}"/>
              </a:ext>
            </a:extLst>
          </p:cNvPr>
          <p:cNvSpPr>
            <a:spLocks noGrp="1"/>
          </p:cNvSpPr>
          <p:nvPr>
            <p:ph type="title"/>
          </p:nvPr>
        </p:nvSpPr>
        <p:spPr>
          <a:xfrm>
            <a:off x="1748028" y="1389888"/>
            <a:ext cx="8695944" cy="819912"/>
          </a:xfrm>
        </p:spPr>
        <p:txBody>
          <a:bodyPr>
            <a:normAutofit/>
          </a:bodyPr>
          <a:lstStyle/>
          <a:p>
            <a:r>
              <a:rPr lang="en-US" sz="2800" dirty="0"/>
              <a:t>THE B2C PRINCIPLES - </a:t>
            </a:r>
            <a:r>
              <a:rPr lang="en-US" sz="2800" dirty="0">
                <a:effectLst/>
                <a:latin typeface="Times New Roman" panose="02020603050405020304" pitchFamily="18" charset="0"/>
                <a:ea typeface="Times New Roman" panose="02020603050405020304" pitchFamily="18" charset="0"/>
              </a:rPr>
              <a:t>The IKEA way of retail</a:t>
            </a:r>
            <a:endParaRPr lang="en-US" sz="2800" dirty="0"/>
          </a:p>
        </p:txBody>
      </p:sp>
      <p:sp>
        <p:nvSpPr>
          <p:cNvPr id="3" name="Content Placeholder 2">
            <a:extLst>
              <a:ext uri="{FF2B5EF4-FFF2-40B4-BE49-F238E27FC236}">
                <a16:creationId xmlns:a16="http://schemas.microsoft.com/office/drawing/2014/main" id="{4B4BFD63-D5CF-4E52-ABD1-F5AC65CD5757}"/>
              </a:ext>
            </a:extLst>
          </p:cNvPr>
          <p:cNvSpPr>
            <a:spLocks noGrp="1"/>
          </p:cNvSpPr>
          <p:nvPr>
            <p:ph idx="1"/>
          </p:nvPr>
        </p:nvSpPr>
        <p:spPr>
          <a:xfrm>
            <a:off x="2223516" y="2150533"/>
            <a:ext cx="7744968" cy="3198707"/>
          </a:xfrm>
        </p:spPr>
        <p:txBody>
          <a:bodyPr>
            <a:normAutofit fontScale="77500" lnSpcReduction="20000"/>
          </a:bodyPr>
          <a:lstStyle/>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Popular pop-ups</a:t>
            </a:r>
          </a:p>
          <a:p>
            <a:pPr marL="0" marR="0"/>
            <a:r>
              <a:rPr lang="en-US" sz="2000" dirty="0">
                <a:effectLst/>
                <a:highlight>
                  <a:srgbClr val="FFFF00"/>
                </a:highlight>
                <a:latin typeface="Times New Roman" panose="02020603050405020304" pitchFamily="18" charset="0"/>
                <a:ea typeface="Times New Roman" panose="02020603050405020304" pitchFamily="18" charset="0"/>
              </a:rPr>
              <a:t>IKEA Pop-ups </a:t>
            </a:r>
            <a:r>
              <a:rPr lang="en-US" sz="2000" dirty="0">
                <a:effectLst/>
                <a:latin typeface="Times New Roman" panose="02020603050405020304" pitchFamily="18" charset="0"/>
                <a:ea typeface="Times New Roman" panose="02020603050405020304" pitchFamily="18" charset="0"/>
              </a:rPr>
              <a:t>are time-limited stores designed to really connect with consumers. Each one is like a circus of furniture fun, aimed to surprise, entertain, captivate and inspire.</a:t>
            </a:r>
          </a:p>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IKEA shops – small, and with a focus</a:t>
            </a:r>
          </a:p>
          <a:p>
            <a:pPr marL="0" marR="0"/>
            <a:r>
              <a:rPr lang="en-US" sz="2000" dirty="0">
                <a:effectLst/>
                <a:latin typeface="Times New Roman" panose="02020603050405020304" pitchFamily="18" charset="0"/>
                <a:ea typeface="Times New Roman" panose="02020603050405020304" pitchFamily="18" charset="0"/>
              </a:rPr>
              <a:t>One of those formats is </a:t>
            </a:r>
            <a:r>
              <a:rPr lang="en-US" sz="2000" dirty="0">
                <a:effectLst/>
                <a:highlight>
                  <a:srgbClr val="FFFF00"/>
                </a:highlight>
                <a:latin typeface="Times New Roman" panose="02020603050405020304" pitchFamily="18" charset="0"/>
                <a:ea typeface="Times New Roman" panose="02020603050405020304" pitchFamily="18" charset="0"/>
              </a:rPr>
              <a:t>“IKEA shops”, </a:t>
            </a:r>
            <a:r>
              <a:rPr lang="en-US" sz="2000" dirty="0">
                <a:effectLst/>
                <a:latin typeface="Times New Roman" panose="02020603050405020304" pitchFamily="18" charset="0"/>
                <a:ea typeface="Times New Roman" panose="02020603050405020304" pitchFamily="18" charset="0"/>
              </a:rPr>
              <a:t>meaning small stores that focus on a locally-adapted segment of the IKEA range. The very first IKEA bedroom shop opened in the </a:t>
            </a:r>
            <a:r>
              <a:rPr lang="en-US" sz="2000" dirty="0" err="1">
                <a:effectLst/>
                <a:latin typeface="Times New Roman" panose="02020603050405020304" pitchFamily="18" charset="0"/>
                <a:ea typeface="Times New Roman" panose="02020603050405020304" pitchFamily="18" charset="0"/>
              </a:rPr>
              <a:t>centre</a:t>
            </a:r>
            <a:r>
              <a:rPr lang="en-US" sz="2000" dirty="0">
                <a:effectLst/>
                <a:latin typeface="Times New Roman" panose="02020603050405020304" pitchFamily="18" charset="0"/>
                <a:ea typeface="Times New Roman" panose="02020603050405020304" pitchFamily="18" charset="0"/>
              </a:rPr>
              <a:t> of Madrid in the summer of 2017, and an IKEA shop with a small space living focus will be opening in Tokyo in 2022.</a:t>
            </a:r>
          </a:p>
          <a:p>
            <a:pPr marL="0" marR="0"/>
            <a:r>
              <a:rPr lang="en-US" sz="2000" dirty="0">
                <a:effectLst/>
                <a:latin typeface="Times New Roman" panose="02020603050405020304" pitchFamily="18" charset="0"/>
                <a:ea typeface="Times New Roman" panose="02020603050405020304" pitchFamily="18" charset="0"/>
              </a:rPr>
              <a:t>“IKEA shops” carry articles for immediate take-away. </a:t>
            </a:r>
          </a:p>
          <a:p>
            <a:pPr marL="0" marR="0">
              <a:lnSpc>
                <a:spcPct val="107000"/>
              </a:lnSpc>
              <a:spcBef>
                <a:spcPts val="200"/>
              </a:spcBef>
              <a:spcAft>
                <a:spcPts val="0"/>
              </a:spcAft>
            </a:pPr>
            <a:r>
              <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IKEA Planning Studios offer expert help</a:t>
            </a:r>
          </a:p>
          <a:p>
            <a:pPr marL="0" marR="0"/>
            <a:r>
              <a:rPr lang="en-US" sz="2000" dirty="0">
                <a:effectLst/>
                <a:latin typeface="Times New Roman" panose="02020603050405020304" pitchFamily="18" charset="0"/>
                <a:ea typeface="Times New Roman" panose="02020603050405020304" pitchFamily="18" charset="0"/>
              </a:rPr>
              <a:t>Another format being tested is “</a:t>
            </a:r>
            <a:r>
              <a:rPr lang="en-US" sz="2000" dirty="0">
                <a:effectLst/>
                <a:highlight>
                  <a:srgbClr val="FFFF00"/>
                </a:highlight>
                <a:latin typeface="Times New Roman" panose="02020603050405020304" pitchFamily="18" charset="0"/>
                <a:ea typeface="Times New Roman" panose="02020603050405020304" pitchFamily="18" charset="0"/>
              </a:rPr>
              <a:t>IKEA Planning Studio</a:t>
            </a:r>
            <a:r>
              <a:rPr lang="en-US" sz="2000" dirty="0">
                <a:effectLst/>
                <a:latin typeface="Times New Roman" panose="02020603050405020304" pitchFamily="18" charset="0"/>
                <a:ea typeface="Times New Roman" panose="02020603050405020304" pitchFamily="18" charset="0"/>
              </a:rPr>
              <a:t>” – a meeting point where customers can get support for more complex purchases, like kitchen and bathroom projects</a:t>
            </a:r>
          </a:p>
          <a:p>
            <a:endParaRPr lang="en-US" dirty="0"/>
          </a:p>
        </p:txBody>
      </p:sp>
      <p:sp>
        <p:nvSpPr>
          <p:cNvPr id="4" name="Footer Placeholder 3">
            <a:extLst>
              <a:ext uri="{FF2B5EF4-FFF2-40B4-BE49-F238E27FC236}">
                <a16:creationId xmlns:a16="http://schemas.microsoft.com/office/drawing/2014/main" id="{49A6541C-2C2D-4B29-8ADF-CE0D1CBA1572}"/>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87F72FFE-0476-4921-AD73-AE7581D0938A}"/>
              </a:ext>
            </a:extLst>
          </p:cNvPr>
          <p:cNvSpPr>
            <a:spLocks noGrp="1"/>
          </p:cNvSpPr>
          <p:nvPr>
            <p:ph type="sldNum" sz="quarter" idx="11"/>
          </p:nvPr>
        </p:nvSpPr>
        <p:spPr/>
        <p:txBody>
          <a:bodyPr/>
          <a:lstStyle/>
          <a:p>
            <a:fld id="{294A09A9-5501-47C1-A89A-A340965A2BE2}" type="slidenum">
              <a:rPr lang="en-US" smtClean="0"/>
              <a:pPr/>
              <a:t>14</a:t>
            </a:fld>
            <a:endParaRPr lang="en-US" dirty="0"/>
          </a:p>
        </p:txBody>
      </p:sp>
    </p:spTree>
    <p:extLst>
      <p:ext uri="{BB962C8B-B14F-4D97-AF65-F5344CB8AC3E}">
        <p14:creationId xmlns:p14="http://schemas.microsoft.com/office/powerpoint/2010/main" val="625340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77E80-3867-4D06-9645-5F7D261A74DC}"/>
              </a:ext>
            </a:extLst>
          </p:cNvPr>
          <p:cNvSpPr>
            <a:spLocks noGrp="1"/>
          </p:cNvSpPr>
          <p:nvPr>
            <p:ph type="title"/>
          </p:nvPr>
        </p:nvSpPr>
        <p:spPr>
          <a:xfrm>
            <a:off x="1748028" y="1389888"/>
            <a:ext cx="8695944" cy="1040045"/>
          </a:xfrm>
        </p:spPr>
        <p:txBody>
          <a:bodyPr>
            <a:normAutofit fontScale="90000"/>
          </a:bodyPr>
          <a:lstStyle/>
          <a:p>
            <a:r>
              <a:rPr lang="en-US" sz="3100" b="1" u="sng" dirty="0">
                <a:solidFill>
                  <a:srgbClr val="0000FF"/>
                </a:solidFill>
                <a:effectLst/>
                <a:latin typeface="Calibri Light" panose="020F0302020204030204" pitchFamily="34" charset="0"/>
                <a:ea typeface="Times New Roman" panose="02020603050405020304" pitchFamily="18" charset="0"/>
                <a:cs typeface="Times New Roman" panose="02020603050405020304" pitchFamily="18" charset="0"/>
                <a:hlinkClick r:id="rId2"/>
              </a:rPr>
              <a:t>Learning as we go – the challenges of entering a new market</a:t>
            </a:r>
            <a:br>
              <a:rPr lang="en-US" sz="44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3E39900-8626-463D-976B-E9A279C65B23}"/>
              </a:ext>
            </a:extLst>
          </p:cNvPr>
          <p:cNvSpPr>
            <a:spLocks noGrp="1"/>
          </p:cNvSpPr>
          <p:nvPr>
            <p:ph idx="1"/>
          </p:nvPr>
        </p:nvSpPr>
        <p:spPr>
          <a:xfrm>
            <a:off x="1888067" y="1896534"/>
            <a:ext cx="8475133" cy="3022600"/>
          </a:xfrm>
        </p:spPr>
        <p:txBody>
          <a:bodyPr>
            <a:normAutofit fontScale="85000" lnSpcReduction="20000"/>
          </a:bodyPr>
          <a:lstStyle/>
          <a:p>
            <a:pPr marL="0" marR="0">
              <a:lnSpc>
                <a:spcPct val="107000"/>
              </a:lnSpc>
              <a:spcBef>
                <a:spcPts val="0"/>
              </a:spcBef>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Country Marketing Manager, Ulf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Smedberg</a:t>
            </a:r>
            <a:r>
              <a:rPr lang="en-US" sz="1800" dirty="0">
                <a:effectLst/>
                <a:latin typeface="Calibri" panose="020F0502020204030204" pitchFamily="34" charset="0"/>
                <a:ea typeface="Calibri" panose="020F0502020204030204" pitchFamily="34" charset="0"/>
                <a:cs typeface="Times New Roman" panose="02020603050405020304" pitchFamily="18" charset="0"/>
              </a:rPr>
              <a:t>, was involved in setting up the IKEA business in South Korea and India. He discusses what’s important when entering a new market</a:t>
            </a:r>
          </a:p>
          <a:p>
            <a:pPr marL="0" marR="0">
              <a:lnSpc>
                <a:spcPct val="107000"/>
              </a:lnSpc>
              <a:spcBef>
                <a:spcPts val="200"/>
              </a:spcBef>
              <a:spcAft>
                <a:spcPts val="0"/>
              </a:spcAft>
            </a:pPr>
            <a:r>
              <a:rPr lang="en-US" sz="18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How did you prepare to enter these new markets?</a:t>
            </a:r>
          </a:p>
          <a:p>
            <a:pPr marL="0" marR="0"/>
            <a:r>
              <a:rPr lang="en-US" sz="1800" dirty="0">
                <a:effectLst/>
                <a:latin typeface="Times New Roman" panose="02020603050405020304" pitchFamily="18" charset="0"/>
                <a:ea typeface="Times New Roman" panose="02020603050405020304" pitchFamily="18" charset="0"/>
              </a:rPr>
              <a:t>“Our first and arguably our most important step </a:t>
            </a:r>
            <a:r>
              <a:rPr lang="en-US" sz="1800" dirty="0">
                <a:effectLst/>
                <a:highlight>
                  <a:srgbClr val="FFFF00"/>
                </a:highlight>
                <a:latin typeface="Times New Roman" panose="02020603050405020304" pitchFamily="18" charset="0"/>
                <a:ea typeface="Times New Roman" panose="02020603050405020304" pitchFamily="18" charset="0"/>
              </a:rPr>
              <a:t>was to understand the culture of the country and the aspirations of its people</a:t>
            </a:r>
            <a:r>
              <a:rPr lang="en-US" sz="1800" dirty="0">
                <a:effectLst/>
                <a:latin typeface="Times New Roman" panose="02020603050405020304" pitchFamily="18" charset="0"/>
                <a:ea typeface="Times New Roman" panose="02020603050405020304" pitchFamily="18" charset="0"/>
              </a:rPr>
              <a:t>. We researched what life at home is like for local consumers and tried to get a feel for their needs, expectations, hopes and dreams. Only then could we start to position the IKEA brand and create an offer that makes sense in that context.”</a:t>
            </a:r>
          </a:p>
          <a:p>
            <a:r>
              <a:rPr lang="en-US" sz="1800" dirty="0">
                <a:effectLst/>
                <a:latin typeface="Times New Roman" panose="02020603050405020304" pitchFamily="18" charset="0"/>
                <a:ea typeface="Times New Roman" panose="02020603050405020304" pitchFamily="18" charset="0"/>
              </a:rPr>
              <a:t>“One key thing is that to gain acceptance, we have to communicate our intentions clearly to all the relevant stakeholders; to prove that the IKEA brand is not after short term profit, but genuinely interested in investing in the country long term.</a:t>
            </a:r>
          </a:p>
          <a:p>
            <a:pPr marL="0" marR="0"/>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84039619-3BA8-4445-9697-A5DFD6F6048D}"/>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F7866A83-197C-4250-8B9A-A37DC2A7A619}"/>
              </a:ext>
            </a:extLst>
          </p:cNvPr>
          <p:cNvSpPr>
            <a:spLocks noGrp="1"/>
          </p:cNvSpPr>
          <p:nvPr>
            <p:ph type="sldNum" sz="quarter" idx="11"/>
          </p:nvPr>
        </p:nvSpPr>
        <p:spPr/>
        <p:txBody>
          <a:bodyPr/>
          <a:lstStyle/>
          <a:p>
            <a:fld id="{294A09A9-5501-47C1-A89A-A340965A2BE2}" type="slidenum">
              <a:rPr lang="en-US" smtClean="0"/>
              <a:pPr/>
              <a:t>15</a:t>
            </a:fld>
            <a:endParaRPr lang="en-US" dirty="0"/>
          </a:p>
        </p:txBody>
      </p:sp>
    </p:spTree>
    <p:extLst>
      <p:ext uri="{BB962C8B-B14F-4D97-AF65-F5344CB8AC3E}">
        <p14:creationId xmlns:p14="http://schemas.microsoft.com/office/powerpoint/2010/main" val="603104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0FF98-A07D-4E06-9645-08790825575D}"/>
              </a:ext>
            </a:extLst>
          </p:cNvPr>
          <p:cNvSpPr>
            <a:spLocks noGrp="1"/>
          </p:cNvSpPr>
          <p:nvPr>
            <p:ph type="title"/>
          </p:nvPr>
        </p:nvSpPr>
        <p:spPr>
          <a:xfrm>
            <a:off x="1748028" y="1389888"/>
            <a:ext cx="8695944" cy="879179"/>
          </a:xfrm>
        </p:spPr>
        <p:txBody>
          <a:bodyPr>
            <a:normAutofit/>
          </a:bodyPr>
          <a:lstStyle/>
          <a:p>
            <a:r>
              <a:rPr lang="en-US" sz="2800" b="1" dirty="0">
                <a:effectLst/>
                <a:latin typeface="Times New Roman" panose="02020603050405020304" pitchFamily="18" charset="0"/>
                <a:ea typeface="Times New Roman" panose="02020603050405020304" pitchFamily="18" charset="0"/>
              </a:rPr>
              <a:t>Visiting homes to create better homes</a:t>
            </a:r>
            <a:br>
              <a:rPr lang="en-US" sz="2800" b="1" dirty="0">
                <a:effectLst/>
                <a:latin typeface="Times New Roman" panose="02020603050405020304" pitchFamily="18" charset="0"/>
                <a:ea typeface="Times New Roman" panose="02020603050405020304" pitchFamily="18" charset="0"/>
              </a:rPr>
            </a:br>
            <a:endParaRPr lang="en-US" sz="2800" dirty="0"/>
          </a:p>
        </p:txBody>
      </p:sp>
      <p:sp>
        <p:nvSpPr>
          <p:cNvPr id="3" name="Content Placeholder 2">
            <a:extLst>
              <a:ext uri="{FF2B5EF4-FFF2-40B4-BE49-F238E27FC236}">
                <a16:creationId xmlns:a16="http://schemas.microsoft.com/office/drawing/2014/main" id="{E95C3945-F3B9-40E7-B671-E1CDAEDD7EDD}"/>
              </a:ext>
            </a:extLst>
          </p:cNvPr>
          <p:cNvSpPr>
            <a:spLocks noGrp="1"/>
          </p:cNvSpPr>
          <p:nvPr>
            <p:ph idx="1"/>
          </p:nvPr>
        </p:nvSpPr>
        <p:spPr>
          <a:xfrm>
            <a:off x="1667933" y="1930400"/>
            <a:ext cx="8881534" cy="3418840"/>
          </a:xfrm>
        </p:spPr>
        <p:txBody>
          <a:bodyPr>
            <a:normAutofit fontScale="70000" lnSpcReduction="20000"/>
          </a:bodyPr>
          <a:lstStyle/>
          <a:p>
            <a:pPr marL="0" marR="0"/>
            <a:r>
              <a:rPr lang="en-US" sz="1800" b="1" dirty="0">
                <a:effectLst/>
                <a:latin typeface="+mj-lt"/>
                <a:ea typeface="Times New Roman" panose="02020603050405020304" pitchFamily="18" charset="0"/>
              </a:rPr>
              <a:t>We have a vision – to create a better life for as many people as possible</a:t>
            </a:r>
            <a:r>
              <a:rPr lang="en-US" sz="1800" dirty="0">
                <a:effectLst/>
                <a:latin typeface="+mj-lt"/>
                <a:ea typeface="Times New Roman" panose="02020603050405020304" pitchFamily="18" charset="0"/>
              </a:rPr>
              <a:t>. And we firmly believe a better life starts at home. But how can we stay in touch with what people actually need when the world around us is constantly changing?</a:t>
            </a:r>
          </a:p>
          <a:p>
            <a:pPr marL="285750" marR="0" indent="-285750" algn="just">
              <a:lnSpc>
                <a:spcPct val="107000"/>
              </a:lnSpc>
              <a:spcBef>
                <a:spcPts val="0"/>
              </a:spcBef>
              <a:spcAft>
                <a:spcPts val="800"/>
              </a:spcAft>
              <a:buFont typeface="Arial" panose="020B0604020202020204" pitchFamily="34" charset="0"/>
              <a:buChar char="•"/>
            </a:pPr>
            <a:r>
              <a:rPr lang="en-US" sz="2300" dirty="0">
                <a:effectLst/>
                <a:latin typeface="+mj-lt"/>
                <a:ea typeface="Calibri" panose="020F0502020204030204" pitchFamily="34" charset="0"/>
                <a:cs typeface="Times New Roman" panose="02020603050405020304" pitchFamily="18" charset="0"/>
              </a:rPr>
              <a:t>The answer lies in being constantly curious. We want to know how people live, and what their frustrations, needs and dreams are. Each year, IKEA co-workers do hundreds of home visits around the world. </a:t>
            </a:r>
          </a:p>
          <a:p>
            <a:pPr marL="285750" marR="0" indent="-285750" algn="just">
              <a:lnSpc>
                <a:spcPct val="107000"/>
              </a:lnSpc>
              <a:spcBef>
                <a:spcPts val="0"/>
              </a:spcBef>
              <a:spcAft>
                <a:spcPts val="800"/>
              </a:spcAft>
              <a:buFont typeface="Arial" panose="020B0604020202020204" pitchFamily="34" charset="0"/>
              <a:buChar char="•"/>
            </a:pPr>
            <a:r>
              <a:rPr lang="en-US" sz="2300" dirty="0">
                <a:effectLst/>
                <a:latin typeface="+mj-lt"/>
                <a:ea typeface="Calibri" panose="020F0502020204030204" pitchFamily="34" charset="0"/>
                <a:cs typeface="Times New Roman" panose="02020603050405020304" pitchFamily="18" charset="0"/>
              </a:rPr>
              <a:t>The research we’re most proud of are the home visit interviews and Life at Home surveys. The two approaches complement </a:t>
            </a:r>
            <a:r>
              <a:rPr lang="en-US" sz="2300" dirty="0">
                <a:effectLst/>
                <a:latin typeface="+mj-lt"/>
                <a:ea typeface="Times New Roman" panose="02020603050405020304" pitchFamily="18" charset="0"/>
              </a:rPr>
              <a:t>each other. So far, we have collected insights from over 5,300 home visits across the globe.</a:t>
            </a:r>
          </a:p>
          <a:p>
            <a:pPr marL="285750" marR="0" indent="-285750" algn="just">
              <a:lnSpc>
                <a:spcPct val="107000"/>
              </a:lnSpc>
              <a:spcBef>
                <a:spcPts val="0"/>
              </a:spcBef>
              <a:spcAft>
                <a:spcPts val="800"/>
              </a:spcAft>
              <a:buFont typeface="Arial" panose="020B0604020202020204" pitchFamily="34" charset="0"/>
              <a:buChar char="•"/>
            </a:pPr>
            <a:r>
              <a:rPr lang="en-US" sz="2300" dirty="0">
                <a:effectLst/>
                <a:latin typeface="+mj-lt"/>
                <a:ea typeface="Times New Roman" panose="02020603050405020304" pitchFamily="18" charset="0"/>
              </a:rPr>
              <a:t> The data and insights collected then work as input when new IKEA products and services are developed. </a:t>
            </a:r>
          </a:p>
          <a:p>
            <a:pPr marL="285750" marR="0" indent="-285750" algn="just">
              <a:lnSpc>
                <a:spcPct val="107000"/>
              </a:lnSpc>
              <a:spcBef>
                <a:spcPts val="0"/>
              </a:spcBef>
              <a:spcAft>
                <a:spcPts val="800"/>
              </a:spcAft>
              <a:buFont typeface="Arial" panose="020B0604020202020204" pitchFamily="34" charset="0"/>
              <a:buChar char="•"/>
            </a:pPr>
            <a:r>
              <a:rPr lang="en-US" sz="2300" dirty="0">
                <a:effectLst/>
                <a:latin typeface="+mj-lt"/>
                <a:ea typeface="Times New Roman" panose="02020603050405020304" pitchFamily="18" charset="0"/>
              </a:rPr>
              <a:t>The life at home insights also give us knowledge about our different markets’ unique needs, so that we can tweak our offer to meet the community’s specific cultures and traditions. For example, when we opened our first store in India, we added more flexible seating options to our home furnishing solutions, as we found out that families often visit each other (unannounced) and need somewhere to sit.</a:t>
            </a:r>
          </a:p>
          <a:p>
            <a:endParaRPr lang="en-US" dirty="0"/>
          </a:p>
        </p:txBody>
      </p:sp>
      <p:sp>
        <p:nvSpPr>
          <p:cNvPr id="4" name="Footer Placeholder 3">
            <a:extLst>
              <a:ext uri="{FF2B5EF4-FFF2-40B4-BE49-F238E27FC236}">
                <a16:creationId xmlns:a16="http://schemas.microsoft.com/office/drawing/2014/main" id="{10051AD7-A0DE-4A93-9C0D-456B6109B7A9}"/>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D01CD325-13E6-485F-B0C2-12EDAAABACF3}"/>
              </a:ext>
            </a:extLst>
          </p:cNvPr>
          <p:cNvSpPr>
            <a:spLocks noGrp="1"/>
          </p:cNvSpPr>
          <p:nvPr>
            <p:ph type="sldNum" sz="quarter" idx="11"/>
          </p:nvPr>
        </p:nvSpPr>
        <p:spPr/>
        <p:txBody>
          <a:bodyPr/>
          <a:lstStyle/>
          <a:p>
            <a:fld id="{294A09A9-5501-47C1-A89A-A340965A2BE2}" type="slidenum">
              <a:rPr lang="en-US" smtClean="0"/>
              <a:pPr/>
              <a:t>16</a:t>
            </a:fld>
            <a:endParaRPr lang="en-US" dirty="0"/>
          </a:p>
        </p:txBody>
      </p:sp>
    </p:spTree>
    <p:extLst>
      <p:ext uri="{BB962C8B-B14F-4D97-AF65-F5344CB8AC3E}">
        <p14:creationId xmlns:p14="http://schemas.microsoft.com/office/powerpoint/2010/main" val="305098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E564-4283-8AE2-ADD2-7B3FFCFA26C7}"/>
              </a:ext>
            </a:extLst>
          </p:cNvPr>
          <p:cNvSpPr>
            <a:spLocks noGrp="1"/>
          </p:cNvSpPr>
          <p:nvPr>
            <p:ph type="title"/>
          </p:nvPr>
        </p:nvSpPr>
        <p:spPr/>
        <p:txBody>
          <a:bodyPr/>
          <a:lstStyle/>
          <a:p>
            <a:r>
              <a:rPr lang="en-US" dirty="0"/>
              <a:t>Business opportunities are like buses. There's always another one coming.</a:t>
            </a:r>
          </a:p>
        </p:txBody>
      </p:sp>
      <p:sp>
        <p:nvSpPr>
          <p:cNvPr id="10" name="Text Placeholder 9">
            <a:extLst>
              <a:ext uri="{FF2B5EF4-FFF2-40B4-BE49-F238E27FC236}">
                <a16:creationId xmlns:a16="http://schemas.microsoft.com/office/drawing/2014/main" id="{FA47ED29-D9DA-9DC6-8B43-80EC2A2E5B50}"/>
              </a:ext>
            </a:extLst>
          </p:cNvPr>
          <p:cNvSpPr>
            <a:spLocks noGrp="1"/>
          </p:cNvSpPr>
          <p:nvPr>
            <p:ph type="body" sz="quarter" idx="10"/>
          </p:nvPr>
        </p:nvSpPr>
        <p:spPr/>
        <p:txBody>
          <a:bodyPr/>
          <a:lstStyle/>
          <a:p>
            <a:r>
              <a:rPr lang="en-US" dirty="0"/>
              <a:t>“</a:t>
            </a:r>
          </a:p>
        </p:txBody>
      </p:sp>
      <p:sp>
        <p:nvSpPr>
          <p:cNvPr id="3" name="Text Placeholder 2">
            <a:extLst>
              <a:ext uri="{FF2B5EF4-FFF2-40B4-BE49-F238E27FC236}">
                <a16:creationId xmlns:a16="http://schemas.microsoft.com/office/drawing/2014/main" id="{C9CFA000-38C2-F344-E543-42483390408A}"/>
              </a:ext>
            </a:extLst>
          </p:cNvPr>
          <p:cNvSpPr>
            <a:spLocks noGrp="1"/>
          </p:cNvSpPr>
          <p:nvPr>
            <p:ph type="body" idx="1"/>
          </p:nvPr>
        </p:nvSpPr>
        <p:spPr/>
        <p:txBody>
          <a:bodyPr/>
          <a:lstStyle/>
          <a:p>
            <a:r>
              <a:rPr lang="en-US" dirty="0"/>
              <a:t>Richard Branson</a:t>
            </a:r>
          </a:p>
        </p:txBody>
      </p:sp>
      <p:sp>
        <p:nvSpPr>
          <p:cNvPr id="11" name="Text Placeholder 10">
            <a:extLst>
              <a:ext uri="{FF2B5EF4-FFF2-40B4-BE49-F238E27FC236}">
                <a16:creationId xmlns:a16="http://schemas.microsoft.com/office/drawing/2014/main" id="{CB634FAD-36DD-9FB0-7030-266A29178C42}"/>
              </a:ext>
            </a:extLst>
          </p:cNvPr>
          <p:cNvSpPr>
            <a:spLocks noGrp="1"/>
          </p:cNvSpPr>
          <p:nvPr>
            <p:ph type="body" sz="quarter" idx="11"/>
          </p:nvPr>
        </p:nvSpPr>
        <p:spPr/>
        <p:txBody>
          <a:bodyPr/>
          <a:lstStyle/>
          <a:p>
            <a:r>
              <a:rPr lang="en-US" dirty="0"/>
              <a:t>”</a:t>
            </a:r>
          </a:p>
        </p:txBody>
      </p:sp>
    </p:spTree>
    <p:extLst>
      <p:ext uri="{BB962C8B-B14F-4D97-AF65-F5344CB8AC3E}">
        <p14:creationId xmlns:p14="http://schemas.microsoft.com/office/powerpoint/2010/main" val="156398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p:txBody>
          <a:bodyPr/>
          <a:lstStyle/>
          <a:p>
            <a:r>
              <a:rPr lang="en-US" dirty="0"/>
              <a:t>Areas of focus</a:t>
            </a:r>
          </a:p>
        </p:txBody>
      </p:sp>
      <p:sp>
        <p:nvSpPr>
          <p:cNvPr id="26" name="Text Placeholder 25">
            <a:extLst>
              <a:ext uri="{FF2B5EF4-FFF2-40B4-BE49-F238E27FC236}">
                <a16:creationId xmlns:a16="http://schemas.microsoft.com/office/drawing/2014/main" id="{FAA80863-7DDD-E33E-7C2A-C806622CEF7D}"/>
              </a:ext>
            </a:extLst>
          </p:cNvPr>
          <p:cNvSpPr>
            <a:spLocks noGrp="1"/>
          </p:cNvSpPr>
          <p:nvPr>
            <p:ph type="body" sz="quarter" idx="13"/>
          </p:nvPr>
        </p:nvSpPr>
        <p:spPr/>
        <p:txBody>
          <a:bodyPr/>
          <a:lstStyle/>
          <a:p>
            <a:r>
              <a:rPr lang="en-US" dirty="0"/>
              <a:t>F</a:t>
            </a:r>
          </a:p>
        </p:txBody>
      </p:sp>
      <p:pic>
        <p:nvPicPr>
          <p:cNvPr id="10" name="Picture 9" descr="Floral leaf accent">
            <a:extLst>
              <a:ext uri="{FF2B5EF4-FFF2-40B4-BE49-F238E27FC236}">
                <a16:creationId xmlns:a16="http://schemas.microsoft.com/office/drawing/2014/main" id="{1CABBF9A-AC19-48D9-D218-D09928CE16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3" name="Text Placeholder 2">
            <a:extLst>
              <a:ext uri="{FF2B5EF4-FFF2-40B4-BE49-F238E27FC236}">
                <a16:creationId xmlns:a16="http://schemas.microsoft.com/office/drawing/2014/main" id="{EFB90AB4-D228-4548-B072-726498212362}"/>
              </a:ext>
            </a:extLst>
          </p:cNvPr>
          <p:cNvSpPr>
            <a:spLocks noGrp="1"/>
          </p:cNvSpPr>
          <p:nvPr>
            <p:ph type="body" idx="1"/>
          </p:nvPr>
        </p:nvSpPr>
        <p:spPr/>
        <p:txBody>
          <a:bodyPr/>
          <a:lstStyle/>
          <a:p>
            <a:r>
              <a:rPr lang="en-US" dirty="0"/>
              <a:t>B2B market scenarios</a:t>
            </a:r>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sz="half" idx="2"/>
          </p:nvPr>
        </p:nvSpPr>
        <p:spPr/>
        <p:txBody>
          <a:bodyPr/>
          <a:lstStyle/>
          <a:p>
            <a:r>
              <a:rPr lang="en-US" dirty="0"/>
              <a:t>Develop winning strategies to keep ahead of the competition</a:t>
            </a:r>
          </a:p>
          <a:p>
            <a:r>
              <a:rPr lang="en-US" dirty="0"/>
              <a:t>Capitalize </a:t>
            </a:r>
            <a:r>
              <a:rPr lang="en-US"/>
              <a:t>on low-hanging </a:t>
            </a:r>
            <a:r>
              <a:rPr lang="en-US" dirty="0"/>
              <a:t>fruit to identify a ballpark value</a:t>
            </a:r>
          </a:p>
          <a:p>
            <a:r>
              <a:rPr lang="en-US" dirty="0"/>
              <a:t>Visualize customer directed convergence</a:t>
            </a:r>
          </a:p>
        </p:txBody>
      </p:sp>
      <p:sp>
        <p:nvSpPr>
          <p:cNvPr id="6" name="Text Placeholder 5">
            <a:extLst>
              <a:ext uri="{FF2B5EF4-FFF2-40B4-BE49-F238E27FC236}">
                <a16:creationId xmlns:a16="http://schemas.microsoft.com/office/drawing/2014/main" id="{F5018B6D-E395-49AD-92AD-AD69E3AB40C3}"/>
              </a:ext>
            </a:extLst>
          </p:cNvPr>
          <p:cNvSpPr>
            <a:spLocks noGrp="1"/>
          </p:cNvSpPr>
          <p:nvPr>
            <p:ph type="body" sz="quarter" idx="3"/>
          </p:nvPr>
        </p:nvSpPr>
        <p:spPr/>
        <p:txBody>
          <a:bodyPr/>
          <a:lstStyle/>
          <a:p>
            <a:r>
              <a:rPr lang="en-US" dirty="0"/>
              <a:t>Cloud-based opportunities</a:t>
            </a:r>
          </a:p>
        </p:txBody>
      </p:sp>
      <p:sp>
        <p:nvSpPr>
          <p:cNvPr id="5" name="Content Placeholder 4">
            <a:extLst>
              <a:ext uri="{FF2B5EF4-FFF2-40B4-BE49-F238E27FC236}">
                <a16:creationId xmlns:a16="http://schemas.microsoft.com/office/drawing/2014/main" id="{BDB9D020-1E25-453D-83DF-1420ACD3968D}"/>
              </a:ext>
            </a:extLst>
          </p:cNvPr>
          <p:cNvSpPr>
            <a:spLocks noGrp="1"/>
          </p:cNvSpPr>
          <p:nvPr>
            <p:ph sz="quarter" idx="4"/>
          </p:nvPr>
        </p:nvSpPr>
        <p:spPr/>
        <p:txBody>
          <a:bodyPr/>
          <a:lstStyle/>
          <a:p>
            <a:r>
              <a:rPr lang="en-US" dirty="0"/>
              <a:t>Iterative approaches to corporate strategy</a:t>
            </a:r>
          </a:p>
          <a:p>
            <a:r>
              <a:rPr lang="en-US" dirty="0"/>
              <a:t>Establish a management framework from the inside</a:t>
            </a:r>
          </a:p>
        </p:txBody>
      </p:sp>
      <p:sp>
        <p:nvSpPr>
          <p:cNvPr id="7" name="Footer Placeholder 6">
            <a:extLst>
              <a:ext uri="{FF2B5EF4-FFF2-40B4-BE49-F238E27FC236}">
                <a16:creationId xmlns:a16="http://schemas.microsoft.com/office/drawing/2014/main" id="{486CE65B-C283-8A90-DF86-161AC356BEA0}"/>
              </a:ext>
            </a:extLst>
          </p:cNvPr>
          <p:cNvSpPr>
            <a:spLocks noGrp="1"/>
          </p:cNvSpPr>
          <p:nvPr>
            <p:ph type="ftr" sz="quarter" idx="11"/>
          </p:nvPr>
        </p:nvSpPr>
        <p:spPr/>
        <p:txBody>
          <a:bodyPr/>
          <a:lstStyle/>
          <a:p>
            <a:r>
              <a:rPr lang="en-US" dirty="0"/>
              <a:t>Presentation title</a:t>
            </a:r>
          </a:p>
        </p:txBody>
      </p:sp>
      <p:sp>
        <p:nvSpPr>
          <p:cNvPr id="9" name="Slide Number Placeholder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a:lstStyle/>
          <a:p>
            <a:fld id="{294A09A9-5501-47C1-A89A-A340965A2BE2}" type="slidenum">
              <a:rPr lang="en-US" smtClean="0"/>
              <a:pPr/>
              <a:t>18</a:t>
            </a:fld>
            <a:endParaRPr lang="en-US" dirty="0"/>
          </a:p>
        </p:txBody>
      </p:sp>
    </p:spTree>
    <p:extLst>
      <p:ext uri="{BB962C8B-B14F-4D97-AF65-F5344CB8AC3E}">
        <p14:creationId xmlns:p14="http://schemas.microsoft.com/office/powerpoint/2010/main" val="2985610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4D5B-3E14-1349-3E16-232AA74EEBAF}"/>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How we get there</a:t>
            </a:r>
            <a:endParaRPr lang="en-US" dirty="0"/>
          </a:p>
        </p:txBody>
      </p:sp>
      <p:sp>
        <p:nvSpPr>
          <p:cNvPr id="3" name="Text Placeholder 2">
            <a:extLst>
              <a:ext uri="{FF2B5EF4-FFF2-40B4-BE49-F238E27FC236}">
                <a16:creationId xmlns:a16="http://schemas.microsoft.com/office/drawing/2014/main" id="{E698CE0E-745C-A7EE-B0DE-4912A73B00D8}"/>
              </a:ext>
            </a:extLst>
          </p:cNvPr>
          <p:cNvSpPr>
            <a:spLocks noGrp="1"/>
          </p:cNvSpPr>
          <p:nvPr>
            <p:ph type="body" idx="1"/>
          </p:nvPr>
        </p:nvSpPr>
        <p:spPr/>
        <p:txBody>
          <a:bodyPr/>
          <a:lstStyle/>
          <a:p>
            <a:r>
              <a:rPr lang="en-US" sz="2000" dirty="0">
                <a:solidFill>
                  <a:schemeClr val="accent3"/>
                </a:solidFill>
                <a:latin typeface="Baskerville Old Face" panose="02020602080505020303" pitchFamily="18" charset="77"/>
                <a:ea typeface="Baskerville" panose="02020502070401020303" pitchFamily="18" charset="0"/>
                <a:cs typeface="+mn-lt"/>
              </a:rPr>
              <a:t>ROI</a:t>
            </a:r>
            <a:endParaRPr lang="en-US" dirty="0"/>
          </a:p>
        </p:txBody>
      </p:sp>
      <p:sp>
        <p:nvSpPr>
          <p:cNvPr id="4" name="Content Placeholder 3">
            <a:extLst>
              <a:ext uri="{FF2B5EF4-FFF2-40B4-BE49-F238E27FC236}">
                <a16:creationId xmlns:a16="http://schemas.microsoft.com/office/drawing/2014/main" id="{E336DC79-3EA6-7325-3D0B-C041B850142A}"/>
              </a:ext>
            </a:extLst>
          </p:cNvPr>
          <p:cNvSpPr>
            <a:spLocks noGrp="1"/>
          </p:cNvSpPr>
          <p:nvPr>
            <p:ph sz="half" idx="2"/>
          </p:nvPr>
        </p:nvSpPr>
        <p:spPr/>
        <p:txBody>
          <a:bodyPr/>
          <a:lstStyle/>
          <a:p>
            <a:r>
              <a:rPr lang="en-US" sz="1600" dirty="0">
                <a:solidFill>
                  <a:schemeClr val="accent3"/>
                </a:solidFill>
                <a:latin typeface="Gill Sans Nova Light" panose="020B0302020104020203" pitchFamily="34" charset="0"/>
                <a:ea typeface="+mn-lt"/>
                <a:cs typeface="Gill Sans Light" panose="020B0302020104020203" pitchFamily="34" charset="-79"/>
              </a:rPr>
              <a:t>Envision multimedia-based expertise and cross-media growth strategies</a:t>
            </a:r>
          </a:p>
          <a:p>
            <a:r>
              <a:rPr lang="en-US" sz="1600" dirty="0">
                <a:solidFill>
                  <a:schemeClr val="accent3"/>
                </a:solidFill>
                <a:latin typeface="Gill Sans Nova Light" panose="020B0302020104020203" pitchFamily="34" charset="0"/>
                <a:ea typeface="+mn-lt"/>
                <a:cs typeface="Gill Sans Light" panose="020B0302020104020203" pitchFamily="34" charset="-79"/>
              </a:rPr>
              <a:t>Visualize quality intellectual capital</a:t>
            </a:r>
          </a:p>
          <a:p>
            <a:r>
              <a:rPr lang="en-US" sz="1600" dirty="0">
                <a:solidFill>
                  <a:schemeClr val="accent3"/>
                </a:solidFill>
                <a:latin typeface="Gill Sans Nova Light" panose="020B0302020104020203" pitchFamily="34" charset="0"/>
                <a:ea typeface="+mn-lt"/>
                <a:cs typeface="Gill Sans Light" panose="020B0302020104020203" pitchFamily="34" charset="-79"/>
              </a:rPr>
              <a:t>Engage worldwide methodologies with web-enabled technologies</a:t>
            </a:r>
          </a:p>
        </p:txBody>
      </p:sp>
      <p:sp>
        <p:nvSpPr>
          <p:cNvPr id="5" name="Text Placeholder 4">
            <a:extLst>
              <a:ext uri="{FF2B5EF4-FFF2-40B4-BE49-F238E27FC236}">
                <a16:creationId xmlns:a16="http://schemas.microsoft.com/office/drawing/2014/main" id="{8FD645B0-0A7B-7091-C8D6-E7D27FA25E51}"/>
              </a:ext>
            </a:extLst>
          </p:cNvPr>
          <p:cNvSpPr>
            <a:spLocks noGrp="1"/>
          </p:cNvSpPr>
          <p:nvPr>
            <p:ph type="body" sz="quarter" idx="3"/>
          </p:nvPr>
        </p:nvSpPr>
        <p:spPr/>
        <p:txBody>
          <a:bodyPr/>
          <a:lstStyle/>
          <a:p>
            <a:pPr marL="0" indent="0">
              <a:buFont typeface="Arial" panose="020B0604020202020204" pitchFamily="34" charset="0"/>
              <a:buNone/>
            </a:pPr>
            <a:r>
              <a:rPr lang="en-US" sz="2000" dirty="0">
                <a:solidFill>
                  <a:schemeClr val="accent3"/>
                </a:solidFill>
                <a:latin typeface="Baskerville Old Face" panose="02020602080505020303" pitchFamily="18" charset="77"/>
                <a:ea typeface="Baskerville" panose="02020502070401020303" pitchFamily="18" charset="0"/>
              </a:rPr>
              <a:t>Niche</a:t>
            </a:r>
            <a:r>
              <a:rPr lang="en-US" sz="2000" dirty="0">
                <a:solidFill>
                  <a:schemeClr val="accent3"/>
                </a:solidFill>
                <a:latin typeface="Baskerville Old Face" panose="02020602080505020303" pitchFamily="18" charset="77"/>
                <a:ea typeface="Baskerville" panose="02020502070401020303" pitchFamily="18" charset="0"/>
                <a:cs typeface="+mn-lt"/>
              </a:rPr>
              <a:t> markets</a:t>
            </a:r>
            <a:endParaRPr lang="en-US" sz="2000" dirty="0">
              <a:solidFill>
                <a:schemeClr val="accent3"/>
              </a:solidFill>
              <a:latin typeface="Baskerville Old Face" panose="02020602080505020303" pitchFamily="18" charset="77"/>
              <a:ea typeface="Baskerville" panose="02020502070401020303" pitchFamily="18" charset="0"/>
            </a:endParaRPr>
          </a:p>
        </p:txBody>
      </p:sp>
      <p:sp>
        <p:nvSpPr>
          <p:cNvPr id="6" name="Content Placeholder 5">
            <a:extLst>
              <a:ext uri="{FF2B5EF4-FFF2-40B4-BE49-F238E27FC236}">
                <a16:creationId xmlns:a16="http://schemas.microsoft.com/office/drawing/2014/main" id="{3C7B8494-23AF-BB4F-382C-D2B07675EBB6}"/>
              </a:ext>
            </a:extLst>
          </p:cNvPr>
          <p:cNvSpPr>
            <a:spLocks noGrp="1"/>
          </p:cNvSpPr>
          <p:nvPr>
            <p:ph sz="quarter" idx="4"/>
          </p:nvPr>
        </p:nvSpPr>
        <p:spPr/>
        <p:txBody>
          <a:bodyPr/>
          <a:lstStyle/>
          <a:p>
            <a:r>
              <a:rPr lang="en-US" sz="1600" dirty="0">
                <a:solidFill>
                  <a:schemeClr val="accent3"/>
                </a:solidFill>
                <a:latin typeface="Gill Sans Nova Light" panose="020B0302020104020203" pitchFamily="34" charset="0"/>
                <a:ea typeface="+mn-lt"/>
                <a:cs typeface="Gill Sans Light" panose="020B0302020104020203" pitchFamily="34" charset="-79"/>
              </a:rPr>
              <a:t>Pursue scalable customer service through sustainable strategies</a:t>
            </a:r>
          </a:p>
          <a:p>
            <a:r>
              <a:rPr lang="en-US" sz="1600" dirty="0">
                <a:solidFill>
                  <a:schemeClr val="accent3"/>
                </a:solidFill>
                <a:latin typeface="Gill Sans Nova Light" panose="020B0302020104020203" pitchFamily="34" charset="0"/>
                <a:ea typeface="+mn-lt"/>
                <a:cs typeface="Gill Sans Light" panose="020B0302020104020203" pitchFamily="34" charset="-79"/>
              </a:rPr>
              <a:t>Engage top-line web services with cutting-edge deliverables</a:t>
            </a:r>
            <a:endParaRPr lang="en-US" sz="1600" dirty="0">
              <a:solidFill>
                <a:schemeClr val="accent3"/>
              </a:solidFill>
              <a:latin typeface="Gill Sans Nova Light" panose="020B0302020104020203" pitchFamily="34" charset="0"/>
              <a:cs typeface="Gill Sans Light" panose="020B0302020104020203" pitchFamily="34" charset="-79"/>
            </a:endParaRPr>
          </a:p>
        </p:txBody>
      </p:sp>
      <p:sp>
        <p:nvSpPr>
          <p:cNvPr id="9" name="Text Placeholder 8">
            <a:extLst>
              <a:ext uri="{FF2B5EF4-FFF2-40B4-BE49-F238E27FC236}">
                <a16:creationId xmlns:a16="http://schemas.microsoft.com/office/drawing/2014/main" id="{F0CC0C3B-96FD-06F4-C3EC-91658544150B}"/>
              </a:ext>
            </a:extLst>
          </p:cNvPr>
          <p:cNvSpPr>
            <a:spLocks noGrp="1"/>
          </p:cNvSpPr>
          <p:nvPr>
            <p:ph type="body" sz="quarter" idx="13"/>
          </p:nvPr>
        </p:nvSpPr>
        <p:spPr/>
        <p:txBody>
          <a:bodyPr/>
          <a:lstStyle/>
          <a:p>
            <a:pPr marL="0" indent="0">
              <a:buNone/>
            </a:pPr>
            <a:r>
              <a:rPr lang="en-US" sz="2000" dirty="0">
                <a:solidFill>
                  <a:schemeClr val="accent3"/>
                </a:solidFill>
                <a:latin typeface="Baskerville Old Face" panose="02020602080505020303" pitchFamily="18" charset="77"/>
                <a:ea typeface="Baskerville" panose="02020502070401020303" pitchFamily="18" charset="0"/>
              </a:rPr>
              <a:t>Supply chains</a:t>
            </a:r>
          </a:p>
        </p:txBody>
      </p:sp>
      <p:sp>
        <p:nvSpPr>
          <p:cNvPr id="10" name="Content Placeholder 9">
            <a:extLst>
              <a:ext uri="{FF2B5EF4-FFF2-40B4-BE49-F238E27FC236}">
                <a16:creationId xmlns:a16="http://schemas.microsoft.com/office/drawing/2014/main" id="{6E802B29-40B6-000C-8EDD-903910D08A61}"/>
              </a:ext>
            </a:extLst>
          </p:cNvPr>
          <p:cNvSpPr>
            <a:spLocks noGrp="1"/>
          </p:cNvSpPr>
          <p:nvPr>
            <p:ph sz="quarter" idx="14"/>
          </p:nvPr>
        </p:nvSpPr>
        <p:spPr/>
        <p:txBody>
          <a:bodyPr/>
          <a:lstStyle/>
          <a:p>
            <a:r>
              <a:rPr lang="en-US" sz="1600" dirty="0">
                <a:solidFill>
                  <a:schemeClr val="accent3"/>
                </a:solidFill>
                <a:latin typeface="Gill Sans Nova Light" panose="020B0302020104020203" pitchFamily="34" charset="0"/>
                <a:ea typeface="+mn-lt"/>
                <a:cs typeface="Gill Sans Light" panose="020B0302020104020203" pitchFamily="34" charset="-79"/>
              </a:rPr>
              <a:t>Cultivate one-to-one customer service with robust ideas</a:t>
            </a:r>
            <a:endParaRPr lang="en-US" sz="1600" dirty="0">
              <a:solidFill>
                <a:schemeClr val="accent3"/>
              </a:solidFill>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rPr>
              <a:t>Maximize timely deliverables for real-time schemas</a:t>
            </a:r>
            <a:endParaRPr lang="en-US" sz="1600" dirty="0">
              <a:solidFill>
                <a:schemeClr val="accent3"/>
              </a:solidFill>
              <a:latin typeface="Gill Sans Nova Light" panose="020B0302020104020203" pitchFamily="34" charset="0"/>
              <a:cs typeface="Gill Sans Light" panose="020B0302020104020203" pitchFamily="34" charset="-79"/>
            </a:endParaRPr>
          </a:p>
        </p:txBody>
      </p:sp>
      <p:sp>
        <p:nvSpPr>
          <p:cNvPr id="7" name="Footer Placeholder 6">
            <a:extLst>
              <a:ext uri="{FF2B5EF4-FFF2-40B4-BE49-F238E27FC236}">
                <a16:creationId xmlns:a16="http://schemas.microsoft.com/office/drawing/2014/main" id="{69D875C8-4D19-8AF8-6F98-F151E309145E}"/>
              </a:ext>
            </a:extLst>
          </p:cNvPr>
          <p:cNvSpPr>
            <a:spLocks noGrp="1"/>
          </p:cNvSpPr>
          <p:nvPr>
            <p:ph type="ftr" sz="quarter" idx="11"/>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7130094C-EC6A-E6F3-2E57-202E962AAC87}"/>
              </a:ext>
            </a:extLst>
          </p:cNvPr>
          <p:cNvSpPr>
            <a:spLocks noGrp="1"/>
          </p:cNvSpPr>
          <p:nvPr>
            <p:ph type="sldNum" sz="quarter" idx="12"/>
          </p:nvPr>
        </p:nvSpPr>
        <p:spPr/>
        <p:txBody>
          <a:bodyPr/>
          <a:lstStyle/>
          <a:p>
            <a:fld id="{294A09A9-5501-47C1-A89A-A340965A2BE2}" type="slidenum">
              <a:rPr lang="en-US" smtClean="0"/>
              <a:t>19</a:t>
            </a:fld>
            <a:endParaRPr lang="en-US" dirty="0"/>
          </a:p>
        </p:txBody>
      </p:sp>
    </p:spTree>
    <p:extLst>
      <p:ext uri="{BB962C8B-B14F-4D97-AF65-F5344CB8AC3E}">
        <p14:creationId xmlns:p14="http://schemas.microsoft.com/office/powerpoint/2010/main" val="206812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a:normAutofit/>
          </a:bodyPr>
          <a:lstStyle/>
          <a:p>
            <a:r>
              <a:rPr lang="en-US" dirty="0">
                <a:solidFill>
                  <a:schemeClr val="accent3"/>
                </a:solidFill>
                <a:latin typeface="Baskerville Old Face" panose="02020602080505020303" pitchFamily="18" charset="77"/>
                <a:cs typeface="Calibri Light"/>
              </a:rPr>
              <a:t>Agenda</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A</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p:txBody>
          <a:bodyPr vert="horz" lIns="91440" tIns="45720" rIns="91440" bIns="45720" rtlCol="0" anchor="t">
            <a:normAutofit/>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Introduction</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B2B STRATEGY</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B2C STRATEGY</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GLOBALIZATION </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Summary</a:t>
            </a:r>
          </a:p>
          <a:p>
            <a:endParaRPr lang="en-US" dirty="0">
              <a:solidFill>
                <a:schemeClr val="accent3"/>
              </a:solidFill>
              <a:latin typeface="Gill Sans Nova Light" panose="020B0302020104020203" pitchFamily="34" charset="0"/>
              <a:cs typeface="Calibri"/>
            </a:endParaRPr>
          </a:p>
        </p:txBody>
      </p:sp>
      <p:sp>
        <p:nvSpPr>
          <p:cNvPr id="5" name="Footer Placeholder 4">
            <a:extLst>
              <a:ext uri="{FF2B5EF4-FFF2-40B4-BE49-F238E27FC236}">
                <a16:creationId xmlns:a16="http://schemas.microsoft.com/office/drawing/2014/main" id="{4A947406-5839-A735-732D-5690E6315B95}"/>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2</a:t>
            </a:fld>
            <a:endParaRPr lang="en-US" dirty="0"/>
          </a:p>
        </p:txBody>
      </p:sp>
    </p:spTree>
    <p:extLst>
      <p:ext uri="{BB962C8B-B14F-4D97-AF65-F5344CB8AC3E}">
        <p14:creationId xmlns:p14="http://schemas.microsoft.com/office/powerpoint/2010/main" val="1859527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54157-869F-9BBE-CFCF-717129CA6907}"/>
              </a:ext>
            </a:extLst>
          </p:cNvPr>
          <p:cNvSpPr>
            <a:spLocks noGrp="1"/>
          </p:cNvSpPr>
          <p:nvPr>
            <p:ph type="title"/>
          </p:nvPr>
        </p:nvSpPr>
        <p:spPr>
          <a:xfrm>
            <a:off x="1748028" y="1389888"/>
            <a:ext cx="8695944" cy="896112"/>
          </a:xfrm>
        </p:spPr>
        <p:txBody>
          <a:bodyPr/>
          <a:lstStyle/>
          <a:p>
            <a:r>
              <a:rPr lang="en-US" dirty="0">
                <a:solidFill>
                  <a:schemeClr val="accent3"/>
                </a:solidFill>
                <a:latin typeface="Baskerville Old Face" panose="02020602080505020303" pitchFamily="18" charset="77"/>
              </a:rPr>
              <a:t>Summary- Everything is feasible</a:t>
            </a:r>
            <a:r>
              <a:rPr lang="en-US" dirty="0">
                <a:solidFill>
                  <a:schemeClr val="accent3"/>
                </a:solidFill>
              </a:rPr>
              <a:t> </a:t>
            </a:r>
            <a:endParaRPr lang="en-US" dirty="0"/>
          </a:p>
        </p:txBody>
      </p:sp>
      <p:sp>
        <p:nvSpPr>
          <p:cNvPr id="3" name="Content Placeholder 2">
            <a:extLst>
              <a:ext uri="{FF2B5EF4-FFF2-40B4-BE49-F238E27FC236}">
                <a16:creationId xmlns:a16="http://schemas.microsoft.com/office/drawing/2014/main" id="{DC9AC05D-560D-1665-8879-549C0B4EDE5C}"/>
              </a:ext>
            </a:extLst>
          </p:cNvPr>
          <p:cNvSpPr>
            <a:spLocks noGrp="1"/>
          </p:cNvSpPr>
          <p:nvPr>
            <p:ph idx="1"/>
          </p:nvPr>
        </p:nvSpPr>
        <p:spPr/>
        <p:txBody>
          <a:bodyPr>
            <a:normAutofit fontScale="70000" lnSpcReduction="20000"/>
          </a:bodyPr>
          <a:lstStyle/>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How do you create an LED bulb that has a recommended retail price of just one euro? To Paulina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Pajak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the task seemed impossible. But since it was IKEA founder Ingvar Kamprad who was looking for the impossible, she just had to find a way. But before we meet the very troubled Paulina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Pajak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let’s have a quick look at the environmental aspects of using LED bulbs.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Paulina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Pajak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enjoying the creative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We are always looking for ways to decrease energy consumption so, in 2011, we decided to phase out sales of all light sources other than LED. We wanted to give as many people as possible the opportunity to make more sustainable choices. And how would we do that? By offering high quality LED at really low prices, that’s how. Producing expensive bulbs that only some people can afford wouldn’t make any sense at all. If we were to truly make a difference, high sales volume was key. And the key to volume was the low price.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A LED bulb uses about 85 % less energy than a traditional bulb.</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buNone/>
            </a:pPr>
            <a:endParaRPr lang="en-US" dirty="0">
              <a:solidFill>
                <a:schemeClr val="accent3"/>
              </a:solidFill>
              <a:cs typeface="Calibri"/>
            </a:endParaRPr>
          </a:p>
        </p:txBody>
      </p:sp>
      <p:sp>
        <p:nvSpPr>
          <p:cNvPr id="4" name="Footer Placeholder 3">
            <a:extLst>
              <a:ext uri="{FF2B5EF4-FFF2-40B4-BE49-F238E27FC236}">
                <a16:creationId xmlns:a16="http://schemas.microsoft.com/office/drawing/2014/main" id="{8EF088D1-E89A-FD55-EB44-49411774536D}"/>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a:lstStyle/>
          <a:p>
            <a:fld id="{294A09A9-5501-47C1-A89A-A340965A2BE2}" type="slidenum">
              <a:rPr lang="en-US" smtClean="0"/>
              <a:pPr/>
              <a:t>20</a:t>
            </a:fld>
            <a:endParaRPr lang="en-US" dirty="0"/>
          </a:p>
        </p:txBody>
      </p:sp>
    </p:spTree>
    <p:extLst>
      <p:ext uri="{BB962C8B-B14F-4D97-AF65-F5344CB8AC3E}">
        <p14:creationId xmlns:p14="http://schemas.microsoft.com/office/powerpoint/2010/main" val="520700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a:xfrm>
            <a:off x="1748028" y="1389888"/>
            <a:ext cx="8695944" cy="802979"/>
          </a:xfrm>
        </p:spPr>
        <p:txBody>
          <a:bodyPr/>
          <a:lstStyle/>
          <a:p>
            <a:r>
              <a:rPr lang="en-US" dirty="0"/>
              <a:t>Introduction</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p:txBody>
          <a:bodyPr>
            <a:normAutofit fontScale="85000" lnSpcReduction="20000"/>
          </a:bodyPr>
          <a:lstStyle/>
          <a:p>
            <a:pPr marL="0" marR="0"/>
            <a:r>
              <a:rPr lang="en-US" sz="1800" dirty="0">
                <a:effectLst/>
                <a:latin typeface="Times New Roman" panose="02020603050405020304" pitchFamily="18" charset="0"/>
                <a:ea typeface="Times New Roman" panose="02020603050405020304" pitchFamily="18" charset="0"/>
              </a:rPr>
              <a:t>IKEA is named after the initials of founder </a:t>
            </a:r>
            <a:r>
              <a:rPr lang="en-US" sz="1800" b="1" dirty="0">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ngvar </a:t>
            </a:r>
            <a:r>
              <a:rPr lang="en-US" sz="1800" b="1" dirty="0">
                <a:effectLst/>
                <a:latin typeface="Times New Roman" panose="02020603050405020304" pitchFamily="18" charset="0"/>
                <a:ea typeface="Times New Roman" panose="02020603050405020304" pitchFamily="18" charset="0"/>
              </a:rPr>
              <a:t>K</a:t>
            </a:r>
            <a:r>
              <a:rPr lang="en-US" sz="1800" dirty="0">
                <a:effectLst/>
                <a:latin typeface="Times New Roman" panose="02020603050405020304" pitchFamily="18" charset="0"/>
                <a:ea typeface="Times New Roman" panose="02020603050405020304" pitchFamily="18" charset="0"/>
              </a:rPr>
              <a:t>amprad, </a:t>
            </a:r>
            <a:r>
              <a:rPr lang="en-US" sz="1800" b="1"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lmtaryd</a:t>
            </a:r>
            <a:r>
              <a:rPr lang="en-US" sz="1800" dirty="0">
                <a:effectLst/>
                <a:latin typeface="Times New Roman" panose="02020603050405020304" pitchFamily="18" charset="0"/>
                <a:ea typeface="Times New Roman" panose="02020603050405020304" pitchFamily="18" charset="0"/>
              </a:rPr>
              <a:t>, the farm on which he grew up, and </a:t>
            </a:r>
            <a:r>
              <a:rPr lang="en-US" sz="1800" b="1"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gunnaryd</a:t>
            </a:r>
            <a:r>
              <a:rPr lang="en-US" sz="1800" dirty="0">
                <a:effectLst/>
                <a:latin typeface="Times New Roman" panose="02020603050405020304" pitchFamily="18" charset="0"/>
                <a:ea typeface="Times New Roman" panose="02020603050405020304" pitchFamily="18" charset="0"/>
              </a:rPr>
              <a:t>, the nearby village. At 14, he moved to attend boarding school nearby. Ever the entrepreneur, he kept a stock of pens, watches, wallets and belts under his bed. (His classmates needed these!) </a:t>
            </a:r>
          </a:p>
          <a:p>
            <a:pPr marL="0" marR="0"/>
            <a:r>
              <a:rPr lang="en-US" sz="1800" dirty="0">
                <a:effectLst/>
                <a:latin typeface="Times New Roman" panose="02020603050405020304" pitchFamily="18" charset="0"/>
                <a:ea typeface="Times New Roman" panose="02020603050405020304" pitchFamily="18" charset="0"/>
              </a:rPr>
              <a:t>Ingvar continued his business and his studies at college. His future took shape as he realized success depended on the simplest, most cost-efficient distribution from factory to customer.</a:t>
            </a:r>
          </a:p>
          <a:p>
            <a:pPr marL="0" marR="0"/>
            <a:r>
              <a:rPr lang="en-US" sz="1800" dirty="0">
                <a:effectLst/>
                <a:latin typeface="Times New Roman" panose="02020603050405020304" pitchFamily="18" charset="0"/>
                <a:ea typeface="Times New Roman" panose="02020603050405020304" pitchFamily="18" charset="0"/>
              </a:rPr>
              <a:t>For IKEA then, this meant direct import and mail order, mainly of watches and pens. But pens had issues, so Ingvar saw they didn’t have a future either. Like his match money, he saved to invest in something else. </a:t>
            </a:r>
          </a:p>
          <a:p>
            <a:pPr marL="0" marR="0"/>
            <a:r>
              <a:rPr lang="en-US" sz="1800" dirty="0">
                <a:effectLst/>
                <a:latin typeface="Times New Roman" panose="02020603050405020304" pitchFamily="18" charset="0"/>
                <a:ea typeface="Times New Roman" panose="02020603050405020304" pitchFamily="18" charset="0"/>
              </a:rPr>
              <a:t>When furniture debuted in the 1948 brochure, Ingvar wrote IKEA would offer more if customers showed “reasonable interest.”</a:t>
            </a:r>
          </a:p>
        </p:txBody>
      </p:sp>
      <p:sp>
        <p:nvSpPr>
          <p:cNvPr id="4" name="Footer Placeholder 3">
            <a:extLst>
              <a:ext uri="{FF2B5EF4-FFF2-40B4-BE49-F238E27FC236}">
                <a16:creationId xmlns:a16="http://schemas.microsoft.com/office/drawing/2014/main" id="{A3609A75-5E9A-C165-5A1D-764F9E96B722}"/>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a:lstStyle/>
          <a:p>
            <a:fld id="{294A09A9-5501-47C1-A89A-A340965A2BE2}" type="slidenum">
              <a:rPr lang="en-US" smtClean="0"/>
              <a:pPr/>
              <a:t>3</a:t>
            </a:fld>
            <a:endParaRPr lang="en-US" dirty="0"/>
          </a:p>
        </p:txBody>
      </p:sp>
    </p:spTree>
    <p:extLst>
      <p:ext uri="{BB962C8B-B14F-4D97-AF65-F5344CB8AC3E}">
        <p14:creationId xmlns:p14="http://schemas.microsoft.com/office/powerpoint/2010/main" val="17329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23D86-E897-43CB-9607-58DAAE58B1B4}"/>
              </a:ext>
            </a:extLst>
          </p:cNvPr>
          <p:cNvSpPr>
            <a:spLocks noGrp="1"/>
          </p:cNvSpPr>
          <p:nvPr>
            <p:ph type="title"/>
          </p:nvPr>
        </p:nvSpPr>
        <p:spPr>
          <a:xfrm>
            <a:off x="8183880" y="978408"/>
            <a:ext cx="3749040" cy="996061"/>
          </a:xfrm>
        </p:spPr>
        <p:txBody>
          <a:bodyPr>
            <a:normAutofit/>
          </a:bodyPr>
          <a:lstStyle/>
          <a:p>
            <a:r>
              <a:rPr lang="en-US" sz="2000" b="1" dirty="0"/>
              <a:t>IKEA INNOVATION PROCESS</a:t>
            </a:r>
          </a:p>
        </p:txBody>
      </p:sp>
      <p:sp>
        <p:nvSpPr>
          <p:cNvPr id="3" name="Footer Placeholder 2">
            <a:extLst>
              <a:ext uri="{FF2B5EF4-FFF2-40B4-BE49-F238E27FC236}">
                <a16:creationId xmlns:a16="http://schemas.microsoft.com/office/drawing/2014/main" id="{A32222FD-04E6-48EC-874D-7009F4928D23}"/>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1ED8F82-57C8-4788-B35C-7E2F7ABC0C60}"/>
              </a:ext>
            </a:extLst>
          </p:cNvPr>
          <p:cNvSpPr>
            <a:spLocks noGrp="1"/>
          </p:cNvSpPr>
          <p:nvPr>
            <p:ph type="sldNum" sz="quarter" idx="12"/>
          </p:nvPr>
        </p:nvSpPr>
        <p:spPr/>
        <p:txBody>
          <a:bodyPr/>
          <a:lstStyle/>
          <a:p>
            <a:fld id="{294A09A9-5501-47C1-A89A-A340965A2BE2}" type="slidenum">
              <a:rPr lang="en-US" smtClean="0"/>
              <a:t>4</a:t>
            </a:fld>
            <a:endParaRPr lang="en-US" dirty="0"/>
          </a:p>
        </p:txBody>
      </p:sp>
      <p:sp>
        <p:nvSpPr>
          <p:cNvPr id="5" name="Content Placeholder 4">
            <a:extLst>
              <a:ext uri="{FF2B5EF4-FFF2-40B4-BE49-F238E27FC236}">
                <a16:creationId xmlns:a16="http://schemas.microsoft.com/office/drawing/2014/main" id="{1FC4CFE2-4047-4294-9DFC-27D2133DB3EF}"/>
              </a:ext>
            </a:extLst>
          </p:cNvPr>
          <p:cNvSpPr>
            <a:spLocks noGrp="1"/>
          </p:cNvSpPr>
          <p:nvPr>
            <p:ph sz="quarter" idx="4"/>
          </p:nvPr>
        </p:nvSpPr>
        <p:spPr>
          <a:xfrm>
            <a:off x="7298267" y="2194560"/>
            <a:ext cx="4634653" cy="4306824"/>
          </a:xfrm>
        </p:spPr>
        <p:txBody>
          <a:bodyPr>
            <a:normAutofit fontScale="55000" lnSpcReduction="20000"/>
          </a:bodyPr>
          <a:lstStyle/>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1950s – Shut out in Sweden</a:t>
            </a:r>
          </a:p>
          <a:p>
            <a:pPr marL="0" marR="0"/>
            <a:r>
              <a:rPr lang="en-US" sz="1800" dirty="0">
                <a:effectLst/>
                <a:latin typeface="Times New Roman" panose="02020603050405020304" pitchFamily="18" charset="0"/>
                <a:ea typeface="Times New Roman" panose="02020603050405020304" pitchFamily="18" charset="0"/>
              </a:rPr>
              <a:t>Many Swedish furniture retailers feel threatened by the low prices of IKEA products. They put pressure on suppliers to boycott the IKEA brand. In the 1950s, they try to prevent Ingvar from exhibiting at or even visiting furniture fairs. But every challenge has a solution – this is one of the reasons we started to look for collaborations abroad.</a:t>
            </a:r>
          </a:p>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1950 – The IKEA Catalogue makes its debut</a:t>
            </a:r>
          </a:p>
          <a:p>
            <a:pPr marL="0" marR="0"/>
            <a:r>
              <a:rPr lang="en-US" sz="1800" dirty="0">
                <a:effectLst/>
                <a:latin typeface="Times New Roman" panose="02020603050405020304" pitchFamily="18" charset="0"/>
                <a:ea typeface="Times New Roman" panose="02020603050405020304" pitchFamily="18" charset="0"/>
              </a:rPr>
              <a:t>A future icon, the first annual IKEA home furnishing catalogue is published in Sweden.</a:t>
            </a:r>
          </a:p>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1953 – The first showroom opens</a:t>
            </a:r>
          </a:p>
          <a:p>
            <a:pPr marL="0" marR="0"/>
            <a:r>
              <a:rPr lang="en-US" sz="1800" dirty="0">
                <a:effectLst/>
                <a:latin typeface="Times New Roman" panose="02020603050405020304" pitchFamily="18" charset="0"/>
                <a:ea typeface="Times New Roman" panose="02020603050405020304" pitchFamily="18" charset="0"/>
              </a:rPr>
              <a:t>A permanent showroom opens in </a:t>
            </a:r>
            <a:r>
              <a:rPr lang="en-US" sz="1800" dirty="0" err="1">
                <a:effectLst/>
                <a:latin typeface="Times New Roman" panose="02020603050405020304" pitchFamily="18" charset="0"/>
                <a:ea typeface="Times New Roman" panose="02020603050405020304" pitchFamily="18" charset="0"/>
              </a:rPr>
              <a:t>Älmhult</a:t>
            </a:r>
            <a:r>
              <a:rPr lang="en-US" sz="1800" dirty="0">
                <a:effectLst/>
                <a:latin typeface="Times New Roman" panose="02020603050405020304" pitchFamily="18" charset="0"/>
                <a:ea typeface="Times New Roman" panose="02020603050405020304" pitchFamily="18" charset="0"/>
              </a:rPr>
              <a:t>. Here customers can see and experience the quality of the products before ordering them, and Ingvar can meet customers in person and learn from them.</a:t>
            </a:r>
          </a:p>
          <a:p>
            <a:pPr marL="0" marR="0">
              <a:lnSpc>
                <a:spcPct val="107000"/>
              </a:lnSpc>
              <a:spcBef>
                <a:spcPts val="200"/>
              </a:spcBef>
              <a:spcAft>
                <a:spcPts val="0"/>
              </a:spcAft>
            </a:pPr>
            <a:endPar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1953 – Say Hi to the flat pack</a:t>
            </a:r>
          </a:p>
          <a:p>
            <a:pPr marL="0" marR="0"/>
            <a:r>
              <a:rPr lang="en-US" sz="1800" dirty="0">
                <a:effectLst/>
                <a:latin typeface="Times New Roman" panose="02020603050405020304" pitchFamily="18" charset="0"/>
                <a:ea typeface="Times New Roman" panose="02020603050405020304" pitchFamily="18" charset="0"/>
              </a:rPr>
              <a:t>High costs and damage rates when transporting furniture via mail order are a constant thorn in Ingvar’s side. Although flat-pack furniture already exists, it hasn’t really taken off in Sweden yet. It takes a demonstration by IKEA supplier </a:t>
            </a:r>
            <a:r>
              <a:rPr lang="en-US" sz="1800" dirty="0" err="1">
                <a:effectLst/>
                <a:latin typeface="Times New Roman" panose="02020603050405020304" pitchFamily="18" charset="0"/>
                <a:ea typeface="Times New Roman" panose="02020603050405020304" pitchFamily="18" charset="0"/>
              </a:rPr>
              <a:t>Ovendals</a:t>
            </a:r>
            <a:r>
              <a:rPr lang="en-US" sz="1800" dirty="0">
                <a:effectLst/>
                <a:latin typeface="Times New Roman" panose="02020603050405020304" pitchFamily="18" charset="0"/>
                <a:ea typeface="Times New Roman" panose="02020603050405020304" pitchFamily="18" charset="0"/>
              </a:rPr>
              <a:t> in </a:t>
            </a:r>
            <a:r>
              <a:rPr lang="en-US" sz="1800" dirty="0" err="1">
                <a:effectLst/>
                <a:latin typeface="Times New Roman" panose="02020603050405020304" pitchFamily="18" charset="0"/>
                <a:ea typeface="Times New Roman" panose="02020603050405020304" pitchFamily="18" charset="0"/>
              </a:rPr>
              <a:t>Hultsfred</a:t>
            </a:r>
            <a:r>
              <a:rPr lang="en-US" sz="1800" dirty="0">
                <a:effectLst/>
                <a:latin typeface="Times New Roman" panose="02020603050405020304" pitchFamily="18" charset="0"/>
                <a:ea typeface="Times New Roman" panose="02020603050405020304" pitchFamily="18" charset="0"/>
              </a:rPr>
              <a:t> of a very stable flat-pack table for this to change. Flat-pack, self-assembly products become the solution to the transportation struggle, and the rest is history.</a:t>
            </a:r>
          </a:p>
          <a:p>
            <a:endParaRPr lang="en-US" dirty="0"/>
          </a:p>
        </p:txBody>
      </p:sp>
      <p:sp>
        <p:nvSpPr>
          <p:cNvPr id="6" name="Text Placeholder 5">
            <a:extLst>
              <a:ext uri="{FF2B5EF4-FFF2-40B4-BE49-F238E27FC236}">
                <a16:creationId xmlns:a16="http://schemas.microsoft.com/office/drawing/2014/main" id="{36EC20BE-B266-41E1-95DA-F9563938EB1B}"/>
              </a:ext>
            </a:extLst>
          </p:cNvPr>
          <p:cNvSpPr>
            <a:spLocks noGrp="1"/>
          </p:cNvSpPr>
          <p:nvPr>
            <p:ph type="body" sz="quarter" idx="13"/>
          </p:nvPr>
        </p:nvSpPr>
        <p:spPr/>
        <p:txBody>
          <a:bodyPr>
            <a:normAutofit/>
          </a:bodyPr>
          <a:lstStyle/>
          <a:p>
            <a:r>
              <a:rPr lang="en-US" sz="3600" b="1" dirty="0"/>
              <a:t>IKEA INNOVATION PROCESS</a:t>
            </a:r>
            <a:endParaRPr lang="en-US" sz="3600" dirty="0"/>
          </a:p>
        </p:txBody>
      </p:sp>
    </p:spTree>
    <p:extLst>
      <p:ext uri="{BB962C8B-B14F-4D97-AF65-F5344CB8AC3E}">
        <p14:creationId xmlns:p14="http://schemas.microsoft.com/office/powerpoint/2010/main" val="145773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CFED1-672A-4FD3-A0F2-D2EB537753E6}"/>
              </a:ext>
            </a:extLst>
          </p:cNvPr>
          <p:cNvSpPr>
            <a:spLocks noGrp="1"/>
          </p:cNvSpPr>
          <p:nvPr>
            <p:ph type="title"/>
          </p:nvPr>
        </p:nvSpPr>
        <p:spPr/>
        <p:txBody>
          <a:bodyPr>
            <a:normAutofit fontScale="90000"/>
          </a:bodyPr>
          <a:lstStyle/>
          <a:p>
            <a:r>
              <a:rPr lang="en-US" dirty="0"/>
              <a:t>IKEA MISSION AND LONG TERM OBJECTIVES</a:t>
            </a:r>
          </a:p>
        </p:txBody>
      </p:sp>
      <p:sp>
        <p:nvSpPr>
          <p:cNvPr id="3" name="Content Placeholder 2">
            <a:extLst>
              <a:ext uri="{FF2B5EF4-FFF2-40B4-BE49-F238E27FC236}">
                <a16:creationId xmlns:a16="http://schemas.microsoft.com/office/drawing/2014/main" id="{C728BB4B-3FE0-4855-AFC3-8A1A230C5005}"/>
              </a:ext>
            </a:extLst>
          </p:cNvPr>
          <p:cNvSpPr>
            <a:spLocks noGrp="1"/>
          </p:cNvSpPr>
          <p:nvPr>
            <p:ph idx="1"/>
          </p:nvPr>
        </p:nvSpPr>
        <p:spPr/>
        <p:txBody>
          <a:bodyPr/>
          <a:lstStyle/>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1976 – Ingvar puts pen to paper</a:t>
            </a:r>
          </a:p>
          <a:p>
            <a:pPr marL="0" marR="0"/>
            <a:r>
              <a:rPr lang="en-US" sz="1800" dirty="0">
                <a:effectLst/>
                <a:latin typeface="Times New Roman" panose="02020603050405020304" pitchFamily="18" charset="0"/>
                <a:ea typeface="Times New Roman" panose="02020603050405020304" pitchFamily="18" charset="0"/>
              </a:rPr>
              <a:t>30 years after his business is born, Ingvar Kamprad writes “The Testament of a Furniture Dealer” with its 9 points. This is where many of his ideas are first written down, including the IKEA vision: </a:t>
            </a:r>
            <a:r>
              <a:rPr lang="en-US" sz="1800" b="1" dirty="0">
                <a:effectLst/>
                <a:highlight>
                  <a:srgbClr val="FFFF00"/>
                </a:highlight>
                <a:latin typeface="Times New Roman" panose="02020603050405020304" pitchFamily="18" charset="0"/>
                <a:ea typeface="Times New Roman" panose="02020603050405020304" pitchFamily="18" charset="0"/>
              </a:rPr>
              <a:t>to create a better everyday life for the many people.</a:t>
            </a:r>
          </a:p>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Early ‘80s – A new sustainable owner structure is created</a:t>
            </a:r>
          </a:p>
          <a:p>
            <a:pPr marL="0" marR="0"/>
            <a:r>
              <a:rPr lang="en-US" sz="1800" dirty="0">
                <a:effectLst/>
                <a:latin typeface="Times New Roman" panose="02020603050405020304" pitchFamily="18" charset="0"/>
                <a:ea typeface="Times New Roman" panose="02020603050405020304" pitchFamily="18" charset="0"/>
              </a:rPr>
              <a:t>Ingvar seeks an ownership structure to create the best possible conditions for total independence and a long-term business perspective. He describes this as trying to give the IKEA brand “eternal life”. </a:t>
            </a:r>
            <a:r>
              <a:rPr lang="en-US" sz="1800" b="1" dirty="0">
                <a:effectLst/>
                <a:highlight>
                  <a:srgbClr val="FFFF00"/>
                </a:highlight>
                <a:latin typeface="Times New Roman" panose="02020603050405020304" pitchFamily="18" charset="0"/>
                <a:ea typeface="Times New Roman" panose="02020603050405020304" pitchFamily="18" charset="0"/>
              </a:rPr>
              <a:t>His solution is to separate the ownership of the retail operation from the IKEA concept and the IKEA brand — to keep these separate roles in independent business groups, operating under a franchise system.</a:t>
            </a:r>
          </a:p>
          <a:p>
            <a:endParaRPr lang="en-US" dirty="0"/>
          </a:p>
        </p:txBody>
      </p:sp>
      <p:sp>
        <p:nvSpPr>
          <p:cNvPr id="4" name="Footer Placeholder 3">
            <a:extLst>
              <a:ext uri="{FF2B5EF4-FFF2-40B4-BE49-F238E27FC236}">
                <a16:creationId xmlns:a16="http://schemas.microsoft.com/office/drawing/2014/main" id="{A7A39290-EDE7-47AF-A734-9A3C688519DC}"/>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C73DC95A-0F08-4533-99F0-9A7F54918303}"/>
              </a:ext>
            </a:extLst>
          </p:cNvPr>
          <p:cNvSpPr>
            <a:spLocks noGrp="1"/>
          </p:cNvSpPr>
          <p:nvPr>
            <p:ph type="sldNum" sz="quarter" idx="11"/>
          </p:nvPr>
        </p:nvSpPr>
        <p:spPr/>
        <p:txBody>
          <a:bodyPr/>
          <a:lstStyle/>
          <a:p>
            <a:fld id="{294A09A9-5501-47C1-A89A-A340965A2BE2}" type="slidenum">
              <a:rPr lang="en-US" smtClean="0"/>
              <a:pPr/>
              <a:t>5</a:t>
            </a:fld>
            <a:endParaRPr lang="en-US" dirty="0"/>
          </a:p>
        </p:txBody>
      </p:sp>
    </p:spTree>
    <p:extLst>
      <p:ext uri="{BB962C8B-B14F-4D97-AF65-F5344CB8AC3E}">
        <p14:creationId xmlns:p14="http://schemas.microsoft.com/office/powerpoint/2010/main" val="300728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64996-778F-4448-A271-B94C91E0E8F7}"/>
              </a:ext>
            </a:extLst>
          </p:cNvPr>
          <p:cNvSpPr>
            <a:spLocks noGrp="1"/>
          </p:cNvSpPr>
          <p:nvPr>
            <p:ph type="title"/>
          </p:nvPr>
        </p:nvSpPr>
        <p:spPr/>
        <p:txBody>
          <a:bodyPr/>
          <a:lstStyle/>
          <a:p>
            <a:r>
              <a:rPr lang="en-US" dirty="0"/>
              <a:t>CUSTOMER IN THE DRIVER’S SEAT</a:t>
            </a:r>
          </a:p>
        </p:txBody>
      </p:sp>
      <p:sp>
        <p:nvSpPr>
          <p:cNvPr id="3" name="Content Placeholder 2">
            <a:extLst>
              <a:ext uri="{FF2B5EF4-FFF2-40B4-BE49-F238E27FC236}">
                <a16:creationId xmlns:a16="http://schemas.microsoft.com/office/drawing/2014/main" id="{8FF507DC-0CA2-4B0E-9E71-599F8964E3C0}"/>
              </a:ext>
            </a:extLst>
          </p:cNvPr>
          <p:cNvSpPr>
            <a:spLocks noGrp="1"/>
          </p:cNvSpPr>
          <p:nvPr>
            <p:ph sz="half" idx="1"/>
          </p:nvPr>
        </p:nvSpPr>
        <p:spPr/>
        <p:txBody>
          <a:bodyPr/>
          <a:lstStyle/>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1995 – ”Democratic Design” is launched</a:t>
            </a:r>
          </a:p>
          <a:p>
            <a:pPr marL="0" marR="0" indent="0">
              <a:buNone/>
            </a:pPr>
            <a:r>
              <a:rPr lang="en-US" sz="1800" dirty="0">
                <a:effectLst/>
                <a:latin typeface="Times New Roman" panose="02020603050405020304" pitchFamily="18" charset="0"/>
                <a:ea typeface="Times New Roman" panose="02020603050405020304" pitchFamily="18" charset="0"/>
              </a:rPr>
              <a:t>The term “Democratic Design” is used for the first time during the furniture fair in Milan in 1995. “I’ll never forget the feeling of seeing that statement on the billboards and trams of Milan during the fair. I sat outside drinking Campari and watching the trams go past bearing the words `Il design </a:t>
            </a:r>
            <a:r>
              <a:rPr lang="en-US" sz="1800" dirty="0" err="1">
                <a:effectLst/>
                <a:latin typeface="Times New Roman" panose="02020603050405020304" pitchFamily="18" charset="0"/>
                <a:ea typeface="Times New Roman" panose="02020603050405020304" pitchFamily="18" charset="0"/>
              </a:rPr>
              <a:t>democratico</a:t>
            </a:r>
            <a:r>
              <a:rPr lang="en-US" sz="1800" dirty="0">
                <a:effectLst/>
                <a:latin typeface="Times New Roman" panose="02020603050405020304" pitchFamily="18" charset="0"/>
                <a:ea typeface="Times New Roman" panose="02020603050405020304" pitchFamily="18" charset="0"/>
              </a:rPr>
              <a:t> – IKEA´”, explains Per Hahn, an archivist at the IKEA Museum in </a:t>
            </a:r>
            <a:r>
              <a:rPr lang="en-US" sz="1800" dirty="0" err="1">
                <a:effectLst/>
                <a:latin typeface="Times New Roman" panose="02020603050405020304" pitchFamily="18" charset="0"/>
                <a:ea typeface="Times New Roman" panose="02020603050405020304" pitchFamily="18" charset="0"/>
              </a:rPr>
              <a:t>Älmhult</a:t>
            </a:r>
            <a:r>
              <a:rPr lang="en-US" sz="1800" dirty="0">
                <a:effectLst/>
                <a:latin typeface="Times New Roman" panose="02020603050405020304" pitchFamily="18" charset="0"/>
                <a:ea typeface="Times New Roman" panose="02020603050405020304" pitchFamily="18" charset="0"/>
              </a:rPr>
              <a:t>.</a:t>
            </a:r>
          </a:p>
          <a:p>
            <a:endParaRPr lang="en-US" dirty="0"/>
          </a:p>
        </p:txBody>
      </p:sp>
      <p:sp>
        <p:nvSpPr>
          <p:cNvPr id="4" name="Content Placeholder 3">
            <a:extLst>
              <a:ext uri="{FF2B5EF4-FFF2-40B4-BE49-F238E27FC236}">
                <a16:creationId xmlns:a16="http://schemas.microsoft.com/office/drawing/2014/main" id="{2684D9D1-C4E6-44F1-A45C-EC6AADB3927B}"/>
              </a:ext>
            </a:extLst>
          </p:cNvPr>
          <p:cNvSpPr>
            <a:spLocks noGrp="1"/>
          </p:cNvSpPr>
          <p:nvPr>
            <p:ph sz="half" idx="2"/>
          </p:nvPr>
        </p:nvSpPr>
        <p:spPr/>
        <p:txBody>
          <a:bodyPr/>
          <a:lstStyle/>
          <a:p>
            <a:pPr marL="0" marR="0">
              <a:lnSpc>
                <a:spcPct val="107000"/>
              </a:lnSpc>
              <a:spcBef>
                <a:spcPts val="200"/>
              </a:spcBef>
              <a:spcAft>
                <a:spcPts val="0"/>
              </a:spcAft>
            </a:pPr>
            <a:r>
              <a:rPr lang="en-US" sz="1800" b="1"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rPr>
              <a:t>2014 – The first Life at home report</a:t>
            </a:r>
          </a:p>
          <a:p>
            <a:pPr marL="0" marR="0" indent="0">
              <a:buNone/>
            </a:pPr>
            <a:r>
              <a:rPr lang="en-US" sz="1800" dirty="0">
                <a:effectLst/>
                <a:latin typeface="Times New Roman" panose="02020603050405020304" pitchFamily="18" charset="0"/>
                <a:ea typeface="Times New Roman" panose="02020603050405020304" pitchFamily="18" charset="0"/>
              </a:rPr>
              <a:t>We start using a new method of exploring life at home: a mix of our own research and interviews. The first report focuses on morning routines. We interview a total of 8,292 respondents aged between 18 and 60 in 8 cities. We find out all kinds of things – for example, we learn that 52% of Berliners interviewed press the snooze button at least once, and 36% snooze more than once. Read more about these sleepy Berlin night-owls and other fun facts in the report here.</a:t>
            </a:r>
          </a:p>
          <a:p>
            <a:endParaRPr lang="en-US" dirty="0"/>
          </a:p>
        </p:txBody>
      </p:sp>
      <p:sp>
        <p:nvSpPr>
          <p:cNvPr id="5" name="Footer Placeholder 4">
            <a:extLst>
              <a:ext uri="{FF2B5EF4-FFF2-40B4-BE49-F238E27FC236}">
                <a16:creationId xmlns:a16="http://schemas.microsoft.com/office/drawing/2014/main" id="{B6AD1A17-8D83-4C99-B581-70E088A12AA9}"/>
              </a:ext>
            </a:extLst>
          </p:cNvPr>
          <p:cNvSpPr>
            <a:spLocks noGrp="1"/>
          </p:cNvSpPr>
          <p:nvPr>
            <p:ph type="ftr" sz="quarter" idx="10"/>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5641E4A3-7993-46E7-8EFE-43290AA0DC83}"/>
              </a:ext>
            </a:extLst>
          </p:cNvPr>
          <p:cNvSpPr>
            <a:spLocks noGrp="1"/>
          </p:cNvSpPr>
          <p:nvPr>
            <p:ph type="sldNum" sz="quarter" idx="11"/>
          </p:nvPr>
        </p:nvSpPr>
        <p:spPr/>
        <p:txBody>
          <a:bodyPr/>
          <a:lstStyle/>
          <a:p>
            <a:fld id="{294A09A9-5501-47C1-A89A-A340965A2BE2}" type="slidenum">
              <a:rPr lang="en-US" smtClean="0"/>
              <a:pPr/>
              <a:t>6</a:t>
            </a:fld>
            <a:endParaRPr lang="en-US" dirty="0"/>
          </a:p>
        </p:txBody>
      </p:sp>
    </p:spTree>
    <p:extLst>
      <p:ext uri="{BB962C8B-B14F-4D97-AF65-F5344CB8AC3E}">
        <p14:creationId xmlns:p14="http://schemas.microsoft.com/office/powerpoint/2010/main" val="372371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F12CC-7A9F-4E89-BB15-1D6D042F885A}"/>
              </a:ext>
            </a:extLst>
          </p:cNvPr>
          <p:cNvSpPr>
            <a:spLocks noGrp="1"/>
          </p:cNvSpPr>
          <p:nvPr>
            <p:ph type="title"/>
          </p:nvPr>
        </p:nvSpPr>
        <p:spPr/>
        <p:txBody>
          <a:bodyPr>
            <a:normAutofit/>
          </a:bodyPr>
          <a:lstStyle/>
          <a:p>
            <a:pPr algn="ctr"/>
            <a:r>
              <a:rPr lang="en-US" sz="1200" b="1" dirty="0">
                <a:latin typeface="Calibri" panose="020F0502020204030204" pitchFamily="34" charset="0"/>
                <a:ea typeface="Calibri" panose="020F0502020204030204" pitchFamily="34" charset="0"/>
                <a:cs typeface="Times New Roman" panose="02020603050405020304" pitchFamily="18" charset="0"/>
              </a:rPr>
              <a:t>T</a:t>
            </a:r>
            <a:r>
              <a:rPr lang="en-US" sz="1200" b="1" dirty="0">
                <a:effectLst/>
                <a:latin typeface="Calibri" panose="020F0502020204030204" pitchFamily="34" charset="0"/>
                <a:ea typeface="Calibri" panose="020F0502020204030204" pitchFamily="34" charset="0"/>
                <a:cs typeface="Times New Roman" panose="02020603050405020304" pitchFamily="18" charset="0"/>
              </a:rPr>
              <a:t>he FLISAT desk for kids. The price is fair, it can be height-adjusted so it grows with the child, and it has smart functions such as a tilted tabletop and paper holder. We hope these functions encourage children to be creative. It’s very high quality and has a classic form so that it can be loved and passed on to future generations. The material is sustainable and renewable – wood.  It’s quite simply Democratic Design</a:t>
            </a:r>
            <a:endParaRPr lang="en-US" sz="1200" b="1" dirty="0"/>
          </a:p>
        </p:txBody>
      </p:sp>
      <p:sp>
        <p:nvSpPr>
          <p:cNvPr id="4" name="Text Placeholder 3">
            <a:extLst>
              <a:ext uri="{FF2B5EF4-FFF2-40B4-BE49-F238E27FC236}">
                <a16:creationId xmlns:a16="http://schemas.microsoft.com/office/drawing/2014/main" id="{4CFBE4B3-B2C6-4ACB-9431-0C1D0977368C}"/>
              </a:ext>
            </a:extLst>
          </p:cNvPr>
          <p:cNvSpPr>
            <a:spLocks noGrp="1"/>
          </p:cNvSpPr>
          <p:nvPr>
            <p:ph type="body" sz="half" idx="2"/>
          </p:nvPr>
        </p:nvSpPr>
        <p:spPr/>
        <p:txBody>
          <a:bodyPr/>
          <a:lstStyle/>
          <a:p>
            <a:endParaRPr lang="en-US" dirty="0"/>
          </a:p>
        </p:txBody>
      </p:sp>
      <p:sp>
        <p:nvSpPr>
          <p:cNvPr id="5" name="Footer Placeholder 4">
            <a:extLst>
              <a:ext uri="{FF2B5EF4-FFF2-40B4-BE49-F238E27FC236}">
                <a16:creationId xmlns:a16="http://schemas.microsoft.com/office/drawing/2014/main" id="{0A95DA76-601B-41A8-B0DC-2E5B1E55D63E}"/>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3DA16869-2AD9-494C-AEBE-8FB06B0115F7}"/>
              </a:ext>
            </a:extLst>
          </p:cNvPr>
          <p:cNvSpPr>
            <a:spLocks noGrp="1"/>
          </p:cNvSpPr>
          <p:nvPr>
            <p:ph type="sldNum" sz="quarter" idx="12"/>
          </p:nvPr>
        </p:nvSpPr>
        <p:spPr/>
        <p:txBody>
          <a:bodyPr/>
          <a:lstStyle/>
          <a:p>
            <a:fld id="{294A09A9-5501-47C1-A89A-A340965A2BE2}" type="slidenum">
              <a:rPr lang="en-US" smtClean="0"/>
              <a:t>7</a:t>
            </a:fld>
            <a:endParaRPr lang="en-US" dirty="0"/>
          </a:p>
        </p:txBody>
      </p:sp>
      <p:pic>
        <p:nvPicPr>
          <p:cNvPr id="7" name="Picture 6" descr="The five principles of Democratic Design – form, function, low price, quality and sustainability – are spelled out with food ingredients on a table.">
            <a:extLst>
              <a:ext uri="{FF2B5EF4-FFF2-40B4-BE49-F238E27FC236}">
                <a16:creationId xmlns:a16="http://schemas.microsoft.com/office/drawing/2014/main" id="{50FA2D80-7D3F-462B-BF69-89AE6F72916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612" y="2057400"/>
            <a:ext cx="3932237" cy="3947795"/>
          </a:xfrm>
          <a:prstGeom prst="rect">
            <a:avLst/>
          </a:prstGeom>
          <a:noFill/>
          <a:ln>
            <a:noFill/>
          </a:ln>
        </p:spPr>
      </p:pic>
      <p:pic>
        <p:nvPicPr>
          <p:cNvPr id="8" name="Picture Placeholder 7" descr="A wooden FLISAT desk for children stands against a peach wall, where two rolls of drawing paper fall down behind the desk.">
            <a:extLst>
              <a:ext uri="{FF2B5EF4-FFF2-40B4-BE49-F238E27FC236}">
                <a16:creationId xmlns:a16="http://schemas.microsoft.com/office/drawing/2014/main" id="{E16E2A08-81EC-4C1B-B50F-3087D0E3248C}"/>
              </a:ext>
            </a:extLst>
          </p:cNvPr>
          <p:cNvPicPr>
            <a:picLocks noGrp="1"/>
          </p:cNvPicPr>
          <p:nvPr>
            <p:ph type="pic" idx="1"/>
          </p:nvPr>
        </p:nvPicPr>
        <p:blipFill>
          <a:blip r:embed="rId3">
            <a:extLst>
              <a:ext uri="{28A0092B-C50C-407E-A947-70E740481C1C}">
                <a14:useLocalDpi xmlns:a14="http://schemas.microsoft.com/office/drawing/2010/main" val="0"/>
              </a:ext>
            </a:extLst>
          </a:blip>
          <a:srcRect t="17721" b="17721"/>
          <a:stretch>
            <a:fillRect/>
          </a:stretch>
        </p:blipFill>
        <p:spPr bwMode="auto">
          <a:prstGeom prst="rect">
            <a:avLst/>
          </a:prstGeom>
          <a:noFill/>
          <a:ln>
            <a:noFill/>
          </a:ln>
        </p:spPr>
      </p:pic>
    </p:spTree>
    <p:extLst>
      <p:ext uri="{BB962C8B-B14F-4D97-AF65-F5344CB8AC3E}">
        <p14:creationId xmlns:p14="http://schemas.microsoft.com/office/powerpoint/2010/main" val="4218523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0671-0E51-439C-B74F-6E0394FFCF3F}"/>
              </a:ext>
            </a:extLst>
          </p:cNvPr>
          <p:cNvSpPr>
            <a:spLocks noGrp="1"/>
          </p:cNvSpPr>
          <p:nvPr>
            <p:ph type="title"/>
          </p:nvPr>
        </p:nvSpPr>
        <p:spPr/>
        <p:txBody>
          <a:bodyPr/>
          <a:lstStyle/>
          <a:p>
            <a:r>
              <a:rPr lang="en-US" dirty="0"/>
              <a:t>CULTURE AND VALUES OF IKEA</a:t>
            </a:r>
          </a:p>
        </p:txBody>
      </p:sp>
      <p:sp>
        <p:nvSpPr>
          <p:cNvPr id="3" name="Content Placeholder 2">
            <a:extLst>
              <a:ext uri="{FF2B5EF4-FFF2-40B4-BE49-F238E27FC236}">
                <a16:creationId xmlns:a16="http://schemas.microsoft.com/office/drawing/2014/main" id="{B0F39270-A6CB-4099-AD7A-CF15B87331E4}"/>
              </a:ext>
            </a:extLst>
          </p:cNvPr>
          <p:cNvSpPr>
            <a:spLocks noGrp="1"/>
          </p:cNvSpPr>
          <p:nvPr>
            <p:ph idx="1"/>
          </p:nvPr>
        </p:nvSpPr>
        <p:spPr>
          <a:xfrm>
            <a:off x="838200" y="2802467"/>
            <a:ext cx="10515600" cy="3662341"/>
          </a:xfrm>
        </p:spPr>
        <p:txBody>
          <a:bodyPr/>
          <a:lstStyle/>
          <a:p>
            <a:pPr marL="0" marR="0"/>
            <a:r>
              <a:rPr lang="en-US" sz="1800" dirty="0">
                <a:effectLst/>
                <a:latin typeface="Times New Roman" panose="02020603050405020304" pitchFamily="18" charset="0"/>
                <a:ea typeface="Times New Roman" panose="02020603050405020304" pitchFamily="18" charset="0"/>
              </a:rPr>
              <a:t>“</a:t>
            </a:r>
            <a:r>
              <a:rPr lang="en-US" sz="1800" b="1" dirty="0">
                <a:effectLst/>
                <a:latin typeface="Times New Roman" panose="02020603050405020304" pitchFamily="18" charset="0"/>
                <a:ea typeface="Times New Roman" panose="02020603050405020304" pitchFamily="18" charset="0"/>
              </a:rPr>
              <a:t>The form is for beauty</a:t>
            </a:r>
            <a:r>
              <a:rPr lang="en-US" sz="1800" dirty="0">
                <a:effectLst/>
                <a:latin typeface="Times New Roman" panose="02020603050405020304" pitchFamily="18" charset="0"/>
                <a:ea typeface="Times New Roman" panose="02020603050405020304" pitchFamily="18" charset="0"/>
              </a:rPr>
              <a:t>, it’s what attracts the eye, and </a:t>
            </a:r>
            <a:r>
              <a:rPr lang="en-US" sz="1800" b="1" dirty="0">
                <a:effectLst/>
                <a:latin typeface="Times New Roman" panose="02020603050405020304" pitchFamily="18" charset="0"/>
                <a:ea typeface="Times New Roman" panose="02020603050405020304" pitchFamily="18" charset="0"/>
              </a:rPr>
              <a:t>the object has to be functional</a:t>
            </a:r>
            <a:r>
              <a:rPr lang="en-US" sz="1800" dirty="0">
                <a:effectLst/>
                <a:latin typeface="Times New Roman" panose="02020603050405020304" pitchFamily="18" charset="0"/>
                <a:ea typeface="Times New Roman" panose="02020603050405020304" pitchFamily="18" charset="0"/>
              </a:rPr>
              <a:t>, otherwise it won’t be used. </a:t>
            </a:r>
            <a:r>
              <a:rPr lang="en-US" sz="1800" b="1" dirty="0">
                <a:effectLst/>
                <a:latin typeface="Times New Roman" panose="02020603050405020304" pitchFamily="18" charset="0"/>
                <a:ea typeface="Times New Roman" panose="02020603050405020304" pitchFamily="18" charset="0"/>
              </a:rPr>
              <a:t>When objects and materials last over time, that’s quality</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Being mindful of resources </a:t>
            </a:r>
            <a:r>
              <a:rPr lang="en-US" sz="1800" dirty="0">
                <a:effectLst/>
                <a:latin typeface="Times New Roman" panose="02020603050405020304" pitchFamily="18" charset="0"/>
                <a:ea typeface="Times New Roman" panose="02020603050405020304" pitchFamily="18" charset="0"/>
              </a:rPr>
              <a:t>is something that has been with us since the start. </a:t>
            </a:r>
            <a:r>
              <a:rPr lang="en-US" sz="1800" b="1" dirty="0">
                <a:effectLst/>
                <a:latin typeface="Times New Roman" panose="02020603050405020304" pitchFamily="18" charset="0"/>
                <a:ea typeface="Times New Roman" panose="02020603050405020304" pitchFamily="18" charset="0"/>
              </a:rPr>
              <a:t>We don’t like complicated solutions and wastefulness</a:t>
            </a:r>
            <a:r>
              <a:rPr lang="en-US" sz="1800" dirty="0">
                <a:effectLst/>
                <a:latin typeface="Times New Roman" panose="02020603050405020304" pitchFamily="18" charset="0"/>
                <a:ea typeface="Times New Roman" panose="02020603050405020304" pitchFamily="18" charset="0"/>
              </a:rPr>
              <a:t>, it’s bad for everyone. Part of </a:t>
            </a:r>
            <a:r>
              <a:rPr lang="en-US" sz="1800" b="1" dirty="0">
                <a:effectLst/>
                <a:latin typeface="Times New Roman" panose="02020603050405020304" pitchFamily="18" charset="0"/>
                <a:ea typeface="Times New Roman" panose="02020603050405020304" pitchFamily="18" charset="0"/>
              </a:rPr>
              <a:t>sustainability</a:t>
            </a:r>
            <a:r>
              <a:rPr lang="en-US" sz="1800" dirty="0">
                <a:effectLst/>
                <a:latin typeface="Times New Roman" panose="02020603050405020304" pitchFamily="18" charset="0"/>
                <a:ea typeface="Times New Roman" panose="02020603050405020304" pitchFamily="18" charset="0"/>
              </a:rPr>
              <a:t> is about using exactly the right materials for the function, and using them sparingly, but sustainability also means taking responsibility all the way through a product’s life. It starts with how we source materials, to the people who produce the product, all the way through to our clients.”</a:t>
            </a:r>
          </a:p>
          <a:p>
            <a:pPr marL="0" marR="0"/>
            <a:r>
              <a:rPr lang="en-US" sz="1800" dirty="0">
                <a:effectLst/>
                <a:latin typeface="Times New Roman" panose="02020603050405020304" pitchFamily="18" charset="0"/>
                <a:ea typeface="Times New Roman" panose="02020603050405020304" pitchFamily="18" charset="0"/>
              </a:rPr>
              <a:t>It’s basically our culture and values boiled down to five dimensions, together with simply using common sense in everything we do.</a:t>
            </a:r>
          </a:p>
          <a:p>
            <a:pPr marL="0" marR="0">
              <a:lnSpc>
                <a:spcPct val="107000"/>
              </a:lnSpc>
              <a:spcBef>
                <a:spcPts val="0"/>
              </a:spcBef>
              <a:spcAft>
                <a:spcPts val="80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Sarah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Fager</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Senior Designer, IKEA of Sweden AB</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Footer Placeholder 3">
            <a:extLst>
              <a:ext uri="{FF2B5EF4-FFF2-40B4-BE49-F238E27FC236}">
                <a16:creationId xmlns:a16="http://schemas.microsoft.com/office/drawing/2014/main" id="{E17CCC15-B7A2-4342-839B-11D7D9B13BDE}"/>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FCF9892C-545D-4716-8F6E-5AD4B4ABBD7F}"/>
              </a:ext>
            </a:extLst>
          </p:cNvPr>
          <p:cNvSpPr>
            <a:spLocks noGrp="1"/>
          </p:cNvSpPr>
          <p:nvPr>
            <p:ph type="sldNum" sz="quarter" idx="11"/>
          </p:nvPr>
        </p:nvSpPr>
        <p:spPr/>
        <p:txBody>
          <a:bodyPr/>
          <a:lstStyle/>
          <a:p>
            <a:fld id="{294A09A9-5501-47C1-A89A-A340965A2BE2}" type="slidenum">
              <a:rPr lang="en-US" smtClean="0"/>
              <a:pPr/>
              <a:t>8</a:t>
            </a:fld>
            <a:endParaRPr lang="en-US" dirty="0"/>
          </a:p>
        </p:txBody>
      </p:sp>
    </p:spTree>
    <p:extLst>
      <p:ext uri="{BB962C8B-B14F-4D97-AF65-F5344CB8AC3E}">
        <p14:creationId xmlns:p14="http://schemas.microsoft.com/office/powerpoint/2010/main" val="505703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3E857-35D3-4BE2-A8AA-5C8EEE951401}"/>
              </a:ext>
            </a:extLst>
          </p:cNvPr>
          <p:cNvSpPr>
            <a:spLocks noGrp="1"/>
          </p:cNvSpPr>
          <p:nvPr>
            <p:ph type="title"/>
          </p:nvPr>
        </p:nvSpPr>
        <p:spPr>
          <a:xfrm>
            <a:off x="1748028" y="1389888"/>
            <a:ext cx="8695944" cy="760645"/>
          </a:xfrm>
        </p:spPr>
        <p:txBody>
          <a:bodyPr/>
          <a:lstStyle/>
          <a:p>
            <a:r>
              <a:rPr lang="en-US" dirty="0"/>
              <a:t>THE B2B PRINCIPLES</a:t>
            </a:r>
          </a:p>
        </p:txBody>
      </p:sp>
      <p:sp>
        <p:nvSpPr>
          <p:cNvPr id="3" name="Content Placeholder 2">
            <a:extLst>
              <a:ext uri="{FF2B5EF4-FFF2-40B4-BE49-F238E27FC236}">
                <a16:creationId xmlns:a16="http://schemas.microsoft.com/office/drawing/2014/main" id="{76A01906-BBFD-4EC6-B846-8FC916A2D36B}"/>
              </a:ext>
            </a:extLst>
          </p:cNvPr>
          <p:cNvSpPr>
            <a:spLocks noGrp="1"/>
          </p:cNvSpPr>
          <p:nvPr>
            <p:ph idx="1"/>
          </p:nvPr>
        </p:nvSpPr>
        <p:spPr>
          <a:xfrm>
            <a:off x="1748028" y="2218268"/>
            <a:ext cx="8220456" cy="2819400"/>
          </a:xfrm>
        </p:spPr>
        <p:txBody>
          <a:bodyPr>
            <a:normAutofit fontScale="62500" lnSpcReduction="20000"/>
          </a:bodyPr>
          <a:lstStyle/>
          <a:p>
            <a:pPr marL="0" marR="0"/>
            <a:r>
              <a:rPr lang="en-US" sz="1800" dirty="0">
                <a:effectLst/>
                <a:latin typeface="Times New Roman" panose="02020603050405020304" pitchFamily="18" charset="0"/>
                <a:ea typeface="Times New Roman" panose="02020603050405020304" pitchFamily="18" charset="0"/>
              </a:rPr>
              <a:t>We will design all of our products to be 100% circular from the beginning. </a:t>
            </a:r>
          </a:p>
          <a:p>
            <a:pPr marL="0" marR="0">
              <a:lnSpc>
                <a:spcPct val="107000"/>
              </a:lnSpc>
              <a:spcBef>
                <a:spcPts val="0"/>
              </a:spcBef>
              <a:spcAft>
                <a:spcPts val="800"/>
              </a:spcAft>
            </a:pP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Malin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Nordin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Head of Circular Development, Inter IKEA Group</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“We investigated and followed waste streams around the world together with WWF. We wanted to find out which materials we could use and how we could introduce and set up processes to enable circularity in the future.</a:t>
            </a:r>
          </a:p>
          <a:p>
            <a:pPr marL="0" marR="0"/>
            <a:r>
              <a:rPr lang="en-US" sz="1800" dirty="0">
                <a:effectLst/>
                <a:latin typeface="Times New Roman" panose="02020603050405020304" pitchFamily="18" charset="0"/>
                <a:ea typeface="Times New Roman" panose="02020603050405020304" pitchFamily="18" charset="0"/>
              </a:rPr>
              <a:t>We also conducted the External Feedstock Project which led us to identify the 32 high priority materials in woods, plastics, papers, metals, and textiles, which have the fullest circular capabilities.”</a:t>
            </a:r>
          </a:p>
          <a:p>
            <a:pPr marL="0" marR="0"/>
            <a:r>
              <a:rPr lang="en-US" sz="1800" dirty="0">
                <a:effectLst/>
                <a:latin typeface="Times New Roman" panose="02020603050405020304" pitchFamily="18" charset="0"/>
                <a:ea typeface="Times New Roman" panose="02020603050405020304" pitchFamily="18" charset="0"/>
              </a:rPr>
              <a:t>“One aim of circular design is to develop products that can be useful throughout the changing lives of our customers. For example, we have baby cots that transform into toddler beds, or modular products such as PLATSA storage solution or VIMLE sofa, where pieces can be added or taken away as needed, to adapt to constantly evolving needs.”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believe that you shouldn’t have to compromise on quality of life or products to act responsibly. People should still be able to refresh their space as often as they want to and improve their life at home, with functional, beautiful and affordable furniture of good quality, without damaging the planet. When the products are no longer </a:t>
            </a:r>
          </a:p>
          <a:p>
            <a:pPr algn="just"/>
            <a:endParaRPr lang="en-US" dirty="0"/>
          </a:p>
        </p:txBody>
      </p:sp>
      <p:sp>
        <p:nvSpPr>
          <p:cNvPr id="4" name="Footer Placeholder 3">
            <a:extLst>
              <a:ext uri="{FF2B5EF4-FFF2-40B4-BE49-F238E27FC236}">
                <a16:creationId xmlns:a16="http://schemas.microsoft.com/office/drawing/2014/main" id="{D8430FC5-355F-4C2E-9AED-B097804E5281}"/>
              </a:ext>
            </a:extLst>
          </p:cNvPr>
          <p:cNvSpPr>
            <a:spLocks noGrp="1"/>
          </p:cNvSpPr>
          <p:nvPr>
            <p:ph type="ftr" sz="quarter" idx="10"/>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40CC90E8-08A7-4809-9C5C-622F80409E45}"/>
              </a:ext>
            </a:extLst>
          </p:cNvPr>
          <p:cNvSpPr>
            <a:spLocks noGrp="1"/>
          </p:cNvSpPr>
          <p:nvPr>
            <p:ph type="sldNum" sz="quarter" idx="11"/>
          </p:nvPr>
        </p:nvSpPr>
        <p:spPr/>
        <p:txBody>
          <a:bodyPr/>
          <a:lstStyle/>
          <a:p>
            <a:fld id="{294A09A9-5501-47C1-A89A-A340965A2BE2}" type="slidenum">
              <a:rPr lang="en-US" smtClean="0"/>
              <a:pPr/>
              <a:t>9</a:t>
            </a:fld>
            <a:endParaRPr lang="en-US" dirty="0"/>
          </a:p>
        </p:txBody>
      </p:sp>
    </p:spTree>
    <p:extLst>
      <p:ext uri="{BB962C8B-B14F-4D97-AF65-F5344CB8AC3E}">
        <p14:creationId xmlns:p14="http://schemas.microsoft.com/office/powerpoint/2010/main" val="2581532113"/>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E2AAA-C718-435C-B4E6-95A08ACAC44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{2A2B98EE-5207-4970-87A6-A68A1D44CF88}tf56410444_win32</Template>
  <TotalTime>85</TotalTime>
  <Words>3671</Words>
  <Application>Microsoft Office PowerPoint</Application>
  <PresentationFormat>Widescreen</PresentationFormat>
  <Paragraphs>169</Paragraphs>
  <Slides>20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Baskerville</vt:lpstr>
      <vt:lpstr>Gill Sans Light</vt:lpstr>
      <vt:lpstr>Arial</vt:lpstr>
      <vt:lpstr>Baskerville Old Face</vt:lpstr>
      <vt:lpstr>Calibri</vt:lpstr>
      <vt:lpstr>Calibri Light</vt:lpstr>
      <vt:lpstr>Gill Sans Nova</vt:lpstr>
      <vt:lpstr>Gill Sans Nova Light</vt:lpstr>
      <vt:lpstr>Times New Roman</vt:lpstr>
      <vt:lpstr>Office Theme</vt:lpstr>
      <vt:lpstr>IKEA B2B STRATEGY CASE STUDY 07052025</vt:lpstr>
      <vt:lpstr>Agenda</vt:lpstr>
      <vt:lpstr>Introduction</vt:lpstr>
      <vt:lpstr>IKEA INNOVATION PROCESS</vt:lpstr>
      <vt:lpstr>IKEA MISSION AND LONG TERM OBJECTIVES</vt:lpstr>
      <vt:lpstr>CUSTOMER IN THE DRIVER’S SEAT</vt:lpstr>
      <vt:lpstr>The FLISAT desk for kids. The price is fair, it can be height-adjusted so it grows with the child, and it has smart functions such as a tilted tabletop and paper holder. We hope these functions encourage children to be creative. It’s very high quality and has a classic form so that it can be loved and passed on to future generations. The material is sustainable and renewable – wood.  It’s quite simply Democratic Design</vt:lpstr>
      <vt:lpstr>CULTURE AND VALUES OF IKEA</vt:lpstr>
      <vt:lpstr>THE B2B PRINCIPLES</vt:lpstr>
      <vt:lpstr>What’s it like to be an IKEA franchisee? </vt:lpstr>
      <vt:lpstr>What is your main task as an IKEA franchisee? </vt:lpstr>
      <vt:lpstr>PowerPoint Presentation</vt:lpstr>
      <vt:lpstr>THE B2C PRINCIPLES - The IKEA way of retail </vt:lpstr>
      <vt:lpstr>THE B2C PRINCIPLES - The IKEA way of retail</vt:lpstr>
      <vt:lpstr>Learning as we go – the challenges of entering a new market </vt:lpstr>
      <vt:lpstr>Visiting homes to create better homes </vt:lpstr>
      <vt:lpstr>Business opportunities are like buses. There's always another one coming.</vt:lpstr>
      <vt:lpstr>Areas of focus</vt:lpstr>
      <vt:lpstr>How we get there</vt:lpstr>
      <vt:lpstr>Summary- Everything is feasible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IKEA MKT CHANNELS</dc:title>
  <dc:creator>DIMITRIS CAMBIS</dc:creator>
  <cp:lastModifiedBy>DIMITRIOS KAMPIS</cp:lastModifiedBy>
  <cp:revision>9</cp:revision>
  <dcterms:created xsi:type="dcterms:W3CDTF">2022-11-01T13:44:14Z</dcterms:created>
  <dcterms:modified xsi:type="dcterms:W3CDTF">2025-05-07T13:30:12Z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