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2.xml" ContentType="application/inkml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4"/>
    <p:sldMasterId id="2147483757" r:id="rId5"/>
    <p:sldMasterId id="2147483776" r:id="rId6"/>
  </p:sldMasterIdLst>
  <p:notesMasterIdLst>
    <p:notesMasterId r:id="rId32"/>
  </p:notesMasterIdLst>
  <p:sldIdLst>
    <p:sldId id="367" r:id="rId7"/>
    <p:sldId id="425" r:id="rId8"/>
    <p:sldId id="395" r:id="rId9"/>
    <p:sldId id="417" r:id="rId10"/>
    <p:sldId id="418" r:id="rId11"/>
    <p:sldId id="357" r:id="rId12"/>
    <p:sldId id="360" r:id="rId13"/>
    <p:sldId id="403" r:id="rId14"/>
    <p:sldId id="411" r:id="rId15"/>
    <p:sldId id="386" r:id="rId16"/>
    <p:sldId id="379" r:id="rId17"/>
    <p:sldId id="413" r:id="rId18"/>
    <p:sldId id="426" r:id="rId19"/>
    <p:sldId id="410" r:id="rId20"/>
    <p:sldId id="419" r:id="rId21"/>
    <p:sldId id="420" r:id="rId22"/>
    <p:sldId id="408" r:id="rId23"/>
    <p:sldId id="416" r:id="rId24"/>
    <p:sldId id="396" r:id="rId25"/>
    <p:sldId id="398" r:id="rId26"/>
    <p:sldId id="424" r:id="rId27"/>
    <p:sldId id="423" r:id="rId28"/>
    <p:sldId id="421" r:id="rId29"/>
    <p:sldId id="406" r:id="rId30"/>
    <p:sldId id="42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597712-5329-9F38-4370-50ABCDC36F66}" name="Maureen Wincott" initials="MW" userId="S::maureen.wincott@cim.co.uk::411d599d-129a-4387-a7e9-bfe5688613f7" providerId="AD"/>
  <p188:author id="{D00BD963-1487-0F95-F061-D0CDA20587F9}" name="Audrey Hayes" initials="AH" userId="S::Audrey.Hayes@cim.co.uk::a424316d-1dd9-4611-a767-6afd6abc3a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079"/>
    <a:srgbClr val="67CFDE"/>
    <a:srgbClr val="737370"/>
    <a:srgbClr val="73E8EB"/>
    <a:srgbClr val="51A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B93EA-D8FB-4221-953F-36341DDA5CC9}" v="1" dt="2025-06-13T14:47:06.9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447" autoAdjust="0"/>
  </p:normalViewPr>
  <p:slideViewPr>
    <p:cSldViewPr snapToGrid="0">
      <p:cViewPr varScale="1">
        <p:scale>
          <a:sx n="158" d="100"/>
          <a:sy n="158" d="100"/>
        </p:scale>
        <p:origin x="342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9T10:16:37.18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58,'1708'0,"-1651"-3,1-3,64-14,-57 8,71-4,-110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9T10:17:47.4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9T10:17:51.9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0 941 24575,'22'1'0,"0"1"0,34 8 0,22 3 0,-18-11 0,-39-2 0,0 1 0,0 1 0,36 8 0,-30-4 0,0-1 0,0-1 0,34 1 0,85-6 0,-57-1 0,730 1 0,-815 2 0,1-1 0,-1 0 0,0-1 0,1 1 0,-1-1 0,0 0 0,0 0 0,0 0 0,1-1 0,-1 1 0,0-1 0,-1 0 0,8-5 0,-9 5 0,1 0 0,-1-1 0,0 1 0,-1-1 0,1 0 0,0 0 0,-1 1 0,1-1 0,-1 0 0,0 0 0,0 0 0,0-1 0,0 1 0,-1 0 0,1 0 0,-1 0 0,0-1 0,0 1 0,-1-5 0,-1-14 0,-1 1 0,-1 1 0,-13-38 0,-3-17 0,10 22 0,-31-89 0,38 134 0,0-3 0,-1 0 0,0 0 0,0 1 0,-1 0 0,-1 0 0,0 0 0,0 1 0,-1-1 0,0 1 0,-10-9 0,9 11 0,0 0 0,1 0 0,0-1 0,0 0 0,1 0 0,0 0 0,0-1 0,1 0 0,0-1 0,0 1 0,1-1 0,1 1 0,0-1 0,0 0 0,-2-13 0,-9-58 0,13 80 0,1-1 0,0 0 0,0 0 0,0 0 0,0 1 0,1-1 0,-1 0 0,0 0 0,1 1 0,0-1 0,-1 0 0,1 0 0,0 1 0,0-1 0,-1 1 0,1-1 0,1 1 0,-1-1 0,0 1 0,0 0 0,0-1 0,1 1 0,-1 0 0,1 0 0,-1 0 0,2-1 0,6-3 0,0 1 0,-1-1 0,17-4 0,-11 4 0,64-21 0,116-25 0,-189 50-170,0 0-1,0 0 0,1-1 1,-1 0-1,0 0 0,-1 0 1,8-5-1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2T11:23:17.722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1,'18'0,"674"0,-665 1,0 2,39 8,-37-5,57 4,223-9,-140-3,-143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9T10:16:38.78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93 228,'0'-4,"-5"-7,-2-7,1-4,-4-3,1-3,1-1,-3 4,0 2,-2 0,1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9T10:16:41.06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2345 1555,'1'0,"0"0,1-1,-1 1,0-1,0 1,0-1,0 1,0-1,0 1,0-1,0 0,0 0,0 0,0 1,0-1,-1 0,2-2,12-18,-14 21,11-22,-1 0,0-1,9-36,11-76,-17 72,14-45,-14 63,-2-1,-2 0,-2 0,0-54,-7 24,-4-128,2 189,0 0,-1 0,-1 0,0 0,-11-25,-41-67,12 26,40 73,0 1,-1 0,0 0,-1 1,1-1,-1 1,-1 0,1 1,-1-1,0 1,0 1,0-1,-9-3,-13-5,-2 1,-34-9,25 9,-32-9,-1 4,0 2,-1 4,-137-2,180 13,0 2,0 1,0 1,0 1,-44 15,1 0,46-13,0 0,-44 20,-62 24,85-35,-56 28,83-34,0-1,-1-1,0 0,0-2,-1-1,-36 3,-224 44,73-9,160-36,-1-2,-61-1,90-5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9T10:16:54.60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9T10:16:56.34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1875 868,'1'-9,"-1"0,-1 1,1-1,-1 0,0 0,-1 1,0-1,-1 1,0-1,0 1,0 0,-1 0,-1 0,1 1,-1 0,-6-8,-7-4,-1 0,-1 1,0 0,-2 2,-42-25,16 15,-99-38,52 32,-1 5,-2 4,-161-18,-302 18,491 23,-179 7,247-7,0 0,0 0,1 0,-1 1,0-1,1 0,-1 1,0 0,1-1,-1 1,0 0,1 0,-1 0,1-1,0 2,-1-1,1 0,0 0,-1 0,1 1,0-1,0 0,0 1,0-1,0 1,1 0,-1-1,0 1,1 0,-1-1,1 3,-1 2,1-1,0 1,0 0,1 0,0-1,0 1,0 0,5 10,0-1,0 0,2 0,0 0,0-1,17 21,2-3,38 35,21 12,3-5,106 68,210 103,-63-74,-270-142,1-2,140 29,-180-49,0-2,1-2,-1-1,45-3,-62 0,-1-1,1-1,0 0,-1-2,1 1,-1-2,-1 0,1-1,-1 0,0-1,15-12,3-6,-1-2,-2-2,-1-1,-1 0,-2-2,38-66,-12 5,54-143,-69 145,-3-3,-5 0,19-121,-46 206,2-8,0 0,-1-27,-3 39,1 1,-1-1,0 1,0-1,0 1,-1 0,1 0,-2 0,1 0,0 0,-1 0,-5-7,-2 1,1 1,-2 0,1 1,-1 0,-1 1,-19-11,4 4,0 2,-31-9,36 14,-1 2,0 0,0 2,0 0,0 2,-1 1,1 0,-1 2,-35 5,32 0,-1 0,1 2,1 1,-1 1,1 1,1 1,-42 28,55-31,1 0,0 1,1 0,0 1,1 0,0 1,0 0,1 0,1 0,0 1,-7 20,1 1,2 1,1 1,-7 49,10-36,1-1,3 1,2 0,2 1,14 95,-11-122,1 0,2-1,0 0,1 0,1-1,1 0,1-1,0 0,2 0,0-2,2 1,0-2,0 0,35 28,-40-37,0-1,1-1,-1 1,1-2,1 0,-1 0,1-1,18 5,-24-8,0 0,0-1,0 1,0-1,0 0,0-1,0 1,0-1,-1 0,1-1,0 1,0-1,-1-1,1 1,-1-1,0 1,0-2,0 1,6-6,3-4,-1-1,0 0,-1-1,-1 0,-1-1,0-1,15-33,-16 29,-1-1,-1 0,-2 0,0 0,-1-1,2-29,-6 45,-1 0,1 0,-1 0,0 1,-1-1,1 0,-1 0,-1 1,1-1,-1 1,0 0,-1 0,-5-8,-10-12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9T10:16:57.57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86 1983,'46'798,"55"-9,-76-609,46 340,-36-334,-20-115,-9-44,-7-55,-19-144,-14-144,14 22,-3-55,-32-1003,29-4,22 1097,4 104,-5-97,1 231,-1 25,-3 17,-10 50,-16 129,31-179,-31 253,-51 1037,80 17,5-1267,1-16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9T10:17:08.41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9T10:17:11.83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1472 318,'54'2,"104"20,-97-12,-35-5,208 28,-156-25,83-4,-129-3,-23 0,0-1,0 1,0-2,0 1,1-1,-1-1,14-4,-23 6,1 0,-1 0,0 0,1 0,-1 0,0 0,0 0,1-1,-1 1,0 0,1 0,-1 0,0 0,0-1,0 1,1 0,-1 0,0 0,0-1,0 1,0 0,1 0,-1-1,0 1,0 0,0 0,0-1,0 1,0 0,0-1,0 1,0 0,0-1,0 1,0 0,0 0,0-1,0 1,0 0,0-1,0 1,0 0,0 0,0-1,0 1,-1 0,1 0,0-1,0 1,0 0,-1 0,1-1,0 1,0 0,0 0,-1 0,-17-11,-15-1,0 1,-67-13,-72 0,-404 10,365 16,-367-2,367 15,1 0,164-14,20 0,0 0,0-2,-47-7,71 7,1 1,0 0,0 0,-1-1,1 1,0-1,0 1,0-1,0 1,-1-1,1 0,0 1,0-1,0 0,0 0,1 0,-1 0,0 0,0 0,1 0,-1 0,0 0,1 0,-1-1,1 1,-1 0,1 0,0 0,-1-1,1 1,0 0,0-1,0 1,0 0,0 0,0-1,0 1,1 0,-1 0,0-1,1 1,-1 0,1 0,0-2,1-1,0 0,1 0,-1 0,1 0,0 0,0 0,0 1,0-1,1 1,-1 0,6-3,6-3,-12 8,1-1,-1 0,1 0,-1 0,0 0,0-1,0 1,0-1,0 0,-1 1,1-1,-1-1,1 1,-1 0,0-1,2-5,4-34,-8 39,0 0,0 0,0 0,1 0,0 0,0 0,0 0,0 0,1 0,-1 1,1-1,0 1,0-1,0 1,0-1,1 1,0 0,4-4,2 1,0 1,1 0,-1 1,1 0,0 1,0 0,0 0,21-2,91-1,-92 5,408 19,-22-1,-371-18,-22-1,-1 2,43 4,-58-2,1 0,0 1,-1 0,0 0,9 6,-7-4,0-1,17 7,36 0,-34-8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9T10:17:45.3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76 24575,'0'595'0,"2"-568"0,0 0 0,9 34 0,-5-30 0,3 48 0,-9 316 0,-1-187 0,1-200 0,0 0 0,0 0 0,1 0 0,0-1 0,1 1 0,2 9 0,-3-15 0,0 1 0,0-1 0,0 0 0,1 1 0,-1-1 0,1 0 0,-1 0 0,1 0 0,0 0 0,0 0 0,0 0 0,0-1 0,0 1 0,0-1 0,1 1 0,-1-1 0,0 0 0,1 0 0,-1 0 0,1 0 0,-1 0 0,5 0 0,8 1 0,1 0 0,-1-1 0,26-2 0,-21 0 0,31 3 0,155 20 0,-97-10 0,51 3 0,-118-15 0,-10 0 0,0 1 0,52 9 0,9 2 0,-64-10 0,-1 2 0,34 8 0,-39-7 0,0-1 0,33 2 0,-31-4 0,44 9 0,2 1 0,-59-12 0,-1 1 0,1 1 0,-1 0 0,0 1 0,0 0 0,0 0 0,0 1 0,-1 1 0,1 0 0,16 11 0,-20-11 0,1 1 0,0-2 0,0 1 0,1-1 0,-1 0 0,1-1 0,0 0 0,0 0 0,10 1 0,3-1 0,-1-1 0,39-1 0,386-4 0,-322 3 0,-117-1 0,1 0 0,-1 0 0,1-1 0,-1 0 0,0-1 0,0 1 0,0-1 0,0-1 0,-1 1 0,1-1 0,11-9 0,-10 7 0,0 0 0,1 1 0,0 0 0,0 0 0,1 1 0,12-3 0,1 2 0,31-1 0,-35 5 0,-1-1 0,1-1 0,22-7 0,-38 9 0,0 0 0,-1 0 0,1-1 0,-1 1 0,1-1 0,-1 1 0,1-1 0,-1 0 0,0 0 0,0 0 0,0 0 0,0 0 0,-1 0 0,1-1 0,0 1 0,-1-1 0,1 1 0,-1-1 0,0 1 0,0-1 0,1-4 0,0-5 0,0 0 0,0 0 0,0-23 0,0-5 0,9-59 0,-2-134 0,-9-682 0,0 906 0,-1-1 0,1 1 0,-1-1 0,-1 1 0,0-1 0,0 1 0,-1 0 0,-4-10 0,4 14 0,1 1 0,-1-1 0,0 1 0,0 0 0,0 0 0,0 0 0,-1 0 0,0 1 0,0-1 0,0 1 0,0 0 0,0 0 0,-1 0 0,1 1 0,-1 0 0,-7-3 0,-11-3 0,-1 2 0,0 1 0,0 0 0,-42-1 0,-101 7 0,74 1 0,41-1 0,-90 15 0,62-8 0,0-2 0,-106-8 0,62 0 0,51 3 0,-6 0 0,-116-13 0,23-2 0,83 9 0,-105-24 0,114 14 0,24 1 0,41 9 0,0 1 0,-1 0 0,-22-2 0,34 6 0,0 0 0,-1 0 0,1 0 0,0 1 0,0-1 0,0 1 0,-1 0 0,1 0 0,0 1 0,0-1 0,0 1 0,1 0 0,-1 0 0,0 0 0,1 0 0,-1 1 0,-3 3 0,-5 7 0,0-1 0,1 2 0,1-1 0,0 2 0,1-1 0,-8 20 0,-36 97 0,46-112 0,3-6 0,1 1 0,0 0 0,1-1 0,-1 29 0,-2 18 0,1-46 0,1-1 0,-2 0 0,-8 19 0,7-18 0,0 0 0,-6 27 0,10-26 0,0-1 0,1 1 0,1 0 0,0 0 0,3 15 0,16 73 0,-15-85 0,0-4 0,0 0 0,1-1 0,1 1 0,14 23 0,-1-2 0,-14-24 0,1-1 0,0 0 0,1 0 0,0 0 0,0-1 0,1 0 0,0 0 0,0-1 0,1 0 0,1-1 0,-1 0 0,1 0 0,0-1 0,0-1 0,1 1 0,0-2 0,0 1 0,22 5 0,135 40 0,-108-37 0,97 8 0,-147-20 0,112 7 0,-99-7 0,0-2 0,1 0 0,27-7 0,-36 5 0,0-2 0,0 0 0,-1 0 0,0-2 0,0 0 0,0 0 0,-1-1 0,0-1 0,20-17 0,-18 12 0,-1 0 0,-1 0 0,0-2 0,-1 0 0,0 0 0,-2-1 0,10-19 0,-4 5 0,-8 18 0,-1-1 0,0 0 0,-1-1 0,5-20 0,-10 30 0,-1 0 0,0 0 0,0 0 0,0 0 0,0 1 0,-1-1 0,1 0 0,-1 0 0,-1 0 0,1 0 0,-1 1 0,0-1 0,0 1 0,0-1 0,0 1 0,-1 0 0,0 0 0,0 0 0,0 0 0,0 0 0,-1 1 0,1-1 0,-6-3 0,2 1 0,-1 1 0,0-1 0,0 1 0,-1 1 0,1 0 0,-1 0 0,0 0 0,0 1 0,-1 0 0,-17-2 0,-16 2 0,-86 7 0,93-1 0,-1-2 0,0-1 0,-50-8 0,54 1 0,0-2 0,-44-20 0,-10-2 0,78 28 0,1 0 0,0 0 0,0-1 0,1 0 0,-1 0 0,1-1 0,0 0 0,0 0 0,1-1 0,-1 0 0,-6-9 0,8 10 0,1-1 0,0 1 0,1-1 0,-1 0 0,1 0 0,0 0 0,1-1 0,0 1 0,0-1 0,0 0 0,1 1 0,-1-1 0,2 0 0,-1-10 0,1 16 0,0 1 0,0-1 0,1 0 0,-1 1 0,0-1 0,0 1 0,0-1 0,0 1 0,0-1 0,0 0 0,0 1 0,0-1 0,-1 1 0,1-1 0,0 1 0,0-1 0,0 1 0,-1-1 0,1 1 0,0-1 0,-1 1 0,1-1 0,0 1 0,-1-1 0,1 1 0,0-1 0,-1 1 0,0-1 0,0 1 0,0 0 0,1 1 0,-1-1 0,0 0 0,0 1 0,0-1 0,1 1 0,-1-1 0,0 0 0,1 1 0,-1 0 0,0-1 0,1 1 0,-1-1 0,1 1 0,-1 1 0,-24 34 0,24-35 0,-15 24 0,1 1 0,1 0 0,2 2 0,0-1 0,2 1 0,-10 43 0,8-5 0,4-32 0,3 0 0,-3 48 0,7-57 0,-1 0 0,-2 0 0,0-1 0,-2 1 0,-1-1 0,0-1 0,-2 1 0,-18 34 0,-40 80 0,21-33 0,45-103 0,1 1 0,-1-1 0,1 1 0,0-1 0,-1 1 0,1-1 0,0 1 0,0 0 0,1-1 0,-1 1 0,1-1 0,-1 1 0,1-1 0,0 1 0,0-1 0,0 1 0,0-1 0,0 0 0,0 0 0,1 1 0,-1-1 0,1 0 0,-1 0 0,1 0 0,0-1 0,0 1 0,3 2 0,7 5 0,-1-1 0,1 0 0,21 10 0,-31-16 0,26 9 0,0 0 0,1-2 0,0-1 0,0-1 0,37 3 0,-40-6 0,14 1 0,1-2 0,57-4 0,29 2 0,-36 12 0,10 0 0,263-11 0,-187-4 0,-112 2 0,124-16 0,-164 12 0,-1-1 0,1-1 0,-1-2 0,0 0 0,0-1 0,33-19 0,-28 12 0,0 1 0,1 2 0,0 1 0,62-15 0,-81 25 0,-1-1 0,1 0 0,-1-1 0,0 0 0,-1-1 0,1 0 0,13-10 0,-18 12 0,-1 0 0,1-1 0,-1 0 0,0 0 0,-1-1 0,1 1 0,-1-1 0,1 1 0,-2-1 0,1 0 0,0 0 0,-1 0 0,0-1 0,0 1 0,2-11 0,0-19 0,-1-70 0,-4 71 0,2 0 0,6-44 0,3 3 0,-4 0 0,-4-96 0,-2 165 0,0-2 0,-1 1 0,0-1 0,0 0 0,0 1 0,-1-1 0,0 1 0,0 0 0,-1 0 0,0 0 0,0 0 0,-1 0 0,0 0 0,0 1 0,-1 0 0,-7-9 0,-5-6 0,0 2 0,-1 0 0,0 1 0,-2 1 0,0 1 0,-1 1 0,0 1 0,-2 0 0,-34-15 0,26 17 0,0 1 0,-1 1 0,0 1 0,0 2 0,-1 2 0,-42-2 0,-336 6 0,191 2 0,200 0 0,0 1 0,0 0 0,1 1 0,-1 1 0,1 1 0,-28 11 0,27-10 0,0-1 0,-1 0 0,-24 1 0,26-4 0,0 1 0,-1 1 0,1 0 0,-19 8 0,19-5 0,1 1 0,0 0 0,1 2 0,-1 0 0,2 1 0,-1 0 0,2 2 0,-29 27 0,31-27 0,-1 0 0,-1-2 0,0 1 0,-29 14 0,30-18 0,1 0 0,-1 1 0,2 0 0,-1 1 0,1 1 0,-21 23 0,30-28 0,-1 0 0,1 0 0,0 0 0,1 1 0,-1 0 0,1-1 0,1 1 0,-1 0 0,1 0 0,0 12 0,0-7 0,1-1 0,1 0 0,0 1 0,0-1 0,6 22 0,-5-28 0,0 0 0,1 1 0,-1-1 0,1 0 0,0 0 0,0 0 0,1-1 0,0 1 0,-1-1 0,2 0 0,7 7 0,4 0 0,0 0 0,21 10 0,-27-16 0,2 1 0,0-1 0,1 0 0,-1-1 0,1-1 0,0 0 0,0 0 0,20 0 0,98-2 0,-88-3 0,81 2 0,71-3 0,-103-10 0,8-1 0,-74 11 0,0-2 0,0 0 0,-1-2 0,27-10 0,-8 2 0,-19 6 0,0-1 0,-1-1 0,0-1 0,-1-1 0,0-1 0,-1-2 0,26-22 0,-41 31 0,-1 1 0,0-1 0,0 0 0,0 0 0,8-16 0,-12 19 0,0-1 0,0 1 0,0 0 0,0-1 0,-1 1 0,0-1 0,0 1 0,0-1 0,0 1 0,-1-1 0,0 0 0,0 1 0,-1-8 0,1 10 0,-1 0 0,1 1 0,-1-1 0,0 0 0,1 0 0,-1 0 0,0 1 0,0-1 0,0 0 0,0 1 0,-1-1 0,1 1 0,0 0 0,-1-1 0,1 1 0,-1 0 0,1 0 0,-1-1 0,1 1 0,-1 0 0,0 1 0,0-1 0,1 0 0,-1 0 0,0 1 0,0-1 0,0 1 0,0 0 0,0 0 0,0-1 0,-2 1 0,1 1 0,1-1 0,-1 0 0,1 0 0,0 1 0,-1-1 0,1 1 0,0 0 0,-1 0 0,1 0 0,0 0 0,0 0 0,0 0 0,0 1 0,0-1 0,0 0 0,0 1 0,0 0 0,1-1 0,-1 1 0,1 0 0,-1 0 0,1 0 0,0 0 0,-2 5 0,1-2 0,0 0 0,1 0 0,-1 0 0,2 0 0,-1 0 0,0 1 0,1-1 0,0 0 0,0 1 0,1-1 0,-1 0 0,1 1 0,0-1 0,1 0 0,-1 0 0,1 0 0,0 0 0,0 0 0,1 0 0,4 6 0,-1-2 0,1 0 0,0-1 0,1 0 0,0 0 0,1 0 0,-1-1 0,1 0 0,18 9 0,-21-13 0,-1 0 0,1 0 0,-1 1 0,1-1 0,-1 1 0,0 1 0,-1-1 0,1 1 0,-1 0 0,0 0 0,0 0 0,0 0 0,-1 1 0,0-1 0,0 1 0,0 0 0,-1 0 0,3 8 0,45 125 0,-45-114 0,-1 0 0,-1 1 0,-1-1 0,-1 1 0,-1 0 0,-5 35 0,3-54 0,1 1 0,-1-1 0,-1 0 0,0 1 0,0-1 0,0 0 0,-1-1 0,0 1 0,0-1 0,0 1 0,-1-1 0,0 0 0,0-1 0,-1 1 0,0-1 0,0 0 0,0-1 0,-13 8 0,0-1 0,0-1 0,-1-1 0,0 0 0,-1-2 0,-33 8 0,12-7 0,32-7 0,1 0 0,0 0 0,1 1 0,-1 1 0,0-1 0,0 1 0,1 1 0,0 0 0,0 0 0,-12 8 0,10-5 0,0-1 0,0 0 0,0 0 0,-1-1 0,0-1 0,0 0 0,0 0 0,-1-1 0,1 0 0,-1-1 0,0-1 0,0 0 0,1 0 0,-1-1 0,-21-3 0,30 3 0,1-1 0,0 1 0,0 0 0,-1-1 0,1 0 0,0 0 0,0 0 0,0 0 0,0 0 0,0 0 0,0 0 0,0 0 0,0-1 0,0 1 0,1-1 0,-3-3 0,1 2 0,0-1 0,1 0 0,0 0 0,0 0 0,0 0 0,1 0 0,-1 0 0,0-6 0,-1-7 0,1 0 0,0 0 0,2-26 0,0 37 0,6-232 0,-6 225 0,1-1 0,1 1 0,0-1 0,1 1 0,7-19 0,29-62 0,-12 31 0,-17 42 0,1 0 0,1 1 0,18-25 0,13-20 0,-37 54 0,0 0 0,0 1 0,1 0 0,1 0 0,-1 0 0,2 1 0,-1 0 0,1 1 0,18-13 0,11-8 0,0-1 0,-3-1 0,55-62 0,-15 15 0,-69 71 0,0 0 0,-1 0 0,0 0 0,-1-1 0,0 0 0,5-10 0,-6 9 0,1 1 0,0 0 0,1 0 0,0 0 0,10-12 0,225-197 0,-223 204 142,25-15-1,-31 22-347,0 0 0,-1-1 0,0-1 0,0 1 0,-1-2 0,0 1 0,15-20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C52F5-3F51-4C64-8C21-6FBFF6395126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444B5-CFA0-4B17-9FF3-4ECA0A651E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32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will talk about different ways you can become more employable when you engage with CIM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444B5-CFA0-4B17-9FF3-4ECA0A651E6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42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demonstrate ability to use theory learnt at university with practitioner expertise, &amp; it shows a passion for marketing &amp; a desire to impress employers. </a:t>
            </a:r>
          </a:p>
          <a:p>
            <a:pPr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18115-05A1-4BB4-B0BE-4C9A77B1977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700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</a:rPr>
              <a:t>Differentiate yourself from the other 90K marketing students in 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Add to your university degree by gaining a CIM Qualification </a:t>
            </a:r>
          </a:p>
          <a:p>
            <a:endParaRPr lang="en-US" dirty="0"/>
          </a:p>
          <a:p>
            <a:r>
              <a:rPr lang="en-US" dirty="0"/>
              <a:t>CIM has mapped the academic </a:t>
            </a:r>
            <a:r>
              <a:rPr lang="en-US" dirty="0" err="1"/>
              <a:t>programme</a:t>
            </a:r>
            <a:r>
              <a:rPr lang="en-US" dirty="0"/>
              <a:t> you are studying at YSJ = fast track to a CIM Qualification.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444B5-CFA0-4B17-9FF3-4ECA0A651E6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451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</a:rPr>
              <a:t>Differentiate yourself from the other 90K marketing students in 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Add to your university degree by gaining a CIM Qualification </a:t>
            </a:r>
          </a:p>
          <a:p>
            <a:endParaRPr lang="en-US" dirty="0"/>
          </a:p>
          <a:p>
            <a:r>
              <a:rPr lang="en-US" dirty="0"/>
              <a:t>CIM has mapped the academic </a:t>
            </a:r>
            <a:r>
              <a:rPr lang="en-US" dirty="0" err="1"/>
              <a:t>programme</a:t>
            </a:r>
            <a:r>
              <a:rPr lang="en-US" dirty="0"/>
              <a:t> you are studying at YSJ = fast track to a CIM Qualification.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444B5-CFA0-4B17-9FF3-4ECA0A651E6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098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F4793-F589-C318-9051-24112C076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49F6F0-5CA2-080D-1847-3D62C3E3B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03782B-BD16-4786-E63A-5989DECC9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</a:rPr>
              <a:t>Differentiate yourself from the other 90K marketing students in 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Add to your university degree by gaining a CIM Qualification </a:t>
            </a:r>
          </a:p>
          <a:p>
            <a:endParaRPr lang="en-US" dirty="0"/>
          </a:p>
          <a:p>
            <a:r>
              <a:rPr lang="en-US" dirty="0"/>
              <a:t>CIM has mapped the academic </a:t>
            </a:r>
            <a:r>
              <a:rPr lang="en-US" dirty="0" err="1"/>
              <a:t>programme</a:t>
            </a:r>
            <a:r>
              <a:rPr lang="en-US" dirty="0"/>
              <a:t> you are studying at YSJ = fast track to a CIM Qualification.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686E4-57AC-7191-E419-F2430D074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444B5-CFA0-4B17-9FF3-4ECA0A651E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472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48BD6-18EE-2237-64B0-6FECFC1CF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6B4F2E-3227-09E2-A22B-2308E59CA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9363B8-7957-6A63-04E5-76C4F3ECF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</a:rPr>
              <a:t>Differentiate yourself from the other 90K marketing students in 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Add to your university degree by gaining a CIM Qualification </a:t>
            </a:r>
          </a:p>
          <a:p>
            <a:endParaRPr lang="en-US" dirty="0"/>
          </a:p>
          <a:p>
            <a:r>
              <a:rPr lang="en-US" dirty="0"/>
              <a:t>CIM has mapped the academic </a:t>
            </a:r>
            <a:r>
              <a:rPr lang="en-US" dirty="0" err="1"/>
              <a:t>programme</a:t>
            </a:r>
            <a:r>
              <a:rPr lang="en-US" dirty="0"/>
              <a:t> you are studying at YSJ = fast track to a CIM Qualification.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BDF10-2E9C-2A61-8115-B655C9F8E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444B5-CFA0-4B17-9FF3-4ECA0A651E6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84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26593-9521-87E5-FCCF-E1F0267BD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658"/>
            <a:ext cx="1854432" cy="9864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2616C-F0DF-CF11-9BD6-EE3E374FC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869" y="2182302"/>
            <a:ext cx="2403474" cy="229076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3807EAA-35C7-BDB0-76DA-1E52FF091C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7560" y="2182302"/>
            <a:ext cx="2403474" cy="229076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78A935A-BB3E-3845-A179-0B6A9D37AB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9251" y="2182302"/>
            <a:ext cx="2403474" cy="229076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031A1BA-1291-ACCF-76CE-3AAD93E26E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60942" y="2182302"/>
            <a:ext cx="2403474" cy="229076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F2B63B-A1EB-0376-7A67-71FFA592E90A}"/>
              </a:ext>
            </a:extLst>
          </p:cNvPr>
          <p:cNvSpPr/>
          <p:nvPr userDrawn="1"/>
        </p:nvSpPr>
        <p:spPr>
          <a:xfrm flipV="1">
            <a:off x="835742" y="0"/>
            <a:ext cx="11356258" cy="167148"/>
          </a:xfrm>
          <a:prstGeom prst="rect">
            <a:avLst/>
          </a:prstGeom>
          <a:solidFill>
            <a:srgbClr val="070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94293-DBB9-65AD-7490-670B96121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5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26593-9521-87E5-FCCF-E1F0267BD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658"/>
            <a:ext cx="1854432" cy="9864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F05D0E-AE36-E62A-3651-9B74D5D056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B18CD2-4991-A62E-568C-0C257C594E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0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AC142A-A88E-0CEF-8280-9AB002770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526593-9521-87E5-FCCF-E1F0267BD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658"/>
            <a:ext cx="1854432" cy="9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2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9AC4F-7985-D852-4702-0D6459AC8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45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26593-9521-87E5-FCCF-E1F0267BD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658"/>
            <a:ext cx="1854432" cy="9864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F05D0E-AE36-E62A-3651-9B74D5D056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5069"/>
            <a:ext cx="5760000" cy="458786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7EB150-9E0A-EFA5-C14A-BAAE2CA4C7A5}"/>
              </a:ext>
            </a:extLst>
          </p:cNvPr>
          <p:cNvSpPr/>
          <p:nvPr userDrawn="1"/>
        </p:nvSpPr>
        <p:spPr>
          <a:xfrm>
            <a:off x="11857703" y="1135069"/>
            <a:ext cx="334297" cy="4587861"/>
          </a:xfrm>
          <a:prstGeom prst="rect">
            <a:avLst/>
          </a:prstGeom>
          <a:solidFill>
            <a:srgbClr val="070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DF701-B9DD-A526-19AC-F11DA8CED8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53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26593-9521-87E5-FCCF-E1F0267BD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658"/>
            <a:ext cx="1854432" cy="98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7EB150-9E0A-EFA5-C14A-BAAE2CA4C7A5}"/>
              </a:ext>
            </a:extLst>
          </p:cNvPr>
          <p:cNvSpPr/>
          <p:nvPr userDrawn="1"/>
        </p:nvSpPr>
        <p:spPr>
          <a:xfrm>
            <a:off x="589935" y="1061884"/>
            <a:ext cx="3608439" cy="4945659"/>
          </a:xfrm>
          <a:prstGeom prst="rect">
            <a:avLst/>
          </a:prstGeom>
          <a:solidFill>
            <a:srgbClr val="070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FD8B9A-97AD-3809-DC94-AD104399AD9D}"/>
              </a:ext>
            </a:extLst>
          </p:cNvPr>
          <p:cNvSpPr/>
          <p:nvPr userDrawn="1"/>
        </p:nvSpPr>
        <p:spPr>
          <a:xfrm>
            <a:off x="11926529" y="1061883"/>
            <a:ext cx="265471" cy="4892517"/>
          </a:xfrm>
          <a:prstGeom prst="rect">
            <a:avLst/>
          </a:prstGeom>
          <a:solidFill>
            <a:srgbClr val="070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A0B06-A833-2D7B-17CC-A30B207B28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26593-9521-87E5-FCCF-E1F0267BD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658"/>
            <a:ext cx="1854432" cy="9864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F05D0E-AE36-E62A-3651-9B74D5D056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8800" y="0"/>
            <a:ext cx="40632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B18CD2-4991-A62E-568C-0C257C594E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14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0A58DC-1C0B-5E2C-259B-17D69DD85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48072F-615D-405C-19DC-5541C5CCEA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81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0A58DC-1C0B-5E2C-259B-17D69DD85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80CFB7-6B37-262B-D193-59E6579A7E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93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0A58DC-1C0B-5E2C-259B-17D69DD85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101B3D-46D3-44FC-2CBC-0CAC4CC401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34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0A58DC-1C0B-5E2C-259B-17D69DD85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462607-FD14-4B14-6405-39A912FDD4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3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046D7B-2959-A3CC-FE78-129AF2456D92}"/>
              </a:ext>
            </a:extLst>
          </p:cNvPr>
          <p:cNvSpPr/>
          <p:nvPr userDrawn="1"/>
        </p:nvSpPr>
        <p:spPr>
          <a:xfrm>
            <a:off x="0" y="700113"/>
            <a:ext cx="265471" cy="5457774"/>
          </a:xfrm>
          <a:prstGeom prst="rect">
            <a:avLst/>
          </a:prstGeom>
          <a:solidFill>
            <a:srgbClr val="070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F9AC4F-7985-D852-4702-0D6459AC8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45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0A58DC-1C0B-5E2C-259B-17D69DD85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207020-47C5-F2F8-0EC1-D27122050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53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0A58DC-1C0B-5E2C-259B-17D69DD85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67EBFB-3071-EF48-2E65-E9B475D73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658"/>
            <a:ext cx="1854432" cy="9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63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0A58DC-1C0B-5E2C-259B-17D69DD85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E911EE-A1D8-06A5-27C8-45E50637A6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06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0A58DC-1C0B-5E2C-259B-17D69DD85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7D7471-A419-F0A7-BAC4-E6B18B917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21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40A58DC-1C0B-5E2C-259B-17D69DD85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6120BA-D7B1-02AB-829B-ACB9489C3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78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AC592B-395B-CDCC-2D1B-C45D11691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23D40D-B034-6852-832F-1383678A8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0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535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0A58DC-1C0B-5E2C-259B-17D69DD85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207020-47C5-F2F8-0EC1-D27122050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88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8B26FC-66AF-322A-6AD6-7C47AF3D2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948"/>
          <a:stretch/>
        </p:blipFill>
        <p:spPr>
          <a:xfrm>
            <a:off x="0" y="5908932"/>
            <a:ext cx="12192000" cy="9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5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762EE-877D-6C91-CEFD-80A0E5732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27CC05-CAF0-73E8-F7AF-A72C38D14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36A88-9737-1FB2-7CA1-AFB65FCC1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1733-BACE-9F4E-AADD-CA5A00A8F11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25E29-6A44-FEAE-5B58-83BEB9C2A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6D3AA-B0EA-9D5B-6AF4-5F60F45A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5F41-949A-FB45-9AE2-D23A159AC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1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26593-9521-87E5-FCCF-E1F0267BD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658"/>
            <a:ext cx="1854432" cy="9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5973C8-E618-D0B9-EB87-16A2122EB8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9AC4F-7985-D852-4702-0D6459AC8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  <p:pic>
        <p:nvPicPr>
          <p:cNvPr id="3" name="Picture 2" descr="A picture containing television, monitor, flat, screenshot&#10;&#10;Description automatically generated">
            <a:extLst>
              <a:ext uri="{FF2B5EF4-FFF2-40B4-BE49-F238E27FC236}">
                <a16:creationId xmlns:a16="http://schemas.microsoft.com/office/drawing/2014/main" id="{F2D99718-FF18-C4F4-3C87-C4671440F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4903" y="694944"/>
            <a:ext cx="7013650" cy="5218812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BE97654-D578-B312-C6F0-2DD5944411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12004" y="1776550"/>
            <a:ext cx="4516246" cy="2854233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8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83D5DB15-1AE4-B234-8E94-8B985C673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021" y="702889"/>
            <a:ext cx="6197127" cy="525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F9AC4F-7985-D852-4702-0D6459AC80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BE97654-D578-B312-C6F0-2DD5944411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60828" y="1679944"/>
            <a:ext cx="4540101" cy="3402419"/>
          </a:xfrm>
          <a:prstGeom prst="roundRect">
            <a:avLst>
              <a:gd name="adj" fmla="val 1777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0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9AC4F-7985-D852-4702-0D6459AC8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  <p:pic>
        <p:nvPicPr>
          <p:cNvPr id="3" name="Picture 2" descr="A picture containing sign, monitor, image&#10;&#10;Description automatically generated">
            <a:extLst>
              <a:ext uri="{FF2B5EF4-FFF2-40B4-BE49-F238E27FC236}">
                <a16:creationId xmlns:a16="http://schemas.microsoft.com/office/drawing/2014/main" id="{27409EB0-1D32-62C0-1238-AD1347ED9A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901" y="576769"/>
            <a:ext cx="4140650" cy="595218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47D3C8-C20B-8A55-EB25-83D4FD48A7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74421" y="1162438"/>
            <a:ext cx="2098109" cy="4533124"/>
          </a:xfrm>
          <a:prstGeom prst="roundRect">
            <a:avLst>
              <a:gd name="adj" fmla="val 8652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9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26593-9521-87E5-FCCF-E1F0267BD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658"/>
            <a:ext cx="1854432" cy="9864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2616C-F0DF-CF11-9BD6-EE3E374FC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869" y="2182302"/>
            <a:ext cx="2403474" cy="229076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3807EAA-35C7-BDB0-76DA-1E52FF091C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7560" y="2182302"/>
            <a:ext cx="2403474" cy="229076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78A935A-BB3E-3845-A179-0B6A9D37AB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9251" y="2182302"/>
            <a:ext cx="2403474" cy="229076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031A1BA-1291-ACCF-76CE-3AAD93E26E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60942" y="2182302"/>
            <a:ext cx="2403474" cy="2290762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94293-DBB9-65AD-7490-670B96121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5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26593-9521-87E5-FCCF-E1F0267BD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658"/>
            <a:ext cx="1854432" cy="98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7EB150-9E0A-EFA5-C14A-BAAE2CA4C7A5}"/>
              </a:ext>
            </a:extLst>
          </p:cNvPr>
          <p:cNvSpPr/>
          <p:nvPr userDrawn="1"/>
        </p:nvSpPr>
        <p:spPr>
          <a:xfrm>
            <a:off x="686400" y="1174954"/>
            <a:ext cx="3323303" cy="5683046"/>
          </a:xfrm>
          <a:prstGeom prst="rect">
            <a:avLst/>
          </a:prstGeom>
          <a:solidFill>
            <a:srgbClr val="070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F05D0E-AE36-E62A-3651-9B74D5D056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6632" y="587477"/>
            <a:ext cx="6302478" cy="5683046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8B888-7610-B3E7-9F3C-9046439277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28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26593-9521-87E5-FCCF-E1F0267BD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658"/>
            <a:ext cx="1854432" cy="98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7EB150-9E0A-EFA5-C14A-BAAE2CA4C7A5}"/>
              </a:ext>
            </a:extLst>
          </p:cNvPr>
          <p:cNvSpPr/>
          <p:nvPr userDrawn="1"/>
        </p:nvSpPr>
        <p:spPr>
          <a:xfrm>
            <a:off x="0" y="2123768"/>
            <a:ext cx="12192000" cy="4734232"/>
          </a:xfrm>
          <a:prstGeom prst="rect">
            <a:avLst/>
          </a:prstGeom>
          <a:solidFill>
            <a:srgbClr val="070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F05D0E-AE36-E62A-3651-9B74D5D056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91432" y="608729"/>
            <a:ext cx="6302478" cy="5683046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4B539-7C3F-3DC3-0E7B-1A60595D50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658"/>
            <a:ext cx="1848465" cy="9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0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49870-6ED6-0966-BC56-3C938652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B1734-5F23-D2F2-CCAF-50DA99A9D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1CABC-63D9-5A77-1681-A45DDCA047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D8F1-455D-DD47-A313-5125BA5C7E4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1D6B7-EC0E-9388-3928-D46B21706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BDCF2-8D2E-2EA3-DB50-AF70F02A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25CFD-12E5-8749-B029-06B7DA69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4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1" r:id="rId2"/>
    <p:sldLayoutId id="2147483775" r:id="rId3"/>
    <p:sldLayoutId id="2147483774" r:id="rId4"/>
    <p:sldLayoutId id="2147483773" r:id="rId5"/>
    <p:sldLayoutId id="2147483772" r:id="rId6"/>
    <p:sldLayoutId id="2147483770" r:id="rId7"/>
    <p:sldLayoutId id="2147483768" r:id="rId8"/>
    <p:sldLayoutId id="2147483767" r:id="rId9"/>
    <p:sldLayoutId id="2147483765" r:id="rId10"/>
    <p:sldLayoutId id="2147483659" r:id="rId11"/>
    <p:sldLayoutId id="2147483764" r:id="rId12"/>
    <p:sldLayoutId id="2147483766" r:id="rId13"/>
    <p:sldLayoutId id="2147483769" r:id="rId14"/>
    <p:sldLayoutId id="2147483771" r:id="rId15"/>
    <p:sldLayoutId id="2147483655" r:id="rId16"/>
    <p:sldLayoutId id="2147483654" r:id="rId17"/>
    <p:sldLayoutId id="2147483653" r:id="rId18"/>
    <p:sldLayoutId id="2147483760" r:id="rId19"/>
    <p:sldLayoutId id="2147483657" r:id="rId20"/>
    <p:sldLayoutId id="2147483658" r:id="rId21"/>
    <p:sldLayoutId id="2147483656" r:id="rId22"/>
    <p:sldLayoutId id="2147483651" r:id="rId23"/>
    <p:sldLayoutId id="2147483650" r:id="rId24"/>
    <p:sldLayoutId id="214748364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DC5C94C-FC49-B74F-B966-DCA5B44A4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4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CBEE1-D952-5FF4-B3A9-EFFEFAD84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5C052-61FF-E514-CDE0-300BD4984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8B989-8F95-773F-A585-41FD31A21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81733-BACE-9F4E-AADD-CA5A00A8F11B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30276-719C-39D7-8998-0A6B4C9F5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60212-1A2F-A733-0B3A-A609E5D96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05F41-949A-FB45-9AE2-D23A159AC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4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6.xml"/><Relationship Id="rId18" Type="http://schemas.openxmlformats.org/officeDocument/2006/relationships/image" Target="../media/image34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31.png"/><Relationship Id="rId17" Type="http://schemas.openxmlformats.org/officeDocument/2006/relationships/customXml" Target="../ink/ink8.xml"/><Relationship Id="rId2" Type="http://schemas.openxmlformats.org/officeDocument/2006/relationships/image" Target="../media/image25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openxmlformats.org/officeDocument/2006/relationships/customXml" Target="../ink/ink5.xml"/><Relationship Id="rId24" Type="http://schemas.openxmlformats.org/officeDocument/2006/relationships/image" Target="../media/image37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30.png"/><Relationship Id="rId19" Type="http://schemas.openxmlformats.org/officeDocument/2006/relationships/customXml" Target="../ink/ink9.xml"/><Relationship Id="rId4" Type="http://schemas.openxmlformats.org/officeDocument/2006/relationships/image" Target="../media/image27.png"/><Relationship Id="rId9" Type="http://schemas.openxmlformats.org/officeDocument/2006/relationships/customXml" Target="../ink/ink4.xml"/><Relationship Id="rId14" Type="http://schemas.openxmlformats.org/officeDocument/2006/relationships/image" Target="../media/image32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84997BF-C439-F16C-D492-48533DD85BDB}"/>
              </a:ext>
            </a:extLst>
          </p:cNvPr>
          <p:cNvSpPr txBox="1">
            <a:spLocks/>
          </p:cNvSpPr>
          <p:nvPr/>
        </p:nvSpPr>
        <p:spPr>
          <a:xfrm>
            <a:off x="1111046" y="4811225"/>
            <a:ext cx="4864451" cy="1398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7559EFA-90C9-2587-4680-8A596A903664}"/>
              </a:ext>
            </a:extLst>
          </p:cNvPr>
          <p:cNvSpPr txBox="1">
            <a:spLocks/>
          </p:cNvSpPr>
          <p:nvPr/>
        </p:nvSpPr>
        <p:spPr>
          <a:xfrm>
            <a:off x="1740966" y="1345380"/>
            <a:ext cx="8896553" cy="19972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73E8E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/>
              <a:t>The Chartered Institute of Marketing</a:t>
            </a:r>
          </a:p>
          <a:p>
            <a:pPr algn="ctr"/>
            <a:r>
              <a:rPr lang="en-GB" sz="4000" dirty="0"/>
              <a:t>&amp;</a:t>
            </a:r>
          </a:p>
          <a:p>
            <a:pPr algn="ctr"/>
            <a:r>
              <a:rPr lang="en-GB" sz="4000" dirty="0"/>
              <a:t>University of Piraeus</a:t>
            </a:r>
          </a:p>
          <a:p>
            <a:pPr algn="ctr"/>
            <a:endParaRPr lang="en-GB" sz="4000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E52671A-CB7C-278A-B1B9-B65E84381725}"/>
              </a:ext>
            </a:extLst>
          </p:cNvPr>
          <p:cNvSpPr txBox="1">
            <a:spLocks/>
          </p:cNvSpPr>
          <p:nvPr/>
        </p:nvSpPr>
        <p:spPr>
          <a:xfrm>
            <a:off x="1111046" y="5328185"/>
            <a:ext cx="9404554" cy="118426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/>
          </a:p>
          <a:p>
            <a:pPr algn="ctr"/>
            <a:r>
              <a:rPr lang="en-US" sz="2800" b="1" dirty="0"/>
              <a:t>      Helping you to become more employable </a:t>
            </a:r>
          </a:p>
          <a:p>
            <a:pPr algn="ctr"/>
            <a:r>
              <a:rPr lang="en-US" sz="2800" b="1" dirty="0"/>
              <a:t>In a global market</a:t>
            </a:r>
          </a:p>
        </p:txBody>
      </p:sp>
    </p:spTree>
    <p:extLst>
      <p:ext uri="{BB962C8B-B14F-4D97-AF65-F5344CB8AC3E}">
        <p14:creationId xmlns:p14="http://schemas.microsoft.com/office/powerpoint/2010/main" val="273516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11"/>
    </mc:Choice>
    <mc:Fallback xmlns="">
      <p:transition spd="slow" advTm="4131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38A9-7AD4-807C-C216-1C5C685A7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562"/>
            <a:ext cx="12192000" cy="5934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AB0B63-5BED-56E8-1C72-C0D53C109CFC}"/>
              </a:ext>
            </a:extLst>
          </p:cNvPr>
          <p:cNvSpPr txBox="1"/>
          <p:nvPr/>
        </p:nvSpPr>
        <p:spPr>
          <a:xfrm>
            <a:off x="8273143" y="138615"/>
            <a:ext cx="3387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Extended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7007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Diploma in Professional &amp; Digital Marketing (60 credits)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42A42-E82E-CFFF-7580-BF4F3F065529}"/>
              </a:ext>
            </a:extLst>
          </p:cNvPr>
          <p:cNvSpPr txBox="1"/>
          <p:nvPr/>
        </p:nvSpPr>
        <p:spPr>
          <a:xfrm>
            <a:off x="2016034" y="138614"/>
            <a:ext cx="4232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7007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 6 Diploma in Professional &amp; Digital Marketing (50 credits)</a:t>
            </a:r>
          </a:p>
        </p:txBody>
      </p:sp>
    </p:spTree>
    <p:extLst>
      <p:ext uri="{BB962C8B-B14F-4D97-AF65-F5344CB8AC3E}">
        <p14:creationId xmlns:p14="http://schemas.microsoft.com/office/powerpoint/2010/main" val="295143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581A094-4F80-D808-F0A9-17E377E21C7D}"/>
              </a:ext>
            </a:extLst>
          </p:cNvPr>
          <p:cNvSpPr txBox="1">
            <a:spLocks/>
          </p:cNvSpPr>
          <p:nvPr/>
        </p:nvSpPr>
        <p:spPr>
          <a:xfrm>
            <a:off x="1111047" y="2615381"/>
            <a:ext cx="4513576" cy="16817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73E8E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Practical </a:t>
            </a:r>
            <a:r>
              <a:rPr lang="en-GB" dirty="0"/>
              <a:t>marketing experience</a:t>
            </a:r>
          </a:p>
        </p:txBody>
      </p:sp>
    </p:spTree>
    <p:extLst>
      <p:ext uri="{BB962C8B-B14F-4D97-AF65-F5344CB8AC3E}">
        <p14:creationId xmlns:p14="http://schemas.microsoft.com/office/powerpoint/2010/main" val="238422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BA671F-CFF3-F907-1D6D-0AA36B011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30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62E0FB-5E64-E9CE-F758-2F8CBA0A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0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8C3FF-4A7E-5985-8616-53DFCD47E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61BBE5E-95D0-D8E3-1B4C-F962A8EDACEC}"/>
              </a:ext>
            </a:extLst>
          </p:cNvPr>
          <p:cNvSpPr txBox="1">
            <a:spLocks/>
          </p:cNvSpPr>
          <p:nvPr/>
        </p:nvSpPr>
        <p:spPr>
          <a:xfrm>
            <a:off x="176327" y="918661"/>
            <a:ext cx="4513576" cy="16817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73E8E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0" dirty="0">
                <a:solidFill>
                  <a:schemeClr val="bg1"/>
                </a:solidFill>
                <a:effectLst/>
                <a:latin typeface="SourceSansPro"/>
              </a:rPr>
              <a:t>In the competitive world of marketing, CIM’s annual student marketing competition, The Pitch, stands as a beacon of opportunity for students eager to prove themselves. The Pitch challenges participants to apply their academic knowledge and creative skills to real-world marketing problems set by a charity, presenting their solutions to a panel of seasoned industry experts.</a:t>
            </a:r>
          </a:p>
          <a:p>
            <a:endParaRPr lang="en-US" sz="1800" dirty="0">
              <a:solidFill>
                <a:schemeClr val="bg1"/>
              </a:solidFill>
              <a:latin typeface="SourceSansPro"/>
            </a:endParaRPr>
          </a:p>
          <a:p>
            <a:r>
              <a:rPr lang="en-US" sz="1800" dirty="0">
                <a:solidFill>
                  <a:schemeClr val="bg1"/>
                </a:solidFill>
                <a:latin typeface="SourceSansPro"/>
              </a:rPr>
              <a:t>Jack Hardy, Head of Marketing – Jam 7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E93854-92FD-5702-C614-C6CCD865B545}"/>
              </a:ext>
            </a:extLst>
          </p:cNvPr>
          <p:cNvSpPr txBox="1"/>
          <p:nvPr/>
        </p:nvSpPr>
        <p:spPr>
          <a:xfrm>
            <a:off x="6949440" y="1239520"/>
            <a:ext cx="3789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  <a:latin typeface="SourceSansPro"/>
              </a:rPr>
              <a:t>Reflecting on the experience,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SourceSansPro"/>
              </a:rPr>
              <a:t>Triputra</a:t>
            </a:r>
            <a:r>
              <a:rPr lang="en-US" b="1" i="0" dirty="0">
                <a:solidFill>
                  <a:schemeClr val="bg1"/>
                </a:solidFill>
                <a:effectLst/>
                <a:latin typeface="SourceSansPro"/>
              </a:rPr>
              <a:t> shared, "The most important lesson I learned from participating in The Pitch was how to develop a complete and feasible marketing plan within the constraints of a real-world business framework.”</a:t>
            </a:r>
          </a:p>
          <a:p>
            <a:endParaRPr lang="en-US" b="1" i="0" dirty="0">
              <a:solidFill>
                <a:schemeClr val="bg1"/>
              </a:solidFill>
              <a:effectLst/>
              <a:latin typeface="SourceSansPro"/>
            </a:endParaRPr>
          </a:p>
          <a:p>
            <a:r>
              <a:rPr lang="en-US" b="1" dirty="0" err="1">
                <a:solidFill>
                  <a:schemeClr val="bg1"/>
                </a:solidFill>
                <a:latin typeface="SourceSansPro"/>
              </a:rPr>
              <a:t>Sakri</a:t>
            </a:r>
            <a:r>
              <a:rPr lang="en-US" b="1" dirty="0">
                <a:solidFill>
                  <a:schemeClr val="bg1"/>
                </a:solidFill>
                <a:latin typeface="SourceSansPro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ourceSansPro"/>
              </a:rPr>
              <a:t>Triputra</a:t>
            </a:r>
            <a:r>
              <a:rPr lang="en-US" b="1" dirty="0">
                <a:solidFill>
                  <a:schemeClr val="bg1"/>
                </a:solidFill>
                <a:latin typeface="SourceSansPro"/>
              </a:rPr>
              <a:t> – The Pitch Winner 2023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0E237-FF2F-B4D3-A766-A43A7AA1C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080" y="4101842"/>
            <a:ext cx="4628685" cy="2675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4329C-7324-421F-CAC7-A8756F579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35" y="4101842"/>
            <a:ext cx="6115364" cy="26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30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28FEB-3341-507A-12C4-50ED9AE73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2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2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84E920-4B75-B532-55A2-1EB09D16F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11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2EE1-D353-5BCA-8256-D4ADB1C514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ED7BAE-30D0-1506-F41B-2A9FC1764B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BAE6E-FCF2-81FB-B532-C9117FDEF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D5F66B3-983C-DF00-6EAF-41B50F44DCF0}"/>
                  </a:ext>
                </a:extLst>
              </p14:cNvPr>
              <p14:cNvContentPartPr/>
              <p14:nvPr/>
            </p14:nvContentPartPr>
            <p14:xfrm>
              <a:off x="3973320" y="587589"/>
              <a:ext cx="522000" cy="11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D5F66B3-983C-DF00-6EAF-41B50F44DC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9320" y="479949"/>
                <a:ext cx="629640" cy="22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0285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B3024-D7FF-31EF-15CC-7D8E2A0FF8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D5E53-29BC-9C95-6FEE-443215E848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0E86A-30BE-B3A5-BD3B-73A0BE299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45629" cy="4539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7CCF02-B132-A522-5949-B138010D0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73145"/>
            <a:ext cx="5769428" cy="234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9FC96-18A9-C3CF-FA75-51B853AE5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629" y="1"/>
            <a:ext cx="6346372" cy="4277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59180-B2FD-24E3-9A1C-2FCAFF1AB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629" y="4508483"/>
            <a:ext cx="6270170" cy="23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56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52DD5-8067-2CCF-E109-058D5BFFC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5"/>
            <a:ext cx="12192000" cy="681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6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33F40-9C9B-8B18-B537-15963DB8C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43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46BAF-86B7-7D24-FBCE-AC4DF80AA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1308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349CD91-31D2-C06E-6796-9C8C5E13C3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19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7CAD7-316E-744C-C41A-9E6E4FFED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3FB57F6-A379-5347-15CA-6FB8CBA9C8DF}"/>
              </a:ext>
            </a:extLst>
          </p:cNvPr>
          <p:cNvSpPr txBox="1">
            <a:spLocks/>
          </p:cNvSpPr>
          <p:nvPr/>
        </p:nvSpPr>
        <p:spPr>
          <a:xfrm>
            <a:off x="3762807" y="756101"/>
            <a:ext cx="4513576" cy="16817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73E8E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Tutor Benefits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AF747-3BB1-CD89-3A1D-8996FF518680}"/>
              </a:ext>
            </a:extLst>
          </p:cNvPr>
          <p:cNvSpPr txBox="1"/>
          <p:nvPr/>
        </p:nvSpPr>
        <p:spPr>
          <a:xfrm>
            <a:off x="477520" y="1596952"/>
            <a:ext cx="108915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Free access to CIM </a:t>
            </a:r>
            <a:r>
              <a:rPr lang="en-GB" b="1" dirty="0" err="1">
                <a:solidFill>
                  <a:schemeClr val="bg1"/>
                </a:solidFill>
              </a:rPr>
              <a:t>Tutorzone</a:t>
            </a:r>
            <a:r>
              <a:rPr lang="en-GB" b="1" dirty="0">
                <a:solidFill>
                  <a:schemeClr val="bg1"/>
                </a:solidFill>
              </a:rPr>
              <a:t>: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CIM Module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CIM Module Assessment briefs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CIM Study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Marketing Materials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Additional free </a:t>
            </a:r>
            <a:r>
              <a:rPr lang="en-GB" b="1">
                <a:solidFill>
                  <a:schemeClr val="bg1"/>
                </a:solidFill>
              </a:rPr>
              <a:t>Access for </a:t>
            </a:r>
            <a:r>
              <a:rPr lang="en-GB" b="1" dirty="0">
                <a:solidFill>
                  <a:schemeClr val="bg1"/>
                </a:solidFill>
              </a:rPr>
              <a:t>tutors for The Marketing Club or can upgrade to  a higher membership depending on experience and qualifications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Can be a purchased via the university for a significantly discounted fee of £65 for Affiliate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Access to online and offline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Professional Webinar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Guidance Documents and Professional templates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Access to CIM professional qualifications including Leadership and Management.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58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6CC3695-35D9-922B-50F2-F07C0A1F95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0472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441496-616A-B538-D8B5-CAB5C848D4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96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A62E3BA6-02C0-127D-E23C-FEAE3B57CC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7598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C19634-DE5A-196E-6C5E-1AD5E51A2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61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6D794-13CD-48B8-DF5A-D8AF7188A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182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diagram of a professional marketing framework&#10;&#10;AI-generated content may be incorrect.">
            <a:extLst>
              <a:ext uri="{FF2B5EF4-FFF2-40B4-BE49-F238E27FC236}">
                <a16:creationId xmlns:a16="http://schemas.microsoft.com/office/drawing/2014/main" id="{366A2C59-425C-ADB2-E17C-2C60994363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20" y="3049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4945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0E9DBB0-6063-4EDE-AC15-5653196F840D}"/>
              </a:ext>
            </a:extLst>
          </p:cNvPr>
          <p:cNvSpPr txBox="1">
            <a:spLocks/>
          </p:cNvSpPr>
          <p:nvPr/>
        </p:nvSpPr>
        <p:spPr>
          <a:xfrm>
            <a:off x="1792971" y="1408963"/>
            <a:ext cx="9505293" cy="71755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GB" sz="800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endParaRPr lang="en-GB" sz="2000"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0BA682-ED1D-2D57-C153-88B2B38CD53A}"/>
              </a:ext>
            </a:extLst>
          </p:cNvPr>
          <p:cNvSpPr txBox="1"/>
          <p:nvPr/>
        </p:nvSpPr>
        <p:spPr>
          <a:xfrm>
            <a:off x="1478963" y="1674674"/>
            <a:ext cx="9234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>
                <a:solidFill>
                  <a:srgbClr val="737370"/>
                </a:solidFill>
                <a:effectLst/>
                <a:latin typeface="Calibri" panose="020F0502020204030204" pitchFamily="34" charset="0"/>
              </a:rPr>
              <a:t>  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  <a:p>
            <a:endParaRPr lang="en-GB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6C4CD0B-A46B-A22F-4C4B-A55528663095}"/>
              </a:ext>
            </a:extLst>
          </p:cNvPr>
          <p:cNvSpPr txBox="1">
            <a:spLocks/>
          </p:cNvSpPr>
          <p:nvPr/>
        </p:nvSpPr>
        <p:spPr>
          <a:xfrm>
            <a:off x="1604228" y="1438028"/>
            <a:ext cx="4667986" cy="1990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73E8E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7007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good reasons to gain a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07007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CIM qualification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7007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9B14D30A-0BA9-5916-2EAF-47FE3BF082BA}"/>
              </a:ext>
            </a:extLst>
          </p:cNvPr>
          <p:cNvSpPr txBox="1">
            <a:spLocks/>
          </p:cNvSpPr>
          <p:nvPr/>
        </p:nvSpPr>
        <p:spPr>
          <a:xfrm>
            <a:off x="8990479" y="4183521"/>
            <a:ext cx="2403474" cy="2290762"/>
          </a:xfrm>
          <a:prstGeom prst="rect">
            <a:avLst/>
          </a:prstGeom>
          <a:solidFill>
            <a:srgbClr val="73737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600" dirty="0">
                <a:solidFill>
                  <a:srgbClr val="73E8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Internationally recognised qualifications that lead to Chartered Marketer status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691C285-398A-6908-6A80-A51AC074766D}"/>
              </a:ext>
            </a:extLst>
          </p:cNvPr>
          <p:cNvSpPr txBox="1">
            <a:spLocks/>
          </p:cNvSpPr>
          <p:nvPr/>
        </p:nvSpPr>
        <p:spPr>
          <a:xfrm>
            <a:off x="3283598" y="2872032"/>
            <a:ext cx="2403474" cy="2290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6268005-C1C2-A23A-8DD5-6EE434847F7E}"/>
              </a:ext>
            </a:extLst>
          </p:cNvPr>
          <p:cNvSpPr txBox="1">
            <a:spLocks/>
          </p:cNvSpPr>
          <p:nvPr/>
        </p:nvSpPr>
        <p:spPr>
          <a:xfrm>
            <a:off x="5900502" y="4183521"/>
            <a:ext cx="2403474" cy="229076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 of employers look at applicants that have a CIM qualification when recruiting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8256FB0-C1D1-DF57-A705-B7BEE5451D67}"/>
              </a:ext>
            </a:extLst>
          </p:cNvPr>
          <p:cNvSpPr txBox="1">
            <a:spLocks/>
          </p:cNvSpPr>
          <p:nvPr/>
        </p:nvSpPr>
        <p:spPr>
          <a:xfrm>
            <a:off x="9511300" y="873766"/>
            <a:ext cx="2403474" cy="2290762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university degrees, CIM qualifications are the most sought after by employers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140D8B-8592-B3DC-2F78-B8C23B343B70}"/>
              </a:ext>
            </a:extLst>
          </p:cNvPr>
          <p:cNvSpPr txBox="1"/>
          <p:nvPr/>
        </p:nvSpPr>
        <p:spPr>
          <a:xfrm>
            <a:off x="734544" y="3645605"/>
            <a:ext cx="2403474" cy="2492990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600" dirty="0">
                <a:solidFill>
                  <a:srgbClr val="73E8EB"/>
                </a:solidFill>
              </a:rPr>
              <a:t>60% of CIM graduates are more respected at work or given more responsibility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F87926-6EB0-F679-7F31-402F764DD4FD}"/>
              </a:ext>
            </a:extLst>
          </p:cNvPr>
          <p:cNvSpPr txBox="1"/>
          <p:nvPr/>
        </p:nvSpPr>
        <p:spPr>
          <a:xfrm>
            <a:off x="6340064" y="112941"/>
            <a:ext cx="2403474" cy="3693319"/>
          </a:xfrm>
          <a:prstGeom prst="rect">
            <a:avLst/>
          </a:prstGeom>
          <a:solidFill>
            <a:srgbClr val="73E8EB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Nearly half (47%) of CIM graduates get promoted or receive a pay rise within 12 months of graduating with CIM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682468-985A-DED3-B952-EE1A3BF386D4}"/>
              </a:ext>
            </a:extLst>
          </p:cNvPr>
          <p:cNvSpPr txBox="1"/>
          <p:nvPr/>
        </p:nvSpPr>
        <p:spPr>
          <a:xfrm>
            <a:off x="3351448" y="2872032"/>
            <a:ext cx="2403474" cy="2270878"/>
          </a:xfrm>
          <a:prstGeom prst="rect">
            <a:avLst/>
          </a:prstGeom>
          <a:solidFill>
            <a:srgbClr val="73737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GB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Adds practitioner experience, improving your employability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00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55"/>
    </mc:Choice>
    <mc:Fallback xmlns="">
      <p:transition spd="slow" advTm="166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581A094-4F80-D808-F0A9-17E377E21C7D}"/>
              </a:ext>
            </a:extLst>
          </p:cNvPr>
          <p:cNvSpPr txBox="1">
            <a:spLocks/>
          </p:cNvSpPr>
          <p:nvPr/>
        </p:nvSpPr>
        <p:spPr>
          <a:xfrm>
            <a:off x="1111047" y="2615381"/>
            <a:ext cx="4513576" cy="16817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73E8E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CIM Qualifications</a:t>
            </a:r>
          </a:p>
        </p:txBody>
      </p:sp>
    </p:spTree>
    <p:extLst>
      <p:ext uri="{BB962C8B-B14F-4D97-AF65-F5344CB8AC3E}">
        <p14:creationId xmlns:p14="http://schemas.microsoft.com/office/powerpoint/2010/main" val="3844550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EEE11FE-B7B9-E6C2-C806-8569D07BEC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50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screenshot of a diagram&#10;&#10;Description automatically generated">
            <a:extLst>
              <a:ext uri="{FF2B5EF4-FFF2-40B4-BE49-F238E27FC236}">
                <a16:creationId xmlns:a16="http://schemas.microsoft.com/office/drawing/2014/main" id="{06131D3F-3876-6A2A-570F-B418B461C5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20" y="20330"/>
            <a:ext cx="12191980" cy="6857990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40BB0CA-8959-0DFD-63A7-2EEFF59A18CD}"/>
                  </a:ext>
                </a:extLst>
              </p14:cNvPr>
              <p14:cNvContentPartPr/>
              <p14:nvPr/>
            </p14:nvContentPartPr>
            <p14:xfrm>
              <a:off x="2742960" y="4083800"/>
              <a:ext cx="782280" cy="2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40BB0CA-8959-0DFD-63A7-2EEFF59A18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9320" y="3975800"/>
                <a:ext cx="88992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DE47D01-9A0C-AA7D-B6CE-C430B49FCD39}"/>
                  </a:ext>
                </a:extLst>
              </p14:cNvPr>
              <p14:cNvContentPartPr/>
              <p14:nvPr/>
            </p14:nvContentPartPr>
            <p14:xfrm>
              <a:off x="3522720" y="4327160"/>
              <a:ext cx="33480" cy="82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DE47D01-9A0C-AA7D-B6CE-C430B49FCD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9080" y="4219160"/>
                <a:ext cx="14112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CDFC0C9-A814-DAA6-6E4A-46F218DD16BE}"/>
                  </a:ext>
                </a:extLst>
              </p14:cNvPr>
              <p14:cNvContentPartPr/>
              <p14:nvPr/>
            </p14:nvContentPartPr>
            <p14:xfrm>
              <a:off x="2803440" y="4073000"/>
              <a:ext cx="916560" cy="559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CDFC0C9-A814-DAA6-6E4A-46F218DD16B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49440" y="3965360"/>
                <a:ext cx="1024200" cy="77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27C8C39-8BC9-7982-200F-1F0413D36BA8}"/>
                  </a:ext>
                </a:extLst>
              </p14:cNvPr>
              <p14:cNvContentPartPr/>
              <p14:nvPr/>
            </p14:nvContentPartPr>
            <p14:xfrm>
              <a:off x="4388880" y="364712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27C8C39-8BC9-7982-200F-1F0413D36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34880" y="35391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57E763F-1685-B71D-A94A-A180807CB3EF}"/>
                  </a:ext>
                </a:extLst>
              </p14:cNvPr>
              <p14:cNvContentPartPr/>
              <p14:nvPr/>
            </p14:nvContentPartPr>
            <p14:xfrm>
              <a:off x="2647200" y="4087040"/>
              <a:ext cx="932040" cy="541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57E763F-1685-B71D-A94A-A180807CB3E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93200" y="3979040"/>
                <a:ext cx="1039680" cy="75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D35AF8F-4779-B4CB-43C7-0855C22050D2}"/>
                  </a:ext>
                </a:extLst>
              </p14:cNvPr>
              <p14:cNvContentPartPr/>
              <p14:nvPr/>
            </p14:nvContentPartPr>
            <p14:xfrm>
              <a:off x="3067680" y="1491080"/>
              <a:ext cx="138600" cy="1639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D35AF8F-4779-B4CB-43C7-0855C22050D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14040" y="1383080"/>
                <a:ext cx="246240" cy="18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226258E-7014-4694-13E4-5A09E715000B}"/>
                  </a:ext>
                </a:extLst>
              </p14:cNvPr>
              <p14:cNvContentPartPr/>
              <p14:nvPr/>
            </p14:nvContentPartPr>
            <p14:xfrm>
              <a:off x="4297800" y="37893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226258E-7014-4694-13E4-5A09E715000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07800" y="360968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A67A939-A6FF-F141-37DF-5DB468A5D7DE}"/>
                  </a:ext>
                </a:extLst>
              </p14:cNvPr>
              <p14:cNvContentPartPr/>
              <p14:nvPr/>
            </p14:nvContentPartPr>
            <p14:xfrm>
              <a:off x="2710920" y="4173440"/>
              <a:ext cx="853200" cy="145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A67A939-A6FF-F141-37DF-5DB468A5D7D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20920" y="3993440"/>
                <a:ext cx="1032840" cy="50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8C5FCF84-FFCA-2638-19B9-1AD3479331B3}"/>
              </a:ext>
            </a:extLst>
          </p:cNvPr>
          <p:cNvGrpSpPr/>
          <p:nvPr/>
        </p:nvGrpSpPr>
        <p:grpSpPr>
          <a:xfrm>
            <a:off x="2732880" y="4006400"/>
            <a:ext cx="976320" cy="699120"/>
            <a:chOff x="2732880" y="4006400"/>
            <a:chExt cx="976320" cy="69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32D24AF-B26E-FEEF-7C4A-D7F6F171FF83}"/>
                    </a:ext>
                  </a:extLst>
                </p14:cNvPr>
                <p14:cNvContentPartPr/>
                <p14:nvPr/>
              </p14:nvContentPartPr>
              <p14:xfrm>
                <a:off x="2732880" y="4006400"/>
                <a:ext cx="976320" cy="658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32D24AF-B26E-FEEF-7C4A-D7F6F171FF8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669880" y="3943400"/>
                  <a:ext cx="1101960" cy="78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2B5D00F-EB89-04DE-E847-6A73AE68F8CF}"/>
                    </a:ext>
                  </a:extLst>
                </p14:cNvPr>
                <p14:cNvContentPartPr/>
                <p14:nvPr/>
              </p14:nvContentPartPr>
              <p14:xfrm>
                <a:off x="3383040" y="4196120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2B5D00F-EB89-04DE-E847-6A73AE68F8C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320400" y="41331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E50522A-3912-9375-13EA-852F47D112C3}"/>
                    </a:ext>
                  </a:extLst>
                </p14:cNvPr>
                <p14:cNvContentPartPr/>
                <p14:nvPr/>
              </p14:nvContentPartPr>
              <p14:xfrm>
                <a:off x="2865360" y="4344800"/>
                <a:ext cx="639360" cy="3607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E50522A-3912-9375-13EA-852F47D112C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802360" y="4282160"/>
                  <a:ext cx="765000" cy="486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697610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8.5|33.2|15.8|18.8|3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66b4424-0cf7-41fa-86a3-0309507f1d81">
      <UserInfo>
        <DisplayName>Jonny Crawley</DisplayName>
        <AccountId>23</AccountId>
        <AccountType/>
      </UserInfo>
    </SharedWithUsers>
    <_activity xmlns="5e1de6e9-f104-4cc2-902b-e8dba3e8fee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E977504A6A2F4EA8D3F4FBC65724A7" ma:contentTypeVersion="15" ma:contentTypeDescription="Create a new document." ma:contentTypeScope="" ma:versionID="37c4862fe4b16e434b78cc9adee60fcf">
  <xsd:schema xmlns:xsd="http://www.w3.org/2001/XMLSchema" xmlns:xs="http://www.w3.org/2001/XMLSchema" xmlns:p="http://schemas.microsoft.com/office/2006/metadata/properties" xmlns:ns3="5e1de6e9-f104-4cc2-902b-e8dba3e8fee0" xmlns:ns4="d66b4424-0cf7-41fa-86a3-0309507f1d81" targetNamespace="http://schemas.microsoft.com/office/2006/metadata/properties" ma:root="true" ma:fieldsID="b86dd4e59742e6ea1405d8a91974dae3" ns3:_="" ns4:_="">
    <xsd:import namespace="5e1de6e9-f104-4cc2-902b-e8dba3e8fee0"/>
    <xsd:import namespace="d66b4424-0cf7-41fa-86a3-0309507f1d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de6e9-f104-4cc2-902b-e8dba3e8fe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b4424-0cf7-41fa-86a3-0309507f1d8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9B0C14-7C76-485F-991E-FF2697353477}">
  <ds:schemaRefs>
    <ds:schemaRef ds:uri="http://purl.org/dc/terms/"/>
    <ds:schemaRef ds:uri="5e1de6e9-f104-4cc2-902b-e8dba3e8fee0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66b4424-0cf7-41fa-86a3-0309507f1d81"/>
  </ds:schemaRefs>
</ds:datastoreItem>
</file>

<file path=customXml/itemProps2.xml><?xml version="1.0" encoding="utf-8"?>
<ds:datastoreItem xmlns:ds="http://schemas.openxmlformats.org/officeDocument/2006/customXml" ds:itemID="{D6F590ED-995C-4AB9-8E40-3BF709D15B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91E456-9964-45BD-A8BC-27FA3EB7DA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de6e9-f104-4cc2-902b-e8dba3e8fee0"/>
    <ds:schemaRef ds:uri="d66b4424-0cf7-41fa-86a3-0309507f1d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31507</TotalTime>
  <Words>541</Words>
  <Application>Microsoft Office PowerPoint</Application>
  <PresentationFormat>Widescreen</PresentationFormat>
  <Paragraphs>72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SourceSansPro</vt:lpstr>
      <vt:lpstr>Arial</vt:lpstr>
      <vt:lpstr>Calibri</vt:lpstr>
      <vt:lpstr>Calibri Light</vt:lpstr>
      <vt:lpstr>Office Theme</vt:lpstr>
      <vt:lpstr>2_Custom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Jonny Crawley</dc:creator>
  <cp:lastModifiedBy>DIMITRIOS KAMPIS</cp:lastModifiedBy>
  <cp:revision>52</cp:revision>
  <dcterms:created xsi:type="dcterms:W3CDTF">2023-05-23T19:47:37Z</dcterms:created>
  <dcterms:modified xsi:type="dcterms:W3CDTF">2025-10-03T11:56:56Z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0x010100D1E977504A6A2F4EA8D3F4FBC65724A7</vt:lpwstr>
  </property>
</Properties>
</file>