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386" r:id="rId3"/>
    <p:sldId id="387" r:id="rId4"/>
    <p:sldId id="388" r:id="rId5"/>
    <p:sldId id="389" r:id="rId6"/>
    <p:sldId id="390" r:id="rId7"/>
    <p:sldId id="391" r:id="rId8"/>
    <p:sldId id="392" r:id="rId9"/>
    <p:sldId id="393" r:id="rId10"/>
    <p:sldId id="394" r:id="rId11"/>
    <p:sldId id="395" r:id="rId12"/>
    <p:sldId id="396" r:id="rId13"/>
    <p:sldId id="397" r:id="rId14"/>
    <p:sldId id="398" r:id="rId15"/>
    <p:sldId id="399" r:id="rId16"/>
    <p:sldId id="400" r:id="rId17"/>
    <p:sldId id="401" r:id="rId18"/>
    <p:sldId id="402" r:id="rId19"/>
    <p:sldId id="403" r:id="rId20"/>
    <p:sldId id="404" r:id="rId21"/>
    <p:sldId id="405" r:id="rId22"/>
    <p:sldId id="406" r:id="rId23"/>
    <p:sldId id="407" r:id="rId24"/>
    <p:sldId id="408" r:id="rId25"/>
    <p:sldId id="409" r:id="rId26"/>
    <p:sldId id="410" r:id="rId27"/>
    <p:sldId id="411" r:id="rId28"/>
    <p:sldId id="412" r:id="rId29"/>
    <p:sldId id="413" r:id="rId30"/>
    <p:sldId id="414" r:id="rId31"/>
    <p:sldId id="415" r:id="rId32"/>
    <p:sldId id="416" r:id="rId33"/>
    <p:sldId id="41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31" d="100"/>
          <a:sy n="131" d="100"/>
        </p:scale>
        <p:origin x="41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07824371-2430-4AB0-B01C-87D3005BC518}" type="datetimeFigureOut">
              <a:rPr lang="el-GR" smtClean="0"/>
              <a:t>23/3/22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6E4319C-2211-49CC-B428-D47C11C6B5CC}" type="slidenum">
              <a:rPr lang="el-GR" smtClean="0"/>
              <a:t>‹N›</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5232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07824371-2430-4AB0-B01C-87D3005BC518}" type="datetimeFigureOut">
              <a:rPr lang="el-GR" smtClean="0"/>
              <a:t>23/3/22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6E4319C-2211-49CC-B428-D47C11C6B5CC}" type="slidenum">
              <a:rPr lang="el-GR" smtClean="0"/>
              <a:t>‹N›</a:t>
            </a:fld>
            <a:endParaRPr lang="el-GR"/>
          </a:p>
        </p:txBody>
      </p:sp>
    </p:spTree>
    <p:extLst>
      <p:ext uri="{BB962C8B-B14F-4D97-AF65-F5344CB8AC3E}">
        <p14:creationId xmlns:p14="http://schemas.microsoft.com/office/powerpoint/2010/main" val="3978105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07824371-2430-4AB0-B01C-87D3005BC518}" type="datetimeFigureOut">
              <a:rPr lang="el-GR" smtClean="0"/>
              <a:t>23/3/22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6E4319C-2211-49CC-B428-D47C11C6B5CC}" type="slidenum">
              <a:rPr lang="el-GR" smtClean="0"/>
              <a:t>‹N›</a:t>
            </a:fld>
            <a:endParaRPr lang="el-GR"/>
          </a:p>
        </p:txBody>
      </p:sp>
    </p:spTree>
    <p:extLst>
      <p:ext uri="{BB962C8B-B14F-4D97-AF65-F5344CB8AC3E}">
        <p14:creationId xmlns:p14="http://schemas.microsoft.com/office/powerpoint/2010/main" val="2639457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07824371-2430-4AB0-B01C-87D3005BC518}" type="datetimeFigureOut">
              <a:rPr lang="el-GR" smtClean="0"/>
              <a:t>23/3/22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6E4319C-2211-49CC-B428-D47C11C6B5CC}" type="slidenum">
              <a:rPr lang="el-GR" smtClean="0"/>
              <a:t>‹N›</a:t>
            </a:fld>
            <a:endParaRPr lang="el-GR"/>
          </a:p>
        </p:txBody>
      </p:sp>
    </p:spTree>
    <p:extLst>
      <p:ext uri="{BB962C8B-B14F-4D97-AF65-F5344CB8AC3E}">
        <p14:creationId xmlns:p14="http://schemas.microsoft.com/office/powerpoint/2010/main" val="3432309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07824371-2430-4AB0-B01C-87D3005BC518}" type="datetimeFigureOut">
              <a:rPr lang="el-GR" smtClean="0"/>
              <a:t>23/3/22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6E4319C-2211-49CC-B428-D47C11C6B5CC}" type="slidenum">
              <a:rPr lang="el-GR" smtClean="0"/>
              <a:t>‹N›</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1548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07824371-2430-4AB0-B01C-87D3005BC518}" type="datetimeFigureOut">
              <a:rPr lang="el-GR" smtClean="0"/>
              <a:t>23/3/22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6E4319C-2211-49CC-B428-D47C11C6B5CC}" type="slidenum">
              <a:rPr lang="el-GR" smtClean="0"/>
              <a:t>‹N›</a:t>
            </a:fld>
            <a:endParaRPr lang="el-GR"/>
          </a:p>
        </p:txBody>
      </p:sp>
    </p:spTree>
    <p:extLst>
      <p:ext uri="{BB962C8B-B14F-4D97-AF65-F5344CB8AC3E}">
        <p14:creationId xmlns:p14="http://schemas.microsoft.com/office/powerpoint/2010/main" val="2561322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1097280" y="2582334"/>
            <a:ext cx="4937760" cy="33782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6217920" y="2582334"/>
            <a:ext cx="4937760" cy="33782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07824371-2430-4AB0-B01C-87D3005BC518}" type="datetimeFigureOut">
              <a:rPr lang="el-GR" smtClean="0"/>
              <a:t>23/3/22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6E4319C-2211-49CC-B428-D47C11C6B5CC}" type="slidenum">
              <a:rPr lang="el-GR" smtClean="0"/>
              <a:t>‹N›</a:t>
            </a:fld>
            <a:endParaRPr lang="el-GR"/>
          </a:p>
        </p:txBody>
      </p:sp>
    </p:spTree>
    <p:extLst>
      <p:ext uri="{BB962C8B-B14F-4D97-AF65-F5344CB8AC3E}">
        <p14:creationId xmlns:p14="http://schemas.microsoft.com/office/powerpoint/2010/main" val="2945320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07824371-2430-4AB0-B01C-87D3005BC518}" type="datetimeFigureOut">
              <a:rPr lang="el-GR" smtClean="0"/>
              <a:t>23/3/22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B6E4319C-2211-49CC-B428-D47C11C6B5CC}" type="slidenum">
              <a:rPr lang="el-GR" smtClean="0"/>
              <a:t>‹N›</a:t>
            </a:fld>
            <a:endParaRPr lang="el-GR"/>
          </a:p>
        </p:txBody>
      </p:sp>
    </p:spTree>
    <p:extLst>
      <p:ext uri="{BB962C8B-B14F-4D97-AF65-F5344CB8AC3E}">
        <p14:creationId xmlns:p14="http://schemas.microsoft.com/office/powerpoint/2010/main" val="3039783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7824371-2430-4AB0-B01C-87D3005BC518}" type="datetimeFigureOut">
              <a:rPr lang="el-GR" smtClean="0"/>
              <a:t>23/3/22</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B6E4319C-2211-49CC-B428-D47C11C6B5CC}" type="slidenum">
              <a:rPr lang="el-GR" smtClean="0"/>
              <a:t>‹N›</a:t>
            </a:fld>
            <a:endParaRPr lang="el-GR"/>
          </a:p>
        </p:txBody>
      </p:sp>
    </p:spTree>
    <p:extLst>
      <p:ext uri="{BB962C8B-B14F-4D97-AF65-F5344CB8AC3E}">
        <p14:creationId xmlns:p14="http://schemas.microsoft.com/office/powerpoint/2010/main" val="163522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7824371-2430-4AB0-B01C-87D3005BC518}" type="datetimeFigureOut">
              <a:rPr lang="el-GR" smtClean="0"/>
              <a:t>23/3/22</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E4319C-2211-49CC-B428-D47C11C6B5CC}" type="slidenum">
              <a:rPr lang="el-GR" smtClean="0"/>
              <a:t>‹N›</a:t>
            </a:fld>
            <a:endParaRPr lang="el-GR"/>
          </a:p>
        </p:txBody>
      </p:sp>
    </p:spTree>
    <p:extLst>
      <p:ext uri="{BB962C8B-B14F-4D97-AF65-F5344CB8AC3E}">
        <p14:creationId xmlns:p14="http://schemas.microsoft.com/office/powerpoint/2010/main" val="3800451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07824371-2430-4AB0-B01C-87D3005BC518}" type="datetimeFigureOut">
              <a:rPr lang="el-GR" smtClean="0"/>
              <a:t>23/3/22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6E4319C-2211-49CC-B428-D47C11C6B5CC}" type="slidenum">
              <a:rPr lang="el-GR" smtClean="0"/>
              <a:t>‹N›</a:t>
            </a:fld>
            <a:endParaRPr lang="el-GR"/>
          </a:p>
        </p:txBody>
      </p:sp>
    </p:spTree>
    <p:extLst>
      <p:ext uri="{BB962C8B-B14F-4D97-AF65-F5344CB8AC3E}">
        <p14:creationId xmlns:p14="http://schemas.microsoft.com/office/powerpoint/2010/main" val="3566203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7824371-2430-4AB0-B01C-87D3005BC518}" type="datetimeFigureOut">
              <a:rPr lang="el-GR" smtClean="0"/>
              <a:t>23/3/22</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6E4319C-2211-49CC-B428-D47C11C6B5CC}" type="slidenum">
              <a:rPr lang="el-GR" smtClean="0"/>
              <a:t>‹N›</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4522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scopus-com.proxy.eap.gr/" TargetMode="External"/><Relationship Id="rId2" Type="http://schemas.openxmlformats.org/officeDocument/2006/relationships/hyperlink" Target="http://www.heal-link.gr/" TargetMode="External"/><Relationship Id="rId1" Type="http://schemas.openxmlformats.org/officeDocument/2006/relationships/slideLayout" Target="../slideLayouts/slideLayout2.xml"/><Relationship Id="rId4" Type="http://schemas.openxmlformats.org/officeDocument/2006/relationships/hyperlink" Target="http://scholar.google.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www.apastyle.org/"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http://users.uoa.gr/~roussosp/gr/PublicationManual.pdf" TargetMode="External"/><Relationship Id="rId2" Type="http://schemas.openxmlformats.org/officeDocument/2006/relationships/hyperlink" Target="http://homepage/"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heal-link.gr/"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mailto:smastrokoukou@unipi.g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hyperlink" Target="http://dspace.lib.uom.gr/" TargetMode="External"/><Relationship Id="rId3" Type="http://schemas.openxmlformats.org/officeDocument/2006/relationships/hyperlink" Target="https://dione.lib.unipi.gr/" TargetMode="External"/><Relationship Id="rId7" Type="http://schemas.openxmlformats.org/officeDocument/2006/relationships/hyperlink" Target="http://elocus.lib.uoc.gr/" TargetMode="External"/><Relationship Id="rId2" Type="http://schemas.openxmlformats.org/officeDocument/2006/relationships/hyperlink" Target="http://phdtheses.ekt.gr/eadd/?locale=el" TargetMode="External"/><Relationship Id="rId1" Type="http://schemas.openxmlformats.org/officeDocument/2006/relationships/slideLayout" Target="../slideLayouts/slideLayout7.xml"/><Relationship Id="rId6" Type="http://schemas.openxmlformats.org/officeDocument/2006/relationships/hyperlink" Target="http://nemertes.lis.upatras.gr/" TargetMode="External"/><Relationship Id="rId5" Type="http://schemas.openxmlformats.org/officeDocument/2006/relationships/hyperlink" Target="http://invenio.lib.auth.gr/" TargetMode="External"/><Relationship Id="rId4" Type="http://schemas.openxmlformats.org/officeDocument/2006/relationships/hyperlink" Target="http://dspace.lib.ntua.gr/"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eskep.ekt.gr/eskep/journal/search?t=COUNTRY&amp;q=83&amp;n=%CE%95%CE%BB%CE%BB%CE%AC%CF%82" TargetMode="External"/><Relationship Id="rId2" Type="http://schemas.openxmlformats.org/officeDocument/2006/relationships/hyperlink" Target="http://artemis.cslab.ntua.gr/"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lib.dmu.edu/db/oecd" TargetMode="External"/><Relationship Id="rId2" Type="http://schemas.openxmlformats.org/officeDocument/2006/relationships/hyperlink" Target="http://epp.eurostat.cec.eu.int/portal/page?_pageid=1090,30070682,1090_33076576&amp;_dad=portal&amp;_schema=PORTAL" TargetMode="External"/><Relationship Id="rId1" Type="http://schemas.openxmlformats.org/officeDocument/2006/relationships/slideLayout" Target="../slideLayouts/slideLayout7.xml"/><Relationship Id="rId6" Type="http://schemas.openxmlformats.org/officeDocument/2006/relationships/hyperlink" Target="http://www.statistics.gr/" TargetMode="External"/><Relationship Id="rId5" Type="http://schemas.openxmlformats.org/officeDocument/2006/relationships/hyperlink" Target="http://argo.ekt.gr/" TargetMode="External"/><Relationship Id="rId4" Type="http://schemas.openxmlformats.org/officeDocument/2006/relationships/hyperlink" Target="http://unstats.un.org/unsd/databases.htm"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cholar.google.com/" TargetMode="External"/><Relationship Id="rId2" Type="http://schemas.openxmlformats.org/officeDocument/2006/relationships/hyperlink" Target="http://www-scopus-com.proxy.eap.gr/" TargetMode="External"/><Relationship Id="rId1" Type="http://schemas.openxmlformats.org/officeDocument/2006/relationships/slideLayout" Target="../slideLayouts/slideLayout7.xml"/><Relationship Id="rId4" Type="http://schemas.openxmlformats.org/officeDocument/2006/relationships/hyperlink" Target="http://journals.cambridge.org/bin/bladerunner?REQUNIQ=1109058306&amp;REQSESS=232247&amp;124000REQEVENT=&amp;REQSTR1=QuickSrch&amp;REQAUTH=0&amp;REQSTR2=delocalisation"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57280E-28E5-4DAE-A284-FB84A181E4FC}"/>
              </a:ext>
            </a:extLst>
          </p:cNvPr>
          <p:cNvSpPr>
            <a:spLocks noGrp="1"/>
          </p:cNvSpPr>
          <p:nvPr>
            <p:ph type="title"/>
          </p:nvPr>
        </p:nvSpPr>
        <p:spPr>
          <a:xfrm>
            <a:off x="941637" y="3224356"/>
            <a:ext cx="10058400" cy="1450757"/>
          </a:xfrm>
        </p:spPr>
        <p:txBody>
          <a:bodyPr>
            <a:normAutofit fontScale="90000"/>
          </a:bodyPr>
          <a:lstStyle/>
          <a:p>
            <a:r>
              <a:rPr lang="el-GR" dirty="0"/>
              <a:t>Βιβλιογραφία</a:t>
            </a:r>
            <a:br>
              <a:rPr lang="el-GR" dirty="0"/>
            </a:br>
            <a:br>
              <a:rPr lang="el-GR" dirty="0"/>
            </a:br>
            <a:r>
              <a:rPr lang="el-GR" sz="4400" dirty="0"/>
              <a:t>ΕΝΟΤΗΤΑ 2</a:t>
            </a:r>
            <a:br>
              <a:rPr lang="el-GR" sz="4400" dirty="0"/>
            </a:br>
            <a:r>
              <a:rPr lang="el-GR" sz="4400" dirty="0"/>
              <a:t>Συμπληρωματική παρουσίαση</a:t>
            </a:r>
            <a:endParaRPr lang="el-GR" dirty="0"/>
          </a:p>
        </p:txBody>
      </p:sp>
    </p:spTree>
    <p:extLst>
      <p:ext uri="{BB962C8B-B14F-4D97-AF65-F5344CB8AC3E}">
        <p14:creationId xmlns:p14="http://schemas.microsoft.com/office/powerpoint/2010/main" val="434538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D2282110-37F9-4673-9CF7-C095B88D0B13}"/>
              </a:ext>
            </a:extLst>
          </p:cNvPr>
          <p:cNvSpPr>
            <a:spLocks noChangeArrowheads="1"/>
          </p:cNvSpPr>
          <p:nvPr/>
        </p:nvSpPr>
        <p:spPr bwMode="auto">
          <a:xfrm>
            <a:off x="642026" y="957264"/>
            <a:ext cx="9741812" cy="5495925"/>
          </a:xfrm>
          <a:prstGeom prst="rect">
            <a:avLst/>
          </a:prstGeom>
          <a:noFill/>
          <a:ln w="9525">
            <a:noFill/>
            <a:miter lim="800000"/>
            <a:headEnd/>
            <a:tailEnd/>
          </a:ln>
        </p:spPr>
        <p:txBody>
          <a:bodyPr/>
          <a:lstStyle/>
          <a:p>
            <a:pPr marL="342900" indent="-342900">
              <a:spcBef>
                <a:spcPct val="20000"/>
              </a:spcBef>
              <a:buFont typeface="Wingdings" pitchFamily="2" charset="2"/>
              <a:buChar char="ü"/>
              <a:defRPr/>
            </a:pPr>
            <a:r>
              <a:rPr lang="el-GR" sz="2800" b="1" dirty="0"/>
              <a:t>Είναι απαραίτητο να αποφεύγουμε την αξιοποίηση πηγών, όπως:</a:t>
            </a:r>
            <a:endParaRPr lang="el-GR" sz="2800" dirty="0"/>
          </a:p>
          <a:p>
            <a:pPr marL="890588" indent="-358775">
              <a:spcBef>
                <a:spcPct val="20000"/>
              </a:spcBef>
              <a:buFont typeface="Calibri" panose="020F0502020204030204" pitchFamily="34" charset="0"/>
              <a:buChar char="-"/>
              <a:defRPr/>
            </a:pPr>
            <a:r>
              <a:rPr lang="el-GR" sz="2800" dirty="0"/>
              <a:t>ιστοσελίδες και </a:t>
            </a:r>
            <a:r>
              <a:rPr lang="en-US" sz="2800" dirty="0"/>
              <a:t>blogs </a:t>
            </a:r>
            <a:r>
              <a:rPr lang="el-GR" sz="2800" dirty="0"/>
              <a:t>που δεν είναι επίσημες,</a:t>
            </a:r>
          </a:p>
          <a:p>
            <a:pPr marL="890588" indent="-358775">
              <a:spcBef>
                <a:spcPct val="20000"/>
              </a:spcBef>
              <a:buFont typeface="Calibri" panose="020F0502020204030204" pitchFamily="34" charset="0"/>
              <a:buChar char="-"/>
              <a:defRPr/>
            </a:pPr>
            <a:r>
              <a:rPr lang="el-GR" sz="2800" dirty="0"/>
              <a:t>δημοσιογραφικές πηγές,</a:t>
            </a:r>
          </a:p>
          <a:p>
            <a:pPr marL="890588" indent="-358775">
              <a:spcBef>
                <a:spcPct val="20000"/>
              </a:spcBef>
              <a:buFont typeface="Calibri" panose="020F0502020204030204" pitchFamily="34" charset="0"/>
              <a:buChar char="-"/>
              <a:defRPr/>
            </a:pPr>
            <a:r>
              <a:rPr lang="el-GR" sz="2800" dirty="0"/>
              <a:t>εγκυκλοπαίδειες., κ.ά.</a:t>
            </a:r>
            <a:endParaRPr lang="el-GR" altLang="el-GR" sz="2800" b="1" dirty="0"/>
          </a:p>
          <a:p>
            <a:pPr marL="342900" indent="-342900">
              <a:spcBef>
                <a:spcPct val="20000"/>
              </a:spcBef>
              <a:buFont typeface="Wingdings" pitchFamily="2" charset="2"/>
              <a:buChar char="ü"/>
              <a:defRPr/>
            </a:pPr>
            <a:endParaRPr lang="el-GR" altLang="el-GR" sz="800" b="1" dirty="0"/>
          </a:p>
          <a:p>
            <a:pPr marL="342900" indent="-342900">
              <a:spcBef>
                <a:spcPct val="20000"/>
              </a:spcBef>
              <a:buFont typeface="Wingdings" pitchFamily="2" charset="2"/>
              <a:buChar char="ü"/>
              <a:defRPr/>
            </a:pPr>
            <a:r>
              <a:rPr lang="el-GR" altLang="el-GR" sz="2800" b="1" dirty="0"/>
              <a:t>Πέραν της επιστημονικής εγκυρότητας, είναι </a:t>
            </a:r>
            <a:r>
              <a:rPr lang="el-GR" sz="2800" b="1" dirty="0"/>
              <a:t>αναγκαίο </a:t>
            </a:r>
            <a:r>
              <a:rPr lang="el-GR" altLang="el-GR" sz="2800" b="1" dirty="0"/>
              <a:t>να αξιολογούμε συστηματικά τις πηγές που εντοπίζουμε και στο επίπεδο της συνάφειάς τους με το θέμα που διερευνάμε.</a:t>
            </a:r>
          </a:p>
          <a:p>
            <a:pPr marL="342900" indent="-342900">
              <a:spcBef>
                <a:spcPct val="20000"/>
              </a:spcBef>
              <a:buFont typeface="Wingdings" pitchFamily="2" charset="2"/>
              <a:buChar char="§"/>
              <a:defRPr/>
            </a:pPr>
            <a:endParaRPr lang="el-GR" sz="800" dirty="0"/>
          </a:p>
          <a:p>
            <a:pPr marL="342900" indent="-342900">
              <a:spcBef>
                <a:spcPct val="20000"/>
              </a:spcBef>
              <a:buFont typeface="Wingdings" pitchFamily="2" charset="2"/>
              <a:buChar char="ü"/>
              <a:defRPr/>
            </a:pPr>
            <a:r>
              <a:rPr lang="el-GR" altLang="el-GR" sz="2800" b="1" dirty="0"/>
              <a:t>Είναι σημαντικό να αναζητούμε και να μελετούμε την πρωτότυπη πηγή.</a:t>
            </a:r>
            <a:endParaRPr lang="el-GR" sz="2800" dirty="0"/>
          </a:p>
        </p:txBody>
      </p:sp>
      <p:sp>
        <p:nvSpPr>
          <p:cNvPr id="2" name="Θέση αριθμού διαφάνειας 1">
            <a:extLst>
              <a:ext uri="{FF2B5EF4-FFF2-40B4-BE49-F238E27FC236}">
                <a16:creationId xmlns:a16="http://schemas.microsoft.com/office/drawing/2014/main" id="{A831F11F-A19D-4ED1-B111-C135618362B6}"/>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883F3792-22F6-42A6-8537-2767A5F68698}" type="slidenum">
              <a:rPr lang="el-GR" altLang="el-GR">
                <a:solidFill>
                  <a:srgbClr val="898989"/>
                </a:solidFill>
              </a:rPr>
              <a:pPr/>
              <a:t>10</a:t>
            </a:fld>
            <a:endParaRPr lang="el-GR" altLang="el-GR">
              <a:solidFill>
                <a:srgbClr val="898989"/>
              </a:solidFill>
            </a:endParaRPr>
          </a:p>
        </p:txBody>
      </p:sp>
      <p:sp>
        <p:nvSpPr>
          <p:cNvPr id="5" name="Rectangle 2">
            <a:extLst>
              <a:ext uri="{FF2B5EF4-FFF2-40B4-BE49-F238E27FC236}">
                <a16:creationId xmlns:a16="http://schemas.microsoft.com/office/drawing/2014/main" id="{F858AB9F-8CA0-4FD3-8398-B6ED618DA6F2}"/>
              </a:ext>
            </a:extLst>
          </p:cNvPr>
          <p:cNvSpPr txBox="1">
            <a:spLocks noChangeArrowheads="1"/>
          </p:cNvSpPr>
          <p:nvPr/>
        </p:nvSpPr>
        <p:spPr>
          <a:xfrm>
            <a:off x="1811339" y="188914"/>
            <a:ext cx="8467725" cy="719137"/>
          </a:xfrm>
          <a:prstGeom prst="rect">
            <a:avLst/>
          </a:prstGeom>
          <a:ln>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l-GR" sz="3200" b="1" dirty="0">
                <a:latin typeface="+mn-lt"/>
                <a:cs typeface="Arial" pitchFamily="34" charset="0"/>
              </a:rPr>
              <a:t>Συμβουλές αναζήτησης βιβλιογραφικών πηγών</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2 - Θέση περιεχομένου">
            <a:extLst>
              <a:ext uri="{FF2B5EF4-FFF2-40B4-BE49-F238E27FC236}">
                <a16:creationId xmlns:a16="http://schemas.microsoft.com/office/drawing/2014/main" id="{84C62104-111D-4E85-9540-FD027C2AA9B9}"/>
              </a:ext>
            </a:extLst>
          </p:cNvPr>
          <p:cNvSpPr>
            <a:spLocks noGrp="1"/>
          </p:cNvSpPr>
          <p:nvPr>
            <p:ph sz="quarter" idx="1"/>
          </p:nvPr>
        </p:nvSpPr>
        <p:spPr>
          <a:xfrm>
            <a:off x="1332691" y="2095500"/>
            <a:ext cx="9386044" cy="3578225"/>
          </a:xfrm>
        </p:spPr>
        <p:txBody>
          <a:bodyPr rtlCol="0">
            <a:noAutofit/>
          </a:bodyPr>
          <a:lstStyle/>
          <a:p>
            <a:pPr>
              <a:spcAft>
                <a:spcPts val="0"/>
              </a:spcAft>
              <a:buFont typeface="Calibri" panose="020F0502020204030204" pitchFamily="34" charset="0"/>
              <a:buChar char="−"/>
              <a:defRPr/>
            </a:pPr>
            <a:r>
              <a:rPr lang="el-GR" altLang="el-GR" sz="2800" b="1" dirty="0"/>
              <a:t>Αναζητώ, εντοπίζω</a:t>
            </a:r>
            <a:r>
              <a:rPr lang="el-GR" altLang="el-GR" sz="2800" dirty="0"/>
              <a:t> και </a:t>
            </a:r>
            <a:r>
              <a:rPr lang="el-GR" altLang="el-GR" sz="2800" b="1" dirty="0"/>
              <a:t>αξιολογώ</a:t>
            </a:r>
            <a:r>
              <a:rPr lang="el-GR" altLang="el-GR" sz="2800" dirty="0"/>
              <a:t> τις </a:t>
            </a:r>
            <a:r>
              <a:rPr lang="el-GR" altLang="el-GR" sz="2800" b="1" dirty="0"/>
              <a:t>πηγές</a:t>
            </a:r>
          </a:p>
          <a:p>
            <a:pPr marL="890588" indent="-357188">
              <a:spcAft>
                <a:spcPts val="0"/>
              </a:spcAft>
              <a:buFont typeface="Courier New" panose="02070309020205020404" pitchFamily="49" charset="0"/>
              <a:buChar char="o"/>
              <a:defRPr/>
            </a:pPr>
            <a:r>
              <a:rPr lang="el-GR" altLang="el-GR" sz="2800" dirty="0" err="1">
                <a:hlinkClick r:id="rId2"/>
              </a:rPr>
              <a:t>heal-link</a:t>
            </a:r>
            <a:r>
              <a:rPr lang="el-GR" altLang="el-GR" sz="2800" dirty="0"/>
              <a:t>, </a:t>
            </a:r>
            <a:r>
              <a:rPr lang="fr-FR" altLang="el-GR" sz="2800" dirty="0" err="1">
                <a:hlinkClick r:id="rId3"/>
              </a:rPr>
              <a:t>scopus</a:t>
            </a:r>
            <a:r>
              <a:rPr lang="el-GR" altLang="el-GR" sz="2800" dirty="0"/>
              <a:t>, </a:t>
            </a:r>
            <a:r>
              <a:rPr lang="el-GR" altLang="el-GR" sz="2800" dirty="0" err="1">
                <a:hlinkClick r:id="rId4"/>
              </a:rPr>
              <a:t>scholar</a:t>
            </a:r>
            <a:r>
              <a:rPr lang="el-GR" altLang="el-GR" sz="2800" dirty="0"/>
              <a:t>, κ.ά. </a:t>
            </a:r>
            <a:r>
              <a:rPr lang="en-US" altLang="el-GR" sz="2800" dirty="0"/>
              <a:t>(</a:t>
            </a:r>
            <a:r>
              <a:rPr lang="el-GR" altLang="el-GR" sz="2800" dirty="0"/>
              <a:t>βλ. </a:t>
            </a:r>
            <a:r>
              <a:rPr lang="el-GR" sz="2800" i="1" dirty="0"/>
              <a:t>Πού αναζητώ </a:t>
            </a:r>
            <a:r>
              <a:rPr lang="el-GR" sz="2800" i="1" dirty="0">
                <a:cs typeface="Arial" pitchFamily="34" charset="0"/>
              </a:rPr>
              <a:t>βιβλιογραφικές πηγές;</a:t>
            </a:r>
            <a:r>
              <a:rPr lang="el-GR" altLang="el-GR" sz="2800" dirty="0"/>
              <a:t>)</a:t>
            </a:r>
          </a:p>
          <a:p>
            <a:pPr marL="890588" indent="-357188">
              <a:spcAft>
                <a:spcPts val="0"/>
              </a:spcAft>
              <a:buFont typeface="Courier New" panose="02070309020205020404" pitchFamily="49" charset="0"/>
              <a:buChar char="o"/>
              <a:defRPr/>
            </a:pPr>
            <a:r>
              <a:rPr lang="el-GR" altLang="el-GR" sz="2800" dirty="0"/>
              <a:t>Χρήση λέξεων-κλειδιά θέματος προς διερεύνηση</a:t>
            </a:r>
          </a:p>
          <a:p>
            <a:pPr marL="890588" indent="-357188">
              <a:spcAft>
                <a:spcPts val="0"/>
              </a:spcAft>
              <a:buFont typeface="Courier New" panose="02070309020205020404" pitchFamily="49" charset="0"/>
              <a:buChar char="o"/>
              <a:defRPr/>
            </a:pPr>
            <a:r>
              <a:rPr lang="el-GR" altLang="el-GR" sz="2800" dirty="0"/>
              <a:t>Αξιολόγηση πηγών: συναφείς με το προς διερεύνηση θέμα, ποιότητα (βλ. </a:t>
            </a:r>
            <a:r>
              <a:rPr lang="el-GR" sz="2800" i="1" dirty="0"/>
              <a:t>Συμβουλές αναζήτησης βιβλιογραφικών πηγών)</a:t>
            </a:r>
          </a:p>
        </p:txBody>
      </p:sp>
      <p:sp>
        <p:nvSpPr>
          <p:cNvPr id="119811" name="Θέση αριθμού διαφάνειας 1">
            <a:extLst>
              <a:ext uri="{FF2B5EF4-FFF2-40B4-BE49-F238E27FC236}">
                <a16:creationId xmlns:a16="http://schemas.microsoft.com/office/drawing/2014/main" id="{08D92984-CF39-4DBA-80BD-45BD35E813CA}"/>
              </a:ext>
            </a:extLst>
          </p:cNvPr>
          <p:cNvSpPr>
            <a:spLocks noGrp="1"/>
          </p:cNvSpPr>
          <p:nvPr>
            <p:ph type="sldNum" sz="quarter" idx="12"/>
          </p:nvPr>
        </p:nvSpPr>
        <p:spPr bwMode="auto">
          <a:xfrm>
            <a:off x="4648200" y="6356351"/>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fld id="{9D70DF52-5644-4AFE-920D-CEDD62861D59}" type="slidenum">
              <a:rPr lang="el-GR" altLang="el-GR">
                <a:latin typeface="Arial Black" panose="020B0A04020102020204" pitchFamily="34" charset="0"/>
              </a:rPr>
              <a:pPr algn="ctr"/>
              <a:t>11</a:t>
            </a:fld>
            <a:endParaRPr lang="el-GR" altLang="el-GR">
              <a:latin typeface="Arial Black" panose="020B0A04020102020204" pitchFamily="34" charset="0"/>
            </a:endParaRPr>
          </a:p>
        </p:txBody>
      </p:sp>
      <p:sp>
        <p:nvSpPr>
          <p:cNvPr id="4" name="Rectangle 2">
            <a:extLst>
              <a:ext uri="{FF2B5EF4-FFF2-40B4-BE49-F238E27FC236}">
                <a16:creationId xmlns:a16="http://schemas.microsoft.com/office/drawing/2014/main" id="{8184E8E8-7934-4EC1-9A14-0EB9F5E7E7FD}"/>
              </a:ext>
            </a:extLst>
          </p:cNvPr>
          <p:cNvSpPr txBox="1">
            <a:spLocks noChangeArrowheads="1"/>
          </p:cNvSpPr>
          <p:nvPr/>
        </p:nvSpPr>
        <p:spPr>
          <a:xfrm>
            <a:off x="1811339" y="188913"/>
            <a:ext cx="8605837" cy="1223962"/>
          </a:xfrm>
          <a:prstGeom prst="rect">
            <a:avLst/>
          </a:prstGeom>
          <a:ln>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l-GR" sz="3300" b="1" dirty="0">
                <a:latin typeface="+mn-lt"/>
                <a:cs typeface="Arial" pitchFamily="34" charset="0"/>
              </a:rPr>
              <a:t>Από τις πηγές στη βιβλιογραφική ανασκόπηση: τα διαδοχικά στάδια</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2 - Θέση περιεχομένου">
            <a:extLst>
              <a:ext uri="{FF2B5EF4-FFF2-40B4-BE49-F238E27FC236}">
                <a16:creationId xmlns:a16="http://schemas.microsoft.com/office/drawing/2014/main" id="{8C80EF1B-B14C-44B5-96F3-BF3B0CD85992}"/>
              </a:ext>
            </a:extLst>
          </p:cNvPr>
          <p:cNvSpPr>
            <a:spLocks noGrp="1"/>
          </p:cNvSpPr>
          <p:nvPr>
            <p:ph sz="quarter" idx="1"/>
          </p:nvPr>
        </p:nvSpPr>
        <p:spPr>
          <a:xfrm>
            <a:off x="872246" y="1881188"/>
            <a:ext cx="10447507" cy="4657725"/>
          </a:xfrm>
        </p:spPr>
        <p:txBody>
          <a:bodyPr rtlCol="0">
            <a:noAutofit/>
          </a:bodyPr>
          <a:lstStyle/>
          <a:p>
            <a:pPr>
              <a:spcAft>
                <a:spcPts val="0"/>
              </a:spcAft>
              <a:buFont typeface="Calibri" panose="020F0502020204030204" pitchFamily="34" charset="0"/>
              <a:buChar char="−"/>
              <a:defRPr/>
            </a:pPr>
            <a:r>
              <a:rPr lang="el-GR" altLang="el-GR" sz="2800" b="1" dirty="0"/>
              <a:t>Μελετώ</a:t>
            </a:r>
            <a:r>
              <a:rPr lang="el-GR" altLang="el-GR" sz="2800" dirty="0"/>
              <a:t> και </a:t>
            </a:r>
            <a:r>
              <a:rPr lang="el-GR" altLang="el-GR" sz="2800" b="1" dirty="0"/>
              <a:t>αποδελτιώνω</a:t>
            </a:r>
            <a:r>
              <a:rPr lang="el-GR" altLang="el-GR" sz="2800" dirty="0"/>
              <a:t> τις πηγές</a:t>
            </a:r>
          </a:p>
          <a:p>
            <a:pPr marL="0" indent="0">
              <a:spcAft>
                <a:spcPts val="0"/>
              </a:spcAft>
              <a:buNone/>
              <a:defRPr/>
            </a:pPr>
            <a:r>
              <a:rPr lang="el-GR" altLang="el-GR" sz="2800" dirty="0"/>
              <a:t>	(</a:t>
            </a:r>
            <a:r>
              <a:rPr lang="el-GR" altLang="el-GR" sz="2800" i="1" dirty="0"/>
              <a:t>για εμπειρική έρευνα</a:t>
            </a:r>
            <a:r>
              <a:rPr lang="el-GR" altLang="el-GR" sz="2800" dirty="0"/>
              <a:t>)</a:t>
            </a:r>
          </a:p>
          <a:p>
            <a:pPr marL="890588" indent="-357188">
              <a:spcAft>
                <a:spcPts val="0"/>
              </a:spcAft>
              <a:buFont typeface="Courier New" panose="02070309020205020404" pitchFamily="49" charset="0"/>
              <a:buChar char="o"/>
              <a:defRPr/>
            </a:pPr>
            <a:r>
              <a:rPr lang="el-GR" sz="2800" dirty="0"/>
              <a:t>Θεωρητικός προβληματισμός</a:t>
            </a:r>
          </a:p>
          <a:p>
            <a:pPr marL="890588" indent="-357188">
              <a:spcAft>
                <a:spcPts val="0"/>
              </a:spcAft>
              <a:buFont typeface="Courier New" panose="02070309020205020404" pitchFamily="49" charset="0"/>
              <a:buChar char="o"/>
              <a:defRPr/>
            </a:pPr>
            <a:r>
              <a:rPr lang="el-GR" sz="2800" dirty="0"/>
              <a:t>Ερευνητικά ερωτήματα ή/και Υποθέσεις</a:t>
            </a:r>
          </a:p>
          <a:p>
            <a:pPr marL="890588" indent="-357188">
              <a:spcAft>
                <a:spcPts val="0"/>
              </a:spcAft>
              <a:buFont typeface="Courier New" panose="02070309020205020404" pitchFamily="49" charset="0"/>
              <a:buChar char="o"/>
              <a:defRPr/>
            </a:pPr>
            <a:r>
              <a:rPr lang="el-GR" sz="2800" dirty="0"/>
              <a:t>Μέθοδος (π.χ.: προσέγγιση, εργαλείο, δείγμα, μέθοδος ανάλυσης)</a:t>
            </a:r>
          </a:p>
          <a:p>
            <a:pPr marL="890588" indent="-357188">
              <a:spcAft>
                <a:spcPts val="0"/>
              </a:spcAft>
              <a:buFont typeface="Courier New" panose="02070309020205020404" pitchFamily="49" charset="0"/>
              <a:buChar char="o"/>
              <a:defRPr/>
            </a:pPr>
            <a:r>
              <a:rPr lang="el-GR" sz="2800" dirty="0"/>
              <a:t>Ευρήματα</a:t>
            </a:r>
          </a:p>
          <a:p>
            <a:pPr marL="360363" indent="0">
              <a:spcAft>
                <a:spcPts val="0"/>
              </a:spcAft>
              <a:buNone/>
              <a:defRPr/>
            </a:pPr>
            <a:endParaRPr lang="el-GR" altLang="el-GR" sz="800" dirty="0"/>
          </a:p>
          <a:p>
            <a:pPr>
              <a:spcAft>
                <a:spcPts val="0"/>
              </a:spcAft>
              <a:buFont typeface="Calibri" panose="020F0502020204030204" pitchFamily="34" charset="0"/>
              <a:buChar char="−"/>
              <a:defRPr/>
            </a:pPr>
            <a:r>
              <a:rPr lang="el-GR" altLang="el-GR" sz="2800" b="1" dirty="0"/>
              <a:t>Οργανώνω</a:t>
            </a:r>
            <a:r>
              <a:rPr lang="el-GR" altLang="el-GR" sz="2800" dirty="0"/>
              <a:t> σε μορφή πίνακα τις σημειώσεις αποδελτίωσης</a:t>
            </a:r>
          </a:p>
        </p:txBody>
      </p:sp>
      <p:sp>
        <p:nvSpPr>
          <p:cNvPr id="120835" name="Θέση αριθμού διαφάνειας 1">
            <a:extLst>
              <a:ext uri="{FF2B5EF4-FFF2-40B4-BE49-F238E27FC236}">
                <a16:creationId xmlns:a16="http://schemas.microsoft.com/office/drawing/2014/main" id="{3851C619-3117-45BC-97D6-CFB90006E0C9}"/>
              </a:ext>
            </a:extLst>
          </p:cNvPr>
          <p:cNvSpPr>
            <a:spLocks noGrp="1"/>
          </p:cNvSpPr>
          <p:nvPr>
            <p:ph type="sldNum" sz="quarter" idx="12"/>
          </p:nvPr>
        </p:nvSpPr>
        <p:spPr bwMode="auto">
          <a:xfrm>
            <a:off x="4648200" y="6356351"/>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fld id="{92356146-420D-49A1-B457-A93775F2F9C2}" type="slidenum">
              <a:rPr lang="el-GR" altLang="el-GR">
                <a:latin typeface="Arial Black" panose="020B0A04020102020204" pitchFamily="34" charset="0"/>
              </a:rPr>
              <a:pPr algn="ctr"/>
              <a:t>12</a:t>
            </a:fld>
            <a:endParaRPr lang="el-GR" altLang="el-GR">
              <a:latin typeface="Arial Black" panose="020B0A04020102020204" pitchFamily="34" charset="0"/>
            </a:endParaRPr>
          </a:p>
        </p:txBody>
      </p:sp>
      <p:sp>
        <p:nvSpPr>
          <p:cNvPr id="4" name="Rectangle 2">
            <a:extLst>
              <a:ext uri="{FF2B5EF4-FFF2-40B4-BE49-F238E27FC236}">
                <a16:creationId xmlns:a16="http://schemas.microsoft.com/office/drawing/2014/main" id="{D0BDE4AF-B571-4C5C-82EA-F01125143E64}"/>
              </a:ext>
            </a:extLst>
          </p:cNvPr>
          <p:cNvSpPr txBox="1">
            <a:spLocks noChangeArrowheads="1"/>
          </p:cNvSpPr>
          <p:nvPr/>
        </p:nvSpPr>
        <p:spPr>
          <a:xfrm>
            <a:off x="1811339" y="188913"/>
            <a:ext cx="8605837" cy="1223962"/>
          </a:xfrm>
          <a:prstGeom prst="rect">
            <a:avLst/>
          </a:prstGeom>
          <a:ln>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l-GR" sz="3300" b="1" dirty="0">
                <a:latin typeface="+mn-lt"/>
                <a:cs typeface="Arial" pitchFamily="34" charset="0"/>
              </a:rPr>
              <a:t>Από τις πηγές στη βιβλιογραφική ανασκόπηση: τα διαδοχικά στάδια</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2 - Θέση περιεχομένου">
            <a:extLst>
              <a:ext uri="{FF2B5EF4-FFF2-40B4-BE49-F238E27FC236}">
                <a16:creationId xmlns:a16="http://schemas.microsoft.com/office/drawing/2014/main" id="{23062DEF-4CF9-4BD2-8FDD-55A95A72EABF}"/>
              </a:ext>
            </a:extLst>
          </p:cNvPr>
          <p:cNvSpPr>
            <a:spLocks noGrp="1"/>
          </p:cNvSpPr>
          <p:nvPr>
            <p:ph sz="quarter" idx="1"/>
          </p:nvPr>
        </p:nvSpPr>
        <p:spPr>
          <a:xfrm>
            <a:off x="1882775" y="2205039"/>
            <a:ext cx="8534400" cy="1920875"/>
          </a:xfrm>
        </p:spPr>
        <p:txBody>
          <a:bodyPr/>
          <a:lstStyle/>
          <a:p>
            <a:pPr>
              <a:buFont typeface="Calibri" panose="020F0502020204030204" pitchFamily="34" charset="0"/>
              <a:buChar char="−"/>
            </a:pPr>
            <a:r>
              <a:rPr lang="el-GR" altLang="el-GR" sz="2800" b="1" dirty="0"/>
              <a:t>Συνθέτω</a:t>
            </a:r>
            <a:r>
              <a:rPr lang="el-GR" altLang="el-GR" sz="2800" dirty="0"/>
              <a:t> </a:t>
            </a:r>
            <a:r>
              <a:rPr lang="el-GR" altLang="el-GR" sz="2800" b="1" dirty="0"/>
              <a:t>κριτικά</a:t>
            </a:r>
            <a:r>
              <a:rPr lang="el-GR" altLang="el-GR" sz="2800" dirty="0"/>
              <a:t> (εντοπίζω συγκλίσεις και αποκλίσεις, αναδεικνύω ερευνητικά «κενά» ή ελλείψεις)</a:t>
            </a:r>
          </a:p>
          <a:p>
            <a:pPr>
              <a:buFont typeface="Calibri" panose="020F0502020204030204" pitchFamily="34" charset="0"/>
              <a:buChar char="−"/>
            </a:pPr>
            <a:endParaRPr lang="el-GR" altLang="el-GR" sz="800" dirty="0"/>
          </a:p>
          <a:p>
            <a:pPr>
              <a:buFont typeface="Calibri" panose="020F0502020204030204" pitchFamily="34" charset="0"/>
              <a:buChar char="−"/>
            </a:pPr>
            <a:r>
              <a:rPr lang="el-GR" altLang="el-GR" sz="2800" b="1" dirty="0"/>
              <a:t>Συντάσσω</a:t>
            </a:r>
            <a:r>
              <a:rPr lang="el-GR" altLang="el-GR" sz="2800" dirty="0"/>
              <a:t> τη βιβλιογραφική ανασκόπηση</a:t>
            </a:r>
          </a:p>
        </p:txBody>
      </p:sp>
      <p:sp>
        <p:nvSpPr>
          <p:cNvPr id="121859" name="Θέση αριθμού διαφάνειας 1">
            <a:extLst>
              <a:ext uri="{FF2B5EF4-FFF2-40B4-BE49-F238E27FC236}">
                <a16:creationId xmlns:a16="http://schemas.microsoft.com/office/drawing/2014/main" id="{DAD905C6-1B35-49BD-9295-91AC32D5C9BA}"/>
              </a:ext>
            </a:extLst>
          </p:cNvPr>
          <p:cNvSpPr>
            <a:spLocks noGrp="1"/>
          </p:cNvSpPr>
          <p:nvPr>
            <p:ph type="sldNum" sz="quarter" idx="12"/>
          </p:nvPr>
        </p:nvSpPr>
        <p:spPr bwMode="auto">
          <a:xfrm>
            <a:off x="4648200" y="6356351"/>
            <a:ext cx="2895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fld id="{4759FFFE-616C-4C78-A270-FF5B952ACC8B}" type="slidenum">
              <a:rPr lang="el-GR" altLang="el-GR">
                <a:latin typeface="Arial Black" panose="020B0A04020102020204" pitchFamily="34" charset="0"/>
              </a:rPr>
              <a:pPr algn="ctr"/>
              <a:t>13</a:t>
            </a:fld>
            <a:endParaRPr lang="el-GR" altLang="el-GR">
              <a:latin typeface="Arial Black" panose="020B0A04020102020204" pitchFamily="34" charset="0"/>
            </a:endParaRPr>
          </a:p>
        </p:txBody>
      </p:sp>
      <p:sp>
        <p:nvSpPr>
          <p:cNvPr id="4" name="Rectangle 2">
            <a:extLst>
              <a:ext uri="{FF2B5EF4-FFF2-40B4-BE49-F238E27FC236}">
                <a16:creationId xmlns:a16="http://schemas.microsoft.com/office/drawing/2014/main" id="{BC3F2B89-665A-4159-BF14-85F14479AD4A}"/>
              </a:ext>
            </a:extLst>
          </p:cNvPr>
          <p:cNvSpPr txBox="1">
            <a:spLocks noChangeArrowheads="1"/>
          </p:cNvSpPr>
          <p:nvPr/>
        </p:nvSpPr>
        <p:spPr>
          <a:xfrm>
            <a:off x="1811339" y="188913"/>
            <a:ext cx="8605837" cy="1223962"/>
          </a:xfrm>
          <a:prstGeom prst="rect">
            <a:avLst/>
          </a:prstGeom>
          <a:ln>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l-GR" sz="3300" b="1" dirty="0">
                <a:latin typeface="+mn-lt"/>
                <a:cs typeface="Arial" pitchFamily="34" charset="0"/>
              </a:rPr>
              <a:t>Από τις πηγές στη βιβλιογραφική ανασκόπηση: τα διαδοχικά στάδια</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6">
            <a:extLst>
              <a:ext uri="{FF2B5EF4-FFF2-40B4-BE49-F238E27FC236}">
                <a16:creationId xmlns:a16="http://schemas.microsoft.com/office/drawing/2014/main" id="{E89BF3D6-BB2B-4609-8A3A-792F02BDBDC0}"/>
              </a:ext>
            </a:extLst>
          </p:cNvPr>
          <p:cNvSpPr>
            <a:spLocks noChangeArrowheads="1"/>
          </p:cNvSpPr>
          <p:nvPr/>
        </p:nvSpPr>
        <p:spPr bwMode="auto">
          <a:xfrm>
            <a:off x="2135188" y="2276475"/>
            <a:ext cx="806450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ΒΙΒΛΙΟΓΡΑΦΙΚΕΣ ΠΑΡΑΠΟΜΠΕΣ &amp; ΒΙΒΛΙΟΓΡΑΦΙΚΕΣ ΑΝΑΦΟΡΕΣ</a:t>
            </a:r>
          </a:p>
          <a:p>
            <a:pPr algn="ctr"/>
            <a:r>
              <a:rPr lang="el-GR" altLang="el-GR" sz="3600" b="1"/>
              <a:t>ΛΟΓΟΚΛΟΠΗ</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6">
            <a:extLst>
              <a:ext uri="{FF2B5EF4-FFF2-40B4-BE49-F238E27FC236}">
                <a16:creationId xmlns:a16="http://schemas.microsoft.com/office/drawing/2014/main" id="{E55B5575-81BE-433B-9B28-410D025F27FD}"/>
              </a:ext>
            </a:extLst>
          </p:cNvPr>
          <p:cNvSpPr>
            <a:spLocks noChangeArrowheads="1"/>
          </p:cNvSpPr>
          <p:nvPr/>
        </p:nvSpPr>
        <p:spPr bwMode="auto">
          <a:xfrm>
            <a:off x="1949450" y="31751"/>
            <a:ext cx="8066088"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ΒΙΒΛΙΟΓΡΑΦΙΚΕΣ ΠΑΡΑΠΟΜΠΕΣ</a:t>
            </a:r>
          </a:p>
        </p:txBody>
      </p:sp>
      <p:sp>
        <p:nvSpPr>
          <p:cNvPr id="4" name="Rectangle 4">
            <a:extLst>
              <a:ext uri="{FF2B5EF4-FFF2-40B4-BE49-F238E27FC236}">
                <a16:creationId xmlns:a16="http://schemas.microsoft.com/office/drawing/2014/main" id="{2BFAACDD-AEC8-4220-BCB8-3636394ECABA}"/>
              </a:ext>
            </a:extLst>
          </p:cNvPr>
          <p:cNvSpPr txBox="1">
            <a:spLocks noChangeArrowheads="1"/>
          </p:cNvSpPr>
          <p:nvPr/>
        </p:nvSpPr>
        <p:spPr>
          <a:xfrm>
            <a:off x="1133062" y="836613"/>
            <a:ext cx="9396828" cy="568801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buNone/>
              <a:defRPr/>
            </a:pPr>
            <a:r>
              <a:rPr lang="el-GR" sz="2800" b="1" i="1" dirty="0"/>
              <a:t>Γιατί χρησιμοποιώ απαραίτητα βιβλιογραφικές παραπομπές</a:t>
            </a:r>
            <a:r>
              <a:rPr lang="el-GR" sz="2800" b="1" i="1" dirty="0">
                <a:cs typeface="Arial" pitchFamily="34" charset="0"/>
              </a:rPr>
              <a:t>;</a:t>
            </a:r>
            <a:endParaRPr lang="el-GR" sz="2800" b="1" i="1" dirty="0"/>
          </a:p>
          <a:p>
            <a:pPr>
              <a:lnSpc>
                <a:spcPct val="90000"/>
              </a:lnSpc>
              <a:buFont typeface="Wingdings" panose="05000000000000000000" pitchFamily="2" charset="2"/>
              <a:buChar char="§"/>
              <a:defRPr/>
            </a:pPr>
            <a:endParaRPr lang="el-GR" sz="800" b="1" dirty="0"/>
          </a:p>
          <a:p>
            <a:pPr>
              <a:lnSpc>
                <a:spcPct val="90000"/>
              </a:lnSpc>
              <a:buFont typeface="Wingdings" panose="05000000000000000000" pitchFamily="2" charset="2"/>
              <a:buChar char="§"/>
              <a:defRPr/>
            </a:pPr>
            <a:endParaRPr lang="el-GR" sz="800" b="1" dirty="0"/>
          </a:p>
          <a:p>
            <a:pPr>
              <a:lnSpc>
                <a:spcPct val="90000"/>
              </a:lnSpc>
              <a:buFont typeface="Wingdings" panose="05000000000000000000" pitchFamily="2" charset="2"/>
              <a:buChar char="§"/>
              <a:defRPr/>
            </a:pPr>
            <a:r>
              <a:rPr lang="el-GR" altLang="el-GR" sz="2800" b="1" dirty="0"/>
              <a:t>Οι βιβλιογραφικές παραπομπές και αναφορές συνιστούν αναπόσπαστο στοιχείο των επιστημονικών εργασιών.</a:t>
            </a:r>
          </a:p>
          <a:p>
            <a:pPr>
              <a:lnSpc>
                <a:spcPct val="90000"/>
              </a:lnSpc>
              <a:buFont typeface="Wingdings" panose="05000000000000000000" pitchFamily="2" charset="2"/>
              <a:buChar char="§"/>
              <a:defRPr/>
            </a:pPr>
            <a:endParaRPr lang="el-GR" altLang="el-GR" sz="800" b="1" dirty="0"/>
          </a:p>
          <a:p>
            <a:pPr>
              <a:lnSpc>
                <a:spcPct val="90000"/>
              </a:lnSpc>
              <a:buFont typeface="Wingdings" panose="05000000000000000000" pitchFamily="2" charset="2"/>
              <a:buChar char="§"/>
              <a:defRPr/>
            </a:pPr>
            <a:r>
              <a:rPr lang="el-GR" altLang="el-GR" sz="2800" b="1" dirty="0"/>
              <a:t>Βασική λειτουργία των βιβλιογραφικών παραπομπών είναι η τεκμηρίωση. </a:t>
            </a:r>
          </a:p>
          <a:p>
            <a:pPr marL="358775" indent="0">
              <a:lnSpc>
                <a:spcPct val="90000"/>
              </a:lnSpc>
              <a:buNone/>
              <a:defRPr/>
            </a:pPr>
            <a:r>
              <a:rPr lang="el-GR" altLang="el-GR" sz="2800" dirty="0"/>
              <a:t>Κάθε φορά που αναφέρετε για παράδειγμα συγκεκριμένες θεωρίες, απόψεις, ευρήματα ή συμπεράσματα άλλων ερευνητών, ή σε περίπτωση που χρησιμοποιείτε στατιστικά δεδομένα, είναι απαραίτητο να τεκμηριώνετε αυτές τις αναφορές με τις κατάλληλες παραπομπές.</a:t>
            </a:r>
            <a:endParaRPr lang="el-GR" altLang="el-GR" sz="2800" b="1" dirty="0"/>
          </a:p>
          <a:p>
            <a:pPr marL="717550" indent="-347663">
              <a:lnSpc>
                <a:spcPct val="90000"/>
              </a:lnSpc>
              <a:buFont typeface="Calibri" panose="020F0502020204030204" pitchFamily="34" charset="0"/>
              <a:buChar char="−"/>
              <a:defRPr/>
            </a:pPr>
            <a:endParaRPr lang="el-GR" altLang="el-GR" sz="8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6">
            <a:extLst>
              <a:ext uri="{FF2B5EF4-FFF2-40B4-BE49-F238E27FC236}">
                <a16:creationId xmlns:a16="http://schemas.microsoft.com/office/drawing/2014/main" id="{F9F6A8D3-434B-48C8-9490-78C6F64F5548}"/>
              </a:ext>
            </a:extLst>
          </p:cNvPr>
          <p:cNvSpPr>
            <a:spLocks noChangeArrowheads="1"/>
          </p:cNvSpPr>
          <p:nvPr/>
        </p:nvSpPr>
        <p:spPr bwMode="auto">
          <a:xfrm>
            <a:off x="1955800" y="34925"/>
            <a:ext cx="8066088"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ΒΙΒΛΙΟΓΡΑΦΙΚΕΣ ΠΑΡΑΠΟΜΠΕΣ</a:t>
            </a:r>
          </a:p>
        </p:txBody>
      </p:sp>
      <p:sp>
        <p:nvSpPr>
          <p:cNvPr id="4" name="Rectangle 4">
            <a:extLst>
              <a:ext uri="{FF2B5EF4-FFF2-40B4-BE49-F238E27FC236}">
                <a16:creationId xmlns:a16="http://schemas.microsoft.com/office/drawing/2014/main" id="{0A82E64D-F930-4517-BD81-A7EB0CF40740}"/>
              </a:ext>
            </a:extLst>
          </p:cNvPr>
          <p:cNvSpPr txBox="1">
            <a:spLocks noChangeArrowheads="1"/>
          </p:cNvSpPr>
          <p:nvPr/>
        </p:nvSpPr>
        <p:spPr>
          <a:xfrm>
            <a:off x="874643" y="804863"/>
            <a:ext cx="9613971" cy="56896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58775" indent="-358775">
              <a:lnSpc>
                <a:spcPct val="90000"/>
              </a:lnSpc>
              <a:buFont typeface="Wingdings" panose="05000000000000000000" pitchFamily="2" charset="2"/>
              <a:buChar char="§"/>
              <a:defRPr/>
            </a:pPr>
            <a:r>
              <a:rPr lang="el-GR" altLang="el-GR" sz="2800" b="1" dirty="0"/>
              <a:t>Η ακαδημαϊκή δεοντολογία επιτάσσει να αναγνωρίζεται ρητά, με αναφορά στην πηγή, ο/οι συγγραφέας/</a:t>
            </a:r>
            <a:r>
              <a:rPr lang="el-GR" altLang="el-GR" sz="2800" b="1" dirty="0" err="1"/>
              <a:t>είς</a:t>
            </a:r>
            <a:r>
              <a:rPr lang="el-GR" altLang="el-GR" sz="2800" b="1" dirty="0"/>
              <a:t> των οποίων αξιοποιούμε ιδέες και περιεχόμενο των εργασιών τους, είτε κάνοντας χρήση του περιεχομένου τους είτε παραφράζοντάς τες είτε παραθέτοντας </a:t>
            </a:r>
            <a:r>
              <a:rPr lang="el-GR" altLang="el-GR" sz="2800" b="1" dirty="0" err="1"/>
              <a:t>αποσπάσματά</a:t>
            </a:r>
            <a:r>
              <a:rPr lang="el-GR" altLang="el-GR" sz="2800" b="1" dirty="0"/>
              <a:t> τους αυτολεξεί.</a:t>
            </a:r>
          </a:p>
          <a:p>
            <a:pPr marL="358775" indent="-358775">
              <a:lnSpc>
                <a:spcPct val="90000"/>
              </a:lnSpc>
              <a:buFont typeface="Wingdings" panose="05000000000000000000" pitchFamily="2" charset="2"/>
              <a:buChar char="§"/>
              <a:defRPr/>
            </a:pPr>
            <a:endParaRPr lang="el-GR" altLang="el-GR" sz="800" b="1" dirty="0"/>
          </a:p>
          <a:p>
            <a:pPr marL="358775" indent="-358775">
              <a:lnSpc>
                <a:spcPct val="90000"/>
              </a:lnSpc>
              <a:buFont typeface="Wingdings" panose="05000000000000000000" pitchFamily="2" charset="2"/>
              <a:buChar char="§"/>
              <a:defRPr/>
            </a:pPr>
            <a:r>
              <a:rPr lang="el-GR" altLang="el-GR" sz="2800" b="1" dirty="0"/>
              <a:t>Επιπλέον, η χρήση των παραπομπών επιτρέπει:</a:t>
            </a:r>
          </a:p>
          <a:p>
            <a:pPr marL="712788">
              <a:lnSpc>
                <a:spcPct val="90000"/>
              </a:lnSpc>
              <a:buFont typeface="Calibri" panose="020F0502020204030204" pitchFamily="34" charset="0"/>
              <a:buChar char="−"/>
              <a:defRPr/>
            </a:pPr>
            <a:r>
              <a:rPr lang="el-GR" altLang="el-GR" sz="2800" b="1" dirty="0"/>
              <a:t>στον/ην αναγνώστη/</a:t>
            </a:r>
            <a:r>
              <a:rPr lang="el-GR" altLang="el-GR" sz="2800" b="1" dirty="0" err="1"/>
              <a:t>τρια</a:t>
            </a:r>
            <a:r>
              <a:rPr lang="el-GR" altLang="el-GR" sz="2800" b="1" dirty="0"/>
              <a:t> της εργασίας μας να ανατρέξει και να αξιοποιήσει με τη σειρά του/της την πηγή στην οποία παραπέμπουμε, είτε για να αντλήσει περισσότερες πληροφορίες που ενδεχομένως τυγχάνουν ενδιαφέροντος είτε για να επαληθεύσει θέσεις, στοιχεία ή πληροφορίες που αποδίδονται σε συγγραφέα/</a:t>
            </a:r>
            <a:r>
              <a:rPr lang="el-GR" altLang="el-GR" sz="2800" b="1" dirty="0" err="1"/>
              <a:t>είς</a:t>
            </a:r>
            <a:endParaRPr lang="el-GR" altLang="el-GR" sz="2800" b="1" dirty="0"/>
          </a:p>
          <a:p>
            <a:pPr marL="712788">
              <a:lnSpc>
                <a:spcPct val="90000"/>
              </a:lnSpc>
              <a:buFont typeface="Calibri" panose="020F0502020204030204" pitchFamily="34" charset="0"/>
              <a:buChar char="−"/>
              <a:defRPr/>
            </a:pPr>
            <a:endParaRPr lang="el-GR" altLang="el-GR" sz="2800" b="1" dirty="0"/>
          </a:p>
          <a:p>
            <a:pPr>
              <a:lnSpc>
                <a:spcPct val="90000"/>
              </a:lnSpc>
              <a:buFont typeface="Wingdings" panose="05000000000000000000" pitchFamily="2" charset="2"/>
              <a:buChar char="§"/>
              <a:defRPr/>
            </a:pPr>
            <a:endParaRPr lang="el-GR" altLang="el-GR" sz="2800" b="1" dirty="0"/>
          </a:p>
          <a:p>
            <a:pPr marL="717550" indent="-347663">
              <a:lnSpc>
                <a:spcPct val="90000"/>
              </a:lnSpc>
              <a:buFont typeface="Calibri" panose="020F0502020204030204" pitchFamily="34" charset="0"/>
              <a:buChar char="−"/>
              <a:defRPr/>
            </a:pPr>
            <a:endParaRPr lang="el-GR" altLang="el-GR" sz="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6">
            <a:extLst>
              <a:ext uri="{FF2B5EF4-FFF2-40B4-BE49-F238E27FC236}">
                <a16:creationId xmlns:a16="http://schemas.microsoft.com/office/drawing/2014/main" id="{20BF344F-C04C-4123-9786-AF89E99052C6}"/>
              </a:ext>
            </a:extLst>
          </p:cNvPr>
          <p:cNvSpPr>
            <a:spLocks noChangeArrowheads="1"/>
          </p:cNvSpPr>
          <p:nvPr/>
        </p:nvSpPr>
        <p:spPr bwMode="auto">
          <a:xfrm>
            <a:off x="1968500" y="400050"/>
            <a:ext cx="8066088"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ΒΙΒΛΙΟΓΡΑΦΙΚΕΣ ΠΑΡΑΠΟΜΠΕΣ</a:t>
            </a:r>
          </a:p>
        </p:txBody>
      </p:sp>
      <p:sp>
        <p:nvSpPr>
          <p:cNvPr id="4" name="Rectangle 4">
            <a:extLst>
              <a:ext uri="{FF2B5EF4-FFF2-40B4-BE49-F238E27FC236}">
                <a16:creationId xmlns:a16="http://schemas.microsoft.com/office/drawing/2014/main" id="{96DCC7DA-0CE5-452F-9C9D-D37002E0E829}"/>
              </a:ext>
            </a:extLst>
          </p:cNvPr>
          <p:cNvSpPr txBox="1">
            <a:spLocks noChangeArrowheads="1"/>
          </p:cNvSpPr>
          <p:nvPr/>
        </p:nvSpPr>
        <p:spPr>
          <a:xfrm>
            <a:off x="1746250" y="1993901"/>
            <a:ext cx="8597900" cy="223202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12788">
              <a:lnSpc>
                <a:spcPct val="90000"/>
              </a:lnSpc>
              <a:buFont typeface="Calibri" panose="020F0502020204030204" pitchFamily="34" charset="0"/>
              <a:buChar char="−"/>
              <a:defRPr/>
            </a:pPr>
            <a:r>
              <a:rPr lang="el-GR" altLang="el-GR" sz="2800" b="1" dirty="0"/>
              <a:t>στο/στους/στη/στις συγγραφέα/</a:t>
            </a:r>
            <a:r>
              <a:rPr lang="el-GR" altLang="el-GR" sz="2800" b="1" dirty="0" err="1"/>
              <a:t>είς</a:t>
            </a:r>
            <a:r>
              <a:rPr lang="el-GR" altLang="el-GR" sz="2800" b="1" dirty="0"/>
              <a:t> της εργασίας στην οποία παραπέμπουμε να διασφαλισθεί/</a:t>
            </a:r>
            <a:r>
              <a:rPr lang="el-GR" altLang="el-GR" sz="2800" b="1" dirty="0" err="1"/>
              <a:t>ούν</a:t>
            </a:r>
            <a:r>
              <a:rPr lang="el-GR" altLang="el-GR" sz="2800" b="1" dirty="0"/>
              <a:t> σε περιπτώσεις προβληματικής κατανόησης ή μεταφοράς στοιχείων της εργασίας του/της/τους από άλλον/η ερευνητή/</a:t>
            </a:r>
            <a:r>
              <a:rPr lang="el-GR" altLang="el-GR" sz="2800" b="1" dirty="0" err="1"/>
              <a:t>τρια</a:t>
            </a:r>
            <a:r>
              <a:rPr lang="el-GR" altLang="el-GR" sz="2800" b="1" dirty="0"/>
              <a:t>.</a:t>
            </a:r>
          </a:p>
          <a:p>
            <a:pPr marL="717550" indent="-347663">
              <a:lnSpc>
                <a:spcPct val="90000"/>
              </a:lnSpc>
              <a:buFont typeface="Calibri" panose="020F0502020204030204" pitchFamily="34" charset="0"/>
              <a:buChar char="−"/>
              <a:defRPr/>
            </a:pPr>
            <a:endParaRPr lang="el-GR" altLang="el-GR" sz="8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D38E8835-D14B-4736-B766-E930F4FFBF95}"/>
              </a:ext>
            </a:extLst>
          </p:cNvPr>
          <p:cNvSpPr>
            <a:spLocks noChangeArrowheads="1"/>
          </p:cNvSpPr>
          <p:nvPr/>
        </p:nvSpPr>
        <p:spPr bwMode="auto">
          <a:xfrm>
            <a:off x="1222513" y="1484313"/>
            <a:ext cx="9194663" cy="4824412"/>
          </a:xfrm>
          <a:prstGeom prst="rect">
            <a:avLst/>
          </a:prstGeom>
          <a:noFill/>
          <a:ln w="9525">
            <a:noFill/>
            <a:miter lim="800000"/>
            <a:headEnd/>
            <a:tailEnd/>
          </a:ln>
        </p:spPr>
        <p:txBody>
          <a:bodyPr/>
          <a:lstStyle/>
          <a:p>
            <a:pPr marL="342900" indent="-342900">
              <a:spcBef>
                <a:spcPct val="20000"/>
              </a:spcBef>
              <a:buFont typeface="Wingdings" pitchFamily="2" charset="2"/>
              <a:buChar char="ü"/>
              <a:defRPr/>
            </a:pPr>
            <a:r>
              <a:rPr lang="el-GR" sz="2800" dirty="0"/>
              <a:t>Οι οδηγίες προς τους/τις φοιτητές/</a:t>
            </a:r>
            <a:r>
              <a:rPr lang="el-GR" sz="2800" dirty="0" err="1"/>
              <a:t>τριες</a:t>
            </a:r>
            <a:r>
              <a:rPr lang="el-GR" sz="2800" dirty="0"/>
              <a:t> του Πανεπιστημίου, υποδεικνύουν:</a:t>
            </a:r>
          </a:p>
          <a:p>
            <a:pPr marL="890588" indent="-358775">
              <a:spcBef>
                <a:spcPct val="20000"/>
              </a:spcBef>
              <a:buFont typeface="Calibri" panose="020F0502020204030204" pitchFamily="34" charset="0"/>
              <a:buChar char="-"/>
              <a:defRPr/>
            </a:pPr>
            <a:r>
              <a:rPr lang="el-GR" sz="2800" dirty="0"/>
              <a:t>το σύστημα σύνταξης των βιβλιογραφικών παραπομπών που είναι απαραίτητο να υιοθετηθεί και</a:t>
            </a:r>
          </a:p>
          <a:p>
            <a:pPr marL="890588" indent="-358775">
              <a:spcBef>
                <a:spcPct val="20000"/>
              </a:spcBef>
              <a:buFont typeface="Calibri" panose="020F0502020204030204" pitchFamily="34" charset="0"/>
              <a:buChar char="-"/>
              <a:defRPr/>
            </a:pPr>
            <a:r>
              <a:rPr lang="el-GR" sz="2800" dirty="0"/>
              <a:t>τον τρόπο χρήσης και σύνταξης παραπομπών . </a:t>
            </a:r>
          </a:p>
          <a:p>
            <a:pPr marL="342900" indent="-342900">
              <a:spcBef>
                <a:spcPct val="20000"/>
              </a:spcBef>
              <a:buFont typeface="Wingdings" pitchFamily="2" charset="2"/>
              <a:buChar char="§"/>
              <a:defRPr/>
            </a:pPr>
            <a:endParaRPr lang="el-GR" sz="800" dirty="0"/>
          </a:p>
          <a:p>
            <a:pPr marL="342900" indent="-342900">
              <a:spcBef>
                <a:spcPct val="20000"/>
              </a:spcBef>
              <a:buFont typeface="Wingdings" pitchFamily="2" charset="2"/>
              <a:buChar char="ü"/>
              <a:defRPr/>
            </a:pPr>
            <a:r>
              <a:rPr lang="el-GR" altLang="el-GR" sz="2800" dirty="0"/>
              <a:t>Οι </a:t>
            </a:r>
            <a:r>
              <a:rPr lang="el-GR" altLang="el-GR" sz="2800" dirty="0" err="1"/>
              <a:t>ενδοκειμενικές</a:t>
            </a:r>
            <a:r>
              <a:rPr lang="el-GR" altLang="el-GR" sz="2800" dirty="0"/>
              <a:t> </a:t>
            </a:r>
            <a:r>
              <a:rPr lang="el-GR" sz="2800" dirty="0"/>
              <a:t>βιβλιογραφικές </a:t>
            </a:r>
            <a:r>
              <a:rPr lang="el-GR" altLang="el-GR" sz="2800" dirty="0"/>
              <a:t>παραπομπές αντιστοιχούν σε βιβλιογραφικές αναφορές που πρέπει να περιλαμβάνεται στον κατάλογο της βιβλιογραφίας στο τέλος της εργασίας</a:t>
            </a:r>
            <a:r>
              <a:rPr lang="el-GR" altLang="el-GR" sz="3200" dirty="0"/>
              <a:t>. </a:t>
            </a:r>
          </a:p>
        </p:txBody>
      </p:sp>
      <p:sp>
        <p:nvSpPr>
          <p:cNvPr id="2" name="Θέση αριθμού διαφάνειας 1">
            <a:extLst>
              <a:ext uri="{FF2B5EF4-FFF2-40B4-BE49-F238E27FC236}">
                <a16:creationId xmlns:a16="http://schemas.microsoft.com/office/drawing/2014/main" id="{C7011754-E322-4271-948F-76D0F59D03CA}"/>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592C43A-3C0B-474A-960B-1E8763BC0639}" type="slidenum">
              <a:rPr lang="el-GR" altLang="el-GR">
                <a:solidFill>
                  <a:srgbClr val="898989"/>
                </a:solidFill>
              </a:rPr>
              <a:pPr/>
              <a:t>18</a:t>
            </a:fld>
            <a:endParaRPr lang="el-GR" altLang="el-GR">
              <a:solidFill>
                <a:srgbClr val="898989"/>
              </a:solidFill>
            </a:endParaRPr>
          </a:p>
        </p:txBody>
      </p:sp>
      <p:sp>
        <p:nvSpPr>
          <p:cNvPr id="5" name="Rectangle 2">
            <a:extLst>
              <a:ext uri="{FF2B5EF4-FFF2-40B4-BE49-F238E27FC236}">
                <a16:creationId xmlns:a16="http://schemas.microsoft.com/office/drawing/2014/main" id="{36A7AC3D-AD6D-4CB2-8B65-68F8D7B667E7}"/>
              </a:ext>
            </a:extLst>
          </p:cNvPr>
          <p:cNvSpPr txBox="1">
            <a:spLocks noChangeArrowheads="1"/>
          </p:cNvSpPr>
          <p:nvPr/>
        </p:nvSpPr>
        <p:spPr>
          <a:xfrm>
            <a:off x="1978026" y="147639"/>
            <a:ext cx="8277225" cy="1093787"/>
          </a:xfrm>
          <a:prstGeom prst="rect">
            <a:avLst/>
          </a:prstGeom>
          <a:ln>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l-GR" sz="3300" b="1" dirty="0">
                <a:latin typeface="+mn-lt"/>
                <a:cs typeface="Arial" pitchFamily="34" charset="0"/>
              </a:rPr>
              <a:t>Συμβουλές σύνταξης βιβλιογραφικών παραπομπών</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72467020-5493-46EB-B6EF-538B6EDFC334}"/>
              </a:ext>
            </a:extLst>
          </p:cNvPr>
          <p:cNvSpPr>
            <a:spLocks noChangeArrowheads="1"/>
          </p:cNvSpPr>
          <p:nvPr/>
        </p:nvSpPr>
        <p:spPr bwMode="auto">
          <a:xfrm>
            <a:off x="1514543" y="1132135"/>
            <a:ext cx="9697940" cy="5327650"/>
          </a:xfrm>
          <a:prstGeom prst="rect">
            <a:avLst/>
          </a:prstGeom>
          <a:noFill/>
          <a:ln w="9525">
            <a:noFill/>
            <a:miter lim="800000"/>
            <a:headEnd/>
            <a:tailEnd/>
          </a:ln>
        </p:spPr>
        <p:txBody>
          <a:bodyPr/>
          <a:lstStyle/>
          <a:p>
            <a:pPr marL="342900" indent="-342900">
              <a:spcBef>
                <a:spcPct val="20000"/>
              </a:spcBef>
              <a:buFont typeface="Wingdings" pitchFamily="2" charset="2"/>
              <a:buChar char="ü"/>
              <a:defRPr/>
            </a:pPr>
            <a:r>
              <a:rPr lang="el-GR" sz="2800" dirty="0"/>
              <a:t>Στις βιβλιογραφικές παραπομπές εντός του κειμένου απαιτείται να παρουσιάζονται: </a:t>
            </a:r>
          </a:p>
          <a:p>
            <a:pPr marL="717550" indent="-358775">
              <a:spcBef>
                <a:spcPct val="20000"/>
              </a:spcBef>
              <a:buFont typeface="Calibri" panose="020F0502020204030204" pitchFamily="34" charset="0"/>
              <a:buChar char="−"/>
              <a:defRPr/>
            </a:pPr>
            <a:r>
              <a:rPr lang="el-GR" sz="2800" b="1" dirty="0"/>
              <a:t>το επώνυμο του/της συγγραφέα και</a:t>
            </a:r>
          </a:p>
          <a:p>
            <a:pPr marL="717550" indent="-358775">
              <a:spcBef>
                <a:spcPct val="20000"/>
              </a:spcBef>
              <a:buFont typeface="Calibri" panose="020F0502020204030204" pitchFamily="34" charset="0"/>
              <a:buChar char="−"/>
              <a:defRPr/>
            </a:pPr>
            <a:r>
              <a:rPr lang="el-GR" sz="2800" b="1" dirty="0"/>
              <a:t>η χρονολογία έκδοσης της εργασίας.</a:t>
            </a:r>
          </a:p>
          <a:p>
            <a:pPr marL="358775">
              <a:spcBef>
                <a:spcPct val="20000"/>
              </a:spcBef>
              <a:defRPr/>
            </a:pPr>
            <a:endParaRPr lang="el-GR" sz="800" dirty="0"/>
          </a:p>
          <a:p>
            <a:pPr marL="342900" indent="-342900">
              <a:spcBef>
                <a:spcPct val="20000"/>
              </a:spcBef>
              <a:buFont typeface="Wingdings" pitchFamily="2" charset="2"/>
              <a:buChar char="ü"/>
              <a:defRPr/>
            </a:pPr>
            <a:r>
              <a:rPr lang="el-GR" sz="2800" dirty="0"/>
              <a:t>Στην περίπτωση που </a:t>
            </a:r>
            <a:r>
              <a:rPr lang="el-GR" sz="2800" b="1" dirty="0"/>
              <a:t>παραπέμπουμε σε δευτερογενή αναφορά</a:t>
            </a:r>
            <a:r>
              <a:rPr lang="el-GR" sz="2800" dirty="0"/>
              <a:t> (δηλαδή, πηγή που δεν έχουμε οι ίδιοι διαβάσει, αλλά αναφέρεται σε αυτήν άλλο κείμενο που μελετήσαμε), τότε (</a:t>
            </a:r>
            <a:r>
              <a:rPr lang="en-US" sz="2800" dirty="0" err="1"/>
              <a:t>i</a:t>
            </a:r>
            <a:r>
              <a:rPr lang="en-US" sz="2800" dirty="0"/>
              <a:t>) </a:t>
            </a:r>
            <a:r>
              <a:rPr lang="el-GR" sz="2800" dirty="0"/>
              <a:t>χρησιμοποιούμε στη σύνταξη της παραπομπής τη συντομογραφία «</a:t>
            </a:r>
            <a:r>
              <a:rPr lang="el-GR" sz="2800" dirty="0" err="1"/>
              <a:t>όπ</a:t>
            </a:r>
            <a:r>
              <a:rPr lang="el-GR" sz="2800" dirty="0"/>
              <a:t>. αναφ.»</a:t>
            </a:r>
            <a:r>
              <a:rPr lang="en-US" sz="2800" dirty="0"/>
              <a:t> </a:t>
            </a:r>
            <a:r>
              <a:rPr lang="el-GR" sz="2800" dirty="0"/>
              <a:t>και </a:t>
            </a:r>
            <a:r>
              <a:rPr lang="en-US" sz="2800" dirty="0"/>
              <a:t>(ii)</a:t>
            </a:r>
            <a:r>
              <a:rPr lang="el-GR" sz="2800" dirty="0"/>
              <a:t> παραθέτουμε στον κατάλογο της βιβλιογραφίας την πηγή που μελετήσαμε. </a:t>
            </a:r>
            <a:endParaRPr lang="el-GR" sz="2800" dirty="0">
              <a:solidFill>
                <a:srgbClr val="00B0F0"/>
              </a:solidFill>
            </a:endParaRPr>
          </a:p>
          <a:p>
            <a:pPr marL="342900" indent="-342900">
              <a:spcBef>
                <a:spcPct val="20000"/>
              </a:spcBef>
              <a:buFont typeface="Wingdings" pitchFamily="2" charset="2"/>
              <a:buChar char="§"/>
              <a:defRPr/>
            </a:pPr>
            <a:endParaRPr lang="el-GR" sz="800" dirty="0"/>
          </a:p>
        </p:txBody>
      </p:sp>
      <p:sp>
        <p:nvSpPr>
          <p:cNvPr id="2" name="Θέση αριθμού διαφάνειας 1">
            <a:extLst>
              <a:ext uri="{FF2B5EF4-FFF2-40B4-BE49-F238E27FC236}">
                <a16:creationId xmlns:a16="http://schemas.microsoft.com/office/drawing/2014/main" id="{0D8B8E79-7BEC-4701-82D2-3D8D9479B784}"/>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CE92194F-182D-4E25-8905-D0E388FB7F2D}" type="slidenum">
              <a:rPr lang="el-GR" altLang="el-GR">
                <a:solidFill>
                  <a:srgbClr val="898989"/>
                </a:solidFill>
              </a:rPr>
              <a:pPr/>
              <a:t>19</a:t>
            </a:fld>
            <a:endParaRPr lang="el-GR" altLang="el-GR">
              <a:solidFill>
                <a:srgbClr val="898989"/>
              </a:solidFill>
            </a:endParaRPr>
          </a:p>
        </p:txBody>
      </p:sp>
      <p:sp>
        <p:nvSpPr>
          <p:cNvPr id="5" name="Rectangle 2">
            <a:extLst>
              <a:ext uri="{FF2B5EF4-FFF2-40B4-BE49-F238E27FC236}">
                <a16:creationId xmlns:a16="http://schemas.microsoft.com/office/drawing/2014/main" id="{CE3B22C2-015E-4EB0-8B2F-7372DF4E5CC6}"/>
              </a:ext>
            </a:extLst>
          </p:cNvPr>
          <p:cNvSpPr txBox="1">
            <a:spLocks noChangeArrowheads="1"/>
          </p:cNvSpPr>
          <p:nvPr/>
        </p:nvSpPr>
        <p:spPr>
          <a:xfrm>
            <a:off x="1978026" y="25400"/>
            <a:ext cx="8277225" cy="1093788"/>
          </a:xfrm>
          <a:prstGeom prst="rect">
            <a:avLst/>
          </a:prstGeom>
          <a:ln>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l-GR" sz="3300" b="1" dirty="0">
                <a:latin typeface="+mn-lt"/>
                <a:cs typeface="Arial" pitchFamily="34" charset="0"/>
              </a:rPr>
              <a:t>Συμβουλές σύνταξης βιβλιογραφικών παραπομπών</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6">
            <a:extLst>
              <a:ext uri="{FF2B5EF4-FFF2-40B4-BE49-F238E27FC236}">
                <a16:creationId xmlns:a16="http://schemas.microsoft.com/office/drawing/2014/main" id="{1FA1218B-A7A5-4B77-A02F-50A527CE868A}"/>
              </a:ext>
            </a:extLst>
          </p:cNvPr>
          <p:cNvSpPr>
            <a:spLocks noChangeArrowheads="1"/>
          </p:cNvSpPr>
          <p:nvPr/>
        </p:nvSpPr>
        <p:spPr bwMode="auto">
          <a:xfrm>
            <a:off x="1992313" y="188913"/>
            <a:ext cx="80645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ΑΝΑΖΗΤΗΣΗ ΒΙΒΛΙΟΓΡΑΦΙΚΩΝ ΠΗΓΩΝ</a:t>
            </a:r>
          </a:p>
        </p:txBody>
      </p:sp>
      <p:sp>
        <p:nvSpPr>
          <p:cNvPr id="110595" name="Rectangle 4">
            <a:extLst>
              <a:ext uri="{FF2B5EF4-FFF2-40B4-BE49-F238E27FC236}">
                <a16:creationId xmlns:a16="http://schemas.microsoft.com/office/drawing/2014/main" id="{DEC78D56-5D4C-41DB-934B-4F68EFED397F}"/>
              </a:ext>
            </a:extLst>
          </p:cNvPr>
          <p:cNvSpPr txBox="1">
            <a:spLocks noChangeArrowheads="1"/>
          </p:cNvSpPr>
          <p:nvPr/>
        </p:nvSpPr>
        <p:spPr bwMode="auto">
          <a:xfrm>
            <a:off x="1925638" y="1700214"/>
            <a:ext cx="8570912" cy="366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nSpc>
                <a:spcPct val="90000"/>
              </a:lnSpc>
              <a:spcBef>
                <a:spcPct val="20000"/>
              </a:spcBef>
              <a:buFont typeface="Wingdings" panose="05000000000000000000" pitchFamily="2" charset="2"/>
              <a:buChar char="§"/>
            </a:pPr>
            <a:r>
              <a:rPr lang="el-GR" altLang="el-GR" sz="2800" b="1"/>
              <a:t>Η αναζήτηση βιβλιογραφικών πηγών γίνεται με λέξεις-κλειδιά του θέματος της έρευνάς μας.</a:t>
            </a:r>
          </a:p>
          <a:p>
            <a:pPr>
              <a:lnSpc>
                <a:spcPct val="90000"/>
              </a:lnSpc>
              <a:spcBef>
                <a:spcPct val="20000"/>
              </a:spcBef>
              <a:buFont typeface="Wingdings" panose="05000000000000000000" pitchFamily="2" charset="2"/>
              <a:buChar char="§"/>
            </a:pPr>
            <a:endParaRPr lang="el-GR" altLang="el-GR" sz="800" b="1"/>
          </a:p>
          <a:p>
            <a:pPr>
              <a:lnSpc>
                <a:spcPct val="90000"/>
              </a:lnSpc>
              <a:spcBef>
                <a:spcPct val="20000"/>
              </a:spcBef>
              <a:buFont typeface="Wingdings" panose="05000000000000000000" pitchFamily="2" charset="2"/>
              <a:buChar char="§"/>
            </a:pPr>
            <a:r>
              <a:rPr lang="el-GR" altLang="el-GR" sz="2800" b="1"/>
              <a:t>Είναι απαραίτητο να αναζητούνται και να μελετώνται πηγές γενικότερες και ακολούθως ειδικότερες για το θέμα μας. </a:t>
            </a:r>
          </a:p>
          <a:p>
            <a:pPr>
              <a:lnSpc>
                <a:spcPct val="90000"/>
              </a:lnSpc>
              <a:spcBef>
                <a:spcPct val="20000"/>
              </a:spcBef>
              <a:buFont typeface="Wingdings" panose="05000000000000000000" pitchFamily="2" charset="2"/>
              <a:buChar char="§"/>
            </a:pPr>
            <a:endParaRPr lang="el-GR" altLang="el-GR" sz="800" b="1"/>
          </a:p>
          <a:p>
            <a:pPr>
              <a:lnSpc>
                <a:spcPct val="90000"/>
              </a:lnSpc>
              <a:spcBef>
                <a:spcPct val="20000"/>
              </a:spcBef>
              <a:buFont typeface="Wingdings" panose="05000000000000000000" pitchFamily="2" charset="2"/>
              <a:buChar char="§"/>
            </a:pPr>
            <a:r>
              <a:rPr lang="el-GR" altLang="el-GR" sz="2800" b="1"/>
              <a:t>Στην επιλογή των πηγών που θα μελετήσετε είναι απαραίτητο να λαμβάνετε υπόψη και την παλαιότητα τους.</a:t>
            </a:r>
          </a:p>
          <a:p>
            <a:pPr>
              <a:lnSpc>
                <a:spcPct val="90000"/>
              </a:lnSpc>
              <a:spcBef>
                <a:spcPct val="20000"/>
              </a:spcBef>
              <a:buFont typeface="Wingdings" panose="05000000000000000000" pitchFamily="2" charset="2"/>
              <a:buChar char="§"/>
            </a:pPr>
            <a:endParaRPr lang="el-GR" altLang="el-GR" sz="800" b="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CB5C9B50-F10B-4FCE-9923-20A1465E264B}"/>
              </a:ext>
            </a:extLst>
          </p:cNvPr>
          <p:cNvSpPr>
            <a:spLocks noChangeArrowheads="1"/>
          </p:cNvSpPr>
          <p:nvPr/>
        </p:nvSpPr>
        <p:spPr bwMode="auto">
          <a:xfrm>
            <a:off x="1001949" y="1268414"/>
            <a:ext cx="9442214" cy="5184775"/>
          </a:xfrm>
          <a:prstGeom prst="rect">
            <a:avLst/>
          </a:prstGeom>
          <a:noFill/>
          <a:ln w="9525">
            <a:noFill/>
            <a:miter lim="800000"/>
            <a:headEnd/>
            <a:tailEnd/>
          </a:ln>
        </p:spPr>
        <p:txBody>
          <a:bodyPr/>
          <a:lstStyle/>
          <a:p>
            <a:pPr marL="342900" indent="-342900">
              <a:spcBef>
                <a:spcPct val="20000"/>
              </a:spcBef>
              <a:buFont typeface="Wingdings" pitchFamily="2" charset="2"/>
              <a:buChar char="ü"/>
              <a:defRPr/>
            </a:pPr>
            <a:r>
              <a:rPr lang="el-GR" sz="2800" dirty="0"/>
              <a:t>Στην περίπτωση που </a:t>
            </a:r>
            <a:r>
              <a:rPr lang="el-GR" sz="2800" b="1" dirty="0"/>
              <a:t>παρατίθεται</a:t>
            </a:r>
            <a:r>
              <a:rPr lang="el-GR" sz="2800" dirty="0"/>
              <a:t> </a:t>
            </a:r>
            <a:r>
              <a:rPr lang="el-GR" sz="2800" b="1" dirty="0"/>
              <a:t>αυτολεξεί απόσπασμα</a:t>
            </a:r>
            <a:r>
              <a:rPr lang="el-GR" sz="2800" dirty="0"/>
              <a:t> από εργασία άλλου συγγραφέα, είναι απαραίτητο να παρουσιάζονται: </a:t>
            </a:r>
          </a:p>
          <a:p>
            <a:pPr marL="717550" indent="-358775">
              <a:spcBef>
                <a:spcPct val="20000"/>
              </a:spcBef>
              <a:buFont typeface="Calibri" panose="020F0502020204030204" pitchFamily="34" charset="0"/>
              <a:buChar char="−"/>
              <a:defRPr/>
            </a:pPr>
            <a:r>
              <a:rPr lang="el-GR" sz="2800" b="1" dirty="0"/>
              <a:t>το επώνυμο του συγγραφέα,</a:t>
            </a:r>
          </a:p>
          <a:p>
            <a:pPr marL="717550" indent="-358775">
              <a:spcBef>
                <a:spcPct val="20000"/>
              </a:spcBef>
              <a:buFont typeface="Calibri" panose="020F0502020204030204" pitchFamily="34" charset="0"/>
              <a:buChar char="−"/>
              <a:defRPr/>
            </a:pPr>
            <a:r>
              <a:rPr lang="el-GR" sz="2800" b="1" dirty="0"/>
              <a:t>η χρονολογία έκδοσης της εργασίας και</a:t>
            </a:r>
          </a:p>
          <a:p>
            <a:pPr marL="717550" indent="-358775">
              <a:spcBef>
                <a:spcPct val="20000"/>
              </a:spcBef>
              <a:buFont typeface="Calibri" panose="020F0502020204030204" pitchFamily="34" charset="0"/>
              <a:buChar char="−"/>
              <a:defRPr/>
            </a:pPr>
            <a:r>
              <a:rPr lang="el-GR" sz="2800" b="1" dirty="0"/>
              <a:t>ο αριθμός της σελίδας της εργασίας </a:t>
            </a:r>
            <a:r>
              <a:rPr lang="el-GR" sz="2800" dirty="0"/>
              <a:t>από την οποία αντλήθηκε το εν λόγω απόσπασμα.</a:t>
            </a:r>
          </a:p>
          <a:p>
            <a:pPr marL="717550" indent="-358775">
              <a:spcBef>
                <a:spcPct val="20000"/>
              </a:spcBef>
              <a:buFont typeface="Calibri" panose="020F0502020204030204" pitchFamily="34" charset="0"/>
              <a:buChar char="−"/>
              <a:defRPr/>
            </a:pPr>
            <a:endParaRPr lang="el-GR" sz="800" dirty="0"/>
          </a:p>
          <a:p>
            <a:pPr>
              <a:spcBef>
                <a:spcPct val="20000"/>
              </a:spcBef>
              <a:defRPr/>
            </a:pPr>
            <a:r>
              <a:rPr lang="el-GR" sz="2800" dirty="0"/>
              <a:t>Όταν </a:t>
            </a:r>
            <a:r>
              <a:rPr lang="el-GR" sz="2800" b="1" dirty="0"/>
              <a:t>παρατίθεται αυτολεξεί απόσπασμα </a:t>
            </a:r>
            <a:r>
              <a:rPr lang="el-GR" sz="2800" dirty="0"/>
              <a:t>από εργασία άλλου/ης συγγραφέα έκτασης μικρότερης των 40 λέξεων, τότε το απόσπασμα πρέπει να ενσωματώνεται </a:t>
            </a:r>
            <a:r>
              <a:rPr lang="el-GR" sz="2800" b="1" dirty="0"/>
              <a:t>σε εισαγωγικά.</a:t>
            </a:r>
            <a:endParaRPr lang="el-GR" sz="2800" dirty="0"/>
          </a:p>
          <a:p>
            <a:pPr marL="342900" indent="-342900">
              <a:spcBef>
                <a:spcPct val="20000"/>
              </a:spcBef>
              <a:buFont typeface="Wingdings" pitchFamily="2" charset="2"/>
              <a:buChar char="§"/>
              <a:defRPr/>
            </a:pPr>
            <a:endParaRPr lang="el-GR" sz="800" dirty="0"/>
          </a:p>
        </p:txBody>
      </p:sp>
      <p:sp>
        <p:nvSpPr>
          <p:cNvPr id="2" name="Θέση αριθμού διαφάνειας 1">
            <a:extLst>
              <a:ext uri="{FF2B5EF4-FFF2-40B4-BE49-F238E27FC236}">
                <a16:creationId xmlns:a16="http://schemas.microsoft.com/office/drawing/2014/main" id="{C65F02BF-E6A6-426B-8083-E17BF20A6F09}"/>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A60FD0E9-85F4-4B28-BB4C-EF49FCB76E9C}" type="slidenum">
              <a:rPr lang="el-GR" altLang="el-GR">
                <a:solidFill>
                  <a:srgbClr val="898989"/>
                </a:solidFill>
              </a:rPr>
              <a:pPr/>
              <a:t>20</a:t>
            </a:fld>
            <a:endParaRPr lang="el-GR" altLang="el-GR">
              <a:solidFill>
                <a:srgbClr val="898989"/>
              </a:solidFill>
            </a:endParaRPr>
          </a:p>
        </p:txBody>
      </p:sp>
      <p:sp>
        <p:nvSpPr>
          <p:cNvPr id="5" name="Rectangle 2">
            <a:extLst>
              <a:ext uri="{FF2B5EF4-FFF2-40B4-BE49-F238E27FC236}">
                <a16:creationId xmlns:a16="http://schemas.microsoft.com/office/drawing/2014/main" id="{1D95861D-697C-4E60-BB13-8E9558D588C3}"/>
              </a:ext>
            </a:extLst>
          </p:cNvPr>
          <p:cNvSpPr txBox="1">
            <a:spLocks noChangeArrowheads="1"/>
          </p:cNvSpPr>
          <p:nvPr/>
        </p:nvSpPr>
        <p:spPr>
          <a:xfrm>
            <a:off x="1978026" y="-26988"/>
            <a:ext cx="8277225" cy="1093788"/>
          </a:xfrm>
          <a:prstGeom prst="rect">
            <a:avLst/>
          </a:prstGeom>
          <a:ln>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l-GR" sz="3300" b="1" dirty="0">
                <a:latin typeface="+mn-lt"/>
                <a:cs typeface="Arial" pitchFamily="34" charset="0"/>
              </a:rPr>
              <a:t>Συμβουλές σύνταξης βιβλιογραφικών παραπομπών</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4">
            <a:extLst>
              <a:ext uri="{FF2B5EF4-FFF2-40B4-BE49-F238E27FC236}">
                <a16:creationId xmlns:a16="http://schemas.microsoft.com/office/drawing/2014/main" id="{7132EDC6-39F7-404D-A399-C9F44B2C0BF3}"/>
              </a:ext>
            </a:extLst>
          </p:cNvPr>
          <p:cNvSpPr>
            <a:spLocks noChangeArrowheads="1"/>
          </p:cNvSpPr>
          <p:nvPr/>
        </p:nvSpPr>
        <p:spPr bwMode="auto">
          <a:xfrm>
            <a:off x="1816101" y="1412876"/>
            <a:ext cx="8601075"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58775">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spcBef>
                <a:spcPct val="20000"/>
              </a:spcBef>
            </a:pPr>
            <a:r>
              <a:rPr lang="el-GR" altLang="el-GR" sz="2800" dirty="0"/>
              <a:t>Στα αποσπάσματα που παρατίθενται αυτολεξεί διατηρείται η γραμματική, η ορθογραφία και η σύνταξη του/της συγγραφέα.</a:t>
            </a:r>
          </a:p>
          <a:p>
            <a:pPr>
              <a:spcBef>
                <a:spcPct val="20000"/>
              </a:spcBef>
            </a:pPr>
            <a:endParaRPr lang="el-GR" altLang="el-GR" sz="800" dirty="0"/>
          </a:p>
          <a:p>
            <a:pPr>
              <a:spcBef>
                <a:spcPct val="20000"/>
              </a:spcBef>
            </a:pPr>
            <a:r>
              <a:rPr lang="el-GR" altLang="el-GR" sz="2800" dirty="0"/>
              <a:t>Αποφεύγεται στη σύνταξη της εργασία η συστηματική χρήση αυτολεξεί αποσπασμάτων, καθώς και η χρήση μακροσκελών αυτούσιων εδαφίων.</a:t>
            </a:r>
          </a:p>
        </p:txBody>
      </p:sp>
      <p:sp>
        <p:nvSpPr>
          <p:cNvPr id="2" name="Θέση αριθμού διαφάνειας 1">
            <a:extLst>
              <a:ext uri="{FF2B5EF4-FFF2-40B4-BE49-F238E27FC236}">
                <a16:creationId xmlns:a16="http://schemas.microsoft.com/office/drawing/2014/main" id="{4B50DFE5-64B2-471C-BF29-8F857BF3E57F}"/>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50CA4F22-AA5F-4B8B-9639-0E35BE7E8F5B}" type="slidenum">
              <a:rPr lang="el-GR" altLang="el-GR">
                <a:solidFill>
                  <a:srgbClr val="898989"/>
                </a:solidFill>
              </a:rPr>
              <a:pPr/>
              <a:t>21</a:t>
            </a:fld>
            <a:endParaRPr lang="el-GR" altLang="el-GR">
              <a:solidFill>
                <a:srgbClr val="898989"/>
              </a:solidFill>
            </a:endParaRPr>
          </a:p>
        </p:txBody>
      </p:sp>
      <p:sp>
        <p:nvSpPr>
          <p:cNvPr id="5" name="Rectangle 2">
            <a:extLst>
              <a:ext uri="{FF2B5EF4-FFF2-40B4-BE49-F238E27FC236}">
                <a16:creationId xmlns:a16="http://schemas.microsoft.com/office/drawing/2014/main" id="{AA12492A-EE2F-4502-9668-BE849FDA879A}"/>
              </a:ext>
            </a:extLst>
          </p:cNvPr>
          <p:cNvSpPr txBox="1">
            <a:spLocks noChangeArrowheads="1"/>
          </p:cNvSpPr>
          <p:nvPr/>
        </p:nvSpPr>
        <p:spPr>
          <a:xfrm>
            <a:off x="1978026" y="25400"/>
            <a:ext cx="8277225" cy="1093788"/>
          </a:xfrm>
          <a:prstGeom prst="rect">
            <a:avLst/>
          </a:prstGeom>
          <a:ln>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l-GR" sz="3300" b="1" dirty="0">
                <a:latin typeface="+mn-lt"/>
                <a:cs typeface="Arial" pitchFamily="34" charset="0"/>
              </a:rPr>
              <a:t>Συμβουλές σύνταξης βιβλιογραφικών παραπομπών</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18190B47-C4A2-4551-8C8B-D993BB5067B1}"/>
              </a:ext>
            </a:extLst>
          </p:cNvPr>
          <p:cNvSpPr>
            <a:spLocks noChangeArrowheads="1"/>
          </p:cNvSpPr>
          <p:nvPr/>
        </p:nvSpPr>
        <p:spPr bwMode="auto">
          <a:xfrm>
            <a:off x="1841500" y="1628776"/>
            <a:ext cx="8439150" cy="2339975"/>
          </a:xfrm>
          <a:prstGeom prst="rect">
            <a:avLst/>
          </a:prstGeom>
          <a:noFill/>
          <a:ln w="9525">
            <a:noFill/>
            <a:miter lim="800000"/>
            <a:headEnd/>
            <a:tailEnd/>
          </a:ln>
        </p:spPr>
        <p:txBody>
          <a:bodyPr/>
          <a:lstStyle/>
          <a:p>
            <a:pPr marL="358775">
              <a:spcBef>
                <a:spcPct val="20000"/>
              </a:spcBef>
              <a:defRPr/>
            </a:pPr>
            <a:endParaRPr lang="el-GR" sz="800" dirty="0">
              <a:solidFill>
                <a:srgbClr val="FF0000"/>
              </a:solidFill>
            </a:endParaRPr>
          </a:p>
          <a:p>
            <a:pPr marL="342900" indent="-342900">
              <a:spcBef>
                <a:spcPct val="20000"/>
              </a:spcBef>
              <a:buFont typeface="Wingdings" pitchFamily="2" charset="2"/>
              <a:buChar char="ü"/>
              <a:defRPr/>
            </a:pPr>
            <a:r>
              <a:rPr lang="el-GR" sz="2800" dirty="0">
                <a:solidFill>
                  <a:srgbClr val="FF0000"/>
                </a:solidFill>
              </a:rPr>
              <a:t>Στη διαχείριση/σύνταξη των βιβλιογραφικών παραπομπών και των αναφορών </a:t>
            </a:r>
            <a:r>
              <a:rPr lang="el-GR" altLang="el-GR" sz="2800" dirty="0">
                <a:solidFill>
                  <a:srgbClr val="FF0000"/>
                </a:solidFill>
              </a:rPr>
              <a:t>μπορούν να αξιοποιηθούν διάφορα εξειδικευμένα λογισμικά, όπως </a:t>
            </a:r>
            <a:r>
              <a:rPr lang="en-US" altLang="el-GR" sz="2800" dirty="0">
                <a:solidFill>
                  <a:srgbClr val="FF0000"/>
                </a:solidFill>
              </a:rPr>
              <a:t>Endnote</a:t>
            </a:r>
            <a:r>
              <a:rPr lang="el-GR" altLang="el-GR" sz="2800" dirty="0">
                <a:solidFill>
                  <a:srgbClr val="FF0000"/>
                </a:solidFill>
              </a:rPr>
              <a:t>, </a:t>
            </a:r>
            <a:r>
              <a:rPr lang="en-US" altLang="el-GR" sz="2800" dirty="0">
                <a:solidFill>
                  <a:srgbClr val="FF0000"/>
                </a:solidFill>
              </a:rPr>
              <a:t>Reference Manager</a:t>
            </a:r>
            <a:r>
              <a:rPr lang="el-GR" altLang="el-GR" sz="2800" dirty="0">
                <a:solidFill>
                  <a:srgbClr val="FF0000"/>
                </a:solidFill>
              </a:rPr>
              <a:t>, </a:t>
            </a:r>
            <a:r>
              <a:rPr lang="en-US" altLang="el-GR" sz="2800" dirty="0" err="1">
                <a:solidFill>
                  <a:srgbClr val="FF0000"/>
                </a:solidFill>
              </a:rPr>
              <a:t>Zotero</a:t>
            </a:r>
            <a:r>
              <a:rPr lang="el-GR" altLang="el-GR" sz="2800" dirty="0">
                <a:solidFill>
                  <a:srgbClr val="FF0000"/>
                </a:solidFill>
              </a:rPr>
              <a:t>, κ.ά.</a:t>
            </a:r>
            <a:endParaRPr lang="en-US" altLang="el-GR" sz="2800" dirty="0">
              <a:solidFill>
                <a:srgbClr val="FF0000"/>
              </a:solidFill>
            </a:endParaRPr>
          </a:p>
          <a:p>
            <a:pPr marL="342900" indent="-342900">
              <a:spcBef>
                <a:spcPct val="20000"/>
              </a:spcBef>
              <a:buFont typeface="Wingdings" pitchFamily="2" charset="2"/>
              <a:buChar char="ü"/>
              <a:defRPr/>
            </a:pPr>
            <a:endParaRPr lang="el-GR" sz="2800" dirty="0">
              <a:solidFill>
                <a:srgbClr val="FF0000"/>
              </a:solidFill>
            </a:endParaRPr>
          </a:p>
        </p:txBody>
      </p:sp>
      <p:sp>
        <p:nvSpPr>
          <p:cNvPr id="2" name="Θέση αριθμού διαφάνειας 1">
            <a:extLst>
              <a:ext uri="{FF2B5EF4-FFF2-40B4-BE49-F238E27FC236}">
                <a16:creationId xmlns:a16="http://schemas.microsoft.com/office/drawing/2014/main" id="{CE458BC8-DF2E-4E29-8F8E-4F92EE5C2F10}"/>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1AB3CED3-41A0-4456-8212-7C0D9D1E5822}" type="slidenum">
              <a:rPr lang="el-GR" altLang="el-GR">
                <a:solidFill>
                  <a:srgbClr val="898989"/>
                </a:solidFill>
              </a:rPr>
              <a:pPr/>
              <a:t>22</a:t>
            </a:fld>
            <a:endParaRPr lang="el-GR" altLang="el-GR">
              <a:solidFill>
                <a:srgbClr val="898989"/>
              </a:solidFill>
            </a:endParaRPr>
          </a:p>
        </p:txBody>
      </p:sp>
      <p:sp>
        <p:nvSpPr>
          <p:cNvPr id="5" name="Rectangle 2">
            <a:extLst>
              <a:ext uri="{FF2B5EF4-FFF2-40B4-BE49-F238E27FC236}">
                <a16:creationId xmlns:a16="http://schemas.microsoft.com/office/drawing/2014/main" id="{EB5C671F-F55F-47E1-A24A-BB50DD473A6A}"/>
              </a:ext>
            </a:extLst>
          </p:cNvPr>
          <p:cNvSpPr txBox="1">
            <a:spLocks noChangeArrowheads="1"/>
          </p:cNvSpPr>
          <p:nvPr/>
        </p:nvSpPr>
        <p:spPr>
          <a:xfrm>
            <a:off x="1978026" y="260350"/>
            <a:ext cx="8277225" cy="1093788"/>
          </a:xfrm>
          <a:prstGeom prst="rect">
            <a:avLst/>
          </a:prstGeom>
          <a:ln>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l-GR" sz="3300" b="1" dirty="0">
                <a:latin typeface="+mn-lt"/>
                <a:cs typeface="Arial" pitchFamily="34" charset="0"/>
              </a:rPr>
              <a:t>Συμβουλές σύνταξης βιβλιογραφικών παραπομπών</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6">
            <a:extLst>
              <a:ext uri="{FF2B5EF4-FFF2-40B4-BE49-F238E27FC236}">
                <a16:creationId xmlns:a16="http://schemas.microsoft.com/office/drawing/2014/main" id="{5BDDE828-AA23-4DD1-8F4B-17B87F7F036B}"/>
              </a:ext>
            </a:extLst>
          </p:cNvPr>
          <p:cNvSpPr>
            <a:spLocks noChangeArrowheads="1"/>
          </p:cNvSpPr>
          <p:nvPr/>
        </p:nvSpPr>
        <p:spPr bwMode="auto">
          <a:xfrm>
            <a:off x="1949450" y="31751"/>
            <a:ext cx="8066088"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ΒΙΒΛΙΟΓΡΑΦΙΚΕΣ ΑΝΑΦΟΡΕΣ</a:t>
            </a:r>
          </a:p>
        </p:txBody>
      </p:sp>
      <p:sp>
        <p:nvSpPr>
          <p:cNvPr id="4" name="Rectangle 4">
            <a:extLst>
              <a:ext uri="{FF2B5EF4-FFF2-40B4-BE49-F238E27FC236}">
                <a16:creationId xmlns:a16="http://schemas.microsoft.com/office/drawing/2014/main" id="{26015822-BD8E-4FC2-BBB5-DEC7B7F5BC5A}"/>
              </a:ext>
            </a:extLst>
          </p:cNvPr>
          <p:cNvSpPr txBox="1">
            <a:spLocks noChangeArrowheads="1"/>
          </p:cNvSpPr>
          <p:nvPr/>
        </p:nvSpPr>
        <p:spPr>
          <a:xfrm>
            <a:off x="223736" y="836615"/>
            <a:ext cx="10306153" cy="437741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buNone/>
              <a:defRPr/>
            </a:pPr>
            <a:r>
              <a:rPr lang="el-GR" sz="2800" b="1" i="1" dirty="0"/>
              <a:t>Πώς συντάσσω βιβλιογραφικές αναφορές</a:t>
            </a:r>
            <a:r>
              <a:rPr lang="el-GR" sz="2800" b="1" i="1" dirty="0">
                <a:cs typeface="Arial" pitchFamily="34" charset="0"/>
              </a:rPr>
              <a:t>;</a:t>
            </a:r>
            <a:endParaRPr lang="el-GR" sz="2800" b="1" i="1" dirty="0"/>
          </a:p>
          <a:p>
            <a:pPr marL="0" indent="0">
              <a:lnSpc>
                <a:spcPct val="90000"/>
              </a:lnSpc>
              <a:buNone/>
              <a:defRPr/>
            </a:pPr>
            <a:endParaRPr lang="el-GR" sz="800" b="1" dirty="0"/>
          </a:p>
          <a:p>
            <a:pPr>
              <a:buFont typeface="Wingdings" panose="05000000000000000000" pitchFamily="2" charset="2"/>
              <a:buChar char="§"/>
              <a:defRPr/>
            </a:pPr>
            <a:r>
              <a:rPr lang="el-GR" altLang="el-GR" sz="2800" dirty="0"/>
              <a:t>Υπάρχουν πολλοί διαφορετικοί τρόποι με τους οποίους μπορεί κάποιος να συντάξει τις βιβλιογραφικές αναφορές (κατάλογος βιβλιογραφίας). </a:t>
            </a:r>
          </a:p>
          <a:p>
            <a:pPr>
              <a:buFont typeface="Wingdings" panose="05000000000000000000" pitchFamily="2" charset="2"/>
              <a:buChar char="§"/>
              <a:defRPr/>
            </a:pPr>
            <a:endParaRPr lang="el-GR" altLang="el-GR" sz="800" dirty="0"/>
          </a:p>
          <a:p>
            <a:pPr>
              <a:lnSpc>
                <a:spcPct val="90000"/>
              </a:lnSpc>
              <a:buFont typeface="Wingdings" panose="05000000000000000000" pitchFamily="2" charset="2"/>
              <a:buChar char="§"/>
              <a:defRPr/>
            </a:pPr>
            <a:endParaRPr lang="el-GR" altLang="el-GR" sz="800" b="1" dirty="0"/>
          </a:p>
          <a:p>
            <a:pPr>
              <a:lnSpc>
                <a:spcPct val="90000"/>
              </a:lnSpc>
              <a:buFont typeface="Wingdings" panose="05000000000000000000" pitchFamily="2" charset="2"/>
              <a:buChar char="§"/>
              <a:defRPr/>
            </a:pPr>
            <a:r>
              <a:rPr lang="el-GR" altLang="el-GR" sz="2800" dirty="0"/>
              <a:t>Στις ανθρωπιστικές και κοινωνικές επιστήμες υπάρχουν για παράδειγμα τα συστήματα </a:t>
            </a:r>
            <a:r>
              <a:rPr lang="en-US" altLang="el-GR" sz="2800" dirty="0"/>
              <a:t>APA</a:t>
            </a:r>
            <a:r>
              <a:rPr lang="el-GR" altLang="el-GR" sz="2800" dirty="0"/>
              <a:t>,</a:t>
            </a:r>
            <a:r>
              <a:rPr lang="en-US" altLang="el-GR" sz="2800" dirty="0"/>
              <a:t> Chicago, Harvard</a:t>
            </a:r>
            <a:r>
              <a:rPr lang="el-GR" altLang="el-GR" sz="2800" dirty="0"/>
              <a:t>, </a:t>
            </a:r>
            <a:r>
              <a:rPr lang="en-US" altLang="el-GR" sz="2800" dirty="0"/>
              <a:t>MLA, Oxford,</a:t>
            </a:r>
            <a:r>
              <a:rPr lang="el-GR" altLang="el-GR" sz="2800" dirty="0"/>
              <a:t> κ.ά., τα οποία ενώ παρουσιάζουν τις ίδιες πληροφορίες για μια πηγή διαφοροποιούνται στη διάρθρωση της παρουσίασης της πληροφορίας.</a:t>
            </a:r>
          </a:p>
          <a:p>
            <a:pPr>
              <a:lnSpc>
                <a:spcPct val="90000"/>
              </a:lnSpc>
              <a:buFont typeface="Wingdings" panose="05000000000000000000" pitchFamily="2" charset="2"/>
              <a:buChar char="§"/>
              <a:defRPr/>
            </a:pPr>
            <a:endParaRPr lang="el-GR" altLang="el-GR" sz="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6">
            <a:extLst>
              <a:ext uri="{FF2B5EF4-FFF2-40B4-BE49-F238E27FC236}">
                <a16:creationId xmlns:a16="http://schemas.microsoft.com/office/drawing/2014/main" id="{80902A3F-3CF6-43F5-8860-A823322684C6}"/>
              </a:ext>
            </a:extLst>
          </p:cNvPr>
          <p:cNvSpPr>
            <a:spLocks noChangeArrowheads="1"/>
          </p:cNvSpPr>
          <p:nvPr/>
        </p:nvSpPr>
        <p:spPr bwMode="auto">
          <a:xfrm>
            <a:off x="1949450" y="31751"/>
            <a:ext cx="8066088"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ΒΙΒΛΙΟΓΡΑΦΙΚΕΣ ΑΝΑΦΟΡΕΣ</a:t>
            </a:r>
          </a:p>
        </p:txBody>
      </p:sp>
      <p:sp>
        <p:nvSpPr>
          <p:cNvPr id="4" name="Rectangle 4">
            <a:extLst>
              <a:ext uri="{FF2B5EF4-FFF2-40B4-BE49-F238E27FC236}">
                <a16:creationId xmlns:a16="http://schemas.microsoft.com/office/drawing/2014/main" id="{2AC51BD2-344B-47BB-8434-1E240C894BA0}"/>
              </a:ext>
            </a:extLst>
          </p:cNvPr>
          <p:cNvSpPr txBox="1">
            <a:spLocks noChangeArrowheads="1"/>
          </p:cNvSpPr>
          <p:nvPr/>
        </p:nvSpPr>
        <p:spPr>
          <a:xfrm>
            <a:off x="414572" y="903221"/>
            <a:ext cx="11135843" cy="61118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buNone/>
              <a:defRPr/>
            </a:pPr>
            <a:r>
              <a:rPr lang="el-GR" sz="2800" b="1" i="1" dirty="0"/>
              <a:t>Πώς συντάσσω βιβλιογραφικές αναφορές σύμφωνα με το </a:t>
            </a:r>
            <a:r>
              <a:rPr lang="el-GR" altLang="el-GR" sz="2800" b="1" i="1" dirty="0"/>
              <a:t>σύστημα </a:t>
            </a:r>
            <a:r>
              <a:rPr lang="en-GB" altLang="el-GR" sz="2800" b="1" i="1" dirty="0"/>
              <a:t>APA</a:t>
            </a:r>
            <a:r>
              <a:rPr lang="el-GR" altLang="el-GR" sz="2800" b="1" i="1" dirty="0"/>
              <a:t> </a:t>
            </a:r>
            <a:r>
              <a:rPr lang="el-GR" sz="2800" b="1" i="1" dirty="0"/>
              <a:t>;</a:t>
            </a:r>
          </a:p>
          <a:p>
            <a:pPr marL="0" indent="0">
              <a:lnSpc>
                <a:spcPct val="90000"/>
              </a:lnSpc>
              <a:buNone/>
              <a:defRPr/>
            </a:pPr>
            <a:endParaRPr lang="el-GR" altLang="el-GR" sz="800" b="1" dirty="0"/>
          </a:p>
          <a:p>
            <a:pPr marL="358775" indent="-358775">
              <a:buFont typeface="Wingdings" panose="05000000000000000000" pitchFamily="2" charset="2"/>
              <a:buChar char="§"/>
              <a:defRPr/>
            </a:pPr>
            <a:r>
              <a:rPr lang="el-GR" altLang="el-GR" sz="2800" dirty="0"/>
              <a:t>Ένα πρότυπο που προτείνεται συχνά στους συγγραφείς εργασία στις Επιστήμες της Αγωγής είναι το σύστημα της </a:t>
            </a:r>
            <a:r>
              <a:rPr lang="en-GB" altLang="el-GR" sz="2800" dirty="0"/>
              <a:t>APA</a:t>
            </a:r>
            <a:r>
              <a:rPr lang="el-GR" altLang="el-GR" sz="2800" dirty="0"/>
              <a:t> (</a:t>
            </a:r>
            <a:r>
              <a:rPr lang="en-GB" altLang="el-GR" sz="2800" dirty="0"/>
              <a:t>American Psychological Association</a:t>
            </a:r>
            <a:r>
              <a:rPr lang="el-GR" altLang="el-GR" sz="2800" dirty="0"/>
              <a:t>).</a:t>
            </a:r>
          </a:p>
          <a:p>
            <a:pPr marL="358775" indent="-358775">
              <a:buFont typeface="Wingdings" panose="05000000000000000000" pitchFamily="2" charset="2"/>
              <a:buChar char="§"/>
              <a:defRPr/>
            </a:pPr>
            <a:endParaRPr lang="el-GR" altLang="el-GR" sz="800" dirty="0"/>
          </a:p>
          <a:p>
            <a:pPr marL="358775" indent="-358775">
              <a:buFont typeface="Wingdings" panose="05000000000000000000" pitchFamily="2" charset="2"/>
              <a:buChar char="§"/>
              <a:defRPr/>
            </a:pPr>
            <a:r>
              <a:rPr lang="el-GR" altLang="el-GR" sz="2800" dirty="0"/>
              <a:t>Στη συνέχεια παρατίθενται ορισμένες επιλεγμένες, χαρακτηριστικές περιπτώσεις σύνταξης βιβλιογραφικών αναφορών σύμφωνα με το σύστημα </a:t>
            </a:r>
            <a:r>
              <a:rPr lang="en-GB" altLang="el-GR" sz="2800" dirty="0"/>
              <a:t>APA</a:t>
            </a:r>
            <a:r>
              <a:rPr lang="el-GR" altLang="el-GR" sz="2800" dirty="0"/>
              <a:t>.</a:t>
            </a:r>
          </a:p>
          <a:p>
            <a:pPr marL="358775" indent="-358775">
              <a:buFont typeface="Wingdings" panose="05000000000000000000" pitchFamily="2" charset="2"/>
              <a:buChar char="§"/>
              <a:defRPr/>
            </a:pPr>
            <a:endParaRPr lang="el-GR" altLang="el-GR" sz="800" dirty="0"/>
          </a:p>
          <a:p>
            <a:pPr marL="358775" indent="-358775">
              <a:buFont typeface="Wingdings" panose="05000000000000000000" pitchFamily="2" charset="2"/>
              <a:buChar char="§"/>
              <a:defRPr/>
            </a:pPr>
            <a:r>
              <a:rPr lang="el-GR" altLang="el-GR" sz="2800" dirty="0"/>
              <a:t>Για μια πληρέστερη και αναλυτική ενημέρωση σχετικά με τη σύνταξη αναφορών (δομή και μορφοποίηση) σύμφωνα με το σύστημα </a:t>
            </a:r>
            <a:r>
              <a:rPr lang="en-GB" altLang="el-GR" sz="2800" dirty="0"/>
              <a:t>APA</a:t>
            </a:r>
            <a:r>
              <a:rPr lang="el-GR" altLang="el-GR" sz="2800" dirty="0"/>
              <a:t> μπορείτε να συμβουλευθείτε τον </a:t>
            </a:r>
            <a:r>
              <a:rPr lang="el-GR" altLang="el-GR" sz="2800" dirty="0" err="1"/>
              <a:t>ιστότοπο</a:t>
            </a:r>
            <a:r>
              <a:rPr lang="el-GR" altLang="el-GR" sz="2800" dirty="0"/>
              <a:t> </a:t>
            </a:r>
            <a:r>
              <a:rPr lang="fr-FR" altLang="el-GR" sz="2800" dirty="0">
                <a:hlinkClick r:id="rId2"/>
              </a:rPr>
              <a:t>http://www.apastyle.org</a:t>
            </a:r>
            <a:r>
              <a:rPr lang="el-GR" altLang="el-GR" sz="2800" dirty="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6">
            <a:extLst>
              <a:ext uri="{FF2B5EF4-FFF2-40B4-BE49-F238E27FC236}">
                <a16:creationId xmlns:a16="http://schemas.microsoft.com/office/drawing/2014/main" id="{6E419AA4-934E-43D3-8BCA-2BD49EAB645E}"/>
              </a:ext>
            </a:extLst>
          </p:cNvPr>
          <p:cNvSpPr>
            <a:spLocks noChangeArrowheads="1"/>
          </p:cNvSpPr>
          <p:nvPr/>
        </p:nvSpPr>
        <p:spPr bwMode="auto">
          <a:xfrm>
            <a:off x="1949450" y="31751"/>
            <a:ext cx="8066088"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ΒΙΒΛΙΟΓΡΑΦΙΚΕΣ ΑΝΑΦΟΡΕΣ</a:t>
            </a:r>
          </a:p>
        </p:txBody>
      </p:sp>
      <p:sp>
        <p:nvSpPr>
          <p:cNvPr id="4" name="Rectangle 4">
            <a:extLst>
              <a:ext uri="{FF2B5EF4-FFF2-40B4-BE49-F238E27FC236}">
                <a16:creationId xmlns:a16="http://schemas.microsoft.com/office/drawing/2014/main" id="{982E25C5-1B28-4F3B-A93E-AAFF1819DDE7}"/>
              </a:ext>
            </a:extLst>
          </p:cNvPr>
          <p:cNvSpPr txBox="1">
            <a:spLocks noChangeArrowheads="1"/>
          </p:cNvSpPr>
          <p:nvPr/>
        </p:nvSpPr>
        <p:spPr>
          <a:xfrm>
            <a:off x="184827" y="620713"/>
            <a:ext cx="11906654" cy="521588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58775" indent="-358775">
              <a:buFont typeface="Wingdings" panose="05000000000000000000" pitchFamily="2" charset="2"/>
              <a:buChar char="§"/>
              <a:defRPr/>
            </a:pPr>
            <a:r>
              <a:rPr lang="el-GR" altLang="el-GR" sz="2400" dirty="0"/>
              <a:t>Η αναφορά σε </a:t>
            </a:r>
            <a:r>
              <a:rPr lang="el-GR" altLang="el-GR" sz="2400" b="1" dirty="0"/>
              <a:t>άρθρο επιστημονικού περιοδικού </a:t>
            </a:r>
            <a:r>
              <a:rPr lang="el-GR" altLang="el-GR" sz="2400" dirty="0"/>
              <a:t>περιλαμβάνει τα ακόλουθα στοιχεία:</a:t>
            </a:r>
          </a:p>
          <a:p>
            <a:pPr marL="712788">
              <a:spcBef>
                <a:spcPts val="300"/>
              </a:spcBef>
              <a:buFont typeface="Calibri" panose="020F0502020204030204" pitchFamily="34" charset="0"/>
              <a:buChar char="−"/>
              <a:defRPr/>
            </a:pPr>
            <a:r>
              <a:rPr lang="el-GR" altLang="el-GR" sz="2400" dirty="0"/>
              <a:t>συγγραφέας (ή συγγραφείς) άρθρου</a:t>
            </a:r>
          </a:p>
          <a:p>
            <a:pPr marL="717550" indent="0">
              <a:spcBef>
                <a:spcPts val="300"/>
              </a:spcBef>
              <a:buNone/>
              <a:defRPr/>
            </a:pPr>
            <a:r>
              <a:rPr lang="el-GR" altLang="el-GR" sz="2000" dirty="0"/>
              <a:t>[επώνυμο και αρχικό γράμμα ονόματος]</a:t>
            </a:r>
          </a:p>
          <a:p>
            <a:pPr marL="712788">
              <a:spcBef>
                <a:spcPts val="300"/>
              </a:spcBef>
              <a:buFont typeface="Calibri" panose="020F0502020204030204" pitchFamily="34" charset="0"/>
              <a:buChar char="−"/>
              <a:defRPr/>
            </a:pPr>
            <a:r>
              <a:rPr lang="el-GR" altLang="el-GR" sz="2400" dirty="0"/>
              <a:t>έτος δημοσίευσης</a:t>
            </a:r>
          </a:p>
          <a:p>
            <a:pPr marL="712788">
              <a:spcBef>
                <a:spcPts val="300"/>
              </a:spcBef>
              <a:buFont typeface="Calibri" panose="020F0502020204030204" pitchFamily="34" charset="0"/>
              <a:buChar char="−"/>
              <a:defRPr/>
            </a:pPr>
            <a:r>
              <a:rPr lang="el-GR" altLang="el-GR" sz="2400" dirty="0"/>
              <a:t>τίτλος άρθρου</a:t>
            </a:r>
          </a:p>
          <a:p>
            <a:pPr marL="712788">
              <a:spcBef>
                <a:spcPts val="300"/>
              </a:spcBef>
              <a:buFont typeface="Calibri" panose="020F0502020204030204" pitchFamily="34" charset="0"/>
              <a:buChar char="−"/>
              <a:defRPr/>
            </a:pPr>
            <a:r>
              <a:rPr lang="el-GR" altLang="el-GR" sz="2400" dirty="0"/>
              <a:t>τίτλος περιοδικού</a:t>
            </a:r>
          </a:p>
          <a:p>
            <a:pPr marL="712788">
              <a:spcBef>
                <a:spcPts val="300"/>
              </a:spcBef>
              <a:buFont typeface="Calibri" panose="020F0502020204030204" pitchFamily="34" charset="0"/>
              <a:buChar char="−"/>
              <a:defRPr/>
            </a:pPr>
            <a:r>
              <a:rPr lang="el-GR" altLang="el-GR" sz="2400" dirty="0"/>
              <a:t>τόμος περιοδικού</a:t>
            </a:r>
          </a:p>
          <a:p>
            <a:pPr marL="712788">
              <a:spcBef>
                <a:spcPts val="300"/>
              </a:spcBef>
              <a:buFont typeface="Calibri" panose="020F0502020204030204" pitchFamily="34" charset="0"/>
              <a:buChar char="−"/>
              <a:defRPr/>
            </a:pPr>
            <a:r>
              <a:rPr lang="el-GR" altLang="el-GR" sz="2400" dirty="0"/>
              <a:t>τεύχος περιοδικού (αν υπάρχει)</a:t>
            </a:r>
          </a:p>
          <a:p>
            <a:pPr marL="712788">
              <a:spcBef>
                <a:spcPts val="300"/>
              </a:spcBef>
              <a:buFont typeface="Calibri" panose="020F0502020204030204" pitchFamily="34" charset="0"/>
              <a:buChar char="−"/>
              <a:defRPr/>
            </a:pPr>
            <a:r>
              <a:rPr lang="el-GR" altLang="el-GR" sz="2400" dirty="0"/>
              <a:t>σελίδες άρθρου (πρώτη σελίδα – τελευταία σελίδα)</a:t>
            </a:r>
          </a:p>
          <a:p>
            <a:pPr marL="369888" indent="0">
              <a:buNone/>
              <a:defRPr/>
            </a:pPr>
            <a:endParaRPr lang="el-GR" altLang="el-GR" sz="700" dirty="0"/>
          </a:p>
          <a:p>
            <a:pPr marL="0" indent="0">
              <a:lnSpc>
                <a:spcPct val="90000"/>
              </a:lnSpc>
              <a:buNone/>
              <a:defRPr/>
            </a:pPr>
            <a:r>
              <a:rPr lang="el-GR" altLang="el-GR" sz="2000" i="1" dirty="0"/>
              <a:t>Παράδειγμα</a:t>
            </a:r>
          </a:p>
          <a:p>
            <a:pPr marL="0" indent="0">
              <a:lnSpc>
                <a:spcPct val="90000"/>
              </a:lnSpc>
              <a:buNone/>
              <a:defRPr/>
            </a:pPr>
            <a:r>
              <a:rPr lang="pt-BR" sz="2000" dirty="0"/>
              <a:t>Hatzinikita, V., Dimopoulos, K., &amp; Christidou, V. (2008). </a:t>
            </a:r>
            <a:r>
              <a:rPr lang="en-US" sz="2000" dirty="0"/>
              <a:t>PISA test items and school textbooks related to science. </a:t>
            </a:r>
            <a:r>
              <a:rPr lang="en-US" sz="2000" i="1" dirty="0"/>
              <a:t>Science Education</a:t>
            </a:r>
            <a:r>
              <a:rPr lang="en-US" sz="2000" dirty="0"/>
              <a:t>, </a:t>
            </a:r>
            <a:r>
              <a:rPr lang="en-US" sz="2000" i="1" dirty="0"/>
              <a:t>92</a:t>
            </a:r>
            <a:r>
              <a:rPr lang="en-US" sz="2000" dirty="0"/>
              <a:t>(4), 664-687.</a:t>
            </a:r>
            <a:endParaRPr lang="el-GR" altLang="el-GR"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6">
            <a:extLst>
              <a:ext uri="{FF2B5EF4-FFF2-40B4-BE49-F238E27FC236}">
                <a16:creationId xmlns:a16="http://schemas.microsoft.com/office/drawing/2014/main" id="{962BC80F-3961-4349-B417-E6026F33BBE7}"/>
              </a:ext>
            </a:extLst>
          </p:cNvPr>
          <p:cNvSpPr>
            <a:spLocks noChangeArrowheads="1"/>
          </p:cNvSpPr>
          <p:nvPr/>
        </p:nvSpPr>
        <p:spPr bwMode="auto">
          <a:xfrm>
            <a:off x="1949450" y="31751"/>
            <a:ext cx="8066088"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ΒΙΒΛΙΟΓΡΑΦΙΚΕΣ ΑΝΑΦΟΡΕΣ</a:t>
            </a:r>
          </a:p>
        </p:txBody>
      </p:sp>
      <p:sp>
        <p:nvSpPr>
          <p:cNvPr id="4" name="Rectangle 4">
            <a:extLst>
              <a:ext uri="{FF2B5EF4-FFF2-40B4-BE49-F238E27FC236}">
                <a16:creationId xmlns:a16="http://schemas.microsoft.com/office/drawing/2014/main" id="{CA43F040-2E87-4896-BC8A-3196D1E1A00B}"/>
              </a:ext>
            </a:extLst>
          </p:cNvPr>
          <p:cNvSpPr txBox="1">
            <a:spLocks noChangeArrowheads="1"/>
          </p:cNvSpPr>
          <p:nvPr/>
        </p:nvSpPr>
        <p:spPr>
          <a:xfrm>
            <a:off x="1787526" y="1241425"/>
            <a:ext cx="8742363" cy="489585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58775" indent="-358775">
              <a:buFont typeface="Wingdings" panose="05000000000000000000" pitchFamily="2" charset="2"/>
              <a:buChar char="§"/>
              <a:defRPr/>
            </a:pPr>
            <a:r>
              <a:rPr lang="el-GR" altLang="el-GR" sz="2800" dirty="0"/>
              <a:t>Η αναφορά σε </a:t>
            </a:r>
            <a:r>
              <a:rPr lang="el-GR" altLang="el-GR" sz="2800" b="1" dirty="0"/>
              <a:t>βιβλίο</a:t>
            </a:r>
            <a:r>
              <a:rPr lang="el-GR" altLang="el-GR" sz="2800" dirty="0"/>
              <a:t> περιλαμβάνει τα εξής στοιχεία :</a:t>
            </a:r>
          </a:p>
          <a:p>
            <a:pPr marL="358775" indent="-358775">
              <a:buFont typeface="Wingdings" panose="05000000000000000000" pitchFamily="2" charset="2"/>
              <a:buChar char="§"/>
              <a:defRPr/>
            </a:pPr>
            <a:endParaRPr lang="el-GR" altLang="el-GR" sz="800" dirty="0"/>
          </a:p>
          <a:p>
            <a:pPr marL="712788">
              <a:spcBef>
                <a:spcPts val="300"/>
              </a:spcBef>
              <a:buFont typeface="Calibri" panose="020F0502020204030204" pitchFamily="34" charset="0"/>
              <a:buChar char="−"/>
              <a:defRPr/>
            </a:pPr>
            <a:r>
              <a:rPr lang="el-GR" altLang="el-GR" sz="2800" dirty="0"/>
              <a:t>συγγραφέας (ή συγγραφείς) βιβλίου</a:t>
            </a:r>
          </a:p>
          <a:p>
            <a:pPr marL="717550" indent="0">
              <a:spcBef>
                <a:spcPts val="300"/>
              </a:spcBef>
              <a:buNone/>
              <a:defRPr/>
            </a:pPr>
            <a:r>
              <a:rPr lang="el-GR" altLang="el-GR" sz="2400" dirty="0"/>
              <a:t>[επώνυμο και αρχικό γράμμα ονόματος]</a:t>
            </a:r>
          </a:p>
          <a:p>
            <a:pPr marL="712788">
              <a:spcBef>
                <a:spcPts val="300"/>
              </a:spcBef>
              <a:buFont typeface="Calibri" panose="020F0502020204030204" pitchFamily="34" charset="0"/>
              <a:buChar char="−"/>
              <a:defRPr/>
            </a:pPr>
            <a:r>
              <a:rPr lang="el-GR" altLang="el-GR" sz="2800" dirty="0"/>
              <a:t>έτος έκδοσης</a:t>
            </a:r>
          </a:p>
          <a:p>
            <a:pPr marL="712788">
              <a:spcBef>
                <a:spcPts val="300"/>
              </a:spcBef>
              <a:buFont typeface="Calibri" panose="020F0502020204030204" pitchFamily="34" charset="0"/>
              <a:buChar char="−"/>
              <a:defRPr/>
            </a:pPr>
            <a:r>
              <a:rPr lang="el-GR" altLang="el-GR" sz="2800" dirty="0"/>
              <a:t>τίτλος</a:t>
            </a:r>
          </a:p>
          <a:p>
            <a:pPr marL="712788">
              <a:spcBef>
                <a:spcPts val="300"/>
              </a:spcBef>
              <a:buFont typeface="Calibri" panose="020F0502020204030204" pitchFamily="34" charset="0"/>
              <a:buChar char="−"/>
              <a:defRPr/>
            </a:pPr>
            <a:r>
              <a:rPr lang="el-GR" altLang="el-GR" sz="2800" dirty="0"/>
              <a:t>τόπος έκδοσης</a:t>
            </a:r>
          </a:p>
          <a:p>
            <a:pPr marL="712788">
              <a:spcBef>
                <a:spcPts val="300"/>
              </a:spcBef>
              <a:buFont typeface="Calibri" panose="020F0502020204030204" pitchFamily="34" charset="0"/>
              <a:buChar char="−"/>
              <a:defRPr/>
            </a:pPr>
            <a:r>
              <a:rPr lang="el-GR" altLang="el-GR" sz="2800" dirty="0"/>
              <a:t>εκδότης</a:t>
            </a:r>
          </a:p>
          <a:p>
            <a:pPr marL="712788">
              <a:buFont typeface="Calibri" panose="020F0502020204030204" pitchFamily="34" charset="0"/>
              <a:buChar char="−"/>
              <a:defRPr/>
            </a:pPr>
            <a:endParaRPr lang="el-GR" altLang="el-GR" sz="800" dirty="0"/>
          </a:p>
          <a:p>
            <a:pPr marL="712788">
              <a:buFont typeface="Calibri" panose="020F0502020204030204" pitchFamily="34" charset="0"/>
              <a:buChar char="−"/>
              <a:defRPr/>
            </a:pPr>
            <a:endParaRPr lang="el-GR" altLang="el-GR" sz="800" dirty="0"/>
          </a:p>
          <a:p>
            <a:pPr marL="712788">
              <a:buFont typeface="Calibri" panose="020F0502020204030204" pitchFamily="34" charset="0"/>
              <a:buChar char="−"/>
              <a:defRPr/>
            </a:pPr>
            <a:endParaRPr lang="el-GR" altLang="el-GR" sz="800" dirty="0"/>
          </a:p>
          <a:p>
            <a:pPr marL="0" indent="0">
              <a:lnSpc>
                <a:spcPct val="90000"/>
              </a:lnSpc>
              <a:buNone/>
              <a:defRPr/>
            </a:pPr>
            <a:r>
              <a:rPr lang="el-GR" altLang="el-GR" sz="2400" i="1" dirty="0"/>
              <a:t>Παράδειγμα</a:t>
            </a:r>
          </a:p>
          <a:p>
            <a:pPr marL="0" indent="0">
              <a:lnSpc>
                <a:spcPct val="90000"/>
              </a:lnSpc>
              <a:buNone/>
              <a:defRPr/>
            </a:pPr>
            <a:r>
              <a:rPr lang="el-GR" altLang="el-GR" sz="2400" dirty="0" err="1"/>
              <a:t>Μιχαλοπούλου</a:t>
            </a:r>
            <a:r>
              <a:rPr lang="el-GR" altLang="el-GR" sz="2400" dirty="0"/>
              <a:t>, Κ. (1992). </a:t>
            </a:r>
            <a:r>
              <a:rPr lang="el-GR" altLang="el-GR" sz="2400" i="1" dirty="0"/>
              <a:t>Κλίμακες μετρήσεως στάσεων</a:t>
            </a:r>
            <a:r>
              <a:rPr lang="el-GR" altLang="el-GR" sz="2400" dirty="0"/>
              <a:t>. Αθήνα: Οδυσσέας.</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6">
            <a:extLst>
              <a:ext uri="{FF2B5EF4-FFF2-40B4-BE49-F238E27FC236}">
                <a16:creationId xmlns:a16="http://schemas.microsoft.com/office/drawing/2014/main" id="{2AB23683-EF67-493A-A455-FEE2BF27661C}"/>
              </a:ext>
            </a:extLst>
          </p:cNvPr>
          <p:cNvSpPr>
            <a:spLocks noChangeArrowheads="1"/>
          </p:cNvSpPr>
          <p:nvPr/>
        </p:nvSpPr>
        <p:spPr bwMode="auto">
          <a:xfrm>
            <a:off x="1949450" y="31751"/>
            <a:ext cx="8066088"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ΒΙΒΛΙΟΓΡΑΦΙΚΕΣ ΑΝΑΦΟΡΕΣ</a:t>
            </a:r>
          </a:p>
        </p:txBody>
      </p:sp>
      <p:sp>
        <p:nvSpPr>
          <p:cNvPr id="4" name="Rectangle 4">
            <a:extLst>
              <a:ext uri="{FF2B5EF4-FFF2-40B4-BE49-F238E27FC236}">
                <a16:creationId xmlns:a16="http://schemas.microsoft.com/office/drawing/2014/main" id="{925EC7E5-D3FD-4922-B922-3FCF3736306E}"/>
              </a:ext>
            </a:extLst>
          </p:cNvPr>
          <p:cNvSpPr txBox="1">
            <a:spLocks noChangeArrowheads="1"/>
          </p:cNvSpPr>
          <p:nvPr/>
        </p:nvSpPr>
        <p:spPr>
          <a:xfrm>
            <a:off x="359923" y="620713"/>
            <a:ext cx="10149327" cy="61214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58775" indent="-358775">
              <a:buFont typeface="Wingdings" panose="05000000000000000000" pitchFamily="2" charset="2"/>
              <a:buChar char="§"/>
              <a:defRPr/>
            </a:pPr>
            <a:r>
              <a:rPr lang="el-GR" altLang="el-GR" sz="2400" dirty="0"/>
              <a:t>Η αναφορά σε </a:t>
            </a:r>
            <a:r>
              <a:rPr lang="el-GR" altLang="el-GR" sz="2400" b="1" dirty="0"/>
              <a:t>κεφάλαιο</a:t>
            </a:r>
            <a:r>
              <a:rPr lang="el-GR" altLang="el-GR" sz="2400" dirty="0"/>
              <a:t> </a:t>
            </a:r>
            <a:r>
              <a:rPr lang="el-GR" altLang="el-GR" sz="2400" b="1" dirty="0"/>
              <a:t>σε</a:t>
            </a:r>
            <a:r>
              <a:rPr lang="el-GR" altLang="el-GR" sz="2400" dirty="0"/>
              <a:t> </a:t>
            </a:r>
            <a:r>
              <a:rPr lang="el-GR" altLang="el-GR" sz="2400" b="1" dirty="0"/>
              <a:t>βιβλίο/συλλογικό τόμο</a:t>
            </a:r>
            <a:r>
              <a:rPr lang="el-GR" altLang="el-GR" sz="2400" dirty="0"/>
              <a:t> περιλαμβάνει τα ακόλουθα στοιχεία :</a:t>
            </a:r>
          </a:p>
          <a:p>
            <a:pPr marL="712788">
              <a:spcBef>
                <a:spcPts val="0"/>
              </a:spcBef>
              <a:buFont typeface="Calibri" panose="020F0502020204030204" pitchFamily="34" charset="0"/>
              <a:buChar char="−"/>
              <a:defRPr/>
            </a:pPr>
            <a:r>
              <a:rPr lang="el-GR" altLang="el-GR" sz="2400" dirty="0"/>
              <a:t>συγγραφέας (ή συγγραφείς) κεφαλαίου </a:t>
            </a:r>
          </a:p>
          <a:p>
            <a:pPr marL="717550" indent="0">
              <a:spcBef>
                <a:spcPts val="0"/>
              </a:spcBef>
              <a:buNone/>
              <a:defRPr/>
            </a:pPr>
            <a:r>
              <a:rPr lang="el-GR" altLang="el-GR" sz="2000" dirty="0"/>
              <a:t>[επώνυμο και αρχικό γράμμα ονόματος]</a:t>
            </a:r>
          </a:p>
          <a:p>
            <a:pPr marL="712788">
              <a:spcBef>
                <a:spcPts val="0"/>
              </a:spcBef>
              <a:buFont typeface="Calibri" panose="020F0502020204030204" pitchFamily="34" charset="0"/>
              <a:buChar char="−"/>
              <a:defRPr/>
            </a:pPr>
            <a:r>
              <a:rPr lang="el-GR" altLang="el-GR" sz="2400" dirty="0"/>
              <a:t>έτος έκδοσης</a:t>
            </a:r>
          </a:p>
          <a:p>
            <a:pPr marL="712788">
              <a:spcBef>
                <a:spcPts val="0"/>
              </a:spcBef>
              <a:buFont typeface="Calibri" panose="020F0502020204030204" pitchFamily="34" charset="0"/>
              <a:buChar char="−"/>
              <a:defRPr/>
            </a:pPr>
            <a:r>
              <a:rPr lang="el-GR" altLang="el-GR" sz="2400" dirty="0"/>
              <a:t>τίτλος κεφαλαίου</a:t>
            </a:r>
          </a:p>
          <a:p>
            <a:pPr marL="712788">
              <a:spcBef>
                <a:spcPts val="0"/>
              </a:spcBef>
              <a:buFont typeface="Calibri" panose="020F0502020204030204" pitchFamily="34" charset="0"/>
              <a:buChar char="−"/>
              <a:defRPr/>
            </a:pPr>
            <a:r>
              <a:rPr lang="el-GR" altLang="el-GR" sz="2400" dirty="0"/>
              <a:t>επιμελητής έκδοσης</a:t>
            </a:r>
          </a:p>
          <a:p>
            <a:pPr marL="712788">
              <a:spcBef>
                <a:spcPts val="0"/>
              </a:spcBef>
              <a:buFont typeface="Calibri" panose="020F0502020204030204" pitchFamily="34" charset="0"/>
              <a:buChar char="−"/>
              <a:defRPr/>
            </a:pPr>
            <a:r>
              <a:rPr lang="el-GR" altLang="el-GR" sz="2400" dirty="0"/>
              <a:t>τίτλος βιβλίου/συλλογικού τόμου</a:t>
            </a:r>
          </a:p>
          <a:p>
            <a:pPr marL="712788">
              <a:spcBef>
                <a:spcPts val="0"/>
              </a:spcBef>
              <a:buFont typeface="Calibri" panose="020F0502020204030204" pitchFamily="34" charset="0"/>
              <a:buChar char="−"/>
              <a:defRPr/>
            </a:pPr>
            <a:r>
              <a:rPr lang="el-GR" altLang="el-GR" sz="2400" dirty="0"/>
              <a:t>σελίδες κεφαλαίου</a:t>
            </a:r>
          </a:p>
          <a:p>
            <a:pPr marL="712788">
              <a:spcBef>
                <a:spcPts val="0"/>
              </a:spcBef>
              <a:buFont typeface="Calibri" panose="020F0502020204030204" pitchFamily="34" charset="0"/>
              <a:buChar char="−"/>
              <a:defRPr/>
            </a:pPr>
            <a:r>
              <a:rPr lang="el-GR" altLang="el-GR" sz="2400" dirty="0"/>
              <a:t>τόπος έκδοσης</a:t>
            </a:r>
          </a:p>
          <a:p>
            <a:pPr marL="712788">
              <a:spcBef>
                <a:spcPts val="0"/>
              </a:spcBef>
              <a:buFont typeface="Calibri" panose="020F0502020204030204" pitchFamily="34" charset="0"/>
              <a:buChar char="−"/>
              <a:defRPr/>
            </a:pPr>
            <a:r>
              <a:rPr lang="el-GR" altLang="el-GR" sz="2400" dirty="0"/>
              <a:t>εκδότης</a:t>
            </a:r>
            <a:endParaRPr lang="el-GR" altLang="el-GR" sz="700" dirty="0"/>
          </a:p>
          <a:p>
            <a:pPr marL="0" indent="0">
              <a:lnSpc>
                <a:spcPct val="90000"/>
              </a:lnSpc>
              <a:buNone/>
              <a:defRPr/>
            </a:pPr>
            <a:endParaRPr lang="el-GR" altLang="el-GR" sz="700" i="1" dirty="0"/>
          </a:p>
          <a:p>
            <a:pPr marL="0" indent="0">
              <a:lnSpc>
                <a:spcPct val="90000"/>
              </a:lnSpc>
              <a:buNone/>
              <a:defRPr/>
            </a:pPr>
            <a:r>
              <a:rPr lang="el-GR" altLang="el-GR" sz="1800" i="1" dirty="0"/>
              <a:t>Παράδειγμα</a:t>
            </a:r>
          </a:p>
          <a:p>
            <a:pPr marL="0" indent="0">
              <a:lnSpc>
                <a:spcPct val="90000"/>
              </a:lnSpc>
              <a:buNone/>
              <a:defRPr/>
            </a:pPr>
            <a:r>
              <a:rPr lang="el-GR" altLang="el-GR" sz="1800" dirty="0" err="1"/>
              <a:t>Ιωσηφίδης</a:t>
            </a:r>
            <a:r>
              <a:rPr lang="el-GR" altLang="el-GR" sz="1800" dirty="0"/>
              <a:t>, Θ. (2006). Ποιοτική κοινωνική έρευνα και κριτικός ρεαλισμός. Στο: Θ. </a:t>
            </a:r>
            <a:r>
              <a:rPr lang="el-GR" altLang="el-GR" sz="1800" dirty="0" err="1"/>
              <a:t>Ιωσηφίδης</a:t>
            </a:r>
            <a:r>
              <a:rPr lang="el-GR" altLang="el-GR" sz="1800" dirty="0"/>
              <a:t>, &amp; Μ. </a:t>
            </a:r>
            <a:r>
              <a:rPr lang="el-GR" altLang="el-GR" sz="1800" dirty="0" err="1"/>
              <a:t>Σπυριδάκης</a:t>
            </a:r>
            <a:r>
              <a:rPr lang="el-GR" altLang="el-GR" sz="1800" dirty="0"/>
              <a:t> (</a:t>
            </a:r>
            <a:r>
              <a:rPr lang="el-GR" altLang="el-GR" sz="1800" dirty="0" err="1"/>
              <a:t>Επιμ</a:t>
            </a:r>
            <a:r>
              <a:rPr lang="el-GR" altLang="el-GR" sz="1800" dirty="0"/>
              <a:t>.), </a:t>
            </a:r>
            <a:r>
              <a:rPr lang="el-GR" altLang="el-GR" sz="1800" i="1" dirty="0"/>
              <a:t>Ποιοτική κοινωνική έρευνα. Μεθοδολογικές προσεγγίσεις και ανάλυση δεδομένων </a:t>
            </a:r>
            <a:r>
              <a:rPr lang="el-GR" altLang="el-GR" sz="1800" dirty="0"/>
              <a:t>(σελ. 21-32). Αθήνα: Κριτική.</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6">
            <a:extLst>
              <a:ext uri="{FF2B5EF4-FFF2-40B4-BE49-F238E27FC236}">
                <a16:creationId xmlns:a16="http://schemas.microsoft.com/office/drawing/2014/main" id="{0EE64992-6035-4BA4-801F-EE94A56243D1}"/>
              </a:ext>
            </a:extLst>
          </p:cNvPr>
          <p:cNvSpPr>
            <a:spLocks noChangeArrowheads="1"/>
          </p:cNvSpPr>
          <p:nvPr/>
        </p:nvSpPr>
        <p:spPr bwMode="auto">
          <a:xfrm>
            <a:off x="1949450" y="31751"/>
            <a:ext cx="8066088"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ΒΙΒΛΙΟΓΡΑΦΙΚΕΣ ΑΝΑΦΟΡΕΣ</a:t>
            </a:r>
          </a:p>
        </p:txBody>
      </p:sp>
      <p:sp>
        <p:nvSpPr>
          <p:cNvPr id="4" name="Rectangle 4">
            <a:extLst>
              <a:ext uri="{FF2B5EF4-FFF2-40B4-BE49-F238E27FC236}">
                <a16:creationId xmlns:a16="http://schemas.microsoft.com/office/drawing/2014/main" id="{0F7D6A45-7ABC-4FE8-BFE3-DEC36439F513}"/>
              </a:ext>
            </a:extLst>
          </p:cNvPr>
          <p:cNvSpPr txBox="1">
            <a:spLocks noChangeArrowheads="1"/>
          </p:cNvSpPr>
          <p:nvPr/>
        </p:nvSpPr>
        <p:spPr>
          <a:xfrm>
            <a:off x="257766" y="883360"/>
            <a:ext cx="11449455" cy="61214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58775" indent="-358775">
              <a:buFont typeface="Wingdings" panose="05000000000000000000" pitchFamily="2" charset="2"/>
              <a:buChar char="§"/>
              <a:defRPr/>
            </a:pPr>
            <a:r>
              <a:rPr lang="el-GR" altLang="el-GR" sz="2800" dirty="0"/>
              <a:t>Η αναφορά σε </a:t>
            </a:r>
            <a:r>
              <a:rPr lang="el-GR" altLang="el-GR" sz="2800" b="1" dirty="0"/>
              <a:t>αδημοσίευτη διδακτορική διατριβή </a:t>
            </a:r>
            <a:r>
              <a:rPr lang="el-GR" altLang="el-GR" sz="2800" dirty="0"/>
              <a:t>(ΔΔ) </a:t>
            </a:r>
            <a:r>
              <a:rPr lang="el-GR" altLang="el-GR" sz="2800" b="1" dirty="0"/>
              <a:t>ή μεταπτυχιακή διπλωματική εργασία </a:t>
            </a:r>
            <a:r>
              <a:rPr lang="el-GR" altLang="el-GR" sz="2800" dirty="0"/>
              <a:t>(ΜΔΕ) περιλαμβάνει τα ακόλουθα στοιχεία :</a:t>
            </a:r>
          </a:p>
          <a:p>
            <a:pPr marL="712788">
              <a:spcBef>
                <a:spcPts val="0"/>
              </a:spcBef>
              <a:buFont typeface="Calibri" panose="020F0502020204030204" pitchFamily="34" charset="0"/>
              <a:buChar char="−"/>
              <a:defRPr/>
            </a:pPr>
            <a:r>
              <a:rPr lang="el-GR" altLang="el-GR" sz="2800" dirty="0"/>
              <a:t>συγγραφέας ΔΔ ή ΜΔΕ </a:t>
            </a:r>
          </a:p>
          <a:p>
            <a:pPr marL="717550" indent="0">
              <a:spcBef>
                <a:spcPts val="0"/>
              </a:spcBef>
              <a:buNone/>
              <a:defRPr/>
            </a:pPr>
            <a:r>
              <a:rPr lang="el-GR" altLang="el-GR" sz="2400" dirty="0"/>
              <a:t>[επώνυμο και αρχικό γράμμα ονόματος]</a:t>
            </a:r>
          </a:p>
          <a:p>
            <a:pPr marL="712788">
              <a:spcBef>
                <a:spcPts val="0"/>
              </a:spcBef>
              <a:buFont typeface="Calibri" panose="020F0502020204030204" pitchFamily="34" charset="0"/>
              <a:buChar char="−"/>
              <a:defRPr/>
            </a:pPr>
            <a:r>
              <a:rPr lang="el-GR" altLang="el-GR" sz="2800" dirty="0"/>
              <a:t>έτος</a:t>
            </a:r>
          </a:p>
          <a:p>
            <a:pPr marL="712788">
              <a:spcBef>
                <a:spcPts val="0"/>
              </a:spcBef>
              <a:buFont typeface="Calibri" panose="020F0502020204030204" pitchFamily="34" charset="0"/>
              <a:buChar char="−"/>
              <a:defRPr/>
            </a:pPr>
            <a:r>
              <a:rPr lang="el-GR" altLang="el-GR" sz="2800" dirty="0"/>
              <a:t>τίτλος ΔΔ ή ΜΔΕ </a:t>
            </a:r>
          </a:p>
          <a:p>
            <a:pPr marL="712788">
              <a:spcBef>
                <a:spcPts val="0"/>
              </a:spcBef>
              <a:buFont typeface="Calibri" panose="020F0502020204030204" pitchFamily="34" charset="0"/>
              <a:buChar char="−"/>
              <a:defRPr/>
            </a:pPr>
            <a:r>
              <a:rPr lang="el-GR" altLang="el-GR" sz="2800" dirty="0"/>
              <a:t>πανεπιστήμιο</a:t>
            </a:r>
          </a:p>
          <a:p>
            <a:pPr marL="712788">
              <a:spcBef>
                <a:spcPts val="0"/>
              </a:spcBef>
              <a:buFont typeface="Calibri" panose="020F0502020204030204" pitchFamily="34" charset="0"/>
              <a:buChar char="−"/>
              <a:defRPr/>
            </a:pPr>
            <a:r>
              <a:rPr lang="el-GR" altLang="el-GR" sz="2800" dirty="0"/>
              <a:t>τόπος</a:t>
            </a:r>
            <a:endParaRPr lang="el-GR" altLang="el-GR" sz="800" i="1" dirty="0"/>
          </a:p>
          <a:p>
            <a:pPr marL="0" indent="0">
              <a:lnSpc>
                <a:spcPct val="90000"/>
              </a:lnSpc>
              <a:buNone/>
              <a:defRPr/>
            </a:pPr>
            <a:endParaRPr lang="el-GR" altLang="el-GR" sz="800" i="1" dirty="0"/>
          </a:p>
          <a:p>
            <a:pPr marL="0" indent="0">
              <a:lnSpc>
                <a:spcPct val="90000"/>
              </a:lnSpc>
              <a:buNone/>
              <a:defRPr/>
            </a:pPr>
            <a:r>
              <a:rPr lang="el-GR" altLang="el-GR" sz="2400" i="1" dirty="0"/>
              <a:t>Παράδειγμα</a:t>
            </a:r>
          </a:p>
          <a:p>
            <a:pPr marL="0" indent="0">
              <a:lnSpc>
                <a:spcPct val="90000"/>
              </a:lnSpc>
              <a:buNone/>
              <a:defRPr/>
            </a:pPr>
            <a:r>
              <a:rPr lang="el-GR" sz="2400" dirty="0"/>
              <a:t>Αποστολόπουλος, Κ. (2007). </a:t>
            </a:r>
            <a:r>
              <a:rPr lang="el-GR" sz="2400" i="1" dirty="0"/>
              <a:t>Διερεύνηση παραγόντων που επηρεάζουν τις απαντήσεις των μαθητών σε θέματα φυσικών επιστημών της διεθνούς έρευνας PISA</a:t>
            </a:r>
            <a:r>
              <a:rPr lang="el-GR" sz="2400" dirty="0"/>
              <a:t> (Αδημοσίευτη Μεταπτυχιακή Διπλωματική Εργασία). Ελληνικό Ανοικτό Πανεπιστήμιο/Σχολή Ανθρωπιστικών Σπουδών, Πάτρα.</a:t>
            </a:r>
            <a:endParaRPr lang="el-GR" altLang="el-GR"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6">
            <a:extLst>
              <a:ext uri="{FF2B5EF4-FFF2-40B4-BE49-F238E27FC236}">
                <a16:creationId xmlns:a16="http://schemas.microsoft.com/office/drawing/2014/main" id="{3F286C11-BFF7-4674-989C-E2A2C640923D}"/>
              </a:ext>
            </a:extLst>
          </p:cNvPr>
          <p:cNvSpPr>
            <a:spLocks noChangeArrowheads="1"/>
          </p:cNvSpPr>
          <p:nvPr/>
        </p:nvSpPr>
        <p:spPr bwMode="auto">
          <a:xfrm>
            <a:off x="1949450" y="274638"/>
            <a:ext cx="8066088"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ΒΙΒΛΙΟΓΡΑΦΙΚΕΣ ΑΝΑΦΟΡΕΣ</a:t>
            </a:r>
          </a:p>
        </p:txBody>
      </p:sp>
      <p:sp>
        <p:nvSpPr>
          <p:cNvPr id="4" name="Rectangle 4">
            <a:extLst>
              <a:ext uri="{FF2B5EF4-FFF2-40B4-BE49-F238E27FC236}">
                <a16:creationId xmlns:a16="http://schemas.microsoft.com/office/drawing/2014/main" id="{AC186ECF-3A8B-4431-A6A8-462A14AD0466}"/>
              </a:ext>
            </a:extLst>
          </p:cNvPr>
          <p:cNvSpPr txBox="1">
            <a:spLocks noChangeArrowheads="1"/>
          </p:cNvSpPr>
          <p:nvPr/>
        </p:nvSpPr>
        <p:spPr>
          <a:xfrm>
            <a:off x="1766888" y="1125538"/>
            <a:ext cx="8742362" cy="511175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58775" indent="-358775">
              <a:buFont typeface="Wingdings" panose="05000000000000000000" pitchFamily="2" charset="2"/>
              <a:buChar char="§"/>
              <a:defRPr/>
            </a:pPr>
            <a:r>
              <a:rPr lang="el-GR" altLang="el-GR" sz="2800" dirty="0"/>
              <a:t>Η αναφορά σε </a:t>
            </a:r>
            <a:r>
              <a:rPr lang="el-GR" altLang="el-GR" sz="2800" b="1" dirty="0"/>
              <a:t>ηλεκτρονική πηγή</a:t>
            </a:r>
            <a:r>
              <a:rPr lang="el-GR" altLang="el-GR" sz="2800" dirty="0"/>
              <a:t> (ιστοσελίδα/</a:t>
            </a:r>
            <a:r>
              <a:rPr lang="el-GR" altLang="el-GR" sz="2800" dirty="0" err="1"/>
              <a:t>δικτυακ</a:t>
            </a:r>
            <a:r>
              <a:rPr lang="el-GR" altLang="el-GR" sz="2800" dirty="0"/>
              <a:t>ό τόπο) περιλαμβάνει τα ακόλουθα στοιχεία :</a:t>
            </a:r>
          </a:p>
          <a:p>
            <a:pPr marL="712788">
              <a:spcBef>
                <a:spcPts val="0"/>
              </a:spcBef>
              <a:buFont typeface="Calibri" panose="020F0502020204030204" pitchFamily="34" charset="0"/>
              <a:buChar char="−"/>
              <a:defRPr/>
            </a:pPr>
            <a:r>
              <a:rPr lang="el-GR" altLang="el-GR" sz="2800" dirty="0"/>
              <a:t>συγγραφέας (ή συγγραφείς) κειμένου </a:t>
            </a:r>
          </a:p>
          <a:p>
            <a:pPr marL="717550" indent="0">
              <a:spcBef>
                <a:spcPts val="0"/>
              </a:spcBef>
              <a:buNone/>
              <a:defRPr/>
            </a:pPr>
            <a:r>
              <a:rPr lang="el-GR" altLang="el-GR" sz="2400" dirty="0"/>
              <a:t>[επώνυμο και αρχικό γράμμα ονόματος]</a:t>
            </a:r>
          </a:p>
          <a:p>
            <a:pPr marL="712788">
              <a:spcBef>
                <a:spcPts val="0"/>
              </a:spcBef>
              <a:buFont typeface="Calibri" panose="020F0502020204030204" pitchFamily="34" charset="0"/>
              <a:buChar char="−"/>
              <a:defRPr/>
            </a:pPr>
            <a:r>
              <a:rPr lang="el-GR" altLang="el-GR" sz="2800" dirty="0"/>
              <a:t>έτος ή χωρίς ημερομηνία δημοσίευσης (</a:t>
            </a:r>
            <a:r>
              <a:rPr lang="el-GR" altLang="el-GR" sz="2800" dirty="0" err="1"/>
              <a:t>χ.η</a:t>
            </a:r>
            <a:r>
              <a:rPr lang="el-GR" altLang="el-GR" sz="2800" dirty="0"/>
              <a:t>.)</a:t>
            </a:r>
          </a:p>
          <a:p>
            <a:pPr marL="712788">
              <a:spcBef>
                <a:spcPts val="0"/>
              </a:spcBef>
              <a:buFont typeface="Calibri" panose="020F0502020204030204" pitchFamily="34" charset="0"/>
              <a:buChar char="−"/>
              <a:defRPr/>
            </a:pPr>
            <a:r>
              <a:rPr lang="el-GR" altLang="el-GR" sz="2800" dirty="0"/>
              <a:t>τίτλος κειμένου </a:t>
            </a:r>
          </a:p>
          <a:p>
            <a:pPr marL="712788">
              <a:spcBef>
                <a:spcPts val="0"/>
              </a:spcBef>
              <a:buFont typeface="Calibri" panose="020F0502020204030204" pitchFamily="34" charset="0"/>
              <a:buChar char="−"/>
              <a:defRPr/>
            </a:pPr>
            <a:r>
              <a:rPr lang="el-GR" altLang="el-GR" sz="2800" dirty="0"/>
              <a:t>ανακτήθηκε από </a:t>
            </a:r>
            <a:r>
              <a:rPr lang="en-US" altLang="el-GR" sz="2800" dirty="0">
                <a:hlinkClick r:id="rId2"/>
              </a:rPr>
              <a:t>http://homepage</a:t>
            </a:r>
            <a:r>
              <a:rPr lang="en-US" altLang="el-GR" sz="2800" dirty="0"/>
              <a:t> URL</a:t>
            </a:r>
          </a:p>
          <a:p>
            <a:pPr marL="712788">
              <a:spcBef>
                <a:spcPts val="0"/>
              </a:spcBef>
              <a:buFont typeface="Calibri" panose="020F0502020204030204" pitchFamily="34" charset="0"/>
              <a:buChar char="−"/>
              <a:defRPr/>
            </a:pPr>
            <a:endParaRPr lang="el-GR" altLang="el-GR" sz="800" i="1" dirty="0"/>
          </a:p>
          <a:p>
            <a:pPr marL="0" indent="0">
              <a:lnSpc>
                <a:spcPct val="90000"/>
              </a:lnSpc>
              <a:buNone/>
              <a:defRPr/>
            </a:pPr>
            <a:endParaRPr lang="el-GR" altLang="el-GR" sz="800" i="1" dirty="0"/>
          </a:p>
          <a:p>
            <a:pPr marL="0" indent="0">
              <a:lnSpc>
                <a:spcPct val="90000"/>
              </a:lnSpc>
              <a:buNone/>
              <a:defRPr/>
            </a:pPr>
            <a:endParaRPr lang="el-GR" altLang="el-GR" sz="800" i="1" dirty="0"/>
          </a:p>
          <a:p>
            <a:pPr marL="0" indent="0">
              <a:lnSpc>
                <a:spcPct val="90000"/>
              </a:lnSpc>
              <a:buNone/>
              <a:defRPr/>
            </a:pPr>
            <a:endParaRPr lang="el-GR" altLang="el-GR" sz="800" i="1" dirty="0"/>
          </a:p>
          <a:p>
            <a:pPr marL="0" indent="0">
              <a:lnSpc>
                <a:spcPct val="90000"/>
              </a:lnSpc>
              <a:buNone/>
              <a:defRPr/>
            </a:pPr>
            <a:r>
              <a:rPr lang="el-GR" altLang="el-GR" sz="2400" i="1" dirty="0"/>
              <a:t>Παράδειγμα</a:t>
            </a:r>
          </a:p>
          <a:p>
            <a:pPr marL="0" indent="0">
              <a:lnSpc>
                <a:spcPct val="90000"/>
              </a:lnSpc>
              <a:buNone/>
              <a:defRPr/>
            </a:pPr>
            <a:r>
              <a:rPr lang="el-GR" sz="2400" dirty="0"/>
              <a:t>Ρούσσος, Π. (</a:t>
            </a:r>
            <a:r>
              <a:rPr lang="el-GR" sz="2400" dirty="0" err="1"/>
              <a:t>χ.η</a:t>
            </a:r>
            <a:r>
              <a:rPr lang="el-GR" sz="2400" dirty="0"/>
              <a:t>.). </a:t>
            </a:r>
            <a:r>
              <a:rPr lang="el-GR" sz="2400" i="1" dirty="0"/>
              <a:t>Σύντομος οδηγός συγγραφής ερευνητικής έκθεσης</a:t>
            </a:r>
            <a:r>
              <a:rPr lang="el-GR" sz="2400" dirty="0"/>
              <a:t>. Ανακτήθηκε 27 Οκτωβρίου, 2014, από </a:t>
            </a:r>
            <a:r>
              <a:rPr lang="fr-FR" sz="2400" dirty="0">
                <a:hlinkClick r:id="rId3"/>
              </a:rPr>
              <a:t>http://users.uoa.gr/~roussosp/gr/PublicationManual.pdf</a:t>
            </a:r>
            <a:endParaRPr lang="el-GR" sz="2400" dirty="0"/>
          </a:p>
          <a:p>
            <a:pPr marL="0" indent="0">
              <a:lnSpc>
                <a:spcPct val="90000"/>
              </a:lnSpc>
              <a:buNone/>
              <a:defRPr/>
            </a:pPr>
            <a:endParaRPr lang="el-GR" altLang="el-G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6">
            <a:extLst>
              <a:ext uri="{FF2B5EF4-FFF2-40B4-BE49-F238E27FC236}">
                <a16:creationId xmlns:a16="http://schemas.microsoft.com/office/drawing/2014/main" id="{7B46BF15-8CAB-4D31-9BAD-168DC625CE3E}"/>
              </a:ext>
            </a:extLst>
          </p:cNvPr>
          <p:cNvSpPr>
            <a:spLocks noChangeArrowheads="1"/>
          </p:cNvSpPr>
          <p:nvPr/>
        </p:nvSpPr>
        <p:spPr bwMode="auto">
          <a:xfrm>
            <a:off x="1955800" y="34925"/>
            <a:ext cx="8066088"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ΑΝΑΖΗΤΗΣΗ ΒΙΒΛΙΟΓΡΑΦΙΚΩΝ ΠΗΓΩΝ</a:t>
            </a:r>
          </a:p>
        </p:txBody>
      </p:sp>
      <p:sp>
        <p:nvSpPr>
          <p:cNvPr id="4" name="Rectangle 4">
            <a:extLst>
              <a:ext uri="{FF2B5EF4-FFF2-40B4-BE49-F238E27FC236}">
                <a16:creationId xmlns:a16="http://schemas.microsoft.com/office/drawing/2014/main" id="{79D44831-67C7-403C-AFB2-EB05DE452697}"/>
              </a:ext>
            </a:extLst>
          </p:cNvPr>
          <p:cNvSpPr txBox="1">
            <a:spLocks noChangeArrowheads="1"/>
          </p:cNvSpPr>
          <p:nvPr/>
        </p:nvSpPr>
        <p:spPr>
          <a:xfrm>
            <a:off x="1931989" y="908051"/>
            <a:ext cx="8485187" cy="54006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buNone/>
              <a:defRPr/>
            </a:pPr>
            <a:r>
              <a:rPr lang="el-GR" sz="2800" b="1" i="1" dirty="0"/>
              <a:t>Πού αναζητώ </a:t>
            </a:r>
            <a:r>
              <a:rPr lang="el-GR" sz="2800" b="1" i="1" dirty="0">
                <a:cs typeface="Arial" pitchFamily="34" charset="0"/>
              </a:rPr>
              <a:t>βιβλιογραφικές πηγές;</a:t>
            </a:r>
            <a:endParaRPr lang="el-GR" sz="2800" b="1" i="1" dirty="0"/>
          </a:p>
          <a:p>
            <a:pPr>
              <a:lnSpc>
                <a:spcPct val="90000"/>
              </a:lnSpc>
              <a:buFont typeface="Wingdings" panose="05000000000000000000" pitchFamily="2" charset="2"/>
              <a:buChar char="§"/>
              <a:defRPr/>
            </a:pPr>
            <a:endParaRPr lang="el-GR" sz="800" b="1" dirty="0"/>
          </a:p>
          <a:p>
            <a:pPr>
              <a:lnSpc>
                <a:spcPct val="90000"/>
              </a:lnSpc>
              <a:buFont typeface="Wingdings" panose="05000000000000000000" pitchFamily="2" charset="2"/>
              <a:buChar char="§"/>
              <a:defRPr/>
            </a:pPr>
            <a:endParaRPr lang="el-GR" sz="800" b="1" dirty="0"/>
          </a:p>
          <a:p>
            <a:pPr>
              <a:lnSpc>
                <a:spcPct val="90000"/>
              </a:lnSpc>
              <a:buFont typeface="Wingdings" panose="05000000000000000000" pitchFamily="2" charset="2"/>
              <a:buChar char="§"/>
              <a:defRPr/>
            </a:pPr>
            <a:r>
              <a:rPr lang="el-GR" altLang="el-GR" sz="2800" b="1" dirty="0"/>
              <a:t>Αναζητώ επιστημονικά περιοδικά στα οποία οι φοιτητές/</a:t>
            </a:r>
            <a:r>
              <a:rPr lang="el-GR" altLang="el-GR" sz="2800" b="1" dirty="0" err="1"/>
              <a:t>τριες</a:t>
            </a:r>
            <a:r>
              <a:rPr lang="el-GR" altLang="el-GR" sz="2800" b="1" dirty="0"/>
              <a:t> του έχουν δωρεάν πρόσβαση στο Σύνδεσμο Ελληνικών Ακαδημαϊκών Βιβλιοθηκών (</a:t>
            </a:r>
            <a:r>
              <a:rPr lang="el-GR" altLang="el-GR" sz="2800" b="1" dirty="0">
                <a:hlinkClick r:id="rId2"/>
              </a:rPr>
              <a:t>http://www.heal-link.gr/</a:t>
            </a:r>
            <a:r>
              <a:rPr lang="el-GR" altLang="el-GR" sz="2800" b="1" dirty="0"/>
              <a:t>) μέσω της βιβλιοθήκης του πανεπιστημίου</a:t>
            </a:r>
          </a:p>
          <a:p>
            <a:pPr>
              <a:lnSpc>
                <a:spcPct val="90000"/>
              </a:lnSpc>
              <a:buFont typeface="Wingdings" panose="05000000000000000000" pitchFamily="2" charset="2"/>
              <a:buChar char="§"/>
              <a:defRPr/>
            </a:pPr>
            <a:endParaRPr lang="el-GR" sz="800" b="1" dirty="0"/>
          </a:p>
          <a:p>
            <a:pPr>
              <a:lnSpc>
                <a:spcPct val="90000"/>
              </a:lnSpc>
              <a:buFont typeface="Wingdings" panose="05000000000000000000" pitchFamily="2" charset="2"/>
              <a:buChar char="§"/>
              <a:defRPr/>
            </a:pPr>
            <a:endParaRPr lang="el-GR" sz="800" b="1" dirty="0"/>
          </a:p>
          <a:p>
            <a:pPr marL="358775" indent="-358775">
              <a:lnSpc>
                <a:spcPct val="90000"/>
              </a:lnSpc>
              <a:buFont typeface="Wingdings" panose="05000000000000000000" pitchFamily="2" charset="2"/>
              <a:buChar char="§"/>
              <a:defRPr/>
            </a:pPr>
            <a:r>
              <a:rPr lang="el-GR" altLang="el-GR" sz="2800" b="1" dirty="0"/>
              <a:t>Στη βιβλιοθήκη μπορείτε να έχετε πρόσβαση σε: </a:t>
            </a:r>
          </a:p>
          <a:p>
            <a:pPr marL="890588" lvl="1" indent="-358775">
              <a:lnSpc>
                <a:spcPct val="95000"/>
              </a:lnSpc>
              <a:buFont typeface="Calibri" panose="020F0502020204030204" pitchFamily="34" charset="0"/>
              <a:buChar char="−"/>
              <a:defRPr/>
            </a:pPr>
            <a:r>
              <a:rPr lang="el-GR" altLang="el-GR" b="1" dirty="0"/>
              <a:t>κύριο και συλλογικό κατάλογο</a:t>
            </a:r>
          </a:p>
          <a:p>
            <a:pPr marL="890588" lvl="1" indent="-358775">
              <a:lnSpc>
                <a:spcPct val="95000"/>
              </a:lnSpc>
              <a:buFont typeface="Calibri" panose="020F0502020204030204" pitchFamily="34" charset="0"/>
              <a:buChar char="−"/>
              <a:defRPr/>
            </a:pPr>
            <a:r>
              <a:rPr lang="el-GR" altLang="el-GR" b="1" dirty="0"/>
              <a:t>ηλεκτρονικά περιοδικά</a:t>
            </a:r>
          </a:p>
          <a:p>
            <a:pPr>
              <a:lnSpc>
                <a:spcPct val="90000"/>
              </a:lnSpc>
              <a:buFont typeface="Wingdings" panose="05000000000000000000" pitchFamily="2" charset="2"/>
              <a:buChar char="§"/>
              <a:defRPr/>
            </a:pPr>
            <a:endParaRPr lang="el-GR" altLang="el-GR" sz="2800" b="1" dirty="0"/>
          </a:p>
          <a:p>
            <a:pPr>
              <a:lnSpc>
                <a:spcPct val="90000"/>
              </a:lnSpc>
              <a:buFont typeface="Wingdings" panose="05000000000000000000" pitchFamily="2" charset="2"/>
              <a:buChar char="§"/>
              <a:defRPr/>
            </a:pPr>
            <a:endParaRPr lang="el-GR" altLang="el-GR" sz="2800" b="1" dirty="0"/>
          </a:p>
          <a:p>
            <a:pPr marL="717550" indent="-347663">
              <a:lnSpc>
                <a:spcPct val="90000"/>
              </a:lnSpc>
              <a:buFont typeface="Calibri" panose="020F0502020204030204" pitchFamily="34" charset="0"/>
              <a:buChar char="−"/>
              <a:defRPr/>
            </a:pPr>
            <a:endParaRPr lang="el-GR" altLang="el-GR" sz="8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6">
            <a:extLst>
              <a:ext uri="{FF2B5EF4-FFF2-40B4-BE49-F238E27FC236}">
                <a16:creationId xmlns:a16="http://schemas.microsoft.com/office/drawing/2014/main" id="{7EBDE85D-F17B-4A39-8336-0F9FDCB5A040}"/>
              </a:ext>
            </a:extLst>
          </p:cNvPr>
          <p:cNvSpPr>
            <a:spLocks noChangeArrowheads="1"/>
          </p:cNvSpPr>
          <p:nvPr/>
        </p:nvSpPr>
        <p:spPr bwMode="auto">
          <a:xfrm>
            <a:off x="1949450" y="1"/>
            <a:ext cx="8066088"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ΛΟΓΟΚΛΟΠΗ</a:t>
            </a:r>
          </a:p>
        </p:txBody>
      </p:sp>
      <p:sp>
        <p:nvSpPr>
          <p:cNvPr id="4" name="Rectangle 4">
            <a:extLst>
              <a:ext uri="{FF2B5EF4-FFF2-40B4-BE49-F238E27FC236}">
                <a16:creationId xmlns:a16="http://schemas.microsoft.com/office/drawing/2014/main" id="{59C9C531-BF92-4A78-B457-EF7D0867BCE4}"/>
              </a:ext>
            </a:extLst>
          </p:cNvPr>
          <p:cNvSpPr txBox="1">
            <a:spLocks noChangeArrowheads="1"/>
          </p:cNvSpPr>
          <p:nvPr/>
        </p:nvSpPr>
        <p:spPr>
          <a:xfrm>
            <a:off x="1766888" y="592139"/>
            <a:ext cx="8742362" cy="61499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58775" indent="-358775">
              <a:buFont typeface="Wingdings" panose="05000000000000000000" pitchFamily="2" charset="2"/>
              <a:buChar char="§"/>
              <a:defRPr/>
            </a:pPr>
            <a:r>
              <a:rPr lang="el-GR" sz="2800" b="1" dirty="0"/>
              <a:t>«Λογοκλοπή είναι η ενσωμάτωση σε κάθε μορφής έργο ιδεών, αποσπασμάτων ή και μεμονωμένων φράσεων έργου τρίτου προσώπου, χωρίς αναφορά της σχετικής πηγής.» (σελ. 16). Δηλαδή, χωρίς αναγνώριση του αρχικού συγγραφέα.</a:t>
            </a:r>
          </a:p>
          <a:p>
            <a:pPr marL="358775" indent="-358775">
              <a:buFont typeface="Wingdings" panose="05000000000000000000" pitchFamily="2" charset="2"/>
              <a:buChar char="§"/>
              <a:defRPr/>
            </a:pPr>
            <a:r>
              <a:rPr lang="el-GR" sz="2800" b="1" dirty="0"/>
              <a:t>«Η λογοκλοπή, συνιστά σοβαρό πειθαρχικό παράπτωμα, ακόμη και σε εκείνες τις ελάχιστες περιπτώσεις που δεν θεωρείται ως αδίκημα κατά της πνευματικής ιδιοκτησίας από το νόμο, ιδιαίτερα όταν διαπράττεται από μέλη της πανεπιστημιακής κοινότητας και απαντάται σε έργα που εμφανίζονται ως πρωτότυπα έργα του συγγραφέα τους.» (σελ. 16).</a:t>
            </a:r>
            <a:endParaRPr lang="el-GR" altLang="el-GR" sz="28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6">
            <a:extLst>
              <a:ext uri="{FF2B5EF4-FFF2-40B4-BE49-F238E27FC236}">
                <a16:creationId xmlns:a16="http://schemas.microsoft.com/office/drawing/2014/main" id="{626B2A4F-9F77-40F5-8FCC-4484747D72A8}"/>
              </a:ext>
            </a:extLst>
          </p:cNvPr>
          <p:cNvSpPr>
            <a:spLocks noChangeArrowheads="1"/>
          </p:cNvSpPr>
          <p:nvPr/>
        </p:nvSpPr>
        <p:spPr bwMode="auto">
          <a:xfrm>
            <a:off x="1949450" y="115888"/>
            <a:ext cx="8066088"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ΛΟΓΟΚΛΟΠΗ</a:t>
            </a:r>
          </a:p>
        </p:txBody>
      </p:sp>
      <p:sp>
        <p:nvSpPr>
          <p:cNvPr id="4" name="Rectangle 4">
            <a:extLst>
              <a:ext uri="{FF2B5EF4-FFF2-40B4-BE49-F238E27FC236}">
                <a16:creationId xmlns:a16="http://schemas.microsoft.com/office/drawing/2014/main" id="{B84E2043-CB09-4FA9-A9B9-3172719EB584}"/>
              </a:ext>
            </a:extLst>
          </p:cNvPr>
          <p:cNvSpPr txBox="1">
            <a:spLocks noChangeArrowheads="1"/>
          </p:cNvSpPr>
          <p:nvPr/>
        </p:nvSpPr>
        <p:spPr>
          <a:xfrm>
            <a:off x="1758951" y="1268414"/>
            <a:ext cx="8742363" cy="489743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58775" indent="-358775">
              <a:buFont typeface="Wingdings" panose="05000000000000000000" pitchFamily="2" charset="2"/>
              <a:buChar char="§"/>
              <a:defRPr/>
            </a:pPr>
            <a:r>
              <a:rPr lang="el-GR" sz="2800" b="1" dirty="0"/>
              <a:t>Είναι ακόμα σημαντικό να τονισθεί ότι ως αντιγραφή θεωρείται η χρήση τόσων πολλών ιδεών ή/και λέξεων από μια πηγή, σε βαθμό που να συνιστούν την πλειοψηφία της εργασίας άλλου συγγραφέα, είτε γίνεται, είτε δε γίνεται, αναφορά σ’ αυτήν την εργασία.</a:t>
            </a:r>
          </a:p>
          <a:p>
            <a:pPr marL="358775" indent="-358775">
              <a:buFont typeface="Wingdings" panose="05000000000000000000" pitchFamily="2" charset="2"/>
              <a:buChar char="§"/>
              <a:defRPr/>
            </a:pPr>
            <a:endParaRPr lang="el-GR" sz="800" dirty="0"/>
          </a:p>
          <a:p>
            <a:pPr>
              <a:lnSpc>
                <a:spcPct val="105000"/>
              </a:lnSpc>
              <a:defRPr/>
            </a:pPr>
            <a:r>
              <a:rPr lang="el-GR" altLang="el-GR" sz="2800" b="1" dirty="0"/>
              <a:t>Για τον έλεγχο ύπαρξης λογοκλοπής χρησιμοποιούνται εξειδικευμένα λογισμικά όπως για παράδειγμα το Ε</a:t>
            </a:r>
            <a:r>
              <a:rPr lang="en-US" altLang="el-GR" sz="2800" b="1" dirty="0" err="1"/>
              <a:t>phorus</a:t>
            </a:r>
            <a:r>
              <a:rPr lang="en-US" altLang="el-GR" sz="2800" b="1" dirty="0"/>
              <a:t>, </a:t>
            </a:r>
            <a:r>
              <a:rPr lang="el-GR" altLang="el-GR" sz="2800" b="1" dirty="0"/>
              <a:t>το </a:t>
            </a:r>
            <a:r>
              <a:rPr lang="fr-FR" sz="2800" b="1" dirty="0" err="1"/>
              <a:t>Turnitin</a:t>
            </a:r>
            <a:r>
              <a:rPr lang="el-GR" sz="2800" b="1" dirty="0"/>
              <a:t>, κ.ά.</a:t>
            </a:r>
            <a:endParaRPr lang="el-GR" altLang="el-GR" sz="2800" b="1" dirty="0"/>
          </a:p>
          <a:p>
            <a:pPr>
              <a:lnSpc>
                <a:spcPct val="105000"/>
              </a:lnSpc>
              <a:defRPr/>
            </a:pPr>
            <a:endParaRPr lang="el-GR" altLang="el-GR" sz="800"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4">
            <a:extLst>
              <a:ext uri="{FF2B5EF4-FFF2-40B4-BE49-F238E27FC236}">
                <a16:creationId xmlns:a16="http://schemas.microsoft.com/office/drawing/2014/main" id="{53C0846B-4ED5-46EE-8007-5625F83D2F2D}"/>
              </a:ext>
            </a:extLst>
          </p:cNvPr>
          <p:cNvSpPr>
            <a:spLocks noChangeArrowheads="1"/>
          </p:cNvSpPr>
          <p:nvPr/>
        </p:nvSpPr>
        <p:spPr bwMode="auto">
          <a:xfrm>
            <a:off x="992221" y="1555007"/>
            <a:ext cx="9580597" cy="45345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spcBef>
                <a:spcPct val="20000"/>
              </a:spcBef>
              <a:buFont typeface="Wingdings" panose="05000000000000000000" pitchFamily="2" charset="2"/>
              <a:buChar char="ü"/>
            </a:pPr>
            <a:r>
              <a:rPr lang="el-GR" altLang="el-GR" sz="2800" dirty="0"/>
              <a:t>Στην περίπτωση που χρησιμοποιούνται στη εργασία ιδέες, στοιχεία, ή αποσπάσματα εργασιών άλλων συγγραφέων (αυτούσια ή παραφρασμένα), πρέπει να γίνεται ρητή αναφορά σε αυτούς τους συγγραφείς. Πρέπει δηλαδή να χρησιμοποιούνται συστηματικά βιβλιογραφικές παραπομπές στους συγγραφείς των οποίων το έργο αξιοποιήσαμε.</a:t>
            </a:r>
          </a:p>
          <a:p>
            <a:pPr>
              <a:spcBef>
                <a:spcPct val="20000"/>
              </a:spcBef>
              <a:buFont typeface="Wingdings" panose="05000000000000000000" pitchFamily="2" charset="2"/>
              <a:buChar char="ü"/>
            </a:pPr>
            <a:endParaRPr lang="el-GR" altLang="el-GR" sz="800" dirty="0"/>
          </a:p>
          <a:p>
            <a:pPr>
              <a:spcBef>
                <a:spcPct val="20000"/>
              </a:spcBef>
              <a:buFont typeface="Wingdings" panose="05000000000000000000" pitchFamily="2" charset="2"/>
              <a:buChar char="ü"/>
            </a:pPr>
            <a:r>
              <a:rPr lang="el-GR" altLang="el-GR" sz="2800" dirty="0"/>
              <a:t>Όταν αναπαράγεται στη εργασία αυτολεξεί απόσπασμα εργασίας άλλου συγγραφέα, τότε το απόσπασμα πρέπει (</a:t>
            </a:r>
            <a:r>
              <a:rPr lang="en-US" altLang="el-GR" sz="2800" dirty="0" err="1"/>
              <a:t>i</a:t>
            </a:r>
            <a:r>
              <a:rPr lang="en-US" altLang="el-GR" sz="2800" dirty="0"/>
              <a:t>) </a:t>
            </a:r>
            <a:r>
              <a:rPr lang="el-GR" altLang="el-GR" sz="2800" dirty="0"/>
              <a:t>να ενσωματώνεται σε εισαγωγικά και</a:t>
            </a:r>
            <a:r>
              <a:rPr lang="en-US" altLang="el-GR" sz="2800" dirty="0"/>
              <a:t> (ii)</a:t>
            </a:r>
            <a:r>
              <a:rPr lang="el-GR" altLang="el-GR" sz="2800" dirty="0"/>
              <a:t> να συνοδεύεται από βιβλιογραφική παραπομπή στο/στη συγγραφέα.</a:t>
            </a:r>
          </a:p>
          <a:p>
            <a:pPr>
              <a:spcBef>
                <a:spcPct val="20000"/>
              </a:spcBef>
              <a:buFont typeface="Wingdings" panose="05000000000000000000" pitchFamily="2" charset="2"/>
              <a:buChar char="ü"/>
            </a:pPr>
            <a:endParaRPr lang="en-US" altLang="el-GR" sz="2800" dirty="0"/>
          </a:p>
          <a:p>
            <a:pPr>
              <a:spcBef>
                <a:spcPct val="20000"/>
              </a:spcBef>
              <a:buFont typeface="Wingdings" panose="05000000000000000000" pitchFamily="2" charset="2"/>
              <a:buChar char="ü"/>
            </a:pPr>
            <a:endParaRPr lang="el-GR" altLang="el-GR" sz="2800" dirty="0">
              <a:solidFill>
                <a:srgbClr val="FF0000"/>
              </a:solidFill>
            </a:endParaRPr>
          </a:p>
        </p:txBody>
      </p:sp>
      <p:sp>
        <p:nvSpPr>
          <p:cNvPr id="2" name="Θέση αριθμού διαφάνειας 1">
            <a:extLst>
              <a:ext uri="{FF2B5EF4-FFF2-40B4-BE49-F238E27FC236}">
                <a16:creationId xmlns:a16="http://schemas.microsoft.com/office/drawing/2014/main" id="{7EA8C901-2993-480B-BED3-9012A3E998CA}"/>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35CCD04-BF21-41FB-BE93-B30914537EA4}" type="slidenum">
              <a:rPr lang="el-GR" altLang="el-GR">
                <a:solidFill>
                  <a:srgbClr val="898989"/>
                </a:solidFill>
              </a:rPr>
              <a:pPr/>
              <a:t>32</a:t>
            </a:fld>
            <a:endParaRPr lang="el-GR" altLang="el-GR">
              <a:solidFill>
                <a:srgbClr val="898989"/>
              </a:solidFill>
            </a:endParaRPr>
          </a:p>
        </p:txBody>
      </p:sp>
      <p:sp>
        <p:nvSpPr>
          <p:cNvPr id="5" name="Rectangle 2">
            <a:extLst>
              <a:ext uri="{FF2B5EF4-FFF2-40B4-BE49-F238E27FC236}">
                <a16:creationId xmlns:a16="http://schemas.microsoft.com/office/drawing/2014/main" id="{320129EC-9265-4E36-BEB8-AC12F3C9F8FD}"/>
              </a:ext>
            </a:extLst>
          </p:cNvPr>
          <p:cNvSpPr txBox="1">
            <a:spLocks noChangeArrowheads="1"/>
          </p:cNvSpPr>
          <p:nvPr/>
        </p:nvSpPr>
        <p:spPr>
          <a:xfrm>
            <a:off x="1990726" y="115889"/>
            <a:ext cx="8277225" cy="649287"/>
          </a:xfrm>
          <a:prstGeom prst="rect">
            <a:avLst/>
          </a:prstGeom>
          <a:ln>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l-GR" sz="3300" b="1" dirty="0">
                <a:latin typeface="+mn-lt"/>
                <a:cs typeface="Arial" pitchFamily="34" charset="0"/>
              </a:rPr>
              <a:t>Συμβουλές για αποφυγή λογοκλοπής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57280E-28E5-4DAE-A284-FB84A181E4FC}"/>
              </a:ext>
            </a:extLst>
          </p:cNvPr>
          <p:cNvSpPr>
            <a:spLocks noGrp="1"/>
          </p:cNvSpPr>
          <p:nvPr>
            <p:ph type="title"/>
          </p:nvPr>
        </p:nvSpPr>
        <p:spPr>
          <a:xfrm>
            <a:off x="941637" y="3224356"/>
            <a:ext cx="10058400" cy="1450757"/>
          </a:xfrm>
        </p:spPr>
        <p:txBody>
          <a:bodyPr>
            <a:normAutofit/>
          </a:bodyPr>
          <a:lstStyle/>
          <a:p>
            <a:r>
              <a:rPr lang="el-GR" sz="4000" dirty="0"/>
              <a:t>Στοιχεία </a:t>
            </a:r>
            <a:r>
              <a:rPr lang="el-GR" sz="4000" dirty="0" err="1"/>
              <a:t>επκοινωνίας</a:t>
            </a:r>
            <a:r>
              <a:rPr lang="el-GR" sz="4000" dirty="0"/>
              <a:t>:</a:t>
            </a:r>
            <a:br>
              <a:rPr lang="it-IT" sz="4000" dirty="0"/>
            </a:br>
            <a:r>
              <a:rPr lang="el-GR" sz="4000" dirty="0"/>
              <a:t> </a:t>
            </a:r>
            <a:r>
              <a:rPr lang="it-IT" sz="4000" dirty="0">
                <a:hlinkClick r:id="rId2"/>
              </a:rPr>
              <a:t>smastrokoukou@unipi.gr</a:t>
            </a:r>
            <a:r>
              <a:rPr lang="it-IT" sz="4000" dirty="0"/>
              <a:t> </a:t>
            </a:r>
            <a:endParaRPr lang="el-GR" sz="4000" dirty="0"/>
          </a:p>
        </p:txBody>
      </p:sp>
    </p:spTree>
    <p:extLst>
      <p:ext uri="{BB962C8B-B14F-4D97-AF65-F5344CB8AC3E}">
        <p14:creationId xmlns:p14="http://schemas.microsoft.com/office/powerpoint/2010/main" val="1794630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6">
            <a:extLst>
              <a:ext uri="{FF2B5EF4-FFF2-40B4-BE49-F238E27FC236}">
                <a16:creationId xmlns:a16="http://schemas.microsoft.com/office/drawing/2014/main" id="{3026C00E-B6A2-44C5-8C1A-11DE50784240}"/>
              </a:ext>
            </a:extLst>
          </p:cNvPr>
          <p:cNvSpPr>
            <a:spLocks noChangeArrowheads="1"/>
          </p:cNvSpPr>
          <p:nvPr/>
        </p:nvSpPr>
        <p:spPr bwMode="auto">
          <a:xfrm>
            <a:off x="1955800" y="34925"/>
            <a:ext cx="8066088"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ΑΝΑΖΗΤΗΣΗ ΒΙΒΛΙΟΓΡΑΦΙΚΩΝ ΠΗΓΩΝ</a:t>
            </a:r>
          </a:p>
        </p:txBody>
      </p:sp>
      <p:sp>
        <p:nvSpPr>
          <p:cNvPr id="4" name="Rectangle 4">
            <a:extLst>
              <a:ext uri="{FF2B5EF4-FFF2-40B4-BE49-F238E27FC236}">
                <a16:creationId xmlns:a16="http://schemas.microsoft.com/office/drawing/2014/main" id="{84BDA1F8-FF0A-4E08-8D50-9CCFD532A0A2}"/>
              </a:ext>
            </a:extLst>
          </p:cNvPr>
          <p:cNvSpPr txBox="1">
            <a:spLocks noChangeArrowheads="1"/>
          </p:cNvSpPr>
          <p:nvPr/>
        </p:nvSpPr>
        <p:spPr>
          <a:xfrm>
            <a:off x="1955801" y="765175"/>
            <a:ext cx="8480425" cy="59055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buNone/>
              <a:defRPr/>
            </a:pPr>
            <a:r>
              <a:rPr lang="el-GR" sz="2800" b="1" i="1" dirty="0"/>
              <a:t>Πού αναζητώ </a:t>
            </a:r>
            <a:r>
              <a:rPr lang="el-GR" sz="2800" b="1" i="1" dirty="0">
                <a:cs typeface="Arial" pitchFamily="34" charset="0"/>
              </a:rPr>
              <a:t>βιβλιογραφικές πηγές;</a:t>
            </a:r>
            <a:endParaRPr lang="el-GR" sz="2800" b="1" i="1" dirty="0"/>
          </a:p>
          <a:p>
            <a:pPr>
              <a:lnSpc>
                <a:spcPct val="90000"/>
              </a:lnSpc>
              <a:buFont typeface="Wingdings" panose="05000000000000000000" pitchFamily="2" charset="2"/>
              <a:buChar char="§"/>
              <a:defRPr/>
            </a:pPr>
            <a:endParaRPr lang="el-GR" sz="800" b="1" dirty="0"/>
          </a:p>
          <a:p>
            <a:pPr>
              <a:lnSpc>
                <a:spcPct val="90000"/>
              </a:lnSpc>
              <a:buFont typeface="Wingdings" panose="05000000000000000000" pitchFamily="2" charset="2"/>
              <a:buChar char="§"/>
              <a:defRPr/>
            </a:pPr>
            <a:endParaRPr lang="el-GR" sz="800" b="1" dirty="0"/>
          </a:p>
          <a:p>
            <a:pPr marL="358775" lvl="1" indent="-358775">
              <a:lnSpc>
                <a:spcPct val="95000"/>
              </a:lnSpc>
              <a:buFont typeface="Calibri" panose="020F0502020204030204" pitchFamily="34" charset="0"/>
              <a:buChar char="−"/>
              <a:defRPr/>
            </a:pPr>
            <a:r>
              <a:rPr lang="el-GR" altLang="el-GR" b="1" dirty="0"/>
              <a:t>ηλεκτρονικά βιβλία</a:t>
            </a:r>
          </a:p>
          <a:p>
            <a:pPr marL="358775" lvl="1" indent="-358775">
              <a:lnSpc>
                <a:spcPct val="95000"/>
              </a:lnSpc>
              <a:buFont typeface="Calibri" panose="020F0502020204030204" pitchFamily="34" charset="0"/>
              <a:buChar char="−"/>
              <a:defRPr/>
            </a:pPr>
            <a:r>
              <a:rPr lang="el-GR" altLang="el-GR" b="1" dirty="0"/>
              <a:t>θεματικές πύλες (</a:t>
            </a:r>
            <a:r>
              <a:rPr lang="el-GR" dirty="0"/>
              <a:t>κατηγορίες πηγών που προσφέρονται για συγκεκριμένες εξειδικευμένα γνωστικές περιοχές: ηλεκτρονικά βιβλία και περιοδικά, βάσεις δεδομένων, βιβλιογραφικές αναφορές, </a:t>
            </a:r>
            <a:r>
              <a:rPr lang="el-GR" dirty="0" err="1"/>
              <a:t>blogs</a:t>
            </a:r>
            <a:r>
              <a:rPr lang="el-GR" dirty="0"/>
              <a:t>, δραστηριότητες επιστημονικών κοινοτήτων, πύλες συναφούς περιεχομένου κ.ά.)</a:t>
            </a:r>
          </a:p>
          <a:p>
            <a:pPr marL="358775" lvl="1" indent="-358775">
              <a:lnSpc>
                <a:spcPct val="95000"/>
              </a:lnSpc>
              <a:buFont typeface="Calibri" panose="020F0502020204030204" pitchFamily="34" charset="0"/>
              <a:buChar char="−"/>
              <a:defRPr/>
            </a:pPr>
            <a:r>
              <a:rPr lang="el-GR" b="1" dirty="0"/>
              <a:t>βάσεις δεδομένων.</a:t>
            </a:r>
          </a:p>
          <a:p>
            <a:pPr>
              <a:lnSpc>
                <a:spcPct val="90000"/>
              </a:lnSpc>
              <a:buFont typeface="Wingdings" panose="05000000000000000000" pitchFamily="2" charset="2"/>
              <a:buChar char="§"/>
              <a:defRPr/>
            </a:pPr>
            <a:endParaRPr lang="el-GR" sz="2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6">
            <a:extLst>
              <a:ext uri="{FF2B5EF4-FFF2-40B4-BE49-F238E27FC236}">
                <a16:creationId xmlns:a16="http://schemas.microsoft.com/office/drawing/2014/main" id="{1B8EEFFF-ECD7-49A6-BF21-156E27197A16}"/>
              </a:ext>
            </a:extLst>
          </p:cNvPr>
          <p:cNvSpPr>
            <a:spLocks noChangeArrowheads="1"/>
          </p:cNvSpPr>
          <p:nvPr/>
        </p:nvSpPr>
        <p:spPr bwMode="auto">
          <a:xfrm>
            <a:off x="1955800" y="34925"/>
            <a:ext cx="8066088"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dirty="0"/>
              <a:t>ΑΝΑΖΗΤΗΣΗ ΒΙΒΛΙΟΓΡΑΦΙΚΩΝ ΠΗΓΩΝ</a:t>
            </a:r>
          </a:p>
        </p:txBody>
      </p:sp>
      <p:sp>
        <p:nvSpPr>
          <p:cNvPr id="4" name="Rectangle 4">
            <a:extLst>
              <a:ext uri="{FF2B5EF4-FFF2-40B4-BE49-F238E27FC236}">
                <a16:creationId xmlns:a16="http://schemas.microsoft.com/office/drawing/2014/main" id="{3A55DEEE-6121-41C3-BF36-1729E225E714}"/>
              </a:ext>
            </a:extLst>
          </p:cNvPr>
          <p:cNvSpPr txBox="1">
            <a:spLocks noChangeArrowheads="1"/>
          </p:cNvSpPr>
          <p:nvPr/>
        </p:nvSpPr>
        <p:spPr>
          <a:xfrm>
            <a:off x="191310" y="765175"/>
            <a:ext cx="12000690" cy="576103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buNone/>
              <a:defRPr/>
            </a:pPr>
            <a:r>
              <a:rPr lang="el-GR" sz="2400" b="1" i="1" dirty="0"/>
              <a:t>Πού αναζητώ </a:t>
            </a:r>
            <a:r>
              <a:rPr lang="el-GR" sz="2400" b="1" i="1" dirty="0">
                <a:cs typeface="Arial" pitchFamily="34" charset="0"/>
              </a:rPr>
              <a:t>βιβλιογραφικές πηγές;</a:t>
            </a:r>
          </a:p>
          <a:p>
            <a:pPr marL="0" indent="0" algn="ctr">
              <a:lnSpc>
                <a:spcPct val="90000"/>
              </a:lnSpc>
              <a:buNone/>
              <a:defRPr/>
            </a:pPr>
            <a:endParaRPr lang="el-GR" sz="700" b="1" i="1" dirty="0"/>
          </a:p>
          <a:p>
            <a:pPr>
              <a:buFont typeface="Wingdings" panose="05000000000000000000" pitchFamily="2" charset="2"/>
              <a:buChar char="§"/>
              <a:defRPr/>
            </a:pPr>
            <a:r>
              <a:rPr lang="el-GR" sz="2400" b="1" dirty="0"/>
              <a:t>Ψηφιακά Αποθετήρια </a:t>
            </a:r>
            <a:r>
              <a:rPr lang="el-GR" sz="2400" dirty="0"/>
              <a:t>(ενδεικτικά)</a:t>
            </a:r>
          </a:p>
          <a:p>
            <a:pPr marL="625475" indent="-266700">
              <a:buFont typeface="Calibri" panose="020F0502020204030204" pitchFamily="34" charset="0"/>
              <a:buChar char="−"/>
              <a:defRPr/>
            </a:pPr>
            <a:r>
              <a:rPr lang="el-GR" sz="2000" dirty="0"/>
              <a:t>Εθνικό Αρχείο Διδακτορικών Διατριβών </a:t>
            </a:r>
            <a:r>
              <a:rPr lang="el-GR" sz="2000" u="sng" dirty="0">
                <a:hlinkClick r:id="rId2"/>
              </a:rPr>
              <a:t>http://phdtheses.ekt.gr/eadd/?locale=el</a:t>
            </a:r>
            <a:endParaRPr lang="el-GR" sz="2000" u="sng" dirty="0"/>
          </a:p>
          <a:p>
            <a:pPr marL="625475" indent="-266700">
              <a:buFont typeface="Calibri" panose="020F0502020204030204" pitchFamily="34" charset="0"/>
              <a:buChar char="−"/>
              <a:defRPr/>
            </a:pPr>
            <a:r>
              <a:rPr lang="el-GR" sz="2000" dirty="0"/>
              <a:t>Ιδρυματικό Αποθετήριο </a:t>
            </a:r>
            <a:r>
              <a:rPr lang="el-GR" sz="2000" dirty="0" err="1"/>
              <a:t>ΠαΠει</a:t>
            </a:r>
            <a:endParaRPr lang="el-GR" sz="2000" dirty="0"/>
          </a:p>
          <a:p>
            <a:pPr marL="625475" indent="-266700">
              <a:buFont typeface="Calibri" panose="020F0502020204030204" pitchFamily="34" charset="0"/>
              <a:buChar char="−"/>
              <a:defRPr/>
            </a:pPr>
            <a:r>
              <a:rPr lang="it-IT" sz="2000" u="sng" dirty="0">
                <a:hlinkClick r:id="rId3"/>
              </a:rPr>
              <a:t>https://dione.lib.unipi.gr/</a:t>
            </a:r>
            <a:r>
              <a:rPr lang="el-GR" sz="2000" u="sng" dirty="0"/>
              <a:t> </a:t>
            </a:r>
          </a:p>
          <a:p>
            <a:pPr marL="625475" indent="-266700">
              <a:buFont typeface="Calibri" panose="020F0502020204030204" pitchFamily="34" charset="0"/>
              <a:buChar char="−"/>
              <a:defRPr/>
            </a:pPr>
            <a:r>
              <a:rPr lang="el-GR" sz="2000" dirty="0"/>
              <a:t>Αποθετήριο ΕΜΠ</a:t>
            </a:r>
            <a:br>
              <a:rPr lang="el-GR" sz="2000" dirty="0"/>
            </a:br>
            <a:r>
              <a:rPr lang="el-GR" sz="2000" u="sng" dirty="0">
                <a:hlinkClick r:id="rId4"/>
              </a:rPr>
              <a:t>http://dspace.lib.ntua.gr/</a:t>
            </a:r>
            <a:endParaRPr lang="el-GR" sz="2000" u="sng" dirty="0"/>
          </a:p>
          <a:p>
            <a:pPr marL="625475" indent="-266700">
              <a:buFont typeface="Calibri" panose="020F0502020204030204" pitchFamily="34" charset="0"/>
              <a:buChar char="−"/>
              <a:defRPr/>
            </a:pPr>
            <a:r>
              <a:rPr lang="el-GR" sz="2000" dirty="0" err="1"/>
              <a:t>Ψηφιοθήκη</a:t>
            </a:r>
            <a:r>
              <a:rPr lang="el-GR" sz="2000" dirty="0"/>
              <a:t> [Ιδρυματικό Αποθετήριο ΑΠΘ]</a:t>
            </a:r>
            <a:br>
              <a:rPr lang="el-GR" sz="2000" dirty="0"/>
            </a:br>
            <a:r>
              <a:rPr lang="el-GR" sz="2000" u="sng" dirty="0">
                <a:hlinkClick r:id="rId5"/>
              </a:rPr>
              <a:t>http://invenio.lib.auth.gr/</a:t>
            </a:r>
            <a:endParaRPr lang="el-GR" sz="2000" dirty="0"/>
          </a:p>
          <a:p>
            <a:pPr marL="625475" indent="-266700">
              <a:buFont typeface="Calibri" panose="020F0502020204030204" pitchFamily="34" charset="0"/>
              <a:buChar char="−"/>
              <a:defRPr/>
            </a:pPr>
            <a:r>
              <a:rPr lang="el-GR" sz="2000" dirty="0" err="1"/>
              <a:t>Νημερτής</a:t>
            </a:r>
            <a:r>
              <a:rPr lang="el-GR" sz="2000" dirty="0"/>
              <a:t> [Ιδρυματικό Αποθετήριο Πανεπιστημίου Πατρών]</a:t>
            </a:r>
            <a:br>
              <a:rPr lang="el-GR" sz="2000" dirty="0"/>
            </a:br>
            <a:r>
              <a:rPr lang="el-GR" sz="2000" u="sng" dirty="0">
                <a:hlinkClick r:id="rId6"/>
              </a:rPr>
              <a:t>http://nemertes.lis.upatras.gr/</a:t>
            </a:r>
            <a:endParaRPr lang="el-GR" sz="2000" u="sng" dirty="0"/>
          </a:p>
          <a:p>
            <a:pPr marL="625475" indent="-266700">
              <a:buFont typeface="Calibri" panose="020F0502020204030204" pitchFamily="34" charset="0"/>
              <a:buChar char="−"/>
              <a:defRPr/>
            </a:pPr>
            <a:r>
              <a:rPr lang="el-GR" sz="2000" dirty="0"/>
              <a:t>E-</a:t>
            </a:r>
            <a:r>
              <a:rPr lang="el-GR" sz="2000" dirty="0" err="1"/>
              <a:t>Locus</a:t>
            </a:r>
            <a:r>
              <a:rPr lang="el-GR" sz="2000" dirty="0"/>
              <a:t> [Ιδρυματικό Αποθετήριο Πανεπιστημίου Κρήτης]</a:t>
            </a:r>
            <a:br>
              <a:rPr lang="el-GR" sz="2000" dirty="0"/>
            </a:br>
            <a:r>
              <a:rPr lang="el-GR" sz="2000" u="sng" dirty="0">
                <a:hlinkClick r:id="rId7"/>
              </a:rPr>
              <a:t>http://elocus.lib.uoc.gr/</a:t>
            </a:r>
            <a:endParaRPr lang="el-GR" sz="2000" u="sng" dirty="0"/>
          </a:p>
          <a:p>
            <a:pPr marL="625475" indent="-266700">
              <a:buFont typeface="Calibri" panose="020F0502020204030204" pitchFamily="34" charset="0"/>
              <a:buChar char="−"/>
              <a:defRPr/>
            </a:pPr>
            <a:r>
              <a:rPr lang="el-GR" sz="2000" dirty="0"/>
              <a:t>Ψηφίδα [Ψηφιακή Βιβλιοθήκη και Ιδρυματικό Αποθετήριο Πανεπιστημίου Μακεδονίας]</a:t>
            </a:r>
            <a:br>
              <a:rPr lang="el-GR" sz="2000" dirty="0"/>
            </a:br>
            <a:r>
              <a:rPr lang="el-GR" sz="2000" u="sng" dirty="0">
                <a:hlinkClick r:id="rId8"/>
              </a:rPr>
              <a:t>http://dspace.lib.uom.gr/</a:t>
            </a:r>
            <a:endParaRPr lang="el-G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6">
            <a:extLst>
              <a:ext uri="{FF2B5EF4-FFF2-40B4-BE49-F238E27FC236}">
                <a16:creationId xmlns:a16="http://schemas.microsoft.com/office/drawing/2014/main" id="{604A89A7-28B4-4E26-AC74-025D9B43A765}"/>
              </a:ext>
            </a:extLst>
          </p:cNvPr>
          <p:cNvSpPr>
            <a:spLocks noChangeArrowheads="1"/>
          </p:cNvSpPr>
          <p:nvPr/>
        </p:nvSpPr>
        <p:spPr bwMode="auto">
          <a:xfrm>
            <a:off x="1955800" y="-1588"/>
            <a:ext cx="8066088" cy="657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ΑΝΑΖΗΤΗΣΗ ΒΙΒΛΙΟΓΡΑΦΙΚΩΝ ΠΗΓΩΝ</a:t>
            </a:r>
          </a:p>
        </p:txBody>
      </p:sp>
      <p:sp>
        <p:nvSpPr>
          <p:cNvPr id="4" name="Rectangle 4">
            <a:extLst>
              <a:ext uri="{FF2B5EF4-FFF2-40B4-BE49-F238E27FC236}">
                <a16:creationId xmlns:a16="http://schemas.microsoft.com/office/drawing/2014/main" id="{5BFC3807-F9F3-45C9-893C-A6C3432D30F1}"/>
              </a:ext>
            </a:extLst>
          </p:cNvPr>
          <p:cNvSpPr txBox="1">
            <a:spLocks noChangeArrowheads="1"/>
          </p:cNvSpPr>
          <p:nvPr/>
        </p:nvSpPr>
        <p:spPr>
          <a:xfrm>
            <a:off x="1690689" y="731839"/>
            <a:ext cx="8797925" cy="6010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buNone/>
              <a:defRPr/>
            </a:pPr>
            <a:r>
              <a:rPr lang="el-GR" sz="2800" b="1" i="1" dirty="0"/>
              <a:t>Πού αναζητώ </a:t>
            </a:r>
            <a:r>
              <a:rPr lang="el-GR" sz="2800" b="1" i="1" dirty="0">
                <a:cs typeface="Arial" pitchFamily="34" charset="0"/>
              </a:rPr>
              <a:t>βιβλιογραφικές πηγές;</a:t>
            </a:r>
          </a:p>
          <a:p>
            <a:pPr marL="0" indent="0" algn="ctr">
              <a:lnSpc>
                <a:spcPct val="90000"/>
              </a:lnSpc>
              <a:buNone/>
              <a:defRPr/>
            </a:pPr>
            <a:endParaRPr lang="el-GR" sz="800" b="1" i="1" dirty="0"/>
          </a:p>
          <a:p>
            <a:pPr marL="0" indent="0" algn="ctr">
              <a:lnSpc>
                <a:spcPct val="90000"/>
              </a:lnSpc>
              <a:buNone/>
              <a:defRPr/>
            </a:pPr>
            <a:endParaRPr lang="el-GR" sz="800" b="1" i="1" dirty="0"/>
          </a:p>
          <a:p>
            <a:pPr>
              <a:buFont typeface="Wingdings" panose="05000000000000000000" pitchFamily="2" charset="2"/>
              <a:buChar char="§"/>
              <a:defRPr/>
            </a:pPr>
            <a:r>
              <a:rPr lang="el-GR" sz="2800" b="1" dirty="0"/>
              <a:t>Ψηφιακά Αποθετήρια </a:t>
            </a:r>
            <a:r>
              <a:rPr lang="el-GR" sz="2800" dirty="0"/>
              <a:t>(ενδεικτικά)</a:t>
            </a:r>
          </a:p>
          <a:p>
            <a:pPr marL="625475" indent="-266700">
              <a:buFont typeface="Calibri" panose="020F0502020204030204" pitchFamily="34" charset="0"/>
              <a:buChar char="−"/>
              <a:defRPr/>
            </a:pPr>
            <a:r>
              <a:rPr lang="el-GR" sz="2200" dirty="0"/>
              <a:t>Διαπανεπιστημιακό σύστημα ψηφιακής βιβλιοθήκης για την ηλεκτρονική τεκμηρίωση της σύγχρονης ελληνικής γκρίζας βιβλιογραφίας (</a:t>
            </a:r>
            <a:r>
              <a:rPr lang="el-GR" sz="2200" u="sng" dirty="0">
                <a:hlinkClick r:id="rId2"/>
              </a:rPr>
              <a:t>http://artemis.cslab.ntua.gr/</a:t>
            </a:r>
            <a:r>
              <a:rPr lang="el-GR" sz="2200" u="sng" dirty="0"/>
              <a:t>)</a:t>
            </a:r>
          </a:p>
          <a:p>
            <a:pPr marL="625475" indent="-266700">
              <a:buFont typeface="Calibri" panose="020F0502020204030204" pitchFamily="34" charset="0"/>
              <a:buChar char="−"/>
              <a:defRPr/>
            </a:pPr>
            <a:endParaRPr lang="el-GR" sz="800" u="sng" dirty="0"/>
          </a:p>
          <a:p>
            <a:pPr marL="358775" indent="-358775">
              <a:buFont typeface="Wingdings" panose="05000000000000000000" pitchFamily="2" charset="2"/>
              <a:buChar char="§"/>
              <a:defRPr/>
            </a:pPr>
            <a:r>
              <a:rPr lang="el-GR" sz="2800" b="1" dirty="0"/>
              <a:t>Εθνικός Συλλογικός Κατάλογος Επιστημονικών Περιοδικών [Εθνικό Κέντρο Τεκμηρίωσης] </a:t>
            </a:r>
            <a:br>
              <a:rPr lang="el-GR" sz="2400" dirty="0"/>
            </a:br>
            <a:r>
              <a:rPr lang="el-GR" sz="2400" dirty="0"/>
              <a:t>Ελληνικά Περιοδικά</a:t>
            </a:r>
            <a:br>
              <a:rPr lang="el-GR" sz="2400" dirty="0"/>
            </a:br>
            <a:r>
              <a:rPr lang="el-GR" sz="2400" u="sng" dirty="0">
                <a:hlinkClick r:id="rId3"/>
              </a:rPr>
              <a:t>http://eskep.ekt.gr/eskep/journal/search?t=COUNTRY&amp;q=83&amp;n=%CE%95%CE%BB%CE%BB%CE%AC%CF%82</a:t>
            </a:r>
            <a:endParaRPr lang="el-GR" sz="2200" dirty="0"/>
          </a:p>
          <a:p>
            <a:pPr marL="625475" lvl="1" indent="-266700">
              <a:lnSpc>
                <a:spcPct val="95000"/>
              </a:lnSpc>
              <a:buFont typeface="Calibri" panose="020F0502020204030204" pitchFamily="34" charset="0"/>
              <a:buChar char="−"/>
              <a:defRPr/>
            </a:pPr>
            <a:endParaRPr lang="el-GR" altLang="el-GR" sz="2200" b="1" dirty="0"/>
          </a:p>
          <a:p>
            <a:pPr>
              <a:lnSpc>
                <a:spcPct val="90000"/>
              </a:lnSpc>
              <a:buFont typeface="Wingdings" panose="05000000000000000000" pitchFamily="2" charset="2"/>
              <a:buChar char="§"/>
              <a:defRPr/>
            </a:pPr>
            <a:endParaRPr lang="el-GR" sz="2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6">
            <a:extLst>
              <a:ext uri="{FF2B5EF4-FFF2-40B4-BE49-F238E27FC236}">
                <a16:creationId xmlns:a16="http://schemas.microsoft.com/office/drawing/2014/main" id="{F8D48F68-E92A-44C5-8F98-7F19CBDC3AB4}"/>
              </a:ext>
            </a:extLst>
          </p:cNvPr>
          <p:cNvSpPr>
            <a:spLocks noChangeArrowheads="1"/>
          </p:cNvSpPr>
          <p:nvPr/>
        </p:nvSpPr>
        <p:spPr bwMode="auto">
          <a:xfrm>
            <a:off x="1955800" y="-1588"/>
            <a:ext cx="8066088" cy="657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ΑΝΑΖΗΤΗΣΗ ΒΙΒΛΙΟΓΡΑΦΙΚΩΝ ΠΗΓΩΝ</a:t>
            </a:r>
          </a:p>
        </p:txBody>
      </p:sp>
      <p:sp>
        <p:nvSpPr>
          <p:cNvPr id="4" name="Rectangle 4">
            <a:extLst>
              <a:ext uri="{FF2B5EF4-FFF2-40B4-BE49-F238E27FC236}">
                <a16:creationId xmlns:a16="http://schemas.microsoft.com/office/drawing/2014/main" id="{BAC30468-BCAA-4C2A-B5FA-93D0BA319F50}"/>
              </a:ext>
            </a:extLst>
          </p:cNvPr>
          <p:cNvSpPr txBox="1">
            <a:spLocks noChangeArrowheads="1"/>
          </p:cNvSpPr>
          <p:nvPr/>
        </p:nvSpPr>
        <p:spPr>
          <a:xfrm>
            <a:off x="1770063" y="1052514"/>
            <a:ext cx="8437562" cy="428148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buNone/>
              <a:defRPr/>
            </a:pPr>
            <a:r>
              <a:rPr lang="el-GR" sz="2800" b="1" i="1" dirty="0"/>
              <a:t>Πού αναζητώ </a:t>
            </a:r>
            <a:r>
              <a:rPr lang="el-GR" sz="2800" b="1" i="1" dirty="0">
                <a:cs typeface="Arial" pitchFamily="34" charset="0"/>
              </a:rPr>
              <a:t>βιβλιογραφικές πηγές;</a:t>
            </a:r>
          </a:p>
          <a:p>
            <a:pPr marL="0" indent="0" algn="ctr">
              <a:lnSpc>
                <a:spcPct val="90000"/>
              </a:lnSpc>
              <a:buNone/>
              <a:defRPr/>
            </a:pPr>
            <a:endParaRPr lang="el-GR" sz="800" b="1" i="1" dirty="0"/>
          </a:p>
          <a:p>
            <a:pPr>
              <a:buFont typeface="Wingdings" panose="05000000000000000000" pitchFamily="2" charset="2"/>
              <a:buChar char="§"/>
              <a:defRPr/>
            </a:pPr>
            <a:r>
              <a:rPr lang="el-GR" sz="2800" b="1" dirty="0"/>
              <a:t>Διεθνείς και εθνικές πηγές στατιστικών στοιχείων ανοικτής πρόσβασης </a:t>
            </a:r>
            <a:r>
              <a:rPr lang="el-GR" sz="2800" dirty="0"/>
              <a:t>(ενδεικτικές)</a:t>
            </a:r>
            <a:endParaRPr lang="en-US" sz="2800" dirty="0"/>
          </a:p>
          <a:p>
            <a:pPr>
              <a:buFont typeface="Wingdings" panose="05000000000000000000" pitchFamily="2" charset="2"/>
              <a:buChar char="§"/>
              <a:defRPr/>
            </a:pPr>
            <a:endParaRPr lang="el-GR" sz="800" dirty="0"/>
          </a:p>
          <a:p>
            <a:pPr marL="717550" indent="-358775">
              <a:lnSpc>
                <a:spcPct val="80000"/>
              </a:lnSpc>
              <a:buFont typeface="Calibri" panose="020F0502020204030204" pitchFamily="34" charset="0"/>
              <a:buChar char="-"/>
              <a:defRPr/>
            </a:pPr>
            <a:r>
              <a:rPr lang="fr-FR" altLang="el-GR" sz="2400" dirty="0"/>
              <a:t>EUROSTAT (</a:t>
            </a:r>
            <a:r>
              <a:rPr lang="fr-FR" altLang="el-GR" sz="2400" dirty="0">
                <a:hlinkClick r:id="rId2"/>
              </a:rPr>
              <a:t>http://ec.europa.eu/eurostat/data/database)</a:t>
            </a:r>
            <a:endParaRPr lang="el-GR" altLang="el-GR" sz="2400" dirty="0">
              <a:hlinkClick r:id="rId2"/>
            </a:endParaRPr>
          </a:p>
          <a:p>
            <a:pPr marL="717550" indent="-358775">
              <a:lnSpc>
                <a:spcPct val="80000"/>
              </a:lnSpc>
              <a:buFont typeface="Calibri" panose="020F0502020204030204" pitchFamily="34" charset="0"/>
              <a:buChar char="-"/>
              <a:defRPr/>
            </a:pPr>
            <a:r>
              <a:rPr lang="en-GB" altLang="el-GR" sz="2400" dirty="0"/>
              <a:t>OECD Statistics Portal:</a:t>
            </a:r>
            <a:r>
              <a:rPr lang="el-GR" altLang="el-GR" sz="2400" dirty="0"/>
              <a:t> </a:t>
            </a:r>
            <a:r>
              <a:rPr lang="en-GB" altLang="el-GR" sz="2400" dirty="0"/>
              <a:t>Home (</a:t>
            </a:r>
            <a:r>
              <a:rPr lang="fr-FR" altLang="el-GR" sz="2400" dirty="0">
                <a:hlinkClick r:id="rId3"/>
              </a:rPr>
              <a:t>http://lib.dmu.edu/db/oecd</a:t>
            </a:r>
            <a:r>
              <a:rPr lang="el-GR" altLang="el-GR" sz="2400" dirty="0"/>
              <a:t>)</a:t>
            </a:r>
          </a:p>
          <a:p>
            <a:pPr marL="717550" indent="-358775">
              <a:lnSpc>
                <a:spcPct val="80000"/>
              </a:lnSpc>
              <a:buFont typeface="Calibri" panose="020F0502020204030204" pitchFamily="34" charset="0"/>
              <a:buChar char="-"/>
              <a:defRPr/>
            </a:pPr>
            <a:r>
              <a:rPr lang="en-GB" altLang="el-GR" sz="2400" dirty="0"/>
              <a:t>United Nations Statistics Division </a:t>
            </a:r>
            <a:r>
              <a:rPr lang="el-GR" altLang="el-GR" sz="2400" dirty="0"/>
              <a:t>(</a:t>
            </a:r>
            <a:r>
              <a:rPr lang="en-US" altLang="el-GR" sz="2400" dirty="0"/>
              <a:t>UNSD) </a:t>
            </a:r>
            <a:r>
              <a:rPr lang="el-GR" altLang="el-GR" sz="2400" dirty="0"/>
              <a:t>(</a:t>
            </a:r>
            <a:r>
              <a:rPr lang="en-GB" altLang="el-GR" sz="2400" dirty="0">
                <a:hlinkClick r:id="rId4"/>
              </a:rPr>
              <a:t>http://unstats.un.org/unsd/databases.htm</a:t>
            </a:r>
            <a:r>
              <a:rPr lang="el-GR" altLang="el-GR" sz="2400" dirty="0"/>
              <a:t>)</a:t>
            </a:r>
            <a:endParaRPr lang="en-GB" altLang="el-GR" sz="2400" dirty="0"/>
          </a:p>
          <a:p>
            <a:pPr marL="717550" indent="-358775">
              <a:lnSpc>
                <a:spcPct val="80000"/>
              </a:lnSpc>
              <a:buFont typeface="Calibri" panose="020F0502020204030204" pitchFamily="34" charset="0"/>
              <a:buChar char="-"/>
              <a:defRPr/>
            </a:pPr>
            <a:r>
              <a:rPr lang="el-GR" altLang="el-GR" sz="2400" dirty="0"/>
              <a:t>Εθνικό Κέντρο Τεκμηρίωσης (</a:t>
            </a:r>
            <a:r>
              <a:rPr lang="el-GR" altLang="el-GR" sz="2400" dirty="0">
                <a:hlinkClick r:id="rId5"/>
              </a:rPr>
              <a:t>http://argo.ekt.gr/</a:t>
            </a:r>
            <a:r>
              <a:rPr lang="el-GR" altLang="el-GR" sz="2400" dirty="0"/>
              <a:t>)</a:t>
            </a:r>
            <a:endParaRPr lang="en-US" altLang="el-GR" sz="2400" dirty="0"/>
          </a:p>
          <a:p>
            <a:pPr marL="717550" indent="-358775">
              <a:lnSpc>
                <a:spcPct val="80000"/>
              </a:lnSpc>
              <a:buFont typeface="Calibri" panose="020F0502020204030204" pitchFamily="34" charset="0"/>
              <a:buChar char="-"/>
              <a:defRPr/>
            </a:pPr>
            <a:r>
              <a:rPr lang="el-GR" altLang="el-GR" sz="2400" dirty="0"/>
              <a:t>Γενική Γραμματεία ΕΣΥΕ (</a:t>
            </a:r>
            <a:r>
              <a:rPr lang="el-GR" altLang="el-GR" sz="2400" dirty="0">
                <a:hlinkClick r:id="rId6"/>
              </a:rPr>
              <a:t>http://www.statistics.gr/</a:t>
            </a:r>
            <a:r>
              <a:rPr lang="el-GR" altLang="el-GR" sz="2400" dirty="0"/>
              <a:t>)</a:t>
            </a:r>
          </a:p>
          <a:p>
            <a:pPr marL="0" indent="0">
              <a:lnSpc>
                <a:spcPct val="80000"/>
              </a:lnSpc>
              <a:buNone/>
              <a:defRPr/>
            </a:pPr>
            <a:endParaRPr lang="el-GR" altLang="el-GR" sz="2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6">
            <a:extLst>
              <a:ext uri="{FF2B5EF4-FFF2-40B4-BE49-F238E27FC236}">
                <a16:creationId xmlns:a16="http://schemas.microsoft.com/office/drawing/2014/main" id="{1F6C253D-6A8B-45C7-8C72-6C748D84E17C}"/>
              </a:ext>
            </a:extLst>
          </p:cNvPr>
          <p:cNvSpPr>
            <a:spLocks noChangeArrowheads="1"/>
          </p:cNvSpPr>
          <p:nvPr/>
        </p:nvSpPr>
        <p:spPr bwMode="auto">
          <a:xfrm>
            <a:off x="1955800" y="34925"/>
            <a:ext cx="8066088"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l-GR" altLang="el-GR" sz="3600" b="1"/>
              <a:t>ΑΝΑΖΗΤΗΣΗ ΒΙΒΛΙΟΓΡΑΦΙΚΩΝ ΠΗΓΩΝ</a:t>
            </a:r>
          </a:p>
        </p:txBody>
      </p:sp>
      <p:sp>
        <p:nvSpPr>
          <p:cNvPr id="4" name="Rectangle 4">
            <a:extLst>
              <a:ext uri="{FF2B5EF4-FFF2-40B4-BE49-F238E27FC236}">
                <a16:creationId xmlns:a16="http://schemas.microsoft.com/office/drawing/2014/main" id="{EB149B64-D984-4F70-8D5B-54B7188ACB89}"/>
              </a:ext>
            </a:extLst>
          </p:cNvPr>
          <p:cNvSpPr txBox="1">
            <a:spLocks noChangeArrowheads="1"/>
          </p:cNvSpPr>
          <p:nvPr/>
        </p:nvSpPr>
        <p:spPr>
          <a:xfrm>
            <a:off x="1673226" y="1052513"/>
            <a:ext cx="8670925" cy="547211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lnSpc>
                <a:spcPct val="90000"/>
              </a:lnSpc>
              <a:buNone/>
              <a:defRPr/>
            </a:pPr>
            <a:r>
              <a:rPr lang="el-GR" sz="2800" b="1" i="1" dirty="0"/>
              <a:t>Πού αναζητώ </a:t>
            </a:r>
            <a:r>
              <a:rPr lang="el-GR" sz="2800" b="1" i="1" dirty="0">
                <a:cs typeface="Arial" pitchFamily="34" charset="0"/>
              </a:rPr>
              <a:t>βιβλιογραφικές πηγές;</a:t>
            </a:r>
          </a:p>
          <a:p>
            <a:pPr marL="0" indent="0" algn="ctr">
              <a:lnSpc>
                <a:spcPct val="90000"/>
              </a:lnSpc>
              <a:buNone/>
              <a:defRPr/>
            </a:pPr>
            <a:endParaRPr lang="el-GR" sz="800" b="1" i="1" dirty="0">
              <a:cs typeface="Arial" pitchFamily="34" charset="0"/>
            </a:endParaRPr>
          </a:p>
          <a:p>
            <a:pPr marL="0" indent="0" algn="ctr">
              <a:lnSpc>
                <a:spcPct val="90000"/>
              </a:lnSpc>
              <a:buNone/>
              <a:defRPr/>
            </a:pPr>
            <a:endParaRPr lang="el-GR" sz="800" b="1" i="1" dirty="0"/>
          </a:p>
          <a:p>
            <a:pPr>
              <a:buFont typeface="Wingdings" panose="05000000000000000000" pitchFamily="2" charset="2"/>
              <a:buChar char="§"/>
              <a:defRPr/>
            </a:pPr>
            <a:r>
              <a:rPr lang="el-GR" sz="2800" b="1" dirty="0"/>
              <a:t>Μηχανές αναζήτησης </a:t>
            </a:r>
            <a:r>
              <a:rPr lang="el-GR" sz="2800" dirty="0"/>
              <a:t>(ενδεικτικές)</a:t>
            </a:r>
            <a:endParaRPr lang="el-GR" sz="800" dirty="0"/>
          </a:p>
          <a:p>
            <a:pPr marL="625475" indent="-266700">
              <a:buFont typeface="Calibri" panose="020F0502020204030204" pitchFamily="34" charset="0"/>
              <a:buChar char="−"/>
              <a:defRPr/>
            </a:pPr>
            <a:r>
              <a:rPr lang="fr-FR" altLang="el-GR" sz="2800" dirty="0">
                <a:hlinkClick r:id="rId2"/>
              </a:rPr>
              <a:t>http://www-scopus-com.proxy.eap.gr/</a:t>
            </a:r>
            <a:r>
              <a:rPr lang="el-GR" altLang="el-GR" sz="2800" dirty="0"/>
              <a:t> </a:t>
            </a:r>
          </a:p>
          <a:p>
            <a:pPr marL="625475" indent="-266700">
              <a:buFont typeface="Calibri" panose="020F0502020204030204" pitchFamily="34" charset="0"/>
              <a:buChar char="−"/>
              <a:defRPr/>
            </a:pPr>
            <a:r>
              <a:rPr lang="el-GR" altLang="el-GR" sz="2800" dirty="0">
                <a:hlinkClick r:id="rId3"/>
              </a:rPr>
              <a:t>http://scholar.google.com/</a:t>
            </a:r>
            <a:endParaRPr lang="el-GR" altLang="el-GR" sz="2800" dirty="0"/>
          </a:p>
          <a:p>
            <a:pPr marL="625475" indent="-266700">
              <a:buFont typeface="Calibri" panose="020F0502020204030204" pitchFamily="34" charset="0"/>
              <a:buChar char="−"/>
              <a:defRPr/>
            </a:pPr>
            <a:r>
              <a:rPr lang="el-GR" altLang="el-GR" sz="2800" dirty="0">
                <a:hlinkClick r:id="rId4"/>
              </a:rPr>
              <a:t>http://journals.cambridge.org/bin/bladerunner?REQUNIQ=1109058306&amp;REQSESS=232247&amp;124000REQEVENT=&amp;REQSTR1=QuickSrch&amp;REQAUTH=0&amp;REQSTR2=delocalisation</a:t>
            </a:r>
            <a:endParaRPr lang="el-GR" altLang="el-GR" sz="2800" dirty="0"/>
          </a:p>
          <a:p>
            <a:pPr>
              <a:lnSpc>
                <a:spcPct val="90000"/>
              </a:lnSpc>
              <a:buFont typeface="Wingdings" panose="05000000000000000000" pitchFamily="2" charset="2"/>
              <a:buChar char="§"/>
              <a:defRPr/>
            </a:pPr>
            <a:endParaRPr lang="el-GR" sz="28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24E56F06-4E46-4267-B03A-72D49F7ADC17}"/>
              </a:ext>
            </a:extLst>
          </p:cNvPr>
          <p:cNvSpPr>
            <a:spLocks noChangeArrowheads="1"/>
          </p:cNvSpPr>
          <p:nvPr/>
        </p:nvSpPr>
        <p:spPr bwMode="auto">
          <a:xfrm>
            <a:off x="904672" y="981076"/>
            <a:ext cx="9441067" cy="5688013"/>
          </a:xfrm>
          <a:prstGeom prst="rect">
            <a:avLst/>
          </a:prstGeom>
          <a:noFill/>
          <a:ln w="9525">
            <a:noFill/>
            <a:miter lim="800000"/>
            <a:headEnd/>
            <a:tailEnd/>
          </a:ln>
        </p:spPr>
        <p:txBody>
          <a:bodyPr/>
          <a:lstStyle/>
          <a:p>
            <a:pPr marL="342900" indent="-342900">
              <a:spcBef>
                <a:spcPct val="20000"/>
              </a:spcBef>
              <a:buFont typeface="Wingdings" pitchFamily="2" charset="2"/>
              <a:buChar char="ü"/>
              <a:defRPr/>
            </a:pPr>
            <a:r>
              <a:rPr lang="el-GR" sz="2800" b="1" dirty="0"/>
              <a:t>Είναι απαραίτητο να αναζητούμε και να αξιοποιούμε έγκυρες επιστημονικές πηγές, όπως:</a:t>
            </a:r>
          </a:p>
          <a:p>
            <a:pPr marL="890588" indent="-358775">
              <a:spcBef>
                <a:spcPct val="20000"/>
              </a:spcBef>
              <a:buFont typeface="Calibri" panose="020F0502020204030204" pitchFamily="34" charset="0"/>
              <a:buChar char="-"/>
              <a:defRPr/>
            </a:pPr>
            <a:r>
              <a:rPr lang="el-GR" altLang="el-GR" sz="2800" dirty="0"/>
              <a:t>άρθρα διεθνών ή ελληνικών επιστημονικών περιοδικών με κριτές,</a:t>
            </a:r>
          </a:p>
          <a:p>
            <a:pPr marL="890588" indent="-358775">
              <a:spcBef>
                <a:spcPct val="20000"/>
              </a:spcBef>
              <a:buFont typeface="Calibri" panose="020F0502020204030204" pitchFamily="34" charset="0"/>
              <a:buChar char="-"/>
              <a:defRPr/>
            </a:pPr>
            <a:r>
              <a:rPr lang="el-GR" altLang="el-GR" sz="2800" dirty="0"/>
              <a:t>πρακτικά επιστημονικών συνεδρίων με κριτές,</a:t>
            </a:r>
          </a:p>
          <a:p>
            <a:pPr marL="890588" indent="-358775">
              <a:spcBef>
                <a:spcPct val="20000"/>
              </a:spcBef>
              <a:buFont typeface="Calibri" panose="020F0502020204030204" pitchFamily="34" charset="0"/>
              <a:buChar char="-"/>
              <a:defRPr/>
            </a:pPr>
            <a:r>
              <a:rPr lang="el-GR" altLang="el-GR" sz="2800" dirty="0"/>
              <a:t>συλλογικούς επιστημονικούς τόμους με κριτές,</a:t>
            </a:r>
          </a:p>
          <a:p>
            <a:pPr marL="890588" indent="-358775">
              <a:spcBef>
                <a:spcPct val="20000"/>
              </a:spcBef>
              <a:buFont typeface="Calibri" panose="020F0502020204030204" pitchFamily="34" charset="0"/>
              <a:buChar char="-"/>
              <a:defRPr/>
            </a:pPr>
            <a:r>
              <a:rPr lang="el-GR" altLang="el-GR" sz="2800" dirty="0"/>
              <a:t>δεδομένα και κείμενα επίσημων διεθνών και ελληνικών οργανισμών και φορέων, όπως ΕΛΣΤΑΤ, ΕΚΚΕ, </a:t>
            </a:r>
            <a:r>
              <a:rPr lang="en-US" altLang="el-GR" sz="2800" dirty="0"/>
              <a:t>CEDEFOP, </a:t>
            </a:r>
            <a:r>
              <a:rPr lang="el-GR" altLang="el-GR" sz="2800" dirty="0" err="1"/>
              <a:t>Εurostat</a:t>
            </a:r>
            <a:r>
              <a:rPr lang="el-GR" altLang="el-GR" sz="2800" dirty="0"/>
              <a:t>, ΟΟΣΑ, </a:t>
            </a:r>
            <a:r>
              <a:rPr lang="en-US" altLang="el-GR" sz="2800" dirty="0"/>
              <a:t>UNESCO</a:t>
            </a:r>
            <a:r>
              <a:rPr lang="el-GR" altLang="el-GR" sz="2800" dirty="0"/>
              <a:t>, κ.ά.</a:t>
            </a:r>
          </a:p>
          <a:p>
            <a:pPr marL="890588" indent="-358775">
              <a:spcBef>
                <a:spcPct val="20000"/>
              </a:spcBef>
              <a:buFont typeface="Calibri" panose="020F0502020204030204" pitchFamily="34" charset="0"/>
              <a:buChar char="-"/>
              <a:defRPr/>
            </a:pPr>
            <a:r>
              <a:rPr lang="el-GR" altLang="el-GR" sz="2800" dirty="0"/>
              <a:t>νομοθεσία (διεθνή, ελληνική),</a:t>
            </a:r>
          </a:p>
          <a:p>
            <a:pPr marL="890588" indent="-358775">
              <a:spcBef>
                <a:spcPct val="20000"/>
              </a:spcBef>
              <a:buFont typeface="Calibri" panose="020F0502020204030204" pitchFamily="34" charset="0"/>
              <a:buChar char="-"/>
              <a:defRPr/>
            </a:pPr>
            <a:r>
              <a:rPr lang="el-GR" altLang="el-GR" sz="2800" dirty="0"/>
              <a:t>διδακτορικές διατριβές.</a:t>
            </a:r>
          </a:p>
        </p:txBody>
      </p:sp>
      <p:sp>
        <p:nvSpPr>
          <p:cNvPr id="2" name="Θέση αριθμού διαφάνειας 1">
            <a:extLst>
              <a:ext uri="{FF2B5EF4-FFF2-40B4-BE49-F238E27FC236}">
                <a16:creationId xmlns:a16="http://schemas.microsoft.com/office/drawing/2014/main" id="{7100BEE8-787D-4B2B-8D7F-638B20118FAD}"/>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64E27BD-CDFF-4E04-AB9E-ED7D203EC2A2}" type="slidenum">
              <a:rPr lang="el-GR" altLang="el-GR">
                <a:solidFill>
                  <a:srgbClr val="898989"/>
                </a:solidFill>
              </a:rPr>
              <a:pPr/>
              <a:t>9</a:t>
            </a:fld>
            <a:endParaRPr lang="el-GR" altLang="el-GR">
              <a:solidFill>
                <a:srgbClr val="898989"/>
              </a:solidFill>
            </a:endParaRPr>
          </a:p>
        </p:txBody>
      </p:sp>
      <p:sp>
        <p:nvSpPr>
          <p:cNvPr id="5" name="Rectangle 2">
            <a:extLst>
              <a:ext uri="{FF2B5EF4-FFF2-40B4-BE49-F238E27FC236}">
                <a16:creationId xmlns:a16="http://schemas.microsoft.com/office/drawing/2014/main" id="{094CB88D-80AC-4CD9-84B7-B612FAB6CB8D}"/>
              </a:ext>
            </a:extLst>
          </p:cNvPr>
          <p:cNvSpPr txBox="1">
            <a:spLocks noChangeArrowheads="1"/>
          </p:cNvSpPr>
          <p:nvPr/>
        </p:nvSpPr>
        <p:spPr>
          <a:xfrm>
            <a:off x="1811339" y="188914"/>
            <a:ext cx="8467725" cy="719137"/>
          </a:xfrm>
          <a:prstGeom prst="rect">
            <a:avLst/>
          </a:prstGeom>
          <a:ln>
            <a:miter lim="800000"/>
            <a:headEnd/>
            <a:tailEnd/>
          </a:ln>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l-GR" sz="3200" b="1" dirty="0">
                <a:latin typeface="+mn-lt"/>
                <a:cs typeface="Arial" pitchFamily="34" charset="0"/>
              </a:rPr>
              <a:t>Συμβουλές αναζήτησης βιβλιογραφικών πηγών</a:t>
            </a:r>
          </a:p>
        </p:txBody>
      </p:sp>
    </p:spTree>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38</TotalTime>
  <Words>2150</Words>
  <Application>Microsoft Macintosh PowerPoint</Application>
  <PresentationFormat>Widescreen</PresentationFormat>
  <Paragraphs>245</Paragraphs>
  <Slides>33</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33</vt:i4>
      </vt:variant>
    </vt:vector>
  </HeadingPairs>
  <TitlesOfParts>
    <vt:vector size="40" baseType="lpstr">
      <vt:lpstr>Arial</vt:lpstr>
      <vt:lpstr>Arial Black</vt:lpstr>
      <vt:lpstr>Calibri</vt:lpstr>
      <vt:lpstr>Calibri Light</vt:lpstr>
      <vt:lpstr>Courier New</vt:lpstr>
      <vt:lpstr>Wingdings</vt:lpstr>
      <vt:lpstr>Ανασκόπηση</vt:lpstr>
      <vt:lpstr>Βιβλιογραφία  ΕΝΟΤΗΤΑ 2 Συμπληρωματική παρουσίαση</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Στοιχεία επκοινωνίας:  smastrokoukou@unipi.gr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Εργασίες μαθήματος ERP</dc:title>
  <dc:creator>PANAGIOTIS FITSILIS</dc:creator>
  <cp:lastModifiedBy>Microsoft Office User</cp:lastModifiedBy>
  <cp:revision>5</cp:revision>
  <dcterms:created xsi:type="dcterms:W3CDTF">2020-02-20T15:08:55Z</dcterms:created>
  <dcterms:modified xsi:type="dcterms:W3CDTF">2022-03-23T12:09:15Z</dcterms:modified>
</cp:coreProperties>
</file>