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57"/>
  </p:notesMasterIdLst>
  <p:sldIdLst>
    <p:sldId id="256" r:id="rId2"/>
    <p:sldId id="257" r:id="rId3"/>
    <p:sldId id="258" r:id="rId4"/>
    <p:sldId id="259" r:id="rId5"/>
    <p:sldId id="260" r:id="rId6"/>
    <p:sldId id="261" r:id="rId7"/>
    <p:sldId id="320" r:id="rId8"/>
    <p:sldId id="321" r:id="rId9"/>
    <p:sldId id="322" r:id="rId10"/>
    <p:sldId id="323" r:id="rId11"/>
    <p:sldId id="324" r:id="rId12"/>
    <p:sldId id="262" r:id="rId13"/>
    <p:sldId id="298" r:id="rId14"/>
    <p:sldId id="288" r:id="rId15"/>
    <p:sldId id="263" r:id="rId16"/>
    <p:sldId id="295" r:id="rId17"/>
    <p:sldId id="300" r:id="rId18"/>
    <p:sldId id="301" r:id="rId19"/>
    <p:sldId id="325" r:id="rId20"/>
    <p:sldId id="326" r:id="rId21"/>
    <p:sldId id="327" r:id="rId22"/>
    <p:sldId id="328" r:id="rId23"/>
    <p:sldId id="329" r:id="rId24"/>
    <p:sldId id="330" r:id="rId25"/>
    <p:sldId id="331" r:id="rId26"/>
    <p:sldId id="332" r:id="rId27"/>
    <p:sldId id="333" r:id="rId28"/>
    <p:sldId id="334" r:id="rId29"/>
    <p:sldId id="343" r:id="rId30"/>
    <p:sldId id="346" r:id="rId31"/>
    <p:sldId id="336" r:id="rId32"/>
    <p:sldId id="337" r:id="rId33"/>
    <p:sldId id="338" r:id="rId34"/>
    <p:sldId id="339" r:id="rId35"/>
    <p:sldId id="340" r:id="rId36"/>
    <p:sldId id="341" r:id="rId37"/>
    <p:sldId id="342" r:id="rId38"/>
    <p:sldId id="344" r:id="rId39"/>
    <p:sldId id="355" r:id="rId40"/>
    <p:sldId id="356" r:id="rId41"/>
    <p:sldId id="357" r:id="rId42"/>
    <p:sldId id="358" r:id="rId43"/>
    <p:sldId id="359" r:id="rId44"/>
    <p:sldId id="360" r:id="rId45"/>
    <p:sldId id="361" r:id="rId46"/>
    <p:sldId id="362" r:id="rId47"/>
    <p:sldId id="347" r:id="rId48"/>
    <p:sldId id="348" r:id="rId49"/>
    <p:sldId id="349" r:id="rId50"/>
    <p:sldId id="350" r:id="rId51"/>
    <p:sldId id="351" r:id="rId52"/>
    <p:sldId id="352" r:id="rId53"/>
    <p:sldId id="363" r:id="rId54"/>
    <p:sldId id="364" r:id="rId55"/>
    <p:sldId id="294" r:id="rId56"/>
  </p:sldIdLst>
  <p:sldSz cx="9144000" cy="5143500" type="screen16x9"/>
  <p:notesSz cx="6858000" cy="9144000"/>
  <p:embeddedFontLst>
    <p:embeddedFont>
      <p:font typeface="Montserrat" pitchFamily="2" charset="77"/>
      <p:regular r:id="rId58"/>
      <p:bold r:id="rId59"/>
      <p:italic r:id="rId60"/>
      <p:boldItalic r:id="rId61"/>
    </p:embeddedFont>
    <p:embeddedFont>
      <p:font typeface="Nunito" pitchFamily="2" charset="77"/>
      <p:regular r:id="rId62"/>
      <p:bold r:id="rId63"/>
      <p:italic r:id="rId64"/>
      <p:boldItalic r:id="rId65"/>
    </p:embeddedFont>
    <p:embeddedFont>
      <p:font typeface="Trebuchet MS" panose="020B0703020202090204" pitchFamily="34" charset="0"/>
      <p:regular r:id="rId66"/>
      <p:bold r:id="rId67"/>
      <p:italic r:id="rId68"/>
      <p:boldItalic r:id="rId69"/>
    </p:embeddedFont>
    <p:embeddedFont>
      <p:font typeface="Walter Turncoat" panose="02000000000000000000" pitchFamily="2" charset="0"/>
      <p:regular r:id="rId7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DFB9461-E5AC-47F8-8AA6-5BF79E793501}">
  <a:tblStyle styleId="{9DFB9461-E5AC-47F8-8AA6-5BF79E793501}"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E96B3EC-8770-4C4F-981F-48A8244F3835}"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855" autoAdjust="0"/>
    <p:restoredTop sz="86424" autoAdjust="0"/>
  </p:normalViewPr>
  <p:slideViewPr>
    <p:cSldViewPr snapToGrid="0">
      <p:cViewPr varScale="1">
        <p:scale>
          <a:sx n="174" d="100"/>
          <a:sy n="174" d="100"/>
        </p:scale>
        <p:origin x="176" y="100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6.fntdata"/><Relationship Id="rId68"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1.fntdata"/><Relationship Id="rId66" Type="http://schemas.openxmlformats.org/officeDocument/2006/relationships/font" Target="fonts/font9.fntdata"/><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font" Target="fonts/font4.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7.fntdata"/><Relationship Id="rId69" Type="http://schemas.openxmlformats.org/officeDocument/2006/relationships/font" Target="fonts/font12.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2.fntdata"/><Relationship Id="rId67" Type="http://schemas.openxmlformats.org/officeDocument/2006/relationships/font" Target="fonts/font10.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5.fntdata"/><Relationship Id="rId70"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3.fntdata"/><Relationship Id="rId65" Type="http://schemas.openxmlformats.org/officeDocument/2006/relationships/font" Target="fonts/font8.fntdata"/><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128541087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949199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65990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81460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40948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gb2f7c811ed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9" name="Google Shape;629;gb2f7c811ed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642047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370374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516851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384460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746650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32742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60842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841613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4"/>
        <p:cNvGrpSpPr/>
        <p:nvPr/>
      </p:nvGrpSpPr>
      <p:grpSpPr>
        <a:xfrm>
          <a:off x="0" y="0"/>
          <a:ext cx="0" cy="0"/>
          <a:chOff x="0" y="0"/>
          <a:chExt cx="0" cy="0"/>
        </a:xfrm>
      </p:grpSpPr>
      <p:sp>
        <p:nvSpPr>
          <p:cNvPr id="1345" name="Google Shape;1345;g41a98d525d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6" name="Google Shape;1346;g41a98d525d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5629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30374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07190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831815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69466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74815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040236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261404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pic>
        <p:nvPicPr>
          <p:cNvPr id="10" name="Google Shape;10;p2"/>
          <p:cNvPicPr preferRelativeResize="0"/>
          <p:nvPr/>
        </p:nvPicPr>
        <p:blipFill>
          <a:blip r:embed="rId2">
            <a:alphaModFix/>
          </a:blip>
          <a:stretch>
            <a:fillRect/>
          </a:stretch>
        </p:blipFill>
        <p:spPr>
          <a:xfrm>
            <a:off x="1566608" y="152400"/>
            <a:ext cx="5978616" cy="4838700"/>
          </a:xfrm>
          <a:prstGeom prst="rect">
            <a:avLst/>
          </a:prstGeom>
          <a:noFill/>
          <a:ln>
            <a:noFill/>
          </a:ln>
        </p:spPr>
      </p:pic>
      <p:sp>
        <p:nvSpPr>
          <p:cNvPr id="11" name="Google Shape;11;p2"/>
          <p:cNvSpPr txBox="1">
            <a:spLocks noGrp="1"/>
          </p:cNvSpPr>
          <p:nvPr>
            <p:ph type="ctrTitle"/>
          </p:nvPr>
        </p:nvSpPr>
        <p:spPr>
          <a:xfrm>
            <a:off x="2323325" y="793100"/>
            <a:ext cx="4497300" cy="3557400"/>
          </a:xfrm>
          <a:prstGeom prst="rect">
            <a:avLst/>
          </a:prstGeom>
        </p:spPr>
        <p:txBody>
          <a:bodyPr spcFirstLastPara="1" wrap="square" lIns="0" tIns="0" rIns="0" bIns="0" anchor="ctr"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grpSp>
        <p:nvGrpSpPr>
          <p:cNvPr id="12" name="Google Shape;12;p2"/>
          <p:cNvGrpSpPr/>
          <p:nvPr/>
        </p:nvGrpSpPr>
        <p:grpSpPr>
          <a:xfrm>
            <a:off x="7408764" y="2591125"/>
            <a:ext cx="1690607" cy="2184456"/>
            <a:chOff x="7408764" y="2591125"/>
            <a:chExt cx="1690607" cy="2184456"/>
          </a:xfrm>
        </p:grpSpPr>
        <p:grpSp>
          <p:nvGrpSpPr>
            <p:cNvPr id="13" name="Google Shape;13;p2"/>
            <p:cNvGrpSpPr/>
            <p:nvPr/>
          </p:nvGrpSpPr>
          <p:grpSpPr>
            <a:xfrm>
              <a:off x="7995213" y="4383200"/>
              <a:ext cx="593753" cy="392380"/>
              <a:chOff x="7995213" y="4383200"/>
              <a:chExt cx="593753" cy="392380"/>
            </a:xfrm>
          </p:grpSpPr>
          <p:sp>
            <p:nvSpPr>
              <p:cNvPr id="14" name="Google Shape;14;p2"/>
              <p:cNvSpPr/>
              <p:nvPr/>
            </p:nvSpPr>
            <p:spPr>
              <a:xfrm>
                <a:off x="7995213" y="4383200"/>
                <a:ext cx="131637" cy="392380"/>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15" name="Google Shape;15;p2"/>
              <p:cNvSpPr/>
              <p:nvPr/>
            </p:nvSpPr>
            <p:spPr>
              <a:xfrm flipH="1">
                <a:off x="8457328" y="4383200"/>
                <a:ext cx="131637" cy="392380"/>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grpSp>
        <p:sp>
          <p:nvSpPr>
            <p:cNvPr id="16" name="Google Shape;16;p2"/>
            <p:cNvSpPr/>
            <p:nvPr/>
          </p:nvSpPr>
          <p:spPr>
            <a:xfrm rot="1286208">
              <a:off x="8683842" y="4116954"/>
              <a:ext cx="383408" cy="248348"/>
            </a:xfrm>
            <a:custGeom>
              <a:avLst/>
              <a:gdLst/>
              <a:ahLst/>
              <a:cxnLst/>
              <a:rect l="l" t="t" r="r" b="b"/>
              <a:pathLst>
                <a:path w="25146" h="16288" extrusionOk="0">
                  <a:moveTo>
                    <a:pt x="0" y="0"/>
                  </a:moveTo>
                  <a:cubicBezTo>
                    <a:pt x="9272" y="3711"/>
                    <a:pt x="18751" y="8617"/>
                    <a:pt x="25146" y="16288"/>
                  </a:cubicBezTo>
                </a:path>
              </a:pathLst>
            </a:custGeom>
            <a:noFill/>
            <a:ln w="38100" cap="rnd" cmpd="sng">
              <a:solidFill>
                <a:schemeClr val="dk1"/>
              </a:solidFill>
              <a:prstDash val="solid"/>
              <a:round/>
              <a:headEnd type="none" w="med" len="med"/>
              <a:tailEnd type="none" w="med" len="med"/>
            </a:ln>
          </p:spPr>
        </p:sp>
        <p:sp>
          <p:nvSpPr>
            <p:cNvPr id="17" name="Google Shape;17;p2"/>
            <p:cNvSpPr/>
            <p:nvPr/>
          </p:nvSpPr>
          <p:spPr>
            <a:xfrm rot="7382472">
              <a:off x="7425676" y="4045949"/>
              <a:ext cx="383364" cy="248319"/>
            </a:xfrm>
            <a:custGeom>
              <a:avLst/>
              <a:gdLst/>
              <a:ahLst/>
              <a:cxnLst/>
              <a:rect l="l" t="t" r="r" b="b"/>
              <a:pathLst>
                <a:path w="25146" h="16288" extrusionOk="0">
                  <a:moveTo>
                    <a:pt x="0" y="0"/>
                  </a:moveTo>
                  <a:cubicBezTo>
                    <a:pt x="9272" y="3711"/>
                    <a:pt x="18751" y="8617"/>
                    <a:pt x="25146" y="16288"/>
                  </a:cubicBezTo>
                </a:path>
              </a:pathLst>
            </a:custGeom>
            <a:noFill/>
            <a:ln w="38100" cap="rnd" cmpd="sng">
              <a:solidFill>
                <a:schemeClr val="dk1"/>
              </a:solidFill>
              <a:prstDash val="solid"/>
              <a:round/>
              <a:headEnd type="none" w="med" len="med"/>
              <a:tailEnd type="none" w="med" len="med"/>
            </a:ln>
          </p:spPr>
        </p:sp>
        <p:pic>
          <p:nvPicPr>
            <p:cNvPr id="18" name="Google Shape;18;p2"/>
            <p:cNvPicPr preferRelativeResize="0"/>
            <p:nvPr/>
          </p:nvPicPr>
          <p:blipFill>
            <a:blip r:embed="rId3">
              <a:alphaModFix/>
            </a:blip>
            <a:stretch>
              <a:fillRect/>
            </a:stretch>
          </p:blipFill>
          <p:spPr>
            <a:xfrm>
              <a:off x="7716146" y="2591125"/>
              <a:ext cx="1151884" cy="1884475"/>
            </a:xfrm>
            <a:prstGeom prst="rect">
              <a:avLst/>
            </a:prstGeom>
            <a:noFill/>
            <a:ln>
              <a:noFill/>
            </a:ln>
          </p:spPr>
        </p:pic>
        <p:sp>
          <p:nvSpPr>
            <p:cNvPr id="19" name="Google Shape;19;p2"/>
            <p:cNvSpPr/>
            <p:nvPr/>
          </p:nvSpPr>
          <p:spPr>
            <a:xfrm>
              <a:off x="8291550" y="3767976"/>
              <a:ext cx="145233" cy="145740"/>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20;p2"/>
            <p:cNvSpPr/>
            <p:nvPr/>
          </p:nvSpPr>
          <p:spPr>
            <a:xfrm>
              <a:off x="8002284" y="3780499"/>
              <a:ext cx="127108" cy="131978"/>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21;p2"/>
            <p:cNvSpPr/>
            <p:nvPr/>
          </p:nvSpPr>
          <p:spPr>
            <a:xfrm rot="2699884">
              <a:off x="7991638" y="3650470"/>
              <a:ext cx="524796" cy="584716"/>
            </a:xfrm>
            <a:custGeom>
              <a:avLst/>
              <a:gdLst/>
              <a:ahLst/>
              <a:cxnLst/>
              <a:rect l="l" t="t" r="r" b="b"/>
              <a:pathLst>
                <a:path w="10002" h="11144" extrusionOk="0">
                  <a:moveTo>
                    <a:pt x="0" y="11144"/>
                  </a:moveTo>
                  <a:cubicBezTo>
                    <a:pt x="4895" y="10166"/>
                    <a:pt x="10002" y="4991"/>
                    <a:pt x="10002" y="0"/>
                  </a:cubicBezTo>
                </a:path>
              </a:pathLst>
            </a:custGeom>
            <a:noFill/>
            <a:ln w="38100" cap="rnd" cmpd="sng">
              <a:solidFill>
                <a:schemeClr val="lt1"/>
              </a:solidFill>
              <a:prstDash val="solid"/>
              <a:round/>
              <a:headEnd type="none" w="med" len="med"/>
              <a:tailEnd type="none" w="med" len="med"/>
            </a:ln>
          </p:spPr>
        </p:sp>
      </p:grpSp>
      <p:grpSp>
        <p:nvGrpSpPr>
          <p:cNvPr id="22" name="Google Shape;22;p2"/>
          <p:cNvGrpSpPr/>
          <p:nvPr/>
        </p:nvGrpSpPr>
        <p:grpSpPr>
          <a:xfrm>
            <a:off x="174105" y="3016343"/>
            <a:ext cx="1561058" cy="1763848"/>
            <a:chOff x="174105" y="3016343"/>
            <a:chExt cx="1561058" cy="1763848"/>
          </a:xfrm>
        </p:grpSpPr>
        <p:grpSp>
          <p:nvGrpSpPr>
            <p:cNvPr id="23" name="Google Shape;23;p2"/>
            <p:cNvGrpSpPr/>
            <p:nvPr/>
          </p:nvGrpSpPr>
          <p:grpSpPr>
            <a:xfrm>
              <a:off x="878674" y="4387822"/>
              <a:ext cx="477532" cy="392369"/>
              <a:chOff x="3019540" y="1608452"/>
              <a:chExt cx="440488" cy="361931"/>
            </a:xfrm>
          </p:grpSpPr>
          <p:sp>
            <p:nvSpPr>
              <p:cNvPr id="24" name="Google Shape;24;p2"/>
              <p:cNvSpPr/>
              <p:nvPr/>
            </p:nvSpPr>
            <p:spPr>
              <a:xfrm flipH="1">
                <a:off x="3338602" y="1608452"/>
                <a:ext cx="121425" cy="361931"/>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25" name="Google Shape;25;p2"/>
              <p:cNvSpPr/>
              <p:nvPr/>
            </p:nvSpPr>
            <p:spPr>
              <a:xfrm flipH="1">
                <a:off x="3019540" y="1608452"/>
                <a:ext cx="121425" cy="361931"/>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grpSp>
        <p:pic>
          <p:nvPicPr>
            <p:cNvPr id="26" name="Google Shape;26;p2"/>
            <p:cNvPicPr preferRelativeResize="0"/>
            <p:nvPr/>
          </p:nvPicPr>
          <p:blipFill>
            <a:blip r:embed="rId4">
              <a:alphaModFix/>
            </a:blip>
            <a:stretch>
              <a:fillRect/>
            </a:stretch>
          </p:blipFill>
          <p:spPr>
            <a:xfrm flipH="1">
              <a:off x="327482" y="3016343"/>
              <a:ext cx="1407681" cy="1459257"/>
            </a:xfrm>
            <a:prstGeom prst="rect">
              <a:avLst/>
            </a:prstGeom>
            <a:noFill/>
            <a:ln>
              <a:noFill/>
            </a:ln>
          </p:spPr>
        </p:pic>
        <p:sp>
          <p:nvSpPr>
            <p:cNvPr id="27" name="Google Shape;27;p2"/>
            <p:cNvSpPr/>
            <p:nvPr/>
          </p:nvSpPr>
          <p:spPr>
            <a:xfrm rot="-10145659">
              <a:off x="200227" y="3936639"/>
              <a:ext cx="271074" cy="302024"/>
            </a:xfrm>
            <a:custGeom>
              <a:avLst/>
              <a:gdLst/>
              <a:ahLst/>
              <a:cxnLst/>
              <a:rect l="l" t="t" r="r" b="b"/>
              <a:pathLst>
                <a:path w="10002" h="11144" extrusionOk="0">
                  <a:moveTo>
                    <a:pt x="0" y="11144"/>
                  </a:moveTo>
                  <a:cubicBezTo>
                    <a:pt x="4895" y="10166"/>
                    <a:pt x="10002" y="4991"/>
                    <a:pt x="10002" y="0"/>
                  </a:cubicBezTo>
                </a:path>
              </a:pathLst>
            </a:custGeom>
            <a:noFill/>
            <a:ln w="38100" cap="rnd" cmpd="sng">
              <a:solidFill>
                <a:schemeClr val="dk1"/>
              </a:solidFill>
              <a:prstDash val="solid"/>
              <a:round/>
              <a:headEnd type="none" w="med" len="med"/>
              <a:tailEnd type="none" w="med" len="med"/>
            </a:ln>
          </p:spPr>
        </p:sp>
        <p:sp>
          <p:nvSpPr>
            <p:cNvPr id="28" name="Google Shape;28;p2"/>
            <p:cNvSpPr/>
            <p:nvPr/>
          </p:nvSpPr>
          <p:spPr>
            <a:xfrm flipH="1">
              <a:off x="1077809" y="3443397"/>
              <a:ext cx="145233" cy="145740"/>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 name="Google Shape;29;p2"/>
            <p:cNvSpPr/>
            <p:nvPr/>
          </p:nvSpPr>
          <p:spPr>
            <a:xfrm flipH="1">
              <a:off x="1394530" y="3418598"/>
              <a:ext cx="127108" cy="131978"/>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30"/>
        <p:cNvGrpSpPr/>
        <p:nvPr/>
      </p:nvGrpSpPr>
      <p:grpSpPr>
        <a:xfrm>
          <a:off x="0" y="0"/>
          <a:ext cx="0" cy="0"/>
          <a:chOff x="0" y="0"/>
          <a:chExt cx="0" cy="0"/>
        </a:xfrm>
      </p:grpSpPr>
      <p:grpSp>
        <p:nvGrpSpPr>
          <p:cNvPr id="31" name="Google Shape;31;p3"/>
          <p:cNvGrpSpPr/>
          <p:nvPr/>
        </p:nvGrpSpPr>
        <p:grpSpPr>
          <a:xfrm>
            <a:off x="7423694" y="2798737"/>
            <a:ext cx="1617944" cy="1829054"/>
            <a:chOff x="7423694" y="2798737"/>
            <a:chExt cx="1617944" cy="1829054"/>
          </a:xfrm>
        </p:grpSpPr>
        <p:grpSp>
          <p:nvGrpSpPr>
            <p:cNvPr id="32" name="Google Shape;32;p3"/>
            <p:cNvGrpSpPr/>
            <p:nvPr/>
          </p:nvGrpSpPr>
          <p:grpSpPr>
            <a:xfrm flipH="1">
              <a:off x="7859537" y="4235422"/>
              <a:ext cx="477532" cy="392369"/>
              <a:chOff x="3019540" y="1608452"/>
              <a:chExt cx="440488" cy="361931"/>
            </a:xfrm>
          </p:grpSpPr>
          <p:sp>
            <p:nvSpPr>
              <p:cNvPr id="33" name="Google Shape;33;p3"/>
              <p:cNvSpPr/>
              <p:nvPr/>
            </p:nvSpPr>
            <p:spPr>
              <a:xfrm flipH="1">
                <a:off x="3338602" y="1608452"/>
                <a:ext cx="121425" cy="361931"/>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34" name="Google Shape;34;p3"/>
              <p:cNvSpPr/>
              <p:nvPr/>
            </p:nvSpPr>
            <p:spPr>
              <a:xfrm flipH="1">
                <a:off x="3019540" y="1608452"/>
                <a:ext cx="121425" cy="361931"/>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grpSp>
        <p:pic>
          <p:nvPicPr>
            <p:cNvPr id="35" name="Google Shape;35;p3"/>
            <p:cNvPicPr preferRelativeResize="0"/>
            <p:nvPr/>
          </p:nvPicPr>
          <p:blipFill>
            <a:blip r:embed="rId2">
              <a:alphaModFix/>
            </a:blip>
            <a:stretch>
              <a:fillRect/>
            </a:stretch>
          </p:blipFill>
          <p:spPr>
            <a:xfrm>
              <a:off x="7423694" y="2798737"/>
              <a:ext cx="1541746" cy="1505664"/>
            </a:xfrm>
            <a:prstGeom prst="rect">
              <a:avLst/>
            </a:prstGeom>
            <a:noFill/>
            <a:ln>
              <a:noFill/>
            </a:ln>
          </p:spPr>
        </p:pic>
        <p:sp>
          <p:nvSpPr>
            <p:cNvPr id="36" name="Google Shape;36;p3"/>
            <p:cNvSpPr/>
            <p:nvPr/>
          </p:nvSpPr>
          <p:spPr>
            <a:xfrm rot="10145659" flipH="1">
              <a:off x="8744442" y="3784239"/>
              <a:ext cx="271074" cy="302024"/>
            </a:xfrm>
            <a:custGeom>
              <a:avLst/>
              <a:gdLst/>
              <a:ahLst/>
              <a:cxnLst/>
              <a:rect l="l" t="t" r="r" b="b"/>
              <a:pathLst>
                <a:path w="10002" h="11144" extrusionOk="0">
                  <a:moveTo>
                    <a:pt x="0" y="11144"/>
                  </a:moveTo>
                  <a:cubicBezTo>
                    <a:pt x="4895" y="10166"/>
                    <a:pt x="10002" y="4991"/>
                    <a:pt x="10002" y="0"/>
                  </a:cubicBezTo>
                </a:path>
              </a:pathLst>
            </a:custGeom>
            <a:noFill/>
            <a:ln w="38100" cap="rnd" cmpd="sng">
              <a:solidFill>
                <a:schemeClr val="dk1"/>
              </a:solidFill>
              <a:prstDash val="solid"/>
              <a:round/>
              <a:headEnd type="none" w="med" len="med"/>
              <a:tailEnd type="none" w="med" len="med"/>
            </a:ln>
          </p:spPr>
        </p:sp>
        <p:sp>
          <p:nvSpPr>
            <p:cNvPr id="37" name="Google Shape;37;p3"/>
            <p:cNvSpPr/>
            <p:nvPr/>
          </p:nvSpPr>
          <p:spPr>
            <a:xfrm>
              <a:off x="8145101" y="3519597"/>
              <a:ext cx="145233" cy="145740"/>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 name="Google Shape;38;p3"/>
            <p:cNvSpPr/>
            <p:nvPr/>
          </p:nvSpPr>
          <p:spPr>
            <a:xfrm>
              <a:off x="7846505" y="3494798"/>
              <a:ext cx="127108" cy="131978"/>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9" name="Google Shape;39;p3"/>
          <p:cNvGrpSpPr/>
          <p:nvPr/>
        </p:nvGrpSpPr>
        <p:grpSpPr>
          <a:xfrm>
            <a:off x="234989" y="2839988"/>
            <a:ext cx="1635537" cy="1783192"/>
            <a:chOff x="234989" y="2839988"/>
            <a:chExt cx="1635537" cy="1783192"/>
          </a:xfrm>
        </p:grpSpPr>
        <p:grpSp>
          <p:nvGrpSpPr>
            <p:cNvPr id="40" name="Google Shape;40;p3"/>
            <p:cNvGrpSpPr/>
            <p:nvPr/>
          </p:nvGrpSpPr>
          <p:grpSpPr>
            <a:xfrm>
              <a:off x="782412" y="4230800"/>
              <a:ext cx="593753" cy="392380"/>
              <a:chOff x="7919013" y="4383200"/>
              <a:chExt cx="593753" cy="392380"/>
            </a:xfrm>
          </p:grpSpPr>
          <p:sp>
            <p:nvSpPr>
              <p:cNvPr id="41" name="Google Shape;41;p3"/>
              <p:cNvSpPr/>
              <p:nvPr/>
            </p:nvSpPr>
            <p:spPr>
              <a:xfrm>
                <a:off x="7919013" y="4383200"/>
                <a:ext cx="131637" cy="392380"/>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42" name="Google Shape;42;p3"/>
              <p:cNvSpPr/>
              <p:nvPr/>
            </p:nvSpPr>
            <p:spPr>
              <a:xfrm flipH="1">
                <a:off x="8381128" y="4383200"/>
                <a:ext cx="131637" cy="392380"/>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grpSp>
        <p:sp>
          <p:nvSpPr>
            <p:cNvPr id="43" name="Google Shape;43;p3"/>
            <p:cNvSpPr/>
            <p:nvPr/>
          </p:nvSpPr>
          <p:spPr>
            <a:xfrm rot="-8639560">
              <a:off x="305426" y="3422808"/>
              <a:ext cx="383356" cy="248314"/>
            </a:xfrm>
            <a:custGeom>
              <a:avLst/>
              <a:gdLst/>
              <a:ahLst/>
              <a:cxnLst/>
              <a:rect l="l" t="t" r="r" b="b"/>
              <a:pathLst>
                <a:path w="25146" h="16288" extrusionOk="0">
                  <a:moveTo>
                    <a:pt x="0" y="0"/>
                  </a:moveTo>
                  <a:cubicBezTo>
                    <a:pt x="9272" y="3711"/>
                    <a:pt x="18751" y="8617"/>
                    <a:pt x="25146" y="16288"/>
                  </a:cubicBezTo>
                </a:path>
              </a:pathLst>
            </a:custGeom>
            <a:noFill/>
            <a:ln w="38100" cap="rnd" cmpd="sng">
              <a:solidFill>
                <a:schemeClr val="dk1"/>
              </a:solidFill>
              <a:prstDash val="solid"/>
              <a:round/>
              <a:headEnd type="none" w="med" len="med"/>
              <a:tailEnd type="none" w="med" len="med"/>
            </a:ln>
          </p:spPr>
        </p:sp>
        <p:sp>
          <p:nvSpPr>
            <p:cNvPr id="44" name="Google Shape;44;p3"/>
            <p:cNvSpPr/>
            <p:nvPr/>
          </p:nvSpPr>
          <p:spPr>
            <a:xfrm rot="8639560" flipH="1">
              <a:off x="1450801" y="3422808"/>
              <a:ext cx="383356" cy="248314"/>
            </a:xfrm>
            <a:custGeom>
              <a:avLst/>
              <a:gdLst/>
              <a:ahLst/>
              <a:cxnLst/>
              <a:rect l="l" t="t" r="r" b="b"/>
              <a:pathLst>
                <a:path w="25146" h="16288" extrusionOk="0">
                  <a:moveTo>
                    <a:pt x="0" y="0"/>
                  </a:moveTo>
                  <a:cubicBezTo>
                    <a:pt x="9272" y="3711"/>
                    <a:pt x="18751" y="8617"/>
                    <a:pt x="25146" y="16288"/>
                  </a:cubicBezTo>
                </a:path>
              </a:pathLst>
            </a:custGeom>
            <a:noFill/>
            <a:ln w="38100" cap="rnd" cmpd="sng">
              <a:solidFill>
                <a:schemeClr val="dk1"/>
              </a:solidFill>
              <a:prstDash val="solid"/>
              <a:round/>
              <a:headEnd type="none" w="med" len="med"/>
              <a:tailEnd type="none" w="med" len="med"/>
            </a:ln>
          </p:spPr>
        </p:sp>
        <p:pic>
          <p:nvPicPr>
            <p:cNvPr id="45" name="Google Shape;45;p3"/>
            <p:cNvPicPr preferRelativeResize="0"/>
            <p:nvPr/>
          </p:nvPicPr>
          <p:blipFill>
            <a:blip r:embed="rId3">
              <a:alphaModFix/>
            </a:blip>
            <a:stretch>
              <a:fillRect/>
            </a:stretch>
          </p:blipFill>
          <p:spPr>
            <a:xfrm>
              <a:off x="234989" y="2839988"/>
              <a:ext cx="1598465" cy="1464413"/>
            </a:xfrm>
            <a:prstGeom prst="rect">
              <a:avLst/>
            </a:prstGeom>
            <a:noFill/>
            <a:ln>
              <a:noFill/>
            </a:ln>
          </p:spPr>
        </p:pic>
        <p:sp>
          <p:nvSpPr>
            <p:cNvPr id="46" name="Google Shape;46;p3"/>
            <p:cNvSpPr/>
            <p:nvPr/>
          </p:nvSpPr>
          <p:spPr>
            <a:xfrm>
              <a:off x="1154950" y="3615576"/>
              <a:ext cx="145233" cy="145740"/>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 name="Google Shape;47;p3"/>
            <p:cNvSpPr/>
            <p:nvPr/>
          </p:nvSpPr>
          <p:spPr>
            <a:xfrm>
              <a:off x="865684" y="3628099"/>
              <a:ext cx="127108" cy="131978"/>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 name="Google Shape;48;p3"/>
            <p:cNvSpPr/>
            <p:nvPr/>
          </p:nvSpPr>
          <p:spPr>
            <a:xfrm>
              <a:off x="937638" y="3714775"/>
              <a:ext cx="264300" cy="264300"/>
            </a:xfrm>
            <a:prstGeom prst="pie">
              <a:avLst>
                <a:gd name="adj1" fmla="val 0"/>
                <a:gd name="adj2" fmla="val 1085293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9" name="Google Shape;49;p3"/>
          <p:cNvPicPr preferRelativeResize="0"/>
          <p:nvPr/>
        </p:nvPicPr>
        <p:blipFill>
          <a:blip r:embed="rId4">
            <a:alphaModFix/>
          </a:blip>
          <a:stretch>
            <a:fillRect/>
          </a:stretch>
        </p:blipFill>
        <p:spPr>
          <a:xfrm>
            <a:off x="1566608" y="152400"/>
            <a:ext cx="5978616" cy="4838700"/>
          </a:xfrm>
          <a:prstGeom prst="rect">
            <a:avLst/>
          </a:prstGeom>
          <a:noFill/>
          <a:ln>
            <a:noFill/>
          </a:ln>
        </p:spPr>
      </p:pic>
      <p:sp>
        <p:nvSpPr>
          <p:cNvPr id="50" name="Google Shape;50;p3"/>
          <p:cNvSpPr txBox="1">
            <a:spLocks noGrp="1"/>
          </p:cNvSpPr>
          <p:nvPr>
            <p:ph type="ctrTitle"/>
          </p:nvPr>
        </p:nvSpPr>
        <p:spPr>
          <a:xfrm>
            <a:off x="2332650" y="1867225"/>
            <a:ext cx="4478700" cy="1007700"/>
          </a:xfrm>
          <a:prstGeom prst="rect">
            <a:avLst/>
          </a:prstGeom>
        </p:spPr>
        <p:txBody>
          <a:bodyPr spcFirstLastPara="1" wrap="square" lIns="0" tIns="0" rIns="0" bIns="0" anchor="t"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1" name="Google Shape;51;p3"/>
          <p:cNvSpPr txBox="1">
            <a:spLocks noGrp="1"/>
          </p:cNvSpPr>
          <p:nvPr>
            <p:ph type="subTitle" idx="1"/>
          </p:nvPr>
        </p:nvSpPr>
        <p:spPr>
          <a:xfrm>
            <a:off x="2332650" y="2971775"/>
            <a:ext cx="4478700" cy="304500"/>
          </a:xfrm>
          <a:prstGeom prst="rect">
            <a:avLst/>
          </a:prstGeom>
        </p:spPr>
        <p:txBody>
          <a:bodyPr spcFirstLastPara="1" wrap="square" lIns="0" tIns="0" rIns="0" bIns="0" anchor="t" anchorCtr="0">
            <a:noAutofit/>
          </a:bodyPr>
          <a:lstStyle>
            <a:lvl1pPr lvl="0" algn="ctr" rtl="0">
              <a:spcBef>
                <a:spcPts val="0"/>
              </a:spcBef>
              <a:spcAft>
                <a:spcPts val="0"/>
              </a:spcAft>
              <a:buClr>
                <a:schemeClr val="dk2"/>
              </a:buClr>
              <a:buSzPts val="1800"/>
              <a:buNone/>
              <a:defRPr sz="1800">
                <a:solidFill>
                  <a:schemeClr val="dk2"/>
                </a:solidFill>
              </a:defRPr>
            </a:lvl1pPr>
            <a:lvl2pPr lvl="1" algn="ctr" rtl="0">
              <a:spcBef>
                <a:spcPts val="800"/>
              </a:spcBef>
              <a:spcAft>
                <a:spcPts val="0"/>
              </a:spcAft>
              <a:buClr>
                <a:schemeClr val="dk2"/>
              </a:buClr>
              <a:buSzPts val="1800"/>
              <a:buNone/>
              <a:defRPr sz="1800">
                <a:solidFill>
                  <a:schemeClr val="dk2"/>
                </a:solidFill>
              </a:defRPr>
            </a:lvl2pPr>
            <a:lvl3pPr lvl="2" algn="ctr" rtl="0">
              <a:spcBef>
                <a:spcPts val="800"/>
              </a:spcBef>
              <a:spcAft>
                <a:spcPts val="0"/>
              </a:spcAft>
              <a:buClr>
                <a:schemeClr val="dk2"/>
              </a:buClr>
              <a:buSzPts val="1800"/>
              <a:buNone/>
              <a:defRPr sz="1800">
                <a:solidFill>
                  <a:schemeClr val="dk2"/>
                </a:solidFill>
              </a:defRPr>
            </a:lvl3pPr>
            <a:lvl4pPr lvl="3" algn="ctr" rtl="0">
              <a:spcBef>
                <a:spcPts val="800"/>
              </a:spcBef>
              <a:spcAft>
                <a:spcPts val="0"/>
              </a:spcAft>
              <a:buClr>
                <a:schemeClr val="dk2"/>
              </a:buClr>
              <a:buSzPts val="1800"/>
              <a:buNone/>
              <a:defRPr sz="1800">
                <a:solidFill>
                  <a:schemeClr val="dk2"/>
                </a:solidFill>
              </a:defRPr>
            </a:lvl4pPr>
            <a:lvl5pPr lvl="4" algn="ctr" rtl="0">
              <a:spcBef>
                <a:spcPts val="800"/>
              </a:spcBef>
              <a:spcAft>
                <a:spcPts val="0"/>
              </a:spcAft>
              <a:buClr>
                <a:schemeClr val="dk2"/>
              </a:buClr>
              <a:buSzPts val="1800"/>
              <a:buNone/>
              <a:defRPr sz="1800">
                <a:solidFill>
                  <a:schemeClr val="dk2"/>
                </a:solidFill>
              </a:defRPr>
            </a:lvl5pPr>
            <a:lvl6pPr lvl="5" algn="ctr" rtl="0">
              <a:spcBef>
                <a:spcPts val="800"/>
              </a:spcBef>
              <a:spcAft>
                <a:spcPts val="0"/>
              </a:spcAft>
              <a:buClr>
                <a:schemeClr val="dk2"/>
              </a:buClr>
              <a:buSzPts val="1800"/>
              <a:buNone/>
              <a:defRPr sz="1800">
                <a:solidFill>
                  <a:schemeClr val="dk2"/>
                </a:solidFill>
              </a:defRPr>
            </a:lvl6pPr>
            <a:lvl7pPr lvl="6" algn="ctr" rtl="0">
              <a:spcBef>
                <a:spcPts val="800"/>
              </a:spcBef>
              <a:spcAft>
                <a:spcPts val="0"/>
              </a:spcAft>
              <a:buClr>
                <a:schemeClr val="dk2"/>
              </a:buClr>
              <a:buSzPts val="1800"/>
              <a:buNone/>
              <a:defRPr sz="1800">
                <a:solidFill>
                  <a:schemeClr val="dk2"/>
                </a:solidFill>
              </a:defRPr>
            </a:lvl7pPr>
            <a:lvl8pPr lvl="7" algn="ctr" rtl="0">
              <a:spcBef>
                <a:spcPts val="800"/>
              </a:spcBef>
              <a:spcAft>
                <a:spcPts val="0"/>
              </a:spcAft>
              <a:buClr>
                <a:schemeClr val="dk2"/>
              </a:buClr>
              <a:buSzPts val="1800"/>
              <a:buNone/>
              <a:defRPr sz="1800">
                <a:solidFill>
                  <a:schemeClr val="dk2"/>
                </a:solidFill>
              </a:defRPr>
            </a:lvl8pPr>
            <a:lvl9pPr lvl="8" algn="ctr" rtl="0">
              <a:spcBef>
                <a:spcPts val="800"/>
              </a:spcBef>
              <a:spcAft>
                <a:spcPts val="800"/>
              </a:spcAft>
              <a:buClr>
                <a:schemeClr val="dk2"/>
              </a:buClr>
              <a:buSzPts val="1800"/>
              <a:buNone/>
              <a:defRPr sz="1800">
                <a:solidFill>
                  <a:schemeClr val="dk2"/>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52"/>
        <p:cNvGrpSpPr/>
        <p:nvPr/>
      </p:nvGrpSpPr>
      <p:grpSpPr>
        <a:xfrm>
          <a:off x="0" y="0"/>
          <a:ext cx="0" cy="0"/>
          <a:chOff x="0" y="0"/>
          <a:chExt cx="0" cy="0"/>
        </a:xfrm>
      </p:grpSpPr>
      <p:pic>
        <p:nvPicPr>
          <p:cNvPr id="53" name="Google Shape;53;p4"/>
          <p:cNvPicPr preferRelativeResize="0"/>
          <p:nvPr/>
        </p:nvPicPr>
        <p:blipFill>
          <a:blip r:embed="rId2">
            <a:alphaModFix/>
          </a:blip>
          <a:stretch>
            <a:fillRect/>
          </a:stretch>
        </p:blipFill>
        <p:spPr>
          <a:xfrm>
            <a:off x="1424513" y="275719"/>
            <a:ext cx="4757423" cy="4551961"/>
          </a:xfrm>
          <a:prstGeom prst="rect">
            <a:avLst/>
          </a:prstGeom>
          <a:noFill/>
          <a:ln>
            <a:noFill/>
          </a:ln>
        </p:spPr>
      </p:pic>
      <p:sp>
        <p:nvSpPr>
          <p:cNvPr id="54" name="Google Shape;54;p4"/>
          <p:cNvSpPr txBox="1">
            <a:spLocks noGrp="1"/>
          </p:cNvSpPr>
          <p:nvPr>
            <p:ph type="body" idx="1"/>
          </p:nvPr>
        </p:nvSpPr>
        <p:spPr>
          <a:xfrm>
            <a:off x="1821650" y="1014450"/>
            <a:ext cx="3672000" cy="3114600"/>
          </a:xfrm>
          <a:prstGeom prst="rect">
            <a:avLst/>
          </a:prstGeom>
        </p:spPr>
        <p:txBody>
          <a:bodyPr spcFirstLastPara="1" wrap="square" lIns="0" tIns="0" rIns="0" bIns="0" anchor="ctr" anchorCtr="0">
            <a:noAutofit/>
          </a:bodyPr>
          <a:lstStyle>
            <a:lvl1pPr marL="457200" lvl="0" indent="-355600" algn="ctr" rtl="0">
              <a:spcBef>
                <a:spcPts val="0"/>
              </a:spcBef>
              <a:spcAft>
                <a:spcPts val="0"/>
              </a:spcAft>
              <a:buClr>
                <a:schemeClr val="dk1"/>
              </a:buClr>
              <a:buSzPts val="2000"/>
              <a:buChar char="➜"/>
              <a:defRPr i="1">
                <a:solidFill>
                  <a:schemeClr val="dk1"/>
                </a:solidFill>
              </a:defRPr>
            </a:lvl1pPr>
            <a:lvl2pPr marL="914400" lvl="1" indent="-381000" algn="ctr" rtl="0">
              <a:spcBef>
                <a:spcPts val="800"/>
              </a:spcBef>
              <a:spcAft>
                <a:spcPts val="0"/>
              </a:spcAft>
              <a:buClr>
                <a:schemeClr val="dk1"/>
              </a:buClr>
              <a:buSzPts val="2400"/>
              <a:buChar char="-"/>
              <a:defRPr i="1">
                <a:solidFill>
                  <a:schemeClr val="dk1"/>
                </a:solidFill>
              </a:defRPr>
            </a:lvl2pPr>
            <a:lvl3pPr marL="1371600" lvl="2" indent="-381000" algn="ctr" rtl="0">
              <a:spcBef>
                <a:spcPts val="800"/>
              </a:spcBef>
              <a:spcAft>
                <a:spcPts val="0"/>
              </a:spcAft>
              <a:buClr>
                <a:schemeClr val="dk1"/>
              </a:buClr>
              <a:buSzPts val="2400"/>
              <a:buChar char="-"/>
              <a:defRPr i="1">
                <a:solidFill>
                  <a:schemeClr val="dk1"/>
                </a:solidFill>
              </a:defRPr>
            </a:lvl3pPr>
            <a:lvl4pPr marL="1828800" lvl="3" indent="-381000" algn="ctr" rtl="0">
              <a:spcBef>
                <a:spcPts val="800"/>
              </a:spcBef>
              <a:spcAft>
                <a:spcPts val="0"/>
              </a:spcAft>
              <a:buClr>
                <a:schemeClr val="dk1"/>
              </a:buClr>
              <a:buSzPts val="2400"/>
              <a:buChar char="-"/>
              <a:defRPr i="1">
                <a:solidFill>
                  <a:schemeClr val="dk1"/>
                </a:solidFill>
              </a:defRPr>
            </a:lvl4pPr>
            <a:lvl5pPr marL="2286000" lvl="4" indent="-381000" algn="ctr" rtl="0">
              <a:spcBef>
                <a:spcPts val="800"/>
              </a:spcBef>
              <a:spcAft>
                <a:spcPts val="0"/>
              </a:spcAft>
              <a:buClr>
                <a:schemeClr val="dk1"/>
              </a:buClr>
              <a:buSzPts val="2400"/>
              <a:buChar char="-"/>
              <a:defRPr i="1">
                <a:solidFill>
                  <a:schemeClr val="dk1"/>
                </a:solidFill>
              </a:defRPr>
            </a:lvl5pPr>
            <a:lvl6pPr marL="2743200" lvl="5" indent="-381000" algn="ctr" rtl="0">
              <a:spcBef>
                <a:spcPts val="800"/>
              </a:spcBef>
              <a:spcAft>
                <a:spcPts val="0"/>
              </a:spcAft>
              <a:buClr>
                <a:schemeClr val="dk1"/>
              </a:buClr>
              <a:buSzPts val="2400"/>
              <a:buChar char="-"/>
              <a:defRPr i="1">
                <a:solidFill>
                  <a:schemeClr val="dk1"/>
                </a:solidFill>
              </a:defRPr>
            </a:lvl6pPr>
            <a:lvl7pPr marL="3200400" lvl="6" indent="-381000" algn="ctr" rtl="0">
              <a:spcBef>
                <a:spcPts val="800"/>
              </a:spcBef>
              <a:spcAft>
                <a:spcPts val="0"/>
              </a:spcAft>
              <a:buClr>
                <a:schemeClr val="dk1"/>
              </a:buClr>
              <a:buSzPts val="2400"/>
              <a:buChar char="●"/>
              <a:defRPr i="1">
                <a:solidFill>
                  <a:schemeClr val="dk1"/>
                </a:solidFill>
              </a:defRPr>
            </a:lvl7pPr>
            <a:lvl8pPr marL="3657600" lvl="7" indent="-381000" algn="ctr" rtl="0">
              <a:spcBef>
                <a:spcPts val="800"/>
              </a:spcBef>
              <a:spcAft>
                <a:spcPts val="0"/>
              </a:spcAft>
              <a:buClr>
                <a:schemeClr val="dk1"/>
              </a:buClr>
              <a:buSzPts val="2400"/>
              <a:buChar char="○"/>
              <a:defRPr i="1">
                <a:solidFill>
                  <a:schemeClr val="dk1"/>
                </a:solidFill>
              </a:defRPr>
            </a:lvl8pPr>
            <a:lvl9pPr marL="4114800" lvl="8" indent="-381000" algn="ctr" rtl="0">
              <a:spcBef>
                <a:spcPts val="800"/>
              </a:spcBef>
              <a:spcAft>
                <a:spcPts val="800"/>
              </a:spcAft>
              <a:buClr>
                <a:schemeClr val="dk1"/>
              </a:buClr>
              <a:buSzPts val="2400"/>
              <a:buChar char="■"/>
              <a:defRPr i="1">
                <a:solidFill>
                  <a:schemeClr val="dk1"/>
                </a:solidFill>
              </a:defRPr>
            </a:lvl9pPr>
          </a:lstStyle>
          <a:p>
            <a:endParaRPr/>
          </a:p>
        </p:txBody>
      </p:sp>
      <p:sp>
        <p:nvSpPr>
          <p:cNvPr id="55" name="Google Shape;55;p4"/>
          <p:cNvSpPr txBox="1"/>
          <p:nvPr/>
        </p:nvSpPr>
        <p:spPr>
          <a:xfrm>
            <a:off x="2679000" y="275719"/>
            <a:ext cx="1957200" cy="6537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9600">
                <a:solidFill>
                  <a:schemeClr val="dk1"/>
                </a:solidFill>
                <a:latin typeface="Walter Turncoat"/>
                <a:ea typeface="Walter Turncoat"/>
                <a:cs typeface="Walter Turncoat"/>
                <a:sym typeface="Walter Turncoat"/>
              </a:rPr>
              <a:t>“</a:t>
            </a:r>
            <a:endParaRPr sz="9600">
              <a:solidFill>
                <a:schemeClr val="dk1"/>
              </a:solidFill>
              <a:latin typeface="Walter Turncoat"/>
              <a:ea typeface="Walter Turncoat"/>
              <a:cs typeface="Walter Turncoat"/>
              <a:sym typeface="Walter Turncoat"/>
            </a:endParaRPr>
          </a:p>
        </p:txBody>
      </p:sp>
      <p:sp>
        <p:nvSpPr>
          <p:cNvPr id="56" name="Google Shape;56;p4"/>
          <p:cNvSpPr txBox="1">
            <a:spLocks noGrp="1"/>
          </p:cNvSpPr>
          <p:nvPr>
            <p:ph type="sldNum" idx="12"/>
          </p:nvPr>
        </p:nvSpPr>
        <p:spPr>
          <a:xfrm>
            <a:off x="8404384" y="199526"/>
            <a:ext cx="548700" cy="393600"/>
          </a:xfrm>
          <a:prstGeom prst="rect">
            <a:avLst/>
          </a:prstGeom>
        </p:spPr>
        <p:txBody>
          <a:bodyPr spcFirstLastPara="1" wrap="square" lIns="0" tIns="0" rIns="0" bIns="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a:t>
            </a:fld>
            <a:endParaRPr/>
          </a:p>
        </p:txBody>
      </p:sp>
      <p:grpSp>
        <p:nvGrpSpPr>
          <p:cNvPr id="57" name="Google Shape;57;p4"/>
          <p:cNvGrpSpPr/>
          <p:nvPr/>
        </p:nvGrpSpPr>
        <p:grpSpPr>
          <a:xfrm>
            <a:off x="6077345" y="2421525"/>
            <a:ext cx="1652587" cy="2191979"/>
            <a:chOff x="6077345" y="2421525"/>
            <a:chExt cx="1652587" cy="2191979"/>
          </a:xfrm>
        </p:grpSpPr>
        <p:sp>
          <p:nvSpPr>
            <p:cNvPr id="58" name="Google Shape;58;p4"/>
            <p:cNvSpPr/>
            <p:nvPr/>
          </p:nvSpPr>
          <p:spPr>
            <a:xfrm rot="-9402089">
              <a:off x="6110823" y="3129898"/>
              <a:ext cx="383368" cy="248322"/>
            </a:xfrm>
            <a:custGeom>
              <a:avLst/>
              <a:gdLst/>
              <a:ahLst/>
              <a:cxnLst/>
              <a:rect l="l" t="t" r="r" b="b"/>
              <a:pathLst>
                <a:path w="25146" h="16288" extrusionOk="0">
                  <a:moveTo>
                    <a:pt x="0" y="0"/>
                  </a:moveTo>
                  <a:cubicBezTo>
                    <a:pt x="9272" y="3711"/>
                    <a:pt x="18751" y="8617"/>
                    <a:pt x="25146" y="16288"/>
                  </a:cubicBezTo>
                </a:path>
              </a:pathLst>
            </a:custGeom>
            <a:noFill/>
            <a:ln w="38100" cap="rnd" cmpd="sng">
              <a:solidFill>
                <a:schemeClr val="dk1"/>
              </a:solidFill>
              <a:prstDash val="solid"/>
              <a:round/>
              <a:headEnd type="none" w="med" len="med"/>
              <a:tailEnd type="none" w="med" len="med"/>
            </a:ln>
          </p:spPr>
        </p:sp>
        <p:grpSp>
          <p:nvGrpSpPr>
            <p:cNvPr id="59" name="Google Shape;59;p4"/>
            <p:cNvGrpSpPr/>
            <p:nvPr/>
          </p:nvGrpSpPr>
          <p:grpSpPr>
            <a:xfrm flipH="1">
              <a:off x="6683849" y="4221134"/>
              <a:ext cx="477532" cy="392369"/>
              <a:chOff x="4104022" y="1595273"/>
              <a:chExt cx="440488" cy="361931"/>
            </a:xfrm>
          </p:grpSpPr>
          <p:sp>
            <p:nvSpPr>
              <p:cNvPr id="60" name="Google Shape;60;p4"/>
              <p:cNvSpPr/>
              <p:nvPr/>
            </p:nvSpPr>
            <p:spPr>
              <a:xfrm flipH="1">
                <a:off x="4423085" y="1595273"/>
                <a:ext cx="121425" cy="361931"/>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61" name="Google Shape;61;p4"/>
              <p:cNvSpPr/>
              <p:nvPr/>
            </p:nvSpPr>
            <p:spPr>
              <a:xfrm flipH="1">
                <a:off x="4104022" y="1595273"/>
                <a:ext cx="121425" cy="361931"/>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grpSp>
        <p:pic>
          <p:nvPicPr>
            <p:cNvPr id="62" name="Google Shape;62;p4"/>
            <p:cNvPicPr preferRelativeResize="0"/>
            <p:nvPr/>
          </p:nvPicPr>
          <p:blipFill>
            <a:blip r:embed="rId3">
              <a:alphaModFix/>
            </a:blip>
            <a:stretch>
              <a:fillRect/>
            </a:stretch>
          </p:blipFill>
          <p:spPr>
            <a:xfrm>
              <a:off x="6346671" y="2421525"/>
              <a:ext cx="1151884" cy="1884475"/>
            </a:xfrm>
            <a:prstGeom prst="rect">
              <a:avLst/>
            </a:prstGeom>
            <a:noFill/>
            <a:ln>
              <a:noFill/>
            </a:ln>
          </p:spPr>
        </p:pic>
        <p:sp>
          <p:nvSpPr>
            <p:cNvPr id="63" name="Google Shape;63;p4"/>
            <p:cNvSpPr/>
            <p:nvPr/>
          </p:nvSpPr>
          <p:spPr>
            <a:xfrm rot="10145659" flipH="1">
              <a:off x="7432735" y="3653264"/>
              <a:ext cx="271074" cy="302024"/>
            </a:xfrm>
            <a:custGeom>
              <a:avLst/>
              <a:gdLst/>
              <a:ahLst/>
              <a:cxnLst/>
              <a:rect l="l" t="t" r="r" b="b"/>
              <a:pathLst>
                <a:path w="10002" h="11144" extrusionOk="0">
                  <a:moveTo>
                    <a:pt x="0" y="11144"/>
                  </a:moveTo>
                  <a:cubicBezTo>
                    <a:pt x="4895" y="10166"/>
                    <a:pt x="10002" y="4991"/>
                    <a:pt x="10002" y="0"/>
                  </a:cubicBezTo>
                </a:path>
              </a:pathLst>
            </a:custGeom>
            <a:noFill/>
            <a:ln w="38100" cap="rnd" cmpd="sng">
              <a:solidFill>
                <a:schemeClr val="dk1"/>
              </a:solidFill>
              <a:prstDash val="solid"/>
              <a:round/>
              <a:headEnd type="none" w="med" len="med"/>
              <a:tailEnd type="none" w="med" len="med"/>
            </a:ln>
          </p:spPr>
        </p:sp>
        <p:sp>
          <p:nvSpPr>
            <p:cNvPr id="64" name="Google Shape;64;p4"/>
            <p:cNvSpPr/>
            <p:nvPr/>
          </p:nvSpPr>
          <p:spPr>
            <a:xfrm>
              <a:off x="6833395" y="3388622"/>
              <a:ext cx="145233" cy="145740"/>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 name="Google Shape;65;p4"/>
            <p:cNvSpPr/>
            <p:nvPr/>
          </p:nvSpPr>
          <p:spPr>
            <a:xfrm>
              <a:off x="6534799" y="3363823"/>
              <a:ext cx="127108" cy="131978"/>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66"/>
        <p:cNvGrpSpPr/>
        <p:nvPr/>
      </p:nvGrpSpPr>
      <p:grpSpPr>
        <a:xfrm>
          <a:off x="0" y="0"/>
          <a:ext cx="0" cy="0"/>
          <a:chOff x="0" y="0"/>
          <a:chExt cx="0" cy="0"/>
        </a:xfrm>
      </p:grpSpPr>
      <p:pic>
        <p:nvPicPr>
          <p:cNvPr id="67" name="Google Shape;67;p5"/>
          <p:cNvPicPr preferRelativeResize="0"/>
          <p:nvPr/>
        </p:nvPicPr>
        <p:blipFill>
          <a:blip r:embed="rId2">
            <a:alphaModFix/>
          </a:blip>
          <a:stretch>
            <a:fillRect/>
          </a:stretch>
        </p:blipFill>
        <p:spPr>
          <a:xfrm>
            <a:off x="151795" y="152400"/>
            <a:ext cx="7293742" cy="4838700"/>
          </a:xfrm>
          <a:prstGeom prst="rect">
            <a:avLst/>
          </a:prstGeom>
          <a:noFill/>
          <a:ln>
            <a:noFill/>
          </a:ln>
        </p:spPr>
      </p:pic>
      <p:sp>
        <p:nvSpPr>
          <p:cNvPr id="68" name="Google Shape;68;p5"/>
          <p:cNvSpPr txBox="1">
            <a:spLocks noGrp="1"/>
          </p:cNvSpPr>
          <p:nvPr>
            <p:ph type="title"/>
          </p:nvPr>
        </p:nvSpPr>
        <p:spPr>
          <a:xfrm>
            <a:off x="548125" y="593125"/>
            <a:ext cx="6167100" cy="39630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3000"/>
              <a:buNone/>
              <a:defRPr>
                <a:solidFill>
                  <a:schemeClr val="dk1"/>
                </a:solidFill>
              </a:defRPr>
            </a:lvl1pPr>
            <a:lvl2pPr lvl="1" rtl="0">
              <a:spcBef>
                <a:spcPts val="0"/>
              </a:spcBef>
              <a:spcAft>
                <a:spcPts val="0"/>
              </a:spcAft>
              <a:buClr>
                <a:schemeClr val="dk1"/>
              </a:buClr>
              <a:buSzPts val="3000"/>
              <a:buNone/>
              <a:defRPr>
                <a:solidFill>
                  <a:schemeClr val="dk1"/>
                </a:solidFill>
              </a:defRPr>
            </a:lvl2pPr>
            <a:lvl3pPr lvl="2" rtl="0">
              <a:spcBef>
                <a:spcPts val="0"/>
              </a:spcBef>
              <a:spcAft>
                <a:spcPts val="0"/>
              </a:spcAft>
              <a:buClr>
                <a:schemeClr val="dk1"/>
              </a:buClr>
              <a:buSzPts val="3000"/>
              <a:buNone/>
              <a:defRPr>
                <a:solidFill>
                  <a:schemeClr val="dk1"/>
                </a:solidFill>
              </a:defRPr>
            </a:lvl3pPr>
            <a:lvl4pPr lvl="3" rtl="0">
              <a:spcBef>
                <a:spcPts val="0"/>
              </a:spcBef>
              <a:spcAft>
                <a:spcPts val="0"/>
              </a:spcAft>
              <a:buClr>
                <a:schemeClr val="dk1"/>
              </a:buClr>
              <a:buSzPts val="3000"/>
              <a:buNone/>
              <a:defRPr>
                <a:solidFill>
                  <a:schemeClr val="dk1"/>
                </a:solidFill>
              </a:defRPr>
            </a:lvl4pPr>
            <a:lvl5pPr lvl="4" rtl="0">
              <a:spcBef>
                <a:spcPts val="0"/>
              </a:spcBef>
              <a:spcAft>
                <a:spcPts val="0"/>
              </a:spcAft>
              <a:buClr>
                <a:schemeClr val="dk1"/>
              </a:buClr>
              <a:buSzPts val="3000"/>
              <a:buNone/>
              <a:defRPr>
                <a:solidFill>
                  <a:schemeClr val="dk1"/>
                </a:solidFill>
              </a:defRPr>
            </a:lvl5pPr>
            <a:lvl6pPr lvl="5" rtl="0">
              <a:spcBef>
                <a:spcPts val="0"/>
              </a:spcBef>
              <a:spcAft>
                <a:spcPts val="0"/>
              </a:spcAft>
              <a:buClr>
                <a:schemeClr val="dk1"/>
              </a:buClr>
              <a:buSzPts val="3000"/>
              <a:buNone/>
              <a:defRPr>
                <a:solidFill>
                  <a:schemeClr val="dk1"/>
                </a:solidFill>
              </a:defRPr>
            </a:lvl6pPr>
            <a:lvl7pPr lvl="6" rtl="0">
              <a:spcBef>
                <a:spcPts val="0"/>
              </a:spcBef>
              <a:spcAft>
                <a:spcPts val="0"/>
              </a:spcAft>
              <a:buClr>
                <a:schemeClr val="dk1"/>
              </a:buClr>
              <a:buSzPts val="3000"/>
              <a:buNone/>
              <a:defRPr>
                <a:solidFill>
                  <a:schemeClr val="dk1"/>
                </a:solidFill>
              </a:defRPr>
            </a:lvl7pPr>
            <a:lvl8pPr lvl="7" rtl="0">
              <a:spcBef>
                <a:spcPts val="0"/>
              </a:spcBef>
              <a:spcAft>
                <a:spcPts val="0"/>
              </a:spcAft>
              <a:buClr>
                <a:schemeClr val="dk1"/>
              </a:buClr>
              <a:buSzPts val="3000"/>
              <a:buNone/>
              <a:defRPr>
                <a:solidFill>
                  <a:schemeClr val="dk1"/>
                </a:solidFill>
              </a:defRPr>
            </a:lvl8pPr>
            <a:lvl9pPr lvl="8" rtl="0">
              <a:spcBef>
                <a:spcPts val="0"/>
              </a:spcBef>
              <a:spcAft>
                <a:spcPts val="0"/>
              </a:spcAft>
              <a:buClr>
                <a:schemeClr val="dk1"/>
              </a:buClr>
              <a:buSzPts val="3000"/>
              <a:buNone/>
              <a:defRPr>
                <a:solidFill>
                  <a:schemeClr val="dk1"/>
                </a:solidFill>
              </a:defRPr>
            </a:lvl9pPr>
          </a:lstStyle>
          <a:p>
            <a:endParaRPr/>
          </a:p>
        </p:txBody>
      </p:sp>
      <p:sp>
        <p:nvSpPr>
          <p:cNvPr id="69" name="Google Shape;69;p5"/>
          <p:cNvSpPr txBox="1">
            <a:spLocks noGrp="1"/>
          </p:cNvSpPr>
          <p:nvPr>
            <p:ph type="body" idx="1"/>
          </p:nvPr>
        </p:nvSpPr>
        <p:spPr>
          <a:xfrm>
            <a:off x="548125" y="1271600"/>
            <a:ext cx="6167100" cy="32979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a:lvl1pPr>
            <a:lvl2pPr marL="914400" lvl="1" indent="-381000" rtl="0">
              <a:spcBef>
                <a:spcPts val="800"/>
              </a:spcBef>
              <a:spcAft>
                <a:spcPts val="0"/>
              </a:spcAft>
              <a:buSzPts val="2400"/>
              <a:buChar char="-"/>
              <a:defRPr/>
            </a:lvl2pPr>
            <a:lvl3pPr marL="1371600" lvl="2" indent="-381000" rtl="0">
              <a:spcBef>
                <a:spcPts val="800"/>
              </a:spcBef>
              <a:spcAft>
                <a:spcPts val="0"/>
              </a:spcAft>
              <a:buSzPts val="2400"/>
              <a:buChar char="-"/>
              <a:defRPr/>
            </a:lvl3pPr>
            <a:lvl4pPr marL="1828800" lvl="3" indent="-381000" rtl="0">
              <a:spcBef>
                <a:spcPts val="800"/>
              </a:spcBef>
              <a:spcAft>
                <a:spcPts val="0"/>
              </a:spcAft>
              <a:buSzPts val="2400"/>
              <a:buChar char="-"/>
              <a:defRPr/>
            </a:lvl4pPr>
            <a:lvl5pPr marL="2286000" lvl="4" indent="-381000" rtl="0">
              <a:spcBef>
                <a:spcPts val="800"/>
              </a:spcBef>
              <a:spcAft>
                <a:spcPts val="0"/>
              </a:spcAft>
              <a:buSzPts val="2400"/>
              <a:buChar char="-"/>
              <a:defRPr/>
            </a:lvl5pPr>
            <a:lvl6pPr marL="2743200" lvl="5" indent="-381000" rtl="0">
              <a:spcBef>
                <a:spcPts val="800"/>
              </a:spcBef>
              <a:spcAft>
                <a:spcPts val="0"/>
              </a:spcAft>
              <a:buSzPts val="2400"/>
              <a:buChar char="-"/>
              <a:defRPr/>
            </a:lvl6pPr>
            <a:lvl7pPr marL="3200400" lvl="6" indent="-381000" rtl="0">
              <a:spcBef>
                <a:spcPts val="800"/>
              </a:spcBef>
              <a:spcAft>
                <a:spcPts val="0"/>
              </a:spcAft>
              <a:buSzPts val="2400"/>
              <a:buChar char="●"/>
              <a:defRPr/>
            </a:lvl7pPr>
            <a:lvl8pPr marL="3657600" lvl="7" indent="-381000" rtl="0">
              <a:spcBef>
                <a:spcPts val="800"/>
              </a:spcBef>
              <a:spcAft>
                <a:spcPts val="0"/>
              </a:spcAft>
              <a:buSzPts val="2400"/>
              <a:buChar char="○"/>
              <a:defRPr/>
            </a:lvl8pPr>
            <a:lvl9pPr marL="4114800" lvl="8" indent="-381000" rtl="0">
              <a:spcBef>
                <a:spcPts val="800"/>
              </a:spcBef>
              <a:spcAft>
                <a:spcPts val="800"/>
              </a:spcAft>
              <a:buSzPts val="2400"/>
              <a:buChar char="■"/>
              <a:defRPr/>
            </a:lvl9pPr>
          </a:lstStyle>
          <a:p>
            <a:endParaRPr/>
          </a:p>
        </p:txBody>
      </p:sp>
      <p:sp>
        <p:nvSpPr>
          <p:cNvPr id="70" name="Google Shape;70;p5"/>
          <p:cNvSpPr txBox="1">
            <a:spLocks noGrp="1"/>
          </p:cNvSpPr>
          <p:nvPr>
            <p:ph type="sldNum" idx="12"/>
          </p:nvPr>
        </p:nvSpPr>
        <p:spPr>
          <a:xfrm>
            <a:off x="8404384" y="199526"/>
            <a:ext cx="548700" cy="393600"/>
          </a:xfrm>
          <a:prstGeom prst="rect">
            <a:avLst/>
          </a:prstGeom>
        </p:spPr>
        <p:txBody>
          <a:bodyPr spcFirstLastPara="1" wrap="square" lIns="0" tIns="0" rIns="0" bIns="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a:t>
            </a:fld>
            <a:endParaRPr/>
          </a:p>
        </p:txBody>
      </p:sp>
      <p:grpSp>
        <p:nvGrpSpPr>
          <p:cNvPr id="71" name="Google Shape;71;p5"/>
          <p:cNvGrpSpPr/>
          <p:nvPr/>
        </p:nvGrpSpPr>
        <p:grpSpPr>
          <a:xfrm>
            <a:off x="7351600" y="2783674"/>
            <a:ext cx="1613838" cy="1779823"/>
            <a:chOff x="7351600" y="2783674"/>
            <a:chExt cx="1613838" cy="1779823"/>
          </a:xfrm>
        </p:grpSpPr>
        <p:grpSp>
          <p:nvGrpSpPr>
            <p:cNvPr id="72" name="Google Shape;72;p5"/>
            <p:cNvGrpSpPr/>
            <p:nvPr/>
          </p:nvGrpSpPr>
          <p:grpSpPr>
            <a:xfrm flipH="1">
              <a:off x="7859537" y="4171128"/>
              <a:ext cx="477532" cy="392369"/>
              <a:chOff x="3019540" y="1549146"/>
              <a:chExt cx="440488" cy="361931"/>
            </a:xfrm>
          </p:grpSpPr>
          <p:sp>
            <p:nvSpPr>
              <p:cNvPr id="73" name="Google Shape;73;p5"/>
              <p:cNvSpPr/>
              <p:nvPr/>
            </p:nvSpPr>
            <p:spPr>
              <a:xfrm flipH="1">
                <a:off x="3338602" y="1549146"/>
                <a:ext cx="121425" cy="361931"/>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74" name="Google Shape;74;p5"/>
              <p:cNvSpPr/>
              <p:nvPr/>
            </p:nvSpPr>
            <p:spPr>
              <a:xfrm flipH="1">
                <a:off x="3019540" y="1549146"/>
                <a:ext cx="121425" cy="361931"/>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grpSp>
        <p:pic>
          <p:nvPicPr>
            <p:cNvPr id="75" name="Google Shape;75;p5"/>
            <p:cNvPicPr preferRelativeResize="0"/>
            <p:nvPr/>
          </p:nvPicPr>
          <p:blipFill>
            <a:blip r:embed="rId3">
              <a:alphaModFix/>
            </a:blip>
            <a:stretch>
              <a:fillRect/>
            </a:stretch>
          </p:blipFill>
          <p:spPr>
            <a:xfrm>
              <a:off x="7351600" y="2783674"/>
              <a:ext cx="1457782" cy="1483911"/>
            </a:xfrm>
            <a:prstGeom prst="rect">
              <a:avLst/>
            </a:prstGeom>
            <a:noFill/>
            <a:ln>
              <a:noFill/>
            </a:ln>
          </p:spPr>
        </p:pic>
        <p:sp>
          <p:nvSpPr>
            <p:cNvPr id="76" name="Google Shape;76;p5"/>
            <p:cNvSpPr/>
            <p:nvPr/>
          </p:nvSpPr>
          <p:spPr>
            <a:xfrm rot="10145659" flipH="1">
              <a:off x="8668242" y="3860439"/>
              <a:ext cx="271074" cy="302024"/>
            </a:xfrm>
            <a:custGeom>
              <a:avLst/>
              <a:gdLst/>
              <a:ahLst/>
              <a:cxnLst/>
              <a:rect l="l" t="t" r="r" b="b"/>
              <a:pathLst>
                <a:path w="10002" h="11144" extrusionOk="0">
                  <a:moveTo>
                    <a:pt x="0" y="11144"/>
                  </a:moveTo>
                  <a:cubicBezTo>
                    <a:pt x="4895" y="10166"/>
                    <a:pt x="10002" y="4991"/>
                    <a:pt x="10002" y="0"/>
                  </a:cubicBezTo>
                </a:path>
              </a:pathLst>
            </a:custGeom>
            <a:noFill/>
            <a:ln w="38100" cap="rnd" cmpd="sng">
              <a:solidFill>
                <a:schemeClr val="dk1"/>
              </a:solidFill>
              <a:prstDash val="solid"/>
              <a:round/>
              <a:headEnd type="none" w="med" len="med"/>
              <a:tailEnd type="none" w="med" len="med"/>
            </a:ln>
          </p:spPr>
        </p:sp>
        <p:sp>
          <p:nvSpPr>
            <p:cNvPr id="77" name="Google Shape;77;p5"/>
            <p:cNvSpPr/>
            <p:nvPr/>
          </p:nvSpPr>
          <p:spPr>
            <a:xfrm>
              <a:off x="8068901" y="3595797"/>
              <a:ext cx="145233" cy="145740"/>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 name="Google Shape;78;p5"/>
            <p:cNvSpPr/>
            <p:nvPr/>
          </p:nvSpPr>
          <p:spPr>
            <a:xfrm>
              <a:off x="7770305" y="3570998"/>
              <a:ext cx="127108" cy="131978"/>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79"/>
        <p:cNvGrpSpPr/>
        <p:nvPr/>
      </p:nvGrpSpPr>
      <p:grpSpPr>
        <a:xfrm>
          <a:off x="0" y="0"/>
          <a:ext cx="0" cy="0"/>
          <a:chOff x="0" y="0"/>
          <a:chExt cx="0" cy="0"/>
        </a:xfrm>
      </p:grpSpPr>
      <p:pic>
        <p:nvPicPr>
          <p:cNvPr id="80" name="Google Shape;80;p6"/>
          <p:cNvPicPr preferRelativeResize="0"/>
          <p:nvPr/>
        </p:nvPicPr>
        <p:blipFill>
          <a:blip r:embed="rId2">
            <a:alphaModFix/>
          </a:blip>
          <a:stretch>
            <a:fillRect/>
          </a:stretch>
        </p:blipFill>
        <p:spPr>
          <a:xfrm>
            <a:off x="4393063" y="885825"/>
            <a:ext cx="3603500" cy="3738574"/>
          </a:xfrm>
          <a:prstGeom prst="rect">
            <a:avLst/>
          </a:prstGeom>
          <a:noFill/>
          <a:ln>
            <a:noFill/>
          </a:ln>
        </p:spPr>
      </p:pic>
      <p:pic>
        <p:nvPicPr>
          <p:cNvPr id="81" name="Google Shape;81;p6"/>
          <p:cNvPicPr preferRelativeResize="0"/>
          <p:nvPr/>
        </p:nvPicPr>
        <p:blipFill>
          <a:blip r:embed="rId2">
            <a:alphaModFix/>
          </a:blip>
          <a:stretch>
            <a:fillRect/>
          </a:stretch>
        </p:blipFill>
        <p:spPr>
          <a:xfrm flipH="1">
            <a:off x="1147438" y="1314450"/>
            <a:ext cx="3603500" cy="3538551"/>
          </a:xfrm>
          <a:prstGeom prst="rect">
            <a:avLst/>
          </a:prstGeom>
          <a:noFill/>
          <a:ln>
            <a:noFill/>
          </a:ln>
        </p:spPr>
      </p:pic>
      <p:sp>
        <p:nvSpPr>
          <p:cNvPr id="82" name="Google Shape;82;p6"/>
          <p:cNvSpPr txBox="1">
            <a:spLocks noGrp="1"/>
          </p:cNvSpPr>
          <p:nvPr>
            <p:ph type="title"/>
          </p:nvPr>
        </p:nvSpPr>
        <p:spPr>
          <a:xfrm>
            <a:off x="1488450" y="243075"/>
            <a:ext cx="6167100" cy="396300"/>
          </a:xfrm>
          <a:prstGeom prst="rect">
            <a:avLst/>
          </a:prstGeom>
        </p:spPr>
        <p:txBody>
          <a:bodyPr spcFirstLastPara="1" wrap="square" lIns="0" tIns="0" rIns="0" bIns="0"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83" name="Google Shape;83;p6"/>
          <p:cNvSpPr txBox="1">
            <a:spLocks noGrp="1"/>
          </p:cNvSpPr>
          <p:nvPr>
            <p:ph type="body" idx="1"/>
          </p:nvPr>
        </p:nvSpPr>
        <p:spPr>
          <a:xfrm>
            <a:off x="1693075" y="1618400"/>
            <a:ext cx="2509800" cy="28893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800"/>
              </a:spcBef>
              <a:spcAft>
                <a:spcPts val="0"/>
              </a:spcAft>
              <a:buSzPts val="2000"/>
              <a:buChar char="-"/>
              <a:defRPr sz="2000"/>
            </a:lvl2pPr>
            <a:lvl3pPr marL="1371600" lvl="2" indent="-355600" rtl="0">
              <a:spcBef>
                <a:spcPts val="800"/>
              </a:spcBef>
              <a:spcAft>
                <a:spcPts val="0"/>
              </a:spcAft>
              <a:buSzPts val="2000"/>
              <a:buChar char="-"/>
              <a:defRPr sz="2000"/>
            </a:lvl3pPr>
            <a:lvl4pPr marL="1828800" lvl="3" indent="-355600" rtl="0">
              <a:spcBef>
                <a:spcPts val="800"/>
              </a:spcBef>
              <a:spcAft>
                <a:spcPts val="0"/>
              </a:spcAft>
              <a:buSzPts val="2000"/>
              <a:buChar char="-"/>
              <a:defRPr sz="2000"/>
            </a:lvl4pPr>
            <a:lvl5pPr marL="2286000" lvl="4" indent="-355600" rtl="0">
              <a:spcBef>
                <a:spcPts val="800"/>
              </a:spcBef>
              <a:spcAft>
                <a:spcPts val="0"/>
              </a:spcAft>
              <a:buSzPts val="2000"/>
              <a:buChar char="-"/>
              <a:defRPr sz="2000"/>
            </a:lvl5pPr>
            <a:lvl6pPr marL="2743200" lvl="5" indent="-355600" rtl="0">
              <a:spcBef>
                <a:spcPts val="800"/>
              </a:spcBef>
              <a:spcAft>
                <a:spcPts val="0"/>
              </a:spcAft>
              <a:buSzPts val="2000"/>
              <a:buChar char="-"/>
              <a:defRPr sz="2000"/>
            </a:lvl6pPr>
            <a:lvl7pPr marL="3200400" lvl="6" indent="-355600" rtl="0">
              <a:spcBef>
                <a:spcPts val="800"/>
              </a:spcBef>
              <a:spcAft>
                <a:spcPts val="0"/>
              </a:spcAft>
              <a:buSzPts val="2000"/>
              <a:buChar char="●"/>
              <a:defRPr sz="2000"/>
            </a:lvl7pPr>
            <a:lvl8pPr marL="3657600" lvl="7" indent="-355600" rtl="0">
              <a:spcBef>
                <a:spcPts val="800"/>
              </a:spcBef>
              <a:spcAft>
                <a:spcPts val="0"/>
              </a:spcAft>
              <a:buSzPts val="2000"/>
              <a:buChar char="○"/>
              <a:defRPr sz="2000"/>
            </a:lvl8pPr>
            <a:lvl9pPr marL="4114800" lvl="8" indent="-355600" rtl="0">
              <a:spcBef>
                <a:spcPts val="800"/>
              </a:spcBef>
              <a:spcAft>
                <a:spcPts val="800"/>
              </a:spcAft>
              <a:buSzPts val="2000"/>
              <a:buChar char="■"/>
              <a:defRPr sz="2000"/>
            </a:lvl9pPr>
          </a:lstStyle>
          <a:p>
            <a:endParaRPr/>
          </a:p>
        </p:txBody>
      </p:sp>
      <p:sp>
        <p:nvSpPr>
          <p:cNvPr id="84" name="Google Shape;84;p6"/>
          <p:cNvSpPr txBox="1">
            <a:spLocks noGrp="1"/>
          </p:cNvSpPr>
          <p:nvPr>
            <p:ph type="body" idx="2"/>
          </p:nvPr>
        </p:nvSpPr>
        <p:spPr>
          <a:xfrm>
            <a:off x="4939924" y="1313600"/>
            <a:ext cx="2509800" cy="28893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800"/>
              </a:spcBef>
              <a:spcAft>
                <a:spcPts val="0"/>
              </a:spcAft>
              <a:buSzPts val="2000"/>
              <a:buChar char="-"/>
              <a:defRPr sz="2000"/>
            </a:lvl2pPr>
            <a:lvl3pPr marL="1371600" lvl="2" indent="-355600" rtl="0">
              <a:spcBef>
                <a:spcPts val="800"/>
              </a:spcBef>
              <a:spcAft>
                <a:spcPts val="0"/>
              </a:spcAft>
              <a:buSzPts val="2000"/>
              <a:buChar char="-"/>
              <a:defRPr sz="2000"/>
            </a:lvl3pPr>
            <a:lvl4pPr marL="1828800" lvl="3" indent="-355600" rtl="0">
              <a:spcBef>
                <a:spcPts val="800"/>
              </a:spcBef>
              <a:spcAft>
                <a:spcPts val="0"/>
              </a:spcAft>
              <a:buSzPts val="2000"/>
              <a:buChar char="-"/>
              <a:defRPr sz="2000"/>
            </a:lvl4pPr>
            <a:lvl5pPr marL="2286000" lvl="4" indent="-355600" rtl="0">
              <a:spcBef>
                <a:spcPts val="800"/>
              </a:spcBef>
              <a:spcAft>
                <a:spcPts val="0"/>
              </a:spcAft>
              <a:buSzPts val="2000"/>
              <a:buChar char="-"/>
              <a:defRPr sz="2000"/>
            </a:lvl5pPr>
            <a:lvl6pPr marL="2743200" lvl="5" indent="-355600" rtl="0">
              <a:spcBef>
                <a:spcPts val="800"/>
              </a:spcBef>
              <a:spcAft>
                <a:spcPts val="0"/>
              </a:spcAft>
              <a:buSzPts val="2000"/>
              <a:buChar char="-"/>
              <a:defRPr sz="2000"/>
            </a:lvl6pPr>
            <a:lvl7pPr marL="3200400" lvl="6" indent="-355600" rtl="0">
              <a:spcBef>
                <a:spcPts val="800"/>
              </a:spcBef>
              <a:spcAft>
                <a:spcPts val="0"/>
              </a:spcAft>
              <a:buSzPts val="2000"/>
              <a:buChar char="●"/>
              <a:defRPr sz="2000"/>
            </a:lvl7pPr>
            <a:lvl8pPr marL="3657600" lvl="7" indent="-355600" rtl="0">
              <a:spcBef>
                <a:spcPts val="800"/>
              </a:spcBef>
              <a:spcAft>
                <a:spcPts val="0"/>
              </a:spcAft>
              <a:buSzPts val="2000"/>
              <a:buChar char="○"/>
              <a:defRPr sz="2000"/>
            </a:lvl8pPr>
            <a:lvl9pPr marL="4114800" lvl="8" indent="-355600" rtl="0">
              <a:spcBef>
                <a:spcPts val="800"/>
              </a:spcBef>
              <a:spcAft>
                <a:spcPts val="800"/>
              </a:spcAft>
              <a:buSzPts val="2000"/>
              <a:buChar char="■"/>
              <a:defRPr sz="2000"/>
            </a:lvl9pPr>
          </a:lstStyle>
          <a:p>
            <a:endParaRPr/>
          </a:p>
        </p:txBody>
      </p:sp>
      <p:sp>
        <p:nvSpPr>
          <p:cNvPr id="85" name="Google Shape;85;p6"/>
          <p:cNvSpPr txBox="1">
            <a:spLocks noGrp="1"/>
          </p:cNvSpPr>
          <p:nvPr>
            <p:ph type="sldNum" idx="12"/>
          </p:nvPr>
        </p:nvSpPr>
        <p:spPr>
          <a:xfrm>
            <a:off x="8404384" y="199526"/>
            <a:ext cx="548700" cy="393600"/>
          </a:xfrm>
          <a:prstGeom prst="rect">
            <a:avLst/>
          </a:prstGeom>
        </p:spPr>
        <p:txBody>
          <a:bodyPr spcFirstLastPara="1" wrap="square" lIns="0" tIns="0" rIns="0" bIns="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a:t>
            </a:fld>
            <a:endParaRPr/>
          </a:p>
        </p:txBody>
      </p:sp>
      <p:grpSp>
        <p:nvGrpSpPr>
          <p:cNvPr id="86" name="Google Shape;86;p6"/>
          <p:cNvGrpSpPr/>
          <p:nvPr/>
        </p:nvGrpSpPr>
        <p:grpSpPr>
          <a:xfrm>
            <a:off x="7863411" y="2967400"/>
            <a:ext cx="1420590" cy="1275975"/>
            <a:chOff x="7863411" y="2967400"/>
            <a:chExt cx="1420590" cy="1275975"/>
          </a:xfrm>
        </p:grpSpPr>
        <p:grpSp>
          <p:nvGrpSpPr>
            <p:cNvPr id="87" name="Google Shape;87;p6"/>
            <p:cNvGrpSpPr/>
            <p:nvPr/>
          </p:nvGrpSpPr>
          <p:grpSpPr>
            <a:xfrm>
              <a:off x="8277250" y="3881444"/>
              <a:ext cx="440488" cy="361931"/>
              <a:chOff x="8277250" y="3881444"/>
              <a:chExt cx="440488" cy="361931"/>
            </a:xfrm>
          </p:grpSpPr>
          <p:sp>
            <p:nvSpPr>
              <p:cNvPr id="88" name="Google Shape;88;p6"/>
              <p:cNvSpPr/>
              <p:nvPr/>
            </p:nvSpPr>
            <p:spPr>
              <a:xfrm>
                <a:off x="8277250" y="3881444"/>
                <a:ext cx="121425" cy="361931"/>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89" name="Google Shape;89;p6"/>
              <p:cNvSpPr/>
              <p:nvPr/>
            </p:nvSpPr>
            <p:spPr>
              <a:xfrm>
                <a:off x="8596313" y="3881444"/>
                <a:ext cx="121425" cy="361931"/>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grpSp>
        <p:pic>
          <p:nvPicPr>
            <p:cNvPr id="90" name="Google Shape;90;p6"/>
            <p:cNvPicPr preferRelativeResize="0"/>
            <p:nvPr/>
          </p:nvPicPr>
          <p:blipFill>
            <a:blip r:embed="rId3">
              <a:alphaModFix/>
            </a:blip>
            <a:stretch>
              <a:fillRect/>
            </a:stretch>
          </p:blipFill>
          <p:spPr>
            <a:xfrm>
              <a:off x="7863411" y="2967400"/>
              <a:ext cx="1420590" cy="982427"/>
            </a:xfrm>
            <a:prstGeom prst="rect">
              <a:avLst/>
            </a:prstGeom>
            <a:noFill/>
            <a:ln>
              <a:noFill/>
            </a:ln>
          </p:spPr>
        </p:pic>
        <p:sp>
          <p:nvSpPr>
            <p:cNvPr id="91" name="Google Shape;91;p6"/>
            <p:cNvSpPr/>
            <p:nvPr/>
          </p:nvSpPr>
          <p:spPr>
            <a:xfrm>
              <a:off x="8535376" y="3335872"/>
              <a:ext cx="145233" cy="145740"/>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 name="Google Shape;92;p6"/>
            <p:cNvSpPr/>
            <p:nvPr/>
          </p:nvSpPr>
          <p:spPr>
            <a:xfrm>
              <a:off x="8236780" y="3311073"/>
              <a:ext cx="127108" cy="131978"/>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3" name="Google Shape;93;p6"/>
          <p:cNvGrpSpPr/>
          <p:nvPr/>
        </p:nvGrpSpPr>
        <p:grpSpPr>
          <a:xfrm>
            <a:off x="-207150" y="2962110"/>
            <a:ext cx="1286833" cy="1586084"/>
            <a:chOff x="-207150" y="2962110"/>
            <a:chExt cx="1286833" cy="1586084"/>
          </a:xfrm>
        </p:grpSpPr>
        <p:grpSp>
          <p:nvGrpSpPr>
            <p:cNvPr id="94" name="Google Shape;94;p6"/>
            <p:cNvGrpSpPr/>
            <p:nvPr/>
          </p:nvGrpSpPr>
          <p:grpSpPr>
            <a:xfrm>
              <a:off x="120475" y="4186263"/>
              <a:ext cx="547675" cy="361931"/>
              <a:chOff x="120475" y="4186263"/>
              <a:chExt cx="547675" cy="361931"/>
            </a:xfrm>
          </p:grpSpPr>
          <p:sp>
            <p:nvSpPr>
              <p:cNvPr id="95" name="Google Shape;95;p6"/>
              <p:cNvSpPr/>
              <p:nvPr/>
            </p:nvSpPr>
            <p:spPr>
              <a:xfrm>
                <a:off x="120475" y="4186263"/>
                <a:ext cx="121425" cy="361931"/>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96" name="Google Shape;96;p6"/>
              <p:cNvSpPr/>
              <p:nvPr/>
            </p:nvSpPr>
            <p:spPr>
              <a:xfrm flipH="1">
                <a:off x="546725" y="4186263"/>
                <a:ext cx="121425" cy="361931"/>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grpSp>
        <p:pic>
          <p:nvPicPr>
            <p:cNvPr id="97" name="Google Shape;97;p6"/>
            <p:cNvPicPr preferRelativeResize="0"/>
            <p:nvPr/>
          </p:nvPicPr>
          <p:blipFill>
            <a:blip r:embed="rId4">
              <a:alphaModFix/>
            </a:blip>
            <a:stretch>
              <a:fillRect/>
            </a:stretch>
          </p:blipFill>
          <p:spPr>
            <a:xfrm>
              <a:off x="-207150" y="2962110"/>
              <a:ext cx="1286833" cy="1305290"/>
            </a:xfrm>
            <a:prstGeom prst="rect">
              <a:avLst/>
            </a:prstGeom>
            <a:noFill/>
            <a:ln>
              <a:noFill/>
            </a:ln>
          </p:spPr>
        </p:pic>
        <p:sp>
          <p:nvSpPr>
            <p:cNvPr id="98" name="Google Shape;98;p6"/>
            <p:cNvSpPr/>
            <p:nvPr/>
          </p:nvSpPr>
          <p:spPr>
            <a:xfrm rot="10576116">
              <a:off x="213730" y="3649426"/>
              <a:ext cx="145541" cy="146049"/>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 name="Google Shape;99;p6"/>
            <p:cNvSpPr/>
            <p:nvPr/>
          </p:nvSpPr>
          <p:spPr>
            <a:xfrm rot="10598995">
              <a:off x="532326" y="3669443"/>
              <a:ext cx="127326" cy="132204"/>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 name="Google Shape;100;p6"/>
            <p:cNvSpPr/>
            <p:nvPr/>
          </p:nvSpPr>
          <p:spPr>
            <a:xfrm rot="2878168">
              <a:off x="140003" y="3477827"/>
              <a:ext cx="592515" cy="660127"/>
            </a:xfrm>
            <a:custGeom>
              <a:avLst/>
              <a:gdLst/>
              <a:ahLst/>
              <a:cxnLst/>
              <a:rect l="l" t="t" r="r" b="b"/>
              <a:pathLst>
                <a:path w="10002" h="11144" extrusionOk="0">
                  <a:moveTo>
                    <a:pt x="0" y="11144"/>
                  </a:moveTo>
                  <a:cubicBezTo>
                    <a:pt x="4895" y="10166"/>
                    <a:pt x="10002" y="4991"/>
                    <a:pt x="10002" y="0"/>
                  </a:cubicBezTo>
                </a:path>
              </a:pathLst>
            </a:custGeom>
            <a:noFill/>
            <a:ln w="38100" cap="rnd" cmpd="sng">
              <a:solidFill>
                <a:schemeClr val="lt1"/>
              </a:solidFill>
              <a:prstDash val="solid"/>
              <a:round/>
              <a:headEnd type="none" w="med" len="med"/>
              <a:tailEnd type="none" w="med" len="med"/>
            </a:ln>
          </p:spPr>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101"/>
        <p:cNvGrpSpPr/>
        <p:nvPr/>
      </p:nvGrpSpPr>
      <p:grpSpPr>
        <a:xfrm>
          <a:off x="0" y="0"/>
          <a:ext cx="0" cy="0"/>
          <a:chOff x="0" y="0"/>
          <a:chExt cx="0" cy="0"/>
        </a:xfrm>
      </p:grpSpPr>
      <p:pic>
        <p:nvPicPr>
          <p:cNvPr id="102" name="Google Shape;102;p7"/>
          <p:cNvPicPr preferRelativeResize="0"/>
          <p:nvPr/>
        </p:nvPicPr>
        <p:blipFill>
          <a:blip r:embed="rId2">
            <a:alphaModFix/>
          </a:blip>
          <a:stretch>
            <a:fillRect/>
          </a:stretch>
        </p:blipFill>
        <p:spPr>
          <a:xfrm>
            <a:off x="151795" y="152400"/>
            <a:ext cx="7293742" cy="4838700"/>
          </a:xfrm>
          <a:prstGeom prst="rect">
            <a:avLst/>
          </a:prstGeom>
          <a:noFill/>
          <a:ln>
            <a:noFill/>
          </a:ln>
        </p:spPr>
      </p:pic>
      <p:sp>
        <p:nvSpPr>
          <p:cNvPr id="103" name="Google Shape;103;p7"/>
          <p:cNvSpPr txBox="1">
            <a:spLocks noGrp="1"/>
          </p:cNvSpPr>
          <p:nvPr>
            <p:ph type="title"/>
          </p:nvPr>
        </p:nvSpPr>
        <p:spPr>
          <a:xfrm>
            <a:off x="548125" y="593125"/>
            <a:ext cx="6167100" cy="396300"/>
          </a:xfrm>
          <a:prstGeom prst="rect">
            <a:avLst/>
          </a:prstGeom>
        </p:spPr>
        <p:txBody>
          <a:bodyPr spcFirstLastPara="1" wrap="square" lIns="0" tIns="0" rIns="0" bIns="0"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04" name="Google Shape;104;p7"/>
          <p:cNvSpPr txBox="1">
            <a:spLocks noGrp="1"/>
          </p:cNvSpPr>
          <p:nvPr>
            <p:ph type="body" idx="1"/>
          </p:nvPr>
        </p:nvSpPr>
        <p:spPr>
          <a:xfrm>
            <a:off x="548125" y="1271600"/>
            <a:ext cx="1921200" cy="33075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800"/>
              </a:spcBef>
              <a:spcAft>
                <a:spcPts val="0"/>
              </a:spcAft>
              <a:buSzPts val="1800"/>
              <a:buChar char="-"/>
              <a:defRPr sz="1800"/>
            </a:lvl2pPr>
            <a:lvl3pPr marL="1371600" lvl="2" indent="-342900" rtl="0">
              <a:spcBef>
                <a:spcPts val="800"/>
              </a:spcBef>
              <a:spcAft>
                <a:spcPts val="0"/>
              </a:spcAft>
              <a:buSzPts val="1800"/>
              <a:buChar char="-"/>
              <a:defRPr sz="1800"/>
            </a:lvl3pPr>
            <a:lvl4pPr marL="1828800" lvl="3" indent="-342900" rtl="0">
              <a:spcBef>
                <a:spcPts val="800"/>
              </a:spcBef>
              <a:spcAft>
                <a:spcPts val="0"/>
              </a:spcAft>
              <a:buSzPts val="1800"/>
              <a:buChar char="-"/>
              <a:defRPr sz="1800"/>
            </a:lvl4pPr>
            <a:lvl5pPr marL="2286000" lvl="4" indent="-342900" rtl="0">
              <a:spcBef>
                <a:spcPts val="800"/>
              </a:spcBef>
              <a:spcAft>
                <a:spcPts val="0"/>
              </a:spcAft>
              <a:buSzPts val="1800"/>
              <a:buChar char="-"/>
              <a:defRPr sz="1800"/>
            </a:lvl5pPr>
            <a:lvl6pPr marL="2743200" lvl="5" indent="-342900" rtl="0">
              <a:spcBef>
                <a:spcPts val="800"/>
              </a:spcBef>
              <a:spcAft>
                <a:spcPts val="0"/>
              </a:spcAft>
              <a:buSzPts val="1800"/>
              <a:buChar char="-"/>
              <a:defRPr sz="1800"/>
            </a:lvl6pPr>
            <a:lvl7pPr marL="3200400" lvl="6" indent="-342900" rtl="0">
              <a:spcBef>
                <a:spcPts val="800"/>
              </a:spcBef>
              <a:spcAft>
                <a:spcPts val="0"/>
              </a:spcAft>
              <a:buSzPts val="1800"/>
              <a:buChar char="●"/>
              <a:defRPr sz="1800"/>
            </a:lvl7pPr>
            <a:lvl8pPr marL="3657600" lvl="7" indent="-342900" rtl="0">
              <a:spcBef>
                <a:spcPts val="800"/>
              </a:spcBef>
              <a:spcAft>
                <a:spcPts val="0"/>
              </a:spcAft>
              <a:buSzPts val="1800"/>
              <a:buChar char="○"/>
              <a:defRPr sz="1800"/>
            </a:lvl8pPr>
            <a:lvl9pPr marL="4114800" lvl="8" indent="-342900" rtl="0">
              <a:spcBef>
                <a:spcPts val="800"/>
              </a:spcBef>
              <a:spcAft>
                <a:spcPts val="800"/>
              </a:spcAft>
              <a:buSzPts val="1800"/>
              <a:buChar char="■"/>
              <a:defRPr sz="1800"/>
            </a:lvl9pPr>
          </a:lstStyle>
          <a:p>
            <a:endParaRPr/>
          </a:p>
        </p:txBody>
      </p:sp>
      <p:sp>
        <p:nvSpPr>
          <p:cNvPr id="105" name="Google Shape;105;p7"/>
          <p:cNvSpPr txBox="1">
            <a:spLocks noGrp="1"/>
          </p:cNvSpPr>
          <p:nvPr>
            <p:ph type="body" idx="2"/>
          </p:nvPr>
        </p:nvSpPr>
        <p:spPr>
          <a:xfrm>
            <a:off x="2671075" y="1271600"/>
            <a:ext cx="1921200" cy="33075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800"/>
              </a:spcBef>
              <a:spcAft>
                <a:spcPts val="0"/>
              </a:spcAft>
              <a:buSzPts val="1800"/>
              <a:buChar char="-"/>
              <a:defRPr sz="1800"/>
            </a:lvl2pPr>
            <a:lvl3pPr marL="1371600" lvl="2" indent="-342900" rtl="0">
              <a:spcBef>
                <a:spcPts val="800"/>
              </a:spcBef>
              <a:spcAft>
                <a:spcPts val="0"/>
              </a:spcAft>
              <a:buSzPts val="1800"/>
              <a:buChar char="-"/>
              <a:defRPr sz="1800"/>
            </a:lvl3pPr>
            <a:lvl4pPr marL="1828800" lvl="3" indent="-342900" rtl="0">
              <a:spcBef>
                <a:spcPts val="800"/>
              </a:spcBef>
              <a:spcAft>
                <a:spcPts val="0"/>
              </a:spcAft>
              <a:buSzPts val="1800"/>
              <a:buChar char="-"/>
              <a:defRPr sz="1800"/>
            </a:lvl4pPr>
            <a:lvl5pPr marL="2286000" lvl="4" indent="-342900" rtl="0">
              <a:spcBef>
                <a:spcPts val="800"/>
              </a:spcBef>
              <a:spcAft>
                <a:spcPts val="0"/>
              </a:spcAft>
              <a:buSzPts val="1800"/>
              <a:buChar char="-"/>
              <a:defRPr sz="1800"/>
            </a:lvl5pPr>
            <a:lvl6pPr marL="2743200" lvl="5" indent="-342900" rtl="0">
              <a:spcBef>
                <a:spcPts val="800"/>
              </a:spcBef>
              <a:spcAft>
                <a:spcPts val="0"/>
              </a:spcAft>
              <a:buSzPts val="1800"/>
              <a:buChar char="-"/>
              <a:defRPr sz="1800"/>
            </a:lvl6pPr>
            <a:lvl7pPr marL="3200400" lvl="6" indent="-342900" rtl="0">
              <a:spcBef>
                <a:spcPts val="800"/>
              </a:spcBef>
              <a:spcAft>
                <a:spcPts val="0"/>
              </a:spcAft>
              <a:buSzPts val="1800"/>
              <a:buChar char="●"/>
              <a:defRPr sz="1800"/>
            </a:lvl7pPr>
            <a:lvl8pPr marL="3657600" lvl="7" indent="-342900" rtl="0">
              <a:spcBef>
                <a:spcPts val="800"/>
              </a:spcBef>
              <a:spcAft>
                <a:spcPts val="0"/>
              </a:spcAft>
              <a:buSzPts val="1800"/>
              <a:buChar char="○"/>
              <a:defRPr sz="1800"/>
            </a:lvl8pPr>
            <a:lvl9pPr marL="4114800" lvl="8" indent="-342900" rtl="0">
              <a:spcBef>
                <a:spcPts val="800"/>
              </a:spcBef>
              <a:spcAft>
                <a:spcPts val="800"/>
              </a:spcAft>
              <a:buSzPts val="1800"/>
              <a:buChar char="■"/>
              <a:defRPr sz="1800"/>
            </a:lvl9pPr>
          </a:lstStyle>
          <a:p>
            <a:endParaRPr/>
          </a:p>
        </p:txBody>
      </p:sp>
      <p:sp>
        <p:nvSpPr>
          <p:cNvPr id="106" name="Google Shape;106;p7"/>
          <p:cNvSpPr txBox="1">
            <a:spLocks noGrp="1"/>
          </p:cNvSpPr>
          <p:nvPr>
            <p:ph type="sldNum" idx="12"/>
          </p:nvPr>
        </p:nvSpPr>
        <p:spPr>
          <a:xfrm>
            <a:off x="8404384" y="199526"/>
            <a:ext cx="548700" cy="393600"/>
          </a:xfrm>
          <a:prstGeom prst="rect">
            <a:avLst/>
          </a:prstGeom>
        </p:spPr>
        <p:txBody>
          <a:bodyPr spcFirstLastPara="1" wrap="square" lIns="0" tIns="0" rIns="0" bIns="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a:t>
            </a:fld>
            <a:endParaRPr/>
          </a:p>
        </p:txBody>
      </p:sp>
      <p:sp>
        <p:nvSpPr>
          <p:cNvPr id="107" name="Google Shape;107;p7"/>
          <p:cNvSpPr txBox="1">
            <a:spLocks noGrp="1"/>
          </p:cNvSpPr>
          <p:nvPr>
            <p:ph type="body" idx="3"/>
          </p:nvPr>
        </p:nvSpPr>
        <p:spPr>
          <a:xfrm>
            <a:off x="4794026" y="1271600"/>
            <a:ext cx="1921200" cy="33075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800"/>
              </a:spcBef>
              <a:spcAft>
                <a:spcPts val="0"/>
              </a:spcAft>
              <a:buSzPts val="1800"/>
              <a:buChar char="-"/>
              <a:defRPr sz="1800"/>
            </a:lvl2pPr>
            <a:lvl3pPr marL="1371600" lvl="2" indent="-342900" rtl="0">
              <a:spcBef>
                <a:spcPts val="800"/>
              </a:spcBef>
              <a:spcAft>
                <a:spcPts val="0"/>
              </a:spcAft>
              <a:buSzPts val="1800"/>
              <a:buChar char="-"/>
              <a:defRPr sz="1800"/>
            </a:lvl3pPr>
            <a:lvl4pPr marL="1828800" lvl="3" indent="-342900" rtl="0">
              <a:spcBef>
                <a:spcPts val="800"/>
              </a:spcBef>
              <a:spcAft>
                <a:spcPts val="0"/>
              </a:spcAft>
              <a:buSzPts val="1800"/>
              <a:buChar char="-"/>
              <a:defRPr sz="1800"/>
            </a:lvl4pPr>
            <a:lvl5pPr marL="2286000" lvl="4" indent="-342900" rtl="0">
              <a:spcBef>
                <a:spcPts val="800"/>
              </a:spcBef>
              <a:spcAft>
                <a:spcPts val="0"/>
              </a:spcAft>
              <a:buSzPts val="1800"/>
              <a:buChar char="-"/>
              <a:defRPr sz="1800"/>
            </a:lvl5pPr>
            <a:lvl6pPr marL="2743200" lvl="5" indent="-342900" rtl="0">
              <a:spcBef>
                <a:spcPts val="800"/>
              </a:spcBef>
              <a:spcAft>
                <a:spcPts val="0"/>
              </a:spcAft>
              <a:buSzPts val="1800"/>
              <a:buChar char="-"/>
              <a:defRPr sz="1800"/>
            </a:lvl6pPr>
            <a:lvl7pPr marL="3200400" lvl="6" indent="-342900" rtl="0">
              <a:spcBef>
                <a:spcPts val="800"/>
              </a:spcBef>
              <a:spcAft>
                <a:spcPts val="0"/>
              </a:spcAft>
              <a:buSzPts val="1800"/>
              <a:buChar char="●"/>
              <a:defRPr sz="1800"/>
            </a:lvl7pPr>
            <a:lvl8pPr marL="3657600" lvl="7" indent="-342900" rtl="0">
              <a:spcBef>
                <a:spcPts val="800"/>
              </a:spcBef>
              <a:spcAft>
                <a:spcPts val="0"/>
              </a:spcAft>
              <a:buSzPts val="1800"/>
              <a:buChar char="○"/>
              <a:defRPr sz="1800"/>
            </a:lvl8pPr>
            <a:lvl9pPr marL="4114800" lvl="8" indent="-342900" rtl="0">
              <a:spcBef>
                <a:spcPts val="800"/>
              </a:spcBef>
              <a:spcAft>
                <a:spcPts val="800"/>
              </a:spcAft>
              <a:buSzPts val="1800"/>
              <a:buChar char="■"/>
              <a:defRPr sz="1800"/>
            </a:lvl9pPr>
          </a:lstStyle>
          <a:p>
            <a:endParaRPr/>
          </a:p>
        </p:txBody>
      </p:sp>
      <p:grpSp>
        <p:nvGrpSpPr>
          <p:cNvPr id="108" name="Google Shape;108;p7"/>
          <p:cNvGrpSpPr/>
          <p:nvPr/>
        </p:nvGrpSpPr>
        <p:grpSpPr>
          <a:xfrm>
            <a:off x="7403272" y="2876096"/>
            <a:ext cx="1631625" cy="1782785"/>
            <a:chOff x="7403272" y="2876096"/>
            <a:chExt cx="1631625" cy="1782785"/>
          </a:xfrm>
        </p:grpSpPr>
        <p:sp>
          <p:nvSpPr>
            <p:cNvPr id="109" name="Google Shape;109;p7"/>
            <p:cNvSpPr/>
            <p:nvPr/>
          </p:nvSpPr>
          <p:spPr>
            <a:xfrm rot="5652216" flipH="1">
              <a:off x="7426337" y="4025462"/>
              <a:ext cx="250048" cy="278597"/>
            </a:xfrm>
            <a:custGeom>
              <a:avLst/>
              <a:gdLst/>
              <a:ahLst/>
              <a:cxnLst/>
              <a:rect l="l" t="t" r="r" b="b"/>
              <a:pathLst>
                <a:path w="10002" h="11144" extrusionOk="0">
                  <a:moveTo>
                    <a:pt x="0" y="11144"/>
                  </a:moveTo>
                  <a:cubicBezTo>
                    <a:pt x="4895" y="10166"/>
                    <a:pt x="10002" y="4991"/>
                    <a:pt x="10002" y="0"/>
                  </a:cubicBezTo>
                </a:path>
              </a:pathLst>
            </a:custGeom>
            <a:noFill/>
            <a:ln w="38100" cap="rnd" cmpd="sng">
              <a:solidFill>
                <a:schemeClr val="dk1"/>
              </a:solidFill>
              <a:prstDash val="solid"/>
              <a:round/>
              <a:headEnd type="none" w="med" len="med"/>
              <a:tailEnd type="none" w="med" len="med"/>
            </a:ln>
          </p:spPr>
        </p:sp>
        <p:sp>
          <p:nvSpPr>
            <p:cNvPr id="110" name="Google Shape;110;p7"/>
            <p:cNvSpPr/>
            <p:nvPr/>
          </p:nvSpPr>
          <p:spPr>
            <a:xfrm rot="682371">
              <a:off x="8759823" y="3818276"/>
              <a:ext cx="250059" cy="278610"/>
            </a:xfrm>
            <a:custGeom>
              <a:avLst/>
              <a:gdLst/>
              <a:ahLst/>
              <a:cxnLst/>
              <a:rect l="l" t="t" r="r" b="b"/>
              <a:pathLst>
                <a:path w="10002" h="11144" extrusionOk="0">
                  <a:moveTo>
                    <a:pt x="0" y="11144"/>
                  </a:moveTo>
                  <a:cubicBezTo>
                    <a:pt x="4895" y="10166"/>
                    <a:pt x="10002" y="4991"/>
                    <a:pt x="10002" y="0"/>
                  </a:cubicBezTo>
                </a:path>
              </a:pathLst>
            </a:custGeom>
            <a:noFill/>
            <a:ln w="38100" cap="rnd" cmpd="sng">
              <a:solidFill>
                <a:schemeClr val="dk1"/>
              </a:solidFill>
              <a:prstDash val="solid"/>
              <a:round/>
              <a:headEnd type="none" w="med" len="med"/>
              <a:tailEnd type="none" w="med" len="med"/>
            </a:ln>
          </p:spPr>
        </p:sp>
        <p:sp>
          <p:nvSpPr>
            <p:cNvPr id="111" name="Google Shape;111;p7"/>
            <p:cNvSpPr/>
            <p:nvPr/>
          </p:nvSpPr>
          <p:spPr>
            <a:xfrm>
              <a:off x="7919513" y="4266500"/>
              <a:ext cx="131637" cy="392380"/>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112" name="Google Shape;112;p7"/>
            <p:cNvSpPr/>
            <p:nvPr/>
          </p:nvSpPr>
          <p:spPr>
            <a:xfrm flipH="1">
              <a:off x="8381628" y="4266500"/>
              <a:ext cx="131637" cy="392380"/>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pic>
          <p:nvPicPr>
            <p:cNvPr id="113" name="Google Shape;113;p7"/>
            <p:cNvPicPr preferRelativeResize="0"/>
            <p:nvPr/>
          </p:nvPicPr>
          <p:blipFill>
            <a:blip r:embed="rId3">
              <a:alphaModFix/>
            </a:blip>
            <a:stretch>
              <a:fillRect/>
            </a:stretch>
          </p:blipFill>
          <p:spPr>
            <a:xfrm>
              <a:off x="7445529" y="2876096"/>
              <a:ext cx="1541746" cy="1505664"/>
            </a:xfrm>
            <a:prstGeom prst="rect">
              <a:avLst/>
            </a:prstGeom>
            <a:noFill/>
            <a:ln>
              <a:noFill/>
            </a:ln>
          </p:spPr>
        </p:pic>
        <p:sp>
          <p:nvSpPr>
            <p:cNvPr id="114" name="Google Shape;114;p7"/>
            <p:cNvSpPr/>
            <p:nvPr/>
          </p:nvSpPr>
          <p:spPr>
            <a:xfrm rot="-372207">
              <a:off x="8259436" y="3705061"/>
              <a:ext cx="146088" cy="146598"/>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 name="Google Shape;115;p7"/>
            <p:cNvSpPr/>
            <p:nvPr/>
          </p:nvSpPr>
          <p:spPr>
            <a:xfrm rot="-335960">
              <a:off x="7958498" y="3711971"/>
              <a:ext cx="127095" cy="131964"/>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 name="Google Shape;116;p7"/>
            <p:cNvSpPr/>
            <p:nvPr/>
          </p:nvSpPr>
          <p:spPr>
            <a:xfrm>
              <a:off x="8101006" y="3969538"/>
              <a:ext cx="139200" cy="2073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8"/>
        <p:cNvGrpSpPr/>
        <p:nvPr/>
      </p:nvGrpSpPr>
      <p:grpSpPr>
        <a:xfrm>
          <a:off x="0" y="0"/>
          <a:ext cx="0" cy="0"/>
          <a:chOff x="0" y="0"/>
          <a:chExt cx="0" cy="0"/>
        </a:xfrm>
      </p:grpSpPr>
      <p:sp>
        <p:nvSpPr>
          <p:cNvPr id="159" name="Google Shape;159;p11"/>
          <p:cNvSpPr txBox="1">
            <a:spLocks noGrp="1"/>
          </p:cNvSpPr>
          <p:nvPr>
            <p:ph type="sldNum" idx="12"/>
          </p:nvPr>
        </p:nvSpPr>
        <p:spPr>
          <a:xfrm>
            <a:off x="8404384" y="199526"/>
            <a:ext cx="548700" cy="393600"/>
          </a:xfrm>
          <a:prstGeom prst="rect">
            <a:avLst/>
          </a:prstGeom>
        </p:spPr>
        <p:txBody>
          <a:bodyPr spcFirstLastPara="1" wrap="square" lIns="0" tIns="0" rIns="0" bIns="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a:t>
            </a:fld>
            <a:endParaRPr/>
          </a:p>
        </p:txBody>
      </p:sp>
      <p:grpSp>
        <p:nvGrpSpPr>
          <p:cNvPr id="160" name="Google Shape;160;p11"/>
          <p:cNvGrpSpPr/>
          <p:nvPr/>
        </p:nvGrpSpPr>
        <p:grpSpPr>
          <a:xfrm>
            <a:off x="329788" y="4081200"/>
            <a:ext cx="8484419" cy="1041759"/>
            <a:chOff x="329788" y="4081200"/>
            <a:chExt cx="8484419" cy="1041759"/>
          </a:xfrm>
        </p:grpSpPr>
        <p:sp>
          <p:nvSpPr>
            <p:cNvPr id="161" name="Google Shape;161;p11"/>
            <p:cNvSpPr/>
            <p:nvPr/>
          </p:nvSpPr>
          <p:spPr>
            <a:xfrm flipH="1">
              <a:off x="2483177" y="4904497"/>
              <a:ext cx="73292" cy="218462"/>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162" name="Google Shape;162;p11"/>
            <p:cNvSpPr/>
            <p:nvPr/>
          </p:nvSpPr>
          <p:spPr>
            <a:xfrm flipH="1">
              <a:off x="2290603" y="4904497"/>
              <a:ext cx="73292" cy="218462"/>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163" name="Google Shape;163;p11"/>
            <p:cNvSpPr/>
            <p:nvPr/>
          </p:nvSpPr>
          <p:spPr>
            <a:xfrm>
              <a:off x="501300" y="4904497"/>
              <a:ext cx="73292" cy="218462"/>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164" name="Google Shape;164;p11"/>
            <p:cNvSpPr/>
            <p:nvPr/>
          </p:nvSpPr>
          <p:spPr>
            <a:xfrm flipH="1">
              <a:off x="758564" y="4904497"/>
              <a:ext cx="73292" cy="218462"/>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165" name="Google Shape;165;p11"/>
            <p:cNvSpPr/>
            <p:nvPr/>
          </p:nvSpPr>
          <p:spPr>
            <a:xfrm>
              <a:off x="1274015" y="4925729"/>
              <a:ext cx="168163" cy="181080"/>
            </a:xfrm>
            <a:custGeom>
              <a:avLst/>
              <a:gdLst/>
              <a:ahLst/>
              <a:cxnLst/>
              <a:rect l="l" t="t" r="r" b="b"/>
              <a:pathLst>
                <a:path w="11144" h="12002" extrusionOk="0">
                  <a:moveTo>
                    <a:pt x="11144" y="0"/>
                  </a:moveTo>
                  <a:lnTo>
                    <a:pt x="3429" y="12002"/>
                  </a:lnTo>
                  <a:lnTo>
                    <a:pt x="0" y="9144"/>
                  </a:lnTo>
                </a:path>
              </a:pathLst>
            </a:custGeom>
            <a:noFill/>
            <a:ln w="38100" cap="rnd" cmpd="sng">
              <a:solidFill>
                <a:schemeClr val="dk1"/>
              </a:solidFill>
              <a:prstDash val="solid"/>
              <a:round/>
              <a:headEnd type="none" w="med" len="med"/>
              <a:tailEnd type="none" w="med" len="med"/>
            </a:ln>
          </p:spPr>
        </p:sp>
        <p:sp>
          <p:nvSpPr>
            <p:cNvPr id="166" name="Google Shape;166;p11"/>
            <p:cNvSpPr/>
            <p:nvPr/>
          </p:nvSpPr>
          <p:spPr>
            <a:xfrm>
              <a:off x="1517285" y="4904497"/>
              <a:ext cx="73292" cy="218462"/>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167" name="Google Shape;167;p11"/>
            <p:cNvSpPr/>
            <p:nvPr/>
          </p:nvSpPr>
          <p:spPr>
            <a:xfrm>
              <a:off x="3194293" y="4900109"/>
              <a:ext cx="74300" cy="222850"/>
            </a:xfrm>
            <a:custGeom>
              <a:avLst/>
              <a:gdLst/>
              <a:ahLst/>
              <a:cxnLst/>
              <a:rect l="l" t="t" r="r" b="b"/>
              <a:pathLst>
                <a:path w="2972" h="8914" extrusionOk="0">
                  <a:moveTo>
                    <a:pt x="0" y="0"/>
                  </a:moveTo>
                  <a:lnTo>
                    <a:pt x="0" y="8914"/>
                  </a:lnTo>
                  <a:lnTo>
                    <a:pt x="2972" y="8914"/>
                  </a:lnTo>
                </a:path>
              </a:pathLst>
            </a:custGeom>
            <a:noFill/>
            <a:ln w="38100" cap="rnd" cmpd="sng">
              <a:solidFill>
                <a:schemeClr val="dk1"/>
              </a:solidFill>
              <a:prstDash val="solid"/>
              <a:round/>
              <a:headEnd type="none" w="med" len="med"/>
              <a:tailEnd type="none" w="med" len="med"/>
            </a:ln>
          </p:spPr>
        </p:sp>
        <p:sp>
          <p:nvSpPr>
            <p:cNvPr id="168" name="Google Shape;168;p11"/>
            <p:cNvSpPr/>
            <p:nvPr/>
          </p:nvSpPr>
          <p:spPr>
            <a:xfrm>
              <a:off x="3346693" y="4900109"/>
              <a:ext cx="74300" cy="222850"/>
            </a:xfrm>
            <a:custGeom>
              <a:avLst/>
              <a:gdLst/>
              <a:ahLst/>
              <a:cxnLst/>
              <a:rect l="l" t="t" r="r" b="b"/>
              <a:pathLst>
                <a:path w="2972" h="8914" extrusionOk="0">
                  <a:moveTo>
                    <a:pt x="0" y="0"/>
                  </a:moveTo>
                  <a:lnTo>
                    <a:pt x="0" y="8914"/>
                  </a:lnTo>
                  <a:lnTo>
                    <a:pt x="2972" y="8914"/>
                  </a:lnTo>
                </a:path>
              </a:pathLst>
            </a:custGeom>
            <a:noFill/>
            <a:ln w="38100" cap="rnd" cmpd="sng">
              <a:solidFill>
                <a:schemeClr val="dk1"/>
              </a:solidFill>
              <a:prstDash val="solid"/>
              <a:round/>
              <a:headEnd type="none" w="med" len="med"/>
              <a:tailEnd type="none" w="med" len="med"/>
            </a:ln>
          </p:spPr>
        </p:sp>
        <p:sp>
          <p:nvSpPr>
            <p:cNvPr id="169" name="Google Shape;169;p11"/>
            <p:cNvSpPr/>
            <p:nvPr/>
          </p:nvSpPr>
          <p:spPr>
            <a:xfrm>
              <a:off x="4121250" y="4918525"/>
              <a:ext cx="242250" cy="122750"/>
            </a:xfrm>
            <a:custGeom>
              <a:avLst/>
              <a:gdLst/>
              <a:ahLst/>
              <a:cxnLst/>
              <a:rect l="l" t="t" r="r" b="b"/>
              <a:pathLst>
                <a:path w="9690" h="4910" extrusionOk="0">
                  <a:moveTo>
                    <a:pt x="0" y="0"/>
                  </a:moveTo>
                  <a:lnTo>
                    <a:pt x="3747" y="4910"/>
                  </a:lnTo>
                  <a:lnTo>
                    <a:pt x="8140" y="905"/>
                  </a:lnTo>
                  <a:lnTo>
                    <a:pt x="9690" y="3230"/>
                  </a:lnTo>
                </a:path>
              </a:pathLst>
            </a:custGeom>
            <a:noFill/>
            <a:ln w="38100" cap="rnd" cmpd="sng">
              <a:solidFill>
                <a:schemeClr val="dk1"/>
              </a:solidFill>
              <a:prstDash val="solid"/>
              <a:round/>
              <a:headEnd type="none" w="med" len="med"/>
              <a:tailEnd type="none" w="med" len="med"/>
            </a:ln>
          </p:spPr>
        </p:sp>
        <p:sp>
          <p:nvSpPr>
            <p:cNvPr id="170" name="Google Shape;170;p11"/>
            <p:cNvSpPr/>
            <p:nvPr/>
          </p:nvSpPr>
          <p:spPr>
            <a:xfrm flipH="1">
              <a:off x="3948593" y="4900109"/>
              <a:ext cx="74300" cy="222850"/>
            </a:xfrm>
            <a:custGeom>
              <a:avLst/>
              <a:gdLst/>
              <a:ahLst/>
              <a:cxnLst/>
              <a:rect l="l" t="t" r="r" b="b"/>
              <a:pathLst>
                <a:path w="2972" h="8914" extrusionOk="0">
                  <a:moveTo>
                    <a:pt x="0" y="0"/>
                  </a:moveTo>
                  <a:lnTo>
                    <a:pt x="0" y="8914"/>
                  </a:lnTo>
                  <a:lnTo>
                    <a:pt x="2972" y="8914"/>
                  </a:lnTo>
                </a:path>
              </a:pathLst>
            </a:custGeom>
            <a:noFill/>
            <a:ln w="38100" cap="rnd" cmpd="sng">
              <a:solidFill>
                <a:schemeClr val="dk1"/>
              </a:solidFill>
              <a:prstDash val="solid"/>
              <a:round/>
              <a:headEnd type="none" w="med" len="med"/>
              <a:tailEnd type="none" w="med" len="med"/>
            </a:ln>
          </p:spPr>
        </p:sp>
        <p:sp>
          <p:nvSpPr>
            <p:cNvPr id="171" name="Google Shape;171;p11"/>
            <p:cNvSpPr/>
            <p:nvPr/>
          </p:nvSpPr>
          <p:spPr>
            <a:xfrm>
              <a:off x="8284998" y="4904497"/>
              <a:ext cx="73292" cy="218462"/>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172" name="Google Shape;172;p11"/>
            <p:cNvSpPr/>
            <p:nvPr/>
          </p:nvSpPr>
          <p:spPr>
            <a:xfrm>
              <a:off x="4958397" y="4904497"/>
              <a:ext cx="73292" cy="218462"/>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173" name="Google Shape;173;p11"/>
            <p:cNvSpPr/>
            <p:nvPr/>
          </p:nvSpPr>
          <p:spPr>
            <a:xfrm flipH="1">
              <a:off x="5893602" y="4904497"/>
              <a:ext cx="73292" cy="218462"/>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174" name="Google Shape;174;p11"/>
            <p:cNvSpPr/>
            <p:nvPr/>
          </p:nvSpPr>
          <p:spPr>
            <a:xfrm flipH="1">
              <a:off x="5701028" y="4904497"/>
              <a:ext cx="73292" cy="218462"/>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175" name="Google Shape;175;p11"/>
            <p:cNvSpPr/>
            <p:nvPr/>
          </p:nvSpPr>
          <p:spPr>
            <a:xfrm>
              <a:off x="4779100" y="4904497"/>
              <a:ext cx="73292" cy="218462"/>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176" name="Google Shape;176;p11"/>
            <p:cNvSpPr/>
            <p:nvPr/>
          </p:nvSpPr>
          <p:spPr>
            <a:xfrm flipH="1">
              <a:off x="8479339" y="4904497"/>
              <a:ext cx="73292" cy="218462"/>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177" name="Google Shape;177;p11"/>
            <p:cNvSpPr/>
            <p:nvPr/>
          </p:nvSpPr>
          <p:spPr>
            <a:xfrm>
              <a:off x="6413178" y="4925729"/>
              <a:ext cx="168163" cy="181080"/>
            </a:xfrm>
            <a:custGeom>
              <a:avLst/>
              <a:gdLst/>
              <a:ahLst/>
              <a:cxnLst/>
              <a:rect l="l" t="t" r="r" b="b"/>
              <a:pathLst>
                <a:path w="11144" h="12002" extrusionOk="0">
                  <a:moveTo>
                    <a:pt x="11144" y="0"/>
                  </a:moveTo>
                  <a:lnTo>
                    <a:pt x="3429" y="12002"/>
                  </a:lnTo>
                  <a:lnTo>
                    <a:pt x="0" y="9144"/>
                  </a:lnTo>
                </a:path>
              </a:pathLst>
            </a:custGeom>
            <a:noFill/>
            <a:ln w="38100" cap="rnd" cmpd="sng">
              <a:solidFill>
                <a:schemeClr val="dk1"/>
              </a:solidFill>
              <a:prstDash val="solid"/>
              <a:round/>
              <a:headEnd type="none" w="med" len="med"/>
              <a:tailEnd type="none" w="med" len="med"/>
            </a:ln>
          </p:spPr>
        </p:sp>
        <p:sp>
          <p:nvSpPr>
            <p:cNvPr id="178" name="Google Shape;178;p11"/>
            <p:cNvSpPr/>
            <p:nvPr/>
          </p:nvSpPr>
          <p:spPr>
            <a:xfrm>
              <a:off x="6656447" y="4904497"/>
              <a:ext cx="73292" cy="218462"/>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179" name="Google Shape;179;p11"/>
            <p:cNvSpPr/>
            <p:nvPr/>
          </p:nvSpPr>
          <p:spPr>
            <a:xfrm rot="-772385" flipH="1">
              <a:off x="7297125" y="4931449"/>
              <a:ext cx="242258" cy="122754"/>
            </a:xfrm>
            <a:custGeom>
              <a:avLst/>
              <a:gdLst/>
              <a:ahLst/>
              <a:cxnLst/>
              <a:rect l="l" t="t" r="r" b="b"/>
              <a:pathLst>
                <a:path w="9690" h="4910" extrusionOk="0">
                  <a:moveTo>
                    <a:pt x="0" y="0"/>
                  </a:moveTo>
                  <a:lnTo>
                    <a:pt x="3747" y="4910"/>
                  </a:lnTo>
                  <a:lnTo>
                    <a:pt x="8140" y="905"/>
                  </a:lnTo>
                  <a:lnTo>
                    <a:pt x="9690" y="3230"/>
                  </a:lnTo>
                </a:path>
              </a:pathLst>
            </a:custGeom>
            <a:noFill/>
            <a:ln w="38100" cap="rnd" cmpd="sng">
              <a:solidFill>
                <a:schemeClr val="dk1"/>
              </a:solidFill>
              <a:prstDash val="solid"/>
              <a:round/>
              <a:headEnd type="none" w="med" len="med"/>
              <a:tailEnd type="none" w="med" len="med"/>
            </a:ln>
          </p:spPr>
        </p:sp>
        <p:sp>
          <p:nvSpPr>
            <p:cNvPr id="180" name="Google Shape;180;p11"/>
            <p:cNvSpPr/>
            <p:nvPr/>
          </p:nvSpPr>
          <p:spPr>
            <a:xfrm>
              <a:off x="7637737" y="4900109"/>
              <a:ext cx="74300" cy="222850"/>
            </a:xfrm>
            <a:custGeom>
              <a:avLst/>
              <a:gdLst/>
              <a:ahLst/>
              <a:cxnLst/>
              <a:rect l="l" t="t" r="r" b="b"/>
              <a:pathLst>
                <a:path w="2972" h="8914" extrusionOk="0">
                  <a:moveTo>
                    <a:pt x="0" y="0"/>
                  </a:moveTo>
                  <a:lnTo>
                    <a:pt x="0" y="8914"/>
                  </a:lnTo>
                  <a:lnTo>
                    <a:pt x="2972" y="8914"/>
                  </a:lnTo>
                </a:path>
              </a:pathLst>
            </a:custGeom>
            <a:noFill/>
            <a:ln w="38100" cap="rnd" cmpd="sng">
              <a:solidFill>
                <a:schemeClr val="dk1"/>
              </a:solidFill>
              <a:prstDash val="solid"/>
              <a:round/>
              <a:headEnd type="none" w="med" len="med"/>
              <a:tailEnd type="none" w="med" len="med"/>
            </a:ln>
          </p:spPr>
        </p:sp>
        <p:pic>
          <p:nvPicPr>
            <p:cNvPr id="181" name="Google Shape;181;p11"/>
            <p:cNvPicPr preferRelativeResize="0"/>
            <p:nvPr/>
          </p:nvPicPr>
          <p:blipFill>
            <a:blip r:embed="rId2">
              <a:alphaModFix/>
            </a:blip>
            <a:stretch>
              <a:fillRect/>
            </a:stretch>
          </p:blipFill>
          <p:spPr>
            <a:xfrm flipH="1">
              <a:off x="5568301" y="4081200"/>
              <a:ext cx="534466" cy="874375"/>
            </a:xfrm>
            <a:prstGeom prst="rect">
              <a:avLst/>
            </a:prstGeom>
            <a:noFill/>
            <a:ln>
              <a:noFill/>
            </a:ln>
          </p:spPr>
        </p:pic>
        <p:pic>
          <p:nvPicPr>
            <p:cNvPr id="182" name="Google Shape;182;p11"/>
            <p:cNvPicPr preferRelativeResize="0"/>
            <p:nvPr/>
          </p:nvPicPr>
          <p:blipFill>
            <a:blip r:embed="rId3">
              <a:alphaModFix/>
            </a:blip>
            <a:stretch>
              <a:fillRect/>
            </a:stretch>
          </p:blipFill>
          <p:spPr>
            <a:xfrm>
              <a:off x="2115641" y="4081200"/>
              <a:ext cx="534466" cy="874375"/>
            </a:xfrm>
            <a:prstGeom prst="rect">
              <a:avLst/>
            </a:prstGeom>
            <a:noFill/>
            <a:ln>
              <a:noFill/>
            </a:ln>
          </p:spPr>
        </p:pic>
        <p:pic>
          <p:nvPicPr>
            <p:cNvPr id="183" name="Google Shape;183;p11"/>
            <p:cNvPicPr preferRelativeResize="0"/>
            <p:nvPr/>
          </p:nvPicPr>
          <p:blipFill>
            <a:blip r:embed="rId4">
              <a:alphaModFix/>
            </a:blip>
            <a:stretch>
              <a:fillRect/>
            </a:stretch>
          </p:blipFill>
          <p:spPr>
            <a:xfrm>
              <a:off x="1188383" y="4278497"/>
              <a:ext cx="653153" cy="677078"/>
            </a:xfrm>
            <a:prstGeom prst="rect">
              <a:avLst/>
            </a:prstGeom>
            <a:noFill/>
            <a:ln>
              <a:noFill/>
            </a:ln>
          </p:spPr>
        </p:pic>
        <p:pic>
          <p:nvPicPr>
            <p:cNvPr id="184" name="Google Shape;184;p11"/>
            <p:cNvPicPr preferRelativeResize="0"/>
            <p:nvPr/>
          </p:nvPicPr>
          <p:blipFill>
            <a:blip r:embed="rId5">
              <a:alphaModFix/>
            </a:blip>
            <a:stretch>
              <a:fillRect/>
            </a:stretch>
          </p:blipFill>
          <p:spPr>
            <a:xfrm>
              <a:off x="3761275" y="4278497"/>
              <a:ext cx="667508" cy="677078"/>
            </a:xfrm>
            <a:prstGeom prst="rect">
              <a:avLst/>
            </a:prstGeom>
            <a:noFill/>
            <a:ln>
              <a:noFill/>
            </a:ln>
          </p:spPr>
        </p:pic>
        <p:pic>
          <p:nvPicPr>
            <p:cNvPr id="185" name="Google Shape;185;p11"/>
            <p:cNvPicPr preferRelativeResize="0"/>
            <p:nvPr/>
          </p:nvPicPr>
          <p:blipFill>
            <a:blip r:embed="rId6">
              <a:alphaModFix/>
            </a:blip>
            <a:stretch>
              <a:fillRect/>
            </a:stretch>
          </p:blipFill>
          <p:spPr>
            <a:xfrm flipH="1">
              <a:off x="2924212" y="4256964"/>
              <a:ext cx="715358" cy="698611"/>
            </a:xfrm>
            <a:prstGeom prst="rect">
              <a:avLst/>
            </a:prstGeom>
            <a:noFill/>
            <a:ln>
              <a:noFill/>
            </a:ln>
          </p:spPr>
        </p:pic>
        <p:pic>
          <p:nvPicPr>
            <p:cNvPr id="186" name="Google Shape;186;p11"/>
            <p:cNvPicPr preferRelativeResize="0"/>
            <p:nvPr/>
          </p:nvPicPr>
          <p:blipFill>
            <a:blip r:embed="rId7">
              <a:alphaModFix/>
            </a:blip>
            <a:stretch>
              <a:fillRect/>
            </a:stretch>
          </p:blipFill>
          <p:spPr>
            <a:xfrm>
              <a:off x="6300672" y="4256964"/>
              <a:ext cx="715358" cy="698611"/>
            </a:xfrm>
            <a:prstGeom prst="rect">
              <a:avLst/>
            </a:prstGeom>
            <a:noFill/>
            <a:ln>
              <a:noFill/>
            </a:ln>
          </p:spPr>
        </p:pic>
        <p:pic>
          <p:nvPicPr>
            <p:cNvPr id="187" name="Google Shape;187;p11"/>
            <p:cNvPicPr preferRelativeResize="0"/>
            <p:nvPr/>
          </p:nvPicPr>
          <p:blipFill>
            <a:blip r:embed="rId8">
              <a:alphaModFix/>
            </a:blip>
            <a:stretch>
              <a:fillRect/>
            </a:stretch>
          </p:blipFill>
          <p:spPr>
            <a:xfrm>
              <a:off x="8077315" y="4445972"/>
              <a:ext cx="736891" cy="509603"/>
            </a:xfrm>
            <a:prstGeom prst="rect">
              <a:avLst/>
            </a:prstGeom>
            <a:noFill/>
            <a:ln>
              <a:noFill/>
            </a:ln>
          </p:spPr>
        </p:pic>
        <p:pic>
          <p:nvPicPr>
            <p:cNvPr id="188" name="Google Shape;188;p11"/>
            <p:cNvPicPr preferRelativeResize="0"/>
            <p:nvPr/>
          </p:nvPicPr>
          <p:blipFill>
            <a:blip r:embed="rId9">
              <a:alphaModFix/>
            </a:blip>
            <a:stretch>
              <a:fillRect/>
            </a:stretch>
          </p:blipFill>
          <p:spPr>
            <a:xfrm>
              <a:off x="329788" y="4445972"/>
              <a:ext cx="736891" cy="509603"/>
            </a:xfrm>
            <a:prstGeom prst="rect">
              <a:avLst/>
            </a:prstGeom>
            <a:noFill/>
            <a:ln>
              <a:noFill/>
            </a:ln>
          </p:spPr>
        </p:pic>
        <p:pic>
          <p:nvPicPr>
            <p:cNvPr id="189" name="Google Shape;189;p11"/>
            <p:cNvPicPr preferRelativeResize="0"/>
            <p:nvPr/>
          </p:nvPicPr>
          <p:blipFill>
            <a:blip r:embed="rId10">
              <a:alphaModFix/>
            </a:blip>
            <a:stretch>
              <a:fillRect/>
            </a:stretch>
          </p:blipFill>
          <p:spPr>
            <a:xfrm>
              <a:off x="4550488" y="4276104"/>
              <a:ext cx="667508" cy="679471"/>
            </a:xfrm>
            <a:prstGeom prst="rect">
              <a:avLst/>
            </a:prstGeom>
            <a:noFill/>
            <a:ln>
              <a:noFill/>
            </a:ln>
          </p:spPr>
        </p:pic>
        <p:pic>
          <p:nvPicPr>
            <p:cNvPr id="190" name="Google Shape;190;p11"/>
            <p:cNvPicPr preferRelativeResize="0"/>
            <p:nvPr/>
          </p:nvPicPr>
          <p:blipFill>
            <a:blip r:embed="rId11">
              <a:alphaModFix/>
            </a:blip>
            <a:stretch>
              <a:fillRect/>
            </a:stretch>
          </p:blipFill>
          <p:spPr>
            <a:xfrm>
              <a:off x="7213935" y="4276104"/>
              <a:ext cx="741676" cy="679471"/>
            </a:xfrm>
            <a:prstGeom prst="rect">
              <a:avLst/>
            </a:prstGeom>
            <a:noFill/>
            <a:ln>
              <a:noFill/>
            </a:ln>
          </p:spPr>
        </p:pic>
        <p:sp>
          <p:nvSpPr>
            <p:cNvPr id="191" name="Google Shape;191;p11"/>
            <p:cNvSpPr/>
            <p:nvPr/>
          </p:nvSpPr>
          <p:spPr>
            <a:xfrm>
              <a:off x="4896942" y="4662673"/>
              <a:ext cx="69459" cy="69702"/>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 name="Google Shape;192;p11"/>
            <p:cNvSpPr/>
            <p:nvPr/>
          </p:nvSpPr>
          <p:spPr>
            <a:xfrm>
              <a:off x="4755021" y="4650887"/>
              <a:ext cx="60144" cy="62448"/>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 name="Google Shape;193;p11"/>
            <p:cNvSpPr/>
            <p:nvPr/>
          </p:nvSpPr>
          <p:spPr>
            <a:xfrm>
              <a:off x="8426917" y="4646004"/>
              <a:ext cx="69459" cy="69702"/>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 name="Google Shape;194;p11"/>
            <p:cNvSpPr/>
            <p:nvPr/>
          </p:nvSpPr>
          <p:spPr>
            <a:xfrm>
              <a:off x="8284996" y="4634218"/>
              <a:ext cx="60144" cy="62448"/>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 name="Google Shape;195;p11"/>
            <p:cNvSpPr/>
            <p:nvPr/>
          </p:nvSpPr>
          <p:spPr>
            <a:xfrm>
              <a:off x="1583030" y="4529911"/>
              <a:ext cx="69459" cy="69702"/>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 name="Google Shape;196;p11"/>
            <p:cNvSpPr/>
            <p:nvPr/>
          </p:nvSpPr>
          <p:spPr>
            <a:xfrm>
              <a:off x="1441108" y="4518125"/>
              <a:ext cx="60144" cy="62448"/>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 name="Google Shape;197;p11"/>
            <p:cNvSpPr/>
            <p:nvPr/>
          </p:nvSpPr>
          <p:spPr>
            <a:xfrm flipH="1">
              <a:off x="5767046" y="4577317"/>
              <a:ext cx="69459" cy="69702"/>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 name="Google Shape;198;p11"/>
            <p:cNvSpPr/>
            <p:nvPr/>
          </p:nvSpPr>
          <p:spPr>
            <a:xfrm flipH="1">
              <a:off x="5918283" y="4565531"/>
              <a:ext cx="60144" cy="62448"/>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 name="Google Shape;199;p11"/>
            <p:cNvSpPr/>
            <p:nvPr/>
          </p:nvSpPr>
          <p:spPr>
            <a:xfrm flipH="1">
              <a:off x="3228777" y="4602367"/>
              <a:ext cx="69459" cy="69702"/>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 name="Google Shape;200;p11"/>
            <p:cNvSpPr/>
            <p:nvPr/>
          </p:nvSpPr>
          <p:spPr>
            <a:xfrm flipH="1">
              <a:off x="3380014" y="4590581"/>
              <a:ext cx="60144" cy="62448"/>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 name="Google Shape;201;p11"/>
            <p:cNvSpPr/>
            <p:nvPr/>
          </p:nvSpPr>
          <p:spPr>
            <a:xfrm rot="-311666">
              <a:off x="4096754" y="4630462"/>
              <a:ext cx="69746" cy="69989"/>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 name="Google Shape;202;p11"/>
            <p:cNvSpPr/>
            <p:nvPr/>
          </p:nvSpPr>
          <p:spPr>
            <a:xfrm rot="-392198">
              <a:off x="3942938" y="4634457"/>
              <a:ext cx="59913" cy="62209"/>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 name="Google Shape;203;p11"/>
            <p:cNvSpPr/>
            <p:nvPr/>
          </p:nvSpPr>
          <p:spPr>
            <a:xfrm rot="-311666">
              <a:off x="6638372" y="4644749"/>
              <a:ext cx="69746" cy="69989"/>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 name="Google Shape;204;p11"/>
            <p:cNvSpPr/>
            <p:nvPr/>
          </p:nvSpPr>
          <p:spPr>
            <a:xfrm rot="-392198">
              <a:off x="6484557" y="4648745"/>
              <a:ext cx="59913" cy="62209"/>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 name="Google Shape;205;p11"/>
            <p:cNvSpPr/>
            <p:nvPr/>
          </p:nvSpPr>
          <p:spPr>
            <a:xfrm rot="-311666">
              <a:off x="7699854" y="4645862"/>
              <a:ext cx="69746" cy="69989"/>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 name="Google Shape;206;p11"/>
            <p:cNvSpPr/>
            <p:nvPr/>
          </p:nvSpPr>
          <p:spPr>
            <a:xfrm rot="-392198">
              <a:off x="7546038" y="4649857"/>
              <a:ext cx="59913" cy="62209"/>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 name="Google Shape;207;p11"/>
            <p:cNvSpPr/>
            <p:nvPr/>
          </p:nvSpPr>
          <p:spPr>
            <a:xfrm rot="-311666">
              <a:off x="2463316" y="4605762"/>
              <a:ext cx="69746" cy="69989"/>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 name="Google Shape;208;p11"/>
            <p:cNvSpPr/>
            <p:nvPr/>
          </p:nvSpPr>
          <p:spPr>
            <a:xfrm rot="-392198">
              <a:off x="2309500" y="4609757"/>
              <a:ext cx="59913" cy="62209"/>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 name="Google Shape;209;p11"/>
            <p:cNvSpPr/>
            <p:nvPr/>
          </p:nvSpPr>
          <p:spPr>
            <a:xfrm rot="-311666">
              <a:off x="747579" y="4675687"/>
              <a:ext cx="69746" cy="69989"/>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 name="Google Shape;210;p11"/>
            <p:cNvSpPr/>
            <p:nvPr/>
          </p:nvSpPr>
          <p:spPr>
            <a:xfrm rot="-392198">
              <a:off x="593763" y="4679682"/>
              <a:ext cx="59913" cy="62209"/>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 name="Google Shape;211;p11"/>
            <p:cNvSpPr/>
            <p:nvPr/>
          </p:nvSpPr>
          <p:spPr>
            <a:xfrm rot="1498374">
              <a:off x="4099383" y="4682386"/>
              <a:ext cx="123962" cy="138116"/>
            </a:xfrm>
            <a:custGeom>
              <a:avLst/>
              <a:gdLst/>
              <a:ahLst/>
              <a:cxnLst/>
              <a:rect l="l" t="t" r="r" b="b"/>
              <a:pathLst>
                <a:path w="10002" h="11144" extrusionOk="0">
                  <a:moveTo>
                    <a:pt x="0" y="11144"/>
                  </a:moveTo>
                  <a:cubicBezTo>
                    <a:pt x="4895" y="10166"/>
                    <a:pt x="10002" y="4991"/>
                    <a:pt x="10002" y="0"/>
                  </a:cubicBezTo>
                </a:path>
              </a:pathLst>
            </a:custGeom>
            <a:noFill/>
            <a:ln w="38100" cap="rnd" cmpd="sng">
              <a:solidFill>
                <a:schemeClr val="lt1"/>
              </a:solidFill>
              <a:prstDash val="solid"/>
              <a:round/>
              <a:headEnd type="none" w="med" len="med"/>
              <a:tailEnd type="none" w="med" len="med"/>
            </a:ln>
          </p:spPr>
        </p:sp>
        <p:sp>
          <p:nvSpPr>
            <p:cNvPr id="212" name="Google Shape;212;p11"/>
            <p:cNvSpPr/>
            <p:nvPr/>
          </p:nvSpPr>
          <p:spPr>
            <a:xfrm rot="2700242">
              <a:off x="579912" y="4640102"/>
              <a:ext cx="251162" cy="279858"/>
            </a:xfrm>
            <a:custGeom>
              <a:avLst/>
              <a:gdLst/>
              <a:ahLst/>
              <a:cxnLst/>
              <a:rect l="l" t="t" r="r" b="b"/>
              <a:pathLst>
                <a:path w="10002" h="11144" extrusionOk="0">
                  <a:moveTo>
                    <a:pt x="0" y="11144"/>
                  </a:moveTo>
                  <a:cubicBezTo>
                    <a:pt x="4895" y="10166"/>
                    <a:pt x="10002" y="4991"/>
                    <a:pt x="10002" y="0"/>
                  </a:cubicBezTo>
                </a:path>
              </a:pathLst>
            </a:custGeom>
            <a:noFill/>
            <a:ln w="38100" cap="rnd" cmpd="sng">
              <a:solidFill>
                <a:schemeClr val="lt1"/>
              </a:solidFill>
              <a:prstDash val="solid"/>
              <a:round/>
              <a:headEnd type="none" w="med" len="med"/>
              <a:tailEnd type="none" w="med" len="med"/>
            </a:ln>
          </p:spPr>
        </p:sp>
        <p:sp>
          <p:nvSpPr>
            <p:cNvPr id="213" name="Google Shape;213;p11"/>
            <p:cNvSpPr/>
            <p:nvPr/>
          </p:nvSpPr>
          <p:spPr>
            <a:xfrm>
              <a:off x="2328621" y="4644669"/>
              <a:ext cx="170700" cy="170700"/>
            </a:xfrm>
            <a:prstGeom prst="pie">
              <a:avLst>
                <a:gd name="adj1" fmla="val 0"/>
                <a:gd name="adj2" fmla="val 1085293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1"/>
            <p:cNvSpPr/>
            <p:nvPr/>
          </p:nvSpPr>
          <p:spPr>
            <a:xfrm>
              <a:off x="6533530" y="4690100"/>
              <a:ext cx="122700" cy="122700"/>
            </a:xfrm>
            <a:prstGeom prst="pie">
              <a:avLst>
                <a:gd name="adj1" fmla="val 0"/>
                <a:gd name="adj2" fmla="val 1085293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1"/>
            <p:cNvSpPr/>
            <p:nvPr/>
          </p:nvSpPr>
          <p:spPr>
            <a:xfrm>
              <a:off x="7620925" y="4750629"/>
              <a:ext cx="75900" cy="1056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letely blank">
  <p:cSld name="CUSTOM">
    <p:spTree>
      <p:nvGrpSpPr>
        <p:cNvPr id="1" name="Shape 216"/>
        <p:cNvGrpSpPr/>
        <p:nvPr/>
      </p:nvGrpSpPr>
      <p:grpSpPr>
        <a:xfrm>
          <a:off x="0" y="0"/>
          <a:ext cx="0" cy="0"/>
          <a:chOff x="0" y="0"/>
          <a:chExt cx="0" cy="0"/>
        </a:xfrm>
      </p:grpSpPr>
      <p:sp>
        <p:nvSpPr>
          <p:cNvPr id="217" name="Google Shape;217;p12"/>
          <p:cNvSpPr txBox="1">
            <a:spLocks noGrp="1"/>
          </p:cNvSpPr>
          <p:nvPr>
            <p:ph type="sldNum" idx="12"/>
          </p:nvPr>
        </p:nvSpPr>
        <p:spPr>
          <a:xfrm>
            <a:off x="8404384" y="199526"/>
            <a:ext cx="548700" cy="393600"/>
          </a:xfrm>
          <a:prstGeom prst="rect">
            <a:avLst/>
          </a:prstGeom>
        </p:spPr>
        <p:txBody>
          <a:bodyPr spcFirstLastPara="1" wrap="square" lIns="0" tIns="0" rIns="0" bIns="0"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10">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48125" y="593125"/>
            <a:ext cx="6167100" cy="396300"/>
          </a:xfrm>
          <a:prstGeom prst="rect">
            <a:avLst/>
          </a:prstGeom>
          <a:noFill/>
          <a:ln>
            <a:noFill/>
          </a:ln>
        </p:spPr>
        <p:txBody>
          <a:bodyPr spcFirstLastPara="1" wrap="square" lIns="0" tIns="0" rIns="0" bIns="0" anchor="t" anchorCtr="0">
            <a:noAutofit/>
          </a:bodyPr>
          <a:lstStyle>
            <a:lvl1pPr lvl="0" rtl="0">
              <a:lnSpc>
                <a:spcPct val="90000"/>
              </a:lnSpc>
              <a:spcBef>
                <a:spcPts val="0"/>
              </a:spcBef>
              <a:spcAft>
                <a:spcPts val="0"/>
              </a:spcAft>
              <a:buClr>
                <a:schemeClr val="dk1"/>
              </a:buClr>
              <a:buSzPts val="3000"/>
              <a:buFont typeface="Walter Turncoat"/>
              <a:buNone/>
              <a:defRPr sz="3000">
                <a:solidFill>
                  <a:schemeClr val="dk1"/>
                </a:solidFill>
                <a:latin typeface="Walter Turncoat"/>
                <a:ea typeface="Walter Turncoat"/>
                <a:cs typeface="Walter Turncoat"/>
                <a:sym typeface="Walter Turncoat"/>
              </a:defRPr>
            </a:lvl1pPr>
            <a:lvl2pPr lvl="1" rtl="0">
              <a:lnSpc>
                <a:spcPct val="90000"/>
              </a:lnSpc>
              <a:spcBef>
                <a:spcPts val="0"/>
              </a:spcBef>
              <a:spcAft>
                <a:spcPts val="0"/>
              </a:spcAft>
              <a:buClr>
                <a:schemeClr val="dk1"/>
              </a:buClr>
              <a:buSzPts val="3000"/>
              <a:buFont typeface="Walter Turncoat"/>
              <a:buNone/>
              <a:defRPr sz="3000">
                <a:solidFill>
                  <a:schemeClr val="dk1"/>
                </a:solidFill>
                <a:latin typeface="Walter Turncoat"/>
                <a:ea typeface="Walter Turncoat"/>
                <a:cs typeface="Walter Turncoat"/>
                <a:sym typeface="Walter Turncoat"/>
              </a:defRPr>
            </a:lvl2pPr>
            <a:lvl3pPr lvl="2" rtl="0">
              <a:lnSpc>
                <a:spcPct val="90000"/>
              </a:lnSpc>
              <a:spcBef>
                <a:spcPts val="0"/>
              </a:spcBef>
              <a:spcAft>
                <a:spcPts val="0"/>
              </a:spcAft>
              <a:buClr>
                <a:schemeClr val="dk1"/>
              </a:buClr>
              <a:buSzPts val="3000"/>
              <a:buFont typeface="Walter Turncoat"/>
              <a:buNone/>
              <a:defRPr sz="3000">
                <a:solidFill>
                  <a:schemeClr val="dk1"/>
                </a:solidFill>
                <a:latin typeface="Walter Turncoat"/>
                <a:ea typeface="Walter Turncoat"/>
                <a:cs typeface="Walter Turncoat"/>
                <a:sym typeface="Walter Turncoat"/>
              </a:defRPr>
            </a:lvl3pPr>
            <a:lvl4pPr lvl="3" rtl="0">
              <a:lnSpc>
                <a:spcPct val="90000"/>
              </a:lnSpc>
              <a:spcBef>
                <a:spcPts val="0"/>
              </a:spcBef>
              <a:spcAft>
                <a:spcPts val="0"/>
              </a:spcAft>
              <a:buClr>
                <a:schemeClr val="dk1"/>
              </a:buClr>
              <a:buSzPts val="3000"/>
              <a:buFont typeface="Walter Turncoat"/>
              <a:buNone/>
              <a:defRPr sz="3000">
                <a:solidFill>
                  <a:schemeClr val="dk1"/>
                </a:solidFill>
                <a:latin typeface="Walter Turncoat"/>
                <a:ea typeface="Walter Turncoat"/>
                <a:cs typeface="Walter Turncoat"/>
                <a:sym typeface="Walter Turncoat"/>
              </a:defRPr>
            </a:lvl4pPr>
            <a:lvl5pPr lvl="4" rtl="0">
              <a:lnSpc>
                <a:spcPct val="90000"/>
              </a:lnSpc>
              <a:spcBef>
                <a:spcPts val="0"/>
              </a:spcBef>
              <a:spcAft>
                <a:spcPts val="0"/>
              </a:spcAft>
              <a:buClr>
                <a:schemeClr val="dk1"/>
              </a:buClr>
              <a:buSzPts val="3000"/>
              <a:buFont typeface="Walter Turncoat"/>
              <a:buNone/>
              <a:defRPr sz="3000">
                <a:solidFill>
                  <a:schemeClr val="dk1"/>
                </a:solidFill>
                <a:latin typeface="Walter Turncoat"/>
                <a:ea typeface="Walter Turncoat"/>
                <a:cs typeface="Walter Turncoat"/>
                <a:sym typeface="Walter Turncoat"/>
              </a:defRPr>
            </a:lvl5pPr>
            <a:lvl6pPr lvl="5" rtl="0">
              <a:lnSpc>
                <a:spcPct val="90000"/>
              </a:lnSpc>
              <a:spcBef>
                <a:spcPts val="0"/>
              </a:spcBef>
              <a:spcAft>
                <a:spcPts val="0"/>
              </a:spcAft>
              <a:buClr>
                <a:schemeClr val="dk1"/>
              </a:buClr>
              <a:buSzPts val="3000"/>
              <a:buFont typeface="Walter Turncoat"/>
              <a:buNone/>
              <a:defRPr sz="3000">
                <a:solidFill>
                  <a:schemeClr val="dk1"/>
                </a:solidFill>
                <a:latin typeface="Walter Turncoat"/>
                <a:ea typeface="Walter Turncoat"/>
                <a:cs typeface="Walter Turncoat"/>
                <a:sym typeface="Walter Turncoat"/>
              </a:defRPr>
            </a:lvl6pPr>
            <a:lvl7pPr lvl="6" rtl="0">
              <a:lnSpc>
                <a:spcPct val="90000"/>
              </a:lnSpc>
              <a:spcBef>
                <a:spcPts val="0"/>
              </a:spcBef>
              <a:spcAft>
                <a:spcPts val="0"/>
              </a:spcAft>
              <a:buClr>
                <a:schemeClr val="dk1"/>
              </a:buClr>
              <a:buSzPts val="3000"/>
              <a:buFont typeface="Walter Turncoat"/>
              <a:buNone/>
              <a:defRPr sz="3000">
                <a:solidFill>
                  <a:schemeClr val="dk1"/>
                </a:solidFill>
                <a:latin typeface="Walter Turncoat"/>
                <a:ea typeface="Walter Turncoat"/>
                <a:cs typeface="Walter Turncoat"/>
                <a:sym typeface="Walter Turncoat"/>
              </a:defRPr>
            </a:lvl7pPr>
            <a:lvl8pPr lvl="7" rtl="0">
              <a:lnSpc>
                <a:spcPct val="90000"/>
              </a:lnSpc>
              <a:spcBef>
                <a:spcPts val="0"/>
              </a:spcBef>
              <a:spcAft>
                <a:spcPts val="0"/>
              </a:spcAft>
              <a:buClr>
                <a:schemeClr val="dk1"/>
              </a:buClr>
              <a:buSzPts val="3000"/>
              <a:buFont typeface="Walter Turncoat"/>
              <a:buNone/>
              <a:defRPr sz="3000">
                <a:solidFill>
                  <a:schemeClr val="dk1"/>
                </a:solidFill>
                <a:latin typeface="Walter Turncoat"/>
                <a:ea typeface="Walter Turncoat"/>
                <a:cs typeface="Walter Turncoat"/>
                <a:sym typeface="Walter Turncoat"/>
              </a:defRPr>
            </a:lvl8pPr>
            <a:lvl9pPr lvl="8" rtl="0">
              <a:lnSpc>
                <a:spcPct val="90000"/>
              </a:lnSpc>
              <a:spcBef>
                <a:spcPts val="0"/>
              </a:spcBef>
              <a:spcAft>
                <a:spcPts val="0"/>
              </a:spcAft>
              <a:buClr>
                <a:schemeClr val="dk1"/>
              </a:buClr>
              <a:buSzPts val="3000"/>
              <a:buFont typeface="Walter Turncoat"/>
              <a:buNone/>
              <a:defRPr sz="3000">
                <a:solidFill>
                  <a:schemeClr val="dk1"/>
                </a:solidFill>
                <a:latin typeface="Walter Turncoat"/>
                <a:ea typeface="Walter Turncoat"/>
                <a:cs typeface="Walter Turncoat"/>
                <a:sym typeface="Walter Turncoat"/>
              </a:defRPr>
            </a:lvl9pPr>
          </a:lstStyle>
          <a:p>
            <a:endParaRPr/>
          </a:p>
        </p:txBody>
      </p:sp>
      <p:sp>
        <p:nvSpPr>
          <p:cNvPr id="7" name="Google Shape;7;p1"/>
          <p:cNvSpPr txBox="1">
            <a:spLocks noGrp="1"/>
          </p:cNvSpPr>
          <p:nvPr>
            <p:ph type="body" idx="1"/>
          </p:nvPr>
        </p:nvSpPr>
        <p:spPr>
          <a:xfrm>
            <a:off x="548125" y="1271600"/>
            <a:ext cx="6167100" cy="3297900"/>
          </a:xfrm>
          <a:prstGeom prst="rect">
            <a:avLst/>
          </a:prstGeom>
          <a:noFill/>
          <a:ln>
            <a:noFill/>
          </a:ln>
        </p:spPr>
        <p:txBody>
          <a:bodyPr spcFirstLastPara="1" wrap="square" lIns="0" tIns="0" rIns="0" bIns="0" anchor="t" anchorCtr="0">
            <a:noAutofit/>
          </a:bodyPr>
          <a:lstStyle>
            <a:lvl1pPr marL="457200" lvl="0" indent="-355600" rtl="0">
              <a:lnSpc>
                <a:spcPct val="115000"/>
              </a:lnSpc>
              <a:spcBef>
                <a:spcPts val="0"/>
              </a:spcBef>
              <a:spcAft>
                <a:spcPts val="0"/>
              </a:spcAft>
              <a:buClr>
                <a:schemeClr val="accent1"/>
              </a:buClr>
              <a:buSzPts val="2000"/>
              <a:buFont typeface="Nunito"/>
              <a:buChar char="➜"/>
              <a:defRPr sz="2400">
                <a:solidFill>
                  <a:schemeClr val="dk2"/>
                </a:solidFill>
                <a:latin typeface="Nunito"/>
                <a:ea typeface="Nunito"/>
                <a:cs typeface="Nunito"/>
                <a:sym typeface="Nunito"/>
              </a:defRPr>
            </a:lvl1pPr>
            <a:lvl2pPr marL="914400" lvl="1" indent="-381000" rtl="0">
              <a:lnSpc>
                <a:spcPct val="115000"/>
              </a:lnSpc>
              <a:spcBef>
                <a:spcPts val="800"/>
              </a:spcBef>
              <a:spcAft>
                <a:spcPts val="0"/>
              </a:spcAft>
              <a:buClr>
                <a:schemeClr val="accent1"/>
              </a:buClr>
              <a:buSzPts val="2400"/>
              <a:buFont typeface="Nunito"/>
              <a:buChar char="-"/>
              <a:defRPr sz="2400">
                <a:solidFill>
                  <a:schemeClr val="dk2"/>
                </a:solidFill>
                <a:latin typeface="Nunito"/>
                <a:ea typeface="Nunito"/>
                <a:cs typeface="Nunito"/>
                <a:sym typeface="Nunito"/>
              </a:defRPr>
            </a:lvl2pPr>
            <a:lvl3pPr marL="1371600" lvl="2" indent="-381000" rtl="0">
              <a:lnSpc>
                <a:spcPct val="115000"/>
              </a:lnSpc>
              <a:spcBef>
                <a:spcPts val="800"/>
              </a:spcBef>
              <a:spcAft>
                <a:spcPts val="0"/>
              </a:spcAft>
              <a:buClr>
                <a:schemeClr val="accent1"/>
              </a:buClr>
              <a:buSzPts val="2400"/>
              <a:buFont typeface="Nunito"/>
              <a:buChar char="-"/>
              <a:defRPr sz="2400">
                <a:solidFill>
                  <a:schemeClr val="dk2"/>
                </a:solidFill>
                <a:latin typeface="Nunito"/>
                <a:ea typeface="Nunito"/>
                <a:cs typeface="Nunito"/>
                <a:sym typeface="Nunito"/>
              </a:defRPr>
            </a:lvl3pPr>
            <a:lvl4pPr marL="1828800" lvl="3" indent="-381000" rtl="0">
              <a:lnSpc>
                <a:spcPct val="115000"/>
              </a:lnSpc>
              <a:spcBef>
                <a:spcPts val="800"/>
              </a:spcBef>
              <a:spcAft>
                <a:spcPts val="0"/>
              </a:spcAft>
              <a:buClr>
                <a:schemeClr val="dk2"/>
              </a:buClr>
              <a:buSzPts val="2400"/>
              <a:buFont typeface="Nunito"/>
              <a:buChar char="-"/>
              <a:defRPr sz="2400">
                <a:solidFill>
                  <a:schemeClr val="dk2"/>
                </a:solidFill>
                <a:latin typeface="Nunito"/>
                <a:ea typeface="Nunito"/>
                <a:cs typeface="Nunito"/>
                <a:sym typeface="Nunito"/>
              </a:defRPr>
            </a:lvl4pPr>
            <a:lvl5pPr marL="2286000" lvl="4" indent="-381000" rtl="0">
              <a:lnSpc>
                <a:spcPct val="115000"/>
              </a:lnSpc>
              <a:spcBef>
                <a:spcPts val="800"/>
              </a:spcBef>
              <a:spcAft>
                <a:spcPts val="0"/>
              </a:spcAft>
              <a:buClr>
                <a:schemeClr val="dk2"/>
              </a:buClr>
              <a:buSzPts val="2400"/>
              <a:buFont typeface="Nunito"/>
              <a:buChar char="-"/>
              <a:defRPr sz="2400">
                <a:solidFill>
                  <a:schemeClr val="dk2"/>
                </a:solidFill>
                <a:latin typeface="Nunito"/>
                <a:ea typeface="Nunito"/>
                <a:cs typeface="Nunito"/>
                <a:sym typeface="Nunito"/>
              </a:defRPr>
            </a:lvl5pPr>
            <a:lvl6pPr marL="2743200" lvl="5" indent="-381000" rtl="0">
              <a:lnSpc>
                <a:spcPct val="115000"/>
              </a:lnSpc>
              <a:spcBef>
                <a:spcPts val="800"/>
              </a:spcBef>
              <a:spcAft>
                <a:spcPts val="0"/>
              </a:spcAft>
              <a:buClr>
                <a:schemeClr val="dk2"/>
              </a:buClr>
              <a:buSzPts val="2400"/>
              <a:buFont typeface="Nunito"/>
              <a:buChar char="-"/>
              <a:defRPr sz="2400">
                <a:solidFill>
                  <a:schemeClr val="dk2"/>
                </a:solidFill>
                <a:latin typeface="Nunito"/>
                <a:ea typeface="Nunito"/>
                <a:cs typeface="Nunito"/>
                <a:sym typeface="Nunito"/>
              </a:defRPr>
            </a:lvl6pPr>
            <a:lvl7pPr marL="3200400" lvl="6" indent="-381000" rtl="0">
              <a:lnSpc>
                <a:spcPct val="115000"/>
              </a:lnSpc>
              <a:spcBef>
                <a:spcPts val="800"/>
              </a:spcBef>
              <a:spcAft>
                <a:spcPts val="0"/>
              </a:spcAft>
              <a:buClr>
                <a:schemeClr val="dk2"/>
              </a:buClr>
              <a:buSzPts val="2400"/>
              <a:buFont typeface="Nunito"/>
              <a:buChar char="●"/>
              <a:defRPr sz="2400">
                <a:solidFill>
                  <a:schemeClr val="dk2"/>
                </a:solidFill>
                <a:latin typeface="Nunito"/>
                <a:ea typeface="Nunito"/>
                <a:cs typeface="Nunito"/>
                <a:sym typeface="Nunito"/>
              </a:defRPr>
            </a:lvl7pPr>
            <a:lvl8pPr marL="3657600" lvl="7" indent="-381000" rtl="0">
              <a:lnSpc>
                <a:spcPct val="115000"/>
              </a:lnSpc>
              <a:spcBef>
                <a:spcPts val="800"/>
              </a:spcBef>
              <a:spcAft>
                <a:spcPts val="0"/>
              </a:spcAft>
              <a:buClr>
                <a:schemeClr val="dk2"/>
              </a:buClr>
              <a:buSzPts val="2400"/>
              <a:buFont typeface="Nunito"/>
              <a:buChar char="○"/>
              <a:defRPr sz="2400">
                <a:solidFill>
                  <a:schemeClr val="dk2"/>
                </a:solidFill>
                <a:latin typeface="Nunito"/>
                <a:ea typeface="Nunito"/>
                <a:cs typeface="Nunito"/>
                <a:sym typeface="Nunito"/>
              </a:defRPr>
            </a:lvl8pPr>
            <a:lvl9pPr marL="4114800" lvl="8" indent="-381000" rtl="0">
              <a:lnSpc>
                <a:spcPct val="115000"/>
              </a:lnSpc>
              <a:spcBef>
                <a:spcPts val="800"/>
              </a:spcBef>
              <a:spcAft>
                <a:spcPts val="800"/>
              </a:spcAft>
              <a:buClr>
                <a:schemeClr val="dk2"/>
              </a:buClr>
              <a:buSzPts val="2400"/>
              <a:buFont typeface="Nunito"/>
              <a:buChar char="■"/>
              <a:defRPr sz="2400">
                <a:solidFill>
                  <a:schemeClr val="dk2"/>
                </a:solidFill>
                <a:latin typeface="Nunito"/>
                <a:ea typeface="Nunito"/>
                <a:cs typeface="Nunito"/>
                <a:sym typeface="Nunito"/>
              </a:defRPr>
            </a:lvl9pPr>
          </a:lstStyle>
          <a:p>
            <a:endParaRPr/>
          </a:p>
        </p:txBody>
      </p:sp>
      <p:sp>
        <p:nvSpPr>
          <p:cNvPr id="8" name="Google Shape;8;p1"/>
          <p:cNvSpPr txBox="1">
            <a:spLocks noGrp="1"/>
          </p:cNvSpPr>
          <p:nvPr>
            <p:ph type="sldNum" idx="12"/>
          </p:nvPr>
        </p:nvSpPr>
        <p:spPr>
          <a:xfrm>
            <a:off x="8404384" y="199526"/>
            <a:ext cx="548700" cy="393600"/>
          </a:xfrm>
          <a:prstGeom prst="rect">
            <a:avLst/>
          </a:prstGeom>
          <a:noFill/>
          <a:ln>
            <a:noFill/>
          </a:ln>
        </p:spPr>
        <p:txBody>
          <a:bodyPr spcFirstLastPara="1" wrap="square" lIns="0" tIns="0" rIns="0" bIns="0" anchor="t" anchorCtr="0">
            <a:noAutofit/>
          </a:bodyPr>
          <a:lstStyle>
            <a:lvl1pPr lvl="0" algn="r" rtl="0">
              <a:buNone/>
              <a:defRPr sz="1300">
                <a:solidFill>
                  <a:schemeClr val="lt2"/>
                </a:solidFill>
                <a:latin typeface="Walter Turncoat"/>
                <a:ea typeface="Walter Turncoat"/>
                <a:cs typeface="Walter Turncoat"/>
                <a:sym typeface="Walter Turncoat"/>
              </a:defRPr>
            </a:lvl1pPr>
            <a:lvl2pPr lvl="1" algn="r" rtl="0">
              <a:buNone/>
              <a:defRPr sz="1300">
                <a:solidFill>
                  <a:schemeClr val="lt2"/>
                </a:solidFill>
                <a:latin typeface="Walter Turncoat"/>
                <a:ea typeface="Walter Turncoat"/>
                <a:cs typeface="Walter Turncoat"/>
                <a:sym typeface="Walter Turncoat"/>
              </a:defRPr>
            </a:lvl2pPr>
            <a:lvl3pPr lvl="2" algn="r" rtl="0">
              <a:buNone/>
              <a:defRPr sz="1300">
                <a:solidFill>
                  <a:schemeClr val="lt2"/>
                </a:solidFill>
                <a:latin typeface="Walter Turncoat"/>
                <a:ea typeface="Walter Turncoat"/>
                <a:cs typeface="Walter Turncoat"/>
                <a:sym typeface="Walter Turncoat"/>
              </a:defRPr>
            </a:lvl3pPr>
            <a:lvl4pPr lvl="3" algn="r" rtl="0">
              <a:buNone/>
              <a:defRPr sz="1300">
                <a:solidFill>
                  <a:schemeClr val="lt2"/>
                </a:solidFill>
                <a:latin typeface="Walter Turncoat"/>
                <a:ea typeface="Walter Turncoat"/>
                <a:cs typeface="Walter Turncoat"/>
                <a:sym typeface="Walter Turncoat"/>
              </a:defRPr>
            </a:lvl4pPr>
            <a:lvl5pPr lvl="4" algn="r" rtl="0">
              <a:buNone/>
              <a:defRPr sz="1300">
                <a:solidFill>
                  <a:schemeClr val="lt2"/>
                </a:solidFill>
                <a:latin typeface="Walter Turncoat"/>
                <a:ea typeface="Walter Turncoat"/>
                <a:cs typeface="Walter Turncoat"/>
                <a:sym typeface="Walter Turncoat"/>
              </a:defRPr>
            </a:lvl5pPr>
            <a:lvl6pPr lvl="5" algn="r" rtl="0">
              <a:buNone/>
              <a:defRPr sz="1300">
                <a:solidFill>
                  <a:schemeClr val="lt2"/>
                </a:solidFill>
                <a:latin typeface="Walter Turncoat"/>
                <a:ea typeface="Walter Turncoat"/>
                <a:cs typeface="Walter Turncoat"/>
                <a:sym typeface="Walter Turncoat"/>
              </a:defRPr>
            </a:lvl6pPr>
            <a:lvl7pPr lvl="6" algn="r" rtl="0">
              <a:buNone/>
              <a:defRPr sz="1300">
                <a:solidFill>
                  <a:schemeClr val="lt2"/>
                </a:solidFill>
                <a:latin typeface="Walter Turncoat"/>
                <a:ea typeface="Walter Turncoat"/>
                <a:cs typeface="Walter Turncoat"/>
                <a:sym typeface="Walter Turncoat"/>
              </a:defRPr>
            </a:lvl7pPr>
            <a:lvl8pPr lvl="7" algn="r" rtl="0">
              <a:buNone/>
              <a:defRPr sz="1300">
                <a:solidFill>
                  <a:schemeClr val="lt2"/>
                </a:solidFill>
                <a:latin typeface="Walter Turncoat"/>
                <a:ea typeface="Walter Turncoat"/>
                <a:cs typeface="Walter Turncoat"/>
                <a:sym typeface="Walter Turncoat"/>
              </a:defRPr>
            </a:lvl8pPr>
            <a:lvl9pPr lvl="8" algn="r" rtl="0">
              <a:buNone/>
              <a:defRPr sz="1300">
                <a:solidFill>
                  <a:schemeClr val="lt2"/>
                </a:solidFill>
                <a:latin typeface="Walter Turncoat"/>
                <a:ea typeface="Walter Turncoat"/>
                <a:cs typeface="Walter Turncoat"/>
                <a:sym typeface="Walter Turncoat"/>
              </a:defRPr>
            </a:lvl9pPr>
          </a:lstStyle>
          <a:p>
            <a:pPr marL="0" lvl="0" indent="0" algn="r" rtl="0">
              <a:spcBef>
                <a:spcPts val="0"/>
              </a:spcBef>
              <a:spcAft>
                <a:spcPts val="0"/>
              </a:spcAft>
              <a:buNone/>
            </a:pPr>
            <a:fld id="{00000000-1234-1234-1234-123412341234}" type="slidenum">
              <a:rPr lang="en"/>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7" r:id="rId7"/>
    <p:sldLayoutId id="2147483658" r:id="rId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free-powerpoint-templates-design.com/free-powerpoint-templates-design"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13"/>
          <p:cNvSpPr txBox="1">
            <a:spLocks noGrp="1"/>
          </p:cNvSpPr>
          <p:nvPr>
            <p:ph type="ctrTitle"/>
          </p:nvPr>
        </p:nvSpPr>
        <p:spPr>
          <a:xfrm>
            <a:off x="2323325" y="793100"/>
            <a:ext cx="4497300" cy="3557400"/>
          </a:xfrm>
          <a:prstGeom prst="rect">
            <a:avLst/>
          </a:prstGeom>
        </p:spPr>
        <p:txBody>
          <a:bodyPr spcFirstLastPara="1" wrap="square" lIns="0" tIns="0" rIns="0" bIns="0" anchor="ctr" anchorCtr="0">
            <a:noAutofit/>
          </a:bodyPr>
          <a:lstStyle/>
          <a:p>
            <a:pPr lvl="0"/>
            <a:r>
              <a:rPr lang="el-GR" sz="2000" dirty="0"/>
              <a:t>Επιχειρησιακό μοντέλο αντιμετώπισης κρίσης</a:t>
            </a:r>
            <a:endParaRPr sz="2000" dirty="0"/>
          </a:p>
        </p:txBody>
      </p:sp>
      <p:sp>
        <p:nvSpPr>
          <p:cNvPr id="4" name="TextBox 3">
            <a:hlinkClick r:id="rId3"/>
          </p:cNvPr>
          <p:cNvSpPr txBox="1"/>
          <p:nvPr/>
        </p:nvSpPr>
        <p:spPr>
          <a:xfrm>
            <a:off x="4355999" y="4161600"/>
            <a:ext cx="2814143" cy="307777"/>
          </a:xfrm>
          <a:prstGeom prst="rect">
            <a:avLst/>
          </a:prstGeom>
          <a:noFill/>
        </p:spPr>
        <p:txBody>
          <a:bodyPr wrap="square" rtlCol="0">
            <a:spAutoFit/>
          </a:bodyPr>
          <a:lstStyle/>
          <a:p>
            <a:pPr algn="r"/>
            <a:r>
              <a:rPr lang="it-IT" altLang="ko-KR" dirty="0">
                <a:solidFill>
                  <a:srgbClr val="FFC000"/>
                </a:solidFill>
                <a:latin typeface="Arial" pitchFamily="34" charset="0"/>
                <a:cs typeface="Arial" pitchFamily="34" charset="0"/>
              </a:rPr>
              <a:t>24.0</a:t>
            </a:r>
            <a:r>
              <a:rPr lang="el-GR" altLang="ko-KR" dirty="0">
                <a:solidFill>
                  <a:srgbClr val="FFC000"/>
                </a:solidFill>
                <a:latin typeface="Arial" pitchFamily="34" charset="0"/>
                <a:cs typeface="Arial" pitchFamily="34" charset="0"/>
              </a:rPr>
              <a:t>5</a:t>
            </a:r>
            <a:r>
              <a:rPr lang="it-IT" altLang="ko-KR" dirty="0">
                <a:solidFill>
                  <a:srgbClr val="FFC000"/>
                </a:solidFill>
                <a:latin typeface="Arial" pitchFamily="34" charset="0"/>
                <a:cs typeface="Arial" pitchFamily="34" charset="0"/>
              </a:rPr>
              <a:t>.202</a:t>
            </a:r>
            <a:r>
              <a:rPr lang="en-US" altLang="ko-KR" dirty="0">
                <a:solidFill>
                  <a:srgbClr val="FFC000"/>
                </a:solidFill>
                <a:latin typeface="Arial" pitchFamily="34" charset="0"/>
                <a:cs typeface="Arial" pitchFamily="34" charset="0"/>
              </a:rPr>
              <a:t>4</a:t>
            </a:r>
            <a:endParaRPr lang="el-GR" altLang="ko-KR" dirty="0">
              <a:solidFill>
                <a:srgbClr val="FFC000"/>
              </a:solidFill>
              <a:latin typeface="Arial" pitchFamily="34"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κειμένου 1"/>
          <p:cNvSpPr>
            <a:spLocks noGrp="1"/>
          </p:cNvSpPr>
          <p:nvPr>
            <p:ph type="body" idx="1"/>
          </p:nvPr>
        </p:nvSpPr>
        <p:spPr/>
        <p:txBody>
          <a:bodyPr/>
          <a:lstStyle/>
          <a:p>
            <a:r>
              <a:rPr lang="el-GR" dirty="0"/>
              <a:t>Να έχουν συχνή επαφή</a:t>
            </a:r>
          </a:p>
          <a:p>
            <a:r>
              <a:rPr lang="el-GR" dirty="0"/>
              <a:t>Να δουλεύουν κοντά ο ένας στον άλλον</a:t>
            </a:r>
          </a:p>
          <a:p>
            <a:r>
              <a:rPr lang="el-GR" dirty="0"/>
              <a:t>Να έχουν καλές σχέσεις μεταξύ τους </a:t>
            </a:r>
          </a:p>
        </p:txBody>
      </p:sp>
      <p:sp>
        <p:nvSpPr>
          <p:cNvPr id="3" name="Θέση αριθμού διαφάνειας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sp>
        <p:nvSpPr>
          <p:cNvPr id="4" name="TextBox 3"/>
          <p:cNvSpPr txBox="1"/>
          <p:nvPr/>
        </p:nvSpPr>
        <p:spPr>
          <a:xfrm>
            <a:off x="6245942" y="431180"/>
            <a:ext cx="2340498" cy="707886"/>
          </a:xfrm>
          <a:prstGeom prst="rect">
            <a:avLst/>
          </a:prstGeom>
          <a:noFill/>
        </p:spPr>
        <p:txBody>
          <a:bodyPr wrap="square" rtlCol="0">
            <a:spAutoFit/>
          </a:bodyPr>
          <a:lstStyle/>
          <a:p>
            <a:pPr lvl="0" algn="ctr">
              <a:spcAft>
                <a:spcPts val="800"/>
              </a:spcAft>
            </a:pPr>
            <a:r>
              <a:rPr lang="el-GR" sz="2000" dirty="0">
                <a:solidFill>
                  <a:schemeClr val="accent5"/>
                </a:solidFill>
              </a:rPr>
              <a:t>Τα μέλη της ομάδας πρέπει </a:t>
            </a:r>
            <a:endParaRPr lang="el-GR" sz="2000" dirty="0"/>
          </a:p>
        </p:txBody>
      </p:sp>
    </p:spTree>
    <p:extLst>
      <p:ext uri="{BB962C8B-B14F-4D97-AF65-F5344CB8AC3E}">
        <p14:creationId xmlns:p14="http://schemas.microsoft.com/office/powerpoint/2010/main" val="3925143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16"/>
          <p:cNvSpPr txBox="1">
            <a:spLocks noGrp="1"/>
          </p:cNvSpPr>
          <p:nvPr>
            <p:ph type="title"/>
          </p:nvPr>
        </p:nvSpPr>
        <p:spPr>
          <a:xfrm>
            <a:off x="548125" y="379852"/>
            <a:ext cx="8404959" cy="396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l-GR" sz="2000" dirty="0">
                <a:solidFill>
                  <a:srgbClr val="FFC000"/>
                </a:solidFill>
              </a:rPr>
              <a:t>Τι να περιλαμβάνει μια ομάδα διαχείρισης κρίσης </a:t>
            </a:r>
            <a:endParaRPr sz="2000" dirty="0">
              <a:solidFill>
                <a:srgbClr val="FFC000"/>
              </a:solidFill>
            </a:endParaRPr>
          </a:p>
        </p:txBody>
      </p:sp>
      <p:sp>
        <p:nvSpPr>
          <p:cNvPr id="244" name="Google Shape;244;p16"/>
          <p:cNvSpPr txBox="1">
            <a:spLocks noGrp="1"/>
          </p:cNvSpPr>
          <p:nvPr>
            <p:ph type="body" idx="1"/>
          </p:nvPr>
        </p:nvSpPr>
        <p:spPr>
          <a:xfrm>
            <a:off x="548125" y="776152"/>
            <a:ext cx="6167100" cy="3297900"/>
          </a:xfrm>
          <a:prstGeom prst="rect">
            <a:avLst/>
          </a:prstGeom>
        </p:spPr>
        <p:txBody>
          <a:bodyPr spcFirstLastPara="1" wrap="square" lIns="0" tIns="0" rIns="0" bIns="0" anchor="t" anchorCtr="0">
            <a:noAutofit/>
          </a:bodyPr>
          <a:lstStyle/>
          <a:p>
            <a:pPr marL="457200" lvl="0" indent="-355600" algn="l" rtl="0">
              <a:spcBef>
                <a:spcPts val="0"/>
              </a:spcBef>
              <a:spcAft>
                <a:spcPts val="0"/>
              </a:spcAft>
              <a:buClr>
                <a:schemeClr val="accent4"/>
              </a:buClr>
              <a:buSzPts val="2000"/>
              <a:buChar char="➜"/>
            </a:pPr>
            <a:r>
              <a:rPr lang="el-GR" sz="1800" dirty="0"/>
              <a:t>Το πιο </a:t>
            </a:r>
            <a:r>
              <a:rPr lang="el-GR" sz="1800" dirty="0">
                <a:solidFill>
                  <a:schemeClr val="accent1"/>
                </a:solidFill>
              </a:rPr>
              <a:t>δημιουργικό</a:t>
            </a:r>
            <a:r>
              <a:rPr lang="el-GR" sz="1800" dirty="0"/>
              <a:t> ανώτερο στέλεχος της εταιρίας (με αντοχή στην πίεση)</a:t>
            </a:r>
          </a:p>
          <a:p>
            <a:pPr marL="457200" lvl="0" indent="-355600" algn="l" rtl="0">
              <a:spcBef>
                <a:spcPts val="0"/>
              </a:spcBef>
              <a:spcAft>
                <a:spcPts val="0"/>
              </a:spcAft>
              <a:buClr>
                <a:schemeClr val="accent4"/>
              </a:buClr>
              <a:buSzPts val="2000"/>
              <a:buChar char="➜"/>
            </a:pPr>
            <a:r>
              <a:rPr lang="el-GR" sz="1800" dirty="0"/>
              <a:t>Ένα άτομο </a:t>
            </a:r>
            <a:r>
              <a:rPr lang="el-GR" sz="1800" dirty="0">
                <a:solidFill>
                  <a:schemeClr val="accent1"/>
                </a:solidFill>
              </a:rPr>
              <a:t>με ευρεία και ουσιαστική γνώση για τον οργανισμό και τις λειτουργίες του</a:t>
            </a:r>
          </a:p>
          <a:p>
            <a:pPr marL="457200" lvl="0" indent="-355600" algn="l" rtl="0">
              <a:spcBef>
                <a:spcPts val="0"/>
              </a:spcBef>
              <a:spcAft>
                <a:spcPts val="0"/>
              </a:spcAft>
              <a:buClr>
                <a:schemeClr val="accent4"/>
              </a:buClr>
              <a:buSzPts val="2000"/>
              <a:buChar char="➜"/>
            </a:pPr>
            <a:r>
              <a:rPr lang="el-GR" sz="1800" dirty="0"/>
              <a:t>Το </a:t>
            </a:r>
            <a:r>
              <a:rPr lang="el-GR" sz="1800" dirty="0">
                <a:solidFill>
                  <a:schemeClr val="accent1"/>
                </a:solidFill>
              </a:rPr>
              <a:t>πιο ανώτερο </a:t>
            </a:r>
            <a:r>
              <a:rPr lang="el-GR" sz="1800" dirty="0"/>
              <a:t>στέλεχος που είναι διαθέσιμο και το οποίο χειρίζεται επιδέξια την εξουσία</a:t>
            </a:r>
          </a:p>
          <a:p>
            <a:pPr marL="457200" lvl="0" indent="-355600" algn="l" rtl="0">
              <a:spcBef>
                <a:spcPts val="0"/>
              </a:spcBef>
              <a:spcAft>
                <a:spcPts val="0"/>
              </a:spcAft>
              <a:buClr>
                <a:schemeClr val="accent4"/>
              </a:buClr>
              <a:buSzPts val="2000"/>
              <a:buChar char="➜"/>
            </a:pPr>
            <a:r>
              <a:rPr lang="el-GR" sz="1800" dirty="0"/>
              <a:t>Ένα </a:t>
            </a:r>
            <a:r>
              <a:rPr lang="el-GR" sz="1800" dirty="0">
                <a:solidFill>
                  <a:schemeClr val="accent1"/>
                </a:solidFill>
              </a:rPr>
              <a:t>άτομο εκτός οργανισμού </a:t>
            </a:r>
            <a:r>
              <a:rPr lang="el-GR" sz="1800" dirty="0"/>
              <a:t>και το οποίο είναι γνώστης του είδους των εργασιών που αναλαμβάνει </a:t>
            </a:r>
          </a:p>
          <a:p>
            <a:pPr marL="101600" lvl="0" indent="0" algn="l" rtl="0">
              <a:spcBef>
                <a:spcPts val="0"/>
              </a:spcBef>
              <a:spcAft>
                <a:spcPts val="0"/>
              </a:spcAft>
              <a:buClr>
                <a:schemeClr val="accent4"/>
              </a:buClr>
              <a:buSzPts val="2000"/>
              <a:buNone/>
            </a:pPr>
            <a:r>
              <a:rPr lang="el-GR" sz="1800" u="sng" dirty="0">
                <a:solidFill>
                  <a:schemeClr val="accent2"/>
                </a:solidFill>
              </a:rPr>
              <a:t>ή διάφορες ειδικότητες: </a:t>
            </a:r>
            <a:r>
              <a:rPr lang="el-GR" sz="1800" dirty="0">
                <a:solidFill>
                  <a:schemeClr val="tx1"/>
                </a:solidFill>
              </a:rPr>
              <a:t>δικηγόρος, συντονιστής δημόσιων σχέσεων, ειδικός σε τεχνικά θέματα, προϊστάμενος οικονομικών, διευθυντής τηλεπικοινωνιών, ειδικός στις δημόσιες υποθέσεις Γενικός διευθυντής ή αντιπρόσωπος του </a:t>
            </a:r>
          </a:p>
          <a:p>
            <a:pPr marL="457200" lvl="0" indent="-355600" algn="l" rtl="0">
              <a:spcBef>
                <a:spcPts val="0"/>
              </a:spcBef>
              <a:spcAft>
                <a:spcPts val="0"/>
              </a:spcAft>
              <a:buClr>
                <a:schemeClr val="accent4"/>
              </a:buClr>
              <a:buSzPts val="2000"/>
              <a:buChar char="➜"/>
            </a:pPr>
            <a:endParaRPr lang="el-GR" sz="1800" dirty="0"/>
          </a:p>
          <a:p>
            <a:pPr marL="457200" lvl="0" indent="-355600" algn="l" rtl="0">
              <a:spcBef>
                <a:spcPts val="0"/>
              </a:spcBef>
              <a:spcAft>
                <a:spcPts val="0"/>
              </a:spcAft>
              <a:buClr>
                <a:schemeClr val="accent4"/>
              </a:buClr>
              <a:buSzPts val="2000"/>
              <a:buChar char="➜"/>
            </a:pPr>
            <a:endParaRPr sz="2000" dirty="0"/>
          </a:p>
        </p:txBody>
      </p:sp>
      <p:sp>
        <p:nvSpPr>
          <p:cNvPr id="245" name="Google Shape;245;p16"/>
          <p:cNvSpPr txBox="1">
            <a:spLocks noGrp="1"/>
          </p:cNvSpPr>
          <p:nvPr>
            <p:ph type="sldNum" idx="12"/>
          </p:nvPr>
        </p:nvSpPr>
        <p:spPr>
          <a:xfrm>
            <a:off x="8404384" y="199526"/>
            <a:ext cx="548700" cy="393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11</a:t>
            </a:fld>
            <a:endParaRPr/>
          </a:p>
        </p:txBody>
      </p:sp>
    </p:spTree>
    <p:extLst>
      <p:ext uri="{BB962C8B-B14F-4D97-AF65-F5344CB8AC3E}">
        <p14:creationId xmlns:p14="http://schemas.microsoft.com/office/powerpoint/2010/main" val="12188215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19"/>
          <p:cNvSpPr txBox="1">
            <a:spLocks noGrp="1"/>
          </p:cNvSpPr>
          <p:nvPr>
            <p:ph type="ctrTitle" idx="4294967295"/>
          </p:nvPr>
        </p:nvSpPr>
        <p:spPr>
          <a:xfrm>
            <a:off x="1604606" y="297244"/>
            <a:ext cx="5063100" cy="417131"/>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l-GR" sz="2800" dirty="0"/>
              <a:t>Η επίδραση της κουλτούρας</a:t>
            </a:r>
            <a:endParaRPr sz="2800" dirty="0"/>
          </a:p>
        </p:txBody>
      </p:sp>
      <p:sp>
        <p:nvSpPr>
          <p:cNvPr id="263" name="Google Shape;263;p19"/>
          <p:cNvSpPr txBox="1">
            <a:spLocks noGrp="1"/>
          </p:cNvSpPr>
          <p:nvPr>
            <p:ph type="subTitle" idx="4294967295"/>
          </p:nvPr>
        </p:nvSpPr>
        <p:spPr>
          <a:xfrm>
            <a:off x="511611" y="787131"/>
            <a:ext cx="6892443" cy="3092141"/>
          </a:xfrm>
          <a:prstGeom prst="rect">
            <a:avLst/>
          </a:prstGeom>
        </p:spPr>
        <p:txBody>
          <a:bodyPr spcFirstLastPara="1" wrap="square" lIns="0" tIns="0" rIns="0" bIns="0" anchor="t" anchorCtr="0">
            <a:noAutofit/>
          </a:bodyPr>
          <a:lstStyle/>
          <a:p>
            <a:pPr marL="342900" lvl="0" indent="-342900" algn="just">
              <a:lnSpc>
                <a:spcPct val="100000"/>
              </a:lnSpc>
              <a:spcAft>
                <a:spcPts val="800"/>
              </a:spcAft>
              <a:buAutoNum type="arabicPeriod"/>
            </a:pPr>
            <a:r>
              <a:rPr lang="el-GR" sz="1800" dirty="0">
                <a:solidFill>
                  <a:schemeClr val="accent1"/>
                </a:solidFill>
              </a:rPr>
              <a:t>Ατομική/συλλογική: </a:t>
            </a:r>
            <a:r>
              <a:rPr lang="el-GR" sz="1800" dirty="0">
                <a:solidFill>
                  <a:schemeClr val="tx1"/>
                </a:solidFill>
              </a:rPr>
              <a:t>λήψη αποφάσεων, δράσεων και ικανοποίησης</a:t>
            </a:r>
          </a:p>
          <a:p>
            <a:pPr marL="342900" lvl="0" indent="-342900" algn="just">
              <a:lnSpc>
                <a:spcPct val="100000"/>
              </a:lnSpc>
              <a:spcAft>
                <a:spcPts val="800"/>
              </a:spcAft>
              <a:buAutoNum type="arabicPeriod"/>
            </a:pPr>
            <a:r>
              <a:rPr lang="el-GR" sz="1800" dirty="0">
                <a:solidFill>
                  <a:schemeClr val="tx1"/>
                </a:solidFill>
              </a:rPr>
              <a:t> </a:t>
            </a:r>
            <a:r>
              <a:rPr lang="el-GR" sz="1800" dirty="0">
                <a:solidFill>
                  <a:schemeClr val="accent1"/>
                </a:solidFill>
              </a:rPr>
              <a:t>Αβεβαιότητα/βεβαιότητα</a:t>
            </a:r>
            <a:r>
              <a:rPr lang="el-GR" sz="1800" dirty="0">
                <a:solidFill>
                  <a:schemeClr val="tx1"/>
                </a:solidFill>
              </a:rPr>
              <a:t>: είναι ενιαία και σίγουρη σχετικά με το πώς διεξάγονται οι δραστηριότητες </a:t>
            </a:r>
          </a:p>
          <a:p>
            <a:pPr marL="342900" lvl="0" indent="-342900" algn="just">
              <a:lnSpc>
                <a:spcPct val="100000"/>
              </a:lnSpc>
              <a:spcAft>
                <a:spcPts val="800"/>
              </a:spcAft>
              <a:buAutoNum type="arabicPeriod"/>
            </a:pPr>
            <a:r>
              <a:rPr lang="el-GR" sz="1800" dirty="0">
                <a:solidFill>
                  <a:schemeClr val="accent1"/>
                </a:solidFill>
              </a:rPr>
              <a:t>Η απόσταση της εξουσίας</a:t>
            </a:r>
            <a:r>
              <a:rPr lang="el-GR" sz="1800" dirty="0">
                <a:solidFill>
                  <a:schemeClr val="tx1"/>
                </a:solidFill>
              </a:rPr>
              <a:t>: δίνει έμφαση στην επίσημη εξουσία ή δίνει μεγάλη έμφαση στη προσωπική δύναμη και έτσι μειώνει τις αποστάσεις μεταξύ των μελών ενός οργανισμού </a:t>
            </a:r>
          </a:p>
          <a:p>
            <a:pPr marL="0" lvl="0" indent="0" algn="just">
              <a:lnSpc>
                <a:spcPct val="100000"/>
              </a:lnSpc>
              <a:spcAft>
                <a:spcPts val="800"/>
              </a:spcAft>
              <a:buNone/>
            </a:pPr>
            <a:r>
              <a:rPr lang="el-GR" sz="1800" dirty="0">
                <a:solidFill>
                  <a:schemeClr val="tx1"/>
                </a:solidFill>
              </a:rPr>
              <a:t>Βάσει του προσανατολισμού της κουλτούρας οι διαχειριστές της κρίσης μπορούν ευκολότερα να αναλύσουν την αντίδραση στην κρίση </a:t>
            </a:r>
          </a:p>
          <a:p>
            <a:pPr marL="0" lvl="0" indent="0" algn="just">
              <a:lnSpc>
                <a:spcPct val="100000"/>
              </a:lnSpc>
              <a:spcAft>
                <a:spcPts val="800"/>
              </a:spcAft>
              <a:buNone/>
            </a:pPr>
            <a:endParaRPr sz="1800" dirty="0">
              <a:solidFill>
                <a:schemeClr val="tx1"/>
              </a:solidFill>
            </a:endParaRPr>
          </a:p>
        </p:txBody>
      </p:sp>
      <p:sp>
        <p:nvSpPr>
          <p:cNvPr id="264" name="Google Shape;264;p19"/>
          <p:cNvSpPr/>
          <p:nvPr/>
        </p:nvSpPr>
        <p:spPr>
          <a:xfrm>
            <a:off x="7408624" y="473634"/>
            <a:ext cx="1270110" cy="1287020"/>
          </a:xfrm>
          <a:custGeom>
            <a:avLst/>
            <a:gdLst/>
            <a:ahLst/>
            <a:cxnLst/>
            <a:rect l="l" t="t" r="r" b="b"/>
            <a:pathLst>
              <a:path w="16449" h="16668" extrusionOk="0">
                <a:moveTo>
                  <a:pt x="12288" y="1995"/>
                </a:moveTo>
                <a:lnTo>
                  <a:pt x="12093" y="2117"/>
                </a:lnTo>
                <a:lnTo>
                  <a:pt x="11923" y="2239"/>
                </a:lnTo>
                <a:lnTo>
                  <a:pt x="11655" y="2531"/>
                </a:lnTo>
                <a:lnTo>
                  <a:pt x="11461" y="2433"/>
                </a:lnTo>
                <a:lnTo>
                  <a:pt x="11874" y="2214"/>
                </a:lnTo>
                <a:lnTo>
                  <a:pt x="12288" y="1995"/>
                </a:lnTo>
                <a:close/>
                <a:moveTo>
                  <a:pt x="13261" y="2239"/>
                </a:moveTo>
                <a:lnTo>
                  <a:pt x="13359" y="2263"/>
                </a:lnTo>
                <a:lnTo>
                  <a:pt x="13456" y="2287"/>
                </a:lnTo>
                <a:lnTo>
                  <a:pt x="13529" y="2336"/>
                </a:lnTo>
                <a:lnTo>
                  <a:pt x="13578" y="2433"/>
                </a:lnTo>
                <a:lnTo>
                  <a:pt x="13626" y="2531"/>
                </a:lnTo>
                <a:lnTo>
                  <a:pt x="13675" y="2725"/>
                </a:lnTo>
                <a:lnTo>
                  <a:pt x="13651" y="2896"/>
                </a:lnTo>
                <a:lnTo>
                  <a:pt x="13626" y="3090"/>
                </a:lnTo>
                <a:lnTo>
                  <a:pt x="13578" y="3285"/>
                </a:lnTo>
                <a:lnTo>
                  <a:pt x="13480" y="3480"/>
                </a:lnTo>
                <a:lnTo>
                  <a:pt x="13383" y="3650"/>
                </a:lnTo>
                <a:lnTo>
                  <a:pt x="13188" y="4015"/>
                </a:lnTo>
                <a:lnTo>
                  <a:pt x="12969" y="3674"/>
                </a:lnTo>
                <a:lnTo>
                  <a:pt x="12702" y="3358"/>
                </a:lnTo>
                <a:lnTo>
                  <a:pt x="12410" y="3066"/>
                </a:lnTo>
                <a:lnTo>
                  <a:pt x="12093" y="2823"/>
                </a:lnTo>
                <a:lnTo>
                  <a:pt x="12288" y="2677"/>
                </a:lnTo>
                <a:lnTo>
                  <a:pt x="12483" y="2531"/>
                </a:lnTo>
                <a:lnTo>
                  <a:pt x="12726" y="2385"/>
                </a:lnTo>
                <a:lnTo>
                  <a:pt x="12945" y="2287"/>
                </a:lnTo>
                <a:lnTo>
                  <a:pt x="13164" y="2239"/>
                </a:lnTo>
                <a:close/>
                <a:moveTo>
                  <a:pt x="7981" y="3699"/>
                </a:moveTo>
                <a:lnTo>
                  <a:pt x="7981" y="3723"/>
                </a:lnTo>
                <a:lnTo>
                  <a:pt x="7932" y="3723"/>
                </a:lnTo>
                <a:lnTo>
                  <a:pt x="7908" y="3747"/>
                </a:lnTo>
                <a:lnTo>
                  <a:pt x="7835" y="3796"/>
                </a:lnTo>
                <a:lnTo>
                  <a:pt x="7786" y="3845"/>
                </a:lnTo>
                <a:lnTo>
                  <a:pt x="7738" y="3918"/>
                </a:lnTo>
                <a:lnTo>
                  <a:pt x="7689" y="3991"/>
                </a:lnTo>
                <a:lnTo>
                  <a:pt x="7689" y="4064"/>
                </a:lnTo>
                <a:lnTo>
                  <a:pt x="7689" y="4088"/>
                </a:lnTo>
                <a:lnTo>
                  <a:pt x="7689" y="4112"/>
                </a:lnTo>
                <a:lnTo>
                  <a:pt x="7689" y="4137"/>
                </a:lnTo>
                <a:lnTo>
                  <a:pt x="7689" y="4161"/>
                </a:lnTo>
                <a:lnTo>
                  <a:pt x="7689" y="4307"/>
                </a:lnTo>
                <a:lnTo>
                  <a:pt x="7738" y="4453"/>
                </a:lnTo>
                <a:lnTo>
                  <a:pt x="7786" y="4526"/>
                </a:lnTo>
                <a:lnTo>
                  <a:pt x="7859" y="4574"/>
                </a:lnTo>
                <a:lnTo>
                  <a:pt x="8030" y="4672"/>
                </a:lnTo>
                <a:lnTo>
                  <a:pt x="8176" y="4720"/>
                </a:lnTo>
                <a:lnTo>
                  <a:pt x="8297" y="4720"/>
                </a:lnTo>
                <a:lnTo>
                  <a:pt x="8395" y="4696"/>
                </a:lnTo>
                <a:lnTo>
                  <a:pt x="8492" y="4672"/>
                </a:lnTo>
                <a:lnTo>
                  <a:pt x="8589" y="4599"/>
                </a:lnTo>
                <a:lnTo>
                  <a:pt x="8662" y="4526"/>
                </a:lnTo>
                <a:lnTo>
                  <a:pt x="8711" y="4429"/>
                </a:lnTo>
                <a:lnTo>
                  <a:pt x="8711" y="4307"/>
                </a:lnTo>
                <a:lnTo>
                  <a:pt x="8711" y="4185"/>
                </a:lnTo>
                <a:lnTo>
                  <a:pt x="8662" y="4064"/>
                </a:lnTo>
                <a:lnTo>
                  <a:pt x="8614" y="3942"/>
                </a:lnTo>
                <a:lnTo>
                  <a:pt x="8541" y="3845"/>
                </a:lnTo>
                <a:lnTo>
                  <a:pt x="8468" y="3772"/>
                </a:lnTo>
                <a:lnTo>
                  <a:pt x="8370" y="3723"/>
                </a:lnTo>
                <a:lnTo>
                  <a:pt x="8273" y="3699"/>
                </a:lnTo>
                <a:close/>
                <a:moveTo>
                  <a:pt x="9830" y="3966"/>
                </a:moveTo>
                <a:lnTo>
                  <a:pt x="9709" y="3991"/>
                </a:lnTo>
                <a:lnTo>
                  <a:pt x="9611" y="4064"/>
                </a:lnTo>
                <a:lnTo>
                  <a:pt x="9538" y="4161"/>
                </a:lnTo>
                <a:lnTo>
                  <a:pt x="9514" y="4258"/>
                </a:lnTo>
                <a:lnTo>
                  <a:pt x="9490" y="4356"/>
                </a:lnTo>
                <a:lnTo>
                  <a:pt x="9514" y="4453"/>
                </a:lnTo>
                <a:lnTo>
                  <a:pt x="9563" y="4574"/>
                </a:lnTo>
                <a:lnTo>
                  <a:pt x="9636" y="4647"/>
                </a:lnTo>
                <a:lnTo>
                  <a:pt x="9757" y="4720"/>
                </a:lnTo>
                <a:lnTo>
                  <a:pt x="9879" y="4745"/>
                </a:lnTo>
                <a:lnTo>
                  <a:pt x="10025" y="4696"/>
                </a:lnTo>
                <a:lnTo>
                  <a:pt x="10098" y="4672"/>
                </a:lnTo>
                <a:lnTo>
                  <a:pt x="10147" y="4623"/>
                </a:lnTo>
                <a:lnTo>
                  <a:pt x="10244" y="4502"/>
                </a:lnTo>
                <a:lnTo>
                  <a:pt x="10268" y="4429"/>
                </a:lnTo>
                <a:lnTo>
                  <a:pt x="10268" y="4356"/>
                </a:lnTo>
                <a:lnTo>
                  <a:pt x="10244" y="4234"/>
                </a:lnTo>
                <a:lnTo>
                  <a:pt x="10220" y="4161"/>
                </a:lnTo>
                <a:lnTo>
                  <a:pt x="10147" y="4064"/>
                </a:lnTo>
                <a:lnTo>
                  <a:pt x="10074" y="4015"/>
                </a:lnTo>
                <a:lnTo>
                  <a:pt x="9952" y="3966"/>
                </a:lnTo>
                <a:close/>
                <a:moveTo>
                  <a:pt x="9125" y="5572"/>
                </a:moveTo>
                <a:lnTo>
                  <a:pt x="9003" y="5596"/>
                </a:lnTo>
                <a:lnTo>
                  <a:pt x="8881" y="5669"/>
                </a:lnTo>
                <a:lnTo>
                  <a:pt x="8808" y="5791"/>
                </a:lnTo>
                <a:lnTo>
                  <a:pt x="8784" y="5913"/>
                </a:lnTo>
                <a:lnTo>
                  <a:pt x="8808" y="6034"/>
                </a:lnTo>
                <a:lnTo>
                  <a:pt x="8881" y="6156"/>
                </a:lnTo>
                <a:lnTo>
                  <a:pt x="9003" y="6229"/>
                </a:lnTo>
                <a:lnTo>
                  <a:pt x="9125" y="6253"/>
                </a:lnTo>
                <a:lnTo>
                  <a:pt x="9246" y="6229"/>
                </a:lnTo>
                <a:lnTo>
                  <a:pt x="9368" y="6156"/>
                </a:lnTo>
                <a:lnTo>
                  <a:pt x="9441" y="6034"/>
                </a:lnTo>
                <a:lnTo>
                  <a:pt x="9465" y="5913"/>
                </a:lnTo>
                <a:lnTo>
                  <a:pt x="9441" y="5791"/>
                </a:lnTo>
                <a:lnTo>
                  <a:pt x="9368" y="5669"/>
                </a:lnTo>
                <a:lnTo>
                  <a:pt x="9246" y="5596"/>
                </a:lnTo>
                <a:lnTo>
                  <a:pt x="9125" y="5572"/>
                </a:lnTo>
                <a:close/>
                <a:moveTo>
                  <a:pt x="5013" y="9441"/>
                </a:moveTo>
                <a:lnTo>
                  <a:pt x="4842" y="9538"/>
                </a:lnTo>
                <a:lnTo>
                  <a:pt x="4672" y="9684"/>
                </a:lnTo>
                <a:lnTo>
                  <a:pt x="4502" y="9855"/>
                </a:lnTo>
                <a:lnTo>
                  <a:pt x="4356" y="10025"/>
                </a:lnTo>
                <a:lnTo>
                  <a:pt x="4112" y="10414"/>
                </a:lnTo>
                <a:lnTo>
                  <a:pt x="3918" y="10779"/>
                </a:lnTo>
                <a:lnTo>
                  <a:pt x="3723" y="11144"/>
                </a:lnTo>
                <a:lnTo>
                  <a:pt x="3650" y="11363"/>
                </a:lnTo>
                <a:lnTo>
                  <a:pt x="3553" y="11582"/>
                </a:lnTo>
                <a:lnTo>
                  <a:pt x="3504" y="11826"/>
                </a:lnTo>
                <a:lnTo>
                  <a:pt x="3480" y="12045"/>
                </a:lnTo>
                <a:lnTo>
                  <a:pt x="3480" y="12239"/>
                </a:lnTo>
                <a:lnTo>
                  <a:pt x="3528" y="12337"/>
                </a:lnTo>
                <a:lnTo>
                  <a:pt x="3577" y="12410"/>
                </a:lnTo>
                <a:lnTo>
                  <a:pt x="3601" y="12434"/>
                </a:lnTo>
                <a:lnTo>
                  <a:pt x="3626" y="12458"/>
                </a:lnTo>
                <a:lnTo>
                  <a:pt x="3650" y="12434"/>
                </a:lnTo>
                <a:lnTo>
                  <a:pt x="3674" y="12410"/>
                </a:lnTo>
                <a:lnTo>
                  <a:pt x="3747" y="12288"/>
                </a:lnTo>
                <a:lnTo>
                  <a:pt x="3772" y="12166"/>
                </a:lnTo>
                <a:lnTo>
                  <a:pt x="3820" y="11874"/>
                </a:lnTo>
                <a:lnTo>
                  <a:pt x="3869" y="11631"/>
                </a:lnTo>
                <a:lnTo>
                  <a:pt x="3966" y="11388"/>
                </a:lnTo>
                <a:lnTo>
                  <a:pt x="4137" y="10925"/>
                </a:lnTo>
                <a:lnTo>
                  <a:pt x="4331" y="10536"/>
                </a:lnTo>
                <a:lnTo>
                  <a:pt x="4575" y="10171"/>
                </a:lnTo>
                <a:lnTo>
                  <a:pt x="4818" y="9830"/>
                </a:lnTo>
                <a:lnTo>
                  <a:pt x="5061" y="9490"/>
                </a:lnTo>
                <a:lnTo>
                  <a:pt x="5061" y="9465"/>
                </a:lnTo>
                <a:lnTo>
                  <a:pt x="5061" y="9441"/>
                </a:lnTo>
                <a:close/>
                <a:moveTo>
                  <a:pt x="9003" y="2287"/>
                </a:moveTo>
                <a:lnTo>
                  <a:pt x="9319" y="2312"/>
                </a:lnTo>
                <a:lnTo>
                  <a:pt x="9611" y="2360"/>
                </a:lnTo>
                <a:lnTo>
                  <a:pt x="9928" y="2409"/>
                </a:lnTo>
                <a:lnTo>
                  <a:pt x="10220" y="2482"/>
                </a:lnTo>
                <a:lnTo>
                  <a:pt x="10512" y="2579"/>
                </a:lnTo>
                <a:lnTo>
                  <a:pt x="10804" y="2677"/>
                </a:lnTo>
                <a:lnTo>
                  <a:pt x="11071" y="2798"/>
                </a:lnTo>
                <a:lnTo>
                  <a:pt x="11339" y="2944"/>
                </a:lnTo>
                <a:lnTo>
                  <a:pt x="11582" y="3066"/>
                </a:lnTo>
                <a:lnTo>
                  <a:pt x="11826" y="3236"/>
                </a:lnTo>
                <a:lnTo>
                  <a:pt x="12020" y="3382"/>
                </a:lnTo>
                <a:lnTo>
                  <a:pt x="12215" y="3577"/>
                </a:lnTo>
                <a:lnTo>
                  <a:pt x="12580" y="3966"/>
                </a:lnTo>
                <a:lnTo>
                  <a:pt x="12921" y="4380"/>
                </a:lnTo>
                <a:lnTo>
                  <a:pt x="12410" y="5012"/>
                </a:lnTo>
                <a:lnTo>
                  <a:pt x="11874" y="5596"/>
                </a:lnTo>
                <a:lnTo>
                  <a:pt x="11339" y="6180"/>
                </a:lnTo>
                <a:lnTo>
                  <a:pt x="10804" y="6764"/>
                </a:lnTo>
                <a:lnTo>
                  <a:pt x="9684" y="7908"/>
                </a:lnTo>
                <a:lnTo>
                  <a:pt x="9149" y="8492"/>
                </a:lnTo>
                <a:lnTo>
                  <a:pt x="8614" y="9076"/>
                </a:lnTo>
                <a:lnTo>
                  <a:pt x="6667" y="11217"/>
                </a:lnTo>
                <a:lnTo>
                  <a:pt x="6302" y="11631"/>
                </a:lnTo>
                <a:lnTo>
                  <a:pt x="5889" y="12045"/>
                </a:lnTo>
                <a:lnTo>
                  <a:pt x="5499" y="12410"/>
                </a:lnTo>
                <a:lnTo>
                  <a:pt x="5061" y="12774"/>
                </a:lnTo>
                <a:lnTo>
                  <a:pt x="5061" y="12774"/>
                </a:lnTo>
                <a:lnTo>
                  <a:pt x="5110" y="12677"/>
                </a:lnTo>
                <a:lnTo>
                  <a:pt x="5329" y="12166"/>
                </a:lnTo>
                <a:lnTo>
                  <a:pt x="5572" y="11631"/>
                </a:lnTo>
                <a:lnTo>
                  <a:pt x="5597" y="11582"/>
                </a:lnTo>
                <a:lnTo>
                  <a:pt x="5548" y="11558"/>
                </a:lnTo>
                <a:lnTo>
                  <a:pt x="5499" y="11534"/>
                </a:lnTo>
                <a:lnTo>
                  <a:pt x="5475" y="11582"/>
                </a:lnTo>
                <a:lnTo>
                  <a:pt x="5183" y="11996"/>
                </a:lnTo>
                <a:lnTo>
                  <a:pt x="4915" y="12434"/>
                </a:lnTo>
                <a:lnTo>
                  <a:pt x="4745" y="12750"/>
                </a:lnTo>
                <a:lnTo>
                  <a:pt x="4648" y="12920"/>
                </a:lnTo>
                <a:lnTo>
                  <a:pt x="4599" y="13091"/>
                </a:lnTo>
                <a:lnTo>
                  <a:pt x="4477" y="13188"/>
                </a:lnTo>
                <a:lnTo>
                  <a:pt x="4404" y="13115"/>
                </a:lnTo>
                <a:lnTo>
                  <a:pt x="4258" y="13042"/>
                </a:lnTo>
                <a:lnTo>
                  <a:pt x="4331" y="12750"/>
                </a:lnTo>
                <a:lnTo>
                  <a:pt x="4404" y="12507"/>
                </a:lnTo>
                <a:lnTo>
                  <a:pt x="4526" y="12264"/>
                </a:lnTo>
                <a:lnTo>
                  <a:pt x="4769" y="11801"/>
                </a:lnTo>
                <a:lnTo>
                  <a:pt x="5232" y="11071"/>
                </a:lnTo>
                <a:lnTo>
                  <a:pt x="5694" y="10366"/>
                </a:lnTo>
                <a:lnTo>
                  <a:pt x="5718" y="10341"/>
                </a:lnTo>
                <a:lnTo>
                  <a:pt x="5694" y="10317"/>
                </a:lnTo>
                <a:lnTo>
                  <a:pt x="5670" y="10293"/>
                </a:lnTo>
                <a:lnTo>
                  <a:pt x="5645" y="10317"/>
                </a:lnTo>
                <a:lnTo>
                  <a:pt x="5037" y="11047"/>
                </a:lnTo>
                <a:lnTo>
                  <a:pt x="4745" y="11412"/>
                </a:lnTo>
                <a:lnTo>
                  <a:pt x="4477" y="11801"/>
                </a:lnTo>
                <a:lnTo>
                  <a:pt x="4331" y="12020"/>
                </a:lnTo>
                <a:lnTo>
                  <a:pt x="4185" y="12288"/>
                </a:lnTo>
                <a:lnTo>
                  <a:pt x="4064" y="12556"/>
                </a:lnTo>
                <a:lnTo>
                  <a:pt x="3966" y="12847"/>
                </a:lnTo>
                <a:lnTo>
                  <a:pt x="3674" y="12604"/>
                </a:lnTo>
                <a:lnTo>
                  <a:pt x="3407" y="12312"/>
                </a:lnTo>
                <a:lnTo>
                  <a:pt x="3188" y="11996"/>
                </a:lnTo>
                <a:lnTo>
                  <a:pt x="2969" y="11655"/>
                </a:lnTo>
                <a:lnTo>
                  <a:pt x="3066" y="11436"/>
                </a:lnTo>
                <a:lnTo>
                  <a:pt x="3139" y="11193"/>
                </a:lnTo>
                <a:lnTo>
                  <a:pt x="3236" y="10950"/>
                </a:lnTo>
                <a:lnTo>
                  <a:pt x="3358" y="10706"/>
                </a:lnTo>
                <a:lnTo>
                  <a:pt x="3626" y="10220"/>
                </a:lnTo>
                <a:lnTo>
                  <a:pt x="3869" y="9782"/>
                </a:lnTo>
                <a:lnTo>
                  <a:pt x="4161" y="9368"/>
                </a:lnTo>
                <a:lnTo>
                  <a:pt x="4453" y="8954"/>
                </a:lnTo>
                <a:lnTo>
                  <a:pt x="4769" y="8565"/>
                </a:lnTo>
                <a:lnTo>
                  <a:pt x="4794" y="8541"/>
                </a:lnTo>
                <a:lnTo>
                  <a:pt x="4769" y="8516"/>
                </a:lnTo>
                <a:lnTo>
                  <a:pt x="4745" y="8492"/>
                </a:lnTo>
                <a:lnTo>
                  <a:pt x="4721" y="8492"/>
                </a:lnTo>
                <a:lnTo>
                  <a:pt x="4331" y="8808"/>
                </a:lnTo>
                <a:lnTo>
                  <a:pt x="3991" y="9149"/>
                </a:lnTo>
                <a:lnTo>
                  <a:pt x="3699" y="9514"/>
                </a:lnTo>
                <a:lnTo>
                  <a:pt x="3407" y="9928"/>
                </a:lnTo>
                <a:lnTo>
                  <a:pt x="3236" y="10195"/>
                </a:lnTo>
                <a:lnTo>
                  <a:pt x="3042" y="10512"/>
                </a:lnTo>
                <a:lnTo>
                  <a:pt x="2871" y="10852"/>
                </a:lnTo>
                <a:lnTo>
                  <a:pt x="2798" y="11047"/>
                </a:lnTo>
                <a:lnTo>
                  <a:pt x="2750" y="11217"/>
                </a:lnTo>
                <a:lnTo>
                  <a:pt x="2579" y="10852"/>
                </a:lnTo>
                <a:lnTo>
                  <a:pt x="2458" y="10487"/>
                </a:lnTo>
                <a:lnTo>
                  <a:pt x="2579" y="10341"/>
                </a:lnTo>
                <a:lnTo>
                  <a:pt x="2652" y="10195"/>
                </a:lnTo>
                <a:lnTo>
                  <a:pt x="2798" y="9830"/>
                </a:lnTo>
                <a:lnTo>
                  <a:pt x="3236" y="8954"/>
                </a:lnTo>
                <a:lnTo>
                  <a:pt x="3455" y="8565"/>
                </a:lnTo>
                <a:lnTo>
                  <a:pt x="3699" y="8200"/>
                </a:lnTo>
                <a:lnTo>
                  <a:pt x="3966" y="7835"/>
                </a:lnTo>
                <a:lnTo>
                  <a:pt x="4185" y="7446"/>
                </a:lnTo>
                <a:lnTo>
                  <a:pt x="4210" y="7421"/>
                </a:lnTo>
                <a:lnTo>
                  <a:pt x="4185" y="7397"/>
                </a:lnTo>
                <a:lnTo>
                  <a:pt x="4161" y="7373"/>
                </a:lnTo>
                <a:lnTo>
                  <a:pt x="4137" y="7397"/>
                </a:lnTo>
                <a:lnTo>
                  <a:pt x="3966" y="7494"/>
                </a:lnTo>
                <a:lnTo>
                  <a:pt x="3820" y="7640"/>
                </a:lnTo>
                <a:lnTo>
                  <a:pt x="3674" y="7786"/>
                </a:lnTo>
                <a:lnTo>
                  <a:pt x="3528" y="7957"/>
                </a:lnTo>
                <a:lnTo>
                  <a:pt x="3285" y="8346"/>
                </a:lnTo>
                <a:lnTo>
                  <a:pt x="3066" y="8687"/>
                </a:lnTo>
                <a:lnTo>
                  <a:pt x="2798" y="9198"/>
                </a:lnTo>
                <a:lnTo>
                  <a:pt x="2555" y="9709"/>
                </a:lnTo>
                <a:lnTo>
                  <a:pt x="2458" y="9928"/>
                </a:lnTo>
                <a:lnTo>
                  <a:pt x="2360" y="10171"/>
                </a:lnTo>
                <a:lnTo>
                  <a:pt x="2239" y="9757"/>
                </a:lnTo>
                <a:lnTo>
                  <a:pt x="2166" y="9368"/>
                </a:lnTo>
                <a:lnTo>
                  <a:pt x="2239" y="9173"/>
                </a:lnTo>
                <a:lnTo>
                  <a:pt x="2385" y="8833"/>
                </a:lnTo>
                <a:lnTo>
                  <a:pt x="2555" y="8492"/>
                </a:lnTo>
                <a:lnTo>
                  <a:pt x="2725" y="8176"/>
                </a:lnTo>
                <a:lnTo>
                  <a:pt x="2920" y="7859"/>
                </a:lnTo>
                <a:lnTo>
                  <a:pt x="3309" y="7300"/>
                </a:lnTo>
                <a:lnTo>
                  <a:pt x="3528" y="7056"/>
                </a:lnTo>
                <a:lnTo>
                  <a:pt x="3747" y="6789"/>
                </a:lnTo>
                <a:lnTo>
                  <a:pt x="3893" y="6667"/>
                </a:lnTo>
                <a:lnTo>
                  <a:pt x="4088" y="6545"/>
                </a:lnTo>
                <a:lnTo>
                  <a:pt x="4234" y="6399"/>
                </a:lnTo>
                <a:lnTo>
                  <a:pt x="4380" y="6253"/>
                </a:lnTo>
                <a:lnTo>
                  <a:pt x="4356" y="6229"/>
                </a:lnTo>
                <a:lnTo>
                  <a:pt x="4283" y="6205"/>
                </a:lnTo>
                <a:lnTo>
                  <a:pt x="4185" y="6180"/>
                </a:lnTo>
                <a:lnTo>
                  <a:pt x="4064" y="6229"/>
                </a:lnTo>
                <a:lnTo>
                  <a:pt x="3942" y="6278"/>
                </a:lnTo>
                <a:lnTo>
                  <a:pt x="3820" y="6375"/>
                </a:lnTo>
                <a:lnTo>
                  <a:pt x="3699" y="6472"/>
                </a:lnTo>
                <a:lnTo>
                  <a:pt x="3455" y="6716"/>
                </a:lnTo>
                <a:lnTo>
                  <a:pt x="3236" y="6983"/>
                </a:lnTo>
                <a:lnTo>
                  <a:pt x="3017" y="7251"/>
                </a:lnTo>
                <a:lnTo>
                  <a:pt x="2750" y="7640"/>
                </a:lnTo>
                <a:lnTo>
                  <a:pt x="2579" y="7908"/>
                </a:lnTo>
                <a:lnTo>
                  <a:pt x="2409" y="8176"/>
                </a:lnTo>
                <a:lnTo>
                  <a:pt x="2239" y="8468"/>
                </a:lnTo>
                <a:lnTo>
                  <a:pt x="2093" y="8784"/>
                </a:lnTo>
                <a:lnTo>
                  <a:pt x="2093" y="8565"/>
                </a:lnTo>
                <a:lnTo>
                  <a:pt x="2093" y="8224"/>
                </a:lnTo>
                <a:lnTo>
                  <a:pt x="2239" y="7835"/>
                </a:lnTo>
                <a:lnTo>
                  <a:pt x="2385" y="7567"/>
                </a:lnTo>
                <a:lnTo>
                  <a:pt x="2506" y="7324"/>
                </a:lnTo>
                <a:lnTo>
                  <a:pt x="2823" y="6837"/>
                </a:lnTo>
                <a:lnTo>
                  <a:pt x="3139" y="6375"/>
                </a:lnTo>
                <a:lnTo>
                  <a:pt x="3309" y="6156"/>
                </a:lnTo>
                <a:lnTo>
                  <a:pt x="3504" y="5961"/>
                </a:lnTo>
                <a:lnTo>
                  <a:pt x="3723" y="5742"/>
                </a:lnTo>
                <a:lnTo>
                  <a:pt x="3942" y="5572"/>
                </a:lnTo>
                <a:lnTo>
                  <a:pt x="4161" y="5402"/>
                </a:lnTo>
                <a:lnTo>
                  <a:pt x="4404" y="5256"/>
                </a:lnTo>
                <a:lnTo>
                  <a:pt x="4429" y="5207"/>
                </a:lnTo>
                <a:lnTo>
                  <a:pt x="4429" y="5158"/>
                </a:lnTo>
                <a:lnTo>
                  <a:pt x="4380" y="5110"/>
                </a:lnTo>
                <a:lnTo>
                  <a:pt x="4331" y="5110"/>
                </a:lnTo>
                <a:lnTo>
                  <a:pt x="4088" y="5207"/>
                </a:lnTo>
                <a:lnTo>
                  <a:pt x="3845" y="5353"/>
                </a:lnTo>
                <a:lnTo>
                  <a:pt x="3626" y="5499"/>
                </a:lnTo>
                <a:lnTo>
                  <a:pt x="3431" y="5645"/>
                </a:lnTo>
                <a:lnTo>
                  <a:pt x="3236" y="5840"/>
                </a:lnTo>
                <a:lnTo>
                  <a:pt x="3042" y="6034"/>
                </a:lnTo>
                <a:lnTo>
                  <a:pt x="2701" y="6424"/>
                </a:lnTo>
                <a:lnTo>
                  <a:pt x="2409" y="6837"/>
                </a:lnTo>
                <a:lnTo>
                  <a:pt x="2166" y="7251"/>
                </a:lnTo>
                <a:lnTo>
                  <a:pt x="2239" y="6910"/>
                </a:lnTo>
                <a:lnTo>
                  <a:pt x="2312" y="6570"/>
                </a:lnTo>
                <a:lnTo>
                  <a:pt x="2409" y="6229"/>
                </a:lnTo>
                <a:lnTo>
                  <a:pt x="2531" y="5888"/>
                </a:lnTo>
                <a:lnTo>
                  <a:pt x="2774" y="5621"/>
                </a:lnTo>
                <a:lnTo>
                  <a:pt x="3042" y="5402"/>
                </a:lnTo>
                <a:lnTo>
                  <a:pt x="3626" y="4964"/>
                </a:lnTo>
                <a:lnTo>
                  <a:pt x="3650" y="4915"/>
                </a:lnTo>
                <a:lnTo>
                  <a:pt x="3650" y="4866"/>
                </a:lnTo>
                <a:lnTo>
                  <a:pt x="3626" y="4818"/>
                </a:lnTo>
                <a:lnTo>
                  <a:pt x="3407" y="4818"/>
                </a:lnTo>
                <a:lnTo>
                  <a:pt x="3261" y="4866"/>
                </a:lnTo>
                <a:lnTo>
                  <a:pt x="3090" y="4939"/>
                </a:lnTo>
                <a:lnTo>
                  <a:pt x="2944" y="5012"/>
                </a:lnTo>
                <a:lnTo>
                  <a:pt x="3236" y="4574"/>
                </a:lnTo>
                <a:lnTo>
                  <a:pt x="3577" y="4161"/>
                </a:lnTo>
                <a:lnTo>
                  <a:pt x="3747" y="3966"/>
                </a:lnTo>
                <a:lnTo>
                  <a:pt x="3942" y="3796"/>
                </a:lnTo>
                <a:lnTo>
                  <a:pt x="4137" y="3626"/>
                </a:lnTo>
                <a:lnTo>
                  <a:pt x="4356" y="3480"/>
                </a:lnTo>
                <a:lnTo>
                  <a:pt x="4623" y="3309"/>
                </a:lnTo>
                <a:lnTo>
                  <a:pt x="4867" y="3163"/>
                </a:lnTo>
                <a:lnTo>
                  <a:pt x="5426" y="2896"/>
                </a:lnTo>
                <a:lnTo>
                  <a:pt x="5986" y="2677"/>
                </a:lnTo>
                <a:lnTo>
                  <a:pt x="6594" y="2506"/>
                </a:lnTo>
                <a:lnTo>
                  <a:pt x="7178" y="2385"/>
                </a:lnTo>
                <a:lnTo>
                  <a:pt x="7786" y="2312"/>
                </a:lnTo>
                <a:lnTo>
                  <a:pt x="8419" y="2287"/>
                </a:lnTo>
                <a:close/>
                <a:moveTo>
                  <a:pt x="2506" y="11947"/>
                </a:moveTo>
                <a:lnTo>
                  <a:pt x="2798" y="12410"/>
                </a:lnTo>
                <a:lnTo>
                  <a:pt x="2969" y="12628"/>
                </a:lnTo>
                <a:lnTo>
                  <a:pt x="3139" y="12823"/>
                </a:lnTo>
                <a:lnTo>
                  <a:pt x="3334" y="12993"/>
                </a:lnTo>
                <a:lnTo>
                  <a:pt x="3528" y="13188"/>
                </a:lnTo>
                <a:lnTo>
                  <a:pt x="3723" y="13334"/>
                </a:lnTo>
                <a:lnTo>
                  <a:pt x="3918" y="13480"/>
                </a:lnTo>
                <a:lnTo>
                  <a:pt x="3528" y="13675"/>
                </a:lnTo>
                <a:lnTo>
                  <a:pt x="3309" y="13748"/>
                </a:lnTo>
                <a:lnTo>
                  <a:pt x="3090" y="13821"/>
                </a:lnTo>
                <a:lnTo>
                  <a:pt x="2871" y="13845"/>
                </a:lnTo>
                <a:lnTo>
                  <a:pt x="2677" y="13845"/>
                </a:lnTo>
                <a:lnTo>
                  <a:pt x="2506" y="13796"/>
                </a:lnTo>
                <a:lnTo>
                  <a:pt x="2409" y="13772"/>
                </a:lnTo>
                <a:lnTo>
                  <a:pt x="2336" y="13723"/>
                </a:lnTo>
                <a:lnTo>
                  <a:pt x="2239" y="13626"/>
                </a:lnTo>
                <a:lnTo>
                  <a:pt x="2190" y="13553"/>
                </a:lnTo>
                <a:lnTo>
                  <a:pt x="2141" y="13456"/>
                </a:lnTo>
                <a:lnTo>
                  <a:pt x="2117" y="13358"/>
                </a:lnTo>
                <a:lnTo>
                  <a:pt x="2117" y="13139"/>
                </a:lnTo>
                <a:lnTo>
                  <a:pt x="2166" y="12896"/>
                </a:lnTo>
                <a:lnTo>
                  <a:pt x="2239" y="12653"/>
                </a:lnTo>
                <a:lnTo>
                  <a:pt x="2336" y="12410"/>
                </a:lnTo>
                <a:lnTo>
                  <a:pt x="2506" y="11947"/>
                </a:lnTo>
                <a:close/>
                <a:moveTo>
                  <a:pt x="14064" y="6570"/>
                </a:moveTo>
                <a:lnTo>
                  <a:pt x="14113" y="6740"/>
                </a:lnTo>
                <a:lnTo>
                  <a:pt x="14162" y="6910"/>
                </a:lnTo>
                <a:lnTo>
                  <a:pt x="14210" y="7105"/>
                </a:lnTo>
                <a:lnTo>
                  <a:pt x="14235" y="7324"/>
                </a:lnTo>
                <a:lnTo>
                  <a:pt x="14235" y="7713"/>
                </a:lnTo>
                <a:lnTo>
                  <a:pt x="14235" y="8078"/>
                </a:lnTo>
                <a:lnTo>
                  <a:pt x="14235" y="8541"/>
                </a:lnTo>
                <a:lnTo>
                  <a:pt x="14210" y="9003"/>
                </a:lnTo>
                <a:lnTo>
                  <a:pt x="14162" y="9465"/>
                </a:lnTo>
                <a:lnTo>
                  <a:pt x="14064" y="9928"/>
                </a:lnTo>
                <a:lnTo>
                  <a:pt x="13943" y="10341"/>
                </a:lnTo>
                <a:lnTo>
                  <a:pt x="13797" y="10731"/>
                </a:lnTo>
                <a:lnTo>
                  <a:pt x="13602" y="11120"/>
                </a:lnTo>
                <a:lnTo>
                  <a:pt x="13383" y="11485"/>
                </a:lnTo>
                <a:lnTo>
                  <a:pt x="13140" y="11850"/>
                </a:lnTo>
                <a:lnTo>
                  <a:pt x="12848" y="12166"/>
                </a:lnTo>
                <a:lnTo>
                  <a:pt x="12556" y="12483"/>
                </a:lnTo>
                <a:lnTo>
                  <a:pt x="12239" y="12799"/>
                </a:lnTo>
                <a:lnTo>
                  <a:pt x="12191" y="12726"/>
                </a:lnTo>
                <a:lnTo>
                  <a:pt x="12142" y="12701"/>
                </a:lnTo>
                <a:lnTo>
                  <a:pt x="12020" y="12628"/>
                </a:lnTo>
                <a:lnTo>
                  <a:pt x="11972" y="12628"/>
                </a:lnTo>
                <a:lnTo>
                  <a:pt x="11947" y="12653"/>
                </a:lnTo>
                <a:lnTo>
                  <a:pt x="11947" y="12677"/>
                </a:lnTo>
                <a:lnTo>
                  <a:pt x="11947" y="12726"/>
                </a:lnTo>
                <a:lnTo>
                  <a:pt x="11996" y="12774"/>
                </a:lnTo>
                <a:lnTo>
                  <a:pt x="12020" y="12823"/>
                </a:lnTo>
                <a:lnTo>
                  <a:pt x="12045" y="12969"/>
                </a:lnTo>
                <a:lnTo>
                  <a:pt x="11680" y="13237"/>
                </a:lnTo>
                <a:lnTo>
                  <a:pt x="11582" y="13018"/>
                </a:lnTo>
                <a:lnTo>
                  <a:pt x="11558" y="12896"/>
                </a:lnTo>
                <a:lnTo>
                  <a:pt x="11534" y="12774"/>
                </a:lnTo>
                <a:lnTo>
                  <a:pt x="11509" y="12726"/>
                </a:lnTo>
                <a:lnTo>
                  <a:pt x="11461" y="12701"/>
                </a:lnTo>
                <a:lnTo>
                  <a:pt x="11412" y="12726"/>
                </a:lnTo>
                <a:lnTo>
                  <a:pt x="11388" y="12774"/>
                </a:lnTo>
                <a:lnTo>
                  <a:pt x="11363" y="13115"/>
                </a:lnTo>
                <a:lnTo>
                  <a:pt x="11363" y="13285"/>
                </a:lnTo>
                <a:lnTo>
                  <a:pt x="11388" y="13431"/>
                </a:lnTo>
                <a:lnTo>
                  <a:pt x="11266" y="13529"/>
                </a:lnTo>
                <a:lnTo>
                  <a:pt x="11096" y="13626"/>
                </a:lnTo>
                <a:lnTo>
                  <a:pt x="11023" y="13310"/>
                </a:lnTo>
                <a:lnTo>
                  <a:pt x="10925" y="12993"/>
                </a:lnTo>
                <a:lnTo>
                  <a:pt x="10877" y="12969"/>
                </a:lnTo>
                <a:lnTo>
                  <a:pt x="10828" y="12993"/>
                </a:lnTo>
                <a:lnTo>
                  <a:pt x="10779" y="13188"/>
                </a:lnTo>
                <a:lnTo>
                  <a:pt x="10779" y="13383"/>
                </a:lnTo>
                <a:lnTo>
                  <a:pt x="10804" y="13577"/>
                </a:lnTo>
                <a:lnTo>
                  <a:pt x="10852" y="13772"/>
                </a:lnTo>
                <a:lnTo>
                  <a:pt x="10487" y="13918"/>
                </a:lnTo>
                <a:lnTo>
                  <a:pt x="10487" y="13821"/>
                </a:lnTo>
                <a:lnTo>
                  <a:pt x="10463" y="13480"/>
                </a:lnTo>
                <a:lnTo>
                  <a:pt x="10439" y="13310"/>
                </a:lnTo>
                <a:lnTo>
                  <a:pt x="10414" y="13139"/>
                </a:lnTo>
                <a:lnTo>
                  <a:pt x="10390" y="13091"/>
                </a:lnTo>
                <a:lnTo>
                  <a:pt x="10293" y="13091"/>
                </a:lnTo>
                <a:lnTo>
                  <a:pt x="10268" y="13139"/>
                </a:lnTo>
                <a:lnTo>
                  <a:pt x="10195" y="13480"/>
                </a:lnTo>
                <a:lnTo>
                  <a:pt x="10195" y="13821"/>
                </a:lnTo>
                <a:lnTo>
                  <a:pt x="10171" y="14040"/>
                </a:lnTo>
                <a:lnTo>
                  <a:pt x="9782" y="14186"/>
                </a:lnTo>
                <a:lnTo>
                  <a:pt x="9806" y="13845"/>
                </a:lnTo>
                <a:lnTo>
                  <a:pt x="9879" y="13504"/>
                </a:lnTo>
                <a:lnTo>
                  <a:pt x="9928" y="13164"/>
                </a:lnTo>
                <a:lnTo>
                  <a:pt x="9952" y="12823"/>
                </a:lnTo>
                <a:lnTo>
                  <a:pt x="9952" y="12774"/>
                </a:lnTo>
                <a:lnTo>
                  <a:pt x="9928" y="12750"/>
                </a:lnTo>
                <a:lnTo>
                  <a:pt x="9879" y="12726"/>
                </a:lnTo>
                <a:lnTo>
                  <a:pt x="9806" y="12750"/>
                </a:lnTo>
                <a:lnTo>
                  <a:pt x="9757" y="12799"/>
                </a:lnTo>
                <a:lnTo>
                  <a:pt x="9636" y="13139"/>
                </a:lnTo>
                <a:lnTo>
                  <a:pt x="9490" y="13504"/>
                </a:lnTo>
                <a:lnTo>
                  <a:pt x="9417" y="13894"/>
                </a:lnTo>
                <a:lnTo>
                  <a:pt x="9392" y="14088"/>
                </a:lnTo>
                <a:lnTo>
                  <a:pt x="9368" y="14283"/>
                </a:lnTo>
                <a:lnTo>
                  <a:pt x="9125" y="14332"/>
                </a:lnTo>
                <a:lnTo>
                  <a:pt x="9125" y="14064"/>
                </a:lnTo>
                <a:lnTo>
                  <a:pt x="9149" y="13821"/>
                </a:lnTo>
                <a:lnTo>
                  <a:pt x="9173" y="13431"/>
                </a:lnTo>
                <a:lnTo>
                  <a:pt x="9222" y="13237"/>
                </a:lnTo>
                <a:lnTo>
                  <a:pt x="9246" y="13139"/>
                </a:lnTo>
                <a:lnTo>
                  <a:pt x="9295" y="13091"/>
                </a:lnTo>
                <a:lnTo>
                  <a:pt x="9295" y="13066"/>
                </a:lnTo>
                <a:lnTo>
                  <a:pt x="9295" y="13042"/>
                </a:lnTo>
                <a:lnTo>
                  <a:pt x="9246" y="13042"/>
                </a:lnTo>
                <a:lnTo>
                  <a:pt x="9173" y="13091"/>
                </a:lnTo>
                <a:lnTo>
                  <a:pt x="9125" y="13139"/>
                </a:lnTo>
                <a:lnTo>
                  <a:pt x="9027" y="13310"/>
                </a:lnTo>
                <a:lnTo>
                  <a:pt x="8954" y="13480"/>
                </a:lnTo>
                <a:lnTo>
                  <a:pt x="8906" y="13650"/>
                </a:lnTo>
                <a:lnTo>
                  <a:pt x="8808" y="13991"/>
                </a:lnTo>
                <a:lnTo>
                  <a:pt x="8784" y="14210"/>
                </a:lnTo>
                <a:lnTo>
                  <a:pt x="8784" y="14405"/>
                </a:lnTo>
                <a:lnTo>
                  <a:pt x="8443" y="14453"/>
                </a:lnTo>
                <a:lnTo>
                  <a:pt x="8443" y="14332"/>
                </a:lnTo>
                <a:lnTo>
                  <a:pt x="8492" y="13894"/>
                </a:lnTo>
                <a:lnTo>
                  <a:pt x="8589" y="13456"/>
                </a:lnTo>
                <a:lnTo>
                  <a:pt x="8735" y="13042"/>
                </a:lnTo>
                <a:lnTo>
                  <a:pt x="8833" y="12847"/>
                </a:lnTo>
                <a:lnTo>
                  <a:pt x="8930" y="12653"/>
                </a:lnTo>
                <a:lnTo>
                  <a:pt x="8930" y="12628"/>
                </a:lnTo>
                <a:lnTo>
                  <a:pt x="8906" y="12580"/>
                </a:lnTo>
                <a:lnTo>
                  <a:pt x="8881" y="12580"/>
                </a:lnTo>
                <a:lnTo>
                  <a:pt x="8857" y="12604"/>
                </a:lnTo>
                <a:lnTo>
                  <a:pt x="8687" y="12799"/>
                </a:lnTo>
                <a:lnTo>
                  <a:pt x="8516" y="12993"/>
                </a:lnTo>
                <a:lnTo>
                  <a:pt x="8395" y="13237"/>
                </a:lnTo>
                <a:lnTo>
                  <a:pt x="8297" y="13456"/>
                </a:lnTo>
                <a:lnTo>
                  <a:pt x="8200" y="13723"/>
                </a:lnTo>
                <a:lnTo>
                  <a:pt x="8127" y="13967"/>
                </a:lnTo>
                <a:lnTo>
                  <a:pt x="8103" y="14234"/>
                </a:lnTo>
                <a:lnTo>
                  <a:pt x="8078" y="14478"/>
                </a:lnTo>
                <a:lnTo>
                  <a:pt x="7762" y="14502"/>
                </a:lnTo>
                <a:lnTo>
                  <a:pt x="7811" y="14259"/>
                </a:lnTo>
                <a:lnTo>
                  <a:pt x="7859" y="14113"/>
                </a:lnTo>
                <a:lnTo>
                  <a:pt x="7908" y="13967"/>
                </a:lnTo>
                <a:lnTo>
                  <a:pt x="7957" y="13796"/>
                </a:lnTo>
                <a:lnTo>
                  <a:pt x="7981" y="13650"/>
                </a:lnTo>
                <a:lnTo>
                  <a:pt x="7957" y="13602"/>
                </a:lnTo>
                <a:lnTo>
                  <a:pt x="7932" y="13577"/>
                </a:lnTo>
                <a:lnTo>
                  <a:pt x="7884" y="13577"/>
                </a:lnTo>
                <a:lnTo>
                  <a:pt x="7811" y="13626"/>
                </a:lnTo>
                <a:lnTo>
                  <a:pt x="7738" y="13699"/>
                </a:lnTo>
                <a:lnTo>
                  <a:pt x="7689" y="13772"/>
                </a:lnTo>
                <a:lnTo>
                  <a:pt x="7640" y="13869"/>
                </a:lnTo>
                <a:lnTo>
                  <a:pt x="7567" y="14064"/>
                </a:lnTo>
                <a:lnTo>
                  <a:pt x="7519" y="14259"/>
                </a:lnTo>
                <a:lnTo>
                  <a:pt x="7446" y="14526"/>
                </a:lnTo>
                <a:lnTo>
                  <a:pt x="7105" y="14526"/>
                </a:lnTo>
                <a:lnTo>
                  <a:pt x="7129" y="14380"/>
                </a:lnTo>
                <a:lnTo>
                  <a:pt x="7178" y="14210"/>
                </a:lnTo>
                <a:lnTo>
                  <a:pt x="7300" y="13894"/>
                </a:lnTo>
                <a:lnTo>
                  <a:pt x="7421" y="13577"/>
                </a:lnTo>
                <a:lnTo>
                  <a:pt x="7421" y="13529"/>
                </a:lnTo>
                <a:lnTo>
                  <a:pt x="7397" y="13504"/>
                </a:lnTo>
                <a:lnTo>
                  <a:pt x="7324" y="13504"/>
                </a:lnTo>
                <a:lnTo>
                  <a:pt x="7154" y="13650"/>
                </a:lnTo>
                <a:lnTo>
                  <a:pt x="7008" y="13821"/>
                </a:lnTo>
                <a:lnTo>
                  <a:pt x="6886" y="13991"/>
                </a:lnTo>
                <a:lnTo>
                  <a:pt x="6789" y="14210"/>
                </a:lnTo>
                <a:lnTo>
                  <a:pt x="6740" y="14332"/>
                </a:lnTo>
                <a:lnTo>
                  <a:pt x="6716" y="14502"/>
                </a:lnTo>
                <a:lnTo>
                  <a:pt x="6497" y="14453"/>
                </a:lnTo>
                <a:lnTo>
                  <a:pt x="6302" y="14380"/>
                </a:lnTo>
                <a:lnTo>
                  <a:pt x="5889" y="14210"/>
                </a:lnTo>
                <a:lnTo>
                  <a:pt x="7008" y="13358"/>
                </a:lnTo>
                <a:lnTo>
                  <a:pt x="8078" y="12458"/>
                </a:lnTo>
                <a:lnTo>
                  <a:pt x="8881" y="11777"/>
                </a:lnTo>
                <a:lnTo>
                  <a:pt x="9271" y="11436"/>
                </a:lnTo>
                <a:lnTo>
                  <a:pt x="9684" y="11120"/>
                </a:lnTo>
                <a:lnTo>
                  <a:pt x="10463" y="10512"/>
                </a:lnTo>
                <a:lnTo>
                  <a:pt x="10828" y="10195"/>
                </a:lnTo>
                <a:lnTo>
                  <a:pt x="11193" y="9855"/>
                </a:lnTo>
                <a:lnTo>
                  <a:pt x="11388" y="9636"/>
                </a:lnTo>
                <a:lnTo>
                  <a:pt x="11582" y="9417"/>
                </a:lnTo>
                <a:lnTo>
                  <a:pt x="11923" y="8930"/>
                </a:lnTo>
                <a:lnTo>
                  <a:pt x="12264" y="8443"/>
                </a:lnTo>
                <a:lnTo>
                  <a:pt x="12434" y="8200"/>
                </a:lnTo>
                <a:lnTo>
                  <a:pt x="12629" y="7981"/>
                </a:lnTo>
                <a:lnTo>
                  <a:pt x="12969" y="7616"/>
                </a:lnTo>
                <a:lnTo>
                  <a:pt x="13334" y="7251"/>
                </a:lnTo>
                <a:lnTo>
                  <a:pt x="13699" y="6910"/>
                </a:lnTo>
                <a:lnTo>
                  <a:pt x="14064" y="6570"/>
                </a:lnTo>
                <a:close/>
                <a:moveTo>
                  <a:pt x="14356" y="1460"/>
                </a:moveTo>
                <a:lnTo>
                  <a:pt x="14575" y="1509"/>
                </a:lnTo>
                <a:lnTo>
                  <a:pt x="14721" y="1582"/>
                </a:lnTo>
                <a:lnTo>
                  <a:pt x="14843" y="1679"/>
                </a:lnTo>
                <a:lnTo>
                  <a:pt x="14916" y="1825"/>
                </a:lnTo>
                <a:lnTo>
                  <a:pt x="14964" y="1971"/>
                </a:lnTo>
                <a:lnTo>
                  <a:pt x="14989" y="2141"/>
                </a:lnTo>
                <a:lnTo>
                  <a:pt x="14964" y="2312"/>
                </a:lnTo>
                <a:lnTo>
                  <a:pt x="14940" y="2506"/>
                </a:lnTo>
                <a:lnTo>
                  <a:pt x="14867" y="2701"/>
                </a:lnTo>
                <a:lnTo>
                  <a:pt x="14721" y="3090"/>
                </a:lnTo>
                <a:lnTo>
                  <a:pt x="14551" y="3455"/>
                </a:lnTo>
                <a:lnTo>
                  <a:pt x="14381" y="3747"/>
                </a:lnTo>
                <a:lnTo>
                  <a:pt x="14162" y="4112"/>
                </a:lnTo>
                <a:lnTo>
                  <a:pt x="13918" y="4477"/>
                </a:lnTo>
                <a:lnTo>
                  <a:pt x="13432" y="5183"/>
                </a:lnTo>
                <a:lnTo>
                  <a:pt x="12385" y="6545"/>
                </a:lnTo>
                <a:lnTo>
                  <a:pt x="12045" y="7008"/>
                </a:lnTo>
                <a:lnTo>
                  <a:pt x="11704" y="7421"/>
                </a:lnTo>
                <a:lnTo>
                  <a:pt x="11339" y="7835"/>
                </a:lnTo>
                <a:lnTo>
                  <a:pt x="10950" y="8224"/>
                </a:lnTo>
                <a:lnTo>
                  <a:pt x="10560" y="8614"/>
                </a:lnTo>
                <a:lnTo>
                  <a:pt x="10171" y="9003"/>
                </a:lnTo>
                <a:lnTo>
                  <a:pt x="9319" y="9733"/>
                </a:lnTo>
                <a:lnTo>
                  <a:pt x="8565" y="10341"/>
                </a:lnTo>
                <a:lnTo>
                  <a:pt x="7835" y="10974"/>
                </a:lnTo>
                <a:lnTo>
                  <a:pt x="7129" y="11607"/>
                </a:lnTo>
                <a:lnTo>
                  <a:pt x="6789" y="11947"/>
                </a:lnTo>
                <a:lnTo>
                  <a:pt x="6448" y="12288"/>
                </a:lnTo>
                <a:lnTo>
                  <a:pt x="5791" y="12945"/>
                </a:lnTo>
                <a:lnTo>
                  <a:pt x="5134" y="13602"/>
                </a:lnTo>
                <a:lnTo>
                  <a:pt x="4794" y="13918"/>
                </a:lnTo>
                <a:lnTo>
                  <a:pt x="4429" y="14210"/>
                </a:lnTo>
                <a:lnTo>
                  <a:pt x="4064" y="14478"/>
                </a:lnTo>
                <a:lnTo>
                  <a:pt x="3674" y="14745"/>
                </a:lnTo>
                <a:lnTo>
                  <a:pt x="3431" y="14891"/>
                </a:lnTo>
                <a:lnTo>
                  <a:pt x="3115" y="15037"/>
                </a:lnTo>
                <a:lnTo>
                  <a:pt x="2750" y="15208"/>
                </a:lnTo>
                <a:lnTo>
                  <a:pt x="2360" y="15305"/>
                </a:lnTo>
                <a:lnTo>
                  <a:pt x="2166" y="15354"/>
                </a:lnTo>
                <a:lnTo>
                  <a:pt x="1971" y="15378"/>
                </a:lnTo>
                <a:lnTo>
                  <a:pt x="1776" y="15402"/>
                </a:lnTo>
                <a:lnTo>
                  <a:pt x="1606" y="15378"/>
                </a:lnTo>
                <a:lnTo>
                  <a:pt x="1460" y="15329"/>
                </a:lnTo>
                <a:lnTo>
                  <a:pt x="1314" y="15256"/>
                </a:lnTo>
                <a:lnTo>
                  <a:pt x="1192" y="15159"/>
                </a:lnTo>
                <a:lnTo>
                  <a:pt x="1095" y="15037"/>
                </a:lnTo>
                <a:lnTo>
                  <a:pt x="1022" y="14867"/>
                </a:lnTo>
                <a:lnTo>
                  <a:pt x="973" y="14672"/>
                </a:lnTo>
                <a:lnTo>
                  <a:pt x="973" y="14478"/>
                </a:lnTo>
                <a:lnTo>
                  <a:pt x="973" y="14283"/>
                </a:lnTo>
                <a:lnTo>
                  <a:pt x="998" y="14064"/>
                </a:lnTo>
                <a:lnTo>
                  <a:pt x="1046" y="13869"/>
                </a:lnTo>
                <a:lnTo>
                  <a:pt x="1168" y="13456"/>
                </a:lnTo>
                <a:lnTo>
                  <a:pt x="1752" y="12288"/>
                </a:lnTo>
                <a:lnTo>
                  <a:pt x="2020" y="11753"/>
                </a:lnTo>
                <a:lnTo>
                  <a:pt x="2141" y="11558"/>
                </a:lnTo>
                <a:lnTo>
                  <a:pt x="2190" y="11485"/>
                </a:lnTo>
                <a:lnTo>
                  <a:pt x="2239" y="11436"/>
                </a:lnTo>
                <a:lnTo>
                  <a:pt x="2287" y="11534"/>
                </a:lnTo>
                <a:lnTo>
                  <a:pt x="2263" y="11558"/>
                </a:lnTo>
                <a:lnTo>
                  <a:pt x="1995" y="12118"/>
                </a:lnTo>
                <a:lnTo>
                  <a:pt x="1874" y="12410"/>
                </a:lnTo>
                <a:lnTo>
                  <a:pt x="1776" y="12701"/>
                </a:lnTo>
                <a:lnTo>
                  <a:pt x="1703" y="12993"/>
                </a:lnTo>
                <a:lnTo>
                  <a:pt x="1703" y="13139"/>
                </a:lnTo>
                <a:lnTo>
                  <a:pt x="1703" y="13285"/>
                </a:lnTo>
                <a:lnTo>
                  <a:pt x="1703" y="13431"/>
                </a:lnTo>
                <a:lnTo>
                  <a:pt x="1728" y="13577"/>
                </a:lnTo>
                <a:lnTo>
                  <a:pt x="1776" y="13723"/>
                </a:lnTo>
                <a:lnTo>
                  <a:pt x="1849" y="13869"/>
                </a:lnTo>
                <a:lnTo>
                  <a:pt x="1922" y="13967"/>
                </a:lnTo>
                <a:lnTo>
                  <a:pt x="2020" y="14064"/>
                </a:lnTo>
                <a:lnTo>
                  <a:pt x="2117" y="14137"/>
                </a:lnTo>
                <a:lnTo>
                  <a:pt x="2214" y="14210"/>
                </a:lnTo>
                <a:lnTo>
                  <a:pt x="2336" y="14234"/>
                </a:lnTo>
                <a:lnTo>
                  <a:pt x="2458" y="14283"/>
                </a:lnTo>
                <a:lnTo>
                  <a:pt x="2701" y="14283"/>
                </a:lnTo>
                <a:lnTo>
                  <a:pt x="2969" y="14259"/>
                </a:lnTo>
                <a:lnTo>
                  <a:pt x="3236" y="14210"/>
                </a:lnTo>
                <a:lnTo>
                  <a:pt x="3480" y="14137"/>
                </a:lnTo>
                <a:lnTo>
                  <a:pt x="3674" y="14040"/>
                </a:lnTo>
                <a:lnTo>
                  <a:pt x="4064" y="13869"/>
                </a:lnTo>
                <a:lnTo>
                  <a:pt x="4404" y="13650"/>
                </a:lnTo>
                <a:lnTo>
                  <a:pt x="4745" y="13407"/>
                </a:lnTo>
                <a:lnTo>
                  <a:pt x="5086" y="13139"/>
                </a:lnTo>
                <a:lnTo>
                  <a:pt x="5718" y="12580"/>
                </a:lnTo>
                <a:lnTo>
                  <a:pt x="6351" y="12020"/>
                </a:lnTo>
                <a:lnTo>
                  <a:pt x="7056" y="11315"/>
                </a:lnTo>
                <a:lnTo>
                  <a:pt x="7762" y="10585"/>
                </a:lnTo>
                <a:lnTo>
                  <a:pt x="8443" y="9855"/>
                </a:lnTo>
                <a:lnTo>
                  <a:pt x="9149" y="9125"/>
                </a:lnTo>
                <a:lnTo>
                  <a:pt x="10585" y="7665"/>
                </a:lnTo>
                <a:lnTo>
                  <a:pt x="11315" y="6910"/>
                </a:lnTo>
                <a:lnTo>
                  <a:pt x="12045" y="6180"/>
                </a:lnTo>
                <a:lnTo>
                  <a:pt x="12580" y="5596"/>
                </a:lnTo>
                <a:lnTo>
                  <a:pt x="13091" y="4988"/>
                </a:lnTo>
                <a:lnTo>
                  <a:pt x="13334" y="4672"/>
                </a:lnTo>
                <a:lnTo>
                  <a:pt x="13553" y="4356"/>
                </a:lnTo>
                <a:lnTo>
                  <a:pt x="13772" y="4015"/>
                </a:lnTo>
                <a:lnTo>
                  <a:pt x="13943" y="3674"/>
                </a:lnTo>
                <a:lnTo>
                  <a:pt x="14040" y="3407"/>
                </a:lnTo>
                <a:lnTo>
                  <a:pt x="14113" y="3163"/>
                </a:lnTo>
                <a:lnTo>
                  <a:pt x="14162" y="2896"/>
                </a:lnTo>
                <a:lnTo>
                  <a:pt x="14186" y="2628"/>
                </a:lnTo>
                <a:lnTo>
                  <a:pt x="14137" y="2385"/>
                </a:lnTo>
                <a:lnTo>
                  <a:pt x="14089" y="2263"/>
                </a:lnTo>
                <a:lnTo>
                  <a:pt x="14040" y="2141"/>
                </a:lnTo>
                <a:lnTo>
                  <a:pt x="13967" y="2044"/>
                </a:lnTo>
                <a:lnTo>
                  <a:pt x="13894" y="1947"/>
                </a:lnTo>
                <a:lnTo>
                  <a:pt x="13772" y="1849"/>
                </a:lnTo>
                <a:lnTo>
                  <a:pt x="13651" y="1776"/>
                </a:lnTo>
                <a:lnTo>
                  <a:pt x="13480" y="1703"/>
                </a:lnTo>
                <a:lnTo>
                  <a:pt x="13334" y="1679"/>
                </a:lnTo>
                <a:lnTo>
                  <a:pt x="12994" y="1679"/>
                </a:lnTo>
                <a:lnTo>
                  <a:pt x="13261" y="1606"/>
                </a:lnTo>
                <a:lnTo>
                  <a:pt x="13529" y="1533"/>
                </a:lnTo>
                <a:lnTo>
                  <a:pt x="13821" y="1484"/>
                </a:lnTo>
                <a:lnTo>
                  <a:pt x="14113" y="1460"/>
                </a:lnTo>
                <a:close/>
                <a:moveTo>
                  <a:pt x="15573" y="535"/>
                </a:moveTo>
                <a:lnTo>
                  <a:pt x="15694" y="584"/>
                </a:lnTo>
                <a:lnTo>
                  <a:pt x="15767" y="633"/>
                </a:lnTo>
                <a:lnTo>
                  <a:pt x="15816" y="681"/>
                </a:lnTo>
                <a:lnTo>
                  <a:pt x="15840" y="754"/>
                </a:lnTo>
                <a:lnTo>
                  <a:pt x="15889" y="852"/>
                </a:lnTo>
                <a:lnTo>
                  <a:pt x="15938" y="1119"/>
                </a:lnTo>
                <a:lnTo>
                  <a:pt x="15938" y="1387"/>
                </a:lnTo>
                <a:lnTo>
                  <a:pt x="15913" y="1679"/>
                </a:lnTo>
                <a:lnTo>
                  <a:pt x="15865" y="1971"/>
                </a:lnTo>
                <a:lnTo>
                  <a:pt x="15719" y="2531"/>
                </a:lnTo>
                <a:lnTo>
                  <a:pt x="15548" y="3066"/>
                </a:lnTo>
                <a:lnTo>
                  <a:pt x="15378" y="3577"/>
                </a:lnTo>
                <a:lnTo>
                  <a:pt x="15159" y="4088"/>
                </a:lnTo>
                <a:lnTo>
                  <a:pt x="14916" y="4574"/>
                </a:lnTo>
                <a:lnTo>
                  <a:pt x="14624" y="5061"/>
                </a:lnTo>
                <a:lnTo>
                  <a:pt x="14332" y="5499"/>
                </a:lnTo>
                <a:lnTo>
                  <a:pt x="13991" y="5937"/>
                </a:lnTo>
                <a:lnTo>
                  <a:pt x="13626" y="6351"/>
                </a:lnTo>
                <a:lnTo>
                  <a:pt x="13261" y="6740"/>
                </a:lnTo>
                <a:lnTo>
                  <a:pt x="12604" y="7397"/>
                </a:lnTo>
                <a:lnTo>
                  <a:pt x="12288" y="7738"/>
                </a:lnTo>
                <a:lnTo>
                  <a:pt x="11996" y="8103"/>
                </a:lnTo>
                <a:lnTo>
                  <a:pt x="11363" y="8979"/>
                </a:lnTo>
                <a:lnTo>
                  <a:pt x="11047" y="9392"/>
                </a:lnTo>
                <a:lnTo>
                  <a:pt x="10877" y="9611"/>
                </a:lnTo>
                <a:lnTo>
                  <a:pt x="10682" y="9806"/>
                </a:lnTo>
                <a:lnTo>
                  <a:pt x="10293" y="10122"/>
                </a:lnTo>
                <a:lnTo>
                  <a:pt x="9903" y="10439"/>
                </a:lnTo>
                <a:lnTo>
                  <a:pt x="9100" y="11047"/>
                </a:lnTo>
                <a:lnTo>
                  <a:pt x="8687" y="11388"/>
                </a:lnTo>
                <a:lnTo>
                  <a:pt x="8297" y="11728"/>
                </a:lnTo>
                <a:lnTo>
                  <a:pt x="7519" y="12410"/>
                </a:lnTo>
                <a:lnTo>
                  <a:pt x="6837" y="12969"/>
                </a:lnTo>
                <a:lnTo>
                  <a:pt x="6156" y="13529"/>
                </a:lnTo>
                <a:lnTo>
                  <a:pt x="5475" y="14064"/>
                </a:lnTo>
                <a:lnTo>
                  <a:pt x="4769" y="14575"/>
                </a:lnTo>
                <a:lnTo>
                  <a:pt x="4283" y="14916"/>
                </a:lnTo>
                <a:lnTo>
                  <a:pt x="3796" y="15208"/>
                </a:lnTo>
                <a:lnTo>
                  <a:pt x="3285" y="15500"/>
                </a:lnTo>
                <a:lnTo>
                  <a:pt x="2750" y="15767"/>
                </a:lnTo>
                <a:lnTo>
                  <a:pt x="2287" y="15962"/>
                </a:lnTo>
                <a:lnTo>
                  <a:pt x="2020" y="16059"/>
                </a:lnTo>
                <a:lnTo>
                  <a:pt x="1752" y="16132"/>
                </a:lnTo>
                <a:lnTo>
                  <a:pt x="1484" y="16205"/>
                </a:lnTo>
                <a:lnTo>
                  <a:pt x="1217" y="16230"/>
                </a:lnTo>
                <a:lnTo>
                  <a:pt x="949" y="16205"/>
                </a:lnTo>
                <a:lnTo>
                  <a:pt x="827" y="16181"/>
                </a:lnTo>
                <a:lnTo>
                  <a:pt x="730" y="16132"/>
                </a:lnTo>
                <a:lnTo>
                  <a:pt x="633" y="16084"/>
                </a:lnTo>
                <a:lnTo>
                  <a:pt x="560" y="16011"/>
                </a:lnTo>
                <a:lnTo>
                  <a:pt x="511" y="15938"/>
                </a:lnTo>
                <a:lnTo>
                  <a:pt x="462" y="15840"/>
                </a:lnTo>
                <a:lnTo>
                  <a:pt x="438" y="15646"/>
                </a:lnTo>
                <a:lnTo>
                  <a:pt x="438" y="15402"/>
                </a:lnTo>
                <a:lnTo>
                  <a:pt x="487" y="15159"/>
                </a:lnTo>
                <a:lnTo>
                  <a:pt x="560" y="14891"/>
                </a:lnTo>
                <a:lnTo>
                  <a:pt x="754" y="14405"/>
                </a:lnTo>
                <a:lnTo>
                  <a:pt x="754" y="14599"/>
                </a:lnTo>
                <a:lnTo>
                  <a:pt x="754" y="14794"/>
                </a:lnTo>
                <a:lnTo>
                  <a:pt x="803" y="14964"/>
                </a:lnTo>
                <a:lnTo>
                  <a:pt x="827" y="15110"/>
                </a:lnTo>
                <a:lnTo>
                  <a:pt x="900" y="15232"/>
                </a:lnTo>
                <a:lnTo>
                  <a:pt x="973" y="15354"/>
                </a:lnTo>
                <a:lnTo>
                  <a:pt x="1046" y="15427"/>
                </a:lnTo>
                <a:lnTo>
                  <a:pt x="1144" y="15500"/>
                </a:lnTo>
                <a:lnTo>
                  <a:pt x="1241" y="15573"/>
                </a:lnTo>
                <a:lnTo>
                  <a:pt x="1338" y="15597"/>
                </a:lnTo>
                <a:lnTo>
                  <a:pt x="1460" y="15646"/>
                </a:lnTo>
                <a:lnTo>
                  <a:pt x="1849" y="15646"/>
                </a:lnTo>
                <a:lnTo>
                  <a:pt x="2141" y="15597"/>
                </a:lnTo>
                <a:lnTo>
                  <a:pt x="2433" y="15500"/>
                </a:lnTo>
                <a:lnTo>
                  <a:pt x="2750" y="15402"/>
                </a:lnTo>
                <a:lnTo>
                  <a:pt x="3042" y="15256"/>
                </a:lnTo>
                <a:lnTo>
                  <a:pt x="3626" y="14964"/>
                </a:lnTo>
                <a:lnTo>
                  <a:pt x="4112" y="14648"/>
                </a:lnTo>
                <a:lnTo>
                  <a:pt x="4453" y="14405"/>
                </a:lnTo>
                <a:lnTo>
                  <a:pt x="4794" y="14137"/>
                </a:lnTo>
                <a:lnTo>
                  <a:pt x="5134" y="13845"/>
                </a:lnTo>
                <a:lnTo>
                  <a:pt x="5767" y="13261"/>
                </a:lnTo>
                <a:lnTo>
                  <a:pt x="6375" y="12653"/>
                </a:lnTo>
                <a:lnTo>
                  <a:pt x="6983" y="12045"/>
                </a:lnTo>
                <a:lnTo>
                  <a:pt x="7738" y="11363"/>
                </a:lnTo>
                <a:lnTo>
                  <a:pt x="8492" y="10731"/>
                </a:lnTo>
                <a:lnTo>
                  <a:pt x="9271" y="10098"/>
                </a:lnTo>
                <a:lnTo>
                  <a:pt x="10049" y="9465"/>
                </a:lnTo>
                <a:lnTo>
                  <a:pt x="10439" y="9125"/>
                </a:lnTo>
                <a:lnTo>
                  <a:pt x="10828" y="8760"/>
                </a:lnTo>
                <a:lnTo>
                  <a:pt x="11193" y="8395"/>
                </a:lnTo>
                <a:lnTo>
                  <a:pt x="11558" y="8030"/>
                </a:lnTo>
                <a:lnTo>
                  <a:pt x="11899" y="7665"/>
                </a:lnTo>
                <a:lnTo>
                  <a:pt x="12239" y="7275"/>
                </a:lnTo>
                <a:lnTo>
                  <a:pt x="12896" y="6448"/>
                </a:lnTo>
                <a:lnTo>
                  <a:pt x="13894" y="5110"/>
                </a:lnTo>
                <a:lnTo>
                  <a:pt x="14381" y="4429"/>
                </a:lnTo>
                <a:lnTo>
                  <a:pt x="14599" y="4064"/>
                </a:lnTo>
                <a:lnTo>
                  <a:pt x="14818" y="3723"/>
                </a:lnTo>
                <a:lnTo>
                  <a:pt x="14989" y="3382"/>
                </a:lnTo>
                <a:lnTo>
                  <a:pt x="15159" y="2993"/>
                </a:lnTo>
                <a:lnTo>
                  <a:pt x="15281" y="2604"/>
                </a:lnTo>
                <a:lnTo>
                  <a:pt x="15329" y="2409"/>
                </a:lnTo>
                <a:lnTo>
                  <a:pt x="15378" y="2214"/>
                </a:lnTo>
                <a:lnTo>
                  <a:pt x="15378" y="2020"/>
                </a:lnTo>
                <a:lnTo>
                  <a:pt x="15354" y="1849"/>
                </a:lnTo>
                <a:lnTo>
                  <a:pt x="15305" y="1655"/>
                </a:lnTo>
                <a:lnTo>
                  <a:pt x="15232" y="1509"/>
                </a:lnTo>
                <a:lnTo>
                  <a:pt x="15135" y="1363"/>
                </a:lnTo>
                <a:lnTo>
                  <a:pt x="14989" y="1241"/>
                </a:lnTo>
                <a:lnTo>
                  <a:pt x="14794" y="1144"/>
                </a:lnTo>
                <a:lnTo>
                  <a:pt x="14575" y="1046"/>
                </a:lnTo>
                <a:lnTo>
                  <a:pt x="14332" y="998"/>
                </a:lnTo>
                <a:lnTo>
                  <a:pt x="14089" y="973"/>
                </a:lnTo>
                <a:lnTo>
                  <a:pt x="14818" y="730"/>
                </a:lnTo>
                <a:lnTo>
                  <a:pt x="15110" y="608"/>
                </a:lnTo>
                <a:lnTo>
                  <a:pt x="15281" y="560"/>
                </a:lnTo>
                <a:lnTo>
                  <a:pt x="15427" y="535"/>
                </a:lnTo>
                <a:close/>
                <a:moveTo>
                  <a:pt x="15451" y="0"/>
                </a:moveTo>
                <a:lnTo>
                  <a:pt x="15305" y="24"/>
                </a:lnTo>
                <a:lnTo>
                  <a:pt x="15013" y="97"/>
                </a:lnTo>
                <a:lnTo>
                  <a:pt x="13845" y="462"/>
                </a:lnTo>
                <a:lnTo>
                  <a:pt x="13261" y="657"/>
                </a:lnTo>
                <a:lnTo>
                  <a:pt x="12702" y="876"/>
                </a:lnTo>
                <a:lnTo>
                  <a:pt x="12118" y="1119"/>
                </a:lnTo>
                <a:lnTo>
                  <a:pt x="11582" y="1411"/>
                </a:lnTo>
                <a:lnTo>
                  <a:pt x="11047" y="1703"/>
                </a:lnTo>
                <a:lnTo>
                  <a:pt x="10536" y="2020"/>
                </a:lnTo>
                <a:lnTo>
                  <a:pt x="10512" y="2068"/>
                </a:lnTo>
                <a:lnTo>
                  <a:pt x="10195" y="1971"/>
                </a:lnTo>
                <a:lnTo>
                  <a:pt x="9879" y="1898"/>
                </a:lnTo>
                <a:lnTo>
                  <a:pt x="9246" y="1801"/>
                </a:lnTo>
                <a:lnTo>
                  <a:pt x="8906" y="1776"/>
                </a:lnTo>
                <a:lnTo>
                  <a:pt x="8565" y="1752"/>
                </a:lnTo>
                <a:lnTo>
                  <a:pt x="8224" y="1752"/>
                </a:lnTo>
                <a:lnTo>
                  <a:pt x="7884" y="1776"/>
                </a:lnTo>
                <a:lnTo>
                  <a:pt x="7543" y="1801"/>
                </a:lnTo>
                <a:lnTo>
                  <a:pt x="7178" y="1849"/>
                </a:lnTo>
                <a:lnTo>
                  <a:pt x="6837" y="1898"/>
                </a:lnTo>
                <a:lnTo>
                  <a:pt x="6497" y="1971"/>
                </a:lnTo>
                <a:lnTo>
                  <a:pt x="6181" y="2068"/>
                </a:lnTo>
                <a:lnTo>
                  <a:pt x="5840" y="2166"/>
                </a:lnTo>
                <a:lnTo>
                  <a:pt x="5524" y="2287"/>
                </a:lnTo>
                <a:lnTo>
                  <a:pt x="5207" y="2409"/>
                </a:lnTo>
                <a:lnTo>
                  <a:pt x="4891" y="2555"/>
                </a:lnTo>
                <a:lnTo>
                  <a:pt x="4575" y="2725"/>
                </a:lnTo>
                <a:lnTo>
                  <a:pt x="4283" y="2896"/>
                </a:lnTo>
                <a:lnTo>
                  <a:pt x="3991" y="3090"/>
                </a:lnTo>
                <a:lnTo>
                  <a:pt x="3626" y="3358"/>
                </a:lnTo>
                <a:lnTo>
                  <a:pt x="3285" y="3699"/>
                </a:lnTo>
                <a:lnTo>
                  <a:pt x="2969" y="4039"/>
                </a:lnTo>
                <a:lnTo>
                  <a:pt x="2677" y="4429"/>
                </a:lnTo>
                <a:lnTo>
                  <a:pt x="2433" y="4842"/>
                </a:lnTo>
                <a:lnTo>
                  <a:pt x="2214" y="5256"/>
                </a:lnTo>
                <a:lnTo>
                  <a:pt x="2044" y="5718"/>
                </a:lnTo>
                <a:lnTo>
                  <a:pt x="1874" y="6156"/>
                </a:lnTo>
                <a:lnTo>
                  <a:pt x="1776" y="6351"/>
                </a:lnTo>
                <a:lnTo>
                  <a:pt x="1679" y="6521"/>
                </a:lnTo>
                <a:lnTo>
                  <a:pt x="1630" y="6691"/>
                </a:lnTo>
                <a:lnTo>
                  <a:pt x="1630" y="6862"/>
                </a:lnTo>
                <a:lnTo>
                  <a:pt x="1655" y="6910"/>
                </a:lnTo>
                <a:lnTo>
                  <a:pt x="1703" y="6935"/>
                </a:lnTo>
                <a:lnTo>
                  <a:pt x="1630" y="7348"/>
                </a:lnTo>
                <a:lnTo>
                  <a:pt x="1582" y="7762"/>
                </a:lnTo>
                <a:lnTo>
                  <a:pt x="1557" y="8151"/>
                </a:lnTo>
                <a:lnTo>
                  <a:pt x="1557" y="8565"/>
                </a:lnTo>
                <a:lnTo>
                  <a:pt x="1557" y="8881"/>
                </a:lnTo>
                <a:lnTo>
                  <a:pt x="1606" y="9198"/>
                </a:lnTo>
                <a:lnTo>
                  <a:pt x="1655" y="9514"/>
                </a:lnTo>
                <a:lnTo>
                  <a:pt x="1703" y="9830"/>
                </a:lnTo>
                <a:lnTo>
                  <a:pt x="1776" y="10171"/>
                </a:lnTo>
                <a:lnTo>
                  <a:pt x="1874" y="10487"/>
                </a:lnTo>
                <a:lnTo>
                  <a:pt x="1995" y="10828"/>
                </a:lnTo>
                <a:lnTo>
                  <a:pt x="2117" y="11144"/>
                </a:lnTo>
                <a:lnTo>
                  <a:pt x="2020" y="11193"/>
                </a:lnTo>
                <a:lnTo>
                  <a:pt x="1898" y="11290"/>
                </a:lnTo>
                <a:lnTo>
                  <a:pt x="1776" y="11412"/>
                </a:lnTo>
                <a:lnTo>
                  <a:pt x="1655" y="11607"/>
                </a:lnTo>
                <a:lnTo>
                  <a:pt x="1387" y="12045"/>
                </a:lnTo>
                <a:lnTo>
                  <a:pt x="1119" y="12556"/>
                </a:lnTo>
                <a:lnTo>
                  <a:pt x="876" y="13091"/>
                </a:lnTo>
                <a:lnTo>
                  <a:pt x="657" y="13553"/>
                </a:lnTo>
                <a:lnTo>
                  <a:pt x="414" y="14113"/>
                </a:lnTo>
                <a:lnTo>
                  <a:pt x="243" y="14551"/>
                </a:lnTo>
                <a:lnTo>
                  <a:pt x="97" y="14989"/>
                </a:lnTo>
                <a:lnTo>
                  <a:pt x="49" y="15208"/>
                </a:lnTo>
                <a:lnTo>
                  <a:pt x="0" y="15427"/>
                </a:lnTo>
                <a:lnTo>
                  <a:pt x="0" y="15670"/>
                </a:lnTo>
                <a:lnTo>
                  <a:pt x="49" y="15889"/>
                </a:lnTo>
                <a:lnTo>
                  <a:pt x="97" y="16084"/>
                </a:lnTo>
                <a:lnTo>
                  <a:pt x="195" y="16254"/>
                </a:lnTo>
                <a:lnTo>
                  <a:pt x="316" y="16400"/>
                </a:lnTo>
                <a:lnTo>
                  <a:pt x="487" y="16497"/>
                </a:lnTo>
                <a:lnTo>
                  <a:pt x="657" y="16595"/>
                </a:lnTo>
                <a:lnTo>
                  <a:pt x="827" y="16643"/>
                </a:lnTo>
                <a:lnTo>
                  <a:pt x="1046" y="16668"/>
                </a:lnTo>
                <a:lnTo>
                  <a:pt x="1241" y="16668"/>
                </a:lnTo>
                <a:lnTo>
                  <a:pt x="1509" y="16643"/>
                </a:lnTo>
                <a:lnTo>
                  <a:pt x="1776" y="16570"/>
                </a:lnTo>
                <a:lnTo>
                  <a:pt x="2044" y="16497"/>
                </a:lnTo>
                <a:lnTo>
                  <a:pt x="2312" y="16400"/>
                </a:lnTo>
                <a:lnTo>
                  <a:pt x="2823" y="16157"/>
                </a:lnTo>
                <a:lnTo>
                  <a:pt x="3309" y="15913"/>
                </a:lnTo>
                <a:lnTo>
                  <a:pt x="3796" y="15646"/>
                </a:lnTo>
                <a:lnTo>
                  <a:pt x="4258" y="15378"/>
                </a:lnTo>
                <a:lnTo>
                  <a:pt x="4721" y="15062"/>
                </a:lnTo>
                <a:lnTo>
                  <a:pt x="5183" y="14745"/>
                </a:lnTo>
                <a:lnTo>
                  <a:pt x="5791" y="14307"/>
                </a:lnTo>
                <a:lnTo>
                  <a:pt x="5767" y="14405"/>
                </a:lnTo>
                <a:lnTo>
                  <a:pt x="5767" y="14502"/>
                </a:lnTo>
                <a:lnTo>
                  <a:pt x="5791" y="14599"/>
                </a:lnTo>
                <a:lnTo>
                  <a:pt x="5864" y="14672"/>
                </a:lnTo>
                <a:lnTo>
                  <a:pt x="5937" y="14745"/>
                </a:lnTo>
                <a:lnTo>
                  <a:pt x="6035" y="14794"/>
                </a:lnTo>
                <a:lnTo>
                  <a:pt x="6302" y="14867"/>
                </a:lnTo>
                <a:lnTo>
                  <a:pt x="6594" y="14940"/>
                </a:lnTo>
                <a:lnTo>
                  <a:pt x="6910" y="14964"/>
                </a:lnTo>
                <a:lnTo>
                  <a:pt x="7227" y="14989"/>
                </a:lnTo>
                <a:lnTo>
                  <a:pt x="7543" y="14989"/>
                </a:lnTo>
                <a:lnTo>
                  <a:pt x="7567" y="15037"/>
                </a:lnTo>
                <a:lnTo>
                  <a:pt x="7640" y="15062"/>
                </a:lnTo>
                <a:lnTo>
                  <a:pt x="7689" y="15062"/>
                </a:lnTo>
                <a:lnTo>
                  <a:pt x="7713" y="15037"/>
                </a:lnTo>
                <a:lnTo>
                  <a:pt x="7738" y="14964"/>
                </a:lnTo>
                <a:lnTo>
                  <a:pt x="8127" y="14940"/>
                </a:lnTo>
                <a:lnTo>
                  <a:pt x="8224" y="14940"/>
                </a:lnTo>
                <a:lnTo>
                  <a:pt x="8322" y="14964"/>
                </a:lnTo>
                <a:lnTo>
                  <a:pt x="8395" y="14916"/>
                </a:lnTo>
                <a:lnTo>
                  <a:pt x="8808" y="14867"/>
                </a:lnTo>
                <a:lnTo>
                  <a:pt x="9198" y="14794"/>
                </a:lnTo>
                <a:lnTo>
                  <a:pt x="9611" y="14697"/>
                </a:lnTo>
                <a:lnTo>
                  <a:pt x="10001" y="14599"/>
                </a:lnTo>
                <a:lnTo>
                  <a:pt x="10390" y="14453"/>
                </a:lnTo>
                <a:lnTo>
                  <a:pt x="10779" y="14307"/>
                </a:lnTo>
                <a:lnTo>
                  <a:pt x="11144" y="14137"/>
                </a:lnTo>
                <a:lnTo>
                  <a:pt x="11509" y="13918"/>
                </a:lnTo>
                <a:lnTo>
                  <a:pt x="12020" y="13577"/>
                </a:lnTo>
                <a:lnTo>
                  <a:pt x="12507" y="13164"/>
                </a:lnTo>
                <a:lnTo>
                  <a:pt x="12969" y="12726"/>
                </a:lnTo>
                <a:lnTo>
                  <a:pt x="13359" y="12264"/>
                </a:lnTo>
                <a:lnTo>
                  <a:pt x="13553" y="11996"/>
                </a:lnTo>
                <a:lnTo>
                  <a:pt x="13724" y="11753"/>
                </a:lnTo>
                <a:lnTo>
                  <a:pt x="13894" y="11485"/>
                </a:lnTo>
                <a:lnTo>
                  <a:pt x="14040" y="11193"/>
                </a:lnTo>
                <a:lnTo>
                  <a:pt x="14186" y="10925"/>
                </a:lnTo>
                <a:lnTo>
                  <a:pt x="14308" y="10633"/>
                </a:lnTo>
                <a:lnTo>
                  <a:pt x="14405" y="10341"/>
                </a:lnTo>
                <a:lnTo>
                  <a:pt x="14478" y="10049"/>
                </a:lnTo>
                <a:lnTo>
                  <a:pt x="14599" y="9538"/>
                </a:lnTo>
                <a:lnTo>
                  <a:pt x="14648" y="9003"/>
                </a:lnTo>
                <a:lnTo>
                  <a:pt x="14672" y="8468"/>
                </a:lnTo>
                <a:lnTo>
                  <a:pt x="14697" y="7957"/>
                </a:lnTo>
                <a:lnTo>
                  <a:pt x="14697" y="7519"/>
                </a:lnTo>
                <a:lnTo>
                  <a:pt x="14672" y="7032"/>
                </a:lnTo>
                <a:lnTo>
                  <a:pt x="14624" y="6813"/>
                </a:lnTo>
                <a:lnTo>
                  <a:pt x="14575" y="6594"/>
                </a:lnTo>
                <a:lnTo>
                  <a:pt x="14502" y="6375"/>
                </a:lnTo>
                <a:lnTo>
                  <a:pt x="14381" y="6180"/>
                </a:lnTo>
                <a:lnTo>
                  <a:pt x="14745" y="5718"/>
                </a:lnTo>
                <a:lnTo>
                  <a:pt x="15086" y="5207"/>
                </a:lnTo>
                <a:lnTo>
                  <a:pt x="15378" y="4696"/>
                </a:lnTo>
                <a:lnTo>
                  <a:pt x="15646" y="4185"/>
                </a:lnTo>
                <a:lnTo>
                  <a:pt x="15889" y="3650"/>
                </a:lnTo>
                <a:lnTo>
                  <a:pt x="16084" y="3090"/>
                </a:lnTo>
                <a:lnTo>
                  <a:pt x="16254" y="2506"/>
                </a:lnTo>
                <a:lnTo>
                  <a:pt x="16376" y="1922"/>
                </a:lnTo>
                <a:lnTo>
                  <a:pt x="16449" y="1509"/>
                </a:lnTo>
                <a:lnTo>
                  <a:pt x="16449" y="1290"/>
                </a:lnTo>
                <a:lnTo>
                  <a:pt x="16449" y="1046"/>
                </a:lnTo>
                <a:lnTo>
                  <a:pt x="16424" y="803"/>
                </a:lnTo>
                <a:lnTo>
                  <a:pt x="16376" y="584"/>
                </a:lnTo>
                <a:lnTo>
                  <a:pt x="16303" y="389"/>
                </a:lnTo>
                <a:lnTo>
                  <a:pt x="16230" y="316"/>
                </a:lnTo>
                <a:lnTo>
                  <a:pt x="16157" y="243"/>
                </a:lnTo>
                <a:lnTo>
                  <a:pt x="16035" y="122"/>
                </a:lnTo>
                <a:lnTo>
                  <a:pt x="15889" y="49"/>
                </a:lnTo>
                <a:lnTo>
                  <a:pt x="15767" y="24"/>
                </a:lnTo>
                <a:lnTo>
                  <a:pt x="1562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265" name="Google Shape;265;p19"/>
          <p:cNvSpPr/>
          <p:nvPr/>
        </p:nvSpPr>
        <p:spPr>
          <a:xfrm rot="1473044">
            <a:off x="7997841" y="1528737"/>
            <a:ext cx="742605" cy="723364"/>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266" name="Google Shape;266;p19"/>
          <p:cNvSpPr/>
          <p:nvPr/>
        </p:nvSpPr>
        <p:spPr>
          <a:xfrm>
            <a:off x="7881131" y="238371"/>
            <a:ext cx="325095" cy="315909"/>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267" name="Google Shape;267;p19"/>
          <p:cNvSpPr/>
          <p:nvPr/>
        </p:nvSpPr>
        <p:spPr>
          <a:xfrm rot="2486868">
            <a:off x="8728733" y="1227942"/>
            <a:ext cx="231308" cy="224772"/>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268" name="Google Shape;268;p19"/>
          <p:cNvSpPr txBox="1">
            <a:spLocks noGrp="1"/>
          </p:cNvSpPr>
          <p:nvPr>
            <p:ph type="sldNum" idx="12"/>
          </p:nvPr>
        </p:nvSpPr>
        <p:spPr>
          <a:xfrm>
            <a:off x="8404384" y="199526"/>
            <a:ext cx="548700" cy="393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18"/>
          <p:cNvSpPr txBox="1">
            <a:spLocks noGrp="1"/>
          </p:cNvSpPr>
          <p:nvPr>
            <p:ph type="body" idx="1"/>
          </p:nvPr>
        </p:nvSpPr>
        <p:spPr>
          <a:xfrm>
            <a:off x="2050444" y="1679944"/>
            <a:ext cx="3230394" cy="2659285"/>
          </a:xfrm>
          <a:prstGeom prst="rect">
            <a:avLst/>
          </a:prstGeom>
          <a:noFill/>
        </p:spPr>
        <p:txBody>
          <a:bodyPr spcFirstLastPara="1" wrap="square" lIns="0" tIns="0" rIns="0" bIns="0" anchor="ctr" anchorCtr="0">
            <a:noAutofit/>
          </a:bodyPr>
          <a:lstStyle/>
          <a:p>
            <a:pPr marL="0" lvl="0" indent="0" algn="just">
              <a:lnSpc>
                <a:spcPct val="100000"/>
              </a:lnSpc>
              <a:buNone/>
            </a:pPr>
            <a:r>
              <a:rPr lang="el-GR" sz="1800" i="0" dirty="0"/>
              <a:t>Όσο αυξάνει σε μέγεθος ένας οργανισμός δυσκολεύει η λήψη &amp; η μετάδοση πληροφοριών &amp; η λήψη αποφάσεων </a:t>
            </a:r>
          </a:p>
          <a:p>
            <a:pPr marL="0" lvl="0" indent="0" algn="just">
              <a:lnSpc>
                <a:spcPct val="100000"/>
              </a:lnSpc>
              <a:buNone/>
            </a:pPr>
            <a:r>
              <a:rPr lang="el-GR" sz="1800" i="0" dirty="0"/>
              <a:t>Όσο μεγαλύτερη δυσκαμψία και τυπικότητα στην κουλτούρα </a:t>
            </a:r>
          </a:p>
          <a:p>
            <a:pPr marL="0" lvl="0" indent="0" algn="just">
              <a:lnSpc>
                <a:spcPct val="100000"/>
              </a:lnSpc>
              <a:buNone/>
            </a:pPr>
            <a:r>
              <a:rPr lang="el-GR" sz="1800" i="0" dirty="0"/>
              <a:t>Όσο μεγαλύτερος είναι ο φόβος για την αξιολόγηση των ενεργειών &amp; συμπεριφοράς </a:t>
            </a:r>
          </a:p>
          <a:p>
            <a:pPr marL="0" lvl="0" indent="0" algn="just">
              <a:lnSpc>
                <a:spcPct val="100000"/>
              </a:lnSpc>
              <a:buNone/>
            </a:pPr>
            <a:r>
              <a:rPr lang="el-GR" sz="1800" i="0" dirty="0">
                <a:solidFill>
                  <a:schemeClr val="accent2"/>
                </a:solidFill>
              </a:rPr>
              <a:t>Τόσο αυξάνεται και η οργανωτική  αδράνεια </a:t>
            </a:r>
          </a:p>
          <a:p>
            <a:pPr marL="0" lvl="0" indent="0" algn="just">
              <a:spcAft>
                <a:spcPts val="800"/>
              </a:spcAft>
              <a:buNone/>
            </a:pPr>
            <a:endParaRPr lang="el-GR" sz="1800" i="0" dirty="0"/>
          </a:p>
          <a:p>
            <a:pPr marL="0" lvl="0" indent="0" algn="just">
              <a:spcAft>
                <a:spcPts val="800"/>
              </a:spcAft>
              <a:buNone/>
            </a:pPr>
            <a:endParaRPr sz="1800" i="0" dirty="0"/>
          </a:p>
        </p:txBody>
      </p:sp>
      <p:sp>
        <p:nvSpPr>
          <p:cNvPr id="257" name="Google Shape;257;p18"/>
          <p:cNvSpPr txBox="1">
            <a:spLocks noGrp="1"/>
          </p:cNvSpPr>
          <p:nvPr>
            <p:ph type="sldNum" idx="12"/>
          </p:nvPr>
        </p:nvSpPr>
        <p:spPr>
          <a:xfrm>
            <a:off x="8404384" y="199526"/>
            <a:ext cx="548700" cy="393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13</a:t>
            </a:fld>
            <a:endParaRPr/>
          </a:p>
        </p:txBody>
      </p:sp>
      <p:sp>
        <p:nvSpPr>
          <p:cNvPr id="2" name="TextBox 1"/>
          <p:cNvSpPr txBox="1"/>
          <p:nvPr/>
        </p:nvSpPr>
        <p:spPr>
          <a:xfrm>
            <a:off x="6245942" y="431180"/>
            <a:ext cx="2340498" cy="1015663"/>
          </a:xfrm>
          <a:prstGeom prst="rect">
            <a:avLst/>
          </a:prstGeom>
          <a:noFill/>
        </p:spPr>
        <p:txBody>
          <a:bodyPr wrap="square" rtlCol="0">
            <a:spAutoFit/>
          </a:bodyPr>
          <a:lstStyle/>
          <a:p>
            <a:pPr lvl="0" algn="r">
              <a:spcAft>
                <a:spcPts val="800"/>
              </a:spcAft>
            </a:pPr>
            <a:r>
              <a:rPr lang="el-GR" sz="2000" dirty="0">
                <a:solidFill>
                  <a:schemeClr val="accent5"/>
                </a:solidFill>
              </a:rPr>
              <a:t>Η αδράνεια των εξοπλισμών &amp; των οργανισμών </a:t>
            </a:r>
            <a:endParaRPr lang="el-GR" sz="2000" dirty="0"/>
          </a:p>
        </p:txBody>
      </p:sp>
    </p:spTree>
    <p:extLst>
      <p:ext uri="{BB962C8B-B14F-4D97-AF65-F5344CB8AC3E}">
        <p14:creationId xmlns:p14="http://schemas.microsoft.com/office/powerpoint/2010/main" val="19879553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1" name="Google Shape;631;p45"/>
          <p:cNvSpPr txBox="1">
            <a:spLocks noGrp="1"/>
          </p:cNvSpPr>
          <p:nvPr>
            <p:ph type="title" idx="4294967295"/>
          </p:nvPr>
        </p:nvSpPr>
        <p:spPr>
          <a:xfrm>
            <a:off x="467100" y="0"/>
            <a:ext cx="8209800" cy="4671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l-GR" sz="2800" dirty="0"/>
              <a:t>Στρατηγική διαχείριση κρίσης</a:t>
            </a:r>
            <a:endParaRPr sz="2800" dirty="0"/>
          </a:p>
        </p:txBody>
      </p:sp>
      <p:sp>
        <p:nvSpPr>
          <p:cNvPr id="632" name="Google Shape;632;p45"/>
          <p:cNvSpPr/>
          <p:nvPr/>
        </p:nvSpPr>
        <p:spPr>
          <a:xfrm>
            <a:off x="467100" y="467100"/>
            <a:ext cx="8209800" cy="42090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45"/>
          <p:cNvSpPr txBox="1">
            <a:spLocks noGrp="1"/>
          </p:cNvSpPr>
          <p:nvPr>
            <p:ph type="sldNum" idx="12"/>
          </p:nvPr>
        </p:nvSpPr>
        <p:spPr>
          <a:xfrm>
            <a:off x="8404384" y="199526"/>
            <a:ext cx="548700" cy="393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14</a:t>
            </a:fld>
            <a:endParaRPr/>
          </a:p>
        </p:txBody>
      </p:sp>
      <p:grpSp>
        <p:nvGrpSpPr>
          <p:cNvPr id="681" name="Google Shape;681;p45"/>
          <p:cNvGrpSpPr/>
          <p:nvPr/>
        </p:nvGrpSpPr>
        <p:grpSpPr>
          <a:xfrm>
            <a:off x="467107" y="642473"/>
            <a:ext cx="8209755" cy="3858239"/>
            <a:chOff x="467088" y="642474"/>
            <a:chExt cx="4194000" cy="3858239"/>
          </a:xfrm>
        </p:grpSpPr>
        <p:cxnSp>
          <p:nvCxnSpPr>
            <p:cNvPr id="682" name="Google Shape;682;p45"/>
            <p:cNvCxnSpPr/>
            <p:nvPr/>
          </p:nvCxnSpPr>
          <p:spPr>
            <a:xfrm>
              <a:off x="2564088" y="-1454526"/>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683" name="Google Shape;683;p45"/>
            <p:cNvCxnSpPr/>
            <p:nvPr/>
          </p:nvCxnSpPr>
          <p:spPr>
            <a:xfrm>
              <a:off x="2564088" y="-1279151"/>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684" name="Google Shape;684;p45"/>
            <p:cNvCxnSpPr/>
            <p:nvPr/>
          </p:nvCxnSpPr>
          <p:spPr>
            <a:xfrm>
              <a:off x="2564088" y="-1103777"/>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685" name="Google Shape;685;p45"/>
            <p:cNvCxnSpPr/>
            <p:nvPr/>
          </p:nvCxnSpPr>
          <p:spPr>
            <a:xfrm>
              <a:off x="2564088" y="-928402"/>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686" name="Google Shape;686;p45"/>
            <p:cNvCxnSpPr/>
            <p:nvPr/>
          </p:nvCxnSpPr>
          <p:spPr>
            <a:xfrm>
              <a:off x="2564088" y="-753028"/>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687" name="Google Shape;687;p45"/>
            <p:cNvCxnSpPr/>
            <p:nvPr/>
          </p:nvCxnSpPr>
          <p:spPr>
            <a:xfrm>
              <a:off x="2564088" y="-577653"/>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688" name="Google Shape;688;p45"/>
            <p:cNvCxnSpPr/>
            <p:nvPr/>
          </p:nvCxnSpPr>
          <p:spPr>
            <a:xfrm>
              <a:off x="2564088" y="-402279"/>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689" name="Google Shape;689;p45"/>
            <p:cNvCxnSpPr/>
            <p:nvPr/>
          </p:nvCxnSpPr>
          <p:spPr>
            <a:xfrm>
              <a:off x="2564088" y="-226904"/>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690" name="Google Shape;690;p45"/>
            <p:cNvCxnSpPr/>
            <p:nvPr/>
          </p:nvCxnSpPr>
          <p:spPr>
            <a:xfrm>
              <a:off x="2564088" y="-5153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691" name="Google Shape;691;p45"/>
            <p:cNvCxnSpPr/>
            <p:nvPr/>
          </p:nvCxnSpPr>
          <p:spPr>
            <a:xfrm>
              <a:off x="2564088" y="123845"/>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692" name="Google Shape;692;p45"/>
            <p:cNvCxnSpPr/>
            <p:nvPr/>
          </p:nvCxnSpPr>
          <p:spPr>
            <a:xfrm>
              <a:off x="2564088" y="299219"/>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693" name="Google Shape;693;p45"/>
            <p:cNvCxnSpPr/>
            <p:nvPr/>
          </p:nvCxnSpPr>
          <p:spPr>
            <a:xfrm>
              <a:off x="2564088" y="649968"/>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694" name="Google Shape;694;p45"/>
            <p:cNvCxnSpPr/>
            <p:nvPr/>
          </p:nvCxnSpPr>
          <p:spPr>
            <a:xfrm>
              <a:off x="2564088" y="825343"/>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695" name="Google Shape;695;p45"/>
            <p:cNvCxnSpPr/>
            <p:nvPr/>
          </p:nvCxnSpPr>
          <p:spPr>
            <a:xfrm>
              <a:off x="2564088" y="1000717"/>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696" name="Google Shape;696;p45"/>
            <p:cNvCxnSpPr/>
            <p:nvPr/>
          </p:nvCxnSpPr>
          <p:spPr>
            <a:xfrm>
              <a:off x="2564088" y="1176092"/>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697" name="Google Shape;697;p45"/>
            <p:cNvCxnSpPr/>
            <p:nvPr/>
          </p:nvCxnSpPr>
          <p:spPr>
            <a:xfrm>
              <a:off x="2564088" y="1351466"/>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698" name="Google Shape;698;p45"/>
            <p:cNvCxnSpPr/>
            <p:nvPr/>
          </p:nvCxnSpPr>
          <p:spPr>
            <a:xfrm>
              <a:off x="2564088" y="1526841"/>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699" name="Google Shape;699;p45"/>
            <p:cNvCxnSpPr/>
            <p:nvPr/>
          </p:nvCxnSpPr>
          <p:spPr>
            <a:xfrm>
              <a:off x="2564088" y="1702215"/>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700" name="Google Shape;700;p45"/>
            <p:cNvCxnSpPr/>
            <p:nvPr/>
          </p:nvCxnSpPr>
          <p:spPr>
            <a:xfrm>
              <a:off x="2564088" y="187759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701" name="Google Shape;701;p45"/>
            <p:cNvCxnSpPr/>
            <p:nvPr/>
          </p:nvCxnSpPr>
          <p:spPr>
            <a:xfrm>
              <a:off x="2564088" y="2052964"/>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702" name="Google Shape;702;p45"/>
            <p:cNvCxnSpPr/>
            <p:nvPr/>
          </p:nvCxnSpPr>
          <p:spPr>
            <a:xfrm>
              <a:off x="2564088" y="2228339"/>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703" name="Google Shape;703;p45"/>
            <p:cNvCxnSpPr/>
            <p:nvPr/>
          </p:nvCxnSpPr>
          <p:spPr>
            <a:xfrm>
              <a:off x="2564088" y="2403713"/>
              <a:ext cx="0" cy="4194000"/>
            </a:xfrm>
            <a:prstGeom prst="straightConnector1">
              <a:avLst/>
            </a:prstGeom>
            <a:noFill/>
            <a:ln w="9525" cap="flat" cmpd="sng">
              <a:solidFill>
                <a:schemeClr val="lt2"/>
              </a:solidFill>
              <a:prstDash val="solid"/>
              <a:round/>
              <a:headEnd type="none" w="med" len="med"/>
              <a:tailEnd type="none" w="med" len="med"/>
            </a:ln>
          </p:spPr>
        </p:cxnSp>
      </p:grpSp>
      <p:cxnSp>
        <p:nvCxnSpPr>
          <p:cNvPr id="704" name="Google Shape;704;p45"/>
          <p:cNvCxnSpPr/>
          <p:nvPr/>
        </p:nvCxnSpPr>
        <p:spPr>
          <a:xfrm>
            <a:off x="4572000" y="467100"/>
            <a:ext cx="0" cy="4209000"/>
          </a:xfrm>
          <a:prstGeom prst="straightConnector1">
            <a:avLst/>
          </a:prstGeom>
          <a:noFill/>
          <a:ln w="19050" cap="flat" cmpd="sng">
            <a:solidFill>
              <a:schemeClr val="dk2"/>
            </a:solidFill>
            <a:prstDash val="solid"/>
            <a:round/>
            <a:headEnd type="triangle" w="sm" len="sm"/>
            <a:tailEnd type="triangle" w="sm" len="sm"/>
          </a:ln>
        </p:spPr>
      </p:cxnSp>
      <p:cxnSp>
        <p:nvCxnSpPr>
          <p:cNvPr id="705" name="Google Shape;705;p45"/>
          <p:cNvCxnSpPr/>
          <p:nvPr/>
        </p:nvCxnSpPr>
        <p:spPr>
          <a:xfrm>
            <a:off x="467100" y="2571600"/>
            <a:ext cx="8209800" cy="0"/>
          </a:xfrm>
          <a:prstGeom prst="straightConnector1">
            <a:avLst/>
          </a:prstGeom>
          <a:noFill/>
          <a:ln w="19050" cap="flat" cmpd="sng">
            <a:solidFill>
              <a:schemeClr val="dk2"/>
            </a:solidFill>
            <a:prstDash val="solid"/>
            <a:round/>
            <a:headEnd type="triangle" w="sm" len="sm"/>
            <a:tailEnd type="triangle" w="sm" len="sm"/>
          </a:ln>
        </p:spPr>
      </p:cxnSp>
      <p:sp>
        <p:nvSpPr>
          <p:cNvPr id="706" name="Google Shape;706;p45"/>
          <p:cNvSpPr txBox="1"/>
          <p:nvPr/>
        </p:nvSpPr>
        <p:spPr>
          <a:xfrm rot="-5400000">
            <a:off x="-258750" y="2488938"/>
            <a:ext cx="1286400" cy="1653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 sz="800">
                <a:solidFill>
                  <a:schemeClr val="dk2"/>
                </a:solidFill>
                <a:latin typeface="Nunito"/>
                <a:ea typeface="Nunito"/>
                <a:cs typeface="Nunito"/>
                <a:sym typeface="Nunito"/>
              </a:rPr>
              <a:t>LOW VALUE 1</a:t>
            </a:r>
            <a:endParaRPr sz="800">
              <a:solidFill>
                <a:schemeClr val="dk2"/>
              </a:solidFill>
              <a:latin typeface="Nunito"/>
              <a:ea typeface="Nunito"/>
              <a:cs typeface="Nunito"/>
              <a:sym typeface="Nunito"/>
            </a:endParaRPr>
          </a:p>
        </p:txBody>
      </p:sp>
      <p:sp>
        <p:nvSpPr>
          <p:cNvPr id="707" name="Google Shape;707;p45"/>
          <p:cNvSpPr txBox="1"/>
          <p:nvPr/>
        </p:nvSpPr>
        <p:spPr>
          <a:xfrm rot="5400000">
            <a:off x="8116400" y="2488925"/>
            <a:ext cx="1286400" cy="1653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 sz="800">
                <a:solidFill>
                  <a:schemeClr val="dk2"/>
                </a:solidFill>
                <a:latin typeface="Nunito"/>
                <a:ea typeface="Nunito"/>
                <a:cs typeface="Nunito"/>
                <a:sym typeface="Nunito"/>
              </a:rPr>
              <a:t>HIGH VALUE 1</a:t>
            </a:r>
            <a:endParaRPr sz="800">
              <a:solidFill>
                <a:schemeClr val="dk2"/>
              </a:solidFill>
              <a:latin typeface="Nunito"/>
              <a:ea typeface="Nunito"/>
              <a:cs typeface="Nunito"/>
              <a:sym typeface="Nunito"/>
            </a:endParaRPr>
          </a:p>
        </p:txBody>
      </p:sp>
      <p:sp>
        <p:nvSpPr>
          <p:cNvPr id="708" name="Google Shape;708;p45"/>
          <p:cNvSpPr txBox="1"/>
          <p:nvPr/>
        </p:nvSpPr>
        <p:spPr>
          <a:xfrm>
            <a:off x="3928825" y="4676063"/>
            <a:ext cx="1286400" cy="1653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 sz="800">
                <a:solidFill>
                  <a:schemeClr val="dk2"/>
                </a:solidFill>
                <a:latin typeface="Nunito"/>
                <a:ea typeface="Nunito"/>
                <a:cs typeface="Nunito"/>
                <a:sym typeface="Nunito"/>
              </a:rPr>
              <a:t>LOW VALUE 2</a:t>
            </a:r>
            <a:endParaRPr sz="800">
              <a:solidFill>
                <a:schemeClr val="dk2"/>
              </a:solidFill>
              <a:latin typeface="Nunito"/>
              <a:ea typeface="Nunito"/>
              <a:cs typeface="Nunito"/>
              <a:sym typeface="Nunito"/>
            </a:endParaRPr>
          </a:p>
        </p:txBody>
      </p:sp>
      <p:sp>
        <p:nvSpPr>
          <p:cNvPr id="709" name="Google Shape;709;p45"/>
          <p:cNvSpPr txBox="1"/>
          <p:nvPr/>
        </p:nvSpPr>
        <p:spPr>
          <a:xfrm>
            <a:off x="3928775" y="301788"/>
            <a:ext cx="1286400" cy="1653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 sz="800">
                <a:solidFill>
                  <a:schemeClr val="dk2"/>
                </a:solidFill>
                <a:latin typeface="Nunito"/>
                <a:ea typeface="Nunito"/>
                <a:cs typeface="Nunito"/>
                <a:sym typeface="Nunito"/>
              </a:rPr>
              <a:t>HIGH VALUE 2</a:t>
            </a:r>
            <a:endParaRPr sz="800">
              <a:solidFill>
                <a:schemeClr val="dk2"/>
              </a:solidFill>
              <a:latin typeface="Nunito"/>
              <a:ea typeface="Nunito"/>
              <a:cs typeface="Nunito"/>
              <a:sym typeface="Nunito"/>
            </a:endParaRPr>
          </a:p>
        </p:txBody>
      </p:sp>
      <p:sp>
        <p:nvSpPr>
          <p:cNvPr id="710" name="Google Shape;710;p45"/>
          <p:cNvSpPr/>
          <p:nvPr/>
        </p:nvSpPr>
        <p:spPr>
          <a:xfrm>
            <a:off x="5203529" y="1168597"/>
            <a:ext cx="3200855" cy="3317128"/>
          </a:xfrm>
          <a:prstGeom prst="ellipse">
            <a:avLst/>
          </a:prstGeom>
          <a:solidFill>
            <a:schemeClr val="accent1"/>
          </a:solidFill>
          <a:ln>
            <a:noFill/>
          </a:ln>
        </p:spPr>
        <p:txBody>
          <a:bodyPr spcFirstLastPara="1" wrap="square" lIns="0" tIns="0" rIns="0" bIns="0" anchor="ctr" anchorCtr="0">
            <a:noAutofit/>
          </a:bodyPr>
          <a:lstStyle/>
          <a:p>
            <a:pPr algn="ctr"/>
            <a:r>
              <a:rPr lang="el-GR" sz="1600" dirty="0">
                <a:solidFill>
                  <a:schemeClr val="lt1"/>
                </a:solidFill>
                <a:latin typeface="Nunito"/>
                <a:ea typeface="Nunito"/>
                <a:cs typeface="Nunito"/>
                <a:sym typeface="Nunito"/>
              </a:rPr>
              <a:t>Την ανάπτυξη της ικανότητας να ανταποκριθεί σε πιθανές κρίσιμες καταστάσεις όταν αυτές προκύψουν </a:t>
            </a:r>
            <a:endParaRPr sz="1600" dirty="0">
              <a:solidFill>
                <a:schemeClr val="lt1"/>
              </a:solidFill>
              <a:latin typeface="Nunito"/>
              <a:ea typeface="Nunito"/>
              <a:cs typeface="Nunito"/>
              <a:sym typeface="Nunito"/>
            </a:endParaRPr>
          </a:p>
        </p:txBody>
      </p:sp>
      <p:sp>
        <p:nvSpPr>
          <p:cNvPr id="711" name="Google Shape;711;p45"/>
          <p:cNvSpPr/>
          <p:nvPr/>
        </p:nvSpPr>
        <p:spPr>
          <a:xfrm>
            <a:off x="577632" y="451790"/>
            <a:ext cx="3832369" cy="3228419"/>
          </a:xfrm>
          <a:prstGeom prst="ellipse">
            <a:avLst/>
          </a:prstGeom>
          <a:solidFill>
            <a:schemeClr val="accent3"/>
          </a:solidFill>
          <a:ln>
            <a:noFill/>
          </a:ln>
        </p:spPr>
        <p:txBody>
          <a:bodyPr spcFirstLastPara="1" wrap="square" lIns="0" tIns="0" rIns="0" bIns="0" anchor="ctr" anchorCtr="0">
            <a:noAutofit/>
          </a:bodyPr>
          <a:lstStyle/>
          <a:p>
            <a:pPr lvl="0" algn="ctr"/>
            <a:r>
              <a:rPr lang="el-GR" sz="1600" dirty="0">
                <a:solidFill>
                  <a:schemeClr val="lt1"/>
                </a:solidFill>
                <a:latin typeface="Nunito"/>
                <a:ea typeface="Nunito"/>
                <a:cs typeface="Nunito"/>
                <a:sym typeface="Nunito"/>
              </a:rPr>
              <a:t>Τη δημιουργία μιας αποδεκτής διάθεσης για τη διαχείριση της κρίσης μέσα στη μεγάλη εικόνα του οργανισμού &amp; του φυσικού, κοινωνικού &amp; πολιτικού περιβάλλοντος</a:t>
            </a:r>
            <a:endParaRPr sz="1600" dirty="0">
              <a:solidFill>
                <a:schemeClr val="lt1"/>
              </a:solidFill>
              <a:latin typeface="Nunito"/>
              <a:ea typeface="Nunito"/>
              <a:cs typeface="Nunito"/>
              <a:sym typeface="Nunito"/>
            </a:endParaRPr>
          </a:p>
        </p:txBody>
      </p:sp>
      <p:sp>
        <p:nvSpPr>
          <p:cNvPr id="712" name="Google Shape;712;p45"/>
          <p:cNvSpPr/>
          <p:nvPr/>
        </p:nvSpPr>
        <p:spPr>
          <a:xfrm>
            <a:off x="1382874" y="3471600"/>
            <a:ext cx="1110943" cy="730500"/>
          </a:xfrm>
          <a:prstGeom prst="ellipse">
            <a:avLst/>
          </a:prstGeom>
          <a:solidFill>
            <a:schemeClr val="accent2"/>
          </a:solidFill>
          <a:ln>
            <a:noFill/>
          </a:ln>
        </p:spPr>
        <p:txBody>
          <a:bodyPr spcFirstLastPara="1" wrap="square" lIns="0" tIns="0" rIns="0" bIns="0" anchor="ctr" anchorCtr="0">
            <a:noAutofit/>
          </a:bodyPr>
          <a:lstStyle/>
          <a:p>
            <a:pPr marL="0" lvl="0" indent="0" algn="ctr" rtl="0">
              <a:spcBef>
                <a:spcPts val="0"/>
              </a:spcBef>
              <a:spcAft>
                <a:spcPts val="0"/>
              </a:spcAft>
              <a:buNone/>
            </a:pPr>
            <a:r>
              <a:rPr lang="el-GR" sz="2400" dirty="0">
                <a:solidFill>
                  <a:schemeClr val="lt1"/>
                </a:solidFill>
                <a:latin typeface="Nunito"/>
                <a:ea typeface="Nunito"/>
                <a:cs typeface="Nunito"/>
                <a:sym typeface="Nunito"/>
              </a:rPr>
              <a:t>1</a:t>
            </a:r>
            <a:r>
              <a:rPr lang="el-GR" sz="2400" baseline="30000" dirty="0">
                <a:solidFill>
                  <a:schemeClr val="lt1"/>
                </a:solidFill>
                <a:latin typeface="Nunito"/>
                <a:ea typeface="Nunito"/>
                <a:cs typeface="Nunito"/>
                <a:sym typeface="Nunito"/>
              </a:rPr>
              <a:t>η</a:t>
            </a:r>
            <a:r>
              <a:rPr lang="el-GR" sz="2400" dirty="0">
                <a:solidFill>
                  <a:schemeClr val="lt1"/>
                </a:solidFill>
                <a:latin typeface="Nunito"/>
                <a:ea typeface="Nunito"/>
                <a:cs typeface="Nunito"/>
                <a:sym typeface="Nunito"/>
              </a:rPr>
              <a:t> </a:t>
            </a:r>
            <a:endParaRPr sz="2400" dirty="0">
              <a:solidFill>
                <a:schemeClr val="lt1"/>
              </a:solidFill>
              <a:latin typeface="Nunito"/>
              <a:ea typeface="Nunito"/>
              <a:cs typeface="Nunito"/>
              <a:sym typeface="Nunito"/>
            </a:endParaRPr>
          </a:p>
        </p:txBody>
      </p:sp>
      <p:sp>
        <p:nvSpPr>
          <p:cNvPr id="88" name="Google Shape;712;p45"/>
          <p:cNvSpPr/>
          <p:nvPr/>
        </p:nvSpPr>
        <p:spPr>
          <a:xfrm>
            <a:off x="5053161" y="985725"/>
            <a:ext cx="2058838" cy="522440"/>
          </a:xfrm>
          <a:prstGeom prst="ellipse">
            <a:avLst/>
          </a:prstGeom>
          <a:solidFill>
            <a:schemeClr val="accent2"/>
          </a:solidFill>
          <a:ln>
            <a:noFill/>
          </a:ln>
        </p:spPr>
        <p:txBody>
          <a:bodyPr spcFirstLastPara="1" wrap="square" lIns="0" tIns="0" rIns="0" bIns="0" anchor="ctr" anchorCtr="0">
            <a:noAutofit/>
          </a:bodyPr>
          <a:lstStyle/>
          <a:p>
            <a:pPr marL="0" lvl="0" indent="0" algn="ctr" rtl="0">
              <a:spcBef>
                <a:spcPts val="0"/>
              </a:spcBef>
              <a:spcAft>
                <a:spcPts val="0"/>
              </a:spcAft>
              <a:buNone/>
            </a:pPr>
            <a:r>
              <a:rPr lang="el-GR" sz="2000" dirty="0">
                <a:solidFill>
                  <a:schemeClr val="lt1"/>
                </a:solidFill>
                <a:latin typeface="Nunito"/>
                <a:ea typeface="Nunito"/>
                <a:cs typeface="Nunito"/>
                <a:sym typeface="Nunito"/>
              </a:rPr>
              <a:t>2</a:t>
            </a:r>
            <a:r>
              <a:rPr lang="el-GR" sz="2000" baseline="30000" dirty="0">
                <a:solidFill>
                  <a:schemeClr val="lt1"/>
                </a:solidFill>
                <a:latin typeface="Nunito"/>
                <a:ea typeface="Nunito"/>
                <a:cs typeface="Nunito"/>
                <a:sym typeface="Nunito"/>
              </a:rPr>
              <a:t>η</a:t>
            </a:r>
            <a:r>
              <a:rPr lang="el-GR" sz="2000" dirty="0">
                <a:solidFill>
                  <a:schemeClr val="lt1"/>
                </a:solidFill>
                <a:latin typeface="Nunito"/>
                <a:ea typeface="Nunito"/>
                <a:cs typeface="Nunito"/>
                <a:sym typeface="Nunito"/>
              </a:rPr>
              <a:t> </a:t>
            </a:r>
            <a:endParaRPr sz="2000" dirty="0">
              <a:solidFill>
                <a:schemeClr val="lt1"/>
              </a:solidFill>
              <a:latin typeface="Nunito"/>
              <a:ea typeface="Nunito"/>
              <a:cs typeface="Nunito"/>
              <a:sym typeface="Nunito"/>
            </a:endParaRPr>
          </a:p>
        </p:txBody>
      </p:sp>
      <p:sp>
        <p:nvSpPr>
          <p:cNvPr id="2" name="TextBox 1"/>
          <p:cNvSpPr txBox="1"/>
          <p:nvPr/>
        </p:nvSpPr>
        <p:spPr>
          <a:xfrm>
            <a:off x="2927498" y="4408967"/>
            <a:ext cx="1482503" cy="307777"/>
          </a:xfrm>
          <a:prstGeom prst="rect">
            <a:avLst/>
          </a:prstGeom>
          <a:noFill/>
        </p:spPr>
        <p:txBody>
          <a:bodyPr wrap="square" rtlCol="0">
            <a:spAutoFit/>
          </a:bodyPr>
          <a:lstStyle/>
          <a:p>
            <a:r>
              <a:rPr lang="en-US" dirty="0">
                <a:solidFill>
                  <a:schemeClr val="tx1"/>
                </a:solidFill>
              </a:rPr>
              <a:t>Faulkner (2001)</a:t>
            </a:r>
            <a:endParaRPr lang="el-GR" dirty="0">
              <a:solidFill>
                <a:schemeClr val="tx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20"/>
          <p:cNvSpPr txBox="1">
            <a:spLocks noGrp="1"/>
          </p:cNvSpPr>
          <p:nvPr>
            <p:ph type="body" idx="1"/>
          </p:nvPr>
        </p:nvSpPr>
        <p:spPr>
          <a:xfrm>
            <a:off x="1693075" y="1618400"/>
            <a:ext cx="2673362" cy="2889300"/>
          </a:xfrm>
          <a:prstGeom prst="rect">
            <a:avLst/>
          </a:prstGeom>
        </p:spPr>
        <p:txBody>
          <a:bodyPr spcFirstLastPara="1" wrap="square" lIns="0" tIns="0" rIns="0" bIns="0" anchor="t" anchorCtr="0">
            <a:noAutofit/>
          </a:bodyPr>
          <a:lstStyle/>
          <a:p>
            <a:pPr lvl="0" indent="-457200">
              <a:spcBef>
                <a:spcPts val="800"/>
              </a:spcBef>
              <a:spcAft>
                <a:spcPts val="800"/>
              </a:spcAft>
              <a:buAutoNum type="arabicPeriod"/>
            </a:pPr>
            <a:r>
              <a:rPr lang="el-GR" sz="1800" dirty="0"/>
              <a:t>Καθορισμός κινδύνου &amp; των αναγκών που εμπλέκονται</a:t>
            </a:r>
          </a:p>
          <a:p>
            <a:pPr lvl="0" indent="-457200">
              <a:spcBef>
                <a:spcPts val="800"/>
              </a:spcBef>
              <a:spcAft>
                <a:spcPts val="800"/>
              </a:spcAft>
              <a:buAutoNum type="arabicPeriod"/>
            </a:pPr>
            <a:r>
              <a:rPr lang="el-GR" sz="1800" dirty="0"/>
              <a:t>Καθορισμός των πολιτικών αποτελεσματικού τρόπου αντιμετώπισης </a:t>
            </a:r>
          </a:p>
          <a:p>
            <a:pPr marL="0" lvl="0" indent="0">
              <a:spcBef>
                <a:spcPts val="800"/>
              </a:spcBef>
              <a:spcAft>
                <a:spcPts val="800"/>
              </a:spcAft>
              <a:buNone/>
            </a:pPr>
            <a:endParaRPr dirty="0"/>
          </a:p>
        </p:txBody>
      </p:sp>
      <p:sp>
        <p:nvSpPr>
          <p:cNvPr id="274" name="Google Shape;274;p20"/>
          <p:cNvSpPr txBox="1">
            <a:spLocks noGrp="1"/>
          </p:cNvSpPr>
          <p:nvPr>
            <p:ph type="title"/>
          </p:nvPr>
        </p:nvSpPr>
        <p:spPr>
          <a:xfrm>
            <a:off x="1488450" y="243075"/>
            <a:ext cx="6167100" cy="3963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l-GR" dirty="0"/>
              <a:t>Η προετοιμασία </a:t>
            </a:r>
            <a:endParaRPr dirty="0"/>
          </a:p>
        </p:txBody>
      </p:sp>
      <p:sp>
        <p:nvSpPr>
          <p:cNvPr id="275" name="Google Shape;275;p20"/>
          <p:cNvSpPr txBox="1">
            <a:spLocks noGrp="1"/>
          </p:cNvSpPr>
          <p:nvPr>
            <p:ph type="body" idx="2"/>
          </p:nvPr>
        </p:nvSpPr>
        <p:spPr>
          <a:xfrm>
            <a:off x="4807744" y="1313600"/>
            <a:ext cx="2641980" cy="2889300"/>
          </a:xfrm>
          <a:prstGeom prst="rect">
            <a:avLst/>
          </a:prstGeom>
        </p:spPr>
        <p:txBody>
          <a:bodyPr spcFirstLastPara="1" wrap="square" lIns="0" tIns="0" rIns="0" bIns="0" anchor="t" anchorCtr="0">
            <a:noAutofit/>
          </a:bodyPr>
          <a:lstStyle/>
          <a:p>
            <a:pPr marL="0" lvl="0" indent="0">
              <a:buNone/>
            </a:pPr>
            <a:r>
              <a:rPr lang="el-GR" b="1" dirty="0">
                <a:solidFill>
                  <a:schemeClr val="accent3"/>
                </a:solidFill>
              </a:rPr>
              <a:t>3. </a:t>
            </a:r>
            <a:r>
              <a:rPr lang="el-GR" sz="1800" dirty="0"/>
              <a:t>Επινόηση &amp; οικοδόμηση της βάσης διαχείρισης κρίσης </a:t>
            </a:r>
          </a:p>
          <a:p>
            <a:pPr marL="0" lvl="0" indent="0">
              <a:buNone/>
            </a:pPr>
            <a:endParaRPr lang="el-GR" sz="1800" dirty="0"/>
          </a:p>
          <a:p>
            <a:pPr marL="0" lvl="0" indent="0">
              <a:buNone/>
            </a:pPr>
            <a:r>
              <a:rPr lang="el-GR" b="1" dirty="0">
                <a:solidFill>
                  <a:schemeClr val="accent3"/>
                </a:solidFill>
              </a:rPr>
              <a:t>4</a:t>
            </a:r>
            <a:r>
              <a:rPr lang="el-GR" sz="1800" dirty="0"/>
              <a:t>. Κατάλληλη διάθεση πόρων </a:t>
            </a:r>
            <a:endParaRPr sz="1800" dirty="0"/>
          </a:p>
        </p:txBody>
      </p:sp>
      <p:sp>
        <p:nvSpPr>
          <p:cNvPr id="276" name="Google Shape;276;p20"/>
          <p:cNvSpPr txBox="1">
            <a:spLocks noGrp="1"/>
          </p:cNvSpPr>
          <p:nvPr>
            <p:ph type="sldNum" idx="12"/>
          </p:nvPr>
        </p:nvSpPr>
        <p:spPr>
          <a:xfrm>
            <a:off x="8404384" y="199526"/>
            <a:ext cx="548700" cy="393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20"/>
          <p:cNvSpPr txBox="1">
            <a:spLocks noGrp="1"/>
          </p:cNvSpPr>
          <p:nvPr>
            <p:ph type="body" idx="1"/>
          </p:nvPr>
        </p:nvSpPr>
        <p:spPr>
          <a:xfrm>
            <a:off x="1693075" y="1618400"/>
            <a:ext cx="2509800" cy="2889300"/>
          </a:xfrm>
          <a:prstGeom prst="rect">
            <a:avLst/>
          </a:prstGeom>
        </p:spPr>
        <p:txBody>
          <a:bodyPr spcFirstLastPara="1" wrap="square" lIns="0" tIns="0" rIns="0" bIns="0" anchor="t" anchorCtr="0">
            <a:noAutofit/>
          </a:bodyPr>
          <a:lstStyle/>
          <a:p>
            <a:pPr marL="0" lvl="0" indent="0">
              <a:spcBef>
                <a:spcPts val="800"/>
              </a:spcBef>
              <a:spcAft>
                <a:spcPts val="800"/>
              </a:spcAft>
              <a:buNone/>
            </a:pPr>
            <a:r>
              <a:rPr lang="el-GR" sz="1800" dirty="0"/>
              <a:t>Μεταξύ της διαθέσιμης ικανότητας αντιμετώπισης μιας κρίσης, του καθημερινού οργανωτικού  περιβάλλοντος μέσα στο οποίο υπάρχουν: </a:t>
            </a:r>
            <a:endParaRPr sz="1800" dirty="0"/>
          </a:p>
        </p:txBody>
      </p:sp>
      <p:sp>
        <p:nvSpPr>
          <p:cNvPr id="274" name="Google Shape;274;p20"/>
          <p:cNvSpPr txBox="1">
            <a:spLocks noGrp="1"/>
          </p:cNvSpPr>
          <p:nvPr>
            <p:ph type="title"/>
          </p:nvPr>
        </p:nvSpPr>
        <p:spPr>
          <a:xfrm>
            <a:off x="1488450" y="243075"/>
            <a:ext cx="6167100" cy="3963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l-GR" dirty="0"/>
              <a:t>Άριστο συνταίριασμα </a:t>
            </a:r>
            <a:endParaRPr dirty="0"/>
          </a:p>
        </p:txBody>
      </p:sp>
      <p:sp>
        <p:nvSpPr>
          <p:cNvPr id="275" name="Google Shape;275;p20"/>
          <p:cNvSpPr txBox="1">
            <a:spLocks noGrp="1"/>
          </p:cNvSpPr>
          <p:nvPr>
            <p:ph type="body" idx="2"/>
          </p:nvPr>
        </p:nvSpPr>
        <p:spPr>
          <a:xfrm>
            <a:off x="4750594" y="1885487"/>
            <a:ext cx="2904956" cy="1821731"/>
          </a:xfrm>
          <a:prstGeom prst="rect">
            <a:avLst/>
          </a:prstGeom>
        </p:spPr>
        <p:txBody>
          <a:bodyPr spcFirstLastPara="1" wrap="square" lIns="0" tIns="0" rIns="0" bIns="0" anchor="t" anchorCtr="0">
            <a:noAutofit/>
          </a:bodyPr>
          <a:lstStyle/>
          <a:p>
            <a:pPr marL="285750" indent="-285750"/>
            <a:r>
              <a:rPr lang="el-GR" sz="1600" dirty="0"/>
              <a:t>βασικά στοιχεία αντιμετώπισης της κρίσης</a:t>
            </a:r>
          </a:p>
          <a:p>
            <a:pPr marL="285750" indent="-285750"/>
            <a:r>
              <a:rPr lang="el-GR" sz="1600" dirty="0"/>
              <a:t>Βασικές ανάγκες προσπάθειας αντιμετώπισης</a:t>
            </a:r>
          </a:p>
          <a:p>
            <a:pPr marL="285750" indent="-285750"/>
            <a:r>
              <a:rPr lang="el-GR" sz="1600" dirty="0"/>
              <a:t>Υψηλές απαιτήσεις πόρων</a:t>
            </a:r>
          </a:p>
          <a:p>
            <a:pPr marL="0" indent="0">
              <a:buNone/>
            </a:pPr>
            <a:r>
              <a:rPr lang="el-GR" sz="1600" dirty="0"/>
              <a:t> </a:t>
            </a:r>
          </a:p>
          <a:p>
            <a:pPr marL="0" lvl="0" indent="0">
              <a:buNone/>
            </a:pPr>
            <a:endParaRPr sz="1600" dirty="0"/>
          </a:p>
        </p:txBody>
      </p:sp>
      <p:sp>
        <p:nvSpPr>
          <p:cNvPr id="276" name="Google Shape;276;p20"/>
          <p:cNvSpPr txBox="1">
            <a:spLocks noGrp="1"/>
          </p:cNvSpPr>
          <p:nvPr>
            <p:ph type="sldNum" idx="12"/>
          </p:nvPr>
        </p:nvSpPr>
        <p:spPr>
          <a:xfrm>
            <a:off x="8404384" y="199526"/>
            <a:ext cx="548700" cy="393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16</a:t>
            </a:fld>
            <a:endParaRPr/>
          </a:p>
        </p:txBody>
      </p:sp>
    </p:spTree>
    <p:extLst>
      <p:ext uri="{BB962C8B-B14F-4D97-AF65-F5344CB8AC3E}">
        <p14:creationId xmlns:p14="http://schemas.microsoft.com/office/powerpoint/2010/main" val="16131063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20"/>
          <p:cNvSpPr txBox="1">
            <a:spLocks noGrp="1"/>
          </p:cNvSpPr>
          <p:nvPr>
            <p:ph type="body" idx="1"/>
          </p:nvPr>
        </p:nvSpPr>
        <p:spPr>
          <a:xfrm>
            <a:off x="1608014" y="879715"/>
            <a:ext cx="2757481" cy="2889300"/>
          </a:xfrm>
          <a:prstGeom prst="rect">
            <a:avLst/>
          </a:prstGeom>
        </p:spPr>
        <p:txBody>
          <a:bodyPr spcFirstLastPara="1" wrap="square" lIns="0" tIns="0" rIns="0" bIns="0" anchor="t" anchorCtr="0">
            <a:noAutofit/>
          </a:bodyPr>
          <a:lstStyle/>
          <a:p>
            <a:pPr marL="0" lvl="0" indent="0">
              <a:lnSpc>
                <a:spcPct val="100000"/>
              </a:lnSpc>
              <a:spcBef>
                <a:spcPts val="800"/>
              </a:spcBef>
              <a:spcAft>
                <a:spcPts val="800"/>
              </a:spcAft>
              <a:buNone/>
            </a:pPr>
            <a:r>
              <a:rPr lang="el-GR" b="1" dirty="0">
                <a:solidFill>
                  <a:schemeClr val="accent1"/>
                </a:solidFill>
              </a:rPr>
              <a:t>Αρχές</a:t>
            </a:r>
          </a:p>
          <a:p>
            <a:pPr marL="0" lvl="0" indent="0">
              <a:lnSpc>
                <a:spcPct val="100000"/>
              </a:lnSpc>
              <a:spcBef>
                <a:spcPts val="800"/>
              </a:spcBef>
              <a:spcAft>
                <a:spcPts val="800"/>
              </a:spcAft>
              <a:buNone/>
            </a:pPr>
            <a:r>
              <a:rPr lang="el-GR" sz="1600" dirty="0"/>
              <a:t>πολύ απλό &amp; ευπροσάρμοστο</a:t>
            </a:r>
            <a:endParaRPr lang="el-GR" sz="1200" dirty="0">
              <a:solidFill>
                <a:schemeClr val="tx1"/>
              </a:solidFill>
            </a:endParaRPr>
          </a:p>
          <a:p>
            <a:pPr marL="0" lvl="0" indent="0">
              <a:lnSpc>
                <a:spcPct val="100000"/>
              </a:lnSpc>
              <a:spcBef>
                <a:spcPts val="800"/>
              </a:spcBef>
              <a:spcAft>
                <a:spcPts val="800"/>
              </a:spcAft>
              <a:buNone/>
            </a:pPr>
            <a:r>
              <a:rPr lang="el-GR" sz="1600" dirty="0"/>
              <a:t>Οργανωτική δομή με προϋποθέσεις αντιμετώπισης οποιασδήποτε πιθανής κρίσης &amp; που προσαρμόζεται εύκολα στη νέα τεχνολογία  </a:t>
            </a:r>
          </a:p>
          <a:p>
            <a:pPr marL="0" lvl="0" indent="0">
              <a:lnSpc>
                <a:spcPct val="100000"/>
              </a:lnSpc>
              <a:spcBef>
                <a:spcPts val="800"/>
              </a:spcBef>
              <a:spcAft>
                <a:spcPts val="800"/>
              </a:spcAft>
              <a:buNone/>
            </a:pPr>
            <a:r>
              <a:rPr lang="el-GR" sz="1600" dirty="0"/>
              <a:t>Γρήγορη επέκταση του με λογικό τρόπο (κοινή ορολογία, διοίκηση, ενσωματωμένα σχέδια δράσης, λειτουργικό έλεγχο, πόρους, ενσωματωμένες επικοινωνίες)  </a:t>
            </a:r>
          </a:p>
        </p:txBody>
      </p:sp>
      <p:sp>
        <p:nvSpPr>
          <p:cNvPr id="274" name="Google Shape;274;p20"/>
          <p:cNvSpPr txBox="1">
            <a:spLocks noGrp="1"/>
          </p:cNvSpPr>
          <p:nvPr>
            <p:ph type="title"/>
          </p:nvPr>
        </p:nvSpPr>
        <p:spPr>
          <a:xfrm>
            <a:off x="1176670" y="243075"/>
            <a:ext cx="6478880" cy="3963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l-GR" sz="2800" dirty="0"/>
              <a:t>Το σύστημα διοίκησης του περιστατικού </a:t>
            </a:r>
            <a:endParaRPr sz="2800" dirty="0"/>
          </a:p>
        </p:txBody>
      </p:sp>
      <p:sp>
        <p:nvSpPr>
          <p:cNvPr id="275" name="Google Shape;275;p20"/>
          <p:cNvSpPr txBox="1">
            <a:spLocks noGrp="1"/>
          </p:cNvSpPr>
          <p:nvPr>
            <p:ph type="body" idx="2"/>
          </p:nvPr>
        </p:nvSpPr>
        <p:spPr>
          <a:xfrm>
            <a:off x="4750593" y="1020705"/>
            <a:ext cx="2904957" cy="3294113"/>
          </a:xfrm>
          <a:prstGeom prst="rect">
            <a:avLst/>
          </a:prstGeom>
        </p:spPr>
        <p:txBody>
          <a:bodyPr spcFirstLastPara="1" wrap="square" lIns="0" tIns="0" rIns="0" bIns="0" anchor="t" anchorCtr="0">
            <a:noAutofit/>
          </a:bodyPr>
          <a:lstStyle/>
          <a:p>
            <a:pPr marL="0" lvl="0" indent="0">
              <a:lnSpc>
                <a:spcPct val="100000"/>
              </a:lnSpc>
              <a:buNone/>
            </a:pPr>
            <a:r>
              <a:rPr lang="el-GR" sz="1600" dirty="0"/>
              <a:t>Εύκολη μορφοποίηση του ανάλογα με το μέγεθος και το είδος του περιστατικού &amp; να μπορεί να εκτείνεται και προς τα κάτω και προς τα πάνω από το διοικητή του περιστατικού</a:t>
            </a:r>
          </a:p>
          <a:p>
            <a:pPr marL="0" lvl="0" indent="0">
              <a:lnSpc>
                <a:spcPct val="100000"/>
              </a:lnSpc>
              <a:buNone/>
            </a:pPr>
            <a:endParaRPr lang="el-GR" sz="1600" dirty="0"/>
          </a:p>
          <a:p>
            <a:pPr marL="0" lvl="0" indent="0">
              <a:lnSpc>
                <a:spcPct val="100000"/>
              </a:lnSpc>
              <a:buNone/>
            </a:pPr>
            <a:r>
              <a:rPr lang="el-GR" sz="1600" dirty="0"/>
              <a:t>Τα τμήματα σχεδιασμού, επιχειρήσεων, διοίκησης, μέριμνας και οικονομικών να μπορούν να επεκταθούν σε ξεχωριστούς κλάδους εφόσον αυτό χρειαστεί</a:t>
            </a:r>
          </a:p>
          <a:p>
            <a:pPr marL="0" lvl="0" indent="0">
              <a:lnSpc>
                <a:spcPct val="100000"/>
              </a:lnSpc>
              <a:buNone/>
            </a:pPr>
            <a:r>
              <a:rPr lang="el-GR" sz="1600" dirty="0"/>
              <a:t> </a:t>
            </a:r>
            <a:endParaRPr sz="1600" dirty="0"/>
          </a:p>
        </p:txBody>
      </p:sp>
      <p:sp>
        <p:nvSpPr>
          <p:cNvPr id="276" name="Google Shape;276;p20"/>
          <p:cNvSpPr txBox="1">
            <a:spLocks noGrp="1"/>
          </p:cNvSpPr>
          <p:nvPr>
            <p:ph type="sldNum" idx="12"/>
          </p:nvPr>
        </p:nvSpPr>
        <p:spPr>
          <a:xfrm>
            <a:off x="8404384" y="199526"/>
            <a:ext cx="548700" cy="393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17</a:t>
            </a:fld>
            <a:endParaRPr/>
          </a:p>
        </p:txBody>
      </p:sp>
    </p:spTree>
    <p:extLst>
      <p:ext uri="{BB962C8B-B14F-4D97-AF65-F5344CB8AC3E}">
        <p14:creationId xmlns:p14="http://schemas.microsoft.com/office/powerpoint/2010/main" val="41427032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2" name="Google Shape;282;p21"/>
          <p:cNvSpPr txBox="1">
            <a:spLocks noGrp="1"/>
          </p:cNvSpPr>
          <p:nvPr>
            <p:ph type="body" idx="1"/>
          </p:nvPr>
        </p:nvSpPr>
        <p:spPr>
          <a:xfrm>
            <a:off x="498119" y="542937"/>
            <a:ext cx="2966600" cy="4186226"/>
          </a:xfrm>
          <a:prstGeom prst="rect">
            <a:avLst/>
          </a:prstGeom>
        </p:spPr>
        <p:txBody>
          <a:bodyPr spcFirstLastPara="1" wrap="square" lIns="0" tIns="0" rIns="0" bIns="0" anchor="t" anchorCtr="0">
            <a:noAutofit/>
          </a:bodyPr>
          <a:lstStyle/>
          <a:p>
            <a:pPr marL="0" lvl="0" indent="0">
              <a:buNone/>
            </a:pPr>
            <a:r>
              <a:rPr lang="el-GR" dirty="0"/>
              <a:t>Η ομάδα ανθρώπων με κοινό πλαίσιο ιδεών, πολιτικής &amp; διαδικασιών, οι οποίοι όταν χρησιμοποιούνται σωστά επιφέρουν τον έλεγχο σε μια κατάσταση κινδύνου οιασδήποτε μορφής, αποτελούν ένα σύστημα διαχείρισης έκτακτων αναγκών. </a:t>
            </a:r>
          </a:p>
          <a:p>
            <a:pPr marL="0" lvl="0" indent="0">
              <a:buNone/>
            </a:pPr>
            <a:endParaRPr lang="el-GR" dirty="0"/>
          </a:p>
        </p:txBody>
      </p:sp>
      <p:sp>
        <p:nvSpPr>
          <p:cNvPr id="283" name="Google Shape;283;p21"/>
          <p:cNvSpPr txBox="1">
            <a:spLocks noGrp="1"/>
          </p:cNvSpPr>
          <p:nvPr>
            <p:ph type="body" idx="2"/>
          </p:nvPr>
        </p:nvSpPr>
        <p:spPr>
          <a:xfrm>
            <a:off x="4014100" y="1085875"/>
            <a:ext cx="2793994" cy="3307500"/>
          </a:xfrm>
          <a:prstGeom prst="rect">
            <a:avLst/>
          </a:prstGeom>
        </p:spPr>
        <p:txBody>
          <a:bodyPr spcFirstLastPara="1" wrap="square" lIns="0" tIns="0" rIns="0" bIns="0" anchor="t" anchorCtr="0">
            <a:noAutofit/>
          </a:bodyPr>
          <a:lstStyle/>
          <a:p>
            <a:pPr marL="0" lvl="0" indent="0">
              <a:buNone/>
            </a:pPr>
            <a:r>
              <a:rPr lang="el-GR" sz="1600" dirty="0"/>
              <a:t>Η δημιουργία του πρώτου IMS προέκυψε την δεκαετία του ΄60 όταν στην Καλιφόρνια μεγάλες φωτιές κατέκαψαν μεγάλες εκτάσεις στα νότια της πολιτείας. Η καταστροφή αυτή ανέδειξε πολλές αστοχίες του τότε συστήματος, ειδικότερα όμως στην φάση της εξέλιξη των επιχειρήσεων, το βασικό ερώτημα ήταν το </a:t>
            </a:r>
            <a:r>
              <a:rPr lang="el-GR" sz="1600" dirty="0" err="1"/>
              <a:t>ποιός</a:t>
            </a:r>
            <a:r>
              <a:rPr lang="el-GR" sz="1600" dirty="0"/>
              <a:t> ήταν επικεφαλής αυτών.</a:t>
            </a:r>
          </a:p>
          <a:p>
            <a:pPr marL="0" lvl="0" indent="0">
              <a:buNone/>
            </a:pPr>
            <a:endParaRPr sz="1200" i="1" dirty="0">
              <a:solidFill>
                <a:schemeClr val="tx1"/>
              </a:solidFill>
            </a:endParaRPr>
          </a:p>
        </p:txBody>
      </p:sp>
      <p:sp>
        <p:nvSpPr>
          <p:cNvPr id="285" name="Google Shape;285;p21"/>
          <p:cNvSpPr txBox="1">
            <a:spLocks noGrp="1"/>
          </p:cNvSpPr>
          <p:nvPr>
            <p:ph type="sldNum" idx="12"/>
          </p:nvPr>
        </p:nvSpPr>
        <p:spPr>
          <a:xfrm>
            <a:off x="8404384" y="199526"/>
            <a:ext cx="548700" cy="393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18</a:t>
            </a:fld>
            <a:endParaRPr/>
          </a:p>
        </p:txBody>
      </p:sp>
      <p:sp>
        <p:nvSpPr>
          <p:cNvPr id="2" name="Ορθογώνιο 1"/>
          <p:cNvSpPr/>
          <p:nvPr/>
        </p:nvSpPr>
        <p:spPr>
          <a:xfrm>
            <a:off x="3635299" y="331516"/>
            <a:ext cx="3551596" cy="523220"/>
          </a:xfrm>
          <a:prstGeom prst="rect">
            <a:avLst/>
          </a:prstGeom>
        </p:spPr>
        <p:txBody>
          <a:bodyPr wrap="square">
            <a:spAutoFit/>
          </a:bodyPr>
          <a:lstStyle/>
          <a:p>
            <a:pPr marL="0" lvl="0" indent="0">
              <a:buNone/>
            </a:pPr>
            <a:r>
              <a:rPr lang="el-GR" i="1" dirty="0">
                <a:solidFill>
                  <a:schemeClr val="accent2"/>
                </a:solidFill>
              </a:rPr>
              <a:t>Σύστημα Διαχείρισης Έκτακτων Αναγκών (</a:t>
            </a:r>
            <a:r>
              <a:rPr lang="el-GR" i="1" dirty="0" err="1">
                <a:solidFill>
                  <a:schemeClr val="accent2"/>
                </a:solidFill>
              </a:rPr>
              <a:t>Incident</a:t>
            </a:r>
            <a:r>
              <a:rPr lang="el-GR" i="1" dirty="0">
                <a:solidFill>
                  <a:schemeClr val="accent2"/>
                </a:solidFill>
              </a:rPr>
              <a:t> </a:t>
            </a:r>
            <a:r>
              <a:rPr lang="el-GR" i="1" dirty="0" err="1">
                <a:solidFill>
                  <a:schemeClr val="accent2"/>
                </a:solidFill>
              </a:rPr>
              <a:t>Management</a:t>
            </a:r>
            <a:r>
              <a:rPr lang="el-GR" i="1" dirty="0">
                <a:solidFill>
                  <a:schemeClr val="accent2"/>
                </a:solidFill>
              </a:rPr>
              <a:t> </a:t>
            </a:r>
            <a:r>
              <a:rPr lang="el-GR" i="1" dirty="0" err="1">
                <a:solidFill>
                  <a:schemeClr val="accent2"/>
                </a:solidFill>
              </a:rPr>
              <a:t>System</a:t>
            </a:r>
            <a:r>
              <a:rPr lang="el-GR" i="1" dirty="0">
                <a:solidFill>
                  <a:schemeClr val="accent2"/>
                </a:solidFill>
              </a:rPr>
              <a:t>, IMS)</a:t>
            </a:r>
          </a:p>
        </p:txBody>
      </p:sp>
    </p:spTree>
    <p:extLst>
      <p:ext uri="{BB962C8B-B14F-4D97-AF65-F5344CB8AC3E}">
        <p14:creationId xmlns:p14="http://schemas.microsoft.com/office/powerpoint/2010/main" val="35887946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2" name="Google Shape;282;p21"/>
          <p:cNvSpPr txBox="1">
            <a:spLocks noGrp="1"/>
          </p:cNvSpPr>
          <p:nvPr>
            <p:ph type="body" idx="1"/>
          </p:nvPr>
        </p:nvSpPr>
        <p:spPr>
          <a:xfrm>
            <a:off x="498119" y="542937"/>
            <a:ext cx="2966600" cy="4186226"/>
          </a:xfrm>
          <a:prstGeom prst="rect">
            <a:avLst/>
          </a:prstGeom>
        </p:spPr>
        <p:txBody>
          <a:bodyPr spcFirstLastPara="1" wrap="square" lIns="0" tIns="0" rIns="0" bIns="0" anchor="t" anchorCtr="0">
            <a:noAutofit/>
          </a:bodyPr>
          <a:lstStyle/>
          <a:p>
            <a:pPr marL="0" lvl="0" indent="0">
              <a:buNone/>
            </a:pPr>
            <a:endParaRPr lang="el-GR" dirty="0"/>
          </a:p>
          <a:p>
            <a:pPr marL="0" lvl="0" indent="0">
              <a:buNone/>
            </a:pPr>
            <a:r>
              <a:rPr lang="el-GR" dirty="0"/>
              <a:t>Η απορρέουσα ανάγκη για οργάνωση των δυνάμεων (ανθρώπινο δυναμικό) καλύφθηκε με την δημιουργία του πρώτου Συστήματος Διοίκησης Περιστατικού, ICS (</a:t>
            </a:r>
            <a:r>
              <a:rPr lang="el-GR" dirty="0" err="1"/>
              <a:t>Incident</a:t>
            </a:r>
            <a:r>
              <a:rPr lang="el-GR" dirty="0"/>
              <a:t> </a:t>
            </a:r>
            <a:r>
              <a:rPr lang="el-GR" dirty="0" err="1"/>
              <a:t>Command</a:t>
            </a:r>
            <a:r>
              <a:rPr lang="el-GR" dirty="0"/>
              <a:t> </a:t>
            </a:r>
            <a:r>
              <a:rPr lang="el-GR" dirty="0" err="1"/>
              <a:t>System</a:t>
            </a:r>
            <a:r>
              <a:rPr lang="el-GR" dirty="0"/>
              <a:t>).</a:t>
            </a:r>
            <a:endParaRPr dirty="0"/>
          </a:p>
        </p:txBody>
      </p:sp>
      <p:sp>
        <p:nvSpPr>
          <p:cNvPr id="283" name="Google Shape;283;p21"/>
          <p:cNvSpPr txBox="1">
            <a:spLocks noGrp="1"/>
          </p:cNvSpPr>
          <p:nvPr>
            <p:ph type="body" idx="2"/>
          </p:nvPr>
        </p:nvSpPr>
        <p:spPr>
          <a:xfrm>
            <a:off x="4014100" y="1085875"/>
            <a:ext cx="2828660" cy="3307500"/>
          </a:xfrm>
          <a:prstGeom prst="rect">
            <a:avLst/>
          </a:prstGeom>
        </p:spPr>
        <p:txBody>
          <a:bodyPr spcFirstLastPara="1" wrap="square" lIns="0" tIns="0" rIns="0" bIns="0" anchor="t" anchorCtr="0">
            <a:noAutofit/>
          </a:bodyPr>
          <a:lstStyle/>
          <a:p>
            <a:pPr marL="0" lvl="0" indent="0">
              <a:buNone/>
            </a:pPr>
            <a:endParaRPr sz="1200" i="1" dirty="0">
              <a:solidFill>
                <a:schemeClr val="tx1"/>
              </a:solidFill>
            </a:endParaRPr>
          </a:p>
        </p:txBody>
      </p:sp>
      <p:sp>
        <p:nvSpPr>
          <p:cNvPr id="285" name="Google Shape;285;p21"/>
          <p:cNvSpPr txBox="1">
            <a:spLocks noGrp="1"/>
          </p:cNvSpPr>
          <p:nvPr>
            <p:ph type="sldNum" idx="12"/>
          </p:nvPr>
        </p:nvSpPr>
        <p:spPr>
          <a:xfrm>
            <a:off x="8404384" y="199526"/>
            <a:ext cx="548700" cy="393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19</a:t>
            </a:fld>
            <a:endParaRPr/>
          </a:p>
        </p:txBody>
      </p:sp>
      <p:sp>
        <p:nvSpPr>
          <p:cNvPr id="2" name="Ορθογώνιο 1"/>
          <p:cNvSpPr/>
          <p:nvPr/>
        </p:nvSpPr>
        <p:spPr>
          <a:xfrm>
            <a:off x="4235080" y="1785518"/>
            <a:ext cx="2386700" cy="954107"/>
          </a:xfrm>
          <a:prstGeom prst="rect">
            <a:avLst/>
          </a:prstGeom>
        </p:spPr>
        <p:txBody>
          <a:bodyPr wrap="square">
            <a:spAutoFit/>
          </a:bodyPr>
          <a:lstStyle/>
          <a:p>
            <a:pPr marL="0" lvl="0" indent="0">
              <a:buNone/>
            </a:pPr>
            <a:r>
              <a:rPr lang="el-GR" i="1" dirty="0">
                <a:solidFill>
                  <a:schemeClr val="accent2"/>
                </a:solidFill>
              </a:rPr>
              <a:t>Σύστημα Διαχείρισης Έκτακτων Αναγκών (</a:t>
            </a:r>
            <a:r>
              <a:rPr lang="el-GR" i="1" dirty="0" err="1">
                <a:solidFill>
                  <a:schemeClr val="accent2"/>
                </a:solidFill>
              </a:rPr>
              <a:t>Incident</a:t>
            </a:r>
            <a:r>
              <a:rPr lang="el-GR" i="1" dirty="0">
                <a:solidFill>
                  <a:schemeClr val="accent2"/>
                </a:solidFill>
              </a:rPr>
              <a:t> </a:t>
            </a:r>
            <a:r>
              <a:rPr lang="el-GR" i="1" dirty="0" err="1">
                <a:solidFill>
                  <a:schemeClr val="accent2"/>
                </a:solidFill>
              </a:rPr>
              <a:t>Management</a:t>
            </a:r>
            <a:r>
              <a:rPr lang="el-GR" i="1" dirty="0">
                <a:solidFill>
                  <a:schemeClr val="accent2"/>
                </a:solidFill>
              </a:rPr>
              <a:t> </a:t>
            </a:r>
            <a:r>
              <a:rPr lang="el-GR" i="1" dirty="0" err="1">
                <a:solidFill>
                  <a:schemeClr val="accent2"/>
                </a:solidFill>
              </a:rPr>
              <a:t>System</a:t>
            </a:r>
            <a:r>
              <a:rPr lang="el-GR" i="1" dirty="0">
                <a:solidFill>
                  <a:schemeClr val="accent2"/>
                </a:solidFill>
              </a:rPr>
              <a:t>, IMS)</a:t>
            </a:r>
          </a:p>
        </p:txBody>
      </p:sp>
    </p:spTree>
    <p:extLst>
      <p:ext uri="{BB962C8B-B14F-4D97-AF65-F5344CB8AC3E}">
        <p14:creationId xmlns:p14="http://schemas.microsoft.com/office/powerpoint/2010/main" val="932468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14"/>
          <p:cNvSpPr txBox="1">
            <a:spLocks noGrp="1"/>
          </p:cNvSpPr>
          <p:nvPr>
            <p:ph type="title"/>
          </p:nvPr>
        </p:nvSpPr>
        <p:spPr>
          <a:xfrm>
            <a:off x="1488450" y="243075"/>
            <a:ext cx="6167100" cy="3963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l-GR" dirty="0"/>
              <a:t>Περιεχόμενα Μαθήματος </a:t>
            </a:r>
            <a:endParaRPr dirty="0"/>
          </a:p>
        </p:txBody>
      </p:sp>
      <p:sp>
        <p:nvSpPr>
          <p:cNvPr id="228" name="Google Shape;228;p14"/>
          <p:cNvSpPr txBox="1">
            <a:spLocks noGrp="1"/>
          </p:cNvSpPr>
          <p:nvPr>
            <p:ph type="body" idx="2"/>
          </p:nvPr>
        </p:nvSpPr>
        <p:spPr>
          <a:xfrm>
            <a:off x="4939924" y="1313600"/>
            <a:ext cx="2509800" cy="2889300"/>
          </a:xfrm>
          <a:prstGeom prst="rect">
            <a:avLst/>
          </a:prstGeom>
        </p:spPr>
        <p:txBody>
          <a:bodyPr spcFirstLastPara="1" wrap="square" lIns="0" tIns="0" rIns="0" bIns="0" anchor="t" anchorCtr="0">
            <a:noAutofit/>
          </a:bodyPr>
          <a:lstStyle/>
          <a:p>
            <a:pPr marL="285750" indent="-285750"/>
            <a:r>
              <a:rPr lang="el-GR" sz="1800" b="1" dirty="0"/>
              <a:t>Προτάσεις για κάθε επιμέρους παράγοντα</a:t>
            </a:r>
          </a:p>
          <a:p>
            <a:pPr marL="285750" indent="-285750"/>
            <a:r>
              <a:rPr lang="el-GR" sz="1800" b="1" dirty="0"/>
              <a:t>Σχέδια αντιμετώπισης &amp; ανάκαμψης</a:t>
            </a:r>
          </a:p>
          <a:p>
            <a:pPr marL="285750" indent="-285750"/>
            <a:r>
              <a:rPr lang="el-GR" sz="1800" b="1" dirty="0"/>
              <a:t>Σενάρια</a:t>
            </a:r>
            <a:endParaRPr sz="1800" dirty="0"/>
          </a:p>
          <a:p>
            <a:pPr marL="0" lvl="0" indent="0" algn="l" rtl="0">
              <a:spcBef>
                <a:spcPts val="800"/>
              </a:spcBef>
              <a:spcAft>
                <a:spcPts val="800"/>
              </a:spcAft>
              <a:buClr>
                <a:schemeClr val="dk1"/>
              </a:buClr>
              <a:buSzPts val="1100"/>
              <a:buFont typeface="Arial"/>
              <a:buNone/>
            </a:pPr>
            <a:endParaRPr sz="1200" b="1" dirty="0"/>
          </a:p>
        </p:txBody>
      </p:sp>
      <p:sp>
        <p:nvSpPr>
          <p:cNvPr id="229" name="Google Shape;229;p14"/>
          <p:cNvSpPr txBox="1">
            <a:spLocks noGrp="1"/>
          </p:cNvSpPr>
          <p:nvPr>
            <p:ph type="body" idx="1"/>
          </p:nvPr>
        </p:nvSpPr>
        <p:spPr>
          <a:xfrm>
            <a:off x="1659900" y="1561250"/>
            <a:ext cx="2714425" cy="28893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l-GR" dirty="0"/>
              <a:t>Βασικοί παράγοντες διαχείρισης κρίσεων:</a:t>
            </a:r>
          </a:p>
          <a:p>
            <a:pPr marL="0" lvl="0" indent="0" algn="l" rtl="0">
              <a:spcBef>
                <a:spcPts val="0"/>
              </a:spcBef>
              <a:spcAft>
                <a:spcPts val="0"/>
              </a:spcAft>
              <a:buClr>
                <a:schemeClr val="dk1"/>
              </a:buClr>
              <a:buSzPts val="1100"/>
              <a:buFont typeface="Arial"/>
              <a:buNone/>
            </a:pPr>
            <a:r>
              <a:rPr lang="el-GR" dirty="0"/>
              <a:t>-δομή &amp; κουλτούρα</a:t>
            </a:r>
          </a:p>
          <a:p>
            <a:pPr marL="0" lvl="0" indent="0" algn="l" rtl="0">
              <a:spcBef>
                <a:spcPts val="0"/>
              </a:spcBef>
              <a:spcAft>
                <a:spcPts val="0"/>
              </a:spcAft>
              <a:buClr>
                <a:schemeClr val="dk1"/>
              </a:buClr>
              <a:buSzPts val="1100"/>
              <a:buFont typeface="Arial"/>
              <a:buNone/>
            </a:pPr>
            <a:r>
              <a:rPr lang="el-GR" dirty="0"/>
              <a:t>-στρατηγικές &amp; τακτικές διαχείρισης</a:t>
            </a:r>
          </a:p>
          <a:p>
            <a:pPr marL="0" lvl="0" indent="0" algn="l" rtl="0">
              <a:spcBef>
                <a:spcPts val="0"/>
              </a:spcBef>
              <a:spcAft>
                <a:spcPts val="0"/>
              </a:spcAft>
              <a:buClr>
                <a:schemeClr val="dk1"/>
              </a:buClr>
              <a:buSzPts val="1100"/>
              <a:buFont typeface="Arial"/>
              <a:buNone/>
            </a:pPr>
            <a:r>
              <a:rPr lang="el-GR" dirty="0"/>
              <a:t>-στρατηγική της διαχείρισης κρίσης</a:t>
            </a:r>
          </a:p>
          <a:p>
            <a:pPr marL="0" lvl="0" indent="0" algn="l" rtl="0">
              <a:spcBef>
                <a:spcPts val="0"/>
              </a:spcBef>
              <a:spcAft>
                <a:spcPts val="0"/>
              </a:spcAft>
              <a:buClr>
                <a:schemeClr val="dk1"/>
              </a:buClr>
              <a:buSzPts val="1100"/>
              <a:buFont typeface="Arial"/>
              <a:buNone/>
            </a:pPr>
            <a:r>
              <a:rPr lang="el-GR" dirty="0"/>
              <a:t>-λήψη αποφάσεων</a:t>
            </a:r>
          </a:p>
          <a:p>
            <a:pPr marL="0" lvl="0" indent="0" algn="l" rtl="0">
              <a:spcBef>
                <a:spcPts val="0"/>
              </a:spcBef>
              <a:spcAft>
                <a:spcPts val="0"/>
              </a:spcAft>
              <a:buClr>
                <a:schemeClr val="dk1"/>
              </a:buClr>
              <a:buSzPts val="1100"/>
              <a:buFont typeface="Arial"/>
              <a:buNone/>
            </a:pPr>
            <a:r>
              <a:rPr lang="el-GR" dirty="0"/>
              <a:t>-</a:t>
            </a:r>
            <a:endParaRPr dirty="0"/>
          </a:p>
        </p:txBody>
      </p:sp>
      <p:sp>
        <p:nvSpPr>
          <p:cNvPr id="230" name="Google Shape;230;p14"/>
          <p:cNvSpPr txBox="1">
            <a:spLocks noGrp="1"/>
          </p:cNvSpPr>
          <p:nvPr>
            <p:ph type="sldNum" idx="12"/>
          </p:nvPr>
        </p:nvSpPr>
        <p:spPr>
          <a:xfrm>
            <a:off x="8404384" y="199526"/>
            <a:ext cx="548700" cy="393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20</a:t>
            </a:fld>
            <a:endParaRPr lang="en"/>
          </a:p>
        </p:txBody>
      </p:sp>
      <p:sp>
        <p:nvSpPr>
          <p:cNvPr id="3" name="Ορθογώνιο 2"/>
          <p:cNvSpPr/>
          <p:nvPr/>
        </p:nvSpPr>
        <p:spPr>
          <a:xfrm>
            <a:off x="1772093" y="396326"/>
            <a:ext cx="6030787" cy="646331"/>
          </a:xfrm>
          <a:prstGeom prst="rect">
            <a:avLst/>
          </a:prstGeom>
        </p:spPr>
        <p:txBody>
          <a:bodyPr wrap="square">
            <a:spAutoFit/>
          </a:bodyPr>
          <a:lstStyle/>
          <a:p>
            <a:pPr algn="ctr"/>
            <a:r>
              <a:rPr lang="el-GR" sz="1800" dirty="0" err="1">
                <a:solidFill>
                  <a:schemeClr val="accent2"/>
                </a:solidFill>
                <a:latin typeface="Nunito"/>
                <a:ea typeface="Nunito"/>
                <a:cs typeface="Nunito"/>
              </a:rPr>
              <a:t>Incident</a:t>
            </a:r>
            <a:r>
              <a:rPr lang="el-GR" sz="1800" dirty="0">
                <a:solidFill>
                  <a:schemeClr val="accent2"/>
                </a:solidFill>
                <a:latin typeface="Nunito"/>
                <a:ea typeface="Nunito"/>
                <a:cs typeface="Nunito"/>
              </a:rPr>
              <a:t> </a:t>
            </a:r>
            <a:r>
              <a:rPr lang="el-GR" sz="1800" dirty="0" err="1">
                <a:solidFill>
                  <a:schemeClr val="accent2"/>
                </a:solidFill>
                <a:latin typeface="Nunito"/>
                <a:ea typeface="Nunito"/>
                <a:cs typeface="Nunito"/>
              </a:rPr>
              <a:t>Command</a:t>
            </a:r>
            <a:r>
              <a:rPr lang="el-GR" sz="1800" dirty="0">
                <a:solidFill>
                  <a:schemeClr val="accent2"/>
                </a:solidFill>
                <a:latin typeface="Nunito"/>
                <a:ea typeface="Nunito"/>
                <a:cs typeface="Nunito"/>
              </a:rPr>
              <a:t> </a:t>
            </a:r>
            <a:r>
              <a:rPr lang="el-GR" sz="1800" dirty="0" err="1">
                <a:solidFill>
                  <a:schemeClr val="accent2"/>
                </a:solidFill>
                <a:latin typeface="Nunito"/>
                <a:ea typeface="Nunito"/>
                <a:cs typeface="Nunito"/>
              </a:rPr>
              <a:t>System</a:t>
            </a:r>
            <a:r>
              <a:rPr lang="el-GR" sz="1800" dirty="0">
                <a:solidFill>
                  <a:schemeClr val="accent2"/>
                </a:solidFill>
                <a:latin typeface="Nunito"/>
                <a:ea typeface="Nunito"/>
                <a:cs typeface="Nunito"/>
              </a:rPr>
              <a:t> (ICS) </a:t>
            </a:r>
            <a:endParaRPr lang="en-US" sz="1800" dirty="0">
              <a:solidFill>
                <a:schemeClr val="accent2"/>
              </a:solidFill>
              <a:latin typeface="Nunito"/>
              <a:ea typeface="Nunito"/>
              <a:cs typeface="Nunito"/>
            </a:endParaRPr>
          </a:p>
          <a:p>
            <a:pPr algn="ctr"/>
            <a:r>
              <a:rPr lang="el-GR" sz="1800" dirty="0">
                <a:solidFill>
                  <a:schemeClr val="accent2"/>
                </a:solidFill>
                <a:latin typeface="Nunito"/>
                <a:ea typeface="Nunito"/>
                <a:cs typeface="Nunito"/>
              </a:rPr>
              <a:t>(Σύστημα Διοίκησης </a:t>
            </a:r>
            <a:r>
              <a:rPr lang="el-GR" sz="1800" dirty="0">
                <a:solidFill>
                  <a:schemeClr val="accent2"/>
                </a:solidFill>
                <a:latin typeface="Nunito"/>
                <a:ea typeface="Nunito"/>
                <a:cs typeface="Nunito"/>
                <a:sym typeface="Nunito"/>
              </a:rPr>
              <a:t>Περιστατικού)</a:t>
            </a:r>
          </a:p>
        </p:txBody>
      </p:sp>
      <p:sp>
        <p:nvSpPr>
          <p:cNvPr id="5" name="TextBox 4"/>
          <p:cNvSpPr txBox="1"/>
          <p:nvPr/>
        </p:nvSpPr>
        <p:spPr>
          <a:xfrm>
            <a:off x="763361" y="1176613"/>
            <a:ext cx="7502033" cy="2632324"/>
          </a:xfrm>
          <a:prstGeom prst="rect">
            <a:avLst/>
          </a:prstGeom>
          <a:noFill/>
        </p:spPr>
        <p:txBody>
          <a:bodyPr wrap="square" rtlCol="0">
            <a:spAutoFit/>
          </a:bodyPr>
          <a:lstStyle/>
          <a:p>
            <a:pPr>
              <a:lnSpc>
                <a:spcPct val="115000"/>
              </a:lnSpc>
              <a:buClr>
                <a:schemeClr val="accent1"/>
              </a:buClr>
              <a:buSzPts val="1800"/>
            </a:pPr>
            <a:r>
              <a:rPr lang="el-GR" sz="1200" dirty="0">
                <a:solidFill>
                  <a:schemeClr val="dk2"/>
                </a:solidFill>
                <a:latin typeface="Nunito"/>
                <a:sym typeface="Nunito"/>
              </a:rPr>
              <a:t>Το ICS αποτελείται από διαδικασίες για την οργάνωση του προσωπικού, τις εγκαταστάσεις, τον εξοπλισμό και τις επικοινωνίες στην περιοχή κινδύνου.</a:t>
            </a:r>
          </a:p>
          <a:p>
            <a:pPr>
              <a:lnSpc>
                <a:spcPct val="115000"/>
              </a:lnSpc>
              <a:buClr>
                <a:schemeClr val="accent1"/>
              </a:buClr>
              <a:buSzPts val="1800"/>
            </a:pPr>
            <a:endParaRPr lang="el-GR" sz="1200" dirty="0">
              <a:solidFill>
                <a:schemeClr val="dk2"/>
              </a:solidFill>
              <a:latin typeface="Nunito"/>
              <a:sym typeface="Nunito"/>
            </a:endParaRPr>
          </a:p>
          <a:p>
            <a:pPr>
              <a:lnSpc>
                <a:spcPct val="115000"/>
              </a:lnSpc>
              <a:buClr>
                <a:schemeClr val="accent1"/>
              </a:buClr>
              <a:buSzPts val="1800"/>
            </a:pPr>
            <a:r>
              <a:rPr lang="el-GR" sz="1200" dirty="0">
                <a:solidFill>
                  <a:schemeClr val="dk2"/>
                </a:solidFill>
                <a:latin typeface="Nunito"/>
                <a:sym typeface="Nunito"/>
              </a:rPr>
              <a:t>Σκοπός του είναι να συνδυάσει διάφορους οργανισμούς για την δημιουργία ενός αποτελεσματικού συστήματος απόκρισης σε οποιοδήποτε τύπο και μέγεθος επείγουσας κατάστασης.</a:t>
            </a:r>
          </a:p>
          <a:p>
            <a:pPr>
              <a:lnSpc>
                <a:spcPct val="115000"/>
              </a:lnSpc>
              <a:buClr>
                <a:schemeClr val="accent1"/>
              </a:buClr>
              <a:buSzPts val="1800"/>
            </a:pPr>
            <a:endParaRPr lang="el-GR" sz="1200" dirty="0">
              <a:solidFill>
                <a:schemeClr val="dk2"/>
              </a:solidFill>
              <a:latin typeface="Nunito"/>
              <a:sym typeface="Nunito"/>
            </a:endParaRPr>
          </a:p>
          <a:p>
            <a:pPr>
              <a:lnSpc>
                <a:spcPct val="115000"/>
              </a:lnSpc>
              <a:buClr>
                <a:schemeClr val="accent1"/>
              </a:buClr>
              <a:buSzPts val="1800"/>
            </a:pPr>
            <a:r>
              <a:rPr lang="el-GR" sz="1200" dirty="0">
                <a:solidFill>
                  <a:schemeClr val="dk2"/>
                </a:solidFill>
                <a:latin typeface="Nunito"/>
                <a:sym typeface="Nunito"/>
              </a:rPr>
              <a:t>Είναι ευέλικτο στη διαχείριση καταστάσεων, οι οποίες εμπεριέχουν πολλαπλές δικαιοδοσίες και πολλές υπηρεσίες, όπως μεγάλες καταστροφές ή περιστατικά που περιλαμβάνουν επικίνδυνα υλικά.</a:t>
            </a:r>
          </a:p>
          <a:p>
            <a:pPr>
              <a:lnSpc>
                <a:spcPct val="115000"/>
              </a:lnSpc>
              <a:buClr>
                <a:schemeClr val="accent1"/>
              </a:buClr>
              <a:buSzPts val="1800"/>
            </a:pPr>
            <a:endParaRPr lang="el-GR" sz="1200" dirty="0">
              <a:solidFill>
                <a:schemeClr val="dk2"/>
              </a:solidFill>
              <a:latin typeface="Nunito"/>
              <a:sym typeface="Nunito"/>
            </a:endParaRPr>
          </a:p>
          <a:p>
            <a:pPr>
              <a:lnSpc>
                <a:spcPct val="115000"/>
              </a:lnSpc>
              <a:buClr>
                <a:schemeClr val="accent1"/>
              </a:buClr>
              <a:buSzPts val="1800"/>
            </a:pPr>
            <a:r>
              <a:rPr lang="el-GR" sz="1200" dirty="0">
                <a:solidFill>
                  <a:schemeClr val="dk2"/>
                </a:solidFill>
                <a:latin typeface="Nunito"/>
                <a:sym typeface="Nunito"/>
              </a:rPr>
              <a:t> Προβλέπει, τυποποίηση διαφορετικών συστημάτων μεταξύ υπηρεσιών και οργανισμών, διαχείριση σε απλές και σύνθετες επείγουσες καταστάσεις, ενσωμάτωση διάφορων εναέριων μέσων στο συνολικό σύστημα </a:t>
            </a:r>
            <a:r>
              <a:rPr lang="el-GR" sz="1200" dirty="0" err="1">
                <a:solidFill>
                  <a:schemeClr val="dk2"/>
                </a:solidFill>
                <a:latin typeface="Nunito"/>
                <a:sym typeface="Nunito"/>
              </a:rPr>
              <a:t>αεροδιακομιδών</a:t>
            </a:r>
            <a:r>
              <a:rPr lang="el-GR" sz="1200" dirty="0">
                <a:solidFill>
                  <a:schemeClr val="dk2"/>
                </a:solidFill>
                <a:latin typeface="Nunito"/>
                <a:sym typeface="Nunito"/>
              </a:rPr>
              <a:t> και καθαρές γραμμές εξουσίας και διοίκησης</a:t>
            </a:r>
          </a:p>
        </p:txBody>
      </p:sp>
    </p:spTree>
    <p:extLst>
      <p:ext uri="{BB962C8B-B14F-4D97-AF65-F5344CB8AC3E}">
        <p14:creationId xmlns:p14="http://schemas.microsoft.com/office/powerpoint/2010/main" val="5901938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21</a:t>
            </a:fld>
            <a:endParaRPr lang="en"/>
          </a:p>
        </p:txBody>
      </p:sp>
      <p:sp>
        <p:nvSpPr>
          <p:cNvPr id="3" name="Ορθογώνιο 2"/>
          <p:cNvSpPr/>
          <p:nvPr/>
        </p:nvSpPr>
        <p:spPr>
          <a:xfrm>
            <a:off x="1844040" y="593126"/>
            <a:ext cx="4572000" cy="523220"/>
          </a:xfrm>
          <a:prstGeom prst="rect">
            <a:avLst/>
          </a:prstGeom>
        </p:spPr>
        <p:txBody>
          <a:bodyPr>
            <a:spAutoFit/>
          </a:bodyPr>
          <a:lstStyle/>
          <a:p>
            <a:r>
              <a:rPr lang="el-GR" b="1" dirty="0">
                <a:solidFill>
                  <a:srgbClr val="999999"/>
                </a:solidFill>
                <a:latin typeface="Trebuchet MS" panose="020B0603020202020204" pitchFamily="34" charset="0"/>
              </a:rPr>
              <a:t>Μια τυπική διάρθρωση του ICS στο ανώτερο επίπεδο περιλαμβάνει τέσσερις βασικές λειτουργίες.</a:t>
            </a:r>
            <a:endParaRPr lang="el-GR" dirty="0"/>
          </a:p>
        </p:txBody>
      </p:sp>
      <p:sp>
        <p:nvSpPr>
          <p:cNvPr id="4" name="Ορθογώνιο 3"/>
          <p:cNvSpPr/>
          <p:nvPr/>
        </p:nvSpPr>
        <p:spPr>
          <a:xfrm>
            <a:off x="1234440" y="1448366"/>
            <a:ext cx="5623560" cy="1815882"/>
          </a:xfrm>
          <a:prstGeom prst="rect">
            <a:avLst/>
          </a:prstGeom>
        </p:spPr>
        <p:txBody>
          <a:bodyPr wrap="square">
            <a:spAutoFit/>
          </a:bodyPr>
          <a:lstStyle/>
          <a:p>
            <a:r>
              <a:rPr lang="el-GR" dirty="0">
                <a:solidFill>
                  <a:srgbClr val="999999"/>
                </a:solidFill>
                <a:latin typeface="Trebuchet MS" panose="020B0603020202020204" pitchFamily="34" charset="0"/>
              </a:rPr>
              <a:t>Αυτή των επιχειρήσεων, στην οποία ο διοικητής ασκεί τακτικό έλεγχο των μονάδων και εφαρμόζει, βάσει των πληροφοριών, την σχεδίαση που γίνεται στη δεύτερη βασική λειτουργία. Στη λειτουργία των </a:t>
            </a:r>
            <a:r>
              <a:rPr lang="el-GR" dirty="0" err="1">
                <a:solidFill>
                  <a:srgbClr val="999999"/>
                </a:solidFill>
                <a:latin typeface="Trebuchet MS" panose="020B0603020202020204" pitchFamily="34" charset="0"/>
              </a:rPr>
              <a:t>logistics</a:t>
            </a:r>
            <a:r>
              <a:rPr lang="el-GR" dirty="0">
                <a:solidFill>
                  <a:srgbClr val="999999"/>
                </a:solidFill>
                <a:latin typeface="Trebuchet MS" panose="020B0603020202020204" pitchFamily="34" charset="0"/>
              </a:rPr>
              <a:t> γίνεται η υποστήριξη του συστήματος με υλικά για την επιχείρηση και το προσωπικό και στο </a:t>
            </a:r>
            <a:r>
              <a:rPr lang="el-GR" dirty="0" err="1">
                <a:solidFill>
                  <a:srgbClr val="999999"/>
                </a:solidFill>
                <a:latin typeface="Trebuchet MS" panose="020B0603020202020204" pitchFamily="34" charset="0"/>
              </a:rPr>
              <a:t>finance</a:t>
            </a:r>
            <a:r>
              <a:rPr lang="el-GR" dirty="0">
                <a:solidFill>
                  <a:srgbClr val="999999"/>
                </a:solidFill>
                <a:latin typeface="Trebuchet MS" panose="020B0603020202020204" pitchFamily="34" charset="0"/>
              </a:rPr>
              <a:t> γίνεται η οικονομική διαχείριση και υποστήριξη της επιχείρησης. Για τον τρόπο διοίκησης ενός ICS υπάρχουν πολλά μοντέλα, τα κυριότερα από αυτά πηγάζουν από τον στρατό.</a:t>
            </a:r>
            <a:endParaRPr lang="el-GR" dirty="0"/>
          </a:p>
        </p:txBody>
      </p:sp>
    </p:spTree>
    <p:extLst>
      <p:ext uri="{BB962C8B-B14F-4D97-AF65-F5344CB8AC3E}">
        <p14:creationId xmlns:p14="http://schemas.microsoft.com/office/powerpoint/2010/main" val="21113817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22</a:t>
            </a:fld>
            <a:endParaRPr lang="en"/>
          </a:p>
        </p:txBody>
      </p:sp>
      <p:sp>
        <p:nvSpPr>
          <p:cNvPr id="4" name="Ορθογώνιο 3"/>
          <p:cNvSpPr/>
          <p:nvPr/>
        </p:nvSpPr>
        <p:spPr>
          <a:xfrm>
            <a:off x="2293777" y="439237"/>
            <a:ext cx="4038285" cy="307777"/>
          </a:xfrm>
          <a:prstGeom prst="rect">
            <a:avLst/>
          </a:prstGeom>
        </p:spPr>
        <p:txBody>
          <a:bodyPr wrap="none">
            <a:spAutoFit/>
          </a:bodyPr>
          <a:lstStyle/>
          <a:p>
            <a:r>
              <a:rPr lang="el-GR" b="1" dirty="0" err="1">
                <a:solidFill>
                  <a:srgbClr val="999999"/>
                </a:solidFill>
                <a:latin typeface="Trebuchet MS" panose="020B0603020202020204" pitchFamily="34" charset="0"/>
              </a:rPr>
              <a:t>Command</a:t>
            </a:r>
            <a:r>
              <a:rPr lang="el-GR" b="1" dirty="0">
                <a:solidFill>
                  <a:srgbClr val="999999"/>
                </a:solidFill>
                <a:latin typeface="Trebuchet MS" panose="020B0603020202020204" pitchFamily="34" charset="0"/>
              </a:rPr>
              <a:t> and </a:t>
            </a:r>
            <a:r>
              <a:rPr lang="el-GR" b="1" dirty="0" err="1">
                <a:solidFill>
                  <a:srgbClr val="999999"/>
                </a:solidFill>
                <a:latin typeface="Trebuchet MS" panose="020B0603020202020204" pitchFamily="34" charset="0"/>
              </a:rPr>
              <a:t>Control</a:t>
            </a:r>
            <a:r>
              <a:rPr lang="el-GR" b="1" dirty="0">
                <a:solidFill>
                  <a:srgbClr val="999999"/>
                </a:solidFill>
                <a:latin typeface="Trebuchet MS" panose="020B0603020202020204" pitchFamily="34" charset="0"/>
              </a:rPr>
              <a:t> (Διοίκηση και Έλεγχος)</a:t>
            </a:r>
            <a:endParaRPr lang="el-GR" dirty="0"/>
          </a:p>
        </p:txBody>
      </p:sp>
      <p:sp>
        <p:nvSpPr>
          <p:cNvPr id="6" name="TextBox 5"/>
          <p:cNvSpPr txBox="1"/>
          <p:nvPr/>
        </p:nvSpPr>
        <p:spPr>
          <a:xfrm>
            <a:off x="1371600" y="1082040"/>
            <a:ext cx="6568440" cy="3108543"/>
          </a:xfrm>
          <a:prstGeom prst="rect">
            <a:avLst/>
          </a:prstGeom>
          <a:noFill/>
        </p:spPr>
        <p:txBody>
          <a:bodyPr wrap="square" rtlCol="0">
            <a:spAutoFit/>
          </a:bodyPr>
          <a:lstStyle/>
          <a:p>
            <a:r>
              <a:rPr lang="el-GR" dirty="0">
                <a:solidFill>
                  <a:srgbClr val="999999"/>
                </a:solidFill>
                <a:latin typeface="Trebuchet MS" panose="020B0603020202020204" pitchFamily="34" charset="0"/>
              </a:rPr>
              <a:t>Στην τέχνη του πολέμου υπάρχουν τέσσερα στοιχεία τα οποία είναι βασικά στον τρόπο διοίκησης για την διαχείριση έκτακτων καταστάσεων-καταστροφών, γνωστά σαν C4. </a:t>
            </a:r>
            <a:r>
              <a:rPr lang="el-GR" dirty="0" err="1">
                <a:solidFill>
                  <a:srgbClr val="999999"/>
                </a:solidFill>
                <a:latin typeface="Trebuchet MS" panose="020B0603020202020204" pitchFamily="34" charset="0"/>
              </a:rPr>
              <a:t>Command</a:t>
            </a:r>
            <a:r>
              <a:rPr lang="el-GR" dirty="0">
                <a:solidFill>
                  <a:srgbClr val="999999"/>
                </a:solidFill>
                <a:latin typeface="Trebuchet MS" panose="020B0603020202020204" pitchFamily="34" charset="0"/>
              </a:rPr>
              <a:t>, </a:t>
            </a:r>
            <a:r>
              <a:rPr lang="el-GR" dirty="0" err="1">
                <a:solidFill>
                  <a:srgbClr val="999999"/>
                </a:solidFill>
                <a:latin typeface="Trebuchet MS" panose="020B0603020202020204" pitchFamily="34" charset="0"/>
              </a:rPr>
              <a:t>Control</a:t>
            </a:r>
            <a:r>
              <a:rPr lang="el-GR" dirty="0">
                <a:solidFill>
                  <a:srgbClr val="999999"/>
                </a:solidFill>
                <a:latin typeface="Trebuchet MS" panose="020B0603020202020204" pitchFamily="34" charset="0"/>
              </a:rPr>
              <a:t>, </a:t>
            </a:r>
            <a:r>
              <a:rPr lang="el-GR" dirty="0" err="1">
                <a:solidFill>
                  <a:srgbClr val="999999"/>
                </a:solidFill>
                <a:latin typeface="Trebuchet MS" panose="020B0603020202020204" pitchFamily="34" charset="0"/>
              </a:rPr>
              <a:t>Coordination</a:t>
            </a:r>
            <a:r>
              <a:rPr lang="el-GR" dirty="0">
                <a:solidFill>
                  <a:srgbClr val="999999"/>
                </a:solidFill>
                <a:latin typeface="Trebuchet MS" panose="020B0603020202020204" pitchFamily="34" charset="0"/>
              </a:rPr>
              <a:t>, Communication. Πρόσφατα προστέθηκε και το στοιχείο των πληροφοριών C4I (</a:t>
            </a:r>
            <a:r>
              <a:rPr lang="el-GR" dirty="0" err="1">
                <a:solidFill>
                  <a:srgbClr val="999999"/>
                </a:solidFill>
                <a:latin typeface="Trebuchet MS" panose="020B0603020202020204" pitchFamily="34" charset="0"/>
              </a:rPr>
              <a:t>Intelligence</a:t>
            </a:r>
            <a:r>
              <a:rPr lang="el-GR" dirty="0">
                <a:solidFill>
                  <a:srgbClr val="999999"/>
                </a:solidFill>
                <a:latin typeface="Trebuchet MS" panose="020B0603020202020204" pitchFamily="34" charset="0"/>
              </a:rPr>
              <a:t>), το οποίο αναδύθηκε σαν αναγκαιότητα πολύ έντονα την 9/11 στο τρομοκρατικό χτύπημα των δίδυμων πύργων.</a:t>
            </a:r>
          </a:p>
          <a:p>
            <a:r>
              <a:rPr lang="el-GR" dirty="0">
                <a:solidFill>
                  <a:srgbClr val="999999"/>
                </a:solidFill>
                <a:latin typeface="Trebuchet MS" panose="020B0603020202020204" pitchFamily="34" charset="0"/>
              </a:rPr>
              <a:t>Τα δύο πρώτα στοιχεία </a:t>
            </a:r>
            <a:r>
              <a:rPr lang="el-GR" dirty="0" err="1">
                <a:solidFill>
                  <a:srgbClr val="999999"/>
                </a:solidFill>
                <a:latin typeface="Trebuchet MS" panose="020B0603020202020204" pitchFamily="34" charset="0"/>
              </a:rPr>
              <a:t>Command</a:t>
            </a:r>
            <a:r>
              <a:rPr lang="el-GR" dirty="0">
                <a:solidFill>
                  <a:srgbClr val="999999"/>
                </a:solidFill>
                <a:latin typeface="Trebuchet MS" panose="020B0603020202020204" pitchFamily="34" charset="0"/>
              </a:rPr>
              <a:t> &amp; </a:t>
            </a:r>
            <a:r>
              <a:rPr lang="el-GR" dirty="0" err="1">
                <a:solidFill>
                  <a:srgbClr val="999999"/>
                </a:solidFill>
                <a:latin typeface="Trebuchet MS" panose="020B0603020202020204" pitchFamily="34" charset="0"/>
              </a:rPr>
              <a:t>Control</a:t>
            </a:r>
            <a:r>
              <a:rPr lang="el-GR" dirty="0">
                <a:solidFill>
                  <a:srgbClr val="999999"/>
                </a:solidFill>
                <a:latin typeface="Trebuchet MS" panose="020B0603020202020204" pitchFamily="34" charset="0"/>
              </a:rPr>
              <a:t> (C2) παραμένουν τα σημαντικότερα με τα υπόλοιπα να λειτουργούν επικουρικά και να  ενσωματώνονται στο </a:t>
            </a:r>
            <a:r>
              <a:rPr lang="el-GR" dirty="0" err="1">
                <a:solidFill>
                  <a:srgbClr val="999999"/>
                </a:solidFill>
                <a:latin typeface="Trebuchet MS" panose="020B0603020202020204" pitchFamily="34" charset="0"/>
              </a:rPr>
              <a:t>Control</a:t>
            </a:r>
            <a:r>
              <a:rPr lang="el-GR" dirty="0">
                <a:solidFill>
                  <a:srgbClr val="999999"/>
                </a:solidFill>
                <a:latin typeface="Trebuchet MS" panose="020B0603020202020204" pitchFamily="34" charset="0"/>
              </a:rPr>
              <a:t>. 32</a:t>
            </a:r>
          </a:p>
          <a:p>
            <a:endParaRPr lang="el-GR" dirty="0">
              <a:solidFill>
                <a:srgbClr val="999999"/>
              </a:solidFill>
              <a:latin typeface="Trebuchet MS" panose="020B0603020202020204" pitchFamily="34" charset="0"/>
            </a:endParaRPr>
          </a:p>
          <a:p>
            <a:r>
              <a:rPr lang="el-GR" dirty="0">
                <a:solidFill>
                  <a:srgbClr val="999999"/>
                </a:solidFill>
                <a:latin typeface="Trebuchet MS" panose="020B0603020202020204" pitchFamily="34" charset="0"/>
              </a:rPr>
              <a:t>Το 1988 το NATO δίνει ορισμό στο C2: Η άσκηση εξουσίας και εντολών από έναν κατάλληλα ορισμένο, πάνω σε συγκεκριμένες δυνάμεις για την επίτευξη του στόχου. </a:t>
            </a:r>
          </a:p>
          <a:p>
            <a:endParaRPr lang="el-GR" dirty="0"/>
          </a:p>
        </p:txBody>
      </p:sp>
    </p:spTree>
    <p:extLst>
      <p:ext uri="{BB962C8B-B14F-4D97-AF65-F5344CB8AC3E}">
        <p14:creationId xmlns:p14="http://schemas.microsoft.com/office/powerpoint/2010/main" val="1678595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23</a:t>
            </a:fld>
            <a:endParaRPr lang="en"/>
          </a:p>
        </p:txBody>
      </p:sp>
      <p:sp>
        <p:nvSpPr>
          <p:cNvPr id="4" name="Ορθογώνιο 3"/>
          <p:cNvSpPr/>
          <p:nvPr/>
        </p:nvSpPr>
        <p:spPr>
          <a:xfrm>
            <a:off x="2293777" y="439237"/>
            <a:ext cx="4038285" cy="307777"/>
          </a:xfrm>
          <a:prstGeom prst="rect">
            <a:avLst/>
          </a:prstGeom>
        </p:spPr>
        <p:txBody>
          <a:bodyPr wrap="none">
            <a:spAutoFit/>
          </a:bodyPr>
          <a:lstStyle/>
          <a:p>
            <a:r>
              <a:rPr lang="el-GR" b="1" dirty="0" err="1">
                <a:solidFill>
                  <a:srgbClr val="999999"/>
                </a:solidFill>
                <a:latin typeface="Trebuchet MS" panose="020B0603020202020204" pitchFamily="34" charset="0"/>
              </a:rPr>
              <a:t>Command</a:t>
            </a:r>
            <a:r>
              <a:rPr lang="el-GR" b="1" dirty="0">
                <a:solidFill>
                  <a:srgbClr val="999999"/>
                </a:solidFill>
                <a:latin typeface="Trebuchet MS" panose="020B0603020202020204" pitchFamily="34" charset="0"/>
              </a:rPr>
              <a:t> and </a:t>
            </a:r>
            <a:r>
              <a:rPr lang="el-GR" b="1" dirty="0" err="1">
                <a:solidFill>
                  <a:srgbClr val="999999"/>
                </a:solidFill>
                <a:latin typeface="Trebuchet MS" panose="020B0603020202020204" pitchFamily="34" charset="0"/>
              </a:rPr>
              <a:t>Control</a:t>
            </a:r>
            <a:r>
              <a:rPr lang="el-GR" b="1" dirty="0">
                <a:solidFill>
                  <a:srgbClr val="999999"/>
                </a:solidFill>
                <a:latin typeface="Trebuchet MS" panose="020B0603020202020204" pitchFamily="34" charset="0"/>
              </a:rPr>
              <a:t> (Διοίκηση και Έλεγχος)</a:t>
            </a:r>
            <a:endParaRPr lang="el-GR" dirty="0"/>
          </a:p>
        </p:txBody>
      </p:sp>
      <p:sp>
        <p:nvSpPr>
          <p:cNvPr id="6" name="TextBox 5"/>
          <p:cNvSpPr txBox="1"/>
          <p:nvPr/>
        </p:nvSpPr>
        <p:spPr>
          <a:xfrm>
            <a:off x="1371600" y="1082040"/>
            <a:ext cx="6568440" cy="2677656"/>
          </a:xfrm>
          <a:prstGeom prst="rect">
            <a:avLst/>
          </a:prstGeom>
          <a:noFill/>
        </p:spPr>
        <p:txBody>
          <a:bodyPr wrap="square" rtlCol="0">
            <a:spAutoFit/>
          </a:bodyPr>
          <a:lstStyle/>
          <a:p>
            <a:r>
              <a:rPr lang="el-GR" dirty="0">
                <a:solidFill>
                  <a:srgbClr val="999999"/>
                </a:solidFill>
                <a:latin typeface="Trebuchet MS" panose="020B0603020202020204" pitchFamily="34" charset="0"/>
              </a:rPr>
              <a:t>H Διοίκηση (</a:t>
            </a:r>
            <a:r>
              <a:rPr lang="el-GR" dirty="0" err="1">
                <a:solidFill>
                  <a:srgbClr val="999999"/>
                </a:solidFill>
                <a:latin typeface="Trebuchet MS" panose="020B0603020202020204" pitchFamily="34" charset="0"/>
              </a:rPr>
              <a:t>Command</a:t>
            </a:r>
            <a:r>
              <a:rPr lang="el-GR" dirty="0">
                <a:solidFill>
                  <a:srgbClr val="999999"/>
                </a:solidFill>
                <a:latin typeface="Trebuchet MS" panose="020B0603020202020204" pitchFamily="34" charset="0"/>
              </a:rPr>
              <a:t>) σχετίζεται με εξουσία, υπευθυνότητα, πρωτοβουλία, κουράγιο, εμπιστοσύνη και ικανότητα ηγεσίας και ως εκ τούτου αποτελεί καθαρά ανθρώπινη ενέργεια. Ο έλεγχος (</a:t>
            </a:r>
            <a:r>
              <a:rPr lang="el-GR" dirty="0" err="1">
                <a:solidFill>
                  <a:srgbClr val="999999"/>
                </a:solidFill>
                <a:latin typeface="Trebuchet MS" panose="020B0603020202020204" pitchFamily="34" charset="0"/>
              </a:rPr>
              <a:t>Control</a:t>
            </a:r>
            <a:r>
              <a:rPr lang="el-GR" dirty="0">
                <a:solidFill>
                  <a:srgbClr val="999999"/>
                </a:solidFill>
                <a:latin typeface="Trebuchet MS" panose="020B0603020202020204" pitchFamily="34" charset="0"/>
              </a:rPr>
              <a:t>) από την άλλη σχετίζεται με διαδικασίες, σχέδια, κανόνες εμπλοκής, πρωτόκολλα επικοινωνίας, λειτουργικά πληροφοριακών συστημάτων (</a:t>
            </a:r>
            <a:r>
              <a:rPr lang="el-GR" dirty="0" err="1">
                <a:solidFill>
                  <a:srgbClr val="999999"/>
                </a:solidFill>
                <a:latin typeface="Trebuchet MS" panose="020B0603020202020204" pitchFamily="34" charset="0"/>
              </a:rPr>
              <a:t>software</a:t>
            </a:r>
            <a:r>
              <a:rPr lang="el-GR" dirty="0">
                <a:solidFill>
                  <a:srgbClr val="999999"/>
                </a:solidFill>
                <a:latin typeface="Trebuchet MS" panose="020B0603020202020204" pitchFamily="34" charset="0"/>
              </a:rPr>
              <a:t>) και εξοπλισμό. Η Διοίκηση και ο Έλεγχος αλληλοσυμπληρώνονται, ωστόσο υπάρχουν δύο βασικές λειτουργίες της Διοίκησης που δίνουν υπεροχή έναντι του Ελέγχου.</a:t>
            </a:r>
          </a:p>
          <a:p>
            <a:endParaRPr lang="el-GR" dirty="0">
              <a:solidFill>
                <a:srgbClr val="999999"/>
              </a:solidFill>
              <a:latin typeface="Trebuchet MS" panose="020B0603020202020204" pitchFamily="34" charset="0"/>
            </a:endParaRPr>
          </a:p>
          <a:p>
            <a:r>
              <a:rPr lang="el-GR" dirty="0">
                <a:solidFill>
                  <a:srgbClr val="999999"/>
                </a:solidFill>
                <a:latin typeface="Trebuchet MS" panose="020B0603020202020204" pitchFamily="34" charset="0"/>
              </a:rPr>
              <a:t>Πρώτον πρέπει να έχει οριστεί ένας στόχος και να έχει παρθεί μια απόφαση από αυτόν που ασκεί διοίκηση, στοιχεία τα οποία ενεργοποιούν τον Έλεγχο. Δεύτερον η Διοίκηση μπορεί να αλλάξει την μορφή ελέγχου προσαρμόζοντας την στις απαιτήσεις.</a:t>
            </a:r>
          </a:p>
        </p:txBody>
      </p:sp>
    </p:spTree>
    <p:extLst>
      <p:ext uri="{BB962C8B-B14F-4D97-AF65-F5344CB8AC3E}">
        <p14:creationId xmlns:p14="http://schemas.microsoft.com/office/powerpoint/2010/main" val="5465571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24</a:t>
            </a:fld>
            <a:endParaRPr lang="en"/>
          </a:p>
        </p:txBody>
      </p:sp>
      <p:sp>
        <p:nvSpPr>
          <p:cNvPr id="4" name="Ορθογώνιο 3"/>
          <p:cNvSpPr/>
          <p:nvPr/>
        </p:nvSpPr>
        <p:spPr>
          <a:xfrm>
            <a:off x="2293777" y="439237"/>
            <a:ext cx="1694695" cy="307777"/>
          </a:xfrm>
          <a:prstGeom prst="rect">
            <a:avLst/>
          </a:prstGeom>
        </p:spPr>
        <p:txBody>
          <a:bodyPr wrap="none">
            <a:spAutoFit/>
          </a:bodyPr>
          <a:lstStyle/>
          <a:p>
            <a:r>
              <a:rPr lang="en-US" b="1">
                <a:solidFill>
                  <a:srgbClr val="999999"/>
                </a:solidFill>
                <a:latin typeface="Trebuchet MS" panose="020B0603020202020204" pitchFamily="34" charset="0"/>
              </a:rPr>
              <a:t>Control (</a:t>
            </a:r>
            <a:r>
              <a:rPr lang="el-GR" b="1">
                <a:solidFill>
                  <a:srgbClr val="999999"/>
                </a:solidFill>
                <a:latin typeface="Trebuchet MS" panose="020B0603020202020204" pitchFamily="34" charset="0"/>
              </a:rPr>
              <a:t>Έλεγχος)</a:t>
            </a:r>
            <a:endParaRPr lang="el-GR" dirty="0"/>
          </a:p>
        </p:txBody>
      </p:sp>
      <p:sp>
        <p:nvSpPr>
          <p:cNvPr id="6" name="TextBox 5"/>
          <p:cNvSpPr txBox="1"/>
          <p:nvPr/>
        </p:nvSpPr>
        <p:spPr>
          <a:xfrm>
            <a:off x="1371600" y="1082040"/>
            <a:ext cx="6568440" cy="2031325"/>
          </a:xfrm>
          <a:prstGeom prst="rect">
            <a:avLst/>
          </a:prstGeom>
          <a:noFill/>
        </p:spPr>
        <p:txBody>
          <a:bodyPr wrap="square" rtlCol="0">
            <a:spAutoFit/>
          </a:bodyPr>
          <a:lstStyle/>
          <a:p>
            <a:r>
              <a:rPr lang="el-GR" dirty="0">
                <a:solidFill>
                  <a:srgbClr val="999999"/>
                </a:solidFill>
                <a:latin typeface="Trebuchet MS" panose="020B0603020202020204" pitchFamily="34" charset="0"/>
              </a:rPr>
              <a:t>Έλεγχος είναι η προσπάθεια να μειωθεί και να διαχειριστεί η αβεβαιότητα που αιωρείται πάνω από ένα πρόβλημα, εμποδίζει τον εντοπισμό πιθανών λύσεων και θέτει σε κίνδυνο την ολοκλήρωση της αποστολής.</a:t>
            </a:r>
          </a:p>
          <a:p>
            <a:endParaRPr lang="el-GR" dirty="0">
              <a:solidFill>
                <a:srgbClr val="999999"/>
              </a:solidFill>
              <a:latin typeface="Trebuchet MS" panose="020B0603020202020204" pitchFamily="34" charset="0"/>
            </a:endParaRPr>
          </a:p>
          <a:p>
            <a:r>
              <a:rPr lang="el-GR" dirty="0">
                <a:solidFill>
                  <a:srgbClr val="999999"/>
                </a:solidFill>
                <a:latin typeface="Trebuchet MS" panose="020B0603020202020204" pitchFamily="34" charset="0"/>
              </a:rPr>
              <a:t>Δύο είναι οι κύριες πηγές αβεβαιότητας, το φυσικό περιβάλλον και οι ανθρώπινες δραστηριότητες. Παρόλο που αυτές οι δύο πηγές δεν μπορούν να εξαλειφθούν πλήρως, η χρήση ενός συστήματος ελέγχου, το οποίο συστηματικά συλλέγει και οργανώνει πληροφορίες για το περιβάλλον και το ανθρώπινο δυναμικό μπορεί σημαντικά να τις περιορίσει.</a:t>
            </a:r>
          </a:p>
        </p:txBody>
      </p:sp>
    </p:spTree>
    <p:extLst>
      <p:ext uri="{BB962C8B-B14F-4D97-AF65-F5344CB8AC3E}">
        <p14:creationId xmlns:p14="http://schemas.microsoft.com/office/powerpoint/2010/main" val="37272444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25</a:t>
            </a:fld>
            <a:endParaRPr lang="en"/>
          </a:p>
        </p:txBody>
      </p:sp>
      <p:sp>
        <p:nvSpPr>
          <p:cNvPr id="4" name="Ορθογώνιο 3"/>
          <p:cNvSpPr/>
          <p:nvPr/>
        </p:nvSpPr>
        <p:spPr>
          <a:xfrm>
            <a:off x="2293777" y="439237"/>
            <a:ext cx="1694695" cy="307777"/>
          </a:xfrm>
          <a:prstGeom prst="rect">
            <a:avLst/>
          </a:prstGeom>
        </p:spPr>
        <p:txBody>
          <a:bodyPr wrap="none">
            <a:spAutoFit/>
          </a:bodyPr>
          <a:lstStyle/>
          <a:p>
            <a:r>
              <a:rPr lang="en-US" b="1">
                <a:solidFill>
                  <a:srgbClr val="999999"/>
                </a:solidFill>
                <a:latin typeface="Trebuchet MS" panose="020B0603020202020204" pitchFamily="34" charset="0"/>
              </a:rPr>
              <a:t>Control (</a:t>
            </a:r>
            <a:r>
              <a:rPr lang="el-GR" b="1">
                <a:solidFill>
                  <a:srgbClr val="999999"/>
                </a:solidFill>
                <a:latin typeface="Trebuchet MS" panose="020B0603020202020204" pitchFamily="34" charset="0"/>
              </a:rPr>
              <a:t>Έλεγχος)</a:t>
            </a:r>
            <a:endParaRPr lang="el-GR" dirty="0"/>
          </a:p>
        </p:txBody>
      </p:sp>
      <p:sp>
        <p:nvSpPr>
          <p:cNvPr id="6" name="TextBox 5"/>
          <p:cNvSpPr txBox="1"/>
          <p:nvPr/>
        </p:nvSpPr>
        <p:spPr>
          <a:xfrm>
            <a:off x="1371600" y="1082040"/>
            <a:ext cx="6568440" cy="2893100"/>
          </a:xfrm>
          <a:prstGeom prst="rect">
            <a:avLst/>
          </a:prstGeom>
          <a:noFill/>
        </p:spPr>
        <p:txBody>
          <a:bodyPr wrap="square" rtlCol="0">
            <a:spAutoFit/>
          </a:bodyPr>
          <a:lstStyle/>
          <a:p>
            <a:r>
              <a:rPr lang="el-GR" dirty="0">
                <a:solidFill>
                  <a:srgbClr val="999999"/>
                </a:solidFill>
                <a:latin typeface="Trebuchet MS" panose="020B0603020202020204" pitchFamily="34" charset="0"/>
              </a:rPr>
              <a:t>Ο Έλεγχος μειώνει την αβεβαιότητα και την κάνει πιο </a:t>
            </a:r>
            <a:r>
              <a:rPr lang="el-GR" dirty="0" err="1">
                <a:solidFill>
                  <a:srgbClr val="999999"/>
                </a:solidFill>
                <a:latin typeface="Trebuchet MS" panose="020B0603020202020204" pitchFamily="34" charset="0"/>
              </a:rPr>
              <a:t>διαχειρίσιμη</a:t>
            </a:r>
            <a:r>
              <a:rPr lang="el-GR" dirty="0">
                <a:solidFill>
                  <a:srgbClr val="999999"/>
                </a:solidFill>
                <a:latin typeface="Trebuchet MS" panose="020B0603020202020204" pitchFamily="34" charset="0"/>
              </a:rPr>
              <a:t> με οργανωτικές δομές και την εφαρμογή διαδικασιών και την κάνει πιο </a:t>
            </a:r>
            <a:r>
              <a:rPr lang="el-GR" dirty="0" err="1">
                <a:solidFill>
                  <a:srgbClr val="999999"/>
                </a:solidFill>
                <a:latin typeface="Trebuchet MS" panose="020B0603020202020204" pitchFamily="34" charset="0"/>
              </a:rPr>
              <a:t>διαχειρίσιμη</a:t>
            </a:r>
            <a:r>
              <a:rPr lang="el-GR" dirty="0">
                <a:solidFill>
                  <a:srgbClr val="999999"/>
                </a:solidFill>
                <a:latin typeface="Trebuchet MS" panose="020B0603020202020204" pitchFamily="34" charset="0"/>
              </a:rPr>
              <a:t>. Οι δομές και οι διαδικασίες διαφέρουν σε βαθμό τυποποίησης και ακαμψίας. ξεκινώντας από την ακαμψία που παρουσιάζουν ο εξοπλισμός και τα υπολογιστικά προγράμματα μέχρι την ελαστικότητα των σχεδίων, των κανόνων εμπλοκής και του δόγματος.</a:t>
            </a:r>
          </a:p>
          <a:p>
            <a:endParaRPr lang="el-GR" dirty="0">
              <a:solidFill>
                <a:srgbClr val="999999"/>
              </a:solidFill>
              <a:latin typeface="Trebuchet MS" panose="020B0603020202020204" pitchFamily="34" charset="0"/>
            </a:endParaRPr>
          </a:p>
          <a:p>
            <a:r>
              <a:rPr lang="el-GR" dirty="0">
                <a:solidFill>
                  <a:srgbClr val="999999"/>
                </a:solidFill>
                <a:latin typeface="Trebuchet MS" panose="020B0603020202020204" pitchFamily="34" charset="0"/>
              </a:rPr>
              <a:t>Η συνεισφορά στην όλη επιχείρηση, είναι η μείωση των προβλημάτων που προκύπτουν από την αβεβαιότητα με σκοπό την ελαχιστοποίηση της </a:t>
            </a:r>
            <a:r>
              <a:rPr lang="el-GR" dirty="0" err="1">
                <a:solidFill>
                  <a:srgbClr val="999999"/>
                </a:solidFill>
                <a:latin typeface="Trebuchet MS" panose="020B0603020202020204" pitchFamily="34" charset="0"/>
              </a:rPr>
              <a:t>διακυνδύνευσης</a:t>
            </a:r>
            <a:r>
              <a:rPr lang="el-GR" dirty="0">
                <a:solidFill>
                  <a:srgbClr val="999999"/>
                </a:solidFill>
                <a:latin typeface="Trebuchet MS" panose="020B0603020202020204" pitchFamily="34" charset="0"/>
              </a:rPr>
              <a:t> της μη επίτευξης του στόχου. Βασικοί σκοποί του Ελέγχου είναι η διαχείριση του ρίσκου όπως προκύπτει από την επικρατούσα αβεβαιότητα, η ανάπτυξη εναλλακτικών τρόπων δράσης και η ελαχιστοποίηση του χρόνου αντίδρασης μέσα από τις δομές και τις διαδικασίες</a:t>
            </a:r>
          </a:p>
        </p:txBody>
      </p:sp>
    </p:spTree>
    <p:extLst>
      <p:ext uri="{BB962C8B-B14F-4D97-AF65-F5344CB8AC3E}">
        <p14:creationId xmlns:p14="http://schemas.microsoft.com/office/powerpoint/2010/main" val="15019281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26</a:t>
            </a:fld>
            <a:endParaRPr lang="en"/>
          </a:p>
        </p:txBody>
      </p:sp>
      <p:sp>
        <p:nvSpPr>
          <p:cNvPr id="4" name="Ορθογώνιο 3"/>
          <p:cNvSpPr/>
          <p:nvPr/>
        </p:nvSpPr>
        <p:spPr>
          <a:xfrm>
            <a:off x="2293777" y="439237"/>
            <a:ext cx="1928733" cy="307777"/>
          </a:xfrm>
          <a:prstGeom prst="rect">
            <a:avLst/>
          </a:prstGeom>
        </p:spPr>
        <p:txBody>
          <a:bodyPr wrap="none">
            <a:spAutoFit/>
          </a:bodyPr>
          <a:lstStyle/>
          <a:p>
            <a:r>
              <a:rPr lang="en-US" b="1" dirty="0">
                <a:solidFill>
                  <a:srgbClr val="999999"/>
                </a:solidFill>
                <a:latin typeface="Trebuchet MS" panose="020B0603020202020204" pitchFamily="34" charset="0"/>
              </a:rPr>
              <a:t>Command (</a:t>
            </a:r>
            <a:r>
              <a:rPr lang="el-GR" b="1" dirty="0">
                <a:solidFill>
                  <a:srgbClr val="999999"/>
                </a:solidFill>
                <a:latin typeface="Trebuchet MS" panose="020B0603020202020204" pitchFamily="34" charset="0"/>
              </a:rPr>
              <a:t>Διοίκηση)</a:t>
            </a:r>
            <a:endParaRPr lang="el-GR" dirty="0"/>
          </a:p>
        </p:txBody>
      </p:sp>
      <p:sp>
        <p:nvSpPr>
          <p:cNvPr id="6" name="TextBox 5"/>
          <p:cNvSpPr txBox="1"/>
          <p:nvPr/>
        </p:nvSpPr>
        <p:spPr>
          <a:xfrm>
            <a:off x="1371600" y="1082040"/>
            <a:ext cx="6568440" cy="2677656"/>
          </a:xfrm>
          <a:prstGeom prst="rect">
            <a:avLst/>
          </a:prstGeom>
          <a:noFill/>
        </p:spPr>
        <p:txBody>
          <a:bodyPr wrap="square" rtlCol="0">
            <a:spAutoFit/>
          </a:bodyPr>
          <a:lstStyle/>
          <a:p>
            <a:r>
              <a:rPr lang="el-GR" dirty="0">
                <a:solidFill>
                  <a:srgbClr val="999999"/>
                </a:solidFill>
                <a:latin typeface="Trebuchet MS" panose="020B0603020202020204" pitchFamily="34" charset="0"/>
              </a:rPr>
              <a:t>Οι δομές και οι διαδικασίες που χρησιμοποιούνται στον Έλεγχο για την επίτευξη του σκοπού πηγάζουν από την Διοίκηση.</a:t>
            </a:r>
          </a:p>
          <a:p>
            <a:endParaRPr lang="el-GR" dirty="0">
              <a:solidFill>
                <a:srgbClr val="999999"/>
              </a:solidFill>
              <a:latin typeface="Trebuchet MS" panose="020B0603020202020204" pitchFamily="34" charset="0"/>
            </a:endParaRPr>
          </a:p>
          <a:p>
            <a:endParaRPr lang="el-GR" dirty="0">
              <a:solidFill>
                <a:srgbClr val="999999"/>
              </a:solidFill>
              <a:latin typeface="Trebuchet MS" panose="020B0603020202020204" pitchFamily="34" charset="0"/>
            </a:endParaRPr>
          </a:p>
          <a:p>
            <a:r>
              <a:rPr lang="el-GR" dirty="0">
                <a:solidFill>
                  <a:srgbClr val="999999"/>
                </a:solidFill>
                <a:latin typeface="Trebuchet MS" panose="020B0603020202020204" pitchFamily="34" charset="0"/>
              </a:rPr>
              <a:t>Διοίκηση συνοπτικά είναι η δημιουργική έκφραση της ανθρώπινης θέλησης για την επίτευξη του σκοπού. Από τον ορισμό αυτό, μία λέξη αποκτά ιδιαίτερο ενδιαφέρον. Η θέληση, η ικανότητα δηλαδή να φτάνει σε δικές του αποφάσεις και να δρα με βάση αυτές παρόλες τις αντιξοότητες. Έχουν δοθεί διάφοροι συσχετισμοί με την Διοίκηση</a:t>
            </a:r>
          </a:p>
          <a:p>
            <a:endParaRPr lang="el-GR" dirty="0">
              <a:solidFill>
                <a:srgbClr val="999999"/>
              </a:solidFill>
              <a:latin typeface="Trebuchet MS" panose="020B0603020202020204" pitchFamily="34" charset="0"/>
            </a:endParaRPr>
          </a:p>
          <a:p>
            <a:r>
              <a:rPr lang="el-GR" dirty="0">
                <a:solidFill>
                  <a:srgbClr val="999999"/>
                </a:solidFill>
                <a:latin typeface="Trebuchet MS" panose="020B0603020202020204" pitchFamily="34" charset="0"/>
              </a:rPr>
              <a:t>Ο στρατηγός </a:t>
            </a:r>
            <a:r>
              <a:rPr lang="el-GR" dirty="0" err="1">
                <a:solidFill>
                  <a:srgbClr val="999999"/>
                </a:solidFill>
                <a:latin typeface="Trebuchet MS" panose="020B0603020202020204" pitchFamily="34" charset="0"/>
              </a:rPr>
              <a:t>Montgomery</a:t>
            </a:r>
            <a:r>
              <a:rPr lang="el-GR" dirty="0">
                <a:solidFill>
                  <a:srgbClr val="999999"/>
                </a:solidFill>
                <a:latin typeface="Trebuchet MS" panose="020B0603020202020204" pitchFamily="34" charset="0"/>
              </a:rPr>
              <a:t> βλέπει την Διοίκηση ως την ικανότητα και την θέληση για συνάθροιση ανθρώπων για έναν κοινό σκοπό</a:t>
            </a:r>
          </a:p>
        </p:txBody>
      </p:sp>
    </p:spTree>
    <p:extLst>
      <p:ext uri="{BB962C8B-B14F-4D97-AF65-F5344CB8AC3E}">
        <p14:creationId xmlns:p14="http://schemas.microsoft.com/office/powerpoint/2010/main" val="10287290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27</a:t>
            </a:fld>
            <a:endParaRPr lang="en"/>
          </a:p>
        </p:txBody>
      </p:sp>
      <p:sp>
        <p:nvSpPr>
          <p:cNvPr id="4" name="Ορθογώνιο 3"/>
          <p:cNvSpPr/>
          <p:nvPr/>
        </p:nvSpPr>
        <p:spPr>
          <a:xfrm>
            <a:off x="2293777" y="439237"/>
            <a:ext cx="3703258" cy="307777"/>
          </a:xfrm>
          <a:prstGeom prst="rect">
            <a:avLst/>
          </a:prstGeom>
        </p:spPr>
        <p:txBody>
          <a:bodyPr wrap="none">
            <a:spAutoFit/>
          </a:bodyPr>
          <a:lstStyle/>
          <a:p>
            <a:r>
              <a:rPr lang="en-US" b="1" dirty="0">
                <a:solidFill>
                  <a:srgbClr val="999999"/>
                </a:solidFill>
                <a:latin typeface="Trebuchet MS" panose="020B0603020202020204" pitchFamily="34" charset="0"/>
              </a:rPr>
              <a:t>Unified Command (</a:t>
            </a:r>
            <a:r>
              <a:rPr lang="el-GR" b="1" dirty="0">
                <a:solidFill>
                  <a:srgbClr val="999999"/>
                </a:solidFill>
                <a:latin typeface="Trebuchet MS" panose="020B0603020202020204" pitchFamily="34" charset="0"/>
              </a:rPr>
              <a:t>Ενοποιημένη Διοίκηση)</a:t>
            </a:r>
            <a:endParaRPr lang="el-GR" dirty="0"/>
          </a:p>
        </p:txBody>
      </p:sp>
      <p:sp>
        <p:nvSpPr>
          <p:cNvPr id="6" name="TextBox 5"/>
          <p:cNvSpPr txBox="1"/>
          <p:nvPr/>
        </p:nvSpPr>
        <p:spPr>
          <a:xfrm>
            <a:off x="1371600" y="1082040"/>
            <a:ext cx="6568440" cy="1815882"/>
          </a:xfrm>
          <a:prstGeom prst="rect">
            <a:avLst/>
          </a:prstGeom>
          <a:noFill/>
        </p:spPr>
        <p:txBody>
          <a:bodyPr wrap="square" rtlCol="0">
            <a:spAutoFit/>
          </a:bodyPr>
          <a:lstStyle/>
          <a:p>
            <a:r>
              <a:rPr lang="el-GR" dirty="0">
                <a:solidFill>
                  <a:srgbClr val="999999"/>
                </a:solidFill>
                <a:latin typeface="Trebuchet MS" panose="020B0603020202020204" pitchFamily="34" charset="0"/>
              </a:rPr>
              <a:t>Αποτελεί μια διαδικασία διαχείρισης, η οποία επιτρέπει σε όλους όσους έχουν ευθύνες δικαιοδοσίας και λειτουργικότητας για το περιστατικό από κοινού να αναπτύξουν στρατηγική και στόχους. Επιτυγχάνεται χωρίς κάθε υπηρεσία να παραδίδει την δικαιοδοσία και τις ευθύνες που της αναλογούν. Παρόλο που μιλάμε για ενοποιημένη διοίκηση, ένα είναι το κέντρο διοίκησης, ένας εκτελεί χρέη διοικητή και είναι υπεύθυνος για την υλοποίηση του σχεδίου. Κάθε υπηρεσία που εμπλέκεται στην επιχείρηση είναι υπεύθυνη για την διαχείριση του κομματιού που της αναλογεί</a:t>
            </a:r>
          </a:p>
        </p:txBody>
      </p:sp>
    </p:spTree>
    <p:extLst>
      <p:ext uri="{BB962C8B-B14F-4D97-AF65-F5344CB8AC3E}">
        <p14:creationId xmlns:p14="http://schemas.microsoft.com/office/powerpoint/2010/main" val="2685452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28</a:t>
            </a:fld>
            <a:endParaRPr lang="en"/>
          </a:p>
        </p:txBody>
      </p:sp>
      <p:sp>
        <p:nvSpPr>
          <p:cNvPr id="4" name="Ορθογώνιο 3"/>
          <p:cNvSpPr/>
          <p:nvPr/>
        </p:nvSpPr>
        <p:spPr>
          <a:xfrm>
            <a:off x="2293777" y="439237"/>
            <a:ext cx="3703258" cy="307777"/>
          </a:xfrm>
          <a:prstGeom prst="rect">
            <a:avLst/>
          </a:prstGeom>
        </p:spPr>
        <p:txBody>
          <a:bodyPr wrap="none">
            <a:spAutoFit/>
          </a:bodyPr>
          <a:lstStyle/>
          <a:p>
            <a:r>
              <a:rPr lang="en-US" b="1" dirty="0">
                <a:solidFill>
                  <a:srgbClr val="999999"/>
                </a:solidFill>
                <a:latin typeface="Trebuchet MS" panose="020B0603020202020204" pitchFamily="34" charset="0"/>
              </a:rPr>
              <a:t>Unified Command (</a:t>
            </a:r>
            <a:r>
              <a:rPr lang="el-GR" b="1" dirty="0">
                <a:solidFill>
                  <a:srgbClr val="999999"/>
                </a:solidFill>
                <a:latin typeface="Trebuchet MS" panose="020B0603020202020204" pitchFamily="34" charset="0"/>
              </a:rPr>
              <a:t>Ενοποιημένη Διοίκηση)</a:t>
            </a:r>
            <a:endParaRPr lang="el-GR" dirty="0"/>
          </a:p>
        </p:txBody>
      </p:sp>
      <p:sp>
        <p:nvSpPr>
          <p:cNvPr id="6" name="TextBox 5"/>
          <p:cNvSpPr txBox="1"/>
          <p:nvPr/>
        </p:nvSpPr>
        <p:spPr>
          <a:xfrm>
            <a:off x="1371600" y="1082040"/>
            <a:ext cx="6568440" cy="3108543"/>
          </a:xfrm>
          <a:prstGeom prst="rect">
            <a:avLst/>
          </a:prstGeom>
          <a:noFill/>
        </p:spPr>
        <p:txBody>
          <a:bodyPr wrap="square" rtlCol="0">
            <a:spAutoFit/>
          </a:bodyPr>
          <a:lstStyle/>
          <a:p>
            <a:r>
              <a:rPr lang="el-GR" dirty="0">
                <a:solidFill>
                  <a:srgbClr val="999999"/>
                </a:solidFill>
                <a:latin typeface="Trebuchet MS" panose="020B0603020202020204" pitchFamily="34" charset="0"/>
              </a:rPr>
              <a:t>Χρησιμοποιείται σε περίπλοκα περιστατικά, όπου και γίνονται συνδυαστικές επιχειρήσεις, όταν εμπλέκονται πολλές κυβερνητικές υπηρεσίες με ξεχωριστές αρμοδιότητες και όταν το συμβάν έχει μεγάλη ένταση και έκταση στον χώρο και τον χρόνο.</a:t>
            </a:r>
          </a:p>
          <a:p>
            <a:endParaRPr lang="el-GR" dirty="0">
              <a:solidFill>
                <a:srgbClr val="999999"/>
              </a:solidFill>
              <a:latin typeface="Trebuchet MS" panose="020B0603020202020204" pitchFamily="34" charset="0"/>
            </a:endParaRPr>
          </a:p>
          <a:p>
            <a:r>
              <a:rPr lang="el-GR" dirty="0">
                <a:solidFill>
                  <a:srgbClr val="999999"/>
                </a:solidFill>
                <a:latin typeface="Trebuchet MS" panose="020B0603020202020204" pitchFamily="34" charset="0"/>
              </a:rPr>
              <a:t>Σημαντικό στην σωστή εξέλιξη των επιχειρήσεων είναι η συνεχής ροή πληροφοριών από τον εκάστοτε διοικητή στον κεντρικό, αυτόν που κάνει γενική διαχείριση, αλλά και αντίστροφα.</a:t>
            </a:r>
          </a:p>
          <a:p>
            <a:endParaRPr lang="el-GR" dirty="0">
              <a:solidFill>
                <a:srgbClr val="999999"/>
              </a:solidFill>
              <a:latin typeface="Trebuchet MS" panose="020B0603020202020204" pitchFamily="34" charset="0"/>
            </a:endParaRPr>
          </a:p>
          <a:p>
            <a:r>
              <a:rPr lang="el-GR" dirty="0">
                <a:solidFill>
                  <a:srgbClr val="999999"/>
                </a:solidFill>
                <a:latin typeface="Trebuchet MS" panose="020B0603020202020204" pitchFamily="34" charset="0"/>
              </a:rPr>
              <a:t>Σημαντικό για την εκπόνηση σχεδίου δράσης είναι όλοι οι διοικητές να έχουν κατανοήσει και συμφωνήσει σε ένα κοινό σκοπό, κάθε ένας ξεχωριστά να έχει γνώση των δυνατοτήτων του μηχανισμού του και να μπορεί αυτές τις δυνατότητες να τις προσαρμόζει στο κοινό σχέδιο δράσης και να μπορεί να τις συνδυάζει με αυτές των υπολοίπων.</a:t>
            </a:r>
          </a:p>
        </p:txBody>
      </p:sp>
    </p:spTree>
    <p:extLst>
      <p:ext uri="{BB962C8B-B14F-4D97-AF65-F5344CB8AC3E}">
        <p14:creationId xmlns:p14="http://schemas.microsoft.com/office/powerpoint/2010/main" val="7028937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29</a:t>
            </a:fld>
            <a:endParaRPr lang="en"/>
          </a:p>
        </p:txBody>
      </p:sp>
      <p:sp>
        <p:nvSpPr>
          <p:cNvPr id="4" name="Ορθογώνιο 3"/>
          <p:cNvSpPr/>
          <p:nvPr/>
        </p:nvSpPr>
        <p:spPr>
          <a:xfrm>
            <a:off x="1823514" y="439237"/>
            <a:ext cx="5953874" cy="461665"/>
          </a:xfrm>
          <a:prstGeom prst="rect">
            <a:avLst/>
          </a:prstGeom>
        </p:spPr>
        <p:txBody>
          <a:bodyPr wrap="none">
            <a:spAutoFit/>
          </a:bodyPr>
          <a:lstStyle/>
          <a:p>
            <a:r>
              <a:rPr lang="el-GR" sz="2400" b="1" dirty="0">
                <a:solidFill>
                  <a:schemeClr val="accent6">
                    <a:lumMod val="60000"/>
                    <a:lumOff val="40000"/>
                  </a:schemeClr>
                </a:solidFill>
                <a:latin typeface="Trebuchet MS" panose="020B0603020202020204" pitchFamily="34" charset="0"/>
              </a:rPr>
              <a:t>Βήματα διαχείρισης και επίλυσης κρίσης</a:t>
            </a:r>
            <a:endParaRPr lang="el-GR" sz="2400" dirty="0">
              <a:solidFill>
                <a:schemeClr val="accent6">
                  <a:lumMod val="60000"/>
                  <a:lumOff val="40000"/>
                </a:schemeClr>
              </a:solidFill>
            </a:endParaRPr>
          </a:p>
        </p:txBody>
      </p:sp>
      <p:sp>
        <p:nvSpPr>
          <p:cNvPr id="6" name="TextBox 5"/>
          <p:cNvSpPr txBox="1"/>
          <p:nvPr/>
        </p:nvSpPr>
        <p:spPr>
          <a:xfrm>
            <a:off x="613954" y="1099458"/>
            <a:ext cx="5281749" cy="2630079"/>
          </a:xfrm>
          <a:prstGeom prst="rect">
            <a:avLst/>
          </a:prstGeom>
          <a:noFill/>
        </p:spPr>
        <p:txBody>
          <a:bodyPr wrap="square" rtlCol="0">
            <a:spAutoFit/>
          </a:bodyPr>
          <a:lstStyle/>
          <a:p>
            <a:pPr>
              <a:lnSpc>
                <a:spcPct val="115000"/>
              </a:lnSpc>
              <a:buClr>
                <a:schemeClr val="accent1"/>
              </a:buClr>
              <a:buSzPts val="1800"/>
            </a:pPr>
            <a:endParaRPr lang="el-GR" sz="1800" b="0" i="0" dirty="0">
              <a:solidFill>
                <a:schemeClr val="accent6">
                  <a:lumMod val="60000"/>
                  <a:lumOff val="40000"/>
                </a:schemeClr>
              </a:solidFill>
              <a:effectLst/>
              <a:latin typeface="Söhne"/>
            </a:endParaRPr>
          </a:p>
          <a:p>
            <a:pPr>
              <a:lnSpc>
                <a:spcPct val="115000"/>
              </a:lnSpc>
              <a:buClr>
                <a:schemeClr val="accent1"/>
              </a:buClr>
              <a:buSzPts val="1800"/>
            </a:pPr>
            <a:r>
              <a:rPr lang="el-GR" sz="1800" dirty="0">
                <a:solidFill>
                  <a:schemeClr val="accent6">
                    <a:lumMod val="60000"/>
                    <a:lumOff val="40000"/>
                  </a:schemeClr>
                </a:solidFill>
                <a:latin typeface="Nunito"/>
              </a:rPr>
              <a:t>Βήμα 1: Ενημέρωση και αξιολόγηση</a:t>
            </a:r>
          </a:p>
          <a:p>
            <a:pPr>
              <a:lnSpc>
                <a:spcPct val="115000"/>
              </a:lnSpc>
              <a:buClr>
                <a:schemeClr val="accent1"/>
              </a:buClr>
              <a:buSzPts val="1800"/>
            </a:pPr>
            <a:r>
              <a:rPr lang="el-GR" sz="1800" dirty="0">
                <a:solidFill>
                  <a:schemeClr val="accent6">
                    <a:lumMod val="60000"/>
                    <a:lumOff val="40000"/>
                  </a:schemeClr>
                </a:solidFill>
                <a:latin typeface="Nunito"/>
              </a:rPr>
              <a:t>Βήμα 2: Δημιουργία ομάδα διαχείρισης κρίσης</a:t>
            </a:r>
          </a:p>
          <a:p>
            <a:pPr>
              <a:lnSpc>
                <a:spcPct val="115000"/>
              </a:lnSpc>
              <a:buClr>
                <a:schemeClr val="accent1"/>
              </a:buClr>
              <a:buSzPts val="1800"/>
            </a:pPr>
            <a:r>
              <a:rPr lang="el-GR" sz="1800" dirty="0">
                <a:solidFill>
                  <a:schemeClr val="accent6">
                    <a:lumMod val="60000"/>
                    <a:lumOff val="40000"/>
                  </a:schemeClr>
                </a:solidFill>
                <a:latin typeface="Nunito"/>
              </a:rPr>
              <a:t>Βήμα 3: Αντιμετώπιση της κρίσης</a:t>
            </a:r>
          </a:p>
          <a:p>
            <a:pPr>
              <a:lnSpc>
                <a:spcPct val="115000"/>
              </a:lnSpc>
              <a:buClr>
                <a:schemeClr val="accent1"/>
              </a:buClr>
              <a:buSzPts val="1800"/>
            </a:pPr>
            <a:r>
              <a:rPr lang="el-GR" sz="1800" dirty="0">
                <a:solidFill>
                  <a:schemeClr val="accent6">
                    <a:lumMod val="60000"/>
                    <a:lumOff val="40000"/>
                  </a:schemeClr>
                </a:solidFill>
                <a:latin typeface="Nunito"/>
              </a:rPr>
              <a:t>Βήμα 4: Επικοινωνία και διαχείριση κρίσης</a:t>
            </a:r>
          </a:p>
          <a:p>
            <a:pPr>
              <a:lnSpc>
                <a:spcPct val="115000"/>
              </a:lnSpc>
              <a:buClr>
                <a:schemeClr val="accent1"/>
              </a:buClr>
              <a:buSzPts val="1800"/>
            </a:pPr>
            <a:r>
              <a:rPr lang="el-GR" sz="1800" dirty="0">
                <a:solidFill>
                  <a:schemeClr val="accent6">
                    <a:lumMod val="60000"/>
                    <a:lumOff val="40000"/>
                  </a:schemeClr>
                </a:solidFill>
                <a:latin typeface="Nunito"/>
              </a:rPr>
              <a:t>Βήμα 5: Ανάκτηση και αξιολόγηση</a:t>
            </a:r>
          </a:p>
          <a:p>
            <a:pPr>
              <a:lnSpc>
                <a:spcPct val="115000"/>
              </a:lnSpc>
              <a:buClr>
                <a:schemeClr val="accent1"/>
              </a:buClr>
              <a:buSzPts val="1800"/>
            </a:pPr>
            <a:r>
              <a:rPr lang="el-GR" sz="1800" dirty="0">
                <a:solidFill>
                  <a:schemeClr val="accent6">
                    <a:lumMod val="60000"/>
                    <a:lumOff val="40000"/>
                  </a:schemeClr>
                </a:solidFill>
                <a:latin typeface="Nunito"/>
              </a:rPr>
              <a:t>Βήμα 6: Πρόληψη και προετοιμασία</a:t>
            </a:r>
          </a:p>
          <a:p>
            <a:pPr>
              <a:lnSpc>
                <a:spcPct val="115000"/>
              </a:lnSpc>
              <a:buClr>
                <a:schemeClr val="accent1"/>
              </a:buClr>
              <a:buSzPts val="1800"/>
            </a:pPr>
            <a:r>
              <a:rPr lang="el-GR" sz="1800" b="0" i="0" dirty="0">
                <a:solidFill>
                  <a:schemeClr val="accent6">
                    <a:lumMod val="60000"/>
                    <a:lumOff val="40000"/>
                  </a:schemeClr>
                </a:solidFill>
                <a:effectLst/>
                <a:latin typeface="Söhne"/>
              </a:rPr>
              <a:t>Βήμα 7: Αξιολόγηση και επανεξέταση</a:t>
            </a:r>
            <a:endParaRPr lang="el-GR" dirty="0">
              <a:solidFill>
                <a:schemeClr val="accent6">
                  <a:lumMod val="60000"/>
                  <a:lumOff val="40000"/>
                </a:schemeClr>
              </a:solidFill>
              <a:latin typeface="Nunito"/>
              <a:sym typeface="Nunito"/>
            </a:endParaRPr>
          </a:p>
        </p:txBody>
      </p:sp>
    </p:spTree>
    <p:extLst>
      <p:ext uri="{BB962C8B-B14F-4D97-AF65-F5344CB8AC3E}">
        <p14:creationId xmlns:p14="http://schemas.microsoft.com/office/powerpoint/2010/main" val="3274337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15"/>
          <p:cNvSpPr txBox="1">
            <a:spLocks noGrp="1"/>
          </p:cNvSpPr>
          <p:nvPr>
            <p:ph type="ctrTitle" idx="4294967295"/>
          </p:nvPr>
        </p:nvSpPr>
        <p:spPr>
          <a:xfrm>
            <a:off x="1417050" y="523275"/>
            <a:ext cx="6424200" cy="451200"/>
          </a:xfrm>
          <a:prstGeom prst="rect">
            <a:avLst/>
          </a:prstGeom>
        </p:spPr>
        <p:txBody>
          <a:bodyPr spcFirstLastPara="1" wrap="square" lIns="0" tIns="0" rIns="0" bIns="0" anchor="t" anchorCtr="0">
            <a:noAutofit/>
          </a:bodyPr>
          <a:lstStyle/>
          <a:p>
            <a:pPr lvl="0" algn="ctr"/>
            <a:r>
              <a:rPr lang="el-GR" dirty="0">
                <a:solidFill>
                  <a:schemeClr val="accent2"/>
                </a:solidFill>
              </a:rPr>
              <a:t>δομή &amp; κουλτούρα</a:t>
            </a:r>
            <a:endParaRPr dirty="0">
              <a:solidFill>
                <a:schemeClr val="accent2"/>
              </a:solidFill>
            </a:endParaRPr>
          </a:p>
        </p:txBody>
      </p:sp>
      <p:sp>
        <p:nvSpPr>
          <p:cNvPr id="236" name="Google Shape;236;p15"/>
          <p:cNvSpPr txBox="1">
            <a:spLocks noGrp="1"/>
          </p:cNvSpPr>
          <p:nvPr>
            <p:ph type="subTitle" idx="4294967295"/>
          </p:nvPr>
        </p:nvSpPr>
        <p:spPr>
          <a:xfrm>
            <a:off x="1417050" y="1230942"/>
            <a:ext cx="6424200" cy="12123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l-GR" sz="2200" b="1" dirty="0">
                <a:solidFill>
                  <a:schemeClr val="accent3"/>
                </a:solidFill>
              </a:rPr>
              <a:t>-η οργανωτική δομή ενός οργανισμού περιέχει στοιχεία που μπορούν να ΔΙΕΥΚΟΛΥΝΟΥΝ ή να ΕΜΠΟΔΙΣΟΥΝ την αντιμετώπιση μιας κρίσης</a:t>
            </a:r>
          </a:p>
          <a:p>
            <a:pPr marL="0" lvl="0" indent="0" algn="ctr" rtl="0">
              <a:spcBef>
                <a:spcPts val="0"/>
              </a:spcBef>
              <a:spcAft>
                <a:spcPts val="0"/>
              </a:spcAft>
              <a:buClr>
                <a:schemeClr val="dk1"/>
              </a:buClr>
              <a:buSzPts val="1100"/>
              <a:buFont typeface="Arial"/>
              <a:buNone/>
            </a:pPr>
            <a:endParaRPr lang="el-GR" sz="2000" dirty="0"/>
          </a:p>
          <a:p>
            <a:pPr marL="0" lvl="0" indent="0" algn="ctr" rtl="0">
              <a:spcBef>
                <a:spcPts val="0"/>
              </a:spcBef>
              <a:spcAft>
                <a:spcPts val="0"/>
              </a:spcAft>
              <a:buClr>
                <a:schemeClr val="dk1"/>
              </a:buClr>
              <a:buSzPts val="1100"/>
              <a:buFont typeface="Arial"/>
              <a:buNone/>
            </a:pPr>
            <a:r>
              <a:rPr lang="el-GR" sz="2000" dirty="0"/>
              <a:t>Π.χ.: </a:t>
            </a:r>
            <a:r>
              <a:rPr lang="el-GR" sz="2000" i="1" dirty="0"/>
              <a:t>ξεκάθαροι ρόλοι, πεδίο δράσης υπευθύνων, ενημέρωση όλων των μελών του οργανισμού,  αναγνώριση τυχόν εμποδίων, ύπαρξη γραφειοκρατίας, νομικές προϋποθέσεις. </a:t>
            </a:r>
            <a:endParaRPr sz="2000" b="1" i="1" dirty="0"/>
          </a:p>
        </p:txBody>
      </p:sp>
      <p:sp>
        <p:nvSpPr>
          <p:cNvPr id="238" name="Google Shape;238;p15"/>
          <p:cNvSpPr txBox="1">
            <a:spLocks noGrp="1"/>
          </p:cNvSpPr>
          <p:nvPr>
            <p:ph type="sldNum" idx="12"/>
          </p:nvPr>
        </p:nvSpPr>
        <p:spPr>
          <a:xfrm>
            <a:off x="8404384" y="199526"/>
            <a:ext cx="548700" cy="393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20"/>
          <p:cNvSpPr txBox="1">
            <a:spLocks noGrp="1"/>
          </p:cNvSpPr>
          <p:nvPr>
            <p:ph type="body" idx="1"/>
          </p:nvPr>
        </p:nvSpPr>
        <p:spPr>
          <a:xfrm>
            <a:off x="1684366" y="2445714"/>
            <a:ext cx="2673362" cy="1682149"/>
          </a:xfrm>
          <a:prstGeom prst="rect">
            <a:avLst/>
          </a:prstGeom>
        </p:spPr>
        <p:txBody>
          <a:bodyPr spcFirstLastPara="1" wrap="square" lIns="0" tIns="0" rIns="0" bIns="0" anchor="t" anchorCtr="0">
            <a:noAutofit/>
          </a:bodyPr>
          <a:lstStyle/>
          <a:p>
            <a:pPr marL="0" lvl="0" indent="0">
              <a:spcBef>
                <a:spcPts val="800"/>
              </a:spcBef>
              <a:spcAft>
                <a:spcPts val="800"/>
              </a:spcAft>
              <a:buNone/>
            </a:pPr>
            <a:r>
              <a:rPr lang="el-GR" sz="1800" dirty="0"/>
              <a:t>ΣΕΝΑΡΙΑ </a:t>
            </a:r>
          </a:p>
          <a:p>
            <a:pPr marL="0" lvl="0" indent="0">
              <a:spcBef>
                <a:spcPts val="800"/>
              </a:spcBef>
              <a:spcAft>
                <a:spcPts val="800"/>
              </a:spcAft>
              <a:buNone/>
            </a:pPr>
            <a:r>
              <a:rPr lang="el-GR" sz="1800" dirty="0"/>
              <a:t>ΔΙΑΧΕΙΡΙΣΗΣ </a:t>
            </a:r>
          </a:p>
          <a:p>
            <a:pPr marL="0" lvl="0" indent="0">
              <a:spcBef>
                <a:spcPts val="800"/>
              </a:spcBef>
              <a:spcAft>
                <a:spcPts val="800"/>
              </a:spcAft>
              <a:buNone/>
            </a:pPr>
            <a:r>
              <a:rPr lang="el-GR" sz="1800" dirty="0"/>
              <a:t>ΚΡΙΣΗΣ</a:t>
            </a:r>
            <a:endParaRPr dirty="0"/>
          </a:p>
        </p:txBody>
      </p:sp>
      <p:sp>
        <p:nvSpPr>
          <p:cNvPr id="275" name="Google Shape;275;p20"/>
          <p:cNvSpPr txBox="1">
            <a:spLocks noGrp="1"/>
          </p:cNvSpPr>
          <p:nvPr>
            <p:ph type="body" idx="2"/>
          </p:nvPr>
        </p:nvSpPr>
        <p:spPr>
          <a:xfrm>
            <a:off x="4920956" y="2706972"/>
            <a:ext cx="2641980" cy="889669"/>
          </a:xfrm>
          <a:prstGeom prst="rect">
            <a:avLst/>
          </a:prstGeom>
        </p:spPr>
        <p:txBody>
          <a:bodyPr spcFirstLastPara="1" wrap="square" lIns="0" tIns="0" rIns="0" bIns="0" anchor="t" anchorCtr="0">
            <a:noAutofit/>
          </a:bodyPr>
          <a:lstStyle/>
          <a:p>
            <a:pPr marL="0" lvl="0" indent="0">
              <a:buNone/>
            </a:pPr>
            <a:r>
              <a:rPr lang="el-GR" b="1" dirty="0">
                <a:solidFill>
                  <a:schemeClr val="accent3"/>
                </a:solidFill>
              </a:rPr>
              <a:t>ΚΑΙ ΤΡΟΠΟΙ</a:t>
            </a:r>
          </a:p>
          <a:p>
            <a:pPr marL="0" lvl="0" indent="0">
              <a:buNone/>
            </a:pPr>
            <a:r>
              <a:rPr lang="el-GR" sz="1800" b="1" dirty="0">
                <a:solidFill>
                  <a:schemeClr val="accent3"/>
                </a:solidFill>
              </a:rPr>
              <a:t>ΕΠΙΛΥΣΗΣ ΤΗΣ</a:t>
            </a:r>
            <a:endParaRPr sz="1800" dirty="0"/>
          </a:p>
        </p:txBody>
      </p:sp>
      <p:sp>
        <p:nvSpPr>
          <p:cNvPr id="276" name="Google Shape;276;p20"/>
          <p:cNvSpPr txBox="1">
            <a:spLocks noGrp="1"/>
          </p:cNvSpPr>
          <p:nvPr>
            <p:ph type="sldNum" idx="12"/>
          </p:nvPr>
        </p:nvSpPr>
        <p:spPr>
          <a:xfrm>
            <a:off x="8404384" y="199526"/>
            <a:ext cx="548700" cy="393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30</a:t>
            </a:fld>
            <a:endParaRPr/>
          </a:p>
        </p:txBody>
      </p:sp>
    </p:spTree>
    <p:extLst>
      <p:ext uri="{BB962C8B-B14F-4D97-AF65-F5344CB8AC3E}">
        <p14:creationId xmlns:p14="http://schemas.microsoft.com/office/powerpoint/2010/main" val="33610037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31</a:t>
            </a:fld>
            <a:endParaRPr lang="en"/>
          </a:p>
        </p:txBody>
      </p:sp>
      <p:sp>
        <p:nvSpPr>
          <p:cNvPr id="4" name="Ορθογώνιο 3"/>
          <p:cNvSpPr/>
          <p:nvPr/>
        </p:nvSpPr>
        <p:spPr>
          <a:xfrm>
            <a:off x="1823514" y="439237"/>
            <a:ext cx="5524269" cy="307777"/>
          </a:xfrm>
          <a:prstGeom prst="rect">
            <a:avLst/>
          </a:prstGeom>
        </p:spPr>
        <p:txBody>
          <a:bodyPr wrap="none">
            <a:spAutoFit/>
          </a:bodyPr>
          <a:lstStyle/>
          <a:p>
            <a:r>
              <a:rPr lang="el-GR" b="1" dirty="0">
                <a:solidFill>
                  <a:srgbClr val="999999"/>
                </a:solidFill>
                <a:latin typeface="Trebuchet MS" panose="020B0603020202020204" pitchFamily="34" charset="0"/>
              </a:rPr>
              <a:t>1</a:t>
            </a:r>
            <a:r>
              <a:rPr lang="el-GR" b="1" baseline="30000" dirty="0">
                <a:solidFill>
                  <a:srgbClr val="999999"/>
                </a:solidFill>
                <a:latin typeface="Trebuchet MS" panose="020B0603020202020204" pitchFamily="34" charset="0"/>
              </a:rPr>
              <a:t>ο</a:t>
            </a:r>
            <a:r>
              <a:rPr lang="el-GR" b="1" dirty="0">
                <a:solidFill>
                  <a:srgbClr val="999999"/>
                </a:solidFill>
                <a:latin typeface="Trebuchet MS" panose="020B0603020202020204" pitchFamily="34" charset="0"/>
              </a:rPr>
              <a:t> Σενάριο κρίσης: </a:t>
            </a:r>
            <a:r>
              <a:rPr lang="el-GR" b="1" dirty="0" err="1">
                <a:solidFill>
                  <a:srgbClr val="999999"/>
                </a:solidFill>
                <a:latin typeface="Trebuchet MS" panose="020B0603020202020204" pitchFamily="34" charset="0"/>
              </a:rPr>
              <a:t>Κυβερνοαπειλή</a:t>
            </a:r>
            <a:r>
              <a:rPr lang="el-GR" b="1" dirty="0">
                <a:solidFill>
                  <a:srgbClr val="999999"/>
                </a:solidFill>
                <a:latin typeface="Trebuchet MS" panose="020B0603020202020204" pitchFamily="34" charset="0"/>
              </a:rPr>
              <a:t> σε μια τεχνολογική εταιρεία</a:t>
            </a:r>
            <a:endParaRPr lang="el-GR" dirty="0"/>
          </a:p>
        </p:txBody>
      </p:sp>
      <p:sp>
        <p:nvSpPr>
          <p:cNvPr id="6" name="TextBox 5"/>
          <p:cNvSpPr txBox="1"/>
          <p:nvPr/>
        </p:nvSpPr>
        <p:spPr>
          <a:xfrm>
            <a:off x="692331" y="1282338"/>
            <a:ext cx="7545978" cy="1672509"/>
          </a:xfrm>
          <a:prstGeom prst="rect">
            <a:avLst/>
          </a:prstGeom>
          <a:noFill/>
        </p:spPr>
        <p:txBody>
          <a:bodyPr wrap="square" rtlCol="0">
            <a:spAutoFit/>
          </a:bodyPr>
          <a:lstStyle/>
          <a:p>
            <a:pPr>
              <a:lnSpc>
                <a:spcPct val="115000"/>
              </a:lnSpc>
              <a:buClr>
                <a:schemeClr val="accent1"/>
              </a:buClr>
              <a:buSzPts val="1800"/>
            </a:pPr>
            <a:r>
              <a:rPr lang="el-GR" sz="1800" dirty="0">
                <a:solidFill>
                  <a:srgbClr val="FFFF00"/>
                </a:solidFill>
                <a:latin typeface="Nunito"/>
                <a:sym typeface="Nunito"/>
              </a:rPr>
              <a:t>Η εταιρεία </a:t>
            </a:r>
            <a:r>
              <a:rPr lang="it-IT" sz="1800" dirty="0">
                <a:solidFill>
                  <a:srgbClr val="FFFF00"/>
                </a:solidFill>
                <a:latin typeface="Nunito"/>
                <a:sym typeface="Nunito"/>
              </a:rPr>
              <a:t>XYZ, </a:t>
            </a:r>
            <a:r>
              <a:rPr lang="el-GR" sz="1800" dirty="0">
                <a:solidFill>
                  <a:srgbClr val="FFFF00"/>
                </a:solidFill>
                <a:latin typeface="Nunito"/>
                <a:sym typeface="Nunito"/>
              </a:rPr>
              <a:t>μια πρωτοποριακή εταιρεία λογισμικού, βρίσκεται αντιμέτωπη με μια σοβαρή </a:t>
            </a:r>
            <a:r>
              <a:rPr lang="el-GR" sz="1800" dirty="0" err="1">
                <a:solidFill>
                  <a:srgbClr val="FFFF00"/>
                </a:solidFill>
                <a:latin typeface="Nunito"/>
                <a:sym typeface="Nunito"/>
              </a:rPr>
              <a:t>κυβερνοαπειλή</a:t>
            </a:r>
            <a:r>
              <a:rPr lang="el-GR" sz="1800" dirty="0">
                <a:solidFill>
                  <a:srgbClr val="FFFF00"/>
                </a:solidFill>
                <a:latin typeface="Nunito"/>
                <a:sym typeface="Nunito"/>
              </a:rPr>
              <a:t>. Ένας </a:t>
            </a:r>
            <a:r>
              <a:rPr lang="el-GR" sz="1800" dirty="0" err="1">
                <a:solidFill>
                  <a:srgbClr val="FFFF00"/>
                </a:solidFill>
                <a:latin typeface="Nunito"/>
                <a:sym typeface="Nunito"/>
              </a:rPr>
              <a:t>χάκερ</a:t>
            </a:r>
            <a:r>
              <a:rPr lang="el-GR" sz="1800" dirty="0">
                <a:solidFill>
                  <a:srgbClr val="FFFF00"/>
                </a:solidFill>
                <a:latin typeface="Nunito"/>
                <a:sym typeface="Nunito"/>
              </a:rPr>
              <a:t> έχει καταφέρει να εισβάλει στο σύστημα της εταιρείας και έχει αποκτήσει πρόσβαση σε ευαίσθητα δεδομένα των πελατών της, συμπεριλαμβανομένων προσωπικών πληροφοριών και πιστωτικών καρτών.</a:t>
            </a:r>
          </a:p>
        </p:txBody>
      </p:sp>
    </p:spTree>
    <p:extLst>
      <p:ext uri="{BB962C8B-B14F-4D97-AF65-F5344CB8AC3E}">
        <p14:creationId xmlns:p14="http://schemas.microsoft.com/office/powerpoint/2010/main" val="37508433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32</a:t>
            </a:fld>
            <a:endParaRPr lang="en"/>
          </a:p>
        </p:txBody>
      </p:sp>
      <p:sp>
        <p:nvSpPr>
          <p:cNvPr id="4" name="Ορθογώνιο 3"/>
          <p:cNvSpPr/>
          <p:nvPr/>
        </p:nvSpPr>
        <p:spPr>
          <a:xfrm>
            <a:off x="1823514" y="439237"/>
            <a:ext cx="5261377" cy="523220"/>
          </a:xfrm>
          <a:prstGeom prst="rect">
            <a:avLst/>
          </a:prstGeom>
        </p:spPr>
        <p:txBody>
          <a:bodyPr wrap="none">
            <a:spAutoFit/>
          </a:bodyPr>
          <a:lstStyle/>
          <a:p>
            <a:pPr algn="ctr"/>
            <a:r>
              <a:rPr lang="el-GR" b="1" dirty="0">
                <a:solidFill>
                  <a:srgbClr val="999999"/>
                </a:solidFill>
                <a:latin typeface="Trebuchet MS" panose="020B0603020202020204" pitchFamily="34" charset="0"/>
              </a:rPr>
              <a:t>Σενάριο κρίσης: </a:t>
            </a:r>
            <a:r>
              <a:rPr lang="el-GR" b="1" dirty="0" err="1">
                <a:solidFill>
                  <a:srgbClr val="999999"/>
                </a:solidFill>
                <a:latin typeface="Trebuchet MS" panose="020B0603020202020204" pitchFamily="34" charset="0"/>
              </a:rPr>
              <a:t>Κυβερνοαπειλή</a:t>
            </a:r>
            <a:r>
              <a:rPr lang="el-GR" b="1" dirty="0">
                <a:solidFill>
                  <a:srgbClr val="999999"/>
                </a:solidFill>
                <a:latin typeface="Trebuchet MS" panose="020B0603020202020204" pitchFamily="34" charset="0"/>
              </a:rPr>
              <a:t> σε μια τεχνολογική εταιρεία</a:t>
            </a:r>
          </a:p>
          <a:p>
            <a:pPr algn="ctr"/>
            <a:r>
              <a:rPr lang="el-GR" b="1" dirty="0">
                <a:solidFill>
                  <a:srgbClr val="999999"/>
                </a:solidFill>
                <a:latin typeface="Trebuchet MS" panose="020B0603020202020204" pitchFamily="34" charset="0"/>
              </a:rPr>
              <a:t>ΔΙΑΧΕΙΡΙΣΗ Βήμα 1ο</a:t>
            </a:r>
            <a:endParaRPr lang="el-GR" dirty="0"/>
          </a:p>
        </p:txBody>
      </p:sp>
      <p:sp>
        <p:nvSpPr>
          <p:cNvPr id="6" name="TextBox 5"/>
          <p:cNvSpPr txBox="1"/>
          <p:nvPr/>
        </p:nvSpPr>
        <p:spPr>
          <a:xfrm>
            <a:off x="692331" y="1282338"/>
            <a:ext cx="7545978" cy="1057212"/>
          </a:xfrm>
          <a:prstGeom prst="rect">
            <a:avLst/>
          </a:prstGeom>
          <a:noFill/>
        </p:spPr>
        <p:txBody>
          <a:bodyPr wrap="square" rtlCol="0">
            <a:spAutoFit/>
          </a:bodyPr>
          <a:lstStyle/>
          <a:p>
            <a:pPr>
              <a:lnSpc>
                <a:spcPct val="115000"/>
              </a:lnSpc>
              <a:buClr>
                <a:schemeClr val="accent1"/>
              </a:buClr>
              <a:buSzPts val="1800"/>
            </a:pPr>
            <a:r>
              <a:rPr lang="el-GR" sz="1800" dirty="0">
                <a:solidFill>
                  <a:srgbClr val="FFFF00"/>
                </a:solidFill>
                <a:latin typeface="Nunito"/>
              </a:rPr>
              <a:t>Βήμα 1: Ενημέρωση και αξιολόγηση</a:t>
            </a:r>
          </a:p>
          <a:p>
            <a:br>
              <a:rPr lang="el-GR" sz="2400" dirty="0"/>
            </a:br>
            <a:endParaRPr lang="el-GR" sz="1800" dirty="0">
              <a:solidFill>
                <a:srgbClr val="FFFF00"/>
              </a:solidFill>
              <a:latin typeface="Nunito"/>
              <a:sym typeface="Nunito"/>
            </a:endParaRPr>
          </a:p>
        </p:txBody>
      </p:sp>
      <p:sp>
        <p:nvSpPr>
          <p:cNvPr id="5" name="CasellaDiTesto 4">
            <a:extLst>
              <a:ext uri="{FF2B5EF4-FFF2-40B4-BE49-F238E27FC236}">
                <a16:creationId xmlns:a16="http://schemas.microsoft.com/office/drawing/2014/main" id="{5BF935BB-6CE4-F662-75B1-54A937ADF100}"/>
              </a:ext>
            </a:extLst>
          </p:cNvPr>
          <p:cNvSpPr txBox="1"/>
          <p:nvPr/>
        </p:nvSpPr>
        <p:spPr>
          <a:xfrm>
            <a:off x="692331" y="1998769"/>
            <a:ext cx="7824652" cy="1672509"/>
          </a:xfrm>
          <a:prstGeom prst="rect">
            <a:avLst/>
          </a:prstGeom>
          <a:noFill/>
        </p:spPr>
        <p:txBody>
          <a:bodyPr wrap="square">
            <a:spAutoFit/>
          </a:bodyPr>
          <a:lstStyle/>
          <a:p>
            <a:pPr>
              <a:lnSpc>
                <a:spcPct val="115000"/>
              </a:lnSpc>
              <a:buClr>
                <a:schemeClr val="accent1"/>
              </a:buClr>
              <a:buSzPts val="1800"/>
              <a:buFont typeface="Arial"/>
              <a:buAutoNum type="arabicPeriod"/>
            </a:pPr>
            <a:r>
              <a:rPr lang="el-GR" sz="1800" dirty="0">
                <a:solidFill>
                  <a:srgbClr val="FFFF00"/>
                </a:solidFill>
                <a:latin typeface="Nunito"/>
              </a:rPr>
              <a:t>Ο </a:t>
            </a:r>
            <a:r>
              <a:rPr lang="it-IT" sz="1800" dirty="0">
                <a:solidFill>
                  <a:srgbClr val="FFFF00"/>
                </a:solidFill>
                <a:latin typeface="Nunito"/>
              </a:rPr>
              <a:t>IT </a:t>
            </a:r>
            <a:r>
              <a:rPr lang="el-GR" sz="1800" dirty="0">
                <a:solidFill>
                  <a:srgbClr val="FFFF00"/>
                </a:solidFill>
                <a:latin typeface="Nunito"/>
              </a:rPr>
              <a:t>διευθυντής ενημερώνει αμέσως το επιχειρησιακό διοικητικό συμβούλιο για την </a:t>
            </a:r>
            <a:r>
              <a:rPr lang="el-GR" sz="1800" dirty="0" err="1">
                <a:solidFill>
                  <a:srgbClr val="FFFF00"/>
                </a:solidFill>
                <a:latin typeface="Nunito"/>
              </a:rPr>
              <a:t>κυβερνοαπειλή</a:t>
            </a:r>
            <a:r>
              <a:rPr lang="el-GR" sz="1800" dirty="0">
                <a:solidFill>
                  <a:srgbClr val="FFFF00"/>
                </a:solidFill>
                <a:latin typeface="Nunito"/>
              </a:rPr>
              <a:t>.</a:t>
            </a:r>
          </a:p>
          <a:p>
            <a:pPr>
              <a:lnSpc>
                <a:spcPct val="115000"/>
              </a:lnSpc>
              <a:buClr>
                <a:schemeClr val="accent1"/>
              </a:buClr>
              <a:buSzPts val="1800"/>
              <a:buFont typeface="Arial"/>
              <a:buAutoNum type="arabicPeriod"/>
            </a:pPr>
            <a:r>
              <a:rPr lang="el-GR" sz="1800" dirty="0" err="1">
                <a:solidFill>
                  <a:srgbClr val="FFFF00"/>
                </a:solidFill>
                <a:latin typeface="Nunito"/>
              </a:rPr>
              <a:t>Συγκαλείται</a:t>
            </a:r>
            <a:r>
              <a:rPr lang="el-GR" sz="1800" dirty="0">
                <a:solidFill>
                  <a:srgbClr val="FFFF00"/>
                </a:solidFill>
                <a:latin typeface="Nunito"/>
              </a:rPr>
              <a:t> μια έκτακτη συνεδρίαση του συμβουλίου, για να αξιολογηθεί η σοβαρότητα της κρίσης και οι πιθανές επιπτώσεις στην εταιρεία και τους πελάτες της.</a:t>
            </a:r>
          </a:p>
        </p:txBody>
      </p:sp>
    </p:spTree>
    <p:extLst>
      <p:ext uri="{BB962C8B-B14F-4D97-AF65-F5344CB8AC3E}">
        <p14:creationId xmlns:p14="http://schemas.microsoft.com/office/powerpoint/2010/main" val="3186198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33</a:t>
            </a:fld>
            <a:endParaRPr lang="en"/>
          </a:p>
        </p:txBody>
      </p:sp>
      <p:sp>
        <p:nvSpPr>
          <p:cNvPr id="4" name="Ορθογώνιο 3"/>
          <p:cNvSpPr/>
          <p:nvPr/>
        </p:nvSpPr>
        <p:spPr>
          <a:xfrm>
            <a:off x="1823514" y="439237"/>
            <a:ext cx="5261377" cy="523220"/>
          </a:xfrm>
          <a:prstGeom prst="rect">
            <a:avLst/>
          </a:prstGeom>
        </p:spPr>
        <p:txBody>
          <a:bodyPr wrap="none">
            <a:spAutoFit/>
          </a:bodyPr>
          <a:lstStyle/>
          <a:p>
            <a:pPr algn="ctr"/>
            <a:r>
              <a:rPr lang="el-GR" b="1" dirty="0">
                <a:solidFill>
                  <a:srgbClr val="999999"/>
                </a:solidFill>
                <a:latin typeface="Trebuchet MS" panose="020B0603020202020204" pitchFamily="34" charset="0"/>
              </a:rPr>
              <a:t>Σενάριο κρίσης: </a:t>
            </a:r>
            <a:r>
              <a:rPr lang="el-GR" b="1" dirty="0" err="1">
                <a:solidFill>
                  <a:srgbClr val="999999"/>
                </a:solidFill>
                <a:latin typeface="Trebuchet MS" panose="020B0603020202020204" pitchFamily="34" charset="0"/>
              </a:rPr>
              <a:t>Κυβερνοαπειλή</a:t>
            </a:r>
            <a:r>
              <a:rPr lang="el-GR" b="1" dirty="0">
                <a:solidFill>
                  <a:srgbClr val="999999"/>
                </a:solidFill>
                <a:latin typeface="Trebuchet MS" panose="020B0603020202020204" pitchFamily="34" charset="0"/>
              </a:rPr>
              <a:t> σε μια τεχνολογική εταιρεία</a:t>
            </a:r>
          </a:p>
          <a:p>
            <a:pPr algn="ctr"/>
            <a:r>
              <a:rPr lang="el-GR" b="1" dirty="0">
                <a:solidFill>
                  <a:srgbClr val="999999"/>
                </a:solidFill>
                <a:latin typeface="Trebuchet MS" panose="020B0603020202020204" pitchFamily="34" charset="0"/>
              </a:rPr>
              <a:t>ΔΙΑΧΕΙΡΙΣΗ Βήμα 2ο</a:t>
            </a:r>
            <a:endParaRPr lang="el-GR" dirty="0"/>
          </a:p>
        </p:txBody>
      </p:sp>
      <p:sp>
        <p:nvSpPr>
          <p:cNvPr id="6" name="TextBox 5"/>
          <p:cNvSpPr txBox="1"/>
          <p:nvPr/>
        </p:nvSpPr>
        <p:spPr>
          <a:xfrm>
            <a:off x="692331" y="1282338"/>
            <a:ext cx="7545978" cy="398314"/>
          </a:xfrm>
          <a:prstGeom prst="rect">
            <a:avLst/>
          </a:prstGeom>
          <a:noFill/>
        </p:spPr>
        <p:txBody>
          <a:bodyPr wrap="square" rtlCol="0">
            <a:spAutoFit/>
          </a:bodyPr>
          <a:lstStyle/>
          <a:p>
            <a:pPr>
              <a:lnSpc>
                <a:spcPct val="115000"/>
              </a:lnSpc>
              <a:buClr>
                <a:schemeClr val="accent1"/>
              </a:buClr>
              <a:buSzPts val="1800"/>
            </a:pPr>
            <a:r>
              <a:rPr lang="el-GR" sz="1800" dirty="0">
                <a:solidFill>
                  <a:srgbClr val="FFFF00"/>
                </a:solidFill>
                <a:latin typeface="Nunito"/>
              </a:rPr>
              <a:t>Βήμα 2: Δημιουργία ομάδα διαχείρισης κρίσης</a:t>
            </a:r>
          </a:p>
        </p:txBody>
      </p:sp>
      <p:sp>
        <p:nvSpPr>
          <p:cNvPr id="5" name="CasellaDiTesto 4">
            <a:extLst>
              <a:ext uri="{FF2B5EF4-FFF2-40B4-BE49-F238E27FC236}">
                <a16:creationId xmlns:a16="http://schemas.microsoft.com/office/drawing/2014/main" id="{5BF935BB-6CE4-F662-75B1-54A937ADF100}"/>
              </a:ext>
            </a:extLst>
          </p:cNvPr>
          <p:cNvSpPr txBox="1"/>
          <p:nvPr/>
        </p:nvSpPr>
        <p:spPr>
          <a:xfrm>
            <a:off x="692331" y="1998769"/>
            <a:ext cx="7824652" cy="1672509"/>
          </a:xfrm>
          <a:prstGeom prst="rect">
            <a:avLst/>
          </a:prstGeom>
          <a:noFill/>
        </p:spPr>
        <p:txBody>
          <a:bodyPr wrap="square">
            <a:spAutoFit/>
          </a:bodyPr>
          <a:lstStyle/>
          <a:p>
            <a:pPr>
              <a:lnSpc>
                <a:spcPct val="115000"/>
              </a:lnSpc>
              <a:buClr>
                <a:schemeClr val="accent1"/>
              </a:buClr>
              <a:buSzPts val="1800"/>
              <a:buFont typeface="Arial"/>
              <a:buAutoNum type="arabicPeriod"/>
            </a:pPr>
            <a:r>
              <a:rPr lang="el-GR" sz="1800" dirty="0">
                <a:solidFill>
                  <a:srgbClr val="FFFF00"/>
                </a:solidFill>
                <a:latin typeface="Nunito"/>
              </a:rPr>
              <a:t>Δημιουργείται μια ομάδα διαχείρισης κρίσης, αποτελούμενη από εκπροσώπους από τμήματα όπως το </a:t>
            </a:r>
            <a:r>
              <a:rPr lang="it-IT" sz="1800" dirty="0">
                <a:solidFill>
                  <a:srgbClr val="FFFF00"/>
                </a:solidFill>
                <a:latin typeface="Nunito"/>
              </a:rPr>
              <a:t>IT, </a:t>
            </a:r>
            <a:r>
              <a:rPr lang="el-GR" sz="1800" dirty="0">
                <a:solidFill>
                  <a:srgbClr val="FFFF00"/>
                </a:solidFill>
                <a:latin typeface="Nunito"/>
              </a:rPr>
              <a:t>το νομικό, η ασφάλεια και η επικοινωνία.</a:t>
            </a:r>
          </a:p>
          <a:p>
            <a:pPr>
              <a:lnSpc>
                <a:spcPct val="115000"/>
              </a:lnSpc>
              <a:buClr>
                <a:schemeClr val="accent1"/>
              </a:buClr>
              <a:buSzPts val="1800"/>
              <a:buFont typeface="Arial"/>
              <a:buAutoNum type="arabicPeriod"/>
            </a:pPr>
            <a:r>
              <a:rPr lang="el-GR" sz="1800" dirty="0">
                <a:solidFill>
                  <a:srgbClr val="FFFF00"/>
                </a:solidFill>
                <a:latin typeface="Nunito"/>
              </a:rPr>
              <a:t>Η ομάδα διαχείρισης κρίσης αναλαμβάνει τον συντονισμό και τη διαχείριση της αντιμετώπισης της κρίσης.</a:t>
            </a:r>
          </a:p>
        </p:txBody>
      </p:sp>
    </p:spTree>
    <p:extLst>
      <p:ext uri="{BB962C8B-B14F-4D97-AF65-F5344CB8AC3E}">
        <p14:creationId xmlns:p14="http://schemas.microsoft.com/office/powerpoint/2010/main" val="2951287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34</a:t>
            </a:fld>
            <a:endParaRPr lang="en"/>
          </a:p>
        </p:txBody>
      </p:sp>
      <p:sp>
        <p:nvSpPr>
          <p:cNvPr id="4" name="Ορθογώνιο 3"/>
          <p:cNvSpPr/>
          <p:nvPr/>
        </p:nvSpPr>
        <p:spPr>
          <a:xfrm>
            <a:off x="1823514" y="439237"/>
            <a:ext cx="5261377" cy="523220"/>
          </a:xfrm>
          <a:prstGeom prst="rect">
            <a:avLst/>
          </a:prstGeom>
        </p:spPr>
        <p:txBody>
          <a:bodyPr wrap="none">
            <a:spAutoFit/>
          </a:bodyPr>
          <a:lstStyle/>
          <a:p>
            <a:pPr algn="ctr"/>
            <a:r>
              <a:rPr lang="el-GR" b="1" dirty="0">
                <a:solidFill>
                  <a:srgbClr val="999999"/>
                </a:solidFill>
                <a:latin typeface="Trebuchet MS" panose="020B0603020202020204" pitchFamily="34" charset="0"/>
              </a:rPr>
              <a:t>Σενάριο κρίσης: </a:t>
            </a:r>
            <a:r>
              <a:rPr lang="el-GR" b="1" dirty="0" err="1">
                <a:solidFill>
                  <a:srgbClr val="999999"/>
                </a:solidFill>
                <a:latin typeface="Trebuchet MS" panose="020B0603020202020204" pitchFamily="34" charset="0"/>
              </a:rPr>
              <a:t>Κυβερνοαπειλή</a:t>
            </a:r>
            <a:r>
              <a:rPr lang="el-GR" b="1" dirty="0">
                <a:solidFill>
                  <a:srgbClr val="999999"/>
                </a:solidFill>
                <a:latin typeface="Trebuchet MS" panose="020B0603020202020204" pitchFamily="34" charset="0"/>
              </a:rPr>
              <a:t> σε μια τεχνολογική εταιρεία</a:t>
            </a:r>
          </a:p>
          <a:p>
            <a:pPr algn="ctr"/>
            <a:r>
              <a:rPr lang="el-GR" b="1" dirty="0">
                <a:solidFill>
                  <a:srgbClr val="999999"/>
                </a:solidFill>
                <a:latin typeface="Trebuchet MS" panose="020B0603020202020204" pitchFamily="34" charset="0"/>
              </a:rPr>
              <a:t>ΔΙΑΧΕΙΡΙΣΗ Βήμα 3ο</a:t>
            </a:r>
            <a:endParaRPr lang="el-GR" dirty="0"/>
          </a:p>
        </p:txBody>
      </p:sp>
      <p:sp>
        <p:nvSpPr>
          <p:cNvPr id="6" name="TextBox 5"/>
          <p:cNvSpPr txBox="1"/>
          <p:nvPr/>
        </p:nvSpPr>
        <p:spPr>
          <a:xfrm>
            <a:off x="692331" y="1282338"/>
            <a:ext cx="7545978" cy="398314"/>
          </a:xfrm>
          <a:prstGeom prst="rect">
            <a:avLst/>
          </a:prstGeom>
          <a:noFill/>
        </p:spPr>
        <p:txBody>
          <a:bodyPr wrap="square" rtlCol="0">
            <a:spAutoFit/>
          </a:bodyPr>
          <a:lstStyle/>
          <a:p>
            <a:pPr>
              <a:lnSpc>
                <a:spcPct val="115000"/>
              </a:lnSpc>
              <a:buClr>
                <a:schemeClr val="accent1"/>
              </a:buClr>
              <a:buSzPts val="1800"/>
            </a:pPr>
            <a:r>
              <a:rPr lang="el-GR" sz="1800" dirty="0">
                <a:solidFill>
                  <a:srgbClr val="FFFF00"/>
                </a:solidFill>
                <a:latin typeface="Nunito"/>
              </a:rPr>
              <a:t>Βήμα 3: Αντιμετώπιση της κρίσης</a:t>
            </a:r>
          </a:p>
        </p:txBody>
      </p:sp>
      <p:sp>
        <p:nvSpPr>
          <p:cNvPr id="5" name="CasellaDiTesto 4">
            <a:extLst>
              <a:ext uri="{FF2B5EF4-FFF2-40B4-BE49-F238E27FC236}">
                <a16:creationId xmlns:a16="http://schemas.microsoft.com/office/drawing/2014/main" id="{5BF935BB-6CE4-F662-75B1-54A937ADF100}"/>
              </a:ext>
            </a:extLst>
          </p:cNvPr>
          <p:cNvSpPr txBox="1"/>
          <p:nvPr/>
        </p:nvSpPr>
        <p:spPr>
          <a:xfrm>
            <a:off x="692331" y="1998769"/>
            <a:ext cx="7824652" cy="1672509"/>
          </a:xfrm>
          <a:prstGeom prst="rect">
            <a:avLst/>
          </a:prstGeom>
          <a:noFill/>
        </p:spPr>
        <p:txBody>
          <a:bodyPr wrap="square">
            <a:spAutoFit/>
          </a:bodyPr>
          <a:lstStyle/>
          <a:p>
            <a:pPr>
              <a:lnSpc>
                <a:spcPct val="115000"/>
              </a:lnSpc>
              <a:buClr>
                <a:schemeClr val="accent1"/>
              </a:buClr>
              <a:buSzPts val="1800"/>
              <a:buFont typeface="Arial"/>
              <a:buAutoNum type="arabicPeriod"/>
            </a:pPr>
            <a:r>
              <a:rPr lang="el-GR" sz="1800" dirty="0">
                <a:solidFill>
                  <a:srgbClr val="FFFF00"/>
                </a:solidFill>
                <a:latin typeface="Nunito"/>
              </a:rPr>
              <a:t>Οι τεχνικοί της ομάδας διαχείρισης κρίσης αναλαμβάνουν να απομονώσουν και να απενεργοποιήσουν τον </a:t>
            </a:r>
            <a:r>
              <a:rPr lang="el-GR" sz="1800" dirty="0" err="1">
                <a:solidFill>
                  <a:srgbClr val="FFFF00"/>
                </a:solidFill>
                <a:latin typeface="Nunito"/>
              </a:rPr>
              <a:t>χάκερ</a:t>
            </a:r>
            <a:r>
              <a:rPr lang="el-GR" sz="1800" dirty="0">
                <a:solidFill>
                  <a:srgbClr val="FFFF00"/>
                </a:solidFill>
                <a:latin typeface="Nunito"/>
              </a:rPr>
              <a:t> από το σύστημα.</a:t>
            </a:r>
          </a:p>
          <a:p>
            <a:pPr>
              <a:lnSpc>
                <a:spcPct val="115000"/>
              </a:lnSpc>
              <a:buClr>
                <a:schemeClr val="accent1"/>
              </a:buClr>
              <a:buSzPts val="1800"/>
              <a:buFont typeface="Arial"/>
              <a:buAutoNum type="arabicPeriod"/>
            </a:pPr>
            <a:r>
              <a:rPr lang="el-GR" sz="1800" dirty="0">
                <a:solidFill>
                  <a:srgbClr val="FFFF00"/>
                </a:solidFill>
                <a:latin typeface="Nunito"/>
              </a:rPr>
              <a:t>Προστατεύονται οι ευαίσθητες πληροφορίες των πελατών και η ασφάλεια του συστήματος ενισχύεται με ενημερώσεις λογισμικού και εφαρμογή πρόσθετων ασφαλείας.</a:t>
            </a:r>
          </a:p>
        </p:txBody>
      </p:sp>
    </p:spTree>
    <p:extLst>
      <p:ext uri="{BB962C8B-B14F-4D97-AF65-F5344CB8AC3E}">
        <p14:creationId xmlns:p14="http://schemas.microsoft.com/office/powerpoint/2010/main" val="2245091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35</a:t>
            </a:fld>
            <a:endParaRPr lang="en"/>
          </a:p>
        </p:txBody>
      </p:sp>
      <p:sp>
        <p:nvSpPr>
          <p:cNvPr id="4" name="Ορθογώνιο 3"/>
          <p:cNvSpPr/>
          <p:nvPr/>
        </p:nvSpPr>
        <p:spPr>
          <a:xfrm>
            <a:off x="1823514" y="439237"/>
            <a:ext cx="5261377" cy="523220"/>
          </a:xfrm>
          <a:prstGeom prst="rect">
            <a:avLst/>
          </a:prstGeom>
        </p:spPr>
        <p:txBody>
          <a:bodyPr wrap="none">
            <a:spAutoFit/>
          </a:bodyPr>
          <a:lstStyle/>
          <a:p>
            <a:pPr algn="ctr"/>
            <a:r>
              <a:rPr lang="el-GR" b="1" dirty="0">
                <a:solidFill>
                  <a:srgbClr val="999999"/>
                </a:solidFill>
                <a:latin typeface="Trebuchet MS" panose="020B0603020202020204" pitchFamily="34" charset="0"/>
              </a:rPr>
              <a:t>Σενάριο κρίσης: </a:t>
            </a:r>
            <a:r>
              <a:rPr lang="el-GR" b="1" dirty="0" err="1">
                <a:solidFill>
                  <a:srgbClr val="999999"/>
                </a:solidFill>
                <a:latin typeface="Trebuchet MS" panose="020B0603020202020204" pitchFamily="34" charset="0"/>
              </a:rPr>
              <a:t>Κυβερνοαπειλή</a:t>
            </a:r>
            <a:r>
              <a:rPr lang="el-GR" b="1" dirty="0">
                <a:solidFill>
                  <a:srgbClr val="999999"/>
                </a:solidFill>
                <a:latin typeface="Trebuchet MS" panose="020B0603020202020204" pitchFamily="34" charset="0"/>
              </a:rPr>
              <a:t> σε μια τεχνολογική εταιρεία</a:t>
            </a:r>
          </a:p>
          <a:p>
            <a:pPr algn="ctr"/>
            <a:r>
              <a:rPr lang="el-GR" b="1" dirty="0">
                <a:solidFill>
                  <a:srgbClr val="999999"/>
                </a:solidFill>
                <a:latin typeface="Trebuchet MS" panose="020B0603020202020204" pitchFamily="34" charset="0"/>
              </a:rPr>
              <a:t>ΔΙΑΧΕΙΡΙΣΗ Βήμα 4ο</a:t>
            </a:r>
            <a:endParaRPr lang="el-GR" dirty="0"/>
          </a:p>
        </p:txBody>
      </p:sp>
      <p:sp>
        <p:nvSpPr>
          <p:cNvPr id="6" name="TextBox 5"/>
          <p:cNvSpPr txBox="1"/>
          <p:nvPr/>
        </p:nvSpPr>
        <p:spPr>
          <a:xfrm>
            <a:off x="692331" y="1282338"/>
            <a:ext cx="7545978" cy="398314"/>
          </a:xfrm>
          <a:prstGeom prst="rect">
            <a:avLst/>
          </a:prstGeom>
          <a:noFill/>
        </p:spPr>
        <p:txBody>
          <a:bodyPr wrap="square" rtlCol="0">
            <a:spAutoFit/>
          </a:bodyPr>
          <a:lstStyle/>
          <a:p>
            <a:pPr>
              <a:lnSpc>
                <a:spcPct val="115000"/>
              </a:lnSpc>
              <a:buClr>
                <a:schemeClr val="accent1"/>
              </a:buClr>
              <a:buSzPts val="1800"/>
            </a:pPr>
            <a:r>
              <a:rPr lang="el-GR" sz="1800" dirty="0">
                <a:solidFill>
                  <a:srgbClr val="FFFF00"/>
                </a:solidFill>
                <a:latin typeface="Nunito"/>
              </a:rPr>
              <a:t>Βήμα 4: Επικοινωνία και διαχείριση κρίσης</a:t>
            </a:r>
          </a:p>
        </p:txBody>
      </p:sp>
      <p:sp>
        <p:nvSpPr>
          <p:cNvPr id="5" name="CasellaDiTesto 4">
            <a:extLst>
              <a:ext uri="{FF2B5EF4-FFF2-40B4-BE49-F238E27FC236}">
                <a16:creationId xmlns:a16="http://schemas.microsoft.com/office/drawing/2014/main" id="{5BF935BB-6CE4-F662-75B1-54A937ADF100}"/>
              </a:ext>
            </a:extLst>
          </p:cNvPr>
          <p:cNvSpPr txBox="1"/>
          <p:nvPr/>
        </p:nvSpPr>
        <p:spPr>
          <a:xfrm>
            <a:off x="692331" y="1998769"/>
            <a:ext cx="7824652" cy="1991058"/>
          </a:xfrm>
          <a:prstGeom prst="rect">
            <a:avLst/>
          </a:prstGeom>
          <a:noFill/>
        </p:spPr>
        <p:txBody>
          <a:bodyPr wrap="square">
            <a:spAutoFit/>
          </a:bodyPr>
          <a:lstStyle/>
          <a:p>
            <a:pPr>
              <a:lnSpc>
                <a:spcPct val="115000"/>
              </a:lnSpc>
              <a:buClr>
                <a:schemeClr val="accent1"/>
              </a:buClr>
              <a:buSzPts val="1800"/>
              <a:buFont typeface="Arial"/>
              <a:buAutoNum type="arabicPeriod"/>
            </a:pPr>
            <a:r>
              <a:rPr lang="el-GR" sz="1800" dirty="0">
                <a:solidFill>
                  <a:srgbClr val="FFFF00"/>
                </a:solidFill>
                <a:latin typeface="Nunito"/>
              </a:rPr>
              <a:t>Η εταιρεία εκδίδει μια επίσημη δήλωση για την </a:t>
            </a:r>
            <a:r>
              <a:rPr lang="el-GR" sz="1800" dirty="0" err="1">
                <a:solidFill>
                  <a:srgbClr val="FFFF00"/>
                </a:solidFill>
                <a:latin typeface="Nunito"/>
              </a:rPr>
              <a:t>κυβερνοαπειλή</a:t>
            </a:r>
            <a:r>
              <a:rPr lang="el-GR" sz="1800" dirty="0">
                <a:solidFill>
                  <a:srgbClr val="FFFF00"/>
                </a:solidFill>
                <a:latin typeface="Nunito"/>
              </a:rPr>
              <a:t>, ενημερώνοντας τους πελάτες για το συμβάν, τα μέτρα που έχουν ληφθεί και τα επόμενα βήματα που θα ακολουθηθούν.</a:t>
            </a:r>
          </a:p>
          <a:p>
            <a:pPr>
              <a:lnSpc>
                <a:spcPct val="115000"/>
              </a:lnSpc>
              <a:buClr>
                <a:schemeClr val="accent1"/>
              </a:buClr>
              <a:buSzPts val="1800"/>
              <a:buFont typeface="Arial"/>
              <a:buAutoNum type="arabicPeriod"/>
            </a:pPr>
            <a:r>
              <a:rPr lang="el-GR" sz="1800" dirty="0">
                <a:solidFill>
                  <a:srgbClr val="FFFF00"/>
                </a:solidFill>
                <a:latin typeface="Nunito"/>
              </a:rPr>
              <a:t>Ένα επικοινωνιακό σχέδιο κρίσης αναπτύσσεται για τη διαχείριση των επιπτώσεων στη φήμη της εταιρείας και την επανάκτηση της εμπιστοσύνης των πελατών.</a:t>
            </a:r>
          </a:p>
        </p:txBody>
      </p:sp>
    </p:spTree>
    <p:extLst>
      <p:ext uri="{BB962C8B-B14F-4D97-AF65-F5344CB8AC3E}">
        <p14:creationId xmlns:p14="http://schemas.microsoft.com/office/powerpoint/2010/main" val="237976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36</a:t>
            </a:fld>
            <a:endParaRPr lang="en"/>
          </a:p>
        </p:txBody>
      </p:sp>
      <p:sp>
        <p:nvSpPr>
          <p:cNvPr id="4" name="Ορθογώνιο 3"/>
          <p:cNvSpPr/>
          <p:nvPr/>
        </p:nvSpPr>
        <p:spPr>
          <a:xfrm>
            <a:off x="1823514" y="439237"/>
            <a:ext cx="5261377" cy="523220"/>
          </a:xfrm>
          <a:prstGeom prst="rect">
            <a:avLst/>
          </a:prstGeom>
        </p:spPr>
        <p:txBody>
          <a:bodyPr wrap="none">
            <a:spAutoFit/>
          </a:bodyPr>
          <a:lstStyle/>
          <a:p>
            <a:pPr algn="ctr"/>
            <a:r>
              <a:rPr lang="el-GR" b="1" dirty="0">
                <a:solidFill>
                  <a:srgbClr val="999999"/>
                </a:solidFill>
                <a:latin typeface="Trebuchet MS" panose="020B0603020202020204" pitchFamily="34" charset="0"/>
              </a:rPr>
              <a:t>Σενάριο κρίσης: </a:t>
            </a:r>
            <a:r>
              <a:rPr lang="el-GR" b="1" dirty="0" err="1">
                <a:solidFill>
                  <a:srgbClr val="999999"/>
                </a:solidFill>
                <a:latin typeface="Trebuchet MS" panose="020B0603020202020204" pitchFamily="34" charset="0"/>
              </a:rPr>
              <a:t>Κυβερνοαπειλή</a:t>
            </a:r>
            <a:r>
              <a:rPr lang="el-GR" b="1" dirty="0">
                <a:solidFill>
                  <a:srgbClr val="999999"/>
                </a:solidFill>
                <a:latin typeface="Trebuchet MS" panose="020B0603020202020204" pitchFamily="34" charset="0"/>
              </a:rPr>
              <a:t> σε μια τεχνολογική εταιρεία</a:t>
            </a:r>
          </a:p>
          <a:p>
            <a:pPr algn="ctr"/>
            <a:r>
              <a:rPr lang="el-GR" b="1" dirty="0">
                <a:solidFill>
                  <a:srgbClr val="999999"/>
                </a:solidFill>
                <a:latin typeface="Trebuchet MS" panose="020B0603020202020204" pitchFamily="34" charset="0"/>
              </a:rPr>
              <a:t>ΔΙΑΧΕΙΡΙΣΗ Βήμα 5ο</a:t>
            </a:r>
            <a:endParaRPr lang="el-GR" dirty="0"/>
          </a:p>
        </p:txBody>
      </p:sp>
      <p:sp>
        <p:nvSpPr>
          <p:cNvPr id="6" name="TextBox 5"/>
          <p:cNvSpPr txBox="1"/>
          <p:nvPr/>
        </p:nvSpPr>
        <p:spPr>
          <a:xfrm>
            <a:off x="692331" y="1282338"/>
            <a:ext cx="7545978" cy="398314"/>
          </a:xfrm>
          <a:prstGeom prst="rect">
            <a:avLst/>
          </a:prstGeom>
          <a:noFill/>
        </p:spPr>
        <p:txBody>
          <a:bodyPr wrap="square" rtlCol="0">
            <a:spAutoFit/>
          </a:bodyPr>
          <a:lstStyle/>
          <a:p>
            <a:pPr>
              <a:lnSpc>
                <a:spcPct val="115000"/>
              </a:lnSpc>
              <a:buClr>
                <a:schemeClr val="accent1"/>
              </a:buClr>
              <a:buSzPts val="1800"/>
            </a:pPr>
            <a:r>
              <a:rPr lang="el-GR" sz="1800" dirty="0">
                <a:solidFill>
                  <a:srgbClr val="FFFF00"/>
                </a:solidFill>
                <a:latin typeface="Nunito"/>
              </a:rPr>
              <a:t>Βήμα 5: Ανάκτηση και αξιολόγηση</a:t>
            </a:r>
          </a:p>
        </p:txBody>
      </p:sp>
      <p:sp>
        <p:nvSpPr>
          <p:cNvPr id="5" name="CasellaDiTesto 4">
            <a:extLst>
              <a:ext uri="{FF2B5EF4-FFF2-40B4-BE49-F238E27FC236}">
                <a16:creationId xmlns:a16="http://schemas.microsoft.com/office/drawing/2014/main" id="{5BF935BB-6CE4-F662-75B1-54A937ADF100}"/>
              </a:ext>
            </a:extLst>
          </p:cNvPr>
          <p:cNvSpPr txBox="1"/>
          <p:nvPr/>
        </p:nvSpPr>
        <p:spPr>
          <a:xfrm>
            <a:off x="659674" y="1763637"/>
            <a:ext cx="7824652" cy="2309607"/>
          </a:xfrm>
          <a:prstGeom prst="rect">
            <a:avLst/>
          </a:prstGeom>
          <a:noFill/>
        </p:spPr>
        <p:txBody>
          <a:bodyPr wrap="square">
            <a:spAutoFit/>
          </a:bodyPr>
          <a:lstStyle/>
          <a:p>
            <a:pPr>
              <a:lnSpc>
                <a:spcPct val="115000"/>
              </a:lnSpc>
              <a:buClr>
                <a:schemeClr val="accent1"/>
              </a:buClr>
              <a:buSzPts val="1800"/>
              <a:buFont typeface="Arial"/>
              <a:buAutoNum type="arabicPeriod"/>
            </a:pPr>
            <a:r>
              <a:rPr lang="el-GR" sz="1800" dirty="0">
                <a:solidFill>
                  <a:srgbClr val="FFFF00"/>
                </a:solidFill>
                <a:latin typeface="Nunito"/>
              </a:rPr>
              <a:t>Μετά την αντιμετώπιση της κρίσης, η ομάδα διαχείρισης κρίσης προχωρά στην αποκατάσταση του κανονικού λειτουργικού της συστήματος και των διαδικασιών της εταιρείας.</a:t>
            </a:r>
          </a:p>
          <a:p>
            <a:pPr>
              <a:lnSpc>
                <a:spcPct val="115000"/>
              </a:lnSpc>
              <a:buClr>
                <a:schemeClr val="accent1"/>
              </a:buClr>
              <a:buSzPts val="1800"/>
              <a:buFont typeface="Arial"/>
              <a:buAutoNum type="arabicPeriod"/>
            </a:pPr>
            <a:r>
              <a:rPr lang="el-GR" sz="1800" dirty="0">
                <a:solidFill>
                  <a:srgbClr val="FFFF00"/>
                </a:solidFill>
                <a:latin typeface="Nunito"/>
              </a:rPr>
              <a:t>Πραγματοποιείται μια αξιολόγηση των προκλήσεων και των μαθημάτων που αποκομίστηκαν από την κρίση. Αυτό περιλαμβάνει την εκτίμηση των αδυναμιών του υπάρχοντος συστήματος ασφαλείας και την ανάπτυξη βελτιώσεων για το μέλλον.</a:t>
            </a:r>
          </a:p>
        </p:txBody>
      </p:sp>
    </p:spTree>
    <p:extLst>
      <p:ext uri="{BB962C8B-B14F-4D97-AF65-F5344CB8AC3E}">
        <p14:creationId xmlns:p14="http://schemas.microsoft.com/office/powerpoint/2010/main" val="948770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37</a:t>
            </a:fld>
            <a:endParaRPr lang="en"/>
          </a:p>
        </p:txBody>
      </p:sp>
      <p:sp>
        <p:nvSpPr>
          <p:cNvPr id="4" name="Ορθογώνιο 3"/>
          <p:cNvSpPr/>
          <p:nvPr/>
        </p:nvSpPr>
        <p:spPr>
          <a:xfrm>
            <a:off x="1823514" y="439237"/>
            <a:ext cx="5261377" cy="523220"/>
          </a:xfrm>
          <a:prstGeom prst="rect">
            <a:avLst/>
          </a:prstGeom>
        </p:spPr>
        <p:txBody>
          <a:bodyPr wrap="none">
            <a:spAutoFit/>
          </a:bodyPr>
          <a:lstStyle/>
          <a:p>
            <a:pPr algn="ctr"/>
            <a:r>
              <a:rPr lang="el-GR" b="1" dirty="0">
                <a:solidFill>
                  <a:srgbClr val="999999"/>
                </a:solidFill>
                <a:latin typeface="Trebuchet MS" panose="020B0603020202020204" pitchFamily="34" charset="0"/>
              </a:rPr>
              <a:t>Σενάριο κρίσης: </a:t>
            </a:r>
            <a:r>
              <a:rPr lang="el-GR" b="1" dirty="0" err="1">
                <a:solidFill>
                  <a:srgbClr val="999999"/>
                </a:solidFill>
                <a:latin typeface="Trebuchet MS" panose="020B0603020202020204" pitchFamily="34" charset="0"/>
              </a:rPr>
              <a:t>Κυβερνοαπειλή</a:t>
            </a:r>
            <a:r>
              <a:rPr lang="el-GR" b="1" dirty="0">
                <a:solidFill>
                  <a:srgbClr val="999999"/>
                </a:solidFill>
                <a:latin typeface="Trebuchet MS" panose="020B0603020202020204" pitchFamily="34" charset="0"/>
              </a:rPr>
              <a:t> σε μια τεχνολογική εταιρεία</a:t>
            </a:r>
          </a:p>
          <a:p>
            <a:pPr algn="ctr"/>
            <a:r>
              <a:rPr lang="el-GR" b="1" dirty="0">
                <a:solidFill>
                  <a:srgbClr val="999999"/>
                </a:solidFill>
                <a:latin typeface="Trebuchet MS" panose="020B0603020202020204" pitchFamily="34" charset="0"/>
              </a:rPr>
              <a:t>ΔΙΑΧΕΙΡΙΣΗ Βήμα 6ο</a:t>
            </a:r>
            <a:endParaRPr lang="el-GR" dirty="0"/>
          </a:p>
        </p:txBody>
      </p:sp>
      <p:sp>
        <p:nvSpPr>
          <p:cNvPr id="6" name="TextBox 5"/>
          <p:cNvSpPr txBox="1"/>
          <p:nvPr/>
        </p:nvSpPr>
        <p:spPr>
          <a:xfrm>
            <a:off x="692331" y="1282338"/>
            <a:ext cx="7545978" cy="398314"/>
          </a:xfrm>
          <a:prstGeom prst="rect">
            <a:avLst/>
          </a:prstGeom>
          <a:noFill/>
        </p:spPr>
        <p:txBody>
          <a:bodyPr wrap="square" rtlCol="0">
            <a:spAutoFit/>
          </a:bodyPr>
          <a:lstStyle/>
          <a:p>
            <a:pPr>
              <a:lnSpc>
                <a:spcPct val="115000"/>
              </a:lnSpc>
              <a:buClr>
                <a:schemeClr val="accent1"/>
              </a:buClr>
              <a:buSzPts val="1800"/>
            </a:pPr>
            <a:r>
              <a:rPr lang="el-GR" sz="1800" dirty="0">
                <a:solidFill>
                  <a:srgbClr val="FFFF00"/>
                </a:solidFill>
                <a:latin typeface="Nunito"/>
              </a:rPr>
              <a:t>Βήμα 6: Πρόληψη και προετοιμασία</a:t>
            </a:r>
          </a:p>
        </p:txBody>
      </p:sp>
      <p:sp>
        <p:nvSpPr>
          <p:cNvPr id="5" name="CasellaDiTesto 4">
            <a:extLst>
              <a:ext uri="{FF2B5EF4-FFF2-40B4-BE49-F238E27FC236}">
                <a16:creationId xmlns:a16="http://schemas.microsoft.com/office/drawing/2014/main" id="{5BF935BB-6CE4-F662-75B1-54A937ADF100}"/>
              </a:ext>
            </a:extLst>
          </p:cNvPr>
          <p:cNvSpPr txBox="1"/>
          <p:nvPr/>
        </p:nvSpPr>
        <p:spPr>
          <a:xfrm>
            <a:off x="659674" y="1763637"/>
            <a:ext cx="7824652" cy="1672509"/>
          </a:xfrm>
          <a:prstGeom prst="rect">
            <a:avLst/>
          </a:prstGeom>
          <a:noFill/>
        </p:spPr>
        <p:txBody>
          <a:bodyPr wrap="square">
            <a:spAutoFit/>
          </a:bodyPr>
          <a:lstStyle/>
          <a:p>
            <a:pPr>
              <a:lnSpc>
                <a:spcPct val="115000"/>
              </a:lnSpc>
              <a:buClr>
                <a:schemeClr val="accent1"/>
              </a:buClr>
              <a:buSzPts val="1800"/>
              <a:buFont typeface="Arial"/>
              <a:buAutoNum type="arabicPeriod"/>
            </a:pPr>
            <a:r>
              <a:rPr lang="el-GR" sz="1800" dirty="0">
                <a:solidFill>
                  <a:srgbClr val="FFFF00"/>
                </a:solidFill>
                <a:latin typeface="Nunito"/>
              </a:rPr>
              <a:t>Με βάση τις αξιολογήσεις, η εταιρεία εφαρμόζει μέτρα πρόληψης και βελτιώνει τον υφιστάμενο έλεγχο ασφαλείας, για να μειώσει τον κίνδυνο μελλοντικών </a:t>
            </a:r>
            <a:r>
              <a:rPr lang="el-GR" sz="1800" dirty="0" err="1">
                <a:solidFill>
                  <a:srgbClr val="FFFF00"/>
                </a:solidFill>
                <a:latin typeface="Nunito"/>
              </a:rPr>
              <a:t>κυβερνοεπιθέσεων</a:t>
            </a:r>
            <a:r>
              <a:rPr lang="el-GR" sz="1800" dirty="0">
                <a:solidFill>
                  <a:srgbClr val="FFFF00"/>
                </a:solidFill>
                <a:latin typeface="Nunito"/>
              </a:rPr>
              <a:t>.</a:t>
            </a:r>
          </a:p>
          <a:p>
            <a:pPr>
              <a:lnSpc>
                <a:spcPct val="115000"/>
              </a:lnSpc>
              <a:buClr>
                <a:schemeClr val="accent1"/>
              </a:buClr>
              <a:buSzPts val="1800"/>
              <a:buFont typeface="Arial"/>
              <a:buAutoNum type="arabicPeriod"/>
            </a:pPr>
            <a:r>
              <a:rPr lang="el-GR" sz="1800" dirty="0">
                <a:solidFill>
                  <a:srgbClr val="FFFF00"/>
                </a:solidFill>
                <a:latin typeface="Nunito"/>
              </a:rPr>
              <a:t>Προετοιμασία και εκπαίδευση των εργαζομένων για την αντιμετώπιση πιθανών κρίσεων και την επίλυση προβλημάτων ασφαλείας.</a:t>
            </a:r>
          </a:p>
        </p:txBody>
      </p:sp>
    </p:spTree>
    <p:extLst>
      <p:ext uri="{BB962C8B-B14F-4D97-AF65-F5344CB8AC3E}">
        <p14:creationId xmlns:p14="http://schemas.microsoft.com/office/powerpoint/2010/main" val="1091875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38</a:t>
            </a:fld>
            <a:endParaRPr lang="en"/>
          </a:p>
        </p:txBody>
      </p:sp>
      <p:sp>
        <p:nvSpPr>
          <p:cNvPr id="4" name="Ορθογώνιο 3"/>
          <p:cNvSpPr/>
          <p:nvPr/>
        </p:nvSpPr>
        <p:spPr>
          <a:xfrm>
            <a:off x="1823514" y="439237"/>
            <a:ext cx="5261377" cy="523220"/>
          </a:xfrm>
          <a:prstGeom prst="rect">
            <a:avLst/>
          </a:prstGeom>
        </p:spPr>
        <p:txBody>
          <a:bodyPr wrap="none">
            <a:spAutoFit/>
          </a:bodyPr>
          <a:lstStyle/>
          <a:p>
            <a:pPr algn="ctr"/>
            <a:r>
              <a:rPr lang="el-GR" b="1" dirty="0">
                <a:solidFill>
                  <a:srgbClr val="999999"/>
                </a:solidFill>
                <a:latin typeface="Trebuchet MS" panose="020B0603020202020204" pitchFamily="34" charset="0"/>
              </a:rPr>
              <a:t>Σενάριο κρίσης: </a:t>
            </a:r>
            <a:r>
              <a:rPr lang="el-GR" b="1" dirty="0" err="1">
                <a:solidFill>
                  <a:srgbClr val="999999"/>
                </a:solidFill>
                <a:latin typeface="Trebuchet MS" panose="020B0603020202020204" pitchFamily="34" charset="0"/>
              </a:rPr>
              <a:t>Κυβερνοαπειλή</a:t>
            </a:r>
            <a:r>
              <a:rPr lang="el-GR" b="1" dirty="0">
                <a:solidFill>
                  <a:srgbClr val="999999"/>
                </a:solidFill>
                <a:latin typeface="Trebuchet MS" panose="020B0603020202020204" pitchFamily="34" charset="0"/>
              </a:rPr>
              <a:t> σε μια τεχνολογική εταιρεία</a:t>
            </a:r>
          </a:p>
          <a:p>
            <a:pPr algn="ctr"/>
            <a:r>
              <a:rPr lang="el-GR" b="1" dirty="0">
                <a:solidFill>
                  <a:srgbClr val="999999"/>
                </a:solidFill>
                <a:latin typeface="Trebuchet MS" panose="020B0603020202020204" pitchFamily="34" charset="0"/>
              </a:rPr>
              <a:t>ΔΙΑΧΕΙΡΙΣΗ Βήμα 7ο</a:t>
            </a:r>
            <a:endParaRPr lang="el-GR" dirty="0"/>
          </a:p>
        </p:txBody>
      </p:sp>
      <p:sp>
        <p:nvSpPr>
          <p:cNvPr id="6" name="TextBox 5"/>
          <p:cNvSpPr txBox="1"/>
          <p:nvPr/>
        </p:nvSpPr>
        <p:spPr>
          <a:xfrm>
            <a:off x="681213" y="1047206"/>
            <a:ext cx="7545978" cy="398314"/>
          </a:xfrm>
          <a:prstGeom prst="rect">
            <a:avLst/>
          </a:prstGeom>
          <a:noFill/>
        </p:spPr>
        <p:txBody>
          <a:bodyPr wrap="square" rtlCol="0">
            <a:spAutoFit/>
          </a:bodyPr>
          <a:lstStyle/>
          <a:p>
            <a:pPr>
              <a:lnSpc>
                <a:spcPct val="115000"/>
              </a:lnSpc>
              <a:buClr>
                <a:schemeClr val="accent1"/>
              </a:buClr>
              <a:buSzPts val="1800"/>
            </a:pPr>
            <a:r>
              <a:rPr lang="el-GR" sz="1800" dirty="0">
                <a:solidFill>
                  <a:srgbClr val="FFFF00"/>
                </a:solidFill>
                <a:latin typeface="Nunito"/>
              </a:rPr>
              <a:t>Βήμα 7: Αξιολόγηση και επανεξέταση</a:t>
            </a:r>
          </a:p>
        </p:txBody>
      </p:sp>
      <p:sp>
        <p:nvSpPr>
          <p:cNvPr id="5" name="CasellaDiTesto 4">
            <a:extLst>
              <a:ext uri="{FF2B5EF4-FFF2-40B4-BE49-F238E27FC236}">
                <a16:creationId xmlns:a16="http://schemas.microsoft.com/office/drawing/2014/main" id="{5BF935BB-6CE4-F662-75B1-54A937ADF100}"/>
              </a:ext>
            </a:extLst>
          </p:cNvPr>
          <p:cNvSpPr txBox="1"/>
          <p:nvPr/>
        </p:nvSpPr>
        <p:spPr>
          <a:xfrm>
            <a:off x="659674" y="1530269"/>
            <a:ext cx="7824652" cy="2628155"/>
          </a:xfrm>
          <a:prstGeom prst="rect">
            <a:avLst/>
          </a:prstGeom>
          <a:noFill/>
        </p:spPr>
        <p:txBody>
          <a:bodyPr wrap="square">
            <a:spAutoFit/>
          </a:bodyPr>
          <a:lstStyle/>
          <a:p>
            <a:pPr>
              <a:lnSpc>
                <a:spcPct val="115000"/>
              </a:lnSpc>
              <a:buClr>
                <a:schemeClr val="accent1"/>
              </a:buClr>
              <a:buSzPts val="1800"/>
              <a:buFont typeface="Arial"/>
              <a:buAutoNum type="arabicPeriod"/>
            </a:pPr>
            <a:r>
              <a:rPr lang="el-GR" sz="1800" dirty="0">
                <a:solidFill>
                  <a:srgbClr val="FFFF00"/>
                </a:solidFill>
                <a:latin typeface="Nunito"/>
              </a:rPr>
              <a:t>Η εταιρεία πραγματοποιεί μια ολοκληρωμένη αξιολόγηση της αντίδρασής της στην κρίση. Αυτή περιλαμβάνει την αξιολόγηση της αποτελεσματικότητας των μέτρων που ελήφθησαν, την αναγνώριση των δυνατοτήτων βελτίωσης και την επανεξέταση των διαδικασιών και του επιχειρησιακού μοντέλου αντιμετώπισης κρίσεων.</a:t>
            </a:r>
          </a:p>
          <a:p>
            <a:pPr>
              <a:lnSpc>
                <a:spcPct val="115000"/>
              </a:lnSpc>
              <a:buClr>
                <a:schemeClr val="accent1"/>
              </a:buClr>
              <a:buSzPts val="1800"/>
              <a:buFont typeface="Arial"/>
              <a:buAutoNum type="arabicPeriod"/>
            </a:pPr>
            <a:r>
              <a:rPr lang="el-GR" sz="1800" dirty="0">
                <a:solidFill>
                  <a:srgbClr val="FFFF00"/>
                </a:solidFill>
                <a:latin typeface="Nunito"/>
              </a:rPr>
              <a:t>Με βάση την αξιολόγηση, προτείνονται και εφαρμόζονται απαραίτητες βελτιώσεις στο επιχειρησιακό μοντέλο αντιμετώπισης κρίσεων, προκειμένου να αυξηθεί η ικανότητα ανταπόκρισης σε μελλοντικές κρίσεις.</a:t>
            </a:r>
          </a:p>
        </p:txBody>
      </p:sp>
    </p:spTree>
    <p:extLst>
      <p:ext uri="{BB962C8B-B14F-4D97-AF65-F5344CB8AC3E}">
        <p14:creationId xmlns:p14="http://schemas.microsoft.com/office/powerpoint/2010/main" val="660335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39</a:t>
            </a:fld>
            <a:endParaRPr lang="en"/>
          </a:p>
        </p:txBody>
      </p:sp>
      <p:sp>
        <p:nvSpPr>
          <p:cNvPr id="4" name="Ορθογώνιο 3"/>
          <p:cNvSpPr/>
          <p:nvPr/>
        </p:nvSpPr>
        <p:spPr>
          <a:xfrm>
            <a:off x="1823514" y="439237"/>
            <a:ext cx="6482865" cy="307777"/>
          </a:xfrm>
          <a:prstGeom prst="rect">
            <a:avLst/>
          </a:prstGeom>
        </p:spPr>
        <p:txBody>
          <a:bodyPr wrap="none">
            <a:spAutoFit/>
          </a:bodyPr>
          <a:lstStyle/>
          <a:p>
            <a:r>
              <a:rPr lang="el-GR" b="1" dirty="0">
                <a:solidFill>
                  <a:srgbClr val="999999"/>
                </a:solidFill>
                <a:latin typeface="Trebuchet MS" panose="020B0603020202020204" pitchFamily="34" charset="0"/>
              </a:rPr>
              <a:t>2ο Σενάριο κρίσης: Ατύχημα στην παραγωγή σε μια βιομηχανική εταιρεία</a:t>
            </a:r>
            <a:endParaRPr lang="el-GR" dirty="0"/>
          </a:p>
        </p:txBody>
      </p:sp>
      <p:sp>
        <p:nvSpPr>
          <p:cNvPr id="6" name="TextBox 5"/>
          <p:cNvSpPr txBox="1"/>
          <p:nvPr/>
        </p:nvSpPr>
        <p:spPr>
          <a:xfrm>
            <a:off x="683623" y="1160418"/>
            <a:ext cx="7545978" cy="2626553"/>
          </a:xfrm>
          <a:prstGeom prst="rect">
            <a:avLst/>
          </a:prstGeom>
          <a:noFill/>
        </p:spPr>
        <p:txBody>
          <a:bodyPr wrap="square" rtlCol="0">
            <a:spAutoFit/>
          </a:bodyPr>
          <a:lstStyle/>
          <a:p>
            <a:pPr>
              <a:lnSpc>
                <a:spcPct val="115000"/>
              </a:lnSpc>
              <a:buClr>
                <a:schemeClr val="accent1"/>
              </a:buClr>
              <a:buSzPts val="1800"/>
            </a:pPr>
            <a:r>
              <a:rPr lang="el-GR" sz="2400" b="0" i="0" dirty="0">
                <a:solidFill>
                  <a:srgbClr val="FFFF00"/>
                </a:solidFill>
                <a:effectLst/>
                <a:latin typeface="Söhne"/>
              </a:rPr>
              <a:t>Η εταιρεία </a:t>
            </a:r>
            <a:r>
              <a:rPr lang="it-IT" sz="2400" b="0" i="0" dirty="0">
                <a:solidFill>
                  <a:srgbClr val="FFFF00"/>
                </a:solidFill>
                <a:effectLst/>
                <a:latin typeface="Söhne"/>
              </a:rPr>
              <a:t>ABC, </a:t>
            </a:r>
            <a:r>
              <a:rPr lang="el-GR" sz="2400" b="0" i="0" dirty="0">
                <a:solidFill>
                  <a:srgbClr val="FFFF00"/>
                </a:solidFill>
                <a:effectLst/>
                <a:latin typeface="Söhne"/>
              </a:rPr>
              <a:t>μια βιομηχανική εταιρεία που κατασκευάζει προϊόντα, αντιμετωπίζει ένα σοβαρό ατύχημα στην παραγωγή. Κατά τη διάρκεια ενός πειράματος, συμβαίνει μια διαρροή χημικής ουσίας, προκαλώντας μια εκρηκτική αντίδραση και τραυματίζοντας αρκετούς εργαζομένους.</a:t>
            </a:r>
            <a:endParaRPr lang="el-GR" sz="1800" dirty="0">
              <a:solidFill>
                <a:srgbClr val="FFFF00"/>
              </a:solidFill>
              <a:latin typeface="Nunito"/>
              <a:sym typeface="Nunito"/>
            </a:endParaRPr>
          </a:p>
        </p:txBody>
      </p:sp>
    </p:spTree>
    <p:extLst>
      <p:ext uri="{BB962C8B-B14F-4D97-AF65-F5344CB8AC3E}">
        <p14:creationId xmlns:p14="http://schemas.microsoft.com/office/powerpoint/2010/main" val="3576426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16"/>
          <p:cNvSpPr txBox="1">
            <a:spLocks noGrp="1"/>
          </p:cNvSpPr>
          <p:nvPr>
            <p:ph type="title"/>
          </p:nvPr>
        </p:nvSpPr>
        <p:spPr>
          <a:xfrm>
            <a:off x="548125" y="301475"/>
            <a:ext cx="5896218" cy="396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l-GR" sz="1600" dirty="0">
                <a:solidFill>
                  <a:srgbClr val="FFC000"/>
                </a:solidFill>
              </a:rPr>
              <a:t>Υπάρχουν 4 τύποι δομών οργανισμών είναι παρούσες σε μια κρίση… </a:t>
            </a:r>
            <a:endParaRPr sz="1600" dirty="0">
              <a:solidFill>
                <a:srgbClr val="FFC000"/>
              </a:solidFill>
            </a:endParaRPr>
          </a:p>
        </p:txBody>
      </p:sp>
      <p:sp>
        <p:nvSpPr>
          <p:cNvPr id="244" name="Google Shape;244;p16"/>
          <p:cNvSpPr txBox="1">
            <a:spLocks noGrp="1"/>
          </p:cNvSpPr>
          <p:nvPr>
            <p:ph type="body" idx="1"/>
          </p:nvPr>
        </p:nvSpPr>
        <p:spPr>
          <a:xfrm>
            <a:off x="548125" y="776152"/>
            <a:ext cx="6167100" cy="3297900"/>
          </a:xfrm>
          <a:prstGeom prst="rect">
            <a:avLst/>
          </a:prstGeom>
        </p:spPr>
        <p:txBody>
          <a:bodyPr spcFirstLastPara="1" wrap="square" lIns="0" tIns="0" rIns="0" bIns="0" anchor="t" anchorCtr="0">
            <a:noAutofit/>
          </a:bodyPr>
          <a:lstStyle/>
          <a:p>
            <a:pPr marL="457200" lvl="0" indent="-355600" algn="l" rtl="0">
              <a:spcBef>
                <a:spcPts val="0"/>
              </a:spcBef>
              <a:spcAft>
                <a:spcPts val="0"/>
              </a:spcAft>
              <a:buClr>
                <a:schemeClr val="accent4"/>
              </a:buClr>
              <a:buSzPts val="2000"/>
              <a:buChar char="➜"/>
            </a:pPr>
            <a:r>
              <a:rPr lang="el-GR" sz="1800" dirty="0">
                <a:solidFill>
                  <a:srgbClr val="FF0000"/>
                </a:solidFill>
              </a:rPr>
              <a:t>Εδραιωμένοι</a:t>
            </a:r>
            <a:r>
              <a:rPr lang="el-GR" sz="1800" dirty="0"/>
              <a:t>:</a:t>
            </a:r>
            <a:r>
              <a:rPr lang="en-US" sz="1800" dirty="0"/>
              <a:t> </a:t>
            </a:r>
            <a:r>
              <a:rPr lang="el-GR" sz="1800" dirty="0"/>
              <a:t>οργανισμοί αντιμετώπισης κρίσεων διαθέσιμοι σε καθημερινή βάση (δικηγόροι, πυροσβέστες &amp; παραϊατρικό προσωπικό)</a:t>
            </a:r>
          </a:p>
          <a:p>
            <a:pPr marL="457200" lvl="0" indent="-355600" algn="l" rtl="0">
              <a:spcBef>
                <a:spcPts val="0"/>
              </a:spcBef>
              <a:spcAft>
                <a:spcPts val="0"/>
              </a:spcAft>
              <a:buClr>
                <a:schemeClr val="accent4"/>
              </a:buClr>
              <a:buSzPts val="2000"/>
              <a:buChar char="➜"/>
            </a:pPr>
            <a:r>
              <a:rPr lang="el-GR" sz="1800" dirty="0">
                <a:solidFill>
                  <a:srgbClr val="FF0000"/>
                </a:solidFill>
              </a:rPr>
              <a:t>Διευρυμένοι</a:t>
            </a:r>
            <a:r>
              <a:rPr lang="el-GR" sz="1800" dirty="0"/>
              <a:t>: οργανισμοί με προσωπικό εθελοντές που λειτουργούν ως εφεδρείες</a:t>
            </a:r>
            <a:r>
              <a:rPr lang="en-US" sz="1800" dirty="0"/>
              <a:t>,</a:t>
            </a:r>
            <a:r>
              <a:rPr lang="el-GR" sz="1800" dirty="0"/>
              <a:t> για να χειριστούν συγκεκριμένα στοιχεία κρίσης (π.χ.</a:t>
            </a:r>
            <a:r>
              <a:rPr lang="en-US" sz="1800" dirty="0"/>
              <a:t>:</a:t>
            </a:r>
            <a:r>
              <a:rPr lang="el-GR" sz="1800" dirty="0"/>
              <a:t> Ο Ερυθρός Σταυρός, πολιτική άμυνα)   </a:t>
            </a:r>
          </a:p>
          <a:p>
            <a:pPr marL="457200" lvl="0" indent="-355600" algn="l" rtl="0">
              <a:spcBef>
                <a:spcPts val="0"/>
              </a:spcBef>
              <a:spcAft>
                <a:spcPts val="0"/>
              </a:spcAft>
              <a:buClr>
                <a:schemeClr val="accent4"/>
              </a:buClr>
              <a:buSzPts val="2000"/>
              <a:buChar char="➜"/>
            </a:pPr>
            <a:r>
              <a:rPr lang="el-GR" sz="1800" dirty="0">
                <a:solidFill>
                  <a:srgbClr val="FF0000"/>
                </a:solidFill>
              </a:rPr>
              <a:t>Ανεπτυγμένοι</a:t>
            </a:r>
            <a:r>
              <a:rPr lang="el-GR" sz="1800" dirty="0"/>
              <a:t>: καλούνται, για να βοηθήσουν (οργανισμοί πολιτών, πρόσκοποι) δεν έχουν σημαντική αποστολή</a:t>
            </a:r>
            <a:r>
              <a:rPr lang="en-US" sz="1800" dirty="0"/>
              <a:t>,</a:t>
            </a:r>
            <a:r>
              <a:rPr lang="el-GR" sz="1800" dirty="0"/>
              <a:t> αλλά έχουν υποστηρικτικούς ρόλους</a:t>
            </a:r>
          </a:p>
          <a:p>
            <a:pPr marL="457200" lvl="0" indent="-355600" algn="l" rtl="0">
              <a:spcBef>
                <a:spcPts val="0"/>
              </a:spcBef>
              <a:spcAft>
                <a:spcPts val="0"/>
              </a:spcAft>
              <a:buClr>
                <a:schemeClr val="accent4"/>
              </a:buClr>
              <a:buSzPts val="2000"/>
              <a:buChar char="➜"/>
            </a:pPr>
            <a:r>
              <a:rPr lang="el-GR" sz="1800" dirty="0">
                <a:solidFill>
                  <a:srgbClr val="FF0000"/>
                </a:solidFill>
              </a:rPr>
              <a:t>Έκτακτοι</a:t>
            </a:r>
            <a:r>
              <a:rPr lang="el-GR" sz="1800" dirty="0"/>
              <a:t>: είναι προσωρινοί ή κατά περίπτωση και εμφανίζονται κατά την διάρκεια της κρίσης για την αντιμετώπιση</a:t>
            </a:r>
          </a:p>
          <a:p>
            <a:pPr marL="457200" lvl="0" indent="-355600" algn="l" rtl="0">
              <a:spcBef>
                <a:spcPts val="0"/>
              </a:spcBef>
              <a:spcAft>
                <a:spcPts val="0"/>
              </a:spcAft>
              <a:buClr>
                <a:schemeClr val="accent4"/>
              </a:buClr>
              <a:buSzPts val="2000"/>
              <a:buChar char="➜"/>
            </a:pPr>
            <a:endParaRPr lang="el-GR" sz="1800" dirty="0"/>
          </a:p>
          <a:p>
            <a:pPr marL="457200" lvl="0" indent="-355600" algn="l" rtl="0">
              <a:spcBef>
                <a:spcPts val="0"/>
              </a:spcBef>
              <a:spcAft>
                <a:spcPts val="0"/>
              </a:spcAft>
              <a:buClr>
                <a:schemeClr val="accent4"/>
              </a:buClr>
              <a:buSzPts val="2000"/>
              <a:buChar char="➜"/>
            </a:pPr>
            <a:endParaRPr lang="el-GR" sz="1800" dirty="0"/>
          </a:p>
          <a:p>
            <a:pPr marL="457200" lvl="0" indent="-355600" algn="l" rtl="0">
              <a:spcBef>
                <a:spcPts val="0"/>
              </a:spcBef>
              <a:spcAft>
                <a:spcPts val="0"/>
              </a:spcAft>
              <a:buClr>
                <a:schemeClr val="accent4"/>
              </a:buClr>
              <a:buSzPts val="2000"/>
              <a:buChar char="➜"/>
            </a:pPr>
            <a:endParaRPr sz="2000" dirty="0"/>
          </a:p>
        </p:txBody>
      </p:sp>
      <p:sp>
        <p:nvSpPr>
          <p:cNvPr id="245" name="Google Shape;245;p16"/>
          <p:cNvSpPr txBox="1">
            <a:spLocks noGrp="1"/>
          </p:cNvSpPr>
          <p:nvPr>
            <p:ph type="sldNum" idx="12"/>
          </p:nvPr>
        </p:nvSpPr>
        <p:spPr>
          <a:xfrm>
            <a:off x="8404384" y="199526"/>
            <a:ext cx="548700" cy="393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4</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4">
                                            <p:txEl>
                                              <p:pRg st="0" end="0"/>
                                            </p:txEl>
                                          </p:spTgt>
                                        </p:tgtEl>
                                        <p:attrNameLst>
                                          <p:attrName>style.visibility</p:attrName>
                                        </p:attrNameLst>
                                      </p:cBhvr>
                                      <p:to>
                                        <p:strVal val="visible"/>
                                      </p:to>
                                    </p:set>
                                    <p:animEffect transition="in" filter="dissolve">
                                      <p:cBhvr>
                                        <p:cTn id="7" dur="500"/>
                                        <p:tgtEl>
                                          <p:spTgt spid="2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4">
                                            <p:txEl>
                                              <p:pRg st="1" end="1"/>
                                            </p:txEl>
                                          </p:spTgt>
                                        </p:tgtEl>
                                        <p:attrNameLst>
                                          <p:attrName>style.visibility</p:attrName>
                                        </p:attrNameLst>
                                      </p:cBhvr>
                                      <p:to>
                                        <p:strVal val="visible"/>
                                      </p:to>
                                    </p:set>
                                    <p:animEffect transition="in" filter="dissolve">
                                      <p:cBhvr>
                                        <p:cTn id="12" dur="500"/>
                                        <p:tgtEl>
                                          <p:spTgt spid="24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44">
                                            <p:txEl>
                                              <p:pRg st="2" end="2"/>
                                            </p:txEl>
                                          </p:spTgt>
                                        </p:tgtEl>
                                        <p:attrNameLst>
                                          <p:attrName>style.visibility</p:attrName>
                                        </p:attrNameLst>
                                      </p:cBhvr>
                                      <p:to>
                                        <p:strVal val="visible"/>
                                      </p:to>
                                    </p:set>
                                    <p:animEffect transition="in" filter="dissolve">
                                      <p:cBhvr>
                                        <p:cTn id="17" dur="500"/>
                                        <p:tgtEl>
                                          <p:spTgt spid="24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44">
                                            <p:txEl>
                                              <p:pRg st="3" end="3"/>
                                            </p:txEl>
                                          </p:spTgt>
                                        </p:tgtEl>
                                        <p:attrNameLst>
                                          <p:attrName>style.visibility</p:attrName>
                                        </p:attrNameLst>
                                      </p:cBhvr>
                                      <p:to>
                                        <p:strVal val="visible"/>
                                      </p:to>
                                    </p:set>
                                    <p:animEffect transition="in" filter="dissolve">
                                      <p:cBhvr>
                                        <p:cTn id="22" dur="500"/>
                                        <p:tgtEl>
                                          <p:spTgt spid="24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40</a:t>
            </a:fld>
            <a:endParaRPr lang="en"/>
          </a:p>
        </p:txBody>
      </p:sp>
      <p:sp>
        <p:nvSpPr>
          <p:cNvPr id="4" name="Ορθογώνιο 3"/>
          <p:cNvSpPr/>
          <p:nvPr/>
        </p:nvSpPr>
        <p:spPr>
          <a:xfrm>
            <a:off x="1423565" y="439237"/>
            <a:ext cx="6061276" cy="523220"/>
          </a:xfrm>
          <a:prstGeom prst="rect">
            <a:avLst/>
          </a:prstGeom>
        </p:spPr>
        <p:txBody>
          <a:bodyPr wrap="none">
            <a:spAutoFit/>
          </a:bodyPr>
          <a:lstStyle/>
          <a:p>
            <a:pPr algn="ctr"/>
            <a:r>
              <a:rPr lang="el-GR" b="1" dirty="0">
                <a:solidFill>
                  <a:srgbClr val="999999"/>
                </a:solidFill>
                <a:latin typeface="Trebuchet MS" panose="020B0603020202020204" pitchFamily="34" charset="0"/>
              </a:rPr>
              <a:t>Σενάριο κρίσης: Ατύχημα στην παραγωγή σε μια βιομηχανική εταιρεία</a:t>
            </a:r>
          </a:p>
          <a:p>
            <a:pPr algn="ctr"/>
            <a:r>
              <a:rPr lang="el-GR" b="1" dirty="0">
                <a:solidFill>
                  <a:srgbClr val="999999"/>
                </a:solidFill>
                <a:latin typeface="Trebuchet MS" panose="020B0603020202020204" pitchFamily="34" charset="0"/>
              </a:rPr>
              <a:t>ΔΙΑΧΕΙΡΙΣΗ Βήμα 1ο</a:t>
            </a:r>
            <a:endParaRPr lang="el-GR" dirty="0"/>
          </a:p>
        </p:txBody>
      </p:sp>
      <p:sp>
        <p:nvSpPr>
          <p:cNvPr id="6" name="TextBox 5"/>
          <p:cNvSpPr txBox="1"/>
          <p:nvPr/>
        </p:nvSpPr>
        <p:spPr>
          <a:xfrm>
            <a:off x="692331" y="1282338"/>
            <a:ext cx="7545978" cy="1057212"/>
          </a:xfrm>
          <a:prstGeom prst="rect">
            <a:avLst/>
          </a:prstGeom>
          <a:noFill/>
        </p:spPr>
        <p:txBody>
          <a:bodyPr wrap="square" rtlCol="0">
            <a:spAutoFit/>
          </a:bodyPr>
          <a:lstStyle/>
          <a:p>
            <a:pPr>
              <a:lnSpc>
                <a:spcPct val="115000"/>
              </a:lnSpc>
              <a:buClr>
                <a:schemeClr val="accent1"/>
              </a:buClr>
              <a:buSzPts val="1800"/>
            </a:pPr>
            <a:r>
              <a:rPr lang="el-GR" sz="1800" dirty="0">
                <a:solidFill>
                  <a:srgbClr val="FFFF00"/>
                </a:solidFill>
                <a:latin typeface="Nunito"/>
              </a:rPr>
              <a:t>Βήμα 1: Ενημέρωση και αξιολόγηση</a:t>
            </a:r>
          </a:p>
          <a:p>
            <a:br>
              <a:rPr lang="el-GR" sz="2400" dirty="0"/>
            </a:br>
            <a:endParaRPr lang="el-GR" sz="1800" dirty="0">
              <a:solidFill>
                <a:srgbClr val="FFFF00"/>
              </a:solidFill>
              <a:latin typeface="Nunito"/>
              <a:sym typeface="Nunito"/>
            </a:endParaRPr>
          </a:p>
        </p:txBody>
      </p:sp>
      <p:sp>
        <p:nvSpPr>
          <p:cNvPr id="5" name="CasellaDiTesto 4">
            <a:extLst>
              <a:ext uri="{FF2B5EF4-FFF2-40B4-BE49-F238E27FC236}">
                <a16:creationId xmlns:a16="http://schemas.microsoft.com/office/drawing/2014/main" id="{5BF935BB-6CE4-F662-75B1-54A937ADF100}"/>
              </a:ext>
            </a:extLst>
          </p:cNvPr>
          <p:cNvSpPr txBox="1"/>
          <p:nvPr/>
        </p:nvSpPr>
        <p:spPr>
          <a:xfrm>
            <a:off x="692331" y="1998769"/>
            <a:ext cx="7824652" cy="1993238"/>
          </a:xfrm>
          <a:prstGeom prst="rect">
            <a:avLst/>
          </a:prstGeom>
          <a:noFill/>
        </p:spPr>
        <p:txBody>
          <a:bodyPr wrap="square">
            <a:spAutoFit/>
          </a:bodyPr>
          <a:lstStyle/>
          <a:p>
            <a:pPr>
              <a:lnSpc>
                <a:spcPct val="115000"/>
              </a:lnSpc>
              <a:buClr>
                <a:schemeClr val="accent1"/>
              </a:buClr>
              <a:buSzPts val="1800"/>
              <a:buFont typeface="Arial"/>
              <a:buAutoNum type="arabicPeriod"/>
            </a:pPr>
            <a:r>
              <a:rPr lang="el-GR" sz="1800" dirty="0">
                <a:solidFill>
                  <a:srgbClr val="FFFF00"/>
                </a:solidFill>
                <a:latin typeface="Nunito"/>
              </a:rPr>
              <a:t>Ο υπεύθυνος ασφάλειας της εταιρείας ενημερώνει αμέσως τη διοίκηση για το ατύχημα και τον αριθμό των τραυματισμένων εργαζομένων.</a:t>
            </a:r>
          </a:p>
          <a:p>
            <a:pPr>
              <a:lnSpc>
                <a:spcPct val="115000"/>
              </a:lnSpc>
              <a:buClr>
                <a:schemeClr val="accent1"/>
              </a:buClr>
              <a:buSzPts val="1800"/>
              <a:buFont typeface="Arial"/>
              <a:buAutoNum type="arabicPeriod"/>
            </a:pPr>
            <a:r>
              <a:rPr lang="el-GR" sz="1800" dirty="0" err="1">
                <a:solidFill>
                  <a:srgbClr val="FFFF00"/>
                </a:solidFill>
                <a:latin typeface="Nunito"/>
              </a:rPr>
              <a:t>Συγκαλείται</a:t>
            </a:r>
            <a:r>
              <a:rPr lang="el-GR" sz="1800" dirty="0">
                <a:solidFill>
                  <a:srgbClr val="FFFF00"/>
                </a:solidFill>
                <a:latin typeface="Nunito"/>
              </a:rPr>
              <a:t> μια έκτακτη συνεδρίαση της διοίκησης, για να αξιολογηθεί η σοβαρότητα του ατυχήματος, η κατάσταση των τραυματισμένων και οι επιπτώσεις στην εταιρεία και τη φήμη της.</a:t>
            </a:r>
            <a:br>
              <a:rPr lang="el-GR" sz="1800" dirty="0">
                <a:solidFill>
                  <a:srgbClr val="FFFF00"/>
                </a:solidFill>
                <a:latin typeface="Nunito"/>
              </a:rPr>
            </a:br>
            <a:endParaRPr lang="el-GR" sz="1800" dirty="0">
              <a:solidFill>
                <a:srgbClr val="FFFF00"/>
              </a:solidFill>
              <a:latin typeface="Nunito"/>
            </a:endParaRPr>
          </a:p>
        </p:txBody>
      </p:sp>
    </p:spTree>
    <p:extLst>
      <p:ext uri="{BB962C8B-B14F-4D97-AF65-F5344CB8AC3E}">
        <p14:creationId xmlns:p14="http://schemas.microsoft.com/office/powerpoint/2010/main" val="483877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41</a:t>
            </a:fld>
            <a:endParaRPr lang="en"/>
          </a:p>
        </p:txBody>
      </p:sp>
      <p:sp>
        <p:nvSpPr>
          <p:cNvPr id="4" name="Ορθογώνιο 3"/>
          <p:cNvSpPr/>
          <p:nvPr/>
        </p:nvSpPr>
        <p:spPr>
          <a:xfrm>
            <a:off x="1423565" y="439237"/>
            <a:ext cx="6061276" cy="523220"/>
          </a:xfrm>
          <a:prstGeom prst="rect">
            <a:avLst/>
          </a:prstGeom>
        </p:spPr>
        <p:txBody>
          <a:bodyPr wrap="none">
            <a:spAutoFit/>
          </a:bodyPr>
          <a:lstStyle/>
          <a:p>
            <a:pPr algn="ctr"/>
            <a:r>
              <a:rPr lang="el-GR" b="1" dirty="0">
                <a:solidFill>
                  <a:srgbClr val="999999"/>
                </a:solidFill>
                <a:latin typeface="Trebuchet MS" panose="020B0603020202020204" pitchFamily="34" charset="0"/>
              </a:rPr>
              <a:t>Σενάριο κρίσης: Ατύχημα στην παραγωγή σε μια βιομηχανική εταιρεία</a:t>
            </a:r>
          </a:p>
          <a:p>
            <a:pPr algn="ctr"/>
            <a:r>
              <a:rPr lang="el-GR" b="1" dirty="0">
                <a:solidFill>
                  <a:srgbClr val="999999"/>
                </a:solidFill>
                <a:latin typeface="Trebuchet MS" panose="020B0603020202020204" pitchFamily="34" charset="0"/>
              </a:rPr>
              <a:t>ΔΙΑΧΕΙΡΙΣΗ Βήμα 2ο</a:t>
            </a:r>
            <a:endParaRPr lang="el-GR" dirty="0"/>
          </a:p>
        </p:txBody>
      </p:sp>
      <p:sp>
        <p:nvSpPr>
          <p:cNvPr id="6" name="TextBox 5"/>
          <p:cNvSpPr txBox="1"/>
          <p:nvPr/>
        </p:nvSpPr>
        <p:spPr>
          <a:xfrm>
            <a:off x="692331" y="1282338"/>
            <a:ext cx="7545978" cy="398314"/>
          </a:xfrm>
          <a:prstGeom prst="rect">
            <a:avLst/>
          </a:prstGeom>
          <a:noFill/>
        </p:spPr>
        <p:txBody>
          <a:bodyPr wrap="square" rtlCol="0">
            <a:spAutoFit/>
          </a:bodyPr>
          <a:lstStyle/>
          <a:p>
            <a:pPr>
              <a:lnSpc>
                <a:spcPct val="115000"/>
              </a:lnSpc>
              <a:buClr>
                <a:schemeClr val="accent1"/>
              </a:buClr>
              <a:buSzPts val="1800"/>
            </a:pPr>
            <a:r>
              <a:rPr lang="el-GR" sz="1800" dirty="0">
                <a:solidFill>
                  <a:srgbClr val="FFFF00"/>
                </a:solidFill>
                <a:latin typeface="Nunito"/>
              </a:rPr>
              <a:t>Βήμα 2: Δημιουργία ομάδα διαχείρισης κρίσης</a:t>
            </a:r>
          </a:p>
        </p:txBody>
      </p:sp>
      <p:sp>
        <p:nvSpPr>
          <p:cNvPr id="5" name="CasellaDiTesto 4">
            <a:extLst>
              <a:ext uri="{FF2B5EF4-FFF2-40B4-BE49-F238E27FC236}">
                <a16:creationId xmlns:a16="http://schemas.microsoft.com/office/drawing/2014/main" id="{5BF935BB-6CE4-F662-75B1-54A937ADF100}"/>
              </a:ext>
            </a:extLst>
          </p:cNvPr>
          <p:cNvSpPr txBox="1"/>
          <p:nvPr/>
        </p:nvSpPr>
        <p:spPr>
          <a:xfrm>
            <a:off x="692331" y="1998769"/>
            <a:ext cx="7824652" cy="1672509"/>
          </a:xfrm>
          <a:prstGeom prst="rect">
            <a:avLst/>
          </a:prstGeom>
          <a:noFill/>
        </p:spPr>
        <p:txBody>
          <a:bodyPr wrap="square">
            <a:spAutoFit/>
          </a:bodyPr>
          <a:lstStyle/>
          <a:p>
            <a:pPr>
              <a:lnSpc>
                <a:spcPct val="115000"/>
              </a:lnSpc>
              <a:buClr>
                <a:schemeClr val="accent1"/>
              </a:buClr>
              <a:buSzPts val="1800"/>
              <a:buFont typeface="Arial"/>
              <a:buAutoNum type="arabicPeriod"/>
            </a:pPr>
            <a:r>
              <a:rPr lang="el-GR" sz="1800" dirty="0">
                <a:solidFill>
                  <a:srgbClr val="FFFF00"/>
                </a:solidFill>
                <a:latin typeface="Nunito"/>
              </a:rPr>
              <a:t>Δημιουργείται μια ομάδα διαχείρισης κρίσης, αποτελούμενη από εκπροσώπους από τμήματα όπως η ασφάλεια, η ιατρική, η παραγωγή, η επικοινωνία, το νομικό.</a:t>
            </a:r>
          </a:p>
          <a:p>
            <a:pPr>
              <a:lnSpc>
                <a:spcPct val="115000"/>
              </a:lnSpc>
              <a:buClr>
                <a:schemeClr val="accent1"/>
              </a:buClr>
              <a:buSzPts val="1800"/>
              <a:buFont typeface="Arial"/>
              <a:buAutoNum type="arabicPeriod"/>
            </a:pPr>
            <a:r>
              <a:rPr lang="el-GR" sz="1800" dirty="0">
                <a:solidFill>
                  <a:srgbClr val="FFFF00"/>
                </a:solidFill>
                <a:latin typeface="Nunito"/>
              </a:rPr>
              <a:t>Η ομάδα διαχείρισης κρίσης αναλαμβάνει τον συντονισμό και τη διαχείριση της αντιμετώπισης της κρίσης.</a:t>
            </a:r>
          </a:p>
        </p:txBody>
      </p:sp>
    </p:spTree>
    <p:extLst>
      <p:ext uri="{BB962C8B-B14F-4D97-AF65-F5344CB8AC3E}">
        <p14:creationId xmlns:p14="http://schemas.microsoft.com/office/powerpoint/2010/main" val="37549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42</a:t>
            </a:fld>
            <a:endParaRPr lang="en"/>
          </a:p>
        </p:txBody>
      </p:sp>
      <p:sp>
        <p:nvSpPr>
          <p:cNvPr id="4" name="Ορθογώνιο 3"/>
          <p:cNvSpPr/>
          <p:nvPr/>
        </p:nvSpPr>
        <p:spPr>
          <a:xfrm>
            <a:off x="1423565" y="439237"/>
            <a:ext cx="6061276" cy="523220"/>
          </a:xfrm>
          <a:prstGeom prst="rect">
            <a:avLst/>
          </a:prstGeom>
        </p:spPr>
        <p:txBody>
          <a:bodyPr wrap="none">
            <a:spAutoFit/>
          </a:bodyPr>
          <a:lstStyle/>
          <a:p>
            <a:pPr algn="ctr"/>
            <a:r>
              <a:rPr lang="el-GR" b="1" dirty="0">
                <a:solidFill>
                  <a:srgbClr val="999999"/>
                </a:solidFill>
                <a:latin typeface="Trebuchet MS" panose="020B0603020202020204" pitchFamily="34" charset="0"/>
              </a:rPr>
              <a:t>Σενάριο κρίσης: Ατύχημα στην παραγωγή σε μια βιομηχανική εταιρεία</a:t>
            </a:r>
          </a:p>
          <a:p>
            <a:pPr algn="ctr"/>
            <a:r>
              <a:rPr lang="el-GR" b="1" dirty="0">
                <a:solidFill>
                  <a:srgbClr val="999999"/>
                </a:solidFill>
                <a:latin typeface="Trebuchet MS" panose="020B0603020202020204" pitchFamily="34" charset="0"/>
              </a:rPr>
              <a:t>ΔΙΑΧΕΙΡΙΣΗ Βήμα 3ο</a:t>
            </a:r>
            <a:endParaRPr lang="el-GR" dirty="0"/>
          </a:p>
        </p:txBody>
      </p:sp>
      <p:sp>
        <p:nvSpPr>
          <p:cNvPr id="6" name="TextBox 5"/>
          <p:cNvSpPr txBox="1"/>
          <p:nvPr/>
        </p:nvSpPr>
        <p:spPr>
          <a:xfrm>
            <a:off x="692331" y="1282338"/>
            <a:ext cx="7545978" cy="398314"/>
          </a:xfrm>
          <a:prstGeom prst="rect">
            <a:avLst/>
          </a:prstGeom>
          <a:noFill/>
        </p:spPr>
        <p:txBody>
          <a:bodyPr wrap="square" rtlCol="0">
            <a:spAutoFit/>
          </a:bodyPr>
          <a:lstStyle/>
          <a:p>
            <a:pPr>
              <a:lnSpc>
                <a:spcPct val="115000"/>
              </a:lnSpc>
              <a:buClr>
                <a:schemeClr val="accent1"/>
              </a:buClr>
              <a:buSzPts val="1800"/>
            </a:pPr>
            <a:r>
              <a:rPr lang="el-GR" sz="1800" dirty="0">
                <a:solidFill>
                  <a:srgbClr val="FFFF00"/>
                </a:solidFill>
                <a:latin typeface="Nunito"/>
              </a:rPr>
              <a:t>Βήμα 3: Αντιμετώπιση της κρίσης</a:t>
            </a:r>
          </a:p>
        </p:txBody>
      </p:sp>
      <p:sp>
        <p:nvSpPr>
          <p:cNvPr id="5" name="CasellaDiTesto 4">
            <a:extLst>
              <a:ext uri="{FF2B5EF4-FFF2-40B4-BE49-F238E27FC236}">
                <a16:creationId xmlns:a16="http://schemas.microsoft.com/office/drawing/2014/main" id="{5BF935BB-6CE4-F662-75B1-54A937ADF100}"/>
              </a:ext>
            </a:extLst>
          </p:cNvPr>
          <p:cNvSpPr txBox="1"/>
          <p:nvPr/>
        </p:nvSpPr>
        <p:spPr>
          <a:xfrm>
            <a:off x="692331" y="1807181"/>
            <a:ext cx="7824652" cy="2309607"/>
          </a:xfrm>
          <a:prstGeom prst="rect">
            <a:avLst/>
          </a:prstGeom>
          <a:noFill/>
        </p:spPr>
        <p:txBody>
          <a:bodyPr wrap="square">
            <a:spAutoFit/>
          </a:bodyPr>
          <a:lstStyle/>
          <a:p>
            <a:pPr>
              <a:lnSpc>
                <a:spcPct val="115000"/>
              </a:lnSpc>
              <a:buClr>
                <a:schemeClr val="accent1"/>
              </a:buClr>
              <a:buSzPts val="1800"/>
              <a:buFont typeface="Arial"/>
              <a:buAutoNum type="arabicPeriod"/>
            </a:pPr>
            <a:r>
              <a:rPr lang="el-GR" sz="1800" dirty="0">
                <a:solidFill>
                  <a:srgbClr val="FFFF00"/>
                </a:solidFill>
                <a:latin typeface="Nunito"/>
              </a:rPr>
              <a:t>Η ομάδα διαχείρισης κρίσης επεξεργάζεται ένα σχέδιο δράσης για την αντιμετώπιση της κρίσης. Αυτό περιλαμβάνει την εκκένωση της περιοχής, την παροχή άμεσης ιατρικής βοήθειας στους τραυματίες, τον έλεγχο και την αντιμετώπιση της διαρροής χημικής ουσίας και την αποκατάσταση της παραγωγικής διαδικασίας.</a:t>
            </a:r>
          </a:p>
          <a:p>
            <a:pPr>
              <a:lnSpc>
                <a:spcPct val="115000"/>
              </a:lnSpc>
              <a:buClr>
                <a:schemeClr val="accent1"/>
              </a:buClr>
              <a:buSzPts val="1800"/>
              <a:buFont typeface="Arial"/>
              <a:buAutoNum type="arabicPeriod"/>
            </a:pPr>
            <a:r>
              <a:rPr lang="el-GR" sz="1800" dirty="0">
                <a:solidFill>
                  <a:srgbClr val="FFFF00"/>
                </a:solidFill>
                <a:latin typeface="Nunito"/>
              </a:rPr>
              <a:t>Επίσης, προετοιμάζεται ένα επικοινωνιακό σχέδιο για την ενημέρωση των εργαζομένων, των πελατών και των μέσων ενημέρωσης.</a:t>
            </a:r>
          </a:p>
        </p:txBody>
      </p:sp>
    </p:spTree>
    <p:extLst>
      <p:ext uri="{BB962C8B-B14F-4D97-AF65-F5344CB8AC3E}">
        <p14:creationId xmlns:p14="http://schemas.microsoft.com/office/powerpoint/2010/main" val="3671383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43</a:t>
            </a:fld>
            <a:endParaRPr lang="en"/>
          </a:p>
        </p:txBody>
      </p:sp>
      <p:sp>
        <p:nvSpPr>
          <p:cNvPr id="4" name="Ορθογώνιο 3"/>
          <p:cNvSpPr/>
          <p:nvPr/>
        </p:nvSpPr>
        <p:spPr>
          <a:xfrm>
            <a:off x="1423565" y="439237"/>
            <a:ext cx="6061276" cy="523220"/>
          </a:xfrm>
          <a:prstGeom prst="rect">
            <a:avLst/>
          </a:prstGeom>
        </p:spPr>
        <p:txBody>
          <a:bodyPr wrap="none">
            <a:spAutoFit/>
          </a:bodyPr>
          <a:lstStyle/>
          <a:p>
            <a:pPr algn="ctr"/>
            <a:r>
              <a:rPr lang="el-GR" b="1" dirty="0">
                <a:solidFill>
                  <a:srgbClr val="999999"/>
                </a:solidFill>
                <a:latin typeface="Trebuchet MS" panose="020B0603020202020204" pitchFamily="34" charset="0"/>
              </a:rPr>
              <a:t>Σενάριο κρίσης: Ατύχημα στην παραγωγή σε μια βιομηχανική εταιρεία</a:t>
            </a:r>
          </a:p>
          <a:p>
            <a:pPr algn="ctr"/>
            <a:r>
              <a:rPr lang="el-GR" b="1" dirty="0">
                <a:solidFill>
                  <a:srgbClr val="999999"/>
                </a:solidFill>
                <a:latin typeface="Trebuchet MS" panose="020B0603020202020204" pitchFamily="34" charset="0"/>
              </a:rPr>
              <a:t>ΔΙΑΧΕΙΡΙΣΗ Βήμα 4ο</a:t>
            </a:r>
            <a:endParaRPr lang="el-GR" dirty="0"/>
          </a:p>
        </p:txBody>
      </p:sp>
      <p:sp>
        <p:nvSpPr>
          <p:cNvPr id="6" name="TextBox 5"/>
          <p:cNvSpPr txBox="1"/>
          <p:nvPr/>
        </p:nvSpPr>
        <p:spPr>
          <a:xfrm>
            <a:off x="692331" y="1282338"/>
            <a:ext cx="7545978" cy="398314"/>
          </a:xfrm>
          <a:prstGeom prst="rect">
            <a:avLst/>
          </a:prstGeom>
          <a:noFill/>
        </p:spPr>
        <p:txBody>
          <a:bodyPr wrap="square" rtlCol="0">
            <a:spAutoFit/>
          </a:bodyPr>
          <a:lstStyle/>
          <a:p>
            <a:pPr>
              <a:lnSpc>
                <a:spcPct val="115000"/>
              </a:lnSpc>
              <a:buClr>
                <a:schemeClr val="accent1"/>
              </a:buClr>
              <a:buSzPts val="1800"/>
            </a:pPr>
            <a:r>
              <a:rPr lang="el-GR" sz="1800" dirty="0">
                <a:solidFill>
                  <a:srgbClr val="FFFF00"/>
                </a:solidFill>
                <a:latin typeface="Nunito"/>
              </a:rPr>
              <a:t>Βήμα 4: Επικοινωνία και διαχείριση κρίσης</a:t>
            </a:r>
          </a:p>
        </p:txBody>
      </p:sp>
      <p:sp>
        <p:nvSpPr>
          <p:cNvPr id="5" name="CasellaDiTesto 4">
            <a:extLst>
              <a:ext uri="{FF2B5EF4-FFF2-40B4-BE49-F238E27FC236}">
                <a16:creationId xmlns:a16="http://schemas.microsoft.com/office/drawing/2014/main" id="{5BF935BB-6CE4-F662-75B1-54A937ADF100}"/>
              </a:ext>
            </a:extLst>
          </p:cNvPr>
          <p:cNvSpPr txBox="1"/>
          <p:nvPr/>
        </p:nvSpPr>
        <p:spPr>
          <a:xfrm>
            <a:off x="692331" y="1998769"/>
            <a:ext cx="7824652" cy="1993238"/>
          </a:xfrm>
          <a:prstGeom prst="rect">
            <a:avLst/>
          </a:prstGeom>
          <a:noFill/>
        </p:spPr>
        <p:txBody>
          <a:bodyPr wrap="square">
            <a:spAutoFit/>
          </a:bodyPr>
          <a:lstStyle/>
          <a:p>
            <a:pPr>
              <a:lnSpc>
                <a:spcPct val="115000"/>
              </a:lnSpc>
              <a:buClr>
                <a:schemeClr val="accent1"/>
              </a:buClr>
              <a:buSzPts val="1800"/>
              <a:buFont typeface="Arial"/>
              <a:buAutoNum type="arabicPeriod"/>
            </a:pPr>
            <a:r>
              <a:rPr lang="el-GR" sz="1800" dirty="0">
                <a:solidFill>
                  <a:srgbClr val="FFFF00"/>
                </a:solidFill>
                <a:latin typeface="Nunito"/>
              </a:rPr>
              <a:t>Εφαρμόζεται το επικοινωνιακό σχέδιο κρίσης, για να ενημερωθούν οι εργαζόμενοι, οι πελάτες, τα μέσα ενημέρωσης και άλλα ενδιαφερόμενα μέρη για το ατύχημα και τα μέτρα που λαμβάνονται.</a:t>
            </a:r>
          </a:p>
          <a:p>
            <a:pPr>
              <a:lnSpc>
                <a:spcPct val="115000"/>
              </a:lnSpc>
              <a:buClr>
                <a:schemeClr val="accent1"/>
              </a:buClr>
              <a:buSzPts val="1800"/>
              <a:buFont typeface="Arial"/>
              <a:buAutoNum type="arabicPeriod"/>
            </a:pPr>
            <a:r>
              <a:rPr lang="el-GR" sz="1800" dirty="0">
                <a:solidFill>
                  <a:srgbClr val="FFFF00"/>
                </a:solidFill>
                <a:latin typeface="Nunito"/>
              </a:rPr>
              <a:t>Η ομάδα διαχείρισης κρίσης διαχειρίζεται τις επικοινωνίες, απαντά σε ερωτήσεις και αντιμετωπίζει τυχόν ανησυχίες ή αντιδράσεις.</a:t>
            </a:r>
            <a:br>
              <a:rPr lang="el-GR" sz="1800" dirty="0">
                <a:solidFill>
                  <a:srgbClr val="FFFF00"/>
                </a:solidFill>
                <a:latin typeface="Nunito"/>
              </a:rPr>
            </a:br>
            <a:endParaRPr lang="el-GR" sz="1800" dirty="0">
              <a:solidFill>
                <a:srgbClr val="FFFF00"/>
              </a:solidFill>
              <a:latin typeface="Nunito"/>
            </a:endParaRPr>
          </a:p>
        </p:txBody>
      </p:sp>
    </p:spTree>
    <p:extLst>
      <p:ext uri="{BB962C8B-B14F-4D97-AF65-F5344CB8AC3E}">
        <p14:creationId xmlns:p14="http://schemas.microsoft.com/office/powerpoint/2010/main" val="3342167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44</a:t>
            </a:fld>
            <a:endParaRPr lang="en"/>
          </a:p>
        </p:txBody>
      </p:sp>
      <p:sp>
        <p:nvSpPr>
          <p:cNvPr id="4" name="Ορθογώνιο 3"/>
          <p:cNvSpPr/>
          <p:nvPr/>
        </p:nvSpPr>
        <p:spPr>
          <a:xfrm>
            <a:off x="1423565" y="439237"/>
            <a:ext cx="6061276" cy="523220"/>
          </a:xfrm>
          <a:prstGeom prst="rect">
            <a:avLst/>
          </a:prstGeom>
        </p:spPr>
        <p:txBody>
          <a:bodyPr wrap="none">
            <a:spAutoFit/>
          </a:bodyPr>
          <a:lstStyle/>
          <a:p>
            <a:pPr algn="ctr"/>
            <a:r>
              <a:rPr lang="el-GR" b="1" dirty="0">
                <a:solidFill>
                  <a:srgbClr val="999999"/>
                </a:solidFill>
                <a:latin typeface="Trebuchet MS" panose="020B0603020202020204" pitchFamily="34" charset="0"/>
              </a:rPr>
              <a:t>Σενάριο κρίσης: Ατύχημα στην παραγωγή σε μια βιομηχανική εταιρεία</a:t>
            </a:r>
          </a:p>
          <a:p>
            <a:pPr algn="ctr"/>
            <a:r>
              <a:rPr lang="el-GR" b="1" dirty="0">
                <a:solidFill>
                  <a:srgbClr val="999999"/>
                </a:solidFill>
                <a:latin typeface="Trebuchet MS" panose="020B0603020202020204" pitchFamily="34" charset="0"/>
              </a:rPr>
              <a:t>ΔΙΑΧΕΙΡΙΣΗ Βήμα 5ο</a:t>
            </a:r>
            <a:endParaRPr lang="el-GR" dirty="0"/>
          </a:p>
        </p:txBody>
      </p:sp>
      <p:sp>
        <p:nvSpPr>
          <p:cNvPr id="6" name="TextBox 5"/>
          <p:cNvSpPr txBox="1"/>
          <p:nvPr/>
        </p:nvSpPr>
        <p:spPr>
          <a:xfrm>
            <a:off x="692331" y="1282338"/>
            <a:ext cx="7545978" cy="398314"/>
          </a:xfrm>
          <a:prstGeom prst="rect">
            <a:avLst/>
          </a:prstGeom>
          <a:noFill/>
        </p:spPr>
        <p:txBody>
          <a:bodyPr wrap="square" rtlCol="0">
            <a:spAutoFit/>
          </a:bodyPr>
          <a:lstStyle/>
          <a:p>
            <a:pPr>
              <a:lnSpc>
                <a:spcPct val="115000"/>
              </a:lnSpc>
              <a:buClr>
                <a:schemeClr val="accent1"/>
              </a:buClr>
              <a:buSzPts val="1800"/>
            </a:pPr>
            <a:r>
              <a:rPr lang="el-GR" sz="1800" dirty="0">
                <a:solidFill>
                  <a:srgbClr val="FFFF00"/>
                </a:solidFill>
                <a:latin typeface="Nunito"/>
              </a:rPr>
              <a:t>Βήμα 5: Ανάκτηση και αξιολόγηση</a:t>
            </a:r>
          </a:p>
        </p:txBody>
      </p:sp>
      <p:sp>
        <p:nvSpPr>
          <p:cNvPr id="5" name="CasellaDiTesto 4">
            <a:extLst>
              <a:ext uri="{FF2B5EF4-FFF2-40B4-BE49-F238E27FC236}">
                <a16:creationId xmlns:a16="http://schemas.microsoft.com/office/drawing/2014/main" id="{5BF935BB-6CE4-F662-75B1-54A937ADF100}"/>
              </a:ext>
            </a:extLst>
          </p:cNvPr>
          <p:cNvSpPr txBox="1"/>
          <p:nvPr/>
        </p:nvSpPr>
        <p:spPr>
          <a:xfrm>
            <a:off x="659674" y="1763637"/>
            <a:ext cx="7824652" cy="1991058"/>
          </a:xfrm>
          <a:prstGeom prst="rect">
            <a:avLst/>
          </a:prstGeom>
          <a:noFill/>
        </p:spPr>
        <p:txBody>
          <a:bodyPr wrap="square">
            <a:spAutoFit/>
          </a:bodyPr>
          <a:lstStyle/>
          <a:p>
            <a:pPr>
              <a:lnSpc>
                <a:spcPct val="115000"/>
              </a:lnSpc>
              <a:buClr>
                <a:schemeClr val="accent1"/>
              </a:buClr>
              <a:buSzPts val="1800"/>
              <a:buFont typeface="Arial"/>
              <a:buAutoNum type="arabicPeriod"/>
            </a:pPr>
            <a:r>
              <a:rPr lang="el-GR" sz="1800" dirty="0">
                <a:solidFill>
                  <a:srgbClr val="FFFF00"/>
                </a:solidFill>
                <a:latin typeface="Nunito"/>
              </a:rPr>
              <a:t>Η εταιρεία ξεκινά τη διαδικασία ανάκτησης και αποκατάστασης της παραγωγικής διαδικασίας.</a:t>
            </a:r>
          </a:p>
          <a:p>
            <a:pPr>
              <a:lnSpc>
                <a:spcPct val="115000"/>
              </a:lnSpc>
              <a:buClr>
                <a:schemeClr val="accent1"/>
              </a:buClr>
              <a:buSzPts val="1800"/>
              <a:buFont typeface="Arial"/>
              <a:buAutoNum type="arabicPeriod"/>
            </a:pPr>
            <a:r>
              <a:rPr lang="el-GR" sz="1800" dirty="0">
                <a:solidFill>
                  <a:srgbClr val="FFFF00"/>
                </a:solidFill>
                <a:latin typeface="Nunito"/>
              </a:rPr>
              <a:t>Πραγματοποιείται μια αξιολόγηση των αιτιών του ατυχήματος, των διαδικασιών ασφαλείας και των μέτρων πρόληψης. Επίσης, εξετάζονται οι πιθανές βελτιώσεις που μπορούν να εφαρμοστούν για την πρόληψη μελλοντικών κρίσεων και την αναβάθμιση της ασφάλειας.</a:t>
            </a:r>
          </a:p>
        </p:txBody>
      </p:sp>
    </p:spTree>
    <p:extLst>
      <p:ext uri="{BB962C8B-B14F-4D97-AF65-F5344CB8AC3E}">
        <p14:creationId xmlns:p14="http://schemas.microsoft.com/office/powerpoint/2010/main" val="3147344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45</a:t>
            </a:fld>
            <a:endParaRPr lang="en"/>
          </a:p>
        </p:txBody>
      </p:sp>
      <p:sp>
        <p:nvSpPr>
          <p:cNvPr id="4" name="Ορθογώνιο 3"/>
          <p:cNvSpPr/>
          <p:nvPr/>
        </p:nvSpPr>
        <p:spPr>
          <a:xfrm>
            <a:off x="1423565" y="439237"/>
            <a:ext cx="6061276" cy="523220"/>
          </a:xfrm>
          <a:prstGeom prst="rect">
            <a:avLst/>
          </a:prstGeom>
        </p:spPr>
        <p:txBody>
          <a:bodyPr wrap="none">
            <a:spAutoFit/>
          </a:bodyPr>
          <a:lstStyle/>
          <a:p>
            <a:pPr algn="ctr"/>
            <a:r>
              <a:rPr lang="el-GR" b="1" dirty="0">
                <a:solidFill>
                  <a:srgbClr val="999999"/>
                </a:solidFill>
                <a:latin typeface="Trebuchet MS" panose="020B0603020202020204" pitchFamily="34" charset="0"/>
              </a:rPr>
              <a:t>Σενάριο κρίσης: Ατύχημα στην παραγωγή σε μια βιομηχανική εταιρεία</a:t>
            </a:r>
          </a:p>
          <a:p>
            <a:pPr algn="ctr"/>
            <a:r>
              <a:rPr lang="el-GR" b="1" dirty="0">
                <a:solidFill>
                  <a:srgbClr val="999999"/>
                </a:solidFill>
                <a:latin typeface="Trebuchet MS" panose="020B0603020202020204" pitchFamily="34" charset="0"/>
              </a:rPr>
              <a:t>ΔΙΑΧΕΙΡΙΣΗ Βήμα 6ο</a:t>
            </a:r>
            <a:endParaRPr lang="el-GR" dirty="0"/>
          </a:p>
        </p:txBody>
      </p:sp>
      <p:sp>
        <p:nvSpPr>
          <p:cNvPr id="6" name="TextBox 5"/>
          <p:cNvSpPr txBox="1"/>
          <p:nvPr/>
        </p:nvSpPr>
        <p:spPr>
          <a:xfrm>
            <a:off x="681214" y="1047207"/>
            <a:ext cx="7545978" cy="398314"/>
          </a:xfrm>
          <a:prstGeom prst="rect">
            <a:avLst/>
          </a:prstGeom>
          <a:noFill/>
        </p:spPr>
        <p:txBody>
          <a:bodyPr wrap="square" rtlCol="0">
            <a:spAutoFit/>
          </a:bodyPr>
          <a:lstStyle/>
          <a:p>
            <a:pPr>
              <a:lnSpc>
                <a:spcPct val="115000"/>
              </a:lnSpc>
              <a:buClr>
                <a:schemeClr val="accent1"/>
              </a:buClr>
              <a:buSzPts val="1800"/>
            </a:pPr>
            <a:r>
              <a:rPr lang="el-GR" sz="1800" dirty="0">
                <a:solidFill>
                  <a:srgbClr val="FFFF00"/>
                </a:solidFill>
                <a:latin typeface="Nunito"/>
              </a:rPr>
              <a:t>Βήμα 6: Πρόληψη και προετοιμασία</a:t>
            </a:r>
          </a:p>
        </p:txBody>
      </p:sp>
      <p:sp>
        <p:nvSpPr>
          <p:cNvPr id="5" name="CasellaDiTesto 4">
            <a:extLst>
              <a:ext uri="{FF2B5EF4-FFF2-40B4-BE49-F238E27FC236}">
                <a16:creationId xmlns:a16="http://schemas.microsoft.com/office/drawing/2014/main" id="{5BF935BB-6CE4-F662-75B1-54A937ADF100}"/>
              </a:ext>
            </a:extLst>
          </p:cNvPr>
          <p:cNvSpPr txBox="1"/>
          <p:nvPr/>
        </p:nvSpPr>
        <p:spPr>
          <a:xfrm>
            <a:off x="659674" y="1530271"/>
            <a:ext cx="7824652" cy="2629502"/>
          </a:xfrm>
          <a:prstGeom prst="rect">
            <a:avLst/>
          </a:prstGeom>
          <a:noFill/>
        </p:spPr>
        <p:txBody>
          <a:bodyPr wrap="square">
            <a:spAutoFit/>
          </a:bodyPr>
          <a:lstStyle/>
          <a:p>
            <a:pPr>
              <a:lnSpc>
                <a:spcPct val="115000"/>
              </a:lnSpc>
              <a:buClr>
                <a:schemeClr val="accent1"/>
              </a:buClr>
              <a:buSzPts val="1800"/>
              <a:buFont typeface="Arial"/>
              <a:buAutoNum type="arabicPeriod"/>
            </a:pPr>
            <a:r>
              <a:rPr lang="el-GR" sz="1600" dirty="0">
                <a:solidFill>
                  <a:srgbClr val="FFFF00"/>
                </a:solidFill>
                <a:latin typeface="Nunito"/>
              </a:rPr>
              <a:t>Βάσει της αξιολόγησης, η εταιρεία εφαρμόζει μέτρα πρόληψης για να αποτρέψει παρόμοια ατυχήματα στο μέλλον. Αυτό μπορεί να περιλαμβάνει εκπαίδευση των εργαζομένων, ενίσχυση των διαδικασιών ασφαλείας, επιθεώρηση και αναθεώρηση των πρωτοκόλλων ασφαλείας, καθώς και ενίσχυση της ευαισθητοποίησης για τις κινδύνους.</a:t>
            </a:r>
          </a:p>
          <a:p>
            <a:pPr>
              <a:lnSpc>
                <a:spcPct val="115000"/>
              </a:lnSpc>
              <a:buClr>
                <a:schemeClr val="accent1"/>
              </a:buClr>
              <a:buSzPts val="1800"/>
              <a:buFont typeface="Arial"/>
              <a:buAutoNum type="arabicPeriod"/>
            </a:pPr>
            <a:r>
              <a:rPr lang="el-GR" sz="1600" dirty="0">
                <a:solidFill>
                  <a:srgbClr val="FFFF00"/>
                </a:solidFill>
                <a:latin typeface="Nunito"/>
              </a:rPr>
              <a:t>Η εταιρεία διασφαλίζει ότι οι απαραίτητοι πόροι και ο εξοπλισμός είναι διαθέσιμοι για τυχόν μελλοντικές κρίσεις. Αυτό περιλαμβάνει την επανεξέταση του επιχειρησιακού μοντέλου αντιμετώπισης κρίσεων και τη διατήρηση ενός σχεδίου επείγουσας αντίδρασης.</a:t>
            </a:r>
          </a:p>
        </p:txBody>
      </p:sp>
    </p:spTree>
    <p:extLst>
      <p:ext uri="{BB962C8B-B14F-4D97-AF65-F5344CB8AC3E}">
        <p14:creationId xmlns:p14="http://schemas.microsoft.com/office/powerpoint/2010/main" val="276216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46</a:t>
            </a:fld>
            <a:endParaRPr lang="en"/>
          </a:p>
        </p:txBody>
      </p:sp>
      <p:sp>
        <p:nvSpPr>
          <p:cNvPr id="4" name="Ορθογώνιο 3"/>
          <p:cNvSpPr/>
          <p:nvPr/>
        </p:nvSpPr>
        <p:spPr>
          <a:xfrm>
            <a:off x="1423565" y="439237"/>
            <a:ext cx="6061276" cy="523220"/>
          </a:xfrm>
          <a:prstGeom prst="rect">
            <a:avLst/>
          </a:prstGeom>
        </p:spPr>
        <p:txBody>
          <a:bodyPr wrap="none">
            <a:spAutoFit/>
          </a:bodyPr>
          <a:lstStyle/>
          <a:p>
            <a:pPr algn="ctr"/>
            <a:r>
              <a:rPr lang="el-GR" b="1" dirty="0">
                <a:solidFill>
                  <a:srgbClr val="999999"/>
                </a:solidFill>
                <a:latin typeface="Trebuchet MS" panose="020B0603020202020204" pitchFamily="34" charset="0"/>
              </a:rPr>
              <a:t>Σενάριο κρίσης: Ατύχημα στην παραγωγή σε μια βιομηχανική εταιρεία</a:t>
            </a:r>
          </a:p>
          <a:p>
            <a:pPr algn="ctr"/>
            <a:r>
              <a:rPr lang="el-GR" b="1" dirty="0">
                <a:solidFill>
                  <a:srgbClr val="999999"/>
                </a:solidFill>
                <a:latin typeface="Trebuchet MS" panose="020B0603020202020204" pitchFamily="34" charset="0"/>
              </a:rPr>
              <a:t>ΔΙΑΧΕΙΡΙΣΗ Βήμα 7ο</a:t>
            </a:r>
            <a:endParaRPr lang="el-GR" dirty="0"/>
          </a:p>
        </p:txBody>
      </p:sp>
      <p:sp>
        <p:nvSpPr>
          <p:cNvPr id="6" name="TextBox 5"/>
          <p:cNvSpPr txBox="1"/>
          <p:nvPr/>
        </p:nvSpPr>
        <p:spPr>
          <a:xfrm>
            <a:off x="681213" y="1047206"/>
            <a:ext cx="7545978" cy="398314"/>
          </a:xfrm>
          <a:prstGeom prst="rect">
            <a:avLst/>
          </a:prstGeom>
          <a:noFill/>
        </p:spPr>
        <p:txBody>
          <a:bodyPr wrap="square" rtlCol="0">
            <a:spAutoFit/>
          </a:bodyPr>
          <a:lstStyle/>
          <a:p>
            <a:pPr>
              <a:lnSpc>
                <a:spcPct val="115000"/>
              </a:lnSpc>
              <a:buClr>
                <a:schemeClr val="accent1"/>
              </a:buClr>
              <a:buSzPts val="1800"/>
            </a:pPr>
            <a:r>
              <a:rPr lang="el-GR" sz="1800" dirty="0">
                <a:solidFill>
                  <a:srgbClr val="FFFF00"/>
                </a:solidFill>
                <a:latin typeface="Nunito"/>
              </a:rPr>
              <a:t>Βήμα 7: Αξιολόγηση και επανεξέταση</a:t>
            </a:r>
          </a:p>
        </p:txBody>
      </p:sp>
      <p:sp>
        <p:nvSpPr>
          <p:cNvPr id="5" name="CasellaDiTesto 4">
            <a:extLst>
              <a:ext uri="{FF2B5EF4-FFF2-40B4-BE49-F238E27FC236}">
                <a16:creationId xmlns:a16="http://schemas.microsoft.com/office/drawing/2014/main" id="{5BF935BB-6CE4-F662-75B1-54A937ADF100}"/>
              </a:ext>
            </a:extLst>
          </p:cNvPr>
          <p:cNvSpPr txBox="1"/>
          <p:nvPr/>
        </p:nvSpPr>
        <p:spPr>
          <a:xfrm>
            <a:off x="659674" y="1530269"/>
            <a:ext cx="7824652" cy="2312364"/>
          </a:xfrm>
          <a:prstGeom prst="rect">
            <a:avLst/>
          </a:prstGeom>
          <a:noFill/>
        </p:spPr>
        <p:txBody>
          <a:bodyPr wrap="square">
            <a:spAutoFit/>
          </a:bodyPr>
          <a:lstStyle/>
          <a:p>
            <a:pPr>
              <a:lnSpc>
                <a:spcPct val="115000"/>
              </a:lnSpc>
              <a:buClr>
                <a:schemeClr val="accent1"/>
              </a:buClr>
              <a:buSzPts val="1800"/>
              <a:buFont typeface="Arial"/>
              <a:buAutoNum type="arabicPeriod"/>
            </a:pPr>
            <a:r>
              <a:rPr lang="el-GR" dirty="0">
                <a:solidFill>
                  <a:srgbClr val="FFFF00"/>
                </a:solidFill>
                <a:latin typeface="Nunito"/>
              </a:rPr>
              <a:t>Η εταιρεία πραγματοποιεί μια ολοκληρωμένη αξιολόγηση της αντίδρασής της στο ατύχημα και της αποτελεσματικότητας των </a:t>
            </a:r>
            <a:r>
              <a:rPr lang="el-GR" dirty="0" err="1">
                <a:solidFill>
                  <a:srgbClr val="FFFF00"/>
                </a:solidFill>
                <a:latin typeface="Nunito"/>
              </a:rPr>
              <a:t>ληφθέντων</a:t>
            </a:r>
            <a:r>
              <a:rPr lang="el-GR" dirty="0">
                <a:solidFill>
                  <a:srgbClr val="FFFF00"/>
                </a:solidFill>
                <a:latin typeface="Nunito"/>
              </a:rPr>
              <a:t> μέτρων.</a:t>
            </a:r>
          </a:p>
          <a:p>
            <a:pPr>
              <a:lnSpc>
                <a:spcPct val="115000"/>
              </a:lnSpc>
              <a:buClr>
                <a:schemeClr val="accent1"/>
              </a:buClr>
              <a:buSzPts val="1800"/>
              <a:buFont typeface="Arial"/>
              <a:buAutoNum type="arabicPeriod"/>
            </a:pPr>
            <a:r>
              <a:rPr lang="el-GR" dirty="0">
                <a:solidFill>
                  <a:srgbClr val="FFFF00"/>
                </a:solidFill>
                <a:latin typeface="Nunito"/>
              </a:rPr>
              <a:t>Αναλύονται οι αιτίες του ατυχήματος, τα σφάλματα και οι αδυναμίες στις διαδικασίες, καθώς και οι επιδόσεις της κρίσιμης ομάδας και των εμπλεκόμενων τμημάτων.</a:t>
            </a:r>
          </a:p>
          <a:p>
            <a:pPr>
              <a:lnSpc>
                <a:spcPct val="115000"/>
              </a:lnSpc>
              <a:buClr>
                <a:schemeClr val="accent1"/>
              </a:buClr>
              <a:buSzPts val="1800"/>
              <a:buFont typeface="Arial"/>
              <a:buAutoNum type="arabicPeriod"/>
            </a:pPr>
            <a:r>
              <a:rPr lang="el-GR" dirty="0">
                <a:solidFill>
                  <a:srgbClr val="FFFF00"/>
                </a:solidFill>
                <a:latin typeface="Nunito"/>
              </a:rPr>
              <a:t>Βασιζόμενη στην αξιολόγηση, η εταιρεία αναπτύσσει βελτιώσεις και σχέδια δράσης για την πρόληψη μελλοντικών κρίσεων και τη βελτίωση της αποτελεσματικότητας της αντίδρασής της.</a:t>
            </a:r>
          </a:p>
          <a:p>
            <a:pPr>
              <a:lnSpc>
                <a:spcPct val="115000"/>
              </a:lnSpc>
              <a:buClr>
                <a:schemeClr val="accent1"/>
              </a:buClr>
              <a:buSzPts val="1800"/>
              <a:buFont typeface="Arial"/>
              <a:buAutoNum type="arabicPeriod"/>
            </a:pPr>
            <a:r>
              <a:rPr lang="el-GR" dirty="0">
                <a:solidFill>
                  <a:srgbClr val="FFFF00"/>
                </a:solidFill>
                <a:latin typeface="Nunito"/>
              </a:rPr>
              <a:t>Επιπλέον, πραγματοποιείται αναθεώρηση του επιχειρησιακού μοντέλου αντιμετώπισης κρίσεων και των πρωτοκόλλων ασφαλείας για να βελτιωθεί η ικανότητα ανταπόκρισης σε παρόμοιες καταστάσεις στο μέλλον.</a:t>
            </a:r>
          </a:p>
        </p:txBody>
      </p:sp>
    </p:spTree>
    <p:extLst>
      <p:ext uri="{BB962C8B-B14F-4D97-AF65-F5344CB8AC3E}">
        <p14:creationId xmlns:p14="http://schemas.microsoft.com/office/powerpoint/2010/main" val="2037790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47</a:t>
            </a:fld>
            <a:endParaRPr lang="en"/>
          </a:p>
        </p:txBody>
      </p:sp>
      <p:sp>
        <p:nvSpPr>
          <p:cNvPr id="4" name="Ορθογώνιο 3"/>
          <p:cNvSpPr/>
          <p:nvPr/>
        </p:nvSpPr>
        <p:spPr>
          <a:xfrm>
            <a:off x="1823514" y="439237"/>
            <a:ext cx="5928226" cy="307777"/>
          </a:xfrm>
          <a:prstGeom prst="rect">
            <a:avLst/>
          </a:prstGeom>
        </p:spPr>
        <p:txBody>
          <a:bodyPr wrap="none">
            <a:spAutoFit/>
          </a:bodyPr>
          <a:lstStyle/>
          <a:p>
            <a:r>
              <a:rPr lang="el-GR" b="1" dirty="0">
                <a:solidFill>
                  <a:srgbClr val="999999"/>
                </a:solidFill>
                <a:latin typeface="Trebuchet MS" panose="020B0603020202020204" pitchFamily="34" charset="0"/>
              </a:rPr>
              <a:t>3ο Σενάριο κρίσης: </a:t>
            </a:r>
            <a:r>
              <a:rPr lang="el-GR" b="1" dirty="0" err="1">
                <a:solidFill>
                  <a:srgbClr val="999999"/>
                </a:solidFill>
                <a:latin typeface="Trebuchet MS" panose="020B0603020202020204" pitchFamily="34" charset="0"/>
              </a:rPr>
              <a:t>Ατυχηματική</a:t>
            </a:r>
            <a:r>
              <a:rPr lang="el-GR" b="1" dirty="0">
                <a:solidFill>
                  <a:srgbClr val="999999"/>
                </a:solidFill>
                <a:latin typeface="Trebuchet MS" panose="020B0603020202020204" pitchFamily="34" charset="0"/>
              </a:rPr>
              <a:t> προώθηση και διακίνηση προϊόντος</a:t>
            </a:r>
          </a:p>
        </p:txBody>
      </p:sp>
      <p:sp>
        <p:nvSpPr>
          <p:cNvPr id="6" name="TextBox 5"/>
          <p:cNvSpPr txBox="1"/>
          <p:nvPr/>
        </p:nvSpPr>
        <p:spPr>
          <a:xfrm>
            <a:off x="683623" y="1160418"/>
            <a:ext cx="7545978" cy="2204193"/>
          </a:xfrm>
          <a:prstGeom prst="rect">
            <a:avLst/>
          </a:prstGeom>
          <a:noFill/>
        </p:spPr>
        <p:txBody>
          <a:bodyPr wrap="square" rtlCol="0">
            <a:spAutoFit/>
          </a:bodyPr>
          <a:lstStyle/>
          <a:p>
            <a:pPr>
              <a:lnSpc>
                <a:spcPct val="115000"/>
              </a:lnSpc>
              <a:buClr>
                <a:schemeClr val="accent1"/>
              </a:buClr>
              <a:buSzPts val="1800"/>
            </a:pPr>
            <a:r>
              <a:rPr lang="el-GR" sz="2000" b="0" i="0" dirty="0">
                <a:solidFill>
                  <a:srgbClr val="FFFF00"/>
                </a:solidFill>
                <a:effectLst/>
                <a:latin typeface="Söhne"/>
              </a:rPr>
              <a:t>Μια εταιρεία καλλυντικών προϊόντων αντιμετωπίζει μια κρίση στον τρόπο που προωθεί και διακινεί ένα από τα προϊόντα της. Λόγω εσφαλμένων περιγραφών στη συσκευασία ή δηλώσεων στη διαφήμιση, το προϊόν εγκυμονε</a:t>
            </a:r>
            <a:r>
              <a:rPr lang="el-GR" sz="2000" dirty="0">
                <a:solidFill>
                  <a:srgbClr val="FFFF00"/>
                </a:solidFill>
                <a:latin typeface="Söhne"/>
              </a:rPr>
              <a:t>ί</a:t>
            </a:r>
            <a:r>
              <a:rPr lang="el-GR" sz="2000" b="0" i="0" dirty="0">
                <a:solidFill>
                  <a:srgbClr val="FFFF00"/>
                </a:solidFill>
                <a:effectLst/>
                <a:latin typeface="Söhne"/>
              </a:rPr>
              <a:t> κινδύνους για την υγεία ή την ασφάλεια των καταναλωτών. Η δε διαφήμισή του θεωρείται παραπλανητική.</a:t>
            </a:r>
            <a:endParaRPr lang="el-GR" sz="1600" dirty="0">
              <a:solidFill>
                <a:srgbClr val="FFFF00"/>
              </a:solidFill>
              <a:latin typeface="Nunito"/>
              <a:sym typeface="Nunito"/>
            </a:endParaRPr>
          </a:p>
        </p:txBody>
      </p:sp>
    </p:spTree>
    <p:extLst>
      <p:ext uri="{BB962C8B-B14F-4D97-AF65-F5344CB8AC3E}">
        <p14:creationId xmlns:p14="http://schemas.microsoft.com/office/powerpoint/2010/main" val="26269061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48</a:t>
            </a:fld>
            <a:endParaRPr lang="en"/>
          </a:p>
        </p:txBody>
      </p:sp>
      <p:sp>
        <p:nvSpPr>
          <p:cNvPr id="4" name="Ορθογώνιο 3"/>
          <p:cNvSpPr/>
          <p:nvPr/>
        </p:nvSpPr>
        <p:spPr>
          <a:xfrm>
            <a:off x="1621536" y="439237"/>
            <a:ext cx="5665333" cy="523220"/>
          </a:xfrm>
          <a:prstGeom prst="rect">
            <a:avLst/>
          </a:prstGeom>
        </p:spPr>
        <p:txBody>
          <a:bodyPr wrap="none">
            <a:spAutoFit/>
          </a:bodyPr>
          <a:lstStyle/>
          <a:p>
            <a:pPr algn="ctr"/>
            <a:r>
              <a:rPr lang="el-GR" b="1" dirty="0">
                <a:solidFill>
                  <a:srgbClr val="999999"/>
                </a:solidFill>
                <a:latin typeface="Trebuchet MS" panose="020B0603020202020204" pitchFamily="34" charset="0"/>
              </a:rPr>
              <a:t>Σενάριο κρίσης: </a:t>
            </a:r>
            <a:r>
              <a:rPr lang="el-GR" b="1" dirty="0" err="1">
                <a:solidFill>
                  <a:srgbClr val="999999"/>
                </a:solidFill>
                <a:latin typeface="Trebuchet MS" panose="020B0603020202020204" pitchFamily="34" charset="0"/>
              </a:rPr>
              <a:t>Ατυχηματική</a:t>
            </a:r>
            <a:r>
              <a:rPr lang="el-GR" b="1" dirty="0">
                <a:solidFill>
                  <a:srgbClr val="999999"/>
                </a:solidFill>
                <a:latin typeface="Trebuchet MS" panose="020B0603020202020204" pitchFamily="34" charset="0"/>
              </a:rPr>
              <a:t> προώθηση και διακίνηση προϊόντος</a:t>
            </a:r>
          </a:p>
          <a:p>
            <a:pPr algn="ctr"/>
            <a:r>
              <a:rPr lang="el-GR" b="1" dirty="0">
                <a:solidFill>
                  <a:srgbClr val="999999"/>
                </a:solidFill>
                <a:latin typeface="Trebuchet MS" panose="020B0603020202020204" pitchFamily="34" charset="0"/>
              </a:rPr>
              <a:t>ΔΙΑΧΕΙΡΙΣΗ Βήμα 1ο</a:t>
            </a:r>
            <a:endParaRPr lang="el-GR" dirty="0"/>
          </a:p>
        </p:txBody>
      </p:sp>
      <p:sp>
        <p:nvSpPr>
          <p:cNvPr id="6" name="TextBox 5"/>
          <p:cNvSpPr txBox="1"/>
          <p:nvPr/>
        </p:nvSpPr>
        <p:spPr>
          <a:xfrm>
            <a:off x="692331" y="1282338"/>
            <a:ext cx="7545978" cy="1057212"/>
          </a:xfrm>
          <a:prstGeom prst="rect">
            <a:avLst/>
          </a:prstGeom>
          <a:noFill/>
        </p:spPr>
        <p:txBody>
          <a:bodyPr wrap="square" rtlCol="0">
            <a:spAutoFit/>
          </a:bodyPr>
          <a:lstStyle/>
          <a:p>
            <a:pPr>
              <a:lnSpc>
                <a:spcPct val="115000"/>
              </a:lnSpc>
              <a:buClr>
                <a:schemeClr val="accent1"/>
              </a:buClr>
              <a:buSzPts val="1800"/>
            </a:pPr>
            <a:r>
              <a:rPr lang="el-GR" sz="1800" dirty="0">
                <a:solidFill>
                  <a:srgbClr val="FFFF00"/>
                </a:solidFill>
                <a:latin typeface="Nunito"/>
              </a:rPr>
              <a:t>Βήμα 1: Ενημέρωση και αξιολόγηση</a:t>
            </a:r>
          </a:p>
          <a:p>
            <a:br>
              <a:rPr lang="el-GR" sz="2400" dirty="0"/>
            </a:br>
            <a:endParaRPr lang="el-GR" sz="1800" dirty="0">
              <a:solidFill>
                <a:srgbClr val="FFFF00"/>
              </a:solidFill>
              <a:latin typeface="Nunito"/>
              <a:sym typeface="Nunito"/>
            </a:endParaRPr>
          </a:p>
        </p:txBody>
      </p:sp>
      <p:sp>
        <p:nvSpPr>
          <p:cNvPr id="5" name="CasellaDiTesto 4">
            <a:extLst>
              <a:ext uri="{FF2B5EF4-FFF2-40B4-BE49-F238E27FC236}">
                <a16:creationId xmlns:a16="http://schemas.microsoft.com/office/drawing/2014/main" id="{5BF935BB-6CE4-F662-75B1-54A937ADF100}"/>
              </a:ext>
            </a:extLst>
          </p:cNvPr>
          <p:cNvSpPr txBox="1"/>
          <p:nvPr/>
        </p:nvSpPr>
        <p:spPr>
          <a:xfrm>
            <a:off x="692331" y="1810944"/>
            <a:ext cx="7824652" cy="2309607"/>
          </a:xfrm>
          <a:prstGeom prst="rect">
            <a:avLst/>
          </a:prstGeom>
          <a:noFill/>
        </p:spPr>
        <p:txBody>
          <a:bodyPr wrap="square">
            <a:spAutoFit/>
          </a:bodyPr>
          <a:lstStyle/>
          <a:p>
            <a:pPr>
              <a:lnSpc>
                <a:spcPct val="115000"/>
              </a:lnSpc>
              <a:buClr>
                <a:schemeClr val="accent1"/>
              </a:buClr>
              <a:buSzPts val="1800"/>
              <a:buFont typeface="Arial"/>
              <a:buAutoNum type="arabicPeriod"/>
            </a:pPr>
            <a:r>
              <a:rPr lang="el-GR" sz="1800" dirty="0">
                <a:solidFill>
                  <a:srgbClr val="FFFF00"/>
                </a:solidFill>
                <a:latin typeface="Nunito"/>
              </a:rPr>
              <a:t>Η εταιρεία ενημερώνεται για τις ανεπίτρεπτες/αντιδεοντολογικές/παραπλανητικές περιγραφές και δηλώσεις που συνδέονται με το προϊόν και τις πιθανές επιπτώσεις στην υγεία και ασφάλεια των καταναλωτών.</a:t>
            </a:r>
          </a:p>
          <a:p>
            <a:pPr>
              <a:lnSpc>
                <a:spcPct val="115000"/>
              </a:lnSpc>
              <a:buClr>
                <a:schemeClr val="accent1"/>
              </a:buClr>
              <a:buSzPts val="1800"/>
              <a:buFont typeface="Arial"/>
              <a:buAutoNum type="arabicPeriod"/>
            </a:pPr>
            <a:r>
              <a:rPr lang="el-GR" sz="1800" dirty="0">
                <a:solidFill>
                  <a:srgbClr val="FFFF00"/>
                </a:solidFill>
                <a:latin typeface="Nunito"/>
              </a:rPr>
              <a:t>Πραγματοποιείται μια αξιολόγηση, για να κατανοηθεί η σοβαρότητα του προβλήματος, οι νομικές επιπτώσεις, οι επιπτώσεις στη φήμη της εταιρείας και ο τρόπος αντιμετώπισής του.</a:t>
            </a:r>
          </a:p>
        </p:txBody>
      </p:sp>
    </p:spTree>
    <p:extLst>
      <p:ext uri="{BB962C8B-B14F-4D97-AF65-F5344CB8AC3E}">
        <p14:creationId xmlns:p14="http://schemas.microsoft.com/office/powerpoint/2010/main" val="2957849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49</a:t>
            </a:fld>
            <a:endParaRPr lang="en"/>
          </a:p>
        </p:txBody>
      </p:sp>
      <p:sp>
        <p:nvSpPr>
          <p:cNvPr id="4" name="Ορθογώνιο 3"/>
          <p:cNvSpPr/>
          <p:nvPr/>
        </p:nvSpPr>
        <p:spPr>
          <a:xfrm>
            <a:off x="1621536" y="439237"/>
            <a:ext cx="5665333" cy="523220"/>
          </a:xfrm>
          <a:prstGeom prst="rect">
            <a:avLst/>
          </a:prstGeom>
        </p:spPr>
        <p:txBody>
          <a:bodyPr wrap="none">
            <a:spAutoFit/>
          </a:bodyPr>
          <a:lstStyle/>
          <a:p>
            <a:pPr algn="ctr"/>
            <a:r>
              <a:rPr lang="el-GR" b="1" dirty="0">
                <a:solidFill>
                  <a:srgbClr val="999999"/>
                </a:solidFill>
                <a:latin typeface="Trebuchet MS" panose="020B0603020202020204" pitchFamily="34" charset="0"/>
              </a:rPr>
              <a:t>Σενάριο κρίσης: </a:t>
            </a:r>
            <a:r>
              <a:rPr lang="el-GR" b="1" dirty="0" err="1">
                <a:solidFill>
                  <a:srgbClr val="999999"/>
                </a:solidFill>
                <a:latin typeface="Trebuchet MS" panose="020B0603020202020204" pitchFamily="34" charset="0"/>
              </a:rPr>
              <a:t>Ατυχηματική</a:t>
            </a:r>
            <a:r>
              <a:rPr lang="el-GR" b="1" dirty="0">
                <a:solidFill>
                  <a:srgbClr val="999999"/>
                </a:solidFill>
                <a:latin typeface="Trebuchet MS" panose="020B0603020202020204" pitchFamily="34" charset="0"/>
              </a:rPr>
              <a:t> προώθηση και διακίνηση προϊόντος</a:t>
            </a:r>
          </a:p>
          <a:p>
            <a:pPr algn="ctr"/>
            <a:r>
              <a:rPr lang="el-GR" b="1" dirty="0">
                <a:solidFill>
                  <a:srgbClr val="999999"/>
                </a:solidFill>
                <a:latin typeface="Trebuchet MS" panose="020B0603020202020204" pitchFamily="34" charset="0"/>
              </a:rPr>
              <a:t>ΔΙΑΧΕΙΡΙΣΗ Βήμα 2ο</a:t>
            </a:r>
            <a:endParaRPr lang="el-GR" dirty="0"/>
          </a:p>
        </p:txBody>
      </p:sp>
      <p:sp>
        <p:nvSpPr>
          <p:cNvPr id="6" name="TextBox 5"/>
          <p:cNvSpPr txBox="1"/>
          <p:nvPr/>
        </p:nvSpPr>
        <p:spPr>
          <a:xfrm>
            <a:off x="692331" y="1282338"/>
            <a:ext cx="7545978" cy="398314"/>
          </a:xfrm>
          <a:prstGeom prst="rect">
            <a:avLst/>
          </a:prstGeom>
          <a:noFill/>
        </p:spPr>
        <p:txBody>
          <a:bodyPr wrap="square" rtlCol="0">
            <a:spAutoFit/>
          </a:bodyPr>
          <a:lstStyle/>
          <a:p>
            <a:pPr>
              <a:lnSpc>
                <a:spcPct val="115000"/>
              </a:lnSpc>
              <a:buClr>
                <a:schemeClr val="accent1"/>
              </a:buClr>
              <a:buSzPts val="1800"/>
            </a:pPr>
            <a:r>
              <a:rPr lang="el-GR" sz="1800" dirty="0">
                <a:solidFill>
                  <a:srgbClr val="FFFF00"/>
                </a:solidFill>
                <a:latin typeface="Nunito"/>
              </a:rPr>
              <a:t>Βήμα 2: Δημιουργία ομάδα διαχείρισης κρίσης</a:t>
            </a:r>
          </a:p>
        </p:txBody>
      </p:sp>
      <p:sp>
        <p:nvSpPr>
          <p:cNvPr id="5" name="CasellaDiTesto 4">
            <a:extLst>
              <a:ext uri="{FF2B5EF4-FFF2-40B4-BE49-F238E27FC236}">
                <a16:creationId xmlns:a16="http://schemas.microsoft.com/office/drawing/2014/main" id="{5BF935BB-6CE4-F662-75B1-54A937ADF100}"/>
              </a:ext>
            </a:extLst>
          </p:cNvPr>
          <p:cNvSpPr txBox="1"/>
          <p:nvPr/>
        </p:nvSpPr>
        <p:spPr>
          <a:xfrm>
            <a:off x="692331" y="1998769"/>
            <a:ext cx="7824652" cy="1672509"/>
          </a:xfrm>
          <a:prstGeom prst="rect">
            <a:avLst/>
          </a:prstGeom>
          <a:noFill/>
        </p:spPr>
        <p:txBody>
          <a:bodyPr wrap="square">
            <a:spAutoFit/>
          </a:bodyPr>
          <a:lstStyle/>
          <a:p>
            <a:pPr>
              <a:lnSpc>
                <a:spcPct val="115000"/>
              </a:lnSpc>
              <a:buClr>
                <a:schemeClr val="accent1"/>
              </a:buClr>
              <a:buSzPts val="1800"/>
              <a:buFont typeface="Arial"/>
              <a:buAutoNum type="arabicPeriod"/>
            </a:pPr>
            <a:r>
              <a:rPr lang="el-GR" sz="1800" dirty="0">
                <a:solidFill>
                  <a:srgbClr val="FFFF00"/>
                </a:solidFill>
                <a:latin typeface="Nunito"/>
              </a:rPr>
              <a:t>Δημιουργείται μια ομάδα διαχείρισης κρίσης, αποτελούμενη από εκπροσώπους από τμήματα όπως η ασφάλεια, η ιατρική, η παραγωγή, η επικοινωνία, το νομικό.</a:t>
            </a:r>
          </a:p>
          <a:p>
            <a:pPr>
              <a:lnSpc>
                <a:spcPct val="115000"/>
              </a:lnSpc>
              <a:buClr>
                <a:schemeClr val="accent1"/>
              </a:buClr>
              <a:buSzPts val="1800"/>
              <a:buFont typeface="Arial"/>
              <a:buAutoNum type="arabicPeriod"/>
            </a:pPr>
            <a:r>
              <a:rPr lang="el-GR" sz="1800" dirty="0">
                <a:solidFill>
                  <a:srgbClr val="FFFF00"/>
                </a:solidFill>
                <a:latin typeface="Nunito"/>
              </a:rPr>
              <a:t>Η ομάδα διαχείρισης κρίσης αναλαμβάνει τον συντονισμό και τη διαχείριση της αντιμετώπισης της κρίσης.</a:t>
            </a:r>
          </a:p>
        </p:txBody>
      </p:sp>
    </p:spTree>
    <p:extLst>
      <p:ext uri="{BB962C8B-B14F-4D97-AF65-F5344CB8AC3E}">
        <p14:creationId xmlns:p14="http://schemas.microsoft.com/office/powerpoint/2010/main" val="3324888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17"/>
          <p:cNvSpPr txBox="1">
            <a:spLocks noGrp="1"/>
          </p:cNvSpPr>
          <p:nvPr>
            <p:ph type="ctrTitle"/>
          </p:nvPr>
        </p:nvSpPr>
        <p:spPr>
          <a:xfrm>
            <a:off x="2332650" y="967112"/>
            <a:ext cx="4478700" cy="1007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dirty="0">
                <a:solidFill>
                  <a:schemeClr val="accent6"/>
                </a:solidFill>
              </a:rPr>
              <a:t>1.</a:t>
            </a:r>
            <a:r>
              <a:rPr lang="el-GR" dirty="0">
                <a:solidFill>
                  <a:schemeClr val="accent6"/>
                </a:solidFill>
              </a:rPr>
              <a:t> Πόσοι οργανισμοί χρειάζονται </a:t>
            </a:r>
            <a:endParaRPr dirty="0">
              <a:solidFill>
                <a:schemeClr val="accent6"/>
              </a:solidFill>
            </a:endParaRPr>
          </a:p>
          <a:p>
            <a:pPr marL="0" lvl="0" indent="0" algn="ctr" rtl="0">
              <a:spcBef>
                <a:spcPts val="0"/>
              </a:spcBef>
              <a:spcAft>
                <a:spcPts val="0"/>
              </a:spcAft>
              <a:buNone/>
            </a:pPr>
            <a:r>
              <a:rPr lang="el-GR" sz="2000" dirty="0"/>
              <a:t>Εξαρτάται από την σοβαρότητα (η το μέγεθος) της κρίσης</a:t>
            </a:r>
            <a:br>
              <a:rPr lang="el-GR" sz="2000" dirty="0"/>
            </a:br>
            <a:endParaRPr sz="2000" dirty="0"/>
          </a:p>
        </p:txBody>
      </p:sp>
      <p:sp>
        <p:nvSpPr>
          <p:cNvPr id="251" name="Google Shape;251;p17"/>
          <p:cNvSpPr txBox="1">
            <a:spLocks noGrp="1"/>
          </p:cNvSpPr>
          <p:nvPr>
            <p:ph type="subTitle" idx="1"/>
          </p:nvPr>
        </p:nvSpPr>
        <p:spPr>
          <a:xfrm>
            <a:off x="2332650" y="2686025"/>
            <a:ext cx="4478700" cy="304500"/>
          </a:xfrm>
          <a:prstGeom prst="rect">
            <a:avLst/>
          </a:prstGeom>
        </p:spPr>
        <p:txBody>
          <a:bodyPr spcFirstLastPara="1" wrap="square" lIns="0" tIns="0" rIns="0" bIns="0" anchor="t" anchorCtr="0">
            <a:noAutofit/>
          </a:bodyPr>
          <a:lstStyle/>
          <a:p>
            <a:pPr marL="0" indent="0">
              <a:spcAft>
                <a:spcPts val="800"/>
              </a:spcAft>
            </a:pPr>
            <a:r>
              <a:rPr lang="el-GR" dirty="0">
                <a:solidFill>
                  <a:schemeClr val="accent3"/>
                </a:solidFill>
              </a:rPr>
              <a:t>Δώστε ένα παράδειγμα μιας κρίσιμης κατάστασης που χρειάζεται η εμπλοκή περισσότερων διαφορετικών τύπων ή όλων των οργανισμών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50</a:t>
            </a:fld>
            <a:endParaRPr lang="en"/>
          </a:p>
        </p:txBody>
      </p:sp>
      <p:sp>
        <p:nvSpPr>
          <p:cNvPr id="4" name="Ορθογώνιο 3"/>
          <p:cNvSpPr/>
          <p:nvPr/>
        </p:nvSpPr>
        <p:spPr>
          <a:xfrm>
            <a:off x="1621537" y="439237"/>
            <a:ext cx="5665332" cy="523220"/>
          </a:xfrm>
          <a:prstGeom prst="rect">
            <a:avLst/>
          </a:prstGeom>
        </p:spPr>
        <p:txBody>
          <a:bodyPr wrap="none">
            <a:spAutoFit/>
          </a:bodyPr>
          <a:lstStyle/>
          <a:p>
            <a:pPr algn="ctr"/>
            <a:r>
              <a:rPr lang="el-GR" b="1" dirty="0">
                <a:solidFill>
                  <a:srgbClr val="999999"/>
                </a:solidFill>
                <a:latin typeface="Trebuchet MS" panose="020B0603020202020204" pitchFamily="34" charset="0"/>
              </a:rPr>
              <a:t>Σενάριο κρίσης: </a:t>
            </a:r>
            <a:r>
              <a:rPr lang="el-GR" b="1" dirty="0" err="1">
                <a:solidFill>
                  <a:srgbClr val="999999"/>
                </a:solidFill>
                <a:latin typeface="Trebuchet MS" panose="020B0603020202020204" pitchFamily="34" charset="0"/>
              </a:rPr>
              <a:t>Ατυχηματική</a:t>
            </a:r>
            <a:r>
              <a:rPr lang="el-GR" b="1" dirty="0">
                <a:solidFill>
                  <a:srgbClr val="999999"/>
                </a:solidFill>
                <a:latin typeface="Trebuchet MS" panose="020B0603020202020204" pitchFamily="34" charset="0"/>
              </a:rPr>
              <a:t> προώθηση και διακίνηση προϊόντος</a:t>
            </a:r>
          </a:p>
          <a:p>
            <a:pPr algn="ctr"/>
            <a:r>
              <a:rPr lang="el-GR" b="1" dirty="0">
                <a:solidFill>
                  <a:srgbClr val="999999"/>
                </a:solidFill>
                <a:latin typeface="Trebuchet MS" panose="020B0603020202020204" pitchFamily="34" charset="0"/>
              </a:rPr>
              <a:t>ΔΙΑΧΕΙΡΙΣΗ Βήμα 3ο</a:t>
            </a:r>
            <a:endParaRPr lang="el-GR" dirty="0"/>
          </a:p>
        </p:txBody>
      </p:sp>
      <p:sp>
        <p:nvSpPr>
          <p:cNvPr id="6" name="TextBox 5"/>
          <p:cNvSpPr txBox="1"/>
          <p:nvPr/>
        </p:nvSpPr>
        <p:spPr>
          <a:xfrm>
            <a:off x="692331" y="1282338"/>
            <a:ext cx="7545978" cy="502895"/>
          </a:xfrm>
          <a:prstGeom prst="rect">
            <a:avLst/>
          </a:prstGeom>
          <a:noFill/>
        </p:spPr>
        <p:txBody>
          <a:bodyPr wrap="square" rtlCol="0">
            <a:spAutoFit/>
          </a:bodyPr>
          <a:lstStyle/>
          <a:p>
            <a:pPr>
              <a:lnSpc>
                <a:spcPct val="115000"/>
              </a:lnSpc>
              <a:buClr>
                <a:schemeClr val="accent1"/>
              </a:buClr>
              <a:buSzPts val="1800"/>
            </a:pPr>
            <a:r>
              <a:rPr lang="el-GR" sz="1800" dirty="0">
                <a:solidFill>
                  <a:srgbClr val="FFFF00"/>
                </a:solidFill>
                <a:latin typeface="Nunito"/>
              </a:rPr>
              <a:t>Βήμα 3: </a:t>
            </a:r>
            <a:r>
              <a:rPr lang="el-GR" sz="2400" b="0" i="0" dirty="0">
                <a:solidFill>
                  <a:schemeClr val="accent6">
                    <a:lumMod val="60000"/>
                    <a:lumOff val="40000"/>
                  </a:schemeClr>
                </a:solidFill>
                <a:effectLst/>
                <a:latin typeface="Söhne"/>
              </a:rPr>
              <a:t>Κατάπνιξη της κρίσης</a:t>
            </a:r>
            <a:endParaRPr lang="el-GR" sz="1800" dirty="0">
              <a:solidFill>
                <a:schemeClr val="accent6">
                  <a:lumMod val="60000"/>
                  <a:lumOff val="40000"/>
                </a:schemeClr>
              </a:solidFill>
              <a:latin typeface="Nunito"/>
            </a:endParaRPr>
          </a:p>
        </p:txBody>
      </p:sp>
      <p:sp>
        <p:nvSpPr>
          <p:cNvPr id="5" name="CasellaDiTesto 4">
            <a:extLst>
              <a:ext uri="{FF2B5EF4-FFF2-40B4-BE49-F238E27FC236}">
                <a16:creationId xmlns:a16="http://schemas.microsoft.com/office/drawing/2014/main" id="{5BF935BB-6CE4-F662-75B1-54A937ADF100}"/>
              </a:ext>
            </a:extLst>
          </p:cNvPr>
          <p:cNvSpPr txBox="1"/>
          <p:nvPr/>
        </p:nvSpPr>
        <p:spPr>
          <a:xfrm>
            <a:off x="692331" y="1807181"/>
            <a:ext cx="7824652" cy="1353960"/>
          </a:xfrm>
          <a:prstGeom prst="rect">
            <a:avLst/>
          </a:prstGeom>
          <a:noFill/>
        </p:spPr>
        <p:txBody>
          <a:bodyPr wrap="square">
            <a:spAutoFit/>
          </a:bodyPr>
          <a:lstStyle/>
          <a:p>
            <a:pPr>
              <a:lnSpc>
                <a:spcPct val="115000"/>
              </a:lnSpc>
              <a:buClr>
                <a:schemeClr val="accent1"/>
              </a:buClr>
              <a:buSzPts val="1800"/>
              <a:buFont typeface="Arial"/>
              <a:buAutoNum type="arabicPeriod"/>
            </a:pPr>
            <a:r>
              <a:rPr lang="el-GR" sz="1800" dirty="0">
                <a:solidFill>
                  <a:srgbClr val="FFFF00"/>
                </a:solidFill>
                <a:latin typeface="Nunito"/>
              </a:rPr>
              <a:t>Η εταιρεία προχωρά στην άμεση απόσυρση του προϊόντος από την αγορά, για να προστατεύσει τους καταναλωτές.</a:t>
            </a:r>
          </a:p>
          <a:p>
            <a:pPr>
              <a:lnSpc>
                <a:spcPct val="115000"/>
              </a:lnSpc>
              <a:buClr>
                <a:schemeClr val="accent1"/>
              </a:buClr>
              <a:buSzPts val="1800"/>
              <a:buFont typeface="Arial"/>
              <a:buAutoNum type="arabicPeriod"/>
            </a:pPr>
            <a:r>
              <a:rPr lang="el-GR" sz="1800" dirty="0">
                <a:solidFill>
                  <a:srgbClr val="FFFF00"/>
                </a:solidFill>
                <a:latin typeface="Nunito"/>
              </a:rPr>
              <a:t>Επικοινωνεί με τις αρμόδιες αρχές, για να αναφέρει το πρόβλημα και να συμμορφωθεί με τους νόμους και τους κανονισμούς.</a:t>
            </a:r>
          </a:p>
        </p:txBody>
      </p:sp>
    </p:spTree>
    <p:extLst>
      <p:ext uri="{BB962C8B-B14F-4D97-AF65-F5344CB8AC3E}">
        <p14:creationId xmlns:p14="http://schemas.microsoft.com/office/powerpoint/2010/main" val="316426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51</a:t>
            </a:fld>
            <a:endParaRPr lang="en"/>
          </a:p>
        </p:txBody>
      </p:sp>
      <p:sp>
        <p:nvSpPr>
          <p:cNvPr id="4" name="Ορθογώνιο 3"/>
          <p:cNvSpPr/>
          <p:nvPr/>
        </p:nvSpPr>
        <p:spPr>
          <a:xfrm>
            <a:off x="1621537" y="439237"/>
            <a:ext cx="5665332" cy="523220"/>
          </a:xfrm>
          <a:prstGeom prst="rect">
            <a:avLst/>
          </a:prstGeom>
        </p:spPr>
        <p:txBody>
          <a:bodyPr wrap="none">
            <a:spAutoFit/>
          </a:bodyPr>
          <a:lstStyle/>
          <a:p>
            <a:pPr algn="ctr"/>
            <a:r>
              <a:rPr lang="el-GR" b="1" dirty="0">
                <a:solidFill>
                  <a:srgbClr val="999999"/>
                </a:solidFill>
                <a:latin typeface="Trebuchet MS" panose="020B0603020202020204" pitchFamily="34" charset="0"/>
              </a:rPr>
              <a:t>Σενάριο κρίσης: </a:t>
            </a:r>
            <a:r>
              <a:rPr lang="el-GR" b="1" dirty="0" err="1">
                <a:solidFill>
                  <a:srgbClr val="999999"/>
                </a:solidFill>
                <a:latin typeface="Trebuchet MS" panose="020B0603020202020204" pitchFamily="34" charset="0"/>
              </a:rPr>
              <a:t>Ατυχηματική</a:t>
            </a:r>
            <a:r>
              <a:rPr lang="el-GR" b="1" dirty="0">
                <a:solidFill>
                  <a:srgbClr val="999999"/>
                </a:solidFill>
                <a:latin typeface="Trebuchet MS" panose="020B0603020202020204" pitchFamily="34" charset="0"/>
              </a:rPr>
              <a:t> προώθηση και διακίνηση προϊόντος</a:t>
            </a:r>
          </a:p>
          <a:p>
            <a:pPr algn="ctr"/>
            <a:r>
              <a:rPr lang="el-GR" b="1" dirty="0">
                <a:solidFill>
                  <a:srgbClr val="999999"/>
                </a:solidFill>
                <a:latin typeface="Trebuchet MS" panose="020B0603020202020204" pitchFamily="34" charset="0"/>
              </a:rPr>
              <a:t>ΔΙΑΧΕΙΡΙΣΗ Βήμα 4ο</a:t>
            </a:r>
            <a:endParaRPr lang="el-GR" dirty="0"/>
          </a:p>
        </p:txBody>
      </p:sp>
      <p:sp>
        <p:nvSpPr>
          <p:cNvPr id="6" name="TextBox 5"/>
          <p:cNvSpPr txBox="1"/>
          <p:nvPr/>
        </p:nvSpPr>
        <p:spPr>
          <a:xfrm>
            <a:off x="692331" y="1282338"/>
            <a:ext cx="7545978" cy="502895"/>
          </a:xfrm>
          <a:prstGeom prst="rect">
            <a:avLst/>
          </a:prstGeom>
          <a:noFill/>
        </p:spPr>
        <p:txBody>
          <a:bodyPr wrap="square" rtlCol="0">
            <a:spAutoFit/>
          </a:bodyPr>
          <a:lstStyle/>
          <a:p>
            <a:pPr>
              <a:lnSpc>
                <a:spcPct val="115000"/>
              </a:lnSpc>
              <a:buClr>
                <a:schemeClr val="accent1"/>
              </a:buClr>
              <a:buSzPts val="1800"/>
            </a:pPr>
            <a:r>
              <a:rPr lang="el-GR" sz="1800" dirty="0">
                <a:solidFill>
                  <a:srgbClr val="FFFF00"/>
                </a:solidFill>
                <a:latin typeface="Nunito"/>
              </a:rPr>
              <a:t>Βήμα 4: </a:t>
            </a:r>
            <a:r>
              <a:rPr lang="el-GR" sz="2400" b="0" i="0" dirty="0">
                <a:solidFill>
                  <a:schemeClr val="accent6">
                    <a:lumMod val="60000"/>
                    <a:lumOff val="40000"/>
                  </a:schemeClr>
                </a:solidFill>
                <a:effectLst/>
                <a:latin typeface="Söhne"/>
              </a:rPr>
              <a:t>Αποζημίωση και επανόρθωση</a:t>
            </a:r>
            <a:endParaRPr lang="el-GR" sz="1800" dirty="0">
              <a:solidFill>
                <a:schemeClr val="accent6">
                  <a:lumMod val="60000"/>
                  <a:lumOff val="40000"/>
                </a:schemeClr>
              </a:solidFill>
              <a:latin typeface="Nunito"/>
            </a:endParaRPr>
          </a:p>
        </p:txBody>
      </p:sp>
      <p:sp>
        <p:nvSpPr>
          <p:cNvPr id="5" name="CasellaDiTesto 4">
            <a:extLst>
              <a:ext uri="{FF2B5EF4-FFF2-40B4-BE49-F238E27FC236}">
                <a16:creationId xmlns:a16="http://schemas.microsoft.com/office/drawing/2014/main" id="{5BF935BB-6CE4-F662-75B1-54A937ADF100}"/>
              </a:ext>
            </a:extLst>
          </p:cNvPr>
          <p:cNvSpPr txBox="1"/>
          <p:nvPr/>
        </p:nvSpPr>
        <p:spPr>
          <a:xfrm>
            <a:off x="692331" y="1998769"/>
            <a:ext cx="7824652" cy="2030941"/>
          </a:xfrm>
          <a:prstGeom prst="rect">
            <a:avLst/>
          </a:prstGeom>
          <a:noFill/>
        </p:spPr>
        <p:txBody>
          <a:bodyPr wrap="square">
            <a:spAutoFit/>
          </a:bodyPr>
          <a:lstStyle/>
          <a:p>
            <a:pPr>
              <a:lnSpc>
                <a:spcPct val="115000"/>
              </a:lnSpc>
              <a:buClr>
                <a:schemeClr val="accent1"/>
              </a:buClr>
              <a:buSzPts val="1800"/>
              <a:buFont typeface="Arial"/>
              <a:buAutoNum type="arabicPeriod"/>
            </a:pPr>
            <a:r>
              <a:rPr lang="el-GR" sz="1200" dirty="0">
                <a:solidFill>
                  <a:srgbClr val="FFFF00"/>
                </a:solidFill>
                <a:latin typeface="Nunito"/>
              </a:rPr>
              <a:t>Η εταιρεία αναλαμβάνει την ευθύνη για την κατάσταση και προσφέρει αποζημίωση στους καταναλωτές που επλήγησαν από την παραπλανητική διαφήμιση ή υπέστησαν ζημία λόγω των προϊόντων.</a:t>
            </a:r>
          </a:p>
          <a:p>
            <a:pPr>
              <a:lnSpc>
                <a:spcPct val="115000"/>
              </a:lnSpc>
              <a:buClr>
                <a:schemeClr val="accent1"/>
              </a:buClr>
              <a:buSzPts val="1800"/>
              <a:buFont typeface="Arial"/>
              <a:buAutoNum type="arabicPeriod"/>
            </a:pPr>
            <a:r>
              <a:rPr lang="el-GR" sz="1200" dirty="0">
                <a:solidFill>
                  <a:srgbClr val="FFFF00"/>
                </a:solidFill>
                <a:latin typeface="Nunito"/>
              </a:rPr>
              <a:t>Επίσης, η εταιρεία λαμβάνει μέτρα για να διορθώσει την κατάσταση. Αυτό μπορεί να περιλαμβάνει:</a:t>
            </a:r>
          </a:p>
          <a:p>
            <a:pPr marL="171450" lvl="2" indent="-171450">
              <a:lnSpc>
                <a:spcPct val="115000"/>
              </a:lnSpc>
              <a:buClr>
                <a:schemeClr val="accent1"/>
              </a:buClr>
              <a:buSzPts val="1800"/>
              <a:buFont typeface="Courier New" panose="02070309020205020404" pitchFamily="49" charset="0"/>
              <a:buChar char="o"/>
            </a:pPr>
            <a:r>
              <a:rPr lang="el-GR" sz="1200" dirty="0">
                <a:solidFill>
                  <a:srgbClr val="FFFF00"/>
                </a:solidFill>
                <a:latin typeface="Nunito"/>
              </a:rPr>
              <a:t>Αναθεώρηση της διαφημιστικής εκστρατείας και αφαίρεση ή αναθεώρηση των παραπλανητικών δηλώσεων.</a:t>
            </a:r>
          </a:p>
          <a:p>
            <a:pPr marL="171450" lvl="2" indent="-171450">
              <a:lnSpc>
                <a:spcPct val="115000"/>
              </a:lnSpc>
              <a:buClr>
                <a:schemeClr val="accent1"/>
              </a:buClr>
              <a:buSzPts val="1800"/>
              <a:buFont typeface="Courier New" panose="02070309020205020404" pitchFamily="49" charset="0"/>
              <a:buChar char="o"/>
            </a:pPr>
            <a:r>
              <a:rPr lang="el-GR" sz="1200" dirty="0">
                <a:solidFill>
                  <a:srgbClr val="FFFF00"/>
                </a:solidFill>
                <a:latin typeface="Nunito"/>
              </a:rPr>
              <a:t>Βελτίωση της ποιότητας και ασφάλειας των προϊόντων και εξασφάλιση της συμμόρφωσής τους προς τους ισχύοντες κανονισμούς και πρότυπα.</a:t>
            </a:r>
          </a:p>
          <a:p>
            <a:pPr marL="171450" lvl="2" indent="-171450">
              <a:lnSpc>
                <a:spcPct val="115000"/>
              </a:lnSpc>
              <a:buClr>
                <a:schemeClr val="accent1"/>
              </a:buClr>
              <a:buSzPts val="1800"/>
              <a:buFont typeface="Courier New" panose="02070309020205020404" pitchFamily="49" charset="0"/>
              <a:buChar char="o"/>
            </a:pPr>
            <a:r>
              <a:rPr lang="el-GR" sz="1200" dirty="0">
                <a:solidFill>
                  <a:srgbClr val="FFFF00"/>
                </a:solidFill>
                <a:latin typeface="Nunito"/>
              </a:rPr>
              <a:t>Ενίσχυση των ελέγχων και των διαδικασιών ελέγχου ποιότητας για την αποφυγή μελλοντικών προβλημάτων.</a:t>
            </a:r>
          </a:p>
          <a:p>
            <a:pPr marL="171450" lvl="2" indent="-171450">
              <a:lnSpc>
                <a:spcPct val="115000"/>
              </a:lnSpc>
              <a:buClr>
                <a:schemeClr val="accent1"/>
              </a:buClr>
              <a:buSzPts val="1800"/>
              <a:buFont typeface="Courier New" panose="02070309020205020404" pitchFamily="49" charset="0"/>
              <a:buChar char="o"/>
            </a:pPr>
            <a:r>
              <a:rPr lang="el-GR" sz="1200" dirty="0">
                <a:solidFill>
                  <a:srgbClr val="FFFF00"/>
                </a:solidFill>
                <a:latin typeface="Nunito"/>
              </a:rPr>
              <a:t>Εκπαίδευση των εργαζομένων για τη σημασία της διαφήμισης και της ακρίβειας των περιγραφών προϊόντων.</a:t>
            </a:r>
          </a:p>
          <a:p>
            <a:pPr>
              <a:lnSpc>
                <a:spcPct val="115000"/>
              </a:lnSpc>
              <a:buClr>
                <a:schemeClr val="accent1"/>
              </a:buClr>
              <a:buSzPts val="1800"/>
              <a:buFont typeface="Arial"/>
              <a:buAutoNum type="arabicPeriod"/>
            </a:pPr>
            <a:endParaRPr lang="el-GR" sz="1200" dirty="0">
              <a:solidFill>
                <a:srgbClr val="FFFF00"/>
              </a:solidFill>
              <a:latin typeface="Nunito"/>
            </a:endParaRPr>
          </a:p>
        </p:txBody>
      </p:sp>
    </p:spTree>
    <p:extLst>
      <p:ext uri="{BB962C8B-B14F-4D97-AF65-F5344CB8AC3E}">
        <p14:creationId xmlns:p14="http://schemas.microsoft.com/office/powerpoint/2010/main" val="4053135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52</a:t>
            </a:fld>
            <a:endParaRPr lang="en"/>
          </a:p>
        </p:txBody>
      </p:sp>
      <p:sp>
        <p:nvSpPr>
          <p:cNvPr id="4" name="Ορθογώνιο 3"/>
          <p:cNvSpPr/>
          <p:nvPr/>
        </p:nvSpPr>
        <p:spPr>
          <a:xfrm>
            <a:off x="1621537" y="439237"/>
            <a:ext cx="5665332" cy="523220"/>
          </a:xfrm>
          <a:prstGeom prst="rect">
            <a:avLst/>
          </a:prstGeom>
        </p:spPr>
        <p:txBody>
          <a:bodyPr wrap="none">
            <a:spAutoFit/>
          </a:bodyPr>
          <a:lstStyle/>
          <a:p>
            <a:pPr algn="ctr"/>
            <a:r>
              <a:rPr lang="el-GR" b="1" dirty="0">
                <a:solidFill>
                  <a:srgbClr val="999999"/>
                </a:solidFill>
                <a:latin typeface="Trebuchet MS" panose="020B0603020202020204" pitchFamily="34" charset="0"/>
              </a:rPr>
              <a:t>Σενάριο κρίσης: </a:t>
            </a:r>
            <a:r>
              <a:rPr lang="el-GR" b="1" dirty="0" err="1">
                <a:solidFill>
                  <a:srgbClr val="999999"/>
                </a:solidFill>
                <a:latin typeface="Trebuchet MS" panose="020B0603020202020204" pitchFamily="34" charset="0"/>
              </a:rPr>
              <a:t>Ατυχηματική</a:t>
            </a:r>
            <a:r>
              <a:rPr lang="el-GR" b="1" dirty="0">
                <a:solidFill>
                  <a:srgbClr val="999999"/>
                </a:solidFill>
                <a:latin typeface="Trebuchet MS" panose="020B0603020202020204" pitchFamily="34" charset="0"/>
              </a:rPr>
              <a:t> προώθηση και διακίνηση προϊόντος</a:t>
            </a:r>
          </a:p>
          <a:p>
            <a:pPr algn="ctr"/>
            <a:r>
              <a:rPr lang="el-GR" b="1" dirty="0">
                <a:solidFill>
                  <a:srgbClr val="999999"/>
                </a:solidFill>
                <a:latin typeface="Trebuchet MS" panose="020B0603020202020204" pitchFamily="34" charset="0"/>
              </a:rPr>
              <a:t>ΔΙΑΧΕΙΡΙΣΗ Βήμα 5ο</a:t>
            </a:r>
            <a:endParaRPr lang="el-GR" dirty="0"/>
          </a:p>
        </p:txBody>
      </p:sp>
      <p:sp>
        <p:nvSpPr>
          <p:cNvPr id="6" name="TextBox 5"/>
          <p:cNvSpPr txBox="1"/>
          <p:nvPr/>
        </p:nvSpPr>
        <p:spPr>
          <a:xfrm>
            <a:off x="692331" y="1282338"/>
            <a:ext cx="7545978" cy="398314"/>
          </a:xfrm>
          <a:prstGeom prst="rect">
            <a:avLst/>
          </a:prstGeom>
          <a:noFill/>
        </p:spPr>
        <p:txBody>
          <a:bodyPr wrap="square" rtlCol="0">
            <a:spAutoFit/>
          </a:bodyPr>
          <a:lstStyle/>
          <a:p>
            <a:pPr>
              <a:lnSpc>
                <a:spcPct val="115000"/>
              </a:lnSpc>
              <a:buClr>
                <a:schemeClr val="accent1"/>
              </a:buClr>
              <a:buSzPts val="1800"/>
            </a:pPr>
            <a:r>
              <a:rPr lang="el-GR" sz="1800" dirty="0">
                <a:solidFill>
                  <a:srgbClr val="FFFF00"/>
                </a:solidFill>
                <a:latin typeface="Nunito"/>
              </a:rPr>
              <a:t>Βήμα 5: Ανάκτηση φήμης και επανάκτηση εμπιστοσύνης</a:t>
            </a:r>
          </a:p>
        </p:txBody>
      </p:sp>
      <p:sp>
        <p:nvSpPr>
          <p:cNvPr id="5" name="CasellaDiTesto 4">
            <a:extLst>
              <a:ext uri="{FF2B5EF4-FFF2-40B4-BE49-F238E27FC236}">
                <a16:creationId xmlns:a16="http://schemas.microsoft.com/office/drawing/2014/main" id="{5BF935BB-6CE4-F662-75B1-54A937ADF100}"/>
              </a:ext>
            </a:extLst>
          </p:cNvPr>
          <p:cNvSpPr txBox="1"/>
          <p:nvPr/>
        </p:nvSpPr>
        <p:spPr>
          <a:xfrm>
            <a:off x="659674" y="1865936"/>
            <a:ext cx="7824652" cy="1995226"/>
          </a:xfrm>
          <a:prstGeom prst="rect">
            <a:avLst/>
          </a:prstGeom>
          <a:noFill/>
        </p:spPr>
        <p:txBody>
          <a:bodyPr wrap="square">
            <a:spAutoFit/>
          </a:bodyPr>
          <a:lstStyle/>
          <a:p>
            <a:pPr>
              <a:lnSpc>
                <a:spcPct val="115000"/>
              </a:lnSpc>
              <a:buClr>
                <a:schemeClr val="accent1"/>
              </a:buClr>
              <a:buSzPts val="1800"/>
              <a:buFont typeface="Arial"/>
              <a:buAutoNum type="arabicPeriod"/>
            </a:pPr>
            <a:r>
              <a:rPr lang="el-GR" sz="1200" dirty="0">
                <a:solidFill>
                  <a:srgbClr val="FFFF00"/>
                </a:solidFill>
                <a:latin typeface="Nunito"/>
              </a:rPr>
              <a:t>Η εταιρεία αναγνωρίζει ότι η κρίση έχει προκαλέσει ζημία στη φήμη της και την εμπιστοσύνη των καταναλωτών. Κατανοεί ότι η ανάκτηση αυτής της φήμης είναι ζωτικής σημασίας για την επιβίωση και την ευημερία της εταιρείας.</a:t>
            </a:r>
          </a:p>
          <a:p>
            <a:pPr>
              <a:lnSpc>
                <a:spcPct val="115000"/>
              </a:lnSpc>
              <a:buClr>
                <a:schemeClr val="accent1"/>
              </a:buClr>
              <a:buSzPts val="1800"/>
              <a:buFont typeface="Arial"/>
              <a:buAutoNum type="arabicPeriod"/>
            </a:pPr>
            <a:r>
              <a:rPr lang="el-GR" sz="1200" dirty="0">
                <a:solidFill>
                  <a:srgbClr val="FFFF00"/>
                </a:solidFill>
                <a:latin typeface="Nunito"/>
              </a:rPr>
              <a:t>Αναπτύσσεται μια στρατηγική ανάκτησης φήμης, η οποία περιλαμβάνει τα εξής στοιχεία:</a:t>
            </a:r>
          </a:p>
          <a:p>
            <a:pPr marL="171450" lvl="2" indent="-171450">
              <a:lnSpc>
                <a:spcPct val="115000"/>
              </a:lnSpc>
              <a:buClr>
                <a:schemeClr val="accent1"/>
              </a:buClr>
              <a:buSzPts val="1800"/>
              <a:buFont typeface="Arial" panose="020B0604020202020204" pitchFamily="34" charset="0"/>
              <a:buChar char="•"/>
            </a:pPr>
            <a:r>
              <a:rPr lang="el-GR" sz="1200" dirty="0">
                <a:solidFill>
                  <a:srgbClr val="FFFF00"/>
                </a:solidFill>
                <a:latin typeface="Nunito"/>
              </a:rPr>
              <a:t>Ανοιχτή και ειλικρινής επικοινωνία: Η εταιρεία επικοινωνεί ανοιχτά και ειλικρινώς με το κοινό, αναγνωρίζοντας τα λάθη της και εξηγώντας τα μέτρα που λαμβάνει για τη βελτίωση της κατάστασης.</a:t>
            </a:r>
          </a:p>
          <a:p>
            <a:pPr marL="171450" lvl="2" indent="-171450">
              <a:lnSpc>
                <a:spcPct val="115000"/>
              </a:lnSpc>
              <a:buClr>
                <a:schemeClr val="accent1"/>
              </a:buClr>
              <a:buSzPts val="1800"/>
              <a:buFont typeface="Arial" panose="020B0604020202020204" pitchFamily="34" charset="0"/>
              <a:buChar char="•"/>
            </a:pPr>
            <a:r>
              <a:rPr lang="el-GR" sz="1200" dirty="0">
                <a:solidFill>
                  <a:srgbClr val="FFFF00"/>
                </a:solidFill>
                <a:latin typeface="Nunito"/>
              </a:rPr>
              <a:t>Αποζημίωση και ανακαίνιση: Η εταιρεία προσφέρει αποζημίωση στους καταναλωτές που επλήγησαν από το προϊόν και αναλαμβάνει την ανακαίνιση και βελτίωση του προϊόντος, για να εξασφαλίσει την ασφάλεια και την ποιότητά του.</a:t>
            </a:r>
          </a:p>
        </p:txBody>
      </p:sp>
    </p:spTree>
    <p:extLst>
      <p:ext uri="{BB962C8B-B14F-4D97-AF65-F5344CB8AC3E}">
        <p14:creationId xmlns:p14="http://schemas.microsoft.com/office/powerpoint/2010/main" val="3392214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53</a:t>
            </a:fld>
            <a:endParaRPr lang="en"/>
          </a:p>
        </p:txBody>
      </p:sp>
      <p:sp>
        <p:nvSpPr>
          <p:cNvPr id="4" name="Ορθογώνιο 3"/>
          <p:cNvSpPr/>
          <p:nvPr/>
        </p:nvSpPr>
        <p:spPr>
          <a:xfrm>
            <a:off x="1621537" y="439237"/>
            <a:ext cx="5665332" cy="523220"/>
          </a:xfrm>
          <a:prstGeom prst="rect">
            <a:avLst/>
          </a:prstGeom>
        </p:spPr>
        <p:txBody>
          <a:bodyPr wrap="none">
            <a:spAutoFit/>
          </a:bodyPr>
          <a:lstStyle/>
          <a:p>
            <a:pPr algn="ctr"/>
            <a:r>
              <a:rPr lang="el-GR" b="1" dirty="0">
                <a:solidFill>
                  <a:srgbClr val="999999"/>
                </a:solidFill>
                <a:latin typeface="Trebuchet MS" panose="020B0603020202020204" pitchFamily="34" charset="0"/>
              </a:rPr>
              <a:t>Σενάριο κρίσης: </a:t>
            </a:r>
            <a:r>
              <a:rPr lang="el-GR" b="1" dirty="0" err="1">
                <a:solidFill>
                  <a:srgbClr val="999999"/>
                </a:solidFill>
                <a:latin typeface="Trebuchet MS" panose="020B0603020202020204" pitchFamily="34" charset="0"/>
              </a:rPr>
              <a:t>Ατυχηματική</a:t>
            </a:r>
            <a:r>
              <a:rPr lang="el-GR" b="1" dirty="0">
                <a:solidFill>
                  <a:srgbClr val="999999"/>
                </a:solidFill>
                <a:latin typeface="Trebuchet MS" panose="020B0603020202020204" pitchFamily="34" charset="0"/>
              </a:rPr>
              <a:t> προώθηση και διακίνηση προϊόντος</a:t>
            </a:r>
          </a:p>
          <a:p>
            <a:pPr algn="ctr"/>
            <a:r>
              <a:rPr lang="el-GR" b="1" dirty="0">
                <a:solidFill>
                  <a:srgbClr val="999999"/>
                </a:solidFill>
                <a:latin typeface="Trebuchet MS" panose="020B0603020202020204" pitchFamily="34" charset="0"/>
              </a:rPr>
              <a:t>ΔΙΑΧΕΙΡΙΣΗ Βήμα 5ο</a:t>
            </a:r>
            <a:endParaRPr lang="el-GR" dirty="0"/>
          </a:p>
        </p:txBody>
      </p:sp>
      <p:sp>
        <p:nvSpPr>
          <p:cNvPr id="6" name="TextBox 5"/>
          <p:cNvSpPr txBox="1"/>
          <p:nvPr/>
        </p:nvSpPr>
        <p:spPr>
          <a:xfrm>
            <a:off x="692331" y="1282338"/>
            <a:ext cx="7545978" cy="398314"/>
          </a:xfrm>
          <a:prstGeom prst="rect">
            <a:avLst/>
          </a:prstGeom>
          <a:noFill/>
        </p:spPr>
        <p:txBody>
          <a:bodyPr wrap="square" rtlCol="0">
            <a:spAutoFit/>
          </a:bodyPr>
          <a:lstStyle/>
          <a:p>
            <a:pPr>
              <a:lnSpc>
                <a:spcPct val="115000"/>
              </a:lnSpc>
              <a:buClr>
                <a:schemeClr val="accent1"/>
              </a:buClr>
              <a:buSzPts val="1800"/>
            </a:pPr>
            <a:r>
              <a:rPr lang="el-GR" sz="1800" dirty="0">
                <a:solidFill>
                  <a:srgbClr val="FFFF00"/>
                </a:solidFill>
                <a:latin typeface="Nunito"/>
              </a:rPr>
              <a:t>Βήμα 5: Ανάκτηση φήμης και επανάκτηση εμπιστοσύνης (συνέχεια)</a:t>
            </a:r>
          </a:p>
        </p:txBody>
      </p:sp>
      <p:sp>
        <p:nvSpPr>
          <p:cNvPr id="5" name="CasellaDiTesto 4">
            <a:extLst>
              <a:ext uri="{FF2B5EF4-FFF2-40B4-BE49-F238E27FC236}">
                <a16:creationId xmlns:a16="http://schemas.microsoft.com/office/drawing/2014/main" id="{5BF935BB-6CE4-F662-75B1-54A937ADF100}"/>
              </a:ext>
            </a:extLst>
          </p:cNvPr>
          <p:cNvSpPr txBox="1"/>
          <p:nvPr/>
        </p:nvSpPr>
        <p:spPr>
          <a:xfrm>
            <a:off x="659674" y="1763637"/>
            <a:ext cx="7824652" cy="2209066"/>
          </a:xfrm>
          <a:prstGeom prst="rect">
            <a:avLst/>
          </a:prstGeom>
          <a:noFill/>
        </p:spPr>
        <p:txBody>
          <a:bodyPr wrap="square">
            <a:spAutoFit/>
          </a:bodyPr>
          <a:lstStyle/>
          <a:p>
            <a:pPr marL="171450" lvl="2" indent="-171450">
              <a:lnSpc>
                <a:spcPct val="115000"/>
              </a:lnSpc>
              <a:buClr>
                <a:schemeClr val="accent1"/>
              </a:buClr>
              <a:buSzPts val="1800"/>
              <a:buFont typeface="Arial" panose="020B0604020202020204" pitchFamily="34" charset="0"/>
              <a:buChar char="•"/>
            </a:pPr>
            <a:r>
              <a:rPr lang="el-GR" sz="1200" dirty="0">
                <a:solidFill>
                  <a:srgbClr val="FFFF00"/>
                </a:solidFill>
                <a:latin typeface="Nunito"/>
              </a:rPr>
              <a:t>Ενίσχυση των ελέγχων και της ποιότητας: Η εταιρεία επικεντρώνεται στην ενίσχυση των ελέγχων και της ποιότητας των προϊόντων της. Αυτό περιλαμβάνει:</a:t>
            </a:r>
          </a:p>
          <a:p>
            <a:pPr marL="171450" lvl="6" indent="-171450">
              <a:lnSpc>
                <a:spcPct val="115000"/>
              </a:lnSpc>
              <a:buClr>
                <a:schemeClr val="accent1"/>
              </a:buClr>
              <a:buSzPts val="1800"/>
              <a:buFont typeface="Arial" panose="020B0604020202020204" pitchFamily="34" charset="0"/>
              <a:buChar char="•"/>
            </a:pPr>
            <a:r>
              <a:rPr lang="el-GR" sz="1200" dirty="0">
                <a:solidFill>
                  <a:srgbClr val="FFFF00"/>
                </a:solidFill>
                <a:latin typeface="Nunito"/>
              </a:rPr>
              <a:t>Επανεξέταση των διαδικασιών παραγωγής και διανομής για την αποφυγή μελλοντικών προβλημάτων.</a:t>
            </a:r>
          </a:p>
          <a:p>
            <a:pPr marL="171450" lvl="6" indent="-171450">
              <a:lnSpc>
                <a:spcPct val="115000"/>
              </a:lnSpc>
              <a:buClr>
                <a:schemeClr val="accent1"/>
              </a:buClr>
              <a:buSzPts val="1800"/>
              <a:buFont typeface="Arial" panose="020B0604020202020204" pitchFamily="34" charset="0"/>
              <a:buChar char="•"/>
            </a:pPr>
            <a:r>
              <a:rPr lang="el-GR" sz="1200" dirty="0">
                <a:solidFill>
                  <a:srgbClr val="FFFF00"/>
                </a:solidFill>
                <a:latin typeface="Nunito"/>
              </a:rPr>
              <a:t>Ενίσχυση των ελέγχων ποιότητας και ασφάλειας, συμπεριλαμβανομένων ελέγχων των πρώτων υλών, της διαδικασίας παραγωγής και των τελικών προϊόντων.</a:t>
            </a:r>
          </a:p>
          <a:p>
            <a:pPr marL="171450" lvl="6" indent="-171450">
              <a:lnSpc>
                <a:spcPct val="115000"/>
              </a:lnSpc>
              <a:buClr>
                <a:schemeClr val="accent1"/>
              </a:buClr>
              <a:buSzPts val="1800"/>
              <a:buFont typeface="Arial" panose="020B0604020202020204" pitchFamily="34" charset="0"/>
              <a:buChar char="•"/>
            </a:pPr>
            <a:r>
              <a:rPr lang="el-GR" sz="1200" dirty="0">
                <a:solidFill>
                  <a:srgbClr val="FFFF00"/>
                </a:solidFill>
                <a:latin typeface="Nunito"/>
              </a:rPr>
              <a:t>Εκπαίδευση του προσωπικού σχετικά με τις προδιαγραφές ποιότητας και ασφάλειας, καθώς και την αναγνώριση και αντιμετώπιση πιθανών προβλημάτων.</a:t>
            </a:r>
          </a:p>
          <a:p>
            <a:pPr marL="171450" lvl="6" indent="-171450">
              <a:lnSpc>
                <a:spcPct val="115000"/>
              </a:lnSpc>
              <a:buClr>
                <a:schemeClr val="accent1"/>
              </a:buClr>
              <a:buSzPts val="1800"/>
              <a:buFont typeface="Arial" panose="020B0604020202020204" pitchFamily="34" charset="0"/>
              <a:buChar char="•"/>
            </a:pPr>
            <a:r>
              <a:rPr lang="el-GR" sz="1200" dirty="0">
                <a:solidFill>
                  <a:srgbClr val="FFFF00"/>
                </a:solidFill>
                <a:latin typeface="Nunito"/>
              </a:rPr>
              <a:t>Συνεργασία με ανεξάρτητους οργανισμούς πιστοποίησης και ελέγχου για την επαλήθευση της ποιότητας των προϊόντων και την επιβεβαίωση της συμμόρφωσης προς τους ισχύοντες κανονισμούς και πρότυπα.</a:t>
            </a:r>
          </a:p>
          <a:p>
            <a:pPr lvl="2">
              <a:lnSpc>
                <a:spcPct val="115000"/>
              </a:lnSpc>
              <a:buClr>
                <a:schemeClr val="accent1"/>
              </a:buClr>
              <a:buSzPts val="1800"/>
            </a:pPr>
            <a:endParaRPr lang="el-GR" sz="1200" dirty="0">
              <a:solidFill>
                <a:srgbClr val="FFFF00"/>
              </a:solidFill>
              <a:latin typeface="Nunito"/>
            </a:endParaRPr>
          </a:p>
        </p:txBody>
      </p:sp>
    </p:spTree>
    <p:extLst>
      <p:ext uri="{BB962C8B-B14F-4D97-AF65-F5344CB8AC3E}">
        <p14:creationId xmlns:p14="http://schemas.microsoft.com/office/powerpoint/2010/main" val="2702985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54</a:t>
            </a:fld>
            <a:endParaRPr lang="en"/>
          </a:p>
        </p:txBody>
      </p:sp>
      <p:sp>
        <p:nvSpPr>
          <p:cNvPr id="4" name="Ορθογώνιο 3"/>
          <p:cNvSpPr/>
          <p:nvPr/>
        </p:nvSpPr>
        <p:spPr>
          <a:xfrm>
            <a:off x="1621537" y="439237"/>
            <a:ext cx="5665332" cy="523220"/>
          </a:xfrm>
          <a:prstGeom prst="rect">
            <a:avLst/>
          </a:prstGeom>
        </p:spPr>
        <p:txBody>
          <a:bodyPr wrap="none">
            <a:spAutoFit/>
          </a:bodyPr>
          <a:lstStyle/>
          <a:p>
            <a:pPr algn="ctr"/>
            <a:r>
              <a:rPr lang="el-GR" b="1" dirty="0">
                <a:solidFill>
                  <a:srgbClr val="999999"/>
                </a:solidFill>
                <a:latin typeface="Trebuchet MS" panose="020B0603020202020204" pitchFamily="34" charset="0"/>
              </a:rPr>
              <a:t>Σενάριο κρίσης: </a:t>
            </a:r>
            <a:r>
              <a:rPr lang="el-GR" b="1" dirty="0" err="1">
                <a:solidFill>
                  <a:srgbClr val="999999"/>
                </a:solidFill>
                <a:latin typeface="Trebuchet MS" panose="020B0603020202020204" pitchFamily="34" charset="0"/>
              </a:rPr>
              <a:t>Ατυχηματική</a:t>
            </a:r>
            <a:r>
              <a:rPr lang="el-GR" b="1" dirty="0">
                <a:solidFill>
                  <a:srgbClr val="999999"/>
                </a:solidFill>
                <a:latin typeface="Trebuchet MS" panose="020B0603020202020204" pitchFamily="34" charset="0"/>
              </a:rPr>
              <a:t> προώθηση και διακίνηση προϊόντος</a:t>
            </a:r>
          </a:p>
          <a:p>
            <a:pPr algn="ctr"/>
            <a:r>
              <a:rPr lang="el-GR" b="1" dirty="0">
                <a:solidFill>
                  <a:srgbClr val="999999"/>
                </a:solidFill>
                <a:latin typeface="Trebuchet MS" panose="020B0603020202020204" pitchFamily="34" charset="0"/>
              </a:rPr>
              <a:t>ΔΙΑΧΕΙΡΙΣΗ Βήμα 5ο</a:t>
            </a:r>
            <a:endParaRPr lang="el-GR" dirty="0"/>
          </a:p>
        </p:txBody>
      </p:sp>
      <p:sp>
        <p:nvSpPr>
          <p:cNvPr id="6" name="TextBox 5"/>
          <p:cNvSpPr txBox="1"/>
          <p:nvPr/>
        </p:nvSpPr>
        <p:spPr>
          <a:xfrm>
            <a:off x="692331" y="1282338"/>
            <a:ext cx="7545978" cy="398314"/>
          </a:xfrm>
          <a:prstGeom prst="rect">
            <a:avLst/>
          </a:prstGeom>
          <a:noFill/>
        </p:spPr>
        <p:txBody>
          <a:bodyPr wrap="square" rtlCol="0">
            <a:spAutoFit/>
          </a:bodyPr>
          <a:lstStyle/>
          <a:p>
            <a:pPr>
              <a:lnSpc>
                <a:spcPct val="115000"/>
              </a:lnSpc>
              <a:buClr>
                <a:schemeClr val="accent1"/>
              </a:buClr>
              <a:buSzPts val="1800"/>
            </a:pPr>
            <a:r>
              <a:rPr lang="el-GR" sz="1800" dirty="0">
                <a:solidFill>
                  <a:srgbClr val="FFFF00"/>
                </a:solidFill>
                <a:latin typeface="Nunito"/>
              </a:rPr>
              <a:t>Βήμα 5: Ανάκτηση φήμης και επανάκτηση εμπιστοσύνης (συνέχεια)</a:t>
            </a:r>
          </a:p>
        </p:txBody>
      </p:sp>
      <p:sp>
        <p:nvSpPr>
          <p:cNvPr id="5" name="CasellaDiTesto 4">
            <a:extLst>
              <a:ext uri="{FF2B5EF4-FFF2-40B4-BE49-F238E27FC236}">
                <a16:creationId xmlns:a16="http://schemas.microsoft.com/office/drawing/2014/main" id="{5BF935BB-6CE4-F662-75B1-54A937ADF100}"/>
              </a:ext>
            </a:extLst>
          </p:cNvPr>
          <p:cNvSpPr txBox="1"/>
          <p:nvPr/>
        </p:nvSpPr>
        <p:spPr>
          <a:xfrm>
            <a:off x="659674" y="1865936"/>
            <a:ext cx="7824652" cy="1995226"/>
          </a:xfrm>
          <a:prstGeom prst="rect">
            <a:avLst/>
          </a:prstGeom>
          <a:noFill/>
        </p:spPr>
        <p:txBody>
          <a:bodyPr wrap="square">
            <a:spAutoFit/>
          </a:bodyPr>
          <a:lstStyle/>
          <a:p>
            <a:pPr lvl="2">
              <a:lnSpc>
                <a:spcPct val="115000"/>
              </a:lnSpc>
              <a:buClr>
                <a:schemeClr val="accent1"/>
              </a:buClr>
              <a:buSzPts val="1800"/>
            </a:pPr>
            <a:r>
              <a:rPr lang="el-GR" sz="1200" dirty="0">
                <a:solidFill>
                  <a:srgbClr val="FFFF00"/>
                </a:solidFill>
                <a:latin typeface="Nunito"/>
              </a:rPr>
              <a:t>3. Επικοινωνία με εμπειρογνώμονες και εξωτερικούς φορείς: Η εταιρεία συνεργάζεται με εξωτερικούς φορείς και εμπειρογνώμονες για την ανάλυση της κατάστασης, την αξιολόγηση των προβλημάτων και την προτεινόμενη δράση για την ανάκτηση της φήμης και την επανάκτηση της εμπιστοσύνης των καταναλωτών.</a:t>
            </a:r>
          </a:p>
          <a:p>
            <a:pPr lvl="2">
              <a:lnSpc>
                <a:spcPct val="115000"/>
              </a:lnSpc>
              <a:buClr>
                <a:schemeClr val="accent1"/>
              </a:buClr>
              <a:buSzPts val="1800"/>
            </a:pPr>
            <a:r>
              <a:rPr lang="el-GR" sz="1200" dirty="0">
                <a:solidFill>
                  <a:srgbClr val="FFFF00"/>
                </a:solidFill>
                <a:latin typeface="Nunito"/>
              </a:rPr>
              <a:t>4. Διοργάνωση εκδηλώσεων και ενημερωτικών εκστρατειών: Η εταιρεία διοργανώνει εκδηλώσεις, εκπαιδευτικά σεμινάρια και ενημερωτικές εκστρατείες για να ενημερώσει τους καταναλωτές για τα μέτρα που έχουν ληφθεί για τη βελτίωση της ποιότητας και ασφάλειας των προϊόντων.</a:t>
            </a:r>
          </a:p>
          <a:p>
            <a:pPr lvl="2">
              <a:lnSpc>
                <a:spcPct val="115000"/>
              </a:lnSpc>
              <a:buClr>
                <a:schemeClr val="accent1"/>
              </a:buClr>
              <a:buSzPts val="1800"/>
            </a:pPr>
            <a:r>
              <a:rPr lang="el-GR" sz="1200" dirty="0">
                <a:solidFill>
                  <a:srgbClr val="FFFF00"/>
                </a:solidFill>
                <a:latin typeface="Nunito"/>
              </a:rPr>
              <a:t>5. Συνεργασία με επαγγελματίες και </a:t>
            </a:r>
            <a:r>
              <a:rPr lang="it-IT" sz="1200" dirty="0">
                <a:solidFill>
                  <a:srgbClr val="FFFF00"/>
                </a:solidFill>
                <a:latin typeface="Nunito"/>
              </a:rPr>
              <a:t>influencers: </a:t>
            </a:r>
            <a:r>
              <a:rPr lang="el-GR" sz="1200" dirty="0">
                <a:solidFill>
                  <a:srgbClr val="FFFF00"/>
                </a:solidFill>
                <a:latin typeface="Nunito"/>
              </a:rPr>
              <a:t>Η εταιρεία συνεργάζεται με επαγγελματίες της βιομηχανίας καλλυντικών και </a:t>
            </a:r>
            <a:r>
              <a:rPr lang="it-IT" sz="1200" dirty="0">
                <a:solidFill>
                  <a:srgbClr val="FFFF00"/>
                </a:solidFill>
                <a:latin typeface="Nunito"/>
              </a:rPr>
              <a:t>influencers </a:t>
            </a:r>
            <a:r>
              <a:rPr lang="el-GR" sz="1200" dirty="0">
                <a:solidFill>
                  <a:srgbClr val="FFFF00"/>
                </a:solidFill>
                <a:latin typeface="Nunito"/>
              </a:rPr>
              <a:t>για την ανάδειξη των βελτιώσεων που έχουν γίνει στα προϊόντα και για την επαναδημιουργία εμπιστοσύνης στην εταιρεία.</a:t>
            </a:r>
          </a:p>
        </p:txBody>
      </p:sp>
    </p:spTree>
    <p:extLst>
      <p:ext uri="{BB962C8B-B14F-4D97-AF65-F5344CB8AC3E}">
        <p14:creationId xmlns:p14="http://schemas.microsoft.com/office/powerpoint/2010/main" val="1453458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gradFill>
          <a:gsLst>
            <a:gs pos="0">
              <a:srgbClr val="FFD966"/>
            </a:gs>
            <a:gs pos="100000">
              <a:srgbClr val="FF9900"/>
            </a:gs>
          </a:gsLst>
          <a:path path="circle">
            <a:fillToRect l="50000" t="50000" r="50000" b="50000"/>
          </a:path>
          <a:tileRect/>
        </a:gradFill>
        <a:effectLst/>
      </p:bgPr>
    </p:bg>
    <p:spTree>
      <p:nvGrpSpPr>
        <p:cNvPr id="1" name="Shape 1347"/>
        <p:cNvGrpSpPr/>
        <p:nvPr/>
      </p:nvGrpSpPr>
      <p:grpSpPr>
        <a:xfrm>
          <a:off x="0" y="0"/>
          <a:ext cx="0" cy="0"/>
          <a:chOff x="0" y="0"/>
          <a:chExt cx="0" cy="0"/>
        </a:xfrm>
      </p:grpSpPr>
      <p:sp>
        <p:nvSpPr>
          <p:cNvPr id="1349" name="Google Shape;1349;p51"/>
          <p:cNvSpPr txBox="1"/>
          <p:nvPr/>
        </p:nvSpPr>
        <p:spPr>
          <a:xfrm>
            <a:off x="267854" y="366411"/>
            <a:ext cx="8164945" cy="3734101"/>
          </a:xfrm>
          <a:prstGeom prst="rect">
            <a:avLst/>
          </a:prstGeom>
          <a:noFill/>
          <a:ln>
            <a:noFill/>
          </a:ln>
        </p:spPr>
        <p:txBody>
          <a:bodyPr spcFirstLastPara="1" wrap="square" lIns="0" tIns="0" rIns="0" bIns="0" anchor="t" anchorCtr="0">
            <a:noAutofit/>
          </a:bodyPr>
          <a:lstStyle/>
          <a:p>
            <a:pPr algn="ctr"/>
            <a:r>
              <a:rPr lang="el-GR" sz="1800" b="1" dirty="0"/>
              <a:t>Βιβλιογραφία </a:t>
            </a:r>
            <a:endParaRPr lang="en-US" sz="1800" b="1" dirty="0"/>
          </a:p>
          <a:p>
            <a:endParaRPr lang="en-US" dirty="0"/>
          </a:p>
          <a:p>
            <a:endParaRPr lang="el-GR" dirty="0"/>
          </a:p>
          <a:p>
            <a:r>
              <a:rPr lang="el-GR" dirty="0"/>
              <a:t>Heath, R. (2004). Διαχείριση κρίσεων. Εκδόσεις Χ. ΓΚΙΟΥΡΔΑ &amp; ΣΙΑ ΕΕ </a:t>
            </a:r>
          </a:p>
          <a:p>
            <a:endParaRPr lang="el-GR" dirty="0"/>
          </a:p>
          <a:p>
            <a:r>
              <a:rPr lang="en-US" dirty="0"/>
              <a:t>Louis N. </a:t>
            </a:r>
            <a:r>
              <a:rPr lang="en-US" dirty="0" err="1"/>
              <a:t>Morino</a:t>
            </a:r>
            <a:r>
              <a:rPr lang="en-US" dirty="0"/>
              <a:t>, Emergency Incident Management Systems, Wiley &amp; Sons Publications, New Jersey, 2006,σελ 5</a:t>
            </a:r>
            <a:endParaRPr lang="el-GR" dirty="0"/>
          </a:p>
          <a:p>
            <a:endParaRPr lang="el-GR" dirty="0"/>
          </a:p>
          <a:p>
            <a:r>
              <a:rPr lang="en-US" dirty="0"/>
              <a:t>MO-ICAO, International Aeronautical and Maritime Search and Rescue Manual, IAMSAR Manual, Volume II, 2010 Edition, </a:t>
            </a:r>
            <a:r>
              <a:rPr lang="el-GR" dirty="0" err="1"/>
              <a:t>σελ</a:t>
            </a:r>
            <a:r>
              <a:rPr lang="el-GR" dirty="0"/>
              <a:t> 1-17</a:t>
            </a:r>
          </a:p>
          <a:p>
            <a:endParaRPr lang="el-GR" dirty="0"/>
          </a:p>
          <a:p>
            <a:r>
              <a:rPr lang="el-GR" dirty="0" err="1"/>
              <a:t>Φιλολία</a:t>
            </a:r>
            <a:r>
              <a:rPr lang="el-GR" dirty="0"/>
              <a:t>, Α., Παπαγεωργίου, Η.Β., &amp; </a:t>
            </a:r>
            <a:r>
              <a:rPr lang="el-GR" dirty="0" err="1"/>
              <a:t>Στεφανάτος</a:t>
            </a:r>
            <a:r>
              <a:rPr lang="el-GR" dirty="0"/>
              <a:t>, Σ. (2005). Ολοκληρωμένο σύστημα διαχείρισης κρίσεων και ανθρώπινος παράγοντας. Εκδόσεις Νομική Βιβλιοθήκη</a:t>
            </a:r>
          </a:p>
          <a:p>
            <a:endParaRPr lang="el-GR" dirty="0"/>
          </a:p>
          <a:p>
            <a:endParaRPr lang="el-GR" dirty="0"/>
          </a:p>
          <a:p>
            <a:endParaRPr lang="en-US" dirty="0"/>
          </a:p>
          <a:p>
            <a:pPr lvl="0" algn="just"/>
            <a:endParaRPr lang="el-GR" dirty="0">
              <a:solidFill>
                <a:srgbClr val="434343"/>
              </a:solidFill>
              <a:latin typeface="Montserrat"/>
              <a:ea typeface="Montserrat"/>
              <a:cs typeface="Montserrat"/>
              <a:sym typeface="Montserrat"/>
            </a:endParaRPr>
          </a:p>
          <a:p>
            <a:pPr lvl="0" algn="just"/>
            <a:endParaRPr lang="el-GR" dirty="0">
              <a:solidFill>
                <a:srgbClr val="434343"/>
              </a:solidFill>
              <a:latin typeface="Montserrat"/>
              <a:ea typeface="Montserrat"/>
              <a:cs typeface="Montserrat"/>
              <a:sym typeface="Montserrat"/>
            </a:endParaRPr>
          </a:p>
          <a:p>
            <a:pPr lvl="0" algn="just"/>
            <a:endParaRPr lang="el-GR" dirty="0">
              <a:solidFill>
                <a:srgbClr val="434343"/>
              </a:solidFill>
              <a:latin typeface="Montserrat"/>
              <a:ea typeface="Montserrat"/>
              <a:cs typeface="Montserrat"/>
              <a:sym typeface="Montserrat"/>
            </a:endParaRPr>
          </a:p>
          <a:p>
            <a:pPr lvl="0" algn="just"/>
            <a:endParaRPr lang="el-GR" dirty="0">
              <a:solidFill>
                <a:srgbClr val="434343"/>
              </a:solidFill>
              <a:latin typeface="Montserrat"/>
              <a:ea typeface="Montserrat"/>
              <a:cs typeface="Montserrat"/>
              <a:sym typeface="Montserrat"/>
            </a:endParaRPr>
          </a:p>
          <a:p>
            <a:pPr lvl="0" algn="just"/>
            <a:endParaRPr dirty="0">
              <a:solidFill>
                <a:srgbClr val="434343"/>
              </a:solidFill>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18"/>
          <p:cNvSpPr txBox="1">
            <a:spLocks noGrp="1"/>
          </p:cNvSpPr>
          <p:nvPr>
            <p:ph type="body" idx="1"/>
          </p:nvPr>
        </p:nvSpPr>
        <p:spPr>
          <a:xfrm>
            <a:off x="2004291" y="990307"/>
            <a:ext cx="3786909" cy="3705034"/>
          </a:xfrm>
          <a:prstGeom prst="rect">
            <a:avLst/>
          </a:prstGeom>
          <a:noFill/>
        </p:spPr>
        <p:txBody>
          <a:bodyPr spcFirstLastPara="1" wrap="square" lIns="0" tIns="0" rIns="0" bIns="0" anchor="ctr" anchorCtr="0">
            <a:noAutofit/>
          </a:bodyPr>
          <a:lstStyle/>
          <a:p>
            <a:pPr marL="0" lvl="0" indent="0" algn="l" rtl="0">
              <a:spcBef>
                <a:spcPts val="0"/>
              </a:spcBef>
              <a:spcAft>
                <a:spcPts val="800"/>
              </a:spcAft>
              <a:buNone/>
            </a:pPr>
            <a:r>
              <a:rPr lang="el-GR" sz="2000" dirty="0"/>
              <a:t>οι </a:t>
            </a:r>
            <a:r>
              <a:rPr lang="el-GR" sz="2000" dirty="0">
                <a:solidFill>
                  <a:schemeClr val="accent1"/>
                </a:solidFill>
              </a:rPr>
              <a:t>εδραιωμένοι</a:t>
            </a:r>
            <a:r>
              <a:rPr lang="el-GR" sz="2000" dirty="0"/>
              <a:t> οργανισμοί μπορεί να ανακαλύψουν ότι το προσωπικό τους προσαρμόζεται λιγότερα εύκολα στην αντιμετώπιση μεγάλων κρίσιμων καταστάσεων </a:t>
            </a:r>
            <a:endParaRPr sz="2000" dirty="0"/>
          </a:p>
        </p:txBody>
      </p:sp>
      <p:sp>
        <p:nvSpPr>
          <p:cNvPr id="257" name="Google Shape;257;p18"/>
          <p:cNvSpPr txBox="1">
            <a:spLocks noGrp="1"/>
          </p:cNvSpPr>
          <p:nvPr>
            <p:ph type="sldNum" idx="12"/>
          </p:nvPr>
        </p:nvSpPr>
        <p:spPr>
          <a:xfrm>
            <a:off x="8404384" y="199526"/>
            <a:ext cx="548700" cy="393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6</a:t>
            </a:fld>
            <a:endParaRPr/>
          </a:p>
        </p:txBody>
      </p:sp>
      <p:sp>
        <p:nvSpPr>
          <p:cNvPr id="2" name="TextBox 1"/>
          <p:cNvSpPr txBox="1"/>
          <p:nvPr/>
        </p:nvSpPr>
        <p:spPr>
          <a:xfrm>
            <a:off x="6245942" y="431180"/>
            <a:ext cx="2340498" cy="707886"/>
          </a:xfrm>
          <a:prstGeom prst="rect">
            <a:avLst/>
          </a:prstGeom>
          <a:noFill/>
        </p:spPr>
        <p:txBody>
          <a:bodyPr wrap="square" rtlCol="0">
            <a:spAutoFit/>
          </a:bodyPr>
          <a:lstStyle/>
          <a:p>
            <a:pPr lvl="0" algn="ctr">
              <a:spcAft>
                <a:spcPts val="800"/>
              </a:spcAft>
            </a:pPr>
            <a:r>
              <a:rPr lang="el-GR" sz="2000" dirty="0">
                <a:solidFill>
                  <a:schemeClr val="accent5"/>
                </a:solidFill>
              </a:rPr>
              <a:t>Τι συμβαίνει στην πράξη</a:t>
            </a:r>
            <a:endParaRPr lang="el-GR" sz="2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18"/>
          <p:cNvSpPr txBox="1">
            <a:spLocks noGrp="1"/>
          </p:cNvSpPr>
          <p:nvPr>
            <p:ph type="body" idx="1"/>
          </p:nvPr>
        </p:nvSpPr>
        <p:spPr>
          <a:xfrm>
            <a:off x="2004291" y="990307"/>
            <a:ext cx="3786909" cy="3705034"/>
          </a:xfrm>
          <a:prstGeom prst="rect">
            <a:avLst/>
          </a:prstGeom>
          <a:noFill/>
        </p:spPr>
        <p:txBody>
          <a:bodyPr spcFirstLastPara="1" wrap="square" lIns="0" tIns="0" rIns="0" bIns="0" anchor="ctr" anchorCtr="0">
            <a:noAutofit/>
          </a:bodyPr>
          <a:lstStyle/>
          <a:p>
            <a:pPr marL="0" lvl="0" indent="0" algn="l" rtl="0">
              <a:spcBef>
                <a:spcPts val="0"/>
              </a:spcBef>
              <a:spcAft>
                <a:spcPts val="800"/>
              </a:spcAft>
              <a:buNone/>
            </a:pPr>
            <a:r>
              <a:rPr lang="el-GR" sz="2000" dirty="0"/>
              <a:t>οι </a:t>
            </a:r>
            <a:r>
              <a:rPr lang="el-GR" sz="2000" dirty="0">
                <a:solidFill>
                  <a:schemeClr val="accent1"/>
                </a:solidFill>
              </a:rPr>
              <a:t>διευρυμένοι</a:t>
            </a:r>
            <a:r>
              <a:rPr lang="el-GR" sz="2000" dirty="0"/>
              <a:t> οργανισμοί έχοντας τον ρόλο του εθελοντή συχνά αντιμετωπίζουν πρόβλημα εξαιτίας του ρόλου τους που είναι χαλαρά προσδιορισμένος με αμυδρά όρια λειτουργιών τους</a:t>
            </a:r>
            <a:endParaRPr sz="2000" dirty="0"/>
          </a:p>
        </p:txBody>
      </p:sp>
      <p:sp>
        <p:nvSpPr>
          <p:cNvPr id="257" name="Google Shape;257;p18"/>
          <p:cNvSpPr txBox="1">
            <a:spLocks noGrp="1"/>
          </p:cNvSpPr>
          <p:nvPr>
            <p:ph type="sldNum" idx="12"/>
          </p:nvPr>
        </p:nvSpPr>
        <p:spPr>
          <a:xfrm>
            <a:off x="8404384" y="199526"/>
            <a:ext cx="548700" cy="393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7</a:t>
            </a:fld>
            <a:endParaRPr/>
          </a:p>
        </p:txBody>
      </p:sp>
      <p:sp>
        <p:nvSpPr>
          <p:cNvPr id="2" name="TextBox 1"/>
          <p:cNvSpPr txBox="1"/>
          <p:nvPr/>
        </p:nvSpPr>
        <p:spPr>
          <a:xfrm>
            <a:off x="6245942" y="431180"/>
            <a:ext cx="2340498" cy="707886"/>
          </a:xfrm>
          <a:prstGeom prst="rect">
            <a:avLst/>
          </a:prstGeom>
          <a:noFill/>
        </p:spPr>
        <p:txBody>
          <a:bodyPr wrap="square" rtlCol="0">
            <a:spAutoFit/>
          </a:bodyPr>
          <a:lstStyle/>
          <a:p>
            <a:pPr lvl="0" algn="ctr">
              <a:spcAft>
                <a:spcPts val="800"/>
              </a:spcAft>
            </a:pPr>
            <a:r>
              <a:rPr lang="el-GR" sz="2000" dirty="0">
                <a:solidFill>
                  <a:schemeClr val="accent5"/>
                </a:solidFill>
              </a:rPr>
              <a:t>Τι συμβαίνει στην πράξη</a:t>
            </a:r>
            <a:endParaRPr lang="el-GR" sz="2000" dirty="0"/>
          </a:p>
        </p:txBody>
      </p:sp>
    </p:spTree>
    <p:extLst>
      <p:ext uri="{BB962C8B-B14F-4D97-AF65-F5344CB8AC3E}">
        <p14:creationId xmlns:p14="http://schemas.microsoft.com/office/powerpoint/2010/main" val="2947464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18"/>
          <p:cNvSpPr txBox="1">
            <a:spLocks noGrp="1"/>
          </p:cNvSpPr>
          <p:nvPr>
            <p:ph type="body" idx="1"/>
          </p:nvPr>
        </p:nvSpPr>
        <p:spPr>
          <a:xfrm>
            <a:off x="2004291" y="990307"/>
            <a:ext cx="3786909" cy="3705034"/>
          </a:xfrm>
          <a:prstGeom prst="rect">
            <a:avLst/>
          </a:prstGeom>
          <a:noFill/>
        </p:spPr>
        <p:txBody>
          <a:bodyPr spcFirstLastPara="1" wrap="square" lIns="0" tIns="0" rIns="0" bIns="0" anchor="ctr" anchorCtr="0">
            <a:noAutofit/>
          </a:bodyPr>
          <a:lstStyle/>
          <a:p>
            <a:pPr marL="0" lvl="0" indent="0" algn="l" rtl="0">
              <a:spcBef>
                <a:spcPts val="0"/>
              </a:spcBef>
              <a:spcAft>
                <a:spcPts val="800"/>
              </a:spcAft>
              <a:buNone/>
            </a:pPr>
            <a:r>
              <a:rPr lang="el-GR" sz="2000" dirty="0"/>
              <a:t>οι </a:t>
            </a:r>
            <a:r>
              <a:rPr lang="el-GR" sz="2000" dirty="0">
                <a:solidFill>
                  <a:schemeClr val="accent1"/>
                </a:solidFill>
              </a:rPr>
              <a:t>ανεπτυγμένοι</a:t>
            </a:r>
            <a:r>
              <a:rPr lang="el-GR" sz="2000" dirty="0"/>
              <a:t> οργανισμοί αντιμετωπίζουν πρόβλημα στην συνάθροιση των μελών τους και δύσκολα ελέγχονται από άλλους οργανισμούς </a:t>
            </a:r>
            <a:endParaRPr sz="2000" dirty="0"/>
          </a:p>
        </p:txBody>
      </p:sp>
      <p:sp>
        <p:nvSpPr>
          <p:cNvPr id="257" name="Google Shape;257;p18"/>
          <p:cNvSpPr txBox="1">
            <a:spLocks noGrp="1"/>
          </p:cNvSpPr>
          <p:nvPr>
            <p:ph type="sldNum" idx="12"/>
          </p:nvPr>
        </p:nvSpPr>
        <p:spPr>
          <a:xfrm>
            <a:off x="8404384" y="199526"/>
            <a:ext cx="548700" cy="393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8</a:t>
            </a:fld>
            <a:endParaRPr/>
          </a:p>
        </p:txBody>
      </p:sp>
      <p:sp>
        <p:nvSpPr>
          <p:cNvPr id="2" name="TextBox 1"/>
          <p:cNvSpPr txBox="1"/>
          <p:nvPr/>
        </p:nvSpPr>
        <p:spPr>
          <a:xfrm>
            <a:off x="6245942" y="431180"/>
            <a:ext cx="2340498" cy="707886"/>
          </a:xfrm>
          <a:prstGeom prst="rect">
            <a:avLst/>
          </a:prstGeom>
          <a:noFill/>
        </p:spPr>
        <p:txBody>
          <a:bodyPr wrap="square" rtlCol="0">
            <a:spAutoFit/>
          </a:bodyPr>
          <a:lstStyle/>
          <a:p>
            <a:pPr lvl="0" algn="ctr">
              <a:spcAft>
                <a:spcPts val="800"/>
              </a:spcAft>
            </a:pPr>
            <a:r>
              <a:rPr lang="el-GR" sz="2000" dirty="0">
                <a:solidFill>
                  <a:schemeClr val="accent5"/>
                </a:solidFill>
              </a:rPr>
              <a:t>Τι συμβαίνει στην πράξη</a:t>
            </a:r>
            <a:endParaRPr lang="el-GR" sz="2000" dirty="0"/>
          </a:p>
        </p:txBody>
      </p:sp>
    </p:spTree>
    <p:extLst>
      <p:ext uri="{BB962C8B-B14F-4D97-AF65-F5344CB8AC3E}">
        <p14:creationId xmlns:p14="http://schemas.microsoft.com/office/powerpoint/2010/main" val="2688491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18"/>
          <p:cNvSpPr txBox="1">
            <a:spLocks noGrp="1"/>
          </p:cNvSpPr>
          <p:nvPr>
            <p:ph type="body" idx="1"/>
          </p:nvPr>
        </p:nvSpPr>
        <p:spPr>
          <a:xfrm>
            <a:off x="2004291" y="990307"/>
            <a:ext cx="3786909" cy="3705034"/>
          </a:xfrm>
          <a:prstGeom prst="rect">
            <a:avLst/>
          </a:prstGeom>
          <a:noFill/>
        </p:spPr>
        <p:txBody>
          <a:bodyPr spcFirstLastPara="1" wrap="square" lIns="0" tIns="0" rIns="0" bIns="0" anchor="ctr" anchorCtr="0">
            <a:noAutofit/>
          </a:bodyPr>
          <a:lstStyle/>
          <a:p>
            <a:pPr marL="0" lvl="0" indent="0" algn="l" rtl="0">
              <a:spcBef>
                <a:spcPts val="0"/>
              </a:spcBef>
              <a:spcAft>
                <a:spcPts val="800"/>
              </a:spcAft>
              <a:buNone/>
            </a:pPr>
            <a:r>
              <a:rPr lang="el-GR" sz="2000" dirty="0"/>
              <a:t>οι </a:t>
            </a:r>
            <a:r>
              <a:rPr lang="el-GR" sz="2000" dirty="0">
                <a:solidFill>
                  <a:schemeClr val="accent1"/>
                </a:solidFill>
              </a:rPr>
              <a:t>έκτακτοι</a:t>
            </a:r>
            <a:r>
              <a:rPr lang="el-GR" sz="2000" dirty="0"/>
              <a:t> οργανισμοί εμφανίζονται εκεί που υπάρχει έλλειψη πληροφοριών, συντονισμού και έλεγχος π.χ.</a:t>
            </a:r>
            <a:r>
              <a:rPr lang="en-US" sz="2000" dirty="0"/>
              <a:t>:</a:t>
            </a:r>
            <a:r>
              <a:rPr lang="el-GR" sz="2000" dirty="0"/>
              <a:t> σε εργασίες διάσωσης</a:t>
            </a:r>
            <a:endParaRPr sz="2000" dirty="0"/>
          </a:p>
        </p:txBody>
      </p:sp>
      <p:sp>
        <p:nvSpPr>
          <p:cNvPr id="257" name="Google Shape;257;p18"/>
          <p:cNvSpPr txBox="1">
            <a:spLocks noGrp="1"/>
          </p:cNvSpPr>
          <p:nvPr>
            <p:ph type="sldNum" idx="12"/>
          </p:nvPr>
        </p:nvSpPr>
        <p:spPr>
          <a:xfrm>
            <a:off x="8404384" y="199526"/>
            <a:ext cx="548700" cy="393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9</a:t>
            </a:fld>
            <a:endParaRPr/>
          </a:p>
        </p:txBody>
      </p:sp>
      <p:sp>
        <p:nvSpPr>
          <p:cNvPr id="2" name="TextBox 1"/>
          <p:cNvSpPr txBox="1"/>
          <p:nvPr/>
        </p:nvSpPr>
        <p:spPr>
          <a:xfrm>
            <a:off x="6245942" y="431180"/>
            <a:ext cx="2340498" cy="707886"/>
          </a:xfrm>
          <a:prstGeom prst="rect">
            <a:avLst/>
          </a:prstGeom>
          <a:noFill/>
        </p:spPr>
        <p:txBody>
          <a:bodyPr wrap="square" rtlCol="0">
            <a:spAutoFit/>
          </a:bodyPr>
          <a:lstStyle/>
          <a:p>
            <a:pPr lvl="0" algn="ctr">
              <a:spcAft>
                <a:spcPts val="800"/>
              </a:spcAft>
            </a:pPr>
            <a:r>
              <a:rPr lang="el-GR" sz="2000" dirty="0">
                <a:solidFill>
                  <a:schemeClr val="accent5"/>
                </a:solidFill>
              </a:rPr>
              <a:t>Τι συμβαίνει στην πράξη</a:t>
            </a:r>
            <a:endParaRPr lang="el-GR" sz="2000" dirty="0"/>
          </a:p>
        </p:txBody>
      </p:sp>
    </p:spTree>
    <p:extLst>
      <p:ext uri="{BB962C8B-B14F-4D97-AF65-F5344CB8AC3E}">
        <p14:creationId xmlns:p14="http://schemas.microsoft.com/office/powerpoint/2010/main" val="1068061588"/>
      </p:ext>
    </p:extLst>
  </p:cSld>
  <p:clrMapOvr>
    <a:masterClrMapping/>
  </p:clrMapOvr>
</p:sld>
</file>

<file path=ppt/theme/theme1.xml><?xml version="1.0" encoding="utf-8"?>
<a:theme xmlns:a="http://schemas.openxmlformats.org/drawingml/2006/main" name="Osric template">
  <a:themeElements>
    <a:clrScheme name="Custom 347">
      <a:dk1>
        <a:srgbClr val="FFFFFF"/>
      </a:dk1>
      <a:lt1>
        <a:srgbClr val="24272E"/>
      </a:lt1>
      <a:dk2>
        <a:srgbClr val="C6C8D6"/>
      </a:dk2>
      <a:lt2>
        <a:srgbClr val="6B707C"/>
      </a:lt2>
      <a:accent1>
        <a:srgbClr val="FFDD41"/>
      </a:accent1>
      <a:accent2>
        <a:srgbClr val="8CE444"/>
      </a:accent2>
      <a:accent3>
        <a:srgbClr val="5FDEF0"/>
      </a:accent3>
      <a:accent4>
        <a:srgbClr val="7598FF"/>
      </a:accent4>
      <a:accent5>
        <a:srgbClr val="BA64E0"/>
      </a:accent5>
      <a:accent6>
        <a:srgbClr val="FF594C"/>
      </a:accent6>
      <a:hlink>
        <a:srgbClr val="CCDB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975</TotalTime>
  <Words>3977</Words>
  <Application>Microsoft Macintosh PowerPoint</Application>
  <PresentationFormat>Presentazione su schermo (16:9)</PresentationFormat>
  <Paragraphs>341</Paragraphs>
  <Slides>55</Slides>
  <Notes>20</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55</vt:i4>
      </vt:variant>
    </vt:vector>
  </HeadingPairs>
  <TitlesOfParts>
    <vt:vector size="64" baseType="lpstr">
      <vt:lpstr>Nunito</vt:lpstr>
      <vt:lpstr>Montserrat</vt:lpstr>
      <vt:lpstr>Courier New</vt:lpstr>
      <vt:lpstr>Söhne</vt:lpstr>
      <vt:lpstr>Arial</vt:lpstr>
      <vt:lpstr>Trebuchet MS</vt:lpstr>
      <vt:lpstr>Calibri</vt:lpstr>
      <vt:lpstr>Walter Turncoat</vt:lpstr>
      <vt:lpstr>Osric template</vt:lpstr>
      <vt:lpstr>Επιχειρησιακό μοντέλο αντιμετώπισης κρίσης</vt:lpstr>
      <vt:lpstr>Περιεχόμενα Μαθήματος </vt:lpstr>
      <vt:lpstr>δομή &amp; κουλτούρα</vt:lpstr>
      <vt:lpstr>Υπάρχουν 4 τύποι δομών οργανισμών είναι παρούσες σε μια κρίση… </vt:lpstr>
      <vt:lpstr>1. Πόσοι οργανισμοί χρειάζονται  Εξαρτάται από την σοβαρότητα (η το μέγεθος) της κρίσης </vt:lpstr>
      <vt:lpstr>Presentazione standard di PowerPoint</vt:lpstr>
      <vt:lpstr>Presentazione standard di PowerPoint</vt:lpstr>
      <vt:lpstr>Presentazione standard di PowerPoint</vt:lpstr>
      <vt:lpstr>Presentazione standard di PowerPoint</vt:lpstr>
      <vt:lpstr>Presentazione standard di PowerPoint</vt:lpstr>
      <vt:lpstr>Τι να περιλαμβάνει μια ομάδα διαχείρισης κρίσης </vt:lpstr>
      <vt:lpstr>Η επίδραση της κουλτούρας</vt:lpstr>
      <vt:lpstr>Presentazione standard di PowerPoint</vt:lpstr>
      <vt:lpstr>Στρατηγική διαχείριση κρίσης</vt:lpstr>
      <vt:lpstr>Η προετοιμασία </vt:lpstr>
      <vt:lpstr>Άριστο συνταίριασμα </vt:lpstr>
      <vt:lpstr>Το σύστημα διοίκησης του περιστατικού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User</dc:creator>
  <cp:lastModifiedBy>Microsoft Office User</cp:lastModifiedBy>
  <cp:revision>92</cp:revision>
  <dcterms:modified xsi:type="dcterms:W3CDTF">2024-05-24T09:02:02Z</dcterms:modified>
</cp:coreProperties>
</file>