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301" r:id="rId11"/>
    <p:sldId id="356" r:id="rId12"/>
    <p:sldId id="363" r:id="rId13"/>
    <p:sldId id="364" r:id="rId14"/>
    <p:sldId id="357" r:id="rId15"/>
    <p:sldId id="358" r:id="rId16"/>
    <p:sldId id="359" r:id="rId17"/>
    <p:sldId id="361" r:id="rId18"/>
    <p:sldId id="346" r:id="rId19"/>
    <p:sldId id="265" r:id="rId20"/>
    <p:sldId id="266" r:id="rId21"/>
    <p:sldId id="267" r:id="rId22"/>
    <p:sldId id="268" r:id="rId23"/>
    <p:sldId id="269" r:id="rId24"/>
    <p:sldId id="270" r:id="rId25"/>
  </p:sldIdLst>
  <p:sldSz cx="9144000" cy="6858000" type="screen4x3"/>
  <p:notesSz cx="9144000" cy="6858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21" d="100"/>
          <a:sy n="121" d="100"/>
        </p:scale>
        <p:origin x="1904" y="17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80668" y="2383663"/>
            <a:ext cx="7382662" cy="1488439"/>
          </a:xfrm>
          <a:prstGeom prst="rect">
            <a:avLst/>
          </a:prstGeom>
        </p:spPr>
        <p:txBody>
          <a:bodyPr wrap="square" lIns="0" tIns="0" rIns="0" bIns="0">
            <a:spAutoFit/>
          </a:bodyPr>
          <a:lstStyle>
            <a:lvl1pPr>
              <a:defRPr sz="4800" b="0" i="0">
                <a:solidFill>
                  <a:srgbClr val="0070C0"/>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0070C0"/>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0070C0"/>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0070C0"/>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20C6BEA-AB2D-DD43-2DE2-8AEAD159D31A}"/>
              </a:ext>
            </a:extLst>
          </p:cNvPr>
          <p:cNvSpPr>
            <a:spLocks noGrp="1"/>
          </p:cNvSpPr>
          <p:nvPr>
            <p:ph type="dt" sz="half" idx="10"/>
          </p:nvPr>
        </p:nvSpPr>
        <p:spPr/>
        <p:txBody>
          <a:bodyPr/>
          <a:lstStyle>
            <a:lvl1pPr>
              <a:defRPr/>
            </a:lvl1pPr>
          </a:lstStyle>
          <a:p>
            <a:fld id="{1A3AAADA-EC59-1C46-A2DD-CD571D7F593C}" type="datetimeFigureOut">
              <a:rPr lang="el-GR" altLang="it-IT"/>
              <a:pPr/>
              <a:t>19/4/24</a:t>
            </a:fld>
            <a:endParaRPr lang="el-GR" altLang="it-IT"/>
          </a:p>
        </p:txBody>
      </p:sp>
      <p:sp>
        <p:nvSpPr>
          <p:cNvPr id="3" name="Segnaposto piè di pagina 2">
            <a:extLst>
              <a:ext uri="{FF2B5EF4-FFF2-40B4-BE49-F238E27FC236}">
                <a16:creationId xmlns:a16="http://schemas.microsoft.com/office/drawing/2014/main" id="{775041D9-848D-DCE8-4CB3-59FAB691A47A}"/>
              </a:ext>
            </a:extLst>
          </p:cNvPr>
          <p:cNvSpPr>
            <a:spLocks noGrp="1"/>
          </p:cNvSpPr>
          <p:nvPr>
            <p:ph type="ftr" sz="quarter" idx="11"/>
          </p:nvPr>
        </p:nvSpPr>
        <p:spPr/>
        <p:txBody>
          <a:bodyPr/>
          <a:lstStyle>
            <a:lvl1pPr>
              <a:defRPr/>
            </a:lvl1pPr>
          </a:lstStyle>
          <a:p>
            <a:endParaRPr lang="el-GR" altLang="it-IT"/>
          </a:p>
        </p:txBody>
      </p:sp>
      <p:sp>
        <p:nvSpPr>
          <p:cNvPr id="4" name="Segnaposto numero diapositiva 3">
            <a:extLst>
              <a:ext uri="{FF2B5EF4-FFF2-40B4-BE49-F238E27FC236}">
                <a16:creationId xmlns:a16="http://schemas.microsoft.com/office/drawing/2014/main" id="{B0F2AAEC-6133-2CC4-53C9-D3553A1C20C6}"/>
              </a:ext>
            </a:extLst>
          </p:cNvPr>
          <p:cNvSpPr>
            <a:spLocks noGrp="1"/>
          </p:cNvSpPr>
          <p:nvPr>
            <p:ph type="sldNum" sz="quarter" idx="12"/>
          </p:nvPr>
        </p:nvSpPr>
        <p:spPr/>
        <p:txBody>
          <a:bodyPr/>
          <a:lstStyle>
            <a:lvl1pPr>
              <a:defRPr/>
            </a:lvl1pPr>
          </a:lstStyle>
          <a:p>
            <a:fld id="{38C88AD4-CF09-0F4D-A4FA-2A98DA3E6D4E}" type="slidenum">
              <a:rPr lang="el-GR" altLang="it-IT"/>
              <a:pPr/>
              <a:t>‹N›</a:t>
            </a:fld>
            <a:endParaRPr lang="el-GR" altLang="it-IT"/>
          </a:p>
        </p:txBody>
      </p:sp>
    </p:spTree>
    <p:extLst>
      <p:ext uri="{BB962C8B-B14F-4D97-AF65-F5344CB8AC3E}">
        <p14:creationId xmlns:p14="http://schemas.microsoft.com/office/powerpoint/2010/main" val="32047938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435340" y="573023"/>
            <a:ext cx="86995" cy="573405"/>
          </a:xfrm>
          <a:custGeom>
            <a:avLst/>
            <a:gdLst/>
            <a:ahLst/>
            <a:cxnLst/>
            <a:rect l="l" t="t" r="r" b="b"/>
            <a:pathLst>
              <a:path w="86995" h="573405">
                <a:moveTo>
                  <a:pt x="86868" y="0"/>
                </a:moveTo>
                <a:lnTo>
                  <a:pt x="0" y="0"/>
                </a:lnTo>
                <a:lnTo>
                  <a:pt x="0" y="573024"/>
                </a:lnTo>
                <a:lnTo>
                  <a:pt x="86868" y="573024"/>
                </a:lnTo>
                <a:lnTo>
                  <a:pt x="86868" y="0"/>
                </a:lnTo>
                <a:close/>
              </a:path>
            </a:pathLst>
          </a:custGeom>
          <a:solidFill>
            <a:srgbClr val="283138"/>
          </a:solidFill>
        </p:spPr>
        <p:txBody>
          <a:bodyPr wrap="square" lIns="0" tIns="0" rIns="0" bIns="0" rtlCol="0"/>
          <a:lstStyle/>
          <a:p>
            <a:endParaRPr/>
          </a:p>
        </p:txBody>
      </p:sp>
      <p:sp>
        <p:nvSpPr>
          <p:cNvPr id="17" name="bg object 17"/>
          <p:cNvSpPr/>
          <p:nvPr/>
        </p:nvSpPr>
        <p:spPr>
          <a:xfrm>
            <a:off x="8569452" y="573023"/>
            <a:ext cx="576580" cy="573405"/>
          </a:xfrm>
          <a:custGeom>
            <a:avLst/>
            <a:gdLst/>
            <a:ahLst/>
            <a:cxnLst/>
            <a:rect l="l" t="t" r="r" b="b"/>
            <a:pathLst>
              <a:path w="576579" h="573405">
                <a:moveTo>
                  <a:pt x="576072" y="0"/>
                </a:moveTo>
                <a:lnTo>
                  <a:pt x="0" y="0"/>
                </a:lnTo>
                <a:lnTo>
                  <a:pt x="0" y="573024"/>
                </a:lnTo>
                <a:lnTo>
                  <a:pt x="576072" y="573024"/>
                </a:lnTo>
                <a:lnTo>
                  <a:pt x="576072" y="0"/>
                </a:lnTo>
                <a:close/>
              </a:path>
            </a:pathLst>
          </a:custGeom>
          <a:solidFill>
            <a:srgbClr val="283138"/>
          </a:solidFill>
        </p:spPr>
        <p:txBody>
          <a:bodyPr wrap="square" lIns="0" tIns="0" rIns="0" bIns="0" rtlCol="0"/>
          <a:lstStyle/>
          <a:p>
            <a:endParaRPr/>
          </a:p>
        </p:txBody>
      </p:sp>
      <p:sp>
        <p:nvSpPr>
          <p:cNvPr id="2" name="Holder 2"/>
          <p:cNvSpPr>
            <a:spLocks noGrp="1"/>
          </p:cNvSpPr>
          <p:nvPr>
            <p:ph type="title"/>
          </p:nvPr>
        </p:nvSpPr>
        <p:spPr>
          <a:xfrm>
            <a:off x="993444" y="1531365"/>
            <a:ext cx="7157110" cy="1122680"/>
          </a:xfrm>
          <a:prstGeom prst="rect">
            <a:avLst/>
          </a:prstGeom>
        </p:spPr>
        <p:txBody>
          <a:bodyPr wrap="square" lIns="0" tIns="0" rIns="0" bIns="0">
            <a:spAutoFit/>
          </a:bodyPr>
          <a:lstStyle>
            <a:lvl1pPr>
              <a:defRPr sz="3600" b="1" i="0">
                <a:solidFill>
                  <a:srgbClr val="0070C0"/>
                </a:solidFill>
                <a:latin typeface="Arial"/>
                <a:cs typeface="Arial"/>
              </a:defRPr>
            </a:lvl1pPr>
          </a:lstStyle>
          <a:p>
            <a:endParaRPr/>
          </a:p>
        </p:txBody>
      </p:sp>
      <p:sp>
        <p:nvSpPr>
          <p:cNvPr id="3" name="Holder 3"/>
          <p:cNvSpPr>
            <a:spLocks noGrp="1"/>
          </p:cNvSpPr>
          <p:nvPr>
            <p:ph type="body" idx="1"/>
          </p:nvPr>
        </p:nvSpPr>
        <p:spPr>
          <a:xfrm>
            <a:off x="1014679" y="2325370"/>
            <a:ext cx="7114641" cy="4660265"/>
          </a:xfrm>
          <a:prstGeom prst="rect">
            <a:avLst/>
          </a:prstGeom>
        </p:spPr>
        <p:txBody>
          <a:bodyPr wrap="square" lIns="0" tIns="0" rIns="0" bIns="0">
            <a:spAutoFit/>
          </a:bodyPr>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4/19/24</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2700" rIns="0" bIns="0" rtlCol="0">
            <a:spAutoFit/>
          </a:bodyPr>
          <a:lstStyle/>
          <a:p>
            <a:pPr marL="12700" marR="5080">
              <a:lnSpc>
                <a:spcPct val="100000"/>
              </a:lnSpc>
              <a:spcBef>
                <a:spcPts val="100"/>
              </a:spcBef>
            </a:pPr>
            <a:r>
              <a:rPr spc="-15" dirty="0"/>
              <a:t>Κεφάλαιο </a:t>
            </a:r>
            <a:r>
              <a:rPr spc="-5" dirty="0"/>
              <a:t>4:</a:t>
            </a:r>
            <a:r>
              <a:rPr lang="en-US" spc="-5" dirty="0"/>
              <a:t> </a:t>
            </a:r>
            <a:r>
              <a:rPr spc="-5" dirty="0" err="1"/>
              <a:t>Η</a:t>
            </a:r>
            <a:r>
              <a:rPr spc="-5" dirty="0"/>
              <a:t> αγορά </a:t>
            </a:r>
            <a:r>
              <a:rPr spc="-20" dirty="0"/>
              <a:t>και </a:t>
            </a:r>
            <a:r>
              <a:rPr dirty="0"/>
              <a:t>ο  </a:t>
            </a:r>
            <a:r>
              <a:rPr spc="-15" dirty="0"/>
              <a:t>πελάτης</a:t>
            </a:r>
          </a:p>
        </p:txBody>
      </p:sp>
      <p:sp>
        <p:nvSpPr>
          <p:cNvPr id="3" name="object 3"/>
          <p:cNvSpPr txBox="1"/>
          <p:nvPr/>
        </p:nvSpPr>
        <p:spPr>
          <a:xfrm>
            <a:off x="993444" y="4373117"/>
            <a:ext cx="2924810" cy="360680"/>
          </a:xfrm>
          <a:prstGeom prst="rect">
            <a:avLst/>
          </a:prstGeom>
        </p:spPr>
        <p:txBody>
          <a:bodyPr vert="horz" wrap="square" lIns="0" tIns="12065" rIns="0" bIns="0" rtlCol="0">
            <a:spAutoFit/>
          </a:bodyPr>
          <a:lstStyle/>
          <a:p>
            <a:pPr marL="12700">
              <a:lnSpc>
                <a:spcPct val="100000"/>
              </a:lnSpc>
              <a:spcBef>
                <a:spcPts val="95"/>
              </a:spcBef>
            </a:pPr>
            <a:r>
              <a:rPr sz="2200" b="1" spc="-5" dirty="0">
                <a:solidFill>
                  <a:srgbClr val="0070C0"/>
                </a:solidFill>
                <a:latin typeface="Arial"/>
                <a:cs typeface="Arial"/>
              </a:rPr>
              <a:t>Επιχειρηματική</a:t>
            </a:r>
            <a:r>
              <a:rPr sz="2200" b="1" dirty="0">
                <a:solidFill>
                  <a:srgbClr val="0070C0"/>
                </a:solidFill>
                <a:latin typeface="Arial"/>
                <a:cs typeface="Arial"/>
              </a:rPr>
              <a:t> </a:t>
            </a:r>
            <a:r>
              <a:rPr sz="2200" b="1" spc="-10" dirty="0">
                <a:solidFill>
                  <a:srgbClr val="0070C0"/>
                </a:solidFill>
                <a:latin typeface="Arial"/>
                <a:cs typeface="Arial"/>
              </a:rPr>
              <a:t>Ηθική</a:t>
            </a:r>
            <a:endParaRPr sz="220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5">
            <a:extLst>
              <a:ext uri="{FF2B5EF4-FFF2-40B4-BE49-F238E27FC236}">
                <a16:creationId xmlns:a16="http://schemas.microsoft.com/office/drawing/2014/main" id="{3784FFD3-8902-9F20-B2F6-FB4E9FFAFA9F}"/>
              </a:ext>
            </a:extLst>
          </p:cNvPr>
          <p:cNvSpPr>
            <a:spLocks noGrp="1"/>
          </p:cNvSpPr>
          <p:nvPr>
            <p:ph type="sldNum" sz="quarter" idx="12"/>
          </p:nvPr>
        </p:nvSpPr>
        <p:spPr>
          <a:xfrm>
            <a:off x="7239000" y="6400800"/>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algn="r" eaLnBrk="1" hangingPunct="1"/>
            <a:fld id="{88F4C183-7533-774C-9C9F-3AE388B52305}" type="slidenum">
              <a:rPr lang="el-GR" altLang="it-IT" sz="1400"/>
              <a:pPr algn="r" eaLnBrk="1" hangingPunct="1"/>
              <a:t>10</a:t>
            </a:fld>
            <a:endParaRPr lang="el-GR" altLang="it-IT" sz="1400"/>
          </a:p>
        </p:txBody>
      </p:sp>
      <p:sp>
        <p:nvSpPr>
          <p:cNvPr id="80898" name="Rectangle 2">
            <a:extLst>
              <a:ext uri="{FF2B5EF4-FFF2-40B4-BE49-F238E27FC236}">
                <a16:creationId xmlns:a16="http://schemas.microsoft.com/office/drawing/2014/main" id="{0FA4C93F-6A33-375A-E1D6-CE18162A6992}"/>
              </a:ext>
            </a:extLst>
          </p:cNvPr>
          <p:cNvSpPr>
            <a:spLocks noGrp="1" noChangeArrowheads="1"/>
          </p:cNvSpPr>
          <p:nvPr>
            <p:ph type="title" idx="4294967295"/>
          </p:nvPr>
        </p:nvSpPr>
        <p:spPr>
          <a:xfrm>
            <a:off x="1143000" y="0"/>
            <a:ext cx="7772400" cy="1412875"/>
          </a:xfrm>
        </p:spPr>
        <p:txBody>
          <a:bodyPr anchor="ctr"/>
          <a:lstStyle/>
          <a:p>
            <a:pPr algn="ctr"/>
            <a:r>
              <a:rPr lang="el-GR" altLang="it-IT" sz="3200" b="1">
                <a:effectLst>
                  <a:outerShdw blurRad="38100" dist="38100" dir="2700000" algn="tl">
                    <a:srgbClr val="C0C0C0"/>
                  </a:outerShdw>
                </a:effectLst>
              </a:rPr>
              <a:t>ΤΑ ΧΑΡΑΚΤΗΡΙΣΤΙΚΑ ΤΩΝ ΟΛΙΓΟΠΩΛΙΑΚΩΝ ΑΓΟΡΩΝ 1</a:t>
            </a:r>
            <a:endParaRPr lang="el-GR" altLang="it-IT" sz="3700"/>
          </a:p>
        </p:txBody>
      </p:sp>
      <p:sp>
        <p:nvSpPr>
          <p:cNvPr id="7173" name="Rectangle 8">
            <a:extLst>
              <a:ext uri="{FF2B5EF4-FFF2-40B4-BE49-F238E27FC236}">
                <a16:creationId xmlns:a16="http://schemas.microsoft.com/office/drawing/2014/main" id="{D6F10E89-CDC1-A0A9-6FBA-0E3EBE9CA2ED}"/>
              </a:ext>
            </a:extLst>
          </p:cNvPr>
          <p:cNvSpPr>
            <a:spLocks noGrp="1" noChangeArrowheads="1"/>
          </p:cNvSpPr>
          <p:nvPr>
            <p:ph type="body" idx="4294967295"/>
          </p:nvPr>
        </p:nvSpPr>
        <p:spPr>
          <a:xfrm>
            <a:off x="1143000" y="1412875"/>
            <a:ext cx="7772400" cy="5064125"/>
          </a:xfrm>
        </p:spPr>
        <p:txBody>
          <a:bodyPr/>
          <a:lstStyle/>
          <a:p>
            <a:pPr>
              <a:lnSpc>
                <a:spcPct val="90000"/>
              </a:lnSpc>
              <a:buFont typeface="Wingdings" pitchFamily="2" charset="2"/>
              <a:buNone/>
            </a:pPr>
            <a:r>
              <a:rPr lang="el-GR" altLang="it-IT" sz="2700"/>
              <a:t>	Με τον όρο </a:t>
            </a:r>
            <a:r>
              <a:rPr lang="el-GR" altLang="it-IT" sz="2700" u="sng"/>
              <a:t>ολιγοπώλιο</a:t>
            </a:r>
            <a:r>
              <a:rPr lang="el-GR" altLang="it-IT" sz="2700"/>
              <a:t> αναφερόμαστε στην κατηγορία αγοράς που βρίσκεται μεταξύ των δύο ακραίων περιπτώσεων όπου: </a:t>
            </a:r>
          </a:p>
          <a:p>
            <a:pPr>
              <a:lnSpc>
                <a:spcPct val="90000"/>
              </a:lnSpc>
            </a:pPr>
            <a:r>
              <a:rPr lang="el-GR" altLang="it-IT" sz="2700"/>
              <a:t>Υπάρχουν </a:t>
            </a:r>
            <a:r>
              <a:rPr lang="el-GR" altLang="it-IT" sz="2700" b="1"/>
              <a:t>λίγοι μόνο πωλητές</a:t>
            </a:r>
          </a:p>
          <a:p>
            <a:pPr>
              <a:lnSpc>
                <a:spcPct val="90000"/>
              </a:lnSpc>
            </a:pPr>
            <a:r>
              <a:rPr lang="el-GR" altLang="it-IT" sz="2700"/>
              <a:t>Κάθε πωλητής προσφέρει </a:t>
            </a:r>
            <a:r>
              <a:rPr lang="el-GR" altLang="it-IT" sz="2700" b="1"/>
              <a:t>προϊόν παρόμοιο</a:t>
            </a:r>
            <a:r>
              <a:rPr lang="el-GR" altLang="it-IT" sz="2700"/>
              <a:t> ή ταυτόσημο με το εκείνο των ανταγωνιστών του</a:t>
            </a:r>
          </a:p>
          <a:p>
            <a:pPr>
              <a:lnSpc>
                <a:spcPct val="90000"/>
              </a:lnSpc>
            </a:pPr>
            <a:r>
              <a:rPr lang="el-GR" altLang="it-IT" sz="2700"/>
              <a:t>Οι πράξεις κάθε πωλητή στην αγορά μπορεί να έχουν σοβαρή επίπτωση στα κέρδη όλων των άλλων πωλητών</a:t>
            </a:r>
          </a:p>
          <a:p>
            <a:pPr>
              <a:lnSpc>
                <a:spcPct val="90000"/>
              </a:lnSpc>
            </a:pPr>
            <a:r>
              <a:rPr lang="el-GR" altLang="it-IT" sz="2700"/>
              <a:t>Υ</a:t>
            </a:r>
            <a:r>
              <a:rPr lang="en-AU" altLang="it-IT" sz="2700"/>
              <a:t>π</a:t>
            </a:r>
            <a:r>
              <a:rPr lang="el-GR" altLang="it-IT" sz="2700"/>
              <a:t>ά</a:t>
            </a:r>
            <a:r>
              <a:rPr lang="en-AU" altLang="it-IT" sz="2700"/>
              <a:t>ρ</a:t>
            </a:r>
            <a:r>
              <a:rPr lang="el-GR" altLang="it-IT" sz="2700"/>
              <a:t>χουν</a:t>
            </a:r>
            <a:r>
              <a:rPr lang="en-AU" altLang="it-IT" sz="2700"/>
              <a:t> </a:t>
            </a:r>
            <a:r>
              <a:rPr lang="el-GR" altLang="it-IT" sz="2700" b="1"/>
              <a:t>εμπόδια στην</a:t>
            </a:r>
            <a:r>
              <a:rPr lang="en-AU" altLang="it-IT" sz="2700" b="1"/>
              <a:t> </a:t>
            </a:r>
            <a:r>
              <a:rPr lang="el-GR" altLang="it-IT" sz="2700" b="1"/>
              <a:t>είσοδο νέων επιχειρήσεων</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5">
            <a:extLst>
              <a:ext uri="{FF2B5EF4-FFF2-40B4-BE49-F238E27FC236}">
                <a16:creationId xmlns:a16="http://schemas.microsoft.com/office/drawing/2014/main" id="{C0AD98AE-87DD-0BCC-2929-BC71931BC515}"/>
              </a:ext>
            </a:extLst>
          </p:cNvPr>
          <p:cNvSpPr>
            <a:spLocks noGrp="1"/>
          </p:cNvSpPr>
          <p:nvPr>
            <p:ph type="sldNum" sz="quarter" idx="12"/>
          </p:nvPr>
        </p:nvSpPr>
        <p:spPr>
          <a:xfrm>
            <a:off x="7239000" y="6400800"/>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algn="r" eaLnBrk="1" hangingPunct="1"/>
            <a:fld id="{F4193745-C3B0-784F-9EA4-45EAA12F8BA2}" type="slidenum">
              <a:rPr lang="el-GR" altLang="it-IT" sz="1400"/>
              <a:pPr algn="r" eaLnBrk="1" hangingPunct="1"/>
              <a:t>11</a:t>
            </a:fld>
            <a:endParaRPr lang="el-GR" altLang="it-IT" sz="1400"/>
          </a:p>
        </p:txBody>
      </p:sp>
      <p:sp>
        <p:nvSpPr>
          <p:cNvPr id="148482" name="Rectangle 2">
            <a:extLst>
              <a:ext uri="{FF2B5EF4-FFF2-40B4-BE49-F238E27FC236}">
                <a16:creationId xmlns:a16="http://schemas.microsoft.com/office/drawing/2014/main" id="{9608F827-699C-1B97-3593-8530CFF7E90C}"/>
              </a:ext>
            </a:extLst>
          </p:cNvPr>
          <p:cNvSpPr>
            <a:spLocks noGrp="1" noChangeArrowheads="1"/>
          </p:cNvSpPr>
          <p:nvPr>
            <p:ph type="title" idx="4294967295"/>
          </p:nvPr>
        </p:nvSpPr>
        <p:spPr>
          <a:xfrm>
            <a:off x="991858" y="304800"/>
            <a:ext cx="7157110" cy="1122680"/>
          </a:xfrm>
        </p:spPr>
        <p:txBody>
          <a:bodyPr anchor="ctr"/>
          <a:lstStyle/>
          <a:p>
            <a:pPr algn="ctr"/>
            <a:r>
              <a:rPr lang="el-GR" altLang="it-IT" b="1">
                <a:effectLst>
                  <a:outerShdw blurRad="38100" dist="38100" dir="2700000" algn="tl">
                    <a:srgbClr val="C0C0C0"/>
                  </a:outerShdw>
                </a:effectLst>
              </a:rPr>
              <a:t>ΑΝΤΑΓΩΝΙΣΜΟΣ Ή ΣΥΝΕΝΝΟΗΣΗ</a:t>
            </a:r>
            <a:endParaRPr lang="el-GR" altLang="it-IT" b="1"/>
          </a:p>
        </p:txBody>
      </p:sp>
      <p:sp>
        <p:nvSpPr>
          <p:cNvPr id="8197" name="Rectangle 3">
            <a:extLst>
              <a:ext uri="{FF2B5EF4-FFF2-40B4-BE49-F238E27FC236}">
                <a16:creationId xmlns:a16="http://schemas.microsoft.com/office/drawing/2014/main" id="{779D7F69-3AEE-A51B-F9B4-2DAE53102ECD}"/>
              </a:ext>
            </a:extLst>
          </p:cNvPr>
          <p:cNvSpPr>
            <a:spLocks noGrp="1" noChangeArrowheads="1"/>
          </p:cNvSpPr>
          <p:nvPr>
            <p:ph type="body" idx="4294967295"/>
          </p:nvPr>
        </p:nvSpPr>
        <p:spPr>
          <a:xfrm>
            <a:off x="684213" y="1773238"/>
            <a:ext cx="7772400" cy="4495800"/>
          </a:xfrm>
        </p:spPr>
        <p:txBody>
          <a:bodyPr/>
          <a:lstStyle/>
          <a:p>
            <a:pPr algn="just">
              <a:spcBef>
                <a:spcPts val="600"/>
              </a:spcBef>
              <a:buFont typeface="Wingdings" pitchFamily="2" charset="2"/>
              <a:buNone/>
            </a:pPr>
            <a:r>
              <a:rPr lang="en-US" altLang="it-IT" sz="2700" dirty="0"/>
              <a:t>	</a:t>
            </a:r>
            <a:r>
              <a:rPr lang="el-GR" altLang="it-IT" sz="2700" b="1" dirty="0"/>
              <a:t>Υπάρχουν δύο διαφορετικές τάσεις στα ολιγοπώλια:</a:t>
            </a:r>
          </a:p>
          <a:p>
            <a:pPr algn="just">
              <a:spcBef>
                <a:spcPts val="600"/>
              </a:spcBef>
              <a:buFont typeface="Wingdings" pitchFamily="2" charset="2"/>
              <a:buNone/>
            </a:pPr>
            <a:r>
              <a:rPr lang="el-GR" altLang="it-IT" sz="2700" dirty="0">
                <a:latin typeface="Symbol" pitchFamily="2" charset="2"/>
                <a:cs typeface="Times New Roman" panose="02020603050405020304" pitchFamily="18" charset="0"/>
              </a:rPr>
              <a:t>·	</a:t>
            </a:r>
            <a:r>
              <a:rPr lang="el-GR" altLang="it-IT" sz="2300" dirty="0"/>
              <a:t>Η αλληλεξάρτηση μεταξύ επιχειρήσεων δημιουργεί μια </a:t>
            </a:r>
            <a:r>
              <a:rPr lang="el-GR" altLang="it-IT" sz="2300" b="1" dirty="0"/>
              <a:t>τάση για σύμπραξη</a:t>
            </a:r>
            <a:r>
              <a:rPr lang="el-GR" altLang="it-IT" sz="2300" dirty="0"/>
              <a:t> μεταξύ τους. Αν καταφέρουν να συνεργαστούν και να ενεργήσουν σαν μονοπώλιο τότε μεγιστοποιούν τα κοινά κέρδη</a:t>
            </a:r>
          </a:p>
          <a:p>
            <a:pPr algn="just">
              <a:buFont typeface="Wingdings" pitchFamily="2" charset="2"/>
              <a:buNone/>
            </a:pPr>
            <a:r>
              <a:rPr lang="el-GR" altLang="it-IT" sz="2300" dirty="0">
                <a:latin typeface="Symbol" pitchFamily="2" charset="2"/>
                <a:cs typeface="Times New Roman" panose="02020603050405020304" pitchFamily="18" charset="0"/>
              </a:rPr>
              <a:t>·	</a:t>
            </a:r>
            <a:r>
              <a:rPr lang="el-GR" altLang="it-IT" sz="2300" dirty="0"/>
              <a:t>Από την άλλη πλευρά, κάθε </a:t>
            </a:r>
            <a:r>
              <a:rPr lang="el-GR" altLang="it-IT" sz="2300" dirty="0" err="1"/>
              <a:t>ολιγοπωλητής</a:t>
            </a:r>
            <a:r>
              <a:rPr lang="el-GR" altLang="it-IT" sz="2300" dirty="0"/>
              <a:t> ενδιαφέρεται μόνο για το δικό του κέρδος, και αυτό τον ωθεί στο να </a:t>
            </a:r>
            <a:r>
              <a:rPr lang="el-GR" altLang="it-IT" sz="2300" b="1" dirty="0"/>
              <a:t>ανταγωνίζεται με τους άλλους</a:t>
            </a:r>
            <a:r>
              <a:rPr lang="el-GR" altLang="it-IT" sz="2300" dirty="0"/>
              <a:t> στην προσπάθειά του να ιδιοποιηθεί ένα μεγαλύτερο μέρος από τα κέρδη του κλάδου</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lide Number Placeholder 5">
            <a:extLst>
              <a:ext uri="{FF2B5EF4-FFF2-40B4-BE49-F238E27FC236}">
                <a16:creationId xmlns:a16="http://schemas.microsoft.com/office/drawing/2014/main" id="{35EFF5FD-9885-98DF-4BFA-3DC48AB52B0B}"/>
              </a:ext>
            </a:extLst>
          </p:cNvPr>
          <p:cNvSpPr>
            <a:spLocks noGrp="1"/>
          </p:cNvSpPr>
          <p:nvPr>
            <p:ph type="sldNum" sz="quarter" idx="12"/>
          </p:nvPr>
        </p:nvSpPr>
        <p:spPr>
          <a:xfrm>
            <a:off x="7239000" y="6400800"/>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algn="r" eaLnBrk="1" hangingPunct="1"/>
            <a:fld id="{CA551FFD-C6A6-E543-AFC8-C5BB63B91CBD}" type="slidenum">
              <a:rPr lang="el-GR" altLang="it-IT" sz="1400"/>
              <a:pPr algn="r" eaLnBrk="1" hangingPunct="1"/>
              <a:t>12</a:t>
            </a:fld>
            <a:endParaRPr lang="el-GR" altLang="it-IT" sz="1400"/>
          </a:p>
        </p:txBody>
      </p:sp>
      <p:sp>
        <p:nvSpPr>
          <p:cNvPr id="156674" name="Rectangle 2">
            <a:extLst>
              <a:ext uri="{FF2B5EF4-FFF2-40B4-BE49-F238E27FC236}">
                <a16:creationId xmlns:a16="http://schemas.microsoft.com/office/drawing/2014/main" id="{8E2741C7-BD00-9876-69B7-E6425F9D0E0A}"/>
              </a:ext>
            </a:extLst>
          </p:cNvPr>
          <p:cNvSpPr>
            <a:spLocks noGrp="1" noChangeArrowheads="1"/>
          </p:cNvSpPr>
          <p:nvPr>
            <p:ph type="title" idx="4294967295"/>
          </p:nvPr>
        </p:nvSpPr>
        <p:spPr>
          <a:xfrm>
            <a:off x="755650" y="546428"/>
            <a:ext cx="7157110" cy="1122680"/>
          </a:xfrm>
        </p:spPr>
        <p:txBody>
          <a:bodyPr anchor="ctr"/>
          <a:lstStyle/>
          <a:p>
            <a:pPr algn="ctr"/>
            <a:r>
              <a:rPr lang="el-GR" altLang="it-IT" b="1" dirty="0">
                <a:effectLst>
                  <a:outerShdw blurRad="38100" dist="38100" dir="2700000" algn="tl">
                    <a:srgbClr val="C0C0C0"/>
                  </a:outerShdw>
                </a:effectLst>
              </a:rPr>
              <a:t>ΙΣΟΡΡΟΠΙΑ ΣΤΟ ΟΛΙΓΟΠΩΛΙΟ</a:t>
            </a:r>
          </a:p>
        </p:txBody>
      </p:sp>
      <p:sp>
        <p:nvSpPr>
          <p:cNvPr id="9221" name="Rectangle 3">
            <a:extLst>
              <a:ext uri="{FF2B5EF4-FFF2-40B4-BE49-F238E27FC236}">
                <a16:creationId xmlns:a16="http://schemas.microsoft.com/office/drawing/2014/main" id="{81C89CCC-39EF-C105-EC02-D877D974CB95}"/>
              </a:ext>
            </a:extLst>
          </p:cNvPr>
          <p:cNvSpPr>
            <a:spLocks noGrp="1" noChangeArrowheads="1"/>
          </p:cNvSpPr>
          <p:nvPr>
            <p:ph type="body" idx="4294967295"/>
          </p:nvPr>
        </p:nvSpPr>
        <p:spPr>
          <a:xfrm>
            <a:off x="755650" y="1844675"/>
            <a:ext cx="7772400" cy="4495800"/>
          </a:xfrm>
        </p:spPr>
        <p:txBody>
          <a:bodyPr/>
          <a:lstStyle/>
          <a:p>
            <a:pPr>
              <a:lnSpc>
                <a:spcPct val="90000"/>
              </a:lnSpc>
            </a:pPr>
            <a:r>
              <a:rPr lang="el-GR" altLang="it-IT" sz="2800" dirty="0"/>
              <a:t>Όταν οι επιχειρήσεις μιας </a:t>
            </a:r>
            <a:r>
              <a:rPr lang="el-GR" altLang="it-IT" sz="2800" dirty="0" err="1"/>
              <a:t>ολιγοπωλιακής</a:t>
            </a:r>
            <a:r>
              <a:rPr lang="el-GR" altLang="it-IT" sz="2800" dirty="0"/>
              <a:t> αγοράς αποφασίζουν πόση ποσότητα θα παράγουν για να μεγιστοποιήσουν το κέρδος τους, παράγουν ποσότητα περισσότερη από εκείνη που παράγεται από ένα μονοπώλιο και λιγότερη από εκείνη που παράγεται από μία ανταγωνιστική αγορά </a:t>
            </a:r>
          </a:p>
          <a:p>
            <a:pPr>
              <a:lnSpc>
                <a:spcPct val="90000"/>
              </a:lnSpc>
            </a:pPr>
            <a:r>
              <a:rPr lang="el-GR" altLang="it-IT" sz="2800" dirty="0"/>
              <a:t>Η τιμή του ολιγοπωλίου είναι μικρότερη από την τιμή του μονοπωλίου, αλλά υψηλότερη από την ανταγωνιστική τιμή</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Slide Number Placeholder 5">
            <a:extLst>
              <a:ext uri="{FF2B5EF4-FFF2-40B4-BE49-F238E27FC236}">
                <a16:creationId xmlns:a16="http://schemas.microsoft.com/office/drawing/2014/main" id="{E032719C-1816-5FCC-682E-05595AB5D825}"/>
              </a:ext>
            </a:extLst>
          </p:cNvPr>
          <p:cNvSpPr>
            <a:spLocks noGrp="1"/>
          </p:cNvSpPr>
          <p:nvPr>
            <p:ph type="sldNum" sz="quarter" idx="12"/>
          </p:nvPr>
        </p:nvSpPr>
        <p:spPr>
          <a:xfrm>
            <a:off x="7239000" y="6400800"/>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algn="r" eaLnBrk="1" hangingPunct="1"/>
            <a:fld id="{32B27D04-FCAB-6D4E-AB70-4028B4C94845}" type="slidenum">
              <a:rPr lang="el-GR" altLang="it-IT" sz="1400"/>
              <a:pPr algn="r" eaLnBrk="1" hangingPunct="1"/>
              <a:t>13</a:t>
            </a:fld>
            <a:endParaRPr lang="el-GR" altLang="it-IT" sz="1400"/>
          </a:p>
        </p:txBody>
      </p:sp>
      <p:sp>
        <p:nvSpPr>
          <p:cNvPr id="157698" name="Rectangle 2">
            <a:extLst>
              <a:ext uri="{FF2B5EF4-FFF2-40B4-BE49-F238E27FC236}">
                <a16:creationId xmlns:a16="http://schemas.microsoft.com/office/drawing/2014/main" id="{5516B12D-BACD-C674-53D3-C0E3EDBA7D8B}"/>
              </a:ext>
            </a:extLst>
          </p:cNvPr>
          <p:cNvSpPr>
            <a:spLocks noGrp="1" noChangeArrowheads="1"/>
          </p:cNvSpPr>
          <p:nvPr>
            <p:ph type="title" idx="4294967295"/>
          </p:nvPr>
        </p:nvSpPr>
        <p:spPr>
          <a:xfrm>
            <a:off x="993445" y="482667"/>
            <a:ext cx="7157110" cy="1122680"/>
          </a:xfrm>
        </p:spPr>
        <p:txBody>
          <a:bodyPr anchor="ctr"/>
          <a:lstStyle/>
          <a:p>
            <a:pPr algn="ctr"/>
            <a:r>
              <a:rPr lang="el-GR" altLang="it-IT" sz="2900" b="1" dirty="0">
                <a:effectLst>
                  <a:outerShdw blurRad="38100" dist="38100" dir="2700000" algn="tl">
                    <a:srgbClr val="C0C0C0"/>
                  </a:outerShdw>
                </a:effectLst>
              </a:rPr>
              <a:t>ΜΕΓΕΘΟΣ ΟΛΙΓΟΠΩΛΙΟΥ ΚΑΙ ΑΠΟΤΕΛΕΣΜΑ ΤΗΣ ΑΓΟΡΑΣ</a:t>
            </a:r>
          </a:p>
        </p:txBody>
      </p:sp>
      <p:sp>
        <p:nvSpPr>
          <p:cNvPr id="10245" name="Rectangle 3">
            <a:extLst>
              <a:ext uri="{FF2B5EF4-FFF2-40B4-BE49-F238E27FC236}">
                <a16:creationId xmlns:a16="http://schemas.microsoft.com/office/drawing/2014/main" id="{6DDF24BD-E71C-70F6-21FC-BFE6F5A1CA39}"/>
              </a:ext>
            </a:extLst>
          </p:cNvPr>
          <p:cNvSpPr>
            <a:spLocks noGrp="1" noChangeArrowheads="1"/>
          </p:cNvSpPr>
          <p:nvPr>
            <p:ph type="body" idx="4294967295"/>
          </p:nvPr>
        </p:nvSpPr>
        <p:spPr>
          <a:xfrm>
            <a:off x="1219200" y="1989138"/>
            <a:ext cx="7772400" cy="4464050"/>
          </a:xfrm>
        </p:spPr>
        <p:txBody>
          <a:bodyPr/>
          <a:lstStyle/>
          <a:p>
            <a:pPr>
              <a:lnSpc>
                <a:spcPct val="90000"/>
              </a:lnSpc>
              <a:buFont typeface="Wingdings" pitchFamily="2" charset="2"/>
              <a:buNone/>
            </a:pPr>
            <a:r>
              <a:rPr lang="el-GR" altLang="it-IT" dirty="0"/>
              <a:t>	Όσο αυξάνεται ο αριθμός των πωλητών σε ένα ολιγοπώλιο, τόσο η </a:t>
            </a:r>
            <a:r>
              <a:rPr lang="el-GR" altLang="it-IT" dirty="0" err="1"/>
              <a:t>ολιγοπωλιακή</a:t>
            </a:r>
            <a:r>
              <a:rPr lang="el-GR" altLang="it-IT" dirty="0"/>
              <a:t> αγορά μοιάζει με ανταγωνιστική αγορά δηλ.</a:t>
            </a:r>
          </a:p>
          <a:p>
            <a:pPr>
              <a:lnSpc>
                <a:spcPct val="90000"/>
              </a:lnSpc>
            </a:pPr>
            <a:r>
              <a:rPr lang="el-GR" altLang="it-IT" dirty="0"/>
              <a:t>Η τιμή προσεγγίζει το οριακό κόστος και </a:t>
            </a:r>
          </a:p>
          <a:p>
            <a:pPr>
              <a:lnSpc>
                <a:spcPct val="90000"/>
              </a:lnSpc>
            </a:pPr>
            <a:r>
              <a:rPr lang="el-GR" altLang="it-IT" dirty="0"/>
              <a:t>Η παραγόμενη ποσότητα προσεγγίζει το κοινωνικά αποτελεσματικό επίπεδο</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lide Number Placeholder 5">
            <a:extLst>
              <a:ext uri="{FF2B5EF4-FFF2-40B4-BE49-F238E27FC236}">
                <a16:creationId xmlns:a16="http://schemas.microsoft.com/office/drawing/2014/main" id="{297579AE-823C-D7A7-EC90-94AC00403C6C}"/>
              </a:ext>
            </a:extLst>
          </p:cNvPr>
          <p:cNvSpPr>
            <a:spLocks noGrp="1"/>
          </p:cNvSpPr>
          <p:nvPr>
            <p:ph type="sldNum" sz="quarter" idx="12"/>
          </p:nvPr>
        </p:nvSpPr>
        <p:spPr>
          <a:xfrm>
            <a:off x="7239000" y="6400800"/>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algn="r" eaLnBrk="1" hangingPunct="1"/>
            <a:fld id="{01E74F24-6436-6940-8C58-76D036E0BB00}" type="slidenum">
              <a:rPr lang="el-GR" altLang="it-IT" sz="1400"/>
              <a:pPr algn="r" eaLnBrk="1" hangingPunct="1"/>
              <a:t>14</a:t>
            </a:fld>
            <a:endParaRPr lang="el-GR" altLang="it-IT" sz="1400"/>
          </a:p>
        </p:txBody>
      </p:sp>
      <p:sp>
        <p:nvSpPr>
          <p:cNvPr id="149506" name="Rectangle 2">
            <a:extLst>
              <a:ext uri="{FF2B5EF4-FFF2-40B4-BE49-F238E27FC236}">
                <a16:creationId xmlns:a16="http://schemas.microsoft.com/office/drawing/2014/main" id="{B0284C24-49FE-E43E-1B8B-2010467233D8}"/>
              </a:ext>
            </a:extLst>
          </p:cNvPr>
          <p:cNvSpPr>
            <a:spLocks noGrp="1" noChangeArrowheads="1"/>
          </p:cNvSpPr>
          <p:nvPr>
            <p:ph type="title" idx="4294967295"/>
          </p:nvPr>
        </p:nvSpPr>
        <p:spPr>
          <a:xfrm>
            <a:off x="533400" y="893379"/>
            <a:ext cx="7617155" cy="1122680"/>
          </a:xfrm>
        </p:spPr>
        <p:txBody>
          <a:bodyPr anchor="ctr"/>
          <a:lstStyle/>
          <a:p>
            <a:pPr algn="ctr"/>
            <a:r>
              <a:rPr lang="el-GR" altLang="it-IT" sz="2700" b="1" dirty="0">
                <a:effectLst>
                  <a:outerShdw blurRad="38100" dist="38100" dir="2700000" algn="tl">
                    <a:srgbClr val="C0C0C0"/>
                  </a:outerShdw>
                </a:effectLst>
              </a:rPr>
              <a:t>ΥΠΟΔΕΙΓΜΑ ΣΥΝΕΝΝΟΗΣΗΣ: ΤΟ ΚΑΡΤΕΛ-1</a:t>
            </a:r>
            <a:endParaRPr lang="el-GR" altLang="it-IT" sz="2700" b="1" dirty="0"/>
          </a:p>
        </p:txBody>
      </p:sp>
      <p:sp>
        <p:nvSpPr>
          <p:cNvPr id="11269" name="Rectangle 3">
            <a:extLst>
              <a:ext uri="{FF2B5EF4-FFF2-40B4-BE49-F238E27FC236}">
                <a16:creationId xmlns:a16="http://schemas.microsoft.com/office/drawing/2014/main" id="{D6E2754C-65AC-9762-DA1C-EA83340506BC}"/>
              </a:ext>
            </a:extLst>
          </p:cNvPr>
          <p:cNvSpPr>
            <a:spLocks noGrp="1" noChangeArrowheads="1"/>
          </p:cNvSpPr>
          <p:nvPr>
            <p:ph type="body" idx="4294967295"/>
          </p:nvPr>
        </p:nvSpPr>
        <p:spPr>
          <a:xfrm>
            <a:off x="762000" y="2041525"/>
            <a:ext cx="7696200" cy="1538883"/>
          </a:xfrm>
        </p:spPr>
        <p:txBody>
          <a:bodyPr/>
          <a:lstStyle/>
          <a:p>
            <a:pPr marL="0" indent="0">
              <a:buFont typeface="Wingdings" pitchFamily="2" charset="2"/>
              <a:buNone/>
            </a:pPr>
            <a:r>
              <a:rPr lang="el-GR" altLang="it-IT" dirty="0"/>
              <a:t>Αν οι επιχειρήσεις ενός </a:t>
            </a:r>
            <a:r>
              <a:rPr lang="el-GR" altLang="it-IT" dirty="0" err="1"/>
              <a:t>ολιγοπωλιακού</a:t>
            </a:r>
            <a:r>
              <a:rPr lang="el-GR" altLang="it-IT" dirty="0"/>
              <a:t> κλάδου καταφέρουν να συνεννοηθούν μεταξύ τους (π.χ.: ως προς την τιμολόγηση, τα μερίδια αγοράς, την διαφήμιση κ.λπ.), επιτυγχάνουν περιορισμό του ανταγωνισμού και μείωση της αβεβαιότητας, στοιχεία τα οποία μειώνουν τα συνολικά κέρδη του κλάδου</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lide Number Placeholder 5">
            <a:extLst>
              <a:ext uri="{FF2B5EF4-FFF2-40B4-BE49-F238E27FC236}">
                <a16:creationId xmlns:a16="http://schemas.microsoft.com/office/drawing/2014/main" id="{67B48507-8F39-C535-23D3-7B5325FCC5F7}"/>
              </a:ext>
            </a:extLst>
          </p:cNvPr>
          <p:cNvSpPr>
            <a:spLocks noGrp="1"/>
          </p:cNvSpPr>
          <p:nvPr>
            <p:ph type="sldNum" sz="quarter" idx="12"/>
          </p:nvPr>
        </p:nvSpPr>
        <p:spPr>
          <a:xfrm>
            <a:off x="7239000" y="6400800"/>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algn="r" eaLnBrk="1" hangingPunct="1"/>
            <a:fld id="{C05770A2-0293-824D-80C8-EDE4B807D6FE}" type="slidenum">
              <a:rPr lang="el-GR" altLang="it-IT" sz="1400"/>
              <a:pPr algn="r" eaLnBrk="1" hangingPunct="1"/>
              <a:t>15</a:t>
            </a:fld>
            <a:endParaRPr lang="el-GR" altLang="it-IT" sz="1400"/>
          </a:p>
        </p:txBody>
      </p:sp>
      <p:sp>
        <p:nvSpPr>
          <p:cNvPr id="150530" name="Rectangle 2">
            <a:extLst>
              <a:ext uri="{FF2B5EF4-FFF2-40B4-BE49-F238E27FC236}">
                <a16:creationId xmlns:a16="http://schemas.microsoft.com/office/drawing/2014/main" id="{273FFCD4-C08C-236E-83D4-13B962B2F863}"/>
              </a:ext>
            </a:extLst>
          </p:cNvPr>
          <p:cNvSpPr>
            <a:spLocks noGrp="1" noChangeArrowheads="1"/>
          </p:cNvSpPr>
          <p:nvPr>
            <p:ph type="title" idx="4294967295"/>
          </p:nvPr>
        </p:nvSpPr>
        <p:spPr>
          <a:xfrm>
            <a:off x="533400" y="518796"/>
            <a:ext cx="7538110" cy="1122680"/>
          </a:xfrm>
        </p:spPr>
        <p:txBody>
          <a:bodyPr anchor="ctr"/>
          <a:lstStyle/>
          <a:p>
            <a:pPr algn="ctr"/>
            <a:r>
              <a:rPr lang="el-GR" altLang="it-IT" sz="2700" b="1">
                <a:effectLst>
                  <a:outerShdw blurRad="38100" dist="38100" dir="2700000" algn="tl">
                    <a:srgbClr val="C0C0C0"/>
                  </a:outerShdw>
                </a:effectLst>
              </a:rPr>
              <a:t>ΥΠΟΔΕΙΓΜΑ ΣΥΝΕΝΝΟΗΣΗΣ: ΤΟ ΚΑΡΤΕΛ-2</a:t>
            </a:r>
          </a:p>
        </p:txBody>
      </p:sp>
      <p:sp>
        <p:nvSpPr>
          <p:cNvPr id="12293" name="Rectangle 3">
            <a:extLst>
              <a:ext uri="{FF2B5EF4-FFF2-40B4-BE49-F238E27FC236}">
                <a16:creationId xmlns:a16="http://schemas.microsoft.com/office/drawing/2014/main" id="{D25DCAFA-8DF8-3E26-C25C-9CD8512E5DD9}"/>
              </a:ext>
            </a:extLst>
          </p:cNvPr>
          <p:cNvSpPr>
            <a:spLocks noGrp="1" noChangeArrowheads="1"/>
          </p:cNvSpPr>
          <p:nvPr>
            <p:ph type="body" idx="4294967295"/>
          </p:nvPr>
        </p:nvSpPr>
        <p:spPr>
          <a:xfrm>
            <a:off x="755650" y="1773238"/>
            <a:ext cx="7772400" cy="4308872"/>
          </a:xfrm>
        </p:spPr>
        <p:txBody>
          <a:bodyPr/>
          <a:lstStyle/>
          <a:p>
            <a:pPr>
              <a:buFont typeface="Wingdings" pitchFamily="2" charset="2"/>
              <a:buNone/>
            </a:pPr>
            <a:r>
              <a:rPr lang="el-GR" altLang="it-IT" sz="2800" dirty="0"/>
              <a:t>	</a:t>
            </a:r>
            <a:r>
              <a:rPr lang="el-GR" altLang="it-IT" sz="2800" b="1" dirty="0">
                <a:solidFill>
                  <a:srgbClr val="FF0000"/>
                </a:solidFill>
              </a:rPr>
              <a:t>Μια (τυπική ή άτυπη) συμφωνία μεταξύ επιχειρήσεων για εκμετάλλευση της αγοράς ονομάζεται </a:t>
            </a:r>
            <a:r>
              <a:rPr lang="el-GR" altLang="it-IT" sz="2800" b="1" u="sng" dirty="0">
                <a:solidFill>
                  <a:srgbClr val="FF0000"/>
                </a:solidFill>
              </a:rPr>
              <a:t>καρτέλ</a:t>
            </a:r>
            <a:r>
              <a:rPr lang="el-GR" altLang="it-IT" sz="2800" dirty="0"/>
              <a:t>. </a:t>
            </a:r>
          </a:p>
          <a:p>
            <a:r>
              <a:rPr lang="el-GR" altLang="it-IT" sz="2800" dirty="0"/>
              <a:t>Προϋποθέσεις για τη δημιουργία ενός καρτέλ είναι η ομοιογένεια του προϊόντος, η ισχυρή αλληλεξάρτηση και η γνώση των συνθηκών ζήτησης</a:t>
            </a:r>
          </a:p>
          <a:p>
            <a:r>
              <a:rPr lang="el-GR" altLang="it-IT" sz="2800" dirty="0"/>
              <a:t>Το καρτέλ επιτυγχάνει τη μεγιστοποίηση των κερδών του, όταν ενεργεί σαν μονοπώλιο, δηλ. σαν να ήταν μια επιχείρηση.</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5">
            <a:extLst>
              <a:ext uri="{FF2B5EF4-FFF2-40B4-BE49-F238E27FC236}">
                <a16:creationId xmlns:a16="http://schemas.microsoft.com/office/drawing/2014/main" id="{31964D5A-D6E1-22FF-3504-C619ABCD9C07}"/>
              </a:ext>
            </a:extLst>
          </p:cNvPr>
          <p:cNvSpPr>
            <a:spLocks noGrp="1"/>
          </p:cNvSpPr>
          <p:nvPr>
            <p:ph type="sldNum" sz="quarter" idx="12"/>
          </p:nvPr>
        </p:nvSpPr>
        <p:spPr>
          <a:xfrm>
            <a:off x="7239000" y="6400800"/>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algn="r" eaLnBrk="1" hangingPunct="1"/>
            <a:fld id="{0F597B31-A052-5848-A3E9-8962E19E3EBE}" type="slidenum">
              <a:rPr lang="el-GR" altLang="it-IT" sz="1400"/>
              <a:pPr algn="r" eaLnBrk="1" hangingPunct="1"/>
              <a:t>16</a:t>
            </a:fld>
            <a:endParaRPr lang="el-GR" altLang="it-IT" sz="1400"/>
          </a:p>
        </p:txBody>
      </p:sp>
      <p:sp>
        <p:nvSpPr>
          <p:cNvPr id="151554" name="Rectangle 2">
            <a:extLst>
              <a:ext uri="{FF2B5EF4-FFF2-40B4-BE49-F238E27FC236}">
                <a16:creationId xmlns:a16="http://schemas.microsoft.com/office/drawing/2014/main" id="{C46D687C-732D-98B2-F65C-113E6CB7EBCB}"/>
              </a:ext>
            </a:extLst>
          </p:cNvPr>
          <p:cNvSpPr>
            <a:spLocks noGrp="1" noChangeArrowheads="1"/>
          </p:cNvSpPr>
          <p:nvPr>
            <p:ph type="title" idx="4294967295"/>
          </p:nvPr>
        </p:nvSpPr>
        <p:spPr>
          <a:xfrm>
            <a:off x="914400" y="528035"/>
            <a:ext cx="7157110" cy="1122680"/>
          </a:xfrm>
        </p:spPr>
        <p:txBody>
          <a:bodyPr anchor="ctr"/>
          <a:lstStyle/>
          <a:p>
            <a:pPr algn="ctr"/>
            <a:r>
              <a:rPr lang="el-GR" altLang="it-IT" sz="2500" b="1" dirty="0">
                <a:effectLst>
                  <a:outerShdw blurRad="38100" dist="38100" dir="2700000" algn="tl">
                    <a:srgbClr val="C0C0C0"/>
                  </a:outerShdw>
                </a:effectLst>
              </a:rPr>
              <a:t>ΥΠΟΔΕΙΓΜΑ ΧΩΡΙΣ ΣΥΝΕΝΝΟΗΣΗ: Η ΚΑΜΠΤΟΜΕΝΗ ΚΑΜΠΥΛΗ ΖΗΤΗΣΗΣ</a:t>
            </a:r>
            <a:endParaRPr lang="el-GR" altLang="it-IT" sz="3700" b="1" dirty="0"/>
          </a:p>
        </p:txBody>
      </p:sp>
      <p:sp>
        <p:nvSpPr>
          <p:cNvPr id="13317" name="Rectangle 3">
            <a:extLst>
              <a:ext uri="{FF2B5EF4-FFF2-40B4-BE49-F238E27FC236}">
                <a16:creationId xmlns:a16="http://schemas.microsoft.com/office/drawing/2014/main" id="{6A9C2618-4C7D-D9A0-468E-F0176361C94E}"/>
              </a:ext>
            </a:extLst>
          </p:cNvPr>
          <p:cNvSpPr>
            <a:spLocks noGrp="1" noChangeArrowheads="1"/>
          </p:cNvSpPr>
          <p:nvPr>
            <p:ph type="body" idx="4294967295"/>
          </p:nvPr>
        </p:nvSpPr>
        <p:spPr>
          <a:xfrm>
            <a:off x="755650" y="1844675"/>
            <a:ext cx="8064500" cy="4154984"/>
          </a:xfrm>
        </p:spPr>
        <p:txBody>
          <a:bodyPr/>
          <a:lstStyle/>
          <a:p>
            <a:pPr marL="0" indent="0">
              <a:buFont typeface="Wingdings" pitchFamily="2" charset="2"/>
              <a:buNone/>
            </a:pPr>
            <a:r>
              <a:rPr lang="el-GR" altLang="it-IT" sz="2700" dirty="0"/>
              <a:t>Το υπόδειγμα αυτό στηρίζεται στην υπόθεση ότι αν η επιχείρηση μειώσει την τιμή, θα την ακολουθήσουν οι άλλες επιχειρήσεις του κλάδου, ενώ αν την αυξήσει καμία άλλη επιχείρηση δε θα την ακολουθήσει.</a:t>
            </a:r>
          </a:p>
          <a:p>
            <a:pPr marL="0" indent="0">
              <a:buFont typeface="Wingdings" pitchFamily="2" charset="2"/>
              <a:buNone/>
            </a:pPr>
            <a:endParaRPr lang="el-GR" altLang="it-IT" sz="2700" dirty="0"/>
          </a:p>
          <a:p>
            <a:pPr marL="0" indent="0">
              <a:buFont typeface="Wingdings" pitchFamily="2" charset="2"/>
              <a:buNone/>
            </a:pPr>
            <a:r>
              <a:rPr lang="el-GR" altLang="it-IT" sz="2700" dirty="0"/>
              <a:t>Συνέπεια αυτής της αλλαγής της κλίσης της καμπύλης ζήτησης είναι να υπάρχει ασυνέχεια στην καμπύλη οριακού εσόδου. Το υπόδειγμα αυτό παρέχει μια εξήγηση της δυσκαμψίας που παρατηρείται στις τιμές των </a:t>
            </a:r>
            <a:r>
              <a:rPr lang="el-GR" altLang="it-IT" sz="2700" dirty="0" err="1"/>
              <a:t>ολιγοπωλιακών</a:t>
            </a:r>
            <a:r>
              <a:rPr lang="el-GR" altLang="it-IT" sz="2700" dirty="0"/>
              <a:t> αγορών.</a:t>
            </a:r>
            <a:r>
              <a:rPr lang="el-GR" altLang="it-IT"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lide Number Placeholder 6">
            <a:extLst>
              <a:ext uri="{FF2B5EF4-FFF2-40B4-BE49-F238E27FC236}">
                <a16:creationId xmlns:a16="http://schemas.microsoft.com/office/drawing/2014/main" id="{25A749EA-C8DB-B999-C0EB-21704A6E9F52}"/>
              </a:ext>
            </a:extLst>
          </p:cNvPr>
          <p:cNvSpPr>
            <a:spLocks noGrp="1"/>
          </p:cNvSpPr>
          <p:nvPr>
            <p:ph type="sldNum" sz="quarter" idx="12"/>
          </p:nvPr>
        </p:nvSpPr>
        <p:spPr>
          <a:xfrm>
            <a:off x="7239000" y="6400800"/>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algn="r" eaLnBrk="1" hangingPunct="1"/>
            <a:fld id="{76F59CF0-21D5-2B41-BE83-F89DA21D8FA8}" type="slidenum">
              <a:rPr lang="el-GR" altLang="it-IT" sz="1400"/>
              <a:pPr algn="r" eaLnBrk="1" hangingPunct="1"/>
              <a:t>17</a:t>
            </a:fld>
            <a:endParaRPr lang="el-GR" altLang="it-IT" sz="1400"/>
          </a:p>
        </p:txBody>
      </p:sp>
      <p:sp>
        <p:nvSpPr>
          <p:cNvPr id="153602" name="Rectangle 2">
            <a:extLst>
              <a:ext uri="{FF2B5EF4-FFF2-40B4-BE49-F238E27FC236}">
                <a16:creationId xmlns:a16="http://schemas.microsoft.com/office/drawing/2014/main" id="{1B2257DC-7E71-B9AB-946A-EEB717722D02}"/>
              </a:ext>
            </a:extLst>
          </p:cNvPr>
          <p:cNvSpPr>
            <a:spLocks noGrp="1" noChangeArrowheads="1"/>
          </p:cNvSpPr>
          <p:nvPr>
            <p:ph type="title" idx="4294967295"/>
          </p:nvPr>
        </p:nvSpPr>
        <p:spPr>
          <a:xfrm>
            <a:off x="762000" y="533400"/>
            <a:ext cx="7696200" cy="1011238"/>
          </a:xfrm>
        </p:spPr>
        <p:txBody>
          <a:bodyPr anchor="ctr"/>
          <a:lstStyle/>
          <a:p>
            <a:pPr algn="ctr"/>
            <a:r>
              <a:rPr lang="el-GR" altLang="it-IT" b="1">
                <a:effectLst>
                  <a:outerShdw blurRad="38100" dist="38100" dir="2700000" algn="tl">
                    <a:srgbClr val="C0C0C0"/>
                  </a:outerShdw>
                </a:effectLst>
              </a:rPr>
              <a:t>ΤΑ ΔΥΟ ΥΠΟΔΕΙΓΜΑΤΑ ΣΤΟ ΟΛΙΓΟΠΩΛΙΟ</a:t>
            </a:r>
            <a:endParaRPr lang="el-GR" altLang="it-IT"/>
          </a:p>
        </p:txBody>
      </p:sp>
      <p:sp>
        <p:nvSpPr>
          <p:cNvPr id="14341" name="Rectangle 4">
            <a:extLst>
              <a:ext uri="{FF2B5EF4-FFF2-40B4-BE49-F238E27FC236}">
                <a16:creationId xmlns:a16="http://schemas.microsoft.com/office/drawing/2014/main" id="{C40D7883-2B48-E3B7-8DAA-2F094B85978C}"/>
              </a:ext>
            </a:extLst>
          </p:cNvPr>
          <p:cNvSpPr>
            <a:spLocks noGrp="1" noChangeArrowheads="1"/>
          </p:cNvSpPr>
          <p:nvPr>
            <p:ph type="body" sz="half" idx="4294967295"/>
          </p:nvPr>
        </p:nvSpPr>
        <p:spPr>
          <a:xfrm>
            <a:off x="4081463" y="2109788"/>
            <a:ext cx="4376737" cy="3833812"/>
          </a:xfrm>
        </p:spPr>
        <p:txBody>
          <a:bodyPr/>
          <a:lstStyle/>
          <a:p>
            <a:pPr marL="0" indent="0" algn="ctr">
              <a:buFont typeface="Wingdings" pitchFamily="2" charset="2"/>
              <a:buNone/>
            </a:pPr>
            <a:r>
              <a:rPr lang="el-GR" altLang="it-IT" sz="2400" b="1"/>
              <a:t>ΥΠΟΔΕΙΓΜΑ ΧΩΡΙΣ ΣΥΝΝΕΝΟΗΣΗ</a:t>
            </a:r>
            <a:endParaRPr lang="el-GR" altLang="it-IT" sz="2700"/>
          </a:p>
        </p:txBody>
      </p:sp>
      <p:grpSp>
        <p:nvGrpSpPr>
          <p:cNvPr id="14342" name="Group 5">
            <a:extLst>
              <a:ext uri="{FF2B5EF4-FFF2-40B4-BE49-F238E27FC236}">
                <a16:creationId xmlns:a16="http://schemas.microsoft.com/office/drawing/2014/main" id="{57287306-BF7C-1B41-3F23-1DE996EEC512}"/>
              </a:ext>
            </a:extLst>
          </p:cNvPr>
          <p:cNvGrpSpPr>
            <a:grpSpLocks/>
          </p:cNvGrpSpPr>
          <p:nvPr/>
        </p:nvGrpSpPr>
        <p:grpSpPr bwMode="auto">
          <a:xfrm>
            <a:off x="1476375" y="2492375"/>
            <a:ext cx="3475038" cy="1920875"/>
            <a:chOff x="2160" y="4122"/>
            <a:chExt cx="5472" cy="3025"/>
          </a:xfrm>
        </p:grpSpPr>
        <p:sp>
          <p:nvSpPr>
            <p:cNvPr id="14369" name="Line 6">
              <a:extLst>
                <a:ext uri="{FF2B5EF4-FFF2-40B4-BE49-F238E27FC236}">
                  <a16:creationId xmlns:a16="http://schemas.microsoft.com/office/drawing/2014/main" id="{BCC2DFAB-1D25-4651-7D3D-79740346EAF0}"/>
                </a:ext>
              </a:extLst>
            </p:cNvPr>
            <p:cNvSpPr>
              <a:spLocks noChangeShapeType="1"/>
            </p:cNvSpPr>
            <p:nvPr/>
          </p:nvSpPr>
          <p:spPr bwMode="auto">
            <a:xfrm>
              <a:off x="2160" y="4122"/>
              <a:ext cx="0" cy="3024"/>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70" name="Line 7">
              <a:extLst>
                <a:ext uri="{FF2B5EF4-FFF2-40B4-BE49-F238E27FC236}">
                  <a16:creationId xmlns:a16="http://schemas.microsoft.com/office/drawing/2014/main" id="{6CF8254B-1C4A-74AB-4ADF-0ECC9A7102FF}"/>
                </a:ext>
              </a:extLst>
            </p:cNvPr>
            <p:cNvSpPr>
              <a:spLocks noChangeShapeType="1"/>
            </p:cNvSpPr>
            <p:nvPr/>
          </p:nvSpPr>
          <p:spPr bwMode="auto">
            <a:xfrm>
              <a:off x="2160" y="7147"/>
              <a:ext cx="5472"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71" name="Line 8">
              <a:extLst>
                <a:ext uri="{FF2B5EF4-FFF2-40B4-BE49-F238E27FC236}">
                  <a16:creationId xmlns:a16="http://schemas.microsoft.com/office/drawing/2014/main" id="{50CF6297-F0B2-91DD-D786-5E142AB2F331}"/>
                </a:ext>
              </a:extLst>
            </p:cNvPr>
            <p:cNvSpPr>
              <a:spLocks noChangeShapeType="1"/>
            </p:cNvSpPr>
            <p:nvPr/>
          </p:nvSpPr>
          <p:spPr bwMode="auto">
            <a:xfrm>
              <a:off x="2160" y="4987"/>
              <a:ext cx="3312" cy="0"/>
            </a:xfrm>
            <a:prstGeom prst="line">
              <a:avLst/>
            </a:prstGeom>
            <a:noFill/>
            <a:ln w="44450">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14372" name="Line 9">
              <a:extLst>
                <a:ext uri="{FF2B5EF4-FFF2-40B4-BE49-F238E27FC236}">
                  <a16:creationId xmlns:a16="http://schemas.microsoft.com/office/drawing/2014/main" id="{5F4954A8-C181-02A8-AA30-F70FF92D42D5}"/>
                </a:ext>
              </a:extLst>
            </p:cNvPr>
            <p:cNvSpPr>
              <a:spLocks noChangeShapeType="1"/>
            </p:cNvSpPr>
            <p:nvPr/>
          </p:nvSpPr>
          <p:spPr bwMode="auto">
            <a:xfrm>
              <a:off x="2160" y="5995"/>
              <a:ext cx="3312" cy="0"/>
            </a:xfrm>
            <a:prstGeom prst="line">
              <a:avLst/>
            </a:prstGeom>
            <a:noFill/>
            <a:ln w="44450">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14373" name="Line 10">
              <a:extLst>
                <a:ext uri="{FF2B5EF4-FFF2-40B4-BE49-F238E27FC236}">
                  <a16:creationId xmlns:a16="http://schemas.microsoft.com/office/drawing/2014/main" id="{6C15A97C-FC54-82C1-A41B-82DF4849F804}"/>
                </a:ext>
              </a:extLst>
            </p:cNvPr>
            <p:cNvSpPr>
              <a:spLocks noChangeShapeType="1"/>
            </p:cNvSpPr>
            <p:nvPr/>
          </p:nvSpPr>
          <p:spPr bwMode="auto">
            <a:xfrm>
              <a:off x="5472" y="4987"/>
              <a:ext cx="0" cy="2160"/>
            </a:xfrm>
            <a:prstGeom prst="line">
              <a:avLst/>
            </a:prstGeom>
            <a:noFill/>
            <a:ln w="44450">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14374" name="Line 11">
              <a:extLst>
                <a:ext uri="{FF2B5EF4-FFF2-40B4-BE49-F238E27FC236}">
                  <a16:creationId xmlns:a16="http://schemas.microsoft.com/office/drawing/2014/main" id="{7A957CA7-07DD-92F5-4D41-842707C37928}"/>
                </a:ext>
              </a:extLst>
            </p:cNvPr>
            <p:cNvSpPr>
              <a:spLocks noChangeShapeType="1"/>
            </p:cNvSpPr>
            <p:nvPr/>
          </p:nvSpPr>
          <p:spPr bwMode="auto">
            <a:xfrm flipH="1" flipV="1">
              <a:off x="4320" y="4554"/>
              <a:ext cx="1584" cy="2016"/>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75" name="Line 12">
              <a:extLst>
                <a:ext uri="{FF2B5EF4-FFF2-40B4-BE49-F238E27FC236}">
                  <a16:creationId xmlns:a16="http://schemas.microsoft.com/office/drawing/2014/main" id="{4C083C0F-5457-55D2-8505-B088C61F6B47}"/>
                </a:ext>
              </a:extLst>
            </p:cNvPr>
            <p:cNvSpPr>
              <a:spLocks noChangeShapeType="1"/>
            </p:cNvSpPr>
            <p:nvPr/>
          </p:nvSpPr>
          <p:spPr bwMode="auto">
            <a:xfrm flipH="1" flipV="1">
              <a:off x="4464" y="4554"/>
              <a:ext cx="2304" cy="1008"/>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76" name="Arc 13">
              <a:extLst>
                <a:ext uri="{FF2B5EF4-FFF2-40B4-BE49-F238E27FC236}">
                  <a16:creationId xmlns:a16="http://schemas.microsoft.com/office/drawing/2014/main" id="{CF3094C3-C1A8-8A6C-3139-E85B1C9CC33B}"/>
                </a:ext>
              </a:extLst>
            </p:cNvPr>
            <p:cNvSpPr>
              <a:spLocks/>
            </p:cNvSpPr>
            <p:nvPr/>
          </p:nvSpPr>
          <p:spPr bwMode="auto">
            <a:xfrm flipV="1">
              <a:off x="4464" y="4410"/>
              <a:ext cx="1728" cy="2016"/>
            </a:xfrm>
            <a:custGeom>
              <a:avLst/>
              <a:gdLst>
                <a:gd name="T0" fmla="*/ 132 w 21514"/>
                <a:gd name="T1" fmla="*/ 0 h 21537"/>
                <a:gd name="T2" fmla="*/ 1728 w 21514"/>
                <a:gd name="T3" fmla="*/ 1836 h 21537"/>
                <a:gd name="T4" fmla="*/ 0 w 21514"/>
                <a:gd name="T5" fmla="*/ 2016 h 21537"/>
                <a:gd name="T6" fmla="*/ 0 60000 65536"/>
                <a:gd name="T7" fmla="*/ 0 60000 65536"/>
                <a:gd name="T8" fmla="*/ 0 60000 65536"/>
                <a:gd name="T9" fmla="*/ 0 w 21514"/>
                <a:gd name="T10" fmla="*/ 0 h 21537"/>
                <a:gd name="T11" fmla="*/ 21514 w 21514"/>
                <a:gd name="T12" fmla="*/ 21537 h 21537"/>
              </a:gdLst>
              <a:ahLst/>
              <a:cxnLst>
                <a:cxn ang="T6">
                  <a:pos x="T0" y="T1"/>
                </a:cxn>
                <a:cxn ang="T7">
                  <a:pos x="T2" y="T3"/>
                </a:cxn>
                <a:cxn ang="T8">
                  <a:pos x="T4" y="T5"/>
                </a:cxn>
              </a:cxnLst>
              <a:rect l="T9" t="T10" r="T11" b="T12"/>
              <a:pathLst>
                <a:path w="21514" h="21537" fill="none" extrusionOk="0">
                  <a:moveTo>
                    <a:pt x="1642" y="-1"/>
                  </a:moveTo>
                  <a:cubicBezTo>
                    <a:pt x="12168" y="802"/>
                    <a:pt x="20573" y="9096"/>
                    <a:pt x="21514" y="19611"/>
                  </a:cubicBezTo>
                </a:path>
                <a:path w="21514" h="21537" stroke="0" extrusionOk="0">
                  <a:moveTo>
                    <a:pt x="1642" y="-1"/>
                  </a:moveTo>
                  <a:cubicBezTo>
                    <a:pt x="12168" y="802"/>
                    <a:pt x="20573" y="9096"/>
                    <a:pt x="21514" y="19611"/>
                  </a:cubicBezTo>
                  <a:lnTo>
                    <a:pt x="0" y="21537"/>
                  </a:lnTo>
                  <a:close/>
                </a:path>
              </a:pathLst>
            </a:custGeom>
            <a:noFill/>
            <a:ln w="317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endParaRPr lang="el-GR" altLang="it-IT"/>
            </a:p>
          </p:txBody>
        </p:sp>
        <p:sp>
          <p:nvSpPr>
            <p:cNvPr id="14377" name="Line 14">
              <a:extLst>
                <a:ext uri="{FF2B5EF4-FFF2-40B4-BE49-F238E27FC236}">
                  <a16:creationId xmlns:a16="http://schemas.microsoft.com/office/drawing/2014/main" id="{B898CF19-EB91-3926-6AD7-E88A5162C2C2}"/>
                </a:ext>
              </a:extLst>
            </p:cNvPr>
            <p:cNvSpPr>
              <a:spLocks noChangeShapeType="1"/>
            </p:cNvSpPr>
            <p:nvPr/>
          </p:nvSpPr>
          <p:spPr bwMode="auto">
            <a:xfrm>
              <a:off x="2880" y="5995"/>
              <a:ext cx="0" cy="1152"/>
            </a:xfrm>
            <a:prstGeom prst="line">
              <a:avLst/>
            </a:prstGeom>
            <a:noFill/>
            <a:ln w="317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4378" name="Line 15">
              <a:extLst>
                <a:ext uri="{FF2B5EF4-FFF2-40B4-BE49-F238E27FC236}">
                  <a16:creationId xmlns:a16="http://schemas.microsoft.com/office/drawing/2014/main" id="{299B1040-B794-1919-FAE2-B95B514E291D}"/>
                </a:ext>
              </a:extLst>
            </p:cNvPr>
            <p:cNvSpPr>
              <a:spLocks noChangeShapeType="1"/>
            </p:cNvSpPr>
            <p:nvPr/>
          </p:nvSpPr>
          <p:spPr bwMode="auto">
            <a:xfrm>
              <a:off x="3456" y="5995"/>
              <a:ext cx="0" cy="1152"/>
            </a:xfrm>
            <a:prstGeom prst="line">
              <a:avLst/>
            </a:prstGeom>
            <a:noFill/>
            <a:ln w="317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4379" name="Line 16">
              <a:extLst>
                <a:ext uri="{FF2B5EF4-FFF2-40B4-BE49-F238E27FC236}">
                  <a16:creationId xmlns:a16="http://schemas.microsoft.com/office/drawing/2014/main" id="{5097D942-CD9F-E158-7F24-91250E887B6E}"/>
                </a:ext>
              </a:extLst>
            </p:cNvPr>
            <p:cNvSpPr>
              <a:spLocks noChangeShapeType="1"/>
            </p:cNvSpPr>
            <p:nvPr/>
          </p:nvSpPr>
          <p:spPr bwMode="auto">
            <a:xfrm>
              <a:off x="4032" y="5995"/>
              <a:ext cx="0" cy="1152"/>
            </a:xfrm>
            <a:prstGeom prst="line">
              <a:avLst/>
            </a:prstGeom>
            <a:noFill/>
            <a:ln w="317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4380" name="Line 17">
              <a:extLst>
                <a:ext uri="{FF2B5EF4-FFF2-40B4-BE49-F238E27FC236}">
                  <a16:creationId xmlns:a16="http://schemas.microsoft.com/office/drawing/2014/main" id="{9B47DEE4-F016-0591-9FE4-728748FC6988}"/>
                </a:ext>
              </a:extLst>
            </p:cNvPr>
            <p:cNvSpPr>
              <a:spLocks noChangeShapeType="1"/>
            </p:cNvSpPr>
            <p:nvPr/>
          </p:nvSpPr>
          <p:spPr bwMode="auto">
            <a:xfrm flipH="1">
              <a:off x="2448" y="5563"/>
              <a:ext cx="864" cy="864"/>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81" name="Line 18">
              <a:extLst>
                <a:ext uri="{FF2B5EF4-FFF2-40B4-BE49-F238E27FC236}">
                  <a16:creationId xmlns:a16="http://schemas.microsoft.com/office/drawing/2014/main" id="{A5F392CF-3F7F-3E96-02B1-A6482E7073C3}"/>
                </a:ext>
              </a:extLst>
            </p:cNvPr>
            <p:cNvSpPr>
              <a:spLocks noChangeShapeType="1"/>
            </p:cNvSpPr>
            <p:nvPr/>
          </p:nvSpPr>
          <p:spPr bwMode="auto">
            <a:xfrm flipH="1">
              <a:off x="3168" y="5563"/>
              <a:ext cx="720" cy="72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82" name="Line 19">
              <a:extLst>
                <a:ext uri="{FF2B5EF4-FFF2-40B4-BE49-F238E27FC236}">
                  <a16:creationId xmlns:a16="http://schemas.microsoft.com/office/drawing/2014/main" id="{2093CE44-3CBA-A81F-5393-200907F0D672}"/>
                </a:ext>
              </a:extLst>
            </p:cNvPr>
            <p:cNvSpPr>
              <a:spLocks noChangeShapeType="1"/>
            </p:cNvSpPr>
            <p:nvPr/>
          </p:nvSpPr>
          <p:spPr bwMode="auto">
            <a:xfrm flipH="1">
              <a:off x="3744" y="5563"/>
              <a:ext cx="720" cy="72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grpSp>
      <p:grpSp>
        <p:nvGrpSpPr>
          <p:cNvPr id="14343" name="Group 20">
            <a:extLst>
              <a:ext uri="{FF2B5EF4-FFF2-40B4-BE49-F238E27FC236}">
                <a16:creationId xmlns:a16="http://schemas.microsoft.com/office/drawing/2014/main" id="{07BD8656-1B39-3B53-530C-07188D2EA051}"/>
              </a:ext>
            </a:extLst>
          </p:cNvPr>
          <p:cNvGrpSpPr>
            <a:grpSpLocks/>
          </p:cNvGrpSpPr>
          <p:nvPr/>
        </p:nvGrpSpPr>
        <p:grpSpPr bwMode="auto">
          <a:xfrm>
            <a:off x="5715000" y="2590800"/>
            <a:ext cx="2560638" cy="1920875"/>
            <a:chOff x="1920" y="1902"/>
            <a:chExt cx="4032" cy="3024"/>
          </a:xfrm>
        </p:grpSpPr>
        <p:sp>
          <p:nvSpPr>
            <p:cNvPr id="14359" name="Line 21">
              <a:extLst>
                <a:ext uri="{FF2B5EF4-FFF2-40B4-BE49-F238E27FC236}">
                  <a16:creationId xmlns:a16="http://schemas.microsoft.com/office/drawing/2014/main" id="{E3B03478-AD22-92BD-8D60-6B7891853675}"/>
                </a:ext>
              </a:extLst>
            </p:cNvPr>
            <p:cNvSpPr>
              <a:spLocks noChangeShapeType="1"/>
            </p:cNvSpPr>
            <p:nvPr/>
          </p:nvSpPr>
          <p:spPr bwMode="auto">
            <a:xfrm>
              <a:off x="1920" y="1902"/>
              <a:ext cx="0" cy="2736"/>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60" name="Line 22">
              <a:extLst>
                <a:ext uri="{FF2B5EF4-FFF2-40B4-BE49-F238E27FC236}">
                  <a16:creationId xmlns:a16="http://schemas.microsoft.com/office/drawing/2014/main" id="{788E7837-EBCB-C370-AE78-4927F1A79898}"/>
                </a:ext>
              </a:extLst>
            </p:cNvPr>
            <p:cNvSpPr>
              <a:spLocks noChangeShapeType="1"/>
            </p:cNvSpPr>
            <p:nvPr/>
          </p:nvSpPr>
          <p:spPr bwMode="auto">
            <a:xfrm>
              <a:off x="1920" y="4638"/>
              <a:ext cx="4032"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61" name="Line 23">
              <a:extLst>
                <a:ext uri="{FF2B5EF4-FFF2-40B4-BE49-F238E27FC236}">
                  <a16:creationId xmlns:a16="http://schemas.microsoft.com/office/drawing/2014/main" id="{4B08E1A9-DC21-2AC3-0440-8027EA996313}"/>
                </a:ext>
              </a:extLst>
            </p:cNvPr>
            <p:cNvSpPr>
              <a:spLocks noChangeShapeType="1"/>
            </p:cNvSpPr>
            <p:nvPr/>
          </p:nvSpPr>
          <p:spPr bwMode="auto">
            <a:xfrm>
              <a:off x="1920" y="2520"/>
              <a:ext cx="1296" cy="0"/>
            </a:xfrm>
            <a:prstGeom prst="line">
              <a:avLst/>
            </a:prstGeom>
            <a:noFill/>
            <a:ln w="317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4362" name="Line 24">
              <a:extLst>
                <a:ext uri="{FF2B5EF4-FFF2-40B4-BE49-F238E27FC236}">
                  <a16:creationId xmlns:a16="http://schemas.microsoft.com/office/drawing/2014/main" id="{1A06F205-2AAB-33DE-9487-5DF64E60ED8C}"/>
                </a:ext>
              </a:extLst>
            </p:cNvPr>
            <p:cNvSpPr>
              <a:spLocks noChangeShapeType="1"/>
            </p:cNvSpPr>
            <p:nvPr/>
          </p:nvSpPr>
          <p:spPr bwMode="auto">
            <a:xfrm>
              <a:off x="3216" y="2520"/>
              <a:ext cx="0" cy="2160"/>
            </a:xfrm>
            <a:prstGeom prst="line">
              <a:avLst/>
            </a:prstGeom>
            <a:noFill/>
            <a:ln w="317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14363" name="Line 25">
              <a:extLst>
                <a:ext uri="{FF2B5EF4-FFF2-40B4-BE49-F238E27FC236}">
                  <a16:creationId xmlns:a16="http://schemas.microsoft.com/office/drawing/2014/main" id="{423A493D-8626-446A-47FD-D6B98F84D134}"/>
                </a:ext>
              </a:extLst>
            </p:cNvPr>
            <p:cNvSpPr>
              <a:spLocks noChangeShapeType="1"/>
            </p:cNvSpPr>
            <p:nvPr/>
          </p:nvSpPr>
          <p:spPr bwMode="auto">
            <a:xfrm>
              <a:off x="1920" y="2046"/>
              <a:ext cx="1296" cy="432"/>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64" name="Line 26">
              <a:extLst>
                <a:ext uri="{FF2B5EF4-FFF2-40B4-BE49-F238E27FC236}">
                  <a16:creationId xmlns:a16="http://schemas.microsoft.com/office/drawing/2014/main" id="{D2BE8971-CBD6-DDB3-4F59-E6077412FF6C}"/>
                </a:ext>
              </a:extLst>
            </p:cNvPr>
            <p:cNvSpPr>
              <a:spLocks noChangeShapeType="1"/>
            </p:cNvSpPr>
            <p:nvPr/>
          </p:nvSpPr>
          <p:spPr bwMode="auto">
            <a:xfrm>
              <a:off x="3216" y="2478"/>
              <a:ext cx="1296" cy="1872"/>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65" name="Line 27">
              <a:extLst>
                <a:ext uri="{FF2B5EF4-FFF2-40B4-BE49-F238E27FC236}">
                  <a16:creationId xmlns:a16="http://schemas.microsoft.com/office/drawing/2014/main" id="{46D15906-8D08-7DFE-F0E4-6A28B4C0078A}"/>
                </a:ext>
              </a:extLst>
            </p:cNvPr>
            <p:cNvSpPr>
              <a:spLocks noChangeShapeType="1"/>
            </p:cNvSpPr>
            <p:nvPr/>
          </p:nvSpPr>
          <p:spPr bwMode="auto">
            <a:xfrm>
              <a:off x="1920" y="2046"/>
              <a:ext cx="1296" cy="1296"/>
            </a:xfrm>
            <a:prstGeom prst="line">
              <a:avLst/>
            </a:prstGeom>
            <a:noFill/>
            <a:ln w="444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66" name="Line 28">
              <a:extLst>
                <a:ext uri="{FF2B5EF4-FFF2-40B4-BE49-F238E27FC236}">
                  <a16:creationId xmlns:a16="http://schemas.microsoft.com/office/drawing/2014/main" id="{E355CE72-E749-10BE-D47D-2F818BA28EE7}"/>
                </a:ext>
              </a:extLst>
            </p:cNvPr>
            <p:cNvSpPr>
              <a:spLocks noChangeShapeType="1"/>
            </p:cNvSpPr>
            <p:nvPr/>
          </p:nvSpPr>
          <p:spPr bwMode="auto">
            <a:xfrm>
              <a:off x="3216" y="4206"/>
              <a:ext cx="288" cy="720"/>
            </a:xfrm>
            <a:prstGeom prst="line">
              <a:avLst/>
            </a:prstGeom>
            <a:noFill/>
            <a:ln w="444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67" name="Line 29">
              <a:extLst>
                <a:ext uri="{FF2B5EF4-FFF2-40B4-BE49-F238E27FC236}">
                  <a16:creationId xmlns:a16="http://schemas.microsoft.com/office/drawing/2014/main" id="{31394CE8-3E11-70BB-B894-72DFDFB8913C}"/>
                </a:ext>
              </a:extLst>
            </p:cNvPr>
            <p:cNvSpPr>
              <a:spLocks noChangeShapeType="1"/>
            </p:cNvSpPr>
            <p:nvPr/>
          </p:nvSpPr>
          <p:spPr bwMode="auto">
            <a:xfrm>
              <a:off x="2064" y="3774"/>
              <a:ext cx="0"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4368" name="Freeform 30">
              <a:extLst>
                <a:ext uri="{FF2B5EF4-FFF2-40B4-BE49-F238E27FC236}">
                  <a16:creationId xmlns:a16="http://schemas.microsoft.com/office/drawing/2014/main" id="{8FA56CCE-5346-51A5-EBA8-DDB8C0C12E8D}"/>
                </a:ext>
              </a:extLst>
            </p:cNvPr>
            <p:cNvSpPr>
              <a:spLocks/>
            </p:cNvSpPr>
            <p:nvPr/>
          </p:nvSpPr>
          <p:spPr bwMode="auto">
            <a:xfrm>
              <a:off x="2064" y="2910"/>
              <a:ext cx="3024" cy="1128"/>
            </a:xfrm>
            <a:custGeom>
              <a:avLst/>
              <a:gdLst>
                <a:gd name="T0" fmla="*/ 0 w 3024"/>
                <a:gd name="T1" fmla="*/ 720 h 1128"/>
                <a:gd name="T2" fmla="*/ 576 w 3024"/>
                <a:gd name="T3" fmla="*/ 1008 h 1128"/>
                <a:gd name="T4" fmla="*/ 3024 w 3024"/>
                <a:gd name="T5" fmla="*/ 0 h 1128"/>
                <a:gd name="T6" fmla="*/ 0 60000 65536"/>
                <a:gd name="T7" fmla="*/ 0 60000 65536"/>
                <a:gd name="T8" fmla="*/ 0 60000 65536"/>
                <a:gd name="T9" fmla="*/ 0 w 3024"/>
                <a:gd name="T10" fmla="*/ 0 h 1128"/>
                <a:gd name="T11" fmla="*/ 3024 w 3024"/>
                <a:gd name="T12" fmla="*/ 1128 h 1128"/>
              </a:gdLst>
              <a:ahLst/>
              <a:cxnLst>
                <a:cxn ang="T6">
                  <a:pos x="T0" y="T1"/>
                </a:cxn>
                <a:cxn ang="T7">
                  <a:pos x="T2" y="T3"/>
                </a:cxn>
                <a:cxn ang="T8">
                  <a:pos x="T4" y="T5"/>
                </a:cxn>
              </a:cxnLst>
              <a:rect l="T9" t="T10" r="T11" b="T12"/>
              <a:pathLst>
                <a:path w="3024" h="1128">
                  <a:moveTo>
                    <a:pt x="0" y="720"/>
                  </a:moveTo>
                  <a:cubicBezTo>
                    <a:pt x="36" y="924"/>
                    <a:pt x="72" y="1128"/>
                    <a:pt x="576" y="1008"/>
                  </a:cubicBezTo>
                  <a:cubicBezTo>
                    <a:pt x="1080" y="888"/>
                    <a:pt x="2052" y="444"/>
                    <a:pt x="3024" y="0"/>
                  </a:cubicBezTo>
                </a:path>
              </a:pathLst>
            </a:custGeom>
            <a:noFill/>
            <a:ln w="317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endParaRPr lang="el-GR" altLang="it-IT"/>
            </a:p>
          </p:txBody>
        </p:sp>
      </p:grpSp>
      <p:sp>
        <p:nvSpPr>
          <p:cNvPr id="14344" name="Text Box 31">
            <a:extLst>
              <a:ext uri="{FF2B5EF4-FFF2-40B4-BE49-F238E27FC236}">
                <a16:creationId xmlns:a16="http://schemas.microsoft.com/office/drawing/2014/main" id="{E89F9BFF-1B3A-A368-C7EE-C4AFE840BFAA}"/>
              </a:ext>
            </a:extLst>
          </p:cNvPr>
          <p:cNvSpPr txBox="1">
            <a:spLocks noChangeArrowheads="1"/>
          </p:cNvSpPr>
          <p:nvPr/>
        </p:nvSpPr>
        <p:spPr bwMode="auto">
          <a:xfrm>
            <a:off x="4038600" y="3886200"/>
            <a:ext cx="579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n-US" altLang="it-IT">
                <a:latin typeface="Times New Roman" panose="02020603050405020304" pitchFamily="18" charset="0"/>
              </a:rPr>
              <a:t>MR</a:t>
            </a:r>
            <a:endParaRPr lang="el-GR" altLang="it-IT">
              <a:latin typeface="Times New Roman" panose="02020603050405020304" pitchFamily="18" charset="0"/>
            </a:endParaRPr>
          </a:p>
        </p:txBody>
      </p:sp>
      <p:sp>
        <p:nvSpPr>
          <p:cNvPr id="14345" name="Text Box 32">
            <a:extLst>
              <a:ext uri="{FF2B5EF4-FFF2-40B4-BE49-F238E27FC236}">
                <a16:creationId xmlns:a16="http://schemas.microsoft.com/office/drawing/2014/main" id="{50B4DA55-8453-2436-35A8-57F98F6847F9}"/>
              </a:ext>
            </a:extLst>
          </p:cNvPr>
          <p:cNvSpPr txBox="1">
            <a:spLocks noChangeArrowheads="1"/>
          </p:cNvSpPr>
          <p:nvPr/>
        </p:nvSpPr>
        <p:spPr bwMode="auto">
          <a:xfrm>
            <a:off x="4572000" y="3200400"/>
            <a:ext cx="8651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AR=D</a:t>
            </a:r>
          </a:p>
        </p:txBody>
      </p:sp>
      <p:sp>
        <p:nvSpPr>
          <p:cNvPr id="14346" name="Text Box 33">
            <a:extLst>
              <a:ext uri="{FF2B5EF4-FFF2-40B4-BE49-F238E27FC236}">
                <a16:creationId xmlns:a16="http://schemas.microsoft.com/office/drawing/2014/main" id="{E0119DD9-CF6D-3EC8-4DF4-EBDA3483AA82}"/>
              </a:ext>
            </a:extLst>
          </p:cNvPr>
          <p:cNvSpPr txBox="1">
            <a:spLocks noChangeArrowheads="1"/>
          </p:cNvSpPr>
          <p:nvPr/>
        </p:nvSpPr>
        <p:spPr bwMode="auto">
          <a:xfrm>
            <a:off x="4114800" y="2667000"/>
            <a:ext cx="579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MC</a:t>
            </a:r>
          </a:p>
        </p:txBody>
      </p:sp>
      <p:sp>
        <p:nvSpPr>
          <p:cNvPr id="14347" name="Text Box 34">
            <a:extLst>
              <a:ext uri="{FF2B5EF4-FFF2-40B4-BE49-F238E27FC236}">
                <a16:creationId xmlns:a16="http://schemas.microsoft.com/office/drawing/2014/main" id="{3367169E-2955-2960-289C-C5C48FEED642}"/>
              </a:ext>
            </a:extLst>
          </p:cNvPr>
          <p:cNvSpPr txBox="1">
            <a:spLocks noChangeArrowheads="1"/>
          </p:cNvSpPr>
          <p:nvPr/>
        </p:nvSpPr>
        <p:spPr bwMode="auto">
          <a:xfrm>
            <a:off x="1295400" y="1981200"/>
            <a:ext cx="325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P</a:t>
            </a:r>
          </a:p>
        </p:txBody>
      </p:sp>
      <p:sp>
        <p:nvSpPr>
          <p:cNvPr id="14348" name="Text Box 35">
            <a:extLst>
              <a:ext uri="{FF2B5EF4-FFF2-40B4-BE49-F238E27FC236}">
                <a16:creationId xmlns:a16="http://schemas.microsoft.com/office/drawing/2014/main" id="{D9382AA3-A589-2ED2-A780-EEECC43D85FC}"/>
              </a:ext>
            </a:extLst>
          </p:cNvPr>
          <p:cNvSpPr txBox="1">
            <a:spLocks noChangeArrowheads="1"/>
          </p:cNvSpPr>
          <p:nvPr/>
        </p:nvSpPr>
        <p:spPr bwMode="auto">
          <a:xfrm>
            <a:off x="4572000" y="4648200"/>
            <a:ext cx="368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Q</a:t>
            </a:r>
          </a:p>
        </p:txBody>
      </p:sp>
      <p:sp>
        <p:nvSpPr>
          <p:cNvPr id="14349" name="Text Box 38">
            <a:extLst>
              <a:ext uri="{FF2B5EF4-FFF2-40B4-BE49-F238E27FC236}">
                <a16:creationId xmlns:a16="http://schemas.microsoft.com/office/drawing/2014/main" id="{96BD6F53-1E43-F247-BE9C-B13A31D0A752}"/>
              </a:ext>
            </a:extLst>
          </p:cNvPr>
          <p:cNvSpPr>
            <a:spLocks noChangeArrowheads="1"/>
          </p:cNvSpPr>
          <p:nvPr>
            <p:ph type="body" sz="half" idx="4294967295"/>
          </p:nvPr>
        </p:nvSpPr>
        <p:spPr>
          <a:xfrm>
            <a:off x="762000" y="2109788"/>
            <a:ext cx="3771900" cy="3833812"/>
          </a:xfrm>
          <a:noFill/>
          <a:ln/>
        </p:spPr>
        <p:txBody>
          <a:bodyPr/>
          <a:lstStyle/>
          <a:p>
            <a:pPr marL="0" indent="0" algn="ctr">
              <a:spcBef>
                <a:spcPct val="50000"/>
              </a:spcBef>
              <a:buFontTx/>
              <a:buNone/>
            </a:pPr>
            <a:r>
              <a:rPr lang="el-GR" altLang="it-IT" sz="2400" b="1" dirty="0"/>
              <a:t>ΥΠΟΔΕΙΓΜΑ ΣΥΝΝΕΝΟΗΣΗΣ</a:t>
            </a:r>
            <a:endParaRPr lang="el-GR" altLang="it-IT" sz="2300" dirty="0">
              <a:latin typeface="Times New Roman" panose="02020603050405020304" pitchFamily="18" charset="0"/>
            </a:endParaRPr>
          </a:p>
        </p:txBody>
      </p:sp>
      <p:sp>
        <p:nvSpPr>
          <p:cNvPr id="14350" name="Rectangle 39">
            <a:extLst>
              <a:ext uri="{FF2B5EF4-FFF2-40B4-BE49-F238E27FC236}">
                <a16:creationId xmlns:a16="http://schemas.microsoft.com/office/drawing/2014/main" id="{F3668AC7-4C83-560E-9EBB-A49F0D37FF09}"/>
              </a:ext>
            </a:extLst>
          </p:cNvPr>
          <p:cNvSpPr>
            <a:spLocks noChangeArrowheads="1"/>
          </p:cNvSpPr>
          <p:nvPr/>
        </p:nvSpPr>
        <p:spPr bwMode="auto">
          <a:xfrm>
            <a:off x="1447800" y="3001963"/>
            <a:ext cx="838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MC</a:t>
            </a:r>
            <a:r>
              <a:rPr lang="el-GR" altLang="it-IT" baseline="-25000">
                <a:latin typeface="Times New Roman" panose="02020603050405020304" pitchFamily="18" charset="0"/>
              </a:rPr>
              <a:t>1</a:t>
            </a:r>
          </a:p>
        </p:txBody>
      </p:sp>
      <p:sp>
        <p:nvSpPr>
          <p:cNvPr id="14351" name="Text Box 40">
            <a:extLst>
              <a:ext uri="{FF2B5EF4-FFF2-40B4-BE49-F238E27FC236}">
                <a16:creationId xmlns:a16="http://schemas.microsoft.com/office/drawing/2014/main" id="{42D12032-14D1-FCE3-5920-CFFE0DD9F485}"/>
              </a:ext>
            </a:extLst>
          </p:cNvPr>
          <p:cNvSpPr txBox="1">
            <a:spLocks noChangeArrowheads="1"/>
          </p:cNvSpPr>
          <p:nvPr/>
        </p:nvSpPr>
        <p:spPr bwMode="auto">
          <a:xfrm>
            <a:off x="2057400" y="2971800"/>
            <a:ext cx="838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MC</a:t>
            </a:r>
            <a:r>
              <a:rPr lang="el-GR" altLang="it-IT" baseline="-25000">
                <a:latin typeface="Times New Roman" panose="02020603050405020304" pitchFamily="18" charset="0"/>
              </a:rPr>
              <a:t>2</a:t>
            </a:r>
          </a:p>
        </p:txBody>
      </p:sp>
      <p:sp>
        <p:nvSpPr>
          <p:cNvPr id="14352" name="Text Box 42">
            <a:extLst>
              <a:ext uri="{FF2B5EF4-FFF2-40B4-BE49-F238E27FC236}">
                <a16:creationId xmlns:a16="http://schemas.microsoft.com/office/drawing/2014/main" id="{C3216815-BB1D-B68C-D3FA-9DC25CE18336}"/>
              </a:ext>
            </a:extLst>
          </p:cNvPr>
          <p:cNvSpPr txBox="1">
            <a:spLocks noChangeArrowheads="1"/>
          </p:cNvSpPr>
          <p:nvPr/>
        </p:nvSpPr>
        <p:spPr bwMode="auto">
          <a:xfrm>
            <a:off x="2743200" y="3124200"/>
            <a:ext cx="6619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MC</a:t>
            </a:r>
            <a:r>
              <a:rPr lang="el-GR" altLang="it-IT" baseline="-25000">
                <a:latin typeface="Times New Roman" panose="02020603050405020304" pitchFamily="18" charset="0"/>
              </a:rPr>
              <a:t>3</a:t>
            </a:r>
          </a:p>
        </p:txBody>
      </p:sp>
      <p:sp>
        <p:nvSpPr>
          <p:cNvPr id="14353" name="Text Box 43">
            <a:extLst>
              <a:ext uri="{FF2B5EF4-FFF2-40B4-BE49-F238E27FC236}">
                <a16:creationId xmlns:a16="http://schemas.microsoft.com/office/drawing/2014/main" id="{E6A0233D-A220-98FB-1F72-947C75D01FE8}"/>
              </a:ext>
            </a:extLst>
          </p:cNvPr>
          <p:cNvSpPr txBox="1">
            <a:spLocks noChangeArrowheads="1"/>
          </p:cNvSpPr>
          <p:nvPr/>
        </p:nvSpPr>
        <p:spPr bwMode="auto">
          <a:xfrm>
            <a:off x="6477000" y="4572000"/>
            <a:ext cx="579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MR</a:t>
            </a:r>
          </a:p>
        </p:txBody>
      </p:sp>
      <p:sp>
        <p:nvSpPr>
          <p:cNvPr id="14354" name="Text Box 44">
            <a:extLst>
              <a:ext uri="{FF2B5EF4-FFF2-40B4-BE49-F238E27FC236}">
                <a16:creationId xmlns:a16="http://schemas.microsoft.com/office/drawing/2014/main" id="{0644D074-F5E2-85A3-3459-AEBE728A3A24}"/>
              </a:ext>
            </a:extLst>
          </p:cNvPr>
          <p:cNvSpPr txBox="1">
            <a:spLocks noChangeArrowheads="1"/>
          </p:cNvSpPr>
          <p:nvPr/>
        </p:nvSpPr>
        <p:spPr bwMode="auto">
          <a:xfrm>
            <a:off x="6019800" y="3429000"/>
            <a:ext cx="579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MR</a:t>
            </a:r>
          </a:p>
        </p:txBody>
      </p:sp>
      <p:sp>
        <p:nvSpPr>
          <p:cNvPr id="14355" name="Text Box 45">
            <a:extLst>
              <a:ext uri="{FF2B5EF4-FFF2-40B4-BE49-F238E27FC236}">
                <a16:creationId xmlns:a16="http://schemas.microsoft.com/office/drawing/2014/main" id="{43FBCA79-4D08-AD5C-8614-ABF47D2B7509}"/>
              </a:ext>
            </a:extLst>
          </p:cNvPr>
          <p:cNvSpPr txBox="1">
            <a:spLocks noChangeArrowheads="1"/>
          </p:cNvSpPr>
          <p:nvPr/>
        </p:nvSpPr>
        <p:spPr bwMode="auto">
          <a:xfrm>
            <a:off x="7696200" y="2743200"/>
            <a:ext cx="579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MC</a:t>
            </a:r>
          </a:p>
        </p:txBody>
      </p:sp>
      <p:sp>
        <p:nvSpPr>
          <p:cNvPr id="14356" name="Text Box 46">
            <a:extLst>
              <a:ext uri="{FF2B5EF4-FFF2-40B4-BE49-F238E27FC236}">
                <a16:creationId xmlns:a16="http://schemas.microsoft.com/office/drawing/2014/main" id="{C7808CB3-C2C0-B3F1-F65D-4839FECEBD00}"/>
              </a:ext>
            </a:extLst>
          </p:cNvPr>
          <p:cNvSpPr txBox="1">
            <a:spLocks noChangeArrowheads="1"/>
          </p:cNvSpPr>
          <p:nvPr/>
        </p:nvSpPr>
        <p:spPr bwMode="auto">
          <a:xfrm>
            <a:off x="7467600" y="3886200"/>
            <a:ext cx="368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D</a:t>
            </a:r>
          </a:p>
        </p:txBody>
      </p:sp>
      <p:sp>
        <p:nvSpPr>
          <p:cNvPr id="14357" name="Text Box 47">
            <a:extLst>
              <a:ext uri="{FF2B5EF4-FFF2-40B4-BE49-F238E27FC236}">
                <a16:creationId xmlns:a16="http://schemas.microsoft.com/office/drawing/2014/main" id="{DAACCC4F-18B1-431A-C7A3-DF08AC9B2B96}"/>
              </a:ext>
            </a:extLst>
          </p:cNvPr>
          <p:cNvSpPr txBox="1">
            <a:spLocks noChangeArrowheads="1"/>
          </p:cNvSpPr>
          <p:nvPr/>
        </p:nvSpPr>
        <p:spPr bwMode="auto">
          <a:xfrm>
            <a:off x="5257800" y="2514600"/>
            <a:ext cx="325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P</a:t>
            </a:r>
          </a:p>
        </p:txBody>
      </p:sp>
      <p:sp>
        <p:nvSpPr>
          <p:cNvPr id="14358" name="Text Box 48">
            <a:extLst>
              <a:ext uri="{FF2B5EF4-FFF2-40B4-BE49-F238E27FC236}">
                <a16:creationId xmlns:a16="http://schemas.microsoft.com/office/drawing/2014/main" id="{3B289C6E-41B7-55FF-016E-DB22BB78FAA0}"/>
              </a:ext>
            </a:extLst>
          </p:cNvPr>
          <p:cNvSpPr txBox="1">
            <a:spLocks noChangeArrowheads="1"/>
          </p:cNvSpPr>
          <p:nvPr/>
        </p:nvSpPr>
        <p:spPr bwMode="auto">
          <a:xfrm>
            <a:off x="7924800" y="4495800"/>
            <a:ext cx="368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eaLnBrk="1" hangingPunct="1">
              <a:spcBef>
                <a:spcPct val="50000"/>
              </a:spcBef>
            </a:pPr>
            <a:r>
              <a:rPr lang="el-GR" altLang="it-IT">
                <a:latin typeface="Times New Roman" panose="02020603050405020304" pitchFamily="18" charset="0"/>
              </a:rPr>
              <a:t>Q</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Slide Number Placeholder 5">
            <a:extLst>
              <a:ext uri="{FF2B5EF4-FFF2-40B4-BE49-F238E27FC236}">
                <a16:creationId xmlns:a16="http://schemas.microsoft.com/office/drawing/2014/main" id="{AFB8FAD4-5604-2F7B-C8CE-A4FEFD41E958}"/>
              </a:ext>
            </a:extLst>
          </p:cNvPr>
          <p:cNvSpPr>
            <a:spLocks noGrp="1"/>
          </p:cNvSpPr>
          <p:nvPr>
            <p:ph type="sldNum" sz="quarter" idx="12"/>
          </p:nvPr>
        </p:nvSpPr>
        <p:spPr>
          <a:xfrm>
            <a:off x="7239000" y="6400800"/>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eaLnBrk="0" hangingPunct="0">
              <a:defRPr sz="2000">
                <a:solidFill>
                  <a:schemeClr val="tx1"/>
                </a:solidFill>
                <a:latin typeface="Bookman Old Style" panose="02050604050505020204" pitchFamily="18" charset="0"/>
              </a:defRPr>
            </a:lvl1pPr>
            <a:lvl2pPr marL="742950" indent="-285750" eaLnBrk="0" hangingPunct="0">
              <a:defRPr sz="2000">
                <a:solidFill>
                  <a:schemeClr val="tx1"/>
                </a:solidFill>
                <a:latin typeface="Bookman Old Style" panose="02050604050505020204" pitchFamily="18" charset="0"/>
              </a:defRPr>
            </a:lvl2pPr>
            <a:lvl3pPr marL="1143000" indent="-228600" eaLnBrk="0" hangingPunct="0">
              <a:defRPr sz="2000">
                <a:solidFill>
                  <a:schemeClr val="tx1"/>
                </a:solidFill>
                <a:latin typeface="Bookman Old Style" panose="02050604050505020204" pitchFamily="18" charset="0"/>
              </a:defRPr>
            </a:lvl3pPr>
            <a:lvl4pPr marL="1600200" indent="-228600" eaLnBrk="0" hangingPunct="0">
              <a:defRPr sz="2000">
                <a:solidFill>
                  <a:schemeClr val="tx1"/>
                </a:solidFill>
                <a:latin typeface="Bookman Old Style" panose="02050604050505020204" pitchFamily="18" charset="0"/>
              </a:defRPr>
            </a:lvl4pPr>
            <a:lvl5pPr marL="2057400" indent="-228600" eaLnBrk="0" hangingPunct="0">
              <a:defRPr sz="2000">
                <a:solidFill>
                  <a:schemeClr val="tx1"/>
                </a:solidFill>
                <a:latin typeface="Bookman Old Style" panose="02050604050505020204" pitchFamily="18" charset="0"/>
              </a:defRPr>
            </a:lvl5pPr>
            <a:lvl6pPr marL="2514600" indent="-228600" eaLnBrk="0" fontAlgn="base" hangingPunct="0">
              <a:spcBef>
                <a:spcPct val="0"/>
              </a:spcBef>
              <a:spcAft>
                <a:spcPct val="0"/>
              </a:spcAft>
              <a:defRPr sz="2000">
                <a:solidFill>
                  <a:schemeClr val="tx1"/>
                </a:solidFill>
                <a:latin typeface="Bookman Old Style" panose="02050604050505020204" pitchFamily="18" charset="0"/>
              </a:defRPr>
            </a:lvl6pPr>
            <a:lvl7pPr marL="2971800" indent="-228600" eaLnBrk="0" fontAlgn="base" hangingPunct="0">
              <a:spcBef>
                <a:spcPct val="0"/>
              </a:spcBef>
              <a:spcAft>
                <a:spcPct val="0"/>
              </a:spcAft>
              <a:defRPr sz="2000">
                <a:solidFill>
                  <a:schemeClr val="tx1"/>
                </a:solidFill>
                <a:latin typeface="Bookman Old Style" panose="02050604050505020204" pitchFamily="18" charset="0"/>
              </a:defRPr>
            </a:lvl7pPr>
            <a:lvl8pPr marL="3429000" indent="-228600" eaLnBrk="0" fontAlgn="base" hangingPunct="0">
              <a:spcBef>
                <a:spcPct val="0"/>
              </a:spcBef>
              <a:spcAft>
                <a:spcPct val="0"/>
              </a:spcAft>
              <a:defRPr sz="2000">
                <a:solidFill>
                  <a:schemeClr val="tx1"/>
                </a:solidFill>
                <a:latin typeface="Bookman Old Style" panose="02050604050505020204" pitchFamily="18" charset="0"/>
              </a:defRPr>
            </a:lvl8pPr>
            <a:lvl9pPr marL="3886200" indent="-228600" eaLnBrk="0" fontAlgn="base" hangingPunct="0">
              <a:spcBef>
                <a:spcPct val="0"/>
              </a:spcBef>
              <a:spcAft>
                <a:spcPct val="0"/>
              </a:spcAft>
              <a:defRPr sz="2000">
                <a:solidFill>
                  <a:schemeClr val="tx1"/>
                </a:solidFill>
                <a:latin typeface="Bookman Old Style" panose="02050604050505020204" pitchFamily="18" charset="0"/>
              </a:defRPr>
            </a:lvl9pPr>
          </a:lstStyle>
          <a:p>
            <a:pPr algn="r" eaLnBrk="1" hangingPunct="1"/>
            <a:fld id="{2EEF3C4E-4482-AE4D-B439-0D67B0410091}" type="slidenum">
              <a:rPr lang="el-GR" altLang="it-IT" sz="1400"/>
              <a:pPr algn="r" eaLnBrk="1" hangingPunct="1"/>
              <a:t>18</a:t>
            </a:fld>
            <a:endParaRPr lang="el-GR" altLang="it-IT" sz="1400"/>
          </a:p>
        </p:txBody>
      </p:sp>
      <p:sp>
        <p:nvSpPr>
          <p:cNvPr id="133122" name="Rectangle 2">
            <a:extLst>
              <a:ext uri="{FF2B5EF4-FFF2-40B4-BE49-F238E27FC236}">
                <a16:creationId xmlns:a16="http://schemas.microsoft.com/office/drawing/2014/main" id="{B6DC9BD2-75C6-4B95-8CF0-2F81DA8A9609}"/>
              </a:ext>
            </a:extLst>
          </p:cNvPr>
          <p:cNvSpPr>
            <a:spLocks noGrp="1" noChangeArrowheads="1"/>
          </p:cNvSpPr>
          <p:nvPr>
            <p:ph type="title" idx="4294967295"/>
          </p:nvPr>
        </p:nvSpPr>
        <p:spPr>
          <a:xfrm>
            <a:off x="1219200" y="304800"/>
            <a:ext cx="7772400" cy="1600200"/>
          </a:xfrm>
        </p:spPr>
        <p:txBody>
          <a:bodyPr anchor="ctr"/>
          <a:lstStyle/>
          <a:p>
            <a:pPr algn="ctr"/>
            <a:r>
              <a:rPr lang="el-GR" altLang="it-IT" sz="2900" b="1" dirty="0">
                <a:effectLst>
                  <a:outerShdw blurRad="38100" dist="38100" dir="2700000" algn="tl">
                    <a:srgbClr val="C0C0C0"/>
                  </a:outerShdw>
                </a:effectLst>
              </a:rPr>
              <a:t>ΚΡΑΤΙΚΗ ΠΟΛΙΤΙΚΗ ΑΠΕΝΑΝΤΙ ΣΤΑ  ΟΛΙΓΟΠΩΛΙΑ</a:t>
            </a:r>
          </a:p>
        </p:txBody>
      </p:sp>
      <p:sp>
        <p:nvSpPr>
          <p:cNvPr id="15365" name="Rectangle 3">
            <a:extLst>
              <a:ext uri="{FF2B5EF4-FFF2-40B4-BE49-F238E27FC236}">
                <a16:creationId xmlns:a16="http://schemas.microsoft.com/office/drawing/2014/main" id="{5F21B1EB-C98C-2A08-B0DD-9162E51DB188}"/>
              </a:ext>
            </a:extLst>
          </p:cNvPr>
          <p:cNvSpPr>
            <a:spLocks noGrp="1" noChangeArrowheads="1"/>
          </p:cNvSpPr>
          <p:nvPr>
            <p:ph type="body" idx="4294967295"/>
          </p:nvPr>
        </p:nvSpPr>
        <p:spPr>
          <a:xfrm>
            <a:off x="1371600" y="2209800"/>
            <a:ext cx="7772400" cy="4648200"/>
          </a:xfrm>
        </p:spPr>
        <p:txBody>
          <a:bodyPr/>
          <a:lstStyle/>
          <a:p>
            <a:pPr marL="0" indent="0">
              <a:lnSpc>
                <a:spcPct val="90000"/>
              </a:lnSpc>
              <a:buFont typeface="Wingdings" pitchFamily="2" charset="2"/>
              <a:buNone/>
            </a:pPr>
            <a:r>
              <a:rPr lang="el-GR" altLang="it-IT" sz="2700"/>
              <a:t>Το ολιγοπώλιο καταλήγει να μοιάζει είτε περισσότερο με μονοπώλιο είτε περισσότερο με ανταγωνιστική αγορά, ανάλογα με τον αριθμό των επιχειρήσεων και ανάλογα με το πόσο συνεργάσιμες είναι οι ολιγοπωλιακές επιχειρήσεις </a:t>
            </a:r>
          </a:p>
          <a:p>
            <a:pPr marL="0" indent="0">
              <a:lnSpc>
                <a:spcPct val="90000"/>
              </a:lnSpc>
              <a:buFont typeface="Wingdings" pitchFamily="2" charset="2"/>
              <a:buNone/>
            </a:pPr>
            <a:endParaRPr lang="el-GR" altLang="it-IT" sz="2700"/>
          </a:p>
          <a:p>
            <a:pPr marL="0" indent="0">
              <a:lnSpc>
                <a:spcPct val="90000"/>
              </a:lnSpc>
              <a:buFont typeface="Wingdings" pitchFamily="2" charset="2"/>
              <a:buNone/>
            </a:pPr>
            <a:r>
              <a:rPr lang="el-GR" altLang="it-IT" sz="2700"/>
              <a:t>Οι πολιτικοί ρυθμίζουν τη συμπεριφορά των ολιγοπωλίων με αντιμονοπωλιακούς νόμους</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80520" y="381000"/>
            <a:ext cx="5204460" cy="1066165"/>
          </a:xfrm>
          <a:prstGeom prst="rect">
            <a:avLst/>
          </a:prstGeom>
        </p:spPr>
        <p:txBody>
          <a:bodyPr vert="horz" wrap="square" lIns="0" tIns="12065" rIns="0" bIns="0" rtlCol="0">
            <a:spAutoFit/>
          </a:bodyPr>
          <a:lstStyle/>
          <a:p>
            <a:pPr marL="12700">
              <a:lnSpc>
                <a:spcPct val="100000"/>
              </a:lnSpc>
              <a:spcBef>
                <a:spcPts val="95"/>
              </a:spcBef>
            </a:pPr>
            <a:r>
              <a:rPr sz="4000" spc="-10" dirty="0"/>
              <a:t>Ασφάλεια</a:t>
            </a:r>
            <a:r>
              <a:rPr sz="4000" spc="-5" dirty="0"/>
              <a:t> </a:t>
            </a:r>
            <a:r>
              <a:rPr sz="4000" spc="-20" dirty="0"/>
              <a:t>προϊόντων</a:t>
            </a:r>
            <a:endParaRPr sz="4000" dirty="0"/>
          </a:p>
          <a:p>
            <a:pPr marL="12700">
              <a:lnSpc>
                <a:spcPct val="100000"/>
              </a:lnSpc>
              <a:spcBef>
                <a:spcPts val="35"/>
              </a:spcBef>
            </a:pPr>
            <a:r>
              <a:rPr sz="2800" spc="-35" dirty="0"/>
              <a:t>(καταναλωτικό</a:t>
            </a:r>
            <a:r>
              <a:rPr sz="2800" spc="25" dirty="0"/>
              <a:t> </a:t>
            </a:r>
            <a:r>
              <a:rPr sz="2800" spc="-15" dirty="0"/>
              <a:t>δικαίωμα)</a:t>
            </a:r>
            <a:endParaRPr sz="2800" dirty="0"/>
          </a:p>
        </p:txBody>
      </p:sp>
      <p:sp>
        <p:nvSpPr>
          <p:cNvPr id="3" name="object 3"/>
          <p:cNvSpPr txBox="1">
            <a:spLocks noGrp="1"/>
          </p:cNvSpPr>
          <p:nvPr>
            <p:ph type="body" idx="1"/>
          </p:nvPr>
        </p:nvSpPr>
        <p:spPr>
          <a:xfrm>
            <a:off x="980520" y="1600200"/>
            <a:ext cx="7630080" cy="4355680"/>
          </a:xfrm>
          <a:prstGeom prst="rect">
            <a:avLst/>
          </a:prstGeom>
        </p:spPr>
        <p:txBody>
          <a:bodyPr vert="horz" wrap="square" lIns="0" tIns="13335" rIns="0" bIns="0" rtlCol="0">
            <a:spAutoFit/>
          </a:bodyPr>
          <a:lstStyle/>
          <a:p>
            <a:pPr marL="35560">
              <a:lnSpc>
                <a:spcPct val="100000"/>
              </a:lnSpc>
              <a:spcBef>
                <a:spcPts val="105"/>
              </a:spcBef>
              <a:tabLst>
                <a:tab pos="2984500" algn="l"/>
              </a:tabLst>
            </a:pPr>
            <a:r>
              <a:rPr dirty="0" err="1"/>
              <a:t>Ασφάλει</a:t>
            </a:r>
            <a:r>
              <a:rPr dirty="0"/>
              <a:t>α </a:t>
            </a:r>
            <a:r>
              <a:rPr spc="-5" dirty="0"/>
              <a:t>π</a:t>
            </a:r>
            <a:r>
              <a:rPr spc="-5" dirty="0" err="1"/>
              <a:t>ροϊόντων</a:t>
            </a:r>
            <a:r>
              <a:rPr dirty="0"/>
              <a:t>:</a:t>
            </a:r>
            <a:r>
              <a:rPr spc="-15" dirty="0"/>
              <a:t> </a:t>
            </a:r>
            <a:r>
              <a:rPr spc="-15" dirty="0" err="1"/>
              <a:t>το</a:t>
            </a:r>
            <a:r>
              <a:rPr lang="el-GR" spc="-15" dirty="0"/>
              <a:t> </a:t>
            </a:r>
            <a:r>
              <a:rPr b="1" spc="-20" dirty="0" err="1">
                <a:solidFill>
                  <a:srgbClr val="0070C0"/>
                </a:solidFill>
                <a:latin typeface="Arial"/>
                <a:cs typeface="Arial"/>
              </a:rPr>
              <a:t>λογικά</a:t>
            </a:r>
            <a:r>
              <a:rPr b="1" spc="-20" dirty="0">
                <a:solidFill>
                  <a:srgbClr val="0070C0"/>
                </a:solidFill>
                <a:latin typeface="Arial"/>
                <a:cs typeface="Arial"/>
              </a:rPr>
              <a:t> </a:t>
            </a:r>
            <a:r>
              <a:rPr b="1" spc="-10" dirty="0">
                <a:solidFill>
                  <a:srgbClr val="0070C0"/>
                </a:solidFill>
                <a:latin typeface="Arial"/>
                <a:cs typeface="Arial"/>
              </a:rPr>
              <a:t>αποδεκτό</a:t>
            </a:r>
            <a:r>
              <a:rPr b="1" spc="-25" dirty="0">
                <a:solidFill>
                  <a:srgbClr val="0070C0"/>
                </a:solidFill>
                <a:latin typeface="Arial"/>
                <a:cs typeface="Arial"/>
              </a:rPr>
              <a:t> </a:t>
            </a:r>
            <a:r>
              <a:rPr b="1" dirty="0">
                <a:solidFill>
                  <a:srgbClr val="0070C0"/>
                </a:solidFill>
                <a:latin typeface="Arial"/>
                <a:cs typeface="Arial"/>
              </a:rPr>
              <a:t>επίπεδο</a:t>
            </a:r>
          </a:p>
          <a:p>
            <a:pPr marL="35560" marR="66675">
              <a:lnSpc>
                <a:spcPct val="100000"/>
              </a:lnSpc>
            </a:pPr>
            <a:r>
              <a:rPr b="1" spc="-25" dirty="0">
                <a:solidFill>
                  <a:srgbClr val="0070C0"/>
                </a:solidFill>
                <a:latin typeface="Arial"/>
                <a:cs typeface="Arial"/>
              </a:rPr>
              <a:t>καταναλωτικού </a:t>
            </a:r>
            <a:r>
              <a:rPr b="1" spc="-10" dirty="0">
                <a:solidFill>
                  <a:srgbClr val="0070C0"/>
                </a:solidFill>
                <a:latin typeface="Arial"/>
                <a:cs typeface="Arial"/>
              </a:rPr>
              <a:t>κινδύνου</a:t>
            </a:r>
            <a:r>
              <a:rPr spc="-10" dirty="0"/>
              <a:t>. </a:t>
            </a:r>
            <a:r>
              <a:rPr spc="-5" dirty="0" err="1"/>
              <a:t>Άρ</a:t>
            </a:r>
            <a:r>
              <a:rPr spc="-5" dirty="0"/>
              <a:t>α</a:t>
            </a:r>
            <a:r>
              <a:rPr lang="el-GR" spc="-5" dirty="0"/>
              <a:t>,</a:t>
            </a:r>
            <a:r>
              <a:rPr spc="-5" dirty="0"/>
              <a:t> </a:t>
            </a:r>
            <a:r>
              <a:rPr spc="-15" dirty="0"/>
              <a:t>το </a:t>
            </a:r>
            <a:r>
              <a:rPr dirty="0"/>
              <a:t>προϊόν </a:t>
            </a:r>
            <a:r>
              <a:rPr spc="-5" dirty="0"/>
              <a:t>πρέπει </a:t>
            </a:r>
            <a:r>
              <a:rPr dirty="0"/>
              <a:t>να </a:t>
            </a:r>
            <a:r>
              <a:rPr spc="-5" dirty="0"/>
              <a:t>αναφέρει  </a:t>
            </a:r>
            <a:r>
              <a:rPr spc="-15" dirty="0"/>
              <a:t>το </a:t>
            </a:r>
            <a:r>
              <a:rPr spc="-10" dirty="0"/>
              <a:t>λογικά </a:t>
            </a:r>
            <a:r>
              <a:rPr spc="-5" dirty="0"/>
              <a:t>αποδεκτό επίπεδο </a:t>
            </a:r>
            <a:r>
              <a:rPr spc="-10" dirty="0"/>
              <a:t>καταναλωτικού </a:t>
            </a:r>
            <a:r>
              <a:rPr dirty="0"/>
              <a:t>κινδύνο (π.</a:t>
            </a:r>
            <a:r>
              <a:rPr dirty="0" err="1"/>
              <a:t>χ</a:t>
            </a:r>
            <a:r>
              <a:rPr lang="el-GR" dirty="0"/>
              <a:t>.:</a:t>
            </a:r>
            <a:r>
              <a:rPr dirty="0"/>
              <a:t>  </a:t>
            </a:r>
            <a:r>
              <a:rPr spc="-10" dirty="0"/>
              <a:t>τεχνολογία </a:t>
            </a:r>
            <a:r>
              <a:rPr dirty="0"/>
              <a:t>– </a:t>
            </a:r>
            <a:r>
              <a:rPr spc="-5" dirty="0"/>
              <a:t>κινητά</a:t>
            </a:r>
            <a:r>
              <a:rPr spc="-70" dirty="0"/>
              <a:t> </a:t>
            </a:r>
            <a:r>
              <a:rPr spc="-5" dirty="0"/>
              <a:t>τηλέφωνα)</a:t>
            </a:r>
          </a:p>
          <a:p>
            <a:pPr marL="22860">
              <a:lnSpc>
                <a:spcPct val="100000"/>
              </a:lnSpc>
              <a:spcBef>
                <a:spcPts val="25"/>
              </a:spcBef>
            </a:pPr>
            <a:endParaRPr sz="2900" dirty="0"/>
          </a:p>
          <a:p>
            <a:pPr marL="152400" indent="-117475">
              <a:lnSpc>
                <a:spcPct val="100000"/>
              </a:lnSpc>
              <a:buClr>
                <a:srgbClr val="283138"/>
              </a:buClr>
              <a:buSzPct val="95000"/>
              <a:buChar char="▪"/>
              <a:tabLst>
                <a:tab pos="153035" algn="l"/>
              </a:tabLst>
            </a:pPr>
            <a:r>
              <a:rPr dirty="0"/>
              <a:t>Ο </a:t>
            </a:r>
            <a:r>
              <a:rPr spc="-10" dirty="0"/>
              <a:t>καταναλωτής </a:t>
            </a:r>
            <a:r>
              <a:rPr spc="-5" dirty="0"/>
              <a:t>πρέπει </a:t>
            </a:r>
            <a:r>
              <a:rPr dirty="0"/>
              <a:t>να γνωρίζει </a:t>
            </a:r>
            <a:r>
              <a:rPr spc="-10" dirty="0"/>
              <a:t>οτι </a:t>
            </a:r>
            <a:r>
              <a:rPr dirty="0"/>
              <a:t>ο κίνδυνος</a:t>
            </a:r>
            <a:r>
              <a:rPr spc="-114" dirty="0"/>
              <a:t> </a:t>
            </a:r>
            <a:r>
              <a:rPr spc="-5" dirty="0"/>
              <a:t>υπάρχει.</a:t>
            </a:r>
          </a:p>
          <a:p>
            <a:pPr marL="35560">
              <a:lnSpc>
                <a:spcPct val="100000"/>
              </a:lnSpc>
            </a:pPr>
            <a:r>
              <a:rPr b="1" spc="-5" dirty="0">
                <a:solidFill>
                  <a:srgbClr val="0070C0"/>
                </a:solidFill>
                <a:latin typeface="Arial"/>
                <a:cs typeface="Arial"/>
              </a:rPr>
              <a:t>(Πληροφόρηση </a:t>
            </a:r>
            <a:r>
              <a:rPr b="1" spc="-25" dirty="0">
                <a:solidFill>
                  <a:srgbClr val="0070C0"/>
                </a:solidFill>
                <a:latin typeface="Arial"/>
                <a:cs typeface="Arial"/>
              </a:rPr>
              <a:t>και</a:t>
            </a:r>
            <a:r>
              <a:rPr b="1" spc="-100" dirty="0">
                <a:solidFill>
                  <a:srgbClr val="0070C0"/>
                </a:solidFill>
                <a:latin typeface="Arial"/>
                <a:cs typeface="Arial"/>
              </a:rPr>
              <a:t> </a:t>
            </a:r>
            <a:r>
              <a:rPr b="1" spc="-5" dirty="0">
                <a:solidFill>
                  <a:srgbClr val="0070C0"/>
                </a:solidFill>
                <a:latin typeface="Arial"/>
                <a:cs typeface="Arial"/>
              </a:rPr>
              <a:t>Ασφάλεια)</a:t>
            </a:r>
          </a:p>
          <a:p>
            <a:pPr marL="35560" marR="408940">
              <a:lnSpc>
                <a:spcPct val="100000"/>
              </a:lnSpc>
              <a:spcBef>
                <a:spcPts val="480"/>
              </a:spcBef>
              <a:buClr>
                <a:srgbClr val="283138"/>
              </a:buClr>
              <a:buSzPct val="95000"/>
              <a:buChar char="▪"/>
              <a:tabLst>
                <a:tab pos="153035" algn="l"/>
              </a:tabLst>
            </a:pPr>
            <a:r>
              <a:rPr spc="-5" dirty="0"/>
              <a:t>Πρέπει </a:t>
            </a:r>
            <a:r>
              <a:rPr dirty="0"/>
              <a:t>να </a:t>
            </a:r>
            <a:r>
              <a:rPr spc="-5" dirty="0"/>
              <a:t>δίνεται </a:t>
            </a:r>
            <a:r>
              <a:rPr dirty="0"/>
              <a:t>η </a:t>
            </a:r>
            <a:r>
              <a:rPr b="1" spc="-15" dirty="0">
                <a:solidFill>
                  <a:srgbClr val="0070C0"/>
                </a:solidFill>
                <a:latin typeface="Arial"/>
                <a:cs typeface="Arial"/>
              </a:rPr>
              <a:t>δυνατότητα </a:t>
            </a:r>
            <a:r>
              <a:rPr b="1" spc="-5" dirty="0">
                <a:solidFill>
                  <a:srgbClr val="0070C0"/>
                </a:solidFill>
                <a:latin typeface="Arial"/>
                <a:cs typeface="Arial"/>
              </a:rPr>
              <a:t>αξιολόγησης </a:t>
            </a:r>
            <a:r>
              <a:rPr b="1" dirty="0">
                <a:solidFill>
                  <a:srgbClr val="0070C0"/>
                </a:solidFill>
                <a:latin typeface="Arial"/>
                <a:cs typeface="Arial"/>
              </a:rPr>
              <a:t>της  </a:t>
            </a:r>
            <a:r>
              <a:rPr b="1" spc="-15" dirty="0">
                <a:solidFill>
                  <a:srgbClr val="0070C0"/>
                </a:solidFill>
                <a:latin typeface="Arial"/>
                <a:cs typeface="Arial"/>
              </a:rPr>
              <a:t>συχνότητας </a:t>
            </a:r>
            <a:r>
              <a:rPr b="1" spc="-25" dirty="0">
                <a:solidFill>
                  <a:srgbClr val="0070C0"/>
                </a:solidFill>
                <a:latin typeface="Arial"/>
                <a:cs typeface="Arial"/>
              </a:rPr>
              <a:t>και </a:t>
            </a:r>
            <a:r>
              <a:rPr b="1" dirty="0">
                <a:solidFill>
                  <a:srgbClr val="0070C0"/>
                </a:solidFill>
                <a:latin typeface="Arial"/>
                <a:cs typeface="Arial"/>
              </a:rPr>
              <a:t>της </a:t>
            </a:r>
            <a:r>
              <a:rPr b="1" spc="-10" dirty="0">
                <a:solidFill>
                  <a:srgbClr val="0070C0"/>
                </a:solidFill>
                <a:latin typeface="Arial"/>
                <a:cs typeface="Arial"/>
              </a:rPr>
              <a:t>έντασης </a:t>
            </a:r>
            <a:r>
              <a:rPr b="1" spc="-20" dirty="0">
                <a:solidFill>
                  <a:srgbClr val="0070C0"/>
                </a:solidFill>
                <a:latin typeface="Arial"/>
                <a:cs typeface="Arial"/>
              </a:rPr>
              <a:t>του </a:t>
            </a:r>
            <a:r>
              <a:rPr b="1" spc="-10" dirty="0">
                <a:solidFill>
                  <a:srgbClr val="0070C0"/>
                </a:solidFill>
                <a:latin typeface="Arial"/>
                <a:cs typeface="Arial"/>
              </a:rPr>
              <a:t>κινδύνου. (Ελεγχος </a:t>
            </a:r>
            <a:r>
              <a:rPr b="1" spc="-25" dirty="0">
                <a:solidFill>
                  <a:srgbClr val="0070C0"/>
                </a:solidFill>
                <a:latin typeface="Arial"/>
                <a:cs typeface="Arial"/>
              </a:rPr>
              <a:t>και  </a:t>
            </a:r>
            <a:r>
              <a:rPr b="1" spc="-5" dirty="0">
                <a:solidFill>
                  <a:srgbClr val="0070C0"/>
                </a:solidFill>
                <a:latin typeface="Arial"/>
                <a:cs typeface="Arial"/>
              </a:rPr>
              <a:t>αξιολόγηση)</a:t>
            </a:r>
          </a:p>
          <a:p>
            <a:pPr marL="22860">
              <a:lnSpc>
                <a:spcPct val="100000"/>
              </a:lnSpc>
              <a:spcBef>
                <a:spcPts val="25"/>
              </a:spcBef>
              <a:buClr>
                <a:srgbClr val="283138"/>
              </a:buClr>
              <a:buFont typeface="Arial"/>
              <a:buChar char="▪"/>
            </a:pPr>
            <a:endParaRPr sz="2900" dirty="0">
              <a:latin typeface="Arial"/>
              <a:cs typeface="Arial"/>
            </a:endParaRPr>
          </a:p>
          <a:p>
            <a:pPr marL="35560" marR="5080">
              <a:lnSpc>
                <a:spcPct val="100000"/>
              </a:lnSpc>
              <a:spcBef>
                <a:spcPts val="5"/>
              </a:spcBef>
              <a:buClr>
                <a:srgbClr val="283138"/>
              </a:buClr>
              <a:buSzPct val="95000"/>
              <a:buChar char="▪"/>
              <a:tabLst>
                <a:tab pos="153035" algn="l"/>
              </a:tabLst>
            </a:pPr>
            <a:r>
              <a:rPr dirty="0"/>
              <a:t>Ο </a:t>
            </a:r>
            <a:r>
              <a:rPr spc="-10" dirty="0"/>
              <a:t>καταναλωτής </a:t>
            </a:r>
            <a:r>
              <a:rPr spc="-5" dirty="0"/>
              <a:t>πρέπει </a:t>
            </a:r>
            <a:r>
              <a:rPr dirty="0"/>
              <a:t>να γνωρίζει </a:t>
            </a:r>
            <a:r>
              <a:rPr spc="-10" dirty="0"/>
              <a:t>πώς </a:t>
            </a:r>
            <a:r>
              <a:rPr dirty="0"/>
              <a:t>ο κίνδυνος </a:t>
            </a:r>
            <a:r>
              <a:rPr spc="-5" dirty="0"/>
              <a:t>πρέπει</a:t>
            </a:r>
            <a:r>
              <a:rPr spc="-145" dirty="0"/>
              <a:t> </a:t>
            </a:r>
            <a:r>
              <a:rPr dirty="0"/>
              <a:t>να  </a:t>
            </a:r>
            <a:r>
              <a:rPr spc="-10" dirty="0"/>
              <a:t>α</a:t>
            </a:r>
            <a:r>
              <a:rPr spc="-10" dirty="0" err="1"/>
              <a:t>ντιμετω</a:t>
            </a:r>
            <a:r>
              <a:rPr spc="-10" dirty="0"/>
              <a:t>π</a:t>
            </a:r>
            <a:r>
              <a:rPr spc="-10" dirty="0" err="1"/>
              <a:t>ίζετ</a:t>
            </a:r>
            <a:r>
              <a:rPr spc="-10" dirty="0"/>
              <a:t>α</a:t>
            </a:r>
            <a:r>
              <a:rPr spc="-10" dirty="0" err="1"/>
              <a:t>ι</a:t>
            </a:r>
            <a:r>
              <a:rPr spc="-10" dirty="0"/>
              <a:t>.</a:t>
            </a:r>
            <a:endParaRPr lang="el-GR" spc="-1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37385" y="251841"/>
            <a:ext cx="5269230" cy="1244600"/>
          </a:xfrm>
          <a:prstGeom prst="rect">
            <a:avLst/>
          </a:prstGeom>
        </p:spPr>
        <p:txBody>
          <a:bodyPr vert="horz" wrap="square" lIns="0" tIns="12065" rIns="0" bIns="0" rtlCol="0">
            <a:spAutoFit/>
          </a:bodyPr>
          <a:lstStyle/>
          <a:p>
            <a:pPr marL="1139190" marR="5080" indent="-1127125">
              <a:lnSpc>
                <a:spcPct val="100000"/>
              </a:lnSpc>
              <a:spcBef>
                <a:spcPts val="95"/>
              </a:spcBef>
            </a:pPr>
            <a:r>
              <a:rPr sz="4000" spc="-15" dirty="0"/>
              <a:t>Προσανατολισμοί </a:t>
            </a:r>
            <a:r>
              <a:rPr sz="4000" spc="-10" dirty="0"/>
              <a:t>της  </a:t>
            </a:r>
            <a:r>
              <a:rPr sz="4000" spc="-5" dirty="0"/>
              <a:t>επιχείρησης</a:t>
            </a:r>
            <a:endParaRPr sz="4000"/>
          </a:p>
        </p:txBody>
      </p:sp>
      <p:sp>
        <p:nvSpPr>
          <p:cNvPr id="3" name="object 3"/>
          <p:cNvSpPr txBox="1"/>
          <p:nvPr/>
        </p:nvSpPr>
        <p:spPr>
          <a:xfrm>
            <a:off x="1039164" y="1617980"/>
            <a:ext cx="7571436" cy="4907113"/>
          </a:xfrm>
          <a:prstGeom prst="rect">
            <a:avLst/>
          </a:prstGeom>
        </p:spPr>
        <p:txBody>
          <a:bodyPr vert="horz" wrap="square" lIns="0" tIns="13335" rIns="0" bIns="0" rtlCol="0">
            <a:spAutoFit/>
          </a:bodyPr>
          <a:lstStyle/>
          <a:p>
            <a:pPr marL="194945" indent="-182880">
              <a:lnSpc>
                <a:spcPct val="100000"/>
              </a:lnSpc>
              <a:spcBef>
                <a:spcPts val="105"/>
              </a:spcBef>
              <a:buClr>
                <a:srgbClr val="283138"/>
              </a:buClr>
              <a:buFont typeface="Arial"/>
              <a:buChar char="▪"/>
              <a:tabLst>
                <a:tab pos="195580" algn="l"/>
              </a:tabLst>
            </a:pPr>
            <a:r>
              <a:rPr sz="2000" u="sng" spc="-500" dirty="0">
                <a:solidFill>
                  <a:srgbClr val="0070C0"/>
                </a:solidFill>
                <a:uFill>
                  <a:solidFill>
                    <a:srgbClr val="0070C0"/>
                  </a:solidFill>
                </a:uFill>
                <a:latin typeface="Times New Roman"/>
                <a:cs typeface="Times New Roman"/>
              </a:rPr>
              <a:t> </a:t>
            </a:r>
            <a:r>
              <a:rPr sz="2000" b="1" i="1" u="sng" dirty="0">
                <a:solidFill>
                  <a:srgbClr val="0070C0"/>
                </a:solidFill>
                <a:uFill>
                  <a:solidFill>
                    <a:srgbClr val="0070C0"/>
                  </a:solidFill>
                </a:uFill>
                <a:latin typeface="Arial-BoldItalicMT"/>
                <a:cs typeface="Arial-BoldItalicMT"/>
              </a:rPr>
              <a:t>Προσανατολισμός </a:t>
            </a:r>
            <a:r>
              <a:rPr sz="2000" b="1" i="1" u="sng" spc="-5" dirty="0">
                <a:solidFill>
                  <a:srgbClr val="0070C0"/>
                </a:solidFill>
                <a:uFill>
                  <a:solidFill>
                    <a:srgbClr val="0070C0"/>
                  </a:solidFill>
                </a:uFill>
                <a:latin typeface="Arial-BoldItalicMT"/>
                <a:cs typeface="Arial-BoldItalicMT"/>
              </a:rPr>
              <a:t>παραγωγής</a:t>
            </a:r>
            <a:r>
              <a:rPr sz="2000" spc="-5" dirty="0">
                <a:latin typeface="Arial"/>
                <a:cs typeface="Arial"/>
              </a:rPr>
              <a:t>: σε αυτόν </a:t>
            </a:r>
            <a:r>
              <a:rPr sz="2000" spc="-10" dirty="0">
                <a:latin typeface="Arial"/>
                <a:cs typeface="Arial"/>
              </a:rPr>
              <a:t>τον</a:t>
            </a:r>
            <a:r>
              <a:rPr sz="2000" spc="-120" dirty="0">
                <a:latin typeface="Arial"/>
                <a:cs typeface="Arial"/>
              </a:rPr>
              <a:t> </a:t>
            </a:r>
            <a:r>
              <a:rPr sz="2000" spc="-10" dirty="0">
                <a:latin typeface="Arial"/>
                <a:cs typeface="Arial"/>
              </a:rPr>
              <a:t>τύπο</a:t>
            </a:r>
            <a:endParaRPr sz="2000" dirty="0">
              <a:latin typeface="Arial"/>
              <a:cs typeface="Arial"/>
            </a:endParaRPr>
          </a:p>
          <a:p>
            <a:pPr marL="195580">
              <a:lnSpc>
                <a:spcPct val="100000"/>
              </a:lnSpc>
            </a:pPr>
            <a:r>
              <a:rPr sz="2000" spc="-5" dirty="0">
                <a:latin typeface="Arial"/>
                <a:cs typeface="Arial"/>
              </a:rPr>
              <a:t>προσανατολισμού </a:t>
            </a:r>
            <a:r>
              <a:rPr sz="2000" spc="-10" dirty="0">
                <a:latin typeface="Arial"/>
                <a:cs typeface="Arial"/>
              </a:rPr>
              <a:t>σκοπός </a:t>
            </a:r>
            <a:r>
              <a:rPr sz="2000" spc="-5" dirty="0">
                <a:latin typeface="Arial"/>
                <a:cs typeface="Arial"/>
              </a:rPr>
              <a:t>είναι </a:t>
            </a:r>
            <a:r>
              <a:rPr sz="2000" dirty="0">
                <a:latin typeface="Arial"/>
                <a:cs typeface="Arial"/>
              </a:rPr>
              <a:t>η </a:t>
            </a:r>
            <a:r>
              <a:rPr sz="2000" spc="-5" dirty="0">
                <a:latin typeface="Arial"/>
                <a:cs typeface="Arial"/>
              </a:rPr>
              <a:t>πα</a:t>
            </a:r>
            <a:r>
              <a:rPr sz="2000" spc="-5" dirty="0" err="1">
                <a:latin typeface="Arial"/>
                <a:cs typeface="Arial"/>
              </a:rPr>
              <a:t>ρ</a:t>
            </a:r>
            <a:r>
              <a:rPr sz="2000" spc="-5" dirty="0">
                <a:latin typeface="Arial"/>
                <a:cs typeface="Arial"/>
              </a:rPr>
              <a:t>α</a:t>
            </a:r>
            <a:r>
              <a:rPr sz="2000" spc="-5" dirty="0" err="1">
                <a:latin typeface="Arial"/>
                <a:cs typeface="Arial"/>
              </a:rPr>
              <a:t>γωγή</a:t>
            </a:r>
            <a:r>
              <a:rPr sz="2000" spc="-5" dirty="0">
                <a:latin typeface="Arial"/>
                <a:cs typeface="Arial"/>
              </a:rPr>
              <a:t>.</a:t>
            </a:r>
            <a:r>
              <a:rPr lang="en-US" sz="2000" spc="-5" dirty="0">
                <a:latin typeface="Arial"/>
                <a:cs typeface="Arial"/>
              </a:rPr>
              <a:t> </a:t>
            </a:r>
            <a:r>
              <a:rPr sz="2000" spc="-5" dirty="0" err="1">
                <a:latin typeface="Arial"/>
                <a:cs typeface="Arial"/>
              </a:rPr>
              <a:t>Η</a:t>
            </a:r>
            <a:r>
              <a:rPr sz="2000" spc="-95" dirty="0">
                <a:latin typeface="Arial"/>
                <a:cs typeface="Arial"/>
              </a:rPr>
              <a:t> </a:t>
            </a:r>
            <a:r>
              <a:rPr sz="2000" spc="-5" dirty="0">
                <a:latin typeface="Arial"/>
                <a:cs typeface="Arial"/>
              </a:rPr>
              <a:t>προσπάθεια</a:t>
            </a:r>
            <a:endParaRPr sz="2000" dirty="0">
              <a:latin typeface="Arial"/>
              <a:cs typeface="Arial"/>
            </a:endParaRPr>
          </a:p>
          <a:p>
            <a:pPr marL="195580">
              <a:lnSpc>
                <a:spcPct val="100000"/>
              </a:lnSpc>
            </a:pPr>
            <a:r>
              <a:rPr sz="2000" spc="-5" dirty="0">
                <a:latin typeface="Arial"/>
                <a:cs typeface="Arial"/>
              </a:rPr>
              <a:t>έγκειται στην </a:t>
            </a:r>
            <a:r>
              <a:rPr sz="2000" b="1" spc="-5" dirty="0">
                <a:solidFill>
                  <a:srgbClr val="FF0000"/>
                </a:solidFill>
                <a:latin typeface="Arial"/>
                <a:cs typeface="Arial"/>
              </a:rPr>
              <a:t>παραγωγή </a:t>
            </a:r>
            <a:r>
              <a:rPr sz="2000" b="1" dirty="0">
                <a:solidFill>
                  <a:srgbClr val="FF0000"/>
                </a:solidFill>
                <a:latin typeface="Arial"/>
                <a:cs typeface="Arial"/>
              </a:rPr>
              <a:t>υψηλής </a:t>
            </a:r>
            <a:r>
              <a:rPr sz="2000" b="1" spc="-10" dirty="0">
                <a:solidFill>
                  <a:srgbClr val="FF0000"/>
                </a:solidFill>
                <a:latin typeface="Arial"/>
                <a:cs typeface="Arial"/>
              </a:rPr>
              <a:t>ποιότητας</a:t>
            </a:r>
            <a:r>
              <a:rPr sz="2000" b="1" spc="-130" dirty="0">
                <a:solidFill>
                  <a:srgbClr val="FF0000"/>
                </a:solidFill>
                <a:latin typeface="Arial"/>
                <a:cs typeface="Arial"/>
              </a:rPr>
              <a:t> </a:t>
            </a:r>
            <a:r>
              <a:rPr sz="2000" b="1" spc="-5" dirty="0">
                <a:solidFill>
                  <a:srgbClr val="FF0000"/>
                </a:solidFill>
                <a:latin typeface="Arial"/>
                <a:cs typeface="Arial"/>
              </a:rPr>
              <a:t>προϊόντων</a:t>
            </a:r>
            <a:r>
              <a:rPr sz="2000" spc="-5" dirty="0">
                <a:latin typeface="Arial"/>
                <a:cs typeface="Arial"/>
              </a:rPr>
              <a:t>.</a:t>
            </a:r>
            <a:endParaRPr sz="2000" dirty="0">
              <a:latin typeface="Arial"/>
              <a:cs typeface="Arial"/>
            </a:endParaRPr>
          </a:p>
          <a:p>
            <a:pPr>
              <a:lnSpc>
                <a:spcPct val="100000"/>
              </a:lnSpc>
              <a:spcBef>
                <a:spcPts val="25"/>
              </a:spcBef>
            </a:pPr>
            <a:endParaRPr sz="2900" dirty="0">
              <a:latin typeface="Arial"/>
              <a:cs typeface="Arial"/>
            </a:endParaRPr>
          </a:p>
          <a:p>
            <a:pPr marL="194945" indent="-182880">
              <a:lnSpc>
                <a:spcPct val="100000"/>
              </a:lnSpc>
              <a:buClr>
                <a:srgbClr val="283138"/>
              </a:buClr>
              <a:buFont typeface="Arial"/>
              <a:buChar char="▪"/>
              <a:tabLst>
                <a:tab pos="195580" algn="l"/>
              </a:tabLst>
            </a:pPr>
            <a:r>
              <a:rPr sz="2000" u="sng" spc="-500" dirty="0">
                <a:solidFill>
                  <a:srgbClr val="0070C0"/>
                </a:solidFill>
                <a:uFill>
                  <a:solidFill>
                    <a:srgbClr val="0070C0"/>
                  </a:solidFill>
                </a:uFill>
                <a:latin typeface="Times New Roman"/>
                <a:cs typeface="Times New Roman"/>
              </a:rPr>
              <a:t> </a:t>
            </a:r>
            <a:r>
              <a:rPr sz="2000" b="1" i="1" u="sng" dirty="0">
                <a:solidFill>
                  <a:srgbClr val="0070C0"/>
                </a:solidFill>
                <a:uFill>
                  <a:solidFill>
                    <a:srgbClr val="0070C0"/>
                  </a:solidFill>
                </a:uFill>
                <a:latin typeface="Arial-BoldItalicMT"/>
                <a:cs typeface="Arial-BoldItalicMT"/>
              </a:rPr>
              <a:t>Προσανατολισμός πωλήσεων</a:t>
            </a:r>
            <a:r>
              <a:rPr sz="2000" dirty="0">
                <a:solidFill>
                  <a:srgbClr val="0070C0"/>
                </a:solidFill>
                <a:latin typeface="Arial"/>
                <a:cs typeface="Arial"/>
              </a:rPr>
              <a:t>:</a:t>
            </a:r>
            <a:r>
              <a:rPr sz="2000" dirty="0">
                <a:latin typeface="Arial"/>
                <a:cs typeface="Arial"/>
              </a:rPr>
              <a:t>σε </a:t>
            </a:r>
            <a:r>
              <a:rPr sz="2000" spc="-5" dirty="0">
                <a:latin typeface="Arial"/>
                <a:cs typeface="Arial"/>
              </a:rPr>
              <a:t>αυτόν </a:t>
            </a:r>
            <a:r>
              <a:rPr sz="2000" spc="-10" dirty="0">
                <a:latin typeface="Arial"/>
                <a:cs typeface="Arial"/>
              </a:rPr>
              <a:t>τον</a:t>
            </a:r>
            <a:r>
              <a:rPr sz="2000" spc="-90" dirty="0">
                <a:latin typeface="Arial"/>
                <a:cs typeface="Arial"/>
              </a:rPr>
              <a:t> </a:t>
            </a:r>
            <a:r>
              <a:rPr sz="2000" spc="-10" dirty="0">
                <a:latin typeface="Arial"/>
                <a:cs typeface="Arial"/>
              </a:rPr>
              <a:t>τύπο</a:t>
            </a:r>
            <a:endParaRPr sz="2000" dirty="0">
              <a:latin typeface="Arial"/>
              <a:cs typeface="Arial"/>
            </a:endParaRPr>
          </a:p>
          <a:p>
            <a:pPr marL="195580" marR="65405">
              <a:lnSpc>
                <a:spcPct val="100000"/>
              </a:lnSpc>
            </a:pPr>
            <a:r>
              <a:rPr sz="2000" spc="-5" dirty="0">
                <a:latin typeface="Arial"/>
                <a:cs typeface="Arial"/>
              </a:rPr>
              <a:t>προσανατολισμού </a:t>
            </a:r>
            <a:r>
              <a:rPr sz="2000" spc="-10" dirty="0">
                <a:latin typeface="Arial"/>
                <a:cs typeface="Arial"/>
              </a:rPr>
              <a:t>σκοπός </a:t>
            </a:r>
            <a:r>
              <a:rPr sz="2000" dirty="0">
                <a:latin typeface="Arial"/>
                <a:cs typeface="Arial"/>
              </a:rPr>
              <a:t>είναι να </a:t>
            </a:r>
            <a:r>
              <a:rPr sz="2000" spc="-5" dirty="0">
                <a:latin typeface="Arial"/>
                <a:cs typeface="Arial"/>
              </a:rPr>
              <a:t>πουλήσουμε </a:t>
            </a:r>
            <a:r>
              <a:rPr sz="2000" spc="-15" dirty="0">
                <a:latin typeface="Arial"/>
                <a:cs typeface="Arial"/>
              </a:rPr>
              <a:t>υπάρχοντα  </a:t>
            </a:r>
            <a:r>
              <a:rPr sz="2000" spc="-5" dirty="0">
                <a:latin typeface="Arial"/>
                <a:cs typeface="Arial"/>
              </a:rPr>
              <a:t>προϊόντα </a:t>
            </a:r>
            <a:r>
              <a:rPr sz="2000" spc="-10" dirty="0">
                <a:latin typeface="Arial"/>
                <a:cs typeface="Arial"/>
              </a:rPr>
              <a:t>και </a:t>
            </a:r>
            <a:r>
              <a:rPr sz="2000" dirty="0">
                <a:latin typeface="Arial"/>
                <a:cs typeface="Arial"/>
              </a:rPr>
              <a:t>η </a:t>
            </a:r>
            <a:r>
              <a:rPr sz="2000" spc="-5" dirty="0">
                <a:latin typeface="Arial"/>
                <a:cs typeface="Arial"/>
              </a:rPr>
              <a:t>προσπάθεια έγκειται σε </a:t>
            </a:r>
            <a:r>
              <a:rPr sz="2000" b="1" dirty="0">
                <a:solidFill>
                  <a:srgbClr val="FF0000"/>
                </a:solidFill>
                <a:latin typeface="Arial"/>
                <a:cs typeface="Arial"/>
              </a:rPr>
              <a:t>επιθετική </a:t>
            </a:r>
            <a:r>
              <a:rPr sz="2000" b="1" spc="-5" dirty="0">
                <a:solidFill>
                  <a:srgbClr val="FF0000"/>
                </a:solidFill>
                <a:latin typeface="Arial"/>
                <a:cs typeface="Arial"/>
              </a:rPr>
              <a:t>πολιτική  </a:t>
            </a:r>
            <a:r>
              <a:rPr sz="2000" spc="-5" dirty="0">
                <a:latin typeface="Arial"/>
                <a:cs typeface="Arial"/>
              </a:rPr>
              <a:t>πωλήσεων,διαφήμιση,προώθηση προϊόντων </a:t>
            </a:r>
            <a:r>
              <a:rPr sz="2000" spc="-10" dirty="0">
                <a:latin typeface="Arial"/>
                <a:cs typeface="Arial"/>
              </a:rPr>
              <a:t>και  μεγιστοποίηση των</a:t>
            </a:r>
            <a:r>
              <a:rPr sz="2000" spc="-50" dirty="0">
                <a:latin typeface="Arial"/>
                <a:cs typeface="Arial"/>
              </a:rPr>
              <a:t> </a:t>
            </a:r>
            <a:r>
              <a:rPr sz="2000" spc="-10" dirty="0">
                <a:latin typeface="Arial"/>
                <a:cs typeface="Arial"/>
              </a:rPr>
              <a:t>πωλήσεων.</a:t>
            </a:r>
            <a:endParaRPr sz="2000" dirty="0">
              <a:latin typeface="Arial"/>
              <a:cs typeface="Arial"/>
            </a:endParaRPr>
          </a:p>
          <a:p>
            <a:pPr>
              <a:lnSpc>
                <a:spcPct val="100000"/>
              </a:lnSpc>
              <a:spcBef>
                <a:spcPts val="25"/>
              </a:spcBef>
            </a:pPr>
            <a:endParaRPr sz="2900" dirty="0">
              <a:latin typeface="Arial"/>
              <a:cs typeface="Arial"/>
            </a:endParaRPr>
          </a:p>
          <a:p>
            <a:pPr marL="194945" indent="-182880">
              <a:lnSpc>
                <a:spcPct val="100000"/>
              </a:lnSpc>
              <a:spcBef>
                <a:spcPts val="5"/>
              </a:spcBef>
              <a:buClr>
                <a:srgbClr val="283138"/>
              </a:buClr>
              <a:buFont typeface="Arial"/>
              <a:buChar char="▪"/>
              <a:tabLst>
                <a:tab pos="195580" algn="l"/>
              </a:tabLst>
            </a:pPr>
            <a:r>
              <a:rPr sz="2000" u="sng" spc="-500" dirty="0">
                <a:solidFill>
                  <a:srgbClr val="0070C0"/>
                </a:solidFill>
                <a:uFill>
                  <a:solidFill>
                    <a:srgbClr val="0070C0"/>
                  </a:solidFill>
                </a:uFill>
                <a:latin typeface="Times New Roman"/>
                <a:cs typeface="Times New Roman"/>
              </a:rPr>
              <a:t> </a:t>
            </a:r>
            <a:r>
              <a:rPr sz="2000" b="1" i="1" u="sng" dirty="0">
                <a:solidFill>
                  <a:srgbClr val="0070C0"/>
                </a:solidFill>
                <a:uFill>
                  <a:solidFill>
                    <a:srgbClr val="0070C0"/>
                  </a:solidFill>
                </a:uFill>
                <a:latin typeface="Arial-BoldItalicMT"/>
                <a:cs typeface="Arial-BoldItalicMT"/>
              </a:rPr>
              <a:t>Προσανατολισμός </a:t>
            </a:r>
            <a:r>
              <a:rPr sz="2000" b="1" i="1" u="sng" spc="-5" dirty="0">
                <a:solidFill>
                  <a:srgbClr val="0070C0"/>
                </a:solidFill>
                <a:uFill>
                  <a:solidFill>
                    <a:srgbClr val="0070C0"/>
                  </a:solidFill>
                </a:uFill>
                <a:latin typeface="Arial-BoldItalicMT"/>
                <a:cs typeface="Arial-BoldItalicMT"/>
              </a:rPr>
              <a:t>μάρκετινγκ</a:t>
            </a:r>
            <a:r>
              <a:rPr sz="2000" spc="-5" dirty="0">
                <a:solidFill>
                  <a:srgbClr val="0070C0"/>
                </a:solidFill>
                <a:latin typeface="Arial"/>
                <a:cs typeface="Arial"/>
              </a:rPr>
              <a:t>: </a:t>
            </a:r>
            <a:r>
              <a:rPr sz="2000" dirty="0">
                <a:latin typeface="Arial"/>
                <a:cs typeface="Arial"/>
              </a:rPr>
              <a:t>σε αυτόν </a:t>
            </a:r>
            <a:r>
              <a:rPr sz="2000" spc="-15" dirty="0">
                <a:latin typeface="Arial"/>
                <a:cs typeface="Arial"/>
              </a:rPr>
              <a:t>τον</a:t>
            </a:r>
            <a:r>
              <a:rPr sz="2000" spc="-135" dirty="0">
                <a:latin typeface="Arial"/>
                <a:cs typeface="Arial"/>
              </a:rPr>
              <a:t> </a:t>
            </a:r>
            <a:r>
              <a:rPr sz="2000" spc="-10" dirty="0">
                <a:latin typeface="Arial"/>
                <a:cs typeface="Arial"/>
              </a:rPr>
              <a:t>τύπο</a:t>
            </a:r>
            <a:endParaRPr sz="2000" dirty="0">
              <a:latin typeface="Arial"/>
              <a:cs typeface="Arial"/>
            </a:endParaRPr>
          </a:p>
          <a:p>
            <a:pPr marL="195580" marR="114300">
              <a:lnSpc>
                <a:spcPct val="100000"/>
              </a:lnSpc>
            </a:pPr>
            <a:r>
              <a:rPr sz="2000" spc="-5" dirty="0">
                <a:latin typeface="Arial"/>
                <a:cs typeface="Arial"/>
              </a:rPr>
              <a:t>προσανατολισμού </a:t>
            </a:r>
            <a:r>
              <a:rPr sz="2000" spc="-10" dirty="0">
                <a:latin typeface="Arial"/>
                <a:cs typeface="Arial"/>
              </a:rPr>
              <a:t>σκοπός </a:t>
            </a:r>
            <a:r>
              <a:rPr sz="2000" dirty="0">
                <a:latin typeface="Arial"/>
                <a:cs typeface="Arial"/>
              </a:rPr>
              <a:t>είναι η </a:t>
            </a:r>
            <a:r>
              <a:rPr sz="2000" spc="-10" dirty="0">
                <a:latin typeface="Arial"/>
                <a:cs typeface="Arial"/>
              </a:rPr>
              <a:t>κάλυψη </a:t>
            </a:r>
            <a:r>
              <a:rPr sz="2000" dirty="0">
                <a:latin typeface="Arial"/>
                <a:cs typeface="Arial"/>
              </a:rPr>
              <a:t>πραγματικών</a:t>
            </a:r>
            <a:r>
              <a:rPr sz="2000" spc="-160" dirty="0">
                <a:latin typeface="Arial"/>
                <a:cs typeface="Arial"/>
              </a:rPr>
              <a:t> </a:t>
            </a:r>
            <a:r>
              <a:rPr sz="2000" spc="-10" dirty="0">
                <a:latin typeface="Arial"/>
                <a:cs typeface="Arial"/>
              </a:rPr>
              <a:t>και  </a:t>
            </a:r>
            <a:r>
              <a:rPr sz="2000" spc="-5" dirty="0">
                <a:latin typeface="Arial"/>
                <a:cs typeface="Arial"/>
              </a:rPr>
              <a:t>μελλοντικών </a:t>
            </a:r>
            <a:r>
              <a:rPr sz="2000" spc="-10" dirty="0">
                <a:latin typeface="Arial"/>
                <a:cs typeface="Arial"/>
              </a:rPr>
              <a:t>καταναλωτικών </a:t>
            </a:r>
            <a:r>
              <a:rPr sz="2000" spc="-5" dirty="0">
                <a:latin typeface="Arial"/>
                <a:cs typeface="Arial"/>
              </a:rPr>
              <a:t>αναγκών </a:t>
            </a:r>
            <a:r>
              <a:rPr sz="2000" spc="-10" dirty="0">
                <a:latin typeface="Arial"/>
                <a:cs typeface="Arial"/>
              </a:rPr>
              <a:t>και </a:t>
            </a:r>
            <a:r>
              <a:rPr sz="2000" dirty="0">
                <a:latin typeface="Arial"/>
                <a:cs typeface="Arial"/>
              </a:rPr>
              <a:t>η</a:t>
            </a:r>
            <a:r>
              <a:rPr sz="2000" spc="-114" dirty="0">
                <a:latin typeface="Arial"/>
                <a:cs typeface="Arial"/>
              </a:rPr>
              <a:t> </a:t>
            </a:r>
            <a:r>
              <a:rPr sz="2000" spc="-5" dirty="0">
                <a:latin typeface="Arial"/>
                <a:cs typeface="Arial"/>
              </a:rPr>
              <a:t>προσπάθεια</a:t>
            </a:r>
            <a:endParaRPr sz="2000" dirty="0">
              <a:latin typeface="Arial"/>
              <a:cs typeface="Arial"/>
            </a:endParaRPr>
          </a:p>
          <a:p>
            <a:pPr marL="195580" marR="1111885">
              <a:lnSpc>
                <a:spcPct val="100000"/>
              </a:lnSpc>
            </a:pPr>
            <a:r>
              <a:rPr sz="2000" dirty="0" err="1">
                <a:latin typeface="Arial"/>
                <a:cs typeface="Arial"/>
              </a:rPr>
              <a:t>έγκειτ</a:t>
            </a:r>
            <a:r>
              <a:rPr lang="el-GR" sz="2000" dirty="0">
                <a:latin typeface="Arial"/>
                <a:cs typeface="Arial"/>
              </a:rPr>
              <a:t>αι</a:t>
            </a:r>
            <a:r>
              <a:rPr sz="2000" dirty="0">
                <a:latin typeface="Arial"/>
                <a:cs typeface="Arial"/>
              </a:rPr>
              <a:t> </a:t>
            </a:r>
            <a:r>
              <a:rPr sz="2000" spc="-5" dirty="0">
                <a:latin typeface="Arial"/>
                <a:cs typeface="Arial"/>
              </a:rPr>
              <a:t>στην </a:t>
            </a:r>
            <a:r>
              <a:rPr sz="2000" spc="-10" dirty="0">
                <a:latin typeface="Arial"/>
                <a:cs typeface="Arial"/>
              </a:rPr>
              <a:t>ικανοποίηση </a:t>
            </a:r>
            <a:r>
              <a:rPr sz="2000" spc="-10" dirty="0" err="1">
                <a:latin typeface="Arial"/>
                <a:cs typeface="Arial"/>
              </a:rPr>
              <a:t>του</a:t>
            </a:r>
            <a:r>
              <a:rPr sz="2000" spc="-10" dirty="0">
                <a:latin typeface="Arial"/>
                <a:cs typeface="Arial"/>
              </a:rPr>
              <a:t> π</a:t>
            </a:r>
            <a:r>
              <a:rPr sz="2000" spc="-10" dirty="0" err="1">
                <a:latin typeface="Arial"/>
                <a:cs typeface="Arial"/>
              </a:rPr>
              <a:t>ελάτη</a:t>
            </a:r>
            <a:r>
              <a:rPr lang="en-US" sz="2000" spc="-10" dirty="0">
                <a:latin typeface="Arial"/>
                <a:cs typeface="Arial"/>
              </a:rPr>
              <a:t>,</a:t>
            </a:r>
            <a:r>
              <a:rPr sz="2000" spc="-10" dirty="0">
                <a:latin typeface="Arial"/>
                <a:cs typeface="Arial"/>
              </a:rPr>
              <a:t> αλλά και των  </a:t>
            </a:r>
            <a:r>
              <a:rPr sz="2000" dirty="0">
                <a:latin typeface="Arial"/>
                <a:cs typeface="Arial"/>
              </a:rPr>
              <a:t>επιχειρηματικών</a:t>
            </a:r>
            <a:r>
              <a:rPr sz="2000" spc="-60" dirty="0">
                <a:latin typeface="Arial"/>
                <a:cs typeface="Arial"/>
              </a:rPr>
              <a:t> </a:t>
            </a:r>
            <a:r>
              <a:rPr sz="2000" spc="-20" dirty="0">
                <a:latin typeface="Arial"/>
                <a:cs typeface="Arial"/>
              </a:rPr>
              <a:t>στόχων.</a:t>
            </a:r>
            <a:endParaRPr sz="2000" dirty="0">
              <a:latin typeface="Arial"/>
              <a:cs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825499"/>
            <a:ext cx="5204460" cy="1066165"/>
          </a:xfrm>
          <a:prstGeom prst="rect">
            <a:avLst/>
          </a:prstGeom>
        </p:spPr>
        <p:txBody>
          <a:bodyPr vert="horz" wrap="square" lIns="0" tIns="12065" rIns="0" bIns="0" rtlCol="0">
            <a:spAutoFit/>
          </a:bodyPr>
          <a:lstStyle/>
          <a:p>
            <a:pPr marL="12700">
              <a:lnSpc>
                <a:spcPct val="100000"/>
              </a:lnSpc>
              <a:spcBef>
                <a:spcPts val="95"/>
              </a:spcBef>
            </a:pPr>
            <a:r>
              <a:rPr sz="4000" spc="-10" dirty="0"/>
              <a:t>Ασφάλεια</a:t>
            </a:r>
            <a:r>
              <a:rPr sz="4000" spc="-5" dirty="0"/>
              <a:t> </a:t>
            </a:r>
            <a:r>
              <a:rPr sz="4000" spc="-20" dirty="0"/>
              <a:t>προϊόντων</a:t>
            </a:r>
            <a:endParaRPr sz="4000"/>
          </a:p>
          <a:p>
            <a:pPr marL="12700">
              <a:lnSpc>
                <a:spcPct val="100000"/>
              </a:lnSpc>
              <a:spcBef>
                <a:spcPts val="35"/>
              </a:spcBef>
            </a:pPr>
            <a:r>
              <a:rPr sz="2800" spc="-35" dirty="0"/>
              <a:t>(καταναλωτικό</a:t>
            </a:r>
            <a:r>
              <a:rPr sz="2800" spc="25" dirty="0"/>
              <a:t> </a:t>
            </a:r>
            <a:r>
              <a:rPr sz="2800" spc="-15" dirty="0"/>
              <a:t>δικαίωμα)</a:t>
            </a:r>
            <a:endParaRPr sz="2800"/>
          </a:p>
        </p:txBody>
      </p:sp>
      <p:sp>
        <p:nvSpPr>
          <p:cNvPr id="3" name="object 3"/>
          <p:cNvSpPr txBox="1"/>
          <p:nvPr/>
        </p:nvSpPr>
        <p:spPr>
          <a:xfrm>
            <a:off x="1037640" y="2265019"/>
            <a:ext cx="5677535" cy="2586355"/>
          </a:xfrm>
          <a:prstGeom prst="rect">
            <a:avLst/>
          </a:prstGeom>
        </p:spPr>
        <p:txBody>
          <a:bodyPr vert="horz" wrap="square" lIns="0" tIns="73660" rIns="0" bIns="0" rtlCol="0">
            <a:spAutoFit/>
          </a:bodyPr>
          <a:lstStyle/>
          <a:p>
            <a:pPr marL="129539" indent="-117475">
              <a:lnSpc>
                <a:spcPct val="100000"/>
              </a:lnSpc>
              <a:spcBef>
                <a:spcPts val="580"/>
              </a:spcBef>
              <a:buClr>
                <a:srgbClr val="283138"/>
              </a:buClr>
              <a:buSzPct val="95000"/>
              <a:buChar char="▪"/>
              <a:tabLst>
                <a:tab pos="130175" algn="l"/>
              </a:tabLst>
            </a:pPr>
            <a:r>
              <a:rPr sz="2000" dirty="0">
                <a:latin typeface="Arial"/>
                <a:cs typeface="Arial"/>
              </a:rPr>
              <a:t>Ο </a:t>
            </a:r>
            <a:r>
              <a:rPr sz="2000" spc="-10" dirty="0">
                <a:latin typeface="Arial"/>
                <a:cs typeface="Arial"/>
              </a:rPr>
              <a:t>καταναλωτής </a:t>
            </a:r>
            <a:r>
              <a:rPr sz="2000" spc="-5" dirty="0">
                <a:latin typeface="Arial"/>
                <a:cs typeface="Arial"/>
              </a:rPr>
              <a:t>πρέπει </a:t>
            </a:r>
            <a:r>
              <a:rPr sz="2000" dirty="0" err="1">
                <a:latin typeface="Arial"/>
                <a:cs typeface="Arial"/>
              </a:rPr>
              <a:t>ν</a:t>
            </a:r>
            <a:r>
              <a:rPr sz="2000" dirty="0">
                <a:latin typeface="Arial"/>
                <a:cs typeface="Arial"/>
              </a:rPr>
              <a:t>α </a:t>
            </a:r>
            <a:r>
              <a:rPr sz="2000" dirty="0" err="1">
                <a:latin typeface="Arial"/>
                <a:cs typeface="Arial"/>
              </a:rPr>
              <a:t>γνωρίζει</a:t>
            </a:r>
            <a:r>
              <a:rPr sz="2000" dirty="0">
                <a:latin typeface="Arial"/>
                <a:cs typeface="Arial"/>
              </a:rPr>
              <a:t>:</a:t>
            </a:r>
          </a:p>
          <a:p>
            <a:pPr marL="12700" marR="507365">
              <a:lnSpc>
                <a:spcPct val="120000"/>
              </a:lnSpc>
              <a:tabLst>
                <a:tab pos="894715" algn="l"/>
              </a:tabLst>
            </a:pPr>
            <a:r>
              <a:rPr sz="2000" dirty="0">
                <a:latin typeface="Arial"/>
                <a:cs typeface="Arial"/>
              </a:rPr>
              <a:t>ΠΩΣ</a:t>
            </a:r>
            <a:r>
              <a:rPr sz="2000" spc="-10" dirty="0">
                <a:latin typeface="Arial"/>
                <a:cs typeface="Arial"/>
              </a:rPr>
              <a:t> </a:t>
            </a:r>
            <a:r>
              <a:rPr sz="2000" dirty="0">
                <a:latin typeface="Arial"/>
                <a:cs typeface="Arial"/>
              </a:rPr>
              <a:t>?	ο κίνδυνος </a:t>
            </a:r>
            <a:r>
              <a:rPr sz="2000" spc="-5" dirty="0">
                <a:latin typeface="Arial"/>
                <a:cs typeface="Arial"/>
              </a:rPr>
              <a:t>πρέπει </a:t>
            </a:r>
            <a:r>
              <a:rPr sz="2000" dirty="0">
                <a:latin typeface="Arial"/>
                <a:cs typeface="Arial"/>
              </a:rPr>
              <a:t>να </a:t>
            </a:r>
            <a:r>
              <a:rPr sz="2000" spc="-10" dirty="0">
                <a:latin typeface="Arial"/>
                <a:cs typeface="Arial"/>
              </a:rPr>
              <a:t>αντιμετωπίζεται.  </a:t>
            </a:r>
            <a:r>
              <a:rPr sz="2000" dirty="0">
                <a:solidFill>
                  <a:srgbClr val="0070C0"/>
                </a:solidFill>
                <a:latin typeface="Arial"/>
                <a:cs typeface="Arial"/>
              </a:rPr>
              <a:t>(Πληροφόρηση </a:t>
            </a:r>
            <a:r>
              <a:rPr sz="2000" spc="-10" dirty="0">
                <a:solidFill>
                  <a:srgbClr val="0070C0"/>
                </a:solidFill>
                <a:latin typeface="Arial"/>
                <a:cs typeface="Arial"/>
              </a:rPr>
              <a:t>και </a:t>
            </a:r>
            <a:r>
              <a:rPr sz="2000" dirty="0">
                <a:solidFill>
                  <a:srgbClr val="0070C0"/>
                </a:solidFill>
                <a:latin typeface="Arial"/>
                <a:cs typeface="Arial"/>
              </a:rPr>
              <a:t>Γνώση</a:t>
            </a:r>
            <a:r>
              <a:rPr sz="2000" spc="-65" dirty="0">
                <a:solidFill>
                  <a:srgbClr val="0070C0"/>
                </a:solidFill>
                <a:latin typeface="Arial"/>
                <a:cs typeface="Arial"/>
              </a:rPr>
              <a:t> </a:t>
            </a:r>
            <a:r>
              <a:rPr sz="2000" spc="-10" dirty="0">
                <a:solidFill>
                  <a:srgbClr val="0070C0"/>
                </a:solidFill>
                <a:latin typeface="Arial"/>
                <a:cs typeface="Arial"/>
              </a:rPr>
              <a:t>Καταναλωτή)</a:t>
            </a:r>
            <a:endParaRPr sz="2000" dirty="0">
              <a:latin typeface="Arial"/>
              <a:cs typeface="Arial"/>
            </a:endParaRPr>
          </a:p>
          <a:p>
            <a:pPr>
              <a:lnSpc>
                <a:spcPct val="100000"/>
              </a:lnSpc>
              <a:spcBef>
                <a:spcPts val="25"/>
              </a:spcBef>
            </a:pPr>
            <a:endParaRPr sz="2900" dirty="0">
              <a:latin typeface="Arial"/>
              <a:cs typeface="Arial"/>
            </a:endParaRPr>
          </a:p>
          <a:p>
            <a:pPr marL="129539" indent="-117475">
              <a:lnSpc>
                <a:spcPct val="100000"/>
              </a:lnSpc>
              <a:buClr>
                <a:srgbClr val="283138"/>
              </a:buClr>
              <a:buSzPct val="95000"/>
              <a:buChar char="▪"/>
              <a:tabLst>
                <a:tab pos="130175" algn="l"/>
              </a:tabLst>
            </a:pPr>
            <a:r>
              <a:rPr sz="2000" dirty="0">
                <a:latin typeface="Arial"/>
                <a:cs typeface="Arial"/>
              </a:rPr>
              <a:t>Ο </a:t>
            </a:r>
            <a:r>
              <a:rPr sz="2000" spc="-10" dirty="0">
                <a:latin typeface="Arial"/>
                <a:cs typeface="Arial"/>
              </a:rPr>
              <a:t>καταναλωτής </a:t>
            </a:r>
            <a:r>
              <a:rPr sz="2000" spc="-5" dirty="0">
                <a:latin typeface="Arial"/>
                <a:cs typeface="Arial"/>
              </a:rPr>
              <a:t>πρέπει </a:t>
            </a:r>
            <a:r>
              <a:rPr sz="2000" dirty="0" err="1">
                <a:latin typeface="Arial"/>
                <a:cs typeface="Arial"/>
              </a:rPr>
              <a:t>ν</a:t>
            </a:r>
            <a:r>
              <a:rPr sz="2000" dirty="0">
                <a:latin typeface="Arial"/>
                <a:cs typeface="Arial"/>
              </a:rPr>
              <a:t>α </a:t>
            </a:r>
            <a:r>
              <a:rPr sz="2000" spc="-10" dirty="0" err="1">
                <a:latin typeface="Arial"/>
                <a:cs typeface="Arial"/>
              </a:rPr>
              <a:t>μ</a:t>
            </a:r>
            <a:r>
              <a:rPr sz="2000" spc="-10" dirty="0">
                <a:latin typeface="Arial"/>
                <a:cs typeface="Arial"/>
              </a:rPr>
              <a:t>π</a:t>
            </a:r>
            <a:r>
              <a:rPr sz="2000" spc="-10" dirty="0" err="1">
                <a:latin typeface="Arial"/>
                <a:cs typeface="Arial"/>
              </a:rPr>
              <a:t>ορεί</a:t>
            </a:r>
            <a:r>
              <a:rPr sz="2000" dirty="0">
                <a:latin typeface="Arial"/>
                <a:cs typeface="Arial"/>
              </a:rPr>
              <a:t>:</a:t>
            </a:r>
          </a:p>
          <a:p>
            <a:pPr marL="12700" marR="5080">
              <a:lnSpc>
                <a:spcPct val="120000"/>
              </a:lnSpc>
              <a:tabLst>
                <a:tab pos="4670425" algn="l"/>
              </a:tabLst>
            </a:pPr>
            <a:r>
              <a:rPr sz="2000" dirty="0">
                <a:latin typeface="Arial"/>
                <a:cs typeface="Arial"/>
              </a:rPr>
              <a:t>να </a:t>
            </a:r>
            <a:r>
              <a:rPr sz="2000" spc="-5" dirty="0">
                <a:latin typeface="Arial"/>
                <a:cs typeface="Arial"/>
              </a:rPr>
              <a:t>αξ</a:t>
            </a:r>
            <a:r>
              <a:rPr sz="2000" spc="10" dirty="0">
                <a:latin typeface="Arial"/>
                <a:cs typeface="Arial"/>
              </a:rPr>
              <a:t>ι</a:t>
            </a:r>
            <a:r>
              <a:rPr sz="2000" spc="-35" dirty="0">
                <a:latin typeface="Arial"/>
                <a:cs typeface="Arial"/>
              </a:rPr>
              <a:t>ολ</a:t>
            </a:r>
            <a:r>
              <a:rPr sz="2000" spc="-5" dirty="0">
                <a:latin typeface="Arial"/>
                <a:cs typeface="Arial"/>
              </a:rPr>
              <a:t>ο</a:t>
            </a:r>
            <a:r>
              <a:rPr sz="2000" spc="5" dirty="0">
                <a:latin typeface="Arial"/>
                <a:cs typeface="Arial"/>
              </a:rPr>
              <a:t>γ</a:t>
            </a:r>
            <a:r>
              <a:rPr sz="2000" spc="-5" dirty="0">
                <a:latin typeface="Arial"/>
                <a:cs typeface="Arial"/>
              </a:rPr>
              <a:t>ήσε</a:t>
            </a:r>
            <a:r>
              <a:rPr sz="2000" dirty="0">
                <a:latin typeface="Arial"/>
                <a:cs typeface="Arial"/>
              </a:rPr>
              <a:t>ι</a:t>
            </a:r>
            <a:r>
              <a:rPr sz="2000" spc="-40" dirty="0">
                <a:latin typeface="Arial"/>
                <a:cs typeface="Arial"/>
              </a:rPr>
              <a:t> </a:t>
            </a:r>
            <a:r>
              <a:rPr sz="2000" spc="-5" dirty="0">
                <a:latin typeface="Arial"/>
                <a:cs typeface="Arial"/>
              </a:rPr>
              <a:t>τ</a:t>
            </a:r>
            <a:r>
              <a:rPr sz="2000" dirty="0">
                <a:latin typeface="Arial"/>
                <a:cs typeface="Arial"/>
              </a:rPr>
              <a:t>η</a:t>
            </a:r>
            <a:r>
              <a:rPr sz="2000" spc="-15" dirty="0">
                <a:latin typeface="Arial"/>
                <a:cs typeface="Arial"/>
              </a:rPr>
              <a:t> </a:t>
            </a:r>
            <a:r>
              <a:rPr sz="2000" spc="-5" dirty="0">
                <a:latin typeface="Arial"/>
                <a:cs typeface="Arial"/>
              </a:rPr>
              <a:t>συ</a:t>
            </a:r>
            <a:r>
              <a:rPr sz="2000" spc="-15" dirty="0">
                <a:latin typeface="Arial"/>
                <a:cs typeface="Arial"/>
              </a:rPr>
              <a:t>ν</a:t>
            </a:r>
            <a:r>
              <a:rPr sz="2000" spc="-5" dirty="0">
                <a:latin typeface="Arial"/>
                <a:cs typeface="Arial"/>
              </a:rPr>
              <a:t>ά</a:t>
            </a:r>
            <a:r>
              <a:rPr sz="2000" spc="-20" dirty="0">
                <a:latin typeface="Arial"/>
                <a:cs typeface="Arial"/>
              </a:rPr>
              <a:t>ρ</a:t>
            </a:r>
            <a:r>
              <a:rPr sz="2000" spc="-5" dirty="0">
                <a:latin typeface="Arial"/>
                <a:cs typeface="Arial"/>
              </a:rPr>
              <a:t>τησ</a:t>
            </a:r>
            <a:r>
              <a:rPr sz="2000" dirty="0">
                <a:latin typeface="Arial"/>
                <a:cs typeface="Arial"/>
              </a:rPr>
              <a:t>η κ</a:t>
            </a:r>
            <a:r>
              <a:rPr sz="2000" spc="10" dirty="0">
                <a:latin typeface="Arial"/>
                <a:cs typeface="Arial"/>
              </a:rPr>
              <a:t>ι</a:t>
            </a:r>
            <a:r>
              <a:rPr sz="2000" dirty="0">
                <a:latin typeface="Arial"/>
                <a:cs typeface="Arial"/>
              </a:rPr>
              <a:t>ν</a:t>
            </a:r>
            <a:r>
              <a:rPr sz="2000" spc="-10" dirty="0">
                <a:latin typeface="Arial"/>
                <a:cs typeface="Arial"/>
              </a:rPr>
              <a:t>δ</a:t>
            </a:r>
            <a:r>
              <a:rPr sz="2000" dirty="0">
                <a:latin typeface="Arial"/>
                <a:cs typeface="Arial"/>
              </a:rPr>
              <a:t>ύ</a:t>
            </a:r>
            <a:r>
              <a:rPr sz="2000" spc="-10" dirty="0">
                <a:latin typeface="Arial"/>
                <a:cs typeface="Arial"/>
              </a:rPr>
              <a:t>ν</a:t>
            </a:r>
            <a:r>
              <a:rPr sz="2000" spc="-5" dirty="0">
                <a:latin typeface="Arial"/>
                <a:cs typeface="Arial"/>
              </a:rPr>
              <a:t>ο</a:t>
            </a:r>
            <a:r>
              <a:rPr sz="2000" dirty="0">
                <a:latin typeface="Arial"/>
                <a:cs typeface="Arial"/>
              </a:rPr>
              <a:t>υ</a:t>
            </a:r>
            <a:r>
              <a:rPr sz="2000" spc="5" dirty="0">
                <a:latin typeface="Arial"/>
                <a:cs typeface="Arial"/>
              </a:rPr>
              <a:t> </a:t>
            </a:r>
            <a:r>
              <a:rPr sz="2000" dirty="0">
                <a:latin typeface="Arial"/>
                <a:cs typeface="Arial"/>
              </a:rPr>
              <a:t>-	</a:t>
            </a:r>
            <a:r>
              <a:rPr sz="2000" spc="-20" dirty="0">
                <a:latin typeface="Arial"/>
                <a:cs typeface="Arial"/>
              </a:rPr>
              <a:t>κ</a:t>
            </a:r>
            <a:r>
              <a:rPr sz="2000" spc="-5" dirty="0">
                <a:latin typeface="Arial"/>
                <a:cs typeface="Arial"/>
              </a:rPr>
              <a:t>όσ</a:t>
            </a:r>
            <a:r>
              <a:rPr sz="2000" spc="-25" dirty="0">
                <a:latin typeface="Arial"/>
                <a:cs typeface="Arial"/>
              </a:rPr>
              <a:t>τ</a:t>
            </a:r>
            <a:r>
              <a:rPr sz="2000" spc="-5" dirty="0">
                <a:latin typeface="Arial"/>
                <a:cs typeface="Arial"/>
              </a:rPr>
              <a:t>ου</a:t>
            </a:r>
            <a:r>
              <a:rPr sz="2000" spc="-10" dirty="0">
                <a:latin typeface="Arial"/>
                <a:cs typeface="Arial"/>
              </a:rPr>
              <a:t>ς</a:t>
            </a:r>
            <a:r>
              <a:rPr sz="2000" dirty="0">
                <a:latin typeface="Arial"/>
                <a:cs typeface="Arial"/>
              </a:rPr>
              <a:t>.  </a:t>
            </a:r>
            <a:r>
              <a:rPr sz="2000" spc="-5" dirty="0">
                <a:solidFill>
                  <a:srgbClr val="0070C0"/>
                </a:solidFill>
                <a:latin typeface="Arial"/>
                <a:cs typeface="Arial"/>
              </a:rPr>
              <a:t>(Επιλογή</a:t>
            </a:r>
            <a:r>
              <a:rPr sz="2000" spc="-45" dirty="0">
                <a:solidFill>
                  <a:srgbClr val="0070C0"/>
                </a:solidFill>
                <a:latin typeface="Arial"/>
                <a:cs typeface="Arial"/>
              </a:rPr>
              <a:t> </a:t>
            </a:r>
            <a:r>
              <a:rPr sz="2000" spc="-10" dirty="0">
                <a:solidFill>
                  <a:srgbClr val="0070C0"/>
                </a:solidFill>
                <a:latin typeface="Arial"/>
                <a:cs typeface="Arial"/>
              </a:rPr>
              <a:t>καταναλωτή)</a:t>
            </a:r>
            <a:endParaRPr sz="2000" dirty="0">
              <a:latin typeface="Arial"/>
              <a:cs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2017522"/>
            <a:ext cx="5638800" cy="635000"/>
          </a:xfrm>
          <a:prstGeom prst="rect">
            <a:avLst/>
          </a:prstGeom>
        </p:spPr>
        <p:txBody>
          <a:bodyPr vert="horz" wrap="square" lIns="0" tIns="12065" rIns="0" bIns="0" rtlCol="0">
            <a:spAutoFit/>
          </a:bodyPr>
          <a:lstStyle/>
          <a:p>
            <a:pPr marL="12700">
              <a:lnSpc>
                <a:spcPct val="100000"/>
              </a:lnSpc>
              <a:spcBef>
                <a:spcPts val="95"/>
              </a:spcBef>
            </a:pPr>
            <a:r>
              <a:rPr sz="4000" b="0" spc="-5" dirty="0">
                <a:latin typeface="Arial"/>
                <a:cs typeface="Arial"/>
              </a:rPr>
              <a:t>Συμβατικές</a:t>
            </a:r>
            <a:r>
              <a:rPr sz="4000" b="0" spc="-65" dirty="0">
                <a:latin typeface="Arial"/>
                <a:cs typeface="Arial"/>
              </a:rPr>
              <a:t> </a:t>
            </a:r>
            <a:r>
              <a:rPr sz="4000" b="0" spc="-20" dirty="0">
                <a:latin typeface="Arial"/>
                <a:cs typeface="Arial"/>
              </a:rPr>
              <a:t>υποχρεώσεις</a:t>
            </a:r>
            <a:endParaRPr sz="4000">
              <a:latin typeface="Arial"/>
              <a:cs typeface="Arial"/>
            </a:endParaRPr>
          </a:p>
        </p:txBody>
      </p:sp>
      <p:sp>
        <p:nvSpPr>
          <p:cNvPr id="3" name="object 3"/>
          <p:cNvSpPr txBox="1"/>
          <p:nvPr/>
        </p:nvSpPr>
        <p:spPr>
          <a:xfrm>
            <a:off x="1039164" y="2796286"/>
            <a:ext cx="6421755" cy="3135630"/>
          </a:xfrm>
          <a:prstGeom prst="rect">
            <a:avLst/>
          </a:prstGeom>
        </p:spPr>
        <p:txBody>
          <a:bodyPr vert="horz" wrap="square" lIns="0" tIns="13335" rIns="0" bIns="0" rtlCol="0">
            <a:spAutoFit/>
          </a:bodyPr>
          <a:lstStyle/>
          <a:p>
            <a:pPr marL="195580" indent="-182880">
              <a:lnSpc>
                <a:spcPct val="100000"/>
              </a:lnSpc>
              <a:spcBef>
                <a:spcPts val="105"/>
              </a:spcBef>
              <a:buClr>
                <a:srgbClr val="283138"/>
              </a:buClr>
              <a:buChar char="▪"/>
              <a:tabLst>
                <a:tab pos="195580" algn="l"/>
              </a:tabLst>
            </a:pPr>
            <a:r>
              <a:rPr sz="2000" spc="-110" dirty="0">
                <a:latin typeface="Arial"/>
                <a:cs typeface="Arial"/>
              </a:rPr>
              <a:t>Το </a:t>
            </a:r>
            <a:r>
              <a:rPr sz="2000" dirty="0">
                <a:latin typeface="Arial"/>
                <a:cs typeface="Arial"/>
              </a:rPr>
              <a:t>προϊόν πραγματικά </a:t>
            </a:r>
            <a:r>
              <a:rPr sz="2000" spc="-5" dirty="0">
                <a:solidFill>
                  <a:srgbClr val="0070C0"/>
                </a:solidFill>
                <a:latin typeface="Arial"/>
                <a:cs typeface="Arial"/>
              </a:rPr>
              <a:t>προσφέρει αυτό </a:t>
            </a:r>
            <a:r>
              <a:rPr sz="2000" spc="-10" dirty="0">
                <a:solidFill>
                  <a:srgbClr val="0070C0"/>
                </a:solidFill>
                <a:latin typeface="Arial"/>
                <a:cs typeface="Arial"/>
              </a:rPr>
              <a:t>που</a:t>
            </a:r>
            <a:r>
              <a:rPr sz="2000" spc="5" dirty="0">
                <a:solidFill>
                  <a:srgbClr val="0070C0"/>
                </a:solidFill>
                <a:latin typeface="Arial"/>
                <a:cs typeface="Arial"/>
              </a:rPr>
              <a:t> </a:t>
            </a:r>
            <a:r>
              <a:rPr sz="2000" spc="-5" dirty="0">
                <a:solidFill>
                  <a:srgbClr val="0070C0"/>
                </a:solidFill>
                <a:latin typeface="Arial"/>
                <a:cs typeface="Arial"/>
              </a:rPr>
              <a:t>υπόσχεται.</a:t>
            </a:r>
            <a:endParaRPr sz="2000">
              <a:latin typeface="Arial"/>
              <a:cs typeface="Arial"/>
            </a:endParaRPr>
          </a:p>
          <a:p>
            <a:pPr>
              <a:lnSpc>
                <a:spcPct val="100000"/>
              </a:lnSpc>
              <a:spcBef>
                <a:spcPts val="20"/>
              </a:spcBef>
              <a:buClr>
                <a:srgbClr val="283138"/>
              </a:buClr>
              <a:buFont typeface="Arial"/>
              <a:buChar char="▪"/>
            </a:pPr>
            <a:endParaRPr sz="2900">
              <a:latin typeface="Arial"/>
              <a:cs typeface="Arial"/>
            </a:endParaRPr>
          </a:p>
          <a:p>
            <a:pPr marL="195580" indent="-182880">
              <a:lnSpc>
                <a:spcPct val="100000"/>
              </a:lnSpc>
              <a:spcBef>
                <a:spcPts val="5"/>
              </a:spcBef>
              <a:buClr>
                <a:srgbClr val="283138"/>
              </a:buClr>
              <a:buChar char="▪"/>
              <a:tabLst>
                <a:tab pos="195580" algn="l"/>
              </a:tabLst>
            </a:pPr>
            <a:r>
              <a:rPr sz="2000" dirty="0">
                <a:latin typeface="Arial"/>
                <a:cs typeface="Arial"/>
              </a:rPr>
              <a:t>Η </a:t>
            </a:r>
            <a:r>
              <a:rPr sz="2000" spc="-5" dirty="0">
                <a:latin typeface="Arial"/>
                <a:cs typeface="Arial"/>
              </a:rPr>
              <a:t>συναλλαγή γίνεται </a:t>
            </a:r>
            <a:r>
              <a:rPr sz="2000" spc="-10" dirty="0">
                <a:latin typeface="Arial"/>
                <a:cs typeface="Arial"/>
              </a:rPr>
              <a:t>κάτω </a:t>
            </a:r>
            <a:r>
              <a:rPr sz="2000" spc="-5" dirty="0">
                <a:latin typeface="Arial"/>
                <a:cs typeface="Arial"/>
              </a:rPr>
              <a:t>από όρους</a:t>
            </a:r>
            <a:r>
              <a:rPr sz="2000" spc="-55" dirty="0">
                <a:latin typeface="Arial"/>
                <a:cs typeface="Arial"/>
              </a:rPr>
              <a:t> </a:t>
            </a:r>
            <a:r>
              <a:rPr sz="2000" spc="-5" dirty="0">
                <a:solidFill>
                  <a:srgbClr val="0070C0"/>
                </a:solidFill>
                <a:latin typeface="Arial"/>
                <a:cs typeface="Arial"/>
              </a:rPr>
              <a:t>διαφάνειας.</a:t>
            </a:r>
            <a:endParaRPr sz="2000">
              <a:latin typeface="Arial"/>
              <a:cs typeface="Arial"/>
            </a:endParaRPr>
          </a:p>
          <a:p>
            <a:pPr>
              <a:lnSpc>
                <a:spcPct val="100000"/>
              </a:lnSpc>
              <a:spcBef>
                <a:spcPts val="25"/>
              </a:spcBef>
              <a:buClr>
                <a:srgbClr val="283138"/>
              </a:buClr>
              <a:buFont typeface="Arial"/>
              <a:buChar char="▪"/>
            </a:pPr>
            <a:endParaRPr sz="2900">
              <a:latin typeface="Arial"/>
              <a:cs typeface="Arial"/>
            </a:endParaRPr>
          </a:p>
          <a:p>
            <a:pPr marL="195580" indent="-182880">
              <a:lnSpc>
                <a:spcPct val="100000"/>
              </a:lnSpc>
              <a:buClr>
                <a:srgbClr val="283138"/>
              </a:buClr>
              <a:buChar char="▪"/>
              <a:tabLst>
                <a:tab pos="195580" algn="l"/>
              </a:tabLst>
            </a:pPr>
            <a:r>
              <a:rPr sz="2000" spc="-25" dirty="0">
                <a:latin typeface="Arial"/>
                <a:cs typeface="Arial"/>
              </a:rPr>
              <a:t>Υφίστανται </a:t>
            </a:r>
            <a:r>
              <a:rPr sz="2000" dirty="0">
                <a:solidFill>
                  <a:srgbClr val="0070C0"/>
                </a:solidFill>
                <a:latin typeface="Arial"/>
                <a:cs typeface="Arial"/>
              </a:rPr>
              <a:t>αληθείς </a:t>
            </a:r>
            <a:r>
              <a:rPr sz="2000" spc="-5" dirty="0">
                <a:solidFill>
                  <a:srgbClr val="0070C0"/>
                </a:solidFill>
                <a:latin typeface="Arial"/>
                <a:cs typeface="Arial"/>
              </a:rPr>
              <a:t>διατυπώσεις</a:t>
            </a:r>
            <a:r>
              <a:rPr sz="2000" spc="-50" dirty="0">
                <a:solidFill>
                  <a:srgbClr val="0070C0"/>
                </a:solidFill>
                <a:latin typeface="Arial"/>
                <a:cs typeface="Arial"/>
              </a:rPr>
              <a:t> </a:t>
            </a:r>
            <a:r>
              <a:rPr sz="2000" spc="-5" dirty="0">
                <a:solidFill>
                  <a:srgbClr val="0070C0"/>
                </a:solidFill>
                <a:latin typeface="Arial"/>
                <a:cs typeface="Arial"/>
              </a:rPr>
              <a:t>συναλλαγής</a:t>
            </a:r>
            <a:r>
              <a:rPr sz="2000" spc="-5" dirty="0">
                <a:latin typeface="Arial"/>
                <a:cs typeface="Arial"/>
              </a:rPr>
              <a:t>.</a:t>
            </a:r>
            <a:endParaRPr sz="2000">
              <a:latin typeface="Arial"/>
              <a:cs typeface="Arial"/>
            </a:endParaRPr>
          </a:p>
          <a:p>
            <a:pPr>
              <a:lnSpc>
                <a:spcPct val="100000"/>
              </a:lnSpc>
              <a:spcBef>
                <a:spcPts val="25"/>
              </a:spcBef>
              <a:buClr>
                <a:srgbClr val="283138"/>
              </a:buClr>
              <a:buFont typeface="Arial"/>
              <a:buChar char="▪"/>
            </a:pPr>
            <a:endParaRPr sz="2900">
              <a:latin typeface="Arial"/>
              <a:cs typeface="Arial"/>
            </a:endParaRPr>
          </a:p>
          <a:p>
            <a:pPr marL="195580" marR="275590" indent="-182880">
              <a:lnSpc>
                <a:spcPct val="100000"/>
              </a:lnSpc>
              <a:buClr>
                <a:srgbClr val="283138"/>
              </a:buClr>
              <a:buChar char="▪"/>
              <a:tabLst>
                <a:tab pos="195580" algn="l"/>
              </a:tabLst>
            </a:pPr>
            <a:r>
              <a:rPr sz="2000" spc="-10" dirty="0">
                <a:latin typeface="Arial"/>
                <a:cs typeface="Arial"/>
              </a:rPr>
              <a:t>Αποφεύγεται </a:t>
            </a:r>
            <a:r>
              <a:rPr sz="2000" dirty="0">
                <a:solidFill>
                  <a:srgbClr val="0070C0"/>
                </a:solidFill>
                <a:latin typeface="Arial"/>
                <a:cs typeface="Arial"/>
              </a:rPr>
              <a:t>η </a:t>
            </a:r>
            <a:r>
              <a:rPr sz="2000" spc="-5" dirty="0">
                <a:solidFill>
                  <a:srgbClr val="0070C0"/>
                </a:solidFill>
                <a:latin typeface="Arial"/>
                <a:cs typeface="Arial"/>
              </a:rPr>
              <a:t>καταπίεση </a:t>
            </a:r>
            <a:r>
              <a:rPr sz="2000" spc="-10" dirty="0">
                <a:solidFill>
                  <a:srgbClr val="0070C0"/>
                </a:solidFill>
                <a:latin typeface="Arial"/>
                <a:cs typeface="Arial"/>
              </a:rPr>
              <a:t>του καταναλωτή. (πωλητές  </a:t>
            </a:r>
            <a:r>
              <a:rPr sz="2000" spc="-5" dirty="0">
                <a:solidFill>
                  <a:srgbClr val="0070C0"/>
                </a:solidFill>
                <a:latin typeface="Arial"/>
                <a:cs typeface="Arial"/>
              </a:rPr>
              <a:t>εκμεταλλεύονται τη συναισθηματική </a:t>
            </a:r>
            <a:r>
              <a:rPr sz="2000" spc="-10" dirty="0">
                <a:solidFill>
                  <a:srgbClr val="0070C0"/>
                </a:solidFill>
                <a:latin typeface="Arial"/>
                <a:cs typeface="Arial"/>
              </a:rPr>
              <a:t>κατάσταση του  καταναλωτή)</a:t>
            </a:r>
            <a:endParaRPr sz="2000">
              <a:latin typeface="Arial"/>
              <a:cs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1641728"/>
            <a:ext cx="7118350" cy="574040"/>
          </a:xfrm>
          <a:prstGeom prst="rect">
            <a:avLst/>
          </a:prstGeom>
        </p:spPr>
        <p:txBody>
          <a:bodyPr vert="horz" wrap="square" lIns="0" tIns="12700" rIns="0" bIns="0" rtlCol="0">
            <a:spAutoFit/>
          </a:bodyPr>
          <a:lstStyle/>
          <a:p>
            <a:pPr marL="12700">
              <a:lnSpc>
                <a:spcPct val="100000"/>
              </a:lnSpc>
              <a:spcBef>
                <a:spcPts val="100"/>
              </a:spcBef>
            </a:pPr>
            <a:r>
              <a:rPr b="0" dirty="0">
                <a:latin typeface="Arial"/>
                <a:cs typeface="Arial"/>
              </a:rPr>
              <a:t>Διαφήμιση </a:t>
            </a:r>
            <a:r>
              <a:rPr b="0" spc="-20" dirty="0">
                <a:latin typeface="Arial"/>
                <a:cs typeface="Arial"/>
              </a:rPr>
              <a:t>και </a:t>
            </a:r>
            <a:r>
              <a:rPr b="0" spc="-10" dirty="0">
                <a:latin typeface="Arial"/>
                <a:cs typeface="Arial"/>
              </a:rPr>
              <a:t>προβολή</a:t>
            </a:r>
            <a:r>
              <a:rPr b="0" spc="-80" dirty="0">
                <a:latin typeface="Arial"/>
                <a:cs typeface="Arial"/>
              </a:rPr>
              <a:t> </a:t>
            </a:r>
            <a:r>
              <a:rPr b="0" spc="-5" dirty="0">
                <a:latin typeface="Arial"/>
                <a:cs typeface="Arial"/>
              </a:rPr>
              <a:t>προϊόντων</a:t>
            </a:r>
          </a:p>
        </p:txBody>
      </p:sp>
      <p:sp>
        <p:nvSpPr>
          <p:cNvPr id="3" name="object 3"/>
          <p:cNvSpPr txBox="1"/>
          <p:nvPr/>
        </p:nvSpPr>
        <p:spPr>
          <a:xfrm>
            <a:off x="1037640" y="3186810"/>
            <a:ext cx="7054215" cy="3352200"/>
          </a:xfrm>
          <a:prstGeom prst="rect">
            <a:avLst/>
          </a:prstGeom>
        </p:spPr>
        <p:txBody>
          <a:bodyPr vert="horz" wrap="square" lIns="0" tIns="12700" rIns="0" bIns="0" rtlCol="0">
            <a:spAutoFit/>
          </a:bodyPr>
          <a:lstStyle/>
          <a:p>
            <a:pPr marL="12700" algn="just">
              <a:lnSpc>
                <a:spcPct val="100000"/>
              </a:lnSpc>
              <a:spcBef>
                <a:spcPts val="100"/>
              </a:spcBef>
            </a:pPr>
            <a:r>
              <a:rPr sz="2400" dirty="0" err="1">
                <a:latin typeface="Arial"/>
                <a:cs typeface="Arial"/>
              </a:rPr>
              <a:t>Η</a:t>
            </a:r>
            <a:r>
              <a:rPr sz="2400" dirty="0">
                <a:latin typeface="Arial"/>
                <a:cs typeface="Arial"/>
              </a:rPr>
              <a:t> </a:t>
            </a:r>
            <a:r>
              <a:rPr sz="2400" spc="-5" dirty="0" err="1">
                <a:latin typeface="Arial"/>
                <a:cs typeface="Arial"/>
              </a:rPr>
              <a:t>δι</a:t>
            </a:r>
            <a:r>
              <a:rPr sz="2400" spc="-5" dirty="0">
                <a:latin typeface="Arial"/>
                <a:cs typeface="Arial"/>
              </a:rPr>
              <a:t>α</a:t>
            </a:r>
            <a:r>
              <a:rPr sz="2400" spc="-5" dirty="0" err="1">
                <a:latin typeface="Arial"/>
                <a:cs typeface="Arial"/>
              </a:rPr>
              <a:t>φήμιση</a:t>
            </a:r>
            <a:r>
              <a:rPr lang="el-GR" sz="2400" spc="-5" dirty="0">
                <a:latin typeface="Arial"/>
                <a:cs typeface="Arial"/>
              </a:rPr>
              <a:t>,</a:t>
            </a:r>
            <a:r>
              <a:rPr sz="2400" spc="-5" dirty="0">
                <a:latin typeface="Arial"/>
                <a:cs typeface="Arial"/>
              </a:rPr>
              <a:t> </a:t>
            </a:r>
            <a:r>
              <a:rPr sz="2400" spc="-20" dirty="0">
                <a:latin typeface="Arial"/>
                <a:cs typeface="Arial"/>
              </a:rPr>
              <a:t>όπως </a:t>
            </a:r>
            <a:r>
              <a:rPr sz="2400" spc="-10" dirty="0">
                <a:latin typeface="Arial"/>
                <a:cs typeface="Arial"/>
              </a:rPr>
              <a:t>και κάθε </a:t>
            </a:r>
            <a:r>
              <a:rPr sz="2400" spc="-5" dirty="0">
                <a:latin typeface="Arial"/>
                <a:cs typeface="Arial"/>
              </a:rPr>
              <a:t>είδους</a:t>
            </a:r>
            <a:r>
              <a:rPr sz="2400" spc="40" dirty="0">
                <a:latin typeface="Arial"/>
                <a:cs typeface="Arial"/>
              </a:rPr>
              <a:t> </a:t>
            </a:r>
            <a:r>
              <a:rPr sz="2400" spc="-10" dirty="0">
                <a:latin typeface="Arial"/>
                <a:cs typeface="Arial"/>
              </a:rPr>
              <a:t>τέτοιες</a:t>
            </a:r>
            <a:endParaRPr sz="2400" dirty="0">
              <a:latin typeface="Arial"/>
              <a:cs typeface="Arial"/>
            </a:endParaRPr>
          </a:p>
          <a:p>
            <a:pPr marL="12700" marR="5080" algn="just">
              <a:lnSpc>
                <a:spcPct val="200000"/>
              </a:lnSpc>
            </a:pPr>
            <a:r>
              <a:rPr sz="2400" spc="-10" dirty="0">
                <a:latin typeface="Arial"/>
                <a:cs typeface="Arial"/>
              </a:rPr>
              <a:t>προωθήσεις,αποσκοπούν </a:t>
            </a:r>
            <a:r>
              <a:rPr sz="2400" spc="-20" dirty="0">
                <a:latin typeface="Arial"/>
                <a:cs typeface="Arial"/>
              </a:rPr>
              <a:t>στο </a:t>
            </a:r>
            <a:r>
              <a:rPr sz="2400" b="1" spc="-5" dirty="0">
                <a:solidFill>
                  <a:srgbClr val="0070C0"/>
                </a:solidFill>
                <a:latin typeface="Arial"/>
                <a:cs typeface="Arial"/>
              </a:rPr>
              <a:t>να δημιουργήσουν  επιθυμίες, </a:t>
            </a:r>
            <a:r>
              <a:rPr sz="2400" dirty="0">
                <a:latin typeface="Arial"/>
                <a:cs typeface="Arial"/>
              </a:rPr>
              <a:t>γεγονός </a:t>
            </a:r>
            <a:r>
              <a:rPr sz="2400" spc="-15" dirty="0">
                <a:latin typeface="Arial"/>
                <a:cs typeface="Arial"/>
              </a:rPr>
              <a:t>που </a:t>
            </a:r>
            <a:r>
              <a:rPr sz="2400" dirty="0">
                <a:latin typeface="Arial"/>
                <a:cs typeface="Arial"/>
              </a:rPr>
              <a:t>είναι </a:t>
            </a:r>
            <a:r>
              <a:rPr sz="2400" spc="-5" dirty="0">
                <a:latin typeface="Arial"/>
                <a:cs typeface="Arial"/>
              </a:rPr>
              <a:t>δυνατόν </a:t>
            </a:r>
            <a:r>
              <a:rPr sz="2400" dirty="0">
                <a:latin typeface="Arial"/>
                <a:cs typeface="Arial"/>
              </a:rPr>
              <a:t>να </a:t>
            </a:r>
            <a:r>
              <a:rPr sz="2400" spc="-5" dirty="0">
                <a:latin typeface="Arial"/>
                <a:cs typeface="Arial"/>
              </a:rPr>
              <a:t>οδηγήσει  σε </a:t>
            </a:r>
            <a:r>
              <a:rPr sz="2400" spc="-10" dirty="0">
                <a:solidFill>
                  <a:srgbClr val="0070C0"/>
                </a:solidFill>
                <a:latin typeface="Arial"/>
                <a:cs typeface="Arial"/>
              </a:rPr>
              <a:t>μεγαλύτερη </a:t>
            </a:r>
            <a:r>
              <a:rPr sz="2400" spc="-15" dirty="0">
                <a:solidFill>
                  <a:srgbClr val="0070C0"/>
                </a:solidFill>
                <a:latin typeface="Arial"/>
                <a:cs typeface="Arial"/>
              </a:rPr>
              <a:t>κατανάλωση </a:t>
            </a:r>
            <a:r>
              <a:rPr sz="2400" spc="-10" dirty="0">
                <a:latin typeface="Arial"/>
                <a:cs typeface="Arial"/>
              </a:rPr>
              <a:t>και αυτοδύναμη</a:t>
            </a:r>
            <a:r>
              <a:rPr sz="2400" spc="40" dirty="0">
                <a:latin typeface="Arial"/>
                <a:cs typeface="Arial"/>
              </a:rPr>
              <a:t> </a:t>
            </a:r>
            <a:r>
              <a:rPr sz="2400" spc="-5" dirty="0">
                <a:latin typeface="Arial"/>
                <a:cs typeface="Arial"/>
              </a:rPr>
              <a:t>αύξηση</a:t>
            </a:r>
            <a:endParaRPr sz="2400" dirty="0">
              <a:latin typeface="Arial"/>
              <a:cs typeface="Arial"/>
            </a:endParaRPr>
          </a:p>
          <a:p>
            <a:pPr>
              <a:lnSpc>
                <a:spcPct val="100000"/>
              </a:lnSpc>
              <a:spcBef>
                <a:spcPts val="5"/>
              </a:spcBef>
            </a:pPr>
            <a:endParaRPr sz="2500" dirty="0">
              <a:latin typeface="Arial"/>
              <a:cs typeface="Arial"/>
            </a:endParaRPr>
          </a:p>
          <a:p>
            <a:pPr marL="12700" algn="just">
              <a:lnSpc>
                <a:spcPct val="100000"/>
              </a:lnSpc>
            </a:pPr>
            <a:r>
              <a:rPr sz="2400" spc="-15" dirty="0">
                <a:latin typeface="Arial"/>
                <a:cs typeface="Arial"/>
              </a:rPr>
              <a:t>του </a:t>
            </a:r>
            <a:r>
              <a:rPr sz="2400" spc="-10" dirty="0">
                <a:latin typeface="Arial"/>
                <a:cs typeface="Arial"/>
              </a:rPr>
              <a:t>παραγωγικού</a:t>
            </a:r>
            <a:r>
              <a:rPr sz="2400" spc="-25" dirty="0">
                <a:latin typeface="Arial"/>
                <a:cs typeface="Arial"/>
              </a:rPr>
              <a:t> </a:t>
            </a:r>
            <a:r>
              <a:rPr sz="2400" spc="-10" dirty="0">
                <a:latin typeface="Arial"/>
                <a:cs typeface="Arial"/>
              </a:rPr>
              <a:t>συστήματος.</a:t>
            </a:r>
            <a:endParaRPr sz="2400" dirty="0">
              <a:latin typeface="Arial"/>
              <a:cs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12888" y="1295400"/>
            <a:ext cx="6186170" cy="1123315"/>
          </a:xfrm>
          <a:prstGeom prst="rect">
            <a:avLst/>
          </a:prstGeom>
        </p:spPr>
        <p:txBody>
          <a:bodyPr vert="horz" wrap="square" lIns="0" tIns="12700" rIns="0" bIns="0" rtlCol="0">
            <a:spAutoFit/>
          </a:bodyPr>
          <a:lstStyle/>
          <a:p>
            <a:pPr marL="12700" marR="5080">
              <a:lnSpc>
                <a:spcPct val="100000"/>
              </a:lnSpc>
              <a:spcBef>
                <a:spcPts val="100"/>
              </a:spcBef>
            </a:pPr>
            <a:r>
              <a:rPr spc="-20" dirty="0"/>
              <a:t>Προϊόντα </a:t>
            </a:r>
            <a:r>
              <a:rPr dirty="0"/>
              <a:t>αμφίβολης </a:t>
            </a:r>
            <a:r>
              <a:rPr spc="-10" dirty="0"/>
              <a:t>αξίας </a:t>
            </a:r>
            <a:r>
              <a:rPr dirty="0"/>
              <a:t>ή  </a:t>
            </a:r>
            <a:r>
              <a:rPr spc="-20" dirty="0"/>
              <a:t>κοινωνικής</a:t>
            </a:r>
            <a:r>
              <a:rPr spc="20" dirty="0"/>
              <a:t> </a:t>
            </a:r>
            <a:r>
              <a:rPr spc="-25" dirty="0"/>
              <a:t>ανοχής</a:t>
            </a:r>
          </a:p>
        </p:txBody>
      </p:sp>
      <p:sp>
        <p:nvSpPr>
          <p:cNvPr id="3" name="object 3"/>
          <p:cNvSpPr txBox="1"/>
          <p:nvPr/>
        </p:nvSpPr>
        <p:spPr>
          <a:xfrm>
            <a:off x="1033909" y="2601283"/>
            <a:ext cx="6896100" cy="3676006"/>
          </a:xfrm>
          <a:prstGeom prst="rect">
            <a:avLst/>
          </a:prstGeom>
        </p:spPr>
        <p:txBody>
          <a:bodyPr vert="horz" wrap="square" lIns="0" tIns="13335" rIns="0" bIns="0" rtlCol="0">
            <a:spAutoFit/>
          </a:bodyPr>
          <a:lstStyle/>
          <a:p>
            <a:pPr marL="195580" marR="576580" indent="-182880">
              <a:lnSpc>
                <a:spcPct val="100000"/>
              </a:lnSpc>
              <a:spcBef>
                <a:spcPts val="105"/>
              </a:spcBef>
              <a:buClr>
                <a:srgbClr val="283138"/>
              </a:buClr>
              <a:buChar char="▪"/>
              <a:tabLst>
                <a:tab pos="195580" algn="l"/>
              </a:tabLst>
            </a:pPr>
            <a:r>
              <a:rPr sz="2000" dirty="0">
                <a:latin typeface="Arial"/>
                <a:cs typeface="Arial"/>
              </a:rPr>
              <a:t>Είναι άραγε </a:t>
            </a:r>
            <a:r>
              <a:rPr sz="2000" spc="-5" dirty="0">
                <a:latin typeface="Arial"/>
                <a:cs typeface="Arial"/>
              </a:rPr>
              <a:t>σωστό να </a:t>
            </a:r>
            <a:r>
              <a:rPr sz="2000" spc="-10" dirty="0">
                <a:latin typeface="Arial"/>
                <a:cs typeface="Arial"/>
              </a:rPr>
              <a:t>υπάρχουν </a:t>
            </a:r>
            <a:r>
              <a:rPr sz="2000" spc="-5" dirty="0">
                <a:latin typeface="Arial"/>
                <a:cs typeface="Arial"/>
              </a:rPr>
              <a:t>εταιρείες παραγωγής  </a:t>
            </a:r>
            <a:r>
              <a:rPr sz="2000" spc="-15" dirty="0">
                <a:latin typeface="Arial"/>
                <a:cs typeface="Arial"/>
              </a:rPr>
              <a:t>όπλων;</a:t>
            </a:r>
            <a:endParaRPr sz="2000" dirty="0">
              <a:latin typeface="Arial"/>
              <a:cs typeface="Arial"/>
            </a:endParaRPr>
          </a:p>
          <a:p>
            <a:pPr>
              <a:lnSpc>
                <a:spcPct val="100000"/>
              </a:lnSpc>
              <a:spcBef>
                <a:spcPts val="20"/>
              </a:spcBef>
              <a:buClr>
                <a:srgbClr val="283138"/>
              </a:buClr>
              <a:buFont typeface="Arial"/>
              <a:buChar char="▪"/>
            </a:pPr>
            <a:endParaRPr sz="2900" dirty="0">
              <a:latin typeface="Arial"/>
              <a:cs typeface="Arial"/>
            </a:endParaRPr>
          </a:p>
          <a:p>
            <a:pPr marL="195580" marR="5080" indent="-182880" algn="just">
              <a:lnSpc>
                <a:spcPct val="100000"/>
              </a:lnSpc>
              <a:spcBef>
                <a:spcPts val="5"/>
              </a:spcBef>
              <a:buClr>
                <a:srgbClr val="283138"/>
              </a:buClr>
              <a:buChar char="▪"/>
              <a:tabLst>
                <a:tab pos="195580" algn="l"/>
              </a:tabLst>
            </a:pPr>
            <a:r>
              <a:rPr sz="2000" spc="-40" dirty="0">
                <a:latin typeface="Arial"/>
                <a:cs typeface="Arial"/>
              </a:rPr>
              <a:t>Τι </a:t>
            </a:r>
            <a:r>
              <a:rPr sz="2000" spc="-5" dirty="0">
                <a:latin typeface="Arial"/>
                <a:cs typeface="Arial"/>
              </a:rPr>
              <a:t>θα έλεγε </a:t>
            </a:r>
            <a:r>
              <a:rPr sz="2000" dirty="0">
                <a:latin typeface="Arial"/>
                <a:cs typeface="Arial"/>
              </a:rPr>
              <a:t>ο </a:t>
            </a:r>
            <a:r>
              <a:rPr sz="2000" spc="-10" dirty="0">
                <a:latin typeface="Arial"/>
                <a:cs typeface="Arial"/>
              </a:rPr>
              <a:t>λαικός </a:t>
            </a:r>
            <a:r>
              <a:rPr sz="2000" dirty="0">
                <a:latin typeface="Arial"/>
                <a:cs typeface="Arial"/>
              </a:rPr>
              <a:t>επιχειρηματίας </a:t>
            </a:r>
            <a:r>
              <a:rPr sz="2000" spc="-5" dirty="0">
                <a:latin typeface="Arial"/>
                <a:cs typeface="Arial"/>
              </a:rPr>
              <a:t>προσλαμβάνοντας έναν  </a:t>
            </a:r>
            <a:r>
              <a:rPr sz="2000" dirty="0">
                <a:latin typeface="Arial"/>
                <a:cs typeface="Arial"/>
              </a:rPr>
              <a:t>master στη διοίκηση επιχειρήσεων </a:t>
            </a:r>
            <a:r>
              <a:rPr sz="2000" spc="-15" dirty="0">
                <a:latin typeface="Arial"/>
                <a:cs typeface="Arial"/>
              </a:rPr>
              <a:t>γνωρίζοντας </a:t>
            </a:r>
            <a:r>
              <a:rPr sz="2000" spc="-10" dirty="0">
                <a:latin typeface="Arial"/>
                <a:cs typeface="Arial"/>
              </a:rPr>
              <a:t>ότι </a:t>
            </a:r>
            <a:r>
              <a:rPr sz="2000" dirty="0">
                <a:latin typeface="Arial"/>
                <a:cs typeface="Arial"/>
              </a:rPr>
              <a:t>ο </a:t>
            </a:r>
            <a:r>
              <a:rPr sz="2000" spc="-5" dirty="0">
                <a:latin typeface="Arial"/>
                <a:cs typeface="Arial"/>
              </a:rPr>
              <a:t>τίτλος  πιστώθηκε σε εμπειρία </a:t>
            </a:r>
            <a:r>
              <a:rPr sz="2000" spc="-10" dirty="0">
                <a:latin typeface="Arial"/>
                <a:cs typeface="Arial"/>
              </a:rPr>
              <a:t>και </a:t>
            </a:r>
            <a:r>
              <a:rPr sz="2000" spc="-15" dirty="0">
                <a:latin typeface="Arial"/>
                <a:cs typeface="Arial"/>
              </a:rPr>
              <a:t>όχι</a:t>
            </a:r>
            <a:r>
              <a:rPr sz="2000" spc="-65" dirty="0">
                <a:latin typeface="Arial"/>
                <a:cs typeface="Arial"/>
              </a:rPr>
              <a:t> </a:t>
            </a:r>
            <a:r>
              <a:rPr sz="2000" spc="-10" dirty="0">
                <a:latin typeface="Arial"/>
                <a:cs typeface="Arial"/>
              </a:rPr>
              <a:t>σπουδές;</a:t>
            </a:r>
            <a:endParaRPr sz="2000" dirty="0">
              <a:latin typeface="Arial"/>
              <a:cs typeface="Arial"/>
            </a:endParaRPr>
          </a:p>
          <a:p>
            <a:pPr>
              <a:lnSpc>
                <a:spcPct val="100000"/>
              </a:lnSpc>
              <a:spcBef>
                <a:spcPts val="25"/>
              </a:spcBef>
              <a:buClr>
                <a:srgbClr val="283138"/>
              </a:buClr>
              <a:buFont typeface="Arial"/>
              <a:buChar char="▪"/>
            </a:pPr>
            <a:endParaRPr sz="2900" dirty="0">
              <a:latin typeface="Arial"/>
              <a:cs typeface="Arial"/>
            </a:endParaRPr>
          </a:p>
          <a:p>
            <a:pPr marL="195580" marR="346075" indent="-182880">
              <a:lnSpc>
                <a:spcPct val="100000"/>
              </a:lnSpc>
              <a:buClr>
                <a:srgbClr val="283138"/>
              </a:buClr>
              <a:buChar char="▪"/>
              <a:tabLst>
                <a:tab pos="195580" algn="l"/>
              </a:tabLst>
            </a:pPr>
            <a:r>
              <a:rPr sz="2000" spc="-40" dirty="0">
                <a:latin typeface="Arial"/>
                <a:cs typeface="Arial"/>
              </a:rPr>
              <a:t>Τι </a:t>
            </a:r>
            <a:r>
              <a:rPr sz="2000" spc="-5" dirty="0">
                <a:latin typeface="Arial"/>
                <a:cs typeface="Arial"/>
              </a:rPr>
              <a:t>γίνεται στην περίπτωση </a:t>
            </a:r>
            <a:r>
              <a:rPr sz="2000" spc="-10" dirty="0">
                <a:latin typeface="Arial"/>
                <a:cs typeface="Arial"/>
              </a:rPr>
              <a:t>που </a:t>
            </a:r>
            <a:r>
              <a:rPr sz="2000" spc="-15" dirty="0">
                <a:latin typeface="Arial"/>
                <a:cs typeface="Arial"/>
              </a:rPr>
              <a:t>το </a:t>
            </a:r>
            <a:r>
              <a:rPr sz="2000" spc="-5" dirty="0">
                <a:latin typeface="Arial"/>
                <a:cs typeface="Arial"/>
              </a:rPr>
              <a:t>σε </a:t>
            </a:r>
            <a:r>
              <a:rPr sz="2000" spc="-30" dirty="0">
                <a:latin typeface="Arial"/>
                <a:cs typeface="Arial"/>
              </a:rPr>
              <a:t>πολύ </a:t>
            </a:r>
            <a:r>
              <a:rPr sz="2000" spc="-5" dirty="0">
                <a:latin typeface="Arial"/>
                <a:cs typeface="Arial"/>
              </a:rPr>
              <a:t>φθηνή </a:t>
            </a:r>
            <a:r>
              <a:rPr sz="2000" dirty="0">
                <a:latin typeface="Arial"/>
                <a:cs typeface="Arial"/>
              </a:rPr>
              <a:t>τιμή  </a:t>
            </a:r>
            <a:r>
              <a:rPr sz="2000" spc="-10" dirty="0">
                <a:latin typeface="Arial"/>
                <a:cs typeface="Arial"/>
              </a:rPr>
              <a:t>πουκάμισο που </a:t>
            </a:r>
            <a:r>
              <a:rPr sz="2000" spc="-5" dirty="0">
                <a:latin typeface="Arial"/>
                <a:cs typeface="Arial"/>
              </a:rPr>
              <a:t>αγοράσαμε, μάθαμε </a:t>
            </a:r>
            <a:r>
              <a:rPr sz="2000" spc="-10" dirty="0">
                <a:latin typeface="Arial"/>
                <a:cs typeface="Arial"/>
              </a:rPr>
              <a:t>οτι </a:t>
            </a:r>
            <a:r>
              <a:rPr sz="2000" spc="-5" dirty="0">
                <a:latin typeface="Arial"/>
                <a:cs typeface="Arial"/>
              </a:rPr>
              <a:t>κατασκευάστηκε  </a:t>
            </a:r>
            <a:r>
              <a:rPr sz="2000" spc="-5" dirty="0" err="1">
                <a:latin typeface="Arial"/>
                <a:cs typeface="Arial"/>
              </a:rPr>
              <a:t>στην</a:t>
            </a:r>
            <a:r>
              <a:rPr sz="2000" spc="-5" dirty="0">
                <a:latin typeface="Arial"/>
                <a:cs typeface="Arial"/>
              </a:rPr>
              <a:t> </a:t>
            </a:r>
            <a:r>
              <a:rPr sz="2000" dirty="0" err="1">
                <a:latin typeface="Arial"/>
                <a:cs typeface="Arial"/>
              </a:rPr>
              <a:t>Ασί</a:t>
            </a:r>
            <a:r>
              <a:rPr sz="2000" dirty="0">
                <a:latin typeface="Arial"/>
                <a:cs typeface="Arial"/>
              </a:rPr>
              <a:t>α</a:t>
            </a:r>
            <a:r>
              <a:rPr lang="el-GR" sz="2000" dirty="0">
                <a:latin typeface="Arial"/>
                <a:cs typeface="Arial"/>
              </a:rPr>
              <a:t>,</a:t>
            </a:r>
            <a:r>
              <a:rPr sz="2000" dirty="0">
                <a:latin typeface="Arial"/>
                <a:cs typeface="Arial"/>
              </a:rPr>
              <a:t> </a:t>
            </a:r>
            <a:r>
              <a:rPr sz="2000" spc="-15" dirty="0">
                <a:latin typeface="Arial"/>
                <a:cs typeface="Arial"/>
              </a:rPr>
              <a:t>όπου </a:t>
            </a:r>
            <a:r>
              <a:rPr sz="2000" spc="-5" dirty="0">
                <a:latin typeface="Arial"/>
                <a:cs typeface="Arial"/>
              </a:rPr>
              <a:t>οι </a:t>
            </a:r>
            <a:r>
              <a:rPr sz="2000" spc="-15" dirty="0">
                <a:latin typeface="Arial"/>
                <a:cs typeface="Arial"/>
              </a:rPr>
              <a:t>εργαζόμενοι </a:t>
            </a:r>
            <a:r>
              <a:rPr sz="2000" spc="-5" dirty="0">
                <a:latin typeface="Arial"/>
                <a:cs typeface="Arial"/>
              </a:rPr>
              <a:t>δουλεύουν σε </a:t>
            </a:r>
            <a:r>
              <a:rPr sz="2000" spc="-10" dirty="0">
                <a:latin typeface="Arial"/>
                <a:cs typeface="Arial"/>
              </a:rPr>
              <a:t>αντίξοες  </a:t>
            </a:r>
            <a:r>
              <a:rPr sz="2000" spc="-5" dirty="0">
                <a:latin typeface="Arial"/>
                <a:cs typeface="Arial"/>
              </a:rPr>
              <a:t>συνθήκες;</a:t>
            </a:r>
            <a:endParaRPr sz="2000" dirty="0">
              <a:latin typeface="Arial"/>
              <a:cs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marR="5080">
              <a:lnSpc>
                <a:spcPct val="100000"/>
              </a:lnSpc>
              <a:spcBef>
                <a:spcPts val="100"/>
              </a:spcBef>
            </a:pPr>
            <a:r>
              <a:rPr dirty="0"/>
              <a:t>Η </a:t>
            </a:r>
            <a:r>
              <a:rPr spc="-20" dirty="0"/>
              <a:t>απαίτηση </a:t>
            </a:r>
            <a:r>
              <a:rPr spc="-5" dirty="0"/>
              <a:t>για ένα </a:t>
            </a:r>
            <a:r>
              <a:rPr spc="-20" dirty="0"/>
              <a:t>«συνολικό»  </a:t>
            </a:r>
            <a:r>
              <a:rPr dirty="0"/>
              <a:t>προϊόν</a:t>
            </a:r>
          </a:p>
        </p:txBody>
      </p:sp>
      <p:sp>
        <p:nvSpPr>
          <p:cNvPr id="3" name="object 3"/>
          <p:cNvSpPr txBox="1"/>
          <p:nvPr/>
        </p:nvSpPr>
        <p:spPr>
          <a:xfrm>
            <a:off x="914400" y="2743200"/>
            <a:ext cx="6812915" cy="3527248"/>
          </a:xfrm>
          <a:prstGeom prst="rect">
            <a:avLst/>
          </a:prstGeom>
        </p:spPr>
        <p:txBody>
          <a:bodyPr vert="horz" wrap="square" lIns="0" tIns="13335" rIns="0" bIns="0" rtlCol="0">
            <a:spAutoFit/>
          </a:bodyPr>
          <a:lstStyle/>
          <a:p>
            <a:pPr marL="195580" indent="-182880">
              <a:lnSpc>
                <a:spcPct val="100000"/>
              </a:lnSpc>
              <a:spcBef>
                <a:spcPts val="105"/>
              </a:spcBef>
              <a:buClr>
                <a:srgbClr val="283138"/>
              </a:buClr>
              <a:buChar char="▪"/>
              <a:tabLst>
                <a:tab pos="195580" algn="l"/>
              </a:tabLst>
            </a:pPr>
            <a:r>
              <a:rPr sz="2000" dirty="0">
                <a:latin typeface="Arial"/>
                <a:cs typeface="Arial"/>
              </a:rPr>
              <a:t>Η δημιουργία </a:t>
            </a:r>
            <a:r>
              <a:rPr sz="2000" spc="-5" dirty="0">
                <a:latin typeface="Arial"/>
                <a:cs typeface="Arial"/>
              </a:rPr>
              <a:t>«πιστών </a:t>
            </a:r>
            <a:r>
              <a:rPr sz="2000" spc="-15" dirty="0">
                <a:latin typeface="Arial"/>
                <a:cs typeface="Arial"/>
              </a:rPr>
              <a:t>καταναλωτών» </a:t>
            </a:r>
            <a:r>
              <a:rPr sz="2000" spc="-10" dirty="0">
                <a:solidFill>
                  <a:srgbClr val="0070C0"/>
                </a:solidFill>
                <a:latin typeface="Arial"/>
                <a:cs typeface="Arial"/>
              </a:rPr>
              <a:t>και </a:t>
            </a:r>
            <a:r>
              <a:rPr sz="2000" dirty="0">
                <a:solidFill>
                  <a:srgbClr val="0070C0"/>
                </a:solidFill>
                <a:latin typeface="Arial"/>
                <a:cs typeface="Arial"/>
              </a:rPr>
              <a:t>η π</a:t>
            </a:r>
            <a:r>
              <a:rPr sz="2000" dirty="0" err="1">
                <a:solidFill>
                  <a:srgbClr val="0070C0"/>
                </a:solidFill>
                <a:latin typeface="Arial"/>
                <a:cs typeface="Arial"/>
              </a:rPr>
              <a:t>ροσφορά</a:t>
            </a:r>
            <a:r>
              <a:rPr sz="2000" spc="-90" dirty="0">
                <a:solidFill>
                  <a:srgbClr val="0070C0"/>
                </a:solidFill>
                <a:latin typeface="Arial"/>
                <a:cs typeface="Arial"/>
              </a:rPr>
              <a:t> </a:t>
            </a:r>
            <a:r>
              <a:rPr sz="2000" spc="-10" dirty="0" err="1">
                <a:solidFill>
                  <a:srgbClr val="0070C0"/>
                </a:solidFill>
                <a:latin typeface="Arial"/>
                <a:cs typeface="Arial"/>
              </a:rPr>
              <a:t>του</a:t>
            </a:r>
            <a:r>
              <a:rPr lang="el-GR" sz="2000" dirty="0">
                <a:latin typeface="Arial"/>
                <a:cs typeface="Arial"/>
              </a:rPr>
              <a:t> </a:t>
            </a:r>
            <a:r>
              <a:rPr sz="2000" spc="-5" dirty="0">
                <a:solidFill>
                  <a:srgbClr val="0070C0"/>
                </a:solidFill>
                <a:latin typeface="Arial"/>
                <a:cs typeface="Arial"/>
              </a:rPr>
              <a:t>«πραγματικού» έναντι </a:t>
            </a:r>
            <a:r>
              <a:rPr sz="2000" spc="-10" dirty="0">
                <a:solidFill>
                  <a:srgbClr val="0070C0"/>
                </a:solidFill>
                <a:latin typeface="Arial"/>
                <a:cs typeface="Arial"/>
              </a:rPr>
              <a:t>του </a:t>
            </a:r>
            <a:r>
              <a:rPr sz="2000" spc="-5" dirty="0">
                <a:solidFill>
                  <a:srgbClr val="0070C0"/>
                </a:solidFill>
                <a:latin typeface="Arial"/>
                <a:cs typeface="Arial"/>
              </a:rPr>
              <a:t>«διογκωμένου» προϊόντος </a:t>
            </a:r>
            <a:r>
              <a:rPr sz="2000" dirty="0">
                <a:latin typeface="Arial"/>
                <a:cs typeface="Arial"/>
              </a:rPr>
              <a:t>είναι  </a:t>
            </a:r>
            <a:r>
              <a:rPr sz="2000" spc="-10" dirty="0">
                <a:latin typeface="Arial"/>
                <a:cs typeface="Arial"/>
              </a:rPr>
              <a:t>χαρακτηριστικά που </a:t>
            </a:r>
            <a:r>
              <a:rPr sz="2000" spc="-5" dirty="0">
                <a:latin typeface="Arial"/>
                <a:cs typeface="Arial"/>
              </a:rPr>
              <a:t>φέρουν </a:t>
            </a:r>
            <a:r>
              <a:rPr sz="2000" spc="-10" dirty="0">
                <a:latin typeface="Arial"/>
                <a:cs typeface="Arial"/>
              </a:rPr>
              <a:t>τον </a:t>
            </a:r>
            <a:r>
              <a:rPr sz="2000" dirty="0">
                <a:latin typeface="Arial"/>
                <a:cs typeface="Arial"/>
              </a:rPr>
              <a:t>Έλληνα </a:t>
            </a:r>
            <a:r>
              <a:rPr sz="2000" spc="-10" dirty="0" err="1">
                <a:latin typeface="Arial"/>
                <a:cs typeface="Arial"/>
              </a:rPr>
              <a:t>κ</a:t>
            </a:r>
            <a:r>
              <a:rPr sz="2000" spc="-10" dirty="0">
                <a:latin typeface="Arial"/>
                <a:cs typeface="Arial"/>
              </a:rPr>
              <a:t>α</a:t>
            </a:r>
            <a:r>
              <a:rPr sz="2000" spc="-10" dirty="0" err="1">
                <a:latin typeface="Arial"/>
                <a:cs typeface="Arial"/>
              </a:rPr>
              <a:t>τ</a:t>
            </a:r>
            <a:r>
              <a:rPr sz="2000" spc="-10" dirty="0">
                <a:latin typeface="Arial"/>
                <a:cs typeface="Arial"/>
              </a:rPr>
              <a:t>α</a:t>
            </a:r>
            <a:r>
              <a:rPr sz="2000" spc="-10" dirty="0" err="1">
                <a:latin typeface="Arial"/>
                <a:cs typeface="Arial"/>
              </a:rPr>
              <a:t>ν</a:t>
            </a:r>
            <a:r>
              <a:rPr sz="2000" spc="-10" dirty="0">
                <a:latin typeface="Arial"/>
                <a:cs typeface="Arial"/>
              </a:rPr>
              <a:t>α</a:t>
            </a:r>
            <a:r>
              <a:rPr sz="2000" spc="-10" dirty="0" err="1">
                <a:latin typeface="Arial"/>
                <a:cs typeface="Arial"/>
              </a:rPr>
              <a:t>λωτή</a:t>
            </a:r>
            <a:r>
              <a:rPr sz="2000" spc="-114" dirty="0">
                <a:latin typeface="Arial"/>
                <a:cs typeface="Arial"/>
              </a:rPr>
              <a:t> </a:t>
            </a:r>
            <a:r>
              <a:rPr sz="2000" spc="-5" dirty="0" err="1">
                <a:latin typeface="Arial"/>
                <a:cs typeface="Arial"/>
              </a:rPr>
              <a:t>σε</a:t>
            </a:r>
            <a:r>
              <a:rPr lang="el-GR" sz="2000" dirty="0">
                <a:latin typeface="Arial"/>
                <a:cs typeface="Arial"/>
              </a:rPr>
              <a:t> </a:t>
            </a:r>
            <a:r>
              <a:rPr sz="2000" spc="-5" dirty="0">
                <a:latin typeface="Arial"/>
                <a:cs typeface="Arial"/>
              </a:rPr>
              <a:t>«ώριμο» επίπεδο </a:t>
            </a:r>
            <a:r>
              <a:rPr sz="2000" dirty="0">
                <a:latin typeface="Arial"/>
                <a:cs typeface="Arial"/>
              </a:rPr>
              <a:t>αγοραστικής</a:t>
            </a:r>
            <a:r>
              <a:rPr sz="2000" spc="-100" dirty="0">
                <a:latin typeface="Arial"/>
                <a:cs typeface="Arial"/>
              </a:rPr>
              <a:t> </a:t>
            </a:r>
            <a:r>
              <a:rPr sz="2000" spc="-5" dirty="0">
                <a:latin typeface="Arial"/>
                <a:cs typeface="Arial"/>
              </a:rPr>
              <a:t>σκέψης.</a:t>
            </a:r>
            <a:endParaRPr sz="2000" dirty="0">
              <a:latin typeface="Arial"/>
              <a:cs typeface="Arial"/>
            </a:endParaRPr>
          </a:p>
          <a:p>
            <a:pPr marL="195580" indent="-182880">
              <a:lnSpc>
                <a:spcPct val="100000"/>
              </a:lnSpc>
              <a:spcBef>
                <a:spcPts val="480"/>
              </a:spcBef>
              <a:buClr>
                <a:srgbClr val="283138"/>
              </a:buClr>
              <a:buChar char="▪"/>
              <a:tabLst>
                <a:tab pos="195580" algn="l"/>
              </a:tabLst>
            </a:pPr>
            <a:r>
              <a:rPr sz="2000" spc="-5" dirty="0">
                <a:latin typeface="Arial"/>
                <a:cs typeface="Arial"/>
              </a:rPr>
              <a:t>Παγκοσμίως </a:t>
            </a:r>
            <a:r>
              <a:rPr sz="2000" dirty="0">
                <a:latin typeface="Arial"/>
                <a:cs typeface="Arial"/>
              </a:rPr>
              <a:t>επιχειρήσεις </a:t>
            </a:r>
            <a:r>
              <a:rPr sz="2000" spc="-15" dirty="0">
                <a:latin typeface="Arial"/>
                <a:cs typeface="Arial"/>
              </a:rPr>
              <a:t>εστιάζουν </a:t>
            </a:r>
            <a:r>
              <a:rPr sz="2000" spc="-10" dirty="0">
                <a:latin typeface="Arial"/>
                <a:cs typeface="Arial"/>
              </a:rPr>
              <a:t>το </a:t>
            </a:r>
            <a:r>
              <a:rPr sz="2000" spc="-5" dirty="0">
                <a:latin typeface="Arial"/>
                <a:cs typeface="Arial"/>
              </a:rPr>
              <a:t>ενδιαφέρον </a:t>
            </a:r>
            <a:r>
              <a:rPr sz="2000" spc="-10" dirty="0">
                <a:latin typeface="Arial"/>
                <a:cs typeface="Arial"/>
              </a:rPr>
              <a:t>τους</a:t>
            </a:r>
            <a:r>
              <a:rPr sz="2000" spc="-110" dirty="0">
                <a:latin typeface="Arial"/>
                <a:cs typeface="Arial"/>
              </a:rPr>
              <a:t> </a:t>
            </a:r>
            <a:r>
              <a:rPr sz="2000" spc="-5" dirty="0">
                <a:latin typeface="Arial"/>
                <a:cs typeface="Arial"/>
              </a:rPr>
              <a:t>σε</a:t>
            </a:r>
            <a:endParaRPr sz="2000" dirty="0">
              <a:latin typeface="Arial"/>
              <a:cs typeface="Arial"/>
            </a:endParaRPr>
          </a:p>
          <a:p>
            <a:pPr marL="195580" marR="2022475">
              <a:lnSpc>
                <a:spcPct val="100000"/>
              </a:lnSpc>
            </a:pPr>
            <a:r>
              <a:rPr sz="2000" spc="-5" dirty="0">
                <a:solidFill>
                  <a:srgbClr val="0070C0"/>
                </a:solidFill>
                <a:latin typeface="Arial"/>
                <a:cs typeface="Arial"/>
              </a:rPr>
              <a:t>καινοτόμα προϊόντα </a:t>
            </a:r>
            <a:r>
              <a:rPr sz="2000" spc="-10" dirty="0">
                <a:solidFill>
                  <a:srgbClr val="0070C0"/>
                </a:solidFill>
                <a:latin typeface="Arial"/>
                <a:cs typeface="Arial"/>
              </a:rPr>
              <a:t>που </a:t>
            </a:r>
            <a:r>
              <a:rPr sz="2000" spc="-15" dirty="0">
                <a:solidFill>
                  <a:srgbClr val="0070C0"/>
                </a:solidFill>
                <a:latin typeface="Arial"/>
                <a:cs typeface="Arial"/>
              </a:rPr>
              <a:t>συμβαδίζουν </a:t>
            </a:r>
            <a:r>
              <a:rPr sz="2000" spc="-5" dirty="0">
                <a:solidFill>
                  <a:srgbClr val="0070C0"/>
                </a:solidFill>
                <a:latin typeface="Arial"/>
                <a:cs typeface="Arial"/>
              </a:rPr>
              <a:t>με  </a:t>
            </a:r>
            <a:r>
              <a:rPr sz="2000" spc="-10" dirty="0">
                <a:solidFill>
                  <a:srgbClr val="0070C0"/>
                </a:solidFill>
                <a:latin typeface="Arial"/>
                <a:cs typeface="Arial"/>
              </a:rPr>
              <a:t>περιβαλλοντολογικές</a:t>
            </a:r>
            <a:r>
              <a:rPr sz="2000" spc="-50" dirty="0">
                <a:solidFill>
                  <a:srgbClr val="0070C0"/>
                </a:solidFill>
                <a:latin typeface="Arial"/>
                <a:cs typeface="Arial"/>
              </a:rPr>
              <a:t> </a:t>
            </a:r>
            <a:r>
              <a:rPr sz="2000" spc="-5" dirty="0">
                <a:solidFill>
                  <a:srgbClr val="0070C0"/>
                </a:solidFill>
                <a:latin typeface="Arial"/>
                <a:cs typeface="Arial"/>
              </a:rPr>
              <a:t>θέσεις.</a:t>
            </a:r>
            <a:endParaRPr sz="2000" dirty="0">
              <a:latin typeface="Arial"/>
              <a:cs typeface="Arial"/>
            </a:endParaRPr>
          </a:p>
          <a:p>
            <a:pPr marL="195580" marR="39370" indent="-182880">
              <a:lnSpc>
                <a:spcPct val="100000"/>
              </a:lnSpc>
              <a:spcBef>
                <a:spcPts val="480"/>
              </a:spcBef>
              <a:buClr>
                <a:srgbClr val="283138"/>
              </a:buClr>
              <a:buChar char="▪"/>
              <a:tabLst>
                <a:tab pos="195580" algn="l"/>
              </a:tabLst>
            </a:pPr>
            <a:r>
              <a:rPr sz="2000" spc="-10" dirty="0">
                <a:latin typeface="Arial"/>
                <a:cs typeface="Arial"/>
              </a:rPr>
              <a:t>Οποιαδήποτε </a:t>
            </a:r>
            <a:r>
              <a:rPr sz="2000" dirty="0">
                <a:latin typeface="Arial"/>
                <a:cs typeface="Arial"/>
              </a:rPr>
              <a:t>επιχείρηση </a:t>
            </a:r>
            <a:r>
              <a:rPr sz="2000" spc="-5" dirty="0">
                <a:latin typeface="Arial"/>
                <a:cs typeface="Arial"/>
              </a:rPr>
              <a:t>δεν πρέπει </a:t>
            </a:r>
            <a:r>
              <a:rPr sz="2000" dirty="0">
                <a:latin typeface="Arial"/>
                <a:cs typeface="Arial"/>
              </a:rPr>
              <a:t>να </a:t>
            </a:r>
            <a:r>
              <a:rPr sz="2000" spc="-5" dirty="0">
                <a:latin typeface="Arial"/>
                <a:cs typeface="Arial"/>
              </a:rPr>
              <a:t>έχει μόνο  </a:t>
            </a:r>
            <a:r>
              <a:rPr sz="2000" spc="-5" dirty="0" err="1">
                <a:latin typeface="Arial"/>
                <a:cs typeface="Arial"/>
              </a:rPr>
              <a:t>σ</a:t>
            </a:r>
            <a:r>
              <a:rPr sz="2000" spc="-5" dirty="0">
                <a:latin typeface="Arial"/>
                <a:cs typeface="Arial"/>
              </a:rPr>
              <a:t>π</a:t>
            </a:r>
            <a:r>
              <a:rPr sz="2000" spc="-5" dirty="0" err="1">
                <a:latin typeface="Arial"/>
                <a:cs typeface="Arial"/>
              </a:rPr>
              <a:t>ουδ</a:t>
            </a:r>
            <a:r>
              <a:rPr sz="2000" spc="-5" dirty="0">
                <a:latin typeface="Arial"/>
                <a:cs typeface="Arial"/>
              </a:rPr>
              <a:t>α</a:t>
            </a:r>
            <a:r>
              <a:rPr sz="2000" spc="-5" dirty="0" err="1">
                <a:latin typeface="Arial"/>
                <a:cs typeface="Arial"/>
              </a:rPr>
              <a:t>ίους</a:t>
            </a:r>
            <a:r>
              <a:rPr sz="2000" spc="-5" dirty="0">
                <a:latin typeface="Arial"/>
                <a:cs typeface="Arial"/>
              </a:rPr>
              <a:t> </a:t>
            </a:r>
            <a:r>
              <a:rPr sz="2000" spc="-10" dirty="0" err="1">
                <a:latin typeface="Arial"/>
                <a:cs typeface="Arial"/>
              </a:rPr>
              <a:t>υ</a:t>
            </a:r>
            <a:r>
              <a:rPr sz="2000" spc="-10" dirty="0">
                <a:latin typeface="Arial"/>
                <a:cs typeface="Arial"/>
              </a:rPr>
              <a:t>π</a:t>
            </a:r>
            <a:r>
              <a:rPr sz="2000" spc="-10" dirty="0" err="1">
                <a:latin typeface="Arial"/>
                <a:cs typeface="Arial"/>
              </a:rPr>
              <a:t>ολογισμούς</a:t>
            </a:r>
            <a:r>
              <a:rPr lang="el-GR" sz="2000" spc="-10" dirty="0">
                <a:latin typeface="Arial"/>
                <a:cs typeface="Arial"/>
              </a:rPr>
              <a:t>,</a:t>
            </a:r>
            <a:r>
              <a:rPr sz="2000" spc="-10" dirty="0">
                <a:latin typeface="Arial"/>
                <a:cs typeface="Arial"/>
              </a:rPr>
              <a:t> αλλά και </a:t>
            </a:r>
            <a:r>
              <a:rPr sz="2000" spc="-5" dirty="0">
                <a:solidFill>
                  <a:srgbClr val="0070C0"/>
                </a:solidFill>
                <a:latin typeface="Arial"/>
                <a:cs typeface="Arial"/>
              </a:rPr>
              <a:t>καλές σχέσεις με </a:t>
            </a:r>
            <a:r>
              <a:rPr sz="2000" spc="-10" dirty="0">
                <a:solidFill>
                  <a:srgbClr val="0070C0"/>
                </a:solidFill>
                <a:latin typeface="Arial"/>
                <a:cs typeface="Arial"/>
              </a:rPr>
              <a:t>τους  </a:t>
            </a:r>
            <a:r>
              <a:rPr sz="2000" spc="-5" dirty="0">
                <a:solidFill>
                  <a:srgbClr val="0070C0"/>
                </a:solidFill>
                <a:latin typeface="Arial"/>
                <a:cs typeface="Arial"/>
              </a:rPr>
              <a:t>επενδυτές, </a:t>
            </a:r>
            <a:r>
              <a:rPr sz="2000" spc="-10" dirty="0">
                <a:solidFill>
                  <a:srgbClr val="0070C0"/>
                </a:solidFill>
                <a:latin typeface="Arial"/>
                <a:cs typeface="Arial"/>
              </a:rPr>
              <a:t>τον τύπο και τους </a:t>
            </a:r>
            <a:r>
              <a:rPr sz="2000" spc="-5" dirty="0">
                <a:solidFill>
                  <a:srgbClr val="0070C0"/>
                </a:solidFill>
                <a:latin typeface="Arial"/>
                <a:cs typeface="Arial"/>
              </a:rPr>
              <a:t>θεσμικούς</a:t>
            </a:r>
            <a:r>
              <a:rPr sz="2000" spc="-65" dirty="0">
                <a:solidFill>
                  <a:srgbClr val="0070C0"/>
                </a:solidFill>
                <a:latin typeface="Arial"/>
                <a:cs typeface="Arial"/>
              </a:rPr>
              <a:t> </a:t>
            </a:r>
            <a:r>
              <a:rPr sz="2000" spc="-5" dirty="0">
                <a:solidFill>
                  <a:srgbClr val="0070C0"/>
                </a:solidFill>
                <a:latin typeface="Arial"/>
                <a:cs typeface="Arial"/>
              </a:rPr>
              <a:t>παράγοντες</a:t>
            </a:r>
            <a:endParaRPr sz="2000" dirty="0">
              <a:latin typeface="Arial"/>
              <a:cs typeface="Arial"/>
            </a:endParaRPr>
          </a:p>
          <a:p>
            <a:pPr marL="195580">
              <a:lnSpc>
                <a:spcPct val="100000"/>
              </a:lnSpc>
              <a:spcBef>
                <a:spcPts val="5"/>
              </a:spcBef>
            </a:pPr>
            <a:r>
              <a:rPr sz="2000" spc="-5" dirty="0">
                <a:solidFill>
                  <a:srgbClr val="0070C0"/>
                </a:solidFill>
                <a:latin typeface="Arial"/>
                <a:cs typeface="Arial"/>
              </a:rPr>
              <a:t>(ενδιαφερόμενα</a:t>
            </a:r>
            <a:r>
              <a:rPr sz="2000" spc="-35" dirty="0">
                <a:solidFill>
                  <a:srgbClr val="0070C0"/>
                </a:solidFill>
                <a:latin typeface="Arial"/>
                <a:cs typeface="Arial"/>
              </a:rPr>
              <a:t> </a:t>
            </a:r>
            <a:r>
              <a:rPr sz="2000" spc="-5" dirty="0">
                <a:solidFill>
                  <a:srgbClr val="0070C0"/>
                </a:solidFill>
                <a:latin typeface="Arial"/>
                <a:cs typeface="Arial"/>
              </a:rPr>
              <a:t>μέρη)</a:t>
            </a:r>
            <a:endParaRPr sz="2000"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2017522"/>
            <a:ext cx="6964045" cy="635000"/>
          </a:xfrm>
          <a:prstGeom prst="rect">
            <a:avLst/>
          </a:prstGeom>
        </p:spPr>
        <p:txBody>
          <a:bodyPr vert="horz" wrap="square" lIns="0" tIns="12065" rIns="0" bIns="0" rtlCol="0">
            <a:spAutoFit/>
          </a:bodyPr>
          <a:lstStyle/>
          <a:p>
            <a:pPr marL="12700">
              <a:lnSpc>
                <a:spcPct val="100000"/>
              </a:lnSpc>
              <a:spcBef>
                <a:spcPts val="95"/>
              </a:spcBef>
            </a:pPr>
            <a:r>
              <a:rPr sz="4000" b="0" spc="-229" dirty="0">
                <a:latin typeface="Arial"/>
                <a:cs typeface="Arial"/>
              </a:rPr>
              <a:t>Τα </a:t>
            </a:r>
            <a:r>
              <a:rPr sz="4000" b="0" spc="-15" dirty="0">
                <a:latin typeface="Arial"/>
                <a:cs typeface="Arial"/>
              </a:rPr>
              <a:t>δικαιώματα </a:t>
            </a:r>
            <a:r>
              <a:rPr sz="4000" b="0" spc="-25" dirty="0">
                <a:latin typeface="Arial"/>
                <a:cs typeface="Arial"/>
              </a:rPr>
              <a:t>του</a:t>
            </a:r>
            <a:r>
              <a:rPr sz="4000" b="0" spc="160" dirty="0">
                <a:latin typeface="Arial"/>
                <a:cs typeface="Arial"/>
              </a:rPr>
              <a:t> </a:t>
            </a:r>
            <a:r>
              <a:rPr sz="4000" b="0" spc="-25" dirty="0">
                <a:latin typeface="Arial"/>
                <a:cs typeface="Arial"/>
              </a:rPr>
              <a:t>καταναλωτή</a:t>
            </a:r>
            <a:endParaRPr sz="4000">
              <a:latin typeface="Arial"/>
              <a:cs typeface="Arial"/>
            </a:endParaRPr>
          </a:p>
        </p:txBody>
      </p:sp>
      <p:sp>
        <p:nvSpPr>
          <p:cNvPr id="3" name="object 3"/>
          <p:cNvSpPr txBox="1"/>
          <p:nvPr/>
        </p:nvSpPr>
        <p:spPr>
          <a:xfrm>
            <a:off x="1039164" y="3006598"/>
            <a:ext cx="7469505" cy="2343150"/>
          </a:xfrm>
          <a:prstGeom prst="rect">
            <a:avLst/>
          </a:prstGeom>
        </p:spPr>
        <p:txBody>
          <a:bodyPr vert="horz" wrap="square" lIns="0" tIns="13335" rIns="0" bIns="0" rtlCol="0">
            <a:spAutoFit/>
          </a:bodyPr>
          <a:lstStyle/>
          <a:p>
            <a:pPr marL="195580" indent="-182880">
              <a:lnSpc>
                <a:spcPct val="100000"/>
              </a:lnSpc>
              <a:spcBef>
                <a:spcPts val="105"/>
              </a:spcBef>
              <a:buClr>
                <a:srgbClr val="283138"/>
              </a:buClr>
              <a:buChar char="▪"/>
              <a:tabLst>
                <a:tab pos="195580" algn="l"/>
              </a:tabLst>
            </a:pPr>
            <a:r>
              <a:rPr sz="2000" spc="-110" dirty="0">
                <a:latin typeface="Arial"/>
                <a:cs typeface="Arial"/>
              </a:rPr>
              <a:t>Το </a:t>
            </a:r>
            <a:r>
              <a:rPr sz="2000" spc="-5" dirty="0">
                <a:latin typeface="Arial"/>
                <a:cs typeface="Arial"/>
              </a:rPr>
              <a:t>δικαίωμά </a:t>
            </a:r>
            <a:r>
              <a:rPr sz="2000" spc="-10" dirty="0">
                <a:latin typeface="Arial"/>
                <a:cs typeface="Arial"/>
              </a:rPr>
              <a:t>του </a:t>
            </a:r>
            <a:r>
              <a:rPr sz="2000" dirty="0">
                <a:latin typeface="Arial"/>
                <a:cs typeface="Arial"/>
              </a:rPr>
              <a:t>να αγοράζει </a:t>
            </a:r>
            <a:r>
              <a:rPr sz="2000" dirty="0">
                <a:solidFill>
                  <a:srgbClr val="0070C0"/>
                </a:solidFill>
                <a:latin typeface="Arial"/>
                <a:cs typeface="Arial"/>
              </a:rPr>
              <a:t>ασφαλή </a:t>
            </a:r>
            <a:r>
              <a:rPr sz="2000" spc="-5" dirty="0">
                <a:latin typeface="Arial"/>
                <a:cs typeface="Arial"/>
              </a:rPr>
              <a:t>προϊόντα.</a:t>
            </a:r>
            <a:r>
              <a:rPr sz="2000" spc="30" dirty="0">
                <a:latin typeface="Arial"/>
                <a:cs typeface="Arial"/>
              </a:rPr>
              <a:t> </a:t>
            </a:r>
            <a:r>
              <a:rPr sz="2000" spc="-10" dirty="0">
                <a:solidFill>
                  <a:srgbClr val="0070C0"/>
                </a:solidFill>
                <a:latin typeface="Arial"/>
                <a:cs typeface="Arial"/>
              </a:rPr>
              <a:t>(ΑΣΦΑΛΕΙΑ)</a:t>
            </a:r>
            <a:endParaRPr sz="2000">
              <a:latin typeface="Arial"/>
              <a:cs typeface="Arial"/>
            </a:endParaRPr>
          </a:p>
          <a:p>
            <a:pPr>
              <a:lnSpc>
                <a:spcPct val="100000"/>
              </a:lnSpc>
              <a:buClr>
                <a:srgbClr val="283138"/>
              </a:buClr>
              <a:buFont typeface="Arial"/>
              <a:buChar char="▪"/>
            </a:pPr>
            <a:endParaRPr sz="2500">
              <a:latin typeface="Arial"/>
              <a:cs typeface="Arial"/>
            </a:endParaRPr>
          </a:p>
          <a:p>
            <a:pPr marL="195580" indent="-182880">
              <a:lnSpc>
                <a:spcPct val="100000"/>
              </a:lnSpc>
              <a:spcBef>
                <a:spcPts val="5"/>
              </a:spcBef>
              <a:buClr>
                <a:srgbClr val="283138"/>
              </a:buClr>
              <a:buChar char="▪"/>
              <a:tabLst>
                <a:tab pos="195580" algn="l"/>
              </a:tabLst>
            </a:pPr>
            <a:r>
              <a:rPr sz="2000" spc="-110" dirty="0">
                <a:latin typeface="Arial"/>
                <a:cs typeface="Arial"/>
              </a:rPr>
              <a:t>Το </a:t>
            </a:r>
            <a:r>
              <a:rPr sz="2000" spc="-5" dirty="0">
                <a:latin typeface="Arial"/>
                <a:cs typeface="Arial"/>
              </a:rPr>
              <a:t>δικαίωμά </a:t>
            </a:r>
            <a:r>
              <a:rPr sz="2000" spc="-10" dirty="0">
                <a:latin typeface="Arial"/>
                <a:cs typeface="Arial"/>
              </a:rPr>
              <a:t>του </a:t>
            </a:r>
            <a:r>
              <a:rPr sz="2000" dirty="0">
                <a:latin typeface="Arial"/>
                <a:cs typeface="Arial"/>
              </a:rPr>
              <a:t>να </a:t>
            </a:r>
            <a:r>
              <a:rPr sz="2000" spc="-10" dirty="0">
                <a:latin typeface="Arial"/>
                <a:cs typeface="Arial"/>
              </a:rPr>
              <a:t>ακούγεται. </a:t>
            </a:r>
            <a:r>
              <a:rPr sz="2000" spc="-15" dirty="0">
                <a:solidFill>
                  <a:srgbClr val="0070C0"/>
                </a:solidFill>
                <a:latin typeface="Arial"/>
                <a:cs typeface="Arial"/>
              </a:rPr>
              <a:t>(ΕΛΕΥΘΕΡΙΑ</a:t>
            </a:r>
            <a:r>
              <a:rPr sz="2000" spc="-20" dirty="0">
                <a:solidFill>
                  <a:srgbClr val="0070C0"/>
                </a:solidFill>
                <a:latin typeface="Arial"/>
                <a:cs typeface="Arial"/>
              </a:rPr>
              <a:t> </a:t>
            </a:r>
            <a:r>
              <a:rPr sz="2000" dirty="0">
                <a:solidFill>
                  <a:srgbClr val="0070C0"/>
                </a:solidFill>
                <a:latin typeface="Arial"/>
                <a:cs typeface="Arial"/>
              </a:rPr>
              <a:t>ΓΝΩΜΗΣ)</a:t>
            </a:r>
            <a:endParaRPr sz="2000">
              <a:latin typeface="Arial"/>
              <a:cs typeface="Arial"/>
            </a:endParaRPr>
          </a:p>
          <a:p>
            <a:pPr>
              <a:lnSpc>
                <a:spcPct val="100000"/>
              </a:lnSpc>
              <a:spcBef>
                <a:spcPts val="5"/>
              </a:spcBef>
              <a:buClr>
                <a:srgbClr val="283138"/>
              </a:buClr>
              <a:buFont typeface="Arial"/>
              <a:buChar char="▪"/>
            </a:pPr>
            <a:endParaRPr sz="2500">
              <a:latin typeface="Arial"/>
              <a:cs typeface="Arial"/>
            </a:endParaRPr>
          </a:p>
          <a:p>
            <a:pPr marL="195580" indent="-182880">
              <a:lnSpc>
                <a:spcPct val="100000"/>
              </a:lnSpc>
              <a:buClr>
                <a:srgbClr val="283138"/>
              </a:buClr>
              <a:buChar char="▪"/>
              <a:tabLst>
                <a:tab pos="195580" algn="l"/>
              </a:tabLst>
            </a:pPr>
            <a:r>
              <a:rPr sz="2000" spc="-110" dirty="0">
                <a:latin typeface="Arial"/>
                <a:cs typeface="Arial"/>
              </a:rPr>
              <a:t>Το </a:t>
            </a:r>
            <a:r>
              <a:rPr sz="2000" spc="-5" dirty="0">
                <a:latin typeface="Arial"/>
                <a:cs typeface="Arial"/>
              </a:rPr>
              <a:t>δικαίωμά </a:t>
            </a:r>
            <a:r>
              <a:rPr sz="2000" spc="-10" dirty="0">
                <a:latin typeface="Arial"/>
                <a:cs typeface="Arial"/>
              </a:rPr>
              <a:t>του </a:t>
            </a:r>
            <a:r>
              <a:rPr sz="2000" dirty="0">
                <a:latin typeface="Arial"/>
                <a:cs typeface="Arial"/>
              </a:rPr>
              <a:t>να επιλέγει. </a:t>
            </a:r>
            <a:r>
              <a:rPr sz="2000" spc="-10" dirty="0">
                <a:solidFill>
                  <a:srgbClr val="0070C0"/>
                </a:solidFill>
                <a:latin typeface="Arial"/>
                <a:cs typeface="Arial"/>
              </a:rPr>
              <a:t>(ΕΛΕΥΘΕΡΙΑ</a:t>
            </a:r>
            <a:r>
              <a:rPr sz="2000" spc="-90" dirty="0">
                <a:solidFill>
                  <a:srgbClr val="0070C0"/>
                </a:solidFill>
                <a:latin typeface="Arial"/>
                <a:cs typeface="Arial"/>
              </a:rPr>
              <a:t> </a:t>
            </a:r>
            <a:r>
              <a:rPr sz="2000" spc="-5" dirty="0">
                <a:solidFill>
                  <a:srgbClr val="0070C0"/>
                </a:solidFill>
                <a:latin typeface="Arial"/>
                <a:cs typeface="Arial"/>
              </a:rPr>
              <a:t>ΕΠΙΛΟΓΗΣ)</a:t>
            </a:r>
            <a:endParaRPr sz="2000">
              <a:latin typeface="Arial"/>
              <a:cs typeface="Arial"/>
            </a:endParaRPr>
          </a:p>
          <a:p>
            <a:pPr>
              <a:lnSpc>
                <a:spcPct val="100000"/>
              </a:lnSpc>
              <a:spcBef>
                <a:spcPts val="5"/>
              </a:spcBef>
              <a:buClr>
                <a:srgbClr val="283138"/>
              </a:buClr>
              <a:buFont typeface="Arial"/>
              <a:buChar char="▪"/>
            </a:pPr>
            <a:endParaRPr sz="2500">
              <a:latin typeface="Arial"/>
              <a:cs typeface="Arial"/>
            </a:endParaRPr>
          </a:p>
          <a:p>
            <a:pPr marL="195580" indent="-182880">
              <a:lnSpc>
                <a:spcPct val="100000"/>
              </a:lnSpc>
              <a:buClr>
                <a:srgbClr val="283138"/>
              </a:buClr>
              <a:buChar char="▪"/>
              <a:tabLst>
                <a:tab pos="195580" algn="l"/>
              </a:tabLst>
            </a:pPr>
            <a:r>
              <a:rPr sz="2000" spc="-110" dirty="0">
                <a:latin typeface="Arial"/>
                <a:cs typeface="Arial"/>
              </a:rPr>
              <a:t>Το </a:t>
            </a:r>
            <a:r>
              <a:rPr sz="2000" spc="-5" dirty="0">
                <a:latin typeface="Arial"/>
                <a:cs typeface="Arial"/>
              </a:rPr>
              <a:t>δικαίωμά </a:t>
            </a:r>
            <a:r>
              <a:rPr sz="2000" spc="-10" dirty="0">
                <a:latin typeface="Arial"/>
                <a:cs typeface="Arial"/>
              </a:rPr>
              <a:t>του </a:t>
            </a:r>
            <a:r>
              <a:rPr sz="2000" dirty="0">
                <a:latin typeface="Arial"/>
                <a:cs typeface="Arial"/>
              </a:rPr>
              <a:t>να πληροφορείται. </a:t>
            </a:r>
            <a:r>
              <a:rPr sz="2000" dirty="0">
                <a:solidFill>
                  <a:srgbClr val="0070C0"/>
                </a:solidFill>
                <a:latin typeface="Arial"/>
                <a:cs typeface="Arial"/>
              </a:rPr>
              <a:t>(ΣΩΣΤΗ ΠΛΞΗΡΟΦΟΡΗΣΗ)</a:t>
            </a:r>
            <a:endParaRPr sz="20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marR="5080">
              <a:lnSpc>
                <a:spcPct val="100000"/>
              </a:lnSpc>
              <a:spcBef>
                <a:spcPts val="100"/>
              </a:spcBef>
            </a:pPr>
            <a:r>
              <a:rPr b="0" spc="-15" dirty="0">
                <a:latin typeface="Arial"/>
                <a:cs typeface="Arial"/>
              </a:rPr>
              <a:t>Μονοπωλιακές </a:t>
            </a:r>
            <a:r>
              <a:rPr b="0" spc="-20" dirty="0">
                <a:latin typeface="Arial"/>
                <a:cs typeface="Arial"/>
              </a:rPr>
              <a:t>και ολιγοπωλιακές  καταστάσεις</a:t>
            </a:r>
          </a:p>
        </p:txBody>
      </p:sp>
      <p:sp>
        <p:nvSpPr>
          <p:cNvPr id="3" name="object 3"/>
          <p:cNvSpPr txBox="1"/>
          <p:nvPr/>
        </p:nvSpPr>
        <p:spPr>
          <a:xfrm>
            <a:off x="762000" y="3006598"/>
            <a:ext cx="7696200" cy="2769870"/>
          </a:xfrm>
          <a:prstGeom prst="rect">
            <a:avLst/>
          </a:prstGeom>
        </p:spPr>
        <p:txBody>
          <a:bodyPr vert="horz" wrap="square" lIns="0" tIns="13335" rIns="0" bIns="0" rtlCol="0">
            <a:spAutoFit/>
          </a:bodyPr>
          <a:lstStyle/>
          <a:p>
            <a:pPr marL="12700">
              <a:lnSpc>
                <a:spcPct val="100000"/>
              </a:lnSpc>
              <a:spcBef>
                <a:spcPts val="105"/>
              </a:spcBef>
            </a:pPr>
            <a:r>
              <a:rPr sz="2000" dirty="0">
                <a:solidFill>
                  <a:srgbClr val="0070C0"/>
                </a:solidFill>
                <a:latin typeface="Arial"/>
                <a:cs typeface="Arial"/>
              </a:rPr>
              <a:t>ΣΕ </a:t>
            </a:r>
            <a:r>
              <a:rPr sz="2000" spc="-5" dirty="0">
                <a:solidFill>
                  <a:srgbClr val="0070C0"/>
                </a:solidFill>
                <a:latin typeface="Arial"/>
                <a:cs typeface="Arial"/>
              </a:rPr>
              <a:t>ΜΙΑ </a:t>
            </a:r>
            <a:r>
              <a:rPr sz="2000" dirty="0">
                <a:solidFill>
                  <a:srgbClr val="0070C0"/>
                </a:solidFill>
                <a:latin typeface="Arial"/>
                <a:cs typeface="Arial"/>
              </a:rPr>
              <a:t>ΙΔΕΩΣΗ </a:t>
            </a:r>
            <a:r>
              <a:rPr sz="2000" spc="-50" dirty="0">
                <a:solidFill>
                  <a:srgbClr val="0070C0"/>
                </a:solidFill>
                <a:latin typeface="Arial"/>
                <a:cs typeface="Arial"/>
              </a:rPr>
              <a:t>ΚΑΤΑΣΤΑΣΗ</a:t>
            </a:r>
            <a:r>
              <a:rPr sz="2000" dirty="0">
                <a:latin typeface="Arial"/>
                <a:cs typeface="Arial"/>
              </a:rPr>
              <a:t>, </a:t>
            </a:r>
            <a:r>
              <a:rPr sz="2000" spc="-5" dirty="0">
                <a:latin typeface="Arial"/>
                <a:cs typeface="Arial"/>
              </a:rPr>
              <a:t>Σε </a:t>
            </a:r>
            <a:r>
              <a:rPr sz="2000" dirty="0">
                <a:latin typeface="Arial"/>
                <a:cs typeface="Arial"/>
              </a:rPr>
              <a:t>μια αγορά</a:t>
            </a:r>
            <a:r>
              <a:rPr sz="2000" spc="-145" dirty="0">
                <a:latin typeface="Arial"/>
                <a:cs typeface="Arial"/>
              </a:rPr>
              <a:t> </a:t>
            </a:r>
            <a:r>
              <a:rPr sz="2000" spc="-10" dirty="0">
                <a:latin typeface="Arial"/>
                <a:cs typeface="Arial"/>
              </a:rPr>
              <a:t>που</a:t>
            </a:r>
            <a:endParaRPr sz="2000" dirty="0">
              <a:latin typeface="Arial"/>
              <a:cs typeface="Arial"/>
            </a:endParaRPr>
          </a:p>
          <a:p>
            <a:pPr>
              <a:lnSpc>
                <a:spcPct val="100000"/>
              </a:lnSpc>
              <a:spcBef>
                <a:spcPts val="40"/>
              </a:spcBef>
            </a:pPr>
            <a:endParaRPr sz="2050" dirty="0">
              <a:latin typeface="Arial"/>
              <a:cs typeface="Arial"/>
            </a:endParaRPr>
          </a:p>
          <a:p>
            <a:pPr marL="12700">
              <a:lnSpc>
                <a:spcPct val="100000"/>
              </a:lnSpc>
            </a:pPr>
            <a:r>
              <a:rPr sz="2000" spc="-10" dirty="0">
                <a:latin typeface="Arial"/>
                <a:cs typeface="Arial"/>
              </a:rPr>
              <a:t>χαρακτηρίζεται </a:t>
            </a:r>
            <a:r>
              <a:rPr sz="2000" spc="-5" dirty="0">
                <a:latin typeface="Arial"/>
                <a:cs typeface="Arial"/>
              </a:rPr>
              <a:t>από συνθήκες </a:t>
            </a:r>
            <a:r>
              <a:rPr sz="2000" b="1" i="1" dirty="0">
                <a:solidFill>
                  <a:srgbClr val="0070C0"/>
                </a:solidFill>
                <a:latin typeface="Arial-BoldItalicMT"/>
                <a:cs typeface="Arial-BoldItalicMT"/>
              </a:rPr>
              <a:t>τέλειου ανταγωνισμού</a:t>
            </a:r>
            <a:r>
              <a:rPr sz="2000" b="1" i="1" spc="-60" dirty="0">
                <a:solidFill>
                  <a:srgbClr val="0070C0"/>
                </a:solidFill>
                <a:latin typeface="Arial-BoldItalicMT"/>
                <a:cs typeface="Arial-BoldItalicMT"/>
              </a:rPr>
              <a:t> </a:t>
            </a:r>
            <a:r>
              <a:rPr sz="2000" spc="-5" dirty="0">
                <a:latin typeface="Arial"/>
                <a:cs typeface="Arial"/>
              </a:rPr>
              <a:t>υπάρχει</a:t>
            </a:r>
            <a:endParaRPr sz="2000" dirty="0">
              <a:latin typeface="Arial"/>
              <a:cs typeface="Arial"/>
            </a:endParaRPr>
          </a:p>
          <a:p>
            <a:pPr marL="12700" marR="299720">
              <a:lnSpc>
                <a:spcPct val="200000"/>
              </a:lnSpc>
              <a:spcBef>
                <a:spcPts val="5"/>
              </a:spcBef>
            </a:pPr>
            <a:r>
              <a:rPr sz="2000" dirty="0">
                <a:latin typeface="Arial"/>
                <a:cs typeface="Arial"/>
              </a:rPr>
              <a:t>η </a:t>
            </a:r>
            <a:r>
              <a:rPr sz="2000" spc="-10" dirty="0">
                <a:latin typeface="Arial"/>
                <a:cs typeface="Arial"/>
              </a:rPr>
              <a:t>τάση, κατά </a:t>
            </a:r>
            <a:r>
              <a:rPr sz="2000" spc="-5" dirty="0">
                <a:latin typeface="Arial"/>
                <a:cs typeface="Arial"/>
              </a:rPr>
              <a:t>έναν αυτόματο </a:t>
            </a:r>
            <a:r>
              <a:rPr sz="2000" spc="-10" dirty="0">
                <a:latin typeface="Arial"/>
                <a:cs typeface="Arial"/>
              </a:rPr>
              <a:t>τρόπο, </a:t>
            </a:r>
            <a:r>
              <a:rPr sz="2000" spc="-5" dirty="0">
                <a:latin typeface="Arial"/>
                <a:cs typeface="Arial"/>
              </a:rPr>
              <a:t>οι αγορές </a:t>
            </a:r>
            <a:r>
              <a:rPr sz="2000" dirty="0">
                <a:latin typeface="Arial"/>
                <a:cs typeface="Arial"/>
              </a:rPr>
              <a:t>να συγκλίνουν  </a:t>
            </a:r>
            <a:r>
              <a:rPr sz="2000" spc="-10" dirty="0">
                <a:latin typeface="Arial"/>
                <a:cs typeface="Arial"/>
              </a:rPr>
              <a:t>στο </a:t>
            </a:r>
            <a:r>
              <a:rPr sz="2000" spc="-5" dirty="0">
                <a:latin typeface="Arial"/>
                <a:cs typeface="Arial"/>
              </a:rPr>
              <a:t>σημείο </a:t>
            </a:r>
            <a:r>
              <a:rPr sz="2000" spc="-15" dirty="0">
                <a:latin typeface="Arial"/>
                <a:cs typeface="Arial"/>
              </a:rPr>
              <a:t>όπου </a:t>
            </a:r>
            <a:r>
              <a:rPr sz="2000" b="1" dirty="0">
                <a:solidFill>
                  <a:srgbClr val="0070C0"/>
                </a:solidFill>
                <a:latin typeface="Arial"/>
                <a:cs typeface="Arial"/>
              </a:rPr>
              <a:t>οι αγοραστές </a:t>
            </a:r>
            <a:r>
              <a:rPr sz="2000" b="1" spc="-25" dirty="0">
                <a:solidFill>
                  <a:srgbClr val="0070C0"/>
                </a:solidFill>
                <a:latin typeface="Arial"/>
                <a:cs typeface="Arial"/>
              </a:rPr>
              <a:t>και </a:t>
            </a:r>
            <a:r>
              <a:rPr sz="2000" b="1" dirty="0">
                <a:solidFill>
                  <a:srgbClr val="0070C0"/>
                </a:solidFill>
                <a:latin typeface="Arial"/>
                <a:cs typeface="Arial"/>
              </a:rPr>
              <a:t>οι </a:t>
            </a:r>
            <a:r>
              <a:rPr sz="2000" b="1" spc="-10" dirty="0">
                <a:solidFill>
                  <a:srgbClr val="0070C0"/>
                </a:solidFill>
                <a:latin typeface="Arial"/>
                <a:cs typeface="Arial"/>
              </a:rPr>
              <a:t>πωλητές </a:t>
            </a:r>
            <a:r>
              <a:rPr sz="2000" b="1" spc="-30" dirty="0">
                <a:solidFill>
                  <a:srgbClr val="0070C0"/>
                </a:solidFill>
                <a:latin typeface="Arial"/>
                <a:cs typeface="Arial"/>
              </a:rPr>
              <a:t>κατά </a:t>
            </a:r>
            <a:r>
              <a:rPr sz="2000" b="1" spc="5" dirty="0" err="1">
                <a:solidFill>
                  <a:srgbClr val="0070C0"/>
                </a:solidFill>
                <a:latin typeface="Arial"/>
                <a:cs typeface="Arial"/>
              </a:rPr>
              <a:t>μέσο</a:t>
            </a:r>
            <a:r>
              <a:rPr sz="2000" b="1" spc="5" dirty="0">
                <a:solidFill>
                  <a:srgbClr val="0070C0"/>
                </a:solidFill>
                <a:latin typeface="Arial"/>
                <a:cs typeface="Arial"/>
              </a:rPr>
              <a:t> </a:t>
            </a:r>
            <a:r>
              <a:rPr sz="2000" b="1" dirty="0" err="1">
                <a:solidFill>
                  <a:srgbClr val="0070C0"/>
                </a:solidFill>
                <a:latin typeface="Arial"/>
                <a:cs typeface="Arial"/>
              </a:rPr>
              <a:t>όρο</a:t>
            </a:r>
            <a:r>
              <a:rPr sz="2000" b="1" dirty="0">
                <a:solidFill>
                  <a:srgbClr val="0070C0"/>
                </a:solidFill>
                <a:latin typeface="Arial"/>
                <a:cs typeface="Arial"/>
              </a:rPr>
              <a:t> </a:t>
            </a:r>
            <a:r>
              <a:rPr sz="2000" b="1" spc="-10" dirty="0">
                <a:solidFill>
                  <a:srgbClr val="0070C0"/>
                </a:solidFill>
                <a:latin typeface="Arial"/>
                <a:cs typeface="Arial"/>
              </a:rPr>
              <a:t>απολαμβάνουν </a:t>
            </a:r>
            <a:r>
              <a:rPr sz="2000" b="1" dirty="0">
                <a:solidFill>
                  <a:srgbClr val="0070C0"/>
                </a:solidFill>
                <a:latin typeface="Arial"/>
                <a:cs typeface="Arial"/>
              </a:rPr>
              <a:t>την αξία </a:t>
            </a:r>
            <a:r>
              <a:rPr sz="2000" b="1" spc="-20" dirty="0">
                <a:solidFill>
                  <a:srgbClr val="0070C0"/>
                </a:solidFill>
                <a:latin typeface="Arial"/>
                <a:cs typeface="Arial"/>
              </a:rPr>
              <a:t>που</a:t>
            </a:r>
            <a:r>
              <a:rPr sz="2000" b="1" spc="-85" dirty="0">
                <a:solidFill>
                  <a:srgbClr val="0070C0"/>
                </a:solidFill>
                <a:latin typeface="Arial"/>
                <a:cs typeface="Arial"/>
              </a:rPr>
              <a:t> </a:t>
            </a:r>
            <a:r>
              <a:rPr sz="2000" b="1" spc="-5" dirty="0">
                <a:solidFill>
                  <a:srgbClr val="0070C0"/>
                </a:solidFill>
                <a:latin typeface="Arial"/>
                <a:cs typeface="Arial"/>
              </a:rPr>
              <a:t>συνεισφέρουν.</a:t>
            </a:r>
            <a:endParaRPr sz="2000" dirty="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37640" y="531621"/>
            <a:ext cx="7113905" cy="5856090"/>
          </a:xfrm>
          <a:prstGeom prst="rect">
            <a:avLst/>
          </a:prstGeom>
        </p:spPr>
        <p:txBody>
          <a:bodyPr vert="horz" wrap="square" lIns="0" tIns="13335" rIns="0" bIns="0" rtlCol="0">
            <a:spAutoFit/>
          </a:bodyPr>
          <a:lstStyle/>
          <a:p>
            <a:pPr marL="12700">
              <a:lnSpc>
                <a:spcPct val="100000"/>
              </a:lnSpc>
              <a:spcBef>
                <a:spcPts val="105"/>
              </a:spcBef>
            </a:pPr>
            <a:r>
              <a:rPr sz="2000" b="1" dirty="0">
                <a:solidFill>
                  <a:srgbClr val="0070C0"/>
                </a:solidFill>
                <a:latin typeface="Arial"/>
                <a:cs typeface="Arial"/>
              </a:rPr>
              <a:t>Οι </a:t>
            </a:r>
            <a:r>
              <a:rPr sz="2000" b="1" spc="-5" dirty="0">
                <a:solidFill>
                  <a:srgbClr val="0070C0"/>
                </a:solidFill>
                <a:latin typeface="Arial"/>
                <a:cs typeface="Arial"/>
              </a:rPr>
              <a:t>συνθήκες </a:t>
            </a:r>
            <a:r>
              <a:rPr sz="2000" b="1" dirty="0">
                <a:solidFill>
                  <a:srgbClr val="0070C0"/>
                </a:solidFill>
                <a:latin typeface="Arial"/>
                <a:cs typeface="Arial"/>
              </a:rPr>
              <a:t>αυτές</a:t>
            </a:r>
            <a:r>
              <a:rPr sz="2000" b="1" spc="-80" dirty="0">
                <a:solidFill>
                  <a:srgbClr val="0070C0"/>
                </a:solidFill>
                <a:latin typeface="Arial"/>
                <a:cs typeface="Arial"/>
              </a:rPr>
              <a:t> </a:t>
            </a:r>
            <a:r>
              <a:rPr sz="2000" b="1" spc="-5" dirty="0">
                <a:solidFill>
                  <a:srgbClr val="0070C0"/>
                </a:solidFill>
                <a:latin typeface="Arial"/>
                <a:cs typeface="Arial"/>
              </a:rPr>
              <a:t>είναι:</a:t>
            </a:r>
            <a:endParaRPr sz="2000" dirty="0">
              <a:latin typeface="Arial"/>
              <a:cs typeface="Arial"/>
            </a:endParaRPr>
          </a:p>
          <a:p>
            <a:pPr>
              <a:lnSpc>
                <a:spcPct val="100000"/>
              </a:lnSpc>
            </a:pPr>
            <a:endParaRPr sz="2500" dirty="0">
              <a:latin typeface="Arial"/>
              <a:cs typeface="Arial"/>
            </a:endParaRPr>
          </a:p>
          <a:p>
            <a:pPr marL="129539" indent="-117475">
              <a:lnSpc>
                <a:spcPts val="2280"/>
              </a:lnSpc>
              <a:spcBef>
                <a:spcPts val="5"/>
              </a:spcBef>
              <a:buClr>
                <a:srgbClr val="283138"/>
              </a:buClr>
              <a:buSzPct val="95000"/>
              <a:buChar char="▪"/>
              <a:tabLst>
                <a:tab pos="130175" algn="l"/>
              </a:tabLst>
            </a:pPr>
            <a:r>
              <a:rPr sz="2000" spc="-10" dirty="0">
                <a:solidFill>
                  <a:srgbClr val="0070C0"/>
                </a:solidFill>
                <a:latin typeface="Arial"/>
                <a:cs typeface="Arial"/>
              </a:rPr>
              <a:t>Υπάρχουν πάρα </a:t>
            </a:r>
            <a:r>
              <a:rPr sz="2000" spc="-15" dirty="0">
                <a:solidFill>
                  <a:srgbClr val="0070C0"/>
                </a:solidFill>
                <a:latin typeface="Arial"/>
                <a:cs typeface="Arial"/>
              </a:rPr>
              <a:t>πολλοί </a:t>
            </a:r>
            <a:r>
              <a:rPr sz="2000" spc="-5" dirty="0">
                <a:solidFill>
                  <a:srgbClr val="0070C0"/>
                </a:solidFill>
                <a:latin typeface="Arial"/>
                <a:cs typeface="Arial"/>
              </a:rPr>
              <a:t>αγοραστές </a:t>
            </a:r>
            <a:r>
              <a:rPr sz="2000" spc="-10" dirty="0">
                <a:solidFill>
                  <a:srgbClr val="0070C0"/>
                </a:solidFill>
                <a:latin typeface="Arial"/>
                <a:cs typeface="Arial"/>
              </a:rPr>
              <a:t>και πωλητές </a:t>
            </a:r>
            <a:r>
              <a:rPr sz="2000" spc="-10" dirty="0">
                <a:latin typeface="Arial"/>
                <a:cs typeface="Arial"/>
              </a:rPr>
              <a:t>χωρίς</a:t>
            </a:r>
            <a:r>
              <a:rPr sz="2000" spc="-110" dirty="0">
                <a:latin typeface="Arial"/>
                <a:cs typeface="Arial"/>
              </a:rPr>
              <a:t> </a:t>
            </a:r>
            <a:r>
              <a:rPr sz="2000" spc="-5" dirty="0">
                <a:latin typeface="Arial"/>
                <a:cs typeface="Arial"/>
              </a:rPr>
              <a:t>κανείς</a:t>
            </a:r>
            <a:endParaRPr sz="2000" dirty="0">
              <a:latin typeface="Arial"/>
              <a:cs typeface="Arial"/>
            </a:endParaRPr>
          </a:p>
          <a:p>
            <a:pPr marL="12700">
              <a:lnSpc>
                <a:spcPts val="2280"/>
              </a:lnSpc>
            </a:pPr>
            <a:r>
              <a:rPr sz="2000" dirty="0">
                <a:latin typeface="Arial"/>
                <a:cs typeface="Arial"/>
              </a:rPr>
              <a:t>να </a:t>
            </a:r>
            <a:r>
              <a:rPr sz="2000" spc="-10" dirty="0">
                <a:latin typeface="Arial"/>
                <a:cs typeface="Arial"/>
              </a:rPr>
              <a:t>απολαμβάνει </a:t>
            </a:r>
            <a:r>
              <a:rPr sz="2000" spc="-5" dirty="0">
                <a:latin typeface="Arial"/>
                <a:cs typeface="Arial"/>
              </a:rPr>
              <a:t>κάτι</a:t>
            </a:r>
            <a:r>
              <a:rPr sz="2000" spc="-35" dirty="0">
                <a:latin typeface="Arial"/>
                <a:cs typeface="Arial"/>
              </a:rPr>
              <a:t> </a:t>
            </a:r>
            <a:r>
              <a:rPr sz="2000" spc="-5" dirty="0">
                <a:latin typeface="Arial"/>
                <a:cs typeface="Arial"/>
              </a:rPr>
              <a:t>σημαντικό.</a:t>
            </a:r>
            <a:endParaRPr sz="2000" dirty="0">
              <a:latin typeface="Arial"/>
              <a:cs typeface="Arial"/>
            </a:endParaRPr>
          </a:p>
          <a:p>
            <a:pPr marL="12700" marR="257810">
              <a:lnSpc>
                <a:spcPts val="2160"/>
              </a:lnSpc>
              <a:spcBef>
                <a:spcPts val="509"/>
              </a:spcBef>
              <a:buClr>
                <a:srgbClr val="283138"/>
              </a:buClr>
              <a:buSzPct val="95000"/>
              <a:buChar char="▪"/>
              <a:tabLst>
                <a:tab pos="130175" algn="l"/>
              </a:tabLst>
            </a:pPr>
            <a:r>
              <a:rPr sz="2000" spc="-10" dirty="0">
                <a:solidFill>
                  <a:srgbClr val="0070C0"/>
                </a:solidFill>
                <a:latin typeface="Arial"/>
                <a:cs typeface="Arial"/>
              </a:rPr>
              <a:t>Όλοι </a:t>
            </a:r>
            <a:r>
              <a:rPr sz="2000" spc="-5" dirty="0">
                <a:solidFill>
                  <a:srgbClr val="0070C0"/>
                </a:solidFill>
                <a:latin typeface="Arial"/>
                <a:cs typeface="Arial"/>
              </a:rPr>
              <a:t>οι αγοραστές </a:t>
            </a:r>
            <a:r>
              <a:rPr sz="2000" spc="-10" dirty="0">
                <a:solidFill>
                  <a:srgbClr val="0070C0"/>
                </a:solidFill>
                <a:latin typeface="Arial"/>
                <a:cs typeface="Arial"/>
              </a:rPr>
              <a:t>και </a:t>
            </a:r>
            <a:r>
              <a:rPr sz="2000" spc="-5" dirty="0">
                <a:solidFill>
                  <a:srgbClr val="0070C0"/>
                </a:solidFill>
                <a:latin typeface="Arial"/>
                <a:cs typeface="Arial"/>
              </a:rPr>
              <a:t>οι </a:t>
            </a:r>
            <a:r>
              <a:rPr sz="2000" spc="-10" dirty="0">
                <a:solidFill>
                  <a:srgbClr val="0070C0"/>
                </a:solidFill>
                <a:latin typeface="Arial"/>
                <a:cs typeface="Arial"/>
              </a:rPr>
              <a:t>πωλητές μπορούν </a:t>
            </a:r>
            <a:r>
              <a:rPr sz="2000" dirty="0">
                <a:solidFill>
                  <a:srgbClr val="0070C0"/>
                </a:solidFill>
                <a:latin typeface="Arial"/>
                <a:cs typeface="Arial"/>
              </a:rPr>
              <a:t>να </a:t>
            </a:r>
            <a:r>
              <a:rPr sz="2000" spc="-10" dirty="0">
                <a:solidFill>
                  <a:srgbClr val="0070C0"/>
                </a:solidFill>
                <a:latin typeface="Arial"/>
                <a:cs typeface="Arial"/>
              </a:rPr>
              <a:t>μπούν και </a:t>
            </a:r>
            <a:r>
              <a:rPr sz="2000" dirty="0" err="1">
                <a:solidFill>
                  <a:srgbClr val="0070C0"/>
                </a:solidFill>
                <a:latin typeface="Arial"/>
                <a:cs typeface="Arial"/>
              </a:rPr>
              <a:t>ν</a:t>
            </a:r>
            <a:r>
              <a:rPr sz="2000" dirty="0">
                <a:solidFill>
                  <a:srgbClr val="0070C0"/>
                </a:solidFill>
                <a:latin typeface="Arial"/>
                <a:cs typeface="Arial"/>
              </a:rPr>
              <a:t>α  β</a:t>
            </a:r>
            <a:r>
              <a:rPr sz="2000" dirty="0" err="1">
                <a:solidFill>
                  <a:srgbClr val="0070C0"/>
                </a:solidFill>
                <a:latin typeface="Arial"/>
                <a:cs typeface="Arial"/>
              </a:rPr>
              <a:t>γο</a:t>
            </a:r>
            <a:r>
              <a:rPr lang="el-GR" sz="2000" dirty="0">
                <a:solidFill>
                  <a:srgbClr val="0070C0"/>
                </a:solidFill>
                <a:latin typeface="Arial"/>
                <a:cs typeface="Arial"/>
              </a:rPr>
              <a:t>υ</a:t>
            </a:r>
            <a:r>
              <a:rPr sz="2000" dirty="0" err="1">
                <a:solidFill>
                  <a:srgbClr val="0070C0"/>
                </a:solidFill>
                <a:latin typeface="Arial"/>
                <a:cs typeface="Arial"/>
              </a:rPr>
              <a:t>ν</a:t>
            </a:r>
            <a:r>
              <a:rPr sz="2000" dirty="0">
                <a:solidFill>
                  <a:srgbClr val="0070C0"/>
                </a:solidFill>
                <a:latin typeface="Arial"/>
                <a:cs typeface="Arial"/>
              </a:rPr>
              <a:t> </a:t>
            </a:r>
            <a:r>
              <a:rPr sz="2000" spc="-5" dirty="0">
                <a:solidFill>
                  <a:srgbClr val="0070C0"/>
                </a:solidFill>
                <a:latin typeface="Arial"/>
                <a:cs typeface="Arial"/>
              </a:rPr>
              <a:t>στην </a:t>
            </a:r>
            <a:r>
              <a:rPr sz="2000" dirty="0">
                <a:solidFill>
                  <a:srgbClr val="0070C0"/>
                </a:solidFill>
                <a:latin typeface="Arial"/>
                <a:cs typeface="Arial"/>
              </a:rPr>
              <a:t>αγορά </a:t>
            </a:r>
            <a:r>
              <a:rPr sz="2000" spc="-5" dirty="0">
                <a:solidFill>
                  <a:srgbClr val="0070C0"/>
                </a:solidFill>
                <a:latin typeface="Arial"/>
                <a:cs typeface="Arial"/>
              </a:rPr>
              <a:t>ελεύθερα </a:t>
            </a:r>
            <a:r>
              <a:rPr sz="2000" spc="-10" dirty="0">
                <a:solidFill>
                  <a:srgbClr val="0070C0"/>
                </a:solidFill>
                <a:latin typeface="Arial"/>
                <a:cs typeface="Arial"/>
              </a:rPr>
              <a:t>και </a:t>
            </a:r>
            <a:r>
              <a:rPr sz="2000" spc="-5" dirty="0">
                <a:solidFill>
                  <a:srgbClr val="0070C0"/>
                </a:solidFill>
                <a:latin typeface="Arial"/>
                <a:cs typeface="Arial"/>
              </a:rPr>
              <a:t>άμεσα </a:t>
            </a:r>
            <a:r>
              <a:rPr sz="2000" spc="-10" dirty="0">
                <a:solidFill>
                  <a:srgbClr val="0070C0"/>
                </a:solidFill>
                <a:latin typeface="Arial"/>
                <a:cs typeface="Arial"/>
              </a:rPr>
              <a:t>χωρίς</a:t>
            </a:r>
            <a:r>
              <a:rPr sz="2000" spc="-95" dirty="0">
                <a:solidFill>
                  <a:srgbClr val="0070C0"/>
                </a:solidFill>
                <a:latin typeface="Arial"/>
                <a:cs typeface="Arial"/>
              </a:rPr>
              <a:t> </a:t>
            </a:r>
            <a:r>
              <a:rPr sz="2000" spc="-10" dirty="0">
                <a:solidFill>
                  <a:srgbClr val="0070C0"/>
                </a:solidFill>
                <a:latin typeface="Arial"/>
                <a:cs typeface="Arial"/>
              </a:rPr>
              <a:t>κόστος.</a:t>
            </a:r>
            <a:endParaRPr sz="2000" dirty="0">
              <a:latin typeface="Arial"/>
              <a:cs typeface="Arial"/>
            </a:endParaRPr>
          </a:p>
          <a:p>
            <a:pPr marL="12700" marR="210185">
              <a:lnSpc>
                <a:spcPct val="90000"/>
              </a:lnSpc>
              <a:spcBef>
                <a:spcPts val="450"/>
              </a:spcBef>
              <a:buClr>
                <a:srgbClr val="283138"/>
              </a:buClr>
              <a:buSzPct val="95000"/>
              <a:buChar char="▪"/>
              <a:tabLst>
                <a:tab pos="130175" algn="l"/>
              </a:tabLst>
            </a:pPr>
            <a:r>
              <a:rPr sz="2000" spc="-10" dirty="0">
                <a:solidFill>
                  <a:srgbClr val="0070C0"/>
                </a:solidFill>
                <a:latin typeface="Arial"/>
                <a:cs typeface="Arial"/>
              </a:rPr>
              <a:t>Όλοι </a:t>
            </a:r>
            <a:r>
              <a:rPr sz="2000" spc="-5" dirty="0">
                <a:solidFill>
                  <a:srgbClr val="0070C0"/>
                </a:solidFill>
                <a:latin typeface="Arial"/>
                <a:cs typeface="Arial"/>
              </a:rPr>
              <a:t>οι αγοραστές </a:t>
            </a:r>
            <a:r>
              <a:rPr sz="2000" spc="-10" dirty="0">
                <a:solidFill>
                  <a:srgbClr val="0070C0"/>
                </a:solidFill>
                <a:latin typeface="Arial"/>
                <a:cs typeface="Arial"/>
              </a:rPr>
              <a:t>και </a:t>
            </a:r>
            <a:r>
              <a:rPr sz="2000" spc="-5" dirty="0">
                <a:solidFill>
                  <a:srgbClr val="0070C0"/>
                </a:solidFill>
                <a:latin typeface="Arial"/>
                <a:cs typeface="Arial"/>
              </a:rPr>
              <a:t>οι </a:t>
            </a:r>
            <a:r>
              <a:rPr sz="2000" spc="-10" dirty="0">
                <a:solidFill>
                  <a:srgbClr val="0070C0"/>
                </a:solidFill>
                <a:latin typeface="Arial"/>
                <a:cs typeface="Arial"/>
              </a:rPr>
              <a:t>πωλητές έχουν </a:t>
            </a:r>
            <a:r>
              <a:rPr sz="2000" dirty="0">
                <a:solidFill>
                  <a:srgbClr val="0070C0"/>
                </a:solidFill>
                <a:latin typeface="Arial"/>
                <a:cs typeface="Arial"/>
              </a:rPr>
              <a:t>πλήρη γνώση </a:t>
            </a:r>
            <a:r>
              <a:rPr sz="2000" spc="-10" dirty="0">
                <a:solidFill>
                  <a:srgbClr val="0070C0"/>
                </a:solidFill>
                <a:latin typeface="Arial"/>
                <a:cs typeface="Arial"/>
              </a:rPr>
              <a:t>του</a:t>
            </a:r>
            <a:r>
              <a:rPr sz="2000" spc="-130" dirty="0">
                <a:solidFill>
                  <a:srgbClr val="0070C0"/>
                </a:solidFill>
                <a:latin typeface="Arial"/>
                <a:cs typeface="Arial"/>
              </a:rPr>
              <a:t> </a:t>
            </a:r>
            <a:r>
              <a:rPr sz="2000" dirty="0">
                <a:solidFill>
                  <a:srgbClr val="0070C0"/>
                </a:solidFill>
                <a:latin typeface="Arial"/>
                <a:cs typeface="Arial"/>
              </a:rPr>
              <a:t>τι  </a:t>
            </a:r>
            <a:r>
              <a:rPr sz="2000" spc="-5" dirty="0">
                <a:solidFill>
                  <a:srgbClr val="0070C0"/>
                </a:solidFill>
                <a:latin typeface="Arial"/>
                <a:cs typeface="Arial"/>
              </a:rPr>
              <a:t>υπάρχει στην </a:t>
            </a:r>
            <a:r>
              <a:rPr sz="2000" dirty="0">
                <a:solidFill>
                  <a:srgbClr val="0070C0"/>
                </a:solidFill>
                <a:latin typeface="Arial"/>
                <a:cs typeface="Arial"/>
              </a:rPr>
              <a:t>αγορά</a:t>
            </a:r>
            <a:r>
              <a:rPr sz="2000" dirty="0">
                <a:latin typeface="Arial"/>
                <a:cs typeface="Arial"/>
              </a:rPr>
              <a:t>, </a:t>
            </a:r>
            <a:r>
              <a:rPr sz="2000" spc="-5" dirty="0">
                <a:latin typeface="Arial"/>
                <a:cs typeface="Arial"/>
              </a:rPr>
              <a:t>περιλαμβανομένων </a:t>
            </a:r>
            <a:r>
              <a:rPr sz="2000" spc="-10" dirty="0">
                <a:latin typeface="Arial"/>
                <a:cs typeface="Arial"/>
              </a:rPr>
              <a:t>των ποσοτήτων,  ποιοτήτων και</a:t>
            </a:r>
            <a:r>
              <a:rPr sz="2000" spc="-55" dirty="0">
                <a:latin typeface="Arial"/>
                <a:cs typeface="Arial"/>
              </a:rPr>
              <a:t> </a:t>
            </a:r>
            <a:r>
              <a:rPr sz="2000" dirty="0">
                <a:latin typeface="Arial"/>
                <a:cs typeface="Arial"/>
              </a:rPr>
              <a:t>τιμών.</a:t>
            </a:r>
          </a:p>
          <a:p>
            <a:pPr marL="12700" marR="360680">
              <a:lnSpc>
                <a:spcPts val="2160"/>
              </a:lnSpc>
              <a:spcBef>
                <a:spcPts val="509"/>
              </a:spcBef>
              <a:buClr>
                <a:srgbClr val="283138"/>
              </a:buClr>
              <a:buSzPct val="95000"/>
              <a:buChar char="▪"/>
              <a:tabLst>
                <a:tab pos="130175" algn="l"/>
              </a:tabLst>
            </a:pPr>
            <a:r>
              <a:rPr sz="2000" spc="-5" dirty="0">
                <a:solidFill>
                  <a:srgbClr val="0070C0"/>
                </a:solidFill>
                <a:latin typeface="Arial"/>
                <a:cs typeface="Arial"/>
              </a:rPr>
              <a:t>Υπάρχει ομοιότητα </a:t>
            </a:r>
            <a:r>
              <a:rPr sz="2000" spc="-10" dirty="0">
                <a:solidFill>
                  <a:srgbClr val="0070C0"/>
                </a:solidFill>
                <a:latin typeface="Arial"/>
                <a:cs typeface="Arial"/>
              </a:rPr>
              <a:t>στα </a:t>
            </a:r>
            <a:r>
              <a:rPr sz="2000" spc="-5" dirty="0">
                <a:solidFill>
                  <a:srgbClr val="0070C0"/>
                </a:solidFill>
                <a:latin typeface="Arial"/>
                <a:cs typeface="Arial"/>
              </a:rPr>
              <a:t>προϊόντα </a:t>
            </a:r>
            <a:r>
              <a:rPr sz="2000" dirty="0">
                <a:latin typeface="Arial"/>
                <a:cs typeface="Arial"/>
              </a:rPr>
              <a:t>ή </a:t>
            </a:r>
            <a:r>
              <a:rPr sz="2000" dirty="0" err="1">
                <a:latin typeface="Arial"/>
                <a:cs typeface="Arial"/>
              </a:rPr>
              <a:t>στις</a:t>
            </a:r>
            <a:r>
              <a:rPr sz="2000" dirty="0">
                <a:latin typeface="Arial"/>
                <a:cs typeface="Arial"/>
              </a:rPr>
              <a:t> </a:t>
            </a:r>
            <a:r>
              <a:rPr sz="2000" spc="-5" dirty="0" err="1">
                <a:latin typeface="Arial"/>
                <a:cs typeface="Arial"/>
              </a:rPr>
              <a:t>υ</a:t>
            </a:r>
            <a:r>
              <a:rPr sz="2000" spc="-5" dirty="0">
                <a:latin typeface="Arial"/>
                <a:cs typeface="Arial"/>
              </a:rPr>
              <a:t>π</a:t>
            </a:r>
            <a:r>
              <a:rPr sz="2000" spc="-5" dirty="0" err="1">
                <a:latin typeface="Arial"/>
                <a:cs typeface="Arial"/>
              </a:rPr>
              <a:t>ηρεσίες</a:t>
            </a:r>
            <a:r>
              <a:rPr lang="el-GR" sz="2000" spc="-5" dirty="0">
                <a:latin typeface="Arial"/>
                <a:cs typeface="Arial"/>
              </a:rPr>
              <a:t>,</a:t>
            </a:r>
            <a:r>
              <a:rPr sz="2000" spc="-5" dirty="0">
                <a:latin typeface="Arial"/>
                <a:cs typeface="Arial"/>
              </a:rPr>
              <a:t> </a:t>
            </a:r>
            <a:r>
              <a:rPr sz="2000" dirty="0">
                <a:latin typeface="Arial"/>
                <a:cs typeface="Arial"/>
              </a:rPr>
              <a:t>ώστε</a:t>
            </a:r>
            <a:r>
              <a:rPr sz="2000" spc="-145" dirty="0">
                <a:latin typeface="Arial"/>
                <a:cs typeface="Arial"/>
              </a:rPr>
              <a:t> </a:t>
            </a:r>
            <a:r>
              <a:rPr sz="2000" spc="-10" dirty="0">
                <a:latin typeface="Arial"/>
                <a:cs typeface="Arial"/>
              </a:rPr>
              <a:t>να  </a:t>
            </a:r>
            <a:r>
              <a:rPr sz="2000" spc="-5" dirty="0">
                <a:latin typeface="Arial"/>
                <a:cs typeface="Arial"/>
              </a:rPr>
              <a:t>μη </a:t>
            </a:r>
            <a:r>
              <a:rPr sz="2000" spc="-10" dirty="0">
                <a:latin typeface="Arial"/>
                <a:cs typeface="Arial"/>
              </a:rPr>
              <a:t>διαφοροποιούνται κατά </a:t>
            </a:r>
            <a:r>
              <a:rPr sz="2000" spc="-5" dirty="0">
                <a:latin typeface="Arial"/>
                <a:cs typeface="Arial"/>
              </a:rPr>
              <a:t>ουσιαστικό</a:t>
            </a:r>
            <a:r>
              <a:rPr sz="2000" spc="-90" dirty="0">
                <a:latin typeface="Arial"/>
                <a:cs typeface="Arial"/>
              </a:rPr>
              <a:t> </a:t>
            </a:r>
            <a:r>
              <a:rPr sz="2000" spc="-10" dirty="0">
                <a:latin typeface="Arial"/>
                <a:cs typeface="Arial"/>
              </a:rPr>
              <a:t>τρόπο.</a:t>
            </a:r>
            <a:endParaRPr sz="2000" dirty="0">
              <a:latin typeface="Arial"/>
              <a:cs typeface="Arial"/>
            </a:endParaRPr>
          </a:p>
          <a:p>
            <a:pPr marL="12700" marR="5080">
              <a:lnSpc>
                <a:spcPct val="90100"/>
              </a:lnSpc>
              <a:spcBef>
                <a:spcPts val="445"/>
              </a:spcBef>
              <a:buClr>
                <a:srgbClr val="283138"/>
              </a:buClr>
              <a:buSzPct val="95000"/>
              <a:buChar char="▪"/>
              <a:tabLst>
                <a:tab pos="130175" algn="l"/>
              </a:tabLst>
            </a:pPr>
            <a:r>
              <a:rPr sz="2000" spc="-110" dirty="0">
                <a:solidFill>
                  <a:srgbClr val="0070C0"/>
                </a:solidFill>
                <a:latin typeface="Arial"/>
                <a:cs typeface="Arial"/>
              </a:rPr>
              <a:t>Το </a:t>
            </a:r>
            <a:r>
              <a:rPr sz="2000" spc="-10" dirty="0">
                <a:solidFill>
                  <a:srgbClr val="0070C0"/>
                </a:solidFill>
                <a:latin typeface="Arial"/>
                <a:cs typeface="Arial"/>
              </a:rPr>
              <a:t>κόστος </a:t>
            </a:r>
            <a:r>
              <a:rPr sz="2000" spc="-5" dirty="0">
                <a:solidFill>
                  <a:srgbClr val="0070C0"/>
                </a:solidFill>
                <a:latin typeface="Arial"/>
                <a:cs typeface="Arial"/>
              </a:rPr>
              <a:t>παραγωγής </a:t>
            </a:r>
            <a:r>
              <a:rPr sz="2000" spc="-10" dirty="0">
                <a:solidFill>
                  <a:srgbClr val="0070C0"/>
                </a:solidFill>
                <a:latin typeface="Arial"/>
                <a:cs typeface="Arial"/>
              </a:rPr>
              <a:t>αναλαμβάνεται </a:t>
            </a:r>
            <a:r>
              <a:rPr sz="2000" spc="-5" dirty="0">
                <a:solidFill>
                  <a:srgbClr val="0070C0"/>
                </a:solidFill>
                <a:latin typeface="Arial"/>
                <a:cs typeface="Arial"/>
              </a:rPr>
              <a:t>από </a:t>
            </a:r>
            <a:r>
              <a:rPr sz="2000" spc="-10" dirty="0">
                <a:solidFill>
                  <a:srgbClr val="0070C0"/>
                </a:solidFill>
                <a:latin typeface="Arial"/>
                <a:cs typeface="Arial"/>
              </a:rPr>
              <a:t>τους </a:t>
            </a:r>
            <a:r>
              <a:rPr sz="2000" spc="-5" dirty="0">
                <a:solidFill>
                  <a:srgbClr val="0070C0"/>
                </a:solidFill>
                <a:latin typeface="Arial"/>
                <a:cs typeface="Arial"/>
              </a:rPr>
              <a:t>παραγωγούς</a:t>
            </a:r>
            <a:r>
              <a:rPr sz="2000" spc="-5" dirty="0">
                <a:latin typeface="Arial"/>
                <a:cs typeface="Arial"/>
              </a:rPr>
              <a:t>.  </a:t>
            </a:r>
            <a:r>
              <a:rPr sz="2000" spc="-10" dirty="0">
                <a:latin typeface="Arial"/>
                <a:cs typeface="Arial"/>
              </a:rPr>
              <a:t>Κανένα άλλο </a:t>
            </a:r>
            <a:r>
              <a:rPr sz="2000" spc="-5" dirty="0">
                <a:latin typeface="Arial"/>
                <a:cs typeface="Arial"/>
              </a:rPr>
              <a:t>τρίτο μέρος δεν επεμβαίνει </a:t>
            </a:r>
            <a:r>
              <a:rPr sz="2000" dirty="0">
                <a:latin typeface="Arial"/>
                <a:cs typeface="Arial"/>
              </a:rPr>
              <a:t>ή </a:t>
            </a:r>
            <a:r>
              <a:rPr sz="2000" spc="-5" dirty="0">
                <a:latin typeface="Arial"/>
                <a:cs typeface="Arial"/>
              </a:rPr>
              <a:t>αναλαμβάνει μέρος  </a:t>
            </a:r>
            <a:r>
              <a:rPr sz="2000" spc="-10" dirty="0">
                <a:latin typeface="Arial"/>
                <a:cs typeface="Arial"/>
              </a:rPr>
              <a:t>του κόστους</a:t>
            </a:r>
            <a:r>
              <a:rPr sz="2000" spc="-40" dirty="0">
                <a:latin typeface="Arial"/>
                <a:cs typeface="Arial"/>
              </a:rPr>
              <a:t> </a:t>
            </a:r>
            <a:r>
              <a:rPr sz="2000" spc="-5" dirty="0">
                <a:latin typeface="Arial"/>
                <a:cs typeface="Arial"/>
              </a:rPr>
              <a:t>παραγωγής.</a:t>
            </a:r>
            <a:endParaRPr sz="2000" dirty="0">
              <a:latin typeface="Arial"/>
              <a:cs typeface="Arial"/>
            </a:endParaRPr>
          </a:p>
          <a:p>
            <a:pPr marL="12700" marR="304800">
              <a:lnSpc>
                <a:spcPts val="2160"/>
              </a:lnSpc>
              <a:spcBef>
                <a:spcPts val="509"/>
              </a:spcBef>
              <a:buClr>
                <a:srgbClr val="283138"/>
              </a:buClr>
              <a:buSzPct val="95000"/>
              <a:buChar char="▪"/>
              <a:tabLst>
                <a:tab pos="130175" algn="l"/>
              </a:tabLst>
            </a:pPr>
            <a:r>
              <a:rPr sz="2000" spc="-10" dirty="0">
                <a:solidFill>
                  <a:srgbClr val="0070C0"/>
                </a:solidFill>
                <a:latin typeface="Arial"/>
                <a:cs typeface="Arial"/>
              </a:rPr>
              <a:t>Όλοι </a:t>
            </a:r>
            <a:r>
              <a:rPr sz="2000" spc="-5" dirty="0">
                <a:solidFill>
                  <a:srgbClr val="0070C0"/>
                </a:solidFill>
                <a:latin typeface="Arial"/>
                <a:cs typeface="Arial"/>
              </a:rPr>
              <a:t>οι αγοραστές </a:t>
            </a:r>
            <a:r>
              <a:rPr sz="2000" spc="-10" dirty="0">
                <a:solidFill>
                  <a:srgbClr val="0070C0"/>
                </a:solidFill>
                <a:latin typeface="Arial"/>
                <a:cs typeface="Arial"/>
              </a:rPr>
              <a:t>και πωλητές θέλουν να μεγιστοποιήσουν  </a:t>
            </a:r>
            <a:r>
              <a:rPr sz="2000" spc="-5" dirty="0">
                <a:solidFill>
                  <a:srgbClr val="0070C0"/>
                </a:solidFill>
                <a:latin typeface="Arial"/>
                <a:cs typeface="Arial"/>
              </a:rPr>
              <a:t>τη χρησιμότητα, </a:t>
            </a:r>
            <a:r>
              <a:rPr sz="2000" spc="-10" dirty="0">
                <a:solidFill>
                  <a:srgbClr val="0070C0"/>
                </a:solidFill>
                <a:latin typeface="Arial"/>
                <a:cs typeface="Arial"/>
              </a:rPr>
              <a:t>ελαχιστοποιόντας </a:t>
            </a:r>
            <a:r>
              <a:rPr sz="2000" spc="-15" dirty="0">
                <a:solidFill>
                  <a:srgbClr val="0070C0"/>
                </a:solidFill>
                <a:latin typeface="Arial"/>
                <a:cs typeface="Arial"/>
              </a:rPr>
              <a:t>το</a:t>
            </a:r>
            <a:r>
              <a:rPr sz="2000" spc="-114" dirty="0">
                <a:solidFill>
                  <a:srgbClr val="0070C0"/>
                </a:solidFill>
                <a:latin typeface="Arial"/>
                <a:cs typeface="Arial"/>
              </a:rPr>
              <a:t> </a:t>
            </a:r>
            <a:r>
              <a:rPr sz="2000" spc="-10" dirty="0">
                <a:solidFill>
                  <a:srgbClr val="0070C0"/>
                </a:solidFill>
                <a:latin typeface="Arial"/>
                <a:cs typeface="Arial"/>
              </a:rPr>
              <a:t>κόστος.</a:t>
            </a:r>
            <a:endParaRPr sz="2000" dirty="0">
              <a:latin typeface="Arial"/>
              <a:cs typeface="Arial"/>
            </a:endParaRPr>
          </a:p>
          <a:p>
            <a:pPr marL="129539" indent="-117475">
              <a:lnSpc>
                <a:spcPts val="2280"/>
              </a:lnSpc>
              <a:spcBef>
                <a:spcPts val="210"/>
              </a:spcBef>
              <a:buClr>
                <a:srgbClr val="283138"/>
              </a:buClr>
              <a:buSzPct val="95000"/>
              <a:buChar char="▪"/>
              <a:tabLst>
                <a:tab pos="130175" algn="l"/>
              </a:tabLst>
            </a:pPr>
            <a:r>
              <a:rPr sz="2000" spc="-5" dirty="0">
                <a:solidFill>
                  <a:srgbClr val="0070C0"/>
                </a:solidFill>
                <a:latin typeface="Arial"/>
                <a:cs typeface="Arial"/>
              </a:rPr>
              <a:t>Τρίτα μέρη π.</a:t>
            </a:r>
            <a:r>
              <a:rPr sz="2000" spc="-5" dirty="0" err="1">
                <a:solidFill>
                  <a:srgbClr val="0070C0"/>
                </a:solidFill>
                <a:latin typeface="Arial"/>
                <a:cs typeface="Arial"/>
              </a:rPr>
              <a:t>χ</a:t>
            </a:r>
            <a:r>
              <a:rPr lang="el-GR" sz="2000" spc="-5" dirty="0">
                <a:solidFill>
                  <a:srgbClr val="0070C0"/>
                </a:solidFill>
                <a:latin typeface="Arial"/>
                <a:cs typeface="Arial"/>
              </a:rPr>
              <a:t>:</a:t>
            </a:r>
            <a:r>
              <a:rPr sz="2000" spc="-5" dirty="0">
                <a:solidFill>
                  <a:srgbClr val="0070C0"/>
                </a:solidFill>
                <a:latin typeface="Arial"/>
                <a:cs typeface="Arial"/>
              </a:rPr>
              <a:t> </a:t>
            </a:r>
            <a:r>
              <a:rPr sz="2000" dirty="0">
                <a:solidFill>
                  <a:srgbClr val="0070C0"/>
                </a:solidFill>
                <a:latin typeface="Arial"/>
                <a:cs typeface="Arial"/>
              </a:rPr>
              <a:t>η </a:t>
            </a:r>
            <a:r>
              <a:rPr sz="2000" spc="-5" dirty="0">
                <a:solidFill>
                  <a:srgbClr val="0070C0"/>
                </a:solidFill>
                <a:latin typeface="Arial"/>
                <a:cs typeface="Arial"/>
              </a:rPr>
              <a:t>κυβέρνηση, δεν επεμβαίνουν στη</a:t>
            </a:r>
            <a:r>
              <a:rPr sz="2000" spc="-75" dirty="0">
                <a:solidFill>
                  <a:srgbClr val="0070C0"/>
                </a:solidFill>
                <a:latin typeface="Arial"/>
                <a:cs typeface="Arial"/>
              </a:rPr>
              <a:t> </a:t>
            </a:r>
            <a:r>
              <a:rPr sz="2000" dirty="0">
                <a:solidFill>
                  <a:srgbClr val="0070C0"/>
                </a:solidFill>
                <a:latin typeface="Arial"/>
                <a:cs typeface="Arial"/>
              </a:rPr>
              <a:t>διάθεση</a:t>
            </a:r>
            <a:endParaRPr sz="2000" dirty="0">
              <a:latin typeface="Arial"/>
              <a:cs typeface="Arial"/>
            </a:endParaRPr>
          </a:p>
          <a:p>
            <a:pPr marL="12700">
              <a:lnSpc>
                <a:spcPts val="2280"/>
              </a:lnSpc>
            </a:pPr>
            <a:r>
              <a:rPr sz="2000" spc="-10" dirty="0">
                <a:solidFill>
                  <a:srgbClr val="0070C0"/>
                </a:solidFill>
                <a:latin typeface="Arial"/>
                <a:cs typeface="Arial"/>
              </a:rPr>
              <a:t>του</a:t>
            </a:r>
            <a:r>
              <a:rPr sz="2000" spc="-30" dirty="0">
                <a:solidFill>
                  <a:srgbClr val="0070C0"/>
                </a:solidFill>
                <a:latin typeface="Arial"/>
                <a:cs typeface="Arial"/>
              </a:rPr>
              <a:t> </a:t>
            </a:r>
            <a:r>
              <a:rPr sz="2000" spc="-5" dirty="0">
                <a:solidFill>
                  <a:srgbClr val="0070C0"/>
                </a:solidFill>
                <a:latin typeface="Arial"/>
                <a:cs typeface="Arial"/>
              </a:rPr>
              <a:t>προϊόντος.</a:t>
            </a:r>
            <a:endParaRPr sz="2000" dirty="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863346"/>
            <a:ext cx="2874645" cy="635000"/>
          </a:xfrm>
          <a:prstGeom prst="rect">
            <a:avLst/>
          </a:prstGeom>
        </p:spPr>
        <p:txBody>
          <a:bodyPr vert="horz" wrap="square" lIns="0" tIns="12065" rIns="0" bIns="0" rtlCol="0">
            <a:spAutoFit/>
          </a:bodyPr>
          <a:lstStyle/>
          <a:p>
            <a:pPr marL="12700">
              <a:lnSpc>
                <a:spcPct val="100000"/>
              </a:lnSpc>
              <a:spcBef>
                <a:spcPts val="95"/>
              </a:spcBef>
            </a:pPr>
            <a:r>
              <a:rPr sz="4000" spc="-5" dirty="0"/>
              <a:t>Μο</a:t>
            </a:r>
            <a:r>
              <a:rPr sz="4000" spc="-20" dirty="0"/>
              <a:t>ν</a:t>
            </a:r>
            <a:r>
              <a:rPr sz="4000" spc="-120" dirty="0"/>
              <a:t>ο</a:t>
            </a:r>
            <a:r>
              <a:rPr sz="4000" spc="-114" dirty="0"/>
              <a:t>π</a:t>
            </a:r>
            <a:r>
              <a:rPr sz="4000" spc="-5" dirty="0"/>
              <a:t>ώλια</a:t>
            </a:r>
            <a:endParaRPr sz="4000"/>
          </a:p>
        </p:txBody>
      </p:sp>
      <p:sp>
        <p:nvSpPr>
          <p:cNvPr id="3" name="object 3"/>
          <p:cNvSpPr txBox="1"/>
          <p:nvPr/>
        </p:nvSpPr>
        <p:spPr>
          <a:xfrm>
            <a:off x="613663" y="1742058"/>
            <a:ext cx="7361555" cy="3713837"/>
          </a:xfrm>
          <a:prstGeom prst="rect">
            <a:avLst/>
          </a:prstGeom>
        </p:spPr>
        <p:txBody>
          <a:bodyPr vert="horz" wrap="square" lIns="0" tIns="13335" rIns="0" bIns="0" rtlCol="0">
            <a:spAutoFit/>
          </a:bodyPr>
          <a:lstStyle/>
          <a:p>
            <a:pPr marL="12700" marR="198755">
              <a:lnSpc>
                <a:spcPct val="100000"/>
              </a:lnSpc>
              <a:spcBef>
                <a:spcPts val="105"/>
              </a:spcBef>
              <a:tabLst>
                <a:tab pos="6631305" algn="l"/>
              </a:tabLst>
            </a:pPr>
            <a:r>
              <a:rPr sz="2000" spc="-5" dirty="0">
                <a:latin typeface="Arial"/>
                <a:cs typeface="Arial"/>
              </a:rPr>
              <a:t>ΠΕΡ</a:t>
            </a:r>
            <a:r>
              <a:rPr sz="2000" spc="-15" dirty="0">
                <a:latin typeface="Arial"/>
                <a:cs typeface="Arial"/>
              </a:rPr>
              <a:t>Ι</a:t>
            </a:r>
            <a:r>
              <a:rPr sz="2000" spc="-5" dirty="0">
                <a:latin typeface="Arial"/>
                <a:cs typeface="Arial"/>
              </a:rPr>
              <a:t>Π</a:t>
            </a:r>
            <a:r>
              <a:rPr sz="2000" spc="-35" dirty="0">
                <a:latin typeface="Arial"/>
                <a:cs typeface="Arial"/>
              </a:rPr>
              <a:t>Τ</a:t>
            </a:r>
            <a:r>
              <a:rPr sz="2000" dirty="0">
                <a:latin typeface="Arial"/>
                <a:cs typeface="Arial"/>
              </a:rPr>
              <a:t>ΩΣΗ ΟΠ</a:t>
            </a:r>
            <a:r>
              <a:rPr sz="2000" spc="-55" dirty="0">
                <a:latin typeface="Arial"/>
                <a:cs typeface="Arial"/>
              </a:rPr>
              <a:t>Ο</a:t>
            </a:r>
            <a:r>
              <a:rPr sz="2000" dirty="0">
                <a:latin typeface="Arial"/>
                <a:cs typeface="Arial"/>
              </a:rPr>
              <a:t>Υ</a:t>
            </a:r>
            <a:r>
              <a:rPr sz="2000" spc="-70" dirty="0">
                <a:latin typeface="Arial"/>
                <a:cs typeface="Arial"/>
              </a:rPr>
              <a:t> </a:t>
            </a:r>
            <a:r>
              <a:rPr sz="2000" dirty="0">
                <a:latin typeface="Arial"/>
                <a:cs typeface="Arial"/>
              </a:rPr>
              <a:t>ΜΟΝΟ</a:t>
            </a:r>
            <a:r>
              <a:rPr sz="2000" spc="-25" dirty="0">
                <a:latin typeface="Arial"/>
                <a:cs typeface="Arial"/>
              </a:rPr>
              <a:t> </a:t>
            </a:r>
            <a:r>
              <a:rPr sz="2000" dirty="0">
                <a:solidFill>
                  <a:srgbClr val="0070C0"/>
                </a:solidFill>
                <a:latin typeface="Arial"/>
                <a:cs typeface="Arial"/>
              </a:rPr>
              <a:t>Μ</a:t>
            </a:r>
            <a:r>
              <a:rPr sz="2000" spc="-10" dirty="0">
                <a:solidFill>
                  <a:srgbClr val="0070C0"/>
                </a:solidFill>
                <a:latin typeface="Arial"/>
                <a:cs typeface="Arial"/>
              </a:rPr>
              <a:t>Ι</a:t>
            </a:r>
            <a:r>
              <a:rPr sz="2000" dirty="0">
                <a:solidFill>
                  <a:srgbClr val="0070C0"/>
                </a:solidFill>
                <a:latin typeface="Arial"/>
                <a:cs typeface="Arial"/>
              </a:rPr>
              <a:t>Α</a:t>
            </a:r>
            <a:r>
              <a:rPr sz="2000" spc="-130" dirty="0">
                <a:solidFill>
                  <a:srgbClr val="0070C0"/>
                </a:solidFill>
                <a:latin typeface="Arial"/>
                <a:cs typeface="Arial"/>
              </a:rPr>
              <a:t> </a:t>
            </a:r>
            <a:r>
              <a:rPr sz="2000" dirty="0">
                <a:solidFill>
                  <a:srgbClr val="0070C0"/>
                </a:solidFill>
                <a:latin typeface="Arial"/>
                <a:cs typeface="Arial"/>
              </a:rPr>
              <a:t>Ε</a:t>
            </a:r>
            <a:r>
              <a:rPr sz="2000" spc="-150" dirty="0">
                <a:solidFill>
                  <a:srgbClr val="0070C0"/>
                </a:solidFill>
                <a:latin typeface="Arial"/>
                <a:cs typeface="Arial"/>
              </a:rPr>
              <a:t>Τ</a:t>
            </a:r>
            <a:r>
              <a:rPr sz="2000" dirty="0">
                <a:solidFill>
                  <a:srgbClr val="0070C0"/>
                </a:solidFill>
                <a:latin typeface="Arial"/>
                <a:cs typeface="Arial"/>
              </a:rPr>
              <a:t>Α</a:t>
            </a:r>
            <a:r>
              <a:rPr sz="2000" spc="-10" dirty="0">
                <a:solidFill>
                  <a:srgbClr val="0070C0"/>
                </a:solidFill>
                <a:latin typeface="Arial"/>
                <a:cs typeface="Arial"/>
              </a:rPr>
              <a:t>Ρ</a:t>
            </a:r>
            <a:r>
              <a:rPr sz="2000" dirty="0">
                <a:solidFill>
                  <a:srgbClr val="0070C0"/>
                </a:solidFill>
                <a:latin typeface="Arial"/>
                <a:cs typeface="Arial"/>
              </a:rPr>
              <a:t>Ε</a:t>
            </a:r>
            <a:r>
              <a:rPr sz="2000" spc="-10" dirty="0">
                <a:solidFill>
                  <a:srgbClr val="0070C0"/>
                </a:solidFill>
                <a:latin typeface="Arial"/>
                <a:cs typeface="Arial"/>
              </a:rPr>
              <a:t>Ι</a:t>
            </a:r>
            <a:r>
              <a:rPr sz="2000" dirty="0">
                <a:solidFill>
                  <a:srgbClr val="0070C0"/>
                </a:solidFill>
                <a:latin typeface="Arial"/>
                <a:cs typeface="Arial"/>
              </a:rPr>
              <a:t>Α</a:t>
            </a:r>
            <a:r>
              <a:rPr sz="2000" spc="-95" dirty="0">
                <a:solidFill>
                  <a:srgbClr val="0070C0"/>
                </a:solidFill>
                <a:latin typeface="Arial"/>
                <a:cs typeface="Arial"/>
              </a:rPr>
              <a:t> </a:t>
            </a:r>
            <a:r>
              <a:rPr sz="2000" dirty="0">
                <a:solidFill>
                  <a:srgbClr val="0070C0"/>
                </a:solidFill>
                <a:latin typeface="Arial"/>
                <a:cs typeface="Arial"/>
              </a:rPr>
              <a:t>Κ</a:t>
            </a:r>
            <a:r>
              <a:rPr sz="2000" spc="-155" dirty="0">
                <a:solidFill>
                  <a:srgbClr val="0070C0"/>
                </a:solidFill>
                <a:latin typeface="Arial"/>
                <a:cs typeface="Arial"/>
              </a:rPr>
              <a:t>Α</a:t>
            </a:r>
            <a:r>
              <a:rPr sz="2000" dirty="0">
                <a:solidFill>
                  <a:srgbClr val="0070C0"/>
                </a:solidFill>
                <a:latin typeface="Arial"/>
                <a:cs typeface="Arial"/>
              </a:rPr>
              <a:t>ΤΕ</a:t>
            </a:r>
            <a:r>
              <a:rPr sz="2000" spc="-10" dirty="0">
                <a:solidFill>
                  <a:srgbClr val="0070C0"/>
                </a:solidFill>
                <a:latin typeface="Arial"/>
                <a:cs typeface="Arial"/>
              </a:rPr>
              <a:t>Χ</a:t>
            </a:r>
            <a:r>
              <a:rPr sz="2000" dirty="0">
                <a:solidFill>
                  <a:srgbClr val="0070C0"/>
                </a:solidFill>
                <a:latin typeface="Arial"/>
                <a:cs typeface="Arial"/>
              </a:rPr>
              <a:t>ΕΙ</a:t>
            </a:r>
            <a:r>
              <a:rPr sz="2000" spc="5" dirty="0">
                <a:solidFill>
                  <a:srgbClr val="0070C0"/>
                </a:solidFill>
                <a:latin typeface="Arial"/>
                <a:cs typeface="Arial"/>
              </a:rPr>
              <a:t> </a:t>
            </a:r>
            <a:r>
              <a:rPr sz="2000" spc="-40" dirty="0">
                <a:solidFill>
                  <a:srgbClr val="0070C0"/>
                </a:solidFill>
                <a:latin typeface="Arial"/>
                <a:cs typeface="Arial"/>
              </a:rPr>
              <a:t>Ο</a:t>
            </a:r>
            <a:r>
              <a:rPr sz="2000" dirty="0">
                <a:solidFill>
                  <a:srgbClr val="0070C0"/>
                </a:solidFill>
                <a:latin typeface="Arial"/>
                <a:cs typeface="Arial"/>
              </a:rPr>
              <a:t>ΛΗ</a:t>
            </a:r>
            <a:r>
              <a:rPr lang="el-GR" sz="2000" dirty="0">
                <a:solidFill>
                  <a:srgbClr val="0070C0"/>
                </a:solidFill>
                <a:latin typeface="Arial"/>
                <a:cs typeface="Arial"/>
              </a:rPr>
              <a:t> </a:t>
            </a:r>
            <a:r>
              <a:rPr sz="2000" dirty="0">
                <a:solidFill>
                  <a:srgbClr val="0070C0"/>
                </a:solidFill>
                <a:latin typeface="Arial"/>
                <a:cs typeface="Arial"/>
              </a:rPr>
              <a:t>ΤΗΝ  </a:t>
            </a:r>
            <a:r>
              <a:rPr sz="2000" spc="-30" dirty="0">
                <a:solidFill>
                  <a:srgbClr val="0070C0"/>
                </a:solidFill>
                <a:latin typeface="Arial"/>
                <a:cs typeface="Arial"/>
              </a:rPr>
              <a:t>ΑΓΟΡΑ </a:t>
            </a:r>
            <a:r>
              <a:rPr sz="2000" spc="-5" dirty="0">
                <a:solidFill>
                  <a:srgbClr val="0070C0"/>
                </a:solidFill>
                <a:latin typeface="Arial"/>
                <a:cs typeface="Arial"/>
              </a:rPr>
              <a:t>ΚΑΙ </a:t>
            </a:r>
            <a:r>
              <a:rPr sz="2000" dirty="0">
                <a:solidFill>
                  <a:srgbClr val="0070C0"/>
                </a:solidFill>
                <a:latin typeface="Arial"/>
                <a:cs typeface="Arial"/>
              </a:rPr>
              <a:t>Ο </a:t>
            </a:r>
            <a:r>
              <a:rPr sz="2000" spc="-25" dirty="0">
                <a:solidFill>
                  <a:srgbClr val="0070C0"/>
                </a:solidFill>
                <a:latin typeface="Arial"/>
                <a:cs typeface="Arial"/>
              </a:rPr>
              <a:t>ΠΕΛΑΤΗΣ </a:t>
            </a:r>
            <a:r>
              <a:rPr sz="2000" dirty="0">
                <a:solidFill>
                  <a:srgbClr val="0070C0"/>
                </a:solidFill>
                <a:latin typeface="Arial"/>
                <a:cs typeface="Arial"/>
              </a:rPr>
              <a:t>ΔΕΝ </a:t>
            </a:r>
            <a:r>
              <a:rPr sz="2000" spc="-5" dirty="0">
                <a:solidFill>
                  <a:srgbClr val="0070C0"/>
                </a:solidFill>
                <a:latin typeface="Arial"/>
                <a:cs typeface="Arial"/>
              </a:rPr>
              <a:t>ΕΧΕΙ</a:t>
            </a:r>
            <a:r>
              <a:rPr sz="2000" spc="-215" dirty="0">
                <a:solidFill>
                  <a:srgbClr val="0070C0"/>
                </a:solidFill>
                <a:latin typeface="Arial"/>
                <a:cs typeface="Arial"/>
              </a:rPr>
              <a:t> </a:t>
            </a:r>
            <a:r>
              <a:rPr sz="2000" spc="-5" dirty="0">
                <a:solidFill>
                  <a:srgbClr val="0070C0"/>
                </a:solidFill>
                <a:latin typeface="Arial"/>
                <a:cs typeface="Arial"/>
              </a:rPr>
              <a:t>ΕΠΙΛΟΓΕΣ.</a:t>
            </a:r>
            <a:endParaRPr sz="2000" dirty="0">
              <a:latin typeface="Arial"/>
              <a:cs typeface="Arial"/>
            </a:endParaRPr>
          </a:p>
          <a:p>
            <a:pPr marL="12700">
              <a:lnSpc>
                <a:spcPct val="100000"/>
              </a:lnSpc>
              <a:spcBef>
                <a:spcPts val="480"/>
              </a:spcBef>
            </a:pPr>
            <a:r>
              <a:rPr sz="2000" dirty="0">
                <a:solidFill>
                  <a:srgbClr val="0070C0"/>
                </a:solidFill>
                <a:latin typeface="Arial"/>
                <a:cs typeface="Arial"/>
              </a:rPr>
              <a:t>(συχνό </a:t>
            </a:r>
            <a:r>
              <a:rPr sz="2000" spc="-5" dirty="0">
                <a:solidFill>
                  <a:srgbClr val="0070C0"/>
                </a:solidFill>
                <a:latin typeface="Arial"/>
                <a:cs typeface="Arial"/>
              </a:rPr>
              <a:t>φαινόμενο </a:t>
            </a:r>
            <a:r>
              <a:rPr sz="2000" dirty="0">
                <a:solidFill>
                  <a:srgbClr val="0070C0"/>
                </a:solidFill>
                <a:latin typeface="Arial"/>
                <a:cs typeface="Arial"/>
              </a:rPr>
              <a:t>δημοσίων </a:t>
            </a:r>
            <a:r>
              <a:rPr sz="2000" spc="-5" dirty="0">
                <a:solidFill>
                  <a:srgbClr val="0070C0"/>
                </a:solidFill>
                <a:latin typeface="Arial"/>
                <a:cs typeface="Arial"/>
              </a:rPr>
              <a:t>εταιρειών, </a:t>
            </a:r>
            <a:r>
              <a:rPr sz="2000" dirty="0">
                <a:solidFill>
                  <a:srgbClr val="0070C0"/>
                </a:solidFill>
                <a:latin typeface="Arial"/>
                <a:cs typeface="Arial"/>
              </a:rPr>
              <a:t>ηλεκτρισμός, </a:t>
            </a:r>
            <a:r>
              <a:rPr sz="2000" spc="-10" dirty="0">
                <a:solidFill>
                  <a:srgbClr val="0070C0"/>
                </a:solidFill>
                <a:latin typeface="Arial"/>
                <a:cs typeface="Arial"/>
              </a:rPr>
              <a:t>τεχνολογία</a:t>
            </a:r>
            <a:r>
              <a:rPr sz="2000" spc="-114" dirty="0">
                <a:solidFill>
                  <a:srgbClr val="0070C0"/>
                </a:solidFill>
                <a:latin typeface="Arial"/>
                <a:cs typeface="Arial"/>
              </a:rPr>
              <a:t> </a:t>
            </a:r>
            <a:r>
              <a:rPr sz="2000" dirty="0">
                <a:solidFill>
                  <a:srgbClr val="0070C0"/>
                </a:solidFill>
                <a:latin typeface="Arial"/>
                <a:cs typeface="Arial"/>
              </a:rPr>
              <a:t>)</a:t>
            </a:r>
            <a:endParaRPr sz="2000" dirty="0">
              <a:latin typeface="Arial"/>
              <a:cs typeface="Arial"/>
            </a:endParaRPr>
          </a:p>
          <a:p>
            <a:pPr>
              <a:lnSpc>
                <a:spcPct val="100000"/>
              </a:lnSpc>
              <a:spcBef>
                <a:spcPts val="25"/>
              </a:spcBef>
            </a:pPr>
            <a:endParaRPr sz="2250" dirty="0">
              <a:latin typeface="Arial"/>
              <a:cs typeface="Arial"/>
            </a:endParaRPr>
          </a:p>
          <a:p>
            <a:pPr marL="194945" marR="662305" indent="-182880">
              <a:lnSpc>
                <a:spcPct val="200000"/>
              </a:lnSpc>
              <a:spcBef>
                <a:spcPts val="5"/>
              </a:spcBef>
              <a:buClr>
                <a:srgbClr val="283138"/>
              </a:buClr>
              <a:buChar char="▪"/>
              <a:tabLst>
                <a:tab pos="195580" algn="l"/>
              </a:tabLst>
            </a:pPr>
            <a:r>
              <a:rPr sz="2000" spc="-110" dirty="0">
                <a:latin typeface="Arial"/>
                <a:cs typeface="Arial"/>
              </a:rPr>
              <a:t>Τα </a:t>
            </a:r>
            <a:r>
              <a:rPr sz="2000" spc="-10" dirty="0">
                <a:latin typeface="Arial"/>
                <a:cs typeface="Arial"/>
              </a:rPr>
              <a:t>μονοπώλια </a:t>
            </a:r>
            <a:r>
              <a:rPr sz="2000" spc="-5" dirty="0">
                <a:latin typeface="Arial"/>
                <a:cs typeface="Arial"/>
              </a:rPr>
              <a:t>δημιουργήθηκαν αρχικά </a:t>
            </a:r>
            <a:r>
              <a:rPr sz="2000" dirty="0" err="1">
                <a:latin typeface="Arial"/>
                <a:cs typeface="Arial"/>
              </a:rPr>
              <a:t>είτε</a:t>
            </a:r>
            <a:r>
              <a:rPr sz="2000" dirty="0">
                <a:latin typeface="Arial"/>
                <a:cs typeface="Arial"/>
              </a:rPr>
              <a:t> </a:t>
            </a:r>
            <a:r>
              <a:rPr sz="2000" spc="-5" dirty="0" err="1">
                <a:latin typeface="Arial"/>
                <a:cs typeface="Arial"/>
              </a:rPr>
              <a:t>σ</a:t>
            </a:r>
            <a:r>
              <a:rPr sz="2000" spc="-5" dirty="0">
                <a:latin typeface="Arial"/>
                <a:cs typeface="Arial"/>
              </a:rPr>
              <a:t>α </a:t>
            </a:r>
            <a:r>
              <a:rPr sz="2000" spc="-5" dirty="0" err="1">
                <a:latin typeface="Arial"/>
                <a:cs typeface="Arial"/>
              </a:rPr>
              <a:t>μον</a:t>
            </a:r>
            <a:r>
              <a:rPr sz="2000" spc="-5" dirty="0">
                <a:latin typeface="Arial"/>
                <a:cs typeface="Arial"/>
              </a:rPr>
              <a:t>α</a:t>
            </a:r>
            <a:r>
              <a:rPr sz="2000" spc="-5" dirty="0" err="1">
                <a:latin typeface="Arial"/>
                <a:cs typeface="Arial"/>
              </a:rPr>
              <a:t>δικές</a:t>
            </a:r>
            <a:r>
              <a:rPr sz="2000" spc="-5" dirty="0">
                <a:latin typeface="Arial"/>
                <a:cs typeface="Arial"/>
              </a:rPr>
              <a:t>  </a:t>
            </a:r>
            <a:r>
              <a:rPr sz="2000" spc="-5" dirty="0" err="1">
                <a:latin typeface="Arial"/>
                <a:cs typeface="Arial"/>
              </a:rPr>
              <a:t>ετ</a:t>
            </a:r>
            <a:r>
              <a:rPr sz="2000" spc="-5" dirty="0">
                <a:latin typeface="Arial"/>
                <a:cs typeface="Arial"/>
              </a:rPr>
              <a:t>α</a:t>
            </a:r>
            <a:r>
              <a:rPr sz="2000" spc="-5" dirty="0" err="1">
                <a:latin typeface="Arial"/>
                <a:cs typeface="Arial"/>
              </a:rPr>
              <a:t>ιρείες</a:t>
            </a:r>
            <a:r>
              <a:rPr lang="el-GR" sz="2000" spc="-5" dirty="0">
                <a:latin typeface="Arial"/>
                <a:cs typeface="Arial"/>
              </a:rPr>
              <a:t>,</a:t>
            </a:r>
            <a:r>
              <a:rPr sz="2000" spc="-5" dirty="0">
                <a:latin typeface="Arial"/>
                <a:cs typeface="Arial"/>
              </a:rPr>
              <a:t> </a:t>
            </a:r>
            <a:r>
              <a:rPr sz="2000" spc="-15" dirty="0" err="1">
                <a:latin typeface="Arial"/>
                <a:cs typeface="Arial"/>
              </a:rPr>
              <a:t>ό</a:t>
            </a:r>
            <a:r>
              <a:rPr sz="2000" spc="-15" dirty="0">
                <a:latin typeface="Arial"/>
                <a:cs typeface="Arial"/>
              </a:rPr>
              <a:t>π</a:t>
            </a:r>
            <a:r>
              <a:rPr sz="2000" spc="-15" dirty="0" err="1">
                <a:latin typeface="Arial"/>
                <a:cs typeface="Arial"/>
              </a:rPr>
              <a:t>ως</a:t>
            </a:r>
            <a:r>
              <a:rPr sz="2000" spc="-15" dirty="0">
                <a:latin typeface="Arial"/>
                <a:cs typeface="Arial"/>
              </a:rPr>
              <a:t> </a:t>
            </a:r>
            <a:r>
              <a:rPr lang="el-GR" sz="2000" spc="-15" dirty="0">
                <a:latin typeface="Arial"/>
                <a:cs typeface="Arial"/>
              </a:rPr>
              <a:t>στις </a:t>
            </a:r>
            <a:r>
              <a:rPr sz="2000" dirty="0">
                <a:latin typeface="Arial"/>
                <a:cs typeface="Arial"/>
              </a:rPr>
              <a:t>α</a:t>
            </a:r>
            <a:r>
              <a:rPr sz="2000" dirty="0" err="1">
                <a:latin typeface="Arial"/>
                <a:cs typeface="Arial"/>
              </a:rPr>
              <a:t>ρχές</a:t>
            </a:r>
            <a:r>
              <a:rPr sz="2000" dirty="0">
                <a:latin typeface="Arial"/>
                <a:cs typeface="Arial"/>
              </a:rPr>
              <a:t> </a:t>
            </a:r>
            <a:r>
              <a:rPr sz="2000" spc="-5" dirty="0">
                <a:latin typeface="Arial"/>
                <a:cs typeface="Arial"/>
              </a:rPr>
              <a:t>20 </a:t>
            </a:r>
            <a:r>
              <a:rPr sz="2000" dirty="0">
                <a:latin typeface="Arial"/>
                <a:cs typeface="Arial"/>
              </a:rPr>
              <a:t>αιώνα (Aluminum Company</a:t>
            </a:r>
            <a:r>
              <a:rPr sz="2000" spc="-145" dirty="0">
                <a:latin typeface="Arial"/>
                <a:cs typeface="Arial"/>
              </a:rPr>
              <a:t> </a:t>
            </a:r>
            <a:r>
              <a:rPr sz="2000" spc="-5" dirty="0">
                <a:latin typeface="Arial"/>
                <a:cs typeface="Arial"/>
              </a:rPr>
              <a:t>of</a:t>
            </a:r>
            <a:r>
              <a:rPr lang="el-GR" sz="2000" spc="-5" dirty="0">
                <a:latin typeface="Arial"/>
                <a:cs typeface="Arial"/>
              </a:rPr>
              <a:t> </a:t>
            </a:r>
            <a:r>
              <a:rPr sz="2000" dirty="0">
                <a:latin typeface="Arial"/>
                <a:cs typeface="Arial"/>
              </a:rPr>
              <a:t>America), είτε προέκυψαν από </a:t>
            </a:r>
            <a:r>
              <a:rPr sz="2000" spc="-10" dirty="0">
                <a:latin typeface="Arial"/>
                <a:cs typeface="Arial"/>
              </a:rPr>
              <a:t>συγχωνεύσεις </a:t>
            </a:r>
            <a:r>
              <a:rPr sz="2000" spc="-5" dirty="0">
                <a:latin typeface="Arial"/>
                <a:cs typeface="Arial"/>
              </a:rPr>
              <a:t>εταιρείων</a:t>
            </a:r>
            <a:r>
              <a:rPr sz="2000" spc="-130" dirty="0">
                <a:latin typeface="Arial"/>
                <a:cs typeface="Arial"/>
              </a:rPr>
              <a:t> </a:t>
            </a:r>
            <a:r>
              <a:rPr sz="2000" dirty="0">
                <a:latin typeface="Arial"/>
                <a:cs typeface="Arial"/>
              </a:rPr>
              <a:t>(π.</a:t>
            </a:r>
            <a:r>
              <a:rPr sz="2000" dirty="0" err="1">
                <a:latin typeface="Arial"/>
                <a:cs typeface="Arial"/>
              </a:rPr>
              <a:t>χ</a:t>
            </a:r>
            <a:r>
              <a:rPr lang="el-GR" sz="2000" dirty="0">
                <a:latin typeface="Arial"/>
                <a:cs typeface="Arial"/>
              </a:rPr>
              <a:t>.: </a:t>
            </a:r>
            <a:r>
              <a:rPr sz="2000" dirty="0">
                <a:latin typeface="Arial"/>
                <a:cs typeface="Arial"/>
              </a:rPr>
              <a:t>Exxon</a:t>
            </a:r>
            <a:r>
              <a:rPr sz="2000" spc="-15" dirty="0">
                <a:latin typeface="Arial"/>
                <a:cs typeface="Arial"/>
              </a:rPr>
              <a:t> </a:t>
            </a:r>
            <a:r>
              <a:rPr sz="2000" dirty="0">
                <a:latin typeface="Arial"/>
                <a:cs typeface="Arial"/>
              </a:rPr>
              <a:t>Mobil).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863346"/>
            <a:ext cx="2874645" cy="635000"/>
          </a:xfrm>
          <a:prstGeom prst="rect">
            <a:avLst/>
          </a:prstGeom>
        </p:spPr>
        <p:txBody>
          <a:bodyPr vert="horz" wrap="square" lIns="0" tIns="12065" rIns="0" bIns="0" rtlCol="0">
            <a:spAutoFit/>
          </a:bodyPr>
          <a:lstStyle/>
          <a:p>
            <a:pPr marL="12700">
              <a:lnSpc>
                <a:spcPct val="100000"/>
              </a:lnSpc>
              <a:spcBef>
                <a:spcPts val="95"/>
              </a:spcBef>
            </a:pPr>
            <a:r>
              <a:rPr sz="4000" spc="-5" dirty="0"/>
              <a:t>Μο</a:t>
            </a:r>
            <a:r>
              <a:rPr sz="4000" spc="-20" dirty="0"/>
              <a:t>ν</a:t>
            </a:r>
            <a:r>
              <a:rPr sz="4000" spc="-120" dirty="0"/>
              <a:t>ο</a:t>
            </a:r>
            <a:r>
              <a:rPr sz="4000" spc="-114" dirty="0"/>
              <a:t>π</a:t>
            </a:r>
            <a:r>
              <a:rPr sz="4000" spc="-5" dirty="0"/>
              <a:t>ώλια</a:t>
            </a:r>
            <a:endParaRPr sz="4000"/>
          </a:p>
        </p:txBody>
      </p:sp>
      <p:sp>
        <p:nvSpPr>
          <p:cNvPr id="3" name="object 3"/>
          <p:cNvSpPr txBox="1"/>
          <p:nvPr/>
        </p:nvSpPr>
        <p:spPr>
          <a:xfrm>
            <a:off x="613663" y="1742058"/>
            <a:ext cx="7533640" cy="4737835"/>
          </a:xfrm>
          <a:prstGeom prst="rect">
            <a:avLst/>
          </a:prstGeom>
        </p:spPr>
        <p:txBody>
          <a:bodyPr vert="horz" wrap="square" lIns="0" tIns="13335" rIns="0" bIns="0" rtlCol="0">
            <a:spAutoFit/>
          </a:bodyPr>
          <a:lstStyle/>
          <a:p>
            <a:pPr marL="12700" marR="876300">
              <a:lnSpc>
                <a:spcPct val="100000"/>
              </a:lnSpc>
              <a:spcBef>
                <a:spcPts val="105"/>
              </a:spcBef>
            </a:pPr>
            <a:r>
              <a:rPr sz="2000" b="1" dirty="0">
                <a:solidFill>
                  <a:srgbClr val="0070C0"/>
                </a:solidFill>
                <a:latin typeface="Arial"/>
                <a:cs typeface="Arial"/>
              </a:rPr>
              <a:t>Οι </a:t>
            </a:r>
            <a:r>
              <a:rPr sz="2000" b="1" spc="-15" dirty="0">
                <a:solidFill>
                  <a:srgbClr val="0070C0"/>
                </a:solidFill>
                <a:latin typeface="Arial"/>
                <a:cs typeface="Arial"/>
              </a:rPr>
              <a:t>μονοπωλιακές </a:t>
            </a:r>
            <a:r>
              <a:rPr sz="2000" b="1" spc="-20" dirty="0">
                <a:solidFill>
                  <a:srgbClr val="0070C0"/>
                </a:solidFill>
                <a:latin typeface="Arial"/>
                <a:cs typeface="Arial"/>
              </a:rPr>
              <a:t>καταστάσεις </a:t>
            </a:r>
            <a:r>
              <a:rPr sz="2000" b="1" dirty="0">
                <a:solidFill>
                  <a:srgbClr val="0070C0"/>
                </a:solidFill>
                <a:latin typeface="Arial"/>
                <a:cs typeface="Arial"/>
              </a:rPr>
              <a:t>οδηγούν </a:t>
            </a:r>
            <a:r>
              <a:rPr sz="2000" b="1" spc="-5" dirty="0">
                <a:solidFill>
                  <a:srgbClr val="0070C0"/>
                </a:solidFill>
                <a:latin typeface="Arial"/>
                <a:cs typeface="Arial"/>
              </a:rPr>
              <a:t>σε </a:t>
            </a:r>
            <a:r>
              <a:rPr sz="2000" b="1" dirty="0">
                <a:solidFill>
                  <a:srgbClr val="0070C0"/>
                </a:solidFill>
                <a:latin typeface="Arial"/>
                <a:cs typeface="Arial"/>
              </a:rPr>
              <a:t>ατέλειες</a:t>
            </a:r>
            <a:r>
              <a:rPr sz="2000" b="1" spc="-130" dirty="0">
                <a:solidFill>
                  <a:srgbClr val="0070C0"/>
                </a:solidFill>
                <a:latin typeface="Arial"/>
                <a:cs typeface="Arial"/>
              </a:rPr>
              <a:t> </a:t>
            </a:r>
            <a:r>
              <a:rPr sz="2000" b="1" dirty="0" err="1">
                <a:solidFill>
                  <a:srgbClr val="0070C0"/>
                </a:solidFill>
                <a:latin typeface="Arial"/>
                <a:cs typeface="Arial"/>
              </a:rPr>
              <a:t>της</a:t>
            </a:r>
            <a:r>
              <a:rPr sz="2000" b="1" dirty="0">
                <a:solidFill>
                  <a:srgbClr val="0070C0"/>
                </a:solidFill>
                <a:latin typeface="Arial"/>
                <a:cs typeface="Arial"/>
              </a:rPr>
              <a:t>  </a:t>
            </a:r>
            <a:r>
              <a:rPr sz="2000" b="1" spc="-15" dirty="0" err="1">
                <a:solidFill>
                  <a:srgbClr val="0070C0"/>
                </a:solidFill>
                <a:latin typeface="Arial"/>
                <a:cs typeface="Arial"/>
              </a:rPr>
              <a:t>Αγοράς</a:t>
            </a:r>
            <a:r>
              <a:rPr lang="el-GR" sz="2000" b="1" spc="-15" dirty="0">
                <a:solidFill>
                  <a:srgbClr val="0070C0"/>
                </a:solidFill>
                <a:latin typeface="Arial"/>
                <a:cs typeface="Arial"/>
              </a:rPr>
              <a:t>,</a:t>
            </a:r>
            <a:r>
              <a:rPr sz="2000" b="1" spc="-35" dirty="0">
                <a:solidFill>
                  <a:srgbClr val="0070C0"/>
                </a:solidFill>
                <a:latin typeface="Arial"/>
                <a:cs typeface="Arial"/>
              </a:rPr>
              <a:t> </a:t>
            </a:r>
            <a:r>
              <a:rPr sz="2000" b="1" spc="-30" dirty="0">
                <a:solidFill>
                  <a:srgbClr val="0070C0"/>
                </a:solidFill>
                <a:latin typeface="Arial"/>
                <a:cs typeface="Arial"/>
              </a:rPr>
              <a:t>όπως:</a:t>
            </a:r>
            <a:endParaRPr sz="2000" dirty="0">
              <a:latin typeface="Arial"/>
              <a:cs typeface="Arial"/>
            </a:endParaRPr>
          </a:p>
          <a:p>
            <a:pPr>
              <a:lnSpc>
                <a:spcPct val="100000"/>
              </a:lnSpc>
              <a:spcBef>
                <a:spcPts val="20"/>
              </a:spcBef>
            </a:pPr>
            <a:endParaRPr sz="2900" dirty="0">
              <a:latin typeface="Arial"/>
              <a:cs typeface="Arial"/>
            </a:endParaRPr>
          </a:p>
          <a:p>
            <a:pPr marL="194945" marR="87630" indent="-182880">
              <a:lnSpc>
                <a:spcPct val="100000"/>
              </a:lnSpc>
              <a:spcBef>
                <a:spcPts val="5"/>
              </a:spcBef>
              <a:buClr>
                <a:srgbClr val="283138"/>
              </a:buClr>
              <a:buChar char="▪"/>
              <a:tabLst>
                <a:tab pos="195580" algn="l"/>
              </a:tabLst>
            </a:pPr>
            <a:r>
              <a:rPr sz="2000" dirty="0">
                <a:latin typeface="Arial"/>
                <a:cs typeface="Arial"/>
              </a:rPr>
              <a:t>Η </a:t>
            </a:r>
            <a:r>
              <a:rPr sz="2000" spc="-5" dirty="0">
                <a:latin typeface="Arial"/>
                <a:cs typeface="Arial"/>
              </a:rPr>
              <a:t>μη αποδεκτή </a:t>
            </a:r>
            <a:r>
              <a:rPr sz="2000" spc="-10" dirty="0">
                <a:latin typeface="Arial"/>
                <a:cs typeface="Arial"/>
              </a:rPr>
              <a:t>απ’όλους </a:t>
            </a:r>
            <a:r>
              <a:rPr sz="2000" spc="-5" dirty="0">
                <a:latin typeface="Arial"/>
                <a:cs typeface="Arial"/>
              </a:rPr>
              <a:t>καπιταλιστική δικαιοσύνη </a:t>
            </a:r>
            <a:r>
              <a:rPr sz="2000" spc="-10" dirty="0">
                <a:latin typeface="Arial"/>
                <a:cs typeface="Arial"/>
              </a:rPr>
              <a:t>που </a:t>
            </a:r>
            <a:r>
              <a:rPr sz="2000" spc="-5" dirty="0">
                <a:latin typeface="Arial"/>
                <a:cs typeface="Arial"/>
              </a:rPr>
              <a:t>μας  οδηγεί </a:t>
            </a:r>
            <a:r>
              <a:rPr sz="2000" dirty="0">
                <a:solidFill>
                  <a:srgbClr val="0070C0"/>
                </a:solidFill>
                <a:latin typeface="Arial"/>
                <a:cs typeface="Arial"/>
              </a:rPr>
              <a:t>σε </a:t>
            </a:r>
            <a:r>
              <a:rPr sz="2000" spc="-5" dirty="0">
                <a:solidFill>
                  <a:srgbClr val="0070C0"/>
                </a:solidFill>
                <a:latin typeface="Arial"/>
                <a:cs typeface="Arial"/>
              </a:rPr>
              <a:t>μια </a:t>
            </a:r>
            <a:r>
              <a:rPr sz="2000" dirty="0">
                <a:solidFill>
                  <a:srgbClr val="0070C0"/>
                </a:solidFill>
                <a:latin typeface="Arial"/>
                <a:cs typeface="Arial"/>
              </a:rPr>
              <a:t>αγορά τέλειου </a:t>
            </a:r>
            <a:r>
              <a:rPr sz="2000" spc="-5" dirty="0">
                <a:solidFill>
                  <a:srgbClr val="0070C0"/>
                </a:solidFill>
                <a:latin typeface="Arial"/>
                <a:cs typeface="Arial"/>
              </a:rPr>
              <a:t>ανταγωνισμού </a:t>
            </a:r>
            <a:r>
              <a:rPr sz="2000" spc="-10" dirty="0">
                <a:solidFill>
                  <a:srgbClr val="0070C0"/>
                </a:solidFill>
                <a:latin typeface="Arial"/>
                <a:cs typeface="Arial"/>
              </a:rPr>
              <a:t>και </a:t>
            </a:r>
            <a:r>
              <a:rPr sz="2000" spc="-15" dirty="0">
                <a:solidFill>
                  <a:srgbClr val="0070C0"/>
                </a:solidFill>
                <a:latin typeface="Arial"/>
                <a:cs typeface="Arial"/>
              </a:rPr>
              <a:t>όπου </a:t>
            </a:r>
            <a:r>
              <a:rPr sz="2000" spc="-5" dirty="0">
                <a:solidFill>
                  <a:srgbClr val="0070C0"/>
                </a:solidFill>
                <a:latin typeface="Arial"/>
                <a:cs typeface="Arial"/>
              </a:rPr>
              <a:t>υπάρχει </a:t>
            </a:r>
            <a:r>
              <a:rPr sz="2000" dirty="0">
                <a:solidFill>
                  <a:srgbClr val="0070C0"/>
                </a:solidFill>
                <a:latin typeface="Arial"/>
                <a:cs typeface="Arial"/>
              </a:rPr>
              <a:t>η  </a:t>
            </a:r>
            <a:r>
              <a:rPr sz="2000" spc="-10" dirty="0">
                <a:solidFill>
                  <a:srgbClr val="0070C0"/>
                </a:solidFill>
                <a:latin typeface="Arial"/>
                <a:cs typeface="Arial"/>
              </a:rPr>
              <a:t>τάση </a:t>
            </a:r>
            <a:r>
              <a:rPr sz="2000" spc="-5" dirty="0">
                <a:solidFill>
                  <a:srgbClr val="0070C0"/>
                </a:solidFill>
                <a:latin typeface="Arial"/>
                <a:cs typeface="Arial"/>
              </a:rPr>
              <a:t>οι αγορές </a:t>
            </a:r>
            <a:r>
              <a:rPr sz="2000" dirty="0">
                <a:solidFill>
                  <a:srgbClr val="0070C0"/>
                </a:solidFill>
                <a:latin typeface="Arial"/>
                <a:cs typeface="Arial"/>
              </a:rPr>
              <a:t>να συγκλίνουν </a:t>
            </a:r>
            <a:r>
              <a:rPr sz="2000" spc="-10" dirty="0">
                <a:solidFill>
                  <a:srgbClr val="0070C0"/>
                </a:solidFill>
                <a:latin typeface="Arial"/>
                <a:cs typeface="Arial"/>
              </a:rPr>
              <a:t>στο </a:t>
            </a:r>
            <a:r>
              <a:rPr sz="2000" spc="-5" dirty="0">
                <a:solidFill>
                  <a:srgbClr val="0070C0"/>
                </a:solidFill>
                <a:latin typeface="Arial"/>
                <a:cs typeface="Arial"/>
              </a:rPr>
              <a:t>σημείο </a:t>
            </a:r>
            <a:r>
              <a:rPr sz="2000" spc="-15" dirty="0">
                <a:solidFill>
                  <a:srgbClr val="0070C0"/>
                </a:solidFill>
                <a:latin typeface="Arial"/>
                <a:cs typeface="Arial"/>
              </a:rPr>
              <a:t>όπου </a:t>
            </a:r>
            <a:r>
              <a:rPr sz="2000" spc="-5" dirty="0">
                <a:solidFill>
                  <a:srgbClr val="0070C0"/>
                </a:solidFill>
                <a:latin typeface="Arial"/>
                <a:cs typeface="Arial"/>
              </a:rPr>
              <a:t>οι αγοραστές </a:t>
            </a:r>
            <a:r>
              <a:rPr sz="2000" spc="-10" dirty="0">
                <a:solidFill>
                  <a:srgbClr val="0070C0"/>
                </a:solidFill>
                <a:latin typeface="Arial"/>
                <a:cs typeface="Arial"/>
              </a:rPr>
              <a:t>και  </a:t>
            </a:r>
            <a:r>
              <a:rPr sz="2000" spc="-5" dirty="0">
                <a:solidFill>
                  <a:srgbClr val="0070C0"/>
                </a:solidFill>
                <a:latin typeface="Arial"/>
                <a:cs typeface="Arial"/>
              </a:rPr>
              <a:t>οι </a:t>
            </a:r>
            <a:r>
              <a:rPr sz="2000" spc="-10" dirty="0">
                <a:solidFill>
                  <a:srgbClr val="0070C0"/>
                </a:solidFill>
                <a:latin typeface="Arial"/>
                <a:cs typeface="Arial"/>
              </a:rPr>
              <a:t>πωλητές απολαμβάνουν </a:t>
            </a:r>
            <a:r>
              <a:rPr sz="2000" spc="-5" dirty="0">
                <a:solidFill>
                  <a:srgbClr val="0070C0"/>
                </a:solidFill>
                <a:latin typeface="Arial"/>
                <a:cs typeface="Arial"/>
              </a:rPr>
              <a:t>την </a:t>
            </a:r>
            <a:r>
              <a:rPr sz="2000" dirty="0">
                <a:solidFill>
                  <a:srgbClr val="0070C0"/>
                </a:solidFill>
                <a:latin typeface="Arial"/>
                <a:cs typeface="Arial"/>
              </a:rPr>
              <a:t>αξία </a:t>
            </a:r>
            <a:r>
              <a:rPr sz="2000" spc="-10" dirty="0">
                <a:solidFill>
                  <a:srgbClr val="0070C0"/>
                </a:solidFill>
                <a:latin typeface="Arial"/>
                <a:cs typeface="Arial"/>
              </a:rPr>
              <a:t>που</a:t>
            </a:r>
            <a:r>
              <a:rPr sz="2000" spc="-105" dirty="0">
                <a:solidFill>
                  <a:srgbClr val="0070C0"/>
                </a:solidFill>
                <a:latin typeface="Arial"/>
                <a:cs typeface="Arial"/>
              </a:rPr>
              <a:t> </a:t>
            </a:r>
            <a:r>
              <a:rPr sz="2000" dirty="0">
                <a:solidFill>
                  <a:srgbClr val="0070C0"/>
                </a:solidFill>
                <a:latin typeface="Arial"/>
                <a:cs typeface="Arial"/>
              </a:rPr>
              <a:t>συνεισφέρουν</a:t>
            </a:r>
            <a:r>
              <a:rPr sz="2000" dirty="0">
                <a:latin typeface="Arial"/>
                <a:cs typeface="Arial"/>
              </a:rPr>
              <a:t>.</a:t>
            </a:r>
          </a:p>
          <a:p>
            <a:pPr>
              <a:lnSpc>
                <a:spcPct val="100000"/>
              </a:lnSpc>
              <a:spcBef>
                <a:spcPts val="25"/>
              </a:spcBef>
              <a:buClr>
                <a:srgbClr val="283138"/>
              </a:buClr>
              <a:buFont typeface="Arial"/>
              <a:buChar char="▪"/>
            </a:pPr>
            <a:endParaRPr sz="2900" dirty="0">
              <a:latin typeface="Arial"/>
              <a:cs typeface="Arial"/>
            </a:endParaRPr>
          </a:p>
          <a:p>
            <a:pPr marL="195580" indent="-182880">
              <a:lnSpc>
                <a:spcPct val="100000"/>
              </a:lnSpc>
              <a:buClr>
                <a:srgbClr val="283138"/>
              </a:buClr>
              <a:buChar char="▪"/>
              <a:tabLst>
                <a:tab pos="195580" algn="l"/>
              </a:tabLst>
            </a:pPr>
            <a:r>
              <a:rPr sz="2000" dirty="0">
                <a:solidFill>
                  <a:srgbClr val="0070C0"/>
                </a:solidFill>
                <a:latin typeface="Arial"/>
                <a:cs typeface="Arial"/>
              </a:rPr>
              <a:t>Οι αγορές δουλεύουν </a:t>
            </a:r>
            <a:r>
              <a:rPr sz="2000" spc="-15" dirty="0">
                <a:solidFill>
                  <a:srgbClr val="0070C0"/>
                </a:solidFill>
                <a:latin typeface="Arial"/>
                <a:cs typeface="Arial"/>
              </a:rPr>
              <a:t>κατά </a:t>
            </a:r>
            <a:r>
              <a:rPr sz="2000" dirty="0">
                <a:solidFill>
                  <a:srgbClr val="0070C0"/>
                </a:solidFill>
                <a:latin typeface="Arial"/>
                <a:cs typeface="Arial"/>
              </a:rPr>
              <a:t>μη </a:t>
            </a:r>
            <a:r>
              <a:rPr sz="2000" spc="-10" dirty="0">
                <a:solidFill>
                  <a:srgbClr val="0070C0"/>
                </a:solidFill>
                <a:latin typeface="Arial"/>
                <a:cs typeface="Arial"/>
              </a:rPr>
              <a:t>αποδοτικό </a:t>
            </a:r>
            <a:r>
              <a:rPr sz="2000" spc="-10" dirty="0">
                <a:latin typeface="Arial"/>
                <a:cs typeface="Arial"/>
              </a:rPr>
              <a:t>τρόπο, </a:t>
            </a:r>
            <a:r>
              <a:rPr sz="2000" dirty="0" err="1">
                <a:latin typeface="Arial"/>
                <a:cs typeface="Arial"/>
              </a:rPr>
              <a:t>ιδίως</a:t>
            </a:r>
            <a:r>
              <a:rPr sz="2000" spc="-160" dirty="0">
                <a:latin typeface="Arial"/>
                <a:cs typeface="Arial"/>
              </a:rPr>
              <a:t> </a:t>
            </a:r>
            <a:r>
              <a:rPr sz="2000" spc="-5" dirty="0">
                <a:latin typeface="Arial"/>
                <a:cs typeface="Arial"/>
              </a:rPr>
              <a:t>α</a:t>
            </a:r>
            <a:r>
              <a:rPr sz="2000" spc="-5" dirty="0" err="1">
                <a:latin typeface="Arial"/>
                <a:cs typeface="Arial"/>
              </a:rPr>
              <a:t>ν</a:t>
            </a:r>
            <a:r>
              <a:rPr sz="2000" spc="-5" dirty="0">
                <a:latin typeface="Arial"/>
                <a:cs typeface="Arial"/>
              </a:rPr>
              <a:t>α</a:t>
            </a:r>
            <a:r>
              <a:rPr sz="2000" spc="-5" dirty="0" err="1">
                <a:latin typeface="Arial"/>
                <a:cs typeface="Arial"/>
              </a:rPr>
              <a:t>φορικά</a:t>
            </a:r>
            <a:r>
              <a:rPr lang="el-GR" sz="2000" dirty="0">
                <a:latin typeface="Arial"/>
                <a:cs typeface="Arial"/>
              </a:rPr>
              <a:t> </a:t>
            </a:r>
            <a:r>
              <a:rPr sz="2000" spc="-5" dirty="0" err="1">
                <a:latin typeface="Arial"/>
                <a:cs typeface="Arial"/>
              </a:rPr>
              <a:t>με</a:t>
            </a:r>
            <a:r>
              <a:rPr sz="2000" spc="-5" dirty="0">
                <a:latin typeface="Arial"/>
                <a:cs typeface="Arial"/>
              </a:rPr>
              <a:t> τη διανομή προϊόντων </a:t>
            </a:r>
            <a:r>
              <a:rPr sz="2000" spc="-10" dirty="0">
                <a:latin typeface="Arial"/>
                <a:cs typeface="Arial"/>
              </a:rPr>
              <a:t>και </a:t>
            </a:r>
            <a:r>
              <a:rPr sz="2000" spc="-5" dirty="0">
                <a:latin typeface="Arial"/>
                <a:cs typeface="Arial"/>
              </a:rPr>
              <a:t>την </a:t>
            </a:r>
            <a:r>
              <a:rPr sz="2000" dirty="0">
                <a:latin typeface="Arial"/>
                <a:cs typeface="Arial"/>
              </a:rPr>
              <a:t>προμήθεια </a:t>
            </a:r>
            <a:r>
              <a:rPr sz="2000" spc="-10" dirty="0">
                <a:latin typeface="Arial"/>
                <a:cs typeface="Arial"/>
              </a:rPr>
              <a:t>τεχνολογίας, π</a:t>
            </a:r>
            <a:r>
              <a:rPr sz="2000" spc="-10" dirty="0" err="1">
                <a:latin typeface="Arial"/>
                <a:cs typeface="Arial"/>
              </a:rPr>
              <a:t>ρώτων</a:t>
            </a:r>
            <a:r>
              <a:rPr sz="2000" spc="-10" dirty="0">
                <a:latin typeface="Arial"/>
                <a:cs typeface="Arial"/>
              </a:rPr>
              <a:t> </a:t>
            </a:r>
            <a:r>
              <a:rPr sz="2000" spc="-10" dirty="0" err="1">
                <a:latin typeface="Arial"/>
                <a:cs typeface="Arial"/>
              </a:rPr>
              <a:t>υλών</a:t>
            </a:r>
            <a:r>
              <a:rPr sz="2000" spc="-35" dirty="0">
                <a:latin typeface="Arial"/>
                <a:cs typeface="Arial"/>
              </a:rPr>
              <a:t> </a:t>
            </a:r>
            <a:r>
              <a:rPr sz="2000" dirty="0" err="1">
                <a:latin typeface="Arial"/>
                <a:cs typeface="Arial"/>
              </a:rPr>
              <a:t>κ</a:t>
            </a:r>
            <a:r>
              <a:rPr lang="el-GR" sz="2000" dirty="0">
                <a:latin typeface="Arial"/>
                <a:cs typeface="Arial"/>
              </a:rPr>
              <a:t>.</a:t>
            </a:r>
            <a:r>
              <a:rPr sz="2000" dirty="0" err="1">
                <a:latin typeface="Arial"/>
                <a:cs typeface="Arial"/>
              </a:rPr>
              <a:t>λ</a:t>
            </a:r>
            <a:r>
              <a:rPr sz="2000" dirty="0">
                <a:latin typeface="Arial"/>
                <a:cs typeface="Arial"/>
              </a:rPr>
              <a:t>π.</a:t>
            </a:r>
          </a:p>
          <a:p>
            <a:pPr>
              <a:lnSpc>
                <a:spcPct val="100000"/>
              </a:lnSpc>
              <a:spcBef>
                <a:spcPts val="20"/>
              </a:spcBef>
            </a:pPr>
            <a:endParaRPr sz="2900" dirty="0">
              <a:latin typeface="Arial"/>
              <a:cs typeface="Arial"/>
            </a:endParaRPr>
          </a:p>
          <a:p>
            <a:pPr marL="195580" indent="-182880">
              <a:lnSpc>
                <a:spcPct val="100000"/>
              </a:lnSpc>
              <a:spcBef>
                <a:spcPts val="5"/>
              </a:spcBef>
              <a:buClr>
                <a:srgbClr val="283138"/>
              </a:buClr>
              <a:buChar char="▪"/>
              <a:tabLst>
                <a:tab pos="195580" algn="l"/>
              </a:tabLst>
            </a:pPr>
            <a:r>
              <a:rPr sz="2000" dirty="0">
                <a:solidFill>
                  <a:srgbClr val="0070C0"/>
                </a:solidFill>
                <a:latin typeface="Arial"/>
                <a:cs typeface="Arial"/>
              </a:rPr>
              <a:t>Οι </a:t>
            </a:r>
            <a:r>
              <a:rPr sz="2000" spc="-5" dirty="0">
                <a:solidFill>
                  <a:srgbClr val="0070C0"/>
                </a:solidFill>
                <a:latin typeface="Arial"/>
                <a:cs typeface="Arial"/>
              </a:rPr>
              <a:t>διαφοροποιήσεις </a:t>
            </a:r>
            <a:r>
              <a:rPr sz="2000" spc="-10" dirty="0">
                <a:solidFill>
                  <a:srgbClr val="0070C0"/>
                </a:solidFill>
                <a:latin typeface="Arial"/>
                <a:cs typeface="Arial"/>
              </a:rPr>
              <a:t>των </a:t>
            </a:r>
            <a:r>
              <a:rPr sz="2000" dirty="0">
                <a:solidFill>
                  <a:srgbClr val="0070C0"/>
                </a:solidFill>
                <a:latin typeface="Arial"/>
                <a:cs typeface="Arial"/>
              </a:rPr>
              <a:t>τιμών </a:t>
            </a:r>
            <a:r>
              <a:rPr sz="2000" spc="-10" dirty="0">
                <a:solidFill>
                  <a:srgbClr val="0070C0"/>
                </a:solidFill>
                <a:latin typeface="Arial"/>
                <a:cs typeface="Arial"/>
              </a:rPr>
              <a:t>μπορούν να</a:t>
            </a:r>
            <a:r>
              <a:rPr sz="2000" spc="-110" dirty="0">
                <a:solidFill>
                  <a:srgbClr val="0070C0"/>
                </a:solidFill>
                <a:latin typeface="Arial"/>
                <a:cs typeface="Arial"/>
              </a:rPr>
              <a:t> </a:t>
            </a:r>
            <a:r>
              <a:rPr sz="2000" dirty="0">
                <a:solidFill>
                  <a:srgbClr val="0070C0"/>
                </a:solidFill>
                <a:latin typeface="Arial"/>
                <a:cs typeface="Arial"/>
              </a:rPr>
              <a:t>δημιουργήσουν</a:t>
            </a:r>
            <a:endParaRPr sz="2000" dirty="0">
              <a:latin typeface="Arial"/>
              <a:cs typeface="Arial"/>
            </a:endParaRPr>
          </a:p>
          <a:p>
            <a:pPr marL="194945">
              <a:lnSpc>
                <a:spcPct val="100000"/>
              </a:lnSpc>
            </a:pPr>
            <a:r>
              <a:rPr sz="2000" spc="-5" dirty="0">
                <a:solidFill>
                  <a:srgbClr val="0070C0"/>
                </a:solidFill>
                <a:latin typeface="Arial"/>
                <a:cs typeface="Arial"/>
              </a:rPr>
              <a:t>αντικοινωνικές </a:t>
            </a:r>
            <a:r>
              <a:rPr sz="2000" spc="-10" dirty="0">
                <a:solidFill>
                  <a:srgbClr val="0070C0"/>
                </a:solidFill>
                <a:latin typeface="Arial"/>
                <a:cs typeface="Arial"/>
              </a:rPr>
              <a:t>καταστάσεις, </a:t>
            </a:r>
            <a:r>
              <a:rPr sz="2000" spc="-15" dirty="0">
                <a:latin typeface="Arial"/>
                <a:cs typeface="Arial"/>
              </a:rPr>
              <a:t>όπως </a:t>
            </a:r>
            <a:r>
              <a:rPr sz="2000" spc="-5" dirty="0">
                <a:latin typeface="Arial"/>
                <a:cs typeface="Arial"/>
              </a:rPr>
              <a:t>στην περίπτωση </a:t>
            </a:r>
            <a:r>
              <a:rPr sz="2000" dirty="0">
                <a:latin typeface="Arial"/>
                <a:cs typeface="Arial"/>
              </a:rPr>
              <a:t>της</a:t>
            </a:r>
            <a:r>
              <a:rPr sz="2000" spc="-95" dirty="0">
                <a:latin typeface="Arial"/>
                <a:cs typeface="Arial"/>
              </a:rPr>
              <a:t> </a:t>
            </a:r>
            <a:r>
              <a:rPr sz="2000" spc="-5" dirty="0">
                <a:latin typeface="Arial"/>
                <a:cs typeface="Arial"/>
              </a:rPr>
              <a:t>υγείας.</a:t>
            </a:r>
            <a:endParaRPr sz="2000" dirty="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06109" y="457200"/>
            <a:ext cx="2961640" cy="635000"/>
          </a:xfrm>
          <a:prstGeom prst="rect">
            <a:avLst/>
          </a:prstGeom>
        </p:spPr>
        <p:txBody>
          <a:bodyPr vert="horz" wrap="square" lIns="0" tIns="12065" rIns="0" bIns="0" rtlCol="0">
            <a:spAutoFit/>
          </a:bodyPr>
          <a:lstStyle/>
          <a:p>
            <a:pPr marL="12700">
              <a:lnSpc>
                <a:spcPct val="100000"/>
              </a:lnSpc>
              <a:spcBef>
                <a:spcPts val="95"/>
              </a:spcBef>
            </a:pPr>
            <a:r>
              <a:rPr sz="4000" spc="-5" dirty="0"/>
              <a:t>Ολιγ</a:t>
            </a:r>
            <a:r>
              <a:rPr sz="4000" spc="-120" dirty="0"/>
              <a:t>ο</a:t>
            </a:r>
            <a:r>
              <a:rPr sz="4000" spc="-114" dirty="0"/>
              <a:t>π</a:t>
            </a:r>
            <a:r>
              <a:rPr sz="4000" spc="-5" dirty="0"/>
              <a:t>ώλια</a:t>
            </a:r>
            <a:endParaRPr sz="4000" dirty="0"/>
          </a:p>
        </p:txBody>
      </p:sp>
      <p:sp>
        <p:nvSpPr>
          <p:cNvPr id="3" name="object 3"/>
          <p:cNvSpPr txBox="1"/>
          <p:nvPr/>
        </p:nvSpPr>
        <p:spPr>
          <a:xfrm>
            <a:off x="1006109" y="1295400"/>
            <a:ext cx="6770370" cy="5417509"/>
          </a:xfrm>
          <a:prstGeom prst="rect">
            <a:avLst/>
          </a:prstGeom>
        </p:spPr>
        <p:txBody>
          <a:bodyPr vert="horz" wrap="square" lIns="0" tIns="13335" rIns="0" bIns="0" rtlCol="0">
            <a:spAutoFit/>
          </a:bodyPr>
          <a:lstStyle/>
          <a:p>
            <a:pPr marL="12700">
              <a:lnSpc>
                <a:spcPct val="100000"/>
              </a:lnSpc>
              <a:spcBef>
                <a:spcPts val="105"/>
              </a:spcBef>
              <a:tabLst>
                <a:tab pos="5368290" algn="l"/>
              </a:tabLst>
            </a:pPr>
            <a:r>
              <a:rPr sz="2000" spc="-5" dirty="0">
                <a:latin typeface="Arial"/>
                <a:cs typeface="Arial"/>
              </a:rPr>
              <a:t>Περιπτώσεις </a:t>
            </a:r>
            <a:r>
              <a:rPr sz="2000" spc="-15" dirty="0">
                <a:latin typeface="Arial"/>
                <a:cs typeface="Arial"/>
              </a:rPr>
              <a:t>όπου </a:t>
            </a:r>
            <a:r>
              <a:rPr sz="2000" spc="-10" dirty="0">
                <a:latin typeface="Arial"/>
                <a:cs typeface="Arial"/>
              </a:rPr>
              <a:t>έχουμε </a:t>
            </a:r>
            <a:r>
              <a:rPr sz="2000" spc="5" dirty="0">
                <a:latin typeface="Arial"/>
                <a:cs typeface="Arial"/>
              </a:rPr>
              <a:t>λίγους</a:t>
            </a:r>
            <a:r>
              <a:rPr sz="2000" spc="-60" dirty="0">
                <a:latin typeface="Arial"/>
                <a:cs typeface="Arial"/>
              </a:rPr>
              <a:t> </a:t>
            </a:r>
            <a:r>
              <a:rPr sz="2000" spc="-10" dirty="0">
                <a:latin typeface="Arial"/>
                <a:cs typeface="Arial"/>
              </a:rPr>
              <a:t>πωλητές</a:t>
            </a:r>
            <a:r>
              <a:rPr sz="2000" spc="-35" dirty="0">
                <a:latin typeface="Arial"/>
                <a:cs typeface="Arial"/>
              </a:rPr>
              <a:t> </a:t>
            </a:r>
            <a:r>
              <a:rPr sz="2000" spc="-10" dirty="0">
                <a:latin typeface="Arial"/>
                <a:cs typeface="Arial"/>
              </a:rPr>
              <a:t>και	</a:t>
            </a:r>
            <a:r>
              <a:rPr sz="2000" b="1" dirty="0">
                <a:solidFill>
                  <a:srgbClr val="0070C0"/>
                </a:solidFill>
                <a:latin typeface="Arial"/>
                <a:cs typeface="Arial"/>
              </a:rPr>
              <a:t>ΔΕΝ</a:t>
            </a:r>
            <a:r>
              <a:rPr sz="2000" b="1" spc="-35" dirty="0">
                <a:solidFill>
                  <a:srgbClr val="0070C0"/>
                </a:solidFill>
                <a:latin typeface="Arial"/>
                <a:cs typeface="Arial"/>
              </a:rPr>
              <a:t> </a:t>
            </a:r>
            <a:r>
              <a:rPr sz="2000" b="1" dirty="0" err="1">
                <a:solidFill>
                  <a:srgbClr val="0070C0"/>
                </a:solidFill>
                <a:latin typeface="Arial"/>
                <a:cs typeface="Arial"/>
              </a:rPr>
              <a:t>Ε</a:t>
            </a:r>
            <a:r>
              <a:rPr lang="el-GR" sz="2000" b="1" dirty="0">
                <a:solidFill>
                  <a:srgbClr val="0070C0"/>
                </a:solidFill>
                <a:latin typeface="Arial"/>
                <a:cs typeface="Arial"/>
              </a:rPr>
              <a:t>Ι</a:t>
            </a:r>
            <a:r>
              <a:rPr sz="2000" b="1" dirty="0">
                <a:solidFill>
                  <a:srgbClr val="0070C0"/>
                </a:solidFill>
                <a:latin typeface="Arial"/>
                <a:cs typeface="Arial"/>
              </a:rPr>
              <a:t>ΝΑΙ</a:t>
            </a:r>
            <a:endParaRPr sz="2000" dirty="0">
              <a:latin typeface="Arial"/>
              <a:cs typeface="Arial"/>
            </a:endParaRPr>
          </a:p>
          <a:p>
            <a:pPr marL="12700">
              <a:lnSpc>
                <a:spcPct val="100000"/>
              </a:lnSpc>
            </a:pPr>
            <a:r>
              <a:rPr sz="2000" b="1" spc="-35" dirty="0">
                <a:solidFill>
                  <a:srgbClr val="0070C0"/>
                </a:solidFill>
                <a:latin typeface="Arial"/>
                <a:cs typeface="Arial"/>
              </a:rPr>
              <a:t>ΕΥΚΟΛΟ </a:t>
            </a:r>
            <a:r>
              <a:rPr sz="2000" spc="-5" dirty="0">
                <a:latin typeface="Arial"/>
                <a:cs typeface="Arial"/>
              </a:rPr>
              <a:t>να διεισδύσουν </a:t>
            </a:r>
            <a:r>
              <a:rPr sz="2000" dirty="0">
                <a:solidFill>
                  <a:srgbClr val="0070C0"/>
                </a:solidFill>
                <a:latin typeface="Arial"/>
                <a:cs typeface="Arial"/>
              </a:rPr>
              <a:t>Ν</a:t>
            </a:r>
            <a:r>
              <a:rPr sz="2000" b="1" dirty="0">
                <a:solidFill>
                  <a:srgbClr val="0070C0"/>
                </a:solidFill>
                <a:latin typeface="Arial"/>
                <a:cs typeface="Arial"/>
              </a:rPr>
              <a:t>ΕΟΙ </a:t>
            </a:r>
            <a:r>
              <a:rPr sz="2000" spc="-10" dirty="0">
                <a:latin typeface="Arial"/>
                <a:cs typeface="Arial"/>
              </a:rPr>
              <a:t>πωλητές </a:t>
            </a:r>
            <a:r>
              <a:rPr sz="2000" spc="-5" dirty="0">
                <a:latin typeface="Arial"/>
                <a:cs typeface="Arial"/>
              </a:rPr>
              <a:t>στην</a:t>
            </a:r>
            <a:r>
              <a:rPr sz="2000" spc="-50" dirty="0">
                <a:latin typeface="Arial"/>
                <a:cs typeface="Arial"/>
              </a:rPr>
              <a:t> </a:t>
            </a:r>
            <a:r>
              <a:rPr sz="2000" spc="-5" dirty="0">
                <a:latin typeface="Arial"/>
                <a:cs typeface="Arial"/>
              </a:rPr>
              <a:t>αγορά.</a:t>
            </a:r>
            <a:endParaRPr sz="2000" dirty="0">
              <a:latin typeface="Arial"/>
              <a:cs typeface="Arial"/>
            </a:endParaRPr>
          </a:p>
          <a:p>
            <a:pPr>
              <a:lnSpc>
                <a:spcPct val="100000"/>
              </a:lnSpc>
              <a:spcBef>
                <a:spcPts val="25"/>
              </a:spcBef>
            </a:pPr>
            <a:endParaRPr sz="2900" dirty="0">
              <a:latin typeface="Arial"/>
              <a:cs typeface="Arial"/>
            </a:endParaRPr>
          </a:p>
          <a:p>
            <a:pPr marL="12700">
              <a:lnSpc>
                <a:spcPct val="100000"/>
              </a:lnSpc>
            </a:pPr>
            <a:r>
              <a:rPr sz="2000" b="1" spc="-15" dirty="0">
                <a:solidFill>
                  <a:srgbClr val="0070C0"/>
                </a:solidFill>
                <a:latin typeface="Arial"/>
                <a:cs typeface="Arial"/>
              </a:rPr>
              <a:t>Ειδικά </a:t>
            </a:r>
            <a:r>
              <a:rPr sz="2000" b="1" spc="-5" dirty="0">
                <a:solidFill>
                  <a:srgbClr val="0070C0"/>
                </a:solidFill>
                <a:latin typeface="Arial"/>
                <a:cs typeface="Arial"/>
              </a:rPr>
              <a:t>προνόμια </a:t>
            </a:r>
            <a:r>
              <a:rPr sz="2000" spc="-10" dirty="0">
                <a:latin typeface="Arial"/>
                <a:cs typeface="Arial"/>
              </a:rPr>
              <a:t>που απολαμβάνουν </a:t>
            </a:r>
            <a:r>
              <a:rPr sz="2000" spc="-5" dirty="0" err="1">
                <a:latin typeface="Arial"/>
                <a:cs typeface="Arial"/>
              </a:rPr>
              <a:t>οι</a:t>
            </a:r>
            <a:r>
              <a:rPr sz="2000" spc="-5" dirty="0">
                <a:latin typeface="Arial"/>
                <a:cs typeface="Arial"/>
              </a:rPr>
              <a:t> </a:t>
            </a:r>
            <a:r>
              <a:rPr sz="2000" spc="-5" dirty="0" err="1">
                <a:latin typeface="Arial"/>
                <a:cs typeface="Arial"/>
              </a:rPr>
              <a:t>ετ</a:t>
            </a:r>
            <a:r>
              <a:rPr sz="2000" spc="-5" dirty="0">
                <a:latin typeface="Arial"/>
                <a:cs typeface="Arial"/>
              </a:rPr>
              <a:t>α</a:t>
            </a:r>
            <a:r>
              <a:rPr sz="2000" spc="-5" dirty="0" err="1">
                <a:latin typeface="Arial"/>
                <a:cs typeface="Arial"/>
              </a:rPr>
              <a:t>ιρείες</a:t>
            </a:r>
            <a:r>
              <a:rPr lang="el-GR" sz="2000" spc="-5" dirty="0">
                <a:latin typeface="Arial"/>
                <a:cs typeface="Arial"/>
              </a:rPr>
              <a:t>,</a:t>
            </a:r>
            <a:r>
              <a:rPr sz="2000" spc="-5" dirty="0">
                <a:latin typeface="Arial"/>
                <a:cs typeface="Arial"/>
              </a:rPr>
              <a:t> </a:t>
            </a:r>
            <a:r>
              <a:rPr sz="2000" spc="-15" dirty="0" err="1">
                <a:latin typeface="Arial"/>
                <a:cs typeface="Arial"/>
              </a:rPr>
              <a:t>ό</a:t>
            </a:r>
            <a:r>
              <a:rPr sz="2000" spc="-15" dirty="0">
                <a:latin typeface="Arial"/>
                <a:cs typeface="Arial"/>
              </a:rPr>
              <a:t>π</a:t>
            </a:r>
            <a:r>
              <a:rPr sz="2000" spc="-15" dirty="0" err="1">
                <a:latin typeface="Arial"/>
                <a:cs typeface="Arial"/>
              </a:rPr>
              <a:t>ως</a:t>
            </a:r>
            <a:r>
              <a:rPr sz="2000" dirty="0">
                <a:latin typeface="Arial"/>
                <a:cs typeface="Arial"/>
              </a:rPr>
              <a:t>:</a:t>
            </a:r>
          </a:p>
          <a:p>
            <a:pPr marL="12700">
              <a:lnSpc>
                <a:spcPct val="100000"/>
              </a:lnSpc>
            </a:pPr>
            <a:r>
              <a:rPr sz="2000" spc="-5" dirty="0">
                <a:latin typeface="Arial"/>
                <a:cs typeface="Arial"/>
              </a:rPr>
              <a:t>πρώτες </a:t>
            </a:r>
            <a:r>
              <a:rPr sz="2000" dirty="0">
                <a:latin typeface="Arial"/>
                <a:cs typeface="Arial"/>
              </a:rPr>
              <a:t>ύλες </a:t>
            </a:r>
            <a:r>
              <a:rPr sz="2000" spc="-10" dirty="0">
                <a:latin typeface="Arial"/>
                <a:cs typeface="Arial"/>
              </a:rPr>
              <a:t>και</a:t>
            </a:r>
            <a:r>
              <a:rPr sz="2000" spc="-55" dirty="0">
                <a:latin typeface="Arial"/>
                <a:cs typeface="Arial"/>
              </a:rPr>
              <a:t> </a:t>
            </a:r>
            <a:r>
              <a:rPr sz="2000" spc="-10" dirty="0">
                <a:latin typeface="Arial"/>
                <a:cs typeface="Arial"/>
              </a:rPr>
              <a:t>τεχνολογία.</a:t>
            </a:r>
            <a:endParaRPr sz="2000" dirty="0">
              <a:latin typeface="Arial"/>
              <a:cs typeface="Arial"/>
            </a:endParaRPr>
          </a:p>
          <a:p>
            <a:pPr>
              <a:lnSpc>
                <a:spcPct val="100000"/>
              </a:lnSpc>
              <a:spcBef>
                <a:spcPts val="25"/>
              </a:spcBef>
            </a:pPr>
            <a:endParaRPr sz="2900" dirty="0">
              <a:latin typeface="Arial"/>
              <a:cs typeface="Arial"/>
            </a:endParaRPr>
          </a:p>
          <a:p>
            <a:pPr marL="12700">
              <a:lnSpc>
                <a:spcPct val="100000"/>
              </a:lnSpc>
              <a:spcBef>
                <a:spcPts val="5"/>
              </a:spcBef>
            </a:pPr>
            <a:r>
              <a:rPr sz="2000" dirty="0">
                <a:latin typeface="Arial"/>
                <a:cs typeface="Arial"/>
              </a:rPr>
              <a:t>Οι επιχειρήσεις </a:t>
            </a:r>
            <a:r>
              <a:rPr sz="2000" spc="-10" dirty="0">
                <a:latin typeface="Arial"/>
                <a:cs typeface="Arial"/>
              </a:rPr>
              <a:t>που </a:t>
            </a:r>
            <a:r>
              <a:rPr sz="2000" spc="-5" dirty="0">
                <a:latin typeface="Arial"/>
                <a:cs typeface="Arial"/>
              </a:rPr>
              <a:t>λειτουργούν </a:t>
            </a:r>
            <a:r>
              <a:rPr sz="2000" dirty="0">
                <a:latin typeface="Arial"/>
                <a:cs typeface="Arial"/>
              </a:rPr>
              <a:t>ως </a:t>
            </a:r>
            <a:r>
              <a:rPr sz="2000" spc="-15" dirty="0">
                <a:latin typeface="Arial"/>
                <a:cs typeface="Arial"/>
              </a:rPr>
              <a:t>ολιγοπώλια</a:t>
            </a:r>
            <a:r>
              <a:rPr sz="2000" spc="-145" dirty="0">
                <a:latin typeface="Arial"/>
                <a:cs typeface="Arial"/>
              </a:rPr>
              <a:t> </a:t>
            </a:r>
            <a:r>
              <a:rPr sz="2000" spc="-15" dirty="0">
                <a:latin typeface="Arial"/>
                <a:cs typeface="Arial"/>
              </a:rPr>
              <a:t>έχουν</a:t>
            </a:r>
            <a:endParaRPr sz="2000" dirty="0">
              <a:latin typeface="Arial"/>
              <a:cs typeface="Arial"/>
            </a:endParaRPr>
          </a:p>
          <a:p>
            <a:pPr marL="12700" marR="34925">
              <a:lnSpc>
                <a:spcPct val="100000"/>
              </a:lnSpc>
              <a:tabLst>
                <a:tab pos="3328670" algn="l"/>
              </a:tabLst>
            </a:pPr>
            <a:r>
              <a:rPr sz="2000" dirty="0">
                <a:latin typeface="Arial"/>
                <a:cs typeface="Arial"/>
              </a:rPr>
              <a:t>περιθώρια να</a:t>
            </a:r>
            <a:r>
              <a:rPr sz="2000" spc="-10" dirty="0">
                <a:latin typeface="Arial"/>
                <a:cs typeface="Arial"/>
              </a:rPr>
              <a:t> </a:t>
            </a:r>
            <a:r>
              <a:rPr sz="2000" dirty="0" err="1">
                <a:latin typeface="Arial"/>
                <a:cs typeface="Arial"/>
              </a:rPr>
              <a:t>δράσουν</a:t>
            </a:r>
            <a:r>
              <a:rPr sz="2000" spc="-5" dirty="0">
                <a:latin typeface="Arial"/>
                <a:cs typeface="Arial"/>
              </a:rPr>
              <a:t> </a:t>
            </a:r>
            <a:r>
              <a:rPr sz="2000" spc="-15" dirty="0" err="1">
                <a:latin typeface="Arial"/>
                <a:cs typeface="Arial"/>
              </a:rPr>
              <a:t>κ</a:t>
            </a:r>
            <a:r>
              <a:rPr sz="2000" spc="-15" dirty="0">
                <a:latin typeface="Arial"/>
                <a:cs typeface="Arial"/>
              </a:rPr>
              <a:t>α</a:t>
            </a:r>
            <a:r>
              <a:rPr sz="2000" spc="-15" dirty="0" err="1">
                <a:latin typeface="Arial"/>
                <a:cs typeface="Arial"/>
              </a:rPr>
              <a:t>τά</a:t>
            </a:r>
            <a:r>
              <a:rPr lang="el-GR" sz="2000" spc="-15" dirty="0">
                <a:latin typeface="Arial"/>
                <a:cs typeface="Arial"/>
              </a:rPr>
              <a:t> </a:t>
            </a:r>
            <a:r>
              <a:rPr sz="2000" spc="-5" dirty="0">
                <a:latin typeface="Arial"/>
                <a:cs typeface="Arial"/>
              </a:rPr>
              <a:t>πα</a:t>
            </a:r>
            <a:r>
              <a:rPr sz="2000" spc="-5" dirty="0" err="1">
                <a:latin typeface="Arial"/>
                <a:cs typeface="Arial"/>
              </a:rPr>
              <a:t>ράλληλο</a:t>
            </a:r>
            <a:r>
              <a:rPr sz="2000" spc="-5" dirty="0">
                <a:latin typeface="Arial"/>
                <a:cs typeface="Arial"/>
              </a:rPr>
              <a:t> </a:t>
            </a:r>
            <a:r>
              <a:rPr sz="2000" spc="-10" dirty="0">
                <a:latin typeface="Arial"/>
                <a:cs typeface="Arial"/>
              </a:rPr>
              <a:t>τρόπο </a:t>
            </a:r>
            <a:r>
              <a:rPr sz="2000" spc="-5" dirty="0">
                <a:latin typeface="Arial"/>
                <a:cs typeface="Arial"/>
              </a:rPr>
              <a:t>με</a:t>
            </a:r>
            <a:r>
              <a:rPr sz="2000" spc="-145" dirty="0">
                <a:latin typeface="Arial"/>
                <a:cs typeface="Arial"/>
              </a:rPr>
              <a:t> </a:t>
            </a:r>
            <a:r>
              <a:rPr sz="2000" spc="-5" dirty="0">
                <a:latin typeface="Arial"/>
                <a:cs typeface="Arial"/>
              </a:rPr>
              <a:t>εταιρείες  </a:t>
            </a:r>
            <a:r>
              <a:rPr sz="2000" spc="-10" dirty="0">
                <a:latin typeface="Arial"/>
                <a:cs typeface="Arial"/>
              </a:rPr>
              <a:t>που απολαμβάνουν μονοπωλιακές</a:t>
            </a:r>
            <a:r>
              <a:rPr sz="2000" spc="-80" dirty="0">
                <a:latin typeface="Arial"/>
                <a:cs typeface="Arial"/>
              </a:rPr>
              <a:t> </a:t>
            </a:r>
            <a:r>
              <a:rPr sz="2000" spc="-10" dirty="0">
                <a:latin typeface="Arial"/>
                <a:cs typeface="Arial"/>
              </a:rPr>
              <a:t>καταστάσεις.</a:t>
            </a:r>
            <a:endParaRPr sz="2000" dirty="0">
              <a:latin typeface="Arial"/>
              <a:cs typeface="Arial"/>
            </a:endParaRPr>
          </a:p>
          <a:p>
            <a:pPr>
              <a:lnSpc>
                <a:spcPct val="100000"/>
              </a:lnSpc>
              <a:spcBef>
                <a:spcPts val="20"/>
              </a:spcBef>
            </a:pPr>
            <a:endParaRPr sz="2900" dirty="0">
              <a:latin typeface="Arial"/>
              <a:cs typeface="Arial"/>
            </a:endParaRPr>
          </a:p>
          <a:p>
            <a:pPr marL="12700" marR="5080">
              <a:lnSpc>
                <a:spcPct val="100000"/>
              </a:lnSpc>
              <a:spcBef>
                <a:spcPts val="5"/>
              </a:spcBef>
              <a:buClr>
                <a:srgbClr val="283138"/>
              </a:buClr>
              <a:buSzPct val="95000"/>
              <a:buChar char="▪"/>
              <a:tabLst>
                <a:tab pos="130175" algn="l"/>
              </a:tabLst>
            </a:pPr>
            <a:r>
              <a:rPr sz="2000" dirty="0">
                <a:latin typeface="Arial"/>
                <a:cs typeface="Arial"/>
              </a:rPr>
              <a:t>Ειδικές </a:t>
            </a:r>
            <a:r>
              <a:rPr sz="2000" spc="-5" dirty="0">
                <a:latin typeface="Arial"/>
                <a:cs typeface="Arial"/>
              </a:rPr>
              <a:t>συμφωνίες </a:t>
            </a:r>
            <a:r>
              <a:rPr sz="2000" spc="-10" dirty="0">
                <a:latin typeface="Arial"/>
                <a:cs typeface="Arial"/>
              </a:rPr>
              <a:t>που </a:t>
            </a:r>
            <a:r>
              <a:rPr sz="2000" spc="-15" dirty="0">
                <a:latin typeface="Arial"/>
                <a:cs typeface="Arial"/>
              </a:rPr>
              <a:t>αναγκάζουν </a:t>
            </a:r>
            <a:r>
              <a:rPr sz="2000" spc="-10" dirty="0">
                <a:latin typeface="Arial"/>
                <a:cs typeface="Arial"/>
              </a:rPr>
              <a:t>τους λιανοπωλητές </a:t>
            </a:r>
            <a:r>
              <a:rPr sz="2000" spc="-5" dirty="0">
                <a:latin typeface="Arial"/>
                <a:cs typeface="Arial"/>
              </a:rPr>
              <a:t>να  μην </a:t>
            </a:r>
            <a:r>
              <a:rPr sz="2000" spc="-15" dirty="0">
                <a:latin typeface="Arial"/>
                <a:cs typeface="Arial"/>
              </a:rPr>
              <a:t>αγοράζουν </a:t>
            </a:r>
            <a:r>
              <a:rPr sz="2000" spc="-5" dirty="0">
                <a:latin typeface="Arial"/>
                <a:cs typeface="Arial"/>
              </a:rPr>
              <a:t>από </a:t>
            </a:r>
            <a:r>
              <a:rPr sz="2000" spc="-10" dirty="0">
                <a:latin typeface="Arial"/>
                <a:cs typeface="Arial"/>
              </a:rPr>
              <a:t>άλλους </a:t>
            </a:r>
            <a:r>
              <a:rPr sz="2000" spc="-5" dirty="0">
                <a:latin typeface="Arial"/>
                <a:cs typeface="Arial"/>
              </a:rPr>
              <a:t>πα</a:t>
            </a:r>
            <a:r>
              <a:rPr sz="2000" spc="-5" dirty="0" err="1">
                <a:latin typeface="Arial"/>
                <a:cs typeface="Arial"/>
              </a:rPr>
              <a:t>ρ</a:t>
            </a:r>
            <a:r>
              <a:rPr sz="2000" spc="-5" dirty="0">
                <a:latin typeface="Arial"/>
                <a:cs typeface="Arial"/>
              </a:rPr>
              <a:t>α</a:t>
            </a:r>
            <a:r>
              <a:rPr sz="2000" spc="-5" dirty="0" err="1">
                <a:latin typeface="Arial"/>
                <a:cs typeface="Arial"/>
              </a:rPr>
              <a:t>γωγούς</a:t>
            </a:r>
            <a:r>
              <a:rPr sz="2000" spc="-5" dirty="0">
                <a:latin typeface="Arial"/>
                <a:cs typeface="Arial"/>
              </a:rPr>
              <a:t>,</a:t>
            </a:r>
            <a:r>
              <a:rPr lang="el-GR" sz="2000" spc="-5" dirty="0">
                <a:latin typeface="Arial"/>
                <a:cs typeface="Arial"/>
              </a:rPr>
              <a:t> </a:t>
            </a:r>
            <a:r>
              <a:rPr sz="2000" spc="-5" dirty="0" err="1">
                <a:latin typeface="Arial"/>
                <a:cs typeface="Arial"/>
              </a:rPr>
              <a:t>ν</a:t>
            </a:r>
            <a:r>
              <a:rPr sz="2000" spc="-5" dirty="0">
                <a:latin typeface="Arial"/>
                <a:cs typeface="Arial"/>
              </a:rPr>
              <a:t>α </a:t>
            </a:r>
            <a:r>
              <a:rPr sz="2000" spc="-20" dirty="0">
                <a:latin typeface="Arial"/>
                <a:cs typeface="Arial"/>
              </a:rPr>
              <a:t>πωλούν </a:t>
            </a:r>
            <a:r>
              <a:rPr sz="2000" spc="-5" dirty="0">
                <a:latin typeface="Arial"/>
                <a:cs typeface="Arial"/>
              </a:rPr>
              <a:t>σε  ορισμένες </a:t>
            </a:r>
            <a:r>
              <a:rPr sz="2000" spc="-5" dirty="0" err="1">
                <a:latin typeface="Arial"/>
                <a:cs typeface="Arial"/>
              </a:rPr>
              <a:t>τιμές</a:t>
            </a:r>
            <a:r>
              <a:rPr sz="2000" spc="-5" dirty="0">
                <a:latin typeface="Arial"/>
                <a:cs typeface="Arial"/>
              </a:rPr>
              <a:t>,</a:t>
            </a:r>
            <a:r>
              <a:rPr lang="el-GR" sz="2000" spc="-5" dirty="0">
                <a:latin typeface="Arial"/>
                <a:cs typeface="Arial"/>
              </a:rPr>
              <a:t> </a:t>
            </a:r>
            <a:r>
              <a:rPr sz="2000" spc="-5" dirty="0" err="1">
                <a:latin typeface="Arial"/>
                <a:cs typeface="Arial"/>
              </a:rPr>
              <a:t>ν</a:t>
            </a:r>
            <a:r>
              <a:rPr sz="2000" spc="-5" dirty="0">
                <a:latin typeface="Arial"/>
                <a:cs typeface="Arial"/>
              </a:rPr>
              <a:t>α </a:t>
            </a:r>
            <a:r>
              <a:rPr sz="2000" spc="-10" dirty="0">
                <a:latin typeface="Arial"/>
                <a:cs typeface="Arial"/>
              </a:rPr>
              <a:t>παραχωρούν συμβόλαια </a:t>
            </a:r>
            <a:r>
              <a:rPr sz="2000" spc="5" dirty="0">
                <a:latin typeface="Arial"/>
                <a:cs typeface="Arial"/>
              </a:rPr>
              <a:t>για </a:t>
            </a:r>
            <a:r>
              <a:rPr sz="2000" spc="-5" dirty="0">
                <a:latin typeface="Arial"/>
                <a:cs typeface="Arial"/>
              </a:rPr>
              <a:t>την </a:t>
            </a:r>
            <a:r>
              <a:rPr sz="2000" spc="-15" dirty="0">
                <a:latin typeface="Arial"/>
                <a:cs typeface="Arial"/>
              </a:rPr>
              <a:t>πώληση  </a:t>
            </a:r>
            <a:r>
              <a:rPr sz="2000" spc="-5" dirty="0" err="1">
                <a:latin typeface="Arial"/>
                <a:cs typeface="Arial"/>
              </a:rPr>
              <a:t>ενός</a:t>
            </a:r>
            <a:r>
              <a:rPr sz="2000" spc="-5" dirty="0">
                <a:latin typeface="Arial"/>
                <a:cs typeface="Arial"/>
              </a:rPr>
              <a:t> π</a:t>
            </a:r>
            <a:r>
              <a:rPr sz="2000" spc="-5" dirty="0" err="1">
                <a:latin typeface="Arial"/>
                <a:cs typeface="Arial"/>
              </a:rPr>
              <a:t>ροϊόντος</a:t>
            </a:r>
            <a:r>
              <a:rPr lang="el-GR" sz="2000" spc="-5" dirty="0">
                <a:latin typeface="Arial"/>
                <a:cs typeface="Arial"/>
              </a:rPr>
              <a:t>,</a:t>
            </a:r>
            <a:r>
              <a:rPr sz="2000" spc="-5" dirty="0">
                <a:latin typeface="Arial"/>
                <a:cs typeface="Arial"/>
              </a:rPr>
              <a:t> </a:t>
            </a:r>
            <a:r>
              <a:rPr sz="2000" spc="-10" dirty="0">
                <a:latin typeface="Arial"/>
                <a:cs typeface="Arial"/>
              </a:rPr>
              <a:t>αλλά </a:t>
            </a:r>
            <a:r>
              <a:rPr sz="2000" spc="-5" dirty="0">
                <a:latin typeface="Arial"/>
                <a:cs typeface="Arial"/>
              </a:rPr>
              <a:t>συγχρόνως </a:t>
            </a:r>
            <a:r>
              <a:rPr sz="2000" spc="-10" dirty="0">
                <a:latin typeface="Arial"/>
                <a:cs typeface="Arial"/>
              </a:rPr>
              <a:t>και κάποιου</a:t>
            </a:r>
            <a:r>
              <a:rPr sz="2000" spc="-90" dirty="0">
                <a:latin typeface="Arial"/>
                <a:cs typeface="Arial"/>
              </a:rPr>
              <a:t> </a:t>
            </a:r>
            <a:r>
              <a:rPr sz="2000" spc="-10" dirty="0">
                <a:latin typeface="Arial"/>
                <a:cs typeface="Arial"/>
              </a:rPr>
              <a:t>άλλου.</a:t>
            </a:r>
            <a:endParaRPr sz="2000" dirty="0">
              <a:latin typeface="Arial"/>
              <a:cs typeface="Arial"/>
            </a:endParaRPr>
          </a:p>
          <a:p>
            <a:pPr marL="129539" indent="-117475">
              <a:lnSpc>
                <a:spcPct val="100000"/>
              </a:lnSpc>
              <a:spcBef>
                <a:spcPts val="480"/>
              </a:spcBef>
              <a:buClr>
                <a:srgbClr val="283138"/>
              </a:buClr>
              <a:buSzPct val="95000"/>
              <a:buChar char="▪"/>
              <a:tabLst>
                <a:tab pos="130175" algn="l"/>
              </a:tabLst>
            </a:pPr>
            <a:r>
              <a:rPr sz="2000" spc="-5" dirty="0">
                <a:latin typeface="Arial"/>
                <a:cs typeface="Arial"/>
              </a:rPr>
              <a:t>Διαφοροποίηση </a:t>
            </a:r>
            <a:r>
              <a:rPr sz="2000" spc="-10" dirty="0">
                <a:latin typeface="Arial"/>
                <a:cs typeface="Arial"/>
              </a:rPr>
              <a:t>τιμών,όπου </a:t>
            </a:r>
            <a:r>
              <a:rPr sz="2000" spc="5" dirty="0">
                <a:latin typeface="Arial"/>
                <a:cs typeface="Arial"/>
              </a:rPr>
              <a:t>για </a:t>
            </a:r>
            <a:r>
              <a:rPr sz="2000" spc="-15" dirty="0">
                <a:latin typeface="Arial"/>
                <a:cs typeface="Arial"/>
              </a:rPr>
              <a:t>το </a:t>
            </a:r>
            <a:r>
              <a:rPr sz="2000" dirty="0">
                <a:latin typeface="Arial"/>
                <a:cs typeface="Arial"/>
              </a:rPr>
              <a:t>ίδιο προϊόν</a:t>
            </a:r>
            <a:r>
              <a:rPr sz="2000" spc="-145" dirty="0">
                <a:latin typeface="Arial"/>
                <a:cs typeface="Arial"/>
              </a:rPr>
              <a:t> </a:t>
            </a:r>
            <a:r>
              <a:rPr sz="2000" spc="-5" dirty="0">
                <a:latin typeface="Arial"/>
                <a:cs typeface="Arial"/>
              </a:rPr>
              <a:t>χρεώνονται</a:t>
            </a:r>
            <a:endParaRPr sz="2000" dirty="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93165" y="1061719"/>
            <a:ext cx="5231765" cy="635000"/>
          </a:xfrm>
          <a:prstGeom prst="rect">
            <a:avLst/>
          </a:prstGeom>
        </p:spPr>
        <p:txBody>
          <a:bodyPr vert="horz" wrap="square" lIns="0" tIns="12065" rIns="0" bIns="0" rtlCol="0">
            <a:spAutoFit/>
          </a:bodyPr>
          <a:lstStyle/>
          <a:p>
            <a:pPr marL="12700">
              <a:lnSpc>
                <a:spcPct val="100000"/>
              </a:lnSpc>
              <a:spcBef>
                <a:spcPts val="95"/>
              </a:spcBef>
            </a:pPr>
            <a:r>
              <a:rPr sz="4000" spc="-25" dirty="0"/>
              <a:t>Ολιγοπώλια </a:t>
            </a:r>
            <a:r>
              <a:rPr sz="2000" spc="-10" dirty="0"/>
              <a:t>(παραγωγή-</a:t>
            </a:r>
            <a:r>
              <a:rPr sz="2000" spc="-15" dirty="0"/>
              <a:t> </a:t>
            </a:r>
            <a:r>
              <a:rPr sz="2000" spc="-5" dirty="0"/>
              <a:t>τιμή)</a:t>
            </a:r>
            <a:endParaRPr sz="2000"/>
          </a:p>
        </p:txBody>
      </p:sp>
      <p:sp>
        <p:nvSpPr>
          <p:cNvPr id="3" name="object 3"/>
          <p:cNvSpPr txBox="1"/>
          <p:nvPr/>
        </p:nvSpPr>
        <p:spPr>
          <a:xfrm>
            <a:off x="937361" y="1662430"/>
            <a:ext cx="6839584" cy="4963538"/>
          </a:xfrm>
          <a:prstGeom prst="rect">
            <a:avLst/>
          </a:prstGeom>
        </p:spPr>
        <p:txBody>
          <a:bodyPr vert="horz" wrap="square" lIns="0" tIns="13335" rIns="0" bIns="0" rtlCol="0">
            <a:spAutoFit/>
          </a:bodyPr>
          <a:lstStyle/>
          <a:p>
            <a:pPr marL="12700">
              <a:lnSpc>
                <a:spcPct val="100000"/>
              </a:lnSpc>
              <a:spcBef>
                <a:spcPts val="105"/>
              </a:spcBef>
            </a:pPr>
            <a:r>
              <a:rPr sz="2000" dirty="0">
                <a:latin typeface="Arial"/>
                <a:cs typeface="Arial"/>
              </a:rPr>
              <a:t>Οι </a:t>
            </a:r>
            <a:r>
              <a:rPr sz="2000" spc="-5" dirty="0">
                <a:latin typeface="Arial"/>
                <a:cs typeface="Arial"/>
              </a:rPr>
              <a:t>εταιρείες </a:t>
            </a:r>
            <a:r>
              <a:rPr sz="2000" spc="-10" dirty="0">
                <a:latin typeface="Arial"/>
                <a:cs typeface="Arial"/>
              </a:rPr>
              <a:t>που </a:t>
            </a:r>
            <a:r>
              <a:rPr sz="2000" spc="-5" dirty="0">
                <a:latin typeface="Arial"/>
                <a:cs typeface="Arial"/>
              </a:rPr>
              <a:t>λειτουργούν </a:t>
            </a:r>
            <a:r>
              <a:rPr sz="2000" dirty="0">
                <a:latin typeface="Arial"/>
                <a:cs typeface="Arial"/>
              </a:rPr>
              <a:t>ως </a:t>
            </a:r>
            <a:r>
              <a:rPr sz="2000" spc="-15" dirty="0">
                <a:latin typeface="Arial"/>
                <a:cs typeface="Arial"/>
              </a:rPr>
              <a:t>ολιγοπώλια </a:t>
            </a:r>
            <a:r>
              <a:rPr sz="2000" spc="-10" dirty="0">
                <a:latin typeface="Arial"/>
                <a:cs typeface="Arial"/>
              </a:rPr>
              <a:t>μπορούν</a:t>
            </a:r>
            <a:r>
              <a:rPr sz="2000" spc="-135" dirty="0">
                <a:latin typeface="Arial"/>
                <a:cs typeface="Arial"/>
              </a:rPr>
              <a:t> </a:t>
            </a:r>
            <a:r>
              <a:rPr sz="2000" dirty="0">
                <a:latin typeface="Arial"/>
                <a:cs typeface="Arial"/>
              </a:rPr>
              <a:t>να</a:t>
            </a:r>
          </a:p>
          <a:p>
            <a:pPr marL="12700">
              <a:lnSpc>
                <a:spcPct val="100000"/>
              </a:lnSpc>
            </a:pPr>
            <a:r>
              <a:rPr sz="2000" b="1" spc="-15" dirty="0">
                <a:solidFill>
                  <a:srgbClr val="0070C0"/>
                </a:solidFill>
                <a:latin typeface="Arial"/>
                <a:cs typeface="Arial"/>
              </a:rPr>
              <a:t>συγκαλύψουν </a:t>
            </a:r>
            <a:r>
              <a:rPr sz="2000" b="1" dirty="0">
                <a:solidFill>
                  <a:srgbClr val="0070C0"/>
                </a:solidFill>
                <a:latin typeface="Arial"/>
                <a:cs typeface="Arial"/>
              </a:rPr>
              <a:t>ενέργειες </a:t>
            </a:r>
            <a:r>
              <a:rPr sz="2000" spc="-10" dirty="0">
                <a:latin typeface="Arial"/>
                <a:cs typeface="Arial"/>
              </a:rPr>
              <a:t>που </a:t>
            </a:r>
            <a:r>
              <a:rPr sz="2000" spc="-5" dirty="0" err="1">
                <a:latin typeface="Arial"/>
                <a:cs typeface="Arial"/>
              </a:rPr>
              <a:t>οδηγούν</a:t>
            </a:r>
            <a:r>
              <a:rPr sz="2000" spc="-5" dirty="0">
                <a:latin typeface="Arial"/>
                <a:cs typeface="Arial"/>
              </a:rPr>
              <a:t> </a:t>
            </a:r>
            <a:r>
              <a:rPr sz="2000" spc="-5" dirty="0" err="1">
                <a:latin typeface="Arial"/>
                <a:cs typeface="Arial"/>
              </a:rPr>
              <a:t>σε</a:t>
            </a:r>
            <a:r>
              <a:rPr sz="2000" dirty="0">
                <a:latin typeface="Arial"/>
                <a:cs typeface="Arial"/>
              </a:rPr>
              <a:t>:</a:t>
            </a:r>
          </a:p>
          <a:p>
            <a:pPr>
              <a:lnSpc>
                <a:spcPct val="100000"/>
              </a:lnSpc>
              <a:spcBef>
                <a:spcPts val="40"/>
              </a:spcBef>
            </a:pPr>
            <a:endParaRPr sz="2500" dirty="0">
              <a:latin typeface="Arial"/>
              <a:cs typeface="Arial"/>
            </a:endParaRPr>
          </a:p>
          <a:p>
            <a:pPr marL="12700" marR="5080">
              <a:lnSpc>
                <a:spcPct val="150000"/>
              </a:lnSpc>
              <a:buClr>
                <a:srgbClr val="283138"/>
              </a:buClr>
              <a:buSzPct val="95000"/>
              <a:buChar char="▪"/>
              <a:tabLst>
                <a:tab pos="130175" algn="l"/>
              </a:tabLst>
            </a:pPr>
            <a:r>
              <a:rPr sz="2000" dirty="0">
                <a:latin typeface="Arial"/>
                <a:cs typeface="Arial"/>
              </a:rPr>
              <a:t>Ειδικές </a:t>
            </a:r>
            <a:r>
              <a:rPr sz="2000" spc="-5" dirty="0">
                <a:latin typeface="Arial"/>
                <a:cs typeface="Arial"/>
              </a:rPr>
              <a:t>συμφωνίες </a:t>
            </a:r>
            <a:r>
              <a:rPr sz="2000" spc="-10" dirty="0">
                <a:latin typeface="Arial"/>
                <a:cs typeface="Arial"/>
              </a:rPr>
              <a:t>που </a:t>
            </a:r>
            <a:r>
              <a:rPr sz="2000" spc="-15" dirty="0">
                <a:latin typeface="Arial"/>
                <a:cs typeface="Arial"/>
              </a:rPr>
              <a:t>αναγκάζουν </a:t>
            </a:r>
            <a:r>
              <a:rPr sz="2000" spc="-10" dirty="0">
                <a:latin typeface="Arial"/>
                <a:cs typeface="Arial"/>
              </a:rPr>
              <a:t>τους </a:t>
            </a:r>
            <a:r>
              <a:rPr sz="2000" spc="-5" dirty="0">
                <a:latin typeface="Arial"/>
                <a:cs typeface="Arial"/>
              </a:rPr>
              <a:t>λιανοπωλητές </a:t>
            </a:r>
            <a:r>
              <a:rPr sz="2000" dirty="0">
                <a:solidFill>
                  <a:srgbClr val="0070C0"/>
                </a:solidFill>
                <a:latin typeface="Arial"/>
                <a:cs typeface="Arial"/>
              </a:rPr>
              <a:t>να  </a:t>
            </a:r>
            <a:r>
              <a:rPr sz="2000" spc="-5" dirty="0">
                <a:solidFill>
                  <a:srgbClr val="0070C0"/>
                </a:solidFill>
                <a:latin typeface="Arial"/>
                <a:cs typeface="Arial"/>
              </a:rPr>
              <a:t>μην </a:t>
            </a:r>
            <a:r>
              <a:rPr sz="2000" spc="-15" dirty="0">
                <a:solidFill>
                  <a:srgbClr val="0070C0"/>
                </a:solidFill>
                <a:latin typeface="Arial"/>
                <a:cs typeface="Arial"/>
              </a:rPr>
              <a:t>αγοράζουν </a:t>
            </a:r>
            <a:r>
              <a:rPr sz="2000" spc="-5" dirty="0">
                <a:solidFill>
                  <a:srgbClr val="0070C0"/>
                </a:solidFill>
                <a:latin typeface="Arial"/>
                <a:cs typeface="Arial"/>
              </a:rPr>
              <a:t>από </a:t>
            </a:r>
            <a:r>
              <a:rPr sz="2000" spc="-10" dirty="0">
                <a:solidFill>
                  <a:srgbClr val="0070C0"/>
                </a:solidFill>
                <a:latin typeface="Arial"/>
                <a:cs typeface="Arial"/>
              </a:rPr>
              <a:t>άλλους </a:t>
            </a:r>
            <a:r>
              <a:rPr sz="2000" spc="-5" dirty="0">
                <a:solidFill>
                  <a:srgbClr val="0070C0"/>
                </a:solidFill>
                <a:latin typeface="Arial"/>
                <a:cs typeface="Arial"/>
              </a:rPr>
              <a:t>παραγωγούς, </a:t>
            </a:r>
            <a:r>
              <a:rPr sz="2000" dirty="0">
                <a:latin typeface="Arial"/>
                <a:cs typeface="Arial"/>
              </a:rPr>
              <a:t>να </a:t>
            </a:r>
            <a:r>
              <a:rPr sz="2000" spc="-20" dirty="0">
                <a:latin typeface="Arial"/>
                <a:cs typeface="Arial"/>
              </a:rPr>
              <a:t>πωλούν </a:t>
            </a:r>
            <a:r>
              <a:rPr sz="2000" spc="-5" dirty="0">
                <a:latin typeface="Arial"/>
                <a:cs typeface="Arial"/>
              </a:rPr>
              <a:t>σε </a:t>
            </a:r>
            <a:r>
              <a:rPr sz="2000" spc="-5" dirty="0">
                <a:solidFill>
                  <a:srgbClr val="0070C0"/>
                </a:solidFill>
                <a:latin typeface="Arial"/>
                <a:cs typeface="Arial"/>
              </a:rPr>
              <a:t> ορισμένες </a:t>
            </a:r>
            <a:r>
              <a:rPr sz="2000" dirty="0">
                <a:solidFill>
                  <a:srgbClr val="0070C0"/>
                </a:solidFill>
                <a:latin typeface="Arial"/>
                <a:cs typeface="Arial"/>
              </a:rPr>
              <a:t>τιμές</a:t>
            </a:r>
            <a:r>
              <a:rPr sz="2000" dirty="0">
                <a:latin typeface="Arial"/>
                <a:cs typeface="Arial"/>
              </a:rPr>
              <a:t>, </a:t>
            </a:r>
            <a:r>
              <a:rPr sz="2000" spc="-5" dirty="0">
                <a:latin typeface="Arial"/>
                <a:cs typeface="Arial"/>
              </a:rPr>
              <a:t>να </a:t>
            </a:r>
            <a:r>
              <a:rPr sz="2000" spc="-10" dirty="0">
                <a:latin typeface="Arial"/>
                <a:cs typeface="Arial"/>
              </a:rPr>
              <a:t>παραχωρούν συμβόλαια </a:t>
            </a:r>
            <a:r>
              <a:rPr sz="2000" spc="5" dirty="0">
                <a:latin typeface="Arial"/>
                <a:cs typeface="Arial"/>
              </a:rPr>
              <a:t>για </a:t>
            </a:r>
            <a:r>
              <a:rPr sz="2000" dirty="0">
                <a:latin typeface="Arial"/>
                <a:cs typeface="Arial"/>
              </a:rPr>
              <a:t>την </a:t>
            </a:r>
            <a:r>
              <a:rPr sz="2000" spc="-10" dirty="0">
                <a:latin typeface="Arial"/>
                <a:cs typeface="Arial"/>
              </a:rPr>
              <a:t>πώληση  </a:t>
            </a:r>
            <a:r>
              <a:rPr sz="2000" spc="-5" dirty="0">
                <a:latin typeface="Arial"/>
                <a:cs typeface="Arial"/>
              </a:rPr>
              <a:t>ενός προϊόντος </a:t>
            </a:r>
            <a:r>
              <a:rPr sz="2000" spc="-10" dirty="0">
                <a:latin typeface="Arial"/>
                <a:cs typeface="Arial"/>
              </a:rPr>
              <a:t>αλλά </a:t>
            </a:r>
            <a:r>
              <a:rPr sz="2000" spc="-5" dirty="0">
                <a:latin typeface="Arial"/>
                <a:cs typeface="Arial"/>
              </a:rPr>
              <a:t>συγχρόνως </a:t>
            </a:r>
            <a:r>
              <a:rPr sz="2000" spc="-10" dirty="0">
                <a:latin typeface="Arial"/>
                <a:cs typeface="Arial"/>
              </a:rPr>
              <a:t>και κάποιου</a:t>
            </a:r>
            <a:r>
              <a:rPr sz="2000" spc="-95" dirty="0">
                <a:latin typeface="Arial"/>
                <a:cs typeface="Arial"/>
              </a:rPr>
              <a:t> </a:t>
            </a:r>
            <a:r>
              <a:rPr sz="2000" spc="-10" dirty="0">
                <a:latin typeface="Arial"/>
                <a:cs typeface="Arial"/>
              </a:rPr>
              <a:t>άλλου.</a:t>
            </a:r>
            <a:endParaRPr sz="2000" dirty="0">
              <a:latin typeface="Arial"/>
              <a:cs typeface="Arial"/>
            </a:endParaRPr>
          </a:p>
          <a:p>
            <a:pPr marL="129539" indent="-117475">
              <a:lnSpc>
                <a:spcPct val="100000"/>
              </a:lnSpc>
              <a:spcBef>
                <a:spcPts val="1680"/>
              </a:spcBef>
              <a:buClr>
                <a:srgbClr val="283138"/>
              </a:buClr>
              <a:buSzPct val="95000"/>
              <a:buChar char="▪"/>
              <a:tabLst>
                <a:tab pos="130175" algn="l"/>
              </a:tabLst>
            </a:pPr>
            <a:r>
              <a:rPr sz="2000" spc="-5" dirty="0">
                <a:solidFill>
                  <a:srgbClr val="0070C0"/>
                </a:solidFill>
                <a:latin typeface="Arial"/>
                <a:cs typeface="Arial"/>
              </a:rPr>
              <a:t>Διαφοροποίηση </a:t>
            </a:r>
            <a:r>
              <a:rPr sz="2000" dirty="0">
                <a:solidFill>
                  <a:srgbClr val="0070C0"/>
                </a:solidFill>
                <a:latin typeface="Arial"/>
                <a:cs typeface="Arial"/>
              </a:rPr>
              <a:t>τιμών </a:t>
            </a:r>
            <a:r>
              <a:rPr sz="2000" dirty="0">
                <a:latin typeface="Arial"/>
                <a:cs typeface="Arial"/>
              </a:rPr>
              <a:t>(ίδιο προϊόν-διαφορετική</a:t>
            </a:r>
            <a:r>
              <a:rPr sz="2000" spc="-160" dirty="0">
                <a:latin typeface="Arial"/>
                <a:cs typeface="Arial"/>
              </a:rPr>
              <a:t> </a:t>
            </a:r>
            <a:r>
              <a:rPr sz="2000" dirty="0">
                <a:latin typeface="Arial"/>
                <a:cs typeface="Arial"/>
              </a:rPr>
              <a:t>τιμή)</a:t>
            </a:r>
          </a:p>
          <a:p>
            <a:pPr marL="129539" indent="-117475">
              <a:lnSpc>
                <a:spcPct val="100000"/>
              </a:lnSpc>
              <a:spcBef>
                <a:spcPts val="1680"/>
              </a:spcBef>
              <a:buClr>
                <a:srgbClr val="283138"/>
              </a:buClr>
              <a:buSzPct val="95000"/>
              <a:buChar char="▪"/>
              <a:tabLst>
                <a:tab pos="130175" algn="l"/>
              </a:tabLst>
            </a:pPr>
            <a:r>
              <a:rPr sz="2000" dirty="0">
                <a:latin typeface="Arial"/>
                <a:cs typeface="Arial"/>
              </a:rPr>
              <a:t>Συνεργασία </a:t>
            </a:r>
            <a:r>
              <a:rPr sz="2000" spc="-5" dirty="0">
                <a:solidFill>
                  <a:srgbClr val="0070C0"/>
                </a:solidFill>
                <a:latin typeface="Arial"/>
                <a:cs typeface="Arial"/>
              </a:rPr>
              <a:t>παραγωγών </a:t>
            </a:r>
            <a:r>
              <a:rPr sz="2000" spc="5" dirty="0">
                <a:solidFill>
                  <a:srgbClr val="0070C0"/>
                </a:solidFill>
                <a:latin typeface="Arial"/>
                <a:cs typeface="Arial"/>
              </a:rPr>
              <a:t>για </a:t>
            </a:r>
            <a:r>
              <a:rPr sz="2000" spc="-5" dirty="0">
                <a:solidFill>
                  <a:srgbClr val="0070C0"/>
                </a:solidFill>
                <a:latin typeface="Arial"/>
                <a:cs typeface="Arial"/>
              </a:rPr>
              <a:t>κοινό </a:t>
            </a:r>
            <a:r>
              <a:rPr sz="2000" dirty="0">
                <a:solidFill>
                  <a:srgbClr val="0070C0"/>
                </a:solidFill>
                <a:latin typeface="Arial"/>
                <a:cs typeface="Arial"/>
              </a:rPr>
              <a:t>προσδιορισμό</a:t>
            </a:r>
            <a:r>
              <a:rPr sz="2000" spc="-155" dirty="0">
                <a:solidFill>
                  <a:srgbClr val="0070C0"/>
                </a:solidFill>
                <a:latin typeface="Arial"/>
                <a:cs typeface="Arial"/>
              </a:rPr>
              <a:t> </a:t>
            </a:r>
            <a:r>
              <a:rPr sz="2000" dirty="0">
                <a:solidFill>
                  <a:srgbClr val="0070C0"/>
                </a:solidFill>
                <a:latin typeface="Arial"/>
                <a:cs typeface="Arial"/>
              </a:rPr>
              <a:t>τιμής</a:t>
            </a:r>
            <a:r>
              <a:rPr sz="2000" dirty="0">
                <a:latin typeface="Arial"/>
                <a:cs typeface="Arial"/>
              </a:rPr>
              <a:t>.</a:t>
            </a:r>
          </a:p>
          <a:p>
            <a:pPr marL="129539" indent="-117475">
              <a:lnSpc>
                <a:spcPct val="100000"/>
              </a:lnSpc>
              <a:spcBef>
                <a:spcPts val="1685"/>
              </a:spcBef>
              <a:buClr>
                <a:srgbClr val="283138"/>
              </a:buClr>
              <a:buSzPct val="95000"/>
              <a:buChar char="▪"/>
              <a:tabLst>
                <a:tab pos="130175" algn="l"/>
              </a:tabLst>
            </a:pPr>
            <a:r>
              <a:rPr sz="2000" dirty="0">
                <a:latin typeface="Arial"/>
                <a:cs typeface="Arial"/>
              </a:rPr>
              <a:t>Συνεργασία </a:t>
            </a:r>
            <a:r>
              <a:rPr sz="2000" spc="-5" dirty="0">
                <a:solidFill>
                  <a:srgbClr val="0070C0"/>
                </a:solidFill>
                <a:latin typeface="Arial"/>
                <a:cs typeface="Arial"/>
              </a:rPr>
              <a:t>παραγωγών </a:t>
            </a:r>
            <a:r>
              <a:rPr sz="2000" spc="5" dirty="0">
                <a:solidFill>
                  <a:srgbClr val="0070C0"/>
                </a:solidFill>
                <a:latin typeface="Arial"/>
                <a:cs typeface="Arial"/>
              </a:rPr>
              <a:t>για </a:t>
            </a:r>
            <a:r>
              <a:rPr sz="2000" dirty="0">
                <a:solidFill>
                  <a:srgbClr val="0070C0"/>
                </a:solidFill>
                <a:latin typeface="Arial"/>
                <a:cs typeface="Arial"/>
              </a:rPr>
              <a:t>περιορισμό</a:t>
            </a:r>
            <a:r>
              <a:rPr sz="2000" spc="-140" dirty="0">
                <a:solidFill>
                  <a:srgbClr val="0070C0"/>
                </a:solidFill>
                <a:latin typeface="Arial"/>
                <a:cs typeface="Arial"/>
              </a:rPr>
              <a:t> </a:t>
            </a:r>
            <a:r>
              <a:rPr sz="2000" dirty="0">
                <a:solidFill>
                  <a:srgbClr val="0070C0"/>
                </a:solidFill>
                <a:latin typeface="Arial"/>
                <a:cs typeface="Arial"/>
              </a:rPr>
              <a:t>παραγωγής</a:t>
            </a:r>
            <a:r>
              <a:rPr sz="2000" dirty="0">
                <a:latin typeface="Arial"/>
                <a:cs typeface="Arial"/>
              </a:rPr>
              <a:t>.</a:t>
            </a:r>
          </a:p>
          <a:p>
            <a:pPr marL="129539" indent="-117475">
              <a:lnSpc>
                <a:spcPct val="100000"/>
              </a:lnSpc>
              <a:spcBef>
                <a:spcPts val="1680"/>
              </a:spcBef>
              <a:buClr>
                <a:srgbClr val="283138"/>
              </a:buClr>
              <a:buSzPct val="95000"/>
              <a:buChar char="▪"/>
              <a:tabLst>
                <a:tab pos="130175" algn="l"/>
              </a:tabLst>
            </a:pPr>
            <a:r>
              <a:rPr sz="2000" spc="-5" dirty="0">
                <a:solidFill>
                  <a:srgbClr val="0070C0"/>
                </a:solidFill>
                <a:latin typeface="Arial"/>
                <a:cs typeface="Arial"/>
              </a:rPr>
              <a:t>Άτυπες</a:t>
            </a:r>
            <a:r>
              <a:rPr sz="2000" spc="-15" dirty="0">
                <a:solidFill>
                  <a:srgbClr val="0070C0"/>
                </a:solidFill>
                <a:latin typeface="Arial"/>
                <a:cs typeface="Arial"/>
              </a:rPr>
              <a:t> </a:t>
            </a:r>
            <a:r>
              <a:rPr sz="2000" spc="-5" dirty="0">
                <a:solidFill>
                  <a:srgbClr val="0070C0"/>
                </a:solidFill>
                <a:latin typeface="Arial"/>
                <a:cs typeface="Arial"/>
              </a:rPr>
              <a:t>συμφωνίες.</a:t>
            </a:r>
            <a:endParaRPr sz="2000" dirty="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TotalTime>
  <Words>1530</Words>
  <Application>Microsoft Macintosh PowerPoint</Application>
  <PresentationFormat>Presentazione su schermo (4:3)</PresentationFormat>
  <Paragraphs>171</Paragraphs>
  <Slides>24</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24</vt:i4>
      </vt:variant>
    </vt:vector>
  </HeadingPairs>
  <TitlesOfParts>
    <vt:vector size="31" baseType="lpstr">
      <vt:lpstr>Arial</vt:lpstr>
      <vt:lpstr>Arial-BoldItalicMT</vt:lpstr>
      <vt:lpstr>Calibri</vt:lpstr>
      <vt:lpstr>Symbol</vt:lpstr>
      <vt:lpstr>Times New Roman</vt:lpstr>
      <vt:lpstr>Wingdings</vt:lpstr>
      <vt:lpstr>Office Theme</vt:lpstr>
      <vt:lpstr>Κεφάλαιο 4: Η αγορά και ο  πελάτης</vt:lpstr>
      <vt:lpstr>Προσανατολισμοί της  επιχείρησης</vt:lpstr>
      <vt:lpstr>Τα δικαιώματα του καταναλωτή</vt:lpstr>
      <vt:lpstr>Μονοπωλιακές και ολιγοπωλιακές  καταστάσεις</vt:lpstr>
      <vt:lpstr>Presentazione standard di PowerPoint</vt:lpstr>
      <vt:lpstr>Μονοπώλια</vt:lpstr>
      <vt:lpstr>Μονοπώλια</vt:lpstr>
      <vt:lpstr>Ολιγοπώλια</vt:lpstr>
      <vt:lpstr>Ολιγοπώλια (παραγωγή- τιμή)</vt:lpstr>
      <vt:lpstr>ΤΑ ΧΑΡΑΚΤΗΡΙΣΤΙΚΑ ΤΩΝ ΟΛΙΓΟΠΩΛΙΑΚΩΝ ΑΓΟΡΩΝ 1</vt:lpstr>
      <vt:lpstr>ΑΝΤΑΓΩΝΙΣΜΟΣ Ή ΣΥΝΕΝΝΟΗΣΗ</vt:lpstr>
      <vt:lpstr>ΙΣΟΡΡΟΠΙΑ ΣΤΟ ΟΛΙΓΟΠΩΛΙΟ</vt:lpstr>
      <vt:lpstr>ΜΕΓΕΘΟΣ ΟΛΙΓΟΠΩΛΙΟΥ ΚΑΙ ΑΠΟΤΕΛΕΣΜΑ ΤΗΣ ΑΓΟΡΑΣ</vt:lpstr>
      <vt:lpstr>ΥΠΟΔΕΙΓΜΑ ΣΥΝΕΝΝΟΗΣΗΣ: ΤΟ ΚΑΡΤΕΛ-1</vt:lpstr>
      <vt:lpstr>ΥΠΟΔΕΙΓΜΑ ΣΥΝΕΝΝΟΗΣΗΣ: ΤΟ ΚΑΡΤΕΛ-2</vt:lpstr>
      <vt:lpstr>ΥΠΟΔΕΙΓΜΑ ΧΩΡΙΣ ΣΥΝΕΝΝΟΗΣΗ: Η ΚΑΜΠΤΟΜΕΝΗ ΚΑΜΠΥΛΗ ΖΗΤΗΣΗΣ</vt:lpstr>
      <vt:lpstr>ΤΑ ΔΥΟ ΥΠΟΔΕΙΓΜΑΤΑ ΣΤΟ ΟΛΙΓΟΠΩΛΙΟ</vt:lpstr>
      <vt:lpstr>ΚΡΑΤΙΚΗ ΠΟΛΙΤΙΚΗ ΑΠΕΝΑΝΤΙ ΣΤΑ  ΟΛΙΓΟΠΩΛΙΑ</vt:lpstr>
      <vt:lpstr>Ασφάλεια προϊόντων (καταναλωτικό δικαίωμα)</vt:lpstr>
      <vt:lpstr>Ασφάλεια προϊόντων (καταναλωτικό δικαίωμα)</vt:lpstr>
      <vt:lpstr>Συμβατικές υποχρεώσεις</vt:lpstr>
      <vt:lpstr>Διαφήμιση και προβολή προϊόντων</vt:lpstr>
      <vt:lpstr>Προϊόντα αμφίβολης αξίας ή  κοινωνικής ανοχής</vt:lpstr>
      <vt:lpstr>Η απαίτηση για ένα «συνολικό»  προϊόν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Κεφάλαιο 4: Η αγορά και ο  πελάτης</dc:title>
  <cp:lastModifiedBy>Microsoft Office User</cp:lastModifiedBy>
  <cp:revision>3</cp:revision>
  <dcterms:created xsi:type="dcterms:W3CDTF">2024-04-19T08:39:24Z</dcterms:created>
  <dcterms:modified xsi:type="dcterms:W3CDTF">2024-04-19T09:06:46Z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2024-04-19T00:00:00Z</vt:filetime>
  </property>
</Properties>
</file>