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67" r:id="rId2"/>
    <p:sldId id="257" r:id="rId3"/>
    <p:sldId id="376" r:id="rId4"/>
    <p:sldId id="378" r:id="rId5"/>
    <p:sldId id="379" r:id="rId6"/>
    <p:sldId id="380" r:id="rId7"/>
    <p:sldId id="365" r:id="rId8"/>
    <p:sldId id="345" r:id="rId9"/>
    <p:sldId id="364" r:id="rId10"/>
    <p:sldId id="359" r:id="rId11"/>
    <p:sldId id="360" r:id="rId12"/>
    <p:sldId id="361" r:id="rId13"/>
    <p:sldId id="362" r:id="rId14"/>
    <p:sldId id="363" r:id="rId15"/>
    <p:sldId id="358" r:id="rId16"/>
    <p:sldId id="366" r:id="rId17"/>
    <p:sldId id="367" r:id="rId18"/>
    <p:sldId id="268" r:id="rId19"/>
    <p:sldId id="368" r:id="rId20"/>
    <p:sldId id="369" r:id="rId21"/>
    <p:sldId id="370" r:id="rId22"/>
    <p:sldId id="273" r:id="rId23"/>
    <p:sldId id="371" r:id="rId24"/>
    <p:sldId id="269" r:id="rId25"/>
    <p:sldId id="270" r:id="rId26"/>
    <p:sldId id="346" r:id="rId27"/>
    <p:sldId id="372" r:id="rId28"/>
    <p:sldId id="271" r:id="rId29"/>
    <p:sldId id="272" r:id="rId30"/>
    <p:sldId id="274" r:id="rId31"/>
    <p:sldId id="277" r:id="rId32"/>
    <p:sldId id="285" r:id="rId33"/>
    <p:sldId id="278" r:id="rId34"/>
    <p:sldId id="356" r:id="rId35"/>
    <p:sldId id="347" r:id="rId36"/>
    <p:sldId id="290" r:id="rId37"/>
    <p:sldId id="381" r:id="rId38"/>
    <p:sldId id="382" r:id="rId39"/>
    <p:sldId id="348" r:id="rId40"/>
    <p:sldId id="296" r:id="rId41"/>
    <p:sldId id="384" r:id="rId42"/>
    <p:sldId id="383" r:id="rId43"/>
    <p:sldId id="385" r:id="rId44"/>
    <p:sldId id="37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0"/>
    <p:restoredTop sz="96405"/>
  </p:normalViewPr>
  <p:slideViewPr>
    <p:cSldViewPr snapToGrid="0" snapToObjects="1">
      <p:cViewPr varScale="1">
        <p:scale>
          <a:sx n="142" d="100"/>
          <a:sy n="142" d="100"/>
        </p:scale>
        <p:origin x="168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25663-F4D7-DE4A-8FA9-072E153BF757}" type="datetimeFigureOut">
              <a:rPr lang="it-IT" smtClean="0"/>
              <a:t>05/04/24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08536-71A4-E245-8AFE-2EAAA9E5BEFA}" type="slidenum">
              <a:rPr lang="it-IT" smtClean="0"/>
              <a:t>‹N›</a:t>
            </a:fld>
            <a:endParaRPr lang="it-IT"/>
          </a:p>
        </p:txBody>
      </p:sp>
    </p:spTree>
    <p:extLst>
      <p:ext uri="{BB962C8B-B14F-4D97-AF65-F5344CB8AC3E}">
        <p14:creationId xmlns:p14="http://schemas.microsoft.com/office/powerpoint/2010/main" val="314424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708536-71A4-E245-8AFE-2EAAA9E5BEFA}" type="slidenum">
              <a:rPr lang="it-IT" smtClean="0"/>
              <a:t>20</a:t>
            </a:fld>
            <a:endParaRPr lang="it-IT"/>
          </a:p>
        </p:txBody>
      </p:sp>
    </p:spTree>
    <p:extLst>
      <p:ext uri="{BB962C8B-B14F-4D97-AF65-F5344CB8AC3E}">
        <p14:creationId xmlns:p14="http://schemas.microsoft.com/office/powerpoint/2010/main" val="21773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06333B6-E4EC-6B3C-5A25-BE44DFA4F1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40889B56-6003-B6A7-6F25-B91629482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it-IT"/>
              <a:t>Οι οργανισμοί θεωρούνται παγκόσμιοι όταν ανταλλάσσουν αγαθά και υπηρεσίες με πελάτες σε άλλες χώρες. Η παγκοσμιοποίηση της αγοράς είναι η πιο συνηθισμένη προσέγγιση στο να θεωρείται ένας οργανισμός παγκόσμιος</a:t>
            </a:r>
            <a:r>
              <a:rPr lang="en-US" altLang="en-US"/>
              <a:t>. </a:t>
            </a:r>
          </a:p>
          <a:p>
            <a:endParaRPr lang="en-US" altLang="en-US"/>
          </a:p>
          <a:p>
            <a:r>
              <a:rPr lang="el-GR" altLang="it-IT"/>
              <a:t>Πολλοί οργανισμοί θεωρούνται παγκόσμιοι επειδή αξιοποιούν διοικητικό και τεχνικό ταλέντο εργαζομένων από άλλες χώρες. Ένας παράγοντας που επηρεάζει την παγκοσμιοποίηση του ταλέντου είναι η μεταναστευτική νομοθεσία και οι σχετικές ρυθμίσεις. Οι μάνατζερ πρέπει να επαγρυπνούν για τυχόν τροποποιήσεις των σχετικών νόμων. </a:t>
            </a:r>
          </a:p>
          <a:p>
            <a:endParaRPr lang="el-GR" altLang="it-IT"/>
          </a:p>
          <a:p>
            <a:r>
              <a:rPr lang="el-GR" altLang="it-IT"/>
              <a:t>Ένας οργανισμός μπορεί να θεωρηθεί παγκόσμιος αν χρησιμοποιεί οικονομικές πηγές και πόρους εκτός της χώρας όπου έχει την έδρα του, κάτι που είναι γνωστό ως χρηματοοικονομική παγκοσμιοποίηση. Εύλογα, η επιβράδυνση της παγκόσμιας οικονομίας έχει επηρεάσει σφοδρά τη διαθεσιμότητα χρηματοοικονομικών πόρων παγκοσμίως.</a:t>
            </a:r>
            <a:endParaRPr lang="en-US" altLang="en-US"/>
          </a:p>
        </p:txBody>
      </p:sp>
      <p:sp>
        <p:nvSpPr>
          <p:cNvPr id="61444" name="Slide Number Placeholder 3">
            <a:extLst>
              <a:ext uri="{FF2B5EF4-FFF2-40B4-BE49-F238E27FC236}">
                <a16:creationId xmlns:a16="http://schemas.microsoft.com/office/drawing/2014/main" id="{5DD285F2-D6CE-F902-FFA1-E6B5190EC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D1254CA-7690-D24D-94D9-7968A8190E9C}" type="slidenum">
              <a:rPr lang="en-US" altLang="en-US">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C0F6ECE-0A90-8F48-391E-7A986875B8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DE46FF8-74EF-9F3E-FC96-CF5CD61AED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b="1"/>
              <a:t>Κοινωνική ευθύνη </a:t>
            </a:r>
            <a:r>
              <a:rPr lang="el-GR" altLang="en-US"/>
              <a:t>είναι η</a:t>
            </a:r>
            <a:r>
              <a:rPr lang="el-GR" altLang="en-US" b="1"/>
              <a:t> </a:t>
            </a:r>
            <a:r>
              <a:rPr lang="el-GR" altLang="it-IT"/>
              <a:t>πρόθεση της επιχείρησης, πέρα από τις νομικές και οικονομικές της υποχρεώσεις, να πράττει το ορθό και να ενεργεί με τρόπους ωφέλιμους για το κοινωνικό σύνολο. Η κοινωνική ευθύνη προσθέτει την έννοια μιας ηθικής επιταγής στις δράσεις που ωφελούν και δεν βλάπτουν το κοινωνικό σύνολο</a:t>
            </a:r>
            <a:r>
              <a:rPr lang="en-US" altLang="en-US"/>
              <a:t>.</a:t>
            </a:r>
            <a:endParaRPr lang="en-US" altLang="en-US" b="1"/>
          </a:p>
          <a:p>
            <a:pPr>
              <a:lnSpc>
                <a:spcPct val="80000"/>
              </a:lnSpc>
            </a:pPr>
            <a:endParaRPr lang="en-US" altLang="en-US"/>
          </a:p>
          <a:p>
            <a:r>
              <a:rPr lang="el-GR" altLang="it-IT" b="1"/>
              <a:t>Κοινωνική υποχρέωση </a:t>
            </a:r>
            <a:r>
              <a:rPr lang="el-GR" altLang="it-IT"/>
              <a:t>είναι η</a:t>
            </a:r>
            <a:r>
              <a:rPr lang="el-GR" altLang="it-IT" b="1"/>
              <a:t> </a:t>
            </a:r>
            <a:r>
              <a:rPr lang="el-GR" altLang="it-IT"/>
              <a:t>εμπλοκή μιας επιχείρησης σε κοινωνικές δράσεις, προκειμένου να ανταποκριθεί σε ορισμένες οικονομικές και κοινωνικές ευθύνες. Κάνει το ελάχιστο που απαιτεί ο νόμος και θέτει κοινωνικούς στόχους μόνο στον βαθμό στον οποίο αυτοί συμβάλλουν στους οικονομικούς της στόχους.</a:t>
            </a:r>
            <a:endParaRPr lang="en-US" altLang="en-US"/>
          </a:p>
          <a:p>
            <a:endParaRPr lang="en-US" altLang="en-US"/>
          </a:p>
          <a:p>
            <a:r>
              <a:rPr lang="el-GR" altLang="it-IT" b="1"/>
              <a:t>Κοινωνική ανταπόκριση </a:t>
            </a:r>
            <a:r>
              <a:rPr lang="el-GR" altLang="it-IT"/>
              <a:t>είναι η ανάληψη κοινωνικών δράσεων από μια επιχείρηση ως απάντηση σε κάποια διάχυτη κοινωνική ανάγκη. Οι μάνατζερ τέτοιων εταιρειών κατευθύνονται από κοινωνικές νόρμες και αξίες και προβαίνουν σε πρακτικές, προσανατολισμένες στην αγορά αποφάσεις σχετικά με τη δράση τους.</a:t>
            </a:r>
            <a:endParaRPr lang="en-US" altLang="en-US" b="1"/>
          </a:p>
        </p:txBody>
      </p:sp>
      <p:sp>
        <p:nvSpPr>
          <p:cNvPr id="71684" name="Slide Number Placeholder 3">
            <a:extLst>
              <a:ext uri="{FF2B5EF4-FFF2-40B4-BE49-F238E27FC236}">
                <a16:creationId xmlns:a16="http://schemas.microsoft.com/office/drawing/2014/main" id="{9B50C090-FE05-19CC-F1DB-6DDE4460E0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43E893-00A6-1542-AA79-9885972E3CD0}"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300C60F-E8A0-21F2-6917-9B1D05526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5362F99F-9E86-E4D0-21AF-9244B77E56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b="1"/>
              <a:t>Κοινωνική ευθύνη </a:t>
            </a:r>
            <a:r>
              <a:rPr lang="el-GR" altLang="en-US"/>
              <a:t>είναι η</a:t>
            </a:r>
            <a:r>
              <a:rPr lang="el-GR" altLang="en-US" b="1"/>
              <a:t> </a:t>
            </a:r>
            <a:r>
              <a:rPr lang="el-GR" altLang="it-IT"/>
              <a:t>πρόθεση της επιχείρησης, πέρα από τις νομικές και οικονομικές της υποχρεώσεις, να πράττει το ορθό και να ενεργεί με τρόπους ωφέλιμους για το κοινωνικό σύνολο. Η κοινωνική ευθύνη προσθέτει την έννοια μιας ηθικής επιταγής στις δράσεις που ωφελούν και δεν βλάπτουν το κοινωνικό σύνολο</a:t>
            </a:r>
            <a:r>
              <a:rPr lang="en-US" altLang="en-US"/>
              <a:t>.</a:t>
            </a:r>
            <a:endParaRPr lang="en-US" altLang="en-US" b="1"/>
          </a:p>
          <a:p>
            <a:pPr>
              <a:lnSpc>
                <a:spcPct val="80000"/>
              </a:lnSpc>
            </a:pPr>
            <a:endParaRPr lang="en-US" altLang="en-US"/>
          </a:p>
          <a:p>
            <a:r>
              <a:rPr lang="el-GR" altLang="it-IT" b="1"/>
              <a:t>Κοινωνική υποχρέωση </a:t>
            </a:r>
            <a:r>
              <a:rPr lang="el-GR" altLang="it-IT"/>
              <a:t>είναι η</a:t>
            </a:r>
            <a:r>
              <a:rPr lang="el-GR" altLang="it-IT" b="1"/>
              <a:t> </a:t>
            </a:r>
            <a:r>
              <a:rPr lang="el-GR" altLang="it-IT"/>
              <a:t>εμπλοκή μιας επιχείρησης σε κοινωνικές δράσεις, προκειμένου να ανταποκριθεί σε ορισμένες οικονομικές και κοινωνικές ευθύνες. Κάνει το ελάχιστο που απαιτεί ο νόμος και θέτει κοινωνικούς στόχους μόνο στον βαθμό στον οποίο αυτοί συμβάλλουν στους οικονομικούς της στόχους.</a:t>
            </a:r>
            <a:endParaRPr lang="en-US" altLang="en-US"/>
          </a:p>
          <a:p>
            <a:endParaRPr lang="en-US" altLang="en-US"/>
          </a:p>
          <a:p>
            <a:r>
              <a:rPr lang="el-GR" altLang="it-IT" b="1"/>
              <a:t>Κοινωνική ανταπόκριση </a:t>
            </a:r>
            <a:r>
              <a:rPr lang="el-GR" altLang="it-IT"/>
              <a:t>είναι η ανάληψη κοινωνικών δράσεων από μια επιχείρηση ως απάντηση σε κάποια διάχυτη κοινωνική ανάγκη. Οι μάνατζερ τέτοιων εταιρειών κατευθύνονται από κοινωνικές νόρμες και αξίες και προβαίνουν σε πρακτικές, προσανατολισμένες στην αγορά αποφάσεις σχετικά με τη δράση τους.</a:t>
            </a:r>
            <a:endParaRPr lang="en-US" altLang="en-US" b="1"/>
          </a:p>
        </p:txBody>
      </p:sp>
      <p:sp>
        <p:nvSpPr>
          <p:cNvPr id="72708" name="Slide Number Placeholder 3">
            <a:extLst>
              <a:ext uri="{FF2B5EF4-FFF2-40B4-BE49-F238E27FC236}">
                <a16:creationId xmlns:a16="http://schemas.microsoft.com/office/drawing/2014/main" id="{96EE7B8D-5450-262A-6379-1FFB26E88D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1792A3E-18E7-904A-9A48-626B179B896A}"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DEF080C-DFF6-FD85-14A5-75794B1AA1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0E09B6C4-DAB2-AB8A-848E-8D24AE488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b="1"/>
              <a:t>Κοινωνική ευθύνη </a:t>
            </a:r>
            <a:r>
              <a:rPr lang="el-GR" altLang="en-US"/>
              <a:t>είναι η</a:t>
            </a:r>
            <a:r>
              <a:rPr lang="el-GR" altLang="en-US" b="1"/>
              <a:t> </a:t>
            </a:r>
            <a:r>
              <a:rPr lang="el-GR" altLang="it-IT"/>
              <a:t>πρόθεση της επιχείρησης, πέρα από τις νομικές και οικονομικές της υποχρεώσεις, να πράττει το ορθό και να ενεργεί με τρόπους ωφέλιμους για το κοινωνικό σύνολο. Η κοινωνική ευθύνη προσθέτει την έννοια μιας ηθικής επιταγής στις δράσεις που ωφελούν και δεν βλάπτουν το κοινωνικό σύνολο</a:t>
            </a:r>
            <a:r>
              <a:rPr lang="en-US" altLang="en-US"/>
              <a:t>.</a:t>
            </a:r>
            <a:endParaRPr lang="en-US" altLang="en-US" b="1"/>
          </a:p>
          <a:p>
            <a:pPr>
              <a:lnSpc>
                <a:spcPct val="80000"/>
              </a:lnSpc>
            </a:pPr>
            <a:endParaRPr lang="en-US" altLang="en-US"/>
          </a:p>
          <a:p>
            <a:r>
              <a:rPr lang="el-GR" altLang="it-IT" b="1"/>
              <a:t>Κοινωνική υποχρέωση </a:t>
            </a:r>
            <a:r>
              <a:rPr lang="el-GR" altLang="it-IT"/>
              <a:t>είναι η</a:t>
            </a:r>
            <a:r>
              <a:rPr lang="el-GR" altLang="it-IT" b="1"/>
              <a:t> </a:t>
            </a:r>
            <a:r>
              <a:rPr lang="el-GR" altLang="it-IT"/>
              <a:t>εμπλοκή μιας επιχείρησης σε κοινωνικές δράσεις, προκειμένου να ανταποκριθεί σε ορισμένες οικονομικές και κοινωνικές ευθύνες. Κάνει το ελάχιστο που απαιτεί ο νόμος και θέτει κοινωνικούς στόχους μόνο στον βαθμό στον οποίο αυτοί συμβάλλουν στους οικονομικούς της στόχους.</a:t>
            </a:r>
            <a:endParaRPr lang="en-US" altLang="en-US"/>
          </a:p>
          <a:p>
            <a:endParaRPr lang="en-US" altLang="en-US"/>
          </a:p>
          <a:p>
            <a:r>
              <a:rPr lang="el-GR" altLang="it-IT" b="1"/>
              <a:t>Κοινωνική ανταπόκριση </a:t>
            </a:r>
            <a:r>
              <a:rPr lang="el-GR" altLang="it-IT"/>
              <a:t>είναι η ανάληψη κοινωνικών δράσεων από μια επιχείρηση ως απάντηση σε κάποια διάχυτη κοινωνική ανάγκη. Οι μάνατζερ τέτοιων εταιρειών κατευθύνονται από κοινωνικές νόρμες και αξίες και προβαίνουν σε πρακτικές, προσανατολισμένες στην αγορά αποφάσεις σχετικά με τη δράση τους.</a:t>
            </a:r>
            <a:endParaRPr lang="en-US" altLang="en-US" b="1"/>
          </a:p>
        </p:txBody>
      </p:sp>
      <p:sp>
        <p:nvSpPr>
          <p:cNvPr id="73732" name="Slide Number Placeholder 3">
            <a:extLst>
              <a:ext uri="{FF2B5EF4-FFF2-40B4-BE49-F238E27FC236}">
                <a16:creationId xmlns:a16="http://schemas.microsoft.com/office/drawing/2014/main" id="{82B0B9DD-FC27-A0FC-2743-E413B7C81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289F18-1493-4544-A063-4281805677AF}"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98BC96FD-B042-3C65-2E0B-539CBC835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29BC2768-DD17-DA4D-9065-3D2CF66461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b="1"/>
              <a:t>Κοινωνική ευθύνη </a:t>
            </a:r>
            <a:r>
              <a:rPr lang="el-GR" altLang="en-US"/>
              <a:t>είναι η</a:t>
            </a:r>
            <a:r>
              <a:rPr lang="el-GR" altLang="en-US" b="1"/>
              <a:t> </a:t>
            </a:r>
            <a:r>
              <a:rPr lang="el-GR" altLang="it-IT"/>
              <a:t>πρόθεση της επιχείρησης, πέρα από τις νομικές και οικονομικές της υποχρεώσεις, να πράττει το ορθό και να ενεργεί με τρόπους ωφέλιμους για το κοινωνικό σύνολο. Η κοινωνική ευθύνη προσθέτει την έννοια μιας ηθικής επιταγής στις δράσεις που ωφελούν και δεν βλάπτουν το κοινωνικό σύνολο</a:t>
            </a:r>
            <a:r>
              <a:rPr lang="en-US" altLang="en-US"/>
              <a:t>.</a:t>
            </a:r>
            <a:endParaRPr lang="en-US" altLang="en-US" b="1"/>
          </a:p>
          <a:p>
            <a:pPr>
              <a:lnSpc>
                <a:spcPct val="80000"/>
              </a:lnSpc>
            </a:pPr>
            <a:endParaRPr lang="en-US" altLang="en-US"/>
          </a:p>
          <a:p>
            <a:r>
              <a:rPr lang="el-GR" altLang="it-IT" b="1"/>
              <a:t>Κοινωνική υποχρέωση </a:t>
            </a:r>
            <a:r>
              <a:rPr lang="el-GR" altLang="it-IT"/>
              <a:t>είναι η</a:t>
            </a:r>
            <a:r>
              <a:rPr lang="el-GR" altLang="it-IT" b="1"/>
              <a:t> </a:t>
            </a:r>
            <a:r>
              <a:rPr lang="el-GR" altLang="it-IT"/>
              <a:t>εμπλοκή μιας επιχείρησης σε κοινωνικές δράσεις, προκειμένου να ανταποκριθεί σε ορισμένες οικονομικές και κοινωνικές ευθύνες. Κάνει το ελάχιστο που απαιτεί ο νόμος και θέτει κοινωνικούς στόχους μόνο στον βαθμό στον οποίο αυτοί συμβάλλουν στους οικονομικούς της στόχους.</a:t>
            </a:r>
            <a:endParaRPr lang="en-US" altLang="en-US"/>
          </a:p>
          <a:p>
            <a:endParaRPr lang="en-US" altLang="en-US"/>
          </a:p>
          <a:p>
            <a:r>
              <a:rPr lang="el-GR" altLang="it-IT" b="1"/>
              <a:t>Κοινωνική ανταπόκριση </a:t>
            </a:r>
            <a:r>
              <a:rPr lang="el-GR" altLang="it-IT"/>
              <a:t>είναι η ανάληψη κοινωνικών δράσεων από μια επιχείρηση ως απάντηση σε κάποια διάχυτη κοινωνική ανάγκη. Οι μάνατζερ τέτοιων εταιρειών κατευθύνονται από κοινωνικές νόρμες και αξίες και προβαίνουν σε πρακτικές, προσανατολισμένες στην αγορά αποφάσεις σχετικά με τη δράση τους.</a:t>
            </a:r>
            <a:endParaRPr lang="en-US" altLang="en-US" b="1"/>
          </a:p>
        </p:txBody>
      </p:sp>
      <p:sp>
        <p:nvSpPr>
          <p:cNvPr id="74756" name="Slide Number Placeholder 3">
            <a:extLst>
              <a:ext uri="{FF2B5EF4-FFF2-40B4-BE49-F238E27FC236}">
                <a16:creationId xmlns:a16="http://schemas.microsoft.com/office/drawing/2014/main" id="{0599EE7D-52D9-7950-5180-2B0598BE5F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476E26-2D4C-6248-8E3A-623F4AF8C9BA}"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C404C33-9434-1C61-4FBC-A98387CAC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D1610284-8E7A-8713-7E48-5FDA6D30F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it-IT"/>
              <a:t>Η σημασία της εταιρικής κοινωνικής ευθύνης ήρθε στην επιφάνεια τη δεκαετία του 1960, όταν κοινωνικοί ακτιβιστές αμφισβήτησαν τη μοναδικότητα του οικονομικού στόχου των επιχειρήσεων</a:t>
            </a:r>
            <a:r>
              <a:rPr lang="en-US" altLang="en-US"/>
              <a:t>. </a:t>
            </a:r>
            <a:r>
              <a:rPr lang="el-GR" altLang="it-IT"/>
              <a:t>Ακόμα και σήμερα, υπάρχουν πειστικά επιχειρήματα υπέρ και κατά της κοινωνικής ευθύνης των επιχειρήσεων (βλ. Σχήμα 3-2).</a:t>
            </a:r>
            <a:endParaRPr lang="en-US" altLang="en-US"/>
          </a:p>
          <a:p>
            <a:endParaRPr lang="en-US" altLang="en-US"/>
          </a:p>
          <a:p>
            <a:r>
              <a:rPr lang="el-GR" altLang="it-IT"/>
              <a:t>Οι μάνατζερ συχνά καλούνται να λάβουν αποφάσεις που έχουν μια πτυχή κοινωνικής ευθύνης: φιλανθρωπία, τιμολόγηση, σχέσεις εργαζομένων, εξοικονόμηση πόρων, ποιότητα προϊόντων και επιχειρηματική δραστηριοποίηση σε χώρες με απολυταρχικά καθεστώτα είναι μόνο λίγες από αυτές.</a:t>
            </a:r>
          </a:p>
          <a:p>
            <a:endParaRPr lang="en-US" altLang="en-US"/>
          </a:p>
        </p:txBody>
      </p:sp>
      <p:sp>
        <p:nvSpPr>
          <p:cNvPr id="75780" name="Slide Number Placeholder 3">
            <a:extLst>
              <a:ext uri="{FF2B5EF4-FFF2-40B4-BE49-F238E27FC236}">
                <a16:creationId xmlns:a16="http://schemas.microsoft.com/office/drawing/2014/main" id="{938D4029-65F6-7D5D-1974-05B984F9AF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9F77058-ED7F-0343-9615-1B84DE4CBD85}"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98BC96FD-B042-3C65-2E0B-539CBC835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29BC2768-DD17-DA4D-9065-3D2CF66461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b="1"/>
              <a:t>Κοινωνική ευθύνη </a:t>
            </a:r>
            <a:r>
              <a:rPr lang="el-GR" altLang="en-US"/>
              <a:t>είναι η</a:t>
            </a:r>
            <a:r>
              <a:rPr lang="el-GR" altLang="en-US" b="1"/>
              <a:t> </a:t>
            </a:r>
            <a:r>
              <a:rPr lang="el-GR" altLang="it-IT"/>
              <a:t>πρόθεση της επιχείρησης, πέρα από τις νομικές και οικονομικές της υποχρεώσεις, να πράττει το ορθό και να ενεργεί με τρόπους ωφέλιμους για το κοινωνικό σύνολο. Η κοινωνική ευθύνη προσθέτει την έννοια μιας ηθικής επιταγής στις δράσεις που ωφελούν και δεν βλάπτουν το κοινωνικό σύνολο</a:t>
            </a:r>
            <a:r>
              <a:rPr lang="en-US" altLang="en-US"/>
              <a:t>.</a:t>
            </a:r>
            <a:endParaRPr lang="en-US" altLang="en-US" b="1"/>
          </a:p>
          <a:p>
            <a:pPr>
              <a:lnSpc>
                <a:spcPct val="80000"/>
              </a:lnSpc>
            </a:pPr>
            <a:endParaRPr lang="en-US" altLang="en-US"/>
          </a:p>
          <a:p>
            <a:r>
              <a:rPr lang="el-GR" altLang="it-IT" b="1"/>
              <a:t>Κοινωνική υποχρέωση </a:t>
            </a:r>
            <a:r>
              <a:rPr lang="el-GR" altLang="it-IT"/>
              <a:t>είναι η</a:t>
            </a:r>
            <a:r>
              <a:rPr lang="el-GR" altLang="it-IT" b="1"/>
              <a:t> </a:t>
            </a:r>
            <a:r>
              <a:rPr lang="el-GR" altLang="it-IT"/>
              <a:t>εμπλοκή μιας επιχείρησης σε κοινωνικές δράσεις, προκειμένου να ανταποκριθεί σε ορισμένες οικονομικές και κοινωνικές ευθύνες. Κάνει το ελάχιστο που απαιτεί ο νόμος και θέτει κοινωνικούς στόχους μόνο στον βαθμό στον οποίο αυτοί συμβάλλουν στους οικονομικούς της στόχους.</a:t>
            </a:r>
            <a:endParaRPr lang="en-US" altLang="en-US"/>
          </a:p>
          <a:p>
            <a:endParaRPr lang="en-US" altLang="en-US"/>
          </a:p>
          <a:p>
            <a:r>
              <a:rPr lang="el-GR" altLang="it-IT" b="1"/>
              <a:t>Κοινωνική ανταπόκριση </a:t>
            </a:r>
            <a:r>
              <a:rPr lang="el-GR" altLang="it-IT"/>
              <a:t>είναι η ανάληψη κοινωνικών δράσεων από μια επιχείρηση ως απάντηση σε κάποια διάχυτη κοινωνική ανάγκη. Οι μάνατζερ τέτοιων εταιρειών κατευθύνονται από κοινωνικές νόρμες και αξίες και προβαίνουν σε πρακτικές, προσανατολισμένες στην αγορά αποφάσεις σχετικά με τη δράση τους.</a:t>
            </a:r>
            <a:endParaRPr lang="en-US" altLang="en-US" b="1"/>
          </a:p>
        </p:txBody>
      </p:sp>
      <p:sp>
        <p:nvSpPr>
          <p:cNvPr id="74756" name="Slide Number Placeholder 3">
            <a:extLst>
              <a:ext uri="{FF2B5EF4-FFF2-40B4-BE49-F238E27FC236}">
                <a16:creationId xmlns:a16="http://schemas.microsoft.com/office/drawing/2014/main" id="{0599EE7D-52D9-7950-5180-2B0598BE5F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476E26-2D4C-6248-8E3A-623F4AF8C9BA}"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416596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3808652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3941120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17343678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4724883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158915910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19891456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2239" y="3143250"/>
            <a:ext cx="3288024"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6144161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11750329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25049819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pPr>
              <a:defRPr/>
            </a:pPr>
            <a:fld id="{6F2416C3-A84B-5C40-AB65-935792C1B219}" type="datetime1">
              <a:rPr lang="en-US" altLang="el-GR" smtClean="0"/>
              <a:pPr>
                <a:defRPr/>
              </a:pPr>
              <a:t>4/5/24</a:t>
            </a:fld>
            <a:endParaRPr lang="en-US" altLang="el-G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p>
        </p:txBody>
      </p:sp>
      <p:sp>
        <p:nvSpPr>
          <p:cNvPr id="11" name="Slide Number Placeholder 10"/>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31900668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6F2416C3-A84B-5C40-AB65-935792C1B219}" type="datetime1">
              <a:rPr lang="en-US" altLang="el-GR" smtClean="0"/>
              <a:pPr>
                <a:defRPr/>
              </a:pPr>
              <a:t>4/5/24</a:t>
            </a:fld>
            <a:endParaRPr lang="en-US" altLang="el-G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p>
        </p:txBody>
      </p:sp>
      <p:sp>
        <p:nvSpPr>
          <p:cNvPr id="10" name="Slide Number Placeholder 9"/>
          <p:cNvSpPr>
            <a:spLocks noGrp="1"/>
          </p:cNvSpPr>
          <p:nvPr>
            <p:ph type="sldNum" sz="quarter" idx="12"/>
          </p:nvPr>
        </p:nvSpPr>
        <p:spPr/>
        <p:txBody>
          <a:body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41549412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fld id="{6F2416C3-A84B-5C40-AB65-935792C1B219}" type="datetime1">
              <a:rPr lang="en-US" altLang="el-GR" smtClean="0"/>
              <a:pPr>
                <a:defRPr/>
              </a:pPr>
              <a:t>4/5/24</a:t>
            </a:fld>
            <a:endParaRPr lang="en-US" altLang="el-G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DF8B02C8-C570-A340-85C2-7E4C2C827A83}" type="slidenum">
              <a:rPr lang="en-US" altLang="el-GR" smtClean="0"/>
              <a:pPr>
                <a:defRPr/>
              </a:pPr>
              <a:t>‹N›</a:t>
            </a:fld>
            <a:endParaRPr lang="en-US" altLang="el-GR"/>
          </a:p>
        </p:txBody>
      </p:sp>
    </p:spTree>
    <p:extLst>
      <p:ext uri="{BB962C8B-B14F-4D97-AF65-F5344CB8AC3E}">
        <p14:creationId xmlns:p14="http://schemas.microsoft.com/office/powerpoint/2010/main" val="1159098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smatrokoukou@unipi.g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4111997A-B852-085C-6680-0AD0CA3A163B}"/>
              </a:ext>
            </a:extLst>
          </p:cNvPr>
          <p:cNvSpPr>
            <a:spLocks noGrp="1"/>
          </p:cNvSpPr>
          <p:nvPr>
            <p:ph type="ctrTitle"/>
          </p:nvPr>
        </p:nvSpPr>
        <p:spPr/>
        <p:txBody>
          <a:bodyPr>
            <a:normAutofit fontScale="90000"/>
          </a:bodyPr>
          <a:lstStyle/>
          <a:p>
            <a:pPr eaLnBrk="1" hangingPunct="1"/>
            <a:r>
              <a:rPr lang="el-GR" altLang="el-GR" dirty="0"/>
              <a:t>Κεφάλαιο 2: Η κοινωνία του 21</a:t>
            </a:r>
            <a:r>
              <a:rPr lang="el-GR" altLang="el-GR" baseline="30000" dirty="0"/>
              <a:t>ου</a:t>
            </a:r>
            <a:r>
              <a:rPr lang="el-GR" altLang="el-GR" dirty="0"/>
              <a:t> αιώνα και ο ρόλος της επιχείρησης</a:t>
            </a:r>
            <a:endParaRPr lang="en-US" altLang="el-GR" dirty="0"/>
          </a:p>
        </p:txBody>
      </p:sp>
      <p:sp>
        <p:nvSpPr>
          <p:cNvPr id="19459" name="Subtitle 4">
            <a:extLst>
              <a:ext uri="{FF2B5EF4-FFF2-40B4-BE49-F238E27FC236}">
                <a16:creationId xmlns:a16="http://schemas.microsoft.com/office/drawing/2014/main" id="{EEB9A1E9-0063-726D-6AA7-9CFC6BD5590F}"/>
              </a:ext>
            </a:extLst>
          </p:cNvPr>
          <p:cNvSpPr>
            <a:spLocks noGrp="1"/>
          </p:cNvSpPr>
          <p:nvPr>
            <p:ph type="subTitle" idx="1"/>
          </p:nvPr>
        </p:nvSpPr>
        <p:spPr/>
        <p:txBody>
          <a:bodyPr/>
          <a:lstStyle/>
          <a:p>
            <a:pPr eaLnBrk="1" hangingPunct="1"/>
            <a:r>
              <a:rPr lang="el-GR" altLang="el-GR" dirty="0"/>
              <a:t>Επιχειρηματική Ηθική</a:t>
            </a:r>
            <a:endParaRPr lang="it-IT" altLang="el-GR" dirty="0"/>
          </a:p>
          <a:p>
            <a:pPr eaLnBrk="1" hangingPunct="1"/>
            <a:r>
              <a:rPr lang="it-IT" altLang="el-GR" dirty="0"/>
              <a:t>2024</a:t>
            </a:r>
            <a:endParaRPr lang="en-US" alt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FC12ED2-CD68-62BE-32F2-F9F2D9781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856"/>
            <a:ext cx="9144000" cy="466446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995F9A33-ADEC-D927-0C49-5CAE24EFEF74}"/>
              </a:ext>
            </a:extLst>
          </p:cNvPr>
          <p:cNvSpPr txBox="1"/>
          <p:nvPr/>
        </p:nvSpPr>
        <p:spPr>
          <a:xfrm>
            <a:off x="395555" y="6339423"/>
            <a:ext cx="4572000" cy="369332"/>
          </a:xfrm>
          <a:prstGeom prst="rect">
            <a:avLst/>
          </a:prstGeom>
          <a:noFill/>
        </p:spPr>
        <p:txBody>
          <a:bodyPr wrap="square">
            <a:spAutoFit/>
          </a:bodyPr>
          <a:lstStyle/>
          <a:p>
            <a:r>
              <a:rPr lang="el-GR" dirty="0" err="1">
                <a:solidFill>
                  <a:srgbClr val="555555"/>
                </a:solidFill>
                <a:latin typeface="Roboto" panose="02000000000000000000" pitchFamily="2" charset="0"/>
              </a:rPr>
              <a:t>Σχ</a:t>
            </a:r>
            <a:r>
              <a:rPr lang="it-IT" dirty="0" err="1">
                <a:solidFill>
                  <a:srgbClr val="555555"/>
                </a:solidFill>
                <a:latin typeface="Roboto" panose="02000000000000000000" pitchFamily="2" charset="0"/>
              </a:rPr>
              <a:t>έ</a:t>
            </a:r>
            <a:r>
              <a:rPr lang="el-GR" dirty="0" err="1">
                <a:solidFill>
                  <a:srgbClr val="555555"/>
                </a:solidFill>
                <a:latin typeface="Roboto" panose="02000000000000000000" pitchFamily="2" charset="0"/>
              </a:rPr>
              <a:t>διο</a:t>
            </a:r>
            <a:r>
              <a:rPr lang="el-GR" dirty="0">
                <a:solidFill>
                  <a:srgbClr val="555555"/>
                </a:solidFill>
                <a:latin typeface="Roboto" panose="02000000000000000000" pitchFamily="2" charset="0"/>
              </a:rPr>
              <a:t>:</a:t>
            </a:r>
            <a:r>
              <a:rPr lang="it-IT" b="0" i="0" dirty="0">
                <a:solidFill>
                  <a:srgbClr val="555555"/>
                </a:solidFill>
                <a:effectLst/>
                <a:latin typeface="Roboto" panose="02000000000000000000" pitchFamily="2" charset="0"/>
              </a:rPr>
              <a:t> Yang </a:t>
            </a:r>
            <a:r>
              <a:rPr lang="it-IT" b="0" i="0" dirty="0" err="1">
                <a:solidFill>
                  <a:srgbClr val="555555"/>
                </a:solidFill>
                <a:effectLst/>
                <a:latin typeface="Roboto" panose="02000000000000000000" pitchFamily="2" charset="0"/>
              </a:rPr>
              <a:t>Liu</a:t>
            </a:r>
            <a:endParaRPr lang="it-IT" dirty="0"/>
          </a:p>
        </p:txBody>
      </p:sp>
      <p:sp>
        <p:nvSpPr>
          <p:cNvPr id="7" name="Titolo 1">
            <a:extLst>
              <a:ext uri="{FF2B5EF4-FFF2-40B4-BE49-F238E27FC236}">
                <a16:creationId xmlns:a16="http://schemas.microsoft.com/office/drawing/2014/main" id="{7844764D-2C73-D2ED-7910-ED71E7070BB6}"/>
              </a:ext>
            </a:extLst>
          </p:cNvPr>
          <p:cNvSpPr>
            <a:spLocks noGrp="1"/>
          </p:cNvSpPr>
          <p:nvPr>
            <p:ph type="title"/>
          </p:nvPr>
        </p:nvSpPr>
        <p:spPr>
          <a:xfrm>
            <a:off x="1603122" y="223674"/>
            <a:ext cx="5937755" cy="989082"/>
          </a:xfrm>
        </p:spPr>
        <p:txBody>
          <a:bodyPr/>
          <a:lstStyle/>
          <a:p>
            <a:r>
              <a:rPr lang="el-GR" dirty="0"/>
              <a:t>Παραδείγματα</a:t>
            </a:r>
            <a:endParaRPr lang="it-IT" dirty="0"/>
          </a:p>
        </p:txBody>
      </p:sp>
    </p:spTree>
    <p:extLst>
      <p:ext uri="{BB962C8B-B14F-4D97-AF65-F5344CB8AC3E}">
        <p14:creationId xmlns:p14="http://schemas.microsoft.com/office/powerpoint/2010/main" val="293925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95F9A33-ADEC-D927-0C49-5CAE24EFEF74}"/>
              </a:ext>
            </a:extLst>
          </p:cNvPr>
          <p:cNvSpPr txBox="1"/>
          <p:nvPr/>
        </p:nvSpPr>
        <p:spPr>
          <a:xfrm>
            <a:off x="395555" y="6339423"/>
            <a:ext cx="4572000" cy="369332"/>
          </a:xfrm>
          <a:prstGeom prst="rect">
            <a:avLst/>
          </a:prstGeom>
          <a:noFill/>
        </p:spPr>
        <p:txBody>
          <a:bodyPr wrap="square">
            <a:spAutoFit/>
          </a:bodyPr>
          <a:lstStyle/>
          <a:p>
            <a:r>
              <a:rPr lang="el-GR" dirty="0" err="1">
                <a:solidFill>
                  <a:srgbClr val="555555"/>
                </a:solidFill>
                <a:latin typeface="Roboto" panose="02000000000000000000" pitchFamily="2" charset="0"/>
              </a:rPr>
              <a:t>Σχ</a:t>
            </a:r>
            <a:r>
              <a:rPr lang="it-IT" dirty="0" err="1">
                <a:solidFill>
                  <a:srgbClr val="555555"/>
                </a:solidFill>
                <a:latin typeface="Roboto" panose="02000000000000000000" pitchFamily="2" charset="0"/>
              </a:rPr>
              <a:t>έ</a:t>
            </a:r>
            <a:r>
              <a:rPr lang="el-GR" dirty="0" err="1">
                <a:solidFill>
                  <a:srgbClr val="555555"/>
                </a:solidFill>
                <a:latin typeface="Roboto" panose="02000000000000000000" pitchFamily="2" charset="0"/>
              </a:rPr>
              <a:t>διο</a:t>
            </a:r>
            <a:r>
              <a:rPr lang="el-GR" dirty="0">
                <a:solidFill>
                  <a:srgbClr val="555555"/>
                </a:solidFill>
                <a:latin typeface="Roboto" panose="02000000000000000000" pitchFamily="2" charset="0"/>
              </a:rPr>
              <a:t>:</a:t>
            </a:r>
            <a:r>
              <a:rPr lang="it-IT" b="0" i="0" dirty="0">
                <a:solidFill>
                  <a:srgbClr val="555555"/>
                </a:solidFill>
                <a:effectLst/>
                <a:latin typeface="Roboto" panose="02000000000000000000" pitchFamily="2" charset="0"/>
              </a:rPr>
              <a:t> Yang </a:t>
            </a:r>
            <a:r>
              <a:rPr lang="it-IT" b="0" i="0" dirty="0" err="1">
                <a:solidFill>
                  <a:srgbClr val="555555"/>
                </a:solidFill>
                <a:effectLst/>
                <a:latin typeface="Roboto" panose="02000000000000000000" pitchFamily="2" charset="0"/>
              </a:rPr>
              <a:t>Liu</a:t>
            </a:r>
            <a:endParaRPr lang="it-IT" dirty="0"/>
          </a:p>
        </p:txBody>
      </p:sp>
      <p:sp>
        <p:nvSpPr>
          <p:cNvPr id="7" name="Titolo 1">
            <a:extLst>
              <a:ext uri="{FF2B5EF4-FFF2-40B4-BE49-F238E27FC236}">
                <a16:creationId xmlns:a16="http://schemas.microsoft.com/office/drawing/2014/main" id="{7844764D-2C73-D2ED-7910-ED71E7070BB6}"/>
              </a:ext>
            </a:extLst>
          </p:cNvPr>
          <p:cNvSpPr>
            <a:spLocks noGrp="1"/>
          </p:cNvSpPr>
          <p:nvPr>
            <p:ph type="title"/>
          </p:nvPr>
        </p:nvSpPr>
        <p:spPr>
          <a:xfrm>
            <a:off x="1603122" y="223674"/>
            <a:ext cx="5937755" cy="989082"/>
          </a:xfrm>
        </p:spPr>
        <p:txBody>
          <a:bodyPr/>
          <a:lstStyle/>
          <a:p>
            <a:r>
              <a:rPr lang="el-GR" dirty="0"/>
              <a:t>Παραδείγματα</a:t>
            </a:r>
            <a:endParaRPr lang="it-IT" dirty="0"/>
          </a:p>
        </p:txBody>
      </p:sp>
      <p:pic>
        <p:nvPicPr>
          <p:cNvPr id="2" name="Picture 4" descr="24 Funny Illustrations That Show The Cultural Differences Between The East  And The West Made By This Artist | Bored Panda">
            <a:extLst>
              <a:ext uri="{FF2B5EF4-FFF2-40B4-BE49-F238E27FC236}">
                <a16:creationId xmlns:a16="http://schemas.microsoft.com/office/drawing/2014/main" id="{61C99D46-669A-CCDF-0EA3-2EBDD1F53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34" y="1739928"/>
            <a:ext cx="6461931" cy="430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28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95F9A33-ADEC-D927-0C49-5CAE24EFEF74}"/>
              </a:ext>
            </a:extLst>
          </p:cNvPr>
          <p:cNvSpPr txBox="1"/>
          <p:nvPr/>
        </p:nvSpPr>
        <p:spPr>
          <a:xfrm>
            <a:off x="395555" y="6339423"/>
            <a:ext cx="4572000" cy="369332"/>
          </a:xfrm>
          <a:prstGeom prst="rect">
            <a:avLst/>
          </a:prstGeom>
          <a:noFill/>
        </p:spPr>
        <p:txBody>
          <a:bodyPr wrap="square">
            <a:spAutoFit/>
          </a:bodyPr>
          <a:lstStyle/>
          <a:p>
            <a:r>
              <a:rPr lang="el-GR" dirty="0" err="1">
                <a:solidFill>
                  <a:srgbClr val="555555"/>
                </a:solidFill>
                <a:latin typeface="Roboto" panose="02000000000000000000" pitchFamily="2" charset="0"/>
              </a:rPr>
              <a:t>Σχ</a:t>
            </a:r>
            <a:r>
              <a:rPr lang="it-IT" dirty="0" err="1">
                <a:solidFill>
                  <a:srgbClr val="555555"/>
                </a:solidFill>
                <a:latin typeface="Roboto" panose="02000000000000000000" pitchFamily="2" charset="0"/>
              </a:rPr>
              <a:t>έ</a:t>
            </a:r>
            <a:r>
              <a:rPr lang="el-GR" dirty="0" err="1">
                <a:solidFill>
                  <a:srgbClr val="555555"/>
                </a:solidFill>
                <a:latin typeface="Roboto" panose="02000000000000000000" pitchFamily="2" charset="0"/>
              </a:rPr>
              <a:t>διο</a:t>
            </a:r>
            <a:r>
              <a:rPr lang="el-GR" dirty="0">
                <a:solidFill>
                  <a:srgbClr val="555555"/>
                </a:solidFill>
                <a:latin typeface="Roboto" panose="02000000000000000000" pitchFamily="2" charset="0"/>
              </a:rPr>
              <a:t>:</a:t>
            </a:r>
            <a:r>
              <a:rPr lang="it-IT" b="0" i="0" dirty="0">
                <a:solidFill>
                  <a:srgbClr val="555555"/>
                </a:solidFill>
                <a:effectLst/>
                <a:latin typeface="Roboto" panose="02000000000000000000" pitchFamily="2" charset="0"/>
              </a:rPr>
              <a:t> Yang </a:t>
            </a:r>
            <a:r>
              <a:rPr lang="it-IT" b="0" i="0" dirty="0" err="1">
                <a:solidFill>
                  <a:srgbClr val="555555"/>
                </a:solidFill>
                <a:effectLst/>
                <a:latin typeface="Roboto" panose="02000000000000000000" pitchFamily="2" charset="0"/>
              </a:rPr>
              <a:t>Liu</a:t>
            </a:r>
            <a:endParaRPr lang="it-IT" dirty="0"/>
          </a:p>
        </p:txBody>
      </p:sp>
      <p:sp>
        <p:nvSpPr>
          <p:cNvPr id="7" name="Titolo 1">
            <a:extLst>
              <a:ext uri="{FF2B5EF4-FFF2-40B4-BE49-F238E27FC236}">
                <a16:creationId xmlns:a16="http://schemas.microsoft.com/office/drawing/2014/main" id="{7844764D-2C73-D2ED-7910-ED71E7070BB6}"/>
              </a:ext>
            </a:extLst>
          </p:cNvPr>
          <p:cNvSpPr>
            <a:spLocks noGrp="1"/>
          </p:cNvSpPr>
          <p:nvPr>
            <p:ph type="title"/>
          </p:nvPr>
        </p:nvSpPr>
        <p:spPr>
          <a:xfrm>
            <a:off x="1603122" y="223674"/>
            <a:ext cx="5937755" cy="989082"/>
          </a:xfrm>
        </p:spPr>
        <p:txBody>
          <a:bodyPr/>
          <a:lstStyle/>
          <a:p>
            <a:r>
              <a:rPr lang="el-GR" dirty="0"/>
              <a:t>Παραδείγματα</a:t>
            </a:r>
            <a:endParaRPr lang="it-IT" dirty="0"/>
          </a:p>
        </p:txBody>
      </p:sp>
      <p:pic>
        <p:nvPicPr>
          <p:cNvPr id="125954" name="Picture 2" descr="Designer Yang Liu Illustrates the Differences Between Eastern and Western Culture">
            <a:extLst>
              <a:ext uri="{FF2B5EF4-FFF2-40B4-BE49-F238E27FC236}">
                <a16:creationId xmlns:a16="http://schemas.microsoft.com/office/drawing/2014/main" id="{5D585EA4-F862-947A-ABD8-16621F58C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06" b="5605"/>
          <a:stretch/>
        </p:blipFill>
        <p:spPr bwMode="auto">
          <a:xfrm>
            <a:off x="0" y="1500027"/>
            <a:ext cx="9144000" cy="455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6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95F9A33-ADEC-D927-0C49-5CAE24EFEF74}"/>
              </a:ext>
            </a:extLst>
          </p:cNvPr>
          <p:cNvSpPr txBox="1"/>
          <p:nvPr/>
        </p:nvSpPr>
        <p:spPr>
          <a:xfrm>
            <a:off x="395555" y="6339423"/>
            <a:ext cx="4572000" cy="369332"/>
          </a:xfrm>
          <a:prstGeom prst="rect">
            <a:avLst/>
          </a:prstGeom>
          <a:noFill/>
        </p:spPr>
        <p:txBody>
          <a:bodyPr wrap="square">
            <a:spAutoFit/>
          </a:bodyPr>
          <a:lstStyle/>
          <a:p>
            <a:r>
              <a:rPr lang="el-GR" dirty="0" err="1">
                <a:solidFill>
                  <a:srgbClr val="555555"/>
                </a:solidFill>
                <a:latin typeface="Roboto" panose="02000000000000000000" pitchFamily="2" charset="0"/>
              </a:rPr>
              <a:t>Σχ</a:t>
            </a:r>
            <a:r>
              <a:rPr lang="it-IT" dirty="0" err="1">
                <a:solidFill>
                  <a:srgbClr val="555555"/>
                </a:solidFill>
                <a:latin typeface="Roboto" panose="02000000000000000000" pitchFamily="2" charset="0"/>
              </a:rPr>
              <a:t>έ</a:t>
            </a:r>
            <a:r>
              <a:rPr lang="el-GR" dirty="0" err="1">
                <a:solidFill>
                  <a:srgbClr val="555555"/>
                </a:solidFill>
                <a:latin typeface="Roboto" panose="02000000000000000000" pitchFamily="2" charset="0"/>
              </a:rPr>
              <a:t>διο</a:t>
            </a:r>
            <a:r>
              <a:rPr lang="el-GR" dirty="0">
                <a:solidFill>
                  <a:srgbClr val="555555"/>
                </a:solidFill>
                <a:latin typeface="Roboto" panose="02000000000000000000" pitchFamily="2" charset="0"/>
              </a:rPr>
              <a:t>:</a:t>
            </a:r>
            <a:r>
              <a:rPr lang="it-IT" b="0" i="0" dirty="0">
                <a:solidFill>
                  <a:srgbClr val="555555"/>
                </a:solidFill>
                <a:effectLst/>
                <a:latin typeface="Roboto" panose="02000000000000000000" pitchFamily="2" charset="0"/>
              </a:rPr>
              <a:t> Yang </a:t>
            </a:r>
            <a:r>
              <a:rPr lang="it-IT" b="0" i="0" dirty="0" err="1">
                <a:solidFill>
                  <a:srgbClr val="555555"/>
                </a:solidFill>
                <a:effectLst/>
                <a:latin typeface="Roboto" panose="02000000000000000000" pitchFamily="2" charset="0"/>
              </a:rPr>
              <a:t>Liu</a:t>
            </a:r>
            <a:endParaRPr lang="it-IT" dirty="0"/>
          </a:p>
        </p:txBody>
      </p:sp>
      <p:sp>
        <p:nvSpPr>
          <p:cNvPr id="7" name="Titolo 1">
            <a:extLst>
              <a:ext uri="{FF2B5EF4-FFF2-40B4-BE49-F238E27FC236}">
                <a16:creationId xmlns:a16="http://schemas.microsoft.com/office/drawing/2014/main" id="{7844764D-2C73-D2ED-7910-ED71E7070BB6}"/>
              </a:ext>
            </a:extLst>
          </p:cNvPr>
          <p:cNvSpPr>
            <a:spLocks noGrp="1"/>
          </p:cNvSpPr>
          <p:nvPr>
            <p:ph type="title"/>
          </p:nvPr>
        </p:nvSpPr>
        <p:spPr>
          <a:xfrm>
            <a:off x="1603122" y="223674"/>
            <a:ext cx="5937755" cy="989082"/>
          </a:xfrm>
        </p:spPr>
        <p:txBody>
          <a:bodyPr/>
          <a:lstStyle/>
          <a:p>
            <a:r>
              <a:rPr lang="el-GR" dirty="0"/>
              <a:t>Παραδείγματα</a:t>
            </a:r>
            <a:endParaRPr lang="it-IT" dirty="0"/>
          </a:p>
        </p:txBody>
      </p:sp>
      <p:pic>
        <p:nvPicPr>
          <p:cNvPr id="126978" name="Picture 2" descr="Yang Liu">
            <a:extLst>
              <a:ext uri="{FF2B5EF4-FFF2-40B4-BE49-F238E27FC236}">
                <a16:creationId xmlns:a16="http://schemas.microsoft.com/office/drawing/2014/main" id="{7D9A5CAF-75EC-5D97-4F50-11E4607E4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057"/>
            <a:ext cx="9144000" cy="459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0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95F9A33-ADEC-D927-0C49-5CAE24EFEF74}"/>
              </a:ext>
            </a:extLst>
          </p:cNvPr>
          <p:cNvSpPr txBox="1"/>
          <p:nvPr/>
        </p:nvSpPr>
        <p:spPr>
          <a:xfrm>
            <a:off x="395555" y="6339423"/>
            <a:ext cx="4572000" cy="369332"/>
          </a:xfrm>
          <a:prstGeom prst="rect">
            <a:avLst/>
          </a:prstGeom>
          <a:noFill/>
        </p:spPr>
        <p:txBody>
          <a:bodyPr wrap="square">
            <a:spAutoFit/>
          </a:bodyPr>
          <a:lstStyle/>
          <a:p>
            <a:r>
              <a:rPr lang="el-GR" dirty="0" err="1">
                <a:solidFill>
                  <a:srgbClr val="555555"/>
                </a:solidFill>
                <a:latin typeface="Roboto" panose="02000000000000000000" pitchFamily="2" charset="0"/>
              </a:rPr>
              <a:t>Σχ</a:t>
            </a:r>
            <a:r>
              <a:rPr lang="it-IT" dirty="0" err="1">
                <a:solidFill>
                  <a:srgbClr val="555555"/>
                </a:solidFill>
                <a:latin typeface="Roboto" panose="02000000000000000000" pitchFamily="2" charset="0"/>
              </a:rPr>
              <a:t>έ</a:t>
            </a:r>
            <a:r>
              <a:rPr lang="el-GR" dirty="0" err="1">
                <a:solidFill>
                  <a:srgbClr val="555555"/>
                </a:solidFill>
                <a:latin typeface="Roboto" panose="02000000000000000000" pitchFamily="2" charset="0"/>
              </a:rPr>
              <a:t>διο</a:t>
            </a:r>
            <a:r>
              <a:rPr lang="el-GR" dirty="0">
                <a:solidFill>
                  <a:srgbClr val="555555"/>
                </a:solidFill>
                <a:latin typeface="Roboto" panose="02000000000000000000" pitchFamily="2" charset="0"/>
              </a:rPr>
              <a:t>:</a:t>
            </a:r>
            <a:r>
              <a:rPr lang="it-IT" b="0" i="0" dirty="0">
                <a:solidFill>
                  <a:srgbClr val="555555"/>
                </a:solidFill>
                <a:effectLst/>
                <a:latin typeface="Roboto" panose="02000000000000000000" pitchFamily="2" charset="0"/>
              </a:rPr>
              <a:t> Yang </a:t>
            </a:r>
            <a:r>
              <a:rPr lang="it-IT" b="0" i="0" dirty="0" err="1">
                <a:solidFill>
                  <a:srgbClr val="555555"/>
                </a:solidFill>
                <a:effectLst/>
                <a:latin typeface="Roboto" panose="02000000000000000000" pitchFamily="2" charset="0"/>
              </a:rPr>
              <a:t>Liu</a:t>
            </a:r>
            <a:endParaRPr lang="it-IT" dirty="0"/>
          </a:p>
        </p:txBody>
      </p:sp>
      <p:sp>
        <p:nvSpPr>
          <p:cNvPr id="7" name="Titolo 1">
            <a:extLst>
              <a:ext uri="{FF2B5EF4-FFF2-40B4-BE49-F238E27FC236}">
                <a16:creationId xmlns:a16="http://schemas.microsoft.com/office/drawing/2014/main" id="{7844764D-2C73-D2ED-7910-ED71E7070BB6}"/>
              </a:ext>
            </a:extLst>
          </p:cNvPr>
          <p:cNvSpPr>
            <a:spLocks noGrp="1"/>
          </p:cNvSpPr>
          <p:nvPr>
            <p:ph type="title"/>
          </p:nvPr>
        </p:nvSpPr>
        <p:spPr>
          <a:xfrm>
            <a:off x="1603122" y="223674"/>
            <a:ext cx="5937755" cy="989082"/>
          </a:xfrm>
        </p:spPr>
        <p:txBody>
          <a:bodyPr/>
          <a:lstStyle/>
          <a:p>
            <a:r>
              <a:rPr lang="el-GR" dirty="0"/>
              <a:t>Παραδείγματα</a:t>
            </a:r>
            <a:endParaRPr lang="it-IT" dirty="0"/>
          </a:p>
        </p:txBody>
      </p:sp>
      <p:pic>
        <p:nvPicPr>
          <p:cNvPr id="2" name="Picture 2" descr="16 Funny Illustrations That Show The Cultural Differences Between The East  And The West">
            <a:extLst>
              <a:ext uri="{FF2B5EF4-FFF2-40B4-BE49-F238E27FC236}">
                <a16:creationId xmlns:a16="http://schemas.microsoft.com/office/drawing/2014/main" id="{BB99439F-B6D5-0C64-0C5E-8595BE18E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16" y="1668009"/>
            <a:ext cx="8026367" cy="42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0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78FEC8-0A7C-AED1-EA0C-668CEEB32A6F}"/>
              </a:ext>
            </a:extLst>
          </p:cNvPr>
          <p:cNvSpPr>
            <a:spLocks noGrp="1"/>
          </p:cNvSpPr>
          <p:nvPr>
            <p:ph type="title"/>
          </p:nvPr>
        </p:nvSpPr>
        <p:spPr>
          <a:xfrm>
            <a:off x="1606045" y="286598"/>
            <a:ext cx="5937755" cy="1188720"/>
          </a:xfrm>
        </p:spPr>
        <p:txBody>
          <a:bodyPr>
            <a:normAutofit fontScale="90000"/>
          </a:bodyPr>
          <a:lstStyle/>
          <a:p>
            <a:r>
              <a:rPr lang="el-GR" altLang="el-GR" dirty="0"/>
              <a:t>Διακρατικές διαφορές </a:t>
            </a:r>
            <a:r>
              <a:rPr lang="el-GR" altLang="el-GR" dirty="0" err="1"/>
              <a:t>κοινωνικοπολιτιστικής</a:t>
            </a:r>
            <a:r>
              <a:rPr lang="el-GR" altLang="el-GR" dirty="0"/>
              <a:t> σκέψης (ΙΙ)</a:t>
            </a:r>
            <a:endParaRPr lang="it-IT" dirty="0"/>
          </a:p>
        </p:txBody>
      </p:sp>
      <p:sp>
        <p:nvSpPr>
          <p:cNvPr id="4" name="Content Placeholder 2">
            <a:extLst>
              <a:ext uri="{FF2B5EF4-FFF2-40B4-BE49-F238E27FC236}">
                <a16:creationId xmlns:a16="http://schemas.microsoft.com/office/drawing/2014/main" id="{65396E1A-DC38-28BE-DB26-5E01B087052B}"/>
              </a:ext>
            </a:extLst>
          </p:cNvPr>
          <p:cNvSpPr>
            <a:spLocks noGrp="1"/>
          </p:cNvSpPr>
          <p:nvPr>
            <p:ph idx="1"/>
          </p:nvPr>
        </p:nvSpPr>
        <p:spPr>
          <a:xfrm>
            <a:off x="1325367" y="2186830"/>
            <a:ext cx="6773238" cy="2231905"/>
          </a:xfrm>
        </p:spPr>
        <p:txBody>
          <a:bodyPr>
            <a:normAutofit fontScale="92500" lnSpcReduction="10000"/>
          </a:bodyPr>
          <a:lstStyle/>
          <a:p>
            <a:r>
              <a:rPr lang="el-GR" b="1" i="0" dirty="0">
                <a:solidFill>
                  <a:srgbClr val="0070C0"/>
                </a:solidFill>
                <a:effectLst/>
                <a:latin typeface="Söhne"/>
              </a:rPr>
              <a:t>Η διαφορετική αντίληψη του χρόνου </a:t>
            </a:r>
            <a:r>
              <a:rPr lang="el-GR" b="0" i="0" dirty="0">
                <a:solidFill>
                  <a:srgbClr val="374151"/>
                </a:solidFill>
                <a:effectLst/>
                <a:latin typeface="Söhne"/>
              </a:rPr>
              <a:t>στη Δύση και στην Ανατολή: Στη Δύση, ο χρόνος γίνεται αντιληπτός ως κάτι που πρέπει να εκμεταλλευτούμε και να διαχειριστούμε αποτελεσματικά. Στην Ανατολή, ο χρόνος γίνεται αντιληπτός ως κάτι που πρέπει να σεβαστούμε και να ακολουθήσουμε. </a:t>
            </a:r>
          </a:p>
          <a:p>
            <a:r>
              <a:rPr lang="el-GR" b="0" i="0" dirty="0">
                <a:solidFill>
                  <a:srgbClr val="374151"/>
                </a:solidFill>
                <a:effectLst/>
                <a:latin typeface="Söhne"/>
              </a:rPr>
              <a:t>Αυτή η διαφορά αντιληπτικού και πρακτικού τρόπου σκέψης έχει επιπτώσεις σε πολλούς τομείς της ζωής, όπως στην επιχειρηματικότητα και την εκπαίδευση.</a:t>
            </a:r>
          </a:p>
          <a:p>
            <a:endParaRPr lang="el-GR" dirty="0">
              <a:solidFill>
                <a:srgbClr val="374151"/>
              </a:solidFill>
              <a:latin typeface="Söhne"/>
            </a:endParaRPr>
          </a:p>
          <a:p>
            <a:endParaRPr lang="en-US" altLang="el-GR" dirty="0"/>
          </a:p>
        </p:txBody>
      </p:sp>
      <p:sp>
        <p:nvSpPr>
          <p:cNvPr id="8" name="CasellaDiTesto 7">
            <a:extLst>
              <a:ext uri="{FF2B5EF4-FFF2-40B4-BE49-F238E27FC236}">
                <a16:creationId xmlns:a16="http://schemas.microsoft.com/office/drawing/2014/main" id="{5990D756-7F77-8BA3-F5A3-409FAEAE5290}"/>
              </a:ext>
            </a:extLst>
          </p:cNvPr>
          <p:cNvSpPr txBox="1"/>
          <p:nvPr/>
        </p:nvSpPr>
        <p:spPr>
          <a:xfrm>
            <a:off x="3897759" y="4974977"/>
            <a:ext cx="1628454" cy="769441"/>
          </a:xfrm>
          <a:prstGeom prst="rect">
            <a:avLst/>
          </a:prstGeom>
          <a:noFill/>
        </p:spPr>
        <p:txBody>
          <a:bodyPr wrap="square">
            <a:spAutoFit/>
          </a:bodyPr>
          <a:lstStyle/>
          <a:p>
            <a:pPr algn="ctr"/>
            <a:r>
              <a:rPr lang="el-GR" sz="4400" dirty="0">
                <a:solidFill>
                  <a:srgbClr val="374151"/>
                </a:solidFill>
                <a:latin typeface="Söhne"/>
              </a:rPr>
              <a:t>ΠΩΣ; </a:t>
            </a:r>
            <a:endParaRPr lang="el-GR" sz="4400" b="0" i="0" dirty="0">
              <a:solidFill>
                <a:srgbClr val="374151"/>
              </a:solidFill>
              <a:effectLst/>
              <a:latin typeface="Söhne"/>
            </a:endParaRPr>
          </a:p>
        </p:txBody>
      </p:sp>
    </p:spTree>
    <p:extLst>
      <p:ext uri="{BB962C8B-B14F-4D97-AF65-F5344CB8AC3E}">
        <p14:creationId xmlns:p14="http://schemas.microsoft.com/office/powerpoint/2010/main" val="11171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EB31F0-1018-2F03-F4A8-B8F3C115B236}"/>
              </a:ext>
            </a:extLst>
          </p:cNvPr>
          <p:cNvSpPr>
            <a:spLocks noGrp="1"/>
          </p:cNvSpPr>
          <p:nvPr>
            <p:ph type="title"/>
          </p:nvPr>
        </p:nvSpPr>
        <p:spPr/>
        <p:txBody>
          <a:bodyPr>
            <a:normAutofit fontScale="90000"/>
          </a:bodyPr>
          <a:lstStyle/>
          <a:p>
            <a:r>
              <a:rPr lang="el-GR" dirty="0"/>
              <a:t>ΔΙΑΦΟΡΑ </a:t>
            </a:r>
            <a:r>
              <a:rPr lang="el-GR" b="0" i="0" dirty="0">
                <a:solidFill>
                  <a:srgbClr val="374151"/>
                </a:solidFill>
                <a:effectLst/>
                <a:latin typeface="Söhne"/>
              </a:rPr>
              <a:t>στην οργάνωση και την ανάπτυξη των επιχειρήσεων</a:t>
            </a:r>
            <a:endParaRPr lang="it-IT" dirty="0"/>
          </a:p>
        </p:txBody>
      </p:sp>
      <p:sp>
        <p:nvSpPr>
          <p:cNvPr id="3" name="Segnaposto contenuto 2">
            <a:extLst>
              <a:ext uri="{FF2B5EF4-FFF2-40B4-BE49-F238E27FC236}">
                <a16:creationId xmlns:a16="http://schemas.microsoft.com/office/drawing/2014/main" id="{E9BA8E7D-428F-99DC-6B60-1B7CEFE3C6CC}"/>
              </a:ext>
            </a:extLst>
          </p:cNvPr>
          <p:cNvSpPr>
            <a:spLocks noGrp="1"/>
          </p:cNvSpPr>
          <p:nvPr>
            <p:ph idx="1"/>
          </p:nvPr>
        </p:nvSpPr>
        <p:spPr>
          <a:xfrm>
            <a:off x="1325367" y="2638045"/>
            <a:ext cx="6218434" cy="3255263"/>
          </a:xfrm>
        </p:spPr>
        <p:txBody>
          <a:bodyPr>
            <a:normAutofit fontScale="92500" lnSpcReduction="10000"/>
          </a:bodyPr>
          <a:lstStyle/>
          <a:p>
            <a:pPr algn="l"/>
            <a:r>
              <a:rPr lang="el-GR" b="0" i="0" dirty="0">
                <a:solidFill>
                  <a:srgbClr val="374151"/>
                </a:solidFill>
                <a:effectLst/>
                <a:latin typeface="Söhne"/>
              </a:rPr>
              <a:t>Στη Δύση, ο χρόνος γίνεται αντιληπτός </a:t>
            </a:r>
            <a:r>
              <a:rPr lang="el-GR" b="1" i="0" dirty="0">
                <a:solidFill>
                  <a:srgbClr val="0070C0"/>
                </a:solidFill>
                <a:effectLst/>
                <a:latin typeface="Söhne"/>
              </a:rPr>
              <a:t>ως πεπρωμένος </a:t>
            </a:r>
            <a:r>
              <a:rPr lang="el-GR" b="0" i="0" dirty="0">
                <a:solidFill>
                  <a:srgbClr val="374151"/>
                </a:solidFill>
                <a:effectLst/>
                <a:latin typeface="Söhne"/>
              </a:rPr>
              <a:t>να εκμεταλλευτούμε και να διαχειριστούμε αποτελεσματικά. Αυτό σημαίνει ότι οι επιχειρηματίες στη Δύση συνήθως προσπαθούν να βρουν τρόπους, για να μεγιστοποιήσουν την απόδοση των εργαζομένων και να αυξήσουν τα κέρδη της επιχείρησης </a:t>
            </a:r>
            <a:r>
              <a:rPr lang="el-GR" b="1" i="0" dirty="0">
                <a:solidFill>
                  <a:srgbClr val="0070C0"/>
                </a:solidFill>
                <a:effectLst/>
                <a:latin typeface="Söhne"/>
              </a:rPr>
              <a:t>σε όσο το δυνατόν μικρότερο χρονικό διάστημα</a:t>
            </a:r>
            <a:r>
              <a:rPr lang="el-GR" b="0" i="0" dirty="0">
                <a:solidFill>
                  <a:srgbClr val="374151"/>
                </a:solidFill>
                <a:effectLst/>
                <a:latin typeface="Söhne"/>
              </a:rPr>
              <a:t>.</a:t>
            </a:r>
          </a:p>
          <a:p>
            <a:r>
              <a:rPr lang="el-GR" b="0" i="0" dirty="0">
                <a:solidFill>
                  <a:srgbClr val="374151"/>
                </a:solidFill>
                <a:effectLst/>
                <a:latin typeface="Söhne"/>
              </a:rPr>
              <a:t>Στην Ανατολή, ο χρόνος γίνεται αντιληπτός </a:t>
            </a:r>
            <a:r>
              <a:rPr lang="el-GR" b="1" i="0" dirty="0">
                <a:solidFill>
                  <a:srgbClr val="FF0000"/>
                </a:solidFill>
                <a:effectLst/>
                <a:latin typeface="Söhne"/>
              </a:rPr>
              <a:t>ως κάτι που πρέπει να σεβαστούμε και να ακολουθήσουμε</a:t>
            </a:r>
            <a:r>
              <a:rPr lang="el-GR" b="0" i="0" dirty="0">
                <a:solidFill>
                  <a:srgbClr val="374151"/>
                </a:solidFill>
                <a:effectLst/>
                <a:latin typeface="Söhne"/>
              </a:rPr>
              <a:t>. Αυτό σημαίνει ότι οι επιχειρηματίες στην Ανατολή συνήθως αναζητούν μακροπρόθεσμα αποτελέσματα και επενδύουν στην ανάπτυξη μακροπρόθεσμων σχεδίων και στη δημιουργία σχέσεων εμπιστοσύνης με τους πελάτες τους και τους συνεργάτες τους.</a:t>
            </a:r>
            <a:br>
              <a:rPr lang="el-GR" dirty="0"/>
            </a:br>
            <a:endParaRPr lang="it-IT" dirty="0"/>
          </a:p>
        </p:txBody>
      </p:sp>
    </p:spTree>
    <p:extLst>
      <p:ext uri="{BB962C8B-B14F-4D97-AF65-F5344CB8AC3E}">
        <p14:creationId xmlns:p14="http://schemas.microsoft.com/office/powerpoint/2010/main" val="229201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EB31F0-1018-2F03-F4A8-B8F3C115B236}"/>
              </a:ext>
            </a:extLst>
          </p:cNvPr>
          <p:cNvSpPr>
            <a:spLocks noGrp="1"/>
          </p:cNvSpPr>
          <p:nvPr>
            <p:ph type="title"/>
          </p:nvPr>
        </p:nvSpPr>
        <p:spPr/>
        <p:txBody>
          <a:bodyPr>
            <a:normAutofit/>
          </a:bodyPr>
          <a:lstStyle/>
          <a:p>
            <a:r>
              <a:rPr lang="el-GR" dirty="0" err="1"/>
              <a:t>κυκλοσ</a:t>
            </a:r>
            <a:r>
              <a:rPr lang="el-GR" dirty="0"/>
              <a:t> </a:t>
            </a:r>
            <a:r>
              <a:rPr lang="el-GR" dirty="0" err="1"/>
              <a:t>ζωησ</a:t>
            </a:r>
            <a:r>
              <a:rPr lang="el-GR" dirty="0"/>
              <a:t> </a:t>
            </a:r>
            <a:r>
              <a:rPr lang="el-GR" dirty="0" err="1"/>
              <a:t>προϊοντοσ</a:t>
            </a:r>
            <a:endParaRPr lang="it-IT" dirty="0"/>
          </a:p>
        </p:txBody>
      </p:sp>
      <p:sp>
        <p:nvSpPr>
          <p:cNvPr id="3" name="Segnaposto contenuto 2">
            <a:extLst>
              <a:ext uri="{FF2B5EF4-FFF2-40B4-BE49-F238E27FC236}">
                <a16:creationId xmlns:a16="http://schemas.microsoft.com/office/drawing/2014/main" id="{E9BA8E7D-428F-99DC-6B60-1B7CEFE3C6CC}"/>
              </a:ext>
            </a:extLst>
          </p:cNvPr>
          <p:cNvSpPr>
            <a:spLocks noGrp="1"/>
          </p:cNvSpPr>
          <p:nvPr>
            <p:ph idx="1"/>
          </p:nvPr>
        </p:nvSpPr>
        <p:spPr>
          <a:xfrm>
            <a:off x="1325367" y="2638045"/>
            <a:ext cx="6218434" cy="3255263"/>
          </a:xfrm>
        </p:spPr>
        <p:txBody>
          <a:bodyPr>
            <a:normAutofit/>
          </a:bodyPr>
          <a:lstStyle/>
          <a:p>
            <a:pPr algn="l"/>
            <a:r>
              <a:rPr lang="el-GR" b="0" i="0" dirty="0">
                <a:solidFill>
                  <a:srgbClr val="374151"/>
                </a:solidFill>
                <a:effectLst/>
                <a:latin typeface="Söhne"/>
              </a:rPr>
              <a:t>Στη Δύση, οι επιχειρήσεις συνήθως επικεντρώνονται</a:t>
            </a:r>
            <a:r>
              <a:rPr lang="el-GR" b="1" i="0" u="sng" dirty="0">
                <a:solidFill>
                  <a:srgbClr val="0070C0"/>
                </a:solidFill>
                <a:effectLst/>
                <a:latin typeface="Söhne"/>
              </a:rPr>
              <a:t> στο να βγάλουν όσα περισσότερα προϊόντα μπορούν στην αγορά σε όσο το δυνατόν σύντομο χρονικό διάστημα</a:t>
            </a:r>
            <a:r>
              <a:rPr lang="el-GR" b="0" i="0" dirty="0">
                <a:solidFill>
                  <a:srgbClr val="374151"/>
                </a:solidFill>
                <a:effectLst/>
                <a:latin typeface="Söhne"/>
              </a:rPr>
              <a:t>, και στη συνέχεια να ανανεώνουν τα προϊόντα τους για να συνεχίσουν να προσελκύουν πελάτες. </a:t>
            </a:r>
          </a:p>
          <a:p>
            <a:pPr algn="l"/>
            <a:r>
              <a:rPr lang="el-GR" b="0" i="0" dirty="0">
                <a:solidFill>
                  <a:srgbClr val="374151"/>
                </a:solidFill>
                <a:effectLst/>
                <a:latin typeface="Söhne"/>
              </a:rPr>
              <a:t>Στην Ανατολή, οι επιχειρήσεις συνήθως προσπαθούν να δημιουργήσουν </a:t>
            </a:r>
            <a:r>
              <a:rPr lang="el-GR" b="1" i="0" u="sng" dirty="0">
                <a:solidFill>
                  <a:srgbClr val="FF0000"/>
                </a:solidFill>
                <a:effectLst/>
                <a:latin typeface="Söhne"/>
              </a:rPr>
              <a:t>προϊόντα υψηλής ποιότητας που θα διαρκούν για πολλά χρόνια </a:t>
            </a:r>
            <a:r>
              <a:rPr lang="el-GR" b="0" i="0" dirty="0">
                <a:solidFill>
                  <a:srgbClr val="374151"/>
                </a:solidFill>
                <a:effectLst/>
                <a:latin typeface="Söhne"/>
              </a:rPr>
              <a:t>και θα ικανοποιούν τις ανάγκες των πελατών τους για μεγάλο χρονικό διάστημα.</a:t>
            </a:r>
            <a:endParaRPr lang="it-IT" dirty="0"/>
          </a:p>
        </p:txBody>
      </p:sp>
    </p:spTree>
    <p:extLst>
      <p:ext uri="{BB962C8B-B14F-4D97-AF65-F5344CB8AC3E}">
        <p14:creationId xmlns:p14="http://schemas.microsoft.com/office/powerpoint/2010/main" val="285554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B379D41-5D1C-9B14-70E9-B2A7DA8F0A0D}"/>
              </a:ext>
            </a:extLst>
          </p:cNvPr>
          <p:cNvSpPr>
            <a:spLocks noGrp="1"/>
          </p:cNvSpPr>
          <p:nvPr>
            <p:ph type="title"/>
          </p:nvPr>
        </p:nvSpPr>
        <p:spPr/>
        <p:txBody>
          <a:bodyPr>
            <a:normAutofit fontScale="90000"/>
          </a:bodyPr>
          <a:lstStyle/>
          <a:p>
            <a:pPr eaLnBrk="1" hangingPunct="1"/>
            <a:r>
              <a:rPr lang="el-GR" altLang="el-GR" sz="3600"/>
              <a:t>Αποχαιρετισμός του απομονωτισμού</a:t>
            </a:r>
            <a:endParaRPr lang="en-US" altLang="el-GR" sz="3600"/>
          </a:p>
        </p:txBody>
      </p:sp>
      <p:sp>
        <p:nvSpPr>
          <p:cNvPr id="21507" name="Content Placeholder 2">
            <a:extLst>
              <a:ext uri="{FF2B5EF4-FFF2-40B4-BE49-F238E27FC236}">
                <a16:creationId xmlns:a16="http://schemas.microsoft.com/office/drawing/2014/main" id="{57767DF0-7AA9-AA32-DF5E-2DEE223CD302}"/>
              </a:ext>
            </a:extLst>
          </p:cNvPr>
          <p:cNvSpPr>
            <a:spLocks noGrp="1"/>
          </p:cNvSpPr>
          <p:nvPr>
            <p:ph idx="1"/>
          </p:nvPr>
        </p:nvSpPr>
        <p:spPr/>
        <p:txBody>
          <a:bodyPr/>
          <a:lstStyle/>
          <a:p>
            <a:pPr algn="just" eaLnBrk="1" hangingPunct="1"/>
            <a:r>
              <a:rPr lang="el-GR" altLang="el-GR" dirty="0" err="1"/>
              <a:t>Καθ΄όλη</a:t>
            </a:r>
            <a:r>
              <a:rPr lang="el-GR" altLang="el-GR" dirty="0"/>
              <a:t> την ιστορία των πολιτισμών η κρατική ανεξαρτησία βασίστηκε στη δημιουργία φραγμών στρατιωτικών, κοινωνικών και οικονομικών. </a:t>
            </a:r>
          </a:p>
          <a:p>
            <a:pPr algn="just" eaLnBrk="1" hangingPunct="1"/>
            <a:r>
              <a:rPr lang="el-GR" altLang="el-GR" dirty="0"/>
              <a:t>Στον αιώνα της παγκοσμιοποίησης, των μαζικών μέσων επικοινωνίας και της τεχνολογίας αυτό δεν είναι πια δυνατόν. </a:t>
            </a:r>
            <a:r>
              <a:rPr lang="el-GR" altLang="el-GR" b="1" dirty="0">
                <a:solidFill>
                  <a:srgbClr val="0070C0"/>
                </a:solidFill>
              </a:rPr>
              <a:t>Η αμεσότητα της πληροφόρησης δημιουργεί ερεθίσματα μάθησης, προσαρμογής και μίμησης</a:t>
            </a:r>
            <a:r>
              <a:rPr lang="el-GR" altLang="el-GR" dirty="0"/>
              <a:t>.</a:t>
            </a:r>
            <a:endParaRPr lang="en-US" alt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B379D41-5D1C-9B14-70E9-B2A7DA8F0A0D}"/>
              </a:ext>
            </a:extLst>
          </p:cNvPr>
          <p:cNvSpPr>
            <a:spLocks noGrp="1"/>
          </p:cNvSpPr>
          <p:nvPr>
            <p:ph type="title"/>
          </p:nvPr>
        </p:nvSpPr>
        <p:spPr/>
        <p:txBody>
          <a:bodyPr>
            <a:normAutofit fontScale="90000"/>
          </a:bodyPr>
          <a:lstStyle/>
          <a:p>
            <a:pPr eaLnBrk="1" hangingPunct="1"/>
            <a:r>
              <a:rPr lang="el-GR" altLang="el-GR" sz="3600" dirty="0"/>
              <a:t>από την </a:t>
            </a:r>
            <a:r>
              <a:rPr lang="it-IT" altLang="el-GR" sz="3600" dirty="0" err="1"/>
              <a:t>airbnb</a:t>
            </a:r>
            <a:r>
              <a:rPr lang="it-IT" altLang="el-GR" sz="3600" dirty="0"/>
              <a:t> </a:t>
            </a:r>
            <a:r>
              <a:rPr lang="el-GR" altLang="el-GR" sz="3600" dirty="0"/>
              <a:t>στο  </a:t>
            </a:r>
            <a:r>
              <a:rPr lang="it-IT" altLang="el-GR" sz="3600" dirty="0" err="1"/>
              <a:t>chatgpt</a:t>
            </a:r>
            <a:endParaRPr lang="en-US" altLang="el-GR" sz="3600" dirty="0"/>
          </a:p>
        </p:txBody>
      </p:sp>
      <p:pic>
        <p:nvPicPr>
          <p:cNvPr id="130050" name="Picture 2" descr="Airbnb: cos'è e come funziona - The Best Rent">
            <a:extLst>
              <a:ext uri="{FF2B5EF4-FFF2-40B4-BE49-F238E27FC236}">
                <a16:creationId xmlns:a16="http://schemas.microsoft.com/office/drawing/2014/main" id="{B37CD6DD-83F5-D875-BDAE-D5573AFFC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08" y="2814290"/>
            <a:ext cx="3823487"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30052" name="Picture 4" descr="ChatGPT: What Is It &amp; How Can You Use It?">
            <a:extLst>
              <a:ext uri="{FF2B5EF4-FFF2-40B4-BE49-F238E27FC236}">
                <a16:creationId xmlns:a16="http://schemas.microsoft.com/office/drawing/2014/main" id="{1A5A268F-C4F4-B786-3B7A-9A65828EC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14290"/>
            <a:ext cx="45720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2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05D20DD-F237-3537-C61B-F9B9C3188A14}"/>
              </a:ext>
            </a:extLst>
          </p:cNvPr>
          <p:cNvSpPr>
            <a:spLocks noGrp="1"/>
          </p:cNvSpPr>
          <p:nvPr>
            <p:ph type="title"/>
          </p:nvPr>
        </p:nvSpPr>
        <p:spPr>
          <a:xfrm>
            <a:off x="914400" y="968375"/>
            <a:ext cx="7315200" cy="1154113"/>
          </a:xfrm>
        </p:spPr>
        <p:txBody>
          <a:bodyPr/>
          <a:lstStyle/>
          <a:p>
            <a:pPr eaLnBrk="1" hangingPunct="1"/>
            <a:r>
              <a:rPr lang="el-GR" altLang="el-GR"/>
              <a:t>Τι είναι ηθική;		</a:t>
            </a:r>
            <a:endParaRPr lang="en-US" altLang="el-GR"/>
          </a:p>
        </p:txBody>
      </p:sp>
      <p:sp>
        <p:nvSpPr>
          <p:cNvPr id="3075" name="Content Placeholder 2">
            <a:extLst>
              <a:ext uri="{FF2B5EF4-FFF2-40B4-BE49-F238E27FC236}">
                <a16:creationId xmlns:a16="http://schemas.microsoft.com/office/drawing/2014/main" id="{6A9596D8-7CA9-6A60-A3C4-A182E1E44333}"/>
              </a:ext>
            </a:extLst>
          </p:cNvPr>
          <p:cNvSpPr>
            <a:spLocks noGrp="1"/>
          </p:cNvSpPr>
          <p:nvPr>
            <p:ph idx="1"/>
          </p:nvPr>
        </p:nvSpPr>
        <p:spPr/>
        <p:txBody>
          <a:bodyPr>
            <a:normAutofit lnSpcReduction="10000"/>
          </a:bodyPr>
          <a:lstStyle/>
          <a:p>
            <a:pPr algn="just" eaLnBrk="1" hangingPunct="1">
              <a:defRPr/>
            </a:pPr>
            <a:r>
              <a:rPr lang="el-GR" altLang="el-GR" sz="2800" dirty="0"/>
              <a:t>ΑΞΙΕΣ – ΑΡΧΕΣ </a:t>
            </a:r>
          </a:p>
          <a:p>
            <a:pPr algn="just" eaLnBrk="1" hangingPunct="1">
              <a:defRPr/>
            </a:pPr>
            <a:endParaRPr lang="el-GR" altLang="el-GR" sz="2800" dirty="0"/>
          </a:p>
          <a:p>
            <a:pPr algn="just" eaLnBrk="1" hangingPunct="1">
              <a:defRPr/>
            </a:pPr>
            <a:r>
              <a:rPr lang="el-GR" altLang="el-GR" sz="2800" dirty="0"/>
              <a:t>ΠΕΠΟΙΘΗΣΕΙΣ</a:t>
            </a:r>
          </a:p>
          <a:p>
            <a:pPr algn="just" eaLnBrk="1" hangingPunct="1">
              <a:defRPr/>
            </a:pPr>
            <a:endParaRPr lang="el-GR" altLang="el-GR" sz="2800" dirty="0"/>
          </a:p>
          <a:p>
            <a:pPr algn="just" eaLnBrk="1" hangingPunct="1">
              <a:defRPr/>
            </a:pPr>
            <a:r>
              <a:rPr lang="el-GR" altLang="el-GR" sz="2800" dirty="0"/>
              <a:t>ΚΑΝΟΝΕΣ</a:t>
            </a:r>
          </a:p>
          <a:p>
            <a:pPr marL="46037" indent="0" algn="just" eaLnBrk="1" hangingPunct="1">
              <a:buFont typeface="Wingdings" pitchFamily="2" charset="2"/>
              <a:buNone/>
              <a:defRPr/>
            </a:pPr>
            <a:r>
              <a:rPr lang="el-GR" altLang="el-GR" sz="2800" dirty="0"/>
              <a:t> ΑΝΘΡΩΠΙΝΗΣ ΣΥΜΠΕΡΙΦΟΡΑΣ </a:t>
            </a:r>
          </a:p>
          <a:p>
            <a:pPr eaLnBrk="1" hangingPunct="1">
              <a:defRPr/>
            </a:pPr>
            <a:endParaRPr lang="el-GR" altLang="el-GR" dirty="0"/>
          </a:p>
          <a:p>
            <a:pPr eaLnBrk="1" hangingPunct="1">
              <a:defRPr/>
            </a:pPr>
            <a:endParaRPr lang="el-GR" alt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B379D41-5D1C-9B14-70E9-B2A7DA8F0A0D}"/>
              </a:ext>
            </a:extLst>
          </p:cNvPr>
          <p:cNvSpPr>
            <a:spLocks noGrp="1"/>
          </p:cNvSpPr>
          <p:nvPr>
            <p:ph type="title"/>
          </p:nvPr>
        </p:nvSpPr>
        <p:spPr/>
        <p:txBody>
          <a:bodyPr>
            <a:normAutofit fontScale="90000"/>
          </a:bodyPr>
          <a:lstStyle/>
          <a:p>
            <a:pPr eaLnBrk="1" hangingPunct="1"/>
            <a:r>
              <a:rPr lang="it-IT" altLang="el-GR" sz="3600" dirty="0" err="1"/>
              <a:t>airbnb</a:t>
            </a:r>
            <a:r>
              <a:rPr lang="it-IT" altLang="el-GR" sz="3600" dirty="0"/>
              <a:t> online </a:t>
            </a:r>
            <a:r>
              <a:rPr lang="it-IT" altLang="el-GR" sz="3600" dirty="0" err="1"/>
              <a:t>experiences</a:t>
            </a:r>
            <a:endParaRPr lang="en-US" altLang="el-GR" sz="3600" dirty="0"/>
          </a:p>
        </p:txBody>
      </p:sp>
      <p:sp>
        <p:nvSpPr>
          <p:cNvPr id="21507" name="Content Placeholder 2">
            <a:extLst>
              <a:ext uri="{FF2B5EF4-FFF2-40B4-BE49-F238E27FC236}">
                <a16:creationId xmlns:a16="http://schemas.microsoft.com/office/drawing/2014/main" id="{57767DF0-7AA9-AA32-DF5E-2DEE223CD302}"/>
              </a:ext>
            </a:extLst>
          </p:cNvPr>
          <p:cNvSpPr>
            <a:spLocks noGrp="1"/>
          </p:cNvSpPr>
          <p:nvPr>
            <p:ph idx="1"/>
          </p:nvPr>
        </p:nvSpPr>
        <p:spPr>
          <a:xfrm>
            <a:off x="4911048" y="2518676"/>
            <a:ext cx="4048018" cy="3101983"/>
          </a:xfrm>
        </p:spPr>
        <p:txBody>
          <a:bodyPr>
            <a:normAutofit lnSpcReduction="10000"/>
          </a:bodyPr>
          <a:lstStyle/>
          <a:p>
            <a:pPr algn="l"/>
            <a:r>
              <a:rPr lang="el-GR" b="0" i="0" dirty="0">
                <a:solidFill>
                  <a:srgbClr val="374151"/>
                </a:solidFill>
                <a:effectLst/>
                <a:latin typeface="Söhne"/>
              </a:rPr>
              <a:t>Κατά τη διάρκεια της πανδημίας του </a:t>
            </a:r>
            <a:r>
              <a:rPr lang="it-IT" b="0" i="0" dirty="0">
                <a:solidFill>
                  <a:srgbClr val="374151"/>
                </a:solidFill>
                <a:effectLst/>
                <a:latin typeface="Söhne"/>
              </a:rPr>
              <a:t>COVID-19, </a:t>
            </a:r>
            <a:r>
              <a:rPr lang="el-GR" b="0" i="0" dirty="0">
                <a:solidFill>
                  <a:srgbClr val="374151"/>
                </a:solidFill>
                <a:effectLst/>
                <a:latin typeface="Söhne"/>
              </a:rPr>
              <a:t>η εταιρεία υπέστη σημαντικές απώλειες, καθώς οι ταξιδιώτες ακύρωσαν τις κρατήσεις τους. </a:t>
            </a:r>
            <a:r>
              <a:rPr lang="el-GR" dirty="0">
                <a:solidFill>
                  <a:srgbClr val="374151"/>
                </a:solidFill>
                <a:latin typeface="Söhne"/>
              </a:rPr>
              <a:t>Δ</a:t>
            </a:r>
            <a:r>
              <a:rPr lang="el-GR" b="0" i="0" dirty="0">
                <a:solidFill>
                  <a:srgbClr val="374151"/>
                </a:solidFill>
                <a:effectLst/>
                <a:latin typeface="Söhne"/>
              </a:rPr>
              <a:t>ημιούργησε μια νέα εφαρμογή "</a:t>
            </a:r>
            <a:r>
              <a:rPr lang="it-IT" b="0" i="0" dirty="0">
                <a:solidFill>
                  <a:srgbClr val="374151"/>
                </a:solidFill>
                <a:effectLst/>
                <a:latin typeface="Söhne"/>
              </a:rPr>
              <a:t>Online </a:t>
            </a:r>
            <a:r>
              <a:rPr lang="it-IT" b="0" i="0" dirty="0" err="1">
                <a:solidFill>
                  <a:srgbClr val="374151"/>
                </a:solidFill>
                <a:effectLst/>
                <a:latin typeface="Söhne"/>
              </a:rPr>
              <a:t>Experiences</a:t>
            </a:r>
            <a:r>
              <a:rPr lang="it-IT" b="0" i="0" dirty="0">
                <a:solidFill>
                  <a:srgbClr val="374151"/>
                </a:solidFill>
                <a:effectLst/>
                <a:latin typeface="Söhne"/>
              </a:rPr>
              <a:t>" </a:t>
            </a:r>
            <a:r>
              <a:rPr lang="el-GR" b="0" i="0" dirty="0">
                <a:solidFill>
                  <a:srgbClr val="374151"/>
                </a:solidFill>
                <a:effectLst/>
                <a:latin typeface="Söhne"/>
              </a:rPr>
              <a:t>που επέτρεψε στους χρήστες να συμμετάσχουν σε εκδηλώσεις και δραστηριότητες σε απευθείας σύνδεση, επιτρέποντάς τους να απολαύσουν ταξίδια από το σπίτι τους.</a:t>
            </a:r>
            <a:br>
              <a:rPr lang="el-GR" dirty="0"/>
            </a:br>
            <a:endParaRPr lang="en-US" altLang="el-GR" dirty="0"/>
          </a:p>
        </p:txBody>
      </p:sp>
      <p:pic>
        <p:nvPicPr>
          <p:cNvPr id="131074" name="Picture 2" descr="Vivi la magia delle Esperienze Online comodamente da casa tua">
            <a:extLst>
              <a:ext uri="{FF2B5EF4-FFF2-40B4-BE49-F238E27FC236}">
                <a16:creationId xmlns:a16="http://schemas.microsoft.com/office/drawing/2014/main" id="{A2A806F6-5AEC-9ADC-8D1E-1E56731D0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87" y="2518676"/>
            <a:ext cx="5951839" cy="310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0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B379D41-5D1C-9B14-70E9-B2A7DA8F0A0D}"/>
              </a:ext>
            </a:extLst>
          </p:cNvPr>
          <p:cNvSpPr>
            <a:spLocks noGrp="1"/>
          </p:cNvSpPr>
          <p:nvPr>
            <p:ph type="title"/>
          </p:nvPr>
        </p:nvSpPr>
        <p:spPr/>
        <p:txBody>
          <a:bodyPr>
            <a:normAutofit/>
          </a:bodyPr>
          <a:lstStyle/>
          <a:p>
            <a:pPr eaLnBrk="1" hangingPunct="1"/>
            <a:r>
              <a:rPr lang="it-IT" altLang="el-GR" sz="3600" dirty="0" err="1"/>
              <a:t>fotor</a:t>
            </a:r>
            <a:endParaRPr lang="en-US" altLang="el-GR" sz="3600" dirty="0"/>
          </a:p>
        </p:txBody>
      </p:sp>
      <p:sp>
        <p:nvSpPr>
          <p:cNvPr id="21507" name="Content Placeholder 2">
            <a:extLst>
              <a:ext uri="{FF2B5EF4-FFF2-40B4-BE49-F238E27FC236}">
                <a16:creationId xmlns:a16="http://schemas.microsoft.com/office/drawing/2014/main" id="{57767DF0-7AA9-AA32-DF5E-2DEE223CD302}"/>
              </a:ext>
            </a:extLst>
          </p:cNvPr>
          <p:cNvSpPr>
            <a:spLocks noGrp="1"/>
          </p:cNvSpPr>
          <p:nvPr>
            <p:ph idx="1"/>
          </p:nvPr>
        </p:nvSpPr>
        <p:spPr>
          <a:xfrm>
            <a:off x="3328827" y="2775531"/>
            <a:ext cx="4407614" cy="2495896"/>
          </a:xfrm>
        </p:spPr>
        <p:txBody>
          <a:bodyPr>
            <a:normAutofit/>
          </a:bodyPr>
          <a:lstStyle/>
          <a:p>
            <a:pPr algn="l"/>
            <a:r>
              <a:rPr lang="el-GR" b="0" i="0" dirty="0">
                <a:solidFill>
                  <a:srgbClr val="374151"/>
                </a:solidFill>
                <a:effectLst/>
                <a:latin typeface="Söhne"/>
              </a:rPr>
              <a:t>Η </a:t>
            </a:r>
            <a:r>
              <a:rPr lang="it-IT" b="0" i="0" dirty="0" err="1">
                <a:solidFill>
                  <a:srgbClr val="374151"/>
                </a:solidFill>
                <a:effectLst/>
                <a:latin typeface="Söhne"/>
              </a:rPr>
              <a:t>Fotor</a:t>
            </a:r>
            <a:r>
              <a:rPr lang="it-IT" b="0" i="0" dirty="0">
                <a:solidFill>
                  <a:srgbClr val="374151"/>
                </a:solidFill>
                <a:effectLst/>
                <a:latin typeface="Söhne"/>
              </a:rPr>
              <a:t> </a:t>
            </a:r>
            <a:r>
              <a:rPr lang="el-GR" b="0" i="0" dirty="0">
                <a:solidFill>
                  <a:srgbClr val="374151"/>
                </a:solidFill>
                <a:effectLst/>
                <a:latin typeface="Söhne"/>
              </a:rPr>
              <a:t>είναι μια εταιρεία λογισμικού που προσφέρει μια </a:t>
            </a:r>
            <a:r>
              <a:rPr lang="el-GR" dirty="0" err="1">
                <a:solidFill>
                  <a:srgbClr val="374151"/>
                </a:solidFill>
                <a:latin typeface="Söhne"/>
              </a:rPr>
              <a:t>σειρ</a:t>
            </a:r>
            <a:r>
              <a:rPr lang="it-IT" dirty="0" err="1">
                <a:solidFill>
                  <a:srgbClr val="374151"/>
                </a:solidFill>
                <a:latin typeface="Söhne"/>
              </a:rPr>
              <a:t>ά</a:t>
            </a:r>
            <a:r>
              <a:rPr lang="el-GR" dirty="0">
                <a:solidFill>
                  <a:srgbClr val="374151"/>
                </a:solidFill>
                <a:latin typeface="Söhne"/>
              </a:rPr>
              <a:t> </a:t>
            </a:r>
            <a:r>
              <a:rPr lang="el-GR" b="0" i="0" dirty="0">
                <a:solidFill>
                  <a:srgbClr val="374151"/>
                </a:solidFill>
                <a:effectLst/>
                <a:latin typeface="Söhne"/>
              </a:rPr>
              <a:t>διαφορετικών εργαλείων για την επεξεργασία εικόνων και τη δημιουργία γραφικών σχεδίων. </a:t>
            </a:r>
            <a:r>
              <a:rPr lang="el-GR" dirty="0">
                <a:solidFill>
                  <a:srgbClr val="374151"/>
                </a:solidFill>
                <a:latin typeface="Söhne"/>
              </a:rPr>
              <a:t>Ο χρήστης δημιουργεί και αποθηκεύει μία εικόνα μέσω λέξεων-κλειδιών σε 1 λεπτό. </a:t>
            </a:r>
            <a:endParaRPr lang="el-GR" b="0" i="0" dirty="0">
              <a:solidFill>
                <a:srgbClr val="374151"/>
              </a:solidFill>
              <a:effectLst/>
              <a:latin typeface="Söhne"/>
            </a:endParaRPr>
          </a:p>
        </p:txBody>
      </p:sp>
      <p:pic>
        <p:nvPicPr>
          <p:cNvPr id="132098" name="Picture 2" descr="Fotor - Wikipedia">
            <a:extLst>
              <a:ext uri="{FF2B5EF4-FFF2-40B4-BE49-F238E27FC236}">
                <a16:creationId xmlns:a16="http://schemas.microsoft.com/office/drawing/2014/main" id="{843CC003-6A60-8922-3D1F-943699D03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01" y="2907586"/>
            <a:ext cx="1927688" cy="236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0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40FB0AD-8797-0E0F-6662-180CC945D45D}"/>
              </a:ext>
            </a:extLst>
          </p:cNvPr>
          <p:cNvSpPr>
            <a:spLocks noGrp="1"/>
          </p:cNvSpPr>
          <p:nvPr>
            <p:ph type="title"/>
          </p:nvPr>
        </p:nvSpPr>
        <p:spPr/>
        <p:txBody>
          <a:bodyPr/>
          <a:lstStyle/>
          <a:p>
            <a:pPr eaLnBrk="1" hangingPunct="1"/>
            <a:r>
              <a:rPr lang="el-GR" altLang="el-GR"/>
              <a:t>Πολιτισμικές συγκρούσεις</a:t>
            </a:r>
            <a:endParaRPr lang="en-US" altLang="el-GR"/>
          </a:p>
        </p:txBody>
      </p:sp>
      <p:sp>
        <p:nvSpPr>
          <p:cNvPr id="22531" name="Content Placeholder 2">
            <a:extLst>
              <a:ext uri="{FF2B5EF4-FFF2-40B4-BE49-F238E27FC236}">
                <a16:creationId xmlns:a16="http://schemas.microsoft.com/office/drawing/2014/main" id="{C4A9A493-9C08-8533-78F0-1B0C9A429BF0}"/>
              </a:ext>
            </a:extLst>
          </p:cNvPr>
          <p:cNvSpPr>
            <a:spLocks noGrp="1"/>
          </p:cNvSpPr>
          <p:nvPr>
            <p:ph idx="1"/>
          </p:nvPr>
        </p:nvSpPr>
        <p:spPr/>
        <p:txBody>
          <a:bodyPr/>
          <a:lstStyle/>
          <a:p>
            <a:pPr eaLnBrk="1" hangingPunct="1"/>
            <a:r>
              <a:rPr lang="el-GR" altLang="el-GR" dirty="0"/>
              <a:t>Οι λαοί που αναζητούν ταυτότητα και ανακαλύπτουν εκ νέου την εθνικότητα τους, χρειάζονται εχθρούς. </a:t>
            </a:r>
          </a:p>
          <a:p>
            <a:pPr eaLnBrk="1" hangingPunct="1"/>
            <a:r>
              <a:rPr lang="el-GR" altLang="el-GR" dirty="0"/>
              <a:t>Η δυνητικά πιο επικίνδυνη εχθρότητα αναπτύσσεται κατά μήκος της «συνοριακής γραμμής» μεταξύ των μεγαλύτερων πολιτισμών του κόσμου.</a:t>
            </a:r>
            <a:endParaRPr lang="en-US" altLang="el-GR" dirty="0"/>
          </a:p>
          <a:p>
            <a:pPr eaLnBrk="1" hangingPunct="1"/>
            <a:endParaRPr lang="en-US" alt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40FB0AD-8797-0E0F-6662-180CC945D45D}"/>
              </a:ext>
            </a:extLst>
          </p:cNvPr>
          <p:cNvSpPr>
            <a:spLocks noGrp="1"/>
          </p:cNvSpPr>
          <p:nvPr>
            <p:ph type="title"/>
          </p:nvPr>
        </p:nvSpPr>
        <p:spPr>
          <a:xfrm>
            <a:off x="1719060" y="882499"/>
            <a:ext cx="5937755" cy="1188720"/>
          </a:xfrm>
        </p:spPr>
        <p:txBody>
          <a:bodyPr/>
          <a:lstStyle/>
          <a:p>
            <a:pPr eaLnBrk="1" hangingPunct="1"/>
            <a:r>
              <a:rPr lang="el-GR" altLang="el-GR" dirty="0"/>
              <a:t>Η </a:t>
            </a:r>
            <a:r>
              <a:rPr lang="el-GR" altLang="el-GR" dirty="0" err="1"/>
              <a:t>ινδια</a:t>
            </a:r>
            <a:r>
              <a:rPr lang="el-GR" altLang="el-GR" dirty="0"/>
              <a:t>, Το </a:t>
            </a:r>
            <a:r>
              <a:rPr lang="el-GR" altLang="el-GR" dirty="0" err="1"/>
              <a:t>πακισταν</a:t>
            </a:r>
            <a:r>
              <a:rPr lang="el-GR" altLang="el-GR" dirty="0"/>
              <a:t> και η </a:t>
            </a:r>
            <a:r>
              <a:rPr lang="it-IT" altLang="el-GR" dirty="0"/>
              <a:t>line </a:t>
            </a:r>
            <a:r>
              <a:rPr lang="el-GR" altLang="el-GR" dirty="0"/>
              <a:t> </a:t>
            </a:r>
            <a:r>
              <a:rPr lang="it-IT" altLang="el-GR" dirty="0"/>
              <a:t>of control</a:t>
            </a:r>
            <a:endParaRPr lang="en-US" altLang="el-GR" dirty="0"/>
          </a:p>
        </p:txBody>
      </p:sp>
      <p:sp>
        <p:nvSpPr>
          <p:cNvPr id="22531" name="Content Placeholder 2">
            <a:extLst>
              <a:ext uri="{FF2B5EF4-FFF2-40B4-BE49-F238E27FC236}">
                <a16:creationId xmlns:a16="http://schemas.microsoft.com/office/drawing/2014/main" id="{C4A9A493-9C08-8533-78F0-1B0C9A429BF0}"/>
              </a:ext>
            </a:extLst>
          </p:cNvPr>
          <p:cNvSpPr>
            <a:spLocks noGrp="1"/>
          </p:cNvSpPr>
          <p:nvPr>
            <p:ph idx="1"/>
          </p:nvPr>
        </p:nvSpPr>
        <p:spPr>
          <a:xfrm>
            <a:off x="1719060" y="3131205"/>
            <a:ext cx="5937755" cy="3101983"/>
          </a:xfrm>
        </p:spPr>
        <p:txBody>
          <a:bodyPr/>
          <a:lstStyle/>
          <a:p>
            <a:pPr eaLnBrk="1" hangingPunct="1"/>
            <a:r>
              <a:rPr lang="el-GR" b="0" i="0" dirty="0">
                <a:solidFill>
                  <a:srgbClr val="374151"/>
                </a:solidFill>
                <a:effectLst/>
                <a:latin typeface="Söhne"/>
              </a:rPr>
              <a:t>Η σύγκρουση μεταξύ Ινδίας και Πακιστάν έχει αρχίσει από τη δεκαετία του 1940 και οφείλεται στο ζήτημα του Κασμίρ, μιας περιοχής στα σύνορα των δύο χωρών που έχει διεκδικηθεί από την Ινδία και το Πακιστάν. </a:t>
            </a:r>
            <a:endParaRPr lang="it-IT" b="0" i="0" dirty="0">
              <a:solidFill>
                <a:srgbClr val="374151"/>
              </a:solidFill>
              <a:effectLst/>
              <a:latin typeface="Söhne"/>
            </a:endParaRPr>
          </a:p>
          <a:p>
            <a:pPr eaLnBrk="1" hangingPunct="1"/>
            <a:r>
              <a:rPr lang="el-GR" b="0" i="0" dirty="0">
                <a:solidFill>
                  <a:srgbClr val="374151"/>
                </a:solidFill>
                <a:effectLst/>
                <a:latin typeface="Söhne"/>
              </a:rPr>
              <a:t>Η περιοχή αυτή είναι σημαντική για την πρόσβαση σε πόρους όπως το νερό και τα φυσικά αποθέματα, και οι δύο χώρες θεωρούν ότι έχουν κυριαρχικά δικαιώματα σε αυτήν.</a:t>
            </a:r>
            <a:endParaRPr lang="en-US" altLang="el-GR" dirty="0"/>
          </a:p>
        </p:txBody>
      </p:sp>
      <p:pic>
        <p:nvPicPr>
          <p:cNvPr id="133122" name="Picture 2" descr="For Now, India Has a Limited Appetite for Diplomacy With Pakistan – The  Diplomat">
            <a:extLst>
              <a:ext uri="{FF2B5EF4-FFF2-40B4-BE49-F238E27FC236}">
                <a16:creationId xmlns:a16="http://schemas.microsoft.com/office/drawing/2014/main" id="{3FA181D1-B3A3-75CE-F099-AB2786E61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0" y="644690"/>
            <a:ext cx="8590299" cy="572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33122"/>
                                        </p:tgtEl>
                                      </p:cBhvr>
                                    </p:animEffect>
                                    <p:set>
                                      <p:cBhvr>
                                        <p:cTn id="7" dur="1" fill="hold">
                                          <p:stCondLst>
                                            <p:cond delay="499"/>
                                          </p:stCondLst>
                                        </p:cTn>
                                        <p:tgtEl>
                                          <p:spTgt spid="133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E11BE90-2AFF-6561-E069-CA8957B7F2DD}"/>
              </a:ext>
            </a:extLst>
          </p:cNvPr>
          <p:cNvSpPr>
            <a:spLocks noGrp="1"/>
          </p:cNvSpPr>
          <p:nvPr>
            <p:ph type="title"/>
          </p:nvPr>
        </p:nvSpPr>
        <p:spPr/>
        <p:txBody>
          <a:bodyPr/>
          <a:lstStyle/>
          <a:p>
            <a:pPr eaLnBrk="1" hangingPunct="1"/>
            <a:r>
              <a:rPr lang="el-GR" altLang="el-GR"/>
              <a:t>Παγκόσμια Ασφάλεια</a:t>
            </a:r>
            <a:endParaRPr lang="en-US" altLang="el-GR"/>
          </a:p>
        </p:txBody>
      </p:sp>
      <p:sp>
        <p:nvSpPr>
          <p:cNvPr id="23555" name="Content Placeholder 2">
            <a:extLst>
              <a:ext uri="{FF2B5EF4-FFF2-40B4-BE49-F238E27FC236}">
                <a16:creationId xmlns:a16="http://schemas.microsoft.com/office/drawing/2014/main" id="{B371C91A-6DDE-4512-6B23-CA8E0AC3A275}"/>
              </a:ext>
            </a:extLst>
          </p:cNvPr>
          <p:cNvSpPr>
            <a:spLocks noGrp="1"/>
          </p:cNvSpPr>
          <p:nvPr>
            <p:ph idx="1"/>
          </p:nvPr>
        </p:nvSpPr>
        <p:spPr/>
        <p:txBody>
          <a:bodyPr/>
          <a:lstStyle/>
          <a:p>
            <a:pPr eaLnBrk="1" hangingPunct="1"/>
            <a:r>
              <a:rPr lang="el-GR" altLang="el-GR" dirty="0"/>
              <a:t>Μπαίνοντας στον 21</a:t>
            </a:r>
            <a:r>
              <a:rPr lang="el-GR" altLang="el-GR" baseline="30000" dirty="0"/>
              <a:t>ο</a:t>
            </a:r>
            <a:r>
              <a:rPr lang="el-GR" altLang="el-GR" dirty="0"/>
              <a:t> αιώνα οι ετοιμοπόλεμες στρατιωτικές μηχανές είναι εξαιρετικά αποτελεσματικές.</a:t>
            </a:r>
          </a:p>
          <a:p>
            <a:pPr eaLnBrk="1" hangingPunct="1"/>
            <a:r>
              <a:rPr lang="el-GR" altLang="el-GR" dirty="0"/>
              <a:t>Θεωρητικά, και τουλάχιστον για το δυτικό κόσμο, οι υφιστάμενοι στρατιωτικοί μηχανισμοί έχουν τη δυνατότητα να καλύψουν με επάρκεια τα επιχειρηματικά συμφέροντα των κατοικιών τους...</a:t>
            </a:r>
            <a:endParaRPr lang="en-US" alt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5129BFA-BBA0-58BD-4085-8FE756BE5792}"/>
              </a:ext>
            </a:extLst>
          </p:cNvPr>
          <p:cNvSpPr>
            <a:spLocks noGrp="1"/>
          </p:cNvSpPr>
          <p:nvPr>
            <p:ph type="title"/>
          </p:nvPr>
        </p:nvSpPr>
        <p:spPr/>
        <p:txBody>
          <a:bodyPr/>
          <a:lstStyle/>
          <a:p>
            <a:pPr eaLnBrk="1" hangingPunct="1"/>
            <a:r>
              <a:rPr lang="el-GR" altLang="el-GR"/>
              <a:t>Οικονομικές Συγκρούσεις</a:t>
            </a:r>
            <a:endParaRPr lang="en-US" altLang="el-GR"/>
          </a:p>
        </p:txBody>
      </p:sp>
      <p:sp>
        <p:nvSpPr>
          <p:cNvPr id="24579" name="Content Placeholder 2">
            <a:extLst>
              <a:ext uri="{FF2B5EF4-FFF2-40B4-BE49-F238E27FC236}">
                <a16:creationId xmlns:a16="http://schemas.microsoft.com/office/drawing/2014/main" id="{47025994-4BF2-201E-1A49-557F9C807ECB}"/>
              </a:ext>
            </a:extLst>
          </p:cNvPr>
          <p:cNvSpPr>
            <a:spLocks noGrp="1"/>
          </p:cNvSpPr>
          <p:nvPr>
            <p:ph idx="1"/>
          </p:nvPr>
        </p:nvSpPr>
        <p:spPr/>
        <p:txBody>
          <a:bodyPr/>
          <a:lstStyle/>
          <a:p>
            <a:pPr eaLnBrk="1" hangingPunct="1"/>
            <a:r>
              <a:rPr lang="el-GR" altLang="el-GR" dirty="0"/>
              <a:t>Ο </a:t>
            </a:r>
            <a:r>
              <a:rPr lang="el-GR" altLang="el-GR" dirty="0" err="1"/>
              <a:t>υπερκαπιταλισμός</a:t>
            </a:r>
            <a:r>
              <a:rPr lang="el-GR" altLang="el-GR" dirty="0"/>
              <a:t> προσδιορίζεται </a:t>
            </a:r>
            <a:r>
              <a:rPr lang="el-GR" altLang="el-GR" dirty="0" err="1"/>
              <a:t>απο</a:t>
            </a:r>
            <a:r>
              <a:rPr lang="el-GR" altLang="el-GR" dirty="0"/>
              <a:t> τη συνεχόμενη συσσώρευση πλούτου από όλο και λιγότερους </a:t>
            </a:r>
            <a:r>
              <a:rPr lang="el-GR" altLang="el-GR" dirty="0" err="1"/>
              <a:t>υπερκαπιταλιστές</a:t>
            </a:r>
            <a:r>
              <a:rPr lang="el-GR" altLang="el-GR" dirty="0"/>
              <a:t>, πράγμα που θεωρεί σαν μια φυσική κατάληξη κοινωνικών, ηθικών και οικονομικών συνθηκών.</a:t>
            </a:r>
            <a:endParaRPr lang="en-US" alt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EFB01161-21CB-651B-954F-D4FCC1583E42}"/>
              </a:ext>
            </a:extLst>
          </p:cNvPr>
          <p:cNvSpPr>
            <a:spLocks noGrp="1"/>
          </p:cNvSpPr>
          <p:nvPr>
            <p:ph idx="1"/>
          </p:nvPr>
        </p:nvSpPr>
        <p:spPr>
          <a:xfrm>
            <a:off x="255139" y="4342544"/>
            <a:ext cx="8127999" cy="2308563"/>
          </a:xfrm>
        </p:spPr>
        <p:txBody>
          <a:bodyPr>
            <a:normAutofit fontScale="92500" lnSpcReduction="20000"/>
          </a:bodyPr>
          <a:lstStyle/>
          <a:p>
            <a:r>
              <a:rPr lang="el-GR" altLang="el-GR" dirty="0"/>
              <a:t>Ο «μέσος» κάτοικος ανεπτυγμένων χωρών απολαμβάνει πολύ μεγαλύτερο ποσοστό του μέσου όρου παγκόσμιου πλούτου.</a:t>
            </a:r>
          </a:p>
          <a:p>
            <a:r>
              <a:rPr lang="el-GR" altLang="el-GR" dirty="0"/>
              <a:t>Ο «μέσος» κάτοικος στην Ευρωζώνη απολαμβάνει τον παγκόσμιο πλούτο λιγότερο από τον κάτοικο των ανεπτυγμένων χωρών.</a:t>
            </a:r>
          </a:p>
          <a:p>
            <a:r>
              <a:rPr lang="el-GR" altLang="el-GR" dirty="0"/>
              <a:t>Ο «μέσος» κάτοικος της Ανατολικής Ευρώπης είναι σχεδόν τυπικός του παγκόσμιου μέσου όρου</a:t>
            </a:r>
            <a:r>
              <a:rPr lang="it-IT" altLang="el-GR" dirty="0"/>
              <a:t>.</a:t>
            </a:r>
            <a:endParaRPr lang="el-GR" altLang="el-GR" dirty="0"/>
          </a:p>
          <a:p>
            <a:r>
              <a:rPr lang="el-GR" altLang="el-GR" dirty="0"/>
              <a:t>Ο «μέσος» κάτοικος της Ασίας απολαμβάνει το μισό περίπου</a:t>
            </a:r>
            <a:r>
              <a:rPr lang="it-IT" altLang="el-GR" dirty="0"/>
              <a:t>.</a:t>
            </a:r>
            <a:endParaRPr lang="el-GR" altLang="el-GR" dirty="0"/>
          </a:p>
          <a:p>
            <a:r>
              <a:rPr lang="el-GR" altLang="el-GR" dirty="0"/>
              <a:t>Ο «μέσος» κάτοικος της Αφρικής απολαμβάνει περίπου το ένα τέταρτο.</a:t>
            </a:r>
          </a:p>
        </p:txBody>
      </p:sp>
      <p:sp>
        <p:nvSpPr>
          <p:cNvPr id="2" name="AutoShape 4" descr="Gini coefficient - Wikipedia">
            <a:extLst>
              <a:ext uri="{FF2B5EF4-FFF2-40B4-BE49-F238E27FC236}">
                <a16:creationId xmlns:a16="http://schemas.microsoft.com/office/drawing/2014/main" id="{0277EFA6-7B0E-8F54-91D0-BFD5BACD495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6" descr="Gini coefficient - Wikipedia">
            <a:extLst>
              <a:ext uri="{FF2B5EF4-FFF2-40B4-BE49-F238E27FC236}">
                <a16:creationId xmlns:a16="http://schemas.microsoft.com/office/drawing/2014/main" id="{466C3214-A75C-617B-C921-EF1B8451063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5608" name="Picture 8" descr="Gini coefficient - Wikipedia">
            <a:extLst>
              <a:ext uri="{FF2B5EF4-FFF2-40B4-BE49-F238E27FC236}">
                <a16:creationId xmlns:a16="http://schemas.microsoft.com/office/drawing/2014/main" id="{2D7EA1F8-9BA4-62D6-4B99-F4967E480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38844"/>
            <a:ext cx="8128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951CDE9-F515-0FB9-7C97-D3F9C2874277}"/>
              </a:ext>
            </a:extLst>
          </p:cNvPr>
          <p:cNvSpPr txBox="1"/>
          <p:nvPr/>
        </p:nvSpPr>
        <p:spPr>
          <a:xfrm>
            <a:off x="177800" y="2916276"/>
            <a:ext cx="2020870" cy="1107996"/>
          </a:xfrm>
          <a:prstGeom prst="rect">
            <a:avLst/>
          </a:prstGeom>
          <a:noFill/>
        </p:spPr>
        <p:txBody>
          <a:bodyPr wrap="square">
            <a:spAutoFit/>
          </a:bodyPr>
          <a:lstStyle/>
          <a:p>
            <a:r>
              <a:rPr lang="el-GR" sz="1100" b="0" i="0" dirty="0">
                <a:solidFill>
                  <a:srgbClr val="202122"/>
                </a:solidFill>
                <a:effectLst/>
                <a:latin typeface="Arial" panose="020B0604020202020204" pitchFamily="34" charset="0"/>
              </a:rPr>
              <a:t>Παγκόσμιος χάρτης των συντελεστών Τζίνι ανά χώρα. Βάσει δεδομένων της Παγκόσμιας Τράπεζας που κυμαίνονται από το 1992 έως το 2018. </a:t>
            </a:r>
            <a:endParaRPr lang="it-IT" sz="1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9941FE-3B3D-860B-5060-79D0E24010CC}"/>
              </a:ext>
            </a:extLst>
          </p:cNvPr>
          <p:cNvSpPr>
            <a:spLocks noGrp="1"/>
          </p:cNvSpPr>
          <p:nvPr>
            <p:ph type="title"/>
          </p:nvPr>
        </p:nvSpPr>
        <p:spPr>
          <a:xfrm>
            <a:off x="1603122" y="556877"/>
            <a:ext cx="5937755" cy="1188720"/>
          </a:xfrm>
        </p:spPr>
        <p:txBody>
          <a:bodyPr/>
          <a:lstStyle/>
          <a:p>
            <a:r>
              <a:rPr lang="it-IT" dirty="0"/>
              <a:t>Gini index</a:t>
            </a:r>
          </a:p>
        </p:txBody>
      </p:sp>
      <p:sp>
        <p:nvSpPr>
          <p:cNvPr id="3" name="Segnaposto contenuto 2">
            <a:extLst>
              <a:ext uri="{FF2B5EF4-FFF2-40B4-BE49-F238E27FC236}">
                <a16:creationId xmlns:a16="http://schemas.microsoft.com/office/drawing/2014/main" id="{448BB8DA-086F-5348-30A1-1749B272B923}"/>
              </a:ext>
            </a:extLst>
          </p:cNvPr>
          <p:cNvSpPr>
            <a:spLocks noGrp="1"/>
          </p:cNvSpPr>
          <p:nvPr>
            <p:ph idx="1"/>
          </p:nvPr>
        </p:nvSpPr>
        <p:spPr>
          <a:xfrm>
            <a:off x="4977289" y="2609311"/>
            <a:ext cx="4054439" cy="2503093"/>
          </a:xfrm>
        </p:spPr>
        <p:txBody>
          <a:bodyPr>
            <a:normAutofit fontScale="62500" lnSpcReduction="20000"/>
          </a:bodyPr>
          <a:lstStyle/>
          <a:p>
            <a:r>
              <a:rPr lang="el-GR" dirty="0"/>
              <a:t>Ο συντελεστής Τζίνι μετρά την ανισότητα μεταξύ των αξιών μιας κατανομής συχνοτήτων (για παράδειγμα, επίπεδα εισοδήματος). Ένας μηδενικός συντελεστής Τζίνι εκφράζει την τέλεια ισότητα, όπου όλες οι τιμές είναι ίδιες (για παράδειγμα, όπου όλοι έχουν το ίδιο εισόδημα).</a:t>
            </a:r>
            <a:endParaRPr lang="it-IT" dirty="0"/>
          </a:p>
          <a:p>
            <a:r>
              <a:rPr lang="el-GR" dirty="0"/>
              <a:t>Ο συντελεστής Τζίνι προτάθηκε ι ως μέτρο της ανισότητας του εισοδήματος ή του πλούτου.</a:t>
            </a:r>
            <a:endParaRPr lang="it-IT" dirty="0"/>
          </a:p>
          <a:p>
            <a:r>
              <a:rPr lang="el-GR" dirty="0"/>
              <a:t>Για τις χώρες του ΟΟΣΑ, στα τέλη του 20ου αιώνα, λαμβάνοντας υπόψη την επίδραση των φόρων και των πληρωμών μεταφοράς, ο συντελεστής εισοδήματος Τζίνι κυμάνθηκε μεταξύ του 0,24 και του 0,49, με τη Σλοβενία ​​να είναι η χαμηλότερη και τη Χιλή να είναι η υψηλότερη. Οι αφρικανικές χώρες είχαν τους υψηλότερους συντελεστές Τζίνι το 20</a:t>
            </a:r>
            <a:r>
              <a:rPr lang="it-IT" dirty="0"/>
              <a:t>1</a:t>
            </a:r>
            <a:r>
              <a:rPr lang="el-GR" dirty="0"/>
              <a:t>8-20</a:t>
            </a:r>
            <a:r>
              <a:rPr lang="it-IT" dirty="0"/>
              <a:t>1</a:t>
            </a:r>
            <a:r>
              <a:rPr lang="el-GR" dirty="0"/>
              <a:t>9, με τη Νότια Αφρική να είναι η υψηλότερη στον κόσμο, υπολογιζόμενη σε διάφορα μεγέθη από 0,63 έως 0,7</a:t>
            </a:r>
            <a:r>
              <a:rPr lang="it-IT" dirty="0"/>
              <a:t>.</a:t>
            </a:r>
          </a:p>
        </p:txBody>
      </p:sp>
      <p:pic>
        <p:nvPicPr>
          <p:cNvPr id="8" name="Immagine 7">
            <a:extLst>
              <a:ext uri="{FF2B5EF4-FFF2-40B4-BE49-F238E27FC236}">
                <a16:creationId xmlns:a16="http://schemas.microsoft.com/office/drawing/2014/main" id="{61B69DD4-54E0-66C0-8EB8-423D4A66C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9" y="2377132"/>
            <a:ext cx="4798775" cy="3449119"/>
          </a:xfrm>
          <a:prstGeom prst="rect">
            <a:avLst/>
          </a:prstGeom>
        </p:spPr>
      </p:pic>
      <p:sp>
        <p:nvSpPr>
          <p:cNvPr id="9" name="Rettangolo 8">
            <a:extLst>
              <a:ext uri="{FF2B5EF4-FFF2-40B4-BE49-F238E27FC236}">
                <a16:creationId xmlns:a16="http://schemas.microsoft.com/office/drawing/2014/main" id="{D6A21BEA-63B6-5714-8871-78FF71EB9C4C}"/>
              </a:ext>
            </a:extLst>
          </p:cNvPr>
          <p:cNvSpPr/>
          <p:nvPr/>
        </p:nvSpPr>
        <p:spPr>
          <a:xfrm>
            <a:off x="4397339" y="2578813"/>
            <a:ext cx="318499" cy="3184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217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47EE091-B5DF-2914-0C36-AA8A59B3C3E9}"/>
              </a:ext>
            </a:extLst>
          </p:cNvPr>
          <p:cNvSpPr>
            <a:spLocks noGrp="1"/>
          </p:cNvSpPr>
          <p:nvPr>
            <p:ph type="title"/>
          </p:nvPr>
        </p:nvSpPr>
        <p:spPr/>
        <p:txBody>
          <a:bodyPr>
            <a:normAutofit fontScale="90000"/>
          </a:bodyPr>
          <a:lstStyle/>
          <a:p>
            <a:pPr eaLnBrk="1" hangingPunct="1"/>
            <a:r>
              <a:rPr lang="el-GR" altLang="el-GR" sz="3600"/>
              <a:t>Διακρατικές ενώσεις και συμφωνίες</a:t>
            </a:r>
            <a:endParaRPr lang="en-US" altLang="el-GR" sz="3600"/>
          </a:p>
        </p:txBody>
      </p:sp>
      <p:sp>
        <p:nvSpPr>
          <p:cNvPr id="26627" name="Content Placeholder 2">
            <a:extLst>
              <a:ext uri="{FF2B5EF4-FFF2-40B4-BE49-F238E27FC236}">
                <a16:creationId xmlns:a16="http://schemas.microsoft.com/office/drawing/2014/main" id="{D3BBA75A-4E06-238F-5BAC-9E35A4C58CD7}"/>
              </a:ext>
            </a:extLst>
          </p:cNvPr>
          <p:cNvSpPr>
            <a:spLocks noGrp="1"/>
          </p:cNvSpPr>
          <p:nvPr>
            <p:ph idx="1"/>
          </p:nvPr>
        </p:nvSpPr>
        <p:spPr/>
        <p:txBody>
          <a:bodyPr/>
          <a:lstStyle/>
          <a:p>
            <a:pPr eaLnBrk="1" hangingPunct="1"/>
            <a:r>
              <a:rPr lang="el-GR" altLang="el-GR" dirty="0"/>
              <a:t>Μετά τη λήξη του 2</a:t>
            </a:r>
            <a:r>
              <a:rPr lang="el-GR" altLang="el-GR" baseline="30000" dirty="0"/>
              <a:t>ου</a:t>
            </a:r>
            <a:r>
              <a:rPr lang="el-GR" altLang="el-GR" dirty="0"/>
              <a:t> Παγκοσμίου πολέμου κυριαρχεί ευνοϊκό κλίμα για νέες αγορές και επενδύσεις.</a:t>
            </a:r>
            <a:endParaRPr lang="it-IT" altLang="el-GR" dirty="0"/>
          </a:p>
          <a:p>
            <a:pPr eaLnBrk="1" hangingPunct="1"/>
            <a:r>
              <a:rPr lang="el-GR" altLang="el-GR" dirty="0"/>
              <a:t>Επίσης υπάρχει μια τάση περιορισμού των οικονομικών φραγμών,</a:t>
            </a:r>
            <a:r>
              <a:rPr lang="it-IT" altLang="el-GR" dirty="0"/>
              <a:t> </a:t>
            </a:r>
            <a:r>
              <a:rPr lang="el-GR" altLang="el-GR" dirty="0"/>
              <a:t>απελευθέρωσης των αγορών εργασίας,</a:t>
            </a:r>
            <a:r>
              <a:rPr lang="it-IT" altLang="el-GR" dirty="0"/>
              <a:t> </a:t>
            </a:r>
            <a:r>
              <a:rPr lang="el-GR" altLang="el-GR" dirty="0"/>
              <a:t>κίνησης κεφαλαίων, παγκοσμιοποίησης προμηθειών κάθε είδους και μεταβίβασης της τεχνολογίας.</a:t>
            </a:r>
            <a:r>
              <a:rPr lang="it-IT" altLang="el-GR" dirty="0"/>
              <a:t> </a:t>
            </a:r>
            <a:r>
              <a:rPr lang="el-GR" altLang="el-GR" dirty="0"/>
              <a:t>Το έδαφος είναι πρόσφορο</a:t>
            </a:r>
            <a:r>
              <a:rPr lang="it-IT" altLang="el-GR" dirty="0"/>
              <a:t>,</a:t>
            </a:r>
            <a:r>
              <a:rPr lang="el-GR" altLang="el-GR" dirty="0"/>
              <a:t> λοιπόν</a:t>
            </a:r>
            <a:r>
              <a:rPr lang="it-IT" altLang="el-GR" dirty="0"/>
              <a:t>,</a:t>
            </a:r>
            <a:r>
              <a:rPr lang="el-GR" altLang="el-GR" dirty="0"/>
              <a:t> για να συναφθούν νέες συμφωνίες.</a:t>
            </a:r>
            <a:endParaRPr lang="en-US" alt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F21181D-16E9-2CB3-DBF4-487544D90B2E}"/>
              </a:ext>
            </a:extLst>
          </p:cNvPr>
          <p:cNvSpPr>
            <a:spLocks noGrp="1"/>
          </p:cNvSpPr>
          <p:nvPr>
            <p:ph type="title"/>
          </p:nvPr>
        </p:nvSpPr>
        <p:spPr/>
        <p:txBody>
          <a:bodyPr/>
          <a:lstStyle/>
          <a:p>
            <a:pPr algn="ctr" eaLnBrk="1" hangingPunct="1"/>
            <a:r>
              <a:rPr lang="el-GR" altLang="el-GR"/>
              <a:t>Τεχνολογία και φιλοσοφία</a:t>
            </a:r>
            <a:endParaRPr lang="en-US" altLang="el-GR"/>
          </a:p>
        </p:txBody>
      </p:sp>
      <p:sp>
        <p:nvSpPr>
          <p:cNvPr id="27651" name="Content Placeholder 2">
            <a:extLst>
              <a:ext uri="{FF2B5EF4-FFF2-40B4-BE49-F238E27FC236}">
                <a16:creationId xmlns:a16="http://schemas.microsoft.com/office/drawing/2014/main" id="{A32EDDD9-D0EC-6DC0-5C2E-C367001D3D03}"/>
              </a:ext>
            </a:extLst>
          </p:cNvPr>
          <p:cNvSpPr>
            <a:spLocks noGrp="1"/>
          </p:cNvSpPr>
          <p:nvPr>
            <p:ph idx="1"/>
          </p:nvPr>
        </p:nvSpPr>
        <p:spPr/>
        <p:txBody>
          <a:bodyPr>
            <a:normAutofit/>
          </a:bodyPr>
          <a:lstStyle/>
          <a:p>
            <a:pPr eaLnBrk="1" hangingPunct="1"/>
            <a:r>
              <a:rPr lang="el-GR" altLang="el-GR"/>
              <a:t>Η αύξηση του αριθμού των ατόμων που επηρεάζονται από την τεχνολογία της εποχής.</a:t>
            </a:r>
          </a:p>
          <a:p>
            <a:pPr eaLnBrk="1" hangingPunct="1"/>
            <a:r>
              <a:rPr lang="el-GR" altLang="el-GR"/>
              <a:t>Η δυνατότητα του ανθρώπου να καταστρέφει τα υφιστάμενα φυσικά συστήματα.</a:t>
            </a:r>
          </a:p>
          <a:p>
            <a:pPr eaLnBrk="1" hangingPunct="1"/>
            <a:r>
              <a:rPr lang="el-GR" altLang="el-GR"/>
              <a:t>Η ευθύνη που ο άνθρωπος έχει για τη δημιουργία νέων οικολογικών και βιοϊατρικών πραγματικοτήτων.</a:t>
            </a:r>
          </a:p>
          <a:p>
            <a:pPr eaLnBrk="1" hangingPunct="1"/>
            <a:r>
              <a:rPr lang="el-GR" altLang="el-GR"/>
              <a:t>Η «Ηλεκτρονική τεχνοκρατία», μιας νέας μορφής γραφειοκρατία που είναι δυνατόν να επέμβει στα προσωπικά μας δεδομένα</a:t>
            </a:r>
            <a:endParaRPr lang="en-US" alt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B18668-9509-8F1C-C6FE-B7BFAC1DA384}"/>
              </a:ext>
            </a:extLst>
          </p:cNvPr>
          <p:cNvSpPr>
            <a:spLocks noGrp="1"/>
          </p:cNvSpPr>
          <p:nvPr>
            <p:ph type="title"/>
          </p:nvPr>
        </p:nvSpPr>
        <p:spPr>
          <a:xfrm>
            <a:off x="1603122" y="635919"/>
            <a:ext cx="5937755" cy="1188720"/>
          </a:xfrm>
        </p:spPr>
        <p:txBody>
          <a:bodyPr/>
          <a:lstStyle/>
          <a:p>
            <a:r>
              <a:rPr lang="el-GR" dirty="0"/>
              <a:t>Η ηθική είναι στόχος ή μέσο για τις επιχειρήσεις;</a:t>
            </a:r>
            <a:endParaRPr lang="it-IT" dirty="0"/>
          </a:p>
        </p:txBody>
      </p:sp>
      <p:pic>
        <p:nvPicPr>
          <p:cNvPr id="5" name="Immagine 4">
            <a:extLst>
              <a:ext uri="{FF2B5EF4-FFF2-40B4-BE49-F238E27FC236}">
                <a16:creationId xmlns:a16="http://schemas.microsoft.com/office/drawing/2014/main" id="{00CEA99F-0D93-B67C-44FD-A7AE247A3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42" y="2312119"/>
            <a:ext cx="7510410" cy="4183539"/>
          </a:xfrm>
          <a:prstGeom prst="rect">
            <a:avLst/>
          </a:prstGeom>
        </p:spPr>
      </p:pic>
    </p:spTree>
    <p:extLst>
      <p:ext uri="{BB962C8B-B14F-4D97-AF65-F5344CB8AC3E}">
        <p14:creationId xmlns:p14="http://schemas.microsoft.com/office/powerpoint/2010/main" val="301335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a:extLst>
              <a:ext uri="{FF2B5EF4-FFF2-40B4-BE49-F238E27FC236}">
                <a16:creationId xmlns:a16="http://schemas.microsoft.com/office/drawing/2014/main" id="{FB7F4653-6F21-2C1B-F6BC-B866CB763218}"/>
              </a:ext>
            </a:extLst>
          </p:cNvPr>
          <p:cNvSpPr>
            <a:spLocks noGrp="1"/>
          </p:cNvSpPr>
          <p:nvPr>
            <p:ph type="ctrTitle"/>
          </p:nvPr>
        </p:nvSpPr>
        <p:spPr>
          <a:xfrm>
            <a:off x="914400" y="1219200"/>
            <a:ext cx="7315200" cy="2595563"/>
          </a:xfrm>
        </p:spPr>
        <p:txBody>
          <a:bodyPr/>
          <a:lstStyle/>
          <a:p>
            <a:pPr algn="ctr" eaLnBrk="1" hangingPunct="1"/>
            <a:r>
              <a:rPr lang="el-GR" altLang="el-GR" dirty="0" err="1"/>
              <a:t>Μεταλάξεις</a:t>
            </a:r>
            <a:r>
              <a:rPr lang="el-GR" altLang="el-GR" dirty="0"/>
              <a:t> στον παγκόσμιο χώρο</a:t>
            </a:r>
            <a:endParaRPr lang="en-US" altLang="el-GR" dirty="0"/>
          </a:p>
        </p:txBody>
      </p:sp>
      <p:sp>
        <p:nvSpPr>
          <p:cNvPr id="28675" name="Subtitle 9">
            <a:extLst>
              <a:ext uri="{FF2B5EF4-FFF2-40B4-BE49-F238E27FC236}">
                <a16:creationId xmlns:a16="http://schemas.microsoft.com/office/drawing/2014/main" id="{4E4B54DB-8574-4C98-AB9F-2DA3B16F5544}"/>
              </a:ext>
            </a:extLst>
          </p:cNvPr>
          <p:cNvSpPr>
            <a:spLocks noGrp="1"/>
          </p:cNvSpPr>
          <p:nvPr>
            <p:ph type="subTitle" idx="1"/>
          </p:nvPr>
        </p:nvSpPr>
        <p:spPr/>
        <p:txBody>
          <a:bodyPr/>
          <a:lstStyle/>
          <a:p>
            <a:pPr eaLnBrk="1" hangingPunct="1"/>
            <a:endParaRPr lang="el-GR" alt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A062FAC-5316-454B-881D-302D6E7B3CF6}"/>
              </a:ext>
            </a:extLst>
          </p:cNvPr>
          <p:cNvSpPr>
            <a:spLocks noGrp="1"/>
          </p:cNvSpPr>
          <p:nvPr>
            <p:ph type="title"/>
          </p:nvPr>
        </p:nvSpPr>
        <p:spPr/>
        <p:txBody>
          <a:bodyPr/>
          <a:lstStyle/>
          <a:p>
            <a:pPr eaLnBrk="1" hangingPunct="1"/>
            <a:r>
              <a:rPr lang="el-GR" altLang="el-GR" dirty="0"/>
              <a:t>Πληροφορία και Γνώση</a:t>
            </a:r>
            <a:endParaRPr lang="en-US" altLang="el-GR" dirty="0"/>
          </a:p>
        </p:txBody>
      </p:sp>
      <p:sp>
        <p:nvSpPr>
          <p:cNvPr id="29699" name="Content Placeholder 2">
            <a:extLst>
              <a:ext uri="{FF2B5EF4-FFF2-40B4-BE49-F238E27FC236}">
                <a16:creationId xmlns:a16="http://schemas.microsoft.com/office/drawing/2014/main" id="{31E070D2-E81F-8330-7CC5-BB4A838C715E}"/>
              </a:ext>
            </a:extLst>
          </p:cNvPr>
          <p:cNvSpPr>
            <a:spLocks noGrp="1"/>
          </p:cNvSpPr>
          <p:nvPr>
            <p:ph idx="1"/>
          </p:nvPr>
        </p:nvSpPr>
        <p:spPr>
          <a:xfrm>
            <a:off x="1603122" y="3029312"/>
            <a:ext cx="5937755" cy="1594908"/>
          </a:xfrm>
        </p:spPr>
        <p:txBody>
          <a:bodyPr/>
          <a:lstStyle/>
          <a:p>
            <a:pPr eaLnBrk="1" hangingPunct="1"/>
            <a:r>
              <a:rPr lang="el-GR" altLang="el-GR" i="1" dirty="0"/>
              <a:t>«Γνώση χωρίς ηθική είναι επικίνδυνη,</a:t>
            </a:r>
            <a:r>
              <a:rPr lang="it-IT" altLang="el-GR" i="1" dirty="0"/>
              <a:t> </a:t>
            </a:r>
            <a:r>
              <a:rPr lang="el-GR" altLang="el-GR" i="1" dirty="0"/>
              <a:t>ιδίως στην εποχή που δεν θα υπάρχουν σύνορα,</a:t>
            </a:r>
            <a:r>
              <a:rPr lang="it-IT" altLang="el-GR" i="1" dirty="0"/>
              <a:t> </a:t>
            </a:r>
            <a:r>
              <a:rPr lang="el-GR" altLang="el-GR" i="1" dirty="0"/>
              <a:t>που η γνώση θα είναι εφικτή στις μάζες και που η γνώση θα δημιουργεί ευκαιρίες ταχύτατης εργασιακής αναβάθμισης και επιχειρηματικής ανταγωνιστικότητας σε παγκόσμιο επίπεδο.»</a:t>
            </a:r>
            <a:endParaRPr lang="en-US" altLang="el-GR"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a16="http://schemas.microsoft.com/office/drawing/2014/main" id="{A8274CD8-2684-E43D-62C5-7AF29CAEF136}"/>
              </a:ext>
            </a:extLst>
          </p:cNvPr>
          <p:cNvSpPr>
            <a:spLocks noGrp="1"/>
          </p:cNvSpPr>
          <p:nvPr>
            <p:ph type="title"/>
          </p:nvPr>
        </p:nvSpPr>
        <p:spPr>
          <a:xfrm>
            <a:off x="1603122" y="514795"/>
            <a:ext cx="5937755" cy="1188720"/>
          </a:xfrm>
        </p:spPr>
        <p:txBody>
          <a:bodyPr>
            <a:noAutofit/>
          </a:bodyPr>
          <a:lstStyle/>
          <a:p>
            <a:r>
              <a:rPr lang="el-GR" altLang="it-IT" sz="2800" dirty="0">
                <a:cs typeface="Arial" panose="020B0604020202020204" pitchFamily="34" charset="0"/>
              </a:rPr>
              <a:t>Τι σημαίνει το να είσαι «παγκόσμιος»;</a:t>
            </a:r>
            <a:endParaRPr lang="en-US" altLang="en-US" sz="2800" dirty="0">
              <a:ea typeface="MS PGothic" panose="020B0600070205080204" pitchFamily="34" charset="-128"/>
              <a:cs typeface="Arial" panose="020B0604020202020204" pitchFamily="34" charset="0"/>
            </a:endParaRPr>
          </a:p>
        </p:txBody>
      </p:sp>
      <p:sp>
        <p:nvSpPr>
          <p:cNvPr id="19459" name="Content Placeholder 5">
            <a:extLst>
              <a:ext uri="{FF2B5EF4-FFF2-40B4-BE49-F238E27FC236}">
                <a16:creationId xmlns:a16="http://schemas.microsoft.com/office/drawing/2014/main" id="{C1C548E2-EEFB-AA62-AAC5-820B2184E388}"/>
              </a:ext>
            </a:extLst>
          </p:cNvPr>
          <p:cNvSpPr>
            <a:spLocks noGrp="1"/>
          </p:cNvSpPr>
          <p:nvPr>
            <p:ph idx="1"/>
          </p:nvPr>
        </p:nvSpPr>
        <p:spPr>
          <a:xfrm>
            <a:off x="512852" y="1778286"/>
            <a:ext cx="8534400" cy="4754563"/>
          </a:xfrm>
        </p:spPr>
        <p:txBody>
          <a:bodyPr/>
          <a:lstStyle/>
          <a:p>
            <a:pPr>
              <a:buFont typeface="Arial" panose="020B0604020202020204" pitchFamily="34" charset="0"/>
              <a:buNone/>
            </a:pPr>
            <a:endParaRPr lang="en-US" altLang="en-US" sz="3000" dirty="0"/>
          </a:p>
          <a:p>
            <a:pPr>
              <a:buClr>
                <a:srgbClr val="E46C0A"/>
              </a:buClr>
              <a:buFont typeface="Wingdings" pitchFamily="2" charset="2"/>
              <a:buChar char="n"/>
            </a:pPr>
            <a:r>
              <a:rPr lang="el-GR" altLang="en-US" sz="2800" dirty="0"/>
              <a:t>Ανταλλαγή αγαθών και υπηρεσιών με πελάτες σε άλλες χώρες</a:t>
            </a:r>
            <a:r>
              <a:rPr lang="en-US" altLang="en-US" sz="2800" dirty="0"/>
              <a:t> </a:t>
            </a:r>
            <a:r>
              <a:rPr lang="el-GR" altLang="en-US" sz="2400" dirty="0"/>
              <a:t>(</a:t>
            </a:r>
            <a:r>
              <a:rPr lang="el-GR" altLang="en-US" sz="2400" b="1" dirty="0"/>
              <a:t>παγκοσμιοποίηση αγοράς</a:t>
            </a:r>
            <a:r>
              <a:rPr lang="el-GR" altLang="en-US" sz="2400" dirty="0"/>
              <a:t>)</a:t>
            </a:r>
            <a:r>
              <a:rPr lang="el-GR" altLang="en-US" sz="3000" dirty="0"/>
              <a:t> </a:t>
            </a:r>
          </a:p>
          <a:p>
            <a:pPr>
              <a:spcBef>
                <a:spcPct val="0"/>
              </a:spcBef>
              <a:buClr>
                <a:srgbClr val="E46C0A"/>
              </a:buClr>
              <a:buFont typeface="Wingdings" pitchFamily="2" charset="2"/>
              <a:buChar char="n"/>
            </a:pPr>
            <a:r>
              <a:rPr lang="el-GR" altLang="it-IT" sz="2800" dirty="0"/>
              <a:t>Αξιοποίηση διοικητικού και τεχνικού ταλέντου εργαζομένων από άλλες χώρες (</a:t>
            </a:r>
            <a:r>
              <a:rPr lang="el-GR" altLang="en-US" sz="2400" b="1" dirty="0"/>
              <a:t>παγκοσμιοποίηση    ταλέντου</a:t>
            </a:r>
            <a:r>
              <a:rPr lang="el-GR" altLang="en-US" sz="2800" dirty="0"/>
              <a:t>)</a:t>
            </a:r>
            <a:r>
              <a:rPr lang="el-GR" altLang="en-US" sz="4000" dirty="0"/>
              <a:t> </a:t>
            </a:r>
            <a:endParaRPr lang="el-GR" altLang="it-IT" sz="3000" dirty="0"/>
          </a:p>
          <a:p>
            <a:pPr>
              <a:buClr>
                <a:srgbClr val="E46C0A"/>
              </a:buClr>
              <a:buFont typeface="Wingdings" pitchFamily="2" charset="2"/>
              <a:buChar char="n"/>
            </a:pPr>
            <a:r>
              <a:rPr lang="el-GR" altLang="it-IT" sz="2800" dirty="0"/>
              <a:t>Χρήση οικονομικών πηγών και πόρων εκτός της χώρας όπου ο οργανισμός έχει την έδρα του </a:t>
            </a:r>
            <a:r>
              <a:rPr lang="el-GR" altLang="it-IT" sz="2400" dirty="0"/>
              <a:t>(</a:t>
            </a:r>
            <a:r>
              <a:rPr lang="el-GR" altLang="it-IT" sz="2400" b="1" dirty="0"/>
              <a:t>χρηματοοικονομική </a:t>
            </a:r>
            <a:r>
              <a:rPr lang="el-GR" altLang="en-US" sz="2400" b="1" dirty="0"/>
              <a:t>παγκοσμιοποίηση</a:t>
            </a:r>
            <a:r>
              <a:rPr lang="el-GR" altLang="en-US" sz="2400" dirty="0"/>
              <a:t>)</a:t>
            </a:r>
            <a:endParaRPr lang="en-US"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8A2953F-063D-E267-FF96-186C29CFF440}"/>
              </a:ext>
            </a:extLst>
          </p:cNvPr>
          <p:cNvSpPr>
            <a:spLocks noGrp="1"/>
          </p:cNvSpPr>
          <p:nvPr>
            <p:ph type="title"/>
          </p:nvPr>
        </p:nvSpPr>
        <p:spPr/>
        <p:txBody>
          <a:bodyPr>
            <a:normAutofit fontScale="90000"/>
          </a:bodyPr>
          <a:lstStyle/>
          <a:p>
            <a:r>
              <a:rPr lang="el-GR" altLang="el-GR" dirty="0"/>
              <a:t>Η σύγχρονη διεθνής και κοινωνικά ευαισθητοποιημένη επιχείρηση</a:t>
            </a:r>
            <a:endParaRPr lang="en-US" altLang="el-GR" dirty="0"/>
          </a:p>
        </p:txBody>
      </p:sp>
      <p:sp>
        <p:nvSpPr>
          <p:cNvPr id="30723" name="Content Placeholder 2">
            <a:extLst>
              <a:ext uri="{FF2B5EF4-FFF2-40B4-BE49-F238E27FC236}">
                <a16:creationId xmlns:a16="http://schemas.microsoft.com/office/drawing/2014/main" id="{3FB15F75-FF01-A65D-C3AB-B309A3606856}"/>
              </a:ext>
            </a:extLst>
          </p:cNvPr>
          <p:cNvSpPr>
            <a:spLocks noGrp="1"/>
          </p:cNvSpPr>
          <p:nvPr>
            <p:ph idx="1"/>
          </p:nvPr>
        </p:nvSpPr>
        <p:spPr>
          <a:xfrm>
            <a:off x="1603122" y="2564764"/>
            <a:ext cx="5937755" cy="2693036"/>
          </a:xfrm>
        </p:spPr>
        <p:txBody>
          <a:bodyPr>
            <a:normAutofit/>
          </a:bodyPr>
          <a:lstStyle/>
          <a:p>
            <a:pPr eaLnBrk="1" hangingPunct="1"/>
            <a:r>
              <a:rPr lang="el-GR" altLang="el-GR" dirty="0"/>
              <a:t>Η επιχείρηση,</a:t>
            </a:r>
            <a:r>
              <a:rPr lang="it-IT" altLang="el-GR" dirty="0"/>
              <a:t> </a:t>
            </a:r>
            <a:r>
              <a:rPr lang="el-GR" altLang="el-GR" dirty="0"/>
              <a:t>σαν θεσμός</a:t>
            </a:r>
            <a:r>
              <a:rPr lang="it-IT" altLang="el-GR" dirty="0"/>
              <a:t>,</a:t>
            </a:r>
            <a:r>
              <a:rPr lang="el-GR" altLang="el-GR" dirty="0"/>
              <a:t> υπήρχε πάντα.</a:t>
            </a:r>
            <a:endParaRPr lang="it-IT" altLang="el-GR" dirty="0"/>
          </a:p>
          <a:p>
            <a:pPr eaLnBrk="1" hangingPunct="1"/>
            <a:r>
              <a:rPr lang="el-GR" altLang="el-GR" dirty="0"/>
              <a:t>Η σύγχρονη όμως επιχείρηση,</a:t>
            </a:r>
            <a:r>
              <a:rPr lang="it-IT" altLang="el-GR" dirty="0"/>
              <a:t> </a:t>
            </a:r>
            <a:r>
              <a:rPr lang="el-GR" altLang="el-GR" dirty="0"/>
              <a:t>και μάλιστα στην εποχή που </a:t>
            </a:r>
            <a:r>
              <a:rPr lang="en-US" altLang="el-GR" b="1" dirty="0">
                <a:solidFill>
                  <a:srgbClr val="00B0F0"/>
                </a:solidFill>
              </a:rPr>
              <a:t>all business is global</a:t>
            </a:r>
            <a:r>
              <a:rPr lang="el-GR" altLang="el-GR" dirty="0"/>
              <a:t>, έχει γίνει σημαντικότατος παράγων κοινωνικής προόδου και,</a:t>
            </a:r>
            <a:r>
              <a:rPr lang="it-IT" altLang="el-GR" dirty="0"/>
              <a:t> </a:t>
            </a:r>
            <a:r>
              <a:rPr lang="el-GR" altLang="el-GR" dirty="0"/>
              <a:t>εν πολλοίς,</a:t>
            </a:r>
            <a:r>
              <a:rPr lang="it-IT" altLang="el-GR" dirty="0"/>
              <a:t> </a:t>
            </a:r>
            <a:r>
              <a:rPr lang="el-GR" altLang="el-GR" dirty="0"/>
              <a:t>έχει αποκτήσει μεγαλύτερη κοινωνική σπουδαιότητα από κράτη ολόκληρα.</a:t>
            </a:r>
            <a:endParaRPr lang="en-US" alt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D8097-7ACA-9563-60F4-9115E395CD04}"/>
              </a:ext>
            </a:extLst>
          </p:cNvPr>
          <p:cNvSpPr>
            <a:spLocks noGrp="1"/>
          </p:cNvSpPr>
          <p:nvPr>
            <p:ph idx="1"/>
          </p:nvPr>
        </p:nvSpPr>
        <p:spPr>
          <a:xfrm>
            <a:off x="650875" y="1377950"/>
            <a:ext cx="7678738" cy="4508500"/>
          </a:xfrm>
          <a:ln>
            <a:solidFill>
              <a:schemeClr val="accent5">
                <a:lumMod val="40000"/>
                <a:lumOff val="60000"/>
              </a:schemeClr>
            </a:solidFill>
          </a:ln>
        </p:spPr>
        <p:txBody>
          <a:bodyPr/>
          <a:lstStyle/>
          <a:p>
            <a:pPr marL="46037" indent="0">
              <a:buFont typeface="Wingdings" pitchFamily="2" charset="2"/>
              <a:buNone/>
              <a:defRPr/>
            </a:pPr>
            <a:r>
              <a:rPr lang="el-GR" dirty="0"/>
              <a:t>ΕΠΙΧΕΙΡΗΜΑΤΙΚΕΣ ΑΠΟΦΑΣΕΙΣ 		</a:t>
            </a:r>
            <a:r>
              <a:rPr lang="el-GR" b="1" i="1" dirty="0">
                <a:solidFill>
                  <a:srgbClr val="FFC000"/>
                </a:solidFill>
              </a:rPr>
              <a:t>ΕΠΙΠΤΩΣΕΙΣ</a:t>
            </a:r>
            <a:r>
              <a:rPr lang="el-GR" i="1" dirty="0"/>
              <a:t> </a:t>
            </a:r>
          </a:p>
          <a:p>
            <a:pPr>
              <a:defRPr/>
            </a:pPr>
            <a:endParaRPr lang="el-GR" dirty="0"/>
          </a:p>
          <a:p>
            <a:pPr>
              <a:defRPr/>
            </a:pPr>
            <a:endParaRPr lang="el-GR" dirty="0"/>
          </a:p>
          <a:p>
            <a:pPr>
              <a:defRPr/>
            </a:pPr>
            <a:r>
              <a:rPr lang="el-GR" dirty="0"/>
              <a:t>Για τους Μετόχους, τους εργαζόμενους, τους πελάτες και την κοινωνία. </a:t>
            </a:r>
          </a:p>
          <a:p>
            <a:pPr>
              <a:defRPr/>
            </a:pPr>
            <a:endParaRPr lang="el-GR" dirty="0"/>
          </a:p>
          <a:p>
            <a:pPr marL="46037" indent="0">
              <a:buFont typeface="Wingdings" pitchFamily="2" charset="2"/>
              <a:buNone/>
              <a:defRPr/>
            </a:pPr>
            <a:endParaRPr lang="el-GR" dirty="0"/>
          </a:p>
          <a:p>
            <a:pPr marL="46037" indent="0">
              <a:buFont typeface="Wingdings" pitchFamily="2" charset="2"/>
              <a:buNone/>
              <a:defRPr/>
            </a:pPr>
            <a:endParaRPr lang="el-GR" dirty="0"/>
          </a:p>
          <a:p>
            <a:pPr marL="46037" indent="0">
              <a:buFont typeface="Wingdings" pitchFamily="2" charset="2"/>
              <a:buNone/>
              <a:defRPr/>
            </a:pPr>
            <a:r>
              <a:rPr lang="el-GR" dirty="0"/>
              <a:t>ΕΙΝΑΙ ΟΙ ΕΠΙΧΕΙΡΗΜΑΤΙΚΕΣ ΠΡΑΚΤΙΚΕΣ 	</a:t>
            </a:r>
            <a:r>
              <a:rPr lang="el-GR" b="1" i="1" dirty="0">
                <a:solidFill>
                  <a:schemeClr val="accent5">
                    <a:lumMod val="40000"/>
                    <a:lumOff val="60000"/>
                  </a:schemeClr>
                </a:solidFill>
              </a:rPr>
              <a:t>ΑΠΟΔΕΚΤΕΣ</a:t>
            </a:r>
            <a:endParaRPr lang="el-GR" dirty="0">
              <a:solidFill>
                <a:schemeClr val="accent5">
                  <a:lumMod val="40000"/>
                  <a:lumOff val="60000"/>
                </a:schemeClr>
              </a:solidFill>
            </a:endParaRPr>
          </a:p>
        </p:txBody>
      </p:sp>
      <p:sp>
        <p:nvSpPr>
          <p:cNvPr id="4" name="Oval 3">
            <a:extLst>
              <a:ext uri="{FF2B5EF4-FFF2-40B4-BE49-F238E27FC236}">
                <a16:creationId xmlns:a16="http://schemas.microsoft.com/office/drawing/2014/main" id="{E7A74B12-3DCE-486E-D630-E75B95C10EEC}"/>
              </a:ext>
            </a:extLst>
          </p:cNvPr>
          <p:cNvSpPr/>
          <p:nvPr/>
        </p:nvSpPr>
        <p:spPr>
          <a:xfrm>
            <a:off x="5773738" y="1114425"/>
            <a:ext cx="2368550" cy="113982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Oval 4">
            <a:extLst>
              <a:ext uri="{FF2B5EF4-FFF2-40B4-BE49-F238E27FC236}">
                <a16:creationId xmlns:a16="http://schemas.microsoft.com/office/drawing/2014/main" id="{00E3041E-626D-2AA5-62F9-ECFE4E18B853}"/>
              </a:ext>
            </a:extLst>
          </p:cNvPr>
          <p:cNvSpPr/>
          <p:nvPr/>
        </p:nvSpPr>
        <p:spPr>
          <a:xfrm>
            <a:off x="5949950" y="3908425"/>
            <a:ext cx="2105025" cy="9763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77248B0-45FD-4338-5A15-D467D93A9836}"/>
              </a:ext>
            </a:extLst>
          </p:cNvPr>
          <p:cNvSpPr>
            <a:spLocks noGrp="1"/>
          </p:cNvSpPr>
          <p:nvPr>
            <p:ph type="title"/>
          </p:nvPr>
        </p:nvSpPr>
        <p:spPr/>
        <p:txBody>
          <a:bodyPr>
            <a:normAutofit fontScale="90000"/>
          </a:bodyPr>
          <a:lstStyle/>
          <a:p>
            <a:pPr algn="ctr"/>
            <a:r>
              <a:rPr lang="el-GR" altLang="el-GR"/>
              <a:t>Λογιστική απεικόνιση της επιχειρηματικής πραγματικότητας</a:t>
            </a:r>
            <a:endParaRPr lang="en-US" altLang="el-GR"/>
          </a:p>
        </p:txBody>
      </p:sp>
      <p:sp>
        <p:nvSpPr>
          <p:cNvPr id="32771" name="Content Placeholder 2">
            <a:extLst>
              <a:ext uri="{FF2B5EF4-FFF2-40B4-BE49-F238E27FC236}">
                <a16:creationId xmlns:a16="http://schemas.microsoft.com/office/drawing/2014/main" id="{25443F28-1D43-CCDC-5FD4-F3869162D828}"/>
              </a:ext>
            </a:extLst>
          </p:cNvPr>
          <p:cNvSpPr>
            <a:spLocks noGrp="1"/>
          </p:cNvSpPr>
          <p:nvPr>
            <p:ph idx="1"/>
          </p:nvPr>
        </p:nvSpPr>
        <p:spPr/>
        <p:txBody>
          <a:bodyPr/>
          <a:lstStyle/>
          <a:p>
            <a:r>
              <a:rPr lang="el-GR" altLang="el-GR" dirty="0"/>
              <a:t>Η λογιστική γνώση του παρελθόντος είναι δυνατόν να επιβάλλει μια επιχειρηματική κουλτούρα αντιμετώπισης θεμάτων που στη σημερινή κοινωνία αντιφάσκει με οικολογικές θέσεις, με εκπαιδευτικούς στόχους κ.λπ.</a:t>
            </a:r>
            <a:endParaRPr lang="en-US" alt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a16="http://schemas.microsoft.com/office/drawing/2014/main" id="{746DD9A8-54AB-1373-C77A-830F8C9DFA5F}"/>
              </a:ext>
            </a:extLst>
          </p:cNvPr>
          <p:cNvSpPr>
            <a:spLocks noGrp="1"/>
          </p:cNvSpPr>
          <p:nvPr>
            <p:ph type="title"/>
          </p:nvPr>
        </p:nvSpPr>
        <p:spPr>
          <a:xfrm>
            <a:off x="609600" y="152400"/>
            <a:ext cx="8382000" cy="1219200"/>
          </a:xfrm>
        </p:spPr>
        <p:txBody>
          <a:bodyPr>
            <a:normAutofit fontScale="90000"/>
          </a:bodyPr>
          <a:lstStyle/>
          <a:p>
            <a:r>
              <a:rPr lang="el-GR" altLang="it-IT" sz="2800" dirty="0">
                <a:cs typeface="Arial" panose="020B0604020202020204" pitchFamily="34" charset="0"/>
              </a:rPr>
              <a:t>Πως μπορούν οι ΕΠΙΧΕΙΡΗΣΕΙΣ να επιδείξουν Κοινωνική ευθύνη μέσω των δραστηριοτήτων τους</a:t>
            </a:r>
            <a:r>
              <a:rPr lang="en-US" altLang="it-IT" sz="2800" dirty="0">
                <a:cs typeface="Arial" panose="020B0604020202020204" pitchFamily="34" charset="0"/>
              </a:rPr>
              <a:t>;</a:t>
            </a:r>
            <a:endParaRPr lang="en-US" altLang="en-US" sz="2800" dirty="0">
              <a:ea typeface="MS PGothic" panose="020B0600070205080204" pitchFamily="34" charset="-128"/>
              <a:cs typeface="Arial" panose="020B0604020202020204" pitchFamily="34" charset="0"/>
            </a:endParaRPr>
          </a:p>
        </p:txBody>
      </p:sp>
      <p:sp>
        <p:nvSpPr>
          <p:cNvPr id="28675" name="Content Placeholder 5">
            <a:extLst>
              <a:ext uri="{FF2B5EF4-FFF2-40B4-BE49-F238E27FC236}">
                <a16:creationId xmlns:a16="http://schemas.microsoft.com/office/drawing/2014/main" id="{A201FBD2-03D1-FC56-00CC-D7A73FCFB3AF}"/>
              </a:ext>
            </a:extLst>
          </p:cNvPr>
          <p:cNvSpPr>
            <a:spLocks noGrp="1"/>
          </p:cNvSpPr>
          <p:nvPr>
            <p:ph idx="1"/>
          </p:nvPr>
        </p:nvSpPr>
        <p:spPr>
          <a:xfrm>
            <a:off x="533400" y="1951038"/>
            <a:ext cx="8458200" cy="4754562"/>
          </a:xfrm>
        </p:spPr>
        <p:txBody>
          <a:bodyPr/>
          <a:lstStyle/>
          <a:p>
            <a:pPr marL="0" lvl="1">
              <a:spcBef>
                <a:spcPct val="0"/>
              </a:spcBef>
              <a:spcAft>
                <a:spcPts val="600"/>
              </a:spcAft>
              <a:buFont typeface="Arial" panose="020B0604020202020204" pitchFamily="34" charset="0"/>
              <a:buNone/>
            </a:pPr>
            <a:r>
              <a:rPr lang="el-GR" altLang="en-US" sz="2800" dirty="0"/>
              <a:t>Υπάρχουν διαφορετικοί ορισμοί της Κοινωνικής Ευθύνης:</a:t>
            </a:r>
            <a:endParaRPr lang="en-US" altLang="en-US" sz="2800" dirty="0"/>
          </a:p>
          <a:p>
            <a:pPr marL="0" lvl="1">
              <a:spcBef>
                <a:spcPct val="0"/>
              </a:spcBef>
              <a:spcAft>
                <a:spcPts val="600"/>
              </a:spcAft>
              <a:buClr>
                <a:srgbClr val="E46C0A"/>
              </a:buClr>
              <a:buFont typeface="Arial" panose="020B0604020202020204" pitchFamily="34" charset="0"/>
              <a:buNone/>
            </a:pPr>
            <a:r>
              <a:rPr lang="el-GR" altLang="en-US" sz="2800" b="1" dirty="0"/>
              <a:t>Εταιρική κοινωνική ευθύνη (ΕΚΕ):</a:t>
            </a:r>
          </a:p>
          <a:p>
            <a:pPr marL="0" lvl="1">
              <a:spcBef>
                <a:spcPct val="0"/>
              </a:spcBef>
              <a:spcAft>
                <a:spcPts val="600"/>
              </a:spcAft>
              <a:buClr>
                <a:srgbClr val="E46C0A"/>
              </a:buClr>
              <a:buFont typeface="Arial" panose="020B0604020202020204" pitchFamily="34" charset="0"/>
              <a:buNone/>
            </a:pPr>
            <a:endParaRPr lang="el-GR" altLang="en-US" sz="2400" dirty="0"/>
          </a:p>
          <a:p>
            <a:pPr marL="0" lvl="1">
              <a:spcBef>
                <a:spcPct val="0"/>
              </a:spcBef>
              <a:spcAft>
                <a:spcPts val="600"/>
              </a:spcAft>
              <a:buClr>
                <a:srgbClr val="E46C0A"/>
              </a:buClr>
              <a:buFont typeface="Arial" panose="020B0604020202020204" pitchFamily="34" charset="0"/>
              <a:buNone/>
            </a:pPr>
            <a:r>
              <a:rPr lang="el-GR" altLang="en-US" sz="2400" dirty="0"/>
              <a:t>Η</a:t>
            </a:r>
            <a:r>
              <a:rPr lang="el-GR" altLang="en-US" sz="2400" b="1" dirty="0"/>
              <a:t> </a:t>
            </a:r>
            <a:r>
              <a:rPr lang="el-GR" altLang="it-IT" sz="2400" dirty="0"/>
              <a:t>πρόθεση της επιχείρησης, πέρα από τις νομικές και οικονομικές της υποχρεώσεις, </a:t>
            </a:r>
            <a:r>
              <a:rPr lang="el-GR" altLang="it-IT" sz="2400" b="1" dirty="0">
                <a:solidFill>
                  <a:srgbClr val="0070C0"/>
                </a:solidFill>
              </a:rPr>
              <a:t>να πράττει το ορθό και να ενεργεί με τρόπους ωφέλιμους για το κοινωνικό σύνολο</a:t>
            </a:r>
            <a:r>
              <a:rPr lang="el-GR" altLang="it-IT" sz="2400" dirty="0"/>
              <a:t>. Η κοινωνική ευθύνη προσθέτει την έννοια μιας ηθικής επιταγής στις δράσεις που ωφελούν και δεν βλάπτουν το κοινωνικό σύνολο</a:t>
            </a:r>
            <a:r>
              <a:rPr lang="en-US" altLang="en-US" sz="2400" dirty="0"/>
              <a:t>.</a:t>
            </a:r>
            <a:endParaRPr lang="en-US" altLang="en-US"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a:extLst>
              <a:ext uri="{FF2B5EF4-FFF2-40B4-BE49-F238E27FC236}">
                <a16:creationId xmlns:a16="http://schemas.microsoft.com/office/drawing/2014/main" id="{21A56033-A159-57AA-E6C4-7A1D04552E66}"/>
              </a:ext>
            </a:extLst>
          </p:cNvPr>
          <p:cNvSpPr>
            <a:spLocks noGrp="1"/>
          </p:cNvSpPr>
          <p:nvPr>
            <p:ph type="title"/>
          </p:nvPr>
        </p:nvSpPr>
        <p:spPr>
          <a:xfrm>
            <a:off x="609600" y="152400"/>
            <a:ext cx="8382000" cy="1219200"/>
          </a:xfrm>
        </p:spPr>
        <p:txBody>
          <a:bodyPr>
            <a:normAutofit fontScale="90000"/>
          </a:bodyPr>
          <a:lstStyle/>
          <a:p>
            <a:r>
              <a:rPr lang="el-GR" altLang="it-IT" sz="2800" dirty="0">
                <a:cs typeface="Arial" panose="020B0604020202020204" pitchFamily="34" charset="0"/>
              </a:rPr>
              <a:t>Πως μπορούν οι ΕΠΙΧΕΙΡΗΣΕΙΣ να επιδείξουν Κοινωνική ευθύνη μέσω των δραστηριοτήτων τους</a:t>
            </a:r>
            <a:r>
              <a:rPr lang="en-US" altLang="it-IT" sz="2800" dirty="0">
                <a:cs typeface="Arial" panose="020B0604020202020204" pitchFamily="34" charset="0"/>
              </a:rPr>
              <a:t>;</a:t>
            </a:r>
            <a:endParaRPr lang="en-US" altLang="en-US" sz="2800" dirty="0">
              <a:ea typeface="MS PGothic" panose="020B0600070205080204" pitchFamily="34" charset="-128"/>
              <a:cs typeface="Arial" panose="020B0604020202020204" pitchFamily="34" charset="0"/>
            </a:endParaRPr>
          </a:p>
        </p:txBody>
      </p:sp>
      <p:sp>
        <p:nvSpPr>
          <p:cNvPr id="28675" name="Content Placeholder 5">
            <a:extLst>
              <a:ext uri="{FF2B5EF4-FFF2-40B4-BE49-F238E27FC236}">
                <a16:creationId xmlns:a16="http://schemas.microsoft.com/office/drawing/2014/main" id="{3DC9459A-8756-0533-DC71-E7DC9C0771B7}"/>
              </a:ext>
            </a:extLst>
          </p:cNvPr>
          <p:cNvSpPr>
            <a:spLocks noGrp="1"/>
          </p:cNvSpPr>
          <p:nvPr>
            <p:ph idx="1"/>
          </p:nvPr>
        </p:nvSpPr>
        <p:spPr>
          <a:xfrm>
            <a:off x="533400" y="1570038"/>
            <a:ext cx="8458200" cy="4754562"/>
          </a:xfrm>
        </p:spPr>
        <p:txBody>
          <a:bodyPr/>
          <a:lstStyle/>
          <a:p>
            <a:pPr marL="0" lvl="1">
              <a:spcBef>
                <a:spcPct val="0"/>
              </a:spcBef>
              <a:spcAft>
                <a:spcPts val="600"/>
              </a:spcAft>
              <a:buFont typeface="Arial" panose="020B0604020202020204" pitchFamily="34" charset="0"/>
              <a:buNone/>
            </a:pPr>
            <a:r>
              <a:rPr lang="el-GR" altLang="en-US" sz="2800" dirty="0"/>
              <a:t>Υπάρχουν διαφορετικοί ορισμοί της Κοινωνικής Ευθύνης:</a:t>
            </a:r>
            <a:endParaRPr lang="en-US" altLang="en-US" sz="2800" dirty="0"/>
          </a:p>
          <a:p>
            <a:pPr marL="0" lvl="1">
              <a:spcBef>
                <a:spcPct val="0"/>
              </a:spcBef>
              <a:spcAft>
                <a:spcPts val="600"/>
              </a:spcAft>
              <a:buClr>
                <a:srgbClr val="E46C0A"/>
              </a:buClr>
              <a:buFont typeface="Arial" panose="020B0604020202020204" pitchFamily="34" charset="0"/>
              <a:buNone/>
            </a:pPr>
            <a:r>
              <a:rPr lang="el-GR" altLang="it-IT" sz="2800" b="1" dirty="0"/>
              <a:t>Κοινωνική υποχρέωση:</a:t>
            </a:r>
          </a:p>
          <a:p>
            <a:pPr marL="0" lvl="1">
              <a:spcBef>
                <a:spcPct val="0"/>
              </a:spcBef>
              <a:spcAft>
                <a:spcPts val="600"/>
              </a:spcAft>
              <a:buClr>
                <a:srgbClr val="E46C0A"/>
              </a:buClr>
              <a:buFont typeface="Arial" panose="020B0604020202020204" pitchFamily="34" charset="0"/>
              <a:buNone/>
            </a:pPr>
            <a:r>
              <a:rPr lang="el-GR" altLang="it-IT" sz="2400" dirty="0"/>
              <a:t>Η</a:t>
            </a:r>
            <a:r>
              <a:rPr lang="el-GR" altLang="it-IT" sz="2400" b="1" dirty="0"/>
              <a:t> </a:t>
            </a:r>
            <a:r>
              <a:rPr lang="el-GR" altLang="it-IT" sz="2400" dirty="0"/>
              <a:t>εμπλοκή μιας επιχείρησης σε κοινωνικές δράσεις, προκειμένου να ανταποκριθεί σε ορισμένες οικονομικές και κοινωνικές ευθύνες. Κάνει το ελάχιστο που απαιτεί ο νόμος και </a:t>
            </a:r>
            <a:r>
              <a:rPr lang="el-GR" altLang="it-IT" sz="2400" i="1" dirty="0"/>
              <a:t>θέτει κοινωνικούς στόχους μόνο στον βαθμό στον οποίο αυτοί συμβάλλουν στους οικονομικούς της στόχους </a:t>
            </a:r>
          </a:p>
          <a:p>
            <a:pPr marL="0" lvl="1">
              <a:spcBef>
                <a:spcPct val="0"/>
              </a:spcBef>
              <a:spcAft>
                <a:spcPts val="600"/>
              </a:spcAft>
              <a:buClr>
                <a:srgbClr val="E46C0A"/>
              </a:buClr>
              <a:buFont typeface="Arial" panose="020B0604020202020204" pitchFamily="34" charset="0"/>
              <a:buNone/>
            </a:pPr>
            <a:r>
              <a:rPr lang="el-GR" altLang="it-IT" sz="2000" dirty="0"/>
              <a:t>(π.χ.: μια εταιρεία που πληροί τα ευρωπαϊκά κριτήρια περί ρύπανσης ή περί ασφαλούς συσκευασίας αναλαμβάνει την κοινωνική υποχρέωση αυτή, επειδή το επιβάλλουν οι νόμοι) .</a:t>
            </a:r>
            <a:endParaRPr lang="en-US" altLang="en-US" sz="2000" b="1" dirty="0"/>
          </a:p>
        </p:txBody>
      </p:sp>
      <p:sp>
        <p:nvSpPr>
          <p:cNvPr id="29700" name="Slide Number Placeholder 4">
            <a:extLst>
              <a:ext uri="{FF2B5EF4-FFF2-40B4-BE49-F238E27FC236}">
                <a16:creationId xmlns:a16="http://schemas.microsoft.com/office/drawing/2014/main" id="{94256886-C59A-AC56-192C-96259714F67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latin typeface="Calibri" panose="020F0502020204030204" pitchFamily="34" charset="0"/>
              </a:rPr>
              <a:t>3-</a:t>
            </a:r>
            <a:fld id="{AE54E27E-2327-6C42-BC40-6446D47C270E}"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a:extLst>
              <a:ext uri="{FF2B5EF4-FFF2-40B4-BE49-F238E27FC236}">
                <a16:creationId xmlns:a16="http://schemas.microsoft.com/office/drawing/2014/main" id="{996A11A8-D0AF-0D8C-6724-BF9A36CF875D}"/>
              </a:ext>
            </a:extLst>
          </p:cNvPr>
          <p:cNvSpPr>
            <a:spLocks noGrp="1"/>
          </p:cNvSpPr>
          <p:nvPr>
            <p:ph type="title"/>
          </p:nvPr>
        </p:nvSpPr>
        <p:spPr>
          <a:xfrm>
            <a:off x="571500" y="758757"/>
            <a:ext cx="8382000" cy="1219200"/>
          </a:xfrm>
        </p:spPr>
        <p:txBody>
          <a:bodyPr>
            <a:noAutofit/>
          </a:bodyPr>
          <a:lstStyle/>
          <a:p>
            <a:r>
              <a:rPr lang="el-GR" altLang="it-IT" sz="2400" dirty="0">
                <a:cs typeface="Arial" panose="020B0604020202020204" pitchFamily="34" charset="0"/>
              </a:rPr>
              <a:t>Πως μπορούν οι </a:t>
            </a:r>
            <a:r>
              <a:rPr lang="el-GR" altLang="it-IT" sz="2400" dirty="0" err="1">
                <a:cs typeface="Arial" panose="020B0604020202020204" pitchFamily="34" charset="0"/>
              </a:rPr>
              <a:t>επιχειρησεισ</a:t>
            </a:r>
            <a:r>
              <a:rPr lang="el-GR" altLang="it-IT" sz="2400" dirty="0">
                <a:cs typeface="Arial" panose="020B0604020202020204" pitchFamily="34" charset="0"/>
              </a:rPr>
              <a:t> να επιδείξουν Κοινωνική ευθύνη μέσω των  δραστηριοτήτων τους</a:t>
            </a:r>
            <a:r>
              <a:rPr lang="en-US" altLang="it-IT" sz="2400" dirty="0">
                <a:cs typeface="Arial" panose="020B0604020202020204" pitchFamily="34" charset="0"/>
              </a:rPr>
              <a:t>;</a:t>
            </a:r>
            <a:endParaRPr lang="en-US" altLang="en-US" sz="2400" dirty="0">
              <a:ea typeface="MS PGothic" panose="020B0600070205080204" pitchFamily="34" charset="-128"/>
              <a:cs typeface="Arial" panose="020B0604020202020204" pitchFamily="34" charset="0"/>
            </a:endParaRPr>
          </a:p>
        </p:txBody>
      </p:sp>
      <p:sp>
        <p:nvSpPr>
          <p:cNvPr id="28675" name="Content Placeholder 5">
            <a:extLst>
              <a:ext uri="{FF2B5EF4-FFF2-40B4-BE49-F238E27FC236}">
                <a16:creationId xmlns:a16="http://schemas.microsoft.com/office/drawing/2014/main" id="{0CB4CFF8-875D-0C7A-ED2C-2A4D91DFC688}"/>
              </a:ext>
            </a:extLst>
          </p:cNvPr>
          <p:cNvSpPr>
            <a:spLocks noGrp="1"/>
          </p:cNvSpPr>
          <p:nvPr>
            <p:ph idx="1"/>
          </p:nvPr>
        </p:nvSpPr>
        <p:spPr>
          <a:xfrm>
            <a:off x="533400" y="2626049"/>
            <a:ext cx="8458200" cy="3473194"/>
          </a:xfrm>
        </p:spPr>
        <p:txBody>
          <a:bodyPr/>
          <a:lstStyle/>
          <a:p>
            <a:pPr marL="0" lvl="1">
              <a:spcBef>
                <a:spcPct val="0"/>
              </a:spcBef>
              <a:spcAft>
                <a:spcPts val="600"/>
              </a:spcAft>
              <a:buFont typeface="Arial" panose="020B0604020202020204" pitchFamily="34" charset="0"/>
              <a:buNone/>
            </a:pPr>
            <a:r>
              <a:rPr lang="el-GR" altLang="en-US" sz="2800" dirty="0"/>
              <a:t>Υπάρχουν διαφορετικοί ορισμοί της Κοινωνικής Ευθύνης:</a:t>
            </a:r>
            <a:endParaRPr lang="en-US" altLang="en-US" sz="2800" dirty="0"/>
          </a:p>
          <a:p>
            <a:pPr marL="0" lvl="1">
              <a:spcBef>
                <a:spcPct val="0"/>
              </a:spcBef>
              <a:spcAft>
                <a:spcPts val="600"/>
              </a:spcAft>
              <a:buClr>
                <a:srgbClr val="E46C0A"/>
              </a:buClr>
              <a:buFont typeface="Arial" panose="020B0604020202020204" pitchFamily="34" charset="0"/>
              <a:buNone/>
            </a:pPr>
            <a:r>
              <a:rPr lang="el-GR" altLang="it-IT" sz="2800" b="1" dirty="0"/>
              <a:t>Κοινωνική ανταπόκριση:</a:t>
            </a:r>
          </a:p>
          <a:p>
            <a:pPr marL="0" lvl="1">
              <a:spcBef>
                <a:spcPct val="0"/>
              </a:spcBef>
              <a:spcAft>
                <a:spcPts val="600"/>
              </a:spcAft>
              <a:buClr>
                <a:srgbClr val="E46C0A"/>
              </a:buClr>
              <a:buFont typeface="Arial" panose="020B0604020202020204" pitchFamily="34" charset="0"/>
              <a:buNone/>
            </a:pPr>
            <a:r>
              <a:rPr lang="el-GR" altLang="it-IT" sz="2400" dirty="0"/>
              <a:t>Η ανάληψη κοινωνικών δράσεων από μια επιχείρηση ως απάντηση σε κάποια διάχυτη κοινωνική ανάγκη. Οι μάνατζερ τέτοιων εταιρειών κατευθύνονται από κοινωνικές νόρμες και αξίες και προβαίνουν σε πρακτικές, προσανατολισμένες στην αγορά αποφάσεις σχετικά με τη δράση τους.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0A06A37A-C6DF-E8EC-A11C-C86B7BA4BEEC}"/>
              </a:ext>
            </a:extLst>
          </p:cNvPr>
          <p:cNvSpPr>
            <a:spLocks noGrp="1"/>
          </p:cNvSpPr>
          <p:nvPr>
            <p:ph type="title"/>
          </p:nvPr>
        </p:nvSpPr>
        <p:spPr>
          <a:xfrm>
            <a:off x="609600" y="964059"/>
            <a:ext cx="8382000" cy="1219200"/>
          </a:xfrm>
        </p:spPr>
        <p:txBody>
          <a:bodyPr>
            <a:normAutofit fontScale="90000"/>
          </a:bodyPr>
          <a:lstStyle/>
          <a:p>
            <a:r>
              <a:rPr lang="el-GR" altLang="it-IT" sz="2800" dirty="0">
                <a:cs typeface="Arial" panose="020B0604020202020204" pitchFamily="34" charset="0"/>
              </a:rPr>
              <a:t>Πως μπορούν οι οργανισμοί να επιδείξουν Κοινωνική ευθύνη μέσω των δραστηριοτήτων τους</a:t>
            </a:r>
            <a:r>
              <a:rPr lang="en-US" altLang="it-IT" sz="2800" dirty="0">
                <a:cs typeface="Arial" panose="020B0604020202020204" pitchFamily="34" charset="0"/>
              </a:rPr>
              <a:t>;</a:t>
            </a:r>
            <a:endParaRPr lang="en-US" altLang="en-US" sz="2800" dirty="0">
              <a:ea typeface="MS PGothic" panose="020B0600070205080204" pitchFamily="34" charset="-128"/>
              <a:cs typeface="Arial" panose="020B0604020202020204" pitchFamily="34" charset="0"/>
            </a:endParaRPr>
          </a:p>
        </p:txBody>
      </p:sp>
      <p:sp>
        <p:nvSpPr>
          <p:cNvPr id="31747" name="Content Placeholder 5">
            <a:extLst>
              <a:ext uri="{FF2B5EF4-FFF2-40B4-BE49-F238E27FC236}">
                <a16:creationId xmlns:a16="http://schemas.microsoft.com/office/drawing/2014/main" id="{57BF91B7-118C-36CD-94E9-4E4D538BA75C}"/>
              </a:ext>
            </a:extLst>
          </p:cNvPr>
          <p:cNvSpPr>
            <a:spLocks noGrp="1"/>
          </p:cNvSpPr>
          <p:nvPr>
            <p:ph idx="1"/>
          </p:nvPr>
        </p:nvSpPr>
        <p:spPr>
          <a:xfrm>
            <a:off x="533400" y="2577958"/>
            <a:ext cx="8458200" cy="2857072"/>
          </a:xfrm>
        </p:spPr>
        <p:txBody>
          <a:bodyPr>
            <a:normAutofit/>
          </a:bodyPr>
          <a:lstStyle/>
          <a:p>
            <a:pPr marL="0" lvl="1" algn="ctr">
              <a:spcBef>
                <a:spcPct val="0"/>
              </a:spcBef>
              <a:spcAft>
                <a:spcPts val="600"/>
              </a:spcAft>
              <a:buFont typeface="Arial" panose="020B0604020202020204" pitchFamily="34" charset="0"/>
              <a:buNone/>
            </a:pPr>
            <a:endParaRPr lang="el-GR" altLang="en-US" sz="2800" dirty="0"/>
          </a:p>
          <a:p>
            <a:pPr marL="0" lvl="1" algn="ctr">
              <a:spcBef>
                <a:spcPct val="0"/>
              </a:spcBef>
              <a:spcAft>
                <a:spcPts val="600"/>
              </a:spcAft>
              <a:buFont typeface="Arial" panose="020B0604020202020204" pitchFamily="34" charset="0"/>
              <a:buNone/>
            </a:pPr>
            <a:r>
              <a:rPr lang="el-GR" altLang="en-US" sz="2800" dirty="0"/>
              <a:t>Οι κοινωνικές ενέργειες των περισσοτέρων επιχειρήσεων είναι μάλλον ορθότερο να θεωρούνται </a:t>
            </a:r>
            <a:r>
              <a:rPr lang="el-GR" altLang="en-US" sz="2800" b="1" u="sng" dirty="0">
                <a:solidFill>
                  <a:srgbClr val="00B0F0"/>
                </a:solidFill>
              </a:rPr>
              <a:t>δράσεις κοινωνικής ανταπόκρισης </a:t>
            </a:r>
            <a:r>
              <a:rPr lang="el-GR" altLang="en-US" sz="2800" dirty="0"/>
              <a:t>παρά εταιρικής κοινωνικής ευθύνης.</a:t>
            </a: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E9BE6-1F89-BECA-D416-6BB60DEC0F07}"/>
              </a:ext>
            </a:extLst>
          </p:cNvPr>
          <p:cNvSpPr>
            <a:spLocks noGrp="1"/>
          </p:cNvSpPr>
          <p:nvPr>
            <p:ph type="title"/>
          </p:nvPr>
        </p:nvSpPr>
        <p:spPr>
          <a:xfrm>
            <a:off x="1603122" y="543452"/>
            <a:ext cx="5937755" cy="1188720"/>
          </a:xfrm>
        </p:spPr>
        <p:txBody>
          <a:bodyPr/>
          <a:lstStyle/>
          <a:p>
            <a:r>
              <a:rPr lang="el-GR" dirty="0"/>
              <a:t>Η ηθική είναι αναγκαία για τις επιχειρήσεις; (Ι)</a:t>
            </a:r>
            <a:endParaRPr lang="it-IT" dirty="0"/>
          </a:p>
        </p:txBody>
      </p:sp>
      <p:pic>
        <p:nvPicPr>
          <p:cNvPr id="5" name="Immagine 4">
            <a:extLst>
              <a:ext uri="{FF2B5EF4-FFF2-40B4-BE49-F238E27FC236}">
                <a16:creationId xmlns:a16="http://schemas.microsoft.com/office/drawing/2014/main" id="{78CFC68A-5D7D-7E97-9E61-E306EF0A1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2144205"/>
            <a:ext cx="7772400" cy="4170343"/>
          </a:xfrm>
          <a:prstGeom prst="rect">
            <a:avLst/>
          </a:prstGeom>
        </p:spPr>
      </p:pic>
    </p:spTree>
    <p:extLst>
      <p:ext uri="{BB962C8B-B14F-4D97-AF65-F5344CB8AC3E}">
        <p14:creationId xmlns:p14="http://schemas.microsoft.com/office/powerpoint/2010/main" val="3971764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B609AA5F-4CEE-4B79-947E-F96CE8D95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723" y="1559950"/>
            <a:ext cx="4370922" cy="510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a:extLst>
              <a:ext uri="{FF2B5EF4-FFF2-40B4-BE49-F238E27FC236}">
                <a16:creationId xmlns:a16="http://schemas.microsoft.com/office/drawing/2014/main" id="{55B0E57D-63D6-D4CE-1929-6D8E4104B142}"/>
              </a:ext>
            </a:extLst>
          </p:cNvPr>
          <p:cNvSpPr>
            <a:spLocks noGrp="1"/>
          </p:cNvSpPr>
          <p:nvPr>
            <p:ph type="title" idx="4294967295"/>
          </p:nvPr>
        </p:nvSpPr>
        <p:spPr>
          <a:xfrm>
            <a:off x="421243" y="191429"/>
            <a:ext cx="8640763" cy="1219200"/>
          </a:xfrm>
        </p:spPr>
        <p:txBody>
          <a:bodyPr>
            <a:normAutofit/>
          </a:bodyPr>
          <a:lstStyle/>
          <a:p>
            <a:pPr eaLnBrk="1" hangingPunct="1"/>
            <a:r>
              <a:rPr lang="el-GR" altLang="it-IT" sz="2400" dirty="0">
                <a:cs typeface="Arial" panose="020B0604020202020204" pitchFamily="34" charset="0"/>
              </a:rPr>
              <a:t>Θα πρέπει οι </a:t>
            </a:r>
            <a:r>
              <a:rPr lang="el-GR" altLang="it-IT" sz="2400" dirty="0" err="1">
                <a:cs typeface="Arial" panose="020B0604020202020204" pitchFamily="34" charset="0"/>
              </a:rPr>
              <a:t>επιχειρησεισ</a:t>
            </a:r>
            <a:r>
              <a:rPr lang="el-GR" altLang="it-IT" sz="2400" dirty="0">
                <a:cs typeface="Arial" panose="020B0604020202020204" pitchFamily="34" charset="0"/>
              </a:rPr>
              <a:t> να ασχολούνται </a:t>
            </a:r>
            <a:br>
              <a:rPr lang="el-GR" altLang="it-IT" sz="2400" dirty="0">
                <a:cs typeface="Arial" panose="020B0604020202020204" pitchFamily="34" charset="0"/>
              </a:rPr>
            </a:br>
            <a:r>
              <a:rPr lang="el-GR" altLang="it-IT" sz="2400" dirty="0">
                <a:cs typeface="Arial" panose="020B0604020202020204" pitchFamily="34" charset="0"/>
              </a:rPr>
              <a:t>με τα κοινωνικά ζητήματα;</a:t>
            </a:r>
            <a:endParaRPr lang="en-US" altLang="en-US" sz="2400" dirty="0">
              <a:ea typeface="MS PGothic"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4DEC452-1F4B-06FC-F96C-9F2C1C48F7D8}"/>
              </a:ext>
            </a:extLst>
          </p:cNvPr>
          <p:cNvSpPr txBox="1"/>
          <p:nvPr/>
        </p:nvSpPr>
        <p:spPr>
          <a:xfrm>
            <a:off x="178904" y="1610141"/>
            <a:ext cx="8965096" cy="4247317"/>
          </a:xfrm>
          <a:prstGeom prst="rect">
            <a:avLst/>
          </a:prstGeom>
          <a:noFill/>
        </p:spPr>
        <p:txBody>
          <a:bodyPr wrap="square">
            <a:spAutoFit/>
          </a:bodyPr>
          <a:lstStyle/>
          <a:p>
            <a:r>
              <a:rPr lang="el-GR" dirty="0"/>
              <a:t>Εταιρική κοινωνική ευθύνη (ΕΚΕ)</a:t>
            </a:r>
          </a:p>
          <a:p>
            <a:endParaRPr lang="el-GR" dirty="0"/>
          </a:p>
          <a:p>
            <a:r>
              <a:rPr lang="el-GR" dirty="0"/>
              <a:t>Ο όρος «εταιρική κοινωνική ευθύνη» αναφέρεται σε επιχειρήσεις που αναλαμβάνουν την ευθύνη της συμπεριφοράς τους καθώς και των επιπτώσεών της στην κοινωνία. Η εταιρική κοινωνική ευθύνη συμπεριλαμβάνει</a:t>
            </a:r>
            <a:r>
              <a:rPr lang="el-GR" b="1" u="sng" dirty="0">
                <a:solidFill>
                  <a:srgbClr val="00B0F0"/>
                </a:solidFill>
              </a:rPr>
              <a:t> τις συνθήκες απασχόλησης και τα πρότυπα εργασίας, την ελευθερία του </a:t>
            </a:r>
            <a:r>
              <a:rPr lang="el-GR" b="1" u="sng" dirty="0" err="1">
                <a:solidFill>
                  <a:srgbClr val="00B0F0"/>
                </a:solidFill>
              </a:rPr>
              <a:t>συνεταιρίζεσθαι</a:t>
            </a:r>
            <a:r>
              <a:rPr lang="el-GR" b="1" u="sng" dirty="0">
                <a:solidFill>
                  <a:srgbClr val="00B0F0"/>
                </a:solidFill>
              </a:rPr>
              <a:t>, την ευεξία στην εργασία, την απαγόρευση διακρίσεων και την ισόρροπη εκπροσώπηση ανδρών και γυναικών, την εμπλοκή των ενδιαφερόμενων μερών, τα ανθρώπινα δικαιώματα, την πρόληψη των βλαβών στο περιβάλλον, συμπεριλαμβανομένης της μείωσης των εκπομπών και της ρύπανσης, και την εξάλειψη της δωροδοκίας και της διαφθοράς</a:t>
            </a:r>
            <a:r>
              <a:rPr lang="el-GR" dirty="0"/>
              <a:t>.</a:t>
            </a:r>
          </a:p>
          <a:p>
            <a:endParaRPr lang="el-GR" dirty="0"/>
          </a:p>
          <a:p>
            <a:r>
              <a:rPr lang="el-GR" dirty="0"/>
              <a:t>Η εταιρική κοινωνική ευθύνη θεωρείται σημαντική για την ανταγωνιστικότητα και έχει καταδειχθεί ότι αποφέρει οφέλη όσον αφορά τη διαχείριση κινδύνου, την εξοικονόμηση κόστους, την πρόσβαση σε κεφάλαια, τις σχέσεις με τους πελάτες, τη διαχείριση των ανθρώπινων πόρων και την ικανότητα καινοτομίας.</a:t>
            </a:r>
          </a:p>
        </p:txBody>
      </p:sp>
      <p:sp>
        <p:nvSpPr>
          <p:cNvPr id="4" name="AutoShape 2" descr="Επιστροφή στην αρχική σελίδα του EUR-Lex">
            <a:extLst>
              <a:ext uri="{FF2B5EF4-FFF2-40B4-BE49-F238E27FC236}">
                <a16:creationId xmlns:a16="http://schemas.microsoft.com/office/drawing/2014/main" id="{593C06B1-D243-7F0D-7FD4-3B1CE44ACC8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Επιστροφή στην αρχική σελίδα του EUR-Lex">
            <a:extLst>
              <a:ext uri="{FF2B5EF4-FFF2-40B4-BE49-F238E27FC236}">
                <a16:creationId xmlns:a16="http://schemas.microsoft.com/office/drawing/2014/main" id="{A7817C3B-4CBE-C722-4663-2405FFD1A7A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a:extLst>
              <a:ext uri="{FF2B5EF4-FFF2-40B4-BE49-F238E27FC236}">
                <a16:creationId xmlns:a16="http://schemas.microsoft.com/office/drawing/2014/main" id="{9A1A1DE7-371E-D321-987C-06B1F69DA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508" y="191106"/>
            <a:ext cx="5257800" cy="1016000"/>
          </a:xfrm>
          <a:prstGeom prst="rect">
            <a:avLst/>
          </a:prstGeom>
        </p:spPr>
      </p:pic>
    </p:spTree>
    <p:extLst>
      <p:ext uri="{BB962C8B-B14F-4D97-AF65-F5344CB8AC3E}">
        <p14:creationId xmlns:p14="http://schemas.microsoft.com/office/powerpoint/2010/main" val="1743773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50796D3-52FC-694C-06E5-17E92CD3C9FE}"/>
              </a:ext>
            </a:extLst>
          </p:cNvPr>
          <p:cNvSpPr txBox="1"/>
          <p:nvPr/>
        </p:nvSpPr>
        <p:spPr>
          <a:xfrm>
            <a:off x="228600" y="1021016"/>
            <a:ext cx="7225747" cy="2031325"/>
          </a:xfrm>
          <a:prstGeom prst="rect">
            <a:avLst/>
          </a:prstGeom>
          <a:noFill/>
        </p:spPr>
        <p:txBody>
          <a:bodyPr wrap="square">
            <a:spAutoFit/>
          </a:bodyPr>
          <a:lstStyle/>
          <a:p>
            <a:r>
              <a:rPr lang="el-GR" dirty="0"/>
              <a:t>Η ιστορία της ΤΟΜ</a:t>
            </a:r>
            <a:r>
              <a:rPr lang="it-IT" dirty="0" err="1"/>
              <a:t>S</a:t>
            </a:r>
            <a:r>
              <a:rPr lang="it-IT" dirty="0"/>
              <a:t> </a:t>
            </a:r>
            <a:r>
              <a:rPr lang="el-GR" dirty="0"/>
              <a:t>ξεκινάει το 2006, όταν ο </a:t>
            </a:r>
            <a:r>
              <a:rPr lang="it-IT" dirty="0"/>
              <a:t>Blake </a:t>
            </a:r>
            <a:r>
              <a:rPr lang="it-IT" dirty="0" err="1"/>
              <a:t>Mycoskie</a:t>
            </a:r>
            <a:r>
              <a:rPr lang="it-IT" dirty="0"/>
              <a:t> </a:t>
            </a:r>
            <a:r>
              <a:rPr lang="el-GR" dirty="0"/>
              <a:t>έφτασε σε ένα χωριό της Αργεντινής και επηρεασμένος από το γεγονός ότι τα παιδιά δεν είχαν παπούτσια, δημιούργησε μία εμπορική, αλλά και φιλανθρωπική εταιρεία. Ακολουθώντας το μοντέλο </a:t>
            </a:r>
            <a:r>
              <a:rPr lang="it-IT" b="1" u="sng" dirty="0">
                <a:solidFill>
                  <a:srgbClr val="00B0F0"/>
                </a:solidFill>
              </a:rPr>
              <a:t>One for one</a:t>
            </a:r>
            <a:r>
              <a:rPr lang="it-IT" dirty="0"/>
              <a:t>, </a:t>
            </a:r>
            <a:r>
              <a:rPr lang="el-GR" dirty="0"/>
              <a:t>για κάθε ένα ζευγάρι παπούτσια που θα πουλούσε θα δώριζε ένα ζευγάρι σε ένα παιδί που το έχει ανάγκη, με τα πρώτα σχέδια να βασίζονται στα </a:t>
            </a:r>
            <a:r>
              <a:rPr lang="el-GR" dirty="0" err="1"/>
              <a:t>αργεντίνικα</a:t>
            </a:r>
            <a:r>
              <a:rPr lang="el-GR" dirty="0"/>
              <a:t> </a:t>
            </a:r>
            <a:r>
              <a:rPr lang="it-IT" dirty="0" err="1"/>
              <a:t>alpargata</a:t>
            </a:r>
            <a:r>
              <a:rPr lang="el-GR" dirty="0"/>
              <a:t>.</a:t>
            </a:r>
            <a:endParaRPr lang="it-IT" dirty="0"/>
          </a:p>
        </p:txBody>
      </p:sp>
      <p:pic>
        <p:nvPicPr>
          <p:cNvPr id="1026" name="Picture 2" descr="Toms">
            <a:extLst>
              <a:ext uri="{FF2B5EF4-FFF2-40B4-BE49-F238E27FC236}">
                <a16:creationId xmlns:a16="http://schemas.microsoft.com/office/drawing/2014/main" id="{7580885A-1ECA-C49D-164F-20A34C5CD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438460"/>
            <a:ext cx="1524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E4E3C2A-1B0B-C5F4-321D-0909C8244F79}"/>
              </a:ext>
            </a:extLst>
          </p:cNvPr>
          <p:cNvSpPr txBox="1">
            <a:spLocks/>
          </p:cNvSpPr>
          <p:nvPr/>
        </p:nvSpPr>
        <p:spPr>
          <a:xfrm>
            <a:off x="381000" y="208685"/>
            <a:ext cx="8382000" cy="487054"/>
          </a:xfrm>
          <a:prstGeom prst="rect">
            <a:avLst/>
          </a:prstGeom>
        </p:spPr>
        <p:txBody>
          <a:bodyP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l-GR" sz="2000" dirty="0"/>
              <a:t>Ένα </a:t>
            </a:r>
            <a:r>
              <a:rPr lang="it-IT" sz="2000" dirty="0"/>
              <a:t>brand </a:t>
            </a:r>
            <a:r>
              <a:rPr lang="el-GR" sz="2000" dirty="0"/>
              <a:t>με φιλανθρωπικό χαρακτήρα</a:t>
            </a:r>
          </a:p>
        </p:txBody>
      </p:sp>
      <p:pic>
        <p:nvPicPr>
          <p:cNvPr id="7" name="Immagine 6">
            <a:extLst>
              <a:ext uri="{FF2B5EF4-FFF2-40B4-BE49-F238E27FC236}">
                <a16:creationId xmlns:a16="http://schemas.microsoft.com/office/drawing/2014/main" id="{C43FFBF3-29ED-2CB6-5999-4AE17F13C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836" y="3230008"/>
            <a:ext cx="6066181" cy="3419307"/>
          </a:xfrm>
          <a:prstGeom prst="rect">
            <a:avLst/>
          </a:prstGeom>
        </p:spPr>
      </p:pic>
    </p:spTree>
    <p:extLst>
      <p:ext uri="{BB962C8B-B14F-4D97-AF65-F5344CB8AC3E}">
        <p14:creationId xmlns:p14="http://schemas.microsoft.com/office/powerpoint/2010/main" val="1539211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0A06A37A-C6DF-E8EC-A11C-C86B7BA4BEEC}"/>
              </a:ext>
            </a:extLst>
          </p:cNvPr>
          <p:cNvSpPr>
            <a:spLocks noGrp="1"/>
          </p:cNvSpPr>
          <p:nvPr>
            <p:ph type="title"/>
          </p:nvPr>
        </p:nvSpPr>
        <p:spPr>
          <a:xfrm>
            <a:off x="540026" y="506859"/>
            <a:ext cx="8382000" cy="1219200"/>
          </a:xfrm>
        </p:spPr>
        <p:txBody>
          <a:bodyPr>
            <a:normAutofit/>
          </a:bodyPr>
          <a:lstStyle/>
          <a:p>
            <a:r>
              <a:rPr lang="el-GR" altLang="it-IT" sz="2800" dirty="0" err="1">
                <a:cs typeface="Arial" panose="020B0604020202020204" pitchFamily="34" charset="0"/>
              </a:rPr>
              <a:t>ιδρυμα</a:t>
            </a:r>
            <a:r>
              <a:rPr lang="el-GR" altLang="it-IT" sz="2800" dirty="0">
                <a:cs typeface="Arial" panose="020B0604020202020204" pitchFamily="34" charset="0"/>
              </a:rPr>
              <a:t> Γεωργίου και Βικτωρίας Καρέλια</a:t>
            </a:r>
            <a:endParaRPr lang="en-US" altLang="en-US" sz="2800" dirty="0">
              <a:ea typeface="MS PGothic" panose="020B0600070205080204" pitchFamily="34" charset="-128"/>
              <a:cs typeface="Arial" panose="020B0604020202020204" pitchFamily="34" charset="0"/>
            </a:endParaRPr>
          </a:p>
        </p:txBody>
      </p:sp>
      <p:pic>
        <p:nvPicPr>
          <p:cNvPr id="5" name="Immagine 4">
            <a:extLst>
              <a:ext uri="{FF2B5EF4-FFF2-40B4-BE49-F238E27FC236}">
                <a16:creationId xmlns:a16="http://schemas.microsoft.com/office/drawing/2014/main" id="{3E3087E7-824B-C3F1-250D-E91C4A56D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21049"/>
            <a:ext cx="7772400" cy="4652620"/>
          </a:xfrm>
          <a:prstGeom prst="rect">
            <a:avLst/>
          </a:prstGeom>
        </p:spPr>
      </p:pic>
    </p:spTree>
    <p:extLst>
      <p:ext uri="{BB962C8B-B14F-4D97-AF65-F5344CB8AC3E}">
        <p14:creationId xmlns:p14="http://schemas.microsoft.com/office/powerpoint/2010/main" val="1096691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F259CF-D86C-9B86-B43E-CF62EDA2FF2C}"/>
              </a:ext>
            </a:extLst>
          </p:cNvPr>
          <p:cNvSpPr>
            <a:spLocks noGrp="1"/>
          </p:cNvSpPr>
          <p:nvPr>
            <p:ph type="title"/>
          </p:nvPr>
        </p:nvSpPr>
        <p:spPr>
          <a:xfrm>
            <a:off x="1451933" y="1951011"/>
            <a:ext cx="5937755" cy="1188720"/>
          </a:xfrm>
        </p:spPr>
        <p:txBody>
          <a:bodyPr/>
          <a:lstStyle/>
          <a:p>
            <a:r>
              <a:rPr lang="el-GR" dirty="0" err="1"/>
              <a:t>μεχρι</a:t>
            </a:r>
            <a:r>
              <a:rPr lang="el-GR" dirty="0"/>
              <a:t> την </a:t>
            </a:r>
            <a:r>
              <a:rPr lang="el-GR" dirty="0" err="1"/>
              <a:t>επομενη</a:t>
            </a:r>
            <a:r>
              <a:rPr lang="el-GR" dirty="0"/>
              <a:t> ΠΑΡΑΣΚΕΥΗ!</a:t>
            </a:r>
            <a:endParaRPr lang="it-IT" dirty="0"/>
          </a:p>
        </p:txBody>
      </p:sp>
      <p:sp>
        <p:nvSpPr>
          <p:cNvPr id="3" name="Segnaposto contenuto 2">
            <a:extLst>
              <a:ext uri="{FF2B5EF4-FFF2-40B4-BE49-F238E27FC236}">
                <a16:creationId xmlns:a16="http://schemas.microsoft.com/office/drawing/2014/main" id="{ADB6D5C2-163B-8E13-0D95-11B14FC56497}"/>
              </a:ext>
            </a:extLst>
          </p:cNvPr>
          <p:cNvSpPr>
            <a:spLocks noGrp="1"/>
          </p:cNvSpPr>
          <p:nvPr>
            <p:ph idx="1"/>
          </p:nvPr>
        </p:nvSpPr>
        <p:spPr>
          <a:xfrm>
            <a:off x="1606045" y="3429000"/>
            <a:ext cx="5937755" cy="906539"/>
          </a:xfrm>
        </p:spPr>
        <p:txBody>
          <a:bodyPr/>
          <a:lstStyle/>
          <a:p>
            <a:r>
              <a:rPr lang="el-GR" dirty="0"/>
              <a:t>Για απορίες και επιπρόσθετες πληροφορίες: </a:t>
            </a:r>
          </a:p>
          <a:p>
            <a:r>
              <a:rPr lang="it-IT" dirty="0">
                <a:hlinkClick r:id="rId2"/>
              </a:rPr>
              <a:t>smatrokoukou@unipi.gr</a:t>
            </a:r>
            <a:r>
              <a:rPr lang="it-IT" dirty="0"/>
              <a:t> </a:t>
            </a:r>
          </a:p>
        </p:txBody>
      </p:sp>
    </p:spTree>
    <p:extLst>
      <p:ext uri="{BB962C8B-B14F-4D97-AF65-F5344CB8AC3E}">
        <p14:creationId xmlns:p14="http://schemas.microsoft.com/office/powerpoint/2010/main" val="128239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E9BE6-1F89-BECA-D416-6BB60DEC0F07}"/>
              </a:ext>
            </a:extLst>
          </p:cNvPr>
          <p:cNvSpPr>
            <a:spLocks noGrp="1"/>
          </p:cNvSpPr>
          <p:nvPr>
            <p:ph type="title"/>
          </p:nvPr>
        </p:nvSpPr>
        <p:spPr>
          <a:xfrm>
            <a:off x="1603122" y="543452"/>
            <a:ext cx="5937755" cy="1188720"/>
          </a:xfrm>
        </p:spPr>
        <p:txBody>
          <a:bodyPr/>
          <a:lstStyle/>
          <a:p>
            <a:r>
              <a:rPr lang="el-GR" dirty="0"/>
              <a:t>Η ηθική είναι αναγκαία για τις επιχειρήσεις; (ΙΙ)</a:t>
            </a:r>
            <a:endParaRPr lang="it-IT" dirty="0"/>
          </a:p>
        </p:txBody>
      </p:sp>
      <p:pic>
        <p:nvPicPr>
          <p:cNvPr id="4" name="Immagine 3">
            <a:extLst>
              <a:ext uri="{FF2B5EF4-FFF2-40B4-BE49-F238E27FC236}">
                <a16:creationId xmlns:a16="http://schemas.microsoft.com/office/drawing/2014/main" id="{2FEC8D5C-47A7-2B71-434E-4CB4AE17F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78" y="2022064"/>
            <a:ext cx="7772400" cy="4292484"/>
          </a:xfrm>
          <a:prstGeom prst="rect">
            <a:avLst/>
          </a:prstGeom>
        </p:spPr>
      </p:pic>
    </p:spTree>
    <p:extLst>
      <p:ext uri="{BB962C8B-B14F-4D97-AF65-F5344CB8AC3E}">
        <p14:creationId xmlns:p14="http://schemas.microsoft.com/office/powerpoint/2010/main" val="50493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E9BE6-1F89-BECA-D416-6BB60DEC0F07}"/>
              </a:ext>
            </a:extLst>
          </p:cNvPr>
          <p:cNvSpPr>
            <a:spLocks noGrp="1"/>
          </p:cNvSpPr>
          <p:nvPr>
            <p:ph type="title"/>
          </p:nvPr>
        </p:nvSpPr>
        <p:spPr>
          <a:xfrm>
            <a:off x="1603122" y="543452"/>
            <a:ext cx="5937755" cy="1188720"/>
          </a:xfrm>
        </p:spPr>
        <p:txBody>
          <a:bodyPr/>
          <a:lstStyle/>
          <a:p>
            <a:r>
              <a:rPr lang="el-GR" dirty="0"/>
              <a:t>Η ηθική είναι αναγκαία για τις επιχειρήσεις; (ΙΙΙ)</a:t>
            </a:r>
            <a:endParaRPr lang="it-IT" dirty="0"/>
          </a:p>
        </p:txBody>
      </p:sp>
      <p:pic>
        <p:nvPicPr>
          <p:cNvPr id="7" name="Immagine 6">
            <a:extLst>
              <a:ext uri="{FF2B5EF4-FFF2-40B4-BE49-F238E27FC236}">
                <a16:creationId xmlns:a16="http://schemas.microsoft.com/office/drawing/2014/main" id="{80A4A2B3-C1B5-2049-5981-EDE62251D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2232160"/>
            <a:ext cx="7772400" cy="4082388"/>
          </a:xfrm>
          <a:prstGeom prst="rect">
            <a:avLst/>
          </a:prstGeom>
        </p:spPr>
      </p:pic>
    </p:spTree>
    <p:extLst>
      <p:ext uri="{BB962C8B-B14F-4D97-AF65-F5344CB8AC3E}">
        <p14:creationId xmlns:p14="http://schemas.microsoft.com/office/powerpoint/2010/main" val="19356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ECAAD6-4B1B-E378-7D29-B40808424E75}"/>
              </a:ext>
            </a:extLst>
          </p:cNvPr>
          <p:cNvSpPr>
            <a:spLocks noGrp="1"/>
          </p:cNvSpPr>
          <p:nvPr>
            <p:ph type="title"/>
          </p:nvPr>
        </p:nvSpPr>
        <p:spPr/>
        <p:txBody>
          <a:bodyPr>
            <a:normAutofit/>
          </a:bodyPr>
          <a:lstStyle/>
          <a:p>
            <a:r>
              <a:rPr lang="el-GR" dirty="0" err="1"/>
              <a:t>ιδου</a:t>
            </a:r>
            <a:r>
              <a:rPr lang="el-GR" dirty="0"/>
              <a:t> το </a:t>
            </a:r>
            <a:r>
              <a:rPr lang="el-GR" dirty="0" err="1"/>
              <a:t>ερωτημα</a:t>
            </a:r>
            <a:r>
              <a:rPr lang="el-GR" dirty="0"/>
              <a:t>;</a:t>
            </a:r>
            <a:endParaRPr lang="it-IT" dirty="0"/>
          </a:p>
        </p:txBody>
      </p:sp>
      <p:sp>
        <p:nvSpPr>
          <p:cNvPr id="3" name="Segnaposto contenuto 2">
            <a:extLst>
              <a:ext uri="{FF2B5EF4-FFF2-40B4-BE49-F238E27FC236}">
                <a16:creationId xmlns:a16="http://schemas.microsoft.com/office/drawing/2014/main" id="{B43593CF-CD5A-3086-F56A-9378DCE83FAA}"/>
              </a:ext>
            </a:extLst>
          </p:cNvPr>
          <p:cNvSpPr>
            <a:spLocks noGrp="1"/>
          </p:cNvSpPr>
          <p:nvPr>
            <p:ph idx="1"/>
          </p:nvPr>
        </p:nvSpPr>
        <p:spPr>
          <a:xfrm>
            <a:off x="1606045" y="3151754"/>
            <a:ext cx="6531088" cy="978458"/>
          </a:xfrm>
        </p:spPr>
        <p:txBody>
          <a:bodyPr>
            <a:normAutofit/>
          </a:bodyPr>
          <a:lstStyle/>
          <a:p>
            <a:pPr marL="0" indent="0">
              <a:buNone/>
            </a:pPr>
            <a:r>
              <a:rPr lang="el-GR" sz="2400" dirty="0"/>
              <a:t>Η κοινωνία διαμορφώνει την επιχείρηση ή η επιχείρηση την κοινωνία;</a:t>
            </a:r>
            <a:endParaRPr lang="it-IT" sz="2400" dirty="0"/>
          </a:p>
        </p:txBody>
      </p:sp>
    </p:spTree>
    <p:extLst>
      <p:ext uri="{BB962C8B-B14F-4D97-AF65-F5344CB8AC3E}">
        <p14:creationId xmlns:p14="http://schemas.microsoft.com/office/powerpoint/2010/main" val="398923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9CB0294-164D-0928-B554-84E11819A0CB}"/>
              </a:ext>
            </a:extLst>
          </p:cNvPr>
          <p:cNvSpPr>
            <a:spLocks noGrp="1"/>
          </p:cNvSpPr>
          <p:nvPr>
            <p:ph type="title"/>
          </p:nvPr>
        </p:nvSpPr>
        <p:spPr>
          <a:xfrm>
            <a:off x="1510301" y="964692"/>
            <a:ext cx="6033499" cy="1188720"/>
          </a:xfrm>
        </p:spPr>
        <p:txBody>
          <a:bodyPr>
            <a:normAutofit fontScale="90000"/>
          </a:bodyPr>
          <a:lstStyle/>
          <a:p>
            <a:pPr algn="ctr"/>
            <a:r>
              <a:rPr lang="el-GR" altLang="el-GR" dirty="0"/>
              <a:t>Διακρατικές διαφορές </a:t>
            </a:r>
            <a:r>
              <a:rPr lang="el-GR" altLang="el-GR" dirty="0" err="1"/>
              <a:t>κοινωνικοπολιτιστικής</a:t>
            </a:r>
            <a:r>
              <a:rPr lang="el-GR" altLang="el-GR" dirty="0"/>
              <a:t> σκέψης (Ι)</a:t>
            </a:r>
            <a:endParaRPr lang="en-US" altLang="el-GR" dirty="0"/>
          </a:p>
        </p:txBody>
      </p:sp>
      <p:sp>
        <p:nvSpPr>
          <p:cNvPr id="20483" name="Content Placeholder 2">
            <a:extLst>
              <a:ext uri="{FF2B5EF4-FFF2-40B4-BE49-F238E27FC236}">
                <a16:creationId xmlns:a16="http://schemas.microsoft.com/office/drawing/2014/main" id="{2C845792-E538-9017-EC0C-91C10B5A6E9A}"/>
              </a:ext>
            </a:extLst>
          </p:cNvPr>
          <p:cNvSpPr>
            <a:spLocks noGrp="1"/>
          </p:cNvSpPr>
          <p:nvPr>
            <p:ph idx="1"/>
          </p:nvPr>
        </p:nvSpPr>
        <p:spPr>
          <a:xfrm>
            <a:off x="1325367" y="2834102"/>
            <a:ext cx="6773238" cy="2231905"/>
          </a:xfrm>
        </p:spPr>
        <p:txBody>
          <a:bodyPr/>
          <a:lstStyle/>
          <a:p>
            <a:r>
              <a:rPr lang="el-GR" altLang="el-GR" dirty="0"/>
              <a:t>Η </a:t>
            </a:r>
            <a:r>
              <a:rPr lang="el-GR" altLang="el-GR" b="1" dirty="0">
                <a:solidFill>
                  <a:srgbClr val="0070C0"/>
                </a:solidFill>
              </a:rPr>
              <a:t>τοπογραφία</a:t>
            </a:r>
            <a:r>
              <a:rPr lang="el-GR" altLang="el-GR" dirty="0"/>
              <a:t> μιας περιοχής του πλανήτη ορίζει τις </a:t>
            </a:r>
            <a:r>
              <a:rPr lang="el-GR" altLang="el-GR" dirty="0" err="1"/>
              <a:t>κοινωνικοπολιτιστικές</a:t>
            </a:r>
            <a:r>
              <a:rPr lang="el-GR" altLang="el-GR" dirty="0"/>
              <a:t> διαστάσεις του λαού που πήγε εκεί, της φιλοσοφίας του και της ηθικής του.</a:t>
            </a:r>
            <a:r>
              <a:rPr lang="it-IT" altLang="el-GR" dirty="0"/>
              <a:t> </a:t>
            </a:r>
            <a:endParaRPr lang="el-GR" altLang="el-GR" dirty="0"/>
          </a:p>
          <a:p>
            <a:r>
              <a:rPr lang="el-GR" altLang="el-GR" dirty="0"/>
              <a:t>Τα ήθη και τα έθιμα των διαφόρων λαών, αντικατοπτρίζοντας τις τοπογραφικές τους ιδιαιτερότητες εξελίχθηκαν σε σύνθετα νομικά, οικονομικά και γραφειοκρατικά συστήματα.</a:t>
            </a:r>
            <a:endParaRPr lang="en-US" alt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9E6EEB-7119-E3BE-0BA4-C085CFEBD607}"/>
              </a:ext>
            </a:extLst>
          </p:cNvPr>
          <p:cNvSpPr>
            <a:spLocks noGrp="1"/>
          </p:cNvSpPr>
          <p:nvPr>
            <p:ph type="title"/>
          </p:nvPr>
        </p:nvSpPr>
        <p:spPr/>
        <p:txBody>
          <a:bodyPr/>
          <a:lstStyle/>
          <a:p>
            <a:r>
              <a:rPr lang="el-GR" dirty="0" err="1"/>
              <a:t>Παραδειγματα</a:t>
            </a:r>
            <a:endParaRPr lang="it-IT" dirty="0"/>
          </a:p>
        </p:txBody>
      </p:sp>
      <p:pic>
        <p:nvPicPr>
          <p:cNvPr id="129026" name="Picture 2" descr="Non si affitta(va) ai meridionali: ritorno al passato">
            <a:extLst>
              <a:ext uri="{FF2B5EF4-FFF2-40B4-BE49-F238E27FC236}">
                <a16:creationId xmlns:a16="http://schemas.microsoft.com/office/drawing/2014/main" id="{2C3FF905-2664-F85B-DC14-379ED781F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39" y="2548273"/>
            <a:ext cx="5708721" cy="321319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0646739D-FF45-5210-C41B-448D2B079CA3}"/>
              </a:ext>
            </a:extLst>
          </p:cNvPr>
          <p:cNvSpPr txBox="1"/>
          <p:nvPr/>
        </p:nvSpPr>
        <p:spPr>
          <a:xfrm>
            <a:off x="395555" y="6339423"/>
            <a:ext cx="7926512" cy="369332"/>
          </a:xfrm>
          <a:prstGeom prst="rect">
            <a:avLst/>
          </a:prstGeom>
          <a:noFill/>
        </p:spPr>
        <p:txBody>
          <a:bodyPr wrap="square">
            <a:spAutoFit/>
          </a:bodyPr>
          <a:lstStyle/>
          <a:p>
            <a:r>
              <a:rPr lang="it-IT" dirty="0" err="1">
                <a:solidFill>
                  <a:srgbClr val="555555"/>
                </a:solidFill>
                <a:latin typeface="Roboto" panose="02000000000000000000" pitchFamily="2" charset="0"/>
              </a:rPr>
              <a:t>Έ</a:t>
            </a:r>
            <a:r>
              <a:rPr lang="el-GR" dirty="0" err="1">
                <a:solidFill>
                  <a:srgbClr val="555555"/>
                </a:solidFill>
                <a:latin typeface="Roboto" panose="02000000000000000000" pitchFamily="2" charset="0"/>
              </a:rPr>
              <a:t>ξω</a:t>
            </a:r>
            <a:r>
              <a:rPr lang="el-GR" dirty="0">
                <a:solidFill>
                  <a:srgbClr val="555555"/>
                </a:solidFill>
                <a:latin typeface="Roboto" panose="02000000000000000000" pitchFamily="2" charset="0"/>
              </a:rPr>
              <a:t> από πολυκατοικία στο Τορίνο το 1968: Δεν ενοικιάζεται σε Νότιους. </a:t>
            </a:r>
            <a:endParaRPr lang="it-IT" dirty="0"/>
          </a:p>
        </p:txBody>
      </p:sp>
    </p:spTree>
    <p:extLst>
      <p:ext uri="{BB962C8B-B14F-4D97-AF65-F5344CB8AC3E}">
        <p14:creationId xmlns:p14="http://schemas.microsoft.com/office/powerpoint/2010/main" val="1302012285"/>
      </p:ext>
    </p:extLst>
  </p:cSld>
  <p:clrMapOvr>
    <a:masterClrMapping/>
  </p:clrMapOvr>
</p:sld>
</file>

<file path=ppt/theme/theme1.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Κεφάλαιο 2" id="{DA6040A7-70B5-0C46-82E9-D3AD9C15FC29}" vid="{8E7271AF-0C1B-1346-B525-D6789CB3A6F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Pacco</Template>
  <TotalTime>416</TotalTime>
  <Words>2804</Words>
  <Application>Microsoft Macintosh PowerPoint</Application>
  <PresentationFormat>Presentazione su schermo (4:3)</PresentationFormat>
  <Paragraphs>170</Paragraphs>
  <Slides>44</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44</vt:i4>
      </vt:variant>
    </vt:vector>
  </HeadingPairs>
  <TitlesOfParts>
    <vt:vector size="52" baseType="lpstr">
      <vt:lpstr>MS PGothic</vt:lpstr>
      <vt:lpstr>Arial</vt:lpstr>
      <vt:lpstr>Calibri</vt:lpstr>
      <vt:lpstr>Gill Sans MT</vt:lpstr>
      <vt:lpstr>Roboto</vt:lpstr>
      <vt:lpstr>Söhne</vt:lpstr>
      <vt:lpstr>Wingdings</vt:lpstr>
      <vt:lpstr>Pacco</vt:lpstr>
      <vt:lpstr>Κεφάλαιο 2: Η κοινωνία του 21ου αιώνα και ο ρόλος της επιχείρησης</vt:lpstr>
      <vt:lpstr>Τι είναι ηθική;  </vt:lpstr>
      <vt:lpstr>Η ηθική είναι στόχος ή μέσο για τις επιχειρήσεις;</vt:lpstr>
      <vt:lpstr>Η ηθική είναι αναγκαία για τις επιχειρήσεις; (Ι)</vt:lpstr>
      <vt:lpstr>Η ηθική είναι αναγκαία για τις επιχειρήσεις; (ΙΙ)</vt:lpstr>
      <vt:lpstr>Η ηθική είναι αναγκαία για τις επιχειρήσεις; (ΙΙΙ)</vt:lpstr>
      <vt:lpstr>ιδου το ερωτημα;</vt:lpstr>
      <vt:lpstr>Διακρατικές διαφορές κοινωνικοπολιτιστικής σκέψης (Ι)</vt:lpstr>
      <vt:lpstr>Παραδειγματα</vt:lpstr>
      <vt:lpstr>Παραδείγματα</vt:lpstr>
      <vt:lpstr>Παραδείγματα</vt:lpstr>
      <vt:lpstr>Παραδείγματα</vt:lpstr>
      <vt:lpstr>Παραδείγματα</vt:lpstr>
      <vt:lpstr>Παραδείγματα</vt:lpstr>
      <vt:lpstr>Διακρατικές διαφορές κοινωνικοπολιτιστικής σκέψης (ΙΙ)</vt:lpstr>
      <vt:lpstr>ΔΙΑΦΟΡΑ στην οργάνωση και την ανάπτυξη των επιχειρήσεων</vt:lpstr>
      <vt:lpstr>κυκλοσ ζωησ προϊοντοσ</vt:lpstr>
      <vt:lpstr>Αποχαιρετισμός του απομονωτισμού</vt:lpstr>
      <vt:lpstr>από την airbnb στο  chatgpt</vt:lpstr>
      <vt:lpstr>airbnb online experiences</vt:lpstr>
      <vt:lpstr>fotor</vt:lpstr>
      <vt:lpstr>Πολιτισμικές συγκρούσεις</vt:lpstr>
      <vt:lpstr>Η ινδια, Το πακισταν και η line  of control</vt:lpstr>
      <vt:lpstr>Παγκόσμια Ασφάλεια</vt:lpstr>
      <vt:lpstr>Οικονομικές Συγκρούσεις</vt:lpstr>
      <vt:lpstr>Presentazione standard di PowerPoint</vt:lpstr>
      <vt:lpstr>Gini index</vt:lpstr>
      <vt:lpstr>Διακρατικές ενώσεις και συμφωνίες</vt:lpstr>
      <vt:lpstr>Τεχνολογία και φιλοσοφία</vt:lpstr>
      <vt:lpstr>Μεταλάξεις στον παγκόσμιο χώρο</vt:lpstr>
      <vt:lpstr>Πληροφορία και Γνώση</vt:lpstr>
      <vt:lpstr>Τι σημαίνει το να είσαι «παγκόσμιος»;</vt:lpstr>
      <vt:lpstr>Η σύγχρονη διεθνής και κοινωνικά ευαισθητοποιημένη επιχείρηση</vt:lpstr>
      <vt:lpstr>Presentazione standard di PowerPoint</vt:lpstr>
      <vt:lpstr>Λογιστική απεικόνιση της επιχειρηματικής πραγματικότητας</vt:lpstr>
      <vt:lpstr>Πως μπορούν οι ΕΠΙΧΕΙΡΗΣΕΙΣ να επιδείξουν Κοινωνική ευθύνη μέσω των δραστηριοτήτων τους;</vt:lpstr>
      <vt:lpstr>Πως μπορούν οι ΕΠΙΧΕΙΡΗΣΕΙΣ να επιδείξουν Κοινωνική ευθύνη μέσω των δραστηριοτήτων τους;</vt:lpstr>
      <vt:lpstr>Πως μπορούν οι επιχειρησεισ να επιδείξουν Κοινωνική ευθύνη μέσω των  δραστηριοτήτων τους;</vt:lpstr>
      <vt:lpstr>Πως μπορούν οι οργανισμοί να επιδείξουν Κοινωνική ευθύνη μέσω των δραστηριοτήτων τους;</vt:lpstr>
      <vt:lpstr>Θα πρέπει οι επιχειρησεισ να ασχολούνται  με τα κοινωνικά ζητήματα;</vt:lpstr>
      <vt:lpstr>Presentazione standard di PowerPoint</vt:lpstr>
      <vt:lpstr>Presentazione standard di PowerPoint</vt:lpstr>
      <vt:lpstr>ιδρυμα Γεωργίου και Βικτωρίας Καρέλια</vt:lpstr>
      <vt:lpstr>μεχρι την επομενη ΠΑΡΑΣΚΕΥΗ!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2: Η κοινωνία του 21ου αιώνα και ο ρόλος της επιχείρησης</dc:title>
  <dc:creator>Microsoft Office User</dc:creator>
  <cp:lastModifiedBy>Microsoft Office User</cp:lastModifiedBy>
  <cp:revision>5</cp:revision>
  <dcterms:created xsi:type="dcterms:W3CDTF">2023-03-23T09:34:44Z</dcterms:created>
  <dcterms:modified xsi:type="dcterms:W3CDTF">2024-04-05T07:30:17Z</dcterms:modified>
</cp:coreProperties>
</file>