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310" r:id="rId2"/>
    <p:sldId id="311" r:id="rId3"/>
    <p:sldId id="312" r:id="rId4"/>
    <p:sldId id="376" r:id="rId5"/>
    <p:sldId id="377" r:id="rId6"/>
    <p:sldId id="313" r:id="rId7"/>
    <p:sldId id="375" r:id="rId8"/>
    <p:sldId id="316" r:id="rId9"/>
    <p:sldId id="317" r:id="rId10"/>
    <p:sldId id="318" r:id="rId11"/>
    <p:sldId id="349" r:id="rId12"/>
    <p:sldId id="350" r:id="rId13"/>
    <p:sldId id="351" r:id="rId14"/>
    <p:sldId id="352" r:id="rId15"/>
    <p:sldId id="319" r:id="rId16"/>
    <p:sldId id="320" r:id="rId17"/>
    <p:sldId id="321" r:id="rId18"/>
    <p:sldId id="355" r:id="rId19"/>
    <p:sldId id="356" r:id="rId20"/>
    <p:sldId id="353" r:id="rId21"/>
    <p:sldId id="357" r:id="rId22"/>
    <p:sldId id="354" r:id="rId23"/>
    <p:sldId id="358" r:id="rId24"/>
    <p:sldId id="359" r:id="rId25"/>
    <p:sldId id="360" r:id="rId26"/>
    <p:sldId id="361" r:id="rId27"/>
    <p:sldId id="362" r:id="rId28"/>
    <p:sldId id="365" r:id="rId29"/>
    <p:sldId id="367" r:id="rId30"/>
    <p:sldId id="363" r:id="rId31"/>
    <p:sldId id="368" r:id="rId32"/>
    <p:sldId id="370" r:id="rId33"/>
    <p:sldId id="371" r:id="rId34"/>
    <p:sldId id="372" r:id="rId35"/>
    <p:sldId id="373" r:id="rId36"/>
    <p:sldId id="374" r:id="rId3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7"/>
    <p:restoredTop sz="94694"/>
  </p:normalViewPr>
  <p:slideViewPr>
    <p:cSldViewPr snapToGrid="0" snapToObjects="1">
      <p:cViewPr varScale="1">
        <p:scale>
          <a:sx n="121" d="100"/>
          <a:sy n="121" d="100"/>
        </p:scale>
        <p:origin x="1792"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273B9920-5191-98AB-5F80-DA968B432C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it-IT"/>
          </a:p>
        </p:txBody>
      </p:sp>
      <p:sp>
        <p:nvSpPr>
          <p:cNvPr id="3" name="Segnaposto data 2">
            <a:extLst>
              <a:ext uri="{FF2B5EF4-FFF2-40B4-BE49-F238E27FC236}">
                <a16:creationId xmlns:a16="http://schemas.microsoft.com/office/drawing/2014/main" id="{2939B1D4-1CA3-3651-7FD5-AFCD2729458D}"/>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E4672E9A-098B-8245-A8CC-35EBDE6DD268}" type="datetimeFigureOut">
              <a:rPr lang="it-IT"/>
              <a:pPr>
                <a:defRPr/>
              </a:pPr>
              <a:t>06/05/23</a:t>
            </a:fld>
            <a:endParaRPr lang="it-IT"/>
          </a:p>
        </p:txBody>
      </p:sp>
      <p:sp>
        <p:nvSpPr>
          <p:cNvPr id="4" name="Segnaposto immagine diapositiva 3">
            <a:extLst>
              <a:ext uri="{FF2B5EF4-FFF2-40B4-BE49-F238E27FC236}">
                <a16:creationId xmlns:a16="http://schemas.microsoft.com/office/drawing/2014/main" id="{782A60AE-DC83-00D0-B091-586D2DA1E178}"/>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a:extLst>
              <a:ext uri="{FF2B5EF4-FFF2-40B4-BE49-F238E27FC236}">
                <a16:creationId xmlns:a16="http://schemas.microsoft.com/office/drawing/2014/main" id="{945A8FD2-4805-8431-AA28-0F3437B05022}"/>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a:extLst>
              <a:ext uri="{FF2B5EF4-FFF2-40B4-BE49-F238E27FC236}">
                <a16:creationId xmlns:a16="http://schemas.microsoft.com/office/drawing/2014/main" id="{3C336C26-11E2-3FB3-BB9A-0F7C66701E1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it-IT"/>
          </a:p>
        </p:txBody>
      </p:sp>
      <p:sp>
        <p:nvSpPr>
          <p:cNvPr id="7" name="Segnaposto numero diapositiva 6">
            <a:extLst>
              <a:ext uri="{FF2B5EF4-FFF2-40B4-BE49-F238E27FC236}">
                <a16:creationId xmlns:a16="http://schemas.microsoft.com/office/drawing/2014/main" id="{B6824001-2637-9195-59D0-B966A2967B9B}"/>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9F906B0B-F0B5-9046-8125-2AC6F4709B81}"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egnaposto immagine diapositiva 1">
            <a:extLst>
              <a:ext uri="{FF2B5EF4-FFF2-40B4-BE49-F238E27FC236}">
                <a16:creationId xmlns:a16="http://schemas.microsoft.com/office/drawing/2014/main" id="{E4DD56D4-0450-E47A-6D20-228763B744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Segnaposto note 2">
            <a:extLst>
              <a:ext uri="{FF2B5EF4-FFF2-40B4-BE49-F238E27FC236}">
                <a16:creationId xmlns:a16="http://schemas.microsoft.com/office/drawing/2014/main" id="{6BD516B7-BD54-7391-B56A-F6164983123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it-IT" altLang="it-IT"/>
          </a:p>
        </p:txBody>
      </p:sp>
      <p:sp>
        <p:nvSpPr>
          <p:cNvPr id="45059" name="Segnaposto numero diapositiva 3">
            <a:extLst>
              <a:ext uri="{FF2B5EF4-FFF2-40B4-BE49-F238E27FC236}">
                <a16:creationId xmlns:a16="http://schemas.microsoft.com/office/drawing/2014/main" id="{9F818872-65A5-4A3E-DB64-33AEEE13079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F3F1138-FC7A-D043-BEAA-62242D84237C}" type="slidenum">
              <a:rPr lang="it-IT" altLang="it-IT"/>
              <a:pPr/>
              <a:t>30</a:t>
            </a:fld>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F3547EF-542F-F2FC-FEC3-978DDE621EE5}"/>
              </a:ext>
            </a:extLst>
          </p:cNvPr>
          <p:cNvSpPr>
            <a:spLocks noGrp="1"/>
          </p:cNvSpPr>
          <p:nvPr>
            <p:ph type="dt" sz="half" idx="10"/>
          </p:nvPr>
        </p:nvSpPr>
        <p:spPr/>
        <p:txBody>
          <a:bodyPr/>
          <a:lstStyle>
            <a:lvl1pPr>
              <a:defRPr/>
            </a:lvl1pPr>
          </a:lstStyle>
          <a:p>
            <a:pPr>
              <a:defRPr/>
            </a:pPr>
            <a:fld id="{08A7B4AC-D300-3547-B523-9C444E98FCF7}" type="datetime1">
              <a:rPr lang="en-US" altLang="el-GR"/>
              <a:pPr>
                <a:defRPr/>
              </a:pPr>
              <a:t>5/6/23</a:t>
            </a:fld>
            <a:endParaRPr lang="en-US" altLang="el-GR"/>
          </a:p>
        </p:txBody>
      </p:sp>
      <p:sp>
        <p:nvSpPr>
          <p:cNvPr id="5" name="Slide Number Placeholder 5">
            <a:extLst>
              <a:ext uri="{FF2B5EF4-FFF2-40B4-BE49-F238E27FC236}">
                <a16:creationId xmlns:a16="http://schemas.microsoft.com/office/drawing/2014/main" id="{C1488F4C-595A-7009-AEF9-22B63527B8DE}"/>
              </a:ext>
            </a:extLst>
          </p:cNvPr>
          <p:cNvSpPr>
            <a:spLocks noGrp="1"/>
          </p:cNvSpPr>
          <p:nvPr>
            <p:ph type="sldNum" sz="quarter" idx="11"/>
          </p:nvPr>
        </p:nvSpPr>
        <p:spPr/>
        <p:txBody>
          <a:bodyPr/>
          <a:lstStyle>
            <a:lvl1pPr>
              <a:defRPr/>
            </a:lvl1pPr>
          </a:lstStyle>
          <a:p>
            <a:pPr>
              <a:defRPr/>
            </a:pPr>
            <a:fld id="{2ABB2319-B209-9046-9948-1B2123EFE331}" type="slidenum">
              <a:rPr lang="en-US" altLang="el-GR"/>
              <a:pPr>
                <a:defRPr/>
              </a:pPr>
              <a:t>‹N›</a:t>
            </a:fld>
            <a:endParaRPr lang="en-US" altLang="el-GR"/>
          </a:p>
        </p:txBody>
      </p:sp>
      <p:sp>
        <p:nvSpPr>
          <p:cNvPr id="6" name="Footer Placeholder 4">
            <a:extLst>
              <a:ext uri="{FF2B5EF4-FFF2-40B4-BE49-F238E27FC236}">
                <a16:creationId xmlns:a16="http://schemas.microsoft.com/office/drawing/2014/main" id="{E285D138-A662-FDF3-9C0E-9FB5E8036AAD}"/>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077106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F77366-2B8B-98D0-3712-9841C0F7CAE0}"/>
              </a:ext>
            </a:extLst>
          </p:cNvPr>
          <p:cNvSpPr>
            <a:spLocks noGrp="1"/>
          </p:cNvSpPr>
          <p:nvPr>
            <p:ph type="dt" sz="half" idx="10"/>
          </p:nvPr>
        </p:nvSpPr>
        <p:spPr/>
        <p:txBody>
          <a:bodyPr/>
          <a:lstStyle>
            <a:lvl1pPr>
              <a:defRPr/>
            </a:lvl1pPr>
          </a:lstStyle>
          <a:p>
            <a:pPr>
              <a:defRPr/>
            </a:pPr>
            <a:fld id="{5831679E-4363-7C40-BEDB-7D1171B70343}" type="datetime1">
              <a:rPr lang="en-US" altLang="el-GR"/>
              <a:pPr>
                <a:defRPr/>
              </a:pPr>
              <a:t>5/6/23</a:t>
            </a:fld>
            <a:endParaRPr lang="en-US" altLang="el-GR"/>
          </a:p>
        </p:txBody>
      </p:sp>
      <p:sp>
        <p:nvSpPr>
          <p:cNvPr id="5" name="Slide Number Placeholder 5">
            <a:extLst>
              <a:ext uri="{FF2B5EF4-FFF2-40B4-BE49-F238E27FC236}">
                <a16:creationId xmlns:a16="http://schemas.microsoft.com/office/drawing/2014/main" id="{D8E700B3-1BF8-6D39-A908-EF3DA1F78F9F}"/>
              </a:ext>
            </a:extLst>
          </p:cNvPr>
          <p:cNvSpPr>
            <a:spLocks noGrp="1"/>
          </p:cNvSpPr>
          <p:nvPr>
            <p:ph type="sldNum" sz="quarter" idx="11"/>
          </p:nvPr>
        </p:nvSpPr>
        <p:spPr/>
        <p:txBody>
          <a:bodyPr/>
          <a:lstStyle>
            <a:lvl1pPr>
              <a:defRPr/>
            </a:lvl1pPr>
          </a:lstStyle>
          <a:p>
            <a:pPr>
              <a:defRPr/>
            </a:pPr>
            <a:fld id="{18AE63DC-BCA2-244D-9D7C-C46F3DC58FA9}" type="slidenum">
              <a:rPr lang="en-US" altLang="el-GR"/>
              <a:pPr>
                <a:defRPr/>
              </a:pPr>
              <a:t>‹N›</a:t>
            </a:fld>
            <a:endParaRPr lang="en-US" altLang="el-GR"/>
          </a:p>
        </p:txBody>
      </p:sp>
      <p:sp>
        <p:nvSpPr>
          <p:cNvPr id="6" name="Footer Placeholder 4">
            <a:extLst>
              <a:ext uri="{FF2B5EF4-FFF2-40B4-BE49-F238E27FC236}">
                <a16:creationId xmlns:a16="http://schemas.microsoft.com/office/drawing/2014/main" id="{C10FA918-6E2D-64A8-EB4F-1741544EEC1C}"/>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915251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2A780A-E5CE-CEDB-B3D8-192619C47743}"/>
              </a:ext>
            </a:extLst>
          </p:cNvPr>
          <p:cNvSpPr>
            <a:spLocks noGrp="1"/>
          </p:cNvSpPr>
          <p:nvPr>
            <p:ph type="dt" sz="half" idx="10"/>
          </p:nvPr>
        </p:nvSpPr>
        <p:spPr/>
        <p:txBody>
          <a:bodyPr/>
          <a:lstStyle>
            <a:lvl1pPr>
              <a:defRPr/>
            </a:lvl1pPr>
          </a:lstStyle>
          <a:p>
            <a:pPr>
              <a:defRPr/>
            </a:pPr>
            <a:fld id="{EF1E0487-D734-6D4D-A60D-D98F43AB7F88}" type="datetime1">
              <a:rPr lang="en-US" altLang="el-GR"/>
              <a:pPr>
                <a:defRPr/>
              </a:pPr>
              <a:t>5/6/23</a:t>
            </a:fld>
            <a:endParaRPr lang="en-US" altLang="el-GR"/>
          </a:p>
        </p:txBody>
      </p:sp>
      <p:sp>
        <p:nvSpPr>
          <p:cNvPr id="5" name="Slide Number Placeholder 5">
            <a:extLst>
              <a:ext uri="{FF2B5EF4-FFF2-40B4-BE49-F238E27FC236}">
                <a16:creationId xmlns:a16="http://schemas.microsoft.com/office/drawing/2014/main" id="{4D2162FB-B16A-3206-DBFD-5C741F1B2D20}"/>
              </a:ext>
            </a:extLst>
          </p:cNvPr>
          <p:cNvSpPr>
            <a:spLocks noGrp="1"/>
          </p:cNvSpPr>
          <p:nvPr>
            <p:ph type="sldNum" sz="quarter" idx="11"/>
          </p:nvPr>
        </p:nvSpPr>
        <p:spPr/>
        <p:txBody>
          <a:bodyPr/>
          <a:lstStyle>
            <a:lvl1pPr>
              <a:defRPr/>
            </a:lvl1pPr>
          </a:lstStyle>
          <a:p>
            <a:pPr>
              <a:defRPr/>
            </a:pPr>
            <a:fld id="{4D3C9235-3D5B-514C-AAD3-5D6A27847759}" type="slidenum">
              <a:rPr lang="en-US" altLang="el-GR"/>
              <a:pPr>
                <a:defRPr/>
              </a:pPr>
              <a:t>‹N›</a:t>
            </a:fld>
            <a:endParaRPr lang="en-US" altLang="el-GR"/>
          </a:p>
        </p:txBody>
      </p:sp>
      <p:sp>
        <p:nvSpPr>
          <p:cNvPr id="6" name="Footer Placeholder 4">
            <a:extLst>
              <a:ext uri="{FF2B5EF4-FFF2-40B4-BE49-F238E27FC236}">
                <a16:creationId xmlns:a16="http://schemas.microsoft.com/office/drawing/2014/main" id="{0EEF447F-A872-4D3D-2DDA-68E8148CE8D7}"/>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83359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BF18E96-AB86-4D39-33DD-5009797C2EF2}"/>
              </a:ext>
            </a:extLst>
          </p:cNvPr>
          <p:cNvSpPr>
            <a:spLocks noGrp="1"/>
          </p:cNvSpPr>
          <p:nvPr>
            <p:ph type="dt" sz="half" idx="10"/>
          </p:nvPr>
        </p:nvSpPr>
        <p:spPr/>
        <p:txBody>
          <a:bodyPr/>
          <a:lstStyle>
            <a:lvl1pPr>
              <a:defRPr/>
            </a:lvl1pPr>
          </a:lstStyle>
          <a:p>
            <a:pPr>
              <a:defRPr/>
            </a:pPr>
            <a:fld id="{808CD0D9-88FD-9442-A6EA-A676D3C27503}" type="datetime1">
              <a:rPr lang="en-US" altLang="el-GR"/>
              <a:pPr>
                <a:defRPr/>
              </a:pPr>
              <a:t>5/6/23</a:t>
            </a:fld>
            <a:endParaRPr lang="en-US" altLang="el-GR"/>
          </a:p>
        </p:txBody>
      </p:sp>
      <p:sp>
        <p:nvSpPr>
          <p:cNvPr id="5" name="Slide Number Placeholder 5">
            <a:extLst>
              <a:ext uri="{FF2B5EF4-FFF2-40B4-BE49-F238E27FC236}">
                <a16:creationId xmlns:a16="http://schemas.microsoft.com/office/drawing/2014/main" id="{588821FB-200C-7FEB-AA19-8D9DE35D4ABE}"/>
              </a:ext>
            </a:extLst>
          </p:cNvPr>
          <p:cNvSpPr>
            <a:spLocks noGrp="1"/>
          </p:cNvSpPr>
          <p:nvPr>
            <p:ph type="sldNum" sz="quarter" idx="11"/>
          </p:nvPr>
        </p:nvSpPr>
        <p:spPr/>
        <p:txBody>
          <a:bodyPr/>
          <a:lstStyle>
            <a:lvl1pPr>
              <a:defRPr/>
            </a:lvl1pPr>
          </a:lstStyle>
          <a:p>
            <a:pPr>
              <a:defRPr/>
            </a:pPr>
            <a:fld id="{88F15BFE-328D-C745-9DF0-B64A5FB4A217}" type="slidenum">
              <a:rPr lang="en-US" altLang="el-GR"/>
              <a:pPr>
                <a:defRPr/>
              </a:pPr>
              <a:t>‹N›</a:t>
            </a:fld>
            <a:endParaRPr lang="en-US" altLang="el-GR"/>
          </a:p>
        </p:txBody>
      </p:sp>
      <p:sp>
        <p:nvSpPr>
          <p:cNvPr id="6" name="Footer Placeholder 4">
            <a:extLst>
              <a:ext uri="{FF2B5EF4-FFF2-40B4-BE49-F238E27FC236}">
                <a16:creationId xmlns:a16="http://schemas.microsoft.com/office/drawing/2014/main" id="{F2F39B92-940C-8A19-41E6-61B43AB58B58}"/>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844630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F3B62A-A828-164B-6E58-51E64636E9FE}"/>
              </a:ext>
            </a:extLst>
          </p:cNvPr>
          <p:cNvSpPr>
            <a:spLocks noGrp="1"/>
          </p:cNvSpPr>
          <p:nvPr>
            <p:ph type="dt" sz="half" idx="10"/>
          </p:nvPr>
        </p:nvSpPr>
        <p:spPr/>
        <p:txBody>
          <a:bodyPr/>
          <a:lstStyle>
            <a:lvl1pPr>
              <a:defRPr/>
            </a:lvl1pPr>
          </a:lstStyle>
          <a:p>
            <a:pPr>
              <a:defRPr/>
            </a:pPr>
            <a:fld id="{3149295E-D995-F14C-8111-F1220E995E99}" type="datetime1">
              <a:rPr lang="en-US" altLang="el-GR"/>
              <a:pPr>
                <a:defRPr/>
              </a:pPr>
              <a:t>5/6/23</a:t>
            </a:fld>
            <a:endParaRPr lang="en-US" altLang="el-GR"/>
          </a:p>
        </p:txBody>
      </p:sp>
      <p:sp>
        <p:nvSpPr>
          <p:cNvPr id="5" name="Slide Number Placeholder 5">
            <a:extLst>
              <a:ext uri="{FF2B5EF4-FFF2-40B4-BE49-F238E27FC236}">
                <a16:creationId xmlns:a16="http://schemas.microsoft.com/office/drawing/2014/main" id="{97E22056-F1A3-1D80-7919-B9B20E2BA2FA}"/>
              </a:ext>
            </a:extLst>
          </p:cNvPr>
          <p:cNvSpPr>
            <a:spLocks noGrp="1"/>
          </p:cNvSpPr>
          <p:nvPr>
            <p:ph type="sldNum" sz="quarter" idx="11"/>
          </p:nvPr>
        </p:nvSpPr>
        <p:spPr/>
        <p:txBody>
          <a:bodyPr/>
          <a:lstStyle>
            <a:lvl1pPr>
              <a:defRPr/>
            </a:lvl1pPr>
          </a:lstStyle>
          <a:p>
            <a:pPr>
              <a:defRPr/>
            </a:pPr>
            <a:fld id="{19D435C3-A973-FA47-8E24-097AA9462373}" type="slidenum">
              <a:rPr lang="en-US" altLang="el-GR"/>
              <a:pPr>
                <a:defRPr/>
              </a:pPr>
              <a:t>‹N›</a:t>
            </a:fld>
            <a:endParaRPr lang="en-US" altLang="el-GR"/>
          </a:p>
        </p:txBody>
      </p:sp>
      <p:sp>
        <p:nvSpPr>
          <p:cNvPr id="6" name="Footer Placeholder 4">
            <a:extLst>
              <a:ext uri="{FF2B5EF4-FFF2-40B4-BE49-F238E27FC236}">
                <a16:creationId xmlns:a16="http://schemas.microsoft.com/office/drawing/2014/main" id="{EA687F2F-5765-ABD4-3F3E-82306E5154C5}"/>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716633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Title 8"/>
          <p:cNvSpPr>
            <a:spLocks noGrp="1"/>
          </p:cNvSpPr>
          <p:nvPr>
            <p:ph type="title"/>
          </p:nvPr>
        </p:nvSpPr>
        <p:spPr>
          <a:xfrm>
            <a:off x="914400" y="1544715"/>
            <a:ext cx="7315200" cy="1154097"/>
          </a:xfrm>
        </p:spPr>
        <p:txBody>
          <a:bodyPr/>
          <a:lstStyle/>
          <a:p>
            <a:r>
              <a:rPr lang="en-US"/>
              <a:t>Click to edit Master title style</a:t>
            </a:r>
          </a:p>
        </p:txBody>
      </p:sp>
      <p:sp>
        <p:nvSpPr>
          <p:cNvPr id="8" name="Content Placeholder 7"/>
          <p:cNvSpPr>
            <a:spLocks noGrp="1"/>
          </p:cNvSpPr>
          <p:nvPr>
            <p:ph sz="quarter" idx="13"/>
          </p:nvPr>
        </p:nvSpPr>
        <p:spPr>
          <a:xfrm>
            <a:off x="914400" y="2743200"/>
            <a:ext cx="356616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81728" y="2743200"/>
            <a:ext cx="3566160" cy="3595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3">
            <a:extLst>
              <a:ext uri="{FF2B5EF4-FFF2-40B4-BE49-F238E27FC236}">
                <a16:creationId xmlns:a16="http://schemas.microsoft.com/office/drawing/2014/main" id="{95447BC7-85D4-EE1A-E169-91EA7DDDB2E9}"/>
              </a:ext>
            </a:extLst>
          </p:cNvPr>
          <p:cNvSpPr>
            <a:spLocks noGrp="1"/>
          </p:cNvSpPr>
          <p:nvPr>
            <p:ph type="dt" sz="half" idx="15"/>
          </p:nvPr>
        </p:nvSpPr>
        <p:spPr/>
        <p:txBody>
          <a:bodyPr/>
          <a:lstStyle>
            <a:lvl1pPr>
              <a:defRPr/>
            </a:lvl1pPr>
          </a:lstStyle>
          <a:p>
            <a:pPr>
              <a:defRPr/>
            </a:pPr>
            <a:fld id="{8225AA10-05C4-944B-9A32-5752FB378CB2}" type="datetime1">
              <a:rPr lang="en-US" altLang="el-GR"/>
              <a:pPr>
                <a:defRPr/>
              </a:pPr>
              <a:t>5/6/23</a:t>
            </a:fld>
            <a:endParaRPr lang="en-US" altLang="el-GR"/>
          </a:p>
        </p:txBody>
      </p:sp>
      <p:sp>
        <p:nvSpPr>
          <p:cNvPr id="3" name="Slide Number Placeholder 5">
            <a:extLst>
              <a:ext uri="{FF2B5EF4-FFF2-40B4-BE49-F238E27FC236}">
                <a16:creationId xmlns:a16="http://schemas.microsoft.com/office/drawing/2014/main" id="{02FC88FF-195A-F326-9775-202A08A8C227}"/>
              </a:ext>
            </a:extLst>
          </p:cNvPr>
          <p:cNvSpPr>
            <a:spLocks noGrp="1"/>
          </p:cNvSpPr>
          <p:nvPr>
            <p:ph type="sldNum" sz="quarter" idx="16"/>
          </p:nvPr>
        </p:nvSpPr>
        <p:spPr/>
        <p:txBody>
          <a:bodyPr/>
          <a:lstStyle>
            <a:lvl1pPr>
              <a:defRPr/>
            </a:lvl1pPr>
          </a:lstStyle>
          <a:p>
            <a:pPr>
              <a:defRPr/>
            </a:pPr>
            <a:fld id="{95B33605-6591-D54B-9E62-DA7478F19F66}" type="slidenum">
              <a:rPr lang="en-US" altLang="el-GR"/>
              <a:pPr>
                <a:defRPr/>
              </a:pPr>
              <a:t>‹N›</a:t>
            </a:fld>
            <a:endParaRPr lang="en-US" altLang="el-GR"/>
          </a:p>
        </p:txBody>
      </p:sp>
      <p:sp>
        <p:nvSpPr>
          <p:cNvPr id="4" name="Footer Placeholder 4">
            <a:extLst>
              <a:ext uri="{FF2B5EF4-FFF2-40B4-BE49-F238E27FC236}">
                <a16:creationId xmlns:a16="http://schemas.microsoft.com/office/drawing/2014/main" id="{B6B6F355-CAB0-D118-F620-014ECC8C834D}"/>
              </a:ext>
            </a:extLst>
          </p:cNvPr>
          <p:cNvSpPr>
            <a:spLocks noGrp="1"/>
          </p:cNvSpPr>
          <p:nvPr>
            <p:ph type="ftr" sz="quarter" idx="17"/>
          </p:nvPr>
        </p:nvSpPr>
        <p:spPr/>
        <p:txBody>
          <a:bodyPr/>
          <a:lstStyle>
            <a:lvl1pPr>
              <a:defRPr/>
            </a:lvl1pPr>
          </a:lstStyle>
          <a:p>
            <a:pPr>
              <a:defRPr/>
            </a:pPr>
            <a:endParaRPr lang="en-US"/>
          </a:p>
        </p:txBody>
      </p:sp>
    </p:spTree>
    <p:extLst>
      <p:ext uri="{BB962C8B-B14F-4D97-AF65-F5344CB8AC3E}">
        <p14:creationId xmlns:p14="http://schemas.microsoft.com/office/powerpoint/2010/main" val="3479223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itle 9"/>
          <p:cNvSpPr>
            <a:spLocks noGrp="1"/>
          </p:cNvSpPr>
          <p:nvPr>
            <p:ph type="title"/>
          </p:nvPr>
        </p:nvSpPr>
        <p:spPr>
          <a:xfrm>
            <a:off x="914400" y="1544715"/>
            <a:ext cx="7315200" cy="1154097"/>
          </a:xfrm>
        </p:spPr>
        <p:txBody>
          <a:bodyPr/>
          <a:lstStyle/>
          <a:p>
            <a:r>
              <a:rPr lang="en-US"/>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id="{3901F4A4-7F21-620A-4C35-E3DE280CA48F}"/>
              </a:ext>
            </a:extLst>
          </p:cNvPr>
          <p:cNvSpPr>
            <a:spLocks noGrp="1"/>
          </p:cNvSpPr>
          <p:nvPr>
            <p:ph type="dt" sz="half" idx="15"/>
          </p:nvPr>
        </p:nvSpPr>
        <p:spPr/>
        <p:txBody>
          <a:bodyPr/>
          <a:lstStyle>
            <a:lvl1pPr>
              <a:defRPr/>
            </a:lvl1pPr>
          </a:lstStyle>
          <a:p>
            <a:pPr>
              <a:defRPr/>
            </a:pPr>
            <a:fld id="{2CB14B74-1594-054F-8D95-999417494673}" type="datetime1">
              <a:rPr lang="en-US" altLang="el-GR"/>
              <a:pPr>
                <a:defRPr/>
              </a:pPr>
              <a:t>5/6/23</a:t>
            </a:fld>
            <a:endParaRPr lang="en-US" altLang="el-GR"/>
          </a:p>
        </p:txBody>
      </p:sp>
      <p:sp>
        <p:nvSpPr>
          <p:cNvPr id="4" name="Slide Number Placeholder 5">
            <a:extLst>
              <a:ext uri="{FF2B5EF4-FFF2-40B4-BE49-F238E27FC236}">
                <a16:creationId xmlns:a16="http://schemas.microsoft.com/office/drawing/2014/main" id="{DAD82570-AFDA-D24D-B5B9-DEA115A62B3C}"/>
              </a:ext>
            </a:extLst>
          </p:cNvPr>
          <p:cNvSpPr>
            <a:spLocks noGrp="1"/>
          </p:cNvSpPr>
          <p:nvPr>
            <p:ph type="sldNum" sz="quarter" idx="16"/>
          </p:nvPr>
        </p:nvSpPr>
        <p:spPr/>
        <p:txBody>
          <a:bodyPr/>
          <a:lstStyle>
            <a:lvl1pPr>
              <a:defRPr/>
            </a:lvl1pPr>
          </a:lstStyle>
          <a:p>
            <a:pPr>
              <a:defRPr/>
            </a:pPr>
            <a:fld id="{5C42C7AB-8ADD-4C43-B862-1D55044BD8E4}" type="slidenum">
              <a:rPr lang="en-US" altLang="el-GR"/>
              <a:pPr>
                <a:defRPr/>
              </a:pPr>
              <a:t>‹N›</a:t>
            </a:fld>
            <a:endParaRPr lang="en-US" altLang="el-GR"/>
          </a:p>
        </p:txBody>
      </p:sp>
      <p:sp>
        <p:nvSpPr>
          <p:cNvPr id="6" name="Footer Placeholder 4">
            <a:extLst>
              <a:ext uri="{FF2B5EF4-FFF2-40B4-BE49-F238E27FC236}">
                <a16:creationId xmlns:a16="http://schemas.microsoft.com/office/drawing/2014/main" id="{1805324A-4412-CC79-4B69-38D321D7032A}"/>
              </a:ext>
            </a:extLst>
          </p:cNvPr>
          <p:cNvSpPr>
            <a:spLocks noGrp="1"/>
          </p:cNvSpPr>
          <p:nvPr>
            <p:ph type="ftr" sz="quarter" idx="17"/>
          </p:nvPr>
        </p:nvSpPr>
        <p:spPr/>
        <p:txBody>
          <a:bodyPr/>
          <a:lstStyle>
            <a:lvl1pPr>
              <a:defRPr/>
            </a:lvl1pPr>
          </a:lstStyle>
          <a:p>
            <a:pPr>
              <a:defRPr/>
            </a:pPr>
            <a:endParaRPr lang="en-US"/>
          </a:p>
        </p:txBody>
      </p:sp>
    </p:spTree>
    <p:extLst>
      <p:ext uri="{BB962C8B-B14F-4D97-AF65-F5344CB8AC3E}">
        <p14:creationId xmlns:p14="http://schemas.microsoft.com/office/powerpoint/2010/main" val="2890789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31B1EF95-FB3F-FEF8-8611-3E53A9008343}"/>
              </a:ext>
            </a:extLst>
          </p:cNvPr>
          <p:cNvSpPr>
            <a:spLocks noGrp="1"/>
          </p:cNvSpPr>
          <p:nvPr>
            <p:ph type="dt" sz="half" idx="10"/>
          </p:nvPr>
        </p:nvSpPr>
        <p:spPr/>
        <p:txBody>
          <a:bodyPr/>
          <a:lstStyle>
            <a:lvl1pPr>
              <a:defRPr/>
            </a:lvl1pPr>
          </a:lstStyle>
          <a:p>
            <a:pPr>
              <a:defRPr/>
            </a:pPr>
            <a:fld id="{C93ADB1D-E016-C24F-BF27-7728555F24B3}" type="datetime1">
              <a:rPr lang="en-US" altLang="el-GR"/>
              <a:pPr>
                <a:defRPr/>
              </a:pPr>
              <a:t>5/6/23</a:t>
            </a:fld>
            <a:endParaRPr lang="en-US" altLang="el-GR"/>
          </a:p>
        </p:txBody>
      </p:sp>
      <p:sp>
        <p:nvSpPr>
          <p:cNvPr id="4" name="Slide Number Placeholder 5">
            <a:extLst>
              <a:ext uri="{FF2B5EF4-FFF2-40B4-BE49-F238E27FC236}">
                <a16:creationId xmlns:a16="http://schemas.microsoft.com/office/drawing/2014/main" id="{2FB93911-2087-B809-1B23-D4CA1D767826}"/>
              </a:ext>
            </a:extLst>
          </p:cNvPr>
          <p:cNvSpPr>
            <a:spLocks noGrp="1"/>
          </p:cNvSpPr>
          <p:nvPr>
            <p:ph type="sldNum" sz="quarter" idx="11"/>
          </p:nvPr>
        </p:nvSpPr>
        <p:spPr/>
        <p:txBody>
          <a:bodyPr/>
          <a:lstStyle>
            <a:lvl1pPr>
              <a:defRPr/>
            </a:lvl1pPr>
          </a:lstStyle>
          <a:p>
            <a:pPr>
              <a:defRPr/>
            </a:pPr>
            <a:fld id="{2A0896BE-E54C-CD4C-B8AE-65FA435B34D0}" type="slidenum">
              <a:rPr lang="en-US" altLang="el-GR"/>
              <a:pPr>
                <a:defRPr/>
              </a:pPr>
              <a:t>‹N›</a:t>
            </a:fld>
            <a:endParaRPr lang="en-US" altLang="el-GR"/>
          </a:p>
        </p:txBody>
      </p:sp>
      <p:sp>
        <p:nvSpPr>
          <p:cNvPr id="5" name="Footer Placeholder 4">
            <a:extLst>
              <a:ext uri="{FF2B5EF4-FFF2-40B4-BE49-F238E27FC236}">
                <a16:creationId xmlns:a16="http://schemas.microsoft.com/office/drawing/2014/main" id="{329325FC-DD32-F7CB-3F5C-18C8182C00FA}"/>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832241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223E33A-EBA4-E474-9EA5-ECCEFD18B24E}"/>
              </a:ext>
            </a:extLst>
          </p:cNvPr>
          <p:cNvSpPr>
            <a:spLocks noGrp="1"/>
          </p:cNvSpPr>
          <p:nvPr>
            <p:ph type="dt" sz="half" idx="10"/>
          </p:nvPr>
        </p:nvSpPr>
        <p:spPr/>
        <p:txBody>
          <a:bodyPr/>
          <a:lstStyle>
            <a:lvl1pPr>
              <a:defRPr/>
            </a:lvl1pPr>
          </a:lstStyle>
          <a:p>
            <a:pPr>
              <a:defRPr/>
            </a:pPr>
            <a:fld id="{90E30214-5E2D-CE41-8031-912EFC6EAA55}" type="datetime1">
              <a:rPr lang="en-US" altLang="el-GR"/>
              <a:pPr>
                <a:defRPr/>
              </a:pPr>
              <a:t>5/6/23</a:t>
            </a:fld>
            <a:endParaRPr lang="en-US" altLang="el-GR"/>
          </a:p>
        </p:txBody>
      </p:sp>
      <p:sp>
        <p:nvSpPr>
          <p:cNvPr id="3" name="Slide Number Placeholder 5">
            <a:extLst>
              <a:ext uri="{FF2B5EF4-FFF2-40B4-BE49-F238E27FC236}">
                <a16:creationId xmlns:a16="http://schemas.microsoft.com/office/drawing/2014/main" id="{44CAD752-287D-D6D3-7003-1F5562FE8A0D}"/>
              </a:ext>
            </a:extLst>
          </p:cNvPr>
          <p:cNvSpPr>
            <a:spLocks noGrp="1"/>
          </p:cNvSpPr>
          <p:nvPr>
            <p:ph type="sldNum" sz="quarter" idx="11"/>
          </p:nvPr>
        </p:nvSpPr>
        <p:spPr/>
        <p:txBody>
          <a:bodyPr/>
          <a:lstStyle>
            <a:lvl1pPr>
              <a:defRPr/>
            </a:lvl1pPr>
          </a:lstStyle>
          <a:p>
            <a:pPr>
              <a:defRPr/>
            </a:pPr>
            <a:fld id="{B1057997-66CF-9E42-8D6D-A4AED12A5DEB}" type="slidenum">
              <a:rPr lang="en-US" altLang="el-GR"/>
              <a:pPr>
                <a:defRPr/>
              </a:pPr>
              <a:t>‹N›</a:t>
            </a:fld>
            <a:endParaRPr lang="en-US" altLang="el-GR"/>
          </a:p>
        </p:txBody>
      </p:sp>
      <p:sp>
        <p:nvSpPr>
          <p:cNvPr id="4" name="Footer Placeholder 4">
            <a:extLst>
              <a:ext uri="{FF2B5EF4-FFF2-40B4-BE49-F238E27FC236}">
                <a16:creationId xmlns:a16="http://schemas.microsoft.com/office/drawing/2014/main" id="{E7A0965F-6BA1-A75D-8C5E-C872C9104889}"/>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566403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ormAutofit/>
          </a:bodyPr>
          <a:lstStyle>
            <a:lvl1pPr algn="l">
              <a:defRPr sz="2800" b="0"/>
            </a:lvl1pPr>
          </a:lstStyle>
          <a:p>
            <a:r>
              <a:rPr lang="en-US"/>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7C314CC-E5E4-97C8-4CC7-29DE6D5ACEBA}"/>
              </a:ext>
            </a:extLst>
          </p:cNvPr>
          <p:cNvSpPr>
            <a:spLocks noGrp="1"/>
          </p:cNvSpPr>
          <p:nvPr>
            <p:ph type="dt" sz="half" idx="10"/>
          </p:nvPr>
        </p:nvSpPr>
        <p:spPr/>
        <p:txBody>
          <a:bodyPr/>
          <a:lstStyle>
            <a:lvl1pPr>
              <a:defRPr/>
            </a:lvl1pPr>
          </a:lstStyle>
          <a:p>
            <a:pPr>
              <a:defRPr/>
            </a:pPr>
            <a:fld id="{5DBF6C40-4A5C-FC4C-94E0-77498995F5D6}" type="datetime1">
              <a:rPr lang="en-US" altLang="el-GR"/>
              <a:pPr>
                <a:defRPr/>
              </a:pPr>
              <a:t>5/6/23</a:t>
            </a:fld>
            <a:endParaRPr lang="en-US" altLang="el-GR"/>
          </a:p>
        </p:txBody>
      </p:sp>
      <p:sp>
        <p:nvSpPr>
          <p:cNvPr id="6" name="Slide Number Placeholder 5">
            <a:extLst>
              <a:ext uri="{FF2B5EF4-FFF2-40B4-BE49-F238E27FC236}">
                <a16:creationId xmlns:a16="http://schemas.microsoft.com/office/drawing/2014/main" id="{92B365B9-12DB-B294-7074-E81AD567190E}"/>
              </a:ext>
            </a:extLst>
          </p:cNvPr>
          <p:cNvSpPr>
            <a:spLocks noGrp="1"/>
          </p:cNvSpPr>
          <p:nvPr>
            <p:ph type="sldNum" sz="quarter" idx="11"/>
          </p:nvPr>
        </p:nvSpPr>
        <p:spPr/>
        <p:txBody>
          <a:bodyPr/>
          <a:lstStyle>
            <a:lvl1pPr>
              <a:defRPr/>
            </a:lvl1pPr>
          </a:lstStyle>
          <a:p>
            <a:pPr>
              <a:defRPr/>
            </a:pPr>
            <a:fld id="{3717C304-84C3-3842-8C11-C0426C801659}" type="slidenum">
              <a:rPr lang="en-US" altLang="el-GR"/>
              <a:pPr>
                <a:defRPr/>
              </a:pPr>
              <a:t>‹N›</a:t>
            </a:fld>
            <a:endParaRPr lang="en-US" altLang="el-GR"/>
          </a:p>
        </p:txBody>
      </p:sp>
      <p:sp>
        <p:nvSpPr>
          <p:cNvPr id="7" name="Footer Placeholder 4">
            <a:extLst>
              <a:ext uri="{FF2B5EF4-FFF2-40B4-BE49-F238E27FC236}">
                <a16:creationId xmlns:a16="http://schemas.microsoft.com/office/drawing/2014/main" id="{828EE497-0FB5-C92A-8BB5-121A0FDF1C3B}"/>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064760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ormAutofit/>
          </a:bodyPr>
          <a:lstStyle>
            <a:lvl1pPr algn="l">
              <a:defRPr sz="2800" b="0"/>
            </a:lvl1pPr>
          </a:lstStyle>
          <a:p>
            <a:r>
              <a:rPr lang="en-US"/>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7BFBCFC-E7F5-3ECB-C036-B606D10E1C6A}"/>
              </a:ext>
            </a:extLst>
          </p:cNvPr>
          <p:cNvSpPr>
            <a:spLocks noGrp="1"/>
          </p:cNvSpPr>
          <p:nvPr>
            <p:ph type="dt" sz="half" idx="10"/>
          </p:nvPr>
        </p:nvSpPr>
        <p:spPr/>
        <p:txBody>
          <a:bodyPr/>
          <a:lstStyle>
            <a:lvl1pPr>
              <a:defRPr/>
            </a:lvl1pPr>
          </a:lstStyle>
          <a:p>
            <a:pPr>
              <a:defRPr/>
            </a:pPr>
            <a:fld id="{2B93C706-B70D-5F4F-B0F6-08418824D1ED}" type="datetime1">
              <a:rPr lang="en-US" altLang="el-GR"/>
              <a:pPr>
                <a:defRPr/>
              </a:pPr>
              <a:t>5/6/23</a:t>
            </a:fld>
            <a:endParaRPr lang="en-US" altLang="el-GR"/>
          </a:p>
        </p:txBody>
      </p:sp>
      <p:sp>
        <p:nvSpPr>
          <p:cNvPr id="6" name="Slide Number Placeholder 5">
            <a:extLst>
              <a:ext uri="{FF2B5EF4-FFF2-40B4-BE49-F238E27FC236}">
                <a16:creationId xmlns:a16="http://schemas.microsoft.com/office/drawing/2014/main" id="{1EBE6A4E-0802-F263-1B7C-FB7E8C0DBFBC}"/>
              </a:ext>
            </a:extLst>
          </p:cNvPr>
          <p:cNvSpPr>
            <a:spLocks noGrp="1"/>
          </p:cNvSpPr>
          <p:nvPr>
            <p:ph type="sldNum" sz="quarter" idx="11"/>
          </p:nvPr>
        </p:nvSpPr>
        <p:spPr/>
        <p:txBody>
          <a:bodyPr/>
          <a:lstStyle>
            <a:lvl1pPr>
              <a:defRPr/>
            </a:lvl1pPr>
          </a:lstStyle>
          <a:p>
            <a:pPr>
              <a:defRPr/>
            </a:pPr>
            <a:fld id="{E09619BF-AA26-4346-8205-344B2F3F93F3}" type="slidenum">
              <a:rPr lang="en-US" altLang="el-GR"/>
              <a:pPr>
                <a:defRPr/>
              </a:pPr>
              <a:t>‹N›</a:t>
            </a:fld>
            <a:endParaRPr lang="en-US" altLang="el-GR"/>
          </a:p>
        </p:txBody>
      </p:sp>
      <p:sp>
        <p:nvSpPr>
          <p:cNvPr id="7" name="Footer Placeholder 4">
            <a:extLst>
              <a:ext uri="{FF2B5EF4-FFF2-40B4-BE49-F238E27FC236}">
                <a16:creationId xmlns:a16="http://schemas.microsoft.com/office/drawing/2014/main" id="{BC4059C9-21CE-BCD6-74A5-B61F8F53E521}"/>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168297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232B32"/>
            </a:gs>
            <a:gs pos="64999">
              <a:srgbClr val="273037"/>
            </a:gs>
            <a:gs pos="100000">
              <a:srgbClr val="606B76"/>
            </a:gs>
          </a:gsLst>
          <a:lin ang="5400000"/>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1362010-C0BD-F8DF-0C68-25DAD0AE6790}"/>
              </a:ext>
            </a:extLst>
          </p:cNvPr>
          <p:cNvSpPr/>
          <p:nvPr/>
        </p:nvSpPr>
        <p:spPr>
          <a:xfrm>
            <a:off x="8435975" y="573088"/>
            <a:ext cx="85725" cy="5730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Rectangle 10">
            <a:extLst>
              <a:ext uri="{FF2B5EF4-FFF2-40B4-BE49-F238E27FC236}">
                <a16:creationId xmlns:a16="http://schemas.microsoft.com/office/drawing/2014/main" id="{88CCF3EF-CCA0-62A6-8840-54CA02225526}"/>
              </a:ext>
            </a:extLst>
          </p:cNvPr>
          <p:cNvSpPr/>
          <p:nvPr/>
        </p:nvSpPr>
        <p:spPr>
          <a:xfrm>
            <a:off x="8569325" y="573088"/>
            <a:ext cx="576263" cy="5730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28" name="Title Placeholder 1">
            <a:extLst>
              <a:ext uri="{FF2B5EF4-FFF2-40B4-BE49-F238E27FC236}">
                <a16:creationId xmlns:a16="http://schemas.microsoft.com/office/drawing/2014/main" id="{8D2D9778-DE4F-4C0C-8F4A-3575C3F5E283}"/>
              </a:ext>
            </a:extLst>
          </p:cNvPr>
          <p:cNvSpPr>
            <a:spLocks noGrp="1"/>
          </p:cNvSpPr>
          <p:nvPr>
            <p:ph type="title"/>
          </p:nvPr>
        </p:nvSpPr>
        <p:spPr bwMode="auto">
          <a:xfrm>
            <a:off x="914400" y="1544638"/>
            <a:ext cx="7315200"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l-GR"/>
              <a:t>Click to edit Master title style</a:t>
            </a:r>
          </a:p>
        </p:txBody>
      </p:sp>
      <p:sp>
        <p:nvSpPr>
          <p:cNvPr id="1029" name="Text Placeholder 2">
            <a:extLst>
              <a:ext uri="{FF2B5EF4-FFF2-40B4-BE49-F238E27FC236}">
                <a16:creationId xmlns:a16="http://schemas.microsoft.com/office/drawing/2014/main" id="{3E541A5B-5117-8756-57E9-3669F08CDE2A}"/>
              </a:ext>
            </a:extLst>
          </p:cNvPr>
          <p:cNvSpPr>
            <a:spLocks noGrp="1"/>
          </p:cNvSpPr>
          <p:nvPr>
            <p:ph type="body" idx="1"/>
          </p:nvPr>
        </p:nvSpPr>
        <p:spPr bwMode="auto">
          <a:xfrm>
            <a:off x="914400" y="2770188"/>
            <a:ext cx="7315200" cy="35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a:t>Click to edit Master text styles</a:t>
            </a:r>
          </a:p>
          <a:p>
            <a:pPr lvl="1"/>
            <a:r>
              <a:rPr lang="en-US" altLang="el-GR"/>
              <a:t>Second level</a:t>
            </a:r>
          </a:p>
          <a:p>
            <a:pPr lvl="2"/>
            <a:r>
              <a:rPr lang="en-US" altLang="el-GR"/>
              <a:t>Third level</a:t>
            </a:r>
          </a:p>
          <a:p>
            <a:pPr lvl="3"/>
            <a:r>
              <a:rPr lang="en-US" altLang="el-GR"/>
              <a:t>Fourth level</a:t>
            </a:r>
          </a:p>
          <a:p>
            <a:pPr lvl="4"/>
            <a:r>
              <a:rPr lang="en-US" altLang="el-GR"/>
              <a:t>Fifth level</a:t>
            </a:r>
          </a:p>
        </p:txBody>
      </p:sp>
      <p:sp>
        <p:nvSpPr>
          <p:cNvPr id="4" name="Date Placeholder 3">
            <a:extLst>
              <a:ext uri="{FF2B5EF4-FFF2-40B4-BE49-F238E27FC236}">
                <a16:creationId xmlns:a16="http://schemas.microsoft.com/office/drawing/2014/main" id="{46336886-CABA-F2CB-1494-FF7F07E636F2}"/>
              </a:ext>
            </a:extLst>
          </p:cNvPr>
          <p:cNvSpPr>
            <a:spLocks noGrp="1"/>
          </p:cNvSpPr>
          <p:nvPr>
            <p:ph type="dt" sz="half" idx="2"/>
          </p:nvPr>
        </p:nvSpPr>
        <p:spPr>
          <a:xfrm>
            <a:off x="6007100" y="549275"/>
            <a:ext cx="1189038" cy="296863"/>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FFFFFF"/>
                </a:solidFill>
                <a:latin typeface="Arial" panose="020B0604020202020204" pitchFamily="34" charset="0"/>
              </a:defRPr>
            </a:lvl1pPr>
          </a:lstStyle>
          <a:p>
            <a:pPr>
              <a:defRPr/>
            </a:pPr>
            <a:fld id="{146E057D-48C5-0D4B-8F8C-A63ADF3F5B65}" type="datetime1">
              <a:rPr lang="en-US" altLang="el-GR"/>
              <a:pPr>
                <a:defRPr/>
              </a:pPr>
              <a:t>5/6/23</a:t>
            </a:fld>
            <a:endParaRPr lang="en-US" altLang="el-GR"/>
          </a:p>
        </p:txBody>
      </p:sp>
      <p:sp>
        <p:nvSpPr>
          <p:cNvPr id="6" name="Slide Number Placeholder 5">
            <a:extLst>
              <a:ext uri="{FF2B5EF4-FFF2-40B4-BE49-F238E27FC236}">
                <a16:creationId xmlns:a16="http://schemas.microsoft.com/office/drawing/2014/main" id="{912280DA-E898-78DD-9649-26A9E1D9D66E}"/>
              </a:ext>
            </a:extLst>
          </p:cNvPr>
          <p:cNvSpPr>
            <a:spLocks noGrp="1"/>
          </p:cNvSpPr>
          <p:nvPr>
            <p:ph type="sldNum" sz="quarter" idx="4"/>
          </p:nvPr>
        </p:nvSpPr>
        <p:spPr>
          <a:xfrm>
            <a:off x="7315200" y="549275"/>
            <a:ext cx="939800" cy="3016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lvl1pPr>
          </a:lstStyle>
          <a:p>
            <a:pPr>
              <a:defRPr/>
            </a:pPr>
            <a:fld id="{EDE9BF98-BC6A-034D-80F5-B9A9B8560BB6}" type="slidenum">
              <a:rPr lang="en-US" altLang="el-GR"/>
              <a:pPr>
                <a:defRPr/>
              </a:pPr>
              <a:t>‹N›</a:t>
            </a:fld>
            <a:endParaRPr lang="en-US" altLang="el-GR"/>
          </a:p>
        </p:txBody>
      </p:sp>
      <p:sp>
        <p:nvSpPr>
          <p:cNvPr id="5" name="Footer Placeholder 4">
            <a:extLst>
              <a:ext uri="{FF2B5EF4-FFF2-40B4-BE49-F238E27FC236}">
                <a16:creationId xmlns:a16="http://schemas.microsoft.com/office/drawing/2014/main" id="{BB951FDB-9E7B-D804-A00D-71EDF6B24FC8}"/>
              </a:ext>
            </a:extLst>
          </p:cNvPr>
          <p:cNvSpPr>
            <a:spLocks noGrp="1"/>
          </p:cNvSpPr>
          <p:nvPr>
            <p:ph type="ftr" sz="quarter" idx="3"/>
          </p:nvPr>
        </p:nvSpPr>
        <p:spPr>
          <a:xfrm>
            <a:off x="6008688" y="855663"/>
            <a:ext cx="2246312" cy="301625"/>
          </a:xfrm>
          <a:prstGeom prst="rect">
            <a:avLst/>
          </a:prstGeom>
        </p:spPr>
        <p:txBody>
          <a:bodyPr vert="horz" lIns="91440" tIns="0" rIns="91440" bIns="45720" rtlCol="0" anchor="t"/>
          <a:lstStyle>
            <a:lvl1pPr algn="l" eaLnBrk="1" fontAlgn="auto" hangingPunct="1">
              <a:spcBef>
                <a:spcPts val="0"/>
              </a:spcBef>
              <a:spcAft>
                <a:spcPts val="0"/>
              </a:spcAft>
              <a:defRPr sz="1000">
                <a:solidFill>
                  <a:schemeClr val="tx1"/>
                </a:solidFill>
                <a:latin typeface="+mn-lt"/>
                <a:ea typeface="+mn-ea"/>
                <a:cs typeface="+mn-cs"/>
              </a:defRPr>
            </a:lvl1pPr>
          </a:lstStyle>
          <a:p>
            <a:pPr>
              <a:defRPr/>
            </a:pPr>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4000" kern="1200">
          <a:solidFill>
            <a:schemeClr val="tx2"/>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000">
          <a:solidFill>
            <a:schemeClr val="tx2"/>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4000">
          <a:solidFill>
            <a:schemeClr val="tx2"/>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4000">
          <a:solidFill>
            <a:schemeClr val="tx2"/>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4000">
          <a:solidFill>
            <a:schemeClr val="tx2"/>
          </a:solidFill>
          <a:latin typeface="Arial" charset="0"/>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ct val="0"/>
        </a:spcAft>
        <a:buClr>
          <a:schemeClr val="tx2"/>
        </a:buClr>
        <a:buFont typeface="Wingdings" pitchFamily="2" charset="2"/>
        <a:buChar char="§"/>
        <a:defRPr sz="2000" kern="1200">
          <a:solidFill>
            <a:schemeClr val="tx1"/>
          </a:solidFill>
          <a:latin typeface="+mn-lt"/>
          <a:ea typeface="MS PGothic" panose="020B0600070205080204" pitchFamily="34" charset="-128"/>
          <a:cs typeface="ＭＳ Ｐゴシック" charset="0"/>
        </a:defRPr>
      </a:lvl1pPr>
      <a:lvl2pPr marL="501650" indent="-182563" algn="l" rtl="0" eaLnBrk="0" fontAlgn="base" hangingPunct="0">
        <a:spcBef>
          <a:spcPct val="20000"/>
        </a:spcBef>
        <a:spcAft>
          <a:spcPct val="0"/>
        </a:spcAft>
        <a:buClr>
          <a:schemeClr val="tx2"/>
        </a:buClr>
        <a:buFont typeface="Wingdings" pitchFamily="2" charset="2"/>
        <a:buChar char="§"/>
        <a:defRPr kern="1200">
          <a:solidFill>
            <a:schemeClr val="tx1"/>
          </a:solidFill>
          <a:latin typeface="+mn-lt"/>
          <a:ea typeface="MS PGothic" panose="020B0600070205080204" pitchFamily="34" charset="-128"/>
          <a:cs typeface="+mn-cs"/>
        </a:defRPr>
      </a:lvl2pPr>
      <a:lvl3pPr marL="685800" indent="-182563" algn="l" rtl="0" eaLnBrk="0" fontAlgn="base" hangingPunct="0">
        <a:spcBef>
          <a:spcPct val="20000"/>
        </a:spcBef>
        <a:spcAft>
          <a:spcPct val="0"/>
        </a:spcAft>
        <a:buClr>
          <a:schemeClr val="tx2"/>
        </a:buClr>
        <a:buFont typeface="Wingdings" pitchFamily="2" charset="2"/>
        <a:buChar char="§"/>
        <a:defRPr sz="1600" kern="1200">
          <a:solidFill>
            <a:schemeClr val="tx1"/>
          </a:solidFill>
          <a:latin typeface="+mn-lt"/>
          <a:ea typeface="MS PGothic" panose="020B0600070205080204" pitchFamily="34" charset="-128"/>
          <a:cs typeface="+mn-cs"/>
        </a:defRPr>
      </a:lvl3pPr>
      <a:lvl4pPr marL="914400" indent="-182563" algn="l" rtl="0" eaLnBrk="0" fontAlgn="base" hangingPunct="0">
        <a:spcBef>
          <a:spcPct val="20000"/>
        </a:spcBef>
        <a:spcAft>
          <a:spcPct val="0"/>
        </a:spcAft>
        <a:buClr>
          <a:schemeClr val="tx2"/>
        </a:buClr>
        <a:buFont typeface="Wingdings" pitchFamily="2" charset="2"/>
        <a:buChar char="§"/>
        <a:defRPr sz="1400" kern="1200">
          <a:solidFill>
            <a:schemeClr val="tx1"/>
          </a:solidFill>
          <a:latin typeface="+mn-lt"/>
          <a:ea typeface="MS PGothic" panose="020B0600070205080204" pitchFamily="34" charset="-128"/>
          <a:cs typeface="+mn-cs"/>
        </a:defRPr>
      </a:lvl4pPr>
      <a:lvl5pPr marL="1143000" indent="-182563" algn="l" rtl="0" eaLnBrk="0" fontAlgn="base" hangingPunct="0">
        <a:spcBef>
          <a:spcPct val="20000"/>
        </a:spcBef>
        <a:spcAft>
          <a:spcPct val="0"/>
        </a:spcAft>
        <a:buClr>
          <a:schemeClr val="tx2"/>
        </a:buClr>
        <a:buFont typeface="Wingdings" pitchFamily="2" charset="2"/>
        <a:buChar char="§"/>
        <a:defRPr sz="1400" kern="1200">
          <a:solidFill>
            <a:schemeClr val="tx1"/>
          </a:solidFill>
          <a:latin typeface="+mn-lt"/>
          <a:ea typeface="MS PGothic" panose="020B0600070205080204" pitchFamily="34" charset="-128"/>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7D2C4E12-1F72-68B5-3F40-5E3B5EF99B1B}"/>
              </a:ext>
            </a:extLst>
          </p:cNvPr>
          <p:cNvSpPr>
            <a:spLocks noGrp="1"/>
          </p:cNvSpPr>
          <p:nvPr>
            <p:ph type="ctrTitle"/>
          </p:nvPr>
        </p:nvSpPr>
        <p:spPr>
          <a:xfrm>
            <a:off x="684213" y="2516188"/>
            <a:ext cx="8059737" cy="2595562"/>
          </a:xfrm>
        </p:spPr>
        <p:txBody>
          <a:bodyPr/>
          <a:lstStyle/>
          <a:p>
            <a:pPr eaLnBrk="1" hangingPunct="1"/>
            <a:r>
              <a:rPr lang="el-GR" altLang="el-GR"/>
              <a:t>Κεφάλαιο 5: Οι εργαζόμενοι</a:t>
            </a:r>
            <a:endParaRPr lang="en-US" altLang="el-GR"/>
          </a:p>
        </p:txBody>
      </p:sp>
      <p:sp>
        <p:nvSpPr>
          <p:cNvPr id="13314" name="Subtitle 2">
            <a:extLst>
              <a:ext uri="{FF2B5EF4-FFF2-40B4-BE49-F238E27FC236}">
                <a16:creationId xmlns:a16="http://schemas.microsoft.com/office/drawing/2014/main" id="{8838AB3B-C2E2-2DF6-2512-2D148DEDDA10}"/>
              </a:ext>
            </a:extLst>
          </p:cNvPr>
          <p:cNvSpPr>
            <a:spLocks noGrp="1"/>
          </p:cNvSpPr>
          <p:nvPr>
            <p:ph type="subTitle" idx="1"/>
          </p:nvPr>
        </p:nvSpPr>
        <p:spPr>
          <a:xfrm>
            <a:off x="914400" y="5167313"/>
            <a:ext cx="7315200" cy="1144587"/>
          </a:xfrm>
        </p:spPr>
        <p:txBody>
          <a:bodyPr/>
          <a:lstStyle/>
          <a:p>
            <a:pPr eaLnBrk="1" hangingPunct="1"/>
            <a:r>
              <a:rPr lang="el-GR" altLang="el-GR"/>
              <a:t>Επιχειρηματική Ηθική</a:t>
            </a:r>
            <a:endParaRPr lang="en-US" altLang="el-G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28672CEC-6825-C97B-8322-85677573AD1B}"/>
              </a:ext>
            </a:extLst>
          </p:cNvPr>
          <p:cNvSpPr>
            <a:spLocks noGrp="1"/>
          </p:cNvSpPr>
          <p:nvPr>
            <p:ph type="title"/>
          </p:nvPr>
        </p:nvSpPr>
        <p:spPr>
          <a:xfrm>
            <a:off x="914400" y="390525"/>
            <a:ext cx="7315200" cy="1154113"/>
          </a:xfrm>
        </p:spPr>
        <p:txBody>
          <a:bodyPr/>
          <a:lstStyle/>
          <a:p>
            <a:pPr eaLnBrk="1" hangingPunct="1"/>
            <a:r>
              <a:rPr lang="el-GR" altLang="el-GR" sz="3600"/>
              <a:t>Οι νέες «αρχές» των εργαζομένων</a:t>
            </a:r>
            <a:endParaRPr lang="en-US" altLang="el-GR" sz="3600"/>
          </a:p>
        </p:txBody>
      </p:sp>
      <p:sp>
        <p:nvSpPr>
          <p:cNvPr id="21506" name="Content Placeholder 2">
            <a:extLst>
              <a:ext uri="{FF2B5EF4-FFF2-40B4-BE49-F238E27FC236}">
                <a16:creationId xmlns:a16="http://schemas.microsoft.com/office/drawing/2014/main" id="{641B75D7-6B95-0A40-B72A-B60DE03B9BC3}"/>
              </a:ext>
            </a:extLst>
          </p:cNvPr>
          <p:cNvSpPr>
            <a:spLocks noGrp="1"/>
          </p:cNvSpPr>
          <p:nvPr>
            <p:ph idx="1"/>
          </p:nvPr>
        </p:nvSpPr>
        <p:spPr>
          <a:xfrm>
            <a:off x="914400" y="1795463"/>
            <a:ext cx="7315200" cy="4167187"/>
          </a:xfrm>
        </p:spPr>
        <p:txBody>
          <a:bodyPr/>
          <a:lstStyle/>
          <a:p>
            <a:pPr eaLnBrk="1" hangingPunct="1"/>
            <a:r>
              <a:rPr lang="el-GR" altLang="el-GR"/>
              <a:t>Εργασιακό περιβάλλον με ασφαλείς συνθήκες.</a:t>
            </a:r>
          </a:p>
          <a:p>
            <a:pPr eaLnBrk="1" hangingPunct="1"/>
            <a:r>
              <a:rPr lang="el-GR" altLang="el-GR"/>
              <a:t>Ύπαρξη διαφανών διαδικασιών.</a:t>
            </a:r>
          </a:p>
          <a:p>
            <a:pPr eaLnBrk="1" hangingPunct="1"/>
            <a:r>
              <a:rPr lang="el-GR" altLang="el-GR"/>
              <a:t>Αναγνώριση και σεβασμός στα επιτεύγματα των εργαζομένων.</a:t>
            </a:r>
          </a:p>
          <a:p>
            <a:pPr eaLnBrk="1" hangingPunct="1"/>
            <a:r>
              <a:rPr lang="el-GR" altLang="el-GR"/>
              <a:t>Αξιοπρεπής συμπεριφορά στα άτομα με αναπηρία.</a:t>
            </a:r>
          </a:p>
          <a:p>
            <a:pPr eaLnBrk="1" hangingPunct="1"/>
            <a:r>
              <a:rPr lang="el-GR" altLang="el-GR"/>
              <a:t>Δυνατότητες επαγγελματικής και εκπαιδευτικής εξέλιξης.</a:t>
            </a:r>
          </a:p>
          <a:p>
            <a:pPr eaLnBrk="1" hangingPunct="1"/>
            <a:r>
              <a:rPr lang="el-GR" altLang="el-GR"/>
              <a:t>Ύπαρξη τεχνολογικών και ανταγωνιστικών αναβαθμίσεων.</a:t>
            </a:r>
          </a:p>
          <a:p>
            <a:pPr eaLnBrk="1" hangingPunct="1"/>
            <a:r>
              <a:rPr lang="el-GR" altLang="el-GR"/>
              <a:t>Δυνατότητα προσωπικών επιλογών σε θέματα όπως το ωράριο εργασίας ή η εκπαίδευση κ.λπ.</a:t>
            </a:r>
          </a:p>
          <a:p>
            <a:pPr eaLnBrk="1" hangingPunct="1"/>
            <a:r>
              <a:rPr lang="el-GR" altLang="el-GR"/>
              <a:t>Ευαισθητοποίηση σε θέματα διοίκησης ανθρώπινου παράγοντα σε περίπτωση συγχώνευσης.</a:t>
            </a:r>
          </a:p>
          <a:p>
            <a:pPr eaLnBrk="1" hangingPunct="1"/>
            <a:endParaRPr lang="el-GR" altLang="el-GR"/>
          </a:p>
          <a:p>
            <a:pPr eaLnBrk="1" hangingPunct="1"/>
            <a:endParaRPr lang="en-US" altLang="el-G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7D6C8FD5-5B53-24A4-6A14-ED240546DF3A}"/>
              </a:ext>
            </a:extLst>
          </p:cNvPr>
          <p:cNvSpPr>
            <a:spLocks noGrp="1"/>
          </p:cNvSpPr>
          <p:nvPr>
            <p:ph type="title"/>
          </p:nvPr>
        </p:nvSpPr>
        <p:spPr>
          <a:xfrm>
            <a:off x="390525" y="1544638"/>
            <a:ext cx="7994650" cy="1154112"/>
          </a:xfrm>
        </p:spPr>
        <p:txBody>
          <a:bodyPr/>
          <a:lstStyle/>
          <a:p>
            <a:r>
              <a:rPr lang="el-GR" altLang="el-GR"/>
              <a:t>Οι νέες «αρχές» των εργαζομένων</a:t>
            </a:r>
            <a:endParaRPr lang="en-US" altLang="el-GR"/>
          </a:p>
        </p:txBody>
      </p:sp>
      <p:sp>
        <p:nvSpPr>
          <p:cNvPr id="22530" name="Content Placeholder 2">
            <a:extLst>
              <a:ext uri="{FF2B5EF4-FFF2-40B4-BE49-F238E27FC236}">
                <a16:creationId xmlns:a16="http://schemas.microsoft.com/office/drawing/2014/main" id="{41019253-8DE1-1B77-C2EC-830BCF7995E2}"/>
              </a:ext>
            </a:extLst>
          </p:cNvPr>
          <p:cNvSpPr>
            <a:spLocks noGrp="1"/>
          </p:cNvSpPr>
          <p:nvPr>
            <p:ph idx="1"/>
          </p:nvPr>
        </p:nvSpPr>
        <p:spPr/>
        <p:txBody>
          <a:bodyPr/>
          <a:lstStyle/>
          <a:p>
            <a:r>
              <a:rPr lang="el-GR" altLang="el-GR"/>
              <a:t>Μέσα σε αυτή τη πολυδιάστατη πραγματικότητα λειτουργεί αποτελεσματικά ένα κοινωνικό σύστημα που ενθαρρύνει τη γνώση, τη δημιουργία, τις δοκιμασμένες φιλοσοφικές και θρησκευτικές δοξασίες, τις παλαιότερες αρχές, τη θετική νοοτροπία, τη συνεχή αναβάθμιση του συνολικού γίγνεσθαι, την προστασία του πλανήτη Γη.</a:t>
            </a:r>
            <a:endParaRPr lang="en-US" altLang="el-G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olo 1">
            <a:extLst>
              <a:ext uri="{FF2B5EF4-FFF2-40B4-BE49-F238E27FC236}">
                <a16:creationId xmlns:a16="http://schemas.microsoft.com/office/drawing/2014/main" id="{785ED1AB-FD1D-D63F-3540-94A16EA6D5CF}"/>
              </a:ext>
            </a:extLst>
          </p:cNvPr>
          <p:cNvSpPr>
            <a:spLocks noGrp="1"/>
          </p:cNvSpPr>
          <p:nvPr>
            <p:ph type="title"/>
          </p:nvPr>
        </p:nvSpPr>
        <p:spPr>
          <a:xfrm>
            <a:off x="231775" y="577850"/>
            <a:ext cx="7315200" cy="1154113"/>
          </a:xfrm>
        </p:spPr>
        <p:txBody>
          <a:bodyPr/>
          <a:lstStyle/>
          <a:p>
            <a:r>
              <a:rPr lang="el-GR" altLang="it-IT" sz="2400"/>
              <a:t>Υπάρχει κάποιο κέντρο πληροφόρησης εργαζομένων και ανέργων σχετικά με τα δικαιώματα και τις υποχρεώσεις τους στην Ελλάδα;</a:t>
            </a:r>
            <a:endParaRPr lang="it-IT" altLang="it-IT" sz="2400"/>
          </a:p>
        </p:txBody>
      </p:sp>
      <p:pic>
        <p:nvPicPr>
          <p:cNvPr id="5" name="Immagine 4">
            <a:extLst>
              <a:ext uri="{FF2B5EF4-FFF2-40B4-BE49-F238E27FC236}">
                <a16:creationId xmlns:a16="http://schemas.microsoft.com/office/drawing/2014/main" id="{62C08661-CB92-A8F5-0DF8-589FAB5EDC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2725" y="1912938"/>
            <a:ext cx="556895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olo 1">
            <a:extLst>
              <a:ext uri="{FF2B5EF4-FFF2-40B4-BE49-F238E27FC236}">
                <a16:creationId xmlns:a16="http://schemas.microsoft.com/office/drawing/2014/main" id="{1AAE1311-E421-6886-FFE1-F8FF86D624E1}"/>
              </a:ext>
            </a:extLst>
          </p:cNvPr>
          <p:cNvSpPr>
            <a:spLocks noGrp="1"/>
          </p:cNvSpPr>
          <p:nvPr>
            <p:ph type="title"/>
          </p:nvPr>
        </p:nvSpPr>
        <p:spPr>
          <a:xfrm>
            <a:off x="231775" y="1036638"/>
            <a:ext cx="7315200" cy="1154112"/>
          </a:xfrm>
        </p:spPr>
        <p:txBody>
          <a:bodyPr/>
          <a:lstStyle/>
          <a:p>
            <a:r>
              <a:rPr lang="el-GR" altLang="it-IT" sz="2400"/>
              <a:t>Υπάρχει κάποιο παγκόσμιο</a:t>
            </a:r>
            <a:r>
              <a:rPr lang="it-IT" altLang="it-IT" sz="2400"/>
              <a:t> </a:t>
            </a:r>
            <a:r>
              <a:rPr lang="el-GR" altLang="it-IT" sz="2400"/>
              <a:t>και αντίστοιχο ευρωπαϊκό κέντρο πληροφόρησης εργαζομένων και ανέργων σχετικά με τα δικαιώματα και τις υποχρεώσεις τους;</a:t>
            </a:r>
            <a:endParaRPr lang="it-IT" altLang="it-IT" sz="2400"/>
          </a:p>
        </p:txBody>
      </p:sp>
      <p:pic>
        <p:nvPicPr>
          <p:cNvPr id="122882" name="Picture 2" descr="Human Rights Watch - Wikipedia">
            <a:extLst>
              <a:ext uri="{FF2B5EF4-FFF2-40B4-BE49-F238E27FC236}">
                <a16:creationId xmlns:a16="http://schemas.microsoft.com/office/drawing/2014/main" id="{2F44FE99-88EF-AACF-26BA-5404976621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350" y="3022600"/>
            <a:ext cx="2544763"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4" name="Picture 4" descr="International Labour Organization - YouTube">
            <a:extLst>
              <a:ext uri="{FF2B5EF4-FFF2-40B4-BE49-F238E27FC236}">
                <a16:creationId xmlns:a16="http://schemas.microsoft.com/office/drawing/2014/main" id="{FF43A6C0-901F-3829-82D5-F7C52D3E8A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3100" y="3022600"/>
            <a:ext cx="2544763"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AutoShape 6" descr="Home">
            <a:extLst>
              <a:ext uri="{FF2B5EF4-FFF2-40B4-BE49-F238E27FC236}">
                <a16:creationId xmlns:a16="http://schemas.microsoft.com/office/drawing/2014/main" id="{F8EBD8B5-15C0-E779-C690-E1F6259E2BC0}"/>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it-IT" altLang="it-IT"/>
          </a:p>
        </p:txBody>
      </p:sp>
      <p:pic>
        <p:nvPicPr>
          <p:cNvPr id="23557" name="Picture 8" descr="European Union Agency for Fundamental Rights | Helping to make fundamental  rights a reality for everyone in the European Union">
            <a:extLst>
              <a:ext uri="{FF2B5EF4-FFF2-40B4-BE49-F238E27FC236}">
                <a16:creationId xmlns:a16="http://schemas.microsoft.com/office/drawing/2014/main" id="{2FB9A71E-21EA-8EB1-06CA-89A69931EF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1075" y="3638550"/>
            <a:ext cx="255587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2882"/>
                                        </p:tgtEl>
                                        <p:attrNameLst>
                                          <p:attrName>style.visibility</p:attrName>
                                        </p:attrNameLst>
                                      </p:cBhvr>
                                      <p:to>
                                        <p:strVal val="visible"/>
                                      </p:to>
                                    </p:set>
                                    <p:animEffect transition="in" filter="dissolve">
                                      <p:cBhvr>
                                        <p:cTn id="7" dur="500"/>
                                        <p:tgtEl>
                                          <p:spTgt spid="1228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22884"/>
                                        </p:tgtEl>
                                        <p:attrNameLst>
                                          <p:attrName>style.visibility</p:attrName>
                                        </p:attrNameLst>
                                      </p:cBhvr>
                                      <p:to>
                                        <p:strVal val="visible"/>
                                      </p:to>
                                    </p:set>
                                    <p:animEffect transition="in" filter="dissolve">
                                      <p:cBhvr>
                                        <p:cTn id="12" dur="500"/>
                                        <p:tgtEl>
                                          <p:spTgt spid="1228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olo 1">
            <a:extLst>
              <a:ext uri="{FF2B5EF4-FFF2-40B4-BE49-F238E27FC236}">
                <a16:creationId xmlns:a16="http://schemas.microsoft.com/office/drawing/2014/main" id="{8596BF3D-5DCD-ED95-5C5D-D650E49AE20A}"/>
              </a:ext>
            </a:extLst>
          </p:cNvPr>
          <p:cNvSpPr>
            <a:spLocks noGrp="1"/>
          </p:cNvSpPr>
          <p:nvPr>
            <p:ph type="title"/>
          </p:nvPr>
        </p:nvSpPr>
        <p:spPr/>
        <p:txBody>
          <a:bodyPr/>
          <a:lstStyle/>
          <a:p>
            <a:r>
              <a:rPr lang="it-IT" altLang="it-IT"/>
              <a:t>Human Rights Watch</a:t>
            </a:r>
          </a:p>
        </p:txBody>
      </p:sp>
      <p:sp>
        <p:nvSpPr>
          <p:cNvPr id="34818" name="Segnaposto contenuto 2">
            <a:extLst>
              <a:ext uri="{FF2B5EF4-FFF2-40B4-BE49-F238E27FC236}">
                <a16:creationId xmlns:a16="http://schemas.microsoft.com/office/drawing/2014/main" id="{A2D896D6-BC71-8A74-5477-E1C72AB4C752}"/>
              </a:ext>
            </a:extLst>
          </p:cNvPr>
          <p:cNvSpPr>
            <a:spLocks noGrp="1"/>
          </p:cNvSpPr>
          <p:nvPr>
            <p:ph idx="1"/>
          </p:nvPr>
        </p:nvSpPr>
        <p:spPr>
          <a:xfrm>
            <a:off x="914400" y="3033713"/>
            <a:ext cx="7315200" cy="2400300"/>
          </a:xfrm>
        </p:spPr>
        <p:txBody>
          <a:bodyPr/>
          <a:lstStyle/>
          <a:p>
            <a:r>
              <a:rPr lang="el-GR" altLang="it-IT"/>
              <a:t>Το </a:t>
            </a:r>
            <a:r>
              <a:rPr lang="it-IT" altLang="it-IT"/>
              <a:t>Human Rights Watch (HRW) </a:t>
            </a:r>
            <a:r>
              <a:rPr lang="el-GR" altLang="it-IT"/>
              <a:t>είναι μια μη κερδοσκοπική οργάνωση που ασχολείται με την παρακολούθηση και την αναφορά της κατάστασης των ανθρωπίνων δικαιωμάτων σε διάφορες χώρες παγκοσμίως. Η </a:t>
            </a:r>
            <a:r>
              <a:rPr lang="it-IT" altLang="it-IT"/>
              <a:t>HRW </a:t>
            </a:r>
            <a:r>
              <a:rPr lang="el-GR" altLang="it-IT"/>
              <a:t>επικεντρώνεται στην παρακολούθηση των κυβερνητικών δραστηριοτήτων και των επιχειρήσεων που παραβιάζουν τα ανθρώπινα δικαιώματα, και ασκεί πίεση για τη βελτίωση της κατάστασης.</a:t>
            </a:r>
            <a:endParaRPr lang="it-IT" altLang="it-IT"/>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6234B676-1E76-FBE4-2FD2-D615A20E9C80}"/>
              </a:ext>
            </a:extLst>
          </p:cNvPr>
          <p:cNvSpPr>
            <a:spLocks noGrp="1"/>
          </p:cNvSpPr>
          <p:nvPr>
            <p:ph type="title"/>
          </p:nvPr>
        </p:nvSpPr>
        <p:spPr/>
        <p:txBody>
          <a:bodyPr/>
          <a:lstStyle/>
          <a:p>
            <a:pPr algn="ctr" eaLnBrk="1" hangingPunct="1"/>
            <a:r>
              <a:rPr lang="el-GR" altLang="el-GR" sz="3600"/>
              <a:t>Η αρχή της ισορροπίας στα δικαιώματα και τις ευθύνες εργαζομένων και εργοδοτών</a:t>
            </a:r>
            <a:endParaRPr lang="en-US" altLang="el-GR" sz="3600"/>
          </a:p>
        </p:txBody>
      </p:sp>
      <p:sp>
        <p:nvSpPr>
          <p:cNvPr id="24578" name="Content Placeholder 2">
            <a:extLst>
              <a:ext uri="{FF2B5EF4-FFF2-40B4-BE49-F238E27FC236}">
                <a16:creationId xmlns:a16="http://schemas.microsoft.com/office/drawing/2014/main" id="{1FFFC24E-0DCF-5DB9-41C5-1017BBE38AA9}"/>
              </a:ext>
            </a:extLst>
          </p:cNvPr>
          <p:cNvSpPr>
            <a:spLocks noGrp="1"/>
          </p:cNvSpPr>
          <p:nvPr>
            <p:ph idx="1"/>
          </p:nvPr>
        </p:nvSpPr>
        <p:spPr/>
        <p:txBody>
          <a:bodyPr/>
          <a:lstStyle/>
          <a:p>
            <a:pPr eaLnBrk="1" hangingPunct="1"/>
            <a:r>
              <a:rPr lang="el-GR" altLang="el-GR"/>
              <a:t>Βρισκόμαστε εμπρός σε μια ισορροπία δικαιωμάτων και ευθυνών τόσο του εργαζομένου όσο και του εργοδότη, που προέρχεται από τη σύγκλιση των αρχών τους και που συναρτάται με το ανταγωνιστικό περιβάλλον, τις κοινωνικοοικονομικές συνθήκες, τις τεχνολογικές πραγματικότητες και τις νομικές επιταγές. Οι εταιρείες αντιμετωπίζουν το θέμα αυτό σαν μια διοικητική αρχή υψηλής σημασίας.</a:t>
            </a:r>
            <a:endParaRPr lang="en-US" altLang="el-G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C94B1D76-0A29-DBC1-E51C-5078BDD4C41C}"/>
              </a:ext>
            </a:extLst>
          </p:cNvPr>
          <p:cNvSpPr>
            <a:spLocks noGrp="1"/>
          </p:cNvSpPr>
          <p:nvPr>
            <p:ph type="title"/>
          </p:nvPr>
        </p:nvSpPr>
        <p:spPr>
          <a:xfrm>
            <a:off x="914400" y="485775"/>
            <a:ext cx="7315200" cy="1154113"/>
          </a:xfrm>
        </p:spPr>
        <p:txBody>
          <a:bodyPr/>
          <a:lstStyle/>
          <a:p>
            <a:pPr eaLnBrk="1" hangingPunct="1"/>
            <a:r>
              <a:rPr lang="el-GR" altLang="el-GR"/>
              <a:t>Δικαιώματα των εργαζομένων</a:t>
            </a:r>
            <a:endParaRPr lang="en-US" altLang="el-GR"/>
          </a:p>
        </p:txBody>
      </p:sp>
      <p:sp>
        <p:nvSpPr>
          <p:cNvPr id="25602" name="Content Placeholder 2">
            <a:extLst>
              <a:ext uri="{FF2B5EF4-FFF2-40B4-BE49-F238E27FC236}">
                <a16:creationId xmlns:a16="http://schemas.microsoft.com/office/drawing/2014/main" id="{1DF1A541-8072-8351-9737-29C0650A43B8}"/>
              </a:ext>
            </a:extLst>
          </p:cNvPr>
          <p:cNvSpPr>
            <a:spLocks noGrp="1"/>
          </p:cNvSpPr>
          <p:nvPr>
            <p:ph idx="1"/>
          </p:nvPr>
        </p:nvSpPr>
        <p:spPr>
          <a:xfrm>
            <a:off x="914400" y="2033588"/>
            <a:ext cx="7315200" cy="3540125"/>
          </a:xfrm>
        </p:spPr>
        <p:txBody>
          <a:bodyPr/>
          <a:lstStyle/>
          <a:p>
            <a:pPr eaLnBrk="1" hangingPunct="1"/>
            <a:r>
              <a:rPr lang="el-GR" altLang="el-GR"/>
              <a:t>Το δικαίωμα δίκαιης ανταμοιβής.</a:t>
            </a:r>
          </a:p>
          <a:p>
            <a:pPr eaLnBrk="1" hangingPunct="1"/>
            <a:r>
              <a:rPr lang="el-GR" altLang="el-GR"/>
              <a:t>Το δικαίωμα εργασίας σε ένα ασφαλές εργασιακό περιβάλλον.</a:t>
            </a:r>
          </a:p>
          <a:p>
            <a:pPr eaLnBrk="1" hangingPunct="1"/>
            <a:r>
              <a:rPr lang="el-GR" altLang="el-GR"/>
              <a:t>Το δικαίωμα σε ποιοτικά αναβαθμισμένο περιβάλλον.</a:t>
            </a:r>
          </a:p>
          <a:p>
            <a:pPr eaLnBrk="1" hangingPunct="1"/>
            <a:r>
              <a:rPr lang="el-GR" altLang="el-GR"/>
              <a:t>Το δικαίωμα σε μια εργασία που προσφέρει προσωπική ικανοποίηση.</a:t>
            </a:r>
          </a:p>
          <a:p>
            <a:pPr eaLnBrk="1" hangingPunct="1"/>
            <a:r>
              <a:rPr lang="el-GR" altLang="el-GR"/>
              <a:t>Το δικαίωμα απασχόλησης χωρίς διακρίσεις με βάση την ηλικία, το φύλο, τη φυλή, το χρώμα κ.λπ.</a:t>
            </a:r>
          </a:p>
          <a:p>
            <a:pPr eaLnBrk="1" hangingPunct="1"/>
            <a:r>
              <a:rPr lang="el-GR" altLang="el-GR"/>
              <a:t>Το δικαίωμα της έννομης διαχείρισης των υποθέσεων του εργαζομένου.</a:t>
            </a:r>
            <a:endParaRPr lang="en-US" altLang="el-G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41383891-9B5E-4597-873C-0776EBC2A86B}"/>
              </a:ext>
            </a:extLst>
          </p:cNvPr>
          <p:cNvSpPr>
            <a:spLocks noGrp="1"/>
          </p:cNvSpPr>
          <p:nvPr>
            <p:ph type="title"/>
          </p:nvPr>
        </p:nvSpPr>
        <p:spPr>
          <a:xfrm>
            <a:off x="914400" y="828675"/>
            <a:ext cx="7315200" cy="1154113"/>
          </a:xfrm>
        </p:spPr>
        <p:txBody>
          <a:bodyPr/>
          <a:lstStyle/>
          <a:p>
            <a:pPr eaLnBrk="1" hangingPunct="1"/>
            <a:r>
              <a:rPr lang="el-GR" altLang="el-GR"/>
              <a:t>Δικαιώματα των εργοδοτών</a:t>
            </a:r>
            <a:endParaRPr lang="en-US" altLang="el-GR"/>
          </a:p>
        </p:txBody>
      </p:sp>
      <p:sp>
        <p:nvSpPr>
          <p:cNvPr id="26626" name="Content Placeholder 2">
            <a:extLst>
              <a:ext uri="{FF2B5EF4-FFF2-40B4-BE49-F238E27FC236}">
                <a16:creationId xmlns:a16="http://schemas.microsoft.com/office/drawing/2014/main" id="{01BDD773-B191-7DFA-7C99-9F4C93DEE518}"/>
              </a:ext>
            </a:extLst>
          </p:cNvPr>
          <p:cNvSpPr>
            <a:spLocks noGrp="1"/>
          </p:cNvSpPr>
          <p:nvPr>
            <p:ph idx="1"/>
          </p:nvPr>
        </p:nvSpPr>
        <p:spPr/>
        <p:txBody>
          <a:bodyPr/>
          <a:lstStyle/>
          <a:p>
            <a:pPr eaLnBrk="1" hangingPunct="1">
              <a:lnSpc>
                <a:spcPct val="90000"/>
              </a:lnSpc>
            </a:pPr>
            <a:r>
              <a:rPr lang="el-GR" altLang="el-GR"/>
              <a:t>Συμμετοχή στις διαδικασίες και τα σχέδια της επιχείρησης.</a:t>
            </a:r>
          </a:p>
          <a:p>
            <a:pPr eaLnBrk="1" hangingPunct="1">
              <a:lnSpc>
                <a:spcPct val="90000"/>
              </a:lnSpc>
            </a:pPr>
            <a:r>
              <a:rPr lang="el-GR" altLang="el-GR"/>
              <a:t>Να ενεργεί κατά νόμιμο και ηθικό τρόπο.</a:t>
            </a:r>
          </a:p>
          <a:p>
            <a:pPr eaLnBrk="1" hangingPunct="1">
              <a:lnSpc>
                <a:spcPct val="90000"/>
              </a:lnSpc>
            </a:pPr>
            <a:r>
              <a:rPr lang="el-GR" altLang="el-GR"/>
              <a:t>Να εργάζεται τις ώρες εργασίας που προβλέπονται.</a:t>
            </a:r>
          </a:p>
          <a:p>
            <a:pPr eaLnBrk="1" hangingPunct="1">
              <a:lnSpc>
                <a:spcPct val="90000"/>
              </a:lnSpc>
            </a:pPr>
            <a:r>
              <a:rPr lang="el-GR" altLang="el-GR"/>
              <a:t>Να μην αναλαμβάνει έργα που δεν συγκαταλέγονται στις εταιρικές του υποχρεώσεις.</a:t>
            </a:r>
          </a:p>
          <a:p>
            <a:pPr eaLnBrk="1" hangingPunct="1">
              <a:lnSpc>
                <a:spcPct val="90000"/>
              </a:lnSpc>
            </a:pPr>
            <a:r>
              <a:rPr lang="el-GR" altLang="el-GR"/>
              <a:t>Να διαφυλάττει τα εταιρικά μυστικά.</a:t>
            </a:r>
          </a:p>
          <a:p>
            <a:pPr eaLnBrk="1" hangingPunct="1">
              <a:lnSpc>
                <a:spcPct val="90000"/>
              </a:lnSpc>
            </a:pPr>
            <a:r>
              <a:rPr lang="el-GR" altLang="el-GR"/>
              <a:t>Να σέβεται την εταιρική περιουσία και τεχνογνωσία.</a:t>
            </a:r>
          </a:p>
          <a:p>
            <a:pPr eaLnBrk="1" hangingPunct="1">
              <a:lnSpc>
                <a:spcPct val="90000"/>
              </a:lnSpc>
            </a:pPr>
            <a:r>
              <a:rPr lang="el-GR" altLang="el-GR"/>
              <a:t>Να διατηρεί καλές σχέσεις με υφιστάμενους και προϊστάμενους.</a:t>
            </a:r>
          </a:p>
          <a:p>
            <a:pPr eaLnBrk="1" hangingPunct="1">
              <a:lnSpc>
                <a:spcPct val="90000"/>
              </a:lnSpc>
            </a:pPr>
            <a:endParaRPr lang="en-US" altLang="el-G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olo 1">
            <a:extLst>
              <a:ext uri="{FF2B5EF4-FFF2-40B4-BE49-F238E27FC236}">
                <a16:creationId xmlns:a16="http://schemas.microsoft.com/office/drawing/2014/main" id="{F4192B17-E9BF-958E-075F-984AC83189D2}"/>
              </a:ext>
            </a:extLst>
          </p:cNvPr>
          <p:cNvSpPr>
            <a:spLocks noGrp="1"/>
          </p:cNvSpPr>
          <p:nvPr>
            <p:ph type="title"/>
          </p:nvPr>
        </p:nvSpPr>
        <p:spPr>
          <a:xfrm>
            <a:off x="598488" y="1303338"/>
            <a:ext cx="7315200" cy="1154112"/>
          </a:xfrm>
        </p:spPr>
        <p:txBody>
          <a:bodyPr/>
          <a:lstStyle/>
          <a:p>
            <a:r>
              <a:rPr lang="el-GR" altLang="it-IT" sz="3200"/>
              <a:t>Ποια χώρα είχε το μεγαλύτερο ποσοστό καταπάτησης εργασιακών δικαιωμάτων το 2022;</a:t>
            </a:r>
            <a:endParaRPr lang="it-IT" altLang="it-IT" sz="3200"/>
          </a:p>
        </p:txBody>
      </p:sp>
      <p:pic>
        <p:nvPicPr>
          <p:cNvPr id="124930" name="Picture 2" descr="Ινδία - Βικιταξίδια">
            <a:extLst>
              <a:ext uri="{FF2B5EF4-FFF2-40B4-BE49-F238E27FC236}">
                <a16:creationId xmlns:a16="http://schemas.microsoft.com/office/drawing/2014/main" id="{91E232D0-58F4-4BC6-2426-6EC68EE550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8663" y="2457450"/>
            <a:ext cx="4122737" cy="412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4930"/>
                                        </p:tgtEl>
                                        <p:attrNameLst>
                                          <p:attrName>style.visibility</p:attrName>
                                        </p:attrNameLst>
                                      </p:cBhvr>
                                      <p:to>
                                        <p:strVal val="visible"/>
                                      </p:to>
                                    </p:set>
                                    <p:animEffect transition="in" filter="dissolve">
                                      <p:cBhvr>
                                        <p:cTn id="7" dur="500"/>
                                        <p:tgtEl>
                                          <p:spTgt spid="1249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Segnaposto contenuto 4">
            <a:extLst>
              <a:ext uri="{FF2B5EF4-FFF2-40B4-BE49-F238E27FC236}">
                <a16:creationId xmlns:a16="http://schemas.microsoft.com/office/drawing/2014/main" id="{0395B4F7-D867-95AE-46FF-B88142BD2B0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95325" y="303213"/>
            <a:ext cx="7104063" cy="6251575"/>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a:extLst>
              <a:ext uri="{FF2B5EF4-FFF2-40B4-BE49-F238E27FC236}">
                <a16:creationId xmlns:a16="http://schemas.microsoft.com/office/drawing/2014/main" id="{A6E15768-3E7A-6B7B-DA3A-7157B88A656C}"/>
              </a:ext>
            </a:extLst>
          </p:cNvPr>
          <p:cNvSpPr>
            <a:spLocks noGrp="1"/>
          </p:cNvSpPr>
          <p:nvPr>
            <p:ph type="title"/>
          </p:nvPr>
        </p:nvSpPr>
        <p:spPr>
          <a:xfrm>
            <a:off x="914400" y="1544638"/>
            <a:ext cx="7315200" cy="2541587"/>
          </a:xfrm>
        </p:spPr>
        <p:txBody>
          <a:bodyPr/>
          <a:lstStyle/>
          <a:p>
            <a:pPr algn="ctr" eaLnBrk="1" hangingPunct="1"/>
            <a:r>
              <a:rPr lang="el-GR" altLang="el-GR"/>
              <a:t>Οι εργαζόμενοι του 21</a:t>
            </a:r>
            <a:r>
              <a:rPr lang="el-GR" altLang="el-GR" baseline="30000"/>
              <a:t>ου</a:t>
            </a:r>
            <a:r>
              <a:rPr lang="el-GR" altLang="el-GR"/>
              <a:t> αιώνα</a:t>
            </a:r>
            <a:endParaRPr lang="en-US" altLang="el-G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olo 1">
            <a:extLst>
              <a:ext uri="{FF2B5EF4-FFF2-40B4-BE49-F238E27FC236}">
                <a16:creationId xmlns:a16="http://schemas.microsoft.com/office/drawing/2014/main" id="{FE46FFA7-606D-7556-15A2-E32485602728}"/>
              </a:ext>
            </a:extLst>
          </p:cNvPr>
          <p:cNvSpPr>
            <a:spLocks noGrp="1"/>
          </p:cNvSpPr>
          <p:nvPr>
            <p:ph type="title"/>
          </p:nvPr>
        </p:nvSpPr>
        <p:spPr/>
        <p:txBody>
          <a:bodyPr/>
          <a:lstStyle/>
          <a:p>
            <a:r>
              <a:rPr lang="el-GR" altLang="it-IT"/>
              <a:t>1</a:t>
            </a:r>
            <a:r>
              <a:rPr lang="el-GR" altLang="it-IT" baseline="30000"/>
              <a:t>η</a:t>
            </a:r>
            <a:r>
              <a:rPr lang="el-GR" altLang="it-IT"/>
              <a:t> Μελέτη Περίπτωσης</a:t>
            </a:r>
            <a:endParaRPr lang="it-IT" altLang="it-IT"/>
          </a:p>
        </p:txBody>
      </p:sp>
      <p:pic>
        <p:nvPicPr>
          <p:cNvPr id="28674" name="Picture 2" descr="Gokaldas Exports Ltd's subsidiary inaugurates manufacturing unit |  EquityBulls">
            <a:extLst>
              <a:ext uri="{FF2B5EF4-FFF2-40B4-BE49-F238E27FC236}">
                <a16:creationId xmlns:a16="http://schemas.microsoft.com/office/drawing/2014/main" id="{BB9866C3-59C4-BDBA-8ECD-9C337B92FB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2963" y="3381375"/>
            <a:ext cx="4708525"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olo 1">
            <a:extLst>
              <a:ext uri="{FF2B5EF4-FFF2-40B4-BE49-F238E27FC236}">
                <a16:creationId xmlns:a16="http://schemas.microsoft.com/office/drawing/2014/main" id="{354D29C3-9E90-7044-5B58-0A5FAE6EA96F}"/>
              </a:ext>
            </a:extLst>
          </p:cNvPr>
          <p:cNvSpPr>
            <a:spLocks noGrp="1"/>
          </p:cNvSpPr>
          <p:nvPr>
            <p:ph type="title"/>
          </p:nvPr>
        </p:nvSpPr>
        <p:spPr>
          <a:xfrm>
            <a:off x="704850" y="366713"/>
            <a:ext cx="7315200" cy="1154112"/>
          </a:xfrm>
        </p:spPr>
        <p:txBody>
          <a:bodyPr/>
          <a:lstStyle/>
          <a:p>
            <a:r>
              <a:rPr lang="el-GR" altLang="it-IT"/>
              <a:t>Το σκάνδαλο</a:t>
            </a:r>
            <a:endParaRPr lang="it-IT" altLang="it-IT"/>
          </a:p>
        </p:txBody>
      </p:sp>
      <p:sp>
        <p:nvSpPr>
          <p:cNvPr id="36866" name="Segnaposto contenuto 2">
            <a:extLst>
              <a:ext uri="{FF2B5EF4-FFF2-40B4-BE49-F238E27FC236}">
                <a16:creationId xmlns:a16="http://schemas.microsoft.com/office/drawing/2014/main" id="{70F71307-9DDD-4488-C796-890E238925B8}"/>
              </a:ext>
            </a:extLst>
          </p:cNvPr>
          <p:cNvSpPr>
            <a:spLocks noGrp="1"/>
          </p:cNvSpPr>
          <p:nvPr>
            <p:ph idx="1"/>
          </p:nvPr>
        </p:nvSpPr>
        <p:spPr>
          <a:xfrm>
            <a:off x="704850" y="1835150"/>
            <a:ext cx="7315200" cy="3538538"/>
          </a:xfrm>
        </p:spPr>
        <p:txBody>
          <a:bodyPr/>
          <a:lstStyle/>
          <a:p>
            <a:r>
              <a:rPr lang="el-GR" altLang="it-IT"/>
              <a:t>Η εταιρεία </a:t>
            </a:r>
            <a:r>
              <a:rPr lang="it-IT" altLang="it-IT"/>
              <a:t>Gokaldas Exports </a:t>
            </a:r>
            <a:r>
              <a:rPr lang="el-GR" altLang="it-IT"/>
              <a:t>είναι μια από τις μεγαλύτερες εταιρείες εξαγωγής ενδυμάτων στην Ινδία. Ιδρύθηκε το 1979 και εξάγει ενδύματα σε περισσότερες από 70 χώρες παγκοσμίως. Η εταιρεία διαθέτει πολλές εργοστασιακές μονάδες σε διάφορες περιοχές της Ινδίας και απασχολεί περίπου 45.000 εργαζομένους.</a:t>
            </a:r>
          </a:p>
          <a:p>
            <a:r>
              <a:rPr lang="el-GR" altLang="it-IT"/>
              <a:t>Σύμφωνα με την έκθεση του </a:t>
            </a:r>
            <a:r>
              <a:rPr lang="it-IT" altLang="it-IT"/>
              <a:t>Human Rights Watch </a:t>
            </a:r>
            <a:r>
              <a:rPr lang="el-GR" altLang="it-IT"/>
              <a:t>το 2011, η εταιρεία εκμεταλλευόταν τους εργαζόμενούς της με παράνομες εργασιακές πρακτικές. Η έκθεση αναφέρει ότι οι εργαζόμενοι εργάζονταν υπερωρίες χωρίς πληρωμή, δεν είχαν δικαίωμα σε άδειες και οι απολύσεις ήταν στην διακριτική ευχέρεια του υπεύθυνου βάρδιας. Επιπλέον, οι εργαζόμενοι εργάζονταν σε επικίνδυνες συνθήκες και δεν είχαν πρόσβαση σε επαρκή προστασία από τις επιβλαβείς ουσίες που χρησιμοποιούνταν στην παραγωγή ενδυμάτων.</a:t>
            </a:r>
          </a:p>
          <a:p>
            <a:endParaRPr lang="it-IT" altLang="it-IT"/>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olo 1">
            <a:extLst>
              <a:ext uri="{FF2B5EF4-FFF2-40B4-BE49-F238E27FC236}">
                <a16:creationId xmlns:a16="http://schemas.microsoft.com/office/drawing/2014/main" id="{AE51ED9A-4F6A-9B2C-0FEC-E42A7710D2C1}"/>
              </a:ext>
            </a:extLst>
          </p:cNvPr>
          <p:cNvSpPr>
            <a:spLocks noGrp="1"/>
          </p:cNvSpPr>
          <p:nvPr>
            <p:ph type="title"/>
          </p:nvPr>
        </p:nvSpPr>
        <p:spPr>
          <a:xfrm>
            <a:off x="620713" y="336550"/>
            <a:ext cx="7315200" cy="1154113"/>
          </a:xfrm>
        </p:spPr>
        <p:txBody>
          <a:bodyPr/>
          <a:lstStyle/>
          <a:p>
            <a:r>
              <a:rPr lang="el-GR" altLang="it-IT"/>
              <a:t>Η αποζημίωση ήρθε 11 χρόνια μετά…</a:t>
            </a:r>
            <a:endParaRPr lang="it-IT" altLang="it-IT"/>
          </a:p>
        </p:txBody>
      </p:sp>
      <p:pic>
        <p:nvPicPr>
          <p:cNvPr id="37890" name="Segnaposto contenuto 4">
            <a:extLst>
              <a:ext uri="{FF2B5EF4-FFF2-40B4-BE49-F238E27FC236}">
                <a16:creationId xmlns:a16="http://schemas.microsoft.com/office/drawing/2014/main" id="{0DF4BC28-6BBA-0639-DD76-A75DAF67D1E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55763" y="1784350"/>
            <a:ext cx="5832475" cy="4892675"/>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olo 1">
            <a:extLst>
              <a:ext uri="{FF2B5EF4-FFF2-40B4-BE49-F238E27FC236}">
                <a16:creationId xmlns:a16="http://schemas.microsoft.com/office/drawing/2014/main" id="{D8560417-7757-7790-32EE-CD239AB2AD6A}"/>
              </a:ext>
            </a:extLst>
          </p:cNvPr>
          <p:cNvSpPr>
            <a:spLocks noGrp="1"/>
          </p:cNvSpPr>
          <p:nvPr>
            <p:ph type="title"/>
          </p:nvPr>
        </p:nvSpPr>
        <p:spPr>
          <a:xfrm>
            <a:off x="744538" y="1355725"/>
            <a:ext cx="7315200" cy="1154113"/>
          </a:xfrm>
        </p:spPr>
        <p:txBody>
          <a:bodyPr/>
          <a:lstStyle/>
          <a:p>
            <a:r>
              <a:rPr lang="el-GR" altLang="it-IT"/>
              <a:t>2η Μελέτη Περίπτωσης</a:t>
            </a:r>
            <a:br>
              <a:rPr lang="it-IT" altLang="it-IT"/>
            </a:br>
            <a:r>
              <a:rPr lang="it-IT" altLang="it-IT"/>
              <a:t>Nike Indonesia</a:t>
            </a:r>
          </a:p>
        </p:txBody>
      </p:sp>
      <p:pic>
        <p:nvPicPr>
          <p:cNvPr id="29698" name="Picture 2" descr="Nike to Pay Indonesian Workers $1 Million">
            <a:extLst>
              <a:ext uri="{FF2B5EF4-FFF2-40B4-BE49-F238E27FC236}">
                <a16:creationId xmlns:a16="http://schemas.microsoft.com/office/drawing/2014/main" id="{DB9DD467-00C8-9B2B-FB08-CFE63ACBDB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0638" y="2813050"/>
            <a:ext cx="6221412" cy="350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olo 1">
            <a:extLst>
              <a:ext uri="{FF2B5EF4-FFF2-40B4-BE49-F238E27FC236}">
                <a16:creationId xmlns:a16="http://schemas.microsoft.com/office/drawing/2014/main" id="{4449D61D-089B-AFC1-B995-EA644087D7EA}"/>
              </a:ext>
            </a:extLst>
          </p:cNvPr>
          <p:cNvSpPr>
            <a:spLocks noGrp="1"/>
          </p:cNvSpPr>
          <p:nvPr>
            <p:ph type="title"/>
          </p:nvPr>
        </p:nvSpPr>
        <p:spPr/>
        <p:txBody>
          <a:bodyPr/>
          <a:lstStyle/>
          <a:p>
            <a:endParaRPr lang="it-IT" altLang="it-IT"/>
          </a:p>
        </p:txBody>
      </p:sp>
      <p:pic>
        <p:nvPicPr>
          <p:cNvPr id="38914" name="Segnaposto contenuto 4">
            <a:extLst>
              <a:ext uri="{FF2B5EF4-FFF2-40B4-BE49-F238E27FC236}">
                <a16:creationId xmlns:a16="http://schemas.microsoft.com/office/drawing/2014/main" id="{832CF029-E6D1-1E97-D391-60FD1FE8525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06413" y="798513"/>
            <a:ext cx="7723187" cy="5621337"/>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olo 1">
            <a:extLst>
              <a:ext uri="{FF2B5EF4-FFF2-40B4-BE49-F238E27FC236}">
                <a16:creationId xmlns:a16="http://schemas.microsoft.com/office/drawing/2014/main" id="{7891F2E9-9646-285B-0CB7-7D0BC4B7963C}"/>
              </a:ext>
            </a:extLst>
          </p:cNvPr>
          <p:cNvSpPr>
            <a:spLocks noGrp="1"/>
          </p:cNvSpPr>
          <p:nvPr>
            <p:ph type="title"/>
          </p:nvPr>
        </p:nvSpPr>
        <p:spPr>
          <a:xfrm>
            <a:off x="528638" y="1544638"/>
            <a:ext cx="8374062" cy="1154112"/>
          </a:xfrm>
        </p:spPr>
        <p:txBody>
          <a:bodyPr/>
          <a:lstStyle/>
          <a:p>
            <a:r>
              <a:rPr lang="it-IT" altLang="it-IT">
                <a:latin typeface="Söhne"/>
              </a:rPr>
              <a:t>Clean Clothes Campaign vs. </a:t>
            </a:r>
            <a:r>
              <a:rPr lang="it-IT" altLang="it-IT"/>
              <a:t>Nike Indonesia</a:t>
            </a:r>
          </a:p>
        </p:txBody>
      </p:sp>
      <p:sp>
        <p:nvSpPr>
          <p:cNvPr id="39938" name="Segnaposto contenuto 2">
            <a:extLst>
              <a:ext uri="{FF2B5EF4-FFF2-40B4-BE49-F238E27FC236}">
                <a16:creationId xmlns:a16="http://schemas.microsoft.com/office/drawing/2014/main" id="{1B8C1238-BA30-165E-55FF-18CCD598C67B}"/>
              </a:ext>
            </a:extLst>
          </p:cNvPr>
          <p:cNvSpPr>
            <a:spLocks noGrp="1"/>
          </p:cNvSpPr>
          <p:nvPr>
            <p:ph idx="1"/>
          </p:nvPr>
        </p:nvSpPr>
        <p:spPr/>
        <p:txBody>
          <a:bodyPr/>
          <a:lstStyle/>
          <a:p>
            <a:r>
              <a:rPr lang="el-GR" altLang="it-IT" sz="1800">
                <a:latin typeface="Söhne"/>
              </a:rPr>
              <a:t>Μια άλλη μελέτη περίπτωσης καταπάτησης εργασιακών δικαιωμάτων αφορά την εταιρεία </a:t>
            </a:r>
            <a:r>
              <a:rPr lang="it-IT" altLang="it-IT" sz="1800">
                <a:latin typeface="Söhne"/>
              </a:rPr>
              <a:t>Nike </a:t>
            </a:r>
            <a:r>
              <a:rPr lang="el-GR" altLang="it-IT" sz="1800">
                <a:latin typeface="Söhne"/>
              </a:rPr>
              <a:t>στην Ινδονησία. Η </a:t>
            </a:r>
            <a:r>
              <a:rPr lang="it-IT" altLang="it-IT" sz="1800">
                <a:latin typeface="Söhne"/>
              </a:rPr>
              <a:t>Nike </a:t>
            </a:r>
            <a:r>
              <a:rPr lang="el-GR" altLang="it-IT" sz="1800">
                <a:latin typeface="Söhne"/>
              </a:rPr>
              <a:t>είναι μια από τις μεγαλύτερες πολυεθνικές εταιρείες στον χώρο των αθλητικών ειδών και αθλητικής ένδυσης στον κόσμο.</a:t>
            </a:r>
          </a:p>
          <a:p>
            <a:r>
              <a:rPr lang="el-GR" altLang="it-IT" sz="1800">
                <a:latin typeface="Söhne"/>
              </a:rPr>
              <a:t>Σύμφωνα με μια έκθεση της οργάνωσης </a:t>
            </a:r>
            <a:r>
              <a:rPr lang="it-IT" altLang="it-IT" sz="1800">
                <a:latin typeface="Söhne"/>
              </a:rPr>
              <a:t>Clean Clothes Campaign </a:t>
            </a:r>
            <a:r>
              <a:rPr lang="el-GR" altLang="it-IT" sz="1800">
                <a:latin typeface="Söhne"/>
              </a:rPr>
              <a:t>του 2017, η </a:t>
            </a:r>
            <a:r>
              <a:rPr lang="it-IT" altLang="it-IT" sz="1800">
                <a:latin typeface="Söhne"/>
              </a:rPr>
              <a:t>Nike </a:t>
            </a:r>
            <a:r>
              <a:rPr lang="el-GR" altLang="it-IT" sz="1800">
                <a:latin typeface="Söhne"/>
              </a:rPr>
              <a:t>εκμεταλλεύεται τους εργαζομένους της στην Ινδονησία με παράνομες εργασιακές πρακτικές. Η έκθεση καταγγέλλει ότι οι εργαζόμενοι εργάζονταν υπερωρίες χωρίς πληρωμή, δεν είχαν δικαίωμα σε άδειες και δεν είχαν πρόσβαση σε επαρκή προστασία από τις επιβλαβείς ουσίες που χρησιμοποιούνταν στην παραγωγή των προϊόντων της </a:t>
            </a:r>
            <a:r>
              <a:rPr lang="it-IT" altLang="it-IT" sz="1800">
                <a:latin typeface="Söhne"/>
              </a:rPr>
              <a:t>Nike. </a:t>
            </a:r>
            <a:r>
              <a:rPr lang="el-GR" altLang="it-IT" sz="1800">
                <a:latin typeface="Söhne"/>
              </a:rPr>
              <a:t>Επιπλέον, οι εργαζόμενοι είχαν περιορισμένη πρόσβαση σε βασικά εργασιακά δικαιώματα, όπως το δικαίωμα στην ελευθερία της συνάθροισης και στο σχηματισμό συνδικάτων.</a:t>
            </a:r>
          </a:p>
          <a:p>
            <a:endParaRPr lang="it-IT" altLang="it-IT" sz="18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olo 1">
            <a:extLst>
              <a:ext uri="{FF2B5EF4-FFF2-40B4-BE49-F238E27FC236}">
                <a16:creationId xmlns:a16="http://schemas.microsoft.com/office/drawing/2014/main" id="{6FCE8C66-646A-98DD-DF0D-B831FA7BA787}"/>
              </a:ext>
            </a:extLst>
          </p:cNvPr>
          <p:cNvSpPr>
            <a:spLocks noGrp="1"/>
          </p:cNvSpPr>
          <p:nvPr>
            <p:ph type="title"/>
          </p:nvPr>
        </p:nvSpPr>
        <p:spPr>
          <a:xfrm>
            <a:off x="746125" y="2546350"/>
            <a:ext cx="7831138" cy="1154113"/>
          </a:xfrm>
        </p:spPr>
        <p:txBody>
          <a:bodyPr/>
          <a:lstStyle/>
          <a:p>
            <a:r>
              <a:rPr lang="el-GR" altLang="it-IT">
                <a:latin typeface="Century Gothic" panose="020B0502020202020204" pitchFamily="34" charset="0"/>
                <a:cs typeface="Angsana New" panose="02020603050405020304" pitchFamily="18" charset="-34"/>
              </a:rPr>
              <a:t>Πόσο </a:t>
            </a:r>
            <a:r>
              <a:rPr lang="it-IT" altLang="it-IT">
                <a:latin typeface="Century Gothic" panose="020B0502020202020204" pitchFamily="34" charset="0"/>
                <a:cs typeface="Angsana New" panose="02020603050405020304" pitchFamily="18" charset="-34"/>
              </a:rPr>
              <a:t>workplace literate </a:t>
            </a:r>
            <a:r>
              <a:rPr lang="el-GR" altLang="it-IT">
                <a:latin typeface="Century Gothic" panose="020B0502020202020204" pitchFamily="34" charset="0"/>
                <a:cs typeface="Angsana New" panose="02020603050405020304" pitchFamily="18" charset="-34"/>
              </a:rPr>
              <a:t>είσαι;</a:t>
            </a:r>
            <a:endParaRPr lang="it-IT" altLang="it-IT">
              <a:latin typeface="Century Gothic" panose="020B0502020202020204" pitchFamily="34" charset="0"/>
              <a:cs typeface="Angsana New" panose="02020603050405020304" pitchFamily="18" charset="-34"/>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08518F6-384A-E2AD-9F51-97DC6663B7F1}"/>
              </a:ext>
            </a:extLst>
          </p:cNvPr>
          <p:cNvSpPr>
            <a:spLocks noGrp="1"/>
          </p:cNvSpPr>
          <p:nvPr>
            <p:ph idx="1"/>
          </p:nvPr>
        </p:nvSpPr>
        <p:spPr>
          <a:xfrm>
            <a:off x="850900" y="2986088"/>
            <a:ext cx="7315200" cy="3538537"/>
          </a:xfrm>
        </p:spPr>
        <p:txBody>
          <a:bodyPr/>
          <a:lstStyle/>
          <a:p>
            <a:pPr marL="46037" indent="0">
              <a:buFont typeface="Wingdings" pitchFamily="2" charset="2"/>
              <a:buNone/>
              <a:defRPr/>
            </a:pPr>
            <a:r>
              <a:rPr lang="el-GR" dirty="0">
                <a:latin typeface="Söhne"/>
              </a:rPr>
              <a:t>Ποιος είναι ο στόχος του δικαιώματος στην εργασία; </a:t>
            </a:r>
          </a:p>
          <a:p>
            <a:pPr marL="46037" indent="0">
              <a:buFont typeface="Wingdings" pitchFamily="2" charset="2"/>
              <a:buNone/>
              <a:defRPr/>
            </a:pPr>
            <a:endParaRPr lang="el-GR" dirty="0">
              <a:latin typeface="Söhne"/>
            </a:endParaRPr>
          </a:p>
          <a:p>
            <a:pPr marL="46037" indent="0">
              <a:buFont typeface="Wingdings" pitchFamily="2" charset="2"/>
              <a:buNone/>
              <a:defRPr/>
            </a:pPr>
            <a:endParaRPr lang="el-GR" dirty="0">
              <a:latin typeface="Söhne"/>
            </a:endParaRPr>
          </a:p>
          <a:p>
            <a:pPr marL="503237" indent="-457200">
              <a:buFont typeface="Wingdings" pitchFamily="2" charset="2"/>
              <a:buAutoNum type="alphaLcPeriod"/>
              <a:defRPr/>
            </a:pPr>
            <a:r>
              <a:rPr lang="el-GR" dirty="0">
                <a:latin typeface="Söhne"/>
              </a:rPr>
              <a:t>Να εξασφαλιστεί η πλήρης απασχόληση των πολιτών. </a:t>
            </a:r>
          </a:p>
          <a:p>
            <a:pPr marL="503237" indent="-457200">
              <a:buFont typeface="Wingdings" pitchFamily="2" charset="2"/>
              <a:buAutoNum type="alphaLcPeriod"/>
              <a:defRPr/>
            </a:pPr>
            <a:r>
              <a:rPr lang="el-GR" dirty="0">
                <a:latin typeface="Söhne"/>
              </a:rPr>
              <a:t>Να παρέχεται στους εργαζομένους η δυνατότητα να αυξήσουν τα εισοδήματά τους.</a:t>
            </a:r>
          </a:p>
          <a:p>
            <a:pPr marL="503237" indent="-457200">
              <a:buFont typeface="Wingdings" pitchFamily="2" charset="2"/>
              <a:buAutoNum type="alphaLcPeriod"/>
              <a:defRPr/>
            </a:pPr>
            <a:r>
              <a:rPr lang="el-GR" dirty="0">
                <a:latin typeface="Söhne"/>
              </a:rPr>
              <a:t>Να εξασφαλιστούν καλές συνθήκες εργασίας και ασφάλεια στους εργαζομένους.</a:t>
            </a:r>
          </a:p>
        </p:txBody>
      </p:sp>
      <p:sp>
        <p:nvSpPr>
          <p:cNvPr id="4" name="Rettangolo 3">
            <a:extLst>
              <a:ext uri="{FF2B5EF4-FFF2-40B4-BE49-F238E27FC236}">
                <a16:creationId xmlns:a16="http://schemas.microsoft.com/office/drawing/2014/main" id="{E3391AE8-9835-392E-33E9-08557F36B4F6}"/>
              </a:ext>
            </a:extLst>
          </p:cNvPr>
          <p:cNvSpPr/>
          <p:nvPr/>
        </p:nvSpPr>
        <p:spPr>
          <a:xfrm>
            <a:off x="850900" y="4016375"/>
            <a:ext cx="6975475" cy="47466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37F634D-7CC5-2EED-CCCA-63E4C3D88E5D}"/>
              </a:ext>
            </a:extLst>
          </p:cNvPr>
          <p:cNvSpPr>
            <a:spLocks noGrp="1"/>
          </p:cNvSpPr>
          <p:nvPr>
            <p:ph idx="1"/>
          </p:nvPr>
        </p:nvSpPr>
        <p:spPr>
          <a:xfrm>
            <a:off x="850900" y="2986088"/>
            <a:ext cx="7315200" cy="3538537"/>
          </a:xfrm>
        </p:spPr>
        <p:txBody>
          <a:bodyPr/>
          <a:lstStyle/>
          <a:p>
            <a:pPr marL="46037" indent="0">
              <a:buFont typeface="Wingdings" pitchFamily="2" charset="2"/>
              <a:buNone/>
              <a:defRPr/>
            </a:pPr>
            <a:r>
              <a:rPr lang="el-GR" dirty="0">
                <a:latin typeface="Söhne"/>
              </a:rPr>
              <a:t>Ποιος/α θεωρείται ο "πατέρας" του εργατικού δικαίου; </a:t>
            </a:r>
          </a:p>
          <a:p>
            <a:pPr marL="46037" indent="0">
              <a:buFont typeface="Wingdings" pitchFamily="2" charset="2"/>
              <a:buNone/>
              <a:defRPr/>
            </a:pPr>
            <a:endParaRPr lang="el-GR" dirty="0">
              <a:latin typeface="Söhne"/>
            </a:endParaRPr>
          </a:p>
          <a:p>
            <a:pPr marL="46037" indent="0">
              <a:buFont typeface="Wingdings" pitchFamily="2" charset="2"/>
              <a:buNone/>
              <a:defRPr/>
            </a:pPr>
            <a:endParaRPr lang="el-GR" dirty="0">
              <a:latin typeface="Söhne"/>
            </a:endParaRPr>
          </a:p>
          <a:p>
            <a:pPr marL="503237" indent="-457200">
              <a:buFont typeface="Wingdings" pitchFamily="2" charset="2"/>
              <a:buAutoNum type="alphaLcPeriod"/>
              <a:defRPr/>
            </a:pPr>
            <a:r>
              <a:rPr lang="it-IT" dirty="0">
                <a:latin typeface="Söhne"/>
              </a:rPr>
              <a:t>John Stuart Mill </a:t>
            </a:r>
            <a:endParaRPr lang="el-GR" dirty="0">
              <a:latin typeface="Söhne"/>
            </a:endParaRPr>
          </a:p>
          <a:p>
            <a:pPr marL="503237" indent="-457200">
              <a:buFont typeface="Wingdings" pitchFamily="2" charset="2"/>
              <a:buAutoNum type="alphaLcPeriod"/>
              <a:defRPr/>
            </a:pPr>
            <a:r>
              <a:rPr lang="it-IT" dirty="0">
                <a:latin typeface="Söhne"/>
              </a:rPr>
              <a:t>Karl Marx </a:t>
            </a:r>
            <a:endParaRPr lang="el-GR" dirty="0">
              <a:latin typeface="Söhne"/>
            </a:endParaRPr>
          </a:p>
          <a:p>
            <a:pPr marL="503237" indent="-457200">
              <a:buFont typeface="Wingdings" pitchFamily="2" charset="2"/>
              <a:buAutoNum type="alphaLcPeriod"/>
              <a:defRPr/>
            </a:pPr>
            <a:r>
              <a:rPr lang="it-IT" dirty="0">
                <a:latin typeface="Söhne"/>
              </a:rPr>
              <a:t>William Blackstone</a:t>
            </a:r>
          </a:p>
        </p:txBody>
      </p:sp>
      <p:sp>
        <p:nvSpPr>
          <p:cNvPr id="4" name="Rettangolo 3">
            <a:extLst>
              <a:ext uri="{FF2B5EF4-FFF2-40B4-BE49-F238E27FC236}">
                <a16:creationId xmlns:a16="http://schemas.microsoft.com/office/drawing/2014/main" id="{D0A14E6F-79EF-1A44-4F32-6F318707A64A}"/>
              </a:ext>
            </a:extLst>
          </p:cNvPr>
          <p:cNvSpPr/>
          <p:nvPr/>
        </p:nvSpPr>
        <p:spPr>
          <a:xfrm>
            <a:off x="850900" y="4840288"/>
            <a:ext cx="6975475" cy="47625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a:extLst>
              <a:ext uri="{FF2B5EF4-FFF2-40B4-BE49-F238E27FC236}">
                <a16:creationId xmlns:a16="http://schemas.microsoft.com/office/drawing/2014/main" id="{85F75582-C419-AB55-39F5-BD4C1D72D7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451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CasellaDiTesto 4">
            <a:extLst>
              <a:ext uri="{FF2B5EF4-FFF2-40B4-BE49-F238E27FC236}">
                <a16:creationId xmlns:a16="http://schemas.microsoft.com/office/drawing/2014/main" id="{7B83C48E-7BFC-49F1-33E7-0D4FAB6F5DEB}"/>
              </a:ext>
            </a:extLst>
          </p:cNvPr>
          <p:cNvSpPr txBox="1">
            <a:spLocks noChangeArrowheads="1"/>
          </p:cNvSpPr>
          <p:nvPr/>
        </p:nvSpPr>
        <p:spPr bwMode="auto">
          <a:xfrm>
            <a:off x="5811838" y="2274888"/>
            <a:ext cx="2814637"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it-IT" altLang="it-IT">
                <a:latin typeface="Century Gothic" panose="020B0502020202020204" pitchFamily="34" charset="0"/>
              </a:rPr>
              <a:t>Ο Sir William Blackstone (10 Ιουλίου 1723 - 14 Φεβρουαρίου 1780) ήταν Άγγλος νομικός, δικαστής και πολιτικός των Συντηρητικών, γνωστός κυρίως για τη συγγραφή των Σχολίων για τους νόμους της Αγγλίας, τα οποία έγιναν η πιο γνωστή περιγραφή των δογμάτων του αγγλικού δικαίου.</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341E8317-7D04-551E-90B4-61C94023ED01}"/>
              </a:ext>
            </a:extLst>
          </p:cNvPr>
          <p:cNvSpPr>
            <a:spLocks noGrp="1"/>
          </p:cNvSpPr>
          <p:nvPr>
            <p:ph type="title"/>
          </p:nvPr>
        </p:nvSpPr>
        <p:spPr/>
        <p:txBody>
          <a:bodyPr/>
          <a:lstStyle/>
          <a:p>
            <a:pPr eaLnBrk="1" hangingPunct="1"/>
            <a:r>
              <a:rPr lang="el-GR" altLang="el-GR" sz="3600"/>
              <a:t>Η αναβάθμιση του ρόλου της εργαζόμενης γυναίκας</a:t>
            </a:r>
            <a:endParaRPr lang="en-US" altLang="el-GR" sz="3600"/>
          </a:p>
        </p:txBody>
      </p:sp>
      <p:sp>
        <p:nvSpPr>
          <p:cNvPr id="15362" name="Content Placeholder 2">
            <a:extLst>
              <a:ext uri="{FF2B5EF4-FFF2-40B4-BE49-F238E27FC236}">
                <a16:creationId xmlns:a16="http://schemas.microsoft.com/office/drawing/2014/main" id="{24618283-DF4A-7A7C-18E6-2CD617673070}"/>
              </a:ext>
            </a:extLst>
          </p:cNvPr>
          <p:cNvSpPr>
            <a:spLocks noGrp="1"/>
          </p:cNvSpPr>
          <p:nvPr>
            <p:ph idx="1"/>
          </p:nvPr>
        </p:nvSpPr>
        <p:spPr/>
        <p:txBody>
          <a:bodyPr/>
          <a:lstStyle/>
          <a:p>
            <a:pPr marL="44450" indent="0" eaLnBrk="1" hangingPunct="1">
              <a:buFont typeface="Wingdings" pitchFamily="2" charset="2"/>
              <a:buNone/>
            </a:pPr>
            <a:r>
              <a:rPr lang="el-GR" altLang="el-GR" sz="2400"/>
              <a:t>Τα τελευταία πενήντα χρόνια ο κοινωνικός ρόλος της γυναίκας έχει αλλάξει. Επακόλουθο αυτής της αλλαγής είναι η αναβάθμιση των δυνατοτήτων της στις διάφορες δουλειές. Βέβαια, και οι απαιτήσεις από τη γυναίκα στο εργασιακό της περιβάλλον αυξάνονται.</a:t>
            </a:r>
            <a:endParaRPr lang="en-US" altLang="el-GR" sz="2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5A0163B-0848-FF1B-3B75-E44055673DE0}"/>
              </a:ext>
            </a:extLst>
          </p:cNvPr>
          <p:cNvSpPr>
            <a:spLocks noGrp="1"/>
          </p:cNvSpPr>
          <p:nvPr>
            <p:ph idx="1"/>
          </p:nvPr>
        </p:nvSpPr>
        <p:spPr>
          <a:xfrm>
            <a:off x="850900" y="2986088"/>
            <a:ext cx="7315200" cy="3538537"/>
          </a:xfrm>
        </p:spPr>
        <p:txBody>
          <a:bodyPr/>
          <a:lstStyle/>
          <a:p>
            <a:pPr marL="46037" indent="0">
              <a:buFont typeface="Wingdings" pitchFamily="2" charset="2"/>
              <a:buNone/>
              <a:defRPr/>
            </a:pPr>
            <a:r>
              <a:rPr lang="el-GR" dirty="0">
                <a:latin typeface="Söhne"/>
              </a:rPr>
              <a:t>Ποιο είναι το όργανο της Ευρωπαϊκής Ένωσης που είναι υπεύθυνο για την προστασία των εργασιακών δικαιωμάτων στην Ευρώπη; </a:t>
            </a:r>
          </a:p>
          <a:p>
            <a:pPr marL="46037" indent="0">
              <a:buFont typeface="Wingdings" pitchFamily="2" charset="2"/>
              <a:buNone/>
              <a:defRPr/>
            </a:pPr>
            <a:endParaRPr lang="el-GR" dirty="0">
              <a:latin typeface="Söhne"/>
            </a:endParaRPr>
          </a:p>
          <a:p>
            <a:pPr marL="46037" indent="0">
              <a:buFont typeface="Wingdings" pitchFamily="2" charset="2"/>
              <a:buNone/>
              <a:defRPr/>
            </a:pPr>
            <a:endParaRPr lang="el-GR" dirty="0">
              <a:latin typeface="Söhne"/>
            </a:endParaRPr>
          </a:p>
          <a:p>
            <a:pPr marL="503237" indent="-457200">
              <a:buFont typeface="Wingdings" pitchFamily="2" charset="2"/>
              <a:buAutoNum type="alphaLcPeriod"/>
              <a:defRPr/>
            </a:pPr>
            <a:r>
              <a:rPr lang="el-GR" dirty="0">
                <a:latin typeface="Söhne"/>
              </a:rPr>
              <a:t>Το Ευρωπαϊκό Δικαστήριο. </a:t>
            </a:r>
          </a:p>
          <a:p>
            <a:pPr marL="503237" indent="-457200">
              <a:buFont typeface="Wingdings" pitchFamily="2" charset="2"/>
              <a:buAutoNum type="alphaLcPeriod"/>
              <a:defRPr/>
            </a:pPr>
            <a:r>
              <a:rPr lang="el-GR" dirty="0">
                <a:latin typeface="Söhne"/>
              </a:rPr>
              <a:t>Η Ευρωπαϊκή Επιτροπή. </a:t>
            </a:r>
          </a:p>
          <a:p>
            <a:pPr marL="503237" indent="-457200">
              <a:buFont typeface="Wingdings" pitchFamily="2" charset="2"/>
              <a:buAutoNum type="alphaLcPeriod"/>
              <a:defRPr/>
            </a:pPr>
            <a:r>
              <a:rPr lang="el-GR" dirty="0">
                <a:latin typeface="Söhne"/>
              </a:rPr>
              <a:t>Το Ευρωπαϊκό Συμβούλιο.</a:t>
            </a:r>
            <a:endParaRPr lang="it-IT" dirty="0"/>
          </a:p>
        </p:txBody>
      </p:sp>
      <p:sp>
        <p:nvSpPr>
          <p:cNvPr id="4" name="Rettangolo 3">
            <a:extLst>
              <a:ext uri="{FF2B5EF4-FFF2-40B4-BE49-F238E27FC236}">
                <a16:creationId xmlns:a16="http://schemas.microsoft.com/office/drawing/2014/main" id="{66CEF342-6849-F01C-7BC5-BE8DABF9626A}"/>
              </a:ext>
            </a:extLst>
          </p:cNvPr>
          <p:cNvSpPr/>
          <p:nvPr/>
        </p:nvSpPr>
        <p:spPr>
          <a:xfrm>
            <a:off x="779463" y="4754563"/>
            <a:ext cx="6975475" cy="439737"/>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0021DB4-3788-D3A2-A674-3A6D96E644F8}"/>
              </a:ext>
            </a:extLst>
          </p:cNvPr>
          <p:cNvSpPr>
            <a:spLocks noGrp="1"/>
          </p:cNvSpPr>
          <p:nvPr>
            <p:ph idx="1"/>
          </p:nvPr>
        </p:nvSpPr>
        <p:spPr>
          <a:xfrm>
            <a:off x="850900" y="2986088"/>
            <a:ext cx="7315200" cy="3538537"/>
          </a:xfrm>
        </p:spPr>
        <p:txBody>
          <a:bodyPr/>
          <a:lstStyle/>
          <a:p>
            <a:pPr marL="46037" indent="0">
              <a:buFont typeface="Wingdings" pitchFamily="2" charset="2"/>
              <a:buNone/>
              <a:defRPr/>
            </a:pPr>
            <a:r>
              <a:rPr lang="el-GR" dirty="0">
                <a:latin typeface="Söhne"/>
              </a:rPr>
              <a:t>Ποιος είναι ο στόχος της σύμβασης της ΔΟΕ (Διεθνούς Οργάνωσης Εργασίας) για την απασχόληση των νέων; </a:t>
            </a:r>
          </a:p>
          <a:p>
            <a:pPr marL="46037" indent="0">
              <a:buFont typeface="Wingdings" pitchFamily="2" charset="2"/>
              <a:buNone/>
              <a:defRPr/>
            </a:pPr>
            <a:endParaRPr lang="el-GR" dirty="0">
              <a:latin typeface="Söhne"/>
            </a:endParaRPr>
          </a:p>
          <a:p>
            <a:pPr marL="503237" indent="-457200">
              <a:buFont typeface="Wingdings" pitchFamily="2" charset="2"/>
              <a:buAutoNum type="alphaLcPeriod"/>
              <a:defRPr/>
            </a:pPr>
            <a:r>
              <a:rPr lang="el-GR" dirty="0">
                <a:latin typeface="Söhne"/>
              </a:rPr>
              <a:t>Να προστατεύσει τα δικαιώματα των εργαζομένων κάτω των 18 ετών. </a:t>
            </a:r>
          </a:p>
          <a:p>
            <a:pPr marL="503237" indent="-457200">
              <a:buFont typeface="Wingdings" pitchFamily="2" charset="2"/>
              <a:buAutoNum type="alphaLcPeriod"/>
              <a:defRPr/>
            </a:pPr>
            <a:r>
              <a:rPr lang="el-GR" dirty="0">
                <a:latin typeface="Söhne"/>
              </a:rPr>
              <a:t>Να εξασφαλίσει την πρόσβαση των νέων στην αγορά εργασίας και την προστασία τους από την ανεργία. </a:t>
            </a:r>
          </a:p>
          <a:p>
            <a:pPr marL="503237" indent="-457200">
              <a:buFont typeface="Wingdings" pitchFamily="2" charset="2"/>
              <a:buAutoNum type="alphaLcPeriod"/>
              <a:defRPr/>
            </a:pPr>
            <a:r>
              <a:rPr lang="el-GR" dirty="0">
                <a:latin typeface="Söhne"/>
              </a:rPr>
              <a:t>Να προαγάγει την επαγγελματική εκπαίδευση και κατάρτιση των νέων.</a:t>
            </a:r>
          </a:p>
        </p:txBody>
      </p:sp>
      <p:sp>
        <p:nvSpPr>
          <p:cNvPr id="4" name="Rettangolo 3">
            <a:extLst>
              <a:ext uri="{FF2B5EF4-FFF2-40B4-BE49-F238E27FC236}">
                <a16:creationId xmlns:a16="http://schemas.microsoft.com/office/drawing/2014/main" id="{B2A67636-9E05-A41E-7986-3FF5F2310FA9}"/>
              </a:ext>
            </a:extLst>
          </p:cNvPr>
          <p:cNvSpPr/>
          <p:nvPr/>
        </p:nvSpPr>
        <p:spPr>
          <a:xfrm>
            <a:off x="977900" y="4764088"/>
            <a:ext cx="6973888" cy="65246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2A6193E-9720-8675-385F-6BB15C3139EC}"/>
              </a:ext>
            </a:extLst>
          </p:cNvPr>
          <p:cNvSpPr>
            <a:spLocks noGrp="1"/>
          </p:cNvSpPr>
          <p:nvPr>
            <p:ph idx="1"/>
          </p:nvPr>
        </p:nvSpPr>
        <p:spPr>
          <a:xfrm>
            <a:off x="850900" y="2986088"/>
            <a:ext cx="7315200" cy="3538537"/>
          </a:xfrm>
        </p:spPr>
        <p:txBody>
          <a:bodyPr/>
          <a:lstStyle/>
          <a:p>
            <a:pPr marL="46037" indent="0">
              <a:buFont typeface="Wingdings" pitchFamily="2" charset="2"/>
              <a:buNone/>
              <a:defRPr/>
            </a:pPr>
            <a:r>
              <a:rPr lang="el-GR" dirty="0">
                <a:latin typeface="Söhne"/>
              </a:rPr>
              <a:t>Ποιο είναι το ποσοστό των γυναικών στην Ελλάδα που δηλώνουν ότι έχουν υποστεί διάκριση στην εργασία τους λόγω του φύλου τους; </a:t>
            </a:r>
            <a:endParaRPr lang="it-IT" dirty="0">
              <a:latin typeface="Söhne"/>
            </a:endParaRPr>
          </a:p>
          <a:p>
            <a:pPr marL="503237" indent="-457200">
              <a:buFont typeface="Wingdings" pitchFamily="2" charset="2"/>
              <a:buAutoNum type="alphaLcPeriod"/>
              <a:defRPr/>
            </a:pPr>
            <a:r>
              <a:rPr lang="it-IT" dirty="0">
                <a:latin typeface="Söhne"/>
              </a:rPr>
              <a:t>12% </a:t>
            </a:r>
          </a:p>
          <a:p>
            <a:pPr marL="503237" indent="-457200">
              <a:buFont typeface="Wingdings" pitchFamily="2" charset="2"/>
              <a:buAutoNum type="alphaLcPeriod"/>
              <a:defRPr/>
            </a:pPr>
            <a:r>
              <a:rPr lang="it-IT" dirty="0">
                <a:latin typeface="Söhne"/>
              </a:rPr>
              <a:t>25% </a:t>
            </a:r>
          </a:p>
          <a:p>
            <a:pPr marL="503237" indent="-457200">
              <a:buFont typeface="Wingdings" pitchFamily="2" charset="2"/>
              <a:buAutoNum type="alphaLcPeriod"/>
              <a:defRPr/>
            </a:pPr>
            <a:r>
              <a:rPr lang="it-IT" dirty="0">
                <a:latin typeface="Söhne"/>
              </a:rPr>
              <a:t>40%</a:t>
            </a:r>
          </a:p>
        </p:txBody>
      </p:sp>
      <p:sp>
        <p:nvSpPr>
          <p:cNvPr id="4" name="Rettangolo 3">
            <a:extLst>
              <a:ext uri="{FF2B5EF4-FFF2-40B4-BE49-F238E27FC236}">
                <a16:creationId xmlns:a16="http://schemas.microsoft.com/office/drawing/2014/main" id="{F34F7F3A-CBD0-B87C-2BC2-0C7A8C96222C}"/>
              </a:ext>
            </a:extLst>
          </p:cNvPr>
          <p:cNvSpPr/>
          <p:nvPr/>
        </p:nvSpPr>
        <p:spPr>
          <a:xfrm>
            <a:off x="977900" y="4335463"/>
            <a:ext cx="6973888" cy="3175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47107" name="Segnaposto contenuto 2">
            <a:extLst>
              <a:ext uri="{FF2B5EF4-FFF2-40B4-BE49-F238E27FC236}">
                <a16:creationId xmlns:a16="http://schemas.microsoft.com/office/drawing/2014/main" id="{8F5D712D-D8C8-0864-69A3-A9A7DD5F3F91}"/>
              </a:ext>
            </a:extLst>
          </p:cNvPr>
          <p:cNvSpPr txBox="1">
            <a:spLocks/>
          </p:cNvSpPr>
          <p:nvPr/>
        </p:nvSpPr>
        <p:spPr bwMode="auto">
          <a:xfrm>
            <a:off x="5807075" y="5487988"/>
            <a:ext cx="7315200"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
              <a:spcBef>
                <a:spcPct val="20000"/>
              </a:spcBef>
              <a:buClr>
                <a:schemeClr val="tx2"/>
              </a:buClr>
              <a:buFont typeface="Wingdings" pitchFamily="2" charset="2"/>
              <a:buChar char="§"/>
              <a:defRPr sz="2000">
                <a:solidFill>
                  <a:schemeClr val="tx1"/>
                </a:solidFill>
                <a:latin typeface="Arial" panose="020B0604020202020204" pitchFamily="34" charset="0"/>
                <a:ea typeface="MS PGothic" panose="020B0600070205080204" pitchFamily="34" charset="-128"/>
              </a:defRPr>
            </a:lvl1pPr>
            <a:lvl2pPr marL="501650" indent="-182563">
              <a:spcBef>
                <a:spcPct val="20000"/>
              </a:spcBef>
              <a:buClr>
                <a:schemeClr val="tx2"/>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685800" indent="-182563">
              <a:spcBef>
                <a:spcPct val="20000"/>
              </a:spcBef>
              <a:buClr>
                <a:schemeClr val="tx2"/>
              </a:buClr>
              <a:buFont typeface="Wingdings" pitchFamily="2" charset="2"/>
              <a:buChar char="§"/>
              <a:defRPr sz="1600">
                <a:solidFill>
                  <a:schemeClr val="tx1"/>
                </a:solidFill>
                <a:latin typeface="Arial" panose="020B0604020202020204" pitchFamily="34" charset="0"/>
                <a:ea typeface="MS PGothic" panose="020B0600070205080204" pitchFamily="34" charset="-128"/>
              </a:defRPr>
            </a:lvl3pPr>
            <a:lvl4pPr marL="914400" indent="-182563">
              <a:spcBef>
                <a:spcPct val="20000"/>
              </a:spcBef>
              <a:buClr>
                <a:schemeClr val="tx2"/>
              </a:buClr>
              <a:buFont typeface="Wingdings" pitchFamily="2" charset="2"/>
              <a:buChar char="§"/>
              <a:defRPr sz="1400">
                <a:solidFill>
                  <a:schemeClr val="tx1"/>
                </a:solidFill>
                <a:latin typeface="Arial" panose="020B0604020202020204" pitchFamily="34" charset="0"/>
                <a:ea typeface="MS PGothic" panose="020B0600070205080204" pitchFamily="34" charset="-128"/>
              </a:defRPr>
            </a:lvl4pPr>
            <a:lvl5pPr marL="1143000" indent="-182563">
              <a:spcBef>
                <a:spcPct val="20000"/>
              </a:spcBef>
              <a:buClr>
                <a:schemeClr val="tx2"/>
              </a:buClr>
              <a:buFont typeface="Wingdings" pitchFamily="2" charset="2"/>
              <a:buChar char="§"/>
              <a:defRPr sz="1400">
                <a:solidFill>
                  <a:schemeClr val="tx1"/>
                </a:solidFill>
                <a:latin typeface="Arial" panose="020B0604020202020204" pitchFamily="34" charset="0"/>
                <a:ea typeface="MS PGothic" panose="020B0600070205080204" pitchFamily="34" charset="-128"/>
              </a:defRPr>
            </a:lvl5pPr>
            <a:lvl6pPr marL="1600200" indent="-182563" eaLnBrk="0" fontAlgn="base" hangingPunct="0">
              <a:spcBef>
                <a:spcPct val="20000"/>
              </a:spcBef>
              <a:spcAft>
                <a:spcPct val="0"/>
              </a:spcAft>
              <a:buClr>
                <a:schemeClr val="tx2"/>
              </a:buClr>
              <a:buFont typeface="Wingdings" pitchFamily="2" charset="2"/>
              <a:buChar char="§"/>
              <a:defRPr sz="1400">
                <a:solidFill>
                  <a:schemeClr val="tx1"/>
                </a:solidFill>
                <a:latin typeface="Arial" panose="020B0604020202020204" pitchFamily="34" charset="0"/>
                <a:ea typeface="MS PGothic" panose="020B0600070205080204" pitchFamily="34" charset="-128"/>
              </a:defRPr>
            </a:lvl6pPr>
            <a:lvl7pPr marL="2057400" indent="-182563" eaLnBrk="0" fontAlgn="base" hangingPunct="0">
              <a:spcBef>
                <a:spcPct val="20000"/>
              </a:spcBef>
              <a:spcAft>
                <a:spcPct val="0"/>
              </a:spcAft>
              <a:buClr>
                <a:schemeClr val="tx2"/>
              </a:buClr>
              <a:buFont typeface="Wingdings" pitchFamily="2" charset="2"/>
              <a:buChar char="§"/>
              <a:defRPr sz="1400">
                <a:solidFill>
                  <a:schemeClr val="tx1"/>
                </a:solidFill>
                <a:latin typeface="Arial" panose="020B0604020202020204" pitchFamily="34" charset="0"/>
                <a:ea typeface="MS PGothic" panose="020B0600070205080204" pitchFamily="34" charset="-128"/>
              </a:defRPr>
            </a:lvl7pPr>
            <a:lvl8pPr marL="2514600" indent="-182563" eaLnBrk="0" fontAlgn="base" hangingPunct="0">
              <a:spcBef>
                <a:spcPct val="20000"/>
              </a:spcBef>
              <a:spcAft>
                <a:spcPct val="0"/>
              </a:spcAft>
              <a:buClr>
                <a:schemeClr val="tx2"/>
              </a:buClr>
              <a:buFont typeface="Wingdings" pitchFamily="2" charset="2"/>
              <a:buChar char="§"/>
              <a:defRPr sz="1400">
                <a:solidFill>
                  <a:schemeClr val="tx1"/>
                </a:solidFill>
                <a:latin typeface="Arial" panose="020B0604020202020204" pitchFamily="34" charset="0"/>
                <a:ea typeface="MS PGothic" panose="020B0600070205080204" pitchFamily="34" charset="-128"/>
              </a:defRPr>
            </a:lvl8pPr>
            <a:lvl9pPr marL="2971800" indent="-182563" eaLnBrk="0" fontAlgn="base" hangingPunct="0">
              <a:spcBef>
                <a:spcPct val="20000"/>
              </a:spcBef>
              <a:spcAft>
                <a:spcPct val="0"/>
              </a:spcAft>
              <a:buClr>
                <a:schemeClr val="tx2"/>
              </a:buClr>
              <a:buFont typeface="Wingdings" pitchFamily="2" charset="2"/>
              <a:buChar char="§"/>
              <a:defRPr sz="1400">
                <a:solidFill>
                  <a:schemeClr val="tx1"/>
                </a:solidFill>
                <a:latin typeface="Arial" panose="020B0604020202020204" pitchFamily="34" charset="0"/>
                <a:ea typeface="MS PGothic" panose="020B0600070205080204" pitchFamily="34" charset="-128"/>
              </a:defRPr>
            </a:lvl9pPr>
          </a:lstStyle>
          <a:p>
            <a:pPr>
              <a:buFont typeface="Wingdings" pitchFamily="2" charset="2"/>
              <a:buNone/>
            </a:pPr>
            <a:r>
              <a:rPr lang="el-GR" altLang="it-IT">
                <a:latin typeface="Söhne"/>
              </a:rPr>
              <a:t>Πηγή: ΕΛΣΤΑΤ</a:t>
            </a:r>
            <a:r>
              <a:rPr lang="it-IT" altLang="it-IT">
                <a:latin typeface="Söhne"/>
              </a:rPr>
              <a:t>, 202</a:t>
            </a:r>
            <a:r>
              <a:rPr lang="el-GR" altLang="it-IT">
                <a:latin typeface="Söhne"/>
              </a:rPr>
              <a:t>1</a:t>
            </a:r>
            <a:endParaRPr lang="it-IT" altLang="it-IT">
              <a:latin typeface="Söhne"/>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FF79FC4-65FA-D936-53CB-89F8EBD28571}"/>
              </a:ext>
            </a:extLst>
          </p:cNvPr>
          <p:cNvSpPr>
            <a:spLocks noGrp="1"/>
          </p:cNvSpPr>
          <p:nvPr>
            <p:ph idx="1"/>
          </p:nvPr>
        </p:nvSpPr>
        <p:spPr>
          <a:xfrm>
            <a:off x="850900" y="2986088"/>
            <a:ext cx="7315200" cy="3538537"/>
          </a:xfrm>
        </p:spPr>
        <p:txBody>
          <a:bodyPr/>
          <a:lstStyle/>
          <a:p>
            <a:pPr marL="46037" indent="0">
              <a:buFont typeface="Wingdings" pitchFamily="2" charset="2"/>
              <a:buNone/>
              <a:defRPr/>
            </a:pPr>
            <a:r>
              <a:rPr lang="el-GR" dirty="0">
                <a:latin typeface="Söhne"/>
              </a:rPr>
              <a:t>Ποιο είναι το μέγιστο ποσοστό των υπερωριών που μπορεί να εργάζεται ένας εργαζόμενος στην Ευρωπαϊκή Ένωση; </a:t>
            </a:r>
          </a:p>
          <a:p>
            <a:pPr marL="46037" indent="0">
              <a:buFont typeface="Wingdings" pitchFamily="2" charset="2"/>
              <a:buNone/>
              <a:defRPr/>
            </a:pPr>
            <a:endParaRPr lang="el-GR" dirty="0">
              <a:latin typeface="Söhne"/>
            </a:endParaRPr>
          </a:p>
          <a:p>
            <a:pPr marL="503237" indent="-457200">
              <a:buFont typeface="Wingdings" pitchFamily="2" charset="2"/>
              <a:buAutoNum type="alphaLcPeriod"/>
              <a:defRPr/>
            </a:pPr>
            <a:r>
              <a:rPr lang="it-IT" dirty="0">
                <a:latin typeface="Söhne"/>
              </a:rPr>
              <a:t>20% </a:t>
            </a:r>
            <a:endParaRPr lang="el-GR" dirty="0">
              <a:latin typeface="Söhne"/>
            </a:endParaRPr>
          </a:p>
          <a:p>
            <a:pPr marL="503237" indent="-457200">
              <a:buFont typeface="Wingdings" pitchFamily="2" charset="2"/>
              <a:buAutoNum type="alphaLcPeriod"/>
              <a:defRPr/>
            </a:pPr>
            <a:r>
              <a:rPr lang="it-IT" dirty="0">
                <a:latin typeface="Söhne"/>
              </a:rPr>
              <a:t>40% </a:t>
            </a:r>
            <a:endParaRPr lang="el-GR" dirty="0">
              <a:latin typeface="Söhne"/>
            </a:endParaRPr>
          </a:p>
          <a:p>
            <a:pPr marL="503237" indent="-457200">
              <a:buFont typeface="Wingdings" pitchFamily="2" charset="2"/>
              <a:buAutoNum type="alphaLcPeriod"/>
              <a:defRPr/>
            </a:pPr>
            <a:r>
              <a:rPr lang="it-IT" dirty="0">
                <a:latin typeface="Söhne"/>
              </a:rPr>
              <a:t>60%</a:t>
            </a:r>
          </a:p>
          <a:p>
            <a:pPr marL="46037" indent="0">
              <a:buFont typeface="Wingdings" pitchFamily="2" charset="2"/>
              <a:buNone/>
              <a:defRPr/>
            </a:pPr>
            <a:br>
              <a:rPr lang="it-IT" dirty="0">
                <a:latin typeface="Söhne"/>
              </a:rPr>
            </a:br>
            <a:endParaRPr lang="it-IT" dirty="0">
              <a:latin typeface="Söhne"/>
            </a:endParaRPr>
          </a:p>
        </p:txBody>
      </p:sp>
      <p:sp>
        <p:nvSpPr>
          <p:cNvPr id="4" name="Rettangolo 3">
            <a:extLst>
              <a:ext uri="{FF2B5EF4-FFF2-40B4-BE49-F238E27FC236}">
                <a16:creationId xmlns:a16="http://schemas.microsoft.com/office/drawing/2014/main" id="{9E12D60D-8125-E98B-945E-DF3545CE9628}"/>
              </a:ext>
            </a:extLst>
          </p:cNvPr>
          <p:cNvSpPr/>
          <p:nvPr/>
        </p:nvSpPr>
        <p:spPr>
          <a:xfrm>
            <a:off x="977900" y="4427538"/>
            <a:ext cx="6973888" cy="3175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48131" name="Segnaposto contenuto 2">
            <a:extLst>
              <a:ext uri="{FF2B5EF4-FFF2-40B4-BE49-F238E27FC236}">
                <a16:creationId xmlns:a16="http://schemas.microsoft.com/office/drawing/2014/main" id="{A658269D-B9A2-9E7B-DB7D-6BEC138CA918}"/>
              </a:ext>
            </a:extLst>
          </p:cNvPr>
          <p:cNvSpPr txBox="1">
            <a:spLocks/>
          </p:cNvSpPr>
          <p:nvPr/>
        </p:nvSpPr>
        <p:spPr bwMode="auto">
          <a:xfrm>
            <a:off x="5807075" y="5487988"/>
            <a:ext cx="7315200"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
              <a:spcBef>
                <a:spcPct val="20000"/>
              </a:spcBef>
              <a:buClr>
                <a:schemeClr val="tx2"/>
              </a:buClr>
              <a:buFont typeface="Wingdings" pitchFamily="2" charset="2"/>
              <a:buChar char="§"/>
              <a:defRPr sz="2000">
                <a:solidFill>
                  <a:schemeClr val="tx1"/>
                </a:solidFill>
                <a:latin typeface="Arial" panose="020B0604020202020204" pitchFamily="34" charset="0"/>
                <a:ea typeface="MS PGothic" panose="020B0600070205080204" pitchFamily="34" charset="-128"/>
              </a:defRPr>
            </a:lvl1pPr>
            <a:lvl2pPr marL="501650" indent="-182563">
              <a:spcBef>
                <a:spcPct val="20000"/>
              </a:spcBef>
              <a:buClr>
                <a:schemeClr val="tx2"/>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685800" indent="-182563">
              <a:spcBef>
                <a:spcPct val="20000"/>
              </a:spcBef>
              <a:buClr>
                <a:schemeClr val="tx2"/>
              </a:buClr>
              <a:buFont typeface="Wingdings" pitchFamily="2" charset="2"/>
              <a:buChar char="§"/>
              <a:defRPr sz="1600">
                <a:solidFill>
                  <a:schemeClr val="tx1"/>
                </a:solidFill>
                <a:latin typeface="Arial" panose="020B0604020202020204" pitchFamily="34" charset="0"/>
                <a:ea typeface="MS PGothic" panose="020B0600070205080204" pitchFamily="34" charset="-128"/>
              </a:defRPr>
            </a:lvl3pPr>
            <a:lvl4pPr marL="914400" indent="-182563">
              <a:spcBef>
                <a:spcPct val="20000"/>
              </a:spcBef>
              <a:buClr>
                <a:schemeClr val="tx2"/>
              </a:buClr>
              <a:buFont typeface="Wingdings" pitchFamily="2" charset="2"/>
              <a:buChar char="§"/>
              <a:defRPr sz="1400">
                <a:solidFill>
                  <a:schemeClr val="tx1"/>
                </a:solidFill>
                <a:latin typeface="Arial" panose="020B0604020202020204" pitchFamily="34" charset="0"/>
                <a:ea typeface="MS PGothic" panose="020B0600070205080204" pitchFamily="34" charset="-128"/>
              </a:defRPr>
            </a:lvl4pPr>
            <a:lvl5pPr marL="1143000" indent="-182563">
              <a:spcBef>
                <a:spcPct val="20000"/>
              </a:spcBef>
              <a:buClr>
                <a:schemeClr val="tx2"/>
              </a:buClr>
              <a:buFont typeface="Wingdings" pitchFamily="2" charset="2"/>
              <a:buChar char="§"/>
              <a:defRPr sz="1400">
                <a:solidFill>
                  <a:schemeClr val="tx1"/>
                </a:solidFill>
                <a:latin typeface="Arial" panose="020B0604020202020204" pitchFamily="34" charset="0"/>
                <a:ea typeface="MS PGothic" panose="020B0600070205080204" pitchFamily="34" charset="-128"/>
              </a:defRPr>
            </a:lvl5pPr>
            <a:lvl6pPr marL="1600200" indent="-182563" eaLnBrk="0" fontAlgn="base" hangingPunct="0">
              <a:spcBef>
                <a:spcPct val="20000"/>
              </a:spcBef>
              <a:spcAft>
                <a:spcPct val="0"/>
              </a:spcAft>
              <a:buClr>
                <a:schemeClr val="tx2"/>
              </a:buClr>
              <a:buFont typeface="Wingdings" pitchFamily="2" charset="2"/>
              <a:buChar char="§"/>
              <a:defRPr sz="1400">
                <a:solidFill>
                  <a:schemeClr val="tx1"/>
                </a:solidFill>
                <a:latin typeface="Arial" panose="020B0604020202020204" pitchFamily="34" charset="0"/>
                <a:ea typeface="MS PGothic" panose="020B0600070205080204" pitchFamily="34" charset="-128"/>
              </a:defRPr>
            </a:lvl6pPr>
            <a:lvl7pPr marL="2057400" indent="-182563" eaLnBrk="0" fontAlgn="base" hangingPunct="0">
              <a:spcBef>
                <a:spcPct val="20000"/>
              </a:spcBef>
              <a:spcAft>
                <a:spcPct val="0"/>
              </a:spcAft>
              <a:buClr>
                <a:schemeClr val="tx2"/>
              </a:buClr>
              <a:buFont typeface="Wingdings" pitchFamily="2" charset="2"/>
              <a:buChar char="§"/>
              <a:defRPr sz="1400">
                <a:solidFill>
                  <a:schemeClr val="tx1"/>
                </a:solidFill>
                <a:latin typeface="Arial" panose="020B0604020202020204" pitchFamily="34" charset="0"/>
                <a:ea typeface="MS PGothic" panose="020B0600070205080204" pitchFamily="34" charset="-128"/>
              </a:defRPr>
            </a:lvl7pPr>
            <a:lvl8pPr marL="2514600" indent="-182563" eaLnBrk="0" fontAlgn="base" hangingPunct="0">
              <a:spcBef>
                <a:spcPct val="20000"/>
              </a:spcBef>
              <a:spcAft>
                <a:spcPct val="0"/>
              </a:spcAft>
              <a:buClr>
                <a:schemeClr val="tx2"/>
              </a:buClr>
              <a:buFont typeface="Wingdings" pitchFamily="2" charset="2"/>
              <a:buChar char="§"/>
              <a:defRPr sz="1400">
                <a:solidFill>
                  <a:schemeClr val="tx1"/>
                </a:solidFill>
                <a:latin typeface="Arial" panose="020B0604020202020204" pitchFamily="34" charset="0"/>
                <a:ea typeface="MS PGothic" panose="020B0600070205080204" pitchFamily="34" charset="-128"/>
              </a:defRPr>
            </a:lvl8pPr>
            <a:lvl9pPr marL="2971800" indent="-182563" eaLnBrk="0" fontAlgn="base" hangingPunct="0">
              <a:spcBef>
                <a:spcPct val="20000"/>
              </a:spcBef>
              <a:spcAft>
                <a:spcPct val="0"/>
              </a:spcAft>
              <a:buClr>
                <a:schemeClr val="tx2"/>
              </a:buClr>
              <a:buFont typeface="Wingdings" pitchFamily="2" charset="2"/>
              <a:buChar char="§"/>
              <a:defRPr sz="1400">
                <a:solidFill>
                  <a:schemeClr val="tx1"/>
                </a:solidFill>
                <a:latin typeface="Arial" panose="020B0604020202020204" pitchFamily="34" charset="0"/>
                <a:ea typeface="MS PGothic" panose="020B0600070205080204" pitchFamily="34" charset="-128"/>
              </a:defRPr>
            </a:lvl9pPr>
          </a:lstStyle>
          <a:p>
            <a:pPr>
              <a:buFont typeface="Wingdings" pitchFamily="2" charset="2"/>
              <a:buNone/>
            </a:pPr>
            <a:r>
              <a:rPr lang="el-GR" altLang="it-IT">
                <a:latin typeface="Söhne"/>
              </a:rPr>
              <a:t>Πηγή: </a:t>
            </a:r>
            <a:r>
              <a:rPr lang="it-IT" altLang="it-IT">
                <a:latin typeface="Söhne"/>
              </a:rPr>
              <a:t>EUROSTAT, 2022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CA4F676-E33D-7414-8418-F037AFE8CDFC}"/>
              </a:ext>
            </a:extLst>
          </p:cNvPr>
          <p:cNvSpPr>
            <a:spLocks noGrp="1"/>
          </p:cNvSpPr>
          <p:nvPr>
            <p:ph idx="1"/>
          </p:nvPr>
        </p:nvSpPr>
        <p:spPr>
          <a:xfrm>
            <a:off x="850900" y="2986088"/>
            <a:ext cx="7315200" cy="3538537"/>
          </a:xfrm>
        </p:spPr>
        <p:txBody>
          <a:bodyPr/>
          <a:lstStyle/>
          <a:p>
            <a:pPr marL="46037" indent="0">
              <a:buFont typeface="Wingdings" pitchFamily="2" charset="2"/>
              <a:buNone/>
              <a:defRPr/>
            </a:pPr>
            <a:r>
              <a:rPr lang="el-GR" dirty="0">
                <a:latin typeface="Söhne"/>
              </a:rPr>
              <a:t>Ποιο είναι το ποσοστό των εργαζομένων στην Ευρωπαϊκή Ένωση που είναι άνω των 55 ετών και βρίσκονται στην κατηγορία της μακροχρόνιας ανεργίας; </a:t>
            </a:r>
          </a:p>
          <a:p>
            <a:pPr marL="46037" indent="0">
              <a:buFont typeface="Wingdings" pitchFamily="2" charset="2"/>
              <a:buNone/>
              <a:defRPr/>
            </a:pPr>
            <a:endParaRPr lang="el-GR" dirty="0">
              <a:latin typeface="Söhne"/>
            </a:endParaRPr>
          </a:p>
          <a:p>
            <a:pPr marL="503237" indent="-457200">
              <a:buFont typeface="Wingdings" pitchFamily="2" charset="2"/>
              <a:buAutoNum type="alphaLcPeriod"/>
              <a:defRPr/>
            </a:pPr>
            <a:r>
              <a:rPr lang="it-IT" dirty="0">
                <a:latin typeface="Söhne"/>
              </a:rPr>
              <a:t>10% </a:t>
            </a:r>
            <a:endParaRPr lang="el-GR" dirty="0">
              <a:latin typeface="Söhne"/>
            </a:endParaRPr>
          </a:p>
          <a:p>
            <a:pPr marL="503237" indent="-457200">
              <a:buFont typeface="Wingdings" pitchFamily="2" charset="2"/>
              <a:buAutoNum type="alphaLcPeriod"/>
              <a:defRPr/>
            </a:pPr>
            <a:r>
              <a:rPr lang="it-IT" dirty="0">
                <a:latin typeface="Söhne"/>
              </a:rPr>
              <a:t>25% </a:t>
            </a:r>
            <a:endParaRPr lang="el-GR" dirty="0">
              <a:latin typeface="Söhne"/>
            </a:endParaRPr>
          </a:p>
          <a:p>
            <a:pPr marL="503237" indent="-457200">
              <a:buFont typeface="Wingdings" pitchFamily="2" charset="2"/>
              <a:buAutoNum type="alphaLcPeriod"/>
              <a:defRPr/>
            </a:pPr>
            <a:r>
              <a:rPr lang="it-IT" dirty="0">
                <a:latin typeface="Söhne"/>
              </a:rPr>
              <a:t>40%</a:t>
            </a:r>
          </a:p>
        </p:txBody>
      </p:sp>
      <p:sp>
        <p:nvSpPr>
          <p:cNvPr id="4" name="Rettangolo 3">
            <a:extLst>
              <a:ext uri="{FF2B5EF4-FFF2-40B4-BE49-F238E27FC236}">
                <a16:creationId xmlns:a16="http://schemas.microsoft.com/office/drawing/2014/main" id="{36DEC35B-C9A8-37C1-D424-1C4271B1D057}"/>
              </a:ext>
            </a:extLst>
          </p:cNvPr>
          <p:cNvSpPr/>
          <p:nvPr/>
        </p:nvSpPr>
        <p:spPr>
          <a:xfrm>
            <a:off x="733425" y="5087938"/>
            <a:ext cx="6975475" cy="3175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49155" name="Segnaposto contenuto 2">
            <a:extLst>
              <a:ext uri="{FF2B5EF4-FFF2-40B4-BE49-F238E27FC236}">
                <a16:creationId xmlns:a16="http://schemas.microsoft.com/office/drawing/2014/main" id="{E7ADCD3C-C085-D6F2-5580-019083686937}"/>
              </a:ext>
            </a:extLst>
          </p:cNvPr>
          <p:cNvSpPr txBox="1">
            <a:spLocks/>
          </p:cNvSpPr>
          <p:nvPr/>
        </p:nvSpPr>
        <p:spPr bwMode="auto">
          <a:xfrm>
            <a:off x="5807075" y="5487988"/>
            <a:ext cx="7315200"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
              <a:spcBef>
                <a:spcPct val="20000"/>
              </a:spcBef>
              <a:buClr>
                <a:schemeClr val="tx2"/>
              </a:buClr>
              <a:buFont typeface="Wingdings" pitchFamily="2" charset="2"/>
              <a:buChar char="§"/>
              <a:defRPr sz="2000">
                <a:solidFill>
                  <a:schemeClr val="tx1"/>
                </a:solidFill>
                <a:latin typeface="Arial" panose="020B0604020202020204" pitchFamily="34" charset="0"/>
                <a:ea typeface="MS PGothic" panose="020B0600070205080204" pitchFamily="34" charset="-128"/>
              </a:defRPr>
            </a:lvl1pPr>
            <a:lvl2pPr marL="501650" indent="-182563">
              <a:spcBef>
                <a:spcPct val="20000"/>
              </a:spcBef>
              <a:buClr>
                <a:schemeClr val="tx2"/>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685800" indent="-182563">
              <a:spcBef>
                <a:spcPct val="20000"/>
              </a:spcBef>
              <a:buClr>
                <a:schemeClr val="tx2"/>
              </a:buClr>
              <a:buFont typeface="Wingdings" pitchFamily="2" charset="2"/>
              <a:buChar char="§"/>
              <a:defRPr sz="1600">
                <a:solidFill>
                  <a:schemeClr val="tx1"/>
                </a:solidFill>
                <a:latin typeface="Arial" panose="020B0604020202020204" pitchFamily="34" charset="0"/>
                <a:ea typeface="MS PGothic" panose="020B0600070205080204" pitchFamily="34" charset="-128"/>
              </a:defRPr>
            </a:lvl3pPr>
            <a:lvl4pPr marL="914400" indent="-182563">
              <a:spcBef>
                <a:spcPct val="20000"/>
              </a:spcBef>
              <a:buClr>
                <a:schemeClr val="tx2"/>
              </a:buClr>
              <a:buFont typeface="Wingdings" pitchFamily="2" charset="2"/>
              <a:buChar char="§"/>
              <a:defRPr sz="1400">
                <a:solidFill>
                  <a:schemeClr val="tx1"/>
                </a:solidFill>
                <a:latin typeface="Arial" panose="020B0604020202020204" pitchFamily="34" charset="0"/>
                <a:ea typeface="MS PGothic" panose="020B0600070205080204" pitchFamily="34" charset="-128"/>
              </a:defRPr>
            </a:lvl4pPr>
            <a:lvl5pPr marL="1143000" indent="-182563">
              <a:spcBef>
                <a:spcPct val="20000"/>
              </a:spcBef>
              <a:buClr>
                <a:schemeClr val="tx2"/>
              </a:buClr>
              <a:buFont typeface="Wingdings" pitchFamily="2" charset="2"/>
              <a:buChar char="§"/>
              <a:defRPr sz="1400">
                <a:solidFill>
                  <a:schemeClr val="tx1"/>
                </a:solidFill>
                <a:latin typeface="Arial" panose="020B0604020202020204" pitchFamily="34" charset="0"/>
                <a:ea typeface="MS PGothic" panose="020B0600070205080204" pitchFamily="34" charset="-128"/>
              </a:defRPr>
            </a:lvl5pPr>
            <a:lvl6pPr marL="1600200" indent="-182563" eaLnBrk="0" fontAlgn="base" hangingPunct="0">
              <a:spcBef>
                <a:spcPct val="20000"/>
              </a:spcBef>
              <a:spcAft>
                <a:spcPct val="0"/>
              </a:spcAft>
              <a:buClr>
                <a:schemeClr val="tx2"/>
              </a:buClr>
              <a:buFont typeface="Wingdings" pitchFamily="2" charset="2"/>
              <a:buChar char="§"/>
              <a:defRPr sz="1400">
                <a:solidFill>
                  <a:schemeClr val="tx1"/>
                </a:solidFill>
                <a:latin typeface="Arial" panose="020B0604020202020204" pitchFamily="34" charset="0"/>
                <a:ea typeface="MS PGothic" panose="020B0600070205080204" pitchFamily="34" charset="-128"/>
              </a:defRPr>
            </a:lvl6pPr>
            <a:lvl7pPr marL="2057400" indent="-182563" eaLnBrk="0" fontAlgn="base" hangingPunct="0">
              <a:spcBef>
                <a:spcPct val="20000"/>
              </a:spcBef>
              <a:spcAft>
                <a:spcPct val="0"/>
              </a:spcAft>
              <a:buClr>
                <a:schemeClr val="tx2"/>
              </a:buClr>
              <a:buFont typeface="Wingdings" pitchFamily="2" charset="2"/>
              <a:buChar char="§"/>
              <a:defRPr sz="1400">
                <a:solidFill>
                  <a:schemeClr val="tx1"/>
                </a:solidFill>
                <a:latin typeface="Arial" panose="020B0604020202020204" pitchFamily="34" charset="0"/>
                <a:ea typeface="MS PGothic" panose="020B0600070205080204" pitchFamily="34" charset="-128"/>
              </a:defRPr>
            </a:lvl7pPr>
            <a:lvl8pPr marL="2514600" indent="-182563" eaLnBrk="0" fontAlgn="base" hangingPunct="0">
              <a:spcBef>
                <a:spcPct val="20000"/>
              </a:spcBef>
              <a:spcAft>
                <a:spcPct val="0"/>
              </a:spcAft>
              <a:buClr>
                <a:schemeClr val="tx2"/>
              </a:buClr>
              <a:buFont typeface="Wingdings" pitchFamily="2" charset="2"/>
              <a:buChar char="§"/>
              <a:defRPr sz="1400">
                <a:solidFill>
                  <a:schemeClr val="tx1"/>
                </a:solidFill>
                <a:latin typeface="Arial" panose="020B0604020202020204" pitchFamily="34" charset="0"/>
                <a:ea typeface="MS PGothic" panose="020B0600070205080204" pitchFamily="34" charset="-128"/>
              </a:defRPr>
            </a:lvl8pPr>
            <a:lvl9pPr marL="2971800" indent="-182563" eaLnBrk="0" fontAlgn="base" hangingPunct="0">
              <a:spcBef>
                <a:spcPct val="20000"/>
              </a:spcBef>
              <a:spcAft>
                <a:spcPct val="0"/>
              </a:spcAft>
              <a:buClr>
                <a:schemeClr val="tx2"/>
              </a:buClr>
              <a:buFont typeface="Wingdings" pitchFamily="2" charset="2"/>
              <a:buChar char="§"/>
              <a:defRPr sz="1400">
                <a:solidFill>
                  <a:schemeClr val="tx1"/>
                </a:solidFill>
                <a:latin typeface="Arial" panose="020B0604020202020204" pitchFamily="34" charset="0"/>
                <a:ea typeface="MS PGothic" panose="020B0600070205080204" pitchFamily="34" charset="-128"/>
              </a:defRPr>
            </a:lvl9pPr>
          </a:lstStyle>
          <a:p>
            <a:pPr>
              <a:buFont typeface="Wingdings" pitchFamily="2" charset="2"/>
              <a:buNone/>
            </a:pPr>
            <a:r>
              <a:rPr lang="el-GR" altLang="it-IT">
                <a:latin typeface="Söhne"/>
              </a:rPr>
              <a:t>Πηγή: </a:t>
            </a:r>
            <a:r>
              <a:rPr lang="it-IT" altLang="it-IT">
                <a:latin typeface="Söhne"/>
              </a:rPr>
              <a:t>EUROSTAT, 2022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0F2001B-E8C8-2B67-1564-1BA426B2881D}"/>
              </a:ext>
            </a:extLst>
          </p:cNvPr>
          <p:cNvSpPr>
            <a:spLocks noGrp="1"/>
          </p:cNvSpPr>
          <p:nvPr>
            <p:ph idx="1"/>
          </p:nvPr>
        </p:nvSpPr>
        <p:spPr>
          <a:xfrm>
            <a:off x="850900" y="2986088"/>
            <a:ext cx="7315200" cy="3538537"/>
          </a:xfrm>
        </p:spPr>
        <p:txBody>
          <a:bodyPr/>
          <a:lstStyle/>
          <a:p>
            <a:pPr marL="46037" indent="0">
              <a:buFont typeface="Wingdings" pitchFamily="2" charset="2"/>
              <a:buNone/>
              <a:defRPr/>
            </a:pPr>
            <a:r>
              <a:rPr lang="el-GR" dirty="0">
                <a:latin typeface="Söhne"/>
              </a:rPr>
              <a:t>Ποιο είναι το ποσοστό των εργαζομένων στην Ελλάδα που είναι συμβασιούχοι και όχι μόνιμοι; </a:t>
            </a:r>
          </a:p>
          <a:p>
            <a:pPr marL="46037" indent="0">
              <a:buFont typeface="Wingdings" pitchFamily="2" charset="2"/>
              <a:buNone/>
              <a:defRPr/>
            </a:pPr>
            <a:endParaRPr lang="el-GR" dirty="0">
              <a:latin typeface="Söhne"/>
            </a:endParaRPr>
          </a:p>
          <a:p>
            <a:pPr marL="503237" indent="-457200">
              <a:buFont typeface="Wingdings" pitchFamily="2" charset="2"/>
              <a:buAutoNum type="alphaLcPeriod"/>
              <a:defRPr/>
            </a:pPr>
            <a:r>
              <a:rPr lang="it-IT" dirty="0">
                <a:latin typeface="Söhne"/>
              </a:rPr>
              <a:t>5% </a:t>
            </a:r>
            <a:endParaRPr lang="el-GR" dirty="0">
              <a:latin typeface="Söhne"/>
            </a:endParaRPr>
          </a:p>
          <a:p>
            <a:pPr marL="503237" indent="-457200">
              <a:buFont typeface="Wingdings" pitchFamily="2" charset="2"/>
              <a:buAutoNum type="alphaLcPeriod"/>
              <a:defRPr/>
            </a:pPr>
            <a:r>
              <a:rPr lang="it-IT" dirty="0">
                <a:latin typeface="Söhne"/>
              </a:rPr>
              <a:t>20% </a:t>
            </a:r>
            <a:endParaRPr lang="el-GR" dirty="0">
              <a:latin typeface="Söhne"/>
            </a:endParaRPr>
          </a:p>
          <a:p>
            <a:pPr marL="503237" indent="-457200">
              <a:buFont typeface="Wingdings" pitchFamily="2" charset="2"/>
              <a:buAutoNum type="alphaLcPeriod"/>
              <a:defRPr/>
            </a:pPr>
            <a:r>
              <a:rPr lang="it-IT" dirty="0">
                <a:latin typeface="Söhne"/>
              </a:rPr>
              <a:t>35%</a:t>
            </a:r>
          </a:p>
        </p:txBody>
      </p:sp>
      <p:sp>
        <p:nvSpPr>
          <p:cNvPr id="4" name="Rettangolo 3">
            <a:extLst>
              <a:ext uri="{FF2B5EF4-FFF2-40B4-BE49-F238E27FC236}">
                <a16:creationId xmlns:a16="http://schemas.microsoft.com/office/drawing/2014/main" id="{B304F89F-9438-0308-D0AD-B34F7A7F66BC}"/>
              </a:ext>
            </a:extLst>
          </p:cNvPr>
          <p:cNvSpPr/>
          <p:nvPr/>
        </p:nvSpPr>
        <p:spPr>
          <a:xfrm>
            <a:off x="977900" y="4427538"/>
            <a:ext cx="6973888" cy="3175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50179" name="Segnaposto contenuto 2">
            <a:extLst>
              <a:ext uri="{FF2B5EF4-FFF2-40B4-BE49-F238E27FC236}">
                <a16:creationId xmlns:a16="http://schemas.microsoft.com/office/drawing/2014/main" id="{4185EC13-2842-E36F-6607-C544DE655F6E}"/>
              </a:ext>
            </a:extLst>
          </p:cNvPr>
          <p:cNvSpPr txBox="1">
            <a:spLocks/>
          </p:cNvSpPr>
          <p:nvPr/>
        </p:nvSpPr>
        <p:spPr bwMode="auto">
          <a:xfrm>
            <a:off x="5807075" y="5487988"/>
            <a:ext cx="7315200"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
              <a:spcBef>
                <a:spcPct val="20000"/>
              </a:spcBef>
              <a:buClr>
                <a:schemeClr val="tx2"/>
              </a:buClr>
              <a:buFont typeface="Wingdings" pitchFamily="2" charset="2"/>
              <a:buChar char="§"/>
              <a:defRPr sz="2000">
                <a:solidFill>
                  <a:schemeClr val="tx1"/>
                </a:solidFill>
                <a:latin typeface="Arial" panose="020B0604020202020204" pitchFamily="34" charset="0"/>
                <a:ea typeface="MS PGothic" panose="020B0600070205080204" pitchFamily="34" charset="-128"/>
              </a:defRPr>
            </a:lvl1pPr>
            <a:lvl2pPr marL="501650" indent="-182563">
              <a:spcBef>
                <a:spcPct val="20000"/>
              </a:spcBef>
              <a:buClr>
                <a:schemeClr val="tx2"/>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685800" indent="-182563">
              <a:spcBef>
                <a:spcPct val="20000"/>
              </a:spcBef>
              <a:buClr>
                <a:schemeClr val="tx2"/>
              </a:buClr>
              <a:buFont typeface="Wingdings" pitchFamily="2" charset="2"/>
              <a:buChar char="§"/>
              <a:defRPr sz="1600">
                <a:solidFill>
                  <a:schemeClr val="tx1"/>
                </a:solidFill>
                <a:latin typeface="Arial" panose="020B0604020202020204" pitchFamily="34" charset="0"/>
                <a:ea typeface="MS PGothic" panose="020B0600070205080204" pitchFamily="34" charset="-128"/>
              </a:defRPr>
            </a:lvl3pPr>
            <a:lvl4pPr marL="914400" indent="-182563">
              <a:spcBef>
                <a:spcPct val="20000"/>
              </a:spcBef>
              <a:buClr>
                <a:schemeClr val="tx2"/>
              </a:buClr>
              <a:buFont typeface="Wingdings" pitchFamily="2" charset="2"/>
              <a:buChar char="§"/>
              <a:defRPr sz="1400">
                <a:solidFill>
                  <a:schemeClr val="tx1"/>
                </a:solidFill>
                <a:latin typeface="Arial" panose="020B0604020202020204" pitchFamily="34" charset="0"/>
                <a:ea typeface="MS PGothic" panose="020B0600070205080204" pitchFamily="34" charset="-128"/>
              </a:defRPr>
            </a:lvl4pPr>
            <a:lvl5pPr marL="1143000" indent="-182563">
              <a:spcBef>
                <a:spcPct val="20000"/>
              </a:spcBef>
              <a:buClr>
                <a:schemeClr val="tx2"/>
              </a:buClr>
              <a:buFont typeface="Wingdings" pitchFamily="2" charset="2"/>
              <a:buChar char="§"/>
              <a:defRPr sz="1400">
                <a:solidFill>
                  <a:schemeClr val="tx1"/>
                </a:solidFill>
                <a:latin typeface="Arial" panose="020B0604020202020204" pitchFamily="34" charset="0"/>
                <a:ea typeface="MS PGothic" panose="020B0600070205080204" pitchFamily="34" charset="-128"/>
              </a:defRPr>
            </a:lvl5pPr>
            <a:lvl6pPr marL="1600200" indent="-182563" eaLnBrk="0" fontAlgn="base" hangingPunct="0">
              <a:spcBef>
                <a:spcPct val="20000"/>
              </a:spcBef>
              <a:spcAft>
                <a:spcPct val="0"/>
              </a:spcAft>
              <a:buClr>
                <a:schemeClr val="tx2"/>
              </a:buClr>
              <a:buFont typeface="Wingdings" pitchFamily="2" charset="2"/>
              <a:buChar char="§"/>
              <a:defRPr sz="1400">
                <a:solidFill>
                  <a:schemeClr val="tx1"/>
                </a:solidFill>
                <a:latin typeface="Arial" panose="020B0604020202020204" pitchFamily="34" charset="0"/>
                <a:ea typeface="MS PGothic" panose="020B0600070205080204" pitchFamily="34" charset="-128"/>
              </a:defRPr>
            </a:lvl6pPr>
            <a:lvl7pPr marL="2057400" indent="-182563" eaLnBrk="0" fontAlgn="base" hangingPunct="0">
              <a:spcBef>
                <a:spcPct val="20000"/>
              </a:spcBef>
              <a:spcAft>
                <a:spcPct val="0"/>
              </a:spcAft>
              <a:buClr>
                <a:schemeClr val="tx2"/>
              </a:buClr>
              <a:buFont typeface="Wingdings" pitchFamily="2" charset="2"/>
              <a:buChar char="§"/>
              <a:defRPr sz="1400">
                <a:solidFill>
                  <a:schemeClr val="tx1"/>
                </a:solidFill>
                <a:latin typeface="Arial" panose="020B0604020202020204" pitchFamily="34" charset="0"/>
                <a:ea typeface="MS PGothic" panose="020B0600070205080204" pitchFamily="34" charset="-128"/>
              </a:defRPr>
            </a:lvl7pPr>
            <a:lvl8pPr marL="2514600" indent="-182563" eaLnBrk="0" fontAlgn="base" hangingPunct="0">
              <a:spcBef>
                <a:spcPct val="20000"/>
              </a:spcBef>
              <a:spcAft>
                <a:spcPct val="0"/>
              </a:spcAft>
              <a:buClr>
                <a:schemeClr val="tx2"/>
              </a:buClr>
              <a:buFont typeface="Wingdings" pitchFamily="2" charset="2"/>
              <a:buChar char="§"/>
              <a:defRPr sz="1400">
                <a:solidFill>
                  <a:schemeClr val="tx1"/>
                </a:solidFill>
                <a:latin typeface="Arial" panose="020B0604020202020204" pitchFamily="34" charset="0"/>
                <a:ea typeface="MS PGothic" panose="020B0600070205080204" pitchFamily="34" charset="-128"/>
              </a:defRPr>
            </a:lvl8pPr>
            <a:lvl9pPr marL="2971800" indent="-182563" eaLnBrk="0" fontAlgn="base" hangingPunct="0">
              <a:spcBef>
                <a:spcPct val="20000"/>
              </a:spcBef>
              <a:spcAft>
                <a:spcPct val="0"/>
              </a:spcAft>
              <a:buClr>
                <a:schemeClr val="tx2"/>
              </a:buClr>
              <a:buFont typeface="Wingdings" pitchFamily="2" charset="2"/>
              <a:buChar char="§"/>
              <a:defRPr sz="1400">
                <a:solidFill>
                  <a:schemeClr val="tx1"/>
                </a:solidFill>
                <a:latin typeface="Arial" panose="020B0604020202020204" pitchFamily="34" charset="0"/>
                <a:ea typeface="MS PGothic" panose="020B0600070205080204" pitchFamily="34" charset="-128"/>
              </a:defRPr>
            </a:lvl9pPr>
          </a:lstStyle>
          <a:p>
            <a:pPr>
              <a:buFont typeface="Wingdings" pitchFamily="2" charset="2"/>
              <a:buNone/>
            </a:pPr>
            <a:r>
              <a:rPr lang="el-GR" altLang="it-IT">
                <a:latin typeface="Söhne"/>
              </a:rPr>
              <a:t>Πηγή: ΕΛΣΤΑΤ</a:t>
            </a:r>
            <a:r>
              <a:rPr lang="it-IT" altLang="it-IT">
                <a:latin typeface="Söhne"/>
              </a:rPr>
              <a:t>, 202</a:t>
            </a:r>
            <a:r>
              <a:rPr lang="el-GR" altLang="it-IT">
                <a:latin typeface="Söhne"/>
              </a:rPr>
              <a:t>1</a:t>
            </a:r>
            <a:endParaRPr lang="it-IT" altLang="it-IT">
              <a:latin typeface="Söhne"/>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78295BE-D571-6E58-D10E-065711522194}"/>
              </a:ext>
            </a:extLst>
          </p:cNvPr>
          <p:cNvSpPr>
            <a:spLocks noGrp="1"/>
          </p:cNvSpPr>
          <p:nvPr>
            <p:ph idx="1"/>
          </p:nvPr>
        </p:nvSpPr>
        <p:spPr>
          <a:xfrm>
            <a:off x="850900" y="2986088"/>
            <a:ext cx="7315200" cy="3538537"/>
          </a:xfrm>
        </p:spPr>
        <p:txBody>
          <a:bodyPr/>
          <a:lstStyle/>
          <a:p>
            <a:pPr marL="46037" indent="0">
              <a:buFont typeface="Wingdings" pitchFamily="2" charset="2"/>
              <a:buNone/>
              <a:defRPr/>
            </a:pPr>
            <a:r>
              <a:rPr lang="el-GR" dirty="0">
                <a:latin typeface="Söhne"/>
              </a:rPr>
              <a:t>Ποιο είναι το ποσοστό των ατόμων με αναπηρία στην Ελλάδα που δηλώνουν ότι αντιμετωπίζουν διακρίσεις στην εργασία τους; </a:t>
            </a:r>
          </a:p>
          <a:p>
            <a:pPr marL="46037" indent="0">
              <a:buFont typeface="Wingdings" pitchFamily="2" charset="2"/>
              <a:buNone/>
              <a:defRPr/>
            </a:pPr>
            <a:endParaRPr lang="el-GR" dirty="0">
              <a:latin typeface="Söhne"/>
            </a:endParaRPr>
          </a:p>
          <a:p>
            <a:pPr marL="503237" indent="-457200">
              <a:buFont typeface="Wingdings" pitchFamily="2" charset="2"/>
              <a:buAutoNum type="alphaLcPeriod"/>
              <a:defRPr/>
            </a:pPr>
            <a:r>
              <a:rPr lang="it-IT" dirty="0">
                <a:latin typeface="Söhne"/>
              </a:rPr>
              <a:t>25% </a:t>
            </a:r>
            <a:endParaRPr lang="el-GR" dirty="0">
              <a:latin typeface="Söhne"/>
            </a:endParaRPr>
          </a:p>
          <a:p>
            <a:pPr marL="503237" indent="-457200">
              <a:buFont typeface="Wingdings" pitchFamily="2" charset="2"/>
              <a:buAutoNum type="alphaLcPeriod"/>
              <a:defRPr/>
            </a:pPr>
            <a:r>
              <a:rPr lang="el-GR" dirty="0">
                <a:latin typeface="Söhne"/>
              </a:rPr>
              <a:t>5</a:t>
            </a:r>
            <a:r>
              <a:rPr lang="it-IT" dirty="0">
                <a:latin typeface="Söhne"/>
              </a:rPr>
              <a:t>0% </a:t>
            </a:r>
            <a:endParaRPr lang="el-GR" dirty="0">
              <a:latin typeface="Söhne"/>
            </a:endParaRPr>
          </a:p>
          <a:p>
            <a:pPr marL="503237" indent="-457200">
              <a:buFont typeface="Wingdings" pitchFamily="2" charset="2"/>
              <a:buAutoNum type="alphaLcPeriod"/>
              <a:defRPr/>
            </a:pPr>
            <a:r>
              <a:rPr lang="it-IT" dirty="0">
                <a:latin typeface="Söhne"/>
              </a:rPr>
              <a:t>75%</a:t>
            </a:r>
          </a:p>
        </p:txBody>
      </p:sp>
      <p:sp>
        <p:nvSpPr>
          <p:cNvPr id="4" name="Rettangolo 3">
            <a:extLst>
              <a:ext uri="{FF2B5EF4-FFF2-40B4-BE49-F238E27FC236}">
                <a16:creationId xmlns:a16="http://schemas.microsoft.com/office/drawing/2014/main" id="{6F70EB67-4258-7E13-BC43-A1AA54217B78}"/>
              </a:ext>
            </a:extLst>
          </p:cNvPr>
          <p:cNvSpPr/>
          <p:nvPr/>
        </p:nvSpPr>
        <p:spPr>
          <a:xfrm>
            <a:off x="977900" y="4754563"/>
            <a:ext cx="6973888" cy="3175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51203" name="Segnaposto contenuto 2">
            <a:extLst>
              <a:ext uri="{FF2B5EF4-FFF2-40B4-BE49-F238E27FC236}">
                <a16:creationId xmlns:a16="http://schemas.microsoft.com/office/drawing/2014/main" id="{C5DB6C4D-54C9-A510-90DD-02C2788ABBCE}"/>
              </a:ext>
            </a:extLst>
          </p:cNvPr>
          <p:cNvSpPr txBox="1">
            <a:spLocks/>
          </p:cNvSpPr>
          <p:nvPr/>
        </p:nvSpPr>
        <p:spPr bwMode="auto">
          <a:xfrm>
            <a:off x="5807075" y="5487988"/>
            <a:ext cx="7315200"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
              <a:spcBef>
                <a:spcPct val="20000"/>
              </a:spcBef>
              <a:buClr>
                <a:schemeClr val="tx2"/>
              </a:buClr>
              <a:buFont typeface="Wingdings" pitchFamily="2" charset="2"/>
              <a:buChar char="§"/>
              <a:defRPr sz="2000">
                <a:solidFill>
                  <a:schemeClr val="tx1"/>
                </a:solidFill>
                <a:latin typeface="Arial" panose="020B0604020202020204" pitchFamily="34" charset="0"/>
                <a:ea typeface="MS PGothic" panose="020B0600070205080204" pitchFamily="34" charset="-128"/>
              </a:defRPr>
            </a:lvl1pPr>
            <a:lvl2pPr marL="501650" indent="-182563">
              <a:spcBef>
                <a:spcPct val="20000"/>
              </a:spcBef>
              <a:buClr>
                <a:schemeClr val="tx2"/>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685800" indent="-182563">
              <a:spcBef>
                <a:spcPct val="20000"/>
              </a:spcBef>
              <a:buClr>
                <a:schemeClr val="tx2"/>
              </a:buClr>
              <a:buFont typeface="Wingdings" pitchFamily="2" charset="2"/>
              <a:buChar char="§"/>
              <a:defRPr sz="1600">
                <a:solidFill>
                  <a:schemeClr val="tx1"/>
                </a:solidFill>
                <a:latin typeface="Arial" panose="020B0604020202020204" pitchFamily="34" charset="0"/>
                <a:ea typeface="MS PGothic" panose="020B0600070205080204" pitchFamily="34" charset="-128"/>
              </a:defRPr>
            </a:lvl3pPr>
            <a:lvl4pPr marL="914400" indent="-182563">
              <a:spcBef>
                <a:spcPct val="20000"/>
              </a:spcBef>
              <a:buClr>
                <a:schemeClr val="tx2"/>
              </a:buClr>
              <a:buFont typeface="Wingdings" pitchFamily="2" charset="2"/>
              <a:buChar char="§"/>
              <a:defRPr sz="1400">
                <a:solidFill>
                  <a:schemeClr val="tx1"/>
                </a:solidFill>
                <a:latin typeface="Arial" panose="020B0604020202020204" pitchFamily="34" charset="0"/>
                <a:ea typeface="MS PGothic" panose="020B0600070205080204" pitchFamily="34" charset="-128"/>
              </a:defRPr>
            </a:lvl4pPr>
            <a:lvl5pPr marL="1143000" indent="-182563">
              <a:spcBef>
                <a:spcPct val="20000"/>
              </a:spcBef>
              <a:buClr>
                <a:schemeClr val="tx2"/>
              </a:buClr>
              <a:buFont typeface="Wingdings" pitchFamily="2" charset="2"/>
              <a:buChar char="§"/>
              <a:defRPr sz="1400">
                <a:solidFill>
                  <a:schemeClr val="tx1"/>
                </a:solidFill>
                <a:latin typeface="Arial" panose="020B0604020202020204" pitchFamily="34" charset="0"/>
                <a:ea typeface="MS PGothic" panose="020B0600070205080204" pitchFamily="34" charset="-128"/>
              </a:defRPr>
            </a:lvl5pPr>
            <a:lvl6pPr marL="1600200" indent="-182563" eaLnBrk="0" fontAlgn="base" hangingPunct="0">
              <a:spcBef>
                <a:spcPct val="20000"/>
              </a:spcBef>
              <a:spcAft>
                <a:spcPct val="0"/>
              </a:spcAft>
              <a:buClr>
                <a:schemeClr val="tx2"/>
              </a:buClr>
              <a:buFont typeface="Wingdings" pitchFamily="2" charset="2"/>
              <a:buChar char="§"/>
              <a:defRPr sz="1400">
                <a:solidFill>
                  <a:schemeClr val="tx1"/>
                </a:solidFill>
                <a:latin typeface="Arial" panose="020B0604020202020204" pitchFamily="34" charset="0"/>
                <a:ea typeface="MS PGothic" panose="020B0600070205080204" pitchFamily="34" charset="-128"/>
              </a:defRPr>
            </a:lvl6pPr>
            <a:lvl7pPr marL="2057400" indent="-182563" eaLnBrk="0" fontAlgn="base" hangingPunct="0">
              <a:spcBef>
                <a:spcPct val="20000"/>
              </a:spcBef>
              <a:spcAft>
                <a:spcPct val="0"/>
              </a:spcAft>
              <a:buClr>
                <a:schemeClr val="tx2"/>
              </a:buClr>
              <a:buFont typeface="Wingdings" pitchFamily="2" charset="2"/>
              <a:buChar char="§"/>
              <a:defRPr sz="1400">
                <a:solidFill>
                  <a:schemeClr val="tx1"/>
                </a:solidFill>
                <a:latin typeface="Arial" panose="020B0604020202020204" pitchFamily="34" charset="0"/>
                <a:ea typeface="MS PGothic" panose="020B0600070205080204" pitchFamily="34" charset="-128"/>
              </a:defRPr>
            </a:lvl7pPr>
            <a:lvl8pPr marL="2514600" indent="-182563" eaLnBrk="0" fontAlgn="base" hangingPunct="0">
              <a:spcBef>
                <a:spcPct val="20000"/>
              </a:spcBef>
              <a:spcAft>
                <a:spcPct val="0"/>
              </a:spcAft>
              <a:buClr>
                <a:schemeClr val="tx2"/>
              </a:buClr>
              <a:buFont typeface="Wingdings" pitchFamily="2" charset="2"/>
              <a:buChar char="§"/>
              <a:defRPr sz="1400">
                <a:solidFill>
                  <a:schemeClr val="tx1"/>
                </a:solidFill>
                <a:latin typeface="Arial" panose="020B0604020202020204" pitchFamily="34" charset="0"/>
                <a:ea typeface="MS PGothic" panose="020B0600070205080204" pitchFamily="34" charset="-128"/>
              </a:defRPr>
            </a:lvl8pPr>
            <a:lvl9pPr marL="2971800" indent="-182563" eaLnBrk="0" fontAlgn="base" hangingPunct="0">
              <a:spcBef>
                <a:spcPct val="20000"/>
              </a:spcBef>
              <a:spcAft>
                <a:spcPct val="0"/>
              </a:spcAft>
              <a:buClr>
                <a:schemeClr val="tx2"/>
              </a:buClr>
              <a:buFont typeface="Wingdings" pitchFamily="2" charset="2"/>
              <a:buChar char="§"/>
              <a:defRPr sz="1400">
                <a:solidFill>
                  <a:schemeClr val="tx1"/>
                </a:solidFill>
                <a:latin typeface="Arial" panose="020B0604020202020204" pitchFamily="34" charset="0"/>
                <a:ea typeface="MS PGothic" panose="020B0600070205080204" pitchFamily="34" charset="-128"/>
              </a:defRPr>
            </a:lvl9pPr>
          </a:lstStyle>
          <a:p>
            <a:pPr>
              <a:buFont typeface="Wingdings" pitchFamily="2" charset="2"/>
              <a:buNone/>
            </a:pPr>
            <a:r>
              <a:rPr lang="el-GR" altLang="it-IT">
                <a:latin typeface="Söhne"/>
              </a:rPr>
              <a:t>Πηγή: ΕΛΣΤΑΤ</a:t>
            </a:r>
            <a:r>
              <a:rPr lang="it-IT" altLang="it-IT">
                <a:latin typeface="Söhne"/>
              </a:rPr>
              <a:t>, 202</a:t>
            </a:r>
            <a:r>
              <a:rPr lang="el-GR" altLang="it-IT">
                <a:latin typeface="Söhne"/>
              </a:rPr>
              <a:t>1</a:t>
            </a:r>
            <a:endParaRPr lang="it-IT" altLang="it-IT">
              <a:latin typeface="Söhne"/>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olo 1">
            <a:extLst>
              <a:ext uri="{FF2B5EF4-FFF2-40B4-BE49-F238E27FC236}">
                <a16:creationId xmlns:a16="http://schemas.microsoft.com/office/drawing/2014/main" id="{35237DF0-A67B-CFA4-6A60-4B6F92CA1B41}"/>
              </a:ext>
            </a:extLst>
          </p:cNvPr>
          <p:cNvSpPr>
            <a:spLocks noGrp="1"/>
          </p:cNvSpPr>
          <p:nvPr>
            <p:ph type="title"/>
          </p:nvPr>
        </p:nvSpPr>
        <p:spPr>
          <a:xfrm>
            <a:off x="450850" y="271463"/>
            <a:ext cx="7315200" cy="1154112"/>
          </a:xfrm>
        </p:spPr>
        <p:txBody>
          <a:bodyPr/>
          <a:lstStyle/>
          <a:p>
            <a:r>
              <a:rPr lang="it-IT" altLang="it-IT" sz="2400"/>
              <a:t>Gender ceiling in Europe </a:t>
            </a:r>
            <a:br>
              <a:rPr lang="it-IT" altLang="it-IT" sz="2400"/>
            </a:br>
            <a:r>
              <a:rPr lang="it-IT" altLang="it-IT" sz="2400"/>
              <a:t>To </a:t>
            </a:r>
            <a:r>
              <a:rPr lang="el-GR" altLang="it-IT" sz="2400"/>
              <a:t>φαιν</a:t>
            </a:r>
            <a:r>
              <a:rPr lang="it-IT" altLang="it-IT" sz="2400"/>
              <a:t>ό</a:t>
            </a:r>
            <a:r>
              <a:rPr lang="el-GR" altLang="it-IT" sz="2400"/>
              <a:t>μενο της γυάλινης οροφής στην Ευρώπη</a:t>
            </a:r>
            <a:endParaRPr lang="it-IT" altLang="it-IT" sz="2400"/>
          </a:p>
        </p:txBody>
      </p:sp>
      <p:pic>
        <p:nvPicPr>
          <p:cNvPr id="16386" name="Picture 2">
            <a:extLst>
              <a:ext uri="{FF2B5EF4-FFF2-40B4-BE49-F238E27FC236}">
                <a16:creationId xmlns:a16="http://schemas.microsoft.com/office/drawing/2014/main" id="{5D7EAFE3-E555-BB7F-63A8-32AE9C8BB0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775" y="1790700"/>
            <a:ext cx="715645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asellaDiTesto 4">
            <a:extLst>
              <a:ext uri="{FF2B5EF4-FFF2-40B4-BE49-F238E27FC236}">
                <a16:creationId xmlns:a16="http://schemas.microsoft.com/office/drawing/2014/main" id="{E0122B29-F12D-DA85-2876-5DB32AC8038C}"/>
              </a:ext>
            </a:extLst>
          </p:cNvPr>
          <p:cNvSpPr txBox="1">
            <a:spLocks noChangeArrowheads="1"/>
          </p:cNvSpPr>
          <p:nvPr/>
        </p:nvSpPr>
        <p:spPr bwMode="auto">
          <a:xfrm>
            <a:off x="5064125" y="6380163"/>
            <a:ext cx="457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l-GR" altLang="it-IT"/>
              <a:t>Πηγή: </a:t>
            </a:r>
            <a:r>
              <a:rPr lang="it-IT" altLang="it-IT"/>
              <a:t>cohesiondata.eu</a:t>
            </a:r>
          </a:p>
        </p:txBody>
      </p:sp>
      <p:pic>
        <p:nvPicPr>
          <p:cNvPr id="32770" name="Immagine 6">
            <a:extLst>
              <a:ext uri="{FF2B5EF4-FFF2-40B4-BE49-F238E27FC236}">
                <a16:creationId xmlns:a16="http://schemas.microsoft.com/office/drawing/2014/main" id="{32DCFB86-DF70-42F2-A444-9923AD23BB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813" y="544513"/>
            <a:ext cx="4133850"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Immagine 8">
            <a:extLst>
              <a:ext uri="{FF2B5EF4-FFF2-40B4-BE49-F238E27FC236}">
                <a16:creationId xmlns:a16="http://schemas.microsoft.com/office/drawing/2014/main" id="{3CBDF334-F211-C437-B368-97854CC17F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4125" y="544513"/>
            <a:ext cx="38258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3969C7E2-4ED5-F66A-3396-609463B15EE2}"/>
              </a:ext>
            </a:extLst>
          </p:cNvPr>
          <p:cNvSpPr>
            <a:spLocks noGrp="1"/>
          </p:cNvSpPr>
          <p:nvPr>
            <p:ph type="title"/>
          </p:nvPr>
        </p:nvSpPr>
        <p:spPr/>
        <p:txBody>
          <a:bodyPr/>
          <a:lstStyle/>
          <a:p>
            <a:pPr eaLnBrk="1" hangingPunct="1"/>
            <a:r>
              <a:rPr lang="el-GR" altLang="el-GR" sz="3600"/>
              <a:t>Ο μέσος όρος συνταξιοδότησης αυξάνεται</a:t>
            </a:r>
            <a:endParaRPr lang="en-US" altLang="el-GR" sz="3600"/>
          </a:p>
        </p:txBody>
      </p:sp>
      <p:sp>
        <p:nvSpPr>
          <p:cNvPr id="17410" name="Content Placeholder 2">
            <a:extLst>
              <a:ext uri="{FF2B5EF4-FFF2-40B4-BE49-F238E27FC236}">
                <a16:creationId xmlns:a16="http://schemas.microsoft.com/office/drawing/2014/main" id="{04F4E669-25D6-3AF7-0E14-4A086EA6EFAC}"/>
              </a:ext>
            </a:extLst>
          </p:cNvPr>
          <p:cNvSpPr>
            <a:spLocks noGrp="1"/>
          </p:cNvSpPr>
          <p:nvPr>
            <p:ph idx="1"/>
          </p:nvPr>
        </p:nvSpPr>
        <p:spPr/>
        <p:txBody>
          <a:bodyPr/>
          <a:lstStyle/>
          <a:p>
            <a:pPr marL="44450" indent="0" eaLnBrk="1" hangingPunct="1">
              <a:buFont typeface="Wingdings" pitchFamily="2" charset="2"/>
              <a:buNone/>
            </a:pPr>
            <a:r>
              <a:rPr lang="el-GR" altLang="el-GR" sz="2400"/>
              <a:t>Τα τελευταία 100 χρόνια υπήρξαν επιστημονικές και ιατρικές επαναστάσεις. Αποτέλεσμα αυτών ήταν η σημαντική αύξηση της μακροβιότητας των ανθρώπων.</a:t>
            </a:r>
            <a:endParaRPr lang="en-US" altLang="el-GR"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4">
            <a:extLst>
              <a:ext uri="{FF2B5EF4-FFF2-40B4-BE49-F238E27FC236}">
                <a16:creationId xmlns:a16="http://schemas.microsoft.com/office/drawing/2014/main" id="{64D41878-CBE9-1FC6-EDC2-8AEA536FBA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 y="635000"/>
            <a:ext cx="7869238"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tangolo 3">
            <a:extLst>
              <a:ext uri="{FF2B5EF4-FFF2-40B4-BE49-F238E27FC236}">
                <a16:creationId xmlns:a16="http://schemas.microsoft.com/office/drawing/2014/main" id="{F6225CFD-2DFC-5858-8D67-80536A763D25}"/>
              </a:ext>
            </a:extLst>
          </p:cNvPr>
          <p:cNvSpPr/>
          <p:nvPr/>
        </p:nvSpPr>
        <p:spPr>
          <a:xfrm rot="5400000">
            <a:off x="-862012" y="3313113"/>
            <a:ext cx="4524375" cy="231775"/>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5" name="Rettangolo 4">
            <a:extLst>
              <a:ext uri="{FF2B5EF4-FFF2-40B4-BE49-F238E27FC236}">
                <a16:creationId xmlns:a16="http://schemas.microsoft.com/office/drawing/2014/main" id="{7628A775-A0C6-E15F-E355-542AF8C099F2}"/>
              </a:ext>
            </a:extLst>
          </p:cNvPr>
          <p:cNvSpPr/>
          <p:nvPr/>
        </p:nvSpPr>
        <p:spPr>
          <a:xfrm rot="5400000">
            <a:off x="4597401" y="3924300"/>
            <a:ext cx="2393950" cy="7969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rgbClr val="FF0000"/>
              </a:solidFill>
            </a:endParaRPr>
          </a:p>
        </p:txBody>
      </p:sp>
      <p:sp>
        <p:nvSpPr>
          <p:cNvPr id="18436" name="Segnaposto contenuto 2">
            <a:extLst>
              <a:ext uri="{FF2B5EF4-FFF2-40B4-BE49-F238E27FC236}">
                <a16:creationId xmlns:a16="http://schemas.microsoft.com/office/drawing/2014/main" id="{C9CB6EB0-5708-2EA3-C023-C440FBCFFC81}"/>
              </a:ext>
            </a:extLst>
          </p:cNvPr>
          <p:cNvSpPr txBox="1">
            <a:spLocks/>
          </p:cNvSpPr>
          <p:nvPr/>
        </p:nvSpPr>
        <p:spPr bwMode="auto">
          <a:xfrm>
            <a:off x="6408738" y="6367463"/>
            <a:ext cx="3290887"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
              <a:spcBef>
                <a:spcPct val="20000"/>
              </a:spcBef>
              <a:buClr>
                <a:schemeClr val="tx2"/>
              </a:buClr>
              <a:buFont typeface="Wingdings" pitchFamily="2" charset="2"/>
              <a:buChar char="§"/>
              <a:defRPr sz="2000">
                <a:solidFill>
                  <a:schemeClr val="tx1"/>
                </a:solidFill>
                <a:latin typeface="Arial" panose="020B0604020202020204" pitchFamily="34" charset="0"/>
                <a:ea typeface="MS PGothic" panose="020B0600070205080204" pitchFamily="34" charset="-128"/>
              </a:defRPr>
            </a:lvl1pPr>
            <a:lvl2pPr marL="501650" indent="-182563">
              <a:spcBef>
                <a:spcPct val="20000"/>
              </a:spcBef>
              <a:buClr>
                <a:schemeClr val="tx2"/>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685800" indent="-182563">
              <a:spcBef>
                <a:spcPct val="20000"/>
              </a:spcBef>
              <a:buClr>
                <a:schemeClr val="tx2"/>
              </a:buClr>
              <a:buFont typeface="Wingdings" pitchFamily="2" charset="2"/>
              <a:buChar char="§"/>
              <a:defRPr sz="1600">
                <a:solidFill>
                  <a:schemeClr val="tx1"/>
                </a:solidFill>
                <a:latin typeface="Arial" panose="020B0604020202020204" pitchFamily="34" charset="0"/>
                <a:ea typeface="MS PGothic" panose="020B0600070205080204" pitchFamily="34" charset="-128"/>
              </a:defRPr>
            </a:lvl3pPr>
            <a:lvl4pPr marL="914400" indent="-182563">
              <a:spcBef>
                <a:spcPct val="20000"/>
              </a:spcBef>
              <a:buClr>
                <a:schemeClr val="tx2"/>
              </a:buClr>
              <a:buFont typeface="Wingdings" pitchFamily="2" charset="2"/>
              <a:buChar char="§"/>
              <a:defRPr sz="1400">
                <a:solidFill>
                  <a:schemeClr val="tx1"/>
                </a:solidFill>
                <a:latin typeface="Arial" panose="020B0604020202020204" pitchFamily="34" charset="0"/>
                <a:ea typeface="MS PGothic" panose="020B0600070205080204" pitchFamily="34" charset="-128"/>
              </a:defRPr>
            </a:lvl4pPr>
            <a:lvl5pPr marL="1143000" indent="-182563">
              <a:spcBef>
                <a:spcPct val="20000"/>
              </a:spcBef>
              <a:buClr>
                <a:schemeClr val="tx2"/>
              </a:buClr>
              <a:buFont typeface="Wingdings" pitchFamily="2" charset="2"/>
              <a:buChar char="§"/>
              <a:defRPr sz="1400">
                <a:solidFill>
                  <a:schemeClr val="tx1"/>
                </a:solidFill>
                <a:latin typeface="Arial" panose="020B0604020202020204" pitchFamily="34" charset="0"/>
                <a:ea typeface="MS PGothic" panose="020B0600070205080204" pitchFamily="34" charset="-128"/>
              </a:defRPr>
            </a:lvl5pPr>
            <a:lvl6pPr marL="1600200" indent="-182563" eaLnBrk="0" fontAlgn="base" hangingPunct="0">
              <a:spcBef>
                <a:spcPct val="20000"/>
              </a:spcBef>
              <a:spcAft>
                <a:spcPct val="0"/>
              </a:spcAft>
              <a:buClr>
                <a:schemeClr val="tx2"/>
              </a:buClr>
              <a:buFont typeface="Wingdings" pitchFamily="2" charset="2"/>
              <a:buChar char="§"/>
              <a:defRPr sz="1400">
                <a:solidFill>
                  <a:schemeClr val="tx1"/>
                </a:solidFill>
                <a:latin typeface="Arial" panose="020B0604020202020204" pitchFamily="34" charset="0"/>
                <a:ea typeface="MS PGothic" panose="020B0600070205080204" pitchFamily="34" charset="-128"/>
              </a:defRPr>
            </a:lvl6pPr>
            <a:lvl7pPr marL="2057400" indent="-182563" eaLnBrk="0" fontAlgn="base" hangingPunct="0">
              <a:spcBef>
                <a:spcPct val="20000"/>
              </a:spcBef>
              <a:spcAft>
                <a:spcPct val="0"/>
              </a:spcAft>
              <a:buClr>
                <a:schemeClr val="tx2"/>
              </a:buClr>
              <a:buFont typeface="Wingdings" pitchFamily="2" charset="2"/>
              <a:buChar char="§"/>
              <a:defRPr sz="1400">
                <a:solidFill>
                  <a:schemeClr val="tx1"/>
                </a:solidFill>
                <a:latin typeface="Arial" panose="020B0604020202020204" pitchFamily="34" charset="0"/>
                <a:ea typeface="MS PGothic" panose="020B0600070205080204" pitchFamily="34" charset="-128"/>
              </a:defRPr>
            </a:lvl7pPr>
            <a:lvl8pPr marL="2514600" indent="-182563" eaLnBrk="0" fontAlgn="base" hangingPunct="0">
              <a:spcBef>
                <a:spcPct val="20000"/>
              </a:spcBef>
              <a:spcAft>
                <a:spcPct val="0"/>
              </a:spcAft>
              <a:buClr>
                <a:schemeClr val="tx2"/>
              </a:buClr>
              <a:buFont typeface="Wingdings" pitchFamily="2" charset="2"/>
              <a:buChar char="§"/>
              <a:defRPr sz="1400">
                <a:solidFill>
                  <a:schemeClr val="tx1"/>
                </a:solidFill>
                <a:latin typeface="Arial" panose="020B0604020202020204" pitchFamily="34" charset="0"/>
                <a:ea typeface="MS PGothic" panose="020B0600070205080204" pitchFamily="34" charset="-128"/>
              </a:defRPr>
            </a:lvl8pPr>
            <a:lvl9pPr marL="2971800" indent="-182563" eaLnBrk="0" fontAlgn="base" hangingPunct="0">
              <a:spcBef>
                <a:spcPct val="20000"/>
              </a:spcBef>
              <a:spcAft>
                <a:spcPct val="0"/>
              </a:spcAft>
              <a:buClr>
                <a:schemeClr val="tx2"/>
              </a:buClr>
              <a:buFont typeface="Wingdings" pitchFamily="2" charset="2"/>
              <a:buChar char="§"/>
              <a:defRPr sz="1400">
                <a:solidFill>
                  <a:schemeClr val="tx1"/>
                </a:solidFill>
                <a:latin typeface="Arial" panose="020B0604020202020204" pitchFamily="34" charset="0"/>
                <a:ea typeface="MS PGothic" panose="020B0600070205080204" pitchFamily="34" charset="-128"/>
              </a:defRPr>
            </a:lvl9pPr>
          </a:lstStyle>
          <a:p>
            <a:pPr>
              <a:buFont typeface="Wingdings" pitchFamily="2" charset="2"/>
              <a:buNone/>
            </a:pPr>
            <a:r>
              <a:rPr lang="el-GR" altLang="it-IT">
                <a:latin typeface="Söhne"/>
              </a:rPr>
              <a:t>Πηγή: </a:t>
            </a:r>
            <a:r>
              <a:rPr lang="it-IT" altLang="it-IT">
                <a:latin typeface="Söhne"/>
              </a:rPr>
              <a:t>EUROSTAT, 20</a:t>
            </a:r>
            <a:r>
              <a:rPr lang="el-GR" altLang="it-IT">
                <a:latin typeface="Söhne"/>
              </a:rPr>
              <a:t>18</a:t>
            </a:r>
            <a:endParaRPr lang="it-IT" altLang="it-IT">
              <a:latin typeface="Söhne"/>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A4B14E10-48A6-1270-AB86-32E9B7A2980C}"/>
              </a:ext>
            </a:extLst>
          </p:cNvPr>
          <p:cNvSpPr>
            <a:spLocks noGrp="1"/>
          </p:cNvSpPr>
          <p:nvPr>
            <p:ph type="title"/>
          </p:nvPr>
        </p:nvSpPr>
        <p:spPr/>
        <p:txBody>
          <a:bodyPr/>
          <a:lstStyle/>
          <a:p>
            <a:pPr eaLnBrk="1" hangingPunct="1"/>
            <a:r>
              <a:rPr lang="el-GR" altLang="el-GR"/>
              <a:t>Εκπαιδευτική πραγματικότητα</a:t>
            </a:r>
            <a:endParaRPr lang="en-US" altLang="el-GR"/>
          </a:p>
        </p:txBody>
      </p:sp>
      <p:sp>
        <p:nvSpPr>
          <p:cNvPr id="19458" name="Content Placeholder 2">
            <a:extLst>
              <a:ext uri="{FF2B5EF4-FFF2-40B4-BE49-F238E27FC236}">
                <a16:creationId xmlns:a16="http://schemas.microsoft.com/office/drawing/2014/main" id="{EF3A0BE6-0A7F-215E-0463-336F29BE754F}"/>
              </a:ext>
            </a:extLst>
          </p:cNvPr>
          <p:cNvSpPr>
            <a:spLocks noGrp="1"/>
          </p:cNvSpPr>
          <p:nvPr>
            <p:ph idx="1"/>
          </p:nvPr>
        </p:nvSpPr>
        <p:spPr/>
        <p:txBody>
          <a:bodyPr/>
          <a:lstStyle/>
          <a:p>
            <a:pPr eaLnBrk="1" hangingPunct="1"/>
            <a:r>
              <a:rPr lang="el-GR" altLang="el-GR"/>
              <a:t>Ο εργαζόμενος δεν είναι δυνατόν πλέον να αποδώσει, αν δεν βρίσκεται μέσα σε ένα σύστημα που συνεχώς τον εκπαιδεύει  στις νέες τεχνολογίες και τις καινούργιες επιχειρηματικές απαιτήσεις. Πάρα πολλές εταιρείες συνεργάζονται με πανεπιστήμια, ώστε συνεχώς να αυξάνουν το εκπαιδευτικό επίπεδο των υφισταμένων τους.</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F47FA18C-D70D-44FB-098A-A52CCBB21139}"/>
              </a:ext>
            </a:extLst>
          </p:cNvPr>
          <p:cNvSpPr>
            <a:spLocks noGrp="1"/>
          </p:cNvSpPr>
          <p:nvPr>
            <p:ph type="title"/>
          </p:nvPr>
        </p:nvSpPr>
        <p:spPr/>
        <p:txBody>
          <a:bodyPr/>
          <a:lstStyle/>
          <a:p>
            <a:pPr algn="ctr" eaLnBrk="1" hangingPunct="1"/>
            <a:r>
              <a:rPr lang="el-GR" altLang="el-GR"/>
              <a:t>Ποιότητα ζωής</a:t>
            </a:r>
            <a:endParaRPr lang="en-US" altLang="el-GR"/>
          </a:p>
        </p:txBody>
      </p:sp>
      <p:sp>
        <p:nvSpPr>
          <p:cNvPr id="20482" name="Content Placeholder 2">
            <a:extLst>
              <a:ext uri="{FF2B5EF4-FFF2-40B4-BE49-F238E27FC236}">
                <a16:creationId xmlns:a16="http://schemas.microsoft.com/office/drawing/2014/main" id="{EB3DCAB5-9824-0E10-15E1-49F267369B8D}"/>
              </a:ext>
            </a:extLst>
          </p:cNvPr>
          <p:cNvSpPr>
            <a:spLocks noGrp="1"/>
          </p:cNvSpPr>
          <p:nvPr>
            <p:ph idx="1"/>
          </p:nvPr>
        </p:nvSpPr>
        <p:spPr/>
        <p:txBody>
          <a:bodyPr/>
          <a:lstStyle/>
          <a:p>
            <a:pPr eaLnBrk="1" hangingPunct="1"/>
            <a:r>
              <a:rPr lang="el-GR" altLang="el-GR"/>
              <a:t>Οι εργαζόμενοι δούλευαν σκληρά για πολλές ώρες, χωρίς όρους υγείας, ασφάλισης ή συνταξιοδότησης. Η ποιότητα ζωής ήταν κάτι που μόνο οι φεουδάρχες γνώριζαν σε αντίθεση με τη «μάζα».</a:t>
            </a:r>
            <a:endParaRPr lang="en-US" altLang="el-G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Perspective.thmx</Template>
  <TotalTime>2732</TotalTime>
  <Words>1245</Words>
  <Application>Microsoft Macintosh PowerPoint</Application>
  <PresentationFormat>Presentazione su schermo (4:3)</PresentationFormat>
  <Paragraphs>112</Paragraphs>
  <Slides>36</Slides>
  <Notes>1</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36</vt:i4>
      </vt:variant>
    </vt:vector>
  </HeadingPairs>
  <TitlesOfParts>
    <vt:vector size="44" baseType="lpstr">
      <vt:lpstr>Arial</vt:lpstr>
      <vt:lpstr>MS PGothic</vt:lpstr>
      <vt:lpstr>Wingdings</vt:lpstr>
      <vt:lpstr>Calibri</vt:lpstr>
      <vt:lpstr>Söhne</vt:lpstr>
      <vt:lpstr>Century Gothic</vt:lpstr>
      <vt:lpstr>Angsana New</vt:lpstr>
      <vt:lpstr>Perspective</vt:lpstr>
      <vt:lpstr>Κεφάλαιο 5: Οι εργαζόμενοι</vt:lpstr>
      <vt:lpstr>Οι εργαζόμενοι του 21ου αιώνα</vt:lpstr>
      <vt:lpstr>Η αναβάθμιση του ρόλου της εργαζόμενης γυναίκας</vt:lpstr>
      <vt:lpstr>Gender ceiling in Europe  To φαινόμενο της γυάλινης οροφής στην Ευρώπη</vt:lpstr>
      <vt:lpstr>Presentazione standard di PowerPoint</vt:lpstr>
      <vt:lpstr>Ο μέσος όρος συνταξιοδότησης αυξάνεται</vt:lpstr>
      <vt:lpstr>Presentazione standard di PowerPoint</vt:lpstr>
      <vt:lpstr>Εκπαιδευτική πραγματικότητα</vt:lpstr>
      <vt:lpstr>Ποιότητα ζωής</vt:lpstr>
      <vt:lpstr>Οι νέες «αρχές» των εργαζομένων</vt:lpstr>
      <vt:lpstr>Οι νέες «αρχές» των εργαζομένων</vt:lpstr>
      <vt:lpstr>Υπάρχει κάποιο κέντρο πληροφόρησης εργαζομένων και ανέργων σχετικά με τα δικαιώματα και τις υποχρεώσεις τους στην Ελλάδα;</vt:lpstr>
      <vt:lpstr>Υπάρχει κάποιο παγκόσμιο και αντίστοιχο ευρωπαϊκό κέντρο πληροφόρησης εργαζομένων και ανέργων σχετικά με τα δικαιώματα και τις υποχρεώσεις τους;</vt:lpstr>
      <vt:lpstr>Human Rights Watch</vt:lpstr>
      <vt:lpstr>Η αρχή της ισορροπίας στα δικαιώματα και τις ευθύνες εργαζομένων και εργοδοτών</vt:lpstr>
      <vt:lpstr>Δικαιώματα των εργαζομένων</vt:lpstr>
      <vt:lpstr>Δικαιώματα των εργοδοτών</vt:lpstr>
      <vt:lpstr>Ποια χώρα είχε το μεγαλύτερο ποσοστό καταπάτησης εργασιακών δικαιωμάτων το 2022;</vt:lpstr>
      <vt:lpstr>Presentazione standard di PowerPoint</vt:lpstr>
      <vt:lpstr>1η Μελέτη Περίπτωσης</vt:lpstr>
      <vt:lpstr>Το σκάνδαλο</vt:lpstr>
      <vt:lpstr>Η αποζημίωση ήρθε 11 χρόνια μετά…</vt:lpstr>
      <vt:lpstr>2η Μελέτη Περίπτωσης Nike Indonesia</vt:lpstr>
      <vt:lpstr>Presentazione standard di PowerPoint</vt:lpstr>
      <vt:lpstr>Clean Clothes Campaign vs. Nike Indonesia</vt:lpstr>
      <vt:lpstr>Πόσο workplace literate είσαι;</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Κεφάλαιο 1: Από τη φιλοσοφία στην Ηθική</dc:title>
  <dc:creator>kopilatis</dc:creator>
  <cp:lastModifiedBy>Microsoft Office User</cp:lastModifiedBy>
  <cp:revision>139</cp:revision>
  <dcterms:created xsi:type="dcterms:W3CDTF">2015-11-23T10:38:18Z</dcterms:created>
  <dcterms:modified xsi:type="dcterms:W3CDTF">2023-05-06T12:39:32Z</dcterms:modified>
</cp:coreProperties>
</file>