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9"/>
  </p:notesMasterIdLst>
  <p:sldIdLst>
    <p:sldId id="256" r:id="rId2"/>
    <p:sldId id="297" r:id="rId3"/>
    <p:sldId id="302" r:id="rId4"/>
    <p:sldId id="301" r:id="rId5"/>
    <p:sldId id="303" r:id="rId6"/>
    <p:sldId id="304" r:id="rId7"/>
    <p:sldId id="27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719" autoAdjust="0"/>
  </p:normalViewPr>
  <p:slideViewPr>
    <p:cSldViewPr snapToGrid="0">
      <p:cViewPr varScale="1">
        <p:scale>
          <a:sx n="71" d="100"/>
          <a:sy n="71" d="100"/>
        </p:scale>
        <p:origin x="103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D2A67-658F-4A19-9331-43CD1A1FE82F}" type="datetimeFigureOut">
              <a:rPr lang="el-GR" smtClean="0"/>
              <a:t>23/10/2025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8CA1A-3916-4CE3-8DA2-F48D8B1D44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2407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Να τους δείξω πως γίνεται με το </a:t>
            </a:r>
            <a:r>
              <a:rPr lang="en-US" dirty="0"/>
              <a:t>google scholar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8CA1A-3916-4CE3-8DA2-F48D8B1D445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4562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861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90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20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494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7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56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2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4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0" r:id="rId6"/>
    <p:sldLayoutId id="2147483706" r:id="rId7"/>
    <p:sldLayoutId id="2147483707" r:id="rId8"/>
    <p:sldLayoutId id="2147483708" r:id="rId9"/>
    <p:sldLayoutId id="2147483709" r:id="rId10"/>
    <p:sldLayoutId id="2147483711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tergiostrou@unipi.g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C7EA4B13-46D3-41EE-95DA-7B2100DE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24700" y="1028700"/>
            <a:ext cx="4038600" cy="4841072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63E1873-E6CB-1D47-80E6-36C718EE5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02924" y="1398850"/>
            <a:ext cx="3282152" cy="2030150"/>
          </a:xfrm>
        </p:spPr>
        <p:txBody>
          <a:bodyPr>
            <a:normAutofit/>
          </a:bodyPr>
          <a:lstStyle/>
          <a:p>
            <a:r>
              <a:rPr lang="el-GR"/>
              <a:t>Διοικητική της Διανομής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2740E31-2946-2E83-DC1D-EEB363C80B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69536" y="3712101"/>
            <a:ext cx="3148928" cy="732541"/>
          </a:xfrm>
        </p:spPr>
        <p:txBody>
          <a:bodyPr>
            <a:normAutofit/>
          </a:bodyPr>
          <a:lstStyle/>
          <a:p>
            <a:r>
              <a:rPr lang="el-GR" dirty="0"/>
              <a:t>Δρ. </a:t>
            </a:r>
            <a:r>
              <a:rPr lang="el-GR" dirty="0" err="1"/>
              <a:t>Στρουμπούλης</a:t>
            </a:r>
            <a:r>
              <a:rPr lang="el-GR" dirty="0"/>
              <a:t> Αστέριος</a:t>
            </a:r>
            <a:endParaRPr lang="en-US" dirty="0"/>
          </a:p>
        </p:txBody>
      </p:sp>
      <p:pic>
        <p:nvPicPr>
          <p:cNvPr id="19" name="Picture 3">
            <a:extLst>
              <a:ext uri="{FF2B5EF4-FFF2-40B4-BE49-F238E27FC236}">
                <a16:creationId xmlns:a16="http://schemas.microsoft.com/office/drawing/2014/main" id="{8814C5C0-9AFE-9E7E-A4DB-5D5C98B2B5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614" r="35052" b="-1"/>
          <a:stretch/>
        </p:blipFill>
        <p:spPr>
          <a:xfrm>
            <a:off x="20" y="10"/>
            <a:ext cx="6095980" cy="6857989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DCEEEBE1-DC7B-4168-90C6-DB88876E3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710258" y="4550150"/>
            <a:ext cx="867485" cy="115439"/>
            <a:chOff x="8910933" y="1861308"/>
            <a:chExt cx="867485" cy="11543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3418E74-781F-419C-8C63-91C14AF8D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B0F0D1C-98D5-4C46-961A-0E36168C31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3E9C99B-47BB-461B-AEDE-0B227C5B25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Υπότιτλος 2">
            <a:extLst>
              <a:ext uri="{FF2B5EF4-FFF2-40B4-BE49-F238E27FC236}">
                <a16:creationId xmlns:a16="http://schemas.microsoft.com/office/drawing/2014/main" id="{943F0784-C830-D192-F9E8-53F231FD80B4}"/>
              </a:ext>
            </a:extLst>
          </p:cNvPr>
          <p:cNvSpPr txBox="1">
            <a:spLocks/>
          </p:cNvSpPr>
          <p:nvPr/>
        </p:nvSpPr>
        <p:spPr>
          <a:xfrm>
            <a:off x="7124700" y="5829300"/>
            <a:ext cx="4038600" cy="894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hlinkClick r:id="rId3"/>
              </a:rPr>
              <a:t>stergiostrou@unipi.gr</a:t>
            </a:r>
            <a:endParaRPr lang="en-US" dirty="0"/>
          </a:p>
          <a:p>
            <a:r>
              <a:rPr lang="en-US" sz="1800" dirty="0"/>
              <a:t>linkedin.com/in/asteriostrou/</a:t>
            </a:r>
          </a:p>
        </p:txBody>
      </p:sp>
    </p:spTree>
    <p:extLst>
      <p:ext uri="{BB962C8B-B14F-4D97-AF65-F5344CB8AC3E}">
        <p14:creationId xmlns:p14="http://schemas.microsoft.com/office/powerpoint/2010/main" val="339694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D3B3C7E-BC2D-4436-8B03-AC421FA66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9B5D0C1-066E-4C02-A6B8-59FAE4A19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FDCD62BB-F134-412E-AF5B-602B04458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5679" y="750337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54D76F-AD4B-F4BD-0077-AF34FB059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0340" y="1066800"/>
            <a:ext cx="3931320" cy="22671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l-GR" sz="2800" cap="all" spc="390" dirty="0"/>
              <a:t>Εργασία</a:t>
            </a:r>
            <a:endParaRPr lang="en-US" sz="2800" kern="1200" cap="all" spc="390" baseline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1732D3A-CFF0-45BE-AD79-F83D0272C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3851234"/>
            <a:ext cx="867485" cy="115439"/>
            <a:chOff x="8910933" y="1861308"/>
            <a:chExt cx="867485" cy="11543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892F72C-7FB6-49C8-A402-D5DC42DB6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C92C2E1-605F-49BD-8AC8-DC52B3015E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8BE2E0F-EE6D-4748-AB8F-724D0DDC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7636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3D055A-99E5-1E2E-C2F5-7CAC8419C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443060"/>
            <a:ext cx="10134600" cy="1569329"/>
          </a:xfrm>
        </p:spPr>
        <p:txBody>
          <a:bodyPr>
            <a:normAutofit fontScale="90000"/>
          </a:bodyPr>
          <a:lstStyle/>
          <a:p>
            <a:r>
              <a:rPr lang="el-GR" dirty="0"/>
              <a:t>Θέμα: «</a:t>
            </a:r>
            <a:r>
              <a:rPr lang="el-GR" b="1" dirty="0"/>
              <a:t>Στρατηγική και Βιώσιμη Διαχείριση στην Διοικητική της Διανομής: Μια Διατροπική Προσέγγιση με Εφαρμογές Industry 4.0</a:t>
            </a:r>
            <a:r>
              <a:rPr lang="el-GR" dirty="0"/>
              <a:t>»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FCF89C-3531-BEC2-53C6-CFA17B89F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2667785"/>
            <a:ext cx="10134600" cy="3463459"/>
          </a:xfrm>
        </p:spPr>
        <p:txBody>
          <a:bodyPr/>
          <a:lstStyle/>
          <a:p>
            <a:r>
              <a:rPr lang="el-GR" b="1" dirty="0"/>
              <a:t>Ανάλυση: </a:t>
            </a:r>
            <a:r>
              <a:rPr lang="el-GR" dirty="0"/>
              <a:t>Καλείστε να αναλύσετε μέσω από τη </a:t>
            </a:r>
            <a:r>
              <a:rPr lang="el-GR" b="1" dirty="0"/>
              <a:t>βιβλιογραφική ανασκόπηση </a:t>
            </a:r>
            <a:r>
              <a:rPr lang="el-GR" dirty="0"/>
              <a:t>και ανάλυση ενός </a:t>
            </a:r>
            <a:r>
              <a:rPr lang="en-US" dirty="0"/>
              <a:t>case study </a:t>
            </a:r>
            <a:r>
              <a:rPr lang="el-GR" dirty="0"/>
              <a:t>(</a:t>
            </a:r>
            <a:r>
              <a:rPr lang="el-GR" b="1" dirty="0"/>
              <a:t>εταιρεία της επιλογής σας</a:t>
            </a:r>
            <a:r>
              <a:rPr lang="el-GR" dirty="0"/>
              <a:t>) τη στρατηγική διαχείριση μιας εφοδιαστικής αλυσίδας και της διανομής της, μέσω της αξιοποίησης των διατροπικών logistics και των σύγχρονων τεχνολογιών (Industry 4.0), με σκοπό τη βελτίωση της </a:t>
            </a:r>
            <a:r>
              <a:rPr lang="el-GR" u="sng" dirty="0"/>
              <a:t>επίδοσης</a:t>
            </a:r>
            <a:r>
              <a:rPr lang="el-GR" dirty="0"/>
              <a:t> της και την προώθηση </a:t>
            </a:r>
            <a:r>
              <a:rPr lang="el-GR" u="sng" dirty="0"/>
              <a:t>βιώσιμων πρακτικών</a:t>
            </a:r>
            <a:r>
              <a:rPr lang="el-G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81967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33E687-30E3-5B20-A6EE-FEDF9781A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Κύρια ερωτήματα</a:t>
            </a:r>
            <a:br>
              <a:rPr lang="el-GR" dirty="0"/>
            </a:b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8AA2E2-2B8A-D34B-C2B0-CC8D1DF37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649691"/>
            <a:ext cx="10134600" cy="4481554"/>
          </a:xfrm>
        </p:spPr>
        <p:txBody>
          <a:bodyPr/>
          <a:lstStyle/>
          <a:p>
            <a:r>
              <a:rPr lang="el-GR" b="1" dirty="0"/>
              <a:t>Ερώτημα 1</a:t>
            </a:r>
            <a:r>
              <a:rPr lang="el-GR" dirty="0"/>
              <a:t>: Ποια είναι τα βασικά στάδια της εφοδιαστικής αλυσίδας, και πώς διασφαλίζονται οι λειτουργίες προμηθειών και παραγγελιών μέσα σε αυτήν;</a:t>
            </a:r>
          </a:p>
          <a:p>
            <a:r>
              <a:rPr lang="el-GR" b="1" dirty="0"/>
              <a:t>Ερώτημα 2</a:t>
            </a:r>
            <a:r>
              <a:rPr lang="el-GR" dirty="0"/>
              <a:t>: Τι ρόλο παίζουν τα κανάλια διανομής και οι συνεργασίες με εξωτερικούς </a:t>
            </a:r>
            <a:r>
              <a:rPr lang="el-GR" dirty="0" err="1"/>
              <a:t>παρόχους</a:t>
            </a:r>
            <a:r>
              <a:rPr lang="el-GR" dirty="0"/>
              <a:t>;</a:t>
            </a:r>
          </a:p>
          <a:p>
            <a:r>
              <a:rPr lang="el-GR" b="1" dirty="0"/>
              <a:t>Ερώτημα 3</a:t>
            </a:r>
            <a:r>
              <a:rPr lang="el-GR" dirty="0"/>
              <a:t>: Αναλύστε τη σημασία των </a:t>
            </a:r>
            <a:r>
              <a:rPr lang="el-GR" dirty="0" err="1"/>
              <a:t>διατροπικών</a:t>
            </a:r>
            <a:r>
              <a:rPr lang="el-GR" dirty="0"/>
              <a:t> </a:t>
            </a:r>
            <a:r>
              <a:rPr lang="el-GR" dirty="0" err="1"/>
              <a:t>logistics</a:t>
            </a:r>
            <a:r>
              <a:rPr lang="el-GR" dirty="0"/>
              <a:t> στη διαχείριση της διεθνούς διανομής και εμπορίου. Ποια είναι τα οφέλη και οι προκλήσεις αυτής της προσέγγισης;</a:t>
            </a:r>
          </a:p>
          <a:p>
            <a:r>
              <a:rPr lang="el-GR" b="1" dirty="0"/>
              <a:t>Ερώτημα 4</a:t>
            </a:r>
            <a:r>
              <a:rPr lang="el-GR" dirty="0"/>
              <a:t>: Ποιοι είναι οι κύριοι παράγοντες που πρέπει να ληφθούν υπόψη κατά τον σχεδιασμό </a:t>
            </a:r>
            <a:r>
              <a:rPr lang="el-GR" dirty="0" err="1"/>
              <a:t>διατροπικών</a:t>
            </a:r>
            <a:r>
              <a:rPr lang="el-GR" dirty="0"/>
              <a:t> δρομολογίων για αποστολές διεθνούς εμπορίου;</a:t>
            </a:r>
          </a:p>
          <a:p>
            <a:r>
              <a:rPr lang="el-GR" b="1" dirty="0"/>
              <a:t>Ερώτημα 5</a:t>
            </a:r>
            <a:r>
              <a:rPr lang="el-GR" dirty="0"/>
              <a:t>: Αναπτύξτε στρατηγικές βιώσιμης ανάπτυξης που μπορούν να εφαρμοστούν στην εφοδιαστική αλυσίδα. Πώς μπορούν αυτές οι στρατηγικές να συμβάλλουν στη μείωση του περιβαλλοντικού αποτυπώματος;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245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1230A9-C602-9263-E75E-E86C96DD4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Κύρια ερωτήματα</a:t>
            </a:r>
            <a:br>
              <a:rPr lang="el-GR" dirty="0"/>
            </a:b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61D11C-EC95-C01C-4DE4-B672F1753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787627"/>
            <a:ext cx="10134600" cy="4346473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/>
              <a:t>Ερώτημα 6</a:t>
            </a:r>
            <a:r>
              <a:rPr lang="el-GR" dirty="0"/>
              <a:t>: Περιγράψτε τα πλεονεκτήματα και τους περιορισμούς της βιώσιμης προμήθειας (</a:t>
            </a:r>
            <a:r>
              <a:rPr lang="en-US" dirty="0"/>
              <a:t>procurement</a:t>
            </a:r>
            <a:r>
              <a:rPr lang="el-GR" dirty="0"/>
              <a:t>) και της χρήσης «πράσινων» μεταφορών σε </a:t>
            </a:r>
            <a:r>
              <a:rPr lang="el-GR" dirty="0" err="1"/>
              <a:t>διατροπικά</a:t>
            </a:r>
            <a:r>
              <a:rPr lang="el-GR" dirty="0"/>
              <a:t> </a:t>
            </a:r>
            <a:r>
              <a:rPr lang="el-GR" dirty="0" err="1"/>
              <a:t>logistics</a:t>
            </a:r>
            <a:r>
              <a:rPr lang="el-GR" dirty="0"/>
              <a:t>.</a:t>
            </a:r>
          </a:p>
          <a:p>
            <a:r>
              <a:rPr lang="el-GR" b="1" dirty="0"/>
              <a:t>Ερώτημα 7</a:t>
            </a:r>
            <a:r>
              <a:rPr lang="el-GR" dirty="0"/>
              <a:t>: Αναλύστε τις δυνατότητες</a:t>
            </a:r>
            <a:r>
              <a:rPr lang="en-US" dirty="0"/>
              <a:t> (capabilities)</a:t>
            </a:r>
            <a:r>
              <a:rPr lang="el-GR" dirty="0"/>
              <a:t> των τεχνολογιών </a:t>
            </a:r>
            <a:r>
              <a:rPr lang="el-GR" dirty="0" err="1"/>
              <a:t>IoT</a:t>
            </a:r>
            <a:r>
              <a:rPr lang="el-GR" dirty="0"/>
              <a:t>, </a:t>
            </a:r>
            <a:r>
              <a:rPr lang="en-US" dirty="0"/>
              <a:t>BDA</a:t>
            </a:r>
            <a:r>
              <a:rPr lang="el-GR" dirty="0"/>
              <a:t> και </a:t>
            </a:r>
            <a:r>
              <a:rPr lang="el-GR" dirty="0" err="1"/>
              <a:t>Blockchain</a:t>
            </a:r>
            <a:r>
              <a:rPr lang="el-GR" dirty="0"/>
              <a:t> στη διαχείριση της εφοδιαστικής αλυσίδας. Πώς ενισχύουν την παρακολούθηση και τη βελτιστοποίηση των διαδικασιών;</a:t>
            </a:r>
          </a:p>
          <a:p>
            <a:r>
              <a:rPr lang="el-GR" b="1" dirty="0"/>
              <a:t>Ερώτημα 8</a:t>
            </a:r>
            <a:r>
              <a:rPr lang="el-GR" dirty="0"/>
              <a:t>: Περιγράψτε τη συμβολή των ψηφιακών </a:t>
            </a:r>
            <a:r>
              <a:rPr lang="el-GR" dirty="0" err="1"/>
              <a:t>πλατφορμών</a:t>
            </a:r>
            <a:r>
              <a:rPr lang="el-GR" dirty="0"/>
              <a:t> διαχείρισης εφοδιαστικής αλυσίδας (π.χ., SAP, </a:t>
            </a:r>
            <a:r>
              <a:rPr lang="el-GR" dirty="0" err="1"/>
              <a:t>Oracle</a:t>
            </a:r>
            <a:r>
              <a:rPr lang="el-GR" dirty="0"/>
              <a:t> TMS) στη μείωση των καθυστερήσεων και τη διασφάλιση της διαφάνειας</a:t>
            </a:r>
            <a:r>
              <a:rPr lang="en-US" dirty="0"/>
              <a:t> (transparency)</a:t>
            </a:r>
            <a:r>
              <a:rPr lang="el-GR" dirty="0"/>
              <a:t>.</a:t>
            </a:r>
          </a:p>
          <a:p>
            <a:r>
              <a:rPr lang="el-GR" b="1" dirty="0"/>
              <a:t>Ερώτημα 9: </a:t>
            </a:r>
            <a:r>
              <a:rPr lang="el-GR" dirty="0"/>
              <a:t>Ποια τεχνολογικά εργαλεία χρησιμοποιεί η επιχείρηση για την παρακολούθηση και βελτιστοποίηση των διαδρομών;</a:t>
            </a:r>
          </a:p>
          <a:p>
            <a:r>
              <a:rPr lang="el-GR" b="1" dirty="0"/>
              <a:t>Ερώτημα 10: </a:t>
            </a:r>
            <a:r>
              <a:rPr lang="el-GR" dirty="0"/>
              <a:t>Ποιο είναι το επιχειρηματικό όφελος και ποια τα περιβαλλοντικά οφέλη της </a:t>
            </a:r>
            <a:r>
              <a:rPr lang="el-GR" u="sng" dirty="0"/>
              <a:t>στρατηγικής</a:t>
            </a:r>
            <a:r>
              <a:rPr lang="el-GR" dirty="0"/>
              <a:t> που ακολουθεί η επιχείρηση στην αλυσίδα εφοδιασμού της;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99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BDF272-4276-1A7C-E43D-6BE747F83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1"/>
            <a:ext cx="10134600" cy="680694"/>
          </a:xfrm>
        </p:spPr>
        <p:txBody>
          <a:bodyPr/>
          <a:lstStyle/>
          <a:p>
            <a:r>
              <a:rPr lang="el-GR" dirty="0"/>
              <a:t>Απαιτήσεις Εργασίας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C1D9D5-2AC5-814E-A862-7294FDBE5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Μέγεθος Εργασίας: </a:t>
            </a:r>
            <a:r>
              <a:rPr lang="el-GR" dirty="0"/>
              <a:t>Η εργασία θα πρέπει να είναι μεταξύ 6000-7000 λέξεων.</a:t>
            </a:r>
          </a:p>
          <a:p>
            <a:r>
              <a:rPr lang="el-GR" b="1" dirty="0"/>
              <a:t>Πηγές</a:t>
            </a:r>
            <a:r>
              <a:rPr lang="el-GR" dirty="0"/>
              <a:t>: Αναφορά σε ακαδημαϊκά άρθρα, βιβλία και πρόσφατες αναφορές της βιβλιογραφίας.</a:t>
            </a:r>
          </a:p>
          <a:p>
            <a:r>
              <a:rPr lang="el-GR" b="1" dirty="0"/>
              <a:t>Παραδοτέα</a:t>
            </a:r>
            <a:r>
              <a:rPr lang="el-GR" dirty="0"/>
              <a:t>:</a:t>
            </a:r>
            <a:r>
              <a:rPr lang="en-US" dirty="0"/>
              <a:t> </a:t>
            </a:r>
            <a:r>
              <a:rPr lang="el-GR" dirty="0"/>
              <a:t>Έκθεση (αναφορά), η οποία θα περιλαμβάνει τα παραπάνω, πρώτα απ όλα </a:t>
            </a:r>
            <a:r>
              <a:rPr lang="el-GR" u="sng" dirty="0"/>
              <a:t>εισαγωγή</a:t>
            </a:r>
            <a:r>
              <a:rPr lang="el-GR" dirty="0"/>
              <a:t>, τα </a:t>
            </a:r>
            <a:r>
              <a:rPr lang="el-GR" u="sng" dirty="0"/>
              <a:t>παραπάνω ερωτήμτα </a:t>
            </a:r>
            <a:r>
              <a:rPr lang="el-GR" dirty="0"/>
              <a:t>και τα </a:t>
            </a:r>
            <a:r>
              <a:rPr lang="el-GR" u="sng" dirty="0"/>
              <a:t>συμπεράσματα</a:t>
            </a:r>
            <a:r>
              <a:rPr lang="el-GR" dirty="0"/>
              <a:t>. + Παρουσίαση!!</a:t>
            </a:r>
          </a:p>
        </p:txBody>
      </p:sp>
    </p:spTree>
    <p:extLst>
      <p:ext uri="{BB962C8B-B14F-4D97-AF65-F5344CB8AC3E}">
        <p14:creationId xmlns:p14="http://schemas.microsoft.com/office/powerpoint/2010/main" val="3403655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8">
            <a:extLst>
              <a:ext uri="{FF2B5EF4-FFF2-40B4-BE49-F238E27FC236}">
                <a16:creationId xmlns:a16="http://schemas.microsoft.com/office/drawing/2014/main" id="{9D3B3C7E-BC2D-4436-8B03-AC421FA66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10">
            <a:extLst>
              <a:ext uri="{FF2B5EF4-FFF2-40B4-BE49-F238E27FC236}">
                <a16:creationId xmlns:a16="http://schemas.microsoft.com/office/drawing/2014/main" id="{79B5D0C1-066E-4C02-A6B8-59FAE4A19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27" name="Rectangle 11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28" name="Rectangle 15">
            <a:extLst>
              <a:ext uri="{FF2B5EF4-FFF2-40B4-BE49-F238E27FC236}">
                <a16:creationId xmlns:a16="http://schemas.microsoft.com/office/drawing/2014/main" id="{4905C695-F54E-4EF8-8AEF-811D460E7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7">
            <a:extLst>
              <a:ext uri="{FF2B5EF4-FFF2-40B4-BE49-F238E27FC236}">
                <a16:creationId xmlns:a16="http://schemas.microsoft.com/office/drawing/2014/main" id="{485CD2A3-2099-476E-9A85-55DC735FA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4705" y="15902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Τίτλος 3">
            <a:extLst>
              <a:ext uri="{FF2B5EF4-FFF2-40B4-BE49-F238E27FC236}">
                <a16:creationId xmlns:a16="http://schemas.microsoft.com/office/drawing/2014/main" id="{2F1176C5-F5C7-2326-F31F-35753F58F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2270" y="1188720"/>
            <a:ext cx="7512147" cy="195540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800" kern="1200" cap="all" spc="390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Τέλος</a:t>
            </a:r>
            <a:r>
              <a:rPr lang="en-US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cap="all" spc="390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διάλεξης</a:t>
            </a:r>
            <a:endParaRPr lang="en-US" sz="2800" kern="1200" cap="all" spc="390" baseline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30" name="Group 19">
            <a:extLst>
              <a:ext uri="{FF2B5EF4-FFF2-40B4-BE49-F238E27FC236}">
                <a16:creationId xmlns:a16="http://schemas.microsoft.com/office/drawing/2014/main" id="{E92979E8-2E86-433E-A7E4-5F102E45A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1463"/>
            <a:ext cx="867485" cy="115439"/>
            <a:chOff x="8910933" y="1861308"/>
            <a:chExt cx="867485" cy="115439"/>
          </a:xfrm>
        </p:grpSpPr>
        <p:sp>
          <p:nvSpPr>
            <p:cNvPr id="31" name="Rectangle 20">
              <a:extLst>
                <a:ext uri="{FF2B5EF4-FFF2-40B4-BE49-F238E27FC236}">
                  <a16:creationId xmlns:a16="http://schemas.microsoft.com/office/drawing/2014/main" id="{CDDEF0D5-EF9F-43D4-BF40-27A3121E0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1438B34-2B34-4614-B3B4-D09927150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C691BDB-93D3-4721-903C-45DD9590F1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67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AdornVTI">
  <a:themeElements>
    <a:clrScheme name="AnalogousFromRegularSeed_2SEEDS">
      <a:dk1>
        <a:srgbClr val="000000"/>
      </a:dk1>
      <a:lt1>
        <a:srgbClr val="FFFFFF"/>
      </a:lt1>
      <a:dk2>
        <a:srgbClr val="402441"/>
      </a:dk2>
      <a:lt2>
        <a:srgbClr val="E2E8E7"/>
      </a:lt2>
      <a:accent1>
        <a:srgbClr val="D51738"/>
      </a:accent1>
      <a:accent2>
        <a:srgbClr val="E72999"/>
      </a:accent2>
      <a:accent3>
        <a:srgbClr val="E75829"/>
      </a:accent3>
      <a:accent4>
        <a:srgbClr val="14BA6A"/>
      </a:accent4>
      <a:accent5>
        <a:srgbClr val="20B7AD"/>
      </a:accent5>
      <a:accent6>
        <a:srgbClr val="1792D5"/>
      </a:accent6>
      <a:hlink>
        <a:srgbClr val="309282"/>
      </a:hlink>
      <a:folHlink>
        <a:srgbClr val="7F7F7F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451</TotalTime>
  <Words>428</Words>
  <Application>Microsoft Office PowerPoint</Application>
  <PresentationFormat>Widescreen</PresentationFormat>
  <Paragraphs>26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Arial</vt:lpstr>
      <vt:lpstr>Bembo</vt:lpstr>
      <vt:lpstr>AdornVTI</vt:lpstr>
      <vt:lpstr>Διοικητική της Διανομής</vt:lpstr>
      <vt:lpstr>Εργασία</vt:lpstr>
      <vt:lpstr>Θέμα: «Στρατηγική και Βιώσιμη Διαχείριση στην Διοικητική της Διανομής: Μια Διατροπική Προσέγγιση με Εφαρμογές Industry 4.0»</vt:lpstr>
      <vt:lpstr>Κύρια ερωτήματα </vt:lpstr>
      <vt:lpstr>Κύρια ερωτήματα </vt:lpstr>
      <vt:lpstr>Απαιτήσεις Εργασίας</vt:lpstr>
      <vt:lpstr>Τέλος διάλεξης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ASTERIOS STROUMPOULIS</dc:creator>
  <cp:lastModifiedBy>Αστεριος Στρουμπουλης</cp:lastModifiedBy>
  <cp:revision>52</cp:revision>
  <dcterms:created xsi:type="dcterms:W3CDTF">2024-09-28T08:06:00Z</dcterms:created>
  <dcterms:modified xsi:type="dcterms:W3CDTF">2025-10-23T10:42:35Z</dcterms:modified>
</cp:coreProperties>
</file>