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69" r:id="rId3"/>
    <p:sldId id="268" r:id="rId4"/>
    <p:sldId id="270" r:id="rId5"/>
    <p:sldId id="257" r:id="rId6"/>
    <p:sldId id="258" r:id="rId7"/>
    <p:sldId id="259" r:id="rId8"/>
    <p:sldId id="264" r:id="rId9"/>
    <p:sldId id="265" r:id="rId10"/>
    <p:sldId id="263" r:id="rId11"/>
    <p:sldId id="261" r:id="rId12"/>
    <p:sldId id="267" r:id="rId13"/>
    <p:sldId id="260" r:id="rId14"/>
    <p:sldId id="266" r:id="rId15"/>
    <p:sldId id="262" r:id="rId16"/>
    <p:sldId id="275" r:id="rId17"/>
    <p:sldId id="272" r:id="rId18"/>
    <p:sldId id="271" r:id="rId19"/>
    <p:sldId id="274"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2919D-9DD8-4886-8953-9AB5AD25368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A9D1C26-564D-49C7-BBC5-6EE9EF0815CA}">
      <dgm:prSet custT="1"/>
      <dgm:spPr/>
      <dgm:t>
        <a:bodyPr/>
        <a:lstStyle/>
        <a:p>
          <a:r>
            <a:rPr lang="el-GR" sz="2400" dirty="0"/>
            <a:t>Παράδοση διαλέξεων</a:t>
          </a:r>
          <a:endParaRPr lang="en-US" sz="2400" dirty="0"/>
        </a:p>
      </dgm:t>
    </dgm:pt>
    <dgm:pt modelId="{702AF3E6-4F68-4F41-A359-D8DB8EC5EF99}" type="parTrans" cxnId="{6B95CB0D-6D0C-4085-ACC2-31C46F3A046F}">
      <dgm:prSet/>
      <dgm:spPr/>
      <dgm:t>
        <a:bodyPr/>
        <a:lstStyle/>
        <a:p>
          <a:endParaRPr lang="en-US" sz="1050"/>
        </a:p>
      </dgm:t>
    </dgm:pt>
    <dgm:pt modelId="{E32F93A6-1F5D-430C-8DED-0B8A997D4C4F}" type="sibTrans" cxnId="{6B95CB0D-6D0C-4085-ACC2-31C46F3A046F}">
      <dgm:prSet/>
      <dgm:spPr/>
      <dgm:t>
        <a:bodyPr/>
        <a:lstStyle/>
        <a:p>
          <a:endParaRPr lang="en-US" sz="1050"/>
        </a:p>
      </dgm:t>
    </dgm:pt>
    <dgm:pt modelId="{334D7D3A-A73C-4889-A0F3-B3BE487D670C}">
      <dgm:prSet custT="1"/>
      <dgm:spPr/>
      <dgm:t>
        <a:bodyPr/>
        <a:lstStyle/>
        <a:p>
          <a:r>
            <a:rPr lang="el-GR" sz="2400" dirty="0"/>
            <a:t>Εργασία (ομαδική)</a:t>
          </a:r>
          <a:endParaRPr lang="en-US" sz="2400" dirty="0"/>
        </a:p>
      </dgm:t>
    </dgm:pt>
    <dgm:pt modelId="{C782ED6D-D9B2-455D-94DA-F4C169CA353C}" type="parTrans" cxnId="{926D162C-0FA9-4DB8-B2AD-D27ADA567B76}">
      <dgm:prSet/>
      <dgm:spPr/>
      <dgm:t>
        <a:bodyPr/>
        <a:lstStyle/>
        <a:p>
          <a:endParaRPr lang="en-US" sz="1050"/>
        </a:p>
      </dgm:t>
    </dgm:pt>
    <dgm:pt modelId="{53044096-0CB0-4F79-BF17-718F920CEEA0}" type="sibTrans" cxnId="{926D162C-0FA9-4DB8-B2AD-D27ADA567B76}">
      <dgm:prSet/>
      <dgm:spPr/>
      <dgm:t>
        <a:bodyPr/>
        <a:lstStyle/>
        <a:p>
          <a:endParaRPr lang="en-US" sz="1050"/>
        </a:p>
      </dgm:t>
    </dgm:pt>
    <dgm:pt modelId="{A63578D6-1FD4-4FD1-AD99-0126D8BF86C7}">
      <dgm:prSet custT="1"/>
      <dgm:spPr/>
      <dgm:t>
        <a:bodyPr/>
        <a:lstStyle/>
        <a:p>
          <a:r>
            <a:rPr lang="el-GR" sz="2400"/>
            <a:t>Εξέταση</a:t>
          </a:r>
          <a:endParaRPr lang="en-US" sz="2400"/>
        </a:p>
      </dgm:t>
    </dgm:pt>
    <dgm:pt modelId="{C914B1C7-25D3-4571-B03E-9D6BCA748930}" type="parTrans" cxnId="{527B1169-D6AD-4CAA-8682-E502960BB84B}">
      <dgm:prSet/>
      <dgm:spPr/>
      <dgm:t>
        <a:bodyPr/>
        <a:lstStyle/>
        <a:p>
          <a:endParaRPr lang="en-US" sz="1050"/>
        </a:p>
      </dgm:t>
    </dgm:pt>
    <dgm:pt modelId="{FC3230EF-B099-400D-89FF-C6AF9F66E387}" type="sibTrans" cxnId="{527B1169-D6AD-4CAA-8682-E502960BB84B}">
      <dgm:prSet/>
      <dgm:spPr/>
      <dgm:t>
        <a:bodyPr/>
        <a:lstStyle/>
        <a:p>
          <a:endParaRPr lang="en-US" sz="1050"/>
        </a:p>
      </dgm:t>
    </dgm:pt>
    <dgm:pt modelId="{D06D2005-B989-4497-9FA0-2C5C2FFB9A39}" type="pres">
      <dgm:prSet presAssocID="{A682919D-9DD8-4886-8953-9AB5AD253689}" presName="Name0" presStyleCnt="0">
        <dgm:presLayoutVars>
          <dgm:dir/>
          <dgm:animLvl val="lvl"/>
          <dgm:resizeHandles val="exact"/>
        </dgm:presLayoutVars>
      </dgm:prSet>
      <dgm:spPr/>
    </dgm:pt>
    <dgm:pt modelId="{EFA81800-75D9-4FB5-9B4E-AB09875FA4F0}" type="pres">
      <dgm:prSet presAssocID="{4A9D1C26-564D-49C7-BBC5-6EE9EF0815CA}" presName="linNode" presStyleCnt="0"/>
      <dgm:spPr/>
    </dgm:pt>
    <dgm:pt modelId="{94BC91CB-E575-4B0A-9D41-9EFACB07AEFF}" type="pres">
      <dgm:prSet presAssocID="{4A9D1C26-564D-49C7-BBC5-6EE9EF0815CA}" presName="parentText" presStyleLbl="node1" presStyleIdx="0" presStyleCnt="3" custScaleX="192471">
        <dgm:presLayoutVars>
          <dgm:chMax val="1"/>
          <dgm:bulletEnabled val="1"/>
        </dgm:presLayoutVars>
      </dgm:prSet>
      <dgm:spPr/>
    </dgm:pt>
    <dgm:pt modelId="{80029473-4EA3-41F9-87E0-AAB6B0CB9B57}" type="pres">
      <dgm:prSet presAssocID="{E32F93A6-1F5D-430C-8DED-0B8A997D4C4F}" presName="sp" presStyleCnt="0"/>
      <dgm:spPr/>
    </dgm:pt>
    <dgm:pt modelId="{CBF64C52-1DD5-46A7-9317-4DEFCA78E588}" type="pres">
      <dgm:prSet presAssocID="{334D7D3A-A73C-4889-A0F3-B3BE487D670C}" presName="linNode" presStyleCnt="0"/>
      <dgm:spPr/>
    </dgm:pt>
    <dgm:pt modelId="{91A81FAC-368D-4498-A644-FFD9EE714A3C}" type="pres">
      <dgm:prSet presAssocID="{334D7D3A-A73C-4889-A0F3-B3BE487D670C}" presName="parentText" presStyleLbl="node1" presStyleIdx="1" presStyleCnt="3" custScaleX="194441">
        <dgm:presLayoutVars>
          <dgm:chMax val="1"/>
          <dgm:bulletEnabled val="1"/>
        </dgm:presLayoutVars>
      </dgm:prSet>
      <dgm:spPr/>
    </dgm:pt>
    <dgm:pt modelId="{5267A9D8-8DBE-443E-BCC1-E4EB140F6D66}" type="pres">
      <dgm:prSet presAssocID="{53044096-0CB0-4F79-BF17-718F920CEEA0}" presName="sp" presStyleCnt="0"/>
      <dgm:spPr/>
    </dgm:pt>
    <dgm:pt modelId="{40AB80B1-533E-49F3-A0F2-3EEC6FD97FFB}" type="pres">
      <dgm:prSet presAssocID="{A63578D6-1FD4-4FD1-AD99-0126D8BF86C7}" presName="linNode" presStyleCnt="0"/>
      <dgm:spPr/>
    </dgm:pt>
    <dgm:pt modelId="{CA1CC6AF-666F-4B7B-882E-A1E24E6F29B4}" type="pres">
      <dgm:prSet presAssocID="{A63578D6-1FD4-4FD1-AD99-0126D8BF86C7}" presName="parentText" presStyleLbl="node1" presStyleIdx="2" presStyleCnt="3" custScaleX="196313">
        <dgm:presLayoutVars>
          <dgm:chMax val="1"/>
          <dgm:bulletEnabled val="1"/>
        </dgm:presLayoutVars>
      </dgm:prSet>
      <dgm:spPr/>
    </dgm:pt>
  </dgm:ptLst>
  <dgm:cxnLst>
    <dgm:cxn modelId="{6B95CB0D-6D0C-4085-ACC2-31C46F3A046F}" srcId="{A682919D-9DD8-4886-8953-9AB5AD253689}" destId="{4A9D1C26-564D-49C7-BBC5-6EE9EF0815CA}" srcOrd="0" destOrd="0" parTransId="{702AF3E6-4F68-4F41-A359-D8DB8EC5EF99}" sibTransId="{E32F93A6-1F5D-430C-8DED-0B8A997D4C4F}"/>
    <dgm:cxn modelId="{926D162C-0FA9-4DB8-B2AD-D27ADA567B76}" srcId="{A682919D-9DD8-4886-8953-9AB5AD253689}" destId="{334D7D3A-A73C-4889-A0F3-B3BE487D670C}" srcOrd="1" destOrd="0" parTransId="{C782ED6D-D9B2-455D-94DA-F4C169CA353C}" sibTransId="{53044096-0CB0-4F79-BF17-718F920CEEA0}"/>
    <dgm:cxn modelId="{527B1169-D6AD-4CAA-8682-E502960BB84B}" srcId="{A682919D-9DD8-4886-8953-9AB5AD253689}" destId="{A63578D6-1FD4-4FD1-AD99-0126D8BF86C7}" srcOrd="2" destOrd="0" parTransId="{C914B1C7-25D3-4571-B03E-9D6BCA748930}" sibTransId="{FC3230EF-B099-400D-89FF-C6AF9F66E387}"/>
    <dgm:cxn modelId="{AFFD2FAB-3780-49B9-83F7-F3A14C33CBC8}" type="presOf" srcId="{4A9D1C26-564D-49C7-BBC5-6EE9EF0815CA}" destId="{94BC91CB-E575-4B0A-9D41-9EFACB07AEFF}" srcOrd="0" destOrd="0" presId="urn:microsoft.com/office/officeart/2005/8/layout/vList5"/>
    <dgm:cxn modelId="{F5FD42B3-7FED-4C57-9AC8-0A5A9C6552DC}" type="presOf" srcId="{334D7D3A-A73C-4889-A0F3-B3BE487D670C}" destId="{91A81FAC-368D-4498-A644-FFD9EE714A3C}" srcOrd="0" destOrd="0" presId="urn:microsoft.com/office/officeart/2005/8/layout/vList5"/>
    <dgm:cxn modelId="{AACE8BC1-5FEC-4AD4-926D-A9AB36293C6E}" type="presOf" srcId="{A682919D-9DD8-4886-8953-9AB5AD253689}" destId="{D06D2005-B989-4497-9FA0-2C5C2FFB9A39}" srcOrd="0" destOrd="0" presId="urn:microsoft.com/office/officeart/2005/8/layout/vList5"/>
    <dgm:cxn modelId="{AD5ACBFA-B640-4903-9F98-DC1E41F62617}" type="presOf" srcId="{A63578D6-1FD4-4FD1-AD99-0126D8BF86C7}" destId="{CA1CC6AF-666F-4B7B-882E-A1E24E6F29B4}" srcOrd="0" destOrd="0" presId="urn:microsoft.com/office/officeart/2005/8/layout/vList5"/>
    <dgm:cxn modelId="{0D57B42E-ADBB-4A49-AE87-282301047F8B}" type="presParOf" srcId="{D06D2005-B989-4497-9FA0-2C5C2FFB9A39}" destId="{EFA81800-75D9-4FB5-9B4E-AB09875FA4F0}" srcOrd="0" destOrd="0" presId="urn:microsoft.com/office/officeart/2005/8/layout/vList5"/>
    <dgm:cxn modelId="{60D88FD3-F8D2-4276-B23F-7856CFF67551}" type="presParOf" srcId="{EFA81800-75D9-4FB5-9B4E-AB09875FA4F0}" destId="{94BC91CB-E575-4B0A-9D41-9EFACB07AEFF}" srcOrd="0" destOrd="0" presId="urn:microsoft.com/office/officeart/2005/8/layout/vList5"/>
    <dgm:cxn modelId="{02BA9056-D249-4FAC-B890-B402F743BA96}" type="presParOf" srcId="{D06D2005-B989-4497-9FA0-2C5C2FFB9A39}" destId="{80029473-4EA3-41F9-87E0-AAB6B0CB9B57}" srcOrd="1" destOrd="0" presId="urn:microsoft.com/office/officeart/2005/8/layout/vList5"/>
    <dgm:cxn modelId="{E9E55721-151C-4D32-8126-B5912EB39AE6}" type="presParOf" srcId="{D06D2005-B989-4497-9FA0-2C5C2FFB9A39}" destId="{CBF64C52-1DD5-46A7-9317-4DEFCA78E588}" srcOrd="2" destOrd="0" presId="urn:microsoft.com/office/officeart/2005/8/layout/vList5"/>
    <dgm:cxn modelId="{9E723593-42AA-4DD5-8AFC-ADCB0DCF7F0B}" type="presParOf" srcId="{CBF64C52-1DD5-46A7-9317-4DEFCA78E588}" destId="{91A81FAC-368D-4498-A644-FFD9EE714A3C}" srcOrd="0" destOrd="0" presId="urn:microsoft.com/office/officeart/2005/8/layout/vList5"/>
    <dgm:cxn modelId="{831FED86-86EC-4768-BFC9-0BE3196D01F5}" type="presParOf" srcId="{D06D2005-B989-4497-9FA0-2C5C2FFB9A39}" destId="{5267A9D8-8DBE-443E-BCC1-E4EB140F6D66}" srcOrd="3" destOrd="0" presId="urn:microsoft.com/office/officeart/2005/8/layout/vList5"/>
    <dgm:cxn modelId="{C4A01C25-0A05-416E-A678-E3927217FDA4}" type="presParOf" srcId="{D06D2005-B989-4497-9FA0-2C5C2FFB9A39}" destId="{40AB80B1-533E-49F3-A0F2-3EEC6FD97FFB}" srcOrd="4" destOrd="0" presId="urn:microsoft.com/office/officeart/2005/8/layout/vList5"/>
    <dgm:cxn modelId="{E61080E6-8EA5-4F62-A877-085233F60294}" type="presParOf" srcId="{40AB80B1-533E-49F3-A0F2-3EEC6FD97FFB}" destId="{CA1CC6AF-666F-4B7B-882E-A1E24E6F29B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DDAEE-14C0-42BA-B2D1-8E0BFF112C4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5384A58-90BB-4DA9-9DB3-F140217CD603}">
      <dgm:prSet/>
      <dgm:spPr/>
      <dgm:t>
        <a:bodyPr/>
        <a:lstStyle/>
        <a:p>
          <a:r>
            <a:rPr lang="en-US"/>
            <a:t>Supply Chain Management</a:t>
          </a:r>
        </a:p>
      </dgm:t>
    </dgm:pt>
    <dgm:pt modelId="{FFDEECD2-4C00-4D59-847B-B5A166875E14}" type="parTrans" cxnId="{A3233443-D0EF-446A-A59F-E4EEC938707E}">
      <dgm:prSet/>
      <dgm:spPr/>
      <dgm:t>
        <a:bodyPr/>
        <a:lstStyle/>
        <a:p>
          <a:endParaRPr lang="en-US"/>
        </a:p>
      </dgm:t>
    </dgm:pt>
    <dgm:pt modelId="{ECF19D70-AB67-4DBE-B3EB-6490FD73B499}" type="sibTrans" cxnId="{A3233443-D0EF-446A-A59F-E4EEC938707E}">
      <dgm:prSet/>
      <dgm:spPr/>
      <dgm:t>
        <a:bodyPr/>
        <a:lstStyle/>
        <a:p>
          <a:endParaRPr lang="en-US"/>
        </a:p>
      </dgm:t>
    </dgm:pt>
    <dgm:pt modelId="{11780D85-9D89-4AAF-9287-DCB7078BCB63}">
      <dgm:prSet/>
      <dgm:spPr/>
      <dgm:t>
        <a:bodyPr/>
        <a:lstStyle/>
        <a:p>
          <a:r>
            <a:rPr lang="en-US"/>
            <a:t>Logistics</a:t>
          </a:r>
        </a:p>
      </dgm:t>
    </dgm:pt>
    <dgm:pt modelId="{8683555A-6F5E-4EB7-9AE4-1DA01CC393BC}" type="parTrans" cxnId="{FC2E0384-5337-44E9-B5CD-AD4586AD4288}">
      <dgm:prSet/>
      <dgm:spPr/>
      <dgm:t>
        <a:bodyPr/>
        <a:lstStyle/>
        <a:p>
          <a:endParaRPr lang="en-US"/>
        </a:p>
      </dgm:t>
    </dgm:pt>
    <dgm:pt modelId="{EEB5DB7C-DBF6-4A12-89D2-C955A1770127}" type="sibTrans" cxnId="{FC2E0384-5337-44E9-B5CD-AD4586AD4288}">
      <dgm:prSet/>
      <dgm:spPr/>
      <dgm:t>
        <a:bodyPr/>
        <a:lstStyle/>
        <a:p>
          <a:endParaRPr lang="en-US"/>
        </a:p>
      </dgm:t>
    </dgm:pt>
    <dgm:pt modelId="{95ADF833-20DC-48F4-9502-F4396AABE6C9}">
      <dgm:prSet/>
      <dgm:spPr/>
      <dgm:t>
        <a:bodyPr/>
        <a:lstStyle/>
        <a:p>
          <a:r>
            <a:rPr lang="en-US"/>
            <a:t>MKT Channels</a:t>
          </a:r>
        </a:p>
      </dgm:t>
    </dgm:pt>
    <dgm:pt modelId="{B88BADE5-CEDA-447D-8DBC-D994C47C43B3}" type="parTrans" cxnId="{B5054D67-F0EB-466A-9305-E0B6F4F837A4}">
      <dgm:prSet/>
      <dgm:spPr/>
      <dgm:t>
        <a:bodyPr/>
        <a:lstStyle/>
        <a:p>
          <a:endParaRPr lang="en-US"/>
        </a:p>
      </dgm:t>
    </dgm:pt>
    <dgm:pt modelId="{A432B1F4-1F7C-43A7-9DBD-87B63D84AE21}" type="sibTrans" cxnId="{B5054D67-F0EB-466A-9305-E0B6F4F837A4}">
      <dgm:prSet/>
      <dgm:spPr/>
      <dgm:t>
        <a:bodyPr/>
        <a:lstStyle/>
        <a:p>
          <a:endParaRPr lang="en-US"/>
        </a:p>
      </dgm:t>
    </dgm:pt>
    <dgm:pt modelId="{820F5BF4-88B1-4D0B-A772-B96637514F41}">
      <dgm:prSet/>
      <dgm:spPr/>
      <dgm:t>
        <a:bodyPr/>
        <a:lstStyle/>
        <a:p>
          <a:r>
            <a:rPr lang="en-US"/>
            <a:t>Distribution Channels</a:t>
          </a:r>
        </a:p>
      </dgm:t>
    </dgm:pt>
    <dgm:pt modelId="{8B60E63C-1EB9-4D88-A318-D77509BC7795}" type="parTrans" cxnId="{8DFB683F-B3D9-4897-A210-208583F619AB}">
      <dgm:prSet/>
      <dgm:spPr/>
      <dgm:t>
        <a:bodyPr/>
        <a:lstStyle/>
        <a:p>
          <a:endParaRPr lang="en-US"/>
        </a:p>
      </dgm:t>
    </dgm:pt>
    <dgm:pt modelId="{37E1C130-2EAF-4F31-8F5D-D7422239D2DD}" type="sibTrans" cxnId="{8DFB683F-B3D9-4897-A210-208583F619AB}">
      <dgm:prSet/>
      <dgm:spPr/>
      <dgm:t>
        <a:bodyPr/>
        <a:lstStyle/>
        <a:p>
          <a:endParaRPr lang="en-US"/>
        </a:p>
      </dgm:t>
    </dgm:pt>
    <dgm:pt modelId="{4F8A3A3A-C7DA-4546-B311-FF728B4D4F87}" type="pres">
      <dgm:prSet presAssocID="{A82DDAEE-14C0-42BA-B2D1-8E0BFF112C43}" presName="root" presStyleCnt="0">
        <dgm:presLayoutVars>
          <dgm:dir/>
          <dgm:resizeHandles val="exact"/>
        </dgm:presLayoutVars>
      </dgm:prSet>
      <dgm:spPr/>
    </dgm:pt>
    <dgm:pt modelId="{10F3575D-6CE8-4CF1-A892-E493F56FB2E7}" type="pres">
      <dgm:prSet presAssocID="{05384A58-90BB-4DA9-9DB3-F140217CD603}" presName="compNode" presStyleCnt="0"/>
      <dgm:spPr/>
    </dgm:pt>
    <dgm:pt modelId="{30350FD7-D3E6-4B2C-8011-F0EF73097D97}" type="pres">
      <dgm:prSet presAssocID="{05384A58-90BB-4DA9-9DB3-F140217CD60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Φορτηγό"/>
        </a:ext>
      </dgm:extLst>
    </dgm:pt>
    <dgm:pt modelId="{90196687-D834-455F-B859-266B90EACBC4}" type="pres">
      <dgm:prSet presAssocID="{05384A58-90BB-4DA9-9DB3-F140217CD603}" presName="spaceRect" presStyleCnt="0"/>
      <dgm:spPr/>
    </dgm:pt>
    <dgm:pt modelId="{5F85D4EA-7FBD-4524-9B32-7903C2B70CB4}" type="pres">
      <dgm:prSet presAssocID="{05384A58-90BB-4DA9-9DB3-F140217CD603}" presName="textRect" presStyleLbl="revTx" presStyleIdx="0" presStyleCnt="4">
        <dgm:presLayoutVars>
          <dgm:chMax val="1"/>
          <dgm:chPref val="1"/>
        </dgm:presLayoutVars>
      </dgm:prSet>
      <dgm:spPr/>
    </dgm:pt>
    <dgm:pt modelId="{6A2E0D19-B0AC-4748-99F8-DB6E471BB5A6}" type="pres">
      <dgm:prSet presAssocID="{ECF19D70-AB67-4DBE-B3EB-6490FD73B499}" presName="sibTrans" presStyleCnt="0"/>
      <dgm:spPr/>
    </dgm:pt>
    <dgm:pt modelId="{87F957E8-08A4-4504-9CA6-89B1738778E6}" type="pres">
      <dgm:prSet presAssocID="{11780D85-9D89-4AAF-9287-DCB7078BCB63}" presName="compNode" presStyleCnt="0"/>
      <dgm:spPr/>
    </dgm:pt>
    <dgm:pt modelId="{53CFA804-F479-4BE4-B1C5-B2D47E3C013E}" type="pres">
      <dgm:prSet presAssocID="{11780D85-9D89-4AAF-9287-DCB7078BCB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Αεροπλάνο"/>
        </a:ext>
      </dgm:extLst>
    </dgm:pt>
    <dgm:pt modelId="{DA907E8E-7D7B-42D0-BABC-2AC1E6CD92A2}" type="pres">
      <dgm:prSet presAssocID="{11780D85-9D89-4AAF-9287-DCB7078BCB63}" presName="spaceRect" presStyleCnt="0"/>
      <dgm:spPr/>
    </dgm:pt>
    <dgm:pt modelId="{8DBC829F-3369-46E5-BFB1-43DE7D8F0A1B}" type="pres">
      <dgm:prSet presAssocID="{11780D85-9D89-4AAF-9287-DCB7078BCB63}" presName="textRect" presStyleLbl="revTx" presStyleIdx="1" presStyleCnt="4">
        <dgm:presLayoutVars>
          <dgm:chMax val="1"/>
          <dgm:chPref val="1"/>
        </dgm:presLayoutVars>
      </dgm:prSet>
      <dgm:spPr/>
    </dgm:pt>
    <dgm:pt modelId="{801F2DA2-B464-459A-9607-FDD82D487D12}" type="pres">
      <dgm:prSet presAssocID="{EEB5DB7C-DBF6-4A12-89D2-C955A1770127}" presName="sibTrans" presStyleCnt="0"/>
      <dgm:spPr/>
    </dgm:pt>
    <dgm:pt modelId="{F7FA8020-F885-4102-B52E-6395C10763F9}" type="pres">
      <dgm:prSet presAssocID="{95ADF833-20DC-48F4-9502-F4396AABE6C9}" presName="compNode" presStyleCnt="0"/>
      <dgm:spPr/>
    </dgm:pt>
    <dgm:pt modelId="{186AAEAF-35CF-4B26-B0B1-8E3856FE380E}" type="pres">
      <dgm:prSet presAssocID="{95ADF833-20DC-48F4-9502-F4396AABE6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Οθόνη"/>
        </a:ext>
      </dgm:extLst>
    </dgm:pt>
    <dgm:pt modelId="{AF1607A7-6537-47E9-BA09-7DF5BE580E51}" type="pres">
      <dgm:prSet presAssocID="{95ADF833-20DC-48F4-9502-F4396AABE6C9}" presName="spaceRect" presStyleCnt="0"/>
      <dgm:spPr/>
    </dgm:pt>
    <dgm:pt modelId="{31812BF1-CB0B-4907-B6B8-49ED3D445DBA}" type="pres">
      <dgm:prSet presAssocID="{95ADF833-20DC-48F4-9502-F4396AABE6C9}" presName="textRect" presStyleLbl="revTx" presStyleIdx="2" presStyleCnt="4">
        <dgm:presLayoutVars>
          <dgm:chMax val="1"/>
          <dgm:chPref val="1"/>
        </dgm:presLayoutVars>
      </dgm:prSet>
      <dgm:spPr/>
    </dgm:pt>
    <dgm:pt modelId="{38DCCD15-BE2D-42F4-ADBD-E8B1AAE1ADD3}" type="pres">
      <dgm:prSet presAssocID="{A432B1F4-1F7C-43A7-9DBD-87B63D84AE21}" presName="sibTrans" presStyleCnt="0"/>
      <dgm:spPr/>
    </dgm:pt>
    <dgm:pt modelId="{36C75CAD-901D-4B64-8D11-8AA364E1C49A}" type="pres">
      <dgm:prSet presAssocID="{820F5BF4-88B1-4D0B-A772-B96637514F41}" presName="compNode" presStyleCnt="0"/>
      <dgm:spPr/>
    </dgm:pt>
    <dgm:pt modelId="{BBD218F7-96C3-4521-88EB-5EE5AEE0477F}" type="pres">
      <dgm:prSet presAssocID="{820F5BF4-88B1-4D0B-A772-B96637514F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Κατάστημα"/>
        </a:ext>
      </dgm:extLst>
    </dgm:pt>
    <dgm:pt modelId="{3EC1FF21-DB4C-404F-9E83-F6E24FF3D2BE}" type="pres">
      <dgm:prSet presAssocID="{820F5BF4-88B1-4D0B-A772-B96637514F41}" presName="spaceRect" presStyleCnt="0"/>
      <dgm:spPr/>
    </dgm:pt>
    <dgm:pt modelId="{5490464F-0DCD-4514-AEBE-A14842A736C6}" type="pres">
      <dgm:prSet presAssocID="{820F5BF4-88B1-4D0B-A772-B96637514F41}" presName="textRect" presStyleLbl="revTx" presStyleIdx="3" presStyleCnt="4">
        <dgm:presLayoutVars>
          <dgm:chMax val="1"/>
          <dgm:chPref val="1"/>
        </dgm:presLayoutVars>
      </dgm:prSet>
      <dgm:spPr/>
    </dgm:pt>
  </dgm:ptLst>
  <dgm:cxnLst>
    <dgm:cxn modelId="{7BCBA338-634A-4AA6-B2EB-26F8F7CAC255}" type="presOf" srcId="{820F5BF4-88B1-4D0B-A772-B96637514F41}" destId="{5490464F-0DCD-4514-AEBE-A14842A736C6}" srcOrd="0" destOrd="0" presId="urn:microsoft.com/office/officeart/2018/2/layout/IconLabelList"/>
    <dgm:cxn modelId="{8DFB683F-B3D9-4897-A210-208583F619AB}" srcId="{A82DDAEE-14C0-42BA-B2D1-8E0BFF112C43}" destId="{820F5BF4-88B1-4D0B-A772-B96637514F41}" srcOrd="3" destOrd="0" parTransId="{8B60E63C-1EB9-4D88-A318-D77509BC7795}" sibTransId="{37E1C130-2EAF-4F31-8F5D-D7422239D2DD}"/>
    <dgm:cxn modelId="{9691BC42-D542-4116-A8F2-63E216BBAB9C}" type="presOf" srcId="{11780D85-9D89-4AAF-9287-DCB7078BCB63}" destId="{8DBC829F-3369-46E5-BFB1-43DE7D8F0A1B}" srcOrd="0" destOrd="0" presId="urn:microsoft.com/office/officeart/2018/2/layout/IconLabelList"/>
    <dgm:cxn modelId="{A3233443-D0EF-446A-A59F-E4EEC938707E}" srcId="{A82DDAEE-14C0-42BA-B2D1-8E0BFF112C43}" destId="{05384A58-90BB-4DA9-9DB3-F140217CD603}" srcOrd="0" destOrd="0" parTransId="{FFDEECD2-4C00-4D59-847B-B5A166875E14}" sibTransId="{ECF19D70-AB67-4DBE-B3EB-6490FD73B499}"/>
    <dgm:cxn modelId="{B5054D67-F0EB-466A-9305-E0B6F4F837A4}" srcId="{A82DDAEE-14C0-42BA-B2D1-8E0BFF112C43}" destId="{95ADF833-20DC-48F4-9502-F4396AABE6C9}" srcOrd="2" destOrd="0" parTransId="{B88BADE5-CEDA-447D-8DBC-D994C47C43B3}" sibTransId="{A432B1F4-1F7C-43A7-9DBD-87B63D84AE21}"/>
    <dgm:cxn modelId="{FC2E0384-5337-44E9-B5CD-AD4586AD4288}" srcId="{A82DDAEE-14C0-42BA-B2D1-8E0BFF112C43}" destId="{11780D85-9D89-4AAF-9287-DCB7078BCB63}" srcOrd="1" destOrd="0" parTransId="{8683555A-6F5E-4EB7-9AE4-1DA01CC393BC}" sibTransId="{EEB5DB7C-DBF6-4A12-89D2-C955A1770127}"/>
    <dgm:cxn modelId="{A0739987-1932-4B3A-AF59-AD36BA7B3F07}" type="presOf" srcId="{05384A58-90BB-4DA9-9DB3-F140217CD603}" destId="{5F85D4EA-7FBD-4524-9B32-7903C2B70CB4}" srcOrd="0" destOrd="0" presId="urn:microsoft.com/office/officeart/2018/2/layout/IconLabelList"/>
    <dgm:cxn modelId="{32D8F5A7-84E5-4BAF-9A35-38AEFB477F6C}" type="presOf" srcId="{95ADF833-20DC-48F4-9502-F4396AABE6C9}" destId="{31812BF1-CB0B-4907-B6B8-49ED3D445DBA}" srcOrd="0" destOrd="0" presId="urn:microsoft.com/office/officeart/2018/2/layout/IconLabelList"/>
    <dgm:cxn modelId="{93C7CDB1-2E56-46B3-8CEA-4ED7C1D60C61}" type="presOf" srcId="{A82DDAEE-14C0-42BA-B2D1-8E0BFF112C43}" destId="{4F8A3A3A-C7DA-4546-B311-FF728B4D4F87}" srcOrd="0" destOrd="0" presId="urn:microsoft.com/office/officeart/2018/2/layout/IconLabelList"/>
    <dgm:cxn modelId="{206EFADC-1851-4933-96F3-66E76F3AD0C9}" type="presParOf" srcId="{4F8A3A3A-C7DA-4546-B311-FF728B4D4F87}" destId="{10F3575D-6CE8-4CF1-A892-E493F56FB2E7}" srcOrd="0" destOrd="0" presId="urn:microsoft.com/office/officeart/2018/2/layout/IconLabelList"/>
    <dgm:cxn modelId="{3CADDCDA-A610-4A84-94CD-0E726428505C}" type="presParOf" srcId="{10F3575D-6CE8-4CF1-A892-E493F56FB2E7}" destId="{30350FD7-D3E6-4B2C-8011-F0EF73097D97}" srcOrd="0" destOrd="0" presId="urn:microsoft.com/office/officeart/2018/2/layout/IconLabelList"/>
    <dgm:cxn modelId="{517E92AE-BB0A-45D5-BB44-4207361A85D9}" type="presParOf" srcId="{10F3575D-6CE8-4CF1-A892-E493F56FB2E7}" destId="{90196687-D834-455F-B859-266B90EACBC4}" srcOrd="1" destOrd="0" presId="urn:microsoft.com/office/officeart/2018/2/layout/IconLabelList"/>
    <dgm:cxn modelId="{3BA4541F-74EA-47B5-9510-51DA279D3C87}" type="presParOf" srcId="{10F3575D-6CE8-4CF1-A892-E493F56FB2E7}" destId="{5F85D4EA-7FBD-4524-9B32-7903C2B70CB4}" srcOrd="2" destOrd="0" presId="urn:microsoft.com/office/officeart/2018/2/layout/IconLabelList"/>
    <dgm:cxn modelId="{3271854A-3ADD-49CC-8D00-A4F9284FD8F5}" type="presParOf" srcId="{4F8A3A3A-C7DA-4546-B311-FF728B4D4F87}" destId="{6A2E0D19-B0AC-4748-99F8-DB6E471BB5A6}" srcOrd="1" destOrd="0" presId="urn:microsoft.com/office/officeart/2018/2/layout/IconLabelList"/>
    <dgm:cxn modelId="{40162ECB-74EB-4B39-841E-D34A6E905976}" type="presParOf" srcId="{4F8A3A3A-C7DA-4546-B311-FF728B4D4F87}" destId="{87F957E8-08A4-4504-9CA6-89B1738778E6}" srcOrd="2" destOrd="0" presId="urn:microsoft.com/office/officeart/2018/2/layout/IconLabelList"/>
    <dgm:cxn modelId="{ED8EC4C4-B474-414C-BA33-AA30EB935AD6}" type="presParOf" srcId="{87F957E8-08A4-4504-9CA6-89B1738778E6}" destId="{53CFA804-F479-4BE4-B1C5-B2D47E3C013E}" srcOrd="0" destOrd="0" presId="urn:microsoft.com/office/officeart/2018/2/layout/IconLabelList"/>
    <dgm:cxn modelId="{AE13D1FD-BBC7-4B53-89EC-B60E9C5967B5}" type="presParOf" srcId="{87F957E8-08A4-4504-9CA6-89B1738778E6}" destId="{DA907E8E-7D7B-42D0-BABC-2AC1E6CD92A2}" srcOrd="1" destOrd="0" presId="urn:microsoft.com/office/officeart/2018/2/layout/IconLabelList"/>
    <dgm:cxn modelId="{2E698D6D-2E5F-4172-99C4-122525FB3E00}" type="presParOf" srcId="{87F957E8-08A4-4504-9CA6-89B1738778E6}" destId="{8DBC829F-3369-46E5-BFB1-43DE7D8F0A1B}" srcOrd="2" destOrd="0" presId="urn:microsoft.com/office/officeart/2018/2/layout/IconLabelList"/>
    <dgm:cxn modelId="{B38B7A23-C9F8-4302-BE04-838AC24B8240}" type="presParOf" srcId="{4F8A3A3A-C7DA-4546-B311-FF728B4D4F87}" destId="{801F2DA2-B464-459A-9607-FDD82D487D12}" srcOrd="3" destOrd="0" presId="urn:microsoft.com/office/officeart/2018/2/layout/IconLabelList"/>
    <dgm:cxn modelId="{5C124C71-1DCE-4904-9EF3-DEDCE002F663}" type="presParOf" srcId="{4F8A3A3A-C7DA-4546-B311-FF728B4D4F87}" destId="{F7FA8020-F885-4102-B52E-6395C10763F9}" srcOrd="4" destOrd="0" presId="urn:microsoft.com/office/officeart/2018/2/layout/IconLabelList"/>
    <dgm:cxn modelId="{E01848ED-D65B-4C68-B74C-00F1217532E0}" type="presParOf" srcId="{F7FA8020-F885-4102-B52E-6395C10763F9}" destId="{186AAEAF-35CF-4B26-B0B1-8E3856FE380E}" srcOrd="0" destOrd="0" presId="urn:microsoft.com/office/officeart/2018/2/layout/IconLabelList"/>
    <dgm:cxn modelId="{B154B752-98F2-42A2-B5F6-AD636C8DADBB}" type="presParOf" srcId="{F7FA8020-F885-4102-B52E-6395C10763F9}" destId="{AF1607A7-6537-47E9-BA09-7DF5BE580E51}" srcOrd="1" destOrd="0" presId="urn:microsoft.com/office/officeart/2018/2/layout/IconLabelList"/>
    <dgm:cxn modelId="{1B27F303-1DEA-44A8-A06F-5837599B152A}" type="presParOf" srcId="{F7FA8020-F885-4102-B52E-6395C10763F9}" destId="{31812BF1-CB0B-4907-B6B8-49ED3D445DBA}" srcOrd="2" destOrd="0" presId="urn:microsoft.com/office/officeart/2018/2/layout/IconLabelList"/>
    <dgm:cxn modelId="{4FE16ABE-6CBA-4D61-B32C-E25C7E0A75FF}" type="presParOf" srcId="{4F8A3A3A-C7DA-4546-B311-FF728B4D4F87}" destId="{38DCCD15-BE2D-42F4-ADBD-E8B1AAE1ADD3}" srcOrd="5" destOrd="0" presId="urn:microsoft.com/office/officeart/2018/2/layout/IconLabelList"/>
    <dgm:cxn modelId="{F69C312F-3485-44A2-9EC8-F57A69277025}" type="presParOf" srcId="{4F8A3A3A-C7DA-4546-B311-FF728B4D4F87}" destId="{36C75CAD-901D-4B64-8D11-8AA364E1C49A}" srcOrd="6" destOrd="0" presId="urn:microsoft.com/office/officeart/2018/2/layout/IconLabelList"/>
    <dgm:cxn modelId="{D31D35BE-93A7-4937-B7BA-0CEE322CE7FE}" type="presParOf" srcId="{36C75CAD-901D-4B64-8D11-8AA364E1C49A}" destId="{BBD218F7-96C3-4521-88EB-5EE5AEE0477F}" srcOrd="0" destOrd="0" presId="urn:microsoft.com/office/officeart/2018/2/layout/IconLabelList"/>
    <dgm:cxn modelId="{686666E4-94F4-4EC6-B8B6-C41389C13759}" type="presParOf" srcId="{36C75CAD-901D-4B64-8D11-8AA364E1C49A}" destId="{3EC1FF21-DB4C-404F-9E83-F6E24FF3D2BE}" srcOrd="1" destOrd="0" presId="urn:microsoft.com/office/officeart/2018/2/layout/IconLabelList"/>
    <dgm:cxn modelId="{A6BCFB3F-631C-4760-A502-184E2CA98B04}" type="presParOf" srcId="{36C75CAD-901D-4B64-8D11-8AA364E1C49A}" destId="{5490464F-0DCD-4514-AEBE-A14842A736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BE317B-72D5-4817-B363-498FDB83557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3C81403-58A9-46F8-A5E5-E48A1586093E}">
      <dgm:prSet/>
      <dgm:spPr/>
      <dgm:t>
        <a:bodyPr/>
        <a:lstStyle/>
        <a:p>
          <a:r>
            <a:rPr lang="el-GR"/>
            <a:t>Σύμφωνα με τους Bhuniya κ.ά. (2021), μια </a:t>
          </a:r>
          <a:r>
            <a:rPr lang="el-GR" b="1"/>
            <a:t>αλυσίδα εφοδιασμού</a:t>
          </a:r>
          <a:r>
            <a:rPr lang="el-GR"/>
            <a:t> είναι ένα σύστημα οργανισμών, ανθρώπων, δραστηριοτήτων, πληροφορίων και πόρων, τα οποία εμπλέκονται στην παροχή προϊόντος ή/και υπηρεσίας από τον προμηθευτή προς τον τελικό αγοραστή.</a:t>
          </a:r>
          <a:endParaRPr lang="en-US"/>
        </a:p>
      </dgm:t>
    </dgm:pt>
    <dgm:pt modelId="{EA3733BB-6C84-4FC4-B49E-4A4FFA882610}" type="parTrans" cxnId="{3D4ECEA0-8F12-446F-87FE-9DDB2BB4A4B4}">
      <dgm:prSet/>
      <dgm:spPr/>
      <dgm:t>
        <a:bodyPr/>
        <a:lstStyle/>
        <a:p>
          <a:endParaRPr lang="en-US"/>
        </a:p>
      </dgm:t>
    </dgm:pt>
    <dgm:pt modelId="{780F698F-A4CC-4669-A4BB-E902FCAE0684}" type="sibTrans" cxnId="{3D4ECEA0-8F12-446F-87FE-9DDB2BB4A4B4}">
      <dgm:prSet/>
      <dgm:spPr/>
      <dgm:t>
        <a:bodyPr/>
        <a:lstStyle/>
        <a:p>
          <a:endParaRPr lang="en-US"/>
        </a:p>
      </dgm:t>
    </dgm:pt>
    <dgm:pt modelId="{BEA25991-8154-411E-9830-FDF11C78D365}">
      <dgm:prSet/>
      <dgm:spPr/>
      <dgm:t>
        <a:bodyPr/>
        <a:lstStyle/>
        <a:p>
          <a:r>
            <a:rPr lang="el-GR"/>
            <a:t>Σύμφωνα τους Lambert κ.ά. (2008</a:t>
          </a:r>
          <a:r>
            <a:rPr lang="en-US"/>
            <a:t>, </a:t>
          </a:r>
          <a:r>
            <a:rPr lang="el-GR"/>
            <a:t>σελ. 2)</a:t>
          </a:r>
          <a:r>
            <a:rPr lang="en-US"/>
            <a:t> </a:t>
          </a:r>
          <a:r>
            <a:rPr lang="el-GR"/>
            <a:t>η </a:t>
          </a:r>
          <a:r>
            <a:rPr lang="el-GR" b="1"/>
            <a:t>διαχείριση της εφοδιαστικής αλυσίδας </a:t>
          </a:r>
          <a:r>
            <a:rPr lang="el-GR"/>
            <a:t>(</a:t>
          </a:r>
          <a:r>
            <a:rPr lang="en-US"/>
            <a:t>SCM</a:t>
          </a:r>
          <a:r>
            <a:rPr lang="el-GR"/>
            <a:t>) ως "η ενσωμάτωση όλων των βασικών επιχειρηματικών διαδικασιών από τον τελικό χρήστη μέχρι των αρχικών προμηθευτών, η οποία παρέχει προϊόντα, υπηρεσίες και πληροφορίες, τα οποία προσθέτουν αξία για τους πελάτες και άλλους ενδιαφερόμενους".</a:t>
          </a:r>
          <a:endParaRPr lang="en-US"/>
        </a:p>
      </dgm:t>
    </dgm:pt>
    <dgm:pt modelId="{9A3D7B74-71C2-43AB-8A15-C1A3B3E0DF3F}" type="parTrans" cxnId="{AD899AF0-B1BA-4C24-A67C-0A3535EF892A}">
      <dgm:prSet/>
      <dgm:spPr/>
      <dgm:t>
        <a:bodyPr/>
        <a:lstStyle/>
        <a:p>
          <a:endParaRPr lang="en-US"/>
        </a:p>
      </dgm:t>
    </dgm:pt>
    <dgm:pt modelId="{C5CBDB92-AA41-42AF-9708-2A55C778FEC4}" type="sibTrans" cxnId="{AD899AF0-B1BA-4C24-A67C-0A3535EF892A}">
      <dgm:prSet/>
      <dgm:spPr/>
      <dgm:t>
        <a:bodyPr/>
        <a:lstStyle/>
        <a:p>
          <a:endParaRPr lang="en-US"/>
        </a:p>
      </dgm:t>
    </dgm:pt>
    <dgm:pt modelId="{2063C839-382A-4883-A4FB-19C8400A9400}" type="pres">
      <dgm:prSet presAssocID="{3FBE317B-72D5-4817-B363-498FDB835576}" presName="outerComposite" presStyleCnt="0">
        <dgm:presLayoutVars>
          <dgm:chMax val="5"/>
          <dgm:dir/>
          <dgm:resizeHandles val="exact"/>
        </dgm:presLayoutVars>
      </dgm:prSet>
      <dgm:spPr/>
    </dgm:pt>
    <dgm:pt modelId="{46F38A8D-79CD-4E16-8F04-9809ED304788}" type="pres">
      <dgm:prSet presAssocID="{3FBE317B-72D5-4817-B363-498FDB835576}" presName="dummyMaxCanvas" presStyleCnt="0">
        <dgm:presLayoutVars/>
      </dgm:prSet>
      <dgm:spPr/>
    </dgm:pt>
    <dgm:pt modelId="{0F39D2CD-8A71-4A99-AEDE-FD2E674F8DE0}" type="pres">
      <dgm:prSet presAssocID="{3FBE317B-72D5-4817-B363-498FDB835576}" presName="TwoNodes_1" presStyleLbl="node1" presStyleIdx="0" presStyleCnt="2">
        <dgm:presLayoutVars>
          <dgm:bulletEnabled val="1"/>
        </dgm:presLayoutVars>
      </dgm:prSet>
      <dgm:spPr/>
    </dgm:pt>
    <dgm:pt modelId="{71CD140F-3A51-4C17-8AAC-E5EEBDC14FC0}" type="pres">
      <dgm:prSet presAssocID="{3FBE317B-72D5-4817-B363-498FDB835576}" presName="TwoNodes_2" presStyleLbl="node1" presStyleIdx="1" presStyleCnt="2">
        <dgm:presLayoutVars>
          <dgm:bulletEnabled val="1"/>
        </dgm:presLayoutVars>
      </dgm:prSet>
      <dgm:spPr/>
    </dgm:pt>
    <dgm:pt modelId="{D7410781-F758-4203-AFDE-49F932282406}" type="pres">
      <dgm:prSet presAssocID="{3FBE317B-72D5-4817-B363-498FDB835576}" presName="TwoConn_1-2" presStyleLbl="fgAccFollowNode1" presStyleIdx="0" presStyleCnt="1">
        <dgm:presLayoutVars>
          <dgm:bulletEnabled val="1"/>
        </dgm:presLayoutVars>
      </dgm:prSet>
      <dgm:spPr/>
    </dgm:pt>
    <dgm:pt modelId="{E57E687F-902A-423D-A831-F748AE877528}" type="pres">
      <dgm:prSet presAssocID="{3FBE317B-72D5-4817-B363-498FDB835576}" presName="TwoNodes_1_text" presStyleLbl="node1" presStyleIdx="1" presStyleCnt="2">
        <dgm:presLayoutVars>
          <dgm:bulletEnabled val="1"/>
        </dgm:presLayoutVars>
      </dgm:prSet>
      <dgm:spPr/>
    </dgm:pt>
    <dgm:pt modelId="{739BA63C-632F-4713-9258-01BC04CCBDB4}" type="pres">
      <dgm:prSet presAssocID="{3FBE317B-72D5-4817-B363-498FDB835576}" presName="TwoNodes_2_text" presStyleLbl="node1" presStyleIdx="1" presStyleCnt="2">
        <dgm:presLayoutVars>
          <dgm:bulletEnabled val="1"/>
        </dgm:presLayoutVars>
      </dgm:prSet>
      <dgm:spPr/>
    </dgm:pt>
  </dgm:ptLst>
  <dgm:cxnLst>
    <dgm:cxn modelId="{49DCD136-8756-4ECE-A8CB-92D91FD0E9E4}" type="presOf" srcId="{BEA25991-8154-411E-9830-FDF11C78D365}" destId="{739BA63C-632F-4713-9258-01BC04CCBDB4}" srcOrd="1" destOrd="0" presId="urn:microsoft.com/office/officeart/2005/8/layout/vProcess5"/>
    <dgm:cxn modelId="{3D4ECEA0-8F12-446F-87FE-9DDB2BB4A4B4}" srcId="{3FBE317B-72D5-4817-B363-498FDB835576}" destId="{F3C81403-58A9-46F8-A5E5-E48A1586093E}" srcOrd="0" destOrd="0" parTransId="{EA3733BB-6C84-4FC4-B49E-4A4FFA882610}" sibTransId="{780F698F-A4CC-4669-A4BB-E902FCAE0684}"/>
    <dgm:cxn modelId="{184989BA-26CC-4FE6-934E-011869C27AB4}" type="presOf" srcId="{780F698F-A4CC-4669-A4BB-E902FCAE0684}" destId="{D7410781-F758-4203-AFDE-49F932282406}" srcOrd="0" destOrd="0" presId="urn:microsoft.com/office/officeart/2005/8/layout/vProcess5"/>
    <dgm:cxn modelId="{7A0724CA-97D9-4B1C-88FC-EA035A655112}" type="presOf" srcId="{BEA25991-8154-411E-9830-FDF11C78D365}" destId="{71CD140F-3A51-4C17-8AAC-E5EEBDC14FC0}" srcOrd="0" destOrd="0" presId="urn:microsoft.com/office/officeart/2005/8/layout/vProcess5"/>
    <dgm:cxn modelId="{2F4AE9D7-812A-4BA5-8ECA-F93D780104C8}" type="presOf" srcId="{F3C81403-58A9-46F8-A5E5-E48A1586093E}" destId="{E57E687F-902A-423D-A831-F748AE877528}" srcOrd="1" destOrd="0" presId="urn:microsoft.com/office/officeart/2005/8/layout/vProcess5"/>
    <dgm:cxn modelId="{E46D48E2-7C68-4E5C-8A76-0B8E6D9A3EE0}" type="presOf" srcId="{F3C81403-58A9-46F8-A5E5-E48A1586093E}" destId="{0F39D2CD-8A71-4A99-AEDE-FD2E674F8DE0}" srcOrd="0" destOrd="0" presId="urn:microsoft.com/office/officeart/2005/8/layout/vProcess5"/>
    <dgm:cxn modelId="{C1DB1EEC-F8D2-45F7-AD6E-88C0547B8B38}" type="presOf" srcId="{3FBE317B-72D5-4817-B363-498FDB835576}" destId="{2063C839-382A-4883-A4FB-19C8400A9400}" srcOrd="0" destOrd="0" presId="urn:microsoft.com/office/officeart/2005/8/layout/vProcess5"/>
    <dgm:cxn modelId="{AD899AF0-B1BA-4C24-A67C-0A3535EF892A}" srcId="{3FBE317B-72D5-4817-B363-498FDB835576}" destId="{BEA25991-8154-411E-9830-FDF11C78D365}" srcOrd="1" destOrd="0" parTransId="{9A3D7B74-71C2-43AB-8A15-C1A3B3E0DF3F}" sibTransId="{C5CBDB92-AA41-42AF-9708-2A55C778FEC4}"/>
    <dgm:cxn modelId="{B932BDE5-2A8E-4F0C-82C5-67073CA9ACEE}" type="presParOf" srcId="{2063C839-382A-4883-A4FB-19C8400A9400}" destId="{46F38A8D-79CD-4E16-8F04-9809ED304788}" srcOrd="0" destOrd="0" presId="urn:microsoft.com/office/officeart/2005/8/layout/vProcess5"/>
    <dgm:cxn modelId="{2891A433-9946-43F7-A101-5AB5B6346F1D}" type="presParOf" srcId="{2063C839-382A-4883-A4FB-19C8400A9400}" destId="{0F39D2CD-8A71-4A99-AEDE-FD2E674F8DE0}" srcOrd="1" destOrd="0" presId="urn:microsoft.com/office/officeart/2005/8/layout/vProcess5"/>
    <dgm:cxn modelId="{1A7F7D9A-CC1C-47FA-9EB2-EEA21FD8C8EF}" type="presParOf" srcId="{2063C839-382A-4883-A4FB-19C8400A9400}" destId="{71CD140F-3A51-4C17-8AAC-E5EEBDC14FC0}" srcOrd="2" destOrd="0" presId="urn:microsoft.com/office/officeart/2005/8/layout/vProcess5"/>
    <dgm:cxn modelId="{152147D6-849D-4E5B-AACC-C5572FD768EF}" type="presParOf" srcId="{2063C839-382A-4883-A4FB-19C8400A9400}" destId="{D7410781-F758-4203-AFDE-49F932282406}" srcOrd="3" destOrd="0" presId="urn:microsoft.com/office/officeart/2005/8/layout/vProcess5"/>
    <dgm:cxn modelId="{88ED26AD-0F13-4155-9F7C-8DF6FAFD19E7}" type="presParOf" srcId="{2063C839-382A-4883-A4FB-19C8400A9400}" destId="{E57E687F-902A-423D-A831-F748AE877528}" srcOrd="4" destOrd="0" presId="urn:microsoft.com/office/officeart/2005/8/layout/vProcess5"/>
    <dgm:cxn modelId="{3BAE45D9-DA6E-43E5-A829-7813B1CF8081}" type="presParOf" srcId="{2063C839-382A-4883-A4FB-19C8400A9400}" destId="{739BA63C-632F-4713-9258-01BC04CCBDB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2C0970-DD45-431C-9652-E4F2B5023A4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5B4A510-F9E2-4DC0-AF32-790C515EFF5F}">
      <dgm:prSet/>
      <dgm:spPr/>
      <dgm:t>
        <a:bodyPr/>
        <a:lstStyle/>
        <a:p>
          <a:r>
            <a:rPr lang="el-GR" dirty="0"/>
            <a:t>Αλυσίδα εφοδιασμού → δίκτυο εταίρων που συλλογικά μετασχηματίζουν ένα βασικό αγαθό (προς τα πίσω) σε ένα τελικό προϊόν (προς τα εμπρός) στο οποίο δίδεται αξία από τους τελικούς πελάτες και οι οποίοι (εταίροι) διαχειρίζονται τις επιστροφές σε κάθε στάδιο.</a:t>
          </a:r>
          <a:endParaRPr lang="en-US" dirty="0"/>
        </a:p>
      </dgm:t>
    </dgm:pt>
    <dgm:pt modelId="{964259B2-9239-4A54-AC4A-996111ABFB26}" type="parTrans" cxnId="{DE12D0E6-D859-43B6-9422-D5274C2A9E03}">
      <dgm:prSet/>
      <dgm:spPr/>
      <dgm:t>
        <a:bodyPr/>
        <a:lstStyle/>
        <a:p>
          <a:endParaRPr lang="en-US"/>
        </a:p>
      </dgm:t>
    </dgm:pt>
    <dgm:pt modelId="{B85587D5-D721-4445-A7F3-CA941B653320}" type="sibTrans" cxnId="{DE12D0E6-D859-43B6-9422-D5274C2A9E03}">
      <dgm:prSet/>
      <dgm:spPr/>
      <dgm:t>
        <a:bodyPr/>
        <a:lstStyle/>
        <a:p>
          <a:endParaRPr lang="en-US"/>
        </a:p>
      </dgm:t>
    </dgm:pt>
    <dgm:pt modelId="{C127F8D6-7B40-40B6-92E1-635FDB724B81}">
      <dgm:prSet/>
      <dgm:spPr/>
      <dgm:t>
        <a:bodyPr/>
        <a:lstStyle/>
        <a:p>
          <a:r>
            <a:rPr lang="el-GR"/>
            <a:t>Ουσιαστικά, η διοίκηση της αλυσίδας εφοδιασμού ολοκληρώνει το μάνατζμεντ της προσφοράς και της ζήτησης μέσα σε κάθε εταιρεία και ανάμεσα σε διαφορετικές εταιρείες προκειμένου να εξυπηρετηθούν οι ανάγκες του τελικού πελάτη.</a:t>
          </a:r>
          <a:endParaRPr lang="en-US"/>
        </a:p>
      </dgm:t>
    </dgm:pt>
    <dgm:pt modelId="{5B2E313B-5F94-480A-BDA6-5BEE76BF6F66}" type="parTrans" cxnId="{39D8407F-8BA1-404D-8650-969E7D52ECB3}">
      <dgm:prSet/>
      <dgm:spPr/>
      <dgm:t>
        <a:bodyPr/>
        <a:lstStyle/>
        <a:p>
          <a:endParaRPr lang="en-US"/>
        </a:p>
      </dgm:t>
    </dgm:pt>
    <dgm:pt modelId="{23B90B6C-6E4C-4091-A62E-680647E67276}" type="sibTrans" cxnId="{39D8407F-8BA1-404D-8650-969E7D52ECB3}">
      <dgm:prSet/>
      <dgm:spPr/>
      <dgm:t>
        <a:bodyPr/>
        <a:lstStyle/>
        <a:p>
          <a:endParaRPr lang="en-US"/>
        </a:p>
      </dgm:t>
    </dgm:pt>
    <dgm:pt modelId="{55612609-3C8F-48B3-8873-193E6EE46EF3}" type="pres">
      <dgm:prSet presAssocID="{CD2C0970-DD45-431C-9652-E4F2B5023A44}" presName="hierChild1" presStyleCnt="0">
        <dgm:presLayoutVars>
          <dgm:chPref val="1"/>
          <dgm:dir/>
          <dgm:animOne val="branch"/>
          <dgm:animLvl val="lvl"/>
          <dgm:resizeHandles/>
        </dgm:presLayoutVars>
      </dgm:prSet>
      <dgm:spPr/>
    </dgm:pt>
    <dgm:pt modelId="{F61FE3BA-7D3C-4C88-914B-89AC6F2833AE}" type="pres">
      <dgm:prSet presAssocID="{05B4A510-F9E2-4DC0-AF32-790C515EFF5F}" presName="hierRoot1" presStyleCnt="0"/>
      <dgm:spPr/>
    </dgm:pt>
    <dgm:pt modelId="{30AC2349-E9B6-4989-BD17-3D5DD568ECD5}" type="pres">
      <dgm:prSet presAssocID="{05B4A510-F9E2-4DC0-AF32-790C515EFF5F}" presName="composite" presStyleCnt="0"/>
      <dgm:spPr/>
    </dgm:pt>
    <dgm:pt modelId="{95AC93AF-5290-470E-A11D-45D74CCAD941}" type="pres">
      <dgm:prSet presAssocID="{05B4A510-F9E2-4DC0-AF32-790C515EFF5F}" presName="background" presStyleLbl="node0" presStyleIdx="0" presStyleCnt="2"/>
      <dgm:spPr/>
    </dgm:pt>
    <dgm:pt modelId="{D358AA49-B753-412B-BF70-D605DD818824}" type="pres">
      <dgm:prSet presAssocID="{05B4A510-F9E2-4DC0-AF32-790C515EFF5F}" presName="text" presStyleLbl="fgAcc0" presStyleIdx="0" presStyleCnt="2">
        <dgm:presLayoutVars>
          <dgm:chPref val="3"/>
        </dgm:presLayoutVars>
      </dgm:prSet>
      <dgm:spPr/>
    </dgm:pt>
    <dgm:pt modelId="{27C34DD7-68D7-4DBF-82FF-B03DA1431F2C}" type="pres">
      <dgm:prSet presAssocID="{05B4A510-F9E2-4DC0-AF32-790C515EFF5F}" presName="hierChild2" presStyleCnt="0"/>
      <dgm:spPr/>
    </dgm:pt>
    <dgm:pt modelId="{D1885046-7FCE-4CBF-A69E-0BF6123162A4}" type="pres">
      <dgm:prSet presAssocID="{C127F8D6-7B40-40B6-92E1-635FDB724B81}" presName="hierRoot1" presStyleCnt="0"/>
      <dgm:spPr/>
    </dgm:pt>
    <dgm:pt modelId="{A1DEE8A0-1912-4B6B-9466-A179DDD012A8}" type="pres">
      <dgm:prSet presAssocID="{C127F8D6-7B40-40B6-92E1-635FDB724B81}" presName="composite" presStyleCnt="0"/>
      <dgm:spPr/>
    </dgm:pt>
    <dgm:pt modelId="{BFCA5C81-41BC-4F58-B069-EFC6F09801CF}" type="pres">
      <dgm:prSet presAssocID="{C127F8D6-7B40-40B6-92E1-635FDB724B81}" presName="background" presStyleLbl="node0" presStyleIdx="1" presStyleCnt="2"/>
      <dgm:spPr/>
    </dgm:pt>
    <dgm:pt modelId="{1FFC6AE5-D97B-48F7-9FF7-9E62C1B76827}" type="pres">
      <dgm:prSet presAssocID="{C127F8D6-7B40-40B6-92E1-635FDB724B81}" presName="text" presStyleLbl="fgAcc0" presStyleIdx="1" presStyleCnt="2">
        <dgm:presLayoutVars>
          <dgm:chPref val="3"/>
        </dgm:presLayoutVars>
      </dgm:prSet>
      <dgm:spPr/>
    </dgm:pt>
    <dgm:pt modelId="{6D9A13C3-1DA4-4E20-B9CF-5C764B8AEAF6}" type="pres">
      <dgm:prSet presAssocID="{C127F8D6-7B40-40B6-92E1-635FDB724B81}" presName="hierChild2" presStyleCnt="0"/>
      <dgm:spPr/>
    </dgm:pt>
  </dgm:ptLst>
  <dgm:cxnLst>
    <dgm:cxn modelId="{28960B30-8BF6-4492-B310-AFF398AC00A1}" type="presOf" srcId="{CD2C0970-DD45-431C-9652-E4F2B5023A44}" destId="{55612609-3C8F-48B3-8873-193E6EE46EF3}" srcOrd="0" destOrd="0" presId="urn:microsoft.com/office/officeart/2005/8/layout/hierarchy1"/>
    <dgm:cxn modelId="{83D7283E-976F-44CC-AA3D-F2F3D2F0BF02}" type="presOf" srcId="{05B4A510-F9E2-4DC0-AF32-790C515EFF5F}" destId="{D358AA49-B753-412B-BF70-D605DD818824}" srcOrd="0" destOrd="0" presId="urn:microsoft.com/office/officeart/2005/8/layout/hierarchy1"/>
    <dgm:cxn modelId="{39D8407F-8BA1-404D-8650-969E7D52ECB3}" srcId="{CD2C0970-DD45-431C-9652-E4F2B5023A44}" destId="{C127F8D6-7B40-40B6-92E1-635FDB724B81}" srcOrd="1" destOrd="0" parTransId="{5B2E313B-5F94-480A-BDA6-5BEE76BF6F66}" sibTransId="{23B90B6C-6E4C-4091-A62E-680647E67276}"/>
    <dgm:cxn modelId="{DE12D0E6-D859-43B6-9422-D5274C2A9E03}" srcId="{CD2C0970-DD45-431C-9652-E4F2B5023A44}" destId="{05B4A510-F9E2-4DC0-AF32-790C515EFF5F}" srcOrd="0" destOrd="0" parTransId="{964259B2-9239-4A54-AC4A-996111ABFB26}" sibTransId="{B85587D5-D721-4445-A7F3-CA941B653320}"/>
    <dgm:cxn modelId="{0C2C92F8-D905-4227-B438-EEB1B384F5B1}" type="presOf" srcId="{C127F8D6-7B40-40B6-92E1-635FDB724B81}" destId="{1FFC6AE5-D97B-48F7-9FF7-9E62C1B76827}" srcOrd="0" destOrd="0" presId="urn:microsoft.com/office/officeart/2005/8/layout/hierarchy1"/>
    <dgm:cxn modelId="{F2E3FBAB-32B6-472E-ABA3-56E052579BD4}" type="presParOf" srcId="{55612609-3C8F-48B3-8873-193E6EE46EF3}" destId="{F61FE3BA-7D3C-4C88-914B-89AC6F2833AE}" srcOrd="0" destOrd="0" presId="urn:microsoft.com/office/officeart/2005/8/layout/hierarchy1"/>
    <dgm:cxn modelId="{49DAD372-ED57-466E-9165-60FDC5E27ECC}" type="presParOf" srcId="{F61FE3BA-7D3C-4C88-914B-89AC6F2833AE}" destId="{30AC2349-E9B6-4989-BD17-3D5DD568ECD5}" srcOrd="0" destOrd="0" presId="urn:microsoft.com/office/officeart/2005/8/layout/hierarchy1"/>
    <dgm:cxn modelId="{BBEEDEDE-0C3E-4785-A2A6-DBF2BDA0EF48}" type="presParOf" srcId="{30AC2349-E9B6-4989-BD17-3D5DD568ECD5}" destId="{95AC93AF-5290-470E-A11D-45D74CCAD941}" srcOrd="0" destOrd="0" presId="urn:microsoft.com/office/officeart/2005/8/layout/hierarchy1"/>
    <dgm:cxn modelId="{7C661B2D-38EE-47A0-9825-4DF2C83A3AD0}" type="presParOf" srcId="{30AC2349-E9B6-4989-BD17-3D5DD568ECD5}" destId="{D358AA49-B753-412B-BF70-D605DD818824}" srcOrd="1" destOrd="0" presId="urn:microsoft.com/office/officeart/2005/8/layout/hierarchy1"/>
    <dgm:cxn modelId="{8E3D5E26-9BB7-4B84-B76D-1BD245519721}" type="presParOf" srcId="{F61FE3BA-7D3C-4C88-914B-89AC6F2833AE}" destId="{27C34DD7-68D7-4DBF-82FF-B03DA1431F2C}" srcOrd="1" destOrd="0" presId="urn:microsoft.com/office/officeart/2005/8/layout/hierarchy1"/>
    <dgm:cxn modelId="{006A4448-4C08-4D32-B84E-20463C9943CC}" type="presParOf" srcId="{55612609-3C8F-48B3-8873-193E6EE46EF3}" destId="{D1885046-7FCE-4CBF-A69E-0BF6123162A4}" srcOrd="1" destOrd="0" presId="urn:microsoft.com/office/officeart/2005/8/layout/hierarchy1"/>
    <dgm:cxn modelId="{2E4BDE69-463E-49F0-9A4F-7BDCACDFC1F4}" type="presParOf" srcId="{D1885046-7FCE-4CBF-A69E-0BF6123162A4}" destId="{A1DEE8A0-1912-4B6B-9466-A179DDD012A8}" srcOrd="0" destOrd="0" presId="urn:microsoft.com/office/officeart/2005/8/layout/hierarchy1"/>
    <dgm:cxn modelId="{220AD62C-2245-4A47-979C-D79ECA6348EB}" type="presParOf" srcId="{A1DEE8A0-1912-4B6B-9466-A179DDD012A8}" destId="{BFCA5C81-41BC-4F58-B069-EFC6F09801CF}" srcOrd="0" destOrd="0" presId="urn:microsoft.com/office/officeart/2005/8/layout/hierarchy1"/>
    <dgm:cxn modelId="{91C9F32F-9FCF-4725-9703-EE9998C196BB}" type="presParOf" srcId="{A1DEE8A0-1912-4B6B-9466-A179DDD012A8}" destId="{1FFC6AE5-D97B-48F7-9FF7-9E62C1B76827}" srcOrd="1" destOrd="0" presId="urn:microsoft.com/office/officeart/2005/8/layout/hierarchy1"/>
    <dgm:cxn modelId="{B0A599CC-4B5F-4EEB-AE27-A5796C154A0C}" type="presParOf" srcId="{D1885046-7FCE-4CBF-A69E-0BF6123162A4}" destId="{6D9A13C3-1DA4-4E20-B9CF-5C764B8AEA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5CBA3D-4202-49CA-95ED-0C1DF788326B}" type="doc">
      <dgm:prSet loTypeId="urn:microsoft.com/office/officeart/2005/8/layout/orgChart1" loCatId="hierarchy" qsTypeId="urn:microsoft.com/office/officeart/2005/8/quickstyle/simple1" qsCatId="simple" csTypeId="urn:microsoft.com/office/officeart/2005/8/colors/accent3_2" csCatId="accent3"/>
      <dgm:spPr/>
      <dgm:t>
        <a:bodyPr/>
        <a:lstStyle/>
        <a:p>
          <a:endParaRPr lang="en-US"/>
        </a:p>
      </dgm:t>
    </dgm:pt>
    <dgm:pt modelId="{13DD2E91-D077-49A2-8C4B-161545C65FA0}">
      <dgm:prSet/>
      <dgm:spPr/>
      <dgm:t>
        <a:bodyPr/>
        <a:lstStyle/>
        <a:p>
          <a:r>
            <a:rPr lang="el-GR" b="1"/>
            <a:t>Logistics </a:t>
          </a:r>
          <a:r>
            <a:rPr lang="el-GR"/>
            <a:t>→ μάνατζμεντ υλικών και πληροφοριών.</a:t>
          </a:r>
          <a:endParaRPr lang="en-US"/>
        </a:p>
      </dgm:t>
    </dgm:pt>
    <dgm:pt modelId="{FB243F6C-9098-4A57-B581-3AFB377AD252}" type="parTrans" cxnId="{D3B6A610-017D-429A-A5AB-C1865350D282}">
      <dgm:prSet/>
      <dgm:spPr/>
      <dgm:t>
        <a:bodyPr/>
        <a:lstStyle/>
        <a:p>
          <a:endParaRPr lang="en-US"/>
        </a:p>
      </dgm:t>
    </dgm:pt>
    <dgm:pt modelId="{C5A356C6-164D-4C88-BE5B-61ACC33281CF}" type="sibTrans" cxnId="{D3B6A610-017D-429A-A5AB-C1865350D282}">
      <dgm:prSet/>
      <dgm:spPr/>
      <dgm:t>
        <a:bodyPr/>
        <a:lstStyle/>
        <a:p>
          <a:endParaRPr lang="en-US"/>
        </a:p>
      </dgm:t>
    </dgm:pt>
    <dgm:pt modelId="{1E0B8722-E5E8-423E-A69D-1A8B45E75B38}">
      <dgm:prSet/>
      <dgm:spPr/>
      <dgm:t>
        <a:bodyPr/>
        <a:lstStyle/>
        <a:p>
          <a:r>
            <a:rPr lang="el-GR" b="1"/>
            <a:t>Logistics εισροών (inbound logistics)</a:t>
          </a:r>
          <a:r>
            <a:rPr lang="el-GR"/>
            <a:t> → κρίκοι ανάμεσα στην κεντρική επιχείρηση και τους προμηθευτές προς τα πίσω.</a:t>
          </a:r>
          <a:endParaRPr lang="en-US"/>
        </a:p>
      </dgm:t>
    </dgm:pt>
    <dgm:pt modelId="{3F7C4B09-D194-414D-8A5C-47DFAB3CA39D}" type="parTrans" cxnId="{5CCD53EF-7C7C-472C-AF0B-ACC0B01A6CA5}">
      <dgm:prSet/>
      <dgm:spPr/>
      <dgm:t>
        <a:bodyPr/>
        <a:lstStyle/>
        <a:p>
          <a:endParaRPr lang="en-US"/>
        </a:p>
      </dgm:t>
    </dgm:pt>
    <dgm:pt modelId="{7F611F59-5FC7-4BDF-9D35-E39C6E305DBF}" type="sibTrans" cxnId="{5CCD53EF-7C7C-472C-AF0B-ACC0B01A6CA5}">
      <dgm:prSet/>
      <dgm:spPr/>
      <dgm:t>
        <a:bodyPr/>
        <a:lstStyle/>
        <a:p>
          <a:endParaRPr lang="en-US"/>
        </a:p>
      </dgm:t>
    </dgm:pt>
    <dgm:pt modelId="{6D0CDEDC-3FBD-4429-860E-54C19700FE6B}">
      <dgm:prSet/>
      <dgm:spPr/>
      <dgm:t>
        <a:bodyPr/>
        <a:lstStyle/>
        <a:p>
          <a:r>
            <a:rPr lang="el-GR" b="1"/>
            <a:t>Logistics εκροών (outbound logistics) </a:t>
          </a:r>
          <a:r>
            <a:rPr lang="el-GR"/>
            <a:t>→ κρίκοι ανάμεσα στην κεντρική επιχείρηση και τους πελάτες προς τα εμπρός.</a:t>
          </a:r>
          <a:endParaRPr lang="en-US"/>
        </a:p>
      </dgm:t>
    </dgm:pt>
    <dgm:pt modelId="{B72E7787-7458-4D85-8565-3B541C0BC6EF}" type="parTrans" cxnId="{76D4C1DE-A62C-4A1B-BA2E-DE71D48D9433}">
      <dgm:prSet/>
      <dgm:spPr/>
      <dgm:t>
        <a:bodyPr/>
        <a:lstStyle/>
        <a:p>
          <a:endParaRPr lang="en-US"/>
        </a:p>
      </dgm:t>
    </dgm:pt>
    <dgm:pt modelId="{AC8BB553-BB33-4A17-A3B9-63D1CE51E414}" type="sibTrans" cxnId="{76D4C1DE-A62C-4A1B-BA2E-DE71D48D9433}">
      <dgm:prSet/>
      <dgm:spPr/>
      <dgm:t>
        <a:bodyPr/>
        <a:lstStyle/>
        <a:p>
          <a:endParaRPr lang="en-US"/>
        </a:p>
      </dgm:t>
    </dgm:pt>
    <dgm:pt modelId="{C185A92E-72B7-483A-822D-CBEC45B5C4C6}">
      <dgm:prSet/>
      <dgm:spPr/>
      <dgm:t>
        <a:bodyPr/>
        <a:lstStyle/>
        <a:p>
          <a:r>
            <a:rPr lang="el-GR"/>
            <a:t>Εσωτερικά </a:t>
          </a:r>
          <a:r>
            <a:rPr lang="el-GR" b="1"/>
            <a:t>logistics (internal logistics)</a:t>
          </a:r>
          <a:r>
            <a:rPr lang="el-GR"/>
            <a:t> → σχεδιασμός και έλεγχος ροής υλικών μέσα στα όρια της κεντρικής επιχείρησης.</a:t>
          </a:r>
          <a:endParaRPr lang="en-US"/>
        </a:p>
      </dgm:t>
    </dgm:pt>
    <dgm:pt modelId="{C104A427-6487-433C-AF9B-9CDA1C76687C}" type="parTrans" cxnId="{2F5AD5BB-967D-43D5-AAC3-3615D3FA3393}">
      <dgm:prSet/>
      <dgm:spPr/>
      <dgm:t>
        <a:bodyPr/>
        <a:lstStyle/>
        <a:p>
          <a:endParaRPr lang="en-US"/>
        </a:p>
      </dgm:t>
    </dgm:pt>
    <dgm:pt modelId="{236AE779-B0FC-40FF-AE79-770489428265}" type="sibTrans" cxnId="{2F5AD5BB-967D-43D5-AAC3-3615D3FA3393}">
      <dgm:prSet/>
      <dgm:spPr/>
      <dgm:t>
        <a:bodyPr/>
        <a:lstStyle/>
        <a:p>
          <a:endParaRPr lang="en-US"/>
        </a:p>
      </dgm:t>
    </dgm:pt>
    <dgm:pt modelId="{EFE5C314-98F0-4DD6-826E-A2C6B2A60E3D}" type="pres">
      <dgm:prSet presAssocID="{EC5CBA3D-4202-49CA-95ED-0C1DF788326B}" presName="hierChild1" presStyleCnt="0">
        <dgm:presLayoutVars>
          <dgm:orgChart val="1"/>
          <dgm:chPref val="1"/>
          <dgm:dir/>
          <dgm:animOne val="branch"/>
          <dgm:animLvl val="lvl"/>
          <dgm:resizeHandles/>
        </dgm:presLayoutVars>
      </dgm:prSet>
      <dgm:spPr/>
    </dgm:pt>
    <dgm:pt modelId="{F4E8EBCA-0428-40B6-95B1-F4297A5085B0}" type="pres">
      <dgm:prSet presAssocID="{13DD2E91-D077-49A2-8C4B-161545C65FA0}" presName="hierRoot1" presStyleCnt="0">
        <dgm:presLayoutVars>
          <dgm:hierBranch val="init"/>
        </dgm:presLayoutVars>
      </dgm:prSet>
      <dgm:spPr/>
    </dgm:pt>
    <dgm:pt modelId="{74EF3729-1FD7-4F52-9377-BEDB5E4D490A}" type="pres">
      <dgm:prSet presAssocID="{13DD2E91-D077-49A2-8C4B-161545C65FA0}" presName="rootComposite1" presStyleCnt="0"/>
      <dgm:spPr/>
    </dgm:pt>
    <dgm:pt modelId="{5FA89BF5-31EB-4635-A71B-03FCC72D539F}" type="pres">
      <dgm:prSet presAssocID="{13DD2E91-D077-49A2-8C4B-161545C65FA0}" presName="rootText1" presStyleLbl="node0" presStyleIdx="0" presStyleCnt="4">
        <dgm:presLayoutVars>
          <dgm:chPref val="3"/>
        </dgm:presLayoutVars>
      </dgm:prSet>
      <dgm:spPr/>
    </dgm:pt>
    <dgm:pt modelId="{62A4BE38-15A0-4000-972D-2E9324A2E431}" type="pres">
      <dgm:prSet presAssocID="{13DD2E91-D077-49A2-8C4B-161545C65FA0}" presName="rootConnector1" presStyleLbl="node1" presStyleIdx="0" presStyleCnt="0"/>
      <dgm:spPr/>
    </dgm:pt>
    <dgm:pt modelId="{B2434A7B-E1F4-4C43-ACFE-7CE2D9357207}" type="pres">
      <dgm:prSet presAssocID="{13DD2E91-D077-49A2-8C4B-161545C65FA0}" presName="hierChild2" presStyleCnt="0"/>
      <dgm:spPr/>
    </dgm:pt>
    <dgm:pt modelId="{5D1CFA8A-45F6-419B-B2EC-EC0A9AC509F5}" type="pres">
      <dgm:prSet presAssocID="{13DD2E91-D077-49A2-8C4B-161545C65FA0}" presName="hierChild3" presStyleCnt="0"/>
      <dgm:spPr/>
    </dgm:pt>
    <dgm:pt modelId="{91DEBAB3-3356-4E1B-BC2C-087443F6FEFA}" type="pres">
      <dgm:prSet presAssocID="{1E0B8722-E5E8-423E-A69D-1A8B45E75B38}" presName="hierRoot1" presStyleCnt="0">
        <dgm:presLayoutVars>
          <dgm:hierBranch val="init"/>
        </dgm:presLayoutVars>
      </dgm:prSet>
      <dgm:spPr/>
    </dgm:pt>
    <dgm:pt modelId="{C131800B-C7D5-4460-8A0B-47E5673FF16B}" type="pres">
      <dgm:prSet presAssocID="{1E0B8722-E5E8-423E-A69D-1A8B45E75B38}" presName="rootComposite1" presStyleCnt="0"/>
      <dgm:spPr/>
    </dgm:pt>
    <dgm:pt modelId="{8842B160-C166-41C3-9532-D9756478747F}" type="pres">
      <dgm:prSet presAssocID="{1E0B8722-E5E8-423E-A69D-1A8B45E75B38}" presName="rootText1" presStyleLbl="node0" presStyleIdx="1" presStyleCnt="4">
        <dgm:presLayoutVars>
          <dgm:chPref val="3"/>
        </dgm:presLayoutVars>
      </dgm:prSet>
      <dgm:spPr/>
    </dgm:pt>
    <dgm:pt modelId="{E8F7C7E4-EFC5-4A5F-9E43-59DA8A95E285}" type="pres">
      <dgm:prSet presAssocID="{1E0B8722-E5E8-423E-A69D-1A8B45E75B38}" presName="rootConnector1" presStyleLbl="node1" presStyleIdx="0" presStyleCnt="0"/>
      <dgm:spPr/>
    </dgm:pt>
    <dgm:pt modelId="{15D7510E-5EA1-4BD0-B4F9-5180598543D4}" type="pres">
      <dgm:prSet presAssocID="{1E0B8722-E5E8-423E-A69D-1A8B45E75B38}" presName="hierChild2" presStyleCnt="0"/>
      <dgm:spPr/>
    </dgm:pt>
    <dgm:pt modelId="{5C4DAEAD-C854-4C2C-9DB7-746CEDA00F8A}" type="pres">
      <dgm:prSet presAssocID="{1E0B8722-E5E8-423E-A69D-1A8B45E75B38}" presName="hierChild3" presStyleCnt="0"/>
      <dgm:spPr/>
    </dgm:pt>
    <dgm:pt modelId="{4A24E877-3BE7-41B2-A3C1-66C7DE59A034}" type="pres">
      <dgm:prSet presAssocID="{6D0CDEDC-3FBD-4429-860E-54C19700FE6B}" presName="hierRoot1" presStyleCnt="0">
        <dgm:presLayoutVars>
          <dgm:hierBranch val="init"/>
        </dgm:presLayoutVars>
      </dgm:prSet>
      <dgm:spPr/>
    </dgm:pt>
    <dgm:pt modelId="{27D01F61-A1F2-4B51-9002-7A7D7AE293DD}" type="pres">
      <dgm:prSet presAssocID="{6D0CDEDC-3FBD-4429-860E-54C19700FE6B}" presName="rootComposite1" presStyleCnt="0"/>
      <dgm:spPr/>
    </dgm:pt>
    <dgm:pt modelId="{B6FCBD98-4FD9-415A-AC37-5676953CC7CF}" type="pres">
      <dgm:prSet presAssocID="{6D0CDEDC-3FBD-4429-860E-54C19700FE6B}" presName="rootText1" presStyleLbl="node0" presStyleIdx="2" presStyleCnt="4">
        <dgm:presLayoutVars>
          <dgm:chPref val="3"/>
        </dgm:presLayoutVars>
      </dgm:prSet>
      <dgm:spPr/>
    </dgm:pt>
    <dgm:pt modelId="{E43BF238-6ED5-4BD7-B740-DB63A9FB5649}" type="pres">
      <dgm:prSet presAssocID="{6D0CDEDC-3FBD-4429-860E-54C19700FE6B}" presName="rootConnector1" presStyleLbl="node1" presStyleIdx="0" presStyleCnt="0"/>
      <dgm:spPr/>
    </dgm:pt>
    <dgm:pt modelId="{6E41E92B-6412-4ACA-B738-B121EDBA0453}" type="pres">
      <dgm:prSet presAssocID="{6D0CDEDC-3FBD-4429-860E-54C19700FE6B}" presName="hierChild2" presStyleCnt="0"/>
      <dgm:spPr/>
    </dgm:pt>
    <dgm:pt modelId="{6427124C-158A-479E-840E-BA02480FB659}" type="pres">
      <dgm:prSet presAssocID="{6D0CDEDC-3FBD-4429-860E-54C19700FE6B}" presName="hierChild3" presStyleCnt="0"/>
      <dgm:spPr/>
    </dgm:pt>
    <dgm:pt modelId="{FB86DCDC-D333-48C7-872B-D4EC4BD0C8D6}" type="pres">
      <dgm:prSet presAssocID="{C185A92E-72B7-483A-822D-CBEC45B5C4C6}" presName="hierRoot1" presStyleCnt="0">
        <dgm:presLayoutVars>
          <dgm:hierBranch val="init"/>
        </dgm:presLayoutVars>
      </dgm:prSet>
      <dgm:spPr/>
    </dgm:pt>
    <dgm:pt modelId="{D854CE49-2731-4ED4-A0B5-F86F16BB3C3A}" type="pres">
      <dgm:prSet presAssocID="{C185A92E-72B7-483A-822D-CBEC45B5C4C6}" presName="rootComposite1" presStyleCnt="0"/>
      <dgm:spPr/>
    </dgm:pt>
    <dgm:pt modelId="{7AAA5B94-1811-4283-A493-7B35626B28E2}" type="pres">
      <dgm:prSet presAssocID="{C185A92E-72B7-483A-822D-CBEC45B5C4C6}" presName="rootText1" presStyleLbl="node0" presStyleIdx="3" presStyleCnt="4">
        <dgm:presLayoutVars>
          <dgm:chPref val="3"/>
        </dgm:presLayoutVars>
      </dgm:prSet>
      <dgm:spPr/>
    </dgm:pt>
    <dgm:pt modelId="{C7DD5808-8A78-4DE1-9062-BBB3D9D4B089}" type="pres">
      <dgm:prSet presAssocID="{C185A92E-72B7-483A-822D-CBEC45B5C4C6}" presName="rootConnector1" presStyleLbl="node1" presStyleIdx="0" presStyleCnt="0"/>
      <dgm:spPr/>
    </dgm:pt>
    <dgm:pt modelId="{DEB0F35A-16AA-4069-ABA7-573BA78DDAC8}" type="pres">
      <dgm:prSet presAssocID="{C185A92E-72B7-483A-822D-CBEC45B5C4C6}" presName="hierChild2" presStyleCnt="0"/>
      <dgm:spPr/>
    </dgm:pt>
    <dgm:pt modelId="{571AD50C-0DD2-4DA8-8C3B-6AD2138D7630}" type="pres">
      <dgm:prSet presAssocID="{C185A92E-72B7-483A-822D-CBEC45B5C4C6}" presName="hierChild3" presStyleCnt="0"/>
      <dgm:spPr/>
    </dgm:pt>
  </dgm:ptLst>
  <dgm:cxnLst>
    <dgm:cxn modelId="{D3B6A610-017D-429A-A5AB-C1865350D282}" srcId="{EC5CBA3D-4202-49CA-95ED-0C1DF788326B}" destId="{13DD2E91-D077-49A2-8C4B-161545C65FA0}" srcOrd="0" destOrd="0" parTransId="{FB243F6C-9098-4A57-B581-3AFB377AD252}" sibTransId="{C5A356C6-164D-4C88-BE5B-61ACC33281CF}"/>
    <dgm:cxn modelId="{BD6E3B13-D2BC-4E56-886F-3A00C1A9445F}" type="presOf" srcId="{13DD2E91-D077-49A2-8C4B-161545C65FA0}" destId="{62A4BE38-15A0-4000-972D-2E9324A2E431}" srcOrd="1" destOrd="0" presId="urn:microsoft.com/office/officeart/2005/8/layout/orgChart1"/>
    <dgm:cxn modelId="{F806582E-ACB5-45C0-A5F9-49BABE6C3E0E}" type="presOf" srcId="{13DD2E91-D077-49A2-8C4B-161545C65FA0}" destId="{5FA89BF5-31EB-4635-A71B-03FCC72D539F}" srcOrd="0" destOrd="0" presId="urn:microsoft.com/office/officeart/2005/8/layout/orgChart1"/>
    <dgm:cxn modelId="{DC12E687-68EE-4A97-8490-69D2D64D131B}" type="presOf" srcId="{1E0B8722-E5E8-423E-A69D-1A8B45E75B38}" destId="{E8F7C7E4-EFC5-4A5F-9E43-59DA8A95E285}" srcOrd="1" destOrd="0" presId="urn:microsoft.com/office/officeart/2005/8/layout/orgChart1"/>
    <dgm:cxn modelId="{E8158592-F0E3-44B2-AA71-D05142259163}" type="presOf" srcId="{C185A92E-72B7-483A-822D-CBEC45B5C4C6}" destId="{C7DD5808-8A78-4DE1-9062-BBB3D9D4B089}" srcOrd="1" destOrd="0" presId="urn:microsoft.com/office/officeart/2005/8/layout/orgChart1"/>
    <dgm:cxn modelId="{19161896-827E-422D-89B0-0A8A58E5B94F}" type="presOf" srcId="{6D0CDEDC-3FBD-4429-860E-54C19700FE6B}" destId="{E43BF238-6ED5-4BD7-B740-DB63A9FB5649}" srcOrd="1" destOrd="0" presId="urn:microsoft.com/office/officeart/2005/8/layout/orgChart1"/>
    <dgm:cxn modelId="{F613F3AE-B12B-4361-A6C4-982E8F1BB0D2}" type="presOf" srcId="{1E0B8722-E5E8-423E-A69D-1A8B45E75B38}" destId="{8842B160-C166-41C3-9532-D9756478747F}" srcOrd="0" destOrd="0" presId="urn:microsoft.com/office/officeart/2005/8/layout/orgChart1"/>
    <dgm:cxn modelId="{2F5AD5BB-967D-43D5-AAC3-3615D3FA3393}" srcId="{EC5CBA3D-4202-49CA-95ED-0C1DF788326B}" destId="{C185A92E-72B7-483A-822D-CBEC45B5C4C6}" srcOrd="3" destOrd="0" parTransId="{C104A427-6487-433C-AF9B-9CDA1C76687C}" sibTransId="{236AE779-B0FC-40FF-AE79-770489428265}"/>
    <dgm:cxn modelId="{A4C9DEDB-AC9F-44AE-A651-3AF092ECC6C8}" type="presOf" srcId="{EC5CBA3D-4202-49CA-95ED-0C1DF788326B}" destId="{EFE5C314-98F0-4DD6-826E-A2C6B2A60E3D}" srcOrd="0" destOrd="0" presId="urn:microsoft.com/office/officeart/2005/8/layout/orgChart1"/>
    <dgm:cxn modelId="{76D4C1DE-A62C-4A1B-BA2E-DE71D48D9433}" srcId="{EC5CBA3D-4202-49CA-95ED-0C1DF788326B}" destId="{6D0CDEDC-3FBD-4429-860E-54C19700FE6B}" srcOrd="2" destOrd="0" parTransId="{B72E7787-7458-4D85-8565-3B541C0BC6EF}" sibTransId="{AC8BB553-BB33-4A17-A3B9-63D1CE51E414}"/>
    <dgm:cxn modelId="{7E41EBE7-FA80-43C9-A8D9-1F9EA4CF292E}" type="presOf" srcId="{C185A92E-72B7-483A-822D-CBEC45B5C4C6}" destId="{7AAA5B94-1811-4283-A493-7B35626B28E2}" srcOrd="0" destOrd="0" presId="urn:microsoft.com/office/officeart/2005/8/layout/orgChart1"/>
    <dgm:cxn modelId="{E3C421EC-9D4B-43AC-8EFF-1E153824D9AC}" type="presOf" srcId="{6D0CDEDC-3FBD-4429-860E-54C19700FE6B}" destId="{B6FCBD98-4FD9-415A-AC37-5676953CC7CF}" srcOrd="0" destOrd="0" presId="urn:microsoft.com/office/officeart/2005/8/layout/orgChart1"/>
    <dgm:cxn modelId="{5CCD53EF-7C7C-472C-AF0B-ACC0B01A6CA5}" srcId="{EC5CBA3D-4202-49CA-95ED-0C1DF788326B}" destId="{1E0B8722-E5E8-423E-A69D-1A8B45E75B38}" srcOrd="1" destOrd="0" parTransId="{3F7C4B09-D194-414D-8A5C-47DFAB3CA39D}" sibTransId="{7F611F59-5FC7-4BDF-9D35-E39C6E305DBF}"/>
    <dgm:cxn modelId="{DDA8F9F5-B7C8-4D5E-AAA7-81F5DA4606FD}" type="presParOf" srcId="{EFE5C314-98F0-4DD6-826E-A2C6B2A60E3D}" destId="{F4E8EBCA-0428-40B6-95B1-F4297A5085B0}" srcOrd="0" destOrd="0" presId="urn:microsoft.com/office/officeart/2005/8/layout/orgChart1"/>
    <dgm:cxn modelId="{B196AEAC-EED2-4519-A21F-7D43306E5824}" type="presParOf" srcId="{F4E8EBCA-0428-40B6-95B1-F4297A5085B0}" destId="{74EF3729-1FD7-4F52-9377-BEDB5E4D490A}" srcOrd="0" destOrd="0" presId="urn:microsoft.com/office/officeart/2005/8/layout/orgChart1"/>
    <dgm:cxn modelId="{5A24B81C-0926-4D4F-A02E-29DA81AF4734}" type="presParOf" srcId="{74EF3729-1FD7-4F52-9377-BEDB5E4D490A}" destId="{5FA89BF5-31EB-4635-A71B-03FCC72D539F}" srcOrd="0" destOrd="0" presId="urn:microsoft.com/office/officeart/2005/8/layout/orgChart1"/>
    <dgm:cxn modelId="{68CB09D0-C9C8-4458-8CE5-79D963442FBB}" type="presParOf" srcId="{74EF3729-1FD7-4F52-9377-BEDB5E4D490A}" destId="{62A4BE38-15A0-4000-972D-2E9324A2E431}" srcOrd="1" destOrd="0" presId="urn:microsoft.com/office/officeart/2005/8/layout/orgChart1"/>
    <dgm:cxn modelId="{AC3D6962-8C91-40B0-93E5-E5DF23BE1E74}" type="presParOf" srcId="{F4E8EBCA-0428-40B6-95B1-F4297A5085B0}" destId="{B2434A7B-E1F4-4C43-ACFE-7CE2D9357207}" srcOrd="1" destOrd="0" presId="urn:microsoft.com/office/officeart/2005/8/layout/orgChart1"/>
    <dgm:cxn modelId="{E2D63201-DC53-4C95-8BCF-5F418B6093BE}" type="presParOf" srcId="{F4E8EBCA-0428-40B6-95B1-F4297A5085B0}" destId="{5D1CFA8A-45F6-419B-B2EC-EC0A9AC509F5}" srcOrd="2" destOrd="0" presId="urn:microsoft.com/office/officeart/2005/8/layout/orgChart1"/>
    <dgm:cxn modelId="{36C9DC7A-82E9-456D-A676-FE62B078345E}" type="presParOf" srcId="{EFE5C314-98F0-4DD6-826E-A2C6B2A60E3D}" destId="{91DEBAB3-3356-4E1B-BC2C-087443F6FEFA}" srcOrd="1" destOrd="0" presId="urn:microsoft.com/office/officeart/2005/8/layout/orgChart1"/>
    <dgm:cxn modelId="{97C99E80-8B71-46D3-9DF6-DC86E48B912F}" type="presParOf" srcId="{91DEBAB3-3356-4E1B-BC2C-087443F6FEFA}" destId="{C131800B-C7D5-4460-8A0B-47E5673FF16B}" srcOrd="0" destOrd="0" presId="urn:microsoft.com/office/officeart/2005/8/layout/orgChart1"/>
    <dgm:cxn modelId="{CAD1A6EE-99D8-48F2-BDDD-FD7D64E5F057}" type="presParOf" srcId="{C131800B-C7D5-4460-8A0B-47E5673FF16B}" destId="{8842B160-C166-41C3-9532-D9756478747F}" srcOrd="0" destOrd="0" presId="urn:microsoft.com/office/officeart/2005/8/layout/orgChart1"/>
    <dgm:cxn modelId="{1CB7C32C-8435-4C76-BD53-77DDD018469C}" type="presParOf" srcId="{C131800B-C7D5-4460-8A0B-47E5673FF16B}" destId="{E8F7C7E4-EFC5-4A5F-9E43-59DA8A95E285}" srcOrd="1" destOrd="0" presId="urn:microsoft.com/office/officeart/2005/8/layout/orgChart1"/>
    <dgm:cxn modelId="{08C79593-8EA6-4986-888F-A33DE8024816}" type="presParOf" srcId="{91DEBAB3-3356-4E1B-BC2C-087443F6FEFA}" destId="{15D7510E-5EA1-4BD0-B4F9-5180598543D4}" srcOrd="1" destOrd="0" presId="urn:microsoft.com/office/officeart/2005/8/layout/orgChart1"/>
    <dgm:cxn modelId="{401B1D36-64F8-4641-92BE-204627C9F748}" type="presParOf" srcId="{91DEBAB3-3356-4E1B-BC2C-087443F6FEFA}" destId="{5C4DAEAD-C854-4C2C-9DB7-746CEDA00F8A}" srcOrd="2" destOrd="0" presId="urn:microsoft.com/office/officeart/2005/8/layout/orgChart1"/>
    <dgm:cxn modelId="{0A8EBCAE-BDB5-4958-BF08-0725B1973477}" type="presParOf" srcId="{EFE5C314-98F0-4DD6-826E-A2C6B2A60E3D}" destId="{4A24E877-3BE7-41B2-A3C1-66C7DE59A034}" srcOrd="2" destOrd="0" presId="urn:microsoft.com/office/officeart/2005/8/layout/orgChart1"/>
    <dgm:cxn modelId="{A02C9320-A4EA-412B-B68D-0854F65D8454}" type="presParOf" srcId="{4A24E877-3BE7-41B2-A3C1-66C7DE59A034}" destId="{27D01F61-A1F2-4B51-9002-7A7D7AE293DD}" srcOrd="0" destOrd="0" presId="urn:microsoft.com/office/officeart/2005/8/layout/orgChart1"/>
    <dgm:cxn modelId="{8A207400-9629-412D-A74C-0DC2227861DE}" type="presParOf" srcId="{27D01F61-A1F2-4B51-9002-7A7D7AE293DD}" destId="{B6FCBD98-4FD9-415A-AC37-5676953CC7CF}" srcOrd="0" destOrd="0" presId="urn:microsoft.com/office/officeart/2005/8/layout/orgChart1"/>
    <dgm:cxn modelId="{FA9A1DA6-983B-4DC9-88EA-0DC2788DD7D4}" type="presParOf" srcId="{27D01F61-A1F2-4B51-9002-7A7D7AE293DD}" destId="{E43BF238-6ED5-4BD7-B740-DB63A9FB5649}" srcOrd="1" destOrd="0" presId="urn:microsoft.com/office/officeart/2005/8/layout/orgChart1"/>
    <dgm:cxn modelId="{4AEBB4FE-D09A-4824-A641-42F539232F6E}" type="presParOf" srcId="{4A24E877-3BE7-41B2-A3C1-66C7DE59A034}" destId="{6E41E92B-6412-4ACA-B738-B121EDBA0453}" srcOrd="1" destOrd="0" presId="urn:microsoft.com/office/officeart/2005/8/layout/orgChart1"/>
    <dgm:cxn modelId="{E1CAD459-B151-4FAE-9F65-4251D2A5954E}" type="presParOf" srcId="{4A24E877-3BE7-41B2-A3C1-66C7DE59A034}" destId="{6427124C-158A-479E-840E-BA02480FB659}" srcOrd="2" destOrd="0" presId="urn:microsoft.com/office/officeart/2005/8/layout/orgChart1"/>
    <dgm:cxn modelId="{A83DD897-3FE9-4F17-BE04-E42189D6988E}" type="presParOf" srcId="{EFE5C314-98F0-4DD6-826E-A2C6B2A60E3D}" destId="{FB86DCDC-D333-48C7-872B-D4EC4BD0C8D6}" srcOrd="3" destOrd="0" presId="urn:microsoft.com/office/officeart/2005/8/layout/orgChart1"/>
    <dgm:cxn modelId="{0D3685AD-8E0E-4AE2-96A3-6382AC34408A}" type="presParOf" srcId="{FB86DCDC-D333-48C7-872B-D4EC4BD0C8D6}" destId="{D854CE49-2731-4ED4-A0B5-F86F16BB3C3A}" srcOrd="0" destOrd="0" presId="urn:microsoft.com/office/officeart/2005/8/layout/orgChart1"/>
    <dgm:cxn modelId="{27856D56-82AF-47BE-B5E3-DFF24D97456A}" type="presParOf" srcId="{D854CE49-2731-4ED4-A0B5-F86F16BB3C3A}" destId="{7AAA5B94-1811-4283-A493-7B35626B28E2}" srcOrd="0" destOrd="0" presId="urn:microsoft.com/office/officeart/2005/8/layout/orgChart1"/>
    <dgm:cxn modelId="{D1813B91-CE68-420F-9002-175EA3FA5189}" type="presParOf" srcId="{D854CE49-2731-4ED4-A0B5-F86F16BB3C3A}" destId="{C7DD5808-8A78-4DE1-9062-BBB3D9D4B089}" srcOrd="1" destOrd="0" presId="urn:microsoft.com/office/officeart/2005/8/layout/orgChart1"/>
    <dgm:cxn modelId="{C73E8FB7-EB54-4E42-B92B-5904B0B46C02}" type="presParOf" srcId="{FB86DCDC-D333-48C7-872B-D4EC4BD0C8D6}" destId="{DEB0F35A-16AA-4069-ABA7-573BA78DDAC8}" srcOrd="1" destOrd="0" presId="urn:microsoft.com/office/officeart/2005/8/layout/orgChart1"/>
    <dgm:cxn modelId="{723B33F0-4D15-4CC0-9F23-C4973EF76DC0}" type="presParOf" srcId="{FB86DCDC-D333-48C7-872B-D4EC4BD0C8D6}" destId="{571AD50C-0DD2-4DA8-8C3B-6AD2138D76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D8DF25-2D3B-4A3C-AF48-05384A37E9A1}" type="doc">
      <dgm:prSet loTypeId="urn:microsoft.com/office/officeart/2005/8/layout/hierarchy1" loCatId="hierarchy" qsTypeId="urn:microsoft.com/office/officeart/2005/8/quickstyle/simple4" qsCatId="simple" csTypeId="urn:microsoft.com/office/officeart/2005/8/colors/accent1_4" csCatId="accent1" phldr="1"/>
      <dgm:spPr/>
      <dgm:t>
        <a:bodyPr/>
        <a:lstStyle/>
        <a:p>
          <a:endParaRPr lang="en-US"/>
        </a:p>
      </dgm:t>
    </dgm:pt>
    <dgm:pt modelId="{7CF7C0AD-48D5-41D8-8E5C-D6F6BAAB82B2}">
      <dgm:prSet/>
      <dgm:spPr/>
      <dgm:t>
        <a:bodyPr/>
        <a:lstStyle/>
        <a:p>
          <a:r>
            <a:rPr lang="el-GR"/>
            <a:t>Τα Κανάλια Διανομής είναι μέρος των Καναλιών ΜΚΤ και αποτελούν τομέα υλοποίησης των αποφάσεων που λαμβάνονται στα πλαίσια της Διοίκησης/Διαχείρισης των Καναλιών ΜΚΤ. </a:t>
          </a:r>
          <a:endParaRPr lang="en-US"/>
        </a:p>
      </dgm:t>
    </dgm:pt>
    <dgm:pt modelId="{55707082-5E49-401D-849E-B97D1410F0FA}" type="parTrans" cxnId="{385330A0-CCB7-4E00-B561-8176F19A807F}">
      <dgm:prSet/>
      <dgm:spPr/>
      <dgm:t>
        <a:bodyPr/>
        <a:lstStyle/>
        <a:p>
          <a:endParaRPr lang="en-US"/>
        </a:p>
      </dgm:t>
    </dgm:pt>
    <dgm:pt modelId="{8DC32015-265D-491A-AB5D-3BE52735CE7B}" type="sibTrans" cxnId="{385330A0-CCB7-4E00-B561-8176F19A807F}">
      <dgm:prSet/>
      <dgm:spPr/>
      <dgm:t>
        <a:bodyPr/>
        <a:lstStyle/>
        <a:p>
          <a:endParaRPr lang="en-US"/>
        </a:p>
      </dgm:t>
    </dgm:pt>
    <dgm:pt modelId="{71D03A83-5690-497F-A356-CF1EACBB3845}" type="pres">
      <dgm:prSet presAssocID="{48D8DF25-2D3B-4A3C-AF48-05384A37E9A1}" presName="hierChild1" presStyleCnt="0">
        <dgm:presLayoutVars>
          <dgm:chPref val="1"/>
          <dgm:dir/>
          <dgm:animOne val="branch"/>
          <dgm:animLvl val="lvl"/>
          <dgm:resizeHandles/>
        </dgm:presLayoutVars>
      </dgm:prSet>
      <dgm:spPr/>
    </dgm:pt>
    <dgm:pt modelId="{EFD48201-2F00-4D50-A167-7A6CFC1C2358}" type="pres">
      <dgm:prSet presAssocID="{7CF7C0AD-48D5-41D8-8E5C-D6F6BAAB82B2}" presName="hierRoot1" presStyleCnt="0"/>
      <dgm:spPr/>
    </dgm:pt>
    <dgm:pt modelId="{CE0B7DC4-BC4E-40AD-BA1F-5BFC5AC2C12D}" type="pres">
      <dgm:prSet presAssocID="{7CF7C0AD-48D5-41D8-8E5C-D6F6BAAB82B2}" presName="composite" presStyleCnt="0"/>
      <dgm:spPr/>
    </dgm:pt>
    <dgm:pt modelId="{5BC1CA61-90EC-4E18-AD95-538B4E3DBB0C}" type="pres">
      <dgm:prSet presAssocID="{7CF7C0AD-48D5-41D8-8E5C-D6F6BAAB82B2}" presName="background" presStyleLbl="node0" presStyleIdx="0" presStyleCnt="1"/>
      <dgm:spPr/>
    </dgm:pt>
    <dgm:pt modelId="{03765562-180E-496A-A4F8-8DB4B277E3D9}" type="pres">
      <dgm:prSet presAssocID="{7CF7C0AD-48D5-41D8-8E5C-D6F6BAAB82B2}" presName="text" presStyleLbl="fgAcc0" presStyleIdx="0" presStyleCnt="1">
        <dgm:presLayoutVars>
          <dgm:chPref val="3"/>
        </dgm:presLayoutVars>
      </dgm:prSet>
      <dgm:spPr/>
    </dgm:pt>
    <dgm:pt modelId="{E706FBAC-95D5-4A49-9A56-0466A7654910}" type="pres">
      <dgm:prSet presAssocID="{7CF7C0AD-48D5-41D8-8E5C-D6F6BAAB82B2}" presName="hierChild2" presStyleCnt="0"/>
      <dgm:spPr/>
    </dgm:pt>
  </dgm:ptLst>
  <dgm:cxnLst>
    <dgm:cxn modelId="{72DBB628-1319-4DE5-AC06-80D9AE6BFFB0}" type="presOf" srcId="{48D8DF25-2D3B-4A3C-AF48-05384A37E9A1}" destId="{71D03A83-5690-497F-A356-CF1EACBB3845}" srcOrd="0" destOrd="0" presId="urn:microsoft.com/office/officeart/2005/8/layout/hierarchy1"/>
    <dgm:cxn modelId="{14929F30-8E38-4575-9927-9BAEA51FD3F7}" type="presOf" srcId="{7CF7C0AD-48D5-41D8-8E5C-D6F6BAAB82B2}" destId="{03765562-180E-496A-A4F8-8DB4B277E3D9}" srcOrd="0" destOrd="0" presId="urn:microsoft.com/office/officeart/2005/8/layout/hierarchy1"/>
    <dgm:cxn modelId="{385330A0-CCB7-4E00-B561-8176F19A807F}" srcId="{48D8DF25-2D3B-4A3C-AF48-05384A37E9A1}" destId="{7CF7C0AD-48D5-41D8-8E5C-D6F6BAAB82B2}" srcOrd="0" destOrd="0" parTransId="{55707082-5E49-401D-849E-B97D1410F0FA}" sibTransId="{8DC32015-265D-491A-AB5D-3BE52735CE7B}"/>
    <dgm:cxn modelId="{2F094256-5403-40A5-B4FC-7019897F6513}" type="presParOf" srcId="{71D03A83-5690-497F-A356-CF1EACBB3845}" destId="{EFD48201-2F00-4D50-A167-7A6CFC1C2358}" srcOrd="0" destOrd="0" presId="urn:microsoft.com/office/officeart/2005/8/layout/hierarchy1"/>
    <dgm:cxn modelId="{1AF12BE8-96F7-49C2-9CDA-01CDF9DEE9D8}" type="presParOf" srcId="{EFD48201-2F00-4D50-A167-7A6CFC1C2358}" destId="{CE0B7DC4-BC4E-40AD-BA1F-5BFC5AC2C12D}" srcOrd="0" destOrd="0" presId="urn:microsoft.com/office/officeart/2005/8/layout/hierarchy1"/>
    <dgm:cxn modelId="{0BFA7AAF-3E83-4C52-AB02-E5410DC46761}" type="presParOf" srcId="{CE0B7DC4-BC4E-40AD-BA1F-5BFC5AC2C12D}" destId="{5BC1CA61-90EC-4E18-AD95-538B4E3DBB0C}" srcOrd="0" destOrd="0" presId="urn:microsoft.com/office/officeart/2005/8/layout/hierarchy1"/>
    <dgm:cxn modelId="{7CC82812-DB1C-4B5F-AFEA-728A9199EC46}" type="presParOf" srcId="{CE0B7DC4-BC4E-40AD-BA1F-5BFC5AC2C12D}" destId="{03765562-180E-496A-A4F8-8DB4B277E3D9}" srcOrd="1" destOrd="0" presId="urn:microsoft.com/office/officeart/2005/8/layout/hierarchy1"/>
    <dgm:cxn modelId="{2CF3FCBD-4662-4A3A-AD29-753DCC5C909E}" type="presParOf" srcId="{EFD48201-2F00-4D50-A167-7A6CFC1C2358}" destId="{E706FBAC-95D5-4A49-9A56-0466A76549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053206-25C0-4EE5-AFF6-AAF3D3BC2BE3}" type="doc">
      <dgm:prSet loTypeId="urn:microsoft.com/office/officeart/2005/8/layout/process2" loCatId="process" qsTypeId="urn:microsoft.com/office/officeart/2005/8/quickstyle/simple1" qsCatId="simple" csTypeId="urn:microsoft.com/office/officeart/2005/8/colors/accent6_3" csCatId="accent6"/>
      <dgm:spPr/>
      <dgm:t>
        <a:bodyPr/>
        <a:lstStyle/>
        <a:p>
          <a:endParaRPr lang="en-US"/>
        </a:p>
      </dgm:t>
    </dgm:pt>
    <dgm:pt modelId="{8EF06E6C-E779-407A-A129-556BCA16F4ED}">
      <dgm:prSet/>
      <dgm:spPr/>
      <dgm:t>
        <a:bodyPr/>
        <a:lstStyle/>
        <a:p>
          <a:r>
            <a:rPr lang="el-GR"/>
            <a:t>Το κανάλι διανομής είναι το δίκτυο επιχειρήσεων ή μεσαζόντων μέσω του οποίου ένα αγαθό ή μια υπηρεσία περνάει μέχρι να φτάσει στον τελικό αγοραστή (τον τελικό καταναλωτή). </a:t>
          </a:r>
          <a:endParaRPr lang="en-US"/>
        </a:p>
      </dgm:t>
    </dgm:pt>
    <dgm:pt modelId="{7F785360-879E-47DF-A471-1F12E64226EF}" type="parTrans" cxnId="{FC091DFA-E116-4A2D-8E70-6209094107FD}">
      <dgm:prSet/>
      <dgm:spPr/>
      <dgm:t>
        <a:bodyPr/>
        <a:lstStyle/>
        <a:p>
          <a:endParaRPr lang="en-US"/>
        </a:p>
      </dgm:t>
    </dgm:pt>
    <dgm:pt modelId="{F8FD2656-1364-4A91-A845-4895409DB7F0}" type="sibTrans" cxnId="{FC091DFA-E116-4A2D-8E70-6209094107FD}">
      <dgm:prSet/>
      <dgm:spPr/>
      <dgm:t>
        <a:bodyPr/>
        <a:lstStyle/>
        <a:p>
          <a:endParaRPr lang="en-US"/>
        </a:p>
      </dgm:t>
    </dgm:pt>
    <dgm:pt modelId="{A18AB27B-164A-4A65-9946-2EE898082050}">
      <dgm:prSet/>
      <dgm:spPr/>
      <dgm:t>
        <a:bodyPr/>
        <a:lstStyle/>
        <a:p>
          <a:r>
            <a:rPr lang="el-GR"/>
            <a:t>Τα κανάλια διανομής μπορεί να περιλαμβάνουν</a:t>
          </a:r>
          <a:r>
            <a:rPr lang="en-US"/>
            <a:t>:</a:t>
          </a:r>
        </a:p>
      </dgm:t>
    </dgm:pt>
    <dgm:pt modelId="{5AD38406-963E-4BBA-8E5C-025F829AD872}" type="parTrans" cxnId="{543AD909-1962-45C9-BE9C-BD56E7CCDDBB}">
      <dgm:prSet/>
      <dgm:spPr/>
      <dgm:t>
        <a:bodyPr/>
        <a:lstStyle/>
        <a:p>
          <a:endParaRPr lang="en-US"/>
        </a:p>
      </dgm:t>
    </dgm:pt>
    <dgm:pt modelId="{77D9A5FB-D24F-4CF1-A722-80186E412E09}" type="sibTrans" cxnId="{543AD909-1962-45C9-BE9C-BD56E7CCDDBB}">
      <dgm:prSet/>
      <dgm:spPr/>
      <dgm:t>
        <a:bodyPr/>
        <a:lstStyle/>
        <a:p>
          <a:endParaRPr lang="en-US"/>
        </a:p>
      </dgm:t>
    </dgm:pt>
    <dgm:pt modelId="{38C90208-EAA4-43BF-AFAC-40D77BC6A2CF}">
      <dgm:prSet/>
      <dgm:spPr/>
      <dgm:t>
        <a:bodyPr/>
        <a:lstStyle/>
        <a:p>
          <a:r>
            <a:rPr lang="el-GR"/>
            <a:t>χονδρέμπορους, </a:t>
          </a:r>
          <a:endParaRPr lang="en-US"/>
        </a:p>
      </dgm:t>
    </dgm:pt>
    <dgm:pt modelId="{7AF79F5B-71B3-4F10-A89F-F0D3D2B3DD58}" type="parTrans" cxnId="{A8B53BF1-C03A-4B2D-91DF-96C5BF829784}">
      <dgm:prSet/>
      <dgm:spPr/>
      <dgm:t>
        <a:bodyPr/>
        <a:lstStyle/>
        <a:p>
          <a:endParaRPr lang="en-US"/>
        </a:p>
      </dgm:t>
    </dgm:pt>
    <dgm:pt modelId="{6B37B749-C1C8-4E97-AD95-DDDB0CD4EA11}" type="sibTrans" cxnId="{A8B53BF1-C03A-4B2D-91DF-96C5BF829784}">
      <dgm:prSet/>
      <dgm:spPr/>
      <dgm:t>
        <a:bodyPr/>
        <a:lstStyle/>
        <a:p>
          <a:endParaRPr lang="en-US"/>
        </a:p>
      </dgm:t>
    </dgm:pt>
    <dgm:pt modelId="{4A1E4162-B675-4833-9A24-3813EB13E15D}">
      <dgm:prSet/>
      <dgm:spPr/>
      <dgm:t>
        <a:bodyPr/>
        <a:lstStyle/>
        <a:p>
          <a:r>
            <a:rPr lang="el-GR"/>
            <a:t>λιανοπωλητές, </a:t>
          </a:r>
          <a:endParaRPr lang="en-US"/>
        </a:p>
      </dgm:t>
    </dgm:pt>
    <dgm:pt modelId="{246674A2-28F4-4B51-B847-2F19212544C2}" type="parTrans" cxnId="{A3C1EEEC-087C-4EEC-9907-9EE6D7D65E3A}">
      <dgm:prSet/>
      <dgm:spPr/>
      <dgm:t>
        <a:bodyPr/>
        <a:lstStyle/>
        <a:p>
          <a:endParaRPr lang="en-US"/>
        </a:p>
      </dgm:t>
    </dgm:pt>
    <dgm:pt modelId="{098AD49C-5948-44B8-B612-DD6D5826BA19}" type="sibTrans" cxnId="{A3C1EEEC-087C-4EEC-9907-9EE6D7D65E3A}">
      <dgm:prSet/>
      <dgm:spPr/>
      <dgm:t>
        <a:bodyPr/>
        <a:lstStyle/>
        <a:p>
          <a:endParaRPr lang="en-US"/>
        </a:p>
      </dgm:t>
    </dgm:pt>
    <dgm:pt modelId="{B5A5F7C5-F476-4B27-BB54-1FFD663F86A4}">
      <dgm:prSet/>
      <dgm:spPr/>
      <dgm:t>
        <a:bodyPr/>
        <a:lstStyle/>
        <a:p>
          <a:r>
            <a:rPr lang="el-GR"/>
            <a:t>διανομείς και </a:t>
          </a:r>
          <a:endParaRPr lang="en-US"/>
        </a:p>
      </dgm:t>
    </dgm:pt>
    <dgm:pt modelId="{D1FEA662-FE14-4BAE-8EAE-BC226CF1E709}" type="parTrans" cxnId="{0EE997AD-055B-4E0C-B4F0-92A5E95B6D0C}">
      <dgm:prSet/>
      <dgm:spPr/>
      <dgm:t>
        <a:bodyPr/>
        <a:lstStyle/>
        <a:p>
          <a:endParaRPr lang="en-US"/>
        </a:p>
      </dgm:t>
    </dgm:pt>
    <dgm:pt modelId="{CBC2C1B4-7CD1-4F56-B9A4-48E18EF9097A}" type="sibTrans" cxnId="{0EE997AD-055B-4E0C-B4F0-92A5E95B6D0C}">
      <dgm:prSet/>
      <dgm:spPr/>
      <dgm:t>
        <a:bodyPr/>
        <a:lstStyle/>
        <a:p>
          <a:endParaRPr lang="en-US"/>
        </a:p>
      </dgm:t>
    </dgm:pt>
    <dgm:pt modelId="{D36FDB9F-5C40-4C9F-A658-8F86902C37B0}">
      <dgm:prSet/>
      <dgm:spPr/>
      <dgm:t>
        <a:bodyPr/>
        <a:lstStyle/>
        <a:p>
          <a:r>
            <a:rPr lang="el-GR"/>
            <a:t>Διαδίκτυο. </a:t>
          </a:r>
          <a:endParaRPr lang="en-US"/>
        </a:p>
      </dgm:t>
    </dgm:pt>
    <dgm:pt modelId="{2D2F7CD5-41AB-4ABB-B3A7-60098596AFB1}" type="parTrans" cxnId="{954BA586-578E-4291-98E9-0E8897DF22F3}">
      <dgm:prSet/>
      <dgm:spPr/>
      <dgm:t>
        <a:bodyPr/>
        <a:lstStyle/>
        <a:p>
          <a:endParaRPr lang="en-US"/>
        </a:p>
      </dgm:t>
    </dgm:pt>
    <dgm:pt modelId="{B122F936-7F6B-45A8-BBB7-F147FBA2DBA5}" type="sibTrans" cxnId="{954BA586-578E-4291-98E9-0E8897DF22F3}">
      <dgm:prSet/>
      <dgm:spPr/>
      <dgm:t>
        <a:bodyPr/>
        <a:lstStyle/>
        <a:p>
          <a:endParaRPr lang="en-US"/>
        </a:p>
      </dgm:t>
    </dgm:pt>
    <dgm:pt modelId="{AFE236F1-7532-446C-8B93-E22870DE3761}" type="pres">
      <dgm:prSet presAssocID="{81053206-25C0-4EE5-AFF6-AAF3D3BC2BE3}" presName="linearFlow" presStyleCnt="0">
        <dgm:presLayoutVars>
          <dgm:resizeHandles val="exact"/>
        </dgm:presLayoutVars>
      </dgm:prSet>
      <dgm:spPr/>
    </dgm:pt>
    <dgm:pt modelId="{0D5CDC32-9983-4DB9-9E3D-358D910A77FB}" type="pres">
      <dgm:prSet presAssocID="{8EF06E6C-E779-407A-A129-556BCA16F4ED}" presName="node" presStyleLbl="node1" presStyleIdx="0" presStyleCnt="2">
        <dgm:presLayoutVars>
          <dgm:bulletEnabled val="1"/>
        </dgm:presLayoutVars>
      </dgm:prSet>
      <dgm:spPr/>
    </dgm:pt>
    <dgm:pt modelId="{E1093CBF-E617-4B4A-95EB-B913E65E4D4B}" type="pres">
      <dgm:prSet presAssocID="{F8FD2656-1364-4A91-A845-4895409DB7F0}" presName="sibTrans" presStyleLbl="sibTrans2D1" presStyleIdx="0" presStyleCnt="1"/>
      <dgm:spPr/>
    </dgm:pt>
    <dgm:pt modelId="{80A79CA5-2BFB-46EF-AF5A-DA68305CE0AE}" type="pres">
      <dgm:prSet presAssocID="{F8FD2656-1364-4A91-A845-4895409DB7F0}" presName="connectorText" presStyleLbl="sibTrans2D1" presStyleIdx="0" presStyleCnt="1"/>
      <dgm:spPr/>
    </dgm:pt>
    <dgm:pt modelId="{C417BD14-E244-4703-BA91-DF4C8CC4286F}" type="pres">
      <dgm:prSet presAssocID="{A18AB27B-164A-4A65-9946-2EE898082050}" presName="node" presStyleLbl="node1" presStyleIdx="1" presStyleCnt="2">
        <dgm:presLayoutVars>
          <dgm:bulletEnabled val="1"/>
        </dgm:presLayoutVars>
      </dgm:prSet>
      <dgm:spPr/>
    </dgm:pt>
  </dgm:ptLst>
  <dgm:cxnLst>
    <dgm:cxn modelId="{18ADA801-36DE-44E2-A9B0-33AD016071B9}" type="presOf" srcId="{B5A5F7C5-F476-4B27-BB54-1FFD663F86A4}" destId="{C417BD14-E244-4703-BA91-DF4C8CC4286F}" srcOrd="0" destOrd="3" presId="urn:microsoft.com/office/officeart/2005/8/layout/process2"/>
    <dgm:cxn modelId="{543AD909-1962-45C9-BE9C-BD56E7CCDDBB}" srcId="{81053206-25C0-4EE5-AFF6-AAF3D3BC2BE3}" destId="{A18AB27B-164A-4A65-9946-2EE898082050}" srcOrd="1" destOrd="0" parTransId="{5AD38406-963E-4BBA-8E5C-025F829AD872}" sibTransId="{77D9A5FB-D24F-4CF1-A722-80186E412E09}"/>
    <dgm:cxn modelId="{E976C020-B5F7-4583-80E2-A022686DE513}" type="presOf" srcId="{F8FD2656-1364-4A91-A845-4895409DB7F0}" destId="{80A79CA5-2BFB-46EF-AF5A-DA68305CE0AE}" srcOrd="1" destOrd="0" presId="urn:microsoft.com/office/officeart/2005/8/layout/process2"/>
    <dgm:cxn modelId="{E974652A-C10B-4884-917C-DB851F3C4AB3}" type="presOf" srcId="{4A1E4162-B675-4833-9A24-3813EB13E15D}" destId="{C417BD14-E244-4703-BA91-DF4C8CC4286F}" srcOrd="0" destOrd="2" presId="urn:microsoft.com/office/officeart/2005/8/layout/process2"/>
    <dgm:cxn modelId="{1CE7A935-6C75-47C4-A365-50AA540735E9}" type="presOf" srcId="{81053206-25C0-4EE5-AFF6-AAF3D3BC2BE3}" destId="{AFE236F1-7532-446C-8B93-E22870DE3761}" srcOrd="0" destOrd="0" presId="urn:microsoft.com/office/officeart/2005/8/layout/process2"/>
    <dgm:cxn modelId="{2F95A26F-1E5A-4AC4-B86D-CC399D8393AC}" type="presOf" srcId="{8EF06E6C-E779-407A-A129-556BCA16F4ED}" destId="{0D5CDC32-9983-4DB9-9E3D-358D910A77FB}" srcOrd="0" destOrd="0" presId="urn:microsoft.com/office/officeart/2005/8/layout/process2"/>
    <dgm:cxn modelId="{954BA586-578E-4291-98E9-0E8897DF22F3}" srcId="{A18AB27B-164A-4A65-9946-2EE898082050}" destId="{D36FDB9F-5C40-4C9F-A658-8F86902C37B0}" srcOrd="3" destOrd="0" parTransId="{2D2F7CD5-41AB-4ABB-B3A7-60098596AFB1}" sibTransId="{B122F936-7F6B-45A8-BBB7-F147FBA2DBA5}"/>
    <dgm:cxn modelId="{CA0707A3-30C7-40F8-821F-0525C5F608E5}" type="presOf" srcId="{D36FDB9F-5C40-4C9F-A658-8F86902C37B0}" destId="{C417BD14-E244-4703-BA91-DF4C8CC4286F}" srcOrd="0" destOrd="4" presId="urn:microsoft.com/office/officeart/2005/8/layout/process2"/>
    <dgm:cxn modelId="{710FE7AB-1B70-4C4C-AB87-C2AA4D36E779}" type="presOf" srcId="{38C90208-EAA4-43BF-AFAC-40D77BC6A2CF}" destId="{C417BD14-E244-4703-BA91-DF4C8CC4286F}" srcOrd="0" destOrd="1" presId="urn:microsoft.com/office/officeart/2005/8/layout/process2"/>
    <dgm:cxn modelId="{0EE997AD-055B-4E0C-B4F0-92A5E95B6D0C}" srcId="{A18AB27B-164A-4A65-9946-2EE898082050}" destId="{B5A5F7C5-F476-4B27-BB54-1FFD663F86A4}" srcOrd="2" destOrd="0" parTransId="{D1FEA662-FE14-4BAE-8EAE-BC226CF1E709}" sibTransId="{CBC2C1B4-7CD1-4F56-B9A4-48E18EF9097A}"/>
    <dgm:cxn modelId="{2AD60DC4-9A69-44D8-9929-E240AA07AEA8}" type="presOf" srcId="{F8FD2656-1364-4A91-A845-4895409DB7F0}" destId="{E1093CBF-E617-4B4A-95EB-B913E65E4D4B}" srcOrd="0" destOrd="0" presId="urn:microsoft.com/office/officeart/2005/8/layout/process2"/>
    <dgm:cxn modelId="{8145D6D1-280D-4DAD-9229-E3BC44D87ABB}" type="presOf" srcId="{A18AB27B-164A-4A65-9946-2EE898082050}" destId="{C417BD14-E244-4703-BA91-DF4C8CC4286F}" srcOrd="0" destOrd="0" presId="urn:microsoft.com/office/officeart/2005/8/layout/process2"/>
    <dgm:cxn modelId="{A3C1EEEC-087C-4EEC-9907-9EE6D7D65E3A}" srcId="{A18AB27B-164A-4A65-9946-2EE898082050}" destId="{4A1E4162-B675-4833-9A24-3813EB13E15D}" srcOrd="1" destOrd="0" parTransId="{246674A2-28F4-4B51-B847-2F19212544C2}" sibTransId="{098AD49C-5948-44B8-B612-DD6D5826BA19}"/>
    <dgm:cxn modelId="{A8B53BF1-C03A-4B2D-91DF-96C5BF829784}" srcId="{A18AB27B-164A-4A65-9946-2EE898082050}" destId="{38C90208-EAA4-43BF-AFAC-40D77BC6A2CF}" srcOrd="0" destOrd="0" parTransId="{7AF79F5B-71B3-4F10-A89F-F0D3D2B3DD58}" sibTransId="{6B37B749-C1C8-4E97-AD95-DDDB0CD4EA11}"/>
    <dgm:cxn modelId="{FC091DFA-E116-4A2D-8E70-6209094107FD}" srcId="{81053206-25C0-4EE5-AFF6-AAF3D3BC2BE3}" destId="{8EF06E6C-E779-407A-A129-556BCA16F4ED}" srcOrd="0" destOrd="0" parTransId="{7F785360-879E-47DF-A471-1F12E64226EF}" sibTransId="{F8FD2656-1364-4A91-A845-4895409DB7F0}"/>
    <dgm:cxn modelId="{404EF6E7-60FF-4097-955D-E5E4A1D803C4}" type="presParOf" srcId="{AFE236F1-7532-446C-8B93-E22870DE3761}" destId="{0D5CDC32-9983-4DB9-9E3D-358D910A77FB}" srcOrd="0" destOrd="0" presId="urn:microsoft.com/office/officeart/2005/8/layout/process2"/>
    <dgm:cxn modelId="{48D6509B-9C74-454F-B551-7646BAC150D4}" type="presParOf" srcId="{AFE236F1-7532-446C-8B93-E22870DE3761}" destId="{E1093CBF-E617-4B4A-95EB-B913E65E4D4B}" srcOrd="1" destOrd="0" presId="urn:microsoft.com/office/officeart/2005/8/layout/process2"/>
    <dgm:cxn modelId="{D80BAFA4-3E53-48D5-BB9B-E6D9C5F3ABED}" type="presParOf" srcId="{E1093CBF-E617-4B4A-95EB-B913E65E4D4B}" destId="{80A79CA5-2BFB-46EF-AF5A-DA68305CE0AE}" srcOrd="0" destOrd="0" presId="urn:microsoft.com/office/officeart/2005/8/layout/process2"/>
    <dgm:cxn modelId="{80D7C05E-F060-45D1-8C4F-DB9E9DE01510}" type="presParOf" srcId="{AFE236F1-7532-446C-8B93-E22870DE3761}" destId="{C417BD14-E244-4703-BA91-DF4C8CC4286F}"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0D2626-57A3-4665-AA1F-592F959AEB1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87AF740-272B-4384-9A30-C2A4A1650463}">
      <dgm:prSet/>
      <dgm:spPr/>
      <dgm:t>
        <a:bodyPr/>
        <a:lstStyle/>
        <a:p>
          <a:r>
            <a:rPr lang="el-GR" dirty="0"/>
            <a:t>Μία από τις πρωταρχικές λειτουργίες των καναλιών διανομής στο διεθνές εμπόριο είναι η διευκόλυνση της αποτελεσματικής διακίνησης αγαθών πέρα από τα σύνορα. </a:t>
          </a:r>
          <a:endParaRPr lang="en-US" dirty="0"/>
        </a:p>
      </dgm:t>
    </dgm:pt>
    <dgm:pt modelId="{EDF72B18-15B9-4CB3-8CF1-09CDBB2D799B}" type="parTrans" cxnId="{11708CD6-E45F-4C67-B1CD-E7389E0B0645}">
      <dgm:prSet/>
      <dgm:spPr/>
      <dgm:t>
        <a:bodyPr/>
        <a:lstStyle/>
        <a:p>
          <a:endParaRPr lang="en-US"/>
        </a:p>
      </dgm:t>
    </dgm:pt>
    <dgm:pt modelId="{452F6647-2511-4979-8E61-929E710A8513}" type="sibTrans" cxnId="{11708CD6-E45F-4C67-B1CD-E7389E0B0645}">
      <dgm:prSet/>
      <dgm:spPr/>
      <dgm:t>
        <a:bodyPr/>
        <a:lstStyle/>
        <a:p>
          <a:endParaRPr lang="en-US"/>
        </a:p>
      </dgm:t>
    </dgm:pt>
    <dgm:pt modelId="{3FE0143C-CFB8-48E9-B9FB-BB782BB53BBE}">
      <dgm:prSet/>
      <dgm:spPr/>
      <dgm:t>
        <a:bodyPr/>
        <a:lstStyle/>
        <a:p>
          <a:r>
            <a:rPr lang="el-GR"/>
            <a:t>Το διεθνές εμπόριο περιλαμβάνει συχνά πολύπλοκα logistics, συμπεριλαμβανομένων των μεταφορών, του εκτελωνισμού και της αποθήκευσης. Τα κανάλια διανομής συμβάλλουν στον εξορθολογισμό αυτών των διαδικασιών, διασφαλίζοντας ότι τα προϊόντα φθάνουν εγκαίρως στον προορισμό τους. </a:t>
          </a:r>
          <a:endParaRPr lang="en-US"/>
        </a:p>
      </dgm:t>
    </dgm:pt>
    <dgm:pt modelId="{D2516A96-E20B-44A0-A9AB-38A85330A996}" type="parTrans" cxnId="{627EA15D-E879-4AB7-AD7A-FAE29A6CB3AC}">
      <dgm:prSet/>
      <dgm:spPr/>
      <dgm:t>
        <a:bodyPr/>
        <a:lstStyle/>
        <a:p>
          <a:endParaRPr lang="en-US"/>
        </a:p>
      </dgm:t>
    </dgm:pt>
    <dgm:pt modelId="{E2F4A96A-4DA8-4290-B78C-5E52224A9927}" type="sibTrans" cxnId="{627EA15D-E879-4AB7-AD7A-FAE29A6CB3AC}">
      <dgm:prSet/>
      <dgm:spPr/>
      <dgm:t>
        <a:bodyPr/>
        <a:lstStyle/>
        <a:p>
          <a:endParaRPr lang="en-US"/>
        </a:p>
      </dgm:t>
    </dgm:pt>
    <dgm:pt modelId="{5B7F45D3-EE69-409A-A52D-B90B4379DC57}">
      <dgm:prSet/>
      <dgm:spPr/>
      <dgm:t>
        <a:bodyPr/>
        <a:lstStyle/>
        <a:p>
          <a:r>
            <a:rPr lang="el-GR" dirty="0"/>
            <a:t>Τα αξιόπιστα κανάλια διανομής μπορούν να μειώσουν τους χρόνους παράδοσης και να μειώσουν το κόστος, που αποτελούν κρίσιμους παράγοντες για τη διατήρηση της ανταγωνιστικότητας στην παγκόσμια αγορά.</a:t>
          </a:r>
          <a:endParaRPr lang="en-US" dirty="0"/>
        </a:p>
      </dgm:t>
    </dgm:pt>
    <dgm:pt modelId="{3339A3E3-5DE8-484D-837A-A7FD23490CB1}" type="parTrans" cxnId="{2BF0CCA6-3841-4376-B9C1-DD7A5754CBDB}">
      <dgm:prSet/>
      <dgm:spPr/>
      <dgm:t>
        <a:bodyPr/>
        <a:lstStyle/>
        <a:p>
          <a:endParaRPr lang="en-US"/>
        </a:p>
      </dgm:t>
    </dgm:pt>
    <dgm:pt modelId="{2D1BB452-F167-42F5-B4AC-0241849781C5}" type="sibTrans" cxnId="{2BF0CCA6-3841-4376-B9C1-DD7A5754CBDB}">
      <dgm:prSet/>
      <dgm:spPr/>
      <dgm:t>
        <a:bodyPr/>
        <a:lstStyle/>
        <a:p>
          <a:endParaRPr lang="en-US"/>
        </a:p>
      </dgm:t>
    </dgm:pt>
    <dgm:pt modelId="{17B0592D-6B87-4A82-8998-8F217D97A866}">
      <dgm:prSet/>
      <dgm:spPr/>
      <dgm:t>
        <a:bodyPr/>
        <a:lstStyle/>
        <a:p>
          <a:r>
            <a:rPr lang="el-GR"/>
            <a:t>Τα κανάλια διανομής παρέχουν πολύτιμες γνώσεις για την αγορά και πρόσβαση σε τοπικά δίκτυα. </a:t>
          </a:r>
          <a:endParaRPr lang="en-US"/>
        </a:p>
      </dgm:t>
    </dgm:pt>
    <dgm:pt modelId="{47FAC3F8-3868-42EA-B4FB-3C51CCE46C3D}" type="parTrans" cxnId="{B8886868-5AF5-45E3-B07E-0330C3260994}">
      <dgm:prSet/>
      <dgm:spPr/>
      <dgm:t>
        <a:bodyPr/>
        <a:lstStyle/>
        <a:p>
          <a:endParaRPr lang="en-US"/>
        </a:p>
      </dgm:t>
    </dgm:pt>
    <dgm:pt modelId="{1CB4FA9C-3CCB-435D-95D8-AD2003389EA9}" type="sibTrans" cxnId="{B8886868-5AF5-45E3-B07E-0330C3260994}">
      <dgm:prSet/>
      <dgm:spPr/>
      <dgm:t>
        <a:bodyPr/>
        <a:lstStyle/>
        <a:p>
          <a:endParaRPr lang="en-US"/>
        </a:p>
      </dgm:t>
    </dgm:pt>
    <dgm:pt modelId="{2DE55768-DF4D-439E-8876-BF9C4C9D44BC}">
      <dgm:prSet/>
      <dgm:spPr/>
      <dgm:t>
        <a:bodyPr/>
        <a:lstStyle/>
        <a:p>
          <a:r>
            <a:rPr lang="el-GR"/>
            <a:t>Οι διαμεσολαβητές, όπως οι πράκτορες και οι διανομείς, συχνά έχουν βαθιά γνώση των τοπικών αγορών, συμπεριλαμβανομένων των προτιμήσεων των καταναλωτών, των πολιτισμικών αποχρώσεων και των κανονιστικών απαιτήσεων. </a:t>
          </a:r>
          <a:endParaRPr lang="en-US"/>
        </a:p>
      </dgm:t>
    </dgm:pt>
    <dgm:pt modelId="{ADDFB347-3426-4CAD-9975-839D95FB86E5}" type="parTrans" cxnId="{B78F80E3-E9E9-4727-AA64-EB9E49E30336}">
      <dgm:prSet/>
      <dgm:spPr/>
      <dgm:t>
        <a:bodyPr/>
        <a:lstStyle/>
        <a:p>
          <a:endParaRPr lang="en-US"/>
        </a:p>
      </dgm:t>
    </dgm:pt>
    <dgm:pt modelId="{D434550E-7261-47AC-8820-5A6258F5E678}" type="sibTrans" cxnId="{B78F80E3-E9E9-4727-AA64-EB9E49E30336}">
      <dgm:prSet/>
      <dgm:spPr/>
      <dgm:t>
        <a:bodyPr/>
        <a:lstStyle/>
        <a:p>
          <a:endParaRPr lang="en-US"/>
        </a:p>
      </dgm:t>
    </dgm:pt>
    <dgm:pt modelId="{2D7840A6-2C31-4F7F-9503-7C5CCFFC03A3}">
      <dgm:prSet/>
      <dgm:spPr/>
      <dgm:t>
        <a:bodyPr/>
        <a:lstStyle/>
        <a:p>
          <a:r>
            <a:rPr lang="el-GR"/>
            <a:t>Αυτή η τοπική εμπειρογνωμοσύνη επιτρέπει στις επιχειρήσεις να προσαρμόζουν τα προϊόντα και τις στρατηγικές μάρκετινγκ ώστε να ανταποκρίνονται καλύτερα στις ανάγκες των ξένων πελατών, βελτιώνοντας τελικά τις πιθανότητες επιτυχίας τους στις νέες αγορές.</a:t>
          </a:r>
          <a:endParaRPr lang="en-US"/>
        </a:p>
      </dgm:t>
    </dgm:pt>
    <dgm:pt modelId="{885E7EDC-9414-4D21-B6BE-D1741B7E3450}" type="parTrans" cxnId="{53689007-2FB9-45EB-9A20-5C9F7DB6890C}">
      <dgm:prSet/>
      <dgm:spPr/>
      <dgm:t>
        <a:bodyPr/>
        <a:lstStyle/>
        <a:p>
          <a:endParaRPr lang="en-US"/>
        </a:p>
      </dgm:t>
    </dgm:pt>
    <dgm:pt modelId="{0BDF0834-43E2-480B-8C79-EE63AE84D86D}" type="sibTrans" cxnId="{53689007-2FB9-45EB-9A20-5C9F7DB6890C}">
      <dgm:prSet/>
      <dgm:spPr/>
      <dgm:t>
        <a:bodyPr/>
        <a:lstStyle/>
        <a:p>
          <a:endParaRPr lang="en-US"/>
        </a:p>
      </dgm:t>
    </dgm:pt>
    <dgm:pt modelId="{44BDA210-DC05-4F2C-889C-47C10CA6ADB8}" type="pres">
      <dgm:prSet presAssocID="{0C0D2626-57A3-4665-AA1F-592F959AEB13}" presName="diagram" presStyleCnt="0">
        <dgm:presLayoutVars>
          <dgm:dir/>
          <dgm:resizeHandles val="exact"/>
        </dgm:presLayoutVars>
      </dgm:prSet>
      <dgm:spPr/>
    </dgm:pt>
    <dgm:pt modelId="{B82F002E-4D92-473F-8353-877092A32BFC}" type="pres">
      <dgm:prSet presAssocID="{487AF740-272B-4384-9A30-C2A4A1650463}" presName="node" presStyleLbl="node1" presStyleIdx="0" presStyleCnt="2">
        <dgm:presLayoutVars>
          <dgm:bulletEnabled val="1"/>
        </dgm:presLayoutVars>
      </dgm:prSet>
      <dgm:spPr/>
    </dgm:pt>
    <dgm:pt modelId="{FA80F841-BCC2-4621-AAD6-019139D245DE}" type="pres">
      <dgm:prSet presAssocID="{452F6647-2511-4979-8E61-929E710A8513}" presName="sibTrans" presStyleCnt="0"/>
      <dgm:spPr/>
    </dgm:pt>
    <dgm:pt modelId="{D449DEEE-1FD8-4D0E-9B64-37571CE9FEF7}" type="pres">
      <dgm:prSet presAssocID="{17B0592D-6B87-4A82-8998-8F217D97A866}" presName="node" presStyleLbl="node1" presStyleIdx="1" presStyleCnt="2">
        <dgm:presLayoutVars>
          <dgm:bulletEnabled val="1"/>
        </dgm:presLayoutVars>
      </dgm:prSet>
      <dgm:spPr/>
    </dgm:pt>
  </dgm:ptLst>
  <dgm:cxnLst>
    <dgm:cxn modelId="{53689007-2FB9-45EB-9A20-5C9F7DB6890C}" srcId="{17B0592D-6B87-4A82-8998-8F217D97A866}" destId="{2D7840A6-2C31-4F7F-9503-7C5CCFFC03A3}" srcOrd="1" destOrd="0" parTransId="{885E7EDC-9414-4D21-B6BE-D1741B7E3450}" sibTransId="{0BDF0834-43E2-480B-8C79-EE63AE84D86D}"/>
    <dgm:cxn modelId="{FC10F232-6212-47E4-80D0-673215F93589}" type="presOf" srcId="{17B0592D-6B87-4A82-8998-8F217D97A866}" destId="{D449DEEE-1FD8-4D0E-9B64-37571CE9FEF7}" srcOrd="0" destOrd="0" presId="urn:microsoft.com/office/officeart/2005/8/layout/default"/>
    <dgm:cxn modelId="{B4324634-C045-419E-8F18-5BF04878BC94}" type="presOf" srcId="{3FE0143C-CFB8-48E9-B9FB-BB782BB53BBE}" destId="{B82F002E-4D92-473F-8353-877092A32BFC}" srcOrd="0" destOrd="1" presId="urn:microsoft.com/office/officeart/2005/8/layout/default"/>
    <dgm:cxn modelId="{8886C134-275E-48AE-BFB0-B8EB6B789AA9}" type="presOf" srcId="{5B7F45D3-EE69-409A-A52D-B90B4379DC57}" destId="{B82F002E-4D92-473F-8353-877092A32BFC}" srcOrd="0" destOrd="2" presId="urn:microsoft.com/office/officeart/2005/8/layout/default"/>
    <dgm:cxn modelId="{EF9AE83F-637D-4EDC-A957-61F644405B2B}" type="presOf" srcId="{2D7840A6-2C31-4F7F-9503-7C5CCFFC03A3}" destId="{D449DEEE-1FD8-4D0E-9B64-37571CE9FEF7}" srcOrd="0" destOrd="2" presId="urn:microsoft.com/office/officeart/2005/8/layout/default"/>
    <dgm:cxn modelId="{627EA15D-E879-4AB7-AD7A-FAE29A6CB3AC}" srcId="{487AF740-272B-4384-9A30-C2A4A1650463}" destId="{3FE0143C-CFB8-48E9-B9FB-BB782BB53BBE}" srcOrd="0" destOrd="0" parTransId="{D2516A96-E20B-44A0-A9AB-38A85330A996}" sibTransId="{E2F4A96A-4DA8-4290-B78C-5E52224A9927}"/>
    <dgm:cxn modelId="{B8886868-5AF5-45E3-B07E-0330C3260994}" srcId="{0C0D2626-57A3-4665-AA1F-592F959AEB13}" destId="{17B0592D-6B87-4A82-8998-8F217D97A866}" srcOrd="1" destOrd="0" parTransId="{47FAC3F8-3868-42EA-B4FB-3C51CCE46C3D}" sibTransId="{1CB4FA9C-3CCB-435D-95D8-AD2003389EA9}"/>
    <dgm:cxn modelId="{BB8E9A75-579B-4192-8069-345D71649F9E}" type="presOf" srcId="{0C0D2626-57A3-4665-AA1F-592F959AEB13}" destId="{44BDA210-DC05-4F2C-889C-47C10CA6ADB8}" srcOrd="0" destOrd="0" presId="urn:microsoft.com/office/officeart/2005/8/layout/default"/>
    <dgm:cxn modelId="{C0928389-E8CF-4475-9B2F-D3FFABA8F688}" type="presOf" srcId="{487AF740-272B-4384-9A30-C2A4A1650463}" destId="{B82F002E-4D92-473F-8353-877092A32BFC}" srcOrd="0" destOrd="0" presId="urn:microsoft.com/office/officeart/2005/8/layout/default"/>
    <dgm:cxn modelId="{2BF0CCA6-3841-4376-B9C1-DD7A5754CBDB}" srcId="{487AF740-272B-4384-9A30-C2A4A1650463}" destId="{5B7F45D3-EE69-409A-A52D-B90B4379DC57}" srcOrd="1" destOrd="0" parTransId="{3339A3E3-5DE8-484D-837A-A7FD23490CB1}" sibTransId="{2D1BB452-F167-42F5-B4AC-0241849781C5}"/>
    <dgm:cxn modelId="{803F0FD3-356A-45FA-9F8D-9E2F98B50069}" type="presOf" srcId="{2DE55768-DF4D-439E-8876-BF9C4C9D44BC}" destId="{D449DEEE-1FD8-4D0E-9B64-37571CE9FEF7}" srcOrd="0" destOrd="1" presId="urn:microsoft.com/office/officeart/2005/8/layout/default"/>
    <dgm:cxn modelId="{11708CD6-E45F-4C67-B1CD-E7389E0B0645}" srcId="{0C0D2626-57A3-4665-AA1F-592F959AEB13}" destId="{487AF740-272B-4384-9A30-C2A4A1650463}" srcOrd="0" destOrd="0" parTransId="{EDF72B18-15B9-4CB3-8CF1-09CDBB2D799B}" sibTransId="{452F6647-2511-4979-8E61-929E710A8513}"/>
    <dgm:cxn modelId="{B78F80E3-E9E9-4727-AA64-EB9E49E30336}" srcId="{17B0592D-6B87-4A82-8998-8F217D97A866}" destId="{2DE55768-DF4D-439E-8876-BF9C4C9D44BC}" srcOrd="0" destOrd="0" parTransId="{ADDFB347-3426-4CAD-9975-839D95FB86E5}" sibTransId="{D434550E-7261-47AC-8820-5A6258F5E678}"/>
    <dgm:cxn modelId="{2BBE4F8E-DB88-4508-9A73-A9550089A4D3}" type="presParOf" srcId="{44BDA210-DC05-4F2C-889C-47C10CA6ADB8}" destId="{B82F002E-4D92-473F-8353-877092A32BFC}" srcOrd="0" destOrd="0" presId="urn:microsoft.com/office/officeart/2005/8/layout/default"/>
    <dgm:cxn modelId="{1E918494-CF1D-4503-A24B-F230C601CFA7}" type="presParOf" srcId="{44BDA210-DC05-4F2C-889C-47C10CA6ADB8}" destId="{FA80F841-BCC2-4621-AAD6-019139D245DE}" srcOrd="1" destOrd="0" presId="urn:microsoft.com/office/officeart/2005/8/layout/default"/>
    <dgm:cxn modelId="{070791BF-3D92-420E-A9CD-09AB5B3DD1CB}" type="presParOf" srcId="{44BDA210-DC05-4F2C-889C-47C10CA6ADB8}" destId="{D449DEEE-1FD8-4D0E-9B64-37571CE9FEF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BA57E1-F5F8-4A2F-A737-6C0E9874632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E5053B6-E2B3-4061-8512-0619563100F6}">
      <dgm:prSet/>
      <dgm:spPr/>
      <dgm:t>
        <a:bodyPr/>
        <a:lstStyle/>
        <a:p>
          <a:r>
            <a:rPr lang="el-GR"/>
            <a:t>Οι επιτυχημένοι οργανισμοί αναπτύσσουν αποτελεσματικές συνεργασίες με σεβασμό μεταξύ των ομάδων μάρκετινγκ και εφοδιαστικής αλυσίδας. </a:t>
          </a:r>
          <a:endParaRPr lang="en-US"/>
        </a:p>
      </dgm:t>
    </dgm:pt>
    <dgm:pt modelId="{5D641234-B647-4574-8F8D-1C4FD82A768A}" type="parTrans" cxnId="{D60E935A-7BCF-4C96-90CB-36C7E24FC9C9}">
      <dgm:prSet/>
      <dgm:spPr/>
      <dgm:t>
        <a:bodyPr/>
        <a:lstStyle/>
        <a:p>
          <a:endParaRPr lang="en-US"/>
        </a:p>
      </dgm:t>
    </dgm:pt>
    <dgm:pt modelId="{635B8FFE-5DE0-4113-A557-27326954C4EB}" type="sibTrans" cxnId="{D60E935A-7BCF-4C96-90CB-36C7E24FC9C9}">
      <dgm:prSet/>
      <dgm:spPr/>
      <dgm:t>
        <a:bodyPr/>
        <a:lstStyle/>
        <a:p>
          <a:endParaRPr lang="en-US"/>
        </a:p>
      </dgm:t>
    </dgm:pt>
    <dgm:pt modelId="{8A31D401-9C0F-4B14-9C29-65FE7B10020D}">
      <dgm:prSet/>
      <dgm:spPr/>
      <dgm:t>
        <a:bodyPr/>
        <a:lstStyle/>
        <a:p>
          <a:r>
            <a:rPr lang="el-GR"/>
            <a:t>Όταν η ομάδα της αλυσίδας εφοδιασμού κατανοεί τη δυναμική της αγοράς και τα σημεία ευελιξίας στο προϊόν και την τιμολόγηση, είναι σε θέση να βελτιστοποιήσει καλύτερα τη διαδικασία διανομής. </a:t>
          </a:r>
          <a:endParaRPr lang="en-US"/>
        </a:p>
      </dgm:t>
    </dgm:pt>
    <dgm:pt modelId="{81B2B785-4C7A-47F7-9A44-135AD64AB7D9}" type="parTrans" cxnId="{EF71CC42-0368-4908-9C57-F2D1402BFE42}">
      <dgm:prSet/>
      <dgm:spPr/>
      <dgm:t>
        <a:bodyPr/>
        <a:lstStyle/>
        <a:p>
          <a:endParaRPr lang="en-US"/>
        </a:p>
      </dgm:t>
    </dgm:pt>
    <dgm:pt modelId="{CC4FEA9E-4E07-4776-BF4E-88A82ED12B42}" type="sibTrans" cxnId="{EF71CC42-0368-4908-9C57-F2D1402BFE42}">
      <dgm:prSet/>
      <dgm:spPr/>
      <dgm:t>
        <a:bodyPr/>
        <a:lstStyle/>
        <a:p>
          <a:endParaRPr lang="en-US"/>
        </a:p>
      </dgm:t>
    </dgm:pt>
    <dgm:pt modelId="{A2DFCFEB-15D9-4BCC-A3D9-3E6EA66C72FE}">
      <dgm:prSet/>
      <dgm:spPr/>
      <dgm:t>
        <a:bodyPr/>
        <a:lstStyle/>
        <a:p>
          <a:r>
            <a:rPr lang="el-GR"/>
            <a:t>Όταν το μάρκετινγκ έχει το πλεονέκτημα της αποτελεσματικής διαχείρισης της εφοδιαστικής αλυσίδας -που είναι η ανάλυση και η βελτιστοποίηση της διανομής εντός και εκτός των καναλιών μάρκετινγκ- παρέχεται μεγαλύτερη αξία στους πελάτες.</a:t>
          </a:r>
          <a:endParaRPr lang="en-US"/>
        </a:p>
      </dgm:t>
    </dgm:pt>
    <dgm:pt modelId="{5BC4AC2B-483D-4FBE-BD95-65E4D00CEFBB}" type="parTrans" cxnId="{14C2CB71-6D5C-419E-BC7E-03FB9BDE4D61}">
      <dgm:prSet/>
      <dgm:spPr/>
      <dgm:t>
        <a:bodyPr/>
        <a:lstStyle/>
        <a:p>
          <a:endParaRPr lang="en-US"/>
        </a:p>
      </dgm:t>
    </dgm:pt>
    <dgm:pt modelId="{5554F5EB-1D4F-4149-AD17-590627123094}" type="sibTrans" cxnId="{14C2CB71-6D5C-419E-BC7E-03FB9BDE4D61}">
      <dgm:prSet/>
      <dgm:spPr/>
      <dgm:t>
        <a:bodyPr/>
        <a:lstStyle/>
        <a:p>
          <a:endParaRPr lang="en-US"/>
        </a:p>
      </dgm:t>
    </dgm:pt>
    <dgm:pt modelId="{8D6FC5FA-7DCD-4F25-B269-A9DD02EE6F8B}" type="pres">
      <dgm:prSet presAssocID="{30BA57E1-F5F8-4A2F-A737-6C0E98746328}" presName="hierChild1" presStyleCnt="0">
        <dgm:presLayoutVars>
          <dgm:chPref val="1"/>
          <dgm:dir/>
          <dgm:animOne val="branch"/>
          <dgm:animLvl val="lvl"/>
          <dgm:resizeHandles/>
        </dgm:presLayoutVars>
      </dgm:prSet>
      <dgm:spPr/>
    </dgm:pt>
    <dgm:pt modelId="{B48B2B80-C77B-42D6-ADF8-3626907803CD}" type="pres">
      <dgm:prSet presAssocID="{6E5053B6-E2B3-4061-8512-0619563100F6}" presName="hierRoot1" presStyleCnt="0"/>
      <dgm:spPr/>
    </dgm:pt>
    <dgm:pt modelId="{3FFE41CE-D068-4F68-9D75-5EB95C78FCD7}" type="pres">
      <dgm:prSet presAssocID="{6E5053B6-E2B3-4061-8512-0619563100F6}" presName="composite" presStyleCnt="0"/>
      <dgm:spPr/>
    </dgm:pt>
    <dgm:pt modelId="{92EB9158-4302-4D99-A34D-29D4F4FB6508}" type="pres">
      <dgm:prSet presAssocID="{6E5053B6-E2B3-4061-8512-0619563100F6}" presName="background" presStyleLbl="node0" presStyleIdx="0" presStyleCnt="3"/>
      <dgm:spPr/>
    </dgm:pt>
    <dgm:pt modelId="{D0F17CCE-5E7C-4242-BBFC-AE378AD3D134}" type="pres">
      <dgm:prSet presAssocID="{6E5053B6-E2B3-4061-8512-0619563100F6}" presName="text" presStyleLbl="fgAcc0" presStyleIdx="0" presStyleCnt="3">
        <dgm:presLayoutVars>
          <dgm:chPref val="3"/>
        </dgm:presLayoutVars>
      </dgm:prSet>
      <dgm:spPr/>
    </dgm:pt>
    <dgm:pt modelId="{95186F5A-968E-4DC9-B366-8742B94AFAFE}" type="pres">
      <dgm:prSet presAssocID="{6E5053B6-E2B3-4061-8512-0619563100F6}" presName="hierChild2" presStyleCnt="0"/>
      <dgm:spPr/>
    </dgm:pt>
    <dgm:pt modelId="{2F19AB2E-C0D3-4823-BD39-EC0651015F0C}" type="pres">
      <dgm:prSet presAssocID="{8A31D401-9C0F-4B14-9C29-65FE7B10020D}" presName="hierRoot1" presStyleCnt="0"/>
      <dgm:spPr/>
    </dgm:pt>
    <dgm:pt modelId="{78EE25B9-E273-49E7-9671-1D050720B30E}" type="pres">
      <dgm:prSet presAssocID="{8A31D401-9C0F-4B14-9C29-65FE7B10020D}" presName="composite" presStyleCnt="0"/>
      <dgm:spPr/>
    </dgm:pt>
    <dgm:pt modelId="{9DEBB13E-B44C-413A-AB74-DEDD415F59A4}" type="pres">
      <dgm:prSet presAssocID="{8A31D401-9C0F-4B14-9C29-65FE7B10020D}" presName="background" presStyleLbl="node0" presStyleIdx="1" presStyleCnt="3"/>
      <dgm:spPr/>
    </dgm:pt>
    <dgm:pt modelId="{6C7893FD-CABD-42E9-AE57-95B56D9C3495}" type="pres">
      <dgm:prSet presAssocID="{8A31D401-9C0F-4B14-9C29-65FE7B10020D}" presName="text" presStyleLbl="fgAcc0" presStyleIdx="1" presStyleCnt="3">
        <dgm:presLayoutVars>
          <dgm:chPref val="3"/>
        </dgm:presLayoutVars>
      </dgm:prSet>
      <dgm:spPr/>
    </dgm:pt>
    <dgm:pt modelId="{DA130855-6636-413E-9680-59C5ADBD06AD}" type="pres">
      <dgm:prSet presAssocID="{8A31D401-9C0F-4B14-9C29-65FE7B10020D}" presName="hierChild2" presStyleCnt="0"/>
      <dgm:spPr/>
    </dgm:pt>
    <dgm:pt modelId="{5CA7E25C-6195-4C4B-8964-BA0FA8EBC179}" type="pres">
      <dgm:prSet presAssocID="{A2DFCFEB-15D9-4BCC-A3D9-3E6EA66C72FE}" presName="hierRoot1" presStyleCnt="0"/>
      <dgm:spPr/>
    </dgm:pt>
    <dgm:pt modelId="{A61E5CE3-9290-4FC1-AC27-6DAF2906BD6B}" type="pres">
      <dgm:prSet presAssocID="{A2DFCFEB-15D9-4BCC-A3D9-3E6EA66C72FE}" presName="composite" presStyleCnt="0"/>
      <dgm:spPr/>
    </dgm:pt>
    <dgm:pt modelId="{441537E3-C2C1-4EC9-B1C2-2BCFBFC3A9E8}" type="pres">
      <dgm:prSet presAssocID="{A2DFCFEB-15D9-4BCC-A3D9-3E6EA66C72FE}" presName="background" presStyleLbl="node0" presStyleIdx="2" presStyleCnt="3"/>
      <dgm:spPr/>
    </dgm:pt>
    <dgm:pt modelId="{C2E6E01C-27B0-40A5-A0B5-0AFA03CD2126}" type="pres">
      <dgm:prSet presAssocID="{A2DFCFEB-15D9-4BCC-A3D9-3E6EA66C72FE}" presName="text" presStyleLbl="fgAcc0" presStyleIdx="2" presStyleCnt="3">
        <dgm:presLayoutVars>
          <dgm:chPref val="3"/>
        </dgm:presLayoutVars>
      </dgm:prSet>
      <dgm:spPr/>
    </dgm:pt>
    <dgm:pt modelId="{5B58259E-2D29-4D1C-8BA4-80AB91CAAD47}" type="pres">
      <dgm:prSet presAssocID="{A2DFCFEB-15D9-4BCC-A3D9-3E6EA66C72FE}" presName="hierChild2" presStyleCnt="0"/>
      <dgm:spPr/>
    </dgm:pt>
  </dgm:ptLst>
  <dgm:cxnLst>
    <dgm:cxn modelId="{8F3FDE1F-4A4A-4095-A72C-DA9566A92388}" type="presOf" srcId="{A2DFCFEB-15D9-4BCC-A3D9-3E6EA66C72FE}" destId="{C2E6E01C-27B0-40A5-A0B5-0AFA03CD2126}" srcOrd="0" destOrd="0" presId="urn:microsoft.com/office/officeart/2005/8/layout/hierarchy1"/>
    <dgm:cxn modelId="{0B4D4731-DD79-4A06-A748-1C7DEFC2AB5A}" type="presOf" srcId="{6E5053B6-E2B3-4061-8512-0619563100F6}" destId="{D0F17CCE-5E7C-4242-BBFC-AE378AD3D134}" srcOrd="0" destOrd="0" presId="urn:microsoft.com/office/officeart/2005/8/layout/hierarchy1"/>
    <dgm:cxn modelId="{EF71CC42-0368-4908-9C57-F2D1402BFE42}" srcId="{30BA57E1-F5F8-4A2F-A737-6C0E98746328}" destId="{8A31D401-9C0F-4B14-9C29-65FE7B10020D}" srcOrd="1" destOrd="0" parTransId="{81B2B785-4C7A-47F7-9A44-135AD64AB7D9}" sibTransId="{CC4FEA9E-4E07-4776-BF4E-88A82ED12B42}"/>
    <dgm:cxn modelId="{14C2CB71-6D5C-419E-BC7E-03FB9BDE4D61}" srcId="{30BA57E1-F5F8-4A2F-A737-6C0E98746328}" destId="{A2DFCFEB-15D9-4BCC-A3D9-3E6EA66C72FE}" srcOrd="2" destOrd="0" parTransId="{5BC4AC2B-483D-4FBE-BD95-65E4D00CEFBB}" sibTransId="{5554F5EB-1D4F-4149-AD17-590627123094}"/>
    <dgm:cxn modelId="{67D79D78-AD87-404E-AD75-19A23A8DCCE0}" type="presOf" srcId="{8A31D401-9C0F-4B14-9C29-65FE7B10020D}" destId="{6C7893FD-CABD-42E9-AE57-95B56D9C3495}" srcOrd="0" destOrd="0" presId="urn:microsoft.com/office/officeart/2005/8/layout/hierarchy1"/>
    <dgm:cxn modelId="{D60E935A-7BCF-4C96-90CB-36C7E24FC9C9}" srcId="{30BA57E1-F5F8-4A2F-A737-6C0E98746328}" destId="{6E5053B6-E2B3-4061-8512-0619563100F6}" srcOrd="0" destOrd="0" parTransId="{5D641234-B647-4574-8F8D-1C4FD82A768A}" sibTransId="{635B8FFE-5DE0-4113-A557-27326954C4EB}"/>
    <dgm:cxn modelId="{E4C3419E-C2B4-4FC7-9AE7-405313A95090}" type="presOf" srcId="{30BA57E1-F5F8-4A2F-A737-6C0E98746328}" destId="{8D6FC5FA-7DCD-4F25-B269-A9DD02EE6F8B}" srcOrd="0" destOrd="0" presId="urn:microsoft.com/office/officeart/2005/8/layout/hierarchy1"/>
    <dgm:cxn modelId="{72DFBF85-AF64-428E-869B-6DAB78198F91}" type="presParOf" srcId="{8D6FC5FA-7DCD-4F25-B269-A9DD02EE6F8B}" destId="{B48B2B80-C77B-42D6-ADF8-3626907803CD}" srcOrd="0" destOrd="0" presId="urn:microsoft.com/office/officeart/2005/8/layout/hierarchy1"/>
    <dgm:cxn modelId="{6CD7F413-7D4D-451B-B8A8-74BDB38CCF5D}" type="presParOf" srcId="{B48B2B80-C77B-42D6-ADF8-3626907803CD}" destId="{3FFE41CE-D068-4F68-9D75-5EB95C78FCD7}" srcOrd="0" destOrd="0" presId="urn:microsoft.com/office/officeart/2005/8/layout/hierarchy1"/>
    <dgm:cxn modelId="{46C380B9-7E44-4C43-9189-4413418FB13A}" type="presParOf" srcId="{3FFE41CE-D068-4F68-9D75-5EB95C78FCD7}" destId="{92EB9158-4302-4D99-A34D-29D4F4FB6508}" srcOrd="0" destOrd="0" presId="urn:microsoft.com/office/officeart/2005/8/layout/hierarchy1"/>
    <dgm:cxn modelId="{73F38087-E845-4844-B50F-5B85DE513182}" type="presParOf" srcId="{3FFE41CE-D068-4F68-9D75-5EB95C78FCD7}" destId="{D0F17CCE-5E7C-4242-BBFC-AE378AD3D134}" srcOrd="1" destOrd="0" presId="urn:microsoft.com/office/officeart/2005/8/layout/hierarchy1"/>
    <dgm:cxn modelId="{E07A651C-BB4B-419F-84A6-E96DEDE4032F}" type="presParOf" srcId="{B48B2B80-C77B-42D6-ADF8-3626907803CD}" destId="{95186F5A-968E-4DC9-B366-8742B94AFAFE}" srcOrd="1" destOrd="0" presId="urn:microsoft.com/office/officeart/2005/8/layout/hierarchy1"/>
    <dgm:cxn modelId="{2CF980BE-48AD-44D3-B3FD-0F3EA7A7A8A8}" type="presParOf" srcId="{8D6FC5FA-7DCD-4F25-B269-A9DD02EE6F8B}" destId="{2F19AB2E-C0D3-4823-BD39-EC0651015F0C}" srcOrd="1" destOrd="0" presId="urn:microsoft.com/office/officeart/2005/8/layout/hierarchy1"/>
    <dgm:cxn modelId="{2110D6D1-18B1-4D98-8749-D42DF6C4E1CD}" type="presParOf" srcId="{2F19AB2E-C0D3-4823-BD39-EC0651015F0C}" destId="{78EE25B9-E273-49E7-9671-1D050720B30E}" srcOrd="0" destOrd="0" presId="urn:microsoft.com/office/officeart/2005/8/layout/hierarchy1"/>
    <dgm:cxn modelId="{4E88BA7B-196A-4E16-BEB3-612BFF30D348}" type="presParOf" srcId="{78EE25B9-E273-49E7-9671-1D050720B30E}" destId="{9DEBB13E-B44C-413A-AB74-DEDD415F59A4}" srcOrd="0" destOrd="0" presId="urn:microsoft.com/office/officeart/2005/8/layout/hierarchy1"/>
    <dgm:cxn modelId="{9988C0A2-8678-4B21-8A58-52112B9110F2}" type="presParOf" srcId="{78EE25B9-E273-49E7-9671-1D050720B30E}" destId="{6C7893FD-CABD-42E9-AE57-95B56D9C3495}" srcOrd="1" destOrd="0" presId="urn:microsoft.com/office/officeart/2005/8/layout/hierarchy1"/>
    <dgm:cxn modelId="{BDABBDFD-03FA-4DB4-8202-224AE0898ABD}" type="presParOf" srcId="{2F19AB2E-C0D3-4823-BD39-EC0651015F0C}" destId="{DA130855-6636-413E-9680-59C5ADBD06AD}" srcOrd="1" destOrd="0" presId="urn:microsoft.com/office/officeart/2005/8/layout/hierarchy1"/>
    <dgm:cxn modelId="{806B1DF0-CD32-4B93-8B74-3A0CC5FD19D4}" type="presParOf" srcId="{8D6FC5FA-7DCD-4F25-B269-A9DD02EE6F8B}" destId="{5CA7E25C-6195-4C4B-8964-BA0FA8EBC179}" srcOrd="2" destOrd="0" presId="urn:microsoft.com/office/officeart/2005/8/layout/hierarchy1"/>
    <dgm:cxn modelId="{F1F30B8D-534B-4D5C-AABE-29D9121E2663}" type="presParOf" srcId="{5CA7E25C-6195-4C4B-8964-BA0FA8EBC179}" destId="{A61E5CE3-9290-4FC1-AC27-6DAF2906BD6B}" srcOrd="0" destOrd="0" presId="urn:microsoft.com/office/officeart/2005/8/layout/hierarchy1"/>
    <dgm:cxn modelId="{C76F8738-1F6E-49D7-BA11-C86A46425254}" type="presParOf" srcId="{A61E5CE3-9290-4FC1-AC27-6DAF2906BD6B}" destId="{441537E3-C2C1-4EC9-B1C2-2BCFBFC3A9E8}" srcOrd="0" destOrd="0" presId="urn:microsoft.com/office/officeart/2005/8/layout/hierarchy1"/>
    <dgm:cxn modelId="{16D47346-A7BA-4ABF-B300-27CA0B7A33D2}" type="presParOf" srcId="{A61E5CE3-9290-4FC1-AC27-6DAF2906BD6B}" destId="{C2E6E01C-27B0-40A5-A0B5-0AFA03CD2126}" srcOrd="1" destOrd="0" presId="urn:microsoft.com/office/officeart/2005/8/layout/hierarchy1"/>
    <dgm:cxn modelId="{3473970F-972B-4A14-9418-4D412C69F5F7}" type="presParOf" srcId="{5CA7E25C-6195-4C4B-8964-BA0FA8EBC179}" destId="{5B58259E-2D29-4D1C-8BA4-80AB91CAAD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91CB-E575-4B0A-9D41-9EFACB07AEFF}">
      <dsp:nvSpPr>
        <dsp:cNvPr id="0" name=""/>
        <dsp:cNvSpPr/>
      </dsp:nvSpPr>
      <dsp:spPr>
        <a:xfrm>
          <a:off x="719499" y="2038"/>
          <a:ext cx="3399818" cy="13457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Παράδοση διαλέξεων</a:t>
          </a:r>
          <a:endParaRPr lang="en-US" sz="2400" kern="1200" dirty="0"/>
        </a:p>
      </dsp:txBody>
      <dsp:txXfrm>
        <a:off x="785191" y="67730"/>
        <a:ext cx="3268434" cy="1214320"/>
      </dsp:txXfrm>
    </dsp:sp>
    <dsp:sp modelId="{91A81FAC-368D-4498-A644-FFD9EE714A3C}">
      <dsp:nvSpPr>
        <dsp:cNvPr id="0" name=""/>
        <dsp:cNvSpPr/>
      </dsp:nvSpPr>
      <dsp:spPr>
        <a:xfrm>
          <a:off x="719499" y="1415028"/>
          <a:ext cx="3434616" cy="1345704"/>
        </a:xfrm>
        <a:prstGeom prst="roundRect">
          <a:avLst/>
        </a:prstGeom>
        <a:solidFill>
          <a:schemeClr val="accent5">
            <a:hueOff val="753940"/>
            <a:satOff val="5135"/>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Εργασία (ομαδική)</a:t>
          </a:r>
          <a:endParaRPr lang="en-US" sz="2400" kern="1200" dirty="0"/>
        </a:p>
      </dsp:txBody>
      <dsp:txXfrm>
        <a:off x="785191" y="1480720"/>
        <a:ext cx="3303232" cy="1214320"/>
      </dsp:txXfrm>
    </dsp:sp>
    <dsp:sp modelId="{CA1CC6AF-666F-4B7B-882E-A1E24E6F29B4}">
      <dsp:nvSpPr>
        <dsp:cNvPr id="0" name=""/>
        <dsp:cNvSpPr/>
      </dsp:nvSpPr>
      <dsp:spPr>
        <a:xfrm>
          <a:off x="719499" y="2828017"/>
          <a:ext cx="3467683" cy="1345704"/>
        </a:xfrm>
        <a:prstGeom prst="roundRect">
          <a:avLst/>
        </a:prstGeom>
        <a:solidFill>
          <a:schemeClr val="accent5">
            <a:hueOff val="1507880"/>
            <a:satOff val="10269"/>
            <a:lumOff val="4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a:t>Εξέταση</a:t>
          </a:r>
          <a:endParaRPr lang="en-US" sz="2400" kern="1200"/>
        </a:p>
      </dsp:txBody>
      <dsp:txXfrm>
        <a:off x="785191" y="2893709"/>
        <a:ext cx="3336299" cy="121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50FD7-D3E6-4B2C-8011-F0EF73097D97}">
      <dsp:nvSpPr>
        <dsp:cNvPr id="0" name=""/>
        <dsp:cNvSpPr/>
      </dsp:nvSpPr>
      <dsp:spPr>
        <a:xfrm>
          <a:off x="972143" y="700054"/>
          <a:ext cx="927205" cy="9272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5D4EA-7FBD-4524-9B32-7903C2B70CB4}">
      <dsp:nvSpPr>
        <dsp:cNvPr id="0" name=""/>
        <dsp:cNvSpPr/>
      </dsp:nvSpPr>
      <dsp:spPr>
        <a:xfrm>
          <a:off x="405517"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Supply Chain Management</a:t>
          </a:r>
        </a:p>
      </dsp:txBody>
      <dsp:txXfrm>
        <a:off x="405517" y="1918111"/>
        <a:ext cx="2060456" cy="720000"/>
      </dsp:txXfrm>
    </dsp:sp>
    <dsp:sp modelId="{53CFA804-F479-4BE4-B1C5-B2D47E3C013E}">
      <dsp:nvSpPr>
        <dsp:cNvPr id="0" name=""/>
        <dsp:cNvSpPr/>
      </dsp:nvSpPr>
      <dsp:spPr>
        <a:xfrm>
          <a:off x="3393179" y="700054"/>
          <a:ext cx="927205" cy="9272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BC829F-3369-46E5-BFB1-43DE7D8F0A1B}">
      <dsp:nvSpPr>
        <dsp:cNvPr id="0" name=""/>
        <dsp:cNvSpPr/>
      </dsp:nvSpPr>
      <dsp:spPr>
        <a:xfrm>
          <a:off x="2826553"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Logistics</a:t>
          </a:r>
        </a:p>
      </dsp:txBody>
      <dsp:txXfrm>
        <a:off x="2826553" y="1918111"/>
        <a:ext cx="2060456" cy="720000"/>
      </dsp:txXfrm>
    </dsp:sp>
    <dsp:sp modelId="{186AAEAF-35CF-4B26-B0B1-8E3856FE380E}">
      <dsp:nvSpPr>
        <dsp:cNvPr id="0" name=""/>
        <dsp:cNvSpPr/>
      </dsp:nvSpPr>
      <dsp:spPr>
        <a:xfrm>
          <a:off x="5814215" y="700054"/>
          <a:ext cx="927205" cy="9272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12BF1-CB0B-4907-B6B8-49ED3D445DBA}">
      <dsp:nvSpPr>
        <dsp:cNvPr id="0" name=""/>
        <dsp:cNvSpPr/>
      </dsp:nvSpPr>
      <dsp:spPr>
        <a:xfrm>
          <a:off x="5247589"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MKT Channels</a:t>
          </a:r>
        </a:p>
      </dsp:txBody>
      <dsp:txXfrm>
        <a:off x="5247589" y="1918111"/>
        <a:ext cx="2060456" cy="720000"/>
      </dsp:txXfrm>
    </dsp:sp>
    <dsp:sp modelId="{BBD218F7-96C3-4521-88EB-5EE5AEE0477F}">
      <dsp:nvSpPr>
        <dsp:cNvPr id="0" name=""/>
        <dsp:cNvSpPr/>
      </dsp:nvSpPr>
      <dsp:spPr>
        <a:xfrm>
          <a:off x="8235251" y="700054"/>
          <a:ext cx="927205" cy="9272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0464F-0DCD-4514-AEBE-A14842A736C6}">
      <dsp:nvSpPr>
        <dsp:cNvPr id="0" name=""/>
        <dsp:cNvSpPr/>
      </dsp:nvSpPr>
      <dsp:spPr>
        <a:xfrm>
          <a:off x="7668626"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Distribution Channels</a:t>
          </a:r>
        </a:p>
      </dsp:txBody>
      <dsp:txXfrm>
        <a:off x="7668626" y="1918111"/>
        <a:ext cx="206045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9D2CD-8A71-4A99-AEDE-FD2E674F8DE0}">
      <dsp:nvSpPr>
        <dsp:cNvPr id="0" name=""/>
        <dsp:cNvSpPr/>
      </dsp:nvSpPr>
      <dsp:spPr>
        <a:xfrm>
          <a:off x="0" y="0"/>
          <a:ext cx="8614410" cy="1786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Σύμφωνα με τους Bhuniya κ.ά. (2021), μια </a:t>
          </a:r>
          <a:r>
            <a:rPr lang="el-GR" sz="1700" b="1" kern="1200"/>
            <a:t>αλυσίδα εφοδιασμού</a:t>
          </a:r>
          <a:r>
            <a:rPr lang="el-GR" sz="1700" kern="1200"/>
            <a:t> είναι ένα σύστημα οργανισμών, ανθρώπων, δραστηριοτήτων, πληροφορίων και πόρων, τα οποία εμπλέκονται στην παροχή προϊόντος ή/και υπηρεσίας από τον προμηθευτή προς τον τελικό αγοραστή.</a:t>
          </a:r>
          <a:endParaRPr lang="en-US" sz="1700" kern="1200"/>
        </a:p>
      </dsp:txBody>
      <dsp:txXfrm>
        <a:off x="52316" y="52316"/>
        <a:ext cx="6768229" cy="1681571"/>
      </dsp:txXfrm>
    </dsp:sp>
    <dsp:sp modelId="{71CD140F-3A51-4C17-8AAC-E5EEBDC14FC0}">
      <dsp:nvSpPr>
        <dsp:cNvPr id="0" name=""/>
        <dsp:cNvSpPr/>
      </dsp:nvSpPr>
      <dsp:spPr>
        <a:xfrm>
          <a:off x="1520189" y="2183138"/>
          <a:ext cx="8614410" cy="1786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Σύμφωνα τους Lambert κ.ά. (2008</a:t>
          </a:r>
          <a:r>
            <a:rPr lang="en-US" sz="1700" kern="1200"/>
            <a:t>, </a:t>
          </a:r>
          <a:r>
            <a:rPr lang="el-GR" sz="1700" kern="1200"/>
            <a:t>σελ. 2)</a:t>
          </a:r>
          <a:r>
            <a:rPr lang="en-US" sz="1700" kern="1200"/>
            <a:t> </a:t>
          </a:r>
          <a:r>
            <a:rPr lang="el-GR" sz="1700" kern="1200"/>
            <a:t>η </a:t>
          </a:r>
          <a:r>
            <a:rPr lang="el-GR" sz="1700" b="1" kern="1200"/>
            <a:t>διαχείριση της εφοδιαστικής αλυσίδας </a:t>
          </a:r>
          <a:r>
            <a:rPr lang="el-GR" sz="1700" kern="1200"/>
            <a:t>(</a:t>
          </a:r>
          <a:r>
            <a:rPr lang="en-US" sz="1700" kern="1200"/>
            <a:t>SCM</a:t>
          </a:r>
          <a:r>
            <a:rPr lang="el-GR" sz="1700" kern="1200"/>
            <a:t>) ως "η ενσωμάτωση όλων των βασικών επιχειρηματικών διαδικασιών από τον τελικό χρήστη μέχρι των αρχικών προμηθευτών, η οποία παρέχει προϊόντα, υπηρεσίες και πληροφορίες, τα οποία προσθέτουν αξία για τους πελάτες και άλλους ενδιαφερόμενους".</a:t>
          </a:r>
          <a:endParaRPr lang="en-US" sz="1700" kern="1200"/>
        </a:p>
      </dsp:txBody>
      <dsp:txXfrm>
        <a:off x="1572505" y="2235454"/>
        <a:ext cx="5828555" cy="1681571"/>
      </dsp:txXfrm>
    </dsp:sp>
    <dsp:sp modelId="{D7410781-F758-4203-AFDE-49F932282406}">
      <dsp:nvSpPr>
        <dsp:cNvPr id="0" name=""/>
        <dsp:cNvSpPr/>
      </dsp:nvSpPr>
      <dsp:spPr>
        <a:xfrm>
          <a:off x="7453377" y="1404154"/>
          <a:ext cx="1161032" cy="116103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14609" y="1404154"/>
        <a:ext cx="638568" cy="873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93AF-5290-470E-A11D-45D74CCAD941}">
      <dsp:nvSpPr>
        <dsp:cNvPr id="0" name=""/>
        <dsp:cNvSpPr/>
      </dsp:nvSpPr>
      <dsp:spPr>
        <a:xfrm>
          <a:off x="1237"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8AA49-B753-412B-BF70-D605DD818824}">
      <dsp:nvSpPr>
        <dsp:cNvPr id="0" name=""/>
        <dsp:cNvSpPr/>
      </dsp:nvSpPr>
      <dsp:spPr>
        <a:xfrm>
          <a:off x="483719"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Αλυσίδα εφοδιασμού → δίκτυο εταίρων που συλλογικά μετασχηματίζουν ένα βασικό αγαθό (προς τα πίσω) σε ένα τελικό προϊόν (προς τα εμπρός) στο οποίο δίδεται αξία από τους τελικούς πελάτες και οι οποίοι (εταίροι) διαχειρίζονται τις επιστροφές σε κάθε στάδιο.</a:t>
          </a:r>
          <a:endParaRPr lang="en-US" sz="2000" kern="1200" dirty="0"/>
        </a:p>
      </dsp:txBody>
      <dsp:txXfrm>
        <a:off x="564480" y="600330"/>
        <a:ext cx="4180817" cy="2595863"/>
      </dsp:txXfrm>
    </dsp:sp>
    <dsp:sp modelId="{BFCA5C81-41BC-4F58-B069-EFC6F09801CF}">
      <dsp:nvSpPr>
        <dsp:cNvPr id="0" name=""/>
        <dsp:cNvSpPr/>
      </dsp:nvSpPr>
      <dsp:spPr>
        <a:xfrm>
          <a:off x="5308541"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C6AE5-D97B-48F7-9FF7-9E62C1B76827}">
      <dsp:nvSpPr>
        <dsp:cNvPr id="0" name=""/>
        <dsp:cNvSpPr/>
      </dsp:nvSpPr>
      <dsp:spPr>
        <a:xfrm>
          <a:off x="5791023"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Ουσιαστικά, η διοίκηση της αλυσίδας εφοδιασμού ολοκληρώνει το μάνατζμεντ της προσφοράς και της ζήτησης μέσα σε κάθε εταιρεία και ανάμεσα σε διαφορετικές εταιρείες προκειμένου να εξυπηρετηθούν οι ανάγκες του τελικού πελάτη.</a:t>
          </a:r>
          <a:endParaRPr lang="en-US" sz="2000" kern="1200"/>
        </a:p>
      </dsp:txBody>
      <dsp:txXfrm>
        <a:off x="5871784" y="600330"/>
        <a:ext cx="4180817" cy="2595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9BF5-31EB-4635-A71B-03FCC72D539F}">
      <dsp:nvSpPr>
        <dsp:cNvPr id="0" name=""/>
        <dsp:cNvSpPr/>
      </dsp:nvSpPr>
      <dsp:spPr>
        <a:xfrm>
          <a:off x="5242" y="1122424"/>
          <a:ext cx="2186633" cy="10933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a:t>Logistics </a:t>
          </a:r>
          <a:r>
            <a:rPr lang="el-GR" sz="1400" kern="1200"/>
            <a:t>→ μάνατζμεντ υλικών και πληροφοριών.</a:t>
          </a:r>
          <a:endParaRPr lang="en-US" sz="1400" kern="1200"/>
        </a:p>
      </dsp:txBody>
      <dsp:txXfrm>
        <a:off x="5242" y="1122424"/>
        <a:ext cx="2186633" cy="1093316"/>
      </dsp:txXfrm>
    </dsp:sp>
    <dsp:sp modelId="{8842B160-C166-41C3-9532-D9756478747F}">
      <dsp:nvSpPr>
        <dsp:cNvPr id="0" name=""/>
        <dsp:cNvSpPr/>
      </dsp:nvSpPr>
      <dsp:spPr>
        <a:xfrm>
          <a:off x="2651069" y="1122424"/>
          <a:ext cx="2186633" cy="10933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a:t>Logistics εισροών (inbound logistics)</a:t>
          </a:r>
          <a:r>
            <a:rPr lang="el-GR" sz="1400" kern="1200"/>
            <a:t> → κρίκοι ανάμεσα στην κεντρική επιχείρηση και τους προμηθευτές προς τα πίσω.</a:t>
          </a:r>
          <a:endParaRPr lang="en-US" sz="1400" kern="1200"/>
        </a:p>
      </dsp:txBody>
      <dsp:txXfrm>
        <a:off x="2651069" y="1122424"/>
        <a:ext cx="2186633" cy="1093316"/>
      </dsp:txXfrm>
    </dsp:sp>
    <dsp:sp modelId="{B6FCBD98-4FD9-415A-AC37-5676953CC7CF}">
      <dsp:nvSpPr>
        <dsp:cNvPr id="0" name=""/>
        <dsp:cNvSpPr/>
      </dsp:nvSpPr>
      <dsp:spPr>
        <a:xfrm>
          <a:off x="5296896" y="1122424"/>
          <a:ext cx="2186633" cy="10933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a:t>Logistics εκροών (outbound logistics) </a:t>
          </a:r>
          <a:r>
            <a:rPr lang="el-GR" sz="1400" kern="1200"/>
            <a:t>→ κρίκοι ανάμεσα στην κεντρική επιχείρηση και τους πελάτες προς τα εμπρός.</a:t>
          </a:r>
          <a:endParaRPr lang="en-US" sz="1400" kern="1200"/>
        </a:p>
      </dsp:txBody>
      <dsp:txXfrm>
        <a:off x="5296896" y="1122424"/>
        <a:ext cx="2186633" cy="1093316"/>
      </dsp:txXfrm>
    </dsp:sp>
    <dsp:sp modelId="{7AAA5B94-1811-4283-A493-7B35626B28E2}">
      <dsp:nvSpPr>
        <dsp:cNvPr id="0" name=""/>
        <dsp:cNvSpPr/>
      </dsp:nvSpPr>
      <dsp:spPr>
        <a:xfrm>
          <a:off x="7942723" y="1122424"/>
          <a:ext cx="2186633" cy="10933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a:t>Εσωτερικά </a:t>
          </a:r>
          <a:r>
            <a:rPr lang="el-GR" sz="1400" b="1" kern="1200"/>
            <a:t>logistics (internal logistics)</a:t>
          </a:r>
          <a:r>
            <a:rPr lang="el-GR" sz="1400" kern="1200"/>
            <a:t> → σχεδιασμός και έλεγχος ροής υλικών μέσα στα όρια της κεντρικής επιχείρησης.</a:t>
          </a:r>
          <a:endParaRPr lang="en-US" sz="1400" kern="1200"/>
        </a:p>
      </dsp:txBody>
      <dsp:txXfrm>
        <a:off x="7942723" y="1122424"/>
        <a:ext cx="2186633" cy="1093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CA61-90EC-4E18-AD95-538B4E3DBB0C}">
      <dsp:nvSpPr>
        <dsp:cNvPr id="0" name=""/>
        <dsp:cNvSpPr/>
      </dsp:nvSpPr>
      <dsp:spPr>
        <a:xfrm>
          <a:off x="1296441" y="1104"/>
          <a:ext cx="3762325" cy="2389076"/>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765562-180E-496A-A4F8-8DB4B277E3D9}">
      <dsp:nvSpPr>
        <dsp:cNvPr id="0" name=""/>
        <dsp:cNvSpPr/>
      </dsp:nvSpPr>
      <dsp:spPr>
        <a:xfrm>
          <a:off x="1714477" y="398238"/>
          <a:ext cx="3762325" cy="2389076"/>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Τα Κανάλια Διανομής είναι μέρος των Καναλιών ΜΚΤ και αποτελούν τομέα υλοποίησης των αποφάσεων που λαμβάνονται στα πλαίσια της Διοίκησης/Διαχείρισης των Καναλιών ΜΚΤ. </a:t>
          </a:r>
          <a:endParaRPr lang="en-US" sz="2000" kern="1200"/>
        </a:p>
      </dsp:txBody>
      <dsp:txXfrm>
        <a:off x="1784451" y="468212"/>
        <a:ext cx="3622377" cy="2249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CDC32-9983-4DB9-9E3D-358D910A77FB}">
      <dsp:nvSpPr>
        <dsp:cNvPr id="0" name=""/>
        <dsp:cNvSpPr/>
      </dsp:nvSpPr>
      <dsp:spPr>
        <a:xfrm>
          <a:off x="322156" y="484"/>
          <a:ext cx="5060295" cy="1587349"/>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Το κανάλι διανομής είναι το δίκτυο επιχειρήσεων ή μεσαζόντων μέσω του οποίου ένα αγαθό ή μια υπηρεσία περνάει μέχρι να φτάσει στον τελικό αγοραστή (τον τελικό καταναλωτή). </a:t>
          </a:r>
          <a:endParaRPr lang="en-US" sz="1800" kern="1200"/>
        </a:p>
      </dsp:txBody>
      <dsp:txXfrm>
        <a:off x="368648" y="46976"/>
        <a:ext cx="4967311" cy="1494365"/>
      </dsp:txXfrm>
    </dsp:sp>
    <dsp:sp modelId="{E1093CBF-E617-4B4A-95EB-B913E65E4D4B}">
      <dsp:nvSpPr>
        <dsp:cNvPr id="0" name=""/>
        <dsp:cNvSpPr/>
      </dsp:nvSpPr>
      <dsp:spPr>
        <a:xfrm rot="5400000">
          <a:off x="2554676" y="1627517"/>
          <a:ext cx="595255" cy="714307"/>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38011" y="1687043"/>
        <a:ext cx="428585" cy="416679"/>
      </dsp:txXfrm>
    </dsp:sp>
    <dsp:sp modelId="{C417BD14-E244-4703-BA91-DF4C8CC4286F}">
      <dsp:nvSpPr>
        <dsp:cNvPr id="0" name=""/>
        <dsp:cNvSpPr/>
      </dsp:nvSpPr>
      <dsp:spPr>
        <a:xfrm>
          <a:off x="322156" y="2381508"/>
          <a:ext cx="5060295" cy="1587349"/>
        </a:xfrm>
        <a:prstGeom prst="roundRect">
          <a:avLst>
            <a:gd name="adj" fmla="val 10000"/>
          </a:avLst>
        </a:prstGeom>
        <a:solidFill>
          <a:schemeClr val="accent6">
            <a:shade val="80000"/>
            <a:hueOff val="565198"/>
            <a:satOff val="-23989"/>
            <a:lumOff val="32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Τα κανάλια διανομής μπορεί να περιλαμβάνουν</a:t>
          </a:r>
          <a:r>
            <a:rPr lang="en-US" sz="1800" kern="1200"/>
            <a:t>:</a:t>
          </a:r>
        </a:p>
        <a:p>
          <a:pPr marL="114300" lvl="1" indent="-114300" algn="l" defTabSz="622300">
            <a:lnSpc>
              <a:spcPct val="90000"/>
            </a:lnSpc>
            <a:spcBef>
              <a:spcPct val="0"/>
            </a:spcBef>
            <a:spcAft>
              <a:spcPct val="15000"/>
            </a:spcAft>
            <a:buChar char="•"/>
          </a:pPr>
          <a:r>
            <a:rPr lang="el-GR" sz="1400" kern="1200"/>
            <a:t>χονδρέμπορους, </a:t>
          </a:r>
          <a:endParaRPr lang="en-US" sz="1400" kern="1200"/>
        </a:p>
        <a:p>
          <a:pPr marL="114300" lvl="1" indent="-114300" algn="l" defTabSz="622300">
            <a:lnSpc>
              <a:spcPct val="90000"/>
            </a:lnSpc>
            <a:spcBef>
              <a:spcPct val="0"/>
            </a:spcBef>
            <a:spcAft>
              <a:spcPct val="15000"/>
            </a:spcAft>
            <a:buChar char="•"/>
          </a:pPr>
          <a:r>
            <a:rPr lang="el-GR" sz="1400" kern="1200"/>
            <a:t>λιανοπωλητές, </a:t>
          </a:r>
          <a:endParaRPr lang="en-US" sz="1400" kern="1200"/>
        </a:p>
        <a:p>
          <a:pPr marL="114300" lvl="1" indent="-114300" algn="l" defTabSz="622300">
            <a:lnSpc>
              <a:spcPct val="90000"/>
            </a:lnSpc>
            <a:spcBef>
              <a:spcPct val="0"/>
            </a:spcBef>
            <a:spcAft>
              <a:spcPct val="15000"/>
            </a:spcAft>
            <a:buChar char="•"/>
          </a:pPr>
          <a:r>
            <a:rPr lang="el-GR" sz="1400" kern="1200"/>
            <a:t>διανομείς και </a:t>
          </a:r>
          <a:endParaRPr lang="en-US" sz="1400" kern="1200"/>
        </a:p>
        <a:p>
          <a:pPr marL="114300" lvl="1" indent="-114300" algn="l" defTabSz="622300">
            <a:lnSpc>
              <a:spcPct val="90000"/>
            </a:lnSpc>
            <a:spcBef>
              <a:spcPct val="0"/>
            </a:spcBef>
            <a:spcAft>
              <a:spcPct val="15000"/>
            </a:spcAft>
            <a:buChar char="•"/>
          </a:pPr>
          <a:r>
            <a:rPr lang="el-GR" sz="1400" kern="1200"/>
            <a:t>Διαδίκτυο. </a:t>
          </a:r>
          <a:endParaRPr lang="en-US" sz="1400" kern="1200"/>
        </a:p>
      </dsp:txBody>
      <dsp:txXfrm>
        <a:off x="368648" y="2428000"/>
        <a:ext cx="4967311" cy="1494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F002E-4D92-473F-8353-877092A32BFC}">
      <dsp:nvSpPr>
        <dsp:cNvPr id="0" name=""/>
        <dsp:cNvSpPr/>
      </dsp:nvSpPr>
      <dsp:spPr>
        <a:xfrm>
          <a:off x="1361" y="1364505"/>
          <a:ext cx="5310024" cy="31860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Μία από τις πρωταρχικές λειτουργίες των καναλιών διανομής στο διεθνές εμπόριο είναι η διευκόλυνση της αποτελεσματικής διακίνησης αγαθών πέρα από τα σύνορα. </a:t>
          </a:r>
          <a:endParaRPr lang="en-US" sz="1800" kern="1200" dirty="0"/>
        </a:p>
        <a:p>
          <a:pPr marL="114300" lvl="1" indent="-114300" algn="l" defTabSz="622300">
            <a:lnSpc>
              <a:spcPct val="90000"/>
            </a:lnSpc>
            <a:spcBef>
              <a:spcPct val="0"/>
            </a:spcBef>
            <a:spcAft>
              <a:spcPct val="15000"/>
            </a:spcAft>
            <a:buChar char="•"/>
          </a:pPr>
          <a:r>
            <a:rPr lang="el-GR" sz="1400" kern="1200"/>
            <a:t>Το διεθνές εμπόριο περιλαμβάνει συχνά πολύπλοκα logistics, συμπεριλαμβανομένων των μεταφορών, του εκτελωνισμού και της αποθήκευσης. Τα κανάλια διανομής συμβάλλουν στον εξορθολογισμό αυτών των διαδικασιών, διασφαλίζοντας ότι τα προϊόντα φθάνουν εγκαίρως στον προορισμό τους. </a:t>
          </a:r>
          <a:endParaRPr lang="en-US" sz="1400" kern="1200"/>
        </a:p>
        <a:p>
          <a:pPr marL="114300" lvl="1" indent="-114300" algn="l" defTabSz="622300">
            <a:lnSpc>
              <a:spcPct val="90000"/>
            </a:lnSpc>
            <a:spcBef>
              <a:spcPct val="0"/>
            </a:spcBef>
            <a:spcAft>
              <a:spcPct val="15000"/>
            </a:spcAft>
            <a:buChar char="•"/>
          </a:pPr>
          <a:r>
            <a:rPr lang="el-GR" sz="1400" kern="1200" dirty="0"/>
            <a:t>Τα αξιόπιστα κανάλια διανομής μπορούν να μειώσουν τους χρόνους παράδοσης και να μειώσουν το κόστος, που αποτελούν κρίσιμους παράγοντες για τη διατήρηση της ανταγωνιστικότητας στην παγκόσμια αγορά.</a:t>
          </a:r>
          <a:endParaRPr lang="en-US" sz="1400" kern="1200" dirty="0"/>
        </a:p>
      </dsp:txBody>
      <dsp:txXfrm>
        <a:off x="1361" y="1364505"/>
        <a:ext cx="5310024" cy="3186014"/>
      </dsp:txXfrm>
    </dsp:sp>
    <dsp:sp modelId="{D449DEEE-1FD8-4D0E-9B64-37571CE9FEF7}">
      <dsp:nvSpPr>
        <dsp:cNvPr id="0" name=""/>
        <dsp:cNvSpPr/>
      </dsp:nvSpPr>
      <dsp:spPr>
        <a:xfrm>
          <a:off x="5842388" y="1364505"/>
          <a:ext cx="5310024" cy="31860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Τα κανάλια διανομής παρέχουν πολύτιμες γνώσεις για την αγορά και πρόσβαση σε τοπικά δίκτυα. </a:t>
          </a:r>
          <a:endParaRPr lang="en-US" sz="1800" kern="1200"/>
        </a:p>
        <a:p>
          <a:pPr marL="114300" lvl="1" indent="-114300" algn="l" defTabSz="622300">
            <a:lnSpc>
              <a:spcPct val="90000"/>
            </a:lnSpc>
            <a:spcBef>
              <a:spcPct val="0"/>
            </a:spcBef>
            <a:spcAft>
              <a:spcPct val="15000"/>
            </a:spcAft>
            <a:buChar char="•"/>
          </a:pPr>
          <a:r>
            <a:rPr lang="el-GR" sz="1400" kern="1200"/>
            <a:t>Οι διαμεσολαβητές, όπως οι πράκτορες και οι διανομείς, συχνά έχουν βαθιά γνώση των τοπικών αγορών, συμπεριλαμβανομένων των προτιμήσεων των καταναλωτών, των πολιτισμικών αποχρώσεων και των κανονιστικών απαιτήσεων. </a:t>
          </a:r>
          <a:endParaRPr lang="en-US" sz="1400" kern="1200"/>
        </a:p>
        <a:p>
          <a:pPr marL="114300" lvl="1" indent="-114300" algn="l" defTabSz="622300">
            <a:lnSpc>
              <a:spcPct val="90000"/>
            </a:lnSpc>
            <a:spcBef>
              <a:spcPct val="0"/>
            </a:spcBef>
            <a:spcAft>
              <a:spcPct val="15000"/>
            </a:spcAft>
            <a:buChar char="•"/>
          </a:pPr>
          <a:r>
            <a:rPr lang="el-GR" sz="1400" kern="1200"/>
            <a:t>Αυτή η τοπική εμπειρογνωμοσύνη επιτρέπει στις επιχειρήσεις να προσαρμόζουν τα προϊόντα και τις στρατηγικές μάρκετινγκ ώστε να ανταποκρίνονται καλύτερα στις ανάγκες των ξένων πελατών, βελτιώνοντας τελικά τις πιθανότητες επιτυχίας τους στις νέες αγορές.</a:t>
          </a:r>
          <a:endParaRPr lang="en-US" sz="1400" kern="1200"/>
        </a:p>
      </dsp:txBody>
      <dsp:txXfrm>
        <a:off x="5842388" y="1364505"/>
        <a:ext cx="5310024" cy="31860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B9158-4302-4D99-A34D-29D4F4FB6508}">
      <dsp:nvSpPr>
        <dsp:cNvPr id="0" name=""/>
        <dsp:cNvSpPr/>
      </dsp:nvSpPr>
      <dsp:spPr>
        <a:xfrm>
          <a:off x="0" y="929247"/>
          <a:ext cx="2850356" cy="1809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17CCE-5E7C-4242-BBFC-AE378AD3D134}">
      <dsp:nvSpPr>
        <dsp:cNvPr id="0" name=""/>
        <dsp:cNvSpPr/>
      </dsp:nvSpPr>
      <dsp:spPr>
        <a:xfrm>
          <a:off x="316706" y="1230118"/>
          <a:ext cx="2850356" cy="18099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Οι επιτυχημένοι οργανισμοί αναπτύσσουν αποτελεσματικές συνεργασίες με σεβασμό μεταξύ των ομάδων μάρκετινγκ και εφοδιαστικής αλυσίδας. </a:t>
          </a:r>
          <a:endParaRPr lang="en-US" sz="1300" kern="1200"/>
        </a:p>
      </dsp:txBody>
      <dsp:txXfrm>
        <a:off x="369718" y="1283130"/>
        <a:ext cx="2744332" cy="1703952"/>
      </dsp:txXfrm>
    </dsp:sp>
    <dsp:sp modelId="{9DEBB13E-B44C-413A-AB74-DEDD415F59A4}">
      <dsp:nvSpPr>
        <dsp:cNvPr id="0" name=""/>
        <dsp:cNvSpPr/>
      </dsp:nvSpPr>
      <dsp:spPr>
        <a:xfrm>
          <a:off x="3483768" y="929247"/>
          <a:ext cx="2850356" cy="1809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893FD-CABD-42E9-AE57-95B56D9C3495}">
      <dsp:nvSpPr>
        <dsp:cNvPr id="0" name=""/>
        <dsp:cNvSpPr/>
      </dsp:nvSpPr>
      <dsp:spPr>
        <a:xfrm>
          <a:off x="3800475" y="1230118"/>
          <a:ext cx="2850356" cy="18099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Όταν η ομάδα της αλυσίδας εφοδιασμού κατανοεί τη δυναμική της αγοράς και τα σημεία ευελιξίας στο προϊόν και την τιμολόγηση, είναι σε θέση να βελτιστοποιήσει καλύτερα τη διαδικασία διανομής. </a:t>
          </a:r>
          <a:endParaRPr lang="en-US" sz="1300" kern="1200"/>
        </a:p>
      </dsp:txBody>
      <dsp:txXfrm>
        <a:off x="3853487" y="1283130"/>
        <a:ext cx="2744332" cy="1703952"/>
      </dsp:txXfrm>
    </dsp:sp>
    <dsp:sp modelId="{441537E3-C2C1-4EC9-B1C2-2BCFBFC3A9E8}">
      <dsp:nvSpPr>
        <dsp:cNvPr id="0" name=""/>
        <dsp:cNvSpPr/>
      </dsp:nvSpPr>
      <dsp:spPr>
        <a:xfrm>
          <a:off x="6967537" y="929247"/>
          <a:ext cx="2850356" cy="1809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6E01C-27B0-40A5-A0B5-0AFA03CD2126}">
      <dsp:nvSpPr>
        <dsp:cNvPr id="0" name=""/>
        <dsp:cNvSpPr/>
      </dsp:nvSpPr>
      <dsp:spPr>
        <a:xfrm>
          <a:off x="7284243" y="1230118"/>
          <a:ext cx="2850356" cy="18099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Όταν το μάρκετινγκ έχει το πλεονέκτημα της αποτελεσματικής διαχείρισης της εφοδιαστικής αλυσίδας -που είναι η ανάλυση και η βελτιστοποίηση της διανομής εντός και εκτός των καναλιών μάρκετινγκ- παρέχεται μεγαλύτερη αξία στους πελάτες.</a:t>
          </a:r>
          <a:endParaRPr lang="en-US" sz="1300" kern="1200"/>
        </a:p>
      </dsp:txBody>
      <dsp:txXfrm>
        <a:off x="7337255" y="1283130"/>
        <a:ext cx="2744332" cy="17039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6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655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99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9691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04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2057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249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64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8735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694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10/1/2024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8104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10/1/2024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08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rgiostrou@unipi.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im.co.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63E1873-E6CB-1D47-80E6-36C718EE5A26}"/>
              </a:ext>
            </a:extLst>
          </p:cNvPr>
          <p:cNvSpPr>
            <a:spLocks noGrp="1"/>
          </p:cNvSpPr>
          <p:nvPr>
            <p:ph type="ctrTitle"/>
          </p:nvPr>
        </p:nvSpPr>
        <p:spPr>
          <a:xfrm>
            <a:off x="7502924" y="1398850"/>
            <a:ext cx="3282152" cy="2030150"/>
          </a:xfrm>
        </p:spPr>
        <p:txBody>
          <a:bodyPr>
            <a:normAutofit/>
          </a:bodyPr>
          <a:lstStyle/>
          <a:p>
            <a:r>
              <a:rPr lang="el-GR"/>
              <a:t>Διοικητική της Διανομής</a:t>
            </a:r>
            <a:endParaRPr lang="en-US" dirty="0"/>
          </a:p>
        </p:txBody>
      </p:sp>
      <p:sp>
        <p:nvSpPr>
          <p:cNvPr id="3" name="Υπότιτλος 2">
            <a:extLst>
              <a:ext uri="{FF2B5EF4-FFF2-40B4-BE49-F238E27FC236}">
                <a16:creationId xmlns:a16="http://schemas.microsoft.com/office/drawing/2014/main" id="{92740E31-2946-2E83-DC1D-EEB363C80BA3}"/>
              </a:ext>
            </a:extLst>
          </p:cNvPr>
          <p:cNvSpPr>
            <a:spLocks noGrp="1"/>
          </p:cNvSpPr>
          <p:nvPr>
            <p:ph type="subTitle" idx="1"/>
          </p:nvPr>
        </p:nvSpPr>
        <p:spPr>
          <a:xfrm>
            <a:off x="7569536" y="3712101"/>
            <a:ext cx="3148928" cy="732541"/>
          </a:xfrm>
        </p:spPr>
        <p:txBody>
          <a:bodyPr>
            <a:normAutofit/>
          </a:bodyPr>
          <a:lstStyle/>
          <a:p>
            <a:r>
              <a:rPr lang="el-GR" dirty="0"/>
              <a:t>Δρ. </a:t>
            </a:r>
            <a:r>
              <a:rPr lang="el-GR" dirty="0" err="1"/>
              <a:t>Στρουμπούλης</a:t>
            </a:r>
            <a:r>
              <a:rPr lang="el-GR" dirty="0"/>
              <a:t> Αστέριος</a:t>
            </a:r>
            <a:endParaRPr lang="en-US" dirty="0"/>
          </a:p>
        </p:txBody>
      </p:sp>
      <p:pic>
        <p:nvPicPr>
          <p:cNvPr id="19" name="Picture 3">
            <a:extLst>
              <a:ext uri="{FF2B5EF4-FFF2-40B4-BE49-F238E27FC236}">
                <a16:creationId xmlns:a16="http://schemas.microsoft.com/office/drawing/2014/main" id="{8814C5C0-9AFE-9E7E-A4DB-5D5C98B2B5F2}"/>
              </a:ext>
            </a:extLst>
          </p:cNvPr>
          <p:cNvPicPr>
            <a:picLocks noChangeAspect="1"/>
          </p:cNvPicPr>
          <p:nvPr/>
        </p:nvPicPr>
        <p:blipFill>
          <a:blip r:embed="rId2"/>
          <a:srcRect l="5614" r="35052" b="-1"/>
          <a:stretch/>
        </p:blipFill>
        <p:spPr>
          <a:xfrm>
            <a:off x="20" y="10"/>
            <a:ext cx="6095980" cy="6857989"/>
          </a:xfrm>
          <a:prstGeom prst="rect">
            <a:avLst/>
          </a:prstGeom>
        </p:spPr>
      </p:pic>
      <p:grpSp>
        <p:nvGrpSpPr>
          <p:cNvPr id="13" name="Group 1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14" name="Rectangle 1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Υπότιτλος 2">
            <a:extLst>
              <a:ext uri="{FF2B5EF4-FFF2-40B4-BE49-F238E27FC236}">
                <a16:creationId xmlns:a16="http://schemas.microsoft.com/office/drawing/2014/main" id="{943F0784-C830-D192-F9E8-53F231FD80B4}"/>
              </a:ext>
            </a:extLst>
          </p:cNvPr>
          <p:cNvSpPr txBox="1">
            <a:spLocks/>
          </p:cNvSpPr>
          <p:nvPr/>
        </p:nvSpPr>
        <p:spPr>
          <a:xfrm>
            <a:off x="7124700" y="5829300"/>
            <a:ext cx="4038600" cy="89477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2000" kern="1200">
                <a:solidFill>
                  <a:schemeClr val="tx2"/>
                </a:solidFill>
                <a:latin typeface="+mn-lt"/>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3"/>
              </a:rPr>
              <a:t>stergiostrou@unipi.gr</a:t>
            </a:r>
            <a:endParaRPr lang="en-US" dirty="0"/>
          </a:p>
          <a:p>
            <a:r>
              <a:rPr lang="en-US" sz="1800" dirty="0"/>
              <a:t>linkedin.com/in/asteriostrou/</a:t>
            </a:r>
          </a:p>
        </p:txBody>
      </p:sp>
    </p:spTree>
    <p:extLst>
      <p:ext uri="{BB962C8B-B14F-4D97-AF65-F5344CB8AC3E}">
        <p14:creationId xmlns:p14="http://schemas.microsoft.com/office/powerpoint/2010/main" val="339694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C1AF33-109E-51A8-C8C0-59E405568A20}"/>
              </a:ext>
            </a:extLst>
          </p:cNvPr>
          <p:cNvSpPr>
            <a:spLocks noGrp="1"/>
          </p:cNvSpPr>
          <p:nvPr>
            <p:ph type="title"/>
          </p:nvPr>
        </p:nvSpPr>
        <p:spPr/>
        <p:txBody>
          <a:bodyPr/>
          <a:lstStyle/>
          <a:p>
            <a:r>
              <a:rPr lang="en-US" dirty="0"/>
              <a:t>SCM &amp; Logistics</a:t>
            </a:r>
          </a:p>
        </p:txBody>
      </p:sp>
      <p:sp>
        <p:nvSpPr>
          <p:cNvPr id="3" name="Θέση περιεχομένου 2">
            <a:extLst>
              <a:ext uri="{FF2B5EF4-FFF2-40B4-BE49-F238E27FC236}">
                <a16:creationId xmlns:a16="http://schemas.microsoft.com/office/drawing/2014/main" id="{963DBDC5-F3C8-E474-32D6-3C86C5F445F7}"/>
              </a:ext>
            </a:extLst>
          </p:cNvPr>
          <p:cNvSpPr>
            <a:spLocks noGrp="1"/>
          </p:cNvSpPr>
          <p:nvPr>
            <p:ph idx="1"/>
          </p:nvPr>
        </p:nvSpPr>
        <p:spPr>
          <a:xfrm>
            <a:off x="1028700" y="2161903"/>
            <a:ext cx="10134600" cy="1911333"/>
          </a:xfrm>
        </p:spPr>
        <p:txBody>
          <a:bodyPr/>
          <a:lstStyle/>
          <a:p>
            <a:r>
              <a:rPr lang="el-GR" dirty="0"/>
              <a:t>Πολλές φορές οι έννοιες «</a:t>
            </a:r>
            <a:r>
              <a:rPr lang="el-GR" b="1" dirty="0" err="1"/>
              <a:t>Logistics</a:t>
            </a:r>
            <a:r>
              <a:rPr lang="el-GR" dirty="0"/>
              <a:t>» και «</a:t>
            </a:r>
            <a:r>
              <a:rPr lang="el-GR" b="1" i="1" dirty="0"/>
              <a:t>SCM</a:t>
            </a:r>
            <a:r>
              <a:rPr lang="el-GR" dirty="0"/>
              <a:t>» συγχέονται. </a:t>
            </a:r>
          </a:p>
          <a:p>
            <a:r>
              <a:rPr lang="el-GR" dirty="0"/>
              <a:t>Αρχικά, η έννοια των «</a:t>
            </a:r>
            <a:r>
              <a:rPr lang="el-GR" b="1" dirty="0" err="1"/>
              <a:t>Logistics</a:t>
            </a:r>
            <a:r>
              <a:rPr lang="el-GR" dirty="0"/>
              <a:t>» αναφέρεται στις λειτουργίες εντός της επιχείρησης, ενώ οι «Αλυσίδες Εφοδιασμού» αναφέρονται στο δίκτυο, το οποίο έχει αναπτυχθεί μεταξύ ορισμένων επιχειρήσεων, για το συντονισμό των δραστηριοτήτων τους προκειμένου να φέρουν τα προϊόντα στην αγορά (</a:t>
            </a:r>
            <a:r>
              <a:rPr lang="el-GR" dirty="0" err="1"/>
              <a:t>Hugos</a:t>
            </a:r>
            <a:r>
              <a:rPr lang="el-GR" dirty="0"/>
              <a:t>, 2018). </a:t>
            </a:r>
          </a:p>
        </p:txBody>
      </p:sp>
      <p:sp>
        <p:nvSpPr>
          <p:cNvPr id="5" name="TextBox 4">
            <a:extLst>
              <a:ext uri="{FF2B5EF4-FFF2-40B4-BE49-F238E27FC236}">
                <a16:creationId xmlns:a16="http://schemas.microsoft.com/office/drawing/2014/main" id="{424FB1B7-86D6-7F19-6476-89CB29A7EA7E}"/>
              </a:ext>
            </a:extLst>
          </p:cNvPr>
          <p:cNvSpPr txBox="1"/>
          <p:nvPr/>
        </p:nvSpPr>
        <p:spPr>
          <a:xfrm>
            <a:off x="1028699" y="4093441"/>
            <a:ext cx="10134599" cy="1015663"/>
          </a:xfrm>
          <a:prstGeom prst="rect">
            <a:avLst/>
          </a:prstGeom>
          <a:noFill/>
        </p:spPr>
        <p:txBody>
          <a:bodyPr wrap="square">
            <a:spAutoFit/>
          </a:bodyPr>
          <a:lstStyle/>
          <a:p>
            <a:r>
              <a:rPr lang="el-GR" sz="2000" dirty="0">
                <a:solidFill>
                  <a:schemeClr val="tx2"/>
                </a:solidFill>
              </a:rPr>
              <a:t>Η διαχείριση της εφοδιαστικής αλυσίδας εκτός από τα «</a:t>
            </a:r>
            <a:r>
              <a:rPr lang="el-GR" sz="2000" dirty="0" err="1">
                <a:solidFill>
                  <a:schemeClr val="tx2"/>
                </a:solidFill>
              </a:rPr>
              <a:t>Logistics</a:t>
            </a:r>
            <a:r>
              <a:rPr lang="el-GR" sz="2000" dirty="0">
                <a:solidFill>
                  <a:schemeClr val="tx2"/>
                </a:solidFill>
              </a:rPr>
              <a:t>» συμμετέχει και σε άλλες δραστηριότητες όπως το Μάρκετινγκ, η Έρευνα &amp; Ανάπτυξη (R&amp;D), η χρηματοδότηση, η παραγωγή και η εξυπηρέτηση πελατών (</a:t>
            </a:r>
            <a:r>
              <a:rPr lang="el-GR" sz="2000" dirty="0" err="1">
                <a:solidFill>
                  <a:schemeClr val="tx2"/>
                </a:solidFill>
              </a:rPr>
              <a:t>Myerson</a:t>
            </a:r>
            <a:r>
              <a:rPr lang="el-GR" sz="2000" dirty="0">
                <a:solidFill>
                  <a:schemeClr val="tx2"/>
                </a:solidFill>
              </a:rPr>
              <a:t>, 2015).</a:t>
            </a:r>
            <a:endParaRPr lang="en-US" sz="2000" dirty="0">
              <a:solidFill>
                <a:schemeClr val="tx2"/>
              </a:solidFill>
            </a:endParaRPr>
          </a:p>
        </p:txBody>
      </p:sp>
    </p:spTree>
    <p:extLst>
      <p:ext uri="{BB962C8B-B14F-4D97-AF65-F5344CB8AC3E}">
        <p14:creationId xmlns:p14="http://schemas.microsoft.com/office/powerpoint/2010/main" val="405622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7F34F9-F7CE-4D62-8F8B-2E98B0394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AEC8AF-1896-43A9-BF10-CE06FD254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199BD9-A6EE-4972-BFB5-2AAE28288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944DBB-C79D-95CC-EB06-79FE11B534BC}"/>
              </a:ext>
            </a:extLst>
          </p:cNvPr>
          <p:cNvSpPr>
            <a:spLocks noGrp="1"/>
          </p:cNvSpPr>
          <p:nvPr>
            <p:ph type="title"/>
          </p:nvPr>
        </p:nvSpPr>
        <p:spPr>
          <a:xfrm>
            <a:off x="1324533" y="1066798"/>
            <a:ext cx="3301255" cy="2668172"/>
          </a:xfrm>
        </p:spPr>
        <p:txBody>
          <a:bodyPr anchor="b">
            <a:normAutofit/>
          </a:bodyPr>
          <a:lstStyle/>
          <a:p>
            <a:pPr algn="ctr"/>
            <a:r>
              <a:rPr lang="el-GR" dirty="0"/>
              <a:t>Κανάλια Μάρκετινγκ (</a:t>
            </a:r>
            <a:r>
              <a:rPr lang="en-US" dirty="0"/>
              <a:t>MKT Channels</a:t>
            </a:r>
            <a:r>
              <a:rPr lang="el-GR" dirty="0"/>
              <a:t>)</a:t>
            </a:r>
            <a:endParaRPr lang="en-US" dirty="0"/>
          </a:p>
        </p:txBody>
      </p:sp>
      <p:sp>
        <p:nvSpPr>
          <p:cNvPr id="3" name="Θέση περιεχομένου 2">
            <a:extLst>
              <a:ext uri="{FF2B5EF4-FFF2-40B4-BE49-F238E27FC236}">
                <a16:creationId xmlns:a16="http://schemas.microsoft.com/office/drawing/2014/main" id="{D7DA28A6-2A71-C86D-EAC1-0AE4055B64B8}"/>
              </a:ext>
            </a:extLst>
          </p:cNvPr>
          <p:cNvSpPr>
            <a:spLocks noGrp="1"/>
          </p:cNvSpPr>
          <p:nvPr>
            <p:ph idx="1"/>
          </p:nvPr>
        </p:nvSpPr>
        <p:spPr>
          <a:xfrm>
            <a:off x="5952974" y="1066799"/>
            <a:ext cx="5172227" cy="4696495"/>
          </a:xfrm>
        </p:spPr>
        <p:txBody>
          <a:bodyPr anchor="ctr">
            <a:normAutofit/>
          </a:bodyPr>
          <a:lstStyle/>
          <a:p>
            <a:r>
              <a:rPr lang="en-US" dirty="0"/>
              <a:t>T</a:t>
            </a:r>
            <a:r>
              <a:rPr lang="el-GR" dirty="0"/>
              <a:t>α Κανάλια Μάρκετινγκ μπορούν να ορισθούν ως ένα οργανωμένο σύστημα συμμετεχόντων και οργανισμών το οποίο, σε συνδυασμό, εκτελεί όλες τις δραστηριότητες που απαιτούνται για να συνδέσει τη προσφορά με τη ζήτηση και να επιτύχει την επίτευξη των πρωτογενών και δευτερογενών σκοπών της επιχείρησης.</a:t>
            </a:r>
            <a:endParaRPr lang="en-US" dirty="0"/>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41417" y="4244117"/>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99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7CB5A-9713-EAB9-A1E3-647A5258EDE9}"/>
              </a:ext>
            </a:extLst>
          </p:cNvPr>
          <p:cNvSpPr>
            <a:spLocks noGrp="1"/>
          </p:cNvSpPr>
          <p:nvPr>
            <p:ph type="title"/>
          </p:nvPr>
        </p:nvSpPr>
        <p:spPr/>
        <p:txBody>
          <a:bodyPr/>
          <a:lstStyle/>
          <a:p>
            <a:r>
              <a:rPr lang="el-GR" dirty="0"/>
              <a:t>Κανάλια Μάρκετινγκ (</a:t>
            </a:r>
            <a:r>
              <a:rPr lang="en-US" dirty="0"/>
              <a:t>MKT Channels)</a:t>
            </a:r>
          </a:p>
        </p:txBody>
      </p:sp>
      <p:sp>
        <p:nvSpPr>
          <p:cNvPr id="3" name="Θέση περιεχομένου 2">
            <a:extLst>
              <a:ext uri="{FF2B5EF4-FFF2-40B4-BE49-F238E27FC236}">
                <a16:creationId xmlns:a16="http://schemas.microsoft.com/office/drawing/2014/main" id="{C147001D-F087-E8DA-6409-28B580E3BA43}"/>
              </a:ext>
            </a:extLst>
          </p:cNvPr>
          <p:cNvSpPr>
            <a:spLocks noGrp="1"/>
          </p:cNvSpPr>
          <p:nvPr>
            <p:ph idx="1"/>
          </p:nvPr>
        </p:nvSpPr>
        <p:spPr/>
        <p:txBody>
          <a:bodyPr/>
          <a:lstStyle/>
          <a:p>
            <a:r>
              <a:rPr lang="el-GR" dirty="0"/>
              <a:t>Τα κανάλια </a:t>
            </a:r>
            <a:r>
              <a:rPr lang="en-US" dirty="0"/>
              <a:t>M</a:t>
            </a:r>
            <a:r>
              <a:rPr lang="el-GR" dirty="0" err="1"/>
              <a:t>άρκετινγκ</a:t>
            </a:r>
            <a:r>
              <a:rPr lang="el-GR" dirty="0"/>
              <a:t> είναι το σημείο όπου οι διαδικασίες </a:t>
            </a:r>
            <a:r>
              <a:rPr lang="el-GR" b="1" dirty="0"/>
              <a:t>δημιουργίας αξίας </a:t>
            </a:r>
            <a:r>
              <a:rPr lang="el-GR" dirty="0"/>
              <a:t>για τον πελάτη είναι πιο έντονες στην αλυσίδα εφοδιασμού. Συγκεκριμένα, στα κανάλια </a:t>
            </a:r>
            <a:r>
              <a:rPr lang="en-US" dirty="0"/>
              <a:t>M</a:t>
            </a:r>
            <a:r>
              <a:rPr lang="el-GR" dirty="0" err="1"/>
              <a:t>άρκετινγκ</a:t>
            </a:r>
            <a:r>
              <a:rPr lang="el-GR" dirty="0"/>
              <a:t> δοκιμάζονται οι τελικές πτυχές της αλυσίδας που δημιουργούν αξία στη σχέση της αλυσίδας με τους τελικούς πελάτες.</a:t>
            </a:r>
          </a:p>
          <a:p>
            <a:r>
              <a:rPr lang="el-GR" dirty="0"/>
              <a:t>Ένα κανάλι μάρκετινγκ αποτελείται από τους ανθρώπους, τους οργανισμούς και τις δραστηριότητες που είναι απαραίτητες για τη μεταφορά της κυριότητας των αγαθών από το σημείο παραγωγής στο σημείο κατανάλωσης. Είναι ο τρόπος με τον οποίο τα προϊόντα φτάνουν στον τελικό χρήστη, τον καταναλωτή, και είναι επίσης γνωστό ως κανάλι διανομής.</a:t>
            </a:r>
            <a:endParaRPr lang="en-US" dirty="0"/>
          </a:p>
        </p:txBody>
      </p:sp>
    </p:spTree>
    <p:extLst>
      <p:ext uri="{BB962C8B-B14F-4D97-AF65-F5344CB8AC3E}">
        <p14:creationId xmlns:p14="http://schemas.microsoft.com/office/powerpoint/2010/main" val="8465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98"/>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7FD6EC-4D99-4AB0-9AC8-CFBD9D47C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1" y="723900"/>
            <a:ext cx="10744199" cy="5398604"/>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FAD26BD-B263-F6BF-32CE-7FE9E7EB4EB7}"/>
              </a:ext>
            </a:extLst>
          </p:cNvPr>
          <p:cNvSpPr>
            <a:spLocks noGrp="1"/>
          </p:cNvSpPr>
          <p:nvPr>
            <p:ph type="title"/>
          </p:nvPr>
        </p:nvSpPr>
        <p:spPr>
          <a:xfrm>
            <a:off x="1857829" y="1074057"/>
            <a:ext cx="8476343" cy="1033077"/>
          </a:xfrm>
        </p:spPr>
        <p:txBody>
          <a:bodyPr anchor="b">
            <a:normAutofit/>
          </a:bodyPr>
          <a:lstStyle/>
          <a:p>
            <a:pPr algn="ctr"/>
            <a:r>
              <a:rPr lang="el-GR" dirty="0"/>
              <a:t>Κανάλια Διανομής (</a:t>
            </a:r>
            <a:r>
              <a:rPr lang="en-US" dirty="0"/>
              <a:t>Distribution Channels</a:t>
            </a:r>
            <a:r>
              <a:rPr lang="el-GR" dirty="0"/>
              <a:t>)</a:t>
            </a:r>
            <a:endParaRPr lang="en-US"/>
          </a:p>
        </p:txBody>
      </p:sp>
      <p:grpSp>
        <p:nvGrpSpPr>
          <p:cNvPr id="14" name="Group 13">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357309"/>
            <a:ext cx="867485" cy="115439"/>
            <a:chOff x="8910933" y="1861308"/>
            <a:chExt cx="867485" cy="115439"/>
          </a:xfrm>
        </p:grpSpPr>
        <p:sp>
          <p:nvSpPr>
            <p:cNvPr id="15" name="Rectangle 14">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Θέση περιεχομένου 2">
            <a:extLst>
              <a:ext uri="{FF2B5EF4-FFF2-40B4-BE49-F238E27FC236}">
                <a16:creationId xmlns:a16="http://schemas.microsoft.com/office/drawing/2014/main" id="{1D850B75-1083-72EB-8CF4-2F24C98A0133}"/>
              </a:ext>
            </a:extLst>
          </p:cNvPr>
          <p:cNvGraphicFramePr>
            <a:graphicFrameLocks noGrp="1"/>
          </p:cNvGraphicFramePr>
          <p:nvPr>
            <p:ph idx="1"/>
            <p:extLst>
              <p:ext uri="{D42A27DB-BD31-4B8C-83A1-F6EECF244321}">
                <p14:modId xmlns:p14="http://schemas.microsoft.com/office/powerpoint/2010/main" val="1912625113"/>
              </p:ext>
            </p:extLst>
          </p:nvPr>
        </p:nvGraphicFramePr>
        <p:xfrm>
          <a:off x="2576946" y="2253673"/>
          <a:ext cx="6773244" cy="278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21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2D48EF-4442-A977-3113-F1DBC02F8218}"/>
              </a:ext>
            </a:extLst>
          </p:cNvPr>
          <p:cNvSpPr>
            <a:spLocks noGrp="1"/>
          </p:cNvSpPr>
          <p:nvPr>
            <p:ph type="title"/>
          </p:nvPr>
        </p:nvSpPr>
        <p:spPr/>
        <p:txBody>
          <a:bodyPr/>
          <a:lstStyle/>
          <a:p>
            <a:r>
              <a:rPr lang="el-GR" dirty="0"/>
              <a:t>Κανάλια Διανομής (</a:t>
            </a:r>
            <a:r>
              <a:rPr lang="en-US" dirty="0"/>
              <a:t>Distribution Channels)</a:t>
            </a:r>
          </a:p>
        </p:txBody>
      </p:sp>
      <p:graphicFrame>
        <p:nvGraphicFramePr>
          <p:cNvPr id="11" name="Θέση περιεχομένου 2">
            <a:extLst>
              <a:ext uri="{FF2B5EF4-FFF2-40B4-BE49-F238E27FC236}">
                <a16:creationId xmlns:a16="http://schemas.microsoft.com/office/drawing/2014/main" id="{1F50B1BC-FFB1-C9C1-6F0B-62FE56B1E536}"/>
              </a:ext>
            </a:extLst>
          </p:cNvPr>
          <p:cNvGraphicFramePr>
            <a:graphicFrameLocks noGrp="1"/>
          </p:cNvGraphicFramePr>
          <p:nvPr>
            <p:ph idx="1"/>
            <p:extLst>
              <p:ext uri="{D42A27DB-BD31-4B8C-83A1-F6EECF244321}">
                <p14:modId xmlns:p14="http://schemas.microsoft.com/office/powerpoint/2010/main" val="2412434066"/>
              </p:ext>
            </p:extLst>
          </p:nvPr>
        </p:nvGraphicFramePr>
        <p:xfrm>
          <a:off x="391391" y="2164758"/>
          <a:ext cx="5704609"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Εικόνα 6" descr="Εικόνα που περιέχει κείμενο, στιγμιότυπο οθόνης, καρτούν, σχεδίαση">
            <a:extLst>
              <a:ext uri="{FF2B5EF4-FFF2-40B4-BE49-F238E27FC236}">
                <a16:creationId xmlns:a16="http://schemas.microsoft.com/office/drawing/2014/main" id="{2214F499-7535-510D-AF9D-06F81696E1EA}"/>
              </a:ext>
            </a:extLst>
          </p:cNvPr>
          <p:cNvPicPr>
            <a:picLocks noChangeAspect="1"/>
          </p:cNvPicPr>
          <p:nvPr/>
        </p:nvPicPr>
        <p:blipFill rotWithShape="1">
          <a:blip r:embed="rId7">
            <a:extLst>
              <a:ext uri="{28A0092B-C50C-407E-A947-70E740481C1C}">
                <a14:useLocalDpi xmlns:a14="http://schemas.microsoft.com/office/drawing/2010/main" val="0"/>
              </a:ext>
            </a:extLst>
          </a:blip>
          <a:srcRect b="7992"/>
          <a:stretch/>
        </p:blipFill>
        <p:spPr>
          <a:xfrm>
            <a:off x="6224155" y="2574727"/>
            <a:ext cx="5576454" cy="3420541"/>
          </a:xfrm>
          <a:prstGeom prst="rect">
            <a:avLst/>
          </a:prstGeom>
        </p:spPr>
      </p:pic>
    </p:spTree>
    <p:extLst>
      <p:ext uri="{BB962C8B-B14F-4D97-AF65-F5344CB8AC3E}">
        <p14:creationId xmlns:p14="http://schemas.microsoft.com/office/powerpoint/2010/main" val="16347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3D66257-63F7-59D7-8720-817569C675B1}"/>
              </a:ext>
            </a:extLst>
          </p:cNvPr>
          <p:cNvSpPr>
            <a:spLocks noGrp="1"/>
          </p:cNvSpPr>
          <p:nvPr>
            <p:ph type="title"/>
          </p:nvPr>
        </p:nvSpPr>
        <p:spPr>
          <a:xfrm>
            <a:off x="6849264" y="733100"/>
            <a:ext cx="4618836" cy="1275669"/>
          </a:xfrm>
        </p:spPr>
        <p:txBody>
          <a:bodyPr anchor="b">
            <a:normAutofit/>
          </a:bodyPr>
          <a:lstStyle/>
          <a:p>
            <a:pPr algn="ctr"/>
            <a:r>
              <a:rPr lang="en-US" dirty="0"/>
              <a:t>Global</a:t>
            </a:r>
            <a:r>
              <a:rPr lang="el-GR" dirty="0"/>
              <a:t>/ </a:t>
            </a:r>
            <a:r>
              <a:rPr lang="en-US" dirty="0"/>
              <a:t>International Trade</a:t>
            </a:r>
            <a:endParaRPr lang="en-US"/>
          </a:p>
        </p:txBody>
      </p:sp>
      <p:sp>
        <p:nvSpPr>
          <p:cNvPr id="6" name="Θέση περιεχομένου 5">
            <a:extLst>
              <a:ext uri="{FF2B5EF4-FFF2-40B4-BE49-F238E27FC236}">
                <a16:creationId xmlns:a16="http://schemas.microsoft.com/office/drawing/2014/main" id="{A7D6AB31-5387-713C-40BB-79B0CA29B282}"/>
              </a:ext>
            </a:extLst>
          </p:cNvPr>
          <p:cNvSpPr>
            <a:spLocks noGrp="1"/>
          </p:cNvSpPr>
          <p:nvPr>
            <p:ph idx="1"/>
          </p:nvPr>
        </p:nvSpPr>
        <p:spPr>
          <a:xfrm>
            <a:off x="6849264" y="2097537"/>
            <a:ext cx="4696191" cy="3646885"/>
          </a:xfrm>
        </p:spPr>
        <p:txBody>
          <a:bodyPr anchor="t">
            <a:normAutofit fontScale="77500" lnSpcReduction="20000"/>
          </a:bodyPr>
          <a:lstStyle/>
          <a:p>
            <a:pPr algn="just"/>
            <a:r>
              <a:rPr lang="el-GR" dirty="0"/>
              <a:t>Τα κανάλια διανομής διαδραματίζουν κρίσιμο ρόλο στην επιτυχία του διεθνούς εμπορίου, καθώς λειτουργούν ως γέφυρα μεταξύ παραγωγών και καταναλωτών σε διάφορες χώρες. </a:t>
            </a:r>
          </a:p>
          <a:p>
            <a:pPr algn="just"/>
            <a:r>
              <a:rPr lang="el-GR" dirty="0"/>
              <a:t>Τα κανάλια αυτά είναι τα δίκτυα μέσω των οποίων τα αγαθά και οι υπηρεσίες μετακινούνται από τους παραγωγούς στους τελικούς πελάτες και περιλαμβάνουν διάφορους μεσάζοντες, όπως χονδρέμπορους, λιανοπωλητές, αντιπροσώπους και </a:t>
            </a:r>
            <a:r>
              <a:rPr lang="el-GR" dirty="0" err="1"/>
              <a:t>παρόχους</a:t>
            </a:r>
            <a:r>
              <a:rPr lang="el-GR" dirty="0"/>
              <a:t> εφοδιαστικής. Η κατανόηση της σημασίας τους είναι απαραίτητη για τις επιχειρήσεις που επιθυμούν να επεκταθούν στις παγκόσμιες αγορές.</a:t>
            </a:r>
            <a:endParaRPr lang="en-US" dirty="0"/>
          </a:p>
        </p:txBody>
      </p:sp>
      <p:pic>
        <p:nvPicPr>
          <p:cNvPr id="7" name="Εικόνα 6" descr="Εικόνα που περιέχει αεροσκάφος, όχημα, μεταφορά, αεροπλάνο&#10;&#10;Περιγραφή που δημιουργήθηκε αυτόματα">
            <a:extLst>
              <a:ext uri="{FF2B5EF4-FFF2-40B4-BE49-F238E27FC236}">
                <a16:creationId xmlns:a16="http://schemas.microsoft.com/office/drawing/2014/main" id="{D3533B6E-1884-0002-61E3-1C9282A47657}"/>
              </a:ext>
            </a:extLst>
          </p:cNvPr>
          <p:cNvPicPr>
            <a:picLocks noChangeAspect="1"/>
          </p:cNvPicPr>
          <p:nvPr/>
        </p:nvPicPr>
        <p:blipFill>
          <a:blip r:embed="rId2">
            <a:alphaModFix/>
          </a:blip>
          <a:srcRect l="15125" r="21319"/>
          <a:stretch/>
        </p:blipFill>
        <p:spPr>
          <a:xfrm>
            <a:off x="1682" y="10"/>
            <a:ext cx="6096000" cy="6857990"/>
          </a:xfrm>
          <a:prstGeom prst="rect">
            <a:avLst/>
          </a:prstGeom>
        </p:spPr>
      </p:pic>
      <p:grpSp>
        <p:nvGrpSpPr>
          <p:cNvPr id="18" name="Group 17">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9" name="Rectangle 18">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367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2">
            <a:extLst>
              <a:ext uri="{FF2B5EF4-FFF2-40B4-BE49-F238E27FC236}">
                <a16:creationId xmlns:a16="http://schemas.microsoft.com/office/drawing/2014/main" id="{9AEE94EA-59C2-C64C-4725-94A37F15A71D}"/>
              </a:ext>
            </a:extLst>
          </p:cNvPr>
          <p:cNvGraphicFramePr>
            <a:graphicFrameLocks noGrp="1"/>
          </p:cNvGraphicFramePr>
          <p:nvPr>
            <p:ph idx="1"/>
            <p:extLst>
              <p:ext uri="{D42A27DB-BD31-4B8C-83A1-F6EECF244321}">
                <p14:modId xmlns:p14="http://schemas.microsoft.com/office/powerpoint/2010/main" val="3725937735"/>
              </p:ext>
            </p:extLst>
          </p:nvPr>
        </p:nvGraphicFramePr>
        <p:xfrm>
          <a:off x="476249" y="466724"/>
          <a:ext cx="11153775" cy="591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99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2">
            <a:extLst>
              <a:ext uri="{FF2B5EF4-FFF2-40B4-BE49-F238E27FC236}">
                <a16:creationId xmlns:a16="http://schemas.microsoft.com/office/drawing/2014/main" id="{E63A83D5-B3AC-C0F6-8D8D-DB2B719C4AC3}"/>
              </a:ext>
            </a:extLst>
          </p:cNvPr>
          <p:cNvGraphicFramePr>
            <a:graphicFrameLocks noGrp="1"/>
          </p:cNvGraphicFramePr>
          <p:nvPr>
            <p:ph idx="1"/>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a:extLst>
              <a:ext uri="{FF2B5EF4-FFF2-40B4-BE49-F238E27FC236}">
                <a16:creationId xmlns:a16="http://schemas.microsoft.com/office/drawing/2014/main" id="{CE3E4D60-89A2-14BE-4489-57E2AF223C9A}"/>
              </a:ext>
            </a:extLst>
          </p:cNvPr>
          <p:cNvSpPr>
            <a:spLocks noGrp="1"/>
          </p:cNvSpPr>
          <p:nvPr>
            <p:ph type="title"/>
          </p:nvPr>
        </p:nvSpPr>
        <p:spPr>
          <a:xfrm>
            <a:off x="1028700" y="723900"/>
            <a:ext cx="10134600" cy="1288489"/>
          </a:xfrm>
        </p:spPr>
        <p:txBody>
          <a:bodyPr/>
          <a:lstStyle/>
          <a:p>
            <a:r>
              <a:rPr lang="el-GR" dirty="0"/>
              <a:t>Αλληλεπίδραση </a:t>
            </a:r>
            <a:r>
              <a:rPr lang="en-US" dirty="0"/>
              <a:t>MKT Channels - SCM</a:t>
            </a:r>
          </a:p>
        </p:txBody>
      </p:sp>
    </p:spTree>
    <p:extLst>
      <p:ext uri="{BB962C8B-B14F-4D97-AF65-F5344CB8AC3E}">
        <p14:creationId xmlns:p14="http://schemas.microsoft.com/office/powerpoint/2010/main" val="235179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6A9F47-1EAE-7C98-E7B8-A892D9788E0B}"/>
              </a:ext>
            </a:extLst>
          </p:cNvPr>
          <p:cNvSpPr>
            <a:spLocks noGrp="1"/>
          </p:cNvSpPr>
          <p:nvPr>
            <p:ph type="title"/>
          </p:nvPr>
        </p:nvSpPr>
        <p:spPr>
          <a:xfrm>
            <a:off x="1028700" y="451754"/>
            <a:ext cx="10134600" cy="779614"/>
          </a:xfrm>
        </p:spPr>
        <p:txBody>
          <a:bodyPr>
            <a:normAutofit fontScale="90000"/>
          </a:bodyPr>
          <a:lstStyle/>
          <a:p>
            <a:r>
              <a:rPr lang="en-US" dirty="0"/>
              <a:t>CIM: The Chartered Institute of Marketing</a:t>
            </a:r>
            <a:br>
              <a:rPr lang="en-US" dirty="0"/>
            </a:br>
            <a:r>
              <a:rPr lang="en-US" sz="2700" dirty="0" err="1"/>
              <a:t>Marketing</a:t>
            </a:r>
            <a:r>
              <a:rPr lang="en-US" sz="2700" dirty="0"/>
              <a:t> Qualifications, Training and Membership</a:t>
            </a:r>
            <a:endParaRPr lang="en-US" dirty="0"/>
          </a:p>
        </p:txBody>
      </p:sp>
      <p:sp>
        <p:nvSpPr>
          <p:cNvPr id="3" name="Θέση περιεχομένου 2">
            <a:extLst>
              <a:ext uri="{FF2B5EF4-FFF2-40B4-BE49-F238E27FC236}">
                <a16:creationId xmlns:a16="http://schemas.microsoft.com/office/drawing/2014/main" id="{FCC9FDFA-CBC5-80C6-2CD2-53A8C06F97AB}"/>
              </a:ext>
            </a:extLst>
          </p:cNvPr>
          <p:cNvSpPr>
            <a:spLocks noGrp="1"/>
          </p:cNvSpPr>
          <p:nvPr>
            <p:ph idx="1"/>
          </p:nvPr>
        </p:nvSpPr>
        <p:spPr>
          <a:xfrm>
            <a:off x="2121476" y="6198193"/>
            <a:ext cx="4162136" cy="525879"/>
          </a:xfrm>
        </p:spPr>
        <p:txBody>
          <a:bodyPr/>
          <a:lstStyle/>
          <a:p>
            <a:pPr algn="ctr"/>
            <a:r>
              <a:rPr lang="en-US" dirty="0">
                <a:hlinkClick r:id="rId2"/>
              </a:rPr>
              <a:t>https://www.cim.co.uk/</a:t>
            </a:r>
            <a:endParaRPr lang="en-US" dirty="0"/>
          </a:p>
          <a:p>
            <a:endParaRPr lang="en-US" dirty="0"/>
          </a:p>
        </p:txBody>
      </p:sp>
      <p:pic>
        <p:nvPicPr>
          <p:cNvPr id="7" name="Εικόνα 6" descr="Εικόνα που περιέχει κείμενο, ανθρώπινο πρόσωπο, στιγμιότυπο οθόνης, γυναίκα&#10;&#10;Περιγραφή που δημιουργήθηκε αυτόματα">
            <a:extLst>
              <a:ext uri="{FF2B5EF4-FFF2-40B4-BE49-F238E27FC236}">
                <a16:creationId xmlns:a16="http://schemas.microsoft.com/office/drawing/2014/main" id="{8DFB3C9D-4A51-11DC-9B0C-2A3BE4FF1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777" y="1505128"/>
            <a:ext cx="5183535" cy="4593939"/>
          </a:xfrm>
          <a:prstGeom prst="rect">
            <a:avLst/>
          </a:prstGeom>
        </p:spPr>
      </p:pic>
      <p:sp>
        <p:nvSpPr>
          <p:cNvPr id="9" name="TextBox 8">
            <a:extLst>
              <a:ext uri="{FF2B5EF4-FFF2-40B4-BE49-F238E27FC236}">
                <a16:creationId xmlns:a16="http://schemas.microsoft.com/office/drawing/2014/main" id="{B747A08E-6B2F-3074-912A-C78736232242}"/>
              </a:ext>
            </a:extLst>
          </p:cNvPr>
          <p:cNvSpPr txBox="1"/>
          <p:nvPr/>
        </p:nvSpPr>
        <p:spPr>
          <a:xfrm>
            <a:off x="7610764" y="4104705"/>
            <a:ext cx="3201555" cy="1569660"/>
          </a:xfrm>
          <a:prstGeom prst="rect">
            <a:avLst/>
          </a:prstGeom>
          <a:noFill/>
        </p:spPr>
        <p:txBody>
          <a:bodyPr wrap="square">
            <a:spAutoFit/>
          </a:bodyPr>
          <a:lstStyle/>
          <a:p>
            <a:r>
              <a:rPr lang="en-US" sz="1600" dirty="0"/>
              <a:t>Marketers can earn the prestigious Chartered Marketer designation. The Chartered Institute of Marketing offers various qualifications, ranging from level 3 to level 7 – which is the equivalent of a Master's degree.</a:t>
            </a:r>
          </a:p>
        </p:txBody>
      </p:sp>
    </p:spTree>
    <p:extLst>
      <p:ext uri="{BB962C8B-B14F-4D97-AF65-F5344CB8AC3E}">
        <p14:creationId xmlns:p14="http://schemas.microsoft.com/office/powerpoint/2010/main" val="322320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4" name="Rectangle 13">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8" name="Rectangle 17">
            <a:extLst>
              <a:ext uri="{FF2B5EF4-FFF2-40B4-BE49-F238E27FC236}">
                <a16:creationId xmlns:a16="http://schemas.microsoft.com/office/drawing/2014/main" id="{DB33B578-A8C0-4D0F-8846-FBE386EDC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Τίτλος 1">
            <a:extLst>
              <a:ext uri="{FF2B5EF4-FFF2-40B4-BE49-F238E27FC236}">
                <a16:creationId xmlns:a16="http://schemas.microsoft.com/office/drawing/2014/main" id="{E582BFD7-D801-9663-131B-BE4AEA988B0D}"/>
              </a:ext>
            </a:extLst>
          </p:cNvPr>
          <p:cNvSpPr>
            <a:spLocks noGrp="1"/>
          </p:cNvSpPr>
          <p:nvPr>
            <p:ph type="title"/>
          </p:nvPr>
        </p:nvSpPr>
        <p:spPr>
          <a:xfrm>
            <a:off x="1406924" y="1398850"/>
            <a:ext cx="3282152" cy="2030150"/>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Certificates</a:t>
            </a:r>
          </a:p>
        </p:txBody>
      </p:sp>
      <p:pic>
        <p:nvPicPr>
          <p:cNvPr id="5" name="Εικόνα 4" descr="Εικόνα που περιέχει κείμενο, στιγμιότυπο οθόνης, γραμματοσειρά, Μπελ ηλεκτρίκ&#10;&#10;Περιγραφή που δημιουργήθηκε αυτόματα">
            <a:extLst>
              <a:ext uri="{FF2B5EF4-FFF2-40B4-BE49-F238E27FC236}">
                <a16:creationId xmlns:a16="http://schemas.microsoft.com/office/drawing/2014/main" id="{06C85F7F-2D92-3683-042F-7B240FD200D5}"/>
              </a:ext>
            </a:extLst>
          </p:cNvPr>
          <p:cNvPicPr>
            <a:picLocks noChangeAspect="1"/>
          </p:cNvPicPr>
          <p:nvPr/>
        </p:nvPicPr>
        <p:blipFill>
          <a:blip r:embed="rId2">
            <a:extLst>
              <a:ext uri="{28A0092B-C50C-407E-A947-70E740481C1C}">
                <a14:useLocalDpi xmlns:a14="http://schemas.microsoft.com/office/drawing/2010/main" val="0"/>
              </a:ext>
            </a:extLst>
          </a:blip>
          <a:srcRect l="4817" r="13181" b="-2"/>
          <a:stretch/>
        </p:blipFill>
        <p:spPr>
          <a:xfrm>
            <a:off x="6096000" y="10"/>
            <a:ext cx="6096000" cy="6857989"/>
          </a:xfrm>
          <a:prstGeom prst="rect">
            <a:avLst/>
          </a:prstGeom>
        </p:spPr>
      </p:pic>
      <p:grpSp>
        <p:nvGrpSpPr>
          <p:cNvPr id="24" name="Group 23">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25" name="Rectangle 24">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297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6D7753FE-7408-46D8-999A-0B0C34EA8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Τίτλος 1">
            <a:extLst>
              <a:ext uri="{FF2B5EF4-FFF2-40B4-BE49-F238E27FC236}">
                <a16:creationId xmlns:a16="http://schemas.microsoft.com/office/drawing/2014/main" id="{7629B061-E241-8AA4-71AE-D35B8480FDFB}"/>
              </a:ext>
            </a:extLst>
          </p:cNvPr>
          <p:cNvSpPr>
            <a:spLocks noGrp="1"/>
          </p:cNvSpPr>
          <p:nvPr>
            <p:ph type="title"/>
          </p:nvPr>
        </p:nvSpPr>
        <p:spPr>
          <a:xfrm>
            <a:off x="1424940" y="1653540"/>
            <a:ext cx="3246119" cy="2608006"/>
          </a:xfrm>
        </p:spPr>
        <p:txBody>
          <a:bodyPr anchor="ctr">
            <a:normAutofit/>
          </a:bodyPr>
          <a:lstStyle/>
          <a:p>
            <a:pPr algn="ctr"/>
            <a:r>
              <a:rPr lang="el-GR" dirty="0"/>
              <a:t>Δομή Μαθήματος</a:t>
            </a:r>
            <a:endParaRPr lang="en-US"/>
          </a:p>
        </p:txBody>
      </p:sp>
      <p:grpSp>
        <p:nvGrpSpPr>
          <p:cNvPr id="13" name="Group 12">
            <a:extLst>
              <a:ext uri="{FF2B5EF4-FFF2-40B4-BE49-F238E27FC236}">
                <a16:creationId xmlns:a16="http://schemas.microsoft.com/office/drawing/2014/main" id="{E30DE9CB-4267-487A-915E-5665607E9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4" name="Rectangle 13">
              <a:extLst>
                <a:ext uri="{FF2B5EF4-FFF2-40B4-BE49-F238E27FC236}">
                  <a16:creationId xmlns:a16="http://schemas.microsoft.com/office/drawing/2014/main" id="{E237361B-A61F-4EEA-8554-10DEFF0A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Straight Connector 14">
              <a:extLst>
                <a:ext uri="{FF2B5EF4-FFF2-40B4-BE49-F238E27FC236}">
                  <a16:creationId xmlns:a16="http://schemas.microsoft.com/office/drawing/2014/main" id="{BBBC8A6A-A883-4F9C-82BA-607223F36C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34343E-05EC-4327-BA72-FD68FF049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Θέση περιεχομένου 2">
            <a:extLst>
              <a:ext uri="{FF2B5EF4-FFF2-40B4-BE49-F238E27FC236}">
                <a16:creationId xmlns:a16="http://schemas.microsoft.com/office/drawing/2014/main" id="{8EA0B127-331D-D65F-8BCF-14C1CC6E126F}"/>
              </a:ext>
            </a:extLst>
          </p:cNvPr>
          <p:cNvGraphicFramePr>
            <a:graphicFrameLocks noGrp="1"/>
          </p:cNvGraphicFramePr>
          <p:nvPr>
            <p:ph idx="1"/>
            <p:extLst>
              <p:ext uri="{D42A27DB-BD31-4B8C-83A1-F6EECF244321}">
                <p14:modId xmlns:p14="http://schemas.microsoft.com/office/powerpoint/2010/main" val="3233419144"/>
              </p:ext>
            </p:extLst>
          </p:nvPr>
        </p:nvGraphicFramePr>
        <p:xfrm>
          <a:off x="6256617" y="1653539"/>
          <a:ext cx="4906682" cy="4175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41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7"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8" name="Rectangle 15">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705"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F1176C5-F5C7-2326-F31F-35753F58FB38}"/>
              </a:ext>
            </a:extLst>
          </p:cNvPr>
          <p:cNvSpPr>
            <a:spLocks noGrp="1"/>
          </p:cNvSpPr>
          <p:nvPr>
            <p:ph type="title"/>
          </p:nvPr>
        </p:nvSpPr>
        <p:spPr>
          <a:xfrm>
            <a:off x="2342270" y="1188720"/>
            <a:ext cx="7512147" cy="1955405"/>
          </a:xfrm>
        </p:spPr>
        <p:txBody>
          <a:bodyPr vert="horz" lIns="91440" tIns="45720" rIns="91440" bIns="45720" rtlCol="0" anchor="b">
            <a:normAutofit/>
          </a:bodyPr>
          <a:lstStyle/>
          <a:p>
            <a:pPr algn="ctr"/>
            <a:r>
              <a:rPr lang="en-US" sz="2800" kern="1200" cap="all" spc="390" baseline="0" dirty="0" err="1">
                <a:solidFill>
                  <a:schemeClr val="tx2"/>
                </a:solidFill>
                <a:latin typeface="+mj-lt"/>
                <a:ea typeface="+mj-ea"/>
                <a:cs typeface="+mj-cs"/>
              </a:rPr>
              <a:t>Τέλος</a:t>
            </a:r>
            <a:r>
              <a:rPr lang="en-US" sz="2800" kern="1200" cap="all" spc="390" baseline="0" dirty="0">
                <a:solidFill>
                  <a:schemeClr val="tx2"/>
                </a:solidFill>
                <a:latin typeface="+mj-lt"/>
                <a:ea typeface="+mj-ea"/>
                <a:cs typeface="+mj-cs"/>
              </a:rPr>
              <a:t> </a:t>
            </a:r>
            <a:r>
              <a:rPr lang="en-US" sz="2800" kern="1200" cap="all" spc="390" baseline="0" dirty="0" err="1">
                <a:solidFill>
                  <a:schemeClr val="tx2"/>
                </a:solidFill>
                <a:latin typeface="+mj-lt"/>
                <a:ea typeface="+mj-ea"/>
                <a:cs typeface="+mj-cs"/>
              </a:rPr>
              <a:t>διάλεξης</a:t>
            </a:r>
            <a:endParaRPr lang="en-US" sz="2800" kern="1200" cap="all" spc="390" baseline="0" dirty="0">
              <a:solidFill>
                <a:schemeClr val="tx2"/>
              </a:solidFill>
              <a:latin typeface="+mj-lt"/>
              <a:ea typeface="+mj-ea"/>
              <a:cs typeface="+mj-cs"/>
            </a:endParaRPr>
          </a:p>
        </p:txBody>
      </p:sp>
      <p:grpSp>
        <p:nvGrpSpPr>
          <p:cNvPr id="30" name="Group 19">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1463"/>
            <a:ext cx="867485" cy="115439"/>
            <a:chOff x="8910933" y="1861308"/>
            <a:chExt cx="867485" cy="115439"/>
          </a:xfrm>
        </p:grpSpPr>
        <p:sp>
          <p:nvSpPr>
            <p:cNvPr id="31" name="Rectangle 20">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238C256-9DB3-8889-B9AB-C937E07E1025}"/>
              </a:ext>
            </a:extLst>
          </p:cNvPr>
          <p:cNvSpPr>
            <a:spLocks noGrp="1"/>
          </p:cNvSpPr>
          <p:nvPr>
            <p:ph type="title"/>
          </p:nvPr>
        </p:nvSpPr>
        <p:spPr>
          <a:xfrm>
            <a:off x="1688124" y="723901"/>
            <a:ext cx="8815754" cy="1286648"/>
          </a:xfrm>
        </p:spPr>
        <p:txBody>
          <a:bodyPr anchor="b">
            <a:normAutofit/>
          </a:bodyPr>
          <a:lstStyle/>
          <a:p>
            <a:pPr algn="ctr"/>
            <a:r>
              <a:rPr lang="el-GR" dirty="0"/>
              <a:t>Σκοπός Μαθήματος</a:t>
            </a:r>
            <a:endParaRPr lang="en-US"/>
          </a:p>
        </p:txBody>
      </p:sp>
      <p:sp>
        <p:nvSpPr>
          <p:cNvPr id="3" name="Θέση περιεχομένου 2">
            <a:extLst>
              <a:ext uri="{FF2B5EF4-FFF2-40B4-BE49-F238E27FC236}">
                <a16:creationId xmlns:a16="http://schemas.microsoft.com/office/drawing/2014/main" id="{FF6A4EF9-8B85-EE17-34DE-5A94334FE3C8}"/>
              </a:ext>
            </a:extLst>
          </p:cNvPr>
          <p:cNvSpPr>
            <a:spLocks noGrp="1"/>
          </p:cNvSpPr>
          <p:nvPr>
            <p:ph idx="1"/>
          </p:nvPr>
        </p:nvSpPr>
        <p:spPr>
          <a:xfrm>
            <a:off x="2985078" y="2682052"/>
            <a:ext cx="6221845" cy="3452047"/>
          </a:xfrm>
        </p:spPr>
        <p:txBody>
          <a:bodyPr anchor="ctr">
            <a:normAutofit/>
          </a:bodyPr>
          <a:lstStyle/>
          <a:p>
            <a:pPr algn="ctr"/>
            <a:r>
              <a:rPr lang="el-GR" dirty="0"/>
              <a:t>Σκοπός του μαθήματος εξειδίκευσης «Διοικητική της Διανομής» είναι η ανάλυση της σχετικής θεωρίας περί Διαχείρισης των Καναλιών Μάρκετινγκ (ΜΚΤ) που καλύπτουν το συνολικό φάσμα της εφοδιαστικής αλυσίδας και των καναλιών διανομής καταναλωτικών και βιομηχανικών προϊόντων. </a:t>
            </a:r>
            <a:endParaRPr lang="en-US"/>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345189"/>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88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130340" y="1066800"/>
            <a:ext cx="3931320" cy="2267193"/>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1. Εισαγωγή</a:t>
            </a: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087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FBEBA6-8E64-CAC0-A927-29E56052DCE0}"/>
              </a:ext>
            </a:extLst>
          </p:cNvPr>
          <p:cNvSpPr>
            <a:spLocks noGrp="1"/>
          </p:cNvSpPr>
          <p:nvPr>
            <p:ph type="title"/>
          </p:nvPr>
        </p:nvSpPr>
        <p:spPr/>
        <p:txBody>
          <a:bodyPr/>
          <a:lstStyle/>
          <a:p>
            <a:r>
              <a:rPr lang="el-GR" dirty="0"/>
              <a:t>Ποιος είναι ο σκοπός της επιχείρησης;</a:t>
            </a:r>
            <a:endParaRPr lang="en-US" dirty="0"/>
          </a:p>
        </p:txBody>
      </p:sp>
      <p:sp>
        <p:nvSpPr>
          <p:cNvPr id="3" name="Θέση περιεχομένου 2">
            <a:extLst>
              <a:ext uri="{FF2B5EF4-FFF2-40B4-BE49-F238E27FC236}">
                <a16:creationId xmlns:a16="http://schemas.microsoft.com/office/drawing/2014/main" id="{C25853DE-137D-560B-355B-3F08F8DC9BD1}"/>
              </a:ext>
            </a:extLst>
          </p:cNvPr>
          <p:cNvSpPr>
            <a:spLocks noGrp="1"/>
          </p:cNvSpPr>
          <p:nvPr>
            <p:ph idx="1"/>
          </p:nvPr>
        </p:nvSpPr>
        <p:spPr/>
        <p:txBody>
          <a:bodyPr>
            <a:normAutofit fontScale="85000" lnSpcReduction="10000"/>
          </a:bodyPr>
          <a:lstStyle/>
          <a:p>
            <a:r>
              <a:rPr lang="en-US" dirty="0"/>
              <a:t>K</a:t>
            </a:r>
            <a:r>
              <a:rPr lang="el-GR" dirty="0" err="1"/>
              <a:t>άθε</a:t>
            </a:r>
            <a:r>
              <a:rPr lang="el-GR" dirty="0"/>
              <a:t> νομικό πρόσωπο (επιχείρηση) λειτουργεί με μακροχρόνιο σκοπό την ικανοποίηση των δυναμικών αναγκών των πελατών της που ως αποτέλεσμα θα φέρει τη μεγιστοποίηση της απόδοσης των απασχολούμενων από αυτήν συντελεστών παραγωγής.</a:t>
            </a:r>
            <a:endParaRPr lang="en-US" dirty="0"/>
          </a:p>
          <a:p>
            <a:r>
              <a:rPr lang="el-GR" dirty="0"/>
              <a:t>Για να επιτύχει τα παραπάνω κάθε νομικό πρόσωπο οργανώνει τη λειτουργία του εσωτερικά σε </a:t>
            </a:r>
            <a:r>
              <a:rPr lang="en-US" dirty="0"/>
              <a:t>3</a:t>
            </a:r>
            <a:r>
              <a:rPr lang="el-GR" dirty="0"/>
              <a:t> Διευθύνσεις, αλληλένδετες και </a:t>
            </a:r>
            <a:r>
              <a:rPr lang="el-GR" dirty="0" err="1"/>
              <a:t>αλληλοεπηρρεαζόμενες</a:t>
            </a:r>
            <a:r>
              <a:rPr lang="el-GR" dirty="0"/>
              <a:t> που </a:t>
            </a:r>
            <a:r>
              <a:rPr lang="el-GR" dirty="0" err="1"/>
              <a:t>συνλειτουργούν</a:t>
            </a:r>
            <a:r>
              <a:rPr lang="el-GR" dirty="0"/>
              <a:t> και συντονίζονται προκειμένου: </a:t>
            </a:r>
            <a:endParaRPr lang="en-US" dirty="0"/>
          </a:p>
          <a:p>
            <a:pPr marL="514350" indent="-514350">
              <a:buAutoNum type="romanLcParenBoth"/>
            </a:pPr>
            <a:r>
              <a:rPr lang="el-GR" dirty="0"/>
              <a:t>να παράγουν τα επιθυμητά από την αγορά προϊόντα, στην ενδεικνυόμενη από την αγορά τιμή, </a:t>
            </a:r>
            <a:endParaRPr lang="en-US" dirty="0"/>
          </a:p>
          <a:p>
            <a:pPr marL="514350" indent="-514350">
              <a:buAutoNum type="romanLcParenBoth"/>
            </a:pPr>
            <a:r>
              <a:rPr lang="el-GR" dirty="0"/>
              <a:t>να καλύψουν τις ανάγκες χωροταξικά στον τόπο όπου προσδιορίζεται η ζήτηση με τη μορφή των καταναλωτικών συνηθειών ως εκφράζεται μέσα από τα κανάλια μάρκετινγκ και </a:t>
            </a:r>
            <a:endParaRPr lang="en-US" dirty="0"/>
          </a:p>
          <a:p>
            <a:pPr marL="514350" indent="-514350">
              <a:buAutoNum type="romanLcParenBoth"/>
            </a:pPr>
            <a:r>
              <a:rPr lang="el-GR" dirty="0"/>
              <a:t>να παράσχει την απαιτούμενη πληροφορία στην αγορά έτσι ώστε να δώσει τη δυνατότητα στα φυσικά πρόσωπα να λάβουν αποφάσεις.</a:t>
            </a:r>
            <a:endParaRPr lang="en-US" dirty="0"/>
          </a:p>
        </p:txBody>
      </p:sp>
    </p:spTree>
    <p:extLst>
      <p:ext uri="{BB962C8B-B14F-4D97-AF65-F5344CB8AC3E}">
        <p14:creationId xmlns:p14="http://schemas.microsoft.com/office/powerpoint/2010/main" val="11019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A5904E-4167-CC09-FDC4-6C08967BE6DD}"/>
              </a:ext>
            </a:extLst>
          </p:cNvPr>
          <p:cNvSpPr>
            <a:spLocks noGrp="1"/>
          </p:cNvSpPr>
          <p:nvPr>
            <p:ph type="title"/>
          </p:nvPr>
        </p:nvSpPr>
        <p:spPr>
          <a:xfrm>
            <a:off x="1028701" y="963919"/>
            <a:ext cx="10134600" cy="1036994"/>
          </a:xfrm>
        </p:spPr>
        <p:txBody>
          <a:bodyPr anchor="b">
            <a:normAutofit/>
          </a:bodyPr>
          <a:lstStyle/>
          <a:p>
            <a:pPr algn="ctr"/>
            <a:r>
              <a:rPr lang="el-GR" dirty="0"/>
              <a:t>Διοικητική της Διανομής</a:t>
            </a:r>
            <a:endParaRPr lang="en-US" dirty="0"/>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Θέση περιεχομένου 2">
            <a:extLst>
              <a:ext uri="{FF2B5EF4-FFF2-40B4-BE49-F238E27FC236}">
                <a16:creationId xmlns:a16="http://schemas.microsoft.com/office/drawing/2014/main" id="{A76FCAA9-B1B3-254E-6CFA-327E44C10526}"/>
              </a:ext>
            </a:extLst>
          </p:cNvPr>
          <p:cNvGraphicFramePr>
            <a:graphicFrameLocks noGrp="1"/>
          </p:cNvGraphicFramePr>
          <p:nvPr>
            <p:ph idx="1"/>
            <p:extLst>
              <p:ext uri="{D42A27DB-BD31-4B8C-83A1-F6EECF244321}">
                <p14:modId xmlns:p14="http://schemas.microsoft.com/office/powerpoint/2010/main" val="1771563879"/>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12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D6D96E-B197-B360-0B24-46759B589A40}"/>
              </a:ext>
            </a:extLst>
          </p:cNvPr>
          <p:cNvSpPr>
            <a:spLocks noGrp="1"/>
          </p:cNvSpPr>
          <p:nvPr>
            <p:ph type="title"/>
          </p:nvPr>
        </p:nvSpPr>
        <p:spPr/>
        <p:txBody>
          <a:bodyPr/>
          <a:lstStyle/>
          <a:p>
            <a:r>
              <a:rPr lang="el-GR" dirty="0"/>
              <a:t>Εφοδιαστική Αλυσίδα (</a:t>
            </a:r>
            <a:r>
              <a:rPr lang="en-US" dirty="0"/>
              <a:t>Supply Chain</a:t>
            </a:r>
            <a:r>
              <a:rPr lang="el-GR" dirty="0"/>
              <a:t>)</a:t>
            </a:r>
            <a:endParaRPr lang="en-US" dirty="0"/>
          </a:p>
        </p:txBody>
      </p:sp>
      <p:graphicFrame>
        <p:nvGraphicFramePr>
          <p:cNvPr id="5" name="Θέση περιεχομένου 2">
            <a:extLst>
              <a:ext uri="{FF2B5EF4-FFF2-40B4-BE49-F238E27FC236}">
                <a16:creationId xmlns:a16="http://schemas.microsoft.com/office/drawing/2014/main" id="{65C83936-3DAA-FF0D-ABB7-F89F3BF06CF1}"/>
              </a:ext>
            </a:extLst>
          </p:cNvPr>
          <p:cNvGraphicFramePr>
            <a:graphicFrameLocks noGrp="1"/>
          </p:cNvGraphicFramePr>
          <p:nvPr>
            <p:ph idx="1"/>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75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E973F72-F2B3-641F-8D11-9F4506C97A6F}"/>
              </a:ext>
            </a:extLst>
          </p:cNvPr>
          <p:cNvSpPr>
            <a:spLocks noGrp="1"/>
          </p:cNvSpPr>
          <p:nvPr>
            <p:ph type="title"/>
          </p:nvPr>
        </p:nvSpPr>
        <p:spPr>
          <a:xfrm>
            <a:off x="1028701" y="963919"/>
            <a:ext cx="10134600" cy="1036994"/>
          </a:xfrm>
        </p:spPr>
        <p:txBody>
          <a:bodyPr anchor="b">
            <a:normAutofit/>
          </a:bodyPr>
          <a:lstStyle/>
          <a:p>
            <a:pPr algn="ctr"/>
            <a:r>
              <a:rPr lang="el-GR"/>
              <a:t>Εφοδιαστική Αλυσίδα (</a:t>
            </a:r>
            <a:r>
              <a:rPr lang="en-US"/>
              <a:t>Supply Chain</a:t>
            </a:r>
            <a:r>
              <a:rPr lang="el-GR"/>
              <a:t>)</a:t>
            </a:r>
            <a:endParaRPr lang="en-US"/>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2" name="Θέση περιεχομένου 2">
            <a:extLst>
              <a:ext uri="{FF2B5EF4-FFF2-40B4-BE49-F238E27FC236}">
                <a16:creationId xmlns:a16="http://schemas.microsoft.com/office/drawing/2014/main" id="{3BB143E7-78C5-6731-F051-612BB4003C60}"/>
              </a:ext>
            </a:extLst>
          </p:cNvPr>
          <p:cNvGraphicFramePr>
            <a:graphicFrameLocks noGrp="1"/>
          </p:cNvGraphicFramePr>
          <p:nvPr>
            <p:ph idx="1"/>
            <p:extLst>
              <p:ext uri="{D42A27DB-BD31-4B8C-83A1-F6EECF244321}">
                <p14:modId xmlns:p14="http://schemas.microsoft.com/office/powerpoint/2010/main" val="3038549373"/>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48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A617F2-EE38-FEDF-1489-B1D55684AC43}"/>
              </a:ext>
            </a:extLst>
          </p:cNvPr>
          <p:cNvSpPr>
            <a:spLocks noGrp="1"/>
          </p:cNvSpPr>
          <p:nvPr>
            <p:ph type="title"/>
          </p:nvPr>
        </p:nvSpPr>
        <p:spPr>
          <a:xfrm>
            <a:off x="1028701" y="963919"/>
            <a:ext cx="10134600" cy="1036994"/>
          </a:xfrm>
        </p:spPr>
        <p:txBody>
          <a:bodyPr anchor="b">
            <a:normAutofit/>
          </a:bodyPr>
          <a:lstStyle/>
          <a:p>
            <a:pPr algn="ctr"/>
            <a:r>
              <a:rPr lang="en-US"/>
              <a:t>Logistics</a:t>
            </a:r>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2" name="Θέση περιεχομένου 2">
            <a:extLst>
              <a:ext uri="{FF2B5EF4-FFF2-40B4-BE49-F238E27FC236}">
                <a16:creationId xmlns:a16="http://schemas.microsoft.com/office/drawing/2014/main" id="{1CEF97A0-61CF-55E4-D7FB-02AF83586967}"/>
              </a:ext>
            </a:extLst>
          </p:cNvPr>
          <p:cNvGraphicFramePr>
            <a:graphicFrameLocks noGrp="1"/>
          </p:cNvGraphicFramePr>
          <p:nvPr>
            <p:ph idx="1"/>
            <p:extLst>
              <p:ext uri="{D42A27DB-BD31-4B8C-83A1-F6EECF244321}">
                <p14:modId xmlns:p14="http://schemas.microsoft.com/office/powerpoint/2010/main" val="191788162"/>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13980"/>
      </p:ext>
    </p:extLst>
  </p:cSld>
  <p:clrMapOvr>
    <a:masterClrMapping/>
  </p:clrMapOvr>
</p:sld>
</file>

<file path=ppt/theme/theme1.xml><?xml version="1.0" encoding="utf-8"?>
<a:theme xmlns:a="http://schemas.openxmlformats.org/drawingml/2006/main" name="AdornVTI">
  <a:themeElements>
    <a:clrScheme name="AnalogousFromRegularSeed_2SEEDS">
      <a:dk1>
        <a:srgbClr val="000000"/>
      </a:dk1>
      <a:lt1>
        <a:srgbClr val="FFFFFF"/>
      </a:lt1>
      <a:dk2>
        <a:srgbClr val="402441"/>
      </a:dk2>
      <a:lt2>
        <a:srgbClr val="E2E8E7"/>
      </a:lt2>
      <a:accent1>
        <a:srgbClr val="D51738"/>
      </a:accent1>
      <a:accent2>
        <a:srgbClr val="E72999"/>
      </a:accent2>
      <a:accent3>
        <a:srgbClr val="E75829"/>
      </a:accent3>
      <a:accent4>
        <a:srgbClr val="14BA6A"/>
      </a:accent4>
      <a:accent5>
        <a:srgbClr val="20B7AD"/>
      </a:accent5>
      <a:accent6>
        <a:srgbClr val="1792D5"/>
      </a:accent6>
      <a:hlink>
        <a:srgbClr val="309282"/>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emplate>Ion</Template>
  <TotalTime>212</TotalTime>
  <Words>1229</Words>
  <Application>Microsoft Office PowerPoint</Application>
  <PresentationFormat>Ευρεία οθόνη</PresentationFormat>
  <Paragraphs>69</Paragraphs>
  <Slides>20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20</vt:i4>
      </vt:variant>
    </vt:vector>
  </HeadingPairs>
  <TitlesOfParts>
    <vt:vector size="23" baseType="lpstr">
      <vt:lpstr>Arial</vt:lpstr>
      <vt:lpstr>Bembo</vt:lpstr>
      <vt:lpstr>AdornVTI</vt:lpstr>
      <vt:lpstr>Διοικητική της Διανομής</vt:lpstr>
      <vt:lpstr>Δομή Μαθήματος</vt:lpstr>
      <vt:lpstr>Σκοπός Μαθήματος</vt:lpstr>
      <vt:lpstr>1. Εισαγωγή</vt:lpstr>
      <vt:lpstr>Ποιος είναι ο σκοπός της επιχείρησης;</vt:lpstr>
      <vt:lpstr>Διοικητική της Διανομής</vt:lpstr>
      <vt:lpstr>Εφοδιαστική Αλυσίδα (Supply Chain)</vt:lpstr>
      <vt:lpstr>Εφοδιαστική Αλυσίδα (Supply Chain)</vt:lpstr>
      <vt:lpstr>Logistics</vt:lpstr>
      <vt:lpstr>SCM &amp; Logistics</vt:lpstr>
      <vt:lpstr>Κανάλια Μάρκετινγκ (MKT Channels)</vt:lpstr>
      <vt:lpstr>Κανάλια Μάρκετινγκ (MKT Channels)</vt:lpstr>
      <vt:lpstr>Κανάλια Διανομής (Distribution Channels)</vt:lpstr>
      <vt:lpstr>Κανάλια Διανομής (Distribution Channels)</vt:lpstr>
      <vt:lpstr>Global/ International Trade</vt:lpstr>
      <vt:lpstr>Παρουσίαση του PowerPoint</vt:lpstr>
      <vt:lpstr>Αλληλεπίδραση MKT Channels - SCM</vt:lpstr>
      <vt:lpstr>CIM: The Chartered Institute of Marketing Marketing Qualifications, Training and Membership</vt:lpstr>
      <vt:lpstr>Certificates</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ASTERIOS STROUMPOULIS</dc:creator>
  <cp:lastModifiedBy>ASTERIOS STROUMPOULIS</cp:lastModifiedBy>
  <cp:revision>20</cp:revision>
  <dcterms:created xsi:type="dcterms:W3CDTF">2024-09-28T08:06:00Z</dcterms:created>
  <dcterms:modified xsi:type="dcterms:W3CDTF">2024-10-01T05:11:04Z</dcterms:modified>
</cp:coreProperties>
</file>