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1"/>
  </p:sldMasterIdLst>
  <p:sldIdLst>
    <p:sldId id="256" r:id="rId2"/>
    <p:sldId id="270" r:id="rId3"/>
    <p:sldId id="258" r:id="rId4"/>
    <p:sldId id="259" r:id="rId5"/>
    <p:sldId id="264" r:id="rId6"/>
    <p:sldId id="274" r:id="rId7"/>
    <p:sldId id="275" r:id="rId8"/>
    <p:sldId id="276" r:id="rId9"/>
    <p:sldId id="297" r:id="rId10"/>
    <p:sldId id="277" r:id="rId11"/>
    <p:sldId id="279" r:id="rId12"/>
    <p:sldId id="284" r:id="rId13"/>
    <p:sldId id="282" r:id="rId14"/>
    <p:sldId id="281" r:id="rId15"/>
    <p:sldId id="280" r:id="rId16"/>
    <p:sldId id="285" r:id="rId17"/>
    <p:sldId id="283" r:id="rId18"/>
    <p:sldId id="288" r:id="rId19"/>
    <p:sldId id="286" r:id="rId20"/>
    <p:sldId id="287" r:id="rId21"/>
    <p:sldId id="298" r:id="rId22"/>
    <p:sldId id="289" r:id="rId23"/>
    <p:sldId id="290" r:id="rId24"/>
    <p:sldId id="291" r:id="rId25"/>
    <p:sldId id="294" r:id="rId26"/>
    <p:sldId id="292" r:id="rId27"/>
    <p:sldId id="293" r:id="rId28"/>
    <p:sldId id="295" r:id="rId29"/>
    <p:sldId id="296" r:id="rId30"/>
    <p:sldId id="273"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DDAEE-14C0-42BA-B2D1-8E0BFF112C43}"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05384A58-90BB-4DA9-9DB3-F140217CD603}">
      <dgm:prSet/>
      <dgm:spPr/>
      <dgm:t>
        <a:bodyPr/>
        <a:lstStyle/>
        <a:p>
          <a:r>
            <a:rPr lang="en-US"/>
            <a:t>Supply Chain Management</a:t>
          </a:r>
        </a:p>
      </dgm:t>
    </dgm:pt>
    <dgm:pt modelId="{FFDEECD2-4C00-4D59-847B-B5A166875E14}" type="parTrans" cxnId="{A3233443-D0EF-446A-A59F-E4EEC938707E}">
      <dgm:prSet/>
      <dgm:spPr/>
      <dgm:t>
        <a:bodyPr/>
        <a:lstStyle/>
        <a:p>
          <a:endParaRPr lang="en-US"/>
        </a:p>
      </dgm:t>
    </dgm:pt>
    <dgm:pt modelId="{ECF19D70-AB67-4DBE-B3EB-6490FD73B499}" type="sibTrans" cxnId="{A3233443-D0EF-446A-A59F-E4EEC938707E}">
      <dgm:prSet/>
      <dgm:spPr/>
      <dgm:t>
        <a:bodyPr/>
        <a:lstStyle/>
        <a:p>
          <a:endParaRPr lang="en-US"/>
        </a:p>
      </dgm:t>
    </dgm:pt>
    <dgm:pt modelId="{11780D85-9D89-4AAF-9287-DCB7078BCB63}">
      <dgm:prSet/>
      <dgm:spPr/>
      <dgm:t>
        <a:bodyPr/>
        <a:lstStyle/>
        <a:p>
          <a:r>
            <a:rPr lang="en-US"/>
            <a:t>Logistics</a:t>
          </a:r>
        </a:p>
      </dgm:t>
    </dgm:pt>
    <dgm:pt modelId="{8683555A-6F5E-4EB7-9AE4-1DA01CC393BC}" type="parTrans" cxnId="{FC2E0384-5337-44E9-B5CD-AD4586AD4288}">
      <dgm:prSet/>
      <dgm:spPr/>
      <dgm:t>
        <a:bodyPr/>
        <a:lstStyle/>
        <a:p>
          <a:endParaRPr lang="en-US"/>
        </a:p>
      </dgm:t>
    </dgm:pt>
    <dgm:pt modelId="{EEB5DB7C-DBF6-4A12-89D2-C955A1770127}" type="sibTrans" cxnId="{FC2E0384-5337-44E9-B5CD-AD4586AD4288}">
      <dgm:prSet/>
      <dgm:spPr/>
      <dgm:t>
        <a:bodyPr/>
        <a:lstStyle/>
        <a:p>
          <a:endParaRPr lang="en-US"/>
        </a:p>
      </dgm:t>
    </dgm:pt>
    <dgm:pt modelId="{95ADF833-20DC-48F4-9502-F4396AABE6C9}">
      <dgm:prSet/>
      <dgm:spPr/>
      <dgm:t>
        <a:bodyPr/>
        <a:lstStyle/>
        <a:p>
          <a:r>
            <a:rPr lang="en-US"/>
            <a:t>MKT Channels</a:t>
          </a:r>
        </a:p>
      </dgm:t>
    </dgm:pt>
    <dgm:pt modelId="{B88BADE5-CEDA-447D-8DBC-D994C47C43B3}" type="parTrans" cxnId="{B5054D67-F0EB-466A-9305-E0B6F4F837A4}">
      <dgm:prSet/>
      <dgm:spPr/>
      <dgm:t>
        <a:bodyPr/>
        <a:lstStyle/>
        <a:p>
          <a:endParaRPr lang="en-US"/>
        </a:p>
      </dgm:t>
    </dgm:pt>
    <dgm:pt modelId="{A432B1F4-1F7C-43A7-9DBD-87B63D84AE21}" type="sibTrans" cxnId="{B5054D67-F0EB-466A-9305-E0B6F4F837A4}">
      <dgm:prSet/>
      <dgm:spPr/>
      <dgm:t>
        <a:bodyPr/>
        <a:lstStyle/>
        <a:p>
          <a:endParaRPr lang="en-US"/>
        </a:p>
      </dgm:t>
    </dgm:pt>
    <dgm:pt modelId="{820F5BF4-88B1-4D0B-A772-B96637514F41}">
      <dgm:prSet/>
      <dgm:spPr/>
      <dgm:t>
        <a:bodyPr/>
        <a:lstStyle/>
        <a:p>
          <a:r>
            <a:rPr lang="en-US"/>
            <a:t>Distribution Channels</a:t>
          </a:r>
        </a:p>
      </dgm:t>
    </dgm:pt>
    <dgm:pt modelId="{8B60E63C-1EB9-4D88-A318-D77509BC7795}" type="parTrans" cxnId="{8DFB683F-B3D9-4897-A210-208583F619AB}">
      <dgm:prSet/>
      <dgm:spPr/>
      <dgm:t>
        <a:bodyPr/>
        <a:lstStyle/>
        <a:p>
          <a:endParaRPr lang="en-US"/>
        </a:p>
      </dgm:t>
    </dgm:pt>
    <dgm:pt modelId="{37E1C130-2EAF-4F31-8F5D-D7422239D2DD}" type="sibTrans" cxnId="{8DFB683F-B3D9-4897-A210-208583F619AB}">
      <dgm:prSet/>
      <dgm:spPr/>
      <dgm:t>
        <a:bodyPr/>
        <a:lstStyle/>
        <a:p>
          <a:endParaRPr lang="en-US"/>
        </a:p>
      </dgm:t>
    </dgm:pt>
    <dgm:pt modelId="{4F8A3A3A-C7DA-4546-B311-FF728B4D4F87}" type="pres">
      <dgm:prSet presAssocID="{A82DDAEE-14C0-42BA-B2D1-8E0BFF112C43}" presName="root" presStyleCnt="0">
        <dgm:presLayoutVars>
          <dgm:dir/>
          <dgm:resizeHandles val="exact"/>
        </dgm:presLayoutVars>
      </dgm:prSet>
      <dgm:spPr/>
    </dgm:pt>
    <dgm:pt modelId="{10F3575D-6CE8-4CF1-A892-E493F56FB2E7}" type="pres">
      <dgm:prSet presAssocID="{05384A58-90BB-4DA9-9DB3-F140217CD603}" presName="compNode" presStyleCnt="0"/>
      <dgm:spPr/>
    </dgm:pt>
    <dgm:pt modelId="{30350FD7-D3E6-4B2C-8011-F0EF73097D97}" type="pres">
      <dgm:prSet presAssocID="{05384A58-90BB-4DA9-9DB3-F140217CD60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Φορτηγό"/>
        </a:ext>
      </dgm:extLst>
    </dgm:pt>
    <dgm:pt modelId="{90196687-D834-455F-B859-266B90EACBC4}" type="pres">
      <dgm:prSet presAssocID="{05384A58-90BB-4DA9-9DB3-F140217CD603}" presName="spaceRect" presStyleCnt="0"/>
      <dgm:spPr/>
    </dgm:pt>
    <dgm:pt modelId="{5F85D4EA-7FBD-4524-9B32-7903C2B70CB4}" type="pres">
      <dgm:prSet presAssocID="{05384A58-90BB-4DA9-9DB3-F140217CD603}" presName="textRect" presStyleLbl="revTx" presStyleIdx="0" presStyleCnt="4">
        <dgm:presLayoutVars>
          <dgm:chMax val="1"/>
          <dgm:chPref val="1"/>
        </dgm:presLayoutVars>
      </dgm:prSet>
      <dgm:spPr/>
    </dgm:pt>
    <dgm:pt modelId="{6A2E0D19-B0AC-4748-99F8-DB6E471BB5A6}" type="pres">
      <dgm:prSet presAssocID="{ECF19D70-AB67-4DBE-B3EB-6490FD73B499}" presName="sibTrans" presStyleCnt="0"/>
      <dgm:spPr/>
    </dgm:pt>
    <dgm:pt modelId="{87F957E8-08A4-4504-9CA6-89B1738778E6}" type="pres">
      <dgm:prSet presAssocID="{11780D85-9D89-4AAF-9287-DCB7078BCB63}" presName="compNode" presStyleCnt="0"/>
      <dgm:spPr/>
    </dgm:pt>
    <dgm:pt modelId="{53CFA804-F479-4BE4-B1C5-B2D47E3C013E}" type="pres">
      <dgm:prSet presAssocID="{11780D85-9D89-4AAF-9287-DCB7078BCB6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Αεροπλάνο"/>
        </a:ext>
      </dgm:extLst>
    </dgm:pt>
    <dgm:pt modelId="{DA907E8E-7D7B-42D0-BABC-2AC1E6CD92A2}" type="pres">
      <dgm:prSet presAssocID="{11780D85-9D89-4AAF-9287-DCB7078BCB63}" presName="spaceRect" presStyleCnt="0"/>
      <dgm:spPr/>
    </dgm:pt>
    <dgm:pt modelId="{8DBC829F-3369-46E5-BFB1-43DE7D8F0A1B}" type="pres">
      <dgm:prSet presAssocID="{11780D85-9D89-4AAF-9287-DCB7078BCB63}" presName="textRect" presStyleLbl="revTx" presStyleIdx="1" presStyleCnt="4">
        <dgm:presLayoutVars>
          <dgm:chMax val="1"/>
          <dgm:chPref val="1"/>
        </dgm:presLayoutVars>
      </dgm:prSet>
      <dgm:spPr/>
    </dgm:pt>
    <dgm:pt modelId="{801F2DA2-B464-459A-9607-FDD82D487D12}" type="pres">
      <dgm:prSet presAssocID="{EEB5DB7C-DBF6-4A12-89D2-C955A1770127}" presName="sibTrans" presStyleCnt="0"/>
      <dgm:spPr/>
    </dgm:pt>
    <dgm:pt modelId="{F7FA8020-F885-4102-B52E-6395C10763F9}" type="pres">
      <dgm:prSet presAssocID="{95ADF833-20DC-48F4-9502-F4396AABE6C9}" presName="compNode" presStyleCnt="0"/>
      <dgm:spPr/>
    </dgm:pt>
    <dgm:pt modelId="{186AAEAF-35CF-4B26-B0B1-8E3856FE380E}" type="pres">
      <dgm:prSet presAssocID="{95ADF833-20DC-48F4-9502-F4396AABE6C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Οθόνη"/>
        </a:ext>
      </dgm:extLst>
    </dgm:pt>
    <dgm:pt modelId="{AF1607A7-6537-47E9-BA09-7DF5BE580E51}" type="pres">
      <dgm:prSet presAssocID="{95ADF833-20DC-48F4-9502-F4396AABE6C9}" presName="spaceRect" presStyleCnt="0"/>
      <dgm:spPr/>
    </dgm:pt>
    <dgm:pt modelId="{31812BF1-CB0B-4907-B6B8-49ED3D445DBA}" type="pres">
      <dgm:prSet presAssocID="{95ADF833-20DC-48F4-9502-F4396AABE6C9}" presName="textRect" presStyleLbl="revTx" presStyleIdx="2" presStyleCnt="4">
        <dgm:presLayoutVars>
          <dgm:chMax val="1"/>
          <dgm:chPref val="1"/>
        </dgm:presLayoutVars>
      </dgm:prSet>
      <dgm:spPr/>
    </dgm:pt>
    <dgm:pt modelId="{38DCCD15-BE2D-42F4-ADBD-E8B1AAE1ADD3}" type="pres">
      <dgm:prSet presAssocID="{A432B1F4-1F7C-43A7-9DBD-87B63D84AE21}" presName="sibTrans" presStyleCnt="0"/>
      <dgm:spPr/>
    </dgm:pt>
    <dgm:pt modelId="{36C75CAD-901D-4B64-8D11-8AA364E1C49A}" type="pres">
      <dgm:prSet presAssocID="{820F5BF4-88B1-4D0B-A772-B96637514F41}" presName="compNode" presStyleCnt="0"/>
      <dgm:spPr/>
    </dgm:pt>
    <dgm:pt modelId="{BBD218F7-96C3-4521-88EB-5EE5AEE0477F}" type="pres">
      <dgm:prSet presAssocID="{820F5BF4-88B1-4D0B-A772-B96637514F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Κατάστημα"/>
        </a:ext>
      </dgm:extLst>
    </dgm:pt>
    <dgm:pt modelId="{3EC1FF21-DB4C-404F-9E83-F6E24FF3D2BE}" type="pres">
      <dgm:prSet presAssocID="{820F5BF4-88B1-4D0B-A772-B96637514F41}" presName="spaceRect" presStyleCnt="0"/>
      <dgm:spPr/>
    </dgm:pt>
    <dgm:pt modelId="{5490464F-0DCD-4514-AEBE-A14842A736C6}" type="pres">
      <dgm:prSet presAssocID="{820F5BF4-88B1-4D0B-A772-B96637514F41}" presName="textRect" presStyleLbl="revTx" presStyleIdx="3" presStyleCnt="4">
        <dgm:presLayoutVars>
          <dgm:chMax val="1"/>
          <dgm:chPref val="1"/>
        </dgm:presLayoutVars>
      </dgm:prSet>
      <dgm:spPr/>
    </dgm:pt>
  </dgm:ptLst>
  <dgm:cxnLst>
    <dgm:cxn modelId="{7BCBA338-634A-4AA6-B2EB-26F8F7CAC255}" type="presOf" srcId="{820F5BF4-88B1-4D0B-A772-B96637514F41}" destId="{5490464F-0DCD-4514-AEBE-A14842A736C6}" srcOrd="0" destOrd="0" presId="urn:microsoft.com/office/officeart/2018/2/layout/IconLabelList"/>
    <dgm:cxn modelId="{8DFB683F-B3D9-4897-A210-208583F619AB}" srcId="{A82DDAEE-14C0-42BA-B2D1-8E0BFF112C43}" destId="{820F5BF4-88B1-4D0B-A772-B96637514F41}" srcOrd="3" destOrd="0" parTransId="{8B60E63C-1EB9-4D88-A318-D77509BC7795}" sibTransId="{37E1C130-2EAF-4F31-8F5D-D7422239D2DD}"/>
    <dgm:cxn modelId="{9691BC42-D542-4116-A8F2-63E216BBAB9C}" type="presOf" srcId="{11780D85-9D89-4AAF-9287-DCB7078BCB63}" destId="{8DBC829F-3369-46E5-BFB1-43DE7D8F0A1B}" srcOrd="0" destOrd="0" presId="urn:microsoft.com/office/officeart/2018/2/layout/IconLabelList"/>
    <dgm:cxn modelId="{A3233443-D0EF-446A-A59F-E4EEC938707E}" srcId="{A82DDAEE-14C0-42BA-B2D1-8E0BFF112C43}" destId="{05384A58-90BB-4DA9-9DB3-F140217CD603}" srcOrd="0" destOrd="0" parTransId="{FFDEECD2-4C00-4D59-847B-B5A166875E14}" sibTransId="{ECF19D70-AB67-4DBE-B3EB-6490FD73B499}"/>
    <dgm:cxn modelId="{B5054D67-F0EB-466A-9305-E0B6F4F837A4}" srcId="{A82DDAEE-14C0-42BA-B2D1-8E0BFF112C43}" destId="{95ADF833-20DC-48F4-9502-F4396AABE6C9}" srcOrd="2" destOrd="0" parTransId="{B88BADE5-CEDA-447D-8DBC-D994C47C43B3}" sibTransId="{A432B1F4-1F7C-43A7-9DBD-87B63D84AE21}"/>
    <dgm:cxn modelId="{FC2E0384-5337-44E9-B5CD-AD4586AD4288}" srcId="{A82DDAEE-14C0-42BA-B2D1-8E0BFF112C43}" destId="{11780D85-9D89-4AAF-9287-DCB7078BCB63}" srcOrd="1" destOrd="0" parTransId="{8683555A-6F5E-4EB7-9AE4-1DA01CC393BC}" sibTransId="{EEB5DB7C-DBF6-4A12-89D2-C955A1770127}"/>
    <dgm:cxn modelId="{A0739987-1932-4B3A-AF59-AD36BA7B3F07}" type="presOf" srcId="{05384A58-90BB-4DA9-9DB3-F140217CD603}" destId="{5F85D4EA-7FBD-4524-9B32-7903C2B70CB4}" srcOrd="0" destOrd="0" presId="urn:microsoft.com/office/officeart/2018/2/layout/IconLabelList"/>
    <dgm:cxn modelId="{32D8F5A7-84E5-4BAF-9A35-38AEFB477F6C}" type="presOf" srcId="{95ADF833-20DC-48F4-9502-F4396AABE6C9}" destId="{31812BF1-CB0B-4907-B6B8-49ED3D445DBA}" srcOrd="0" destOrd="0" presId="urn:microsoft.com/office/officeart/2018/2/layout/IconLabelList"/>
    <dgm:cxn modelId="{93C7CDB1-2E56-46B3-8CEA-4ED7C1D60C61}" type="presOf" srcId="{A82DDAEE-14C0-42BA-B2D1-8E0BFF112C43}" destId="{4F8A3A3A-C7DA-4546-B311-FF728B4D4F87}" srcOrd="0" destOrd="0" presId="urn:microsoft.com/office/officeart/2018/2/layout/IconLabelList"/>
    <dgm:cxn modelId="{206EFADC-1851-4933-96F3-66E76F3AD0C9}" type="presParOf" srcId="{4F8A3A3A-C7DA-4546-B311-FF728B4D4F87}" destId="{10F3575D-6CE8-4CF1-A892-E493F56FB2E7}" srcOrd="0" destOrd="0" presId="urn:microsoft.com/office/officeart/2018/2/layout/IconLabelList"/>
    <dgm:cxn modelId="{3CADDCDA-A610-4A84-94CD-0E726428505C}" type="presParOf" srcId="{10F3575D-6CE8-4CF1-A892-E493F56FB2E7}" destId="{30350FD7-D3E6-4B2C-8011-F0EF73097D97}" srcOrd="0" destOrd="0" presId="urn:microsoft.com/office/officeart/2018/2/layout/IconLabelList"/>
    <dgm:cxn modelId="{517E92AE-BB0A-45D5-BB44-4207361A85D9}" type="presParOf" srcId="{10F3575D-6CE8-4CF1-A892-E493F56FB2E7}" destId="{90196687-D834-455F-B859-266B90EACBC4}" srcOrd="1" destOrd="0" presId="urn:microsoft.com/office/officeart/2018/2/layout/IconLabelList"/>
    <dgm:cxn modelId="{3BA4541F-74EA-47B5-9510-51DA279D3C87}" type="presParOf" srcId="{10F3575D-6CE8-4CF1-A892-E493F56FB2E7}" destId="{5F85D4EA-7FBD-4524-9B32-7903C2B70CB4}" srcOrd="2" destOrd="0" presId="urn:microsoft.com/office/officeart/2018/2/layout/IconLabelList"/>
    <dgm:cxn modelId="{3271854A-3ADD-49CC-8D00-A4F9284FD8F5}" type="presParOf" srcId="{4F8A3A3A-C7DA-4546-B311-FF728B4D4F87}" destId="{6A2E0D19-B0AC-4748-99F8-DB6E471BB5A6}" srcOrd="1" destOrd="0" presId="urn:microsoft.com/office/officeart/2018/2/layout/IconLabelList"/>
    <dgm:cxn modelId="{40162ECB-74EB-4B39-841E-D34A6E905976}" type="presParOf" srcId="{4F8A3A3A-C7DA-4546-B311-FF728B4D4F87}" destId="{87F957E8-08A4-4504-9CA6-89B1738778E6}" srcOrd="2" destOrd="0" presId="urn:microsoft.com/office/officeart/2018/2/layout/IconLabelList"/>
    <dgm:cxn modelId="{ED8EC4C4-B474-414C-BA33-AA30EB935AD6}" type="presParOf" srcId="{87F957E8-08A4-4504-9CA6-89B1738778E6}" destId="{53CFA804-F479-4BE4-B1C5-B2D47E3C013E}" srcOrd="0" destOrd="0" presId="urn:microsoft.com/office/officeart/2018/2/layout/IconLabelList"/>
    <dgm:cxn modelId="{AE13D1FD-BBC7-4B53-89EC-B60E9C5967B5}" type="presParOf" srcId="{87F957E8-08A4-4504-9CA6-89B1738778E6}" destId="{DA907E8E-7D7B-42D0-BABC-2AC1E6CD92A2}" srcOrd="1" destOrd="0" presId="urn:microsoft.com/office/officeart/2018/2/layout/IconLabelList"/>
    <dgm:cxn modelId="{2E698D6D-2E5F-4172-99C4-122525FB3E00}" type="presParOf" srcId="{87F957E8-08A4-4504-9CA6-89B1738778E6}" destId="{8DBC829F-3369-46E5-BFB1-43DE7D8F0A1B}" srcOrd="2" destOrd="0" presId="urn:microsoft.com/office/officeart/2018/2/layout/IconLabelList"/>
    <dgm:cxn modelId="{B38B7A23-C9F8-4302-BE04-838AC24B8240}" type="presParOf" srcId="{4F8A3A3A-C7DA-4546-B311-FF728B4D4F87}" destId="{801F2DA2-B464-459A-9607-FDD82D487D12}" srcOrd="3" destOrd="0" presId="urn:microsoft.com/office/officeart/2018/2/layout/IconLabelList"/>
    <dgm:cxn modelId="{5C124C71-1DCE-4904-9EF3-DEDCE002F663}" type="presParOf" srcId="{4F8A3A3A-C7DA-4546-B311-FF728B4D4F87}" destId="{F7FA8020-F885-4102-B52E-6395C10763F9}" srcOrd="4" destOrd="0" presId="urn:microsoft.com/office/officeart/2018/2/layout/IconLabelList"/>
    <dgm:cxn modelId="{E01848ED-D65B-4C68-B74C-00F1217532E0}" type="presParOf" srcId="{F7FA8020-F885-4102-B52E-6395C10763F9}" destId="{186AAEAF-35CF-4B26-B0B1-8E3856FE380E}" srcOrd="0" destOrd="0" presId="urn:microsoft.com/office/officeart/2018/2/layout/IconLabelList"/>
    <dgm:cxn modelId="{B154B752-98F2-42A2-B5F6-AD636C8DADBB}" type="presParOf" srcId="{F7FA8020-F885-4102-B52E-6395C10763F9}" destId="{AF1607A7-6537-47E9-BA09-7DF5BE580E51}" srcOrd="1" destOrd="0" presId="urn:microsoft.com/office/officeart/2018/2/layout/IconLabelList"/>
    <dgm:cxn modelId="{1B27F303-1DEA-44A8-A06F-5837599B152A}" type="presParOf" srcId="{F7FA8020-F885-4102-B52E-6395C10763F9}" destId="{31812BF1-CB0B-4907-B6B8-49ED3D445DBA}" srcOrd="2" destOrd="0" presId="urn:microsoft.com/office/officeart/2018/2/layout/IconLabelList"/>
    <dgm:cxn modelId="{4FE16ABE-6CBA-4D61-B32C-E25C7E0A75FF}" type="presParOf" srcId="{4F8A3A3A-C7DA-4546-B311-FF728B4D4F87}" destId="{38DCCD15-BE2D-42F4-ADBD-E8B1AAE1ADD3}" srcOrd="5" destOrd="0" presId="urn:microsoft.com/office/officeart/2018/2/layout/IconLabelList"/>
    <dgm:cxn modelId="{F69C312F-3485-44A2-9EC8-F57A69277025}" type="presParOf" srcId="{4F8A3A3A-C7DA-4546-B311-FF728B4D4F87}" destId="{36C75CAD-901D-4B64-8D11-8AA364E1C49A}" srcOrd="6" destOrd="0" presId="urn:microsoft.com/office/officeart/2018/2/layout/IconLabelList"/>
    <dgm:cxn modelId="{D31D35BE-93A7-4937-B7BA-0CEE322CE7FE}" type="presParOf" srcId="{36C75CAD-901D-4B64-8D11-8AA364E1C49A}" destId="{BBD218F7-96C3-4521-88EB-5EE5AEE0477F}" srcOrd="0" destOrd="0" presId="urn:microsoft.com/office/officeart/2018/2/layout/IconLabelList"/>
    <dgm:cxn modelId="{686666E4-94F4-4EC6-B8B6-C41389C13759}" type="presParOf" srcId="{36C75CAD-901D-4B64-8D11-8AA364E1C49A}" destId="{3EC1FF21-DB4C-404F-9E83-F6E24FF3D2BE}" srcOrd="1" destOrd="0" presId="urn:microsoft.com/office/officeart/2018/2/layout/IconLabelList"/>
    <dgm:cxn modelId="{A6BCFB3F-631C-4760-A502-184E2CA98B04}" type="presParOf" srcId="{36C75CAD-901D-4B64-8D11-8AA364E1C49A}" destId="{5490464F-0DCD-4514-AEBE-A14842A736C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B9BCFA2-C635-4522-8D44-13D8D88FEBD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30C18EA3-3B51-46C1-AA33-8D1854FCF6B3}">
      <dgm:prSet/>
      <dgm:spPr/>
      <dgm:t>
        <a:bodyPr/>
        <a:lstStyle/>
        <a:p>
          <a:r>
            <a:rPr lang="el-GR"/>
            <a:t>Η επιδίωξη για συνεχή μείωση του κόστους και εστίαση στις βασικές ικανότητες έχει οδηγήσει πολλούς στο να αναθέσουν μέρος ή το σύνολο της παραγωγής τους σε εξωτερικούς συνεργάτες. Με την αυξανόμενη εξάρτηση από την εξωτερική ανάθεση και τις στρατηγικές προμήθειες, η διαχείριση στενών σχέσεων με τη μεγάλη βάση προμηθειών σε πραγματικό χρόνο καθίσταται ζωτικής σημασίας.</a:t>
          </a:r>
          <a:endParaRPr lang="en-US"/>
        </a:p>
      </dgm:t>
    </dgm:pt>
    <dgm:pt modelId="{D9F2D430-BBE2-449E-B252-AE986CAE9E14}" type="parTrans" cxnId="{2D53C5CC-6032-43E0-A285-A4660A4971FA}">
      <dgm:prSet/>
      <dgm:spPr/>
      <dgm:t>
        <a:bodyPr/>
        <a:lstStyle/>
        <a:p>
          <a:endParaRPr lang="en-US"/>
        </a:p>
      </dgm:t>
    </dgm:pt>
    <dgm:pt modelId="{CE22132C-EB05-4573-8F55-066688E1C4F5}" type="sibTrans" cxnId="{2D53C5CC-6032-43E0-A285-A4660A4971FA}">
      <dgm:prSet/>
      <dgm:spPr/>
      <dgm:t>
        <a:bodyPr/>
        <a:lstStyle/>
        <a:p>
          <a:endParaRPr lang="en-US"/>
        </a:p>
      </dgm:t>
    </dgm:pt>
    <dgm:pt modelId="{40B0B6A3-88F5-4509-8F73-DBA57B5EAF9B}">
      <dgm:prSet/>
      <dgm:spPr/>
      <dgm:t>
        <a:bodyPr/>
        <a:lstStyle/>
        <a:p>
          <a:r>
            <a:rPr lang="el-GR"/>
            <a:t>Η διαχείριση των σχέσεων με τους προμηθευτές (SRM) επικεντρώνεται στη μεγιστοποίηση της αξίας της βάσης εφοδιασμού ενός κατασκευαστή παρέχοντας ένα ολοκληρωμένο και ολιστικό σύνολο εργαλείων διαχείρισης που εστιάζει στην αλληλεπίδραση του κατασκευαστή με τους προμηθευτές του.</a:t>
          </a:r>
          <a:endParaRPr lang="en-US"/>
        </a:p>
      </dgm:t>
    </dgm:pt>
    <dgm:pt modelId="{93A8E126-F0F1-4879-806D-FB4E88FA31E8}" type="parTrans" cxnId="{628E2B62-FC50-4997-8DFC-33A30819D086}">
      <dgm:prSet/>
      <dgm:spPr/>
      <dgm:t>
        <a:bodyPr/>
        <a:lstStyle/>
        <a:p>
          <a:endParaRPr lang="en-US"/>
        </a:p>
      </dgm:t>
    </dgm:pt>
    <dgm:pt modelId="{9F3CCCF7-91DA-484F-AFDE-444CEFD084B3}" type="sibTrans" cxnId="{628E2B62-FC50-4997-8DFC-33A30819D086}">
      <dgm:prSet/>
      <dgm:spPr/>
      <dgm:t>
        <a:bodyPr/>
        <a:lstStyle/>
        <a:p>
          <a:endParaRPr lang="en-US"/>
        </a:p>
      </dgm:t>
    </dgm:pt>
    <dgm:pt modelId="{7CB9C8BE-E4A0-47AF-AC3A-A0373010DE69}" type="pres">
      <dgm:prSet presAssocID="{BB9BCFA2-C635-4522-8D44-13D8D88FEBDD}" presName="hierChild1" presStyleCnt="0">
        <dgm:presLayoutVars>
          <dgm:chPref val="1"/>
          <dgm:dir/>
          <dgm:animOne val="branch"/>
          <dgm:animLvl val="lvl"/>
          <dgm:resizeHandles/>
        </dgm:presLayoutVars>
      </dgm:prSet>
      <dgm:spPr/>
    </dgm:pt>
    <dgm:pt modelId="{8F55587C-E5B5-4F7C-9906-02E06174FA4E}" type="pres">
      <dgm:prSet presAssocID="{30C18EA3-3B51-46C1-AA33-8D1854FCF6B3}" presName="hierRoot1" presStyleCnt="0"/>
      <dgm:spPr/>
    </dgm:pt>
    <dgm:pt modelId="{10641287-B77E-4D13-B481-82CF5D9429F7}" type="pres">
      <dgm:prSet presAssocID="{30C18EA3-3B51-46C1-AA33-8D1854FCF6B3}" presName="composite" presStyleCnt="0"/>
      <dgm:spPr/>
    </dgm:pt>
    <dgm:pt modelId="{5CC19DC7-708E-4A3D-A62C-C187BA13B7CE}" type="pres">
      <dgm:prSet presAssocID="{30C18EA3-3B51-46C1-AA33-8D1854FCF6B3}" presName="background" presStyleLbl="node0" presStyleIdx="0" presStyleCnt="2"/>
      <dgm:spPr/>
    </dgm:pt>
    <dgm:pt modelId="{12F6CF32-4871-41E1-942D-3E9402E59D06}" type="pres">
      <dgm:prSet presAssocID="{30C18EA3-3B51-46C1-AA33-8D1854FCF6B3}" presName="text" presStyleLbl="fgAcc0" presStyleIdx="0" presStyleCnt="2">
        <dgm:presLayoutVars>
          <dgm:chPref val="3"/>
        </dgm:presLayoutVars>
      </dgm:prSet>
      <dgm:spPr/>
    </dgm:pt>
    <dgm:pt modelId="{E745B137-13C3-4282-B823-F690CDBA1F83}" type="pres">
      <dgm:prSet presAssocID="{30C18EA3-3B51-46C1-AA33-8D1854FCF6B3}" presName="hierChild2" presStyleCnt="0"/>
      <dgm:spPr/>
    </dgm:pt>
    <dgm:pt modelId="{8403151C-F229-4428-85A1-C64FC6DED656}" type="pres">
      <dgm:prSet presAssocID="{40B0B6A3-88F5-4509-8F73-DBA57B5EAF9B}" presName="hierRoot1" presStyleCnt="0"/>
      <dgm:spPr/>
    </dgm:pt>
    <dgm:pt modelId="{4C4DD888-938C-4E52-8E10-82900900D8A5}" type="pres">
      <dgm:prSet presAssocID="{40B0B6A3-88F5-4509-8F73-DBA57B5EAF9B}" presName="composite" presStyleCnt="0"/>
      <dgm:spPr/>
    </dgm:pt>
    <dgm:pt modelId="{A6BFC97A-4DEB-4603-9E56-909CF1891B1D}" type="pres">
      <dgm:prSet presAssocID="{40B0B6A3-88F5-4509-8F73-DBA57B5EAF9B}" presName="background" presStyleLbl="node0" presStyleIdx="1" presStyleCnt="2"/>
      <dgm:spPr/>
    </dgm:pt>
    <dgm:pt modelId="{A7F8A669-D936-46AD-9BB8-950B02700B00}" type="pres">
      <dgm:prSet presAssocID="{40B0B6A3-88F5-4509-8F73-DBA57B5EAF9B}" presName="text" presStyleLbl="fgAcc0" presStyleIdx="1" presStyleCnt="2">
        <dgm:presLayoutVars>
          <dgm:chPref val="3"/>
        </dgm:presLayoutVars>
      </dgm:prSet>
      <dgm:spPr/>
    </dgm:pt>
    <dgm:pt modelId="{884D304B-DAA8-405B-BF47-C9B361D9D562}" type="pres">
      <dgm:prSet presAssocID="{40B0B6A3-88F5-4509-8F73-DBA57B5EAF9B}" presName="hierChild2" presStyleCnt="0"/>
      <dgm:spPr/>
    </dgm:pt>
  </dgm:ptLst>
  <dgm:cxnLst>
    <dgm:cxn modelId="{628E2B62-FC50-4997-8DFC-33A30819D086}" srcId="{BB9BCFA2-C635-4522-8D44-13D8D88FEBDD}" destId="{40B0B6A3-88F5-4509-8F73-DBA57B5EAF9B}" srcOrd="1" destOrd="0" parTransId="{93A8E126-F0F1-4879-806D-FB4E88FA31E8}" sibTransId="{9F3CCCF7-91DA-484F-AFDE-444CEFD084B3}"/>
    <dgm:cxn modelId="{A238FE63-EA6B-4135-B2D8-0E4F358EB06A}" type="presOf" srcId="{40B0B6A3-88F5-4509-8F73-DBA57B5EAF9B}" destId="{A7F8A669-D936-46AD-9BB8-950B02700B00}" srcOrd="0" destOrd="0" presId="urn:microsoft.com/office/officeart/2005/8/layout/hierarchy1"/>
    <dgm:cxn modelId="{B5CD836C-9570-4CCF-820F-2DB7E18A82EF}" type="presOf" srcId="{BB9BCFA2-C635-4522-8D44-13D8D88FEBDD}" destId="{7CB9C8BE-E4A0-47AF-AC3A-A0373010DE69}" srcOrd="0" destOrd="0" presId="urn:microsoft.com/office/officeart/2005/8/layout/hierarchy1"/>
    <dgm:cxn modelId="{B00DE3AE-F98E-4538-8A95-63FED824004F}" type="presOf" srcId="{30C18EA3-3B51-46C1-AA33-8D1854FCF6B3}" destId="{12F6CF32-4871-41E1-942D-3E9402E59D06}" srcOrd="0" destOrd="0" presId="urn:microsoft.com/office/officeart/2005/8/layout/hierarchy1"/>
    <dgm:cxn modelId="{2D53C5CC-6032-43E0-A285-A4660A4971FA}" srcId="{BB9BCFA2-C635-4522-8D44-13D8D88FEBDD}" destId="{30C18EA3-3B51-46C1-AA33-8D1854FCF6B3}" srcOrd="0" destOrd="0" parTransId="{D9F2D430-BBE2-449E-B252-AE986CAE9E14}" sibTransId="{CE22132C-EB05-4573-8F55-066688E1C4F5}"/>
    <dgm:cxn modelId="{FF5ED542-FA1D-427D-9802-5372C74D0116}" type="presParOf" srcId="{7CB9C8BE-E4A0-47AF-AC3A-A0373010DE69}" destId="{8F55587C-E5B5-4F7C-9906-02E06174FA4E}" srcOrd="0" destOrd="0" presId="urn:microsoft.com/office/officeart/2005/8/layout/hierarchy1"/>
    <dgm:cxn modelId="{399945CF-A6C9-4360-B14F-47A815CB2C3F}" type="presParOf" srcId="{8F55587C-E5B5-4F7C-9906-02E06174FA4E}" destId="{10641287-B77E-4D13-B481-82CF5D9429F7}" srcOrd="0" destOrd="0" presId="urn:microsoft.com/office/officeart/2005/8/layout/hierarchy1"/>
    <dgm:cxn modelId="{030B4C07-616C-4963-8DB9-7A9D9E37B62E}" type="presParOf" srcId="{10641287-B77E-4D13-B481-82CF5D9429F7}" destId="{5CC19DC7-708E-4A3D-A62C-C187BA13B7CE}" srcOrd="0" destOrd="0" presId="urn:microsoft.com/office/officeart/2005/8/layout/hierarchy1"/>
    <dgm:cxn modelId="{333B2176-7503-440A-BA03-330A7004F793}" type="presParOf" srcId="{10641287-B77E-4D13-B481-82CF5D9429F7}" destId="{12F6CF32-4871-41E1-942D-3E9402E59D06}" srcOrd="1" destOrd="0" presId="urn:microsoft.com/office/officeart/2005/8/layout/hierarchy1"/>
    <dgm:cxn modelId="{F722BFAF-E644-494D-9BCD-438DDC6507D5}" type="presParOf" srcId="{8F55587C-E5B5-4F7C-9906-02E06174FA4E}" destId="{E745B137-13C3-4282-B823-F690CDBA1F83}" srcOrd="1" destOrd="0" presId="urn:microsoft.com/office/officeart/2005/8/layout/hierarchy1"/>
    <dgm:cxn modelId="{3356D366-718E-44AD-96EA-F5FBAB81C38D}" type="presParOf" srcId="{7CB9C8BE-E4A0-47AF-AC3A-A0373010DE69}" destId="{8403151C-F229-4428-85A1-C64FC6DED656}" srcOrd="1" destOrd="0" presId="urn:microsoft.com/office/officeart/2005/8/layout/hierarchy1"/>
    <dgm:cxn modelId="{CD89A79C-CA9C-4884-B8E3-2B73BA7AF17F}" type="presParOf" srcId="{8403151C-F229-4428-85A1-C64FC6DED656}" destId="{4C4DD888-938C-4E52-8E10-82900900D8A5}" srcOrd="0" destOrd="0" presId="urn:microsoft.com/office/officeart/2005/8/layout/hierarchy1"/>
    <dgm:cxn modelId="{D9996094-9E54-45AC-B661-88D576D90182}" type="presParOf" srcId="{4C4DD888-938C-4E52-8E10-82900900D8A5}" destId="{A6BFC97A-4DEB-4603-9E56-909CF1891B1D}" srcOrd="0" destOrd="0" presId="urn:microsoft.com/office/officeart/2005/8/layout/hierarchy1"/>
    <dgm:cxn modelId="{20F71693-D06F-4A57-8989-5E4FE064CE81}" type="presParOf" srcId="{4C4DD888-938C-4E52-8E10-82900900D8A5}" destId="{A7F8A669-D936-46AD-9BB8-950B02700B00}" srcOrd="1" destOrd="0" presId="urn:microsoft.com/office/officeart/2005/8/layout/hierarchy1"/>
    <dgm:cxn modelId="{C336039B-09CB-404C-A77F-441DC066F6CB}" type="presParOf" srcId="{8403151C-F229-4428-85A1-C64FC6DED656}" destId="{884D304B-DAA8-405B-BF47-C9B361D9D56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4F46E9B-C4CB-42FE-8636-E9E5A34D116B}"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49F08798-F830-4CC6-B682-1A220D0358F9}">
      <dgm:prSet/>
      <dgm:spPr/>
      <dgm:t>
        <a:bodyPr/>
        <a:lstStyle/>
        <a:p>
          <a:r>
            <a:rPr lang="el-GR" dirty="0"/>
            <a:t>Αλληλεξάρτηση    </a:t>
          </a:r>
          <a:endParaRPr lang="en-US" dirty="0"/>
        </a:p>
      </dgm:t>
    </dgm:pt>
    <dgm:pt modelId="{1503FE96-8C95-41CD-9660-414F8DA6A942}" type="parTrans" cxnId="{7DEA5CDD-BDCC-476B-84B5-A9C62AEF053F}">
      <dgm:prSet/>
      <dgm:spPr/>
      <dgm:t>
        <a:bodyPr/>
        <a:lstStyle/>
        <a:p>
          <a:endParaRPr lang="en-US"/>
        </a:p>
      </dgm:t>
    </dgm:pt>
    <dgm:pt modelId="{F51C5299-6BC0-4458-AD0F-A7E85CC66BC6}" type="sibTrans" cxnId="{7DEA5CDD-BDCC-476B-84B5-A9C62AEF053F}">
      <dgm:prSet/>
      <dgm:spPr/>
      <dgm:t>
        <a:bodyPr/>
        <a:lstStyle/>
        <a:p>
          <a:endParaRPr lang="en-US"/>
        </a:p>
      </dgm:t>
    </dgm:pt>
    <dgm:pt modelId="{9C206BAF-3C6C-4936-AE3B-942D0511F93A}">
      <dgm:prSet/>
      <dgm:spPr/>
      <dgm:t>
        <a:bodyPr/>
        <a:lstStyle/>
        <a:p>
          <a:r>
            <a:rPr lang="el-GR" dirty="0"/>
            <a:t>Εμπιστοσύνη    </a:t>
          </a:r>
          <a:endParaRPr lang="en-US" dirty="0"/>
        </a:p>
      </dgm:t>
    </dgm:pt>
    <dgm:pt modelId="{2542C8EC-19AA-404D-9F8A-D61B9A40B1E1}" type="parTrans" cxnId="{8437C030-5176-415F-A4B4-3DD1B77FF11B}">
      <dgm:prSet/>
      <dgm:spPr/>
      <dgm:t>
        <a:bodyPr/>
        <a:lstStyle/>
        <a:p>
          <a:endParaRPr lang="en-US"/>
        </a:p>
      </dgm:t>
    </dgm:pt>
    <dgm:pt modelId="{ACC0DFBA-ADA4-419A-809C-6812C4D4559C}" type="sibTrans" cxnId="{8437C030-5176-415F-A4B4-3DD1B77FF11B}">
      <dgm:prSet/>
      <dgm:spPr/>
      <dgm:t>
        <a:bodyPr/>
        <a:lstStyle/>
        <a:p>
          <a:endParaRPr lang="en-US"/>
        </a:p>
      </dgm:t>
    </dgm:pt>
    <dgm:pt modelId="{21C411AD-B548-4773-AF7F-4040A105523A}">
      <dgm:prSet/>
      <dgm:spPr/>
      <dgm:t>
        <a:bodyPr/>
        <a:lstStyle/>
        <a:p>
          <a:r>
            <a:rPr lang="el-GR" dirty="0"/>
            <a:t>Ανταλλαγή πληροφοριών</a:t>
          </a:r>
          <a:endParaRPr lang="en-US" dirty="0"/>
        </a:p>
      </dgm:t>
    </dgm:pt>
    <dgm:pt modelId="{8BC75B7F-C5AA-43DB-9FD8-481BFA5F2029}" type="parTrans" cxnId="{8BB531BA-70A3-477D-8B0B-A204099524BD}">
      <dgm:prSet/>
      <dgm:spPr/>
      <dgm:t>
        <a:bodyPr/>
        <a:lstStyle/>
        <a:p>
          <a:endParaRPr lang="en-US"/>
        </a:p>
      </dgm:t>
    </dgm:pt>
    <dgm:pt modelId="{976EE21E-B6A4-43C1-A19E-93E7EA851752}" type="sibTrans" cxnId="{8BB531BA-70A3-477D-8B0B-A204099524BD}">
      <dgm:prSet/>
      <dgm:spPr/>
      <dgm:t>
        <a:bodyPr/>
        <a:lstStyle/>
        <a:p>
          <a:endParaRPr lang="en-US"/>
        </a:p>
      </dgm:t>
    </dgm:pt>
    <dgm:pt modelId="{D0429758-7E42-45CA-A59B-23D672BBC4EE}">
      <dgm:prSet/>
      <dgm:spPr/>
      <dgm:t>
        <a:bodyPr/>
        <a:lstStyle/>
        <a:p>
          <a:r>
            <a:rPr lang="el-GR" dirty="0"/>
            <a:t>Σύσταση διεπιχειρησιακών ομάδων</a:t>
          </a:r>
          <a:endParaRPr lang="en-US" dirty="0"/>
        </a:p>
      </dgm:t>
    </dgm:pt>
    <dgm:pt modelId="{9F75F383-93D0-408C-AF65-F453E9F09097}" type="parTrans" cxnId="{7676F8A8-FFB9-47E3-90D6-8643C0762B8A}">
      <dgm:prSet/>
      <dgm:spPr/>
      <dgm:t>
        <a:bodyPr/>
        <a:lstStyle/>
        <a:p>
          <a:endParaRPr lang="en-US"/>
        </a:p>
      </dgm:t>
    </dgm:pt>
    <dgm:pt modelId="{3DAAF26D-2BB4-4841-ABE6-0B3394CFD3C5}" type="sibTrans" cxnId="{7676F8A8-FFB9-47E3-90D6-8643C0762B8A}">
      <dgm:prSet/>
      <dgm:spPr/>
      <dgm:t>
        <a:bodyPr/>
        <a:lstStyle/>
        <a:p>
          <a:endParaRPr lang="en-US"/>
        </a:p>
      </dgm:t>
    </dgm:pt>
    <dgm:pt modelId="{287FEBDE-A414-4F67-BA1A-CDD07C91F723}">
      <dgm:prSet/>
      <dgm:spPr/>
      <dgm:t>
        <a:bodyPr/>
        <a:lstStyle/>
        <a:p>
          <a:r>
            <a:rPr lang="el-GR" dirty="0"/>
            <a:t>Κοινές επενδύσεις </a:t>
          </a:r>
          <a:endParaRPr lang="en-US" dirty="0"/>
        </a:p>
      </dgm:t>
    </dgm:pt>
    <dgm:pt modelId="{5C1618D7-30BC-483F-9D48-0AE5D28885AB}" type="parTrans" cxnId="{62C9A89C-E73F-463F-9EB6-661077207633}">
      <dgm:prSet/>
      <dgm:spPr/>
      <dgm:t>
        <a:bodyPr/>
        <a:lstStyle/>
        <a:p>
          <a:endParaRPr lang="en-US"/>
        </a:p>
      </dgm:t>
    </dgm:pt>
    <dgm:pt modelId="{D03AF444-C8B5-4BCB-84FE-ADE795DFA36D}" type="sibTrans" cxnId="{62C9A89C-E73F-463F-9EB6-661077207633}">
      <dgm:prSet/>
      <dgm:spPr/>
      <dgm:t>
        <a:bodyPr/>
        <a:lstStyle/>
        <a:p>
          <a:endParaRPr lang="en-US"/>
        </a:p>
      </dgm:t>
    </dgm:pt>
    <dgm:pt modelId="{2FD1674B-06BA-4D81-BC2A-F5D7937290A8}" type="pres">
      <dgm:prSet presAssocID="{74F46E9B-C4CB-42FE-8636-E9E5A34D116B}" presName="diagram" presStyleCnt="0">
        <dgm:presLayoutVars>
          <dgm:dir/>
          <dgm:resizeHandles val="exact"/>
        </dgm:presLayoutVars>
      </dgm:prSet>
      <dgm:spPr/>
    </dgm:pt>
    <dgm:pt modelId="{9838021B-36BF-473E-9370-6A0A3235650D}" type="pres">
      <dgm:prSet presAssocID="{49F08798-F830-4CC6-B682-1A220D0358F9}" presName="node" presStyleLbl="node1" presStyleIdx="0" presStyleCnt="5">
        <dgm:presLayoutVars>
          <dgm:bulletEnabled val="1"/>
        </dgm:presLayoutVars>
      </dgm:prSet>
      <dgm:spPr/>
    </dgm:pt>
    <dgm:pt modelId="{70CABCC8-5DEB-4672-8AD8-222AE6AA269B}" type="pres">
      <dgm:prSet presAssocID="{F51C5299-6BC0-4458-AD0F-A7E85CC66BC6}" presName="sibTrans" presStyleCnt="0"/>
      <dgm:spPr/>
    </dgm:pt>
    <dgm:pt modelId="{6896BA96-0BA5-4886-BC57-E2EB26CC57B3}" type="pres">
      <dgm:prSet presAssocID="{9C206BAF-3C6C-4936-AE3B-942D0511F93A}" presName="node" presStyleLbl="node1" presStyleIdx="1" presStyleCnt="5">
        <dgm:presLayoutVars>
          <dgm:bulletEnabled val="1"/>
        </dgm:presLayoutVars>
      </dgm:prSet>
      <dgm:spPr/>
    </dgm:pt>
    <dgm:pt modelId="{35D10218-BFEE-4308-A2EB-E2B3A6EA2191}" type="pres">
      <dgm:prSet presAssocID="{ACC0DFBA-ADA4-419A-809C-6812C4D4559C}" presName="sibTrans" presStyleCnt="0"/>
      <dgm:spPr/>
    </dgm:pt>
    <dgm:pt modelId="{5A0E7D97-C36C-486E-B4A6-39B29E6008D4}" type="pres">
      <dgm:prSet presAssocID="{21C411AD-B548-4773-AF7F-4040A105523A}" presName="node" presStyleLbl="node1" presStyleIdx="2" presStyleCnt="5">
        <dgm:presLayoutVars>
          <dgm:bulletEnabled val="1"/>
        </dgm:presLayoutVars>
      </dgm:prSet>
      <dgm:spPr/>
    </dgm:pt>
    <dgm:pt modelId="{199C30E6-9FD0-4856-96F4-DAEE31E92C69}" type="pres">
      <dgm:prSet presAssocID="{976EE21E-B6A4-43C1-A19E-93E7EA851752}" presName="sibTrans" presStyleCnt="0"/>
      <dgm:spPr/>
    </dgm:pt>
    <dgm:pt modelId="{9380B0B1-DB73-4114-ADBA-77EF95488D10}" type="pres">
      <dgm:prSet presAssocID="{D0429758-7E42-45CA-A59B-23D672BBC4EE}" presName="node" presStyleLbl="node1" presStyleIdx="3" presStyleCnt="5">
        <dgm:presLayoutVars>
          <dgm:bulletEnabled val="1"/>
        </dgm:presLayoutVars>
      </dgm:prSet>
      <dgm:spPr/>
    </dgm:pt>
    <dgm:pt modelId="{229A3302-0F21-493C-B484-D2242564E8A7}" type="pres">
      <dgm:prSet presAssocID="{3DAAF26D-2BB4-4841-ABE6-0B3394CFD3C5}" presName="sibTrans" presStyleCnt="0"/>
      <dgm:spPr/>
    </dgm:pt>
    <dgm:pt modelId="{B017B9E6-E9B7-4829-B5C1-BA242DBB3A9C}" type="pres">
      <dgm:prSet presAssocID="{287FEBDE-A414-4F67-BA1A-CDD07C91F723}" presName="node" presStyleLbl="node1" presStyleIdx="4" presStyleCnt="5">
        <dgm:presLayoutVars>
          <dgm:bulletEnabled val="1"/>
        </dgm:presLayoutVars>
      </dgm:prSet>
      <dgm:spPr/>
    </dgm:pt>
  </dgm:ptLst>
  <dgm:cxnLst>
    <dgm:cxn modelId="{8437C030-5176-415F-A4B4-3DD1B77FF11B}" srcId="{74F46E9B-C4CB-42FE-8636-E9E5A34D116B}" destId="{9C206BAF-3C6C-4936-AE3B-942D0511F93A}" srcOrd="1" destOrd="0" parTransId="{2542C8EC-19AA-404D-9F8A-D61B9A40B1E1}" sibTransId="{ACC0DFBA-ADA4-419A-809C-6812C4D4559C}"/>
    <dgm:cxn modelId="{B97F3573-9BC5-448A-8B89-C1FE29235707}" type="presOf" srcId="{9C206BAF-3C6C-4936-AE3B-942D0511F93A}" destId="{6896BA96-0BA5-4886-BC57-E2EB26CC57B3}" srcOrd="0" destOrd="0" presId="urn:microsoft.com/office/officeart/2005/8/layout/default"/>
    <dgm:cxn modelId="{2C502283-22EC-4146-BBEE-EC57D7282CDB}" type="presOf" srcId="{74F46E9B-C4CB-42FE-8636-E9E5A34D116B}" destId="{2FD1674B-06BA-4D81-BC2A-F5D7937290A8}" srcOrd="0" destOrd="0" presId="urn:microsoft.com/office/officeart/2005/8/layout/default"/>
    <dgm:cxn modelId="{44E5F983-31A6-4DC2-BBA3-95D5428D278F}" type="presOf" srcId="{D0429758-7E42-45CA-A59B-23D672BBC4EE}" destId="{9380B0B1-DB73-4114-ADBA-77EF95488D10}" srcOrd="0" destOrd="0" presId="urn:microsoft.com/office/officeart/2005/8/layout/default"/>
    <dgm:cxn modelId="{BA035A9C-3B35-4A25-8597-C33D6366D22B}" type="presOf" srcId="{21C411AD-B548-4773-AF7F-4040A105523A}" destId="{5A0E7D97-C36C-486E-B4A6-39B29E6008D4}" srcOrd="0" destOrd="0" presId="urn:microsoft.com/office/officeart/2005/8/layout/default"/>
    <dgm:cxn modelId="{62C9A89C-E73F-463F-9EB6-661077207633}" srcId="{74F46E9B-C4CB-42FE-8636-E9E5A34D116B}" destId="{287FEBDE-A414-4F67-BA1A-CDD07C91F723}" srcOrd="4" destOrd="0" parTransId="{5C1618D7-30BC-483F-9D48-0AE5D28885AB}" sibTransId="{D03AF444-C8B5-4BCB-84FE-ADE795DFA36D}"/>
    <dgm:cxn modelId="{7676F8A8-FFB9-47E3-90D6-8643C0762B8A}" srcId="{74F46E9B-C4CB-42FE-8636-E9E5A34D116B}" destId="{D0429758-7E42-45CA-A59B-23D672BBC4EE}" srcOrd="3" destOrd="0" parTransId="{9F75F383-93D0-408C-AF65-F453E9F09097}" sibTransId="{3DAAF26D-2BB4-4841-ABE6-0B3394CFD3C5}"/>
    <dgm:cxn modelId="{8BB531BA-70A3-477D-8B0B-A204099524BD}" srcId="{74F46E9B-C4CB-42FE-8636-E9E5A34D116B}" destId="{21C411AD-B548-4773-AF7F-4040A105523A}" srcOrd="2" destOrd="0" parTransId="{8BC75B7F-C5AA-43DB-9FD8-481BFA5F2029}" sibTransId="{976EE21E-B6A4-43C1-A19E-93E7EA851752}"/>
    <dgm:cxn modelId="{7DEA5CDD-BDCC-476B-84B5-A9C62AEF053F}" srcId="{74F46E9B-C4CB-42FE-8636-E9E5A34D116B}" destId="{49F08798-F830-4CC6-B682-1A220D0358F9}" srcOrd="0" destOrd="0" parTransId="{1503FE96-8C95-41CD-9660-414F8DA6A942}" sibTransId="{F51C5299-6BC0-4458-AD0F-A7E85CC66BC6}"/>
    <dgm:cxn modelId="{3D8FDEE7-1EA3-47CD-9F61-89C9319CA818}" type="presOf" srcId="{49F08798-F830-4CC6-B682-1A220D0358F9}" destId="{9838021B-36BF-473E-9370-6A0A3235650D}" srcOrd="0" destOrd="0" presId="urn:microsoft.com/office/officeart/2005/8/layout/default"/>
    <dgm:cxn modelId="{5F9F23F1-25D9-4617-94B4-87E63401BE88}" type="presOf" srcId="{287FEBDE-A414-4F67-BA1A-CDD07C91F723}" destId="{B017B9E6-E9B7-4829-B5C1-BA242DBB3A9C}" srcOrd="0" destOrd="0" presId="urn:microsoft.com/office/officeart/2005/8/layout/default"/>
    <dgm:cxn modelId="{3D6018DC-EA78-4886-8191-0D2BA8648771}" type="presParOf" srcId="{2FD1674B-06BA-4D81-BC2A-F5D7937290A8}" destId="{9838021B-36BF-473E-9370-6A0A3235650D}" srcOrd="0" destOrd="0" presId="urn:microsoft.com/office/officeart/2005/8/layout/default"/>
    <dgm:cxn modelId="{44951A85-948F-4CBC-A5CB-D78349A089F5}" type="presParOf" srcId="{2FD1674B-06BA-4D81-BC2A-F5D7937290A8}" destId="{70CABCC8-5DEB-4672-8AD8-222AE6AA269B}" srcOrd="1" destOrd="0" presId="urn:microsoft.com/office/officeart/2005/8/layout/default"/>
    <dgm:cxn modelId="{3CFFFF27-0239-4F6E-AAB8-786CCB4095B9}" type="presParOf" srcId="{2FD1674B-06BA-4D81-BC2A-F5D7937290A8}" destId="{6896BA96-0BA5-4886-BC57-E2EB26CC57B3}" srcOrd="2" destOrd="0" presId="urn:microsoft.com/office/officeart/2005/8/layout/default"/>
    <dgm:cxn modelId="{E4ACB855-7D70-48F6-A410-4953FF156EA9}" type="presParOf" srcId="{2FD1674B-06BA-4D81-BC2A-F5D7937290A8}" destId="{35D10218-BFEE-4308-A2EB-E2B3A6EA2191}" srcOrd="3" destOrd="0" presId="urn:microsoft.com/office/officeart/2005/8/layout/default"/>
    <dgm:cxn modelId="{E0B3386C-92A7-4309-892E-B537950881E5}" type="presParOf" srcId="{2FD1674B-06BA-4D81-BC2A-F5D7937290A8}" destId="{5A0E7D97-C36C-486E-B4A6-39B29E6008D4}" srcOrd="4" destOrd="0" presId="urn:microsoft.com/office/officeart/2005/8/layout/default"/>
    <dgm:cxn modelId="{9443AEE5-F101-450F-A940-345DD8E313A9}" type="presParOf" srcId="{2FD1674B-06BA-4D81-BC2A-F5D7937290A8}" destId="{199C30E6-9FD0-4856-96F4-DAEE31E92C69}" srcOrd="5" destOrd="0" presId="urn:microsoft.com/office/officeart/2005/8/layout/default"/>
    <dgm:cxn modelId="{0CCCF746-9B8A-4199-864A-B3AF03E3473D}" type="presParOf" srcId="{2FD1674B-06BA-4D81-BC2A-F5D7937290A8}" destId="{9380B0B1-DB73-4114-ADBA-77EF95488D10}" srcOrd="6" destOrd="0" presId="urn:microsoft.com/office/officeart/2005/8/layout/default"/>
    <dgm:cxn modelId="{638A51A7-D61D-40B3-8F7F-E45460C5B9EA}" type="presParOf" srcId="{2FD1674B-06BA-4D81-BC2A-F5D7937290A8}" destId="{229A3302-0F21-493C-B484-D2242564E8A7}" srcOrd="7" destOrd="0" presId="urn:microsoft.com/office/officeart/2005/8/layout/default"/>
    <dgm:cxn modelId="{B29A580D-4BF0-4CF2-9605-46F8575D827B}" type="presParOf" srcId="{2FD1674B-06BA-4D81-BC2A-F5D7937290A8}" destId="{B017B9E6-E9B7-4829-B5C1-BA242DBB3A9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BE317B-72D5-4817-B363-498FDB83557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3C81403-58A9-46F8-A5E5-E48A1586093E}">
      <dgm:prSet/>
      <dgm:spPr/>
      <dgm:t>
        <a:bodyPr/>
        <a:lstStyle/>
        <a:p>
          <a:r>
            <a:rPr lang="el-GR"/>
            <a:t>Σύμφωνα με τους Bhuniya κ.ά. (2021), μια </a:t>
          </a:r>
          <a:r>
            <a:rPr lang="el-GR" b="1"/>
            <a:t>αλυσίδα εφοδιασμού</a:t>
          </a:r>
          <a:r>
            <a:rPr lang="el-GR"/>
            <a:t> είναι ένα σύστημα οργανισμών, ανθρώπων, δραστηριοτήτων, πληροφορίων και πόρων, τα οποία εμπλέκονται στην παροχή προϊόντος ή/και υπηρεσίας από τον προμηθευτή προς τον τελικό αγοραστή.</a:t>
          </a:r>
          <a:endParaRPr lang="en-US"/>
        </a:p>
      </dgm:t>
    </dgm:pt>
    <dgm:pt modelId="{EA3733BB-6C84-4FC4-B49E-4A4FFA882610}" type="parTrans" cxnId="{3D4ECEA0-8F12-446F-87FE-9DDB2BB4A4B4}">
      <dgm:prSet/>
      <dgm:spPr/>
      <dgm:t>
        <a:bodyPr/>
        <a:lstStyle/>
        <a:p>
          <a:endParaRPr lang="en-US"/>
        </a:p>
      </dgm:t>
    </dgm:pt>
    <dgm:pt modelId="{780F698F-A4CC-4669-A4BB-E902FCAE0684}" type="sibTrans" cxnId="{3D4ECEA0-8F12-446F-87FE-9DDB2BB4A4B4}">
      <dgm:prSet/>
      <dgm:spPr/>
      <dgm:t>
        <a:bodyPr/>
        <a:lstStyle/>
        <a:p>
          <a:endParaRPr lang="en-US"/>
        </a:p>
      </dgm:t>
    </dgm:pt>
    <dgm:pt modelId="{BEA25991-8154-411E-9830-FDF11C78D365}">
      <dgm:prSet/>
      <dgm:spPr/>
      <dgm:t>
        <a:bodyPr/>
        <a:lstStyle/>
        <a:p>
          <a:r>
            <a:rPr lang="el-GR"/>
            <a:t>Σύμφωνα τους Lambert κ.ά. (2008</a:t>
          </a:r>
          <a:r>
            <a:rPr lang="en-US"/>
            <a:t>, </a:t>
          </a:r>
          <a:r>
            <a:rPr lang="el-GR"/>
            <a:t>σελ. 2)</a:t>
          </a:r>
          <a:r>
            <a:rPr lang="en-US"/>
            <a:t> </a:t>
          </a:r>
          <a:r>
            <a:rPr lang="el-GR"/>
            <a:t>η </a:t>
          </a:r>
          <a:r>
            <a:rPr lang="el-GR" b="1"/>
            <a:t>διαχείριση της εφοδιαστικής αλυσίδας </a:t>
          </a:r>
          <a:r>
            <a:rPr lang="el-GR"/>
            <a:t>(</a:t>
          </a:r>
          <a:r>
            <a:rPr lang="en-US"/>
            <a:t>SCM</a:t>
          </a:r>
          <a:r>
            <a:rPr lang="el-GR"/>
            <a:t>) ως "η ενσωμάτωση όλων των βασικών επιχειρηματικών διαδικασιών από τον τελικό χρήστη μέχρι των αρχικών προμηθευτών, η οποία παρέχει προϊόντα, υπηρεσίες και πληροφορίες, τα οποία προσθέτουν αξία για τους πελάτες και άλλους ενδιαφερόμενους".</a:t>
          </a:r>
          <a:endParaRPr lang="en-US"/>
        </a:p>
      </dgm:t>
    </dgm:pt>
    <dgm:pt modelId="{9A3D7B74-71C2-43AB-8A15-C1A3B3E0DF3F}" type="parTrans" cxnId="{AD899AF0-B1BA-4C24-A67C-0A3535EF892A}">
      <dgm:prSet/>
      <dgm:spPr/>
      <dgm:t>
        <a:bodyPr/>
        <a:lstStyle/>
        <a:p>
          <a:endParaRPr lang="en-US"/>
        </a:p>
      </dgm:t>
    </dgm:pt>
    <dgm:pt modelId="{C5CBDB92-AA41-42AF-9708-2A55C778FEC4}" type="sibTrans" cxnId="{AD899AF0-B1BA-4C24-A67C-0A3535EF892A}">
      <dgm:prSet/>
      <dgm:spPr/>
      <dgm:t>
        <a:bodyPr/>
        <a:lstStyle/>
        <a:p>
          <a:endParaRPr lang="en-US"/>
        </a:p>
      </dgm:t>
    </dgm:pt>
    <dgm:pt modelId="{2063C839-382A-4883-A4FB-19C8400A9400}" type="pres">
      <dgm:prSet presAssocID="{3FBE317B-72D5-4817-B363-498FDB835576}" presName="outerComposite" presStyleCnt="0">
        <dgm:presLayoutVars>
          <dgm:chMax val="5"/>
          <dgm:dir/>
          <dgm:resizeHandles val="exact"/>
        </dgm:presLayoutVars>
      </dgm:prSet>
      <dgm:spPr/>
    </dgm:pt>
    <dgm:pt modelId="{46F38A8D-79CD-4E16-8F04-9809ED304788}" type="pres">
      <dgm:prSet presAssocID="{3FBE317B-72D5-4817-B363-498FDB835576}" presName="dummyMaxCanvas" presStyleCnt="0">
        <dgm:presLayoutVars/>
      </dgm:prSet>
      <dgm:spPr/>
    </dgm:pt>
    <dgm:pt modelId="{0F39D2CD-8A71-4A99-AEDE-FD2E674F8DE0}" type="pres">
      <dgm:prSet presAssocID="{3FBE317B-72D5-4817-B363-498FDB835576}" presName="TwoNodes_1" presStyleLbl="node1" presStyleIdx="0" presStyleCnt="2">
        <dgm:presLayoutVars>
          <dgm:bulletEnabled val="1"/>
        </dgm:presLayoutVars>
      </dgm:prSet>
      <dgm:spPr/>
    </dgm:pt>
    <dgm:pt modelId="{71CD140F-3A51-4C17-8AAC-E5EEBDC14FC0}" type="pres">
      <dgm:prSet presAssocID="{3FBE317B-72D5-4817-B363-498FDB835576}" presName="TwoNodes_2" presStyleLbl="node1" presStyleIdx="1" presStyleCnt="2">
        <dgm:presLayoutVars>
          <dgm:bulletEnabled val="1"/>
        </dgm:presLayoutVars>
      </dgm:prSet>
      <dgm:spPr/>
    </dgm:pt>
    <dgm:pt modelId="{D7410781-F758-4203-AFDE-49F932282406}" type="pres">
      <dgm:prSet presAssocID="{3FBE317B-72D5-4817-B363-498FDB835576}" presName="TwoConn_1-2" presStyleLbl="fgAccFollowNode1" presStyleIdx="0" presStyleCnt="1">
        <dgm:presLayoutVars>
          <dgm:bulletEnabled val="1"/>
        </dgm:presLayoutVars>
      </dgm:prSet>
      <dgm:spPr/>
    </dgm:pt>
    <dgm:pt modelId="{E57E687F-902A-423D-A831-F748AE877528}" type="pres">
      <dgm:prSet presAssocID="{3FBE317B-72D5-4817-B363-498FDB835576}" presName="TwoNodes_1_text" presStyleLbl="node1" presStyleIdx="1" presStyleCnt="2">
        <dgm:presLayoutVars>
          <dgm:bulletEnabled val="1"/>
        </dgm:presLayoutVars>
      </dgm:prSet>
      <dgm:spPr/>
    </dgm:pt>
    <dgm:pt modelId="{739BA63C-632F-4713-9258-01BC04CCBDB4}" type="pres">
      <dgm:prSet presAssocID="{3FBE317B-72D5-4817-B363-498FDB835576}" presName="TwoNodes_2_text" presStyleLbl="node1" presStyleIdx="1" presStyleCnt="2">
        <dgm:presLayoutVars>
          <dgm:bulletEnabled val="1"/>
        </dgm:presLayoutVars>
      </dgm:prSet>
      <dgm:spPr/>
    </dgm:pt>
  </dgm:ptLst>
  <dgm:cxnLst>
    <dgm:cxn modelId="{49DCD136-8756-4ECE-A8CB-92D91FD0E9E4}" type="presOf" srcId="{BEA25991-8154-411E-9830-FDF11C78D365}" destId="{739BA63C-632F-4713-9258-01BC04CCBDB4}" srcOrd="1" destOrd="0" presId="urn:microsoft.com/office/officeart/2005/8/layout/vProcess5"/>
    <dgm:cxn modelId="{3D4ECEA0-8F12-446F-87FE-9DDB2BB4A4B4}" srcId="{3FBE317B-72D5-4817-B363-498FDB835576}" destId="{F3C81403-58A9-46F8-A5E5-E48A1586093E}" srcOrd="0" destOrd="0" parTransId="{EA3733BB-6C84-4FC4-B49E-4A4FFA882610}" sibTransId="{780F698F-A4CC-4669-A4BB-E902FCAE0684}"/>
    <dgm:cxn modelId="{184989BA-26CC-4FE6-934E-011869C27AB4}" type="presOf" srcId="{780F698F-A4CC-4669-A4BB-E902FCAE0684}" destId="{D7410781-F758-4203-AFDE-49F932282406}" srcOrd="0" destOrd="0" presId="urn:microsoft.com/office/officeart/2005/8/layout/vProcess5"/>
    <dgm:cxn modelId="{7A0724CA-97D9-4B1C-88FC-EA035A655112}" type="presOf" srcId="{BEA25991-8154-411E-9830-FDF11C78D365}" destId="{71CD140F-3A51-4C17-8AAC-E5EEBDC14FC0}" srcOrd="0" destOrd="0" presId="urn:microsoft.com/office/officeart/2005/8/layout/vProcess5"/>
    <dgm:cxn modelId="{2F4AE9D7-812A-4BA5-8ECA-F93D780104C8}" type="presOf" srcId="{F3C81403-58A9-46F8-A5E5-E48A1586093E}" destId="{E57E687F-902A-423D-A831-F748AE877528}" srcOrd="1" destOrd="0" presId="urn:microsoft.com/office/officeart/2005/8/layout/vProcess5"/>
    <dgm:cxn modelId="{E46D48E2-7C68-4E5C-8A76-0B8E6D9A3EE0}" type="presOf" srcId="{F3C81403-58A9-46F8-A5E5-E48A1586093E}" destId="{0F39D2CD-8A71-4A99-AEDE-FD2E674F8DE0}" srcOrd="0" destOrd="0" presId="urn:microsoft.com/office/officeart/2005/8/layout/vProcess5"/>
    <dgm:cxn modelId="{C1DB1EEC-F8D2-45F7-AD6E-88C0547B8B38}" type="presOf" srcId="{3FBE317B-72D5-4817-B363-498FDB835576}" destId="{2063C839-382A-4883-A4FB-19C8400A9400}" srcOrd="0" destOrd="0" presId="urn:microsoft.com/office/officeart/2005/8/layout/vProcess5"/>
    <dgm:cxn modelId="{AD899AF0-B1BA-4C24-A67C-0A3535EF892A}" srcId="{3FBE317B-72D5-4817-B363-498FDB835576}" destId="{BEA25991-8154-411E-9830-FDF11C78D365}" srcOrd="1" destOrd="0" parTransId="{9A3D7B74-71C2-43AB-8A15-C1A3B3E0DF3F}" sibTransId="{C5CBDB92-AA41-42AF-9708-2A55C778FEC4}"/>
    <dgm:cxn modelId="{B932BDE5-2A8E-4F0C-82C5-67073CA9ACEE}" type="presParOf" srcId="{2063C839-382A-4883-A4FB-19C8400A9400}" destId="{46F38A8D-79CD-4E16-8F04-9809ED304788}" srcOrd="0" destOrd="0" presId="urn:microsoft.com/office/officeart/2005/8/layout/vProcess5"/>
    <dgm:cxn modelId="{2891A433-9946-43F7-A101-5AB5B6346F1D}" type="presParOf" srcId="{2063C839-382A-4883-A4FB-19C8400A9400}" destId="{0F39D2CD-8A71-4A99-AEDE-FD2E674F8DE0}" srcOrd="1" destOrd="0" presId="urn:microsoft.com/office/officeart/2005/8/layout/vProcess5"/>
    <dgm:cxn modelId="{1A7F7D9A-CC1C-47FA-9EB2-EEA21FD8C8EF}" type="presParOf" srcId="{2063C839-382A-4883-A4FB-19C8400A9400}" destId="{71CD140F-3A51-4C17-8AAC-E5EEBDC14FC0}" srcOrd="2" destOrd="0" presId="urn:microsoft.com/office/officeart/2005/8/layout/vProcess5"/>
    <dgm:cxn modelId="{152147D6-849D-4E5B-AACC-C5572FD768EF}" type="presParOf" srcId="{2063C839-382A-4883-A4FB-19C8400A9400}" destId="{D7410781-F758-4203-AFDE-49F932282406}" srcOrd="3" destOrd="0" presId="urn:microsoft.com/office/officeart/2005/8/layout/vProcess5"/>
    <dgm:cxn modelId="{88ED26AD-0F13-4155-9F7C-8DF6FAFD19E7}" type="presParOf" srcId="{2063C839-382A-4883-A4FB-19C8400A9400}" destId="{E57E687F-902A-423D-A831-F748AE877528}" srcOrd="4" destOrd="0" presId="urn:microsoft.com/office/officeart/2005/8/layout/vProcess5"/>
    <dgm:cxn modelId="{3BAE45D9-DA6E-43E5-A829-7813B1CF8081}" type="presParOf" srcId="{2063C839-382A-4883-A4FB-19C8400A9400}" destId="{739BA63C-632F-4713-9258-01BC04CCBDB4}"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2C0970-DD45-431C-9652-E4F2B5023A4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05B4A510-F9E2-4DC0-AF32-790C515EFF5F}">
      <dgm:prSet/>
      <dgm:spPr/>
      <dgm:t>
        <a:bodyPr/>
        <a:lstStyle/>
        <a:p>
          <a:r>
            <a:rPr lang="el-GR" dirty="0"/>
            <a:t>Αλυσίδα εφοδιασμού → δίκτυο εταίρων που συλλογικά μετασχηματίζουν ένα βασικό αγαθό (προς τα πίσω) σε ένα τελικό προϊόν (προς τα εμπρός) στο οποίο δίδεται αξία από τους τελικούς πελάτες και οι οποίοι (εταίροι) διαχειρίζονται τις επιστροφές σε κάθε στάδιο.</a:t>
          </a:r>
          <a:endParaRPr lang="en-US" dirty="0"/>
        </a:p>
      </dgm:t>
    </dgm:pt>
    <dgm:pt modelId="{964259B2-9239-4A54-AC4A-996111ABFB26}" type="parTrans" cxnId="{DE12D0E6-D859-43B6-9422-D5274C2A9E03}">
      <dgm:prSet/>
      <dgm:spPr/>
      <dgm:t>
        <a:bodyPr/>
        <a:lstStyle/>
        <a:p>
          <a:endParaRPr lang="en-US"/>
        </a:p>
      </dgm:t>
    </dgm:pt>
    <dgm:pt modelId="{B85587D5-D721-4445-A7F3-CA941B653320}" type="sibTrans" cxnId="{DE12D0E6-D859-43B6-9422-D5274C2A9E03}">
      <dgm:prSet/>
      <dgm:spPr/>
      <dgm:t>
        <a:bodyPr/>
        <a:lstStyle/>
        <a:p>
          <a:endParaRPr lang="en-US"/>
        </a:p>
      </dgm:t>
    </dgm:pt>
    <dgm:pt modelId="{C127F8D6-7B40-40B6-92E1-635FDB724B81}">
      <dgm:prSet/>
      <dgm:spPr/>
      <dgm:t>
        <a:bodyPr/>
        <a:lstStyle/>
        <a:p>
          <a:r>
            <a:rPr lang="el-GR"/>
            <a:t>Ουσιαστικά, η διοίκηση της αλυσίδας εφοδιασμού ολοκληρώνει το μάνατζμεντ της προσφοράς και της ζήτησης μέσα σε κάθε εταιρεία και ανάμεσα σε διαφορετικές εταιρείες προκειμένου να εξυπηρετηθούν οι ανάγκες του τελικού πελάτη.</a:t>
          </a:r>
          <a:endParaRPr lang="en-US"/>
        </a:p>
      </dgm:t>
    </dgm:pt>
    <dgm:pt modelId="{5B2E313B-5F94-480A-BDA6-5BEE76BF6F66}" type="parTrans" cxnId="{39D8407F-8BA1-404D-8650-969E7D52ECB3}">
      <dgm:prSet/>
      <dgm:spPr/>
      <dgm:t>
        <a:bodyPr/>
        <a:lstStyle/>
        <a:p>
          <a:endParaRPr lang="en-US"/>
        </a:p>
      </dgm:t>
    </dgm:pt>
    <dgm:pt modelId="{23B90B6C-6E4C-4091-A62E-680647E67276}" type="sibTrans" cxnId="{39D8407F-8BA1-404D-8650-969E7D52ECB3}">
      <dgm:prSet/>
      <dgm:spPr/>
      <dgm:t>
        <a:bodyPr/>
        <a:lstStyle/>
        <a:p>
          <a:endParaRPr lang="en-US"/>
        </a:p>
      </dgm:t>
    </dgm:pt>
    <dgm:pt modelId="{55612609-3C8F-48B3-8873-193E6EE46EF3}" type="pres">
      <dgm:prSet presAssocID="{CD2C0970-DD45-431C-9652-E4F2B5023A44}" presName="hierChild1" presStyleCnt="0">
        <dgm:presLayoutVars>
          <dgm:chPref val="1"/>
          <dgm:dir/>
          <dgm:animOne val="branch"/>
          <dgm:animLvl val="lvl"/>
          <dgm:resizeHandles/>
        </dgm:presLayoutVars>
      </dgm:prSet>
      <dgm:spPr/>
    </dgm:pt>
    <dgm:pt modelId="{F61FE3BA-7D3C-4C88-914B-89AC6F2833AE}" type="pres">
      <dgm:prSet presAssocID="{05B4A510-F9E2-4DC0-AF32-790C515EFF5F}" presName="hierRoot1" presStyleCnt="0"/>
      <dgm:spPr/>
    </dgm:pt>
    <dgm:pt modelId="{30AC2349-E9B6-4989-BD17-3D5DD568ECD5}" type="pres">
      <dgm:prSet presAssocID="{05B4A510-F9E2-4DC0-AF32-790C515EFF5F}" presName="composite" presStyleCnt="0"/>
      <dgm:spPr/>
    </dgm:pt>
    <dgm:pt modelId="{95AC93AF-5290-470E-A11D-45D74CCAD941}" type="pres">
      <dgm:prSet presAssocID="{05B4A510-F9E2-4DC0-AF32-790C515EFF5F}" presName="background" presStyleLbl="node0" presStyleIdx="0" presStyleCnt="2"/>
      <dgm:spPr/>
    </dgm:pt>
    <dgm:pt modelId="{D358AA49-B753-412B-BF70-D605DD818824}" type="pres">
      <dgm:prSet presAssocID="{05B4A510-F9E2-4DC0-AF32-790C515EFF5F}" presName="text" presStyleLbl="fgAcc0" presStyleIdx="0" presStyleCnt="2">
        <dgm:presLayoutVars>
          <dgm:chPref val="3"/>
        </dgm:presLayoutVars>
      </dgm:prSet>
      <dgm:spPr/>
    </dgm:pt>
    <dgm:pt modelId="{27C34DD7-68D7-4DBF-82FF-B03DA1431F2C}" type="pres">
      <dgm:prSet presAssocID="{05B4A510-F9E2-4DC0-AF32-790C515EFF5F}" presName="hierChild2" presStyleCnt="0"/>
      <dgm:spPr/>
    </dgm:pt>
    <dgm:pt modelId="{D1885046-7FCE-4CBF-A69E-0BF6123162A4}" type="pres">
      <dgm:prSet presAssocID="{C127F8D6-7B40-40B6-92E1-635FDB724B81}" presName="hierRoot1" presStyleCnt="0"/>
      <dgm:spPr/>
    </dgm:pt>
    <dgm:pt modelId="{A1DEE8A0-1912-4B6B-9466-A179DDD012A8}" type="pres">
      <dgm:prSet presAssocID="{C127F8D6-7B40-40B6-92E1-635FDB724B81}" presName="composite" presStyleCnt="0"/>
      <dgm:spPr/>
    </dgm:pt>
    <dgm:pt modelId="{BFCA5C81-41BC-4F58-B069-EFC6F09801CF}" type="pres">
      <dgm:prSet presAssocID="{C127F8D6-7B40-40B6-92E1-635FDB724B81}" presName="background" presStyleLbl="node0" presStyleIdx="1" presStyleCnt="2"/>
      <dgm:spPr/>
    </dgm:pt>
    <dgm:pt modelId="{1FFC6AE5-D97B-48F7-9FF7-9E62C1B76827}" type="pres">
      <dgm:prSet presAssocID="{C127F8D6-7B40-40B6-92E1-635FDB724B81}" presName="text" presStyleLbl="fgAcc0" presStyleIdx="1" presStyleCnt="2">
        <dgm:presLayoutVars>
          <dgm:chPref val="3"/>
        </dgm:presLayoutVars>
      </dgm:prSet>
      <dgm:spPr/>
    </dgm:pt>
    <dgm:pt modelId="{6D9A13C3-1DA4-4E20-B9CF-5C764B8AEAF6}" type="pres">
      <dgm:prSet presAssocID="{C127F8D6-7B40-40B6-92E1-635FDB724B81}" presName="hierChild2" presStyleCnt="0"/>
      <dgm:spPr/>
    </dgm:pt>
  </dgm:ptLst>
  <dgm:cxnLst>
    <dgm:cxn modelId="{28960B30-8BF6-4492-B310-AFF398AC00A1}" type="presOf" srcId="{CD2C0970-DD45-431C-9652-E4F2B5023A44}" destId="{55612609-3C8F-48B3-8873-193E6EE46EF3}" srcOrd="0" destOrd="0" presId="urn:microsoft.com/office/officeart/2005/8/layout/hierarchy1"/>
    <dgm:cxn modelId="{83D7283E-976F-44CC-AA3D-F2F3D2F0BF02}" type="presOf" srcId="{05B4A510-F9E2-4DC0-AF32-790C515EFF5F}" destId="{D358AA49-B753-412B-BF70-D605DD818824}" srcOrd="0" destOrd="0" presId="urn:microsoft.com/office/officeart/2005/8/layout/hierarchy1"/>
    <dgm:cxn modelId="{39D8407F-8BA1-404D-8650-969E7D52ECB3}" srcId="{CD2C0970-DD45-431C-9652-E4F2B5023A44}" destId="{C127F8D6-7B40-40B6-92E1-635FDB724B81}" srcOrd="1" destOrd="0" parTransId="{5B2E313B-5F94-480A-BDA6-5BEE76BF6F66}" sibTransId="{23B90B6C-6E4C-4091-A62E-680647E67276}"/>
    <dgm:cxn modelId="{DE12D0E6-D859-43B6-9422-D5274C2A9E03}" srcId="{CD2C0970-DD45-431C-9652-E4F2B5023A44}" destId="{05B4A510-F9E2-4DC0-AF32-790C515EFF5F}" srcOrd="0" destOrd="0" parTransId="{964259B2-9239-4A54-AC4A-996111ABFB26}" sibTransId="{B85587D5-D721-4445-A7F3-CA941B653320}"/>
    <dgm:cxn modelId="{0C2C92F8-D905-4227-B438-EEB1B384F5B1}" type="presOf" srcId="{C127F8D6-7B40-40B6-92E1-635FDB724B81}" destId="{1FFC6AE5-D97B-48F7-9FF7-9E62C1B76827}" srcOrd="0" destOrd="0" presId="urn:microsoft.com/office/officeart/2005/8/layout/hierarchy1"/>
    <dgm:cxn modelId="{F2E3FBAB-32B6-472E-ABA3-56E052579BD4}" type="presParOf" srcId="{55612609-3C8F-48B3-8873-193E6EE46EF3}" destId="{F61FE3BA-7D3C-4C88-914B-89AC6F2833AE}" srcOrd="0" destOrd="0" presId="urn:microsoft.com/office/officeart/2005/8/layout/hierarchy1"/>
    <dgm:cxn modelId="{49DAD372-ED57-466E-9165-60FDC5E27ECC}" type="presParOf" srcId="{F61FE3BA-7D3C-4C88-914B-89AC6F2833AE}" destId="{30AC2349-E9B6-4989-BD17-3D5DD568ECD5}" srcOrd="0" destOrd="0" presId="urn:microsoft.com/office/officeart/2005/8/layout/hierarchy1"/>
    <dgm:cxn modelId="{BBEEDEDE-0C3E-4785-A2A6-DBF2BDA0EF48}" type="presParOf" srcId="{30AC2349-E9B6-4989-BD17-3D5DD568ECD5}" destId="{95AC93AF-5290-470E-A11D-45D74CCAD941}" srcOrd="0" destOrd="0" presId="urn:microsoft.com/office/officeart/2005/8/layout/hierarchy1"/>
    <dgm:cxn modelId="{7C661B2D-38EE-47A0-9825-4DF2C83A3AD0}" type="presParOf" srcId="{30AC2349-E9B6-4989-BD17-3D5DD568ECD5}" destId="{D358AA49-B753-412B-BF70-D605DD818824}" srcOrd="1" destOrd="0" presId="urn:microsoft.com/office/officeart/2005/8/layout/hierarchy1"/>
    <dgm:cxn modelId="{8E3D5E26-9BB7-4B84-B76D-1BD245519721}" type="presParOf" srcId="{F61FE3BA-7D3C-4C88-914B-89AC6F2833AE}" destId="{27C34DD7-68D7-4DBF-82FF-B03DA1431F2C}" srcOrd="1" destOrd="0" presId="urn:microsoft.com/office/officeart/2005/8/layout/hierarchy1"/>
    <dgm:cxn modelId="{006A4448-4C08-4D32-B84E-20463C9943CC}" type="presParOf" srcId="{55612609-3C8F-48B3-8873-193E6EE46EF3}" destId="{D1885046-7FCE-4CBF-A69E-0BF6123162A4}" srcOrd="1" destOrd="0" presId="urn:microsoft.com/office/officeart/2005/8/layout/hierarchy1"/>
    <dgm:cxn modelId="{2E4BDE69-463E-49F0-9A4F-7BDCACDFC1F4}" type="presParOf" srcId="{D1885046-7FCE-4CBF-A69E-0BF6123162A4}" destId="{A1DEE8A0-1912-4B6B-9466-A179DDD012A8}" srcOrd="0" destOrd="0" presId="urn:microsoft.com/office/officeart/2005/8/layout/hierarchy1"/>
    <dgm:cxn modelId="{220AD62C-2245-4A47-979C-D79ECA6348EB}" type="presParOf" srcId="{A1DEE8A0-1912-4B6B-9466-A179DDD012A8}" destId="{BFCA5C81-41BC-4F58-B069-EFC6F09801CF}" srcOrd="0" destOrd="0" presId="urn:microsoft.com/office/officeart/2005/8/layout/hierarchy1"/>
    <dgm:cxn modelId="{91C9F32F-9FCF-4725-9703-EE9998C196BB}" type="presParOf" srcId="{A1DEE8A0-1912-4B6B-9466-A179DDD012A8}" destId="{1FFC6AE5-D97B-48F7-9FF7-9E62C1B76827}" srcOrd="1" destOrd="0" presId="urn:microsoft.com/office/officeart/2005/8/layout/hierarchy1"/>
    <dgm:cxn modelId="{B0A599CC-4B5F-4EEB-AE27-A5796C154A0C}" type="presParOf" srcId="{D1885046-7FCE-4CBF-A69E-0BF6123162A4}" destId="{6D9A13C3-1DA4-4E20-B9CF-5C764B8AEAF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7F7F5C-979C-46D2-AA36-ED1A2EE600AB}"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F4FF1BA1-8A4E-450E-91F4-3FF551855348}">
      <dgm:prSet/>
      <dgm:spPr/>
      <dgm:t>
        <a:bodyPr/>
        <a:lstStyle/>
        <a:p>
          <a:r>
            <a:rPr lang="el-GR" dirty="0"/>
            <a:t>Η </a:t>
          </a:r>
          <a:r>
            <a:rPr lang="el-GR" b="1" dirty="0"/>
            <a:t>προμήθεια</a:t>
          </a:r>
          <a:r>
            <a:rPr lang="el-GR" dirty="0"/>
            <a:t> περιλαμβάνει κάθε δραστηριότητα που σχετίζεται με την απόκτηση των αγαθών και των υπηρεσιών μιας επιχείρησης που χρειάζεται για να υποστηρίξει τις καθημερινές της λειτουργίες, συμπεριλαμβανομένης της προμήθειας, της διαπραγμάτευσης όρων, την αγορά ειδών, την παραλαβή και τον έλεγχο των αγαθών, όπως απαιτείται, και την τήρηση αρχείων όλων των βημάτων της διαδικασίας.</a:t>
          </a:r>
          <a:endParaRPr lang="en-US" dirty="0"/>
        </a:p>
      </dgm:t>
    </dgm:pt>
    <dgm:pt modelId="{5B4A303A-AAEF-42B0-B968-97791DF21B47}" type="parTrans" cxnId="{4342B3DB-9F30-4AD3-AD77-702F86AA831C}">
      <dgm:prSet/>
      <dgm:spPr/>
      <dgm:t>
        <a:bodyPr/>
        <a:lstStyle/>
        <a:p>
          <a:endParaRPr lang="en-US"/>
        </a:p>
      </dgm:t>
    </dgm:pt>
    <dgm:pt modelId="{EB71B70D-DE94-43C8-84F4-F86482C4B24F}" type="sibTrans" cxnId="{4342B3DB-9F30-4AD3-AD77-702F86AA831C}">
      <dgm:prSet/>
      <dgm:spPr/>
      <dgm:t>
        <a:bodyPr/>
        <a:lstStyle/>
        <a:p>
          <a:endParaRPr lang="en-US"/>
        </a:p>
      </dgm:t>
    </dgm:pt>
    <dgm:pt modelId="{997E63DF-7DAF-48DA-863C-CC5827CC11D5}">
      <dgm:prSet custT="1"/>
      <dgm:spPr/>
      <dgm:t>
        <a:bodyPr/>
        <a:lstStyle/>
        <a:p>
          <a:r>
            <a:rPr lang="el-GR" sz="2000"/>
            <a:t>3 </a:t>
          </a:r>
          <a:r>
            <a:rPr lang="en-US" sz="2000"/>
            <a:t>P’s of Procurement:</a:t>
          </a:r>
        </a:p>
      </dgm:t>
    </dgm:pt>
    <dgm:pt modelId="{9DB780DF-29CA-46F6-843E-3F57700B60C0}" type="parTrans" cxnId="{0ED1EF82-FD4D-4E75-BBCA-A01161E9ECD9}">
      <dgm:prSet/>
      <dgm:spPr/>
      <dgm:t>
        <a:bodyPr/>
        <a:lstStyle/>
        <a:p>
          <a:endParaRPr lang="en-US"/>
        </a:p>
      </dgm:t>
    </dgm:pt>
    <dgm:pt modelId="{29A3BA1A-0553-4A88-8CA4-A9C87B0DFAA1}" type="sibTrans" cxnId="{0ED1EF82-FD4D-4E75-BBCA-A01161E9ECD9}">
      <dgm:prSet/>
      <dgm:spPr/>
      <dgm:t>
        <a:bodyPr/>
        <a:lstStyle/>
        <a:p>
          <a:endParaRPr lang="en-US"/>
        </a:p>
      </dgm:t>
    </dgm:pt>
    <dgm:pt modelId="{C60C224C-F5D4-4F73-979D-2EA3791D7954}">
      <dgm:prSet custT="1"/>
      <dgm:spPr/>
      <dgm:t>
        <a:bodyPr/>
        <a:lstStyle/>
        <a:p>
          <a:r>
            <a:rPr lang="en-US" sz="1600"/>
            <a:t>Process</a:t>
          </a:r>
        </a:p>
      </dgm:t>
    </dgm:pt>
    <dgm:pt modelId="{CAE8D5B0-D40E-4ADD-B641-47C7436ABE7F}" type="parTrans" cxnId="{EFE2C23E-38B1-4FFA-88EC-8A3FF69782DF}">
      <dgm:prSet/>
      <dgm:spPr/>
      <dgm:t>
        <a:bodyPr/>
        <a:lstStyle/>
        <a:p>
          <a:endParaRPr lang="en-US"/>
        </a:p>
      </dgm:t>
    </dgm:pt>
    <dgm:pt modelId="{C3F7AA59-865F-4478-A08C-57E3D7D95062}" type="sibTrans" cxnId="{EFE2C23E-38B1-4FFA-88EC-8A3FF69782DF}">
      <dgm:prSet/>
      <dgm:spPr/>
      <dgm:t>
        <a:bodyPr/>
        <a:lstStyle/>
        <a:p>
          <a:endParaRPr lang="en-US"/>
        </a:p>
      </dgm:t>
    </dgm:pt>
    <dgm:pt modelId="{1A884683-DE82-4A8E-82BB-FAE8170B191B}">
      <dgm:prSet custT="1"/>
      <dgm:spPr/>
      <dgm:t>
        <a:bodyPr/>
        <a:lstStyle/>
        <a:p>
          <a:r>
            <a:rPr lang="en-US" sz="1600"/>
            <a:t>People</a:t>
          </a:r>
        </a:p>
      </dgm:t>
    </dgm:pt>
    <dgm:pt modelId="{1B0D00BC-E8B7-4C01-A365-4732AD747D8B}" type="parTrans" cxnId="{F6CB7EEF-298D-4240-80AA-C2C1AABD1435}">
      <dgm:prSet/>
      <dgm:spPr/>
      <dgm:t>
        <a:bodyPr/>
        <a:lstStyle/>
        <a:p>
          <a:endParaRPr lang="en-US"/>
        </a:p>
      </dgm:t>
    </dgm:pt>
    <dgm:pt modelId="{FEAADB8E-5518-4D17-9223-0BA25F47F42A}" type="sibTrans" cxnId="{F6CB7EEF-298D-4240-80AA-C2C1AABD1435}">
      <dgm:prSet/>
      <dgm:spPr/>
      <dgm:t>
        <a:bodyPr/>
        <a:lstStyle/>
        <a:p>
          <a:endParaRPr lang="en-US"/>
        </a:p>
      </dgm:t>
    </dgm:pt>
    <dgm:pt modelId="{B1D2D998-F2A1-4632-94E7-3EE88E408592}">
      <dgm:prSet custT="1"/>
      <dgm:spPr/>
      <dgm:t>
        <a:bodyPr/>
        <a:lstStyle/>
        <a:p>
          <a:r>
            <a:rPr lang="en-US" sz="1600"/>
            <a:t>Paper</a:t>
          </a:r>
        </a:p>
      </dgm:t>
    </dgm:pt>
    <dgm:pt modelId="{3397F024-C888-4D72-812A-9852E3A6C1F3}" type="parTrans" cxnId="{C8B948CB-75D9-46D4-8CB4-0BDD612DDBA9}">
      <dgm:prSet/>
      <dgm:spPr/>
      <dgm:t>
        <a:bodyPr/>
        <a:lstStyle/>
        <a:p>
          <a:endParaRPr lang="en-US"/>
        </a:p>
      </dgm:t>
    </dgm:pt>
    <dgm:pt modelId="{0344E238-F8D5-4E53-B03D-4F9334F2C118}" type="sibTrans" cxnId="{C8B948CB-75D9-46D4-8CB4-0BDD612DDBA9}">
      <dgm:prSet/>
      <dgm:spPr/>
      <dgm:t>
        <a:bodyPr/>
        <a:lstStyle/>
        <a:p>
          <a:endParaRPr lang="en-US"/>
        </a:p>
      </dgm:t>
    </dgm:pt>
    <dgm:pt modelId="{13DAFC8D-3921-406B-8C51-925EF7B6E93C}" type="pres">
      <dgm:prSet presAssocID="{317F7F5C-979C-46D2-AA36-ED1A2EE600AB}" presName="outerComposite" presStyleCnt="0">
        <dgm:presLayoutVars>
          <dgm:chMax val="5"/>
          <dgm:dir/>
          <dgm:resizeHandles val="exact"/>
        </dgm:presLayoutVars>
      </dgm:prSet>
      <dgm:spPr/>
    </dgm:pt>
    <dgm:pt modelId="{65F4513F-96BE-43EE-B601-22661DE1771F}" type="pres">
      <dgm:prSet presAssocID="{317F7F5C-979C-46D2-AA36-ED1A2EE600AB}" presName="dummyMaxCanvas" presStyleCnt="0">
        <dgm:presLayoutVars/>
      </dgm:prSet>
      <dgm:spPr/>
    </dgm:pt>
    <dgm:pt modelId="{0253A3D4-779A-4F3C-8015-D59F0B963C78}" type="pres">
      <dgm:prSet presAssocID="{317F7F5C-979C-46D2-AA36-ED1A2EE600AB}" presName="TwoNodes_1" presStyleLbl="node1" presStyleIdx="0" presStyleCnt="2">
        <dgm:presLayoutVars>
          <dgm:bulletEnabled val="1"/>
        </dgm:presLayoutVars>
      </dgm:prSet>
      <dgm:spPr/>
    </dgm:pt>
    <dgm:pt modelId="{EA20032D-3D31-4D03-ABEC-D4DB58FBAF51}" type="pres">
      <dgm:prSet presAssocID="{317F7F5C-979C-46D2-AA36-ED1A2EE600AB}" presName="TwoNodes_2" presStyleLbl="node1" presStyleIdx="1" presStyleCnt="2">
        <dgm:presLayoutVars>
          <dgm:bulletEnabled val="1"/>
        </dgm:presLayoutVars>
      </dgm:prSet>
      <dgm:spPr/>
    </dgm:pt>
    <dgm:pt modelId="{93514F8E-0884-4DD5-B4AA-CBC41E95A391}" type="pres">
      <dgm:prSet presAssocID="{317F7F5C-979C-46D2-AA36-ED1A2EE600AB}" presName="TwoConn_1-2" presStyleLbl="fgAccFollowNode1" presStyleIdx="0" presStyleCnt="1">
        <dgm:presLayoutVars>
          <dgm:bulletEnabled val="1"/>
        </dgm:presLayoutVars>
      </dgm:prSet>
      <dgm:spPr/>
    </dgm:pt>
    <dgm:pt modelId="{E6BE0CED-D2C6-4D33-8E4A-5F98CA4E73C5}" type="pres">
      <dgm:prSet presAssocID="{317F7F5C-979C-46D2-AA36-ED1A2EE600AB}" presName="TwoNodes_1_text" presStyleLbl="node1" presStyleIdx="1" presStyleCnt="2">
        <dgm:presLayoutVars>
          <dgm:bulletEnabled val="1"/>
        </dgm:presLayoutVars>
      </dgm:prSet>
      <dgm:spPr/>
    </dgm:pt>
    <dgm:pt modelId="{AC3D6561-2F2C-4956-AAAC-A103E4596A9D}" type="pres">
      <dgm:prSet presAssocID="{317F7F5C-979C-46D2-AA36-ED1A2EE600AB}" presName="TwoNodes_2_text" presStyleLbl="node1" presStyleIdx="1" presStyleCnt="2">
        <dgm:presLayoutVars>
          <dgm:bulletEnabled val="1"/>
        </dgm:presLayoutVars>
      </dgm:prSet>
      <dgm:spPr/>
    </dgm:pt>
  </dgm:ptLst>
  <dgm:cxnLst>
    <dgm:cxn modelId="{86848B01-B454-47FE-B832-84483E538E65}" type="presOf" srcId="{F4FF1BA1-8A4E-450E-91F4-3FF551855348}" destId="{E6BE0CED-D2C6-4D33-8E4A-5F98CA4E73C5}" srcOrd="1" destOrd="0" presId="urn:microsoft.com/office/officeart/2005/8/layout/vProcess5"/>
    <dgm:cxn modelId="{34B62028-0E9D-4D88-BB96-DFD4D2BE53ED}" type="presOf" srcId="{997E63DF-7DAF-48DA-863C-CC5827CC11D5}" destId="{EA20032D-3D31-4D03-ABEC-D4DB58FBAF51}" srcOrd="0" destOrd="0" presId="urn:microsoft.com/office/officeart/2005/8/layout/vProcess5"/>
    <dgm:cxn modelId="{EFE2C23E-38B1-4FFA-88EC-8A3FF69782DF}" srcId="{997E63DF-7DAF-48DA-863C-CC5827CC11D5}" destId="{C60C224C-F5D4-4F73-979D-2EA3791D7954}" srcOrd="0" destOrd="0" parTransId="{CAE8D5B0-D40E-4ADD-B641-47C7436ABE7F}" sibTransId="{C3F7AA59-865F-4478-A08C-57E3D7D95062}"/>
    <dgm:cxn modelId="{F05B133F-3603-4AB7-ACCC-824CC1B894D6}" type="presOf" srcId="{997E63DF-7DAF-48DA-863C-CC5827CC11D5}" destId="{AC3D6561-2F2C-4956-AAAC-A103E4596A9D}" srcOrd="1" destOrd="0" presId="urn:microsoft.com/office/officeart/2005/8/layout/vProcess5"/>
    <dgm:cxn modelId="{1BCFB95E-F484-4157-87F3-C027E24F74FF}" type="presOf" srcId="{B1D2D998-F2A1-4632-94E7-3EE88E408592}" destId="{AC3D6561-2F2C-4956-AAAC-A103E4596A9D}" srcOrd="1" destOrd="3" presId="urn:microsoft.com/office/officeart/2005/8/layout/vProcess5"/>
    <dgm:cxn modelId="{46A28174-D497-4B03-899F-5275122B4D99}" type="presOf" srcId="{C60C224C-F5D4-4F73-979D-2EA3791D7954}" destId="{EA20032D-3D31-4D03-ABEC-D4DB58FBAF51}" srcOrd="0" destOrd="1" presId="urn:microsoft.com/office/officeart/2005/8/layout/vProcess5"/>
    <dgm:cxn modelId="{98E39B59-ED07-4C2E-8B57-1669DA1DD415}" type="presOf" srcId="{1A884683-DE82-4A8E-82BB-FAE8170B191B}" destId="{AC3D6561-2F2C-4956-AAAC-A103E4596A9D}" srcOrd="1" destOrd="2" presId="urn:microsoft.com/office/officeart/2005/8/layout/vProcess5"/>
    <dgm:cxn modelId="{0ED1EF82-FD4D-4E75-BBCA-A01161E9ECD9}" srcId="{317F7F5C-979C-46D2-AA36-ED1A2EE600AB}" destId="{997E63DF-7DAF-48DA-863C-CC5827CC11D5}" srcOrd="1" destOrd="0" parTransId="{9DB780DF-29CA-46F6-843E-3F57700B60C0}" sibTransId="{29A3BA1A-0553-4A88-8CA4-A9C87B0DFAA1}"/>
    <dgm:cxn modelId="{E68B4B85-8426-4515-AEBE-EA067093963D}" type="presOf" srcId="{F4FF1BA1-8A4E-450E-91F4-3FF551855348}" destId="{0253A3D4-779A-4F3C-8015-D59F0B963C78}" srcOrd="0" destOrd="0" presId="urn:microsoft.com/office/officeart/2005/8/layout/vProcess5"/>
    <dgm:cxn modelId="{C800038B-8930-4477-8974-F097E75CDDCA}" type="presOf" srcId="{1A884683-DE82-4A8E-82BB-FAE8170B191B}" destId="{EA20032D-3D31-4D03-ABEC-D4DB58FBAF51}" srcOrd="0" destOrd="2" presId="urn:microsoft.com/office/officeart/2005/8/layout/vProcess5"/>
    <dgm:cxn modelId="{978B07C7-54E7-4391-9541-460DD46B6D7F}" type="presOf" srcId="{EB71B70D-DE94-43C8-84F4-F86482C4B24F}" destId="{93514F8E-0884-4DD5-B4AA-CBC41E95A391}" srcOrd="0" destOrd="0" presId="urn:microsoft.com/office/officeart/2005/8/layout/vProcess5"/>
    <dgm:cxn modelId="{C8B948CB-75D9-46D4-8CB4-0BDD612DDBA9}" srcId="{997E63DF-7DAF-48DA-863C-CC5827CC11D5}" destId="{B1D2D998-F2A1-4632-94E7-3EE88E408592}" srcOrd="2" destOrd="0" parTransId="{3397F024-C888-4D72-812A-9852E3A6C1F3}" sibTransId="{0344E238-F8D5-4E53-B03D-4F9334F2C118}"/>
    <dgm:cxn modelId="{C1FACDD1-8F1D-4263-8ED4-93AE3ED17745}" type="presOf" srcId="{B1D2D998-F2A1-4632-94E7-3EE88E408592}" destId="{EA20032D-3D31-4D03-ABEC-D4DB58FBAF51}" srcOrd="0" destOrd="3" presId="urn:microsoft.com/office/officeart/2005/8/layout/vProcess5"/>
    <dgm:cxn modelId="{643E0FDA-A486-4EB0-B411-0B35AC383113}" type="presOf" srcId="{317F7F5C-979C-46D2-AA36-ED1A2EE600AB}" destId="{13DAFC8D-3921-406B-8C51-925EF7B6E93C}" srcOrd="0" destOrd="0" presId="urn:microsoft.com/office/officeart/2005/8/layout/vProcess5"/>
    <dgm:cxn modelId="{4342B3DB-9F30-4AD3-AD77-702F86AA831C}" srcId="{317F7F5C-979C-46D2-AA36-ED1A2EE600AB}" destId="{F4FF1BA1-8A4E-450E-91F4-3FF551855348}" srcOrd="0" destOrd="0" parTransId="{5B4A303A-AAEF-42B0-B968-97791DF21B47}" sibTransId="{EB71B70D-DE94-43C8-84F4-F86482C4B24F}"/>
    <dgm:cxn modelId="{486656E2-2C0E-4BAD-B1C7-6A677537E943}" type="presOf" srcId="{C60C224C-F5D4-4F73-979D-2EA3791D7954}" destId="{AC3D6561-2F2C-4956-AAAC-A103E4596A9D}" srcOrd="1" destOrd="1" presId="urn:microsoft.com/office/officeart/2005/8/layout/vProcess5"/>
    <dgm:cxn modelId="{F6CB7EEF-298D-4240-80AA-C2C1AABD1435}" srcId="{997E63DF-7DAF-48DA-863C-CC5827CC11D5}" destId="{1A884683-DE82-4A8E-82BB-FAE8170B191B}" srcOrd="1" destOrd="0" parTransId="{1B0D00BC-E8B7-4C01-A365-4732AD747D8B}" sibTransId="{FEAADB8E-5518-4D17-9223-0BA25F47F42A}"/>
    <dgm:cxn modelId="{CAA908F9-837B-4767-B4F6-6C67BF5ABC44}" type="presParOf" srcId="{13DAFC8D-3921-406B-8C51-925EF7B6E93C}" destId="{65F4513F-96BE-43EE-B601-22661DE1771F}" srcOrd="0" destOrd="0" presId="urn:microsoft.com/office/officeart/2005/8/layout/vProcess5"/>
    <dgm:cxn modelId="{B166865A-1003-4171-89F4-2CEC6C0720A8}" type="presParOf" srcId="{13DAFC8D-3921-406B-8C51-925EF7B6E93C}" destId="{0253A3D4-779A-4F3C-8015-D59F0B963C78}" srcOrd="1" destOrd="0" presId="urn:microsoft.com/office/officeart/2005/8/layout/vProcess5"/>
    <dgm:cxn modelId="{E3708131-4450-404F-AFED-DD06CE79E834}" type="presParOf" srcId="{13DAFC8D-3921-406B-8C51-925EF7B6E93C}" destId="{EA20032D-3D31-4D03-ABEC-D4DB58FBAF51}" srcOrd="2" destOrd="0" presId="urn:microsoft.com/office/officeart/2005/8/layout/vProcess5"/>
    <dgm:cxn modelId="{9B2F92A2-CEE3-4627-B053-847DA15ECDEB}" type="presParOf" srcId="{13DAFC8D-3921-406B-8C51-925EF7B6E93C}" destId="{93514F8E-0884-4DD5-B4AA-CBC41E95A391}" srcOrd="3" destOrd="0" presId="urn:microsoft.com/office/officeart/2005/8/layout/vProcess5"/>
    <dgm:cxn modelId="{667F62B0-B52E-494F-A714-9A9F6BB52E65}" type="presParOf" srcId="{13DAFC8D-3921-406B-8C51-925EF7B6E93C}" destId="{E6BE0CED-D2C6-4D33-8E4A-5F98CA4E73C5}" srcOrd="4" destOrd="0" presId="urn:microsoft.com/office/officeart/2005/8/layout/vProcess5"/>
    <dgm:cxn modelId="{BA068DF4-BA09-4DA2-AFB9-9B92272011AC}" type="presParOf" srcId="{13DAFC8D-3921-406B-8C51-925EF7B6E93C}" destId="{AC3D6561-2F2C-4956-AAAC-A103E4596A9D}"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3E6216-40A5-4CA4-8E56-C536C1CD9A9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895B957-8685-4172-903D-9F786FF037BD}">
      <dgm:prSet custT="1"/>
      <dgm:spPr/>
      <dgm:t>
        <a:bodyPr/>
        <a:lstStyle/>
        <a:p>
          <a:r>
            <a:rPr lang="en-US" sz="4400" b="1" dirty="0"/>
            <a:t>Process</a:t>
          </a:r>
          <a:endParaRPr lang="en-US" sz="4400" dirty="0"/>
        </a:p>
      </dgm:t>
    </dgm:pt>
    <dgm:pt modelId="{274F7CAA-25CF-497D-9A4A-E79E33BB0971}" type="parTrans" cxnId="{612639E7-23F0-44BA-BDAF-26E507D8DEB6}">
      <dgm:prSet/>
      <dgm:spPr/>
      <dgm:t>
        <a:bodyPr/>
        <a:lstStyle/>
        <a:p>
          <a:endParaRPr lang="en-US"/>
        </a:p>
      </dgm:t>
    </dgm:pt>
    <dgm:pt modelId="{FE138D42-2A81-43CB-88CA-8CFCDCFD1F49}" type="sibTrans" cxnId="{612639E7-23F0-44BA-BDAF-26E507D8DEB6}">
      <dgm:prSet/>
      <dgm:spPr/>
      <dgm:t>
        <a:bodyPr/>
        <a:lstStyle/>
        <a:p>
          <a:endParaRPr lang="en-US"/>
        </a:p>
      </dgm:t>
    </dgm:pt>
    <dgm:pt modelId="{55C42417-8F8E-498E-8D89-D2BF60A7ECFD}">
      <dgm:prSet custT="1"/>
      <dgm:spPr/>
      <dgm:t>
        <a:bodyPr/>
        <a:lstStyle/>
        <a:p>
          <a:r>
            <a:rPr lang="el-GR" sz="2000" dirty="0"/>
            <a:t>Η διαδικασία περιλαμβάνει τα βήματα που πρέπει να ακολουθούνται κατά την εξέταση, την παραγγελία, την απόκτηση και την πληρωμή αγαθών/υπηρεσιών.</a:t>
          </a:r>
          <a:endParaRPr lang="en-US" sz="2000" dirty="0"/>
        </a:p>
      </dgm:t>
    </dgm:pt>
    <dgm:pt modelId="{C1FBC946-19E7-4B2A-8EF9-F1B2678501AC}" type="parTrans" cxnId="{3843E1B4-3810-49BE-897C-B5A3535041D9}">
      <dgm:prSet/>
      <dgm:spPr/>
      <dgm:t>
        <a:bodyPr/>
        <a:lstStyle/>
        <a:p>
          <a:endParaRPr lang="en-US"/>
        </a:p>
      </dgm:t>
    </dgm:pt>
    <dgm:pt modelId="{548E1301-91FD-4768-85D2-54BF8DEB0F66}" type="sibTrans" cxnId="{3843E1B4-3810-49BE-897C-B5A3535041D9}">
      <dgm:prSet/>
      <dgm:spPr/>
      <dgm:t>
        <a:bodyPr/>
        <a:lstStyle/>
        <a:p>
          <a:endParaRPr lang="en-US"/>
        </a:p>
      </dgm:t>
    </dgm:pt>
    <dgm:pt modelId="{36D5A063-27B2-4503-BEF7-7634E2C610DA}">
      <dgm:prSet custT="1"/>
      <dgm:spPr/>
      <dgm:t>
        <a:bodyPr/>
        <a:lstStyle/>
        <a:p>
          <a:r>
            <a:rPr lang="en-US" sz="4400" b="1" dirty="0"/>
            <a:t>People</a:t>
          </a:r>
          <a:endParaRPr lang="en-US" sz="4400" dirty="0"/>
        </a:p>
      </dgm:t>
    </dgm:pt>
    <dgm:pt modelId="{85E7A359-305F-4572-A031-EA0A1CF39A1D}" type="parTrans" cxnId="{EC9CCFA7-A7D8-408C-B347-338648A74A41}">
      <dgm:prSet/>
      <dgm:spPr/>
      <dgm:t>
        <a:bodyPr/>
        <a:lstStyle/>
        <a:p>
          <a:endParaRPr lang="en-US"/>
        </a:p>
      </dgm:t>
    </dgm:pt>
    <dgm:pt modelId="{3D7DCF6D-264C-469F-82D0-B55DA13C2161}" type="sibTrans" cxnId="{EC9CCFA7-A7D8-408C-B347-338648A74A41}">
      <dgm:prSet/>
      <dgm:spPr/>
      <dgm:t>
        <a:bodyPr/>
        <a:lstStyle/>
        <a:p>
          <a:endParaRPr lang="en-US"/>
        </a:p>
      </dgm:t>
    </dgm:pt>
    <dgm:pt modelId="{B5F8BC0E-4E26-4BB3-9990-7A18DCE87E76}">
      <dgm:prSet custT="1"/>
      <dgm:spPr/>
      <dgm:t>
        <a:bodyPr/>
        <a:lstStyle/>
        <a:p>
          <a:r>
            <a:rPr lang="el-GR" sz="2000" dirty="0"/>
            <a:t>Αυτοί είναι οι ενδιαφερόμενοι φορείς και η ειδική ευθύνη τους στον κύκλο των προμηθειών είναι να δρομολογήσουν ή να εξουσιοδοτήσουν κάθε στάδιο της διαδικασίας. Ο αριθμός των εμπλεκόμενων φορέων είναι ευθέως ανάλογος του κινδύνου και της αξίας της αγοράς.</a:t>
          </a:r>
          <a:endParaRPr lang="en-US" sz="2000" dirty="0"/>
        </a:p>
      </dgm:t>
    </dgm:pt>
    <dgm:pt modelId="{EE1472DE-6CBA-47C0-8279-4C8108DD126D}" type="parTrans" cxnId="{BF5DB75C-B6F8-49C2-9ACB-B3CAA1D72579}">
      <dgm:prSet/>
      <dgm:spPr/>
      <dgm:t>
        <a:bodyPr/>
        <a:lstStyle/>
        <a:p>
          <a:endParaRPr lang="en-US"/>
        </a:p>
      </dgm:t>
    </dgm:pt>
    <dgm:pt modelId="{60250ECC-9613-44A9-B827-511360644BF2}" type="sibTrans" cxnId="{BF5DB75C-B6F8-49C2-9ACB-B3CAA1D72579}">
      <dgm:prSet/>
      <dgm:spPr/>
      <dgm:t>
        <a:bodyPr/>
        <a:lstStyle/>
        <a:p>
          <a:endParaRPr lang="en-US"/>
        </a:p>
      </dgm:t>
    </dgm:pt>
    <dgm:pt modelId="{306536DC-07DC-40B5-8A56-0271924B53EC}">
      <dgm:prSet custT="1"/>
      <dgm:spPr/>
      <dgm:t>
        <a:bodyPr/>
        <a:lstStyle/>
        <a:p>
          <a:r>
            <a:rPr lang="en-US" sz="4400" b="1" dirty="0"/>
            <a:t>Paper</a:t>
          </a:r>
          <a:endParaRPr lang="en-US" sz="4400" dirty="0"/>
        </a:p>
      </dgm:t>
    </dgm:pt>
    <dgm:pt modelId="{E93C3E97-CE9B-4B8A-BF74-05C21C6BCAC8}" type="parTrans" cxnId="{6310ABA4-6F3E-4E49-8F45-C8C1A618C068}">
      <dgm:prSet/>
      <dgm:spPr/>
      <dgm:t>
        <a:bodyPr/>
        <a:lstStyle/>
        <a:p>
          <a:endParaRPr lang="en-US"/>
        </a:p>
      </dgm:t>
    </dgm:pt>
    <dgm:pt modelId="{2C806173-B87D-4D46-A2C3-6F90B6AEAD69}" type="sibTrans" cxnId="{6310ABA4-6F3E-4E49-8F45-C8C1A618C068}">
      <dgm:prSet/>
      <dgm:spPr/>
      <dgm:t>
        <a:bodyPr/>
        <a:lstStyle/>
        <a:p>
          <a:endParaRPr lang="en-US"/>
        </a:p>
      </dgm:t>
    </dgm:pt>
    <dgm:pt modelId="{D2D24683-FB40-4152-804E-3D8EDF76203F}">
      <dgm:prSet custT="1"/>
      <dgm:spPr/>
      <dgm:t>
        <a:bodyPr/>
        <a:lstStyle/>
        <a:p>
          <a:r>
            <a:rPr lang="el-GR" sz="2000" dirty="0"/>
            <a:t>Πρόκειται για τη γραφειοκρατία και την τεκμηρίωση που εμπλέκεται σε κάθε στάδιο της διαδικασίας σύναψης συμβάσεων - τα οποία συλλέγονται και αποθηκεύονται για λόγους αναφοράς και ελέγχου.</a:t>
          </a:r>
          <a:endParaRPr lang="en-US" sz="2000" dirty="0"/>
        </a:p>
      </dgm:t>
    </dgm:pt>
    <dgm:pt modelId="{E10A41D3-4FDF-497D-97B4-058329F87E17}" type="parTrans" cxnId="{869A8F26-FF12-46F1-A57B-B899D468EE5A}">
      <dgm:prSet/>
      <dgm:spPr/>
      <dgm:t>
        <a:bodyPr/>
        <a:lstStyle/>
        <a:p>
          <a:endParaRPr lang="en-US"/>
        </a:p>
      </dgm:t>
    </dgm:pt>
    <dgm:pt modelId="{34AD058C-EFBA-49E1-8A4B-3996B09A8E3D}" type="sibTrans" cxnId="{869A8F26-FF12-46F1-A57B-B899D468EE5A}">
      <dgm:prSet/>
      <dgm:spPr/>
      <dgm:t>
        <a:bodyPr/>
        <a:lstStyle/>
        <a:p>
          <a:endParaRPr lang="en-US"/>
        </a:p>
      </dgm:t>
    </dgm:pt>
    <dgm:pt modelId="{14327768-70C3-4AE2-91C7-C17DF96400D6}" type="pres">
      <dgm:prSet presAssocID="{573E6216-40A5-4CA4-8E56-C536C1CD9A92}" presName="vert0" presStyleCnt="0">
        <dgm:presLayoutVars>
          <dgm:dir/>
          <dgm:animOne val="branch"/>
          <dgm:animLvl val="lvl"/>
        </dgm:presLayoutVars>
      </dgm:prSet>
      <dgm:spPr/>
    </dgm:pt>
    <dgm:pt modelId="{2549AE4F-CC04-472E-8490-4E5596BE62D6}" type="pres">
      <dgm:prSet presAssocID="{F895B957-8685-4172-903D-9F786FF037BD}" presName="thickLine" presStyleLbl="alignNode1" presStyleIdx="0" presStyleCnt="3"/>
      <dgm:spPr/>
    </dgm:pt>
    <dgm:pt modelId="{9CDF8D5C-E6EC-4281-A897-BDFBE4FA737D}" type="pres">
      <dgm:prSet presAssocID="{F895B957-8685-4172-903D-9F786FF037BD}" presName="horz1" presStyleCnt="0"/>
      <dgm:spPr/>
    </dgm:pt>
    <dgm:pt modelId="{FAB83E27-933C-4CEF-9BBE-1EA0EC89D0F0}" type="pres">
      <dgm:prSet presAssocID="{F895B957-8685-4172-903D-9F786FF037BD}" presName="tx1" presStyleLbl="revTx" presStyleIdx="0" presStyleCnt="6"/>
      <dgm:spPr/>
    </dgm:pt>
    <dgm:pt modelId="{5BA28E8F-D819-4095-89C6-84A7345635A8}" type="pres">
      <dgm:prSet presAssocID="{F895B957-8685-4172-903D-9F786FF037BD}" presName="vert1" presStyleCnt="0"/>
      <dgm:spPr/>
    </dgm:pt>
    <dgm:pt modelId="{7DA1C082-9D1D-418A-AEE1-5A1597822252}" type="pres">
      <dgm:prSet presAssocID="{55C42417-8F8E-498E-8D89-D2BF60A7ECFD}" presName="vertSpace2a" presStyleCnt="0"/>
      <dgm:spPr/>
    </dgm:pt>
    <dgm:pt modelId="{59DCFAB6-6932-4D2B-9A4E-45B7BDBAFAAB}" type="pres">
      <dgm:prSet presAssocID="{55C42417-8F8E-498E-8D89-D2BF60A7ECFD}" presName="horz2" presStyleCnt="0"/>
      <dgm:spPr/>
    </dgm:pt>
    <dgm:pt modelId="{51682E23-6AC9-4F7D-8281-5CA2C3E4381C}" type="pres">
      <dgm:prSet presAssocID="{55C42417-8F8E-498E-8D89-D2BF60A7ECFD}" presName="horzSpace2" presStyleCnt="0"/>
      <dgm:spPr/>
    </dgm:pt>
    <dgm:pt modelId="{AF8704EE-782A-4379-B517-1B2CD8F73A47}" type="pres">
      <dgm:prSet presAssocID="{55C42417-8F8E-498E-8D89-D2BF60A7ECFD}" presName="tx2" presStyleLbl="revTx" presStyleIdx="1" presStyleCnt="6"/>
      <dgm:spPr/>
    </dgm:pt>
    <dgm:pt modelId="{5325CCE9-2DD0-4BEC-899D-EB27BE89FB74}" type="pres">
      <dgm:prSet presAssocID="{55C42417-8F8E-498E-8D89-D2BF60A7ECFD}" presName="vert2" presStyleCnt="0"/>
      <dgm:spPr/>
    </dgm:pt>
    <dgm:pt modelId="{DF24BA31-8A37-4046-8EC1-F51D97D747CB}" type="pres">
      <dgm:prSet presAssocID="{55C42417-8F8E-498E-8D89-D2BF60A7ECFD}" presName="thinLine2b" presStyleLbl="callout" presStyleIdx="0" presStyleCnt="3"/>
      <dgm:spPr/>
    </dgm:pt>
    <dgm:pt modelId="{CED2B51D-F418-46BA-AAD6-80FC7728555D}" type="pres">
      <dgm:prSet presAssocID="{55C42417-8F8E-498E-8D89-D2BF60A7ECFD}" presName="vertSpace2b" presStyleCnt="0"/>
      <dgm:spPr/>
    </dgm:pt>
    <dgm:pt modelId="{4270C8A0-8155-4F1E-B479-ACE6203ADC47}" type="pres">
      <dgm:prSet presAssocID="{36D5A063-27B2-4503-BEF7-7634E2C610DA}" presName="thickLine" presStyleLbl="alignNode1" presStyleIdx="1" presStyleCnt="3"/>
      <dgm:spPr/>
    </dgm:pt>
    <dgm:pt modelId="{DD609DEE-5D54-4065-B589-6373DCC1C745}" type="pres">
      <dgm:prSet presAssocID="{36D5A063-27B2-4503-BEF7-7634E2C610DA}" presName="horz1" presStyleCnt="0"/>
      <dgm:spPr/>
    </dgm:pt>
    <dgm:pt modelId="{E98E36AE-969D-491F-9391-34E8F5152D85}" type="pres">
      <dgm:prSet presAssocID="{36D5A063-27B2-4503-BEF7-7634E2C610DA}" presName="tx1" presStyleLbl="revTx" presStyleIdx="2" presStyleCnt="6"/>
      <dgm:spPr/>
    </dgm:pt>
    <dgm:pt modelId="{809737EF-5264-42E0-AA3D-15308531BB99}" type="pres">
      <dgm:prSet presAssocID="{36D5A063-27B2-4503-BEF7-7634E2C610DA}" presName="vert1" presStyleCnt="0"/>
      <dgm:spPr/>
    </dgm:pt>
    <dgm:pt modelId="{498BD97D-EAB2-466E-86BB-C775229F6525}" type="pres">
      <dgm:prSet presAssocID="{B5F8BC0E-4E26-4BB3-9990-7A18DCE87E76}" presName="vertSpace2a" presStyleCnt="0"/>
      <dgm:spPr/>
    </dgm:pt>
    <dgm:pt modelId="{07096F6E-016A-4061-88A4-98893FD9F2F4}" type="pres">
      <dgm:prSet presAssocID="{B5F8BC0E-4E26-4BB3-9990-7A18DCE87E76}" presName="horz2" presStyleCnt="0"/>
      <dgm:spPr/>
    </dgm:pt>
    <dgm:pt modelId="{4440AE95-E2B6-4263-9B41-934588BDCE2A}" type="pres">
      <dgm:prSet presAssocID="{B5F8BC0E-4E26-4BB3-9990-7A18DCE87E76}" presName="horzSpace2" presStyleCnt="0"/>
      <dgm:spPr/>
    </dgm:pt>
    <dgm:pt modelId="{0AB2DF9D-6142-468E-987A-4D3D50CEC5B1}" type="pres">
      <dgm:prSet presAssocID="{B5F8BC0E-4E26-4BB3-9990-7A18DCE87E76}" presName="tx2" presStyleLbl="revTx" presStyleIdx="3" presStyleCnt="6"/>
      <dgm:spPr/>
    </dgm:pt>
    <dgm:pt modelId="{1E94D3C9-11C3-4CA8-88A3-08681C2253D2}" type="pres">
      <dgm:prSet presAssocID="{B5F8BC0E-4E26-4BB3-9990-7A18DCE87E76}" presName="vert2" presStyleCnt="0"/>
      <dgm:spPr/>
    </dgm:pt>
    <dgm:pt modelId="{61482A05-F46B-4001-B66E-823F047FB9FE}" type="pres">
      <dgm:prSet presAssocID="{B5F8BC0E-4E26-4BB3-9990-7A18DCE87E76}" presName="thinLine2b" presStyleLbl="callout" presStyleIdx="1" presStyleCnt="3"/>
      <dgm:spPr/>
    </dgm:pt>
    <dgm:pt modelId="{937D3591-37B5-42B5-A44D-23BC25B0B9A9}" type="pres">
      <dgm:prSet presAssocID="{B5F8BC0E-4E26-4BB3-9990-7A18DCE87E76}" presName="vertSpace2b" presStyleCnt="0"/>
      <dgm:spPr/>
    </dgm:pt>
    <dgm:pt modelId="{1B6AF5DF-DF7C-4559-8E36-96715FF5E3E0}" type="pres">
      <dgm:prSet presAssocID="{306536DC-07DC-40B5-8A56-0271924B53EC}" presName="thickLine" presStyleLbl="alignNode1" presStyleIdx="2" presStyleCnt="3"/>
      <dgm:spPr/>
    </dgm:pt>
    <dgm:pt modelId="{17232492-551A-42A5-A102-3F7E04273B78}" type="pres">
      <dgm:prSet presAssocID="{306536DC-07DC-40B5-8A56-0271924B53EC}" presName="horz1" presStyleCnt="0"/>
      <dgm:spPr/>
    </dgm:pt>
    <dgm:pt modelId="{3C34B92E-7B9B-4B68-9771-938AB5CE4A82}" type="pres">
      <dgm:prSet presAssocID="{306536DC-07DC-40B5-8A56-0271924B53EC}" presName="tx1" presStyleLbl="revTx" presStyleIdx="4" presStyleCnt="6"/>
      <dgm:spPr/>
    </dgm:pt>
    <dgm:pt modelId="{8CA91C1C-B12D-40F6-A51B-B13BA6005AB3}" type="pres">
      <dgm:prSet presAssocID="{306536DC-07DC-40B5-8A56-0271924B53EC}" presName="vert1" presStyleCnt="0"/>
      <dgm:spPr/>
    </dgm:pt>
    <dgm:pt modelId="{60C0C89D-5E2F-445B-BC86-465DB88C218F}" type="pres">
      <dgm:prSet presAssocID="{D2D24683-FB40-4152-804E-3D8EDF76203F}" presName="vertSpace2a" presStyleCnt="0"/>
      <dgm:spPr/>
    </dgm:pt>
    <dgm:pt modelId="{AE0CC5A2-44D0-4363-8E40-77CD623CFD6E}" type="pres">
      <dgm:prSet presAssocID="{D2D24683-FB40-4152-804E-3D8EDF76203F}" presName="horz2" presStyleCnt="0"/>
      <dgm:spPr/>
    </dgm:pt>
    <dgm:pt modelId="{1809D052-2342-41DA-8C5B-5B5FED694023}" type="pres">
      <dgm:prSet presAssocID="{D2D24683-FB40-4152-804E-3D8EDF76203F}" presName="horzSpace2" presStyleCnt="0"/>
      <dgm:spPr/>
    </dgm:pt>
    <dgm:pt modelId="{C9670AC5-3201-4316-9677-DC0520EFD7E9}" type="pres">
      <dgm:prSet presAssocID="{D2D24683-FB40-4152-804E-3D8EDF76203F}" presName="tx2" presStyleLbl="revTx" presStyleIdx="5" presStyleCnt="6"/>
      <dgm:spPr/>
    </dgm:pt>
    <dgm:pt modelId="{8DCA8F73-A7AE-4507-ABD4-448949727D2F}" type="pres">
      <dgm:prSet presAssocID="{D2D24683-FB40-4152-804E-3D8EDF76203F}" presName="vert2" presStyleCnt="0"/>
      <dgm:spPr/>
    </dgm:pt>
    <dgm:pt modelId="{F2B30D53-B67C-402B-946A-2C4A9FAB0EE7}" type="pres">
      <dgm:prSet presAssocID="{D2D24683-FB40-4152-804E-3D8EDF76203F}" presName="thinLine2b" presStyleLbl="callout" presStyleIdx="2" presStyleCnt="3"/>
      <dgm:spPr/>
    </dgm:pt>
    <dgm:pt modelId="{E1AD2AB0-1CFB-46C1-B830-488B8911A397}" type="pres">
      <dgm:prSet presAssocID="{D2D24683-FB40-4152-804E-3D8EDF76203F}" presName="vertSpace2b" presStyleCnt="0"/>
      <dgm:spPr/>
    </dgm:pt>
  </dgm:ptLst>
  <dgm:cxnLst>
    <dgm:cxn modelId="{7C1F7706-3ECB-470C-9396-311D8E8DC023}" type="presOf" srcId="{B5F8BC0E-4E26-4BB3-9990-7A18DCE87E76}" destId="{0AB2DF9D-6142-468E-987A-4D3D50CEC5B1}" srcOrd="0" destOrd="0" presId="urn:microsoft.com/office/officeart/2008/layout/LinedList"/>
    <dgm:cxn modelId="{C0B85224-652A-4FEA-B4B1-E52AF6DD116E}" type="presOf" srcId="{D2D24683-FB40-4152-804E-3D8EDF76203F}" destId="{C9670AC5-3201-4316-9677-DC0520EFD7E9}" srcOrd="0" destOrd="0" presId="urn:microsoft.com/office/officeart/2008/layout/LinedList"/>
    <dgm:cxn modelId="{869A8F26-FF12-46F1-A57B-B899D468EE5A}" srcId="{306536DC-07DC-40B5-8A56-0271924B53EC}" destId="{D2D24683-FB40-4152-804E-3D8EDF76203F}" srcOrd="0" destOrd="0" parTransId="{E10A41D3-4FDF-497D-97B4-058329F87E17}" sibTransId="{34AD058C-EFBA-49E1-8A4B-3996B09A8E3D}"/>
    <dgm:cxn modelId="{0FABF33B-3D1B-4138-AB32-FF8BE37924A4}" type="presOf" srcId="{F895B957-8685-4172-903D-9F786FF037BD}" destId="{FAB83E27-933C-4CEF-9BBE-1EA0EC89D0F0}" srcOrd="0" destOrd="0" presId="urn:microsoft.com/office/officeart/2008/layout/LinedList"/>
    <dgm:cxn modelId="{BF5DB75C-B6F8-49C2-9ACB-B3CAA1D72579}" srcId="{36D5A063-27B2-4503-BEF7-7634E2C610DA}" destId="{B5F8BC0E-4E26-4BB3-9990-7A18DCE87E76}" srcOrd="0" destOrd="0" parTransId="{EE1472DE-6CBA-47C0-8279-4C8108DD126D}" sibTransId="{60250ECC-9613-44A9-B827-511360644BF2}"/>
    <dgm:cxn modelId="{720B8C4A-7E47-427B-841F-F8A4BC552E97}" type="presOf" srcId="{55C42417-8F8E-498E-8D89-D2BF60A7ECFD}" destId="{AF8704EE-782A-4379-B517-1B2CD8F73A47}" srcOrd="0" destOrd="0" presId="urn:microsoft.com/office/officeart/2008/layout/LinedList"/>
    <dgm:cxn modelId="{565B3A8E-0BEA-44EF-B654-37FD026E5EE3}" type="presOf" srcId="{306536DC-07DC-40B5-8A56-0271924B53EC}" destId="{3C34B92E-7B9B-4B68-9771-938AB5CE4A82}" srcOrd="0" destOrd="0" presId="urn:microsoft.com/office/officeart/2008/layout/LinedList"/>
    <dgm:cxn modelId="{6310ABA4-6F3E-4E49-8F45-C8C1A618C068}" srcId="{573E6216-40A5-4CA4-8E56-C536C1CD9A92}" destId="{306536DC-07DC-40B5-8A56-0271924B53EC}" srcOrd="2" destOrd="0" parTransId="{E93C3E97-CE9B-4B8A-BF74-05C21C6BCAC8}" sibTransId="{2C806173-B87D-4D46-A2C3-6F90B6AEAD69}"/>
    <dgm:cxn modelId="{EC9CCFA7-A7D8-408C-B347-338648A74A41}" srcId="{573E6216-40A5-4CA4-8E56-C536C1CD9A92}" destId="{36D5A063-27B2-4503-BEF7-7634E2C610DA}" srcOrd="1" destOrd="0" parTransId="{85E7A359-305F-4572-A031-EA0A1CF39A1D}" sibTransId="{3D7DCF6D-264C-469F-82D0-B55DA13C2161}"/>
    <dgm:cxn modelId="{3843E1B4-3810-49BE-897C-B5A3535041D9}" srcId="{F895B957-8685-4172-903D-9F786FF037BD}" destId="{55C42417-8F8E-498E-8D89-D2BF60A7ECFD}" srcOrd="0" destOrd="0" parTransId="{C1FBC946-19E7-4B2A-8EF9-F1B2678501AC}" sibTransId="{548E1301-91FD-4768-85D2-54BF8DEB0F66}"/>
    <dgm:cxn modelId="{5E6DB9C7-85F4-46FD-ABEC-18801B6E3E46}" type="presOf" srcId="{573E6216-40A5-4CA4-8E56-C536C1CD9A92}" destId="{14327768-70C3-4AE2-91C7-C17DF96400D6}" srcOrd="0" destOrd="0" presId="urn:microsoft.com/office/officeart/2008/layout/LinedList"/>
    <dgm:cxn modelId="{612639E7-23F0-44BA-BDAF-26E507D8DEB6}" srcId="{573E6216-40A5-4CA4-8E56-C536C1CD9A92}" destId="{F895B957-8685-4172-903D-9F786FF037BD}" srcOrd="0" destOrd="0" parTransId="{274F7CAA-25CF-497D-9A4A-E79E33BB0971}" sibTransId="{FE138D42-2A81-43CB-88CA-8CFCDCFD1F49}"/>
    <dgm:cxn modelId="{CB507EF6-3878-46FE-B717-BE9BD5C786BF}" type="presOf" srcId="{36D5A063-27B2-4503-BEF7-7634E2C610DA}" destId="{E98E36AE-969D-491F-9391-34E8F5152D85}" srcOrd="0" destOrd="0" presId="urn:microsoft.com/office/officeart/2008/layout/LinedList"/>
    <dgm:cxn modelId="{1F7B2B8C-7DDC-4773-B269-DCE8605EA5EA}" type="presParOf" srcId="{14327768-70C3-4AE2-91C7-C17DF96400D6}" destId="{2549AE4F-CC04-472E-8490-4E5596BE62D6}" srcOrd="0" destOrd="0" presId="urn:microsoft.com/office/officeart/2008/layout/LinedList"/>
    <dgm:cxn modelId="{E059E42F-9911-43CE-BA5D-B88717351916}" type="presParOf" srcId="{14327768-70C3-4AE2-91C7-C17DF96400D6}" destId="{9CDF8D5C-E6EC-4281-A897-BDFBE4FA737D}" srcOrd="1" destOrd="0" presId="urn:microsoft.com/office/officeart/2008/layout/LinedList"/>
    <dgm:cxn modelId="{B81F511E-1A61-4DC8-84D5-7D7FDEF17D42}" type="presParOf" srcId="{9CDF8D5C-E6EC-4281-A897-BDFBE4FA737D}" destId="{FAB83E27-933C-4CEF-9BBE-1EA0EC89D0F0}" srcOrd="0" destOrd="0" presId="urn:microsoft.com/office/officeart/2008/layout/LinedList"/>
    <dgm:cxn modelId="{2443D0BE-6A06-43B1-B92C-EA269F2C8475}" type="presParOf" srcId="{9CDF8D5C-E6EC-4281-A897-BDFBE4FA737D}" destId="{5BA28E8F-D819-4095-89C6-84A7345635A8}" srcOrd="1" destOrd="0" presId="urn:microsoft.com/office/officeart/2008/layout/LinedList"/>
    <dgm:cxn modelId="{34A9BA51-4DA5-4868-A2ED-469B8D9894AE}" type="presParOf" srcId="{5BA28E8F-D819-4095-89C6-84A7345635A8}" destId="{7DA1C082-9D1D-418A-AEE1-5A1597822252}" srcOrd="0" destOrd="0" presId="urn:microsoft.com/office/officeart/2008/layout/LinedList"/>
    <dgm:cxn modelId="{6EB919F7-0315-4907-A651-E1E21DDF7B7F}" type="presParOf" srcId="{5BA28E8F-D819-4095-89C6-84A7345635A8}" destId="{59DCFAB6-6932-4D2B-9A4E-45B7BDBAFAAB}" srcOrd="1" destOrd="0" presId="urn:microsoft.com/office/officeart/2008/layout/LinedList"/>
    <dgm:cxn modelId="{329D4C97-2EFD-41B9-ACE8-7B4F59B65D6E}" type="presParOf" srcId="{59DCFAB6-6932-4D2B-9A4E-45B7BDBAFAAB}" destId="{51682E23-6AC9-4F7D-8281-5CA2C3E4381C}" srcOrd="0" destOrd="0" presId="urn:microsoft.com/office/officeart/2008/layout/LinedList"/>
    <dgm:cxn modelId="{6377F953-8139-4A67-9B8F-768FC0A2FD29}" type="presParOf" srcId="{59DCFAB6-6932-4D2B-9A4E-45B7BDBAFAAB}" destId="{AF8704EE-782A-4379-B517-1B2CD8F73A47}" srcOrd="1" destOrd="0" presId="urn:microsoft.com/office/officeart/2008/layout/LinedList"/>
    <dgm:cxn modelId="{8D1F6376-D26C-4372-AD0A-B8FEE7391FEC}" type="presParOf" srcId="{59DCFAB6-6932-4D2B-9A4E-45B7BDBAFAAB}" destId="{5325CCE9-2DD0-4BEC-899D-EB27BE89FB74}" srcOrd="2" destOrd="0" presId="urn:microsoft.com/office/officeart/2008/layout/LinedList"/>
    <dgm:cxn modelId="{336CA0F5-1063-45D6-A1FD-E3FEA994F607}" type="presParOf" srcId="{5BA28E8F-D819-4095-89C6-84A7345635A8}" destId="{DF24BA31-8A37-4046-8EC1-F51D97D747CB}" srcOrd="2" destOrd="0" presId="urn:microsoft.com/office/officeart/2008/layout/LinedList"/>
    <dgm:cxn modelId="{2EDD5018-CBD5-4C8A-8753-34C70095B1C7}" type="presParOf" srcId="{5BA28E8F-D819-4095-89C6-84A7345635A8}" destId="{CED2B51D-F418-46BA-AAD6-80FC7728555D}" srcOrd="3" destOrd="0" presId="urn:microsoft.com/office/officeart/2008/layout/LinedList"/>
    <dgm:cxn modelId="{0607B3DC-41BF-4696-9CC4-4DC19DE44283}" type="presParOf" srcId="{14327768-70C3-4AE2-91C7-C17DF96400D6}" destId="{4270C8A0-8155-4F1E-B479-ACE6203ADC47}" srcOrd="2" destOrd="0" presId="urn:microsoft.com/office/officeart/2008/layout/LinedList"/>
    <dgm:cxn modelId="{E8BD143D-B93B-49E6-B825-950EC0500D22}" type="presParOf" srcId="{14327768-70C3-4AE2-91C7-C17DF96400D6}" destId="{DD609DEE-5D54-4065-B589-6373DCC1C745}" srcOrd="3" destOrd="0" presId="urn:microsoft.com/office/officeart/2008/layout/LinedList"/>
    <dgm:cxn modelId="{CA056203-D26A-420C-AF3A-7656C20386F2}" type="presParOf" srcId="{DD609DEE-5D54-4065-B589-6373DCC1C745}" destId="{E98E36AE-969D-491F-9391-34E8F5152D85}" srcOrd="0" destOrd="0" presId="urn:microsoft.com/office/officeart/2008/layout/LinedList"/>
    <dgm:cxn modelId="{1F35D78E-8C43-4024-B278-D1FB21C3CC0B}" type="presParOf" srcId="{DD609DEE-5D54-4065-B589-6373DCC1C745}" destId="{809737EF-5264-42E0-AA3D-15308531BB99}" srcOrd="1" destOrd="0" presId="urn:microsoft.com/office/officeart/2008/layout/LinedList"/>
    <dgm:cxn modelId="{64D6487B-EC75-484F-A611-82CAD2FA5B1B}" type="presParOf" srcId="{809737EF-5264-42E0-AA3D-15308531BB99}" destId="{498BD97D-EAB2-466E-86BB-C775229F6525}" srcOrd="0" destOrd="0" presId="urn:microsoft.com/office/officeart/2008/layout/LinedList"/>
    <dgm:cxn modelId="{4670DBBA-C6AE-4449-B041-1BAED4B3F148}" type="presParOf" srcId="{809737EF-5264-42E0-AA3D-15308531BB99}" destId="{07096F6E-016A-4061-88A4-98893FD9F2F4}" srcOrd="1" destOrd="0" presId="urn:microsoft.com/office/officeart/2008/layout/LinedList"/>
    <dgm:cxn modelId="{145855CA-5E84-4D56-8056-5491C6CA4B9E}" type="presParOf" srcId="{07096F6E-016A-4061-88A4-98893FD9F2F4}" destId="{4440AE95-E2B6-4263-9B41-934588BDCE2A}" srcOrd="0" destOrd="0" presId="urn:microsoft.com/office/officeart/2008/layout/LinedList"/>
    <dgm:cxn modelId="{E9FE9524-2D05-47B8-B693-0811DAF43256}" type="presParOf" srcId="{07096F6E-016A-4061-88A4-98893FD9F2F4}" destId="{0AB2DF9D-6142-468E-987A-4D3D50CEC5B1}" srcOrd="1" destOrd="0" presId="urn:microsoft.com/office/officeart/2008/layout/LinedList"/>
    <dgm:cxn modelId="{A5D2C025-DA37-4284-AF00-D48C91F11BAB}" type="presParOf" srcId="{07096F6E-016A-4061-88A4-98893FD9F2F4}" destId="{1E94D3C9-11C3-4CA8-88A3-08681C2253D2}" srcOrd="2" destOrd="0" presId="urn:microsoft.com/office/officeart/2008/layout/LinedList"/>
    <dgm:cxn modelId="{A8275844-D475-446F-A44B-E9A13A5E7778}" type="presParOf" srcId="{809737EF-5264-42E0-AA3D-15308531BB99}" destId="{61482A05-F46B-4001-B66E-823F047FB9FE}" srcOrd="2" destOrd="0" presId="urn:microsoft.com/office/officeart/2008/layout/LinedList"/>
    <dgm:cxn modelId="{F472418A-5CEE-4DE0-BF31-B86888595225}" type="presParOf" srcId="{809737EF-5264-42E0-AA3D-15308531BB99}" destId="{937D3591-37B5-42B5-A44D-23BC25B0B9A9}" srcOrd="3" destOrd="0" presId="urn:microsoft.com/office/officeart/2008/layout/LinedList"/>
    <dgm:cxn modelId="{5BE9960A-D9F8-48C5-820F-2463F93A0ECC}" type="presParOf" srcId="{14327768-70C3-4AE2-91C7-C17DF96400D6}" destId="{1B6AF5DF-DF7C-4559-8E36-96715FF5E3E0}" srcOrd="4" destOrd="0" presId="urn:microsoft.com/office/officeart/2008/layout/LinedList"/>
    <dgm:cxn modelId="{F149C6E6-B37A-4197-B6AB-8A192BBE8144}" type="presParOf" srcId="{14327768-70C3-4AE2-91C7-C17DF96400D6}" destId="{17232492-551A-42A5-A102-3F7E04273B78}" srcOrd="5" destOrd="0" presId="urn:microsoft.com/office/officeart/2008/layout/LinedList"/>
    <dgm:cxn modelId="{8AFF920C-4FFD-458E-B019-C48D93FEB9D4}" type="presParOf" srcId="{17232492-551A-42A5-A102-3F7E04273B78}" destId="{3C34B92E-7B9B-4B68-9771-938AB5CE4A82}" srcOrd="0" destOrd="0" presId="urn:microsoft.com/office/officeart/2008/layout/LinedList"/>
    <dgm:cxn modelId="{4EE8E805-DD58-4519-8BFC-2BB8AA9FC699}" type="presParOf" srcId="{17232492-551A-42A5-A102-3F7E04273B78}" destId="{8CA91C1C-B12D-40F6-A51B-B13BA6005AB3}" srcOrd="1" destOrd="0" presId="urn:microsoft.com/office/officeart/2008/layout/LinedList"/>
    <dgm:cxn modelId="{73DCDE72-47FE-462D-A4FD-97C647FE09F2}" type="presParOf" srcId="{8CA91C1C-B12D-40F6-A51B-B13BA6005AB3}" destId="{60C0C89D-5E2F-445B-BC86-465DB88C218F}" srcOrd="0" destOrd="0" presId="urn:microsoft.com/office/officeart/2008/layout/LinedList"/>
    <dgm:cxn modelId="{A9738CDD-7B12-406F-9E25-6513EA0F2A4E}" type="presParOf" srcId="{8CA91C1C-B12D-40F6-A51B-B13BA6005AB3}" destId="{AE0CC5A2-44D0-4363-8E40-77CD623CFD6E}" srcOrd="1" destOrd="0" presId="urn:microsoft.com/office/officeart/2008/layout/LinedList"/>
    <dgm:cxn modelId="{17A0E8E3-F468-4AD2-84E1-F5A377B31786}" type="presParOf" srcId="{AE0CC5A2-44D0-4363-8E40-77CD623CFD6E}" destId="{1809D052-2342-41DA-8C5B-5B5FED694023}" srcOrd="0" destOrd="0" presId="urn:microsoft.com/office/officeart/2008/layout/LinedList"/>
    <dgm:cxn modelId="{13E3A59C-539F-4E98-89C8-DD8D8AE73A7C}" type="presParOf" srcId="{AE0CC5A2-44D0-4363-8E40-77CD623CFD6E}" destId="{C9670AC5-3201-4316-9677-DC0520EFD7E9}" srcOrd="1" destOrd="0" presId="urn:microsoft.com/office/officeart/2008/layout/LinedList"/>
    <dgm:cxn modelId="{BE23C11C-7A27-4973-AC6F-2AF1B4CBA98C}" type="presParOf" srcId="{AE0CC5A2-44D0-4363-8E40-77CD623CFD6E}" destId="{8DCA8F73-A7AE-4507-ABD4-448949727D2F}" srcOrd="2" destOrd="0" presId="urn:microsoft.com/office/officeart/2008/layout/LinedList"/>
    <dgm:cxn modelId="{60F55809-4125-4AA0-8603-E7BEA894E93C}" type="presParOf" srcId="{8CA91C1C-B12D-40F6-A51B-B13BA6005AB3}" destId="{F2B30D53-B67C-402B-946A-2C4A9FAB0EE7}" srcOrd="2" destOrd="0" presId="urn:microsoft.com/office/officeart/2008/layout/LinedList"/>
    <dgm:cxn modelId="{B5F1E3D9-09E1-4777-9BFE-D0D907806BB9}" type="presParOf" srcId="{8CA91C1C-B12D-40F6-A51B-B13BA6005AB3}" destId="{E1AD2AB0-1CFB-46C1-B830-488B8911A39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070DE1-1708-4A9D-8496-6E02619E166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E1D4DA18-30FE-4A80-86B0-A66D71016344}">
      <dgm:prSet/>
      <dgm:spPr/>
      <dgm:t>
        <a:bodyPr/>
        <a:lstStyle/>
        <a:p>
          <a:r>
            <a:rPr lang="el-GR"/>
            <a:t>Καθορισμός των αναγκών προμήθειας.    </a:t>
          </a:r>
          <a:endParaRPr lang="en-US"/>
        </a:p>
      </dgm:t>
    </dgm:pt>
    <dgm:pt modelId="{51116D82-F023-4C5E-85B4-0A3EC9961AB2}" type="parTrans" cxnId="{B7F26100-EE18-402E-8F93-12FCEA566771}">
      <dgm:prSet/>
      <dgm:spPr/>
      <dgm:t>
        <a:bodyPr/>
        <a:lstStyle/>
        <a:p>
          <a:endParaRPr lang="en-US"/>
        </a:p>
      </dgm:t>
    </dgm:pt>
    <dgm:pt modelId="{B54C95C4-740B-4B66-A347-5317493B6872}" type="sibTrans" cxnId="{B7F26100-EE18-402E-8F93-12FCEA566771}">
      <dgm:prSet/>
      <dgm:spPr/>
      <dgm:t>
        <a:bodyPr/>
        <a:lstStyle/>
        <a:p>
          <a:endParaRPr lang="en-US"/>
        </a:p>
      </dgm:t>
    </dgm:pt>
    <dgm:pt modelId="{E82EBD54-5CF0-4E28-93C5-789B582E86F6}">
      <dgm:prSet/>
      <dgm:spPr/>
      <dgm:t>
        <a:bodyPr/>
        <a:lstStyle/>
        <a:p>
          <a:r>
            <a:rPr lang="el-GR"/>
            <a:t>Ανάπτυξη μιας στρατηγικής προμηθειών.    </a:t>
          </a:r>
          <a:endParaRPr lang="en-US"/>
        </a:p>
      </dgm:t>
    </dgm:pt>
    <dgm:pt modelId="{11B27DFA-B314-4B65-8FFF-E204B5282D1E}" type="parTrans" cxnId="{4EE4030E-F0BE-4106-8745-4F4C878DCDF8}">
      <dgm:prSet/>
      <dgm:spPr/>
      <dgm:t>
        <a:bodyPr/>
        <a:lstStyle/>
        <a:p>
          <a:endParaRPr lang="en-US"/>
        </a:p>
      </dgm:t>
    </dgm:pt>
    <dgm:pt modelId="{CC2F1BDD-579C-44B8-9294-7C11B2C1559F}" type="sibTrans" cxnId="{4EE4030E-F0BE-4106-8745-4F4C878DCDF8}">
      <dgm:prSet/>
      <dgm:spPr/>
      <dgm:t>
        <a:bodyPr/>
        <a:lstStyle/>
        <a:p>
          <a:endParaRPr lang="en-US"/>
        </a:p>
      </dgm:t>
    </dgm:pt>
    <dgm:pt modelId="{FA998E8D-9EC4-4E4F-ACB4-D49F4A0AA241}">
      <dgm:prSet/>
      <dgm:spPr/>
      <dgm:t>
        <a:bodyPr/>
        <a:lstStyle/>
        <a:p>
          <a:r>
            <a:rPr lang="el-GR"/>
            <a:t>Προσδιορισμός πιθανών προμηθευτών.    </a:t>
          </a:r>
          <a:endParaRPr lang="en-US"/>
        </a:p>
      </dgm:t>
    </dgm:pt>
    <dgm:pt modelId="{CAEB87BD-031B-4970-8BF5-29491E49FF38}" type="parTrans" cxnId="{8E6D3947-C5D1-4834-A94C-3665181DB718}">
      <dgm:prSet/>
      <dgm:spPr/>
      <dgm:t>
        <a:bodyPr/>
        <a:lstStyle/>
        <a:p>
          <a:endParaRPr lang="en-US"/>
        </a:p>
      </dgm:t>
    </dgm:pt>
    <dgm:pt modelId="{D1AA9CD0-3A92-43A7-B15C-DE15606366B6}" type="sibTrans" cxnId="{8E6D3947-C5D1-4834-A94C-3665181DB718}">
      <dgm:prSet/>
      <dgm:spPr/>
      <dgm:t>
        <a:bodyPr/>
        <a:lstStyle/>
        <a:p>
          <a:endParaRPr lang="en-US"/>
        </a:p>
      </dgm:t>
    </dgm:pt>
    <dgm:pt modelId="{D4DFB39B-C868-445D-99D2-1E6A1377CFF6}">
      <dgm:prSet/>
      <dgm:spPr/>
      <dgm:t>
        <a:bodyPr/>
        <a:lstStyle/>
        <a:p>
          <a:r>
            <a:rPr lang="el-GR"/>
            <a:t>Διαπραγμάτευση της καλύτερης τιμής.</a:t>
          </a:r>
          <a:endParaRPr lang="en-US"/>
        </a:p>
      </dgm:t>
    </dgm:pt>
    <dgm:pt modelId="{00EA5D2F-5F05-4443-A80D-AE5AF5BFF22E}" type="parTrans" cxnId="{DE678BA0-8E81-494B-BD9C-870F73CF27DE}">
      <dgm:prSet/>
      <dgm:spPr/>
      <dgm:t>
        <a:bodyPr/>
        <a:lstStyle/>
        <a:p>
          <a:endParaRPr lang="en-US"/>
        </a:p>
      </dgm:t>
    </dgm:pt>
    <dgm:pt modelId="{9D1E1425-B238-473A-B820-1512924E633E}" type="sibTrans" cxnId="{DE678BA0-8E81-494B-BD9C-870F73CF27DE}">
      <dgm:prSet/>
      <dgm:spPr/>
      <dgm:t>
        <a:bodyPr/>
        <a:lstStyle/>
        <a:p>
          <a:endParaRPr lang="en-US"/>
        </a:p>
      </dgm:t>
    </dgm:pt>
    <dgm:pt modelId="{6B9E9785-CD95-4734-A65D-E321179F736B}">
      <dgm:prSet/>
      <dgm:spPr/>
      <dgm:t>
        <a:bodyPr/>
        <a:lstStyle/>
        <a:p>
          <a:r>
            <a:rPr lang="el-GR"/>
            <a:t>Έγκριση των αιτημάτων αγοράς</a:t>
          </a:r>
          <a:r>
            <a:rPr lang="en-US"/>
            <a:t>.</a:t>
          </a:r>
        </a:p>
      </dgm:t>
    </dgm:pt>
    <dgm:pt modelId="{0A40C52A-A4ED-48BC-BEC8-104F2FE09277}" type="parTrans" cxnId="{36B62818-7DB9-4496-88CF-63C434EED347}">
      <dgm:prSet/>
      <dgm:spPr/>
      <dgm:t>
        <a:bodyPr/>
        <a:lstStyle/>
        <a:p>
          <a:endParaRPr lang="en-US"/>
        </a:p>
      </dgm:t>
    </dgm:pt>
    <dgm:pt modelId="{72A0A6AC-B3A8-4CAC-A75E-72D13E71E1FA}" type="sibTrans" cxnId="{36B62818-7DB9-4496-88CF-63C434EED347}">
      <dgm:prSet/>
      <dgm:spPr/>
      <dgm:t>
        <a:bodyPr/>
        <a:lstStyle/>
        <a:p>
          <a:endParaRPr lang="en-US"/>
        </a:p>
      </dgm:t>
    </dgm:pt>
    <dgm:pt modelId="{1021A5D0-D63C-451F-A5FD-7B93F773CBC7}">
      <dgm:prSet/>
      <dgm:spPr/>
      <dgm:t>
        <a:bodyPr/>
        <a:lstStyle/>
        <a:p>
          <a:r>
            <a:rPr lang="el-GR"/>
            <a:t>Συντήρηση του λογισμικού προμηθειών</a:t>
          </a:r>
          <a:r>
            <a:rPr lang="en-US"/>
            <a:t>.</a:t>
          </a:r>
        </a:p>
      </dgm:t>
    </dgm:pt>
    <dgm:pt modelId="{21062CDE-0165-4E04-8B98-2A92802DEB0A}" type="parTrans" cxnId="{8BE3CB75-ECFF-4B3D-9702-88FDAF4D3C01}">
      <dgm:prSet/>
      <dgm:spPr/>
      <dgm:t>
        <a:bodyPr/>
        <a:lstStyle/>
        <a:p>
          <a:endParaRPr lang="en-US"/>
        </a:p>
      </dgm:t>
    </dgm:pt>
    <dgm:pt modelId="{BDAC63DC-32A4-4726-9054-6EFD3AAFD68E}" type="sibTrans" cxnId="{8BE3CB75-ECFF-4B3D-9702-88FDAF4D3C01}">
      <dgm:prSet/>
      <dgm:spPr/>
      <dgm:t>
        <a:bodyPr/>
        <a:lstStyle/>
        <a:p>
          <a:endParaRPr lang="en-US"/>
        </a:p>
      </dgm:t>
    </dgm:pt>
    <dgm:pt modelId="{948D8BC1-4C76-4EFF-8B29-2A934D73E478}">
      <dgm:prSet/>
      <dgm:spPr/>
      <dgm:t>
        <a:bodyPr/>
        <a:lstStyle/>
        <a:p>
          <a:r>
            <a:rPr lang="el-GR"/>
            <a:t>Αγορά αγαθών</a:t>
          </a:r>
          <a:r>
            <a:rPr lang="en-US"/>
            <a:t>.</a:t>
          </a:r>
        </a:p>
      </dgm:t>
    </dgm:pt>
    <dgm:pt modelId="{DD5FD7D5-1B03-4B73-B4ED-807B6C9F3C4E}" type="parTrans" cxnId="{0CCA283E-998D-41F9-9527-20FC4BAE5255}">
      <dgm:prSet/>
      <dgm:spPr/>
      <dgm:t>
        <a:bodyPr/>
        <a:lstStyle/>
        <a:p>
          <a:endParaRPr lang="en-US"/>
        </a:p>
      </dgm:t>
    </dgm:pt>
    <dgm:pt modelId="{5BCC49A1-EF98-45C5-B745-20ADD8030510}" type="sibTrans" cxnId="{0CCA283E-998D-41F9-9527-20FC4BAE5255}">
      <dgm:prSet/>
      <dgm:spPr/>
      <dgm:t>
        <a:bodyPr/>
        <a:lstStyle/>
        <a:p>
          <a:endParaRPr lang="en-US"/>
        </a:p>
      </dgm:t>
    </dgm:pt>
    <dgm:pt modelId="{5497012C-0AF5-4DA7-B0FB-12CEAFB2A05A}">
      <dgm:prSet/>
      <dgm:spPr/>
      <dgm:t>
        <a:bodyPr/>
        <a:lstStyle/>
        <a:p>
          <a:r>
            <a:rPr lang="el-GR"/>
            <a:t>Τήρηση των αξιών της εταιρείας</a:t>
          </a:r>
          <a:r>
            <a:rPr lang="en-US"/>
            <a:t>.</a:t>
          </a:r>
        </a:p>
      </dgm:t>
    </dgm:pt>
    <dgm:pt modelId="{3FFDE1AB-E36F-478E-B9CF-9BB8E8B8FD29}" type="parTrans" cxnId="{2F6BA79E-AF10-4699-9318-661F438C4BBE}">
      <dgm:prSet/>
      <dgm:spPr/>
      <dgm:t>
        <a:bodyPr/>
        <a:lstStyle/>
        <a:p>
          <a:endParaRPr lang="en-US"/>
        </a:p>
      </dgm:t>
    </dgm:pt>
    <dgm:pt modelId="{26BE6272-C93E-4350-AFBC-355BB3D28873}" type="sibTrans" cxnId="{2F6BA79E-AF10-4699-9318-661F438C4BBE}">
      <dgm:prSet/>
      <dgm:spPr/>
      <dgm:t>
        <a:bodyPr/>
        <a:lstStyle/>
        <a:p>
          <a:endParaRPr lang="en-US"/>
        </a:p>
      </dgm:t>
    </dgm:pt>
    <dgm:pt modelId="{EDBC576B-6735-4FC4-9CD1-EEAC553ADDAC}" type="pres">
      <dgm:prSet presAssocID="{71070DE1-1708-4A9D-8496-6E02619E1669}" presName="diagram" presStyleCnt="0">
        <dgm:presLayoutVars>
          <dgm:dir/>
          <dgm:resizeHandles val="exact"/>
        </dgm:presLayoutVars>
      </dgm:prSet>
      <dgm:spPr/>
    </dgm:pt>
    <dgm:pt modelId="{3481D766-079B-419F-A457-B76CBB3E01A0}" type="pres">
      <dgm:prSet presAssocID="{E1D4DA18-30FE-4A80-86B0-A66D71016344}" presName="node" presStyleLbl="node1" presStyleIdx="0" presStyleCnt="8">
        <dgm:presLayoutVars>
          <dgm:bulletEnabled val="1"/>
        </dgm:presLayoutVars>
      </dgm:prSet>
      <dgm:spPr/>
    </dgm:pt>
    <dgm:pt modelId="{1E8EABD6-0A2D-48E3-B782-9E2C4E960CD3}" type="pres">
      <dgm:prSet presAssocID="{B54C95C4-740B-4B66-A347-5317493B6872}" presName="sibTrans" presStyleCnt="0"/>
      <dgm:spPr/>
    </dgm:pt>
    <dgm:pt modelId="{B50EA2FB-F065-4046-A010-4E299E2B6C4D}" type="pres">
      <dgm:prSet presAssocID="{E82EBD54-5CF0-4E28-93C5-789B582E86F6}" presName="node" presStyleLbl="node1" presStyleIdx="1" presStyleCnt="8">
        <dgm:presLayoutVars>
          <dgm:bulletEnabled val="1"/>
        </dgm:presLayoutVars>
      </dgm:prSet>
      <dgm:spPr/>
    </dgm:pt>
    <dgm:pt modelId="{1CDFDB8A-89E7-4B59-AC77-B3BD349BEBBE}" type="pres">
      <dgm:prSet presAssocID="{CC2F1BDD-579C-44B8-9294-7C11B2C1559F}" presName="sibTrans" presStyleCnt="0"/>
      <dgm:spPr/>
    </dgm:pt>
    <dgm:pt modelId="{55FBF6BA-74AA-4ED6-977B-9F8584B0BF6D}" type="pres">
      <dgm:prSet presAssocID="{FA998E8D-9EC4-4E4F-ACB4-D49F4A0AA241}" presName="node" presStyleLbl="node1" presStyleIdx="2" presStyleCnt="8">
        <dgm:presLayoutVars>
          <dgm:bulletEnabled val="1"/>
        </dgm:presLayoutVars>
      </dgm:prSet>
      <dgm:spPr/>
    </dgm:pt>
    <dgm:pt modelId="{B0430AD7-750F-4B65-8E8A-431E56541967}" type="pres">
      <dgm:prSet presAssocID="{D1AA9CD0-3A92-43A7-B15C-DE15606366B6}" presName="sibTrans" presStyleCnt="0"/>
      <dgm:spPr/>
    </dgm:pt>
    <dgm:pt modelId="{91CDA2D4-D4AF-4630-9FE5-7B39B5C739A1}" type="pres">
      <dgm:prSet presAssocID="{D4DFB39B-C868-445D-99D2-1E6A1377CFF6}" presName="node" presStyleLbl="node1" presStyleIdx="3" presStyleCnt="8">
        <dgm:presLayoutVars>
          <dgm:bulletEnabled val="1"/>
        </dgm:presLayoutVars>
      </dgm:prSet>
      <dgm:spPr/>
    </dgm:pt>
    <dgm:pt modelId="{B3583FF3-C20C-415E-8020-D982D18F6B68}" type="pres">
      <dgm:prSet presAssocID="{9D1E1425-B238-473A-B820-1512924E633E}" presName="sibTrans" presStyleCnt="0"/>
      <dgm:spPr/>
    </dgm:pt>
    <dgm:pt modelId="{444B26F6-5538-476D-80D7-188ACCA012A3}" type="pres">
      <dgm:prSet presAssocID="{6B9E9785-CD95-4734-A65D-E321179F736B}" presName="node" presStyleLbl="node1" presStyleIdx="4" presStyleCnt="8">
        <dgm:presLayoutVars>
          <dgm:bulletEnabled val="1"/>
        </dgm:presLayoutVars>
      </dgm:prSet>
      <dgm:spPr/>
    </dgm:pt>
    <dgm:pt modelId="{2702F4ED-F5A7-4D9F-843C-7512726EB3A9}" type="pres">
      <dgm:prSet presAssocID="{72A0A6AC-B3A8-4CAC-A75E-72D13E71E1FA}" presName="sibTrans" presStyleCnt="0"/>
      <dgm:spPr/>
    </dgm:pt>
    <dgm:pt modelId="{B65643A7-2A5D-4B7A-A6B2-93D9E07FA367}" type="pres">
      <dgm:prSet presAssocID="{1021A5D0-D63C-451F-A5FD-7B93F773CBC7}" presName="node" presStyleLbl="node1" presStyleIdx="5" presStyleCnt="8">
        <dgm:presLayoutVars>
          <dgm:bulletEnabled val="1"/>
        </dgm:presLayoutVars>
      </dgm:prSet>
      <dgm:spPr/>
    </dgm:pt>
    <dgm:pt modelId="{136D0990-842E-48EB-8686-7CE330612E66}" type="pres">
      <dgm:prSet presAssocID="{BDAC63DC-32A4-4726-9054-6EFD3AAFD68E}" presName="sibTrans" presStyleCnt="0"/>
      <dgm:spPr/>
    </dgm:pt>
    <dgm:pt modelId="{E15F9A87-7A30-46A3-9C11-BE9D4C003C3A}" type="pres">
      <dgm:prSet presAssocID="{948D8BC1-4C76-4EFF-8B29-2A934D73E478}" presName="node" presStyleLbl="node1" presStyleIdx="6" presStyleCnt="8">
        <dgm:presLayoutVars>
          <dgm:bulletEnabled val="1"/>
        </dgm:presLayoutVars>
      </dgm:prSet>
      <dgm:spPr/>
    </dgm:pt>
    <dgm:pt modelId="{F8821013-3738-44DD-B535-340F4B1A8543}" type="pres">
      <dgm:prSet presAssocID="{5BCC49A1-EF98-45C5-B745-20ADD8030510}" presName="sibTrans" presStyleCnt="0"/>
      <dgm:spPr/>
    </dgm:pt>
    <dgm:pt modelId="{A1329585-3799-4B09-9DB3-4BC33585C64A}" type="pres">
      <dgm:prSet presAssocID="{5497012C-0AF5-4DA7-B0FB-12CEAFB2A05A}" presName="node" presStyleLbl="node1" presStyleIdx="7" presStyleCnt="8">
        <dgm:presLayoutVars>
          <dgm:bulletEnabled val="1"/>
        </dgm:presLayoutVars>
      </dgm:prSet>
      <dgm:spPr/>
    </dgm:pt>
  </dgm:ptLst>
  <dgm:cxnLst>
    <dgm:cxn modelId="{B7F26100-EE18-402E-8F93-12FCEA566771}" srcId="{71070DE1-1708-4A9D-8496-6E02619E1669}" destId="{E1D4DA18-30FE-4A80-86B0-A66D71016344}" srcOrd="0" destOrd="0" parTransId="{51116D82-F023-4C5E-85B4-0A3EC9961AB2}" sibTransId="{B54C95C4-740B-4B66-A347-5317493B6872}"/>
    <dgm:cxn modelId="{4EE4030E-F0BE-4106-8745-4F4C878DCDF8}" srcId="{71070DE1-1708-4A9D-8496-6E02619E1669}" destId="{E82EBD54-5CF0-4E28-93C5-789B582E86F6}" srcOrd="1" destOrd="0" parTransId="{11B27DFA-B314-4B65-8FFF-E204B5282D1E}" sibTransId="{CC2F1BDD-579C-44B8-9294-7C11B2C1559F}"/>
    <dgm:cxn modelId="{36B62818-7DB9-4496-88CF-63C434EED347}" srcId="{71070DE1-1708-4A9D-8496-6E02619E1669}" destId="{6B9E9785-CD95-4734-A65D-E321179F736B}" srcOrd="4" destOrd="0" parTransId="{0A40C52A-A4ED-48BC-BEC8-104F2FE09277}" sibTransId="{72A0A6AC-B3A8-4CAC-A75E-72D13E71E1FA}"/>
    <dgm:cxn modelId="{E98D582E-0344-44D4-BB7D-C0CB10A25570}" type="presOf" srcId="{948D8BC1-4C76-4EFF-8B29-2A934D73E478}" destId="{E15F9A87-7A30-46A3-9C11-BE9D4C003C3A}" srcOrd="0" destOrd="0" presId="urn:microsoft.com/office/officeart/2005/8/layout/default"/>
    <dgm:cxn modelId="{27102530-1DAD-442D-BFBF-2084D4278A9B}" type="presOf" srcId="{FA998E8D-9EC4-4E4F-ACB4-D49F4A0AA241}" destId="{55FBF6BA-74AA-4ED6-977B-9F8584B0BF6D}" srcOrd="0" destOrd="0" presId="urn:microsoft.com/office/officeart/2005/8/layout/default"/>
    <dgm:cxn modelId="{0CCA283E-998D-41F9-9527-20FC4BAE5255}" srcId="{71070DE1-1708-4A9D-8496-6E02619E1669}" destId="{948D8BC1-4C76-4EFF-8B29-2A934D73E478}" srcOrd="6" destOrd="0" parTransId="{DD5FD7D5-1B03-4B73-B4ED-807B6C9F3C4E}" sibTransId="{5BCC49A1-EF98-45C5-B745-20ADD8030510}"/>
    <dgm:cxn modelId="{8E6D3947-C5D1-4834-A94C-3665181DB718}" srcId="{71070DE1-1708-4A9D-8496-6E02619E1669}" destId="{FA998E8D-9EC4-4E4F-ACB4-D49F4A0AA241}" srcOrd="2" destOrd="0" parTransId="{CAEB87BD-031B-4970-8BF5-29491E49FF38}" sibTransId="{D1AA9CD0-3A92-43A7-B15C-DE15606366B6}"/>
    <dgm:cxn modelId="{8BE3CB75-ECFF-4B3D-9702-88FDAF4D3C01}" srcId="{71070DE1-1708-4A9D-8496-6E02619E1669}" destId="{1021A5D0-D63C-451F-A5FD-7B93F773CBC7}" srcOrd="5" destOrd="0" parTransId="{21062CDE-0165-4E04-8B98-2A92802DEB0A}" sibTransId="{BDAC63DC-32A4-4726-9054-6EFD3AAFD68E}"/>
    <dgm:cxn modelId="{2F6BA79E-AF10-4699-9318-661F438C4BBE}" srcId="{71070DE1-1708-4A9D-8496-6E02619E1669}" destId="{5497012C-0AF5-4DA7-B0FB-12CEAFB2A05A}" srcOrd="7" destOrd="0" parTransId="{3FFDE1AB-E36F-478E-B9CF-9BB8E8B8FD29}" sibTransId="{26BE6272-C93E-4350-AFBC-355BB3D28873}"/>
    <dgm:cxn modelId="{DE678BA0-8E81-494B-BD9C-870F73CF27DE}" srcId="{71070DE1-1708-4A9D-8496-6E02619E1669}" destId="{D4DFB39B-C868-445D-99D2-1E6A1377CFF6}" srcOrd="3" destOrd="0" parTransId="{00EA5D2F-5F05-4443-A80D-AE5AF5BFF22E}" sibTransId="{9D1E1425-B238-473A-B820-1512924E633E}"/>
    <dgm:cxn modelId="{62BB81A2-8B38-483F-A4BA-C1DAFDCB3534}" type="presOf" srcId="{1021A5D0-D63C-451F-A5FD-7B93F773CBC7}" destId="{B65643A7-2A5D-4B7A-A6B2-93D9E07FA367}" srcOrd="0" destOrd="0" presId="urn:microsoft.com/office/officeart/2005/8/layout/default"/>
    <dgm:cxn modelId="{1DD373D5-7D94-4FB4-81AF-8074FF9F238F}" type="presOf" srcId="{71070DE1-1708-4A9D-8496-6E02619E1669}" destId="{EDBC576B-6735-4FC4-9CD1-EEAC553ADDAC}" srcOrd="0" destOrd="0" presId="urn:microsoft.com/office/officeart/2005/8/layout/default"/>
    <dgm:cxn modelId="{1B72AADA-670E-4C9D-A6CB-3416E448CC9E}" type="presOf" srcId="{E82EBD54-5CF0-4E28-93C5-789B582E86F6}" destId="{B50EA2FB-F065-4046-A010-4E299E2B6C4D}" srcOrd="0" destOrd="0" presId="urn:microsoft.com/office/officeart/2005/8/layout/default"/>
    <dgm:cxn modelId="{7FE4A0E0-34B1-4DF7-B47B-D28ECA8A0BA6}" type="presOf" srcId="{E1D4DA18-30FE-4A80-86B0-A66D71016344}" destId="{3481D766-079B-419F-A457-B76CBB3E01A0}" srcOrd="0" destOrd="0" presId="urn:microsoft.com/office/officeart/2005/8/layout/default"/>
    <dgm:cxn modelId="{F6E1DAE1-722E-4195-B797-DCC57B34CA42}" type="presOf" srcId="{5497012C-0AF5-4DA7-B0FB-12CEAFB2A05A}" destId="{A1329585-3799-4B09-9DB3-4BC33585C64A}" srcOrd="0" destOrd="0" presId="urn:microsoft.com/office/officeart/2005/8/layout/default"/>
    <dgm:cxn modelId="{D316A0F3-DE16-489A-8EFE-48C35EA54474}" type="presOf" srcId="{D4DFB39B-C868-445D-99D2-1E6A1377CFF6}" destId="{91CDA2D4-D4AF-4630-9FE5-7B39B5C739A1}" srcOrd="0" destOrd="0" presId="urn:microsoft.com/office/officeart/2005/8/layout/default"/>
    <dgm:cxn modelId="{91E38EF4-A5EF-429A-A537-EA4B1AD85D58}" type="presOf" srcId="{6B9E9785-CD95-4734-A65D-E321179F736B}" destId="{444B26F6-5538-476D-80D7-188ACCA012A3}" srcOrd="0" destOrd="0" presId="urn:microsoft.com/office/officeart/2005/8/layout/default"/>
    <dgm:cxn modelId="{D61252DD-7167-4188-A646-7E8E71720430}" type="presParOf" srcId="{EDBC576B-6735-4FC4-9CD1-EEAC553ADDAC}" destId="{3481D766-079B-419F-A457-B76CBB3E01A0}" srcOrd="0" destOrd="0" presId="urn:microsoft.com/office/officeart/2005/8/layout/default"/>
    <dgm:cxn modelId="{F002084C-E67E-4026-954A-9CE364222351}" type="presParOf" srcId="{EDBC576B-6735-4FC4-9CD1-EEAC553ADDAC}" destId="{1E8EABD6-0A2D-48E3-B782-9E2C4E960CD3}" srcOrd="1" destOrd="0" presId="urn:microsoft.com/office/officeart/2005/8/layout/default"/>
    <dgm:cxn modelId="{0C1C7367-2026-42AA-B11E-75D40D96B12B}" type="presParOf" srcId="{EDBC576B-6735-4FC4-9CD1-EEAC553ADDAC}" destId="{B50EA2FB-F065-4046-A010-4E299E2B6C4D}" srcOrd="2" destOrd="0" presId="urn:microsoft.com/office/officeart/2005/8/layout/default"/>
    <dgm:cxn modelId="{EA2D4C12-5011-4D7F-94AD-59EECA050F6D}" type="presParOf" srcId="{EDBC576B-6735-4FC4-9CD1-EEAC553ADDAC}" destId="{1CDFDB8A-89E7-4B59-AC77-B3BD349BEBBE}" srcOrd="3" destOrd="0" presId="urn:microsoft.com/office/officeart/2005/8/layout/default"/>
    <dgm:cxn modelId="{12881DAA-5E34-49B8-BA8D-C9FA0A178E1E}" type="presParOf" srcId="{EDBC576B-6735-4FC4-9CD1-EEAC553ADDAC}" destId="{55FBF6BA-74AA-4ED6-977B-9F8584B0BF6D}" srcOrd="4" destOrd="0" presId="urn:microsoft.com/office/officeart/2005/8/layout/default"/>
    <dgm:cxn modelId="{36CAF9AF-682B-4086-B653-D2A62953ABFA}" type="presParOf" srcId="{EDBC576B-6735-4FC4-9CD1-EEAC553ADDAC}" destId="{B0430AD7-750F-4B65-8E8A-431E56541967}" srcOrd="5" destOrd="0" presId="urn:microsoft.com/office/officeart/2005/8/layout/default"/>
    <dgm:cxn modelId="{AEF17EA0-8252-4237-BA22-A0A0CB1A841C}" type="presParOf" srcId="{EDBC576B-6735-4FC4-9CD1-EEAC553ADDAC}" destId="{91CDA2D4-D4AF-4630-9FE5-7B39B5C739A1}" srcOrd="6" destOrd="0" presId="urn:microsoft.com/office/officeart/2005/8/layout/default"/>
    <dgm:cxn modelId="{FD81F2FE-BDA4-49C7-8EC9-CDF2A0D1BD6B}" type="presParOf" srcId="{EDBC576B-6735-4FC4-9CD1-EEAC553ADDAC}" destId="{B3583FF3-C20C-415E-8020-D982D18F6B68}" srcOrd="7" destOrd="0" presId="urn:microsoft.com/office/officeart/2005/8/layout/default"/>
    <dgm:cxn modelId="{24317A4F-EBB6-4C0B-BDD3-566D717F32DB}" type="presParOf" srcId="{EDBC576B-6735-4FC4-9CD1-EEAC553ADDAC}" destId="{444B26F6-5538-476D-80D7-188ACCA012A3}" srcOrd="8" destOrd="0" presId="urn:microsoft.com/office/officeart/2005/8/layout/default"/>
    <dgm:cxn modelId="{EE6C84E7-8DF7-4176-9C7F-63F580443EEA}" type="presParOf" srcId="{EDBC576B-6735-4FC4-9CD1-EEAC553ADDAC}" destId="{2702F4ED-F5A7-4D9F-843C-7512726EB3A9}" srcOrd="9" destOrd="0" presId="urn:microsoft.com/office/officeart/2005/8/layout/default"/>
    <dgm:cxn modelId="{A31AD3C9-52A5-4B77-A1C7-2942F29AE2CE}" type="presParOf" srcId="{EDBC576B-6735-4FC4-9CD1-EEAC553ADDAC}" destId="{B65643A7-2A5D-4B7A-A6B2-93D9E07FA367}" srcOrd="10" destOrd="0" presId="urn:microsoft.com/office/officeart/2005/8/layout/default"/>
    <dgm:cxn modelId="{311BBDE5-B0C2-4416-A952-1EE68142492F}" type="presParOf" srcId="{EDBC576B-6735-4FC4-9CD1-EEAC553ADDAC}" destId="{136D0990-842E-48EB-8686-7CE330612E66}" srcOrd="11" destOrd="0" presId="urn:microsoft.com/office/officeart/2005/8/layout/default"/>
    <dgm:cxn modelId="{68DA7154-D185-42A5-8F6A-920297C0E098}" type="presParOf" srcId="{EDBC576B-6735-4FC4-9CD1-EEAC553ADDAC}" destId="{E15F9A87-7A30-46A3-9C11-BE9D4C003C3A}" srcOrd="12" destOrd="0" presId="urn:microsoft.com/office/officeart/2005/8/layout/default"/>
    <dgm:cxn modelId="{80F672F1-AB1F-4191-9878-5CFBF9A1C906}" type="presParOf" srcId="{EDBC576B-6735-4FC4-9CD1-EEAC553ADDAC}" destId="{F8821013-3738-44DD-B535-340F4B1A8543}" srcOrd="13" destOrd="0" presId="urn:microsoft.com/office/officeart/2005/8/layout/default"/>
    <dgm:cxn modelId="{EA6D01FB-AEA3-4463-B59F-E104012B7DF0}" type="presParOf" srcId="{EDBC576B-6735-4FC4-9CD1-EEAC553ADDAC}" destId="{A1329585-3799-4B09-9DB3-4BC33585C64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0855D-DC93-4D5B-B380-84459F17EEF5}"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05059226-BAC2-464B-BCE8-A16206A12D46}">
      <dgm:prSet custT="1"/>
      <dgm:spPr/>
      <dgm:t>
        <a:bodyPr/>
        <a:lstStyle/>
        <a:p>
          <a:pPr algn="ctr"/>
          <a:r>
            <a:rPr lang="el-GR" sz="1400"/>
            <a:t>Οι αγορές αποτελούν μέρος της διαδικασίας προμηθειών και αφορούν το σύστημα που χρησιμοποιεί ένας οργανισμός ή μια μικρή επιχείρηση για την απόκτηση αγαθών και υπηρεσιών. Ως λειτουργία, η αγορά αποτελεί υποσύνολο των προμηθειών, αλλά θα πρέπει να προσδιορίζεται ως ξεχωριστή διαδικασία.</a:t>
          </a:r>
          <a:endParaRPr lang="en-US" sz="1400"/>
        </a:p>
      </dgm:t>
    </dgm:pt>
    <dgm:pt modelId="{6F9B10F1-5F4E-45C4-9AEE-DDFE3DE76911}" type="parTrans" cxnId="{FA16880E-89B3-4785-AC58-7179510207D3}">
      <dgm:prSet/>
      <dgm:spPr/>
      <dgm:t>
        <a:bodyPr/>
        <a:lstStyle/>
        <a:p>
          <a:endParaRPr lang="en-US" sz="2400"/>
        </a:p>
      </dgm:t>
    </dgm:pt>
    <dgm:pt modelId="{BD67236A-7B12-40A6-B07A-098803037437}" type="sibTrans" cxnId="{FA16880E-89B3-4785-AC58-7179510207D3}">
      <dgm:prSet custT="1"/>
      <dgm:spPr/>
      <dgm:t>
        <a:bodyPr/>
        <a:lstStyle/>
        <a:p>
          <a:endParaRPr lang="en-US" sz="4400"/>
        </a:p>
      </dgm:t>
    </dgm:pt>
    <dgm:pt modelId="{7BC65BCE-9C98-49E8-84A4-62EBAB33D22E}">
      <dgm:prSet custT="1"/>
      <dgm:spPr/>
      <dgm:t>
        <a:bodyPr/>
        <a:lstStyle/>
        <a:p>
          <a:pPr algn="ctr"/>
          <a:r>
            <a:rPr lang="el-GR" sz="1400" dirty="0"/>
            <a:t>Για παράδειγμα, η αγορά περιλαμβάνει κάτι περισσότερο από την εύρεση της σωστής τιμής. Πρέπει επίσης να εξετάσετε την εξυπηρέτηση πελατών, τις εγγυήσεις, τους όρους πληρωμής κ.λπ. Παρόλο που πολλές επιχειρήσεις προσπαθούν να θέσουν ένα πρότυπο στη διαδικασία αγορών, αυτή μπορεί να διαφέρει σημαντικά μεταξύ εταιρειών και κλάδων.</a:t>
          </a:r>
          <a:endParaRPr lang="en-US" sz="1400" dirty="0"/>
        </a:p>
      </dgm:t>
    </dgm:pt>
    <dgm:pt modelId="{1AB3CA6A-82FE-4783-AC73-F74581BEFA73}" type="parTrans" cxnId="{9D0E0893-B659-4A9C-94CA-C32747A8CB4E}">
      <dgm:prSet/>
      <dgm:spPr/>
      <dgm:t>
        <a:bodyPr/>
        <a:lstStyle/>
        <a:p>
          <a:endParaRPr lang="en-US" sz="2400"/>
        </a:p>
      </dgm:t>
    </dgm:pt>
    <dgm:pt modelId="{83C89429-44B2-4CFF-8C62-08B2885845A7}" type="sibTrans" cxnId="{9D0E0893-B659-4A9C-94CA-C32747A8CB4E}">
      <dgm:prSet/>
      <dgm:spPr/>
      <dgm:t>
        <a:bodyPr/>
        <a:lstStyle/>
        <a:p>
          <a:endParaRPr lang="en-US" sz="2400"/>
        </a:p>
      </dgm:t>
    </dgm:pt>
    <dgm:pt modelId="{6F5C459B-F730-457B-B4AF-CB3761099B83}" type="pres">
      <dgm:prSet presAssocID="{3470855D-DC93-4D5B-B380-84459F17EEF5}" presName="outerComposite" presStyleCnt="0">
        <dgm:presLayoutVars>
          <dgm:chMax val="5"/>
          <dgm:dir/>
          <dgm:resizeHandles val="exact"/>
        </dgm:presLayoutVars>
      </dgm:prSet>
      <dgm:spPr/>
    </dgm:pt>
    <dgm:pt modelId="{1A534405-5E1D-4955-A81C-448DAE54161E}" type="pres">
      <dgm:prSet presAssocID="{3470855D-DC93-4D5B-B380-84459F17EEF5}" presName="dummyMaxCanvas" presStyleCnt="0">
        <dgm:presLayoutVars/>
      </dgm:prSet>
      <dgm:spPr/>
    </dgm:pt>
    <dgm:pt modelId="{EC646A11-9D1C-4570-81AE-D3514DCD68F2}" type="pres">
      <dgm:prSet presAssocID="{3470855D-DC93-4D5B-B380-84459F17EEF5}" presName="TwoNodes_1" presStyleLbl="node1" presStyleIdx="0" presStyleCnt="2">
        <dgm:presLayoutVars>
          <dgm:bulletEnabled val="1"/>
        </dgm:presLayoutVars>
      </dgm:prSet>
      <dgm:spPr/>
    </dgm:pt>
    <dgm:pt modelId="{1C66F8CA-9148-4D44-9431-8F62AD12AA65}" type="pres">
      <dgm:prSet presAssocID="{3470855D-DC93-4D5B-B380-84459F17EEF5}" presName="TwoNodes_2" presStyleLbl="node1" presStyleIdx="1" presStyleCnt="2">
        <dgm:presLayoutVars>
          <dgm:bulletEnabled val="1"/>
        </dgm:presLayoutVars>
      </dgm:prSet>
      <dgm:spPr/>
    </dgm:pt>
    <dgm:pt modelId="{A2EB2A8C-410B-443C-9E51-8D28EABAAB8C}" type="pres">
      <dgm:prSet presAssocID="{3470855D-DC93-4D5B-B380-84459F17EEF5}" presName="TwoConn_1-2" presStyleLbl="fgAccFollowNode1" presStyleIdx="0" presStyleCnt="1">
        <dgm:presLayoutVars>
          <dgm:bulletEnabled val="1"/>
        </dgm:presLayoutVars>
      </dgm:prSet>
      <dgm:spPr/>
    </dgm:pt>
    <dgm:pt modelId="{307B92B8-7233-47A1-B45B-6928A21F131A}" type="pres">
      <dgm:prSet presAssocID="{3470855D-DC93-4D5B-B380-84459F17EEF5}" presName="TwoNodes_1_text" presStyleLbl="node1" presStyleIdx="1" presStyleCnt="2">
        <dgm:presLayoutVars>
          <dgm:bulletEnabled val="1"/>
        </dgm:presLayoutVars>
      </dgm:prSet>
      <dgm:spPr/>
    </dgm:pt>
    <dgm:pt modelId="{F42A4924-1430-4AAD-B839-8DD048EF29D7}" type="pres">
      <dgm:prSet presAssocID="{3470855D-DC93-4D5B-B380-84459F17EEF5}" presName="TwoNodes_2_text" presStyleLbl="node1" presStyleIdx="1" presStyleCnt="2">
        <dgm:presLayoutVars>
          <dgm:bulletEnabled val="1"/>
        </dgm:presLayoutVars>
      </dgm:prSet>
      <dgm:spPr/>
    </dgm:pt>
  </dgm:ptLst>
  <dgm:cxnLst>
    <dgm:cxn modelId="{FA16880E-89B3-4785-AC58-7179510207D3}" srcId="{3470855D-DC93-4D5B-B380-84459F17EEF5}" destId="{05059226-BAC2-464B-BCE8-A16206A12D46}" srcOrd="0" destOrd="0" parTransId="{6F9B10F1-5F4E-45C4-9AEE-DDFE3DE76911}" sibTransId="{BD67236A-7B12-40A6-B07A-098803037437}"/>
    <dgm:cxn modelId="{B33E3B0F-9971-4364-8EDA-95D03C680079}" type="presOf" srcId="{05059226-BAC2-464B-BCE8-A16206A12D46}" destId="{307B92B8-7233-47A1-B45B-6928A21F131A}" srcOrd="1" destOrd="0" presId="urn:microsoft.com/office/officeart/2005/8/layout/vProcess5"/>
    <dgm:cxn modelId="{F9E27C4E-4E4D-40D2-81C7-9B4404756533}" type="presOf" srcId="{05059226-BAC2-464B-BCE8-A16206A12D46}" destId="{EC646A11-9D1C-4570-81AE-D3514DCD68F2}" srcOrd="0" destOrd="0" presId="urn:microsoft.com/office/officeart/2005/8/layout/vProcess5"/>
    <dgm:cxn modelId="{5581607F-2580-45C7-875F-B6BC4689C58F}" type="presOf" srcId="{3470855D-DC93-4D5B-B380-84459F17EEF5}" destId="{6F5C459B-F730-457B-B4AF-CB3761099B83}" srcOrd="0" destOrd="0" presId="urn:microsoft.com/office/officeart/2005/8/layout/vProcess5"/>
    <dgm:cxn modelId="{9D0E0893-B659-4A9C-94CA-C32747A8CB4E}" srcId="{3470855D-DC93-4D5B-B380-84459F17EEF5}" destId="{7BC65BCE-9C98-49E8-84A4-62EBAB33D22E}" srcOrd="1" destOrd="0" parTransId="{1AB3CA6A-82FE-4783-AC73-F74581BEFA73}" sibTransId="{83C89429-44B2-4CFF-8C62-08B2885845A7}"/>
    <dgm:cxn modelId="{9AA3D9C1-A2CD-449C-8E6B-FFE210FEF842}" type="presOf" srcId="{7BC65BCE-9C98-49E8-84A4-62EBAB33D22E}" destId="{1C66F8CA-9148-4D44-9431-8F62AD12AA65}" srcOrd="0" destOrd="0" presId="urn:microsoft.com/office/officeart/2005/8/layout/vProcess5"/>
    <dgm:cxn modelId="{C6A8A1DF-DFF4-41D2-A5BB-50BBD367034D}" type="presOf" srcId="{7BC65BCE-9C98-49E8-84A4-62EBAB33D22E}" destId="{F42A4924-1430-4AAD-B839-8DD048EF29D7}" srcOrd="1" destOrd="0" presId="urn:microsoft.com/office/officeart/2005/8/layout/vProcess5"/>
    <dgm:cxn modelId="{BFEFAEFE-F9FD-4119-B8C7-F021106ED2FF}" type="presOf" srcId="{BD67236A-7B12-40A6-B07A-098803037437}" destId="{A2EB2A8C-410B-443C-9E51-8D28EABAAB8C}" srcOrd="0" destOrd="0" presId="urn:microsoft.com/office/officeart/2005/8/layout/vProcess5"/>
    <dgm:cxn modelId="{16274B1B-8FAC-4F3F-89D0-75C796F4EED1}" type="presParOf" srcId="{6F5C459B-F730-457B-B4AF-CB3761099B83}" destId="{1A534405-5E1D-4955-A81C-448DAE54161E}" srcOrd="0" destOrd="0" presId="urn:microsoft.com/office/officeart/2005/8/layout/vProcess5"/>
    <dgm:cxn modelId="{3E16FA58-D163-4672-97E3-97F4BF85750E}" type="presParOf" srcId="{6F5C459B-F730-457B-B4AF-CB3761099B83}" destId="{EC646A11-9D1C-4570-81AE-D3514DCD68F2}" srcOrd="1" destOrd="0" presId="urn:microsoft.com/office/officeart/2005/8/layout/vProcess5"/>
    <dgm:cxn modelId="{0BFEA034-E66B-4CAA-8E46-28E6E1F3EDE2}" type="presParOf" srcId="{6F5C459B-F730-457B-B4AF-CB3761099B83}" destId="{1C66F8CA-9148-4D44-9431-8F62AD12AA65}" srcOrd="2" destOrd="0" presId="urn:microsoft.com/office/officeart/2005/8/layout/vProcess5"/>
    <dgm:cxn modelId="{120FC8E9-058C-47C2-8DFF-B66F4251D203}" type="presParOf" srcId="{6F5C459B-F730-457B-B4AF-CB3761099B83}" destId="{A2EB2A8C-410B-443C-9E51-8D28EABAAB8C}" srcOrd="3" destOrd="0" presId="urn:microsoft.com/office/officeart/2005/8/layout/vProcess5"/>
    <dgm:cxn modelId="{107EEA88-423F-4370-99B1-25FAFCFCAAA6}" type="presParOf" srcId="{6F5C459B-F730-457B-B4AF-CB3761099B83}" destId="{307B92B8-7233-47A1-B45B-6928A21F131A}" srcOrd="4" destOrd="0" presId="urn:microsoft.com/office/officeart/2005/8/layout/vProcess5"/>
    <dgm:cxn modelId="{799EBB1D-3603-4CDB-B51F-6170AD746BB2}" type="presParOf" srcId="{6F5C459B-F730-457B-B4AF-CB3761099B83}" destId="{F42A4924-1430-4AAD-B839-8DD048EF29D7}"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0C74624-6F12-4375-BE60-58B317F4422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73275F6-D1E3-4BDA-8C30-CC78422727BA}">
      <dgm:prSet/>
      <dgm:spPr/>
      <dgm:t>
        <a:bodyPr/>
        <a:lstStyle/>
        <a:p>
          <a:r>
            <a:rPr lang="el-GR"/>
            <a:t>Η κύρια διαφορά μεταξύ των </a:t>
          </a:r>
          <a:r>
            <a:rPr lang="el-GR" b="1"/>
            <a:t>προμηθειών</a:t>
          </a:r>
          <a:r>
            <a:rPr lang="el-GR"/>
            <a:t> και των </a:t>
          </a:r>
          <a:r>
            <a:rPr lang="el-GR" b="1"/>
            <a:t>αγορών</a:t>
          </a:r>
          <a:r>
            <a:rPr lang="el-GR"/>
            <a:t> είναι ότι οι αγορές επικεντρώνονται μόνο στο κόστος παραγγελίας και στον τρόπο μείωσής του, ενώ οι προμήθειες επικεντρώνονται στη συνολική δημιουργία αξίας και στο συνολικό κόστος καθ' όλη τη διάρκεια του κύκλου αγοράς. </a:t>
          </a:r>
          <a:endParaRPr lang="en-US"/>
        </a:p>
      </dgm:t>
    </dgm:pt>
    <dgm:pt modelId="{56523AAB-B067-4A44-B91E-DC3642CB9281}" type="parTrans" cxnId="{778BB3AB-491A-4830-A5E2-600C883306FD}">
      <dgm:prSet/>
      <dgm:spPr/>
      <dgm:t>
        <a:bodyPr/>
        <a:lstStyle/>
        <a:p>
          <a:endParaRPr lang="en-US"/>
        </a:p>
      </dgm:t>
    </dgm:pt>
    <dgm:pt modelId="{D27B26AD-A59F-4EEE-87E3-48635E8EB903}" type="sibTrans" cxnId="{778BB3AB-491A-4830-A5E2-600C883306FD}">
      <dgm:prSet/>
      <dgm:spPr/>
      <dgm:t>
        <a:bodyPr/>
        <a:lstStyle/>
        <a:p>
          <a:endParaRPr lang="en-US"/>
        </a:p>
      </dgm:t>
    </dgm:pt>
    <dgm:pt modelId="{E51DE991-E61E-47BF-9233-0DA76F07538A}">
      <dgm:prSet/>
      <dgm:spPr/>
      <dgm:t>
        <a:bodyPr/>
        <a:lstStyle/>
        <a:p>
          <a:r>
            <a:rPr lang="el-GR"/>
            <a:t>Η προμήθεια είναι ένας όρος-ομπρέλα που καλύπτει άλλες δραστηριότητες αγορών και τελικά αποσκοπεί στη διαχείριση των σχέσεων με τους προμηθευτές, τον μετριασμό των κινδύνων, τη μείωση του κόστους και τη συμμόρφωση με τις συμβάσεις.</a:t>
          </a:r>
          <a:endParaRPr lang="en-US"/>
        </a:p>
      </dgm:t>
    </dgm:pt>
    <dgm:pt modelId="{169008ED-B840-4D8A-B48D-7B270DF54266}" type="parTrans" cxnId="{A79915A3-B4ED-45D9-AA7A-4DB7623CF43F}">
      <dgm:prSet/>
      <dgm:spPr/>
      <dgm:t>
        <a:bodyPr/>
        <a:lstStyle/>
        <a:p>
          <a:endParaRPr lang="en-US"/>
        </a:p>
      </dgm:t>
    </dgm:pt>
    <dgm:pt modelId="{10B634CF-D744-4EAA-8EF8-F8019401B7DB}" type="sibTrans" cxnId="{A79915A3-B4ED-45D9-AA7A-4DB7623CF43F}">
      <dgm:prSet/>
      <dgm:spPr/>
      <dgm:t>
        <a:bodyPr/>
        <a:lstStyle/>
        <a:p>
          <a:endParaRPr lang="en-US"/>
        </a:p>
      </dgm:t>
    </dgm:pt>
    <dgm:pt modelId="{FBCB7DC5-024C-44A4-8128-DC9D2EB4DEB5}" type="pres">
      <dgm:prSet presAssocID="{A0C74624-6F12-4375-BE60-58B317F44225}" presName="linear" presStyleCnt="0">
        <dgm:presLayoutVars>
          <dgm:animLvl val="lvl"/>
          <dgm:resizeHandles val="exact"/>
        </dgm:presLayoutVars>
      </dgm:prSet>
      <dgm:spPr/>
    </dgm:pt>
    <dgm:pt modelId="{E3B7AE27-F107-425F-9CE9-3112835B9709}" type="pres">
      <dgm:prSet presAssocID="{B73275F6-D1E3-4BDA-8C30-CC78422727BA}" presName="parentText" presStyleLbl="node1" presStyleIdx="0" presStyleCnt="2">
        <dgm:presLayoutVars>
          <dgm:chMax val="0"/>
          <dgm:bulletEnabled val="1"/>
        </dgm:presLayoutVars>
      </dgm:prSet>
      <dgm:spPr/>
    </dgm:pt>
    <dgm:pt modelId="{8761D0F2-400F-4D82-B535-5BC729FCC5B9}" type="pres">
      <dgm:prSet presAssocID="{D27B26AD-A59F-4EEE-87E3-48635E8EB903}" presName="spacer" presStyleCnt="0"/>
      <dgm:spPr/>
    </dgm:pt>
    <dgm:pt modelId="{C317CE1D-A3E2-4614-8D1E-9BBD58F054D8}" type="pres">
      <dgm:prSet presAssocID="{E51DE991-E61E-47BF-9233-0DA76F07538A}" presName="parentText" presStyleLbl="node1" presStyleIdx="1" presStyleCnt="2">
        <dgm:presLayoutVars>
          <dgm:chMax val="0"/>
          <dgm:bulletEnabled val="1"/>
        </dgm:presLayoutVars>
      </dgm:prSet>
      <dgm:spPr/>
    </dgm:pt>
  </dgm:ptLst>
  <dgm:cxnLst>
    <dgm:cxn modelId="{4825AC6E-7D7A-42E1-8914-5FCCBE93CC33}" type="presOf" srcId="{A0C74624-6F12-4375-BE60-58B317F44225}" destId="{FBCB7DC5-024C-44A4-8128-DC9D2EB4DEB5}" srcOrd="0" destOrd="0" presId="urn:microsoft.com/office/officeart/2005/8/layout/vList2"/>
    <dgm:cxn modelId="{F4CE7F72-E4E9-47DA-899F-BF6D4CB48BE0}" type="presOf" srcId="{B73275F6-D1E3-4BDA-8C30-CC78422727BA}" destId="{E3B7AE27-F107-425F-9CE9-3112835B9709}" srcOrd="0" destOrd="0" presId="urn:microsoft.com/office/officeart/2005/8/layout/vList2"/>
    <dgm:cxn modelId="{AC3A7595-1DA9-4714-9773-04E72D9F7BC9}" type="presOf" srcId="{E51DE991-E61E-47BF-9233-0DA76F07538A}" destId="{C317CE1D-A3E2-4614-8D1E-9BBD58F054D8}" srcOrd="0" destOrd="0" presId="urn:microsoft.com/office/officeart/2005/8/layout/vList2"/>
    <dgm:cxn modelId="{A79915A3-B4ED-45D9-AA7A-4DB7623CF43F}" srcId="{A0C74624-6F12-4375-BE60-58B317F44225}" destId="{E51DE991-E61E-47BF-9233-0DA76F07538A}" srcOrd="1" destOrd="0" parTransId="{169008ED-B840-4D8A-B48D-7B270DF54266}" sibTransId="{10B634CF-D744-4EAA-8EF8-F8019401B7DB}"/>
    <dgm:cxn modelId="{778BB3AB-491A-4830-A5E2-600C883306FD}" srcId="{A0C74624-6F12-4375-BE60-58B317F44225}" destId="{B73275F6-D1E3-4BDA-8C30-CC78422727BA}" srcOrd="0" destOrd="0" parTransId="{56523AAB-B067-4A44-B91E-DC3642CB9281}" sibTransId="{D27B26AD-A59F-4EEE-87E3-48635E8EB903}"/>
    <dgm:cxn modelId="{1E81C1A9-FA1F-4BCF-B979-C587EE873DF6}" type="presParOf" srcId="{FBCB7DC5-024C-44A4-8128-DC9D2EB4DEB5}" destId="{E3B7AE27-F107-425F-9CE9-3112835B9709}" srcOrd="0" destOrd="0" presId="urn:microsoft.com/office/officeart/2005/8/layout/vList2"/>
    <dgm:cxn modelId="{068C8380-6B49-45E4-B854-CDBDD48AEEB5}" type="presParOf" srcId="{FBCB7DC5-024C-44A4-8128-DC9D2EB4DEB5}" destId="{8761D0F2-400F-4D82-B535-5BC729FCC5B9}" srcOrd="1" destOrd="0" presId="urn:microsoft.com/office/officeart/2005/8/layout/vList2"/>
    <dgm:cxn modelId="{F37200BE-DA58-472C-83C5-D98268ABC408}" type="presParOf" srcId="{FBCB7DC5-024C-44A4-8128-DC9D2EB4DEB5}" destId="{C317CE1D-A3E2-4614-8D1E-9BBD58F054D8}"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0C74624-6F12-4375-BE60-58B317F44225}"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B73275F6-D1E3-4BDA-8C30-CC78422727BA}">
      <dgm:prSet/>
      <dgm:spPr/>
      <dgm:t>
        <a:bodyPr/>
        <a:lstStyle/>
        <a:p>
          <a:r>
            <a:rPr lang="el-GR" dirty="0"/>
            <a:t>Άλλη διαφορά μεταξύ των </a:t>
          </a:r>
          <a:r>
            <a:rPr lang="el-GR" b="1" dirty="0"/>
            <a:t>προμηθειών</a:t>
          </a:r>
          <a:r>
            <a:rPr lang="el-GR" dirty="0"/>
            <a:t> και των </a:t>
          </a:r>
          <a:r>
            <a:rPr lang="el-GR" b="1" dirty="0"/>
            <a:t>αγορών</a:t>
          </a:r>
          <a:r>
            <a:rPr lang="el-GR" dirty="0"/>
            <a:t> είναι ότι η διαδικασία αγορών είναι περισσότερο πράξη «αντίδρασης» στις εσωτερικές ανάγκες. Αγοράζουμε κάτι μόλις γίνει φανερό ότι το χρειαζόμαστε. 
Από την άλλη πλευρά, οι προμήθειες ακολουθούν μια προληπτική προσέγγιση. Αυτό οφείλεται στο γεγονός ότι συνεργάζεται με κάθε τμήμα για τον εντοπισμό των σωστών αναγκών. </a:t>
          </a:r>
          <a:endParaRPr lang="en-US" dirty="0"/>
        </a:p>
      </dgm:t>
    </dgm:pt>
    <dgm:pt modelId="{56523AAB-B067-4A44-B91E-DC3642CB9281}" type="parTrans" cxnId="{778BB3AB-491A-4830-A5E2-600C883306FD}">
      <dgm:prSet/>
      <dgm:spPr/>
      <dgm:t>
        <a:bodyPr/>
        <a:lstStyle/>
        <a:p>
          <a:endParaRPr lang="en-US"/>
        </a:p>
      </dgm:t>
    </dgm:pt>
    <dgm:pt modelId="{D27B26AD-A59F-4EEE-87E3-48635E8EB903}" type="sibTrans" cxnId="{778BB3AB-491A-4830-A5E2-600C883306FD}">
      <dgm:prSet/>
      <dgm:spPr/>
      <dgm:t>
        <a:bodyPr/>
        <a:lstStyle/>
        <a:p>
          <a:endParaRPr lang="en-US"/>
        </a:p>
      </dgm:t>
    </dgm:pt>
    <dgm:pt modelId="{FBCB7DC5-024C-44A4-8128-DC9D2EB4DEB5}" type="pres">
      <dgm:prSet presAssocID="{A0C74624-6F12-4375-BE60-58B317F44225}" presName="linear" presStyleCnt="0">
        <dgm:presLayoutVars>
          <dgm:animLvl val="lvl"/>
          <dgm:resizeHandles val="exact"/>
        </dgm:presLayoutVars>
      </dgm:prSet>
      <dgm:spPr/>
    </dgm:pt>
    <dgm:pt modelId="{E3B7AE27-F107-425F-9CE9-3112835B9709}" type="pres">
      <dgm:prSet presAssocID="{B73275F6-D1E3-4BDA-8C30-CC78422727BA}" presName="parentText" presStyleLbl="node1" presStyleIdx="0" presStyleCnt="1">
        <dgm:presLayoutVars>
          <dgm:chMax val="0"/>
          <dgm:bulletEnabled val="1"/>
        </dgm:presLayoutVars>
      </dgm:prSet>
      <dgm:spPr/>
    </dgm:pt>
  </dgm:ptLst>
  <dgm:cxnLst>
    <dgm:cxn modelId="{4825AC6E-7D7A-42E1-8914-5FCCBE93CC33}" type="presOf" srcId="{A0C74624-6F12-4375-BE60-58B317F44225}" destId="{FBCB7DC5-024C-44A4-8128-DC9D2EB4DEB5}" srcOrd="0" destOrd="0" presId="urn:microsoft.com/office/officeart/2005/8/layout/vList2"/>
    <dgm:cxn modelId="{F4CE7F72-E4E9-47DA-899F-BF6D4CB48BE0}" type="presOf" srcId="{B73275F6-D1E3-4BDA-8C30-CC78422727BA}" destId="{E3B7AE27-F107-425F-9CE9-3112835B9709}" srcOrd="0" destOrd="0" presId="urn:microsoft.com/office/officeart/2005/8/layout/vList2"/>
    <dgm:cxn modelId="{778BB3AB-491A-4830-A5E2-600C883306FD}" srcId="{A0C74624-6F12-4375-BE60-58B317F44225}" destId="{B73275F6-D1E3-4BDA-8C30-CC78422727BA}" srcOrd="0" destOrd="0" parTransId="{56523AAB-B067-4A44-B91E-DC3642CB9281}" sibTransId="{D27B26AD-A59F-4EEE-87E3-48635E8EB903}"/>
    <dgm:cxn modelId="{1E81C1A9-FA1F-4BCF-B979-C587EE873DF6}" type="presParOf" srcId="{FBCB7DC5-024C-44A4-8128-DC9D2EB4DEB5}" destId="{E3B7AE27-F107-425F-9CE9-3112835B970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350FD7-D3E6-4B2C-8011-F0EF73097D97}">
      <dsp:nvSpPr>
        <dsp:cNvPr id="0" name=""/>
        <dsp:cNvSpPr/>
      </dsp:nvSpPr>
      <dsp:spPr>
        <a:xfrm>
          <a:off x="972143" y="700054"/>
          <a:ext cx="927205" cy="9272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85D4EA-7FBD-4524-9B32-7903C2B70CB4}">
      <dsp:nvSpPr>
        <dsp:cNvPr id="0" name=""/>
        <dsp:cNvSpPr/>
      </dsp:nvSpPr>
      <dsp:spPr>
        <a:xfrm>
          <a:off x="405517"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Supply Chain Management</a:t>
          </a:r>
        </a:p>
      </dsp:txBody>
      <dsp:txXfrm>
        <a:off x="405517" y="1918111"/>
        <a:ext cx="2060456" cy="720000"/>
      </dsp:txXfrm>
    </dsp:sp>
    <dsp:sp modelId="{53CFA804-F479-4BE4-B1C5-B2D47E3C013E}">
      <dsp:nvSpPr>
        <dsp:cNvPr id="0" name=""/>
        <dsp:cNvSpPr/>
      </dsp:nvSpPr>
      <dsp:spPr>
        <a:xfrm>
          <a:off x="3393179" y="700054"/>
          <a:ext cx="927205" cy="9272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BC829F-3369-46E5-BFB1-43DE7D8F0A1B}">
      <dsp:nvSpPr>
        <dsp:cNvPr id="0" name=""/>
        <dsp:cNvSpPr/>
      </dsp:nvSpPr>
      <dsp:spPr>
        <a:xfrm>
          <a:off x="2826553"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Logistics</a:t>
          </a:r>
        </a:p>
      </dsp:txBody>
      <dsp:txXfrm>
        <a:off x="2826553" y="1918111"/>
        <a:ext cx="2060456" cy="720000"/>
      </dsp:txXfrm>
    </dsp:sp>
    <dsp:sp modelId="{186AAEAF-35CF-4B26-B0B1-8E3856FE380E}">
      <dsp:nvSpPr>
        <dsp:cNvPr id="0" name=""/>
        <dsp:cNvSpPr/>
      </dsp:nvSpPr>
      <dsp:spPr>
        <a:xfrm>
          <a:off x="5814215" y="700054"/>
          <a:ext cx="927205" cy="9272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812BF1-CB0B-4907-B6B8-49ED3D445DBA}">
      <dsp:nvSpPr>
        <dsp:cNvPr id="0" name=""/>
        <dsp:cNvSpPr/>
      </dsp:nvSpPr>
      <dsp:spPr>
        <a:xfrm>
          <a:off x="5247589"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MKT Channels</a:t>
          </a:r>
        </a:p>
      </dsp:txBody>
      <dsp:txXfrm>
        <a:off x="5247589" y="1918111"/>
        <a:ext cx="2060456" cy="720000"/>
      </dsp:txXfrm>
    </dsp:sp>
    <dsp:sp modelId="{BBD218F7-96C3-4521-88EB-5EE5AEE0477F}">
      <dsp:nvSpPr>
        <dsp:cNvPr id="0" name=""/>
        <dsp:cNvSpPr/>
      </dsp:nvSpPr>
      <dsp:spPr>
        <a:xfrm>
          <a:off x="8235251" y="700054"/>
          <a:ext cx="927205" cy="92720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90464F-0DCD-4514-AEBE-A14842A736C6}">
      <dsp:nvSpPr>
        <dsp:cNvPr id="0" name=""/>
        <dsp:cNvSpPr/>
      </dsp:nvSpPr>
      <dsp:spPr>
        <a:xfrm>
          <a:off x="7668626" y="1918111"/>
          <a:ext cx="206045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pPr>
          <a:r>
            <a:rPr lang="en-US" sz="2700" kern="1200"/>
            <a:t>Distribution Channels</a:t>
          </a:r>
        </a:p>
      </dsp:txBody>
      <dsp:txXfrm>
        <a:off x="7668626" y="1918111"/>
        <a:ext cx="2060456" cy="720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C19DC7-708E-4A3D-A62C-C187BA13B7CE}">
      <dsp:nvSpPr>
        <dsp:cNvPr id="0" name=""/>
        <dsp:cNvSpPr/>
      </dsp:nvSpPr>
      <dsp:spPr>
        <a:xfrm>
          <a:off x="1237"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F6CF32-4871-41E1-942D-3E9402E59D06}">
      <dsp:nvSpPr>
        <dsp:cNvPr id="0" name=""/>
        <dsp:cNvSpPr/>
      </dsp:nvSpPr>
      <dsp:spPr>
        <a:xfrm>
          <a:off x="483719"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Η επιδίωξη για συνεχή μείωση του κόστους και εστίαση στις βασικές ικανότητες έχει οδηγήσει πολλούς στο να αναθέσουν μέρος ή το σύνολο της παραγωγής τους σε εξωτερικούς συνεργάτες. Με την αυξανόμενη εξάρτηση από την εξωτερική ανάθεση και τις στρατηγικές προμήθειες, η διαχείριση στενών σχέσεων με τη μεγάλη βάση προμηθειών σε πραγματικό χρόνο καθίσταται ζωτικής σημασίας.</a:t>
          </a:r>
          <a:endParaRPr lang="en-US" sz="1600" kern="1200"/>
        </a:p>
      </dsp:txBody>
      <dsp:txXfrm>
        <a:off x="564480" y="600330"/>
        <a:ext cx="4180817" cy="2595863"/>
      </dsp:txXfrm>
    </dsp:sp>
    <dsp:sp modelId="{A6BFC97A-4DEB-4603-9E56-909CF1891B1D}">
      <dsp:nvSpPr>
        <dsp:cNvPr id="0" name=""/>
        <dsp:cNvSpPr/>
      </dsp:nvSpPr>
      <dsp:spPr>
        <a:xfrm>
          <a:off x="5308541"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F8A669-D936-46AD-9BB8-950B02700B00}">
      <dsp:nvSpPr>
        <dsp:cNvPr id="0" name=""/>
        <dsp:cNvSpPr/>
      </dsp:nvSpPr>
      <dsp:spPr>
        <a:xfrm>
          <a:off x="5791023"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a:t>Η διαχείριση των σχέσεων με τους προμηθευτές (SRM) επικεντρώνεται στη μεγιστοποίηση της αξίας της βάσης εφοδιασμού ενός κατασκευαστή παρέχοντας ένα ολοκληρωμένο και ολιστικό σύνολο εργαλείων διαχείρισης που εστιάζει στην αλληλεπίδραση του κατασκευαστή με τους προμηθευτές του.</a:t>
          </a:r>
          <a:endParaRPr lang="en-US" sz="1600" kern="1200"/>
        </a:p>
      </dsp:txBody>
      <dsp:txXfrm>
        <a:off x="5871784" y="600330"/>
        <a:ext cx="4180817" cy="25958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8021B-36BF-473E-9370-6A0A3235650D}">
      <dsp:nvSpPr>
        <dsp:cNvPr id="0" name=""/>
        <dsp:cNvSpPr/>
      </dsp:nvSpPr>
      <dsp:spPr>
        <a:xfrm>
          <a:off x="965954" y="2911"/>
          <a:ext cx="2563341" cy="15380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Αλληλεξάρτηση    </a:t>
          </a:r>
          <a:endParaRPr lang="en-US" sz="2400" kern="1200" dirty="0"/>
        </a:p>
      </dsp:txBody>
      <dsp:txXfrm>
        <a:off x="965954" y="2911"/>
        <a:ext cx="2563341" cy="1538004"/>
      </dsp:txXfrm>
    </dsp:sp>
    <dsp:sp modelId="{6896BA96-0BA5-4886-BC57-E2EB26CC57B3}">
      <dsp:nvSpPr>
        <dsp:cNvPr id="0" name=""/>
        <dsp:cNvSpPr/>
      </dsp:nvSpPr>
      <dsp:spPr>
        <a:xfrm>
          <a:off x="3785629" y="2911"/>
          <a:ext cx="2563341" cy="15380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Εμπιστοσύνη    </a:t>
          </a:r>
          <a:endParaRPr lang="en-US" sz="2400" kern="1200" dirty="0"/>
        </a:p>
      </dsp:txBody>
      <dsp:txXfrm>
        <a:off x="3785629" y="2911"/>
        <a:ext cx="2563341" cy="1538004"/>
      </dsp:txXfrm>
    </dsp:sp>
    <dsp:sp modelId="{5A0E7D97-C36C-486E-B4A6-39B29E6008D4}">
      <dsp:nvSpPr>
        <dsp:cNvPr id="0" name=""/>
        <dsp:cNvSpPr/>
      </dsp:nvSpPr>
      <dsp:spPr>
        <a:xfrm>
          <a:off x="6605304" y="2911"/>
          <a:ext cx="2563341" cy="15380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Ανταλλαγή πληροφοριών</a:t>
          </a:r>
          <a:endParaRPr lang="en-US" sz="2400" kern="1200" dirty="0"/>
        </a:p>
      </dsp:txBody>
      <dsp:txXfrm>
        <a:off x="6605304" y="2911"/>
        <a:ext cx="2563341" cy="1538004"/>
      </dsp:txXfrm>
    </dsp:sp>
    <dsp:sp modelId="{9380B0B1-DB73-4114-ADBA-77EF95488D10}">
      <dsp:nvSpPr>
        <dsp:cNvPr id="0" name=""/>
        <dsp:cNvSpPr/>
      </dsp:nvSpPr>
      <dsp:spPr>
        <a:xfrm>
          <a:off x="2375791" y="1797250"/>
          <a:ext cx="2563341" cy="15380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Σύσταση διεπιχειρησιακών ομάδων</a:t>
          </a:r>
          <a:endParaRPr lang="en-US" sz="2400" kern="1200" dirty="0"/>
        </a:p>
      </dsp:txBody>
      <dsp:txXfrm>
        <a:off x="2375791" y="1797250"/>
        <a:ext cx="2563341" cy="1538004"/>
      </dsp:txXfrm>
    </dsp:sp>
    <dsp:sp modelId="{B017B9E6-E9B7-4829-B5C1-BA242DBB3A9C}">
      <dsp:nvSpPr>
        <dsp:cNvPr id="0" name=""/>
        <dsp:cNvSpPr/>
      </dsp:nvSpPr>
      <dsp:spPr>
        <a:xfrm>
          <a:off x="5195467" y="1797250"/>
          <a:ext cx="2563341" cy="1538004"/>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l-GR" sz="2400" kern="1200" dirty="0"/>
            <a:t>Κοινές επενδύσεις </a:t>
          </a:r>
          <a:endParaRPr lang="en-US" sz="2400" kern="1200" dirty="0"/>
        </a:p>
      </dsp:txBody>
      <dsp:txXfrm>
        <a:off x="5195467" y="1797250"/>
        <a:ext cx="2563341" cy="15380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9D2CD-8A71-4A99-AEDE-FD2E674F8DE0}">
      <dsp:nvSpPr>
        <dsp:cNvPr id="0" name=""/>
        <dsp:cNvSpPr/>
      </dsp:nvSpPr>
      <dsp:spPr>
        <a:xfrm>
          <a:off x="0" y="0"/>
          <a:ext cx="8614410" cy="1786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Σύμφωνα με τους Bhuniya κ.ά. (2021), μια </a:t>
          </a:r>
          <a:r>
            <a:rPr lang="el-GR" sz="1700" b="1" kern="1200"/>
            <a:t>αλυσίδα εφοδιασμού</a:t>
          </a:r>
          <a:r>
            <a:rPr lang="el-GR" sz="1700" kern="1200"/>
            <a:t> είναι ένα σύστημα οργανισμών, ανθρώπων, δραστηριοτήτων, πληροφορίων και πόρων, τα οποία εμπλέκονται στην παροχή προϊόντος ή/και υπηρεσίας από τον προμηθευτή προς τον τελικό αγοραστή.</a:t>
          </a:r>
          <a:endParaRPr lang="en-US" sz="1700" kern="1200"/>
        </a:p>
      </dsp:txBody>
      <dsp:txXfrm>
        <a:off x="52316" y="52316"/>
        <a:ext cx="6768229" cy="1681571"/>
      </dsp:txXfrm>
    </dsp:sp>
    <dsp:sp modelId="{71CD140F-3A51-4C17-8AAC-E5EEBDC14FC0}">
      <dsp:nvSpPr>
        <dsp:cNvPr id="0" name=""/>
        <dsp:cNvSpPr/>
      </dsp:nvSpPr>
      <dsp:spPr>
        <a:xfrm>
          <a:off x="1520189" y="2183138"/>
          <a:ext cx="8614410" cy="1786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Σύμφωνα τους Lambert κ.ά. (2008</a:t>
          </a:r>
          <a:r>
            <a:rPr lang="en-US" sz="1700" kern="1200"/>
            <a:t>, </a:t>
          </a:r>
          <a:r>
            <a:rPr lang="el-GR" sz="1700" kern="1200"/>
            <a:t>σελ. 2)</a:t>
          </a:r>
          <a:r>
            <a:rPr lang="en-US" sz="1700" kern="1200"/>
            <a:t> </a:t>
          </a:r>
          <a:r>
            <a:rPr lang="el-GR" sz="1700" kern="1200"/>
            <a:t>η </a:t>
          </a:r>
          <a:r>
            <a:rPr lang="el-GR" sz="1700" b="1" kern="1200"/>
            <a:t>διαχείριση της εφοδιαστικής αλυσίδας </a:t>
          </a:r>
          <a:r>
            <a:rPr lang="el-GR" sz="1700" kern="1200"/>
            <a:t>(</a:t>
          </a:r>
          <a:r>
            <a:rPr lang="en-US" sz="1700" kern="1200"/>
            <a:t>SCM</a:t>
          </a:r>
          <a:r>
            <a:rPr lang="el-GR" sz="1700" kern="1200"/>
            <a:t>) ως "η ενσωμάτωση όλων των βασικών επιχειρηματικών διαδικασιών από τον τελικό χρήστη μέχρι των αρχικών προμηθευτών, η οποία παρέχει προϊόντα, υπηρεσίες και πληροφορίες, τα οποία προσθέτουν αξία για τους πελάτες και άλλους ενδιαφερόμενους".</a:t>
          </a:r>
          <a:endParaRPr lang="en-US" sz="1700" kern="1200"/>
        </a:p>
      </dsp:txBody>
      <dsp:txXfrm>
        <a:off x="1572505" y="2235454"/>
        <a:ext cx="5828555" cy="1681571"/>
      </dsp:txXfrm>
    </dsp:sp>
    <dsp:sp modelId="{D7410781-F758-4203-AFDE-49F932282406}">
      <dsp:nvSpPr>
        <dsp:cNvPr id="0" name=""/>
        <dsp:cNvSpPr/>
      </dsp:nvSpPr>
      <dsp:spPr>
        <a:xfrm>
          <a:off x="7453377" y="1404154"/>
          <a:ext cx="1161032" cy="116103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14609" y="1404154"/>
        <a:ext cx="638568" cy="873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C93AF-5290-470E-A11D-45D74CCAD941}">
      <dsp:nvSpPr>
        <dsp:cNvPr id="0" name=""/>
        <dsp:cNvSpPr/>
      </dsp:nvSpPr>
      <dsp:spPr>
        <a:xfrm>
          <a:off x="1237"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58AA49-B753-412B-BF70-D605DD818824}">
      <dsp:nvSpPr>
        <dsp:cNvPr id="0" name=""/>
        <dsp:cNvSpPr/>
      </dsp:nvSpPr>
      <dsp:spPr>
        <a:xfrm>
          <a:off x="483719"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dirty="0"/>
            <a:t>Αλυσίδα εφοδιασμού → δίκτυο εταίρων που συλλογικά μετασχηματίζουν ένα βασικό αγαθό (προς τα πίσω) σε ένα τελικό προϊόν (προς τα εμπρός) στο οποίο δίδεται αξία από τους τελικούς πελάτες και οι οποίοι (εταίροι) διαχειρίζονται τις επιστροφές σε κάθε στάδιο.</a:t>
          </a:r>
          <a:endParaRPr lang="en-US" sz="2000" kern="1200" dirty="0"/>
        </a:p>
      </dsp:txBody>
      <dsp:txXfrm>
        <a:off x="564480" y="600330"/>
        <a:ext cx="4180817" cy="2595863"/>
      </dsp:txXfrm>
    </dsp:sp>
    <dsp:sp modelId="{BFCA5C81-41BC-4F58-B069-EFC6F09801CF}">
      <dsp:nvSpPr>
        <dsp:cNvPr id="0" name=""/>
        <dsp:cNvSpPr/>
      </dsp:nvSpPr>
      <dsp:spPr>
        <a:xfrm>
          <a:off x="5308541" y="61211"/>
          <a:ext cx="4342339" cy="27573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FC6AE5-D97B-48F7-9FF7-9E62C1B76827}">
      <dsp:nvSpPr>
        <dsp:cNvPr id="0" name=""/>
        <dsp:cNvSpPr/>
      </dsp:nvSpPr>
      <dsp:spPr>
        <a:xfrm>
          <a:off x="5791023" y="519569"/>
          <a:ext cx="4342339" cy="27573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l-GR" sz="2000" kern="1200"/>
            <a:t>Ουσιαστικά, η διοίκηση της αλυσίδας εφοδιασμού ολοκληρώνει το μάνατζμεντ της προσφοράς και της ζήτησης μέσα σε κάθε εταιρεία και ανάμεσα σε διαφορετικές εταιρείες προκειμένου να εξυπηρετηθούν οι ανάγκες του τελικού πελάτη.</a:t>
          </a:r>
          <a:endParaRPr lang="en-US" sz="2000" kern="1200"/>
        </a:p>
      </dsp:txBody>
      <dsp:txXfrm>
        <a:off x="5871784" y="600330"/>
        <a:ext cx="4180817" cy="25958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A3D4-779A-4F3C-8015-D59F0B963C78}">
      <dsp:nvSpPr>
        <dsp:cNvPr id="0" name=""/>
        <dsp:cNvSpPr/>
      </dsp:nvSpPr>
      <dsp:spPr>
        <a:xfrm>
          <a:off x="0" y="0"/>
          <a:ext cx="8614410" cy="1786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l-GR" sz="1600" kern="1200" dirty="0"/>
            <a:t>Η </a:t>
          </a:r>
          <a:r>
            <a:rPr lang="el-GR" sz="1600" b="1" kern="1200" dirty="0"/>
            <a:t>προμήθεια</a:t>
          </a:r>
          <a:r>
            <a:rPr lang="el-GR" sz="1600" kern="1200" dirty="0"/>
            <a:t> περιλαμβάνει κάθε δραστηριότητα που σχετίζεται με την απόκτηση των αγαθών και των υπηρεσιών μιας επιχείρησης που χρειάζεται για να υποστηρίξει τις καθημερινές της λειτουργίες, συμπεριλαμβανομένης της προμήθειας, της διαπραγμάτευσης όρων, την αγορά ειδών, την παραλαβή και τον έλεγχο των αγαθών, όπως απαιτείται, και την τήρηση αρχείων όλων των βημάτων της διαδικασίας.</a:t>
          </a:r>
          <a:endParaRPr lang="en-US" sz="1600" kern="1200" dirty="0"/>
        </a:p>
      </dsp:txBody>
      <dsp:txXfrm>
        <a:off x="52316" y="52316"/>
        <a:ext cx="6768229" cy="1681571"/>
      </dsp:txXfrm>
    </dsp:sp>
    <dsp:sp modelId="{EA20032D-3D31-4D03-ABEC-D4DB58FBAF51}">
      <dsp:nvSpPr>
        <dsp:cNvPr id="0" name=""/>
        <dsp:cNvSpPr/>
      </dsp:nvSpPr>
      <dsp:spPr>
        <a:xfrm>
          <a:off x="1520189" y="2183138"/>
          <a:ext cx="8614410" cy="17862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l-GR" sz="2000" kern="1200"/>
            <a:t>3 </a:t>
          </a:r>
          <a:r>
            <a:rPr lang="en-US" sz="2000" kern="1200"/>
            <a:t>P’s of Procurement:</a:t>
          </a:r>
        </a:p>
        <a:p>
          <a:pPr marL="171450" lvl="1" indent="-171450" algn="l" defTabSz="711200">
            <a:lnSpc>
              <a:spcPct val="90000"/>
            </a:lnSpc>
            <a:spcBef>
              <a:spcPct val="0"/>
            </a:spcBef>
            <a:spcAft>
              <a:spcPct val="15000"/>
            </a:spcAft>
            <a:buChar char="•"/>
          </a:pPr>
          <a:r>
            <a:rPr lang="en-US" sz="1600" kern="1200"/>
            <a:t>Process</a:t>
          </a:r>
        </a:p>
        <a:p>
          <a:pPr marL="171450" lvl="1" indent="-171450" algn="l" defTabSz="711200">
            <a:lnSpc>
              <a:spcPct val="90000"/>
            </a:lnSpc>
            <a:spcBef>
              <a:spcPct val="0"/>
            </a:spcBef>
            <a:spcAft>
              <a:spcPct val="15000"/>
            </a:spcAft>
            <a:buChar char="•"/>
          </a:pPr>
          <a:r>
            <a:rPr lang="en-US" sz="1600" kern="1200"/>
            <a:t>People</a:t>
          </a:r>
        </a:p>
        <a:p>
          <a:pPr marL="171450" lvl="1" indent="-171450" algn="l" defTabSz="711200">
            <a:lnSpc>
              <a:spcPct val="90000"/>
            </a:lnSpc>
            <a:spcBef>
              <a:spcPct val="0"/>
            </a:spcBef>
            <a:spcAft>
              <a:spcPct val="15000"/>
            </a:spcAft>
            <a:buChar char="•"/>
          </a:pPr>
          <a:r>
            <a:rPr lang="en-US" sz="1600" kern="1200"/>
            <a:t>Paper</a:t>
          </a:r>
        </a:p>
      </dsp:txBody>
      <dsp:txXfrm>
        <a:off x="1572505" y="2235454"/>
        <a:ext cx="5828555" cy="1681571"/>
      </dsp:txXfrm>
    </dsp:sp>
    <dsp:sp modelId="{93514F8E-0884-4DD5-B4AA-CBC41E95A391}">
      <dsp:nvSpPr>
        <dsp:cNvPr id="0" name=""/>
        <dsp:cNvSpPr/>
      </dsp:nvSpPr>
      <dsp:spPr>
        <a:xfrm>
          <a:off x="7453377" y="1404154"/>
          <a:ext cx="1161032" cy="1161032"/>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714609" y="1404154"/>
        <a:ext cx="638568" cy="8736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9AE4F-CC04-472E-8490-4E5596BE62D6}">
      <dsp:nvSpPr>
        <dsp:cNvPr id="0" name=""/>
        <dsp:cNvSpPr/>
      </dsp:nvSpPr>
      <dsp:spPr>
        <a:xfrm>
          <a:off x="0" y="2593"/>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B83E27-933C-4CEF-9BBE-1EA0EC89D0F0}">
      <dsp:nvSpPr>
        <dsp:cNvPr id="0" name=""/>
        <dsp:cNvSpPr/>
      </dsp:nvSpPr>
      <dsp:spPr>
        <a:xfrm>
          <a:off x="0" y="2593"/>
          <a:ext cx="2026920" cy="176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t>Process</a:t>
          </a:r>
          <a:endParaRPr lang="en-US" sz="4400" kern="1200" dirty="0"/>
        </a:p>
      </dsp:txBody>
      <dsp:txXfrm>
        <a:off x="0" y="2593"/>
        <a:ext cx="2026920" cy="1768969"/>
      </dsp:txXfrm>
    </dsp:sp>
    <dsp:sp modelId="{AF8704EE-782A-4379-B517-1B2CD8F73A47}">
      <dsp:nvSpPr>
        <dsp:cNvPr id="0" name=""/>
        <dsp:cNvSpPr/>
      </dsp:nvSpPr>
      <dsp:spPr>
        <a:xfrm>
          <a:off x="2178938" y="82922"/>
          <a:ext cx="7955661" cy="160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Η διαδικασία περιλαμβάνει τα βήματα που πρέπει να ακολουθούνται κατά την εξέταση, την παραγγελία, την απόκτηση και την πληρωμή αγαθών/υπηρεσιών.</a:t>
          </a:r>
          <a:endParaRPr lang="en-US" sz="2000" kern="1200" dirty="0"/>
        </a:p>
      </dsp:txBody>
      <dsp:txXfrm>
        <a:off x="2178938" y="82922"/>
        <a:ext cx="7955661" cy="1606583"/>
      </dsp:txXfrm>
    </dsp:sp>
    <dsp:sp modelId="{DF24BA31-8A37-4046-8EC1-F51D97D747CB}">
      <dsp:nvSpPr>
        <dsp:cNvPr id="0" name=""/>
        <dsp:cNvSpPr/>
      </dsp:nvSpPr>
      <dsp:spPr>
        <a:xfrm>
          <a:off x="2026919" y="1689506"/>
          <a:ext cx="8107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70C8A0-8155-4F1E-B479-ACE6203ADC47}">
      <dsp:nvSpPr>
        <dsp:cNvPr id="0" name=""/>
        <dsp:cNvSpPr/>
      </dsp:nvSpPr>
      <dsp:spPr>
        <a:xfrm>
          <a:off x="0" y="1771562"/>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E36AE-969D-491F-9391-34E8F5152D85}">
      <dsp:nvSpPr>
        <dsp:cNvPr id="0" name=""/>
        <dsp:cNvSpPr/>
      </dsp:nvSpPr>
      <dsp:spPr>
        <a:xfrm>
          <a:off x="0" y="1771562"/>
          <a:ext cx="2026920" cy="176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t>People</a:t>
          </a:r>
          <a:endParaRPr lang="en-US" sz="4400" kern="1200" dirty="0"/>
        </a:p>
      </dsp:txBody>
      <dsp:txXfrm>
        <a:off x="0" y="1771562"/>
        <a:ext cx="2026920" cy="1768969"/>
      </dsp:txXfrm>
    </dsp:sp>
    <dsp:sp modelId="{0AB2DF9D-6142-468E-987A-4D3D50CEC5B1}">
      <dsp:nvSpPr>
        <dsp:cNvPr id="0" name=""/>
        <dsp:cNvSpPr/>
      </dsp:nvSpPr>
      <dsp:spPr>
        <a:xfrm>
          <a:off x="2178938" y="1851892"/>
          <a:ext cx="7955661" cy="160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Αυτοί είναι οι ενδιαφερόμενοι φορείς και η ειδική ευθύνη τους στον κύκλο των προμηθειών είναι να δρομολογήσουν ή να εξουσιοδοτήσουν κάθε στάδιο της διαδικασίας. Ο αριθμός των εμπλεκόμενων φορέων είναι ευθέως ανάλογος του κινδύνου και της αξίας της αγοράς.</a:t>
          </a:r>
          <a:endParaRPr lang="en-US" sz="2000" kern="1200" dirty="0"/>
        </a:p>
      </dsp:txBody>
      <dsp:txXfrm>
        <a:off x="2178938" y="1851892"/>
        <a:ext cx="7955661" cy="1606583"/>
      </dsp:txXfrm>
    </dsp:sp>
    <dsp:sp modelId="{61482A05-F46B-4001-B66E-823F047FB9FE}">
      <dsp:nvSpPr>
        <dsp:cNvPr id="0" name=""/>
        <dsp:cNvSpPr/>
      </dsp:nvSpPr>
      <dsp:spPr>
        <a:xfrm>
          <a:off x="2026919" y="3458475"/>
          <a:ext cx="8107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6AF5DF-DF7C-4559-8E36-96715FF5E3E0}">
      <dsp:nvSpPr>
        <dsp:cNvPr id="0" name=""/>
        <dsp:cNvSpPr/>
      </dsp:nvSpPr>
      <dsp:spPr>
        <a:xfrm>
          <a:off x="0" y="3540532"/>
          <a:ext cx="10134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34B92E-7B9B-4B68-9771-938AB5CE4A82}">
      <dsp:nvSpPr>
        <dsp:cNvPr id="0" name=""/>
        <dsp:cNvSpPr/>
      </dsp:nvSpPr>
      <dsp:spPr>
        <a:xfrm>
          <a:off x="0" y="3540532"/>
          <a:ext cx="2026920" cy="1768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b="1" kern="1200" dirty="0"/>
            <a:t>Paper</a:t>
          </a:r>
          <a:endParaRPr lang="en-US" sz="4400" kern="1200" dirty="0"/>
        </a:p>
      </dsp:txBody>
      <dsp:txXfrm>
        <a:off x="0" y="3540532"/>
        <a:ext cx="2026920" cy="1768969"/>
      </dsp:txXfrm>
    </dsp:sp>
    <dsp:sp modelId="{C9670AC5-3201-4316-9677-DC0520EFD7E9}">
      <dsp:nvSpPr>
        <dsp:cNvPr id="0" name=""/>
        <dsp:cNvSpPr/>
      </dsp:nvSpPr>
      <dsp:spPr>
        <a:xfrm>
          <a:off x="2178938" y="3620861"/>
          <a:ext cx="7955661" cy="1606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l-GR" sz="2000" kern="1200" dirty="0"/>
            <a:t>Πρόκειται για τη γραφειοκρατία και την τεκμηρίωση που εμπλέκεται σε κάθε στάδιο της διαδικασίας σύναψης συμβάσεων - τα οποία συλλέγονται και αποθηκεύονται για λόγους αναφοράς και ελέγχου.</a:t>
          </a:r>
          <a:endParaRPr lang="en-US" sz="2000" kern="1200" dirty="0"/>
        </a:p>
      </dsp:txBody>
      <dsp:txXfrm>
        <a:off x="2178938" y="3620861"/>
        <a:ext cx="7955661" cy="1606583"/>
      </dsp:txXfrm>
    </dsp:sp>
    <dsp:sp modelId="{F2B30D53-B67C-402B-946A-2C4A9FAB0EE7}">
      <dsp:nvSpPr>
        <dsp:cNvPr id="0" name=""/>
        <dsp:cNvSpPr/>
      </dsp:nvSpPr>
      <dsp:spPr>
        <a:xfrm>
          <a:off x="2026919" y="5227444"/>
          <a:ext cx="81076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81D766-079B-419F-A457-B76CBB3E01A0}">
      <dsp:nvSpPr>
        <dsp:cNvPr id="0" name=""/>
        <dsp:cNvSpPr/>
      </dsp:nvSpPr>
      <dsp:spPr>
        <a:xfrm>
          <a:off x="2969" y="138006"/>
          <a:ext cx="2355502" cy="141330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Καθορισμός των αναγκών προμήθειας.    </a:t>
          </a:r>
          <a:endParaRPr lang="en-US" sz="2300" kern="1200"/>
        </a:p>
      </dsp:txBody>
      <dsp:txXfrm>
        <a:off x="2969" y="138006"/>
        <a:ext cx="2355502" cy="1413301"/>
      </dsp:txXfrm>
    </dsp:sp>
    <dsp:sp modelId="{B50EA2FB-F065-4046-A010-4E299E2B6C4D}">
      <dsp:nvSpPr>
        <dsp:cNvPr id="0" name=""/>
        <dsp:cNvSpPr/>
      </dsp:nvSpPr>
      <dsp:spPr>
        <a:xfrm>
          <a:off x="2594022" y="138006"/>
          <a:ext cx="2355502" cy="1413301"/>
        </a:xfrm>
        <a:prstGeom prst="rect">
          <a:avLst/>
        </a:prstGeom>
        <a:solidFill>
          <a:schemeClr val="accent5">
            <a:hueOff val="215411"/>
            <a:satOff val="1467"/>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Ανάπτυξη μιας στρατηγικής προμηθειών.    </a:t>
          </a:r>
          <a:endParaRPr lang="en-US" sz="2300" kern="1200"/>
        </a:p>
      </dsp:txBody>
      <dsp:txXfrm>
        <a:off x="2594022" y="138006"/>
        <a:ext cx="2355502" cy="1413301"/>
      </dsp:txXfrm>
    </dsp:sp>
    <dsp:sp modelId="{55FBF6BA-74AA-4ED6-977B-9F8584B0BF6D}">
      <dsp:nvSpPr>
        <dsp:cNvPr id="0" name=""/>
        <dsp:cNvSpPr/>
      </dsp:nvSpPr>
      <dsp:spPr>
        <a:xfrm>
          <a:off x="5185075" y="138006"/>
          <a:ext cx="2355502" cy="1413301"/>
        </a:xfrm>
        <a:prstGeom prst="rect">
          <a:avLst/>
        </a:prstGeom>
        <a:solidFill>
          <a:schemeClr val="accent5">
            <a:hueOff val="430823"/>
            <a:satOff val="2934"/>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Προσδιορισμός πιθανών προμηθευτών.    </a:t>
          </a:r>
          <a:endParaRPr lang="en-US" sz="2300" kern="1200"/>
        </a:p>
      </dsp:txBody>
      <dsp:txXfrm>
        <a:off x="5185075" y="138006"/>
        <a:ext cx="2355502" cy="1413301"/>
      </dsp:txXfrm>
    </dsp:sp>
    <dsp:sp modelId="{91CDA2D4-D4AF-4630-9FE5-7B39B5C739A1}">
      <dsp:nvSpPr>
        <dsp:cNvPr id="0" name=""/>
        <dsp:cNvSpPr/>
      </dsp:nvSpPr>
      <dsp:spPr>
        <a:xfrm>
          <a:off x="7776128" y="138006"/>
          <a:ext cx="2355502" cy="1413301"/>
        </a:xfrm>
        <a:prstGeom prst="rect">
          <a:avLst/>
        </a:prstGeom>
        <a:solidFill>
          <a:schemeClr val="accent5">
            <a:hueOff val="646234"/>
            <a:satOff val="4401"/>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Διαπραγμάτευση της καλύτερης τιμής.</a:t>
          </a:r>
          <a:endParaRPr lang="en-US" sz="2300" kern="1200"/>
        </a:p>
      </dsp:txBody>
      <dsp:txXfrm>
        <a:off x="7776128" y="138006"/>
        <a:ext cx="2355502" cy="1413301"/>
      </dsp:txXfrm>
    </dsp:sp>
    <dsp:sp modelId="{444B26F6-5538-476D-80D7-188ACCA012A3}">
      <dsp:nvSpPr>
        <dsp:cNvPr id="0" name=""/>
        <dsp:cNvSpPr/>
      </dsp:nvSpPr>
      <dsp:spPr>
        <a:xfrm>
          <a:off x="2969" y="1786858"/>
          <a:ext cx="2355502" cy="1413301"/>
        </a:xfrm>
        <a:prstGeom prst="rect">
          <a:avLst/>
        </a:prstGeom>
        <a:solidFill>
          <a:schemeClr val="accent5">
            <a:hueOff val="861646"/>
            <a:satOff val="5868"/>
            <a:lumOff val="23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Έγκριση των αιτημάτων αγοράς</a:t>
          </a:r>
          <a:r>
            <a:rPr lang="en-US" sz="2300" kern="1200"/>
            <a:t>.</a:t>
          </a:r>
        </a:p>
      </dsp:txBody>
      <dsp:txXfrm>
        <a:off x="2969" y="1786858"/>
        <a:ext cx="2355502" cy="1413301"/>
      </dsp:txXfrm>
    </dsp:sp>
    <dsp:sp modelId="{B65643A7-2A5D-4B7A-A6B2-93D9E07FA367}">
      <dsp:nvSpPr>
        <dsp:cNvPr id="0" name=""/>
        <dsp:cNvSpPr/>
      </dsp:nvSpPr>
      <dsp:spPr>
        <a:xfrm>
          <a:off x="2594022" y="1786858"/>
          <a:ext cx="2355502" cy="1413301"/>
        </a:xfrm>
        <a:prstGeom prst="rect">
          <a:avLst/>
        </a:prstGeom>
        <a:solidFill>
          <a:schemeClr val="accent5">
            <a:hueOff val="1077057"/>
            <a:satOff val="7335"/>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Συντήρηση του λογισμικού προμηθειών</a:t>
          </a:r>
          <a:r>
            <a:rPr lang="en-US" sz="2300" kern="1200"/>
            <a:t>.</a:t>
          </a:r>
        </a:p>
      </dsp:txBody>
      <dsp:txXfrm>
        <a:off x="2594022" y="1786858"/>
        <a:ext cx="2355502" cy="1413301"/>
      </dsp:txXfrm>
    </dsp:sp>
    <dsp:sp modelId="{E15F9A87-7A30-46A3-9C11-BE9D4C003C3A}">
      <dsp:nvSpPr>
        <dsp:cNvPr id="0" name=""/>
        <dsp:cNvSpPr/>
      </dsp:nvSpPr>
      <dsp:spPr>
        <a:xfrm>
          <a:off x="5185075" y="1786858"/>
          <a:ext cx="2355502" cy="1413301"/>
        </a:xfrm>
        <a:prstGeom prst="rect">
          <a:avLst/>
        </a:prstGeom>
        <a:solidFill>
          <a:schemeClr val="accent5">
            <a:hueOff val="1292468"/>
            <a:satOff val="8802"/>
            <a:lumOff val="35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Αγορά αγαθών</a:t>
          </a:r>
          <a:r>
            <a:rPr lang="en-US" sz="2300" kern="1200"/>
            <a:t>.</a:t>
          </a:r>
        </a:p>
      </dsp:txBody>
      <dsp:txXfrm>
        <a:off x="5185075" y="1786858"/>
        <a:ext cx="2355502" cy="1413301"/>
      </dsp:txXfrm>
    </dsp:sp>
    <dsp:sp modelId="{A1329585-3799-4B09-9DB3-4BC33585C64A}">
      <dsp:nvSpPr>
        <dsp:cNvPr id="0" name=""/>
        <dsp:cNvSpPr/>
      </dsp:nvSpPr>
      <dsp:spPr>
        <a:xfrm>
          <a:off x="7776128" y="1786858"/>
          <a:ext cx="2355502" cy="1413301"/>
        </a:xfrm>
        <a:prstGeom prst="rect">
          <a:avLst/>
        </a:prstGeom>
        <a:solidFill>
          <a:schemeClr val="accent5">
            <a:hueOff val="1507880"/>
            <a:satOff val="10269"/>
            <a:lumOff val="4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a:t>Τήρηση των αξιών της εταιρείας</a:t>
          </a:r>
          <a:r>
            <a:rPr lang="en-US" sz="2300" kern="1200"/>
            <a:t>.</a:t>
          </a:r>
        </a:p>
      </dsp:txBody>
      <dsp:txXfrm>
        <a:off x="7776128" y="1786858"/>
        <a:ext cx="2355502" cy="14133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646A11-9D1C-4570-81AE-D3514DCD68F2}">
      <dsp:nvSpPr>
        <dsp:cNvPr id="0" name=""/>
        <dsp:cNvSpPr/>
      </dsp:nvSpPr>
      <dsp:spPr>
        <a:xfrm>
          <a:off x="0" y="0"/>
          <a:ext cx="5416014" cy="275605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a:t>Οι αγορές αποτελούν μέρος της διαδικασίας προμηθειών και αφορούν το σύστημα που χρησιμοποιεί ένας οργανισμός ή μια μικρή επιχείρηση για την απόκτηση αγαθών και υπηρεσιών. Ως λειτουργία, η αγορά αποτελεί υποσύνολο των προμηθειών, αλλά θα πρέπει να προσδιορίζεται ως ξεχωριστή διαδικασία.</a:t>
          </a:r>
          <a:endParaRPr lang="en-US" sz="1400" kern="1200"/>
        </a:p>
      </dsp:txBody>
      <dsp:txXfrm>
        <a:off x="79925" y="79925"/>
        <a:ext cx="2569007" cy="2596208"/>
      </dsp:txXfrm>
    </dsp:sp>
    <dsp:sp modelId="{1C66F8CA-9148-4D44-9431-8F62AD12AA65}">
      <dsp:nvSpPr>
        <dsp:cNvPr id="0" name=""/>
        <dsp:cNvSpPr/>
      </dsp:nvSpPr>
      <dsp:spPr>
        <a:xfrm>
          <a:off x="955767" y="3368516"/>
          <a:ext cx="5416014" cy="2756058"/>
        </a:xfrm>
        <a:prstGeom prst="roundRect">
          <a:avLst>
            <a:gd name="adj" fmla="val 10000"/>
          </a:avLst>
        </a:prstGeom>
        <a:solidFill>
          <a:schemeClr val="accent5">
            <a:hueOff val="1507880"/>
            <a:satOff val="10269"/>
            <a:lumOff val="4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t>Για παράδειγμα, η αγορά περιλαμβάνει κάτι περισσότερο από την εύρεση της σωστής τιμής. Πρέπει επίσης να εξετάσετε την εξυπηρέτηση πελατών, τις εγγυήσεις, τους όρους πληρωμής κ.λπ. Παρόλο που πολλές επιχειρήσεις προσπαθούν να θέσουν ένα πρότυπο στη διαδικασία αγορών, αυτή μπορεί να διαφέρει σημαντικά μεταξύ εταιρειών και κλάδων.</a:t>
          </a:r>
          <a:endParaRPr lang="en-US" sz="1400" kern="1200" dirty="0"/>
        </a:p>
      </dsp:txBody>
      <dsp:txXfrm>
        <a:off x="1033934" y="3446683"/>
        <a:ext cx="2512475" cy="2599724"/>
      </dsp:txXfrm>
    </dsp:sp>
    <dsp:sp modelId="{A2EB2A8C-410B-443C-9E51-8D28EABAAB8C}">
      <dsp:nvSpPr>
        <dsp:cNvPr id="0" name=""/>
        <dsp:cNvSpPr/>
      </dsp:nvSpPr>
      <dsp:spPr>
        <a:xfrm>
          <a:off x="3624576" y="2166568"/>
          <a:ext cx="1791438" cy="1791438"/>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4027650" y="2166568"/>
        <a:ext cx="985290" cy="13480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7AE27-F107-425F-9CE9-3112835B9709}">
      <dsp:nvSpPr>
        <dsp:cNvPr id="0" name=""/>
        <dsp:cNvSpPr/>
      </dsp:nvSpPr>
      <dsp:spPr>
        <a:xfrm>
          <a:off x="0" y="303626"/>
          <a:ext cx="5210615" cy="2063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Η κύρια διαφορά μεταξύ των </a:t>
          </a:r>
          <a:r>
            <a:rPr lang="el-GR" sz="1800" b="1" kern="1200"/>
            <a:t>προμηθειών</a:t>
          </a:r>
          <a:r>
            <a:rPr lang="el-GR" sz="1800" kern="1200"/>
            <a:t> και των </a:t>
          </a:r>
          <a:r>
            <a:rPr lang="el-GR" sz="1800" b="1" kern="1200"/>
            <a:t>αγορών</a:t>
          </a:r>
          <a:r>
            <a:rPr lang="el-GR" sz="1800" kern="1200"/>
            <a:t> είναι ότι οι αγορές επικεντρώνονται μόνο στο κόστος παραγγελίας και στον τρόπο μείωσής του, ενώ οι προμήθειες επικεντρώνονται στη συνολική δημιουργία αξίας και στο συνολικό κόστος καθ' όλη τη διάρκεια του κύκλου αγοράς. </a:t>
          </a:r>
          <a:endParaRPr lang="en-US" sz="1800" kern="1200"/>
        </a:p>
      </dsp:txBody>
      <dsp:txXfrm>
        <a:off x="100750" y="404376"/>
        <a:ext cx="5009115" cy="1862380"/>
      </dsp:txXfrm>
    </dsp:sp>
    <dsp:sp modelId="{C317CE1D-A3E2-4614-8D1E-9BBD58F054D8}">
      <dsp:nvSpPr>
        <dsp:cNvPr id="0" name=""/>
        <dsp:cNvSpPr/>
      </dsp:nvSpPr>
      <dsp:spPr>
        <a:xfrm>
          <a:off x="0" y="2419346"/>
          <a:ext cx="5210615" cy="2063880"/>
        </a:xfrm>
        <a:prstGeom prst="roundRect">
          <a:avLst/>
        </a:prstGeom>
        <a:solidFill>
          <a:schemeClr val="accent5">
            <a:hueOff val="1507880"/>
            <a:satOff val="10269"/>
            <a:lumOff val="4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l-GR" sz="1800" kern="1200"/>
            <a:t>Η προμήθεια είναι ένας όρος-ομπρέλα που καλύπτει άλλες δραστηριότητες αγορών και τελικά αποσκοπεί στη διαχείριση των σχέσεων με τους προμηθευτές, τον μετριασμό των κινδύνων, τη μείωση του κόστους και τη συμμόρφωση με τις συμβάσεις.</a:t>
          </a:r>
          <a:endParaRPr lang="en-US" sz="1800" kern="1200"/>
        </a:p>
      </dsp:txBody>
      <dsp:txXfrm>
        <a:off x="100750" y="2520096"/>
        <a:ext cx="5009115" cy="1862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B7AE27-F107-425F-9CE9-3112835B9709}">
      <dsp:nvSpPr>
        <dsp:cNvPr id="0" name=""/>
        <dsp:cNvSpPr/>
      </dsp:nvSpPr>
      <dsp:spPr>
        <a:xfrm>
          <a:off x="0" y="76825"/>
          <a:ext cx="5210615" cy="4633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l-GR" sz="2200" kern="1200" dirty="0"/>
            <a:t>Άλλη διαφορά μεταξύ των </a:t>
          </a:r>
          <a:r>
            <a:rPr lang="el-GR" sz="2200" b="1" kern="1200" dirty="0"/>
            <a:t>προμηθειών</a:t>
          </a:r>
          <a:r>
            <a:rPr lang="el-GR" sz="2200" kern="1200" dirty="0"/>
            <a:t> και των </a:t>
          </a:r>
          <a:r>
            <a:rPr lang="el-GR" sz="2200" b="1" kern="1200" dirty="0"/>
            <a:t>αγορών</a:t>
          </a:r>
          <a:r>
            <a:rPr lang="el-GR" sz="2200" kern="1200" dirty="0"/>
            <a:t> είναι ότι η διαδικασία αγορών είναι περισσότερο πράξη «αντίδρασης» στις εσωτερικές ανάγκες. Αγοράζουμε κάτι μόλις γίνει φανερό ότι το χρειαζόμαστε. 
Από την άλλη πλευρά, οι προμήθειες ακολουθούν μια προληπτική προσέγγιση. Αυτό οφείλεται στο γεγονός ότι συνεργάζεται με κάθε τμήμα για τον εντοπισμό των σωστών αναγκών. </a:t>
          </a:r>
          <a:endParaRPr lang="en-US" sz="2200" kern="1200" dirty="0"/>
        </a:p>
      </dsp:txBody>
      <dsp:txXfrm>
        <a:off x="226174" y="302999"/>
        <a:ext cx="4758267" cy="4180852"/>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612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465590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199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96912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8404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620575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2249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26450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487356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694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10/5/2024</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8104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10/5/2024</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082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0" r:id="rId6"/>
    <p:sldLayoutId id="2147483706" r:id="rId7"/>
    <p:sldLayoutId id="2147483707" r:id="rId8"/>
    <p:sldLayoutId id="2147483708" r:id="rId9"/>
    <p:sldLayoutId id="2147483709" r:id="rId10"/>
    <p:sldLayoutId id="2147483711"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rgiostrou@unipi.gr"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063E1873-E6CB-1D47-80E6-36C718EE5A26}"/>
              </a:ext>
            </a:extLst>
          </p:cNvPr>
          <p:cNvSpPr>
            <a:spLocks noGrp="1"/>
          </p:cNvSpPr>
          <p:nvPr>
            <p:ph type="ctrTitle"/>
          </p:nvPr>
        </p:nvSpPr>
        <p:spPr>
          <a:xfrm>
            <a:off x="7502924" y="1398850"/>
            <a:ext cx="3282152" cy="2030150"/>
          </a:xfrm>
        </p:spPr>
        <p:txBody>
          <a:bodyPr>
            <a:normAutofit/>
          </a:bodyPr>
          <a:lstStyle/>
          <a:p>
            <a:r>
              <a:rPr lang="el-GR"/>
              <a:t>Διοικητική της Διανομής</a:t>
            </a:r>
            <a:endParaRPr lang="en-US" dirty="0"/>
          </a:p>
        </p:txBody>
      </p:sp>
      <p:sp>
        <p:nvSpPr>
          <p:cNvPr id="3" name="Υπότιτλος 2">
            <a:extLst>
              <a:ext uri="{FF2B5EF4-FFF2-40B4-BE49-F238E27FC236}">
                <a16:creationId xmlns:a16="http://schemas.microsoft.com/office/drawing/2014/main" id="{92740E31-2946-2E83-DC1D-EEB363C80BA3}"/>
              </a:ext>
            </a:extLst>
          </p:cNvPr>
          <p:cNvSpPr>
            <a:spLocks noGrp="1"/>
          </p:cNvSpPr>
          <p:nvPr>
            <p:ph type="subTitle" idx="1"/>
          </p:nvPr>
        </p:nvSpPr>
        <p:spPr>
          <a:xfrm>
            <a:off x="7569536" y="3712101"/>
            <a:ext cx="3148928" cy="732541"/>
          </a:xfrm>
        </p:spPr>
        <p:txBody>
          <a:bodyPr>
            <a:normAutofit/>
          </a:bodyPr>
          <a:lstStyle/>
          <a:p>
            <a:r>
              <a:rPr lang="el-GR" dirty="0"/>
              <a:t>Δρ. </a:t>
            </a:r>
            <a:r>
              <a:rPr lang="el-GR" dirty="0" err="1"/>
              <a:t>Στρουμπούλης</a:t>
            </a:r>
            <a:r>
              <a:rPr lang="el-GR" dirty="0"/>
              <a:t> Αστέριος</a:t>
            </a:r>
            <a:endParaRPr lang="en-US" dirty="0"/>
          </a:p>
        </p:txBody>
      </p:sp>
      <p:pic>
        <p:nvPicPr>
          <p:cNvPr id="19" name="Picture 3">
            <a:extLst>
              <a:ext uri="{FF2B5EF4-FFF2-40B4-BE49-F238E27FC236}">
                <a16:creationId xmlns:a16="http://schemas.microsoft.com/office/drawing/2014/main" id="{8814C5C0-9AFE-9E7E-A4DB-5D5C98B2B5F2}"/>
              </a:ext>
            </a:extLst>
          </p:cNvPr>
          <p:cNvPicPr>
            <a:picLocks noChangeAspect="1"/>
          </p:cNvPicPr>
          <p:nvPr/>
        </p:nvPicPr>
        <p:blipFill>
          <a:blip r:embed="rId2"/>
          <a:srcRect l="5614" r="35052" b="-1"/>
          <a:stretch/>
        </p:blipFill>
        <p:spPr>
          <a:xfrm>
            <a:off x="20" y="10"/>
            <a:ext cx="6095980" cy="6857989"/>
          </a:xfrm>
          <a:prstGeom prst="rect">
            <a:avLst/>
          </a:prstGeom>
        </p:spPr>
      </p:pic>
      <p:grpSp>
        <p:nvGrpSpPr>
          <p:cNvPr id="13" name="Group 12">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8" y="4550150"/>
            <a:ext cx="867485" cy="115439"/>
            <a:chOff x="8910933" y="1861308"/>
            <a:chExt cx="867485" cy="115439"/>
          </a:xfrm>
        </p:grpSpPr>
        <p:sp>
          <p:nvSpPr>
            <p:cNvPr id="14" name="Rectangle 13">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5" name="Υπότιτλος 2">
            <a:extLst>
              <a:ext uri="{FF2B5EF4-FFF2-40B4-BE49-F238E27FC236}">
                <a16:creationId xmlns:a16="http://schemas.microsoft.com/office/drawing/2014/main" id="{943F0784-C830-D192-F9E8-53F231FD80B4}"/>
              </a:ext>
            </a:extLst>
          </p:cNvPr>
          <p:cNvSpPr txBox="1">
            <a:spLocks/>
          </p:cNvSpPr>
          <p:nvPr/>
        </p:nvSpPr>
        <p:spPr>
          <a:xfrm>
            <a:off x="7124700" y="5829300"/>
            <a:ext cx="4038600" cy="894771"/>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000"/>
              </a:spcBef>
              <a:buFontTx/>
              <a:buNone/>
              <a:defRPr sz="2000" kern="1200">
                <a:solidFill>
                  <a:schemeClr val="tx2"/>
                </a:solidFill>
                <a:latin typeface="+mn-lt"/>
                <a:ea typeface="+mn-ea"/>
                <a:cs typeface="+mn-cs"/>
              </a:defRPr>
            </a:lvl1pPr>
            <a:lvl2pPr marL="457200" indent="0" algn="ctr" defTabSz="914400" rtl="0" eaLnBrk="1" latinLnBrk="0" hangingPunct="1">
              <a:lnSpc>
                <a:spcPct val="110000"/>
              </a:lnSpc>
              <a:spcBef>
                <a:spcPts val="500"/>
              </a:spcBef>
              <a:buSzPct val="85000"/>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110000"/>
              </a:lnSpc>
              <a:spcBef>
                <a:spcPts val="500"/>
              </a:spcBef>
              <a:buFontTx/>
              <a:buNone/>
              <a:defRPr sz="1800" kern="1200">
                <a:solidFill>
                  <a:schemeClr val="tx2"/>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110000"/>
              </a:lnSpc>
              <a:spcBef>
                <a:spcPts val="500"/>
              </a:spcBef>
              <a:buFontTx/>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hlinkClick r:id="rId3"/>
              </a:rPr>
              <a:t>stergiostrou@unipi.gr</a:t>
            </a:r>
            <a:endParaRPr lang="en-US" dirty="0"/>
          </a:p>
          <a:p>
            <a:r>
              <a:rPr lang="en-US" sz="1800" dirty="0"/>
              <a:t>linkedin.com/in/asteriostrou/</a:t>
            </a:r>
          </a:p>
        </p:txBody>
      </p:sp>
    </p:spTree>
    <p:extLst>
      <p:ext uri="{BB962C8B-B14F-4D97-AF65-F5344CB8AC3E}">
        <p14:creationId xmlns:p14="http://schemas.microsoft.com/office/powerpoint/2010/main" val="339694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B54F5-5715-4FDA-6003-4A6E81DF485C}"/>
              </a:ext>
            </a:extLst>
          </p:cNvPr>
          <p:cNvSpPr>
            <a:spLocks noGrp="1"/>
          </p:cNvSpPr>
          <p:nvPr>
            <p:ph type="title"/>
          </p:nvPr>
        </p:nvSpPr>
        <p:spPr/>
        <p:txBody>
          <a:bodyPr/>
          <a:lstStyle/>
          <a:p>
            <a:r>
              <a:rPr lang="en-US" dirty="0"/>
              <a:t>Procurement (</a:t>
            </a:r>
            <a:r>
              <a:rPr lang="el-GR" dirty="0"/>
              <a:t>Προμήθειες</a:t>
            </a:r>
            <a:r>
              <a:rPr lang="en-US" dirty="0"/>
              <a:t>)</a:t>
            </a:r>
            <a:endParaRPr lang="el-GR" dirty="0"/>
          </a:p>
        </p:txBody>
      </p:sp>
      <p:graphicFrame>
        <p:nvGraphicFramePr>
          <p:cNvPr id="5" name="Content Placeholder 2">
            <a:extLst>
              <a:ext uri="{FF2B5EF4-FFF2-40B4-BE49-F238E27FC236}">
                <a16:creationId xmlns:a16="http://schemas.microsoft.com/office/drawing/2014/main" id="{4BAF8612-57FD-47B2-B19D-D913B6E71CB5}"/>
              </a:ext>
            </a:extLst>
          </p:cNvPr>
          <p:cNvGraphicFramePr>
            <a:graphicFrameLocks noGrp="1"/>
          </p:cNvGraphicFramePr>
          <p:nvPr>
            <p:ph idx="1"/>
            <p:extLst>
              <p:ext uri="{D42A27DB-BD31-4B8C-83A1-F6EECF244321}">
                <p14:modId xmlns:p14="http://schemas.microsoft.com/office/powerpoint/2010/main" val="853302095"/>
              </p:ext>
            </p:extLst>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6213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1DB039B-66F8-01DE-DE5A-521EB0080336}"/>
              </a:ext>
            </a:extLst>
          </p:cNvPr>
          <p:cNvGraphicFramePr>
            <a:graphicFrameLocks noGrp="1"/>
          </p:cNvGraphicFramePr>
          <p:nvPr>
            <p:ph idx="1"/>
            <p:extLst>
              <p:ext uri="{D42A27DB-BD31-4B8C-83A1-F6EECF244321}">
                <p14:modId xmlns:p14="http://schemas.microsoft.com/office/powerpoint/2010/main" val="3973104374"/>
              </p:ext>
            </p:extLst>
          </p:nvPr>
        </p:nvGraphicFramePr>
        <p:xfrm>
          <a:off x="1028700" y="819150"/>
          <a:ext cx="10134600" cy="5312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997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AFA0-1AA2-1348-7994-6283E03CB9CE}"/>
              </a:ext>
            </a:extLst>
          </p:cNvPr>
          <p:cNvSpPr>
            <a:spLocks noGrp="1"/>
          </p:cNvSpPr>
          <p:nvPr>
            <p:ph type="title"/>
          </p:nvPr>
        </p:nvSpPr>
        <p:spPr/>
        <p:txBody>
          <a:bodyPr/>
          <a:lstStyle/>
          <a:p>
            <a:r>
              <a:rPr lang="el-GR" dirty="0"/>
              <a:t>Γιατί είναι σημαντικές οι προμήθειες στις επιχειρήσεις;</a:t>
            </a:r>
          </a:p>
        </p:txBody>
      </p:sp>
      <p:sp>
        <p:nvSpPr>
          <p:cNvPr id="3" name="Content Placeholder 2">
            <a:extLst>
              <a:ext uri="{FF2B5EF4-FFF2-40B4-BE49-F238E27FC236}">
                <a16:creationId xmlns:a16="http://schemas.microsoft.com/office/drawing/2014/main" id="{3021C178-C40E-634C-1F61-77B9A03ACE87}"/>
              </a:ext>
            </a:extLst>
          </p:cNvPr>
          <p:cNvSpPr>
            <a:spLocks noGrp="1"/>
          </p:cNvSpPr>
          <p:nvPr>
            <p:ph idx="1"/>
          </p:nvPr>
        </p:nvSpPr>
        <p:spPr/>
        <p:txBody>
          <a:bodyPr/>
          <a:lstStyle/>
          <a:p>
            <a:r>
              <a:rPr lang="el-GR" dirty="0"/>
              <a:t>Κάθε επιχείρηση χρειάζεται υλικά, αγαθά και υπηρεσίες για να επιτύχει τα επιθυμητά αποτελέσματά της. Είτε πρόκειται για λογισμικό για την επικοινωνία, είτε για πρώτες ύλες για την παραγωγή προϊόντων, είτε για υπηρεσίες για τη συντήρηση των εγκαταστάσεων, η διατήρηση της λειτουργίας του οργανισμού είναι ένα ακριβό και χρονοβόρο έργο. </a:t>
            </a:r>
            <a:endParaRPr lang="en-US" dirty="0"/>
          </a:p>
          <a:p>
            <a:r>
              <a:rPr lang="el-GR" dirty="0"/>
              <a:t>Η πρωταρχική αποστολή ενός τμήματος προμηθειών είναι η απόκτηση των αγαθών που χρειάζεται μια επιχείρηση στην καλύτερη τιμή και με τους καλύτερους όρους. Οι επαγγελματίες προμηθειών διακρίνονται για την οικοδόμηση σχέσεων με τους προμηθευτές, τη διαπραγμάτευση επωφελών όρων και τον εξορθολογισμό της διαδικασίας προμηθειών, από τον εντοπισμό ενός αναγκαίου αγαθού ή υπηρεσίας έως την πληρωμή του τιμολογίου.</a:t>
            </a:r>
          </a:p>
        </p:txBody>
      </p:sp>
    </p:spTree>
    <p:extLst>
      <p:ext uri="{BB962C8B-B14F-4D97-AF65-F5344CB8AC3E}">
        <p14:creationId xmlns:p14="http://schemas.microsoft.com/office/powerpoint/2010/main" val="3503635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7C1EAC-E8DA-4401-BE2A-EFDB07F72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D59135-7EDA-48FB-85F2-FEC70F9A0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EB5CF2C-F84D-4998-AD5B-ACE7A7DD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19"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8094A5-6A2B-C3C1-B814-656B16EC7378}"/>
              </a:ext>
            </a:extLst>
          </p:cNvPr>
          <p:cNvSpPr>
            <a:spLocks noGrp="1"/>
          </p:cNvSpPr>
          <p:nvPr>
            <p:ph type="title"/>
          </p:nvPr>
        </p:nvSpPr>
        <p:spPr>
          <a:xfrm>
            <a:off x="1324533" y="1463042"/>
            <a:ext cx="3301255" cy="3905794"/>
          </a:xfrm>
        </p:spPr>
        <p:txBody>
          <a:bodyPr anchor="ctr">
            <a:normAutofit/>
          </a:bodyPr>
          <a:lstStyle/>
          <a:p>
            <a:pPr algn="ctr"/>
            <a:r>
              <a:rPr lang="el-GR"/>
              <a:t>3 κύριοι τύποι προμηθειών</a:t>
            </a:r>
          </a:p>
        </p:txBody>
      </p:sp>
      <p:sp>
        <p:nvSpPr>
          <p:cNvPr id="3" name="Content Placeholder 2">
            <a:extLst>
              <a:ext uri="{FF2B5EF4-FFF2-40B4-BE49-F238E27FC236}">
                <a16:creationId xmlns:a16="http://schemas.microsoft.com/office/drawing/2014/main" id="{9F99DAA0-88F0-7255-2D4F-9B98FFF3595B}"/>
              </a:ext>
            </a:extLst>
          </p:cNvPr>
          <p:cNvSpPr>
            <a:spLocks noGrp="1"/>
          </p:cNvSpPr>
          <p:nvPr>
            <p:ph idx="1"/>
          </p:nvPr>
        </p:nvSpPr>
        <p:spPr>
          <a:xfrm>
            <a:off x="5789402" y="1066803"/>
            <a:ext cx="5591176" cy="4406308"/>
          </a:xfrm>
        </p:spPr>
        <p:txBody>
          <a:bodyPr anchor="ctr">
            <a:normAutofit lnSpcReduction="10000"/>
          </a:bodyPr>
          <a:lstStyle/>
          <a:p>
            <a:pPr marL="342900" indent="-342900" algn="ctr">
              <a:lnSpc>
                <a:spcPct val="100000"/>
              </a:lnSpc>
              <a:buFont typeface="Arial" panose="020B0604020202020204" pitchFamily="34" charset="0"/>
              <a:buChar char="•"/>
            </a:pPr>
            <a:r>
              <a:rPr lang="el-GR" sz="1400" b="1" dirty="0"/>
              <a:t>Άμεσες προμήθειες: </a:t>
            </a:r>
            <a:r>
              <a:rPr lang="el-GR" sz="1400" dirty="0"/>
              <a:t>Οι άμεσες προμήθειες περιλαμβάνουν την άμεση αγορά πρώτων υλών, μηχανημάτων και αγαθών χονδρικής πώλησης που συμβάλλουν άμεσα στο τελικό προϊόν της εταιρείας. Οι βασικοί ενδιαφερόμενοι στις διαδικασίες άμεσων προμηθειών είναι οι υπεύθυνοι προμηθειών και οι συμβεβλημένοι προμηθευτές.    </a:t>
            </a:r>
            <a:endParaRPr lang="en-US" sz="1400" dirty="0"/>
          </a:p>
          <a:p>
            <a:pPr marL="342900" indent="-342900" algn="ctr">
              <a:lnSpc>
                <a:spcPct val="100000"/>
              </a:lnSpc>
              <a:buFont typeface="Arial" panose="020B0604020202020204" pitchFamily="34" charset="0"/>
              <a:buChar char="•"/>
            </a:pPr>
            <a:r>
              <a:rPr lang="el-GR" sz="1400" b="1" dirty="0"/>
              <a:t>Έμμεσες προμήθειες: </a:t>
            </a:r>
            <a:r>
              <a:rPr lang="el-GR" sz="1400" dirty="0"/>
              <a:t>Οι έμμεσες προμήθειες περιλαμβάνουν την αγορά αγαθών όπως τα είδη γραφείου. Αυτά τα αγαθά δεν επηρεάζουν άμεσα το τελικό προϊόν ή το τελικό αποτέλεσμα της εταιρείας, αλλά υποστηρίζουν την καθημερινή διαχείριση της επιχείρησης. Μια μικρή εταιρεία μπορεί να αναθέσει στους διευθυντές γραφείου τις διαδικασίες έμμεσων προμηθειών, ενώ οι μεγάλες εταιρείες μπορεί να προσλάβουν μια εταιρεία διαχείρισης εγκαταστάσεων για τη διαχείριση αυτών των αγορών.    </a:t>
            </a:r>
            <a:endParaRPr lang="en-US" sz="1400" dirty="0"/>
          </a:p>
          <a:p>
            <a:pPr marL="342900" indent="-342900" algn="ctr">
              <a:lnSpc>
                <a:spcPct val="100000"/>
              </a:lnSpc>
              <a:buFont typeface="Arial" panose="020B0604020202020204" pitchFamily="34" charset="0"/>
              <a:buChar char="•"/>
            </a:pPr>
            <a:r>
              <a:rPr lang="el-GR" sz="1400" b="1" dirty="0"/>
              <a:t>Προμήθεια υπηρεσιών: </a:t>
            </a:r>
            <a:r>
              <a:rPr lang="el-GR" sz="1400" dirty="0"/>
              <a:t>Αυτός ο τύπος προμηθειών μπορεί να περιλαμβάνει την πρόσληψη προσωρινού προσωπικού, τη μίσθωση λογισμικού και την προσέλκυση βραχυπρόθεσμων προμηθευτών για να εργαστούν σε μια εκδήλωση ή ένα σεμινάριο. </a:t>
            </a:r>
          </a:p>
        </p:txBody>
      </p:sp>
      <p:grpSp>
        <p:nvGrpSpPr>
          <p:cNvPr id="14" name="Group 13">
            <a:extLst>
              <a:ext uri="{FF2B5EF4-FFF2-40B4-BE49-F238E27FC236}">
                <a16:creationId xmlns:a16="http://schemas.microsoft.com/office/drawing/2014/main" id="{1A94AF87-ABE4-4BF3-BDC6-14FD426861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05345" y="5578618"/>
            <a:ext cx="867485" cy="115439"/>
            <a:chOff x="8910933" y="1861308"/>
            <a:chExt cx="867485" cy="115439"/>
          </a:xfrm>
        </p:grpSpPr>
        <p:sp>
          <p:nvSpPr>
            <p:cNvPr id="15" name="Rectangle 14">
              <a:extLst>
                <a:ext uri="{FF2B5EF4-FFF2-40B4-BE49-F238E27FC236}">
                  <a16:creationId xmlns:a16="http://schemas.microsoft.com/office/drawing/2014/main" id="{7F9B633F-5B48-45B9-BC10-C919004E10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6" name="Straight Connector 15">
              <a:extLst>
                <a:ext uri="{FF2B5EF4-FFF2-40B4-BE49-F238E27FC236}">
                  <a16:creationId xmlns:a16="http://schemas.microsoft.com/office/drawing/2014/main" id="{AF133AD5-E0DF-4EF6-A1BC-7ADC964E28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BD83B12-8034-4C96-9DE9-CDDD1E8DEE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6025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627727-794B-B01E-4B83-CE37EBDDD64C}"/>
              </a:ext>
            </a:extLst>
          </p:cNvPr>
          <p:cNvSpPr>
            <a:spLocks noGrp="1"/>
          </p:cNvSpPr>
          <p:nvPr>
            <p:ph type="title"/>
          </p:nvPr>
        </p:nvSpPr>
        <p:spPr>
          <a:xfrm>
            <a:off x="1028701" y="963919"/>
            <a:ext cx="10134600" cy="1036994"/>
          </a:xfrm>
        </p:spPr>
        <p:txBody>
          <a:bodyPr anchor="b">
            <a:normAutofit/>
          </a:bodyPr>
          <a:lstStyle/>
          <a:p>
            <a:pPr algn="ctr"/>
            <a:r>
              <a:rPr lang="en-US" dirty="0"/>
              <a:t> 8 Elements of the Procurement Cycle</a:t>
            </a:r>
            <a:endParaRPr lang="el-GR"/>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E4AFB21E-93E5-41A8-9B9A-B75CC7CE7332}"/>
              </a:ext>
            </a:extLst>
          </p:cNvPr>
          <p:cNvGraphicFramePr>
            <a:graphicFrameLocks noGrp="1"/>
          </p:cNvGraphicFramePr>
          <p:nvPr>
            <p:ph idx="1"/>
            <p:extLst>
              <p:ext uri="{D42A27DB-BD31-4B8C-83A1-F6EECF244321}">
                <p14:modId xmlns:p14="http://schemas.microsoft.com/office/powerpoint/2010/main" val="346856097"/>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1403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iagram of process of a procedure&#10;&#10;Description automatically generated">
            <a:extLst>
              <a:ext uri="{FF2B5EF4-FFF2-40B4-BE49-F238E27FC236}">
                <a16:creationId xmlns:a16="http://schemas.microsoft.com/office/drawing/2014/main" id="{F45F3220-D611-003E-C992-0D2FB2A27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629" y="425958"/>
            <a:ext cx="7902742" cy="6006084"/>
          </a:xfrm>
          <a:prstGeom prst="rect">
            <a:avLst/>
          </a:prstGeom>
        </p:spPr>
      </p:pic>
    </p:spTree>
    <p:extLst>
      <p:ext uri="{BB962C8B-B14F-4D97-AF65-F5344CB8AC3E}">
        <p14:creationId xmlns:p14="http://schemas.microsoft.com/office/powerpoint/2010/main" val="849404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C9656C-AED6-412E-9226-B7F196400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5BC820D-D527-47CE-ABB0-DA0BB5B04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DD315B-AEF9-490C-9438-C80F80405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11891037"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C997E1-1CF1-8428-A7BA-7EB226BE307F}"/>
              </a:ext>
            </a:extLst>
          </p:cNvPr>
          <p:cNvSpPr>
            <a:spLocks noGrp="1"/>
          </p:cNvSpPr>
          <p:nvPr>
            <p:ph type="title"/>
          </p:nvPr>
        </p:nvSpPr>
        <p:spPr>
          <a:xfrm>
            <a:off x="1028700" y="1028700"/>
            <a:ext cx="4038600" cy="4800600"/>
          </a:xfrm>
        </p:spPr>
        <p:txBody>
          <a:bodyPr anchor="ctr">
            <a:normAutofit/>
          </a:bodyPr>
          <a:lstStyle/>
          <a:p>
            <a:pPr algn="ctr"/>
            <a:r>
              <a:rPr lang="en-US" dirty="0"/>
              <a:t>What is Purchasing?</a:t>
            </a:r>
            <a:endParaRPr lang="el-GR"/>
          </a:p>
        </p:txBody>
      </p:sp>
      <p:graphicFrame>
        <p:nvGraphicFramePr>
          <p:cNvPr id="5" name="Content Placeholder 2">
            <a:extLst>
              <a:ext uri="{FF2B5EF4-FFF2-40B4-BE49-F238E27FC236}">
                <a16:creationId xmlns:a16="http://schemas.microsoft.com/office/drawing/2014/main" id="{3E9D1858-0BA8-A3C5-AC44-3CC1FD54BBD0}"/>
              </a:ext>
            </a:extLst>
          </p:cNvPr>
          <p:cNvGraphicFramePr>
            <a:graphicFrameLocks noGrp="1"/>
          </p:cNvGraphicFramePr>
          <p:nvPr>
            <p:ph idx="1"/>
            <p:extLst>
              <p:ext uri="{D42A27DB-BD31-4B8C-83A1-F6EECF244321}">
                <p14:modId xmlns:p14="http://schemas.microsoft.com/office/powerpoint/2010/main" val="2745927804"/>
              </p:ext>
            </p:extLst>
          </p:nvPr>
        </p:nvGraphicFramePr>
        <p:xfrm>
          <a:off x="5067301" y="381000"/>
          <a:ext cx="6371782" cy="6124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3788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6D7753FE-7408-46D8-999A-0B0C34EA8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144316DC-7D9F-9192-FAC4-465E8271DD11}"/>
              </a:ext>
            </a:extLst>
          </p:cNvPr>
          <p:cNvSpPr>
            <a:spLocks noGrp="1"/>
          </p:cNvSpPr>
          <p:nvPr>
            <p:ph type="title"/>
          </p:nvPr>
        </p:nvSpPr>
        <p:spPr>
          <a:xfrm>
            <a:off x="1424940" y="1653540"/>
            <a:ext cx="3246119" cy="2608006"/>
          </a:xfrm>
        </p:spPr>
        <p:txBody>
          <a:bodyPr anchor="ctr">
            <a:normAutofit/>
          </a:bodyPr>
          <a:lstStyle/>
          <a:p>
            <a:pPr algn="ctr"/>
            <a:r>
              <a:rPr lang="en-US" dirty="0"/>
              <a:t>Procurement vs Purchasing</a:t>
            </a:r>
            <a:endParaRPr lang="el-GR"/>
          </a:p>
        </p:txBody>
      </p:sp>
      <p:grpSp>
        <p:nvGrpSpPr>
          <p:cNvPr id="13" name="Group 12">
            <a:extLst>
              <a:ext uri="{FF2B5EF4-FFF2-40B4-BE49-F238E27FC236}">
                <a16:creationId xmlns:a16="http://schemas.microsoft.com/office/drawing/2014/main" id="{E30DE9CB-4267-487A-915E-5665607E9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4" name="Rectangle 13">
              <a:extLst>
                <a:ext uri="{FF2B5EF4-FFF2-40B4-BE49-F238E27FC236}">
                  <a16:creationId xmlns:a16="http://schemas.microsoft.com/office/drawing/2014/main" id="{E237361B-A61F-4EEA-8554-10DEFF0A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Straight Connector 14">
              <a:extLst>
                <a:ext uri="{FF2B5EF4-FFF2-40B4-BE49-F238E27FC236}">
                  <a16:creationId xmlns:a16="http://schemas.microsoft.com/office/drawing/2014/main" id="{BBBC8A6A-A883-4F9C-82BA-607223F36C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34343E-05EC-4327-BA72-FD68FF049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DBFD86C1-64B6-1E1D-0363-0EBCCC9B30BF}"/>
              </a:ext>
            </a:extLst>
          </p:cNvPr>
          <p:cNvGraphicFramePr>
            <a:graphicFrameLocks noGrp="1"/>
          </p:cNvGraphicFramePr>
          <p:nvPr>
            <p:ph idx="1"/>
            <p:extLst>
              <p:ext uri="{D42A27DB-BD31-4B8C-83A1-F6EECF244321}">
                <p14:modId xmlns:p14="http://schemas.microsoft.com/office/powerpoint/2010/main" val="2591226665"/>
              </p:ext>
            </p:extLst>
          </p:nvPr>
        </p:nvGraphicFramePr>
        <p:xfrm>
          <a:off x="5952683" y="1042449"/>
          <a:ext cx="5210616" cy="478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028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5">
            <a:extLst>
              <a:ext uri="{FF2B5EF4-FFF2-40B4-BE49-F238E27FC236}">
                <a16:creationId xmlns:a16="http://schemas.microsoft.com/office/drawing/2014/main" id="{6D7753FE-7408-46D8-999A-0B0C34EA8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700"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 name="Title 1">
            <a:extLst>
              <a:ext uri="{FF2B5EF4-FFF2-40B4-BE49-F238E27FC236}">
                <a16:creationId xmlns:a16="http://schemas.microsoft.com/office/drawing/2014/main" id="{144316DC-7D9F-9192-FAC4-465E8271DD11}"/>
              </a:ext>
            </a:extLst>
          </p:cNvPr>
          <p:cNvSpPr>
            <a:spLocks noGrp="1"/>
          </p:cNvSpPr>
          <p:nvPr>
            <p:ph type="title"/>
          </p:nvPr>
        </p:nvSpPr>
        <p:spPr>
          <a:xfrm>
            <a:off x="1424940" y="1653540"/>
            <a:ext cx="3246119" cy="2608006"/>
          </a:xfrm>
        </p:spPr>
        <p:txBody>
          <a:bodyPr anchor="ctr">
            <a:normAutofit/>
          </a:bodyPr>
          <a:lstStyle/>
          <a:p>
            <a:pPr algn="ctr"/>
            <a:r>
              <a:rPr lang="en-US" dirty="0"/>
              <a:t>Procurement vs Purchasing</a:t>
            </a:r>
            <a:endParaRPr lang="el-GR"/>
          </a:p>
        </p:txBody>
      </p:sp>
      <p:grpSp>
        <p:nvGrpSpPr>
          <p:cNvPr id="13" name="Group 12">
            <a:extLst>
              <a:ext uri="{FF2B5EF4-FFF2-40B4-BE49-F238E27FC236}">
                <a16:creationId xmlns:a16="http://schemas.microsoft.com/office/drawing/2014/main" id="{E30DE9CB-4267-487A-915E-5665607E9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4550150"/>
            <a:ext cx="867485" cy="115439"/>
            <a:chOff x="8910933" y="1861308"/>
            <a:chExt cx="867485" cy="115439"/>
          </a:xfrm>
        </p:grpSpPr>
        <p:sp>
          <p:nvSpPr>
            <p:cNvPr id="14" name="Rectangle 13">
              <a:extLst>
                <a:ext uri="{FF2B5EF4-FFF2-40B4-BE49-F238E27FC236}">
                  <a16:creationId xmlns:a16="http://schemas.microsoft.com/office/drawing/2014/main" id="{E237361B-A61F-4EEA-8554-10DEFF0A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5" name="Straight Connector 14">
              <a:extLst>
                <a:ext uri="{FF2B5EF4-FFF2-40B4-BE49-F238E27FC236}">
                  <a16:creationId xmlns:a16="http://schemas.microsoft.com/office/drawing/2014/main" id="{BBBC8A6A-A883-4F9C-82BA-607223F36C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234343E-05EC-4327-BA72-FD68FF049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DBFD86C1-64B6-1E1D-0363-0EBCCC9B30BF}"/>
              </a:ext>
            </a:extLst>
          </p:cNvPr>
          <p:cNvGraphicFramePr>
            <a:graphicFrameLocks noGrp="1"/>
          </p:cNvGraphicFramePr>
          <p:nvPr>
            <p:ph idx="1"/>
            <p:extLst>
              <p:ext uri="{D42A27DB-BD31-4B8C-83A1-F6EECF244321}">
                <p14:modId xmlns:p14="http://schemas.microsoft.com/office/powerpoint/2010/main" val="1159463535"/>
              </p:ext>
            </p:extLst>
          </p:nvPr>
        </p:nvGraphicFramePr>
        <p:xfrm>
          <a:off x="5952683" y="1042449"/>
          <a:ext cx="5210616" cy="478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6529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E7EA-1294-BD4C-F039-A2A17937586A}"/>
              </a:ext>
            </a:extLst>
          </p:cNvPr>
          <p:cNvSpPr>
            <a:spLocks noGrp="1"/>
          </p:cNvSpPr>
          <p:nvPr>
            <p:ph type="title"/>
          </p:nvPr>
        </p:nvSpPr>
        <p:spPr/>
        <p:txBody>
          <a:bodyPr/>
          <a:lstStyle/>
          <a:p>
            <a:r>
              <a:rPr lang="el-GR" dirty="0"/>
              <a:t>Βήματα της διαδικασίας αγοράς (</a:t>
            </a:r>
            <a:r>
              <a:rPr lang="en-US" dirty="0"/>
              <a:t>purchasing</a:t>
            </a:r>
            <a:r>
              <a:rPr lang="el-GR" dirty="0"/>
              <a:t>)</a:t>
            </a:r>
          </a:p>
        </p:txBody>
      </p:sp>
      <p:sp>
        <p:nvSpPr>
          <p:cNvPr id="3" name="Content Placeholder 2">
            <a:extLst>
              <a:ext uri="{FF2B5EF4-FFF2-40B4-BE49-F238E27FC236}">
                <a16:creationId xmlns:a16="http://schemas.microsoft.com/office/drawing/2014/main" id="{4B2F2856-CF91-3021-090B-B10CD1C48F6E}"/>
              </a:ext>
            </a:extLst>
          </p:cNvPr>
          <p:cNvSpPr>
            <a:spLocks noGrp="1"/>
          </p:cNvSpPr>
          <p:nvPr>
            <p:ph idx="1"/>
          </p:nvPr>
        </p:nvSpPr>
        <p:spPr/>
        <p:txBody>
          <a:bodyPr/>
          <a:lstStyle/>
          <a:p>
            <a:pPr marL="342900" indent="-342900">
              <a:buFont typeface="Arial" panose="020B0604020202020204" pitchFamily="34" charset="0"/>
              <a:buChar char="•"/>
            </a:pPr>
            <a:r>
              <a:rPr lang="el-GR" dirty="0"/>
              <a:t>Παραλαβή της αίτησης αγοράς</a:t>
            </a:r>
            <a:r>
              <a:rPr lang="en-US" dirty="0"/>
              <a:t>.</a:t>
            </a:r>
          </a:p>
          <a:p>
            <a:pPr marL="342900" indent="-342900">
              <a:buFont typeface="Arial" panose="020B0604020202020204" pitchFamily="34" charset="0"/>
              <a:buChar char="•"/>
            </a:pPr>
            <a:r>
              <a:rPr lang="el-GR" dirty="0"/>
              <a:t>Λήψη και αξιολόγηση των προσφορών των προμηθευτών</a:t>
            </a:r>
            <a:r>
              <a:rPr lang="en-US" dirty="0"/>
              <a:t>.</a:t>
            </a:r>
            <a:r>
              <a:rPr lang="el-GR" dirty="0"/>
              <a:t>    </a:t>
            </a:r>
            <a:endParaRPr lang="en-US" dirty="0"/>
          </a:p>
          <a:p>
            <a:pPr marL="342900" indent="-342900">
              <a:buFont typeface="Arial" panose="020B0604020202020204" pitchFamily="34" charset="0"/>
              <a:buChar char="•"/>
            </a:pPr>
            <a:r>
              <a:rPr lang="el-GR" dirty="0"/>
              <a:t>Παραλαβή εμπορευμάτων και πρώτων υλών σε απόθεμα</a:t>
            </a:r>
            <a:r>
              <a:rPr lang="en-US" dirty="0"/>
              <a:t>.</a:t>
            </a:r>
            <a:r>
              <a:rPr lang="el-GR" dirty="0"/>
              <a:t>    </a:t>
            </a:r>
            <a:endParaRPr lang="en-US" dirty="0"/>
          </a:p>
          <a:p>
            <a:pPr marL="342900" indent="-342900">
              <a:buFont typeface="Arial" panose="020B0604020202020204" pitchFamily="34" charset="0"/>
              <a:buChar char="•"/>
            </a:pPr>
            <a:r>
              <a:rPr lang="el-GR" dirty="0"/>
              <a:t>Διαδικασία έγκρισης τιμολογίου</a:t>
            </a:r>
            <a:r>
              <a:rPr lang="en-US" dirty="0"/>
              <a:t>.</a:t>
            </a:r>
            <a:r>
              <a:rPr lang="el-GR" dirty="0"/>
              <a:t>    </a:t>
            </a:r>
            <a:endParaRPr lang="en-US" dirty="0"/>
          </a:p>
          <a:p>
            <a:pPr marL="342900" indent="-342900">
              <a:buFont typeface="Arial" panose="020B0604020202020204" pitchFamily="34" charset="0"/>
              <a:buChar char="•"/>
            </a:pPr>
            <a:r>
              <a:rPr lang="el-GR" dirty="0"/>
              <a:t>Αποστολή πληρωμών στους προμηθευτές</a:t>
            </a:r>
            <a:r>
              <a:rPr lang="en-US" dirty="0"/>
              <a:t>.</a:t>
            </a:r>
            <a:endParaRPr lang="el-GR" dirty="0"/>
          </a:p>
        </p:txBody>
      </p:sp>
    </p:spTree>
    <p:extLst>
      <p:ext uri="{BB962C8B-B14F-4D97-AF65-F5344CB8AC3E}">
        <p14:creationId xmlns:p14="http://schemas.microsoft.com/office/powerpoint/2010/main" val="2455876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5F7FFE6B-C82C-42CA-F383-A62129C27F4F}"/>
              </a:ext>
            </a:extLst>
          </p:cNvPr>
          <p:cNvSpPr>
            <a:spLocks noGrp="1"/>
          </p:cNvSpPr>
          <p:nvPr>
            <p:ph type="title"/>
          </p:nvPr>
        </p:nvSpPr>
        <p:spPr>
          <a:xfrm>
            <a:off x="4130340" y="1066800"/>
            <a:ext cx="3931320" cy="2267193"/>
          </a:xfrm>
        </p:spPr>
        <p:txBody>
          <a:bodyPr vert="horz" lIns="91440" tIns="45720" rIns="91440" bIns="45720" rtlCol="0" anchor="b">
            <a:normAutofit/>
          </a:bodyPr>
          <a:lstStyle/>
          <a:p>
            <a:pPr algn="ctr"/>
            <a:r>
              <a:rPr lang="en-US" sz="2800" kern="1200" cap="all" spc="390" baseline="0" dirty="0">
                <a:solidFill>
                  <a:schemeClr val="tx2"/>
                </a:solidFill>
                <a:latin typeface="+mj-lt"/>
                <a:ea typeface="+mj-ea"/>
                <a:cs typeface="+mj-cs"/>
              </a:rPr>
              <a:t>2. </a:t>
            </a:r>
            <a:r>
              <a:rPr lang="el-GR" sz="2800" cap="all" spc="390" dirty="0"/>
              <a:t>Αλυσίδεσ Εφοδιασμού</a:t>
            </a:r>
            <a:endParaRPr lang="en-US" sz="2800" kern="1200" cap="all" spc="390" baseline="0" dirty="0">
              <a:solidFill>
                <a:schemeClr val="tx2"/>
              </a:solidFill>
              <a:latin typeface="+mj-lt"/>
              <a:ea typeface="+mj-ea"/>
              <a:cs typeface="+mj-cs"/>
            </a:endParaRP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087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42E2E-EB09-8C01-8705-1A23AC211C15}"/>
              </a:ext>
            </a:extLst>
          </p:cNvPr>
          <p:cNvSpPr>
            <a:spLocks noGrp="1"/>
          </p:cNvSpPr>
          <p:nvPr>
            <p:ph type="title"/>
          </p:nvPr>
        </p:nvSpPr>
        <p:spPr/>
        <p:txBody>
          <a:bodyPr/>
          <a:lstStyle/>
          <a:p>
            <a:r>
              <a:rPr lang="en-US" dirty="0"/>
              <a:t>E-Procurement</a:t>
            </a:r>
            <a:endParaRPr lang="el-GR" dirty="0"/>
          </a:p>
        </p:txBody>
      </p:sp>
      <p:sp>
        <p:nvSpPr>
          <p:cNvPr id="3" name="Content Placeholder 2">
            <a:extLst>
              <a:ext uri="{FF2B5EF4-FFF2-40B4-BE49-F238E27FC236}">
                <a16:creationId xmlns:a16="http://schemas.microsoft.com/office/drawing/2014/main" id="{0CDD13B2-B094-986F-7C2A-0A0D63E75FF1}"/>
              </a:ext>
            </a:extLst>
          </p:cNvPr>
          <p:cNvSpPr>
            <a:spLocks noGrp="1"/>
          </p:cNvSpPr>
          <p:nvPr>
            <p:ph idx="1"/>
          </p:nvPr>
        </p:nvSpPr>
        <p:spPr/>
        <p:txBody>
          <a:bodyPr/>
          <a:lstStyle/>
          <a:p>
            <a:r>
              <a:rPr lang="el-GR" dirty="0"/>
              <a:t>Είναι η αγορά αγαθών και υπηρεσιών μέσω συστημάτων πληροφοριών και δικτύωσης. Αυτό περιλαμβάνει το διαδίκτυο, την ηλεκτρονική ανταλλαγή δεδομένων (EDI) και τον προγραμματισμό επιχειρησιακών πόρων (ERP). </a:t>
            </a:r>
          </a:p>
          <a:p>
            <a:r>
              <a:rPr lang="el-GR" dirty="0"/>
              <a:t>Η βελτιστοποίηση του κύκλου από την προμήθεια έως την πληρωμή ξεκινά με την αυτοματοποίηση όλων των εργασιών που σχετίζονται με τις αγορές.</a:t>
            </a:r>
          </a:p>
          <a:p>
            <a:r>
              <a:rPr lang="el-GR" dirty="0"/>
              <a:t>Το λογισμικό μπορεί να βοηθήσει μια επιχείρηση να συνεργαστεί καλύτερα στις ροές εργασίας αγορών και προμηθειών. </a:t>
            </a:r>
          </a:p>
          <a:p>
            <a:r>
              <a:rPr lang="el-GR" dirty="0"/>
              <a:t>Μπορεί να περιλαμβάνει πολύπλοκα συστήματα έγκρισης με βάση την τοποθεσία, το τμήμα και τα όρια δολαρίων και την αντιστοίχιση τιμολογίων τριών κατευθύνσεων που απαιτεί μηδενική ανθρώπινη αλληλεπίδραση. </a:t>
            </a:r>
          </a:p>
        </p:txBody>
      </p:sp>
    </p:spTree>
    <p:extLst>
      <p:ext uri="{BB962C8B-B14F-4D97-AF65-F5344CB8AC3E}">
        <p14:creationId xmlns:p14="http://schemas.microsoft.com/office/powerpoint/2010/main" val="2996068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017AE-6E99-FAF9-E15B-E9363B7CD3D6}"/>
              </a:ext>
            </a:extLst>
          </p:cNvPr>
          <p:cNvSpPr>
            <a:spLocks noGrp="1"/>
          </p:cNvSpPr>
          <p:nvPr>
            <p:ph type="title"/>
          </p:nvPr>
        </p:nvSpPr>
        <p:spPr/>
        <p:txBody>
          <a:bodyPr/>
          <a:lstStyle/>
          <a:p>
            <a:r>
              <a:rPr lang="el-GR" dirty="0"/>
              <a:t>Γιατί είναι σημαντική η διαχείριση των προμηθειών;</a:t>
            </a:r>
          </a:p>
        </p:txBody>
      </p:sp>
      <p:sp>
        <p:nvSpPr>
          <p:cNvPr id="3" name="Content Placeholder 2">
            <a:extLst>
              <a:ext uri="{FF2B5EF4-FFF2-40B4-BE49-F238E27FC236}">
                <a16:creationId xmlns:a16="http://schemas.microsoft.com/office/drawing/2014/main" id="{33608E4B-662F-4B31-DB28-2D19ABB6CB04}"/>
              </a:ext>
            </a:extLst>
          </p:cNvPr>
          <p:cNvSpPr>
            <a:spLocks noGrp="1"/>
          </p:cNvSpPr>
          <p:nvPr>
            <p:ph idx="1"/>
          </p:nvPr>
        </p:nvSpPr>
        <p:spPr/>
        <p:txBody>
          <a:bodyPr/>
          <a:lstStyle/>
          <a:p>
            <a:r>
              <a:rPr lang="el-GR" dirty="0"/>
              <a:t>Οι προμήθειες, ένα κρίσιμο στοιχείο της διαχείρισης της αλυσίδας εφοδιασμού (SCM). Οι αποτελεσματικές προμήθειες μπορούν να οδηγήσουν σε ουσιαστικές βελτιώσεις</a:t>
            </a:r>
            <a:r>
              <a:rPr lang="en-US" dirty="0"/>
              <a:t>:</a:t>
            </a:r>
          </a:p>
          <a:p>
            <a:pPr marL="342900" indent="-342900">
              <a:buFont typeface="Arial" panose="020B0604020202020204" pitchFamily="34" charset="0"/>
              <a:buChar char="•"/>
            </a:pPr>
            <a:r>
              <a:rPr lang="el-GR" dirty="0"/>
              <a:t>στην απόδοση των προμηθευτών και </a:t>
            </a:r>
            <a:endParaRPr lang="en-US" dirty="0"/>
          </a:p>
          <a:p>
            <a:pPr marL="342900" indent="-342900">
              <a:buFont typeface="Arial" panose="020B0604020202020204" pitchFamily="34" charset="0"/>
              <a:buChar char="•"/>
            </a:pPr>
            <a:r>
              <a:rPr lang="el-GR" dirty="0"/>
              <a:t>σε σημαντικές μειώσεις του κόστους μέσω της βελτίωσης των τιμών και των διαδικασιών με την ευθυγράμμιση των αγορών, της παραγωγής και άλλων λειτουργικών τομέων σε ολόκληρη την εταιρεία.</a:t>
            </a:r>
          </a:p>
        </p:txBody>
      </p:sp>
    </p:spTree>
    <p:extLst>
      <p:ext uri="{BB962C8B-B14F-4D97-AF65-F5344CB8AC3E}">
        <p14:creationId xmlns:p14="http://schemas.microsoft.com/office/powerpoint/2010/main" val="27570700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2"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6" name="Rectangle 15">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il refinery against blue sky">
            <a:extLst>
              <a:ext uri="{FF2B5EF4-FFF2-40B4-BE49-F238E27FC236}">
                <a16:creationId xmlns:a16="http://schemas.microsoft.com/office/drawing/2014/main" id="{17A6788D-D586-096B-6DDC-47CC12CA3C99}"/>
              </a:ext>
            </a:extLst>
          </p:cNvPr>
          <p:cNvPicPr>
            <a:picLocks noChangeAspect="1"/>
          </p:cNvPicPr>
          <p:nvPr/>
        </p:nvPicPr>
        <p:blipFill>
          <a:blip r:embed="rId2"/>
          <a:srcRect/>
          <a:stretch/>
        </p:blipFill>
        <p:spPr>
          <a:xfrm>
            <a:off x="20" y="10"/>
            <a:ext cx="12191980" cy="6857989"/>
          </a:xfrm>
          <a:prstGeom prst="rect">
            <a:avLst/>
          </a:prstGeom>
        </p:spPr>
      </p:pic>
      <p:sp>
        <p:nvSpPr>
          <p:cNvPr id="18"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D270B-CD2F-5B4C-5D1F-794DC06D0A76}"/>
              </a:ext>
            </a:extLst>
          </p:cNvPr>
          <p:cNvSpPr>
            <a:spLocks noGrp="1"/>
          </p:cNvSpPr>
          <p:nvPr>
            <p:ph type="title"/>
          </p:nvPr>
        </p:nvSpPr>
        <p:spPr>
          <a:xfrm>
            <a:off x="1048561" y="1066800"/>
            <a:ext cx="3931320" cy="2267193"/>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Supplier Relationship Management</a:t>
            </a:r>
          </a:p>
        </p:txBody>
      </p:sp>
      <p:grpSp>
        <p:nvGrpSpPr>
          <p:cNvPr id="20" name="Group 19">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80479" y="3871114"/>
            <a:ext cx="867485" cy="115439"/>
            <a:chOff x="8910933" y="1861308"/>
            <a:chExt cx="867485" cy="115439"/>
          </a:xfrm>
        </p:grpSpPr>
        <p:sp>
          <p:nvSpPr>
            <p:cNvPr id="21" name="Rectangle 20">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9220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3" name="Rectangle 12">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4" name="Straight Connector 13">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7" name="Rectangle 16">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FBE11A49-02A1-4D4C-9A49-CDF496B10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900" y="723900"/>
            <a:ext cx="4614421"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8343C886-04B4-2368-D88F-9ED7E3167BB4}"/>
              </a:ext>
            </a:extLst>
          </p:cNvPr>
          <p:cNvSpPr>
            <a:spLocks noGrp="1"/>
          </p:cNvSpPr>
          <p:nvPr>
            <p:ph type="title"/>
          </p:nvPr>
        </p:nvSpPr>
        <p:spPr>
          <a:xfrm>
            <a:off x="1082340" y="1066800"/>
            <a:ext cx="3931320" cy="2267193"/>
          </a:xfrm>
        </p:spPr>
        <p:txBody>
          <a:bodyPr vert="horz" lIns="91440" tIns="45720" rIns="91440" bIns="45720" rtlCol="0" anchor="b">
            <a:normAutofit/>
          </a:bodyPr>
          <a:lstStyle/>
          <a:p>
            <a:pPr algn="ctr"/>
            <a:r>
              <a:rPr lang="el-GR" sz="2800" kern="1200" cap="all" spc="390" baseline="0" dirty="0">
                <a:solidFill>
                  <a:schemeClr val="tx2"/>
                </a:solidFill>
                <a:latin typeface="+mj-lt"/>
                <a:ea typeface="+mj-ea"/>
                <a:cs typeface="+mj-cs"/>
              </a:rPr>
              <a:t>Ιεραρχία εννοιών</a:t>
            </a:r>
            <a:endParaRPr lang="en-US" sz="2800" kern="1200" cap="all" spc="390" baseline="0" dirty="0">
              <a:solidFill>
                <a:schemeClr val="tx2"/>
              </a:solidFill>
              <a:latin typeface="+mj-lt"/>
              <a:ea typeface="+mj-ea"/>
              <a:cs typeface="+mj-cs"/>
            </a:endParaRPr>
          </a:p>
        </p:txBody>
      </p:sp>
      <p:pic>
        <p:nvPicPr>
          <p:cNvPr id="4" name="Picture 3">
            <a:extLst>
              <a:ext uri="{FF2B5EF4-FFF2-40B4-BE49-F238E27FC236}">
                <a16:creationId xmlns:a16="http://schemas.microsoft.com/office/drawing/2014/main" id="{E26765B6-B517-52BC-DC6F-B91C7BF5FAB5}"/>
              </a:ext>
            </a:extLst>
          </p:cNvPr>
          <p:cNvPicPr>
            <a:picLocks noChangeAspect="1"/>
          </p:cNvPicPr>
          <p:nvPr/>
        </p:nvPicPr>
        <p:blipFill>
          <a:blip r:embed="rId2"/>
          <a:stretch>
            <a:fillRect/>
          </a:stretch>
        </p:blipFill>
        <p:spPr>
          <a:xfrm>
            <a:off x="6067432" y="723900"/>
            <a:ext cx="5429236" cy="5429236"/>
          </a:xfrm>
          <a:prstGeom prst="rect">
            <a:avLst/>
          </a:prstGeom>
        </p:spPr>
      </p:pic>
      <p:grpSp>
        <p:nvGrpSpPr>
          <p:cNvPr id="21" name="Group 20">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614258" y="3871114"/>
            <a:ext cx="867485" cy="115439"/>
            <a:chOff x="8910933" y="1861308"/>
            <a:chExt cx="867485" cy="115439"/>
          </a:xfrm>
        </p:grpSpPr>
        <p:sp>
          <p:nvSpPr>
            <p:cNvPr id="22" name="Rectangle 21">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4714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5248-3770-3921-3962-247BB3622453}"/>
              </a:ext>
            </a:extLst>
          </p:cNvPr>
          <p:cNvSpPr>
            <a:spLocks noGrp="1"/>
          </p:cNvSpPr>
          <p:nvPr>
            <p:ph type="title"/>
          </p:nvPr>
        </p:nvSpPr>
        <p:spPr/>
        <p:txBody>
          <a:bodyPr/>
          <a:lstStyle/>
          <a:p>
            <a:r>
              <a:rPr lang="el-GR" dirty="0"/>
              <a:t>Διαχείριση Σχέσεων Προμηθευτή </a:t>
            </a:r>
          </a:p>
        </p:txBody>
      </p:sp>
      <p:sp>
        <p:nvSpPr>
          <p:cNvPr id="3" name="Content Placeholder 2">
            <a:extLst>
              <a:ext uri="{FF2B5EF4-FFF2-40B4-BE49-F238E27FC236}">
                <a16:creationId xmlns:a16="http://schemas.microsoft.com/office/drawing/2014/main" id="{FE24E787-B282-FCD2-BAE7-A7764992BF41}"/>
              </a:ext>
            </a:extLst>
          </p:cNvPr>
          <p:cNvSpPr>
            <a:spLocks noGrp="1"/>
          </p:cNvSpPr>
          <p:nvPr>
            <p:ph idx="1"/>
          </p:nvPr>
        </p:nvSpPr>
        <p:spPr/>
        <p:txBody>
          <a:bodyPr/>
          <a:lstStyle/>
          <a:p>
            <a:r>
              <a:rPr lang="el-GR" dirty="0"/>
              <a:t>Οι εταιρικές συνεργασίες είναι μια μορφή μακροπρόθεσμων εταιρικών σχέσεων που βασίζονται στη συνεργασία και προϋποθέτουν υψηλό επίπεδο εμπιστοσύνης.   </a:t>
            </a:r>
          </a:p>
          <a:p>
            <a:r>
              <a:rPr lang="el-GR" dirty="0"/>
              <a:t>Συμφωνίες εταιρικής συνεργασίας μεταξύ αγοραστών και προμηθευτών υπαγορεύονται από αρκετούς λόγους. Μεταξύ αυτών συγκαταλέγονται η μείωση των κινδύνων εφοδιασμού και η συνεργασία στην δημιουργία νέων προϊόντων.   </a:t>
            </a:r>
          </a:p>
          <a:p>
            <a:r>
              <a:rPr lang="el-GR" dirty="0"/>
              <a:t>Απώτερος στόχος της συνεργασίας μεταξύ του αγοραστή και του προμηθευτή είναι η μείωση των χρόνων ανάπτυξης και η παραγωγή λύσεων χωρίς επώδυνες αστοχίες στη φάση του σχεδιασμού νέων προϊόντων. </a:t>
            </a:r>
          </a:p>
          <a:p>
            <a:r>
              <a:rPr lang="el-GR" dirty="0"/>
              <a:t>Πολλά από τα οφέλη των συνεργασιών είναι άυλα (π.χ. είναι δύσκολο να εκτιμηθεί η πραγματική συμβολή ενός προμηθευτή στην ανάπτυξη ενός νέου προϊόντος). </a:t>
            </a:r>
          </a:p>
          <a:p>
            <a:endParaRPr lang="el-GR" dirty="0"/>
          </a:p>
        </p:txBody>
      </p:sp>
    </p:spTree>
    <p:extLst>
      <p:ext uri="{BB962C8B-B14F-4D97-AF65-F5344CB8AC3E}">
        <p14:creationId xmlns:p14="http://schemas.microsoft.com/office/powerpoint/2010/main" val="3505690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A1ACC43D-8A00-C193-7557-5D95DFFC319C}"/>
              </a:ext>
            </a:extLst>
          </p:cNvPr>
          <p:cNvGraphicFramePr>
            <a:graphicFrameLocks noGrp="1"/>
          </p:cNvGraphicFramePr>
          <p:nvPr>
            <p:ph idx="1"/>
            <p:extLst>
              <p:ext uri="{D42A27DB-BD31-4B8C-83A1-F6EECF244321}">
                <p14:modId xmlns:p14="http://schemas.microsoft.com/office/powerpoint/2010/main" val="4031562066"/>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1740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22AD5-5B4B-E4A0-23D5-3FF7F61CEA6F}"/>
              </a:ext>
            </a:extLst>
          </p:cNvPr>
          <p:cNvSpPr>
            <a:spLocks noGrp="1"/>
          </p:cNvSpPr>
          <p:nvPr>
            <p:ph type="title"/>
          </p:nvPr>
        </p:nvSpPr>
        <p:spPr>
          <a:xfrm>
            <a:off x="1028701" y="963919"/>
            <a:ext cx="10134600" cy="1036994"/>
          </a:xfrm>
        </p:spPr>
        <p:txBody>
          <a:bodyPr anchor="b">
            <a:normAutofit/>
          </a:bodyPr>
          <a:lstStyle/>
          <a:p>
            <a:pPr algn="ctr"/>
            <a:r>
              <a:rPr lang="el-GR" dirty="0"/>
              <a:t>Χαρακτηριστικά Επιτυχημένης Εταιρικής Συνεργασίας</a:t>
            </a:r>
            <a:endParaRPr lang="el-GR"/>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Content Placeholder 2">
            <a:extLst>
              <a:ext uri="{FF2B5EF4-FFF2-40B4-BE49-F238E27FC236}">
                <a16:creationId xmlns:a16="http://schemas.microsoft.com/office/drawing/2014/main" id="{E1B8B51D-ADFD-7CF6-7C4B-C93152A3C374}"/>
              </a:ext>
            </a:extLst>
          </p:cNvPr>
          <p:cNvGraphicFramePr>
            <a:graphicFrameLocks noGrp="1"/>
          </p:cNvGraphicFramePr>
          <p:nvPr>
            <p:ph idx="1"/>
            <p:extLst>
              <p:ext uri="{D42A27DB-BD31-4B8C-83A1-F6EECF244321}">
                <p14:modId xmlns:p14="http://schemas.microsoft.com/office/powerpoint/2010/main" val="1706097423"/>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548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F349B3-CD01-2D4C-9F11-BA78DC750DAC}"/>
              </a:ext>
            </a:extLst>
          </p:cNvPr>
          <p:cNvSpPr>
            <a:spLocks noGrp="1"/>
          </p:cNvSpPr>
          <p:nvPr>
            <p:ph idx="1"/>
          </p:nvPr>
        </p:nvSpPr>
        <p:spPr>
          <a:xfrm>
            <a:off x="809626" y="2682052"/>
            <a:ext cx="10534650" cy="3613969"/>
          </a:xfrm>
        </p:spPr>
        <p:txBody>
          <a:bodyPr anchor="ctr">
            <a:normAutofit/>
          </a:bodyPr>
          <a:lstStyle/>
          <a:p>
            <a:pPr algn="ctr">
              <a:lnSpc>
                <a:spcPct val="100000"/>
              </a:lnSpc>
            </a:pPr>
            <a:r>
              <a:rPr lang="el-GR" sz="1800" dirty="0"/>
              <a:t>Οι λύσεις SRM παρέχουν </a:t>
            </a:r>
            <a:r>
              <a:rPr lang="el-GR" sz="1800" u="sng" dirty="0"/>
              <a:t>ανταγωνιστικό πλεονέκτημα</a:t>
            </a:r>
            <a:r>
              <a:rPr lang="el-GR" sz="1800" dirty="0"/>
              <a:t> σε τρεις σημαντικούς τομείς:</a:t>
            </a:r>
          </a:p>
          <a:p>
            <a:pPr marL="457200" indent="-457200" algn="ctr">
              <a:lnSpc>
                <a:spcPct val="100000"/>
              </a:lnSpc>
              <a:buAutoNum type="arabicPeriod"/>
            </a:pPr>
            <a:r>
              <a:rPr lang="el-GR" sz="1800" b="1" dirty="0"/>
              <a:t>Δραματική εξοικονόμηση κόστους</a:t>
            </a:r>
            <a:r>
              <a:rPr lang="el-GR" sz="1800" dirty="0"/>
              <a:t>. Το SRM οδηγεί σε μείωση του κόστους επιτρέποντας εξορθολογισμένες επιχειρηματικές διαδικασίες και βελτιωμένη ροή πληροφοριών.</a:t>
            </a:r>
          </a:p>
          <a:p>
            <a:pPr marL="457200" indent="-457200" algn="ctr">
              <a:lnSpc>
                <a:spcPct val="100000"/>
              </a:lnSpc>
              <a:buAutoNum type="arabicPeriod"/>
            </a:pPr>
            <a:r>
              <a:rPr lang="el-GR" sz="1800" dirty="0"/>
              <a:t>Η αυστηρότερη εκτέλεση αναπλήρωσης, η μείωση των πλεοναζόντων αποθεμάτων και των απορριμμάτων, η εξάλειψη των εργασιών που δεν προσθέτουν αξία και η αξιοποίηση της κλίμακας με στρατηγικούς προμηθευτές παρέχει σημαντική </a:t>
            </a:r>
            <a:r>
              <a:rPr lang="el-GR" sz="1800" b="1" dirty="0"/>
              <a:t>εξοικονόμηση στους κατασκευαστές</a:t>
            </a:r>
            <a:r>
              <a:rPr lang="el-GR" sz="1800" dirty="0"/>
              <a:t>.</a:t>
            </a:r>
          </a:p>
          <a:p>
            <a:pPr marL="457200" indent="-457200" algn="ctr">
              <a:lnSpc>
                <a:spcPct val="100000"/>
              </a:lnSpc>
              <a:buAutoNum type="arabicPeriod"/>
            </a:pPr>
            <a:r>
              <a:rPr lang="el-GR" sz="1800" b="1" dirty="0"/>
              <a:t>Αυξημένη ευελιξία και ανταπόκριση </a:t>
            </a:r>
            <a:r>
              <a:rPr lang="el-GR" sz="1800" dirty="0"/>
              <a:t>στις απαιτήσεις των πελατών. Η ορατότητα, η επικοινωνία και ο συνεργατικός σχεδιασμός με τους προμηθευτές προσδίδουν ευελιξία και ανταπόκριση.</a:t>
            </a:r>
          </a:p>
        </p:txBody>
      </p:sp>
      <p:grpSp>
        <p:nvGrpSpPr>
          <p:cNvPr id="14" name="Group 13">
            <a:extLst>
              <a:ext uri="{FF2B5EF4-FFF2-40B4-BE49-F238E27FC236}">
                <a16:creationId xmlns:a16="http://schemas.microsoft.com/office/drawing/2014/main" id="{1148C992-36DE-4449-B92D-49AE04B5D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2345189"/>
            <a:ext cx="867485" cy="115439"/>
            <a:chOff x="8910933" y="1861308"/>
            <a:chExt cx="867485" cy="115439"/>
          </a:xfrm>
        </p:grpSpPr>
        <p:sp>
          <p:nvSpPr>
            <p:cNvPr id="15" name="Rectangle 14">
              <a:extLst>
                <a:ext uri="{FF2B5EF4-FFF2-40B4-BE49-F238E27FC236}">
                  <a16:creationId xmlns:a16="http://schemas.microsoft.com/office/drawing/2014/main" id="{D765B2C1-DF41-437F-9F2D-C33E46FA2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6AA37ED-ED19-4857-9B2C-777E8F707C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45F6E87-86FB-440C-9EB4-A48D11C72C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5005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A2E8-8D2F-D019-8BC6-2EAD292C440F}"/>
              </a:ext>
            </a:extLst>
          </p:cNvPr>
          <p:cNvSpPr>
            <a:spLocks noGrp="1"/>
          </p:cNvSpPr>
          <p:nvPr>
            <p:ph type="title"/>
          </p:nvPr>
        </p:nvSpPr>
        <p:spPr>
          <a:xfrm>
            <a:off x="1028700" y="468273"/>
            <a:ext cx="10134600" cy="516964"/>
          </a:xfrm>
        </p:spPr>
        <p:txBody>
          <a:bodyPr>
            <a:normAutofit fontScale="90000"/>
          </a:bodyPr>
          <a:lstStyle/>
          <a:p>
            <a:r>
              <a:rPr lang="en-US" dirty="0"/>
              <a:t>Case Study: Apple</a:t>
            </a:r>
            <a:endParaRPr lang="el-GR" dirty="0"/>
          </a:p>
        </p:txBody>
      </p:sp>
      <p:sp>
        <p:nvSpPr>
          <p:cNvPr id="3" name="Content Placeholder 2">
            <a:extLst>
              <a:ext uri="{FF2B5EF4-FFF2-40B4-BE49-F238E27FC236}">
                <a16:creationId xmlns:a16="http://schemas.microsoft.com/office/drawing/2014/main" id="{E7E369F8-6039-6E64-1982-657544D18F7E}"/>
              </a:ext>
            </a:extLst>
          </p:cNvPr>
          <p:cNvSpPr>
            <a:spLocks noGrp="1"/>
          </p:cNvSpPr>
          <p:nvPr>
            <p:ph idx="1"/>
          </p:nvPr>
        </p:nvSpPr>
        <p:spPr>
          <a:xfrm>
            <a:off x="1028700" y="1152253"/>
            <a:ext cx="10134600" cy="5237474"/>
          </a:xfrm>
        </p:spPr>
        <p:txBody>
          <a:bodyPr>
            <a:normAutofit/>
          </a:bodyPr>
          <a:lstStyle/>
          <a:p>
            <a:r>
              <a:rPr lang="el-GR" dirty="0"/>
              <a:t>Ως μία από τις πιο επιτυχημένες εταιρείες στον κόσμο, η Apple έπρεπε να αναπτύξει μια αποτελεσματική στρατηγική προμηθειών για να συμβαδίζει με τη ζήτηση και να διατηρεί υψηλό επίπεδο ποιοτικού ελέγχου.</a:t>
            </a:r>
            <a:endParaRPr lang="en-US" dirty="0"/>
          </a:p>
          <a:p>
            <a:r>
              <a:rPr lang="el-GR" dirty="0"/>
              <a:t>Η στρατηγική προμηθειών της Apple βασίζεται σε τρεις βασικούς πυλώνες: </a:t>
            </a:r>
            <a:endParaRPr lang="en-US" dirty="0"/>
          </a:p>
          <a:p>
            <a:r>
              <a:rPr lang="el-GR" b="1" dirty="0"/>
              <a:t>Σχέσεις: </a:t>
            </a:r>
            <a:r>
              <a:rPr lang="el-GR" dirty="0"/>
              <a:t>Η Apple έχει οικοδομήσει ισχυρές σχέσεις με τους προμηθευτές της με την πάροδο των ετών. Αυτό της επέτρεψε να διαπραγματευτεί καλύτερους όρους και να αποκτήσει έγκαιρη πρόσβαση σε νέα προϊόντα και τεχνολογία.</a:t>
            </a:r>
            <a:endParaRPr lang="en-US" dirty="0"/>
          </a:p>
          <a:p>
            <a:r>
              <a:rPr lang="el-GR" b="1" dirty="0"/>
              <a:t>Ευελιξία: </a:t>
            </a:r>
            <a:r>
              <a:rPr lang="el-GR" dirty="0"/>
              <a:t>Η Apple είναι πρόθυμη να αλλάξει προμηθευτές αν αυτό σημαίνει ότι θα έχει καλύτερη συμφωνία ή προϊόν. Αυτό της δίνει μεγαλύτερη διαπραγματευτική δύναμη και της επιτρέπει να είναι επιλεκτική όσον αφορά τους συνεργάτες της.</a:t>
            </a:r>
            <a:endParaRPr lang="en-US" dirty="0"/>
          </a:p>
          <a:p>
            <a:r>
              <a:rPr lang="el-GR" b="1" dirty="0"/>
              <a:t>Κόστος: </a:t>
            </a:r>
            <a:r>
              <a:rPr lang="el-GR" dirty="0"/>
              <a:t>Η Apple αναζητά πάντα τρόπους μείωσης του κόστους. Διαθέτει μια ομάδα αφοσιωμένων διαπραγματευτών που είναι ειδικοί στο να παζαρεύουν για χαμηλότερες τιμές. </a:t>
            </a:r>
          </a:p>
        </p:txBody>
      </p:sp>
    </p:spTree>
    <p:extLst>
      <p:ext uri="{BB962C8B-B14F-4D97-AF65-F5344CB8AC3E}">
        <p14:creationId xmlns:p14="http://schemas.microsoft.com/office/powerpoint/2010/main" val="4265254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4A2E8-8D2F-D019-8BC6-2EAD292C440F}"/>
              </a:ext>
            </a:extLst>
          </p:cNvPr>
          <p:cNvSpPr>
            <a:spLocks noGrp="1"/>
          </p:cNvSpPr>
          <p:nvPr>
            <p:ph type="title"/>
          </p:nvPr>
        </p:nvSpPr>
        <p:spPr>
          <a:xfrm>
            <a:off x="1028700" y="468273"/>
            <a:ext cx="10134600" cy="516964"/>
          </a:xfrm>
        </p:spPr>
        <p:txBody>
          <a:bodyPr>
            <a:normAutofit fontScale="90000"/>
          </a:bodyPr>
          <a:lstStyle/>
          <a:p>
            <a:r>
              <a:rPr lang="en-US" dirty="0"/>
              <a:t>Case Study: Amazon</a:t>
            </a:r>
            <a:endParaRPr lang="el-GR" dirty="0"/>
          </a:p>
        </p:txBody>
      </p:sp>
      <p:sp>
        <p:nvSpPr>
          <p:cNvPr id="3" name="Content Placeholder 2">
            <a:extLst>
              <a:ext uri="{FF2B5EF4-FFF2-40B4-BE49-F238E27FC236}">
                <a16:creationId xmlns:a16="http://schemas.microsoft.com/office/drawing/2014/main" id="{E7E369F8-6039-6E64-1982-657544D18F7E}"/>
              </a:ext>
            </a:extLst>
          </p:cNvPr>
          <p:cNvSpPr>
            <a:spLocks noGrp="1"/>
          </p:cNvSpPr>
          <p:nvPr>
            <p:ph idx="1"/>
          </p:nvPr>
        </p:nvSpPr>
        <p:spPr>
          <a:xfrm>
            <a:off x="1028700" y="1152253"/>
            <a:ext cx="10134600" cy="5237474"/>
          </a:xfrm>
        </p:spPr>
        <p:txBody>
          <a:bodyPr>
            <a:normAutofit/>
          </a:bodyPr>
          <a:lstStyle/>
          <a:p>
            <a:r>
              <a:rPr lang="el-GR" dirty="0"/>
              <a:t> Η Amazon είναι γνωστή για την επιθετική διαπραγματευτική της τακτική, η οποία της επέτρεψε να επιτύχει χαμηλότερες τιμές από τους προμηθευτές. Αυτό ήταν ιδιαίτερα χρήσιμο στην επέκταση της Amazon σε νέες αγορές, όπου χρησιμοποίησε τις προμήθειες για να μειώσει το κόστος των αγαθών.</a:t>
            </a:r>
            <a:endParaRPr lang="en-US" dirty="0"/>
          </a:p>
          <a:p>
            <a:r>
              <a:rPr lang="el-GR" dirty="0"/>
              <a:t>Ως κορυφαία επιχείρηση του κόσμου, η Amazon έχει επικεντρωθεί στη χρήση των προμηθειών για τον εξορθολογισμό της αλυσίδας εφοδιασμού της. Η εταιρεία έχει αναπτύξει ένα εξελιγμένο δίκτυο logistics που περιλαμβάνει πολλαπλές αποθήκες και κέντρα διανομής σε όλο τον κόσμο. Το δίκτυο αυτό έχει σχεδιαστεί για να ελαχιστοποιεί το κόστος μεταφοράς και να παραδίδει τα προϊόντα στους πελάτες το συντομότερο δυνατό. </a:t>
            </a:r>
          </a:p>
          <a:p>
            <a:r>
              <a:rPr lang="el-GR" dirty="0"/>
              <a:t>Με τη χρήση των προμηθειών για τη διαπραγμάτευση ευνοϊκών όρων με τους προμηθευτές και τον εξορθολογισμό της εφοδιαστικής της, η Amazon έχει καταφέρει να διατηρήσει το κόστος της σε χαμηλά επίπεδα και να μεταβιβάσει τις εξοικονομήσεις αυτές στους πελάτες.</a:t>
            </a:r>
            <a:endParaRPr lang="en-US" dirty="0"/>
          </a:p>
        </p:txBody>
      </p:sp>
    </p:spTree>
    <p:extLst>
      <p:ext uri="{BB962C8B-B14F-4D97-AF65-F5344CB8AC3E}">
        <p14:creationId xmlns:p14="http://schemas.microsoft.com/office/powerpoint/2010/main" val="120075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FA5904E-4167-CC09-FDC4-6C08967BE6DD}"/>
              </a:ext>
            </a:extLst>
          </p:cNvPr>
          <p:cNvSpPr>
            <a:spLocks noGrp="1"/>
          </p:cNvSpPr>
          <p:nvPr>
            <p:ph type="title"/>
          </p:nvPr>
        </p:nvSpPr>
        <p:spPr>
          <a:xfrm>
            <a:off x="1028701" y="963919"/>
            <a:ext cx="10134600" cy="1036994"/>
          </a:xfrm>
        </p:spPr>
        <p:txBody>
          <a:bodyPr anchor="b">
            <a:normAutofit/>
          </a:bodyPr>
          <a:lstStyle/>
          <a:p>
            <a:pPr algn="ctr"/>
            <a:r>
              <a:rPr lang="el-GR" dirty="0"/>
              <a:t>Διοικητική της Διανομής</a:t>
            </a:r>
            <a:endParaRPr lang="en-US" dirty="0"/>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Θέση περιεχομένου 2">
            <a:extLst>
              <a:ext uri="{FF2B5EF4-FFF2-40B4-BE49-F238E27FC236}">
                <a16:creationId xmlns:a16="http://schemas.microsoft.com/office/drawing/2014/main" id="{A76FCAA9-B1B3-254E-6CFA-327E44C10526}"/>
              </a:ext>
            </a:extLst>
          </p:cNvPr>
          <p:cNvGraphicFramePr>
            <a:graphicFrameLocks noGrp="1"/>
          </p:cNvGraphicFramePr>
          <p:nvPr>
            <p:ph idx="1"/>
            <p:extLst>
              <p:ext uri="{D42A27DB-BD31-4B8C-83A1-F6EECF244321}">
                <p14:modId xmlns:p14="http://schemas.microsoft.com/office/powerpoint/2010/main" val="1771563879"/>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a:extLst>
              <a:ext uri="{FF2B5EF4-FFF2-40B4-BE49-F238E27FC236}">
                <a16:creationId xmlns:a16="http://schemas.microsoft.com/office/drawing/2014/main" id="{2C1CB388-D6AE-077F-5254-D93A2829D91A}"/>
              </a:ext>
            </a:extLst>
          </p:cNvPr>
          <p:cNvCxnSpPr>
            <a:cxnSpLocks/>
          </p:cNvCxnSpPr>
          <p:nvPr/>
        </p:nvCxnSpPr>
        <p:spPr>
          <a:xfrm>
            <a:off x="1859280" y="2000913"/>
            <a:ext cx="544830" cy="1077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4DDD6662-871F-F5A7-0E6F-B8F79E9B025B}"/>
              </a:ext>
            </a:extLst>
          </p:cNvPr>
          <p:cNvSpPr/>
          <p:nvPr/>
        </p:nvSpPr>
        <p:spPr>
          <a:xfrm>
            <a:off x="1028699" y="3078480"/>
            <a:ext cx="2750821" cy="2733040"/>
          </a:xfrm>
          <a:prstGeom prst="ellipse">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2612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8">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0">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7" name="Rectangle 11">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3" name="Straight Connector 12">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8" name="Rectangle 15">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7">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705" y="15902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Τίτλος 3">
            <a:extLst>
              <a:ext uri="{FF2B5EF4-FFF2-40B4-BE49-F238E27FC236}">
                <a16:creationId xmlns:a16="http://schemas.microsoft.com/office/drawing/2014/main" id="{2F1176C5-F5C7-2326-F31F-35753F58FB38}"/>
              </a:ext>
            </a:extLst>
          </p:cNvPr>
          <p:cNvSpPr>
            <a:spLocks noGrp="1"/>
          </p:cNvSpPr>
          <p:nvPr>
            <p:ph type="title"/>
          </p:nvPr>
        </p:nvSpPr>
        <p:spPr>
          <a:xfrm>
            <a:off x="2342270" y="1188720"/>
            <a:ext cx="7512147" cy="1955405"/>
          </a:xfrm>
        </p:spPr>
        <p:txBody>
          <a:bodyPr vert="horz" lIns="91440" tIns="45720" rIns="91440" bIns="45720" rtlCol="0" anchor="b">
            <a:normAutofit/>
          </a:bodyPr>
          <a:lstStyle/>
          <a:p>
            <a:pPr algn="ctr"/>
            <a:r>
              <a:rPr lang="en-US" sz="2800" kern="1200" cap="all" spc="390" baseline="0" dirty="0" err="1">
                <a:solidFill>
                  <a:schemeClr val="tx2"/>
                </a:solidFill>
                <a:latin typeface="+mj-lt"/>
                <a:ea typeface="+mj-ea"/>
                <a:cs typeface="+mj-cs"/>
              </a:rPr>
              <a:t>Τέλος</a:t>
            </a:r>
            <a:r>
              <a:rPr lang="en-US" sz="2800" kern="1200" cap="all" spc="390" baseline="0" dirty="0">
                <a:solidFill>
                  <a:schemeClr val="tx2"/>
                </a:solidFill>
                <a:latin typeface="+mj-lt"/>
                <a:ea typeface="+mj-ea"/>
                <a:cs typeface="+mj-cs"/>
              </a:rPr>
              <a:t> </a:t>
            </a:r>
            <a:r>
              <a:rPr lang="en-US" sz="2800" kern="1200" cap="all" spc="390" baseline="0" dirty="0" err="1">
                <a:solidFill>
                  <a:schemeClr val="tx2"/>
                </a:solidFill>
                <a:latin typeface="+mj-lt"/>
                <a:ea typeface="+mj-ea"/>
                <a:cs typeface="+mj-cs"/>
              </a:rPr>
              <a:t>διάλεξης</a:t>
            </a:r>
            <a:endParaRPr lang="en-US" sz="2800" kern="1200" cap="all" spc="390" baseline="0" dirty="0">
              <a:solidFill>
                <a:schemeClr val="tx2"/>
              </a:solidFill>
              <a:latin typeface="+mj-lt"/>
              <a:ea typeface="+mj-ea"/>
              <a:cs typeface="+mj-cs"/>
            </a:endParaRPr>
          </a:p>
        </p:txBody>
      </p:sp>
      <p:grpSp>
        <p:nvGrpSpPr>
          <p:cNvPr id="30" name="Group 19">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1463"/>
            <a:ext cx="867485" cy="115439"/>
            <a:chOff x="8910933" y="1861308"/>
            <a:chExt cx="867485" cy="115439"/>
          </a:xfrm>
        </p:grpSpPr>
        <p:sp>
          <p:nvSpPr>
            <p:cNvPr id="31" name="Rectangle 20">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22" name="Straight Connector 21">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7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D6D96E-B197-B360-0B24-46759B589A40}"/>
              </a:ext>
            </a:extLst>
          </p:cNvPr>
          <p:cNvSpPr>
            <a:spLocks noGrp="1"/>
          </p:cNvSpPr>
          <p:nvPr>
            <p:ph type="title"/>
          </p:nvPr>
        </p:nvSpPr>
        <p:spPr/>
        <p:txBody>
          <a:bodyPr/>
          <a:lstStyle/>
          <a:p>
            <a:r>
              <a:rPr lang="el-GR" dirty="0"/>
              <a:t>Εφοδιαστική Αλυσίδα (</a:t>
            </a:r>
            <a:r>
              <a:rPr lang="en-US" dirty="0"/>
              <a:t>Supply Chain</a:t>
            </a:r>
            <a:r>
              <a:rPr lang="el-GR" dirty="0"/>
              <a:t>)</a:t>
            </a:r>
            <a:endParaRPr lang="en-US" dirty="0"/>
          </a:p>
        </p:txBody>
      </p:sp>
      <p:graphicFrame>
        <p:nvGraphicFramePr>
          <p:cNvPr id="5" name="Θέση περιεχομένου 2">
            <a:extLst>
              <a:ext uri="{FF2B5EF4-FFF2-40B4-BE49-F238E27FC236}">
                <a16:creationId xmlns:a16="http://schemas.microsoft.com/office/drawing/2014/main" id="{65C83936-3DAA-FF0D-ABB7-F89F3BF06CF1}"/>
              </a:ext>
            </a:extLst>
          </p:cNvPr>
          <p:cNvGraphicFramePr>
            <a:graphicFrameLocks noGrp="1"/>
          </p:cNvGraphicFramePr>
          <p:nvPr>
            <p:ph idx="1"/>
          </p:nvPr>
        </p:nvGraphicFramePr>
        <p:xfrm>
          <a:off x="1028700" y="2161903"/>
          <a:ext cx="10134600" cy="3969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275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E973F72-F2B3-641F-8D11-9F4506C97A6F}"/>
              </a:ext>
            </a:extLst>
          </p:cNvPr>
          <p:cNvSpPr>
            <a:spLocks noGrp="1"/>
          </p:cNvSpPr>
          <p:nvPr>
            <p:ph type="title"/>
          </p:nvPr>
        </p:nvSpPr>
        <p:spPr>
          <a:xfrm>
            <a:off x="1028701" y="963919"/>
            <a:ext cx="10134600" cy="1036994"/>
          </a:xfrm>
        </p:spPr>
        <p:txBody>
          <a:bodyPr anchor="b">
            <a:normAutofit/>
          </a:bodyPr>
          <a:lstStyle/>
          <a:p>
            <a:pPr algn="ctr"/>
            <a:r>
              <a:rPr lang="el-GR"/>
              <a:t>Εφοδιαστική Αλυσίδα (</a:t>
            </a:r>
            <a:r>
              <a:rPr lang="en-US"/>
              <a:t>Supply Chain</a:t>
            </a:r>
            <a:r>
              <a:rPr lang="el-GR"/>
              <a:t>)</a:t>
            </a:r>
            <a:endParaRPr lang="en-US"/>
          </a:p>
        </p:txBody>
      </p:sp>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7" y="2169459"/>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22" name="Θέση περιεχομένου 2">
            <a:extLst>
              <a:ext uri="{FF2B5EF4-FFF2-40B4-BE49-F238E27FC236}">
                <a16:creationId xmlns:a16="http://schemas.microsoft.com/office/drawing/2014/main" id="{3BB143E7-78C5-6731-F051-612BB4003C60}"/>
              </a:ext>
            </a:extLst>
          </p:cNvPr>
          <p:cNvGraphicFramePr>
            <a:graphicFrameLocks noGrp="1"/>
          </p:cNvGraphicFramePr>
          <p:nvPr>
            <p:ph idx="1"/>
            <p:extLst>
              <p:ext uri="{D42A27DB-BD31-4B8C-83A1-F6EECF244321}">
                <p14:modId xmlns:p14="http://schemas.microsoft.com/office/powerpoint/2010/main" val="3038549373"/>
              </p:ext>
            </p:extLst>
          </p:nvPr>
        </p:nvGraphicFramePr>
        <p:xfrm>
          <a:off x="1028700" y="2749258"/>
          <a:ext cx="10134600" cy="33381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8484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50" name="Rectangle 49">
            <a:extLst>
              <a:ext uri="{FF2B5EF4-FFF2-40B4-BE49-F238E27FC236}">
                <a16:creationId xmlns:a16="http://schemas.microsoft.com/office/drawing/2014/main" id="{05FB7726-C6A8-44D0-B179-A65DE454D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3680561F-A4B5-8DF2-0A5D-FAC3A8FE7E37}"/>
              </a:ext>
            </a:extLst>
          </p:cNvPr>
          <p:cNvPicPr>
            <a:picLocks noChangeAspect="1"/>
          </p:cNvPicPr>
          <p:nvPr/>
        </p:nvPicPr>
        <p:blipFill>
          <a:blip r:embed="rId2"/>
          <a:stretch>
            <a:fillRect/>
          </a:stretch>
        </p:blipFill>
        <p:spPr>
          <a:xfrm>
            <a:off x="2840831" y="1151331"/>
            <a:ext cx="6510337" cy="4555338"/>
          </a:xfrm>
          <a:prstGeom prst="rect">
            <a:avLst/>
          </a:prstGeom>
        </p:spPr>
      </p:pic>
    </p:spTree>
    <p:extLst>
      <p:ext uri="{BB962C8B-B14F-4D97-AF65-F5344CB8AC3E}">
        <p14:creationId xmlns:p14="http://schemas.microsoft.com/office/powerpoint/2010/main" val="196169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45A91-8701-5F9E-B84F-CDF858322D6B}"/>
              </a:ext>
            </a:extLst>
          </p:cNvPr>
          <p:cNvSpPr>
            <a:spLocks noGrp="1"/>
          </p:cNvSpPr>
          <p:nvPr>
            <p:ph type="title"/>
          </p:nvPr>
        </p:nvSpPr>
        <p:spPr>
          <a:xfrm>
            <a:off x="1028700" y="628650"/>
            <a:ext cx="10134600" cy="650314"/>
          </a:xfrm>
        </p:spPr>
        <p:txBody>
          <a:bodyPr/>
          <a:lstStyle/>
          <a:p>
            <a:r>
              <a:rPr lang="el-GR" dirty="0"/>
              <a:t>Διαχείριση Εφοδιαστικής Αλυσίδας</a:t>
            </a:r>
          </a:p>
        </p:txBody>
      </p:sp>
      <p:pic>
        <p:nvPicPr>
          <p:cNvPr id="4" name="Γραφικό 1">
            <a:extLst>
              <a:ext uri="{FF2B5EF4-FFF2-40B4-BE49-F238E27FC236}">
                <a16:creationId xmlns:a16="http://schemas.microsoft.com/office/drawing/2014/main" id="{778059F2-328B-CA36-C07E-56DAB56C06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670" y="1666279"/>
            <a:ext cx="8738659" cy="4915496"/>
          </a:xfrm>
          <a:prstGeom prst="rect">
            <a:avLst/>
          </a:prstGeom>
        </p:spPr>
      </p:pic>
    </p:spTree>
    <p:extLst>
      <p:ext uri="{BB962C8B-B14F-4D97-AF65-F5344CB8AC3E}">
        <p14:creationId xmlns:p14="http://schemas.microsoft.com/office/powerpoint/2010/main" val="14553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FFF164-72E6-CBBA-076A-7EBBD97F04E8}"/>
              </a:ext>
            </a:extLst>
          </p:cNvPr>
          <p:cNvSpPr>
            <a:spLocks noGrp="1"/>
          </p:cNvSpPr>
          <p:nvPr>
            <p:ph idx="1"/>
          </p:nvPr>
        </p:nvSpPr>
        <p:spPr>
          <a:xfrm>
            <a:off x="1809750" y="1228724"/>
            <a:ext cx="8572500" cy="4270739"/>
          </a:xfrm>
        </p:spPr>
        <p:txBody>
          <a:bodyPr anchor="ctr">
            <a:normAutofit/>
          </a:bodyPr>
          <a:lstStyle/>
          <a:p>
            <a:pPr algn="ctr">
              <a:lnSpc>
                <a:spcPct val="100000"/>
              </a:lnSpc>
            </a:pPr>
            <a:r>
              <a:rPr lang="el-GR" sz="1600" dirty="0"/>
              <a:t>Το παραπάνω σχήμα παρουσιάζει το σύνολο των στοιχείων στο πλαίσιο της «SCM».</a:t>
            </a:r>
          </a:p>
          <a:p>
            <a:pPr algn="ctr">
              <a:lnSpc>
                <a:spcPct val="100000"/>
              </a:lnSpc>
            </a:pPr>
            <a:r>
              <a:rPr lang="el-GR" sz="1600" dirty="0"/>
              <a:t>Εμφανίζει τις λεπτομέρειες του συνόλου των διαδικασιών από την αγορά, τη διαχείριση, την παραγωγή και τη διανομή στους πελάτες. </a:t>
            </a:r>
            <a:r>
              <a:rPr lang="el-GR" sz="1600" b="1" dirty="0"/>
              <a:t>Η ροή πληροφοριών είναι σαν ένα μεμονωμένο σύστημα που συνδέει ολόκληρη την αλυσίδα εφοδιασμού από τον προμηθευτή και τον κατασκευαστή στον καταναλωτή</a:t>
            </a:r>
            <a:r>
              <a:rPr lang="el-GR" sz="1600" dirty="0"/>
              <a:t>. Τα στοιχεία σε κάθετη κατεύθυνση δείχνουν τα διάφορα καθήκοντα διαχείρισης εντός της αλυσίδας εφοδιασμού. </a:t>
            </a:r>
          </a:p>
          <a:p>
            <a:pPr algn="ctr">
              <a:lnSpc>
                <a:spcPct val="100000"/>
              </a:lnSpc>
            </a:pPr>
            <a:r>
              <a:rPr lang="el-GR" sz="1600" dirty="0"/>
              <a:t>Ειδικότερα, η ροή επιστροφής, ή αντίστροφη εφοδιαστική, είναι ένα από τα στοιχεία του συστήματος αλλά με αντίστροφη κατεύθυνση από τα υπόλοιπα (Tseng κ.ά., 2005).</a:t>
            </a:r>
          </a:p>
        </p:txBody>
      </p:sp>
      <p:grpSp>
        <p:nvGrpSpPr>
          <p:cNvPr id="14" name="Group 13">
            <a:extLst>
              <a:ext uri="{FF2B5EF4-FFF2-40B4-BE49-F238E27FC236}">
                <a16:creationId xmlns:a16="http://schemas.microsoft.com/office/drawing/2014/main" id="{36996A92-4C38-41D1-AD08-0008BD7F8BE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49932"/>
            <a:ext cx="867485" cy="115439"/>
            <a:chOff x="8910933" y="1861308"/>
            <a:chExt cx="867485" cy="115439"/>
          </a:xfrm>
        </p:grpSpPr>
        <p:sp>
          <p:nvSpPr>
            <p:cNvPr id="15" name="Rectangle 14">
              <a:extLst>
                <a:ext uri="{FF2B5EF4-FFF2-40B4-BE49-F238E27FC236}">
                  <a16:creationId xmlns:a16="http://schemas.microsoft.com/office/drawing/2014/main" id="{5AD7C091-483D-4EDB-A080-485373410A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6" name="Straight Connector 15">
              <a:extLst>
                <a:ext uri="{FF2B5EF4-FFF2-40B4-BE49-F238E27FC236}">
                  <a16:creationId xmlns:a16="http://schemas.microsoft.com/office/drawing/2014/main" id="{0FDA491D-22E6-4239-BC5F-3CB07CB558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2B1C725-5027-440D-9130-AE6A287B9C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6772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10" name="Rectangle 9">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1" name="Straight Connector 10">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14" name="Rectangle 13">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FDCD62BB-F134-412E-AF5B-602B04458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5679" y="750337"/>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4D76F-AD4B-F4BD-0077-AF34FB0595EE}"/>
              </a:ext>
            </a:extLst>
          </p:cNvPr>
          <p:cNvSpPr>
            <a:spLocks noGrp="1"/>
          </p:cNvSpPr>
          <p:nvPr>
            <p:ph type="title"/>
          </p:nvPr>
        </p:nvSpPr>
        <p:spPr>
          <a:xfrm>
            <a:off x="4130340" y="1066800"/>
            <a:ext cx="3931320" cy="2267193"/>
          </a:xfrm>
        </p:spPr>
        <p:txBody>
          <a:bodyPr vert="horz" lIns="91440" tIns="45720" rIns="91440" bIns="45720" rtlCol="0" anchor="b">
            <a:normAutofit/>
          </a:bodyPr>
          <a:lstStyle/>
          <a:p>
            <a:pPr algn="ctr"/>
            <a:r>
              <a:rPr lang="en-US" sz="2800" kern="1200" cap="all" spc="390" baseline="0">
                <a:solidFill>
                  <a:schemeClr val="tx2"/>
                </a:solidFill>
                <a:latin typeface="+mj-lt"/>
                <a:ea typeface="+mj-ea"/>
                <a:cs typeface="+mj-cs"/>
              </a:rPr>
              <a:t>Τμήμα Προμηθειών</a:t>
            </a:r>
          </a:p>
        </p:txBody>
      </p:sp>
      <p:grpSp>
        <p:nvGrpSpPr>
          <p:cNvPr id="18" name="Group 17">
            <a:extLst>
              <a:ext uri="{FF2B5EF4-FFF2-40B4-BE49-F238E27FC236}">
                <a16:creationId xmlns:a16="http://schemas.microsoft.com/office/drawing/2014/main" id="{F1732D3A-CFF0-45BE-AD79-F83D0272C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3851234"/>
            <a:ext cx="867485" cy="115439"/>
            <a:chOff x="8910933" y="1861308"/>
            <a:chExt cx="867485" cy="115439"/>
          </a:xfrm>
        </p:grpSpPr>
        <p:sp>
          <p:nvSpPr>
            <p:cNvPr id="19" name="Rectangle 18">
              <a:extLst>
                <a:ext uri="{FF2B5EF4-FFF2-40B4-BE49-F238E27FC236}">
                  <a16:creationId xmlns:a16="http://schemas.microsoft.com/office/drawing/2014/main" id="{C892F72C-7FB6-49C8-A402-D5DC42DB67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FC92C2E1-605F-49BD-8AC8-DC52B3015E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8BE2E0F-EE6D-4748-AB8F-724D0DDC6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7636488"/>
      </p:ext>
    </p:extLst>
  </p:cSld>
  <p:clrMapOvr>
    <a:masterClrMapping/>
  </p:clrMapOvr>
</p:sld>
</file>

<file path=ppt/theme/theme1.xml><?xml version="1.0" encoding="utf-8"?>
<a:theme xmlns:a="http://schemas.openxmlformats.org/drawingml/2006/main" name="AdornVTI">
  <a:themeElements>
    <a:clrScheme name="AnalogousFromRegularSeed_2SEEDS">
      <a:dk1>
        <a:srgbClr val="000000"/>
      </a:dk1>
      <a:lt1>
        <a:srgbClr val="FFFFFF"/>
      </a:lt1>
      <a:dk2>
        <a:srgbClr val="402441"/>
      </a:dk2>
      <a:lt2>
        <a:srgbClr val="E2E8E7"/>
      </a:lt2>
      <a:accent1>
        <a:srgbClr val="D51738"/>
      </a:accent1>
      <a:accent2>
        <a:srgbClr val="E72999"/>
      </a:accent2>
      <a:accent3>
        <a:srgbClr val="E75829"/>
      </a:accent3>
      <a:accent4>
        <a:srgbClr val="14BA6A"/>
      </a:accent4>
      <a:accent5>
        <a:srgbClr val="20B7AD"/>
      </a:accent5>
      <a:accent6>
        <a:srgbClr val="1792D5"/>
      </a:accent6>
      <a:hlink>
        <a:srgbClr val="309282"/>
      </a:hlink>
      <a:folHlink>
        <a:srgbClr val="7F7F7F"/>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docProps/app.xml><?xml version="1.0" encoding="utf-8"?>
<Properties xmlns="http://schemas.openxmlformats.org/officeDocument/2006/extended-properties" xmlns:vt="http://schemas.openxmlformats.org/officeDocument/2006/docPropsVTypes">
  <Template>Ion</Template>
  <TotalTime>398</TotalTime>
  <Words>1914</Words>
  <Application>Microsoft Office PowerPoint</Application>
  <PresentationFormat>Widescreen</PresentationFormat>
  <Paragraphs>102</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Bembo</vt:lpstr>
      <vt:lpstr>AdornVTI</vt:lpstr>
      <vt:lpstr>Διοικητική της Διανομής</vt:lpstr>
      <vt:lpstr>2. Αλυσίδεσ Εφοδιασμού</vt:lpstr>
      <vt:lpstr>Διοικητική της Διανομής</vt:lpstr>
      <vt:lpstr>Εφοδιαστική Αλυσίδα (Supply Chain)</vt:lpstr>
      <vt:lpstr>Εφοδιαστική Αλυσίδα (Supply Chain)</vt:lpstr>
      <vt:lpstr>PowerPoint Presentation</vt:lpstr>
      <vt:lpstr>Διαχείριση Εφοδιαστικής Αλυσίδας</vt:lpstr>
      <vt:lpstr>PowerPoint Presentation</vt:lpstr>
      <vt:lpstr>Τμήμα Προμηθειών</vt:lpstr>
      <vt:lpstr>Procurement (Προμήθειες)</vt:lpstr>
      <vt:lpstr>PowerPoint Presentation</vt:lpstr>
      <vt:lpstr>Γιατί είναι σημαντικές οι προμήθειες στις επιχειρήσεις;</vt:lpstr>
      <vt:lpstr>3 κύριοι τύποι προμηθειών</vt:lpstr>
      <vt:lpstr> 8 Elements of the Procurement Cycle</vt:lpstr>
      <vt:lpstr>PowerPoint Presentation</vt:lpstr>
      <vt:lpstr>What is Purchasing?</vt:lpstr>
      <vt:lpstr>Procurement vs Purchasing</vt:lpstr>
      <vt:lpstr>Procurement vs Purchasing</vt:lpstr>
      <vt:lpstr>Βήματα της διαδικασίας αγοράς (purchasing)</vt:lpstr>
      <vt:lpstr>E-Procurement</vt:lpstr>
      <vt:lpstr>Γιατί είναι σημαντική η διαχείριση των προμηθειών;</vt:lpstr>
      <vt:lpstr>Supplier Relationship Management</vt:lpstr>
      <vt:lpstr>Ιεραρχία εννοιών</vt:lpstr>
      <vt:lpstr>Διαχείριση Σχέσεων Προμηθευτή </vt:lpstr>
      <vt:lpstr>PowerPoint Presentation</vt:lpstr>
      <vt:lpstr>Χαρακτηριστικά Επιτυχημένης Εταιρικής Συνεργασίας</vt:lpstr>
      <vt:lpstr>PowerPoint Presentation</vt:lpstr>
      <vt:lpstr>Case Study: Apple</vt:lpstr>
      <vt:lpstr>Case Study: Amazon</vt:lpstr>
      <vt:lpstr>Τέλος διάλεξης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ASTERIOS STROUMPOULIS</dc:creator>
  <cp:lastModifiedBy>Αστεριος Στρουμπουλης</cp:lastModifiedBy>
  <cp:revision>31</cp:revision>
  <dcterms:created xsi:type="dcterms:W3CDTF">2024-09-28T08:06:00Z</dcterms:created>
  <dcterms:modified xsi:type="dcterms:W3CDTF">2024-10-05T11:16:42Z</dcterms:modified>
</cp:coreProperties>
</file>