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36"/>
  </p:notesMasterIdLst>
  <p:sldIdLst>
    <p:sldId id="256" r:id="rId2"/>
    <p:sldId id="309" r:id="rId3"/>
    <p:sldId id="274" r:id="rId4"/>
    <p:sldId id="270" r:id="rId5"/>
    <p:sldId id="299" r:id="rId6"/>
    <p:sldId id="303" r:id="rId7"/>
    <p:sldId id="308" r:id="rId8"/>
    <p:sldId id="306" r:id="rId9"/>
    <p:sldId id="311" r:id="rId10"/>
    <p:sldId id="305" r:id="rId11"/>
    <p:sldId id="304" r:id="rId12"/>
    <p:sldId id="310" r:id="rId13"/>
    <p:sldId id="313" r:id="rId14"/>
    <p:sldId id="312" r:id="rId15"/>
    <p:sldId id="315" r:id="rId16"/>
    <p:sldId id="314" r:id="rId17"/>
    <p:sldId id="317" r:id="rId18"/>
    <p:sldId id="297" r:id="rId19"/>
    <p:sldId id="302" r:id="rId20"/>
    <p:sldId id="318" r:id="rId21"/>
    <p:sldId id="319" r:id="rId22"/>
    <p:sldId id="320" r:id="rId23"/>
    <p:sldId id="321" r:id="rId24"/>
    <p:sldId id="322" r:id="rId25"/>
    <p:sldId id="323" r:id="rId26"/>
    <p:sldId id="324" r:id="rId27"/>
    <p:sldId id="325" r:id="rId28"/>
    <p:sldId id="326" r:id="rId29"/>
    <p:sldId id="327" r:id="rId30"/>
    <p:sldId id="328" r:id="rId31"/>
    <p:sldId id="331" r:id="rId32"/>
    <p:sldId id="329" r:id="rId33"/>
    <p:sldId id="330" r:id="rId34"/>
    <p:sldId id="27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12" autoAdjust="0"/>
  </p:normalViewPr>
  <p:slideViewPr>
    <p:cSldViewPr snapToGrid="0">
      <p:cViewPr varScale="1">
        <p:scale>
          <a:sx n="69" d="100"/>
          <a:sy n="69" d="100"/>
        </p:scale>
        <p:origin x="1128"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A7541-8D89-45DF-AC97-F85954498305}" type="datetimeFigureOut">
              <a:rPr lang="en-US" smtClean="0"/>
              <a:t>10/15/2024</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37AD3-1C48-4742-A10E-3C031FA5EE34}" type="slidenum">
              <a:rPr lang="en-US" smtClean="0"/>
              <a:t>‹#›</a:t>
            </a:fld>
            <a:endParaRPr lang="en-US"/>
          </a:p>
        </p:txBody>
      </p:sp>
    </p:spTree>
    <p:extLst>
      <p:ext uri="{BB962C8B-B14F-4D97-AF65-F5344CB8AC3E}">
        <p14:creationId xmlns:p14="http://schemas.microsoft.com/office/powerpoint/2010/main" val="2851726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 βιώσιμη κατανάλωση να αναφέρω το </a:t>
            </a:r>
            <a:r>
              <a:rPr lang="en-US" dirty="0"/>
              <a:t>DPP.</a:t>
            </a:r>
            <a:endParaRPr lang="el-GR" dirty="0"/>
          </a:p>
        </p:txBody>
      </p:sp>
      <p:sp>
        <p:nvSpPr>
          <p:cNvPr id="4" name="Slide Number Placeholder 3"/>
          <p:cNvSpPr>
            <a:spLocks noGrp="1"/>
          </p:cNvSpPr>
          <p:nvPr>
            <p:ph type="sldNum" sz="quarter" idx="5"/>
          </p:nvPr>
        </p:nvSpPr>
        <p:spPr/>
        <p:txBody>
          <a:bodyPr/>
          <a:lstStyle/>
          <a:p>
            <a:fld id="{6D837AD3-1C48-4742-A10E-3C031FA5EE34}" type="slidenum">
              <a:rPr lang="en-US" smtClean="0"/>
              <a:t>6</a:t>
            </a:fld>
            <a:endParaRPr lang="en-US"/>
          </a:p>
        </p:txBody>
      </p:sp>
    </p:spTree>
    <p:extLst>
      <p:ext uri="{BB962C8B-B14F-4D97-AF65-F5344CB8AC3E}">
        <p14:creationId xmlns:p14="http://schemas.microsoft.com/office/powerpoint/2010/main" val="288513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Περιβαλλοντικές μελέτες στο οτιδήποτε γίνεται κατασκευαστικά</a:t>
            </a:r>
          </a:p>
        </p:txBody>
      </p:sp>
      <p:sp>
        <p:nvSpPr>
          <p:cNvPr id="4" name="Slide Number Placeholder 3"/>
          <p:cNvSpPr>
            <a:spLocks noGrp="1"/>
          </p:cNvSpPr>
          <p:nvPr>
            <p:ph type="sldNum" sz="quarter" idx="5"/>
          </p:nvPr>
        </p:nvSpPr>
        <p:spPr/>
        <p:txBody>
          <a:bodyPr/>
          <a:lstStyle/>
          <a:p>
            <a:fld id="{6D837AD3-1C48-4742-A10E-3C031FA5EE34}" type="slidenum">
              <a:rPr lang="en-US" smtClean="0"/>
              <a:t>12</a:t>
            </a:fld>
            <a:endParaRPr lang="en-US"/>
          </a:p>
        </p:txBody>
      </p:sp>
    </p:spTree>
    <p:extLst>
      <p:ext uri="{BB962C8B-B14F-4D97-AF65-F5344CB8AC3E}">
        <p14:creationId xmlns:p14="http://schemas.microsoft.com/office/powerpoint/2010/main" val="25118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Έτσι, το «SSCM» είναι μια επέκταση της παραδοσιακής διαχείρισης της αλυσίδας εφοδιασμού, η οποία συνδυάζεται με περιβαλλοντικά και κοινωνικά ζητήματα (Stroumpoulis κ.ά., 2021). </a:t>
            </a:r>
          </a:p>
          <a:p>
            <a:endParaRPr lang="el-GR" dirty="0"/>
          </a:p>
          <a:p>
            <a:r>
              <a:rPr lang="el-GR" dirty="0"/>
              <a:t>Αυξανόμενες περιβαλλοντικές ανησυχίες και κοινωνικά ζητήματα, όπως τα ανθρώπινα δικαιώματα, έχουν αναγκάσει πολλές επιχειρήσεις και οργανισμούς να σκεφτούν πέρα από τους οικονομικούς τους στόχους τους και να περιλαμβάνουν ένα ευρύτερο φάσμα στόχων, το οποίο θα συνεισφέρει στις αποφάσεις της εφοδιαστικής αλυσίδας (</a:t>
            </a:r>
            <a:r>
              <a:rPr lang="el-GR" dirty="0" err="1"/>
              <a:t>Varsei</a:t>
            </a:r>
            <a:r>
              <a:rPr lang="el-GR" dirty="0"/>
              <a:t>, 2016).</a:t>
            </a:r>
            <a:endParaRPr lang="en-US" dirty="0"/>
          </a:p>
        </p:txBody>
      </p:sp>
      <p:sp>
        <p:nvSpPr>
          <p:cNvPr id="4" name="Θέση αριθμού διαφάνειας 3"/>
          <p:cNvSpPr>
            <a:spLocks noGrp="1"/>
          </p:cNvSpPr>
          <p:nvPr>
            <p:ph type="sldNum" sz="quarter" idx="5"/>
          </p:nvPr>
        </p:nvSpPr>
        <p:spPr/>
        <p:txBody>
          <a:bodyPr/>
          <a:lstStyle/>
          <a:p>
            <a:fld id="{6D837AD3-1C48-4742-A10E-3C031FA5EE34}" type="slidenum">
              <a:rPr lang="en-US" smtClean="0"/>
              <a:t>21</a:t>
            </a:fld>
            <a:endParaRPr lang="en-US"/>
          </a:p>
        </p:txBody>
      </p:sp>
    </p:spTree>
    <p:extLst>
      <p:ext uri="{BB962C8B-B14F-4D97-AF65-F5344CB8AC3E}">
        <p14:creationId xmlns:p14="http://schemas.microsoft.com/office/powerpoint/2010/main" val="721940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10/15/2024</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61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10/15/2024</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46559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10/15/2024</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0199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10/15/2024</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9691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10/15/2024</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4049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10/15/2024</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62057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10/15/2024</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2249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10/15/2024</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2645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10/15/2024</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48735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10/15/2024</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9694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10/15/2024</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88104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10/15/2024</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008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0" r:id="rId6"/>
    <p:sldLayoutId id="2147483706" r:id="rId7"/>
    <p:sldLayoutId id="2147483707" r:id="rId8"/>
    <p:sldLayoutId id="2147483708" r:id="rId9"/>
    <p:sldLayoutId id="2147483709" r:id="rId10"/>
    <p:sldLayoutId id="2147483711"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rgiostrou@unipi.gr"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4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063E1873-E6CB-1D47-80E6-36C718EE5A26}"/>
              </a:ext>
            </a:extLst>
          </p:cNvPr>
          <p:cNvSpPr>
            <a:spLocks noGrp="1"/>
          </p:cNvSpPr>
          <p:nvPr>
            <p:ph type="ctrTitle"/>
          </p:nvPr>
        </p:nvSpPr>
        <p:spPr>
          <a:xfrm>
            <a:off x="7502924" y="1398850"/>
            <a:ext cx="3282152" cy="2030150"/>
          </a:xfrm>
        </p:spPr>
        <p:txBody>
          <a:bodyPr>
            <a:normAutofit/>
          </a:bodyPr>
          <a:lstStyle/>
          <a:p>
            <a:r>
              <a:rPr lang="el-GR"/>
              <a:t>Διοικητική της Διανομής</a:t>
            </a:r>
            <a:endParaRPr lang="en-US" dirty="0"/>
          </a:p>
        </p:txBody>
      </p:sp>
      <p:sp>
        <p:nvSpPr>
          <p:cNvPr id="3" name="Υπότιτλος 2">
            <a:extLst>
              <a:ext uri="{FF2B5EF4-FFF2-40B4-BE49-F238E27FC236}">
                <a16:creationId xmlns:a16="http://schemas.microsoft.com/office/drawing/2014/main" id="{92740E31-2946-2E83-DC1D-EEB363C80BA3}"/>
              </a:ext>
            </a:extLst>
          </p:cNvPr>
          <p:cNvSpPr>
            <a:spLocks noGrp="1"/>
          </p:cNvSpPr>
          <p:nvPr>
            <p:ph type="subTitle" idx="1"/>
          </p:nvPr>
        </p:nvSpPr>
        <p:spPr>
          <a:xfrm>
            <a:off x="7569536" y="3712101"/>
            <a:ext cx="3148928" cy="732541"/>
          </a:xfrm>
        </p:spPr>
        <p:txBody>
          <a:bodyPr>
            <a:normAutofit/>
          </a:bodyPr>
          <a:lstStyle/>
          <a:p>
            <a:r>
              <a:rPr lang="el-GR" dirty="0"/>
              <a:t>Δρ. </a:t>
            </a:r>
            <a:r>
              <a:rPr lang="el-GR" dirty="0" err="1"/>
              <a:t>Στρουμπούλης</a:t>
            </a:r>
            <a:r>
              <a:rPr lang="el-GR" dirty="0"/>
              <a:t> Αστέριος</a:t>
            </a:r>
            <a:endParaRPr lang="en-US" dirty="0"/>
          </a:p>
        </p:txBody>
      </p:sp>
      <p:pic>
        <p:nvPicPr>
          <p:cNvPr id="19" name="Picture 3">
            <a:extLst>
              <a:ext uri="{FF2B5EF4-FFF2-40B4-BE49-F238E27FC236}">
                <a16:creationId xmlns:a16="http://schemas.microsoft.com/office/drawing/2014/main" id="{8814C5C0-9AFE-9E7E-A4DB-5D5C98B2B5F2}"/>
              </a:ext>
            </a:extLst>
          </p:cNvPr>
          <p:cNvPicPr>
            <a:picLocks noChangeAspect="1"/>
          </p:cNvPicPr>
          <p:nvPr/>
        </p:nvPicPr>
        <p:blipFill>
          <a:blip r:embed="rId2"/>
          <a:srcRect l="5614" r="35052" b="-1"/>
          <a:stretch/>
        </p:blipFill>
        <p:spPr>
          <a:xfrm>
            <a:off x="20" y="10"/>
            <a:ext cx="6095980" cy="6857989"/>
          </a:xfrm>
          <a:prstGeom prst="rect">
            <a:avLst/>
          </a:prstGeom>
        </p:spPr>
      </p:pic>
      <p:grpSp>
        <p:nvGrpSpPr>
          <p:cNvPr id="13" name="Group 12">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4550150"/>
            <a:ext cx="867485" cy="115439"/>
            <a:chOff x="8910933" y="1861308"/>
            <a:chExt cx="867485" cy="115439"/>
          </a:xfrm>
        </p:grpSpPr>
        <p:sp>
          <p:nvSpPr>
            <p:cNvPr id="14" name="Rectangle 13">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 name="Υπότιτλος 2">
            <a:extLst>
              <a:ext uri="{FF2B5EF4-FFF2-40B4-BE49-F238E27FC236}">
                <a16:creationId xmlns:a16="http://schemas.microsoft.com/office/drawing/2014/main" id="{943F0784-C830-D192-F9E8-53F231FD80B4}"/>
              </a:ext>
            </a:extLst>
          </p:cNvPr>
          <p:cNvSpPr txBox="1">
            <a:spLocks/>
          </p:cNvSpPr>
          <p:nvPr/>
        </p:nvSpPr>
        <p:spPr>
          <a:xfrm>
            <a:off x="7124700" y="5829300"/>
            <a:ext cx="4038600" cy="894771"/>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Tx/>
              <a:buNone/>
              <a:defRPr sz="2000" kern="1200">
                <a:solidFill>
                  <a:schemeClr val="tx2"/>
                </a:solidFill>
                <a:latin typeface="+mn-lt"/>
                <a:ea typeface="+mn-ea"/>
                <a:cs typeface="+mn-cs"/>
              </a:defRPr>
            </a:lvl1pPr>
            <a:lvl2pPr marL="457200" indent="0" algn="ctr" defTabSz="914400" rtl="0" eaLnBrk="1" latinLnBrk="0" hangingPunct="1">
              <a:lnSpc>
                <a:spcPct val="110000"/>
              </a:lnSpc>
              <a:spcBef>
                <a:spcPts val="500"/>
              </a:spcBef>
              <a:buSzPct val="85000"/>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500"/>
              </a:spcBef>
              <a:buFontTx/>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500"/>
              </a:spcBef>
              <a:buFontTx/>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hlinkClick r:id="rId3"/>
              </a:rPr>
              <a:t>stergiostrou@unipi.gr</a:t>
            </a:r>
            <a:endParaRPr lang="en-US" dirty="0"/>
          </a:p>
          <a:p>
            <a:r>
              <a:rPr lang="en-US" sz="1800" dirty="0"/>
              <a:t>linkedin.com/in/asteriostrou/</a:t>
            </a:r>
          </a:p>
        </p:txBody>
      </p:sp>
    </p:spTree>
    <p:extLst>
      <p:ext uri="{BB962C8B-B14F-4D97-AF65-F5344CB8AC3E}">
        <p14:creationId xmlns:p14="http://schemas.microsoft.com/office/powerpoint/2010/main" val="339694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l-GR" dirty="0"/>
              <a:t>Περιβαλλοντική Βιωσιμότητα</a:t>
            </a:r>
            <a:endParaRPr lang="en-US" dirty="0"/>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r>
              <a:rPr lang="el-GR" dirty="0"/>
              <a:t>Η περιβαλλοντική βιώσιμη ανάπτυξη, γνωστή και ως περιβαλλοντική βιωσιμότητα, αναφέρεται στην πτυχή της βιώσιμης ανάπτυξης που δίνει έμφαση στη διατήρηση και την υπεύθυνη χρήση των φυσικών πόρων, ελαχιστοποιώντας παράλληλα τις αρνητικές επιπτώσεις στο περιβάλλον (</a:t>
            </a:r>
            <a:r>
              <a:rPr lang="el-GR" dirty="0" err="1"/>
              <a:t>Omer</a:t>
            </a:r>
            <a:r>
              <a:rPr lang="el-GR" dirty="0"/>
              <a:t>, 2008). </a:t>
            </a:r>
          </a:p>
          <a:p>
            <a:r>
              <a:rPr lang="el-GR" dirty="0"/>
              <a:t>Περιλαμβάνει την προώθηση πρακτικών που διατηρούν την οικολογική ισορροπία, προστατεύουν τη βιοποικιλότητα, μετριάζουν την κλιματική αλλαγή και εξασφαλίζουν τη μακροπρόθεσμη υγεία και ανθεκτικότητα των οικοσυστημάτων (EDEWOR, 2021).</a:t>
            </a:r>
            <a:endParaRPr lang="en-US" dirty="0"/>
          </a:p>
        </p:txBody>
      </p:sp>
    </p:spTree>
    <p:extLst>
      <p:ext uri="{BB962C8B-B14F-4D97-AF65-F5344CB8AC3E}">
        <p14:creationId xmlns:p14="http://schemas.microsoft.com/office/powerpoint/2010/main" val="3815161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r>
              <a:rPr lang="el-GR" dirty="0"/>
              <a:t>Η περιβαλλοντική βιώσιμη ανάπτυξη περιλαμβάνει διάφορα βασικά στοιχεία:</a:t>
            </a:r>
          </a:p>
          <a:p>
            <a:pPr marL="342900" indent="-342900">
              <a:buFont typeface="Arial" panose="020B0604020202020204" pitchFamily="34" charset="0"/>
              <a:buChar char="•"/>
            </a:pPr>
            <a:r>
              <a:rPr lang="el-GR" dirty="0"/>
              <a:t>Προστασία και διατήρηση,</a:t>
            </a:r>
          </a:p>
          <a:p>
            <a:pPr marL="342900" indent="-342900">
              <a:buFont typeface="Arial" panose="020B0604020202020204" pitchFamily="34" charset="0"/>
              <a:buChar char="•"/>
            </a:pPr>
            <a:r>
              <a:rPr lang="el-GR" dirty="0"/>
              <a:t>Μετριασμός και προσαρμογή στην κλιματική αλλαγή,</a:t>
            </a:r>
          </a:p>
          <a:p>
            <a:pPr marL="342900" indent="-342900">
              <a:buFont typeface="Arial" panose="020B0604020202020204" pitchFamily="34" charset="0"/>
              <a:buChar char="•"/>
            </a:pPr>
            <a:r>
              <a:rPr lang="el-GR" dirty="0"/>
              <a:t>Αποδοτικότητα πόρων και κυκλική οικονομία,</a:t>
            </a:r>
          </a:p>
          <a:p>
            <a:pPr marL="342900" indent="-342900">
              <a:buFont typeface="Arial" panose="020B0604020202020204" pitchFamily="34" charset="0"/>
              <a:buChar char="•"/>
            </a:pPr>
            <a:r>
              <a:rPr lang="el-GR" dirty="0"/>
              <a:t>Πρόληψη της ρύπανσης,</a:t>
            </a:r>
          </a:p>
          <a:p>
            <a:pPr marL="342900" indent="-342900">
              <a:buFont typeface="Arial" panose="020B0604020202020204" pitchFamily="34" charset="0"/>
              <a:buChar char="•"/>
            </a:pPr>
            <a:r>
              <a:rPr lang="el-GR" dirty="0"/>
              <a:t>Περιβαλλοντική εκπαίδευση και ευαισθητοποίηση.</a:t>
            </a:r>
            <a:endParaRPr lang="en-US" dirty="0"/>
          </a:p>
        </p:txBody>
      </p:sp>
      <p:sp>
        <p:nvSpPr>
          <p:cNvPr id="4" name="Τίτλος 1">
            <a:extLst>
              <a:ext uri="{FF2B5EF4-FFF2-40B4-BE49-F238E27FC236}">
                <a16:creationId xmlns:a16="http://schemas.microsoft.com/office/drawing/2014/main" id="{833B855D-7964-49C2-B273-81C51392D3E1}"/>
              </a:ext>
            </a:extLst>
          </p:cNvPr>
          <p:cNvSpPr>
            <a:spLocks noGrp="1"/>
          </p:cNvSpPr>
          <p:nvPr>
            <p:ph type="title"/>
          </p:nvPr>
        </p:nvSpPr>
        <p:spPr>
          <a:xfrm>
            <a:off x="1028700" y="723900"/>
            <a:ext cx="10134600" cy="1288489"/>
          </a:xfrm>
        </p:spPr>
        <p:txBody>
          <a:bodyPr/>
          <a:lstStyle/>
          <a:p>
            <a:r>
              <a:rPr lang="el-GR" dirty="0"/>
              <a:t>Περιβαλλοντική Βιωσιμότητα</a:t>
            </a:r>
            <a:endParaRPr lang="en-US" dirty="0"/>
          </a:p>
        </p:txBody>
      </p:sp>
    </p:spTree>
    <p:extLst>
      <p:ext uri="{BB962C8B-B14F-4D97-AF65-F5344CB8AC3E}">
        <p14:creationId xmlns:p14="http://schemas.microsoft.com/office/powerpoint/2010/main" val="48306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C0AC837-19C1-6C52-A73F-AF9F9AE1CBD1}"/>
              </a:ext>
            </a:extLst>
          </p:cNvPr>
          <p:cNvSpPr>
            <a:spLocks noGrp="1"/>
          </p:cNvSpPr>
          <p:nvPr>
            <p:ph idx="1"/>
          </p:nvPr>
        </p:nvSpPr>
        <p:spPr/>
        <p:txBody>
          <a:bodyPr/>
          <a:lstStyle/>
          <a:p>
            <a:r>
              <a:rPr lang="el-GR" dirty="0"/>
              <a:t>Για την επίτευξη της περιβαλλοντικά βιώσιμης ανάπτυξης, είναι ζωτικής σημασίας η ενσωμάτωση των περιβαλλοντικών εκτιμήσεων στη χάραξη πολιτικής, στις διαδικασίες σχεδιασμού και στις επιχειρηματικές πρακτικές. </a:t>
            </a:r>
          </a:p>
          <a:p>
            <a:r>
              <a:rPr lang="el-GR" dirty="0"/>
              <a:t>Αυτό απαιτεί τη συνεργασία μεταξύ κυβερνήσεων, επιχειρήσεων, της κοινωνίας των πολιτών και ιδιωτών, καθώς και την υιοθέτηση καινοτόμων τεχνολογιών και την εφαρμογή αποτελεσματικών πλαισίων περιβαλλοντικής διαχείρισης και διακυβέρνησης (</a:t>
            </a:r>
            <a:r>
              <a:rPr lang="el-GR" dirty="0" err="1"/>
              <a:t>Baker</a:t>
            </a:r>
            <a:r>
              <a:rPr lang="el-GR" dirty="0"/>
              <a:t>, 2015).</a:t>
            </a:r>
            <a:endParaRPr lang="en-US" dirty="0"/>
          </a:p>
        </p:txBody>
      </p:sp>
      <p:sp>
        <p:nvSpPr>
          <p:cNvPr id="4" name="Τίτλος 1">
            <a:extLst>
              <a:ext uri="{FF2B5EF4-FFF2-40B4-BE49-F238E27FC236}">
                <a16:creationId xmlns:a16="http://schemas.microsoft.com/office/drawing/2014/main" id="{6DDB0D17-2BB1-68D4-4599-3A28A3849AB5}"/>
              </a:ext>
            </a:extLst>
          </p:cNvPr>
          <p:cNvSpPr>
            <a:spLocks noGrp="1"/>
          </p:cNvSpPr>
          <p:nvPr>
            <p:ph type="title"/>
          </p:nvPr>
        </p:nvSpPr>
        <p:spPr>
          <a:xfrm>
            <a:off x="1028700" y="723900"/>
            <a:ext cx="10134600" cy="1288489"/>
          </a:xfrm>
        </p:spPr>
        <p:txBody>
          <a:bodyPr/>
          <a:lstStyle/>
          <a:p>
            <a:r>
              <a:rPr lang="el-GR" dirty="0"/>
              <a:t>Περιβαλλοντική Βιωσιμότητα</a:t>
            </a:r>
            <a:endParaRPr lang="en-US" dirty="0"/>
          </a:p>
        </p:txBody>
      </p:sp>
    </p:spTree>
    <p:extLst>
      <p:ext uri="{BB962C8B-B14F-4D97-AF65-F5344CB8AC3E}">
        <p14:creationId xmlns:p14="http://schemas.microsoft.com/office/powerpoint/2010/main" val="3182671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9E6E02-1CE4-2375-D2D4-900A48EB1B38}"/>
              </a:ext>
            </a:extLst>
          </p:cNvPr>
          <p:cNvSpPr>
            <a:spLocks noGrp="1"/>
          </p:cNvSpPr>
          <p:nvPr>
            <p:ph type="title"/>
          </p:nvPr>
        </p:nvSpPr>
        <p:spPr/>
        <p:txBody>
          <a:bodyPr/>
          <a:lstStyle/>
          <a:p>
            <a:r>
              <a:rPr lang="el-GR" dirty="0"/>
              <a:t>Οικονομική Βιωσιμότητα</a:t>
            </a:r>
            <a:endParaRPr lang="en-US" dirty="0"/>
          </a:p>
        </p:txBody>
      </p:sp>
      <p:sp>
        <p:nvSpPr>
          <p:cNvPr id="3" name="Θέση περιεχομένου 2">
            <a:extLst>
              <a:ext uri="{FF2B5EF4-FFF2-40B4-BE49-F238E27FC236}">
                <a16:creationId xmlns:a16="http://schemas.microsoft.com/office/drawing/2014/main" id="{25B72144-DCD9-782D-EA27-7E111C4550E4}"/>
              </a:ext>
            </a:extLst>
          </p:cNvPr>
          <p:cNvSpPr>
            <a:spLocks noGrp="1"/>
          </p:cNvSpPr>
          <p:nvPr>
            <p:ph idx="1"/>
          </p:nvPr>
        </p:nvSpPr>
        <p:spPr/>
        <p:txBody>
          <a:bodyPr/>
          <a:lstStyle/>
          <a:p>
            <a:r>
              <a:rPr lang="el-GR" dirty="0"/>
              <a:t>Η οικονομική βιώσιμη ανάπτυξη, που αναφέρεται επίσης ως οικονομική βιωσιμότητα, είναι μια κρίσιμη συνιστώσα που δίνει έμφαση στη μακροπρόθεσμη βιωσιμότητα και ανθεκτικότητα των οικονομικών συστημάτων. </a:t>
            </a:r>
          </a:p>
          <a:p>
            <a:r>
              <a:rPr lang="el-GR" dirty="0"/>
              <a:t>Συνεπάγεται την προώθηση της οικονομικής ανάπτυξης, της παραγωγικότητας και της ευημερίας, εξασφαλίζοντας παράλληλα την αποτελεσματική χρήση των πόρων, την ελαχιστοποίηση των αρνητικών επιπτώσεων στο περιβάλλον και την προώθηση της κοινωνικής ενσωμάτωσης.</a:t>
            </a:r>
            <a:endParaRPr lang="en-US" dirty="0"/>
          </a:p>
        </p:txBody>
      </p:sp>
    </p:spTree>
    <p:extLst>
      <p:ext uri="{BB962C8B-B14F-4D97-AF65-F5344CB8AC3E}">
        <p14:creationId xmlns:p14="http://schemas.microsoft.com/office/powerpoint/2010/main" val="86288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3CD2A4B-3F81-0C11-B6BC-3C22E79E0995}"/>
              </a:ext>
            </a:extLst>
          </p:cNvPr>
          <p:cNvSpPr>
            <a:spLocks noGrp="1"/>
          </p:cNvSpPr>
          <p:nvPr>
            <p:ph idx="1"/>
          </p:nvPr>
        </p:nvSpPr>
        <p:spPr>
          <a:xfrm>
            <a:off x="1028700" y="2161903"/>
            <a:ext cx="10134600" cy="4562170"/>
          </a:xfrm>
        </p:spPr>
        <p:txBody>
          <a:bodyPr>
            <a:normAutofit/>
          </a:bodyPr>
          <a:lstStyle/>
          <a:p>
            <a:r>
              <a:rPr lang="el-GR" dirty="0"/>
              <a:t>Οι βασικές πτυχές της οικονομικής βιώσιμης ανάπτυξης περιλαμβάνουν:</a:t>
            </a:r>
          </a:p>
          <a:p>
            <a:pPr marL="342900" indent="-342900">
              <a:buFont typeface="Arial" panose="020B0604020202020204" pitchFamily="34" charset="0"/>
              <a:buChar char="•"/>
            </a:pPr>
            <a:r>
              <a:rPr lang="el-GR" dirty="0"/>
              <a:t>Κυκλική οικονομία και διαχείριση αποβλήτων,</a:t>
            </a:r>
          </a:p>
          <a:p>
            <a:pPr marL="342900" indent="-342900">
              <a:buFont typeface="Arial" panose="020B0604020202020204" pitchFamily="34" charset="0"/>
              <a:buChar char="•"/>
            </a:pPr>
            <a:r>
              <a:rPr lang="el-GR" dirty="0"/>
              <a:t>Βιώσιμες επιχειρηματικές πρακτικές,</a:t>
            </a:r>
          </a:p>
          <a:p>
            <a:pPr marL="342900" indent="-342900">
              <a:buFont typeface="Arial" panose="020B0604020202020204" pitchFamily="34" charset="0"/>
              <a:buChar char="•"/>
            </a:pPr>
            <a:r>
              <a:rPr lang="el-GR" dirty="0"/>
              <a:t>Χρηματοοικονομική σταθερότητα,</a:t>
            </a:r>
          </a:p>
          <a:p>
            <a:pPr marL="342900" indent="-342900">
              <a:buFont typeface="Arial" panose="020B0604020202020204" pitchFamily="34" charset="0"/>
              <a:buChar char="•"/>
            </a:pPr>
            <a:r>
              <a:rPr lang="el-GR" dirty="0"/>
              <a:t>Καινοτομία και τεχνολογία,</a:t>
            </a:r>
          </a:p>
          <a:p>
            <a:r>
              <a:rPr lang="el-GR" dirty="0"/>
              <a:t>Για να επιτευχθεί η οικονομική βιώσιμη ανάπτυξη, είναι απαραίτητο να ευθυγραμμιστούν οι οικονομικές πολιτικές, οι κανονισμοί και τα κίνητρα με τους περιβαλλοντικούς και κοινωνικούς στόχους. </a:t>
            </a:r>
          </a:p>
          <a:p>
            <a:r>
              <a:rPr lang="el-GR" dirty="0"/>
              <a:t>Η συνεργασία μεταξύ κυβερνήσεων, επιχειρήσεων, πανεπιστημίων και της κοινωνίας των πολιτών είναι ζωτικής σημασίας για την προώθηση βιώσιμων οικονομικών πρακτικών.</a:t>
            </a:r>
            <a:endParaRPr lang="en-US" dirty="0"/>
          </a:p>
        </p:txBody>
      </p:sp>
      <p:sp>
        <p:nvSpPr>
          <p:cNvPr id="4" name="Τίτλος 1">
            <a:extLst>
              <a:ext uri="{FF2B5EF4-FFF2-40B4-BE49-F238E27FC236}">
                <a16:creationId xmlns:a16="http://schemas.microsoft.com/office/drawing/2014/main" id="{5D3A8AC3-0F5C-D191-16FA-1CE26F8E051D}"/>
              </a:ext>
            </a:extLst>
          </p:cNvPr>
          <p:cNvSpPr>
            <a:spLocks noGrp="1"/>
          </p:cNvSpPr>
          <p:nvPr>
            <p:ph type="title"/>
          </p:nvPr>
        </p:nvSpPr>
        <p:spPr>
          <a:xfrm>
            <a:off x="1028700" y="723900"/>
            <a:ext cx="10134600" cy="1288489"/>
          </a:xfrm>
        </p:spPr>
        <p:txBody>
          <a:bodyPr/>
          <a:lstStyle/>
          <a:p>
            <a:r>
              <a:rPr lang="el-GR" dirty="0"/>
              <a:t>Οικονομική Βιωσιμότητα</a:t>
            </a:r>
            <a:endParaRPr lang="en-US" dirty="0"/>
          </a:p>
        </p:txBody>
      </p:sp>
    </p:spTree>
    <p:extLst>
      <p:ext uri="{BB962C8B-B14F-4D97-AF65-F5344CB8AC3E}">
        <p14:creationId xmlns:p14="http://schemas.microsoft.com/office/powerpoint/2010/main" val="231863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879A50-AD4E-CA4A-F8E1-173FC4DAA126}"/>
              </a:ext>
            </a:extLst>
          </p:cNvPr>
          <p:cNvSpPr>
            <a:spLocks noGrp="1"/>
          </p:cNvSpPr>
          <p:nvPr>
            <p:ph type="title"/>
          </p:nvPr>
        </p:nvSpPr>
        <p:spPr/>
        <p:txBody>
          <a:bodyPr/>
          <a:lstStyle/>
          <a:p>
            <a:r>
              <a:rPr lang="en-US" dirty="0"/>
              <a:t>SDGs</a:t>
            </a:r>
          </a:p>
        </p:txBody>
      </p:sp>
      <p:sp>
        <p:nvSpPr>
          <p:cNvPr id="3" name="Θέση περιεχομένου 2">
            <a:extLst>
              <a:ext uri="{FF2B5EF4-FFF2-40B4-BE49-F238E27FC236}">
                <a16:creationId xmlns:a16="http://schemas.microsoft.com/office/drawing/2014/main" id="{EEB459DB-F4DD-D023-F0B4-05F2C46FACFE}"/>
              </a:ext>
            </a:extLst>
          </p:cNvPr>
          <p:cNvSpPr>
            <a:spLocks noGrp="1"/>
          </p:cNvSpPr>
          <p:nvPr>
            <p:ph idx="1"/>
          </p:nvPr>
        </p:nvSpPr>
        <p:spPr/>
        <p:txBody>
          <a:bodyPr/>
          <a:lstStyle/>
          <a:p>
            <a:r>
              <a:rPr lang="el-GR" dirty="0"/>
              <a:t>Το 2015, τα 193 κράτη μέλη των Ηνωμένων Εθνών (ΟΗΕ) δεσμεύτηκαν ομόφωνα να επιτύχουν τους Στόχους Βιώσιμης Ανάπτυξης (ΣΒΑ ή «</a:t>
            </a:r>
            <a:r>
              <a:rPr lang="el-GR" dirty="0" err="1"/>
              <a:t>SDGs</a:t>
            </a:r>
            <a:r>
              <a:rPr lang="el-GR" dirty="0"/>
              <a:t>») έως το 2030, οι οποίοι είναι γνωστοί και ως «Ατζέντα 2030» (UN, 2015). </a:t>
            </a:r>
            <a:endParaRPr lang="en-US" dirty="0"/>
          </a:p>
          <a:p>
            <a:r>
              <a:rPr lang="el-GR" dirty="0"/>
              <a:t>Αυτοί οι 17 στόχοι που θεσπίστηκαν, αφορούσαν κυβερνήσεις, εταιρείες, κοινωνίες, οργανισμούς και διάφορα ινστιτούτα. Στόχος των ΣΒΑ είναι να προωθήσουν ταυτόχρονα ένα ευρύ φάσμα θεμάτων βιώσιμης ανάπτυξης με καθολική κάλυψη</a:t>
            </a:r>
            <a:r>
              <a:rPr lang="en-US" dirty="0"/>
              <a:t>.</a:t>
            </a:r>
          </a:p>
        </p:txBody>
      </p:sp>
    </p:spTree>
    <p:extLst>
      <p:ext uri="{BB962C8B-B14F-4D97-AF65-F5344CB8AC3E}">
        <p14:creationId xmlns:p14="http://schemas.microsoft.com/office/powerpoint/2010/main" val="255274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3" name="Rectangle 12">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4" name="Straight Connector 13">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7" name="Rectangle 16">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4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4550150"/>
            <a:ext cx="867485" cy="115439"/>
            <a:chOff x="8910933" y="1861308"/>
            <a:chExt cx="867485" cy="115439"/>
          </a:xfrm>
        </p:grpSpPr>
        <p:sp>
          <p:nvSpPr>
            <p:cNvPr id="22" name="Rectangle 21">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Τίτλος 1">
            <a:extLst>
              <a:ext uri="{FF2B5EF4-FFF2-40B4-BE49-F238E27FC236}">
                <a16:creationId xmlns:a16="http://schemas.microsoft.com/office/drawing/2014/main" id="{C0E19C02-9291-29D7-A7CB-604B755995E9}"/>
              </a:ext>
            </a:extLst>
          </p:cNvPr>
          <p:cNvSpPr>
            <a:spLocks noGrp="1"/>
          </p:cNvSpPr>
          <p:nvPr>
            <p:ph type="title"/>
          </p:nvPr>
        </p:nvSpPr>
        <p:spPr>
          <a:xfrm>
            <a:off x="7502924" y="1398850"/>
            <a:ext cx="3282152" cy="2030150"/>
          </a:xfrm>
        </p:spPr>
        <p:txBody>
          <a:bodyPr vert="horz" lIns="91440" tIns="45720" rIns="91440" bIns="45720" rtlCol="0" anchor="b">
            <a:normAutofit/>
          </a:bodyPr>
          <a:lstStyle/>
          <a:p>
            <a:pPr algn="ctr"/>
            <a:r>
              <a:rPr lang="en-US" sz="2800" kern="1200" cap="all" spc="390" baseline="0">
                <a:solidFill>
                  <a:schemeClr val="tx2"/>
                </a:solidFill>
                <a:latin typeface="+mj-lt"/>
                <a:ea typeface="+mj-ea"/>
                <a:cs typeface="+mj-cs"/>
              </a:rPr>
              <a:t>SDGs</a:t>
            </a:r>
          </a:p>
        </p:txBody>
      </p:sp>
      <p:pic>
        <p:nvPicPr>
          <p:cNvPr id="5" name="Εικόνα 4">
            <a:extLst>
              <a:ext uri="{FF2B5EF4-FFF2-40B4-BE49-F238E27FC236}">
                <a16:creationId xmlns:a16="http://schemas.microsoft.com/office/drawing/2014/main" id="{A3A69D93-5A9F-F6D1-AD04-6ED7A05FFD08}"/>
              </a:ext>
            </a:extLst>
          </p:cNvPr>
          <p:cNvPicPr>
            <a:picLocks noChangeAspect="1"/>
          </p:cNvPicPr>
          <p:nvPr/>
        </p:nvPicPr>
        <p:blipFill>
          <a:blip r:embed="rId2"/>
          <a:stretch>
            <a:fillRect/>
          </a:stretch>
        </p:blipFill>
        <p:spPr>
          <a:xfrm>
            <a:off x="90381" y="1647826"/>
            <a:ext cx="6898041" cy="3609974"/>
          </a:xfrm>
          <a:prstGeom prst="rect">
            <a:avLst/>
          </a:prstGeom>
        </p:spPr>
      </p:pic>
    </p:spTree>
    <p:extLst>
      <p:ext uri="{BB962C8B-B14F-4D97-AF65-F5344CB8AC3E}">
        <p14:creationId xmlns:p14="http://schemas.microsoft.com/office/powerpoint/2010/main" val="2424759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7052D1-652E-9E52-ECA5-CEBDCED6E56C}"/>
              </a:ext>
            </a:extLst>
          </p:cNvPr>
          <p:cNvSpPr>
            <a:spLocks noGrp="1"/>
          </p:cNvSpPr>
          <p:nvPr>
            <p:ph type="title"/>
          </p:nvPr>
        </p:nvSpPr>
        <p:spPr/>
        <p:txBody>
          <a:bodyPr/>
          <a:lstStyle/>
          <a:p>
            <a:r>
              <a:rPr lang="el-GR" dirty="0"/>
              <a:t>Βιωσιμότητα και Επιχειρήσεις </a:t>
            </a:r>
            <a:endParaRPr lang="en-US" dirty="0"/>
          </a:p>
        </p:txBody>
      </p:sp>
      <p:sp>
        <p:nvSpPr>
          <p:cNvPr id="3" name="Θέση περιεχομένου 2">
            <a:extLst>
              <a:ext uri="{FF2B5EF4-FFF2-40B4-BE49-F238E27FC236}">
                <a16:creationId xmlns:a16="http://schemas.microsoft.com/office/drawing/2014/main" id="{BD277A62-A80A-A749-D786-F184D2FCCC8D}"/>
              </a:ext>
            </a:extLst>
          </p:cNvPr>
          <p:cNvSpPr>
            <a:spLocks noGrp="1"/>
          </p:cNvSpPr>
          <p:nvPr>
            <p:ph idx="1"/>
          </p:nvPr>
        </p:nvSpPr>
        <p:spPr/>
        <p:txBody>
          <a:bodyPr/>
          <a:lstStyle/>
          <a:p>
            <a:r>
              <a:rPr lang="el-GR" dirty="0"/>
              <a:t>Οι επιχειρήσεις, προκειμένου να επιτύχουν καλύτερα οικονομικά κέρδη, πρέπει να αναγνωρίσουν ότι ανήκουν και λειτουργούν μέσα σε ένα ευρύτερο φυσικό και εργασιακό περιβάλλον. Έτσι, οι επιχειρήσεις πρέπει να συμπεριφέρονται με περιβαλλοντικά και κοινωνικά βιώσιμο τρόπο (</a:t>
            </a:r>
            <a:r>
              <a:rPr lang="el-GR" dirty="0" err="1"/>
              <a:t>Joshi</a:t>
            </a:r>
            <a:r>
              <a:rPr lang="el-GR" dirty="0"/>
              <a:t> &amp; </a:t>
            </a:r>
            <a:r>
              <a:rPr lang="el-GR" dirty="0" err="1"/>
              <a:t>Li</a:t>
            </a:r>
            <a:r>
              <a:rPr lang="el-GR" dirty="0"/>
              <a:t>, 2016).</a:t>
            </a:r>
          </a:p>
          <a:p>
            <a:r>
              <a:rPr lang="el-GR" dirty="0"/>
              <a:t>Σύμφωνα με τα παραπάνω, υπάρχει μια αυξανόμενη πίεση στις εταιρείες να σκεφτούν τις κοινωνικές και περιβαλλοντικές επιπτώσεις τους (</a:t>
            </a:r>
            <a:r>
              <a:rPr lang="el-GR" dirty="0" err="1"/>
              <a:t>Gilbert</a:t>
            </a:r>
            <a:r>
              <a:rPr lang="el-GR" dirty="0"/>
              <a:t> κ.ά., 2011). Μέσα σε αυτό το συνεχόμενα μεταβαλλόμενο περιβάλλον, έχει προκύψει ένα νέο </a:t>
            </a:r>
            <a:r>
              <a:rPr lang="el-GR" b="1" dirty="0"/>
              <a:t>σύνολο προτύπων </a:t>
            </a:r>
            <a:r>
              <a:rPr lang="el-GR" dirty="0"/>
              <a:t>[The </a:t>
            </a:r>
            <a:r>
              <a:rPr lang="el-GR" dirty="0" err="1"/>
              <a:t>Global</a:t>
            </a:r>
            <a:r>
              <a:rPr lang="el-GR" dirty="0"/>
              <a:t> </a:t>
            </a:r>
            <a:r>
              <a:rPr lang="el-GR" dirty="0" err="1"/>
              <a:t>Reporting</a:t>
            </a:r>
            <a:r>
              <a:rPr lang="el-GR" dirty="0"/>
              <a:t> </a:t>
            </a:r>
            <a:r>
              <a:rPr lang="el-GR" dirty="0" err="1"/>
              <a:t>Initiative</a:t>
            </a:r>
            <a:r>
              <a:rPr lang="el-GR" dirty="0"/>
              <a:t> (</a:t>
            </a:r>
            <a:r>
              <a:rPr lang="el-GR" b="1" dirty="0"/>
              <a:t>GRI</a:t>
            </a:r>
            <a:r>
              <a:rPr lang="el-GR" dirty="0"/>
              <a:t>)], έτσι ώστε οι επιχειρήσεις να μπορούν να εφαρμόζουν, να σχεδιάζουν, να διαχειρίζονται και να αναφέρουν καλύτερα τις δράσεις </a:t>
            </a:r>
            <a:r>
              <a:rPr lang="el-GR" b="1" dirty="0"/>
              <a:t>εταιρικής κοινωνικής ευθύνης τους (ΕΚΕ)</a:t>
            </a:r>
            <a:r>
              <a:rPr lang="el-GR" dirty="0"/>
              <a:t> (</a:t>
            </a:r>
            <a:r>
              <a:rPr lang="el-GR" dirty="0" err="1"/>
              <a:t>Waddock</a:t>
            </a:r>
            <a:r>
              <a:rPr lang="el-GR" dirty="0"/>
              <a:t>, 2008).</a:t>
            </a:r>
            <a:endParaRPr lang="en-US" dirty="0"/>
          </a:p>
        </p:txBody>
      </p:sp>
    </p:spTree>
    <p:extLst>
      <p:ext uri="{BB962C8B-B14F-4D97-AF65-F5344CB8AC3E}">
        <p14:creationId xmlns:p14="http://schemas.microsoft.com/office/powerpoint/2010/main" val="102927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0" name="Rectangle 9">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1" name="Straight Connector 10">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4" name="Rectangle 13">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a:extLst>
              <a:ext uri="{FF2B5EF4-FFF2-40B4-BE49-F238E27FC236}">
                <a16:creationId xmlns:a16="http://schemas.microsoft.com/office/drawing/2014/main" id="{FDCD62BB-F134-412E-AF5B-602B0445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5679" y="750337"/>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4D76F-AD4B-F4BD-0077-AF34FB0595EE}"/>
              </a:ext>
            </a:extLst>
          </p:cNvPr>
          <p:cNvSpPr>
            <a:spLocks noGrp="1"/>
          </p:cNvSpPr>
          <p:nvPr>
            <p:ph type="title"/>
          </p:nvPr>
        </p:nvSpPr>
        <p:spPr>
          <a:xfrm>
            <a:off x="4130340" y="1066800"/>
            <a:ext cx="3931320" cy="2267193"/>
          </a:xfrm>
        </p:spPr>
        <p:txBody>
          <a:bodyPr vert="horz" lIns="91440" tIns="45720" rIns="91440" bIns="45720" rtlCol="0" anchor="b">
            <a:normAutofit/>
          </a:bodyPr>
          <a:lstStyle/>
          <a:p>
            <a:pPr algn="ctr"/>
            <a:r>
              <a:rPr lang="el-GR" sz="2800" cap="all" spc="390" dirty="0"/>
              <a:t>Βιώσιμες αλυσίδες εφοδιασμού</a:t>
            </a:r>
            <a:endParaRPr lang="en-US" sz="2800" kern="1200" cap="all" spc="390" baseline="0" dirty="0">
              <a:solidFill>
                <a:schemeClr val="tx2"/>
              </a:solidFill>
              <a:latin typeface="+mj-lt"/>
              <a:ea typeface="+mj-ea"/>
              <a:cs typeface="+mj-cs"/>
            </a:endParaRPr>
          </a:p>
        </p:txBody>
      </p:sp>
      <p:grpSp>
        <p:nvGrpSpPr>
          <p:cNvPr id="18" name="Group 17">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51234"/>
            <a:ext cx="867485" cy="115439"/>
            <a:chOff x="8910933" y="1861308"/>
            <a:chExt cx="867485" cy="115439"/>
          </a:xfrm>
        </p:grpSpPr>
        <p:sp>
          <p:nvSpPr>
            <p:cNvPr id="19" name="Rectangle 18">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636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a:xfrm>
            <a:off x="1028700" y="1533236"/>
            <a:ext cx="10134600" cy="4598009"/>
          </a:xfrm>
        </p:spPr>
        <p:txBody>
          <a:bodyPr/>
          <a:lstStyle/>
          <a:p>
            <a:r>
              <a:rPr lang="el-GR" dirty="0"/>
              <a:t>Σήμερα, λόγω των ενεργειών της ανθρωπότητας, οι επιχειρήσεις και οι ενδιαφερόμενοι φορείς δίνουν μεγαλύτερη προσοχή στην κατάσταση του περιβάλλοντος και στην ευημερία της κοινωνίας. </a:t>
            </a:r>
          </a:p>
          <a:p>
            <a:r>
              <a:rPr lang="el-GR" dirty="0"/>
              <a:t>Λόγω αυτών των ενεργειών, τα ενδιαφερόμενα μέρη (</a:t>
            </a:r>
            <a:r>
              <a:rPr lang="el-GR" dirty="0" err="1"/>
              <a:t>stakeholders</a:t>
            </a:r>
            <a:r>
              <a:rPr lang="el-GR" dirty="0"/>
              <a:t>) ασκούν πίεση στις εν λόγω εταιρείες και οργανισμούς, ώστε οι εταιρείες να παρουσιάζουν τις διαδικασίες παραγωγής τους, τη χρήση των πόρων και τις διάφορες βιώσιμες δραστηριότητες που κάνουν για το καλό της κοινωνίας.</a:t>
            </a:r>
          </a:p>
          <a:p>
            <a:r>
              <a:rPr lang="el-GR" dirty="0"/>
              <a:t>Έτσι, υπάρχουν πολλοί ερευνητές και ακαδημαϊκοί που δίνουν προσοχή στη βιώσιμη διαχείριση της αλυσίδας εφοδιασμού (</a:t>
            </a:r>
            <a:r>
              <a:rPr lang="el-GR" dirty="0" err="1"/>
              <a:t>Sustainable</a:t>
            </a:r>
            <a:r>
              <a:rPr lang="el-GR" dirty="0"/>
              <a:t> </a:t>
            </a:r>
            <a:r>
              <a:rPr lang="el-GR" dirty="0" err="1"/>
              <a:t>Supply</a:t>
            </a:r>
            <a:r>
              <a:rPr lang="el-GR" dirty="0"/>
              <a:t> </a:t>
            </a:r>
            <a:r>
              <a:rPr lang="el-GR" dirty="0" err="1"/>
              <a:t>Chain</a:t>
            </a:r>
            <a:r>
              <a:rPr lang="el-GR" dirty="0"/>
              <a:t> </a:t>
            </a:r>
            <a:r>
              <a:rPr lang="el-GR" dirty="0" err="1"/>
              <a:t>Management</a:t>
            </a:r>
            <a:r>
              <a:rPr lang="el-GR" dirty="0"/>
              <a:t> – SSCM)</a:t>
            </a:r>
            <a:endParaRPr lang="en-US" dirty="0"/>
          </a:p>
        </p:txBody>
      </p:sp>
    </p:spTree>
    <p:extLst>
      <p:ext uri="{BB962C8B-B14F-4D97-AF65-F5344CB8AC3E}">
        <p14:creationId xmlns:p14="http://schemas.microsoft.com/office/powerpoint/2010/main" val="428196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D3A204-C8CD-5E3A-FC2F-630AAE9484B4}"/>
              </a:ext>
            </a:extLst>
          </p:cNvPr>
          <p:cNvSpPr>
            <a:spLocks noGrp="1"/>
          </p:cNvSpPr>
          <p:nvPr>
            <p:ph type="title"/>
          </p:nvPr>
        </p:nvSpPr>
        <p:spPr/>
        <p:txBody>
          <a:bodyPr/>
          <a:lstStyle/>
          <a:p>
            <a:r>
              <a:rPr lang="el-GR" dirty="0"/>
              <a:t>Προτεινόμενα </a:t>
            </a:r>
            <a:r>
              <a:rPr lang="el-GR" dirty="0" err="1"/>
              <a:t>Συγγράματα</a:t>
            </a:r>
            <a:endParaRPr lang="en-US" dirty="0"/>
          </a:p>
        </p:txBody>
      </p:sp>
      <p:sp>
        <p:nvSpPr>
          <p:cNvPr id="3" name="Θέση περιεχομένου 2">
            <a:extLst>
              <a:ext uri="{FF2B5EF4-FFF2-40B4-BE49-F238E27FC236}">
                <a16:creationId xmlns:a16="http://schemas.microsoft.com/office/drawing/2014/main" id="{83C84761-071D-A4EC-35E7-73A00CCEF0CE}"/>
              </a:ext>
            </a:extLst>
          </p:cNvPr>
          <p:cNvSpPr>
            <a:spLocks noGrp="1"/>
          </p:cNvSpPr>
          <p:nvPr>
            <p:ph idx="1"/>
          </p:nvPr>
        </p:nvSpPr>
        <p:spPr/>
        <p:txBody>
          <a:bodyPr/>
          <a:lstStyle/>
          <a:p>
            <a:endParaRPr lang="el-GR" dirty="0"/>
          </a:p>
          <a:p>
            <a:pPr marL="342900" indent="-342900">
              <a:buFont typeface="Arial" panose="020B0604020202020204" pitchFamily="34" charset="0"/>
              <a:buChar char="•"/>
            </a:pPr>
            <a:r>
              <a:rPr lang="el-GR" dirty="0"/>
              <a:t>Ν. Παπαβασιλείου – Γ. </a:t>
            </a:r>
            <a:r>
              <a:rPr lang="el-GR" dirty="0" err="1"/>
              <a:t>Μπάλτας</a:t>
            </a:r>
            <a:r>
              <a:rPr lang="el-GR" dirty="0"/>
              <a:t>, «Διοίκηση Δικτύων Διανομής &amp; </a:t>
            </a:r>
            <a:r>
              <a:rPr lang="en-US" dirty="0"/>
              <a:t>Logistics», </a:t>
            </a:r>
            <a:r>
              <a:rPr lang="en-US" dirty="0" err="1"/>
              <a:t>Rosili</a:t>
            </a:r>
            <a:r>
              <a:rPr lang="en-US" dirty="0"/>
              <a:t>, 2003.</a:t>
            </a:r>
          </a:p>
          <a:p>
            <a:pPr marL="342900" indent="-342900">
              <a:buFont typeface="Arial" panose="020B0604020202020204" pitchFamily="34" charset="0"/>
              <a:buChar char="•"/>
            </a:pPr>
            <a:r>
              <a:rPr lang="el-GR" dirty="0"/>
              <a:t>Δ. </a:t>
            </a:r>
            <a:r>
              <a:rPr lang="el-GR" dirty="0" err="1"/>
              <a:t>Κάμπης</a:t>
            </a:r>
            <a:r>
              <a:rPr lang="el-GR" dirty="0"/>
              <a:t>, «Σημειώσεις και Μελέτες Περιπτώσεων Καναλιών ΜΚΤ», 2018.</a:t>
            </a:r>
          </a:p>
          <a:p>
            <a:pPr marL="342900" indent="-342900">
              <a:buFont typeface="Arial" panose="020B0604020202020204" pitchFamily="34" charset="0"/>
              <a:buChar char="•"/>
            </a:pPr>
            <a:r>
              <a:rPr lang="en-US" dirty="0"/>
              <a:t>Bert Rosenbloom, “Marketing Channels: A Management Perspective”, 8th Ed.,2013 South Western, Cengage Learning.</a:t>
            </a:r>
          </a:p>
          <a:p>
            <a:endParaRPr lang="en-US" dirty="0"/>
          </a:p>
        </p:txBody>
      </p:sp>
    </p:spTree>
    <p:extLst>
      <p:ext uri="{BB962C8B-B14F-4D97-AF65-F5344CB8AC3E}">
        <p14:creationId xmlns:p14="http://schemas.microsoft.com/office/powerpoint/2010/main" val="498091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a:xfrm>
            <a:off x="1028700" y="868218"/>
            <a:ext cx="10134600" cy="5263027"/>
          </a:xfrm>
        </p:spPr>
        <p:txBody>
          <a:bodyPr>
            <a:normAutofit/>
          </a:bodyPr>
          <a:lstStyle/>
          <a:p>
            <a:r>
              <a:rPr lang="el-GR" dirty="0"/>
              <a:t>Οι ερευνητές έχουν καταβάλει πολλές προσπάθειες τα τελευταία χρόνια προκειμένου να μελετήσουν τη βιωσιμότητα της αλυσίδας εφοδιασμού, αλλά όλες οι μελέτες αφορούσαν τον περιβαλλοντικό και οικονομικό πυλώνα και </a:t>
            </a:r>
            <a:r>
              <a:rPr lang="el-GR" u="sng" dirty="0"/>
              <a:t>πολύ λίγες τον κοινωνικό</a:t>
            </a:r>
            <a:r>
              <a:rPr lang="el-GR" dirty="0"/>
              <a:t>.</a:t>
            </a:r>
          </a:p>
          <a:p>
            <a:r>
              <a:rPr lang="el-GR" b="1" dirty="0"/>
              <a:t>Οι καταναλωτές και οι ενδιαφερόμενοι φορείς έχουν γίνει πλέον πιο ευαίσθητοι για το περιβάλλον και την κοινωνία</a:t>
            </a:r>
            <a:r>
              <a:rPr lang="el-GR" dirty="0"/>
              <a:t>. </a:t>
            </a:r>
          </a:p>
          <a:p>
            <a:r>
              <a:rPr lang="el-GR" dirty="0"/>
              <a:t>Ορισμένοι μελετητές απέδειξαν ότι πολλοί καταναλωτές προτιμούν να αγοράζουν προϊόντα από επιχειρήσεις που είναι φιλικές προς το περιβάλλον και νοιάζονται περισσότερο για την κοινωνία.</a:t>
            </a:r>
          </a:p>
          <a:p>
            <a:r>
              <a:rPr lang="el-GR" dirty="0"/>
              <a:t>Οι πελάτες και οι άλλοι ενδιαφερόμενοι γενικά (τοπική κοινωνία) </a:t>
            </a:r>
            <a:r>
              <a:rPr lang="el-GR" u="sng" dirty="0"/>
              <a:t>δεν κάνουν διακρίσεις μεταξύ των εταιρειών μιας αλυσίδας</a:t>
            </a:r>
            <a:r>
              <a:rPr lang="el-GR" dirty="0"/>
              <a:t>. Συνεπώς, όλες οι εταιρείες θα πρέπει να ακολουθούν τους ίδιους κανόνες, ώστε να μην έχουν αρνητικό αντίκτυπο στην «ηγέτιδα εταιρεία» και κατ' επέκταση στις υπόλοιπες εταιρείας μέσα στην αλυσίδα. </a:t>
            </a:r>
            <a:endParaRPr lang="en-US" dirty="0"/>
          </a:p>
        </p:txBody>
      </p:sp>
    </p:spTree>
    <p:extLst>
      <p:ext uri="{BB962C8B-B14F-4D97-AF65-F5344CB8AC3E}">
        <p14:creationId xmlns:p14="http://schemas.microsoft.com/office/powerpoint/2010/main" val="5152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l-GR" dirty="0"/>
              <a:t>Ορισμός Βιώσιμης Εφοδιαστικής Αλυσίδας</a:t>
            </a:r>
            <a:endParaRPr lang="en-US" dirty="0"/>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normAutofit/>
          </a:bodyPr>
          <a:lstStyle/>
          <a:p>
            <a:r>
              <a:rPr lang="el-GR" dirty="0"/>
              <a:t>Οι δύο επικρατέστεροι ορισμοί είναι οι εξής:</a:t>
            </a:r>
          </a:p>
          <a:p>
            <a:pPr marL="342900" indent="-342900">
              <a:buFont typeface="Arial" panose="020B0604020202020204" pitchFamily="34" charset="0"/>
              <a:buChar char="•"/>
            </a:pPr>
            <a:r>
              <a:rPr lang="el-GR" dirty="0"/>
              <a:t>σύμφωνα με τους </a:t>
            </a:r>
            <a:r>
              <a:rPr lang="el-GR" dirty="0" err="1"/>
              <a:t>Seuring</a:t>
            </a:r>
            <a:r>
              <a:rPr lang="el-GR" dirty="0"/>
              <a:t> και </a:t>
            </a:r>
            <a:r>
              <a:rPr lang="el-GR" dirty="0" err="1"/>
              <a:t>Müller</a:t>
            </a:r>
            <a:r>
              <a:rPr lang="el-GR" dirty="0"/>
              <a:t> (2008) (σελ. 1700) είναι "...η διαχείριση των υλικών, πληροφοριών και χρηματικών κεφαλαίων καθώς και η συνεργασία μεταξύ των εταιρειών κατά μήκος της αλυσίδας εφοδιασμού, λαμβάνοντας στόχους και από τις τρεις διαστάσεις της βιώσιμης ανάπτυξης",</a:t>
            </a:r>
          </a:p>
          <a:p>
            <a:pPr marL="342900" indent="-342900">
              <a:buFont typeface="Arial" panose="020B0604020202020204" pitchFamily="34" charset="0"/>
              <a:buChar char="•"/>
            </a:pPr>
            <a:r>
              <a:rPr lang="el-GR" dirty="0"/>
              <a:t>ενώ οι </a:t>
            </a:r>
            <a:r>
              <a:rPr lang="el-GR" dirty="0" err="1"/>
              <a:t>Carter</a:t>
            </a:r>
            <a:r>
              <a:rPr lang="el-GR" dirty="0"/>
              <a:t> και </a:t>
            </a:r>
            <a:r>
              <a:rPr lang="el-GR" dirty="0" err="1"/>
              <a:t>Roger</a:t>
            </a:r>
            <a:r>
              <a:rPr lang="el-GR" dirty="0"/>
              <a:t> (2008) (σελ. 368) ορίζουν ως "...τη στρατηγική, ενσωμάτωση και επίτευξη των κοινωνικών, περιβαλλοντικών και οικονομικών στόχων του οργανισμού, στο συστηματικό συντονισμό των βασικών διεπιχειρησιακών διαδικασιών, για τη βελτίωση της μακροπρόθεσμης οικονομικής επίδοσης της μεμονωμένης εταιρείας αλλά και της αλυσίδας εφοδιασμού".</a:t>
            </a:r>
            <a:endParaRPr lang="en-US" dirty="0"/>
          </a:p>
        </p:txBody>
      </p:sp>
    </p:spTree>
    <p:extLst>
      <p:ext uri="{BB962C8B-B14F-4D97-AF65-F5344CB8AC3E}">
        <p14:creationId xmlns:p14="http://schemas.microsoft.com/office/powerpoint/2010/main" val="3366170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l-GR" dirty="0"/>
              <a:t>Δραστηριότητες «</a:t>
            </a:r>
            <a:r>
              <a:rPr lang="en-US" dirty="0"/>
              <a:t>SSCM»</a:t>
            </a:r>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normAutofit/>
          </a:bodyPr>
          <a:lstStyle/>
          <a:p>
            <a:r>
              <a:rPr lang="el-GR" dirty="0"/>
              <a:t>Οι δραστηριότητες «SSCM» που έχουν συζητηθεί στη βιβλιογραφική ανασκόπηση συνοψίζονται παρακάτω:</a:t>
            </a:r>
          </a:p>
          <a:p>
            <a:pPr marL="342900" indent="-342900">
              <a:buFont typeface="Arial" panose="020B0604020202020204" pitchFamily="34" charset="0"/>
              <a:buChar char="•"/>
            </a:pPr>
            <a:r>
              <a:rPr lang="el-GR" dirty="0"/>
              <a:t>Βιώσιμος σχεδιασμός και συσκευασία.</a:t>
            </a:r>
          </a:p>
          <a:p>
            <a:pPr marL="342900" indent="-342900">
              <a:buFont typeface="Arial" panose="020B0604020202020204" pitchFamily="34" charset="0"/>
              <a:buChar char="•"/>
            </a:pPr>
            <a:r>
              <a:rPr lang="el-GR" dirty="0"/>
              <a:t>Βιώσιμη παραγωγή.</a:t>
            </a:r>
          </a:p>
          <a:p>
            <a:pPr marL="342900" indent="-342900">
              <a:buFont typeface="Arial" panose="020B0604020202020204" pitchFamily="34" charset="0"/>
              <a:buChar char="•"/>
            </a:pPr>
            <a:r>
              <a:rPr lang="el-GR" dirty="0"/>
              <a:t>Βιώσιμη μεταφορά.</a:t>
            </a:r>
          </a:p>
          <a:p>
            <a:pPr marL="342900" indent="-342900">
              <a:buFont typeface="Arial" panose="020B0604020202020204" pitchFamily="34" charset="0"/>
              <a:buChar char="•"/>
            </a:pPr>
            <a:r>
              <a:rPr lang="el-GR" dirty="0"/>
              <a:t>Βιώσιμη αγορά.</a:t>
            </a:r>
            <a:endParaRPr lang="en-US" dirty="0"/>
          </a:p>
        </p:txBody>
      </p:sp>
    </p:spTree>
    <p:extLst>
      <p:ext uri="{BB962C8B-B14F-4D97-AF65-F5344CB8AC3E}">
        <p14:creationId xmlns:p14="http://schemas.microsoft.com/office/powerpoint/2010/main" val="189956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l-GR" dirty="0"/>
              <a:t>Κοινωνική Βιώσιμη Εφοδιαστική Αλυσίδα</a:t>
            </a:r>
            <a:endParaRPr lang="en-US" dirty="0"/>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normAutofit fontScale="92500" lnSpcReduction="20000"/>
          </a:bodyPr>
          <a:lstStyle/>
          <a:p>
            <a:r>
              <a:rPr lang="el-GR" dirty="0"/>
              <a:t>Οι προσπάθειες για την προώθηση της οικονομικής και περιβαλλοντικής βιωσιμότητας έχουν λάβει τη μεγαλύτερη προσοχή στη βιβλιογραφία και στην πράξη. Ωστόσο, η κοινωνική βιωσιμότητα έχει τύχει λιγότερης προσοχής (</a:t>
            </a:r>
            <a:r>
              <a:rPr lang="el-GR" dirty="0" err="1"/>
              <a:t>Mani</a:t>
            </a:r>
            <a:r>
              <a:rPr lang="el-GR" dirty="0"/>
              <a:t> κ.ά., 2016) και ειδικότερα μέσα στις αλυσίδες εφοδιασμού (</a:t>
            </a:r>
            <a:r>
              <a:rPr lang="el-GR" dirty="0" err="1"/>
              <a:t>Mirzaei</a:t>
            </a:r>
            <a:r>
              <a:rPr lang="el-GR" dirty="0"/>
              <a:t> &amp; </a:t>
            </a:r>
            <a:r>
              <a:rPr lang="el-GR" dirty="0" err="1"/>
              <a:t>Shokouhyar</a:t>
            </a:r>
            <a:r>
              <a:rPr lang="el-GR" dirty="0"/>
              <a:t>, 2023).</a:t>
            </a:r>
          </a:p>
          <a:p>
            <a:r>
              <a:rPr lang="el-GR" dirty="0"/>
              <a:t>Η κοινωνική βιωσιμότητα της αλυσίδας εφοδιασμού ως διαχείριση των κοινωνικών ζητημάτων, περιλαμβάνει:</a:t>
            </a:r>
          </a:p>
          <a:p>
            <a:pPr marL="342900" indent="-342900">
              <a:buFont typeface="Arial" panose="020B0604020202020204" pitchFamily="34" charset="0"/>
              <a:buChar char="•"/>
            </a:pPr>
            <a:r>
              <a:rPr lang="el-GR" dirty="0"/>
              <a:t>την ισότητα,</a:t>
            </a:r>
          </a:p>
          <a:p>
            <a:pPr marL="342900" indent="-342900">
              <a:buFont typeface="Arial" panose="020B0604020202020204" pitchFamily="34" charset="0"/>
              <a:buChar char="•"/>
            </a:pPr>
            <a:r>
              <a:rPr lang="el-GR" dirty="0"/>
              <a:t>την ασφάλεια,</a:t>
            </a:r>
          </a:p>
          <a:p>
            <a:pPr marL="342900" indent="-342900">
              <a:buFont typeface="Arial" panose="020B0604020202020204" pitchFamily="34" charset="0"/>
              <a:buChar char="•"/>
            </a:pPr>
            <a:r>
              <a:rPr lang="el-GR" dirty="0"/>
              <a:t>τα εργασιακά δικαιώματα,</a:t>
            </a:r>
          </a:p>
          <a:p>
            <a:pPr marL="342900" indent="-342900">
              <a:buFont typeface="Arial" panose="020B0604020202020204" pitchFamily="34" charset="0"/>
              <a:buChar char="•"/>
            </a:pPr>
            <a:r>
              <a:rPr lang="el-GR" dirty="0"/>
              <a:t>τη φιλανθρωπία, και</a:t>
            </a:r>
          </a:p>
          <a:p>
            <a:pPr marL="342900" indent="-342900">
              <a:buFont typeface="Arial" panose="020B0604020202020204" pitchFamily="34" charset="0"/>
              <a:buChar char="•"/>
            </a:pPr>
            <a:r>
              <a:rPr lang="el-GR" dirty="0"/>
              <a:t>την υπευθυνότητα των προϊόντων.</a:t>
            </a:r>
            <a:endParaRPr lang="en-US" dirty="0"/>
          </a:p>
        </p:txBody>
      </p:sp>
    </p:spTree>
    <p:extLst>
      <p:ext uri="{BB962C8B-B14F-4D97-AF65-F5344CB8AC3E}">
        <p14:creationId xmlns:p14="http://schemas.microsoft.com/office/powerpoint/2010/main" val="4091848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r>
              <a:rPr lang="el-GR" dirty="0"/>
              <a:t>Για να συζητηθούν και αναλυθούν περαιτέρω τα κοινωνικά ζητήματα στην αλυσίδα εφοδιασμού, πρέπει πρώτα να κατανοηθεί: </a:t>
            </a:r>
            <a:r>
              <a:rPr lang="el-GR" u="sng" dirty="0"/>
              <a:t>απέναντι σε ποιον πρέπει να είναι κοινωνικά υπεύθυνη μια επιχείρηση και ποια ζητήματα πρέπει να αντιμετωπιστούν </a:t>
            </a:r>
            <a:r>
              <a:rPr lang="el-GR" dirty="0"/>
              <a:t>(</a:t>
            </a:r>
            <a:r>
              <a:rPr lang="el-GR" dirty="0" err="1"/>
              <a:t>Mani</a:t>
            </a:r>
            <a:r>
              <a:rPr lang="el-GR" dirty="0"/>
              <a:t> κ.ά., 2016). </a:t>
            </a:r>
          </a:p>
          <a:p>
            <a:r>
              <a:rPr lang="el-GR" dirty="0"/>
              <a:t>Η επιχείρηση πρέπει να ανταποκρίνεται κοινωνικά σε όλα τα ενδιαφερόμενα μέρη για να επιτύχει το βιώσιμο πλεονέκτημα που επιδιώκει (</a:t>
            </a:r>
            <a:r>
              <a:rPr lang="el-GR" dirty="0" err="1"/>
              <a:t>Sodhi</a:t>
            </a:r>
            <a:r>
              <a:rPr lang="el-GR" dirty="0"/>
              <a:t>, 2015).</a:t>
            </a:r>
          </a:p>
          <a:p>
            <a:r>
              <a:rPr lang="el-GR" dirty="0"/>
              <a:t>Οι μελετητές τονίζουν ότι η </a:t>
            </a:r>
            <a:r>
              <a:rPr lang="el-GR" b="1" dirty="0"/>
              <a:t>κοινωνική υπευθυνότητα </a:t>
            </a:r>
            <a:r>
              <a:rPr lang="el-GR" dirty="0"/>
              <a:t>και η </a:t>
            </a:r>
            <a:r>
              <a:rPr lang="el-GR" b="1" dirty="0"/>
              <a:t>εταιρική κοινωνική ευθύνη </a:t>
            </a:r>
            <a:r>
              <a:rPr lang="el-GR" dirty="0"/>
              <a:t>σημαίνουν την ενσωμάτωση ηθικών αρχών στις πρακτικές της αλυσίδας εφοδιασμού.</a:t>
            </a:r>
            <a:endParaRPr lang="en-US" dirty="0"/>
          </a:p>
        </p:txBody>
      </p:sp>
      <p:sp>
        <p:nvSpPr>
          <p:cNvPr id="4" name="Τίτλος 1">
            <a:extLst>
              <a:ext uri="{FF2B5EF4-FFF2-40B4-BE49-F238E27FC236}">
                <a16:creationId xmlns:a16="http://schemas.microsoft.com/office/drawing/2014/main" id="{F2414715-A009-38FA-C3AB-2E1EEAD6673C}"/>
              </a:ext>
            </a:extLst>
          </p:cNvPr>
          <p:cNvSpPr>
            <a:spLocks noGrp="1"/>
          </p:cNvSpPr>
          <p:nvPr>
            <p:ph type="title"/>
          </p:nvPr>
        </p:nvSpPr>
        <p:spPr>
          <a:xfrm>
            <a:off x="1028700" y="723900"/>
            <a:ext cx="10134600" cy="1288489"/>
          </a:xfrm>
        </p:spPr>
        <p:txBody>
          <a:bodyPr/>
          <a:lstStyle/>
          <a:p>
            <a:r>
              <a:rPr lang="el-GR" dirty="0"/>
              <a:t>Κοινωνική Βιώσιμη Εφοδιαστική Αλυσίδα</a:t>
            </a:r>
            <a:endParaRPr lang="en-US" dirty="0"/>
          </a:p>
        </p:txBody>
      </p:sp>
    </p:spTree>
    <p:extLst>
      <p:ext uri="{BB962C8B-B14F-4D97-AF65-F5344CB8AC3E}">
        <p14:creationId xmlns:p14="http://schemas.microsoft.com/office/powerpoint/2010/main" val="2387460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r>
              <a:rPr lang="el-GR" dirty="0"/>
              <a:t>Οι </a:t>
            </a:r>
            <a:r>
              <a:rPr lang="el-GR" dirty="0" err="1"/>
              <a:t>Hall</a:t>
            </a:r>
            <a:r>
              <a:rPr lang="el-GR" dirty="0"/>
              <a:t> και </a:t>
            </a:r>
            <a:r>
              <a:rPr lang="el-GR" dirty="0" err="1"/>
              <a:t>Matos</a:t>
            </a:r>
            <a:r>
              <a:rPr lang="el-GR" dirty="0"/>
              <a:t> (2010) τονίζουν ότι η κοινωνική διάσταση της βιώσιμης ανάπτυξης αναδεικνύεται ως η </a:t>
            </a:r>
            <a:r>
              <a:rPr lang="el-GR" b="1" dirty="0"/>
              <a:t>βασική πρόκληση </a:t>
            </a:r>
            <a:r>
              <a:rPr lang="el-GR" dirty="0"/>
              <a:t>στις βιώσιμες αλυσίδες εφοδιασμού, λόγω του γεγονότος ότι οι εταιρείες πρέπει να εμπλέκουν ένα ευρύ φάσμα ενδιαφερόμενων μερών με διαφορετικούς στόχους, απαιτήσεις και απόψεις που μπορεί να ερμηνεύουν διαφορετικά την ίδια κατάσταση.</a:t>
            </a:r>
          </a:p>
          <a:p>
            <a:endParaRPr lang="el-GR" dirty="0"/>
          </a:p>
          <a:p>
            <a:r>
              <a:rPr lang="el-GR" dirty="0"/>
              <a:t>Μέσω της </a:t>
            </a:r>
            <a:r>
              <a:rPr lang="el-GR" b="1" dirty="0"/>
              <a:t>διαφάνειας</a:t>
            </a:r>
            <a:r>
              <a:rPr lang="el-GR" dirty="0"/>
              <a:t> θα μπορούσε να επιτευχθεί το παραπάνω.</a:t>
            </a:r>
            <a:endParaRPr lang="en-US" dirty="0"/>
          </a:p>
        </p:txBody>
      </p:sp>
      <p:sp>
        <p:nvSpPr>
          <p:cNvPr id="4" name="Τίτλος 1">
            <a:extLst>
              <a:ext uri="{FF2B5EF4-FFF2-40B4-BE49-F238E27FC236}">
                <a16:creationId xmlns:a16="http://schemas.microsoft.com/office/drawing/2014/main" id="{14923C3C-6917-BD9D-6B1E-7B064808384C}"/>
              </a:ext>
            </a:extLst>
          </p:cNvPr>
          <p:cNvSpPr>
            <a:spLocks noGrp="1"/>
          </p:cNvSpPr>
          <p:nvPr>
            <p:ph type="title"/>
          </p:nvPr>
        </p:nvSpPr>
        <p:spPr>
          <a:xfrm>
            <a:off x="1028700" y="723900"/>
            <a:ext cx="10134600" cy="1288489"/>
          </a:xfrm>
        </p:spPr>
        <p:txBody>
          <a:bodyPr/>
          <a:lstStyle/>
          <a:p>
            <a:r>
              <a:rPr lang="el-GR" dirty="0"/>
              <a:t>Κοινωνική Βιώσιμη Εφοδιαστική Αλυσίδα</a:t>
            </a:r>
            <a:endParaRPr lang="en-US" dirty="0"/>
          </a:p>
        </p:txBody>
      </p:sp>
    </p:spTree>
    <p:extLst>
      <p:ext uri="{BB962C8B-B14F-4D97-AF65-F5344CB8AC3E}">
        <p14:creationId xmlns:p14="http://schemas.microsoft.com/office/powerpoint/2010/main" val="2154762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l-GR" dirty="0"/>
              <a:t>Περιβαλλοντική Βιώσιμη Εφοδιαστική Αλυσίδα</a:t>
            </a:r>
            <a:endParaRPr lang="en-US" dirty="0"/>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r>
              <a:rPr lang="el-GR" dirty="0"/>
              <a:t>Ο ορισμός της βιώσιμης διαχείρισης της αλυσίδας εφοδιασμού υποδηλώνει ότι για να επιτύχει ένα αποδεκτό επίπεδο βιωσιμότητας, μια επιχείρηση θα πρέπει να αντιμετωπίσει περιβαλλοντικά ή οικολογικά ζητήματα μαζί με την τήρηση των κοινωνικών προτύπων σε όλα τα επίπεδα της αλυσίδας εφοδιασμού της.</a:t>
            </a:r>
          </a:p>
          <a:p>
            <a:r>
              <a:rPr lang="el-GR" dirty="0"/>
              <a:t>Στόχος μιας βιώσιμης αλυσίδας εφοδιασμού είναι η απομάκρυνση από αγαθά και υπηρεσίες που επηρεάζουν αρνητικά το περιβάλλον και, αντίθετα, η προώθηση μιας αγοράς που αγκαλιάζει τις περιβαλλοντικές αρχές.</a:t>
            </a:r>
            <a:endParaRPr lang="en-US" dirty="0"/>
          </a:p>
        </p:txBody>
      </p:sp>
    </p:spTree>
    <p:extLst>
      <p:ext uri="{BB962C8B-B14F-4D97-AF65-F5344CB8AC3E}">
        <p14:creationId xmlns:p14="http://schemas.microsoft.com/office/powerpoint/2010/main" val="4259806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r>
              <a:rPr lang="el-GR" dirty="0"/>
              <a:t>Όσο περισσότερες εταιρείες αγοράζουν από βιώσιμους προμηθευτές, </a:t>
            </a:r>
            <a:r>
              <a:rPr lang="el-GR" b="1" dirty="0"/>
              <a:t>τόσο μεγαλύτερη είναι η ενσωμάτωση </a:t>
            </a:r>
            <a:r>
              <a:rPr lang="el-GR" dirty="0"/>
              <a:t>βιώσιμων πρακτικών σε ολόκληρη την αλυσίδα εφοδιασμού. Μια τέτοια δραστηριότητα παρακινεί την αλυσίδα εφοδιασμού να λάβει προληπτικά μέτρα που θα αυξήσουν τις πιθανότητές της να συνεργαστεί με υπεύθυνους, οικονομικά βιώσιμους οργανισμούς. </a:t>
            </a:r>
          </a:p>
          <a:p>
            <a:r>
              <a:rPr lang="el-GR" dirty="0"/>
              <a:t>Ένα </a:t>
            </a:r>
            <a:r>
              <a:rPr lang="el-GR" u="sng" dirty="0"/>
              <a:t>καταχωρημένο σύστημα περιβαλλοντικής διαχείρισης </a:t>
            </a:r>
            <a:r>
              <a:rPr lang="el-GR" dirty="0"/>
              <a:t>είναι ένας τρόπος με τον οποίο οι επιχειρήσεις μπορούν να κινηθούν προς την κατεύθυνση του βιώσιμου σχεδιασμού της αλυσίδας εφοδιασμού.</a:t>
            </a:r>
            <a:endParaRPr lang="en-US" dirty="0"/>
          </a:p>
        </p:txBody>
      </p:sp>
      <p:sp>
        <p:nvSpPr>
          <p:cNvPr id="4" name="Τίτλος 1">
            <a:extLst>
              <a:ext uri="{FF2B5EF4-FFF2-40B4-BE49-F238E27FC236}">
                <a16:creationId xmlns:a16="http://schemas.microsoft.com/office/drawing/2014/main" id="{779E8BD1-6077-E251-27E6-34F6BDC3BE47}"/>
              </a:ext>
            </a:extLst>
          </p:cNvPr>
          <p:cNvSpPr>
            <a:spLocks noGrp="1"/>
          </p:cNvSpPr>
          <p:nvPr>
            <p:ph type="title"/>
          </p:nvPr>
        </p:nvSpPr>
        <p:spPr>
          <a:xfrm>
            <a:off x="1028700" y="723900"/>
            <a:ext cx="10134600" cy="1288489"/>
          </a:xfrm>
        </p:spPr>
        <p:txBody>
          <a:bodyPr/>
          <a:lstStyle/>
          <a:p>
            <a:r>
              <a:rPr lang="el-GR" dirty="0"/>
              <a:t>Περιβαλλοντική Βιώσιμη Εφοδιαστική Αλυσίδα</a:t>
            </a:r>
            <a:endParaRPr lang="en-US" dirty="0"/>
          </a:p>
        </p:txBody>
      </p:sp>
    </p:spTree>
    <p:extLst>
      <p:ext uri="{BB962C8B-B14F-4D97-AF65-F5344CB8AC3E}">
        <p14:creationId xmlns:p14="http://schemas.microsoft.com/office/powerpoint/2010/main" val="1050058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r>
              <a:rPr lang="el-GR" dirty="0"/>
              <a:t>Αποσκοπεί στην ενσωμάτωση περιβαλλοντικών ζητημάτων στις διαδικασίες και λειτουργίες της εφοδιαστικής αλυσίδας, όπως:</a:t>
            </a:r>
          </a:p>
          <a:p>
            <a:pPr marL="342900" indent="-342900">
              <a:buFont typeface="Arial" panose="020B0604020202020204" pitchFamily="34" charset="0"/>
              <a:buChar char="•"/>
            </a:pPr>
            <a:r>
              <a:rPr lang="el-GR" dirty="0"/>
              <a:t>ο σχεδιασμός προϊόντων, </a:t>
            </a:r>
          </a:p>
          <a:p>
            <a:pPr marL="342900" indent="-342900">
              <a:buFont typeface="Arial" panose="020B0604020202020204" pitchFamily="34" charset="0"/>
              <a:buChar char="•"/>
            </a:pPr>
            <a:r>
              <a:rPr lang="el-GR" dirty="0"/>
              <a:t>η επιλογή προμηθευτών, </a:t>
            </a:r>
          </a:p>
          <a:p>
            <a:pPr marL="342900" indent="-342900">
              <a:buFont typeface="Arial" panose="020B0604020202020204" pitchFamily="34" charset="0"/>
              <a:buChar char="•"/>
            </a:pPr>
            <a:r>
              <a:rPr lang="el-GR" dirty="0"/>
              <a:t>οι λειτουργίες, </a:t>
            </a:r>
          </a:p>
          <a:p>
            <a:pPr marL="342900" indent="-342900">
              <a:buFont typeface="Arial" panose="020B0604020202020204" pitchFamily="34" charset="0"/>
              <a:buChar char="•"/>
            </a:pPr>
            <a:r>
              <a:rPr lang="el-GR" dirty="0"/>
              <a:t>οι μεταφορές, καθώς και </a:t>
            </a:r>
          </a:p>
          <a:p>
            <a:pPr marL="342900" indent="-342900">
              <a:buFont typeface="Arial" panose="020B0604020202020204" pitchFamily="34" charset="0"/>
              <a:buChar char="•"/>
            </a:pPr>
            <a:r>
              <a:rPr lang="el-GR" dirty="0"/>
              <a:t>η διαχείριση των χρησιμοποιημένων προϊόντων στο τέλος του κύκλου ζωής τους.</a:t>
            </a:r>
            <a:endParaRPr lang="en-US" dirty="0"/>
          </a:p>
        </p:txBody>
      </p:sp>
      <p:sp>
        <p:nvSpPr>
          <p:cNvPr id="4" name="Τίτλος 1">
            <a:extLst>
              <a:ext uri="{FF2B5EF4-FFF2-40B4-BE49-F238E27FC236}">
                <a16:creationId xmlns:a16="http://schemas.microsoft.com/office/drawing/2014/main" id="{3EC3087B-C358-FB7B-5943-6CC5883C0BEA}"/>
              </a:ext>
            </a:extLst>
          </p:cNvPr>
          <p:cNvSpPr>
            <a:spLocks noGrp="1"/>
          </p:cNvSpPr>
          <p:nvPr>
            <p:ph type="title"/>
          </p:nvPr>
        </p:nvSpPr>
        <p:spPr>
          <a:xfrm>
            <a:off x="1028700" y="723900"/>
            <a:ext cx="10134600" cy="1288489"/>
          </a:xfrm>
        </p:spPr>
        <p:txBody>
          <a:bodyPr/>
          <a:lstStyle/>
          <a:p>
            <a:r>
              <a:rPr lang="el-GR" dirty="0"/>
              <a:t>Περιβαλλοντική Βιώσιμη Εφοδιαστική Αλυσίδα</a:t>
            </a:r>
            <a:endParaRPr lang="en-US" dirty="0"/>
          </a:p>
        </p:txBody>
      </p:sp>
    </p:spTree>
    <p:extLst>
      <p:ext uri="{BB962C8B-B14F-4D97-AF65-F5344CB8AC3E}">
        <p14:creationId xmlns:p14="http://schemas.microsoft.com/office/powerpoint/2010/main" val="2573067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l-GR" dirty="0"/>
              <a:t>Οικονομική Βιώσιμη Εφοδιαστική Αλυσίδα</a:t>
            </a:r>
            <a:endParaRPr lang="en-US" dirty="0"/>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r>
              <a:rPr lang="el-GR" dirty="0"/>
              <a:t>Η εφαρμογή περιβαλλοντικών ή κοινωνικών πρωτοβουλιών μπορεί να "</a:t>
            </a:r>
            <a:r>
              <a:rPr lang="el-GR" b="1" dirty="0"/>
              <a:t>αυξήσει το κόστος</a:t>
            </a:r>
            <a:r>
              <a:rPr lang="el-GR" dirty="0"/>
              <a:t>, ιδίως βραχυπρόθεσμα" (</a:t>
            </a:r>
            <a:r>
              <a:rPr lang="el-GR" dirty="0" err="1"/>
              <a:t>Wu</a:t>
            </a:r>
            <a:r>
              <a:rPr lang="el-GR" dirty="0"/>
              <a:t> &amp; </a:t>
            </a:r>
            <a:r>
              <a:rPr lang="el-GR" dirty="0" err="1"/>
              <a:t>Pagell</a:t>
            </a:r>
            <a:r>
              <a:rPr lang="el-GR" dirty="0"/>
              <a:t>, 2011), γεγονός που με τη σειρά του αναδεικνύει τη σημασία της ανάλυσης των συμβιβασμών κατά τη λήψη αποφάσεων όταν η περιβαλλοντική και κοινωνική διάσταση πρέπει να λαμβάνεται υπόψη μαζί με την παραδοσιακή οικονομική διάσταση (</a:t>
            </a:r>
            <a:r>
              <a:rPr lang="el-GR" dirty="0" err="1"/>
              <a:t>Ross</a:t>
            </a:r>
            <a:r>
              <a:rPr lang="el-GR" dirty="0"/>
              <a:t> κ.ά., 2012).</a:t>
            </a:r>
          </a:p>
          <a:p>
            <a:r>
              <a:rPr lang="el-GR" dirty="0"/>
              <a:t>Με τον τρόπο αυτό, οι υπεύθυνοι λήψης αποφάσεων μπορούν να αποκτήσουν σαφή κατανόηση της ανάλυσης «κόστους-οφέλους» των περιβαλλοντικών και κοινωνικών πρωτοβουλιών τόσο στις βραχυπρόθεσμες όσο και στις μακροπρόθεσμες αποφάσεις. Η οικονομική βιωσιμότητα σημαίνει επίσης την επίτευξη οικονομικών στόχων με παράλληλη προστασία του περιβάλλοντος και διασφάλιση της κοινωνίας (</a:t>
            </a:r>
            <a:r>
              <a:rPr lang="el-GR" dirty="0" err="1"/>
              <a:t>Yusuf</a:t>
            </a:r>
            <a:r>
              <a:rPr lang="el-GR" dirty="0"/>
              <a:t> κ.ά., 2013).</a:t>
            </a:r>
            <a:endParaRPr lang="en-US" dirty="0"/>
          </a:p>
        </p:txBody>
      </p:sp>
    </p:spTree>
    <p:extLst>
      <p:ext uri="{BB962C8B-B14F-4D97-AF65-F5344CB8AC3E}">
        <p14:creationId xmlns:p14="http://schemas.microsoft.com/office/powerpoint/2010/main" val="3595211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0" name="Rectangle 49">
            <a:extLst>
              <a:ext uri="{FF2B5EF4-FFF2-40B4-BE49-F238E27FC236}">
                <a16:creationId xmlns:a16="http://schemas.microsoft.com/office/drawing/2014/main" id="{05FB7726-C6A8-44D0-B179-A65DE454D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680561F-A4B5-8DF2-0A5D-FAC3A8FE7E37}"/>
              </a:ext>
            </a:extLst>
          </p:cNvPr>
          <p:cNvPicPr>
            <a:picLocks noChangeAspect="1"/>
          </p:cNvPicPr>
          <p:nvPr/>
        </p:nvPicPr>
        <p:blipFill>
          <a:blip r:embed="rId2"/>
          <a:stretch>
            <a:fillRect/>
          </a:stretch>
        </p:blipFill>
        <p:spPr>
          <a:xfrm>
            <a:off x="2840831" y="1151331"/>
            <a:ext cx="6510337" cy="4555338"/>
          </a:xfrm>
          <a:prstGeom prst="rect">
            <a:avLst/>
          </a:prstGeom>
        </p:spPr>
      </p:pic>
    </p:spTree>
    <p:extLst>
      <p:ext uri="{BB962C8B-B14F-4D97-AF65-F5344CB8AC3E}">
        <p14:creationId xmlns:p14="http://schemas.microsoft.com/office/powerpoint/2010/main" val="1961693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l-GR" dirty="0"/>
              <a:t>Βιώσιμες Στρατηγικές</a:t>
            </a:r>
            <a:endParaRPr lang="en-US" dirty="0"/>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r>
              <a:rPr lang="el-GR" b="1" dirty="0"/>
              <a:t>Μια βιώσιμη στρατηγική </a:t>
            </a:r>
            <a:r>
              <a:rPr lang="el-GR" dirty="0"/>
              <a:t>θα πρέπει να καθοδηγεί τις σημερινές επιχειρήσεις. Σε συνάφεια με την προοπτική της βιωσιμότητας, η στρατηγική των επιχειρήσεων θα πρέπει να εξετάζει και να εξισορροπεί ταυτόχρονα τους οικονομικούς, περιβαλλοντικούς και κοινωνικούς στόχους. </a:t>
            </a:r>
          </a:p>
          <a:p>
            <a:endParaRPr lang="el-GR" dirty="0"/>
          </a:p>
          <a:p>
            <a:r>
              <a:rPr lang="el-GR" dirty="0"/>
              <a:t>Επιπλέον, η εφαρμογή βιώσιμης στρατηγικής θα οδηγήσει σε βελτιωμένες οικονομικές επιδόσεις σε σύγκριση με τους κύριους ανταγωνιστές στον κλάδο.</a:t>
            </a:r>
          </a:p>
        </p:txBody>
      </p:sp>
    </p:spTree>
    <p:extLst>
      <p:ext uri="{BB962C8B-B14F-4D97-AF65-F5344CB8AC3E}">
        <p14:creationId xmlns:p14="http://schemas.microsoft.com/office/powerpoint/2010/main" val="800215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01F2-0420-1151-482E-B8E4CF7448B6}"/>
              </a:ext>
            </a:extLst>
          </p:cNvPr>
          <p:cNvSpPr>
            <a:spLocks noGrp="1"/>
          </p:cNvSpPr>
          <p:nvPr>
            <p:ph type="title"/>
          </p:nvPr>
        </p:nvSpPr>
        <p:spPr>
          <a:xfrm>
            <a:off x="1028700" y="524107"/>
            <a:ext cx="10134600" cy="651940"/>
          </a:xfrm>
        </p:spPr>
        <p:txBody>
          <a:bodyPr/>
          <a:lstStyle/>
          <a:p>
            <a:r>
              <a:rPr lang="el-GR" dirty="0"/>
              <a:t>Βιώσιμες Στρατηγικές (</a:t>
            </a:r>
            <a:r>
              <a:rPr lang="en-US" dirty="0"/>
              <a:t>Gupta </a:t>
            </a:r>
            <a:r>
              <a:rPr lang="el-GR" dirty="0"/>
              <a:t>κ.ά., 2020)</a:t>
            </a:r>
          </a:p>
        </p:txBody>
      </p:sp>
      <p:sp>
        <p:nvSpPr>
          <p:cNvPr id="3" name="Content Placeholder 2">
            <a:extLst>
              <a:ext uri="{FF2B5EF4-FFF2-40B4-BE49-F238E27FC236}">
                <a16:creationId xmlns:a16="http://schemas.microsoft.com/office/drawing/2014/main" id="{2D807F1A-A0E5-297A-87F1-7E1F2BD9676F}"/>
              </a:ext>
            </a:extLst>
          </p:cNvPr>
          <p:cNvSpPr>
            <a:spLocks noGrp="1"/>
          </p:cNvSpPr>
          <p:nvPr>
            <p:ph idx="1"/>
          </p:nvPr>
        </p:nvSpPr>
        <p:spPr>
          <a:xfrm>
            <a:off x="1028700" y="1392468"/>
            <a:ext cx="10134600" cy="5220205"/>
          </a:xfrm>
        </p:spPr>
        <p:txBody>
          <a:bodyPr>
            <a:normAutofit fontScale="92500" lnSpcReduction="20000"/>
          </a:bodyPr>
          <a:lstStyle/>
          <a:p>
            <a:pPr marL="342900" indent="-342900">
              <a:buFont typeface="Arial" panose="020B0604020202020204" pitchFamily="34" charset="0"/>
              <a:buChar char="•"/>
            </a:pPr>
            <a:r>
              <a:rPr lang="el-GR" b="1" dirty="0"/>
              <a:t>Στρατηγική ανάπτυξης βιώσιμων ικανοτήτων και δεξιοτήτων</a:t>
            </a:r>
            <a:r>
              <a:rPr lang="el-GR" dirty="0"/>
              <a:t>, η οποία αποσκοπεί στη δημιουργία ευνοϊκού περιβάλλοντος για τους εργαζόμενους, προκειμένου να αναπτύξουν πράσινες και βιώσιμες δεξιότητες.</a:t>
            </a:r>
          </a:p>
          <a:p>
            <a:pPr marL="342900" indent="-342900">
              <a:buFont typeface="Arial" panose="020B0604020202020204" pitchFamily="34" charset="0"/>
              <a:buChar char="•"/>
            </a:pPr>
            <a:r>
              <a:rPr lang="el-GR" b="1" dirty="0"/>
              <a:t>Στρατηγική βιωσιμότητας που βασίζεται σε οικονομικά κίνητρα, </a:t>
            </a:r>
            <a:r>
              <a:rPr lang="el-GR" dirty="0"/>
              <a:t>η οποία περιλαμβάνει επενδύσεις σε τεχνολογίες που σχετίζονται με την εφικτότατα και αποσκοπεί στην παροχή οικονομικών κινήτρων στους εργαζομένους για προτάσεις και υλοποίηση καινοτόμων ιδεών.</a:t>
            </a:r>
          </a:p>
          <a:p>
            <a:pPr marL="342900" indent="-342900">
              <a:buFont typeface="Arial" panose="020B0604020202020204" pitchFamily="34" charset="0"/>
              <a:buChar char="•"/>
            </a:pPr>
            <a:r>
              <a:rPr lang="el-GR" b="1" dirty="0"/>
              <a:t>Στρατηγική δικτύωσης, </a:t>
            </a:r>
            <a:r>
              <a:rPr lang="el-GR" dirty="0"/>
              <a:t>η οποία στοχεύει στην ανάπτυξη συνεργατικών δεξιοτήτων εντός της εταιρείας και μεταξύ όλων των ενδιαφερομένων μερών.</a:t>
            </a:r>
          </a:p>
          <a:p>
            <a:pPr marL="342900" indent="-342900">
              <a:buFont typeface="Arial" panose="020B0604020202020204" pitchFamily="34" charset="0"/>
              <a:buChar char="•"/>
            </a:pPr>
            <a:r>
              <a:rPr lang="el-GR" b="1" dirty="0"/>
              <a:t>Στρατηγική μάρκετινγκ και προώθησης βιώσιμων προϊόντων</a:t>
            </a:r>
            <a:r>
              <a:rPr lang="el-GR" dirty="0"/>
              <a:t>, η οποία στοχεύει στην ανάπτυξη του μάρκετινγκ και στην προώθηση των πλεονεκτημάτων των βιώσιμων προϊόντων στους πελάτες, ώστε να αυξηθεί η ζήτηση για προϊόντα και υπηρεσίες.</a:t>
            </a:r>
          </a:p>
          <a:p>
            <a:pPr marL="342900" indent="-342900">
              <a:buFont typeface="Arial" panose="020B0604020202020204" pitchFamily="34" charset="0"/>
              <a:buChar char="•"/>
            </a:pPr>
            <a:r>
              <a:rPr lang="el-GR" b="1" dirty="0"/>
              <a:t>Στρατηγική βιώσιμης τεχνολογικής ανάπτυξης, </a:t>
            </a:r>
            <a:r>
              <a:rPr lang="el-GR" dirty="0"/>
              <a:t>η οποία στοχεύει στην ανάπτυξη ικανοτήτων πληροφορικής, οι οποίες μπορούν να συμβάλουν στη βιώσιμη ανάπτυξη μέσω της καινοτομίας.</a:t>
            </a:r>
          </a:p>
          <a:p>
            <a:pPr marL="342900" indent="-342900">
              <a:buFont typeface="Arial" panose="020B0604020202020204" pitchFamily="34" charset="0"/>
              <a:buChar char="•"/>
            </a:pPr>
            <a:r>
              <a:rPr lang="el-GR" b="1" dirty="0"/>
              <a:t>Στρατηγική έρευνας και ανάπτυξης</a:t>
            </a:r>
            <a:r>
              <a:rPr lang="el-GR" dirty="0"/>
              <a:t>, η οποία αποσκοπεί στην ανάπτυξη ερευνητικών μονάδων εντός της εταιρείας, ώστε να βελτιωθούν τα προϊόντα και οι διαδικασίες.</a:t>
            </a:r>
          </a:p>
        </p:txBody>
      </p:sp>
    </p:spTree>
    <p:extLst>
      <p:ext uri="{BB962C8B-B14F-4D97-AF65-F5344CB8AC3E}">
        <p14:creationId xmlns:p14="http://schemas.microsoft.com/office/powerpoint/2010/main" val="274092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l-GR" dirty="0"/>
              <a:t>Πρακτικές Βιώσιμης Αλυσίδας Εφοδιασμού</a:t>
            </a:r>
            <a:endParaRPr lang="en-US" dirty="0"/>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r>
              <a:rPr lang="el-GR" dirty="0"/>
              <a:t>Πώς μπορεί κανείς να μετατρέψει μια υπάρχουσα αλυσίδα εφοδιασμού σε βιώσιμη; </a:t>
            </a:r>
          </a:p>
          <a:p>
            <a:r>
              <a:rPr lang="el-GR" dirty="0"/>
              <a:t>Πώς οι επιχειρήσεις αποκτούν πλεονέκτημα έναντι των ανταγωνιστών τους χωρίς να θέτουν σε κίνδυνο τις περιβαλλοντικές και κοινωνικές πτυχές; </a:t>
            </a:r>
          </a:p>
          <a:p>
            <a:r>
              <a:rPr lang="el-GR" dirty="0"/>
              <a:t>Πώς επιτυγχάνουν οι επιχειρήσεις υψηλό βαθμό κοινωνικών και περιβαλλοντικών επιδόσεων; </a:t>
            </a:r>
          </a:p>
          <a:p>
            <a:r>
              <a:rPr lang="el-GR" dirty="0"/>
              <a:t>Ποιος είναι ο καλύτερος τρόπος για να αντιμετωπίσει μια επιχείρηση τις δυνητικά καταστροφικές αλλαγές στις τάσεις της αγοράς που εισάγουν οι ξένοι επενδυτές; </a:t>
            </a:r>
          </a:p>
          <a:p>
            <a:r>
              <a:rPr lang="el-GR" dirty="0"/>
              <a:t>Η απάντηση σε όλα αυτά τα ερωτήματα είναι η σύσταση για την υιοθέτηση </a:t>
            </a:r>
            <a:r>
              <a:rPr lang="el-GR" b="1" dirty="0"/>
              <a:t>πρακτικών</a:t>
            </a:r>
            <a:r>
              <a:rPr lang="el-GR" dirty="0"/>
              <a:t> «SSCM».</a:t>
            </a:r>
            <a:endParaRPr lang="en-US" dirty="0"/>
          </a:p>
        </p:txBody>
      </p:sp>
    </p:spTree>
    <p:extLst>
      <p:ext uri="{BB962C8B-B14F-4D97-AF65-F5344CB8AC3E}">
        <p14:creationId xmlns:p14="http://schemas.microsoft.com/office/powerpoint/2010/main" val="385294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80FAE3F-37E3-D315-A299-151DC8620F18}"/>
              </a:ext>
            </a:extLst>
          </p:cNvPr>
          <p:cNvPicPr>
            <a:picLocks noChangeAspect="1"/>
          </p:cNvPicPr>
          <p:nvPr/>
        </p:nvPicPr>
        <p:blipFill>
          <a:blip r:embed="rId2"/>
          <a:stretch>
            <a:fillRect/>
          </a:stretch>
        </p:blipFill>
        <p:spPr>
          <a:xfrm>
            <a:off x="1260247" y="247650"/>
            <a:ext cx="9671505" cy="6353175"/>
          </a:xfrm>
          <a:prstGeom prst="rect">
            <a:avLst/>
          </a:prstGeom>
        </p:spPr>
      </p:pic>
    </p:spTree>
    <p:extLst>
      <p:ext uri="{BB962C8B-B14F-4D97-AF65-F5344CB8AC3E}">
        <p14:creationId xmlns:p14="http://schemas.microsoft.com/office/powerpoint/2010/main" val="1489329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27"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28" name="Rectangle 15">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485CD2A3-2099-476E-9A85-55DC735FA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705" y="15902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2F1176C5-F5C7-2326-F31F-35753F58FB38}"/>
              </a:ext>
            </a:extLst>
          </p:cNvPr>
          <p:cNvSpPr>
            <a:spLocks noGrp="1"/>
          </p:cNvSpPr>
          <p:nvPr>
            <p:ph type="title"/>
          </p:nvPr>
        </p:nvSpPr>
        <p:spPr>
          <a:xfrm>
            <a:off x="2342270" y="1188720"/>
            <a:ext cx="7512147" cy="1955405"/>
          </a:xfrm>
        </p:spPr>
        <p:txBody>
          <a:bodyPr vert="horz" lIns="91440" tIns="45720" rIns="91440" bIns="45720" rtlCol="0" anchor="b">
            <a:normAutofit/>
          </a:bodyPr>
          <a:lstStyle/>
          <a:p>
            <a:pPr algn="ctr"/>
            <a:r>
              <a:rPr lang="en-US" sz="2800" kern="1200" cap="all" spc="390" baseline="0" dirty="0" err="1">
                <a:solidFill>
                  <a:schemeClr val="tx2"/>
                </a:solidFill>
                <a:latin typeface="+mj-lt"/>
                <a:ea typeface="+mj-ea"/>
                <a:cs typeface="+mj-cs"/>
              </a:rPr>
              <a:t>Τέλος</a:t>
            </a:r>
            <a:r>
              <a:rPr lang="en-US" sz="2800" kern="1200" cap="all" spc="390" baseline="0" dirty="0">
                <a:solidFill>
                  <a:schemeClr val="tx2"/>
                </a:solidFill>
                <a:latin typeface="+mj-lt"/>
                <a:ea typeface="+mj-ea"/>
                <a:cs typeface="+mj-cs"/>
              </a:rPr>
              <a:t> </a:t>
            </a:r>
            <a:r>
              <a:rPr lang="en-US" sz="2800" kern="1200" cap="all" spc="390" baseline="0" dirty="0" err="1">
                <a:solidFill>
                  <a:schemeClr val="tx2"/>
                </a:solidFill>
                <a:latin typeface="+mj-lt"/>
                <a:ea typeface="+mj-ea"/>
                <a:cs typeface="+mj-cs"/>
              </a:rPr>
              <a:t>διάλεξης</a:t>
            </a:r>
            <a:endParaRPr lang="en-US" sz="2800" kern="1200" cap="all" spc="390" baseline="0" dirty="0">
              <a:solidFill>
                <a:schemeClr val="tx2"/>
              </a:solidFill>
              <a:latin typeface="+mj-lt"/>
              <a:ea typeface="+mj-ea"/>
              <a:cs typeface="+mj-cs"/>
            </a:endParaRPr>
          </a:p>
        </p:txBody>
      </p:sp>
      <p:grpSp>
        <p:nvGrpSpPr>
          <p:cNvPr id="30" name="Group 19">
            <a:extLst>
              <a:ext uri="{FF2B5EF4-FFF2-40B4-BE49-F238E27FC236}">
                <a16:creationId xmlns:a16="http://schemas.microsoft.com/office/drawing/2014/main" id="{E92979E8-2E86-433E-A7E4-5F102E45A8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1463"/>
            <a:ext cx="867485" cy="115439"/>
            <a:chOff x="8910933" y="1861308"/>
            <a:chExt cx="867485" cy="115439"/>
          </a:xfrm>
        </p:grpSpPr>
        <p:sp>
          <p:nvSpPr>
            <p:cNvPr id="31" name="Rectangle 20">
              <a:extLst>
                <a:ext uri="{FF2B5EF4-FFF2-40B4-BE49-F238E27FC236}">
                  <a16:creationId xmlns:a16="http://schemas.microsoft.com/office/drawing/2014/main" id="{CDDEF0D5-EF9F-43D4-BF40-27A3121E0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2" name="Straight Connector 21">
              <a:extLst>
                <a:ext uri="{FF2B5EF4-FFF2-40B4-BE49-F238E27FC236}">
                  <a16:creationId xmlns:a16="http://schemas.microsoft.com/office/drawing/2014/main" id="{71438B34-2B34-4614-B3B4-D0992715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691BDB-93D3-4721-903C-45DD9590F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7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2"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6" name="Rectangle 15">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FDCD62BB-F134-412E-AF5B-602B0445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5679" y="750337"/>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5F7FFE6B-C82C-42CA-F383-A62129C27F4F}"/>
              </a:ext>
            </a:extLst>
          </p:cNvPr>
          <p:cNvSpPr>
            <a:spLocks noGrp="1"/>
          </p:cNvSpPr>
          <p:nvPr>
            <p:ph type="title"/>
          </p:nvPr>
        </p:nvSpPr>
        <p:spPr>
          <a:xfrm>
            <a:off x="4130340" y="1066800"/>
            <a:ext cx="3931320" cy="2267193"/>
          </a:xfrm>
        </p:spPr>
        <p:txBody>
          <a:bodyPr vert="horz" lIns="91440" tIns="45720" rIns="91440" bIns="45720" rtlCol="0" anchor="b">
            <a:normAutofit/>
          </a:bodyPr>
          <a:lstStyle/>
          <a:p>
            <a:pPr algn="ctr"/>
            <a:r>
              <a:rPr lang="el-GR" sz="2800" kern="1200" cap="all" spc="390" baseline="0" dirty="0">
                <a:solidFill>
                  <a:schemeClr val="tx2"/>
                </a:solidFill>
                <a:latin typeface="+mj-lt"/>
                <a:ea typeface="+mj-ea"/>
                <a:cs typeface="+mj-cs"/>
              </a:rPr>
              <a:t>3</a:t>
            </a:r>
            <a:r>
              <a:rPr lang="en-US" sz="2800" kern="1200" cap="all" spc="390" baseline="0" dirty="0">
                <a:solidFill>
                  <a:schemeClr val="tx2"/>
                </a:solidFill>
                <a:latin typeface="+mj-lt"/>
                <a:ea typeface="+mj-ea"/>
                <a:cs typeface="+mj-cs"/>
              </a:rPr>
              <a:t>. </a:t>
            </a:r>
            <a:r>
              <a:rPr lang="el-GR" sz="2800" cap="all" spc="390" dirty="0"/>
              <a:t>Βιώσιμη ανάπτυξη</a:t>
            </a:r>
            <a:endParaRPr lang="en-US" sz="2800" kern="1200" cap="all" spc="390" baseline="0" dirty="0">
              <a:solidFill>
                <a:schemeClr val="tx2"/>
              </a:solidFill>
              <a:latin typeface="+mj-lt"/>
              <a:ea typeface="+mj-ea"/>
              <a:cs typeface="+mj-cs"/>
            </a:endParaRPr>
          </a:p>
        </p:txBody>
      </p:sp>
      <p:grpSp>
        <p:nvGrpSpPr>
          <p:cNvPr id="20" name="Group 19">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51234"/>
            <a:ext cx="867485" cy="115439"/>
            <a:chOff x="8910933" y="1861308"/>
            <a:chExt cx="867485" cy="115439"/>
          </a:xfrm>
        </p:grpSpPr>
        <p:sp>
          <p:nvSpPr>
            <p:cNvPr id="21" name="Rectangle 20">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087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EB588F-0291-1638-F26A-D54092E4E8C7}"/>
              </a:ext>
            </a:extLst>
          </p:cNvPr>
          <p:cNvSpPr>
            <a:spLocks noGrp="1"/>
          </p:cNvSpPr>
          <p:nvPr>
            <p:ph type="title"/>
          </p:nvPr>
        </p:nvSpPr>
        <p:spPr/>
        <p:txBody>
          <a:bodyPr/>
          <a:lstStyle/>
          <a:p>
            <a:r>
              <a:rPr lang="el-GR" dirty="0"/>
              <a:t>Ορισμός Βιώσιμης Ανάπτυξης</a:t>
            </a:r>
            <a:endParaRPr lang="en-US" dirty="0"/>
          </a:p>
        </p:txBody>
      </p:sp>
      <p:sp>
        <p:nvSpPr>
          <p:cNvPr id="4" name="TextBox 3">
            <a:extLst>
              <a:ext uri="{FF2B5EF4-FFF2-40B4-BE49-F238E27FC236}">
                <a16:creationId xmlns:a16="http://schemas.microsoft.com/office/drawing/2014/main" id="{0CF88F7F-0AF0-935B-E8D4-7B0AAC4BC85A}"/>
              </a:ext>
            </a:extLst>
          </p:cNvPr>
          <p:cNvSpPr txBox="1"/>
          <p:nvPr/>
        </p:nvSpPr>
        <p:spPr>
          <a:xfrm>
            <a:off x="1028700" y="2175502"/>
            <a:ext cx="10599882" cy="2308324"/>
          </a:xfrm>
          <a:prstGeom prst="rect">
            <a:avLst/>
          </a:prstGeom>
          <a:noFill/>
        </p:spPr>
        <p:txBody>
          <a:bodyPr wrap="square">
            <a:spAutoFit/>
          </a:bodyPr>
          <a:lstStyle/>
          <a:p>
            <a:pPr algn="just"/>
            <a:r>
              <a:rPr lang="el-GR" dirty="0"/>
              <a:t>Ο ορισμός της βιώσιμης ανάπτυξης που αναπτύχθηκε από την «</a:t>
            </a:r>
            <a:r>
              <a:rPr lang="el-GR" b="1" dirty="0"/>
              <a:t>Επιτροπή </a:t>
            </a:r>
            <a:r>
              <a:rPr lang="el-GR" b="1" dirty="0" err="1"/>
              <a:t>Brundtland</a:t>
            </a:r>
            <a:r>
              <a:rPr lang="el-GR" dirty="0"/>
              <a:t>» κατά τη διάρκεια του </a:t>
            </a:r>
            <a:r>
              <a:rPr lang="el-GR" b="1" dirty="0"/>
              <a:t>1987</a:t>
            </a:r>
            <a:r>
              <a:rPr lang="el-GR" dirty="0"/>
              <a:t>, αναφέρεται στην "</a:t>
            </a:r>
            <a:r>
              <a:rPr lang="el-GR" u="sng" dirty="0"/>
              <a:t>ικανότητα να καταστεί η ανάπτυξη βιώσιμη, ώστε να διασφαλιστεί ότι ανταποκρίνεται στις ανάγκες του παρόντος, χωρίς να διακυβεύεται η ικανότητα των μελλοντικών γενεών να ικανοποιήσουν τις δικές τους ανάγκες</a:t>
            </a:r>
            <a:r>
              <a:rPr lang="el-GR" dirty="0"/>
              <a:t>" (</a:t>
            </a:r>
            <a:r>
              <a:rPr lang="el-GR" dirty="0" err="1"/>
              <a:t>Bruntland</a:t>
            </a:r>
            <a:r>
              <a:rPr lang="el-GR" dirty="0"/>
              <a:t> Commission, 1987, σελ. 45-65).</a:t>
            </a:r>
          </a:p>
          <a:p>
            <a:pPr algn="just"/>
            <a:endParaRPr lang="el-GR" dirty="0"/>
          </a:p>
          <a:p>
            <a:pPr algn="just"/>
            <a:r>
              <a:rPr lang="el-GR" dirty="0"/>
              <a:t>Επιθυμητός στόχος είναι η κοινωνία, όπου οι συνθήκες διαβίωσης και η χρήση των πόρων συνεχίζουν να καλύπτουν τις ανθρώπινες ανάγκες, να ευημερεί χωρίς να υπονομεύεται η ακεραιότητα και η σταθερότητα των φυσικών συστημάτων (</a:t>
            </a:r>
            <a:r>
              <a:rPr lang="el-GR" dirty="0" err="1"/>
              <a:t>Emas</a:t>
            </a:r>
            <a:r>
              <a:rPr lang="el-GR" dirty="0"/>
              <a:t>, 2015). </a:t>
            </a:r>
            <a:endParaRPr lang="en-US" dirty="0"/>
          </a:p>
        </p:txBody>
      </p:sp>
    </p:spTree>
    <p:extLst>
      <p:ext uri="{BB962C8B-B14F-4D97-AF65-F5344CB8AC3E}">
        <p14:creationId xmlns:p14="http://schemas.microsoft.com/office/powerpoint/2010/main" val="428184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r>
              <a:rPr lang="el-GR" dirty="0"/>
              <a:t>Σημαντική απαίτηση για την επίτευξη της βιώσιμης ανάπτυξης είναι να διασφαλιστεί ότι οι τεχνολογικές αλλαγές θα λάβουν μέρος στην τρέχουσα βιώσιμη παραγωγή και κατανάλωση. </a:t>
            </a:r>
          </a:p>
          <a:p>
            <a:r>
              <a:rPr lang="el-GR" dirty="0"/>
              <a:t>Η </a:t>
            </a:r>
            <a:r>
              <a:rPr lang="el-GR" b="1" dirty="0"/>
              <a:t>βιώσιμη κατανάλωση </a:t>
            </a:r>
            <a:r>
              <a:rPr lang="el-GR" dirty="0"/>
              <a:t>μπορεί να οριστεί ως η χρήση προϊόντων και υπηρεσιών που καλύπτουν τις βασικές ανάγκες και ταυτόχρονα χρησιμοποιούν φυσικούς πόρους, και όχι επικίνδυνα υλικά, </a:t>
            </a:r>
            <a:r>
              <a:rPr lang="el-GR" u="sng" dirty="0"/>
              <a:t>σε ολόκληρο τον κύκλο ζωής του προϊόντος </a:t>
            </a:r>
            <a:r>
              <a:rPr lang="el-GR" dirty="0"/>
              <a:t>(</a:t>
            </a:r>
            <a:r>
              <a:rPr lang="el-GR" dirty="0" err="1"/>
              <a:t>Brundtland</a:t>
            </a:r>
            <a:r>
              <a:rPr lang="el-GR" dirty="0"/>
              <a:t> Commission, 1987).</a:t>
            </a:r>
            <a:endParaRPr lang="en-US" dirty="0"/>
          </a:p>
        </p:txBody>
      </p:sp>
      <p:sp>
        <p:nvSpPr>
          <p:cNvPr id="4" name="Τίτλος 1">
            <a:extLst>
              <a:ext uri="{FF2B5EF4-FFF2-40B4-BE49-F238E27FC236}">
                <a16:creationId xmlns:a16="http://schemas.microsoft.com/office/drawing/2014/main" id="{FFE3DEC0-1A4C-EA35-FD09-D02A724D4BA6}"/>
              </a:ext>
            </a:extLst>
          </p:cNvPr>
          <p:cNvSpPr>
            <a:spLocks noGrp="1"/>
          </p:cNvSpPr>
          <p:nvPr>
            <p:ph type="title"/>
          </p:nvPr>
        </p:nvSpPr>
        <p:spPr>
          <a:xfrm>
            <a:off x="1028700" y="723900"/>
            <a:ext cx="10134600" cy="1288489"/>
          </a:xfrm>
        </p:spPr>
        <p:txBody>
          <a:bodyPr/>
          <a:lstStyle/>
          <a:p>
            <a:r>
              <a:rPr lang="el-GR" dirty="0"/>
              <a:t>Ορισμός Βιώσιμης Ανάπτυξης</a:t>
            </a:r>
            <a:endParaRPr lang="en-US" dirty="0"/>
          </a:p>
        </p:txBody>
      </p:sp>
    </p:spTree>
    <p:extLst>
      <p:ext uri="{BB962C8B-B14F-4D97-AF65-F5344CB8AC3E}">
        <p14:creationId xmlns:p14="http://schemas.microsoft.com/office/powerpoint/2010/main" val="320825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0903" y="159026"/>
            <a:ext cx="5778697" cy="654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1">
            <a:extLst>
              <a:ext uri="{FF2B5EF4-FFF2-40B4-BE49-F238E27FC236}">
                <a16:creationId xmlns:a16="http://schemas.microsoft.com/office/drawing/2014/main" id="{233A994A-083C-4AD9-7130-7691046C48B2}"/>
              </a:ext>
            </a:extLst>
          </p:cNvPr>
          <p:cNvSpPr>
            <a:spLocks noGrp="1"/>
          </p:cNvSpPr>
          <p:nvPr>
            <p:ph type="title"/>
          </p:nvPr>
        </p:nvSpPr>
        <p:spPr>
          <a:xfrm>
            <a:off x="6849264" y="733100"/>
            <a:ext cx="4618836" cy="1275669"/>
          </a:xfrm>
        </p:spPr>
        <p:txBody>
          <a:bodyPr anchor="b">
            <a:normAutofit/>
          </a:bodyPr>
          <a:lstStyle/>
          <a:p>
            <a:pPr algn="ctr"/>
            <a:r>
              <a:rPr lang="el-GR"/>
              <a:t>Ορισμός Βιώσιμης Ανάπτυξης</a:t>
            </a:r>
            <a:endParaRPr lang="en-US"/>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a:xfrm>
            <a:off x="7182615" y="2216151"/>
            <a:ext cx="3943575" cy="3390900"/>
          </a:xfrm>
        </p:spPr>
        <p:txBody>
          <a:bodyPr anchor="t">
            <a:normAutofit/>
          </a:bodyPr>
          <a:lstStyle/>
          <a:p>
            <a:pPr algn="ctr"/>
            <a:r>
              <a:rPr lang="el-GR"/>
              <a:t>Το 2002, κατά τη διάρκεια της Παγκόσμιας Διάσκεψης Κορυφής για τη Βιώσιμη Ανάπτυξη, ο αρχικός ορισμός επεκτάθηκε με τον ορισμό των τριών πυλώνων της βιώσιμης ανάπτυξης (οικονομικός, κοινωνικός και περιβαλλοντικός) (Robert κ.ά., 2005).</a:t>
            </a:r>
            <a:endParaRPr lang="en-US"/>
          </a:p>
        </p:txBody>
      </p:sp>
      <p:pic>
        <p:nvPicPr>
          <p:cNvPr id="5" name="Εικόνα 4">
            <a:extLst>
              <a:ext uri="{FF2B5EF4-FFF2-40B4-BE49-F238E27FC236}">
                <a16:creationId xmlns:a16="http://schemas.microsoft.com/office/drawing/2014/main" id="{537C6707-D421-996D-3EDD-12827BB2FF51}"/>
              </a:ext>
            </a:extLst>
          </p:cNvPr>
          <p:cNvPicPr>
            <a:picLocks noChangeAspect="1"/>
          </p:cNvPicPr>
          <p:nvPr/>
        </p:nvPicPr>
        <p:blipFill>
          <a:blip r:embed="rId2">
            <a:alphaModFix/>
          </a:blip>
          <a:srcRect l="24721" r="25279"/>
          <a:stretch/>
        </p:blipFill>
        <p:spPr>
          <a:xfrm>
            <a:off x="942598" y="852487"/>
            <a:ext cx="4580473" cy="5153025"/>
          </a:xfrm>
          <a:prstGeom prst="rect">
            <a:avLst/>
          </a:prstGeom>
        </p:spPr>
      </p:pic>
      <p:grpSp>
        <p:nvGrpSpPr>
          <p:cNvPr id="16" name="Group 15">
            <a:extLst>
              <a:ext uri="{FF2B5EF4-FFF2-40B4-BE49-F238E27FC236}">
                <a16:creationId xmlns:a16="http://schemas.microsoft.com/office/drawing/2014/main" id="{53745597-CF0F-4C14-83C4-612B382A9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5849932"/>
            <a:ext cx="867485" cy="115439"/>
            <a:chOff x="8910933" y="1861308"/>
            <a:chExt cx="867485" cy="115439"/>
          </a:xfrm>
        </p:grpSpPr>
        <p:sp>
          <p:nvSpPr>
            <p:cNvPr id="17" name="Rectangle 16">
              <a:extLst>
                <a:ext uri="{FF2B5EF4-FFF2-40B4-BE49-F238E27FC236}">
                  <a16:creationId xmlns:a16="http://schemas.microsoft.com/office/drawing/2014/main" id="{471CB755-D435-4BD8-A3DB-B304ED0E7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8" name="Straight Connector 17">
              <a:extLst>
                <a:ext uri="{FF2B5EF4-FFF2-40B4-BE49-F238E27FC236}">
                  <a16:creationId xmlns:a16="http://schemas.microsoft.com/office/drawing/2014/main" id="{0B7F2CAE-48A1-4EAD-BDD1-4DA217AC0F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18">
              <a:extLst>
                <a:ext uri="{FF2B5EF4-FFF2-40B4-BE49-F238E27FC236}">
                  <a16:creationId xmlns:a16="http://schemas.microsoft.com/office/drawing/2014/main" id="{98FB73A0-9D61-4989-BA5F-7EF6308D86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33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l-GR" dirty="0"/>
              <a:t>Κοινωνική Βιωσιμότητα</a:t>
            </a:r>
            <a:endParaRPr lang="en-US" dirty="0"/>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a:xfrm>
            <a:off x="1028700" y="2161902"/>
            <a:ext cx="10134600" cy="4488279"/>
          </a:xfrm>
        </p:spPr>
        <p:txBody>
          <a:bodyPr/>
          <a:lstStyle/>
          <a:p>
            <a:r>
              <a:rPr lang="el-GR" dirty="0"/>
              <a:t>Η κοινωνική βιώσιμη ανάπτυξη, γνωστή και ως κοινωνική βιωσιμότητα, αναφέρεται στην πτυχή της βιώσιμης ανάπτυξης που επικεντρώνεται στην προώθηση της κοινωνικής ευημερίας, της ισότητας και της συλλογικότητας. </a:t>
            </a:r>
          </a:p>
          <a:p>
            <a:r>
              <a:rPr lang="el-GR" dirty="0"/>
              <a:t>Αναγνωρίζει τη σημασία της αντιμετώπισης κοινωνικών ζητημάτων, όπως:</a:t>
            </a:r>
          </a:p>
          <a:p>
            <a:pPr marL="342900" indent="-342900">
              <a:buFont typeface="Arial" panose="020B0604020202020204" pitchFamily="34" charset="0"/>
              <a:buChar char="•"/>
            </a:pPr>
            <a:r>
              <a:rPr lang="el-GR" dirty="0"/>
              <a:t>Εξάλειψη της φτώχειας,</a:t>
            </a:r>
          </a:p>
          <a:p>
            <a:pPr marL="342900" indent="-342900">
              <a:buFont typeface="Arial" panose="020B0604020202020204" pitchFamily="34" charset="0"/>
              <a:buChar char="•"/>
            </a:pPr>
            <a:r>
              <a:rPr lang="el-GR" dirty="0"/>
              <a:t>Κοινωνική ισότητα και ένταξη,</a:t>
            </a:r>
          </a:p>
          <a:p>
            <a:pPr marL="342900" indent="-342900">
              <a:buFont typeface="Arial" panose="020B0604020202020204" pitchFamily="34" charset="0"/>
              <a:buChar char="•"/>
            </a:pPr>
            <a:r>
              <a:rPr lang="el-GR" dirty="0"/>
              <a:t>Εκπαίδευση και ανάπτυξη δεξιοτήτων,</a:t>
            </a:r>
          </a:p>
          <a:p>
            <a:pPr marL="342900" indent="-342900">
              <a:buFont typeface="Arial" panose="020B0604020202020204" pitchFamily="34" charset="0"/>
              <a:buChar char="•"/>
            </a:pPr>
            <a:r>
              <a:rPr lang="el-GR" dirty="0"/>
              <a:t>Υγεία και ευημερία,</a:t>
            </a:r>
          </a:p>
          <a:p>
            <a:pPr marL="342900" indent="-342900">
              <a:buFont typeface="Arial" panose="020B0604020202020204" pitchFamily="34" charset="0"/>
              <a:buChar char="•"/>
            </a:pPr>
            <a:r>
              <a:rPr lang="el-GR" dirty="0"/>
              <a:t>Κοινωνική συνοχή και δέσμευση,</a:t>
            </a:r>
          </a:p>
          <a:p>
            <a:pPr marL="342900" indent="-342900">
              <a:buFont typeface="Arial" panose="020B0604020202020204" pitchFamily="34" charset="0"/>
              <a:buChar char="•"/>
            </a:pPr>
            <a:r>
              <a:rPr lang="el-GR" dirty="0"/>
              <a:t>Ανθρώπινα δικαιώματα και κοινωνική δικαιοσύνη.</a:t>
            </a:r>
            <a:endParaRPr lang="en-US" dirty="0"/>
          </a:p>
        </p:txBody>
      </p:sp>
    </p:spTree>
    <p:extLst>
      <p:ext uri="{BB962C8B-B14F-4D97-AF65-F5344CB8AC3E}">
        <p14:creationId xmlns:p14="http://schemas.microsoft.com/office/powerpoint/2010/main" val="382357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F43A7D3-5754-41AF-EAB2-652B5AD461FA}"/>
              </a:ext>
            </a:extLst>
          </p:cNvPr>
          <p:cNvSpPr>
            <a:spLocks noGrp="1"/>
          </p:cNvSpPr>
          <p:nvPr>
            <p:ph idx="1"/>
          </p:nvPr>
        </p:nvSpPr>
        <p:spPr/>
        <p:txBody>
          <a:bodyPr/>
          <a:lstStyle/>
          <a:p>
            <a:r>
              <a:rPr lang="el-GR" dirty="0"/>
              <a:t>Για να επιτευχθεί η κοινωνική βιώσιμη ανάπτυξη, είναι απαραίτητο να ενσωματωθούν οι κοινωνικές πτυχές στον αναπτυξιακό σχεδιασμό, τις πολιτικές και τις πρακτικές. </a:t>
            </a:r>
          </a:p>
          <a:p>
            <a:r>
              <a:rPr lang="el-GR" dirty="0"/>
              <a:t>Αυτό περιλαμβάνει τη συμμετοχή των </a:t>
            </a:r>
            <a:r>
              <a:rPr lang="el-GR" b="1" dirty="0"/>
              <a:t>ενδιαφερομένων μερών</a:t>
            </a:r>
            <a:r>
              <a:rPr lang="el-GR" dirty="0"/>
              <a:t>, την προώθηση του κοινωνικού διαλόγου, τη δημιουργία δομών </a:t>
            </a:r>
            <a:r>
              <a:rPr lang="el-GR" b="1" dirty="0"/>
              <a:t>διακυβέρνησης</a:t>
            </a:r>
            <a:r>
              <a:rPr lang="el-GR" dirty="0"/>
              <a:t> χωρίς αποκλεισμούς και την εφαρμογή </a:t>
            </a:r>
            <a:r>
              <a:rPr lang="el-GR" dirty="0" err="1"/>
              <a:t>στοχευμένων</a:t>
            </a:r>
            <a:r>
              <a:rPr lang="el-GR" dirty="0"/>
              <a:t> προγραμμάτων και παρεμβάσεων που αντιμετωπίζουν τις κοινωνικές προκλήσεις και προάγουν την κοινωνική ευημερία.</a:t>
            </a:r>
            <a:endParaRPr lang="en-US" dirty="0"/>
          </a:p>
        </p:txBody>
      </p:sp>
      <p:sp>
        <p:nvSpPr>
          <p:cNvPr id="4" name="Τίτλος 1">
            <a:extLst>
              <a:ext uri="{FF2B5EF4-FFF2-40B4-BE49-F238E27FC236}">
                <a16:creationId xmlns:a16="http://schemas.microsoft.com/office/drawing/2014/main" id="{306C3726-F206-E139-DD6B-4B338E911383}"/>
              </a:ext>
            </a:extLst>
          </p:cNvPr>
          <p:cNvSpPr>
            <a:spLocks noGrp="1"/>
          </p:cNvSpPr>
          <p:nvPr>
            <p:ph type="title"/>
          </p:nvPr>
        </p:nvSpPr>
        <p:spPr>
          <a:xfrm>
            <a:off x="1028700" y="723900"/>
            <a:ext cx="10134600" cy="1288489"/>
          </a:xfrm>
        </p:spPr>
        <p:txBody>
          <a:bodyPr/>
          <a:lstStyle/>
          <a:p>
            <a:r>
              <a:rPr lang="el-GR" dirty="0"/>
              <a:t>Κοινωνική Βιωσιμότητα</a:t>
            </a:r>
            <a:endParaRPr lang="en-US" dirty="0"/>
          </a:p>
        </p:txBody>
      </p:sp>
    </p:spTree>
    <p:extLst>
      <p:ext uri="{BB962C8B-B14F-4D97-AF65-F5344CB8AC3E}">
        <p14:creationId xmlns:p14="http://schemas.microsoft.com/office/powerpoint/2010/main" val="615109930"/>
      </p:ext>
    </p:extLst>
  </p:cSld>
  <p:clrMapOvr>
    <a:masterClrMapping/>
  </p:clrMapOvr>
</p:sld>
</file>

<file path=ppt/theme/theme1.xml><?xml version="1.0" encoding="utf-8"?>
<a:theme xmlns:a="http://schemas.openxmlformats.org/drawingml/2006/main" name="AdornVTI">
  <a:themeElements>
    <a:clrScheme name="AnalogousFromRegularSeed_2SEEDS">
      <a:dk1>
        <a:srgbClr val="000000"/>
      </a:dk1>
      <a:lt1>
        <a:srgbClr val="FFFFFF"/>
      </a:lt1>
      <a:dk2>
        <a:srgbClr val="402441"/>
      </a:dk2>
      <a:lt2>
        <a:srgbClr val="E2E8E7"/>
      </a:lt2>
      <a:accent1>
        <a:srgbClr val="D51738"/>
      </a:accent1>
      <a:accent2>
        <a:srgbClr val="E72999"/>
      </a:accent2>
      <a:accent3>
        <a:srgbClr val="E75829"/>
      </a:accent3>
      <a:accent4>
        <a:srgbClr val="14BA6A"/>
      </a:accent4>
      <a:accent5>
        <a:srgbClr val="20B7AD"/>
      </a:accent5>
      <a:accent6>
        <a:srgbClr val="1792D5"/>
      </a:accent6>
      <a:hlink>
        <a:srgbClr val="309282"/>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524</TotalTime>
  <Words>2363</Words>
  <Application>Microsoft Office PowerPoint</Application>
  <PresentationFormat>Widescreen</PresentationFormat>
  <Paragraphs>138</Paragraphs>
  <Slides>34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Aptos</vt:lpstr>
      <vt:lpstr>Arial</vt:lpstr>
      <vt:lpstr>Bembo</vt:lpstr>
      <vt:lpstr>AdornVTI</vt:lpstr>
      <vt:lpstr>Διοικητική της Διανομής</vt:lpstr>
      <vt:lpstr>Προτεινόμενα Συγγράματα</vt:lpstr>
      <vt:lpstr>PowerPoint Presentation</vt:lpstr>
      <vt:lpstr>3. Βιώσιμη ανάπτυξη</vt:lpstr>
      <vt:lpstr>Ορισμός Βιώσιμης Ανάπτυξης</vt:lpstr>
      <vt:lpstr>Ορισμός Βιώσιμης Ανάπτυξης</vt:lpstr>
      <vt:lpstr>Ορισμός Βιώσιμης Ανάπτυξης</vt:lpstr>
      <vt:lpstr>Κοινωνική Βιωσιμότητα</vt:lpstr>
      <vt:lpstr>Κοινωνική Βιωσιμότητα</vt:lpstr>
      <vt:lpstr>Περιβαλλοντική Βιωσιμότητα</vt:lpstr>
      <vt:lpstr>Περιβαλλοντική Βιωσιμότητα</vt:lpstr>
      <vt:lpstr>Περιβαλλοντική Βιωσιμότητα</vt:lpstr>
      <vt:lpstr>Οικονομική Βιωσιμότητα</vt:lpstr>
      <vt:lpstr>Οικονομική Βιωσιμότητα</vt:lpstr>
      <vt:lpstr>SDGs</vt:lpstr>
      <vt:lpstr>SDGs</vt:lpstr>
      <vt:lpstr>Βιωσιμότητα και Επιχειρήσεις </vt:lpstr>
      <vt:lpstr>Βιώσιμες αλυσίδες εφοδιασμού</vt:lpstr>
      <vt:lpstr>PowerPoint Presentation</vt:lpstr>
      <vt:lpstr>PowerPoint Presentation</vt:lpstr>
      <vt:lpstr>Ορισμός Βιώσιμης Εφοδιαστικής Αλυσίδας</vt:lpstr>
      <vt:lpstr>Δραστηριότητες «SSCM»</vt:lpstr>
      <vt:lpstr>Κοινωνική Βιώσιμη Εφοδιαστική Αλυσίδα</vt:lpstr>
      <vt:lpstr>Κοινωνική Βιώσιμη Εφοδιαστική Αλυσίδα</vt:lpstr>
      <vt:lpstr>Κοινωνική Βιώσιμη Εφοδιαστική Αλυσίδα</vt:lpstr>
      <vt:lpstr>Περιβαλλοντική Βιώσιμη Εφοδιαστική Αλυσίδα</vt:lpstr>
      <vt:lpstr>Περιβαλλοντική Βιώσιμη Εφοδιαστική Αλυσίδα</vt:lpstr>
      <vt:lpstr>Περιβαλλοντική Βιώσιμη Εφοδιαστική Αλυσίδα</vt:lpstr>
      <vt:lpstr>Οικονομική Βιώσιμη Εφοδιαστική Αλυσίδα</vt:lpstr>
      <vt:lpstr>Βιώσιμες Στρατηγικές</vt:lpstr>
      <vt:lpstr>Βιώσιμες Στρατηγικές (Gupta κ.ά., 2020)</vt:lpstr>
      <vt:lpstr>Πρακτικές Βιώσιμης Αλυσίδας Εφοδιασμού</vt:lpstr>
      <vt:lpstr>PowerPoint Presentation</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ASTERIOS STROUMPOULIS</dc:creator>
  <cp:lastModifiedBy>Αστεριος Στρουμπουλης</cp:lastModifiedBy>
  <cp:revision>62</cp:revision>
  <dcterms:created xsi:type="dcterms:W3CDTF">2024-09-28T08:06:00Z</dcterms:created>
  <dcterms:modified xsi:type="dcterms:W3CDTF">2024-10-15T14:32:26Z</dcterms:modified>
</cp:coreProperties>
</file>