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44"/>
  </p:notesMasterIdLst>
  <p:sldIdLst>
    <p:sldId id="256" r:id="rId2"/>
    <p:sldId id="270" r:id="rId3"/>
    <p:sldId id="303" r:id="rId4"/>
    <p:sldId id="305" r:id="rId5"/>
    <p:sldId id="304" r:id="rId6"/>
    <p:sldId id="306" r:id="rId7"/>
    <p:sldId id="331" r:id="rId8"/>
    <p:sldId id="307" r:id="rId9"/>
    <p:sldId id="308" r:id="rId10"/>
    <p:sldId id="309" r:id="rId11"/>
    <p:sldId id="310" r:id="rId12"/>
    <p:sldId id="321" r:id="rId13"/>
    <p:sldId id="311" r:id="rId14"/>
    <p:sldId id="312" r:id="rId15"/>
    <p:sldId id="313" r:id="rId16"/>
    <p:sldId id="314" r:id="rId17"/>
    <p:sldId id="315" r:id="rId18"/>
    <p:sldId id="316" r:id="rId19"/>
    <p:sldId id="317" r:id="rId20"/>
    <p:sldId id="318" r:id="rId21"/>
    <p:sldId id="319" r:id="rId22"/>
    <p:sldId id="320" r:id="rId23"/>
    <p:sldId id="297" r:id="rId24"/>
    <p:sldId id="302" r:id="rId25"/>
    <p:sldId id="322" r:id="rId26"/>
    <p:sldId id="323" r:id="rId27"/>
    <p:sldId id="324" r:id="rId28"/>
    <p:sldId id="325" r:id="rId29"/>
    <p:sldId id="326" r:id="rId30"/>
    <p:sldId id="327" r:id="rId31"/>
    <p:sldId id="328" r:id="rId32"/>
    <p:sldId id="329" r:id="rId33"/>
    <p:sldId id="330" r:id="rId34"/>
    <p:sldId id="301" r:id="rId35"/>
    <p:sldId id="332" r:id="rId36"/>
    <p:sldId id="333" r:id="rId37"/>
    <p:sldId id="334" r:id="rId38"/>
    <p:sldId id="335" r:id="rId39"/>
    <p:sldId id="336" r:id="rId40"/>
    <p:sldId id="337" r:id="rId41"/>
    <p:sldId id="338" r:id="rId42"/>
    <p:sldId id="273"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12" autoAdjust="0"/>
  </p:normalViewPr>
  <p:slideViewPr>
    <p:cSldViewPr snapToGrid="0">
      <p:cViewPr varScale="1">
        <p:scale>
          <a:sx n="91" d="100"/>
          <a:sy n="91" d="100"/>
        </p:scale>
        <p:origin x="12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5B427A-C8AB-4219-9E4D-7FB412939B30}" type="datetimeFigureOut">
              <a:rPr lang="en-US" smtClean="0"/>
              <a:t>10/28/2024</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CDF29B-AB4E-47AA-B2B9-1FA55F4FB4B1}" type="slidenum">
              <a:rPr lang="en-US" smtClean="0"/>
              <a:t>‹#›</a:t>
            </a:fld>
            <a:endParaRPr lang="en-US"/>
          </a:p>
        </p:txBody>
      </p:sp>
    </p:spTree>
    <p:extLst>
      <p:ext uri="{BB962C8B-B14F-4D97-AF65-F5344CB8AC3E}">
        <p14:creationId xmlns:p14="http://schemas.microsoft.com/office/powerpoint/2010/main" val="1335682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Μείωση του </a:t>
            </a:r>
            <a:r>
              <a:rPr lang="en-US" dirty="0"/>
              <a:t>co2, paperless, </a:t>
            </a:r>
            <a:r>
              <a:rPr lang="el-GR" dirty="0"/>
              <a:t>ενέργεια, </a:t>
            </a:r>
            <a:r>
              <a:rPr lang="el-GR" dirty="0" err="1"/>
              <a:t>φωτοβολταικα</a:t>
            </a:r>
            <a:endParaRPr lang="en-US" dirty="0"/>
          </a:p>
        </p:txBody>
      </p:sp>
      <p:sp>
        <p:nvSpPr>
          <p:cNvPr id="4" name="Θέση αριθμού διαφάνειας 3"/>
          <p:cNvSpPr>
            <a:spLocks noGrp="1"/>
          </p:cNvSpPr>
          <p:nvPr>
            <p:ph type="sldNum" sz="quarter" idx="5"/>
          </p:nvPr>
        </p:nvSpPr>
        <p:spPr/>
        <p:txBody>
          <a:bodyPr/>
          <a:lstStyle/>
          <a:p>
            <a:fld id="{84CDF29B-AB4E-47AA-B2B9-1FA55F4FB4B1}" type="slidenum">
              <a:rPr lang="en-US" smtClean="0"/>
              <a:t>13</a:t>
            </a:fld>
            <a:endParaRPr lang="en-US"/>
          </a:p>
        </p:txBody>
      </p:sp>
    </p:spTree>
    <p:extLst>
      <p:ext uri="{BB962C8B-B14F-4D97-AF65-F5344CB8AC3E}">
        <p14:creationId xmlns:p14="http://schemas.microsoft.com/office/powerpoint/2010/main" val="221360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fld id="{C485584D-7D79-4248-9986-4CA35242F944}" type="datetimeFigureOut">
              <a:rPr lang="en-US" smtClean="0"/>
              <a:t>10/28/2024</a:t>
            </a:fld>
            <a:endParaRPr lang="en-US"/>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endParaRPr lang="en-US"/>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fld id="{19590046-DA73-4BBF-84B5-C08E6F75191A}" type="slidenum">
              <a:rPr lang="en-US" smtClean="0"/>
              <a:t>‹#›</a:t>
            </a:fld>
            <a:endParaRPr lang="en-US"/>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861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fld id="{C485584D-7D79-4248-9986-4CA35242F944}" type="datetimeFigureOut">
              <a:rPr lang="en-US" smtClean="0"/>
              <a:t>10/28/2024</a:t>
            </a:fld>
            <a:endParaRPr lang="en-US"/>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465590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fld id="{C485584D-7D79-4248-9986-4CA35242F944}" type="datetimeFigureOut">
              <a:rPr lang="en-US" smtClean="0"/>
              <a:t>10/28/2024</a:t>
            </a:fld>
            <a:endParaRPr lang="en-US"/>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01996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C485584D-7D79-4248-9986-4CA35242F944}" type="datetimeFigureOut">
              <a:rPr lang="en-US" smtClean="0"/>
              <a:t>10/28/2024</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96912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fld id="{C485584D-7D79-4248-9986-4CA35242F944}" type="datetimeFigureOut">
              <a:rPr lang="en-US" smtClean="0"/>
              <a:t>10/28/2024</a:t>
            </a:fld>
            <a:endParaRPr lang="en-US"/>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fld id="{19590046-DA73-4BBF-84B5-C08E6F75191A}" type="slidenum">
              <a:rPr lang="en-US" smtClean="0"/>
              <a:t>‹#›</a:t>
            </a:fld>
            <a:endParaRPr lang="en-US"/>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4049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fld id="{C485584D-7D79-4248-9986-4CA35242F944}" type="datetimeFigureOut">
              <a:rPr lang="en-US" smtClean="0"/>
              <a:t>10/28/2024</a:t>
            </a:fld>
            <a:endParaRPr lang="en-US"/>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620575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fld id="{C485584D-7D79-4248-9986-4CA35242F944}" type="datetimeFigureOut">
              <a:rPr lang="en-US" smtClean="0"/>
              <a:t>10/28/2024</a:t>
            </a:fld>
            <a:endParaRPr lang="en-US"/>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2249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fld id="{C485584D-7D79-4248-9986-4CA35242F944}" type="datetimeFigureOut">
              <a:rPr lang="en-US" smtClean="0"/>
              <a:t>10/28/2024</a:t>
            </a:fld>
            <a:endParaRPr lang="en-US"/>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26450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fld id="{C485584D-7D79-4248-9986-4CA35242F944}" type="datetimeFigureOut">
              <a:rPr lang="en-US" smtClean="0"/>
              <a:t>10/28/2024</a:t>
            </a:fld>
            <a:endParaRPr lang="en-US"/>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48735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fld id="{C485584D-7D79-4248-9986-4CA35242F944}" type="datetimeFigureOut">
              <a:rPr lang="en-US" smtClean="0"/>
              <a:t>10/28/2024</a:t>
            </a:fld>
            <a:endParaRPr lang="en-US"/>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9694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fld id="{C485584D-7D79-4248-9986-4CA35242F944}" type="datetimeFigureOut">
              <a:rPr lang="en-US" smtClean="0"/>
              <a:t>10/28/2024</a:t>
            </a:fld>
            <a:endParaRPr lang="en-US"/>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88104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fld id="{19590046-DA73-4BBF-84B5-C08E6F75191A}" type="slidenum">
              <a:rPr lang="en-US" smtClean="0"/>
              <a:t>‹#›</a:t>
            </a:fld>
            <a:endParaRPr lang="en-US"/>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fld id="{C485584D-7D79-4248-9986-4CA35242F944}" type="datetimeFigureOut">
              <a:rPr lang="en-US" smtClean="0"/>
              <a:t>10/28/2024</a:t>
            </a:fld>
            <a:endParaRPr lang="en-US"/>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endParaRPr lang="en-US"/>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008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0" r:id="rId6"/>
    <p:sldLayoutId id="2147483706" r:id="rId7"/>
    <p:sldLayoutId id="2147483707" r:id="rId8"/>
    <p:sldLayoutId id="2147483708" r:id="rId9"/>
    <p:sldLayoutId id="2147483709" r:id="rId10"/>
    <p:sldLayoutId id="2147483711"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rgiostrou@unipi.gr"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
            <a:extLst>
              <a:ext uri="{FF2B5EF4-FFF2-40B4-BE49-F238E27FC236}">
                <a16:creationId xmlns:a16="http://schemas.microsoft.com/office/drawing/2014/main" id="{C7EA4B13-46D3-41EE-95DA-7B2100DE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4700" y="1028700"/>
            <a:ext cx="4038600"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063E1873-E6CB-1D47-80E6-36C718EE5A26}"/>
              </a:ext>
            </a:extLst>
          </p:cNvPr>
          <p:cNvSpPr>
            <a:spLocks noGrp="1"/>
          </p:cNvSpPr>
          <p:nvPr>
            <p:ph type="ctrTitle"/>
          </p:nvPr>
        </p:nvSpPr>
        <p:spPr>
          <a:xfrm>
            <a:off x="7502924" y="1398850"/>
            <a:ext cx="3282152" cy="2030150"/>
          </a:xfrm>
        </p:spPr>
        <p:txBody>
          <a:bodyPr>
            <a:normAutofit/>
          </a:bodyPr>
          <a:lstStyle/>
          <a:p>
            <a:r>
              <a:rPr lang="el-GR"/>
              <a:t>Διοικητική της Διανομής</a:t>
            </a:r>
            <a:endParaRPr lang="en-US" dirty="0"/>
          </a:p>
        </p:txBody>
      </p:sp>
      <p:sp>
        <p:nvSpPr>
          <p:cNvPr id="3" name="Υπότιτλος 2">
            <a:extLst>
              <a:ext uri="{FF2B5EF4-FFF2-40B4-BE49-F238E27FC236}">
                <a16:creationId xmlns:a16="http://schemas.microsoft.com/office/drawing/2014/main" id="{92740E31-2946-2E83-DC1D-EEB363C80BA3}"/>
              </a:ext>
            </a:extLst>
          </p:cNvPr>
          <p:cNvSpPr>
            <a:spLocks noGrp="1"/>
          </p:cNvSpPr>
          <p:nvPr>
            <p:ph type="subTitle" idx="1"/>
          </p:nvPr>
        </p:nvSpPr>
        <p:spPr>
          <a:xfrm>
            <a:off x="7569536" y="3712101"/>
            <a:ext cx="3148928" cy="732541"/>
          </a:xfrm>
        </p:spPr>
        <p:txBody>
          <a:bodyPr>
            <a:normAutofit/>
          </a:bodyPr>
          <a:lstStyle/>
          <a:p>
            <a:r>
              <a:rPr lang="el-GR" dirty="0"/>
              <a:t>Δρ. </a:t>
            </a:r>
            <a:r>
              <a:rPr lang="el-GR" dirty="0" err="1"/>
              <a:t>Στρουμπούλης</a:t>
            </a:r>
            <a:r>
              <a:rPr lang="el-GR" dirty="0"/>
              <a:t> Αστέριος</a:t>
            </a:r>
            <a:endParaRPr lang="en-US" dirty="0"/>
          </a:p>
        </p:txBody>
      </p:sp>
      <p:pic>
        <p:nvPicPr>
          <p:cNvPr id="19" name="Picture 3">
            <a:extLst>
              <a:ext uri="{FF2B5EF4-FFF2-40B4-BE49-F238E27FC236}">
                <a16:creationId xmlns:a16="http://schemas.microsoft.com/office/drawing/2014/main" id="{8814C5C0-9AFE-9E7E-A4DB-5D5C98B2B5F2}"/>
              </a:ext>
            </a:extLst>
          </p:cNvPr>
          <p:cNvPicPr>
            <a:picLocks noChangeAspect="1"/>
          </p:cNvPicPr>
          <p:nvPr/>
        </p:nvPicPr>
        <p:blipFill>
          <a:blip r:embed="rId2"/>
          <a:srcRect l="5614" r="35052" b="-1"/>
          <a:stretch/>
        </p:blipFill>
        <p:spPr>
          <a:xfrm>
            <a:off x="20" y="10"/>
            <a:ext cx="6095980" cy="6857989"/>
          </a:xfrm>
          <a:prstGeom prst="rect">
            <a:avLst/>
          </a:prstGeom>
        </p:spPr>
      </p:pic>
      <p:grpSp>
        <p:nvGrpSpPr>
          <p:cNvPr id="13" name="Group 12">
            <a:extLst>
              <a:ext uri="{FF2B5EF4-FFF2-40B4-BE49-F238E27FC236}">
                <a16:creationId xmlns:a16="http://schemas.microsoft.com/office/drawing/2014/main" id="{DCEEEBE1-DC7B-4168-90C6-DB88876E3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10258" y="4550150"/>
            <a:ext cx="867485" cy="115439"/>
            <a:chOff x="8910933" y="1861308"/>
            <a:chExt cx="867485" cy="115439"/>
          </a:xfrm>
        </p:grpSpPr>
        <p:sp>
          <p:nvSpPr>
            <p:cNvPr id="14" name="Rectangle 13">
              <a:extLst>
                <a:ext uri="{FF2B5EF4-FFF2-40B4-BE49-F238E27FC236}">
                  <a16:creationId xmlns:a16="http://schemas.microsoft.com/office/drawing/2014/main" id="{43418E74-781F-419C-8C63-91C14AF8D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9B0F0D1C-98D5-4C46-961A-0E36168C31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3E9C99B-47BB-461B-AEDE-0B227C5B25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 name="Υπότιτλος 2">
            <a:extLst>
              <a:ext uri="{FF2B5EF4-FFF2-40B4-BE49-F238E27FC236}">
                <a16:creationId xmlns:a16="http://schemas.microsoft.com/office/drawing/2014/main" id="{943F0784-C830-D192-F9E8-53F231FD80B4}"/>
              </a:ext>
            </a:extLst>
          </p:cNvPr>
          <p:cNvSpPr txBox="1">
            <a:spLocks/>
          </p:cNvSpPr>
          <p:nvPr/>
        </p:nvSpPr>
        <p:spPr>
          <a:xfrm>
            <a:off x="7124700" y="5829300"/>
            <a:ext cx="4038600" cy="894771"/>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Tx/>
              <a:buNone/>
              <a:defRPr sz="2000" kern="1200">
                <a:solidFill>
                  <a:schemeClr val="tx2"/>
                </a:solidFill>
                <a:latin typeface="+mn-lt"/>
                <a:ea typeface="+mn-ea"/>
                <a:cs typeface="+mn-cs"/>
              </a:defRPr>
            </a:lvl1pPr>
            <a:lvl2pPr marL="457200" indent="0" algn="ctr" defTabSz="914400" rtl="0" eaLnBrk="1" latinLnBrk="0" hangingPunct="1">
              <a:lnSpc>
                <a:spcPct val="110000"/>
              </a:lnSpc>
              <a:spcBef>
                <a:spcPts val="500"/>
              </a:spcBef>
              <a:buSzPct val="85000"/>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500"/>
              </a:spcBef>
              <a:buFontTx/>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500"/>
              </a:spcBef>
              <a:buFontTx/>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hlinkClick r:id="rId3"/>
              </a:rPr>
              <a:t>stergiostrou@unipi.gr</a:t>
            </a:r>
            <a:endParaRPr lang="en-US" dirty="0"/>
          </a:p>
          <a:p>
            <a:r>
              <a:rPr lang="en-US" sz="1800" dirty="0"/>
              <a:t>linkedin.com/in/asteriostrou/</a:t>
            </a:r>
          </a:p>
        </p:txBody>
      </p:sp>
    </p:spTree>
    <p:extLst>
      <p:ext uri="{BB962C8B-B14F-4D97-AF65-F5344CB8AC3E}">
        <p14:creationId xmlns:p14="http://schemas.microsoft.com/office/powerpoint/2010/main" val="339694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D482DD-E5E0-09F3-77C6-0AB3D50FC16D}"/>
              </a:ext>
            </a:extLst>
          </p:cNvPr>
          <p:cNvSpPr>
            <a:spLocks noGrp="1"/>
          </p:cNvSpPr>
          <p:nvPr>
            <p:ph type="title"/>
          </p:nvPr>
        </p:nvSpPr>
        <p:spPr/>
        <p:txBody>
          <a:bodyPr/>
          <a:lstStyle/>
          <a:p>
            <a:r>
              <a:rPr lang="en-US" dirty="0" err="1"/>
              <a:t>Συστήμ</a:t>
            </a:r>
            <a:r>
              <a:rPr lang="en-US" dirty="0"/>
              <a:t>ατα Warehouse Management Systems (WMS) </a:t>
            </a:r>
          </a:p>
        </p:txBody>
      </p:sp>
      <p:sp>
        <p:nvSpPr>
          <p:cNvPr id="3" name="Θέση περιεχομένου 2">
            <a:extLst>
              <a:ext uri="{FF2B5EF4-FFF2-40B4-BE49-F238E27FC236}">
                <a16:creationId xmlns:a16="http://schemas.microsoft.com/office/drawing/2014/main" id="{C599CEAD-5A60-6FBD-5C3F-F6E1E77698C7}"/>
              </a:ext>
            </a:extLst>
          </p:cNvPr>
          <p:cNvSpPr>
            <a:spLocks noGrp="1"/>
          </p:cNvSpPr>
          <p:nvPr>
            <p:ph idx="1"/>
          </p:nvPr>
        </p:nvSpPr>
        <p:spPr/>
        <p:txBody>
          <a:bodyPr>
            <a:normAutofit lnSpcReduction="10000"/>
          </a:bodyPr>
          <a:lstStyle/>
          <a:p>
            <a:r>
              <a:rPr lang="el-GR" dirty="0"/>
              <a:t>Καθώς η πολυπλοκότητα αυξάνεται, καθίσταται αναγκαία η χρήση συστημάτων διαχείρισης αποθηκών για το χειρισμό των πόρων της αποθήκης και την παρακολούθηση των λειτουργιών της αποθήκης. </a:t>
            </a:r>
          </a:p>
          <a:p>
            <a:r>
              <a:rPr lang="el-GR" dirty="0"/>
              <a:t>Η εφαρμογή του συστήματος διαχείρισης αποθήκης (WMS – </a:t>
            </a:r>
            <a:r>
              <a:rPr lang="el-GR" dirty="0" err="1"/>
              <a:t>Warehouse</a:t>
            </a:r>
            <a:r>
              <a:rPr lang="el-GR" dirty="0"/>
              <a:t> </a:t>
            </a:r>
            <a:r>
              <a:rPr lang="el-GR" dirty="0" err="1"/>
              <a:t>Management</a:t>
            </a:r>
            <a:r>
              <a:rPr lang="el-GR" dirty="0"/>
              <a:t> </a:t>
            </a:r>
            <a:r>
              <a:rPr lang="el-GR" dirty="0" err="1"/>
              <a:t>System</a:t>
            </a:r>
            <a:r>
              <a:rPr lang="el-GR" dirty="0"/>
              <a:t>) θα προσφέρει απαραιτήτως:</a:t>
            </a:r>
          </a:p>
          <a:p>
            <a:pPr marL="342900" indent="-342900">
              <a:buFont typeface="Arial" panose="020B0604020202020204" pitchFamily="34" charset="0"/>
              <a:buChar char="•"/>
            </a:pPr>
            <a:r>
              <a:rPr lang="el-GR" dirty="0"/>
              <a:t>αύξηση της ακρίβειας, </a:t>
            </a:r>
          </a:p>
          <a:p>
            <a:pPr marL="342900" indent="-342900">
              <a:buFont typeface="Arial" panose="020B0604020202020204" pitchFamily="34" charset="0"/>
              <a:buChar char="•"/>
            </a:pPr>
            <a:r>
              <a:rPr lang="el-GR" dirty="0"/>
              <a:t>μείωση του εργατικού κόστους και </a:t>
            </a:r>
          </a:p>
          <a:p>
            <a:pPr marL="342900" indent="-342900">
              <a:buFont typeface="Arial" panose="020B0604020202020204" pitchFamily="34" charset="0"/>
              <a:buChar char="•"/>
            </a:pPr>
            <a:r>
              <a:rPr lang="el-GR" dirty="0"/>
              <a:t>μεγαλύτερη ικανότητα εξυπηρέτησης του πελάτη με τη μείωση των χρόνων κύκλου. </a:t>
            </a:r>
          </a:p>
          <a:p>
            <a:r>
              <a:rPr lang="el-GR" dirty="0"/>
              <a:t>Το «WMS» δεν θα οδηγήσει μόνο σε μείωση των αποθεμάτων αλλά και σε μεγαλύτερη αποθηκευτική ικανότητα. </a:t>
            </a:r>
            <a:endParaRPr lang="en-US" dirty="0"/>
          </a:p>
        </p:txBody>
      </p:sp>
    </p:spTree>
    <p:extLst>
      <p:ext uri="{BB962C8B-B14F-4D97-AF65-F5344CB8AC3E}">
        <p14:creationId xmlns:p14="http://schemas.microsoft.com/office/powerpoint/2010/main" val="4027306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EA6FB68F-E373-4C10-A7AF-D175C37CD024}"/>
              </a:ext>
            </a:extLst>
          </p:cNvPr>
          <p:cNvPicPr>
            <a:picLocks noChangeAspect="1"/>
          </p:cNvPicPr>
          <p:nvPr/>
        </p:nvPicPr>
        <p:blipFill>
          <a:blip r:embed="rId2"/>
          <a:stretch>
            <a:fillRect/>
          </a:stretch>
        </p:blipFill>
        <p:spPr>
          <a:xfrm>
            <a:off x="3378994" y="810199"/>
            <a:ext cx="5434012" cy="5237602"/>
          </a:xfrm>
          <a:prstGeom prst="rect">
            <a:avLst/>
          </a:prstGeom>
        </p:spPr>
      </p:pic>
    </p:spTree>
    <p:extLst>
      <p:ext uri="{BB962C8B-B14F-4D97-AF65-F5344CB8AC3E}">
        <p14:creationId xmlns:p14="http://schemas.microsoft.com/office/powerpoint/2010/main" val="2775620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8C4D33CB-05D4-2B58-E69A-5B1670AB8072}"/>
              </a:ext>
            </a:extLst>
          </p:cNvPr>
          <p:cNvPicPr>
            <a:picLocks noChangeAspect="1"/>
          </p:cNvPicPr>
          <p:nvPr/>
        </p:nvPicPr>
        <p:blipFill>
          <a:blip r:embed="rId2"/>
          <a:stretch>
            <a:fillRect/>
          </a:stretch>
        </p:blipFill>
        <p:spPr>
          <a:xfrm>
            <a:off x="104468" y="333375"/>
            <a:ext cx="11706532" cy="6048375"/>
          </a:xfrm>
          <a:prstGeom prst="rect">
            <a:avLst/>
          </a:prstGeom>
        </p:spPr>
      </p:pic>
    </p:spTree>
    <p:extLst>
      <p:ext uri="{BB962C8B-B14F-4D97-AF65-F5344CB8AC3E}">
        <p14:creationId xmlns:p14="http://schemas.microsoft.com/office/powerpoint/2010/main" val="1196367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D482DD-E5E0-09F3-77C6-0AB3D50FC16D}"/>
              </a:ext>
            </a:extLst>
          </p:cNvPr>
          <p:cNvSpPr>
            <a:spLocks noGrp="1"/>
          </p:cNvSpPr>
          <p:nvPr>
            <p:ph type="title"/>
          </p:nvPr>
        </p:nvSpPr>
        <p:spPr/>
        <p:txBody>
          <a:bodyPr/>
          <a:lstStyle/>
          <a:p>
            <a:r>
              <a:rPr lang="en-US" dirty="0" err="1"/>
              <a:t>Συστήμ</a:t>
            </a:r>
            <a:r>
              <a:rPr lang="en-US" dirty="0"/>
              <a:t>ατα Warehouse Management Systems (WMS) </a:t>
            </a:r>
          </a:p>
        </p:txBody>
      </p:sp>
      <p:sp>
        <p:nvSpPr>
          <p:cNvPr id="3" name="Θέση περιεχομένου 2">
            <a:extLst>
              <a:ext uri="{FF2B5EF4-FFF2-40B4-BE49-F238E27FC236}">
                <a16:creationId xmlns:a16="http://schemas.microsoft.com/office/drawing/2014/main" id="{C599CEAD-5A60-6FBD-5C3F-F6E1E77698C7}"/>
              </a:ext>
            </a:extLst>
          </p:cNvPr>
          <p:cNvSpPr>
            <a:spLocks noGrp="1"/>
          </p:cNvSpPr>
          <p:nvPr>
            <p:ph idx="1"/>
          </p:nvPr>
        </p:nvSpPr>
        <p:spPr/>
        <p:txBody>
          <a:bodyPr/>
          <a:lstStyle/>
          <a:p>
            <a:r>
              <a:rPr lang="el-GR" dirty="0"/>
              <a:t>Συνοπτικά, ένα «WMS» μπορεί να οριστεί ως ένα σύνολο λύσεων λογισμικού πληροφορικής που έχουν σχεδιαστεί για το χειρισμό και τη βελτιστοποίηση των δραστηριοτήτων εφοδιαστικής αποθήκης και την υποστήριξη της αυτοματοποίησης των διαδικασιών αποθήκευσης (</a:t>
            </a:r>
            <a:r>
              <a:rPr lang="el-GR" dirty="0" err="1"/>
              <a:t>Happonen</a:t>
            </a:r>
            <a:r>
              <a:rPr lang="el-GR" dirty="0"/>
              <a:t> &amp; </a:t>
            </a:r>
            <a:r>
              <a:rPr lang="el-GR" dirty="0" err="1"/>
              <a:t>Minashkina</a:t>
            </a:r>
            <a:r>
              <a:rPr lang="el-GR" dirty="0"/>
              <a:t>, 2019). </a:t>
            </a:r>
          </a:p>
          <a:p>
            <a:r>
              <a:rPr lang="el-GR" dirty="0"/>
              <a:t>Κατά συνέπεια, στην πορεία προς πιο </a:t>
            </a:r>
            <a:r>
              <a:rPr lang="el-GR" u="sng" dirty="0"/>
              <a:t>βιώσιμες λειτουργίες</a:t>
            </a:r>
            <a:r>
              <a:rPr lang="el-GR" dirty="0"/>
              <a:t>, τα «WMS» θα πρέπει να παρέχουν πίνακες οργάνων και βασικούς δείκτες επιδόσεων (</a:t>
            </a:r>
            <a:r>
              <a:rPr lang="el-GR" dirty="0" err="1"/>
              <a:t>KPIs</a:t>
            </a:r>
            <a:r>
              <a:rPr lang="el-GR" dirty="0"/>
              <a:t> – </a:t>
            </a:r>
            <a:r>
              <a:rPr lang="el-GR" dirty="0" err="1"/>
              <a:t>Key</a:t>
            </a:r>
            <a:r>
              <a:rPr lang="el-GR" dirty="0"/>
              <a:t> </a:t>
            </a:r>
            <a:r>
              <a:rPr lang="el-GR" dirty="0" err="1"/>
              <a:t>Performance</a:t>
            </a:r>
            <a:r>
              <a:rPr lang="el-GR" dirty="0"/>
              <a:t> </a:t>
            </a:r>
            <a:r>
              <a:rPr lang="el-GR" dirty="0" err="1"/>
              <a:t>Indicators</a:t>
            </a:r>
            <a:r>
              <a:rPr lang="el-GR" dirty="0"/>
              <a:t>) για τις περιβαλλοντικές επιδόσεις και τις επιδόσεις βιωσιμότητας τους (</a:t>
            </a:r>
            <a:r>
              <a:rPr lang="el-GR" dirty="0" err="1"/>
              <a:t>Minashkina</a:t>
            </a:r>
            <a:r>
              <a:rPr lang="el-GR" dirty="0"/>
              <a:t> &amp; </a:t>
            </a:r>
            <a:r>
              <a:rPr lang="el-GR" dirty="0" err="1"/>
              <a:t>Happonen</a:t>
            </a:r>
            <a:r>
              <a:rPr lang="el-GR" dirty="0"/>
              <a:t>, 2021).</a:t>
            </a:r>
            <a:endParaRPr lang="en-US" dirty="0"/>
          </a:p>
        </p:txBody>
      </p:sp>
    </p:spTree>
    <p:extLst>
      <p:ext uri="{BB962C8B-B14F-4D97-AF65-F5344CB8AC3E}">
        <p14:creationId xmlns:p14="http://schemas.microsoft.com/office/powerpoint/2010/main" val="1386202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7CDA7C-9FE6-3668-85D0-E832ED71B105}"/>
              </a:ext>
            </a:extLst>
          </p:cNvPr>
          <p:cNvSpPr>
            <a:spLocks noGrp="1"/>
          </p:cNvSpPr>
          <p:nvPr>
            <p:ph type="title"/>
          </p:nvPr>
        </p:nvSpPr>
        <p:spPr/>
        <p:txBody>
          <a:bodyPr/>
          <a:lstStyle/>
          <a:p>
            <a:r>
              <a:rPr lang="el-GR" dirty="0"/>
              <a:t>Συστήματα </a:t>
            </a:r>
            <a:r>
              <a:rPr lang="en-US" dirty="0"/>
              <a:t>Enterprise Resource Planning (ERP) </a:t>
            </a:r>
          </a:p>
        </p:txBody>
      </p:sp>
      <p:sp>
        <p:nvSpPr>
          <p:cNvPr id="3" name="Θέση περιεχομένου 2">
            <a:extLst>
              <a:ext uri="{FF2B5EF4-FFF2-40B4-BE49-F238E27FC236}">
                <a16:creationId xmlns:a16="http://schemas.microsoft.com/office/drawing/2014/main" id="{146B1687-5461-326F-F694-085FAB30C045}"/>
              </a:ext>
            </a:extLst>
          </p:cNvPr>
          <p:cNvSpPr>
            <a:spLocks noGrp="1"/>
          </p:cNvSpPr>
          <p:nvPr>
            <p:ph idx="1"/>
          </p:nvPr>
        </p:nvSpPr>
        <p:spPr/>
        <p:txBody>
          <a:bodyPr/>
          <a:lstStyle/>
          <a:p>
            <a:r>
              <a:rPr lang="el-GR" dirty="0"/>
              <a:t>Μια πράσινη αλυσίδα εφοδιασμού θα επιτευχθεί εάν ένα σύστημα είναι σε θέση να εντοπίζει όλες τις πληροφορίες σχετικά με την περιβαλλοντική επίδραση. </a:t>
            </a:r>
            <a:endParaRPr lang="en-US" dirty="0"/>
          </a:p>
          <a:p>
            <a:r>
              <a:rPr lang="el-GR" dirty="0"/>
              <a:t>Ωστόσο, μια πράσινη αλυσίδα εφοδιασμού δεν θα είναι δυνατή χωρίς την εφαρμογή του επιχειρησιακού προγραμματισμού πόρων (ERP – </a:t>
            </a:r>
            <a:r>
              <a:rPr lang="el-GR" dirty="0" err="1"/>
              <a:t>Enterprise</a:t>
            </a:r>
            <a:r>
              <a:rPr lang="el-GR" dirty="0"/>
              <a:t> </a:t>
            </a:r>
            <a:r>
              <a:rPr lang="el-GR" dirty="0" err="1"/>
              <a:t>Resource</a:t>
            </a:r>
            <a:r>
              <a:rPr lang="el-GR" dirty="0"/>
              <a:t> </a:t>
            </a:r>
            <a:r>
              <a:rPr lang="el-GR" dirty="0" err="1"/>
              <a:t>Planning</a:t>
            </a:r>
            <a:r>
              <a:rPr lang="el-GR" dirty="0"/>
              <a:t>) στους οργανισμούς. </a:t>
            </a:r>
            <a:endParaRPr lang="en-US" dirty="0"/>
          </a:p>
          <a:p>
            <a:r>
              <a:rPr lang="el-GR" dirty="0"/>
              <a:t>Το «ERP» είναι ένα ολοκληρωμένο σύστημα πληροφοριών που στοχεύει στις διαδικασίες παραγωγής από στις πρώτες ύλες έως τα τελικά προϊόντα (</a:t>
            </a:r>
            <a:r>
              <a:rPr lang="el-GR" dirty="0" err="1"/>
              <a:t>Kandananond</a:t>
            </a:r>
            <a:r>
              <a:rPr lang="el-GR" dirty="0"/>
              <a:t>, 2014). </a:t>
            </a:r>
            <a:endParaRPr lang="en-US" dirty="0"/>
          </a:p>
        </p:txBody>
      </p:sp>
    </p:spTree>
    <p:extLst>
      <p:ext uri="{BB962C8B-B14F-4D97-AF65-F5344CB8AC3E}">
        <p14:creationId xmlns:p14="http://schemas.microsoft.com/office/powerpoint/2010/main" val="802979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D482DD-E5E0-09F3-77C6-0AB3D50FC16D}"/>
              </a:ext>
            </a:extLst>
          </p:cNvPr>
          <p:cNvSpPr>
            <a:spLocks noGrp="1"/>
          </p:cNvSpPr>
          <p:nvPr>
            <p:ph type="title"/>
          </p:nvPr>
        </p:nvSpPr>
        <p:spPr/>
        <p:txBody>
          <a:bodyPr/>
          <a:lstStyle/>
          <a:p>
            <a:r>
              <a:rPr lang="el-GR" dirty="0"/>
              <a:t>Συστήματα </a:t>
            </a:r>
            <a:r>
              <a:rPr lang="en-US" dirty="0"/>
              <a:t>Enterprise Resource Planning (ERP) </a:t>
            </a:r>
          </a:p>
        </p:txBody>
      </p:sp>
      <p:sp>
        <p:nvSpPr>
          <p:cNvPr id="3" name="Θέση περιεχομένου 2">
            <a:extLst>
              <a:ext uri="{FF2B5EF4-FFF2-40B4-BE49-F238E27FC236}">
                <a16:creationId xmlns:a16="http://schemas.microsoft.com/office/drawing/2014/main" id="{C599CEAD-5A60-6FBD-5C3F-F6E1E77698C7}"/>
              </a:ext>
            </a:extLst>
          </p:cNvPr>
          <p:cNvSpPr>
            <a:spLocks noGrp="1"/>
          </p:cNvSpPr>
          <p:nvPr>
            <p:ph idx="1"/>
          </p:nvPr>
        </p:nvSpPr>
        <p:spPr/>
        <p:txBody>
          <a:bodyPr/>
          <a:lstStyle/>
          <a:p>
            <a:r>
              <a:rPr lang="el-GR" dirty="0"/>
              <a:t>Η εφαρμογή του «ERP» σε κάθε επιχείρηση απαιτείται προκειμένου να αυξηθεί η </a:t>
            </a:r>
            <a:r>
              <a:rPr lang="el-GR" b="1" dirty="0"/>
              <a:t>ικανότητα διαχείρισης των πόρων </a:t>
            </a:r>
            <a:r>
              <a:rPr lang="el-GR" dirty="0"/>
              <a:t>(</a:t>
            </a:r>
            <a:r>
              <a:rPr lang="el-GR" dirty="0" err="1"/>
              <a:t>Kandananond</a:t>
            </a:r>
            <a:r>
              <a:rPr lang="el-GR" dirty="0"/>
              <a:t>, 2014). Για το λόγο αυτό, τα ανώτερα στελέχη θα πρέπει να εστιάσουν στην κατάλληλη καλλιέργεια της κουλτούρας στο εσωτερικό του οργανισμού, ώστε να διασφαλίσουν ότι τα κατώτερα επίπεδα διοίκησης θα είναι σε θέση να εφαρμόσουν τις ιδέες των ανώτερων. </a:t>
            </a:r>
            <a:endParaRPr lang="en-US" dirty="0"/>
          </a:p>
          <a:p>
            <a:r>
              <a:rPr lang="el-GR" dirty="0"/>
              <a:t>Επομένως, οι οργανισμοί απαιτούν ένα σύστημα διαχείρισης που μπορεί να ενσωματώσει όλες τις βασικές λειτουργίες τους σε μια </a:t>
            </a:r>
            <a:r>
              <a:rPr lang="el-GR" b="1" dirty="0"/>
              <a:t>κεντρική βάση δεδομένων </a:t>
            </a:r>
            <a:r>
              <a:rPr lang="el-GR" dirty="0"/>
              <a:t>και πλατφόρμα που επιτρέπει στους επαγγελματίες να συνδέουν κι όλες τις λειτουργίες βιώσιμης διαχείρισης και να παρακολουθούν τους επιχειρηματικούς πόρους, τις λειτουργίες και την κατάσταση τους (</a:t>
            </a:r>
            <a:r>
              <a:rPr lang="el-GR" dirty="0" err="1"/>
              <a:t>Chofreh</a:t>
            </a:r>
            <a:r>
              <a:rPr lang="el-GR" dirty="0"/>
              <a:t> κ.ά., 2020).</a:t>
            </a:r>
            <a:endParaRPr lang="en-US" dirty="0"/>
          </a:p>
        </p:txBody>
      </p:sp>
    </p:spTree>
    <p:extLst>
      <p:ext uri="{BB962C8B-B14F-4D97-AF65-F5344CB8AC3E}">
        <p14:creationId xmlns:p14="http://schemas.microsoft.com/office/powerpoint/2010/main" val="4212464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7CDA7C-9FE6-3668-85D0-E832ED71B105}"/>
              </a:ext>
            </a:extLst>
          </p:cNvPr>
          <p:cNvSpPr>
            <a:spLocks noGrp="1"/>
          </p:cNvSpPr>
          <p:nvPr>
            <p:ph type="title"/>
          </p:nvPr>
        </p:nvSpPr>
        <p:spPr/>
        <p:txBody>
          <a:bodyPr/>
          <a:lstStyle/>
          <a:p>
            <a:r>
              <a:rPr lang="el-GR" dirty="0"/>
              <a:t>Συστήματα </a:t>
            </a:r>
            <a:r>
              <a:rPr lang="en-US" dirty="0"/>
              <a:t>Enterprise Resource Planning (ERP) </a:t>
            </a:r>
          </a:p>
        </p:txBody>
      </p:sp>
      <p:sp>
        <p:nvSpPr>
          <p:cNvPr id="3" name="Θέση περιεχομένου 2">
            <a:extLst>
              <a:ext uri="{FF2B5EF4-FFF2-40B4-BE49-F238E27FC236}">
                <a16:creationId xmlns:a16="http://schemas.microsoft.com/office/drawing/2014/main" id="{146B1687-5461-326F-F694-085FAB30C045}"/>
              </a:ext>
            </a:extLst>
          </p:cNvPr>
          <p:cNvSpPr>
            <a:spLocks noGrp="1"/>
          </p:cNvSpPr>
          <p:nvPr>
            <p:ph idx="1"/>
          </p:nvPr>
        </p:nvSpPr>
        <p:spPr/>
        <p:txBody>
          <a:bodyPr/>
          <a:lstStyle/>
          <a:p>
            <a:r>
              <a:rPr lang="el-GR" dirty="0"/>
              <a:t>Επιπλέον, διάφορες εφαρμογές «</a:t>
            </a:r>
            <a:r>
              <a:rPr lang="en-US" b="1" dirty="0"/>
              <a:t>S-ERP</a:t>
            </a:r>
            <a:r>
              <a:rPr lang="en-US" dirty="0"/>
              <a:t>» (Sustainable ERP) </a:t>
            </a:r>
            <a:r>
              <a:rPr lang="el-GR" dirty="0"/>
              <a:t>είναι διαθέσιμες μέσω διαφόρων προμηθευτών λογισμικού, όπως το «</a:t>
            </a:r>
            <a:r>
              <a:rPr lang="en-US" dirty="0"/>
              <a:t>Microsoft Dynamics 365» </a:t>
            </a:r>
            <a:r>
              <a:rPr lang="el-GR" dirty="0"/>
              <a:t>της «</a:t>
            </a:r>
            <a:r>
              <a:rPr lang="en-US" dirty="0"/>
              <a:t>Microsoft» </a:t>
            </a:r>
            <a:r>
              <a:rPr lang="el-GR" dirty="0"/>
              <a:t>και το «</a:t>
            </a:r>
            <a:r>
              <a:rPr lang="en-US" dirty="0"/>
              <a:t>Sustainability Performance Management 4.0» </a:t>
            </a:r>
            <a:r>
              <a:rPr lang="el-GR" dirty="0"/>
              <a:t>της «</a:t>
            </a:r>
            <a:r>
              <a:rPr lang="en-US" dirty="0"/>
              <a:t>SAP», </a:t>
            </a:r>
            <a:r>
              <a:rPr lang="el-GR" dirty="0"/>
              <a:t>για να βοηθήσουν τις εταιρείες να διαχειριστούν τις βιώσιμες επιχειρήσεις τους.</a:t>
            </a:r>
            <a:endParaRPr lang="en-US" dirty="0"/>
          </a:p>
          <a:p>
            <a:r>
              <a:rPr lang="el-GR" dirty="0"/>
              <a:t>Τα συστήματα «S-ERP» εφαρμόζονται γενικά για τη διαχείριση και την υποβολή εκθέσεων σχετικά με τις επιχειρηματικές δραστηριότητες που συνδέονται με τον </a:t>
            </a:r>
            <a:r>
              <a:rPr lang="el-GR" b="1" dirty="0"/>
              <a:t>περιβαλλοντικό και κοινωνικό αντίκτυπο </a:t>
            </a:r>
            <a:r>
              <a:rPr lang="el-GR" dirty="0"/>
              <a:t>και την ευθυγράμμιση των οργανωτικών διαδικασιών, των ανθρώπων και των προϊόντων με τους εταιρικούς στόχους και τις απαιτήσεις βιωσιμότητας.</a:t>
            </a:r>
            <a:endParaRPr lang="en-US" dirty="0"/>
          </a:p>
        </p:txBody>
      </p:sp>
    </p:spTree>
    <p:extLst>
      <p:ext uri="{BB962C8B-B14F-4D97-AF65-F5344CB8AC3E}">
        <p14:creationId xmlns:p14="http://schemas.microsoft.com/office/powerpoint/2010/main" val="2331120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AA50FAB5-373C-B5BD-CB10-ADBD56C1F6BC}"/>
              </a:ext>
            </a:extLst>
          </p:cNvPr>
          <p:cNvPicPr>
            <a:picLocks noChangeAspect="1"/>
          </p:cNvPicPr>
          <p:nvPr/>
        </p:nvPicPr>
        <p:blipFill>
          <a:blip r:embed="rId2"/>
          <a:stretch>
            <a:fillRect/>
          </a:stretch>
        </p:blipFill>
        <p:spPr>
          <a:xfrm>
            <a:off x="1219200" y="595312"/>
            <a:ext cx="9753600" cy="5667375"/>
          </a:xfrm>
          <a:prstGeom prst="rect">
            <a:avLst/>
          </a:prstGeom>
        </p:spPr>
      </p:pic>
    </p:spTree>
    <p:extLst>
      <p:ext uri="{BB962C8B-B14F-4D97-AF65-F5344CB8AC3E}">
        <p14:creationId xmlns:p14="http://schemas.microsoft.com/office/powerpoint/2010/main" val="2608697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46B1687-5461-326F-F694-085FAB30C045}"/>
              </a:ext>
            </a:extLst>
          </p:cNvPr>
          <p:cNvSpPr>
            <a:spLocks noGrp="1"/>
          </p:cNvSpPr>
          <p:nvPr>
            <p:ph idx="1"/>
          </p:nvPr>
        </p:nvSpPr>
        <p:spPr>
          <a:xfrm>
            <a:off x="1028700" y="1074655"/>
            <a:ext cx="10134600" cy="5056589"/>
          </a:xfrm>
        </p:spPr>
        <p:txBody>
          <a:bodyPr>
            <a:normAutofit fontScale="92500" lnSpcReduction="20000"/>
          </a:bodyPr>
          <a:lstStyle/>
          <a:p>
            <a:r>
              <a:rPr lang="el-GR" dirty="0"/>
              <a:t>Η «Microsoft» δήλωσε ότι η εφαρμογή συστημάτων «S-ERP» συμβάλλει στο να καταστεί ένας οργανισμός πιο βιώσιμος με διάφορους τρόπους. </a:t>
            </a:r>
            <a:endParaRPr lang="en-US" dirty="0"/>
          </a:p>
          <a:p>
            <a:pPr marL="342900" indent="-342900">
              <a:buFont typeface="Arial" panose="020B0604020202020204" pitchFamily="34" charset="0"/>
              <a:buChar char="•"/>
            </a:pPr>
            <a:r>
              <a:rPr lang="el-GR" dirty="0"/>
              <a:t>Πρώτον, το σύστημα χρησιμοποιεί γενικά τεχνολογία με δυνατότητα «</a:t>
            </a:r>
            <a:r>
              <a:rPr lang="el-GR" dirty="0" err="1"/>
              <a:t>cloud</a:t>
            </a:r>
            <a:r>
              <a:rPr lang="el-GR" dirty="0"/>
              <a:t>» - επομένως, μπορεί να απελευθερώσει χώρο για τη θέση του διακομιστή. </a:t>
            </a:r>
            <a:endParaRPr lang="en-US" dirty="0"/>
          </a:p>
          <a:p>
            <a:pPr marL="342900" indent="-342900">
              <a:buFont typeface="Arial" panose="020B0604020202020204" pitchFamily="34" charset="0"/>
              <a:buChar char="•"/>
            </a:pPr>
            <a:r>
              <a:rPr lang="el-GR" dirty="0"/>
              <a:t>Δεύτερον, μπορεί να εξοικονομήσει ενέργεια και ισχύ λόγω της συνεχούς ανάγκης του να παραμένει δροσερό. </a:t>
            </a:r>
            <a:endParaRPr lang="en-US" dirty="0"/>
          </a:p>
          <a:p>
            <a:pPr marL="342900" indent="-342900">
              <a:buFont typeface="Arial" panose="020B0604020202020204" pitchFamily="34" charset="0"/>
              <a:buChar char="•"/>
            </a:pPr>
            <a:r>
              <a:rPr lang="el-GR" dirty="0"/>
              <a:t>Τρίτον, η εφαρμογή συστημάτων «S-ERP» συμβάλλει στη μείωση του αποτυπώματος άνθρακα. </a:t>
            </a:r>
            <a:endParaRPr lang="en-US" dirty="0"/>
          </a:p>
          <a:p>
            <a:pPr marL="342900" indent="-342900">
              <a:buFont typeface="Arial" panose="020B0604020202020204" pitchFamily="34" charset="0"/>
              <a:buChar char="•"/>
            </a:pPr>
            <a:r>
              <a:rPr lang="el-GR" dirty="0"/>
              <a:t>Τέταρτον, μπορεί να ελαχιστοποιήσει τα απόβλητα μέσω λιγότερων εκτυπώσεων, επειδή το σύστημα επιτρέπει την ανταλλαγή πληροφοριών σε ολόκληρο τον οργανισμό με μια </a:t>
            </a:r>
            <a:r>
              <a:rPr lang="el-GR" dirty="0" err="1"/>
              <a:t>προσβάσιμη</a:t>
            </a:r>
            <a:r>
              <a:rPr lang="el-GR" dirty="0"/>
              <a:t> εγκατάσταση. </a:t>
            </a:r>
            <a:endParaRPr lang="en-US" dirty="0"/>
          </a:p>
          <a:p>
            <a:pPr marL="342900" indent="-342900">
              <a:buFont typeface="Arial" panose="020B0604020202020204" pitchFamily="34" charset="0"/>
              <a:buChar char="•"/>
            </a:pPr>
            <a:r>
              <a:rPr lang="el-GR" dirty="0"/>
              <a:t>Πέμπτο, η εφαρμογή του συστήματος «S-ERP» μπορεί να βελτιώσει την ποιότητα της δέσμευσης των ενδιαφερομένων μερών, καθώς το σύστημα μπορεί να παρέχει </a:t>
            </a:r>
            <a:r>
              <a:rPr lang="el-GR" b="1" dirty="0"/>
              <a:t>πραγματική αναφορά βιωσιμότητας </a:t>
            </a:r>
            <a:r>
              <a:rPr lang="el-GR" dirty="0"/>
              <a:t>και να διευκολύνει τη συνεργασία και την επικοινωνία μέσω της ανταλλαγής πληροφοριών. </a:t>
            </a:r>
            <a:endParaRPr lang="en-US" dirty="0"/>
          </a:p>
        </p:txBody>
      </p:sp>
    </p:spTree>
    <p:extLst>
      <p:ext uri="{BB962C8B-B14F-4D97-AF65-F5344CB8AC3E}">
        <p14:creationId xmlns:p14="http://schemas.microsoft.com/office/powerpoint/2010/main" val="492354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D482DD-E5E0-09F3-77C6-0AB3D50FC16D}"/>
              </a:ext>
            </a:extLst>
          </p:cNvPr>
          <p:cNvSpPr>
            <a:spLocks noGrp="1"/>
          </p:cNvSpPr>
          <p:nvPr>
            <p:ph type="title"/>
          </p:nvPr>
        </p:nvSpPr>
        <p:spPr/>
        <p:txBody>
          <a:bodyPr/>
          <a:lstStyle/>
          <a:p>
            <a:r>
              <a:rPr lang="el-GR" dirty="0"/>
              <a:t>Τεχνολογία </a:t>
            </a:r>
            <a:r>
              <a:rPr lang="en-US" dirty="0"/>
              <a:t>RFID </a:t>
            </a:r>
          </a:p>
        </p:txBody>
      </p:sp>
      <p:sp>
        <p:nvSpPr>
          <p:cNvPr id="3" name="Θέση περιεχομένου 2">
            <a:extLst>
              <a:ext uri="{FF2B5EF4-FFF2-40B4-BE49-F238E27FC236}">
                <a16:creationId xmlns:a16="http://schemas.microsoft.com/office/drawing/2014/main" id="{C599CEAD-5A60-6FBD-5C3F-F6E1E77698C7}"/>
              </a:ext>
            </a:extLst>
          </p:cNvPr>
          <p:cNvSpPr>
            <a:spLocks noGrp="1"/>
          </p:cNvSpPr>
          <p:nvPr>
            <p:ph idx="1"/>
          </p:nvPr>
        </p:nvSpPr>
        <p:spPr/>
        <p:txBody>
          <a:bodyPr/>
          <a:lstStyle/>
          <a:p>
            <a:r>
              <a:rPr lang="el-GR" sz="1800" dirty="0">
                <a:effectLst/>
                <a:latin typeface="Calibri" panose="020F0502020204030204" pitchFamily="34" charset="0"/>
                <a:ea typeface="Calibri" panose="020F0502020204030204" pitchFamily="34" charset="0"/>
                <a:cs typeface="Arial" panose="020B0604020202020204" pitchFamily="34" charset="0"/>
              </a:rPr>
              <a:t>Η τεχνολογία «RFID» είναι μια τεχνολογία αυτόματης αναγνώρισης που υποστηρίζει την «on-</a:t>
            </a:r>
            <a:r>
              <a:rPr lang="el-GR" sz="1800" dirty="0" err="1">
                <a:effectLst/>
                <a:latin typeface="Calibri" panose="020F0502020204030204" pitchFamily="34" charset="0"/>
                <a:ea typeface="Calibri" panose="020F0502020204030204" pitchFamily="34" charset="0"/>
                <a:cs typeface="Arial" panose="020B0604020202020204" pitchFamily="34" charset="0"/>
              </a:rPr>
              <a:t>line</a:t>
            </a:r>
            <a:r>
              <a:rPr lang="el-GR" sz="1800" dirty="0">
                <a:effectLst/>
                <a:latin typeface="Calibri" panose="020F0502020204030204" pitchFamily="34" charset="0"/>
                <a:ea typeface="Calibri" panose="020F0502020204030204" pitchFamily="34" charset="0"/>
                <a:cs typeface="Arial" panose="020B0604020202020204" pitchFamily="34" charset="0"/>
              </a:rPr>
              <a:t>» παρακολούθηση των αποθεμάτων πρώτων υλών, εργασιών σε εξέλιξη και τελικών προϊόντων σε όλη την αλυσίδα εφοδιασμού (</a:t>
            </a:r>
            <a:r>
              <a:rPr lang="el-GR" sz="1800" dirty="0" err="1">
                <a:effectLst/>
                <a:latin typeface="Calibri" panose="020F0502020204030204" pitchFamily="34" charset="0"/>
                <a:ea typeface="Calibri" panose="020F0502020204030204" pitchFamily="34" charset="0"/>
                <a:cs typeface="Arial" panose="020B0604020202020204" pitchFamily="34" charset="0"/>
              </a:rPr>
              <a:t>Zelbst</a:t>
            </a:r>
            <a:r>
              <a:rPr lang="el-GR" sz="1800" dirty="0">
                <a:effectLst/>
                <a:latin typeface="Calibri" panose="020F0502020204030204" pitchFamily="34" charset="0"/>
                <a:ea typeface="Calibri" panose="020F0502020204030204" pitchFamily="34" charset="0"/>
                <a:cs typeface="Arial" panose="020B0604020202020204" pitchFamily="34" charset="0"/>
              </a:rPr>
              <a:t> κ.ά., 2012). Έχει διαπιστωθεί ότι η τεχνολογία επηρεάζει θετικά τόσο την επιχειρησιακή όσο και </a:t>
            </a:r>
            <a:r>
              <a:rPr lang="el-GR" sz="1800" dirty="0">
                <a:latin typeface="Calibri" panose="020F0502020204030204" pitchFamily="34" charset="0"/>
                <a:cs typeface="Arial" panose="020B0604020202020204" pitchFamily="34" charset="0"/>
              </a:rPr>
              <a:t>την οργανωτική επίδοση (</a:t>
            </a:r>
            <a:r>
              <a:rPr lang="el-GR" sz="1800" dirty="0" err="1">
                <a:latin typeface="Calibri" panose="020F0502020204030204" pitchFamily="34" charset="0"/>
                <a:cs typeface="Arial" panose="020B0604020202020204" pitchFamily="34" charset="0"/>
              </a:rPr>
              <a:t>Zelbst</a:t>
            </a:r>
            <a:r>
              <a:rPr lang="el-GR" sz="1800" dirty="0">
                <a:latin typeface="Calibri" panose="020F0502020204030204" pitchFamily="34" charset="0"/>
                <a:cs typeface="Arial" panose="020B0604020202020204" pitchFamily="34" charset="0"/>
              </a:rPr>
              <a:t> κ.ά., 2012) μέσω </a:t>
            </a:r>
            <a:r>
              <a:rPr lang="el-GR" sz="1800" dirty="0">
                <a:effectLst/>
                <a:latin typeface="Calibri" panose="020F0502020204030204" pitchFamily="34" charset="0"/>
                <a:ea typeface="Calibri" panose="020F0502020204030204" pitchFamily="34" charset="0"/>
                <a:cs typeface="Arial" panose="020B0604020202020204" pitchFamily="34" charset="0"/>
              </a:rPr>
              <a:t>της βελτιωμένης παρακολούθησης των ειδών, η οποία συμβάλλει στην παροχή πιο πρόσφατων και πιο ακριβών πληροφοριών.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l-GR" sz="1800" dirty="0">
                <a:effectLst/>
                <a:latin typeface="Calibri" panose="020F0502020204030204" pitchFamily="34" charset="0"/>
                <a:ea typeface="Calibri" panose="020F0502020204030204" pitchFamily="34" charset="0"/>
                <a:cs typeface="Arial" panose="020B0604020202020204" pitchFamily="34" charset="0"/>
              </a:rPr>
              <a:t>Η τεχνολογία «RFID» είναι μια γενική τεχνολογική έννοια που αναφέρεται στη χρήση ραδιοκυμάτων για την αναγνώριση αντικειμένων (</a:t>
            </a:r>
            <a:r>
              <a:rPr lang="el-GR" sz="1800" dirty="0" err="1">
                <a:effectLst/>
                <a:latin typeface="Calibri" panose="020F0502020204030204" pitchFamily="34" charset="0"/>
                <a:ea typeface="Calibri" panose="020F0502020204030204" pitchFamily="34" charset="0"/>
                <a:cs typeface="Arial" panose="020B0604020202020204" pitchFamily="34" charset="0"/>
              </a:rPr>
              <a:t>Center</a:t>
            </a:r>
            <a:r>
              <a:rPr lang="el-GR" sz="1800" dirty="0">
                <a:effectLst/>
                <a:latin typeface="Calibri" panose="020F0502020204030204" pitchFamily="34" charset="0"/>
                <a:ea typeface="Calibri" panose="020F0502020204030204" pitchFamily="34" charset="0"/>
                <a:cs typeface="Arial" panose="020B0604020202020204" pitchFamily="34" charset="0"/>
              </a:rPr>
              <a:t>, 2002). Οι ετικέτες «RFID» διαθέτουν τόσο ένα μικροτσίπ όσο και μια κεραία. Το μικροτσίπ χρησιμοποιείται για την αποθήκευση πληροφοριών του αντικειμένου, όπως ένας μοναδικός σειριακός αριθμός. Η κεραία επιτρέπει στο μικροτσίπ να μεταδίδει τις πληροφορίες του αντικειμένου σε έναν αναγνώστη, ο οποίος μετατρέπει τις πληροφορίες της ετικέτας «RFID» σε μορφή κατανοητή από τους υπολογιστές (</a:t>
            </a:r>
            <a:r>
              <a:rPr lang="el-GR" sz="1800" dirty="0" err="1">
                <a:effectLst/>
                <a:latin typeface="Calibri" panose="020F0502020204030204" pitchFamily="34" charset="0"/>
                <a:ea typeface="Calibri" panose="020F0502020204030204" pitchFamily="34" charset="0"/>
                <a:cs typeface="Arial" panose="020B0604020202020204" pitchFamily="34" charset="0"/>
              </a:rPr>
              <a:t>Angeles</a:t>
            </a:r>
            <a:r>
              <a:rPr lang="el-GR" sz="1800" dirty="0">
                <a:effectLst/>
                <a:latin typeface="Calibri" panose="020F0502020204030204" pitchFamily="34" charset="0"/>
                <a:ea typeface="Calibri" panose="020F0502020204030204" pitchFamily="34" charset="0"/>
                <a:cs typeface="Arial" panose="020B0604020202020204" pitchFamily="34" charset="0"/>
              </a:rPr>
              <a:t>, 2005).</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735647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12" name="Rectangle 11">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3" name="Straight Connector 12">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16" name="Rectangle 15">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
            <a:extLst>
              <a:ext uri="{FF2B5EF4-FFF2-40B4-BE49-F238E27FC236}">
                <a16:creationId xmlns:a16="http://schemas.microsoft.com/office/drawing/2014/main" id="{FDCD62BB-F134-412E-AF5B-602B04458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5679" y="750337"/>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5F7FFE6B-C82C-42CA-F383-A62129C27F4F}"/>
              </a:ext>
            </a:extLst>
          </p:cNvPr>
          <p:cNvSpPr>
            <a:spLocks noGrp="1"/>
          </p:cNvSpPr>
          <p:nvPr>
            <p:ph type="title"/>
          </p:nvPr>
        </p:nvSpPr>
        <p:spPr>
          <a:xfrm>
            <a:off x="4017818" y="1465558"/>
            <a:ext cx="4257964" cy="1868435"/>
          </a:xfrm>
        </p:spPr>
        <p:txBody>
          <a:bodyPr vert="horz" lIns="91440" tIns="45720" rIns="91440" bIns="45720" rtlCol="0" anchor="b">
            <a:normAutofit/>
          </a:bodyPr>
          <a:lstStyle/>
          <a:p>
            <a:pPr algn="ctr"/>
            <a:r>
              <a:rPr lang="el-GR" sz="2800" kern="1200" cap="all" spc="390" baseline="0" dirty="0">
                <a:solidFill>
                  <a:schemeClr val="tx2"/>
                </a:solidFill>
                <a:latin typeface="+mj-lt"/>
                <a:ea typeface="+mj-ea"/>
                <a:cs typeface="+mj-cs"/>
              </a:rPr>
              <a:t>4</a:t>
            </a:r>
            <a:r>
              <a:rPr lang="en-US" sz="2800" kern="1200" cap="all" spc="390" baseline="0" dirty="0">
                <a:solidFill>
                  <a:schemeClr val="tx2"/>
                </a:solidFill>
                <a:latin typeface="+mj-lt"/>
                <a:ea typeface="+mj-ea"/>
                <a:cs typeface="+mj-cs"/>
              </a:rPr>
              <a:t>. </a:t>
            </a:r>
            <a:r>
              <a:rPr lang="el-GR" sz="2800" cap="all" spc="390" dirty="0"/>
              <a:t>Ψηφιακός μετασχηματισμός</a:t>
            </a:r>
            <a:endParaRPr lang="en-US" sz="2800" kern="1200" cap="all" spc="390" baseline="0" dirty="0">
              <a:solidFill>
                <a:schemeClr val="tx2"/>
              </a:solidFill>
              <a:latin typeface="+mj-lt"/>
              <a:ea typeface="+mj-ea"/>
              <a:cs typeface="+mj-cs"/>
            </a:endParaRPr>
          </a:p>
        </p:txBody>
      </p:sp>
      <p:grpSp>
        <p:nvGrpSpPr>
          <p:cNvPr id="20" name="Group 19">
            <a:extLst>
              <a:ext uri="{FF2B5EF4-FFF2-40B4-BE49-F238E27FC236}">
                <a16:creationId xmlns:a16="http://schemas.microsoft.com/office/drawing/2014/main" id="{F1732D3A-CFF0-45BE-AD79-F83D0272C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3851234"/>
            <a:ext cx="867485" cy="115439"/>
            <a:chOff x="8910933" y="1861308"/>
            <a:chExt cx="867485" cy="115439"/>
          </a:xfrm>
        </p:grpSpPr>
        <p:sp>
          <p:nvSpPr>
            <p:cNvPr id="21" name="Rectangle 20">
              <a:extLst>
                <a:ext uri="{FF2B5EF4-FFF2-40B4-BE49-F238E27FC236}">
                  <a16:creationId xmlns:a16="http://schemas.microsoft.com/office/drawing/2014/main" id="{C892F72C-7FB6-49C8-A402-D5DC42DB6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C92C2E1-605F-49BD-8AC8-DC52B3015E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BE2E0F-EE6D-4748-AB8F-724D0DDC6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0874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7CDA7C-9FE6-3668-85D0-E832ED71B105}"/>
              </a:ext>
            </a:extLst>
          </p:cNvPr>
          <p:cNvSpPr>
            <a:spLocks noGrp="1"/>
          </p:cNvSpPr>
          <p:nvPr>
            <p:ph type="title"/>
          </p:nvPr>
        </p:nvSpPr>
        <p:spPr/>
        <p:txBody>
          <a:bodyPr/>
          <a:lstStyle/>
          <a:p>
            <a:r>
              <a:rPr lang="el-GR" dirty="0"/>
              <a:t>Τεχνολογία </a:t>
            </a:r>
            <a:r>
              <a:rPr lang="en-US" dirty="0"/>
              <a:t>RFID </a:t>
            </a:r>
          </a:p>
        </p:txBody>
      </p:sp>
      <p:sp>
        <p:nvSpPr>
          <p:cNvPr id="3" name="Θέση περιεχομένου 2">
            <a:extLst>
              <a:ext uri="{FF2B5EF4-FFF2-40B4-BE49-F238E27FC236}">
                <a16:creationId xmlns:a16="http://schemas.microsoft.com/office/drawing/2014/main" id="{146B1687-5461-326F-F694-085FAB30C045}"/>
              </a:ext>
            </a:extLst>
          </p:cNvPr>
          <p:cNvSpPr>
            <a:spLocks noGrp="1"/>
          </p:cNvSpPr>
          <p:nvPr>
            <p:ph idx="1"/>
          </p:nvPr>
        </p:nvSpPr>
        <p:spPr/>
        <p:txBody>
          <a:bodyPr/>
          <a:lstStyle/>
          <a:p>
            <a:r>
              <a:rPr lang="el-GR" sz="1800" dirty="0">
                <a:effectLst/>
                <a:latin typeface="Calibri" panose="020F0502020204030204" pitchFamily="34" charset="0"/>
                <a:ea typeface="Calibri" panose="020F0502020204030204" pitchFamily="34" charset="0"/>
                <a:cs typeface="Arial" panose="020B0604020202020204" pitchFamily="34" charset="0"/>
              </a:rPr>
              <a:t>Η «RFID» αποτελεί μέρος μιας σειράς τεχνολογιών (όπως οι γραμμωτοί κώδικες, η βιομετρία, η μηχανική όραση, η μαγνητική λωρίδα, οι οπτικοί αναγνώστες καρτών, η αναγνώριση φωνής, οι έξυπνες κάρτες κ.λπ.) που χρησιμοποιούνται για την αυτοματοποιημένη συλλογή δεδομένων για την ενίσχυση των δραστηριοτήτων του συστήματος προγραμματισμού επιχειρησιακών πόρων (</a:t>
            </a:r>
            <a:r>
              <a:rPr lang="el-GR" sz="1800" dirty="0" err="1">
                <a:effectLst/>
                <a:latin typeface="Calibri" panose="020F0502020204030204" pitchFamily="34" charset="0"/>
                <a:ea typeface="Calibri" panose="020F0502020204030204" pitchFamily="34" charset="0"/>
                <a:cs typeface="Arial" panose="020B0604020202020204" pitchFamily="34" charset="0"/>
              </a:rPr>
              <a:t>Srivastava</a:t>
            </a:r>
            <a:r>
              <a:rPr lang="el-GR" sz="1800" dirty="0">
                <a:effectLst/>
                <a:latin typeface="Calibri" panose="020F0502020204030204" pitchFamily="34" charset="0"/>
                <a:ea typeface="Calibri" panose="020F0502020204030204" pitchFamily="34" charset="0"/>
                <a:cs typeface="Arial" panose="020B0604020202020204" pitchFamily="34" charset="0"/>
              </a:rPr>
              <a:t> κ.ά., 2021). </a:t>
            </a:r>
          </a:p>
          <a:p>
            <a:r>
              <a:rPr lang="el-GR" sz="1800" dirty="0">
                <a:effectLst/>
                <a:latin typeface="Calibri" panose="020F0502020204030204" pitchFamily="34" charset="0"/>
                <a:ea typeface="Calibri" panose="020F0502020204030204" pitchFamily="34" charset="0"/>
                <a:cs typeface="Arial" panose="020B0604020202020204" pitchFamily="34" charset="0"/>
              </a:rPr>
              <a:t>Η «RFID» θεωρείται σημαντική βελτίωση σε σχέση με το συμβατικό γραμμωτό κώδικα, ο οποίος πρέπει να διαβάζεται από σαρωτές με τρόπο "οπτικής επαφής" και μπορεί να αφαιρεθεί εάν οι χάρτινες ετικέτες των προϊόντων σκιστούν ή καταστραφούν. Η «RFID» μπορεί επίσης να διευκολύνει τις πρωτοβουλίες ηλεκτρονικού εμπορίου μεταξύ οργανισμών, όπως η συνεχής αναπλήρωση ή τα αποθέματα που διαχειρίζεται ο προμηθευτής (</a:t>
            </a:r>
            <a:r>
              <a:rPr lang="el-GR" sz="1800" dirty="0" err="1">
                <a:effectLst/>
                <a:latin typeface="Calibri" panose="020F0502020204030204" pitchFamily="34" charset="0"/>
                <a:ea typeface="Calibri" panose="020F0502020204030204" pitchFamily="34" charset="0"/>
                <a:cs typeface="Arial" panose="020B0604020202020204" pitchFamily="34" charset="0"/>
              </a:rPr>
              <a:t>Småros</a:t>
            </a:r>
            <a:r>
              <a:rPr lang="el-GR" sz="1800" dirty="0">
                <a:effectLst/>
                <a:latin typeface="Calibri" panose="020F0502020204030204" pitchFamily="34" charset="0"/>
                <a:ea typeface="Calibri" panose="020F0502020204030204" pitchFamily="34" charset="0"/>
                <a:cs typeface="Arial" panose="020B0604020202020204" pitchFamily="34" charset="0"/>
              </a:rPr>
              <a:t> &amp; </a:t>
            </a:r>
            <a:r>
              <a:rPr lang="el-GR" sz="1800" dirty="0" err="1">
                <a:effectLst/>
                <a:latin typeface="Calibri" panose="020F0502020204030204" pitchFamily="34" charset="0"/>
                <a:ea typeface="Calibri" panose="020F0502020204030204" pitchFamily="34" charset="0"/>
                <a:cs typeface="Arial" panose="020B0604020202020204" pitchFamily="34" charset="0"/>
              </a:rPr>
              <a:t>Holmström</a:t>
            </a:r>
            <a:r>
              <a:rPr lang="el-GR" sz="1800" dirty="0">
                <a:effectLst/>
                <a:latin typeface="Calibri" panose="020F0502020204030204" pitchFamily="34" charset="0"/>
                <a:ea typeface="Calibri" panose="020F0502020204030204" pitchFamily="34" charset="0"/>
                <a:cs typeface="Arial" panose="020B0604020202020204" pitchFamily="34" charset="0"/>
              </a:rPr>
              <a:t>, 2000).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028284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κείμενο, στιγμιότυπο οθόνης, γραμματοσειρά, σχεδίαση&#10;&#10;Περιγραφή που δημιουργήθηκε αυτόματα">
            <a:extLst>
              <a:ext uri="{FF2B5EF4-FFF2-40B4-BE49-F238E27FC236}">
                <a16:creationId xmlns:a16="http://schemas.microsoft.com/office/drawing/2014/main" id="{209E5063-8EB1-B6D0-0B2D-CE99837E6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700" y="381000"/>
            <a:ext cx="8906600" cy="6096000"/>
          </a:xfrm>
          <a:prstGeom prst="rect">
            <a:avLst/>
          </a:prstGeom>
        </p:spPr>
      </p:pic>
    </p:spTree>
    <p:extLst>
      <p:ext uri="{BB962C8B-B14F-4D97-AF65-F5344CB8AC3E}">
        <p14:creationId xmlns:p14="http://schemas.microsoft.com/office/powerpoint/2010/main" val="4236014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7CDA7C-9FE6-3668-85D0-E832ED71B105}"/>
              </a:ext>
            </a:extLst>
          </p:cNvPr>
          <p:cNvSpPr>
            <a:spLocks noGrp="1"/>
          </p:cNvSpPr>
          <p:nvPr>
            <p:ph type="title"/>
          </p:nvPr>
        </p:nvSpPr>
        <p:spPr/>
        <p:txBody>
          <a:bodyPr/>
          <a:lstStyle/>
          <a:p>
            <a:r>
              <a:rPr lang="el-GR" dirty="0"/>
              <a:t>Τεχνολογία </a:t>
            </a:r>
            <a:r>
              <a:rPr lang="en-US" dirty="0"/>
              <a:t>RFID </a:t>
            </a:r>
          </a:p>
        </p:txBody>
      </p:sp>
      <p:sp>
        <p:nvSpPr>
          <p:cNvPr id="3" name="Θέση περιεχομένου 2">
            <a:extLst>
              <a:ext uri="{FF2B5EF4-FFF2-40B4-BE49-F238E27FC236}">
                <a16:creationId xmlns:a16="http://schemas.microsoft.com/office/drawing/2014/main" id="{146B1687-5461-326F-F694-085FAB30C045}"/>
              </a:ext>
            </a:extLst>
          </p:cNvPr>
          <p:cNvSpPr>
            <a:spLocks noGrp="1"/>
          </p:cNvSpPr>
          <p:nvPr>
            <p:ph idx="1"/>
          </p:nvPr>
        </p:nvSpPr>
        <p:spPr/>
        <p:txBody>
          <a:bodyPr/>
          <a:lstStyle/>
          <a:p>
            <a:r>
              <a:rPr lang="el-GR" sz="1800" dirty="0">
                <a:effectLst/>
                <a:latin typeface="Calibri" panose="020F0502020204030204" pitchFamily="34" charset="0"/>
                <a:ea typeface="Calibri" panose="020F0502020204030204" pitchFamily="34" charset="0"/>
                <a:cs typeface="Arial" panose="020B0604020202020204" pitchFamily="34" charset="0"/>
              </a:rPr>
              <a:t>Επιπλέον, η τεχνολογία «RFID» χρησιμοποιείται σε περιβαλλοντικές πρωτοβουλίες, όπως η παρακολούθηση των εκπομπών των οχημάτων, η συλλογή ανακυκλώσιμων υλικών, η επαναχρησιμοποίηση των πόρων συσκευασίας και των ηλεκτρονικών εξαρτημάτων, καθώς και η διάθεση των ηλεκτρονικών αποβλήτων.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l-GR" sz="1800" dirty="0">
                <a:effectLst/>
                <a:latin typeface="Calibri" panose="020F0502020204030204" pitchFamily="34" charset="0"/>
                <a:ea typeface="Calibri" panose="020F0502020204030204" pitchFamily="34" charset="0"/>
                <a:cs typeface="Arial" panose="020B0604020202020204" pitchFamily="34" charset="0"/>
              </a:rPr>
              <a:t>Η τεχνολογία συμβάλλει σημαντικά στην εξεύρεση λύσεων τόσο σε οικονομικά και κοινωνικά προβλήματα όσο και στη βελτίωση των περιβαλλοντικών επιδόσεων μέσω της βελτίωσης των πρακτικών διαχείρισης της αλυσίδας εφοδιασμού (</a:t>
            </a:r>
            <a:r>
              <a:rPr lang="el-GR" sz="1800" dirty="0" err="1">
                <a:effectLst/>
                <a:latin typeface="Calibri" panose="020F0502020204030204" pitchFamily="34" charset="0"/>
                <a:ea typeface="Calibri" panose="020F0502020204030204" pitchFamily="34" charset="0"/>
                <a:cs typeface="Arial" panose="020B0604020202020204" pitchFamily="34" charset="0"/>
              </a:rPr>
              <a:t>Unhelkar</a:t>
            </a:r>
            <a:r>
              <a:rPr lang="el-GR" sz="1800" dirty="0">
                <a:effectLst/>
                <a:latin typeface="Calibri" panose="020F0502020204030204" pitchFamily="34" charset="0"/>
                <a:ea typeface="Calibri" panose="020F0502020204030204" pitchFamily="34" charset="0"/>
                <a:cs typeface="Arial" panose="020B0604020202020204" pitchFamily="34" charset="0"/>
              </a:rPr>
              <a:t> κ.ά., 2022).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l-GR" sz="1800" dirty="0">
                <a:effectLst/>
                <a:latin typeface="Calibri" panose="020F0502020204030204" pitchFamily="34" charset="0"/>
                <a:ea typeface="Calibri" panose="020F0502020204030204" pitchFamily="34" charset="0"/>
                <a:cs typeface="Arial" panose="020B0604020202020204" pitchFamily="34" charset="0"/>
              </a:rPr>
              <a:t>Η τεχνολογία μπορεί να επηρεάσει σε </a:t>
            </a:r>
            <a:r>
              <a:rPr lang="el-GR" sz="1800" dirty="0">
                <a:latin typeface="Calibri" panose="020F0502020204030204" pitchFamily="34" charset="0"/>
                <a:cs typeface="Arial" panose="020B0604020202020204" pitchFamily="34" charset="0"/>
              </a:rPr>
              <a:t>μεγάλο βαθμό την αλυσίδα εφοδιασμού και θα επηρεάσει την επίδοση, και η </a:t>
            </a:r>
            <a:r>
              <a:rPr lang="el-GR" sz="1800" b="1" dirty="0">
                <a:latin typeface="Calibri" panose="020F0502020204030204" pitchFamily="34" charset="0"/>
                <a:cs typeface="Arial" panose="020B0604020202020204" pitchFamily="34" charset="0"/>
              </a:rPr>
              <a:t>τεχνολογία «RFID» είναι μια κορυφαία τεχνολογία στον τομέα </a:t>
            </a:r>
            <a:r>
              <a:rPr lang="el-GR" sz="1800" dirty="0">
                <a:latin typeface="Calibri" panose="020F0502020204030204" pitchFamily="34" charset="0"/>
                <a:cs typeface="Arial" panose="020B0604020202020204" pitchFamily="34" charset="0"/>
              </a:rPr>
              <a:t>αυτό (</a:t>
            </a:r>
            <a:r>
              <a:rPr lang="el-GR" sz="1800" dirty="0" err="1">
                <a:latin typeface="Calibri" panose="020F0502020204030204" pitchFamily="34" charset="0"/>
                <a:cs typeface="Arial" panose="020B0604020202020204" pitchFamily="34" charset="0"/>
              </a:rPr>
              <a:t>Nikooghadam</a:t>
            </a:r>
            <a:r>
              <a:rPr lang="el-GR" sz="1800" dirty="0">
                <a:latin typeface="Calibri" panose="020F0502020204030204" pitchFamily="34" charset="0"/>
                <a:cs typeface="Arial" panose="020B0604020202020204" pitchFamily="34" charset="0"/>
              </a:rPr>
              <a:t> κ.ά.,2023).</a:t>
            </a:r>
            <a:endParaRPr lang="en-US" sz="1800" dirty="0">
              <a:latin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305029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10" name="Rectangle 9">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1" name="Straight Connector 10">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14" name="Rectangle 13">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
            <a:extLst>
              <a:ext uri="{FF2B5EF4-FFF2-40B4-BE49-F238E27FC236}">
                <a16:creationId xmlns:a16="http://schemas.microsoft.com/office/drawing/2014/main" id="{FDCD62BB-F134-412E-AF5B-602B04458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5679" y="750337"/>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54D76F-AD4B-F4BD-0077-AF34FB0595EE}"/>
              </a:ext>
            </a:extLst>
          </p:cNvPr>
          <p:cNvSpPr>
            <a:spLocks noGrp="1"/>
          </p:cNvSpPr>
          <p:nvPr>
            <p:ph type="title"/>
          </p:nvPr>
        </p:nvSpPr>
        <p:spPr>
          <a:xfrm>
            <a:off x="4130340" y="1066800"/>
            <a:ext cx="3931320" cy="2267193"/>
          </a:xfrm>
        </p:spPr>
        <p:txBody>
          <a:bodyPr vert="horz" lIns="91440" tIns="45720" rIns="91440" bIns="45720" rtlCol="0" anchor="b">
            <a:normAutofit/>
          </a:bodyPr>
          <a:lstStyle/>
          <a:p>
            <a:pPr algn="ctr"/>
            <a:r>
              <a:rPr lang="en-US" sz="2800" cap="all" spc="390" dirty="0"/>
              <a:t>Industry 4.0</a:t>
            </a:r>
            <a:endParaRPr lang="en-US" sz="2800" kern="1200" cap="all" spc="390" baseline="0" dirty="0">
              <a:solidFill>
                <a:schemeClr val="tx2"/>
              </a:solidFill>
              <a:latin typeface="+mj-lt"/>
              <a:ea typeface="+mj-ea"/>
              <a:cs typeface="+mj-cs"/>
            </a:endParaRPr>
          </a:p>
        </p:txBody>
      </p:sp>
      <p:grpSp>
        <p:nvGrpSpPr>
          <p:cNvPr id="18" name="Group 17">
            <a:extLst>
              <a:ext uri="{FF2B5EF4-FFF2-40B4-BE49-F238E27FC236}">
                <a16:creationId xmlns:a16="http://schemas.microsoft.com/office/drawing/2014/main" id="{F1732D3A-CFF0-45BE-AD79-F83D0272C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3851234"/>
            <a:ext cx="867485" cy="115439"/>
            <a:chOff x="8910933" y="1861308"/>
            <a:chExt cx="867485" cy="115439"/>
          </a:xfrm>
        </p:grpSpPr>
        <p:sp>
          <p:nvSpPr>
            <p:cNvPr id="19" name="Rectangle 18">
              <a:extLst>
                <a:ext uri="{FF2B5EF4-FFF2-40B4-BE49-F238E27FC236}">
                  <a16:creationId xmlns:a16="http://schemas.microsoft.com/office/drawing/2014/main" id="{C892F72C-7FB6-49C8-A402-D5DC42DB6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FC92C2E1-605F-49BD-8AC8-DC52B3015E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8BE2E0F-EE6D-4748-AB8F-724D0DDC6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636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DFCF89C-3531-BEC2-53C6-CFA17B89FA37}"/>
              </a:ext>
            </a:extLst>
          </p:cNvPr>
          <p:cNvSpPr>
            <a:spLocks noGrp="1"/>
          </p:cNvSpPr>
          <p:nvPr>
            <p:ph idx="1"/>
          </p:nvPr>
        </p:nvSpPr>
        <p:spPr>
          <a:xfrm>
            <a:off x="1028700" y="3724003"/>
            <a:ext cx="10134600" cy="2381522"/>
          </a:xfrm>
        </p:spPr>
        <p:txBody>
          <a:bodyPr>
            <a:normAutofit lnSpcReduction="10000"/>
          </a:bodyPr>
          <a:lstStyle/>
          <a:p>
            <a:r>
              <a:rPr lang="el-GR" dirty="0"/>
              <a:t>Στην εποχή της 4ης Βιομηχανικής Επανάστασης (Industry 4.0), η </a:t>
            </a:r>
            <a:r>
              <a:rPr lang="el-GR" dirty="0" err="1"/>
              <a:t>ψηφιοποίηση</a:t>
            </a:r>
            <a:r>
              <a:rPr lang="el-GR" dirty="0"/>
              <a:t> των αλυσίδων εφοδιασμού γίνεται ολοένα και περισσότερο πιο σημαντική (</a:t>
            </a:r>
            <a:r>
              <a:rPr lang="el-GR" dirty="0" err="1"/>
              <a:t>Bigliardi</a:t>
            </a:r>
            <a:r>
              <a:rPr lang="el-GR" dirty="0"/>
              <a:t> κ.ά., 2022). Η βιομηχανική επανάσταση περιλαμβάνει νέες τεχνολογίες, όπως το Διαδίκτυο των Πραγμάτων (</a:t>
            </a:r>
            <a:r>
              <a:rPr lang="el-GR" dirty="0" err="1"/>
              <a:t>IoT</a:t>
            </a:r>
            <a:r>
              <a:rPr lang="el-GR" dirty="0"/>
              <a:t>), η Ανάλυση Μεγάλων Δεδομένων (BDA), και η Τεχνολογία </a:t>
            </a:r>
            <a:r>
              <a:rPr lang="el-GR" dirty="0" err="1"/>
              <a:t>Blockchain</a:t>
            </a:r>
            <a:r>
              <a:rPr lang="el-GR" dirty="0"/>
              <a:t> (BT), ΑΙ (</a:t>
            </a:r>
            <a:r>
              <a:rPr lang="el-GR" dirty="0" err="1"/>
              <a:t>Sharma</a:t>
            </a:r>
            <a:r>
              <a:rPr lang="el-GR" dirty="0"/>
              <a:t> κ.ά., 2022). Αυτές οι νέες τεχνολογίες είναι σε θέση να υποστηρίξουν τις αλυσίδες εφοδιασμού και να βοηθήσουν τις εταιρείες να αυξήσουν τη διαφάνειά τους (</a:t>
            </a:r>
            <a:r>
              <a:rPr lang="el-GR" dirty="0" err="1"/>
              <a:t>Zhu</a:t>
            </a:r>
            <a:r>
              <a:rPr lang="el-GR" dirty="0"/>
              <a:t> κ.ά., 2022).</a:t>
            </a:r>
            <a:endParaRPr lang="en-US" dirty="0"/>
          </a:p>
        </p:txBody>
      </p:sp>
      <p:pic>
        <p:nvPicPr>
          <p:cNvPr id="4" name="Εικόνα 3">
            <a:extLst>
              <a:ext uri="{FF2B5EF4-FFF2-40B4-BE49-F238E27FC236}">
                <a16:creationId xmlns:a16="http://schemas.microsoft.com/office/drawing/2014/main" id="{A02BBB83-5A94-1E99-EFB4-748D38EC2933}"/>
              </a:ext>
            </a:extLst>
          </p:cNvPr>
          <p:cNvPicPr>
            <a:picLocks noChangeAspect="1"/>
          </p:cNvPicPr>
          <p:nvPr/>
        </p:nvPicPr>
        <p:blipFill>
          <a:blip r:embed="rId2"/>
          <a:stretch>
            <a:fillRect/>
          </a:stretch>
        </p:blipFill>
        <p:spPr>
          <a:xfrm>
            <a:off x="2328679" y="377276"/>
            <a:ext cx="7534641" cy="3051724"/>
          </a:xfrm>
          <a:prstGeom prst="rect">
            <a:avLst/>
          </a:prstGeom>
        </p:spPr>
      </p:pic>
    </p:spTree>
    <p:extLst>
      <p:ext uri="{BB962C8B-B14F-4D97-AF65-F5344CB8AC3E}">
        <p14:creationId xmlns:p14="http://schemas.microsoft.com/office/powerpoint/2010/main" val="4281967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D055A-99E5-1E2E-C2F5-7CAC8419C877}"/>
              </a:ext>
            </a:extLst>
          </p:cNvPr>
          <p:cNvSpPr>
            <a:spLocks noGrp="1"/>
          </p:cNvSpPr>
          <p:nvPr>
            <p:ph type="title"/>
          </p:nvPr>
        </p:nvSpPr>
        <p:spPr/>
        <p:txBody>
          <a:bodyPr/>
          <a:lstStyle/>
          <a:p>
            <a:r>
              <a:rPr lang="en-US" dirty="0"/>
              <a:t>Big Data Analytics </a:t>
            </a:r>
          </a:p>
        </p:txBody>
      </p:sp>
      <p:sp>
        <p:nvSpPr>
          <p:cNvPr id="3" name="Θέση περιεχομένου 2">
            <a:extLst>
              <a:ext uri="{FF2B5EF4-FFF2-40B4-BE49-F238E27FC236}">
                <a16:creationId xmlns:a16="http://schemas.microsoft.com/office/drawing/2014/main" id="{CDFCF89C-3531-BEC2-53C6-CFA17B89FA37}"/>
              </a:ext>
            </a:extLst>
          </p:cNvPr>
          <p:cNvSpPr>
            <a:spLocks noGrp="1"/>
          </p:cNvSpPr>
          <p:nvPr>
            <p:ph idx="1"/>
          </p:nvPr>
        </p:nvSpPr>
        <p:spPr/>
        <p:txBody>
          <a:bodyPr/>
          <a:lstStyle/>
          <a:p>
            <a:r>
              <a:rPr lang="el-GR" dirty="0"/>
              <a:t>Οι αλυσίδες εφοδιασμού πρέπει να ευθυγραμμιστούν με τις συνεχόμενα μεταβαλλόμενες προτιμήσεις των πελατών, ώστε να καταστεί δυνατή η παροχή βιώσιμων και εξατομικευμένων προϊόντων και υπηρεσιών «</a:t>
            </a:r>
            <a:r>
              <a:rPr lang="el-GR" dirty="0" err="1"/>
              <a:t>logistics</a:t>
            </a:r>
            <a:r>
              <a:rPr lang="el-GR" dirty="0"/>
              <a:t>» (</a:t>
            </a:r>
            <a:r>
              <a:rPr lang="el-GR" dirty="0" err="1"/>
              <a:t>Dubey</a:t>
            </a:r>
            <a:r>
              <a:rPr lang="el-GR" dirty="0"/>
              <a:t> κ.ά., 2017b), ενώ η συνεχιζόμενη </a:t>
            </a:r>
            <a:r>
              <a:rPr lang="el-GR" dirty="0" err="1"/>
              <a:t>ψηφιοποίηση</a:t>
            </a:r>
            <a:r>
              <a:rPr lang="el-GR" dirty="0"/>
              <a:t> των λειτουργιών στην παραγωγή, την αποθήκευση και τα «</a:t>
            </a:r>
            <a:r>
              <a:rPr lang="el-GR" dirty="0" err="1"/>
              <a:t>logistics</a:t>
            </a:r>
            <a:r>
              <a:rPr lang="el-GR" dirty="0"/>
              <a:t>» εντείνει τον ψηφιακό μετασχηματισμό της αλυσίδας εφοδιασμού (</a:t>
            </a:r>
            <a:r>
              <a:rPr lang="el-GR" dirty="0" err="1"/>
              <a:t>Maheshwari</a:t>
            </a:r>
            <a:r>
              <a:rPr lang="el-GR" dirty="0"/>
              <a:t> κ.ά., 2021).</a:t>
            </a:r>
            <a:endParaRPr lang="en-US" dirty="0"/>
          </a:p>
          <a:p>
            <a:r>
              <a:rPr lang="el-GR" dirty="0"/>
              <a:t>Μόλις πρόσφατα δόθηκε έμφαση τόσο στα «</a:t>
            </a:r>
            <a:r>
              <a:rPr lang="el-GR" dirty="0" err="1"/>
              <a:t>Big</a:t>
            </a:r>
            <a:r>
              <a:rPr lang="el-GR" dirty="0"/>
              <a:t> </a:t>
            </a:r>
            <a:r>
              <a:rPr lang="el-GR" dirty="0" err="1"/>
              <a:t>Data</a:t>
            </a:r>
            <a:r>
              <a:rPr lang="el-GR" dirty="0"/>
              <a:t>» όσο και στη βιώσιμη αλυσίδα εφοδιασμού. Οι έρευνες δείχνουν σύνδεση μεταξύ της βιωσιμότητας και της τεχνολογίας αυτής. Τα «</a:t>
            </a:r>
            <a:r>
              <a:rPr lang="el-GR" dirty="0" err="1"/>
              <a:t>Big</a:t>
            </a:r>
            <a:r>
              <a:rPr lang="el-GR" dirty="0"/>
              <a:t> </a:t>
            </a:r>
            <a:r>
              <a:rPr lang="el-GR" dirty="0" err="1"/>
              <a:t>Data</a:t>
            </a:r>
            <a:r>
              <a:rPr lang="el-GR" dirty="0"/>
              <a:t>» ασχολούνται με τη συλλογή και την αποθήκευση μεγάλων συνόλων δεδομένων (</a:t>
            </a:r>
            <a:r>
              <a:rPr lang="el-GR" dirty="0" err="1"/>
              <a:t>Lustberg</a:t>
            </a:r>
            <a:r>
              <a:rPr lang="el-GR" dirty="0"/>
              <a:t> κ.ά., 2017). </a:t>
            </a:r>
            <a:endParaRPr lang="en-US" dirty="0"/>
          </a:p>
        </p:txBody>
      </p:sp>
    </p:spTree>
    <p:extLst>
      <p:ext uri="{BB962C8B-B14F-4D97-AF65-F5344CB8AC3E}">
        <p14:creationId xmlns:p14="http://schemas.microsoft.com/office/powerpoint/2010/main" val="3828751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D055A-99E5-1E2E-C2F5-7CAC8419C877}"/>
              </a:ext>
            </a:extLst>
          </p:cNvPr>
          <p:cNvSpPr>
            <a:spLocks noGrp="1"/>
          </p:cNvSpPr>
          <p:nvPr>
            <p:ph type="title"/>
          </p:nvPr>
        </p:nvSpPr>
        <p:spPr/>
        <p:txBody>
          <a:bodyPr/>
          <a:lstStyle/>
          <a:p>
            <a:r>
              <a:rPr lang="en-US" dirty="0"/>
              <a:t>Big Data Analytics </a:t>
            </a:r>
          </a:p>
        </p:txBody>
      </p:sp>
      <p:sp>
        <p:nvSpPr>
          <p:cNvPr id="3" name="Θέση περιεχομένου 2">
            <a:extLst>
              <a:ext uri="{FF2B5EF4-FFF2-40B4-BE49-F238E27FC236}">
                <a16:creationId xmlns:a16="http://schemas.microsoft.com/office/drawing/2014/main" id="{CDFCF89C-3531-BEC2-53C6-CFA17B89FA37}"/>
              </a:ext>
            </a:extLst>
          </p:cNvPr>
          <p:cNvSpPr>
            <a:spLocks noGrp="1"/>
          </p:cNvSpPr>
          <p:nvPr>
            <p:ph idx="1"/>
          </p:nvPr>
        </p:nvSpPr>
        <p:spPr>
          <a:xfrm>
            <a:off x="1028700" y="2161903"/>
            <a:ext cx="10134600" cy="4370872"/>
          </a:xfrm>
        </p:spPr>
        <p:txBody>
          <a:bodyPr>
            <a:normAutofit fontScale="92500" lnSpcReduction="10000"/>
          </a:bodyPr>
          <a:lstStyle/>
          <a:p>
            <a:r>
              <a:rPr lang="el-GR" sz="1800" dirty="0"/>
              <a:t>Ωστόσο, η τεχνολογία αυτή έχει να αντιμετωπίσει μεγάλες προκλήσεις. Οι </a:t>
            </a:r>
            <a:r>
              <a:rPr lang="el-GR" sz="1800" dirty="0" err="1"/>
              <a:t>Zhong</a:t>
            </a:r>
            <a:r>
              <a:rPr lang="el-GR" sz="1800" dirty="0"/>
              <a:t> κ.ά. (2016) συνόψισαν τις προκλήσεις στα ακόλουθα: </a:t>
            </a:r>
          </a:p>
          <a:p>
            <a:pPr marL="342900" indent="-342900">
              <a:buFont typeface="Arial" panose="020B0604020202020204" pitchFamily="34" charset="0"/>
              <a:buChar char="•"/>
            </a:pPr>
            <a:r>
              <a:rPr lang="el-GR" sz="1800" b="1" dirty="0"/>
              <a:t>Όγκος</a:t>
            </a:r>
            <a:r>
              <a:rPr lang="el-GR" sz="1800" dirty="0"/>
              <a:t>. Ένας τεράστιος όγκος δεδομένων παράγεται κάθε δευτερόλεπτο στο πλαίσιο της εφοδιαστικής. </a:t>
            </a:r>
          </a:p>
          <a:p>
            <a:pPr marL="342900" indent="-342900">
              <a:buFont typeface="Arial" panose="020B0604020202020204" pitchFamily="34" charset="0"/>
              <a:buChar char="•"/>
            </a:pPr>
            <a:r>
              <a:rPr lang="el-GR" sz="1800" b="1" dirty="0"/>
              <a:t>Ταχύτητα</a:t>
            </a:r>
            <a:r>
              <a:rPr lang="el-GR" sz="1800" dirty="0"/>
              <a:t>. Είναι σημαντικό να επεξεργάζονται τα σύνολα δεδομένων γρήγορα. Η ταχύτητα εξαρτάται από διάφορους παράγοντες, όπως η αποτελεσματικότητα της αποθήκευσης δεδομένων, η εμπιστοσύνη της μεταφοράς δεδομένων και η ταχύτητα εύρεσης χρήσιμων γνώσεων.</a:t>
            </a:r>
          </a:p>
          <a:p>
            <a:pPr marL="342900" indent="-342900">
              <a:buFont typeface="Arial" panose="020B0604020202020204" pitchFamily="34" charset="0"/>
              <a:buChar char="•"/>
            </a:pPr>
            <a:r>
              <a:rPr lang="el-GR" sz="1800" b="1" dirty="0"/>
              <a:t>Επαλήθευση.</a:t>
            </a:r>
            <a:r>
              <a:rPr lang="el-GR" sz="1800" dirty="0"/>
              <a:t> Υπάρχουν δεδομένα με διαφορετική ποιότητα. Τα δεδομένα αυτά μπορεί να είναι καλά ή κακά, τα οποία πρέπει να επαληθεύονται. Τα καλά δεδομένα πρέπει να επιλέγονται. </a:t>
            </a:r>
          </a:p>
          <a:p>
            <a:pPr marL="342900" indent="-342900">
              <a:buFont typeface="Arial" panose="020B0604020202020204" pitchFamily="34" charset="0"/>
              <a:buChar char="•"/>
            </a:pPr>
            <a:r>
              <a:rPr lang="el-GR" sz="1800" b="1" dirty="0"/>
              <a:t>Ποικιλία</a:t>
            </a:r>
            <a:r>
              <a:rPr lang="el-GR" sz="1800" dirty="0"/>
              <a:t>. Διαφορετικές πηγές και ετερογενείς μορφές έχουν προκαλέσει την ποικιλομορφία των δεδομένων. </a:t>
            </a:r>
          </a:p>
          <a:p>
            <a:pPr marL="342900" indent="-342900">
              <a:buFont typeface="Arial" panose="020B0604020202020204" pitchFamily="34" charset="0"/>
              <a:buChar char="•"/>
            </a:pPr>
            <a:r>
              <a:rPr lang="el-GR" sz="1800" b="1" dirty="0"/>
              <a:t>Αξία</a:t>
            </a:r>
            <a:r>
              <a:rPr lang="el-GR" sz="1800" dirty="0"/>
              <a:t>. Η εξαγωγή αξίας είναι δύσκολη λόγω των εμποδίων που δημιουργούνται από τους προηγούμενους τέσσερις παράγοντες. Επιπλέον, η αξία των αναφορών, των στατιστικών στοιχείων και των αποφάσεων που λαμβάνονται από τα μεγάλα δεδομένα είναι δύσκολο να μετρηθεί.</a:t>
            </a:r>
          </a:p>
          <a:p>
            <a:endParaRPr lang="en-US" sz="1800" dirty="0"/>
          </a:p>
        </p:txBody>
      </p:sp>
    </p:spTree>
    <p:extLst>
      <p:ext uri="{BB962C8B-B14F-4D97-AF65-F5344CB8AC3E}">
        <p14:creationId xmlns:p14="http://schemas.microsoft.com/office/powerpoint/2010/main" val="547226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D055A-99E5-1E2E-C2F5-7CAC8419C877}"/>
              </a:ext>
            </a:extLst>
          </p:cNvPr>
          <p:cNvSpPr>
            <a:spLocks noGrp="1"/>
          </p:cNvSpPr>
          <p:nvPr>
            <p:ph type="title"/>
          </p:nvPr>
        </p:nvSpPr>
        <p:spPr/>
        <p:txBody>
          <a:bodyPr/>
          <a:lstStyle/>
          <a:p>
            <a:r>
              <a:rPr lang="en-US" dirty="0"/>
              <a:t>Big Data Analytics </a:t>
            </a:r>
          </a:p>
        </p:txBody>
      </p:sp>
      <p:sp>
        <p:nvSpPr>
          <p:cNvPr id="3" name="Θέση περιεχομένου 2">
            <a:extLst>
              <a:ext uri="{FF2B5EF4-FFF2-40B4-BE49-F238E27FC236}">
                <a16:creationId xmlns:a16="http://schemas.microsoft.com/office/drawing/2014/main" id="{CDFCF89C-3531-BEC2-53C6-CFA17B89FA37}"/>
              </a:ext>
            </a:extLst>
          </p:cNvPr>
          <p:cNvSpPr>
            <a:spLocks noGrp="1"/>
          </p:cNvSpPr>
          <p:nvPr>
            <p:ph idx="1"/>
          </p:nvPr>
        </p:nvSpPr>
        <p:spPr/>
        <p:txBody>
          <a:bodyPr>
            <a:normAutofit fontScale="92500" lnSpcReduction="10000"/>
          </a:bodyPr>
          <a:lstStyle/>
          <a:p>
            <a:r>
              <a:rPr lang="el-GR" dirty="0"/>
              <a:t>Τα «</a:t>
            </a:r>
            <a:r>
              <a:rPr lang="el-GR" dirty="0" err="1"/>
              <a:t>Big</a:t>
            </a:r>
            <a:r>
              <a:rPr lang="el-GR" dirty="0"/>
              <a:t> </a:t>
            </a:r>
            <a:r>
              <a:rPr lang="el-GR" dirty="0" err="1"/>
              <a:t>Data</a:t>
            </a:r>
            <a:r>
              <a:rPr lang="el-GR" dirty="0"/>
              <a:t>» πρέπει να αναλυθούν προκειμένου να παρέχουν στις εταιρείες διάφορες σημαντικές πληροφορίες όπως, τάσεις στο μάρκετινγκ, ώστε να επιτρέπουν την παρακολούθηση των οικονομικών αποτελεσμάτων και να αξιολογήσουν τον περιβαλλοντικό και κοινωνικό αντίκτυπο των αγαθών και των υπηρεσιών. </a:t>
            </a:r>
          </a:p>
          <a:p>
            <a:r>
              <a:rPr lang="el-GR" dirty="0"/>
              <a:t>Τα «</a:t>
            </a:r>
            <a:r>
              <a:rPr lang="el-GR" dirty="0" err="1"/>
              <a:t>Big</a:t>
            </a:r>
            <a:r>
              <a:rPr lang="el-GR" dirty="0"/>
              <a:t> </a:t>
            </a:r>
            <a:r>
              <a:rPr lang="el-GR" dirty="0" err="1"/>
              <a:t>Data</a:t>
            </a:r>
            <a:r>
              <a:rPr lang="el-GR" dirty="0"/>
              <a:t>» χρησιμοποιούνται κυρίως στον </a:t>
            </a:r>
            <a:r>
              <a:rPr lang="el-GR" b="1" dirty="0"/>
              <a:t>τομέα του μάρκετινγκ</a:t>
            </a:r>
            <a:r>
              <a:rPr lang="el-GR" dirty="0"/>
              <a:t>, λόγω της ικανότητας να αποκαλύπτουν τάσεις και στον χρηματοπιστωτικό τομέα, λόγω της ικανότητας να παράγουν οικονομικά αποτελέσματα (</a:t>
            </a:r>
            <a:r>
              <a:rPr lang="el-GR" dirty="0" err="1"/>
              <a:t>Blazquez</a:t>
            </a:r>
            <a:r>
              <a:rPr lang="el-GR" dirty="0"/>
              <a:t> &amp; </a:t>
            </a:r>
            <a:r>
              <a:rPr lang="el-GR" dirty="0" err="1"/>
              <a:t>Domenech</a:t>
            </a:r>
            <a:r>
              <a:rPr lang="el-GR" dirty="0"/>
              <a:t>, 2017).</a:t>
            </a:r>
          </a:p>
          <a:p>
            <a:r>
              <a:rPr lang="el-GR" dirty="0"/>
              <a:t>Η δύναμη των «</a:t>
            </a:r>
            <a:r>
              <a:rPr lang="el-GR" dirty="0" err="1"/>
              <a:t>Big</a:t>
            </a:r>
            <a:r>
              <a:rPr lang="el-GR" dirty="0"/>
              <a:t> </a:t>
            </a:r>
            <a:r>
              <a:rPr lang="el-GR" dirty="0" err="1"/>
              <a:t>Data</a:t>
            </a:r>
            <a:r>
              <a:rPr lang="el-GR" dirty="0"/>
              <a:t>» σχετίζεται συνήθως με την ανάλυση που πραγματοποιείται μέσω στατιστικών μεθόδων για την πρόβλεψη μελλοντικών γεγονότων και διαδραματίζει καθοριστικό ρόλο στη βελτίωση των λειτουργιών του δικτύου της αλυσίδας εφοδιασμού. Ως εκ τούτου, είναι σε θέση να υποστηρίξει τις αλυσίδες εφοδιασμού παρέχοντας σημαντικά εργαλεία για την αποτελεσματικότερη λήψη αποφάσεων (</a:t>
            </a:r>
            <a:r>
              <a:rPr lang="el-GR" dirty="0" err="1"/>
              <a:t>Roßmann</a:t>
            </a:r>
            <a:r>
              <a:rPr lang="el-GR" dirty="0"/>
              <a:t> κ.ά., 2018).</a:t>
            </a:r>
          </a:p>
          <a:p>
            <a:endParaRPr lang="en-US" dirty="0"/>
          </a:p>
        </p:txBody>
      </p:sp>
    </p:spTree>
    <p:extLst>
      <p:ext uri="{BB962C8B-B14F-4D97-AF65-F5344CB8AC3E}">
        <p14:creationId xmlns:p14="http://schemas.microsoft.com/office/powerpoint/2010/main" val="925020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C21C8C43-AE6B-3E3F-DB95-6EF2AA48DB50}"/>
              </a:ext>
            </a:extLst>
          </p:cNvPr>
          <p:cNvPicPr>
            <a:picLocks noChangeAspect="1"/>
          </p:cNvPicPr>
          <p:nvPr/>
        </p:nvPicPr>
        <p:blipFill>
          <a:blip r:embed="rId2"/>
          <a:stretch>
            <a:fillRect/>
          </a:stretch>
        </p:blipFill>
        <p:spPr>
          <a:xfrm>
            <a:off x="2147765" y="568072"/>
            <a:ext cx="7896469" cy="5721855"/>
          </a:xfrm>
          <a:prstGeom prst="rect">
            <a:avLst/>
          </a:prstGeom>
        </p:spPr>
      </p:pic>
    </p:spTree>
    <p:extLst>
      <p:ext uri="{BB962C8B-B14F-4D97-AF65-F5344CB8AC3E}">
        <p14:creationId xmlns:p14="http://schemas.microsoft.com/office/powerpoint/2010/main" val="3185442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Γραφικό 4">
            <a:extLst>
              <a:ext uri="{FF2B5EF4-FFF2-40B4-BE49-F238E27FC236}">
                <a16:creationId xmlns:a16="http://schemas.microsoft.com/office/drawing/2014/main" id="{1688B434-1C29-6997-5253-30CC1E01A9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830" y="644624"/>
            <a:ext cx="10618339" cy="5568751"/>
          </a:xfrm>
          <a:prstGeom prst="rect">
            <a:avLst/>
          </a:prstGeom>
        </p:spPr>
      </p:pic>
    </p:spTree>
    <p:extLst>
      <p:ext uri="{BB962C8B-B14F-4D97-AF65-F5344CB8AC3E}">
        <p14:creationId xmlns:p14="http://schemas.microsoft.com/office/powerpoint/2010/main" val="209756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D055A-99E5-1E2E-C2F5-7CAC8419C877}"/>
              </a:ext>
            </a:extLst>
          </p:cNvPr>
          <p:cNvSpPr>
            <a:spLocks noGrp="1"/>
          </p:cNvSpPr>
          <p:nvPr>
            <p:ph type="title"/>
          </p:nvPr>
        </p:nvSpPr>
        <p:spPr/>
        <p:txBody>
          <a:bodyPr/>
          <a:lstStyle/>
          <a:p>
            <a:r>
              <a:rPr lang="el-GR" dirty="0"/>
              <a:t>Πληροφοριακά Συστήματα</a:t>
            </a:r>
            <a:endParaRPr lang="en-US" dirty="0"/>
          </a:p>
        </p:txBody>
      </p:sp>
      <p:sp>
        <p:nvSpPr>
          <p:cNvPr id="3" name="Θέση περιεχομένου 2">
            <a:extLst>
              <a:ext uri="{FF2B5EF4-FFF2-40B4-BE49-F238E27FC236}">
                <a16:creationId xmlns:a16="http://schemas.microsoft.com/office/drawing/2014/main" id="{CDFCF89C-3531-BEC2-53C6-CFA17B89FA37}"/>
              </a:ext>
            </a:extLst>
          </p:cNvPr>
          <p:cNvSpPr>
            <a:spLocks noGrp="1"/>
          </p:cNvSpPr>
          <p:nvPr>
            <p:ph idx="1"/>
          </p:nvPr>
        </p:nvSpPr>
        <p:spPr/>
        <p:txBody>
          <a:bodyPr/>
          <a:lstStyle/>
          <a:p>
            <a:r>
              <a:rPr lang="el-GR" dirty="0"/>
              <a:t>Τα Πληροφοριακά Συστήματα (ΠΣ) διαδραματίζουν σημαντικό ρόλο στη διαχείριση της αλυσίδας εφοδιασμού, επειδή έχει αποδειχθεί ότι είναι αδύνατο να επιτευχθεί μια αποτελεσματική αλυσίδα εφοδιασμού χωρίς την υποστήριξη της Πληροφοριακής Τεχνολογίας (ΠΤ), αφού αποτελούν τη ραχοκοκαλιά των αλυσίδων εφοδιασμού (de </a:t>
            </a:r>
            <a:r>
              <a:rPr lang="el-GR" dirty="0" err="1"/>
              <a:t>Camargo</a:t>
            </a:r>
            <a:r>
              <a:rPr lang="el-GR" dirty="0"/>
              <a:t> </a:t>
            </a:r>
            <a:r>
              <a:rPr lang="el-GR" dirty="0" err="1"/>
              <a:t>Fiorini</a:t>
            </a:r>
            <a:r>
              <a:rPr lang="el-GR" dirty="0"/>
              <a:t> &amp; </a:t>
            </a:r>
            <a:r>
              <a:rPr lang="el-GR" dirty="0" err="1"/>
              <a:t>Jabbour</a:t>
            </a:r>
            <a:r>
              <a:rPr lang="el-GR" dirty="0"/>
              <a:t>, 2017).</a:t>
            </a:r>
          </a:p>
          <a:p>
            <a:r>
              <a:rPr lang="el-GR" dirty="0"/>
              <a:t>Σύμφωνα με τους </a:t>
            </a:r>
            <a:r>
              <a:rPr lang="el-GR" dirty="0" err="1"/>
              <a:t>Tarokh</a:t>
            </a:r>
            <a:r>
              <a:rPr lang="el-GR" dirty="0"/>
              <a:t> και </a:t>
            </a:r>
            <a:r>
              <a:rPr lang="el-GR" dirty="0" err="1"/>
              <a:t>Soroor</a:t>
            </a:r>
            <a:r>
              <a:rPr lang="el-GR" dirty="0"/>
              <a:t> (2006), τα ΠΣ είναι σχεδιασμένα έτσι ώστε να μπορούν να παρέχουν πληροφορίες, αλλά και δυνατότητες επεξεργασίας πληροφοριών για την υποστήριξη των λειτουργιών στρατηγικής και της λήψης αποφάσεων στην αλυσίδα εφοδιασμού. Τα ΠΣ στις αλυσίδες εφοδιασμού αποτελούν μια διεπιστημονική προσέγγιση που καλύπτει πολλά πεδία, όπως η παραγωγή, η διοίκηση και το μάρκετινγκ (</a:t>
            </a:r>
            <a:r>
              <a:rPr lang="el-GR" dirty="0" err="1"/>
              <a:t>Daneshvar</a:t>
            </a:r>
            <a:r>
              <a:rPr lang="el-GR" dirty="0"/>
              <a:t> </a:t>
            </a:r>
            <a:r>
              <a:rPr lang="el-GR" dirty="0" err="1"/>
              <a:t>Kakhki</a:t>
            </a:r>
            <a:r>
              <a:rPr lang="el-GR" dirty="0"/>
              <a:t> &amp; </a:t>
            </a:r>
            <a:r>
              <a:rPr lang="el-GR" dirty="0" err="1"/>
              <a:t>Gargeya</a:t>
            </a:r>
            <a:r>
              <a:rPr lang="el-GR" dirty="0"/>
              <a:t>, 2019).</a:t>
            </a:r>
            <a:endParaRPr lang="en-US" dirty="0"/>
          </a:p>
        </p:txBody>
      </p:sp>
    </p:spTree>
    <p:extLst>
      <p:ext uri="{BB962C8B-B14F-4D97-AF65-F5344CB8AC3E}">
        <p14:creationId xmlns:p14="http://schemas.microsoft.com/office/powerpoint/2010/main" val="920035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D055A-99E5-1E2E-C2F5-7CAC8419C877}"/>
              </a:ext>
            </a:extLst>
          </p:cNvPr>
          <p:cNvSpPr>
            <a:spLocks noGrp="1"/>
          </p:cNvSpPr>
          <p:nvPr>
            <p:ph type="title"/>
          </p:nvPr>
        </p:nvSpPr>
        <p:spPr/>
        <p:txBody>
          <a:bodyPr/>
          <a:lstStyle/>
          <a:p>
            <a:r>
              <a:rPr lang="en-US" dirty="0"/>
              <a:t>Big Data Analytics </a:t>
            </a:r>
          </a:p>
        </p:txBody>
      </p:sp>
      <p:sp>
        <p:nvSpPr>
          <p:cNvPr id="3" name="Θέση περιεχομένου 2">
            <a:extLst>
              <a:ext uri="{FF2B5EF4-FFF2-40B4-BE49-F238E27FC236}">
                <a16:creationId xmlns:a16="http://schemas.microsoft.com/office/drawing/2014/main" id="{CDFCF89C-3531-BEC2-53C6-CFA17B89FA37}"/>
              </a:ext>
            </a:extLst>
          </p:cNvPr>
          <p:cNvSpPr>
            <a:spLocks noGrp="1"/>
          </p:cNvSpPr>
          <p:nvPr>
            <p:ph idx="1"/>
          </p:nvPr>
        </p:nvSpPr>
        <p:spPr/>
        <p:txBody>
          <a:bodyPr/>
          <a:lstStyle/>
          <a:p>
            <a:r>
              <a:rPr lang="el-GR" dirty="0"/>
              <a:t>Χωρίς καινοτομία, δεν είναι εύλογο για κανέναν οργανισμό να επιτύχει </a:t>
            </a:r>
            <a:r>
              <a:rPr lang="el-GR" b="1" dirty="0"/>
              <a:t>ανταγωνιστικό πλεονέκτημα</a:t>
            </a:r>
            <a:r>
              <a:rPr lang="el-GR" dirty="0"/>
              <a:t> και η επιτυχία των διαδικασιών της αλυσίδας εφοδιασμού βασίζεται στην καινοτομία (</a:t>
            </a:r>
            <a:r>
              <a:rPr lang="el-GR" dirty="0" err="1"/>
              <a:t>Hult</a:t>
            </a:r>
            <a:r>
              <a:rPr lang="el-GR" dirty="0"/>
              <a:t> κ.ά., 2004). </a:t>
            </a:r>
            <a:endParaRPr lang="en-US" dirty="0"/>
          </a:p>
          <a:p>
            <a:r>
              <a:rPr lang="el-GR" dirty="0"/>
              <a:t>Ως εκ τούτου, τα «</a:t>
            </a:r>
            <a:r>
              <a:rPr lang="el-GR" dirty="0" err="1"/>
              <a:t>Big</a:t>
            </a:r>
            <a:r>
              <a:rPr lang="el-GR" dirty="0"/>
              <a:t> </a:t>
            </a:r>
            <a:r>
              <a:rPr lang="el-GR" dirty="0" err="1"/>
              <a:t>Data</a:t>
            </a:r>
            <a:r>
              <a:rPr lang="el-GR" dirty="0"/>
              <a:t>» θα μπορούσαν να αποδειχθούν ευεργετικά για τις αλυσίδες εφοδιασμού, επειδή μπορεί να βελτιώσουν τις επιδόσεις των εταιρειών, τις περιβαλλοντικές επιπτώσεις και τα οικονομικά αποτελέσματα (</a:t>
            </a:r>
            <a:r>
              <a:rPr lang="el-GR" dirty="0" err="1"/>
              <a:t>Tseng</a:t>
            </a:r>
            <a:r>
              <a:rPr lang="el-GR" dirty="0"/>
              <a:t> κ.ά., 2019). Το «</a:t>
            </a:r>
            <a:r>
              <a:rPr lang="el-GR" dirty="0" err="1"/>
              <a:t>Big</a:t>
            </a:r>
            <a:r>
              <a:rPr lang="el-GR" dirty="0"/>
              <a:t> </a:t>
            </a:r>
            <a:r>
              <a:rPr lang="el-GR" dirty="0" err="1"/>
              <a:t>Data</a:t>
            </a:r>
            <a:r>
              <a:rPr lang="el-GR" dirty="0"/>
              <a:t> </a:t>
            </a:r>
            <a:r>
              <a:rPr lang="el-GR" dirty="0" err="1"/>
              <a:t>Analytics</a:t>
            </a:r>
            <a:r>
              <a:rPr lang="el-GR" dirty="0"/>
              <a:t>» μπορεί επίσης να είναι ευεργετικό, ακόμη και αν το επίπεδο υιοθεσίας είναι χαμηλό (</a:t>
            </a:r>
            <a:r>
              <a:rPr lang="el-GR" dirty="0" err="1"/>
              <a:t>Baryannis</a:t>
            </a:r>
            <a:r>
              <a:rPr lang="el-GR" dirty="0"/>
              <a:t> κ.ά., 2019). </a:t>
            </a:r>
            <a:endParaRPr lang="en-US" dirty="0"/>
          </a:p>
        </p:txBody>
      </p:sp>
    </p:spTree>
    <p:extLst>
      <p:ext uri="{BB962C8B-B14F-4D97-AF65-F5344CB8AC3E}">
        <p14:creationId xmlns:p14="http://schemas.microsoft.com/office/powerpoint/2010/main" val="272325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D055A-99E5-1E2E-C2F5-7CAC8419C877}"/>
              </a:ext>
            </a:extLst>
          </p:cNvPr>
          <p:cNvSpPr>
            <a:spLocks noGrp="1"/>
          </p:cNvSpPr>
          <p:nvPr>
            <p:ph type="title"/>
          </p:nvPr>
        </p:nvSpPr>
        <p:spPr/>
        <p:txBody>
          <a:bodyPr/>
          <a:lstStyle/>
          <a:p>
            <a:r>
              <a:rPr lang="el-GR" dirty="0"/>
              <a:t>Τεχνολογία </a:t>
            </a:r>
            <a:r>
              <a:rPr lang="en-US" dirty="0"/>
              <a:t>Blockchain </a:t>
            </a:r>
          </a:p>
        </p:txBody>
      </p:sp>
      <p:sp>
        <p:nvSpPr>
          <p:cNvPr id="3" name="Θέση περιεχομένου 2">
            <a:extLst>
              <a:ext uri="{FF2B5EF4-FFF2-40B4-BE49-F238E27FC236}">
                <a16:creationId xmlns:a16="http://schemas.microsoft.com/office/drawing/2014/main" id="{CDFCF89C-3531-BEC2-53C6-CFA17B89FA37}"/>
              </a:ext>
            </a:extLst>
          </p:cNvPr>
          <p:cNvSpPr>
            <a:spLocks noGrp="1"/>
          </p:cNvSpPr>
          <p:nvPr>
            <p:ph idx="1"/>
          </p:nvPr>
        </p:nvSpPr>
        <p:spPr/>
        <p:txBody>
          <a:bodyPr>
            <a:normAutofit/>
          </a:bodyPr>
          <a:lstStyle/>
          <a:p>
            <a:r>
              <a:rPr lang="el-GR" dirty="0"/>
              <a:t>Τα προηγούμενα ΠΣ φαίνονται ανεπαρκή, επειδή ο σκοπός τους είναι κυρίως να βελτιώσουν τις λειτουργίες της εσωτερικής οργάνωσης και στη συνέχεια τη σύνδεση των υπολοίπων ενδιαφερομένων μερών με την εταιρεία (</a:t>
            </a:r>
            <a:r>
              <a:rPr lang="el-GR" dirty="0" err="1"/>
              <a:t>Banerjee</a:t>
            </a:r>
            <a:r>
              <a:rPr lang="el-GR" dirty="0"/>
              <a:t>, 2018).</a:t>
            </a:r>
          </a:p>
          <a:p>
            <a:r>
              <a:rPr lang="el-GR" dirty="0"/>
              <a:t>Το κύριο πρόβλημα που προκύπτει από την παραπάνω κατάσταση είναι ότι οι αλυσίδες εφοδιασμού εξαρτώνται σε μεγάλο βαθμό από παρόμοια συστήματα που αποθηκεύουν όλες τις πληροφορίες τους σε ένα </a:t>
            </a:r>
            <a:r>
              <a:rPr lang="el-GR" b="1" dirty="0"/>
              <a:t>κεντρικό μέρος/διακομιστή </a:t>
            </a:r>
            <a:r>
              <a:rPr lang="el-GR" dirty="0"/>
              <a:t>(</a:t>
            </a:r>
            <a:r>
              <a:rPr lang="el-GR" dirty="0" err="1"/>
              <a:t>Nayak</a:t>
            </a:r>
            <a:r>
              <a:rPr lang="el-GR" dirty="0"/>
              <a:t> &amp; </a:t>
            </a:r>
            <a:r>
              <a:rPr lang="el-GR" dirty="0" err="1"/>
              <a:t>Dhaigude</a:t>
            </a:r>
            <a:r>
              <a:rPr lang="el-GR" dirty="0"/>
              <a:t>, 2019). </a:t>
            </a:r>
          </a:p>
          <a:p>
            <a:r>
              <a:rPr lang="el-GR" dirty="0"/>
              <a:t>Η δομή αυτού του κεντρικού συστήματος καθιστά εύκολο το να επιτεθεί, να καταστραφεί και να πειραχτεί με οποιοδήποτε κακόβουλο τρόπο (</a:t>
            </a:r>
            <a:r>
              <a:rPr lang="el-GR" dirty="0" err="1"/>
              <a:t>Dong</a:t>
            </a:r>
            <a:r>
              <a:rPr lang="el-GR" dirty="0"/>
              <a:t> κ.ά., 2017). </a:t>
            </a:r>
          </a:p>
          <a:p>
            <a:endParaRPr lang="en-US" dirty="0"/>
          </a:p>
        </p:txBody>
      </p:sp>
    </p:spTree>
    <p:extLst>
      <p:ext uri="{BB962C8B-B14F-4D97-AF65-F5344CB8AC3E}">
        <p14:creationId xmlns:p14="http://schemas.microsoft.com/office/powerpoint/2010/main" val="3623338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D055A-99E5-1E2E-C2F5-7CAC8419C877}"/>
              </a:ext>
            </a:extLst>
          </p:cNvPr>
          <p:cNvSpPr>
            <a:spLocks noGrp="1"/>
          </p:cNvSpPr>
          <p:nvPr>
            <p:ph type="title"/>
          </p:nvPr>
        </p:nvSpPr>
        <p:spPr/>
        <p:txBody>
          <a:bodyPr/>
          <a:lstStyle/>
          <a:p>
            <a:r>
              <a:rPr lang="el-GR" dirty="0"/>
              <a:t>Τι είναι η «τεχνολογία </a:t>
            </a:r>
            <a:r>
              <a:rPr lang="el-GR" dirty="0" err="1"/>
              <a:t>blockchain</a:t>
            </a:r>
            <a:r>
              <a:rPr lang="el-GR" dirty="0"/>
              <a:t>»</a:t>
            </a:r>
            <a:endParaRPr lang="en-US" dirty="0"/>
          </a:p>
        </p:txBody>
      </p:sp>
      <p:sp>
        <p:nvSpPr>
          <p:cNvPr id="3" name="Θέση περιεχομένου 2">
            <a:extLst>
              <a:ext uri="{FF2B5EF4-FFF2-40B4-BE49-F238E27FC236}">
                <a16:creationId xmlns:a16="http://schemas.microsoft.com/office/drawing/2014/main" id="{CDFCF89C-3531-BEC2-53C6-CFA17B89FA37}"/>
              </a:ext>
            </a:extLst>
          </p:cNvPr>
          <p:cNvSpPr>
            <a:spLocks noGrp="1"/>
          </p:cNvSpPr>
          <p:nvPr>
            <p:ph idx="1"/>
          </p:nvPr>
        </p:nvSpPr>
        <p:spPr/>
        <p:txBody>
          <a:bodyPr>
            <a:normAutofit fontScale="92500"/>
          </a:bodyPr>
          <a:lstStyle/>
          <a:p>
            <a:r>
              <a:rPr lang="el-GR" dirty="0"/>
              <a:t>Επομένως, υπάρχουν πολλά ζητήματα στις αλυσίδες εφοδιασμού, όπως η κεντρική αποθήκευση δεδομένων, οι αναποτελεσματικές συναλλαγές και η απάτη, οι οποίες έχουν οδηγήσει στην ανάγκη για καλύτερη ανταλλαγή πληροφοριών μεταξύ των επιχειρηματικών εταίρων. </a:t>
            </a:r>
          </a:p>
          <a:p>
            <a:r>
              <a:rPr lang="el-GR" dirty="0"/>
              <a:t>Η «τεχνολογία </a:t>
            </a:r>
            <a:r>
              <a:rPr lang="el-GR" dirty="0" err="1"/>
              <a:t>blockchain</a:t>
            </a:r>
            <a:r>
              <a:rPr lang="el-GR" dirty="0"/>
              <a:t>» διαφέρει από τα περισσότερα υφιστάμενα σχέδια πληροφοριακών συστημάτων περιλαμβάνοντας τέσσερα βασικά χαρακτηριστικά (</a:t>
            </a:r>
            <a:r>
              <a:rPr lang="el-GR" dirty="0" err="1"/>
              <a:t>Saberi</a:t>
            </a:r>
            <a:r>
              <a:rPr lang="el-GR" dirty="0"/>
              <a:t> κ.ά., 2019): </a:t>
            </a:r>
          </a:p>
          <a:p>
            <a:pPr marL="342900" indent="-342900">
              <a:buFont typeface="Arial" panose="020B0604020202020204" pitchFamily="34" charset="0"/>
              <a:buChar char="•"/>
            </a:pPr>
            <a:r>
              <a:rPr lang="el-GR" dirty="0"/>
              <a:t>μη εντοπισμός (αποκέντρωση), </a:t>
            </a:r>
          </a:p>
          <a:p>
            <a:pPr marL="342900" indent="-342900">
              <a:buFont typeface="Arial" panose="020B0604020202020204" pitchFamily="34" charset="0"/>
              <a:buChar char="•"/>
            </a:pPr>
            <a:r>
              <a:rPr lang="el-GR" dirty="0"/>
              <a:t>ασφάλεια, </a:t>
            </a:r>
          </a:p>
          <a:p>
            <a:pPr marL="342900" indent="-342900">
              <a:buFont typeface="Arial" panose="020B0604020202020204" pitchFamily="34" charset="0"/>
              <a:buChar char="•"/>
            </a:pPr>
            <a:r>
              <a:rPr lang="el-GR" dirty="0"/>
              <a:t>δυνατότητα ελέγχου και </a:t>
            </a:r>
          </a:p>
          <a:p>
            <a:pPr marL="342900" indent="-342900">
              <a:buFont typeface="Arial" panose="020B0604020202020204" pitchFamily="34" charset="0"/>
              <a:buChar char="•"/>
            </a:pPr>
            <a:r>
              <a:rPr lang="el-GR" dirty="0"/>
              <a:t>έξυπνη εκτέλεση.</a:t>
            </a:r>
          </a:p>
          <a:p>
            <a:endParaRPr lang="en-US" dirty="0"/>
          </a:p>
        </p:txBody>
      </p:sp>
    </p:spTree>
    <p:extLst>
      <p:ext uri="{BB962C8B-B14F-4D97-AF65-F5344CB8AC3E}">
        <p14:creationId xmlns:p14="http://schemas.microsoft.com/office/powerpoint/2010/main" val="34150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09F3A445-909E-C13D-2BBA-7311C0661F88}"/>
              </a:ext>
            </a:extLst>
          </p:cNvPr>
          <p:cNvPicPr>
            <a:picLocks noChangeAspect="1"/>
          </p:cNvPicPr>
          <p:nvPr/>
        </p:nvPicPr>
        <p:blipFill>
          <a:blip r:embed="rId2"/>
          <a:stretch>
            <a:fillRect/>
          </a:stretch>
        </p:blipFill>
        <p:spPr>
          <a:xfrm>
            <a:off x="3390900" y="723900"/>
            <a:ext cx="5410200" cy="5410200"/>
          </a:xfrm>
          <a:prstGeom prst="rect">
            <a:avLst/>
          </a:prstGeom>
        </p:spPr>
      </p:pic>
    </p:spTree>
    <p:extLst>
      <p:ext uri="{BB962C8B-B14F-4D97-AF65-F5344CB8AC3E}">
        <p14:creationId xmlns:p14="http://schemas.microsoft.com/office/powerpoint/2010/main" val="4254095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5BC5B8BE-F24A-21ED-30EE-CAA2D72E6A3A}"/>
              </a:ext>
            </a:extLst>
          </p:cNvPr>
          <p:cNvPicPr>
            <a:picLocks noChangeAspect="1"/>
          </p:cNvPicPr>
          <p:nvPr/>
        </p:nvPicPr>
        <p:blipFill>
          <a:blip r:embed="rId2"/>
          <a:stretch>
            <a:fillRect/>
          </a:stretch>
        </p:blipFill>
        <p:spPr>
          <a:xfrm>
            <a:off x="1084035" y="952500"/>
            <a:ext cx="10023929" cy="4953000"/>
          </a:xfrm>
          <a:prstGeom prst="rect">
            <a:avLst/>
          </a:prstGeom>
        </p:spPr>
      </p:pic>
    </p:spTree>
    <p:extLst>
      <p:ext uri="{BB962C8B-B14F-4D97-AF65-F5344CB8AC3E}">
        <p14:creationId xmlns:p14="http://schemas.microsoft.com/office/powerpoint/2010/main" val="3233245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33E687-30E3-5B20-A6EE-FEDF9781A65F}"/>
              </a:ext>
            </a:extLst>
          </p:cNvPr>
          <p:cNvSpPr>
            <a:spLocks noGrp="1"/>
          </p:cNvSpPr>
          <p:nvPr>
            <p:ph type="title"/>
          </p:nvPr>
        </p:nvSpPr>
        <p:spPr/>
        <p:txBody>
          <a:bodyPr/>
          <a:lstStyle/>
          <a:p>
            <a:r>
              <a:rPr lang="en-US" dirty="0"/>
              <a:t>BT &amp; SCM</a:t>
            </a:r>
          </a:p>
        </p:txBody>
      </p:sp>
      <p:sp>
        <p:nvSpPr>
          <p:cNvPr id="3" name="Θέση περιεχομένου 2">
            <a:extLst>
              <a:ext uri="{FF2B5EF4-FFF2-40B4-BE49-F238E27FC236}">
                <a16:creationId xmlns:a16="http://schemas.microsoft.com/office/drawing/2014/main" id="{7A8AA2E2-2B8A-D34B-C2B0-CC8D1DF37A14}"/>
              </a:ext>
            </a:extLst>
          </p:cNvPr>
          <p:cNvSpPr>
            <a:spLocks noGrp="1"/>
          </p:cNvSpPr>
          <p:nvPr>
            <p:ph idx="1"/>
          </p:nvPr>
        </p:nvSpPr>
        <p:spPr/>
        <p:txBody>
          <a:bodyPr>
            <a:normAutofit/>
          </a:bodyPr>
          <a:lstStyle/>
          <a:p>
            <a:r>
              <a:rPr lang="el-GR" dirty="0"/>
              <a:t>Η τεχνολογία </a:t>
            </a:r>
            <a:r>
              <a:rPr lang="el-GR" dirty="0" err="1"/>
              <a:t>blockchain</a:t>
            </a:r>
            <a:r>
              <a:rPr lang="el-GR" dirty="0"/>
              <a:t> θα μπορούσε να υποστηρίξει τις διαδικασίες της εφοδιαστικής αλυσίδας και τη μεταφορά προϊόντων. </a:t>
            </a:r>
          </a:p>
          <a:p>
            <a:r>
              <a:rPr lang="el-GR" dirty="0"/>
              <a:t>Οποιεσδήποτε πληροφορίες θα μπορούσαν να συνδεθούν με το προϊόν, έτσι ώστε να συνδέσουν </a:t>
            </a:r>
            <a:r>
              <a:rPr lang="el-GR" b="1" dirty="0"/>
              <a:t>το φυσικό προϊόν με την εικονική του ταυτότητα </a:t>
            </a:r>
            <a:r>
              <a:rPr lang="el-GR" dirty="0"/>
              <a:t>μέσα στο σύστημα «</a:t>
            </a:r>
            <a:r>
              <a:rPr lang="el-GR" dirty="0" err="1"/>
              <a:t>blockchain</a:t>
            </a:r>
            <a:r>
              <a:rPr lang="el-GR" dirty="0"/>
              <a:t>» (</a:t>
            </a:r>
            <a:r>
              <a:rPr lang="el-GR" dirty="0" err="1"/>
              <a:t>Abeyratne</a:t>
            </a:r>
            <a:r>
              <a:rPr lang="el-GR" dirty="0"/>
              <a:t> &amp; </a:t>
            </a:r>
            <a:r>
              <a:rPr lang="el-GR" dirty="0" err="1"/>
              <a:t>Monfared</a:t>
            </a:r>
            <a:r>
              <a:rPr lang="el-GR" dirty="0"/>
              <a:t>, 2016). </a:t>
            </a:r>
          </a:p>
          <a:p>
            <a:r>
              <a:rPr lang="el-GR" dirty="0"/>
              <a:t>Κάνοντας αυτή τη σύνδεση, το «</a:t>
            </a:r>
            <a:r>
              <a:rPr lang="el-GR" dirty="0" err="1"/>
              <a:t>blockchain</a:t>
            </a:r>
            <a:r>
              <a:rPr lang="el-GR" dirty="0"/>
              <a:t>» μπορεί να βοηθήσει στην ανίχνευση ανήθικων προμηθευτών και παραποιημένων προϊόντων, επειδή οι πληροφορίες μπορούν να καταγράφονται μόνο από τους εξουσιοδοτημένους εταίρους (</a:t>
            </a:r>
            <a:r>
              <a:rPr lang="el-GR" dirty="0" err="1"/>
              <a:t>Saberi</a:t>
            </a:r>
            <a:r>
              <a:rPr lang="el-GR" dirty="0"/>
              <a:t> κ.ά., 2019).</a:t>
            </a:r>
            <a:endParaRPr lang="en-US" dirty="0"/>
          </a:p>
        </p:txBody>
      </p:sp>
    </p:spTree>
    <p:extLst>
      <p:ext uri="{BB962C8B-B14F-4D97-AF65-F5344CB8AC3E}">
        <p14:creationId xmlns:p14="http://schemas.microsoft.com/office/powerpoint/2010/main" val="66577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D055A-99E5-1E2E-C2F5-7CAC8419C877}"/>
              </a:ext>
            </a:extLst>
          </p:cNvPr>
          <p:cNvSpPr>
            <a:spLocks noGrp="1"/>
          </p:cNvSpPr>
          <p:nvPr>
            <p:ph type="title"/>
          </p:nvPr>
        </p:nvSpPr>
        <p:spPr/>
        <p:txBody>
          <a:bodyPr/>
          <a:lstStyle/>
          <a:p>
            <a:r>
              <a:rPr lang="en-US" dirty="0"/>
              <a:t>Internet of Things </a:t>
            </a:r>
          </a:p>
        </p:txBody>
      </p:sp>
      <p:sp>
        <p:nvSpPr>
          <p:cNvPr id="3" name="Θέση περιεχομένου 2">
            <a:extLst>
              <a:ext uri="{FF2B5EF4-FFF2-40B4-BE49-F238E27FC236}">
                <a16:creationId xmlns:a16="http://schemas.microsoft.com/office/drawing/2014/main" id="{CDFCF89C-3531-BEC2-53C6-CFA17B89FA37}"/>
              </a:ext>
            </a:extLst>
          </p:cNvPr>
          <p:cNvSpPr>
            <a:spLocks noGrp="1"/>
          </p:cNvSpPr>
          <p:nvPr>
            <p:ph idx="1"/>
          </p:nvPr>
        </p:nvSpPr>
        <p:spPr/>
        <p:txBody>
          <a:bodyPr/>
          <a:lstStyle/>
          <a:p>
            <a:r>
              <a:rPr lang="el-GR" dirty="0"/>
              <a:t>Ο όρος ''Διαδίκτυο των Πραγμάτων'' χρησιμοποιείται ως λέξη-ομπρέλα για την κάλυψη διαφόρων πτυχών που σχετίζονται με την επέκταση του Διαδικτύου και του Παγκόσμιου Ιστού στη φυσική σφαίρα. </a:t>
            </a:r>
          </a:p>
          <a:p>
            <a:r>
              <a:rPr lang="el-GR" dirty="0"/>
              <a:t>Το Διαδίκτυο των Πραγμάτων οραματίζεται ένα μέλλον στο οποίο ψηφιακές και φυσικές οντότητες μπορούν να συνδεθούν, μέσω κατάλληλων τεχνολογιών πληροφορικής και επικοινωνιών, ώστε να καταστεί δυνατή μια εντελώς νέα κατηγορία εφαρμογών και υπηρεσιών (</a:t>
            </a:r>
            <a:r>
              <a:rPr lang="el-GR" dirty="0" err="1"/>
              <a:t>Miorandi</a:t>
            </a:r>
            <a:r>
              <a:rPr lang="el-GR" dirty="0"/>
              <a:t> κ.ά., 2012).</a:t>
            </a:r>
            <a:endParaRPr lang="en-US" dirty="0"/>
          </a:p>
        </p:txBody>
      </p:sp>
    </p:spTree>
    <p:extLst>
      <p:ext uri="{BB962C8B-B14F-4D97-AF65-F5344CB8AC3E}">
        <p14:creationId xmlns:p14="http://schemas.microsoft.com/office/powerpoint/2010/main" val="2251844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33E687-30E3-5B20-A6EE-FEDF9781A65F}"/>
              </a:ext>
            </a:extLst>
          </p:cNvPr>
          <p:cNvSpPr>
            <a:spLocks noGrp="1"/>
          </p:cNvSpPr>
          <p:nvPr>
            <p:ph type="title"/>
          </p:nvPr>
        </p:nvSpPr>
        <p:spPr/>
        <p:txBody>
          <a:bodyPr/>
          <a:lstStyle/>
          <a:p>
            <a:r>
              <a:rPr lang="en-US" dirty="0"/>
              <a:t>Internet of Things </a:t>
            </a:r>
          </a:p>
        </p:txBody>
      </p:sp>
      <p:sp>
        <p:nvSpPr>
          <p:cNvPr id="3" name="Θέση περιεχομένου 2">
            <a:extLst>
              <a:ext uri="{FF2B5EF4-FFF2-40B4-BE49-F238E27FC236}">
                <a16:creationId xmlns:a16="http://schemas.microsoft.com/office/drawing/2014/main" id="{7A8AA2E2-2B8A-D34B-C2B0-CC8D1DF37A14}"/>
              </a:ext>
            </a:extLst>
          </p:cNvPr>
          <p:cNvSpPr>
            <a:spLocks noGrp="1"/>
          </p:cNvSpPr>
          <p:nvPr>
            <p:ph idx="1"/>
          </p:nvPr>
        </p:nvSpPr>
        <p:spPr/>
        <p:txBody>
          <a:bodyPr/>
          <a:lstStyle/>
          <a:p>
            <a:r>
              <a:rPr lang="el-GR" dirty="0"/>
              <a:t>Στην αλυσίδα εφοδιασμού συνδέεται ένα σύνολο οντοτήτων και διαδικασιών που εμπλέκονται στην εκπλήρωση μιας παραγγελίας πελάτη. Οι οντότητες συχνά περιλαμβάνουν </a:t>
            </a:r>
            <a:r>
              <a:rPr lang="el-GR" u="sng" dirty="0"/>
              <a:t>προμηθευτές, εργοστάσια, διανομείς, λιανοπωλητές και πελάτες</a:t>
            </a:r>
            <a:r>
              <a:rPr lang="el-GR" dirty="0"/>
              <a:t> (</a:t>
            </a:r>
            <a:r>
              <a:rPr lang="el-GR" dirty="0" err="1"/>
              <a:t>Ben-Daya</a:t>
            </a:r>
            <a:r>
              <a:rPr lang="el-GR" dirty="0"/>
              <a:t> κ.ά., 2019). </a:t>
            </a:r>
          </a:p>
          <a:p>
            <a:r>
              <a:rPr lang="el-GR" dirty="0"/>
              <a:t>Το Διαδίκτυο των Πραγμάτων είναι ένα δίκτυο φυσικών αντικειμένων που είναι ψηφιακά συνδεδεμένα για να αντιλαμβάνονται, να παρακολουθούν και να αλληλοεπιδρούν εντός μιας εταιρείας και μεταξύ της εταιρείας και της αλυσίδας εφοδιασμού της, επιτρέποντας την </a:t>
            </a:r>
            <a:r>
              <a:rPr lang="el-GR" b="1" dirty="0"/>
              <a:t>ευελιξία, την ορατότητα, την παρακολούθηση και την ανταλλαγή πληροφοριών </a:t>
            </a:r>
            <a:r>
              <a:rPr lang="el-GR" dirty="0"/>
              <a:t>για τη διευκόλυνση του έγκαιρου σχεδιασμού, του ελέγχου και του συντονισμού των διαδικασιών της αλυσίδας εφοδιασμού (</a:t>
            </a:r>
            <a:r>
              <a:rPr lang="el-GR" dirty="0" err="1"/>
              <a:t>Ben-Daya</a:t>
            </a:r>
            <a:r>
              <a:rPr lang="el-GR" dirty="0"/>
              <a:t> κ.ά., 2019).</a:t>
            </a:r>
            <a:endParaRPr lang="en-US" dirty="0"/>
          </a:p>
        </p:txBody>
      </p:sp>
    </p:spTree>
    <p:extLst>
      <p:ext uri="{BB962C8B-B14F-4D97-AF65-F5344CB8AC3E}">
        <p14:creationId xmlns:p14="http://schemas.microsoft.com/office/powerpoint/2010/main" val="3825221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33E687-30E3-5B20-A6EE-FEDF9781A65F}"/>
              </a:ext>
            </a:extLst>
          </p:cNvPr>
          <p:cNvSpPr>
            <a:spLocks noGrp="1"/>
          </p:cNvSpPr>
          <p:nvPr>
            <p:ph type="title"/>
          </p:nvPr>
        </p:nvSpPr>
        <p:spPr/>
        <p:txBody>
          <a:bodyPr/>
          <a:lstStyle/>
          <a:p>
            <a:r>
              <a:rPr lang="en-US" dirty="0"/>
              <a:t>Internet of Things </a:t>
            </a:r>
          </a:p>
        </p:txBody>
      </p:sp>
      <p:sp>
        <p:nvSpPr>
          <p:cNvPr id="3" name="Θέση περιεχομένου 2">
            <a:extLst>
              <a:ext uri="{FF2B5EF4-FFF2-40B4-BE49-F238E27FC236}">
                <a16:creationId xmlns:a16="http://schemas.microsoft.com/office/drawing/2014/main" id="{7A8AA2E2-2B8A-D34B-C2B0-CC8D1DF37A14}"/>
              </a:ext>
            </a:extLst>
          </p:cNvPr>
          <p:cNvSpPr>
            <a:spLocks noGrp="1"/>
          </p:cNvSpPr>
          <p:nvPr>
            <p:ph idx="1"/>
          </p:nvPr>
        </p:nvSpPr>
        <p:spPr/>
        <p:txBody>
          <a:bodyPr>
            <a:normAutofit/>
          </a:bodyPr>
          <a:lstStyle/>
          <a:p>
            <a:r>
              <a:rPr lang="el-GR" dirty="0"/>
              <a:t>Το «</a:t>
            </a:r>
            <a:r>
              <a:rPr lang="el-GR" dirty="0" err="1"/>
              <a:t>IoT</a:t>
            </a:r>
            <a:r>
              <a:rPr lang="el-GR" dirty="0"/>
              <a:t>» θα μπορούσε επίσης να συμβάλει στις </a:t>
            </a:r>
            <a:r>
              <a:rPr lang="el-GR" u="sng" dirty="0"/>
              <a:t>αλυσίδες εφοδιασμού τροφίμων </a:t>
            </a:r>
            <a:r>
              <a:rPr lang="el-GR" dirty="0"/>
              <a:t>παρέχοντας ένα σύστημα ζωντανής παρακολούθησης και επιτρέποντας την ανταλλαγή πληροφοριών με τους ενδιαφερόμενους (Stroumpoulis &amp; Kopanaki, 2022).</a:t>
            </a:r>
            <a:endParaRPr lang="en-US" dirty="0"/>
          </a:p>
          <a:p>
            <a:r>
              <a:rPr lang="el-GR" dirty="0"/>
              <a:t>Σύμφωνα με τα παραπάνω, ένα πρωταρχικό ζήτημα, αυτό της </a:t>
            </a:r>
            <a:r>
              <a:rPr lang="el-GR" b="1" dirty="0"/>
              <a:t>ιχνηλασιμότητας</a:t>
            </a:r>
            <a:r>
              <a:rPr lang="el-GR" dirty="0"/>
              <a:t> στις αλυσίδες εφοδιασμού, είναι η ανάγκη για αποτελεσματική ανταλλαγή δεδομένων μεταξύ όλων των ενδιαφερομένων ομάδων και εταίρων (</a:t>
            </a:r>
            <a:r>
              <a:rPr lang="el-GR" dirty="0" err="1"/>
              <a:t>Björk</a:t>
            </a:r>
            <a:r>
              <a:rPr lang="el-GR" dirty="0"/>
              <a:t> κ.ά., 2011). Έτσι, το «</a:t>
            </a:r>
            <a:r>
              <a:rPr lang="el-GR" dirty="0" err="1"/>
              <a:t>IoT</a:t>
            </a:r>
            <a:r>
              <a:rPr lang="el-GR" dirty="0"/>
              <a:t>» θα μπορούσε να βοηθήσει στην αντιμετώπιση αυτού του ζητήματος παρέχοντας δεδομένα σε πραγματικό χρόνο μεταξύ όλων των εταίρων.</a:t>
            </a:r>
            <a:endParaRPr lang="en-US" dirty="0"/>
          </a:p>
        </p:txBody>
      </p:sp>
    </p:spTree>
    <p:extLst>
      <p:ext uri="{BB962C8B-B14F-4D97-AF65-F5344CB8AC3E}">
        <p14:creationId xmlns:p14="http://schemas.microsoft.com/office/powerpoint/2010/main" val="3538142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descr="Εικόνα που περιέχει κείμενο, στιγμιότυπο οθόνης&#10;&#10;Περιγραφή που δημιουργήθηκε αυτόματα">
            <a:extLst>
              <a:ext uri="{FF2B5EF4-FFF2-40B4-BE49-F238E27FC236}">
                <a16:creationId xmlns:a16="http://schemas.microsoft.com/office/drawing/2014/main" id="{058F3C78-C4EE-036C-A847-89431D5807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289" y="1511856"/>
            <a:ext cx="8873421" cy="3834288"/>
          </a:xfrm>
          <a:prstGeom prst="rect">
            <a:avLst/>
          </a:prstGeom>
        </p:spPr>
      </p:pic>
    </p:spTree>
    <p:extLst>
      <p:ext uri="{BB962C8B-B14F-4D97-AF65-F5344CB8AC3E}">
        <p14:creationId xmlns:p14="http://schemas.microsoft.com/office/powerpoint/2010/main" val="2030382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DFCF89C-3531-BEC2-53C6-CFA17B89FA37}"/>
              </a:ext>
            </a:extLst>
          </p:cNvPr>
          <p:cNvSpPr>
            <a:spLocks noGrp="1"/>
          </p:cNvSpPr>
          <p:nvPr>
            <p:ph idx="1"/>
          </p:nvPr>
        </p:nvSpPr>
        <p:spPr>
          <a:xfrm>
            <a:off x="1028700" y="2110261"/>
            <a:ext cx="10134600" cy="2637477"/>
          </a:xfrm>
        </p:spPr>
        <p:txBody>
          <a:bodyPr/>
          <a:lstStyle/>
          <a:p>
            <a:r>
              <a:rPr lang="el-GR" dirty="0"/>
              <a:t>Η ανταλλαγή πληροφοριών μεταξύ του αγοραστή και του προμηθευτή θεωρείται ότι αποτελεί σημαντικό δείκτη της χρήσης της εφοδιαστικής. Όταν οι πληροφορίες ρέουν απρόσκοπτα και προς τις δύο κατευθύνσεις, το αποτέλεσμα είναι η δημιουργία μιας εικονικής αλυσίδας εφοδιασμού (</a:t>
            </a:r>
            <a:r>
              <a:rPr lang="el-GR" dirty="0" err="1"/>
              <a:t>Hill</a:t>
            </a:r>
            <a:r>
              <a:rPr lang="el-GR" dirty="0"/>
              <a:t> &amp; </a:t>
            </a:r>
            <a:r>
              <a:rPr lang="el-GR" dirty="0" err="1"/>
              <a:t>Scudder</a:t>
            </a:r>
            <a:r>
              <a:rPr lang="el-GR" dirty="0"/>
              <a:t>, 2002).</a:t>
            </a:r>
          </a:p>
          <a:p>
            <a:r>
              <a:rPr lang="el-GR" dirty="0"/>
              <a:t>Αρκετές μελέτες έδειξαν ότι υπάρχει θετική σχέση μεταξύ της σχέσης αγοραστή-προμηθευτή και της επίδοσης στο πλαίσιο της ανταλλαγής πληροφοριών (</a:t>
            </a:r>
            <a:r>
              <a:rPr lang="el-GR" dirty="0" err="1"/>
              <a:t>Choon</a:t>
            </a:r>
            <a:r>
              <a:rPr lang="el-GR" dirty="0"/>
              <a:t> </a:t>
            </a:r>
            <a:r>
              <a:rPr lang="el-GR" dirty="0" err="1"/>
              <a:t>Tan</a:t>
            </a:r>
            <a:r>
              <a:rPr lang="el-GR" dirty="0"/>
              <a:t> κ.ά., 2010).</a:t>
            </a:r>
            <a:endParaRPr lang="en-US" dirty="0"/>
          </a:p>
        </p:txBody>
      </p:sp>
    </p:spTree>
    <p:extLst>
      <p:ext uri="{BB962C8B-B14F-4D97-AF65-F5344CB8AC3E}">
        <p14:creationId xmlns:p14="http://schemas.microsoft.com/office/powerpoint/2010/main" val="18762909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κείμενο, στιγμιότυπο οθόνης, διάγραμμα, γραμματοσειρά&#10;&#10;Περιγραφή που δημιουργήθηκε αυτόματα">
            <a:extLst>
              <a:ext uri="{FF2B5EF4-FFF2-40B4-BE49-F238E27FC236}">
                <a16:creationId xmlns:a16="http://schemas.microsoft.com/office/drawing/2014/main" id="{D87BD216-FCC3-9A00-8393-3564E48A7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987" y="1523566"/>
            <a:ext cx="8892026" cy="3810868"/>
          </a:xfrm>
          <a:prstGeom prst="rect">
            <a:avLst/>
          </a:prstGeom>
        </p:spPr>
      </p:pic>
    </p:spTree>
    <p:extLst>
      <p:ext uri="{BB962C8B-B14F-4D97-AF65-F5344CB8AC3E}">
        <p14:creationId xmlns:p14="http://schemas.microsoft.com/office/powerpoint/2010/main" val="5234539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33E687-30E3-5B20-A6EE-FEDF9781A65F}"/>
              </a:ext>
            </a:extLst>
          </p:cNvPr>
          <p:cNvSpPr>
            <a:spLocks noGrp="1"/>
          </p:cNvSpPr>
          <p:nvPr>
            <p:ph type="title"/>
          </p:nvPr>
        </p:nvSpPr>
        <p:spPr/>
        <p:txBody>
          <a:bodyPr/>
          <a:lstStyle/>
          <a:p>
            <a:r>
              <a:rPr lang="el-GR" dirty="0"/>
              <a:t>Συνεισφορά στις Αλυσίδες Εφοδιασμού</a:t>
            </a:r>
            <a:endParaRPr lang="en-US" dirty="0"/>
          </a:p>
        </p:txBody>
      </p:sp>
      <p:sp>
        <p:nvSpPr>
          <p:cNvPr id="3" name="Θέση περιεχομένου 2">
            <a:extLst>
              <a:ext uri="{FF2B5EF4-FFF2-40B4-BE49-F238E27FC236}">
                <a16:creationId xmlns:a16="http://schemas.microsoft.com/office/drawing/2014/main" id="{7A8AA2E2-2B8A-D34B-C2B0-CC8D1DF37A14}"/>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el-GR" dirty="0"/>
              <a:t>Συλλογή και παρακολούθηση δεδομένων </a:t>
            </a:r>
          </a:p>
          <a:p>
            <a:pPr marL="342900" indent="-342900">
              <a:buFont typeface="Arial" panose="020B0604020202020204" pitchFamily="34" charset="0"/>
              <a:buChar char="•"/>
            </a:pPr>
            <a:r>
              <a:rPr lang="el-GR" dirty="0"/>
              <a:t>Αξιολόγηση και συμμόρφωση προμηθευτών </a:t>
            </a:r>
          </a:p>
          <a:p>
            <a:pPr marL="342900" indent="-342900">
              <a:buFont typeface="Arial" panose="020B0604020202020204" pitchFamily="34" charset="0"/>
              <a:buChar char="•"/>
            </a:pPr>
            <a:r>
              <a:rPr lang="el-GR" dirty="0"/>
              <a:t>Διαχείριση αποθεμάτων και ζήτησης </a:t>
            </a:r>
          </a:p>
          <a:p>
            <a:pPr marL="342900" indent="-342900">
              <a:buFont typeface="Arial" panose="020B0604020202020204" pitchFamily="34" charset="0"/>
              <a:buChar char="•"/>
            </a:pPr>
            <a:r>
              <a:rPr lang="el-GR" dirty="0"/>
              <a:t>Βελτιστοποίηση μεταφορών </a:t>
            </a:r>
          </a:p>
          <a:p>
            <a:pPr marL="342900" indent="-342900">
              <a:buFont typeface="Arial" panose="020B0604020202020204" pitchFamily="34" charset="0"/>
              <a:buChar char="•"/>
            </a:pPr>
            <a:r>
              <a:rPr lang="el-GR" dirty="0"/>
              <a:t>Μείωση των αποβλήτων </a:t>
            </a:r>
          </a:p>
          <a:p>
            <a:pPr marL="342900" indent="-342900">
              <a:buFont typeface="Arial" panose="020B0604020202020204" pitchFamily="34" charset="0"/>
              <a:buChar char="•"/>
            </a:pPr>
            <a:r>
              <a:rPr lang="el-GR" dirty="0"/>
              <a:t>Παρακολούθηση του αποτυπώματος του άνθρακα </a:t>
            </a:r>
          </a:p>
          <a:p>
            <a:pPr marL="342900" indent="-342900">
              <a:buFont typeface="Arial" panose="020B0604020202020204" pitchFamily="34" charset="0"/>
              <a:buChar char="•"/>
            </a:pPr>
            <a:r>
              <a:rPr lang="el-GR" dirty="0"/>
              <a:t>Ιχνηλασιμότητα προϊόντων </a:t>
            </a:r>
          </a:p>
          <a:p>
            <a:pPr marL="342900" indent="-342900">
              <a:buFont typeface="Arial" panose="020B0604020202020204" pitchFamily="34" charset="0"/>
              <a:buChar char="•"/>
            </a:pPr>
            <a:r>
              <a:rPr lang="el-GR" dirty="0"/>
              <a:t>Επικοινωνία των ενδιαφερομένων μερών </a:t>
            </a:r>
          </a:p>
          <a:p>
            <a:pPr marL="342900" indent="-342900">
              <a:buFont typeface="Arial" panose="020B0604020202020204" pitchFamily="34" charset="0"/>
              <a:buChar char="•"/>
            </a:pPr>
            <a:r>
              <a:rPr lang="el-GR" dirty="0"/>
              <a:t>Υποστήριξη αποφάσεων </a:t>
            </a:r>
          </a:p>
          <a:p>
            <a:pPr marL="342900" indent="-342900">
              <a:buFont typeface="Arial" panose="020B0604020202020204" pitchFamily="34" charset="0"/>
              <a:buChar char="•"/>
            </a:pPr>
            <a:r>
              <a:rPr lang="el-GR" dirty="0"/>
              <a:t>Συνεχής βελτίωση και προσαρμογή </a:t>
            </a:r>
            <a:endParaRPr lang="en-US" dirty="0"/>
          </a:p>
        </p:txBody>
      </p:sp>
    </p:spTree>
    <p:extLst>
      <p:ext uri="{BB962C8B-B14F-4D97-AF65-F5344CB8AC3E}">
        <p14:creationId xmlns:p14="http://schemas.microsoft.com/office/powerpoint/2010/main" val="3618437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0">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27" name="Rectangle 11">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3" name="Straight Connector 12">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28" name="Rectangle 15">
            <a:extLst>
              <a:ext uri="{FF2B5EF4-FFF2-40B4-BE49-F238E27FC236}">
                <a16:creationId xmlns:a16="http://schemas.microsoft.com/office/drawing/2014/main" id="{4905C695-F54E-4EF8-8AEF-811D460E7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7">
            <a:extLst>
              <a:ext uri="{FF2B5EF4-FFF2-40B4-BE49-F238E27FC236}">
                <a16:creationId xmlns:a16="http://schemas.microsoft.com/office/drawing/2014/main" id="{485CD2A3-2099-476E-9A85-55DC735FA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705" y="15902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2F1176C5-F5C7-2326-F31F-35753F58FB38}"/>
              </a:ext>
            </a:extLst>
          </p:cNvPr>
          <p:cNvSpPr>
            <a:spLocks noGrp="1"/>
          </p:cNvSpPr>
          <p:nvPr>
            <p:ph type="title"/>
          </p:nvPr>
        </p:nvSpPr>
        <p:spPr>
          <a:xfrm>
            <a:off x="2342270" y="1188720"/>
            <a:ext cx="7512147" cy="1955405"/>
          </a:xfrm>
        </p:spPr>
        <p:txBody>
          <a:bodyPr vert="horz" lIns="91440" tIns="45720" rIns="91440" bIns="45720" rtlCol="0" anchor="b">
            <a:normAutofit/>
          </a:bodyPr>
          <a:lstStyle/>
          <a:p>
            <a:pPr algn="ctr"/>
            <a:r>
              <a:rPr lang="en-US" sz="2800" kern="1200" cap="all" spc="390" baseline="0" dirty="0" err="1">
                <a:solidFill>
                  <a:schemeClr val="tx2"/>
                </a:solidFill>
                <a:latin typeface="+mj-lt"/>
                <a:ea typeface="+mj-ea"/>
                <a:cs typeface="+mj-cs"/>
              </a:rPr>
              <a:t>Τέλος</a:t>
            </a:r>
            <a:r>
              <a:rPr lang="en-US" sz="2800" kern="1200" cap="all" spc="390" baseline="0" dirty="0">
                <a:solidFill>
                  <a:schemeClr val="tx2"/>
                </a:solidFill>
                <a:latin typeface="+mj-lt"/>
                <a:ea typeface="+mj-ea"/>
                <a:cs typeface="+mj-cs"/>
              </a:rPr>
              <a:t> </a:t>
            </a:r>
            <a:r>
              <a:rPr lang="en-US" sz="2800" kern="1200" cap="all" spc="390" baseline="0" dirty="0" err="1">
                <a:solidFill>
                  <a:schemeClr val="tx2"/>
                </a:solidFill>
                <a:latin typeface="+mj-lt"/>
                <a:ea typeface="+mj-ea"/>
                <a:cs typeface="+mj-cs"/>
              </a:rPr>
              <a:t>διάλεξης</a:t>
            </a:r>
            <a:endParaRPr lang="en-US" sz="2800" kern="1200" cap="all" spc="390" baseline="0" dirty="0">
              <a:solidFill>
                <a:schemeClr val="tx2"/>
              </a:solidFill>
              <a:latin typeface="+mj-lt"/>
              <a:ea typeface="+mj-ea"/>
              <a:cs typeface="+mj-cs"/>
            </a:endParaRPr>
          </a:p>
        </p:txBody>
      </p:sp>
      <p:grpSp>
        <p:nvGrpSpPr>
          <p:cNvPr id="30" name="Group 19">
            <a:extLst>
              <a:ext uri="{FF2B5EF4-FFF2-40B4-BE49-F238E27FC236}">
                <a16:creationId xmlns:a16="http://schemas.microsoft.com/office/drawing/2014/main" id="{E92979E8-2E86-433E-A7E4-5F102E45A8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1463"/>
            <a:ext cx="867485" cy="115439"/>
            <a:chOff x="8910933" y="1861308"/>
            <a:chExt cx="867485" cy="115439"/>
          </a:xfrm>
        </p:grpSpPr>
        <p:sp>
          <p:nvSpPr>
            <p:cNvPr id="31" name="Rectangle 20">
              <a:extLst>
                <a:ext uri="{FF2B5EF4-FFF2-40B4-BE49-F238E27FC236}">
                  <a16:creationId xmlns:a16="http://schemas.microsoft.com/office/drawing/2014/main" id="{CDDEF0D5-EF9F-43D4-BF40-27A3121E02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2" name="Straight Connector 21">
              <a:extLst>
                <a:ext uri="{FF2B5EF4-FFF2-40B4-BE49-F238E27FC236}">
                  <a16:creationId xmlns:a16="http://schemas.microsoft.com/office/drawing/2014/main" id="{71438B34-2B34-4614-B3B4-D099271503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691BDB-93D3-4721-903C-45DD9590F1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7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DFCF89C-3531-BEC2-53C6-CFA17B89FA37}"/>
              </a:ext>
            </a:extLst>
          </p:cNvPr>
          <p:cNvSpPr>
            <a:spLocks noGrp="1"/>
          </p:cNvSpPr>
          <p:nvPr>
            <p:ph idx="1"/>
          </p:nvPr>
        </p:nvSpPr>
        <p:spPr/>
        <p:txBody>
          <a:bodyPr/>
          <a:lstStyle/>
          <a:p>
            <a:pPr marL="342900" indent="-342900">
              <a:buFont typeface="Arial" panose="020B0604020202020204" pitchFamily="34" charset="0"/>
              <a:buChar char="•"/>
            </a:pPr>
            <a:r>
              <a:rPr lang="el-GR" dirty="0"/>
              <a:t>Η ισχύς της σχέσης έχει άμεσο και θετικό αντίκτυπο στην κερδοφορία και την αφοσίωση των πελατών (Martin &amp; </a:t>
            </a:r>
            <a:r>
              <a:rPr lang="el-GR" dirty="0" err="1"/>
              <a:t>Grbac</a:t>
            </a:r>
            <a:r>
              <a:rPr lang="el-GR" dirty="0"/>
              <a:t>, 2003), </a:t>
            </a:r>
          </a:p>
          <a:p>
            <a:pPr marL="342900" indent="-342900">
              <a:buFont typeface="Arial" panose="020B0604020202020204" pitchFamily="34" charset="0"/>
              <a:buChar char="•"/>
            </a:pPr>
            <a:r>
              <a:rPr lang="el-GR" dirty="0"/>
              <a:t>ενώ η εγγύτητα της αλυσίδας εφοδιασμού έχει θετικό αντίκτυπο στην επίδοση της εταιρείας (</a:t>
            </a:r>
            <a:r>
              <a:rPr lang="el-GR" dirty="0" err="1"/>
              <a:t>Narasimhan</a:t>
            </a:r>
            <a:r>
              <a:rPr lang="el-GR" dirty="0"/>
              <a:t> &amp; </a:t>
            </a:r>
            <a:r>
              <a:rPr lang="el-GR" dirty="0" err="1"/>
              <a:t>Nair</a:t>
            </a:r>
            <a:r>
              <a:rPr lang="el-GR" dirty="0"/>
              <a:t>, 2005). </a:t>
            </a:r>
          </a:p>
          <a:p>
            <a:pPr marL="342900" indent="-342900">
              <a:buFont typeface="Arial" panose="020B0604020202020204" pitchFamily="34" charset="0"/>
              <a:buChar char="•"/>
            </a:pPr>
            <a:r>
              <a:rPr lang="el-GR" dirty="0"/>
              <a:t>Ο </a:t>
            </a:r>
            <a:r>
              <a:rPr lang="el-GR" dirty="0" err="1"/>
              <a:t>Wook</a:t>
            </a:r>
            <a:r>
              <a:rPr lang="el-GR" dirty="0"/>
              <a:t> </a:t>
            </a:r>
            <a:r>
              <a:rPr lang="el-GR" dirty="0" err="1"/>
              <a:t>Kim</a:t>
            </a:r>
            <a:r>
              <a:rPr lang="el-GR" dirty="0"/>
              <a:t> (2006) παρατήρησε ότι ο συντονισμός και η σωστή ευθυγράμμιση μεταξύ των επιχειρήσεων επηρεάζει θετικά και άμεσα την ανταπόκριση της αλυσίδας εφοδιασμού. </a:t>
            </a:r>
          </a:p>
          <a:p>
            <a:pPr marL="342900" indent="-342900">
              <a:buFont typeface="Arial" panose="020B0604020202020204" pitchFamily="34" charset="0"/>
              <a:buChar char="•"/>
            </a:pPr>
            <a:r>
              <a:rPr lang="el-GR" dirty="0"/>
              <a:t>Οι </a:t>
            </a:r>
            <a:r>
              <a:rPr lang="el-GR" dirty="0" err="1"/>
              <a:t>Larson</a:t>
            </a:r>
            <a:r>
              <a:rPr lang="el-GR" dirty="0"/>
              <a:t> και </a:t>
            </a:r>
            <a:r>
              <a:rPr lang="el-GR" dirty="0" err="1"/>
              <a:t>Kultchitsky</a:t>
            </a:r>
            <a:r>
              <a:rPr lang="el-GR" dirty="0"/>
              <a:t> (2000) διαπίστωσαν ενδείξεις θετικής και άμεσης σχέσης μεταξύ της ποιότητας των πληροφοριών που μοιράζονται και της απόδοσης του χρόνου παράδοσης, βελτιώνοντας έτσι τη σχέση αγοραστή-προμηθευτή.</a:t>
            </a:r>
            <a:endParaRPr lang="en-US" dirty="0"/>
          </a:p>
        </p:txBody>
      </p:sp>
    </p:spTree>
    <p:extLst>
      <p:ext uri="{BB962C8B-B14F-4D97-AF65-F5344CB8AC3E}">
        <p14:creationId xmlns:p14="http://schemas.microsoft.com/office/powerpoint/2010/main" val="3619220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D37CAF-16E2-F6E3-9B8E-7ED98D7C41F1}"/>
              </a:ext>
            </a:extLst>
          </p:cNvPr>
          <p:cNvSpPr>
            <a:spLocks noGrp="1"/>
          </p:cNvSpPr>
          <p:nvPr>
            <p:ph type="title"/>
          </p:nvPr>
        </p:nvSpPr>
        <p:spPr/>
        <p:txBody>
          <a:bodyPr/>
          <a:lstStyle/>
          <a:p>
            <a:r>
              <a:rPr lang="el-GR" dirty="0"/>
              <a:t>ΠΤ &amp; Βιωσιμότητα</a:t>
            </a:r>
            <a:endParaRPr lang="en-US" dirty="0"/>
          </a:p>
        </p:txBody>
      </p:sp>
      <p:sp>
        <p:nvSpPr>
          <p:cNvPr id="3" name="Θέση περιεχομένου 2">
            <a:extLst>
              <a:ext uri="{FF2B5EF4-FFF2-40B4-BE49-F238E27FC236}">
                <a16:creationId xmlns:a16="http://schemas.microsoft.com/office/drawing/2014/main" id="{093D3285-8FBF-874C-AE84-75D29B206F89}"/>
              </a:ext>
            </a:extLst>
          </p:cNvPr>
          <p:cNvSpPr>
            <a:spLocks noGrp="1"/>
          </p:cNvSpPr>
          <p:nvPr>
            <p:ph idx="1"/>
          </p:nvPr>
        </p:nvSpPr>
        <p:spPr/>
        <p:txBody>
          <a:bodyPr/>
          <a:lstStyle/>
          <a:p>
            <a:r>
              <a:rPr lang="el-GR" dirty="0"/>
              <a:t>Όσον αφορά το κομμάτι της βιωσιμότητας, σύμφωνα με τους </a:t>
            </a:r>
            <a:r>
              <a:rPr lang="el-GR" dirty="0" err="1"/>
              <a:t>Wang</a:t>
            </a:r>
            <a:r>
              <a:rPr lang="el-GR" dirty="0"/>
              <a:t> κ.ά. (2015), η Πληροφοριακή Τεχνολογία είναι ένας από τους σημαντικότερους παράγοντες για την επίτευξη περιβαλλοντικής βιωσιμότητας. Διαπιστώθηκε, επίσης, ότι τα Πληροφοριακά Συστήματα αποτελούν σημαντικό εργαλείο υποστήριξης για τις πρακτικές βιώσιμης διαχείρισης της αλυσίδας εφοδιασμού, δεδομένου ότι αποφέρει οφέλη στον οργανισμό, τους προμηθευτές και τους αγοραστές (</a:t>
            </a:r>
            <a:r>
              <a:rPr lang="el-GR" dirty="0" err="1"/>
              <a:t>Dao</a:t>
            </a:r>
            <a:r>
              <a:rPr lang="el-GR" dirty="0"/>
              <a:t> κ.ά., 2011).</a:t>
            </a:r>
            <a:endParaRPr lang="en-US" dirty="0"/>
          </a:p>
        </p:txBody>
      </p:sp>
    </p:spTree>
    <p:extLst>
      <p:ext uri="{BB962C8B-B14F-4D97-AF65-F5344CB8AC3E}">
        <p14:creationId xmlns:p14="http://schemas.microsoft.com/office/powerpoint/2010/main" val="4294308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3E4896-F03E-D3F4-FDD0-6C47F58D7418}"/>
              </a:ext>
            </a:extLst>
          </p:cNvPr>
          <p:cNvSpPr>
            <a:spLocks noGrp="1"/>
          </p:cNvSpPr>
          <p:nvPr>
            <p:ph type="title"/>
          </p:nvPr>
        </p:nvSpPr>
        <p:spPr/>
        <p:txBody>
          <a:bodyPr/>
          <a:lstStyle/>
          <a:p>
            <a:r>
              <a:rPr lang="el-GR" dirty="0"/>
              <a:t>Ψηφιακός Μετασχηματισμός</a:t>
            </a:r>
            <a:endParaRPr lang="en-US" dirty="0"/>
          </a:p>
        </p:txBody>
      </p:sp>
      <p:sp>
        <p:nvSpPr>
          <p:cNvPr id="3" name="Θέση περιεχομένου 2">
            <a:extLst>
              <a:ext uri="{FF2B5EF4-FFF2-40B4-BE49-F238E27FC236}">
                <a16:creationId xmlns:a16="http://schemas.microsoft.com/office/drawing/2014/main" id="{6B2B416E-52E7-2A47-58AF-5159F730D76A}"/>
              </a:ext>
            </a:extLst>
          </p:cNvPr>
          <p:cNvSpPr>
            <a:spLocks noGrp="1"/>
          </p:cNvSpPr>
          <p:nvPr>
            <p:ph idx="1"/>
          </p:nvPr>
        </p:nvSpPr>
        <p:spPr/>
        <p:txBody>
          <a:bodyPr/>
          <a:lstStyle/>
          <a:p>
            <a:pPr marL="0" marR="0" lvl="0" indent="0" algn="l" defTabSz="914400" rtl="0" eaLnBrk="1" fontAlgn="auto" latinLnBrk="0" hangingPunct="1">
              <a:lnSpc>
                <a:spcPct val="110000"/>
              </a:lnSpc>
              <a:spcBef>
                <a:spcPts val="1000"/>
              </a:spcBef>
              <a:spcAft>
                <a:spcPts val="0"/>
              </a:spcAft>
              <a:buClrTx/>
              <a:buSzTx/>
              <a:buFontTx/>
              <a:buNone/>
              <a:tabLst/>
              <a:defRPr/>
            </a:pPr>
            <a:r>
              <a:rPr kumimoji="0" lang="el-GR" sz="2000" b="0" i="0" u="none" strike="noStrike" kern="1200" cap="none" spc="0" normalizeH="0" baseline="0" noProof="0" dirty="0">
                <a:ln>
                  <a:noFill/>
                </a:ln>
                <a:solidFill>
                  <a:srgbClr val="402441"/>
                </a:solidFill>
                <a:effectLst/>
                <a:uLnTx/>
                <a:uFillTx/>
                <a:ea typeface="+mn-ea"/>
                <a:cs typeface="+mn-cs"/>
              </a:rPr>
              <a:t>Σύμφωνα με τους </a:t>
            </a:r>
            <a:r>
              <a:rPr kumimoji="0" lang="el-GR" sz="2000" b="0" i="0" u="none" strike="noStrike" kern="1200" cap="none" spc="0" normalizeH="0" baseline="0" noProof="0" dirty="0" err="1">
                <a:ln>
                  <a:noFill/>
                </a:ln>
                <a:solidFill>
                  <a:srgbClr val="402441"/>
                </a:solidFill>
                <a:effectLst/>
                <a:uLnTx/>
                <a:uFillTx/>
                <a:ea typeface="+mn-ea"/>
                <a:cs typeface="+mn-cs"/>
              </a:rPr>
              <a:t>Nadkarni</a:t>
            </a:r>
            <a:r>
              <a:rPr kumimoji="0" lang="el-GR" sz="2000" b="0" i="0" u="none" strike="noStrike" kern="1200" cap="none" spc="0" normalizeH="0" baseline="0" noProof="0" dirty="0">
                <a:ln>
                  <a:noFill/>
                </a:ln>
                <a:solidFill>
                  <a:srgbClr val="402441"/>
                </a:solidFill>
                <a:effectLst/>
                <a:uLnTx/>
                <a:uFillTx/>
                <a:ea typeface="+mn-ea"/>
                <a:cs typeface="+mn-cs"/>
              </a:rPr>
              <a:t> και </a:t>
            </a:r>
            <a:r>
              <a:rPr kumimoji="0" lang="el-GR" sz="2000" b="0" i="0" u="none" strike="noStrike" kern="1200" cap="none" spc="0" normalizeH="0" baseline="0" noProof="0" dirty="0" err="1">
                <a:ln>
                  <a:noFill/>
                </a:ln>
                <a:solidFill>
                  <a:srgbClr val="402441"/>
                </a:solidFill>
                <a:effectLst/>
                <a:uLnTx/>
                <a:uFillTx/>
                <a:ea typeface="+mn-ea"/>
                <a:cs typeface="+mn-cs"/>
              </a:rPr>
              <a:t>Prügl</a:t>
            </a:r>
            <a:r>
              <a:rPr kumimoji="0" lang="el-GR" sz="2000" b="0" i="0" u="none" strike="noStrike" kern="1200" cap="none" spc="0" normalizeH="0" baseline="0" noProof="0" dirty="0">
                <a:ln>
                  <a:noFill/>
                </a:ln>
                <a:solidFill>
                  <a:srgbClr val="402441"/>
                </a:solidFill>
                <a:effectLst/>
                <a:uLnTx/>
                <a:uFillTx/>
                <a:ea typeface="+mn-ea"/>
                <a:cs typeface="+mn-cs"/>
              </a:rPr>
              <a:t> (2021) (σελ. 236), ο Ψηφιακός Μετασχηματισμός (ΨΜ) ορίζεται ως "η οργανωτική αλλαγή που ενεργοποιείται από τις ψηφιακές τεχνολογίες". Οι ακριβείς πληροφορίες είναι πολύ σημαντικές και αν είναι άμεσα και ταυτόχρονα διαθέσιμες στους συνεργάτες σε ολόκληρη την αλυσίδα εφοδιασμού, τότε θα μπορούν να οδηγήσουν σε πολύτιμες αποφάσεις βασιζόμενες σε δεδομένα (</a:t>
            </a:r>
            <a:r>
              <a:rPr kumimoji="0" lang="el-GR" sz="2000" b="0" i="0" u="none" strike="noStrike" kern="1200" cap="none" spc="0" normalizeH="0" baseline="0" noProof="0" dirty="0" err="1">
                <a:ln>
                  <a:noFill/>
                </a:ln>
                <a:solidFill>
                  <a:srgbClr val="402441"/>
                </a:solidFill>
                <a:effectLst/>
                <a:uLnTx/>
                <a:uFillTx/>
                <a:ea typeface="+mn-ea"/>
                <a:cs typeface="+mn-cs"/>
              </a:rPr>
              <a:t>Hartley</a:t>
            </a:r>
            <a:r>
              <a:rPr kumimoji="0" lang="el-GR" sz="2000" b="0" i="0" u="none" strike="noStrike" kern="1200" cap="none" spc="0" normalizeH="0" baseline="0" noProof="0" dirty="0">
                <a:ln>
                  <a:noFill/>
                </a:ln>
                <a:solidFill>
                  <a:srgbClr val="402441"/>
                </a:solidFill>
                <a:effectLst/>
                <a:uLnTx/>
                <a:uFillTx/>
                <a:ea typeface="+mn-ea"/>
                <a:cs typeface="+mn-cs"/>
              </a:rPr>
              <a:t> κ.ά., 2022). </a:t>
            </a:r>
            <a:endParaRPr kumimoji="0" lang="en-US" sz="2000" b="0" i="0" u="none" strike="noStrike" kern="1200" cap="none" spc="0" normalizeH="0" baseline="0" noProof="0" dirty="0">
              <a:ln>
                <a:noFill/>
              </a:ln>
              <a:solidFill>
                <a:srgbClr val="402441"/>
              </a:solidFill>
              <a:effectLst/>
              <a:uLnTx/>
              <a:uFillTx/>
              <a:latin typeface="Bembo"/>
              <a:ea typeface="+mn-ea"/>
              <a:cs typeface="+mn-cs"/>
            </a:endParaRPr>
          </a:p>
          <a:p>
            <a:pPr marL="0" marR="0" lvl="0" indent="0" algn="l" defTabSz="914400" rtl="0" eaLnBrk="1" fontAlgn="auto" latinLnBrk="0" hangingPunct="1">
              <a:lnSpc>
                <a:spcPct val="110000"/>
              </a:lnSpc>
              <a:spcBef>
                <a:spcPts val="1000"/>
              </a:spcBef>
              <a:spcAft>
                <a:spcPts val="0"/>
              </a:spcAft>
              <a:buClrTx/>
              <a:buSzTx/>
              <a:buFontTx/>
              <a:buNone/>
              <a:tabLst/>
              <a:defRPr/>
            </a:pPr>
            <a:r>
              <a:rPr kumimoji="0" lang="el-GR" sz="2000" b="0" i="0" u="none" strike="noStrike" kern="1200" cap="none" spc="0" normalizeH="0" baseline="0" noProof="0" dirty="0">
                <a:ln>
                  <a:noFill/>
                </a:ln>
                <a:solidFill>
                  <a:srgbClr val="402441"/>
                </a:solidFill>
                <a:effectLst/>
                <a:uLnTx/>
                <a:uFillTx/>
                <a:ea typeface="+mn-ea"/>
                <a:cs typeface="+mn-cs"/>
              </a:rPr>
              <a:t>Έτσι, η δημιουργία εμπιστοσύνης, ενός κοινού οράματος μεταξύ των εταιρειών της αλυσίδας εφοδιασμού και η βελτίωση των υφιστάμενων πληροφοριακών τεχνολογιών θα μπορούσαν να χρησιμοποιηθούν ως βάση για την αύξηση της προθυμίας των προμηθευτών και των επιχειρηματικών εταίρων για να ανταλλάσσουν δεδομένα (</a:t>
            </a:r>
            <a:r>
              <a:rPr kumimoji="0" lang="el-GR" sz="2000" b="0" i="0" u="none" strike="noStrike" kern="1200" cap="none" spc="0" normalizeH="0" baseline="0" noProof="0" dirty="0" err="1">
                <a:ln>
                  <a:noFill/>
                </a:ln>
                <a:solidFill>
                  <a:srgbClr val="402441"/>
                </a:solidFill>
                <a:effectLst/>
                <a:uLnTx/>
                <a:uFillTx/>
                <a:ea typeface="+mn-ea"/>
                <a:cs typeface="+mn-cs"/>
              </a:rPr>
              <a:t>Müller</a:t>
            </a:r>
            <a:r>
              <a:rPr kumimoji="0" lang="el-GR" sz="2000" b="0" i="0" u="none" strike="noStrike" kern="1200" cap="none" spc="0" normalizeH="0" baseline="0" noProof="0" dirty="0">
                <a:ln>
                  <a:noFill/>
                </a:ln>
                <a:solidFill>
                  <a:srgbClr val="402441"/>
                </a:solidFill>
                <a:effectLst/>
                <a:uLnTx/>
                <a:uFillTx/>
                <a:ea typeface="+mn-ea"/>
                <a:cs typeface="+mn-cs"/>
              </a:rPr>
              <a:t> &amp; </a:t>
            </a:r>
            <a:r>
              <a:rPr kumimoji="0" lang="el-GR" sz="2000" b="0" i="0" u="none" strike="noStrike" kern="1200" cap="none" spc="0" normalizeH="0" baseline="0" noProof="0" dirty="0" err="1">
                <a:ln>
                  <a:noFill/>
                </a:ln>
                <a:solidFill>
                  <a:srgbClr val="402441"/>
                </a:solidFill>
                <a:effectLst/>
                <a:uLnTx/>
                <a:uFillTx/>
                <a:ea typeface="+mn-ea"/>
                <a:cs typeface="+mn-cs"/>
              </a:rPr>
              <a:t>Birkel</a:t>
            </a:r>
            <a:r>
              <a:rPr kumimoji="0" lang="el-GR" sz="2000" b="0" i="0" u="none" strike="noStrike" kern="1200" cap="none" spc="0" normalizeH="0" baseline="0" noProof="0" dirty="0">
                <a:ln>
                  <a:noFill/>
                </a:ln>
                <a:solidFill>
                  <a:srgbClr val="402441"/>
                </a:solidFill>
                <a:effectLst/>
                <a:uLnTx/>
                <a:uFillTx/>
                <a:ea typeface="+mn-ea"/>
                <a:cs typeface="+mn-cs"/>
              </a:rPr>
              <a:t>, 2020). Οι ψηφιακές τεχνολογίες είναι σε θέση να κάνουν αυτή την υπόθεση πραγματικότητα.</a:t>
            </a:r>
            <a:endParaRPr kumimoji="0" lang="en-US" sz="2000" b="0" i="0" u="none" strike="noStrike" kern="1200" cap="none" spc="0" normalizeH="0" baseline="0" noProof="0" dirty="0">
              <a:ln>
                <a:noFill/>
              </a:ln>
              <a:solidFill>
                <a:srgbClr val="402441"/>
              </a:solidFill>
              <a:effectLst/>
              <a:uLnTx/>
              <a:uFillTx/>
              <a:latin typeface="Bembo"/>
              <a:ea typeface="+mn-ea"/>
              <a:cs typeface="+mn-cs"/>
            </a:endParaRPr>
          </a:p>
          <a:p>
            <a:endParaRPr lang="en-US" dirty="0"/>
          </a:p>
        </p:txBody>
      </p:sp>
    </p:spTree>
    <p:extLst>
      <p:ext uri="{BB962C8B-B14F-4D97-AF65-F5344CB8AC3E}">
        <p14:creationId xmlns:p14="http://schemas.microsoft.com/office/powerpoint/2010/main" val="2999611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D482DD-E5E0-09F3-77C6-0AB3D50FC16D}"/>
              </a:ext>
            </a:extLst>
          </p:cNvPr>
          <p:cNvSpPr>
            <a:spLocks noGrp="1"/>
          </p:cNvSpPr>
          <p:nvPr>
            <p:ph type="title"/>
          </p:nvPr>
        </p:nvSpPr>
        <p:spPr/>
        <p:txBody>
          <a:bodyPr/>
          <a:lstStyle/>
          <a:p>
            <a:r>
              <a:rPr lang="en-US" dirty="0" err="1"/>
              <a:t>Συστήμ</a:t>
            </a:r>
            <a:r>
              <a:rPr lang="en-US" dirty="0"/>
              <a:t>ατα Warehouse Management Systems (WMS) </a:t>
            </a:r>
          </a:p>
        </p:txBody>
      </p:sp>
      <p:sp>
        <p:nvSpPr>
          <p:cNvPr id="3" name="Θέση περιεχομένου 2">
            <a:extLst>
              <a:ext uri="{FF2B5EF4-FFF2-40B4-BE49-F238E27FC236}">
                <a16:creationId xmlns:a16="http://schemas.microsoft.com/office/drawing/2014/main" id="{C599CEAD-5A60-6FBD-5C3F-F6E1E77698C7}"/>
              </a:ext>
            </a:extLst>
          </p:cNvPr>
          <p:cNvSpPr>
            <a:spLocks noGrp="1"/>
          </p:cNvSpPr>
          <p:nvPr>
            <p:ph idx="1"/>
          </p:nvPr>
        </p:nvSpPr>
        <p:spPr/>
        <p:txBody>
          <a:bodyPr/>
          <a:lstStyle/>
          <a:p>
            <a:r>
              <a:rPr lang="el-GR" sz="1800" dirty="0">
                <a:effectLst/>
                <a:latin typeface="Calibri" panose="020F0502020204030204" pitchFamily="34" charset="0"/>
                <a:ea typeface="Calibri" panose="020F0502020204030204" pitchFamily="34" charset="0"/>
                <a:cs typeface="Arial" panose="020B0604020202020204" pitchFamily="34" charset="0"/>
              </a:rPr>
              <a:t>Η αποθήκευση των εμπορευμάτων στην αποθήκη μπορεί να αφορά είτε πρώτες ύλες είτε μερικώς έτοιμα εμπορεύματα είτε ακόμη και έτοιμα εμπορεύματα. Η προσθήκη αξίας σε σχέση με την προσαρμογή του προϊόντος μπορεί να γίνει αποτελεσματικά στην αποθήκη, επομένως η λειτουργία της αποθήκης δεν λειτουργεί μόνο ως χώρος αποθήκευσης αλλά βοηθά επίσης στην προσθήκη αξίας στο προϊόν. </a:t>
            </a:r>
          </a:p>
          <a:p>
            <a:r>
              <a:rPr lang="el-GR" sz="1800" dirty="0">
                <a:effectLst/>
                <a:latin typeface="Calibri" panose="020F0502020204030204" pitchFamily="34" charset="0"/>
                <a:ea typeface="Calibri" panose="020F0502020204030204" pitchFamily="34" charset="0"/>
                <a:cs typeface="Arial" panose="020B0604020202020204" pitchFamily="34" charset="0"/>
              </a:rPr>
              <a:t>Η λειτουργία της αποθήκης περιλαμβάνει:</a:t>
            </a:r>
          </a:p>
          <a:p>
            <a:pPr marL="285750" indent="-285750">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Arial" panose="020B0604020202020204" pitchFamily="34" charset="0"/>
              </a:rPr>
              <a:t>την παραλαβή του αγαθού, το οποίο μπορεί να είναι είτε πρώτη ύλη είτε έτοιμο προϊόν, </a:t>
            </a:r>
          </a:p>
          <a:p>
            <a:pPr marL="285750" indent="-285750">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Arial" panose="020B0604020202020204" pitchFamily="34" charset="0"/>
              </a:rPr>
              <a:t>την περαιτέρω αποθήκευση και τη διαδικασία αναπλήρωσης, </a:t>
            </a:r>
          </a:p>
          <a:p>
            <a:pPr marL="285750" indent="-285750">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Arial" panose="020B0604020202020204" pitchFamily="34" charset="0"/>
              </a:rPr>
              <a:t>η οποία συνεχίζεται με τη διανομή.</a:t>
            </a:r>
          </a:p>
          <a:p>
            <a:r>
              <a:rPr lang="el-GR" sz="1800" dirty="0">
                <a:latin typeface="Calibri" panose="020F0502020204030204" pitchFamily="34" charset="0"/>
                <a:cs typeface="Arial" panose="020B0604020202020204" pitchFamily="34" charset="0"/>
              </a:rPr>
              <a:t>Η διαδικασία αποθήκευσης μπορεί να περιλαμβάνει διάφορες επιμέρους λειτουργίες όπως η διαλογή, η συσκευασία, η προσαρμογή. </a:t>
            </a:r>
          </a:p>
        </p:txBody>
      </p:sp>
    </p:spTree>
    <p:extLst>
      <p:ext uri="{BB962C8B-B14F-4D97-AF65-F5344CB8AC3E}">
        <p14:creationId xmlns:p14="http://schemas.microsoft.com/office/powerpoint/2010/main" val="2081486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7CDA7C-9FE6-3668-85D0-E832ED71B105}"/>
              </a:ext>
            </a:extLst>
          </p:cNvPr>
          <p:cNvSpPr>
            <a:spLocks noGrp="1"/>
          </p:cNvSpPr>
          <p:nvPr>
            <p:ph type="title"/>
          </p:nvPr>
        </p:nvSpPr>
        <p:spPr/>
        <p:txBody>
          <a:bodyPr/>
          <a:lstStyle/>
          <a:p>
            <a:r>
              <a:rPr lang="en-US" dirty="0" err="1"/>
              <a:t>Συστήμ</a:t>
            </a:r>
            <a:r>
              <a:rPr lang="en-US" dirty="0"/>
              <a:t>ατα Warehouse Management Systems (WMS) </a:t>
            </a:r>
          </a:p>
        </p:txBody>
      </p:sp>
      <p:sp>
        <p:nvSpPr>
          <p:cNvPr id="3" name="Θέση περιεχομένου 2">
            <a:extLst>
              <a:ext uri="{FF2B5EF4-FFF2-40B4-BE49-F238E27FC236}">
                <a16:creationId xmlns:a16="http://schemas.microsoft.com/office/drawing/2014/main" id="{146B1687-5461-326F-F694-085FAB30C045}"/>
              </a:ext>
            </a:extLst>
          </p:cNvPr>
          <p:cNvSpPr>
            <a:spLocks noGrp="1"/>
          </p:cNvSpPr>
          <p:nvPr>
            <p:ph idx="1"/>
          </p:nvPr>
        </p:nvSpPr>
        <p:spPr/>
        <p:txBody>
          <a:bodyPr/>
          <a:lstStyle/>
          <a:p>
            <a:r>
              <a:rPr lang="el-GR" dirty="0"/>
              <a:t>Η σημαντική ανάγκη της διαχείρισης αποθήκης είναι η λήψη παραγγελιών και η επεξεργασία τους προκειμένου να επιτευχθεί το επιθυμητό αποτέλεσμα. </a:t>
            </a:r>
          </a:p>
          <a:p>
            <a:r>
              <a:rPr lang="el-GR" dirty="0"/>
              <a:t>Η σημασία της διαχείρισης αποθήκης έγκειται στην ικανοποίηση της ζήτησης των καθημερινών λειτουργιών. Αυτή η τεχνική διαχείρισης αποφεύγει τη σπατάλη, όπως η μείωση της επανάληψης εργασιών, η λανθασμένη τοποθέτηση υλικών, η πρόσβαση στο βέλτιστο απόθεμα και ούτω καθεξής (</a:t>
            </a:r>
            <a:r>
              <a:rPr lang="el-GR" dirty="0" err="1"/>
              <a:t>Shashidharan</a:t>
            </a:r>
            <a:r>
              <a:rPr lang="el-GR" dirty="0"/>
              <a:t>, 2021). </a:t>
            </a:r>
          </a:p>
          <a:p>
            <a:r>
              <a:rPr lang="el-GR" dirty="0"/>
              <a:t>Η πολυπλοκότητα της διαχείρισης αποθηκών υποδεικνύεται μεταξύ άλλων από την ποσότητα και την ετερογένεια των προϊόντων που διαχειρίζονται, την έκταση της επικάλυψης μεταξύ τους, την ποσότητα και τον τύπο της τεχνολογίας καθώς και τα χαρακτηριστικά των σχετικών διαδικασιών (</a:t>
            </a:r>
            <a:r>
              <a:rPr lang="el-GR" dirty="0" err="1"/>
              <a:t>Ramaa</a:t>
            </a:r>
            <a:r>
              <a:rPr lang="el-GR" dirty="0"/>
              <a:t> κ.ά., 2012). </a:t>
            </a:r>
            <a:endParaRPr lang="en-US" dirty="0"/>
          </a:p>
        </p:txBody>
      </p:sp>
    </p:spTree>
    <p:extLst>
      <p:ext uri="{BB962C8B-B14F-4D97-AF65-F5344CB8AC3E}">
        <p14:creationId xmlns:p14="http://schemas.microsoft.com/office/powerpoint/2010/main" val="3590718997"/>
      </p:ext>
    </p:extLst>
  </p:cSld>
  <p:clrMapOvr>
    <a:masterClrMapping/>
  </p:clrMapOvr>
</p:sld>
</file>

<file path=ppt/theme/theme1.xml><?xml version="1.0" encoding="utf-8"?>
<a:theme xmlns:a="http://schemas.openxmlformats.org/drawingml/2006/main" name="AdornVTI">
  <a:themeElements>
    <a:clrScheme name="AnalogousFromRegularSeed_2SEEDS">
      <a:dk1>
        <a:srgbClr val="000000"/>
      </a:dk1>
      <a:lt1>
        <a:srgbClr val="FFFFFF"/>
      </a:lt1>
      <a:dk2>
        <a:srgbClr val="402441"/>
      </a:dk2>
      <a:lt2>
        <a:srgbClr val="E2E8E7"/>
      </a:lt2>
      <a:accent1>
        <a:srgbClr val="D51738"/>
      </a:accent1>
      <a:accent2>
        <a:srgbClr val="E72999"/>
      </a:accent2>
      <a:accent3>
        <a:srgbClr val="E75829"/>
      </a:accent3>
      <a:accent4>
        <a:srgbClr val="14BA6A"/>
      </a:accent4>
      <a:accent5>
        <a:srgbClr val="20B7AD"/>
      </a:accent5>
      <a:accent6>
        <a:srgbClr val="1792D5"/>
      </a:accent6>
      <a:hlink>
        <a:srgbClr val="309282"/>
      </a:hlink>
      <a:folHlink>
        <a:srgbClr val="7F7F7F"/>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671</TotalTime>
  <Words>3149</Words>
  <Application>Microsoft Office PowerPoint</Application>
  <PresentationFormat>Ευρεία οθόνη</PresentationFormat>
  <Paragraphs>123</Paragraphs>
  <Slides>42</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42</vt:i4>
      </vt:variant>
    </vt:vector>
  </HeadingPairs>
  <TitlesOfParts>
    <vt:vector size="47" baseType="lpstr">
      <vt:lpstr>Aptos</vt:lpstr>
      <vt:lpstr>Arial</vt:lpstr>
      <vt:lpstr>Bembo</vt:lpstr>
      <vt:lpstr>Calibri</vt:lpstr>
      <vt:lpstr>AdornVTI</vt:lpstr>
      <vt:lpstr>Διοικητική της Διανομής</vt:lpstr>
      <vt:lpstr>4. Ψηφιακός μετασχηματισμός</vt:lpstr>
      <vt:lpstr>Πληροφοριακά Συστήματα</vt:lpstr>
      <vt:lpstr>Παρουσίαση του PowerPoint</vt:lpstr>
      <vt:lpstr>Παρουσίαση του PowerPoint</vt:lpstr>
      <vt:lpstr>ΠΤ &amp; Βιωσιμότητα</vt:lpstr>
      <vt:lpstr>Ψηφιακός Μετασχηματισμός</vt:lpstr>
      <vt:lpstr>Συστήματα Warehouse Management Systems (WMS) </vt:lpstr>
      <vt:lpstr>Συστήματα Warehouse Management Systems (WMS) </vt:lpstr>
      <vt:lpstr>Συστήματα Warehouse Management Systems (WMS) </vt:lpstr>
      <vt:lpstr>Παρουσίαση του PowerPoint</vt:lpstr>
      <vt:lpstr>Παρουσίαση του PowerPoint</vt:lpstr>
      <vt:lpstr>Συστήματα Warehouse Management Systems (WMS) </vt:lpstr>
      <vt:lpstr>Συστήματα Enterprise Resource Planning (ERP) </vt:lpstr>
      <vt:lpstr>Συστήματα Enterprise Resource Planning (ERP) </vt:lpstr>
      <vt:lpstr>Συστήματα Enterprise Resource Planning (ERP) </vt:lpstr>
      <vt:lpstr>Παρουσίαση του PowerPoint</vt:lpstr>
      <vt:lpstr>Παρουσίαση του PowerPoint</vt:lpstr>
      <vt:lpstr>Τεχνολογία RFID </vt:lpstr>
      <vt:lpstr>Τεχνολογία RFID </vt:lpstr>
      <vt:lpstr>Παρουσίαση του PowerPoint</vt:lpstr>
      <vt:lpstr>Τεχνολογία RFID </vt:lpstr>
      <vt:lpstr>Industry 4.0</vt:lpstr>
      <vt:lpstr>Παρουσίαση του PowerPoint</vt:lpstr>
      <vt:lpstr>Big Data Analytics </vt:lpstr>
      <vt:lpstr>Big Data Analytics </vt:lpstr>
      <vt:lpstr>Big Data Analytics </vt:lpstr>
      <vt:lpstr>Παρουσίαση του PowerPoint</vt:lpstr>
      <vt:lpstr>Παρουσίαση του PowerPoint</vt:lpstr>
      <vt:lpstr>Big Data Analytics </vt:lpstr>
      <vt:lpstr>Τεχνολογία Blockchain </vt:lpstr>
      <vt:lpstr>Τι είναι η «τεχνολογία blockchain»</vt:lpstr>
      <vt:lpstr>Παρουσίαση του PowerPoint</vt:lpstr>
      <vt:lpstr>Παρουσίαση του PowerPoint</vt:lpstr>
      <vt:lpstr>BT &amp; SCM</vt:lpstr>
      <vt:lpstr>Internet of Things </vt:lpstr>
      <vt:lpstr>Internet of Things </vt:lpstr>
      <vt:lpstr>Internet of Things </vt:lpstr>
      <vt:lpstr>Παρουσίαση του PowerPoint</vt:lpstr>
      <vt:lpstr>Παρουσίαση του PowerPoint</vt:lpstr>
      <vt:lpstr>Συνεισφορά στις Αλυσίδες Εφοδιασμού</vt:lpstr>
      <vt:lpstr>Τέλος διάλεξης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ASTERIOS STROUMPOULIS</dc:creator>
  <cp:lastModifiedBy>ASTERIOS STROUMPOULIS</cp:lastModifiedBy>
  <cp:revision>54</cp:revision>
  <dcterms:created xsi:type="dcterms:W3CDTF">2024-09-28T08:06:00Z</dcterms:created>
  <dcterms:modified xsi:type="dcterms:W3CDTF">2024-10-28T10:34:32Z</dcterms:modified>
</cp:coreProperties>
</file>