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7" r:id="rId1"/>
  </p:sldMasterIdLst>
  <p:sldIdLst>
    <p:sldId id="256" r:id="rId2"/>
    <p:sldId id="270" r:id="rId3"/>
    <p:sldId id="302" r:id="rId4"/>
    <p:sldId id="304" r:id="rId5"/>
    <p:sldId id="305" r:id="rId6"/>
    <p:sldId id="307" r:id="rId7"/>
    <p:sldId id="308" r:id="rId8"/>
    <p:sldId id="313" r:id="rId9"/>
    <p:sldId id="314" r:id="rId10"/>
    <p:sldId id="316" r:id="rId11"/>
    <p:sldId id="315" r:id="rId12"/>
    <p:sldId id="318" r:id="rId13"/>
    <p:sldId id="319" r:id="rId14"/>
    <p:sldId id="273" r:id="rId1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75" d="100"/>
          <a:sy n="75" d="100"/>
        </p:scale>
        <p:origin x="874" y="43"/>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9D3B3C7E-BC2D-4436-8B03-AC421FA66787}"/>
              </a:ext>
            </a:extLst>
          </p:cNvPr>
          <p:cNvSpPr/>
          <p:nvPr/>
        </p:nvSpPr>
        <p:spPr>
          <a:xfrm>
            <a:off x="160920" y="157606"/>
            <a:ext cx="11870161" cy="6542788"/>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0B66887E-4265-46F7-9DE0-605FFFC90761}"/>
              </a:ext>
            </a:extLst>
          </p:cNvPr>
          <p:cNvSpPr>
            <a:spLocks noGrp="1"/>
          </p:cNvSpPr>
          <p:nvPr>
            <p:ph type="ctrTitle" hasCustomPrompt="1"/>
          </p:nvPr>
        </p:nvSpPr>
        <p:spPr>
          <a:xfrm>
            <a:off x="2035130" y="1066800"/>
            <a:ext cx="8112369" cy="2073119"/>
          </a:xfrm>
        </p:spPr>
        <p:txBody>
          <a:bodyPr anchor="b">
            <a:normAutofit/>
          </a:bodyPr>
          <a:lstStyle>
            <a:lvl1pPr algn="ctr">
              <a:lnSpc>
                <a:spcPct val="110000"/>
              </a:lnSpc>
              <a:defRPr sz="2800" cap="all" spc="390" baseline="0"/>
            </a:lvl1pPr>
          </a:lstStyle>
          <a:p>
            <a:r>
              <a:rPr lang="en-US" dirty="0"/>
              <a:t>CLICK TO EDIT MASTER TITLE STYLE</a:t>
            </a:r>
          </a:p>
        </p:txBody>
      </p:sp>
      <p:sp>
        <p:nvSpPr>
          <p:cNvPr id="3" name="Subtitle 2">
            <a:extLst>
              <a:ext uri="{FF2B5EF4-FFF2-40B4-BE49-F238E27FC236}">
                <a16:creationId xmlns:a16="http://schemas.microsoft.com/office/drawing/2014/main" id="{7EDB1A74-54F5-45CA-8922-87FFD57515D4}"/>
              </a:ext>
            </a:extLst>
          </p:cNvPr>
          <p:cNvSpPr>
            <a:spLocks noGrp="1"/>
          </p:cNvSpPr>
          <p:nvPr>
            <p:ph type="subTitle" idx="1"/>
          </p:nvPr>
        </p:nvSpPr>
        <p:spPr>
          <a:xfrm>
            <a:off x="2175804" y="4876802"/>
            <a:ext cx="7821637" cy="1028697"/>
          </a:xfrm>
        </p:spPr>
        <p:txBody>
          <a:bodyPr>
            <a:normAutofit/>
          </a:bodyPr>
          <a:lstStyle>
            <a:lvl1pPr marL="0" indent="0" algn="ctr">
              <a:lnSpc>
                <a:spcPct val="100000"/>
              </a:lnSpc>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4" name="Date Placeholder 3">
            <a:extLst>
              <a:ext uri="{FF2B5EF4-FFF2-40B4-BE49-F238E27FC236}">
                <a16:creationId xmlns:a16="http://schemas.microsoft.com/office/drawing/2014/main" id="{0B6BE6EF-9D0F-4ABF-B92C-E967FE3F16CF}"/>
              </a:ext>
            </a:extLst>
          </p:cNvPr>
          <p:cNvSpPr>
            <a:spLocks noGrp="1"/>
          </p:cNvSpPr>
          <p:nvPr>
            <p:ph type="dt" sz="half" idx="10"/>
          </p:nvPr>
        </p:nvSpPr>
        <p:spPr/>
        <p:txBody>
          <a:bodyPr/>
          <a:lstStyle/>
          <a:p>
            <a:fld id="{C485584D-7D79-4248-9986-4CA35242F944}" type="datetimeFigureOut">
              <a:rPr lang="en-US" smtClean="0"/>
              <a:t>12/4/2025</a:t>
            </a:fld>
            <a:endParaRPr lang="en-US"/>
          </a:p>
        </p:txBody>
      </p:sp>
      <p:sp>
        <p:nvSpPr>
          <p:cNvPr id="5" name="Footer Placeholder 4">
            <a:extLst>
              <a:ext uri="{FF2B5EF4-FFF2-40B4-BE49-F238E27FC236}">
                <a16:creationId xmlns:a16="http://schemas.microsoft.com/office/drawing/2014/main" id="{4E4AB150-954C-4F02-89AC-DA7163D75C39}"/>
              </a:ext>
            </a:extLst>
          </p:cNvPr>
          <p:cNvSpPr>
            <a:spLocks noGrp="1"/>
          </p:cNvSpPr>
          <p:nvPr>
            <p:ph type="ftr" sz="quarter" idx="11"/>
          </p:nvPr>
        </p:nvSpPr>
        <p:spPr>
          <a:xfrm>
            <a:off x="7279965" y="6245352"/>
            <a:ext cx="4114800" cy="365125"/>
          </a:xfrm>
        </p:spPr>
        <p:txBody>
          <a:bodyPr/>
          <a:lstStyle/>
          <a:p>
            <a:endParaRPr lang="en-US"/>
          </a:p>
        </p:txBody>
      </p:sp>
      <p:sp>
        <p:nvSpPr>
          <p:cNvPr id="6" name="Slide Number Placeholder 5">
            <a:extLst>
              <a:ext uri="{FF2B5EF4-FFF2-40B4-BE49-F238E27FC236}">
                <a16:creationId xmlns:a16="http://schemas.microsoft.com/office/drawing/2014/main" id="{E8E16270-CBD7-4ACC-BFC5-9CADE7226688}"/>
              </a:ext>
            </a:extLst>
          </p:cNvPr>
          <p:cNvSpPr>
            <a:spLocks noGrp="1"/>
          </p:cNvSpPr>
          <p:nvPr>
            <p:ph type="sldNum" sz="quarter" idx="12"/>
          </p:nvPr>
        </p:nvSpPr>
        <p:spPr/>
        <p:txBody>
          <a:bodyPr/>
          <a:lstStyle/>
          <a:p>
            <a:fld id="{19590046-DA73-4BBF-84B5-C08E6F75191A}" type="slidenum">
              <a:rPr lang="en-US" smtClean="0"/>
              <a:t>‹#›</a:t>
            </a:fld>
            <a:endParaRPr lang="en-US"/>
          </a:p>
        </p:txBody>
      </p:sp>
      <p:grpSp>
        <p:nvGrpSpPr>
          <p:cNvPr id="7" name="Group 6">
            <a:extLst>
              <a:ext uri="{FF2B5EF4-FFF2-40B4-BE49-F238E27FC236}">
                <a16:creationId xmlns:a16="http://schemas.microsoft.com/office/drawing/2014/main" id="{79B5D0C1-066E-4C02-A6B8-59FAE4A19724}"/>
              </a:ext>
            </a:extLst>
          </p:cNvPr>
          <p:cNvGrpSpPr/>
          <p:nvPr/>
        </p:nvGrpSpPr>
        <p:grpSpPr>
          <a:xfrm>
            <a:off x="5662258" y="4240546"/>
            <a:ext cx="867485" cy="115439"/>
            <a:chOff x="8910933" y="1861308"/>
            <a:chExt cx="867485" cy="115439"/>
          </a:xfrm>
        </p:grpSpPr>
        <p:sp>
          <p:nvSpPr>
            <p:cNvPr id="8" name="Rectangle 7">
              <a:extLst>
                <a:ext uri="{FF2B5EF4-FFF2-40B4-BE49-F238E27FC236}">
                  <a16:creationId xmlns:a16="http://schemas.microsoft.com/office/drawing/2014/main" id="{D4386904-AFDC-449E-8D1B-906B305EBDA7}"/>
                </a:ext>
              </a:extLst>
            </p:cNvPr>
            <p:cNvSpPr/>
            <p:nvPr/>
          </p:nvSpPr>
          <p:spPr>
            <a:xfrm rot="18964825" flipH="1">
              <a:off x="9286956" y="1861308"/>
              <a:ext cx="115439" cy="115439"/>
            </a:xfrm>
            <a:prstGeom prst="rect">
              <a:avLst/>
            </a:prstGeom>
            <a:noFill/>
            <a:ln w="15875">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ffectLst>
                  <a:outerShdw blurRad="38100" dist="38100" dir="2700000" algn="tl">
                    <a:srgbClr val="000000">
                      <a:alpha val="43137"/>
                    </a:srgbClr>
                  </a:outerShdw>
                </a:effectLst>
              </a:endParaRPr>
            </a:p>
          </p:txBody>
        </p:sp>
        <p:cxnSp>
          <p:nvCxnSpPr>
            <p:cNvPr id="9" name="Straight Connector 8">
              <a:extLst>
                <a:ext uri="{FF2B5EF4-FFF2-40B4-BE49-F238E27FC236}">
                  <a16:creationId xmlns:a16="http://schemas.microsoft.com/office/drawing/2014/main" id="{F70778F2-11E8-428C-8324-479CA9D6FE92}"/>
                </a:ext>
              </a:extLst>
            </p:cNvPr>
            <p:cNvCxnSpPr/>
            <p:nvPr/>
          </p:nvCxnSpPr>
          <p:spPr>
            <a:xfrm>
              <a:off x="9426289" y="1919027"/>
              <a:ext cx="352129" cy="0"/>
            </a:xfrm>
            <a:prstGeom prst="line">
              <a:avLst/>
            </a:prstGeom>
            <a:ln w="15875">
              <a:solidFill>
                <a:schemeClr val="tx2"/>
              </a:solidFill>
            </a:ln>
          </p:spPr>
          <p:style>
            <a:lnRef idx="1">
              <a:schemeClr val="accent1"/>
            </a:lnRef>
            <a:fillRef idx="0">
              <a:schemeClr val="accent1"/>
            </a:fillRef>
            <a:effectRef idx="0">
              <a:schemeClr val="accent1"/>
            </a:effectRef>
            <a:fontRef idx="minor">
              <a:schemeClr val="tx1"/>
            </a:fontRef>
          </p:style>
        </p:cxnSp>
        <p:cxnSp>
          <p:nvCxnSpPr>
            <p:cNvPr id="10" name="Straight Connector 9">
              <a:extLst>
                <a:ext uri="{FF2B5EF4-FFF2-40B4-BE49-F238E27FC236}">
                  <a16:creationId xmlns:a16="http://schemas.microsoft.com/office/drawing/2014/main" id="{4A0BE89E-CB2D-48BA-A8D2-533FAAAA725F}"/>
                </a:ext>
              </a:extLst>
            </p:cNvPr>
            <p:cNvCxnSpPr/>
            <p:nvPr/>
          </p:nvCxnSpPr>
          <p:spPr>
            <a:xfrm>
              <a:off x="8910933" y="1919027"/>
              <a:ext cx="352129" cy="0"/>
            </a:xfrm>
            <a:prstGeom prst="line">
              <a:avLst/>
            </a:prstGeom>
            <a:ln w="15875">
              <a:solidFill>
                <a:schemeClr val="tx2"/>
              </a:solidFill>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8186129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DB1126-542A-43AD-8078-EE3565165448}"/>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A4A5F98B-5F32-4561-BFBC-9F6E5DA0A347}"/>
              </a:ext>
            </a:extLst>
          </p:cNvPr>
          <p:cNvSpPr>
            <a:spLocks noGrp="1"/>
          </p:cNvSpPr>
          <p:nvPr>
            <p:ph type="body" orient="vert" idx="1"/>
          </p:nvPr>
        </p:nvSpPr>
        <p:spPr>
          <a:xfrm>
            <a:off x="1028700" y="2161903"/>
            <a:ext cx="10134600" cy="374359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773D0DD-B04E-4E48-8EE1-51E46131A9A2}"/>
              </a:ext>
            </a:extLst>
          </p:cNvPr>
          <p:cNvSpPr>
            <a:spLocks noGrp="1"/>
          </p:cNvSpPr>
          <p:nvPr>
            <p:ph type="dt" sz="half" idx="10"/>
          </p:nvPr>
        </p:nvSpPr>
        <p:spPr/>
        <p:txBody>
          <a:bodyPr/>
          <a:lstStyle/>
          <a:p>
            <a:fld id="{C485584D-7D79-4248-9986-4CA35242F944}" type="datetimeFigureOut">
              <a:rPr lang="en-US" smtClean="0"/>
              <a:t>12/4/2025</a:t>
            </a:fld>
            <a:endParaRPr lang="en-US"/>
          </a:p>
        </p:txBody>
      </p:sp>
      <p:sp>
        <p:nvSpPr>
          <p:cNvPr id="5" name="Footer Placeholder 4">
            <a:extLst>
              <a:ext uri="{FF2B5EF4-FFF2-40B4-BE49-F238E27FC236}">
                <a16:creationId xmlns:a16="http://schemas.microsoft.com/office/drawing/2014/main" id="{0481352D-F9C0-4442-9601-A09A7655E68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9FC0801-9C45-40AE-AB33-5742CDA4DAC7}"/>
              </a:ext>
            </a:extLst>
          </p:cNvPr>
          <p:cNvSpPr>
            <a:spLocks noGrp="1"/>
          </p:cNvSpPr>
          <p:nvPr>
            <p:ph type="sldNum" sz="quarter" idx="12"/>
          </p:nvPr>
        </p:nvSpPr>
        <p:spPr/>
        <p:txBody>
          <a:bodyPr/>
          <a:lstStyle/>
          <a:p>
            <a:fld id="{19590046-DA73-4BBF-84B5-C08E6F75191A}" type="slidenum">
              <a:rPr lang="en-US" smtClean="0"/>
              <a:t>‹#›</a:t>
            </a:fld>
            <a:endParaRPr lang="en-US"/>
          </a:p>
        </p:txBody>
      </p:sp>
    </p:spTree>
    <p:extLst>
      <p:ext uri="{BB962C8B-B14F-4D97-AF65-F5344CB8AC3E}">
        <p14:creationId xmlns:p14="http://schemas.microsoft.com/office/powerpoint/2010/main" val="146559041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E946561-59BF-4566-AD2C-9B05C4771DF4}"/>
              </a:ext>
            </a:extLst>
          </p:cNvPr>
          <p:cNvSpPr>
            <a:spLocks noGrp="1"/>
          </p:cNvSpPr>
          <p:nvPr>
            <p:ph type="title" orient="vert"/>
          </p:nvPr>
        </p:nvSpPr>
        <p:spPr>
          <a:xfrm>
            <a:off x="9196250" y="723899"/>
            <a:ext cx="2271849" cy="5410201"/>
          </a:xfrm>
        </p:spPr>
        <p:txBody>
          <a:bodyPr vert="eaVert"/>
          <a:lstStyle/>
          <a:p>
            <a:r>
              <a:rPr lang="en-US"/>
              <a:t>Click to edit Master title style</a:t>
            </a:r>
            <a:endParaRPr lang="en-US" dirty="0"/>
          </a:p>
        </p:txBody>
      </p:sp>
      <p:sp>
        <p:nvSpPr>
          <p:cNvPr id="3" name="Vertical Text Placeholder 2">
            <a:extLst>
              <a:ext uri="{FF2B5EF4-FFF2-40B4-BE49-F238E27FC236}">
                <a16:creationId xmlns:a16="http://schemas.microsoft.com/office/drawing/2014/main" id="{A1DF7870-6CBD-47E2-854C-68141BAA101D}"/>
              </a:ext>
            </a:extLst>
          </p:cNvPr>
          <p:cNvSpPr>
            <a:spLocks noGrp="1"/>
          </p:cNvSpPr>
          <p:nvPr>
            <p:ph type="body" orient="vert" idx="1"/>
          </p:nvPr>
        </p:nvSpPr>
        <p:spPr>
          <a:xfrm>
            <a:off x="723900" y="723899"/>
            <a:ext cx="8302534" cy="5410201"/>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8712FAF3-C106-49CB-A845-1FC7F731399D}"/>
              </a:ext>
            </a:extLst>
          </p:cNvPr>
          <p:cNvSpPr>
            <a:spLocks noGrp="1"/>
          </p:cNvSpPr>
          <p:nvPr>
            <p:ph type="dt" sz="half" idx="10"/>
          </p:nvPr>
        </p:nvSpPr>
        <p:spPr/>
        <p:txBody>
          <a:bodyPr/>
          <a:lstStyle/>
          <a:p>
            <a:fld id="{C485584D-7D79-4248-9986-4CA35242F944}" type="datetimeFigureOut">
              <a:rPr lang="en-US" smtClean="0"/>
              <a:t>12/4/2025</a:t>
            </a:fld>
            <a:endParaRPr lang="en-US"/>
          </a:p>
        </p:txBody>
      </p:sp>
      <p:sp>
        <p:nvSpPr>
          <p:cNvPr id="5" name="Footer Placeholder 4">
            <a:extLst>
              <a:ext uri="{FF2B5EF4-FFF2-40B4-BE49-F238E27FC236}">
                <a16:creationId xmlns:a16="http://schemas.microsoft.com/office/drawing/2014/main" id="{E34D5CCC-00E8-48FA-91A6-921E7B6440E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B7E1751-E7AA-406D-A977-1ACEF1FBD134}"/>
              </a:ext>
            </a:extLst>
          </p:cNvPr>
          <p:cNvSpPr>
            <a:spLocks noGrp="1"/>
          </p:cNvSpPr>
          <p:nvPr>
            <p:ph type="sldNum" sz="quarter" idx="12"/>
          </p:nvPr>
        </p:nvSpPr>
        <p:spPr/>
        <p:txBody>
          <a:bodyPr/>
          <a:lstStyle/>
          <a:p>
            <a:fld id="{19590046-DA73-4BBF-84B5-C08E6F75191A}" type="slidenum">
              <a:rPr lang="en-US" smtClean="0"/>
              <a:t>‹#›</a:t>
            </a:fld>
            <a:endParaRPr lang="en-US"/>
          </a:p>
        </p:txBody>
      </p:sp>
    </p:spTree>
    <p:extLst>
      <p:ext uri="{BB962C8B-B14F-4D97-AF65-F5344CB8AC3E}">
        <p14:creationId xmlns:p14="http://schemas.microsoft.com/office/powerpoint/2010/main" val="10199634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D2DC87-4B97-4A7C-BC4C-6E7724561615}"/>
              </a:ext>
            </a:extLst>
          </p:cNvPr>
          <p:cNvSpPr>
            <a:spLocks noGrp="1"/>
          </p:cNvSpPr>
          <p:nvPr>
            <p:ph type="title"/>
          </p:nvPr>
        </p:nvSpPr>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F4B59FD9-57FD-4ABA-9FCD-7954052534CF}"/>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87BD40E-B0AA-47B8-900F-488A8AEC1BC2}"/>
              </a:ext>
            </a:extLst>
          </p:cNvPr>
          <p:cNvSpPr>
            <a:spLocks noGrp="1"/>
          </p:cNvSpPr>
          <p:nvPr>
            <p:ph type="dt" sz="half" idx="10"/>
          </p:nvPr>
        </p:nvSpPr>
        <p:spPr/>
        <p:txBody>
          <a:bodyPr/>
          <a:lstStyle/>
          <a:p>
            <a:fld id="{C485584D-7D79-4248-9986-4CA35242F944}" type="datetimeFigureOut">
              <a:rPr lang="en-US" smtClean="0"/>
              <a:t>12/4/2025</a:t>
            </a:fld>
            <a:endParaRPr lang="en-US"/>
          </a:p>
        </p:txBody>
      </p:sp>
      <p:sp>
        <p:nvSpPr>
          <p:cNvPr id="5" name="Footer Placeholder 4">
            <a:extLst>
              <a:ext uri="{FF2B5EF4-FFF2-40B4-BE49-F238E27FC236}">
                <a16:creationId xmlns:a16="http://schemas.microsoft.com/office/drawing/2014/main" id="{865E623C-1E35-4485-A5B4-A71969BE706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B5C6BB9-EF4F-465E-985B-34521F68C583}"/>
              </a:ext>
            </a:extLst>
          </p:cNvPr>
          <p:cNvSpPr>
            <a:spLocks noGrp="1"/>
          </p:cNvSpPr>
          <p:nvPr>
            <p:ph type="sldNum" sz="quarter" idx="12"/>
          </p:nvPr>
        </p:nvSpPr>
        <p:spPr/>
        <p:txBody>
          <a:bodyPr/>
          <a:lstStyle/>
          <a:p>
            <a:fld id="{19590046-DA73-4BBF-84B5-C08E6F75191A}" type="slidenum">
              <a:rPr lang="en-US" smtClean="0"/>
              <a:t>‹#›</a:t>
            </a:fld>
            <a:endParaRPr lang="en-US"/>
          </a:p>
        </p:txBody>
      </p:sp>
    </p:spTree>
    <p:extLst>
      <p:ext uri="{BB962C8B-B14F-4D97-AF65-F5344CB8AC3E}">
        <p14:creationId xmlns:p14="http://schemas.microsoft.com/office/powerpoint/2010/main" val="9691208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4" name="Date Placeholder 3">
            <a:extLst>
              <a:ext uri="{FF2B5EF4-FFF2-40B4-BE49-F238E27FC236}">
                <a16:creationId xmlns:a16="http://schemas.microsoft.com/office/drawing/2014/main" id="{587F5577-D71B-4279-B07A-62F703E5D1DC}"/>
              </a:ext>
            </a:extLst>
          </p:cNvPr>
          <p:cNvSpPr>
            <a:spLocks noGrp="1"/>
          </p:cNvSpPr>
          <p:nvPr>
            <p:ph type="dt" sz="half" idx="10"/>
          </p:nvPr>
        </p:nvSpPr>
        <p:spPr/>
        <p:txBody>
          <a:bodyPr/>
          <a:lstStyle/>
          <a:p>
            <a:fld id="{C485584D-7D79-4248-9986-4CA35242F944}" type="datetimeFigureOut">
              <a:rPr lang="en-US" smtClean="0"/>
              <a:t>12/4/2025</a:t>
            </a:fld>
            <a:endParaRPr lang="en-US"/>
          </a:p>
        </p:txBody>
      </p:sp>
      <p:sp>
        <p:nvSpPr>
          <p:cNvPr id="5" name="Footer Placeholder 4">
            <a:extLst>
              <a:ext uri="{FF2B5EF4-FFF2-40B4-BE49-F238E27FC236}">
                <a16:creationId xmlns:a16="http://schemas.microsoft.com/office/drawing/2014/main" id="{F648367D-C35C-4023-BEBE-F834D033B0C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2BFCF8A-B8C6-496A-98A5-BBB52DB70F16}"/>
              </a:ext>
            </a:extLst>
          </p:cNvPr>
          <p:cNvSpPr>
            <a:spLocks noGrp="1"/>
          </p:cNvSpPr>
          <p:nvPr>
            <p:ph type="sldNum" sz="quarter" idx="12"/>
          </p:nvPr>
        </p:nvSpPr>
        <p:spPr/>
        <p:txBody>
          <a:bodyPr/>
          <a:lstStyle/>
          <a:p>
            <a:fld id="{19590046-DA73-4BBF-84B5-C08E6F75191A}" type="slidenum">
              <a:rPr lang="en-US" smtClean="0"/>
              <a:t>‹#›</a:t>
            </a:fld>
            <a:endParaRPr lang="en-US"/>
          </a:p>
        </p:txBody>
      </p:sp>
      <p:sp>
        <p:nvSpPr>
          <p:cNvPr id="11" name="Rectangle 5">
            <a:extLst>
              <a:ext uri="{FF2B5EF4-FFF2-40B4-BE49-F238E27FC236}">
                <a16:creationId xmlns:a16="http://schemas.microsoft.com/office/drawing/2014/main" id="{CDE45C10-227D-42DF-A888-EEFD3784FA8E}"/>
              </a:ext>
              <a:ext uri="{C183D7F6-B498-43B3-948B-1728B52AA6E4}">
                <adec:decorative xmlns:adec="http://schemas.microsoft.com/office/drawing/2017/decorative" val="1"/>
              </a:ext>
            </a:extLst>
          </p:cNvPr>
          <p:cNvSpPr/>
          <p:nvPr/>
        </p:nvSpPr>
        <p:spPr>
          <a:xfrm>
            <a:off x="723900" y="750338"/>
            <a:ext cx="4580642" cy="5494694"/>
          </a:xfrm>
          <a:custGeom>
            <a:avLst/>
            <a:gdLst>
              <a:gd name="connsiteX0" fmla="*/ 0 w 6096000"/>
              <a:gd name="connsiteY0" fmla="*/ 0 h 6858000"/>
              <a:gd name="connsiteX1" fmla="*/ 6096000 w 6096000"/>
              <a:gd name="connsiteY1" fmla="*/ 0 h 6858000"/>
              <a:gd name="connsiteX2" fmla="*/ 6096000 w 6096000"/>
              <a:gd name="connsiteY2" fmla="*/ 6858000 h 6858000"/>
              <a:gd name="connsiteX3" fmla="*/ 0 w 6096000"/>
              <a:gd name="connsiteY3" fmla="*/ 6858000 h 6858000"/>
              <a:gd name="connsiteX4" fmla="*/ 0 w 6096000"/>
              <a:gd name="connsiteY4" fmla="*/ 0 h 6858000"/>
              <a:gd name="connsiteX0" fmla="*/ 0 w 6096000"/>
              <a:gd name="connsiteY0" fmla="*/ 0 h 6858000"/>
              <a:gd name="connsiteX1" fmla="*/ 6096000 w 6096000"/>
              <a:gd name="connsiteY1" fmla="*/ 0 h 6858000"/>
              <a:gd name="connsiteX2" fmla="*/ 6096000 w 6096000"/>
              <a:gd name="connsiteY2" fmla="*/ 6858000 h 6858000"/>
              <a:gd name="connsiteX3" fmla="*/ 3058886 w 6096000"/>
              <a:gd name="connsiteY3" fmla="*/ 6858000 h 6858000"/>
              <a:gd name="connsiteX4" fmla="*/ 0 w 6096000"/>
              <a:gd name="connsiteY4" fmla="*/ 6858000 h 6858000"/>
              <a:gd name="connsiteX5" fmla="*/ 0 w 6096000"/>
              <a:gd name="connsiteY5" fmla="*/ 0 h 6858000"/>
              <a:gd name="connsiteX0" fmla="*/ 0 w 6096000"/>
              <a:gd name="connsiteY0" fmla="*/ 0 h 6858000"/>
              <a:gd name="connsiteX1" fmla="*/ 6096000 w 6096000"/>
              <a:gd name="connsiteY1" fmla="*/ 0 h 6858000"/>
              <a:gd name="connsiteX2" fmla="*/ 6096000 w 6096000"/>
              <a:gd name="connsiteY2" fmla="*/ 6858000 h 6858000"/>
              <a:gd name="connsiteX3" fmla="*/ 3037115 w 6096000"/>
              <a:gd name="connsiteY3" fmla="*/ 5889172 h 6858000"/>
              <a:gd name="connsiteX4" fmla="*/ 0 w 6096000"/>
              <a:gd name="connsiteY4" fmla="*/ 6858000 h 6858000"/>
              <a:gd name="connsiteX5" fmla="*/ 0 w 6096000"/>
              <a:gd name="connsiteY5" fmla="*/ 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096000" h="6858000">
                <a:moveTo>
                  <a:pt x="0" y="0"/>
                </a:moveTo>
                <a:lnTo>
                  <a:pt x="6096000" y="0"/>
                </a:lnTo>
                <a:lnTo>
                  <a:pt x="6096000" y="6858000"/>
                </a:lnTo>
                <a:lnTo>
                  <a:pt x="3037115" y="5889172"/>
                </a:lnTo>
                <a:lnTo>
                  <a:pt x="0" y="6858000"/>
                </a:lnTo>
                <a:lnTo>
                  <a:pt x="0" y="0"/>
                </a:lnTo>
                <a:close/>
              </a:path>
            </a:pathLst>
          </a:custGeom>
          <a:solidFill>
            <a:schemeClr val="bg2">
              <a:alpha val="8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7" name="Group 6">
            <a:extLst>
              <a:ext uri="{FF2B5EF4-FFF2-40B4-BE49-F238E27FC236}">
                <a16:creationId xmlns:a16="http://schemas.microsoft.com/office/drawing/2014/main" id="{DA214944-8898-48BC-AE6F-065DA7BBB8E8}"/>
              </a:ext>
              <a:ext uri="{C183D7F6-B498-43B3-948B-1728B52AA6E4}">
                <adec:decorative xmlns:adec="http://schemas.microsoft.com/office/drawing/2017/decorative" val="1"/>
              </a:ext>
            </a:extLst>
          </p:cNvPr>
          <p:cNvGrpSpPr/>
          <p:nvPr/>
        </p:nvGrpSpPr>
        <p:grpSpPr>
          <a:xfrm>
            <a:off x="2580478" y="4714704"/>
            <a:ext cx="867485" cy="115439"/>
            <a:chOff x="8910933" y="1861308"/>
            <a:chExt cx="867485" cy="115439"/>
          </a:xfrm>
        </p:grpSpPr>
        <p:sp>
          <p:nvSpPr>
            <p:cNvPr id="8" name="Rectangle 7">
              <a:extLst>
                <a:ext uri="{FF2B5EF4-FFF2-40B4-BE49-F238E27FC236}">
                  <a16:creationId xmlns:a16="http://schemas.microsoft.com/office/drawing/2014/main" id="{B94B3AAB-30C4-441D-B481-D253F8325953}"/>
                </a:ext>
              </a:extLst>
            </p:cNvPr>
            <p:cNvSpPr/>
            <p:nvPr/>
          </p:nvSpPr>
          <p:spPr>
            <a:xfrm rot="18964825" flipH="1">
              <a:off x="9286956" y="1861308"/>
              <a:ext cx="115439" cy="115439"/>
            </a:xfrm>
            <a:prstGeom prst="rect">
              <a:avLst/>
            </a:prstGeom>
            <a:noFill/>
            <a:ln w="15875">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ffectLst>
                  <a:outerShdw blurRad="38100" dist="38100" dir="2700000" algn="tl">
                    <a:srgbClr val="000000">
                      <a:alpha val="43137"/>
                    </a:srgbClr>
                  </a:outerShdw>
                </a:effectLst>
              </a:endParaRPr>
            </a:p>
          </p:txBody>
        </p:sp>
        <p:cxnSp>
          <p:nvCxnSpPr>
            <p:cNvPr id="9" name="Straight Connector 8">
              <a:extLst>
                <a:ext uri="{FF2B5EF4-FFF2-40B4-BE49-F238E27FC236}">
                  <a16:creationId xmlns:a16="http://schemas.microsoft.com/office/drawing/2014/main" id="{FDCB6176-5585-40BC-BC9C-CA625F989F1B}"/>
                </a:ext>
              </a:extLst>
            </p:cNvPr>
            <p:cNvCxnSpPr/>
            <p:nvPr/>
          </p:nvCxnSpPr>
          <p:spPr>
            <a:xfrm>
              <a:off x="9426289" y="1919027"/>
              <a:ext cx="352129" cy="0"/>
            </a:xfrm>
            <a:prstGeom prst="line">
              <a:avLst/>
            </a:prstGeom>
            <a:ln w="15875">
              <a:solidFill>
                <a:schemeClr val="tx2"/>
              </a:solidFill>
            </a:ln>
          </p:spPr>
          <p:style>
            <a:lnRef idx="1">
              <a:schemeClr val="accent1"/>
            </a:lnRef>
            <a:fillRef idx="0">
              <a:schemeClr val="accent1"/>
            </a:fillRef>
            <a:effectRef idx="0">
              <a:schemeClr val="accent1"/>
            </a:effectRef>
            <a:fontRef idx="minor">
              <a:schemeClr val="tx1"/>
            </a:fontRef>
          </p:style>
        </p:cxnSp>
        <p:cxnSp>
          <p:nvCxnSpPr>
            <p:cNvPr id="10" name="Straight Connector 9">
              <a:extLst>
                <a:ext uri="{FF2B5EF4-FFF2-40B4-BE49-F238E27FC236}">
                  <a16:creationId xmlns:a16="http://schemas.microsoft.com/office/drawing/2014/main" id="{77C4F1D9-97D8-43DD-A319-C56367F97FCE}"/>
                </a:ext>
              </a:extLst>
            </p:cNvPr>
            <p:cNvCxnSpPr/>
            <p:nvPr/>
          </p:nvCxnSpPr>
          <p:spPr>
            <a:xfrm>
              <a:off x="8910933" y="1919027"/>
              <a:ext cx="352129" cy="0"/>
            </a:xfrm>
            <a:prstGeom prst="line">
              <a:avLst/>
            </a:prstGeom>
            <a:ln w="15875">
              <a:solidFill>
                <a:schemeClr val="tx2"/>
              </a:solidFill>
            </a:ln>
          </p:spPr>
          <p:style>
            <a:lnRef idx="1">
              <a:schemeClr val="accent1"/>
            </a:lnRef>
            <a:fillRef idx="0">
              <a:schemeClr val="accent1"/>
            </a:fillRef>
            <a:effectRef idx="0">
              <a:schemeClr val="accent1"/>
            </a:effectRef>
            <a:fontRef idx="minor">
              <a:schemeClr val="tx1"/>
            </a:fontRef>
          </p:style>
        </p:cxnSp>
      </p:grpSp>
      <p:sp>
        <p:nvSpPr>
          <p:cNvPr id="2" name="Title 1">
            <a:extLst>
              <a:ext uri="{FF2B5EF4-FFF2-40B4-BE49-F238E27FC236}">
                <a16:creationId xmlns:a16="http://schemas.microsoft.com/office/drawing/2014/main" id="{D25E64ED-B373-4866-B5A2-E805D3168BBB}"/>
              </a:ext>
            </a:extLst>
          </p:cNvPr>
          <p:cNvSpPr>
            <a:spLocks noGrp="1"/>
          </p:cNvSpPr>
          <p:nvPr>
            <p:ph type="title"/>
          </p:nvPr>
        </p:nvSpPr>
        <p:spPr>
          <a:xfrm>
            <a:off x="1151291" y="1274475"/>
            <a:ext cx="3761832" cy="2823913"/>
          </a:xfrm>
        </p:spPr>
        <p:txBody>
          <a:bodyPr anchor="b">
            <a:normAutofit/>
          </a:bodyPr>
          <a:lstStyle>
            <a:lvl1pPr algn="ctr">
              <a:defRPr sz="3200" cap="all" spc="600" baseline="0"/>
            </a:lvl1pPr>
          </a:lstStyle>
          <a:p>
            <a:r>
              <a:rPr lang="en-US" dirty="0"/>
              <a:t>Click to edit Master title style</a:t>
            </a:r>
          </a:p>
        </p:txBody>
      </p:sp>
      <p:sp>
        <p:nvSpPr>
          <p:cNvPr id="3" name="Text Placeholder 2">
            <a:extLst>
              <a:ext uri="{FF2B5EF4-FFF2-40B4-BE49-F238E27FC236}">
                <a16:creationId xmlns:a16="http://schemas.microsoft.com/office/drawing/2014/main" id="{AB6D6168-DDAE-41B2-A0D5-42185A2D028C}"/>
              </a:ext>
            </a:extLst>
          </p:cNvPr>
          <p:cNvSpPr>
            <a:spLocks noGrp="1"/>
          </p:cNvSpPr>
          <p:nvPr>
            <p:ph type="body" idx="1"/>
          </p:nvPr>
        </p:nvSpPr>
        <p:spPr>
          <a:xfrm>
            <a:off x="6556756" y="2730304"/>
            <a:ext cx="4383030" cy="1397390"/>
          </a:xfrm>
        </p:spPr>
        <p:txBody>
          <a:bodyPr anchor="ctr">
            <a:normAutofit/>
          </a:bodyPr>
          <a:lstStyle>
            <a:lvl1pPr marL="0" indent="0" algn="ctr">
              <a:buNone/>
              <a:defRPr sz="20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Master text styles</a:t>
            </a:r>
          </a:p>
        </p:txBody>
      </p:sp>
    </p:spTree>
    <p:extLst>
      <p:ext uri="{BB962C8B-B14F-4D97-AF65-F5344CB8AC3E}">
        <p14:creationId xmlns:p14="http://schemas.microsoft.com/office/powerpoint/2010/main" val="8404945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5825EB-71EE-41B3-89D2-47A0C7C3598E}"/>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DE662F7D-C4AD-4BD4-AAC8-F0223EE4A38B}"/>
              </a:ext>
            </a:extLst>
          </p:cNvPr>
          <p:cNvSpPr>
            <a:spLocks noGrp="1"/>
          </p:cNvSpPr>
          <p:nvPr>
            <p:ph sz="half" idx="1"/>
          </p:nvPr>
        </p:nvSpPr>
        <p:spPr>
          <a:xfrm>
            <a:off x="1037305" y="2155369"/>
            <a:ext cx="4953000" cy="3998323"/>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a:extLst>
              <a:ext uri="{FF2B5EF4-FFF2-40B4-BE49-F238E27FC236}">
                <a16:creationId xmlns:a16="http://schemas.microsoft.com/office/drawing/2014/main" id="{9D0FB088-28C6-4667-8DF2-0DE32AE3EC30}"/>
              </a:ext>
            </a:extLst>
          </p:cNvPr>
          <p:cNvSpPr>
            <a:spLocks noGrp="1"/>
          </p:cNvSpPr>
          <p:nvPr>
            <p:ph sz="half" idx="2"/>
          </p:nvPr>
        </p:nvSpPr>
        <p:spPr>
          <a:xfrm>
            <a:off x="6172200" y="2155369"/>
            <a:ext cx="4953000" cy="399832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BF36095F-AE34-4E94-B722-E3A1205AEEDC}"/>
              </a:ext>
            </a:extLst>
          </p:cNvPr>
          <p:cNvSpPr>
            <a:spLocks noGrp="1"/>
          </p:cNvSpPr>
          <p:nvPr>
            <p:ph type="dt" sz="half" idx="10"/>
          </p:nvPr>
        </p:nvSpPr>
        <p:spPr/>
        <p:txBody>
          <a:bodyPr/>
          <a:lstStyle/>
          <a:p>
            <a:fld id="{C485584D-7D79-4248-9986-4CA35242F944}" type="datetimeFigureOut">
              <a:rPr lang="en-US" smtClean="0"/>
              <a:t>12/4/2025</a:t>
            </a:fld>
            <a:endParaRPr lang="en-US"/>
          </a:p>
        </p:txBody>
      </p:sp>
      <p:sp>
        <p:nvSpPr>
          <p:cNvPr id="6" name="Footer Placeholder 5">
            <a:extLst>
              <a:ext uri="{FF2B5EF4-FFF2-40B4-BE49-F238E27FC236}">
                <a16:creationId xmlns:a16="http://schemas.microsoft.com/office/drawing/2014/main" id="{6E06A8E6-BD94-48EA-8F35-DA0DF910AC2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0478AEF-56B8-49F5-81E8-663B1FFA073B}"/>
              </a:ext>
            </a:extLst>
          </p:cNvPr>
          <p:cNvSpPr>
            <a:spLocks noGrp="1"/>
          </p:cNvSpPr>
          <p:nvPr>
            <p:ph type="sldNum" sz="quarter" idx="12"/>
          </p:nvPr>
        </p:nvSpPr>
        <p:spPr/>
        <p:txBody>
          <a:bodyPr/>
          <a:lstStyle/>
          <a:p>
            <a:fld id="{19590046-DA73-4BBF-84B5-C08E6F75191A}" type="slidenum">
              <a:rPr lang="en-US" smtClean="0"/>
              <a:t>‹#›</a:t>
            </a:fld>
            <a:endParaRPr lang="en-US"/>
          </a:p>
        </p:txBody>
      </p:sp>
    </p:spTree>
    <p:extLst>
      <p:ext uri="{BB962C8B-B14F-4D97-AF65-F5344CB8AC3E}">
        <p14:creationId xmlns:p14="http://schemas.microsoft.com/office/powerpoint/2010/main" val="62057562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CF873F-001F-4254-97F3-05329E6A7B67}"/>
              </a:ext>
            </a:extLst>
          </p:cNvPr>
          <p:cNvSpPr>
            <a:spLocks noGrp="1"/>
          </p:cNvSpPr>
          <p:nvPr>
            <p:ph type="title"/>
          </p:nvPr>
        </p:nvSpPr>
        <p:spPr>
          <a:xfrm>
            <a:off x="1028700" y="555171"/>
            <a:ext cx="10134600" cy="1135517"/>
          </a:xfrm>
        </p:spPr>
        <p:txBody>
          <a:bodyPr/>
          <a:lstStyle/>
          <a:p>
            <a:r>
              <a:rPr lang="en-US" dirty="0"/>
              <a:t>Click to edit Master title style</a:t>
            </a:r>
          </a:p>
        </p:txBody>
      </p:sp>
      <p:sp>
        <p:nvSpPr>
          <p:cNvPr id="3" name="Text Placeholder 2">
            <a:extLst>
              <a:ext uri="{FF2B5EF4-FFF2-40B4-BE49-F238E27FC236}">
                <a16:creationId xmlns:a16="http://schemas.microsoft.com/office/drawing/2014/main" id="{4A37B575-060F-4296-A28A-93DA109F96F5}"/>
              </a:ext>
            </a:extLst>
          </p:cNvPr>
          <p:cNvSpPr>
            <a:spLocks noGrp="1"/>
          </p:cNvSpPr>
          <p:nvPr>
            <p:ph type="body" idx="1"/>
          </p:nvPr>
        </p:nvSpPr>
        <p:spPr>
          <a:xfrm>
            <a:off x="1037306" y="1801620"/>
            <a:ext cx="4849036" cy="814387"/>
          </a:xfrm>
        </p:spPr>
        <p:txBody>
          <a:bodyPr anchor="b">
            <a:normAutofit/>
          </a:bodyPr>
          <a:lstStyle>
            <a:lvl1pPr marL="0" indent="0">
              <a:buNone/>
              <a:defRPr sz="1800" b="0" cap="all" spc="300"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a:extLst>
              <a:ext uri="{FF2B5EF4-FFF2-40B4-BE49-F238E27FC236}">
                <a16:creationId xmlns:a16="http://schemas.microsoft.com/office/drawing/2014/main" id="{BA581A51-F4D1-4A02-9918-C416F820B646}"/>
              </a:ext>
            </a:extLst>
          </p:cNvPr>
          <p:cNvSpPr>
            <a:spLocks noGrp="1"/>
          </p:cNvSpPr>
          <p:nvPr>
            <p:ph sz="half" idx="2"/>
          </p:nvPr>
        </p:nvSpPr>
        <p:spPr>
          <a:xfrm>
            <a:off x="1037306" y="2619103"/>
            <a:ext cx="4849036" cy="351499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D32916D0-3DFE-455D-9888-3FDEFD3DE0CD}"/>
              </a:ext>
            </a:extLst>
          </p:cNvPr>
          <p:cNvSpPr>
            <a:spLocks noGrp="1"/>
          </p:cNvSpPr>
          <p:nvPr>
            <p:ph type="body" sz="quarter" idx="3"/>
          </p:nvPr>
        </p:nvSpPr>
        <p:spPr>
          <a:xfrm>
            <a:off x="6250108" y="1801620"/>
            <a:ext cx="4904585" cy="814387"/>
          </a:xfrm>
        </p:spPr>
        <p:txBody>
          <a:bodyPr anchor="b">
            <a:normAutofit/>
          </a:bodyPr>
          <a:lstStyle>
            <a:lvl1pPr marL="0" indent="0">
              <a:buNone/>
              <a:defRPr sz="1800" b="0" cap="all" spc="300"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5">
            <a:extLst>
              <a:ext uri="{FF2B5EF4-FFF2-40B4-BE49-F238E27FC236}">
                <a16:creationId xmlns:a16="http://schemas.microsoft.com/office/drawing/2014/main" id="{F093D763-0643-4A48-8007-93391C59F6D5}"/>
              </a:ext>
            </a:extLst>
          </p:cNvPr>
          <p:cNvSpPr>
            <a:spLocks noGrp="1"/>
          </p:cNvSpPr>
          <p:nvPr>
            <p:ph sz="quarter" idx="4"/>
          </p:nvPr>
        </p:nvSpPr>
        <p:spPr>
          <a:xfrm>
            <a:off x="6250108" y="2619103"/>
            <a:ext cx="4904585" cy="351499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69A2D07B-3A5D-41C2-83B8-BD1AD6522CAD}"/>
              </a:ext>
            </a:extLst>
          </p:cNvPr>
          <p:cNvSpPr>
            <a:spLocks noGrp="1"/>
          </p:cNvSpPr>
          <p:nvPr>
            <p:ph type="dt" sz="half" idx="10"/>
          </p:nvPr>
        </p:nvSpPr>
        <p:spPr/>
        <p:txBody>
          <a:bodyPr/>
          <a:lstStyle/>
          <a:p>
            <a:fld id="{C485584D-7D79-4248-9986-4CA35242F944}" type="datetimeFigureOut">
              <a:rPr lang="en-US" smtClean="0"/>
              <a:t>12/4/2025</a:t>
            </a:fld>
            <a:endParaRPr lang="en-US"/>
          </a:p>
        </p:txBody>
      </p:sp>
      <p:sp>
        <p:nvSpPr>
          <p:cNvPr id="8" name="Footer Placeholder 7">
            <a:extLst>
              <a:ext uri="{FF2B5EF4-FFF2-40B4-BE49-F238E27FC236}">
                <a16:creationId xmlns:a16="http://schemas.microsoft.com/office/drawing/2014/main" id="{0E2C1367-FE5A-4CDD-B85B-724FFFE5B58F}"/>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9992F244-23EB-4E1A-B74F-77F23F87978D}"/>
              </a:ext>
            </a:extLst>
          </p:cNvPr>
          <p:cNvSpPr>
            <a:spLocks noGrp="1"/>
          </p:cNvSpPr>
          <p:nvPr>
            <p:ph type="sldNum" sz="quarter" idx="12"/>
          </p:nvPr>
        </p:nvSpPr>
        <p:spPr/>
        <p:txBody>
          <a:bodyPr/>
          <a:lstStyle/>
          <a:p>
            <a:fld id="{19590046-DA73-4BBF-84B5-C08E6F75191A}" type="slidenum">
              <a:rPr lang="en-US" smtClean="0"/>
              <a:t>‹#›</a:t>
            </a:fld>
            <a:endParaRPr lang="en-US"/>
          </a:p>
        </p:txBody>
      </p:sp>
    </p:spTree>
    <p:extLst>
      <p:ext uri="{BB962C8B-B14F-4D97-AF65-F5344CB8AC3E}">
        <p14:creationId xmlns:p14="http://schemas.microsoft.com/office/powerpoint/2010/main" val="22249869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876C0A-BEF4-4DE4-A9D2-C60298FC7F99}"/>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1367C0AC-3C98-4D68-AE72-CFFA1638CC02}"/>
              </a:ext>
            </a:extLst>
          </p:cNvPr>
          <p:cNvSpPr>
            <a:spLocks noGrp="1"/>
          </p:cNvSpPr>
          <p:nvPr>
            <p:ph type="dt" sz="half" idx="10"/>
          </p:nvPr>
        </p:nvSpPr>
        <p:spPr/>
        <p:txBody>
          <a:bodyPr/>
          <a:lstStyle/>
          <a:p>
            <a:fld id="{C485584D-7D79-4248-9986-4CA35242F944}" type="datetimeFigureOut">
              <a:rPr lang="en-US" smtClean="0"/>
              <a:t>12/4/2025</a:t>
            </a:fld>
            <a:endParaRPr lang="en-US"/>
          </a:p>
        </p:txBody>
      </p:sp>
      <p:sp>
        <p:nvSpPr>
          <p:cNvPr id="4" name="Footer Placeholder 3">
            <a:extLst>
              <a:ext uri="{FF2B5EF4-FFF2-40B4-BE49-F238E27FC236}">
                <a16:creationId xmlns:a16="http://schemas.microsoft.com/office/drawing/2014/main" id="{FEA7722A-E2E4-45D2-8A20-4853ED6837B1}"/>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146B9201-B20B-4412-B745-F2F6A91487E8}"/>
              </a:ext>
            </a:extLst>
          </p:cNvPr>
          <p:cNvSpPr>
            <a:spLocks noGrp="1"/>
          </p:cNvSpPr>
          <p:nvPr>
            <p:ph type="sldNum" sz="quarter" idx="12"/>
          </p:nvPr>
        </p:nvSpPr>
        <p:spPr/>
        <p:txBody>
          <a:bodyPr/>
          <a:lstStyle/>
          <a:p>
            <a:fld id="{19590046-DA73-4BBF-84B5-C08E6F75191A}" type="slidenum">
              <a:rPr lang="en-US" smtClean="0"/>
              <a:t>‹#›</a:t>
            </a:fld>
            <a:endParaRPr lang="en-US"/>
          </a:p>
        </p:txBody>
      </p:sp>
    </p:spTree>
    <p:extLst>
      <p:ext uri="{BB962C8B-B14F-4D97-AF65-F5344CB8AC3E}">
        <p14:creationId xmlns:p14="http://schemas.microsoft.com/office/powerpoint/2010/main" val="12645011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BC4889A-9ABE-4409-BAD8-F84C36C1FA09}"/>
              </a:ext>
            </a:extLst>
          </p:cNvPr>
          <p:cNvSpPr>
            <a:spLocks noGrp="1"/>
          </p:cNvSpPr>
          <p:nvPr>
            <p:ph type="dt" sz="half" idx="10"/>
          </p:nvPr>
        </p:nvSpPr>
        <p:spPr/>
        <p:txBody>
          <a:bodyPr/>
          <a:lstStyle/>
          <a:p>
            <a:fld id="{C485584D-7D79-4248-9986-4CA35242F944}" type="datetimeFigureOut">
              <a:rPr lang="en-US" smtClean="0"/>
              <a:t>12/4/2025</a:t>
            </a:fld>
            <a:endParaRPr lang="en-US"/>
          </a:p>
        </p:txBody>
      </p:sp>
      <p:sp>
        <p:nvSpPr>
          <p:cNvPr id="3" name="Footer Placeholder 2">
            <a:extLst>
              <a:ext uri="{FF2B5EF4-FFF2-40B4-BE49-F238E27FC236}">
                <a16:creationId xmlns:a16="http://schemas.microsoft.com/office/drawing/2014/main" id="{7DDA5A70-FE21-4CB6-A67B-1DC798E9E3B1}"/>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B984AD11-7FD2-432C-A6AB-395BE9275C1B}"/>
              </a:ext>
            </a:extLst>
          </p:cNvPr>
          <p:cNvSpPr>
            <a:spLocks noGrp="1"/>
          </p:cNvSpPr>
          <p:nvPr>
            <p:ph type="sldNum" sz="quarter" idx="12"/>
          </p:nvPr>
        </p:nvSpPr>
        <p:spPr/>
        <p:txBody>
          <a:bodyPr/>
          <a:lstStyle/>
          <a:p>
            <a:fld id="{19590046-DA73-4BBF-84B5-C08E6F75191A}" type="slidenum">
              <a:rPr lang="en-US" smtClean="0"/>
              <a:t>‹#›</a:t>
            </a:fld>
            <a:endParaRPr lang="en-US"/>
          </a:p>
        </p:txBody>
      </p:sp>
    </p:spTree>
    <p:extLst>
      <p:ext uri="{BB962C8B-B14F-4D97-AF65-F5344CB8AC3E}">
        <p14:creationId xmlns:p14="http://schemas.microsoft.com/office/powerpoint/2010/main" val="348735665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F397CF-9CDD-4E78-8F35-A2FFE7867419}"/>
              </a:ext>
            </a:extLst>
          </p:cNvPr>
          <p:cNvSpPr>
            <a:spLocks noGrp="1"/>
          </p:cNvSpPr>
          <p:nvPr>
            <p:ph type="title"/>
          </p:nvPr>
        </p:nvSpPr>
        <p:spPr>
          <a:xfrm>
            <a:off x="1066800" y="457200"/>
            <a:ext cx="3705225" cy="1600200"/>
          </a:xfrm>
        </p:spPr>
        <p:txBody>
          <a:bodyPr anchor="b"/>
          <a:lstStyle>
            <a:lvl1pPr>
              <a:defRPr sz="3200"/>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87194BFE-7A85-4123-B0F7-4DB1C141CE60}"/>
              </a:ext>
            </a:extLst>
          </p:cNvPr>
          <p:cNvSpPr>
            <a:spLocks noGrp="1"/>
          </p:cNvSpPr>
          <p:nvPr>
            <p:ph idx="1"/>
          </p:nvPr>
        </p:nvSpPr>
        <p:spPr>
          <a:xfrm>
            <a:off x="5183188" y="1066800"/>
            <a:ext cx="6172200" cy="4838699"/>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a:extLst>
              <a:ext uri="{FF2B5EF4-FFF2-40B4-BE49-F238E27FC236}">
                <a16:creationId xmlns:a16="http://schemas.microsoft.com/office/drawing/2014/main" id="{641EFD6D-1929-4A73-A860-22A36FF5C17D}"/>
              </a:ext>
            </a:extLst>
          </p:cNvPr>
          <p:cNvSpPr>
            <a:spLocks noGrp="1"/>
          </p:cNvSpPr>
          <p:nvPr>
            <p:ph type="body" sz="half" idx="2"/>
          </p:nvPr>
        </p:nvSpPr>
        <p:spPr>
          <a:xfrm>
            <a:off x="1066800" y="2057400"/>
            <a:ext cx="370522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9B399A5-94A1-4452-AFF0-918BDA8B14F9}"/>
              </a:ext>
            </a:extLst>
          </p:cNvPr>
          <p:cNvSpPr>
            <a:spLocks noGrp="1"/>
          </p:cNvSpPr>
          <p:nvPr>
            <p:ph type="dt" sz="half" idx="10"/>
          </p:nvPr>
        </p:nvSpPr>
        <p:spPr/>
        <p:txBody>
          <a:bodyPr/>
          <a:lstStyle/>
          <a:p>
            <a:fld id="{C485584D-7D79-4248-9986-4CA35242F944}" type="datetimeFigureOut">
              <a:rPr lang="en-US" smtClean="0"/>
              <a:t>12/4/2025</a:t>
            </a:fld>
            <a:endParaRPr lang="en-US"/>
          </a:p>
        </p:txBody>
      </p:sp>
      <p:sp>
        <p:nvSpPr>
          <p:cNvPr id="6" name="Footer Placeholder 5">
            <a:extLst>
              <a:ext uri="{FF2B5EF4-FFF2-40B4-BE49-F238E27FC236}">
                <a16:creationId xmlns:a16="http://schemas.microsoft.com/office/drawing/2014/main" id="{489589D8-DD83-406C-A77A-176D23993BA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DE46024-82ED-40EF-8846-F6CC44BC53DE}"/>
              </a:ext>
            </a:extLst>
          </p:cNvPr>
          <p:cNvSpPr>
            <a:spLocks noGrp="1"/>
          </p:cNvSpPr>
          <p:nvPr>
            <p:ph type="sldNum" sz="quarter" idx="12"/>
          </p:nvPr>
        </p:nvSpPr>
        <p:spPr/>
        <p:txBody>
          <a:bodyPr/>
          <a:lstStyle/>
          <a:p>
            <a:fld id="{19590046-DA73-4BBF-84B5-C08E6F75191A}" type="slidenum">
              <a:rPr lang="en-US" smtClean="0"/>
              <a:t>‹#›</a:t>
            </a:fld>
            <a:endParaRPr lang="en-US"/>
          </a:p>
        </p:txBody>
      </p:sp>
    </p:spTree>
    <p:extLst>
      <p:ext uri="{BB962C8B-B14F-4D97-AF65-F5344CB8AC3E}">
        <p14:creationId xmlns:p14="http://schemas.microsoft.com/office/powerpoint/2010/main" val="1969429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BD12FA-83A4-42AF-98D7-312C4C5A7128}"/>
              </a:ext>
            </a:extLst>
          </p:cNvPr>
          <p:cNvSpPr>
            <a:spLocks noGrp="1"/>
          </p:cNvSpPr>
          <p:nvPr>
            <p:ph type="title"/>
          </p:nvPr>
        </p:nvSpPr>
        <p:spPr>
          <a:xfrm>
            <a:off x="1066800" y="457200"/>
            <a:ext cx="3705225" cy="1600200"/>
          </a:xfrm>
        </p:spPr>
        <p:txBody>
          <a:bodyPr anchor="b"/>
          <a:lstStyle>
            <a:lvl1pPr>
              <a:defRPr sz="3200"/>
            </a:lvl1pPr>
          </a:lstStyle>
          <a:p>
            <a:r>
              <a:rPr lang="en-US"/>
              <a:t>Click to edit Master title style</a:t>
            </a:r>
            <a:endParaRPr lang="en-US" dirty="0"/>
          </a:p>
        </p:txBody>
      </p:sp>
      <p:sp>
        <p:nvSpPr>
          <p:cNvPr id="3" name="Picture Placeholder 2">
            <a:extLst>
              <a:ext uri="{FF2B5EF4-FFF2-40B4-BE49-F238E27FC236}">
                <a16:creationId xmlns:a16="http://schemas.microsoft.com/office/drawing/2014/main" id="{46CF1DC8-2932-4C6E-BFBB-8BA1C9598425}"/>
              </a:ext>
            </a:extLst>
          </p:cNvPr>
          <p:cNvSpPr>
            <a:spLocks noGrp="1"/>
          </p:cNvSpPr>
          <p:nvPr>
            <p:ph type="pic" idx="1"/>
          </p:nvPr>
        </p:nvSpPr>
        <p:spPr>
          <a:xfrm>
            <a:off x="5183188" y="1066800"/>
            <a:ext cx="5942012" cy="48387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8D6E0000-EF01-46A5-8A71-25FB7EA3F94A}"/>
              </a:ext>
            </a:extLst>
          </p:cNvPr>
          <p:cNvSpPr>
            <a:spLocks noGrp="1"/>
          </p:cNvSpPr>
          <p:nvPr>
            <p:ph type="body" sz="half" idx="2"/>
          </p:nvPr>
        </p:nvSpPr>
        <p:spPr>
          <a:xfrm>
            <a:off x="1066800" y="2057400"/>
            <a:ext cx="370522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01AD40B-9246-4532-9F73-5BA9061C3ABA}"/>
              </a:ext>
            </a:extLst>
          </p:cNvPr>
          <p:cNvSpPr>
            <a:spLocks noGrp="1"/>
          </p:cNvSpPr>
          <p:nvPr>
            <p:ph type="dt" sz="half" idx="10"/>
          </p:nvPr>
        </p:nvSpPr>
        <p:spPr/>
        <p:txBody>
          <a:bodyPr/>
          <a:lstStyle/>
          <a:p>
            <a:fld id="{C485584D-7D79-4248-9986-4CA35242F944}" type="datetimeFigureOut">
              <a:rPr lang="en-US" smtClean="0"/>
              <a:t>12/4/2025</a:t>
            </a:fld>
            <a:endParaRPr lang="en-US"/>
          </a:p>
        </p:txBody>
      </p:sp>
      <p:sp>
        <p:nvSpPr>
          <p:cNvPr id="6" name="Footer Placeholder 5">
            <a:extLst>
              <a:ext uri="{FF2B5EF4-FFF2-40B4-BE49-F238E27FC236}">
                <a16:creationId xmlns:a16="http://schemas.microsoft.com/office/drawing/2014/main" id="{8BE6B9A0-5B1C-4F7B-828A-EF74E51478B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82E99FB-C932-4165-A612-8B302D8F7229}"/>
              </a:ext>
            </a:extLst>
          </p:cNvPr>
          <p:cNvSpPr>
            <a:spLocks noGrp="1"/>
          </p:cNvSpPr>
          <p:nvPr>
            <p:ph type="sldNum" sz="quarter" idx="12"/>
          </p:nvPr>
        </p:nvSpPr>
        <p:spPr/>
        <p:txBody>
          <a:bodyPr/>
          <a:lstStyle/>
          <a:p>
            <a:fld id="{19590046-DA73-4BBF-84B5-C08E6F75191A}" type="slidenum">
              <a:rPr lang="en-US" smtClean="0"/>
              <a:t>‹#›</a:t>
            </a:fld>
            <a:endParaRPr lang="en-US"/>
          </a:p>
        </p:txBody>
      </p:sp>
    </p:spTree>
    <p:extLst>
      <p:ext uri="{BB962C8B-B14F-4D97-AF65-F5344CB8AC3E}">
        <p14:creationId xmlns:p14="http://schemas.microsoft.com/office/powerpoint/2010/main" val="388104016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6CE7638-D991-46E7-BF2C-67D1AC829628}"/>
              </a:ext>
            </a:extLst>
          </p:cNvPr>
          <p:cNvSpPr>
            <a:spLocks noGrp="1"/>
          </p:cNvSpPr>
          <p:nvPr>
            <p:ph type="title"/>
          </p:nvPr>
        </p:nvSpPr>
        <p:spPr>
          <a:xfrm>
            <a:off x="1028700" y="723900"/>
            <a:ext cx="10134600" cy="1288489"/>
          </a:xfrm>
          <a:prstGeom prst="rect">
            <a:avLst/>
          </a:prstGeom>
        </p:spPr>
        <p:txBody>
          <a:bodyPr vert="horz" lIns="91440" tIns="45720" rIns="91440" bIns="45720" rtlCol="0" anchor="b">
            <a:normAutofit/>
          </a:bodyPr>
          <a:lstStyle/>
          <a:p>
            <a:r>
              <a:rPr lang="en-US" dirty="0"/>
              <a:t>Click to edit Master title style</a:t>
            </a:r>
          </a:p>
        </p:txBody>
      </p:sp>
      <p:sp>
        <p:nvSpPr>
          <p:cNvPr id="3" name="Text Placeholder 2">
            <a:extLst>
              <a:ext uri="{FF2B5EF4-FFF2-40B4-BE49-F238E27FC236}">
                <a16:creationId xmlns:a16="http://schemas.microsoft.com/office/drawing/2014/main" id="{CA7C6B9C-4923-4DAB-9748-D5CD289EB978}"/>
              </a:ext>
            </a:extLst>
          </p:cNvPr>
          <p:cNvSpPr>
            <a:spLocks noGrp="1"/>
          </p:cNvSpPr>
          <p:nvPr>
            <p:ph type="body" idx="1"/>
          </p:nvPr>
        </p:nvSpPr>
        <p:spPr>
          <a:xfrm>
            <a:off x="1028700" y="2161903"/>
            <a:ext cx="10134600" cy="3969342"/>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Slide Number Placeholder 5">
            <a:extLst>
              <a:ext uri="{FF2B5EF4-FFF2-40B4-BE49-F238E27FC236}">
                <a16:creationId xmlns:a16="http://schemas.microsoft.com/office/drawing/2014/main" id="{E7578CF6-4B33-40E4-B881-5F4C568378E1}"/>
              </a:ext>
            </a:extLst>
          </p:cNvPr>
          <p:cNvSpPr>
            <a:spLocks noGrp="1"/>
          </p:cNvSpPr>
          <p:nvPr>
            <p:ph type="sldNum" sz="quarter" idx="4"/>
          </p:nvPr>
        </p:nvSpPr>
        <p:spPr>
          <a:xfrm>
            <a:off x="11394765" y="6245032"/>
            <a:ext cx="524491" cy="365125"/>
          </a:xfrm>
          <a:prstGeom prst="rect">
            <a:avLst/>
          </a:prstGeom>
        </p:spPr>
        <p:txBody>
          <a:bodyPr vert="horz" lIns="91440" tIns="45720" rIns="91440" bIns="45720" rtlCol="0" anchor="ctr"/>
          <a:lstStyle>
            <a:lvl1pPr algn="r">
              <a:defRPr sz="1050">
                <a:solidFill>
                  <a:schemeClr val="tx2"/>
                </a:solidFill>
              </a:defRPr>
            </a:lvl1pPr>
          </a:lstStyle>
          <a:p>
            <a:fld id="{19590046-DA73-4BBF-84B5-C08E6F75191A}" type="slidenum">
              <a:rPr lang="en-US" smtClean="0"/>
              <a:t>‹#›</a:t>
            </a:fld>
            <a:endParaRPr lang="en-US"/>
          </a:p>
        </p:txBody>
      </p:sp>
      <p:sp>
        <p:nvSpPr>
          <p:cNvPr id="4" name="Date Placeholder 3">
            <a:extLst>
              <a:ext uri="{FF2B5EF4-FFF2-40B4-BE49-F238E27FC236}">
                <a16:creationId xmlns:a16="http://schemas.microsoft.com/office/drawing/2014/main" id="{25AE857E-F564-4539-9984-10435B6140AC}"/>
              </a:ext>
            </a:extLst>
          </p:cNvPr>
          <p:cNvSpPr>
            <a:spLocks noGrp="1"/>
          </p:cNvSpPr>
          <p:nvPr>
            <p:ph type="dt" sz="half" idx="2"/>
          </p:nvPr>
        </p:nvSpPr>
        <p:spPr>
          <a:xfrm>
            <a:off x="354841" y="6245032"/>
            <a:ext cx="2659380" cy="365125"/>
          </a:xfrm>
          <a:prstGeom prst="rect">
            <a:avLst/>
          </a:prstGeom>
        </p:spPr>
        <p:txBody>
          <a:bodyPr vert="horz" lIns="91440" tIns="45720" rIns="91440" bIns="45720" rtlCol="0" anchor="ctr"/>
          <a:lstStyle>
            <a:lvl1pPr algn="l">
              <a:defRPr sz="1050">
                <a:solidFill>
                  <a:schemeClr val="tx2"/>
                </a:solidFill>
              </a:defRPr>
            </a:lvl1pPr>
          </a:lstStyle>
          <a:p>
            <a:fld id="{C485584D-7D79-4248-9986-4CA35242F944}" type="datetimeFigureOut">
              <a:rPr lang="en-US" smtClean="0"/>
              <a:t>12/4/2025</a:t>
            </a:fld>
            <a:endParaRPr lang="en-US"/>
          </a:p>
        </p:txBody>
      </p:sp>
      <p:sp>
        <p:nvSpPr>
          <p:cNvPr id="5" name="Footer Placeholder 4">
            <a:extLst>
              <a:ext uri="{FF2B5EF4-FFF2-40B4-BE49-F238E27FC236}">
                <a16:creationId xmlns:a16="http://schemas.microsoft.com/office/drawing/2014/main" id="{7D1EABEF-B998-4B11-A878-8F492F8E3983}"/>
              </a:ext>
            </a:extLst>
          </p:cNvPr>
          <p:cNvSpPr>
            <a:spLocks noGrp="1"/>
          </p:cNvSpPr>
          <p:nvPr>
            <p:ph type="ftr" sz="quarter" idx="3"/>
          </p:nvPr>
        </p:nvSpPr>
        <p:spPr>
          <a:xfrm>
            <a:off x="7279964" y="6245033"/>
            <a:ext cx="4112222" cy="365125"/>
          </a:xfrm>
          <a:prstGeom prst="rect">
            <a:avLst/>
          </a:prstGeom>
        </p:spPr>
        <p:txBody>
          <a:bodyPr vert="horz" lIns="91440" tIns="45720" rIns="91440" bIns="45720" rtlCol="0" anchor="ctr"/>
          <a:lstStyle>
            <a:lvl1pPr algn="r">
              <a:defRPr sz="1050">
                <a:solidFill>
                  <a:schemeClr val="tx2"/>
                </a:solidFill>
              </a:defRPr>
            </a:lvl1pPr>
          </a:lstStyle>
          <a:p>
            <a:endParaRPr lang="en-US"/>
          </a:p>
        </p:txBody>
      </p:sp>
      <p:sp>
        <p:nvSpPr>
          <p:cNvPr id="16" name="Freeform: Shape 15">
            <a:extLst>
              <a:ext uri="{FF2B5EF4-FFF2-40B4-BE49-F238E27FC236}">
                <a16:creationId xmlns:a16="http://schemas.microsoft.com/office/drawing/2014/main" id="{9EB54D17-3792-403D-9127-495845021D2B}"/>
              </a:ext>
            </a:extLst>
          </p:cNvPr>
          <p:cNvSpPr/>
          <p:nvPr/>
        </p:nvSpPr>
        <p:spPr>
          <a:xfrm>
            <a:off x="0" y="0"/>
            <a:ext cx="12192000" cy="6858000"/>
          </a:xfrm>
          <a:custGeom>
            <a:avLst/>
            <a:gdLst>
              <a:gd name="connsiteX0" fmla="*/ 160920 w 12192000"/>
              <a:gd name="connsiteY0" fmla="*/ 157606 h 6858000"/>
              <a:gd name="connsiteX1" fmla="*/ 160920 w 12192000"/>
              <a:gd name="connsiteY1" fmla="*/ 6700394 h 6858000"/>
              <a:gd name="connsiteX2" fmla="*/ 12031081 w 12192000"/>
              <a:gd name="connsiteY2" fmla="*/ 6700394 h 6858000"/>
              <a:gd name="connsiteX3" fmla="*/ 12031081 w 12192000"/>
              <a:gd name="connsiteY3" fmla="*/ 157606 h 6858000"/>
              <a:gd name="connsiteX4" fmla="*/ 0 w 12192000"/>
              <a:gd name="connsiteY4" fmla="*/ 0 h 6858000"/>
              <a:gd name="connsiteX5" fmla="*/ 12192000 w 12192000"/>
              <a:gd name="connsiteY5" fmla="*/ 0 h 6858000"/>
              <a:gd name="connsiteX6" fmla="*/ 12192000 w 12192000"/>
              <a:gd name="connsiteY6" fmla="*/ 6858000 h 6858000"/>
              <a:gd name="connsiteX7" fmla="*/ 0 w 12192000"/>
              <a:gd name="connsiteY7"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192000" h="6858000">
                <a:moveTo>
                  <a:pt x="160920" y="157606"/>
                </a:moveTo>
                <a:lnTo>
                  <a:pt x="160920" y="6700394"/>
                </a:lnTo>
                <a:lnTo>
                  <a:pt x="12031081" y="6700394"/>
                </a:lnTo>
                <a:lnTo>
                  <a:pt x="12031081" y="157606"/>
                </a:lnTo>
                <a:close/>
                <a:moveTo>
                  <a:pt x="0" y="0"/>
                </a:moveTo>
                <a:lnTo>
                  <a:pt x="12192000" y="0"/>
                </a:lnTo>
                <a:lnTo>
                  <a:pt x="12192000" y="6858000"/>
                </a:lnTo>
                <a:lnTo>
                  <a:pt x="0" y="6858000"/>
                </a:lnTo>
                <a:close/>
              </a:path>
            </a:pathLst>
          </a:custGeom>
          <a:solidFill>
            <a:schemeClr val="bg2"/>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34100829"/>
      </p:ext>
    </p:extLst>
  </p:cSld>
  <p:clrMap bg1="lt1" tx1="dk1" bg2="lt2" tx2="dk2" accent1="accent1" accent2="accent2" accent3="accent3" accent4="accent4" accent5="accent5" accent6="accent6" hlink="hlink" folHlink="folHlink"/>
  <p:sldLayoutIdLst>
    <p:sldLayoutId id="2147483712" r:id="rId1"/>
    <p:sldLayoutId id="2147483713" r:id="rId2"/>
    <p:sldLayoutId id="2147483714" r:id="rId3"/>
    <p:sldLayoutId id="2147483715" r:id="rId4"/>
    <p:sldLayoutId id="2147483716" r:id="rId5"/>
    <p:sldLayoutId id="2147483710" r:id="rId6"/>
    <p:sldLayoutId id="2147483706" r:id="rId7"/>
    <p:sldLayoutId id="2147483707" r:id="rId8"/>
    <p:sldLayoutId id="2147483708" r:id="rId9"/>
    <p:sldLayoutId id="2147483709" r:id="rId10"/>
    <p:sldLayoutId id="2147483711" r:id="rId11"/>
  </p:sldLayoutIdLst>
  <p:txStyles>
    <p:titleStyle>
      <a:lvl1pPr algn="l" defTabSz="914400" rtl="0" eaLnBrk="1" latinLnBrk="0" hangingPunct="1">
        <a:lnSpc>
          <a:spcPct val="110000"/>
        </a:lnSpc>
        <a:spcBef>
          <a:spcPct val="0"/>
        </a:spcBef>
        <a:buNone/>
        <a:defRPr sz="3200" kern="1200" cap="none" baseline="0">
          <a:solidFill>
            <a:schemeClr val="tx2"/>
          </a:solidFill>
          <a:latin typeface="+mj-lt"/>
          <a:ea typeface="+mj-ea"/>
          <a:cs typeface="+mj-cs"/>
        </a:defRPr>
      </a:lvl1pPr>
    </p:titleStyle>
    <p:bodyStyle>
      <a:lvl1pPr marL="0" indent="0" algn="l" defTabSz="914400" rtl="0" eaLnBrk="1" latinLnBrk="0" hangingPunct="1">
        <a:lnSpc>
          <a:spcPct val="110000"/>
        </a:lnSpc>
        <a:spcBef>
          <a:spcPts val="1000"/>
        </a:spcBef>
        <a:buFontTx/>
        <a:buNone/>
        <a:defRPr sz="2000" kern="1200">
          <a:solidFill>
            <a:schemeClr val="tx2"/>
          </a:solidFill>
          <a:latin typeface="+mn-lt"/>
          <a:ea typeface="+mn-ea"/>
          <a:cs typeface="+mn-cs"/>
        </a:defRPr>
      </a:lvl1pPr>
      <a:lvl2pPr marL="274320" indent="-228600" algn="l" defTabSz="914400" rtl="0" eaLnBrk="1" latinLnBrk="0" hangingPunct="1">
        <a:lnSpc>
          <a:spcPct val="110000"/>
        </a:lnSpc>
        <a:spcBef>
          <a:spcPts val="500"/>
        </a:spcBef>
        <a:buSzPct val="85000"/>
        <a:buFont typeface="Arial" panose="020B0604020202020204" pitchFamily="34" charset="0"/>
        <a:buChar char="•"/>
        <a:defRPr sz="1800" kern="1200">
          <a:solidFill>
            <a:schemeClr val="tx2"/>
          </a:solidFill>
          <a:latin typeface="+mn-lt"/>
          <a:ea typeface="+mn-ea"/>
          <a:cs typeface="+mn-cs"/>
        </a:defRPr>
      </a:lvl2pPr>
      <a:lvl3pPr marL="274320" indent="0" algn="l" defTabSz="914400" rtl="0" eaLnBrk="1" latinLnBrk="0" hangingPunct="1">
        <a:lnSpc>
          <a:spcPct val="110000"/>
        </a:lnSpc>
        <a:spcBef>
          <a:spcPts val="500"/>
        </a:spcBef>
        <a:buFontTx/>
        <a:buNone/>
        <a:defRPr sz="1600" kern="1200">
          <a:solidFill>
            <a:schemeClr val="tx2"/>
          </a:solidFill>
          <a:latin typeface="+mn-lt"/>
          <a:ea typeface="+mn-ea"/>
          <a:cs typeface="+mn-cs"/>
        </a:defRPr>
      </a:lvl3pPr>
      <a:lvl4pPr marL="548640" indent="-228600" algn="l" defTabSz="914400" rtl="0" eaLnBrk="1" latinLnBrk="0" hangingPunct="1">
        <a:lnSpc>
          <a:spcPct val="110000"/>
        </a:lnSpc>
        <a:spcBef>
          <a:spcPts val="500"/>
        </a:spcBef>
        <a:buFont typeface="Arial" panose="020B0604020202020204" pitchFamily="34" charset="0"/>
        <a:buChar char="•"/>
        <a:defRPr sz="1400" kern="1200">
          <a:solidFill>
            <a:schemeClr val="tx2"/>
          </a:solidFill>
          <a:latin typeface="+mn-lt"/>
          <a:ea typeface="+mn-ea"/>
          <a:cs typeface="+mn-cs"/>
        </a:defRPr>
      </a:lvl4pPr>
      <a:lvl5pPr marL="548640" indent="0" algn="l" defTabSz="914400" rtl="0" eaLnBrk="1" latinLnBrk="0" hangingPunct="1">
        <a:lnSpc>
          <a:spcPct val="110000"/>
        </a:lnSpc>
        <a:spcBef>
          <a:spcPts val="500"/>
        </a:spcBef>
        <a:buFontTx/>
        <a:buNone/>
        <a:defRPr sz="1400" kern="1200">
          <a:solidFill>
            <a:schemeClr val="tx2"/>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stergiostrou@unipi.gr" TargetMode="External"/><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7" name="Rectangle 8">
            <a:extLst>
              <a:ext uri="{FF2B5EF4-FFF2-40B4-BE49-F238E27FC236}">
                <a16:creationId xmlns:a16="http://schemas.microsoft.com/office/drawing/2014/main" id="{DD8EACB7-D372-470B-B76E-A829D00310C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5">
            <a:extLst>
              <a:ext uri="{FF2B5EF4-FFF2-40B4-BE49-F238E27FC236}">
                <a16:creationId xmlns:a16="http://schemas.microsoft.com/office/drawing/2014/main" id="{C7EA4B13-46D3-41EE-95DA-7B2100DE940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124700" y="1028700"/>
            <a:ext cx="4038600" cy="4841072"/>
          </a:xfrm>
          <a:custGeom>
            <a:avLst/>
            <a:gdLst>
              <a:gd name="connsiteX0" fmla="*/ 0 w 6096000"/>
              <a:gd name="connsiteY0" fmla="*/ 0 h 6858000"/>
              <a:gd name="connsiteX1" fmla="*/ 6096000 w 6096000"/>
              <a:gd name="connsiteY1" fmla="*/ 0 h 6858000"/>
              <a:gd name="connsiteX2" fmla="*/ 6096000 w 6096000"/>
              <a:gd name="connsiteY2" fmla="*/ 6858000 h 6858000"/>
              <a:gd name="connsiteX3" fmla="*/ 0 w 6096000"/>
              <a:gd name="connsiteY3" fmla="*/ 6858000 h 6858000"/>
              <a:gd name="connsiteX4" fmla="*/ 0 w 6096000"/>
              <a:gd name="connsiteY4" fmla="*/ 0 h 6858000"/>
              <a:gd name="connsiteX0" fmla="*/ 0 w 6096000"/>
              <a:gd name="connsiteY0" fmla="*/ 0 h 6858000"/>
              <a:gd name="connsiteX1" fmla="*/ 6096000 w 6096000"/>
              <a:gd name="connsiteY1" fmla="*/ 0 h 6858000"/>
              <a:gd name="connsiteX2" fmla="*/ 6096000 w 6096000"/>
              <a:gd name="connsiteY2" fmla="*/ 6858000 h 6858000"/>
              <a:gd name="connsiteX3" fmla="*/ 3058886 w 6096000"/>
              <a:gd name="connsiteY3" fmla="*/ 6858000 h 6858000"/>
              <a:gd name="connsiteX4" fmla="*/ 0 w 6096000"/>
              <a:gd name="connsiteY4" fmla="*/ 6858000 h 6858000"/>
              <a:gd name="connsiteX5" fmla="*/ 0 w 6096000"/>
              <a:gd name="connsiteY5" fmla="*/ 0 h 6858000"/>
              <a:gd name="connsiteX0" fmla="*/ 0 w 6096000"/>
              <a:gd name="connsiteY0" fmla="*/ 0 h 6858000"/>
              <a:gd name="connsiteX1" fmla="*/ 6096000 w 6096000"/>
              <a:gd name="connsiteY1" fmla="*/ 0 h 6858000"/>
              <a:gd name="connsiteX2" fmla="*/ 6096000 w 6096000"/>
              <a:gd name="connsiteY2" fmla="*/ 6858000 h 6858000"/>
              <a:gd name="connsiteX3" fmla="*/ 3037115 w 6096000"/>
              <a:gd name="connsiteY3" fmla="*/ 5889172 h 6858000"/>
              <a:gd name="connsiteX4" fmla="*/ 0 w 6096000"/>
              <a:gd name="connsiteY4" fmla="*/ 6858000 h 6858000"/>
              <a:gd name="connsiteX5" fmla="*/ 0 w 6096000"/>
              <a:gd name="connsiteY5" fmla="*/ 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096000" h="6858000">
                <a:moveTo>
                  <a:pt x="0" y="0"/>
                </a:moveTo>
                <a:lnTo>
                  <a:pt x="6096000" y="0"/>
                </a:lnTo>
                <a:lnTo>
                  <a:pt x="6096000" y="6858000"/>
                </a:lnTo>
                <a:lnTo>
                  <a:pt x="3037115" y="5889172"/>
                </a:lnTo>
                <a:lnTo>
                  <a:pt x="0" y="6858000"/>
                </a:lnTo>
                <a:lnTo>
                  <a:pt x="0" y="0"/>
                </a:ln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Τίτλος 1">
            <a:extLst>
              <a:ext uri="{FF2B5EF4-FFF2-40B4-BE49-F238E27FC236}">
                <a16:creationId xmlns:a16="http://schemas.microsoft.com/office/drawing/2014/main" id="{063E1873-E6CB-1D47-80E6-36C718EE5A26}"/>
              </a:ext>
            </a:extLst>
          </p:cNvPr>
          <p:cNvSpPr>
            <a:spLocks noGrp="1"/>
          </p:cNvSpPr>
          <p:nvPr>
            <p:ph type="ctrTitle"/>
          </p:nvPr>
        </p:nvSpPr>
        <p:spPr>
          <a:xfrm>
            <a:off x="7502924" y="1398850"/>
            <a:ext cx="3282152" cy="2030150"/>
          </a:xfrm>
        </p:spPr>
        <p:txBody>
          <a:bodyPr>
            <a:normAutofit/>
          </a:bodyPr>
          <a:lstStyle/>
          <a:p>
            <a:r>
              <a:rPr lang="el-GR"/>
              <a:t>Διοικητική της Διανομής</a:t>
            </a:r>
            <a:endParaRPr lang="en-US" dirty="0"/>
          </a:p>
        </p:txBody>
      </p:sp>
      <p:sp>
        <p:nvSpPr>
          <p:cNvPr id="3" name="Υπότιτλος 2">
            <a:extLst>
              <a:ext uri="{FF2B5EF4-FFF2-40B4-BE49-F238E27FC236}">
                <a16:creationId xmlns:a16="http://schemas.microsoft.com/office/drawing/2014/main" id="{92740E31-2946-2E83-DC1D-EEB363C80BA3}"/>
              </a:ext>
            </a:extLst>
          </p:cNvPr>
          <p:cNvSpPr>
            <a:spLocks noGrp="1"/>
          </p:cNvSpPr>
          <p:nvPr>
            <p:ph type="subTitle" idx="1"/>
          </p:nvPr>
        </p:nvSpPr>
        <p:spPr>
          <a:xfrm>
            <a:off x="7569536" y="3712101"/>
            <a:ext cx="3148928" cy="732541"/>
          </a:xfrm>
        </p:spPr>
        <p:txBody>
          <a:bodyPr>
            <a:normAutofit/>
          </a:bodyPr>
          <a:lstStyle/>
          <a:p>
            <a:r>
              <a:rPr lang="el-GR" dirty="0"/>
              <a:t>Δρ. </a:t>
            </a:r>
            <a:r>
              <a:rPr lang="el-GR" dirty="0" err="1"/>
              <a:t>Στρουμπούλης</a:t>
            </a:r>
            <a:r>
              <a:rPr lang="el-GR" dirty="0"/>
              <a:t> Αστέριος</a:t>
            </a:r>
            <a:endParaRPr lang="en-US" dirty="0"/>
          </a:p>
        </p:txBody>
      </p:sp>
      <p:pic>
        <p:nvPicPr>
          <p:cNvPr id="19" name="Picture 3">
            <a:extLst>
              <a:ext uri="{FF2B5EF4-FFF2-40B4-BE49-F238E27FC236}">
                <a16:creationId xmlns:a16="http://schemas.microsoft.com/office/drawing/2014/main" id="{8814C5C0-9AFE-9E7E-A4DB-5D5C98B2B5F2}"/>
              </a:ext>
            </a:extLst>
          </p:cNvPr>
          <p:cNvPicPr>
            <a:picLocks noChangeAspect="1"/>
          </p:cNvPicPr>
          <p:nvPr/>
        </p:nvPicPr>
        <p:blipFill>
          <a:blip r:embed="rId2"/>
          <a:srcRect l="5614" r="35052" b="-1"/>
          <a:stretch/>
        </p:blipFill>
        <p:spPr>
          <a:xfrm>
            <a:off x="20" y="10"/>
            <a:ext cx="6095980" cy="6857989"/>
          </a:xfrm>
          <a:prstGeom prst="rect">
            <a:avLst/>
          </a:prstGeom>
        </p:spPr>
      </p:pic>
      <p:grpSp>
        <p:nvGrpSpPr>
          <p:cNvPr id="13" name="Group 12">
            <a:extLst>
              <a:ext uri="{FF2B5EF4-FFF2-40B4-BE49-F238E27FC236}">
                <a16:creationId xmlns:a16="http://schemas.microsoft.com/office/drawing/2014/main" id="{DCEEEBE1-DC7B-4168-90C6-DB88876E30D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8710258" y="4550150"/>
            <a:ext cx="867485" cy="115439"/>
            <a:chOff x="8910933" y="1861308"/>
            <a:chExt cx="867485" cy="115439"/>
          </a:xfrm>
        </p:grpSpPr>
        <p:sp>
          <p:nvSpPr>
            <p:cNvPr id="14" name="Rectangle 13">
              <a:extLst>
                <a:ext uri="{FF2B5EF4-FFF2-40B4-BE49-F238E27FC236}">
                  <a16:creationId xmlns:a16="http://schemas.microsoft.com/office/drawing/2014/main" id="{43418E74-781F-419C-8C63-91C14AF8D82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8964825" flipH="1">
              <a:off x="9286956" y="1861308"/>
              <a:ext cx="115439" cy="115439"/>
            </a:xfrm>
            <a:prstGeom prst="rect">
              <a:avLst/>
            </a:prstGeom>
            <a:noFill/>
            <a:ln w="15875">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5" name="Straight Connector 14">
              <a:extLst>
                <a:ext uri="{FF2B5EF4-FFF2-40B4-BE49-F238E27FC236}">
                  <a16:creationId xmlns:a16="http://schemas.microsoft.com/office/drawing/2014/main" id="{9B0F0D1C-98D5-4C46-961A-0E36168C3174}"/>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426289" y="1919027"/>
              <a:ext cx="352129" cy="0"/>
            </a:xfrm>
            <a:prstGeom prst="line">
              <a:avLst/>
            </a:prstGeom>
            <a:ln w="15875">
              <a:solidFill>
                <a:schemeClr val="tx2"/>
              </a:solidFill>
            </a:ln>
          </p:spPr>
          <p:style>
            <a:lnRef idx="1">
              <a:schemeClr val="accent1"/>
            </a:lnRef>
            <a:fillRef idx="0">
              <a:schemeClr val="accent1"/>
            </a:fillRef>
            <a:effectRef idx="0">
              <a:schemeClr val="accent1"/>
            </a:effectRef>
            <a:fontRef idx="minor">
              <a:schemeClr val="tx1"/>
            </a:fontRef>
          </p:style>
        </p:cxnSp>
        <p:cxnSp>
          <p:nvCxnSpPr>
            <p:cNvPr id="16" name="Straight Connector 15">
              <a:extLst>
                <a:ext uri="{FF2B5EF4-FFF2-40B4-BE49-F238E27FC236}">
                  <a16:creationId xmlns:a16="http://schemas.microsoft.com/office/drawing/2014/main" id="{23E9C99B-47BB-461B-AEDE-0B227C5B2580}"/>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8910933" y="1919027"/>
              <a:ext cx="352129" cy="0"/>
            </a:xfrm>
            <a:prstGeom prst="line">
              <a:avLst/>
            </a:prstGeom>
            <a:ln w="15875">
              <a:solidFill>
                <a:schemeClr val="tx2"/>
              </a:solidFill>
            </a:ln>
          </p:spPr>
          <p:style>
            <a:lnRef idx="1">
              <a:schemeClr val="accent1"/>
            </a:lnRef>
            <a:fillRef idx="0">
              <a:schemeClr val="accent1"/>
            </a:fillRef>
            <a:effectRef idx="0">
              <a:schemeClr val="accent1"/>
            </a:effectRef>
            <a:fontRef idx="minor">
              <a:schemeClr val="tx1"/>
            </a:fontRef>
          </p:style>
        </p:cxnSp>
      </p:grpSp>
      <p:sp>
        <p:nvSpPr>
          <p:cNvPr id="5" name="Υπότιτλος 2">
            <a:extLst>
              <a:ext uri="{FF2B5EF4-FFF2-40B4-BE49-F238E27FC236}">
                <a16:creationId xmlns:a16="http://schemas.microsoft.com/office/drawing/2014/main" id="{943F0784-C830-D192-F9E8-53F231FD80B4}"/>
              </a:ext>
            </a:extLst>
          </p:cNvPr>
          <p:cNvSpPr txBox="1">
            <a:spLocks/>
          </p:cNvSpPr>
          <p:nvPr/>
        </p:nvSpPr>
        <p:spPr>
          <a:xfrm>
            <a:off x="7124700" y="5829300"/>
            <a:ext cx="4038600" cy="894771"/>
          </a:xfrm>
          <a:prstGeom prst="rect">
            <a:avLst/>
          </a:prstGeom>
        </p:spPr>
        <p:txBody>
          <a:bodyPr vert="horz" lIns="91440" tIns="45720" rIns="91440" bIns="45720" rtlCol="0">
            <a:normAutofit/>
          </a:bodyPr>
          <a:lstStyle>
            <a:lvl1pPr marL="0" indent="0" algn="ctr" defTabSz="914400" rtl="0" eaLnBrk="1" latinLnBrk="0" hangingPunct="1">
              <a:lnSpc>
                <a:spcPct val="100000"/>
              </a:lnSpc>
              <a:spcBef>
                <a:spcPts val="1000"/>
              </a:spcBef>
              <a:buFontTx/>
              <a:buNone/>
              <a:defRPr sz="2000" kern="1200">
                <a:solidFill>
                  <a:schemeClr val="tx2"/>
                </a:solidFill>
                <a:latin typeface="+mn-lt"/>
                <a:ea typeface="+mn-ea"/>
                <a:cs typeface="+mn-cs"/>
              </a:defRPr>
            </a:lvl1pPr>
            <a:lvl2pPr marL="457200" indent="0" algn="ctr" defTabSz="914400" rtl="0" eaLnBrk="1" latinLnBrk="0" hangingPunct="1">
              <a:lnSpc>
                <a:spcPct val="110000"/>
              </a:lnSpc>
              <a:spcBef>
                <a:spcPts val="500"/>
              </a:spcBef>
              <a:buSzPct val="85000"/>
              <a:buFont typeface="Arial" panose="020B0604020202020204" pitchFamily="34" charset="0"/>
              <a:buNone/>
              <a:defRPr sz="2000" kern="1200">
                <a:solidFill>
                  <a:schemeClr val="tx2"/>
                </a:solidFill>
                <a:latin typeface="+mn-lt"/>
                <a:ea typeface="+mn-ea"/>
                <a:cs typeface="+mn-cs"/>
              </a:defRPr>
            </a:lvl2pPr>
            <a:lvl3pPr marL="914400" indent="0" algn="ctr" defTabSz="914400" rtl="0" eaLnBrk="1" latinLnBrk="0" hangingPunct="1">
              <a:lnSpc>
                <a:spcPct val="110000"/>
              </a:lnSpc>
              <a:spcBef>
                <a:spcPts val="500"/>
              </a:spcBef>
              <a:buFontTx/>
              <a:buNone/>
              <a:defRPr sz="1800" kern="1200">
                <a:solidFill>
                  <a:schemeClr val="tx2"/>
                </a:solidFill>
                <a:latin typeface="+mn-lt"/>
                <a:ea typeface="+mn-ea"/>
                <a:cs typeface="+mn-cs"/>
              </a:defRPr>
            </a:lvl3pPr>
            <a:lvl4pPr marL="1371600" indent="0" algn="ctr" defTabSz="914400" rtl="0" eaLnBrk="1" latinLnBrk="0" hangingPunct="1">
              <a:lnSpc>
                <a:spcPct val="110000"/>
              </a:lnSpc>
              <a:spcBef>
                <a:spcPts val="500"/>
              </a:spcBef>
              <a:buFont typeface="Arial" panose="020B0604020202020204" pitchFamily="34" charset="0"/>
              <a:buNone/>
              <a:defRPr sz="1600" kern="1200">
                <a:solidFill>
                  <a:schemeClr val="tx2"/>
                </a:solidFill>
                <a:latin typeface="+mn-lt"/>
                <a:ea typeface="+mn-ea"/>
                <a:cs typeface="+mn-cs"/>
              </a:defRPr>
            </a:lvl4pPr>
            <a:lvl5pPr marL="1828800" indent="0" algn="ctr" defTabSz="914400" rtl="0" eaLnBrk="1" latinLnBrk="0" hangingPunct="1">
              <a:lnSpc>
                <a:spcPct val="110000"/>
              </a:lnSpc>
              <a:spcBef>
                <a:spcPts val="500"/>
              </a:spcBef>
              <a:buFontTx/>
              <a:buNone/>
              <a:defRPr sz="1600" kern="1200">
                <a:solidFill>
                  <a:schemeClr val="tx2"/>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US" dirty="0">
                <a:hlinkClick r:id="rId3"/>
              </a:rPr>
              <a:t>stergiostrou@unipi.gr</a:t>
            </a:r>
            <a:endParaRPr lang="en-US" dirty="0"/>
          </a:p>
          <a:p>
            <a:r>
              <a:rPr lang="en-US" sz="1800" dirty="0"/>
              <a:t>linkedin.com/in/asteriostrou/</a:t>
            </a:r>
          </a:p>
        </p:txBody>
      </p:sp>
    </p:spTree>
    <p:extLst>
      <p:ext uri="{BB962C8B-B14F-4D97-AF65-F5344CB8AC3E}">
        <p14:creationId xmlns:p14="http://schemas.microsoft.com/office/powerpoint/2010/main" val="339694141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CDFCF89C-3531-BEC2-53C6-CFA17B89FA37}"/>
              </a:ext>
            </a:extLst>
          </p:cNvPr>
          <p:cNvSpPr>
            <a:spLocks noGrp="1"/>
          </p:cNvSpPr>
          <p:nvPr>
            <p:ph idx="1"/>
          </p:nvPr>
        </p:nvSpPr>
        <p:spPr>
          <a:xfrm>
            <a:off x="1028700" y="320511"/>
            <a:ext cx="10134600" cy="6372520"/>
          </a:xfrm>
        </p:spPr>
        <p:txBody>
          <a:bodyPr>
            <a:normAutofit/>
          </a:bodyPr>
          <a:lstStyle/>
          <a:p>
            <a:r>
              <a:rPr lang="el-GR" b="1" dirty="0"/>
              <a:t>Άσκηση 5: Ολοκληρωμένος Σχεδιασμός και Βελτιστοποίηση Διαδρομής για Ευπαθή Προϊόντα</a:t>
            </a:r>
          </a:p>
          <a:p>
            <a:endParaRPr lang="el-GR" dirty="0"/>
          </a:p>
          <a:p>
            <a:r>
              <a:rPr lang="el-GR" b="1" dirty="0"/>
              <a:t>Ερωτήσεις</a:t>
            </a:r>
          </a:p>
          <a:p>
            <a:pPr marL="342900" indent="-342900">
              <a:buFont typeface="Arial" panose="020B0604020202020204" pitchFamily="34" charset="0"/>
              <a:buChar char="•"/>
            </a:pPr>
            <a:r>
              <a:rPr lang="el-GR" dirty="0"/>
              <a:t>Υπολογίστε το συνολικό κόστος και τις εκπομπές CO₂ για κάθε διαδρομή.</a:t>
            </a:r>
          </a:p>
          <a:p>
            <a:pPr marL="342900" indent="-342900">
              <a:buFont typeface="Arial" panose="020B0604020202020204" pitchFamily="34" charset="0"/>
              <a:buChar char="•"/>
            </a:pPr>
            <a:r>
              <a:rPr lang="el-GR" dirty="0"/>
              <a:t>Ποια διαδρομή θα επιλέγατε και γιατί; Αναφέρετε τα οφέλη και τις προκλήσεις κάθε επιλογής.</a:t>
            </a:r>
          </a:p>
          <a:p>
            <a:pPr marL="342900" indent="-342900">
              <a:buFont typeface="Arial" panose="020B0604020202020204" pitchFamily="34" charset="0"/>
              <a:buChar char="•"/>
            </a:pPr>
            <a:r>
              <a:rPr lang="el-GR" dirty="0"/>
              <a:t>Προτείνετε τεχνολογίες παρακολούθησης που θα μπορούσαν να χρησιμοποιηθούν για την καλύτερη διασφάλιση της ποιότητας των προϊόντων.</a:t>
            </a:r>
          </a:p>
        </p:txBody>
      </p:sp>
    </p:spTree>
    <p:extLst>
      <p:ext uri="{BB962C8B-B14F-4D97-AF65-F5344CB8AC3E}">
        <p14:creationId xmlns:p14="http://schemas.microsoft.com/office/powerpoint/2010/main" val="400268360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DC55988-784C-FB79-6543-9F042E04595C}"/>
              </a:ext>
            </a:extLst>
          </p:cNvPr>
          <p:cNvSpPr>
            <a:spLocks noGrp="1"/>
          </p:cNvSpPr>
          <p:nvPr>
            <p:ph type="title"/>
          </p:nvPr>
        </p:nvSpPr>
        <p:spPr/>
        <p:txBody>
          <a:bodyPr/>
          <a:lstStyle/>
          <a:p>
            <a:r>
              <a:rPr lang="el-GR" dirty="0"/>
              <a:t>Λύση:</a:t>
            </a:r>
            <a:br>
              <a:rPr lang="el-GR" dirty="0"/>
            </a:br>
            <a:endParaRPr lang="en-US" dirty="0"/>
          </a:p>
        </p:txBody>
      </p:sp>
      <p:sp>
        <p:nvSpPr>
          <p:cNvPr id="3" name="Θέση περιεχομένου 2">
            <a:extLst>
              <a:ext uri="{FF2B5EF4-FFF2-40B4-BE49-F238E27FC236}">
                <a16:creationId xmlns:a16="http://schemas.microsoft.com/office/drawing/2014/main" id="{EEBB2E76-382E-CBDD-29AF-C56786091D15}"/>
              </a:ext>
            </a:extLst>
          </p:cNvPr>
          <p:cNvSpPr>
            <a:spLocks noGrp="1"/>
          </p:cNvSpPr>
          <p:nvPr>
            <p:ph idx="1"/>
          </p:nvPr>
        </p:nvSpPr>
        <p:spPr>
          <a:xfrm>
            <a:off x="1028700" y="1480008"/>
            <a:ext cx="10134600" cy="4651237"/>
          </a:xfrm>
        </p:spPr>
        <p:txBody>
          <a:bodyPr>
            <a:normAutofit fontScale="85000" lnSpcReduction="20000"/>
          </a:bodyPr>
          <a:lstStyle/>
          <a:p>
            <a:r>
              <a:rPr lang="el-GR" dirty="0"/>
              <a:t>1. Υπολογισμός Κόστους και Εκπομπών </a:t>
            </a:r>
            <a:r>
              <a:rPr lang="en-US" dirty="0"/>
              <a:t>CO₂</a:t>
            </a:r>
          </a:p>
          <a:p>
            <a:r>
              <a:rPr lang="el-GR" dirty="0"/>
              <a:t>Διαδρομή 1: Θαλάσσια και Σιδηροδρομική Μεταφορά</a:t>
            </a:r>
          </a:p>
          <a:p>
            <a:r>
              <a:rPr lang="el-GR" dirty="0"/>
              <a:t>    Κόστος: 500+700=1200€</a:t>
            </a:r>
          </a:p>
          <a:p>
            <a:r>
              <a:rPr lang="el-GR" dirty="0"/>
              <a:t>    Εκπομπές </a:t>
            </a:r>
            <a:r>
              <a:rPr lang="en-US" dirty="0"/>
              <a:t>CO₂:</a:t>
            </a:r>
          </a:p>
          <a:p>
            <a:r>
              <a:rPr lang="en-US" dirty="0"/>
              <a:t>        </a:t>
            </a:r>
            <a:r>
              <a:rPr lang="el-GR" dirty="0"/>
              <a:t>Θαλάσσια μεταφορά: 1200 χλμ×8=9600 </a:t>
            </a:r>
            <a:r>
              <a:rPr lang="en-US" dirty="0"/>
              <a:t>g CO₂</a:t>
            </a:r>
          </a:p>
          <a:p>
            <a:r>
              <a:rPr lang="en-US" dirty="0"/>
              <a:t>        </a:t>
            </a:r>
            <a:r>
              <a:rPr lang="el-GR" dirty="0"/>
              <a:t>Σιδηροδρομική μεταφορά: 1200 χλμ×5=6000 </a:t>
            </a:r>
            <a:r>
              <a:rPr lang="en-US" dirty="0"/>
              <a:t>g CO₂</a:t>
            </a:r>
          </a:p>
          <a:p>
            <a:r>
              <a:rPr lang="en-US" dirty="0"/>
              <a:t>        </a:t>
            </a:r>
            <a:r>
              <a:rPr lang="el-GR" dirty="0"/>
              <a:t>Σύνολο εκπομπών </a:t>
            </a:r>
            <a:r>
              <a:rPr lang="en-US" dirty="0"/>
              <a:t>CO₂: 9600+6000=15600 g CO₂</a:t>
            </a:r>
          </a:p>
          <a:p>
            <a:r>
              <a:rPr lang="el-GR" dirty="0"/>
              <a:t>Διαδρομή 2: Αεροπορική και Οδική Μεταφορά</a:t>
            </a:r>
          </a:p>
          <a:p>
            <a:r>
              <a:rPr lang="el-GR" dirty="0"/>
              <a:t>    Κόστος: 2000+100=2100€</a:t>
            </a:r>
          </a:p>
          <a:p>
            <a:r>
              <a:rPr lang="el-GR" dirty="0"/>
              <a:t>    Εκπομπές </a:t>
            </a:r>
            <a:r>
              <a:rPr lang="en-US" dirty="0"/>
              <a:t>CO₂:</a:t>
            </a:r>
          </a:p>
          <a:p>
            <a:r>
              <a:rPr lang="en-US" dirty="0"/>
              <a:t>        </a:t>
            </a:r>
            <a:r>
              <a:rPr lang="el-GR" dirty="0"/>
              <a:t>Αεροπορική μεταφορά: 1800 χλμ×600=1080000 </a:t>
            </a:r>
            <a:r>
              <a:rPr lang="en-US" dirty="0"/>
              <a:t>g CO₂</a:t>
            </a:r>
          </a:p>
          <a:p>
            <a:r>
              <a:rPr lang="en-US" dirty="0"/>
              <a:t>        </a:t>
            </a:r>
            <a:r>
              <a:rPr lang="el-GR" dirty="0"/>
              <a:t>Οδική μεταφορά: 20 χλμ×20=400 </a:t>
            </a:r>
            <a:r>
              <a:rPr lang="en-US" dirty="0"/>
              <a:t>g CO₂</a:t>
            </a:r>
          </a:p>
          <a:p>
            <a:r>
              <a:rPr lang="en-US" dirty="0"/>
              <a:t>        </a:t>
            </a:r>
            <a:r>
              <a:rPr lang="el-GR" dirty="0"/>
              <a:t>Σύνολο εκπομπών </a:t>
            </a:r>
            <a:r>
              <a:rPr lang="en-US" dirty="0"/>
              <a:t>CO₂: 1080000+400=1080400 g CO₂</a:t>
            </a:r>
          </a:p>
        </p:txBody>
      </p:sp>
    </p:spTree>
    <p:extLst>
      <p:ext uri="{BB962C8B-B14F-4D97-AF65-F5344CB8AC3E}">
        <p14:creationId xmlns:p14="http://schemas.microsoft.com/office/powerpoint/2010/main" val="96506439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9B20E34-F010-E031-9F4E-B832E170E699}"/>
              </a:ext>
            </a:extLst>
          </p:cNvPr>
          <p:cNvSpPr>
            <a:spLocks noGrp="1"/>
          </p:cNvSpPr>
          <p:nvPr>
            <p:ph type="title"/>
          </p:nvPr>
        </p:nvSpPr>
        <p:spPr>
          <a:xfrm>
            <a:off x="1028700" y="723900"/>
            <a:ext cx="10134600" cy="642987"/>
          </a:xfrm>
        </p:spPr>
        <p:txBody>
          <a:bodyPr/>
          <a:lstStyle/>
          <a:p>
            <a:r>
              <a:rPr lang="el-GR" dirty="0"/>
              <a:t>Λύση:</a:t>
            </a:r>
            <a:endParaRPr lang="en-US" dirty="0"/>
          </a:p>
        </p:txBody>
      </p:sp>
      <p:sp>
        <p:nvSpPr>
          <p:cNvPr id="3" name="Θέση περιεχομένου 2">
            <a:extLst>
              <a:ext uri="{FF2B5EF4-FFF2-40B4-BE49-F238E27FC236}">
                <a16:creationId xmlns:a16="http://schemas.microsoft.com/office/drawing/2014/main" id="{DCC7D141-AE3C-8326-1C34-F3E573A1BDA8}"/>
              </a:ext>
            </a:extLst>
          </p:cNvPr>
          <p:cNvSpPr>
            <a:spLocks noGrp="1"/>
          </p:cNvSpPr>
          <p:nvPr>
            <p:ph idx="1"/>
          </p:nvPr>
        </p:nvSpPr>
        <p:spPr>
          <a:xfrm>
            <a:off x="1028700" y="1366887"/>
            <a:ext cx="10134600" cy="5099901"/>
          </a:xfrm>
        </p:spPr>
        <p:txBody>
          <a:bodyPr>
            <a:normAutofit fontScale="92500" lnSpcReduction="20000"/>
          </a:bodyPr>
          <a:lstStyle/>
          <a:p>
            <a:r>
              <a:rPr lang="el-GR" dirty="0"/>
              <a:t>2. Επιλογή Διαδρομής και Αξιολόγηση</a:t>
            </a:r>
          </a:p>
          <a:p>
            <a:r>
              <a:rPr lang="el-GR" dirty="0"/>
              <a:t>Σύγκριση:</a:t>
            </a:r>
          </a:p>
          <a:p>
            <a:r>
              <a:rPr lang="el-GR" dirty="0"/>
              <a:t>Διαδρομή 1 (Θαλάσσια και Σιδηροδρομική) είναι πολύ πιο οικονομική (1200€ έναντι 2100€) και έχει χαμηλότερες εκπομπές CO₂ (15600g έναντι 1080400g). Ωστόσο, χρειάζεται 36 ώρες, αφήνοντας περιθώριο 12 ώρες για πιθανές καθυστερήσεις, αλλά δεν είναι τόσο γρήγορη όσο η αεροπορική λύση.</a:t>
            </a:r>
          </a:p>
          <a:p>
            <a:r>
              <a:rPr lang="el-GR" dirty="0"/>
              <a:t>Διαδρομή 2 (Αεροπορική και Οδική) είναι πολύ πιο γρήγορη (4 ώρες συνολικά) και διασφαλίζει γρήγορη παράδοση, ιδανική για ευπαθή προϊόντα με αυστηρές απαιτήσεις χρόνου. Ωστόσο, έχει υψηλό κόστος και σημαντικά μεγαλύτερες εκπομπές CO₂.</a:t>
            </a:r>
          </a:p>
          <a:p>
            <a:endParaRPr lang="el-GR" dirty="0"/>
          </a:p>
          <a:p>
            <a:r>
              <a:rPr lang="el-GR" dirty="0"/>
              <a:t>Επιλογή:</a:t>
            </a:r>
          </a:p>
          <a:p>
            <a:r>
              <a:rPr lang="el-GR" dirty="0"/>
              <a:t>Η Διαδρομή 1 προτιμάται, εφόσον μπορεί να εξασφαλιστεί η ψύξη και παρακολούθηση. Είναι οικονομικότερη και πιο φιλική προς το περιβάλλον.</a:t>
            </a:r>
          </a:p>
          <a:p>
            <a:r>
              <a:rPr lang="el-GR" dirty="0"/>
              <a:t>Σε περίπτωση αυστηρότερου χρονικού περιορισμού, θα προτιμηθεί η Διαδρομή 2 παρά το υψηλό κόστος, για διασφάλιση της ταχύτητας.</a:t>
            </a:r>
            <a:endParaRPr lang="en-US" dirty="0"/>
          </a:p>
        </p:txBody>
      </p:sp>
    </p:spTree>
    <p:extLst>
      <p:ext uri="{BB962C8B-B14F-4D97-AF65-F5344CB8AC3E}">
        <p14:creationId xmlns:p14="http://schemas.microsoft.com/office/powerpoint/2010/main" val="183032659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9B20E34-F010-E031-9F4E-B832E170E699}"/>
              </a:ext>
            </a:extLst>
          </p:cNvPr>
          <p:cNvSpPr>
            <a:spLocks noGrp="1"/>
          </p:cNvSpPr>
          <p:nvPr>
            <p:ph type="title"/>
          </p:nvPr>
        </p:nvSpPr>
        <p:spPr>
          <a:xfrm>
            <a:off x="1028700" y="723900"/>
            <a:ext cx="10134600" cy="642987"/>
          </a:xfrm>
        </p:spPr>
        <p:txBody>
          <a:bodyPr/>
          <a:lstStyle/>
          <a:p>
            <a:r>
              <a:rPr lang="el-GR" dirty="0"/>
              <a:t>Λύση:</a:t>
            </a:r>
            <a:endParaRPr lang="en-US" dirty="0"/>
          </a:p>
        </p:txBody>
      </p:sp>
      <p:sp>
        <p:nvSpPr>
          <p:cNvPr id="3" name="Θέση περιεχομένου 2">
            <a:extLst>
              <a:ext uri="{FF2B5EF4-FFF2-40B4-BE49-F238E27FC236}">
                <a16:creationId xmlns:a16="http://schemas.microsoft.com/office/drawing/2014/main" id="{DCC7D141-AE3C-8326-1C34-F3E573A1BDA8}"/>
              </a:ext>
            </a:extLst>
          </p:cNvPr>
          <p:cNvSpPr>
            <a:spLocks noGrp="1"/>
          </p:cNvSpPr>
          <p:nvPr>
            <p:ph idx="1"/>
          </p:nvPr>
        </p:nvSpPr>
        <p:spPr>
          <a:xfrm>
            <a:off x="1028700" y="1366887"/>
            <a:ext cx="10134600" cy="5099901"/>
          </a:xfrm>
        </p:spPr>
        <p:txBody>
          <a:bodyPr>
            <a:normAutofit/>
          </a:bodyPr>
          <a:lstStyle/>
          <a:p>
            <a:r>
              <a:rPr lang="el-GR" dirty="0"/>
              <a:t>3. Προτεινόμενες Τεχνολογίες Παρακολούθησης</a:t>
            </a:r>
          </a:p>
          <a:p>
            <a:r>
              <a:rPr lang="el-GR" b="1" dirty="0"/>
              <a:t>Για τη διασφάλιση της ποιότητας</a:t>
            </a:r>
            <a:r>
              <a:rPr lang="el-GR" dirty="0"/>
              <a:t>:</a:t>
            </a:r>
          </a:p>
          <a:p>
            <a:r>
              <a:rPr lang="el-GR" u="sng" dirty="0"/>
              <a:t>Αισθητήρες </a:t>
            </a:r>
            <a:r>
              <a:rPr lang="el-GR" u="sng" dirty="0" err="1"/>
              <a:t>IoT</a:t>
            </a:r>
            <a:r>
              <a:rPr lang="el-GR" dirty="0"/>
              <a:t>: Για παρακολούθηση της θερμοκρασίας των προϊόντων σε πραγματικό χρόνο.</a:t>
            </a:r>
          </a:p>
          <a:p>
            <a:r>
              <a:rPr lang="el-GR" u="sng" dirty="0"/>
              <a:t>GPS </a:t>
            </a:r>
            <a:r>
              <a:rPr lang="el-GR" u="sng" dirty="0" err="1"/>
              <a:t>Tracking</a:t>
            </a:r>
            <a:r>
              <a:rPr lang="el-GR" dirty="0"/>
              <a:t>: Για παρακολούθηση της θέσης των εμπορευμάτων σε όλη τη διαδρομή.</a:t>
            </a:r>
          </a:p>
          <a:p>
            <a:r>
              <a:rPr lang="el-GR" u="sng" dirty="0"/>
              <a:t>RFID </a:t>
            </a:r>
            <a:r>
              <a:rPr lang="el-GR" u="sng" dirty="0" err="1"/>
              <a:t>Tags</a:t>
            </a:r>
            <a:r>
              <a:rPr lang="el-GR" dirty="0"/>
              <a:t>: Εξασφαλίζουν τη διαφάνεια στη μεταφορά και αποτρέπουν τη λανθασμένη διαχείριση σε σταθμούς μεταφόρτωσης.</a:t>
            </a:r>
          </a:p>
          <a:p>
            <a:endParaRPr lang="el-GR" dirty="0"/>
          </a:p>
          <a:p>
            <a:r>
              <a:rPr lang="el-GR" dirty="0"/>
              <a:t>Οι παραπάνω τεχνολογίες προσφέρουν ορατότητα και έλεγχο, επιτρέποντας άμεση δράση σε περίπτωση ανωμαλιών στη θερμοκρασία ή καθυστερήσεων στη διαδρομή.</a:t>
            </a:r>
            <a:endParaRPr lang="en-US" dirty="0"/>
          </a:p>
        </p:txBody>
      </p:sp>
    </p:spTree>
    <p:extLst>
      <p:ext uri="{BB962C8B-B14F-4D97-AF65-F5344CB8AC3E}">
        <p14:creationId xmlns:p14="http://schemas.microsoft.com/office/powerpoint/2010/main" val="300979435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5" name="Rectangle 8">
            <a:extLst>
              <a:ext uri="{FF2B5EF4-FFF2-40B4-BE49-F238E27FC236}">
                <a16:creationId xmlns:a16="http://schemas.microsoft.com/office/drawing/2014/main" id="{9D3B3C7E-BC2D-4436-8B03-AC421FA6678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60920" y="157606"/>
            <a:ext cx="11870161" cy="6542788"/>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6" name="Group 10">
            <a:extLst>
              <a:ext uri="{FF2B5EF4-FFF2-40B4-BE49-F238E27FC236}">
                <a16:creationId xmlns:a16="http://schemas.microsoft.com/office/drawing/2014/main" id="{79B5D0C1-066E-4C02-A6B8-59FAE4A19724}"/>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5662258" y="4240546"/>
            <a:ext cx="867485" cy="115439"/>
            <a:chOff x="8910933" y="1861308"/>
            <a:chExt cx="867485" cy="115439"/>
          </a:xfrm>
        </p:grpSpPr>
        <p:sp>
          <p:nvSpPr>
            <p:cNvPr id="27" name="Rectangle 11">
              <a:extLst>
                <a:ext uri="{FF2B5EF4-FFF2-40B4-BE49-F238E27FC236}">
                  <a16:creationId xmlns:a16="http://schemas.microsoft.com/office/drawing/2014/main" id="{D4386904-AFDC-449E-8D1B-906B305EBDA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8964825" flipH="1">
              <a:off x="9286956" y="1861308"/>
              <a:ext cx="115439" cy="115439"/>
            </a:xfrm>
            <a:prstGeom prst="rect">
              <a:avLst/>
            </a:prstGeom>
            <a:noFill/>
            <a:ln w="15875">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ffectLst>
                  <a:outerShdw blurRad="38100" dist="38100" dir="2700000" algn="tl">
                    <a:srgbClr val="000000">
                      <a:alpha val="43137"/>
                    </a:srgbClr>
                  </a:outerShdw>
                </a:effectLst>
              </a:endParaRPr>
            </a:p>
          </p:txBody>
        </p:sp>
        <p:cxnSp>
          <p:nvCxnSpPr>
            <p:cNvPr id="13" name="Straight Connector 12">
              <a:extLst>
                <a:ext uri="{FF2B5EF4-FFF2-40B4-BE49-F238E27FC236}">
                  <a16:creationId xmlns:a16="http://schemas.microsoft.com/office/drawing/2014/main" id="{F70778F2-11E8-428C-8324-479CA9D6FE92}"/>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426289" y="1919027"/>
              <a:ext cx="352129" cy="0"/>
            </a:xfrm>
            <a:prstGeom prst="line">
              <a:avLst/>
            </a:prstGeom>
            <a:ln w="15875">
              <a:solidFill>
                <a:schemeClr val="tx2"/>
              </a:solidFill>
            </a:ln>
          </p:spPr>
          <p:style>
            <a:lnRef idx="1">
              <a:schemeClr val="accent1"/>
            </a:lnRef>
            <a:fillRef idx="0">
              <a:schemeClr val="accent1"/>
            </a:fillRef>
            <a:effectRef idx="0">
              <a:schemeClr val="accent1"/>
            </a:effectRef>
            <a:fontRef idx="minor">
              <a:schemeClr val="tx1"/>
            </a:fontRef>
          </p:style>
        </p:cxnSp>
        <p:cxnSp>
          <p:nvCxnSpPr>
            <p:cNvPr id="14" name="Straight Connector 13">
              <a:extLst>
                <a:ext uri="{FF2B5EF4-FFF2-40B4-BE49-F238E27FC236}">
                  <a16:creationId xmlns:a16="http://schemas.microsoft.com/office/drawing/2014/main" id="{4A0BE89E-CB2D-48BA-A8D2-533FAAAA725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8910933" y="1919027"/>
              <a:ext cx="352129" cy="0"/>
            </a:xfrm>
            <a:prstGeom prst="line">
              <a:avLst/>
            </a:prstGeom>
            <a:ln w="15875">
              <a:solidFill>
                <a:schemeClr val="tx2"/>
              </a:solidFill>
            </a:ln>
          </p:spPr>
          <p:style>
            <a:lnRef idx="1">
              <a:schemeClr val="accent1"/>
            </a:lnRef>
            <a:fillRef idx="0">
              <a:schemeClr val="accent1"/>
            </a:fillRef>
            <a:effectRef idx="0">
              <a:schemeClr val="accent1"/>
            </a:effectRef>
            <a:fontRef idx="minor">
              <a:schemeClr val="tx1"/>
            </a:fontRef>
          </p:style>
        </p:cxnSp>
      </p:grpSp>
      <p:sp useBgFill="1">
        <p:nvSpPr>
          <p:cNvPr id="28" name="Rectangle 15">
            <a:extLst>
              <a:ext uri="{FF2B5EF4-FFF2-40B4-BE49-F238E27FC236}">
                <a16:creationId xmlns:a16="http://schemas.microsoft.com/office/drawing/2014/main" id="{4905C695-F54E-4EF8-8AEF-811D460E7AF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17">
            <a:extLst>
              <a:ext uri="{FF2B5EF4-FFF2-40B4-BE49-F238E27FC236}">
                <a16:creationId xmlns:a16="http://schemas.microsoft.com/office/drawing/2014/main" id="{485CD2A3-2099-476E-9A85-55DC735FA2B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64705" y="159026"/>
            <a:ext cx="11870161" cy="6542788"/>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Τίτλος 3">
            <a:extLst>
              <a:ext uri="{FF2B5EF4-FFF2-40B4-BE49-F238E27FC236}">
                <a16:creationId xmlns:a16="http://schemas.microsoft.com/office/drawing/2014/main" id="{2F1176C5-F5C7-2326-F31F-35753F58FB38}"/>
              </a:ext>
            </a:extLst>
          </p:cNvPr>
          <p:cNvSpPr>
            <a:spLocks noGrp="1"/>
          </p:cNvSpPr>
          <p:nvPr>
            <p:ph type="title"/>
          </p:nvPr>
        </p:nvSpPr>
        <p:spPr>
          <a:xfrm>
            <a:off x="2342270" y="1188720"/>
            <a:ext cx="7512147" cy="1955405"/>
          </a:xfrm>
        </p:spPr>
        <p:txBody>
          <a:bodyPr vert="horz" lIns="91440" tIns="45720" rIns="91440" bIns="45720" rtlCol="0" anchor="b">
            <a:normAutofit/>
          </a:bodyPr>
          <a:lstStyle/>
          <a:p>
            <a:pPr algn="ctr"/>
            <a:r>
              <a:rPr lang="en-US" sz="2800" kern="1200" cap="all" spc="390" baseline="0" dirty="0" err="1">
                <a:solidFill>
                  <a:schemeClr val="tx2"/>
                </a:solidFill>
                <a:latin typeface="+mj-lt"/>
                <a:ea typeface="+mj-ea"/>
                <a:cs typeface="+mj-cs"/>
              </a:rPr>
              <a:t>Τέλος</a:t>
            </a:r>
            <a:r>
              <a:rPr lang="en-US" sz="2800" kern="1200" cap="all" spc="390" baseline="0" dirty="0">
                <a:solidFill>
                  <a:schemeClr val="tx2"/>
                </a:solidFill>
                <a:latin typeface="+mj-lt"/>
                <a:ea typeface="+mj-ea"/>
                <a:cs typeface="+mj-cs"/>
              </a:rPr>
              <a:t> </a:t>
            </a:r>
            <a:r>
              <a:rPr lang="el-GR" sz="2800" kern="1200" cap="all" spc="390" baseline="0" dirty="0">
                <a:solidFill>
                  <a:schemeClr val="tx2"/>
                </a:solidFill>
                <a:latin typeface="+mj-lt"/>
                <a:ea typeface="+mj-ea"/>
                <a:cs typeface="+mj-cs"/>
              </a:rPr>
              <a:t>ασκήσεων</a:t>
            </a:r>
            <a:endParaRPr lang="en-US" sz="2800" kern="1200" cap="all" spc="390" baseline="0" dirty="0">
              <a:solidFill>
                <a:schemeClr val="tx2"/>
              </a:solidFill>
              <a:latin typeface="+mj-lt"/>
              <a:ea typeface="+mj-ea"/>
              <a:cs typeface="+mj-cs"/>
            </a:endParaRPr>
          </a:p>
        </p:txBody>
      </p:sp>
      <p:grpSp>
        <p:nvGrpSpPr>
          <p:cNvPr id="30" name="Group 19">
            <a:extLst>
              <a:ext uri="{FF2B5EF4-FFF2-40B4-BE49-F238E27FC236}">
                <a16:creationId xmlns:a16="http://schemas.microsoft.com/office/drawing/2014/main" id="{E92979E8-2E86-433E-A7E4-5F102E45A8EE}"/>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5662258" y="4241463"/>
            <a:ext cx="867485" cy="115439"/>
            <a:chOff x="8910933" y="1861308"/>
            <a:chExt cx="867485" cy="115439"/>
          </a:xfrm>
        </p:grpSpPr>
        <p:sp>
          <p:nvSpPr>
            <p:cNvPr id="31" name="Rectangle 20">
              <a:extLst>
                <a:ext uri="{FF2B5EF4-FFF2-40B4-BE49-F238E27FC236}">
                  <a16:creationId xmlns:a16="http://schemas.microsoft.com/office/drawing/2014/main" id="{CDDEF0D5-EF9F-43D4-BF40-27A3121E02F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8964825" flipH="1">
              <a:off x="9286956" y="1861308"/>
              <a:ext cx="115439" cy="115439"/>
            </a:xfrm>
            <a:prstGeom prst="rect">
              <a:avLst/>
            </a:prstGeom>
            <a:noFill/>
            <a:ln w="15875">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ffectLst>
                  <a:outerShdw blurRad="38100" dist="38100" dir="2700000" algn="tl">
                    <a:srgbClr val="000000">
                      <a:alpha val="43137"/>
                    </a:srgbClr>
                  </a:outerShdw>
                </a:effectLst>
              </a:endParaRPr>
            </a:p>
          </p:txBody>
        </p:sp>
        <p:cxnSp>
          <p:nvCxnSpPr>
            <p:cNvPr id="22" name="Straight Connector 21">
              <a:extLst>
                <a:ext uri="{FF2B5EF4-FFF2-40B4-BE49-F238E27FC236}">
                  <a16:creationId xmlns:a16="http://schemas.microsoft.com/office/drawing/2014/main" id="{71438B34-2B34-4614-B3B4-D099271503BB}"/>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426289" y="1919027"/>
              <a:ext cx="352129" cy="0"/>
            </a:xfrm>
            <a:prstGeom prst="line">
              <a:avLst/>
            </a:prstGeom>
            <a:ln w="15875">
              <a:solidFill>
                <a:schemeClr val="tx2"/>
              </a:solidFill>
            </a:ln>
          </p:spPr>
          <p:style>
            <a:lnRef idx="1">
              <a:schemeClr val="accent1"/>
            </a:lnRef>
            <a:fillRef idx="0">
              <a:schemeClr val="accent1"/>
            </a:fillRef>
            <a:effectRef idx="0">
              <a:schemeClr val="accent1"/>
            </a:effectRef>
            <a:fontRef idx="minor">
              <a:schemeClr val="tx1"/>
            </a:fontRef>
          </p:style>
        </p:cxnSp>
        <p:cxnSp>
          <p:nvCxnSpPr>
            <p:cNvPr id="23" name="Straight Connector 22">
              <a:extLst>
                <a:ext uri="{FF2B5EF4-FFF2-40B4-BE49-F238E27FC236}">
                  <a16:creationId xmlns:a16="http://schemas.microsoft.com/office/drawing/2014/main" id="{2C691BDB-93D3-4721-903C-45DD9590F112}"/>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8910933" y="1919027"/>
              <a:ext cx="352129" cy="0"/>
            </a:xfrm>
            <a:prstGeom prst="line">
              <a:avLst/>
            </a:prstGeom>
            <a:ln w="15875">
              <a:solidFill>
                <a:schemeClr val="tx2"/>
              </a:solidFill>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246754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p:tmPct val="10000"/>
                                  </p:iterate>
                                  <p:childTnLst>
                                    <p:set>
                                      <p:cBhvr>
                                        <p:cTn id="6" dur="1" fill="hold">
                                          <p:stCondLst>
                                            <p:cond delay="0"/>
                                          </p:stCondLst>
                                        </p:cTn>
                                        <p:tgtEl>
                                          <p:spTgt spid="4"/>
                                        </p:tgtEl>
                                        <p:attrNameLst>
                                          <p:attrName>style.visibility</p:attrName>
                                        </p:attrNameLst>
                                      </p:cBhvr>
                                      <p:to>
                                        <p:strVal val="visible"/>
                                      </p:to>
                                    </p:set>
                                    <p:animEffect transition="in" filter="fade">
                                      <p:cBhvr>
                                        <p:cTn id="7" dur="7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9D3B3C7E-BC2D-4436-8B03-AC421FA6678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60920" y="157606"/>
            <a:ext cx="11870161" cy="6542788"/>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1" name="Group 10">
            <a:extLst>
              <a:ext uri="{FF2B5EF4-FFF2-40B4-BE49-F238E27FC236}">
                <a16:creationId xmlns:a16="http://schemas.microsoft.com/office/drawing/2014/main" id="{79B5D0C1-066E-4C02-A6B8-59FAE4A19724}"/>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5662258" y="4240546"/>
            <a:ext cx="867485" cy="115439"/>
            <a:chOff x="8910933" y="1861308"/>
            <a:chExt cx="867485" cy="115439"/>
          </a:xfrm>
        </p:grpSpPr>
        <p:sp>
          <p:nvSpPr>
            <p:cNvPr id="12" name="Rectangle 11">
              <a:extLst>
                <a:ext uri="{FF2B5EF4-FFF2-40B4-BE49-F238E27FC236}">
                  <a16:creationId xmlns:a16="http://schemas.microsoft.com/office/drawing/2014/main" id="{D4386904-AFDC-449E-8D1B-906B305EBDA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8964825" flipH="1">
              <a:off x="9286956" y="1861308"/>
              <a:ext cx="115439" cy="115439"/>
            </a:xfrm>
            <a:prstGeom prst="rect">
              <a:avLst/>
            </a:prstGeom>
            <a:noFill/>
            <a:ln w="15875">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ffectLst>
                  <a:outerShdw blurRad="38100" dist="38100" dir="2700000" algn="tl">
                    <a:srgbClr val="000000">
                      <a:alpha val="43137"/>
                    </a:srgbClr>
                  </a:outerShdw>
                </a:effectLst>
              </a:endParaRPr>
            </a:p>
          </p:txBody>
        </p:sp>
        <p:cxnSp>
          <p:nvCxnSpPr>
            <p:cNvPr id="13" name="Straight Connector 12">
              <a:extLst>
                <a:ext uri="{FF2B5EF4-FFF2-40B4-BE49-F238E27FC236}">
                  <a16:creationId xmlns:a16="http://schemas.microsoft.com/office/drawing/2014/main" id="{F70778F2-11E8-428C-8324-479CA9D6FE92}"/>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426289" y="1919027"/>
              <a:ext cx="352129" cy="0"/>
            </a:xfrm>
            <a:prstGeom prst="line">
              <a:avLst/>
            </a:prstGeom>
            <a:ln w="15875">
              <a:solidFill>
                <a:schemeClr val="tx2"/>
              </a:solidFill>
            </a:ln>
          </p:spPr>
          <p:style>
            <a:lnRef idx="1">
              <a:schemeClr val="accent1"/>
            </a:lnRef>
            <a:fillRef idx="0">
              <a:schemeClr val="accent1"/>
            </a:fillRef>
            <a:effectRef idx="0">
              <a:schemeClr val="accent1"/>
            </a:effectRef>
            <a:fontRef idx="minor">
              <a:schemeClr val="tx1"/>
            </a:fontRef>
          </p:style>
        </p:cxnSp>
        <p:cxnSp>
          <p:nvCxnSpPr>
            <p:cNvPr id="14" name="Straight Connector 13">
              <a:extLst>
                <a:ext uri="{FF2B5EF4-FFF2-40B4-BE49-F238E27FC236}">
                  <a16:creationId xmlns:a16="http://schemas.microsoft.com/office/drawing/2014/main" id="{4A0BE89E-CB2D-48BA-A8D2-533FAAAA725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8910933" y="1919027"/>
              <a:ext cx="352129" cy="0"/>
            </a:xfrm>
            <a:prstGeom prst="line">
              <a:avLst/>
            </a:prstGeom>
            <a:ln w="15875">
              <a:solidFill>
                <a:schemeClr val="tx2"/>
              </a:solidFill>
            </a:ln>
          </p:spPr>
          <p:style>
            <a:lnRef idx="1">
              <a:schemeClr val="accent1"/>
            </a:lnRef>
            <a:fillRef idx="0">
              <a:schemeClr val="accent1"/>
            </a:fillRef>
            <a:effectRef idx="0">
              <a:schemeClr val="accent1"/>
            </a:effectRef>
            <a:fontRef idx="minor">
              <a:schemeClr val="tx1"/>
            </a:fontRef>
          </p:style>
        </p:cxnSp>
      </p:grpSp>
      <p:sp useBgFill="1">
        <p:nvSpPr>
          <p:cNvPr id="16" name="Rectangle 15">
            <a:extLst>
              <a:ext uri="{FF2B5EF4-FFF2-40B4-BE49-F238E27FC236}">
                <a16:creationId xmlns:a16="http://schemas.microsoft.com/office/drawing/2014/main" id="{DD8EACB7-D372-470B-B76E-A829D00310C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5">
            <a:extLst>
              <a:ext uri="{FF2B5EF4-FFF2-40B4-BE49-F238E27FC236}">
                <a16:creationId xmlns:a16="http://schemas.microsoft.com/office/drawing/2014/main" id="{FDCD62BB-F134-412E-AF5B-602B0445849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805679" y="750337"/>
            <a:ext cx="4580642" cy="5494694"/>
          </a:xfrm>
          <a:custGeom>
            <a:avLst/>
            <a:gdLst>
              <a:gd name="connsiteX0" fmla="*/ 0 w 6096000"/>
              <a:gd name="connsiteY0" fmla="*/ 0 h 6858000"/>
              <a:gd name="connsiteX1" fmla="*/ 6096000 w 6096000"/>
              <a:gd name="connsiteY1" fmla="*/ 0 h 6858000"/>
              <a:gd name="connsiteX2" fmla="*/ 6096000 w 6096000"/>
              <a:gd name="connsiteY2" fmla="*/ 6858000 h 6858000"/>
              <a:gd name="connsiteX3" fmla="*/ 0 w 6096000"/>
              <a:gd name="connsiteY3" fmla="*/ 6858000 h 6858000"/>
              <a:gd name="connsiteX4" fmla="*/ 0 w 6096000"/>
              <a:gd name="connsiteY4" fmla="*/ 0 h 6858000"/>
              <a:gd name="connsiteX0" fmla="*/ 0 w 6096000"/>
              <a:gd name="connsiteY0" fmla="*/ 0 h 6858000"/>
              <a:gd name="connsiteX1" fmla="*/ 6096000 w 6096000"/>
              <a:gd name="connsiteY1" fmla="*/ 0 h 6858000"/>
              <a:gd name="connsiteX2" fmla="*/ 6096000 w 6096000"/>
              <a:gd name="connsiteY2" fmla="*/ 6858000 h 6858000"/>
              <a:gd name="connsiteX3" fmla="*/ 3058886 w 6096000"/>
              <a:gd name="connsiteY3" fmla="*/ 6858000 h 6858000"/>
              <a:gd name="connsiteX4" fmla="*/ 0 w 6096000"/>
              <a:gd name="connsiteY4" fmla="*/ 6858000 h 6858000"/>
              <a:gd name="connsiteX5" fmla="*/ 0 w 6096000"/>
              <a:gd name="connsiteY5" fmla="*/ 0 h 6858000"/>
              <a:gd name="connsiteX0" fmla="*/ 0 w 6096000"/>
              <a:gd name="connsiteY0" fmla="*/ 0 h 6858000"/>
              <a:gd name="connsiteX1" fmla="*/ 6096000 w 6096000"/>
              <a:gd name="connsiteY1" fmla="*/ 0 h 6858000"/>
              <a:gd name="connsiteX2" fmla="*/ 6096000 w 6096000"/>
              <a:gd name="connsiteY2" fmla="*/ 6858000 h 6858000"/>
              <a:gd name="connsiteX3" fmla="*/ 3037115 w 6096000"/>
              <a:gd name="connsiteY3" fmla="*/ 5889172 h 6858000"/>
              <a:gd name="connsiteX4" fmla="*/ 0 w 6096000"/>
              <a:gd name="connsiteY4" fmla="*/ 6858000 h 6858000"/>
              <a:gd name="connsiteX5" fmla="*/ 0 w 6096000"/>
              <a:gd name="connsiteY5" fmla="*/ 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096000" h="6858000">
                <a:moveTo>
                  <a:pt x="0" y="0"/>
                </a:moveTo>
                <a:lnTo>
                  <a:pt x="6096000" y="0"/>
                </a:lnTo>
                <a:lnTo>
                  <a:pt x="6096000" y="6858000"/>
                </a:lnTo>
                <a:lnTo>
                  <a:pt x="3037115" y="5889172"/>
                </a:lnTo>
                <a:lnTo>
                  <a:pt x="0" y="6858000"/>
                </a:lnTo>
                <a:lnTo>
                  <a:pt x="0" y="0"/>
                </a:ln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Τίτλος 3">
            <a:extLst>
              <a:ext uri="{FF2B5EF4-FFF2-40B4-BE49-F238E27FC236}">
                <a16:creationId xmlns:a16="http://schemas.microsoft.com/office/drawing/2014/main" id="{5F7FFE6B-C82C-42CA-F383-A62129C27F4F}"/>
              </a:ext>
            </a:extLst>
          </p:cNvPr>
          <p:cNvSpPr>
            <a:spLocks noGrp="1"/>
          </p:cNvSpPr>
          <p:nvPr>
            <p:ph type="title"/>
          </p:nvPr>
        </p:nvSpPr>
        <p:spPr>
          <a:xfrm>
            <a:off x="4017818" y="1465558"/>
            <a:ext cx="4257964" cy="1868435"/>
          </a:xfrm>
        </p:spPr>
        <p:txBody>
          <a:bodyPr vert="horz" lIns="91440" tIns="45720" rIns="91440" bIns="45720" rtlCol="0" anchor="b">
            <a:normAutofit/>
          </a:bodyPr>
          <a:lstStyle/>
          <a:p>
            <a:pPr algn="ctr"/>
            <a:r>
              <a:rPr lang="el-GR" sz="2800" kern="1200" cap="all" spc="390" baseline="0" dirty="0">
                <a:solidFill>
                  <a:schemeClr val="tx2"/>
                </a:solidFill>
                <a:latin typeface="+mj-lt"/>
                <a:ea typeface="+mj-ea"/>
                <a:cs typeface="+mj-cs"/>
              </a:rPr>
              <a:t>ΆΣΚΗΣΗ 1</a:t>
            </a:r>
            <a:endParaRPr lang="en-US" sz="2800" kern="1200" cap="all" spc="390" baseline="0" dirty="0">
              <a:solidFill>
                <a:schemeClr val="tx2"/>
              </a:solidFill>
              <a:latin typeface="+mj-lt"/>
              <a:ea typeface="+mj-ea"/>
              <a:cs typeface="+mj-cs"/>
            </a:endParaRPr>
          </a:p>
        </p:txBody>
      </p:sp>
      <p:grpSp>
        <p:nvGrpSpPr>
          <p:cNvPr id="20" name="Group 19">
            <a:extLst>
              <a:ext uri="{FF2B5EF4-FFF2-40B4-BE49-F238E27FC236}">
                <a16:creationId xmlns:a16="http://schemas.microsoft.com/office/drawing/2014/main" id="{F1732D3A-CFF0-45BE-AD79-F83D0272C6C6}"/>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5662258" y="3851234"/>
            <a:ext cx="867485" cy="115439"/>
            <a:chOff x="8910933" y="1861308"/>
            <a:chExt cx="867485" cy="115439"/>
          </a:xfrm>
        </p:grpSpPr>
        <p:sp>
          <p:nvSpPr>
            <p:cNvPr id="21" name="Rectangle 20">
              <a:extLst>
                <a:ext uri="{FF2B5EF4-FFF2-40B4-BE49-F238E27FC236}">
                  <a16:creationId xmlns:a16="http://schemas.microsoft.com/office/drawing/2014/main" id="{C892F72C-7FB6-49C8-A402-D5DC42DB674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8964825" flipH="1">
              <a:off x="9286956" y="1861308"/>
              <a:ext cx="115439" cy="115439"/>
            </a:xfrm>
            <a:prstGeom prst="rect">
              <a:avLst/>
            </a:prstGeom>
            <a:noFill/>
            <a:ln w="15875">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2" name="Straight Connector 21">
              <a:extLst>
                <a:ext uri="{FF2B5EF4-FFF2-40B4-BE49-F238E27FC236}">
                  <a16:creationId xmlns:a16="http://schemas.microsoft.com/office/drawing/2014/main" id="{FC92C2E1-605F-49BD-8AC8-DC52B3015E39}"/>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426289" y="1919027"/>
              <a:ext cx="352129" cy="0"/>
            </a:xfrm>
            <a:prstGeom prst="line">
              <a:avLst/>
            </a:prstGeom>
            <a:ln w="15875">
              <a:solidFill>
                <a:schemeClr val="tx2"/>
              </a:solidFill>
            </a:ln>
          </p:spPr>
          <p:style>
            <a:lnRef idx="1">
              <a:schemeClr val="accent1"/>
            </a:lnRef>
            <a:fillRef idx="0">
              <a:schemeClr val="accent1"/>
            </a:fillRef>
            <a:effectRef idx="0">
              <a:schemeClr val="accent1"/>
            </a:effectRef>
            <a:fontRef idx="minor">
              <a:schemeClr val="tx1"/>
            </a:fontRef>
          </p:style>
        </p:cxnSp>
        <p:cxnSp>
          <p:nvCxnSpPr>
            <p:cNvPr id="23" name="Straight Connector 22">
              <a:extLst>
                <a:ext uri="{FF2B5EF4-FFF2-40B4-BE49-F238E27FC236}">
                  <a16:creationId xmlns:a16="http://schemas.microsoft.com/office/drawing/2014/main" id="{38BE2E0F-EE6D-4748-AB8F-724D0DDC6E00}"/>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8910933" y="1919027"/>
              <a:ext cx="352129" cy="0"/>
            </a:xfrm>
            <a:prstGeom prst="line">
              <a:avLst/>
            </a:prstGeom>
            <a:ln w="15875">
              <a:solidFill>
                <a:schemeClr val="tx2"/>
              </a:solidFill>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289087420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CDFCF89C-3531-BEC2-53C6-CFA17B89FA37}"/>
              </a:ext>
            </a:extLst>
          </p:cNvPr>
          <p:cNvSpPr>
            <a:spLocks noGrp="1"/>
          </p:cNvSpPr>
          <p:nvPr>
            <p:ph idx="1"/>
          </p:nvPr>
        </p:nvSpPr>
        <p:spPr>
          <a:xfrm>
            <a:off x="1028700" y="273377"/>
            <a:ext cx="10134600" cy="5810734"/>
          </a:xfrm>
        </p:spPr>
        <p:txBody>
          <a:bodyPr>
            <a:normAutofit/>
          </a:bodyPr>
          <a:lstStyle/>
          <a:p>
            <a:r>
              <a:rPr lang="el-GR" b="1" dirty="0"/>
              <a:t>Άσκηση 1: Επιλογή Βέλτιστης Διαδρομής και Μέσου Μεταφοράς</a:t>
            </a:r>
          </a:p>
          <a:p>
            <a:endParaRPr lang="el-GR" dirty="0"/>
          </a:p>
          <a:p>
            <a:r>
              <a:rPr lang="el-GR" b="1" dirty="0"/>
              <a:t>Σενάριο: </a:t>
            </a:r>
            <a:r>
              <a:rPr lang="el-GR" dirty="0"/>
              <a:t>Μια εταιρεία πρέπει να μεταφέρει φαρμακευτικά προϊόντα από τη Βαρκελώνη στη Φρανκφούρτη, τα οποία είναι ευαίσθητα στη θερμοκρασία και πρέπει να φτάσουν εντός </a:t>
            </a:r>
            <a:r>
              <a:rPr lang="el-GR" u="sng" dirty="0"/>
              <a:t>48 ωρών</a:t>
            </a:r>
            <a:r>
              <a:rPr lang="el-GR" dirty="0"/>
              <a:t>. Τα διαθέσιμα μέσα είναι:</a:t>
            </a:r>
          </a:p>
          <a:p>
            <a:pPr marL="342900" indent="-342900">
              <a:buFont typeface="Arial" panose="020B0604020202020204" pitchFamily="34" charset="0"/>
              <a:buChar char="•"/>
            </a:pPr>
            <a:r>
              <a:rPr lang="el-GR" dirty="0"/>
              <a:t>Οδική μεταφορά με φορτηγό-ψυγείο (διάρκεια: 20 ώρες, κόστος: 1200€).</a:t>
            </a:r>
          </a:p>
          <a:p>
            <a:pPr marL="342900" indent="-342900">
              <a:buFont typeface="Arial" panose="020B0604020202020204" pitchFamily="34" charset="0"/>
              <a:buChar char="•"/>
            </a:pPr>
            <a:r>
              <a:rPr lang="el-GR" dirty="0"/>
              <a:t>Αεροπορική μεταφορά (διάρκεια: 3 ώρες, κόστος: 3000€, +120€ για ειδική συσκευασία ψύξης).</a:t>
            </a:r>
          </a:p>
          <a:p>
            <a:r>
              <a:rPr lang="el-GR" b="1" dirty="0"/>
              <a:t>Ερωτήσεις</a:t>
            </a:r>
            <a:r>
              <a:rPr lang="el-GR" dirty="0"/>
              <a:t>:</a:t>
            </a:r>
          </a:p>
          <a:p>
            <a:pPr marL="342900" indent="-342900">
              <a:buFont typeface="Arial" panose="020B0604020202020204" pitchFamily="34" charset="0"/>
              <a:buChar char="•"/>
            </a:pPr>
            <a:r>
              <a:rPr lang="el-GR" dirty="0"/>
              <a:t>Ποιο μέσο μεταφοράς πρέπει να επιλέξει η εταιρεία, λαμβάνοντας υπόψη τον χρόνο και το κόστος;</a:t>
            </a:r>
          </a:p>
          <a:p>
            <a:pPr marL="342900" indent="-342900">
              <a:buFont typeface="Arial" panose="020B0604020202020204" pitchFamily="34" charset="0"/>
              <a:buChar char="•"/>
            </a:pPr>
            <a:r>
              <a:rPr lang="el-GR" dirty="0"/>
              <a:t>Πώς διαφοροποιείται η επιλογή αν ο χρόνος παράδοσης μειωθεί σε 18 ώρες;</a:t>
            </a:r>
            <a:endParaRPr lang="en-US" dirty="0"/>
          </a:p>
        </p:txBody>
      </p:sp>
    </p:spTree>
    <p:extLst>
      <p:ext uri="{BB962C8B-B14F-4D97-AF65-F5344CB8AC3E}">
        <p14:creationId xmlns:p14="http://schemas.microsoft.com/office/powerpoint/2010/main" val="428196750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9D3B3C7E-BC2D-4436-8B03-AC421FA6678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60920" y="157606"/>
            <a:ext cx="11870161" cy="6542788"/>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1" name="Group 10">
            <a:extLst>
              <a:ext uri="{FF2B5EF4-FFF2-40B4-BE49-F238E27FC236}">
                <a16:creationId xmlns:a16="http://schemas.microsoft.com/office/drawing/2014/main" id="{79B5D0C1-066E-4C02-A6B8-59FAE4A19724}"/>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5662258" y="4240546"/>
            <a:ext cx="867485" cy="115439"/>
            <a:chOff x="8910933" y="1861308"/>
            <a:chExt cx="867485" cy="115439"/>
          </a:xfrm>
        </p:grpSpPr>
        <p:sp>
          <p:nvSpPr>
            <p:cNvPr id="12" name="Rectangle 11">
              <a:extLst>
                <a:ext uri="{FF2B5EF4-FFF2-40B4-BE49-F238E27FC236}">
                  <a16:creationId xmlns:a16="http://schemas.microsoft.com/office/drawing/2014/main" id="{D4386904-AFDC-449E-8D1B-906B305EBDA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8964825" flipH="1">
              <a:off x="9286956" y="1861308"/>
              <a:ext cx="115439" cy="115439"/>
            </a:xfrm>
            <a:prstGeom prst="rect">
              <a:avLst/>
            </a:prstGeom>
            <a:noFill/>
            <a:ln w="15875">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ffectLst>
                  <a:outerShdw blurRad="38100" dist="38100" dir="2700000" algn="tl">
                    <a:srgbClr val="000000">
                      <a:alpha val="43137"/>
                    </a:srgbClr>
                  </a:outerShdw>
                </a:effectLst>
              </a:endParaRPr>
            </a:p>
          </p:txBody>
        </p:sp>
        <p:cxnSp>
          <p:nvCxnSpPr>
            <p:cNvPr id="13" name="Straight Connector 12">
              <a:extLst>
                <a:ext uri="{FF2B5EF4-FFF2-40B4-BE49-F238E27FC236}">
                  <a16:creationId xmlns:a16="http://schemas.microsoft.com/office/drawing/2014/main" id="{F70778F2-11E8-428C-8324-479CA9D6FE92}"/>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426289" y="1919027"/>
              <a:ext cx="352129" cy="0"/>
            </a:xfrm>
            <a:prstGeom prst="line">
              <a:avLst/>
            </a:prstGeom>
            <a:ln w="15875">
              <a:solidFill>
                <a:schemeClr val="tx2"/>
              </a:solidFill>
            </a:ln>
          </p:spPr>
          <p:style>
            <a:lnRef idx="1">
              <a:schemeClr val="accent1"/>
            </a:lnRef>
            <a:fillRef idx="0">
              <a:schemeClr val="accent1"/>
            </a:fillRef>
            <a:effectRef idx="0">
              <a:schemeClr val="accent1"/>
            </a:effectRef>
            <a:fontRef idx="minor">
              <a:schemeClr val="tx1"/>
            </a:fontRef>
          </p:style>
        </p:cxnSp>
        <p:cxnSp>
          <p:nvCxnSpPr>
            <p:cNvPr id="14" name="Straight Connector 13">
              <a:extLst>
                <a:ext uri="{FF2B5EF4-FFF2-40B4-BE49-F238E27FC236}">
                  <a16:creationId xmlns:a16="http://schemas.microsoft.com/office/drawing/2014/main" id="{4A0BE89E-CB2D-48BA-A8D2-533FAAAA725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8910933" y="1919027"/>
              <a:ext cx="352129" cy="0"/>
            </a:xfrm>
            <a:prstGeom prst="line">
              <a:avLst/>
            </a:prstGeom>
            <a:ln w="15875">
              <a:solidFill>
                <a:schemeClr val="tx2"/>
              </a:solidFill>
            </a:ln>
          </p:spPr>
          <p:style>
            <a:lnRef idx="1">
              <a:schemeClr val="accent1"/>
            </a:lnRef>
            <a:fillRef idx="0">
              <a:schemeClr val="accent1"/>
            </a:fillRef>
            <a:effectRef idx="0">
              <a:schemeClr val="accent1"/>
            </a:effectRef>
            <a:fontRef idx="minor">
              <a:schemeClr val="tx1"/>
            </a:fontRef>
          </p:style>
        </p:cxnSp>
      </p:grpSp>
      <p:sp useBgFill="1">
        <p:nvSpPr>
          <p:cNvPr id="16" name="Rectangle 15">
            <a:extLst>
              <a:ext uri="{FF2B5EF4-FFF2-40B4-BE49-F238E27FC236}">
                <a16:creationId xmlns:a16="http://schemas.microsoft.com/office/drawing/2014/main" id="{DD8EACB7-D372-470B-B76E-A829D00310C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5">
            <a:extLst>
              <a:ext uri="{FF2B5EF4-FFF2-40B4-BE49-F238E27FC236}">
                <a16:creationId xmlns:a16="http://schemas.microsoft.com/office/drawing/2014/main" id="{FDCD62BB-F134-412E-AF5B-602B0445849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805679" y="750337"/>
            <a:ext cx="4580642" cy="5494694"/>
          </a:xfrm>
          <a:custGeom>
            <a:avLst/>
            <a:gdLst>
              <a:gd name="connsiteX0" fmla="*/ 0 w 6096000"/>
              <a:gd name="connsiteY0" fmla="*/ 0 h 6858000"/>
              <a:gd name="connsiteX1" fmla="*/ 6096000 w 6096000"/>
              <a:gd name="connsiteY1" fmla="*/ 0 h 6858000"/>
              <a:gd name="connsiteX2" fmla="*/ 6096000 w 6096000"/>
              <a:gd name="connsiteY2" fmla="*/ 6858000 h 6858000"/>
              <a:gd name="connsiteX3" fmla="*/ 0 w 6096000"/>
              <a:gd name="connsiteY3" fmla="*/ 6858000 h 6858000"/>
              <a:gd name="connsiteX4" fmla="*/ 0 w 6096000"/>
              <a:gd name="connsiteY4" fmla="*/ 0 h 6858000"/>
              <a:gd name="connsiteX0" fmla="*/ 0 w 6096000"/>
              <a:gd name="connsiteY0" fmla="*/ 0 h 6858000"/>
              <a:gd name="connsiteX1" fmla="*/ 6096000 w 6096000"/>
              <a:gd name="connsiteY1" fmla="*/ 0 h 6858000"/>
              <a:gd name="connsiteX2" fmla="*/ 6096000 w 6096000"/>
              <a:gd name="connsiteY2" fmla="*/ 6858000 h 6858000"/>
              <a:gd name="connsiteX3" fmla="*/ 3058886 w 6096000"/>
              <a:gd name="connsiteY3" fmla="*/ 6858000 h 6858000"/>
              <a:gd name="connsiteX4" fmla="*/ 0 w 6096000"/>
              <a:gd name="connsiteY4" fmla="*/ 6858000 h 6858000"/>
              <a:gd name="connsiteX5" fmla="*/ 0 w 6096000"/>
              <a:gd name="connsiteY5" fmla="*/ 0 h 6858000"/>
              <a:gd name="connsiteX0" fmla="*/ 0 w 6096000"/>
              <a:gd name="connsiteY0" fmla="*/ 0 h 6858000"/>
              <a:gd name="connsiteX1" fmla="*/ 6096000 w 6096000"/>
              <a:gd name="connsiteY1" fmla="*/ 0 h 6858000"/>
              <a:gd name="connsiteX2" fmla="*/ 6096000 w 6096000"/>
              <a:gd name="connsiteY2" fmla="*/ 6858000 h 6858000"/>
              <a:gd name="connsiteX3" fmla="*/ 3037115 w 6096000"/>
              <a:gd name="connsiteY3" fmla="*/ 5889172 h 6858000"/>
              <a:gd name="connsiteX4" fmla="*/ 0 w 6096000"/>
              <a:gd name="connsiteY4" fmla="*/ 6858000 h 6858000"/>
              <a:gd name="connsiteX5" fmla="*/ 0 w 6096000"/>
              <a:gd name="connsiteY5" fmla="*/ 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096000" h="6858000">
                <a:moveTo>
                  <a:pt x="0" y="0"/>
                </a:moveTo>
                <a:lnTo>
                  <a:pt x="6096000" y="0"/>
                </a:lnTo>
                <a:lnTo>
                  <a:pt x="6096000" y="6858000"/>
                </a:lnTo>
                <a:lnTo>
                  <a:pt x="3037115" y="5889172"/>
                </a:lnTo>
                <a:lnTo>
                  <a:pt x="0" y="6858000"/>
                </a:lnTo>
                <a:lnTo>
                  <a:pt x="0" y="0"/>
                </a:ln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Τίτλος 3">
            <a:extLst>
              <a:ext uri="{FF2B5EF4-FFF2-40B4-BE49-F238E27FC236}">
                <a16:creationId xmlns:a16="http://schemas.microsoft.com/office/drawing/2014/main" id="{5F7FFE6B-C82C-42CA-F383-A62129C27F4F}"/>
              </a:ext>
            </a:extLst>
          </p:cNvPr>
          <p:cNvSpPr>
            <a:spLocks noGrp="1"/>
          </p:cNvSpPr>
          <p:nvPr>
            <p:ph type="title"/>
          </p:nvPr>
        </p:nvSpPr>
        <p:spPr>
          <a:xfrm>
            <a:off x="4017818" y="1465558"/>
            <a:ext cx="4257964" cy="1868435"/>
          </a:xfrm>
        </p:spPr>
        <p:txBody>
          <a:bodyPr vert="horz" lIns="91440" tIns="45720" rIns="91440" bIns="45720" rtlCol="0" anchor="b">
            <a:normAutofit/>
          </a:bodyPr>
          <a:lstStyle/>
          <a:p>
            <a:pPr algn="ctr"/>
            <a:r>
              <a:rPr lang="el-GR" sz="2800" kern="1200" cap="all" spc="390" baseline="0" dirty="0">
                <a:solidFill>
                  <a:schemeClr val="tx2"/>
                </a:solidFill>
                <a:latin typeface="+mj-lt"/>
                <a:ea typeface="+mj-ea"/>
                <a:cs typeface="+mj-cs"/>
              </a:rPr>
              <a:t>ΆΣΚΗΣΗ 2</a:t>
            </a:r>
            <a:endParaRPr lang="en-US" sz="2800" kern="1200" cap="all" spc="390" baseline="0" dirty="0">
              <a:solidFill>
                <a:schemeClr val="tx2"/>
              </a:solidFill>
              <a:latin typeface="+mj-lt"/>
              <a:ea typeface="+mj-ea"/>
              <a:cs typeface="+mj-cs"/>
            </a:endParaRPr>
          </a:p>
        </p:txBody>
      </p:sp>
      <p:grpSp>
        <p:nvGrpSpPr>
          <p:cNvPr id="20" name="Group 19">
            <a:extLst>
              <a:ext uri="{FF2B5EF4-FFF2-40B4-BE49-F238E27FC236}">
                <a16:creationId xmlns:a16="http://schemas.microsoft.com/office/drawing/2014/main" id="{F1732D3A-CFF0-45BE-AD79-F83D0272C6C6}"/>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5662258" y="3851234"/>
            <a:ext cx="867485" cy="115439"/>
            <a:chOff x="8910933" y="1861308"/>
            <a:chExt cx="867485" cy="115439"/>
          </a:xfrm>
        </p:grpSpPr>
        <p:sp>
          <p:nvSpPr>
            <p:cNvPr id="21" name="Rectangle 20">
              <a:extLst>
                <a:ext uri="{FF2B5EF4-FFF2-40B4-BE49-F238E27FC236}">
                  <a16:creationId xmlns:a16="http://schemas.microsoft.com/office/drawing/2014/main" id="{C892F72C-7FB6-49C8-A402-D5DC42DB674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8964825" flipH="1">
              <a:off x="9286956" y="1861308"/>
              <a:ext cx="115439" cy="115439"/>
            </a:xfrm>
            <a:prstGeom prst="rect">
              <a:avLst/>
            </a:prstGeom>
            <a:noFill/>
            <a:ln w="15875">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2" name="Straight Connector 21">
              <a:extLst>
                <a:ext uri="{FF2B5EF4-FFF2-40B4-BE49-F238E27FC236}">
                  <a16:creationId xmlns:a16="http://schemas.microsoft.com/office/drawing/2014/main" id="{FC92C2E1-605F-49BD-8AC8-DC52B3015E39}"/>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426289" y="1919027"/>
              <a:ext cx="352129" cy="0"/>
            </a:xfrm>
            <a:prstGeom prst="line">
              <a:avLst/>
            </a:prstGeom>
            <a:ln w="15875">
              <a:solidFill>
                <a:schemeClr val="tx2"/>
              </a:solidFill>
            </a:ln>
          </p:spPr>
          <p:style>
            <a:lnRef idx="1">
              <a:schemeClr val="accent1"/>
            </a:lnRef>
            <a:fillRef idx="0">
              <a:schemeClr val="accent1"/>
            </a:fillRef>
            <a:effectRef idx="0">
              <a:schemeClr val="accent1"/>
            </a:effectRef>
            <a:fontRef idx="minor">
              <a:schemeClr val="tx1"/>
            </a:fontRef>
          </p:style>
        </p:cxnSp>
        <p:cxnSp>
          <p:nvCxnSpPr>
            <p:cNvPr id="23" name="Straight Connector 22">
              <a:extLst>
                <a:ext uri="{FF2B5EF4-FFF2-40B4-BE49-F238E27FC236}">
                  <a16:creationId xmlns:a16="http://schemas.microsoft.com/office/drawing/2014/main" id="{38BE2E0F-EE6D-4748-AB8F-724D0DDC6E00}"/>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8910933" y="1919027"/>
              <a:ext cx="352129" cy="0"/>
            </a:xfrm>
            <a:prstGeom prst="line">
              <a:avLst/>
            </a:prstGeom>
            <a:ln w="15875">
              <a:solidFill>
                <a:schemeClr val="tx2"/>
              </a:solidFill>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97942881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CDFCF89C-3531-BEC2-53C6-CFA17B89FA37}"/>
              </a:ext>
            </a:extLst>
          </p:cNvPr>
          <p:cNvSpPr>
            <a:spLocks noGrp="1"/>
          </p:cNvSpPr>
          <p:nvPr>
            <p:ph idx="1"/>
          </p:nvPr>
        </p:nvSpPr>
        <p:spPr>
          <a:xfrm>
            <a:off x="1028700" y="320511"/>
            <a:ext cx="10134600" cy="5810734"/>
          </a:xfrm>
        </p:spPr>
        <p:txBody>
          <a:bodyPr>
            <a:normAutofit/>
          </a:bodyPr>
          <a:lstStyle/>
          <a:p>
            <a:r>
              <a:rPr lang="el-GR" b="1" dirty="0"/>
              <a:t>Άσκηση 2: Υπολογισμός Συνολικού Κόστους </a:t>
            </a:r>
            <a:r>
              <a:rPr lang="el-GR" b="1" dirty="0" err="1"/>
              <a:t>Διατροπικής</a:t>
            </a:r>
            <a:r>
              <a:rPr lang="el-GR" b="1" dirty="0"/>
              <a:t> Διαδρομής</a:t>
            </a:r>
          </a:p>
          <a:p>
            <a:endParaRPr lang="el-GR" dirty="0"/>
          </a:p>
          <a:p>
            <a:r>
              <a:rPr lang="el-GR" b="1" dirty="0"/>
              <a:t>Σενάριο</a:t>
            </a:r>
            <a:r>
              <a:rPr lang="el-GR" dirty="0"/>
              <a:t>: Μια αποστολή από τη Σιγκαπούρη στη Μαδρίτη περιλαμβάνει τα εξής στάδια:</a:t>
            </a:r>
          </a:p>
          <a:p>
            <a:pPr marL="342900" indent="-342900">
              <a:buFont typeface="Arial" panose="020B0604020202020204" pitchFamily="34" charset="0"/>
              <a:buChar char="•"/>
            </a:pPr>
            <a:r>
              <a:rPr lang="el-GR" dirty="0"/>
              <a:t>Θαλάσσια μεταφορά από Σιγκαπούρη στο Αμβούργο (διάρκεια: 18 ημέρες, κόστος: 5000€).</a:t>
            </a:r>
          </a:p>
          <a:p>
            <a:pPr marL="342900" indent="-342900">
              <a:buFont typeface="Arial" panose="020B0604020202020204" pitchFamily="34" charset="0"/>
              <a:buChar char="•"/>
            </a:pPr>
            <a:r>
              <a:rPr lang="el-GR" dirty="0"/>
              <a:t>Σιδηροδρομική μεταφορά από το Αμβούργο στη Μαδρίτη (διάρκεια: 3 ημέρες, κόστος: 800€).</a:t>
            </a:r>
          </a:p>
          <a:p>
            <a:pPr marL="342900" indent="-342900">
              <a:buFont typeface="Arial" panose="020B0604020202020204" pitchFamily="34" charset="0"/>
              <a:buChar char="•"/>
            </a:pPr>
            <a:r>
              <a:rPr lang="el-GR" dirty="0"/>
              <a:t>Χερσαία μεταφορά από την αποθήκη της Μαδρίτης στο τελικό σημείο παράδοσης (διάρκεια: 4 ώρες, κόστος: 150€).</a:t>
            </a:r>
          </a:p>
          <a:p>
            <a:r>
              <a:rPr lang="el-GR" dirty="0"/>
              <a:t>Ερωτήσεις:</a:t>
            </a:r>
          </a:p>
          <a:p>
            <a:pPr marL="342900" indent="-342900">
              <a:buFont typeface="Arial" panose="020B0604020202020204" pitchFamily="34" charset="0"/>
              <a:buChar char="•"/>
            </a:pPr>
            <a:r>
              <a:rPr lang="el-GR" dirty="0"/>
              <a:t>Υπολογίστε το συνολικό κόστος και τη συνολική διάρκεια της διαδρομής.</a:t>
            </a:r>
          </a:p>
          <a:p>
            <a:pPr marL="342900" indent="-342900">
              <a:buFont typeface="Arial" panose="020B0604020202020204" pitchFamily="34" charset="0"/>
              <a:buChar char="•"/>
            </a:pPr>
            <a:r>
              <a:rPr lang="el-GR" dirty="0"/>
              <a:t>Αν υποτεθεί ότι υπάρχει ανάγκη για μείωση κόστους κατά 10%, προτείνετε ποια εναλλακτική θα μπορούσε να χρησιμοποιηθεί και γιατί.</a:t>
            </a:r>
            <a:endParaRPr lang="en-US" dirty="0"/>
          </a:p>
        </p:txBody>
      </p:sp>
    </p:spTree>
    <p:extLst>
      <p:ext uri="{BB962C8B-B14F-4D97-AF65-F5344CB8AC3E}">
        <p14:creationId xmlns:p14="http://schemas.microsoft.com/office/powerpoint/2010/main" val="397489869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9D3B3C7E-BC2D-4436-8B03-AC421FA6678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60920" y="157606"/>
            <a:ext cx="11870161" cy="6542788"/>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1" name="Group 10">
            <a:extLst>
              <a:ext uri="{FF2B5EF4-FFF2-40B4-BE49-F238E27FC236}">
                <a16:creationId xmlns:a16="http://schemas.microsoft.com/office/drawing/2014/main" id="{79B5D0C1-066E-4C02-A6B8-59FAE4A19724}"/>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5662258" y="4240546"/>
            <a:ext cx="867485" cy="115439"/>
            <a:chOff x="8910933" y="1861308"/>
            <a:chExt cx="867485" cy="115439"/>
          </a:xfrm>
        </p:grpSpPr>
        <p:sp>
          <p:nvSpPr>
            <p:cNvPr id="12" name="Rectangle 11">
              <a:extLst>
                <a:ext uri="{FF2B5EF4-FFF2-40B4-BE49-F238E27FC236}">
                  <a16:creationId xmlns:a16="http://schemas.microsoft.com/office/drawing/2014/main" id="{D4386904-AFDC-449E-8D1B-906B305EBDA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8964825" flipH="1">
              <a:off x="9286956" y="1861308"/>
              <a:ext cx="115439" cy="115439"/>
            </a:xfrm>
            <a:prstGeom prst="rect">
              <a:avLst/>
            </a:prstGeom>
            <a:noFill/>
            <a:ln w="15875">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ffectLst>
                  <a:outerShdw blurRad="38100" dist="38100" dir="2700000" algn="tl">
                    <a:srgbClr val="000000">
                      <a:alpha val="43137"/>
                    </a:srgbClr>
                  </a:outerShdw>
                </a:effectLst>
              </a:endParaRPr>
            </a:p>
          </p:txBody>
        </p:sp>
        <p:cxnSp>
          <p:nvCxnSpPr>
            <p:cNvPr id="13" name="Straight Connector 12">
              <a:extLst>
                <a:ext uri="{FF2B5EF4-FFF2-40B4-BE49-F238E27FC236}">
                  <a16:creationId xmlns:a16="http://schemas.microsoft.com/office/drawing/2014/main" id="{F70778F2-11E8-428C-8324-479CA9D6FE92}"/>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426289" y="1919027"/>
              <a:ext cx="352129" cy="0"/>
            </a:xfrm>
            <a:prstGeom prst="line">
              <a:avLst/>
            </a:prstGeom>
            <a:ln w="15875">
              <a:solidFill>
                <a:schemeClr val="tx2"/>
              </a:solidFill>
            </a:ln>
          </p:spPr>
          <p:style>
            <a:lnRef idx="1">
              <a:schemeClr val="accent1"/>
            </a:lnRef>
            <a:fillRef idx="0">
              <a:schemeClr val="accent1"/>
            </a:fillRef>
            <a:effectRef idx="0">
              <a:schemeClr val="accent1"/>
            </a:effectRef>
            <a:fontRef idx="minor">
              <a:schemeClr val="tx1"/>
            </a:fontRef>
          </p:style>
        </p:cxnSp>
        <p:cxnSp>
          <p:nvCxnSpPr>
            <p:cNvPr id="14" name="Straight Connector 13">
              <a:extLst>
                <a:ext uri="{FF2B5EF4-FFF2-40B4-BE49-F238E27FC236}">
                  <a16:creationId xmlns:a16="http://schemas.microsoft.com/office/drawing/2014/main" id="{4A0BE89E-CB2D-48BA-A8D2-533FAAAA725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8910933" y="1919027"/>
              <a:ext cx="352129" cy="0"/>
            </a:xfrm>
            <a:prstGeom prst="line">
              <a:avLst/>
            </a:prstGeom>
            <a:ln w="15875">
              <a:solidFill>
                <a:schemeClr val="tx2"/>
              </a:solidFill>
            </a:ln>
          </p:spPr>
          <p:style>
            <a:lnRef idx="1">
              <a:schemeClr val="accent1"/>
            </a:lnRef>
            <a:fillRef idx="0">
              <a:schemeClr val="accent1"/>
            </a:fillRef>
            <a:effectRef idx="0">
              <a:schemeClr val="accent1"/>
            </a:effectRef>
            <a:fontRef idx="minor">
              <a:schemeClr val="tx1"/>
            </a:fontRef>
          </p:style>
        </p:cxnSp>
      </p:grpSp>
      <p:sp useBgFill="1">
        <p:nvSpPr>
          <p:cNvPr id="16" name="Rectangle 15">
            <a:extLst>
              <a:ext uri="{FF2B5EF4-FFF2-40B4-BE49-F238E27FC236}">
                <a16:creationId xmlns:a16="http://schemas.microsoft.com/office/drawing/2014/main" id="{DD8EACB7-D372-470B-B76E-A829D00310C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5">
            <a:extLst>
              <a:ext uri="{FF2B5EF4-FFF2-40B4-BE49-F238E27FC236}">
                <a16:creationId xmlns:a16="http://schemas.microsoft.com/office/drawing/2014/main" id="{FDCD62BB-F134-412E-AF5B-602B0445849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805679" y="750337"/>
            <a:ext cx="4580642" cy="5494694"/>
          </a:xfrm>
          <a:custGeom>
            <a:avLst/>
            <a:gdLst>
              <a:gd name="connsiteX0" fmla="*/ 0 w 6096000"/>
              <a:gd name="connsiteY0" fmla="*/ 0 h 6858000"/>
              <a:gd name="connsiteX1" fmla="*/ 6096000 w 6096000"/>
              <a:gd name="connsiteY1" fmla="*/ 0 h 6858000"/>
              <a:gd name="connsiteX2" fmla="*/ 6096000 w 6096000"/>
              <a:gd name="connsiteY2" fmla="*/ 6858000 h 6858000"/>
              <a:gd name="connsiteX3" fmla="*/ 0 w 6096000"/>
              <a:gd name="connsiteY3" fmla="*/ 6858000 h 6858000"/>
              <a:gd name="connsiteX4" fmla="*/ 0 w 6096000"/>
              <a:gd name="connsiteY4" fmla="*/ 0 h 6858000"/>
              <a:gd name="connsiteX0" fmla="*/ 0 w 6096000"/>
              <a:gd name="connsiteY0" fmla="*/ 0 h 6858000"/>
              <a:gd name="connsiteX1" fmla="*/ 6096000 w 6096000"/>
              <a:gd name="connsiteY1" fmla="*/ 0 h 6858000"/>
              <a:gd name="connsiteX2" fmla="*/ 6096000 w 6096000"/>
              <a:gd name="connsiteY2" fmla="*/ 6858000 h 6858000"/>
              <a:gd name="connsiteX3" fmla="*/ 3058886 w 6096000"/>
              <a:gd name="connsiteY3" fmla="*/ 6858000 h 6858000"/>
              <a:gd name="connsiteX4" fmla="*/ 0 w 6096000"/>
              <a:gd name="connsiteY4" fmla="*/ 6858000 h 6858000"/>
              <a:gd name="connsiteX5" fmla="*/ 0 w 6096000"/>
              <a:gd name="connsiteY5" fmla="*/ 0 h 6858000"/>
              <a:gd name="connsiteX0" fmla="*/ 0 w 6096000"/>
              <a:gd name="connsiteY0" fmla="*/ 0 h 6858000"/>
              <a:gd name="connsiteX1" fmla="*/ 6096000 w 6096000"/>
              <a:gd name="connsiteY1" fmla="*/ 0 h 6858000"/>
              <a:gd name="connsiteX2" fmla="*/ 6096000 w 6096000"/>
              <a:gd name="connsiteY2" fmla="*/ 6858000 h 6858000"/>
              <a:gd name="connsiteX3" fmla="*/ 3037115 w 6096000"/>
              <a:gd name="connsiteY3" fmla="*/ 5889172 h 6858000"/>
              <a:gd name="connsiteX4" fmla="*/ 0 w 6096000"/>
              <a:gd name="connsiteY4" fmla="*/ 6858000 h 6858000"/>
              <a:gd name="connsiteX5" fmla="*/ 0 w 6096000"/>
              <a:gd name="connsiteY5" fmla="*/ 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096000" h="6858000">
                <a:moveTo>
                  <a:pt x="0" y="0"/>
                </a:moveTo>
                <a:lnTo>
                  <a:pt x="6096000" y="0"/>
                </a:lnTo>
                <a:lnTo>
                  <a:pt x="6096000" y="6858000"/>
                </a:lnTo>
                <a:lnTo>
                  <a:pt x="3037115" y="5889172"/>
                </a:lnTo>
                <a:lnTo>
                  <a:pt x="0" y="6858000"/>
                </a:lnTo>
                <a:lnTo>
                  <a:pt x="0" y="0"/>
                </a:ln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Τίτλος 3">
            <a:extLst>
              <a:ext uri="{FF2B5EF4-FFF2-40B4-BE49-F238E27FC236}">
                <a16:creationId xmlns:a16="http://schemas.microsoft.com/office/drawing/2014/main" id="{5F7FFE6B-C82C-42CA-F383-A62129C27F4F}"/>
              </a:ext>
            </a:extLst>
          </p:cNvPr>
          <p:cNvSpPr>
            <a:spLocks noGrp="1"/>
          </p:cNvSpPr>
          <p:nvPr>
            <p:ph type="title"/>
          </p:nvPr>
        </p:nvSpPr>
        <p:spPr>
          <a:xfrm>
            <a:off x="4017818" y="1465558"/>
            <a:ext cx="4257964" cy="1868435"/>
          </a:xfrm>
        </p:spPr>
        <p:txBody>
          <a:bodyPr vert="horz" lIns="91440" tIns="45720" rIns="91440" bIns="45720" rtlCol="0" anchor="b">
            <a:normAutofit/>
          </a:bodyPr>
          <a:lstStyle/>
          <a:p>
            <a:pPr algn="ctr"/>
            <a:r>
              <a:rPr lang="el-GR" sz="2800" kern="1200" cap="all" spc="390" baseline="0" dirty="0">
                <a:solidFill>
                  <a:schemeClr val="tx2"/>
                </a:solidFill>
                <a:latin typeface="+mj-lt"/>
                <a:ea typeface="+mj-ea"/>
                <a:cs typeface="+mj-cs"/>
              </a:rPr>
              <a:t>ΆΣΚΗΣΗ 3</a:t>
            </a:r>
            <a:endParaRPr lang="en-US" sz="2800" kern="1200" cap="all" spc="390" baseline="0" dirty="0">
              <a:solidFill>
                <a:schemeClr val="tx2"/>
              </a:solidFill>
              <a:latin typeface="+mj-lt"/>
              <a:ea typeface="+mj-ea"/>
              <a:cs typeface="+mj-cs"/>
            </a:endParaRPr>
          </a:p>
        </p:txBody>
      </p:sp>
      <p:grpSp>
        <p:nvGrpSpPr>
          <p:cNvPr id="20" name="Group 19">
            <a:extLst>
              <a:ext uri="{FF2B5EF4-FFF2-40B4-BE49-F238E27FC236}">
                <a16:creationId xmlns:a16="http://schemas.microsoft.com/office/drawing/2014/main" id="{F1732D3A-CFF0-45BE-AD79-F83D0272C6C6}"/>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5662258" y="3851234"/>
            <a:ext cx="867485" cy="115439"/>
            <a:chOff x="8910933" y="1861308"/>
            <a:chExt cx="867485" cy="115439"/>
          </a:xfrm>
        </p:grpSpPr>
        <p:sp>
          <p:nvSpPr>
            <p:cNvPr id="21" name="Rectangle 20">
              <a:extLst>
                <a:ext uri="{FF2B5EF4-FFF2-40B4-BE49-F238E27FC236}">
                  <a16:creationId xmlns:a16="http://schemas.microsoft.com/office/drawing/2014/main" id="{C892F72C-7FB6-49C8-A402-D5DC42DB674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8964825" flipH="1">
              <a:off x="9286956" y="1861308"/>
              <a:ext cx="115439" cy="115439"/>
            </a:xfrm>
            <a:prstGeom prst="rect">
              <a:avLst/>
            </a:prstGeom>
            <a:noFill/>
            <a:ln w="15875">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2" name="Straight Connector 21">
              <a:extLst>
                <a:ext uri="{FF2B5EF4-FFF2-40B4-BE49-F238E27FC236}">
                  <a16:creationId xmlns:a16="http://schemas.microsoft.com/office/drawing/2014/main" id="{FC92C2E1-605F-49BD-8AC8-DC52B3015E39}"/>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426289" y="1919027"/>
              <a:ext cx="352129" cy="0"/>
            </a:xfrm>
            <a:prstGeom prst="line">
              <a:avLst/>
            </a:prstGeom>
            <a:ln w="15875">
              <a:solidFill>
                <a:schemeClr val="tx2"/>
              </a:solidFill>
            </a:ln>
          </p:spPr>
          <p:style>
            <a:lnRef idx="1">
              <a:schemeClr val="accent1"/>
            </a:lnRef>
            <a:fillRef idx="0">
              <a:schemeClr val="accent1"/>
            </a:fillRef>
            <a:effectRef idx="0">
              <a:schemeClr val="accent1"/>
            </a:effectRef>
            <a:fontRef idx="minor">
              <a:schemeClr val="tx1"/>
            </a:fontRef>
          </p:style>
        </p:cxnSp>
        <p:cxnSp>
          <p:nvCxnSpPr>
            <p:cNvPr id="23" name="Straight Connector 22">
              <a:extLst>
                <a:ext uri="{FF2B5EF4-FFF2-40B4-BE49-F238E27FC236}">
                  <a16:creationId xmlns:a16="http://schemas.microsoft.com/office/drawing/2014/main" id="{38BE2E0F-EE6D-4748-AB8F-724D0DDC6E00}"/>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8910933" y="1919027"/>
              <a:ext cx="352129" cy="0"/>
            </a:xfrm>
            <a:prstGeom prst="line">
              <a:avLst/>
            </a:prstGeom>
            <a:ln w="15875">
              <a:solidFill>
                <a:schemeClr val="tx2"/>
              </a:solidFill>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81257471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CDFCF89C-3531-BEC2-53C6-CFA17B89FA37}"/>
              </a:ext>
            </a:extLst>
          </p:cNvPr>
          <p:cNvSpPr>
            <a:spLocks noGrp="1"/>
          </p:cNvSpPr>
          <p:nvPr>
            <p:ph idx="1"/>
          </p:nvPr>
        </p:nvSpPr>
        <p:spPr>
          <a:xfrm>
            <a:off x="1028700" y="320511"/>
            <a:ext cx="10134600" cy="5810734"/>
          </a:xfrm>
        </p:spPr>
        <p:txBody>
          <a:bodyPr>
            <a:normAutofit fontScale="92500" lnSpcReduction="10000"/>
          </a:bodyPr>
          <a:lstStyle/>
          <a:p>
            <a:r>
              <a:rPr lang="el-GR" b="1" dirty="0"/>
              <a:t>Άσκηση 3: Υπολογισμός Εκπομπών CO₂ σε </a:t>
            </a:r>
            <a:r>
              <a:rPr lang="el-GR" b="1" dirty="0" err="1"/>
              <a:t>Διατροπική</a:t>
            </a:r>
            <a:r>
              <a:rPr lang="el-GR" b="1" dirty="0"/>
              <a:t> Μεταφορά</a:t>
            </a:r>
          </a:p>
          <a:p>
            <a:endParaRPr lang="el-GR" dirty="0"/>
          </a:p>
          <a:p>
            <a:r>
              <a:rPr lang="el-GR" b="1" dirty="0"/>
              <a:t>Σενάριο: </a:t>
            </a:r>
            <a:r>
              <a:rPr lang="el-GR" dirty="0"/>
              <a:t>Η μεταφορά περιλαμβάνει τα εξής στάδια:</a:t>
            </a:r>
          </a:p>
          <a:p>
            <a:pPr marL="342900" indent="-342900">
              <a:buFont typeface="Arial" panose="020B0604020202020204" pitchFamily="34" charset="0"/>
              <a:buChar char="•"/>
            </a:pPr>
            <a:r>
              <a:rPr lang="el-GR" dirty="0"/>
              <a:t> Θαλάσσια μεταφορά με εκπομπές 15g CO₂ ανά τόνο/χλμ.</a:t>
            </a:r>
          </a:p>
          <a:p>
            <a:pPr marL="342900" indent="-342900">
              <a:buFont typeface="Arial" panose="020B0604020202020204" pitchFamily="34" charset="0"/>
              <a:buChar char="•"/>
            </a:pPr>
            <a:r>
              <a:rPr lang="el-GR" dirty="0"/>
              <a:t> Σιδηροδρομική μεταφορά με εκπομπές 5g CO₂ ανά τόνο/χλμ.</a:t>
            </a:r>
          </a:p>
          <a:p>
            <a:pPr marL="342900" indent="-342900">
              <a:buFont typeface="Arial" panose="020B0604020202020204" pitchFamily="34" charset="0"/>
              <a:buChar char="•"/>
            </a:pPr>
            <a:r>
              <a:rPr lang="el-GR" dirty="0"/>
              <a:t> Οδική μεταφορά με εκπομπές 20g CO₂ ανά τόνο/χλμ.</a:t>
            </a:r>
          </a:p>
          <a:p>
            <a:r>
              <a:rPr lang="el-GR" dirty="0"/>
              <a:t>Η συνολική απόσταση είναι:</a:t>
            </a:r>
          </a:p>
          <a:p>
            <a:pPr marL="342900" indent="-342900">
              <a:buFont typeface="Arial" panose="020B0604020202020204" pitchFamily="34" charset="0"/>
              <a:buChar char="•"/>
            </a:pPr>
            <a:r>
              <a:rPr lang="el-GR" dirty="0"/>
              <a:t> 8000 χλμ. με πλοίο,</a:t>
            </a:r>
          </a:p>
          <a:p>
            <a:pPr marL="342900" indent="-342900">
              <a:buFont typeface="Arial" panose="020B0604020202020204" pitchFamily="34" charset="0"/>
              <a:buChar char="•"/>
            </a:pPr>
            <a:r>
              <a:rPr lang="el-GR" dirty="0"/>
              <a:t> 1500 χλμ. με τρένο,</a:t>
            </a:r>
          </a:p>
          <a:p>
            <a:pPr marL="342900" indent="-342900">
              <a:buFont typeface="Arial" panose="020B0604020202020204" pitchFamily="34" charset="0"/>
              <a:buChar char="•"/>
            </a:pPr>
            <a:r>
              <a:rPr lang="el-GR" dirty="0"/>
              <a:t> 200 χλμ. με φορτηγό.</a:t>
            </a:r>
          </a:p>
          <a:p>
            <a:r>
              <a:rPr lang="el-GR" b="1" dirty="0"/>
              <a:t>Ερωτήσεις</a:t>
            </a:r>
            <a:r>
              <a:rPr lang="el-GR" dirty="0"/>
              <a:t>:</a:t>
            </a:r>
          </a:p>
          <a:p>
            <a:pPr marL="342900" indent="-342900">
              <a:buFont typeface="Arial" panose="020B0604020202020204" pitchFamily="34" charset="0"/>
              <a:buChar char="•"/>
            </a:pPr>
            <a:r>
              <a:rPr lang="el-GR" dirty="0"/>
              <a:t>Υπολογίστε τις συνολικές εκπομπές CO₂.</a:t>
            </a:r>
          </a:p>
          <a:p>
            <a:pPr marL="342900" indent="-342900">
              <a:buFont typeface="Arial" panose="020B0604020202020204" pitchFamily="34" charset="0"/>
              <a:buChar char="•"/>
            </a:pPr>
            <a:r>
              <a:rPr lang="el-GR" dirty="0"/>
              <a:t>Προτείνετε μια στρατηγική μείωσης εκπομπών, αναδιανέμοντας τις αποστάσεις εφόσον είναι δυνατόν.</a:t>
            </a:r>
            <a:endParaRPr lang="en-US" dirty="0"/>
          </a:p>
        </p:txBody>
      </p:sp>
    </p:spTree>
    <p:extLst>
      <p:ext uri="{BB962C8B-B14F-4D97-AF65-F5344CB8AC3E}">
        <p14:creationId xmlns:p14="http://schemas.microsoft.com/office/powerpoint/2010/main" val="239956115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9D3B3C7E-BC2D-4436-8B03-AC421FA6678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60920" y="157606"/>
            <a:ext cx="11870161" cy="6542788"/>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1" name="Group 10">
            <a:extLst>
              <a:ext uri="{FF2B5EF4-FFF2-40B4-BE49-F238E27FC236}">
                <a16:creationId xmlns:a16="http://schemas.microsoft.com/office/drawing/2014/main" id="{79B5D0C1-066E-4C02-A6B8-59FAE4A19724}"/>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5662258" y="4240546"/>
            <a:ext cx="867485" cy="115439"/>
            <a:chOff x="8910933" y="1861308"/>
            <a:chExt cx="867485" cy="115439"/>
          </a:xfrm>
        </p:grpSpPr>
        <p:sp>
          <p:nvSpPr>
            <p:cNvPr id="12" name="Rectangle 11">
              <a:extLst>
                <a:ext uri="{FF2B5EF4-FFF2-40B4-BE49-F238E27FC236}">
                  <a16:creationId xmlns:a16="http://schemas.microsoft.com/office/drawing/2014/main" id="{D4386904-AFDC-449E-8D1B-906B305EBDA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8964825" flipH="1">
              <a:off x="9286956" y="1861308"/>
              <a:ext cx="115439" cy="115439"/>
            </a:xfrm>
            <a:prstGeom prst="rect">
              <a:avLst/>
            </a:prstGeom>
            <a:noFill/>
            <a:ln w="15875">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ffectLst>
                  <a:outerShdw blurRad="38100" dist="38100" dir="2700000" algn="tl">
                    <a:srgbClr val="000000">
                      <a:alpha val="43137"/>
                    </a:srgbClr>
                  </a:outerShdw>
                </a:effectLst>
              </a:endParaRPr>
            </a:p>
          </p:txBody>
        </p:sp>
        <p:cxnSp>
          <p:nvCxnSpPr>
            <p:cNvPr id="13" name="Straight Connector 12">
              <a:extLst>
                <a:ext uri="{FF2B5EF4-FFF2-40B4-BE49-F238E27FC236}">
                  <a16:creationId xmlns:a16="http://schemas.microsoft.com/office/drawing/2014/main" id="{F70778F2-11E8-428C-8324-479CA9D6FE92}"/>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426289" y="1919027"/>
              <a:ext cx="352129" cy="0"/>
            </a:xfrm>
            <a:prstGeom prst="line">
              <a:avLst/>
            </a:prstGeom>
            <a:ln w="15875">
              <a:solidFill>
                <a:schemeClr val="tx2"/>
              </a:solidFill>
            </a:ln>
          </p:spPr>
          <p:style>
            <a:lnRef idx="1">
              <a:schemeClr val="accent1"/>
            </a:lnRef>
            <a:fillRef idx="0">
              <a:schemeClr val="accent1"/>
            </a:fillRef>
            <a:effectRef idx="0">
              <a:schemeClr val="accent1"/>
            </a:effectRef>
            <a:fontRef idx="minor">
              <a:schemeClr val="tx1"/>
            </a:fontRef>
          </p:style>
        </p:cxnSp>
        <p:cxnSp>
          <p:nvCxnSpPr>
            <p:cNvPr id="14" name="Straight Connector 13">
              <a:extLst>
                <a:ext uri="{FF2B5EF4-FFF2-40B4-BE49-F238E27FC236}">
                  <a16:creationId xmlns:a16="http://schemas.microsoft.com/office/drawing/2014/main" id="{4A0BE89E-CB2D-48BA-A8D2-533FAAAA725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8910933" y="1919027"/>
              <a:ext cx="352129" cy="0"/>
            </a:xfrm>
            <a:prstGeom prst="line">
              <a:avLst/>
            </a:prstGeom>
            <a:ln w="15875">
              <a:solidFill>
                <a:schemeClr val="tx2"/>
              </a:solidFill>
            </a:ln>
          </p:spPr>
          <p:style>
            <a:lnRef idx="1">
              <a:schemeClr val="accent1"/>
            </a:lnRef>
            <a:fillRef idx="0">
              <a:schemeClr val="accent1"/>
            </a:fillRef>
            <a:effectRef idx="0">
              <a:schemeClr val="accent1"/>
            </a:effectRef>
            <a:fontRef idx="minor">
              <a:schemeClr val="tx1"/>
            </a:fontRef>
          </p:style>
        </p:cxnSp>
      </p:grpSp>
      <p:sp useBgFill="1">
        <p:nvSpPr>
          <p:cNvPr id="16" name="Rectangle 15">
            <a:extLst>
              <a:ext uri="{FF2B5EF4-FFF2-40B4-BE49-F238E27FC236}">
                <a16:creationId xmlns:a16="http://schemas.microsoft.com/office/drawing/2014/main" id="{DD8EACB7-D372-470B-B76E-A829D00310C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5">
            <a:extLst>
              <a:ext uri="{FF2B5EF4-FFF2-40B4-BE49-F238E27FC236}">
                <a16:creationId xmlns:a16="http://schemas.microsoft.com/office/drawing/2014/main" id="{FDCD62BB-F134-412E-AF5B-602B0445849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805679" y="750337"/>
            <a:ext cx="4580642" cy="5494694"/>
          </a:xfrm>
          <a:custGeom>
            <a:avLst/>
            <a:gdLst>
              <a:gd name="connsiteX0" fmla="*/ 0 w 6096000"/>
              <a:gd name="connsiteY0" fmla="*/ 0 h 6858000"/>
              <a:gd name="connsiteX1" fmla="*/ 6096000 w 6096000"/>
              <a:gd name="connsiteY1" fmla="*/ 0 h 6858000"/>
              <a:gd name="connsiteX2" fmla="*/ 6096000 w 6096000"/>
              <a:gd name="connsiteY2" fmla="*/ 6858000 h 6858000"/>
              <a:gd name="connsiteX3" fmla="*/ 0 w 6096000"/>
              <a:gd name="connsiteY3" fmla="*/ 6858000 h 6858000"/>
              <a:gd name="connsiteX4" fmla="*/ 0 w 6096000"/>
              <a:gd name="connsiteY4" fmla="*/ 0 h 6858000"/>
              <a:gd name="connsiteX0" fmla="*/ 0 w 6096000"/>
              <a:gd name="connsiteY0" fmla="*/ 0 h 6858000"/>
              <a:gd name="connsiteX1" fmla="*/ 6096000 w 6096000"/>
              <a:gd name="connsiteY1" fmla="*/ 0 h 6858000"/>
              <a:gd name="connsiteX2" fmla="*/ 6096000 w 6096000"/>
              <a:gd name="connsiteY2" fmla="*/ 6858000 h 6858000"/>
              <a:gd name="connsiteX3" fmla="*/ 3058886 w 6096000"/>
              <a:gd name="connsiteY3" fmla="*/ 6858000 h 6858000"/>
              <a:gd name="connsiteX4" fmla="*/ 0 w 6096000"/>
              <a:gd name="connsiteY4" fmla="*/ 6858000 h 6858000"/>
              <a:gd name="connsiteX5" fmla="*/ 0 w 6096000"/>
              <a:gd name="connsiteY5" fmla="*/ 0 h 6858000"/>
              <a:gd name="connsiteX0" fmla="*/ 0 w 6096000"/>
              <a:gd name="connsiteY0" fmla="*/ 0 h 6858000"/>
              <a:gd name="connsiteX1" fmla="*/ 6096000 w 6096000"/>
              <a:gd name="connsiteY1" fmla="*/ 0 h 6858000"/>
              <a:gd name="connsiteX2" fmla="*/ 6096000 w 6096000"/>
              <a:gd name="connsiteY2" fmla="*/ 6858000 h 6858000"/>
              <a:gd name="connsiteX3" fmla="*/ 3037115 w 6096000"/>
              <a:gd name="connsiteY3" fmla="*/ 5889172 h 6858000"/>
              <a:gd name="connsiteX4" fmla="*/ 0 w 6096000"/>
              <a:gd name="connsiteY4" fmla="*/ 6858000 h 6858000"/>
              <a:gd name="connsiteX5" fmla="*/ 0 w 6096000"/>
              <a:gd name="connsiteY5" fmla="*/ 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096000" h="6858000">
                <a:moveTo>
                  <a:pt x="0" y="0"/>
                </a:moveTo>
                <a:lnTo>
                  <a:pt x="6096000" y="0"/>
                </a:lnTo>
                <a:lnTo>
                  <a:pt x="6096000" y="6858000"/>
                </a:lnTo>
                <a:lnTo>
                  <a:pt x="3037115" y="5889172"/>
                </a:lnTo>
                <a:lnTo>
                  <a:pt x="0" y="6858000"/>
                </a:lnTo>
                <a:lnTo>
                  <a:pt x="0" y="0"/>
                </a:ln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Τίτλος 3">
            <a:extLst>
              <a:ext uri="{FF2B5EF4-FFF2-40B4-BE49-F238E27FC236}">
                <a16:creationId xmlns:a16="http://schemas.microsoft.com/office/drawing/2014/main" id="{5F7FFE6B-C82C-42CA-F383-A62129C27F4F}"/>
              </a:ext>
            </a:extLst>
          </p:cNvPr>
          <p:cNvSpPr>
            <a:spLocks noGrp="1"/>
          </p:cNvSpPr>
          <p:nvPr>
            <p:ph type="title"/>
          </p:nvPr>
        </p:nvSpPr>
        <p:spPr>
          <a:xfrm>
            <a:off x="4017818" y="1465558"/>
            <a:ext cx="4257964" cy="1868435"/>
          </a:xfrm>
        </p:spPr>
        <p:txBody>
          <a:bodyPr vert="horz" lIns="91440" tIns="45720" rIns="91440" bIns="45720" rtlCol="0" anchor="b">
            <a:normAutofit/>
          </a:bodyPr>
          <a:lstStyle/>
          <a:p>
            <a:pPr algn="ctr"/>
            <a:r>
              <a:rPr lang="el-GR" sz="2800" kern="1200" cap="all" spc="390" baseline="0" dirty="0">
                <a:solidFill>
                  <a:schemeClr val="tx2"/>
                </a:solidFill>
                <a:latin typeface="+mj-lt"/>
                <a:ea typeface="+mj-ea"/>
                <a:cs typeface="+mj-cs"/>
              </a:rPr>
              <a:t>ΆΣΚΗΣΗ 4</a:t>
            </a:r>
            <a:endParaRPr lang="en-US" sz="2800" kern="1200" cap="all" spc="390" baseline="0" dirty="0">
              <a:solidFill>
                <a:schemeClr val="tx2"/>
              </a:solidFill>
              <a:latin typeface="+mj-lt"/>
              <a:ea typeface="+mj-ea"/>
              <a:cs typeface="+mj-cs"/>
            </a:endParaRPr>
          </a:p>
        </p:txBody>
      </p:sp>
      <p:grpSp>
        <p:nvGrpSpPr>
          <p:cNvPr id="20" name="Group 19">
            <a:extLst>
              <a:ext uri="{FF2B5EF4-FFF2-40B4-BE49-F238E27FC236}">
                <a16:creationId xmlns:a16="http://schemas.microsoft.com/office/drawing/2014/main" id="{F1732D3A-CFF0-45BE-AD79-F83D0272C6C6}"/>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5662258" y="3851234"/>
            <a:ext cx="867485" cy="115439"/>
            <a:chOff x="8910933" y="1861308"/>
            <a:chExt cx="867485" cy="115439"/>
          </a:xfrm>
        </p:grpSpPr>
        <p:sp>
          <p:nvSpPr>
            <p:cNvPr id="21" name="Rectangle 20">
              <a:extLst>
                <a:ext uri="{FF2B5EF4-FFF2-40B4-BE49-F238E27FC236}">
                  <a16:creationId xmlns:a16="http://schemas.microsoft.com/office/drawing/2014/main" id="{C892F72C-7FB6-49C8-A402-D5DC42DB674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8964825" flipH="1">
              <a:off x="9286956" y="1861308"/>
              <a:ext cx="115439" cy="115439"/>
            </a:xfrm>
            <a:prstGeom prst="rect">
              <a:avLst/>
            </a:prstGeom>
            <a:noFill/>
            <a:ln w="15875">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2" name="Straight Connector 21">
              <a:extLst>
                <a:ext uri="{FF2B5EF4-FFF2-40B4-BE49-F238E27FC236}">
                  <a16:creationId xmlns:a16="http://schemas.microsoft.com/office/drawing/2014/main" id="{FC92C2E1-605F-49BD-8AC8-DC52B3015E39}"/>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426289" y="1919027"/>
              <a:ext cx="352129" cy="0"/>
            </a:xfrm>
            <a:prstGeom prst="line">
              <a:avLst/>
            </a:prstGeom>
            <a:ln w="15875">
              <a:solidFill>
                <a:schemeClr val="tx2"/>
              </a:solidFill>
            </a:ln>
          </p:spPr>
          <p:style>
            <a:lnRef idx="1">
              <a:schemeClr val="accent1"/>
            </a:lnRef>
            <a:fillRef idx="0">
              <a:schemeClr val="accent1"/>
            </a:fillRef>
            <a:effectRef idx="0">
              <a:schemeClr val="accent1"/>
            </a:effectRef>
            <a:fontRef idx="minor">
              <a:schemeClr val="tx1"/>
            </a:fontRef>
          </p:style>
        </p:cxnSp>
        <p:cxnSp>
          <p:nvCxnSpPr>
            <p:cNvPr id="23" name="Straight Connector 22">
              <a:extLst>
                <a:ext uri="{FF2B5EF4-FFF2-40B4-BE49-F238E27FC236}">
                  <a16:creationId xmlns:a16="http://schemas.microsoft.com/office/drawing/2014/main" id="{38BE2E0F-EE6D-4748-AB8F-724D0DDC6E00}"/>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8910933" y="1919027"/>
              <a:ext cx="352129" cy="0"/>
            </a:xfrm>
            <a:prstGeom prst="line">
              <a:avLst/>
            </a:prstGeom>
            <a:ln w="15875">
              <a:solidFill>
                <a:schemeClr val="tx2"/>
              </a:solidFill>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378106253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CDFCF89C-3531-BEC2-53C6-CFA17B89FA37}"/>
              </a:ext>
            </a:extLst>
          </p:cNvPr>
          <p:cNvSpPr>
            <a:spLocks noGrp="1"/>
          </p:cNvSpPr>
          <p:nvPr>
            <p:ph idx="1"/>
          </p:nvPr>
        </p:nvSpPr>
        <p:spPr>
          <a:xfrm>
            <a:off x="1028700" y="320511"/>
            <a:ext cx="10134600" cy="6372520"/>
          </a:xfrm>
        </p:spPr>
        <p:txBody>
          <a:bodyPr>
            <a:normAutofit fontScale="92500" lnSpcReduction="10000"/>
          </a:bodyPr>
          <a:lstStyle/>
          <a:p>
            <a:r>
              <a:rPr lang="el-GR" b="1" dirty="0"/>
              <a:t>Άσκηση 5: Ολοκληρωμένος Σχεδιασμός και Βελτιστοποίηση Διαδρομής για Ευπαθή Προϊόντα</a:t>
            </a:r>
          </a:p>
          <a:p>
            <a:endParaRPr lang="el-GR" dirty="0"/>
          </a:p>
          <a:p>
            <a:r>
              <a:rPr lang="el-GR" b="1" dirty="0"/>
              <a:t>Σενάριο: </a:t>
            </a:r>
            <a:r>
              <a:rPr lang="el-GR" dirty="0"/>
              <a:t>Μια εταιρεία παραγωγής φαρμάκων πρέπει να μεταφέρει 1 τόνο ευπαθών φαρμακευτικών προϊόντων από το λιμάνι του Πειραιά σε πελάτη στο Βερολίνο εντός 48 ωρών. Τα προϊόντα χρειάζονται συνεχή ψύξη και πρέπει να παρακολουθούνται σε πραγματικό χρόνο λόγω της ευαισθησίας τους. Οι επιλογές είναι οι εξής:</a:t>
            </a:r>
          </a:p>
          <a:p>
            <a:r>
              <a:rPr lang="el-GR" dirty="0"/>
              <a:t>1. Θαλάσσια και Σιδηροδρομική Διαδρομή:</a:t>
            </a:r>
          </a:p>
          <a:p>
            <a:pPr marL="342900" indent="-342900">
              <a:buFont typeface="Arial" panose="020B0604020202020204" pitchFamily="34" charset="0"/>
              <a:buChar char="•"/>
            </a:pPr>
            <a:r>
              <a:rPr lang="el-GR" dirty="0"/>
              <a:t>Θαλάσσια μεταφορά από Πειραιά στο λιμάνι της Τεργέστης (διάρκεια: 12 ώρες, κόστος: 500€, εκπομπές CO₂: 8g/τόνο/</a:t>
            </a:r>
            <a:r>
              <a:rPr lang="el-GR" dirty="0" err="1"/>
              <a:t>χλμ</a:t>
            </a:r>
            <a:r>
              <a:rPr lang="el-GR" dirty="0"/>
              <a:t>).</a:t>
            </a:r>
          </a:p>
          <a:p>
            <a:pPr marL="342900" indent="-342900">
              <a:buFont typeface="Arial" panose="020B0604020202020204" pitchFamily="34" charset="0"/>
              <a:buChar char="•"/>
            </a:pPr>
            <a:r>
              <a:rPr lang="el-GR" dirty="0"/>
              <a:t>Σιδηροδρομική μεταφορά από την Τεργέστη μέχρι το Βερολίνο (διάρκεια: 24 ώρες, κόστος: 700€, εκπομπές CO₂: 5g/τόνο/</a:t>
            </a:r>
            <a:r>
              <a:rPr lang="el-GR" dirty="0" err="1"/>
              <a:t>χλμ</a:t>
            </a:r>
            <a:r>
              <a:rPr lang="el-GR" dirty="0"/>
              <a:t>).</a:t>
            </a:r>
          </a:p>
          <a:p>
            <a:r>
              <a:rPr lang="el-GR" dirty="0"/>
              <a:t>2. Αεροπορική και Οδική Διαδρομή:</a:t>
            </a:r>
          </a:p>
          <a:p>
            <a:pPr marL="342900" indent="-342900">
              <a:buFont typeface="Arial" panose="020B0604020202020204" pitchFamily="34" charset="0"/>
              <a:buChar char="•"/>
            </a:pPr>
            <a:r>
              <a:rPr lang="el-GR" dirty="0"/>
              <a:t>Αεροπορική μεταφορά από Αθήνα προς Βερολίνο (διάρκεια: 3 ώρες, κόστος: 2000€, εκπομπές CO₂: 600g/τόνο/</a:t>
            </a:r>
            <a:r>
              <a:rPr lang="el-GR" dirty="0" err="1"/>
              <a:t>χλμ</a:t>
            </a:r>
            <a:r>
              <a:rPr lang="el-GR" dirty="0"/>
              <a:t>).</a:t>
            </a:r>
          </a:p>
          <a:p>
            <a:pPr marL="342900" indent="-342900">
              <a:buFont typeface="Arial" panose="020B0604020202020204" pitchFamily="34" charset="0"/>
              <a:buChar char="•"/>
            </a:pPr>
            <a:r>
              <a:rPr lang="el-GR" dirty="0"/>
              <a:t>Οδική μεταφορά για το «τελευταίο μίλι» στο Βερολίνο (διάρκεια: 1 ώρα, κόστος: 100€, εκπομπές CO₂: 20g/τόνο/</a:t>
            </a:r>
            <a:r>
              <a:rPr lang="el-GR" dirty="0" err="1"/>
              <a:t>χλμ</a:t>
            </a:r>
            <a:r>
              <a:rPr lang="el-GR" dirty="0"/>
              <a:t>).</a:t>
            </a:r>
          </a:p>
        </p:txBody>
      </p:sp>
    </p:spTree>
    <p:extLst>
      <p:ext uri="{BB962C8B-B14F-4D97-AF65-F5344CB8AC3E}">
        <p14:creationId xmlns:p14="http://schemas.microsoft.com/office/powerpoint/2010/main" val="1870825221"/>
      </p:ext>
    </p:extLst>
  </p:cSld>
  <p:clrMapOvr>
    <a:masterClrMapping/>
  </p:clrMapOvr>
</p:sld>
</file>

<file path=ppt/theme/theme1.xml><?xml version="1.0" encoding="utf-8"?>
<a:theme xmlns:a="http://schemas.openxmlformats.org/drawingml/2006/main" name="AdornVTI">
  <a:themeElements>
    <a:clrScheme name="AnalogousFromRegularSeed_2SEEDS">
      <a:dk1>
        <a:srgbClr val="000000"/>
      </a:dk1>
      <a:lt1>
        <a:srgbClr val="FFFFFF"/>
      </a:lt1>
      <a:dk2>
        <a:srgbClr val="402441"/>
      </a:dk2>
      <a:lt2>
        <a:srgbClr val="E2E8E7"/>
      </a:lt2>
      <a:accent1>
        <a:srgbClr val="D51738"/>
      </a:accent1>
      <a:accent2>
        <a:srgbClr val="E72999"/>
      </a:accent2>
      <a:accent3>
        <a:srgbClr val="E75829"/>
      </a:accent3>
      <a:accent4>
        <a:srgbClr val="14BA6A"/>
      </a:accent4>
      <a:accent5>
        <a:srgbClr val="20B7AD"/>
      </a:accent5>
      <a:accent6>
        <a:srgbClr val="1792D5"/>
      </a:accent6>
      <a:hlink>
        <a:srgbClr val="309282"/>
      </a:hlink>
      <a:folHlink>
        <a:srgbClr val="7F7F7F"/>
      </a:folHlink>
    </a:clrScheme>
    <a:fontScheme name="Bembo">
      <a:majorFont>
        <a:latin typeface="Bembo"/>
        <a:ea typeface=""/>
        <a:cs typeface=""/>
      </a:majorFont>
      <a:minorFont>
        <a:latin typeface="Bemb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AdornVTI" id="{497E3FA9-5A27-4D12-9D04-917BEF3D1303}" vid="{34192A01-61CA-4566-9818-841C607496F7}"/>
    </a:ext>
  </a:extLst>
</a:theme>
</file>

<file path=docProps/app.xml><?xml version="1.0" encoding="utf-8"?>
<Properties xmlns="http://schemas.openxmlformats.org/officeDocument/2006/extended-properties" xmlns:vt="http://schemas.openxmlformats.org/officeDocument/2006/docPropsVTypes">
  <Template>Ion</Template>
  <TotalTime>446</TotalTime>
  <Words>947</Words>
  <Application>Microsoft Office PowerPoint</Application>
  <PresentationFormat>Widescreen</PresentationFormat>
  <Paragraphs>85</Paragraphs>
  <Slides>14</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14</vt:i4>
      </vt:variant>
    </vt:vector>
  </HeadingPairs>
  <TitlesOfParts>
    <vt:vector size="17" baseType="lpstr">
      <vt:lpstr>Arial</vt:lpstr>
      <vt:lpstr>Bembo</vt:lpstr>
      <vt:lpstr>AdornVTI</vt:lpstr>
      <vt:lpstr>Διοικητική της Διανομής</vt:lpstr>
      <vt:lpstr>ΆΣΚΗΣΗ 1</vt:lpstr>
      <vt:lpstr>PowerPoint Presentation</vt:lpstr>
      <vt:lpstr>ΆΣΚΗΣΗ 2</vt:lpstr>
      <vt:lpstr>PowerPoint Presentation</vt:lpstr>
      <vt:lpstr>ΆΣΚΗΣΗ 3</vt:lpstr>
      <vt:lpstr>PowerPoint Presentation</vt:lpstr>
      <vt:lpstr>ΆΣΚΗΣΗ 4</vt:lpstr>
      <vt:lpstr>PowerPoint Presentation</vt:lpstr>
      <vt:lpstr>PowerPoint Presentation</vt:lpstr>
      <vt:lpstr>Λύση: </vt:lpstr>
      <vt:lpstr>Λύση:</vt:lpstr>
      <vt:lpstr>Λύση:</vt:lpstr>
      <vt:lpstr>Τέλος ασκήσεων</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ASTERIOS STROUMPOULIS</dc:creator>
  <cp:lastModifiedBy>Αστεριος Στρουμπουλης</cp:lastModifiedBy>
  <cp:revision>43</cp:revision>
  <dcterms:created xsi:type="dcterms:W3CDTF">2024-09-28T08:06:00Z</dcterms:created>
  <dcterms:modified xsi:type="dcterms:W3CDTF">2025-12-04T10:54:56Z</dcterms:modified>
</cp:coreProperties>
</file>