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18" r:id="rId2"/>
  </p:sldMasterIdLst>
  <p:notesMasterIdLst>
    <p:notesMasterId r:id="rId41"/>
  </p:notesMasterIdLst>
  <p:sldIdLst>
    <p:sldId id="256" r:id="rId3"/>
    <p:sldId id="270" r:id="rId4"/>
    <p:sldId id="558" r:id="rId5"/>
    <p:sldId id="522" r:id="rId6"/>
    <p:sldId id="525" r:id="rId7"/>
    <p:sldId id="530" r:id="rId8"/>
    <p:sldId id="531" r:id="rId9"/>
    <p:sldId id="532" r:id="rId10"/>
    <p:sldId id="533" r:id="rId11"/>
    <p:sldId id="547" r:id="rId12"/>
    <p:sldId id="548" r:id="rId13"/>
    <p:sldId id="554" r:id="rId14"/>
    <p:sldId id="555" r:id="rId15"/>
    <p:sldId id="559" r:id="rId16"/>
    <p:sldId id="261" r:id="rId17"/>
    <p:sldId id="267" r:id="rId18"/>
    <p:sldId id="272" r:id="rId19"/>
    <p:sldId id="556" r:id="rId20"/>
    <p:sldId id="557" r:id="rId21"/>
    <p:sldId id="560" r:id="rId22"/>
    <p:sldId id="562" r:id="rId23"/>
    <p:sldId id="563" r:id="rId24"/>
    <p:sldId id="564" r:id="rId25"/>
    <p:sldId id="565" r:id="rId26"/>
    <p:sldId id="567" r:id="rId27"/>
    <p:sldId id="568" r:id="rId28"/>
    <p:sldId id="259" r:id="rId29"/>
    <p:sldId id="549" r:id="rId30"/>
    <p:sldId id="262" r:id="rId31"/>
    <p:sldId id="551" r:id="rId32"/>
    <p:sldId id="263" r:id="rId33"/>
    <p:sldId id="550" r:id="rId34"/>
    <p:sldId id="573" r:id="rId35"/>
    <p:sldId id="279" r:id="rId36"/>
    <p:sldId id="281" r:id="rId37"/>
    <p:sldId id="283" r:id="rId38"/>
    <p:sldId id="286" r:id="rId39"/>
    <p:sldId id="27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F2BB3-6CD8-409F-9919-632EDEB3AAE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BD3E26-DC7E-4358-8CB8-B41C9912136D}">
      <dgm:prSet/>
      <dgm:spPr/>
      <dgm:t>
        <a:bodyPr/>
        <a:lstStyle/>
        <a:p>
          <a:r>
            <a:rPr lang="en-US" u="sng"/>
            <a:t>Οπτική γωνία μάρκετινγκ</a:t>
          </a:r>
          <a:endParaRPr lang="en-US"/>
        </a:p>
      </dgm:t>
    </dgm:pt>
    <dgm:pt modelId="{CFA2181E-D87B-4616-8771-39D700F1FEE4}" type="parTrans" cxnId="{98CADDC7-1F33-4AF2-BB87-1D183D0A9413}">
      <dgm:prSet/>
      <dgm:spPr/>
      <dgm:t>
        <a:bodyPr/>
        <a:lstStyle/>
        <a:p>
          <a:endParaRPr lang="en-US"/>
        </a:p>
      </dgm:t>
    </dgm:pt>
    <dgm:pt modelId="{DC13E7AF-559E-44DA-9FA9-DD2507A0B81D}" type="sibTrans" cxnId="{98CADDC7-1F33-4AF2-BB87-1D183D0A9413}">
      <dgm:prSet/>
      <dgm:spPr/>
      <dgm:t>
        <a:bodyPr/>
        <a:lstStyle/>
        <a:p>
          <a:endParaRPr lang="en-US"/>
        </a:p>
      </dgm:t>
    </dgm:pt>
    <dgm:pt modelId="{26A65A61-43A7-49B0-8EF2-C12855594270}">
      <dgm:prSet/>
      <dgm:spPr/>
      <dgm:t>
        <a:bodyPr/>
        <a:lstStyle/>
        <a:p>
          <a:r>
            <a:rPr lang="en-US" b="1"/>
            <a:t>Παραδοσιακός ορισμός</a:t>
          </a:r>
          <a:endParaRPr lang="en-US"/>
        </a:p>
      </dgm:t>
    </dgm:pt>
    <dgm:pt modelId="{4D59F97B-DC11-4D02-98AA-673B47C7B465}" type="parTrans" cxnId="{72D598C8-452B-4E71-BF12-E342D8EE0966}">
      <dgm:prSet/>
      <dgm:spPr/>
      <dgm:t>
        <a:bodyPr/>
        <a:lstStyle/>
        <a:p>
          <a:endParaRPr lang="en-US"/>
        </a:p>
      </dgm:t>
    </dgm:pt>
    <dgm:pt modelId="{5ABA9949-C206-48A9-B069-766F40ACDD89}" type="sibTrans" cxnId="{72D598C8-452B-4E71-BF12-E342D8EE0966}">
      <dgm:prSet/>
      <dgm:spPr/>
      <dgm:t>
        <a:bodyPr/>
        <a:lstStyle/>
        <a:p>
          <a:endParaRPr lang="en-US"/>
        </a:p>
      </dgm:t>
    </dgm:pt>
    <dgm:pt modelId="{F85B4399-2F1C-4CE1-BAA8-9E7F81DA0746}">
      <dgm:prSet/>
      <dgm:spPr/>
      <dgm:t>
        <a:bodyPr/>
        <a:lstStyle/>
        <a:p>
          <a:r>
            <a:rPr lang="en-US" dirty="0" err="1"/>
            <a:t>Πρό</a:t>
          </a:r>
          <a:r>
            <a:rPr lang="en-US" dirty="0"/>
            <a:t>βλεψη, προσδιορισμός και ικανοποίηση των απαιτήσεων του πελάτη με κερδοφόρο τρόπο.</a:t>
          </a:r>
        </a:p>
      </dgm:t>
    </dgm:pt>
    <dgm:pt modelId="{4C5688C5-860E-4E8F-B83A-2E1F69AA6D34}" type="parTrans" cxnId="{E1A67DFB-F2ED-4FDC-B7D5-48FBD02CEAAD}">
      <dgm:prSet/>
      <dgm:spPr/>
      <dgm:t>
        <a:bodyPr/>
        <a:lstStyle/>
        <a:p>
          <a:endParaRPr lang="en-US"/>
        </a:p>
      </dgm:t>
    </dgm:pt>
    <dgm:pt modelId="{C76B59C3-5EAB-4A5F-9F47-073F2AFEA3CF}" type="sibTrans" cxnId="{E1A67DFB-F2ED-4FDC-B7D5-48FBD02CEAAD}">
      <dgm:prSet/>
      <dgm:spPr/>
      <dgm:t>
        <a:bodyPr/>
        <a:lstStyle/>
        <a:p>
          <a:endParaRPr lang="en-US"/>
        </a:p>
      </dgm:t>
    </dgm:pt>
    <dgm:pt modelId="{36EA8676-3B34-4971-B815-73AD81BBE286}">
      <dgm:prSet/>
      <dgm:spPr/>
      <dgm:t>
        <a:bodyPr/>
        <a:lstStyle/>
        <a:p>
          <a:r>
            <a:rPr lang="en-US"/>
            <a:t>έμφαση στην κεντρική επιχείρηση και στα logistics των εκροών.</a:t>
          </a:r>
        </a:p>
      </dgm:t>
    </dgm:pt>
    <dgm:pt modelId="{E7F91B4C-81D8-4DCD-AEDE-94976E53B18C}" type="parTrans" cxnId="{81A53F8A-90C9-42D9-BF2C-42CC2D09D544}">
      <dgm:prSet/>
      <dgm:spPr/>
      <dgm:t>
        <a:bodyPr/>
        <a:lstStyle/>
        <a:p>
          <a:endParaRPr lang="en-US"/>
        </a:p>
      </dgm:t>
    </dgm:pt>
    <dgm:pt modelId="{6799F54D-9BD8-4135-B581-C7513B1EA1D2}" type="sibTrans" cxnId="{81A53F8A-90C9-42D9-BF2C-42CC2D09D544}">
      <dgm:prSet/>
      <dgm:spPr/>
      <dgm:t>
        <a:bodyPr/>
        <a:lstStyle/>
        <a:p>
          <a:endParaRPr lang="en-US"/>
        </a:p>
      </dgm:t>
    </dgm:pt>
    <dgm:pt modelId="{A510513B-FD1B-480B-B3A9-9BE730491133}">
      <dgm:prSet/>
      <dgm:spPr/>
      <dgm:t>
        <a:bodyPr/>
        <a:lstStyle/>
        <a:p>
          <a:r>
            <a:rPr lang="en-US" b="1"/>
            <a:t>Σύγχρονος ορισμός</a:t>
          </a:r>
          <a:endParaRPr lang="en-US"/>
        </a:p>
      </dgm:t>
    </dgm:pt>
    <dgm:pt modelId="{5DCF8D46-09ED-4A80-8904-7AB87D2E2E69}" type="parTrans" cxnId="{B8354F75-3CEA-46E9-9E18-B07147E68220}">
      <dgm:prSet/>
      <dgm:spPr/>
      <dgm:t>
        <a:bodyPr/>
        <a:lstStyle/>
        <a:p>
          <a:endParaRPr lang="en-US"/>
        </a:p>
      </dgm:t>
    </dgm:pt>
    <dgm:pt modelId="{FE95AD35-3567-4CA8-96B6-0235B2ACCBC5}" type="sibTrans" cxnId="{B8354F75-3CEA-46E9-9E18-B07147E68220}">
      <dgm:prSet/>
      <dgm:spPr/>
      <dgm:t>
        <a:bodyPr/>
        <a:lstStyle/>
        <a:p>
          <a:endParaRPr lang="en-US"/>
        </a:p>
      </dgm:t>
    </dgm:pt>
    <dgm:pt modelId="{042F0BC8-1B00-4E47-9AE2-1C2E53B03BC0}">
      <dgm:prSet/>
      <dgm:spPr/>
      <dgm:t>
        <a:bodyPr/>
        <a:lstStyle/>
        <a:p>
          <a:r>
            <a:rPr lang="en-US" dirty="0" err="1"/>
            <a:t>Έμφ</a:t>
          </a:r>
          <a:r>
            <a:rPr lang="en-US" dirty="0"/>
            <a:t>αση στην </a:t>
          </a:r>
          <a:r>
            <a:rPr lang="en-US" b="1" dirty="0"/>
            <a:t>αξία</a:t>
          </a:r>
          <a:r>
            <a:rPr lang="en-US" dirty="0"/>
            <a:t> που δημιουργείται στο πλαίσιο της ευρύτερης αλυσίδας εφοδιασμού</a:t>
          </a:r>
        </a:p>
      </dgm:t>
    </dgm:pt>
    <dgm:pt modelId="{C52FCB39-DBB7-4486-995B-F84C315C0E9D}" type="parTrans" cxnId="{4F435C85-145D-4CDB-BCC4-1A4E0A07ABCC}">
      <dgm:prSet/>
      <dgm:spPr/>
      <dgm:t>
        <a:bodyPr/>
        <a:lstStyle/>
        <a:p>
          <a:endParaRPr lang="en-US"/>
        </a:p>
      </dgm:t>
    </dgm:pt>
    <dgm:pt modelId="{52D030DB-9B0D-4EC6-99A7-B9C9A25084A7}" type="sibTrans" cxnId="{4F435C85-145D-4CDB-BCC4-1A4E0A07ABCC}">
      <dgm:prSet/>
      <dgm:spPr/>
      <dgm:t>
        <a:bodyPr/>
        <a:lstStyle/>
        <a:p>
          <a:endParaRPr lang="en-US"/>
        </a:p>
      </dgm:t>
    </dgm:pt>
    <dgm:pt modelId="{F1B41733-ECBE-4C79-A737-9FAAF3C8DCA5}">
      <dgm:prSet/>
      <dgm:spPr/>
      <dgm:t>
        <a:bodyPr/>
        <a:lstStyle/>
        <a:p>
          <a:r>
            <a:rPr lang="en-US" dirty="0"/>
            <a:t>π</a:t>
          </a:r>
          <a:r>
            <a:rPr lang="en-US" dirty="0" err="1"/>
            <a:t>εριλ</a:t>
          </a:r>
          <a:r>
            <a:rPr lang="en-US" dirty="0"/>
            <a:t>αμβάνει όλους τους </a:t>
          </a:r>
          <a:r>
            <a:rPr lang="en-US" b="1" dirty="0"/>
            <a:t>εμπλεκόμενους εταίρους </a:t>
          </a:r>
          <a:r>
            <a:rPr lang="en-US" dirty="0"/>
            <a:t>και όχι μόνο τους πελάτες.</a:t>
          </a:r>
        </a:p>
      </dgm:t>
    </dgm:pt>
    <dgm:pt modelId="{C4C78D86-62F9-4A69-B731-2EA9A314D887}" type="parTrans" cxnId="{C9C7F9A8-019D-4B86-83B1-50BB7686324F}">
      <dgm:prSet/>
      <dgm:spPr/>
      <dgm:t>
        <a:bodyPr/>
        <a:lstStyle/>
        <a:p>
          <a:endParaRPr lang="en-US"/>
        </a:p>
      </dgm:t>
    </dgm:pt>
    <dgm:pt modelId="{F9E8DDBE-00CB-4D78-BBD5-460464C4C281}" type="sibTrans" cxnId="{C9C7F9A8-019D-4B86-83B1-50BB7686324F}">
      <dgm:prSet/>
      <dgm:spPr/>
      <dgm:t>
        <a:bodyPr/>
        <a:lstStyle/>
        <a:p>
          <a:endParaRPr lang="en-US"/>
        </a:p>
      </dgm:t>
    </dgm:pt>
    <dgm:pt modelId="{1374EC29-9079-4157-95A0-8B64D02BE6BD}" type="pres">
      <dgm:prSet presAssocID="{679F2BB3-6CD8-409F-9919-632EDEB3AAE0}" presName="linear" presStyleCnt="0">
        <dgm:presLayoutVars>
          <dgm:animLvl val="lvl"/>
          <dgm:resizeHandles val="exact"/>
        </dgm:presLayoutVars>
      </dgm:prSet>
      <dgm:spPr/>
    </dgm:pt>
    <dgm:pt modelId="{FA37D22F-22C8-4B62-BC1C-A0D81586C5C6}" type="pres">
      <dgm:prSet presAssocID="{91BD3E26-DC7E-4358-8CB8-B41C9912136D}" presName="parentText" presStyleLbl="node1" presStyleIdx="0" presStyleCnt="3">
        <dgm:presLayoutVars>
          <dgm:chMax val="0"/>
          <dgm:bulletEnabled val="1"/>
        </dgm:presLayoutVars>
      </dgm:prSet>
      <dgm:spPr/>
    </dgm:pt>
    <dgm:pt modelId="{4CEABCE1-079D-469E-83E0-7D36DF497F5C}" type="pres">
      <dgm:prSet presAssocID="{DC13E7AF-559E-44DA-9FA9-DD2507A0B81D}" presName="spacer" presStyleCnt="0"/>
      <dgm:spPr/>
    </dgm:pt>
    <dgm:pt modelId="{B17FE6D8-A93F-4D74-9B51-F8B12C3EC5EC}" type="pres">
      <dgm:prSet presAssocID="{26A65A61-43A7-49B0-8EF2-C12855594270}" presName="parentText" presStyleLbl="node1" presStyleIdx="1" presStyleCnt="3">
        <dgm:presLayoutVars>
          <dgm:chMax val="0"/>
          <dgm:bulletEnabled val="1"/>
        </dgm:presLayoutVars>
      </dgm:prSet>
      <dgm:spPr/>
    </dgm:pt>
    <dgm:pt modelId="{C76346E5-AA41-4B6E-9E8B-370DABC5884D}" type="pres">
      <dgm:prSet presAssocID="{26A65A61-43A7-49B0-8EF2-C12855594270}" presName="childText" presStyleLbl="revTx" presStyleIdx="0" presStyleCnt="2">
        <dgm:presLayoutVars>
          <dgm:bulletEnabled val="1"/>
        </dgm:presLayoutVars>
      </dgm:prSet>
      <dgm:spPr/>
    </dgm:pt>
    <dgm:pt modelId="{62621838-72FA-41FA-BB93-B05CDA76A00D}" type="pres">
      <dgm:prSet presAssocID="{A510513B-FD1B-480B-B3A9-9BE730491133}" presName="parentText" presStyleLbl="node1" presStyleIdx="2" presStyleCnt="3">
        <dgm:presLayoutVars>
          <dgm:chMax val="0"/>
          <dgm:bulletEnabled val="1"/>
        </dgm:presLayoutVars>
      </dgm:prSet>
      <dgm:spPr/>
    </dgm:pt>
    <dgm:pt modelId="{B719928C-E344-4C47-8FDD-DE34FC60EE83}" type="pres">
      <dgm:prSet presAssocID="{A510513B-FD1B-480B-B3A9-9BE730491133}" presName="childText" presStyleLbl="revTx" presStyleIdx="1" presStyleCnt="2">
        <dgm:presLayoutVars>
          <dgm:bulletEnabled val="1"/>
        </dgm:presLayoutVars>
      </dgm:prSet>
      <dgm:spPr/>
    </dgm:pt>
  </dgm:ptLst>
  <dgm:cxnLst>
    <dgm:cxn modelId="{10E9D12A-D474-4FB5-A38C-9A4D8C771E7A}" type="presOf" srcId="{F1B41733-ECBE-4C79-A737-9FAAF3C8DCA5}" destId="{B719928C-E344-4C47-8FDD-DE34FC60EE83}" srcOrd="0" destOrd="1" presId="urn:microsoft.com/office/officeart/2005/8/layout/vList2"/>
    <dgm:cxn modelId="{8E90EE63-F0C9-4806-8949-540D865B5C38}" type="presOf" srcId="{36EA8676-3B34-4971-B815-73AD81BBE286}" destId="{C76346E5-AA41-4B6E-9E8B-370DABC5884D}" srcOrd="0" destOrd="1" presId="urn:microsoft.com/office/officeart/2005/8/layout/vList2"/>
    <dgm:cxn modelId="{D5C57A44-5E28-4BAE-B436-946930A4E506}" type="presOf" srcId="{F85B4399-2F1C-4CE1-BAA8-9E7F81DA0746}" destId="{C76346E5-AA41-4B6E-9E8B-370DABC5884D}" srcOrd="0" destOrd="0" presId="urn:microsoft.com/office/officeart/2005/8/layout/vList2"/>
    <dgm:cxn modelId="{B8354F75-3CEA-46E9-9E18-B07147E68220}" srcId="{679F2BB3-6CD8-409F-9919-632EDEB3AAE0}" destId="{A510513B-FD1B-480B-B3A9-9BE730491133}" srcOrd="2" destOrd="0" parTransId="{5DCF8D46-09ED-4A80-8904-7AB87D2E2E69}" sibTransId="{FE95AD35-3567-4CA8-96B6-0235B2ACCBC5}"/>
    <dgm:cxn modelId="{F6CA7B7C-5FB4-486B-849F-E7971CF4F30F}" type="presOf" srcId="{26A65A61-43A7-49B0-8EF2-C12855594270}" destId="{B17FE6D8-A93F-4D74-9B51-F8B12C3EC5EC}" srcOrd="0" destOrd="0" presId="urn:microsoft.com/office/officeart/2005/8/layout/vList2"/>
    <dgm:cxn modelId="{4F435C85-145D-4CDB-BCC4-1A4E0A07ABCC}" srcId="{A510513B-FD1B-480B-B3A9-9BE730491133}" destId="{042F0BC8-1B00-4E47-9AE2-1C2E53B03BC0}" srcOrd="0" destOrd="0" parTransId="{C52FCB39-DBB7-4486-995B-F84C315C0E9D}" sibTransId="{52D030DB-9B0D-4EC6-99A7-B9C9A25084A7}"/>
    <dgm:cxn modelId="{81A53F8A-90C9-42D9-BF2C-42CC2D09D544}" srcId="{26A65A61-43A7-49B0-8EF2-C12855594270}" destId="{36EA8676-3B34-4971-B815-73AD81BBE286}" srcOrd="1" destOrd="0" parTransId="{E7F91B4C-81D8-4DCD-AEDE-94976E53B18C}" sibTransId="{6799F54D-9BD8-4135-B581-C7513B1EA1D2}"/>
    <dgm:cxn modelId="{C9C7F9A8-019D-4B86-83B1-50BB7686324F}" srcId="{A510513B-FD1B-480B-B3A9-9BE730491133}" destId="{F1B41733-ECBE-4C79-A737-9FAAF3C8DCA5}" srcOrd="1" destOrd="0" parTransId="{C4C78D86-62F9-4A69-B731-2EA9A314D887}" sibTransId="{F9E8DDBE-00CB-4D78-BBD5-460464C4C281}"/>
    <dgm:cxn modelId="{8CDB78B1-AEB1-47B5-8457-E1F200457451}" type="presOf" srcId="{91BD3E26-DC7E-4358-8CB8-B41C9912136D}" destId="{FA37D22F-22C8-4B62-BC1C-A0D81586C5C6}" srcOrd="0" destOrd="0" presId="urn:microsoft.com/office/officeart/2005/8/layout/vList2"/>
    <dgm:cxn modelId="{63EB2CB8-B0B7-4DBA-843A-C6A94BA67E00}" type="presOf" srcId="{A510513B-FD1B-480B-B3A9-9BE730491133}" destId="{62621838-72FA-41FA-BB93-B05CDA76A00D}" srcOrd="0" destOrd="0" presId="urn:microsoft.com/office/officeart/2005/8/layout/vList2"/>
    <dgm:cxn modelId="{98CADDC7-1F33-4AF2-BB87-1D183D0A9413}" srcId="{679F2BB3-6CD8-409F-9919-632EDEB3AAE0}" destId="{91BD3E26-DC7E-4358-8CB8-B41C9912136D}" srcOrd="0" destOrd="0" parTransId="{CFA2181E-D87B-4616-8771-39D700F1FEE4}" sibTransId="{DC13E7AF-559E-44DA-9FA9-DD2507A0B81D}"/>
    <dgm:cxn modelId="{72D598C8-452B-4E71-BF12-E342D8EE0966}" srcId="{679F2BB3-6CD8-409F-9919-632EDEB3AAE0}" destId="{26A65A61-43A7-49B0-8EF2-C12855594270}" srcOrd="1" destOrd="0" parTransId="{4D59F97B-DC11-4D02-98AA-673B47C7B465}" sibTransId="{5ABA9949-C206-48A9-B069-766F40ACDD89}"/>
    <dgm:cxn modelId="{4D3116D7-E788-41C2-A86E-2738E6864F64}" type="presOf" srcId="{679F2BB3-6CD8-409F-9919-632EDEB3AAE0}" destId="{1374EC29-9079-4157-95A0-8B64D02BE6BD}" srcOrd="0" destOrd="0" presId="urn:microsoft.com/office/officeart/2005/8/layout/vList2"/>
    <dgm:cxn modelId="{BB57EBD9-7342-4888-9668-7186198ECDEE}" type="presOf" srcId="{042F0BC8-1B00-4E47-9AE2-1C2E53B03BC0}" destId="{B719928C-E344-4C47-8FDD-DE34FC60EE83}" srcOrd="0" destOrd="0" presId="urn:microsoft.com/office/officeart/2005/8/layout/vList2"/>
    <dgm:cxn modelId="{E1A67DFB-F2ED-4FDC-B7D5-48FBD02CEAAD}" srcId="{26A65A61-43A7-49B0-8EF2-C12855594270}" destId="{F85B4399-2F1C-4CE1-BAA8-9E7F81DA0746}" srcOrd="0" destOrd="0" parTransId="{4C5688C5-860E-4E8F-B83A-2E1F69AA6D34}" sibTransId="{C76B59C3-5EAB-4A5F-9F47-073F2AFEA3CF}"/>
    <dgm:cxn modelId="{E0BF8908-20B8-481F-9FC4-4C928E1EE239}" type="presParOf" srcId="{1374EC29-9079-4157-95A0-8B64D02BE6BD}" destId="{FA37D22F-22C8-4B62-BC1C-A0D81586C5C6}" srcOrd="0" destOrd="0" presId="urn:microsoft.com/office/officeart/2005/8/layout/vList2"/>
    <dgm:cxn modelId="{4E8679B6-B585-4013-A092-3AD6FF905DFD}" type="presParOf" srcId="{1374EC29-9079-4157-95A0-8B64D02BE6BD}" destId="{4CEABCE1-079D-469E-83E0-7D36DF497F5C}" srcOrd="1" destOrd="0" presId="urn:microsoft.com/office/officeart/2005/8/layout/vList2"/>
    <dgm:cxn modelId="{59A69143-06AB-48D8-946B-3CF6E19DBC9D}" type="presParOf" srcId="{1374EC29-9079-4157-95A0-8B64D02BE6BD}" destId="{B17FE6D8-A93F-4D74-9B51-F8B12C3EC5EC}" srcOrd="2" destOrd="0" presId="urn:microsoft.com/office/officeart/2005/8/layout/vList2"/>
    <dgm:cxn modelId="{14F8ABBF-A31F-4B0E-A70F-379DC839FCF4}" type="presParOf" srcId="{1374EC29-9079-4157-95A0-8B64D02BE6BD}" destId="{C76346E5-AA41-4B6E-9E8B-370DABC5884D}" srcOrd="3" destOrd="0" presId="urn:microsoft.com/office/officeart/2005/8/layout/vList2"/>
    <dgm:cxn modelId="{1AAC8136-3163-403A-82B0-16E2BBBF0FDB}" type="presParOf" srcId="{1374EC29-9079-4157-95A0-8B64D02BE6BD}" destId="{62621838-72FA-41FA-BB93-B05CDA76A00D}" srcOrd="4" destOrd="0" presId="urn:microsoft.com/office/officeart/2005/8/layout/vList2"/>
    <dgm:cxn modelId="{5908815C-6FB6-4F44-8788-A421517A3917}" type="presParOf" srcId="{1374EC29-9079-4157-95A0-8B64D02BE6BD}" destId="{B719928C-E344-4C47-8FDD-DE34FC60EE8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D6010-C82A-46D8-847E-D491DB4794D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B0DF59-AAA7-4C3E-999F-0ED537303576}">
      <dgm:prSet/>
      <dgm:spPr/>
      <dgm:t>
        <a:bodyPr/>
        <a:lstStyle/>
        <a:p>
          <a:r>
            <a:rPr lang="el-GR" u="sng"/>
            <a:t>Αυξημένες προσδοκίες πελατών</a:t>
          </a:r>
          <a:endParaRPr lang="en-US"/>
        </a:p>
      </dgm:t>
    </dgm:pt>
    <dgm:pt modelId="{816D35A1-B4BF-4E1D-AE6B-541C9DBFBF36}" type="parTrans" cxnId="{516082FE-4042-40BF-BF20-11786EC83233}">
      <dgm:prSet/>
      <dgm:spPr/>
      <dgm:t>
        <a:bodyPr/>
        <a:lstStyle/>
        <a:p>
          <a:endParaRPr lang="en-US"/>
        </a:p>
      </dgm:t>
    </dgm:pt>
    <dgm:pt modelId="{42EA4E2E-4C65-46C9-8D0A-C1B985A09479}" type="sibTrans" cxnId="{516082FE-4042-40BF-BF20-11786EC83233}">
      <dgm:prSet/>
      <dgm:spPr/>
      <dgm:t>
        <a:bodyPr/>
        <a:lstStyle/>
        <a:p>
          <a:endParaRPr lang="en-US"/>
        </a:p>
      </dgm:t>
    </dgm:pt>
    <dgm:pt modelId="{CD8E621F-3906-444A-ACFC-31470FBC2CE0}">
      <dgm:prSet/>
      <dgm:spPr/>
      <dgm:t>
        <a:bodyPr/>
        <a:lstStyle/>
        <a:p>
          <a:r>
            <a:rPr lang="el-GR" u="sng" dirty="0"/>
            <a:t>Οι προσδοκίες των πελατών έχουν αυξηθεί </a:t>
          </a:r>
          <a:r>
            <a:rPr lang="el-GR" dirty="0"/>
            <a:t>ακολουθώντας τη γενική αύξηση του πλούτου των ανεπτυγμένων χωρών κατά τα τελευταία πενήντα χρόνια.</a:t>
          </a:r>
          <a:endParaRPr lang="en-US" dirty="0"/>
        </a:p>
      </dgm:t>
    </dgm:pt>
    <dgm:pt modelId="{F47B65AE-BB8E-4E5F-A930-78B625BF2D4D}" type="parTrans" cxnId="{5A8BE4D0-34AA-4AFF-AD9C-9AF037F4E856}">
      <dgm:prSet/>
      <dgm:spPr/>
      <dgm:t>
        <a:bodyPr/>
        <a:lstStyle/>
        <a:p>
          <a:endParaRPr lang="en-US"/>
        </a:p>
      </dgm:t>
    </dgm:pt>
    <dgm:pt modelId="{B0538999-5F36-4F18-93F3-F06678412130}" type="sibTrans" cxnId="{5A8BE4D0-34AA-4AFF-AD9C-9AF037F4E856}">
      <dgm:prSet/>
      <dgm:spPr/>
      <dgm:t>
        <a:bodyPr/>
        <a:lstStyle/>
        <a:p>
          <a:endParaRPr lang="en-US"/>
        </a:p>
      </dgm:t>
    </dgm:pt>
    <dgm:pt modelId="{E2B82B84-BF35-4242-9D8D-94048E3FA145}">
      <dgm:prSet/>
      <dgm:spPr/>
      <dgm:t>
        <a:bodyPr/>
        <a:lstStyle/>
        <a:p>
          <a:r>
            <a:rPr lang="el-GR" dirty="0"/>
            <a:t>Η αύξηση αυτή των προσδοκιών έχει πολλές αιτίες, μεταξύ των οποίων είναι οι εξής:</a:t>
          </a:r>
          <a:endParaRPr lang="en-US" dirty="0"/>
        </a:p>
      </dgm:t>
    </dgm:pt>
    <dgm:pt modelId="{8B3C48D3-D651-49B4-80FB-2B9319ED1558}" type="parTrans" cxnId="{5972E830-587B-4D15-B9D2-DC03D372D2CC}">
      <dgm:prSet/>
      <dgm:spPr/>
      <dgm:t>
        <a:bodyPr/>
        <a:lstStyle/>
        <a:p>
          <a:endParaRPr lang="en-US"/>
        </a:p>
      </dgm:t>
    </dgm:pt>
    <dgm:pt modelId="{017AC0DD-F397-499F-8263-24A9F8251A96}" type="sibTrans" cxnId="{5972E830-587B-4D15-B9D2-DC03D372D2CC}">
      <dgm:prSet/>
      <dgm:spPr/>
      <dgm:t>
        <a:bodyPr/>
        <a:lstStyle/>
        <a:p>
          <a:endParaRPr lang="en-US"/>
        </a:p>
      </dgm:t>
    </dgm:pt>
    <dgm:pt modelId="{B7725167-8D8C-456F-9A4A-979305F02E61}">
      <dgm:prSet/>
      <dgm:spPr/>
      <dgm:t>
        <a:bodyPr/>
        <a:lstStyle/>
        <a:p>
          <a:pPr>
            <a:buFont typeface="Courier New" panose="02070309020205020404" pitchFamily="49" charset="0"/>
            <a:buChar char="o"/>
          </a:pPr>
          <a:r>
            <a:rPr lang="el-GR" dirty="0"/>
            <a:t>καλύτερα επίπεδα γενικής εκπαίδευσης</a:t>
          </a:r>
          <a:r>
            <a:rPr lang="en-US" dirty="0"/>
            <a:t>,</a:t>
          </a:r>
        </a:p>
      </dgm:t>
    </dgm:pt>
    <dgm:pt modelId="{533EA4A9-0070-40BA-93D9-0C45771252D9}" type="parTrans" cxnId="{C311252E-C7A5-4ACB-9C30-7FADE6DFC642}">
      <dgm:prSet/>
      <dgm:spPr/>
      <dgm:t>
        <a:bodyPr/>
        <a:lstStyle/>
        <a:p>
          <a:endParaRPr lang="en-US"/>
        </a:p>
      </dgm:t>
    </dgm:pt>
    <dgm:pt modelId="{8E6C5898-324E-40A6-9CCC-39F4395347F3}" type="sibTrans" cxnId="{C311252E-C7A5-4ACB-9C30-7FADE6DFC642}">
      <dgm:prSet/>
      <dgm:spPr/>
      <dgm:t>
        <a:bodyPr/>
        <a:lstStyle/>
        <a:p>
          <a:endParaRPr lang="en-US"/>
        </a:p>
      </dgm:t>
    </dgm:pt>
    <dgm:pt modelId="{A0ADAF48-9DB3-47CA-BD7E-4428FDBBEC16}">
      <dgm:prSet/>
      <dgm:spPr/>
      <dgm:t>
        <a:bodyPr/>
        <a:lstStyle/>
        <a:p>
          <a:pPr>
            <a:buFont typeface="Courier New" panose="02070309020205020404" pitchFamily="49" charset="0"/>
            <a:buChar char="o"/>
          </a:pPr>
          <a:r>
            <a:rPr lang="el-GR" dirty="0"/>
            <a:t>μεγαλύτερη ικανότητα διάκρισης ανάμεσα σε εναλλακτικά προϊόντα</a:t>
          </a:r>
          <a:r>
            <a:rPr lang="en-US" dirty="0"/>
            <a:t>,</a:t>
          </a:r>
        </a:p>
      </dgm:t>
    </dgm:pt>
    <dgm:pt modelId="{9B6F4B46-F661-4506-891D-1F008A939F04}" type="parTrans" cxnId="{F232182C-F210-4E3F-A448-E963557336BC}">
      <dgm:prSet/>
      <dgm:spPr/>
      <dgm:t>
        <a:bodyPr/>
        <a:lstStyle/>
        <a:p>
          <a:endParaRPr lang="en-US"/>
        </a:p>
      </dgm:t>
    </dgm:pt>
    <dgm:pt modelId="{D05BB4C0-2277-48C7-B85C-52CCE5446C16}" type="sibTrans" cxnId="{F232182C-F210-4E3F-A448-E963557336BC}">
      <dgm:prSet/>
      <dgm:spPr/>
      <dgm:t>
        <a:bodyPr/>
        <a:lstStyle/>
        <a:p>
          <a:endParaRPr lang="en-US"/>
        </a:p>
      </dgm:t>
    </dgm:pt>
    <dgm:pt modelId="{DCB2A8A0-AB54-403A-BC6B-256C3E6421EF}">
      <dgm:prSet/>
      <dgm:spPr/>
      <dgm:t>
        <a:bodyPr/>
        <a:lstStyle/>
        <a:p>
          <a:pPr>
            <a:buFont typeface="Courier New" panose="02070309020205020404" pitchFamily="49" charset="0"/>
            <a:buChar char="o"/>
          </a:pPr>
          <a:r>
            <a:rPr lang="el-GR" dirty="0"/>
            <a:t>έκθεση σε μεγάλο αριθμό τρόπων διαβίωσης που παρουσιάζονται στα μαζικά μέσα ενημέρωσης.</a:t>
          </a:r>
          <a:endParaRPr lang="en-US" dirty="0"/>
        </a:p>
      </dgm:t>
    </dgm:pt>
    <dgm:pt modelId="{1E71B8B4-2479-40B2-AF4F-EB677CA3386D}" type="parTrans" cxnId="{F9F213C6-C5CF-4104-925F-482CDE2212A1}">
      <dgm:prSet/>
      <dgm:spPr/>
      <dgm:t>
        <a:bodyPr/>
        <a:lstStyle/>
        <a:p>
          <a:endParaRPr lang="en-US"/>
        </a:p>
      </dgm:t>
    </dgm:pt>
    <dgm:pt modelId="{C9FB16A0-6EB1-442F-91BC-705F6428CDC8}" type="sibTrans" cxnId="{F9F213C6-C5CF-4104-925F-482CDE2212A1}">
      <dgm:prSet/>
      <dgm:spPr/>
      <dgm:t>
        <a:bodyPr/>
        <a:lstStyle/>
        <a:p>
          <a:endParaRPr lang="en-US"/>
        </a:p>
      </dgm:t>
    </dgm:pt>
    <dgm:pt modelId="{0529E072-633F-4D69-877A-24AA93174597}" type="pres">
      <dgm:prSet presAssocID="{97DD6010-C82A-46D8-847E-D491DB4794DA}" presName="linear" presStyleCnt="0">
        <dgm:presLayoutVars>
          <dgm:animLvl val="lvl"/>
          <dgm:resizeHandles val="exact"/>
        </dgm:presLayoutVars>
      </dgm:prSet>
      <dgm:spPr/>
    </dgm:pt>
    <dgm:pt modelId="{1CB6C2CA-752E-4003-A49F-71557A1A5223}" type="pres">
      <dgm:prSet presAssocID="{71B0DF59-AAA7-4C3E-999F-0ED537303576}" presName="parentText" presStyleLbl="node1" presStyleIdx="0" presStyleCnt="1">
        <dgm:presLayoutVars>
          <dgm:chMax val="0"/>
          <dgm:bulletEnabled val="1"/>
        </dgm:presLayoutVars>
      </dgm:prSet>
      <dgm:spPr/>
    </dgm:pt>
    <dgm:pt modelId="{E2CAC40F-5B0B-44D3-AC56-401B334CD8FD}" type="pres">
      <dgm:prSet presAssocID="{71B0DF59-AAA7-4C3E-999F-0ED537303576}" presName="childText" presStyleLbl="revTx" presStyleIdx="0" presStyleCnt="1">
        <dgm:presLayoutVars>
          <dgm:bulletEnabled val="1"/>
        </dgm:presLayoutVars>
      </dgm:prSet>
      <dgm:spPr/>
    </dgm:pt>
  </dgm:ptLst>
  <dgm:cxnLst>
    <dgm:cxn modelId="{F232182C-F210-4E3F-A448-E963557336BC}" srcId="{E2B82B84-BF35-4242-9D8D-94048E3FA145}" destId="{A0ADAF48-9DB3-47CA-BD7E-4428FDBBEC16}" srcOrd="1" destOrd="0" parTransId="{9B6F4B46-F661-4506-891D-1F008A939F04}" sibTransId="{D05BB4C0-2277-48C7-B85C-52CCE5446C16}"/>
    <dgm:cxn modelId="{C311252E-C7A5-4ACB-9C30-7FADE6DFC642}" srcId="{E2B82B84-BF35-4242-9D8D-94048E3FA145}" destId="{B7725167-8D8C-456F-9A4A-979305F02E61}" srcOrd="0" destOrd="0" parTransId="{533EA4A9-0070-40BA-93D9-0C45771252D9}" sibTransId="{8E6C5898-324E-40A6-9CCC-39F4395347F3}"/>
    <dgm:cxn modelId="{5972E830-587B-4D15-B9D2-DC03D372D2CC}" srcId="{71B0DF59-AAA7-4C3E-999F-0ED537303576}" destId="{E2B82B84-BF35-4242-9D8D-94048E3FA145}" srcOrd="1" destOrd="0" parTransId="{8B3C48D3-D651-49B4-80FB-2B9319ED1558}" sibTransId="{017AC0DD-F397-499F-8263-24A9F8251A96}"/>
    <dgm:cxn modelId="{C2CF8E34-8975-4935-B6E3-8F7F364178C4}" type="presOf" srcId="{B7725167-8D8C-456F-9A4A-979305F02E61}" destId="{E2CAC40F-5B0B-44D3-AC56-401B334CD8FD}" srcOrd="0" destOrd="2" presId="urn:microsoft.com/office/officeart/2005/8/layout/vList2"/>
    <dgm:cxn modelId="{7645DE3F-A708-489F-9773-4995BA4F1869}" type="presOf" srcId="{CD8E621F-3906-444A-ACFC-31470FBC2CE0}" destId="{E2CAC40F-5B0B-44D3-AC56-401B334CD8FD}" srcOrd="0" destOrd="0" presId="urn:microsoft.com/office/officeart/2005/8/layout/vList2"/>
    <dgm:cxn modelId="{F692F565-950C-4789-887F-DF1164002FCA}" type="presOf" srcId="{A0ADAF48-9DB3-47CA-BD7E-4428FDBBEC16}" destId="{E2CAC40F-5B0B-44D3-AC56-401B334CD8FD}" srcOrd="0" destOrd="3" presId="urn:microsoft.com/office/officeart/2005/8/layout/vList2"/>
    <dgm:cxn modelId="{9AAF3869-B61B-47E7-A387-DBCF06A0CAD1}" type="presOf" srcId="{DCB2A8A0-AB54-403A-BC6B-256C3E6421EF}" destId="{E2CAC40F-5B0B-44D3-AC56-401B334CD8FD}" srcOrd="0" destOrd="4" presId="urn:microsoft.com/office/officeart/2005/8/layout/vList2"/>
    <dgm:cxn modelId="{6F6D1FA3-3548-4E3B-853E-720A94413992}" type="presOf" srcId="{97DD6010-C82A-46D8-847E-D491DB4794DA}" destId="{0529E072-633F-4D69-877A-24AA93174597}" srcOrd="0" destOrd="0" presId="urn:microsoft.com/office/officeart/2005/8/layout/vList2"/>
    <dgm:cxn modelId="{267811C0-5F86-40E9-B0FA-65CD4A9F523F}" type="presOf" srcId="{71B0DF59-AAA7-4C3E-999F-0ED537303576}" destId="{1CB6C2CA-752E-4003-A49F-71557A1A5223}" srcOrd="0" destOrd="0" presId="urn:microsoft.com/office/officeart/2005/8/layout/vList2"/>
    <dgm:cxn modelId="{FB4234C2-E156-49C7-9653-907059E3C8F7}" type="presOf" srcId="{E2B82B84-BF35-4242-9D8D-94048E3FA145}" destId="{E2CAC40F-5B0B-44D3-AC56-401B334CD8FD}" srcOrd="0" destOrd="1" presId="urn:microsoft.com/office/officeart/2005/8/layout/vList2"/>
    <dgm:cxn modelId="{F9F213C6-C5CF-4104-925F-482CDE2212A1}" srcId="{E2B82B84-BF35-4242-9D8D-94048E3FA145}" destId="{DCB2A8A0-AB54-403A-BC6B-256C3E6421EF}" srcOrd="2" destOrd="0" parTransId="{1E71B8B4-2479-40B2-AF4F-EB677CA3386D}" sibTransId="{C9FB16A0-6EB1-442F-91BC-705F6428CDC8}"/>
    <dgm:cxn modelId="{5A8BE4D0-34AA-4AFF-AD9C-9AF037F4E856}" srcId="{71B0DF59-AAA7-4C3E-999F-0ED537303576}" destId="{CD8E621F-3906-444A-ACFC-31470FBC2CE0}" srcOrd="0" destOrd="0" parTransId="{F47B65AE-BB8E-4E5F-A930-78B625BF2D4D}" sibTransId="{B0538999-5F36-4F18-93F3-F06678412130}"/>
    <dgm:cxn modelId="{516082FE-4042-40BF-BF20-11786EC83233}" srcId="{97DD6010-C82A-46D8-847E-D491DB4794DA}" destId="{71B0DF59-AAA7-4C3E-999F-0ED537303576}" srcOrd="0" destOrd="0" parTransId="{816D35A1-B4BF-4E1D-AE6B-541C9DBFBF36}" sibTransId="{42EA4E2E-4C65-46C9-8D0A-C1B985A09479}"/>
    <dgm:cxn modelId="{53759E65-02DB-4998-8AFC-279C3DB760B4}" type="presParOf" srcId="{0529E072-633F-4D69-877A-24AA93174597}" destId="{1CB6C2CA-752E-4003-A49F-71557A1A5223}" srcOrd="0" destOrd="0" presId="urn:microsoft.com/office/officeart/2005/8/layout/vList2"/>
    <dgm:cxn modelId="{9E76673A-B69F-40B6-97D4-A39BF55D047A}" type="presParOf" srcId="{0529E072-633F-4D69-877A-24AA93174597}" destId="{E2CAC40F-5B0B-44D3-AC56-401B334CD8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BA57E1-F5F8-4A2F-A737-6C0E987463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E5053B6-E2B3-4061-8512-0619563100F6}">
      <dgm:prSet custT="1"/>
      <dgm:spPr/>
      <dgm:t>
        <a:bodyPr/>
        <a:lstStyle/>
        <a:p>
          <a:r>
            <a:rPr lang="el-GR" sz="1400" dirty="0"/>
            <a:t>Οι επιτυχημένοι οργανισμοί αναπτύσσουν αποτελεσματικές συνεργασίες με σεβασμό μεταξύ των ομάδων </a:t>
          </a:r>
          <a:r>
            <a:rPr lang="el-GR" sz="1400" b="1" dirty="0"/>
            <a:t>μάρκετινγκ και εφοδιαστικής αλυσίδας</a:t>
          </a:r>
          <a:r>
            <a:rPr lang="el-GR" sz="1400" dirty="0"/>
            <a:t>. </a:t>
          </a:r>
          <a:endParaRPr lang="en-US" sz="1400" dirty="0"/>
        </a:p>
      </dgm:t>
    </dgm:pt>
    <dgm:pt modelId="{5D641234-B647-4574-8F8D-1C4FD82A768A}" type="parTrans" cxnId="{D60E935A-7BCF-4C96-90CB-36C7E24FC9C9}">
      <dgm:prSet/>
      <dgm:spPr/>
      <dgm:t>
        <a:bodyPr/>
        <a:lstStyle/>
        <a:p>
          <a:endParaRPr lang="en-US"/>
        </a:p>
      </dgm:t>
    </dgm:pt>
    <dgm:pt modelId="{635B8FFE-5DE0-4113-A557-27326954C4EB}" type="sibTrans" cxnId="{D60E935A-7BCF-4C96-90CB-36C7E24FC9C9}">
      <dgm:prSet/>
      <dgm:spPr/>
      <dgm:t>
        <a:bodyPr/>
        <a:lstStyle/>
        <a:p>
          <a:endParaRPr lang="en-US"/>
        </a:p>
      </dgm:t>
    </dgm:pt>
    <dgm:pt modelId="{8A31D401-9C0F-4B14-9C29-65FE7B10020D}">
      <dgm:prSet custT="1"/>
      <dgm:spPr/>
      <dgm:t>
        <a:bodyPr/>
        <a:lstStyle/>
        <a:p>
          <a:r>
            <a:rPr lang="el-GR" sz="1400" dirty="0"/>
            <a:t>Όταν η ομάδα της αλυσίδας εφοδιασμού κατανοεί τη δυναμική της αγοράς και τα σημεία ευελιξίας στο προϊόν και την τιμολόγηση, είναι σε θέση να </a:t>
          </a:r>
          <a:r>
            <a:rPr lang="el-GR" sz="1400" b="1" dirty="0"/>
            <a:t>βελτιστοποιήσει καλύτερα </a:t>
          </a:r>
          <a:r>
            <a:rPr lang="el-GR" sz="1400" dirty="0"/>
            <a:t>τη </a:t>
          </a:r>
          <a:r>
            <a:rPr lang="el-GR" sz="1400" b="1" dirty="0"/>
            <a:t>διαδικασία διανομής</a:t>
          </a:r>
          <a:r>
            <a:rPr lang="el-GR" sz="1400" dirty="0"/>
            <a:t>. </a:t>
          </a:r>
          <a:endParaRPr lang="en-US" sz="1400" dirty="0"/>
        </a:p>
      </dgm:t>
    </dgm:pt>
    <dgm:pt modelId="{81B2B785-4C7A-47F7-9A44-135AD64AB7D9}" type="parTrans" cxnId="{EF71CC42-0368-4908-9C57-F2D1402BFE42}">
      <dgm:prSet/>
      <dgm:spPr/>
      <dgm:t>
        <a:bodyPr/>
        <a:lstStyle/>
        <a:p>
          <a:endParaRPr lang="en-US"/>
        </a:p>
      </dgm:t>
    </dgm:pt>
    <dgm:pt modelId="{CC4FEA9E-4E07-4776-BF4E-88A82ED12B42}" type="sibTrans" cxnId="{EF71CC42-0368-4908-9C57-F2D1402BFE42}">
      <dgm:prSet/>
      <dgm:spPr/>
      <dgm:t>
        <a:bodyPr/>
        <a:lstStyle/>
        <a:p>
          <a:endParaRPr lang="en-US"/>
        </a:p>
      </dgm:t>
    </dgm:pt>
    <dgm:pt modelId="{A2DFCFEB-15D9-4BCC-A3D9-3E6EA66C72FE}">
      <dgm:prSet custT="1"/>
      <dgm:spPr/>
      <dgm:t>
        <a:bodyPr/>
        <a:lstStyle/>
        <a:p>
          <a:r>
            <a:rPr lang="el-GR" sz="1400" dirty="0"/>
            <a:t>Όταν το </a:t>
          </a:r>
          <a:r>
            <a:rPr lang="el-GR" sz="1400" b="1" dirty="0"/>
            <a:t>μάρκετινγκ έχει το πλεονέκτημα της αποτελεσματικής διαχείρισης της εφοδιαστικής αλυσίδας </a:t>
          </a:r>
          <a:r>
            <a:rPr lang="el-GR" sz="1400" dirty="0"/>
            <a:t>-που είναι η ανάλυση και η </a:t>
          </a:r>
          <a:r>
            <a:rPr lang="el-GR" sz="1400" b="1" dirty="0"/>
            <a:t>βελτιστοποίηση</a:t>
          </a:r>
          <a:r>
            <a:rPr lang="el-GR" sz="1400" dirty="0"/>
            <a:t> της διανομής εντός και εκτός των καναλιών μάρκετινγκ- </a:t>
          </a:r>
          <a:r>
            <a:rPr lang="el-GR" sz="1400" b="1" dirty="0"/>
            <a:t>παρέχεται μεγαλύτερη αξία στους πελάτες</a:t>
          </a:r>
          <a:r>
            <a:rPr lang="el-GR" sz="1400" dirty="0"/>
            <a:t>.</a:t>
          </a:r>
          <a:endParaRPr lang="en-US" sz="1400" dirty="0"/>
        </a:p>
      </dgm:t>
    </dgm:pt>
    <dgm:pt modelId="{5BC4AC2B-483D-4FBE-BD95-65E4D00CEFBB}" type="parTrans" cxnId="{14C2CB71-6D5C-419E-BC7E-03FB9BDE4D61}">
      <dgm:prSet/>
      <dgm:spPr/>
      <dgm:t>
        <a:bodyPr/>
        <a:lstStyle/>
        <a:p>
          <a:endParaRPr lang="en-US"/>
        </a:p>
      </dgm:t>
    </dgm:pt>
    <dgm:pt modelId="{5554F5EB-1D4F-4149-AD17-590627123094}" type="sibTrans" cxnId="{14C2CB71-6D5C-419E-BC7E-03FB9BDE4D61}">
      <dgm:prSet/>
      <dgm:spPr/>
      <dgm:t>
        <a:bodyPr/>
        <a:lstStyle/>
        <a:p>
          <a:endParaRPr lang="en-US"/>
        </a:p>
      </dgm:t>
    </dgm:pt>
    <dgm:pt modelId="{8D6FC5FA-7DCD-4F25-B269-A9DD02EE6F8B}" type="pres">
      <dgm:prSet presAssocID="{30BA57E1-F5F8-4A2F-A737-6C0E98746328}" presName="hierChild1" presStyleCnt="0">
        <dgm:presLayoutVars>
          <dgm:chPref val="1"/>
          <dgm:dir/>
          <dgm:animOne val="branch"/>
          <dgm:animLvl val="lvl"/>
          <dgm:resizeHandles/>
        </dgm:presLayoutVars>
      </dgm:prSet>
      <dgm:spPr/>
    </dgm:pt>
    <dgm:pt modelId="{B48B2B80-C77B-42D6-ADF8-3626907803CD}" type="pres">
      <dgm:prSet presAssocID="{6E5053B6-E2B3-4061-8512-0619563100F6}" presName="hierRoot1" presStyleCnt="0"/>
      <dgm:spPr/>
    </dgm:pt>
    <dgm:pt modelId="{3FFE41CE-D068-4F68-9D75-5EB95C78FCD7}" type="pres">
      <dgm:prSet presAssocID="{6E5053B6-E2B3-4061-8512-0619563100F6}" presName="composite" presStyleCnt="0"/>
      <dgm:spPr/>
    </dgm:pt>
    <dgm:pt modelId="{92EB9158-4302-4D99-A34D-29D4F4FB6508}" type="pres">
      <dgm:prSet presAssocID="{6E5053B6-E2B3-4061-8512-0619563100F6}" presName="background" presStyleLbl="node0" presStyleIdx="0" presStyleCnt="3"/>
      <dgm:spPr/>
    </dgm:pt>
    <dgm:pt modelId="{D0F17CCE-5E7C-4242-BBFC-AE378AD3D134}" type="pres">
      <dgm:prSet presAssocID="{6E5053B6-E2B3-4061-8512-0619563100F6}" presName="text" presStyleLbl="fgAcc0" presStyleIdx="0" presStyleCnt="3">
        <dgm:presLayoutVars>
          <dgm:chPref val="3"/>
        </dgm:presLayoutVars>
      </dgm:prSet>
      <dgm:spPr/>
    </dgm:pt>
    <dgm:pt modelId="{95186F5A-968E-4DC9-B366-8742B94AFAFE}" type="pres">
      <dgm:prSet presAssocID="{6E5053B6-E2B3-4061-8512-0619563100F6}" presName="hierChild2" presStyleCnt="0"/>
      <dgm:spPr/>
    </dgm:pt>
    <dgm:pt modelId="{2F19AB2E-C0D3-4823-BD39-EC0651015F0C}" type="pres">
      <dgm:prSet presAssocID="{8A31D401-9C0F-4B14-9C29-65FE7B10020D}" presName="hierRoot1" presStyleCnt="0"/>
      <dgm:spPr/>
    </dgm:pt>
    <dgm:pt modelId="{78EE25B9-E273-49E7-9671-1D050720B30E}" type="pres">
      <dgm:prSet presAssocID="{8A31D401-9C0F-4B14-9C29-65FE7B10020D}" presName="composite" presStyleCnt="0"/>
      <dgm:spPr/>
    </dgm:pt>
    <dgm:pt modelId="{9DEBB13E-B44C-413A-AB74-DEDD415F59A4}" type="pres">
      <dgm:prSet presAssocID="{8A31D401-9C0F-4B14-9C29-65FE7B10020D}" presName="background" presStyleLbl="node0" presStyleIdx="1" presStyleCnt="3"/>
      <dgm:spPr/>
    </dgm:pt>
    <dgm:pt modelId="{6C7893FD-CABD-42E9-AE57-95B56D9C3495}" type="pres">
      <dgm:prSet presAssocID="{8A31D401-9C0F-4B14-9C29-65FE7B10020D}" presName="text" presStyleLbl="fgAcc0" presStyleIdx="1" presStyleCnt="3">
        <dgm:presLayoutVars>
          <dgm:chPref val="3"/>
        </dgm:presLayoutVars>
      </dgm:prSet>
      <dgm:spPr/>
    </dgm:pt>
    <dgm:pt modelId="{DA130855-6636-413E-9680-59C5ADBD06AD}" type="pres">
      <dgm:prSet presAssocID="{8A31D401-9C0F-4B14-9C29-65FE7B10020D}" presName="hierChild2" presStyleCnt="0"/>
      <dgm:spPr/>
    </dgm:pt>
    <dgm:pt modelId="{5CA7E25C-6195-4C4B-8964-BA0FA8EBC179}" type="pres">
      <dgm:prSet presAssocID="{A2DFCFEB-15D9-4BCC-A3D9-3E6EA66C72FE}" presName="hierRoot1" presStyleCnt="0"/>
      <dgm:spPr/>
    </dgm:pt>
    <dgm:pt modelId="{A61E5CE3-9290-4FC1-AC27-6DAF2906BD6B}" type="pres">
      <dgm:prSet presAssocID="{A2DFCFEB-15D9-4BCC-A3D9-3E6EA66C72FE}" presName="composite" presStyleCnt="0"/>
      <dgm:spPr/>
    </dgm:pt>
    <dgm:pt modelId="{441537E3-C2C1-4EC9-B1C2-2BCFBFC3A9E8}" type="pres">
      <dgm:prSet presAssocID="{A2DFCFEB-15D9-4BCC-A3D9-3E6EA66C72FE}" presName="background" presStyleLbl="node0" presStyleIdx="2" presStyleCnt="3"/>
      <dgm:spPr/>
    </dgm:pt>
    <dgm:pt modelId="{C2E6E01C-27B0-40A5-A0B5-0AFA03CD2126}" type="pres">
      <dgm:prSet presAssocID="{A2DFCFEB-15D9-4BCC-A3D9-3E6EA66C72FE}" presName="text" presStyleLbl="fgAcc0" presStyleIdx="2" presStyleCnt="3" custScaleY="129343">
        <dgm:presLayoutVars>
          <dgm:chPref val="3"/>
        </dgm:presLayoutVars>
      </dgm:prSet>
      <dgm:spPr/>
    </dgm:pt>
    <dgm:pt modelId="{5B58259E-2D29-4D1C-8BA4-80AB91CAAD47}" type="pres">
      <dgm:prSet presAssocID="{A2DFCFEB-15D9-4BCC-A3D9-3E6EA66C72FE}" presName="hierChild2" presStyleCnt="0"/>
      <dgm:spPr/>
    </dgm:pt>
  </dgm:ptLst>
  <dgm:cxnLst>
    <dgm:cxn modelId="{8F3FDE1F-4A4A-4095-A72C-DA9566A92388}" type="presOf" srcId="{A2DFCFEB-15D9-4BCC-A3D9-3E6EA66C72FE}" destId="{C2E6E01C-27B0-40A5-A0B5-0AFA03CD2126}" srcOrd="0" destOrd="0" presId="urn:microsoft.com/office/officeart/2005/8/layout/hierarchy1"/>
    <dgm:cxn modelId="{0B4D4731-DD79-4A06-A748-1C7DEFC2AB5A}" type="presOf" srcId="{6E5053B6-E2B3-4061-8512-0619563100F6}" destId="{D0F17CCE-5E7C-4242-BBFC-AE378AD3D134}" srcOrd="0" destOrd="0" presId="urn:microsoft.com/office/officeart/2005/8/layout/hierarchy1"/>
    <dgm:cxn modelId="{EF71CC42-0368-4908-9C57-F2D1402BFE42}" srcId="{30BA57E1-F5F8-4A2F-A737-6C0E98746328}" destId="{8A31D401-9C0F-4B14-9C29-65FE7B10020D}" srcOrd="1" destOrd="0" parTransId="{81B2B785-4C7A-47F7-9A44-135AD64AB7D9}" sibTransId="{CC4FEA9E-4E07-4776-BF4E-88A82ED12B42}"/>
    <dgm:cxn modelId="{14C2CB71-6D5C-419E-BC7E-03FB9BDE4D61}" srcId="{30BA57E1-F5F8-4A2F-A737-6C0E98746328}" destId="{A2DFCFEB-15D9-4BCC-A3D9-3E6EA66C72FE}" srcOrd="2" destOrd="0" parTransId="{5BC4AC2B-483D-4FBE-BD95-65E4D00CEFBB}" sibTransId="{5554F5EB-1D4F-4149-AD17-590627123094}"/>
    <dgm:cxn modelId="{67D79D78-AD87-404E-AD75-19A23A8DCCE0}" type="presOf" srcId="{8A31D401-9C0F-4B14-9C29-65FE7B10020D}" destId="{6C7893FD-CABD-42E9-AE57-95B56D9C3495}" srcOrd="0" destOrd="0" presId="urn:microsoft.com/office/officeart/2005/8/layout/hierarchy1"/>
    <dgm:cxn modelId="{D60E935A-7BCF-4C96-90CB-36C7E24FC9C9}" srcId="{30BA57E1-F5F8-4A2F-A737-6C0E98746328}" destId="{6E5053B6-E2B3-4061-8512-0619563100F6}" srcOrd="0" destOrd="0" parTransId="{5D641234-B647-4574-8F8D-1C4FD82A768A}" sibTransId="{635B8FFE-5DE0-4113-A557-27326954C4EB}"/>
    <dgm:cxn modelId="{E4C3419E-C2B4-4FC7-9AE7-405313A95090}" type="presOf" srcId="{30BA57E1-F5F8-4A2F-A737-6C0E98746328}" destId="{8D6FC5FA-7DCD-4F25-B269-A9DD02EE6F8B}" srcOrd="0" destOrd="0" presId="urn:microsoft.com/office/officeart/2005/8/layout/hierarchy1"/>
    <dgm:cxn modelId="{72DFBF85-AF64-428E-869B-6DAB78198F91}" type="presParOf" srcId="{8D6FC5FA-7DCD-4F25-B269-A9DD02EE6F8B}" destId="{B48B2B80-C77B-42D6-ADF8-3626907803CD}" srcOrd="0" destOrd="0" presId="urn:microsoft.com/office/officeart/2005/8/layout/hierarchy1"/>
    <dgm:cxn modelId="{6CD7F413-7D4D-451B-B8A8-74BDB38CCF5D}" type="presParOf" srcId="{B48B2B80-C77B-42D6-ADF8-3626907803CD}" destId="{3FFE41CE-D068-4F68-9D75-5EB95C78FCD7}" srcOrd="0" destOrd="0" presId="urn:microsoft.com/office/officeart/2005/8/layout/hierarchy1"/>
    <dgm:cxn modelId="{46C380B9-7E44-4C43-9189-4413418FB13A}" type="presParOf" srcId="{3FFE41CE-D068-4F68-9D75-5EB95C78FCD7}" destId="{92EB9158-4302-4D99-A34D-29D4F4FB6508}" srcOrd="0" destOrd="0" presId="urn:microsoft.com/office/officeart/2005/8/layout/hierarchy1"/>
    <dgm:cxn modelId="{73F38087-E845-4844-B50F-5B85DE513182}" type="presParOf" srcId="{3FFE41CE-D068-4F68-9D75-5EB95C78FCD7}" destId="{D0F17CCE-5E7C-4242-BBFC-AE378AD3D134}" srcOrd="1" destOrd="0" presId="urn:microsoft.com/office/officeart/2005/8/layout/hierarchy1"/>
    <dgm:cxn modelId="{E07A651C-BB4B-419F-84A6-E96DEDE4032F}" type="presParOf" srcId="{B48B2B80-C77B-42D6-ADF8-3626907803CD}" destId="{95186F5A-968E-4DC9-B366-8742B94AFAFE}" srcOrd="1" destOrd="0" presId="urn:microsoft.com/office/officeart/2005/8/layout/hierarchy1"/>
    <dgm:cxn modelId="{2CF980BE-48AD-44D3-B3FD-0F3EA7A7A8A8}" type="presParOf" srcId="{8D6FC5FA-7DCD-4F25-B269-A9DD02EE6F8B}" destId="{2F19AB2E-C0D3-4823-BD39-EC0651015F0C}" srcOrd="1" destOrd="0" presId="urn:microsoft.com/office/officeart/2005/8/layout/hierarchy1"/>
    <dgm:cxn modelId="{2110D6D1-18B1-4D98-8749-D42DF6C4E1CD}" type="presParOf" srcId="{2F19AB2E-C0D3-4823-BD39-EC0651015F0C}" destId="{78EE25B9-E273-49E7-9671-1D050720B30E}" srcOrd="0" destOrd="0" presId="urn:microsoft.com/office/officeart/2005/8/layout/hierarchy1"/>
    <dgm:cxn modelId="{4E88BA7B-196A-4E16-BEB3-612BFF30D348}" type="presParOf" srcId="{78EE25B9-E273-49E7-9671-1D050720B30E}" destId="{9DEBB13E-B44C-413A-AB74-DEDD415F59A4}" srcOrd="0" destOrd="0" presId="urn:microsoft.com/office/officeart/2005/8/layout/hierarchy1"/>
    <dgm:cxn modelId="{9988C0A2-8678-4B21-8A58-52112B9110F2}" type="presParOf" srcId="{78EE25B9-E273-49E7-9671-1D050720B30E}" destId="{6C7893FD-CABD-42E9-AE57-95B56D9C3495}" srcOrd="1" destOrd="0" presId="urn:microsoft.com/office/officeart/2005/8/layout/hierarchy1"/>
    <dgm:cxn modelId="{BDABBDFD-03FA-4DB4-8202-224AE0898ABD}" type="presParOf" srcId="{2F19AB2E-C0D3-4823-BD39-EC0651015F0C}" destId="{DA130855-6636-413E-9680-59C5ADBD06AD}" srcOrd="1" destOrd="0" presId="urn:microsoft.com/office/officeart/2005/8/layout/hierarchy1"/>
    <dgm:cxn modelId="{806B1DF0-CD32-4B93-8B74-3A0CC5FD19D4}" type="presParOf" srcId="{8D6FC5FA-7DCD-4F25-B269-A9DD02EE6F8B}" destId="{5CA7E25C-6195-4C4B-8964-BA0FA8EBC179}" srcOrd="2" destOrd="0" presId="urn:microsoft.com/office/officeart/2005/8/layout/hierarchy1"/>
    <dgm:cxn modelId="{F1F30B8D-534B-4D5C-AABE-29D9121E2663}" type="presParOf" srcId="{5CA7E25C-6195-4C4B-8964-BA0FA8EBC179}" destId="{A61E5CE3-9290-4FC1-AC27-6DAF2906BD6B}" srcOrd="0" destOrd="0" presId="urn:microsoft.com/office/officeart/2005/8/layout/hierarchy1"/>
    <dgm:cxn modelId="{C76F8738-1F6E-49D7-BA11-C86A46425254}" type="presParOf" srcId="{A61E5CE3-9290-4FC1-AC27-6DAF2906BD6B}" destId="{441537E3-C2C1-4EC9-B1C2-2BCFBFC3A9E8}" srcOrd="0" destOrd="0" presId="urn:microsoft.com/office/officeart/2005/8/layout/hierarchy1"/>
    <dgm:cxn modelId="{16D47346-A7BA-4ABF-B300-27CA0B7A33D2}" type="presParOf" srcId="{A61E5CE3-9290-4FC1-AC27-6DAF2906BD6B}" destId="{C2E6E01C-27B0-40A5-A0B5-0AFA03CD2126}" srcOrd="1" destOrd="0" presId="urn:microsoft.com/office/officeart/2005/8/layout/hierarchy1"/>
    <dgm:cxn modelId="{3473970F-972B-4A14-9418-4D412C69F5F7}" type="presParOf" srcId="{5CA7E25C-6195-4C4B-8964-BA0FA8EBC179}" destId="{5B58259E-2D29-4D1C-8BA4-80AB91CAAD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7D22F-22C8-4B62-BC1C-A0D81586C5C6}">
      <dsp:nvSpPr>
        <dsp:cNvPr id="0" name=""/>
        <dsp:cNvSpPr/>
      </dsp:nvSpPr>
      <dsp:spPr>
        <a:xfrm>
          <a:off x="0" y="107897"/>
          <a:ext cx="534308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u="sng" kern="1200"/>
            <a:t>Οπτική γωνία μάρκετινγκ</a:t>
          </a:r>
          <a:endParaRPr lang="en-US" sz="2600" kern="1200"/>
        </a:p>
      </dsp:txBody>
      <dsp:txXfrm>
        <a:off x="30442" y="138339"/>
        <a:ext cx="5282198" cy="562726"/>
      </dsp:txXfrm>
    </dsp:sp>
    <dsp:sp modelId="{B17FE6D8-A93F-4D74-9B51-F8B12C3EC5EC}">
      <dsp:nvSpPr>
        <dsp:cNvPr id="0" name=""/>
        <dsp:cNvSpPr/>
      </dsp:nvSpPr>
      <dsp:spPr>
        <a:xfrm>
          <a:off x="0" y="806387"/>
          <a:ext cx="5343082" cy="623610"/>
        </a:xfrm>
        <a:prstGeom prst="roundRect">
          <a:avLst/>
        </a:prstGeom>
        <a:solidFill>
          <a:schemeClr val="accent2">
            <a:hueOff val="-929362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Παραδοσιακός ορισμός</a:t>
          </a:r>
          <a:endParaRPr lang="en-US" sz="2600" kern="1200"/>
        </a:p>
      </dsp:txBody>
      <dsp:txXfrm>
        <a:off x="30442" y="836829"/>
        <a:ext cx="5282198" cy="562726"/>
      </dsp:txXfrm>
    </dsp:sp>
    <dsp:sp modelId="{C76346E5-AA41-4B6E-9E8B-370DABC5884D}">
      <dsp:nvSpPr>
        <dsp:cNvPr id="0" name=""/>
        <dsp:cNvSpPr/>
      </dsp:nvSpPr>
      <dsp:spPr>
        <a:xfrm>
          <a:off x="0" y="1429998"/>
          <a:ext cx="5343082"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Πρό</a:t>
          </a:r>
          <a:r>
            <a:rPr lang="en-US" sz="2000" kern="1200" dirty="0"/>
            <a:t>βλεψη, προσδιορισμός και ικανοποίηση των απαιτήσεων του πελάτη με κερδοφόρο τρόπο.</a:t>
          </a:r>
        </a:p>
        <a:p>
          <a:pPr marL="228600" lvl="1" indent="-228600" algn="l" defTabSz="889000">
            <a:lnSpc>
              <a:spcPct val="90000"/>
            </a:lnSpc>
            <a:spcBef>
              <a:spcPct val="0"/>
            </a:spcBef>
            <a:spcAft>
              <a:spcPct val="20000"/>
            </a:spcAft>
            <a:buChar char="•"/>
          </a:pPr>
          <a:r>
            <a:rPr lang="en-US" sz="2000" kern="1200"/>
            <a:t>έμφαση στην κεντρική επιχείρηση και στα logistics των εκροών.</a:t>
          </a:r>
        </a:p>
      </dsp:txBody>
      <dsp:txXfrm>
        <a:off x="0" y="1429998"/>
        <a:ext cx="5343082" cy="1480049"/>
      </dsp:txXfrm>
    </dsp:sp>
    <dsp:sp modelId="{62621838-72FA-41FA-BB93-B05CDA76A00D}">
      <dsp:nvSpPr>
        <dsp:cNvPr id="0" name=""/>
        <dsp:cNvSpPr/>
      </dsp:nvSpPr>
      <dsp:spPr>
        <a:xfrm>
          <a:off x="0" y="2910048"/>
          <a:ext cx="5343082" cy="623610"/>
        </a:xfrm>
        <a:prstGeom prst="roundRect">
          <a:avLst/>
        </a:prstGeom>
        <a:solidFill>
          <a:schemeClr val="accent2">
            <a:hueOff val="-1858723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Σύγχρονος ορισμός</a:t>
          </a:r>
          <a:endParaRPr lang="en-US" sz="2600" kern="1200"/>
        </a:p>
      </dsp:txBody>
      <dsp:txXfrm>
        <a:off x="30442" y="2940490"/>
        <a:ext cx="5282198" cy="562726"/>
      </dsp:txXfrm>
    </dsp:sp>
    <dsp:sp modelId="{B719928C-E344-4C47-8FDD-DE34FC60EE83}">
      <dsp:nvSpPr>
        <dsp:cNvPr id="0" name=""/>
        <dsp:cNvSpPr/>
      </dsp:nvSpPr>
      <dsp:spPr>
        <a:xfrm>
          <a:off x="0" y="3533658"/>
          <a:ext cx="5343082"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Έμφ</a:t>
          </a:r>
          <a:r>
            <a:rPr lang="en-US" sz="2000" kern="1200" dirty="0"/>
            <a:t>αση στην </a:t>
          </a:r>
          <a:r>
            <a:rPr lang="en-US" sz="2000" b="1" kern="1200" dirty="0"/>
            <a:t>αξία</a:t>
          </a:r>
          <a:r>
            <a:rPr lang="en-US" sz="2000" kern="1200" dirty="0"/>
            <a:t> που δημιουργείται στο πλαίσιο της ευρύτερης αλυσίδας εφοδιασμού</a:t>
          </a:r>
        </a:p>
        <a:p>
          <a:pPr marL="228600" lvl="1" indent="-228600" algn="l" defTabSz="889000">
            <a:lnSpc>
              <a:spcPct val="90000"/>
            </a:lnSpc>
            <a:spcBef>
              <a:spcPct val="0"/>
            </a:spcBef>
            <a:spcAft>
              <a:spcPct val="20000"/>
            </a:spcAft>
            <a:buChar char="•"/>
          </a:pPr>
          <a:r>
            <a:rPr lang="en-US" sz="2000" kern="1200" dirty="0"/>
            <a:t>π</a:t>
          </a:r>
          <a:r>
            <a:rPr lang="en-US" sz="2000" kern="1200" dirty="0" err="1"/>
            <a:t>εριλ</a:t>
          </a:r>
          <a:r>
            <a:rPr lang="en-US" sz="2000" kern="1200" dirty="0"/>
            <a:t>αμβάνει όλους τους </a:t>
          </a:r>
          <a:r>
            <a:rPr lang="en-US" sz="2000" b="1" kern="1200" dirty="0"/>
            <a:t>εμπλεκόμενους εταίρους </a:t>
          </a:r>
          <a:r>
            <a:rPr lang="en-US" sz="2000" kern="1200" dirty="0"/>
            <a:t>και όχι μόνο τους πελάτες.</a:t>
          </a:r>
        </a:p>
      </dsp:txBody>
      <dsp:txXfrm>
        <a:off x="0" y="3533658"/>
        <a:ext cx="5343082" cy="148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6C2CA-752E-4003-A49F-71557A1A5223}">
      <dsp:nvSpPr>
        <dsp:cNvPr id="0" name=""/>
        <dsp:cNvSpPr/>
      </dsp:nvSpPr>
      <dsp:spPr>
        <a:xfrm>
          <a:off x="0" y="311477"/>
          <a:ext cx="5343082"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u="sng" kern="1200"/>
            <a:t>Αυξημένες προσδοκίες πελατών</a:t>
          </a:r>
          <a:endParaRPr lang="en-US" sz="2600" kern="1200"/>
        </a:p>
      </dsp:txBody>
      <dsp:txXfrm>
        <a:off x="30442" y="341919"/>
        <a:ext cx="5282198" cy="562726"/>
      </dsp:txXfrm>
    </dsp:sp>
    <dsp:sp modelId="{E2CAC40F-5B0B-44D3-AC56-401B334CD8FD}">
      <dsp:nvSpPr>
        <dsp:cNvPr id="0" name=""/>
        <dsp:cNvSpPr/>
      </dsp:nvSpPr>
      <dsp:spPr>
        <a:xfrm>
          <a:off x="0" y="935087"/>
          <a:ext cx="5343082"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6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l-GR" sz="2000" u="sng" kern="1200" dirty="0"/>
            <a:t>Οι προσδοκίες των πελατών έχουν αυξηθεί </a:t>
          </a:r>
          <a:r>
            <a:rPr lang="el-GR" sz="2000" kern="1200" dirty="0"/>
            <a:t>ακολουθώντας τη γενική αύξηση του πλούτου των ανεπτυγμένων χωρών κατά τα τελευταία πενήντα χρόνια.</a:t>
          </a:r>
          <a:endParaRPr lang="en-US" sz="2000" kern="1200" dirty="0"/>
        </a:p>
        <a:p>
          <a:pPr marL="228600" lvl="1" indent="-228600" algn="l" defTabSz="889000">
            <a:lnSpc>
              <a:spcPct val="90000"/>
            </a:lnSpc>
            <a:spcBef>
              <a:spcPct val="0"/>
            </a:spcBef>
            <a:spcAft>
              <a:spcPct val="20000"/>
            </a:spcAft>
            <a:buChar char="•"/>
          </a:pPr>
          <a:r>
            <a:rPr lang="el-GR" sz="2000" kern="1200" dirty="0"/>
            <a:t>Η αύξηση αυτή των προσδοκιών έχει πολλές αιτίες, μεταξύ των οποίων είναι οι εξής:</a:t>
          </a:r>
          <a:endParaRPr lang="en-US" sz="2000" kern="1200" dirty="0"/>
        </a:p>
        <a:p>
          <a:pPr marL="457200" lvl="2" indent="-228600" algn="l" defTabSz="889000">
            <a:lnSpc>
              <a:spcPct val="90000"/>
            </a:lnSpc>
            <a:spcBef>
              <a:spcPct val="0"/>
            </a:spcBef>
            <a:spcAft>
              <a:spcPct val="20000"/>
            </a:spcAft>
            <a:buFont typeface="Courier New" panose="02070309020205020404" pitchFamily="49" charset="0"/>
            <a:buChar char="o"/>
          </a:pPr>
          <a:r>
            <a:rPr lang="el-GR" sz="2000" kern="1200" dirty="0"/>
            <a:t>καλύτερα επίπεδα γενικής εκπαίδευσης</a:t>
          </a:r>
          <a:r>
            <a:rPr lang="en-US" sz="2000" kern="1200" dirty="0"/>
            <a:t>,</a:t>
          </a:r>
        </a:p>
        <a:p>
          <a:pPr marL="457200" lvl="2" indent="-228600" algn="l" defTabSz="889000">
            <a:lnSpc>
              <a:spcPct val="90000"/>
            </a:lnSpc>
            <a:spcBef>
              <a:spcPct val="0"/>
            </a:spcBef>
            <a:spcAft>
              <a:spcPct val="20000"/>
            </a:spcAft>
            <a:buFont typeface="Courier New" panose="02070309020205020404" pitchFamily="49" charset="0"/>
            <a:buChar char="o"/>
          </a:pPr>
          <a:r>
            <a:rPr lang="el-GR" sz="2000" kern="1200" dirty="0"/>
            <a:t>μεγαλύτερη ικανότητα διάκρισης ανάμεσα σε εναλλακτικά προϊόντα</a:t>
          </a:r>
          <a:r>
            <a:rPr lang="en-US" sz="2000" kern="1200" dirty="0"/>
            <a:t>,</a:t>
          </a:r>
        </a:p>
        <a:p>
          <a:pPr marL="457200" lvl="2" indent="-228600" algn="l" defTabSz="889000">
            <a:lnSpc>
              <a:spcPct val="90000"/>
            </a:lnSpc>
            <a:spcBef>
              <a:spcPct val="0"/>
            </a:spcBef>
            <a:spcAft>
              <a:spcPct val="20000"/>
            </a:spcAft>
            <a:buFont typeface="Courier New" panose="02070309020205020404" pitchFamily="49" charset="0"/>
            <a:buChar char="o"/>
          </a:pPr>
          <a:r>
            <a:rPr lang="el-GR" sz="2000" kern="1200" dirty="0"/>
            <a:t>έκθεση σε μεγάλο αριθμό τρόπων διαβίωσης που παρουσιάζονται στα μαζικά μέσα ενημέρωσης.</a:t>
          </a:r>
          <a:endParaRPr lang="en-US" sz="2000" kern="1200" dirty="0"/>
        </a:p>
      </dsp:txBody>
      <dsp:txXfrm>
        <a:off x="0" y="935087"/>
        <a:ext cx="5343082" cy="3875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9158-4302-4D99-A34D-29D4F4FB6508}">
      <dsp:nvSpPr>
        <dsp:cNvPr id="0" name=""/>
        <dsp:cNvSpPr/>
      </dsp:nvSpPr>
      <dsp:spPr>
        <a:xfrm>
          <a:off x="0" y="663696"/>
          <a:ext cx="2850356" cy="1809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17CCE-5E7C-4242-BBFC-AE378AD3D134}">
      <dsp:nvSpPr>
        <dsp:cNvPr id="0" name=""/>
        <dsp:cNvSpPr/>
      </dsp:nvSpPr>
      <dsp:spPr>
        <a:xfrm>
          <a:off x="316706" y="964567"/>
          <a:ext cx="2850356" cy="18099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Οι επιτυχημένοι οργανισμοί αναπτύσσουν αποτελεσματικές συνεργασίες με σεβασμό μεταξύ των ομάδων </a:t>
          </a:r>
          <a:r>
            <a:rPr lang="el-GR" sz="1400" b="1" kern="1200" dirty="0"/>
            <a:t>μάρκετινγκ και εφοδιαστικής αλυσίδας</a:t>
          </a:r>
          <a:r>
            <a:rPr lang="el-GR" sz="1400" kern="1200" dirty="0"/>
            <a:t>. </a:t>
          </a:r>
          <a:endParaRPr lang="en-US" sz="1400" kern="1200" dirty="0"/>
        </a:p>
      </dsp:txBody>
      <dsp:txXfrm>
        <a:off x="369718" y="1017579"/>
        <a:ext cx="2744332" cy="1703952"/>
      </dsp:txXfrm>
    </dsp:sp>
    <dsp:sp modelId="{9DEBB13E-B44C-413A-AB74-DEDD415F59A4}">
      <dsp:nvSpPr>
        <dsp:cNvPr id="0" name=""/>
        <dsp:cNvSpPr/>
      </dsp:nvSpPr>
      <dsp:spPr>
        <a:xfrm>
          <a:off x="3483768" y="663696"/>
          <a:ext cx="2850356" cy="1809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893FD-CABD-42E9-AE57-95B56D9C3495}">
      <dsp:nvSpPr>
        <dsp:cNvPr id="0" name=""/>
        <dsp:cNvSpPr/>
      </dsp:nvSpPr>
      <dsp:spPr>
        <a:xfrm>
          <a:off x="3800475" y="964567"/>
          <a:ext cx="2850356" cy="18099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Όταν η ομάδα της αλυσίδας εφοδιασμού κατανοεί τη δυναμική της αγοράς και τα σημεία ευελιξίας στο προϊόν και την τιμολόγηση, είναι σε θέση να </a:t>
          </a:r>
          <a:r>
            <a:rPr lang="el-GR" sz="1400" b="1" kern="1200" dirty="0"/>
            <a:t>βελτιστοποιήσει καλύτερα </a:t>
          </a:r>
          <a:r>
            <a:rPr lang="el-GR" sz="1400" kern="1200" dirty="0"/>
            <a:t>τη </a:t>
          </a:r>
          <a:r>
            <a:rPr lang="el-GR" sz="1400" b="1" kern="1200" dirty="0"/>
            <a:t>διαδικασία διανομής</a:t>
          </a:r>
          <a:r>
            <a:rPr lang="el-GR" sz="1400" kern="1200" dirty="0"/>
            <a:t>. </a:t>
          </a:r>
          <a:endParaRPr lang="en-US" sz="1400" kern="1200" dirty="0"/>
        </a:p>
      </dsp:txBody>
      <dsp:txXfrm>
        <a:off x="3853487" y="1017579"/>
        <a:ext cx="2744332" cy="1703952"/>
      </dsp:txXfrm>
    </dsp:sp>
    <dsp:sp modelId="{441537E3-C2C1-4EC9-B1C2-2BCFBFC3A9E8}">
      <dsp:nvSpPr>
        <dsp:cNvPr id="0" name=""/>
        <dsp:cNvSpPr/>
      </dsp:nvSpPr>
      <dsp:spPr>
        <a:xfrm>
          <a:off x="6967537" y="663696"/>
          <a:ext cx="2850356" cy="2341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6E01C-27B0-40A5-A0B5-0AFA03CD2126}">
      <dsp:nvSpPr>
        <dsp:cNvPr id="0" name=""/>
        <dsp:cNvSpPr/>
      </dsp:nvSpPr>
      <dsp:spPr>
        <a:xfrm>
          <a:off x="7284243" y="964567"/>
          <a:ext cx="2850356" cy="23410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Όταν το </a:t>
          </a:r>
          <a:r>
            <a:rPr lang="el-GR" sz="1400" b="1" kern="1200" dirty="0"/>
            <a:t>μάρκετινγκ έχει το πλεονέκτημα της αποτελεσματικής διαχείρισης της εφοδιαστικής αλυσίδας </a:t>
          </a:r>
          <a:r>
            <a:rPr lang="el-GR" sz="1400" kern="1200" dirty="0"/>
            <a:t>-που είναι η ανάλυση και η </a:t>
          </a:r>
          <a:r>
            <a:rPr lang="el-GR" sz="1400" b="1" kern="1200" dirty="0"/>
            <a:t>βελτιστοποίηση</a:t>
          </a:r>
          <a:r>
            <a:rPr lang="el-GR" sz="1400" kern="1200" dirty="0"/>
            <a:t> της διανομής εντός και εκτός των καναλιών μάρκετινγκ- </a:t>
          </a:r>
          <a:r>
            <a:rPr lang="el-GR" sz="1400" b="1" kern="1200" dirty="0"/>
            <a:t>παρέχεται μεγαλύτερη αξία στους πελάτες</a:t>
          </a:r>
          <a:r>
            <a:rPr lang="el-GR" sz="1400" kern="1200" dirty="0"/>
            <a:t>.</a:t>
          </a:r>
          <a:endParaRPr lang="en-US" sz="1400" kern="1200" dirty="0"/>
        </a:p>
      </dsp:txBody>
      <dsp:txXfrm>
        <a:off x="7352811" y="1033135"/>
        <a:ext cx="2713220" cy="22039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EFD9D-019B-419D-A5FA-A916EC351B9B}" type="datetimeFigureOut">
              <a:rPr lang="en-US" smtClean="0"/>
              <a:t>11/5/2024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1FBB4-1DE4-4A8E-851F-C39A1B21598E}" type="slidenum">
              <a:rPr lang="en-US" smtClean="0"/>
              <a:t>‹#›</a:t>
            </a:fld>
            <a:endParaRPr lang="en-US"/>
          </a:p>
        </p:txBody>
      </p:sp>
    </p:spTree>
    <p:extLst>
      <p:ext uri="{BB962C8B-B14F-4D97-AF65-F5344CB8AC3E}">
        <p14:creationId xmlns:p14="http://schemas.microsoft.com/office/powerpoint/2010/main" val="426535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PEST ANALYSIS (POLITICAL, ECONOMIC, SOCIAL, TECHNOLOGY)</a:t>
            </a:r>
          </a:p>
        </p:txBody>
      </p:sp>
      <p:sp>
        <p:nvSpPr>
          <p:cNvPr id="4" name="Θέση αριθμού διαφάνειας 3"/>
          <p:cNvSpPr>
            <a:spLocks noGrp="1"/>
          </p:cNvSpPr>
          <p:nvPr>
            <p:ph type="sldNum" sz="quarter" idx="5"/>
          </p:nvPr>
        </p:nvSpPr>
        <p:spPr/>
        <p:txBody>
          <a:bodyPr/>
          <a:lstStyle/>
          <a:p>
            <a:fld id="{AFE1FBB4-1DE4-4A8E-851F-C39A1B21598E}" type="slidenum">
              <a:rPr lang="en-US" smtClean="0"/>
              <a:t>19</a:t>
            </a:fld>
            <a:endParaRPr lang="en-US"/>
          </a:p>
        </p:txBody>
      </p:sp>
    </p:spTree>
    <p:extLst>
      <p:ext uri="{BB962C8B-B14F-4D97-AF65-F5344CB8AC3E}">
        <p14:creationId xmlns:p14="http://schemas.microsoft.com/office/powerpoint/2010/main" val="55999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(PORTER MODEL)</a:t>
            </a:r>
          </a:p>
        </p:txBody>
      </p:sp>
      <p:sp>
        <p:nvSpPr>
          <p:cNvPr id="4" name="Θέση αριθμού διαφάνειας 3"/>
          <p:cNvSpPr>
            <a:spLocks noGrp="1"/>
          </p:cNvSpPr>
          <p:nvPr>
            <p:ph type="sldNum" sz="quarter" idx="5"/>
          </p:nvPr>
        </p:nvSpPr>
        <p:spPr/>
        <p:txBody>
          <a:bodyPr/>
          <a:lstStyle/>
          <a:p>
            <a:fld id="{AFE1FBB4-1DE4-4A8E-851F-C39A1B21598E}" type="slidenum">
              <a:rPr lang="en-US" smtClean="0"/>
              <a:t>20</a:t>
            </a:fld>
            <a:endParaRPr lang="en-US"/>
          </a:p>
        </p:txBody>
      </p:sp>
    </p:spTree>
    <p:extLst>
      <p:ext uri="{BB962C8B-B14F-4D97-AF65-F5344CB8AC3E}">
        <p14:creationId xmlns:p14="http://schemas.microsoft.com/office/powerpoint/2010/main" val="167147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6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65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99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64428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28579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1615DC-36F2-427A-A56B-0CE5D48CDD58}" type="datetimeFigureOut">
              <a:rPr lang="el-GR" smtClean="0"/>
              <a:t>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120761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41615DC-36F2-427A-A56B-0CE5D48CDD58}" type="datetimeFigureOut">
              <a:rPr lang="el-GR" smtClean="0"/>
              <a:t>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89874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41615DC-36F2-427A-A56B-0CE5D48CDD58}" type="datetimeFigureOut">
              <a:rPr lang="el-GR" smtClean="0"/>
              <a:t>5/11/2024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19652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41615DC-36F2-427A-A56B-0CE5D48CDD58}" type="datetimeFigureOut">
              <a:rPr lang="el-GR" smtClean="0"/>
              <a:t>5/11/2024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50041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15DC-36F2-427A-A56B-0CE5D48CDD58}" type="datetimeFigureOut">
              <a:rPr lang="el-GR" smtClean="0"/>
              <a:t>5/11/2024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1168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326579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69120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615DC-36F2-427A-A56B-0CE5D48CDD58}" type="datetimeFigureOut">
              <a:rPr lang="el-GR" smtClean="0"/>
              <a:t>5/11/2024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414589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67559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41615DC-36F2-427A-A56B-0CE5D48CDD58}" type="datetimeFigureOut">
              <a:rPr lang="el-GR" smtClean="0"/>
              <a:t>5/11/2024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A3CC483-4CB4-4C8D-8520-E8BA203CF426}" type="slidenum">
              <a:rPr lang="el-GR" smtClean="0"/>
              <a:t>‹#›</a:t>
            </a:fld>
            <a:endParaRPr lang="el-GR"/>
          </a:p>
        </p:txBody>
      </p:sp>
    </p:spTree>
    <p:extLst>
      <p:ext uri="{BB962C8B-B14F-4D97-AF65-F5344CB8AC3E}">
        <p14:creationId xmlns:p14="http://schemas.microsoft.com/office/powerpoint/2010/main" val="205095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4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205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249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6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873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94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11/5/2024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10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11/5/2024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08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615DC-36F2-427A-A56B-0CE5D48CDD58}" type="datetimeFigureOut">
              <a:rPr lang="el-GR" smtClean="0"/>
              <a:t>5/11/2024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CC483-4CB4-4C8D-8520-E8BA203CF426}" type="slidenum">
              <a:rPr lang="el-GR" smtClean="0"/>
              <a:t>‹#›</a:t>
            </a:fld>
            <a:endParaRPr lang="el-GR"/>
          </a:p>
        </p:txBody>
      </p:sp>
    </p:spTree>
    <p:extLst>
      <p:ext uri="{BB962C8B-B14F-4D97-AF65-F5344CB8AC3E}">
        <p14:creationId xmlns:p14="http://schemas.microsoft.com/office/powerpoint/2010/main" val="425214818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rgiostrou@unipi.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3E1873-E6CB-1D47-80E6-36C718EE5A26}"/>
              </a:ext>
            </a:extLst>
          </p:cNvPr>
          <p:cNvSpPr>
            <a:spLocks noGrp="1"/>
          </p:cNvSpPr>
          <p:nvPr>
            <p:ph type="ctrTitle"/>
          </p:nvPr>
        </p:nvSpPr>
        <p:spPr>
          <a:xfrm>
            <a:off x="7502924" y="1398850"/>
            <a:ext cx="3282152" cy="2030150"/>
          </a:xfrm>
        </p:spPr>
        <p:txBody>
          <a:bodyPr>
            <a:normAutofit/>
          </a:bodyPr>
          <a:lstStyle/>
          <a:p>
            <a:r>
              <a:rPr lang="el-GR"/>
              <a:t>Διοικητική της Διανομής</a:t>
            </a:r>
            <a:endParaRPr lang="en-US" dirty="0"/>
          </a:p>
        </p:txBody>
      </p:sp>
      <p:sp>
        <p:nvSpPr>
          <p:cNvPr id="3" name="Υπότιτλος 2">
            <a:extLst>
              <a:ext uri="{FF2B5EF4-FFF2-40B4-BE49-F238E27FC236}">
                <a16:creationId xmlns:a16="http://schemas.microsoft.com/office/drawing/2014/main" id="{92740E31-2946-2E83-DC1D-EEB363C80BA3}"/>
              </a:ext>
            </a:extLst>
          </p:cNvPr>
          <p:cNvSpPr>
            <a:spLocks noGrp="1"/>
          </p:cNvSpPr>
          <p:nvPr>
            <p:ph type="subTitle" idx="1"/>
          </p:nvPr>
        </p:nvSpPr>
        <p:spPr>
          <a:xfrm>
            <a:off x="7569536" y="3712101"/>
            <a:ext cx="3148928" cy="732541"/>
          </a:xfrm>
        </p:spPr>
        <p:txBody>
          <a:bodyPr>
            <a:normAutofit/>
          </a:bodyPr>
          <a:lstStyle/>
          <a:p>
            <a:r>
              <a:rPr lang="el-GR" dirty="0"/>
              <a:t>Δρ. </a:t>
            </a:r>
            <a:r>
              <a:rPr lang="el-GR" dirty="0" err="1"/>
              <a:t>Στρουμπούλης</a:t>
            </a:r>
            <a:r>
              <a:rPr lang="el-GR" dirty="0"/>
              <a:t> Αστέριος</a:t>
            </a:r>
            <a:endParaRPr lang="en-US" dirty="0"/>
          </a:p>
        </p:txBody>
      </p:sp>
      <p:pic>
        <p:nvPicPr>
          <p:cNvPr id="19" name="Picture 3">
            <a:extLst>
              <a:ext uri="{FF2B5EF4-FFF2-40B4-BE49-F238E27FC236}">
                <a16:creationId xmlns:a16="http://schemas.microsoft.com/office/drawing/2014/main" id="{8814C5C0-9AFE-9E7E-A4DB-5D5C98B2B5F2}"/>
              </a:ext>
            </a:extLst>
          </p:cNvPr>
          <p:cNvPicPr>
            <a:picLocks noChangeAspect="1"/>
          </p:cNvPicPr>
          <p:nvPr/>
        </p:nvPicPr>
        <p:blipFill>
          <a:blip r:embed="rId2"/>
          <a:srcRect l="5614" r="35052" b="-1"/>
          <a:stretch/>
        </p:blipFill>
        <p:spPr>
          <a:xfrm>
            <a:off x="20" y="10"/>
            <a:ext cx="6095980" cy="6857989"/>
          </a:xfrm>
          <a:prstGeom prst="rect">
            <a:avLst/>
          </a:prstGeom>
        </p:spPr>
      </p:pic>
      <p:grpSp>
        <p:nvGrpSpPr>
          <p:cNvPr id="13"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Υπότιτλος 2">
            <a:extLst>
              <a:ext uri="{FF2B5EF4-FFF2-40B4-BE49-F238E27FC236}">
                <a16:creationId xmlns:a16="http://schemas.microsoft.com/office/drawing/2014/main" id="{943F0784-C830-D192-F9E8-53F231FD80B4}"/>
              </a:ext>
            </a:extLst>
          </p:cNvPr>
          <p:cNvSpPr txBox="1">
            <a:spLocks/>
          </p:cNvSpPr>
          <p:nvPr/>
        </p:nvSpPr>
        <p:spPr>
          <a:xfrm>
            <a:off x="7124700" y="5829300"/>
            <a:ext cx="4038600" cy="89477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stergiostrou@unipi.gr</a:t>
            </a:r>
            <a:endParaRPr lang="en-US" dirty="0"/>
          </a:p>
          <a:p>
            <a:r>
              <a:rPr lang="en-US" sz="1800" dirty="0"/>
              <a:t>linkedin.com/in/asteriostrou/</a:t>
            </a:r>
          </a:p>
        </p:txBody>
      </p:sp>
    </p:spTree>
    <p:extLst>
      <p:ext uri="{BB962C8B-B14F-4D97-AF65-F5344CB8AC3E}">
        <p14:creationId xmlns:p14="http://schemas.microsoft.com/office/powerpoint/2010/main" val="33969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Θέση κειμένου 10">
            <a:extLst>
              <a:ext uri="{FF2B5EF4-FFF2-40B4-BE49-F238E27FC236}">
                <a16:creationId xmlns:a16="http://schemas.microsoft.com/office/drawing/2014/main" id="{ADC8F554-875A-4714-97EE-813E73BB7166}"/>
              </a:ext>
            </a:extLst>
          </p:cNvPr>
          <p:cNvSpPr>
            <a:spLocks noGrp="1"/>
          </p:cNvSpPr>
          <p:nvPr>
            <p:ph type="body" idx="1"/>
          </p:nvPr>
        </p:nvSpPr>
        <p:spPr>
          <a:xfrm>
            <a:off x="2249517" y="1935096"/>
            <a:ext cx="7692967" cy="1484669"/>
          </a:xfrm>
        </p:spPr>
        <p:txBody>
          <a:bodyPr>
            <a:normAutofit/>
          </a:bodyPr>
          <a:lstStyle/>
          <a:p>
            <a:pPr marL="114300"/>
            <a:r>
              <a:rPr lang="el-GR" sz="1800" dirty="0"/>
              <a:t>Ενώ η γεφύρωση των κενών στην ποιότητα εξυπηρέτησης συντελεί στην ικανοποίηση του πελάτη, αυτό είναι μόνο ένα ‘</a:t>
            </a:r>
            <a:r>
              <a:rPr lang="el-GR" sz="1800" dirty="0" err="1"/>
              <a:t>πρόκριμα</a:t>
            </a:r>
            <a:r>
              <a:rPr lang="el-GR" sz="1800" dirty="0"/>
              <a:t>’ για την μακροχρόνια αφοσίωση του πελάτη. Ο </a:t>
            </a:r>
            <a:r>
              <a:rPr lang="el-GR" sz="1800" dirty="0" err="1"/>
              <a:t>Piercy</a:t>
            </a:r>
            <a:r>
              <a:rPr lang="el-GR" sz="1800" dirty="0"/>
              <a:t> (2009) κάνει την εξής διάκριση μεταξύ του.</a:t>
            </a:r>
          </a:p>
        </p:txBody>
      </p:sp>
      <p:sp>
        <p:nvSpPr>
          <p:cNvPr id="5" name="TextBox 4">
            <a:extLst>
              <a:ext uri="{FF2B5EF4-FFF2-40B4-BE49-F238E27FC236}">
                <a16:creationId xmlns:a16="http://schemas.microsoft.com/office/drawing/2014/main" id="{6A2EE929-5DB3-470C-85DD-8297EF48A12F}"/>
              </a:ext>
            </a:extLst>
          </p:cNvPr>
          <p:cNvSpPr txBox="1"/>
          <p:nvPr/>
        </p:nvSpPr>
        <p:spPr>
          <a:xfrm>
            <a:off x="6900849" y="3731486"/>
            <a:ext cx="2302511" cy="2277547"/>
          </a:xfrm>
          <a:prstGeom prst="rect">
            <a:avLst/>
          </a:prstGeom>
          <a:noFill/>
          <a:ln>
            <a:solidFill>
              <a:schemeClr val="tx1"/>
            </a:solidFill>
          </a:ln>
        </p:spPr>
        <p:txBody>
          <a:bodyPr wrap="square" rtlCol="0">
            <a:spAutoFit/>
          </a:bodyPr>
          <a:lstStyle/>
          <a:p>
            <a:pPr algn="ctr"/>
            <a:r>
              <a:rPr lang="el-GR" sz="1600" b="1" dirty="0">
                <a:solidFill>
                  <a:schemeClr val="tx2"/>
                </a:solidFill>
              </a:rPr>
              <a:t>Αφοσίωση πελάτη </a:t>
            </a:r>
          </a:p>
          <a:p>
            <a:pPr marL="285750" indent="-285750" algn="ctr">
              <a:buFont typeface="Arial" panose="020B0604020202020204" pitchFamily="34" charset="0"/>
              <a:buChar char="•"/>
            </a:pPr>
            <a:r>
              <a:rPr lang="el-GR" sz="1400" dirty="0">
                <a:solidFill>
                  <a:schemeClr val="tx2"/>
                </a:solidFill>
              </a:rPr>
              <a:t>πόσο καιρό διατηρούμε ένα πελάτη (ή ποιο μερίδιο των αγορών του/της παίρνουμε εμείς).</a:t>
            </a:r>
          </a:p>
          <a:p>
            <a:pPr marL="285750" indent="-285750" algn="ctr">
              <a:buFont typeface="Arial" panose="020B0604020202020204" pitchFamily="34" charset="0"/>
              <a:buChar char="•"/>
            </a:pPr>
            <a:endParaRPr lang="el-GR" sz="1400" dirty="0">
              <a:solidFill>
                <a:schemeClr val="tx2"/>
              </a:solidFill>
            </a:endParaRPr>
          </a:p>
          <a:p>
            <a:pPr marL="285750" indent="-285750" algn="ctr">
              <a:buFont typeface="Arial" panose="020B0604020202020204" pitchFamily="34" charset="0"/>
              <a:buChar char="•"/>
            </a:pPr>
            <a:r>
              <a:rPr lang="el-GR" sz="1400" dirty="0">
                <a:solidFill>
                  <a:schemeClr val="tx2"/>
                </a:solidFill>
              </a:rPr>
              <a:t>συμπεριφορά (αγοράζει από εμάς περισσότερες από μία φορές;)</a:t>
            </a:r>
            <a:endParaRPr lang="en-US" sz="1400" dirty="0">
              <a:solidFill>
                <a:schemeClr val="tx2"/>
              </a:solidFill>
            </a:endParaRPr>
          </a:p>
        </p:txBody>
      </p:sp>
      <p:sp>
        <p:nvSpPr>
          <p:cNvPr id="6" name="TextBox 5">
            <a:extLst>
              <a:ext uri="{FF2B5EF4-FFF2-40B4-BE49-F238E27FC236}">
                <a16:creationId xmlns:a16="http://schemas.microsoft.com/office/drawing/2014/main" id="{4449C69C-3F2C-45C2-A58B-9F0F54480DAC}"/>
              </a:ext>
            </a:extLst>
          </p:cNvPr>
          <p:cNvSpPr txBox="1"/>
          <p:nvPr/>
        </p:nvSpPr>
        <p:spPr>
          <a:xfrm>
            <a:off x="2689936" y="3839209"/>
            <a:ext cx="2302511" cy="2062103"/>
          </a:xfrm>
          <a:prstGeom prst="rect">
            <a:avLst/>
          </a:prstGeom>
          <a:noFill/>
          <a:ln>
            <a:solidFill>
              <a:schemeClr val="tx1"/>
            </a:solidFill>
          </a:ln>
        </p:spPr>
        <p:txBody>
          <a:bodyPr wrap="square" rtlCol="0">
            <a:spAutoFit/>
          </a:bodyPr>
          <a:lstStyle/>
          <a:p>
            <a:pPr algn="ctr"/>
            <a:r>
              <a:rPr lang="el-GR" sz="1600" b="1" dirty="0">
                <a:solidFill>
                  <a:schemeClr val="tx2"/>
                </a:solidFill>
                <a:sym typeface="Source Code Pro"/>
              </a:rPr>
              <a:t>Ικανοποίηση πελάτη</a:t>
            </a:r>
          </a:p>
          <a:p>
            <a:pPr algn="ctr"/>
            <a:r>
              <a:rPr lang="el-GR" sz="1400" dirty="0">
                <a:solidFill>
                  <a:schemeClr val="tx2"/>
                </a:solidFill>
              </a:rPr>
              <a:t>• αυτό που νομίζουν οι άλλοι για εμάς - ποιότητα της εξυπηρέτησης, καλή σχέση ποιότητας και τιμής.</a:t>
            </a:r>
          </a:p>
          <a:p>
            <a:pPr algn="ctr"/>
            <a:endParaRPr lang="el-GR" sz="1400" dirty="0">
              <a:solidFill>
                <a:schemeClr val="tx2"/>
              </a:solidFill>
            </a:endParaRPr>
          </a:p>
          <a:p>
            <a:pPr algn="ctr"/>
            <a:r>
              <a:rPr lang="el-GR" sz="1400" dirty="0">
                <a:solidFill>
                  <a:schemeClr val="tx2"/>
                </a:solidFill>
              </a:rPr>
              <a:t>• στάση (πώς νιώθει ο πελάτης για το προϊόν / την υπηρεσία μας;</a:t>
            </a:r>
            <a:endParaRPr lang="en-US" sz="1400" dirty="0">
              <a:solidFill>
                <a:schemeClr val="tx2"/>
              </a:solidFill>
            </a:endParaRPr>
          </a:p>
        </p:txBody>
      </p:sp>
      <p:sp>
        <p:nvSpPr>
          <p:cNvPr id="8" name="Google Shape;140;p2">
            <a:extLst>
              <a:ext uri="{FF2B5EF4-FFF2-40B4-BE49-F238E27FC236}">
                <a16:creationId xmlns:a16="http://schemas.microsoft.com/office/drawing/2014/main" id="{B42F6AF9-D912-127E-15D5-E8DF8AA71646}"/>
              </a:ext>
            </a:extLst>
          </p:cNvPr>
          <p:cNvSpPr txBox="1">
            <a:spLocks noGrp="1"/>
          </p:cNvSpPr>
          <p:nvPr>
            <p:ph type="title"/>
          </p:nvPr>
        </p:nvSpPr>
        <p:spPr>
          <a:xfrm>
            <a:off x="2389562" y="252011"/>
            <a:ext cx="7543800" cy="1337795"/>
          </a:xfrm>
          <a:prstGeom prst="rect">
            <a:avLst/>
          </a:prstGeom>
          <a:noFill/>
          <a:ln>
            <a:noFill/>
          </a:ln>
        </p:spPr>
        <p:txBody>
          <a:bodyPr spcFirstLastPara="1" vert="horz" wrap="square" lIns="91425" tIns="45700" rIns="91425" bIns="45700" rtlCol="0" anchor="b" anchorCtr="0">
            <a:noAutofit/>
          </a:bodyPr>
          <a:lstStyle/>
          <a:p>
            <a:pPr>
              <a:lnSpc>
                <a:spcPct val="85000"/>
              </a:lnSpc>
              <a:spcBef>
                <a:spcPts val="0"/>
              </a:spcBef>
              <a:buClr>
                <a:srgbClr val="3F3F3F"/>
              </a:buClr>
              <a:buSzPts val="4800"/>
            </a:pPr>
            <a:r>
              <a:rPr lang="el-GR" dirty="0"/>
              <a:t>Αφοσίωση Πελάτη</a:t>
            </a:r>
          </a:p>
        </p:txBody>
      </p:sp>
    </p:spTree>
    <p:extLst>
      <p:ext uri="{BB962C8B-B14F-4D97-AF65-F5344CB8AC3E}">
        <p14:creationId xmlns:p14="http://schemas.microsoft.com/office/powerpoint/2010/main" val="218325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97F34F9-F7CE-4D62-8F8B-2E98B039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EC8AF-1896-43A9-BF10-CE06FD254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199BD9-A6EE-4972-BFB5-2AAE28288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40;p2">
            <a:extLst>
              <a:ext uri="{FF2B5EF4-FFF2-40B4-BE49-F238E27FC236}">
                <a16:creationId xmlns:a16="http://schemas.microsoft.com/office/drawing/2014/main" id="{9E8E48FE-D12A-CD9E-3712-F1B54468A701}"/>
              </a:ext>
            </a:extLst>
          </p:cNvPr>
          <p:cNvSpPr txBox="1">
            <a:spLocks noGrp="1"/>
          </p:cNvSpPr>
          <p:nvPr>
            <p:ph type="title"/>
          </p:nvPr>
        </p:nvSpPr>
        <p:spPr>
          <a:xfrm>
            <a:off x="1324533" y="1066798"/>
            <a:ext cx="3301255" cy="2668172"/>
          </a:xfrm>
          <a:prstGeom prst="rect">
            <a:avLst/>
          </a:prstGeom>
        </p:spPr>
        <p:txBody>
          <a:bodyPr spcFirstLastPara="1" vert="horz" lIns="91440" tIns="45720" rIns="91440" bIns="45720" rtlCol="0" anchor="b" anchorCtr="0">
            <a:normAutofit/>
          </a:bodyPr>
          <a:lstStyle/>
          <a:p>
            <a:pPr algn="ctr">
              <a:buClr>
                <a:srgbClr val="3F3F3F"/>
              </a:buClr>
              <a:buSzPts val="4800"/>
            </a:pPr>
            <a:r>
              <a:rPr lang="el-GR" dirty="0"/>
              <a:t>Πλεονεκτήματα Αφοσιωμένων Πελατών</a:t>
            </a:r>
          </a:p>
        </p:txBody>
      </p:sp>
      <p:sp>
        <p:nvSpPr>
          <p:cNvPr id="11" name="Θέση κειμένου 10">
            <a:extLst>
              <a:ext uri="{FF2B5EF4-FFF2-40B4-BE49-F238E27FC236}">
                <a16:creationId xmlns:a16="http://schemas.microsoft.com/office/drawing/2014/main" id="{ADC8F554-875A-4714-97EE-813E73BB7166}"/>
              </a:ext>
            </a:extLst>
          </p:cNvPr>
          <p:cNvSpPr>
            <a:spLocks noGrp="1"/>
          </p:cNvSpPr>
          <p:nvPr>
            <p:ph type="body" idx="1"/>
          </p:nvPr>
        </p:nvSpPr>
        <p:spPr>
          <a:xfrm>
            <a:off x="5952974" y="1066799"/>
            <a:ext cx="5172227" cy="4696495"/>
          </a:xfrm>
        </p:spPr>
        <p:txBody>
          <a:bodyPr vert="horz" lIns="91440" tIns="45720" rIns="91440" bIns="45720" rtlCol="0" anchor="ctr">
            <a:normAutofit/>
          </a:bodyPr>
          <a:lstStyle/>
          <a:p>
            <a:pPr marL="114300">
              <a:lnSpc>
                <a:spcPct val="100000"/>
              </a:lnSpc>
            </a:pPr>
            <a:r>
              <a:rPr lang="en-US" sz="1900" dirty="0" err="1"/>
              <a:t>Οι</a:t>
            </a:r>
            <a:r>
              <a:rPr lang="en-US" sz="1900" dirty="0"/>
              <a:t> α</a:t>
            </a:r>
            <a:r>
              <a:rPr lang="en-US" sz="1900" dirty="0" err="1"/>
              <a:t>φοσιωμένοι</a:t>
            </a:r>
            <a:r>
              <a:rPr lang="en-US" sz="1900" dirty="0"/>
              <a:t> π</a:t>
            </a:r>
            <a:r>
              <a:rPr lang="en-US" sz="1900" dirty="0" err="1"/>
              <a:t>ελάτες</a:t>
            </a:r>
            <a:r>
              <a:rPr lang="en-US" sz="1900" dirty="0"/>
              <a:t>:</a:t>
            </a:r>
          </a:p>
          <a:p>
            <a:pPr marL="285750" indent="-285750">
              <a:lnSpc>
                <a:spcPct val="100000"/>
              </a:lnSpc>
              <a:buFont typeface="Arial" panose="020B0604020202020204" pitchFamily="34" charset="0"/>
              <a:buChar char="•"/>
            </a:pPr>
            <a:r>
              <a:rPr lang="en-US" sz="1900" dirty="0" err="1"/>
              <a:t>δημιουργούν</a:t>
            </a:r>
            <a:r>
              <a:rPr lang="en-US" sz="1900" dirty="0"/>
              <a:t> μα</a:t>
            </a:r>
            <a:r>
              <a:rPr lang="en-US" sz="1900" dirty="0" err="1"/>
              <a:t>κροχρόνιες</a:t>
            </a:r>
            <a:r>
              <a:rPr lang="en-US" sz="1900" dirty="0"/>
              <a:t> </a:t>
            </a:r>
            <a:r>
              <a:rPr lang="en-US" sz="1900" dirty="0" err="1"/>
              <a:t>ροές</a:t>
            </a:r>
            <a:r>
              <a:rPr lang="en-US" sz="1900" dirty="0"/>
              <a:t> </a:t>
            </a:r>
            <a:r>
              <a:rPr lang="en-US" sz="1900" dirty="0" err="1"/>
              <a:t>εσόδων</a:t>
            </a:r>
            <a:r>
              <a:rPr lang="en-US" sz="1900" dirty="0"/>
              <a:t> (</a:t>
            </a:r>
            <a:r>
              <a:rPr lang="en-US" sz="1900" dirty="0" err="1"/>
              <a:t>υψηλές</a:t>
            </a:r>
            <a:r>
              <a:rPr lang="en-US" sz="1900" dirty="0"/>
              <a:t> </a:t>
            </a:r>
            <a:r>
              <a:rPr lang="en-US" sz="1900" dirty="0" err="1"/>
              <a:t>εφ</a:t>
            </a:r>
            <a:r>
              <a:rPr lang="en-US" sz="1900" dirty="0"/>
              <a:t>’ </a:t>
            </a:r>
            <a:r>
              <a:rPr lang="en-US" sz="1900" dirty="0" err="1"/>
              <a:t>όρου</a:t>
            </a:r>
            <a:r>
              <a:rPr lang="en-US" sz="1900" dirty="0"/>
              <a:t> </a:t>
            </a:r>
            <a:r>
              <a:rPr lang="en-US" sz="1900" dirty="0" err="1"/>
              <a:t>ζωής</a:t>
            </a:r>
            <a:r>
              <a:rPr lang="en-US" sz="1900" dirty="0"/>
              <a:t> α</a:t>
            </a:r>
            <a:r>
              <a:rPr lang="en-US" sz="1900" dirty="0" err="1"/>
              <a:t>ξίες</a:t>
            </a:r>
            <a:r>
              <a:rPr lang="en-US" sz="1900" dirty="0"/>
              <a:t>)</a:t>
            </a:r>
            <a:r>
              <a:rPr lang="el-GR" sz="1900" dirty="0"/>
              <a:t>,</a:t>
            </a:r>
            <a:endParaRPr lang="en-US" sz="1900" dirty="0"/>
          </a:p>
          <a:p>
            <a:pPr marL="285750" indent="-285750">
              <a:lnSpc>
                <a:spcPct val="100000"/>
              </a:lnSpc>
              <a:buFont typeface="Arial" panose="020B0604020202020204" pitchFamily="34" charset="0"/>
              <a:buChar char="•"/>
            </a:pPr>
            <a:r>
              <a:rPr lang="en-US" sz="1900" dirty="0" err="1"/>
              <a:t>τείνουν</a:t>
            </a:r>
            <a:r>
              <a:rPr lang="en-US" sz="1900" dirty="0"/>
              <a:t> να α</a:t>
            </a:r>
            <a:r>
              <a:rPr lang="en-US" sz="1900" dirty="0" err="1"/>
              <a:t>γοράζουν</a:t>
            </a:r>
            <a:r>
              <a:rPr lang="en-US" sz="1900" dirty="0"/>
              <a:t> π</a:t>
            </a:r>
            <a:r>
              <a:rPr lang="en-US" sz="1900" dirty="0" err="1"/>
              <a:t>ερισσότερ</a:t>
            </a:r>
            <a:r>
              <a:rPr lang="en-US" sz="1900" dirty="0"/>
              <a:t>α συγκριτικά με τους νέους πελάτες</a:t>
            </a:r>
            <a:r>
              <a:rPr lang="el-GR" sz="1900" dirty="0"/>
              <a:t>,</a:t>
            </a:r>
            <a:endParaRPr lang="en-US" sz="1900" dirty="0"/>
          </a:p>
          <a:p>
            <a:pPr marL="285750" indent="-285750">
              <a:lnSpc>
                <a:spcPct val="100000"/>
              </a:lnSpc>
              <a:buFont typeface="Arial" panose="020B0604020202020204" pitchFamily="34" charset="0"/>
              <a:buChar char="•"/>
            </a:pPr>
            <a:r>
              <a:rPr lang="en-US" sz="1900" dirty="0" err="1"/>
              <a:t>τείνουν</a:t>
            </a:r>
            <a:r>
              <a:rPr lang="en-US" sz="1900" dirty="0"/>
              <a:t> να α</a:t>
            </a:r>
            <a:r>
              <a:rPr lang="en-US" sz="1900" dirty="0" err="1"/>
              <a:t>υξάνουν</a:t>
            </a:r>
            <a:r>
              <a:rPr lang="en-US" sz="1900" dirty="0"/>
              <a:t> </a:t>
            </a:r>
            <a:r>
              <a:rPr lang="en-US" sz="1900" dirty="0" err="1"/>
              <a:t>τις</a:t>
            </a:r>
            <a:r>
              <a:rPr lang="en-US" sz="1900" dirty="0"/>
              <a:t> δαπ</a:t>
            </a:r>
            <a:r>
              <a:rPr lang="en-US" sz="1900" dirty="0" err="1"/>
              <a:t>άνες</a:t>
            </a:r>
            <a:r>
              <a:rPr lang="en-US" sz="1900" dirty="0"/>
              <a:t> </a:t>
            </a:r>
            <a:r>
              <a:rPr lang="en-US" sz="1900" dirty="0" err="1"/>
              <a:t>τους</a:t>
            </a:r>
            <a:r>
              <a:rPr lang="en-US" sz="1900" dirty="0"/>
              <a:t> </a:t>
            </a:r>
            <a:r>
              <a:rPr lang="en-US" sz="1900" dirty="0" err="1"/>
              <a:t>με</a:t>
            </a:r>
            <a:r>
              <a:rPr lang="en-US" sz="1900" dirty="0"/>
              <a:t> </a:t>
            </a:r>
            <a:r>
              <a:rPr lang="en-US" sz="1900" dirty="0" err="1"/>
              <a:t>την</a:t>
            </a:r>
            <a:r>
              <a:rPr lang="en-US" sz="1900" dirty="0"/>
              <a:t> π</a:t>
            </a:r>
            <a:r>
              <a:rPr lang="en-US" sz="1900" dirty="0" err="1"/>
              <a:t>άροδο</a:t>
            </a:r>
            <a:r>
              <a:rPr lang="en-US" sz="1900" dirty="0"/>
              <a:t> </a:t>
            </a:r>
            <a:r>
              <a:rPr lang="en-US" sz="1900" dirty="0" err="1"/>
              <a:t>του</a:t>
            </a:r>
            <a:r>
              <a:rPr lang="en-US" sz="1900" dirty="0"/>
              <a:t> </a:t>
            </a:r>
            <a:r>
              <a:rPr lang="en-US" sz="1900" dirty="0" err="1"/>
              <a:t>χρόνου</a:t>
            </a:r>
            <a:r>
              <a:rPr lang="el-GR" sz="1900" dirty="0"/>
              <a:t>,</a:t>
            </a:r>
            <a:endParaRPr lang="en-US" sz="1900" dirty="0"/>
          </a:p>
          <a:p>
            <a:pPr marL="285750" indent="-285750">
              <a:lnSpc>
                <a:spcPct val="100000"/>
              </a:lnSpc>
              <a:buFont typeface="Arial" panose="020B0604020202020204" pitchFamily="34" charset="0"/>
              <a:buChar char="•"/>
            </a:pPr>
            <a:r>
              <a:rPr lang="en-US" sz="1900" dirty="0"/>
              <a:t>μπ</a:t>
            </a:r>
            <a:r>
              <a:rPr lang="en-US" sz="1900" dirty="0" err="1"/>
              <a:t>ορεί</a:t>
            </a:r>
            <a:r>
              <a:rPr lang="en-US" sz="1900" dirty="0"/>
              <a:t> να </a:t>
            </a:r>
            <a:r>
              <a:rPr lang="en-US" sz="1900" dirty="0" err="1"/>
              <a:t>είν</a:t>
            </a:r>
            <a:r>
              <a:rPr lang="en-US" sz="1900" dirty="0"/>
              <a:t>αι διατεθειμένοι να πληρώσουν μεγάλα ποσά</a:t>
            </a:r>
            <a:r>
              <a:rPr lang="el-GR" sz="1900" dirty="0"/>
              <a:t>,</a:t>
            </a:r>
            <a:endParaRPr lang="en-US" sz="1900" dirty="0"/>
          </a:p>
          <a:p>
            <a:pPr marL="285750" indent="-285750">
              <a:lnSpc>
                <a:spcPct val="100000"/>
              </a:lnSpc>
              <a:buFont typeface="Arial" panose="020B0604020202020204" pitchFamily="34" charset="0"/>
              <a:buChar char="•"/>
            </a:pPr>
            <a:r>
              <a:rPr lang="en-US" sz="1900" dirty="0"/>
              <a:t>πα</a:t>
            </a:r>
            <a:r>
              <a:rPr lang="en-US" sz="1900" dirty="0" err="1"/>
              <a:t>ρέχουν</a:t>
            </a:r>
            <a:r>
              <a:rPr lang="en-US" sz="1900" dirty="0"/>
              <a:t> </a:t>
            </a:r>
            <a:r>
              <a:rPr lang="en-US" sz="1900" dirty="0" err="1"/>
              <a:t>την</a:t>
            </a:r>
            <a:r>
              <a:rPr lang="en-US" sz="1900" dirty="0"/>
              <a:t> </a:t>
            </a:r>
            <a:r>
              <a:rPr lang="en-US" sz="1900" dirty="0" err="1"/>
              <a:t>δυν</a:t>
            </a:r>
            <a:r>
              <a:rPr lang="en-US" sz="1900" dirty="0"/>
              <a:t>ατότητα για εξοικονόμηση κόστους συγκριτικά με την προσπάθεια για προσέλκυση νέων πελατών.</a:t>
            </a:r>
          </a:p>
        </p:txBody>
      </p:sp>
      <p:grpSp>
        <p:nvGrpSpPr>
          <p:cNvPr id="24" name="Group 2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41417" y="4244117"/>
            <a:ext cx="867485" cy="115439"/>
            <a:chOff x="8910933" y="1861308"/>
            <a:chExt cx="867485" cy="115439"/>
          </a:xfrm>
        </p:grpSpPr>
        <p:sp>
          <p:nvSpPr>
            <p:cNvPr id="25" name="Rectangle 2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48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1F6D1FF-420B-F997-74D2-832ABA80F12B}"/>
              </a:ext>
            </a:extLst>
          </p:cNvPr>
          <p:cNvPicPr>
            <a:picLocks noChangeAspect="1"/>
          </p:cNvPicPr>
          <p:nvPr/>
        </p:nvPicPr>
        <p:blipFill>
          <a:blip r:embed="rId2"/>
          <a:srcRect l="62187" t="21111" r="13594" b="18611"/>
          <a:stretch/>
        </p:blipFill>
        <p:spPr>
          <a:xfrm>
            <a:off x="2350293" y="807005"/>
            <a:ext cx="7491413" cy="5243990"/>
          </a:xfrm>
          <a:prstGeom prst="rect">
            <a:avLst/>
          </a:prstGeom>
        </p:spPr>
      </p:pic>
    </p:spTree>
    <p:extLst>
      <p:ext uri="{BB962C8B-B14F-4D97-AF65-F5344CB8AC3E}">
        <p14:creationId xmlns:p14="http://schemas.microsoft.com/office/powerpoint/2010/main" val="212044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D8EF88-1B0D-91B2-7569-E6076CC56917}"/>
              </a:ext>
            </a:extLst>
          </p:cNvPr>
          <p:cNvSpPr>
            <a:spLocks noGrp="1"/>
          </p:cNvSpPr>
          <p:nvPr>
            <p:ph idx="1"/>
          </p:nvPr>
        </p:nvSpPr>
        <p:spPr>
          <a:xfrm>
            <a:off x="1028700" y="1765978"/>
            <a:ext cx="10134600" cy="3969342"/>
          </a:xfrm>
        </p:spPr>
        <p:txBody>
          <a:bodyPr/>
          <a:lstStyle/>
          <a:p>
            <a:r>
              <a:rPr lang="el-GR" dirty="0"/>
              <a:t>Κάθε </a:t>
            </a:r>
            <a:r>
              <a:rPr lang="el-GR" b="1" dirty="0"/>
              <a:t>νομικό πρόσωπο </a:t>
            </a:r>
            <a:r>
              <a:rPr lang="el-GR" dirty="0"/>
              <a:t>οργανώνει τη λειτουργία του εσωτερικά προκειμένου: </a:t>
            </a:r>
            <a:endParaRPr lang="en-US" dirty="0"/>
          </a:p>
          <a:p>
            <a:pPr marL="514350" indent="-514350">
              <a:buAutoNum type="romanLcParenBoth"/>
            </a:pPr>
            <a:r>
              <a:rPr lang="el-GR" dirty="0"/>
              <a:t>να παράγουν τα </a:t>
            </a:r>
            <a:r>
              <a:rPr lang="el-GR" b="1" dirty="0"/>
              <a:t>επιθυμητά</a:t>
            </a:r>
            <a:r>
              <a:rPr lang="el-GR" dirty="0"/>
              <a:t> από την αγορά προϊόντα, στην ενδεικνυόμενη από την αγορά τιμή, </a:t>
            </a:r>
            <a:endParaRPr lang="en-US" dirty="0"/>
          </a:p>
          <a:p>
            <a:pPr marL="514350" indent="-514350">
              <a:buAutoNum type="romanLcParenBoth"/>
            </a:pPr>
            <a:r>
              <a:rPr lang="el-GR" dirty="0"/>
              <a:t>να καλύψουν τις ανάγκες </a:t>
            </a:r>
            <a:r>
              <a:rPr lang="el-GR" b="1" dirty="0"/>
              <a:t>χωροταξικά</a:t>
            </a:r>
            <a:r>
              <a:rPr lang="el-GR" dirty="0"/>
              <a:t> στον τόπο όπου προσδιορίζεται η ζήτηση με τη μορφή των καταναλωτικών συνηθειών ως εκφράζεται μέσα από τα κανάλια μάρκετινγκ και </a:t>
            </a:r>
            <a:endParaRPr lang="en-US" dirty="0"/>
          </a:p>
          <a:p>
            <a:pPr marL="514350" indent="-514350">
              <a:buAutoNum type="romanLcParenBoth"/>
            </a:pPr>
            <a:r>
              <a:rPr lang="el-GR" dirty="0"/>
              <a:t>να παράσχει την </a:t>
            </a:r>
            <a:r>
              <a:rPr lang="el-GR" b="1" dirty="0"/>
              <a:t>απαιτούμενη πληροφορία </a:t>
            </a:r>
            <a:r>
              <a:rPr lang="el-GR" dirty="0"/>
              <a:t>στην αγορά έτσι ώστε να δώσει τη δυνατότητα στα φυσικά πρόσωπα να λάβουν αποφάσεις.</a:t>
            </a:r>
            <a:endParaRPr lang="en-US" dirty="0"/>
          </a:p>
        </p:txBody>
      </p:sp>
    </p:spTree>
    <p:extLst>
      <p:ext uri="{BB962C8B-B14F-4D97-AF65-F5344CB8AC3E}">
        <p14:creationId xmlns:p14="http://schemas.microsoft.com/office/powerpoint/2010/main" val="384520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017818" y="1465558"/>
            <a:ext cx="4257964" cy="1868435"/>
          </a:xfrm>
        </p:spPr>
        <p:txBody>
          <a:bodyPr vert="horz" lIns="91440" tIns="45720" rIns="91440" bIns="45720" rtlCol="0" anchor="b">
            <a:normAutofit/>
          </a:bodyPr>
          <a:lstStyle/>
          <a:p>
            <a:pPr algn="ctr"/>
            <a:r>
              <a:rPr lang="el-GR" sz="2800" kern="1200" cap="all" spc="390" baseline="0" dirty="0" err="1">
                <a:solidFill>
                  <a:schemeClr val="tx2"/>
                </a:solidFill>
                <a:latin typeface="+mj-lt"/>
                <a:ea typeface="+mj-ea"/>
                <a:cs typeface="+mj-cs"/>
              </a:rPr>
              <a:t>Μκτ</a:t>
            </a:r>
            <a:r>
              <a:rPr lang="el-GR" sz="2800" kern="1200" cap="all" spc="390" baseline="0" dirty="0">
                <a:solidFill>
                  <a:schemeClr val="tx2"/>
                </a:solidFill>
                <a:latin typeface="+mj-lt"/>
                <a:ea typeface="+mj-ea"/>
                <a:cs typeface="+mj-cs"/>
              </a:rPr>
              <a:t> </a:t>
            </a:r>
            <a:r>
              <a:rPr lang="en-US" sz="2800" kern="1200" cap="all" spc="390" baseline="0" dirty="0">
                <a:solidFill>
                  <a:schemeClr val="tx2"/>
                </a:solidFill>
                <a:latin typeface="+mj-lt"/>
                <a:ea typeface="+mj-ea"/>
                <a:cs typeface="+mj-cs"/>
              </a:rPr>
              <a:t>channels</a:t>
            </a: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720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7F34F9-F7CE-4D62-8F8B-2E98B039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10" name="Rectangle 9">
            <a:extLst>
              <a:ext uri="{FF2B5EF4-FFF2-40B4-BE49-F238E27FC236}">
                <a16:creationId xmlns:a16="http://schemas.microsoft.com/office/drawing/2014/main" id="{51AEC8AF-1896-43A9-BF10-CE06FD254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12" name="Rectangle 11">
            <a:extLst>
              <a:ext uri="{FF2B5EF4-FFF2-40B4-BE49-F238E27FC236}">
                <a16:creationId xmlns:a16="http://schemas.microsoft.com/office/drawing/2014/main" id="{1E199BD9-A6EE-4972-BFB5-2AAE28288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2" name="Τίτλος 1">
            <a:extLst>
              <a:ext uri="{FF2B5EF4-FFF2-40B4-BE49-F238E27FC236}">
                <a16:creationId xmlns:a16="http://schemas.microsoft.com/office/drawing/2014/main" id="{F7944DBB-C79D-95CC-EB06-79FE11B534BC}"/>
              </a:ext>
            </a:extLst>
          </p:cNvPr>
          <p:cNvSpPr>
            <a:spLocks noGrp="1"/>
          </p:cNvSpPr>
          <p:nvPr>
            <p:ph type="title"/>
          </p:nvPr>
        </p:nvSpPr>
        <p:spPr>
          <a:xfrm>
            <a:off x="1324533" y="1066798"/>
            <a:ext cx="3301255" cy="2668172"/>
          </a:xfrm>
        </p:spPr>
        <p:txBody>
          <a:bodyPr anchor="b">
            <a:normAutofit/>
          </a:bodyPr>
          <a:lstStyle/>
          <a:p>
            <a:pPr algn="ctr"/>
            <a:r>
              <a:rPr lang="el-GR" dirty="0"/>
              <a:t>Κανάλια Μάρκετινγκ (</a:t>
            </a:r>
            <a:r>
              <a:rPr lang="en-US" dirty="0"/>
              <a:t>MKT Channels</a:t>
            </a:r>
            <a:r>
              <a:rPr lang="el-GR" dirty="0"/>
              <a:t>)</a:t>
            </a:r>
            <a:endParaRPr lang="en-US" dirty="0"/>
          </a:p>
        </p:txBody>
      </p:sp>
      <p:sp>
        <p:nvSpPr>
          <p:cNvPr id="3" name="Θέση περιεχομένου 2">
            <a:extLst>
              <a:ext uri="{FF2B5EF4-FFF2-40B4-BE49-F238E27FC236}">
                <a16:creationId xmlns:a16="http://schemas.microsoft.com/office/drawing/2014/main" id="{D7DA28A6-2A71-C86D-EAC1-0AE4055B64B8}"/>
              </a:ext>
            </a:extLst>
          </p:cNvPr>
          <p:cNvSpPr>
            <a:spLocks noGrp="1"/>
          </p:cNvSpPr>
          <p:nvPr>
            <p:ph idx="1"/>
          </p:nvPr>
        </p:nvSpPr>
        <p:spPr>
          <a:xfrm>
            <a:off x="5952974" y="1066799"/>
            <a:ext cx="5172227" cy="4696495"/>
          </a:xfrm>
        </p:spPr>
        <p:txBody>
          <a:bodyPr anchor="ctr">
            <a:normAutofit/>
          </a:bodyPr>
          <a:lstStyle/>
          <a:p>
            <a:r>
              <a:rPr lang="en-US" dirty="0"/>
              <a:t>T</a:t>
            </a:r>
            <a:r>
              <a:rPr lang="el-GR" dirty="0"/>
              <a:t>α Κανάλια Μάρκετινγκ μπορούν να ορισθούν ως ένα οργανωμένο </a:t>
            </a:r>
            <a:r>
              <a:rPr lang="el-GR" b="1" dirty="0"/>
              <a:t>σύστημα συμμετεχόντων και οργανισμών</a:t>
            </a:r>
            <a:r>
              <a:rPr lang="el-GR" dirty="0"/>
              <a:t> το οποίο, σε συνδυασμό, εκτελεί όλες τις δραστηριότητες που απαιτούνται για να συνδέσει τη </a:t>
            </a:r>
            <a:r>
              <a:rPr lang="el-GR" b="1" dirty="0"/>
              <a:t>προσφορά με τη ζήτηση </a:t>
            </a:r>
            <a:r>
              <a:rPr lang="el-GR" dirty="0"/>
              <a:t>και να επιτύχει την επίτευξη των πρωτογενών και δευτερογενών </a:t>
            </a:r>
            <a:r>
              <a:rPr lang="el-GR" b="1" dirty="0"/>
              <a:t>σκοπών της επιχείρησης</a:t>
            </a:r>
            <a:r>
              <a:rPr lang="el-GR" dirty="0"/>
              <a:t>.</a:t>
            </a:r>
            <a:endParaRPr lang="en-US" dirty="0"/>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41417" y="4244117"/>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99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7CB5A-9713-EAB9-A1E3-647A5258EDE9}"/>
              </a:ext>
            </a:extLst>
          </p:cNvPr>
          <p:cNvSpPr>
            <a:spLocks noGrp="1"/>
          </p:cNvSpPr>
          <p:nvPr>
            <p:ph type="title"/>
          </p:nvPr>
        </p:nvSpPr>
        <p:spPr/>
        <p:txBody>
          <a:bodyPr/>
          <a:lstStyle/>
          <a:p>
            <a:r>
              <a:rPr lang="el-GR" dirty="0"/>
              <a:t>Κανάλια Μάρκετινγκ (</a:t>
            </a:r>
            <a:r>
              <a:rPr lang="en-US" dirty="0"/>
              <a:t>MKT Channels)</a:t>
            </a:r>
          </a:p>
        </p:txBody>
      </p:sp>
      <p:sp>
        <p:nvSpPr>
          <p:cNvPr id="3" name="Θέση περιεχομένου 2">
            <a:extLst>
              <a:ext uri="{FF2B5EF4-FFF2-40B4-BE49-F238E27FC236}">
                <a16:creationId xmlns:a16="http://schemas.microsoft.com/office/drawing/2014/main" id="{C147001D-F087-E8DA-6409-28B580E3BA43}"/>
              </a:ext>
            </a:extLst>
          </p:cNvPr>
          <p:cNvSpPr>
            <a:spLocks noGrp="1"/>
          </p:cNvSpPr>
          <p:nvPr>
            <p:ph idx="1"/>
          </p:nvPr>
        </p:nvSpPr>
        <p:spPr/>
        <p:txBody>
          <a:bodyPr/>
          <a:lstStyle/>
          <a:p>
            <a:r>
              <a:rPr lang="el-GR" dirty="0"/>
              <a:t>Τα κανάλια </a:t>
            </a:r>
            <a:r>
              <a:rPr lang="en-US" dirty="0"/>
              <a:t>M</a:t>
            </a:r>
            <a:r>
              <a:rPr lang="el-GR" dirty="0" err="1"/>
              <a:t>άρκετινγκ</a:t>
            </a:r>
            <a:r>
              <a:rPr lang="el-GR" dirty="0"/>
              <a:t> είναι το σημείο όπου οι διαδικασίες </a:t>
            </a:r>
            <a:r>
              <a:rPr lang="el-GR" b="1" dirty="0"/>
              <a:t>δημιουργίας αξίας </a:t>
            </a:r>
            <a:r>
              <a:rPr lang="el-GR" dirty="0"/>
              <a:t>για τον πελάτη είναι πιο έντονες στην αλυσίδα εφοδιασμού. Συγκεκριμένα, στα κανάλια </a:t>
            </a:r>
            <a:r>
              <a:rPr lang="en-US" dirty="0"/>
              <a:t>M</a:t>
            </a:r>
            <a:r>
              <a:rPr lang="el-GR" dirty="0" err="1"/>
              <a:t>άρκετινγκ</a:t>
            </a:r>
            <a:r>
              <a:rPr lang="el-GR" dirty="0"/>
              <a:t> δοκιμάζονται οι τελικές πτυχές της αλυσίδας που δημιουργούν αξία στη σχέση της αλυσίδας με τους τελικούς πελάτες.</a:t>
            </a:r>
          </a:p>
          <a:p>
            <a:r>
              <a:rPr lang="el-GR" dirty="0"/>
              <a:t>Ένα κανάλι μάρκετινγκ αποτελείται από τους ανθρώπους, τους οργανισμούς και τις δραστηριότητες που είναι απαραίτητες για τη </a:t>
            </a:r>
            <a:r>
              <a:rPr lang="el-GR" u="sng" dirty="0"/>
              <a:t>μεταφορά</a:t>
            </a:r>
            <a:r>
              <a:rPr lang="el-GR" dirty="0"/>
              <a:t> της κυριότητας των αγαθών από το σημείο παραγωγής στο σημείο κατανάλωσης. Είναι ο τρόπος με τον οποίο τα προϊόντα φτάνουν στον τελικό χρήστη, τον καταναλωτή, και είναι επίσης γνωστό ως </a:t>
            </a:r>
            <a:r>
              <a:rPr lang="el-GR" b="1" dirty="0"/>
              <a:t>κανάλι διανομής</a:t>
            </a:r>
            <a:r>
              <a:rPr lang="el-GR" dirty="0"/>
              <a:t>.</a:t>
            </a:r>
            <a:endParaRPr lang="en-US" dirty="0"/>
          </a:p>
        </p:txBody>
      </p:sp>
    </p:spTree>
    <p:extLst>
      <p:ext uri="{BB962C8B-B14F-4D97-AF65-F5344CB8AC3E}">
        <p14:creationId xmlns:p14="http://schemas.microsoft.com/office/powerpoint/2010/main" val="8465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2">
            <a:extLst>
              <a:ext uri="{FF2B5EF4-FFF2-40B4-BE49-F238E27FC236}">
                <a16:creationId xmlns:a16="http://schemas.microsoft.com/office/drawing/2014/main" id="{E63A83D5-B3AC-C0F6-8D8D-DB2B719C4AC3}"/>
              </a:ext>
            </a:extLst>
          </p:cNvPr>
          <p:cNvGraphicFramePr>
            <a:graphicFrameLocks noGrp="1"/>
          </p:cNvGraphicFramePr>
          <p:nvPr>
            <p:ph idx="1"/>
            <p:extLst>
              <p:ext uri="{D42A27DB-BD31-4B8C-83A1-F6EECF244321}">
                <p14:modId xmlns:p14="http://schemas.microsoft.com/office/powerpoint/2010/main" val="2988964759"/>
              </p:ext>
            </p:extLst>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a:extLst>
              <a:ext uri="{FF2B5EF4-FFF2-40B4-BE49-F238E27FC236}">
                <a16:creationId xmlns:a16="http://schemas.microsoft.com/office/drawing/2014/main" id="{CE3E4D60-89A2-14BE-4489-57E2AF223C9A}"/>
              </a:ext>
            </a:extLst>
          </p:cNvPr>
          <p:cNvSpPr>
            <a:spLocks noGrp="1"/>
          </p:cNvSpPr>
          <p:nvPr>
            <p:ph type="title"/>
          </p:nvPr>
        </p:nvSpPr>
        <p:spPr>
          <a:xfrm>
            <a:off x="1028700" y="723900"/>
            <a:ext cx="10134600" cy="1288489"/>
          </a:xfrm>
        </p:spPr>
        <p:txBody>
          <a:bodyPr/>
          <a:lstStyle/>
          <a:p>
            <a:r>
              <a:rPr lang="el-GR" dirty="0"/>
              <a:t>Αλληλεπίδραση </a:t>
            </a:r>
            <a:r>
              <a:rPr lang="en-US" dirty="0"/>
              <a:t>MKT Channels - SCM</a:t>
            </a:r>
          </a:p>
        </p:txBody>
      </p:sp>
    </p:spTree>
    <p:extLst>
      <p:ext uri="{BB962C8B-B14F-4D97-AF65-F5344CB8AC3E}">
        <p14:creationId xmlns:p14="http://schemas.microsoft.com/office/powerpoint/2010/main" val="2351797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A5AABDB-A565-35DF-3245-BA3BBE28316D}"/>
              </a:ext>
            </a:extLst>
          </p:cNvPr>
          <p:cNvPicPr>
            <a:picLocks noChangeAspect="1"/>
          </p:cNvPicPr>
          <p:nvPr/>
        </p:nvPicPr>
        <p:blipFill>
          <a:blip r:embed="rId2"/>
          <a:srcRect l="60000" t="26667" r="12422" b="16389"/>
          <a:stretch/>
        </p:blipFill>
        <p:spPr>
          <a:xfrm>
            <a:off x="1057275" y="502828"/>
            <a:ext cx="10077450" cy="5852343"/>
          </a:xfrm>
          <a:prstGeom prst="rect">
            <a:avLst/>
          </a:prstGeom>
        </p:spPr>
      </p:pic>
    </p:spTree>
    <p:extLst>
      <p:ext uri="{BB962C8B-B14F-4D97-AF65-F5344CB8AC3E}">
        <p14:creationId xmlns:p14="http://schemas.microsoft.com/office/powerpoint/2010/main" val="65947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A91657-D865-95C1-712E-055F658A0DAE}"/>
              </a:ext>
            </a:extLst>
          </p:cNvPr>
          <p:cNvSpPr txBox="1"/>
          <p:nvPr/>
        </p:nvSpPr>
        <p:spPr>
          <a:xfrm>
            <a:off x="1096144" y="2884395"/>
            <a:ext cx="3862062" cy="2469140"/>
          </a:xfrm>
          <a:prstGeom prst="rect">
            <a:avLst/>
          </a:prstGeom>
        </p:spPr>
        <p:txBody>
          <a:bodyPr vert="horz" lIns="91440" tIns="45720" rIns="91440" bIns="45720" rtlCol="0">
            <a:normAutofit/>
          </a:bodyPr>
          <a:lstStyle/>
          <a:p>
            <a:pPr algn="ctr" defTabSz="914400">
              <a:lnSpc>
                <a:spcPct val="110000"/>
              </a:lnSpc>
              <a:spcAft>
                <a:spcPts val="600"/>
              </a:spcAft>
            </a:pPr>
            <a:r>
              <a:rPr lang="en-US">
                <a:solidFill>
                  <a:schemeClr val="tx2"/>
                </a:solidFill>
              </a:rPr>
              <a:t>Αναλύοντας τις δομές των Καναλιών ΜΚΤ θα πρέπει να δώσουμε ιδιαίτερη έμφαση στο γεγονός ότι τα κανάλια αποτελούνται από αλληλοεξαρτώμενους συμμετέχοντες αναξάρτητα του ρόλου που επιτελούν. </a:t>
            </a:r>
          </a:p>
        </p:txBody>
      </p:sp>
      <p:pic>
        <p:nvPicPr>
          <p:cNvPr id="5" name="Εικόνα 4">
            <a:extLst>
              <a:ext uri="{FF2B5EF4-FFF2-40B4-BE49-F238E27FC236}">
                <a16:creationId xmlns:a16="http://schemas.microsoft.com/office/drawing/2014/main" id="{3F32B630-B94E-1FEF-50DC-F228679C5BD9}"/>
              </a:ext>
            </a:extLst>
          </p:cNvPr>
          <p:cNvPicPr>
            <a:picLocks noChangeAspect="1"/>
          </p:cNvPicPr>
          <p:nvPr/>
        </p:nvPicPr>
        <p:blipFill>
          <a:blip r:embed="rId3"/>
          <a:srcRect l="65156" t="24167" r="16016" b="14444"/>
          <a:stretch/>
        </p:blipFill>
        <p:spPr>
          <a:xfrm>
            <a:off x="5905500" y="839217"/>
            <a:ext cx="5715000" cy="5264059"/>
          </a:xfrm>
          <a:prstGeom prst="rect">
            <a:avLst/>
          </a:prstGeom>
        </p:spPr>
      </p:pic>
      <p:grpSp>
        <p:nvGrpSpPr>
          <p:cNvPr id="16" name="Group 15">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2543656"/>
            <a:ext cx="867485" cy="115439"/>
            <a:chOff x="8910933" y="1861308"/>
            <a:chExt cx="867485" cy="115439"/>
          </a:xfrm>
        </p:grpSpPr>
        <p:sp>
          <p:nvSpPr>
            <p:cNvPr id="17" name="Rectangle 16">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530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017818" y="1465558"/>
            <a:ext cx="4257964" cy="1868435"/>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6. </a:t>
            </a:r>
            <a:r>
              <a:rPr lang="en-US" sz="2800" cap="all" spc="390" dirty="0"/>
              <a:t>Mkt channels</a:t>
            </a:r>
            <a:endParaRPr lang="en-US" sz="2800" kern="1200" cap="all" spc="390" baseline="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087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4C568E-172B-1B94-EFF7-EF0B01AE5A2F}"/>
              </a:ext>
            </a:extLst>
          </p:cNvPr>
          <p:cNvSpPr>
            <a:spLocks noGrp="1"/>
          </p:cNvSpPr>
          <p:nvPr>
            <p:ph type="title"/>
          </p:nvPr>
        </p:nvSpPr>
        <p:spPr/>
        <p:txBody>
          <a:bodyPr/>
          <a:lstStyle/>
          <a:p>
            <a:r>
              <a:rPr lang="el-GR" dirty="0"/>
              <a:t>Οι μακρόχρονες σχέσεις ανάμεσα στα μέλη των Καναλιών ΜΚΤ</a:t>
            </a:r>
            <a:endParaRPr lang="en-US" dirty="0"/>
          </a:p>
        </p:txBody>
      </p:sp>
      <p:sp>
        <p:nvSpPr>
          <p:cNvPr id="3" name="Θέση περιεχομένου 2">
            <a:extLst>
              <a:ext uri="{FF2B5EF4-FFF2-40B4-BE49-F238E27FC236}">
                <a16:creationId xmlns:a16="http://schemas.microsoft.com/office/drawing/2014/main" id="{BF955BCA-921E-CA79-6B89-EB83DBE9DE9A}"/>
              </a:ext>
            </a:extLst>
          </p:cNvPr>
          <p:cNvSpPr>
            <a:spLocks noGrp="1"/>
          </p:cNvSpPr>
          <p:nvPr>
            <p:ph idx="1"/>
          </p:nvPr>
        </p:nvSpPr>
        <p:spPr/>
        <p:txBody>
          <a:bodyPr/>
          <a:lstStyle/>
          <a:p>
            <a:r>
              <a:rPr lang="el-GR" dirty="0"/>
              <a:t>Πλειάδα </a:t>
            </a:r>
            <a:r>
              <a:rPr lang="el-GR" b="1" dirty="0"/>
              <a:t>σχέσεων</a:t>
            </a:r>
            <a:r>
              <a:rPr lang="el-GR" dirty="0"/>
              <a:t> ανάμεσα στα μέρη των καναλιών ΜΚΤ είναι </a:t>
            </a:r>
            <a:r>
              <a:rPr lang="el-GR" b="1" dirty="0"/>
              <a:t>μακροχρόνια</a:t>
            </a:r>
            <a:r>
              <a:rPr lang="el-GR" dirty="0"/>
              <a:t> λόγω της φύσης και του αντικειμένου των εργασιών. Αυτό βοηθάει στην ουσιαστική κατανόηση τόσο των προβλημάτων όσο και των ευκαιριών που υπάρχουν.</a:t>
            </a:r>
            <a:endParaRPr lang="en-US" dirty="0"/>
          </a:p>
          <a:p>
            <a:r>
              <a:rPr lang="el-GR" dirty="0" err="1"/>
              <a:t>Ενας</a:t>
            </a:r>
            <a:r>
              <a:rPr lang="el-GR" dirty="0"/>
              <a:t> από τους λόγους ανάπτυξης μακροχρόνιων σχέσεων ανάμεσα στα Κανάλια ΜΚΤ και τους παραγωγούς ορισμένων κλάδων </a:t>
            </a:r>
            <a:r>
              <a:rPr lang="el-GR" b="1" dirty="0"/>
              <a:t>οφείλεται στα υψηλά κόστη ανάπτυξης και συντήρησης αυτών των καναλιών ΜΚΤ</a:t>
            </a:r>
            <a:r>
              <a:rPr lang="el-GR" dirty="0"/>
              <a:t>. Η αντικατάσταση, αλλαγή, νέα πρόσληψη ενός νέου χονδρεμπόρου ή </a:t>
            </a:r>
            <a:r>
              <a:rPr lang="el-GR" dirty="0" err="1"/>
              <a:t>λιανεμπόρου</a:t>
            </a:r>
            <a:r>
              <a:rPr lang="el-GR" dirty="0"/>
              <a:t> έχει υψηλό κόστος αλλαγής/μετατροπής (</a:t>
            </a:r>
            <a:r>
              <a:rPr lang="el-GR" dirty="0" err="1"/>
              <a:t>switching</a:t>
            </a:r>
            <a:r>
              <a:rPr lang="el-GR" dirty="0"/>
              <a:t> </a:t>
            </a:r>
            <a:r>
              <a:rPr lang="el-GR" dirty="0" err="1"/>
              <a:t>cost</a:t>
            </a:r>
            <a:r>
              <a:rPr lang="el-GR" dirty="0"/>
              <a:t>). Αυτά τα στοιχεία </a:t>
            </a:r>
            <a:r>
              <a:rPr lang="el-GR" u="sng" dirty="0"/>
              <a:t>κόστους λειτουργούν επίσης και ως εμπόδια εισόδου νέων εταιρειών</a:t>
            </a:r>
            <a:r>
              <a:rPr lang="el-GR" dirty="0"/>
              <a:t> και ενισχύουν περισσότερο τις σχέσεις παραγωγών/χονδρεμπόρων.</a:t>
            </a:r>
            <a:endParaRPr lang="en-US" dirty="0"/>
          </a:p>
        </p:txBody>
      </p:sp>
    </p:spTree>
    <p:extLst>
      <p:ext uri="{BB962C8B-B14F-4D97-AF65-F5344CB8AC3E}">
        <p14:creationId xmlns:p14="http://schemas.microsoft.com/office/powerpoint/2010/main" val="393516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AE56D-B907-31D4-B7E5-371B77B9AD6A}"/>
              </a:ext>
            </a:extLst>
          </p:cNvPr>
          <p:cNvSpPr>
            <a:spLocks noGrp="1"/>
          </p:cNvSpPr>
          <p:nvPr>
            <p:ph type="title"/>
          </p:nvPr>
        </p:nvSpPr>
        <p:spPr/>
        <p:txBody>
          <a:bodyPr/>
          <a:lstStyle/>
          <a:p>
            <a:r>
              <a:rPr lang="el-GR" dirty="0"/>
              <a:t>ΣΠΟΥΔΑΙΟΤΗΤΑ ΤΗΣ ΔΙΑΧΕΙΡΙΣΗΣ ΤΩΝ ΚΑΝΑΛΙΩΝ ΜΚΤ ΣΤΗΝ ΕΠΙΧΕΙΡΗΣΗ</a:t>
            </a:r>
            <a:endParaRPr lang="en-US" dirty="0"/>
          </a:p>
        </p:txBody>
      </p:sp>
      <p:sp>
        <p:nvSpPr>
          <p:cNvPr id="3" name="Θέση περιεχομένου 2">
            <a:extLst>
              <a:ext uri="{FF2B5EF4-FFF2-40B4-BE49-F238E27FC236}">
                <a16:creationId xmlns:a16="http://schemas.microsoft.com/office/drawing/2014/main" id="{2BFA5552-DF8D-D9CA-A7FB-D2D36E2B835B}"/>
              </a:ext>
            </a:extLst>
          </p:cNvPr>
          <p:cNvSpPr>
            <a:spLocks noGrp="1"/>
          </p:cNvSpPr>
          <p:nvPr>
            <p:ph idx="1"/>
          </p:nvPr>
        </p:nvSpPr>
        <p:spPr/>
        <p:txBody>
          <a:bodyPr>
            <a:normAutofit fontScale="85000" lnSpcReduction="10000"/>
          </a:bodyPr>
          <a:lstStyle/>
          <a:p>
            <a:r>
              <a:rPr lang="el-GR" dirty="0"/>
              <a:t>Ως διαχείριση Καναλιών ΜΚΤ </a:t>
            </a:r>
            <a:r>
              <a:rPr lang="el-GR" b="1" dirty="0"/>
              <a:t>ορίζεται η διαδικασία του σχεδιασμού, οργάνωσης και ελέγχου των δραστηριοτήτων των καναλιών</a:t>
            </a:r>
            <a:r>
              <a:rPr lang="el-GR" dirty="0"/>
              <a:t>. </a:t>
            </a:r>
            <a:r>
              <a:rPr lang="en-US" u="sng" dirty="0"/>
              <a:t>O</a:t>
            </a:r>
            <a:r>
              <a:rPr lang="el-GR" u="sng" dirty="0" err="1"/>
              <a:t>κτώ</a:t>
            </a:r>
            <a:r>
              <a:rPr lang="el-GR" u="sng" dirty="0"/>
              <a:t> εναλλακτικές πολιτικές διαχείρισης Καναλιών ΜΚΤ</a:t>
            </a:r>
            <a:r>
              <a:rPr lang="el-GR" dirty="0"/>
              <a:t>.</a:t>
            </a:r>
            <a:endParaRPr lang="en-US" dirty="0"/>
          </a:p>
          <a:p>
            <a:endParaRPr lang="en-US" dirty="0"/>
          </a:p>
          <a:p>
            <a:r>
              <a:rPr lang="el-GR" b="1" dirty="0"/>
              <a:t>Χρήση Αποκλειστικής Διάθεσης</a:t>
            </a:r>
          </a:p>
          <a:p>
            <a:r>
              <a:rPr lang="el-GR" dirty="0"/>
              <a:t>Υιοθετείται από επιχειρήσεις που επιδιώκουν υπηρεσίες υψηλής ποιότητας στους πελάτες τους και που δεν φοβούνται τον ανταγωνισμό των τιμών. Δίνει τη δυνατότητα στους παραγωγούς να αναπτύξουν στενούς δεσμούς τόσο με τους χονδρεμπόρους όσο και με τους </a:t>
            </a:r>
            <a:r>
              <a:rPr lang="el-GR" dirty="0" err="1"/>
              <a:t>λιανεμπόρους</a:t>
            </a:r>
            <a:r>
              <a:rPr lang="el-GR" dirty="0"/>
              <a:t>.</a:t>
            </a:r>
          </a:p>
          <a:p>
            <a:r>
              <a:rPr lang="el-GR" b="1" dirty="0"/>
              <a:t>Χρήση Διπλών Καναλιών Διανομής</a:t>
            </a:r>
          </a:p>
          <a:p>
            <a:r>
              <a:rPr lang="el-GR" dirty="0"/>
              <a:t>Επιτρέπει στον παραγωγό, χονδρέμπορο ή </a:t>
            </a:r>
            <a:r>
              <a:rPr lang="el-GR" dirty="0" err="1"/>
              <a:t>λιανέμπορο</a:t>
            </a:r>
            <a:r>
              <a:rPr lang="el-GR" dirty="0"/>
              <a:t> να έχει πρόσβαση σε μια ευρύτερη αγορά με το ίδιο προσφερόμενο ΜΚΤ </a:t>
            </a:r>
            <a:r>
              <a:rPr lang="el-GR" dirty="0" err="1"/>
              <a:t>Mix</a:t>
            </a:r>
            <a:r>
              <a:rPr lang="el-GR" dirty="0"/>
              <a:t> (εκτός τοποθεσίας). Τα διπλά κανάλια ΜΚΤ αυξάνουν μιας εταιρείας την κάλυψη που έχει στην αγορά. Για τον καταναλωτή τα διαφορετικά κανάλια αυξάνουν τη διευκόλυνση του (πρόσβαση) και δίνουν δυνατότητα να απευθυνθεί και σε νέους παραγωγούς.</a:t>
            </a:r>
            <a:endParaRPr lang="en-US" dirty="0"/>
          </a:p>
        </p:txBody>
      </p:sp>
    </p:spTree>
    <p:extLst>
      <p:ext uri="{BB962C8B-B14F-4D97-AF65-F5344CB8AC3E}">
        <p14:creationId xmlns:p14="http://schemas.microsoft.com/office/powerpoint/2010/main" val="169841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AE56D-B907-31D4-B7E5-371B77B9AD6A}"/>
              </a:ext>
            </a:extLst>
          </p:cNvPr>
          <p:cNvSpPr>
            <a:spLocks noGrp="1"/>
          </p:cNvSpPr>
          <p:nvPr>
            <p:ph type="title"/>
          </p:nvPr>
        </p:nvSpPr>
        <p:spPr/>
        <p:txBody>
          <a:bodyPr/>
          <a:lstStyle/>
          <a:p>
            <a:r>
              <a:rPr lang="el-GR" dirty="0"/>
              <a:t>ΣΠΟΥΔΑΙΟΤΗΤΑ ΤΗΣ ΔΙΑΧΕΙΡΙΣΗΣ ΤΩΝ ΚΑΝΑΛΙΩΝ ΜΚΤ ΣΤΗΝ ΕΠΙΧΕΙΡΗΣΗ</a:t>
            </a:r>
            <a:endParaRPr lang="en-US" dirty="0"/>
          </a:p>
        </p:txBody>
      </p:sp>
      <p:sp>
        <p:nvSpPr>
          <p:cNvPr id="3" name="Θέση περιεχομένου 2">
            <a:extLst>
              <a:ext uri="{FF2B5EF4-FFF2-40B4-BE49-F238E27FC236}">
                <a16:creationId xmlns:a16="http://schemas.microsoft.com/office/drawing/2014/main" id="{2BFA5552-DF8D-D9CA-A7FB-D2D36E2B835B}"/>
              </a:ext>
            </a:extLst>
          </p:cNvPr>
          <p:cNvSpPr>
            <a:spLocks noGrp="1"/>
          </p:cNvSpPr>
          <p:nvPr>
            <p:ph idx="1"/>
          </p:nvPr>
        </p:nvSpPr>
        <p:spPr/>
        <p:txBody>
          <a:bodyPr>
            <a:normAutofit/>
          </a:bodyPr>
          <a:lstStyle/>
          <a:p>
            <a:r>
              <a:rPr lang="el-GR" sz="1700" dirty="0"/>
              <a:t>Ως διαχείριση Καναλιών ΜΚΤ ορίζεται η διαδικασία του σχεδιασμού, οργάνωσης και ελέγχου των δραστηριοτήτων των καναλιών.</a:t>
            </a:r>
            <a:r>
              <a:rPr lang="en-US" sz="1800" dirty="0"/>
              <a:t> </a:t>
            </a:r>
            <a:r>
              <a:rPr lang="en-US" sz="1800" u="sng" dirty="0"/>
              <a:t>O</a:t>
            </a:r>
            <a:r>
              <a:rPr lang="el-GR" sz="1800" u="sng" dirty="0" err="1"/>
              <a:t>κτώ</a:t>
            </a:r>
            <a:r>
              <a:rPr lang="el-GR" sz="1800" u="sng" dirty="0"/>
              <a:t> εναλλακτικές πολιτικές διαχείρισης Καναλιών ΜΚΤ</a:t>
            </a:r>
            <a:r>
              <a:rPr lang="el-GR" sz="1800" dirty="0"/>
              <a:t>.</a:t>
            </a:r>
            <a:endParaRPr lang="en-US" sz="1700" dirty="0"/>
          </a:p>
          <a:p>
            <a:endParaRPr lang="en-US" sz="1700" dirty="0"/>
          </a:p>
          <a:p>
            <a:r>
              <a:rPr lang="el-GR" sz="1700" b="1" dirty="0"/>
              <a:t>Χρήση Νέων Καναλιών</a:t>
            </a:r>
          </a:p>
          <a:p>
            <a:r>
              <a:rPr lang="el-GR" sz="1700" dirty="0"/>
              <a:t>Επεκτείνει τη διάθεση του προϊόντος σε τοποθεσίες που εξυπηρετούν και παράλληλα συνεργάζονται με </a:t>
            </a:r>
            <a:r>
              <a:rPr lang="el-GR" sz="1700" u="sng" dirty="0"/>
              <a:t>νέα κανάλια ΜΚΤ</a:t>
            </a:r>
            <a:r>
              <a:rPr lang="el-GR" sz="1700" dirty="0"/>
              <a:t> και μπορούν να ικανοποιήσουν τις ιδιαίτερες ανάγκες τους.</a:t>
            </a:r>
          </a:p>
          <a:p>
            <a:r>
              <a:rPr lang="el-GR" sz="1700" b="1" dirty="0"/>
              <a:t>Διεύρυνση - επέκταση σε ένα ευρύ δίκτυο μελών Καναλιών ΜΚΤ</a:t>
            </a:r>
          </a:p>
          <a:p>
            <a:r>
              <a:rPr lang="el-GR" sz="1700" dirty="0"/>
              <a:t>Εξυπηρετεί ένα μέρος Καναλιού ΜΚΤ ώστε να κάνει χρήση διαφήμισης σε εθνικό επίπεδο και παράλληλα να διατηρήσει μια τοπική αγορά </a:t>
            </a:r>
            <a:r>
              <a:rPr lang="el-GR" sz="1700" dirty="0" err="1"/>
              <a:t>image</a:t>
            </a:r>
            <a:r>
              <a:rPr lang="el-GR" sz="1700" dirty="0"/>
              <a:t> αυξάνοντας έτσι τη συνολική κάλυψη της αγοράς.</a:t>
            </a:r>
            <a:endParaRPr lang="en-US" sz="1700" dirty="0"/>
          </a:p>
        </p:txBody>
      </p:sp>
    </p:spTree>
    <p:extLst>
      <p:ext uri="{BB962C8B-B14F-4D97-AF65-F5344CB8AC3E}">
        <p14:creationId xmlns:p14="http://schemas.microsoft.com/office/powerpoint/2010/main" val="137868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AE56D-B907-31D4-B7E5-371B77B9AD6A}"/>
              </a:ext>
            </a:extLst>
          </p:cNvPr>
          <p:cNvSpPr>
            <a:spLocks noGrp="1"/>
          </p:cNvSpPr>
          <p:nvPr>
            <p:ph type="title"/>
          </p:nvPr>
        </p:nvSpPr>
        <p:spPr/>
        <p:txBody>
          <a:bodyPr/>
          <a:lstStyle/>
          <a:p>
            <a:r>
              <a:rPr lang="el-GR" dirty="0"/>
              <a:t>ΣΠΟΥΔΑΙΟΤΗΤΑ ΤΗΣ ΔΙΑΧΕΙΡΙΣΗΣ ΤΩΝ ΚΑΝΑΛΙΩΝ ΜΚΤ ΣΤΗΝ ΕΠΙΧΕΙΡΗΣΗ</a:t>
            </a:r>
            <a:endParaRPr lang="en-US" dirty="0"/>
          </a:p>
        </p:txBody>
      </p:sp>
      <p:sp>
        <p:nvSpPr>
          <p:cNvPr id="3" name="Θέση περιεχομένου 2">
            <a:extLst>
              <a:ext uri="{FF2B5EF4-FFF2-40B4-BE49-F238E27FC236}">
                <a16:creationId xmlns:a16="http://schemas.microsoft.com/office/drawing/2014/main" id="{2BFA5552-DF8D-D9CA-A7FB-D2D36E2B835B}"/>
              </a:ext>
            </a:extLst>
          </p:cNvPr>
          <p:cNvSpPr>
            <a:spLocks noGrp="1"/>
          </p:cNvSpPr>
          <p:nvPr>
            <p:ph idx="1"/>
          </p:nvPr>
        </p:nvSpPr>
        <p:spPr/>
        <p:txBody>
          <a:bodyPr>
            <a:normAutofit/>
          </a:bodyPr>
          <a:lstStyle/>
          <a:p>
            <a:r>
              <a:rPr lang="el-GR" sz="1700" dirty="0"/>
              <a:t>Ως διαχείριση Καναλιών ΜΚΤ ορίζεται η διαδικασία του σχεδιασμού, οργάνωσης και ελέγχου των δραστηριοτήτων των καναλιών.</a:t>
            </a:r>
            <a:r>
              <a:rPr lang="en-US" sz="1700" dirty="0"/>
              <a:t> </a:t>
            </a:r>
            <a:r>
              <a:rPr lang="el-GR" sz="1700" u="sng" dirty="0" err="1"/>
              <a:t>Oκτώ</a:t>
            </a:r>
            <a:r>
              <a:rPr lang="el-GR" sz="1700" u="sng" dirty="0"/>
              <a:t> εναλλακτικές πολιτικές διαχείρισης Καναλιών ΜΚΤ</a:t>
            </a:r>
            <a:r>
              <a:rPr lang="el-GR" sz="1700" dirty="0"/>
              <a:t>.</a:t>
            </a:r>
          </a:p>
          <a:p>
            <a:endParaRPr lang="en-US" sz="1700" dirty="0"/>
          </a:p>
          <a:p>
            <a:r>
              <a:rPr lang="el-GR" sz="1700" b="1" dirty="0"/>
              <a:t>Χρήση Νέας Τεχνολογία</a:t>
            </a:r>
          </a:p>
          <a:p>
            <a:r>
              <a:rPr lang="el-GR" sz="1700" dirty="0"/>
              <a:t>Βελτίωση της επικοινωνίας ανάμεσα στα μέρη των καναλιών ΜΚΤ μειώνοντας τα κόστη και βελτιώνοντας τη διαχείριση αποθεμάτων.</a:t>
            </a:r>
          </a:p>
          <a:p>
            <a:r>
              <a:rPr lang="el-GR" sz="1700" b="1" dirty="0"/>
              <a:t>Παροχή υψηλής ποιότητας εξυπηρέτησης στον πελάτη</a:t>
            </a:r>
          </a:p>
          <a:p>
            <a:r>
              <a:rPr lang="el-GR" sz="1700" dirty="0"/>
              <a:t>Βελτιώνει την αφοσίωση τόσο προς τη μάρκα όσο και προς το Κανάλι, μειώνει την αποτελεσματικότητα του ανταγωνισμού των τιμών και αυξάνει την ικανοποίηση του πελάτη.</a:t>
            </a:r>
            <a:endParaRPr lang="en-US" sz="1700" dirty="0"/>
          </a:p>
        </p:txBody>
      </p:sp>
    </p:spTree>
    <p:extLst>
      <p:ext uri="{BB962C8B-B14F-4D97-AF65-F5344CB8AC3E}">
        <p14:creationId xmlns:p14="http://schemas.microsoft.com/office/powerpoint/2010/main" val="2839550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AE56D-B907-31D4-B7E5-371B77B9AD6A}"/>
              </a:ext>
            </a:extLst>
          </p:cNvPr>
          <p:cNvSpPr>
            <a:spLocks noGrp="1"/>
          </p:cNvSpPr>
          <p:nvPr>
            <p:ph type="title"/>
          </p:nvPr>
        </p:nvSpPr>
        <p:spPr/>
        <p:txBody>
          <a:bodyPr/>
          <a:lstStyle/>
          <a:p>
            <a:r>
              <a:rPr lang="el-GR" dirty="0"/>
              <a:t>ΣΠΟΥΔΑΙΟΤΗΤΑ ΤΗΣ ΔΙΑΧΕΙΡΙΣΗΣ ΤΩΝ ΚΑΝΑΛΙΩΝ ΜΚΤ ΣΤΗΝ ΕΠΙΧΕΙΡΗΣΗ</a:t>
            </a:r>
            <a:endParaRPr lang="en-US" dirty="0"/>
          </a:p>
        </p:txBody>
      </p:sp>
      <p:sp>
        <p:nvSpPr>
          <p:cNvPr id="3" name="Θέση περιεχομένου 2">
            <a:extLst>
              <a:ext uri="{FF2B5EF4-FFF2-40B4-BE49-F238E27FC236}">
                <a16:creationId xmlns:a16="http://schemas.microsoft.com/office/drawing/2014/main" id="{2BFA5552-DF8D-D9CA-A7FB-D2D36E2B835B}"/>
              </a:ext>
            </a:extLst>
          </p:cNvPr>
          <p:cNvSpPr>
            <a:spLocks noGrp="1"/>
          </p:cNvSpPr>
          <p:nvPr>
            <p:ph idx="1"/>
          </p:nvPr>
        </p:nvSpPr>
        <p:spPr/>
        <p:txBody>
          <a:bodyPr>
            <a:normAutofit/>
          </a:bodyPr>
          <a:lstStyle/>
          <a:p>
            <a:r>
              <a:rPr lang="el-GR" sz="1700" dirty="0"/>
              <a:t>Ως διαχείριση Καναλιών ΜΚΤ ορίζεται η διαδικασία του σχεδιασμού, οργάνωσης και ελέγχου των δραστηριοτήτων των καναλιών.</a:t>
            </a:r>
            <a:r>
              <a:rPr lang="en-US" sz="1700" dirty="0"/>
              <a:t> </a:t>
            </a:r>
            <a:r>
              <a:rPr lang="el-GR" sz="1700" u="sng" dirty="0" err="1"/>
              <a:t>Oκτώ</a:t>
            </a:r>
            <a:r>
              <a:rPr lang="el-GR" sz="1700" u="sng" dirty="0"/>
              <a:t> εναλλακτικές πολιτικές διαχείρισης Καναλιών ΜΚΤ</a:t>
            </a:r>
            <a:r>
              <a:rPr lang="el-GR" sz="1700" dirty="0"/>
              <a:t>.</a:t>
            </a:r>
            <a:endParaRPr lang="en-US" sz="1700" dirty="0"/>
          </a:p>
          <a:p>
            <a:endParaRPr lang="en-US" sz="1700" dirty="0"/>
          </a:p>
          <a:p>
            <a:r>
              <a:rPr lang="el-GR" sz="1700" b="1" dirty="0"/>
              <a:t>Μείωση του κόστους διανομής</a:t>
            </a:r>
          </a:p>
          <a:p>
            <a:r>
              <a:rPr lang="el-GR" sz="1700" dirty="0"/>
              <a:t>Εφαρμόζεται σε μερίδα της αγοράς που είναι ευαίσθητη στις μεταβολές των τιμών και βοηθάει μέσω της πραγματικής μείωσης να περνάει ποσοστό της ωφελείας και στον καταναλωτή, βελτιώνοντας γενικά τη χρήση των απασχολουμένων συντελεστών παραγωγής.</a:t>
            </a:r>
          </a:p>
          <a:p>
            <a:r>
              <a:rPr lang="el-GR" sz="1700" b="1" dirty="0"/>
              <a:t>Προσπέλαση σε εξειδικευμένες αγορές</a:t>
            </a:r>
          </a:p>
          <a:p>
            <a:r>
              <a:rPr lang="el-GR" sz="1700" dirty="0"/>
              <a:t>Επιτρέπει σε ένα μέρος - Κανάλι ΜΚΤ να γνωρίζει καλύτερα τις ανάγκες της αγοράς στόχου και να απευθύνεται στην αγορά στόχο πιο αποτελεσματικά από τους ανταγωνιστές.</a:t>
            </a:r>
            <a:endParaRPr lang="en-US" sz="1700" dirty="0"/>
          </a:p>
        </p:txBody>
      </p:sp>
    </p:spTree>
    <p:extLst>
      <p:ext uri="{BB962C8B-B14F-4D97-AF65-F5344CB8AC3E}">
        <p14:creationId xmlns:p14="http://schemas.microsoft.com/office/powerpoint/2010/main" val="211826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174EB0-8AF4-5060-A559-003AE0F83783}"/>
              </a:ext>
            </a:extLst>
          </p:cNvPr>
          <p:cNvSpPr>
            <a:spLocks noGrp="1"/>
          </p:cNvSpPr>
          <p:nvPr>
            <p:ph idx="1"/>
          </p:nvPr>
        </p:nvSpPr>
        <p:spPr/>
        <p:txBody>
          <a:bodyPr>
            <a:normAutofit fontScale="85000" lnSpcReduction="10000"/>
          </a:bodyPr>
          <a:lstStyle/>
          <a:p>
            <a:r>
              <a:rPr lang="el-GR" dirty="0"/>
              <a:t>Η διακύμανση του κόστους που αναλογεί στα κανάλια ΜΚΤ ως ποσοστό στην τελική τιμή δεν μπορεί να προσδιορισθεί και ορισθεί επακριβώς γιατί κυμαίνεται ανάλογα με το είδος του εμπορεύματος, τη διάρθρωση των καναλιών κλπ. Ωστόσο από μελέτες που έχουν γίνει αυτό προσδιορίζεται </a:t>
            </a:r>
            <a:r>
              <a:rPr lang="el-GR" b="1" dirty="0"/>
              <a:t>στο 30-40% του τελικού κόστους τιμής</a:t>
            </a:r>
            <a:r>
              <a:rPr lang="el-GR" dirty="0"/>
              <a:t>.</a:t>
            </a:r>
          </a:p>
          <a:p>
            <a:r>
              <a:rPr lang="el-GR" dirty="0"/>
              <a:t>Τα στοιχεία που συνθέτουν τις δαπάνες των καναλιών ΜΚΤ είναι:</a:t>
            </a:r>
          </a:p>
          <a:p>
            <a:r>
              <a:rPr lang="el-GR" dirty="0"/>
              <a:t>α) Επικοινωνία με τον Πελάτη [προσωπική πώληση, ταξίδια, συναντήσεις με τα διάφορα σημεία πώλησης, </a:t>
            </a:r>
            <a:r>
              <a:rPr lang="el-GR" dirty="0" err="1"/>
              <a:t>τηλεμάρκετινγκ</a:t>
            </a:r>
            <a:r>
              <a:rPr lang="el-GR" dirty="0"/>
              <a:t>, κόστος ηλεκτρονικής επικοινωνίας με τους πελάτες, εμπορικές εκθέσεις, διαφήμιση].</a:t>
            </a:r>
          </a:p>
          <a:p>
            <a:r>
              <a:rPr lang="el-GR" dirty="0"/>
              <a:t>β) Ροή Παραστατικών [τιμολόγηση και είσπραξη].</a:t>
            </a:r>
          </a:p>
          <a:p>
            <a:r>
              <a:rPr lang="el-GR" dirty="0"/>
              <a:t>γ) Φυσική Διανομή [συλλογή παραγγελιών και επεξεργασία].</a:t>
            </a:r>
          </a:p>
          <a:p>
            <a:r>
              <a:rPr lang="el-GR" dirty="0"/>
              <a:t>δ) Χρηματοοικονομικό Κόστος [πίστωση πωλήσεων και χρηματοδότηση αποθεμάτων].</a:t>
            </a:r>
          </a:p>
          <a:p>
            <a:r>
              <a:rPr lang="el-GR" dirty="0"/>
              <a:t>ε) Περιθώρια καθαρού κέρδους και προμηθειών.</a:t>
            </a:r>
            <a:endParaRPr lang="en-US" dirty="0"/>
          </a:p>
        </p:txBody>
      </p:sp>
      <p:sp>
        <p:nvSpPr>
          <p:cNvPr id="5" name="Τίτλος 4">
            <a:extLst>
              <a:ext uri="{FF2B5EF4-FFF2-40B4-BE49-F238E27FC236}">
                <a16:creationId xmlns:a16="http://schemas.microsoft.com/office/drawing/2014/main" id="{99C3B400-B7D7-0A34-A937-1D4F6A5E0179}"/>
              </a:ext>
            </a:extLst>
          </p:cNvPr>
          <p:cNvSpPr>
            <a:spLocks noGrp="1"/>
          </p:cNvSpPr>
          <p:nvPr>
            <p:ph type="title"/>
          </p:nvPr>
        </p:nvSpPr>
        <p:spPr/>
        <p:txBody>
          <a:bodyPr/>
          <a:lstStyle/>
          <a:p>
            <a:r>
              <a:rPr lang="el-GR" dirty="0"/>
              <a:t>Υπολογισμός των Δαπανών των Καναλιών ΜΚΤ</a:t>
            </a:r>
            <a:endParaRPr lang="en-US" dirty="0"/>
          </a:p>
        </p:txBody>
      </p:sp>
    </p:spTree>
    <p:extLst>
      <p:ext uri="{BB962C8B-B14F-4D97-AF65-F5344CB8AC3E}">
        <p14:creationId xmlns:p14="http://schemas.microsoft.com/office/powerpoint/2010/main" val="271442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86971-1D49-D4C2-7628-8D9DFB426A81}"/>
              </a:ext>
            </a:extLst>
          </p:cNvPr>
          <p:cNvSpPr>
            <a:spLocks noGrp="1"/>
          </p:cNvSpPr>
          <p:nvPr>
            <p:ph type="title"/>
          </p:nvPr>
        </p:nvSpPr>
        <p:spPr/>
        <p:txBody>
          <a:bodyPr>
            <a:normAutofit/>
          </a:bodyPr>
          <a:lstStyle/>
          <a:p>
            <a:r>
              <a:rPr lang="el-GR" dirty="0"/>
              <a:t>Υπολογισμός του ενεργού απασχολούμενου δυναμικού στα Κανάλια ΜΚΤ</a:t>
            </a:r>
            <a:r>
              <a:rPr lang="en-US" dirty="0"/>
              <a:t> &amp; </a:t>
            </a:r>
            <a:r>
              <a:rPr lang="el-GR" dirty="0"/>
              <a:t>Υπολογισμός όγκου Πωλήσεων</a:t>
            </a:r>
            <a:endParaRPr lang="en-US" dirty="0"/>
          </a:p>
        </p:txBody>
      </p:sp>
      <p:sp>
        <p:nvSpPr>
          <p:cNvPr id="3" name="Θέση περιεχομένου 2">
            <a:extLst>
              <a:ext uri="{FF2B5EF4-FFF2-40B4-BE49-F238E27FC236}">
                <a16:creationId xmlns:a16="http://schemas.microsoft.com/office/drawing/2014/main" id="{339E6E2C-0815-4F55-07A8-9E08A9824C09}"/>
              </a:ext>
            </a:extLst>
          </p:cNvPr>
          <p:cNvSpPr>
            <a:spLocks noGrp="1"/>
          </p:cNvSpPr>
          <p:nvPr>
            <p:ph idx="1"/>
          </p:nvPr>
        </p:nvSpPr>
        <p:spPr/>
        <p:txBody>
          <a:bodyPr/>
          <a:lstStyle/>
          <a:p>
            <a:r>
              <a:rPr lang="el-GR" dirty="0"/>
              <a:t>Στην Ελλάδα, περίπου το 1/5 του συνολικά απασχολούμενου εργατικού δυναμικού απασχολείται στα διάφορα κανάλια ΜΚΤ χωρίς να είμαστε σε θέση, λόγω της έλλειψης ακριβών στατιστικών στοιχείων, να υπολογίσουμε το ακριβές μέγεθος.</a:t>
            </a:r>
            <a:endParaRPr lang="en-US" dirty="0"/>
          </a:p>
          <a:p>
            <a:endParaRPr lang="en-US" dirty="0"/>
          </a:p>
          <a:p>
            <a:r>
              <a:rPr lang="el-GR" dirty="0"/>
              <a:t>Επίσης για τον υπολογισμό των ετησίων πωλήσεων μέσω των διαφόρων καναλιών ΜΚΤ αδυνατούμε για τους ίδιους λόγους να δώσουμε το ακριβές μέγεθος της αγοράς συμπεριλαμβάνοντας τόσο τον κύκλο εργασιών του λιανεμπορίου, χονδρεμπορίου, αλλά και των απευθείας πωλήσεων των παραγωγών χωρίς τη μεσολάβηση χονδρικών ή λιανικών καναλιών.</a:t>
            </a:r>
            <a:endParaRPr lang="en-US" dirty="0"/>
          </a:p>
        </p:txBody>
      </p:sp>
    </p:spTree>
    <p:extLst>
      <p:ext uri="{BB962C8B-B14F-4D97-AF65-F5344CB8AC3E}">
        <p14:creationId xmlns:p14="http://schemas.microsoft.com/office/powerpoint/2010/main" val="108683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pic>
        <p:nvPicPr>
          <p:cNvPr id="2" name="Picture 1" descr="8149_Ex1.png"/>
          <p:cNvPicPr>
            <a:picLocks noChangeAspect="1"/>
          </p:cNvPicPr>
          <p:nvPr/>
        </p:nvPicPr>
        <p:blipFill rotWithShape="1">
          <a:blip r:embed="rId4" cstate="print">
            <a:extLst>
              <a:ext uri="{28A0092B-C50C-407E-A947-70E740481C1C}">
                <a14:useLocalDpi xmlns:a14="http://schemas.microsoft.com/office/drawing/2010/main" val="0"/>
              </a:ext>
            </a:extLst>
          </a:blip>
          <a:srcRect l="9102" r="7542"/>
          <a:stretch/>
        </p:blipFill>
        <p:spPr>
          <a:xfrm>
            <a:off x="2496883" y="1947634"/>
            <a:ext cx="7225235" cy="3250460"/>
          </a:xfrm>
          <a:prstGeom prst="rect">
            <a:avLst/>
          </a:prstGeom>
        </p:spPr>
      </p:pic>
    </p:spTree>
    <p:extLst>
      <p:ext uri="{BB962C8B-B14F-4D97-AF65-F5344CB8AC3E}">
        <p14:creationId xmlns:p14="http://schemas.microsoft.com/office/powerpoint/2010/main" val="296759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841501" y="823768"/>
            <a:ext cx="8518525" cy="586659"/>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latin typeface="Arial"/>
                <a:cs typeface="Arial"/>
              </a:rPr>
              <a:t>The Three Disciplines of Channel Stewardship </a:t>
            </a:r>
          </a:p>
        </p:txBody>
      </p:sp>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pic>
        <p:nvPicPr>
          <p:cNvPr id="3" name="Picture 2" descr="8149_Ex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413" y="1652495"/>
            <a:ext cx="4736351" cy="3789081"/>
          </a:xfrm>
          <a:prstGeom prst="rect">
            <a:avLst/>
          </a:prstGeom>
        </p:spPr>
      </p:pic>
    </p:spTree>
    <p:extLst>
      <p:ext uri="{BB962C8B-B14F-4D97-AF65-F5344CB8AC3E}">
        <p14:creationId xmlns:p14="http://schemas.microsoft.com/office/powerpoint/2010/main" val="281788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841501" y="823768"/>
            <a:ext cx="8201787" cy="586659"/>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latin typeface="Arial"/>
                <a:cs typeface="Arial"/>
              </a:rPr>
              <a:t>Mapping the Four Forces Affecting </a:t>
            </a:r>
            <a:br>
              <a:rPr lang="en-US" sz="3200" dirty="0">
                <a:latin typeface="Arial"/>
                <a:cs typeface="Arial"/>
              </a:rPr>
            </a:br>
            <a:r>
              <a:rPr lang="en-US" sz="3200" dirty="0">
                <a:latin typeface="Arial"/>
                <a:cs typeface="Arial"/>
              </a:rPr>
              <a:t>Channel Strategy </a:t>
            </a:r>
          </a:p>
        </p:txBody>
      </p:sp>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pic>
        <p:nvPicPr>
          <p:cNvPr id="2" name="Picture 1" descr="8149_Ex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514" y="2088777"/>
            <a:ext cx="7828149" cy="3818609"/>
          </a:xfrm>
          <a:prstGeom prst="rect">
            <a:avLst/>
          </a:prstGeom>
        </p:spPr>
      </p:pic>
    </p:spTree>
    <p:extLst>
      <p:ext uri="{BB962C8B-B14F-4D97-AF65-F5344CB8AC3E}">
        <p14:creationId xmlns:p14="http://schemas.microsoft.com/office/powerpoint/2010/main" val="423210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017818" y="1465558"/>
            <a:ext cx="4257964" cy="1868435"/>
          </a:xfrm>
        </p:spPr>
        <p:txBody>
          <a:bodyPr vert="horz" lIns="91440" tIns="45720" rIns="91440" bIns="45720" rtlCol="0" anchor="b">
            <a:normAutofit/>
          </a:bodyPr>
          <a:lstStyle/>
          <a:p>
            <a:pPr algn="ctr"/>
            <a:r>
              <a:rPr lang="el-GR" sz="2800" kern="1200" cap="all" spc="390" baseline="0" dirty="0">
                <a:solidFill>
                  <a:schemeClr val="tx2"/>
                </a:solidFill>
                <a:latin typeface="+mj-lt"/>
                <a:ea typeface="+mj-ea"/>
                <a:cs typeface="+mj-cs"/>
              </a:rPr>
              <a:t>Γενικά </a:t>
            </a:r>
            <a:r>
              <a:rPr lang="el-GR" sz="2800" kern="1200" cap="all" spc="390" baseline="0" dirty="0" err="1">
                <a:solidFill>
                  <a:schemeClr val="tx2"/>
                </a:solidFill>
                <a:latin typeface="+mj-lt"/>
                <a:ea typeface="+mj-ea"/>
                <a:cs typeface="+mj-cs"/>
              </a:rPr>
              <a:t>μκτ</a:t>
            </a:r>
            <a:endParaRPr lang="en-US" sz="2800" kern="1200" cap="all" spc="390" baseline="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400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841501" y="823768"/>
            <a:ext cx="8542265" cy="586659"/>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latin typeface="Arial"/>
                <a:cs typeface="Arial"/>
              </a:rPr>
              <a:t>Mapping the Forces </a:t>
            </a:r>
            <a:br>
              <a:rPr lang="en-US" sz="3200" dirty="0">
                <a:latin typeface="Arial"/>
                <a:cs typeface="Arial"/>
              </a:rPr>
            </a:br>
            <a:r>
              <a:rPr lang="en-US" sz="3200" dirty="0">
                <a:latin typeface="Arial"/>
                <a:cs typeface="Arial"/>
              </a:rPr>
              <a:t>Affecting Channel Strategy </a:t>
            </a:r>
          </a:p>
        </p:txBody>
      </p:sp>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pic>
        <p:nvPicPr>
          <p:cNvPr id="2" name="Picture 1" descr="8150_Ex2.png"/>
          <p:cNvPicPr>
            <a:picLocks noChangeAspect="1"/>
          </p:cNvPicPr>
          <p:nvPr/>
        </p:nvPicPr>
        <p:blipFill rotWithShape="1">
          <a:blip r:embed="rId4" cstate="print">
            <a:extLst>
              <a:ext uri="{28A0092B-C50C-407E-A947-70E740481C1C}">
                <a14:useLocalDpi xmlns:a14="http://schemas.microsoft.com/office/drawing/2010/main" val="0"/>
              </a:ext>
            </a:extLst>
          </a:blip>
          <a:srcRect t="28722" b="25478"/>
          <a:stretch/>
        </p:blipFill>
        <p:spPr>
          <a:xfrm>
            <a:off x="2956999" y="2182695"/>
            <a:ext cx="6281178" cy="3722878"/>
          </a:xfrm>
          <a:prstGeom prst="rect">
            <a:avLst/>
          </a:prstGeom>
        </p:spPr>
      </p:pic>
    </p:spTree>
    <p:extLst>
      <p:ext uri="{BB962C8B-B14F-4D97-AF65-F5344CB8AC3E}">
        <p14:creationId xmlns:p14="http://schemas.microsoft.com/office/powerpoint/2010/main" val="327878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149_Ex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1920" y="1822823"/>
            <a:ext cx="6431336" cy="4539766"/>
          </a:xfrm>
          <a:prstGeom prst="rect">
            <a:avLst/>
          </a:prstGeom>
        </p:spPr>
      </p:pic>
      <p:sp>
        <p:nvSpPr>
          <p:cNvPr id="7" name="Title 5"/>
          <p:cNvSpPr txBox="1">
            <a:spLocks/>
          </p:cNvSpPr>
          <p:nvPr/>
        </p:nvSpPr>
        <p:spPr>
          <a:xfrm>
            <a:off x="1841501" y="823768"/>
            <a:ext cx="8201787" cy="586659"/>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latin typeface="Arial"/>
                <a:cs typeface="Arial"/>
              </a:rPr>
              <a:t>Channel Evolution in the </a:t>
            </a:r>
            <a:br>
              <a:rPr lang="en-US" sz="3200" dirty="0">
                <a:latin typeface="Arial"/>
                <a:cs typeface="Arial"/>
              </a:rPr>
            </a:br>
            <a:r>
              <a:rPr lang="en-US" sz="3200" dirty="0">
                <a:latin typeface="Arial"/>
                <a:cs typeface="Arial"/>
              </a:rPr>
              <a:t>Personal Computer Industry </a:t>
            </a:r>
          </a:p>
        </p:txBody>
      </p:sp>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3"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spTree>
    <p:extLst>
      <p:ext uri="{BB962C8B-B14F-4D97-AF65-F5344CB8AC3E}">
        <p14:creationId xmlns:p14="http://schemas.microsoft.com/office/powerpoint/2010/main" val="2456387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1841500" y="823768"/>
            <a:ext cx="8675688" cy="586659"/>
          </a:xfrm>
          <a:prstGeom prst="rect">
            <a:avLst/>
          </a:prstGeom>
        </p:spPr>
        <p:txBody>
          <a:bodyPr vert="horz" lIns="0" tIns="0" rIns="0" bIns="0" rtlCol="0" anchor="t" anchorCtr="0">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latin typeface="Arial"/>
                <a:cs typeface="Arial"/>
              </a:rPr>
              <a:t>Four-Step Channel System Alignment Process </a:t>
            </a:r>
          </a:p>
        </p:txBody>
      </p:sp>
      <p:grpSp>
        <p:nvGrpSpPr>
          <p:cNvPr id="11" name="Group 10"/>
          <p:cNvGrpSpPr/>
          <p:nvPr/>
        </p:nvGrpSpPr>
        <p:grpSpPr>
          <a:xfrm>
            <a:off x="337139" y="207360"/>
            <a:ext cx="10035361" cy="553998"/>
            <a:chOff x="-1186862" y="207360"/>
            <a:chExt cx="10035361" cy="553998"/>
          </a:xfrm>
        </p:grpSpPr>
        <p:pic>
          <p:nvPicPr>
            <p:cNvPr id="12" name="Picture 11" descr="orange_bar.png"/>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13" name="TextBox 12"/>
            <p:cNvSpPr txBox="1"/>
            <p:nvPr/>
          </p:nvSpPr>
          <p:spPr>
            <a:xfrm>
              <a:off x="233271" y="207360"/>
              <a:ext cx="5495321" cy="553998"/>
            </a:xfrm>
            <a:prstGeom prst="rect">
              <a:avLst/>
            </a:prstGeom>
            <a:noFill/>
          </p:spPr>
          <p:txBody>
            <a:bodyPr wrap="square" rtlCol="0">
              <a:spAutoFit/>
            </a:bodyPr>
            <a:lstStyle/>
            <a:p>
              <a:r>
                <a:rPr lang="en-US" sz="3000" spc="100" dirty="0">
                  <a:solidFill>
                    <a:schemeClr val="bg1"/>
                  </a:solidFill>
                  <a:latin typeface="Gotham Black"/>
                  <a:cs typeface="Gotham Black"/>
                </a:rPr>
                <a:t>CORE CURRICULUM</a:t>
              </a:r>
            </a:p>
          </p:txBody>
        </p:sp>
        <p:pic>
          <p:nvPicPr>
            <p:cNvPr id="14" name="Picture 13" descr="HBpub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pic>
        <p:nvPicPr>
          <p:cNvPr id="2" name="Picture 1" descr="8149_Ex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388" y="2086818"/>
            <a:ext cx="5486400" cy="3657600"/>
          </a:xfrm>
          <a:prstGeom prst="rect">
            <a:avLst/>
          </a:prstGeom>
        </p:spPr>
      </p:pic>
    </p:spTree>
    <p:extLst>
      <p:ext uri="{BB962C8B-B14F-4D97-AF65-F5344CB8AC3E}">
        <p14:creationId xmlns:p14="http://schemas.microsoft.com/office/powerpoint/2010/main" val="375016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017818" y="1465558"/>
            <a:ext cx="4257964" cy="1868435"/>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International trade</a:t>
            </a: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6379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A705-14F6-4425-9D49-D09131DB9E6C}"/>
              </a:ext>
            </a:extLst>
          </p:cNvPr>
          <p:cNvSpPr>
            <a:spLocks noGrp="1"/>
          </p:cNvSpPr>
          <p:nvPr>
            <p:ph type="title"/>
          </p:nvPr>
        </p:nvSpPr>
        <p:spPr/>
        <p:txBody>
          <a:bodyPr>
            <a:normAutofit/>
          </a:bodyPr>
          <a:lstStyle/>
          <a:p>
            <a:pPr algn="ctr"/>
            <a:r>
              <a:rPr lang="en-US" sz="2800" b="1" dirty="0"/>
              <a:t>MAIN MARITIME SHIPPING ROUTES AND RAIL GLOBAL NETWORKS</a:t>
            </a:r>
            <a:endParaRPr lang="en-GB" sz="2800" b="1" dirty="0"/>
          </a:p>
        </p:txBody>
      </p:sp>
      <p:pic>
        <p:nvPicPr>
          <p:cNvPr id="5" name="Content Placeholder 4" descr="Map&#10;&#10;Description automatically generated">
            <a:extLst>
              <a:ext uri="{FF2B5EF4-FFF2-40B4-BE49-F238E27FC236}">
                <a16:creationId xmlns:a16="http://schemas.microsoft.com/office/drawing/2014/main" id="{514C3E02-ED36-451B-8C47-BD5A7AD746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902" y="2300591"/>
            <a:ext cx="5946098" cy="3741863"/>
          </a:xfrm>
        </p:spPr>
      </p:pic>
      <p:pic>
        <p:nvPicPr>
          <p:cNvPr id="7" name="Picture 6">
            <a:extLst>
              <a:ext uri="{FF2B5EF4-FFF2-40B4-BE49-F238E27FC236}">
                <a16:creationId xmlns:a16="http://schemas.microsoft.com/office/drawing/2014/main" id="{6D3E1C95-7709-4E32-B7FE-714D8AF55AD4}"/>
              </a:ext>
            </a:extLst>
          </p:cNvPr>
          <p:cNvPicPr>
            <a:picLocks noChangeAspect="1"/>
          </p:cNvPicPr>
          <p:nvPr/>
        </p:nvPicPr>
        <p:blipFill>
          <a:blip r:embed="rId3"/>
          <a:stretch>
            <a:fillRect/>
          </a:stretch>
        </p:blipFill>
        <p:spPr>
          <a:xfrm>
            <a:off x="6340144" y="2300591"/>
            <a:ext cx="5476552" cy="3741863"/>
          </a:xfrm>
          <a:prstGeom prst="rect">
            <a:avLst/>
          </a:prstGeom>
        </p:spPr>
      </p:pic>
    </p:spTree>
    <p:extLst>
      <p:ext uri="{BB962C8B-B14F-4D97-AF65-F5344CB8AC3E}">
        <p14:creationId xmlns:p14="http://schemas.microsoft.com/office/powerpoint/2010/main" val="145876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DF12F6D0-8ABD-4F39-B89B-574360215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8104"/>
            <a:ext cx="5630449" cy="3141791"/>
          </a:xfrm>
        </p:spPr>
      </p:pic>
      <p:pic>
        <p:nvPicPr>
          <p:cNvPr id="6" name="Picture 5">
            <a:extLst>
              <a:ext uri="{FF2B5EF4-FFF2-40B4-BE49-F238E27FC236}">
                <a16:creationId xmlns:a16="http://schemas.microsoft.com/office/drawing/2014/main" id="{6F35B3B4-C06B-4D61-ACA1-62D1D6A97653}"/>
              </a:ext>
            </a:extLst>
          </p:cNvPr>
          <p:cNvPicPr>
            <a:picLocks noChangeAspect="1"/>
          </p:cNvPicPr>
          <p:nvPr/>
        </p:nvPicPr>
        <p:blipFill>
          <a:blip r:embed="rId3"/>
          <a:stretch>
            <a:fillRect/>
          </a:stretch>
        </p:blipFill>
        <p:spPr>
          <a:xfrm>
            <a:off x="6660292" y="1946807"/>
            <a:ext cx="4940642" cy="2964385"/>
          </a:xfrm>
          <a:prstGeom prst="rect">
            <a:avLst/>
          </a:prstGeom>
        </p:spPr>
      </p:pic>
    </p:spTree>
    <p:extLst>
      <p:ext uri="{BB962C8B-B14F-4D97-AF65-F5344CB8AC3E}">
        <p14:creationId xmlns:p14="http://schemas.microsoft.com/office/powerpoint/2010/main" val="1104800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50BA-6177-4837-B59B-8208CEC73482}"/>
              </a:ext>
            </a:extLst>
          </p:cNvPr>
          <p:cNvSpPr>
            <a:spLocks noGrp="1"/>
          </p:cNvSpPr>
          <p:nvPr>
            <p:ph type="title"/>
          </p:nvPr>
        </p:nvSpPr>
        <p:spPr/>
        <p:txBody>
          <a:bodyPr>
            <a:normAutofit/>
          </a:bodyPr>
          <a:lstStyle/>
          <a:p>
            <a:pPr algn="ctr"/>
            <a:r>
              <a:rPr lang="en-US" sz="3100" b="1" dirty="0">
                <a:effectLst/>
              </a:rPr>
              <a:t>Favorable and Contentious Factors in International Trade</a:t>
            </a:r>
            <a:br>
              <a:rPr lang="en-US" b="1" dirty="0">
                <a:effectLst/>
              </a:rPr>
            </a:br>
            <a:endParaRPr lang="en-GB" dirty="0"/>
          </a:p>
        </p:txBody>
      </p:sp>
      <p:pic>
        <p:nvPicPr>
          <p:cNvPr id="5" name="Content Placeholder 4" descr="Text&#10;&#10;Description automatically generated">
            <a:extLst>
              <a:ext uri="{FF2B5EF4-FFF2-40B4-BE49-F238E27FC236}">
                <a16:creationId xmlns:a16="http://schemas.microsoft.com/office/drawing/2014/main" id="{58B0AF78-7A13-4C82-8ACB-89F52C2FE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615" y="1825625"/>
            <a:ext cx="8650770" cy="4351338"/>
          </a:xfrm>
        </p:spPr>
      </p:pic>
    </p:spTree>
    <p:extLst>
      <p:ext uri="{BB962C8B-B14F-4D97-AF65-F5344CB8AC3E}">
        <p14:creationId xmlns:p14="http://schemas.microsoft.com/office/powerpoint/2010/main" val="211789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333-AF9D-441E-82DC-905DAFBDA3A2}"/>
              </a:ext>
            </a:extLst>
          </p:cNvPr>
          <p:cNvSpPr>
            <a:spLocks noGrp="1"/>
          </p:cNvSpPr>
          <p:nvPr>
            <p:ph type="title"/>
          </p:nvPr>
        </p:nvSpPr>
        <p:spPr/>
        <p:txBody>
          <a:bodyPr>
            <a:normAutofit/>
          </a:bodyPr>
          <a:lstStyle/>
          <a:p>
            <a:pPr algn="ctr"/>
            <a:r>
              <a:rPr lang="en-US" sz="2800" b="1" dirty="0"/>
              <a:t>IPHONE 4_VALUE CREATION AND CAPTURE</a:t>
            </a:r>
            <a:endParaRPr lang="en-GB" sz="2800" b="1" dirty="0"/>
          </a:p>
        </p:txBody>
      </p:sp>
      <p:pic>
        <p:nvPicPr>
          <p:cNvPr id="5" name="Content Placeholder 4" descr="Diagram&#10;&#10;Description automatically generated">
            <a:extLst>
              <a:ext uri="{FF2B5EF4-FFF2-40B4-BE49-F238E27FC236}">
                <a16:creationId xmlns:a16="http://schemas.microsoft.com/office/drawing/2014/main" id="{98A132E2-8BBD-42CD-9A1A-7949C279EB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856" y="1825625"/>
            <a:ext cx="9778287" cy="4351338"/>
          </a:xfrm>
        </p:spPr>
      </p:pic>
    </p:spTree>
    <p:extLst>
      <p:ext uri="{BB962C8B-B14F-4D97-AF65-F5344CB8AC3E}">
        <p14:creationId xmlns:p14="http://schemas.microsoft.com/office/powerpoint/2010/main" val="137365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8" name="Rectangle 15">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F1176C5-F5C7-2326-F31F-35753F58FB38}"/>
              </a:ext>
            </a:extLst>
          </p:cNvPr>
          <p:cNvSpPr>
            <a:spLocks noGrp="1"/>
          </p:cNvSpPr>
          <p:nvPr>
            <p:ph type="title"/>
          </p:nvPr>
        </p:nvSpPr>
        <p:spPr>
          <a:xfrm>
            <a:off x="2342270" y="1188720"/>
            <a:ext cx="7512147" cy="1955405"/>
          </a:xfrm>
        </p:spPr>
        <p:txBody>
          <a:bodyPr vert="horz" lIns="91440" tIns="45720" rIns="91440" bIns="45720" rtlCol="0" anchor="b">
            <a:normAutofit/>
          </a:bodyPr>
          <a:lstStyle/>
          <a:p>
            <a:pPr algn="ctr"/>
            <a:r>
              <a:rPr lang="en-US" sz="2800" kern="1200" cap="all" spc="390" baseline="0" dirty="0" err="1">
                <a:solidFill>
                  <a:schemeClr val="tx2"/>
                </a:solidFill>
                <a:latin typeface="+mj-lt"/>
                <a:ea typeface="+mj-ea"/>
                <a:cs typeface="+mj-cs"/>
              </a:rPr>
              <a:t>Τέλος</a:t>
            </a:r>
            <a:r>
              <a:rPr lang="en-US" sz="2800" kern="1200" cap="all" spc="390" baseline="0" dirty="0">
                <a:solidFill>
                  <a:schemeClr val="tx2"/>
                </a:solidFill>
                <a:latin typeface="+mj-lt"/>
                <a:ea typeface="+mj-ea"/>
                <a:cs typeface="+mj-cs"/>
              </a:rPr>
              <a:t> </a:t>
            </a:r>
            <a:r>
              <a:rPr lang="en-US" sz="2800" kern="1200" cap="all" spc="390" baseline="0" dirty="0" err="1">
                <a:solidFill>
                  <a:schemeClr val="tx2"/>
                </a:solidFill>
                <a:latin typeface="+mj-lt"/>
                <a:ea typeface="+mj-ea"/>
                <a:cs typeface="+mj-cs"/>
              </a:rPr>
              <a:t>διάλεξης</a:t>
            </a:r>
            <a:endParaRPr lang="en-US" sz="2800" kern="1200" cap="all" spc="390" baseline="0" dirty="0">
              <a:solidFill>
                <a:schemeClr val="tx2"/>
              </a:solidFill>
              <a:latin typeface="+mj-lt"/>
              <a:ea typeface="+mj-ea"/>
              <a:cs typeface="+mj-cs"/>
            </a:endParaRPr>
          </a:p>
        </p:txBody>
      </p:sp>
      <p:grpSp>
        <p:nvGrpSpPr>
          <p:cNvPr id="3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1463"/>
            <a:ext cx="867485" cy="115439"/>
            <a:chOff x="8910933" y="1861308"/>
            <a:chExt cx="867485" cy="115439"/>
          </a:xfrm>
        </p:grpSpPr>
        <p:sp>
          <p:nvSpPr>
            <p:cNvPr id="31" name="Rectangle 20">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40;p2">
            <a:extLst>
              <a:ext uri="{FF2B5EF4-FFF2-40B4-BE49-F238E27FC236}">
                <a16:creationId xmlns:a16="http://schemas.microsoft.com/office/drawing/2014/main" id="{CE031C3A-9375-403E-BE51-FF5249D9C6C2}"/>
              </a:ext>
            </a:extLst>
          </p:cNvPr>
          <p:cNvSpPr txBox="1">
            <a:spLocks noGrp="1"/>
          </p:cNvSpPr>
          <p:nvPr>
            <p:ph type="title"/>
          </p:nvPr>
        </p:nvSpPr>
        <p:spPr>
          <a:xfrm>
            <a:off x="1028700" y="1028700"/>
            <a:ext cx="4038600" cy="4800600"/>
          </a:xfrm>
          <a:prstGeom prst="rect">
            <a:avLst/>
          </a:prstGeom>
        </p:spPr>
        <p:txBody>
          <a:bodyPr spcFirstLastPara="1" vert="horz" lIns="91440" tIns="45720" rIns="91440" bIns="45720" rtlCol="0" anchor="ctr" anchorCtr="0">
            <a:normAutofit/>
          </a:bodyPr>
          <a:lstStyle/>
          <a:p>
            <a:pPr algn="ctr">
              <a:buClr>
                <a:srgbClr val="3F3F3F"/>
              </a:buClr>
              <a:buSzPts val="4800"/>
            </a:pPr>
            <a:r>
              <a:rPr lang="en-US"/>
              <a:t>Τον Πρώτο Λόγο έχει ο Τελικός Πελάτης</a:t>
            </a:r>
          </a:p>
        </p:txBody>
      </p:sp>
      <p:graphicFrame>
        <p:nvGraphicFramePr>
          <p:cNvPr id="21" name="Google Shape;141;p2">
            <a:extLst>
              <a:ext uri="{FF2B5EF4-FFF2-40B4-BE49-F238E27FC236}">
                <a16:creationId xmlns:a16="http://schemas.microsoft.com/office/drawing/2014/main" id="{53965DD4-82CB-18AB-B7E5-4D209E0E0E4E}"/>
              </a:ext>
            </a:extLst>
          </p:cNvPr>
          <p:cNvGraphicFramePr/>
          <p:nvPr>
            <p:extLst>
              <p:ext uri="{D42A27DB-BD31-4B8C-83A1-F6EECF244321}">
                <p14:modId xmlns:p14="http://schemas.microsoft.com/office/powerpoint/2010/main" val="2870742702"/>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65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40;p2">
            <a:extLst>
              <a:ext uri="{FF2B5EF4-FFF2-40B4-BE49-F238E27FC236}">
                <a16:creationId xmlns:a16="http://schemas.microsoft.com/office/drawing/2014/main" id="{5B4B2836-C06A-9DF4-FF6B-8A1283267222}"/>
              </a:ext>
            </a:extLst>
          </p:cNvPr>
          <p:cNvSpPr txBox="1">
            <a:spLocks/>
          </p:cNvSpPr>
          <p:nvPr/>
        </p:nvSpPr>
        <p:spPr>
          <a:xfrm>
            <a:off x="1028700" y="1028700"/>
            <a:ext cx="4038600" cy="4800600"/>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pPr algn="ctr">
              <a:spcAft>
                <a:spcPts val="600"/>
              </a:spcAft>
              <a:buClr>
                <a:srgbClr val="3F3F3F"/>
              </a:buClr>
              <a:buSzPts val="4800"/>
            </a:pPr>
            <a:r>
              <a:rPr lang="en-US"/>
              <a:t>Τον Πρώτο Λόγο έχει ο Τελικός Πελάτης</a:t>
            </a:r>
          </a:p>
        </p:txBody>
      </p:sp>
      <p:graphicFrame>
        <p:nvGraphicFramePr>
          <p:cNvPr id="8" name="Google Shape;141;p2">
            <a:extLst>
              <a:ext uri="{FF2B5EF4-FFF2-40B4-BE49-F238E27FC236}">
                <a16:creationId xmlns:a16="http://schemas.microsoft.com/office/drawing/2014/main" id="{774FBA15-C61E-B764-C437-2DEDA490C98F}"/>
              </a:ext>
            </a:extLst>
          </p:cNvPr>
          <p:cNvGraphicFramePr/>
          <p:nvPr>
            <p:extLst>
              <p:ext uri="{D42A27DB-BD31-4B8C-83A1-F6EECF244321}">
                <p14:modId xmlns:p14="http://schemas.microsoft.com/office/powerpoint/2010/main" val="3684752127"/>
              </p:ext>
            </p:extLst>
          </p:nvPr>
        </p:nvGraphicFramePr>
        <p:xfrm>
          <a:off x="6095999" y="868197"/>
          <a:ext cx="5343083" cy="512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65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AD2FB737-7355-4DB4-A046-072EDDBD17E8}"/>
              </a:ext>
            </a:extLst>
          </p:cNvPr>
          <p:cNvSpPr/>
          <p:nvPr/>
        </p:nvSpPr>
        <p:spPr>
          <a:xfrm>
            <a:off x="3666836" y="2466110"/>
            <a:ext cx="2484582" cy="14489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ea typeface="Source Code Pro" panose="020B0509030403020204" pitchFamily="49" charset="0"/>
              </a:rPr>
              <a:t>Δημογραφική </a:t>
            </a:r>
            <a:r>
              <a:rPr lang="el-GR" sz="1200" b="1" dirty="0" err="1">
                <a:ea typeface="Source Code Pro" panose="020B0509030403020204" pitchFamily="49" charset="0"/>
              </a:rPr>
              <a:t>τμηματοποίηση</a:t>
            </a:r>
            <a:r>
              <a:rPr lang="el-GR" sz="1200" b="1" dirty="0">
                <a:ea typeface="Source Code Pro" panose="020B0509030403020204" pitchFamily="49" charset="0"/>
              </a:rPr>
              <a:t> </a:t>
            </a:r>
            <a:r>
              <a:rPr lang="el-GR" sz="1200" dirty="0">
                <a:ea typeface="Source Code Pro" panose="020B0509030403020204" pitchFamily="49" charset="0"/>
              </a:rPr>
              <a:t>με γνώμονα την ηλικία, το φύλο και το μορφωτικό επίπεδο</a:t>
            </a:r>
            <a:endParaRPr lang="en-US" sz="1200" dirty="0">
              <a:ea typeface="Source Code Pro" panose="020B0509030403020204" pitchFamily="49" charset="0"/>
            </a:endParaRPr>
          </a:p>
        </p:txBody>
      </p:sp>
      <p:sp>
        <p:nvSpPr>
          <p:cNvPr id="5" name="Ορθογώνιο: Στρογγύλεμα γωνιών 4">
            <a:extLst>
              <a:ext uri="{FF2B5EF4-FFF2-40B4-BE49-F238E27FC236}">
                <a16:creationId xmlns:a16="http://schemas.microsoft.com/office/drawing/2014/main" id="{F069FDE6-EE35-42B1-93DC-2BEF379F06B7}"/>
              </a:ext>
            </a:extLst>
          </p:cNvPr>
          <p:cNvSpPr/>
          <p:nvPr/>
        </p:nvSpPr>
        <p:spPr>
          <a:xfrm>
            <a:off x="6303818" y="2466110"/>
            <a:ext cx="2738582" cy="14489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ea typeface="Source Code Pro" panose="020B0509030403020204" pitchFamily="49" charset="0"/>
              </a:rPr>
              <a:t>Γεωγραφική </a:t>
            </a:r>
            <a:r>
              <a:rPr lang="el-GR" sz="1200" b="1" dirty="0" err="1">
                <a:ea typeface="Source Code Pro" panose="020B0509030403020204" pitchFamily="49" charset="0"/>
              </a:rPr>
              <a:t>τμηματοποίηση</a:t>
            </a:r>
            <a:r>
              <a:rPr lang="el-GR" sz="1200" b="1" dirty="0">
                <a:ea typeface="Source Code Pro" panose="020B0509030403020204" pitchFamily="49" charset="0"/>
              </a:rPr>
              <a:t> </a:t>
            </a:r>
            <a:r>
              <a:rPr lang="el-GR" sz="1200" dirty="0">
                <a:ea typeface="Source Code Pro" panose="020B0509030403020204" pitchFamily="49" charset="0"/>
              </a:rPr>
              <a:t>με βάση την διαμονή σε αστικά κέντρα ή σε αραιοκατοικημένες περιοχές, με βάση τον τύπο της κατοικίας και την περιοχή</a:t>
            </a:r>
            <a:endParaRPr lang="en-US" sz="1200" dirty="0">
              <a:ea typeface="Source Code Pro" panose="020B0509030403020204" pitchFamily="49" charset="0"/>
            </a:endParaRPr>
          </a:p>
        </p:txBody>
      </p:sp>
      <p:sp>
        <p:nvSpPr>
          <p:cNvPr id="6" name="Ορθογώνιο: Στρογγύλεμα γωνιών 5">
            <a:extLst>
              <a:ext uri="{FF2B5EF4-FFF2-40B4-BE49-F238E27FC236}">
                <a16:creationId xmlns:a16="http://schemas.microsoft.com/office/drawing/2014/main" id="{B7C7CC2E-D374-4C2E-BE66-816F0939AF9B}"/>
              </a:ext>
            </a:extLst>
          </p:cNvPr>
          <p:cNvSpPr/>
          <p:nvPr/>
        </p:nvSpPr>
        <p:spPr>
          <a:xfrm>
            <a:off x="6303818" y="4144819"/>
            <a:ext cx="2738581" cy="13565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000000"/>
              </a:solidFill>
            </a:endParaRPr>
          </a:p>
          <a:p>
            <a:pPr algn="ctr"/>
            <a:r>
              <a:rPr lang="el-GR" sz="1200" b="1" dirty="0">
                <a:ea typeface="Source Code Pro" panose="020B0509030403020204" pitchFamily="49" charset="0"/>
              </a:rPr>
              <a:t>Τεχνική </a:t>
            </a:r>
            <a:r>
              <a:rPr lang="el-GR" sz="1200" b="1" dirty="0" err="1">
                <a:ea typeface="Source Code Pro" panose="020B0509030403020204" pitchFamily="49" charset="0"/>
              </a:rPr>
              <a:t>τμηματοποίηση</a:t>
            </a:r>
            <a:r>
              <a:rPr lang="el-GR" sz="1200" b="1" dirty="0">
                <a:ea typeface="Source Code Pro" panose="020B0509030403020204" pitchFamily="49" charset="0"/>
              </a:rPr>
              <a:t> </a:t>
            </a:r>
            <a:r>
              <a:rPr lang="el-GR" sz="1200" dirty="0">
                <a:ea typeface="Source Code Pro" panose="020B0509030403020204" pitchFamily="49" charset="0"/>
              </a:rPr>
              <a:t>με βάση τον τρόπο χρήσης του προϊόντος από τους πελάτες</a:t>
            </a:r>
            <a:endParaRPr lang="en-US" sz="1200" dirty="0"/>
          </a:p>
        </p:txBody>
      </p:sp>
      <p:sp>
        <p:nvSpPr>
          <p:cNvPr id="7" name="Ορθογώνιο: Στρογγύλεμα γωνιών 6">
            <a:extLst>
              <a:ext uri="{FF2B5EF4-FFF2-40B4-BE49-F238E27FC236}">
                <a16:creationId xmlns:a16="http://schemas.microsoft.com/office/drawing/2014/main" id="{4E33CCA8-FD9F-418D-B9A3-C89937A562EF}"/>
              </a:ext>
            </a:extLst>
          </p:cNvPr>
          <p:cNvSpPr/>
          <p:nvPr/>
        </p:nvSpPr>
        <p:spPr>
          <a:xfrm>
            <a:off x="3666836" y="4144819"/>
            <a:ext cx="2484582" cy="13565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000000"/>
              </a:solidFill>
            </a:endParaRPr>
          </a:p>
          <a:p>
            <a:pPr algn="ctr"/>
            <a:r>
              <a:rPr lang="el-GR" sz="1200" b="1" dirty="0">
                <a:ea typeface="Source Code Pro" panose="020B0509030403020204" pitchFamily="49" charset="0"/>
              </a:rPr>
              <a:t>Τμηματοποίηση συμπεριφοράς</a:t>
            </a:r>
            <a:r>
              <a:rPr lang="el-GR" sz="1200" dirty="0">
                <a:ea typeface="Source Code Pro" panose="020B0509030403020204" pitchFamily="49" charset="0"/>
              </a:rPr>
              <a:t> με βάση τα πρότυπα δαπάνης και την συχνότητα αγοράς</a:t>
            </a:r>
            <a:endParaRPr lang="en-US" sz="1200" dirty="0">
              <a:ea typeface="Source Code Pro" panose="020B0509030403020204" pitchFamily="49" charset="0"/>
            </a:endParaRPr>
          </a:p>
        </p:txBody>
      </p:sp>
      <p:sp>
        <p:nvSpPr>
          <p:cNvPr id="8" name="Ορθογώνιο: Στρογγύλεμα γωνιών 7">
            <a:extLst>
              <a:ext uri="{FF2B5EF4-FFF2-40B4-BE49-F238E27FC236}">
                <a16:creationId xmlns:a16="http://schemas.microsoft.com/office/drawing/2014/main" id="{76C0F0DE-3D1B-451D-8B34-C98E9797EBA7}"/>
              </a:ext>
            </a:extLst>
          </p:cNvPr>
          <p:cNvSpPr/>
          <p:nvPr/>
        </p:nvSpPr>
        <p:spPr>
          <a:xfrm>
            <a:off x="5294746" y="3735821"/>
            <a:ext cx="1865745" cy="8179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ea typeface="Source Code Pro" panose="020B0509030403020204" pitchFamily="49" charset="0"/>
              </a:rPr>
              <a:t>Τρόποι </a:t>
            </a:r>
            <a:r>
              <a:rPr lang="el-GR" sz="1400" b="1" dirty="0" err="1">
                <a:ea typeface="Source Code Pro" panose="020B0509030403020204" pitchFamily="49" charset="0"/>
              </a:rPr>
              <a:t>Τμηματοποίησης</a:t>
            </a:r>
            <a:endParaRPr lang="en-US" sz="1400" b="1" dirty="0">
              <a:ea typeface="Source Code Pro" panose="020B0509030403020204" pitchFamily="49" charset="0"/>
            </a:endParaRPr>
          </a:p>
        </p:txBody>
      </p:sp>
      <p:sp>
        <p:nvSpPr>
          <p:cNvPr id="11" name="Google Shape;140;p2">
            <a:extLst>
              <a:ext uri="{FF2B5EF4-FFF2-40B4-BE49-F238E27FC236}">
                <a16:creationId xmlns:a16="http://schemas.microsoft.com/office/drawing/2014/main" id="{1D848264-6F82-C8ED-3B7E-06F7CBD61E73}"/>
              </a:ext>
            </a:extLst>
          </p:cNvPr>
          <p:cNvSpPr txBox="1">
            <a:spLocks noGrp="1"/>
          </p:cNvSpPr>
          <p:nvPr>
            <p:ph type="title"/>
          </p:nvPr>
        </p:nvSpPr>
        <p:spPr>
          <a:xfrm>
            <a:off x="2389562" y="252011"/>
            <a:ext cx="7543800" cy="1337795"/>
          </a:xfrm>
          <a:prstGeom prst="rect">
            <a:avLst/>
          </a:prstGeom>
          <a:noFill/>
          <a:ln>
            <a:noFill/>
          </a:ln>
        </p:spPr>
        <p:txBody>
          <a:bodyPr spcFirstLastPara="1" vert="horz" wrap="square" lIns="91425" tIns="45700" rIns="91425" bIns="45700" rtlCol="0" anchor="b" anchorCtr="0">
            <a:noAutofit/>
          </a:bodyPr>
          <a:lstStyle/>
          <a:p>
            <a:pPr algn="ctr">
              <a:lnSpc>
                <a:spcPct val="85000"/>
              </a:lnSpc>
              <a:spcBef>
                <a:spcPts val="0"/>
              </a:spcBef>
              <a:buClr>
                <a:srgbClr val="3F3F3F"/>
              </a:buClr>
              <a:buSzPts val="4800"/>
            </a:pPr>
            <a:r>
              <a:rPr lang="el-GR" dirty="0"/>
              <a:t>Τρόποι </a:t>
            </a:r>
            <a:r>
              <a:rPr lang="el-GR" dirty="0" err="1"/>
              <a:t>Τμηματοποίησης</a:t>
            </a:r>
            <a:r>
              <a:rPr lang="el-GR" dirty="0"/>
              <a:t> Αγοράς</a:t>
            </a:r>
            <a:endParaRPr dirty="0"/>
          </a:p>
        </p:txBody>
      </p:sp>
      <p:sp>
        <p:nvSpPr>
          <p:cNvPr id="3" name="TextBox 2">
            <a:extLst>
              <a:ext uri="{FF2B5EF4-FFF2-40B4-BE49-F238E27FC236}">
                <a16:creationId xmlns:a16="http://schemas.microsoft.com/office/drawing/2014/main" id="{4AB7F3C9-F591-8D2D-921C-43038D9CE8FE}"/>
              </a:ext>
            </a:extLst>
          </p:cNvPr>
          <p:cNvSpPr txBox="1"/>
          <p:nvPr/>
        </p:nvSpPr>
        <p:spPr>
          <a:xfrm>
            <a:off x="619622" y="1627371"/>
            <a:ext cx="2076444" cy="3117135"/>
          </a:xfrm>
          <a:prstGeom prst="rect">
            <a:avLst/>
          </a:prstGeom>
          <a:noFill/>
        </p:spPr>
        <p:txBody>
          <a:bodyPr wrap="square">
            <a:spAutoFit/>
          </a:bodyPr>
          <a:lstStyle/>
          <a:p>
            <a:pPr marL="101600" marR="0" lvl="0" algn="l" defTabSz="914400" rtl="0" eaLnBrk="1" fontAlgn="auto" latinLnBrk="0" hangingPunct="1">
              <a:lnSpc>
                <a:spcPct val="110000"/>
              </a:lnSpc>
              <a:spcBef>
                <a:spcPts val="1000"/>
              </a:spcBef>
              <a:spcAft>
                <a:spcPts val="0"/>
              </a:spcAft>
              <a:buClrTx/>
              <a:buSzTx/>
              <a:tabLst/>
              <a:defRPr/>
            </a:pPr>
            <a:r>
              <a:rPr kumimoji="0" lang="en-US" sz="2000" b="0" i="0" u="none" strike="noStrike" kern="1200" cap="none" spc="0" normalizeH="0" baseline="0" noProof="0" dirty="0">
                <a:ln>
                  <a:noFill/>
                </a:ln>
                <a:solidFill>
                  <a:srgbClr val="402441"/>
                </a:solidFill>
                <a:effectLst/>
                <a:uLnTx/>
                <a:uFillTx/>
                <a:latin typeface="Bembo"/>
                <a:ea typeface="+mn-ea"/>
                <a:cs typeface="+mn-cs"/>
              </a:rPr>
              <a:t>Π</a:t>
            </a:r>
            <a:r>
              <a:rPr kumimoji="0" lang="el-GR" sz="2000" b="0" i="0" u="none" strike="noStrike" kern="1200" cap="none" spc="0" normalizeH="0" baseline="0" noProof="0" dirty="0">
                <a:ln>
                  <a:noFill/>
                </a:ln>
                <a:solidFill>
                  <a:srgbClr val="402441"/>
                </a:solidFill>
                <a:effectLst/>
                <a:uLnTx/>
                <a:uFillTx/>
                <a:ea typeface="+mn-ea"/>
                <a:cs typeface="+mn-cs"/>
              </a:rPr>
              <a:t>ω</a:t>
            </a:r>
            <a:r>
              <a:rPr kumimoji="0" lang="en-US" sz="2000" b="0" i="0" u="none" strike="noStrike" kern="1200" cap="none" spc="0" normalizeH="0" baseline="0" noProof="0" dirty="0">
                <a:ln>
                  <a:noFill/>
                </a:ln>
                <a:solidFill>
                  <a:srgbClr val="402441"/>
                </a:solidFill>
                <a:effectLst/>
                <a:uLnTx/>
                <a:uFillTx/>
                <a:latin typeface="Bembo"/>
                <a:ea typeface="+mn-ea"/>
                <a:cs typeface="+mn-cs"/>
              </a:rPr>
              <a:t>ς μπ</a:t>
            </a:r>
            <a:r>
              <a:rPr kumimoji="0" lang="en-US" sz="2000" b="0" i="0" u="none" strike="noStrike" kern="1200" cap="none" spc="0" normalizeH="0" baseline="0" noProof="0" dirty="0" err="1">
                <a:ln>
                  <a:noFill/>
                </a:ln>
                <a:solidFill>
                  <a:srgbClr val="402441"/>
                </a:solidFill>
                <a:effectLst/>
                <a:uLnTx/>
                <a:uFillTx/>
                <a:latin typeface="Bembo"/>
                <a:ea typeface="+mn-ea"/>
                <a:cs typeface="+mn-cs"/>
              </a:rPr>
              <a:t>ορεί</a:t>
            </a:r>
            <a:r>
              <a:rPr kumimoji="0" lang="en-US" sz="2000" b="0" i="0" u="none" strike="noStrike" kern="1200" cap="none" spc="0" normalizeH="0" baseline="0" noProof="0" dirty="0">
                <a:ln>
                  <a:noFill/>
                </a:ln>
                <a:solidFill>
                  <a:srgbClr val="402441"/>
                </a:solidFill>
                <a:effectLst/>
                <a:uLnTx/>
                <a:uFillTx/>
                <a:latin typeface="Bembo"/>
                <a:ea typeface="+mn-ea"/>
                <a:cs typeface="+mn-cs"/>
              </a:rPr>
              <a:t> </a:t>
            </a:r>
            <a:r>
              <a:rPr kumimoji="0" lang="en-US" sz="2000" b="0" i="0" u="none" strike="noStrike" kern="1200" cap="none" spc="0" normalizeH="0" baseline="0" noProof="0" dirty="0" err="1">
                <a:ln>
                  <a:noFill/>
                </a:ln>
                <a:solidFill>
                  <a:srgbClr val="402441"/>
                </a:solidFill>
                <a:effectLst/>
                <a:uLnTx/>
                <a:uFillTx/>
                <a:latin typeface="Bembo"/>
                <a:ea typeface="+mn-ea"/>
                <a:cs typeface="+mn-cs"/>
              </a:rPr>
              <a:t>μί</a:t>
            </a:r>
            <a:r>
              <a:rPr kumimoji="0" lang="en-US" sz="2000" b="0" i="0" u="none" strike="noStrike" kern="1200" cap="none" spc="0" normalizeH="0" baseline="0" noProof="0" dirty="0">
                <a:ln>
                  <a:noFill/>
                </a:ln>
                <a:solidFill>
                  <a:srgbClr val="402441"/>
                </a:solidFill>
                <a:effectLst/>
                <a:uLnTx/>
                <a:uFillTx/>
                <a:latin typeface="Bembo"/>
                <a:ea typeface="+mn-ea"/>
                <a:cs typeface="+mn-cs"/>
              </a:rPr>
              <a:t>α δεδομένη αγορά να χωριστεί σε διαφορετικές ομάδες πελατών οι οποίοι έχουν παρόμοιες ανάγκες.</a:t>
            </a:r>
          </a:p>
        </p:txBody>
      </p:sp>
    </p:spTree>
    <p:extLst>
      <p:ext uri="{BB962C8B-B14F-4D97-AF65-F5344CB8AC3E}">
        <p14:creationId xmlns:p14="http://schemas.microsoft.com/office/powerpoint/2010/main" val="185219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97F34F9-F7CE-4D62-8F8B-2E98B0394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AEC8AF-1896-43A9-BF10-CE06FD254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99BD9-A6EE-4972-BFB5-2AAE28288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40;p2">
            <a:extLst>
              <a:ext uri="{FF2B5EF4-FFF2-40B4-BE49-F238E27FC236}">
                <a16:creationId xmlns:a16="http://schemas.microsoft.com/office/drawing/2014/main" id="{F3523750-C9E7-A406-EDA0-C20F4364C333}"/>
              </a:ext>
            </a:extLst>
          </p:cNvPr>
          <p:cNvSpPr txBox="1">
            <a:spLocks/>
          </p:cNvSpPr>
          <p:nvPr/>
        </p:nvSpPr>
        <p:spPr>
          <a:xfrm>
            <a:off x="1324533" y="1066798"/>
            <a:ext cx="3301255" cy="2668172"/>
          </a:xfrm>
          <a:prstGeom prst="rect">
            <a:avLst/>
          </a:prstGeom>
        </p:spPr>
        <p:txBody>
          <a:bodyPr spcFirstLastPara="1" vert="horz" lIns="91440" tIns="45720" rIns="91440" bIns="45720" rtlCol="0" anchor="b" anchorCtr="0">
            <a:normAutofit/>
          </a:bodyPr>
          <a:lst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a:lstStyle>
          <a:p>
            <a:pPr algn="ctr">
              <a:spcAft>
                <a:spcPts val="600"/>
              </a:spcAft>
              <a:buClr>
                <a:srgbClr val="3F3F3F"/>
              </a:buClr>
              <a:buSzPts val="4800"/>
            </a:pPr>
            <a:r>
              <a:rPr lang="en-US"/>
              <a:t>Χαρακτηριστικά Τμημάτων Αγοράς</a:t>
            </a:r>
          </a:p>
        </p:txBody>
      </p:sp>
      <p:sp>
        <p:nvSpPr>
          <p:cNvPr id="3" name="Google Shape;141;p2">
            <a:extLst>
              <a:ext uri="{FF2B5EF4-FFF2-40B4-BE49-F238E27FC236}">
                <a16:creationId xmlns:a16="http://schemas.microsoft.com/office/drawing/2014/main" id="{69234F75-A19C-4857-88E2-F8A53225F78A}"/>
              </a:ext>
            </a:extLst>
          </p:cNvPr>
          <p:cNvSpPr txBox="1">
            <a:spLocks noGrp="1"/>
          </p:cNvSpPr>
          <p:nvPr>
            <p:ph type="body" idx="1"/>
          </p:nvPr>
        </p:nvSpPr>
        <p:spPr>
          <a:xfrm>
            <a:off x="5952974" y="1066799"/>
            <a:ext cx="5172227" cy="4696495"/>
          </a:xfrm>
          <a:prstGeom prst="rect">
            <a:avLst/>
          </a:prstGeom>
        </p:spPr>
        <p:txBody>
          <a:bodyPr spcFirstLastPara="1" vert="horz" lIns="91440" tIns="45720" rIns="91440" bIns="45720" rtlCol="0" anchor="ctr" anchorCtr="0">
            <a:normAutofit/>
          </a:bodyPr>
          <a:lstStyle/>
          <a:p>
            <a:pPr marL="101600">
              <a:lnSpc>
                <a:spcPct val="100000"/>
              </a:lnSpc>
            </a:pPr>
            <a:r>
              <a:rPr lang="en-US" sz="1700" dirty="0"/>
              <a:t>Τα </a:t>
            </a:r>
            <a:r>
              <a:rPr lang="en-US" sz="1700" dirty="0" err="1"/>
              <a:t>τμήμ</a:t>
            </a:r>
            <a:r>
              <a:rPr lang="en-US" sz="1700" dirty="0"/>
              <a:t>ατα αγοράς θα πρέπει να (McGoldrick, 2002):</a:t>
            </a:r>
          </a:p>
          <a:p>
            <a:pPr marL="387350" indent="-285750">
              <a:lnSpc>
                <a:spcPct val="100000"/>
              </a:lnSpc>
            </a:pPr>
            <a:r>
              <a:rPr lang="en-US" sz="1700" dirty="0" err="1"/>
              <a:t>είν</a:t>
            </a:r>
            <a:r>
              <a:rPr lang="en-US" sz="1700" dirty="0"/>
              <a:t>αι </a:t>
            </a:r>
            <a:r>
              <a:rPr lang="en-US" sz="1700" b="1" dirty="0"/>
              <a:t>μετρήσιμα</a:t>
            </a:r>
            <a:r>
              <a:rPr lang="en-US" sz="1700" dirty="0"/>
              <a:t> → να χρησιμοποιούνται μεταβλητές που μπορούν εύκολα να εντοπιστούν και να μετρηθούν</a:t>
            </a:r>
          </a:p>
          <a:p>
            <a:pPr marL="387350" indent="-285750">
              <a:lnSpc>
                <a:spcPct val="100000"/>
              </a:lnSpc>
            </a:pPr>
            <a:r>
              <a:rPr lang="en-US" sz="1700" dirty="0" err="1"/>
              <a:t>είν</a:t>
            </a:r>
            <a:r>
              <a:rPr lang="en-US" sz="1700" dirty="0"/>
              <a:t>αι </a:t>
            </a:r>
            <a:r>
              <a:rPr lang="en-US" sz="1700" b="1" dirty="0"/>
              <a:t>οικονομικά βιώσιμα </a:t>
            </a:r>
            <a:r>
              <a:rPr lang="en-US" sz="1700" dirty="0"/>
              <a:t>→ ικανά να παρέχουν συνεισφορά η οποία θα δικαιολογεί την προσπάθεια και το κόστος μάρκετινγκ</a:t>
            </a:r>
          </a:p>
          <a:p>
            <a:pPr marL="387350" indent="-285750">
              <a:lnSpc>
                <a:spcPct val="100000"/>
              </a:lnSpc>
            </a:pPr>
            <a:r>
              <a:rPr lang="en-US" sz="1700" dirty="0" err="1"/>
              <a:t>είν</a:t>
            </a:r>
            <a:r>
              <a:rPr lang="en-US" sz="1700" dirty="0"/>
              <a:t>αι </a:t>
            </a:r>
            <a:r>
              <a:rPr lang="en-US" sz="1700" b="1" dirty="0"/>
              <a:t>προσβάσιμα</a:t>
            </a:r>
            <a:r>
              <a:rPr lang="en-US" sz="1700" dirty="0"/>
              <a:t> → από γεωγραφική άποψη ή από την άποψη των μαζικών μέσων επικοινωνίας</a:t>
            </a:r>
          </a:p>
          <a:p>
            <a:pPr marL="387350" indent="-285750">
              <a:lnSpc>
                <a:spcPct val="100000"/>
              </a:lnSpc>
            </a:pPr>
            <a:r>
              <a:rPr lang="en-US" sz="1700" b="1" dirty="0"/>
              <a:t>πα</a:t>
            </a:r>
            <a:r>
              <a:rPr lang="en-US" sz="1700" b="1" dirty="0" err="1"/>
              <a:t>ρέχουν</a:t>
            </a:r>
            <a:r>
              <a:rPr lang="en-US" sz="1700" b="1" dirty="0"/>
              <a:t> </a:t>
            </a:r>
            <a:r>
              <a:rPr lang="en-US" sz="1700" b="1" dirty="0" err="1"/>
              <a:t>την</a:t>
            </a:r>
            <a:r>
              <a:rPr lang="en-US" sz="1700" b="1" dirty="0"/>
              <a:t> </a:t>
            </a:r>
            <a:r>
              <a:rPr lang="en-US" sz="1700" b="1" dirty="0" err="1"/>
              <a:t>δυν</a:t>
            </a:r>
            <a:r>
              <a:rPr lang="en-US" sz="1700" b="1" dirty="0"/>
              <a:t>ατότητα για ανάληψη δράσης </a:t>
            </a:r>
            <a:r>
              <a:rPr lang="en-US" sz="1700" dirty="0"/>
              <a:t>→ να είναι ελκυστικά και να μπορούν να εξυπηρετηθούν αποτελεσματικά</a:t>
            </a:r>
          </a:p>
        </p:txBody>
      </p:sp>
      <p:grpSp>
        <p:nvGrpSpPr>
          <p:cNvPr id="19" name="Group 18">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41417" y="4244117"/>
            <a:ext cx="867485" cy="115439"/>
            <a:chOff x="8910933" y="1861308"/>
            <a:chExt cx="867485" cy="115439"/>
          </a:xfrm>
        </p:grpSpPr>
        <p:sp>
          <p:nvSpPr>
            <p:cNvPr id="20" name="Rectangle 19">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489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52202C8-B397-428D-AC25-2EF517B51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3E7B76-556E-4877-8AE1-D504D5716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914880-6797-4F24-9304-B3F24AD55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40;p2">
            <a:extLst>
              <a:ext uri="{FF2B5EF4-FFF2-40B4-BE49-F238E27FC236}">
                <a16:creationId xmlns:a16="http://schemas.microsoft.com/office/drawing/2014/main" id="{0169A9D4-1706-6658-A276-DD3A129AC01F}"/>
              </a:ext>
            </a:extLst>
          </p:cNvPr>
          <p:cNvSpPr txBox="1">
            <a:spLocks noGrp="1"/>
          </p:cNvSpPr>
          <p:nvPr>
            <p:ph type="title"/>
          </p:nvPr>
        </p:nvSpPr>
        <p:spPr>
          <a:xfrm>
            <a:off x="1324533" y="1424025"/>
            <a:ext cx="3620622" cy="3997061"/>
          </a:xfrm>
          <a:prstGeom prst="rect">
            <a:avLst/>
          </a:prstGeom>
        </p:spPr>
        <p:txBody>
          <a:bodyPr spcFirstLastPara="1" vert="horz" lIns="91440" tIns="45720" rIns="91440" bIns="45720" rtlCol="0" anchor="ctr" anchorCtr="0">
            <a:normAutofit/>
          </a:bodyPr>
          <a:lstStyle/>
          <a:p>
            <a:pPr marL="101600" algn="ctr"/>
            <a:r>
              <a:rPr lang="en-US" dirty="0" err="1"/>
              <a:t>Μείγμ</a:t>
            </a:r>
            <a:r>
              <a:rPr lang="en-US" dirty="0"/>
              <a:t>α Μάρκετινγκ</a:t>
            </a:r>
          </a:p>
        </p:txBody>
      </p:sp>
      <p:sp>
        <p:nvSpPr>
          <p:cNvPr id="3" name="Google Shape;141;p2">
            <a:extLst>
              <a:ext uri="{FF2B5EF4-FFF2-40B4-BE49-F238E27FC236}">
                <a16:creationId xmlns:a16="http://schemas.microsoft.com/office/drawing/2014/main" id="{69234F75-A19C-4857-88E2-F8A53225F78A}"/>
              </a:ext>
            </a:extLst>
          </p:cNvPr>
          <p:cNvSpPr txBox="1">
            <a:spLocks noGrp="1"/>
          </p:cNvSpPr>
          <p:nvPr>
            <p:ph type="body" idx="1"/>
          </p:nvPr>
        </p:nvSpPr>
        <p:spPr>
          <a:xfrm>
            <a:off x="6379089" y="1428752"/>
            <a:ext cx="4471861" cy="3992334"/>
          </a:xfrm>
          <a:prstGeom prst="rect">
            <a:avLst/>
          </a:prstGeom>
        </p:spPr>
        <p:txBody>
          <a:bodyPr spcFirstLastPara="1" vert="horz" lIns="91440" tIns="45720" rIns="91440" bIns="45720" rtlCol="0" anchor="ctr" anchorCtr="0">
            <a:normAutofit/>
          </a:bodyPr>
          <a:lstStyle/>
          <a:p>
            <a:pPr marL="101600" algn="ctr"/>
            <a:r>
              <a:rPr lang="en-US" b="1" dirty="0" err="1"/>
              <a:t>Μείγμ</a:t>
            </a:r>
            <a:r>
              <a:rPr lang="en-US" b="1" dirty="0"/>
              <a:t>α μάρκετινγκ </a:t>
            </a:r>
            <a:r>
              <a:rPr lang="en-US" dirty="0"/>
              <a:t>→ το σύνολο των αποφάσεων μάρκετινγκ που λαμβάνονται για την υλοποίηση της στρατηγικής της χωροθέτησης και για την επίτευξη των σχετικών στόχων μάρκετινγκ και χρηματοοικονομικών στόχων</a:t>
            </a:r>
          </a:p>
        </p:txBody>
      </p:sp>
      <p:grpSp>
        <p:nvGrpSpPr>
          <p:cNvPr id="19" name="Group 18">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2872" y="1009080"/>
            <a:ext cx="867485" cy="115439"/>
            <a:chOff x="8910933" y="1861308"/>
            <a:chExt cx="867485" cy="115439"/>
          </a:xfrm>
        </p:grpSpPr>
        <p:sp>
          <p:nvSpPr>
            <p:cNvPr id="20" name="Rectangle 19">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9F283B3-7C72-4859-9EF2-3543A2205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2872" y="5849932"/>
            <a:ext cx="867485" cy="115439"/>
            <a:chOff x="8910933" y="1861308"/>
            <a:chExt cx="867485" cy="115439"/>
          </a:xfrm>
        </p:grpSpPr>
        <p:sp>
          <p:nvSpPr>
            <p:cNvPr id="25" name="Rectangle 24">
              <a:extLst>
                <a:ext uri="{FF2B5EF4-FFF2-40B4-BE49-F238E27FC236}">
                  <a16:creationId xmlns:a16="http://schemas.microsoft.com/office/drawing/2014/main" id="{FC9F1BD9-B917-427D-9E9E-300B27969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6" name="Straight Connector 25">
              <a:extLst>
                <a:ext uri="{FF2B5EF4-FFF2-40B4-BE49-F238E27FC236}">
                  <a16:creationId xmlns:a16="http://schemas.microsoft.com/office/drawing/2014/main" id="{E98A5ECD-E996-4A12-892C-E694B26F39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7F56FD4-A991-488F-9730-F2CDF9134D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32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7E15E66C-7A47-48B7-B483-BB976EFD8CD6}"/>
              </a:ext>
            </a:extLst>
          </p:cNvPr>
          <p:cNvSpPr/>
          <p:nvPr/>
        </p:nvSpPr>
        <p:spPr>
          <a:xfrm>
            <a:off x="3388013" y="2291553"/>
            <a:ext cx="2484582" cy="14489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ea typeface="Source Code Pro" panose="020B0509030403020204" pitchFamily="49" charset="0"/>
              </a:rPr>
              <a:t>Προϊόν (</a:t>
            </a:r>
            <a:r>
              <a:rPr lang="el-GR" sz="1400" b="1" dirty="0" err="1">
                <a:ea typeface="Source Code Pro" panose="020B0509030403020204" pitchFamily="49" charset="0"/>
              </a:rPr>
              <a:t>product</a:t>
            </a:r>
            <a:r>
              <a:rPr lang="el-GR" sz="1400" b="1" dirty="0">
                <a:ea typeface="Source Code Pro" panose="020B0509030403020204" pitchFamily="49" charset="0"/>
              </a:rPr>
              <a:t>) </a:t>
            </a:r>
            <a:endParaRPr lang="en-US" sz="1400" b="1" dirty="0">
              <a:ea typeface="Source Code Pro" panose="020B0509030403020204" pitchFamily="49" charset="0"/>
            </a:endParaRPr>
          </a:p>
          <a:p>
            <a:pPr algn="ctr"/>
            <a:r>
              <a:rPr lang="el-GR" sz="1400" dirty="0">
                <a:ea typeface="Source Code Pro" panose="020B0509030403020204" pitchFamily="49" charset="0"/>
              </a:rPr>
              <a:t>γκάμα, μεγέθη, παρουσίαση και συσκευασία, σχεδιασμός και απόδοση</a:t>
            </a:r>
            <a:endParaRPr lang="en-US" sz="1400" dirty="0">
              <a:ea typeface="Source Code Pro" panose="020B0509030403020204" pitchFamily="49" charset="0"/>
            </a:endParaRPr>
          </a:p>
        </p:txBody>
      </p:sp>
      <p:sp>
        <p:nvSpPr>
          <p:cNvPr id="5" name="Ορθογώνιο: Στρογγύλεμα γωνιών 4">
            <a:extLst>
              <a:ext uri="{FF2B5EF4-FFF2-40B4-BE49-F238E27FC236}">
                <a16:creationId xmlns:a16="http://schemas.microsoft.com/office/drawing/2014/main" id="{A5E44BF3-9A6E-4388-8653-DF8C1A136B8E}"/>
              </a:ext>
            </a:extLst>
          </p:cNvPr>
          <p:cNvSpPr/>
          <p:nvPr/>
        </p:nvSpPr>
        <p:spPr>
          <a:xfrm>
            <a:off x="6556663" y="2291553"/>
            <a:ext cx="2738582" cy="14489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ea typeface="Source Code Pro" panose="020B0509030403020204" pitchFamily="49" charset="0"/>
              </a:rPr>
              <a:t>Τιμή (</a:t>
            </a:r>
            <a:r>
              <a:rPr lang="el-GR" sz="1400" b="1" dirty="0" err="1">
                <a:ea typeface="Source Code Pro" panose="020B0509030403020204" pitchFamily="49" charset="0"/>
              </a:rPr>
              <a:t>price</a:t>
            </a:r>
            <a:r>
              <a:rPr lang="el-GR" sz="1400" b="1" dirty="0">
                <a:ea typeface="Source Code Pro" panose="020B0509030403020204" pitchFamily="49" charset="0"/>
              </a:rPr>
              <a:t>) </a:t>
            </a:r>
            <a:endParaRPr lang="en-US" sz="1400" b="1" dirty="0">
              <a:ea typeface="Source Code Pro" panose="020B0509030403020204" pitchFamily="49" charset="0"/>
            </a:endParaRPr>
          </a:p>
          <a:p>
            <a:pPr algn="ctr"/>
            <a:r>
              <a:rPr lang="el-GR" sz="1400" dirty="0">
                <a:ea typeface="Source Code Pro" panose="020B0509030403020204" pitchFamily="49" charset="0"/>
              </a:rPr>
              <a:t>τιμή</a:t>
            </a:r>
            <a:r>
              <a:rPr lang="el-GR" sz="1400" b="1" dirty="0">
                <a:ea typeface="Source Code Pro" panose="020B0509030403020204" pitchFamily="49" charset="0"/>
              </a:rPr>
              <a:t> </a:t>
            </a:r>
            <a:r>
              <a:rPr lang="el-GR" sz="1400" dirty="0">
                <a:ea typeface="Source Code Pro" panose="020B0509030403020204" pitchFamily="49" charset="0"/>
              </a:rPr>
              <a:t>καταλόγου, εκπτώσεις, γεωγραφική τιμολόγηση, όροι πληρωμής</a:t>
            </a:r>
            <a:endParaRPr lang="en-US" sz="1400" dirty="0">
              <a:ea typeface="Source Code Pro" panose="020B0509030403020204" pitchFamily="49" charset="0"/>
            </a:endParaRPr>
          </a:p>
        </p:txBody>
      </p:sp>
      <p:sp>
        <p:nvSpPr>
          <p:cNvPr id="6" name="Ορθογώνιο: Στρογγύλεμα γωνιών 5">
            <a:extLst>
              <a:ext uri="{FF2B5EF4-FFF2-40B4-BE49-F238E27FC236}">
                <a16:creationId xmlns:a16="http://schemas.microsoft.com/office/drawing/2014/main" id="{D809CCEA-87C2-4BAA-A83B-BAA0942DE80C}"/>
              </a:ext>
            </a:extLst>
          </p:cNvPr>
          <p:cNvSpPr/>
          <p:nvPr/>
        </p:nvSpPr>
        <p:spPr>
          <a:xfrm>
            <a:off x="6556663" y="4232699"/>
            <a:ext cx="2738581" cy="1728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dirty="0">
              <a:solidFill>
                <a:srgbClr val="000000"/>
              </a:solidFill>
            </a:endParaRPr>
          </a:p>
          <a:p>
            <a:pPr algn="ctr"/>
            <a:r>
              <a:rPr lang="el-GR" sz="1400" b="1" dirty="0">
                <a:ea typeface="Source Code Pro" panose="020B0509030403020204" pitchFamily="49" charset="0"/>
              </a:rPr>
              <a:t>Προώθηση (</a:t>
            </a:r>
            <a:r>
              <a:rPr lang="el-GR" sz="1400" b="1" dirty="0" err="1">
                <a:ea typeface="Source Code Pro" panose="020B0509030403020204" pitchFamily="49" charset="0"/>
              </a:rPr>
              <a:t>promotion</a:t>
            </a:r>
            <a:r>
              <a:rPr lang="el-GR" sz="1400" b="1" dirty="0">
                <a:ea typeface="Source Code Pro" panose="020B0509030403020204" pitchFamily="49" charset="0"/>
              </a:rPr>
              <a:t>) </a:t>
            </a:r>
            <a:r>
              <a:rPr lang="el-GR" sz="1400" dirty="0">
                <a:ea typeface="Source Code Pro" panose="020B0509030403020204" pitchFamily="49" charset="0"/>
              </a:rPr>
              <a:t>δύναμη πωλήσεων, διαφήμιση, προώθηση στους καταναλωτές, εμπορική προώθηση, άμεσο μάρκετινγκ</a:t>
            </a:r>
            <a:endParaRPr lang="en-US" sz="1400" dirty="0"/>
          </a:p>
        </p:txBody>
      </p:sp>
      <p:sp>
        <p:nvSpPr>
          <p:cNvPr id="7" name="Ορθογώνιο: Στρογγύλεμα γωνιών 6">
            <a:extLst>
              <a:ext uri="{FF2B5EF4-FFF2-40B4-BE49-F238E27FC236}">
                <a16:creationId xmlns:a16="http://schemas.microsoft.com/office/drawing/2014/main" id="{A9AC4816-5151-4E3C-9480-1B70B289D937}"/>
              </a:ext>
            </a:extLst>
          </p:cNvPr>
          <p:cNvSpPr/>
          <p:nvPr/>
        </p:nvSpPr>
        <p:spPr>
          <a:xfrm>
            <a:off x="3388013" y="4232699"/>
            <a:ext cx="2484582" cy="17280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dirty="0">
              <a:solidFill>
                <a:srgbClr val="000000"/>
              </a:solidFill>
            </a:endParaRPr>
          </a:p>
          <a:p>
            <a:pPr algn="ctr"/>
            <a:r>
              <a:rPr lang="el-GR" sz="1400" b="1" dirty="0">
                <a:ea typeface="Source Code Pro" panose="020B0509030403020204" pitchFamily="49" charset="0"/>
              </a:rPr>
              <a:t>Τόπος (</a:t>
            </a:r>
            <a:r>
              <a:rPr lang="el-GR" sz="1400" b="1" dirty="0" err="1">
                <a:ea typeface="Source Code Pro" panose="020B0509030403020204" pitchFamily="49" charset="0"/>
              </a:rPr>
              <a:t>place</a:t>
            </a:r>
            <a:r>
              <a:rPr lang="el-GR" sz="1400" b="1" dirty="0">
                <a:ea typeface="Source Code Pro" panose="020B0509030403020204" pitchFamily="49" charset="0"/>
              </a:rPr>
              <a:t>) </a:t>
            </a:r>
            <a:endParaRPr lang="en-US" sz="1400" b="1" dirty="0">
              <a:ea typeface="Source Code Pro" panose="020B0509030403020204" pitchFamily="49" charset="0"/>
            </a:endParaRPr>
          </a:p>
          <a:p>
            <a:pPr algn="ctr"/>
            <a:r>
              <a:rPr lang="el-GR" sz="1400" dirty="0">
                <a:ea typeface="Source Code Pro" panose="020B0509030403020204" pitchFamily="49" charset="0"/>
              </a:rPr>
              <a:t>επιλογή καναλιών διανομής, κάλυψη αγοράς, συστήματα διανομής, υποστήριξη από αντιπρόσωπο</a:t>
            </a:r>
            <a:endParaRPr lang="en-US" sz="1400" dirty="0">
              <a:ea typeface="Source Code Pro" panose="020B0509030403020204" pitchFamily="49" charset="0"/>
            </a:endParaRPr>
          </a:p>
        </p:txBody>
      </p:sp>
      <p:sp>
        <p:nvSpPr>
          <p:cNvPr id="8" name="Ορθογώνιο: Στρογγύλεμα γωνιών 7">
            <a:extLst>
              <a:ext uri="{FF2B5EF4-FFF2-40B4-BE49-F238E27FC236}">
                <a16:creationId xmlns:a16="http://schemas.microsoft.com/office/drawing/2014/main" id="{E994385E-B8DC-4EC4-8E8E-5F7600B3B0F9}"/>
              </a:ext>
            </a:extLst>
          </p:cNvPr>
          <p:cNvSpPr/>
          <p:nvPr/>
        </p:nvSpPr>
        <p:spPr>
          <a:xfrm>
            <a:off x="5441372" y="3647788"/>
            <a:ext cx="1572490" cy="8179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ea typeface="Source Code Pro" panose="020B0509030403020204" pitchFamily="49" charset="0"/>
              </a:rPr>
              <a:t>Μείγμα Μάρκετινγκ (4</a:t>
            </a:r>
            <a:r>
              <a:rPr lang="en-US" sz="1400" b="1" dirty="0">
                <a:ea typeface="Source Code Pro" panose="020B0509030403020204" pitchFamily="49" charset="0"/>
              </a:rPr>
              <a:t>P)</a:t>
            </a:r>
          </a:p>
        </p:txBody>
      </p:sp>
      <p:sp>
        <p:nvSpPr>
          <p:cNvPr id="11" name="Google Shape;140;p2">
            <a:extLst>
              <a:ext uri="{FF2B5EF4-FFF2-40B4-BE49-F238E27FC236}">
                <a16:creationId xmlns:a16="http://schemas.microsoft.com/office/drawing/2014/main" id="{AEB96E49-FCF6-2D48-9648-D23B004F47AC}"/>
              </a:ext>
            </a:extLst>
          </p:cNvPr>
          <p:cNvSpPr txBox="1">
            <a:spLocks noGrp="1"/>
          </p:cNvSpPr>
          <p:nvPr>
            <p:ph type="title"/>
          </p:nvPr>
        </p:nvSpPr>
        <p:spPr>
          <a:xfrm>
            <a:off x="2389562" y="252011"/>
            <a:ext cx="7543800" cy="1337795"/>
          </a:xfrm>
          <a:prstGeom prst="rect">
            <a:avLst/>
          </a:prstGeom>
          <a:noFill/>
          <a:ln>
            <a:noFill/>
          </a:ln>
        </p:spPr>
        <p:txBody>
          <a:bodyPr spcFirstLastPara="1" vert="horz" wrap="square" lIns="91425" tIns="45700" rIns="91425" bIns="45700" rtlCol="0" anchor="b" anchorCtr="0">
            <a:noAutofit/>
          </a:bodyPr>
          <a:lstStyle/>
          <a:p>
            <a:pPr>
              <a:lnSpc>
                <a:spcPct val="85000"/>
              </a:lnSpc>
              <a:spcBef>
                <a:spcPts val="0"/>
              </a:spcBef>
              <a:buClr>
                <a:srgbClr val="3F3F3F"/>
              </a:buClr>
              <a:buSzPts val="4800"/>
            </a:pPr>
            <a:r>
              <a:rPr lang="el-GR" dirty="0"/>
              <a:t>Μείγμα Μάρκετινγκ</a:t>
            </a:r>
          </a:p>
        </p:txBody>
      </p:sp>
    </p:spTree>
    <p:extLst>
      <p:ext uri="{BB962C8B-B14F-4D97-AF65-F5344CB8AC3E}">
        <p14:creationId xmlns:p14="http://schemas.microsoft.com/office/powerpoint/2010/main" val="4072286770"/>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402441"/>
      </a:dk2>
      <a:lt2>
        <a:srgbClr val="E2E8E7"/>
      </a:lt2>
      <a:accent1>
        <a:srgbClr val="D51738"/>
      </a:accent1>
      <a:accent2>
        <a:srgbClr val="E72999"/>
      </a:accent2>
      <a:accent3>
        <a:srgbClr val="E75829"/>
      </a:accent3>
      <a:accent4>
        <a:srgbClr val="14BA6A"/>
      </a:accent4>
      <a:accent5>
        <a:srgbClr val="20B7AD"/>
      </a:accent5>
      <a:accent6>
        <a:srgbClr val="1792D5"/>
      </a:accent6>
      <a:hlink>
        <a:srgbClr val="309282"/>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589</TotalTime>
  <Words>1811</Words>
  <Application>Microsoft Office PowerPoint</Application>
  <PresentationFormat>Ευρεία οθόνη</PresentationFormat>
  <Paragraphs>144</Paragraphs>
  <Slides>38</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38</vt:i4>
      </vt:variant>
    </vt:vector>
  </HeadingPairs>
  <TitlesOfParts>
    <vt:vector size="48" baseType="lpstr">
      <vt:lpstr>Aptos</vt:lpstr>
      <vt:lpstr>Arial</vt:lpstr>
      <vt:lpstr>Bembo</vt:lpstr>
      <vt:lpstr>Calibri</vt:lpstr>
      <vt:lpstr>Calibri Light</vt:lpstr>
      <vt:lpstr>Courier New</vt:lpstr>
      <vt:lpstr>Gotham Black</vt:lpstr>
      <vt:lpstr>Source Code Pro</vt:lpstr>
      <vt:lpstr>AdornVTI</vt:lpstr>
      <vt:lpstr>Office Theme</vt:lpstr>
      <vt:lpstr>Διοικητική της Διανομής</vt:lpstr>
      <vt:lpstr>6. Mkt channels</vt:lpstr>
      <vt:lpstr>Γενικά μκτ</vt:lpstr>
      <vt:lpstr>Τον Πρώτο Λόγο έχει ο Τελικός Πελάτης</vt:lpstr>
      <vt:lpstr>Παρουσίαση του PowerPoint</vt:lpstr>
      <vt:lpstr>Τρόποι Τμηματοποίησης Αγοράς</vt:lpstr>
      <vt:lpstr>Παρουσίαση του PowerPoint</vt:lpstr>
      <vt:lpstr>Μείγμα Μάρκετινγκ</vt:lpstr>
      <vt:lpstr>Μείγμα Μάρκετινγκ</vt:lpstr>
      <vt:lpstr>Αφοσίωση Πελάτη</vt:lpstr>
      <vt:lpstr>Πλεονεκτήματα Αφοσιωμένων Πελατών</vt:lpstr>
      <vt:lpstr>Παρουσίαση του PowerPoint</vt:lpstr>
      <vt:lpstr>Παρουσίαση του PowerPoint</vt:lpstr>
      <vt:lpstr>Μκτ channels</vt:lpstr>
      <vt:lpstr>Κανάλια Μάρκετινγκ (MKT Channels)</vt:lpstr>
      <vt:lpstr>Κανάλια Μάρκετινγκ (MKT Channels)</vt:lpstr>
      <vt:lpstr>Αλληλεπίδραση MKT Channels - SCM</vt:lpstr>
      <vt:lpstr>Παρουσίαση του PowerPoint</vt:lpstr>
      <vt:lpstr>Παρουσίαση του PowerPoint</vt:lpstr>
      <vt:lpstr>Οι μακρόχρονες σχέσεις ανάμεσα στα μέλη των Καναλιών ΜΚΤ</vt:lpstr>
      <vt:lpstr>ΣΠΟΥΔΑΙΟΤΗΤΑ ΤΗΣ ΔΙΑΧΕΙΡΙΣΗΣ ΤΩΝ ΚΑΝΑΛΙΩΝ ΜΚΤ ΣΤΗΝ ΕΠΙΧΕΙΡΗΣΗ</vt:lpstr>
      <vt:lpstr>ΣΠΟΥΔΑΙΟΤΗΤΑ ΤΗΣ ΔΙΑΧΕΙΡΙΣΗΣ ΤΩΝ ΚΑΝΑΛΙΩΝ ΜΚΤ ΣΤΗΝ ΕΠΙΧΕΙΡΗΣΗ</vt:lpstr>
      <vt:lpstr>ΣΠΟΥΔΑΙΟΤΗΤΑ ΤΗΣ ΔΙΑΧΕΙΡΙΣΗΣ ΤΩΝ ΚΑΝΑΛΙΩΝ ΜΚΤ ΣΤΗΝ ΕΠΙΧΕΙΡΗΣΗ</vt:lpstr>
      <vt:lpstr>ΣΠΟΥΔΑΙΟΤΗΤΑ ΤΗΣ ΔΙΑΧΕΙΡΙΣΗΣ ΤΩΝ ΚΑΝΑΛΙΩΝ ΜΚΤ ΣΤΗΝ ΕΠΙΧΕΙΡΗΣΗ</vt:lpstr>
      <vt:lpstr>Υπολογισμός των Δαπανών των Καναλιών ΜΚΤ</vt:lpstr>
      <vt:lpstr>Υπολογισμός του ενεργού απασχολούμενου δυναμικού στα Κανάλια ΜΚΤ &amp; Υπολογισμός όγκου Πωλήσεων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International trade</vt:lpstr>
      <vt:lpstr>MAIN MARITIME SHIPPING ROUTES AND RAIL GLOBAL NETWORKS</vt:lpstr>
      <vt:lpstr>Παρουσίαση του PowerPoint</vt:lpstr>
      <vt:lpstr>Favorable and Contentious Factors in International Trade </vt:lpstr>
      <vt:lpstr>IPHONE 4_VALUE CREATION AND CAPTURE</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ASTERIOS STROUMPOULIS</dc:creator>
  <cp:lastModifiedBy>Αστεριος Στρουμπουλης</cp:lastModifiedBy>
  <cp:revision>64</cp:revision>
  <dcterms:created xsi:type="dcterms:W3CDTF">2024-09-28T08:06:00Z</dcterms:created>
  <dcterms:modified xsi:type="dcterms:W3CDTF">2024-11-05T10:13:53Z</dcterms:modified>
</cp:coreProperties>
</file>