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sldIdLst>
    <p:sldId id="256" r:id="rId2"/>
    <p:sldId id="307" r:id="rId3"/>
    <p:sldId id="303" r:id="rId4"/>
    <p:sldId id="309" r:id="rId5"/>
    <p:sldId id="270" r:id="rId6"/>
    <p:sldId id="308" r:id="rId7"/>
    <p:sldId id="304" r:id="rId8"/>
    <p:sldId id="305" r:id="rId9"/>
    <p:sldId id="306" r:id="rId10"/>
    <p:sldId id="297" r:id="rId11"/>
    <p:sldId id="302" r:id="rId12"/>
    <p:sldId id="27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Μεσαίο στυλ 1 - Έμφαση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8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D3B3C7E-BC2D-4436-8B03-AC421FA66787}"/>
              </a:ext>
            </a:extLst>
          </p:cNvPr>
          <p:cNvSpPr/>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66887E-4265-46F7-9DE0-605FFFC90761}"/>
              </a:ext>
            </a:extLst>
          </p:cNvPr>
          <p:cNvSpPr>
            <a:spLocks noGrp="1"/>
          </p:cNvSpPr>
          <p:nvPr>
            <p:ph type="ctrTitle" hasCustomPrompt="1"/>
          </p:nvPr>
        </p:nvSpPr>
        <p:spPr>
          <a:xfrm>
            <a:off x="2035130" y="1066800"/>
            <a:ext cx="8112369" cy="2073119"/>
          </a:xfrm>
        </p:spPr>
        <p:txBody>
          <a:bodyPr anchor="b">
            <a:normAutofit/>
          </a:bodyPr>
          <a:lstStyle>
            <a:lvl1pPr algn="ctr">
              <a:lnSpc>
                <a:spcPct val="110000"/>
              </a:lnSpc>
              <a:defRPr sz="2800" cap="all" spc="390" baseline="0"/>
            </a:lvl1pPr>
          </a:lstStyle>
          <a:p>
            <a:r>
              <a:rPr lang="en-US" dirty="0"/>
              <a:t>CLICK TO EDIT MASTER TITLE STYLE</a:t>
            </a:r>
          </a:p>
        </p:txBody>
      </p:sp>
      <p:sp>
        <p:nvSpPr>
          <p:cNvPr id="3" name="Subtitle 2">
            <a:extLst>
              <a:ext uri="{FF2B5EF4-FFF2-40B4-BE49-F238E27FC236}">
                <a16:creationId xmlns:a16="http://schemas.microsoft.com/office/drawing/2014/main" id="{7EDB1A74-54F5-45CA-8922-87FFD57515D4}"/>
              </a:ext>
            </a:extLst>
          </p:cNvPr>
          <p:cNvSpPr>
            <a:spLocks noGrp="1"/>
          </p:cNvSpPr>
          <p:nvPr>
            <p:ph type="subTitle" idx="1"/>
          </p:nvPr>
        </p:nvSpPr>
        <p:spPr>
          <a:xfrm>
            <a:off x="2175804" y="4876802"/>
            <a:ext cx="7821637" cy="1028697"/>
          </a:xfrm>
        </p:spPr>
        <p:txBody>
          <a:bodyPr>
            <a:normAutofit/>
          </a:bodyPr>
          <a:lstStyle>
            <a:lvl1pPr marL="0" indent="0" algn="ctr">
              <a:lnSpc>
                <a:spcPct val="10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0B6BE6EF-9D0F-4ABF-B92C-E967FE3F16CF}"/>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5" name="Footer Placeholder 4">
            <a:extLst>
              <a:ext uri="{FF2B5EF4-FFF2-40B4-BE49-F238E27FC236}">
                <a16:creationId xmlns:a16="http://schemas.microsoft.com/office/drawing/2014/main" id="{4E4AB150-954C-4F02-89AC-DA7163D75C39}"/>
              </a:ext>
            </a:extLst>
          </p:cNvPr>
          <p:cNvSpPr>
            <a:spLocks noGrp="1"/>
          </p:cNvSpPr>
          <p:nvPr>
            <p:ph type="ftr" sz="quarter" idx="11"/>
          </p:nvPr>
        </p:nvSpPr>
        <p:spPr>
          <a:xfrm>
            <a:off x="7279965" y="6245352"/>
            <a:ext cx="4114800" cy="365125"/>
          </a:xfrm>
        </p:spPr>
        <p:txBody>
          <a:bodyPr/>
          <a:lstStyle/>
          <a:p>
            <a:endParaRPr lang="en-US"/>
          </a:p>
        </p:txBody>
      </p:sp>
      <p:sp>
        <p:nvSpPr>
          <p:cNvPr id="6" name="Slide Number Placeholder 5">
            <a:extLst>
              <a:ext uri="{FF2B5EF4-FFF2-40B4-BE49-F238E27FC236}">
                <a16:creationId xmlns:a16="http://schemas.microsoft.com/office/drawing/2014/main" id="{E8E16270-CBD7-4ACC-BFC5-9CADE7226688}"/>
              </a:ext>
            </a:extLst>
          </p:cNvPr>
          <p:cNvSpPr>
            <a:spLocks noGrp="1"/>
          </p:cNvSpPr>
          <p:nvPr>
            <p:ph type="sldNum" sz="quarter" idx="12"/>
          </p:nvPr>
        </p:nvSpPr>
        <p:spPr/>
        <p:txBody>
          <a:bodyPr/>
          <a:lstStyle/>
          <a:p>
            <a:fld id="{19590046-DA73-4BBF-84B5-C08E6F75191A}" type="slidenum">
              <a:rPr lang="en-US" smtClean="0"/>
              <a:t>‹#›</a:t>
            </a:fld>
            <a:endParaRPr lang="en-US"/>
          </a:p>
        </p:txBody>
      </p:sp>
      <p:grpSp>
        <p:nvGrpSpPr>
          <p:cNvPr id="7" name="Group 6">
            <a:extLst>
              <a:ext uri="{FF2B5EF4-FFF2-40B4-BE49-F238E27FC236}">
                <a16:creationId xmlns:a16="http://schemas.microsoft.com/office/drawing/2014/main" id="{79B5D0C1-066E-4C02-A6B8-59FAE4A19724}"/>
              </a:ext>
            </a:extLst>
          </p:cNvPr>
          <p:cNvGrpSpPr/>
          <p:nvPr/>
        </p:nvGrpSpPr>
        <p:grpSpPr>
          <a:xfrm>
            <a:off x="5662258" y="4240546"/>
            <a:ext cx="867485" cy="115439"/>
            <a:chOff x="8910933" y="1861308"/>
            <a:chExt cx="867485" cy="115439"/>
          </a:xfrm>
        </p:grpSpPr>
        <p:sp>
          <p:nvSpPr>
            <p:cNvPr id="8" name="Rectangle 7">
              <a:extLst>
                <a:ext uri="{FF2B5EF4-FFF2-40B4-BE49-F238E27FC236}">
                  <a16:creationId xmlns:a16="http://schemas.microsoft.com/office/drawing/2014/main" id="{D4386904-AFDC-449E-8D1B-906B305EBDA7}"/>
                </a:ext>
              </a:extLst>
            </p:cNvPr>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9" name="Straight Connector 8">
              <a:extLst>
                <a:ext uri="{FF2B5EF4-FFF2-40B4-BE49-F238E27FC236}">
                  <a16:creationId xmlns:a16="http://schemas.microsoft.com/office/drawing/2014/main" id="{F70778F2-11E8-428C-8324-479CA9D6FE92}"/>
                </a:ext>
              </a:extLst>
            </p:cNvPr>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A0BE89E-CB2D-48BA-A8D2-533FAAAA725F}"/>
                </a:ext>
              </a:extLst>
            </p:cNvPr>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18612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B1126-542A-43AD-8078-EE35651654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A5F98B-5F32-4561-BFBC-9F6E5DA0A347}"/>
              </a:ext>
            </a:extLst>
          </p:cNvPr>
          <p:cNvSpPr>
            <a:spLocks noGrp="1"/>
          </p:cNvSpPr>
          <p:nvPr>
            <p:ph type="body" orient="vert" idx="1"/>
          </p:nvPr>
        </p:nvSpPr>
        <p:spPr>
          <a:xfrm>
            <a:off x="1028700" y="2161903"/>
            <a:ext cx="10134600" cy="374359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73D0DD-B04E-4E48-8EE1-51E46131A9A2}"/>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5" name="Footer Placeholder 4">
            <a:extLst>
              <a:ext uri="{FF2B5EF4-FFF2-40B4-BE49-F238E27FC236}">
                <a16:creationId xmlns:a16="http://schemas.microsoft.com/office/drawing/2014/main" id="{0481352D-F9C0-4442-9601-A09A7655E6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FC0801-9C45-40AE-AB33-5742CDA4DAC7}"/>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465590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946561-59BF-4566-AD2C-9B05C4771DF4}"/>
              </a:ext>
            </a:extLst>
          </p:cNvPr>
          <p:cNvSpPr>
            <a:spLocks noGrp="1"/>
          </p:cNvSpPr>
          <p:nvPr>
            <p:ph type="title" orient="vert"/>
          </p:nvPr>
        </p:nvSpPr>
        <p:spPr>
          <a:xfrm>
            <a:off x="9196250" y="723899"/>
            <a:ext cx="2271849" cy="54102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1DF7870-6CBD-47E2-854C-68141BAA101D}"/>
              </a:ext>
            </a:extLst>
          </p:cNvPr>
          <p:cNvSpPr>
            <a:spLocks noGrp="1"/>
          </p:cNvSpPr>
          <p:nvPr>
            <p:ph type="body" orient="vert" idx="1"/>
          </p:nvPr>
        </p:nvSpPr>
        <p:spPr>
          <a:xfrm>
            <a:off x="723900" y="723899"/>
            <a:ext cx="8302534" cy="5410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712FAF3-C106-49CB-A845-1FC7F731399D}"/>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5" name="Footer Placeholder 4">
            <a:extLst>
              <a:ext uri="{FF2B5EF4-FFF2-40B4-BE49-F238E27FC236}">
                <a16:creationId xmlns:a16="http://schemas.microsoft.com/office/drawing/2014/main" id="{E34D5CCC-00E8-48FA-91A6-921E7B6440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7E1751-E7AA-406D-A977-1ACEF1FBD134}"/>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0199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DC87-4B97-4A7C-BC4C-6E772456161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4B59FD9-57FD-4ABA-9FCD-7954052534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BD40E-B0AA-47B8-900F-488A8AEC1BC2}"/>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5" name="Footer Placeholder 4">
            <a:extLst>
              <a:ext uri="{FF2B5EF4-FFF2-40B4-BE49-F238E27FC236}">
                <a16:creationId xmlns:a16="http://schemas.microsoft.com/office/drawing/2014/main" id="{865E623C-1E35-4485-A5B4-A71969BE70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5C6BB9-EF4F-465E-985B-34521F68C583}"/>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969120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87F5577-D71B-4279-B07A-62F703E5D1DC}"/>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5" name="Footer Placeholder 4">
            <a:extLst>
              <a:ext uri="{FF2B5EF4-FFF2-40B4-BE49-F238E27FC236}">
                <a16:creationId xmlns:a16="http://schemas.microsoft.com/office/drawing/2014/main" id="{F648367D-C35C-4023-BEBE-F834D033B0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BFCF8A-B8C6-496A-98A5-BBB52DB70F16}"/>
              </a:ext>
            </a:extLst>
          </p:cNvPr>
          <p:cNvSpPr>
            <a:spLocks noGrp="1"/>
          </p:cNvSpPr>
          <p:nvPr>
            <p:ph type="sldNum" sz="quarter" idx="12"/>
          </p:nvPr>
        </p:nvSpPr>
        <p:spPr/>
        <p:txBody>
          <a:bodyPr/>
          <a:lstStyle/>
          <a:p>
            <a:fld id="{19590046-DA73-4BBF-84B5-C08E6F75191A}" type="slidenum">
              <a:rPr lang="en-US" smtClean="0"/>
              <a:t>‹#›</a:t>
            </a:fld>
            <a:endParaRPr lang="en-US"/>
          </a:p>
        </p:txBody>
      </p:sp>
      <p:sp>
        <p:nvSpPr>
          <p:cNvPr id="11" name="Rectangle 5">
            <a:extLst>
              <a:ext uri="{FF2B5EF4-FFF2-40B4-BE49-F238E27FC236}">
                <a16:creationId xmlns:a16="http://schemas.microsoft.com/office/drawing/2014/main" id="{CDE45C10-227D-42DF-A888-EEFD3784FA8E}"/>
              </a:ext>
              <a:ext uri="{C183D7F6-B498-43B3-948B-1728B52AA6E4}">
                <adec:decorative xmlns:adec="http://schemas.microsoft.com/office/drawing/2017/decorative" val="1"/>
              </a:ext>
            </a:extLst>
          </p:cNvPr>
          <p:cNvSpPr/>
          <p:nvPr/>
        </p:nvSpPr>
        <p:spPr>
          <a:xfrm>
            <a:off x="723900" y="750338"/>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DA214944-8898-48BC-AE6F-065DA7BBB8E8}"/>
              </a:ext>
              <a:ext uri="{C183D7F6-B498-43B3-948B-1728B52AA6E4}">
                <adec:decorative xmlns:adec="http://schemas.microsoft.com/office/drawing/2017/decorative" val="1"/>
              </a:ext>
            </a:extLst>
          </p:cNvPr>
          <p:cNvGrpSpPr/>
          <p:nvPr/>
        </p:nvGrpSpPr>
        <p:grpSpPr>
          <a:xfrm>
            <a:off x="2580478" y="4714704"/>
            <a:ext cx="867485" cy="115439"/>
            <a:chOff x="8910933" y="1861308"/>
            <a:chExt cx="867485" cy="115439"/>
          </a:xfrm>
        </p:grpSpPr>
        <p:sp>
          <p:nvSpPr>
            <p:cNvPr id="8" name="Rectangle 7">
              <a:extLst>
                <a:ext uri="{FF2B5EF4-FFF2-40B4-BE49-F238E27FC236}">
                  <a16:creationId xmlns:a16="http://schemas.microsoft.com/office/drawing/2014/main" id="{B94B3AAB-30C4-441D-B481-D253F8325953}"/>
                </a:ext>
              </a:extLst>
            </p:cNvPr>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9" name="Straight Connector 8">
              <a:extLst>
                <a:ext uri="{FF2B5EF4-FFF2-40B4-BE49-F238E27FC236}">
                  <a16:creationId xmlns:a16="http://schemas.microsoft.com/office/drawing/2014/main" id="{FDCB6176-5585-40BC-BC9C-CA625F989F1B}"/>
                </a:ext>
              </a:extLst>
            </p:cNvPr>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7C4F1D9-97D8-43DD-A319-C56367F97FCE}"/>
                </a:ext>
              </a:extLst>
            </p:cNvPr>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25E64ED-B373-4866-B5A2-E805D3168BBB}"/>
              </a:ext>
            </a:extLst>
          </p:cNvPr>
          <p:cNvSpPr>
            <a:spLocks noGrp="1"/>
          </p:cNvSpPr>
          <p:nvPr>
            <p:ph type="title"/>
          </p:nvPr>
        </p:nvSpPr>
        <p:spPr>
          <a:xfrm>
            <a:off x="1151291" y="1274475"/>
            <a:ext cx="3761832" cy="2823913"/>
          </a:xfrm>
        </p:spPr>
        <p:txBody>
          <a:bodyPr anchor="b">
            <a:normAutofit/>
          </a:bodyPr>
          <a:lstStyle>
            <a:lvl1pPr algn="ctr">
              <a:defRPr sz="3200" cap="all" spc="600" baseline="0"/>
            </a:lvl1pPr>
          </a:lstStyle>
          <a:p>
            <a:r>
              <a:rPr lang="en-US" dirty="0"/>
              <a:t>Click to edit Master title style</a:t>
            </a:r>
          </a:p>
        </p:txBody>
      </p:sp>
      <p:sp>
        <p:nvSpPr>
          <p:cNvPr id="3" name="Text Placeholder 2">
            <a:extLst>
              <a:ext uri="{FF2B5EF4-FFF2-40B4-BE49-F238E27FC236}">
                <a16:creationId xmlns:a16="http://schemas.microsoft.com/office/drawing/2014/main" id="{AB6D6168-DDAE-41B2-A0D5-42185A2D028C}"/>
              </a:ext>
            </a:extLst>
          </p:cNvPr>
          <p:cNvSpPr>
            <a:spLocks noGrp="1"/>
          </p:cNvSpPr>
          <p:nvPr>
            <p:ph type="body" idx="1"/>
          </p:nvPr>
        </p:nvSpPr>
        <p:spPr>
          <a:xfrm>
            <a:off x="6556756" y="2730304"/>
            <a:ext cx="4383030" cy="1397390"/>
          </a:xfrm>
        </p:spPr>
        <p:txBody>
          <a:bodyPr anchor="ctr">
            <a:normAutofit/>
          </a:bodyPr>
          <a:lstStyle>
            <a:lvl1pPr marL="0" indent="0" algn="ctr">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840494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825EB-71EE-41B3-89D2-47A0C7C359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662F7D-C4AD-4BD4-AAC8-F0223EE4A38B}"/>
              </a:ext>
            </a:extLst>
          </p:cNvPr>
          <p:cNvSpPr>
            <a:spLocks noGrp="1"/>
          </p:cNvSpPr>
          <p:nvPr>
            <p:ph sz="half" idx="1"/>
          </p:nvPr>
        </p:nvSpPr>
        <p:spPr>
          <a:xfrm>
            <a:off x="1037305" y="2155369"/>
            <a:ext cx="4953000" cy="39983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D0FB088-28C6-4667-8DF2-0DE32AE3EC30}"/>
              </a:ext>
            </a:extLst>
          </p:cNvPr>
          <p:cNvSpPr>
            <a:spLocks noGrp="1"/>
          </p:cNvSpPr>
          <p:nvPr>
            <p:ph sz="half" idx="2"/>
          </p:nvPr>
        </p:nvSpPr>
        <p:spPr>
          <a:xfrm>
            <a:off x="6172200" y="2155369"/>
            <a:ext cx="4953000" cy="39983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36095F-AE34-4E94-B722-E3A1205AEEDC}"/>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6" name="Footer Placeholder 5">
            <a:extLst>
              <a:ext uri="{FF2B5EF4-FFF2-40B4-BE49-F238E27FC236}">
                <a16:creationId xmlns:a16="http://schemas.microsoft.com/office/drawing/2014/main" id="{6E06A8E6-BD94-48EA-8F35-DA0DF910AC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478AEF-56B8-49F5-81E8-663B1FFA073B}"/>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62057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F873F-001F-4254-97F3-05329E6A7B67}"/>
              </a:ext>
            </a:extLst>
          </p:cNvPr>
          <p:cNvSpPr>
            <a:spLocks noGrp="1"/>
          </p:cNvSpPr>
          <p:nvPr>
            <p:ph type="title"/>
          </p:nvPr>
        </p:nvSpPr>
        <p:spPr>
          <a:xfrm>
            <a:off x="1028700" y="555171"/>
            <a:ext cx="10134600" cy="113551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4A37B575-060F-4296-A28A-93DA109F96F5}"/>
              </a:ext>
            </a:extLst>
          </p:cNvPr>
          <p:cNvSpPr>
            <a:spLocks noGrp="1"/>
          </p:cNvSpPr>
          <p:nvPr>
            <p:ph type="body" idx="1"/>
          </p:nvPr>
        </p:nvSpPr>
        <p:spPr>
          <a:xfrm>
            <a:off x="1037306" y="1801620"/>
            <a:ext cx="4849036" cy="814387"/>
          </a:xfrm>
        </p:spPr>
        <p:txBody>
          <a:bodyPr anchor="b">
            <a:normAutofit/>
          </a:bodyPr>
          <a:lstStyle>
            <a:lvl1pPr marL="0" indent="0">
              <a:buNone/>
              <a:defRPr sz="18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A581A51-F4D1-4A02-9918-C416F820B646}"/>
              </a:ext>
            </a:extLst>
          </p:cNvPr>
          <p:cNvSpPr>
            <a:spLocks noGrp="1"/>
          </p:cNvSpPr>
          <p:nvPr>
            <p:ph sz="half" idx="2"/>
          </p:nvPr>
        </p:nvSpPr>
        <p:spPr>
          <a:xfrm>
            <a:off x="1037306" y="2619103"/>
            <a:ext cx="4849036" cy="3514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2916D0-3DFE-455D-9888-3FDEFD3DE0CD}"/>
              </a:ext>
            </a:extLst>
          </p:cNvPr>
          <p:cNvSpPr>
            <a:spLocks noGrp="1"/>
          </p:cNvSpPr>
          <p:nvPr>
            <p:ph type="body" sz="quarter" idx="3"/>
          </p:nvPr>
        </p:nvSpPr>
        <p:spPr>
          <a:xfrm>
            <a:off x="6250108" y="1801620"/>
            <a:ext cx="4904585" cy="814387"/>
          </a:xfrm>
        </p:spPr>
        <p:txBody>
          <a:bodyPr anchor="b">
            <a:normAutofit/>
          </a:bodyPr>
          <a:lstStyle>
            <a:lvl1pPr marL="0" indent="0">
              <a:buNone/>
              <a:defRPr sz="18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093D763-0643-4A48-8007-93391C59F6D5}"/>
              </a:ext>
            </a:extLst>
          </p:cNvPr>
          <p:cNvSpPr>
            <a:spLocks noGrp="1"/>
          </p:cNvSpPr>
          <p:nvPr>
            <p:ph sz="quarter" idx="4"/>
          </p:nvPr>
        </p:nvSpPr>
        <p:spPr>
          <a:xfrm>
            <a:off x="6250108" y="2619103"/>
            <a:ext cx="4904585" cy="35149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A2D07B-3A5D-41C2-83B8-BD1AD6522CAD}"/>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8" name="Footer Placeholder 7">
            <a:extLst>
              <a:ext uri="{FF2B5EF4-FFF2-40B4-BE49-F238E27FC236}">
                <a16:creationId xmlns:a16="http://schemas.microsoft.com/office/drawing/2014/main" id="{0E2C1367-FE5A-4CDD-B85B-724FFFE5B5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92F244-23EB-4E1A-B74F-77F23F87978D}"/>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22249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76C0A-BEF4-4DE4-A9D2-C60298FC7F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67C0AC-3C98-4D68-AE72-CFFA1638CC02}"/>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4" name="Footer Placeholder 3">
            <a:extLst>
              <a:ext uri="{FF2B5EF4-FFF2-40B4-BE49-F238E27FC236}">
                <a16:creationId xmlns:a16="http://schemas.microsoft.com/office/drawing/2014/main" id="{FEA7722A-E2E4-45D2-8A20-4853ED6837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6B9201-B20B-4412-B745-F2F6A91487E8}"/>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26450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C4889A-9ABE-4409-BAD8-F84C36C1FA09}"/>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3" name="Footer Placeholder 2">
            <a:extLst>
              <a:ext uri="{FF2B5EF4-FFF2-40B4-BE49-F238E27FC236}">
                <a16:creationId xmlns:a16="http://schemas.microsoft.com/office/drawing/2014/main" id="{7DDA5A70-FE21-4CB6-A67B-1DC798E9E3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84AD11-7FD2-432C-A6AB-395BE9275C1B}"/>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3487356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397CF-9CDD-4E78-8F35-A2FFE7867419}"/>
              </a:ext>
            </a:extLst>
          </p:cNvPr>
          <p:cNvSpPr>
            <a:spLocks noGrp="1"/>
          </p:cNvSpPr>
          <p:nvPr>
            <p:ph type="title"/>
          </p:nvPr>
        </p:nvSpPr>
        <p:spPr>
          <a:xfrm>
            <a:off x="1066800" y="457200"/>
            <a:ext cx="3705225"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7194BFE-7A85-4123-B0F7-4DB1C141CE60}"/>
              </a:ext>
            </a:extLst>
          </p:cNvPr>
          <p:cNvSpPr>
            <a:spLocks noGrp="1"/>
          </p:cNvSpPr>
          <p:nvPr>
            <p:ph idx="1"/>
          </p:nvPr>
        </p:nvSpPr>
        <p:spPr>
          <a:xfrm>
            <a:off x="5183188" y="1066800"/>
            <a:ext cx="6172200" cy="48386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641EFD6D-1929-4A73-A860-22A36FF5C17D}"/>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B399A5-94A1-4452-AFF0-918BDA8B14F9}"/>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6" name="Footer Placeholder 5">
            <a:extLst>
              <a:ext uri="{FF2B5EF4-FFF2-40B4-BE49-F238E27FC236}">
                <a16:creationId xmlns:a16="http://schemas.microsoft.com/office/drawing/2014/main" id="{489589D8-DD83-406C-A77A-176D23993B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E46024-82ED-40EF-8846-F6CC44BC53DE}"/>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196942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D12FA-83A4-42AF-98D7-312C4C5A7128}"/>
              </a:ext>
            </a:extLst>
          </p:cNvPr>
          <p:cNvSpPr>
            <a:spLocks noGrp="1"/>
          </p:cNvSpPr>
          <p:nvPr>
            <p:ph type="title"/>
          </p:nvPr>
        </p:nvSpPr>
        <p:spPr>
          <a:xfrm>
            <a:off x="1066800" y="457200"/>
            <a:ext cx="3705225"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6CF1DC8-2932-4C6E-BFBB-8BA1C9598425}"/>
              </a:ext>
            </a:extLst>
          </p:cNvPr>
          <p:cNvSpPr>
            <a:spLocks noGrp="1"/>
          </p:cNvSpPr>
          <p:nvPr>
            <p:ph type="pic" idx="1"/>
          </p:nvPr>
        </p:nvSpPr>
        <p:spPr>
          <a:xfrm>
            <a:off x="5183188" y="1066800"/>
            <a:ext cx="5942012" cy="48387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D6E0000-EF01-46A5-8A71-25FB7EA3F94A}"/>
              </a:ext>
            </a:extLst>
          </p:cNvPr>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1AD40B-9246-4532-9F73-5BA9061C3ABA}"/>
              </a:ext>
            </a:extLst>
          </p:cNvPr>
          <p:cNvSpPr>
            <a:spLocks noGrp="1"/>
          </p:cNvSpPr>
          <p:nvPr>
            <p:ph type="dt" sz="half" idx="10"/>
          </p:nvPr>
        </p:nvSpPr>
        <p:spPr/>
        <p:txBody>
          <a:bodyPr/>
          <a:lstStyle/>
          <a:p>
            <a:fld id="{C485584D-7D79-4248-9986-4CA35242F944}" type="datetimeFigureOut">
              <a:rPr lang="en-US" smtClean="0"/>
              <a:t>11/12/2024</a:t>
            </a:fld>
            <a:endParaRPr lang="en-US"/>
          </a:p>
        </p:txBody>
      </p:sp>
      <p:sp>
        <p:nvSpPr>
          <p:cNvPr id="6" name="Footer Placeholder 5">
            <a:extLst>
              <a:ext uri="{FF2B5EF4-FFF2-40B4-BE49-F238E27FC236}">
                <a16:creationId xmlns:a16="http://schemas.microsoft.com/office/drawing/2014/main" id="{8BE6B9A0-5B1C-4F7B-828A-EF74E51478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2E99FB-C932-4165-A612-8B302D8F7229}"/>
              </a:ext>
            </a:extLst>
          </p:cNvPr>
          <p:cNvSpPr>
            <a:spLocks noGrp="1"/>
          </p:cNvSpPr>
          <p:nvPr>
            <p:ph type="sldNum" sz="quarter" idx="12"/>
          </p:nvPr>
        </p:nvSpPr>
        <p:spPr/>
        <p:txBody>
          <a:bodyPr/>
          <a:lstStyle/>
          <a:p>
            <a:fld id="{19590046-DA73-4BBF-84B5-C08E6F75191A}" type="slidenum">
              <a:rPr lang="en-US" smtClean="0"/>
              <a:t>‹#›</a:t>
            </a:fld>
            <a:endParaRPr lang="en-US"/>
          </a:p>
        </p:txBody>
      </p:sp>
    </p:spTree>
    <p:extLst>
      <p:ext uri="{BB962C8B-B14F-4D97-AF65-F5344CB8AC3E}">
        <p14:creationId xmlns:p14="http://schemas.microsoft.com/office/powerpoint/2010/main" val="388104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CE7638-D991-46E7-BF2C-67D1AC829628}"/>
              </a:ext>
            </a:extLst>
          </p:cNvPr>
          <p:cNvSpPr>
            <a:spLocks noGrp="1"/>
          </p:cNvSpPr>
          <p:nvPr>
            <p:ph type="title"/>
          </p:nvPr>
        </p:nvSpPr>
        <p:spPr>
          <a:xfrm>
            <a:off x="1028700" y="723900"/>
            <a:ext cx="10134600" cy="1288489"/>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CA7C6B9C-4923-4DAB-9748-D5CD289EB978}"/>
              </a:ext>
            </a:extLst>
          </p:cNvPr>
          <p:cNvSpPr>
            <a:spLocks noGrp="1"/>
          </p:cNvSpPr>
          <p:nvPr>
            <p:ph type="body" idx="1"/>
          </p:nvPr>
        </p:nvSpPr>
        <p:spPr>
          <a:xfrm>
            <a:off x="1028700" y="2161903"/>
            <a:ext cx="10134600" cy="396934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7578CF6-4B33-40E4-B881-5F4C568378E1}"/>
              </a:ext>
            </a:extLst>
          </p:cNvPr>
          <p:cNvSpPr>
            <a:spLocks noGrp="1"/>
          </p:cNvSpPr>
          <p:nvPr>
            <p:ph type="sldNum" sz="quarter" idx="4"/>
          </p:nvPr>
        </p:nvSpPr>
        <p:spPr>
          <a:xfrm>
            <a:off x="11394765" y="6245032"/>
            <a:ext cx="524491" cy="365125"/>
          </a:xfrm>
          <a:prstGeom prst="rect">
            <a:avLst/>
          </a:prstGeom>
        </p:spPr>
        <p:txBody>
          <a:bodyPr vert="horz" lIns="91440" tIns="45720" rIns="91440" bIns="45720" rtlCol="0" anchor="ctr"/>
          <a:lstStyle>
            <a:lvl1pPr algn="r">
              <a:defRPr sz="1050">
                <a:solidFill>
                  <a:schemeClr val="tx2"/>
                </a:solidFill>
              </a:defRPr>
            </a:lvl1pPr>
          </a:lstStyle>
          <a:p>
            <a:fld id="{19590046-DA73-4BBF-84B5-C08E6F75191A}" type="slidenum">
              <a:rPr lang="en-US" smtClean="0"/>
              <a:t>‹#›</a:t>
            </a:fld>
            <a:endParaRPr lang="en-US"/>
          </a:p>
        </p:txBody>
      </p:sp>
      <p:sp>
        <p:nvSpPr>
          <p:cNvPr id="4" name="Date Placeholder 3">
            <a:extLst>
              <a:ext uri="{FF2B5EF4-FFF2-40B4-BE49-F238E27FC236}">
                <a16:creationId xmlns:a16="http://schemas.microsoft.com/office/drawing/2014/main" id="{25AE857E-F564-4539-9984-10435B6140AC}"/>
              </a:ext>
            </a:extLst>
          </p:cNvPr>
          <p:cNvSpPr>
            <a:spLocks noGrp="1"/>
          </p:cNvSpPr>
          <p:nvPr>
            <p:ph type="dt" sz="half" idx="2"/>
          </p:nvPr>
        </p:nvSpPr>
        <p:spPr>
          <a:xfrm>
            <a:off x="354841" y="6245032"/>
            <a:ext cx="2659380" cy="365125"/>
          </a:xfrm>
          <a:prstGeom prst="rect">
            <a:avLst/>
          </a:prstGeom>
        </p:spPr>
        <p:txBody>
          <a:bodyPr vert="horz" lIns="91440" tIns="45720" rIns="91440" bIns="45720" rtlCol="0" anchor="ctr"/>
          <a:lstStyle>
            <a:lvl1pPr algn="l">
              <a:defRPr sz="1050">
                <a:solidFill>
                  <a:schemeClr val="tx2"/>
                </a:solidFill>
              </a:defRPr>
            </a:lvl1pPr>
          </a:lstStyle>
          <a:p>
            <a:fld id="{C485584D-7D79-4248-9986-4CA35242F944}" type="datetimeFigureOut">
              <a:rPr lang="en-US" smtClean="0"/>
              <a:t>11/12/2024</a:t>
            </a:fld>
            <a:endParaRPr lang="en-US"/>
          </a:p>
        </p:txBody>
      </p:sp>
      <p:sp>
        <p:nvSpPr>
          <p:cNvPr id="5" name="Footer Placeholder 4">
            <a:extLst>
              <a:ext uri="{FF2B5EF4-FFF2-40B4-BE49-F238E27FC236}">
                <a16:creationId xmlns:a16="http://schemas.microsoft.com/office/drawing/2014/main" id="{7D1EABEF-B998-4B11-A878-8F492F8E3983}"/>
              </a:ext>
            </a:extLst>
          </p:cNvPr>
          <p:cNvSpPr>
            <a:spLocks noGrp="1"/>
          </p:cNvSpPr>
          <p:nvPr>
            <p:ph type="ftr" sz="quarter" idx="3"/>
          </p:nvPr>
        </p:nvSpPr>
        <p:spPr>
          <a:xfrm>
            <a:off x="7279964" y="6245033"/>
            <a:ext cx="4112222" cy="365125"/>
          </a:xfrm>
          <a:prstGeom prst="rect">
            <a:avLst/>
          </a:prstGeom>
        </p:spPr>
        <p:txBody>
          <a:bodyPr vert="horz" lIns="91440" tIns="45720" rIns="91440" bIns="45720" rtlCol="0" anchor="ctr"/>
          <a:lstStyle>
            <a:lvl1pPr algn="r">
              <a:defRPr sz="1050">
                <a:solidFill>
                  <a:schemeClr val="tx2"/>
                </a:solidFill>
              </a:defRPr>
            </a:lvl1pPr>
          </a:lstStyle>
          <a:p>
            <a:endParaRPr lang="en-US"/>
          </a:p>
        </p:txBody>
      </p:sp>
      <p:sp>
        <p:nvSpPr>
          <p:cNvPr id="16" name="Freeform: Shape 15">
            <a:extLst>
              <a:ext uri="{FF2B5EF4-FFF2-40B4-BE49-F238E27FC236}">
                <a16:creationId xmlns:a16="http://schemas.microsoft.com/office/drawing/2014/main" id="{9EB54D17-3792-403D-9127-495845021D2B}"/>
              </a:ext>
            </a:extLst>
          </p:cNvPr>
          <p:cNvSpPr/>
          <p:nvPr/>
        </p:nvSpPr>
        <p:spPr>
          <a:xfrm>
            <a:off x="0" y="0"/>
            <a:ext cx="12192000" cy="6858000"/>
          </a:xfrm>
          <a:custGeom>
            <a:avLst/>
            <a:gdLst>
              <a:gd name="connsiteX0" fmla="*/ 160920 w 12192000"/>
              <a:gd name="connsiteY0" fmla="*/ 157606 h 6858000"/>
              <a:gd name="connsiteX1" fmla="*/ 160920 w 12192000"/>
              <a:gd name="connsiteY1" fmla="*/ 6700394 h 6858000"/>
              <a:gd name="connsiteX2" fmla="*/ 12031081 w 12192000"/>
              <a:gd name="connsiteY2" fmla="*/ 6700394 h 6858000"/>
              <a:gd name="connsiteX3" fmla="*/ 12031081 w 12192000"/>
              <a:gd name="connsiteY3" fmla="*/ 157606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160920" y="157606"/>
                </a:moveTo>
                <a:lnTo>
                  <a:pt x="160920" y="6700394"/>
                </a:lnTo>
                <a:lnTo>
                  <a:pt x="12031081" y="6700394"/>
                </a:lnTo>
                <a:lnTo>
                  <a:pt x="12031081" y="157606"/>
                </a:lnTo>
                <a:close/>
                <a:moveTo>
                  <a:pt x="0" y="0"/>
                </a:moveTo>
                <a:lnTo>
                  <a:pt x="12192000" y="0"/>
                </a:lnTo>
                <a:lnTo>
                  <a:pt x="12192000"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100829"/>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0" r:id="rId6"/>
    <p:sldLayoutId id="2147483706" r:id="rId7"/>
    <p:sldLayoutId id="2147483707" r:id="rId8"/>
    <p:sldLayoutId id="2147483708" r:id="rId9"/>
    <p:sldLayoutId id="2147483709" r:id="rId10"/>
    <p:sldLayoutId id="2147483711" r:id="rId11"/>
  </p:sldLayoutIdLst>
  <p:txStyles>
    <p:titleStyle>
      <a:lvl1pPr algn="l" defTabSz="914400" rtl="0" eaLnBrk="1" latinLnBrk="0" hangingPunct="1">
        <a:lnSpc>
          <a:spcPct val="110000"/>
        </a:lnSpc>
        <a:spcBef>
          <a:spcPct val="0"/>
        </a:spcBef>
        <a:buNone/>
        <a:defRPr sz="3200" kern="1200" cap="none" baseline="0">
          <a:solidFill>
            <a:schemeClr val="tx2"/>
          </a:solidFill>
          <a:latin typeface="+mj-lt"/>
          <a:ea typeface="+mj-ea"/>
          <a:cs typeface="+mj-cs"/>
        </a:defRPr>
      </a:lvl1pPr>
    </p:titleStyle>
    <p:bodyStyle>
      <a:lvl1pPr marL="0" indent="0" algn="l" defTabSz="914400" rtl="0" eaLnBrk="1" latinLnBrk="0" hangingPunct="1">
        <a:lnSpc>
          <a:spcPct val="110000"/>
        </a:lnSpc>
        <a:spcBef>
          <a:spcPts val="1000"/>
        </a:spcBef>
        <a:buFontTx/>
        <a:buNone/>
        <a:defRPr sz="2000" kern="1200">
          <a:solidFill>
            <a:schemeClr val="tx2"/>
          </a:solidFill>
          <a:latin typeface="+mn-lt"/>
          <a:ea typeface="+mn-ea"/>
          <a:cs typeface="+mn-cs"/>
        </a:defRPr>
      </a:lvl1pPr>
      <a:lvl2pPr marL="274320" indent="-228600" algn="l" defTabSz="914400" rtl="0" eaLnBrk="1" latinLnBrk="0" hangingPunct="1">
        <a:lnSpc>
          <a:spcPct val="110000"/>
        </a:lnSpc>
        <a:spcBef>
          <a:spcPts val="500"/>
        </a:spcBef>
        <a:buSzPct val="85000"/>
        <a:buFont typeface="Arial" panose="020B0604020202020204" pitchFamily="34" charset="0"/>
        <a:buChar char="•"/>
        <a:defRPr sz="1800" kern="1200">
          <a:solidFill>
            <a:schemeClr val="tx2"/>
          </a:solidFill>
          <a:latin typeface="+mn-lt"/>
          <a:ea typeface="+mn-ea"/>
          <a:cs typeface="+mn-cs"/>
        </a:defRPr>
      </a:lvl2pPr>
      <a:lvl3pPr marL="274320" indent="0" algn="l" defTabSz="914400" rtl="0" eaLnBrk="1" latinLnBrk="0" hangingPunct="1">
        <a:lnSpc>
          <a:spcPct val="110000"/>
        </a:lnSpc>
        <a:spcBef>
          <a:spcPts val="500"/>
        </a:spcBef>
        <a:buFontTx/>
        <a:buNone/>
        <a:defRPr sz="1600" kern="1200">
          <a:solidFill>
            <a:schemeClr val="tx2"/>
          </a:solidFill>
          <a:latin typeface="+mn-lt"/>
          <a:ea typeface="+mn-ea"/>
          <a:cs typeface="+mn-cs"/>
        </a:defRPr>
      </a:lvl3pPr>
      <a:lvl4pPr marL="548640" indent="-228600" algn="l" defTabSz="914400"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4pPr>
      <a:lvl5pPr marL="54864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ergiostrou@unipi.gr"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DD8EACB7-D372-470B-B76E-A829D0031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5">
            <a:extLst>
              <a:ext uri="{FF2B5EF4-FFF2-40B4-BE49-F238E27FC236}">
                <a16:creationId xmlns:a16="http://schemas.microsoft.com/office/drawing/2014/main" id="{C7EA4B13-46D3-41EE-95DA-7B2100DE9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24700" y="1028700"/>
            <a:ext cx="4038600" cy="4841072"/>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063E1873-E6CB-1D47-80E6-36C718EE5A26}"/>
              </a:ext>
            </a:extLst>
          </p:cNvPr>
          <p:cNvSpPr>
            <a:spLocks noGrp="1"/>
          </p:cNvSpPr>
          <p:nvPr>
            <p:ph type="ctrTitle"/>
          </p:nvPr>
        </p:nvSpPr>
        <p:spPr>
          <a:xfrm>
            <a:off x="7502924" y="1398850"/>
            <a:ext cx="3282152" cy="2030150"/>
          </a:xfrm>
        </p:spPr>
        <p:txBody>
          <a:bodyPr>
            <a:normAutofit/>
          </a:bodyPr>
          <a:lstStyle/>
          <a:p>
            <a:r>
              <a:rPr lang="el-GR"/>
              <a:t>Διοικητική της Διανομής</a:t>
            </a:r>
            <a:endParaRPr lang="en-US" dirty="0"/>
          </a:p>
        </p:txBody>
      </p:sp>
      <p:sp>
        <p:nvSpPr>
          <p:cNvPr id="3" name="Υπότιτλος 2">
            <a:extLst>
              <a:ext uri="{FF2B5EF4-FFF2-40B4-BE49-F238E27FC236}">
                <a16:creationId xmlns:a16="http://schemas.microsoft.com/office/drawing/2014/main" id="{92740E31-2946-2E83-DC1D-EEB363C80BA3}"/>
              </a:ext>
            </a:extLst>
          </p:cNvPr>
          <p:cNvSpPr>
            <a:spLocks noGrp="1"/>
          </p:cNvSpPr>
          <p:nvPr>
            <p:ph type="subTitle" idx="1"/>
          </p:nvPr>
        </p:nvSpPr>
        <p:spPr>
          <a:xfrm>
            <a:off x="7569536" y="3712101"/>
            <a:ext cx="3148928" cy="732541"/>
          </a:xfrm>
        </p:spPr>
        <p:txBody>
          <a:bodyPr>
            <a:normAutofit/>
          </a:bodyPr>
          <a:lstStyle/>
          <a:p>
            <a:r>
              <a:rPr lang="el-GR" dirty="0"/>
              <a:t>Δρ. </a:t>
            </a:r>
            <a:r>
              <a:rPr lang="el-GR" dirty="0" err="1"/>
              <a:t>Στρουμπούλης</a:t>
            </a:r>
            <a:r>
              <a:rPr lang="el-GR" dirty="0"/>
              <a:t> Αστέριος</a:t>
            </a:r>
            <a:endParaRPr lang="en-US" dirty="0"/>
          </a:p>
        </p:txBody>
      </p:sp>
      <p:pic>
        <p:nvPicPr>
          <p:cNvPr id="19" name="Picture 3">
            <a:extLst>
              <a:ext uri="{FF2B5EF4-FFF2-40B4-BE49-F238E27FC236}">
                <a16:creationId xmlns:a16="http://schemas.microsoft.com/office/drawing/2014/main" id="{8814C5C0-9AFE-9E7E-A4DB-5D5C98B2B5F2}"/>
              </a:ext>
            </a:extLst>
          </p:cNvPr>
          <p:cNvPicPr>
            <a:picLocks noChangeAspect="1"/>
          </p:cNvPicPr>
          <p:nvPr/>
        </p:nvPicPr>
        <p:blipFill>
          <a:blip r:embed="rId2"/>
          <a:srcRect l="5614" r="35052" b="-1"/>
          <a:stretch/>
        </p:blipFill>
        <p:spPr>
          <a:xfrm>
            <a:off x="20" y="10"/>
            <a:ext cx="6095980" cy="6857989"/>
          </a:xfrm>
          <a:prstGeom prst="rect">
            <a:avLst/>
          </a:prstGeom>
        </p:spPr>
      </p:pic>
      <p:grpSp>
        <p:nvGrpSpPr>
          <p:cNvPr id="13" name="Group 12">
            <a:extLst>
              <a:ext uri="{FF2B5EF4-FFF2-40B4-BE49-F238E27FC236}">
                <a16:creationId xmlns:a16="http://schemas.microsoft.com/office/drawing/2014/main" id="{DCEEEBE1-DC7B-4168-90C6-DB88876E30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710258" y="4550150"/>
            <a:ext cx="867485" cy="115439"/>
            <a:chOff x="8910933" y="1861308"/>
            <a:chExt cx="867485" cy="115439"/>
          </a:xfrm>
        </p:grpSpPr>
        <p:sp>
          <p:nvSpPr>
            <p:cNvPr id="14" name="Rectangle 13">
              <a:extLst>
                <a:ext uri="{FF2B5EF4-FFF2-40B4-BE49-F238E27FC236}">
                  <a16:creationId xmlns:a16="http://schemas.microsoft.com/office/drawing/2014/main" id="{43418E74-781F-419C-8C63-91C14AF8D8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9B0F0D1C-98D5-4C46-961A-0E36168C317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3E9C99B-47BB-461B-AEDE-0B227C5B258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5" name="Υπότιτλος 2">
            <a:extLst>
              <a:ext uri="{FF2B5EF4-FFF2-40B4-BE49-F238E27FC236}">
                <a16:creationId xmlns:a16="http://schemas.microsoft.com/office/drawing/2014/main" id="{943F0784-C830-D192-F9E8-53F231FD80B4}"/>
              </a:ext>
            </a:extLst>
          </p:cNvPr>
          <p:cNvSpPr txBox="1">
            <a:spLocks/>
          </p:cNvSpPr>
          <p:nvPr/>
        </p:nvSpPr>
        <p:spPr>
          <a:xfrm>
            <a:off x="7124700" y="5829300"/>
            <a:ext cx="4038600" cy="894771"/>
          </a:xfrm>
          <a:prstGeom prst="rect">
            <a:avLst/>
          </a:prstGeom>
        </p:spPr>
        <p:txBody>
          <a:bodyPr vert="horz" lIns="91440" tIns="45720" rIns="91440" bIns="45720" rtlCol="0">
            <a:normAutofit/>
          </a:bodyPr>
          <a:lstStyle>
            <a:lvl1pPr marL="0" indent="0" algn="ctr" defTabSz="914400" rtl="0" eaLnBrk="1" latinLnBrk="0" hangingPunct="1">
              <a:lnSpc>
                <a:spcPct val="100000"/>
              </a:lnSpc>
              <a:spcBef>
                <a:spcPts val="1000"/>
              </a:spcBef>
              <a:buFontTx/>
              <a:buNone/>
              <a:defRPr sz="2000" kern="1200">
                <a:solidFill>
                  <a:schemeClr val="tx2"/>
                </a:solidFill>
                <a:latin typeface="+mn-lt"/>
                <a:ea typeface="+mn-ea"/>
                <a:cs typeface="+mn-cs"/>
              </a:defRPr>
            </a:lvl1pPr>
            <a:lvl2pPr marL="457200" indent="0" algn="ctr" defTabSz="914400" rtl="0" eaLnBrk="1" latinLnBrk="0" hangingPunct="1">
              <a:lnSpc>
                <a:spcPct val="110000"/>
              </a:lnSpc>
              <a:spcBef>
                <a:spcPts val="500"/>
              </a:spcBef>
              <a:buSzPct val="85000"/>
              <a:buFont typeface="Arial" panose="020B0604020202020204" pitchFamily="34" charset="0"/>
              <a:buNone/>
              <a:defRPr sz="2000" kern="1200">
                <a:solidFill>
                  <a:schemeClr val="tx2"/>
                </a:solidFill>
                <a:latin typeface="+mn-lt"/>
                <a:ea typeface="+mn-ea"/>
                <a:cs typeface="+mn-cs"/>
              </a:defRPr>
            </a:lvl2pPr>
            <a:lvl3pPr marL="914400" indent="0" algn="ctr" defTabSz="914400" rtl="0" eaLnBrk="1" latinLnBrk="0" hangingPunct="1">
              <a:lnSpc>
                <a:spcPct val="110000"/>
              </a:lnSpc>
              <a:spcBef>
                <a:spcPts val="500"/>
              </a:spcBef>
              <a:buFontTx/>
              <a:buNone/>
              <a:defRPr sz="1800" kern="1200">
                <a:solidFill>
                  <a:schemeClr val="tx2"/>
                </a:solidFill>
                <a:latin typeface="+mn-lt"/>
                <a:ea typeface="+mn-ea"/>
                <a:cs typeface="+mn-cs"/>
              </a:defRPr>
            </a:lvl3pPr>
            <a:lvl4pPr marL="1371600" indent="0" algn="ctr" defTabSz="914400" rtl="0" eaLnBrk="1" latinLnBrk="0" hangingPunct="1">
              <a:lnSpc>
                <a:spcPct val="110000"/>
              </a:lnSpc>
              <a:spcBef>
                <a:spcPts val="500"/>
              </a:spcBef>
              <a:buFont typeface="Arial" panose="020B0604020202020204" pitchFamily="34" charset="0"/>
              <a:buNone/>
              <a:defRPr sz="1600" kern="1200">
                <a:solidFill>
                  <a:schemeClr val="tx2"/>
                </a:solidFill>
                <a:latin typeface="+mn-lt"/>
                <a:ea typeface="+mn-ea"/>
                <a:cs typeface="+mn-cs"/>
              </a:defRPr>
            </a:lvl4pPr>
            <a:lvl5pPr marL="1828800" indent="0" algn="ctr" defTabSz="914400" rtl="0" eaLnBrk="1" latinLnBrk="0" hangingPunct="1">
              <a:lnSpc>
                <a:spcPct val="110000"/>
              </a:lnSpc>
              <a:spcBef>
                <a:spcPts val="500"/>
              </a:spcBef>
              <a:buFontTx/>
              <a:buNone/>
              <a:defRPr sz="1600" kern="1200">
                <a:solidFill>
                  <a:schemeClr val="tx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hlinkClick r:id="rId3"/>
              </a:rPr>
              <a:t>stergiostrou@unipi.gr</a:t>
            </a:r>
            <a:endParaRPr lang="en-US" dirty="0"/>
          </a:p>
          <a:p>
            <a:r>
              <a:rPr lang="en-US" sz="1800" dirty="0"/>
              <a:t>linkedin.com/in/asteriostrou/</a:t>
            </a:r>
          </a:p>
        </p:txBody>
      </p:sp>
    </p:spTree>
    <p:extLst>
      <p:ext uri="{BB962C8B-B14F-4D97-AF65-F5344CB8AC3E}">
        <p14:creationId xmlns:p14="http://schemas.microsoft.com/office/powerpoint/2010/main" val="3396941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D3B3C7E-BC2D-4436-8B03-AC421FA66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79B5D0C1-066E-4C02-A6B8-59FAE4A197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0546"/>
            <a:ext cx="867485" cy="115439"/>
            <a:chOff x="8910933" y="1861308"/>
            <a:chExt cx="867485" cy="115439"/>
          </a:xfrm>
        </p:grpSpPr>
        <p:sp>
          <p:nvSpPr>
            <p:cNvPr id="10" name="Rectangle 9">
              <a:extLst>
                <a:ext uri="{FF2B5EF4-FFF2-40B4-BE49-F238E27FC236}">
                  <a16:creationId xmlns:a16="http://schemas.microsoft.com/office/drawing/2014/main" id="{D4386904-AFDC-449E-8D1B-906B305EB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1" name="Straight Connector 10">
              <a:extLst>
                <a:ext uri="{FF2B5EF4-FFF2-40B4-BE49-F238E27FC236}">
                  <a16:creationId xmlns:a16="http://schemas.microsoft.com/office/drawing/2014/main" id="{F70778F2-11E8-428C-8324-479CA9D6FE9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A0BE89E-CB2D-48BA-A8D2-533FAAAA725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useBgFill="1">
        <p:nvSpPr>
          <p:cNvPr id="14" name="Rectangle 13">
            <a:extLst>
              <a:ext uri="{FF2B5EF4-FFF2-40B4-BE49-F238E27FC236}">
                <a16:creationId xmlns:a16="http://schemas.microsoft.com/office/drawing/2014/main" id="{DD8EACB7-D372-470B-B76E-A829D0031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5">
            <a:extLst>
              <a:ext uri="{FF2B5EF4-FFF2-40B4-BE49-F238E27FC236}">
                <a16:creationId xmlns:a16="http://schemas.microsoft.com/office/drawing/2014/main" id="{FDCD62BB-F134-412E-AF5B-602B04458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5679" y="750337"/>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54D76F-AD4B-F4BD-0077-AF34FB0595EE}"/>
              </a:ext>
            </a:extLst>
          </p:cNvPr>
          <p:cNvSpPr>
            <a:spLocks noGrp="1"/>
          </p:cNvSpPr>
          <p:nvPr>
            <p:ph type="title"/>
          </p:nvPr>
        </p:nvSpPr>
        <p:spPr>
          <a:xfrm>
            <a:off x="4130340" y="1066800"/>
            <a:ext cx="3931320" cy="2267193"/>
          </a:xfrm>
        </p:spPr>
        <p:txBody>
          <a:bodyPr vert="horz" lIns="91440" tIns="45720" rIns="91440" bIns="45720" rtlCol="0" anchor="b">
            <a:normAutofit/>
          </a:bodyPr>
          <a:lstStyle/>
          <a:p>
            <a:pPr algn="ctr"/>
            <a:r>
              <a:rPr lang="el-GR" sz="2800" cap="all" spc="390" dirty="0"/>
              <a:t>ΔΙΑΦΟΡΕΣ</a:t>
            </a:r>
            <a:endParaRPr lang="en-US" sz="2800" kern="1200" cap="all" spc="390" baseline="0" dirty="0">
              <a:solidFill>
                <a:schemeClr val="tx2"/>
              </a:solidFill>
              <a:latin typeface="+mj-lt"/>
              <a:ea typeface="+mj-ea"/>
              <a:cs typeface="+mj-cs"/>
            </a:endParaRPr>
          </a:p>
        </p:txBody>
      </p:sp>
      <p:grpSp>
        <p:nvGrpSpPr>
          <p:cNvPr id="18" name="Group 17">
            <a:extLst>
              <a:ext uri="{FF2B5EF4-FFF2-40B4-BE49-F238E27FC236}">
                <a16:creationId xmlns:a16="http://schemas.microsoft.com/office/drawing/2014/main" id="{F1732D3A-CFF0-45BE-AD79-F83D0272C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3851234"/>
            <a:ext cx="867485" cy="115439"/>
            <a:chOff x="8910933" y="1861308"/>
            <a:chExt cx="867485" cy="115439"/>
          </a:xfrm>
        </p:grpSpPr>
        <p:sp>
          <p:nvSpPr>
            <p:cNvPr id="19" name="Rectangle 18">
              <a:extLst>
                <a:ext uri="{FF2B5EF4-FFF2-40B4-BE49-F238E27FC236}">
                  <a16:creationId xmlns:a16="http://schemas.microsoft.com/office/drawing/2014/main" id="{C892F72C-7FB6-49C8-A402-D5DC42DB67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FC92C2E1-605F-49BD-8AC8-DC52B3015E3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8BE2E0F-EE6D-4748-AB8F-724D0DDC6E0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7636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16:creationId xmlns:a16="http://schemas.microsoft.com/office/drawing/2014/main" id="{6C46E678-C4B6-63C2-A74A-B3E7BD57060F}"/>
              </a:ext>
            </a:extLst>
          </p:cNvPr>
          <p:cNvGraphicFramePr>
            <a:graphicFrameLocks noGrp="1"/>
          </p:cNvGraphicFramePr>
          <p:nvPr>
            <p:extLst>
              <p:ext uri="{D42A27DB-BD31-4B8C-83A1-F6EECF244321}">
                <p14:modId xmlns:p14="http://schemas.microsoft.com/office/powerpoint/2010/main" val="233473714"/>
              </p:ext>
            </p:extLst>
          </p:nvPr>
        </p:nvGraphicFramePr>
        <p:xfrm>
          <a:off x="1990627" y="1920712"/>
          <a:ext cx="8210746" cy="3016576"/>
        </p:xfrm>
        <a:graphic>
          <a:graphicData uri="http://schemas.openxmlformats.org/drawingml/2006/table">
            <a:tbl>
              <a:tblPr firstRow="1" firstCol="1" bandRow="1">
                <a:tableStyleId>{10A1B5D5-9B99-4C35-A422-299274C87663}</a:tableStyleId>
              </a:tblPr>
              <a:tblGrid>
                <a:gridCol w="4105373">
                  <a:extLst>
                    <a:ext uri="{9D8B030D-6E8A-4147-A177-3AD203B41FA5}">
                      <a16:colId xmlns:a16="http://schemas.microsoft.com/office/drawing/2014/main" val="3335453433"/>
                    </a:ext>
                  </a:extLst>
                </a:gridCol>
                <a:gridCol w="4105373">
                  <a:extLst>
                    <a:ext uri="{9D8B030D-6E8A-4147-A177-3AD203B41FA5}">
                      <a16:colId xmlns:a16="http://schemas.microsoft.com/office/drawing/2014/main" val="3611538134"/>
                    </a:ext>
                  </a:extLst>
                </a:gridCol>
              </a:tblGrid>
              <a:tr h="490303">
                <a:tc>
                  <a:txBody>
                    <a:bodyPr/>
                    <a:lstStyle/>
                    <a:p>
                      <a:pPr algn="ctr">
                        <a:lnSpc>
                          <a:spcPct val="115000"/>
                        </a:lnSpc>
                        <a:spcAft>
                          <a:spcPts val="800"/>
                        </a:spcAft>
                      </a:pPr>
                      <a:r>
                        <a:rPr lang="en-US" sz="2000" kern="0" dirty="0" err="1">
                          <a:effectLst/>
                        </a:rPr>
                        <a:t>Δίκτυ</a:t>
                      </a:r>
                      <a:r>
                        <a:rPr lang="en-US" sz="2000" kern="0" dirty="0">
                          <a:effectLst/>
                        </a:rPr>
                        <a:t>α Διανομής</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ctr">
                        <a:lnSpc>
                          <a:spcPct val="115000"/>
                        </a:lnSpc>
                        <a:spcAft>
                          <a:spcPts val="800"/>
                        </a:spcAft>
                      </a:pPr>
                      <a:r>
                        <a:rPr lang="en-US" sz="2000" kern="0">
                          <a:effectLst/>
                        </a:rPr>
                        <a:t>Κανάλια Μάρκετινγκ</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2054844007"/>
                  </a:ext>
                </a:extLst>
              </a:tr>
              <a:tr h="842091">
                <a:tc>
                  <a:txBody>
                    <a:bodyPr/>
                    <a:lstStyle/>
                    <a:p>
                      <a:pPr>
                        <a:lnSpc>
                          <a:spcPct val="115000"/>
                        </a:lnSpc>
                        <a:spcAft>
                          <a:spcPts val="800"/>
                        </a:spcAft>
                      </a:pPr>
                      <a:r>
                        <a:rPr lang="el-GR" sz="1400" b="0" kern="0" dirty="0">
                          <a:effectLst/>
                        </a:rPr>
                        <a:t>Εστιάζονται στη φυσική μεταφορά και διάθεση του προϊόντος</a:t>
                      </a:r>
                      <a:endParaRPr lang="en-US" sz="2000" b="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tc>
                <a:tc>
                  <a:txBody>
                    <a:bodyPr/>
                    <a:lstStyle/>
                    <a:p>
                      <a:pPr>
                        <a:lnSpc>
                          <a:spcPct val="115000"/>
                        </a:lnSpc>
                        <a:spcAft>
                          <a:spcPts val="800"/>
                        </a:spcAft>
                      </a:pPr>
                      <a:r>
                        <a:rPr lang="el-GR" sz="1400" kern="0" dirty="0">
                          <a:effectLst/>
                        </a:rPr>
                        <a:t>Εστιάζονται στην επικοινωνία και προώθηση του προϊόντος</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830329899"/>
                  </a:ext>
                </a:extLst>
              </a:tr>
              <a:tr h="842091">
                <a:tc>
                  <a:txBody>
                    <a:bodyPr/>
                    <a:lstStyle/>
                    <a:p>
                      <a:pPr>
                        <a:lnSpc>
                          <a:spcPct val="115000"/>
                        </a:lnSpc>
                        <a:spcAft>
                          <a:spcPts val="800"/>
                        </a:spcAft>
                      </a:pPr>
                      <a:r>
                        <a:rPr lang="el-GR" sz="1400" b="0" kern="0">
                          <a:effectLst/>
                        </a:rPr>
                        <a:t>Συμβάλλουν στην εξασφάλιση της διαθεσιμότητας και της πρόσβασης</a:t>
                      </a:r>
                      <a:endParaRPr lang="en-US" sz="2000" b="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tc>
                <a:tc>
                  <a:txBody>
                    <a:bodyPr/>
                    <a:lstStyle/>
                    <a:p>
                      <a:pPr>
                        <a:lnSpc>
                          <a:spcPct val="115000"/>
                        </a:lnSpc>
                        <a:spcAft>
                          <a:spcPts val="800"/>
                        </a:spcAft>
                      </a:pPr>
                      <a:r>
                        <a:rPr lang="el-GR" sz="1400" kern="0">
                          <a:effectLst/>
                        </a:rPr>
                        <a:t>Συμβάλλουν στην αύξηση της ζήτησης και των πωλήσεων</a:t>
                      </a:r>
                      <a:endParaRPr lang="en-US" sz="2000" kern="10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58757613"/>
                  </a:ext>
                </a:extLst>
              </a:tr>
              <a:tr h="842091">
                <a:tc>
                  <a:txBody>
                    <a:bodyPr/>
                    <a:lstStyle/>
                    <a:p>
                      <a:pPr>
                        <a:lnSpc>
                          <a:spcPct val="115000"/>
                        </a:lnSpc>
                        <a:spcAft>
                          <a:spcPts val="800"/>
                        </a:spcAft>
                      </a:pPr>
                      <a:r>
                        <a:rPr lang="el-GR" sz="1400" b="0" kern="0" dirty="0">
                          <a:effectLst/>
                        </a:rPr>
                        <a:t>Αφορούν τον τρόπο με τον οποίο το προϊόν φτάνει στον καταναλωτή</a:t>
                      </a:r>
                      <a:endParaRPr lang="en-US" sz="2000" b="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tc>
                <a:tc>
                  <a:txBody>
                    <a:bodyPr/>
                    <a:lstStyle/>
                    <a:p>
                      <a:pPr>
                        <a:lnSpc>
                          <a:spcPct val="115000"/>
                        </a:lnSpc>
                        <a:spcAft>
                          <a:spcPts val="800"/>
                        </a:spcAft>
                      </a:pPr>
                      <a:r>
                        <a:rPr lang="el-GR" sz="1400" kern="0" dirty="0">
                          <a:effectLst/>
                        </a:rPr>
                        <a:t>Αφορούν τον τρόπο με τον οποίο ενημερώνεται ο καταναλωτής</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1529150837"/>
                  </a:ext>
                </a:extLst>
              </a:tr>
            </a:tbl>
          </a:graphicData>
        </a:graphic>
      </p:graphicFrame>
    </p:spTree>
    <p:extLst>
      <p:ext uri="{BB962C8B-B14F-4D97-AF65-F5344CB8AC3E}">
        <p14:creationId xmlns:p14="http://schemas.microsoft.com/office/powerpoint/2010/main" val="4281967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8">
            <a:extLst>
              <a:ext uri="{FF2B5EF4-FFF2-40B4-BE49-F238E27FC236}">
                <a16:creationId xmlns:a16="http://schemas.microsoft.com/office/drawing/2014/main" id="{9D3B3C7E-BC2D-4436-8B03-AC421FA66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10">
            <a:extLst>
              <a:ext uri="{FF2B5EF4-FFF2-40B4-BE49-F238E27FC236}">
                <a16:creationId xmlns:a16="http://schemas.microsoft.com/office/drawing/2014/main" id="{79B5D0C1-066E-4C02-A6B8-59FAE4A197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0546"/>
            <a:ext cx="867485" cy="115439"/>
            <a:chOff x="8910933" y="1861308"/>
            <a:chExt cx="867485" cy="115439"/>
          </a:xfrm>
        </p:grpSpPr>
        <p:sp>
          <p:nvSpPr>
            <p:cNvPr id="27" name="Rectangle 11">
              <a:extLst>
                <a:ext uri="{FF2B5EF4-FFF2-40B4-BE49-F238E27FC236}">
                  <a16:creationId xmlns:a16="http://schemas.microsoft.com/office/drawing/2014/main" id="{D4386904-AFDC-449E-8D1B-906B305EB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3" name="Straight Connector 12">
              <a:extLst>
                <a:ext uri="{FF2B5EF4-FFF2-40B4-BE49-F238E27FC236}">
                  <a16:creationId xmlns:a16="http://schemas.microsoft.com/office/drawing/2014/main" id="{F70778F2-11E8-428C-8324-479CA9D6FE9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0BE89E-CB2D-48BA-A8D2-533FAAAA725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useBgFill="1">
        <p:nvSpPr>
          <p:cNvPr id="28" name="Rectangle 15">
            <a:extLst>
              <a:ext uri="{FF2B5EF4-FFF2-40B4-BE49-F238E27FC236}">
                <a16:creationId xmlns:a16="http://schemas.microsoft.com/office/drawing/2014/main" id="{4905C695-F54E-4EF8-8AEF-811D460E7A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7">
            <a:extLst>
              <a:ext uri="{FF2B5EF4-FFF2-40B4-BE49-F238E27FC236}">
                <a16:creationId xmlns:a16="http://schemas.microsoft.com/office/drawing/2014/main" id="{485CD2A3-2099-476E-9A85-55DC735FA2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4705" y="15902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Τίτλος 3">
            <a:extLst>
              <a:ext uri="{FF2B5EF4-FFF2-40B4-BE49-F238E27FC236}">
                <a16:creationId xmlns:a16="http://schemas.microsoft.com/office/drawing/2014/main" id="{2F1176C5-F5C7-2326-F31F-35753F58FB38}"/>
              </a:ext>
            </a:extLst>
          </p:cNvPr>
          <p:cNvSpPr>
            <a:spLocks noGrp="1"/>
          </p:cNvSpPr>
          <p:nvPr>
            <p:ph type="title"/>
          </p:nvPr>
        </p:nvSpPr>
        <p:spPr>
          <a:xfrm>
            <a:off x="2342270" y="1188720"/>
            <a:ext cx="7512147" cy="1955405"/>
          </a:xfrm>
        </p:spPr>
        <p:txBody>
          <a:bodyPr vert="horz" lIns="91440" tIns="45720" rIns="91440" bIns="45720" rtlCol="0" anchor="b">
            <a:normAutofit/>
          </a:bodyPr>
          <a:lstStyle/>
          <a:p>
            <a:pPr algn="ctr"/>
            <a:r>
              <a:rPr lang="en-US" sz="2800" kern="1200" cap="all" spc="390" baseline="0" dirty="0" err="1">
                <a:solidFill>
                  <a:schemeClr val="tx2"/>
                </a:solidFill>
                <a:latin typeface="+mj-lt"/>
                <a:ea typeface="+mj-ea"/>
                <a:cs typeface="+mj-cs"/>
              </a:rPr>
              <a:t>Τέλος</a:t>
            </a:r>
            <a:r>
              <a:rPr lang="en-US" sz="2800" kern="1200" cap="all" spc="390" baseline="0" dirty="0">
                <a:solidFill>
                  <a:schemeClr val="tx2"/>
                </a:solidFill>
                <a:latin typeface="+mj-lt"/>
                <a:ea typeface="+mj-ea"/>
                <a:cs typeface="+mj-cs"/>
              </a:rPr>
              <a:t> </a:t>
            </a:r>
            <a:r>
              <a:rPr lang="en-US" sz="2800" kern="1200" cap="all" spc="390" baseline="0" dirty="0" err="1">
                <a:solidFill>
                  <a:schemeClr val="tx2"/>
                </a:solidFill>
                <a:latin typeface="+mj-lt"/>
                <a:ea typeface="+mj-ea"/>
                <a:cs typeface="+mj-cs"/>
              </a:rPr>
              <a:t>διάλεξης</a:t>
            </a:r>
            <a:endParaRPr lang="en-US" sz="2800" kern="1200" cap="all" spc="390" baseline="0" dirty="0">
              <a:solidFill>
                <a:schemeClr val="tx2"/>
              </a:solidFill>
              <a:latin typeface="+mj-lt"/>
              <a:ea typeface="+mj-ea"/>
              <a:cs typeface="+mj-cs"/>
            </a:endParaRPr>
          </a:p>
        </p:txBody>
      </p:sp>
      <p:grpSp>
        <p:nvGrpSpPr>
          <p:cNvPr id="30" name="Group 19">
            <a:extLst>
              <a:ext uri="{FF2B5EF4-FFF2-40B4-BE49-F238E27FC236}">
                <a16:creationId xmlns:a16="http://schemas.microsoft.com/office/drawing/2014/main" id="{E92979E8-2E86-433E-A7E4-5F102E45A8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1463"/>
            <a:ext cx="867485" cy="115439"/>
            <a:chOff x="8910933" y="1861308"/>
            <a:chExt cx="867485" cy="115439"/>
          </a:xfrm>
        </p:grpSpPr>
        <p:sp>
          <p:nvSpPr>
            <p:cNvPr id="31" name="Rectangle 20">
              <a:extLst>
                <a:ext uri="{FF2B5EF4-FFF2-40B4-BE49-F238E27FC236}">
                  <a16:creationId xmlns:a16="http://schemas.microsoft.com/office/drawing/2014/main" id="{CDDEF0D5-EF9F-43D4-BF40-27A3121E02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22" name="Straight Connector 21">
              <a:extLst>
                <a:ext uri="{FF2B5EF4-FFF2-40B4-BE49-F238E27FC236}">
                  <a16:creationId xmlns:a16="http://schemas.microsoft.com/office/drawing/2014/main" id="{71438B34-2B34-4614-B3B4-D099271503B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C691BDB-93D3-4721-903C-45DD9590F11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675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D3B3C7E-BC2D-4436-8B03-AC421FA66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79B5D0C1-066E-4C02-A6B8-59FAE4A197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0546"/>
            <a:ext cx="867485" cy="115439"/>
            <a:chOff x="8910933" y="1861308"/>
            <a:chExt cx="867485" cy="115439"/>
          </a:xfrm>
        </p:grpSpPr>
        <p:sp>
          <p:nvSpPr>
            <p:cNvPr id="12" name="Rectangle 11">
              <a:extLst>
                <a:ext uri="{FF2B5EF4-FFF2-40B4-BE49-F238E27FC236}">
                  <a16:creationId xmlns:a16="http://schemas.microsoft.com/office/drawing/2014/main" id="{D4386904-AFDC-449E-8D1B-906B305EB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3" name="Straight Connector 12">
              <a:extLst>
                <a:ext uri="{FF2B5EF4-FFF2-40B4-BE49-F238E27FC236}">
                  <a16:creationId xmlns:a16="http://schemas.microsoft.com/office/drawing/2014/main" id="{F70778F2-11E8-428C-8324-479CA9D6FE9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0BE89E-CB2D-48BA-A8D2-533FAAAA725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useBgFill="1">
        <p:nvSpPr>
          <p:cNvPr id="16" name="Rectangle 15">
            <a:extLst>
              <a:ext uri="{FF2B5EF4-FFF2-40B4-BE49-F238E27FC236}">
                <a16:creationId xmlns:a16="http://schemas.microsoft.com/office/drawing/2014/main" id="{DD8EACB7-D372-470B-B76E-A829D0031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5">
            <a:extLst>
              <a:ext uri="{FF2B5EF4-FFF2-40B4-BE49-F238E27FC236}">
                <a16:creationId xmlns:a16="http://schemas.microsoft.com/office/drawing/2014/main" id="{FDCD62BB-F134-412E-AF5B-602B04458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5679" y="750337"/>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Τίτλος 3">
            <a:extLst>
              <a:ext uri="{FF2B5EF4-FFF2-40B4-BE49-F238E27FC236}">
                <a16:creationId xmlns:a16="http://schemas.microsoft.com/office/drawing/2014/main" id="{5F7FFE6B-C82C-42CA-F383-A62129C27F4F}"/>
              </a:ext>
            </a:extLst>
          </p:cNvPr>
          <p:cNvSpPr>
            <a:spLocks noGrp="1"/>
          </p:cNvSpPr>
          <p:nvPr>
            <p:ph type="title"/>
          </p:nvPr>
        </p:nvSpPr>
        <p:spPr>
          <a:xfrm>
            <a:off x="4017818" y="1465558"/>
            <a:ext cx="4257964" cy="1868435"/>
          </a:xfrm>
        </p:spPr>
        <p:txBody>
          <a:bodyPr vert="horz" lIns="91440" tIns="45720" rIns="91440" bIns="45720" rtlCol="0" anchor="b">
            <a:normAutofit/>
          </a:bodyPr>
          <a:lstStyle/>
          <a:p>
            <a:pPr algn="ctr"/>
            <a:r>
              <a:rPr lang="el-GR" sz="2800" kern="1200" cap="all" spc="390" baseline="0" dirty="0">
                <a:solidFill>
                  <a:schemeClr val="tx2"/>
                </a:solidFill>
                <a:latin typeface="+mj-lt"/>
                <a:ea typeface="+mj-ea"/>
                <a:cs typeface="+mj-cs"/>
              </a:rPr>
              <a:t>7</a:t>
            </a:r>
            <a:r>
              <a:rPr lang="en-US" sz="2800" kern="1200" cap="all" spc="390" baseline="0" dirty="0">
                <a:solidFill>
                  <a:schemeClr val="tx2"/>
                </a:solidFill>
                <a:latin typeface="+mj-lt"/>
                <a:ea typeface="+mj-ea"/>
                <a:cs typeface="+mj-cs"/>
              </a:rPr>
              <a:t>. </a:t>
            </a:r>
            <a:r>
              <a:rPr lang="en-US" sz="2800" cap="all" spc="390" dirty="0"/>
              <a:t>Mkt channels</a:t>
            </a:r>
            <a:endParaRPr lang="en-US" sz="2800" kern="1200" cap="all" spc="390" baseline="0" dirty="0">
              <a:solidFill>
                <a:schemeClr val="tx2"/>
              </a:solidFill>
              <a:latin typeface="+mj-lt"/>
              <a:ea typeface="+mj-ea"/>
              <a:cs typeface="+mj-cs"/>
            </a:endParaRPr>
          </a:p>
        </p:txBody>
      </p:sp>
      <p:grpSp>
        <p:nvGrpSpPr>
          <p:cNvPr id="20" name="Group 19">
            <a:extLst>
              <a:ext uri="{FF2B5EF4-FFF2-40B4-BE49-F238E27FC236}">
                <a16:creationId xmlns:a16="http://schemas.microsoft.com/office/drawing/2014/main" id="{F1732D3A-CFF0-45BE-AD79-F83D0272C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3851234"/>
            <a:ext cx="867485" cy="115439"/>
            <a:chOff x="8910933" y="1861308"/>
            <a:chExt cx="867485" cy="115439"/>
          </a:xfrm>
        </p:grpSpPr>
        <p:sp>
          <p:nvSpPr>
            <p:cNvPr id="21" name="Rectangle 20">
              <a:extLst>
                <a:ext uri="{FF2B5EF4-FFF2-40B4-BE49-F238E27FC236}">
                  <a16:creationId xmlns:a16="http://schemas.microsoft.com/office/drawing/2014/main" id="{C892F72C-7FB6-49C8-A402-D5DC42DB67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FC92C2E1-605F-49BD-8AC8-DC52B3015E3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BE2E0F-EE6D-4748-AB8F-724D0DDC6E0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78913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DFCF89C-3531-BEC2-53C6-CFA17B89FA37}"/>
              </a:ext>
            </a:extLst>
          </p:cNvPr>
          <p:cNvSpPr>
            <a:spLocks noGrp="1"/>
          </p:cNvSpPr>
          <p:nvPr>
            <p:ph idx="1"/>
          </p:nvPr>
        </p:nvSpPr>
        <p:spPr>
          <a:xfrm>
            <a:off x="1028700" y="556181"/>
            <a:ext cx="10134600" cy="5575064"/>
          </a:xfrm>
        </p:spPr>
        <p:txBody>
          <a:bodyPr>
            <a:normAutofit fontScale="85000" lnSpcReduction="20000"/>
          </a:bodyPr>
          <a:lstStyle/>
          <a:p>
            <a:r>
              <a:rPr lang="el-GR" b="1" dirty="0"/>
              <a:t>Ψηφιακά Κανάλια:</a:t>
            </a:r>
          </a:p>
          <a:p>
            <a:pPr marL="342900" indent="-342900">
              <a:buFont typeface="Arial" panose="020B0604020202020204" pitchFamily="34" charset="0"/>
              <a:buChar char="•"/>
            </a:pPr>
            <a:r>
              <a:rPr lang="el-GR" dirty="0"/>
              <a:t>Περιλαμβάνουν ιστοσελίδες, κοινωνικά δίκτυα, email μάρκετινγκ, και διαφημίσεις πληρωμής ανά κλικ (PPC).</a:t>
            </a:r>
          </a:p>
          <a:p>
            <a:pPr marL="342900" indent="-342900">
              <a:buFont typeface="Arial" panose="020B0604020202020204" pitchFamily="34" charset="0"/>
              <a:buChar char="•"/>
            </a:pPr>
            <a:r>
              <a:rPr lang="el-GR" dirty="0"/>
              <a:t>Τα ψηφιακά κανάλια είναι άκρως </a:t>
            </a:r>
            <a:r>
              <a:rPr lang="el-GR" dirty="0" err="1"/>
              <a:t>στοχευμένα</a:t>
            </a:r>
            <a:r>
              <a:rPr lang="el-GR" dirty="0"/>
              <a:t>, αποδοτικά και προσφέρουν ανάλυση δεδομένων σε πραγματικό χρόνο.</a:t>
            </a:r>
          </a:p>
          <a:p>
            <a:pPr marL="342900" indent="-342900">
              <a:buFont typeface="Arial" panose="020B0604020202020204" pitchFamily="34" charset="0"/>
              <a:buChar char="•"/>
            </a:pPr>
            <a:r>
              <a:rPr lang="el-GR" dirty="0"/>
              <a:t>Παράδειγμα: Η εταιρεία </a:t>
            </a:r>
            <a:r>
              <a:rPr lang="el-GR" dirty="0" err="1"/>
              <a:t>Zara</a:t>
            </a:r>
            <a:r>
              <a:rPr lang="el-GR" dirty="0"/>
              <a:t> χρησιμοποιεί εκτενώς τα ψηφιακά κανάλια όπως το </a:t>
            </a:r>
            <a:r>
              <a:rPr lang="el-GR" dirty="0" err="1"/>
              <a:t>Instagram</a:t>
            </a:r>
            <a:r>
              <a:rPr lang="el-GR" dirty="0"/>
              <a:t> και το Facebook για την προώθηση νέων συλλογών.</a:t>
            </a:r>
          </a:p>
          <a:p>
            <a:r>
              <a:rPr lang="el-GR" b="1" dirty="0"/>
              <a:t>Παραδοσιακά Κανάλια:</a:t>
            </a:r>
          </a:p>
          <a:p>
            <a:pPr marL="342900" indent="-342900">
              <a:buFont typeface="Arial" panose="020B0604020202020204" pitchFamily="34" charset="0"/>
              <a:buChar char="•"/>
            </a:pPr>
            <a:r>
              <a:rPr lang="el-GR" dirty="0"/>
              <a:t>Περιλαμβάνουν τηλεόραση, ραδιόφωνο, έντυπα και υπαίθρια διαφήμιση.</a:t>
            </a:r>
          </a:p>
          <a:p>
            <a:pPr marL="342900" indent="-342900">
              <a:buFont typeface="Arial" panose="020B0604020202020204" pitchFamily="34" charset="0"/>
              <a:buChar char="•"/>
            </a:pPr>
            <a:r>
              <a:rPr lang="el-GR" dirty="0"/>
              <a:t>Είναι ιδανικά για την επίτευξη μαζικής </a:t>
            </a:r>
            <a:r>
              <a:rPr lang="el-GR" dirty="0" err="1"/>
              <a:t>αναγνωρισιμότητας</a:t>
            </a:r>
            <a:r>
              <a:rPr lang="el-GR" dirty="0"/>
              <a:t>, αλλά συχνά είναι πιο ακριβά από τα ψηφιακά κανάλια.</a:t>
            </a:r>
          </a:p>
          <a:p>
            <a:pPr marL="342900" indent="-342900">
              <a:buFont typeface="Arial" panose="020B0604020202020204" pitchFamily="34" charset="0"/>
              <a:buChar char="•"/>
            </a:pPr>
            <a:r>
              <a:rPr lang="el-GR" dirty="0"/>
              <a:t>Παράδειγμα: Η Procter &amp; Gamble (P&amp;G) χρησιμοποιεί διαφημίσεις στην τηλεόραση για προϊόντα όπως η μάρκα </a:t>
            </a:r>
            <a:r>
              <a:rPr lang="el-GR" dirty="0" err="1"/>
              <a:t>Pampers</a:t>
            </a:r>
            <a:r>
              <a:rPr lang="el-GR" dirty="0"/>
              <a:t>, λόγω της μεγάλης απήχησης των παραδοσιακών μέσων σε οικογένειες.</a:t>
            </a:r>
          </a:p>
          <a:p>
            <a:r>
              <a:rPr lang="el-GR" b="1" dirty="0"/>
              <a:t>Εμπειρικά Κανάλια (</a:t>
            </a:r>
            <a:r>
              <a:rPr lang="el-GR" b="1" dirty="0" err="1"/>
              <a:t>Experiential</a:t>
            </a:r>
            <a:r>
              <a:rPr lang="el-GR" b="1" dirty="0"/>
              <a:t> </a:t>
            </a:r>
            <a:r>
              <a:rPr lang="el-GR" b="1" dirty="0" err="1"/>
              <a:t>Marketing</a:t>
            </a:r>
            <a:r>
              <a:rPr lang="el-GR" b="1" dirty="0"/>
              <a:t>):</a:t>
            </a:r>
          </a:p>
          <a:p>
            <a:pPr marL="342900" indent="-342900">
              <a:buFont typeface="Arial" panose="020B0604020202020204" pitchFamily="34" charset="0"/>
              <a:buChar char="•"/>
            </a:pPr>
            <a:r>
              <a:rPr lang="el-GR" dirty="0"/>
              <a:t>Περιλαμβάνουν εκδηλώσεις, συνέδρια και εκθέσεις που επιτρέπουν την άμεση αλληλεπίδραση των καταναλωτών με το προϊόν.</a:t>
            </a:r>
          </a:p>
          <a:p>
            <a:pPr marL="342900" indent="-342900">
              <a:buFont typeface="Arial" panose="020B0604020202020204" pitchFamily="34" charset="0"/>
              <a:buChar char="•"/>
            </a:pPr>
            <a:r>
              <a:rPr lang="el-GR" dirty="0"/>
              <a:t>Παράδειγμα: Η εταιρεία Red </a:t>
            </a:r>
            <a:r>
              <a:rPr lang="el-GR" dirty="0" err="1"/>
              <a:t>Bull</a:t>
            </a:r>
            <a:r>
              <a:rPr lang="el-GR" dirty="0"/>
              <a:t> διοργανώνει αθλητικά και ψυχαγωγικά </a:t>
            </a:r>
            <a:r>
              <a:rPr lang="el-GR" dirty="0" err="1"/>
              <a:t>events</a:t>
            </a:r>
            <a:r>
              <a:rPr lang="el-GR" dirty="0"/>
              <a:t> σε όλο τον κόσμο, παρέχοντας εμπειρίες στους καταναλωτές που ταυτίζονται με την ενεργητική εικόνα του </a:t>
            </a:r>
            <a:r>
              <a:rPr lang="el-GR" dirty="0" err="1"/>
              <a:t>brand</a:t>
            </a:r>
            <a:r>
              <a:rPr lang="el-GR" dirty="0"/>
              <a:t>.</a:t>
            </a:r>
          </a:p>
        </p:txBody>
      </p:sp>
    </p:spTree>
    <p:extLst>
      <p:ext uri="{BB962C8B-B14F-4D97-AF65-F5344CB8AC3E}">
        <p14:creationId xmlns:p14="http://schemas.microsoft.com/office/powerpoint/2010/main" val="2247218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6B82EA-336D-FEC5-07E7-D904E53ED047}"/>
              </a:ext>
            </a:extLst>
          </p:cNvPr>
          <p:cNvSpPr>
            <a:spLocks noGrp="1"/>
          </p:cNvSpPr>
          <p:nvPr>
            <p:ph type="title"/>
          </p:nvPr>
        </p:nvSpPr>
        <p:spPr/>
        <p:txBody>
          <a:bodyPr/>
          <a:lstStyle/>
          <a:p>
            <a:r>
              <a:rPr lang="el-GR" dirty="0"/>
              <a:t>Σημασία των Καναλιών Μάρκετινγκ</a:t>
            </a:r>
            <a:endParaRPr lang="en-US" dirty="0"/>
          </a:p>
        </p:txBody>
      </p:sp>
      <p:sp>
        <p:nvSpPr>
          <p:cNvPr id="3" name="Θέση περιεχομένου 2">
            <a:extLst>
              <a:ext uri="{FF2B5EF4-FFF2-40B4-BE49-F238E27FC236}">
                <a16:creationId xmlns:a16="http://schemas.microsoft.com/office/drawing/2014/main" id="{33D2C1D6-0535-D210-72E6-042E773F0BBB}"/>
              </a:ext>
            </a:extLst>
          </p:cNvPr>
          <p:cNvSpPr>
            <a:spLocks noGrp="1"/>
          </p:cNvSpPr>
          <p:nvPr>
            <p:ph idx="1"/>
          </p:nvPr>
        </p:nvSpPr>
        <p:spPr/>
        <p:txBody>
          <a:bodyPr/>
          <a:lstStyle/>
          <a:p>
            <a:pPr marL="342900" indent="-342900">
              <a:buFont typeface="Arial" panose="020B0604020202020204" pitchFamily="34" charset="0"/>
              <a:buChar char="•"/>
            </a:pPr>
            <a:r>
              <a:rPr lang="el-GR" b="1" dirty="0"/>
              <a:t>Αύξηση </a:t>
            </a:r>
            <a:r>
              <a:rPr lang="el-GR" b="1" dirty="0" err="1"/>
              <a:t>Αναγνωρισιμότητας</a:t>
            </a:r>
            <a:r>
              <a:rPr lang="el-GR" dirty="0"/>
              <a:t>: Μέσα από τα κανάλια μάρκετινγκ, η επιχείρηση μπορεί να αυξήσει την προβολή της μάρκας και να ενημερώσει τους καταναλωτές για τα προϊόντα της.</a:t>
            </a:r>
          </a:p>
          <a:p>
            <a:pPr marL="342900" indent="-342900">
              <a:buFont typeface="Arial" panose="020B0604020202020204" pitchFamily="34" charset="0"/>
              <a:buChar char="•"/>
            </a:pPr>
            <a:r>
              <a:rPr lang="el-GR" b="1" dirty="0"/>
              <a:t>Στόχευση Κοινού</a:t>
            </a:r>
            <a:r>
              <a:rPr lang="el-GR" dirty="0"/>
              <a:t>: Τα ψηφιακά κανάλια επιτρέπουν την άμεση στόχευση κοινού με βάση δημογραφικά στοιχεία, ενδιαφέροντα και συμπεριφορές.</a:t>
            </a:r>
          </a:p>
          <a:p>
            <a:pPr marL="342900" indent="-342900">
              <a:buFont typeface="Arial" panose="020B0604020202020204" pitchFamily="34" charset="0"/>
              <a:buChar char="•"/>
            </a:pPr>
            <a:r>
              <a:rPr lang="el-GR" b="1" dirty="0"/>
              <a:t>Δημιουργία Αξίας</a:t>
            </a:r>
            <a:r>
              <a:rPr lang="el-GR" dirty="0"/>
              <a:t>: Η σωστή στρατηγική προώθησης δίνει προστιθέμενη αξία στο προϊόν, αυξάνοντας την αντίληψη των καταναλωτών για την ποιότητα και την αξιοπιστία της επιχείρησης.</a:t>
            </a:r>
          </a:p>
          <a:p>
            <a:endParaRPr lang="en-US" dirty="0"/>
          </a:p>
        </p:txBody>
      </p:sp>
    </p:spTree>
    <p:extLst>
      <p:ext uri="{BB962C8B-B14F-4D97-AF65-F5344CB8AC3E}">
        <p14:creationId xmlns:p14="http://schemas.microsoft.com/office/powerpoint/2010/main" val="3023088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D3B3C7E-BC2D-4436-8B03-AC421FA667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79B5D0C1-066E-4C02-A6B8-59FAE4A197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4240546"/>
            <a:ext cx="867485" cy="115439"/>
            <a:chOff x="8910933" y="1861308"/>
            <a:chExt cx="867485" cy="115439"/>
          </a:xfrm>
        </p:grpSpPr>
        <p:sp>
          <p:nvSpPr>
            <p:cNvPr id="12" name="Rectangle 11">
              <a:extLst>
                <a:ext uri="{FF2B5EF4-FFF2-40B4-BE49-F238E27FC236}">
                  <a16:creationId xmlns:a16="http://schemas.microsoft.com/office/drawing/2014/main" id="{D4386904-AFDC-449E-8D1B-906B305EB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3" name="Straight Connector 12">
              <a:extLst>
                <a:ext uri="{FF2B5EF4-FFF2-40B4-BE49-F238E27FC236}">
                  <a16:creationId xmlns:a16="http://schemas.microsoft.com/office/drawing/2014/main" id="{F70778F2-11E8-428C-8324-479CA9D6FE9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0BE89E-CB2D-48BA-A8D2-533FAAAA725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useBgFill="1">
        <p:nvSpPr>
          <p:cNvPr id="16" name="Rectangle 15">
            <a:extLst>
              <a:ext uri="{FF2B5EF4-FFF2-40B4-BE49-F238E27FC236}">
                <a16:creationId xmlns:a16="http://schemas.microsoft.com/office/drawing/2014/main" id="{DD8EACB7-D372-470B-B76E-A829D0031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5">
            <a:extLst>
              <a:ext uri="{FF2B5EF4-FFF2-40B4-BE49-F238E27FC236}">
                <a16:creationId xmlns:a16="http://schemas.microsoft.com/office/drawing/2014/main" id="{FDCD62BB-F134-412E-AF5B-602B04458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5679" y="750337"/>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58000"/>
              <a:gd name="connsiteX1" fmla="*/ 6096000 w 6096000"/>
              <a:gd name="connsiteY1" fmla="*/ 0 h 6858000"/>
              <a:gd name="connsiteX2" fmla="*/ 6096000 w 6096000"/>
              <a:gd name="connsiteY2" fmla="*/ 6858000 h 6858000"/>
              <a:gd name="connsiteX3" fmla="*/ 3058886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6096000 w 6096000"/>
              <a:gd name="connsiteY1" fmla="*/ 0 h 6858000"/>
              <a:gd name="connsiteX2" fmla="*/ 6096000 w 6096000"/>
              <a:gd name="connsiteY2" fmla="*/ 6858000 h 6858000"/>
              <a:gd name="connsiteX3" fmla="*/ 3037115 w 6096000"/>
              <a:gd name="connsiteY3" fmla="*/ 5889172 h 6858000"/>
              <a:gd name="connsiteX4" fmla="*/ 0 w 6096000"/>
              <a:gd name="connsiteY4" fmla="*/ 6858000 h 6858000"/>
              <a:gd name="connsiteX5" fmla="*/ 0 w 6096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Τίτλος 3">
            <a:extLst>
              <a:ext uri="{FF2B5EF4-FFF2-40B4-BE49-F238E27FC236}">
                <a16:creationId xmlns:a16="http://schemas.microsoft.com/office/drawing/2014/main" id="{5F7FFE6B-C82C-42CA-F383-A62129C27F4F}"/>
              </a:ext>
            </a:extLst>
          </p:cNvPr>
          <p:cNvSpPr>
            <a:spLocks noGrp="1"/>
          </p:cNvSpPr>
          <p:nvPr>
            <p:ph type="title"/>
          </p:nvPr>
        </p:nvSpPr>
        <p:spPr>
          <a:xfrm>
            <a:off x="4017818" y="1465558"/>
            <a:ext cx="4257964" cy="1868435"/>
          </a:xfrm>
        </p:spPr>
        <p:txBody>
          <a:bodyPr vert="horz" lIns="91440" tIns="45720" rIns="91440" bIns="45720" rtlCol="0" anchor="b">
            <a:normAutofit/>
          </a:bodyPr>
          <a:lstStyle/>
          <a:p>
            <a:pPr algn="ctr"/>
            <a:r>
              <a:rPr lang="el-GR" sz="2800" kern="1200" cap="all" spc="390" baseline="0" dirty="0">
                <a:solidFill>
                  <a:schemeClr val="tx2"/>
                </a:solidFill>
                <a:latin typeface="+mj-lt"/>
                <a:ea typeface="+mj-ea"/>
                <a:cs typeface="+mj-cs"/>
              </a:rPr>
              <a:t>7</a:t>
            </a:r>
            <a:r>
              <a:rPr lang="en-US" sz="2800" kern="1200" cap="all" spc="390" baseline="0" dirty="0">
                <a:solidFill>
                  <a:schemeClr val="tx2"/>
                </a:solidFill>
                <a:latin typeface="+mj-lt"/>
                <a:ea typeface="+mj-ea"/>
                <a:cs typeface="+mj-cs"/>
              </a:rPr>
              <a:t>. Distribution channels</a:t>
            </a:r>
          </a:p>
        </p:txBody>
      </p:sp>
      <p:grpSp>
        <p:nvGrpSpPr>
          <p:cNvPr id="20" name="Group 19">
            <a:extLst>
              <a:ext uri="{FF2B5EF4-FFF2-40B4-BE49-F238E27FC236}">
                <a16:creationId xmlns:a16="http://schemas.microsoft.com/office/drawing/2014/main" id="{F1732D3A-CFF0-45BE-AD79-F83D0272C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62258" y="3851234"/>
            <a:ext cx="867485" cy="115439"/>
            <a:chOff x="8910933" y="1861308"/>
            <a:chExt cx="867485" cy="115439"/>
          </a:xfrm>
        </p:grpSpPr>
        <p:sp>
          <p:nvSpPr>
            <p:cNvPr id="21" name="Rectangle 20">
              <a:extLst>
                <a:ext uri="{FF2B5EF4-FFF2-40B4-BE49-F238E27FC236}">
                  <a16:creationId xmlns:a16="http://schemas.microsoft.com/office/drawing/2014/main" id="{C892F72C-7FB6-49C8-A402-D5DC42DB67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FC92C2E1-605F-49BD-8AC8-DC52B3015E3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BE2E0F-EE6D-4748-AB8F-724D0DDC6E0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90874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3D055A-99E5-1E2E-C2F5-7CAC8419C877}"/>
              </a:ext>
            </a:extLst>
          </p:cNvPr>
          <p:cNvSpPr>
            <a:spLocks noGrp="1"/>
          </p:cNvSpPr>
          <p:nvPr>
            <p:ph type="title"/>
          </p:nvPr>
        </p:nvSpPr>
        <p:spPr/>
        <p:txBody>
          <a:bodyPr/>
          <a:lstStyle/>
          <a:p>
            <a:r>
              <a:rPr lang="el-GR" dirty="0"/>
              <a:t>Ορισμός Δικτύων Διανομής:</a:t>
            </a:r>
            <a:endParaRPr lang="en-US" dirty="0"/>
          </a:p>
        </p:txBody>
      </p:sp>
      <p:sp>
        <p:nvSpPr>
          <p:cNvPr id="3" name="Θέση περιεχομένου 2">
            <a:extLst>
              <a:ext uri="{FF2B5EF4-FFF2-40B4-BE49-F238E27FC236}">
                <a16:creationId xmlns:a16="http://schemas.microsoft.com/office/drawing/2014/main" id="{CDFCF89C-3531-BEC2-53C6-CFA17B89FA37}"/>
              </a:ext>
            </a:extLst>
          </p:cNvPr>
          <p:cNvSpPr>
            <a:spLocks noGrp="1"/>
          </p:cNvSpPr>
          <p:nvPr>
            <p:ph idx="1"/>
          </p:nvPr>
        </p:nvSpPr>
        <p:spPr/>
        <p:txBody>
          <a:bodyPr/>
          <a:lstStyle/>
          <a:p>
            <a:r>
              <a:rPr lang="el-GR" dirty="0"/>
              <a:t>Τα δίκτυα διανομής αναφέρονται στη </a:t>
            </a:r>
            <a:r>
              <a:rPr lang="el-GR" b="1" dirty="0"/>
              <a:t>συνολική διαδρομή </a:t>
            </a:r>
            <a:r>
              <a:rPr lang="el-GR" dirty="0"/>
              <a:t>που ακολουθεί ένα προϊόν ή υπηρεσία για να φτάσει από τον κατασκευαστή ή τον προμηθευτή στον τελικό καταναλωτή. </a:t>
            </a:r>
            <a:endParaRPr lang="en-US" dirty="0"/>
          </a:p>
          <a:p>
            <a:r>
              <a:rPr lang="el-GR" dirty="0"/>
              <a:t>Τα δίκτυα αυτά μπορεί να περιλαμβάνουν ενδιάμεσους, όπως χονδρέμπορους, διανομείς, και </a:t>
            </a:r>
            <a:r>
              <a:rPr lang="el-GR" dirty="0" err="1"/>
              <a:t>λιανέμπορους</a:t>
            </a:r>
            <a:r>
              <a:rPr lang="el-GR" dirty="0"/>
              <a:t>, καθώς και τεχνικές, όπως η αποθήκευση και η μεταφορά, που διευκολύνουν την πορεία του προϊόντος στην αγορά.</a:t>
            </a:r>
            <a:endParaRPr lang="en-US" dirty="0"/>
          </a:p>
        </p:txBody>
      </p:sp>
    </p:spTree>
    <p:extLst>
      <p:ext uri="{BB962C8B-B14F-4D97-AF65-F5344CB8AC3E}">
        <p14:creationId xmlns:p14="http://schemas.microsoft.com/office/powerpoint/2010/main" val="1649392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33E687-30E3-5B20-A6EE-FEDF9781A65F}"/>
              </a:ext>
            </a:extLst>
          </p:cNvPr>
          <p:cNvSpPr>
            <a:spLocks noGrp="1"/>
          </p:cNvSpPr>
          <p:nvPr>
            <p:ph type="title"/>
          </p:nvPr>
        </p:nvSpPr>
        <p:spPr/>
        <p:txBody>
          <a:bodyPr/>
          <a:lstStyle/>
          <a:p>
            <a:r>
              <a:rPr lang="el-GR" dirty="0"/>
              <a:t>Βασικοί Τύποι Δικτύων Διανομής</a:t>
            </a:r>
            <a:endParaRPr lang="en-US" dirty="0"/>
          </a:p>
        </p:txBody>
      </p:sp>
      <p:sp>
        <p:nvSpPr>
          <p:cNvPr id="3" name="Θέση περιεχομένου 2">
            <a:extLst>
              <a:ext uri="{FF2B5EF4-FFF2-40B4-BE49-F238E27FC236}">
                <a16:creationId xmlns:a16="http://schemas.microsoft.com/office/drawing/2014/main" id="{7A8AA2E2-2B8A-D34B-C2B0-CC8D1DF37A14}"/>
              </a:ext>
            </a:extLst>
          </p:cNvPr>
          <p:cNvSpPr>
            <a:spLocks noGrp="1"/>
          </p:cNvSpPr>
          <p:nvPr>
            <p:ph idx="1"/>
          </p:nvPr>
        </p:nvSpPr>
        <p:spPr/>
        <p:txBody>
          <a:bodyPr>
            <a:normAutofit fontScale="92500" lnSpcReduction="10000"/>
          </a:bodyPr>
          <a:lstStyle/>
          <a:p>
            <a:r>
              <a:rPr lang="el-GR" sz="1600" b="1" dirty="0"/>
              <a:t>Άμεση Διανομή:</a:t>
            </a:r>
          </a:p>
          <a:p>
            <a:pPr marL="342900" indent="-342900">
              <a:buFont typeface="Arial" panose="020B0604020202020204" pitchFamily="34" charset="0"/>
              <a:buChar char="•"/>
            </a:pPr>
            <a:r>
              <a:rPr lang="el-GR" sz="1600" dirty="0"/>
              <a:t>Χαρακτηρίζεται από την απευθείας πώληση από τον παραγωγό στον καταναλωτή χωρίς τη χρήση ενδιάμεσων.</a:t>
            </a:r>
          </a:p>
          <a:p>
            <a:pPr marL="342900" indent="-342900">
              <a:buFont typeface="Arial" panose="020B0604020202020204" pitchFamily="34" charset="0"/>
              <a:buChar char="•"/>
            </a:pPr>
            <a:r>
              <a:rPr lang="el-GR" sz="1600" dirty="0"/>
              <a:t>Χρησιμοποιείται κυρίως από εταιρείες που θέλουν πλήρη έλεγχο της εμπειρίας του πελάτη ή προσφέρουν εξειδικευμένα προϊόντα και υπηρεσίες.</a:t>
            </a:r>
          </a:p>
          <a:p>
            <a:pPr marL="342900" indent="-342900">
              <a:buFont typeface="Arial" panose="020B0604020202020204" pitchFamily="34" charset="0"/>
              <a:buChar char="•"/>
            </a:pPr>
            <a:r>
              <a:rPr lang="el-GR" sz="1600" dirty="0"/>
              <a:t>Παράδειγμα: Η εταιρεία </a:t>
            </a:r>
            <a:r>
              <a:rPr lang="el-GR" sz="1600" dirty="0" err="1"/>
              <a:t>Apple</a:t>
            </a:r>
            <a:r>
              <a:rPr lang="el-GR" sz="1600" dirty="0"/>
              <a:t> χρησιμοποιεί άμεση διανομή μέσα από τα επίσημα καταστήματά της (</a:t>
            </a:r>
            <a:r>
              <a:rPr lang="el-GR" sz="1600" dirty="0" err="1"/>
              <a:t>Apple</a:t>
            </a:r>
            <a:r>
              <a:rPr lang="el-GR" sz="1600" dirty="0"/>
              <a:t> </a:t>
            </a:r>
            <a:r>
              <a:rPr lang="el-GR" sz="1600" dirty="0" err="1"/>
              <a:t>Stores</a:t>
            </a:r>
            <a:r>
              <a:rPr lang="el-GR" sz="1600" dirty="0"/>
              <a:t>) και το δικό της e-</a:t>
            </a:r>
            <a:r>
              <a:rPr lang="el-GR" sz="1600" dirty="0" err="1"/>
              <a:t>shop</a:t>
            </a:r>
            <a:r>
              <a:rPr lang="el-GR" sz="1600" dirty="0"/>
              <a:t>, παρέχοντας πλήρη έλεγχο της εμπειρίας του πελάτη.</a:t>
            </a:r>
          </a:p>
          <a:p>
            <a:r>
              <a:rPr lang="el-GR" sz="1600" b="1" dirty="0"/>
              <a:t>Έμμεση Διανομή:</a:t>
            </a:r>
          </a:p>
          <a:p>
            <a:pPr marL="342900" indent="-342900">
              <a:buFont typeface="Arial" panose="020B0604020202020204" pitchFamily="34" charset="0"/>
              <a:buChar char="•"/>
            </a:pPr>
            <a:r>
              <a:rPr lang="el-GR" sz="1600" dirty="0"/>
              <a:t>Περιλαμβάνει ένα δίκτυο διανομέων που βοηθά να φτάσει το προϊόν στον καταναλωτή. Συνήθως περιλαμβάνει χονδρέμπορους, διανομείς και </a:t>
            </a:r>
            <a:r>
              <a:rPr lang="el-GR" sz="1600" dirty="0" err="1"/>
              <a:t>λιανέμπορους</a:t>
            </a:r>
            <a:r>
              <a:rPr lang="el-GR" sz="1600" dirty="0"/>
              <a:t>.</a:t>
            </a:r>
          </a:p>
          <a:p>
            <a:pPr marL="342900" indent="-342900">
              <a:buFont typeface="Arial" panose="020B0604020202020204" pitchFamily="34" charset="0"/>
              <a:buChar char="•"/>
            </a:pPr>
            <a:r>
              <a:rPr lang="el-GR" sz="1600" dirty="0"/>
              <a:t>Είναι η πιο κοινή μέθοδος για εταιρείες που επιθυμούν ευρύτερη κάλυψη και μεγαλύτερη πρόσβαση στην αγορά.</a:t>
            </a:r>
          </a:p>
          <a:p>
            <a:pPr marL="342900" indent="-342900">
              <a:buFont typeface="Arial" panose="020B0604020202020204" pitchFamily="34" charset="0"/>
              <a:buChar char="•"/>
            </a:pPr>
            <a:r>
              <a:rPr lang="el-GR" sz="1600" dirty="0"/>
              <a:t>Παράδειγμα: Η Coca-Cola χρησιμοποιεί ένα ευρύ δίκτυο διανομής που περιλαμβάνει χονδρέμπορους και </a:t>
            </a:r>
            <a:r>
              <a:rPr lang="el-GR" sz="1600" dirty="0" err="1"/>
              <a:t>λιανέμπορους</a:t>
            </a:r>
            <a:r>
              <a:rPr lang="el-GR" sz="1600" dirty="0"/>
              <a:t>, ώστε τα προϊόντα της να φτάσουν σε σούπερ </a:t>
            </a:r>
            <a:r>
              <a:rPr lang="el-GR" sz="1600" dirty="0" err="1"/>
              <a:t>μάρκετ</a:t>
            </a:r>
            <a:r>
              <a:rPr lang="el-GR" sz="1600" dirty="0"/>
              <a:t>, μίνι </a:t>
            </a:r>
            <a:r>
              <a:rPr lang="el-GR" sz="1600" dirty="0" err="1"/>
              <a:t>μάρκετ</a:t>
            </a:r>
            <a:r>
              <a:rPr lang="el-GR" sz="1600" dirty="0"/>
              <a:t>, εστιατόρια και καφετέριες.</a:t>
            </a:r>
          </a:p>
        </p:txBody>
      </p:sp>
    </p:spTree>
    <p:extLst>
      <p:ext uri="{BB962C8B-B14F-4D97-AF65-F5344CB8AC3E}">
        <p14:creationId xmlns:p14="http://schemas.microsoft.com/office/powerpoint/2010/main" val="4066721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33E687-30E3-5B20-A6EE-FEDF9781A65F}"/>
              </a:ext>
            </a:extLst>
          </p:cNvPr>
          <p:cNvSpPr>
            <a:spLocks noGrp="1"/>
          </p:cNvSpPr>
          <p:nvPr>
            <p:ph type="title"/>
          </p:nvPr>
        </p:nvSpPr>
        <p:spPr/>
        <p:txBody>
          <a:bodyPr/>
          <a:lstStyle/>
          <a:p>
            <a:r>
              <a:rPr lang="el-GR" dirty="0"/>
              <a:t>Βασικοί Τύποι Δικτύων Διανομής</a:t>
            </a:r>
            <a:endParaRPr lang="en-US" dirty="0"/>
          </a:p>
        </p:txBody>
      </p:sp>
      <p:sp>
        <p:nvSpPr>
          <p:cNvPr id="3" name="Θέση περιεχομένου 2">
            <a:extLst>
              <a:ext uri="{FF2B5EF4-FFF2-40B4-BE49-F238E27FC236}">
                <a16:creationId xmlns:a16="http://schemas.microsoft.com/office/drawing/2014/main" id="{7A8AA2E2-2B8A-D34B-C2B0-CC8D1DF37A14}"/>
              </a:ext>
            </a:extLst>
          </p:cNvPr>
          <p:cNvSpPr>
            <a:spLocks noGrp="1"/>
          </p:cNvSpPr>
          <p:nvPr>
            <p:ph idx="1"/>
          </p:nvPr>
        </p:nvSpPr>
        <p:spPr/>
        <p:txBody>
          <a:bodyPr>
            <a:normAutofit/>
          </a:bodyPr>
          <a:lstStyle/>
          <a:p>
            <a:r>
              <a:rPr lang="el-GR" sz="1800" b="1" dirty="0"/>
              <a:t>Υβριδικό Μοντέλο Διανομής:</a:t>
            </a:r>
          </a:p>
          <a:p>
            <a:pPr marL="342900" indent="-342900">
              <a:buFont typeface="Arial" panose="020B0604020202020204" pitchFamily="34" charset="0"/>
              <a:buChar char="•"/>
            </a:pPr>
            <a:r>
              <a:rPr lang="el-GR" sz="1800" dirty="0"/>
              <a:t>Συνδυάζει στοιχεία άμεσης και έμμεσης διανομής, ώστε να αξιοποιήσει τα οφέλη και των δύο.</a:t>
            </a:r>
          </a:p>
          <a:p>
            <a:pPr marL="342900" indent="-342900">
              <a:buFont typeface="Arial" panose="020B0604020202020204" pitchFamily="34" charset="0"/>
              <a:buChar char="•"/>
            </a:pPr>
            <a:r>
              <a:rPr lang="el-GR" sz="1800" dirty="0"/>
              <a:t>Αυτό επιτρέπει στις εταιρείες να καλύπτουν διάφορα κανάλια και να εξυπηρετούν πελάτες μέσω πολλών τρόπων.</a:t>
            </a:r>
            <a:endParaRPr lang="en-US" sz="1800" dirty="0"/>
          </a:p>
          <a:p>
            <a:pPr marL="342900" indent="-342900">
              <a:buFont typeface="Arial" panose="020B0604020202020204" pitchFamily="34" charset="0"/>
              <a:buChar char="•"/>
            </a:pPr>
            <a:r>
              <a:rPr lang="el-GR" sz="1800" dirty="0"/>
              <a:t>Παράδειγμα: Η </a:t>
            </a:r>
            <a:r>
              <a:rPr lang="el-GR" sz="1800" dirty="0" err="1"/>
              <a:t>Nike</a:t>
            </a:r>
            <a:r>
              <a:rPr lang="el-GR" sz="1800" dirty="0"/>
              <a:t> </a:t>
            </a:r>
            <a:r>
              <a:rPr lang="el-GR" sz="1800" dirty="0" err="1"/>
              <a:t>πωλεί</a:t>
            </a:r>
            <a:r>
              <a:rPr lang="el-GR" sz="1800" dirty="0"/>
              <a:t> τα προϊόντα της τόσο μέσω των δικών της φυσικών και ηλεκτρονικών καταστημάτων όσο και μέσω τρίτων διανομέων και καταστημάτων.</a:t>
            </a:r>
          </a:p>
          <a:p>
            <a:endParaRPr lang="en-US" sz="1800" dirty="0"/>
          </a:p>
        </p:txBody>
      </p:sp>
    </p:spTree>
    <p:extLst>
      <p:ext uri="{BB962C8B-B14F-4D97-AF65-F5344CB8AC3E}">
        <p14:creationId xmlns:p14="http://schemas.microsoft.com/office/powerpoint/2010/main" val="4032813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D34519-41BF-E1F3-D531-92D82DCD2740}"/>
              </a:ext>
            </a:extLst>
          </p:cNvPr>
          <p:cNvSpPr>
            <a:spLocks noGrp="1"/>
          </p:cNvSpPr>
          <p:nvPr>
            <p:ph type="title"/>
          </p:nvPr>
        </p:nvSpPr>
        <p:spPr/>
        <p:txBody>
          <a:bodyPr/>
          <a:lstStyle/>
          <a:p>
            <a:r>
              <a:rPr lang="el-GR" dirty="0"/>
              <a:t>Σημασία των Δικτύων Διανομής</a:t>
            </a:r>
            <a:endParaRPr lang="en-US" dirty="0"/>
          </a:p>
        </p:txBody>
      </p:sp>
      <p:sp>
        <p:nvSpPr>
          <p:cNvPr id="3" name="Θέση περιεχομένου 2">
            <a:extLst>
              <a:ext uri="{FF2B5EF4-FFF2-40B4-BE49-F238E27FC236}">
                <a16:creationId xmlns:a16="http://schemas.microsoft.com/office/drawing/2014/main" id="{F4A438C7-CFF7-4B51-03EE-6C066E54504F}"/>
              </a:ext>
            </a:extLst>
          </p:cNvPr>
          <p:cNvSpPr>
            <a:spLocks noGrp="1"/>
          </p:cNvSpPr>
          <p:nvPr>
            <p:ph idx="1"/>
          </p:nvPr>
        </p:nvSpPr>
        <p:spPr/>
        <p:txBody>
          <a:bodyPr>
            <a:normAutofit fontScale="77500" lnSpcReduction="20000"/>
          </a:bodyPr>
          <a:lstStyle/>
          <a:p>
            <a:r>
              <a:rPr lang="el-GR" dirty="0"/>
              <a:t>Η ορθή διαχείριση του δικτύου διανομής είναι κρίσιμη, διότι επηρεάζει:</a:t>
            </a:r>
          </a:p>
          <a:p>
            <a:pPr marL="342900" indent="-342900">
              <a:buFont typeface="Arial" panose="020B0604020202020204" pitchFamily="34" charset="0"/>
              <a:buChar char="•"/>
            </a:pPr>
            <a:r>
              <a:rPr lang="el-GR" b="1" dirty="0"/>
              <a:t>Το Κόστος και τις Τιμές</a:t>
            </a:r>
            <a:r>
              <a:rPr lang="el-GR" dirty="0"/>
              <a:t>: Ένα αποτελεσματικό δίκτυο μπορεί να μειώσει το κόστος μεταφοράς και αποθήκευσης, επιτρέποντας πιο ανταγωνιστικές τιμές.</a:t>
            </a:r>
          </a:p>
          <a:p>
            <a:pPr marL="342900" indent="-342900">
              <a:buFont typeface="Arial" panose="020B0604020202020204" pitchFamily="34" charset="0"/>
              <a:buChar char="•"/>
            </a:pPr>
            <a:r>
              <a:rPr lang="el-GR" b="1" dirty="0"/>
              <a:t>Την Ταχύτητα Παράδοσης</a:t>
            </a:r>
            <a:r>
              <a:rPr lang="el-GR" dirty="0"/>
              <a:t>: Η ταχύτητα με την οποία φτάνει ένα προϊόν στον καταναλωτή είναι καίρια για την εμπειρία του πελάτη. Για παράδειγμα, οι εταιρείες τροφίμων και ποτών δίνουν μεγάλη έμφαση στη διανομή, καθώς τα προϊόντα τους είναι ευπαθή.</a:t>
            </a:r>
          </a:p>
          <a:p>
            <a:pPr marL="342900" indent="-342900">
              <a:buFont typeface="Arial" panose="020B0604020202020204" pitchFamily="34" charset="0"/>
              <a:buChar char="•"/>
            </a:pPr>
            <a:r>
              <a:rPr lang="el-GR" b="1" dirty="0"/>
              <a:t>Την Εξυπηρέτηση Πελατών</a:t>
            </a:r>
            <a:r>
              <a:rPr lang="el-GR" dirty="0"/>
              <a:t>: Τα δίκτυα διανομής επηρεάζουν την εμπειρία των πελατών, καθώς ένα προβληματικό δίκτυο μπορεί να δημιουργήσει προβλήματα διαθεσιμότητας ή καθυστερήσεις στις παραγγελίες.</a:t>
            </a:r>
          </a:p>
          <a:p>
            <a:r>
              <a:rPr lang="el-GR" dirty="0"/>
              <a:t>Διαφορετικά Δίκτυα για Διαφορετικές Αγορές</a:t>
            </a:r>
          </a:p>
          <a:p>
            <a:pPr marL="342900" indent="-342900">
              <a:buFont typeface="Arial" panose="020B0604020202020204" pitchFamily="34" charset="0"/>
              <a:buChar char="•"/>
            </a:pPr>
            <a:r>
              <a:rPr lang="el-GR" b="1" dirty="0"/>
              <a:t>Διεθνή Δίκτυα Διανομής</a:t>
            </a:r>
            <a:r>
              <a:rPr lang="el-GR" dirty="0"/>
              <a:t>: Πολλές εταιρείες χρησιμοποιούν πολύπλοκα διεθνή δίκτυα για να εξασφαλίσουν πρόσβαση σε διάφορες χώρες.</a:t>
            </a:r>
          </a:p>
          <a:p>
            <a:pPr marL="342900" indent="-342900">
              <a:buFont typeface="Arial" panose="020B0604020202020204" pitchFamily="34" charset="0"/>
              <a:buChar char="•"/>
            </a:pPr>
            <a:r>
              <a:rPr lang="el-GR" b="1" dirty="0"/>
              <a:t>Τοπικά Δίκτυα</a:t>
            </a:r>
            <a:r>
              <a:rPr lang="el-GR" dirty="0"/>
              <a:t>: Οι μικρότερες επιχειρήσεις μπορεί να επιλέξουν τοπικά δίκτυα για να διασφαλίσουν την άμεση κάλυψη της τοπικής αγοράς.</a:t>
            </a:r>
          </a:p>
          <a:p>
            <a:endParaRPr lang="en-US" dirty="0"/>
          </a:p>
        </p:txBody>
      </p:sp>
    </p:spTree>
    <p:extLst>
      <p:ext uri="{BB962C8B-B14F-4D97-AF65-F5344CB8AC3E}">
        <p14:creationId xmlns:p14="http://schemas.microsoft.com/office/powerpoint/2010/main" val="465344260"/>
      </p:ext>
    </p:extLst>
  </p:cSld>
  <p:clrMapOvr>
    <a:masterClrMapping/>
  </p:clrMapOvr>
</p:sld>
</file>

<file path=ppt/theme/theme1.xml><?xml version="1.0" encoding="utf-8"?>
<a:theme xmlns:a="http://schemas.openxmlformats.org/drawingml/2006/main" name="AdornVTI">
  <a:themeElements>
    <a:clrScheme name="AnalogousFromRegularSeed_2SEEDS">
      <a:dk1>
        <a:srgbClr val="000000"/>
      </a:dk1>
      <a:lt1>
        <a:srgbClr val="FFFFFF"/>
      </a:lt1>
      <a:dk2>
        <a:srgbClr val="402441"/>
      </a:dk2>
      <a:lt2>
        <a:srgbClr val="E2E8E7"/>
      </a:lt2>
      <a:accent1>
        <a:srgbClr val="D51738"/>
      </a:accent1>
      <a:accent2>
        <a:srgbClr val="E72999"/>
      </a:accent2>
      <a:accent3>
        <a:srgbClr val="E75829"/>
      </a:accent3>
      <a:accent4>
        <a:srgbClr val="14BA6A"/>
      </a:accent4>
      <a:accent5>
        <a:srgbClr val="20B7AD"/>
      </a:accent5>
      <a:accent6>
        <a:srgbClr val="1792D5"/>
      </a:accent6>
      <a:hlink>
        <a:srgbClr val="309282"/>
      </a:hlink>
      <a:folHlink>
        <a:srgbClr val="7F7F7F"/>
      </a:folHlink>
    </a:clrScheme>
    <a:fontScheme name="Bembo">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dornVTI" id="{497E3FA9-5A27-4D12-9D04-917BEF3D1303}" vid="{34192A01-61CA-4566-9818-841C607496F7}"/>
    </a:ext>
  </a:extLst>
</a:theme>
</file>

<file path=docProps/app.xml><?xml version="1.0" encoding="utf-8"?>
<Properties xmlns="http://schemas.openxmlformats.org/officeDocument/2006/extended-properties" xmlns:vt="http://schemas.openxmlformats.org/officeDocument/2006/docPropsVTypes">
  <Template>Ion</Template>
  <TotalTime>413</TotalTime>
  <Words>768</Words>
  <Application>Microsoft Office PowerPoint</Application>
  <PresentationFormat>Ευρεία οθόνη</PresentationFormat>
  <Paragraphs>56</Paragraphs>
  <Slides>12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12</vt:i4>
      </vt:variant>
    </vt:vector>
  </HeadingPairs>
  <TitlesOfParts>
    <vt:vector size="16" baseType="lpstr">
      <vt:lpstr>Aptos</vt:lpstr>
      <vt:lpstr>Arial</vt:lpstr>
      <vt:lpstr>Bembo</vt:lpstr>
      <vt:lpstr>AdornVTI</vt:lpstr>
      <vt:lpstr>Διοικητική της Διανομής</vt:lpstr>
      <vt:lpstr>7. Mkt channels</vt:lpstr>
      <vt:lpstr>Παρουσίαση του PowerPoint</vt:lpstr>
      <vt:lpstr>Σημασία των Καναλιών Μάρκετινγκ</vt:lpstr>
      <vt:lpstr>7. Distribution channels</vt:lpstr>
      <vt:lpstr>Ορισμός Δικτύων Διανομής:</vt:lpstr>
      <vt:lpstr>Βασικοί Τύποι Δικτύων Διανομής</vt:lpstr>
      <vt:lpstr>Βασικοί Τύποι Δικτύων Διανομής</vt:lpstr>
      <vt:lpstr>Σημασία των Δικτύων Διανομής</vt:lpstr>
      <vt:lpstr>ΔΙΑΦΟΡΕΣ</vt:lpstr>
      <vt:lpstr>Παρουσίαση του PowerPoint</vt:lpstr>
      <vt:lpstr>Τέλος διάλεξης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ASTERIOS STROUMPOULIS</dc:creator>
  <cp:lastModifiedBy>Αστεριος Στρουμπουλης</cp:lastModifiedBy>
  <cp:revision>43</cp:revision>
  <dcterms:created xsi:type="dcterms:W3CDTF">2024-09-28T08:06:00Z</dcterms:created>
  <dcterms:modified xsi:type="dcterms:W3CDTF">2024-11-12T11:53:18Z</dcterms:modified>
</cp:coreProperties>
</file>