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1"/>
  </p:sldMasterIdLst>
  <p:sldIdLst>
    <p:sldId id="256" r:id="rId2"/>
    <p:sldId id="315" r:id="rId3"/>
    <p:sldId id="270" r:id="rId4"/>
    <p:sldId id="302" r:id="rId5"/>
    <p:sldId id="305" r:id="rId6"/>
    <p:sldId id="304" r:id="rId7"/>
    <p:sldId id="306" r:id="rId8"/>
    <p:sldId id="307" r:id="rId9"/>
    <p:sldId id="311" r:id="rId10"/>
    <p:sldId id="297" r:id="rId11"/>
    <p:sldId id="308" r:id="rId12"/>
    <p:sldId id="303" r:id="rId13"/>
    <p:sldId id="312" r:id="rId14"/>
    <p:sldId id="313" r:id="rId15"/>
    <p:sldId id="314" r:id="rId16"/>
    <p:sldId id="301" r:id="rId17"/>
    <p:sldId id="309" r:id="rId18"/>
    <p:sldId id="310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861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90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0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49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57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0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6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04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0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ergiostrou@unipi.g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C7EA4B13-46D3-41EE-95DA-7B2100DE9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4700" y="1028700"/>
            <a:ext cx="4038600" cy="4841072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3E1873-E6CB-1D47-80E6-36C718EE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02924" y="1398850"/>
            <a:ext cx="3282152" cy="2030150"/>
          </a:xfrm>
        </p:spPr>
        <p:txBody>
          <a:bodyPr>
            <a:normAutofit/>
          </a:bodyPr>
          <a:lstStyle/>
          <a:p>
            <a:r>
              <a:rPr lang="el-GR"/>
              <a:t>Διοικητική της Διανομής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92740E31-2946-2E83-DC1D-EEB363C80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9536" y="3712101"/>
            <a:ext cx="3148928" cy="732541"/>
          </a:xfrm>
        </p:spPr>
        <p:txBody>
          <a:bodyPr>
            <a:normAutofit/>
          </a:bodyPr>
          <a:lstStyle/>
          <a:p>
            <a:r>
              <a:rPr lang="el-GR" dirty="0"/>
              <a:t>Δρ. </a:t>
            </a:r>
            <a:r>
              <a:rPr lang="el-GR" dirty="0" err="1"/>
              <a:t>Στρουμπούλης</a:t>
            </a:r>
            <a:r>
              <a:rPr lang="el-GR" dirty="0"/>
              <a:t> Αστέριος</a:t>
            </a:r>
            <a:endParaRPr lang="en-US" dirty="0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8814C5C0-9AFE-9E7E-A4DB-5D5C98B2B5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614" r="35052" b="-1"/>
          <a:stretch/>
        </p:blipFill>
        <p:spPr>
          <a:xfrm>
            <a:off x="20" y="10"/>
            <a:ext cx="6095980" cy="685798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DCEEEBE1-DC7B-4168-90C6-DB88876E3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710258" y="4550150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418E74-781F-419C-8C63-91C14AF8D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0F0D1C-98D5-4C46-961A-0E36168C31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3E9C99B-47BB-461B-AEDE-0B227C5B2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Υπότιτλος 2">
            <a:extLst>
              <a:ext uri="{FF2B5EF4-FFF2-40B4-BE49-F238E27FC236}">
                <a16:creationId xmlns:a16="http://schemas.microsoft.com/office/drawing/2014/main" id="{943F0784-C830-D192-F9E8-53F231FD80B4}"/>
              </a:ext>
            </a:extLst>
          </p:cNvPr>
          <p:cNvSpPr txBox="1">
            <a:spLocks/>
          </p:cNvSpPr>
          <p:nvPr/>
        </p:nvSpPr>
        <p:spPr>
          <a:xfrm>
            <a:off x="7124700" y="5829300"/>
            <a:ext cx="4038600" cy="894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Tx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SzPct val="85000"/>
              <a:buFont typeface="Arial" panose="020B0604020202020204" pitchFamily="34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Tx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linkClick r:id="rId3"/>
              </a:rPr>
              <a:t>stergiostrou@unipi.gr</a:t>
            </a:r>
            <a:endParaRPr lang="en-US" dirty="0"/>
          </a:p>
          <a:p>
            <a:r>
              <a:rPr lang="en-US" sz="1800" dirty="0"/>
              <a:t>linkedin.com/in/asteriostrou/</a:t>
            </a:r>
          </a:p>
        </p:txBody>
      </p:sp>
    </p:spTree>
    <p:extLst>
      <p:ext uri="{BB962C8B-B14F-4D97-AF65-F5344CB8AC3E}">
        <p14:creationId xmlns:p14="http://schemas.microsoft.com/office/powerpoint/2010/main" val="3396941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4D76F-AD4B-F4BD-0077-AF34FB05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0340" y="1066800"/>
            <a:ext cx="3931320" cy="22671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cap="all" spc="390" dirty="0" err="1"/>
              <a:t>ucc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636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C25FC1-8477-75CB-F53F-66A28E010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Ορισμός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F762C7-4D89-05A2-9071-6C03A3F9F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αστικά κέντρα συγκέντρωσης (U</a:t>
            </a:r>
            <a:r>
              <a:rPr lang="en-US" dirty="0" err="1"/>
              <a:t>rban</a:t>
            </a:r>
            <a:r>
              <a:rPr lang="en-US" dirty="0"/>
              <a:t> </a:t>
            </a:r>
            <a:r>
              <a:rPr lang="el-GR" dirty="0"/>
              <a:t>C</a:t>
            </a:r>
            <a:r>
              <a:rPr lang="en-US" dirty="0" err="1"/>
              <a:t>onsolidation</a:t>
            </a:r>
            <a:r>
              <a:rPr lang="en-US" dirty="0"/>
              <a:t> </a:t>
            </a:r>
            <a:r>
              <a:rPr lang="el-GR" dirty="0"/>
              <a:t>C</a:t>
            </a:r>
            <a:r>
              <a:rPr lang="en-US" dirty="0"/>
              <a:t>entre</a:t>
            </a:r>
            <a:r>
              <a:rPr lang="el-GR" dirty="0"/>
              <a:t>) είναι εξειδικευμένες εγκαταστάσεις εφοδιαστικής που βρίσκονται στα περίχωρα των αστικών περιοχών. </a:t>
            </a:r>
            <a:endParaRPr lang="en-US" dirty="0"/>
          </a:p>
          <a:p>
            <a:r>
              <a:rPr lang="el-GR" dirty="0"/>
              <a:t>Λειτουργούν ως κόμβοι όπου τα αγαθά από πολλούς προμηθευτές ενοποιούνται σε λιγότερες αποστολές πριν από την τελική παράδοση στην πόλη. </a:t>
            </a:r>
            <a:endParaRPr lang="en-US" dirty="0"/>
          </a:p>
          <a:p>
            <a:r>
              <a:rPr lang="el-GR" dirty="0"/>
              <a:t>Τα UCC αποσκοπούν στον </a:t>
            </a:r>
            <a:r>
              <a:rPr lang="el-GR" dirty="0" err="1"/>
              <a:t>εξορθολογισμό</a:t>
            </a:r>
            <a:r>
              <a:rPr lang="el-GR" dirty="0"/>
              <a:t> των αστικών </a:t>
            </a:r>
            <a:r>
              <a:rPr lang="el-GR" dirty="0" err="1"/>
              <a:t>logistics</a:t>
            </a:r>
            <a:r>
              <a:rPr lang="el-GR" dirty="0"/>
              <a:t>, στη μείωση της κυκλοφοριακής συμφόρησης και στην ελαχιστοποίηση των περιβαλλοντικών επιπτώσεων.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494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Βασικά χαρακτηριστικά των </a:t>
            </a:r>
            <a:r>
              <a:rPr lang="en-US" dirty="0"/>
              <a:t>UCCs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Κεντρικές λειτουργίες: Ενοποίηση αγαθών για αποτελεσματική παράδοση «τελευταίου μιλίου».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Συνεργατική εφοδιαστική: Πολλαπλά ενδιαφερόμενα μέρη, συμπεριλαμβανομένων των λιανοπωλητών, των </a:t>
            </a:r>
            <a:r>
              <a:rPr lang="el-GR" dirty="0" err="1"/>
              <a:t>παρόχων</a:t>
            </a:r>
            <a:r>
              <a:rPr lang="el-GR" dirty="0"/>
              <a:t> εφοδιαστικής και των δήμων, συνεργάζονται.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Εστίαση στη βιωσιμότητα: Ενθαρρύνει τη χρήση οχημάτων με χαμηλές εκπομπές ρύπων και βελτιστοποιημένες διαδρομές παράδοσης.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73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20CF811-6A7A-C9F7-0E06-3805D3C8D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Πλεονεκτήματα των </a:t>
            </a:r>
            <a:r>
              <a:rPr lang="en-US" dirty="0"/>
              <a:t>UCC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58C7631-3443-9719-D182-1C3B79231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Μείωση της κυκλοφορίας:        </a:t>
            </a:r>
            <a:endParaRPr lang="en-US" dirty="0"/>
          </a:p>
          <a:p>
            <a:pPr marL="617220" lvl="1" indent="-342900"/>
            <a:r>
              <a:rPr lang="el-GR" dirty="0"/>
              <a:t>Λιγότερα οχήματα παράδοσης εισέρχονται σε αστικές περιοχές.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Περιβαλλοντικά οφέλη:        </a:t>
            </a:r>
            <a:endParaRPr lang="en-US" dirty="0"/>
          </a:p>
          <a:p>
            <a:pPr marL="617220" lvl="1" indent="-342900"/>
            <a:r>
              <a:rPr lang="el-GR" dirty="0"/>
              <a:t>Χαμηλότερες εκπομπές λόγω ενοποιημένων φορτίων και φιλικών προς το περιβάλλον οχημάτων.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Βελτίωση της αποδοτικότητας των παραδόσεων:        </a:t>
            </a:r>
            <a:endParaRPr lang="en-US" dirty="0"/>
          </a:p>
          <a:p>
            <a:pPr marL="617220" lvl="1" indent="-342900"/>
            <a:r>
              <a:rPr lang="el-GR" dirty="0"/>
              <a:t>Μικρότεροι χρόνοι παράδοσης και καλύτερη βελτιστοποίηση της διαδρομής.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Βελτιωμένη εμπειρία πελατών:       </a:t>
            </a:r>
            <a:endParaRPr lang="en-US" dirty="0"/>
          </a:p>
          <a:p>
            <a:pPr marL="617220" lvl="1" indent="-342900"/>
            <a:r>
              <a:rPr lang="el-GR" dirty="0"/>
              <a:t>Αξιόπιστα και προβλέψιμα χρονοδιαγράμματα παράδοσης.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12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6BB64D-BA27-CB67-25F4-43FFCB6A1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Προκλήσεις της εφαρμογής των UCC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712D88-D1BB-A13A-963E-98E9C8C16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Υψηλή αρχική επένδυση:        </a:t>
            </a:r>
            <a:endParaRPr lang="en-US" dirty="0"/>
          </a:p>
          <a:p>
            <a:pPr marL="617220" lvl="1" indent="-342900"/>
            <a:r>
              <a:rPr lang="el-GR" dirty="0"/>
              <a:t>Ανάπτυξη υποδομών και λειτουργικό κόστος.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Συντονισμός των ενδιαφερομένων μερών:       </a:t>
            </a:r>
            <a:endParaRPr lang="en-US" dirty="0"/>
          </a:p>
          <a:p>
            <a:pPr marL="617220" lvl="1" indent="-342900"/>
            <a:r>
              <a:rPr lang="en-US" dirty="0"/>
              <a:t>H</a:t>
            </a:r>
            <a:r>
              <a:rPr lang="el-GR" dirty="0"/>
              <a:t> συνεργασία μεταξύ ανταγωνιστών και δήμων μπορεί να είναι πολύπλοκη.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Περιορισμένη επεκτασιμότητα:        </a:t>
            </a:r>
            <a:endParaRPr lang="en-US" dirty="0"/>
          </a:p>
          <a:p>
            <a:pPr marL="617220" lvl="1" indent="-342900"/>
            <a:r>
              <a:rPr lang="el-GR" dirty="0"/>
              <a:t>Μπορεί να μην είναι εφικτή για όλα τα αστικά περιβάλλοντα ή επιχειρηματικά μοντέλα.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22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4DF506FF-CD67-48F6-DFDF-046F1FE191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936" y="542925"/>
            <a:ext cx="10615082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407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8AA2E2-2B8A-D34B-C2B0-CC8D1DF37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https://www.youtube.com/watch?v=RilqjY71FtA</a:t>
            </a:r>
          </a:p>
        </p:txBody>
      </p:sp>
    </p:spTree>
    <p:extLst>
      <p:ext uri="{BB962C8B-B14F-4D97-AF65-F5344CB8AC3E}">
        <p14:creationId xmlns:p14="http://schemas.microsoft.com/office/powerpoint/2010/main" val="32332455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4D76F-AD4B-F4BD-0077-AF34FB05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0340" y="1066800"/>
            <a:ext cx="3931320" cy="22671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cap="all" spc="390" dirty="0"/>
              <a:t>CAPACITY ISSUES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90002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525712-056B-9D8A-BC03-3357F4976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50% capacity of each freight transport.</a:t>
            </a:r>
          </a:p>
          <a:p>
            <a:r>
              <a:rPr lang="en-US" dirty="0"/>
              <a:t>How to deal with this problem?</a:t>
            </a:r>
          </a:p>
          <a:p>
            <a:endParaRPr lang="en-US" dirty="0"/>
          </a:p>
          <a:p>
            <a:r>
              <a:rPr lang="el-GR" dirty="0"/>
              <a:t>Συνδυασμός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Κυβέρνηση,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Επιχειρήσεις</a:t>
            </a:r>
          </a:p>
          <a:p>
            <a:pPr marL="617220" lvl="1" indent="-342900"/>
            <a:r>
              <a:rPr lang="en-US" dirty="0"/>
              <a:t>Logistics Companies</a:t>
            </a:r>
          </a:p>
          <a:p>
            <a:pPr marL="617220" lvl="1" indent="-342900"/>
            <a:r>
              <a:rPr lang="en-US" dirty="0"/>
              <a:t>Retailers,</a:t>
            </a:r>
          </a:p>
          <a:p>
            <a:pPr marL="617220" lvl="1" indent="-342900"/>
            <a:r>
              <a:rPr lang="en-US" dirty="0"/>
              <a:t>IT companies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61018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27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8" name="Rectangle 15">
            <a:extLst>
              <a:ext uri="{FF2B5EF4-FFF2-40B4-BE49-F238E27FC236}">
                <a16:creationId xmlns:a16="http://schemas.microsoft.com/office/drawing/2014/main" id="{4905C695-F54E-4EF8-8AEF-811D460E7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485CD2A3-2099-476E-9A85-55DC735FA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4705" y="15902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2F1176C5-F5C7-2326-F31F-35753F58F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2270" y="1188720"/>
            <a:ext cx="7512147" cy="195540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Τέλος</a:t>
            </a:r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cap="all" spc="390" baseline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διάλεξης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0" name="Group 19">
            <a:extLst>
              <a:ext uri="{FF2B5EF4-FFF2-40B4-BE49-F238E27FC236}">
                <a16:creationId xmlns:a16="http://schemas.microsoft.com/office/drawing/2014/main" id="{E92979E8-2E86-433E-A7E4-5F102E45A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1463"/>
            <a:ext cx="867485" cy="115439"/>
            <a:chOff x="8910933" y="1861308"/>
            <a:chExt cx="867485" cy="115439"/>
          </a:xfrm>
        </p:grpSpPr>
        <p:sp>
          <p:nvSpPr>
            <p:cNvPr id="31" name="Rectangle 20">
              <a:extLst>
                <a:ext uri="{FF2B5EF4-FFF2-40B4-BE49-F238E27FC236}">
                  <a16:creationId xmlns:a16="http://schemas.microsoft.com/office/drawing/2014/main" id="{CDDEF0D5-EF9F-43D4-BF40-27A3121E0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1438B34-2B34-4614-B3B4-D09927150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C691BDB-93D3-4721-903C-45DD9590F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67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C63CA7-FDC0-035B-30C1-06CFF813F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https://www.youtube.com/watch?v=HxXJ8Q2GCs4</a:t>
            </a:r>
          </a:p>
        </p:txBody>
      </p:sp>
    </p:spTree>
    <p:extLst>
      <p:ext uri="{BB962C8B-B14F-4D97-AF65-F5344CB8AC3E}">
        <p14:creationId xmlns:p14="http://schemas.microsoft.com/office/powerpoint/2010/main" val="78699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D3B3C7E-BC2D-4436-8B03-AC421FA66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B5D0C1-066E-4C02-A6B8-59FAE4A19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FDCD62BB-F134-412E-AF5B-602B04458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5679" y="750337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Τίτλος 3">
            <a:extLst>
              <a:ext uri="{FF2B5EF4-FFF2-40B4-BE49-F238E27FC236}">
                <a16:creationId xmlns:a16="http://schemas.microsoft.com/office/drawing/2014/main" id="{5F7FFE6B-C82C-42CA-F383-A62129C2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7818" y="1465558"/>
            <a:ext cx="4257964" cy="186843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kern="1200" cap="all" spc="39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9. </a:t>
            </a:r>
            <a:r>
              <a:rPr lang="en-US" sz="2800" cap="all" spc="390" dirty="0"/>
              <a:t>3pl COMPANIES</a:t>
            </a:r>
            <a:endParaRPr lang="en-US" sz="2800" kern="1200" cap="all" spc="390" baseline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62258" y="3851234"/>
            <a:ext cx="867485" cy="115439"/>
            <a:chOff x="8910933" y="1861308"/>
            <a:chExt cx="867485" cy="11543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087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Ορισμός 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n-US" b="1" dirty="0"/>
              <a:t>3PL </a:t>
            </a:r>
            <a:r>
              <a:rPr lang="el-GR" b="1" dirty="0"/>
              <a:t>εταιρείες </a:t>
            </a:r>
            <a:r>
              <a:rPr lang="el-GR" b="1" dirty="0" err="1"/>
              <a:t>logistics</a:t>
            </a:r>
            <a:r>
              <a:rPr lang="el-GR" b="1" dirty="0"/>
              <a:t> </a:t>
            </a:r>
            <a:r>
              <a:rPr lang="el-GR" dirty="0"/>
              <a:t>είναι εξωτερικοί </a:t>
            </a:r>
            <a:r>
              <a:rPr lang="el-GR" dirty="0" err="1"/>
              <a:t>πάροχοι</a:t>
            </a:r>
            <a:r>
              <a:rPr lang="el-GR" dirty="0"/>
              <a:t> που διαχειρίζονται ορισμένες ή όλες τις λειτουργίες </a:t>
            </a:r>
            <a:r>
              <a:rPr lang="el-GR" dirty="0" err="1"/>
              <a:t>logistics</a:t>
            </a:r>
            <a:r>
              <a:rPr lang="el-GR" dirty="0"/>
              <a:t> για τις επιχειρήσεις. </a:t>
            </a:r>
            <a:endParaRPr lang="en-US" dirty="0"/>
          </a:p>
          <a:p>
            <a:r>
              <a:rPr lang="el-GR" dirty="0"/>
              <a:t>Οι υπηρεσίες αυτές περιλαμβάνουν μεταφορές, αποθήκευση, διαχείριση αποθεμάτων, εκτέλεση παραγγελιών και πολλά άλλα. </a:t>
            </a:r>
            <a:endParaRPr lang="en-US" dirty="0"/>
          </a:p>
          <a:p>
            <a:r>
              <a:rPr lang="el-GR" dirty="0"/>
              <a:t>Με την ανάθεση σε εξωτερικούς συνεργάτες 3PL, οι εταιρείες μπορούν να επικεντρωθούν σε βασικές επιχειρηματικές δραστηριότητες, αξιοποιώντας παράλληλα την εξειδικευμένη τεχνογνωσία και υποδομή.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96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Βασικά χαρακτηριστικά των εταιρειών 3PL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Ευελιξία υπηρεσιών</a:t>
            </a:r>
            <a:r>
              <a:rPr lang="el-GR" dirty="0"/>
              <a:t>: Οι </a:t>
            </a:r>
            <a:r>
              <a:rPr lang="el-GR" dirty="0" err="1"/>
              <a:t>πάροχοι</a:t>
            </a:r>
            <a:r>
              <a:rPr lang="el-GR" dirty="0"/>
              <a:t> 3PL προσφέρουν προσαρμοσμένες λύσεις που ανταποκρίνονται στην κλίμακα και τις απαιτήσεις των επιχειρήσεων.    </a:t>
            </a:r>
            <a:endParaRPr lang="en-US" dirty="0"/>
          </a:p>
          <a:p>
            <a:r>
              <a:rPr lang="el-GR" b="1" dirty="0"/>
              <a:t>Ενσωμάτωση τεχνολογίας</a:t>
            </a:r>
            <a:r>
              <a:rPr lang="el-GR" dirty="0"/>
              <a:t>: Χρησιμοποιούν προηγμένα συστήματα, όπως συστήματα διαχείρισης αποθηκών (WMS) και συστήματα διαχείρισης μεταφορών (TMS).    </a:t>
            </a:r>
            <a:endParaRPr lang="en-US" dirty="0"/>
          </a:p>
          <a:p>
            <a:r>
              <a:rPr lang="el-GR" b="1" dirty="0"/>
              <a:t>Παγκόσμια εμβέλεια</a:t>
            </a:r>
            <a:r>
              <a:rPr lang="el-GR" dirty="0"/>
              <a:t>: Πολλοί </a:t>
            </a:r>
            <a:r>
              <a:rPr lang="el-GR" dirty="0" err="1"/>
              <a:t>πάροχοι</a:t>
            </a:r>
            <a:r>
              <a:rPr lang="el-GR" dirty="0"/>
              <a:t> 3PL λειτουργούν διεθνώς, προσφέροντας υπηρεσίες παγκόσμιας αποστολής και συμμόρφωσης.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77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Πλεονεκτήματα της χρήσης 3</a:t>
            </a:r>
            <a:r>
              <a:rPr lang="en-US" dirty="0"/>
              <a:t>PL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Αποδοτικότητα κόστους:        </a:t>
            </a:r>
            <a:endParaRPr lang="en-US" dirty="0"/>
          </a:p>
          <a:p>
            <a:pPr marL="617220" lvl="1" indent="-342900"/>
            <a:r>
              <a:rPr lang="el-GR" dirty="0"/>
              <a:t>Μείωση των επενδύσεων κεφαλαίου για αποθήκες και στόλους οχημάτων.        </a:t>
            </a:r>
            <a:endParaRPr lang="en-US" dirty="0"/>
          </a:p>
          <a:p>
            <a:pPr marL="617220" lvl="1" indent="-342900"/>
            <a:r>
              <a:rPr lang="el-GR" dirty="0"/>
              <a:t>Χαμηλότερο κόστος εργασίας μέσω οικονομιών κλίμακας.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Βελτιωμένη αποδοτικότητα:        </a:t>
            </a:r>
            <a:endParaRPr lang="en-US" dirty="0"/>
          </a:p>
          <a:p>
            <a:pPr marL="617220" lvl="1" indent="-342900"/>
            <a:r>
              <a:rPr lang="el-GR" dirty="0"/>
              <a:t>Εμπειρογνωμοσύνη στη βελτιστοποίηση διαδρομών, την εκτέλεση παραγγελιών και την αντίστροφη εφοδιαστική.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Επεκτασιμότητα:        </a:t>
            </a:r>
            <a:endParaRPr lang="en-US" dirty="0"/>
          </a:p>
          <a:p>
            <a:pPr marL="617220" lvl="1" indent="-342900"/>
            <a:r>
              <a:rPr lang="el-GR" dirty="0"/>
              <a:t>Δυνατότητα κλιμάκωσης των λειτουργιών βάσει των διακυμάνσεων της ζήτησης (π.χ. περίοδοι διακοπών).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Πρόσβαση σε προηγμένη τεχνολογία:        </a:t>
            </a:r>
            <a:endParaRPr lang="en-US" dirty="0"/>
          </a:p>
          <a:p>
            <a:pPr marL="617220" lvl="1" indent="-342900"/>
            <a:r>
              <a:rPr lang="el-GR" dirty="0"/>
              <a:t>Παρακολούθηση σε πραγματικό χρόνο, προγνωστική ανάλυση και λύσεις εφοδιαστικής με βάση την τεχνητή νοημοσύνη.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93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Προκλήσεις της ενσωμάτωσης 3</a:t>
            </a:r>
            <a:r>
              <a:rPr lang="en-US" dirty="0"/>
              <a:t>PL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Κίνδυνοι εξάρτησης:        </a:t>
            </a:r>
            <a:endParaRPr lang="en-US" dirty="0"/>
          </a:p>
          <a:p>
            <a:pPr marL="617220" lvl="1" indent="-342900"/>
            <a:r>
              <a:rPr lang="el-GR" dirty="0"/>
              <a:t>Η μεγάλη εξάρτηση από εξωτερικούς </a:t>
            </a:r>
            <a:r>
              <a:rPr lang="el-GR" dirty="0" err="1"/>
              <a:t>παρόχους</a:t>
            </a:r>
            <a:r>
              <a:rPr lang="el-GR" dirty="0"/>
              <a:t> θα μπορούσε να δημιουργήσει κινδύνους σε περίπτωση διαταραχής.   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Απώλεια ελέγχου: </a:t>
            </a:r>
          </a:p>
          <a:p>
            <a:pPr marL="617220" lvl="1" indent="-342900"/>
            <a:r>
              <a:rPr lang="el-GR" dirty="0"/>
              <a:t>Οι εταιρείες ενδέχεται να αισθάνονται αποσυνδεδεμένες από τις λειτουργίες </a:t>
            </a:r>
            <a:r>
              <a:rPr lang="el-GR" dirty="0" err="1"/>
              <a:t>logistics</a:t>
            </a:r>
            <a:r>
              <a:rPr lang="el-GR" dirty="0"/>
              <a:t>.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Ζητήματα συμβατότητας:        </a:t>
            </a:r>
          </a:p>
          <a:p>
            <a:pPr marL="617220" lvl="1" indent="-342900"/>
            <a:r>
              <a:rPr lang="el-GR" dirty="0"/>
              <a:t>Μη </a:t>
            </a:r>
            <a:r>
              <a:rPr lang="el-GR" b="1" dirty="0"/>
              <a:t>ευθυγράμμιση</a:t>
            </a:r>
            <a:r>
              <a:rPr lang="el-GR" dirty="0"/>
              <a:t> των στόχων ή των τεχνολογικών συστημάτων μεταξύ της επιχείρησης και του </a:t>
            </a:r>
            <a:r>
              <a:rPr lang="el-GR" dirty="0" err="1"/>
              <a:t>παρόχου</a:t>
            </a:r>
            <a:r>
              <a:rPr lang="el-GR" dirty="0"/>
              <a:t> 3PL.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760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D3D055A-99E5-1E2E-C2F5-7CAC8419C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 κορυφαίων εταιρειών 3</a:t>
            </a:r>
            <a:r>
              <a:rPr lang="en-US" dirty="0"/>
              <a:t>PL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FCF89C-3531-BEC2-53C6-CFA17B89F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DHL Supply Chain    </a:t>
            </a: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FedEx Logistics    </a:t>
            </a:r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UPS Supply Chain Solutions</a:t>
            </a:r>
          </a:p>
        </p:txBody>
      </p:sp>
    </p:spTree>
    <p:extLst>
      <p:ext uri="{BB962C8B-B14F-4D97-AF65-F5344CB8AC3E}">
        <p14:creationId xmlns:p14="http://schemas.microsoft.com/office/powerpoint/2010/main" val="230676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9B34B2-CA33-4B83-9310-24E13D541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https://www.youtube.com/watch?v=aLYTNlHY7xw</a:t>
            </a:r>
          </a:p>
        </p:txBody>
      </p:sp>
    </p:spTree>
    <p:extLst>
      <p:ext uri="{BB962C8B-B14F-4D97-AF65-F5344CB8AC3E}">
        <p14:creationId xmlns:p14="http://schemas.microsoft.com/office/powerpoint/2010/main" val="3128659700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RegularSeed_2SEEDS">
      <a:dk1>
        <a:srgbClr val="000000"/>
      </a:dk1>
      <a:lt1>
        <a:srgbClr val="FFFFFF"/>
      </a:lt1>
      <a:dk2>
        <a:srgbClr val="402441"/>
      </a:dk2>
      <a:lt2>
        <a:srgbClr val="E2E8E7"/>
      </a:lt2>
      <a:accent1>
        <a:srgbClr val="D51738"/>
      </a:accent1>
      <a:accent2>
        <a:srgbClr val="E72999"/>
      </a:accent2>
      <a:accent3>
        <a:srgbClr val="E75829"/>
      </a:accent3>
      <a:accent4>
        <a:srgbClr val="14BA6A"/>
      </a:accent4>
      <a:accent5>
        <a:srgbClr val="20B7AD"/>
      </a:accent5>
      <a:accent6>
        <a:srgbClr val="1792D5"/>
      </a:accent6>
      <a:hlink>
        <a:srgbClr val="309282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479</TotalTime>
  <Words>591</Words>
  <Application>Microsoft Office PowerPoint</Application>
  <PresentationFormat>Ευρεία οθόνη</PresentationFormat>
  <Paragraphs>73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2" baseType="lpstr">
      <vt:lpstr>Arial</vt:lpstr>
      <vt:lpstr>Bembo</vt:lpstr>
      <vt:lpstr>AdornVTI</vt:lpstr>
      <vt:lpstr>Διοικητική της Διανομής</vt:lpstr>
      <vt:lpstr>Παρουσίαση του PowerPoint</vt:lpstr>
      <vt:lpstr>9. 3pl COMPANIES</vt:lpstr>
      <vt:lpstr>Ορισμός </vt:lpstr>
      <vt:lpstr>Βασικά χαρακτηριστικά των εταιρειών 3PL</vt:lpstr>
      <vt:lpstr>Πλεονεκτήματα της χρήσης 3PL</vt:lpstr>
      <vt:lpstr>Προκλήσεις της ενσωμάτωσης 3PL</vt:lpstr>
      <vt:lpstr>Παραδείγματα κορυφαίων εταιρειών 3PL</vt:lpstr>
      <vt:lpstr>Παρουσίαση του PowerPoint</vt:lpstr>
      <vt:lpstr>ucc</vt:lpstr>
      <vt:lpstr>Ορισμός</vt:lpstr>
      <vt:lpstr>Βασικά χαρακτηριστικά των UCCs</vt:lpstr>
      <vt:lpstr>Πλεονεκτήματα των UCC</vt:lpstr>
      <vt:lpstr>Προκλήσεις της εφαρμογής των UCC</vt:lpstr>
      <vt:lpstr>Παρουσίαση του PowerPoint</vt:lpstr>
      <vt:lpstr>Παρουσίαση του PowerPoint</vt:lpstr>
      <vt:lpstr>CAPACITY ISSUES</vt:lpstr>
      <vt:lpstr>Παρουσίαση του PowerPoint</vt:lpstr>
      <vt:lpstr>Τέλος διάλεξης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ASTERIOS STROUMPOULIS</dc:creator>
  <cp:lastModifiedBy>Αστεριος Στρουμπουλης</cp:lastModifiedBy>
  <cp:revision>44</cp:revision>
  <dcterms:created xsi:type="dcterms:W3CDTF">2024-09-28T08:06:00Z</dcterms:created>
  <dcterms:modified xsi:type="dcterms:W3CDTF">2024-12-03T10:26:32Z</dcterms:modified>
</cp:coreProperties>
</file>