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sldIdLst>
    <p:sldId id="256" r:id="rId2"/>
    <p:sldId id="490" r:id="rId3"/>
    <p:sldId id="480" r:id="rId4"/>
    <p:sldId id="488" r:id="rId5"/>
    <p:sldId id="492" r:id="rId6"/>
    <p:sldId id="493" r:id="rId7"/>
    <p:sldId id="494" r:id="rId8"/>
    <p:sldId id="473" r:id="rId9"/>
    <p:sldId id="491" r:id="rId10"/>
    <p:sldId id="605" r:id="rId11"/>
    <p:sldId id="606" r:id="rId12"/>
    <p:sldId id="270" r:id="rId13"/>
    <p:sldId id="483" r:id="rId14"/>
    <p:sldId id="462" r:id="rId15"/>
    <p:sldId id="486" r:id="rId16"/>
    <p:sldId id="467" r:id="rId17"/>
    <p:sldId id="470" r:id="rId18"/>
    <p:sldId id="460" r:id="rId19"/>
    <p:sldId id="485" r:id="rId20"/>
    <p:sldId id="495" r:id="rId21"/>
    <p:sldId id="496" r:id="rId22"/>
    <p:sldId id="497" r:id="rId23"/>
    <p:sldId id="498" r:id="rId24"/>
    <p:sldId id="499" r:id="rId25"/>
    <p:sldId id="603" r:id="rId26"/>
    <p:sldId id="600" r:id="rId27"/>
    <p:sldId id="60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861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90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49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7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5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4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0" r:id="rId6"/>
    <p:sldLayoutId id="2147483706" r:id="rId7"/>
    <p:sldLayoutId id="2147483707" r:id="rId8"/>
    <p:sldLayoutId id="2147483708" r:id="rId9"/>
    <p:sldLayoutId id="2147483709" r:id="rId10"/>
    <p:sldLayoutId id="214748371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tergiostrou@unipi.g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C7EA4B13-46D3-41EE-95DA-7B2100DE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24700" y="1028700"/>
            <a:ext cx="4038600" cy="4841072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63E1873-E6CB-1D47-80E6-36C718EE5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02924" y="1398850"/>
            <a:ext cx="3282152" cy="2030150"/>
          </a:xfrm>
        </p:spPr>
        <p:txBody>
          <a:bodyPr>
            <a:normAutofit/>
          </a:bodyPr>
          <a:lstStyle/>
          <a:p>
            <a:r>
              <a:rPr lang="el-GR"/>
              <a:t>Διοικητική της Διανομής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2740E31-2946-2E83-DC1D-EEB363C80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9536" y="3712101"/>
            <a:ext cx="3148928" cy="732541"/>
          </a:xfrm>
        </p:spPr>
        <p:txBody>
          <a:bodyPr>
            <a:normAutofit/>
          </a:bodyPr>
          <a:lstStyle/>
          <a:p>
            <a:r>
              <a:rPr lang="el-GR" dirty="0"/>
              <a:t>Δρ. </a:t>
            </a:r>
            <a:r>
              <a:rPr lang="el-GR" dirty="0" err="1"/>
              <a:t>Στρουμπούλης</a:t>
            </a:r>
            <a:r>
              <a:rPr lang="el-GR" dirty="0"/>
              <a:t> Αστέριος</a:t>
            </a:r>
            <a:endParaRPr lang="en-US" dirty="0"/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8814C5C0-9AFE-9E7E-A4DB-5D5C98B2B5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614" r="35052" b="-1"/>
          <a:stretch/>
        </p:blipFill>
        <p:spPr>
          <a:xfrm>
            <a:off x="20" y="10"/>
            <a:ext cx="6095980" cy="685798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DCEEEBE1-DC7B-4168-90C6-DB88876E3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710258" y="4550150"/>
            <a:ext cx="867485" cy="115439"/>
            <a:chOff x="8910933" y="1861308"/>
            <a:chExt cx="867485" cy="1154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3418E74-781F-419C-8C63-91C14AF8D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0F0D1C-98D5-4C46-961A-0E36168C31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3E9C99B-47BB-461B-AEDE-0B227C5B2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Υπότιτλος 2">
            <a:extLst>
              <a:ext uri="{FF2B5EF4-FFF2-40B4-BE49-F238E27FC236}">
                <a16:creationId xmlns:a16="http://schemas.microsoft.com/office/drawing/2014/main" id="{943F0784-C830-D192-F9E8-53F231FD80B4}"/>
              </a:ext>
            </a:extLst>
          </p:cNvPr>
          <p:cNvSpPr txBox="1">
            <a:spLocks/>
          </p:cNvSpPr>
          <p:nvPr/>
        </p:nvSpPr>
        <p:spPr>
          <a:xfrm>
            <a:off x="7124700" y="5829300"/>
            <a:ext cx="4038600" cy="894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3"/>
              </a:rPr>
              <a:t>stergiostrou@unipi.gr</a:t>
            </a:r>
            <a:endParaRPr lang="en-US" dirty="0"/>
          </a:p>
          <a:p>
            <a:r>
              <a:rPr lang="en-US" sz="1800" dirty="0"/>
              <a:t>linkedin.com/in/asteriostrou/</a:t>
            </a:r>
          </a:p>
        </p:txBody>
      </p:sp>
    </p:spTree>
    <p:extLst>
      <p:ext uri="{BB962C8B-B14F-4D97-AF65-F5344CB8AC3E}">
        <p14:creationId xmlns:p14="http://schemas.microsoft.com/office/powerpoint/2010/main" val="3396941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593077-85F2-087F-CE91-651AC8126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err="1"/>
              <a:t>Just</a:t>
            </a:r>
            <a:r>
              <a:rPr lang="el-GR" sz="3200" b="1" dirty="0"/>
              <a:t>-in-</a:t>
            </a:r>
            <a:r>
              <a:rPr lang="el-GR" sz="3200" b="1" dirty="0" err="1"/>
              <a:t>Time</a:t>
            </a:r>
            <a:r>
              <a:rPr lang="el-GR" sz="3200" b="1" dirty="0"/>
              <a:t> (JIT)</a:t>
            </a:r>
            <a:endParaRPr lang="en-US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A5B05CE2-FE70-EE0F-6879-CA28D2131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Σε όλη την έκταση του δικτύου εφοδιασμού, το έναυσμα για να ξεκινήσει η εργασία το δίνει η ζήτηση από τον πελάτη.</a:t>
            </a:r>
          </a:p>
          <a:p>
            <a:r>
              <a:rPr lang="el-GR" dirty="0"/>
              <a:t>Δίκτυο εφοδιασμού = αλυσίδα από πελάτες, όπου ο κάθε κρίκος συντονίζεται από τους γειτονικούς μέσω σημάτων της μεθόδου JIT.</a:t>
            </a:r>
          </a:p>
          <a:p>
            <a:r>
              <a:rPr lang="el-GR" dirty="0"/>
              <a:t>Το δίκτυο υποκινείται από τη ζήτηση του τελικού πελάτη.</a:t>
            </a:r>
          </a:p>
          <a:p>
            <a:r>
              <a:rPr lang="el-GR" dirty="0"/>
              <a:t>Μόνο ο τελικός πελάτης είναι ελεύθερος να δημιουργήσει ζήτηση όποτε θέλει. Μετά αναλαμβάνει να συνεχίσει το σύστημα.</a:t>
            </a:r>
          </a:p>
        </p:txBody>
      </p:sp>
    </p:spTree>
    <p:extLst>
      <p:ext uri="{BB962C8B-B14F-4D97-AF65-F5344CB8AC3E}">
        <p14:creationId xmlns:p14="http://schemas.microsoft.com/office/powerpoint/2010/main" val="1167111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593077-85F2-087F-CE91-651AC8126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err="1"/>
              <a:t>Just</a:t>
            </a:r>
            <a:r>
              <a:rPr lang="el-GR" sz="3200" b="1" dirty="0"/>
              <a:t>-in-</a:t>
            </a:r>
            <a:r>
              <a:rPr lang="el-GR" sz="3200" b="1" dirty="0" err="1"/>
              <a:t>Time</a:t>
            </a:r>
            <a:r>
              <a:rPr lang="el-GR" sz="3200" b="1" dirty="0"/>
              <a:t> (JIT)</a:t>
            </a:r>
            <a:endParaRPr lang="en-US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A5B05CE2-FE70-EE0F-6879-CA28D2131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https://www.youtube.com/watch?v=rXY-MNe09x4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7565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5F7FFE6B-C82C-42CA-F383-A62129C2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818" y="1465558"/>
            <a:ext cx="4257964" cy="18684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l-GR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10</a:t>
            </a:r>
            <a:r>
              <a:rPr lang="en-US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l-GR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Χρονος</a:t>
            </a:r>
            <a:r>
              <a:rPr lang="el-GR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ανοχησ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0874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0;p2">
            <a:extLst>
              <a:ext uri="{FF2B5EF4-FFF2-40B4-BE49-F238E27FC236}">
                <a16:creationId xmlns:a16="http://schemas.microsoft.com/office/drawing/2014/main" id="{AF0EC173-DBA8-41B5-8DCE-87A9319C11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9562" y="252011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ΒΑΣΙΚΑ ΘΕΜΑΤΑ</a:t>
            </a:r>
          </a:p>
        </p:txBody>
      </p:sp>
      <p:sp>
        <p:nvSpPr>
          <p:cNvPr id="3" name="Google Shape;141;p2">
            <a:extLst>
              <a:ext uri="{FF2B5EF4-FFF2-40B4-BE49-F238E27FC236}">
                <a16:creationId xmlns:a16="http://schemas.microsoft.com/office/drawing/2014/main" id="{380D6C0E-5634-440F-8665-78B56AB93E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46375" y="1819923"/>
            <a:ext cx="10077254" cy="44097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444500"/>
            <a:r>
              <a:rPr lang="el-GR" sz="1500" dirty="0"/>
              <a:t>Τι είναι ο </a:t>
            </a:r>
            <a:r>
              <a:rPr lang="el-GR" sz="1500" b="1" dirty="0"/>
              <a:t>χρόνος παράδοσης στην αλυσίδα εφοδιασμού</a:t>
            </a:r>
            <a:r>
              <a:rPr lang="el-GR" sz="1500" dirty="0"/>
              <a:t>;</a:t>
            </a:r>
          </a:p>
          <a:p>
            <a:pPr marL="444500"/>
            <a:r>
              <a:rPr lang="el-GR" sz="1500" dirty="0"/>
              <a:t>Ο χρόνος παράδοσης στην εφοδιαστική αλυσίδα αναφέρεται στο χρονικό διάστημα που απαιτείται για να μετακινηθεί ένα προϊόν ή υλικό από την έναρξη της παραγωγής ή της διαδικασίας προμήθειας έως την άφιξή του στον τελικό προορισμό. </a:t>
            </a:r>
          </a:p>
          <a:p>
            <a:pPr marL="444500"/>
            <a:r>
              <a:rPr lang="el-GR" sz="1500" dirty="0"/>
              <a:t>Αντιπροσωπεύει το συνολικό χρόνο που απαιτείται για την εκπλήρωση μιας παραγγελίας. Ο χρόνος παράδοσης περιλαμβάνει διάφορες δραστηριότητες, όπως η επεξεργασία της παραγγελίας, η κατασκευή, η μεταφορά και η παράδοση.</a:t>
            </a:r>
          </a:p>
          <a:p>
            <a:pPr marL="444500"/>
            <a:endParaRPr lang="el-GR" sz="1500" dirty="0"/>
          </a:p>
          <a:p>
            <a:pPr marL="444500"/>
            <a:endParaRPr lang="el-GR" sz="1500" dirty="0"/>
          </a:p>
        </p:txBody>
      </p:sp>
    </p:spTree>
    <p:extLst>
      <p:ext uri="{BB962C8B-B14F-4D97-AF65-F5344CB8AC3E}">
        <p14:creationId xmlns:p14="http://schemas.microsoft.com/office/powerpoint/2010/main" val="1308797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0;p2">
            <a:extLst>
              <a:ext uri="{FF2B5EF4-FFF2-40B4-BE49-F238E27FC236}">
                <a16:creationId xmlns:a16="http://schemas.microsoft.com/office/drawing/2014/main" id="{AF0EC173-DBA8-41B5-8DCE-87A9319C11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9562" y="252011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Πρωτοβουλίες οι οποίες βασίζονται στο χρόνο</a:t>
            </a:r>
          </a:p>
        </p:txBody>
      </p:sp>
      <p:sp>
        <p:nvSpPr>
          <p:cNvPr id="3" name="Google Shape;141;p2">
            <a:extLst>
              <a:ext uri="{FF2B5EF4-FFF2-40B4-BE49-F238E27FC236}">
                <a16:creationId xmlns:a16="http://schemas.microsoft.com/office/drawing/2014/main" id="{380D6C0E-5634-440F-8665-78B56AB93E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9563" y="1819923"/>
            <a:ext cx="7543801" cy="44097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101600"/>
            <a:r>
              <a:rPr lang="el-GR" sz="1500" dirty="0"/>
              <a:t>Η μείωση του χρόνου έχει οδηγήσει σε:</a:t>
            </a:r>
          </a:p>
          <a:p>
            <a:pPr marL="444500">
              <a:buFont typeface="Wingdings" panose="05000000000000000000" pitchFamily="2" charset="2"/>
              <a:buChar char="Ø"/>
            </a:pPr>
            <a:r>
              <a:rPr lang="el-GR" sz="1500" dirty="0"/>
              <a:t> χαμηλότερα γενικά έξοδα.</a:t>
            </a:r>
          </a:p>
          <a:p>
            <a:pPr marL="444500">
              <a:buFont typeface="Wingdings" panose="05000000000000000000" pitchFamily="2" charset="2"/>
              <a:buChar char="Ø"/>
            </a:pPr>
            <a:r>
              <a:rPr lang="el-GR" sz="1500" dirty="0"/>
              <a:t> μικρότερο κόστος αντιμετώπισης καθυστερήσεων.</a:t>
            </a:r>
          </a:p>
          <a:p>
            <a:pPr marL="444500">
              <a:buFont typeface="Wingdings" panose="05000000000000000000" pitchFamily="2" charset="2"/>
              <a:buChar char="Ø"/>
            </a:pPr>
            <a:r>
              <a:rPr lang="el-GR" sz="1500" dirty="0"/>
              <a:t> μείωση ελαττωματικών προϊόντων από άποψη ποιότητας και εξυπηρέτησης.</a:t>
            </a:r>
          </a:p>
          <a:p>
            <a:pPr marL="444500">
              <a:buFont typeface="Wingdings" panose="05000000000000000000" pitchFamily="2" charset="2"/>
              <a:buChar char="Ø"/>
            </a:pPr>
            <a:r>
              <a:rPr lang="el-GR" sz="1500" dirty="0"/>
              <a:t> ταχύτερη ικανοποίηση αναγκών πελατών.</a:t>
            </a:r>
          </a:p>
          <a:p>
            <a:pPr marL="444500">
              <a:buFont typeface="Wingdings" panose="05000000000000000000" pitchFamily="2" charset="2"/>
              <a:buChar char="Ø"/>
            </a:pPr>
            <a:r>
              <a:rPr lang="el-GR" sz="1500" dirty="0"/>
              <a:t> όφελος στην ποιότητα.</a:t>
            </a:r>
            <a:endParaRPr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463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CAE3747-01B2-7ACA-93AF-19EAB8FF5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00" y="1536569"/>
            <a:ext cx="9720999" cy="4594676"/>
          </a:xfrm>
        </p:spPr>
        <p:txBody>
          <a:bodyPr/>
          <a:lstStyle/>
          <a:p>
            <a:r>
              <a:rPr lang="el-GR" dirty="0"/>
              <a:t>Από την άλλη πλευρά, οι μεγάλοι χρόνοι παράδοσης μπορεί να προκαλέσουν: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αρνητικό αντίκτυπο στην ικανοποίηση των πελατών.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Υψηλότερο κόστος αποθεμάτων.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έκθεση σε κινδύνους.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Υψηλότερο κόστος μεταφοράς.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Προκλήσεις στην ανάπτυξη προϊόντων.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Απώλεια ανταγωνιστικού πλεονεκτήματος.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81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40;p2">
            <a:extLst>
              <a:ext uri="{FF2B5EF4-FFF2-40B4-BE49-F238E27FC236}">
                <a16:creationId xmlns:a16="http://schemas.microsoft.com/office/drawing/2014/main" id="{2A6B7486-01FF-4AB2-8EDE-D9C21A9A00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9562" y="252011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Χρόνος Ρ</a:t>
            </a:r>
            <a:r>
              <a:rPr lang="en-US" dirty="0"/>
              <a:t> - </a:t>
            </a:r>
            <a:r>
              <a:rPr lang="el-GR" dirty="0"/>
              <a:t>Χρόνος </a:t>
            </a:r>
            <a:r>
              <a:rPr lang="en-US" dirty="0"/>
              <a:t>D</a:t>
            </a:r>
            <a:endParaRPr lang="el-GR" dirty="0"/>
          </a:p>
        </p:txBody>
      </p:sp>
      <p:sp>
        <p:nvSpPr>
          <p:cNvPr id="8" name="Google Shape;141;p2">
            <a:extLst>
              <a:ext uri="{FF2B5EF4-FFF2-40B4-BE49-F238E27FC236}">
                <a16:creationId xmlns:a16="http://schemas.microsoft.com/office/drawing/2014/main" id="{04CABBAF-471B-4502-B6A1-2329E86C9E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87681" y="1819923"/>
            <a:ext cx="11247120" cy="44097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387350" indent="-285750"/>
            <a:r>
              <a:rPr lang="el-GR" sz="1500" dirty="0"/>
              <a:t>«</a:t>
            </a:r>
            <a:r>
              <a:rPr lang="el-GR" sz="1500" b="1" dirty="0"/>
              <a:t>Χρόνος παραγωγής</a:t>
            </a:r>
            <a:r>
              <a:rPr lang="el-GR" sz="1500" dirty="0"/>
              <a:t>».</a:t>
            </a:r>
          </a:p>
          <a:p>
            <a:pPr marL="387350" indent="-285750"/>
            <a:r>
              <a:rPr lang="el-GR" sz="1500" dirty="0"/>
              <a:t>Χρόνος </a:t>
            </a:r>
            <a:r>
              <a:rPr lang="el-GR" sz="1500" b="1" dirty="0"/>
              <a:t>ανοχής των </a:t>
            </a:r>
            <a:r>
              <a:rPr lang="el-GR" sz="1500" b="1" dirty="0" err="1"/>
              <a:t>logistics</a:t>
            </a:r>
            <a:r>
              <a:rPr lang="el-GR" sz="1500" b="1" dirty="0"/>
              <a:t>.</a:t>
            </a:r>
          </a:p>
          <a:p>
            <a:pPr marL="387350" indent="-285750"/>
            <a:r>
              <a:rPr lang="el-GR" sz="1500" dirty="0"/>
              <a:t>Περιλαμβάνονται οι χρόνοι ανοχής για </a:t>
            </a:r>
            <a:r>
              <a:rPr lang="el-GR" sz="1500" u="sng" dirty="0"/>
              <a:t>προμήθεια, παραγωγή και παράδοση</a:t>
            </a:r>
            <a:r>
              <a:rPr lang="el-GR" sz="1500" dirty="0"/>
              <a:t>.</a:t>
            </a:r>
          </a:p>
          <a:p>
            <a:pPr marL="387350" indent="-285750"/>
            <a:r>
              <a:rPr lang="el-GR" sz="1400" dirty="0"/>
              <a:t>«</a:t>
            </a:r>
            <a:r>
              <a:rPr lang="el-GR" sz="1400" b="1" dirty="0"/>
              <a:t>Χρόνος ζήτησης</a:t>
            </a:r>
            <a:r>
              <a:rPr lang="el-GR" sz="1400" dirty="0"/>
              <a:t>».</a:t>
            </a:r>
          </a:p>
          <a:p>
            <a:pPr marL="387350" indent="-285750"/>
            <a:r>
              <a:rPr lang="el-GR" sz="1400" dirty="0"/>
              <a:t>Χρονικό διάστημα που είναι διατεθειμένοι </a:t>
            </a:r>
            <a:r>
              <a:rPr lang="el-GR" sz="1400" b="1" dirty="0"/>
              <a:t>οι πελάτες να περιμένουν </a:t>
            </a:r>
            <a:r>
              <a:rPr lang="el-GR" sz="1400" dirty="0"/>
              <a:t>μέχρι να ικανοποιηθεί η ζήτησή τους.</a:t>
            </a:r>
          </a:p>
          <a:p>
            <a:pPr marL="387350" indent="-285750"/>
            <a:endParaRPr lang="en-US" sz="1400" dirty="0">
              <a:solidFill>
                <a:srgbClr val="FFFF00"/>
              </a:solidFill>
            </a:endParaRPr>
          </a:p>
          <a:p>
            <a:pPr marL="387350" lvl="0" indent="-285750">
              <a:defRPr/>
            </a:pPr>
            <a:r>
              <a:rPr lang="el-GR" sz="1400" dirty="0">
                <a:solidFill>
                  <a:srgbClr val="402441"/>
                </a:solidFill>
              </a:rPr>
              <a:t>Ο χρόνος Ρ πρέπει να μετριέται για κάθε διαφορετική ομάδα προϊόντων, γιατί κάθε μία θα έχει διαφορετικές εσωτερικές διαδικασίες.</a:t>
            </a:r>
          </a:p>
          <a:p>
            <a:pPr marL="387350" lvl="0" indent="-285750">
              <a:defRPr/>
            </a:pPr>
            <a:r>
              <a:rPr lang="el-GR" sz="1400" dirty="0">
                <a:solidFill>
                  <a:srgbClr val="402441"/>
                </a:solidFill>
              </a:rPr>
              <a:t>Ο χρόνος D πρέπει να μετριέται για κάθε διαφορετικό τμήμα αγοράς που εξυπηρετείται, επειδή οι πελάτες μπορεί να έχουν διαφορετικές ανάγκες.</a:t>
            </a:r>
            <a:endParaRPr lang="en-US" sz="1200" dirty="0">
              <a:solidFill>
                <a:srgbClr val="FFFF00"/>
              </a:solidFill>
            </a:endParaRPr>
          </a:p>
          <a:p>
            <a:pPr marL="387350" lvl="0" indent="-285750">
              <a:defRPr/>
            </a:pPr>
            <a:endParaRPr lang="el-GR" sz="1400" dirty="0">
              <a:solidFill>
                <a:srgbClr val="402441"/>
              </a:solidFill>
            </a:endParaRPr>
          </a:p>
          <a:p>
            <a:pPr marL="444500" lvl="0">
              <a:defRPr/>
            </a:pPr>
            <a:r>
              <a:rPr lang="el-GR" sz="1400" b="1" dirty="0">
                <a:solidFill>
                  <a:srgbClr val="402441"/>
                </a:solidFill>
              </a:rPr>
              <a:t>Το κενό </a:t>
            </a:r>
            <a:r>
              <a:rPr lang="el-GR" sz="1400" dirty="0">
                <a:solidFill>
                  <a:srgbClr val="402441"/>
                </a:solidFill>
              </a:rPr>
              <a:t>ανάμεσα στο χρονικό διάστημα που απαιτείται για να φτάσει το προϊόν στον πελάτη (</a:t>
            </a:r>
            <a:r>
              <a:rPr lang="el-GR" sz="1400" b="1" dirty="0">
                <a:solidFill>
                  <a:srgbClr val="402441"/>
                </a:solidFill>
              </a:rPr>
              <a:t>χρόνος Ρ</a:t>
            </a:r>
            <a:r>
              <a:rPr lang="el-GR" sz="1400" dirty="0">
                <a:solidFill>
                  <a:srgbClr val="402441"/>
                </a:solidFill>
              </a:rPr>
              <a:t>) και το χρονικό διάστημα που ο πελάτης είναι προετοιμασμένος να περιμένει μέχρι να εκτελεστεί η παραγγελία (</a:t>
            </a:r>
            <a:r>
              <a:rPr lang="el-GR" sz="1400" b="1" dirty="0">
                <a:solidFill>
                  <a:srgbClr val="402441"/>
                </a:solidFill>
              </a:rPr>
              <a:t>χρόνος D</a:t>
            </a:r>
            <a:r>
              <a:rPr lang="el-GR" sz="1400" dirty="0">
                <a:solidFill>
                  <a:srgbClr val="402441"/>
                </a:solidFill>
              </a:rPr>
              <a:t>).</a:t>
            </a:r>
          </a:p>
          <a:p>
            <a:pPr marL="387350" indent="-285750"/>
            <a:endParaRPr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879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0;p2">
            <a:extLst>
              <a:ext uri="{FF2B5EF4-FFF2-40B4-BE49-F238E27FC236}">
                <a16:creationId xmlns:a16="http://schemas.microsoft.com/office/drawing/2014/main" id="{2BAA75C1-F370-4106-B919-BAFBCBC0DF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9562" y="252011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Συνέπειες όταν </a:t>
            </a:r>
            <a:br>
              <a:rPr lang="el-GR" dirty="0"/>
            </a:br>
            <a:r>
              <a:rPr lang="el-GR" dirty="0"/>
              <a:t>χρόνος Ρ &gt; χρόνος D</a:t>
            </a:r>
          </a:p>
        </p:txBody>
      </p:sp>
      <p:sp>
        <p:nvSpPr>
          <p:cNvPr id="6" name="Google Shape;141;p2">
            <a:extLst>
              <a:ext uri="{FF2B5EF4-FFF2-40B4-BE49-F238E27FC236}">
                <a16:creationId xmlns:a16="http://schemas.microsoft.com/office/drawing/2014/main" id="{D209D8B0-862E-45A2-8E6B-37156344D4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9563" y="1819923"/>
            <a:ext cx="7543801" cy="205935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101600" algn="ctr"/>
            <a:r>
              <a:rPr lang="el-GR" sz="1500" dirty="0"/>
              <a:t>Ο χρόνος που απαιτείται για να ανταποκριθούμε σε μία παραγγελία είναι μεγαλύτερος από το χρόνο που ο πελάτης είναι προετοιμασμένος να περιμένει: </a:t>
            </a:r>
          </a:p>
          <a:p>
            <a:pPr marL="101600" algn="ctr"/>
            <a:r>
              <a:rPr lang="el-GR" sz="1500" b="1" dirty="0"/>
              <a:t>χρόνος Ρ &gt; χρόνος D</a:t>
            </a:r>
            <a:r>
              <a:rPr lang="el-GR" sz="1500" dirty="0"/>
              <a:t>.</a:t>
            </a:r>
          </a:p>
          <a:p>
            <a:pPr marL="101600" algn="ctr"/>
            <a:endParaRPr lang="el-GR" sz="1500" dirty="0">
              <a:solidFill>
                <a:srgbClr val="FFFF00"/>
              </a:solidFill>
            </a:endParaRPr>
          </a:p>
          <a:p>
            <a:pPr marL="101600" algn="ctr"/>
            <a:endParaRPr sz="1400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EFEF80-A7AF-4276-B713-8159B25FA655}"/>
              </a:ext>
            </a:extLst>
          </p:cNvPr>
          <p:cNvSpPr txBox="1"/>
          <p:nvPr/>
        </p:nvSpPr>
        <p:spPr>
          <a:xfrm>
            <a:off x="2636982" y="4628922"/>
            <a:ext cx="2867891" cy="946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l-GR" sz="1500" dirty="0">
                <a:solidFill>
                  <a:schemeClr val="tx2"/>
                </a:solidFill>
              </a:rPr>
              <a:t>Η </a:t>
            </a:r>
            <a:r>
              <a:rPr lang="el-GR" sz="1500" dirty="0">
                <a:solidFill>
                  <a:schemeClr val="tx2"/>
                </a:solidFill>
                <a:sym typeface="Source Code Pro"/>
              </a:rPr>
              <a:t>κεντρική</a:t>
            </a:r>
            <a:r>
              <a:rPr lang="el-GR" sz="1500" dirty="0">
                <a:solidFill>
                  <a:schemeClr val="tx2"/>
                </a:solidFill>
              </a:rPr>
              <a:t> επιχείρηση δεν είναι σε θέση να παράγει κατά παραγγελία. </a:t>
            </a:r>
            <a:endParaRPr lang="en-US" sz="1500" dirty="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6697B-8BE2-4150-A6E5-D0D9A9925EA3}"/>
              </a:ext>
            </a:extLst>
          </p:cNvPr>
          <p:cNvSpPr txBox="1"/>
          <p:nvPr/>
        </p:nvSpPr>
        <p:spPr>
          <a:xfrm>
            <a:off x="6511637" y="4628921"/>
            <a:ext cx="4017819" cy="1408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105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l-GR" sz="1500" dirty="0">
                <a:solidFill>
                  <a:schemeClr val="tx2"/>
                </a:solidFill>
              </a:rPr>
              <a:t>Δυνατότητα ολοκλήρωσης διαδικασιών τελικής ‘κατασκευής’, π.χ. συναρμολόγηση και δοκιμή μέσα στο χρόνο D που απαιτεί ο πελάτης/ συναρμολόγηση κατά παραγγελία (ΑΤΟ), π.χ. </a:t>
            </a:r>
            <a:r>
              <a:rPr lang="el-GR" sz="1500" dirty="0" err="1">
                <a:solidFill>
                  <a:schemeClr val="tx2"/>
                </a:solidFill>
              </a:rPr>
              <a:t>Dell</a:t>
            </a:r>
            <a:r>
              <a:rPr lang="el-GR" sz="1500" dirty="0">
                <a:solidFill>
                  <a:schemeClr val="tx2"/>
                </a:solidFill>
              </a:rPr>
              <a:t> </a:t>
            </a:r>
            <a:endParaRPr lang="en-US" sz="1500" dirty="0">
              <a:solidFill>
                <a:schemeClr val="tx2"/>
              </a:solidFill>
            </a:endParaRPr>
          </a:p>
        </p:txBody>
      </p: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6296BA59-4E97-482C-A973-FC4395875FE2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flipH="1">
            <a:off x="4070928" y="3879274"/>
            <a:ext cx="2090536" cy="749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2C4D37FE-88EA-437D-9584-692B03230A89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6161464" y="3879274"/>
            <a:ext cx="2359083" cy="749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620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0;p2">
            <a:extLst>
              <a:ext uri="{FF2B5EF4-FFF2-40B4-BE49-F238E27FC236}">
                <a16:creationId xmlns:a16="http://schemas.microsoft.com/office/drawing/2014/main" id="{5E8E1B7F-63B4-4DED-ACCD-6EA3D9BA51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24100" y="298193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Πρακτικές όταν </a:t>
            </a:r>
            <a:br>
              <a:rPr lang="el-GR" dirty="0"/>
            </a:br>
            <a:r>
              <a:rPr lang="el-GR" dirty="0"/>
              <a:t>χρόνος Ρ &gt; χρόνος D</a:t>
            </a:r>
          </a:p>
        </p:txBody>
      </p:sp>
      <p:sp>
        <p:nvSpPr>
          <p:cNvPr id="6" name="Google Shape;141;p2">
            <a:extLst>
              <a:ext uri="{FF2B5EF4-FFF2-40B4-BE49-F238E27FC236}">
                <a16:creationId xmlns:a16="http://schemas.microsoft.com/office/drawing/2014/main" id="{AC94F8D4-2957-4507-AC6D-6CD15546BA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9563" y="1819923"/>
            <a:ext cx="7543801" cy="44097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387350" indent="-285750"/>
            <a:endParaRPr lang="el-GR" sz="1500" dirty="0">
              <a:solidFill>
                <a:schemeClr val="tx1"/>
              </a:solidFill>
            </a:endParaRPr>
          </a:p>
          <a:p>
            <a:pPr marL="101600"/>
            <a:r>
              <a:rPr lang="el-GR" sz="1400" b="1" u="sng" dirty="0">
                <a:solidFill>
                  <a:schemeClr val="tx1"/>
                </a:solidFill>
              </a:rPr>
              <a:t>Τρόποι μείωσης χρόνου Ρ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400" b="1" dirty="0">
                <a:solidFill>
                  <a:schemeClr val="tx1"/>
                </a:solidFill>
              </a:rPr>
              <a:t>Έλεγχος</a:t>
            </a:r>
            <a:r>
              <a:rPr lang="el-GR" sz="1400" dirty="0">
                <a:solidFill>
                  <a:schemeClr val="tx1"/>
                </a:solidFill>
              </a:rPr>
              <a:t> μέσω αριστοποίησης του κύκλου παραγωγής και βελτίωσης της δυναμικότητας της διαδικασίας.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400" b="1" dirty="0">
                <a:solidFill>
                  <a:schemeClr val="tx1"/>
                </a:solidFill>
              </a:rPr>
              <a:t>Απλοποίηση</a:t>
            </a:r>
            <a:r>
              <a:rPr lang="el-GR" sz="1400" dirty="0">
                <a:solidFill>
                  <a:schemeClr val="tx1"/>
                </a:solidFill>
              </a:rPr>
              <a:t> μέσω ξεκαθαρίσματος των ροών της διαδικασίας και μείωσης της πολυπλοκότητας του προϊόντος.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400" b="1" dirty="0">
                <a:solidFill>
                  <a:schemeClr val="tx1"/>
                </a:solidFill>
              </a:rPr>
              <a:t>Συμπίεση</a:t>
            </a:r>
            <a:r>
              <a:rPr lang="el-GR" sz="1400" dirty="0">
                <a:solidFill>
                  <a:schemeClr val="tx1"/>
                </a:solidFill>
              </a:rPr>
              <a:t> μέσω ευθυγράμμισης των ροών της διαδικασίας και μείωσης του μεγέθους των παρτίδων.</a:t>
            </a:r>
            <a:endParaRPr lang="en-US" sz="1400" dirty="0">
              <a:solidFill>
                <a:schemeClr val="tx1"/>
              </a:solidFill>
            </a:endParaRP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200" b="1" dirty="0">
                <a:solidFill>
                  <a:schemeClr val="tx1"/>
                </a:solidFill>
              </a:rPr>
              <a:t>Ολοκλήρωση </a:t>
            </a:r>
            <a:r>
              <a:rPr lang="el-GR" sz="1200" dirty="0">
                <a:solidFill>
                  <a:schemeClr val="tx1"/>
                </a:solidFill>
              </a:rPr>
              <a:t>μέσω βελτίωσης των επικοινωνιών και συγκρότησης ομάδων.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200" b="1" dirty="0">
                <a:solidFill>
                  <a:schemeClr val="tx1"/>
                </a:solidFill>
              </a:rPr>
              <a:t>Συντονισμός</a:t>
            </a:r>
            <a:r>
              <a:rPr lang="el-GR" sz="1200" dirty="0">
                <a:solidFill>
                  <a:schemeClr val="tx1"/>
                </a:solidFill>
              </a:rPr>
              <a:t> μέσω προσθήκης εξαρτημάτων εξειδικευμένων στον συγκεκριμένο πελάτη όσο το δυνατόν αργότερα.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200" b="1" dirty="0">
                <a:solidFill>
                  <a:schemeClr val="tx1"/>
                </a:solidFill>
              </a:rPr>
              <a:t>Αυτοματισμός</a:t>
            </a:r>
            <a:r>
              <a:rPr lang="el-GR" sz="1200" dirty="0">
                <a:solidFill>
                  <a:schemeClr val="tx1"/>
                </a:solidFill>
              </a:rPr>
              <a:t> με χρήση ρομπότ και συστημάτων τεχνολογίας πληροφοριών.</a:t>
            </a:r>
            <a:endParaRPr lang="el-GR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836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0;p2">
            <a:extLst>
              <a:ext uri="{FF2B5EF4-FFF2-40B4-BE49-F238E27FC236}">
                <a16:creationId xmlns:a16="http://schemas.microsoft.com/office/drawing/2014/main" id="{C144EA8B-E18D-42AB-AD4F-C651730849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24100" y="251058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Στρατηγικές μείωσης του χρόνου</a:t>
            </a:r>
          </a:p>
        </p:txBody>
      </p:sp>
      <p:sp>
        <p:nvSpPr>
          <p:cNvPr id="14" name="Google Shape;141;p2">
            <a:extLst>
              <a:ext uri="{FF2B5EF4-FFF2-40B4-BE49-F238E27FC236}">
                <a16:creationId xmlns:a16="http://schemas.microsoft.com/office/drawing/2014/main" id="{2C7F3617-68A8-454C-8606-8331BCEAF4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9563" y="1819923"/>
            <a:ext cx="7543801" cy="44097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387350" indent="-285750"/>
            <a:endParaRPr lang="el-GR" sz="1500" dirty="0">
              <a:solidFill>
                <a:schemeClr val="tx1"/>
              </a:solidFill>
            </a:endParaRPr>
          </a:p>
          <a:p>
            <a:pPr marL="101600"/>
            <a:r>
              <a:rPr lang="el-GR" sz="1400" b="1" u="sng" dirty="0">
                <a:solidFill>
                  <a:schemeClr val="tx1"/>
                </a:solidFill>
              </a:rPr>
              <a:t>Βασικές Στρατηγικές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Χρήση εγχώριου προμηθευτή.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Αύξηση της συχνότητας παραγγελιών.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Παροχή προβλέψεων πωλήσεων.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Μετατροπή σε τυποποιημένα εξαρτήματα.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Ενοποίηση προμηθευτών και εξάλειψη αναξιόπιστων προμηθευτών.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Πληροφοριακά Τεχνολογίες και ευθυγράμμιση με εταίρους.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Δημιουργία κινήτρου.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Επικοινωνία.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Παρακολούθηση και μέτρηση των επιδόσεων (</a:t>
            </a:r>
            <a:r>
              <a:rPr lang="en-US" sz="1500" dirty="0"/>
              <a:t>KPIs)</a:t>
            </a:r>
            <a:r>
              <a:rPr lang="el-GR" sz="1500" dirty="0"/>
              <a:t>.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321006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5FE2BB-DB07-CE6E-1D14-D176282A9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https://www.youtube.com/watch?v=IMPbKVb8y8s</a:t>
            </a:r>
          </a:p>
        </p:txBody>
      </p:sp>
    </p:spTree>
    <p:extLst>
      <p:ext uri="{BB962C8B-B14F-4D97-AF65-F5344CB8AC3E}">
        <p14:creationId xmlns:p14="http://schemas.microsoft.com/office/powerpoint/2010/main" val="433863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5F7FFE6B-C82C-42CA-F383-A62129C2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818" y="1465558"/>
            <a:ext cx="4257964" cy="18684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l-GR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10</a:t>
            </a:r>
            <a:r>
              <a:rPr lang="en-US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l-GR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Ομαδεσ</a:t>
            </a:r>
            <a:r>
              <a:rPr lang="el-GR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συμφεροντων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66127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2CB73C8D-9225-B5A7-5850-F7C25595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Ομάδες Συμφερόντων </a:t>
            </a:r>
            <a:endParaRPr lang="en-US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55695E-E2B8-A5BC-392F-0BF4222BE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b="1" dirty="0"/>
              <a:t>Πελάτες</a:t>
            </a:r>
          </a:p>
          <a:p>
            <a:pPr marL="387350" indent="-285750" algn="l"/>
            <a:r>
              <a:rPr lang="el-GR" sz="2000" dirty="0"/>
              <a:t>η πιο σημαντική ομάδα συμφερόντων σε μία οικονομία ελεύθερης αγοράς</a:t>
            </a:r>
          </a:p>
          <a:p>
            <a:pPr marL="387350" indent="-285750" algn="l"/>
            <a:r>
              <a:rPr lang="el-GR" sz="2000" dirty="0"/>
              <a:t>ζήτηση εκ μέρους των πελατών </a:t>
            </a:r>
            <a:r>
              <a:rPr lang="el-GR" sz="20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→</a:t>
            </a:r>
            <a:r>
              <a:rPr lang="el-GR" sz="2000" dirty="0"/>
              <a:t> κατευθύνει τα υλικά στο δίκτυο εφοδιασμού</a:t>
            </a:r>
          </a:p>
          <a:p>
            <a:pPr marL="387350" indent="-285750" algn="l"/>
            <a:r>
              <a:rPr lang="el-GR" sz="2000" dirty="0"/>
              <a:t>δυνατότητα επιλογής από ποιον θα αγοράσουν</a:t>
            </a:r>
          </a:p>
          <a:p>
            <a:pPr marL="387350" indent="-285750" algn="l"/>
            <a:r>
              <a:rPr lang="el-GR" sz="2000" dirty="0"/>
              <a:t>μη ικανοποίηση πελατών </a:t>
            </a:r>
            <a:r>
              <a:rPr lang="el-GR" sz="2000" dirty="0">
                <a:latin typeface="Source Code Pro" panose="020B0509030403020204" pitchFamily="49" charset="0"/>
                <a:ea typeface="Source Code Pro" panose="020B0509030403020204" pitchFamily="49" charset="0"/>
              </a:rPr>
              <a:t>→</a:t>
            </a:r>
            <a:r>
              <a:rPr lang="el-GR" sz="2000" dirty="0"/>
              <a:t> κίνδυνος διακοπής συνεργασίας με την επιχείρηση.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988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2CB73C8D-9225-B5A7-5850-F7C25595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Ομάδες Συμφερόντων </a:t>
            </a:r>
            <a:endParaRPr lang="en-US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55695E-E2B8-A5BC-392F-0BF4222BE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b="1" dirty="0"/>
              <a:t>Προμηθευτές</a:t>
            </a:r>
          </a:p>
          <a:p>
            <a:pPr marL="387350" indent="-285750" algn="l"/>
            <a:r>
              <a:rPr lang="el-GR" sz="2000" dirty="0"/>
              <a:t>ενδιαφέρον για οφέλη, όπως μακροπρόθεσμη συνεργασία, εμπλοκή στην ανάπτυξη ενός νέου προϊόντος και έγκαιρη πληρωμή τους.</a:t>
            </a:r>
          </a:p>
          <a:p>
            <a:pPr marL="387350" indent="-285750" algn="l"/>
            <a:r>
              <a:rPr lang="el-GR" sz="2000" dirty="0"/>
              <a:t>αδυναμία επίτευξης των ανωτέρω → διακοπή προμήθειας και επιβολή υψηλότερων τιμών εκ μέρους των προμηθευτών.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297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2CB73C8D-9225-B5A7-5850-F7C25595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Ομάδες Συμφερόντων </a:t>
            </a:r>
            <a:endParaRPr lang="en-US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55695E-E2B8-A5BC-392F-0BF4222BE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b="1" dirty="0"/>
              <a:t>Τοπική κοινωνία</a:t>
            </a:r>
          </a:p>
          <a:p>
            <a:pPr marL="387350" indent="-285750" algn="l"/>
            <a:r>
              <a:rPr lang="el-GR" sz="2000" dirty="0"/>
              <a:t>επιχείρηση = εργοδότης περιοχής, φορέας με κοινωνική ευθύνη και μακροπρόθεσμη δέσμευση προς την περιοχή ως εργοδότης και ως συνεπής φορολογούμενος</a:t>
            </a:r>
          </a:p>
          <a:p>
            <a:pPr marL="387350" indent="-285750" algn="l"/>
            <a:r>
              <a:rPr lang="el-GR" sz="2000" dirty="0"/>
              <a:t>μη ικανοποίηση συμφερόντων από την επιχείρηση → περιβαλλοντικά προβλήματα και δυσκολία εξασφάλισης εκ μέρους της επιχείρησης άδειας λειτουργίας.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70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2CB73C8D-9225-B5A7-5850-F7C25595B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Ομάδες Συμφερόντων </a:t>
            </a:r>
            <a:endParaRPr lang="en-US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55695E-E2B8-A5BC-392F-0BF4222BE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b="1" dirty="0"/>
              <a:t>Κυβέρνηση</a:t>
            </a:r>
          </a:p>
          <a:p>
            <a:pPr marL="387350" indent="-285750" algn="l"/>
            <a:r>
              <a:rPr lang="el-GR" sz="2000" dirty="0"/>
              <a:t>ενδιαφέρον για επιχείρηση = φορέας που συμβάλλει στην απασχόληση και στη δημιουργία αξίας για την οικονομία = πηγή εσόδων</a:t>
            </a:r>
          </a:p>
          <a:p>
            <a:pPr marL="387350" indent="-285750" algn="l"/>
            <a:r>
              <a:rPr lang="el-GR" sz="2000" dirty="0"/>
              <a:t>μη τήρηση των νόμων κυβέρνησης → μηνύσεις εναντίον επιχείρησης ή ακόμη και κλείσιμο της επιχείρησης.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464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5F7FFE6B-C82C-42CA-F383-A62129C2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818" y="1465558"/>
            <a:ext cx="4257964" cy="18684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l-GR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10</a:t>
            </a:r>
            <a:r>
              <a:rPr lang="en-US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l-GR" sz="2800" cap="all" spc="390" dirty="0" err="1"/>
              <a:t>Δεικτεσ</a:t>
            </a:r>
            <a:r>
              <a:rPr lang="el-GR" sz="2800" cap="all" spc="390" dirty="0"/>
              <a:t> </a:t>
            </a:r>
            <a:r>
              <a:rPr lang="el-GR" sz="2800" cap="all" spc="390" dirty="0" err="1"/>
              <a:t>αξιολογηση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505923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0;p2">
            <a:extLst>
              <a:ext uri="{FF2B5EF4-FFF2-40B4-BE49-F238E27FC236}">
                <a16:creationId xmlns:a16="http://schemas.microsoft.com/office/drawing/2014/main" id="{8859C8C4-08A3-4DB7-B8F0-1B6C310D3B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9562" y="252011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Μέτρα Αξιολόγησης Αλυσίδας Εφοδιασμού </a:t>
            </a:r>
          </a:p>
        </p:txBody>
      </p:sp>
      <p:sp>
        <p:nvSpPr>
          <p:cNvPr id="6" name="Google Shape;141;p2">
            <a:extLst>
              <a:ext uri="{FF2B5EF4-FFF2-40B4-BE49-F238E27FC236}">
                <a16:creationId xmlns:a16="http://schemas.microsoft.com/office/drawing/2014/main" id="{F3F8BCF3-D54E-4F92-8F4B-7E8E2869B4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9563" y="1819923"/>
            <a:ext cx="7807383" cy="44053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387350" indent="-285750"/>
            <a:r>
              <a:rPr lang="el-GR" sz="1500" b="1" dirty="0"/>
              <a:t>Πλήρης και έγκαιρη προώθηση τελικών προϊόντων</a:t>
            </a:r>
            <a:r>
              <a:rPr lang="el-GR" sz="1500" dirty="0"/>
              <a:t>: μέτρο των παραγγελιών των πελατών οι οποίες εκτελέστηκαν πλήρως, έγκαιρα και σύμφωνα με τις προδιαγραφές.</a:t>
            </a:r>
          </a:p>
          <a:p>
            <a:pPr marL="387350" indent="-285750"/>
            <a:r>
              <a:rPr lang="el-GR" sz="1500" b="1" dirty="0"/>
              <a:t>Πλήρης και έγκαιρη προμήθεια υλικών</a:t>
            </a:r>
            <a:r>
              <a:rPr lang="el-GR" sz="1500" dirty="0"/>
              <a:t>: μέτρο των παραδόσεων από προμηθευτές οι οποίες παρελήφθησαν, πλήρως, έγκαιρα και σύμφωνα με τις προδιαγραφές.</a:t>
            </a:r>
          </a:p>
          <a:p>
            <a:pPr marL="387350" indent="-285750"/>
            <a:r>
              <a:rPr lang="el-GR" sz="1500" b="1" dirty="0"/>
              <a:t>Εσωτερικά ποσοστά ελαττωματικών προϊόντων</a:t>
            </a:r>
            <a:r>
              <a:rPr lang="el-GR" sz="1500" dirty="0"/>
              <a:t>: μέτρο της συμμόρφωσης και του ελέγχου των διαδικασιών (όχι μόνο η επιθεώρηση).</a:t>
            </a:r>
            <a:endParaRPr lang="en-US" sz="1500" dirty="0"/>
          </a:p>
          <a:p>
            <a:pPr marL="387350" indent="-285750"/>
            <a:r>
              <a:rPr lang="el-GR" sz="1500" b="1" dirty="0"/>
              <a:t>Ρυθμός εισαγωγής νέων προϊόντων</a:t>
            </a:r>
            <a:r>
              <a:rPr lang="el-GR" sz="1500" dirty="0"/>
              <a:t>: μέτρο της ανταπόκρισης της αλυσίδας εφοδιασμού στην εισαγωγή νέων προϊόντων.</a:t>
            </a:r>
          </a:p>
          <a:p>
            <a:pPr marL="387350" indent="-285750"/>
            <a:r>
              <a:rPr lang="el-GR" sz="1500" b="1" dirty="0"/>
              <a:t>Μείωση κόστους</a:t>
            </a:r>
            <a:r>
              <a:rPr lang="el-GR" sz="1500" dirty="0"/>
              <a:t>: μέτρο βιώσιμης ανάπτυξης προϊόντων και διαδικασιών</a:t>
            </a:r>
          </a:p>
          <a:p>
            <a:pPr marL="387350" indent="-285750"/>
            <a:r>
              <a:rPr lang="el-GR" sz="1500" b="1" dirty="0"/>
              <a:t>Κυκλοφορία αποθέματος</a:t>
            </a:r>
            <a:r>
              <a:rPr lang="el-GR" sz="1500" dirty="0"/>
              <a:t>: μέτρο της ροής αγαθών στην αλυσίδα εφοδιασμού. Χρήσιμο όταν εφαρμοστεί σε αλυσίδες εφοδιασμού οι οποίες είναι εστιασμένες σε τμήματα. Ως ‘γενικό’ μέτρο μπορεί να είναι παραπλανητικό.</a:t>
            </a:r>
          </a:p>
          <a:p>
            <a:pPr marL="387350" indent="-285750"/>
            <a:endParaRPr lang="el-GR" sz="1500" dirty="0"/>
          </a:p>
        </p:txBody>
      </p:sp>
    </p:spTree>
    <p:extLst>
      <p:ext uri="{BB962C8B-B14F-4D97-AF65-F5344CB8AC3E}">
        <p14:creationId xmlns:p14="http://schemas.microsoft.com/office/powerpoint/2010/main" val="21606926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0;p2">
            <a:extLst>
              <a:ext uri="{FF2B5EF4-FFF2-40B4-BE49-F238E27FC236}">
                <a16:creationId xmlns:a16="http://schemas.microsoft.com/office/drawing/2014/main" id="{8859C8C4-08A3-4DB7-B8F0-1B6C310D3B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9562" y="252011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Μέτρα Αξιολόγησης Αλυσίδας Εφοδιασμού </a:t>
            </a:r>
            <a:endParaRPr dirty="0"/>
          </a:p>
        </p:txBody>
      </p:sp>
      <p:sp>
        <p:nvSpPr>
          <p:cNvPr id="6" name="Google Shape;141;p2">
            <a:extLst>
              <a:ext uri="{FF2B5EF4-FFF2-40B4-BE49-F238E27FC236}">
                <a16:creationId xmlns:a16="http://schemas.microsoft.com/office/drawing/2014/main" id="{F3F8BCF3-D54E-4F92-8F4B-7E8E2869B41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9563" y="1819923"/>
            <a:ext cx="7807383" cy="44053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387350" indent="-285750"/>
            <a:r>
              <a:rPr lang="el-GR" sz="1500" b="1" dirty="0"/>
              <a:t>Χρόνος ανοχής μεταξύ παραγγελίας και παράδοσης</a:t>
            </a:r>
            <a:r>
              <a:rPr lang="el-GR" sz="1500" dirty="0"/>
              <a:t>: μέτρο της ανταπόκρισης της διαδικασίας της αλυσίδας εφοδιασμού.</a:t>
            </a:r>
          </a:p>
          <a:p>
            <a:pPr marL="387350" indent="-285750"/>
            <a:r>
              <a:rPr lang="el-GR" sz="1500" b="1" dirty="0"/>
              <a:t>Χρηματοοικονομική ευελιξία</a:t>
            </a:r>
            <a:r>
              <a:rPr lang="el-GR" sz="1500" dirty="0"/>
              <a:t>: μέτρο που δείχνει πόσο εύκολη είναι η διάρθρωση της αλυσίδας εφοδιασμού ούτως ώστε να προκύψει χρηματοοικονομικό πλεονέκτημα.</a:t>
            </a:r>
          </a:p>
        </p:txBody>
      </p:sp>
    </p:spTree>
    <p:extLst>
      <p:ext uri="{BB962C8B-B14F-4D97-AF65-F5344CB8AC3E}">
        <p14:creationId xmlns:p14="http://schemas.microsoft.com/office/powerpoint/2010/main" val="3540000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5F7FFE6B-C82C-42CA-F383-A62129C2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818" y="1465558"/>
            <a:ext cx="4257964" cy="18684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l-GR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10</a:t>
            </a:r>
            <a:r>
              <a:rPr lang="en-US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Mei</a:t>
            </a:r>
            <a:r>
              <a:rPr lang="el-GR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ωση</a:t>
            </a:r>
            <a:r>
              <a:rPr lang="el-GR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κοστους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67191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0DBCF115-D1B8-4139-0422-E5592FEFB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958" y="883552"/>
            <a:ext cx="8374084" cy="509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21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BFE1C5B5-5668-8E2D-1EF6-D33B15C94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Αξία και το Κόστος των </a:t>
            </a:r>
            <a:r>
              <a:rPr lang="en-US" dirty="0"/>
              <a:t>Logistics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0CCA8B8-0267-A58C-C5DD-CEFBB972D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/>
              <a:t>Άμεσο κόστος (Ι)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σύνδεση με συγκεκριμένα προϊόντα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π.χ. άμεση εργασία, άμεσα υλικά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επακριβής επιμερισμός κόστους εξαρτημάτων στα προϊόντα στα οποία ενσωματώνονται.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b="1" dirty="0"/>
              <a:t>Έμμεσο Κόστος (ΙΙ)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ό,τι απομένει μετά τον επιμερισμό του άμεσου κόστους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 err="1"/>
              <a:t>ο,τιδήποτε</a:t>
            </a:r>
            <a:r>
              <a:rPr lang="el-GR" dirty="0"/>
              <a:t> δεν μπορεί να επιμερισθεί άμεσα σε ένα συγκεκριμένο προϊόν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‘γενικά έξοδα’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π.χ. μισθός διευθύνοντος συμβούλου, ενοίκια κέντρου διανομής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06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13F3CD-7B02-9C0A-2F46-E55609A7D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Αξία και το Κόστος των </a:t>
            </a:r>
            <a:r>
              <a:rPr lang="en-US" dirty="0"/>
              <a:t>Logistics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92DDAC-95BC-2B9C-FB70-5CC1B3422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/>
              <a:t>Μετρήσιμο κόστος (Ι)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σαφής σχέση ανάμεσα στην εισροή και την εκροή.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μετρήσιμο όφελος από ένα συγκεκριμένο κόστος.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π.χ. εάν απαιτούνται δέκα ώρες για την παραγωγή δέκα κουτιών του προϊόντος Α, τότε έχουμε ένα σαφές όφελος σε εκροή (ένα κουτί) για το κόστος κάθε ώρας εισροής.</a:t>
            </a:r>
          </a:p>
          <a:p>
            <a:r>
              <a:rPr lang="el-GR" b="1" dirty="0"/>
              <a:t>Διακριτό κόστος (ΙΙ)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ασαφής σχέση ανάμεσα στην εισροή και την εκροή.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σαφές κόστος εισροής, ασαφές όφελος σε εκροή.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π.χ. το κόστος του συνεργείου καθαρισμού που καθαρίζει το εργοστάσιο είναι σαφές, αλλά το όφελος που παράγεται δεν </a:t>
            </a:r>
            <a:r>
              <a:rPr lang="el-GR" dirty="0" err="1"/>
              <a:t>ποσοτικοποιείται</a:t>
            </a:r>
            <a:r>
              <a:rPr lang="el-GR" dirty="0"/>
              <a:t> εύκολα.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1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528BCB-671F-B5E1-AC55-3E8BFDF33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Αξία και το Κόστος των </a:t>
            </a:r>
            <a:r>
              <a:rPr lang="en-US" dirty="0"/>
              <a:t>Logistics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55E9E3-AE78-72C9-9FB8-8AFDF042D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Κόστος Εξυπηρέτησης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κόστος εξυπηρέτησης → κόστος δραστηριοτήτων διαχείρισης, εμπορίας και logistics που σχετίζονται με την παροχή υπηρεσιών στον πελάτη, υπολογίζεται με τη μεθοδολογία κοστολόγησης βάσει δραστηριοτήτων.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Παράγοντες που είναι πιθανόν να επηρεάσουν το κόστος εξυπηρέτησης:</a:t>
            </a:r>
          </a:p>
          <a:p>
            <a:pPr marL="617220" lvl="1" indent="-342900">
              <a:buFont typeface="Wingdings" panose="05000000000000000000" pitchFamily="2" charset="2"/>
              <a:buChar char="§"/>
            </a:pPr>
            <a:r>
              <a:rPr lang="el-GR" dirty="0"/>
              <a:t>κανάλι διανομής, π.χ. χονδρέμποροι, σουπερμάρκετ, υπεραγορές.</a:t>
            </a:r>
          </a:p>
          <a:p>
            <a:pPr marL="617220" lvl="1" indent="-342900">
              <a:buFont typeface="Wingdings" panose="05000000000000000000" pitchFamily="2" charset="2"/>
              <a:buChar char="§"/>
            </a:pPr>
            <a:r>
              <a:rPr lang="el-GR" dirty="0"/>
              <a:t>συχνότητα παράδοσης.</a:t>
            </a:r>
          </a:p>
          <a:p>
            <a:pPr marL="617220" lvl="1" indent="-342900">
              <a:buFont typeface="Wingdings" panose="05000000000000000000" pitchFamily="2" charset="2"/>
              <a:buChar char="§"/>
            </a:pPr>
            <a:r>
              <a:rPr lang="el-GR" dirty="0"/>
              <a:t>εξατομικευμένες παραδόσεις, οι οποίες απαιτούν ειδικό σχεδιασμό.</a:t>
            </a:r>
          </a:p>
          <a:p>
            <a:pPr marL="617220" lvl="1" indent="-342900">
              <a:buFont typeface="Wingdings" panose="05000000000000000000" pitchFamily="2" charset="2"/>
              <a:buChar char="§"/>
            </a:pPr>
            <a:r>
              <a:rPr lang="el-GR" dirty="0"/>
              <a:t>δραστηριότητα προώθησης.</a:t>
            </a:r>
          </a:p>
          <a:p>
            <a:pPr marL="617220" lvl="1" indent="-342900">
              <a:buFont typeface="Wingdings" panose="05000000000000000000" pitchFamily="2" charset="2"/>
              <a:buChar char="§"/>
            </a:pPr>
            <a:r>
              <a:rPr lang="el-GR" dirty="0"/>
              <a:t>χρησιμοποιούμενοι όροι σύμβασης, π.χ. τιμολόγηση βάσει οχήματος πλήρους φορτίου.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837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0;p2">
            <a:extLst>
              <a:ext uri="{FF2B5EF4-FFF2-40B4-BE49-F238E27FC236}">
                <a16:creationId xmlns:a16="http://schemas.microsoft.com/office/drawing/2014/main" id="{C144EA8B-E18D-42AB-AD4F-C651730849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24100" y="251058"/>
            <a:ext cx="7543800" cy="133779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/>
          <a:p>
            <a:pPr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ts val="4800"/>
            </a:pPr>
            <a:r>
              <a:rPr lang="el-GR" dirty="0"/>
              <a:t>Στρατηγικές μείωσης του κόστους</a:t>
            </a:r>
          </a:p>
        </p:txBody>
      </p:sp>
      <p:sp>
        <p:nvSpPr>
          <p:cNvPr id="14" name="Google Shape;141;p2">
            <a:extLst>
              <a:ext uri="{FF2B5EF4-FFF2-40B4-BE49-F238E27FC236}">
                <a16:creationId xmlns:a16="http://schemas.microsoft.com/office/drawing/2014/main" id="{2C7F3617-68A8-454C-8606-8331BCEAF4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9563" y="1819923"/>
            <a:ext cx="7543801" cy="44097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45700" rIns="0" bIns="45700" rtlCol="0" anchor="t" anchorCtr="0">
            <a:normAutofit/>
          </a:bodyPr>
          <a:lstStyle/>
          <a:p>
            <a:pPr marL="387350" indent="-285750"/>
            <a:endParaRPr lang="el-GR" sz="1500" dirty="0">
              <a:solidFill>
                <a:schemeClr val="tx1"/>
              </a:solidFill>
            </a:endParaRPr>
          </a:p>
          <a:p>
            <a:pPr marL="101600"/>
            <a:r>
              <a:rPr lang="el-GR" sz="1400" b="1" u="sng" dirty="0">
                <a:solidFill>
                  <a:schemeClr val="tx1"/>
                </a:solidFill>
              </a:rPr>
              <a:t>Βασικές Στρατηγικές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Βελτιστοποίηση της διάταξης και του σχεδιασμού της αποθήκης.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Νέες τεχνολογίες και αυτοματισμός.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Αποτελεσματική διαχείριση αποθεμάτων.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Εφαρμογή στρατηγικής </a:t>
            </a:r>
            <a:r>
              <a:rPr lang="el-GR" sz="1500" b="1" dirty="0" err="1"/>
              <a:t>Just</a:t>
            </a:r>
            <a:r>
              <a:rPr lang="el-GR" sz="1500" b="1" dirty="0"/>
              <a:t>-in-</a:t>
            </a:r>
            <a:r>
              <a:rPr lang="el-GR" sz="1500" b="1" dirty="0" err="1"/>
              <a:t>Time</a:t>
            </a:r>
            <a:r>
              <a:rPr lang="el-GR" sz="1500" b="1" dirty="0"/>
              <a:t> (JIT).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Ενοποίηση αποστολών.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Διαπραγμάτευση ευνοϊκών τιμών μεταφοράς εμπορευμάτων.</a:t>
            </a:r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Βελτιστοποίηση διαδρομής.</a:t>
            </a:r>
            <a:endParaRPr lang="en-US" sz="1500" dirty="0"/>
          </a:p>
          <a:p>
            <a:pPr marL="387350" indent="-285750">
              <a:buFont typeface="Wingdings" panose="05000000000000000000" pitchFamily="2" charset="2"/>
              <a:buChar char="Ø"/>
            </a:pPr>
            <a:endParaRPr lang="en-US" sz="1500" dirty="0"/>
          </a:p>
          <a:p>
            <a:pPr marL="387350" indent="-285750">
              <a:buFont typeface="Wingdings" panose="05000000000000000000" pitchFamily="2" charset="2"/>
              <a:buChar char="Ø"/>
            </a:pPr>
            <a:r>
              <a:rPr lang="el-GR" sz="1500" dirty="0"/>
              <a:t>Εξερευνήστε τις ευκαιρίες εξωτερικής ανάθεσης (</a:t>
            </a:r>
            <a:r>
              <a:rPr lang="en-US" sz="1500" dirty="0"/>
              <a:t>outsourcing</a:t>
            </a:r>
            <a:r>
              <a:rPr lang="el-GR" sz="1500" dirty="0"/>
              <a:t>).</a:t>
            </a:r>
            <a:endParaRPr sz="1500" dirty="0"/>
          </a:p>
        </p:txBody>
      </p:sp>
    </p:spTree>
    <p:extLst>
      <p:ext uri="{BB962C8B-B14F-4D97-AF65-F5344CB8AC3E}">
        <p14:creationId xmlns:p14="http://schemas.microsoft.com/office/powerpoint/2010/main" val="3782915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593077-85F2-087F-CE91-651AC8126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err="1"/>
              <a:t>Just</a:t>
            </a:r>
            <a:r>
              <a:rPr lang="el-GR" sz="3200" b="1" dirty="0"/>
              <a:t>-in-</a:t>
            </a:r>
            <a:r>
              <a:rPr lang="el-GR" sz="3200" b="1" dirty="0" err="1"/>
              <a:t>Time</a:t>
            </a:r>
            <a:r>
              <a:rPr lang="el-GR" sz="3200" b="1" dirty="0"/>
              <a:t> (JIT)</a:t>
            </a:r>
            <a:endParaRPr lang="en-US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A5B05CE2-FE70-EE0F-6879-CA28D2131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αγαθά παράγονται και παραδίδονται την στιγμή που χρειάζεται για να πουληθούν.</a:t>
            </a:r>
          </a:p>
          <a:p>
            <a:r>
              <a:rPr lang="el-GR" dirty="0"/>
              <a:t>Τα υποσυστήματα παράγονται και παραδίδονται την στιγμή που χρειάζεται για να </a:t>
            </a:r>
            <a:r>
              <a:rPr lang="el-GR" dirty="0" err="1"/>
              <a:t>συναρμολογηθούν</a:t>
            </a:r>
            <a:r>
              <a:rPr lang="el-GR" dirty="0"/>
              <a:t>.</a:t>
            </a:r>
          </a:p>
          <a:p>
            <a:r>
              <a:rPr lang="el-GR" dirty="0"/>
              <a:t>Τα επιμέρους τμήματα κατασκευάζονται και παραδίδονται την στιγμή που χρειάζεται για να ενσωματωθούν στα υποσυστήματα.</a:t>
            </a:r>
          </a:p>
          <a:p>
            <a:r>
              <a:rPr lang="el-GR" dirty="0"/>
              <a:t>Τα υλικά αγοράζονται και παραδίδονται την στιγμή που χρειάζεται για να μετατραπούν σε βιομηχανοποιημένα τμήματα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36189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AnalogousFromRegularSeed_2SEEDS">
      <a:dk1>
        <a:srgbClr val="000000"/>
      </a:dk1>
      <a:lt1>
        <a:srgbClr val="FFFFFF"/>
      </a:lt1>
      <a:dk2>
        <a:srgbClr val="402441"/>
      </a:dk2>
      <a:lt2>
        <a:srgbClr val="E2E8E7"/>
      </a:lt2>
      <a:accent1>
        <a:srgbClr val="D51738"/>
      </a:accent1>
      <a:accent2>
        <a:srgbClr val="E72999"/>
      </a:accent2>
      <a:accent3>
        <a:srgbClr val="E75829"/>
      </a:accent3>
      <a:accent4>
        <a:srgbClr val="14BA6A"/>
      </a:accent4>
      <a:accent5>
        <a:srgbClr val="20B7AD"/>
      </a:accent5>
      <a:accent6>
        <a:srgbClr val="1792D5"/>
      </a:accent6>
      <a:hlink>
        <a:srgbClr val="309282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568</TotalTime>
  <Words>1379</Words>
  <Application>Microsoft Office PowerPoint</Application>
  <PresentationFormat>Widescreen</PresentationFormat>
  <Paragraphs>147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Bembo</vt:lpstr>
      <vt:lpstr>Source Code Pro</vt:lpstr>
      <vt:lpstr>Wingdings</vt:lpstr>
      <vt:lpstr>AdornVTI</vt:lpstr>
      <vt:lpstr>Διοικητική της Διανομής</vt:lpstr>
      <vt:lpstr>PowerPoint Presentation</vt:lpstr>
      <vt:lpstr>10. Meiωση κοστους</vt:lpstr>
      <vt:lpstr>PowerPoint Presentation</vt:lpstr>
      <vt:lpstr>Η Αξία και το Κόστος των Logistics</vt:lpstr>
      <vt:lpstr>Η Αξία και το Κόστος των Logistics</vt:lpstr>
      <vt:lpstr>Η Αξία και το Κόστος των Logistics</vt:lpstr>
      <vt:lpstr>Στρατηγικές μείωσης του κόστους</vt:lpstr>
      <vt:lpstr>Just-in-Time (JIT)</vt:lpstr>
      <vt:lpstr>Just-in-Time (JIT)</vt:lpstr>
      <vt:lpstr>Just-in-Time (JIT)</vt:lpstr>
      <vt:lpstr>10. Χρονος ανοχησ</vt:lpstr>
      <vt:lpstr>ΒΑΣΙΚΑ ΘΕΜΑΤΑ</vt:lpstr>
      <vt:lpstr>Πρωτοβουλίες οι οποίες βασίζονται στο χρόνο</vt:lpstr>
      <vt:lpstr>PowerPoint Presentation</vt:lpstr>
      <vt:lpstr>Χρόνος Ρ - Χρόνος D</vt:lpstr>
      <vt:lpstr>Συνέπειες όταν  χρόνος Ρ &gt; χρόνος D</vt:lpstr>
      <vt:lpstr>Πρακτικές όταν  χρόνος Ρ &gt; χρόνος D</vt:lpstr>
      <vt:lpstr>Στρατηγικές μείωσης του χρόνου</vt:lpstr>
      <vt:lpstr>10. Ομαδεσ συμφεροντων</vt:lpstr>
      <vt:lpstr>Ομάδες Συμφερόντων </vt:lpstr>
      <vt:lpstr>Ομάδες Συμφερόντων </vt:lpstr>
      <vt:lpstr>Ομάδες Συμφερόντων </vt:lpstr>
      <vt:lpstr>Ομάδες Συμφερόντων </vt:lpstr>
      <vt:lpstr>10. Δεικτεσ αξιολογηση</vt:lpstr>
      <vt:lpstr>Μέτρα Αξιολόγησης Αλυσίδας Εφοδιασμού </vt:lpstr>
      <vt:lpstr>Μέτρα Αξιολόγησης Αλυσίδας Εφοδιασμού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ASTERIOS STROUMPOULIS</dc:creator>
  <cp:lastModifiedBy>Αστεριος Στρουμπουλης</cp:lastModifiedBy>
  <cp:revision>61</cp:revision>
  <dcterms:created xsi:type="dcterms:W3CDTF">2024-09-28T08:06:00Z</dcterms:created>
  <dcterms:modified xsi:type="dcterms:W3CDTF">2026-01-16T13:33:11Z</dcterms:modified>
</cp:coreProperties>
</file>