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71" r:id="rId1"/>
    <p:sldMasterId id="2147484744" r:id="rId2"/>
  </p:sldMasterIdLst>
  <p:notesMasterIdLst>
    <p:notesMasterId r:id="rId88"/>
  </p:notesMasterIdLst>
  <p:handoutMasterIdLst>
    <p:handoutMasterId r:id="rId89"/>
  </p:handoutMasterIdLst>
  <p:sldIdLst>
    <p:sldId id="401" r:id="rId3"/>
    <p:sldId id="405" r:id="rId4"/>
    <p:sldId id="406" r:id="rId5"/>
    <p:sldId id="407" r:id="rId6"/>
    <p:sldId id="408" r:id="rId7"/>
    <p:sldId id="409" r:id="rId8"/>
    <p:sldId id="410" r:id="rId9"/>
    <p:sldId id="411" r:id="rId10"/>
    <p:sldId id="412" r:id="rId11"/>
    <p:sldId id="413"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88" r:id="rId36"/>
    <p:sldId id="438" r:id="rId37"/>
    <p:sldId id="439" r:id="rId38"/>
    <p:sldId id="440" r:id="rId39"/>
    <p:sldId id="441" r:id="rId40"/>
    <p:sldId id="442" r:id="rId41"/>
    <p:sldId id="443" r:id="rId42"/>
    <p:sldId id="444" r:id="rId43"/>
    <p:sldId id="445" r:id="rId44"/>
    <p:sldId id="446" r:id="rId45"/>
    <p:sldId id="447" r:id="rId46"/>
    <p:sldId id="448" r:id="rId47"/>
    <p:sldId id="449" r:id="rId48"/>
    <p:sldId id="450" r:id="rId49"/>
    <p:sldId id="451" r:id="rId50"/>
    <p:sldId id="452" r:id="rId51"/>
    <p:sldId id="453" r:id="rId52"/>
    <p:sldId id="454" r:id="rId53"/>
    <p:sldId id="455" r:id="rId54"/>
    <p:sldId id="456" r:id="rId55"/>
    <p:sldId id="457" r:id="rId56"/>
    <p:sldId id="458" r:id="rId57"/>
    <p:sldId id="459" r:id="rId58"/>
    <p:sldId id="460" r:id="rId59"/>
    <p:sldId id="461" r:id="rId60"/>
    <p:sldId id="462" r:id="rId61"/>
    <p:sldId id="463" r:id="rId62"/>
    <p:sldId id="464" r:id="rId63"/>
    <p:sldId id="465" r:id="rId64"/>
    <p:sldId id="466" r:id="rId65"/>
    <p:sldId id="467" r:id="rId66"/>
    <p:sldId id="468" r:id="rId67"/>
    <p:sldId id="469" r:id="rId68"/>
    <p:sldId id="470" r:id="rId69"/>
    <p:sldId id="471" r:id="rId70"/>
    <p:sldId id="472" r:id="rId71"/>
    <p:sldId id="473" r:id="rId72"/>
    <p:sldId id="474" r:id="rId73"/>
    <p:sldId id="475" r:id="rId74"/>
    <p:sldId id="476" r:id="rId75"/>
    <p:sldId id="477" r:id="rId76"/>
    <p:sldId id="478" r:id="rId77"/>
    <p:sldId id="479" r:id="rId78"/>
    <p:sldId id="480" r:id="rId79"/>
    <p:sldId id="481" r:id="rId80"/>
    <p:sldId id="482" r:id="rId81"/>
    <p:sldId id="483" r:id="rId82"/>
    <p:sldId id="484" r:id="rId83"/>
    <p:sldId id="485" r:id="rId84"/>
    <p:sldId id="486" r:id="rId85"/>
    <p:sldId id="487" r:id="rId86"/>
    <p:sldId id="400" r:id="rId8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8000"/>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B5A54-7411-4E78-8D0A-0973B1C92A89}" v="2" dt="2023-02-03T00:58:50.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6286" autoAdjust="0"/>
  </p:normalViewPr>
  <p:slideViewPr>
    <p:cSldViewPr>
      <p:cViewPr varScale="1">
        <p:scale>
          <a:sx n="114" d="100"/>
          <a:sy n="114" d="100"/>
        </p:scale>
        <p:origin x="168" y="800"/>
      </p:cViewPr>
      <p:guideLst>
        <p:guide orient="horz" pos="2160"/>
        <p:guide pos="2880"/>
      </p:guideLst>
    </p:cSldViewPr>
  </p:slideViewPr>
  <p:outlineViewPr>
    <p:cViewPr>
      <p:scale>
        <a:sx n="33" d="100"/>
        <a:sy n="33" d="100"/>
      </p:scale>
      <p:origin x="0" y="9032"/>
    </p:cViewPr>
  </p:outlineViewPr>
  <p:notesTextViewPr>
    <p:cViewPr>
      <p:scale>
        <a:sx n="100" d="100"/>
        <a:sy n="100" d="100"/>
      </p:scale>
      <p:origin x="0" y="0"/>
    </p:cViewPr>
  </p:notesTextViewPr>
  <p:sorterViewPr>
    <p:cViewPr>
      <p:scale>
        <a:sx n="100" d="100"/>
        <a:sy n="100" d="100"/>
      </p:scale>
      <p:origin x="0" y="4576"/>
    </p:cViewPr>
  </p:sorterViewPr>
  <p:notesViewPr>
    <p:cSldViewPr>
      <p:cViewPr varScale="1">
        <p:scale>
          <a:sx n="99" d="100"/>
          <a:sy n="99" d="100"/>
        </p:scale>
        <p:origin x="240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commentAuthors" Target="commentAuthors.xml"/><Relationship Id="rId95" Type="http://schemas.microsoft.com/office/2015/10/relationships/revisionInfo" Target="revisionInfo.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16ABE-BC80-F142-97B7-273587423DB0}"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3ADE7237-DD2A-0440-8FAC-89385D376848}">
      <dgm:prSet phldrT="[Text]"/>
      <dgm:spPr>
        <a:solidFill>
          <a:schemeClr val="accent2">
            <a:lumMod val="75000"/>
          </a:schemeClr>
        </a:solidFill>
      </dgm:spPr>
      <dgm:t>
        <a:bodyPr/>
        <a:lstStyle/>
        <a:p>
          <a:r>
            <a:rPr lang="el-GR" dirty="0"/>
            <a:t>Οι διευθυντές θα πρέπει να κοιτάζουν πέρα ​​από τους δείκτες.</a:t>
          </a:r>
          <a:endParaRPr lang="en-US" dirty="0"/>
        </a:p>
      </dgm:t>
    </dgm:pt>
    <dgm:pt modelId="{F0DB87D1-60B2-B842-BE8E-6D8E21DC1E34}" type="parTrans" cxnId="{1E4FD6E5-CA9F-D54D-93AF-38C7A760281F}">
      <dgm:prSet/>
      <dgm:spPr/>
      <dgm:t>
        <a:bodyPr/>
        <a:lstStyle/>
        <a:p>
          <a:endParaRPr lang="en-US"/>
        </a:p>
      </dgm:t>
    </dgm:pt>
    <dgm:pt modelId="{2AF12342-B22E-8746-BC14-825FBA3FCC27}" type="sibTrans" cxnId="{1E4FD6E5-CA9F-D54D-93AF-38C7A760281F}">
      <dgm:prSet/>
      <dgm:spPr/>
      <dgm:t>
        <a:bodyPr/>
        <a:lstStyle/>
        <a:p>
          <a:endParaRPr lang="en-US"/>
        </a:p>
      </dgm:t>
    </dgm:pt>
    <dgm:pt modelId="{232964B9-1656-1547-AA89-6BD150F1F0AC}">
      <dgm:prSet phldrT="[Text]"/>
      <dgm:spPr>
        <a:solidFill>
          <a:schemeClr val="accent2">
            <a:lumMod val="75000"/>
          </a:schemeClr>
        </a:solidFill>
      </dgm:spPr>
      <dgm:t>
        <a:bodyPr/>
        <a:lstStyle/>
        <a:p>
          <a:r>
            <a:rPr lang="el-GR" dirty="0"/>
            <a:t>Τεχνολογικές αλλαγές</a:t>
          </a:r>
          <a:endParaRPr lang="en-US" dirty="0"/>
        </a:p>
      </dgm:t>
    </dgm:pt>
    <dgm:pt modelId="{17D6040B-6511-F249-923F-14E043A5B8F8}" type="parTrans" cxnId="{52EF362C-4272-0742-8C2D-32D9861C2F6B}">
      <dgm:prSet/>
      <dgm:spPr/>
      <dgm:t>
        <a:bodyPr/>
        <a:lstStyle/>
        <a:p>
          <a:endParaRPr lang="en-US"/>
        </a:p>
      </dgm:t>
    </dgm:pt>
    <dgm:pt modelId="{1B93339F-9976-3E46-972D-F5F2D6BA10C0}" type="sibTrans" cxnId="{52EF362C-4272-0742-8C2D-32D9861C2F6B}">
      <dgm:prSet/>
      <dgm:spPr/>
      <dgm:t>
        <a:bodyPr/>
        <a:lstStyle/>
        <a:p>
          <a:endParaRPr lang="en-US"/>
        </a:p>
      </dgm:t>
    </dgm:pt>
    <dgm:pt modelId="{42A5E5E4-4B74-B240-B695-09204731293D}">
      <dgm:prSet phldrT="[Text]"/>
      <dgm:spPr>
        <a:solidFill>
          <a:schemeClr val="accent2">
            <a:lumMod val="75000"/>
          </a:schemeClr>
        </a:solidFill>
      </dgm:spPr>
      <dgm:t>
        <a:bodyPr/>
        <a:lstStyle/>
        <a:p>
          <a:r>
            <a:rPr lang="el-GR" dirty="0"/>
            <a:t>Εσωτερικές αλλαγές</a:t>
          </a:r>
          <a:endParaRPr lang="en-US" dirty="0"/>
        </a:p>
      </dgm:t>
    </dgm:pt>
    <dgm:pt modelId="{C8120F48-197E-5245-BEBE-C282C2179149}" type="parTrans" cxnId="{CF2D0FDC-7B68-674F-96BC-2778685F8EE0}">
      <dgm:prSet/>
      <dgm:spPr/>
      <dgm:t>
        <a:bodyPr/>
        <a:lstStyle/>
        <a:p>
          <a:endParaRPr lang="en-US"/>
        </a:p>
      </dgm:t>
    </dgm:pt>
    <dgm:pt modelId="{AB663405-D050-8D47-8879-B7D7E22C1801}" type="sibTrans" cxnId="{CF2D0FDC-7B68-674F-96BC-2778685F8EE0}">
      <dgm:prSet/>
      <dgm:spPr/>
      <dgm:t>
        <a:bodyPr/>
        <a:lstStyle/>
        <a:p>
          <a:endParaRPr lang="en-US"/>
        </a:p>
      </dgm:t>
    </dgm:pt>
    <dgm:pt modelId="{957D9FAE-2949-324E-B417-BDFBD6C95472}">
      <dgm:prSet phldrT="[Text]"/>
      <dgm:spPr>
        <a:solidFill>
          <a:schemeClr val="accent2">
            <a:lumMod val="75000"/>
          </a:schemeClr>
        </a:solidFill>
      </dgm:spPr>
      <dgm:t>
        <a:bodyPr/>
        <a:lstStyle/>
        <a:p>
          <a:r>
            <a:rPr lang="el-GR" dirty="0" err="1"/>
            <a:t>Ικανοποιήση</a:t>
          </a:r>
          <a:r>
            <a:rPr lang="el-GR"/>
            <a:t> πελατών</a:t>
          </a:r>
          <a:endParaRPr lang="en-US"/>
        </a:p>
      </dgm:t>
    </dgm:pt>
    <dgm:pt modelId="{2164AB4F-299C-F847-AAD1-A16991AE3C97}" type="parTrans" cxnId="{9258C901-5484-BA42-8BA0-D2DCC8CF6315}">
      <dgm:prSet/>
      <dgm:spPr/>
      <dgm:t>
        <a:bodyPr/>
        <a:lstStyle/>
        <a:p>
          <a:endParaRPr lang="en-US"/>
        </a:p>
      </dgm:t>
    </dgm:pt>
    <dgm:pt modelId="{9043E3D5-0C5D-614B-87D9-C03A980C8347}" type="sibTrans" cxnId="{9258C901-5484-BA42-8BA0-D2DCC8CF6315}">
      <dgm:prSet/>
      <dgm:spPr/>
      <dgm:t>
        <a:bodyPr/>
        <a:lstStyle/>
        <a:p>
          <a:endParaRPr lang="en-US"/>
        </a:p>
      </dgm:t>
    </dgm:pt>
    <dgm:pt modelId="{A6B7A9CF-11DF-814E-B660-42B8E84EE418}">
      <dgm:prSet phldrT="[Text]"/>
      <dgm:spPr>
        <a:solidFill>
          <a:schemeClr val="accent2">
            <a:lumMod val="75000"/>
          </a:schemeClr>
        </a:solidFill>
      </dgm:spPr>
      <dgm:t>
        <a:bodyPr/>
        <a:lstStyle/>
        <a:p>
          <a:r>
            <a:rPr lang="el-GR"/>
            <a:t>Οικονομικοί παράγοντες</a:t>
          </a:r>
          <a:endParaRPr lang="en-US"/>
        </a:p>
      </dgm:t>
    </dgm:pt>
    <dgm:pt modelId="{1CCA676C-8D41-1B47-A906-1661FC335403}" type="parTrans" cxnId="{79A458B7-F959-7846-A155-0E8FC2ABDD7C}">
      <dgm:prSet/>
      <dgm:spPr/>
      <dgm:t>
        <a:bodyPr/>
        <a:lstStyle/>
        <a:p>
          <a:endParaRPr lang="en-US"/>
        </a:p>
      </dgm:t>
    </dgm:pt>
    <dgm:pt modelId="{9E88EC55-FA98-C346-A5E5-2318F2933B72}" type="sibTrans" cxnId="{79A458B7-F959-7846-A155-0E8FC2ABDD7C}">
      <dgm:prSet/>
      <dgm:spPr/>
      <dgm:t>
        <a:bodyPr/>
        <a:lstStyle/>
        <a:p>
          <a:endParaRPr lang="en-US"/>
        </a:p>
      </dgm:t>
    </dgm:pt>
    <dgm:pt modelId="{BACF1289-DD00-2C49-8059-042C8083F22D}">
      <dgm:prSet phldrT="[Text]"/>
      <dgm:spPr>
        <a:solidFill>
          <a:schemeClr val="accent2">
            <a:lumMod val="75000"/>
          </a:schemeClr>
        </a:solidFill>
      </dgm:spPr>
      <dgm:t>
        <a:bodyPr/>
        <a:lstStyle/>
        <a:p>
          <a:r>
            <a:rPr lang="el-GR" dirty="0"/>
            <a:t>Τάσεις του κλάδου</a:t>
          </a:r>
          <a:endParaRPr lang="en-US" dirty="0"/>
        </a:p>
      </dgm:t>
    </dgm:pt>
    <dgm:pt modelId="{E8401ADD-1E29-6744-AB45-0AF0892625E6}" type="parTrans" cxnId="{1D16628C-7CB6-EB48-BABF-1D5F6D6C98CD}">
      <dgm:prSet/>
      <dgm:spPr/>
      <dgm:t>
        <a:bodyPr/>
        <a:lstStyle/>
        <a:p>
          <a:endParaRPr lang="en-US"/>
        </a:p>
      </dgm:t>
    </dgm:pt>
    <dgm:pt modelId="{37D74224-4551-F241-B3C9-9797092A5285}" type="sibTrans" cxnId="{1D16628C-7CB6-EB48-BABF-1D5F6D6C98CD}">
      <dgm:prSet/>
      <dgm:spPr/>
      <dgm:t>
        <a:bodyPr/>
        <a:lstStyle/>
        <a:p>
          <a:endParaRPr lang="en-US"/>
        </a:p>
      </dgm:t>
    </dgm:pt>
    <dgm:pt modelId="{35373CB0-9ABE-FC44-850B-863A6E56395C}" type="pres">
      <dgm:prSet presAssocID="{BE616ABE-BC80-F142-97B7-273587423DB0}" presName="Name0" presStyleCnt="0">
        <dgm:presLayoutVars>
          <dgm:chPref val="1"/>
          <dgm:dir/>
          <dgm:animOne val="branch"/>
          <dgm:animLvl val="lvl"/>
          <dgm:resizeHandles/>
        </dgm:presLayoutVars>
      </dgm:prSet>
      <dgm:spPr/>
    </dgm:pt>
    <dgm:pt modelId="{83984E1A-3D1E-1F43-BADC-9E2E7382A3E0}" type="pres">
      <dgm:prSet presAssocID="{3ADE7237-DD2A-0440-8FAC-89385D376848}" presName="vertOne" presStyleCnt="0"/>
      <dgm:spPr/>
    </dgm:pt>
    <dgm:pt modelId="{A412EFF8-E161-FB4E-90CA-4E6345B4DC6F}" type="pres">
      <dgm:prSet presAssocID="{3ADE7237-DD2A-0440-8FAC-89385D376848}" presName="txOne" presStyleLbl="node0" presStyleIdx="0" presStyleCnt="1">
        <dgm:presLayoutVars>
          <dgm:chPref val="3"/>
        </dgm:presLayoutVars>
      </dgm:prSet>
      <dgm:spPr/>
    </dgm:pt>
    <dgm:pt modelId="{1907CA3B-03EF-9542-9CE3-478510EC824B}" type="pres">
      <dgm:prSet presAssocID="{3ADE7237-DD2A-0440-8FAC-89385D376848}" presName="parTransOne" presStyleCnt="0"/>
      <dgm:spPr/>
    </dgm:pt>
    <dgm:pt modelId="{C77E06D7-3D01-3943-BB89-916CEA50AA30}" type="pres">
      <dgm:prSet presAssocID="{3ADE7237-DD2A-0440-8FAC-89385D376848}" presName="horzOne" presStyleCnt="0"/>
      <dgm:spPr/>
    </dgm:pt>
    <dgm:pt modelId="{47402AF3-9A40-AA47-A37B-F30C2862DED2}" type="pres">
      <dgm:prSet presAssocID="{232964B9-1656-1547-AA89-6BD150F1F0AC}" presName="vertTwo" presStyleCnt="0"/>
      <dgm:spPr/>
    </dgm:pt>
    <dgm:pt modelId="{EB3FA903-5CB2-4C43-872A-643A8D9545A2}" type="pres">
      <dgm:prSet presAssocID="{232964B9-1656-1547-AA89-6BD150F1F0AC}" presName="txTwo" presStyleLbl="node2" presStyleIdx="0" presStyleCnt="5">
        <dgm:presLayoutVars>
          <dgm:chPref val="3"/>
        </dgm:presLayoutVars>
      </dgm:prSet>
      <dgm:spPr/>
    </dgm:pt>
    <dgm:pt modelId="{640A0A3B-39E7-C64E-9B92-78D1B0A3B5EE}" type="pres">
      <dgm:prSet presAssocID="{232964B9-1656-1547-AA89-6BD150F1F0AC}" presName="horzTwo" presStyleCnt="0"/>
      <dgm:spPr/>
    </dgm:pt>
    <dgm:pt modelId="{3C271994-DE35-E448-9A65-E9313A46514F}" type="pres">
      <dgm:prSet presAssocID="{1B93339F-9976-3E46-972D-F5F2D6BA10C0}" presName="sibSpaceTwo" presStyleCnt="0"/>
      <dgm:spPr/>
    </dgm:pt>
    <dgm:pt modelId="{BB73FA6D-F69B-1149-B744-FF413C853187}" type="pres">
      <dgm:prSet presAssocID="{BACF1289-DD00-2C49-8059-042C8083F22D}" presName="vertTwo" presStyleCnt="0"/>
      <dgm:spPr/>
    </dgm:pt>
    <dgm:pt modelId="{75B2C439-A355-E043-86F8-863FEFE85EA2}" type="pres">
      <dgm:prSet presAssocID="{BACF1289-DD00-2C49-8059-042C8083F22D}" presName="txTwo" presStyleLbl="node2" presStyleIdx="1" presStyleCnt="5" custLinFactNeighborX="138" custLinFactNeighborY="1197">
        <dgm:presLayoutVars>
          <dgm:chPref val="3"/>
        </dgm:presLayoutVars>
      </dgm:prSet>
      <dgm:spPr/>
    </dgm:pt>
    <dgm:pt modelId="{52FE2DA6-DC4E-654A-A7D9-BE543EBB628C}" type="pres">
      <dgm:prSet presAssocID="{BACF1289-DD00-2C49-8059-042C8083F22D}" presName="horzTwo" presStyleCnt="0"/>
      <dgm:spPr/>
    </dgm:pt>
    <dgm:pt modelId="{834BE9C6-FD33-5B40-A0A3-CB39C61AA898}" type="pres">
      <dgm:prSet presAssocID="{37D74224-4551-F241-B3C9-9797092A5285}" presName="sibSpaceTwo" presStyleCnt="0"/>
      <dgm:spPr/>
    </dgm:pt>
    <dgm:pt modelId="{815CCF75-203D-F747-91C8-9FB16EE28D44}" type="pres">
      <dgm:prSet presAssocID="{42A5E5E4-4B74-B240-B695-09204731293D}" presName="vertTwo" presStyleCnt="0"/>
      <dgm:spPr/>
    </dgm:pt>
    <dgm:pt modelId="{53C2A32C-875D-E747-9319-79AB413F670D}" type="pres">
      <dgm:prSet presAssocID="{42A5E5E4-4B74-B240-B695-09204731293D}" presName="txTwo" presStyleLbl="node2" presStyleIdx="2" presStyleCnt="5">
        <dgm:presLayoutVars>
          <dgm:chPref val="3"/>
        </dgm:presLayoutVars>
      </dgm:prSet>
      <dgm:spPr/>
    </dgm:pt>
    <dgm:pt modelId="{8CF54BE6-BE8B-2143-B314-24D70887B136}" type="pres">
      <dgm:prSet presAssocID="{42A5E5E4-4B74-B240-B695-09204731293D}" presName="horzTwo" presStyleCnt="0"/>
      <dgm:spPr/>
    </dgm:pt>
    <dgm:pt modelId="{EB042843-8C76-A24F-91C0-4F23026A39B3}" type="pres">
      <dgm:prSet presAssocID="{AB663405-D050-8D47-8879-B7D7E22C1801}" presName="sibSpaceTwo" presStyleCnt="0"/>
      <dgm:spPr/>
    </dgm:pt>
    <dgm:pt modelId="{33F7311E-E966-8040-9C57-EE8FD3618AF3}" type="pres">
      <dgm:prSet presAssocID="{957D9FAE-2949-324E-B417-BDFBD6C95472}" presName="vertTwo" presStyleCnt="0"/>
      <dgm:spPr/>
    </dgm:pt>
    <dgm:pt modelId="{D5D92ABD-8982-9542-9D1D-AF14F8413511}" type="pres">
      <dgm:prSet presAssocID="{957D9FAE-2949-324E-B417-BDFBD6C95472}" presName="txTwo" presStyleLbl="node2" presStyleIdx="3" presStyleCnt="5">
        <dgm:presLayoutVars>
          <dgm:chPref val="3"/>
        </dgm:presLayoutVars>
      </dgm:prSet>
      <dgm:spPr/>
    </dgm:pt>
    <dgm:pt modelId="{7A0BD5DA-226A-794E-B4E3-DF7D00B9F36A}" type="pres">
      <dgm:prSet presAssocID="{957D9FAE-2949-324E-B417-BDFBD6C95472}" presName="horzTwo" presStyleCnt="0"/>
      <dgm:spPr/>
    </dgm:pt>
    <dgm:pt modelId="{BD34844F-339A-9C4E-85F8-36CD32EABF44}" type="pres">
      <dgm:prSet presAssocID="{9043E3D5-0C5D-614B-87D9-C03A980C8347}" presName="sibSpaceTwo" presStyleCnt="0"/>
      <dgm:spPr/>
    </dgm:pt>
    <dgm:pt modelId="{80342800-2F0A-8A48-A5FB-187345169534}" type="pres">
      <dgm:prSet presAssocID="{A6B7A9CF-11DF-814E-B660-42B8E84EE418}" presName="vertTwo" presStyleCnt="0"/>
      <dgm:spPr/>
    </dgm:pt>
    <dgm:pt modelId="{3603CECA-0B09-E44B-9392-6D9885156CFE}" type="pres">
      <dgm:prSet presAssocID="{A6B7A9CF-11DF-814E-B660-42B8E84EE418}" presName="txTwo" presStyleLbl="node2" presStyleIdx="4" presStyleCnt="5">
        <dgm:presLayoutVars>
          <dgm:chPref val="3"/>
        </dgm:presLayoutVars>
      </dgm:prSet>
      <dgm:spPr/>
    </dgm:pt>
    <dgm:pt modelId="{FA7E819F-BE85-E04C-A076-C4048555275A}" type="pres">
      <dgm:prSet presAssocID="{A6B7A9CF-11DF-814E-B660-42B8E84EE418}" presName="horzTwo" presStyleCnt="0"/>
      <dgm:spPr/>
    </dgm:pt>
  </dgm:ptLst>
  <dgm:cxnLst>
    <dgm:cxn modelId="{9258C901-5484-BA42-8BA0-D2DCC8CF6315}" srcId="{3ADE7237-DD2A-0440-8FAC-89385D376848}" destId="{957D9FAE-2949-324E-B417-BDFBD6C95472}" srcOrd="3" destOrd="0" parTransId="{2164AB4F-299C-F847-AAD1-A16991AE3C97}" sibTransId="{9043E3D5-0C5D-614B-87D9-C03A980C8347}"/>
    <dgm:cxn modelId="{2CF4F11D-C261-1743-A7BB-990AA30E9B4C}" type="presOf" srcId="{BE616ABE-BC80-F142-97B7-273587423DB0}" destId="{35373CB0-9ABE-FC44-850B-863A6E56395C}" srcOrd="0" destOrd="0" presId="urn:microsoft.com/office/officeart/2005/8/layout/hierarchy4"/>
    <dgm:cxn modelId="{52EF362C-4272-0742-8C2D-32D9861C2F6B}" srcId="{3ADE7237-DD2A-0440-8FAC-89385D376848}" destId="{232964B9-1656-1547-AA89-6BD150F1F0AC}" srcOrd="0" destOrd="0" parTransId="{17D6040B-6511-F249-923F-14E043A5B8F8}" sibTransId="{1B93339F-9976-3E46-972D-F5F2D6BA10C0}"/>
    <dgm:cxn modelId="{264C9A53-6241-904C-810C-EF7956B2C42E}" type="presOf" srcId="{232964B9-1656-1547-AA89-6BD150F1F0AC}" destId="{EB3FA903-5CB2-4C43-872A-643A8D9545A2}" srcOrd="0" destOrd="0" presId="urn:microsoft.com/office/officeart/2005/8/layout/hierarchy4"/>
    <dgm:cxn modelId="{70E87055-DAF5-B649-91DD-33039F10815B}" type="presOf" srcId="{42A5E5E4-4B74-B240-B695-09204731293D}" destId="{53C2A32C-875D-E747-9319-79AB413F670D}" srcOrd="0" destOrd="0" presId="urn:microsoft.com/office/officeart/2005/8/layout/hierarchy4"/>
    <dgm:cxn modelId="{B5188A72-303A-D148-AEE8-042D56D33840}" type="presOf" srcId="{957D9FAE-2949-324E-B417-BDFBD6C95472}" destId="{D5D92ABD-8982-9542-9D1D-AF14F8413511}" srcOrd="0" destOrd="0" presId="urn:microsoft.com/office/officeart/2005/8/layout/hierarchy4"/>
    <dgm:cxn modelId="{1D16628C-7CB6-EB48-BABF-1D5F6D6C98CD}" srcId="{3ADE7237-DD2A-0440-8FAC-89385D376848}" destId="{BACF1289-DD00-2C49-8059-042C8083F22D}" srcOrd="1" destOrd="0" parTransId="{E8401ADD-1E29-6744-AB45-0AF0892625E6}" sibTransId="{37D74224-4551-F241-B3C9-9797092A5285}"/>
    <dgm:cxn modelId="{79A458B7-F959-7846-A155-0E8FC2ABDD7C}" srcId="{3ADE7237-DD2A-0440-8FAC-89385D376848}" destId="{A6B7A9CF-11DF-814E-B660-42B8E84EE418}" srcOrd="4" destOrd="0" parTransId="{1CCA676C-8D41-1B47-A906-1661FC335403}" sibTransId="{9E88EC55-FA98-C346-A5E5-2318F2933B72}"/>
    <dgm:cxn modelId="{3036C9D1-1859-3142-9F17-D8988CB1B7A9}" type="presOf" srcId="{A6B7A9CF-11DF-814E-B660-42B8E84EE418}" destId="{3603CECA-0B09-E44B-9392-6D9885156CFE}" srcOrd="0" destOrd="0" presId="urn:microsoft.com/office/officeart/2005/8/layout/hierarchy4"/>
    <dgm:cxn modelId="{54067ED9-E571-4E40-B6D3-0C0E118A16FF}" type="presOf" srcId="{3ADE7237-DD2A-0440-8FAC-89385D376848}" destId="{A412EFF8-E161-FB4E-90CA-4E6345B4DC6F}" srcOrd="0" destOrd="0" presId="urn:microsoft.com/office/officeart/2005/8/layout/hierarchy4"/>
    <dgm:cxn modelId="{CF2D0FDC-7B68-674F-96BC-2778685F8EE0}" srcId="{3ADE7237-DD2A-0440-8FAC-89385D376848}" destId="{42A5E5E4-4B74-B240-B695-09204731293D}" srcOrd="2" destOrd="0" parTransId="{C8120F48-197E-5245-BEBE-C282C2179149}" sibTransId="{AB663405-D050-8D47-8879-B7D7E22C1801}"/>
    <dgm:cxn modelId="{AB17BBE2-1E57-BC41-BC51-91C4507C73DA}" type="presOf" srcId="{BACF1289-DD00-2C49-8059-042C8083F22D}" destId="{75B2C439-A355-E043-86F8-863FEFE85EA2}" srcOrd="0" destOrd="0" presId="urn:microsoft.com/office/officeart/2005/8/layout/hierarchy4"/>
    <dgm:cxn modelId="{1E4FD6E5-CA9F-D54D-93AF-38C7A760281F}" srcId="{BE616ABE-BC80-F142-97B7-273587423DB0}" destId="{3ADE7237-DD2A-0440-8FAC-89385D376848}" srcOrd="0" destOrd="0" parTransId="{F0DB87D1-60B2-B842-BE8E-6D8E21DC1E34}" sibTransId="{2AF12342-B22E-8746-BC14-825FBA3FCC27}"/>
    <dgm:cxn modelId="{4F785CE7-F645-1C41-A6F6-ECE74BA63917}" type="presParOf" srcId="{35373CB0-9ABE-FC44-850B-863A6E56395C}" destId="{83984E1A-3D1E-1F43-BADC-9E2E7382A3E0}" srcOrd="0" destOrd="0" presId="urn:microsoft.com/office/officeart/2005/8/layout/hierarchy4"/>
    <dgm:cxn modelId="{16A9D159-BA25-A94E-96C1-894AEF9415A3}" type="presParOf" srcId="{83984E1A-3D1E-1F43-BADC-9E2E7382A3E0}" destId="{A412EFF8-E161-FB4E-90CA-4E6345B4DC6F}" srcOrd="0" destOrd="0" presId="urn:microsoft.com/office/officeart/2005/8/layout/hierarchy4"/>
    <dgm:cxn modelId="{2881A911-E334-6C4B-AB9C-B8660F38F098}" type="presParOf" srcId="{83984E1A-3D1E-1F43-BADC-9E2E7382A3E0}" destId="{1907CA3B-03EF-9542-9CE3-478510EC824B}" srcOrd="1" destOrd="0" presId="urn:microsoft.com/office/officeart/2005/8/layout/hierarchy4"/>
    <dgm:cxn modelId="{B2A7A7E1-E982-8743-82B1-DFE968F4538F}" type="presParOf" srcId="{83984E1A-3D1E-1F43-BADC-9E2E7382A3E0}" destId="{C77E06D7-3D01-3943-BB89-916CEA50AA30}" srcOrd="2" destOrd="0" presId="urn:microsoft.com/office/officeart/2005/8/layout/hierarchy4"/>
    <dgm:cxn modelId="{AC15CB7C-9FE5-134F-951A-86E7B888652E}" type="presParOf" srcId="{C77E06D7-3D01-3943-BB89-916CEA50AA30}" destId="{47402AF3-9A40-AA47-A37B-F30C2862DED2}" srcOrd="0" destOrd="0" presId="urn:microsoft.com/office/officeart/2005/8/layout/hierarchy4"/>
    <dgm:cxn modelId="{6C24D57B-1E0F-E44D-A049-AB7CD7163031}" type="presParOf" srcId="{47402AF3-9A40-AA47-A37B-F30C2862DED2}" destId="{EB3FA903-5CB2-4C43-872A-643A8D9545A2}" srcOrd="0" destOrd="0" presId="urn:microsoft.com/office/officeart/2005/8/layout/hierarchy4"/>
    <dgm:cxn modelId="{37CD5BF5-B7AE-FE41-9EB8-A0D0E5285788}" type="presParOf" srcId="{47402AF3-9A40-AA47-A37B-F30C2862DED2}" destId="{640A0A3B-39E7-C64E-9B92-78D1B0A3B5EE}" srcOrd="1" destOrd="0" presId="urn:microsoft.com/office/officeart/2005/8/layout/hierarchy4"/>
    <dgm:cxn modelId="{16E0C3CB-602C-0940-8F77-4F67CB733E4D}" type="presParOf" srcId="{C77E06D7-3D01-3943-BB89-916CEA50AA30}" destId="{3C271994-DE35-E448-9A65-E9313A46514F}" srcOrd="1" destOrd="0" presId="urn:microsoft.com/office/officeart/2005/8/layout/hierarchy4"/>
    <dgm:cxn modelId="{F348EEAB-2F3F-2648-9FD4-755522BE3F88}" type="presParOf" srcId="{C77E06D7-3D01-3943-BB89-916CEA50AA30}" destId="{BB73FA6D-F69B-1149-B744-FF413C853187}" srcOrd="2" destOrd="0" presId="urn:microsoft.com/office/officeart/2005/8/layout/hierarchy4"/>
    <dgm:cxn modelId="{5FAA1316-9C7A-8945-A832-C949C70911C7}" type="presParOf" srcId="{BB73FA6D-F69B-1149-B744-FF413C853187}" destId="{75B2C439-A355-E043-86F8-863FEFE85EA2}" srcOrd="0" destOrd="0" presId="urn:microsoft.com/office/officeart/2005/8/layout/hierarchy4"/>
    <dgm:cxn modelId="{0F962761-4EFD-2748-AA24-51F4F417A837}" type="presParOf" srcId="{BB73FA6D-F69B-1149-B744-FF413C853187}" destId="{52FE2DA6-DC4E-654A-A7D9-BE543EBB628C}" srcOrd="1" destOrd="0" presId="urn:microsoft.com/office/officeart/2005/8/layout/hierarchy4"/>
    <dgm:cxn modelId="{300BDA4A-EF76-F247-813E-E8BEFC44BFE7}" type="presParOf" srcId="{C77E06D7-3D01-3943-BB89-916CEA50AA30}" destId="{834BE9C6-FD33-5B40-A0A3-CB39C61AA898}" srcOrd="3" destOrd="0" presId="urn:microsoft.com/office/officeart/2005/8/layout/hierarchy4"/>
    <dgm:cxn modelId="{4653363F-71D3-7E43-98E4-70B292EA6E2F}" type="presParOf" srcId="{C77E06D7-3D01-3943-BB89-916CEA50AA30}" destId="{815CCF75-203D-F747-91C8-9FB16EE28D44}" srcOrd="4" destOrd="0" presId="urn:microsoft.com/office/officeart/2005/8/layout/hierarchy4"/>
    <dgm:cxn modelId="{EFEA0B71-C5B0-7D4F-B81D-E4663262FB9C}" type="presParOf" srcId="{815CCF75-203D-F747-91C8-9FB16EE28D44}" destId="{53C2A32C-875D-E747-9319-79AB413F670D}" srcOrd="0" destOrd="0" presId="urn:microsoft.com/office/officeart/2005/8/layout/hierarchy4"/>
    <dgm:cxn modelId="{F20CDE17-25B3-0B4C-B9FC-244AE63CF6D2}" type="presParOf" srcId="{815CCF75-203D-F747-91C8-9FB16EE28D44}" destId="{8CF54BE6-BE8B-2143-B314-24D70887B136}" srcOrd="1" destOrd="0" presId="urn:microsoft.com/office/officeart/2005/8/layout/hierarchy4"/>
    <dgm:cxn modelId="{CA75B129-26B6-B14E-8D1A-846E1DD120E1}" type="presParOf" srcId="{C77E06D7-3D01-3943-BB89-916CEA50AA30}" destId="{EB042843-8C76-A24F-91C0-4F23026A39B3}" srcOrd="5" destOrd="0" presId="urn:microsoft.com/office/officeart/2005/8/layout/hierarchy4"/>
    <dgm:cxn modelId="{FA247DE4-CD02-B346-803D-689AA8174ACD}" type="presParOf" srcId="{C77E06D7-3D01-3943-BB89-916CEA50AA30}" destId="{33F7311E-E966-8040-9C57-EE8FD3618AF3}" srcOrd="6" destOrd="0" presId="urn:microsoft.com/office/officeart/2005/8/layout/hierarchy4"/>
    <dgm:cxn modelId="{95A62127-FD39-484A-BCD3-4C6B2CF910D6}" type="presParOf" srcId="{33F7311E-E966-8040-9C57-EE8FD3618AF3}" destId="{D5D92ABD-8982-9542-9D1D-AF14F8413511}" srcOrd="0" destOrd="0" presId="urn:microsoft.com/office/officeart/2005/8/layout/hierarchy4"/>
    <dgm:cxn modelId="{03D9C93F-8F7D-4944-90B8-BA32B5E023F9}" type="presParOf" srcId="{33F7311E-E966-8040-9C57-EE8FD3618AF3}" destId="{7A0BD5DA-226A-794E-B4E3-DF7D00B9F36A}" srcOrd="1" destOrd="0" presId="urn:microsoft.com/office/officeart/2005/8/layout/hierarchy4"/>
    <dgm:cxn modelId="{5C0A6391-CA34-274B-81AA-7532844B2FB8}" type="presParOf" srcId="{C77E06D7-3D01-3943-BB89-916CEA50AA30}" destId="{BD34844F-339A-9C4E-85F8-36CD32EABF44}" srcOrd="7" destOrd="0" presId="urn:microsoft.com/office/officeart/2005/8/layout/hierarchy4"/>
    <dgm:cxn modelId="{A4053C66-DEE4-6B4D-B4E8-5D190CF6BD6B}" type="presParOf" srcId="{C77E06D7-3D01-3943-BB89-916CEA50AA30}" destId="{80342800-2F0A-8A48-A5FB-187345169534}" srcOrd="8" destOrd="0" presId="urn:microsoft.com/office/officeart/2005/8/layout/hierarchy4"/>
    <dgm:cxn modelId="{32E5D48E-3633-C741-B881-197AE0831B2C}" type="presParOf" srcId="{80342800-2F0A-8A48-A5FB-187345169534}" destId="{3603CECA-0B09-E44B-9392-6D9885156CFE}" srcOrd="0" destOrd="0" presId="urn:microsoft.com/office/officeart/2005/8/layout/hierarchy4"/>
    <dgm:cxn modelId="{ACD76FF2-4385-9949-9AAF-D141095CE959}" type="presParOf" srcId="{80342800-2F0A-8A48-A5FB-187345169534}" destId="{FA7E819F-BE85-E04C-A076-C404855527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76372C-339A-DE46-91A2-11981083B602}" type="doc">
      <dgm:prSet loTypeId="urn:microsoft.com/office/officeart/2005/8/layout/chart3" loCatId="" qsTypeId="urn:microsoft.com/office/officeart/2005/8/quickstyle/simple4" qsCatId="simple" csTypeId="urn:microsoft.com/office/officeart/2005/8/colors/accent1_2" csCatId="accent1" phldr="1"/>
      <dgm:spPr/>
    </dgm:pt>
    <dgm:pt modelId="{D90B07B9-985C-0249-8E3F-57AA1B3D6D0C}">
      <dgm:prSet phldrT="[Text]"/>
      <dgm:spPr/>
      <dgm:t>
        <a:bodyPr/>
        <a:lstStyle/>
        <a:p>
          <a:r>
            <a:rPr lang="en-US"/>
            <a:t>  </a:t>
          </a:r>
        </a:p>
      </dgm:t>
    </dgm:pt>
    <dgm:pt modelId="{05CD5E82-3F41-564D-BB14-F27A15225FB0}" type="parTrans" cxnId="{7F93F45C-834F-7943-81E0-8C60522A4E0B}">
      <dgm:prSet/>
      <dgm:spPr/>
      <dgm:t>
        <a:bodyPr/>
        <a:lstStyle/>
        <a:p>
          <a:endParaRPr lang="en-US"/>
        </a:p>
      </dgm:t>
    </dgm:pt>
    <dgm:pt modelId="{593A9C46-7574-274C-A513-348D36D262C6}" type="sibTrans" cxnId="{7F93F45C-834F-7943-81E0-8C60522A4E0B}">
      <dgm:prSet/>
      <dgm:spPr/>
      <dgm:t>
        <a:bodyPr/>
        <a:lstStyle/>
        <a:p>
          <a:endParaRPr lang="en-US"/>
        </a:p>
      </dgm:t>
    </dgm:pt>
    <dgm:pt modelId="{1EBD7058-63B2-7243-B632-1D78B9B604A9}">
      <dgm:prSet phldrT="[Text]"/>
      <dgm:spPr/>
      <dgm:t>
        <a:bodyPr/>
        <a:lstStyle/>
        <a:p>
          <a:endParaRPr lang="en-US"/>
        </a:p>
      </dgm:t>
    </dgm:pt>
    <dgm:pt modelId="{CAB23ADD-D8D8-7F4F-9BF8-DAC1D3D77855}" type="parTrans" cxnId="{37F68EDA-5061-C94A-96F8-918403E92F61}">
      <dgm:prSet/>
      <dgm:spPr/>
      <dgm:t>
        <a:bodyPr/>
        <a:lstStyle/>
        <a:p>
          <a:endParaRPr lang="en-US"/>
        </a:p>
      </dgm:t>
    </dgm:pt>
    <dgm:pt modelId="{4788F3AE-CA2D-6D48-B416-D0BA42C02FA5}" type="sibTrans" cxnId="{37F68EDA-5061-C94A-96F8-918403E92F61}">
      <dgm:prSet/>
      <dgm:spPr/>
      <dgm:t>
        <a:bodyPr/>
        <a:lstStyle/>
        <a:p>
          <a:endParaRPr lang="en-US"/>
        </a:p>
      </dgm:t>
    </dgm:pt>
    <dgm:pt modelId="{52C45244-4805-B44B-BF0E-77A1EBBF4A0F}">
      <dgm:prSet phldrT="[Text]"/>
      <dgm:spPr/>
      <dgm:t>
        <a:bodyPr/>
        <a:lstStyle/>
        <a:p>
          <a:endParaRPr lang="en-US"/>
        </a:p>
      </dgm:t>
    </dgm:pt>
    <dgm:pt modelId="{0244B381-46F4-E443-A26E-F9AB83928FF9}" type="parTrans" cxnId="{0F91BBFF-E9CC-014B-B5FB-6AAC014A1666}">
      <dgm:prSet/>
      <dgm:spPr/>
      <dgm:t>
        <a:bodyPr/>
        <a:lstStyle/>
        <a:p>
          <a:endParaRPr lang="en-US"/>
        </a:p>
      </dgm:t>
    </dgm:pt>
    <dgm:pt modelId="{A12B4000-DDAA-7F4A-BF37-07C8F4ABACC8}" type="sibTrans" cxnId="{0F91BBFF-E9CC-014B-B5FB-6AAC014A1666}">
      <dgm:prSet/>
      <dgm:spPr/>
      <dgm:t>
        <a:bodyPr/>
        <a:lstStyle/>
        <a:p>
          <a:endParaRPr lang="en-US"/>
        </a:p>
      </dgm:t>
    </dgm:pt>
    <dgm:pt modelId="{B01C48C9-2BFA-9B42-BA0E-248A1EE245C8}" type="pres">
      <dgm:prSet presAssocID="{B776372C-339A-DE46-91A2-11981083B602}" presName="compositeShape" presStyleCnt="0">
        <dgm:presLayoutVars>
          <dgm:chMax val="7"/>
          <dgm:dir/>
          <dgm:resizeHandles val="exact"/>
        </dgm:presLayoutVars>
      </dgm:prSet>
      <dgm:spPr/>
    </dgm:pt>
    <dgm:pt modelId="{80975E32-A676-054B-A3DD-4F38B9C04131}" type="pres">
      <dgm:prSet presAssocID="{B776372C-339A-DE46-91A2-11981083B602}" presName="wedge1" presStyleLbl="node1" presStyleIdx="0" presStyleCnt="3"/>
      <dgm:spPr/>
    </dgm:pt>
    <dgm:pt modelId="{2A3B6042-211A-1443-906B-623A2AB88515}" type="pres">
      <dgm:prSet presAssocID="{B776372C-339A-DE46-91A2-11981083B602}" presName="wedge1Tx" presStyleLbl="node1" presStyleIdx="0" presStyleCnt="3">
        <dgm:presLayoutVars>
          <dgm:chMax val="0"/>
          <dgm:chPref val="0"/>
          <dgm:bulletEnabled val="1"/>
        </dgm:presLayoutVars>
      </dgm:prSet>
      <dgm:spPr/>
    </dgm:pt>
    <dgm:pt modelId="{BFA48BC4-9EC0-EB42-949E-DC1CFF9DC64F}" type="pres">
      <dgm:prSet presAssocID="{B776372C-339A-DE46-91A2-11981083B602}" presName="wedge2" presStyleLbl="node1" presStyleIdx="1" presStyleCnt="3"/>
      <dgm:spPr/>
    </dgm:pt>
    <dgm:pt modelId="{7D76A8E2-B71A-C84E-8125-230233CB9A00}" type="pres">
      <dgm:prSet presAssocID="{B776372C-339A-DE46-91A2-11981083B602}" presName="wedge2Tx" presStyleLbl="node1" presStyleIdx="1" presStyleCnt="3">
        <dgm:presLayoutVars>
          <dgm:chMax val="0"/>
          <dgm:chPref val="0"/>
          <dgm:bulletEnabled val="1"/>
        </dgm:presLayoutVars>
      </dgm:prSet>
      <dgm:spPr/>
    </dgm:pt>
    <dgm:pt modelId="{F3D81433-042E-F54E-AC02-BA64D32456EA}" type="pres">
      <dgm:prSet presAssocID="{B776372C-339A-DE46-91A2-11981083B602}" presName="wedge3" presStyleLbl="node1" presStyleIdx="2" presStyleCnt="3"/>
      <dgm:spPr/>
    </dgm:pt>
    <dgm:pt modelId="{F21AC50F-7389-4349-90F4-09DEB3E1D87D}" type="pres">
      <dgm:prSet presAssocID="{B776372C-339A-DE46-91A2-11981083B602}" presName="wedge3Tx" presStyleLbl="node1" presStyleIdx="2" presStyleCnt="3">
        <dgm:presLayoutVars>
          <dgm:chMax val="0"/>
          <dgm:chPref val="0"/>
          <dgm:bulletEnabled val="1"/>
        </dgm:presLayoutVars>
      </dgm:prSet>
      <dgm:spPr/>
    </dgm:pt>
  </dgm:ptLst>
  <dgm:cxnLst>
    <dgm:cxn modelId="{61810D05-0E68-7341-B969-91DB897AE8E0}" type="presOf" srcId="{1EBD7058-63B2-7243-B632-1D78B9B604A9}" destId="{F21AC50F-7389-4349-90F4-09DEB3E1D87D}" srcOrd="1" destOrd="0" presId="urn:microsoft.com/office/officeart/2005/8/layout/chart3"/>
    <dgm:cxn modelId="{F98EE809-BB5A-3D43-A896-3FB9754EA4BD}" type="presOf" srcId="{1EBD7058-63B2-7243-B632-1D78B9B604A9}" destId="{F3D81433-042E-F54E-AC02-BA64D32456EA}" srcOrd="0" destOrd="0" presId="urn:microsoft.com/office/officeart/2005/8/layout/chart3"/>
    <dgm:cxn modelId="{97312516-4371-244B-B5C3-CF1A4B796D4A}" type="presOf" srcId="{D90B07B9-985C-0249-8E3F-57AA1B3D6D0C}" destId="{2A3B6042-211A-1443-906B-623A2AB88515}" srcOrd="1" destOrd="0" presId="urn:microsoft.com/office/officeart/2005/8/layout/chart3"/>
    <dgm:cxn modelId="{C43AA54F-BD06-C942-A60C-81309C9F5072}" type="presOf" srcId="{D90B07B9-985C-0249-8E3F-57AA1B3D6D0C}" destId="{80975E32-A676-054B-A3DD-4F38B9C04131}" srcOrd="0" destOrd="0" presId="urn:microsoft.com/office/officeart/2005/8/layout/chart3"/>
    <dgm:cxn modelId="{7F93F45C-834F-7943-81E0-8C60522A4E0B}" srcId="{B776372C-339A-DE46-91A2-11981083B602}" destId="{D90B07B9-985C-0249-8E3F-57AA1B3D6D0C}" srcOrd="0" destOrd="0" parTransId="{05CD5E82-3F41-564D-BB14-F27A15225FB0}" sibTransId="{593A9C46-7574-274C-A513-348D36D262C6}"/>
    <dgm:cxn modelId="{82341A80-B92A-4E4B-8863-FD0B7BCA0348}" type="presOf" srcId="{52C45244-4805-B44B-BF0E-77A1EBBF4A0F}" destId="{7D76A8E2-B71A-C84E-8125-230233CB9A00}" srcOrd="1" destOrd="0" presId="urn:microsoft.com/office/officeart/2005/8/layout/chart3"/>
    <dgm:cxn modelId="{C0C3669F-2832-314E-907F-02EE800FB4A2}" type="presOf" srcId="{52C45244-4805-B44B-BF0E-77A1EBBF4A0F}" destId="{BFA48BC4-9EC0-EB42-949E-DC1CFF9DC64F}" srcOrd="0" destOrd="0" presId="urn:microsoft.com/office/officeart/2005/8/layout/chart3"/>
    <dgm:cxn modelId="{E524B1D9-BEB6-5B42-836F-6256865E1FE9}" type="presOf" srcId="{B776372C-339A-DE46-91A2-11981083B602}" destId="{B01C48C9-2BFA-9B42-BA0E-248A1EE245C8}" srcOrd="0" destOrd="0" presId="urn:microsoft.com/office/officeart/2005/8/layout/chart3"/>
    <dgm:cxn modelId="{37F68EDA-5061-C94A-96F8-918403E92F61}" srcId="{B776372C-339A-DE46-91A2-11981083B602}" destId="{1EBD7058-63B2-7243-B632-1D78B9B604A9}" srcOrd="2" destOrd="0" parTransId="{CAB23ADD-D8D8-7F4F-9BF8-DAC1D3D77855}" sibTransId="{4788F3AE-CA2D-6D48-B416-D0BA42C02FA5}"/>
    <dgm:cxn modelId="{0F91BBFF-E9CC-014B-B5FB-6AAC014A1666}" srcId="{B776372C-339A-DE46-91A2-11981083B602}" destId="{52C45244-4805-B44B-BF0E-77A1EBBF4A0F}" srcOrd="1" destOrd="0" parTransId="{0244B381-46F4-E443-A26E-F9AB83928FF9}" sibTransId="{A12B4000-DDAA-7F4A-BF37-07C8F4ABACC8}"/>
    <dgm:cxn modelId="{E3D1108B-261F-F446-9CCC-15C10938E8E1}" type="presParOf" srcId="{B01C48C9-2BFA-9B42-BA0E-248A1EE245C8}" destId="{80975E32-A676-054B-A3DD-4F38B9C04131}" srcOrd="0" destOrd="0" presId="urn:microsoft.com/office/officeart/2005/8/layout/chart3"/>
    <dgm:cxn modelId="{5159C54B-36BF-2D46-8593-B5163A00BFE7}" type="presParOf" srcId="{B01C48C9-2BFA-9B42-BA0E-248A1EE245C8}" destId="{2A3B6042-211A-1443-906B-623A2AB88515}" srcOrd="1" destOrd="0" presId="urn:microsoft.com/office/officeart/2005/8/layout/chart3"/>
    <dgm:cxn modelId="{8D2262D6-7048-A944-B7F0-02DAF6C6C7A4}" type="presParOf" srcId="{B01C48C9-2BFA-9B42-BA0E-248A1EE245C8}" destId="{BFA48BC4-9EC0-EB42-949E-DC1CFF9DC64F}" srcOrd="2" destOrd="0" presId="urn:microsoft.com/office/officeart/2005/8/layout/chart3"/>
    <dgm:cxn modelId="{9F309FDB-2864-4E40-AE7C-E28BD8FC38F6}" type="presParOf" srcId="{B01C48C9-2BFA-9B42-BA0E-248A1EE245C8}" destId="{7D76A8E2-B71A-C84E-8125-230233CB9A00}" srcOrd="3" destOrd="0" presId="urn:microsoft.com/office/officeart/2005/8/layout/chart3"/>
    <dgm:cxn modelId="{3E55BC77-639F-A34F-A813-39E023B8BF7A}" type="presParOf" srcId="{B01C48C9-2BFA-9B42-BA0E-248A1EE245C8}" destId="{F3D81433-042E-F54E-AC02-BA64D32456EA}" srcOrd="4" destOrd="0" presId="urn:microsoft.com/office/officeart/2005/8/layout/chart3"/>
    <dgm:cxn modelId="{315FACAA-A83A-B24C-A188-AE5C82192E48}" type="presParOf" srcId="{B01C48C9-2BFA-9B42-BA0E-248A1EE245C8}" destId="{F21AC50F-7389-4349-90F4-09DEB3E1D87D}"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2EFF8-E161-FB4E-90CA-4E6345B4DC6F}">
      <dsp:nvSpPr>
        <dsp:cNvPr id="0" name=""/>
        <dsp:cNvSpPr/>
      </dsp:nvSpPr>
      <dsp:spPr>
        <a:xfrm>
          <a:off x="2446" y="1500"/>
          <a:ext cx="6091106" cy="1948656"/>
        </a:xfrm>
        <a:prstGeom prst="roundRect">
          <a:avLst>
            <a:gd name="adj" fmla="val 10000"/>
          </a:avLst>
        </a:prstGeom>
        <a:solidFill>
          <a:schemeClr val="accent2">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t>Οι διευθυντές θα πρέπει να κοιτάζουν πέρα ​​από τους δείκτες.</a:t>
          </a:r>
          <a:endParaRPr lang="en-US" sz="3700" kern="1200" dirty="0"/>
        </a:p>
      </dsp:txBody>
      <dsp:txXfrm>
        <a:off x="59520" y="58574"/>
        <a:ext cx="5976958" cy="1834508"/>
      </dsp:txXfrm>
    </dsp:sp>
    <dsp:sp modelId="{EB3FA903-5CB2-4C43-872A-643A8D9545A2}">
      <dsp:nvSpPr>
        <dsp:cNvPr id="0" name=""/>
        <dsp:cNvSpPr/>
      </dsp:nvSpPr>
      <dsp:spPr>
        <a:xfrm>
          <a:off x="2446" y="2113843"/>
          <a:ext cx="1141511" cy="1948656"/>
        </a:xfrm>
        <a:prstGeom prst="roundRect">
          <a:avLst>
            <a:gd name="adj" fmla="val 10000"/>
          </a:avLst>
        </a:prstGeom>
        <a:solidFill>
          <a:schemeClr val="accent2">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Τεχνολογικές αλλαγές</a:t>
          </a:r>
          <a:endParaRPr lang="en-US" sz="1400" kern="1200" dirty="0"/>
        </a:p>
      </dsp:txBody>
      <dsp:txXfrm>
        <a:off x="35880" y="2147277"/>
        <a:ext cx="1074643" cy="1881788"/>
      </dsp:txXfrm>
    </dsp:sp>
    <dsp:sp modelId="{75B2C439-A355-E043-86F8-863FEFE85EA2}">
      <dsp:nvSpPr>
        <dsp:cNvPr id="0" name=""/>
        <dsp:cNvSpPr/>
      </dsp:nvSpPr>
      <dsp:spPr>
        <a:xfrm>
          <a:off x="1241420" y="2115343"/>
          <a:ext cx="1141511" cy="1948656"/>
        </a:xfrm>
        <a:prstGeom prst="roundRect">
          <a:avLst>
            <a:gd name="adj" fmla="val 10000"/>
          </a:avLst>
        </a:prstGeom>
        <a:solidFill>
          <a:schemeClr val="accent2">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Τάσεις του κλάδου</a:t>
          </a:r>
          <a:endParaRPr lang="en-US" sz="1400" kern="1200" dirty="0"/>
        </a:p>
      </dsp:txBody>
      <dsp:txXfrm>
        <a:off x="1274854" y="2148777"/>
        <a:ext cx="1074643" cy="1881788"/>
      </dsp:txXfrm>
    </dsp:sp>
    <dsp:sp modelId="{53C2A32C-875D-E747-9319-79AB413F670D}">
      <dsp:nvSpPr>
        <dsp:cNvPr id="0" name=""/>
        <dsp:cNvSpPr/>
      </dsp:nvSpPr>
      <dsp:spPr>
        <a:xfrm>
          <a:off x="2477244" y="2113843"/>
          <a:ext cx="1141511" cy="1948656"/>
        </a:xfrm>
        <a:prstGeom prst="roundRect">
          <a:avLst>
            <a:gd name="adj" fmla="val 10000"/>
          </a:avLst>
        </a:prstGeom>
        <a:solidFill>
          <a:schemeClr val="accent2">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Εσωτερικές αλλαγές</a:t>
          </a:r>
          <a:endParaRPr lang="en-US" sz="1400" kern="1200" dirty="0"/>
        </a:p>
      </dsp:txBody>
      <dsp:txXfrm>
        <a:off x="2510678" y="2147277"/>
        <a:ext cx="1074643" cy="1881788"/>
      </dsp:txXfrm>
    </dsp:sp>
    <dsp:sp modelId="{D5D92ABD-8982-9542-9D1D-AF14F8413511}">
      <dsp:nvSpPr>
        <dsp:cNvPr id="0" name=""/>
        <dsp:cNvSpPr/>
      </dsp:nvSpPr>
      <dsp:spPr>
        <a:xfrm>
          <a:off x="3714642" y="2113843"/>
          <a:ext cx="1141511" cy="1948656"/>
        </a:xfrm>
        <a:prstGeom prst="roundRect">
          <a:avLst>
            <a:gd name="adj" fmla="val 10000"/>
          </a:avLst>
        </a:prstGeom>
        <a:solidFill>
          <a:schemeClr val="accent2">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err="1"/>
            <a:t>Ικανοποιήση</a:t>
          </a:r>
          <a:r>
            <a:rPr lang="el-GR" sz="1400" kern="1200"/>
            <a:t> πελατών</a:t>
          </a:r>
          <a:endParaRPr lang="en-US" sz="1400" kern="1200"/>
        </a:p>
      </dsp:txBody>
      <dsp:txXfrm>
        <a:off x="3748076" y="2147277"/>
        <a:ext cx="1074643" cy="1881788"/>
      </dsp:txXfrm>
    </dsp:sp>
    <dsp:sp modelId="{3603CECA-0B09-E44B-9392-6D9885156CFE}">
      <dsp:nvSpPr>
        <dsp:cNvPr id="0" name=""/>
        <dsp:cNvSpPr/>
      </dsp:nvSpPr>
      <dsp:spPr>
        <a:xfrm>
          <a:off x="4952041" y="2113843"/>
          <a:ext cx="1141511" cy="1948656"/>
        </a:xfrm>
        <a:prstGeom prst="roundRect">
          <a:avLst>
            <a:gd name="adj" fmla="val 10000"/>
          </a:avLst>
        </a:prstGeom>
        <a:solidFill>
          <a:schemeClr val="accent2">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Οικονομικοί παράγοντες</a:t>
          </a:r>
          <a:endParaRPr lang="en-US" sz="1400" kern="1200"/>
        </a:p>
      </dsp:txBody>
      <dsp:txXfrm>
        <a:off x="4985475" y="2147277"/>
        <a:ext cx="1074643" cy="1881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75E32-A676-054B-A3DD-4F38B9C04131}">
      <dsp:nvSpPr>
        <dsp:cNvPr id="0" name=""/>
        <dsp:cNvSpPr/>
      </dsp:nvSpPr>
      <dsp:spPr>
        <a:xfrm>
          <a:off x="1429105" y="274320"/>
          <a:ext cx="3413759" cy="3413759"/>
        </a:xfrm>
        <a:prstGeom prst="pie">
          <a:avLst>
            <a:gd name="adj1" fmla="val 16200000"/>
            <a:gd name="adj2" fmla="val 180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t>  </a:t>
          </a:r>
        </a:p>
      </dsp:txBody>
      <dsp:txXfrm>
        <a:off x="3285134" y="904240"/>
        <a:ext cx="1158240" cy="1137920"/>
      </dsp:txXfrm>
    </dsp:sp>
    <dsp:sp modelId="{BFA48BC4-9EC0-EB42-949E-DC1CFF9DC64F}">
      <dsp:nvSpPr>
        <dsp:cNvPr id="0" name=""/>
        <dsp:cNvSpPr/>
      </dsp:nvSpPr>
      <dsp:spPr>
        <a:xfrm>
          <a:off x="1253134" y="375920"/>
          <a:ext cx="3413759" cy="3413759"/>
        </a:xfrm>
        <a:prstGeom prst="pie">
          <a:avLst>
            <a:gd name="adj1" fmla="val 1800000"/>
            <a:gd name="adj2" fmla="val 900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a:p>
      </dsp:txBody>
      <dsp:txXfrm>
        <a:off x="2187854" y="2529839"/>
        <a:ext cx="1544320" cy="1056640"/>
      </dsp:txXfrm>
    </dsp:sp>
    <dsp:sp modelId="{F3D81433-042E-F54E-AC02-BA64D32456EA}">
      <dsp:nvSpPr>
        <dsp:cNvPr id="0" name=""/>
        <dsp:cNvSpPr/>
      </dsp:nvSpPr>
      <dsp:spPr>
        <a:xfrm>
          <a:off x="1253134" y="375920"/>
          <a:ext cx="3413759" cy="3413759"/>
        </a:xfrm>
        <a:prstGeom prst="pie">
          <a:avLst>
            <a:gd name="adj1" fmla="val 9000000"/>
            <a:gd name="adj2" fmla="val 1620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1618894" y="1046480"/>
        <a:ext cx="1158240" cy="11379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3733800" y="0"/>
            <a:ext cx="3124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a:t>15-</a:t>
            </a:r>
            <a:fld id="{BFE26A8A-D8F3-514F-8170-1479B7F4F97D}" type="slidenum">
              <a:rPr lang="en-US" sz="1000"/>
              <a:pPr algn="r" eaLnBrk="1" hangingPunct="1"/>
              <a:t>‹#›</a:t>
            </a:fld>
            <a:endParaRPr lang="en-US" sz="1000"/>
          </a:p>
        </p:txBody>
      </p:sp>
    </p:spTree>
    <p:extLst>
      <p:ext uri="{BB962C8B-B14F-4D97-AF65-F5344CB8AC3E}">
        <p14:creationId xmlns:p14="http://schemas.microsoft.com/office/powerpoint/2010/main" val="3397550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Box 7"/>
          <p:cNvSpPr txBox="1"/>
          <p:nvPr/>
        </p:nvSpPr>
        <p:spPr>
          <a:xfrm>
            <a:off x="6019800" y="0"/>
            <a:ext cx="838200" cy="261938"/>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100"/>
              <a:t>15-</a:t>
            </a:r>
            <a:fld id="{92766ED5-5D34-B648-9758-76F080487D11}" type="slidenum">
              <a:rPr lang="en-US" sz="1100"/>
              <a:pPr algn="r" eaLnBrk="1" hangingPunct="1"/>
              <a:t>‹#›</a:t>
            </a:fld>
            <a:endParaRPr lang="en-US" sz="1100"/>
          </a:p>
        </p:txBody>
      </p:sp>
    </p:spTree>
    <p:extLst>
      <p:ext uri="{BB962C8B-B14F-4D97-AF65-F5344CB8AC3E}">
        <p14:creationId xmlns:p14="http://schemas.microsoft.com/office/powerpoint/2010/main" val="671123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161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charset="0"/>
              <a:ea typeface="MS PGothic" charset="0"/>
            </a:endParaRPr>
          </a:p>
        </p:txBody>
      </p:sp>
      <p:sp>
        <p:nvSpPr>
          <p:cNvPr id="2" name="Notes Placeholder 1">
            <a:extLst>
              <a:ext uri="{FF2B5EF4-FFF2-40B4-BE49-F238E27FC236}">
                <a16:creationId xmlns:a16="http://schemas.microsoft.com/office/drawing/2014/main" id="{224BDE14-D586-4E45-806E-96FF91BCB77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394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4818"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89519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07740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8914" name="Rectangle 1027"/>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45886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0962" name="Rectangle 3"/>
          <p:cNvSpPr>
            <a:spLocks noGrp="1" noChangeArrowheads="1"/>
          </p:cNvSpPr>
          <p:nvPr>
            <p:ph type="body" idx="1"/>
          </p:nvPr>
        </p:nvSpPr>
        <p:spPr bwMode="auto">
          <a:xfrm>
            <a:off x="687388" y="4343400"/>
            <a:ext cx="5486400" cy="4114800"/>
          </a:xfrm>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614613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3010"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724987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5058"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81715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7106"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800423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9154" name="Rectangle 1027"/>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264674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120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254457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3250" name="Rectangle 1027"/>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5711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8434"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38425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5298"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200893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7346"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630328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9394" name="Rectangle 1027"/>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269245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144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901099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3490"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215275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5538" name="Rectangle 1027"/>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039412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7586" name="Rectangle 1027"/>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211476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9634"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72086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168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78366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3730" name="Rectangle 3"/>
          <p:cNvSpPr>
            <a:spLocks noGrp="1" noChangeArrowheads="1"/>
          </p:cNvSpPr>
          <p:nvPr>
            <p:ph type="body" idx="1"/>
          </p:nvPr>
        </p:nvSpPr>
        <p:spPr bwMode="auto">
          <a:xfrm>
            <a:off x="685800" y="4267200"/>
            <a:ext cx="5486400" cy="4114800"/>
          </a:xfrm>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32023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048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423033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5778"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502558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7826"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170289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9874"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164386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192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463178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9097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4994"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030890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704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374517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9090"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032109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288461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3186"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985274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77230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5234"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257394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728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185072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9330"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10730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1378"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290226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3426"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592153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6550257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752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068531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9570" name="Rectangle 1027"/>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74062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11618"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91572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13666"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671756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xfrm>
            <a:off x="684213" y="4343400"/>
            <a:ext cx="5486400" cy="4114800"/>
          </a:xfrm>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3838" indent="-223838"/>
            <a:endParaRPr lang="en-US"/>
          </a:p>
        </p:txBody>
      </p:sp>
    </p:spTree>
    <p:extLst>
      <p:ext uri="{BB962C8B-B14F-4D97-AF65-F5344CB8AC3E}">
        <p14:creationId xmlns:p14="http://schemas.microsoft.com/office/powerpoint/2010/main" val="38383921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15714"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5231784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1776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2104031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19810"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078660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1858"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220087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3906"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9573475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5954"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1849740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8858169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0050"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8415554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2098"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6164306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4146"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87034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6626"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651947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6194"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596255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824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5908345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0290"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3524702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8172931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4386"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0871726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6434"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162517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848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4379729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0530"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8087529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2578"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4748643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4626"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69075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8674"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2793992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6674"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1683647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872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0613989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60770" name="Rectangle 1027"/>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5581517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62818"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0511648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4866" name="Rectangle 5"/>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3971670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69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7345179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6896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7581197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71010"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5711939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73058"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2925027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75106" name="Rectangle 1027"/>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323985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072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9713181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77154" name="Rectangle 1027"/>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2283616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7920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7900396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81250"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868903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83298" name="Rectangle 1027"/>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4265609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85346"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7402861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6947" name="Rectangle 3"/>
          <p:cNvSpPr>
            <a:spLocks noGrp="1" noChangeArrowheads="1"/>
          </p:cNvSpPr>
          <p:nvPr>
            <p:ph type="body" idx="1"/>
          </p:nvPr>
        </p:nvSpPr>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61469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2770"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692899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286001" y="6459538"/>
            <a:ext cx="409575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642DBF-9D70-E34F-9EC5-334EA0A592D4}" type="slidenum">
              <a:rPr lang="en-US"/>
              <a:pPr/>
              <a:t>‹#›</a:t>
            </a:fld>
            <a:endParaRPr lang="en-US"/>
          </a:p>
        </p:txBody>
      </p:sp>
      <p:sp>
        <p:nvSpPr>
          <p:cNvPr id="7" name="Text Box 18"/>
          <p:cNvSpPr txBox="1">
            <a:spLocks noChangeArrowheads="1"/>
          </p:cNvSpPr>
          <p:nvPr userDrawn="1"/>
        </p:nvSpPr>
        <p:spPr bwMode="auto">
          <a:xfrm>
            <a:off x="3124200" y="6457950"/>
            <a:ext cx="6019800" cy="369332"/>
          </a:xfrm>
          <a:prstGeom prst="rect">
            <a:avLst/>
          </a:prstGeom>
          <a:noFill/>
          <a:ln>
            <a:noFill/>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a:solidFill>
                  <a:schemeClr val="bg1"/>
                </a:solidFill>
                <a:ea typeface="ＭＳ Ｐゴシック" charset="0"/>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178969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fld id="{D2AECE30-8E6F-5B44-884A-50735F1F82C9}" type="datetimeFigureOut">
              <a:rPr lang="en-US"/>
              <a:pPr/>
              <a:t>11/15/25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49ED5B4-5D8A-C84B-AB7E-5759930B474F}" type="slidenum">
              <a:rPr lang="en-US"/>
              <a:pPr/>
              <a:t>‹#›</a:t>
            </a:fld>
            <a:endParaRPr lang="en-US"/>
          </a:p>
        </p:txBody>
      </p:sp>
    </p:spTree>
    <p:extLst>
      <p:ext uri="{BB962C8B-B14F-4D97-AF65-F5344CB8AC3E}">
        <p14:creationId xmlns:p14="http://schemas.microsoft.com/office/powerpoint/2010/main" val="377445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8229600" cy="914400"/>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1373291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ADDC687C-D396-E54C-803C-CFD0AE40D7DE}" type="datetimeFigureOut">
              <a:rPr lang="en-US"/>
              <a:pPr/>
              <a:t>11/15/25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CF2D25F6-A922-D84B-8AB3-8C39CCCCEABB}" type="slidenum">
              <a:rPr lang="en-US"/>
              <a:pPr/>
              <a:t>‹#›</a:t>
            </a:fld>
            <a:endParaRPr lang="en-US"/>
          </a:p>
        </p:txBody>
      </p:sp>
      <p:sp>
        <p:nvSpPr>
          <p:cNvPr id="7" name="Text Box 18"/>
          <p:cNvSpPr txBox="1">
            <a:spLocks noChangeArrowheads="1"/>
          </p:cNvSpPr>
          <p:nvPr userDrawn="1"/>
        </p:nvSpPr>
        <p:spPr bwMode="auto">
          <a:xfrm>
            <a:off x="3048000" y="6457950"/>
            <a:ext cx="6400800" cy="369332"/>
          </a:xfrm>
          <a:prstGeom prst="rect">
            <a:avLst/>
          </a:prstGeom>
          <a:noFill/>
          <a:ln>
            <a:no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a:solidFill>
                  <a:schemeClr val="bg1"/>
                </a:solidFill>
                <a:ea typeface="ＭＳ Ｐゴシック" charset="0"/>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747163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fld id="{5C25DD8E-8DD8-9648-9771-51C968A399A0}" type="datetimeFigureOut">
              <a:rPr lang="en-US"/>
              <a:pPr/>
              <a:t>11/15/25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3DDB14BE-EFFF-744A-82FE-7477917266FB}" type="slidenum">
              <a:rPr lang="en-US"/>
              <a:pPr/>
              <a:t>‹#›</a:t>
            </a:fld>
            <a:endParaRPr lang="en-US"/>
          </a:p>
        </p:txBody>
      </p:sp>
    </p:spTree>
    <p:extLst>
      <p:ext uri="{BB962C8B-B14F-4D97-AF65-F5344CB8AC3E}">
        <p14:creationId xmlns:p14="http://schemas.microsoft.com/office/powerpoint/2010/main" val="2611570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65584"/>
            <a:ext cx="7543800" cy="989708"/>
          </a:xfrm>
        </p:spPr>
        <p:txBody>
          <a:bodyPr/>
          <a:lstStyle>
            <a:lvl1pPr>
              <a:defRPr b="0">
                <a:solidFill>
                  <a:srgbClr val="000000"/>
                </a:solidFill>
              </a:defRPr>
            </a:lvl1pPr>
          </a:lstStyle>
          <a:p>
            <a:r>
              <a:rPr lang="en-US" dirty="0"/>
              <a:t>Click to edit Master title style</a:t>
            </a:r>
          </a:p>
        </p:txBody>
      </p:sp>
      <p:sp>
        <p:nvSpPr>
          <p:cNvPr id="3" name="Content Placeholder 2"/>
          <p:cNvSpPr>
            <a:spLocks noGrp="1"/>
          </p:cNvSpPr>
          <p:nvPr>
            <p:ph sz="half" idx="1"/>
          </p:nvPr>
        </p:nvSpPr>
        <p:spPr>
          <a:xfrm>
            <a:off x="82296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F90A5FDC-E08C-4644-AFEE-E8A0AC6C819C}" type="datetimeFigureOut">
              <a:rPr lang="en-US"/>
              <a:pPr/>
              <a:t>11/15/25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DF2DAE00-2833-5F48-B962-1984A23D82EA}" type="slidenum">
              <a:rPr lang="en-US"/>
              <a:pPr/>
              <a:t>‹#›</a:t>
            </a:fld>
            <a:endParaRPr lang="en-US"/>
          </a:p>
        </p:txBody>
      </p:sp>
      <p:sp>
        <p:nvSpPr>
          <p:cNvPr id="9" name="Text Box 18"/>
          <p:cNvSpPr txBox="1">
            <a:spLocks noChangeArrowheads="1"/>
          </p:cNvSpPr>
          <p:nvPr userDrawn="1"/>
        </p:nvSpPr>
        <p:spPr bwMode="auto">
          <a:xfrm>
            <a:off x="3048000" y="6457950"/>
            <a:ext cx="6400800" cy="369332"/>
          </a:xfrm>
          <a:prstGeom prst="rect">
            <a:avLst/>
          </a:prstGeom>
          <a:noFill/>
          <a:ln>
            <a:no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a:solidFill>
                  <a:schemeClr val="bg1"/>
                </a:solidFill>
                <a:ea typeface="ＭＳ Ｐゴシック" charset="0"/>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123475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90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97318"/>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71600"/>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fld id="{122E53DC-39FB-E244-8CC2-27350A485D8D}" type="datetimeFigureOut">
              <a:rPr lang="en-US"/>
              <a:pPr/>
              <a:t>11/15/25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CCB3AAE2-3617-1646-B0C9-7E0E2D33249E}" type="slidenum">
              <a:rPr lang="en-US"/>
              <a:pPr/>
              <a:t>‹#›</a:t>
            </a:fld>
            <a:endParaRPr lang="en-US"/>
          </a:p>
        </p:txBody>
      </p:sp>
    </p:spTree>
    <p:extLst>
      <p:ext uri="{BB962C8B-B14F-4D97-AF65-F5344CB8AC3E}">
        <p14:creationId xmlns:p14="http://schemas.microsoft.com/office/powerpoint/2010/main" val="296345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fld id="{3AAF37AC-DEE8-724F-8CDC-CAC55992DE86}" type="datetimeFigureOut">
              <a:rPr lang="en-US"/>
              <a:pPr/>
              <a:t>11/15/25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83824506-281A-E349-AB6F-DCE90B2F934A}" type="slidenum">
              <a:rPr lang="en-US"/>
              <a:pPr/>
              <a:t>‹#›</a:t>
            </a:fld>
            <a:endParaRPr lang="en-US"/>
          </a:p>
        </p:txBody>
      </p:sp>
      <p:sp>
        <p:nvSpPr>
          <p:cNvPr id="6" name="Text Box 18"/>
          <p:cNvSpPr txBox="1">
            <a:spLocks noChangeArrowheads="1"/>
          </p:cNvSpPr>
          <p:nvPr userDrawn="1"/>
        </p:nvSpPr>
        <p:spPr bwMode="auto">
          <a:xfrm>
            <a:off x="3048000" y="6457950"/>
            <a:ext cx="6400800" cy="369332"/>
          </a:xfrm>
          <a:prstGeom prst="rect">
            <a:avLst/>
          </a:prstGeom>
          <a:noFill/>
          <a:ln>
            <a:no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a:solidFill>
                  <a:schemeClr val="bg1"/>
                </a:solidFill>
                <a:ea typeface="ＭＳ Ｐゴシック" charset="0"/>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655517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fld id="{4DC81BE3-F598-DD47-89B5-06E29D4FA5A7}" type="datetimeFigureOut">
              <a:rPr lang="en-US"/>
              <a:pPr/>
              <a:t>11/15/25</a:t>
            </a:fld>
            <a:endParaRPr lang="en-US"/>
          </a:p>
        </p:txBody>
      </p:sp>
      <p:sp>
        <p:nvSpPr>
          <p:cNvPr id="5" name="Footer Placeholder 7"/>
          <p:cNvSpPr>
            <a:spLocks noGrp="1"/>
          </p:cNvSpPr>
          <p:nvPr>
            <p:ph type="ftr" sz="quarter" idx="11"/>
          </p:nvPr>
        </p:nvSpPr>
        <p:spPr/>
        <p:txBody>
          <a:bodyPr/>
          <a:lstStyle>
            <a:lvl1pPr>
              <a:defRPr/>
            </a:lvl1pPr>
          </a:lstStyle>
          <a:p>
            <a:pPr>
              <a:defRPr/>
            </a:pPr>
            <a:endParaRPr lang="en-US" altLang="en-US"/>
          </a:p>
        </p:txBody>
      </p:sp>
      <p:sp>
        <p:nvSpPr>
          <p:cNvPr id="6" name="Slide Number Placeholder 8"/>
          <p:cNvSpPr>
            <a:spLocks noGrp="1"/>
          </p:cNvSpPr>
          <p:nvPr>
            <p:ph type="sldNum" sz="quarter" idx="12"/>
          </p:nvPr>
        </p:nvSpPr>
        <p:spPr/>
        <p:txBody>
          <a:bodyPr/>
          <a:lstStyle>
            <a:lvl1pPr>
              <a:defRPr/>
            </a:lvl1pPr>
          </a:lstStyle>
          <a:p>
            <a:fld id="{5C71FF56-C21B-504C-9B09-D4847C9C1742}" type="slidenum">
              <a:rPr lang="en-US"/>
              <a:pPr/>
              <a:t>‹#›</a:t>
            </a:fld>
            <a:endParaRPr lang="en-US"/>
          </a:p>
        </p:txBody>
      </p:sp>
    </p:spTree>
    <p:extLst>
      <p:ext uri="{BB962C8B-B14F-4D97-AF65-F5344CB8AC3E}">
        <p14:creationId xmlns:p14="http://schemas.microsoft.com/office/powerpoint/2010/main" val="3390406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defRPr/>
            </a:lvl1pPr>
          </a:lstStyle>
          <a:p>
            <a:fld id="{333A61F0-25B9-C144-B9BE-DBB6745199E8}" type="datetimeFigureOut">
              <a:rPr lang="en-US"/>
              <a:pPr/>
              <a:t>11/15/25</a:t>
            </a:fld>
            <a:endParaRPr 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79E7D76B-EA4C-E746-B965-0B82A2130E76}" type="slidenum">
              <a:rPr lang="en-US"/>
              <a:pPr/>
              <a:t>‹#›</a:t>
            </a:fld>
            <a:endParaRPr lang="en-US"/>
          </a:p>
        </p:txBody>
      </p:sp>
    </p:spTree>
    <p:extLst>
      <p:ext uri="{BB962C8B-B14F-4D97-AF65-F5344CB8AC3E}">
        <p14:creationId xmlns:p14="http://schemas.microsoft.com/office/powerpoint/2010/main" val="1887566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fld id="{43F9E24D-6109-4642-8B88-6B385130BC3F}" type="datetimeFigureOut">
              <a:rPr lang="en-US"/>
              <a:pPr/>
              <a:t>11/15/25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a:lvl1pPr>
          </a:lstStyle>
          <a:p>
            <a:fld id="{FE4FB87E-EAD9-8D42-B4D1-CCE81651AB9E}" type="slidenum">
              <a:rPr lang="en-US"/>
              <a:pPr/>
              <a:t>‹#›</a:t>
            </a:fld>
            <a:endParaRPr lang="en-US"/>
          </a:p>
        </p:txBody>
      </p:sp>
    </p:spTree>
    <p:extLst>
      <p:ext uri="{BB962C8B-B14F-4D97-AF65-F5344CB8AC3E}">
        <p14:creationId xmlns:p14="http://schemas.microsoft.com/office/powerpoint/2010/main" val="416920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fld id="{FB59054D-E56C-2943-8C9F-03CBFEB74556}" type="datetimeFigureOut">
              <a:rPr lang="en-US"/>
              <a:pPr/>
              <a:t>11/15/25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BE3BC66-6B94-6140-89B6-71054863A27C}" type="slidenum">
              <a:rPr lang="en-US"/>
              <a:pPr/>
              <a:t>‹#›</a:t>
            </a:fld>
            <a:endParaRPr lang="en-US"/>
          </a:p>
        </p:txBody>
      </p:sp>
    </p:spTree>
    <p:extLst>
      <p:ext uri="{BB962C8B-B14F-4D97-AF65-F5344CB8AC3E}">
        <p14:creationId xmlns:p14="http://schemas.microsoft.com/office/powerpoint/2010/main" val="977147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E9AE73A5-B234-6144-9ADA-97DDC2BBE0B8}" type="datetimeFigureOut">
              <a:rPr lang="en-US"/>
              <a:pPr/>
              <a:t>11/15/25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547B416E-5363-5243-AA85-75CD79A0B604}" type="slidenum">
              <a:rPr lang="en-US"/>
              <a:pPr/>
              <a:t>‹#›</a:t>
            </a:fld>
            <a:endParaRPr lang="en-US"/>
          </a:p>
        </p:txBody>
      </p:sp>
    </p:spTree>
    <p:extLst>
      <p:ext uri="{BB962C8B-B14F-4D97-AF65-F5344CB8AC3E}">
        <p14:creationId xmlns:p14="http://schemas.microsoft.com/office/powerpoint/2010/main" val="2812094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fld id="{51057D88-D882-7A4A-9613-CE53F0F91D5A}" type="datetimeFigureOut">
              <a:rPr lang="en-US"/>
              <a:pPr/>
              <a:t>11/15/25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fld id="{3FE28B10-FD97-3740-94E2-4D530FEB04E5}" type="slidenum">
              <a:rPr lang="en-US"/>
              <a:pPr/>
              <a:t>‹#›</a:t>
            </a:fld>
            <a:endParaRPr lang="en-US"/>
          </a:p>
        </p:txBody>
      </p:sp>
    </p:spTree>
    <p:extLst>
      <p:ext uri="{BB962C8B-B14F-4D97-AF65-F5344CB8AC3E}">
        <p14:creationId xmlns:p14="http://schemas.microsoft.com/office/powerpoint/2010/main" val="3949714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8229600" cy="914400"/>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81749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65584"/>
            <a:ext cx="7543800" cy="98970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E3F5A570-6EDE-EE40-B58F-41B8B7B59151}" type="datetimeFigureOut">
              <a:rPr lang="en-US"/>
              <a:pPr/>
              <a:t>11/15/25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B652CB-59CD-B544-8EBB-07F11B065D80}" type="slidenum">
              <a:rPr lang="en-US"/>
              <a:pPr/>
              <a:t>‹#›</a:t>
            </a:fld>
            <a:endParaRPr lang="en-US"/>
          </a:p>
        </p:txBody>
      </p:sp>
    </p:spTree>
    <p:extLst>
      <p:ext uri="{BB962C8B-B14F-4D97-AF65-F5344CB8AC3E}">
        <p14:creationId xmlns:p14="http://schemas.microsoft.com/office/powerpoint/2010/main" val="347380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90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97318"/>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71600"/>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fld id="{D6CF0649-C34B-B149-9523-E191FA7D0157}" type="datetimeFigureOut">
              <a:rPr lang="en-US"/>
              <a:pPr/>
              <a:t>11/15/25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080D2FC-0E0B-3A44-855E-13FD9CC8E437}" type="slidenum">
              <a:rPr lang="en-US"/>
              <a:pPr/>
              <a:t>‹#›</a:t>
            </a:fld>
            <a:endParaRPr lang="en-US"/>
          </a:p>
        </p:txBody>
      </p:sp>
    </p:spTree>
    <p:extLst>
      <p:ext uri="{BB962C8B-B14F-4D97-AF65-F5344CB8AC3E}">
        <p14:creationId xmlns:p14="http://schemas.microsoft.com/office/powerpoint/2010/main" val="81624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a:xfrm>
            <a:off x="7424738" y="6459538"/>
            <a:ext cx="1185862" cy="365125"/>
          </a:xfrm>
        </p:spPr>
        <p:txBody>
          <a:bodyPr/>
          <a:lstStyle>
            <a:lvl1pPr>
              <a:defRPr/>
            </a:lvl1pPr>
          </a:lstStyle>
          <a:p>
            <a:fld id="{2EBBC299-6B72-0A43-A4BF-430B1EBDE7D1}" type="slidenum">
              <a:rPr lang="en-US"/>
              <a:pPr/>
              <a:t>‹#›</a:t>
            </a:fld>
            <a:endParaRPr lang="en-US"/>
          </a:p>
        </p:txBody>
      </p:sp>
      <p:sp>
        <p:nvSpPr>
          <p:cNvPr id="6" name="Text Box 18"/>
          <p:cNvSpPr txBox="1">
            <a:spLocks noChangeArrowheads="1"/>
          </p:cNvSpPr>
          <p:nvPr userDrawn="1"/>
        </p:nvSpPr>
        <p:spPr bwMode="auto">
          <a:xfrm>
            <a:off x="3200400" y="6457950"/>
            <a:ext cx="5943600" cy="369332"/>
          </a:xfrm>
          <a:prstGeom prst="rect">
            <a:avLst/>
          </a:prstGeom>
          <a:noFill/>
          <a:ln>
            <a:noFill/>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a:solidFill>
                  <a:schemeClr val="bg1"/>
                </a:solidFill>
                <a:ea typeface="ＭＳ Ｐゴシック" charset="0"/>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8299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fld id="{A4126D10-044F-984C-A351-0E7251AC8547}" type="datetimeFigureOut">
              <a:rPr lang="en-US"/>
              <a:pPr/>
              <a:t>11/15/25</a:t>
            </a:fld>
            <a:endParaRPr lang="en-US"/>
          </a:p>
        </p:txBody>
      </p:sp>
      <p:sp>
        <p:nvSpPr>
          <p:cNvPr id="5" name="Footer Placeholder 7"/>
          <p:cNvSpPr>
            <a:spLocks noGrp="1"/>
          </p:cNvSpPr>
          <p:nvPr>
            <p:ph type="ftr" sz="quarter" idx="11"/>
          </p:nvPr>
        </p:nvSpPr>
        <p:spPr/>
        <p:txBody>
          <a:bodyPr/>
          <a:lstStyle>
            <a:lvl1pPr>
              <a:defRPr/>
            </a:lvl1pPr>
          </a:lstStyle>
          <a:p>
            <a:endParaRPr lang="en-US"/>
          </a:p>
        </p:txBody>
      </p:sp>
      <p:sp>
        <p:nvSpPr>
          <p:cNvPr id="6" name="Slide Number Placeholder 8"/>
          <p:cNvSpPr>
            <a:spLocks noGrp="1"/>
          </p:cNvSpPr>
          <p:nvPr>
            <p:ph type="sldNum" sz="quarter" idx="12"/>
          </p:nvPr>
        </p:nvSpPr>
        <p:spPr/>
        <p:txBody>
          <a:bodyPr/>
          <a:lstStyle>
            <a:lvl1pPr>
              <a:defRPr/>
            </a:lvl1pPr>
          </a:lstStyle>
          <a:p>
            <a:fld id="{7B779300-D3CB-2C41-ABAB-709AF8418535}" type="slidenum">
              <a:rPr lang="en-US"/>
              <a:pPr/>
              <a:t>‹#›</a:t>
            </a:fld>
            <a:endParaRPr lang="en-US"/>
          </a:p>
        </p:txBody>
      </p:sp>
    </p:spTree>
    <p:extLst>
      <p:ext uri="{BB962C8B-B14F-4D97-AF65-F5344CB8AC3E}">
        <p14:creationId xmlns:p14="http://schemas.microsoft.com/office/powerpoint/2010/main" val="266276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defRPr/>
            </a:lvl1pPr>
          </a:lstStyle>
          <a:p>
            <a:fld id="{0214BD78-845D-164E-A9B3-21CD5D54BAED}" type="datetimeFigureOut">
              <a:rPr lang="en-US"/>
              <a:pPr/>
              <a:t>11/15/25</a:t>
            </a:fld>
            <a:endParaRPr 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6B1AF7CE-3C75-EA4F-8B29-DB0A76598763}" type="slidenum">
              <a:rPr lang="en-US"/>
              <a:pPr/>
              <a:t>‹#›</a:t>
            </a:fld>
            <a:endParaRPr lang="en-US"/>
          </a:p>
        </p:txBody>
      </p:sp>
    </p:spTree>
    <p:extLst>
      <p:ext uri="{BB962C8B-B14F-4D97-AF65-F5344CB8AC3E}">
        <p14:creationId xmlns:p14="http://schemas.microsoft.com/office/powerpoint/2010/main" val="116690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fld id="{78DF6A26-61E2-174A-B660-F8C2003C9B94}" type="datetimeFigureOut">
              <a:rPr lang="en-US"/>
              <a:pPr/>
              <a:t>11/15/25</a:t>
            </a:fld>
            <a:endParaRPr lang="en-US"/>
          </a:p>
        </p:txBody>
      </p:sp>
      <p:sp>
        <p:nvSpPr>
          <p:cNvPr id="8" name="Footer Placeholder 5"/>
          <p:cNvSpPr>
            <a:spLocks noGrp="1"/>
          </p:cNvSpPr>
          <p:nvPr>
            <p:ph type="ftr" sz="quarter" idx="11"/>
          </p:nvPr>
        </p:nvSpPr>
        <p:spPr/>
        <p:txBody>
          <a:bodyPr/>
          <a:lstStyle>
            <a:lvl1pPr>
              <a:defRPr/>
            </a:lvl1pPr>
          </a:lstStyle>
          <a:p>
            <a:endParaRPr lang="en-US"/>
          </a:p>
        </p:txBody>
      </p:sp>
      <p:sp>
        <p:nvSpPr>
          <p:cNvPr id="9" name="Slide Number Placeholder 6"/>
          <p:cNvSpPr>
            <a:spLocks noGrp="1"/>
          </p:cNvSpPr>
          <p:nvPr>
            <p:ph type="sldNum" sz="quarter" idx="12"/>
          </p:nvPr>
        </p:nvSpPr>
        <p:spPr/>
        <p:txBody>
          <a:bodyPr/>
          <a:lstStyle>
            <a:lvl1pPr>
              <a:defRPr/>
            </a:lvl1pPr>
          </a:lstStyle>
          <a:p>
            <a:fld id="{F54FBAE2-F86A-0845-AB2C-A9925D10A720}" type="slidenum">
              <a:rPr lang="en-US"/>
              <a:pPr/>
              <a:t>‹#›</a:t>
            </a:fld>
            <a:endParaRPr lang="en-US"/>
          </a:p>
        </p:txBody>
      </p:sp>
    </p:spTree>
    <p:extLst>
      <p:ext uri="{BB962C8B-B14F-4D97-AF65-F5344CB8AC3E}">
        <p14:creationId xmlns:p14="http://schemas.microsoft.com/office/powerpoint/2010/main" val="3369431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EDE3F9FF-79F4-2F41-847F-3082D6FE6233}" type="datetimeFigureOut">
              <a:rPr lang="en-US"/>
              <a:pPr/>
              <a:t>11/15/25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97DB23-E34F-4E42-8265-36867DA0AD00}" type="slidenum">
              <a:rPr lang="en-US"/>
              <a:pPr/>
              <a:t>‹#›</a:t>
            </a:fld>
            <a:endParaRPr lang="en-US"/>
          </a:p>
        </p:txBody>
      </p:sp>
    </p:spTree>
    <p:extLst>
      <p:ext uri="{BB962C8B-B14F-4D97-AF65-F5344CB8AC3E}">
        <p14:creationId xmlns:p14="http://schemas.microsoft.com/office/powerpoint/2010/main" val="270003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Title Placeholder 1"/>
          <p:cNvSpPr>
            <a:spLocks noGrp="1"/>
          </p:cNvSpPr>
          <p:nvPr>
            <p:ph type="title"/>
          </p:nvPr>
        </p:nvSpPr>
        <p:spPr>
          <a:xfrm>
            <a:off x="822325" y="152400"/>
            <a:ext cx="7543800" cy="102552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822325" y="1447800"/>
            <a:ext cx="75438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FFFFFF"/>
                </a:solidFill>
              </a:defRPr>
            </a:lvl1pPr>
          </a:lstStyle>
          <a:p>
            <a:fld id="{5C304AFE-0FC5-E547-A121-63B56094CF1F}" type="datetimeFigureOut">
              <a:rPr lang="en-US"/>
              <a:pPr/>
              <a:t>11/15/25</a:t>
            </a:fld>
            <a:endParaRPr 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FFFFFF"/>
                </a:solidFill>
              </a:defRPr>
            </a:lvl1pPr>
          </a:lstStyle>
          <a:p>
            <a:endParaRPr 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CDC4F5C5-F4A5-8444-BBEC-C3AA4A7AD31E}" type="slidenum">
              <a:rPr lang="en-US"/>
              <a:pPr/>
              <a:t>‹#›</a:t>
            </a:fld>
            <a:endParaRPr lang="en-US"/>
          </a:p>
        </p:txBody>
      </p:sp>
      <p:cxnSp>
        <p:nvCxnSpPr>
          <p:cNvPr id="10" name="Straight Connector 9"/>
          <p:cNvCxnSpPr/>
          <p:nvPr/>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7772400" y="0"/>
            <a:ext cx="1219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a:t>15-</a:t>
            </a:r>
            <a:fld id="{946CB125-CF7D-2A4F-888F-21F8C0887BD0}" type="slidenum">
              <a:rPr lang="en-US" sz="1000"/>
              <a:pPr algn="r" eaLnBrk="1" hangingPunct="1"/>
              <a:t>‹#›</a:t>
            </a:fld>
            <a:endParaRPr lang="en-US" sz="1000"/>
          </a:p>
        </p:txBody>
      </p:sp>
    </p:spTree>
  </p:cSld>
  <p:clrMap bg1="lt1" tx1="dk1" bg2="lt2" tx2="dk2" accent1="accent1" accent2="accent2" accent3="accent3" accent4="accent4" accent5="accent5" accent6="accent6" hlink="hlink" folHlink="folHlink"/>
  <p:sldLayoutIdLst>
    <p:sldLayoutId id="2147484732" r:id="rId1"/>
    <p:sldLayoutId id="2147484738" r:id="rId2"/>
    <p:sldLayoutId id="2147484733" r:id="rId3"/>
    <p:sldLayoutId id="2147484734" r:id="rId4"/>
    <p:sldLayoutId id="2147484735" r:id="rId5"/>
    <p:sldLayoutId id="2147484739" r:id="rId6"/>
    <p:sldLayoutId id="2147484740" r:id="rId7"/>
    <p:sldLayoutId id="2147484741" r:id="rId8"/>
    <p:sldLayoutId id="2147484736" r:id="rId9"/>
    <p:sldLayoutId id="2147484742" r:id="rId10"/>
    <p:sldLayoutId id="2147484743" r:id="rId11"/>
  </p:sldLayoutIdLst>
  <p:txStyles>
    <p:titleStyle>
      <a:lvl1pPr algn="l" rtl="0" eaLnBrk="0" fontAlgn="base" hangingPunct="0">
        <a:lnSpc>
          <a:spcPct val="85000"/>
        </a:lnSpc>
        <a:spcBef>
          <a:spcPct val="0"/>
        </a:spcBef>
        <a:spcAft>
          <a:spcPct val="0"/>
        </a:spcAft>
        <a:defRPr sz="4000" kern="1200" spc="-50">
          <a:solidFill>
            <a:srgbClr val="40404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charset="0"/>
        <a:buChar char=" "/>
        <a:defRPr sz="2000" kern="1200">
          <a:solidFill>
            <a:srgbClr val="404040"/>
          </a:solidFill>
          <a:latin typeface="+mn-lt"/>
          <a:ea typeface="MS PGothic" panose="020B0600070205080204" pitchFamily="34" charset="-128"/>
          <a:cs typeface="MS PGothic" pitchFamily="34" charset="-128"/>
        </a:defRPr>
      </a:lvl1pPr>
      <a:lvl2pPr marL="382588" indent="-182563" algn="l" rtl="0" eaLnBrk="0" fontAlgn="base" hangingPunct="0">
        <a:lnSpc>
          <a:spcPct val="90000"/>
        </a:lnSpc>
        <a:spcBef>
          <a:spcPts val="200"/>
        </a:spcBef>
        <a:spcAft>
          <a:spcPts val="400"/>
        </a:spcAft>
        <a:buClr>
          <a:schemeClr val="accent1"/>
        </a:buClr>
        <a:buFont typeface="Calibri" charset="0"/>
        <a:buChar char="◦"/>
        <a:defRPr kern="1200">
          <a:solidFill>
            <a:srgbClr val="404040"/>
          </a:solidFill>
          <a:latin typeface="+mn-lt"/>
          <a:ea typeface="MS PGothic" panose="020B0600070205080204" pitchFamily="34" charset="-128"/>
          <a:cs typeface="MS PGothic" pitchFamily="34" charset="-128"/>
        </a:defRPr>
      </a:lvl2pPr>
      <a:lvl3pPr marL="566738"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MS PGothic" panose="020B0600070205080204" pitchFamily="34" charset="-128"/>
          <a:cs typeface="MS PGothic" pitchFamily="34" charset="-128"/>
        </a:defRPr>
      </a:lvl3pPr>
      <a:lvl4pPr marL="749300"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MS PGothic" panose="020B0600070205080204" pitchFamily="34" charset="-128"/>
          <a:cs typeface="MS PGothic" pitchFamily="34" charset="-128"/>
        </a:defRPr>
      </a:lvl4pPr>
      <a:lvl5pPr marL="931863"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MS PGothic" panose="020B0600070205080204" pitchFamily="34" charset="-128"/>
          <a:cs typeface="MS PGothic" pitchFamily="34" charset="-128"/>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Title Placeholder 1"/>
          <p:cNvSpPr>
            <a:spLocks noGrp="1"/>
          </p:cNvSpPr>
          <p:nvPr>
            <p:ph type="title"/>
          </p:nvPr>
        </p:nvSpPr>
        <p:spPr>
          <a:xfrm>
            <a:off x="822325" y="152400"/>
            <a:ext cx="7543800" cy="102552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822325" y="1447800"/>
            <a:ext cx="7543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FFFFFF"/>
                </a:solidFill>
              </a:defRPr>
            </a:lvl1pPr>
          </a:lstStyle>
          <a:p>
            <a:fld id="{76D20C4D-5179-C041-84FD-6B867395215B}" type="datetimeFigureOut">
              <a:rPr lang="en-US"/>
              <a:pPr/>
              <a:t>11/15/25</a:t>
            </a:fld>
            <a:endParaRPr 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FFFFFF"/>
                </a:solidFill>
                <a:ea typeface="MS PGothic" pitchFamily="34"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F5CFD9FE-3DD1-C847-ACD9-B043AD2AA492}" type="slidenum">
              <a:rPr lang="en-US"/>
              <a:pPr/>
              <a:t>‹#›</a:t>
            </a:fld>
            <a:endParaRPr lang="en-US"/>
          </a:p>
        </p:txBody>
      </p:sp>
      <p:cxnSp>
        <p:nvCxnSpPr>
          <p:cNvPr id="10" name="Straight Connector 9"/>
          <p:cNvCxnSpPr/>
          <p:nvPr/>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7772400" y="0"/>
            <a:ext cx="1219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a:t>5-</a:t>
            </a:r>
            <a:fld id="{FAB4660F-8364-B742-815B-0F1CDF3B9640}" type="slidenum">
              <a:rPr lang="en-US" sz="1000"/>
              <a:pPr algn="r" eaLnBrk="1" hangingPunct="1"/>
              <a:t>‹#›</a:t>
            </a:fld>
            <a:endParaRPr lang="en-US" sz="1000"/>
          </a:p>
        </p:txBody>
      </p:sp>
    </p:spTree>
    <p:extLst>
      <p:ext uri="{BB962C8B-B14F-4D97-AF65-F5344CB8AC3E}">
        <p14:creationId xmlns:p14="http://schemas.microsoft.com/office/powerpoint/2010/main" val="1334194514"/>
      </p:ext>
    </p:extLst>
  </p:cSld>
  <p:clrMap bg1="lt1" tx1="dk1" bg2="lt2" tx2="dk2" accent1="accent1" accent2="accent2" accent3="accent3" accent4="accent4" accent5="accent5" accent6="accent6" hlink="hlink" folHlink="folHlink"/>
  <p:sldLayoutIdLst>
    <p:sldLayoutId id="2147484746" r:id="rId1"/>
    <p:sldLayoutId id="2147484747" r:id="rId2"/>
    <p:sldLayoutId id="2147484748" r:id="rId3"/>
    <p:sldLayoutId id="2147484749" r:id="rId4"/>
    <p:sldLayoutId id="2147484750" r:id="rId5"/>
    <p:sldLayoutId id="2147484751" r:id="rId6"/>
    <p:sldLayoutId id="2147484752" r:id="rId7"/>
    <p:sldLayoutId id="2147484753" r:id="rId8"/>
    <p:sldLayoutId id="2147484754" r:id="rId9"/>
    <p:sldLayoutId id="2147484755" r:id="rId10"/>
    <p:sldLayoutId id="2147484756" r:id="rId11"/>
  </p:sldLayoutIdLst>
  <p:txStyles>
    <p:titleStyle>
      <a:lvl1pPr algn="l" rtl="0" eaLnBrk="0" fontAlgn="base" hangingPunct="0">
        <a:lnSpc>
          <a:spcPct val="85000"/>
        </a:lnSpc>
        <a:spcBef>
          <a:spcPct val="0"/>
        </a:spcBef>
        <a:spcAft>
          <a:spcPct val="0"/>
        </a:spcAft>
        <a:defRPr sz="4000" kern="1200" spc="-50">
          <a:solidFill>
            <a:srgbClr val="404040"/>
          </a:solidFill>
          <a:latin typeface="+mj-lt"/>
          <a:ea typeface="ＭＳ Ｐゴシック" charset="0"/>
          <a:cs typeface="+mj-cs"/>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charset="0"/>
        <a:buChar char=" "/>
        <a:defRPr sz="2000" kern="1200">
          <a:solidFill>
            <a:srgbClr val="404040"/>
          </a:solidFill>
          <a:latin typeface="+mn-lt"/>
          <a:ea typeface="ＭＳ Ｐゴシック" charset="0"/>
          <a:cs typeface="+mn-cs"/>
        </a:defRPr>
      </a:lvl1pPr>
      <a:lvl2pPr marL="382588" indent="-182563" algn="l" rtl="0" eaLnBrk="0" fontAlgn="base" hangingPunct="0">
        <a:lnSpc>
          <a:spcPct val="90000"/>
        </a:lnSpc>
        <a:spcBef>
          <a:spcPts val="200"/>
        </a:spcBef>
        <a:spcAft>
          <a:spcPts val="400"/>
        </a:spcAft>
        <a:buClr>
          <a:schemeClr val="accent1"/>
        </a:buClr>
        <a:buFont typeface="Calibri" charset="0"/>
        <a:buChar char="◦"/>
        <a:defRPr kern="1200">
          <a:solidFill>
            <a:srgbClr val="404040"/>
          </a:solidFill>
          <a:latin typeface="+mn-lt"/>
          <a:ea typeface="ＭＳ Ｐゴシック" charset="0"/>
          <a:cs typeface="+mn-cs"/>
        </a:defRPr>
      </a:lvl2pPr>
      <a:lvl3pPr marL="566738"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3pPr>
      <a:lvl4pPr marL="749300"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4pPr>
      <a:lvl5pPr marL="931863"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4_Worksheet1.xls"/><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4_Worksheet2.xls"/><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xcel_97-2004_Worksheet3.xls"/><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9.emf"/></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0.emf"/></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1.emf"/></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2.emf"/></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4_Worksheet.xls"/><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3.emf"/></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8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95945" y="381004"/>
            <a:ext cx="8156870" cy="1523987"/>
          </a:xfrm>
          <a:ln>
            <a:solidFill>
              <a:schemeClr val="accent1"/>
            </a:solidFill>
          </a:ln>
        </p:spPr>
        <p:txBody>
          <a:bodyPr lIns="90488" tIns="44450" rIns="90488" bIns="44450">
            <a:noAutofit/>
          </a:bodyPr>
          <a:lstStyle/>
          <a:p>
            <a:pPr eaLnBrk="1" hangingPunct="1">
              <a:defRPr/>
            </a:pPr>
            <a:r>
              <a:rPr lang="el-GR" altLang="en-US" sz="5400" dirty="0">
                <a:solidFill>
                  <a:schemeClr val="accent2">
                    <a:lumMod val="75000"/>
                  </a:schemeClr>
                </a:solidFill>
                <a:cs typeface="ＭＳ Ｐゴシック" charset="-128"/>
              </a:rPr>
              <a:t>Ανάλυση Οικονομικών</a:t>
            </a:r>
            <a:r>
              <a:rPr lang="en-US" altLang="en-US" sz="5400" dirty="0">
                <a:solidFill>
                  <a:schemeClr val="accent2">
                    <a:lumMod val="75000"/>
                  </a:schemeClr>
                </a:solidFill>
                <a:cs typeface="ＭＳ Ｐゴシック" charset="-128"/>
              </a:rPr>
              <a:t> </a:t>
            </a:r>
            <a:r>
              <a:rPr lang="el-GR" altLang="en-US" sz="5400" dirty="0">
                <a:solidFill>
                  <a:schemeClr val="accent2">
                    <a:lumMod val="75000"/>
                  </a:schemeClr>
                </a:solidFill>
                <a:cs typeface="ＭＳ Ｐゴシック" charset="-128"/>
              </a:rPr>
              <a:t>Καταστάσεων</a:t>
            </a:r>
            <a:endParaRPr lang="en-US" altLang="en-US" sz="5400" dirty="0">
              <a:solidFill>
                <a:schemeClr val="accent2">
                  <a:lumMod val="75000"/>
                </a:schemeClr>
              </a:solidFill>
              <a:ea typeface="MS PGothic" charset="-128"/>
            </a:endParaRPr>
          </a:p>
        </p:txBody>
      </p:sp>
      <p:sp>
        <p:nvSpPr>
          <p:cNvPr id="4" name="Subtitle 2">
            <a:extLst>
              <a:ext uri="{FF2B5EF4-FFF2-40B4-BE49-F238E27FC236}">
                <a16:creationId xmlns:a16="http://schemas.microsoft.com/office/drawing/2014/main" id="{A8B70655-938D-4A90-A2BF-47A5455C456F}"/>
              </a:ext>
            </a:extLst>
          </p:cNvPr>
          <p:cNvSpPr txBox="1">
            <a:spLocks/>
          </p:cNvSpPr>
          <p:nvPr/>
        </p:nvSpPr>
        <p:spPr bwMode="auto">
          <a:xfrm>
            <a:off x="578842" y="2751761"/>
            <a:ext cx="4953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rtlCol="0"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charset="0"/>
              <a:buChar char=" "/>
              <a:defRPr sz="2000" kern="1200">
                <a:solidFill>
                  <a:srgbClr val="404040"/>
                </a:solidFill>
                <a:latin typeface="+mn-lt"/>
                <a:ea typeface="ＭＳ Ｐゴシック" charset="0"/>
                <a:cs typeface="+mn-cs"/>
              </a:defRPr>
            </a:lvl1pPr>
            <a:lvl2pPr marL="382588" indent="-182563" algn="l" rtl="0" eaLnBrk="0" fontAlgn="base" hangingPunct="0">
              <a:lnSpc>
                <a:spcPct val="90000"/>
              </a:lnSpc>
              <a:spcBef>
                <a:spcPts val="200"/>
              </a:spcBef>
              <a:spcAft>
                <a:spcPts val="400"/>
              </a:spcAft>
              <a:buClr>
                <a:schemeClr val="accent1"/>
              </a:buClr>
              <a:buFont typeface="Calibri" charset="0"/>
              <a:buChar char="◦"/>
              <a:defRPr kern="1200">
                <a:solidFill>
                  <a:srgbClr val="404040"/>
                </a:solidFill>
                <a:latin typeface="+mn-lt"/>
                <a:ea typeface="ＭＳ Ｐゴシック" charset="0"/>
                <a:cs typeface="+mn-cs"/>
              </a:defRPr>
            </a:lvl2pPr>
            <a:lvl3pPr marL="566738"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3pPr>
            <a:lvl4pPr marL="749300"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4pPr>
            <a:lvl5pPr marL="931863"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28C4CC"/>
              </a:buClr>
              <a:buSzPct val="100000"/>
              <a:buFont typeface="Calibri" charset="0"/>
              <a:buNone/>
              <a:tabLst/>
              <a:defRPr/>
            </a:pPr>
            <a:r>
              <a:rPr kumimoji="0" lang="en-US" sz="2400" b="0" i="0" u="none" strike="noStrike" kern="1200" cap="all" spc="200" normalizeH="0" baseline="0" noProof="0" dirty="0">
                <a:ln>
                  <a:noFill/>
                </a:ln>
                <a:solidFill>
                  <a:srgbClr val="344068"/>
                </a:solidFill>
                <a:effectLst/>
                <a:uLnTx/>
                <a:uFillTx/>
                <a:latin typeface="Calibri Light"/>
                <a:ea typeface="ＭＳ Ｐゴシック" charset="-128"/>
                <a:cs typeface="+mn-cs"/>
              </a:rPr>
              <a:t>Chapter 16</a:t>
            </a:r>
          </a:p>
        </p:txBody>
      </p:sp>
      <p:cxnSp>
        <p:nvCxnSpPr>
          <p:cNvPr id="5" name="Straight Connector 4">
            <a:extLst>
              <a:ext uri="{FF2B5EF4-FFF2-40B4-BE49-F238E27FC236}">
                <a16:creationId xmlns:a16="http://schemas.microsoft.com/office/drawing/2014/main" id="{039FC9D2-76E8-4D6C-91D3-718AFE362FB1}"/>
              </a:ext>
            </a:extLst>
          </p:cNvPr>
          <p:cNvCxnSpPr>
            <a:cxnSpLocks/>
          </p:cNvCxnSpPr>
          <p:nvPr/>
        </p:nvCxnSpPr>
        <p:spPr>
          <a:xfrm>
            <a:off x="495945" y="2438400"/>
            <a:ext cx="815687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3">
            <a:extLst>
              <a:ext uri="{FF2B5EF4-FFF2-40B4-BE49-F238E27FC236}">
                <a16:creationId xmlns:a16="http://schemas.microsoft.com/office/drawing/2014/main" id="{E94E89C4-6FB0-44D0-B057-55DB6198C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0C9A44E0-1B8F-471A-8244-008A76F72EBE}"/>
              </a:ext>
            </a:extLst>
          </p:cNvPr>
          <p:cNvSpPr txBox="1"/>
          <p:nvPr/>
        </p:nvSpPr>
        <p:spPr>
          <a:xfrm>
            <a:off x="309438" y="3753408"/>
            <a:ext cx="5222403"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50" normalizeH="0" baseline="0" noProof="0" dirty="0">
                <a:ln>
                  <a:noFill/>
                </a:ln>
                <a:solidFill>
                  <a:prstClr val="white">
                    <a:lumMod val="50000"/>
                  </a:prstClr>
                </a:solidFill>
                <a:effectLst/>
                <a:uLnTx/>
                <a:uFillTx/>
                <a:latin typeface="Calibri Light" panose="020F0302020204030204" pitchFamily="34" charset="0"/>
                <a:ea typeface="MS PGothic" charset="-128"/>
                <a:cs typeface="Calibri Light" panose="020F0302020204030204" pitchFamily="34" charset="0"/>
              </a:rPr>
              <a:t>Managerial Accounting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50" normalizeH="0" baseline="0" noProof="0" dirty="0">
                <a:ln>
                  <a:noFill/>
                </a:ln>
                <a:solidFill>
                  <a:prstClr val="white">
                    <a:lumMod val="50000"/>
                  </a:prstClr>
                </a:solidFill>
                <a:effectLst/>
                <a:uLnTx/>
                <a:uFillTx/>
                <a:latin typeface="Calibri Light" panose="020F0302020204030204" pitchFamily="34" charset="0"/>
                <a:ea typeface="MS PGothic" charset="-128"/>
                <a:cs typeface="Calibri Light" panose="020F0302020204030204" pitchFamily="34" charset="0"/>
              </a:rPr>
              <a:t>Eighteenth edition</a:t>
            </a:r>
          </a:p>
        </p:txBody>
      </p:sp>
      <p:pic>
        <p:nvPicPr>
          <p:cNvPr id="2" name="Picture 1">
            <a:extLst>
              <a:ext uri="{FF2B5EF4-FFF2-40B4-BE49-F238E27FC236}">
                <a16:creationId xmlns:a16="http://schemas.microsoft.com/office/drawing/2014/main" id="{222E2504-226B-A61C-2F45-9C4A97AAEF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10200" y="2474468"/>
            <a:ext cx="3025587" cy="3657599"/>
          </a:xfrm>
          <a:prstGeom prst="rect">
            <a:avLst/>
          </a:prstGeom>
        </p:spPr>
      </p:pic>
    </p:spTree>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Rectangle 3"/>
          <p:cNvSpPr>
            <a:spLocks noChangeArrowheads="1"/>
          </p:cNvSpPr>
          <p:nvPr/>
        </p:nvSpPr>
        <p:spPr bwMode="auto">
          <a:xfrm>
            <a:off x="502771" y="2633663"/>
            <a:ext cx="1797993" cy="828432"/>
          </a:xfrm>
          <a:prstGeom prst="rect">
            <a:avLst/>
          </a:prstGeom>
          <a:solidFill>
            <a:schemeClr val="accent4">
              <a:lumMod val="20000"/>
              <a:lumOff val="80000"/>
            </a:schemeClr>
          </a:solidFill>
          <a:ln w="38100" cmpd="dbl">
            <a:solidFill>
              <a:schemeClr val="tx1"/>
            </a:solidFill>
            <a:miter lim="800000"/>
            <a:headEnd/>
            <a:tailEnd/>
          </a:ln>
          <a:effectLst/>
        </p:spPr>
        <p:txBody>
          <a:bodyPr wrap="none" lIns="90488" tIns="44450" rIns="90488" bIns="44450">
            <a:spAutoFit/>
          </a:bodyPr>
          <a:lstStyle/>
          <a:p>
            <a:pPr algn="ctr" eaLnBrk="1" hangingPunct="1">
              <a:defRPr/>
            </a:pPr>
            <a:r>
              <a:rPr lang="el-GR" sz="2400" b="1" dirty="0">
                <a:ea typeface="ＭＳ Ｐゴシック" pitchFamily="34" charset="-128"/>
                <a:cs typeface="+mn-cs"/>
              </a:rPr>
              <a:t>Ποσοστό </a:t>
            </a:r>
          </a:p>
          <a:p>
            <a:pPr algn="ctr" eaLnBrk="1" hangingPunct="1">
              <a:defRPr/>
            </a:pPr>
            <a:r>
              <a:rPr lang="el-GR" sz="2400" b="1" dirty="0">
                <a:ea typeface="ＭＳ Ｐゴシック" pitchFamily="34" charset="-128"/>
                <a:cs typeface="+mn-cs"/>
              </a:rPr>
              <a:t>Μεταβολής</a:t>
            </a:r>
            <a:endParaRPr lang="en-US" sz="2400" b="1" dirty="0">
              <a:ea typeface="ＭＳ Ｐゴシック" pitchFamily="34" charset="-128"/>
              <a:cs typeface="+mn-cs"/>
            </a:endParaRPr>
          </a:p>
        </p:txBody>
      </p:sp>
      <p:sp>
        <p:nvSpPr>
          <p:cNvPr id="319492" name="Rectangle 4"/>
          <p:cNvSpPr>
            <a:spLocks noChangeArrowheads="1"/>
          </p:cNvSpPr>
          <p:nvPr/>
        </p:nvSpPr>
        <p:spPr bwMode="auto">
          <a:xfrm>
            <a:off x="3414292" y="2633663"/>
            <a:ext cx="3120279" cy="828432"/>
          </a:xfrm>
          <a:prstGeom prst="rect">
            <a:avLst/>
          </a:prstGeom>
          <a:solidFill>
            <a:schemeClr val="accent4">
              <a:lumMod val="20000"/>
              <a:lumOff val="80000"/>
            </a:schemeClr>
          </a:solidFill>
          <a:ln w="38100" cmpd="dbl">
            <a:solidFill>
              <a:schemeClr val="tx1"/>
            </a:solidFill>
            <a:miter lim="800000"/>
            <a:headEnd/>
            <a:tailEnd/>
          </a:ln>
          <a:effectLst/>
        </p:spPr>
        <p:txBody>
          <a:bodyPr wrap="none" lIns="90488" tIns="44450" rIns="90488" bIns="44450">
            <a:spAutoFit/>
          </a:bodyPr>
          <a:lstStyle/>
          <a:p>
            <a:pPr algn="ctr" eaLnBrk="1" hangingPunct="1">
              <a:defRPr/>
            </a:pPr>
            <a:r>
              <a:rPr lang="el-GR" sz="2400" b="1" dirty="0">
                <a:ea typeface="ＭＳ Ｐゴシック" pitchFamily="34" charset="-128"/>
                <a:cs typeface="+mn-cs"/>
              </a:rPr>
              <a:t>Μεταβολή Αξίας</a:t>
            </a:r>
            <a:endParaRPr lang="en-US" sz="2400" b="1" dirty="0">
              <a:ea typeface="ＭＳ Ｐゴシック" pitchFamily="34" charset="-128"/>
              <a:cs typeface="+mn-cs"/>
            </a:endParaRPr>
          </a:p>
          <a:p>
            <a:pPr algn="ctr" eaLnBrk="1" hangingPunct="1">
              <a:defRPr/>
            </a:pPr>
            <a:r>
              <a:rPr lang="en-US" sz="2400" b="1" dirty="0">
                <a:ea typeface="ＭＳ Ｐゴシック" pitchFamily="34" charset="-128"/>
                <a:cs typeface="+mn-cs"/>
              </a:rPr>
              <a:t>   </a:t>
            </a:r>
            <a:r>
              <a:rPr lang="el-GR" sz="2400" b="1" dirty="0" err="1">
                <a:ea typeface="ＭＳ Ｐゴシック" pitchFamily="34" charset="-128"/>
                <a:cs typeface="+mn-cs"/>
              </a:rPr>
              <a:t>Αξ</a:t>
            </a:r>
            <a:r>
              <a:rPr lang="en-US" sz="2400" b="1" dirty="0" err="1">
                <a:ea typeface="ＭＳ Ｐゴシック" pitchFamily="34" charset="-128"/>
                <a:cs typeface="+mn-cs"/>
              </a:rPr>
              <a:t>ί</a:t>
            </a:r>
            <a:r>
              <a:rPr lang="el-GR" sz="2400" b="1" dirty="0">
                <a:ea typeface="ＭＳ Ｐゴシック" pitchFamily="34" charset="-128"/>
                <a:cs typeface="+mn-cs"/>
              </a:rPr>
              <a:t>α Έτους Βάσης</a:t>
            </a:r>
            <a:endParaRPr lang="en-US" sz="2400" b="1" dirty="0">
              <a:ea typeface="ＭＳ Ｐゴシック" pitchFamily="34" charset="-128"/>
              <a:cs typeface="+mn-cs"/>
            </a:endParaRPr>
          </a:p>
        </p:txBody>
      </p:sp>
      <p:sp>
        <p:nvSpPr>
          <p:cNvPr id="319493" name="Rectangle 5"/>
          <p:cNvSpPr>
            <a:spLocks noChangeArrowheads="1"/>
          </p:cNvSpPr>
          <p:nvPr/>
        </p:nvSpPr>
        <p:spPr bwMode="auto">
          <a:xfrm>
            <a:off x="7786688" y="2816225"/>
            <a:ext cx="1038225" cy="458788"/>
          </a:xfrm>
          <a:prstGeom prst="rect">
            <a:avLst/>
          </a:prstGeom>
          <a:solidFill>
            <a:schemeClr val="accent4">
              <a:lumMod val="20000"/>
              <a:lumOff val="80000"/>
            </a:schemeClr>
          </a:solidFill>
          <a:ln w="38100" cmpd="dbl">
            <a:solidFill>
              <a:schemeClr val="tx1"/>
            </a:solidFill>
            <a:miter lim="800000"/>
            <a:headEnd/>
            <a:tailEnd/>
          </a:ln>
          <a:effectLst/>
        </p:spPr>
        <p:txBody>
          <a:bodyPr lIns="90488" tIns="44450" rIns="90488" bIns="44450">
            <a:spAutoFit/>
          </a:bodyPr>
          <a:lstStyle/>
          <a:p>
            <a:pPr algn="ctr" eaLnBrk="1" hangingPunct="1">
              <a:defRPr/>
            </a:pPr>
            <a:r>
              <a:rPr lang="en-US" sz="2400" b="1">
                <a:ea typeface="ＭＳ Ｐゴシック" pitchFamily="34" charset="-128"/>
                <a:cs typeface="+mn-cs"/>
              </a:rPr>
              <a:t>100%</a:t>
            </a:r>
          </a:p>
        </p:txBody>
      </p:sp>
      <p:sp>
        <p:nvSpPr>
          <p:cNvPr id="33796" name="Line 6"/>
          <p:cNvSpPr>
            <a:spLocks noChangeShapeType="1"/>
          </p:cNvSpPr>
          <p:nvPr/>
        </p:nvSpPr>
        <p:spPr bwMode="auto">
          <a:xfrm>
            <a:off x="3502025" y="3062288"/>
            <a:ext cx="29972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797" name="Rectangle 7"/>
          <p:cNvSpPr>
            <a:spLocks noChangeArrowheads="1"/>
          </p:cNvSpPr>
          <p:nvPr/>
        </p:nvSpPr>
        <p:spPr bwMode="auto">
          <a:xfrm>
            <a:off x="2665413" y="2828925"/>
            <a:ext cx="371475"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sp>
        <p:nvSpPr>
          <p:cNvPr id="33798" name="Rectangle 8"/>
          <p:cNvSpPr>
            <a:spLocks noChangeArrowheads="1"/>
          </p:cNvSpPr>
          <p:nvPr/>
        </p:nvSpPr>
        <p:spPr bwMode="auto">
          <a:xfrm>
            <a:off x="7010400" y="2768600"/>
            <a:ext cx="593725" cy="58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3200" b="1"/>
              <a:t>×</a:t>
            </a:r>
          </a:p>
        </p:txBody>
      </p:sp>
      <p:sp>
        <p:nvSpPr>
          <p:cNvPr id="33800" name="TextBox 12"/>
          <p:cNvSpPr txBox="1">
            <a:spLocks noChangeArrowheads="1"/>
          </p:cNvSpPr>
          <p:nvPr/>
        </p:nvSpPr>
        <p:spPr bwMode="auto">
          <a:xfrm>
            <a:off x="228599" y="1295400"/>
            <a:ext cx="8686799" cy="523875"/>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2800" b="1" dirty="0"/>
              <a:t>Υπολογισμός της Αλλαγής ως Ποσοστό</a:t>
            </a:r>
            <a:endParaRPr lang="en-US" sz="2800" b="1" dirty="0"/>
          </a:p>
        </p:txBody>
      </p:sp>
      <p:sp>
        <p:nvSpPr>
          <p:cNvPr id="10" name="TextBox 9">
            <a:extLst>
              <a:ext uri="{FF2B5EF4-FFF2-40B4-BE49-F238E27FC236}">
                <a16:creationId xmlns:a16="http://schemas.microsoft.com/office/drawing/2014/main" id="{579BA05B-0D01-405A-B76D-0E3F7178C200}"/>
              </a:ext>
            </a:extLst>
          </p:cNvPr>
          <p:cNvSpPr txBox="1"/>
          <p:nvPr/>
        </p:nvSpPr>
        <p:spPr>
          <a:xfrm>
            <a:off x="8393084" y="152400"/>
            <a:ext cx="762000" cy="253916"/>
          </a:xfrm>
          <a:prstGeom prst="rect">
            <a:avLst/>
          </a:prstGeom>
          <a:noFill/>
        </p:spPr>
        <p:txBody>
          <a:bodyPr wrap="square" rtlCol="0">
            <a:spAutoFit/>
          </a:bodyPr>
          <a:lstStyle/>
          <a:p>
            <a:r>
              <a:rPr lang="en-US" sz="1050"/>
              <a:t>16-10</a:t>
            </a:r>
          </a:p>
        </p:txBody>
      </p:sp>
      <p:pic>
        <p:nvPicPr>
          <p:cNvPr id="11" name="Picture 3">
            <a:extLst>
              <a:ext uri="{FF2B5EF4-FFF2-40B4-BE49-F238E27FC236}">
                <a16:creationId xmlns:a16="http://schemas.microsoft.com/office/drawing/2014/main" id="{D775FFDB-4D82-4AE0-AE8C-0A3BCB6C4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A20BACAD-2F0F-E1B6-1DC7-567D19DD2453}"/>
              </a:ext>
            </a:extLst>
          </p:cNvPr>
          <p:cNvSpPr>
            <a:spLocks noGrp="1" noChangeArrowheads="1"/>
          </p:cNvSpPr>
          <p:nvPr>
            <p:ph type="title"/>
          </p:nvPr>
        </p:nvSpPr>
        <p:spPr>
          <a:xfrm>
            <a:off x="228600" y="406316"/>
            <a:ext cx="8686800" cy="482685"/>
          </a:xfrm>
          <a:ln>
            <a:solidFill>
              <a:srgbClr val="003300"/>
            </a:solidFill>
          </a:ln>
        </p:spPr>
        <p:txBody>
          <a:bodyPr wrap="square" numCol="1" anchorCtr="0" compatLnSpc="1">
            <a:prstTxWarp prst="textNoShape">
              <a:avLst/>
            </a:prstTxWarp>
            <a:normAutofit/>
          </a:bodyPr>
          <a:lstStyle/>
          <a:p>
            <a:pPr algn="ctr"/>
            <a:r>
              <a:rPr lang="el-GR" sz="2800">
                <a:latin typeface="Calibri Light" charset="0"/>
                <a:ea typeface="ＭＳ Ｐゴシック" charset="0"/>
                <a:cs typeface="ＭＳ Ｐゴシック" charset="0"/>
              </a:rPr>
              <a:t>Οριζόντια Ανάλυση </a:t>
            </a:r>
            <a:r>
              <a:rPr lang="en-US" sz="2800" baseline="0">
                <a:latin typeface="Calibri Light" charset="0"/>
                <a:ea typeface="ＭＳ Ｐゴシック" charset="0"/>
                <a:cs typeface="ＭＳ Ｐゴシック" charset="0"/>
              </a:rPr>
              <a:t>–</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Μέρος</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4</a:t>
            </a:r>
            <a:endParaRPr lang="en-US" sz="2800">
              <a:latin typeface="Calibri Light" charset="0"/>
              <a:ea typeface="ＭＳ Ｐゴシック" charset="0"/>
              <a:cs typeface="ＭＳ Ｐゴシック" charset="0"/>
            </a:endParaRPr>
          </a:p>
        </p:txBody>
      </p:sp>
    </p:spTree>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2"/>
          <p:cNvGraphicFramePr>
            <a:graphicFrameLocks/>
          </p:cNvGraphicFramePr>
          <p:nvPr>
            <p:extLst>
              <p:ext uri="{D42A27DB-BD31-4B8C-83A1-F6EECF244321}">
                <p14:modId xmlns:p14="http://schemas.microsoft.com/office/powerpoint/2010/main" val="3633486262"/>
              </p:ext>
            </p:extLst>
          </p:nvPr>
        </p:nvGraphicFramePr>
        <p:xfrm>
          <a:off x="273050" y="1774825"/>
          <a:ext cx="8570913" cy="4233863"/>
        </p:xfrm>
        <a:graphic>
          <a:graphicData uri="http://schemas.openxmlformats.org/presentationml/2006/ole">
            <mc:AlternateContent xmlns:mc="http://schemas.openxmlformats.org/markup-compatibility/2006">
              <mc:Choice xmlns:v="urn:schemas-microsoft-com:vml" Requires="v">
                <p:oleObj name="Worksheet" r:id="rId3" imgW="6045200" imgH="3225800" progId="Excel.Sheet.8">
                  <p:embed/>
                </p:oleObj>
              </mc:Choice>
              <mc:Fallback>
                <p:oleObj name="Worksheet" r:id="rId3" imgW="6045200" imgH="3225800" progId="Excel.Sheet.8">
                  <p:embed/>
                  <p:pic>
                    <p:nvPicPr>
                      <p:cNvPr id="35841" name="Object 2"/>
                      <p:cNvPicPr>
                        <a:picLocks noChangeArrowheads="1"/>
                      </p:cNvPicPr>
                      <p:nvPr/>
                    </p:nvPicPr>
                    <p:blipFill>
                      <a:blip r:embed="rId4"/>
                      <a:srcRect/>
                      <a:stretch>
                        <a:fillRect/>
                      </a:stretch>
                    </p:blipFill>
                    <p:spPr bwMode="auto">
                      <a:xfrm>
                        <a:off x="273050" y="1774825"/>
                        <a:ext cx="8570913" cy="4233863"/>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5844" name="Line 5"/>
          <p:cNvSpPr>
            <a:spLocks noChangeShapeType="1"/>
          </p:cNvSpPr>
          <p:nvPr/>
        </p:nvSpPr>
        <p:spPr bwMode="auto">
          <a:xfrm flipV="1">
            <a:off x="7915275" y="3810000"/>
            <a:ext cx="0" cy="1574800"/>
          </a:xfrm>
          <a:prstGeom prst="line">
            <a:avLst/>
          </a:prstGeom>
          <a:noFill/>
          <a:ln w="50800">
            <a:solidFill>
              <a:srgbClr val="FC0128"/>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5845" name="Rectangle 6"/>
          <p:cNvSpPr>
            <a:spLocks noChangeArrowheads="1"/>
          </p:cNvSpPr>
          <p:nvPr/>
        </p:nvSpPr>
        <p:spPr bwMode="auto">
          <a:xfrm>
            <a:off x="1524000" y="5230813"/>
            <a:ext cx="6599238" cy="459100"/>
          </a:xfrm>
          <a:prstGeom prst="rect">
            <a:avLst/>
          </a:prstGeom>
          <a:solidFill>
            <a:srgbClr val="FCFEB9"/>
          </a:solidFill>
          <a:ln w="57150" cmpd="thinThick">
            <a:solidFill>
              <a:srgbClr val="FC0128"/>
            </a:solidFill>
            <a:miter lim="800000"/>
            <a:headEnd/>
            <a:tailEnd/>
          </a:ln>
        </p:spPr>
        <p:txBody>
          <a:bodyPr wrap="square" lIns="90488" tIns="44450" rIns="90488" bIns="44450">
            <a:spAutoFit/>
          </a:bodyPr>
          <a:lstStyle/>
          <a:p>
            <a:pPr algn="r" eaLnBrk="1" hangingPunct="1">
              <a:spcBef>
                <a:spcPct val="50000"/>
              </a:spcBef>
            </a:pPr>
            <a:r>
              <a:rPr lang="en-US" sz="2400" b="1">
                <a:solidFill>
                  <a:srgbClr val="FC0128"/>
                </a:solidFill>
              </a:rPr>
              <a:t>($11,500 ÷ $23,500) × 100% = (48.9%)</a:t>
            </a:r>
          </a:p>
        </p:txBody>
      </p:sp>
      <p:sp>
        <p:nvSpPr>
          <p:cNvPr id="35846" name="Line 7"/>
          <p:cNvSpPr>
            <a:spLocks noChangeShapeType="1"/>
          </p:cNvSpPr>
          <p:nvPr/>
        </p:nvSpPr>
        <p:spPr bwMode="auto">
          <a:xfrm flipV="1">
            <a:off x="6772275" y="3810000"/>
            <a:ext cx="0" cy="889000"/>
          </a:xfrm>
          <a:prstGeom prst="line">
            <a:avLst/>
          </a:prstGeom>
          <a:noFill/>
          <a:ln w="50800">
            <a:solidFill>
              <a:srgbClr val="FC0128"/>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5847" name="Rectangle 8"/>
          <p:cNvSpPr>
            <a:spLocks noChangeArrowheads="1"/>
          </p:cNvSpPr>
          <p:nvPr/>
        </p:nvSpPr>
        <p:spPr bwMode="auto">
          <a:xfrm>
            <a:off x="1981201" y="4468813"/>
            <a:ext cx="5303838" cy="459100"/>
          </a:xfrm>
          <a:prstGeom prst="rect">
            <a:avLst/>
          </a:prstGeom>
          <a:solidFill>
            <a:srgbClr val="FCFEB9"/>
          </a:solidFill>
          <a:ln w="57150" cmpd="thinThick">
            <a:solidFill>
              <a:srgbClr val="FC0128"/>
            </a:solidFill>
            <a:miter lim="800000"/>
            <a:headEnd/>
            <a:tailEnd/>
          </a:ln>
        </p:spPr>
        <p:txBody>
          <a:bodyPr wrap="square" lIns="90488" tIns="44450" rIns="90488" bIns="44450">
            <a:spAutoFit/>
          </a:bodyPr>
          <a:lstStyle/>
          <a:p>
            <a:pPr algn="ctr" eaLnBrk="1" hangingPunct="1">
              <a:spcBef>
                <a:spcPct val="50000"/>
              </a:spcBef>
            </a:pPr>
            <a:r>
              <a:rPr lang="en-US" sz="2400" b="1">
                <a:solidFill>
                  <a:srgbClr val="FC0128"/>
                </a:solidFill>
              </a:rPr>
              <a:t>$12,000 – $23,500 = $(11,500)</a:t>
            </a:r>
          </a:p>
        </p:txBody>
      </p:sp>
      <p:sp>
        <p:nvSpPr>
          <p:cNvPr id="9" name="TextBox 8">
            <a:extLst>
              <a:ext uri="{FF2B5EF4-FFF2-40B4-BE49-F238E27FC236}">
                <a16:creationId xmlns:a16="http://schemas.microsoft.com/office/drawing/2014/main" id="{B8481C15-5B11-407C-991F-3C37204CBC44}"/>
              </a:ext>
            </a:extLst>
          </p:cNvPr>
          <p:cNvSpPr txBox="1"/>
          <p:nvPr/>
        </p:nvSpPr>
        <p:spPr>
          <a:xfrm>
            <a:off x="8393084" y="152400"/>
            <a:ext cx="762000" cy="253916"/>
          </a:xfrm>
          <a:prstGeom prst="rect">
            <a:avLst/>
          </a:prstGeom>
          <a:noFill/>
        </p:spPr>
        <p:txBody>
          <a:bodyPr wrap="square" rtlCol="0">
            <a:spAutoFit/>
          </a:bodyPr>
          <a:lstStyle/>
          <a:p>
            <a:r>
              <a:rPr lang="en-US" sz="1050"/>
              <a:t>16-11</a:t>
            </a:r>
          </a:p>
        </p:txBody>
      </p:sp>
      <p:pic>
        <p:nvPicPr>
          <p:cNvPr id="10" name="Picture 3">
            <a:extLst>
              <a:ext uri="{FF2B5EF4-FFF2-40B4-BE49-F238E27FC236}">
                <a16:creationId xmlns:a16="http://schemas.microsoft.com/office/drawing/2014/main" id="{8798D5DC-92D3-4FBD-B8B0-76E07EF246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a:extLst>
              <a:ext uri="{FF2B5EF4-FFF2-40B4-BE49-F238E27FC236}">
                <a16:creationId xmlns:a16="http://schemas.microsoft.com/office/drawing/2014/main" id="{880D7F8F-4854-75AB-51FD-4BF324429256}"/>
              </a:ext>
            </a:extLst>
          </p:cNvPr>
          <p:cNvSpPr>
            <a:spLocks noGrp="1" noChangeArrowheads="1"/>
          </p:cNvSpPr>
          <p:nvPr>
            <p:ph type="title"/>
          </p:nvPr>
        </p:nvSpPr>
        <p:spPr>
          <a:xfrm>
            <a:off x="228600" y="406316"/>
            <a:ext cx="8686800" cy="482685"/>
          </a:xfrm>
          <a:ln>
            <a:solidFill>
              <a:srgbClr val="003300"/>
            </a:solidFill>
          </a:ln>
        </p:spPr>
        <p:txBody>
          <a:bodyPr wrap="square" numCol="1" anchorCtr="0" compatLnSpc="1">
            <a:prstTxWarp prst="textNoShape">
              <a:avLst/>
            </a:prstTxWarp>
            <a:normAutofit/>
          </a:bodyPr>
          <a:lstStyle/>
          <a:p>
            <a:pPr algn="ctr"/>
            <a:r>
              <a:rPr lang="el-GR" sz="2800">
                <a:latin typeface="Calibri Light" charset="0"/>
                <a:ea typeface="ＭＳ Ｐゴシック" charset="0"/>
                <a:cs typeface="ＭＳ Ｐゴシック" charset="0"/>
              </a:rPr>
              <a:t>Οριζόντια Ανάλυση </a:t>
            </a:r>
            <a:r>
              <a:rPr lang="en-US" sz="2800" baseline="0">
                <a:latin typeface="Calibri Light" charset="0"/>
                <a:ea typeface="ＭＳ Ｐゴシック" charset="0"/>
                <a:cs typeface="ＭＳ Ｐゴシック" charset="0"/>
              </a:rPr>
              <a:t>–</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Μέρος</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5</a:t>
            </a:r>
            <a:endParaRPr lang="en-US" sz="2800">
              <a:latin typeface="Calibri Light" charset="0"/>
              <a:ea typeface="ＭＳ Ｐゴシック" charset="0"/>
              <a:cs typeface="ＭＳ Ｐゴシック" charset="0"/>
            </a:endParaRP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Object 2"/>
          <p:cNvGraphicFramePr>
            <a:graphicFrameLocks/>
          </p:cNvGraphicFramePr>
          <p:nvPr>
            <p:extLst>
              <p:ext uri="{D42A27DB-BD31-4B8C-83A1-F6EECF244321}">
                <p14:modId xmlns:p14="http://schemas.microsoft.com/office/powerpoint/2010/main" val="1579458397"/>
              </p:ext>
            </p:extLst>
          </p:nvPr>
        </p:nvGraphicFramePr>
        <p:xfrm>
          <a:off x="287337" y="1311275"/>
          <a:ext cx="8569325" cy="4235450"/>
        </p:xfrm>
        <a:graphic>
          <a:graphicData uri="http://schemas.openxmlformats.org/presentationml/2006/ole">
            <mc:AlternateContent xmlns:mc="http://schemas.openxmlformats.org/markup-compatibility/2006">
              <mc:Choice xmlns:v="urn:schemas-microsoft-com:vml" Requires="v">
                <p:oleObj name="Worksheet" r:id="rId3" imgW="6045200" imgH="3225800" progId="Excel.Sheet.8">
                  <p:embed/>
                </p:oleObj>
              </mc:Choice>
              <mc:Fallback>
                <p:oleObj name="Worksheet" r:id="rId3" imgW="6045200" imgH="3225800" progId="Excel.Sheet.8">
                  <p:embed/>
                  <p:pic>
                    <p:nvPicPr>
                      <p:cNvPr id="37889" name="Object 2"/>
                      <p:cNvPicPr>
                        <a:picLocks noChangeArrowheads="1"/>
                      </p:cNvPicPr>
                      <p:nvPr/>
                    </p:nvPicPr>
                    <p:blipFill>
                      <a:blip r:embed="rId4"/>
                      <a:srcRect/>
                      <a:stretch>
                        <a:fillRect/>
                      </a:stretch>
                    </p:blipFill>
                    <p:spPr bwMode="auto">
                      <a:xfrm>
                        <a:off x="287337" y="1311275"/>
                        <a:ext cx="8569325" cy="4235450"/>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TextBox 3">
            <a:extLst>
              <a:ext uri="{FF2B5EF4-FFF2-40B4-BE49-F238E27FC236}">
                <a16:creationId xmlns:a16="http://schemas.microsoft.com/office/drawing/2014/main" id="{67CC5A4E-9D41-4D1C-B7C8-93A5B4449194}"/>
              </a:ext>
            </a:extLst>
          </p:cNvPr>
          <p:cNvSpPr txBox="1"/>
          <p:nvPr/>
        </p:nvSpPr>
        <p:spPr>
          <a:xfrm>
            <a:off x="8393084" y="152400"/>
            <a:ext cx="762000" cy="253916"/>
          </a:xfrm>
          <a:prstGeom prst="rect">
            <a:avLst/>
          </a:prstGeom>
          <a:noFill/>
        </p:spPr>
        <p:txBody>
          <a:bodyPr wrap="square" rtlCol="0">
            <a:spAutoFit/>
          </a:bodyPr>
          <a:lstStyle/>
          <a:p>
            <a:r>
              <a:rPr lang="en-US" sz="1050"/>
              <a:t>16-12</a:t>
            </a:r>
          </a:p>
        </p:txBody>
      </p:sp>
      <p:pic>
        <p:nvPicPr>
          <p:cNvPr id="5" name="Picture 3">
            <a:extLst>
              <a:ext uri="{FF2B5EF4-FFF2-40B4-BE49-F238E27FC236}">
                <a16:creationId xmlns:a16="http://schemas.microsoft.com/office/drawing/2014/main" id="{37FB6238-9C7E-42ED-B0A9-DC2E1A1DE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8" y="6273421"/>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a:extLst>
              <a:ext uri="{FF2B5EF4-FFF2-40B4-BE49-F238E27FC236}">
                <a16:creationId xmlns:a16="http://schemas.microsoft.com/office/drawing/2014/main" id="{FA4A0E78-386E-E0D1-C23C-215CDB732921}"/>
              </a:ext>
            </a:extLst>
          </p:cNvPr>
          <p:cNvSpPr>
            <a:spLocks noGrp="1" noChangeArrowheads="1"/>
          </p:cNvSpPr>
          <p:nvPr>
            <p:ph type="title"/>
          </p:nvPr>
        </p:nvSpPr>
        <p:spPr>
          <a:xfrm>
            <a:off x="228600" y="406316"/>
            <a:ext cx="8686800" cy="482685"/>
          </a:xfrm>
          <a:ln>
            <a:solidFill>
              <a:srgbClr val="003300"/>
            </a:solidFill>
          </a:ln>
        </p:spPr>
        <p:txBody>
          <a:bodyPr wrap="square" numCol="1" anchorCtr="0" compatLnSpc="1">
            <a:prstTxWarp prst="textNoShape">
              <a:avLst/>
            </a:prstTxWarp>
            <a:normAutofit/>
          </a:bodyPr>
          <a:lstStyle/>
          <a:p>
            <a:pPr algn="ctr"/>
            <a:r>
              <a:rPr lang="el-GR" sz="2800">
                <a:latin typeface="Calibri Light" charset="0"/>
                <a:ea typeface="ＭＳ Ｐゴシック" charset="0"/>
                <a:cs typeface="ＭＳ Ｐゴシック" charset="0"/>
              </a:rPr>
              <a:t>Οριζόντια Ανάλυση </a:t>
            </a:r>
            <a:r>
              <a:rPr lang="en-US" sz="2800" baseline="0">
                <a:latin typeface="Calibri Light" charset="0"/>
                <a:ea typeface="ＭＳ Ｐゴシック" charset="0"/>
                <a:cs typeface="ＭＳ Ｐゴシック" charset="0"/>
              </a:rPr>
              <a:t>–</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Μέρος</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6</a:t>
            </a:r>
            <a:endParaRPr lang="en-US" sz="2800">
              <a:latin typeface="Calibri Light" charset="0"/>
              <a:ea typeface="ＭＳ Ｐゴシック" charset="0"/>
              <a:cs typeface="ＭＳ Ｐゴシック" charset="0"/>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ChangeArrowheads="1"/>
          </p:cNvSpPr>
          <p:nvPr/>
        </p:nvSpPr>
        <p:spPr bwMode="auto">
          <a:xfrm>
            <a:off x="2057400" y="1981200"/>
            <a:ext cx="4953000" cy="3536866"/>
          </a:xfrm>
          <a:prstGeom prst="rect">
            <a:avLst/>
          </a:prstGeom>
          <a:solidFill>
            <a:schemeClr val="accent2">
              <a:lumMod val="75000"/>
            </a:schemeClr>
          </a:solidFill>
          <a:ln>
            <a:noFill/>
          </a:ln>
        </p:spPr>
        <p:txBody>
          <a:bodyPr lIns="90488" tIns="44450" rIns="90488" bIns="44450">
            <a:spAutoFit/>
          </a:bodyPr>
          <a:lstStyle/>
          <a:p>
            <a:pPr algn="ctr" eaLnBrk="1" hangingPunct="1">
              <a:spcBef>
                <a:spcPct val="50000"/>
              </a:spcBef>
            </a:pPr>
            <a:r>
              <a:rPr lang="el-GR" sz="3200">
                <a:solidFill>
                  <a:schemeClr val="bg1"/>
                </a:solidFill>
                <a:latin typeface="Calibri" charset="0"/>
              </a:rPr>
              <a:t>Θα μπορούσαμε να το κάνουμε αυτό για τις υποχρεώσεις και τα ίδια κεφάλαια, αλλά τώρα ας δούμε τους λογαριασμούς της κατάστασης αποτελεσμάτων.</a:t>
            </a:r>
            <a:endParaRPr lang="en-US" sz="3200">
              <a:solidFill>
                <a:schemeClr val="bg1"/>
              </a:solidFill>
              <a:latin typeface="Calibri" charset="0"/>
            </a:endParaRPr>
          </a:p>
        </p:txBody>
      </p:sp>
      <p:sp>
        <p:nvSpPr>
          <p:cNvPr id="4" name="TextBox 3">
            <a:extLst>
              <a:ext uri="{FF2B5EF4-FFF2-40B4-BE49-F238E27FC236}">
                <a16:creationId xmlns:a16="http://schemas.microsoft.com/office/drawing/2014/main" id="{9EF72C1C-3B5E-4C3D-8D4B-FC751433AD89}"/>
              </a:ext>
            </a:extLst>
          </p:cNvPr>
          <p:cNvSpPr txBox="1"/>
          <p:nvPr/>
        </p:nvSpPr>
        <p:spPr>
          <a:xfrm>
            <a:off x="8393084" y="152400"/>
            <a:ext cx="762000" cy="253916"/>
          </a:xfrm>
          <a:prstGeom prst="rect">
            <a:avLst/>
          </a:prstGeom>
          <a:noFill/>
        </p:spPr>
        <p:txBody>
          <a:bodyPr wrap="square" rtlCol="0">
            <a:spAutoFit/>
          </a:bodyPr>
          <a:lstStyle/>
          <a:p>
            <a:r>
              <a:rPr lang="en-US" sz="1050"/>
              <a:t>16-13</a:t>
            </a:r>
          </a:p>
        </p:txBody>
      </p:sp>
      <p:pic>
        <p:nvPicPr>
          <p:cNvPr id="5" name="Picture 3">
            <a:extLst>
              <a:ext uri="{FF2B5EF4-FFF2-40B4-BE49-F238E27FC236}">
                <a16:creationId xmlns:a16="http://schemas.microsoft.com/office/drawing/2014/main" id="{3D5190D8-6B3B-4105-AE88-86483A38C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a:extLst>
              <a:ext uri="{FF2B5EF4-FFF2-40B4-BE49-F238E27FC236}">
                <a16:creationId xmlns:a16="http://schemas.microsoft.com/office/drawing/2014/main" id="{266BC2D9-4CD4-EC35-2684-EFC268E6BA39}"/>
              </a:ext>
            </a:extLst>
          </p:cNvPr>
          <p:cNvSpPr>
            <a:spLocks noGrp="1" noChangeArrowheads="1"/>
          </p:cNvSpPr>
          <p:nvPr>
            <p:ph type="title"/>
          </p:nvPr>
        </p:nvSpPr>
        <p:spPr>
          <a:xfrm>
            <a:off x="228600" y="406316"/>
            <a:ext cx="8686800" cy="482685"/>
          </a:xfrm>
          <a:ln>
            <a:solidFill>
              <a:srgbClr val="003300"/>
            </a:solidFill>
          </a:ln>
        </p:spPr>
        <p:txBody>
          <a:bodyPr wrap="square" numCol="1" anchorCtr="0" compatLnSpc="1">
            <a:prstTxWarp prst="textNoShape">
              <a:avLst/>
            </a:prstTxWarp>
            <a:normAutofit/>
          </a:bodyPr>
          <a:lstStyle/>
          <a:p>
            <a:pPr algn="ctr"/>
            <a:r>
              <a:rPr lang="el-GR" sz="2800">
                <a:latin typeface="Calibri Light" charset="0"/>
                <a:ea typeface="ＭＳ Ｐゴシック" charset="0"/>
                <a:cs typeface="ＭＳ Ｐゴシック" charset="0"/>
              </a:rPr>
              <a:t>Οριζόντια Ανάλυση </a:t>
            </a:r>
            <a:r>
              <a:rPr lang="en-US" sz="2800" baseline="0">
                <a:latin typeface="Calibri Light" charset="0"/>
                <a:ea typeface="ＭＳ Ｐゴシック" charset="0"/>
                <a:cs typeface="ＭＳ Ｐゴシック" charset="0"/>
              </a:rPr>
              <a:t>–</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Μέρος 7</a:t>
            </a:r>
            <a:endParaRPr lang="en-US" sz="2800">
              <a:latin typeface="Calibri Light" charset="0"/>
              <a:ea typeface="ＭＳ Ｐゴシック" charset="0"/>
              <a:cs typeface="ＭＳ Ｐゴシック" charset="0"/>
            </a:endParaRP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p:cNvGraphicFramePr>
          <p:nvPr>
            <p:extLst>
              <p:ext uri="{D42A27DB-BD31-4B8C-83A1-F6EECF244321}">
                <p14:modId xmlns:p14="http://schemas.microsoft.com/office/powerpoint/2010/main" val="1248549174"/>
              </p:ext>
            </p:extLst>
          </p:nvPr>
        </p:nvGraphicFramePr>
        <p:xfrm>
          <a:off x="457200" y="1143000"/>
          <a:ext cx="8305800" cy="4800600"/>
        </p:xfrm>
        <a:graphic>
          <a:graphicData uri="http://schemas.openxmlformats.org/presentationml/2006/ole">
            <mc:AlternateContent xmlns:mc="http://schemas.openxmlformats.org/markup-compatibility/2006">
              <mc:Choice xmlns:v="urn:schemas-microsoft-com:vml" Requires="v">
                <p:oleObj name="Worksheet" r:id="rId3" imgW="4483100" imgH="3009900" progId="Excel.Sheet.8">
                  <p:embed/>
                </p:oleObj>
              </mc:Choice>
              <mc:Fallback>
                <p:oleObj name="Worksheet" r:id="rId3" imgW="4483100" imgH="3009900" progId="Excel.Sheet.8">
                  <p:embed/>
                  <p:pic>
                    <p:nvPicPr>
                      <p:cNvPr id="41986"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8305800" cy="4800600"/>
                      </a:xfrm>
                      <a:prstGeom prst="rect">
                        <a:avLst/>
                      </a:prstGeom>
                      <a:solidFill>
                        <a:schemeClr val="bg1"/>
                      </a:solid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B0D7A082-B123-4533-A9BE-A247E5A81028}"/>
              </a:ext>
            </a:extLst>
          </p:cNvPr>
          <p:cNvSpPr txBox="1"/>
          <p:nvPr/>
        </p:nvSpPr>
        <p:spPr>
          <a:xfrm>
            <a:off x="8393084" y="152400"/>
            <a:ext cx="762000" cy="253916"/>
          </a:xfrm>
          <a:prstGeom prst="rect">
            <a:avLst/>
          </a:prstGeom>
          <a:noFill/>
        </p:spPr>
        <p:txBody>
          <a:bodyPr wrap="square" rtlCol="0">
            <a:spAutoFit/>
          </a:bodyPr>
          <a:lstStyle/>
          <a:p>
            <a:r>
              <a:rPr lang="en-US" sz="1050"/>
              <a:t>16-14</a:t>
            </a:r>
          </a:p>
        </p:txBody>
      </p:sp>
      <p:pic>
        <p:nvPicPr>
          <p:cNvPr id="6" name="Picture 3">
            <a:extLst>
              <a:ext uri="{FF2B5EF4-FFF2-40B4-BE49-F238E27FC236}">
                <a16:creationId xmlns:a16="http://schemas.microsoft.com/office/drawing/2014/main" id="{8A8056B5-DA65-4DFC-BA39-6CF351C441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a:extLst>
              <a:ext uri="{FF2B5EF4-FFF2-40B4-BE49-F238E27FC236}">
                <a16:creationId xmlns:a16="http://schemas.microsoft.com/office/drawing/2014/main" id="{F3966380-4AE3-36BF-4B55-A671F04E7E52}"/>
              </a:ext>
            </a:extLst>
          </p:cNvPr>
          <p:cNvSpPr>
            <a:spLocks noGrp="1" noChangeArrowheads="1"/>
          </p:cNvSpPr>
          <p:nvPr>
            <p:ph type="title"/>
          </p:nvPr>
        </p:nvSpPr>
        <p:spPr>
          <a:xfrm>
            <a:off x="228600" y="406316"/>
            <a:ext cx="8686800" cy="482685"/>
          </a:xfrm>
          <a:ln>
            <a:solidFill>
              <a:srgbClr val="003300"/>
            </a:solidFill>
          </a:ln>
        </p:spPr>
        <p:txBody>
          <a:bodyPr wrap="square" numCol="1" anchorCtr="0" compatLnSpc="1">
            <a:prstTxWarp prst="textNoShape">
              <a:avLst/>
            </a:prstTxWarp>
            <a:normAutofit/>
          </a:bodyPr>
          <a:lstStyle/>
          <a:p>
            <a:pPr algn="ctr"/>
            <a:r>
              <a:rPr lang="el-GR" sz="2800">
                <a:latin typeface="Calibri Light" charset="0"/>
                <a:ea typeface="ＭＳ Ｐゴシック" charset="0"/>
                <a:cs typeface="ＭＳ Ｐゴシック" charset="0"/>
              </a:rPr>
              <a:t>Οριζόντια Ανάλυση </a:t>
            </a:r>
            <a:r>
              <a:rPr lang="en-US" sz="2800" baseline="0">
                <a:latin typeface="Calibri Light" charset="0"/>
                <a:ea typeface="ＭＳ Ｐゴシック" charset="0"/>
                <a:cs typeface="ＭＳ Ｐゴシック" charset="0"/>
              </a:rPr>
              <a:t>–</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Μέρος 8</a:t>
            </a:r>
            <a:endParaRPr lang="en-US" sz="2800">
              <a:latin typeface="Calibri Light"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C1ACDA5F-E632-EE13-358B-D533E38BBCB8}"/>
              </a:ext>
            </a:extLst>
          </p:cNvPr>
          <p:cNvSpPr txBox="1"/>
          <p:nvPr/>
        </p:nvSpPr>
        <p:spPr>
          <a:xfrm>
            <a:off x="6400800" y="3048000"/>
            <a:ext cx="2362200" cy="2819400"/>
          </a:xfrm>
          <a:prstGeom prst="rect">
            <a:avLst/>
          </a:prstGeom>
          <a:solidFill>
            <a:schemeClr val="bg1"/>
          </a:solidFill>
        </p:spPr>
        <p:txBody>
          <a:bodyPr wrap="square" rtlCol="0">
            <a:spAutoFit/>
          </a:bodyPr>
          <a:lstStyle/>
          <a:p>
            <a:endParaRPr lang="el-GR"/>
          </a:p>
        </p:txBody>
      </p:sp>
    </p:spTree>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p:cNvGraphicFramePr>
          <p:nvPr>
            <p:extLst>
              <p:ext uri="{D42A27DB-BD31-4B8C-83A1-F6EECF244321}">
                <p14:modId xmlns:p14="http://schemas.microsoft.com/office/powerpoint/2010/main" val="1999648043"/>
              </p:ext>
            </p:extLst>
          </p:nvPr>
        </p:nvGraphicFramePr>
        <p:xfrm>
          <a:off x="457200" y="1143000"/>
          <a:ext cx="8305800" cy="4800600"/>
        </p:xfrm>
        <a:graphic>
          <a:graphicData uri="http://schemas.openxmlformats.org/presentationml/2006/ole">
            <mc:AlternateContent xmlns:mc="http://schemas.openxmlformats.org/markup-compatibility/2006">
              <mc:Choice xmlns:v="urn:schemas-microsoft-com:vml" Requires="v">
                <p:oleObj name="Worksheet" r:id="rId3" imgW="4483100" imgH="3009900" progId="Excel.Sheet.8">
                  <p:embed/>
                </p:oleObj>
              </mc:Choice>
              <mc:Fallback>
                <p:oleObj name="Worksheet" r:id="rId3" imgW="4483100" imgH="3009900" progId="Excel.Sheet.8">
                  <p:embed/>
                  <p:pic>
                    <p:nvPicPr>
                      <p:cNvPr id="44034"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8305800" cy="4800600"/>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TextBox 3">
            <a:extLst>
              <a:ext uri="{FF2B5EF4-FFF2-40B4-BE49-F238E27FC236}">
                <a16:creationId xmlns:a16="http://schemas.microsoft.com/office/drawing/2014/main" id="{13338B42-1546-47B8-B26C-65D1D7480840}"/>
              </a:ext>
            </a:extLst>
          </p:cNvPr>
          <p:cNvSpPr txBox="1"/>
          <p:nvPr/>
        </p:nvSpPr>
        <p:spPr>
          <a:xfrm>
            <a:off x="8393084" y="152400"/>
            <a:ext cx="762000" cy="253916"/>
          </a:xfrm>
          <a:prstGeom prst="rect">
            <a:avLst/>
          </a:prstGeom>
          <a:noFill/>
        </p:spPr>
        <p:txBody>
          <a:bodyPr wrap="square" rtlCol="0">
            <a:spAutoFit/>
          </a:bodyPr>
          <a:lstStyle/>
          <a:p>
            <a:r>
              <a:rPr lang="en-US" sz="1050"/>
              <a:t>16-15</a:t>
            </a:r>
          </a:p>
        </p:txBody>
      </p:sp>
      <p:pic>
        <p:nvPicPr>
          <p:cNvPr id="5" name="Picture 3">
            <a:extLst>
              <a:ext uri="{FF2B5EF4-FFF2-40B4-BE49-F238E27FC236}">
                <a16:creationId xmlns:a16="http://schemas.microsoft.com/office/drawing/2014/main" id="{0A7B5859-CE22-45EF-B74D-492690DD6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a:extLst>
              <a:ext uri="{FF2B5EF4-FFF2-40B4-BE49-F238E27FC236}">
                <a16:creationId xmlns:a16="http://schemas.microsoft.com/office/drawing/2014/main" id="{01920455-C691-2399-BA6D-6CC0FE001882}"/>
              </a:ext>
            </a:extLst>
          </p:cNvPr>
          <p:cNvSpPr>
            <a:spLocks noGrp="1" noChangeArrowheads="1"/>
          </p:cNvSpPr>
          <p:nvPr>
            <p:ph type="title"/>
          </p:nvPr>
        </p:nvSpPr>
        <p:spPr>
          <a:xfrm>
            <a:off x="228600" y="406316"/>
            <a:ext cx="8686800" cy="482685"/>
          </a:xfrm>
          <a:ln>
            <a:solidFill>
              <a:srgbClr val="003300"/>
            </a:solidFill>
          </a:ln>
        </p:spPr>
        <p:txBody>
          <a:bodyPr wrap="square" numCol="1" anchorCtr="0" compatLnSpc="1">
            <a:prstTxWarp prst="textNoShape">
              <a:avLst/>
            </a:prstTxWarp>
            <a:normAutofit/>
          </a:bodyPr>
          <a:lstStyle/>
          <a:p>
            <a:pPr algn="ctr"/>
            <a:r>
              <a:rPr lang="el-GR" sz="2800">
                <a:latin typeface="Calibri Light" charset="0"/>
                <a:ea typeface="ＭＳ Ｐゴシック" charset="0"/>
                <a:cs typeface="ＭＳ Ｐゴシック" charset="0"/>
              </a:rPr>
              <a:t>Οριζόντια Ανάλυση </a:t>
            </a:r>
            <a:r>
              <a:rPr lang="en-US" sz="2800" baseline="0">
                <a:latin typeface="Calibri Light" charset="0"/>
                <a:ea typeface="ＭＳ Ｐゴシック" charset="0"/>
                <a:cs typeface="ＭＳ Ｐゴシック" charset="0"/>
              </a:rPr>
              <a:t>–</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Μέρος 9</a:t>
            </a:r>
            <a:endParaRPr lang="en-US" sz="2800">
              <a:latin typeface="Calibri Light" charset="0"/>
              <a:ea typeface="ＭＳ Ｐゴシック" charset="0"/>
              <a:cs typeface="ＭＳ Ｐゴシック" charset="0"/>
            </a:endParaRPr>
          </a:p>
        </p:txBody>
      </p:sp>
    </p:spTree>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1" name="Object 2"/>
          <p:cNvGraphicFramePr>
            <a:graphicFrameLocks/>
          </p:cNvGraphicFramePr>
          <p:nvPr/>
        </p:nvGraphicFramePr>
        <p:xfrm>
          <a:off x="838200" y="1371600"/>
          <a:ext cx="7353300" cy="4800600"/>
        </p:xfrm>
        <a:graphic>
          <a:graphicData uri="http://schemas.openxmlformats.org/presentationml/2006/ole">
            <mc:AlternateContent xmlns:mc="http://schemas.openxmlformats.org/markup-compatibility/2006">
              <mc:Choice xmlns:v="urn:schemas-microsoft-com:vml" Requires="v">
                <p:oleObj name="Worksheet" r:id="rId3" imgW="4483100" imgH="3009900" progId="Excel.Sheet.8">
                  <p:embed/>
                </p:oleObj>
              </mc:Choice>
              <mc:Fallback>
                <p:oleObj name="Worksheet" r:id="rId3" imgW="4483100" imgH="3009900" progId="Excel.Sheet.8">
                  <p:embed/>
                  <p:pic>
                    <p:nvPicPr>
                      <p:cNvPr id="46081"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7353300" cy="4800600"/>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6083" name="Rectangle 4"/>
          <p:cNvSpPr>
            <a:spLocks noChangeArrowheads="1"/>
          </p:cNvSpPr>
          <p:nvPr/>
        </p:nvSpPr>
        <p:spPr bwMode="auto">
          <a:xfrm>
            <a:off x="1468438" y="4468813"/>
            <a:ext cx="5064125" cy="876300"/>
          </a:xfrm>
          <a:prstGeom prst="rect">
            <a:avLst/>
          </a:prstGeom>
          <a:solidFill>
            <a:srgbClr val="FCFEB9"/>
          </a:solidFill>
          <a:ln w="57150" cmpd="thinThick">
            <a:solidFill>
              <a:srgbClr val="004E47"/>
            </a:solidFill>
            <a:miter lim="800000"/>
            <a:headEnd/>
            <a:tailEnd/>
          </a:ln>
        </p:spPr>
        <p:txBody>
          <a:bodyPr lIns="90488" tIns="44450" rIns="90488" bIns="44450">
            <a:spAutoFit/>
          </a:bodyPr>
          <a:lstStyle/>
          <a:p>
            <a:pPr algn="ctr" eaLnBrk="1" hangingPunct="1"/>
            <a:r>
              <a:rPr lang="en-US" sz="2400" b="1">
                <a:solidFill>
                  <a:srgbClr val="004E47"/>
                </a:solidFill>
              </a:rPr>
              <a:t>Sales increased by 8.3%, yet </a:t>
            </a:r>
          </a:p>
          <a:p>
            <a:pPr algn="ctr" eaLnBrk="1" hangingPunct="1"/>
            <a:r>
              <a:rPr lang="en-US" sz="2400" b="1">
                <a:solidFill>
                  <a:srgbClr val="004E47"/>
                </a:solidFill>
              </a:rPr>
              <a:t>net income decreased by 21.9%.</a:t>
            </a:r>
          </a:p>
        </p:txBody>
      </p:sp>
      <p:sp>
        <p:nvSpPr>
          <p:cNvPr id="2" name="Rectangle 1"/>
          <p:cNvSpPr/>
          <p:nvPr/>
        </p:nvSpPr>
        <p:spPr>
          <a:xfrm>
            <a:off x="7239000" y="3200400"/>
            <a:ext cx="9525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Calibri" charset="0"/>
              <a:ea typeface="MS PGothic" charset="0"/>
              <a:cs typeface="MS PGothic" charset="0"/>
            </a:endParaRPr>
          </a:p>
        </p:txBody>
      </p:sp>
      <p:sp>
        <p:nvSpPr>
          <p:cNvPr id="8" name="Rectangle 7"/>
          <p:cNvSpPr/>
          <p:nvPr/>
        </p:nvSpPr>
        <p:spPr>
          <a:xfrm>
            <a:off x="7239000" y="5715000"/>
            <a:ext cx="9525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Calibri" charset="0"/>
              <a:ea typeface="MS PGothic" charset="0"/>
              <a:cs typeface="MS PGothic" charset="0"/>
            </a:endParaRPr>
          </a:p>
        </p:txBody>
      </p:sp>
      <p:sp>
        <p:nvSpPr>
          <p:cNvPr id="7" name="TextBox 6">
            <a:extLst>
              <a:ext uri="{FF2B5EF4-FFF2-40B4-BE49-F238E27FC236}">
                <a16:creationId xmlns:a16="http://schemas.microsoft.com/office/drawing/2014/main" id="{B815D439-CBB5-460E-806D-FE1DA92871E0}"/>
              </a:ext>
            </a:extLst>
          </p:cNvPr>
          <p:cNvSpPr txBox="1"/>
          <p:nvPr/>
        </p:nvSpPr>
        <p:spPr>
          <a:xfrm>
            <a:off x="8393084" y="152400"/>
            <a:ext cx="762000" cy="253916"/>
          </a:xfrm>
          <a:prstGeom prst="rect">
            <a:avLst/>
          </a:prstGeom>
          <a:noFill/>
        </p:spPr>
        <p:txBody>
          <a:bodyPr wrap="square" rtlCol="0">
            <a:spAutoFit/>
          </a:bodyPr>
          <a:lstStyle/>
          <a:p>
            <a:r>
              <a:rPr lang="en-US" sz="1050"/>
              <a:t>16-16</a:t>
            </a:r>
          </a:p>
        </p:txBody>
      </p:sp>
      <p:pic>
        <p:nvPicPr>
          <p:cNvPr id="9" name="Picture 3">
            <a:extLst>
              <a:ext uri="{FF2B5EF4-FFF2-40B4-BE49-F238E27FC236}">
                <a16:creationId xmlns:a16="http://schemas.microsoft.com/office/drawing/2014/main" id="{53A5062D-EA5C-4C51-8FA7-34802B7D9B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a:extLst>
              <a:ext uri="{FF2B5EF4-FFF2-40B4-BE49-F238E27FC236}">
                <a16:creationId xmlns:a16="http://schemas.microsoft.com/office/drawing/2014/main" id="{500E63F5-FA95-6B50-1590-46BF3C06EC06}"/>
              </a:ext>
            </a:extLst>
          </p:cNvPr>
          <p:cNvSpPr>
            <a:spLocks noGrp="1" noChangeArrowheads="1"/>
          </p:cNvSpPr>
          <p:nvPr>
            <p:ph type="title"/>
          </p:nvPr>
        </p:nvSpPr>
        <p:spPr>
          <a:xfrm>
            <a:off x="228600" y="406316"/>
            <a:ext cx="8686800" cy="482685"/>
          </a:xfrm>
          <a:ln>
            <a:solidFill>
              <a:srgbClr val="003300"/>
            </a:solidFill>
          </a:ln>
        </p:spPr>
        <p:txBody>
          <a:bodyPr wrap="square" numCol="1" anchorCtr="0" compatLnSpc="1">
            <a:prstTxWarp prst="textNoShape">
              <a:avLst/>
            </a:prstTxWarp>
            <a:normAutofit/>
          </a:bodyPr>
          <a:lstStyle/>
          <a:p>
            <a:pPr algn="ctr"/>
            <a:r>
              <a:rPr lang="el-GR" sz="2800">
                <a:latin typeface="Calibri Light" charset="0"/>
                <a:ea typeface="ＭＳ Ｐゴシック" charset="0"/>
                <a:cs typeface="ＭＳ Ｐゴシック" charset="0"/>
              </a:rPr>
              <a:t>Οριζόντια Ανάλυση </a:t>
            </a:r>
            <a:r>
              <a:rPr lang="en-US" sz="2800" baseline="0">
                <a:latin typeface="Calibri Light" charset="0"/>
                <a:ea typeface="ＭＳ Ｐゴシック" charset="0"/>
                <a:cs typeface="ＭＳ Ｐゴシック" charset="0"/>
              </a:rPr>
              <a:t>–</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Μέρος 10</a:t>
            </a:r>
            <a:endParaRPr lang="en-US" sz="2800">
              <a:latin typeface="Calibri Light" charset="0"/>
              <a:ea typeface="ＭＳ Ｐゴシック" charset="0"/>
              <a:cs typeface="ＭＳ Ｐゴシック" charset="0"/>
            </a:endParaRPr>
          </a:p>
        </p:txBody>
      </p:sp>
    </p:spTree>
  </p:cSld>
  <p:clrMapOvr>
    <a:masterClrMapping/>
  </p:clrMapOvr>
  <p:transition>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p:cNvGraphicFramePr>
            <a:graphicFrameLocks/>
          </p:cNvGraphicFramePr>
          <p:nvPr/>
        </p:nvGraphicFramePr>
        <p:xfrm>
          <a:off x="838200" y="1371600"/>
          <a:ext cx="7353300" cy="4800600"/>
        </p:xfrm>
        <a:graphic>
          <a:graphicData uri="http://schemas.openxmlformats.org/presentationml/2006/ole">
            <mc:AlternateContent xmlns:mc="http://schemas.openxmlformats.org/markup-compatibility/2006">
              <mc:Choice xmlns:v="urn:schemas-microsoft-com:vml" Requires="v">
                <p:oleObj name="Worksheet" r:id="rId3" imgW="4483100" imgH="3009900" progId="Excel.Sheet.8">
                  <p:embed/>
                </p:oleObj>
              </mc:Choice>
              <mc:Fallback>
                <p:oleObj name="Worksheet" r:id="rId3" imgW="4483100" imgH="3009900" progId="Excel.Sheet.8">
                  <p:embed/>
                  <p:pic>
                    <p:nvPicPr>
                      <p:cNvPr id="4813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7353300" cy="4800600"/>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8131" name="Rectangle 4"/>
          <p:cNvSpPr>
            <a:spLocks noChangeArrowheads="1"/>
          </p:cNvSpPr>
          <p:nvPr/>
        </p:nvSpPr>
        <p:spPr bwMode="auto">
          <a:xfrm>
            <a:off x="381000" y="1600200"/>
            <a:ext cx="6816725" cy="2819400"/>
          </a:xfrm>
          <a:prstGeom prst="rect">
            <a:avLst/>
          </a:prstGeom>
          <a:solidFill>
            <a:srgbClr val="FCFEB9"/>
          </a:solidFill>
          <a:ln w="57150" cmpd="thinThick">
            <a:solidFill>
              <a:srgbClr val="004E47"/>
            </a:solidFill>
            <a:miter lim="800000"/>
            <a:headEnd/>
            <a:tailEnd/>
          </a:ln>
        </p:spPr>
        <p:txBody>
          <a:bodyPr lIns="90488" tIns="44450" rIns="90488" bIns="44450" anchor="ctr" anchorCtr="0">
            <a:noAutofit/>
          </a:bodyPr>
          <a:lstStyle/>
          <a:p>
            <a:pPr algn="ctr" eaLnBrk="1" hangingPunct="1">
              <a:spcBef>
                <a:spcPct val="20000"/>
              </a:spcBef>
            </a:pPr>
            <a:r>
              <a:rPr lang="el-GR" sz="2400" b="1">
                <a:solidFill>
                  <a:srgbClr val="004E47"/>
                </a:solidFill>
              </a:rPr>
              <a:t>Υπήρξαν αυξήσεις τόσο στο κόστος πωληθέντων αγαθών (14,3%) όσο και στα λειτουργικά έξοδα (2,1%). Αυτά τα αυξημένα κόστη </a:t>
            </a:r>
            <a:r>
              <a:rPr lang="el-GR" sz="2400" b="1" err="1">
                <a:solidFill>
                  <a:srgbClr val="004E47"/>
                </a:solidFill>
              </a:rPr>
              <a:t>υπεραντιστάθμισαν</a:t>
            </a:r>
            <a:r>
              <a:rPr lang="el-GR" sz="2400" b="1">
                <a:solidFill>
                  <a:srgbClr val="004E47"/>
                </a:solidFill>
              </a:rPr>
              <a:t> την αύξηση των πωλήσεων, με αποτέλεσμα μια συνολική μείωση των καθαρών κερδών.</a:t>
            </a:r>
            <a:endParaRPr lang="en-US" sz="2400" b="1">
              <a:solidFill>
                <a:srgbClr val="004E47"/>
              </a:solidFill>
            </a:endParaRPr>
          </a:p>
        </p:txBody>
      </p:sp>
      <p:sp>
        <p:nvSpPr>
          <p:cNvPr id="7" name="Rectangle 6"/>
          <p:cNvSpPr/>
          <p:nvPr/>
        </p:nvSpPr>
        <p:spPr>
          <a:xfrm>
            <a:off x="7239000" y="3505200"/>
            <a:ext cx="9525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Calibri" charset="0"/>
              <a:ea typeface="MS PGothic" charset="0"/>
              <a:cs typeface="MS PGothic" charset="0"/>
            </a:endParaRPr>
          </a:p>
        </p:txBody>
      </p:sp>
      <p:sp>
        <p:nvSpPr>
          <p:cNvPr id="8" name="Rectangle 7"/>
          <p:cNvSpPr/>
          <p:nvPr/>
        </p:nvSpPr>
        <p:spPr>
          <a:xfrm>
            <a:off x="7239000" y="4114800"/>
            <a:ext cx="9525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Calibri" charset="0"/>
              <a:ea typeface="MS PGothic" charset="0"/>
              <a:cs typeface="MS PGothic" charset="0"/>
            </a:endParaRPr>
          </a:p>
        </p:txBody>
      </p:sp>
      <p:sp>
        <p:nvSpPr>
          <p:cNvPr id="9" name="Rectangle 8"/>
          <p:cNvSpPr/>
          <p:nvPr/>
        </p:nvSpPr>
        <p:spPr>
          <a:xfrm>
            <a:off x="7239000" y="5715000"/>
            <a:ext cx="9525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Calibri" charset="0"/>
              <a:ea typeface="MS PGothic" charset="0"/>
              <a:cs typeface="MS PGothic" charset="0"/>
            </a:endParaRPr>
          </a:p>
        </p:txBody>
      </p:sp>
      <p:sp>
        <p:nvSpPr>
          <p:cNvPr id="10" name="TextBox 9">
            <a:extLst>
              <a:ext uri="{FF2B5EF4-FFF2-40B4-BE49-F238E27FC236}">
                <a16:creationId xmlns:a16="http://schemas.microsoft.com/office/drawing/2014/main" id="{9BDC2B3D-9E83-44DE-8D55-F9536F26415F}"/>
              </a:ext>
            </a:extLst>
          </p:cNvPr>
          <p:cNvSpPr txBox="1"/>
          <p:nvPr/>
        </p:nvSpPr>
        <p:spPr>
          <a:xfrm>
            <a:off x="8393084" y="152400"/>
            <a:ext cx="762000" cy="253916"/>
          </a:xfrm>
          <a:prstGeom prst="rect">
            <a:avLst/>
          </a:prstGeom>
          <a:noFill/>
        </p:spPr>
        <p:txBody>
          <a:bodyPr wrap="square" rtlCol="0">
            <a:spAutoFit/>
          </a:bodyPr>
          <a:lstStyle/>
          <a:p>
            <a:r>
              <a:rPr lang="en-US" sz="1050"/>
              <a:t>16-17</a:t>
            </a:r>
          </a:p>
        </p:txBody>
      </p:sp>
      <p:pic>
        <p:nvPicPr>
          <p:cNvPr id="11" name="Picture 3">
            <a:extLst>
              <a:ext uri="{FF2B5EF4-FFF2-40B4-BE49-F238E27FC236}">
                <a16:creationId xmlns:a16="http://schemas.microsoft.com/office/drawing/2014/main" id="{EFEA0592-16D8-4F96-B88C-E986F22932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39368280-10B6-9A94-7703-BF287812A212}"/>
              </a:ext>
            </a:extLst>
          </p:cNvPr>
          <p:cNvSpPr>
            <a:spLocks noGrp="1" noChangeArrowheads="1"/>
          </p:cNvSpPr>
          <p:nvPr>
            <p:ph type="title"/>
          </p:nvPr>
        </p:nvSpPr>
        <p:spPr>
          <a:xfrm>
            <a:off x="228600" y="406316"/>
            <a:ext cx="8686800" cy="482685"/>
          </a:xfrm>
          <a:ln>
            <a:solidFill>
              <a:srgbClr val="003300"/>
            </a:solidFill>
          </a:ln>
        </p:spPr>
        <p:txBody>
          <a:bodyPr wrap="square" numCol="1" anchorCtr="0" compatLnSpc="1">
            <a:prstTxWarp prst="textNoShape">
              <a:avLst/>
            </a:prstTxWarp>
            <a:normAutofit/>
          </a:bodyPr>
          <a:lstStyle/>
          <a:p>
            <a:pPr algn="ctr"/>
            <a:r>
              <a:rPr lang="el-GR" sz="2800">
                <a:latin typeface="Calibri Light" charset="0"/>
                <a:ea typeface="ＭＳ Ｐゴシック" charset="0"/>
                <a:cs typeface="ＭＳ Ｐゴシック" charset="0"/>
              </a:rPr>
              <a:t>Οριζόντια Ανάλυση </a:t>
            </a:r>
            <a:r>
              <a:rPr lang="en-US" sz="2800" baseline="0">
                <a:latin typeface="Calibri Light" charset="0"/>
                <a:ea typeface="ＭＳ Ｐゴシック" charset="0"/>
                <a:cs typeface="ＭＳ Ｐゴシック" charset="0"/>
              </a:rPr>
              <a:t>–</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Μέρος 11</a:t>
            </a:r>
            <a:endParaRPr lang="en-US" sz="2800">
              <a:latin typeface="Calibri Light" charset="0"/>
              <a:ea typeface="ＭＳ Ｐゴシック" charset="0"/>
              <a:cs typeface="ＭＳ Ｐゴシック" charset="0"/>
            </a:endParaRPr>
          </a:p>
        </p:txBody>
      </p:sp>
    </p:spTree>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28600" y="406316"/>
            <a:ext cx="8686800" cy="484271"/>
          </a:xfrm>
          <a:ln>
            <a:solidFill>
              <a:srgbClr val="003300"/>
            </a:solidFill>
          </a:ln>
        </p:spPr>
        <p:txBody>
          <a:bodyPr>
            <a:normAutofit/>
          </a:bodyPr>
          <a:lstStyle/>
          <a:p>
            <a:pPr algn="ctr">
              <a:defRPr/>
            </a:pPr>
            <a:r>
              <a:rPr lang="el-GR" altLang="en-US" sz="2800">
                <a:ea typeface="ＭＳ Ｐゴシック" charset="0"/>
                <a:cs typeface="ＭＳ Ｐゴシック" charset="-128"/>
              </a:rPr>
              <a:t>Ποσοστά Τάσης</a:t>
            </a:r>
            <a:endParaRPr lang="en-US" altLang="en-US" sz="2800">
              <a:ea typeface="ＭＳ Ｐゴシック" charset="0"/>
              <a:cs typeface="ＭＳ Ｐゴシック" charset="-128"/>
            </a:endParaRPr>
          </a:p>
        </p:txBody>
      </p:sp>
      <p:sp>
        <p:nvSpPr>
          <p:cNvPr id="46083" name="Rectangle 3"/>
          <p:cNvSpPr>
            <a:spLocks noChangeArrowheads="1"/>
          </p:cNvSpPr>
          <p:nvPr/>
        </p:nvSpPr>
        <p:spPr bwMode="auto">
          <a:xfrm>
            <a:off x="1371600" y="1828800"/>
            <a:ext cx="6384925" cy="3352800"/>
          </a:xfrm>
          <a:prstGeom prst="rect">
            <a:avLst/>
          </a:prstGeom>
          <a:noFill/>
          <a:ln>
            <a:solidFill>
              <a:srgbClr val="003300"/>
            </a:solidFill>
          </a:ln>
        </p:spPr>
        <p:txBody>
          <a:bodyPr lIns="90488" tIns="44450" rIns="90488" bIns="44450"/>
          <a:lstStyle/>
          <a:p>
            <a:pPr marL="342900" indent="-342900" algn="ctr" eaLnBrk="1" hangingPunct="1">
              <a:spcBef>
                <a:spcPct val="20000"/>
              </a:spcBef>
            </a:pPr>
            <a:r>
              <a:rPr lang="el-GR" sz="4000">
                <a:solidFill>
                  <a:srgbClr val="0070C0"/>
                </a:solidFill>
                <a:latin typeface="Calibri" charset="0"/>
              </a:rPr>
              <a:t>Τα ποσοστά τάσης αναφέρουν οικονομικά δεδομένα αρκετών ετών σε όρους ενός </a:t>
            </a:r>
            <a:r>
              <a:rPr lang="el-GR" sz="4000">
                <a:solidFill>
                  <a:srgbClr val="C00000"/>
                </a:solidFill>
                <a:latin typeface="Calibri" charset="0"/>
              </a:rPr>
              <a:t>έτους βάσης, </a:t>
            </a:r>
            <a:r>
              <a:rPr lang="el-GR" sz="4000">
                <a:solidFill>
                  <a:srgbClr val="0070C0"/>
                </a:solidFill>
                <a:latin typeface="Calibri" charset="0"/>
              </a:rPr>
              <a:t>το οποίο ισούται με 100%.</a:t>
            </a:r>
            <a:endParaRPr lang="en-US" sz="4000">
              <a:solidFill>
                <a:srgbClr val="0070C0"/>
              </a:solidFill>
              <a:latin typeface="Calibri" charset="0"/>
            </a:endParaRPr>
          </a:p>
        </p:txBody>
      </p:sp>
      <p:sp>
        <p:nvSpPr>
          <p:cNvPr id="4" name="TextBox 3">
            <a:extLst>
              <a:ext uri="{FF2B5EF4-FFF2-40B4-BE49-F238E27FC236}">
                <a16:creationId xmlns:a16="http://schemas.microsoft.com/office/drawing/2014/main" id="{4A6D0426-6C2B-4EAD-A580-47596AE96BAE}"/>
              </a:ext>
            </a:extLst>
          </p:cNvPr>
          <p:cNvSpPr txBox="1"/>
          <p:nvPr/>
        </p:nvSpPr>
        <p:spPr>
          <a:xfrm>
            <a:off x="8393084" y="152400"/>
            <a:ext cx="762000" cy="253916"/>
          </a:xfrm>
          <a:prstGeom prst="rect">
            <a:avLst/>
          </a:prstGeom>
          <a:noFill/>
        </p:spPr>
        <p:txBody>
          <a:bodyPr wrap="square" rtlCol="0">
            <a:spAutoFit/>
          </a:bodyPr>
          <a:lstStyle/>
          <a:p>
            <a:r>
              <a:rPr lang="en-US" sz="1050"/>
              <a:t>16-18</a:t>
            </a:r>
          </a:p>
        </p:txBody>
      </p:sp>
      <p:pic>
        <p:nvPicPr>
          <p:cNvPr id="5" name="Picture 3">
            <a:extLst>
              <a:ext uri="{FF2B5EF4-FFF2-40B4-BE49-F238E27FC236}">
                <a16:creationId xmlns:a16="http://schemas.microsoft.com/office/drawing/2014/main" id="{3369CB1E-CC51-4C16-8983-206E36047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234949" y="2517776"/>
            <a:ext cx="8789992" cy="1074738"/>
            <a:chOff x="280" y="1322"/>
            <a:chExt cx="5537" cy="677"/>
          </a:xfrm>
          <a:noFill/>
        </p:grpSpPr>
        <p:sp>
          <p:nvSpPr>
            <p:cNvPr id="48132" name="Rectangle 4"/>
            <p:cNvSpPr>
              <a:spLocks noChangeArrowheads="1"/>
            </p:cNvSpPr>
            <p:nvPr/>
          </p:nvSpPr>
          <p:spPr bwMode="auto">
            <a:xfrm>
              <a:off x="280" y="1322"/>
              <a:ext cx="1315" cy="677"/>
            </a:xfrm>
            <a:prstGeom prst="rect">
              <a:avLst/>
            </a:prstGeom>
            <a:grpFill/>
            <a:ln>
              <a:noFill/>
            </a:ln>
          </p:spPr>
          <p:txBody>
            <a:bodyPr wrap="none" lIns="90488" tIns="44450" rIns="90488" bIns="4445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l-GR" altLang="en-US" sz="3200" b="1">
                  <a:cs typeface="+mn-cs"/>
                </a:rPr>
                <a:t>Ποσοστό </a:t>
              </a:r>
            </a:p>
            <a:p>
              <a:pPr algn="ctr" eaLnBrk="1" hangingPunct="1">
                <a:defRPr/>
              </a:pPr>
              <a:r>
                <a:rPr lang="el-GR" altLang="en-US" sz="3200" b="1">
                  <a:cs typeface="+mn-cs"/>
                </a:rPr>
                <a:t>τάσης</a:t>
              </a:r>
              <a:endParaRPr lang="en-US" altLang="en-US" sz="3200" b="1">
                <a:cs typeface="+mn-cs"/>
              </a:endParaRPr>
            </a:p>
          </p:txBody>
        </p:sp>
        <p:sp>
          <p:nvSpPr>
            <p:cNvPr id="48133" name="Rectangle 5"/>
            <p:cNvSpPr>
              <a:spLocks noChangeArrowheads="1"/>
            </p:cNvSpPr>
            <p:nvPr/>
          </p:nvSpPr>
          <p:spPr bwMode="auto">
            <a:xfrm>
              <a:off x="1833" y="1322"/>
              <a:ext cx="3099" cy="677"/>
            </a:xfrm>
            <a:prstGeom prst="rect">
              <a:avLst/>
            </a:prstGeom>
            <a:grpFill/>
            <a:ln>
              <a:noFill/>
            </a:ln>
          </p:spPr>
          <p:txBody>
            <a:bodyPr wrap="square" lIns="90488" tIns="44450" rIns="90488" bIns="4445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3200" b="1" u="sng">
                  <a:cs typeface="+mn-cs"/>
                </a:rPr>
                <a:t>  </a:t>
              </a:r>
              <a:r>
                <a:rPr lang="el-GR" altLang="en-US" sz="3200" b="1" u="sng">
                  <a:cs typeface="+mn-cs"/>
                </a:rPr>
                <a:t>Αξία τρέχοντος έτους</a:t>
              </a:r>
              <a:endParaRPr lang="en-US" altLang="en-US" sz="3200" b="1">
                <a:cs typeface="+mn-cs"/>
              </a:endParaRPr>
            </a:p>
            <a:p>
              <a:pPr eaLnBrk="1" hangingPunct="1">
                <a:defRPr/>
              </a:pPr>
              <a:r>
                <a:rPr lang="en-US" altLang="en-US" sz="3200" b="1">
                  <a:cs typeface="+mn-cs"/>
                </a:rPr>
                <a:t>   </a:t>
              </a:r>
              <a:r>
                <a:rPr lang="el-GR" altLang="en-US" sz="3200" b="1">
                  <a:cs typeface="+mn-cs"/>
                </a:rPr>
                <a:t>Αξία έτους βάσης</a:t>
              </a:r>
              <a:endParaRPr lang="en-US" altLang="en-US" sz="3200" b="1">
                <a:cs typeface="+mn-cs"/>
              </a:endParaRPr>
            </a:p>
          </p:txBody>
        </p:sp>
        <p:sp>
          <p:nvSpPr>
            <p:cNvPr id="48134" name="Rectangle 6"/>
            <p:cNvSpPr>
              <a:spLocks noChangeArrowheads="1"/>
            </p:cNvSpPr>
            <p:nvPr/>
          </p:nvSpPr>
          <p:spPr bwMode="auto">
            <a:xfrm>
              <a:off x="5049" y="1418"/>
              <a:ext cx="768" cy="363"/>
            </a:xfrm>
            <a:prstGeom prst="rect">
              <a:avLst/>
            </a:prstGeom>
            <a:grpFill/>
            <a:ln>
              <a:noFill/>
            </a:ln>
          </p:spPr>
          <p:txBody>
            <a:bodyPr wrap="none" lIns="90488" tIns="44450" rIns="90488" bIns="4445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3200" b="1">
                  <a:cs typeface="+mn-cs"/>
                </a:rPr>
                <a:t>100%</a:t>
              </a:r>
            </a:p>
          </p:txBody>
        </p:sp>
        <p:sp>
          <p:nvSpPr>
            <p:cNvPr id="48135" name="Rectangle 7"/>
            <p:cNvSpPr>
              <a:spLocks noChangeArrowheads="1"/>
            </p:cNvSpPr>
            <p:nvPr/>
          </p:nvSpPr>
          <p:spPr bwMode="auto">
            <a:xfrm>
              <a:off x="1598" y="1475"/>
              <a:ext cx="226" cy="286"/>
            </a:xfrm>
            <a:prstGeom prst="rect">
              <a:avLst/>
            </a:prstGeom>
            <a:grpFill/>
            <a:ln>
              <a:noFill/>
            </a:ln>
          </p:spPr>
          <p:txBody>
            <a:bodyPr wrap="none" lIns="90488" tIns="44450" rIns="90488" bIns="4445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2400" b="1">
                  <a:cs typeface="+mn-cs"/>
                </a:rPr>
                <a:t>=</a:t>
              </a:r>
            </a:p>
          </p:txBody>
        </p:sp>
        <p:sp>
          <p:nvSpPr>
            <p:cNvPr id="48136" name="Rectangle 8"/>
            <p:cNvSpPr>
              <a:spLocks noChangeArrowheads="1"/>
            </p:cNvSpPr>
            <p:nvPr/>
          </p:nvSpPr>
          <p:spPr bwMode="auto">
            <a:xfrm>
              <a:off x="4644" y="1408"/>
              <a:ext cx="437" cy="440"/>
            </a:xfrm>
            <a:prstGeom prst="rect">
              <a:avLst/>
            </a:prstGeom>
            <a:grpFill/>
            <a:ln>
              <a:noFill/>
            </a:ln>
          </p:spPr>
          <p:txBody>
            <a:bodyPr wrap="square" lIns="90488" tIns="44450" rIns="90488" bIns="4445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4000" b="1">
                  <a:cs typeface="+mn-cs"/>
                </a:rPr>
                <a:t>×</a:t>
              </a:r>
            </a:p>
          </p:txBody>
        </p:sp>
      </p:grpSp>
      <p:sp>
        <p:nvSpPr>
          <p:cNvPr id="2" name="TextBox 1"/>
          <p:cNvSpPr txBox="1"/>
          <p:nvPr/>
        </p:nvSpPr>
        <p:spPr>
          <a:xfrm>
            <a:off x="228600" y="1219200"/>
            <a:ext cx="8686800" cy="461665"/>
          </a:xfrm>
          <a:prstGeom prst="rect">
            <a:avLst/>
          </a:prstGeom>
          <a:noFill/>
        </p:spPr>
        <p:txBody>
          <a:bodyPr wrap="square">
            <a:spAutoFit/>
          </a:bodyPr>
          <a:lstStyle/>
          <a:p>
            <a:pPr algn="ctr">
              <a:defRPr/>
            </a:pPr>
            <a:r>
              <a:rPr lang="el-GR" sz="2400">
                <a:latin typeface="+mn-lt"/>
                <a:ea typeface="MS PGothic" pitchFamily="34" charset="-128"/>
                <a:cs typeface="+mn-cs"/>
              </a:rPr>
              <a:t>Ακολουθεί η εξίσωση για τον υπολογισμό ενός ποσοστού τάσης:</a:t>
            </a:r>
            <a:endParaRPr lang="en-US" sz="2400">
              <a:latin typeface="+mn-lt"/>
              <a:ea typeface="MS PGothic" pitchFamily="34" charset="-128"/>
              <a:cs typeface="+mn-cs"/>
            </a:endParaRPr>
          </a:p>
        </p:txBody>
      </p:sp>
      <p:sp>
        <p:nvSpPr>
          <p:cNvPr id="10" name="TextBox 9">
            <a:extLst>
              <a:ext uri="{FF2B5EF4-FFF2-40B4-BE49-F238E27FC236}">
                <a16:creationId xmlns:a16="http://schemas.microsoft.com/office/drawing/2014/main" id="{FD01FD34-545A-41C0-8DFF-215424A1285E}"/>
              </a:ext>
            </a:extLst>
          </p:cNvPr>
          <p:cNvSpPr txBox="1"/>
          <p:nvPr/>
        </p:nvSpPr>
        <p:spPr>
          <a:xfrm>
            <a:off x="8393084" y="152400"/>
            <a:ext cx="762000" cy="253916"/>
          </a:xfrm>
          <a:prstGeom prst="rect">
            <a:avLst/>
          </a:prstGeom>
          <a:noFill/>
        </p:spPr>
        <p:txBody>
          <a:bodyPr wrap="square" rtlCol="0">
            <a:spAutoFit/>
          </a:bodyPr>
          <a:lstStyle/>
          <a:p>
            <a:r>
              <a:rPr lang="en-US" sz="1050"/>
              <a:t>16-19</a:t>
            </a:r>
          </a:p>
        </p:txBody>
      </p:sp>
      <p:pic>
        <p:nvPicPr>
          <p:cNvPr id="11" name="Picture 3">
            <a:extLst>
              <a:ext uri="{FF2B5EF4-FFF2-40B4-BE49-F238E27FC236}">
                <a16:creationId xmlns:a16="http://schemas.microsoft.com/office/drawing/2014/main" id="{BA920460-5DF8-46D3-A5FD-7D11225FA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a:extLst>
              <a:ext uri="{FF2B5EF4-FFF2-40B4-BE49-F238E27FC236}">
                <a16:creationId xmlns:a16="http://schemas.microsoft.com/office/drawing/2014/main" id="{0C9C5E75-E59F-D3AF-2F29-DE7AE22DD98F}"/>
              </a:ext>
            </a:extLst>
          </p:cNvPr>
          <p:cNvSpPr>
            <a:spLocks noGrp="1" noChangeArrowheads="1"/>
          </p:cNvSpPr>
          <p:nvPr>
            <p:ph type="title"/>
          </p:nvPr>
        </p:nvSpPr>
        <p:spPr>
          <a:xfrm>
            <a:off x="228600" y="406316"/>
            <a:ext cx="8686800" cy="484271"/>
          </a:xfrm>
          <a:ln>
            <a:solidFill>
              <a:srgbClr val="003300"/>
            </a:solidFill>
          </a:ln>
        </p:spPr>
        <p:txBody>
          <a:bodyPr>
            <a:normAutofit/>
          </a:bodyPr>
          <a:lstStyle/>
          <a:p>
            <a:pPr algn="ctr">
              <a:defRPr/>
            </a:pPr>
            <a:r>
              <a:rPr lang="el-GR" altLang="en-US" sz="2800">
                <a:ea typeface="ＭＳ Ｐゴシック" charset="0"/>
                <a:cs typeface="ＭＳ Ｐゴシック" charset="-128"/>
              </a:rPr>
              <a:t>Ανάλυση Τάσεων – Μέρος 1</a:t>
            </a:r>
            <a:endParaRPr lang="en-US" altLang="en-US" sz="2800">
              <a:ea typeface="ＭＳ Ｐゴシック" charset="0"/>
              <a:cs typeface="ＭＳ Ｐゴシック" charset="-128"/>
            </a:endParaRPr>
          </a:p>
        </p:txBody>
      </p:sp>
    </p:spTree>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ChangeArrowheads="1"/>
          </p:cNvSpPr>
          <p:nvPr/>
        </p:nvSpPr>
        <p:spPr bwMode="auto">
          <a:xfrm>
            <a:off x="4724400" y="3390900"/>
            <a:ext cx="4191000" cy="1790700"/>
          </a:xfrm>
          <a:prstGeom prst="rect">
            <a:avLst/>
          </a:prstGeom>
          <a:solidFill>
            <a:schemeClr val="accent2">
              <a:lumMod val="20000"/>
              <a:lumOff val="80000"/>
            </a:schemeClr>
          </a:solidFill>
          <a:ln w="38100" cmpd="dbl">
            <a:solidFill>
              <a:schemeClr val="tx1"/>
            </a:solidFill>
            <a:miter lim="800000"/>
            <a:headEnd/>
            <a:tailEnd/>
          </a:ln>
          <a:effectLst/>
        </p:spPr>
        <p:txBody>
          <a:bodyPr wrap="none" anchor="ctr"/>
          <a:lstStyle/>
          <a:p>
            <a:pPr eaLnBrk="1" hangingPunct="1"/>
            <a:endParaRPr lang="en-US" dirty="0"/>
          </a:p>
        </p:txBody>
      </p:sp>
      <p:sp>
        <p:nvSpPr>
          <p:cNvPr id="305155" name="Rectangle 3"/>
          <p:cNvSpPr>
            <a:spLocks noChangeArrowheads="1"/>
          </p:cNvSpPr>
          <p:nvPr/>
        </p:nvSpPr>
        <p:spPr bwMode="auto">
          <a:xfrm>
            <a:off x="304800" y="3390900"/>
            <a:ext cx="4191000" cy="1790700"/>
          </a:xfrm>
          <a:prstGeom prst="rect">
            <a:avLst/>
          </a:prstGeom>
          <a:solidFill>
            <a:schemeClr val="accent4">
              <a:lumMod val="20000"/>
              <a:lumOff val="80000"/>
            </a:schemeClr>
          </a:solidFill>
          <a:ln w="38100" cmpd="dbl">
            <a:solidFill>
              <a:schemeClr val="tx1"/>
            </a:solidFill>
            <a:miter lim="800000"/>
            <a:headEnd/>
            <a:tailEnd/>
          </a:ln>
          <a:effectLst/>
        </p:spPr>
        <p:txBody>
          <a:bodyPr wrap="none" anchor="ctr"/>
          <a:lstStyle/>
          <a:p>
            <a:pPr eaLnBrk="1" hangingPunct="1"/>
            <a:endParaRPr lang="en-US" dirty="0"/>
          </a:p>
        </p:txBody>
      </p:sp>
      <p:sp>
        <p:nvSpPr>
          <p:cNvPr id="1030" name="Rectangle 4"/>
          <p:cNvSpPr>
            <a:spLocks noGrp="1" noChangeArrowheads="1"/>
          </p:cNvSpPr>
          <p:nvPr>
            <p:ph type="title"/>
          </p:nvPr>
        </p:nvSpPr>
        <p:spPr>
          <a:xfrm>
            <a:off x="228600" y="346665"/>
            <a:ext cx="8686800" cy="543924"/>
          </a:xfrm>
          <a:ln>
            <a:solidFill>
              <a:schemeClr val="tx1"/>
            </a:solidFill>
          </a:ln>
        </p:spPr>
        <p:txBody>
          <a:bodyPr>
            <a:normAutofit/>
          </a:bodyPr>
          <a:lstStyle/>
          <a:p>
            <a:pPr algn="ctr">
              <a:defRPr/>
            </a:pPr>
            <a:r>
              <a:rPr lang="el-GR" sz="2800" dirty="0">
                <a:ea typeface="ＭＳ Ｐゴシック" charset="0"/>
                <a:cs typeface="+mj-cs"/>
              </a:rPr>
              <a:t>Περιορισμοί της Ανάλυσης Οικονομικών Καταστάσεων</a:t>
            </a:r>
            <a:endParaRPr lang="en-US" sz="2800" dirty="0">
              <a:ea typeface="ＭＳ Ｐゴシック" charset="0"/>
              <a:cs typeface="+mj-cs"/>
            </a:endParaRPr>
          </a:p>
        </p:txBody>
      </p:sp>
      <p:sp>
        <p:nvSpPr>
          <p:cNvPr id="17412" name="Rectangle 7"/>
          <p:cNvSpPr>
            <a:spLocks noChangeArrowheads="1"/>
          </p:cNvSpPr>
          <p:nvPr/>
        </p:nvSpPr>
        <p:spPr bwMode="auto">
          <a:xfrm>
            <a:off x="228600" y="3429000"/>
            <a:ext cx="4276725" cy="1505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spcBef>
                <a:spcPts val="0"/>
              </a:spcBef>
            </a:pPr>
            <a:r>
              <a:rPr lang="el-GR" sz="2300" b="1" dirty="0"/>
              <a:t>Εταιρεία 1:</a:t>
            </a:r>
          </a:p>
          <a:p>
            <a:pPr algn="ctr" eaLnBrk="1" hangingPunct="1">
              <a:spcBef>
                <a:spcPts val="0"/>
              </a:spcBef>
            </a:pPr>
            <a:r>
              <a:rPr lang="el-GR" sz="2300" b="1" dirty="0"/>
              <a:t>Χρησιμοποιούμε τη μέθοδο </a:t>
            </a:r>
            <a:r>
              <a:rPr lang="en-US" sz="2300" b="1" dirty="0"/>
              <a:t>LIFO </a:t>
            </a:r>
            <a:r>
              <a:rPr lang="el-GR" sz="2300" b="1" dirty="0"/>
              <a:t>για την αποτίμηση αποθεμάτων.</a:t>
            </a:r>
            <a:endParaRPr lang="en-US" sz="2300" b="1" dirty="0"/>
          </a:p>
        </p:txBody>
      </p:sp>
      <p:sp>
        <p:nvSpPr>
          <p:cNvPr id="17413" name="Rectangle 8"/>
          <p:cNvSpPr>
            <a:spLocks noChangeArrowheads="1"/>
          </p:cNvSpPr>
          <p:nvPr/>
        </p:nvSpPr>
        <p:spPr bwMode="auto">
          <a:xfrm>
            <a:off x="4724400" y="3429000"/>
            <a:ext cx="4200525" cy="1505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spcBef>
                <a:spcPts val="0"/>
              </a:spcBef>
            </a:pPr>
            <a:r>
              <a:rPr lang="el-GR" sz="2300" b="1" dirty="0"/>
              <a:t>Εταιρεία 2:</a:t>
            </a:r>
          </a:p>
          <a:p>
            <a:pPr algn="ctr" eaLnBrk="1" hangingPunct="1">
              <a:spcBef>
                <a:spcPts val="0"/>
              </a:spcBef>
            </a:pPr>
            <a:r>
              <a:rPr lang="el-GR" sz="2300" b="1" dirty="0"/>
              <a:t>Χρησιμοποιούμε τη μέθοδο του μέσου κόστους για την αποτίμηση του αποθέματος</a:t>
            </a:r>
            <a:r>
              <a:rPr lang="en-US" sz="2300" b="1" dirty="0"/>
              <a:t>.</a:t>
            </a:r>
          </a:p>
        </p:txBody>
      </p:sp>
      <p:sp>
        <p:nvSpPr>
          <p:cNvPr id="12" name="TextBox 11"/>
          <p:cNvSpPr txBox="1"/>
          <p:nvPr/>
        </p:nvSpPr>
        <p:spPr>
          <a:xfrm>
            <a:off x="228600" y="1420608"/>
            <a:ext cx="8686800" cy="1570038"/>
          </a:xfrm>
          <a:prstGeom prst="rect">
            <a:avLst/>
          </a:prstGeom>
          <a:noFill/>
          <a:ln>
            <a:solidFill>
              <a:schemeClr val="tx1"/>
            </a:solidFill>
          </a:ln>
        </p:spPr>
        <p:txBody>
          <a:bodyPr wrap="square">
            <a:spAutoFit/>
          </a:bodyPr>
          <a:lstStyle/>
          <a:p>
            <a:pPr algn="ctr" eaLnBrk="1" hangingPunct="1">
              <a:defRPr/>
            </a:pPr>
            <a:r>
              <a:rPr lang="el-GR" sz="3200" dirty="0">
                <a:solidFill>
                  <a:schemeClr val="accent4">
                    <a:lumMod val="75000"/>
                  </a:schemeClr>
                </a:solidFill>
                <a:ea typeface="ＭＳ Ｐゴシック" pitchFamily="34" charset="-128"/>
                <a:cs typeface="+mn-cs"/>
              </a:rPr>
              <a:t>Οι διαφορές στις λογιστικές μεθόδους μεταξύ των εταιρειών μερικές φορές δυσχεραίνουν τις συγκρίσεις.</a:t>
            </a:r>
            <a:endParaRPr lang="en-US" sz="3200" dirty="0">
              <a:solidFill>
                <a:schemeClr val="accent4">
                  <a:lumMod val="75000"/>
                </a:schemeClr>
              </a:solidFill>
              <a:ea typeface="ＭＳ Ｐゴシック" pitchFamily="34" charset="-128"/>
              <a:cs typeface="+mn-cs"/>
            </a:endParaRPr>
          </a:p>
        </p:txBody>
      </p:sp>
      <p:sp>
        <p:nvSpPr>
          <p:cNvPr id="9" name="TextBox 8">
            <a:extLst>
              <a:ext uri="{FF2B5EF4-FFF2-40B4-BE49-F238E27FC236}">
                <a16:creationId xmlns:a16="http://schemas.microsoft.com/office/drawing/2014/main" id="{5741EA4E-578A-46D6-980A-74761DF5FFF7}"/>
              </a:ext>
            </a:extLst>
          </p:cNvPr>
          <p:cNvSpPr txBox="1"/>
          <p:nvPr/>
        </p:nvSpPr>
        <p:spPr>
          <a:xfrm>
            <a:off x="8393084" y="152400"/>
            <a:ext cx="762000" cy="253916"/>
          </a:xfrm>
          <a:prstGeom prst="rect">
            <a:avLst/>
          </a:prstGeom>
          <a:noFill/>
        </p:spPr>
        <p:txBody>
          <a:bodyPr wrap="square" rtlCol="0">
            <a:spAutoFit/>
          </a:bodyPr>
          <a:lstStyle/>
          <a:p>
            <a:r>
              <a:rPr lang="en-US" sz="1050" dirty="0"/>
              <a:t>16-2</a:t>
            </a:r>
          </a:p>
        </p:txBody>
      </p:sp>
      <p:pic>
        <p:nvPicPr>
          <p:cNvPr id="10" name="Picture 3">
            <a:extLst>
              <a:ext uri="{FF2B5EF4-FFF2-40B4-BE49-F238E27FC236}">
                <a16:creationId xmlns:a16="http://schemas.microsoft.com/office/drawing/2014/main" id="{AB8FA6F2-BF28-49CD-A317-33F2B8B1A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8"/>
          <p:cNvSpPr txBox="1">
            <a:spLocks noChangeArrowheads="1"/>
          </p:cNvSpPr>
          <p:nvPr/>
        </p:nvSpPr>
        <p:spPr bwMode="auto">
          <a:xfrm>
            <a:off x="441325" y="2286000"/>
            <a:ext cx="8305800" cy="1816100"/>
          </a:xfrm>
          <a:prstGeom prst="rect">
            <a:avLst/>
          </a:prstGeom>
          <a:solidFill>
            <a:schemeClr val="bg2"/>
          </a:solidFill>
          <a:ln w="9525">
            <a:solidFill>
              <a:srgbClr val="002060"/>
            </a:solidFill>
            <a:miter lim="800000"/>
            <a:headEnd/>
            <a:tailEnd/>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2800" b="1">
                <a:solidFill>
                  <a:srgbClr val="002060"/>
                </a:solidFill>
              </a:rPr>
              <a:t>Δείτε τις πληροφορίες εισοδήματος για την </a:t>
            </a:r>
            <a:r>
              <a:rPr lang="en-US" sz="2800" b="1">
                <a:solidFill>
                  <a:srgbClr val="002060"/>
                </a:solidFill>
              </a:rPr>
              <a:t>Berry Products </a:t>
            </a:r>
            <a:r>
              <a:rPr lang="el-GR" sz="2800" b="1">
                <a:solidFill>
                  <a:srgbClr val="002060"/>
                </a:solidFill>
              </a:rPr>
              <a:t>για τα έτη 1 έως 5. Θα κάνουμε μια ανάλυση τάσεων σε αυτά τα ποσά για να δούμε τι μπορούμε να μάθουμε για την εταιρεία.</a:t>
            </a:r>
            <a:endParaRPr lang="en-US" sz="2800" b="1">
              <a:solidFill>
                <a:srgbClr val="002060"/>
              </a:solidFill>
            </a:endParaRPr>
          </a:p>
        </p:txBody>
      </p:sp>
      <p:sp>
        <p:nvSpPr>
          <p:cNvPr id="4" name="TextBox 3">
            <a:extLst>
              <a:ext uri="{FF2B5EF4-FFF2-40B4-BE49-F238E27FC236}">
                <a16:creationId xmlns:a16="http://schemas.microsoft.com/office/drawing/2014/main" id="{4B82E575-6290-4F63-B2D6-B4E5518AD72D}"/>
              </a:ext>
            </a:extLst>
          </p:cNvPr>
          <p:cNvSpPr txBox="1"/>
          <p:nvPr/>
        </p:nvSpPr>
        <p:spPr>
          <a:xfrm>
            <a:off x="8393084" y="152400"/>
            <a:ext cx="762000" cy="253916"/>
          </a:xfrm>
          <a:prstGeom prst="rect">
            <a:avLst/>
          </a:prstGeom>
          <a:noFill/>
        </p:spPr>
        <p:txBody>
          <a:bodyPr wrap="square" rtlCol="0">
            <a:spAutoFit/>
          </a:bodyPr>
          <a:lstStyle/>
          <a:p>
            <a:r>
              <a:rPr lang="en-US" sz="1050"/>
              <a:t>16-20</a:t>
            </a:r>
          </a:p>
        </p:txBody>
      </p:sp>
      <p:pic>
        <p:nvPicPr>
          <p:cNvPr id="5" name="Picture 3">
            <a:extLst>
              <a:ext uri="{FF2B5EF4-FFF2-40B4-BE49-F238E27FC236}">
                <a16:creationId xmlns:a16="http://schemas.microsoft.com/office/drawing/2014/main" id="{8367188D-736D-43F8-A9E7-E83AA8523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a:extLst>
              <a:ext uri="{FF2B5EF4-FFF2-40B4-BE49-F238E27FC236}">
                <a16:creationId xmlns:a16="http://schemas.microsoft.com/office/drawing/2014/main" id="{F6854DEE-2CA1-6CC4-032D-06186F26C70E}"/>
              </a:ext>
            </a:extLst>
          </p:cNvPr>
          <p:cNvSpPr>
            <a:spLocks noGrp="1" noChangeArrowheads="1"/>
          </p:cNvSpPr>
          <p:nvPr>
            <p:ph type="title"/>
          </p:nvPr>
        </p:nvSpPr>
        <p:spPr>
          <a:xfrm>
            <a:off x="228600" y="406316"/>
            <a:ext cx="8686800" cy="484271"/>
          </a:xfrm>
          <a:ln>
            <a:solidFill>
              <a:srgbClr val="003300"/>
            </a:solidFill>
          </a:ln>
        </p:spPr>
        <p:txBody>
          <a:bodyPr>
            <a:normAutofit/>
          </a:bodyPr>
          <a:lstStyle/>
          <a:p>
            <a:pPr algn="ctr">
              <a:defRPr/>
            </a:pPr>
            <a:r>
              <a:rPr lang="el-GR" altLang="en-US" sz="2800">
                <a:ea typeface="ＭＳ Ｐゴシック" charset="0"/>
                <a:cs typeface="ＭＳ Ｐゴシック" charset="-128"/>
              </a:rPr>
              <a:t>Ανάλυση Τάσεων – Μέρος 2</a:t>
            </a:r>
            <a:endParaRPr lang="en-US" altLang="en-US" sz="2800">
              <a:ea typeface="ＭＳ Ｐゴシック" charset="0"/>
              <a:cs typeface="ＭＳ Ｐゴシック" charset="-128"/>
            </a:endParaRPr>
          </a:p>
        </p:txBody>
      </p:sp>
    </p:spTree>
  </p:cSld>
  <p:clrMapOvr>
    <a:masterClrMapping/>
  </p:clrMapOvr>
  <p:transition>
    <p:cover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1981200" y="4976813"/>
            <a:ext cx="5257799" cy="828432"/>
          </a:xfrm>
          <a:prstGeom prst="rect">
            <a:avLst/>
          </a:prstGeom>
          <a:solidFill>
            <a:srgbClr val="DADADA"/>
          </a:solidFill>
          <a:ln w="76200" cmpd="tri">
            <a:solidFill>
              <a:schemeClr val="tx1"/>
            </a:solidFill>
            <a:miter lim="800000"/>
            <a:headEnd/>
            <a:tailEnd/>
          </a:ln>
        </p:spPr>
        <p:txBody>
          <a:bodyPr wrap="square" lIns="90488" tIns="44450" rIns="90488" bIns="44450">
            <a:spAutoFit/>
          </a:bodyPr>
          <a:lstStyle/>
          <a:p>
            <a:pPr algn="ctr" eaLnBrk="1" hangingPunct="1"/>
            <a:r>
              <a:rPr lang="el-GR" sz="2400" b="1"/>
              <a:t>Το βασικό έτος είναι το Έτος 1 και τα ποσά του θα ισούνται με 100%.</a:t>
            </a:r>
            <a:endParaRPr lang="en-US" sz="2400" b="1"/>
          </a:p>
        </p:txBody>
      </p:sp>
      <p:graphicFrame>
        <p:nvGraphicFramePr>
          <p:cNvPr id="56323" name="Object 3"/>
          <p:cNvGraphicFramePr>
            <a:graphicFrameLocks/>
          </p:cNvGraphicFramePr>
          <p:nvPr>
            <p:extLst>
              <p:ext uri="{D42A27DB-BD31-4B8C-83A1-F6EECF244321}">
                <p14:modId xmlns:p14="http://schemas.microsoft.com/office/powerpoint/2010/main" val="2458110038"/>
              </p:ext>
            </p:extLst>
          </p:nvPr>
        </p:nvGraphicFramePr>
        <p:xfrm>
          <a:off x="112713" y="3124200"/>
          <a:ext cx="8915400" cy="1154113"/>
        </p:xfrm>
        <a:graphic>
          <a:graphicData uri="http://schemas.openxmlformats.org/presentationml/2006/ole">
            <mc:AlternateContent xmlns:mc="http://schemas.openxmlformats.org/markup-compatibility/2006">
              <mc:Choice xmlns:v="urn:schemas-microsoft-com:vml" Requires="v">
                <p:oleObj name="Worksheet" r:id="rId3" imgW="5499100" imgH="838200" progId="Excel.Sheet.8">
                  <p:embed/>
                </p:oleObj>
              </mc:Choice>
              <mc:Fallback>
                <p:oleObj name="Worksheet" r:id="rId3" imgW="5499100" imgH="838200" progId="Excel.Sheet.8">
                  <p:embed/>
                  <p:pic>
                    <p:nvPicPr>
                      <p:cNvPr id="56323"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3" y="3124200"/>
                        <a:ext cx="8915400" cy="115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6324" name="TextBox 7"/>
          <p:cNvSpPr txBox="1">
            <a:spLocks noChangeArrowheads="1"/>
          </p:cNvSpPr>
          <p:nvPr/>
        </p:nvSpPr>
        <p:spPr bwMode="auto">
          <a:xfrm>
            <a:off x="228600" y="1371600"/>
            <a:ext cx="8686800" cy="1200150"/>
          </a:xfrm>
          <a:prstGeom prst="rect">
            <a:avLst/>
          </a:prstGeom>
          <a:noFill/>
          <a:ln>
            <a:solidFill>
              <a:srgbClr val="0070C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2400" b="1"/>
              <a:t>Προϊόντα </a:t>
            </a:r>
            <a:r>
              <a:rPr lang="en-US" sz="2400" b="1"/>
              <a:t>Berry</a:t>
            </a:r>
          </a:p>
          <a:p>
            <a:pPr algn="ctr" eaLnBrk="1" hangingPunct="1"/>
            <a:r>
              <a:rPr lang="el-GR" sz="2400" b="1"/>
              <a:t>Πληροφορίες Εισοδήματος</a:t>
            </a:r>
          </a:p>
          <a:p>
            <a:pPr algn="ctr" eaLnBrk="1" hangingPunct="1"/>
            <a:r>
              <a:rPr lang="el-GR" sz="2400" b="1"/>
              <a:t>Για τα έτη που έληξαν στις 31 Δεκεμβρίου</a:t>
            </a:r>
            <a:endParaRPr lang="en-US" sz="2400" b="1"/>
          </a:p>
        </p:txBody>
      </p:sp>
      <p:sp>
        <p:nvSpPr>
          <p:cNvPr id="6" name="TextBox 5">
            <a:extLst>
              <a:ext uri="{FF2B5EF4-FFF2-40B4-BE49-F238E27FC236}">
                <a16:creationId xmlns:a16="http://schemas.microsoft.com/office/drawing/2014/main" id="{260D59BB-F65E-4B49-8F45-327C3287089D}"/>
              </a:ext>
            </a:extLst>
          </p:cNvPr>
          <p:cNvSpPr txBox="1"/>
          <p:nvPr/>
        </p:nvSpPr>
        <p:spPr>
          <a:xfrm>
            <a:off x="8393084" y="152400"/>
            <a:ext cx="762000" cy="253916"/>
          </a:xfrm>
          <a:prstGeom prst="rect">
            <a:avLst/>
          </a:prstGeom>
          <a:noFill/>
        </p:spPr>
        <p:txBody>
          <a:bodyPr wrap="square" rtlCol="0">
            <a:spAutoFit/>
          </a:bodyPr>
          <a:lstStyle/>
          <a:p>
            <a:r>
              <a:rPr lang="en-US" sz="1050"/>
              <a:t>16-21</a:t>
            </a:r>
          </a:p>
        </p:txBody>
      </p:sp>
      <p:pic>
        <p:nvPicPr>
          <p:cNvPr id="7" name="Picture 3">
            <a:extLst>
              <a:ext uri="{FF2B5EF4-FFF2-40B4-BE49-F238E27FC236}">
                <a16:creationId xmlns:a16="http://schemas.microsoft.com/office/drawing/2014/main" id="{DE5D7F1A-01A5-4235-B156-3B26EF5837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174577"/>
            <a:ext cx="9172575" cy="68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1B9BEC88-FB63-0984-7AFF-64497CA4CD62}"/>
              </a:ext>
            </a:extLst>
          </p:cNvPr>
          <p:cNvSpPr>
            <a:spLocks noGrp="1" noChangeArrowheads="1"/>
          </p:cNvSpPr>
          <p:nvPr>
            <p:ph type="title"/>
          </p:nvPr>
        </p:nvSpPr>
        <p:spPr>
          <a:xfrm>
            <a:off x="228600" y="406316"/>
            <a:ext cx="8686800" cy="484271"/>
          </a:xfrm>
          <a:ln>
            <a:solidFill>
              <a:srgbClr val="003300"/>
            </a:solidFill>
          </a:ln>
        </p:spPr>
        <p:txBody>
          <a:bodyPr>
            <a:normAutofit/>
          </a:bodyPr>
          <a:lstStyle/>
          <a:p>
            <a:pPr algn="ctr">
              <a:defRPr/>
            </a:pPr>
            <a:r>
              <a:rPr lang="el-GR" altLang="en-US" sz="2800">
                <a:ea typeface="ＭＳ Ｐゴシック" charset="0"/>
                <a:cs typeface="ＭＳ Ｐゴシック" charset="-128"/>
              </a:rPr>
              <a:t>Ανάλυση Τάσεων – Μέρος 3</a:t>
            </a:r>
            <a:endParaRPr lang="en-US" altLang="en-US" sz="2800">
              <a:ea typeface="ＭＳ Ｐゴシック" charset="0"/>
              <a:cs typeface="ＭＳ Ｐゴシック" charset="-128"/>
            </a:endParaRP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1" name="Object 2"/>
          <p:cNvGraphicFramePr>
            <a:graphicFrameLocks/>
          </p:cNvGraphicFramePr>
          <p:nvPr>
            <p:extLst>
              <p:ext uri="{D42A27DB-BD31-4B8C-83A1-F6EECF244321}">
                <p14:modId xmlns:p14="http://schemas.microsoft.com/office/powerpoint/2010/main" val="1455084469"/>
              </p:ext>
            </p:extLst>
          </p:nvPr>
        </p:nvGraphicFramePr>
        <p:xfrm>
          <a:off x="228600" y="2565400"/>
          <a:ext cx="8686800" cy="1230313"/>
        </p:xfrm>
        <a:graphic>
          <a:graphicData uri="http://schemas.openxmlformats.org/presentationml/2006/ole">
            <mc:AlternateContent xmlns:mc="http://schemas.openxmlformats.org/markup-compatibility/2006">
              <mc:Choice xmlns:v="urn:schemas-microsoft-com:vml" Requires="v">
                <p:oleObj name="Worksheet" r:id="rId3" imgW="5499100" imgH="838200" progId="Excel.Sheet.8">
                  <p:embed/>
                </p:oleObj>
              </mc:Choice>
              <mc:Fallback>
                <p:oleObj name="Worksheet" r:id="rId3" imgW="5499100" imgH="838200" progId="Excel.Sheet.8">
                  <p:embed/>
                  <p:pic>
                    <p:nvPicPr>
                      <p:cNvPr id="58371"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65400"/>
                        <a:ext cx="8686800"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8372" name="Line 6"/>
          <p:cNvSpPr>
            <a:spLocks noChangeShapeType="1"/>
          </p:cNvSpPr>
          <p:nvPr/>
        </p:nvSpPr>
        <p:spPr bwMode="auto">
          <a:xfrm flipH="1" flipV="1">
            <a:off x="5257800" y="3962399"/>
            <a:ext cx="1498600" cy="627063"/>
          </a:xfrm>
          <a:prstGeom prst="line">
            <a:avLst/>
          </a:prstGeom>
          <a:noFill/>
          <a:ln w="50800">
            <a:solidFill>
              <a:srgbClr val="00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8373" name="Rectangle 7"/>
          <p:cNvSpPr>
            <a:spLocks noChangeArrowheads="1"/>
          </p:cNvSpPr>
          <p:nvPr/>
        </p:nvSpPr>
        <p:spPr bwMode="auto">
          <a:xfrm>
            <a:off x="228600" y="4622800"/>
            <a:ext cx="8686800" cy="1320800"/>
          </a:xfrm>
          <a:prstGeom prst="rect">
            <a:avLst/>
          </a:prstGeom>
          <a:solidFill>
            <a:srgbClr val="FFFFFF"/>
          </a:solidFill>
          <a:ln w="57150" cmpd="thinThick">
            <a:solidFill>
              <a:srgbClr val="000000"/>
            </a:solidFill>
            <a:miter lim="800000"/>
            <a:headEnd/>
            <a:tailEnd/>
          </a:ln>
        </p:spPr>
        <p:txBody>
          <a:bodyPr wrap="square" lIns="90488" tIns="44450" rIns="90488" bIns="44450">
            <a:spAutoFit/>
          </a:bodyPr>
          <a:lstStyle/>
          <a:p>
            <a:pPr algn="ctr" eaLnBrk="1" hangingPunct="1"/>
            <a:r>
              <a:rPr lang="en-US" sz="2000" b="1" dirty="0">
                <a:solidFill>
                  <a:srgbClr val="000000"/>
                </a:solidFill>
              </a:rPr>
              <a:t>(Year 2 Amount ÷ Year 1 Amount) × 100%</a:t>
            </a:r>
            <a:r>
              <a:rPr lang="en-US" sz="2000" b="1" dirty="0">
                <a:solidFill>
                  <a:schemeClr val="bg2"/>
                </a:solidFill>
              </a:rPr>
              <a:t> </a:t>
            </a:r>
            <a:endParaRPr lang="en-US" sz="2000" b="1" dirty="0">
              <a:solidFill>
                <a:srgbClr val="DC0081"/>
              </a:solidFill>
            </a:endParaRPr>
          </a:p>
          <a:p>
            <a:pPr algn="ctr" eaLnBrk="1" hangingPunct="1"/>
            <a:r>
              <a:rPr lang="en-US" sz="2000" b="1" dirty="0">
                <a:solidFill>
                  <a:srgbClr val="FF0000"/>
                </a:solidFill>
              </a:rPr>
              <a:t>               ($290,000  ÷   $275,000) × 100% = 105%</a:t>
            </a:r>
          </a:p>
          <a:p>
            <a:pPr algn="ctr" eaLnBrk="1" hangingPunct="1"/>
            <a:r>
              <a:rPr lang="en-US" sz="2000" b="1" dirty="0">
                <a:solidFill>
                  <a:srgbClr val="FF0000"/>
                </a:solidFill>
              </a:rPr>
              <a:t>               ($198,000  ÷   $190,000) × 100% = 104%</a:t>
            </a:r>
          </a:p>
          <a:p>
            <a:pPr algn="ctr" eaLnBrk="1" hangingPunct="1"/>
            <a:r>
              <a:rPr lang="en-US" sz="2000" b="1" dirty="0">
                <a:solidFill>
                  <a:srgbClr val="FF0000"/>
                </a:solidFill>
              </a:rPr>
              <a:t>               ($  92,000  ÷   $  85,000) × 100% = 108%</a:t>
            </a:r>
          </a:p>
        </p:txBody>
      </p:sp>
      <p:sp>
        <p:nvSpPr>
          <p:cNvPr id="7" name="TextBox 6">
            <a:extLst>
              <a:ext uri="{FF2B5EF4-FFF2-40B4-BE49-F238E27FC236}">
                <a16:creationId xmlns:a16="http://schemas.microsoft.com/office/drawing/2014/main" id="{F5C7E561-BDC5-4278-8404-83E8A699CAEF}"/>
              </a:ext>
            </a:extLst>
          </p:cNvPr>
          <p:cNvSpPr txBox="1"/>
          <p:nvPr/>
        </p:nvSpPr>
        <p:spPr>
          <a:xfrm>
            <a:off x="8393084" y="152400"/>
            <a:ext cx="762000" cy="253916"/>
          </a:xfrm>
          <a:prstGeom prst="rect">
            <a:avLst/>
          </a:prstGeom>
          <a:noFill/>
        </p:spPr>
        <p:txBody>
          <a:bodyPr wrap="square" rtlCol="0">
            <a:spAutoFit/>
          </a:bodyPr>
          <a:lstStyle/>
          <a:p>
            <a:r>
              <a:rPr lang="en-US" sz="1050"/>
              <a:t>16-22</a:t>
            </a:r>
          </a:p>
        </p:txBody>
      </p:sp>
      <p:pic>
        <p:nvPicPr>
          <p:cNvPr id="8" name="Picture 3">
            <a:extLst>
              <a:ext uri="{FF2B5EF4-FFF2-40B4-BE49-F238E27FC236}">
                <a16:creationId xmlns:a16="http://schemas.microsoft.com/office/drawing/2014/main" id="{B0C871DF-707A-4F2D-90CC-EB52690CE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174577"/>
            <a:ext cx="9172575" cy="68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21CAD9E4-6FA1-F322-7354-D892B3C30071}"/>
              </a:ext>
            </a:extLst>
          </p:cNvPr>
          <p:cNvSpPr>
            <a:spLocks noGrp="1" noChangeArrowheads="1"/>
          </p:cNvSpPr>
          <p:nvPr>
            <p:ph type="title"/>
          </p:nvPr>
        </p:nvSpPr>
        <p:spPr>
          <a:xfrm>
            <a:off x="228600" y="406316"/>
            <a:ext cx="8686800" cy="484271"/>
          </a:xfrm>
          <a:ln>
            <a:solidFill>
              <a:srgbClr val="003300"/>
            </a:solidFill>
          </a:ln>
        </p:spPr>
        <p:txBody>
          <a:bodyPr>
            <a:normAutofit/>
          </a:bodyPr>
          <a:lstStyle/>
          <a:p>
            <a:pPr algn="ctr">
              <a:defRPr/>
            </a:pPr>
            <a:r>
              <a:rPr lang="el-GR" altLang="en-US" sz="2800">
                <a:ea typeface="ＭＳ Ｐゴシック" charset="0"/>
                <a:cs typeface="ＭＳ Ｐゴシック" charset="-128"/>
              </a:rPr>
              <a:t>Ανάλυση Τάσεων – Μέρος 4</a:t>
            </a:r>
            <a:endParaRPr lang="en-US" altLang="en-US" sz="2800">
              <a:ea typeface="ＭＳ Ｐゴシック" charset="0"/>
              <a:cs typeface="ＭＳ Ｐゴシック" charset="-128"/>
            </a:endParaRPr>
          </a:p>
        </p:txBody>
      </p:sp>
      <p:sp>
        <p:nvSpPr>
          <p:cNvPr id="5" name="TextBox 7">
            <a:extLst>
              <a:ext uri="{FF2B5EF4-FFF2-40B4-BE49-F238E27FC236}">
                <a16:creationId xmlns:a16="http://schemas.microsoft.com/office/drawing/2014/main" id="{9251FBEC-1ABD-C3A0-F1D2-1E398EBB3094}"/>
              </a:ext>
            </a:extLst>
          </p:cNvPr>
          <p:cNvSpPr txBox="1">
            <a:spLocks noChangeArrowheads="1"/>
          </p:cNvSpPr>
          <p:nvPr/>
        </p:nvSpPr>
        <p:spPr bwMode="auto">
          <a:xfrm>
            <a:off x="228600" y="1143000"/>
            <a:ext cx="8686800" cy="1200150"/>
          </a:xfrm>
          <a:prstGeom prst="rect">
            <a:avLst/>
          </a:prstGeom>
          <a:noFill/>
          <a:ln>
            <a:solidFill>
              <a:srgbClr val="0070C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2400" b="1"/>
              <a:t>Προϊόντα </a:t>
            </a:r>
            <a:r>
              <a:rPr lang="en-US" sz="2400" b="1"/>
              <a:t>Berry</a:t>
            </a:r>
          </a:p>
          <a:p>
            <a:pPr algn="ctr" eaLnBrk="1" hangingPunct="1"/>
            <a:r>
              <a:rPr lang="el-GR" sz="2400" b="1"/>
              <a:t>Πληροφορίες Εισοδήματος</a:t>
            </a:r>
          </a:p>
          <a:p>
            <a:pPr algn="ctr" eaLnBrk="1" hangingPunct="1"/>
            <a:r>
              <a:rPr lang="el-GR" sz="2400" b="1"/>
              <a:t>Για τα έτη που έληξαν στις 31 Δεκεμβρίου</a:t>
            </a:r>
            <a:endParaRPr lang="en-US" sz="2400" b="1"/>
          </a:p>
        </p:txBody>
      </p:sp>
    </p:spTree>
  </p:cSld>
  <p:clrMapOvr>
    <a:masterClrMapping/>
  </p:clrMapOvr>
  <p:transition>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228600" y="4495800"/>
            <a:ext cx="8686799" cy="1320874"/>
          </a:xfrm>
          <a:prstGeom prst="rect">
            <a:avLst/>
          </a:prstGeom>
          <a:solidFill>
            <a:schemeClr val="bg2"/>
          </a:solidFill>
          <a:ln w="57150" cmpd="thinThick">
            <a:solidFill>
              <a:srgbClr val="00279F"/>
            </a:solidFill>
            <a:miter lim="800000"/>
            <a:headEnd/>
            <a:tailEnd/>
          </a:ln>
        </p:spPr>
        <p:txBody>
          <a:bodyPr wrap="square" lIns="90488" tIns="44450" rIns="90488" bIns="44450">
            <a:spAutoFit/>
          </a:bodyPr>
          <a:lstStyle/>
          <a:p>
            <a:pPr algn="ctr" eaLnBrk="1" hangingPunct="1">
              <a:spcBef>
                <a:spcPct val="50000"/>
              </a:spcBef>
            </a:pPr>
            <a:r>
              <a:rPr lang="el-GR" sz="2000" b="1">
                <a:solidFill>
                  <a:srgbClr val="00279F"/>
                </a:solidFill>
              </a:rPr>
              <a:t>Αναλύοντας τις τάσεις για τα προϊόντα </a:t>
            </a:r>
            <a:r>
              <a:rPr lang="en-US" sz="2000" b="1">
                <a:solidFill>
                  <a:srgbClr val="00279F"/>
                </a:solidFill>
              </a:rPr>
              <a:t>Berry, </a:t>
            </a:r>
            <a:r>
              <a:rPr lang="el-GR" sz="2000" b="1">
                <a:solidFill>
                  <a:srgbClr val="00279F"/>
                </a:solidFill>
              </a:rPr>
              <a:t>μπορούμε να δούμε ότι το κόστος των πωληθέντων αγαθών αυξάνεται ταχύτερα από τις πωλήσεις, γεγονός που επιβραδύνει την αύξηση του ακαθάριστου κέρδους.</a:t>
            </a:r>
            <a:endParaRPr lang="en-US" sz="2000" b="1">
              <a:solidFill>
                <a:srgbClr val="00279F"/>
              </a:solidFill>
            </a:endParaRPr>
          </a:p>
        </p:txBody>
      </p:sp>
      <p:graphicFrame>
        <p:nvGraphicFramePr>
          <p:cNvPr id="60420" name="Object 2"/>
          <p:cNvGraphicFramePr>
            <a:graphicFrameLocks/>
          </p:cNvGraphicFramePr>
          <p:nvPr>
            <p:extLst>
              <p:ext uri="{D42A27DB-BD31-4B8C-83A1-F6EECF244321}">
                <p14:modId xmlns:p14="http://schemas.microsoft.com/office/powerpoint/2010/main" val="125823670"/>
              </p:ext>
            </p:extLst>
          </p:nvPr>
        </p:nvGraphicFramePr>
        <p:xfrm>
          <a:off x="228600" y="2667000"/>
          <a:ext cx="8686800" cy="1230313"/>
        </p:xfrm>
        <a:graphic>
          <a:graphicData uri="http://schemas.openxmlformats.org/presentationml/2006/ole">
            <mc:AlternateContent xmlns:mc="http://schemas.openxmlformats.org/markup-compatibility/2006">
              <mc:Choice xmlns:v="urn:schemas-microsoft-com:vml" Requires="v">
                <p:oleObj name="Worksheet" r:id="rId3" imgW="5499100" imgH="838200" progId="Excel.Sheet.8">
                  <p:embed/>
                </p:oleObj>
              </mc:Choice>
              <mc:Fallback>
                <p:oleObj name="Worksheet" r:id="rId3" imgW="5499100" imgH="838200" progId="Excel.Sheet.8">
                  <p:embed/>
                  <p:pic>
                    <p:nvPicPr>
                      <p:cNvPr id="6042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667000"/>
                        <a:ext cx="8686800"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89EDB46F-EFB0-460B-A4F3-C597C050900A}"/>
              </a:ext>
            </a:extLst>
          </p:cNvPr>
          <p:cNvSpPr txBox="1"/>
          <p:nvPr/>
        </p:nvSpPr>
        <p:spPr>
          <a:xfrm>
            <a:off x="8393084" y="152400"/>
            <a:ext cx="762000" cy="253916"/>
          </a:xfrm>
          <a:prstGeom prst="rect">
            <a:avLst/>
          </a:prstGeom>
          <a:noFill/>
        </p:spPr>
        <p:txBody>
          <a:bodyPr wrap="square" rtlCol="0">
            <a:spAutoFit/>
          </a:bodyPr>
          <a:lstStyle/>
          <a:p>
            <a:r>
              <a:rPr lang="en-US" sz="1050"/>
              <a:t>16-23</a:t>
            </a:r>
          </a:p>
        </p:txBody>
      </p:sp>
      <p:pic>
        <p:nvPicPr>
          <p:cNvPr id="7" name="Picture 3">
            <a:extLst>
              <a:ext uri="{FF2B5EF4-FFF2-40B4-BE49-F238E27FC236}">
                <a16:creationId xmlns:a16="http://schemas.microsoft.com/office/drawing/2014/main" id="{371988CC-F40A-4D2B-9EF6-E9D3FC092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174577"/>
            <a:ext cx="9172575" cy="68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D1FF6E6E-12A6-17FE-62C0-F81950E06792}"/>
              </a:ext>
            </a:extLst>
          </p:cNvPr>
          <p:cNvSpPr>
            <a:spLocks noGrp="1" noChangeArrowheads="1"/>
          </p:cNvSpPr>
          <p:nvPr>
            <p:ph type="title"/>
          </p:nvPr>
        </p:nvSpPr>
        <p:spPr>
          <a:xfrm>
            <a:off x="228600" y="406316"/>
            <a:ext cx="8686800" cy="484271"/>
          </a:xfrm>
          <a:ln>
            <a:solidFill>
              <a:srgbClr val="003300"/>
            </a:solidFill>
          </a:ln>
        </p:spPr>
        <p:txBody>
          <a:bodyPr>
            <a:normAutofit/>
          </a:bodyPr>
          <a:lstStyle/>
          <a:p>
            <a:pPr algn="ctr">
              <a:defRPr/>
            </a:pPr>
            <a:r>
              <a:rPr lang="el-GR" altLang="en-US" sz="2800">
                <a:ea typeface="ＭＳ Ｐゴシック" charset="0"/>
                <a:cs typeface="ＭＳ Ｐゴシック" charset="-128"/>
              </a:rPr>
              <a:t>Ανάλυση Τάσεων – Μέρος 5</a:t>
            </a:r>
            <a:endParaRPr lang="en-US" altLang="en-US" sz="2800">
              <a:ea typeface="ＭＳ Ｐゴシック" charset="0"/>
              <a:cs typeface="ＭＳ Ｐゴシック" charset="-128"/>
            </a:endParaRPr>
          </a:p>
        </p:txBody>
      </p:sp>
      <p:sp>
        <p:nvSpPr>
          <p:cNvPr id="5" name="TextBox 7">
            <a:extLst>
              <a:ext uri="{FF2B5EF4-FFF2-40B4-BE49-F238E27FC236}">
                <a16:creationId xmlns:a16="http://schemas.microsoft.com/office/drawing/2014/main" id="{8EE75407-D202-94BB-F1FC-4890CF45D0D7}"/>
              </a:ext>
            </a:extLst>
          </p:cNvPr>
          <p:cNvSpPr txBox="1">
            <a:spLocks noChangeArrowheads="1"/>
          </p:cNvSpPr>
          <p:nvPr/>
        </p:nvSpPr>
        <p:spPr bwMode="auto">
          <a:xfrm>
            <a:off x="228600" y="1219200"/>
            <a:ext cx="8686800" cy="1200150"/>
          </a:xfrm>
          <a:prstGeom prst="rect">
            <a:avLst/>
          </a:prstGeom>
          <a:noFill/>
          <a:ln>
            <a:solidFill>
              <a:srgbClr val="0070C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2400" b="1"/>
              <a:t>Προϊόντα </a:t>
            </a:r>
            <a:r>
              <a:rPr lang="en-US" sz="2400" b="1"/>
              <a:t>Berry</a:t>
            </a:r>
          </a:p>
          <a:p>
            <a:pPr algn="ctr" eaLnBrk="1" hangingPunct="1"/>
            <a:r>
              <a:rPr lang="el-GR" sz="2400" b="1"/>
              <a:t>Πληροφορίες Εισοδήματος</a:t>
            </a:r>
          </a:p>
          <a:p>
            <a:pPr algn="ctr" eaLnBrk="1" hangingPunct="1"/>
            <a:r>
              <a:rPr lang="el-GR" sz="2400" b="1"/>
              <a:t>Για τα έτη που έληξαν στις 31 Δεκεμβρίου</a:t>
            </a:r>
            <a:endParaRPr lang="en-US" sz="2400" b="1"/>
          </a:p>
        </p:txBody>
      </p:sp>
    </p:spTree>
  </p:cSld>
  <p:clrMapOvr>
    <a:masterClrMapping/>
  </p:clrMapOvr>
  <p:transition>
    <p:wipe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Chart 9"/>
          <p:cNvGraphicFramePr>
            <a:graphicFrameLocks/>
          </p:cNvGraphicFramePr>
          <p:nvPr/>
        </p:nvGraphicFramePr>
        <p:xfrm>
          <a:off x="101600" y="1219200"/>
          <a:ext cx="8966200" cy="5308600"/>
        </p:xfrm>
        <a:graphic>
          <a:graphicData uri="http://schemas.openxmlformats.org/presentationml/2006/ole">
            <mc:AlternateContent xmlns:mc="http://schemas.openxmlformats.org/markup-compatibility/2006">
              <mc:Choice xmlns:v="urn:schemas-microsoft-com:vml" Requires="v">
                <p:oleObj name="Chart" r:id="rId3" imgW="8972570" imgH="5309177" progId="Excel.Chart.8">
                  <p:embed/>
                </p:oleObj>
              </mc:Choice>
              <mc:Fallback>
                <p:oleObj name="Chart" r:id="rId3" imgW="8972570" imgH="5309177" progId="Excel.Chart.8">
                  <p:embed/>
                  <p:pic>
                    <p:nvPicPr>
                      <p:cNvPr id="62466" name="Char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219200"/>
                        <a:ext cx="8966200" cy="530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62467" name="Rectangle 3"/>
          <p:cNvSpPr>
            <a:spLocks noChangeArrowheads="1"/>
          </p:cNvSpPr>
          <p:nvPr/>
        </p:nvSpPr>
        <p:spPr bwMode="auto">
          <a:xfrm>
            <a:off x="1752600" y="1447800"/>
            <a:ext cx="4648200" cy="1628651"/>
          </a:xfrm>
          <a:prstGeom prst="rect">
            <a:avLst/>
          </a:prstGeom>
          <a:solidFill>
            <a:srgbClr val="FEF4B9"/>
          </a:solidFill>
          <a:ln w="57150" cmpd="thinThick">
            <a:solidFill>
              <a:srgbClr val="0070C0"/>
            </a:solidFill>
            <a:miter lim="800000"/>
            <a:headEnd/>
            <a:tailEnd/>
          </a:ln>
        </p:spPr>
        <p:txBody>
          <a:bodyPr lIns="90488" tIns="44450" rIns="90488" bIns="44450">
            <a:spAutoFit/>
          </a:bodyPr>
          <a:lstStyle/>
          <a:p>
            <a:pPr algn="ctr" eaLnBrk="1" hangingPunct="1"/>
            <a:r>
              <a:rPr lang="el-GR" sz="2000" b="1">
                <a:solidFill>
                  <a:srgbClr val="0070C0"/>
                </a:solidFill>
              </a:rPr>
              <a:t>Μπορούμε να χρησιμοποιήσουμε τα ποσοστά τάσης για να κατασκευάσουμε ένα γράφημα, ώστε να μπορούμε να δούμε την τάση με την πάροδο του χρόνου.</a:t>
            </a:r>
            <a:endParaRPr lang="en-US" sz="2000" b="1">
              <a:solidFill>
                <a:srgbClr val="0070C0"/>
              </a:solidFill>
            </a:endParaRPr>
          </a:p>
        </p:txBody>
      </p:sp>
      <p:sp>
        <p:nvSpPr>
          <p:cNvPr id="5" name="TextBox 4">
            <a:extLst>
              <a:ext uri="{FF2B5EF4-FFF2-40B4-BE49-F238E27FC236}">
                <a16:creationId xmlns:a16="http://schemas.microsoft.com/office/drawing/2014/main" id="{9DB8624B-FC9A-4F5A-8E61-E1E5FC644BE7}"/>
              </a:ext>
            </a:extLst>
          </p:cNvPr>
          <p:cNvSpPr txBox="1"/>
          <p:nvPr/>
        </p:nvSpPr>
        <p:spPr>
          <a:xfrm>
            <a:off x="8393084" y="152400"/>
            <a:ext cx="762000" cy="253916"/>
          </a:xfrm>
          <a:prstGeom prst="rect">
            <a:avLst/>
          </a:prstGeom>
          <a:noFill/>
        </p:spPr>
        <p:txBody>
          <a:bodyPr wrap="square" rtlCol="0">
            <a:spAutoFit/>
          </a:bodyPr>
          <a:lstStyle/>
          <a:p>
            <a:r>
              <a:rPr lang="en-US" sz="1050"/>
              <a:t>16-24</a:t>
            </a:r>
          </a:p>
        </p:txBody>
      </p:sp>
      <p:pic>
        <p:nvPicPr>
          <p:cNvPr id="6" name="Picture 3">
            <a:extLst>
              <a:ext uri="{FF2B5EF4-FFF2-40B4-BE49-F238E27FC236}">
                <a16:creationId xmlns:a16="http://schemas.microsoft.com/office/drawing/2014/main" id="{BC23413E-7BBE-4548-AA3F-40D648284A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174577"/>
            <a:ext cx="9172575" cy="68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198382D1-4443-8CA0-6560-3AC28AD7208E}"/>
              </a:ext>
            </a:extLst>
          </p:cNvPr>
          <p:cNvSpPr>
            <a:spLocks noGrp="1" noChangeArrowheads="1"/>
          </p:cNvSpPr>
          <p:nvPr>
            <p:ph type="title"/>
          </p:nvPr>
        </p:nvSpPr>
        <p:spPr>
          <a:xfrm>
            <a:off x="228600" y="406316"/>
            <a:ext cx="8686800" cy="484271"/>
          </a:xfrm>
          <a:ln>
            <a:solidFill>
              <a:srgbClr val="003300"/>
            </a:solidFill>
          </a:ln>
        </p:spPr>
        <p:txBody>
          <a:bodyPr>
            <a:normAutofit/>
          </a:bodyPr>
          <a:lstStyle/>
          <a:p>
            <a:pPr algn="ctr">
              <a:defRPr/>
            </a:pPr>
            <a:r>
              <a:rPr lang="el-GR" altLang="en-US" sz="2800">
                <a:ea typeface="ＭＳ Ｐゴシック" charset="0"/>
                <a:cs typeface="ＭＳ Ｐゴシック" charset="-128"/>
              </a:rPr>
              <a:t>Ανάλυση Τάσεων – Μέρος 6</a:t>
            </a:r>
            <a:endParaRPr lang="en-US" altLang="en-US" sz="2800">
              <a:ea typeface="ＭＳ Ｐゴシック" charset="0"/>
              <a:cs typeface="ＭＳ Ｐゴシック" charset="-128"/>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228600" y="406316"/>
            <a:ext cx="8686800" cy="418887"/>
          </a:xfrm>
          <a:ln>
            <a:solidFill>
              <a:srgbClr val="00279F"/>
            </a:solidFill>
          </a:ln>
        </p:spPr>
        <p:txBody>
          <a:bodyPr wrap="square" numCol="1" anchorCtr="0" compatLnSpc="1">
            <a:prstTxWarp prst="textNoShape">
              <a:avLst/>
            </a:prstTxWarp>
            <a:normAutofit fontScale="90000"/>
          </a:bodyPr>
          <a:lstStyle/>
          <a:p>
            <a:pPr algn="ctr"/>
            <a:r>
              <a:rPr lang="el-GR" sz="2800" dirty="0">
                <a:latin typeface="Calibri Light" charset="0"/>
                <a:ea typeface="ＭＳ Ｐゴシック" charset="0"/>
                <a:cs typeface="ＭＳ Ｐゴシック" charset="0"/>
              </a:rPr>
              <a:t>Δηλώσεις Κοινού Μεγέθους – Μέρος 1</a:t>
            </a:r>
            <a:endParaRPr lang="en-US" sz="2800" dirty="0">
              <a:latin typeface="Calibri Light" charset="0"/>
              <a:ea typeface="ＭＳ Ｐゴシック" charset="0"/>
              <a:cs typeface="ＭＳ Ｐゴシック" charset="0"/>
            </a:endParaRPr>
          </a:p>
        </p:txBody>
      </p:sp>
      <p:sp>
        <p:nvSpPr>
          <p:cNvPr id="64514" name="Rectangle 4"/>
          <p:cNvSpPr>
            <a:spLocks noChangeArrowheads="1"/>
          </p:cNvSpPr>
          <p:nvPr/>
        </p:nvSpPr>
        <p:spPr bwMode="auto">
          <a:xfrm>
            <a:off x="723900" y="1224689"/>
            <a:ext cx="7696200" cy="4127797"/>
          </a:xfrm>
          <a:prstGeom prst="rect">
            <a:avLst/>
          </a:prstGeom>
          <a:solidFill>
            <a:schemeClr val="bg2"/>
          </a:solidFill>
          <a:ln w="57150" cmpd="thinThick">
            <a:solidFill>
              <a:schemeClr val="tx1"/>
            </a:solidFill>
            <a:miter lim="800000"/>
            <a:headEnd/>
            <a:tailEnd/>
          </a:ln>
        </p:spPr>
        <p:txBody>
          <a:bodyPr lIns="90488" tIns="44450" rIns="90488" bIns="44450">
            <a:spAutoFit/>
          </a:bodyPr>
          <a:lstStyle/>
          <a:p>
            <a:pPr algn="ctr" eaLnBrk="1" hangingPunct="1">
              <a:spcBef>
                <a:spcPct val="20000"/>
              </a:spcBef>
            </a:pPr>
            <a:r>
              <a:rPr lang="el-GR" sz="3200">
                <a:latin typeface="Calibri" charset="0"/>
              </a:rPr>
              <a:t>Η </a:t>
            </a:r>
            <a:r>
              <a:rPr lang="el-GR" sz="3200">
                <a:solidFill>
                  <a:srgbClr val="C00000"/>
                </a:solidFill>
                <a:latin typeface="Calibri" charset="0"/>
              </a:rPr>
              <a:t>κάθετη ανάλυση </a:t>
            </a:r>
            <a:r>
              <a:rPr lang="el-GR" sz="3200">
                <a:latin typeface="Calibri" charset="0"/>
              </a:rPr>
              <a:t>εστιάζει στις σχέσεις μεταξύ των στοιχείων των οικονομικών καταστάσεων σε μια δεδομένη χρονική στιγμή.</a:t>
            </a:r>
          </a:p>
          <a:p>
            <a:pPr algn="ctr" eaLnBrk="1" hangingPunct="1">
              <a:spcBef>
                <a:spcPct val="20000"/>
              </a:spcBef>
            </a:pPr>
            <a:r>
              <a:rPr lang="el-GR" sz="3200">
                <a:latin typeface="Calibri" charset="0"/>
              </a:rPr>
              <a:t>Μια οικονομική κατάσταση </a:t>
            </a:r>
            <a:r>
              <a:rPr lang="el-GR" sz="3200">
                <a:solidFill>
                  <a:srgbClr val="C00000"/>
                </a:solidFill>
                <a:latin typeface="Calibri" charset="0"/>
              </a:rPr>
              <a:t>κοινού μεγέθους </a:t>
            </a:r>
            <a:r>
              <a:rPr lang="el-GR" sz="3200">
                <a:latin typeface="Calibri" charset="0"/>
              </a:rPr>
              <a:t>είναι μια κάθετη ανάλυση στην οποία κάθε στοιχείο της οικονομικής κατάστασης </a:t>
            </a:r>
            <a:r>
              <a:rPr lang="el-GR" sz="3200">
                <a:solidFill>
                  <a:srgbClr val="FF0000"/>
                </a:solidFill>
                <a:latin typeface="Calibri" charset="0"/>
              </a:rPr>
              <a:t>εκφράζεται ως ποσοστό.</a:t>
            </a:r>
            <a:endParaRPr lang="en-US" sz="3200">
              <a:latin typeface="Calibri" charset="0"/>
            </a:endParaRPr>
          </a:p>
        </p:txBody>
      </p:sp>
      <p:sp>
        <p:nvSpPr>
          <p:cNvPr id="4" name="TextBox 3">
            <a:extLst>
              <a:ext uri="{FF2B5EF4-FFF2-40B4-BE49-F238E27FC236}">
                <a16:creationId xmlns:a16="http://schemas.microsoft.com/office/drawing/2014/main" id="{1F414814-08D2-44A2-B0BF-6EF7E2BC1EDD}"/>
              </a:ext>
            </a:extLst>
          </p:cNvPr>
          <p:cNvSpPr txBox="1"/>
          <p:nvPr/>
        </p:nvSpPr>
        <p:spPr>
          <a:xfrm>
            <a:off x="8393084" y="152400"/>
            <a:ext cx="762000" cy="253916"/>
          </a:xfrm>
          <a:prstGeom prst="rect">
            <a:avLst/>
          </a:prstGeom>
          <a:noFill/>
        </p:spPr>
        <p:txBody>
          <a:bodyPr wrap="square" rtlCol="0">
            <a:spAutoFit/>
          </a:bodyPr>
          <a:lstStyle/>
          <a:p>
            <a:r>
              <a:rPr lang="en-US" sz="1050"/>
              <a:t>16-25</a:t>
            </a:r>
          </a:p>
        </p:txBody>
      </p:sp>
      <p:pic>
        <p:nvPicPr>
          <p:cNvPr id="5" name="Picture 3">
            <a:extLst>
              <a:ext uri="{FF2B5EF4-FFF2-40B4-BE49-F238E27FC236}">
                <a16:creationId xmlns:a16="http://schemas.microsoft.com/office/drawing/2014/main" id="{903AFF38-8965-42FA-BA36-C330E097B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74577"/>
            <a:ext cx="9172575" cy="68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4"/>
          <p:cNvSpPr txBox="1">
            <a:spLocks noChangeArrowheads="1"/>
          </p:cNvSpPr>
          <p:nvPr/>
        </p:nvSpPr>
        <p:spPr bwMode="auto">
          <a:xfrm>
            <a:off x="1752600" y="2133600"/>
            <a:ext cx="5426075" cy="2308324"/>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r>
              <a:rPr lang="el-GR" altLang="en-US" sz="3600">
                <a:latin typeface="+mn-lt"/>
                <a:cs typeface="+mn-cs"/>
              </a:rPr>
              <a:t>Στους ισολογισμούς, όλα τα στοιχεία συνήθως εκφράζονται ως ποσοστό του συνολικού ενεργητικού.</a:t>
            </a:r>
            <a:endParaRPr lang="en-US" altLang="en-US" sz="3600">
              <a:latin typeface="+mn-lt"/>
              <a:cs typeface="+mn-cs"/>
            </a:endParaRPr>
          </a:p>
        </p:txBody>
      </p:sp>
      <p:sp>
        <p:nvSpPr>
          <p:cNvPr id="4" name="TextBox 3">
            <a:extLst>
              <a:ext uri="{FF2B5EF4-FFF2-40B4-BE49-F238E27FC236}">
                <a16:creationId xmlns:a16="http://schemas.microsoft.com/office/drawing/2014/main" id="{18B9EF29-0A5C-44BC-BC1D-A4D0F43355E0}"/>
              </a:ext>
            </a:extLst>
          </p:cNvPr>
          <p:cNvSpPr txBox="1"/>
          <p:nvPr/>
        </p:nvSpPr>
        <p:spPr>
          <a:xfrm>
            <a:off x="8393084" y="152400"/>
            <a:ext cx="762000" cy="253916"/>
          </a:xfrm>
          <a:prstGeom prst="rect">
            <a:avLst/>
          </a:prstGeom>
          <a:noFill/>
        </p:spPr>
        <p:txBody>
          <a:bodyPr wrap="square" rtlCol="0">
            <a:spAutoFit/>
          </a:bodyPr>
          <a:lstStyle/>
          <a:p>
            <a:r>
              <a:rPr lang="en-US" sz="1050"/>
              <a:t>16-26</a:t>
            </a:r>
          </a:p>
        </p:txBody>
      </p:sp>
      <p:pic>
        <p:nvPicPr>
          <p:cNvPr id="5" name="Picture 3">
            <a:extLst>
              <a:ext uri="{FF2B5EF4-FFF2-40B4-BE49-F238E27FC236}">
                <a16:creationId xmlns:a16="http://schemas.microsoft.com/office/drawing/2014/main" id="{E5E4A091-FB85-4C3D-810D-2BFFFF092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74577"/>
            <a:ext cx="9172575" cy="68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a:extLst>
              <a:ext uri="{FF2B5EF4-FFF2-40B4-BE49-F238E27FC236}">
                <a16:creationId xmlns:a16="http://schemas.microsoft.com/office/drawing/2014/main" id="{DF1EE153-BD30-6188-F886-EA4A87D1FFAA}"/>
              </a:ext>
            </a:extLst>
          </p:cNvPr>
          <p:cNvSpPr>
            <a:spLocks noGrp="1" noChangeArrowheads="1"/>
          </p:cNvSpPr>
          <p:nvPr>
            <p:ph type="title"/>
          </p:nvPr>
        </p:nvSpPr>
        <p:spPr>
          <a:xfrm>
            <a:off x="228600" y="406316"/>
            <a:ext cx="8686800" cy="418887"/>
          </a:xfrm>
          <a:ln>
            <a:solidFill>
              <a:srgbClr val="00279F"/>
            </a:solidFill>
          </a:ln>
        </p:spPr>
        <p:txBody>
          <a:bodyPr wrap="square" numCol="1" anchorCtr="0" compatLnSpc="1">
            <a:prstTxWarp prst="textNoShape">
              <a:avLst/>
            </a:prstTxWarp>
            <a:normAutofit fontScale="90000"/>
          </a:bodyPr>
          <a:lstStyle/>
          <a:p>
            <a:pPr algn="ctr"/>
            <a:r>
              <a:rPr lang="el-GR" sz="2800" dirty="0">
                <a:latin typeface="Calibri Light" charset="0"/>
                <a:ea typeface="ＭＳ Ｐゴシック" charset="0"/>
                <a:cs typeface="ＭＳ Ｐゴシック" charset="0"/>
              </a:rPr>
              <a:t>Δηλώσεις Κοινού Μεγέθους – Μέρος 2</a:t>
            </a:r>
            <a:endParaRPr lang="en-US" sz="2800" dirty="0">
              <a:latin typeface="Calibri Light" charset="0"/>
              <a:ea typeface="ＭＳ Ｐゴシック" charset="0"/>
              <a:cs typeface="ＭＳ Ｐゴシック" charset="0"/>
            </a:endParaRP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4"/>
          <p:cNvSpPr txBox="1">
            <a:spLocks noChangeArrowheads="1"/>
          </p:cNvSpPr>
          <p:nvPr/>
        </p:nvSpPr>
        <p:spPr bwMode="auto">
          <a:xfrm>
            <a:off x="1219200" y="1828800"/>
            <a:ext cx="6781800" cy="2554545"/>
          </a:xfrm>
          <a:prstGeom prst="rect">
            <a:avLst/>
          </a:prstGeom>
          <a:solidFill>
            <a:schemeClr val="bg2"/>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r>
              <a:rPr lang="el-GR" altLang="en-US" sz="4000">
                <a:latin typeface="+mn-lt"/>
                <a:cs typeface="+mn-cs"/>
              </a:rPr>
              <a:t>Στις καταστάσεις αποτελεσμάτων, όλα τα στοιχεία συνήθως εκφράζονται ως ποσοστό των πωλήσεων.</a:t>
            </a:r>
            <a:endParaRPr lang="en-US" altLang="en-US" sz="4000">
              <a:latin typeface="+mn-lt"/>
              <a:cs typeface="+mn-cs"/>
            </a:endParaRPr>
          </a:p>
        </p:txBody>
      </p:sp>
      <p:sp>
        <p:nvSpPr>
          <p:cNvPr id="4" name="TextBox 3">
            <a:extLst>
              <a:ext uri="{FF2B5EF4-FFF2-40B4-BE49-F238E27FC236}">
                <a16:creationId xmlns:a16="http://schemas.microsoft.com/office/drawing/2014/main" id="{90F33A3A-3E53-46F3-85A3-B90050D2259A}"/>
              </a:ext>
            </a:extLst>
          </p:cNvPr>
          <p:cNvSpPr txBox="1"/>
          <p:nvPr/>
        </p:nvSpPr>
        <p:spPr>
          <a:xfrm>
            <a:off x="8393084" y="152400"/>
            <a:ext cx="762000" cy="253916"/>
          </a:xfrm>
          <a:prstGeom prst="rect">
            <a:avLst/>
          </a:prstGeom>
          <a:noFill/>
        </p:spPr>
        <p:txBody>
          <a:bodyPr wrap="square" rtlCol="0">
            <a:spAutoFit/>
          </a:bodyPr>
          <a:lstStyle/>
          <a:p>
            <a:r>
              <a:rPr lang="en-US" sz="1050"/>
              <a:t>16-27</a:t>
            </a:r>
          </a:p>
        </p:txBody>
      </p:sp>
      <p:pic>
        <p:nvPicPr>
          <p:cNvPr id="5" name="Picture 3">
            <a:extLst>
              <a:ext uri="{FF2B5EF4-FFF2-40B4-BE49-F238E27FC236}">
                <a16:creationId xmlns:a16="http://schemas.microsoft.com/office/drawing/2014/main" id="{837931EC-2811-4DC6-AA19-613F27099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74577"/>
            <a:ext cx="9172575" cy="68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a:extLst>
              <a:ext uri="{FF2B5EF4-FFF2-40B4-BE49-F238E27FC236}">
                <a16:creationId xmlns:a16="http://schemas.microsoft.com/office/drawing/2014/main" id="{2EF243D0-3E01-F815-39A2-DDE331D7346B}"/>
              </a:ext>
            </a:extLst>
          </p:cNvPr>
          <p:cNvSpPr>
            <a:spLocks noGrp="1" noChangeArrowheads="1"/>
          </p:cNvSpPr>
          <p:nvPr>
            <p:ph type="title"/>
          </p:nvPr>
        </p:nvSpPr>
        <p:spPr>
          <a:xfrm>
            <a:off x="228600" y="406316"/>
            <a:ext cx="8686800" cy="418887"/>
          </a:xfrm>
          <a:ln>
            <a:solidFill>
              <a:srgbClr val="00279F"/>
            </a:solidFill>
          </a:ln>
        </p:spPr>
        <p:txBody>
          <a:bodyPr wrap="square" numCol="1" anchorCtr="0" compatLnSpc="1">
            <a:prstTxWarp prst="textNoShape">
              <a:avLst/>
            </a:prstTxWarp>
            <a:normAutofit fontScale="90000"/>
          </a:bodyPr>
          <a:lstStyle/>
          <a:p>
            <a:pPr algn="ctr"/>
            <a:r>
              <a:rPr lang="el-GR" sz="2800" dirty="0">
                <a:latin typeface="Calibri Light" charset="0"/>
                <a:ea typeface="ＭＳ Ｐゴシック" charset="0"/>
                <a:cs typeface="ＭＳ Ｐゴシック" charset="0"/>
              </a:rPr>
              <a:t>Δηλώσεις Κοινού Μεγέθους – Μέρος 3</a:t>
            </a:r>
            <a:endParaRPr lang="en-US" sz="2800" dirty="0">
              <a:latin typeface="Calibri Light" charset="0"/>
              <a:ea typeface="ＭＳ Ｐゴシック" charset="0"/>
              <a:cs typeface="ＭＳ Ｐゴシック" charset="0"/>
            </a:endParaRP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7"/>
          <p:cNvSpPr txBox="1">
            <a:spLocks noChangeArrowheads="1"/>
          </p:cNvSpPr>
          <p:nvPr/>
        </p:nvSpPr>
        <p:spPr bwMode="auto">
          <a:xfrm>
            <a:off x="381000" y="1447800"/>
            <a:ext cx="8458200" cy="3539430"/>
          </a:xfrm>
          <a:prstGeom prst="rect">
            <a:avLst/>
          </a:prstGeom>
          <a:solidFill>
            <a:schemeClr val="bg2"/>
          </a:solidFill>
          <a:ln w="9525">
            <a:solidFill>
              <a:srgbClr val="003300"/>
            </a:solidFill>
            <a:miter lim="800000"/>
            <a:headEnd/>
            <a:tailEnd/>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buFont typeface="Times" charset="0"/>
              <a:buNone/>
            </a:pPr>
            <a:r>
              <a:rPr lang="el-GR" sz="3200" b="1"/>
              <a:t>Ας ρίξουμε μια ακόμη ματιά στις πληροφορίες από τις συγκριτικές καταστάσεις αποτελεσμάτων της </a:t>
            </a:r>
            <a:r>
              <a:rPr lang="en-US" sz="3200" b="1"/>
              <a:t>Clover Corporation </a:t>
            </a:r>
            <a:r>
              <a:rPr lang="el-GR" sz="3200" b="1"/>
              <a:t>για το τρέχον και το περσινό έτος.</a:t>
            </a:r>
            <a:endParaRPr lang="en-US" sz="3200" b="1"/>
          </a:p>
          <a:p>
            <a:pPr algn="ctr" eaLnBrk="1" hangingPunct="1">
              <a:buFont typeface="Times" charset="0"/>
              <a:buNone/>
            </a:pPr>
            <a:r>
              <a:rPr lang="el-GR" sz="3200" b="1">
                <a:solidFill>
                  <a:schemeClr val="accent4">
                    <a:lumMod val="75000"/>
                  </a:schemeClr>
                </a:solidFill>
              </a:rPr>
              <a:t>Αυτή τη φορά, ας προετοιμάσουμε δηλώσεις κοινού μεγέθους.</a:t>
            </a:r>
            <a:endParaRPr lang="en-US" sz="3200" b="1">
              <a:solidFill>
                <a:schemeClr val="accent4">
                  <a:lumMod val="75000"/>
                </a:schemeClr>
              </a:solidFill>
            </a:endParaRPr>
          </a:p>
        </p:txBody>
      </p:sp>
      <p:sp>
        <p:nvSpPr>
          <p:cNvPr id="4" name="TextBox 3">
            <a:extLst>
              <a:ext uri="{FF2B5EF4-FFF2-40B4-BE49-F238E27FC236}">
                <a16:creationId xmlns:a16="http://schemas.microsoft.com/office/drawing/2014/main" id="{4DFC1F4A-21F0-44BD-A703-AFAB88985743}"/>
              </a:ext>
            </a:extLst>
          </p:cNvPr>
          <p:cNvSpPr txBox="1"/>
          <p:nvPr/>
        </p:nvSpPr>
        <p:spPr>
          <a:xfrm>
            <a:off x="8393084" y="152400"/>
            <a:ext cx="762000" cy="253916"/>
          </a:xfrm>
          <a:prstGeom prst="rect">
            <a:avLst/>
          </a:prstGeom>
          <a:noFill/>
        </p:spPr>
        <p:txBody>
          <a:bodyPr wrap="square" rtlCol="0">
            <a:spAutoFit/>
          </a:bodyPr>
          <a:lstStyle/>
          <a:p>
            <a:r>
              <a:rPr lang="en-US" sz="1050"/>
              <a:t>16-28</a:t>
            </a:r>
          </a:p>
        </p:txBody>
      </p:sp>
      <p:pic>
        <p:nvPicPr>
          <p:cNvPr id="5" name="Picture 3">
            <a:extLst>
              <a:ext uri="{FF2B5EF4-FFF2-40B4-BE49-F238E27FC236}">
                <a16:creationId xmlns:a16="http://schemas.microsoft.com/office/drawing/2014/main" id="{0FDA5112-94CF-49D7-A692-8989B653C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74577"/>
            <a:ext cx="9172575" cy="68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a:extLst>
              <a:ext uri="{FF2B5EF4-FFF2-40B4-BE49-F238E27FC236}">
                <a16:creationId xmlns:a16="http://schemas.microsoft.com/office/drawing/2014/main" id="{FD89C39C-4CE0-456A-26BA-D24B3F9A5D9E}"/>
              </a:ext>
            </a:extLst>
          </p:cNvPr>
          <p:cNvSpPr>
            <a:spLocks noGrp="1" noChangeArrowheads="1"/>
          </p:cNvSpPr>
          <p:nvPr>
            <p:ph type="title"/>
          </p:nvPr>
        </p:nvSpPr>
        <p:spPr>
          <a:xfrm>
            <a:off x="228600" y="406316"/>
            <a:ext cx="8686800" cy="418887"/>
          </a:xfrm>
          <a:ln>
            <a:solidFill>
              <a:srgbClr val="00279F"/>
            </a:solidFill>
          </a:ln>
        </p:spPr>
        <p:txBody>
          <a:bodyPr wrap="square" numCol="1" anchorCtr="0" compatLnSpc="1">
            <a:prstTxWarp prst="textNoShape">
              <a:avLst/>
            </a:prstTxWarp>
            <a:normAutofit fontScale="90000"/>
          </a:bodyPr>
          <a:lstStyle/>
          <a:p>
            <a:pPr algn="ctr"/>
            <a:r>
              <a:rPr lang="el-GR" sz="2800" dirty="0">
                <a:latin typeface="Calibri Light" charset="0"/>
                <a:ea typeface="ＭＳ Ｐゴシック" charset="0"/>
                <a:cs typeface="ＭＳ Ｐゴシック" charset="0"/>
              </a:rPr>
              <a:t>Δηλώσεις Κοινού Μεγέθους – Μέρος 4</a:t>
            </a:r>
            <a:endParaRPr lang="en-US" sz="2800" dirty="0">
              <a:latin typeface="Calibri Light" charset="0"/>
              <a:ea typeface="ＭＳ Ｐゴシック" charset="0"/>
              <a:cs typeface="ＭＳ Ｐゴシック" charset="0"/>
            </a:endParaRP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5" name="Object 2"/>
          <p:cNvGraphicFramePr>
            <a:graphicFrameLocks/>
          </p:cNvGraphicFramePr>
          <p:nvPr/>
        </p:nvGraphicFramePr>
        <p:xfrm>
          <a:off x="854075" y="1463675"/>
          <a:ext cx="7604125" cy="4708525"/>
        </p:xfrm>
        <a:graphic>
          <a:graphicData uri="http://schemas.openxmlformats.org/presentationml/2006/ole">
            <mc:AlternateContent xmlns:mc="http://schemas.openxmlformats.org/markup-compatibility/2006">
              <mc:Choice xmlns:v="urn:schemas-microsoft-com:vml" Requires="v">
                <p:oleObj name="Worksheet" r:id="rId3" imgW="4559300" imgH="3009900" progId="Excel.Sheet.8">
                  <p:embed/>
                </p:oleObj>
              </mc:Choice>
              <mc:Fallback>
                <p:oleObj name="Worksheet" r:id="rId3" imgW="4559300" imgH="3009900" progId="Excel.Sheet.8">
                  <p:embed/>
                  <p:pic>
                    <p:nvPicPr>
                      <p:cNvPr id="72705"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1463675"/>
                        <a:ext cx="7604125" cy="4708525"/>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62501" name="Rectangle 5"/>
          <p:cNvSpPr>
            <a:spLocks noChangeArrowheads="1"/>
          </p:cNvSpPr>
          <p:nvPr/>
        </p:nvSpPr>
        <p:spPr bwMode="auto">
          <a:xfrm>
            <a:off x="6172200" y="3622675"/>
            <a:ext cx="2743200" cy="2321148"/>
          </a:xfrm>
          <a:prstGeom prst="rect">
            <a:avLst/>
          </a:prstGeom>
          <a:solidFill>
            <a:schemeClr val="bg2"/>
          </a:solidFill>
          <a:ln w="57150" cmpd="thinThick">
            <a:solidFill>
              <a:schemeClr val="tx1"/>
            </a:solidFill>
            <a:prstDash val="solid"/>
            <a:miter lim="800000"/>
            <a:headEnd/>
            <a:tailEnd/>
          </a:ln>
          <a:effectLst/>
        </p:spPr>
        <p:txBody>
          <a:bodyPr wrap="square" lIns="90488" tIns="44450" rIns="90488" bIns="44450">
            <a:spAutoFit/>
          </a:bodyPr>
          <a:lstStyle/>
          <a:p>
            <a:pPr algn="ctr" eaLnBrk="1" hangingPunct="1">
              <a:spcBef>
                <a:spcPct val="50000"/>
              </a:spcBef>
              <a:defRPr/>
            </a:pPr>
            <a:r>
              <a:rPr lang="el-GR" sz="2900" b="1">
                <a:effectLst>
                  <a:outerShdw blurRad="38100" dist="38100" dir="2700000" algn="tl">
                    <a:srgbClr val="000000"/>
                  </a:outerShdw>
                </a:effectLst>
                <a:ea typeface="ＭＳ Ｐゴシック" pitchFamily="34" charset="-128"/>
                <a:cs typeface="+mn-cs"/>
              </a:rPr>
              <a:t>Οι</a:t>
            </a:r>
            <a:r>
              <a:rPr lang="el-GR" sz="2900" b="1">
                <a:solidFill>
                  <a:srgbClr val="FF0000"/>
                </a:solidFill>
                <a:effectLst>
                  <a:outerShdw blurRad="38100" dist="38100" dir="2700000" algn="tl">
                    <a:srgbClr val="000000"/>
                  </a:outerShdw>
                </a:effectLst>
                <a:ea typeface="ＭＳ Ｐゴシック" pitchFamily="34" charset="-128"/>
                <a:cs typeface="+mn-cs"/>
              </a:rPr>
              <a:t> πωλήσεις </a:t>
            </a:r>
            <a:r>
              <a:rPr lang="el-GR" sz="2900" b="1">
                <a:effectLst>
                  <a:outerShdw blurRad="38100" dist="38100" dir="2700000" algn="tl">
                    <a:srgbClr val="000000"/>
                  </a:outerShdw>
                </a:effectLst>
                <a:ea typeface="ＭＳ Ｐゴシック" pitchFamily="34" charset="-128"/>
                <a:cs typeface="+mn-cs"/>
              </a:rPr>
              <a:t>είναι συνήθως η βάση και εκφράζονται ως 100%.</a:t>
            </a:r>
            <a:endParaRPr lang="en-US" sz="2900" b="1">
              <a:ea typeface="ＭＳ Ｐゴシック" pitchFamily="34" charset="-128"/>
              <a:cs typeface="+mn-cs"/>
            </a:endParaRPr>
          </a:p>
        </p:txBody>
      </p:sp>
      <p:sp>
        <p:nvSpPr>
          <p:cNvPr id="5" name="TextBox 4">
            <a:extLst>
              <a:ext uri="{FF2B5EF4-FFF2-40B4-BE49-F238E27FC236}">
                <a16:creationId xmlns:a16="http://schemas.microsoft.com/office/drawing/2014/main" id="{A023CCA9-362A-47D7-BD32-538FDAB68580}"/>
              </a:ext>
            </a:extLst>
          </p:cNvPr>
          <p:cNvSpPr txBox="1"/>
          <p:nvPr/>
        </p:nvSpPr>
        <p:spPr>
          <a:xfrm>
            <a:off x="8393084" y="152400"/>
            <a:ext cx="762000" cy="253916"/>
          </a:xfrm>
          <a:prstGeom prst="rect">
            <a:avLst/>
          </a:prstGeom>
          <a:noFill/>
        </p:spPr>
        <p:txBody>
          <a:bodyPr wrap="square" rtlCol="0">
            <a:spAutoFit/>
          </a:bodyPr>
          <a:lstStyle/>
          <a:p>
            <a:r>
              <a:rPr lang="en-US" sz="1050"/>
              <a:t>16-29</a:t>
            </a:r>
          </a:p>
        </p:txBody>
      </p:sp>
      <p:pic>
        <p:nvPicPr>
          <p:cNvPr id="6" name="Picture 3">
            <a:extLst>
              <a:ext uri="{FF2B5EF4-FFF2-40B4-BE49-F238E27FC236}">
                <a16:creationId xmlns:a16="http://schemas.microsoft.com/office/drawing/2014/main" id="{190FFD79-0134-484F-89AD-A809FD969D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174577"/>
            <a:ext cx="9172575" cy="68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60E6BB4B-58A3-8888-2340-2FE874314036}"/>
              </a:ext>
            </a:extLst>
          </p:cNvPr>
          <p:cNvSpPr>
            <a:spLocks noGrp="1" noChangeArrowheads="1"/>
          </p:cNvSpPr>
          <p:nvPr>
            <p:ph type="title"/>
          </p:nvPr>
        </p:nvSpPr>
        <p:spPr>
          <a:xfrm>
            <a:off x="228600" y="406316"/>
            <a:ext cx="8686800" cy="418887"/>
          </a:xfrm>
          <a:ln>
            <a:solidFill>
              <a:srgbClr val="00279F"/>
            </a:solidFill>
          </a:ln>
        </p:spPr>
        <p:txBody>
          <a:bodyPr wrap="square" numCol="1" anchorCtr="0" compatLnSpc="1">
            <a:prstTxWarp prst="textNoShape">
              <a:avLst/>
            </a:prstTxWarp>
            <a:normAutofit fontScale="90000"/>
          </a:bodyPr>
          <a:lstStyle/>
          <a:p>
            <a:pPr algn="ctr"/>
            <a:r>
              <a:rPr lang="el-GR" sz="2800" dirty="0">
                <a:latin typeface="Calibri Light" charset="0"/>
                <a:ea typeface="ＭＳ Ｐゴシック" charset="0"/>
                <a:cs typeface="ＭＳ Ｐゴシック" charset="0"/>
              </a:rPr>
              <a:t>Δηλώσεις Κοινού Μεγέθους – Μέρος 5</a:t>
            </a:r>
            <a:endParaRPr lang="en-US" sz="2800" dirty="0">
              <a:latin typeface="Calibri Light" charset="0"/>
              <a:ea typeface="ＭＳ Ｐゴシック" charset="0"/>
              <a:cs typeface="ＭＳ Ｐゴシック"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406316"/>
            <a:ext cx="8686800" cy="484271"/>
          </a:xfrm>
          <a:ln>
            <a:solidFill>
              <a:schemeClr val="tx1"/>
            </a:solidFill>
          </a:ln>
        </p:spPr>
        <p:txBody>
          <a:bodyPr>
            <a:normAutofit/>
          </a:bodyPr>
          <a:lstStyle/>
          <a:p>
            <a:pPr algn="ctr">
              <a:defRPr/>
            </a:pPr>
            <a:r>
              <a:rPr lang="el-GR" sz="2800" dirty="0">
                <a:ea typeface="ＭＳ Ｐゴシック" charset="0"/>
                <a:cs typeface="+mj-cs"/>
              </a:rPr>
              <a:t>Κοιτάζοντας πέρα ​​από τους δείκτες</a:t>
            </a:r>
            <a:endParaRPr lang="en-US" sz="2800" dirty="0">
              <a:ea typeface="ＭＳ Ｐゴシック" charset="0"/>
              <a:cs typeface="+mj-cs"/>
            </a:endParaRPr>
          </a:p>
        </p:txBody>
      </p:sp>
      <p:graphicFrame>
        <p:nvGraphicFramePr>
          <p:cNvPr id="5" name="Diagram 4"/>
          <p:cNvGraphicFramePr/>
          <p:nvPr>
            <p:extLst>
              <p:ext uri="{D42A27DB-BD31-4B8C-83A1-F6EECF244321}">
                <p14:modId xmlns:p14="http://schemas.microsoft.com/office/powerpoint/2010/main" val="1661712120"/>
              </p:ext>
            </p:extLst>
          </p:nvPr>
        </p:nvGraphicFramePr>
        <p:xfrm>
          <a:off x="1422400" y="15621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D697571-AEC6-4346-B7FC-D911CAFDA723}"/>
              </a:ext>
            </a:extLst>
          </p:cNvPr>
          <p:cNvSpPr txBox="1"/>
          <p:nvPr/>
        </p:nvSpPr>
        <p:spPr>
          <a:xfrm>
            <a:off x="8393084" y="152400"/>
            <a:ext cx="762000" cy="253916"/>
          </a:xfrm>
          <a:prstGeom prst="rect">
            <a:avLst/>
          </a:prstGeom>
          <a:noFill/>
        </p:spPr>
        <p:txBody>
          <a:bodyPr wrap="square" rtlCol="0">
            <a:spAutoFit/>
          </a:bodyPr>
          <a:lstStyle/>
          <a:p>
            <a:r>
              <a:rPr lang="en-US" sz="1050"/>
              <a:t>16-3</a:t>
            </a:r>
          </a:p>
        </p:txBody>
      </p:sp>
      <p:pic>
        <p:nvPicPr>
          <p:cNvPr id="6" name="Picture 3">
            <a:extLst>
              <a:ext uri="{FF2B5EF4-FFF2-40B4-BE49-F238E27FC236}">
                <a16:creationId xmlns:a16="http://schemas.microsoft.com/office/drawing/2014/main" id="{25E9B23C-C9C8-4B8C-9011-D3AA756BEC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blinds/>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3" name="Object 2"/>
          <p:cNvGraphicFramePr>
            <a:graphicFrameLocks/>
          </p:cNvGraphicFramePr>
          <p:nvPr/>
        </p:nvGraphicFramePr>
        <p:xfrm>
          <a:off x="854075" y="1463675"/>
          <a:ext cx="7604125" cy="4708525"/>
        </p:xfrm>
        <a:graphic>
          <a:graphicData uri="http://schemas.openxmlformats.org/presentationml/2006/ole">
            <mc:AlternateContent xmlns:mc="http://schemas.openxmlformats.org/markup-compatibility/2006">
              <mc:Choice xmlns:v="urn:schemas-microsoft-com:vml" Requires="v">
                <p:oleObj name="Worksheet" r:id="rId3" imgW="4559300" imgH="3009900" progId="Excel.Sheet.8">
                  <p:embed/>
                </p:oleObj>
              </mc:Choice>
              <mc:Fallback>
                <p:oleObj name="Worksheet" r:id="rId3" imgW="4559300" imgH="3009900" progId="Excel.Sheet.8">
                  <p:embed/>
                  <p:pic>
                    <p:nvPicPr>
                      <p:cNvPr id="74753"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1463675"/>
                        <a:ext cx="7604125" cy="4708525"/>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4755" name="Line 4"/>
          <p:cNvSpPr>
            <a:spLocks noChangeShapeType="1"/>
          </p:cNvSpPr>
          <p:nvPr/>
        </p:nvSpPr>
        <p:spPr bwMode="auto">
          <a:xfrm rot="10800000">
            <a:off x="7848600" y="4495800"/>
            <a:ext cx="30163" cy="1381125"/>
          </a:xfrm>
          <a:prstGeom prst="line">
            <a:avLst/>
          </a:prstGeom>
          <a:noFill/>
          <a:ln w="50800">
            <a:solidFill>
              <a:srgbClr val="FC0128"/>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4756" name="Line 6"/>
          <p:cNvSpPr>
            <a:spLocks noChangeShapeType="1"/>
          </p:cNvSpPr>
          <p:nvPr/>
        </p:nvSpPr>
        <p:spPr bwMode="auto">
          <a:xfrm rot="10800000" flipV="1">
            <a:off x="6553200" y="2514600"/>
            <a:ext cx="0" cy="16510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4757" name="Rectangle 7"/>
          <p:cNvSpPr>
            <a:spLocks noChangeArrowheads="1"/>
          </p:cNvSpPr>
          <p:nvPr/>
        </p:nvSpPr>
        <p:spPr bwMode="auto">
          <a:xfrm>
            <a:off x="0" y="2133600"/>
            <a:ext cx="8832572" cy="766877"/>
          </a:xfrm>
          <a:prstGeom prst="rect">
            <a:avLst/>
          </a:prstGeom>
          <a:solidFill>
            <a:srgbClr val="FEF4B9"/>
          </a:solidFill>
          <a:ln w="57150" cmpd="thinThick">
            <a:solidFill>
              <a:srgbClr val="FF0000"/>
            </a:solidFill>
            <a:miter lim="800000"/>
            <a:headEnd/>
            <a:tailEnd/>
          </a:ln>
        </p:spPr>
        <p:txBody>
          <a:bodyPr wrap="none" lIns="90488" tIns="44450" rIns="90488" bIns="44450">
            <a:spAutoFit/>
          </a:bodyPr>
          <a:lstStyle/>
          <a:p>
            <a:pPr eaLnBrk="1" hangingPunct="1"/>
            <a:r>
              <a:rPr lang="en-US" sz="2200" b="1">
                <a:solidFill>
                  <a:srgbClr val="FF0000"/>
                </a:solidFill>
              </a:rPr>
              <a:t>This Year’s Operating Expenses ÷ This Year’s Sales × 100% </a:t>
            </a:r>
          </a:p>
          <a:p>
            <a:pPr eaLnBrk="1" hangingPunct="1"/>
            <a:r>
              <a:rPr lang="en-US" sz="2200" b="1">
                <a:solidFill>
                  <a:srgbClr val="FF0000"/>
                </a:solidFill>
              </a:rPr>
              <a:t>($128,600  ÷  $520,000) × 100% = 24.8%</a:t>
            </a:r>
          </a:p>
        </p:txBody>
      </p:sp>
      <p:sp>
        <p:nvSpPr>
          <p:cNvPr id="74758" name="Rectangle 5"/>
          <p:cNvSpPr>
            <a:spLocks noChangeArrowheads="1"/>
          </p:cNvSpPr>
          <p:nvPr/>
        </p:nvSpPr>
        <p:spPr bwMode="auto">
          <a:xfrm>
            <a:off x="84137" y="5440248"/>
            <a:ext cx="9144000" cy="766877"/>
          </a:xfrm>
          <a:prstGeom prst="rect">
            <a:avLst/>
          </a:prstGeom>
          <a:solidFill>
            <a:srgbClr val="FEF4B9"/>
          </a:solidFill>
          <a:ln w="57150" cmpd="thinThick">
            <a:solidFill>
              <a:srgbClr val="FC0128"/>
            </a:solidFill>
            <a:miter lim="800000"/>
            <a:headEnd/>
            <a:tailEnd/>
          </a:ln>
        </p:spPr>
        <p:txBody>
          <a:bodyPr lIns="90488" tIns="44450" rIns="90488" bIns="44450">
            <a:spAutoFit/>
          </a:bodyPr>
          <a:lstStyle/>
          <a:p>
            <a:pPr eaLnBrk="1" hangingPunct="1"/>
            <a:r>
              <a:rPr lang="en-US" sz="2200" b="1">
                <a:solidFill>
                  <a:srgbClr val="FC0128"/>
                </a:solidFill>
              </a:rPr>
              <a:t>Last Year’s Operating Expenses ÷ Last Year’s Sales × 100% </a:t>
            </a:r>
          </a:p>
          <a:p>
            <a:pPr eaLnBrk="1" hangingPunct="1"/>
            <a:r>
              <a:rPr lang="en-US" sz="2200" b="1">
                <a:solidFill>
                  <a:srgbClr val="FC0128"/>
                </a:solidFill>
              </a:rPr>
              <a:t>($126,000  ÷  $480,000) × 100% = 26.2%</a:t>
            </a:r>
          </a:p>
        </p:txBody>
      </p:sp>
      <p:sp>
        <p:nvSpPr>
          <p:cNvPr id="2" name="Rectangle 1"/>
          <p:cNvSpPr/>
          <p:nvPr/>
        </p:nvSpPr>
        <p:spPr>
          <a:xfrm>
            <a:off x="6172200" y="4165600"/>
            <a:ext cx="1143000" cy="330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Calibri" charset="0"/>
              <a:ea typeface="MS PGothic" charset="0"/>
              <a:cs typeface="MS PGothic" charset="0"/>
            </a:endParaRPr>
          </a:p>
        </p:txBody>
      </p:sp>
      <p:sp>
        <p:nvSpPr>
          <p:cNvPr id="11" name="Rectangle 10"/>
          <p:cNvSpPr/>
          <p:nvPr/>
        </p:nvSpPr>
        <p:spPr>
          <a:xfrm>
            <a:off x="7315200" y="4175125"/>
            <a:ext cx="1143000" cy="330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Calibri" charset="0"/>
              <a:ea typeface="MS PGothic" charset="0"/>
              <a:cs typeface="MS PGothic" charset="0"/>
            </a:endParaRPr>
          </a:p>
        </p:txBody>
      </p:sp>
      <p:sp>
        <p:nvSpPr>
          <p:cNvPr id="10" name="TextBox 9">
            <a:extLst>
              <a:ext uri="{FF2B5EF4-FFF2-40B4-BE49-F238E27FC236}">
                <a16:creationId xmlns:a16="http://schemas.microsoft.com/office/drawing/2014/main" id="{92F06164-62FF-401A-ADB8-420FD33E68A2}"/>
              </a:ext>
            </a:extLst>
          </p:cNvPr>
          <p:cNvSpPr txBox="1"/>
          <p:nvPr/>
        </p:nvSpPr>
        <p:spPr>
          <a:xfrm>
            <a:off x="8393084" y="152400"/>
            <a:ext cx="762000" cy="253916"/>
          </a:xfrm>
          <a:prstGeom prst="rect">
            <a:avLst/>
          </a:prstGeom>
          <a:noFill/>
        </p:spPr>
        <p:txBody>
          <a:bodyPr wrap="square" rtlCol="0">
            <a:spAutoFit/>
          </a:bodyPr>
          <a:lstStyle/>
          <a:p>
            <a:r>
              <a:rPr lang="en-US" sz="1050"/>
              <a:t>16-30</a:t>
            </a:r>
          </a:p>
        </p:txBody>
      </p:sp>
      <p:pic>
        <p:nvPicPr>
          <p:cNvPr id="12" name="Picture 3">
            <a:extLst>
              <a:ext uri="{FF2B5EF4-FFF2-40B4-BE49-F238E27FC236}">
                <a16:creationId xmlns:a16="http://schemas.microsoft.com/office/drawing/2014/main" id="{0F879085-AF0F-45C0-A171-942E5B8527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174577"/>
            <a:ext cx="9172575" cy="68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a:extLst>
              <a:ext uri="{FF2B5EF4-FFF2-40B4-BE49-F238E27FC236}">
                <a16:creationId xmlns:a16="http://schemas.microsoft.com/office/drawing/2014/main" id="{36714381-CA0F-744D-210B-B37C3FE9EA93}"/>
              </a:ext>
            </a:extLst>
          </p:cNvPr>
          <p:cNvSpPr>
            <a:spLocks noGrp="1" noChangeArrowheads="1"/>
          </p:cNvSpPr>
          <p:nvPr>
            <p:ph type="title"/>
          </p:nvPr>
        </p:nvSpPr>
        <p:spPr>
          <a:xfrm>
            <a:off x="228600" y="406316"/>
            <a:ext cx="8686800" cy="418887"/>
          </a:xfrm>
          <a:ln>
            <a:solidFill>
              <a:srgbClr val="00279F"/>
            </a:solidFill>
          </a:ln>
        </p:spPr>
        <p:txBody>
          <a:bodyPr wrap="square" numCol="1" anchorCtr="0" compatLnSpc="1">
            <a:prstTxWarp prst="textNoShape">
              <a:avLst/>
            </a:prstTxWarp>
            <a:normAutofit fontScale="90000"/>
          </a:bodyPr>
          <a:lstStyle/>
          <a:p>
            <a:pPr algn="ctr"/>
            <a:r>
              <a:rPr lang="el-GR" sz="2800" dirty="0">
                <a:latin typeface="Calibri Light" charset="0"/>
                <a:ea typeface="ＭＳ Ｐゴシック" charset="0"/>
                <a:cs typeface="ＭＳ Ｐゴシック" charset="0"/>
              </a:rPr>
              <a:t>Δηλώσεις Κοινού Μεγέθους – Μέρος 6</a:t>
            </a:r>
            <a:endParaRPr lang="en-US" sz="2800" dirty="0">
              <a:latin typeface="Calibri Light" charset="0"/>
              <a:ea typeface="ＭＳ Ｐゴシック" charset="0"/>
              <a:cs typeface="ＭＳ Ｐゴシック" charset="0"/>
            </a:endParaRP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p:cNvGraphicFramePr>
            <a:graphicFrameLocks/>
          </p:cNvGraphicFramePr>
          <p:nvPr>
            <p:extLst>
              <p:ext uri="{D42A27DB-BD31-4B8C-83A1-F6EECF244321}">
                <p14:modId xmlns:p14="http://schemas.microsoft.com/office/powerpoint/2010/main" val="3636823633"/>
              </p:ext>
            </p:extLst>
          </p:nvPr>
        </p:nvGraphicFramePr>
        <p:xfrm>
          <a:off x="228600" y="1592263"/>
          <a:ext cx="8686800" cy="4451350"/>
        </p:xfrm>
        <a:graphic>
          <a:graphicData uri="http://schemas.openxmlformats.org/presentationml/2006/ole">
            <mc:AlternateContent xmlns:mc="http://schemas.openxmlformats.org/markup-compatibility/2006">
              <mc:Choice xmlns:v="urn:schemas-microsoft-com:vml" Requires="v">
                <p:oleObj name="Worksheet" r:id="rId3" imgW="5207000" imgH="2844800" progId="Excel.Sheet.8">
                  <p:embed/>
                </p:oleObj>
              </mc:Choice>
              <mc:Fallback>
                <p:oleObj name="Worksheet" r:id="rId3" imgW="5207000" imgH="2844800" progId="Excel.Sheet.8">
                  <p:embed/>
                  <p:pic>
                    <p:nvPicPr>
                      <p:cNvPr id="76802" name="Object 2"/>
                      <p:cNvPicPr>
                        <a:picLocks noChangeArrowheads="1"/>
                      </p:cNvPicPr>
                      <p:nvPr/>
                    </p:nvPicPr>
                    <p:blipFill>
                      <a:blip r:embed="rId4"/>
                      <a:srcRect/>
                      <a:stretch>
                        <a:fillRect/>
                      </a:stretch>
                    </p:blipFill>
                    <p:spPr bwMode="auto">
                      <a:xfrm>
                        <a:off x="228600" y="1592263"/>
                        <a:ext cx="8686800" cy="4451350"/>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66596" name="Text Box 4"/>
          <p:cNvSpPr txBox="1">
            <a:spLocks noChangeArrowheads="1"/>
          </p:cNvSpPr>
          <p:nvPr/>
        </p:nvSpPr>
        <p:spPr bwMode="auto">
          <a:xfrm>
            <a:off x="152400" y="2286000"/>
            <a:ext cx="6477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o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spcBef>
                <a:spcPct val="50000"/>
              </a:spcBef>
            </a:pPr>
            <a:r>
              <a:rPr lang="el-GR" sz="2400" b="1" dirty="0">
                <a:solidFill>
                  <a:srgbClr val="FF3300"/>
                </a:solidFill>
              </a:rPr>
              <a:t>Τι συμπεράσματα μπορούμε να βγάλουμε;</a:t>
            </a:r>
            <a:endParaRPr lang="en-US" sz="2400" b="1" dirty="0"/>
          </a:p>
        </p:txBody>
      </p:sp>
      <p:sp>
        <p:nvSpPr>
          <p:cNvPr id="5" name="TextBox 4">
            <a:extLst>
              <a:ext uri="{FF2B5EF4-FFF2-40B4-BE49-F238E27FC236}">
                <a16:creationId xmlns:a16="http://schemas.microsoft.com/office/drawing/2014/main" id="{B4901AFC-A2E0-4240-9CA4-9D91FB2E8AE8}"/>
              </a:ext>
            </a:extLst>
          </p:cNvPr>
          <p:cNvSpPr txBox="1"/>
          <p:nvPr/>
        </p:nvSpPr>
        <p:spPr>
          <a:xfrm>
            <a:off x="8393084" y="152400"/>
            <a:ext cx="762000" cy="253916"/>
          </a:xfrm>
          <a:prstGeom prst="rect">
            <a:avLst/>
          </a:prstGeom>
          <a:noFill/>
        </p:spPr>
        <p:txBody>
          <a:bodyPr wrap="square" rtlCol="0">
            <a:spAutoFit/>
          </a:bodyPr>
          <a:lstStyle/>
          <a:p>
            <a:r>
              <a:rPr lang="en-US" sz="1050"/>
              <a:t>16-31</a:t>
            </a:r>
          </a:p>
        </p:txBody>
      </p:sp>
      <p:pic>
        <p:nvPicPr>
          <p:cNvPr id="6" name="Picture 3">
            <a:extLst>
              <a:ext uri="{FF2B5EF4-FFF2-40B4-BE49-F238E27FC236}">
                <a16:creationId xmlns:a16="http://schemas.microsoft.com/office/drawing/2014/main" id="{AC4189C5-FF92-45AE-8377-ACD8AD890D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174577"/>
            <a:ext cx="9172575" cy="68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51E30FAA-BBA0-FD41-75BE-446CD6BB890C}"/>
              </a:ext>
            </a:extLst>
          </p:cNvPr>
          <p:cNvSpPr>
            <a:spLocks noGrp="1" noChangeArrowheads="1"/>
          </p:cNvSpPr>
          <p:nvPr>
            <p:ph type="title"/>
          </p:nvPr>
        </p:nvSpPr>
        <p:spPr>
          <a:xfrm>
            <a:off x="228600" y="406316"/>
            <a:ext cx="8686800" cy="418887"/>
          </a:xfrm>
          <a:ln>
            <a:solidFill>
              <a:srgbClr val="00279F"/>
            </a:solidFill>
          </a:ln>
        </p:spPr>
        <p:txBody>
          <a:bodyPr wrap="square" numCol="1" anchorCtr="0" compatLnSpc="1">
            <a:prstTxWarp prst="textNoShape">
              <a:avLst/>
            </a:prstTxWarp>
            <a:normAutofit fontScale="90000"/>
          </a:bodyPr>
          <a:lstStyle/>
          <a:p>
            <a:pPr algn="ctr"/>
            <a:r>
              <a:rPr lang="el-GR" sz="2800" dirty="0">
                <a:latin typeface="Calibri Light" charset="0"/>
                <a:ea typeface="ＭＳ Ｐゴシック" charset="0"/>
                <a:cs typeface="ＭＳ Ｐゴシック" charset="0"/>
              </a:rPr>
              <a:t>Δηλώσεις Κοινού Μεγέθους – Μέρος 7</a:t>
            </a:r>
            <a:endParaRPr lang="en-US" sz="2800" dirty="0">
              <a:latin typeface="Calibri Light" charset="0"/>
              <a:ea typeface="ＭＳ Ｐゴシック" charset="0"/>
              <a:cs typeface="ＭＳ Ｐゴシック" charset="0"/>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6596"/>
                                        </p:tgtEl>
                                        <p:attrNameLst>
                                          <p:attrName>style.visibility</p:attrName>
                                        </p:attrNameLst>
                                      </p:cBhvr>
                                      <p:to>
                                        <p:strVal val="visible"/>
                                      </p:to>
                                    </p:set>
                                    <p:anim calcmode="lin" valueType="num">
                                      <p:cBhvr additive="base">
                                        <p:cTn id="7" dur="500" fill="hold"/>
                                        <p:tgtEl>
                                          <p:spTgt spid="366596"/>
                                        </p:tgtEl>
                                        <p:attrNameLst>
                                          <p:attrName>ppt_x</p:attrName>
                                        </p:attrNameLst>
                                      </p:cBhvr>
                                      <p:tavLst>
                                        <p:tav tm="0">
                                          <p:val>
                                            <p:strVal val="0-#ppt_w/2"/>
                                          </p:val>
                                        </p:tav>
                                        <p:tav tm="100000">
                                          <p:val>
                                            <p:strVal val="#ppt_x"/>
                                          </p:val>
                                        </p:tav>
                                      </p:tavLst>
                                    </p:anim>
                                    <p:anim calcmode="lin" valueType="num">
                                      <p:cBhvr additive="base">
                                        <p:cTn id="8" dur="500" fill="hold"/>
                                        <p:tgtEl>
                                          <p:spTgt spid="3665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228600" y="990600"/>
            <a:ext cx="8686800" cy="4686300"/>
          </a:xfrm>
          <a:prstGeom prst="rect">
            <a:avLst/>
          </a:prstGeom>
          <a:solidFill>
            <a:srgbClr val="EDECD2"/>
          </a:solidFill>
          <a:ln w="12699">
            <a:solidFill>
              <a:srgbClr val="0000CC"/>
            </a:solidFill>
            <a:miter lim="800000"/>
            <a:headEnd/>
            <a:tailEnd/>
          </a:ln>
        </p:spPr>
        <p:txBody>
          <a:bodyPr lIns="90488" tIns="44450" rIns="90488" bIns="44450"/>
          <a:lstStyle/>
          <a:p>
            <a:pPr marL="342900" indent="-342900" eaLnBrk="1" hangingPunct="1">
              <a:spcBef>
                <a:spcPct val="20000"/>
              </a:spcBef>
              <a:buSzPct val="80000"/>
            </a:pPr>
            <a:r>
              <a:rPr lang="en-US" sz="2600" b="1" dirty="0">
                <a:solidFill>
                  <a:schemeClr val="tx2"/>
                </a:solidFill>
              </a:rPr>
              <a:t> </a:t>
            </a:r>
            <a:r>
              <a:rPr lang="el-GR" sz="2600" b="1" dirty="0">
                <a:solidFill>
                  <a:schemeClr val="tx2"/>
                </a:solidFill>
              </a:rPr>
              <a:t>Ποια από τις ακόλουθες δηλώσεις περιγράφει την οριζόντια ανάλυση;</a:t>
            </a:r>
          </a:p>
          <a:p>
            <a:pPr marL="342900" indent="-342900" eaLnBrk="1" hangingPunct="1">
              <a:spcBef>
                <a:spcPct val="20000"/>
              </a:spcBef>
              <a:buSzPct val="80000"/>
            </a:pPr>
            <a:r>
              <a:rPr lang="el-GR" sz="2600" b="1" dirty="0">
                <a:solidFill>
                  <a:schemeClr val="tx2"/>
                </a:solidFill>
              </a:rPr>
              <a:t>α. Μια δήλωση που δείχνει τα στοιχεία που εμφανίζονται σε αυτήν σε ποσοστιαία και σε </a:t>
            </a:r>
            <a:r>
              <a:rPr lang="el-GR" sz="2600" b="1" dirty="0" err="1">
                <a:solidFill>
                  <a:schemeClr val="tx2"/>
                </a:solidFill>
              </a:rPr>
              <a:t>αξ</a:t>
            </a:r>
            <a:r>
              <a:rPr lang="en-US" sz="2600" b="1" dirty="0" err="1">
                <a:solidFill>
                  <a:schemeClr val="tx2"/>
                </a:solidFill>
              </a:rPr>
              <a:t>ί</a:t>
            </a:r>
            <a:r>
              <a:rPr lang="el-GR" sz="2600" b="1" dirty="0">
                <a:solidFill>
                  <a:schemeClr val="tx2"/>
                </a:solidFill>
              </a:rPr>
              <a:t>α.</a:t>
            </a:r>
          </a:p>
          <a:p>
            <a:pPr marL="342900" indent="-342900" eaLnBrk="1" hangingPunct="1">
              <a:spcBef>
                <a:spcPct val="20000"/>
              </a:spcBef>
              <a:buSzPct val="80000"/>
            </a:pPr>
            <a:r>
              <a:rPr lang="el-GR" sz="2600" b="1" dirty="0">
                <a:solidFill>
                  <a:schemeClr val="tx2"/>
                </a:solidFill>
              </a:rPr>
              <a:t>β. Μια παράλληλη σύγκριση οικονομικών καταστάσεων δύο ή περισσότερων ετών.</a:t>
            </a:r>
          </a:p>
          <a:p>
            <a:pPr marL="342900" indent="-342900" eaLnBrk="1" hangingPunct="1">
              <a:spcBef>
                <a:spcPct val="20000"/>
              </a:spcBef>
              <a:buSzPct val="80000"/>
            </a:pPr>
            <a:r>
              <a:rPr lang="el-GR" sz="2600" b="1" dirty="0">
                <a:solidFill>
                  <a:schemeClr val="tx2"/>
                </a:solidFill>
              </a:rPr>
              <a:t>γ. Μια σύγκριση των υπολοίπων λογαριασμών στις οικονομικές καταστάσεις του τρέχοντος έτους.</a:t>
            </a:r>
          </a:p>
          <a:p>
            <a:pPr marL="342900" indent="-342900" eaLnBrk="1" hangingPunct="1">
              <a:spcBef>
                <a:spcPct val="20000"/>
              </a:spcBef>
              <a:buSzPct val="80000"/>
            </a:pPr>
            <a:r>
              <a:rPr lang="el-GR" sz="2600" b="1" dirty="0">
                <a:solidFill>
                  <a:schemeClr val="tx2"/>
                </a:solidFill>
              </a:rPr>
              <a:t>δ. Κανένα από τα παραπάνω.</a:t>
            </a:r>
            <a:endParaRPr lang="en-US" sz="2600" b="1" dirty="0">
              <a:solidFill>
                <a:schemeClr val="tx2"/>
              </a:solidFill>
            </a:endParaRPr>
          </a:p>
        </p:txBody>
      </p:sp>
      <p:sp>
        <p:nvSpPr>
          <p:cNvPr id="4" name="TextBox 3">
            <a:extLst>
              <a:ext uri="{FF2B5EF4-FFF2-40B4-BE49-F238E27FC236}">
                <a16:creationId xmlns:a16="http://schemas.microsoft.com/office/drawing/2014/main" id="{D667F2BB-C6F2-4DC9-99EC-CD83CA6D1C41}"/>
              </a:ext>
            </a:extLst>
          </p:cNvPr>
          <p:cNvSpPr txBox="1"/>
          <p:nvPr/>
        </p:nvSpPr>
        <p:spPr>
          <a:xfrm>
            <a:off x="8393084" y="152400"/>
            <a:ext cx="762000" cy="253916"/>
          </a:xfrm>
          <a:prstGeom prst="rect">
            <a:avLst/>
          </a:prstGeom>
          <a:noFill/>
        </p:spPr>
        <p:txBody>
          <a:bodyPr wrap="square" rtlCol="0">
            <a:spAutoFit/>
          </a:bodyPr>
          <a:lstStyle/>
          <a:p>
            <a:r>
              <a:rPr lang="en-US" sz="1050"/>
              <a:t>16-32</a:t>
            </a:r>
          </a:p>
        </p:txBody>
      </p:sp>
      <p:pic>
        <p:nvPicPr>
          <p:cNvPr id="5" name="Picture 3">
            <a:extLst>
              <a:ext uri="{FF2B5EF4-FFF2-40B4-BE49-F238E27FC236}">
                <a16:creationId xmlns:a16="http://schemas.microsoft.com/office/drawing/2014/main" id="{04B524A7-F4B5-4293-BD89-FC2F939C9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74577"/>
            <a:ext cx="9172575" cy="68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a:extLst>
              <a:ext uri="{FF2B5EF4-FFF2-40B4-BE49-F238E27FC236}">
                <a16:creationId xmlns:a16="http://schemas.microsoft.com/office/drawing/2014/main" id="{C9F67F14-C569-C24D-BE1A-2CFCCC639C9F}"/>
              </a:ext>
            </a:extLst>
          </p:cNvPr>
          <p:cNvSpPr>
            <a:spLocks noGrp="1" noChangeArrowheads="1"/>
          </p:cNvSpPr>
          <p:nvPr>
            <p:ph type="title"/>
          </p:nvPr>
        </p:nvSpPr>
        <p:spPr>
          <a:xfrm>
            <a:off x="228600" y="304800"/>
            <a:ext cx="8686800" cy="520403"/>
          </a:xfrm>
          <a:ln>
            <a:solidFill>
              <a:srgbClr val="00279F"/>
            </a:solidFill>
          </a:ln>
        </p:spPr>
        <p:txBody>
          <a:bodyPr wrap="square" numCol="1" anchorCtr="0" compatLnSpc="1">
            <a:prstTxWarp prst="textNoShape">
              <a:avLst/>
            </a:prstTxWarp>
            <a:noAutofit/>
          </a:bodyPr>
          <a:lstStyle/>
          <a:p>
            <a:pPr algn="ctr"/>
            <a:r>
              <a:rPr lang="el-GR" sz="2800" dirty="0">
                <a:latin typeface="Calibri Light" charset="0"/>
                <a:ea typeface="ＭＳ Ｐゴシック" charset="0"/>
                <a:cs typeface="ＭＳ Ｐゴシック" charset="0"/>
              </a:rPr>
              <a:t>Γρήγορος Έλεγχος 1</a:t>
            </a:r>
            <a:endParaRPr lang="en-US" sz="2800" dirty="0">
              <a:latin typeface="Calibri Light" charset="0"/>
              <a:ea typeface="ＭＳ Ｐゴシック" charset="0"/>
              <a:cs typeface="ＭＳ Ｐゴシック" charset="0"/>
            </a:endParaRP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228600" y="1066800"/>
            <a:ext cx="8686800" cy="4686300"/>
          </a:xfrm>
          <a:prstGeom prst="rect">
            <a:avLst/>
          </a:prstGeom>
          <a:solidFill>
            <a:srgbClr val="EDECD2"/>
          </a:solidFill>
          <a:ln w="12699">
            <a:solidFill>
              <a:srgbClr val="0000CC"/>
            </a:solidFill>
            <a:miter lim="800000"/>
            <a:headEnd/>
            <a:tailEnd/>
          </a:ln>
        </p:spPr>
        <p:txBody>
          <a:bodyPr lIns="90488" tIns="44450" rIns="90488" bIns="44450"/>
          <a:lstStyle/>
          <a:p>
            <a:pPr marL="342900" indent="-342900" eaLnBrk="1" hangingPunct="1">
              <a:spcBef>
                <a:spcPct val="20000"/>
              </a:spcBef>
              <a:buSzPct val="80000"/>
            </a:pPr>
            <a:r>
              <a:rPr lang="en-US" sz="2800" b="1">
                <a:solidFill>
                  <a:schemeClr val="tx2"/>
                </a:solidFill>
              </a:rPr>
              <a:t> </a:t>
            </a:r>
            <a:r>
              <a:rPr lang="el-GR" sz="2800" b="1">
                <a:solidFill>
                  <a:schemeClr val="tx2"/>
                </a:solidFill>
              </a:rPr>
              <a:t>Ποια από τις ακόλουθες δηλώσεις περιγράφει την οριζόντια ανάλυση;</a:t>
            </a:r>
            <a:endParaRPr lang="en-US" sz="2400" b="1">
              <a:solidFill>
                <a:schemeClr val="tx2"/>
              </a:solidFill>
            </a:endParaRPr>
          </a:p>
          <a:p>
            <a:pPr marL="742950" lvl="1" indent="-285750" eaLnBrk="1" hangingPunct="1">
              <a:spcBef>
                <a:spcPct val="20000"/>
              </a:spcBef>
              <a:buClr>
                <a:schemeClr val="hlink"/>
              </a:buClr>
              <a:buSzPct val="70000"/>
              <a:buFont typeface="Wingdings" charset="0"/>
              <a:buNone/>
            </a:pPr>
            <a:r>
              <a:rPr lang="en-US" sz="2400" b="1">
                <a:solidFill>
                  <a:srgbClr val="FFFFCC"/>
                </a:solidFill>
              </a:rPr>
              <a:t>a. A statement that shows items appearing </a:t>
            </a:r>
            <a:br>
              <a:rPr lang="en-US" sz="2400" b="1">
                <a:solidFill>
                  <a:srgbClr val="FFFFCC"/>
                </a:solidFill>
              </a:rPr>
            </a:br>
            <a:r>
              <a:rPr lang="en-US" sz="2400" b="1">
                <a:solidFill>
                  <a:srgbClr val="FFFFCC"/>
                </a:solidFill>
              </a:rPr>
              <a:t> on it in percentage and dollar form.</a:t>
            </a:r>
          </a:p>
          <a:p>
            <a:pPr marL="342900" indent="-342900" eaLnBrk="1" hangingPunct="1">
              <a:spcBef>
                <a:spcPct val="20000"/>
              </a:spcBef>
              <a:buSzPct val="80000"/>
            </a:pPr>
            <a:r>
              <a:rPr lang="el-GR" sz="2800" b="1">
                <a:solidFill>
                  <a:schemeClr val="tx2"/>
                </a:solidFill>
              </a:rPr>
              <a:t>β. Μια παράλληλη σύγκριση οικονομικών καταστάσεων δύο ή περισσότερων ετών.</a:t>
            </a:r>
          </a:p>
          <a:p>
            <a:pPr marL="742950" lvl="1" indent="-285750" eaLnBrk="1" hangingPunct="1">
              <a:spcBef>
                <a:spcPct val="20000"/>
              </a:spcBef>
              <a:buClr>
                <a:schemeClr val="hlink"/>
              </a:buClr>
              <a:buSzPct val="70000"/>
              <a:buFont typeface="Wingdings" charset="0"/>
              <a:buNone/>
            </a:pPr>
            <a:r>
              <a:rPr lang="en-US" sz="2400" b="1">
                <a:solidFill>
                  <a:srgbClr val="FFFFCC"/>
                </a:solidFill>
              </a:rPr>
              <a:t>c. A comparison of the account balances on </a:t>
            </a:r>
            <a:br>
              <a:rPr lang="en-US" sz="2400" b="1">
                <a:solidFill>
                  <a:srgbClr val="FFFFCC"/>
                </a:solidFill>
              </a:rPr>
            </a:br>
            <a:r>
              <a:rPr lang="en-US" sz="2400" b="1">
                <a:solidFill>
                  <a:srgbClr val="FFFFCC"/>
                </a:solidFill>
              </a:rPr>
              <a:t> the current year’s financial statements.</a:t>
            </a:r>
          </a:p>
          <a:p>
            <a:pPr marL="742950" lvl="1" indent="-285750" eaLnBrk="1" hangingPunct="1">
              <a:spcBef>
                <a:spcPct val="20000"/>
              </a:spcBef>
              <a:buClr>
                <a:schemeClr val="hlink"/>
              </a:buClr>
              <a:buSzPct val="70000"/>
              <a:buFont typeface="Wingdings" charset="0"/>
              <a:buNone/>
            </a:pPr>
            <a:r>
              <a:rPr lang="en-US" sz="2400" b="1">
                <a:solidFill>
                  <a:srgbClr val="FFFFCC"/>
                </a:solidFill>
              </a:rPr>
              <a:t>d. None of the above.</a:t>
            </a:r>
          </a:p>
        </p:txBody>
      </p:sp>
      <p:sp>
        <p:nvSpPr>
          <p:cNvPr id="370692" name="Oval 4"/>
          <p:cNvSpPr>
            <a:spLocks noChangeArrowheads="1"/>
          </p:cNvSpPr>
          <p:nvPr/>
        </p:nvSpPr>
        <p:spPr bwMode="auto">
          <a:xfrm>
            <a:off x="152400" y="2871904"/>
            <a:ext cx="533400" cy="533400"/>
          </a:xfrm>
          <a:prstGeom prst="ellipse">
            <a:avLst/>
          </a:prstGeom>
          <a:noFill/>
          <a:ln w="50799">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en-US"/>
          </a:p>
        </p:txBody>
      </p:sp>
      <p:sp>
        <p:nvSpPr>
          <p:cNvPr id="80900" name="Text Box 5"/>
          <p:cNvSpPr txBox="1">
            <a:spLocks noChangeArrowheads="1"/>
          </p:cNvSpPr>
          <p:nvPr/>
        </p:nvSpPr>
        <p:spPr bwMode="auto">
          <a:xfrm>
            <a:off x="1637371" y="4178815"/>
            <a:ext cx="7391400" cy="1384995"/>
          </a:xfrm>
          <a:prstGeom prst="rect">
            <a:avLst/>
          </a:prstGeom>
          <a:solidFill>
            <a:srgbClr val="FFFFFF"/>
          </a:solidFill>
          <a:ln w="9525">
            <a:solidFill>
              <a:schemeClr val="tx1"/>
            </a:solidFill>
            <a:miter lim="800000"/>
            <a:headEnd/>
            <a:tailEnd/>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spcBef>
                <a:spcPct val="50000"/>
              </a:spcBef>
            </a:pPr>
            <a:r>
              <a:rPr lang="el-GR" sz="2800" b="1" dirty="0">
                <a:solidFill>
                  <a:srgbClr val="FF0000"/>
                </a:solidFill>
              </a:rPr>
              <a:t>Η οριζόντια ανάλυση δείχνει τις αλλαγές μεταξύ των ετών στα οικονομικά δεδομένα τόσο σε αξία όσο και σε ποσοστιαία βάση.</a:t>
            </a:r>
            <a:endParaRPr lang="en-US" sz="2800" b="1" dirty="0">
              <a:solidFill>
                <a:srgbClr val="FF0000"/>
              </a:solidFill>
            </a:endParaRPr>
          </a:p>
        </p:txBody>
      </p:sp>
      <p:sp>
        <p:nvSpPr>
          <p:cNvPr id="6" name="TextBox 5">
            <a:extLst>
              <a:ext uri="{FF2B5EF4-FFF2-40B4-BE49-F238E27FC236}">
                <a16:creationId xmlns:a16="http://schemas.microsoft.com/office/drawing/2014/main" id="{808123B7-38C0-464A-9430-58D7B1F5F8DF}"/>
              </a:ext>
            </a:extLst>
          </p:cNvPr>
          <p:cNvSpPr txBox="1"/>
          <p:nvPr/>
        </p:nvSpPr>
        <p:spPr>
          <a:xfrm>
            <a:off x="8382000" y="152400"/>
            <a:ext cx="762000" cy="253916"/>
          </a:xfrm>
          <a:prstGeom prst="rect">
            <a:avLst/>
          </a:prstGeom>
          <a:noFill/>
        </p:spPr>
        <p:txBody>
          <a:bodyPr wrap="square" rtlCol="0">
            <a:spAutoFit/>
          </a:bodyPr>
          <a:lstStyle/>
          <a:p>
            <a:r>
              <a:rPr lang="en-US" sz="1050"/>
              <a:t>16-33</a:t>
            </a:r>
          </a:p>
        </p:txBody>
      </p:sp>
      <p:pic>
        <p:nvPicPr>
          <p:cNvPr id="7" name="Picture 3">
            <a:extLst>
              <a:ext uri="{FF2B5EF4-FFF2-40B4-BE49-F238E27FC236}">
                <a16:creationId xmlns:a16="http://schemas.microsoft.com/office/drawing/2014/main" id="{A76654A5-0F0E-4CA6-B312-BD33EEF8D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74577"/>
            <a:ext cx="9172575" cy="68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B95155E9-4C55-AA7F-5C28-1303A0B98670}"/>
              </a:ext>
            </a:extLst>
          </p:cNvPr>
          <p:cNvSpPr>
            <a:spLocks noGrp="1" noChangeArrowheads="1"/>
          </p:cNvSpPr>
          <p:nvPr>
            <p:ph type="title"/>
          </p:nvPr>
        </p:nvSpPr>
        <p:spPr>
          <a:xfrm>
            <a:off x="228600" y="304800"/>
            <a:ext cx="8686800" cy="520403"/>
          </a:xfrm>
          <a:ln>
            <a:solidFill>
              <a:srgbClr val="00279F"/>
            </a:solidFill>
          </a:ln>
        </p:spPr>
        <p:txBody>
          <a:bodyPr wrap="square" numCol="1" anchorCtr="0" compatLnSpc="1">
            <a:prstTxWarp prst="textNoShape">
              <a:avLst/>
            </a:prstTxWarp>
            <a:normAutofit/>
          </a:bodyPr>
          <a:lstStyle/>
          <a:p>
            <a:pPr algn="ctr"/>
            <a:r>
              <a:rPr lang="el-GR" sz="2800" dirty="0">
                <a:latin typeface="Calibri Light" charset="0"/>
                <a:ea typeface="ＭＳ Ｐゴシック" charset="0"/>
                <a:cs typeface="ＭＳ Ｐゴシック" charset="0"/>
              </a:rPr>
              <a:t>Γρήγορος Έλεγχος 1α</a:t>
            </a:r>
            <a:endParaRPr lang="en-US" sz="2800" dirty="0">
              <a:latin typeface="Calibri Light" charset="0"/>
              <a:ea typeface="ＭＳ Ｐゴシック" charset="0"/>
              <a:cs typeface="ＭＳ Ｐゴシック"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0692"/>
                                        </p:tgtEl>
                                        <p:attrNameLst>
                                          <p:attrName>style.visibility</p:attrName>
                                        </p:attrNameLst>
                                      </p:cBhvr>
                                      <p:to>
                                        <p:strVal val="visible"/>
                                      </p:to>
                                    </p:set>
                                    <p:anim calcmode="lin" valueType="num">
                                      <p:cBhvr additive="base">
                                        <p:cTn id="7" dur="500" fill="hold"/>
                                        <p:tgtEl>
                                          <p:spTgt spid="370692"/>
                                        </p:tgtEl>
                                        <p:attrNameLst>
                                          <p:attrName>ppt_x</p:attrName>
                                        </p:attrNameLst>
                                      </p:cBhvr>
                                      <p:tavLst>
                                        <p:tav tm="0">
                                          <p:val>
                                            <p:strVal val="0-#ppt_w/2"/>
                                          </p:val>
                                        </p:tav>
                                        <p:tav tm="100000">
                                          <p:val>
                                            <p:strVal val="#ppt_x"/>
                                          </p:val>
                                        </p:tav>
                                      </p:tavLst>
                                    </p:anim>
                                    <p:anim calcmode="lin" valueType="num">
                                      <p:cBhvr additive="base">
                                        <p:cTn id="8" dur="500" fill="hold"/>
                                        <p:tgtEl>
                                          <p:spTgt spid="3706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1"/>
            <a:ext cx="8686800" cy="533400"/>
          </a:xfrm>
          <a:ln>
            <a:solidFill>
              <a:schemeClr val="tx1"/>
            </a:solidFill>
          </a:ln>
        </p:spPr>
        <p:txBody>
          <a:bodyPr wrap="square" numCol="1" anchorCtr="0" compatLnSpc="1">
            <a:prstTxWarp prst="textNoShape">
              <a:avLst/>
            </a:prstTxWarp>
            <a:normAutofit/>
          </a:bodyPr>
          <a:lstStyle/>
          <a:p>
            <a:pPr>
              <a:defRPr/>
            </a:pPr>
            <a:r>
              <a:rPr lang="en-US" altLang="en-US" sz="2800" dirty="0">
                <a:ea typeface="ＭＳ Ｐゴシック" charset="-128"/>
                <a:cs typeface="ＭＳ Ｐゴシック" charset="-128"/>
              </a:rPr>
              <a:t>Norton Corporation − </a:t>
            </a:r>
            <a:r>
              <a:rPr lang="el-GR" altLang="en-US" sz="2800" dirty="0">
                <a:ea typeface="ＭＳ Ｐゴシック" charset="-128"/>
                <a:cs typeface="ＭＳ Ｐゴシック" charset="-128"/>
              </a:rPr>
              <a:t>Δεδομένα για τον Υπολογισμό Δεικτών</a:t>
            </a:r>
            <a:endParaRPr lang="en-US" altLang="en-US" sz="2800" dirty="0">
              <a:ea typeface="ＭＳ Ｐゴシック" charset="-128"/>
              <a:cs typeface="ＭＳ Ｐゴシック" charset="-128"/>
            </a:endParaRPr>
          </a:p>
        </p:txBody>
      </p:sp>
      <p:sp>
        <p:nvSpPr>
          <p:cNvPr id="82946" name="TextBox 2"/>
          <p:cNvSpPr txBox="1">
            <a:spLocks noChangeArrowheads="1"/>
          </p:cNvSpPr>
          <p:nvPr/>
        </p:nvSpPr>
        <p:spPr bwMode="auto">
          <a:xfrm>
            <a:off x="1905000" y="1600200"/>
            <a:ext cx="5029200" cy="286232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l-GR" sz="3600" dirty="0">
                <a:solidFill>
                  <a:srgbClr val="7182B8"/>
                </a:solidFill>
                <a:latin typeface="Calibri" charset="0"/>
              </a:rPr>
              <a:t>Τώρα, ας δούμε τις οικονομικές καταστάσεις της </a:t>
            </a:r>
            <a:r>
              <a:rPr lang="en-US" sz="3600" dirty="0">
                <a:solidFill>
                  <a:srgbClr val="7182B8"/>
                </a:solidFill>
                <a:latin typeface="Calibri" charset="0"/>
              </a:rPr>
              <a:t>Norton Corporation </a:t>
            </a:r>
            <a:r>
              <a:rPr lang="el-GR" sz="3600" dirty="0">
                <a:solidFill>
                  <a:srgbClr val="7182B8"/>
                </a:solidFill>
                <a:latin typeface="Calibri" charset="0"/>
              </a:rPr>
              <a:t>για το τρέχον και το περσινό έτος.</a:t>
            </a:r>
            <a:endParaRPr lang="en-US" dirty="0">
              <a:solidFill>
                <a:srgbClr val="7182B8"/>
              </a:solidFill>
            </a:endParaRPr>
          </a:p>
        </p:txBody>
      </p:sp>
      <p:sp>
        <p:nvSpPr>
          <p:cNvPr id="4" name="TextBox 3">
            <a:extLst>
              <a:ext uri="{FF2B5EF4-FFF2-40B4-BE49-F238E27FC236}">
                <a16:creationId xmlns:a16="http://schemas.microsoft.com/office/drawing/2014/main" id="{399570CF-76EC-455B-A548-CCC94E1E63F3}"/>
              </a:ext>
            </a:extLst>
          </p:cNvPr>
          <p:cNvSpPr txBox="1"/>
          <p:nvPr/>
        </p:nvSpPr>
        <p:spPr>
          <a:xfrm>
            <a:off x="8393084" y="152400"/>
            <a:ext cx="762000" cy="253916"/>
          </a:xfrm>
          <a:prstGeom prst="rect">
            <a:avLst/>
          </a:prstGeom>
          <a:noFill/>
        </p:spPr>
        <p:txBody>
          <a:bodyPr wrap="square" rtlCol="0">
            <a:spAutoFit/>
          </a:bodyPr>
          <a:lstStyle/>
          <a:p>
            <a:r>
              <a:rPr lang="en-US" sz="1050"/>
              <a:t>16-34</a:t>
            </a:r>
          </a:p>
        </p:txBody>
      </p:sp>
      <p:pic>
        <p:nvPicPr>
          <p:cNvPr id="5" name="Picture 3">
            <a:extLst>
              <a:ext uri="{FF2B5EF4-FFF2-40B4-BE49-F238E27FC236}">
                <a16:creationId xmlns:a16="http://schemas.microsoft.com/office/drawing/2014/main" id="{F1F0E37A-9012-4BCC-B51D-E56BE0688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74577"/>
            <a:ext cx="9172575" cy="68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69" name="Object 2"/>
          <p:cNvGraphicFramePr>
            <a:graphicFrameLocks/>
          </p:cNvGraphicFramePr>
          <p:nvPr>
            <p:extLst>
              <p:ext uri="{D42A27DB-BD31-4B8C-83A1-F6EECF244321}">
                <p14:modId xmlns:p14="http://schemas.microsoft.com/office/powerpoint/2010/main" val="62815255"/>
              </p:ext>
            </p:extLst>
          </p:nvPr>
        </p:nvGraphicFramePr>
        <p:xfrm>
          <a:off x="838200" y="1143000"/>
          <a:ext cx="7554884" cy="4724400"/>
        </p:xfrm>
        <a:graphic>
          <a:graphicData uri="http://schemas.openxmlformats.org/presentationml/2006/ole">
            <mc:AlternateContent xmlns:mc="http://schemas.openxmlformats.org/markup-compatibility/2006">
              <mc:Choice xmlns:v="urn:schemas-microsoft-com:vml" Requires="v">
                <p:oleObj name="Worksheet" r:id="rId3" imgW="3886200" imgH="3416300" progId="Excel.Sheet.8">
                  <p:embed/>
                </p:oleObj>
              </mc:Choice>
              <mc:Fallback>
                <p:oleObj name="Worksheet" r:id="rId3" imgW="3886200" imgH="3416300" progId="Excel.Sheet.8">
                  <p:embed/>
                  <p:pic>
                    <p:nvPicPr>
                      <p:cNvPr id="83969"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3000"/>
                        <a:ext cx="7554884" cy="4724400"/>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p:nvPr>
        </p:nvSpPr>
        <p:spPr>
          <a:xfrm>
            <a:off x="228600" y="346075"/>
            <a:ext cx="8686800" cy="568325"/>
          </a:xfrm>
          <a:ln>
            <a:solidFill>
              <a:schemeClr val="tx1"/>
            </a:solidFill>
          </a:ln>
        </p:spPr>
        <p:txBody>
          <a:bodyPr wrap="square" numCol="1" anchorCtr="0" compatLnSpc="1">
            <a:prstTxWarp prst="textNoShape">
              <a:avLst/>
            </a:prstTxWarp>
            <a:normAutofit/>
          </a:bodyPr>
          <a:lstStyle/>
          <a:p>
            <a:pPr algn="ctr"/>
            <a:r>
              <a:rPr lang="el-GR" sz="3200" dirty="0">
                <a:latin typeface="Calibri Light" charset="0"/>
                <a:ea typeface="ＭＳ Ｐゴシック" charset="0"/>
                <a:cs typeface="ＭＳ Ｐゴシック" charset="0"/>
              </a:rPr>
              <a:t>Ισολογισμός </a:t>
            </a:r>
            <a:r>
              <a:rPr lang="en-US" sz="3200" dirty="0">
                <a:latin typeface="Calibri Light" charset="0"/>
                <a:ea typeface="ＭＳ Ｐゴシック" charset="0"/>
                <a:cs typeface="ＭＳ Ｐゴシック" charset="0"/>
              </a:rPr>
              <a:t>Norton – </a:t>
            </a:r>
            <a:r>
              <a:rPr lang="el-GR" sz="3200" dirty="0">
                <a:latin typeface="Calibri Light" charset="0"/>
                <a:ea typeface="ＭＳ Ｐゴシック" charset="0"/>
                <a:cs typeface="ＭＳ Ｐゴシック" charset="0"/>
              </a:rPr>
              <a:t>Μέρος 1</a:t>
            </a:r>
            <a:endParaRPr lang="en-US" sz="3200" dirty="0">
              <a:latin typeface="Calibri Light" charset="0"/>
              <a:ea typeface="ＭＳ Ｐゴシック" charset="0"/>
              <a:cs typeface="ＭＳ Ｐゴシック" charset="0"/>
            </a:endParaRPr>
          </a:p>
        </p:txBody>
      </p:sp>
      <p:sp>
        <p:nvSpPr>
          <p:cNvPr id="4" name="TextBox 3">
            <a:extLst>
              <a:ext uri="{FF2B5EF4-FFF2-40B4-BE49-F238E27FC236}">
                <a16:creationId xmlns:a16="http://schemas.microsoft.com/office/drawing/2014/main" id="{1DA1F527-9FFC-4B4F-8A8A-D8D222FD86E5}"/>
              </a:ext>
            </a:extLst>
          </p:cNvPr>
          <p:cNvSpPr txBox="1"/>
          <p:nvPr/>
        </p:nvSpPr>
        <p:spPr>
          <a:xfrm>
            <a:off x="8393084" y="152400"/>
            <a:ext cx="762000" cy="253916"/>
          </a:xfrm>
          <a:prstGeom prst="rect">
            <a:avLst/>
          </a:prstGeom>
          <a:noFill/>
        </p:spPr>
        <p:txBody>
          <a:bodyPr wrap="square" rtlCol="0">
            <a:spAutoFit/>
          </a:bodyPr>
          <a:lstStyle/>
          <a:p>
            <a:r>
              <a:rPr lang="en-US" sz="1050"/>
              <a:t>16-35</a:t>
            </a:r>
          </a:p>
        </p:txBody>
      </p:sp>
      <p:pic>
        <p:nvPicPr>
          <p:cNvPr id="5" name="Picture 3">
            <a:extLst>
              <a:ext uri="{FF2B5EF4-FFF2-40B4-BE49-F238E27FC236}">
                <a16:creationId xmlns:a16="http://schemas.microsoft.com/office/drawing/2014/main" id="{088A3FDD-7BBE-4C16-8ABC-323073D0A4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174577"/>
            <a:ext cx="9172575" cy="68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7" name="Object 2"/>
          <p:cNvGraphicFramePr>
            <a:graphicFrameLocks/>
          </p:cNvGraphicFramePr>
          <p:nvPr>
            <p:extLst>
              <p:ext uri="{D42A27DB-BD31-4B8C-83A1-F6EECF244321}">
                <p14:modId xmlns:p14="http://schemas.microsoft.com/office/powerpoint/2010/main" val="3176377038"/>
              </p:ext>
            </p:extLst>
          </p:nvPr>
        </p:nvGraphicFramePr>
        <p:xfrm>
          <a:off x="838200" y="1108075"/>
          <a:ext cx="7554884" cy="5008562"/>
        </p:xfrm>
        <a:graphic>
          <a:graphicData uri="http://schemas.openxmlformats.org/presentationml/2006/ole">
            <mc:AlternateContent xmlns:mc="http://schemas.openxmlformats.org/markup-compatibility/2006">
              <mc:Choice xmlns:v="urn:schemas-microsoft-com:vml" Requires="v">
                <p:oleObj name="Worksheet" r:id="rId3" imgW="4330700" imgH="4102100" progId="Excel.Sheet.8">
                  <p:embed/>
                </p:oleObj>
              </mc:Choice>
              <mc:Fallback>
                <p:oleObj name="Worksheet" r:id="rId3" imgW="4330700" imgH="4102100" progId="Excel.Sheet.8">
                  <p:embed/>
                  <p:pic>
                    <p:nvPicPr>
                      <p:cNvPr id="8601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08075"/>
                        <a:ext cx="7554884" cy="5008562"/>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TextBox 3">
            <a:extLst>
              <a:ext uri="{FF2B5EF4-FFF2-40B4-BE49-F238E27FC236}">
                <a16:creationId xmlns:a16="http://schemas.microsoft.com/office/drawing/2014/main" id="{F34B674F-09AC-4986-B0AF-0E320989BD60}"/>
              </a:ext>
            </a:extLst>
          </p:cNvPr>
          <p:cNvSpPr txBox="1"/>
          <p:nvPr/>
        </p:nvSpPr>
        <p:spPr>
          <a:xfrm>
            <a:off x="8393084" y="152400"/>
            <a:ext cx="762000" cy="253916"/>
          </a:xfrm>
          <a:prstGeom prst="rect">
            <a:avLst/>
          </a:prstGeom>
          <a:noFill/>
        </p:spPr>
        <p:txBody>
          <a:bodyPr wrap="square" rtlCol="0">
            <a:spAutoFit/>
          </a:bodyPr>
          <a:lstStyle/>
          <a:p>
            <a:r>
              <a:rPr lang="en-US" sz="1050"/>
              <a:t>16-36</a:t>
            </a:r>
          </a:p>
        </p:txBody>
      </p:sp>
      <p:pic>
        <p:nvPicPr>
          <p:cNvPr id="5" name="Picture 3">
            <a:extLst>
              <a:ext uri="{FF2B5EF4-FFF2-40B4-BE49-F238E27FC236}">
                <a16:creationId xmlns:a16="http://schemas.microsoft.com/office/drawing/2014/main" id="{166D4212-A9C9-4F27-8AB0-9845381F81BA}"/>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extLst>
              <a:ext uri="{FF2B5EF4-FFF2-40B4-BE49-F238E27FC236}">
                <a16:creationId xmlns:a16="http://schemas.microsoft.com/office/drawing/2014/main" id="{D8C73F84-3B8D-81E8-10D7-AC3CCE5CED0A}"/>
              </a:ext>
            </a:extLst>
          </p:cNvPr>
          <p:cNvSpPr>
            <a:spLocks noGrp="1"/>
          </p:cNvSpPr>
          <p:nvPr>
            <p:ph type="title"/>
          </p:nvPr>
        </p:nvSpPr>
        <p:spPr>
          <a:xfrm>
            <a:off x="228600" y="346075"/>
            <a:ext cx="8686800" cy="568325"/>
          </a:xfrm>
          <a:ln>
            <a:solidFill>
              <a:schemeClr val="tx1"/>
            </a:solidFill>
          </a:ln>
        </p:spPr>
        <p:txBody>
          <a:bodyPr wrap="square" numCol="1" anchorCtr="0" compatLnSpc="1">
            <a:prstTxWarp prst="textNoShape">
              <a:avLst/>
            </a:prstTxWarp>
            <a:normAutofit/>
          </a:bodyPr>
          <a:lstStyle/>
          <a:p>
            <a:pPr algn="ctr"/>
            <a:r>
              <a:rPr lang="el-GR" sz="3200" dirty="0">
                <a:latin typeface="Calibri Light" charset="0"/>
                <a:ea typeface="ＭＳ Ｐゴシック" charset="0"/>
                <a:cs typeface="ＭＳ Ｐゴシック" charset="0"/>
              </a:rPr>
              <a:t>Ισολογισμός </a:t>
            </a:r>
            <a:r>
              <a:rPr lang="en-US" sz="3200" dirty="0">
                <a:latin typeface="Calibri Light" charset="0"/>
                <a:ea typeface="ＭＳ Ｐゴシック" charset="0"/>
                <a:cs typeface="ＭＳ Ｐゴシック" charset="0"/>
              </a:rPr>
              <a:t>Norton – </a:t>
            </a:r>
            <a:r>
              <a:rPr lang="el-GR" sz="3200" dirty="0">
                <a:latin typeface="Calibri Light" charset="0"/>
                <a:ea typeface="ＭＳ Ｐゴシック" charset="0"/>
                <a:cs typeface="ＭＳ Ｐゴシック" charset="0"/>
              </a:rPr>
              <a:t>Μέρος 2</a:t>
            </a:r>
            <a:endParaRPr lang="en-US" sz="3200" dirty="0">
              <a:latin typeface="Calibri Light" charset="0"/>
              <a:ea typeface="ＭＳ Ｐゴシック" charset="0"/>
              <a:cs typeface="ＭＳ Ｐゴシック" charset="0"/>
            </a:endParaRPr>
          </a:p>
        </p:txBody>
      </p:sp>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5" name="Object 2"/>
          <p:cNvGraphicFramePr>
            <a:graphicFrameLocks/>
          </p:cNvGraphicFramePr>
          <p:nvPr/>
        </p:nvGraphicFramePr>
        <p:xfrm>
          <a:off x="1600200" y="1524000"/>
          <a:ext cx="6096000" cy="4495800"/>
        </p:xfrm>
        <a:graphic>
          <a:graphicData uri="http://schemas.openxmlformats.org/presentationml/2006/ole">
            <mc:AlternateContent xmlns:mc="http://schemas.openxmlformats.org/markup-compatibility/2006">
              <mc:Choice xmlns:v="urn:schemas-microsoft-com:vml" Requires="v">
                <p:oleObj name="Worksheet" r:id="rId3" imgW="3517900" imgH="2590800" progId="Excel.Sheet.8">
                  <p:embed/>
                </p:oleObj>
              </mc:Choice>
              <mc:Fallback>
                <p:oleObj name="Worksheet" r:id="rId3" imgW="3517900" imgH="2590800" progId="Excel.Sheet.8">
                  <p:embed/>
                  <p:pic>
                    <p:nvPicPr>
                      <p:cNvPr id="88065"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24000"/>
                        <a:ext cx="6096000" cy="4495800"/>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29A274B6-1BD2-44E0-9851-C6AB3AD9C62E}"/>
              </a:ext>
            </a:extLst>
          </p:cNvPr>
          <p:cNvSpPr txBox="1"/>
          <p:nvPr/>
        </p:nvSpPr>
        <p:spPr>
          <a:xfrm>
            <a:off x="8393084" y="152400"/>
            <a:ext cx="762000" cy="253916"/>
          </a:xfrm>
          <a:prstGeom prst="rect">
            <a:avLst/>
          </a:prstGeom>
          <a:noFill/>
        </p:spPr>
        <p:txBody>
          <a:bodyPr wrap="square" rtlCol="0">
            <a:spAutoFit/>
          </a:bodyPr>
          <a:lstStyle/>
          <a:p>
            <a:r>
              <a:rPr lang="en-US" sz="1050"/>
              <a:t>16-37</a:t>
            </a:r>
          </a:p>
        </p:txBody>
      </p:sp>
      <p:pic>
        <p:nvPicPr>
          <p:cNvPr id="6" name="Picture 3">
            <a:extLst>
              <a:ext uri="{FF2B5EF4-FFF2-40B4-BE49-F238E27FC236}">
                <a16:creationId xmlns:a16="http://schemas.microsoft.com/office/drawing/2014/main" id="{A5FB407C-932D-48DB-B27D-C55F58E12AAE}"/>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E4E1EB38-7EB5-50F6-733B-76DD4CD015F4}"/>
              </a:ext>
            </a:extLst>
          </p:cNvPr>
          <p:cNvSpPr txBox="1">
            <a:spLocks/>
          </p:cNvSpPr>
          <p:nvPr/>
        </p:nvSpPr>
        <p:spPr>
          <a:xfrm>
            <a:off x="228600" y="346075"/>
            <a:ext cx="8686800" cy="568325"/>
          </a:xfrm>
          <a:prstGeom prst="rect">
            <a:avLst/>
          </a:prstGeom>
          <a:ln>
            <a:solidFill>
              <a:schemeClr val="tx1"/>
            </a:solidFill>
          </a:ln>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85000"/>
              </a:lnSpc>
              <a:spcBef>
                <a:spcPct val="0"/>
              </a:spcBef>
              <a:spcAft>
                <a:spcPct val="0"/>
              </a:spcAft>
              <a:defRPr sz="4000" kern="1200" spc="-50">
                <a:solidFill>
                  <a:srgbClr val="00000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r>
              <a:rPr lang="el-GR" sz="3200" dirty="0">
                <a:ea typeface="ＭＳ Ｐゴシック" charset="0"/>
                <a:cs typeface="ＭＳ Ｐゴシック" charset="-128"/>
              </a:rPr>
              <a:t>Κατάσταση Αποτελεσμάτων </a:t>
            </a:r>
            <a:r>
              <a:rPr lang="en-US" sz="3200" dirty="0">
                <a:ea typeface="ＭＳ Ｐゴシック" charset="0"/>
                <a:cs typeface="ＭＳ Ｐゴシック" charset="-128"/>
              </a:rPr>
              <a:t>Norton</a:t>
            </a:r>
            <a:endParaRPr lang="en-US" sz="3200" dirty="0">
              <a:latin typeface="Calibri Light" charset="0"/>
              <a:ea typeface="ＭＳ Ｐゴシック" charset="0"/>
              <a:cs typeface="ＭＳ Ｐゴシック" charset="0"/>
            </a:endParaRPr>
          </a:p>
        </p:txBody>
      </p:sp>
    </p:spTree>
  </p:cSld>
  <p:clrMapOvr>
    <a:masterClrMapping/>
  </p:clrMapOvr>
  <p:transition>
    <p:wipe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1905000" y="2462213"/>
            <a:ext cx="5334000" cy="3231654"/>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eaLnBrk="1" hangingPunct="1">
              <a:spcBef>
                <a:spcPct val="50000"/>
              </a:spcBef>
              <a:defRPr/>
            </a:pPr>
            <a:r>
              <a:rPr lang="el-GR" sz="3400" b="1">
                <a:solidFill>
                  <a:schemeClr val="accent6">
                    <a:lumMod val="75000"/>
                  </a:schemeClr>
                </a:solidFill>
                <a:latin typeface="+mj-lt"/>
                <a:ea typeface="ＭＳ Ｐゴシック" pitchFamily="34" charset="-128"/>
                <a:cs typeface="+mn-cs"/>
              </a:rPr>
              <a:t>Υπολογίστε και ερμηνεύστε τους χρηματοοικονομικούς δείκτες που χρησιμοποιούν οι διευθυντές για την αξιολόγηση της ρευστότητας.</a:t>
            </a:r>
            <a:endParaRPr lang="en-US" sz="3400" b="1">
              <a:solidFill>
                <a:schemeClr val="accent6">
                  <a:lumMod val="75000"/>
                </a:schemeClr>
              </a:solidFill>
              <a:latin typeface="+mj-lt"/>
              <a:ea typeface="ＭＳ Ｐゴシック" pitchFamily="34" charset="-128"/>
              <a:cs typeface="+mn-cs"/>
            </a:endParaRPr>
          </a:p>
        </p:txBody>
      </p:sp>
      <p:sp>
        <p:nvSpPr>
          <p:cNvPr id="4" name="TextBox 3">
            <a:extLst>
              <a:ext uri="{FF2B5EF4-FFF2-40B4-BE49-F238E27FC236}">
                <a16:creationId xmlns:a16="http://schemas.microsoft.com/office/drawing/2014/main" id="{DCDCADEA-7464-4F71-B144-6182ADF92DD2}"/>
              </a:ext>
            </a:extLst>
          </p:cNvPr>
          <p:cNvSpPr txBox="1"/>
          <p:nvPr/>
        </p:nvSpPr>
        <p:spPr>
          <a:xfrm>
            <a:off x="8393084" y="152400"/>
            <a:ext cx="762000" cy="253916"/>
          </a:xfrm>
          <a:prstGeom prst="rect">
            <a:avLst/>
          </a:prstGeom>
          <a:noFill/>
        </p:spPr>
        <p:txBody>
          <a:bodyPr wrap="square" rtlCol="0">
            <a:spAutoFit/>
          </a:bodyPr>
          <a:lstStyle/>
          <a:p>
            <a:r>
              <a:rPr lang="en-US" sz="1050"/>
              <a:t>16-38</a:t>
            </a:r>
          </a:p>
        </p:txBody>
      </p:sp>
      <p:pic>
        <p:nvPicPr>
          <p:cNvPr id="5" name="Picture 3">
            <a:extLst>
              <a:ext uri="{FF2B5EF4-FFF2-40B4-BE49-F238E27FC236}">
                <a16:creationId xmlns:a16="http://schemas.microsoft.com/office/drawing/2014/main" id="{EA69FC9B-F158-4AAF-A3C5-912DFB32349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026">
            <a:extLst>
              <a:ext uri="{FF2B5EF4-FFF2-40B4-BE49-F238E27FC236}">
                <a16:creationId xmlns:a16="http://schemas.microsoft.com/office/drawing/2014/main" id="{4D72BA63-4411-6C59-6CD1-04C6A0B7C2F3}"/>
              </a:ext>
            </a:extLst>
          </p:cNvPr>
          <p:cNvSpPr>
            <a:spLocks noGrp="1" noChangeArrowheads="1"/>
          </p:cNvSpPr>
          <p:nvPr>
            <p:ph type="title"/>
          </p:nvPr>
        </p:nvSpPr>
        <p:spPr>
          <a:xfrm>
            <a:off x="457200" y="381000"/>
            <a:ext cx="8229600" cy="685800"/>
          </a:xfrm>
          <a:ln w="19050">
            <a:solidFill>
              <a:schemeClr val="tx2"/>
            </a:solidFill>
          </a:ln>
        </p:spPr>
        <p:txBody>
          <a:bodyPr lIns="90488" tIns="44450" rIns="90488" bIns="44450"/>
          <a:lstStyle/>
          <a:p>
            <a:pPr algn="ctr">
              <a:defRPr/>
            </a:pPr>
            <a:r>
              <a:rPr lang="el-GR" altLang="en-US" sz="3600" b="1">
                <a:cs typeface="Arial" charset="0"/>
              </a:rPr>
              <a:t>2</a:t>
            </a:r>
            <a:r>
              <a:rPr lang="el-GR" altLang="en-US" sz="3600" b="1" baseline="30000">
                <a:cs typeface="Arial" charset="0"/>
              </a:rPr>
              <a:t>ο</a:t>
            </a:r>
            <a:r>
              <a:rPr lang="el-GR" altLang="en-US" sz="3600" b="1">
                <a:cs typeface="Arial" charset="0"/>
              </a:rPr>
              <a:t> Μαθησιακό Αντικείμενο</a:t>
            </a:r>
            <a:endParaRPr lang="en-US" altLang="en-US" sz="3600" b="1">
              <a:cs typeface="Arial" charset="0"/>
            </a:endParaRPr>
          </a:p>
        </p:txBody>
      </p:sp>
    </p:spTree>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26"/>
          <p:cNvSpPr>
            <a:spLocks noGrp="1" noChangeArrowheads="1"/>
          </p:cNvSpPr>
          <p:nvPr>
            <p:ph type="title"/>
          </p:nvPr>
        </p:nvSpPr>
        <p:spPr>
          <a:xfrm>
            <a:off x="228600" y="406317"/>
            <a:ext cx="8610600" cy="501122"/>
          </a:xfrm>
          <a:ln>
            <a:solidFill>
              <a:schemeClr val="tx1"/>
            </a:solidFill>
          </a:ln>
        </p:spPr>
        <p:txBody>
          <a:bodyPr wrap="square" numCol="1" anchorCtr="0" compatLnSpc="1">
            <a:prstTxWarp prst="textNoShape">
              <a:avLst/>
            </a:prstTxWarp>
            <a:normAutofit/>
          </a:bodyPr>
          <a:lstStyle/>
          <a:p>
            <a:pPr algn="ctr"/>
            <a:r>
              <a:rPr lang="el-GR" sz="2800" dirty="0">
                <a:latin typeface="Calibri Light" charset="0"/>
                <a:ea typeface="ＭＳ Ｐゴシック" charset="0"/>
                <a:cs typeface="ＭＳ Ｐゴシック" charset="0"/>
              </a:rPr>
              <a:t>Ανάλυση Δεικτών – Ρευστότητα</a:t>
            </a:r>
            <a:endParaRPr lang="en-US" sz="2800" dirty="0">
              <a:latin typeface="Calibri Light" charset="0"/>
              <a:ea typeface="ＭＳ Ｐゴシック" charset="0"/>
              <a:cs typeface="ＭＳ Ｐゴシック" charset="0"/>
            </a:endParaRPr>
          </a:p>
        </p:txBody>
      </p:sp>
      <p:graphicFrame>
        <p:nvGraphicFramePr>
          <p:cNvPr id="92162" name="Object 2"/>
          <p:cNvGraphicFramePr>
            <a:graphicFrameLocks/>
          </p:cNvGraphicFramePr>
          <p:nvPr/>
        </p:nvGraphicFramePr>
        <p:xfrm>
          <a:off x="4452938" y="2633663"/>
          <a:ext cx="4386262" cy="2166937"/>
        </p:xfrm>
        <a:graphic>
          <a:graphicData uri="http://schemas.openxmlformats.org/presentationml/2006/ole">
            <mc:AlternateContent xmlns:mc="http://schemas.openxmlformats.org/markup-compatibility/2006">
              <mc:Choice xmlns:v="urn:schemas-microsoft-com:vml" Requires="v">
                <p:oleObj name="Worksheet" r:id="rId3" imgW="2578100" imgH="1282700" progId="Excel.Sheet.8">
                  <p:embed/>
                </p:oleObj>
              </mc:Choice>
              <mc:Fallback>
                <p:oleObj name="Worksheet" r:id="rId3" imgW="2578100" imgH="1282700" progId="Excel.Sheet.8">
                  <p:embed/>
                  <p:pic>
                    <p:nvPicPr>
                      <p:cNvPr id="92162"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938" y="2633663"/>
                        <a:ext cx="4386262" cy="2166937"/>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2163" name="TextBox 7"/>
          <p:cNvSpPr txBox="1">
            <a:spLocks noChangeArrowheads="1"/>
          </p:cNvSpPr>
          <p:nvPr/>
        </p:nvSpPr>
        <p:spPr bwMode="auto">
          <a:xfrm>
            <a:off x="228600" y="990599"/>
            <a:ext cx="3962400" cy="533400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no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2200" dirty="0">
                <a:solidFill>
                  <a:srgbClr val="0E5772"/>
                </a:solidFill>
                <a:latin typeface="Calibri" charset="0"/>
              </a:rPr>
              <a:t>Τα δεδομένα και οι δείκτες που χρησιμοποιούν οι διαχειριστές για την αξιολόγηση της ρευστότητας περιλαμβάνουν το κεφάλαιο κίνησης, τον δείκτη γενικής ρευστότητας και τον δείκτη ταχείας ρευστότητας.</a:t>
            </a:r>
          </a:p>
          <a:p>
            <a:pPr algn="ctr" eaLnBrk="1" hangingPunct="1"/>
            <a:endParaRPr lang="el-GR" sz="1000" dirty="0">
              <a:solidFill>
                <a:srgbClr val="0E5772"/>
              </a:solidFill>
              <a:latin typeface="Calibri" charset="0"/>
            </a:endParaRPr>
          </a:p>
          <a:p>
            <a:pPr algn="ctr" eaLnBrk="1" hangingPunct="1"/>
            <a:r>
              <a:rPr lang="el-GR" sz="2200" dirty="0">
                <a:solidFill>
                  <a:srgbClr val="0E5772"/>
                </a:solidFill>
                <a:latin typeface="Calibri" charset="0"/>
              </a:rPr>
              <a:t>Οι πληροφορίες που εμφανίζονται για την </a:t>
            </a:r>
            <a:r>
              <a:rPr lang="en-US" sz="2200" dirty="0">
                <a:solidFill>
                  <a:srgbClr val="0E5772"/>
                </a:solidFill>
                <a:latin typeface="Calibri" charset="0"/>
              </a:rPr>
              <a:t>Norton Corporation </a:t>
            </a:r>
            <a:r>
              <a:rPr lang="el-GR" sz="2200" dirty="0">
                <a:solidFill>
                  <a:srgbClr val="0E5772"/>
                </a:solidFill>
                <a:latin typeface="Calibri" charset="0"/>
              </a:rPr>
              <a:t>θα χρησιμοποιηθούν για τον υπολογισμό των προαναφερθέντων δεικτών ρευστότητας.</a:t>
            </a:r>
            <a:endParaRPr lang="en-US" sz="2200" dirty="0">
              <a:solidFill>
                <a:srgbClr val="0E5772"/>
              </a:solidFill>
              <a:latin typeface="Calibri" charset="0"/>
            </a:endParaRPr>
          </a:p>
        </p:txBody>
      </p:sp>
      <p:sp>
        <p:nvSpPr>
          <p:cNvPr id="5" name="TextBox 4">
            <a:extLst>
              <a:ext uri="{FF2B5EF4-FFF2-40B4-BE49-F238E27FC236}">
                <a16:creationId xmlns:a16="http://schemas.microsoft.com/office/drawing/2014/main" id="{61CA71E2-DF1B-4DF0-B1D9-8F09E3BCD2CF}"/>
              </a:ext>
            </a:extLst>
          </p:cNvPr>
          <p:cNvSpPr txBox="1"/>
          <p:nvPr/>
        </p:nvSpPr>
        <p:spPr>
          <a:xfrm>
            <a:off x="8393084" y="152400"/>
            <a:ext cx="762000" cy="253916"/>
          </a:xfrm>
          <a:prstGeom prst="rect">
            <a:avLst/>
          </a:prstGeom>
          <a:noFill/>
        </p:spPr>
        <p:txBody>
          <a:bodyPr wrap="square" rtlCol="0">
            <a:spAutoFit/>
          </a:bodyPr>
          <a:lstStyle/>
          <a:p>
            <a:r>
              <a:rPr lang="en-US" sz="1050"/>
              <a:t>16-39</a:t>
            </a:r>
          </a:p>
        </p:txBody>
      </p:sp>
      <p:pic>
        <p:nvPicPr>
          <p:cNvPr id="6" name="Picture 3">
            <a:extLst>
              <a:ext uri="{FF2B5EF4-FFF2-40B4-BE49-F238E27FC236}">
                <a16:creationId xmlns:a16="http://schemas.microsoft.com/office/drawing/2014/main" id="{B199BCEE-2027-4364-B963-E7628BC529D9}"/>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1905000" y="2309813"/>
            <a:ext cx="5334000" cy="2185214"/>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eaLnBrk="1" hangingPunct="1">
              <a:spcBef>
                <a:spcPct val="50000"/>
              </a:spcBef>
              <a:defRPr/>
            </a:pPr>
            <a:r>
              <a:rPr lang="el-GR" sz="3400" b="1" dirty="0">
                <a:solidFill>
                  <a:schemeClr val="accent6">
                    <a:lumMod val="75000"/>
                  </a:schemeClr>
                </a:solidFill>
                <a:latin typeface="+mj-lt"/>
                <a:ea typeface="ＭＳ Ｐゴシック" pitchFamily="34" charset="-128"/>
                <a:cs typeface="+mn-cs"/>
              </a:rPr>
              <a:t>Προετοιμασία και ερμηνεία οικονομικών καταστάσεων συγκριτικά και με μορφή κοινού μεγέθους.</a:t>
            </a:r>
            <a:endParaRPr lang="en-US" sz="3400" b="1" dirty="0">
              <a:solidFill>
                <a:schemeClr val="accent6">
                  <a:lumMod val="75000"/>
                </a:schemeClr>
              </a:solidFill>
              <a:latin typeface="+mj-lt"/>
              <a:ea typeface="ＭＳ Ｐゴシック" pitchFamily="34" charset="-128"/>
              <a:cs typeface="+mn-cs"/>
            </a:endParaRPr>
          </a:p>
        </p:txBody>
      </p:sp>
      <p:sp>
        <p:nvSpPr>
          <p:cNvPr id="4" name="TextBox 3">
            <a:extLst>
              <a:ext uri="{FF2B5EF4-FFF2-40B4-BE49-F238E27FC236}">
                <a16:creationId xmlns:a16="http://schemas.microsoft.com/office/drawing/2014/main" id="{1F5BBD87-1D95-4D3A-8FDE-B2C88B5823D9}"/>
              </a:ext>
            </a:extLst>
          </p:cNvPr>
          <p:cNvSpPr txBox="1"/>
          <p:nvPr/>
        </p:nvSpPr>
        <p:spPr>
          <a:xfrm>
            <a:off x="8393084" y="152400"/>
            <a:ext cx="762000" cy="253916"/>
          </a:xfrm>
          <a:prstGeom prst="rect">
            <a:avLst/>
          </a:prstGeom>
          <a:noFill/>
        </p:spPr>
        <p:txBody>
          <a:bodyPr wrap="square" rtlCol="0">
            <a:spAutoFit/>
          </a:bodyPr>
          <a:lstStyle/>
          <a:p>
            <a:r>
              <a:rPr lang="en-US" sz="1050"/>
              <a:t>16-4</a:t>
            </a:r>
          </a:p>
        </p:txBody>
      </p:sp>
      <p:pic>
        <p:nvPicPr>
          <p:cNvPr id="5" name="Picture 3">
            <a:extLst>
              <a:ext uri="{FF2B5EF4-FFF2-40B4-BE49-F238E27FC236}">
                <a16:creationId xmlns:a16="http://schemas.microsoft.com/office/drawing/2014/main" id="{B74FF019-3F46-4A8B-AB17-D6B00E0DF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026">
            <a:extLst>
              <a:ext uri="{FF2B5EF4-FFF2-40B4-BE49-F238E27FC236}">
                <a16:creationId xmlns:a16="http://schemas.microsoft.com/office/drawing/2014/main" id="{9DDD0C86-7390-2CAE-378B-0F57A4C3FF88}"/>
              </a:ext>
            </a:extLst>
          </p:cNvPr>
          <p:cNvSpPr>
            <a:spLocks noGrp="1" noChangeArrowheads="1"/>
          </p:cNvSpPr>
          <p:nvPr>
            <p:ph type="title"/>
          </p:nvPr>
        </p:nvSpPr>
        <p:spPr>
          <a:xfrm>
            <a:off x="457200" y="381000"/>
            <a:ext cx="8229600" cy="685800"/>
          </a:xfrm>
          <a:ln w="19050">
            <a:solidFill>
              <a:schemeClr val="tx2"/>
            </a:solidFill>
          </a:ln>
        </p:spPr>
        <p:txBody>
          <a:bodyPr lIns="90488" tIns="44450" rIns="90488" bIns="44450"/>
          <a:lstStyle/>
          <a:p>
            <a:pPr algn="ctr">
              <a:defRPr/>
            </a:pPr>
            <a:r>
              <a:rPr lang="el-GR" altLang="en-US" sz="3600" b="1" dirty="0">
                <a:cs typeface="Arial" charset="0"/>
              </a:rPr>
              <a:t>1</a:t>
            </a:r>
            <a:r>
              <a:rPr lang="el-GR" altLang="en-US" sz="3600" b="1" baseline="30000" dirty="0">
                <a:cs typeface="Arial" charset="0"/>
              </a:rPr>
              <a:t>ο</a:t>
            </a:r>
            <a:r>
              <a:rPr lang="el-GR" altLang="en-US" sz="3600" b="1" dirty="0">
                <a:cs typeface="Arial" charset="0"/>
              </a:rPr>
              <a:t> Μαθησιακό Αντικείμενο</a:t>
            </a:r>
            <a:endParaRPr lang="en-US" altLang="en-US" sz="3600" b="1" dirty="0">
              <a:cs typeface="Arial" charset="0"/>
            </a:endParaRPr>
          </a:p>
        </p:txBody>
      </p:sp>
    </p:spTree>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288924" y="406317"/>
            <a:ext cx="8626475" cy="501122"/>
          </a:xfrm>
          <a:ln>
            <a:solidFill>
              <a:schemeClr val="tx1"/>
            </a:solidFill>
          </a:ln>
        </p:spPr>
        <p:txBody>
          <a:bodyPr wrap="square" numCol="1" anchorCtr="0" compatLnSpc="1">
            <a:prstTxWarp prst="textNoShape">
              <a:avLst/>
            </a:prstTxWarp>
            <a:noAutofit/>
          </a:bodyPr>
          <a:lstStyle/>
          <a:p>
            <a:pPr algn="ctr"/>
            <a:r>
              <a:rPr lang="el-GR" sz="3200" dirty="0">
                <a:latin typeface="Calibri Light" charset="0"/>
                <a:ea typeface="ＭＳ Ｐゴシック" charset="0"/>
                <a:cs typeface="ＭＳ Ｐゴシック" charset="0"/>
              </a:rPr>
              <a:t>Κεφάλαιο Κίνησης </a:t>
            </a:r>
            <a:r>
              <a:rPr lang="en-US" sz="3200" dirty="0">
                <a:latin typeface="Calibri Light" charset="0"/>
                <a:ea typeface="ＭＳ Ｐゴシック" charset="0"/>
                <a:cs typeface="ＭＳ Ｐゴシック" charset="0"/>
              </a:rPr>
              <a:t>– </a:t>
            </a:r>
            <a:r>
              <a:rPr lang="el-GR" sz="3200" dirty="0">
                <a:latin typeface="Calibri Light" charset="0"/>
                <a:ea typeface="ＭＳ Ｐゴシック" charset="0"/>
                <a:cs typeface="ＭＳ Ｐゴシック" charset="0"/>
              </a:rPr>
              <a:t>Μέρος</a:t>
            </a:r>
            <a:r>
              <a:rPr lang="en-US" sz="3200" dirty="0">
                <a:latin typeface="Calibri Light" charset="0"/>
                <a:ea typeface="ＭＳ Ｐゴシック" charset="0"/>
                <a:cs typeface="ＭＳ Ｐゴシック" charset="0"/>
              </a:rPr>
              <a:t> 1</a:t>
            </a:r>
          </a:p>
        </p:txBody>
      </p:sp>
      <p:sp>
        <p:nvSpPr>
          <p:cNvPr id="91139" name="Oval 5"/>
          <p:cNvSpPr>
            <a:spLocks noChangeArrowheads="1"/>
          </p:cNvSpPr>
          <p:nvPr/>
        </p:nvSpPr>
        <p:spPr bwMode="auto">
          <a:xfrm>
            <a:off x="1295400" y="3429000"/>
            <a:ext cx="6477000" cy="2819400"/>
          </a:xfrm>
          <a:prstGeom prst="ellipse">
            <a:avLst/>
          </a:prstGeom>
          <a:solidFill>
            <a:schemeClr val="accent2">
              <a:lumMod val="75000"/>
            </a:schemeClr>
          </a:solidFill>
          <a:ln w="9525">
            <a:solidFill>
              <a:schemeClr val="tx1"/>
            </a:solidFill>
            <a:round/>
            <a:headEnd/>
            <a:tailEnd/>
          </a:ln>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l-GR" altLang="en-US" sz="2400" b="1" dirty="0">
                <a:solidFill>
                  <a:srgbClr val="FFFFCC"/>
                </a:solidFill>
                <a:cs typeface="+mn-cs"/>
              </a:rPr>
              <a:t>Το κεφάλαιο κίνησης δεν είναι δωρεάν. Πρέπει να χρηματοδοτηθεί με μακροπρόθεσμο χρέος και ίδια κεφάλαια.</a:t>
            </a:r>
            <a:endParaRPr lang="en-US" altLang="en-US" sz="2400" b="1" dirty="0">
              <a:solidFill>
                <a:srgbClr val="FFFFCC"/>
              </a:solidFill>
              <a:cs typeface="+mn-cs"/>
            </a:endParaRPr>
          </a:p>
        </p:txBody>
      </p:sp>
      <p:sp>
        <p:nvSpPr>
          <p:cNvPr id="8" name="TextBox 7"/>
          <p:cNvSpPr txBox="1"/>
          <p:nvPr/>
        </p:nvSpPr>
        <p:spPr>
          <a:xfrm>
            <a:off x="288924" y="1155759"/>
            <a:ext cx="8626474" cy="2062103"/>
          </a:xfrm>
          <a:prstGeom prst="rect">
            <a:avLst/>
          </a:prstGeom>
          <a:noFill/>
          <a:ln>
            <a:solidFill>
              <a:schemeClr val="tx1"/>
            </a:solidFill>
          </a:ln>
        </p:spPr>
        <p:txBody>
          <a:bodyPr wrap="square">
            <a:spAutoFit/>
          </a:bodyPr>
          <a:lstStyle/>
          <a:p>
            <a:pPr algn="ctr" eaLnBrk="1" hangingPunct="1">
              <a:defRPr/>
            </a:pPr>
            <a:r>
              <a:rPr lang="el-GR" sz="3200" b="1" dirty="0">
                <a:solidFill>
                  <a:schemeClr val="accent2">
                    <a:lumMod val="75000"/>
                  </a:schemeClr>
                </a:solidFill>
                <a:ea typeface="ＭＳ Ｐゴシック" pitchFamily="34" charset="-128"/>
                <a:cs typeface="+mn-cs"/>
              </a:rPr>
              <a:t>Το πλεόνασμα του κυκλοφορούντος ενεργητικού έναντι των βραχυπρόθεσμων υποχρεώσεων είναι γνωστό ως κεφάλαιο κίνησης.</a:t>
            </a:r>
            <a:endParaRPr lang="en-US" sz="3200" b="1" dirty="0">
              <a:solidFill>
                <a:schemeClr val="accent2">
                  <a:lumMod val="75000"/>
                </a:schemeClr>
              </a:solidFill>
              <a:ea typeface="ＭＳ Ｐゴシック" pitchFamily="34" charset="-128"/>
              <a:cs typeface="+mn-cs"/>
            </a:endParaRPr>
          </a:p>
        </p:txBody>
      </p:sp>
      <p:sp>
        <p:nvSpPr>
          <p:cNvPr id="5" name="TextBox 4">
            <a:extLst>
              <a:ext uri="{FF2B5EF4-FFF2-40B4-BE49-F238E27FC236}">
                <a16:creationId xmlns:a16="http://schemas.microsoft.com/office/drawing/2014/main" id="{9CC169BD-D5E2-4016-BE18-E449CA72C83E}"/>
              </a:ext>
            </a:extLst>
          </p:cNvPr>
          <p:cNvSpPr txBox="1"/>
          <p:nvPr/>
        </p:nvSpPr>
        <p:spPr>
          <a:xfrm>
            <a:off x="8393084" y="152400"/>
            <a:ext cx="762000" cy="253916"/>
          </a:xfrm>
          <a:prstGeom prst="rect">
            <a:avLst/>
          </a:prstGeom>
          <a:noFill/>
        </p:spPr>
        <p:txBody>
          <a:bodyPr wrap="square" rtlCol="0">
            <a:spAutoFit/>
          </a:bodyPr>
          <a:lstStyle/>
          <a:p>
            <a:r>
              <a:rPr lang="en-US" sz="1050"/>
              <a:t>16-40</a:t>
            </a:r>
          </a:p>
        </p:txBody>
      </p:sp>
      <p:pic>
        <p:nvPicPr>
          <p:cNvPr id="6" name="Picture 3">
            <a:extLst>
              <a:ext uri="{FF2B5EF4-FFF2-40B4-BE49-F238E27FC236}">
                <a16:creationId xmlns:a16="http://schemas.microsoft.com/office/drawing/2014/main" id="{0976F5C9-5DD4-4AD2-A7B6-3B10B8F133F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Object 2"/>
          <p:cNvGraphicFramePr>
            <a:graphicFrameLocks/>
          </p:cNvGraphicFramePr>
          <p:nvPr/>
        </p:nvGraphicFramePr>
        <p:xfrm>
          <a:off x="1690688" y="2286000"/>
          <a:ext cx="5807075" cy="2209800"/>
        </p:xfrm>
        <a:graphic>
          <a:graphicData uri="http://schemas.openxmlformats.org/presentationml/2006/ole">
            <mc:AlternateContent xmlns:mc="http://schemas.openxmlformats.org/markup-compatibility/2006">
              <mc:Choice xmlns:v="urn:schemas-microsoft-com:vml" Requires="v">
                <p:oleObj name="Worksheet" r:id="rId3" imgW="2413000" imgH="977900" progId="Excel.Sheet.8">
                  <p:embed/>
                </p:oleObj>
              </mc:Choice>
              <mc:Fallback>
                <p:oleObj name="Worksheet" r:id="rId3" imgW="2413000" imgH="977900" progId="Excel.Sheet.8">
                  <p:embed/>
                  <p:pic>
                    <p:nvPicPr>
                      <p:cNvPr id="96258"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88" y="2286000"/>
                        <a:ext cx="5807075" cy="22098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AE209D08-2162-4339-80DE-2E294742D48F}"/>
              </a:ext>
            </a:extLst>
          </p:cNvPr>
          <p:cNvSpPr txBox="1"/>
          <p:nvPr/>
        </p:nvSpPr>
        <p:spPr>
          <a:xfrm>
            <a:off x="8393084" y="152400"/>
            <a:ext cx="762000" cy="253916"/>
          </a:xfrm>
          <a:prstGeom prst="rect">
            <a:avLst/>
          </a:prstGeom>
          <a:noFill/>
        </p:spPr>
        <p:txBody>
          <a:bodyPr wrap="square" rtlCol="0">
            <a:spAutoFit/>
          </a:bodyPr>
          <a:lstStyle/>
          <a:p>
            <a:r>
              <a:rPr lang="en-US" sz="1050"/>
              <a:t>16-41</a:t>
            </a:r>
          </a:p>
        </p:txBody>
      </p:sp>
      <p:pic>
        <p:nvPicPr>
          <p:cNvPr id="5" name="Picture 3">
            <a:extLst>
              <a:ext uri="{FF2B5EF4-FFF2-40B4-BE49-F238E27FC236}">
                <a16:creationId xmlns:a16="http://schemas.microsoft.com/office/drawing/2014/main" id="{396B8A53-EC55-4D1F-A53A-E5E83D009F6E}"/>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a:extLst>
              <a:ext uri="{FF2B5EF4-FFF2-40B4-BE49-F238E27FC236}">
                <a16:creationId xmlns:a16="http://schemas.microsoft.com/office/drawing/2014/main" id="{AB3BBE57-28E2-E1B1-DF18-E768BCAD19C6}"/>
              </a:ext>
            </a:extLst>
          </p:cNvPr>
          <p:cNvSpPr>
            <a:spLocks noGrp="1" noChangeArrowheads="1"/>
          </p:cNvSpPr>
          <p:nvPr>
            <p:ph type="title"/>
          </p:nvPr>
        </p:nvSpPr>
        <p:spPr>
          <a:xfrm>
            <a:off x="288924" y="406317"/>
            <a:ext cx="8626475" cy="501122"/>
          </a:xfrm>
          <a:ln>
            <a:solidFill>
              <a:schemeClr val="tx1"/>
            </a:solidFill>
          </a:ln>
        </p:spPr>
        <p:txBody>
          <a:bodyPr wrap="square" numCol="1" anchorCtr="0" compatLnSpc="1">
            <a:prstTxWarp prst="textNoShape">
              <a:avLst/>
            </a:prstTxWarp>
            <a:noAutofit/>
          </a:bodyPr>
          <a:lstStyle/>
          <a:p>
            <a:pPr algn="ctr"/>
            <a:r>
              <a:rPr lang="el-GR" sz="3200" dirty="0">
                <a:latin typeface="Calibri Light" charset="0"/>
                <a:ea typeface="ＭＳ Ｐゴシック" charset="0"/>
                <a:cs typeface="ＭＳ Ｐゴシック" charset="0"/>
              </a:rPr>
              <a:t>Κεφάλαιο Κίνησης </a:t>
            </a:r>
            <a:r>
              <a:rPr lang="en-US" sz="3200" dirty="0">
                <a:latin typeface="Calibri Light" charset="0"/>
                <a:ea typeface="ＭＳ Ｐゴシック" charset="0"/>
                <a:cs typeface="ＭＳ Ｐゴシック" charset="0"/>
              </a:rPr>
              <a:t>– </a:t>
            </a:r>
            <a:r>
              <a:rPr lang="el-GR" sz="3200" dirty="0">
                <a:latin typeface="Calibri Light" charset="0"/>
                <a:ea typeface="ＭＳ Ｐゴシック" charset="0"/>
                <a:cs typeface="ＭＳ Ｐゴシック" charset="0"/>
              </a:rPr>
              <a:t>Μέρος</a:t>
            </a:r>
            <a:r>
              <a:rPr lang="en-US" sz="3200" dirty="0">
                <a:latin typeface="Calibri Light" charset="0"/>
                <a:ea typeface="ＭＳ Ｐゴシック" charset="0"/>
                <a:cs typeface="ＭＳ Ｐゴシック" charset="0"/>
              </a:rPr>
              <a:t> </a:t>
            </a:r>
            <a:r>
              <a:rPr lang="el-GR" sz="3200" dirty="0">
                <a:latin typeface="Calibri Light" charset="0"/>
                <a:ea typeface="ＭＳ Ｐゴシック" charset="0"/>
                <a:cs typeface="ＭＳ Ｐゴシック" charset="0"/>
              </a:rPr>
              <a:t>2</a:t>
            </a:r>
            <a:endParaRPr lang="en-US" sz="3200" dirty="0">
              <a:latin typeface="Calibri Light" charset="0"/>
              <a:ea typeface="ＭＳ Ｐゴシック" charset="0"/>
              <a:cs typeface="ＭＳ Ｐゴシック" charset="0"/>
            </a:endParaRP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5"/>
          <p:cNvGrpSpPr>
            <a:grpSpLocks/>
          </p:cNvGrpSpPr>
          <p:nvPr/>
        </p:nvGrpSpPr>
        <p:grpSpPr bwMode="auto">
          <a:xfrm>
            <a:off x="288923" y="1371600"/>
            <a:ext cx="8474077" cy="828675"/>
            <a:chOff x="856" y="1187"/>
            <a:chExt cx="3856" cy="522"/>
          </a:xfrm>
        </p:grpSpPr>
        <p:sp>
          <p:nvSpPr>
            <p:cNvPr id="98310" name="Rectangle 6"/>
            <p:cNvSpPr>
              <a:spLocks noChangeArrowheads="1"/>
            </p:cNvSpPr>
            <p:nvPr/>
          </p:nvSpPr>
          <p:spPr bwMode="auto">
            <a:xfrm>
              <a:off x="856" y="1187"/>
              <a:ext cx="1187"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sz="2400" b="1" dirty="0"/>
                <a:t>Γενική </a:t>
              </a:r>
            </a:p>
            <a:p>
              <a:pPr algn="ctr" eaLnBrk="1" hangingPunct="1"/>
              <a:r>
                <a:rPr lang="el-GR" sz="2400" b="1" dirty="0"/>
                <a:t>Ρευστότητα</a:t>
              </a:r>
              <a:endParaRPr lang="en-US" sz="2400" b="1" dirty="0"/>
            </a:p>
          </p:txBody>
        </p:sp>
        <p:sp>
          <p:nvSpPr>
            <p:cNvPr id="98311" name="Rectangle 7"/>
            <p:cNvSpPr>
              <a:spLocks noChangeArrowheads="1"/>
            </p:cNvSpPr>
            <p:nvPr/>
          </p:nvSpPr>
          <p:spPr bwMode="auto">
            <a:xfrm>
              <a:off x="1929" y="1187"/>
              <a:ext cx="2783"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dirty="0"/>
                <a:t>    </a:t>
              </a:r>
              <a:r>
                <a:rPr lang="el-GR" sz="2400" b="1" dirty="0"/>
                <a:t>Κυκλοφορούν Ενεργητικό</a:t>
              </a:r>
              <a:endParaRPr lang="en-US" sz="2400" b="1" dirty="0"/>
            </a:p>
            <a:p>
              <a:pPr algn="ctr" eaLnBrk="1" hangingPunct="1"/>
              <a:r>
                <a:rPr lang="el-GR" sz="2400" b="1" dirty="0"/>
                <a:t>Βραχυπρόθεσμες Υποχρεώσεις</a:t>
              </a:r>
              <a:endParaRPr lang="en-US" sz="2400" b="1" dirty="0"/>
            </a:p>
          </p:txBody>
        </p:sp>
        <p:sp>
          <p:nvSpPr>
            <p:cNvPr id="98312" name="Rectangle 8"/>
            <p:cNvSpPr>
              <a:spLocks noChangeArrowheads="1"/>
            </p:cNvSpPr>
            <p:nvPr/>
          </p:nvSpPr>
          <p:spPr bwMode="auto">
            <a:xfrm>
              <a:off x="1955" y="1283"/>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
        <p:nvSpPr>
          <p:cNvPr id="98307" name="Line 9"/>
          <p:cNvSpPr>
            <a:spLocks noChangeShapeType="1"/>
          </p:cNvSpPr>
          <p:nvPr/>
        </p:nvSpPr>
        <p:spPr bwMode="auto">
          <a:xfrm>
            <a:off x="3048001" y="1828800"/>
            <a:ext cx="5486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 name="TextBox 11"/>
          <p:cNvSpPr txBox="1"/>
          <p:nvPr/>
        </p:nvSpPr>
        <p:spPr>
          <a:xfrm>
            <a:off x="288923" y="2730500"/>
            <a:ext cx="8626475" cy="1384995"/>
          </a:xfrm>
          <a:prstGeom prst="rect">
            <a:avLst/>
          </a:prstGeom>
          <a:solidFill>
            <a:schemeClr val="bg2"/>
          </a:solidFill>
          <a:ln>
            <a:solidFill>
              <a:schemeClr val="accent2">
                <a:lumMod val="50000"/>
              </a:schemeClr>
            </a:solidFill>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2800" b="1" dirty="0">
                <a:solidFill>
                  <a:srgbClr val="146266"/>
                </a:solidFill>
                <a:ea typeface="ＭＳ Ｐゴシック" charset="0"/>
                <a:cs typeface="ＭＳ Ｐゴシック" charset="0"/>
              </a:rPr>
              <a:t>Ο δείκτης γενικής ρευστότητας μετρά την ικανότητα αποπληρωμής του βραχυπρόθεσμου χρέους μιας εταιρείας.</a:t>
            </a:r>
            <a:endParaRPr lang="en-US" sz="2800" b="1" dirty="0">
              <a:solidFill>
                <a:srgbClr val="146266"/>
              </a:solidFill>
              <a:ea typeface="ＭＳ Ｐゴシック" charset="0"/>
              <a:cs typeface="ＭＳ Ｐゴシック" charset="0"/>
            </a:endParaRPr>
          </a:p>
        </p:txBody>
      </p:sp>
      <p:sp>
        <p:nvSpPr>
          <p:cNvPr id="98309" name="Rectangle 1"/>
          <p:cNvSpPr>
            <a:spLocks noChangeArrowheads="1"/>
          </p:cNvSpPr>
          <p:nvPr/>
        </p:nvSpPr>
        <p:spPr bwMode="auto">
          <a:xfrm>
            <a:off x="288923" y="4318611"/>
            <a:ext cx="862647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l-GR" sz="2400" b="1" dirty="0"/>
              <a:t>Ένας μειούμενος δείκτης μπορεί να αποτελεί ένδειξη επιδείνωσης της οικονομικής κατάστασης ή μπορεί να προκύψει από την εξάλειψη απαρχαιωμένων αποθεμάτων.</a:t>
            </a:r>
            <a:r>
              <a:rPr lang="en-US" sz="2400" b="1" dirty="0"/>
              <a:t>.</a:t>
            </a:r>
          </a:p>
        </p:txBody>
      </p:sp>
      <p:sp>
        <p:nvSpPr>
          <p:cNvPr id="10" name="TextBox 9">
            <a:extLst>
              <a:ext uri="{FF2B5EF4-FFF2-40B4-BE49-F238E27FC236}">
                <a16:creationId xmlns:a16="http://schemas.microsoft.com/office/drawing/2014/main" id="{FD3CB781-B274-4677-B403-00575465A7B9}"/>
              </a:ext>
            </a:extLst>
          </p:cNvPr>
          <p:cNvSpPr txBox="1"/>
          <p:nvPr/>
        </p:nvSpPr>
        <p:spPr>
          <a:xfrm>
            <a:off x="8393084" y="152400"/>
            <a:ext cx="762000" cy="253916"/>
          </a:xfrm>
          <a:prstGeom prst="rect">
            <a:avLst/>
          </a:prstGeom>
          <a:noFill/>
        </p:spPr>
        <p:txBody>
          <a:bodyPr wrap="square" rtlCol="0">
            <a:spAutoFit/>
          </a:bodyPr>
          <a:lstStyle/>
          <a:p>
            <a:r>
              <a:rPr lang="en-US" sz="1050"/>
              <a:t>16-42</a:t>
            </a:r>
          </a:p>
        </p:txBody>
      </p:sp>
      <p:pic>
        <p:nvPicPr>
          <p:cNvPr id="11" name="Picture 3">
            <a:extLst>
              <a:ext uri="{FF2B5EF4-FFF2-40B4-BE49-F238E27FC236}">
                <a16:creationId xmlns:a16="http://schemas.microsoft.com/office/drawing/2014/main" id="{FF8BEDBA-50E5-4465-A679-F770B1C5BF0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a:extLst>
              <a:ext uri="{FF2B5EF4-FFF2-40B4-BE49-F238E27FC236}">
                <a16:creationId xmlns:a16="http://schemas.microsoft.com/office/drawing/2014/main" id="{671100A0-D749-F891-D359-AEAE500331D9}"/>
              </a:ext>
            </a:extLst>
          </p:cNvPr>
          <p:cNvSpPr txBox="1">
            <a:spLocks noChangeArrowheads="1"/>
          </p:cNvSpPr>
          <p:nvPr/>
        </p:nvSpPr>
        <p:spPr>
          <a:xfrm>
            <a:off x="288924" y="406317"/>
            <a:ext cx="8626475" cy="501122"/>
          </a:xfrm>
          <a:prstGeom prst="rect">
            <a:avLst/>
          </a:prstGeom>
          <a:ln>
            <a:solidFill>
              <a:schemeClr val="tx1"/>
            </a:solidFill>
          </a:ln>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85000"/>
              </a:lnSpc>
              <a:spcBef>
                <a:spcPct val="0"/>
              </a:spcBef>
              <a:spcAft>
                <a:spcPct val="0"/>
              </a:spcAft>
              <a:defRPr sz="4000" kern="1200" spc="-50">
                <a:solidFill>
                  <a:srgbClr val="00000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r>
              <a:rPr lang="el-GR" sz="3200" dirty="0">
                <a:latin typeface="Calibri Light" charset="0"/>
                <a:ea typeface="ＭＳ Ｐゴシック" charset="0"/>
                <a:cs typeface="ＭＳ Ｐゴシック" charset="0"/>
              </a:rPr>
              <a:t>Δείκτης Γενικής Ρευστότητας </a:t>
            </a:r>
            <a:r>
              <a:rPr lang="en-US" sz="3200" dirty="0">
                <a:latin typeface="Calibri Light" charset="0"/>
                <a:ea typeface="ＭＳ Ｐゴシック" charset="0"/>
                <a:cs typeface="ＭＳ Ｐゴシック" charset="0"/>
              </a:rPr>
              <a:t>– </a:t>
            </a:r>
            <a:r>
              <a:rPr lang="el-GR" sz="3200" dirty="0">
                <a:latin typeface="Calibri Light" charset="0"/>
                <a:ea typeface="ＭＳ Ｐゴシック" charset="0"/>
                <a:cs typeface="ＭＳ Ｐゴシック" charset="0"/>
              </a:rPr>
              <a:t>Μέρος</a:t>
            </a:r>
            <a:r>
              <a:rPr lang="en-US" sz="3200" dirty="0">
                <a:latin typeface="Calibri Light" charset="0"/>
                <a:ea typeface="ＭＳ Ｐゴシック" charset="0"/>
                <a:cs typeface="ＭＳ Ｐゴシック" charset="0"/>
              </a:rPr>
              <a:t> </a:t>
            </a:r>
            <a:r>
              <a:rPr lang="el-GR" sz="3200" dirty="0">
                <a:latin typeface="Calibri Light" charset="0"/>
                <a:ea typeface="ＭＳ Ｐゴシック" charset="0"/>
                <a:cs typeface="ＭＳ Ｐゴシック" charset="0"/>
              </a:rPr>
              <a:t>1</a:t>
            </a:r>
            <a:endParaRPr lang="en-US" sz="3200" dirty="0">
              <a:latin typeface="Calibri Light" charset="0"/>
              <a:ea typeface="ＭＳ Ｐゴシック" charset="0"/>
              <a:cs typeface="ＭＳ Ｐゴシック" charset="0"/>
            </a:endParaRPr>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8"/>
          <p:cNvGrpSpPr>
            <a:grpSpLocks/>
          </p:cNvGrpSpPr>
          <p:nvPr/>
        </p:nvGrpSpPr>
        <p:grpSpPr bwMode="auto">
          <a:xfrm>
            <a:off x="3340101" y="3048000"/>
            <a:ext cx="3746500" cy="828675"/>
            <a:chOff x="1859" y="2051"/>
            <a:chExt cx="2360" cy="522"/>
          </a:xfrm>
        </p:grpSpPr>
        <p:grpSp>
          <p:nvGrpSpPr>
            <p:cNvPr id="100361" name="Group 9"/>
            <p:cNvGrpSpPr>
              <a:grpSpLocks/>
            </p:cNvGrpSpPr>
            <p:nvPr/>
          </p:nvGrpSpPr>
          <p:grpSpPr bwMode="auto">
            <a:xfrm>
              <a:off x="1859" y="2051"/>
              <a:ext cx="1431" cy="522"/>
              <a:chOff x="1859" y="2051"/>
              <a:chExt cx="1431" cy="522"/>
            </a:xfrm>
          </p:grpSpPr>
          <p:sp>
            <p:nvSpPr>
              <p:cNvPr id="100365" name="Rectangle 11"/>
              <p:cNvSpPr>
                <a:spLocks noChangeArrowheads="1"/>
              </p:cNvSpPr>
              <p:nvPr/>
            </p:nvSpPr>
            <p:spPr bwMode="auto">
              <a:xfrm>
                <a:off x="2152" y="2051"/>
                <a:ext cx="1138"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a:t>   $65,000   </a:t>
                </a:r>
              </a:p>
              <a:p>
                <a:pPr algn="ctr" eaLnBrk="1" hangingPunct="1"/>
                <a:r>
                  <a:rPr lang="en-US" sz="2400" b="1"/>
                  <a:t>$42,000</a:t>
                </a:r>
              </a:p>
            </p:txBody>
          </p:sp>
          <p:sp>
            <p:nvSpPr>
              <p:cNvPr id="100366" name="Rectangle 12"/>
              <p:cNvSpPr>
                <a:spLocks noChangeArrowheads="1"/>
              </p:cNvSpPr>
              <p:nvPr/>
            </p:nvSpPr>
            <p:spPr bwMode="auto">
              <a:xfrm>
                <a:off x="1859" y="2147"/>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
          <p:nvSpPr>
            <p:cNvPr id="100362" name="Rectangle 13"/>
            <p:cNvSpPr>
              <a:spLocks noChangeArrowheads="1"/>
            </p:cNvSpPr>
            <p:nvPr/>
          </p:nvSpPr>
          <p:spPr bwMode="auto">
            <a:xfrm>
              <a:off x="3395" y="2147"/>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sp>
          <p:nvSpPr>
            <p:cNvPr id="100363" name="Rectangle 14"/>
            <p:cNvSpPr>
              <a:spLocks noChangeArrowheads="1"/>
            </p:cNvSpPr>
            <p:nvPr/>
          </p:nvSpPr>
          <p:spPr bwMode="auto">
            <a:xfrm>
              <a:off x="3731" y="2147"/>
              <a:ext cx="488"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1.55</a:t>
              </a:r>
            </a:p>
          </p:txBody>
        </p:sp>
      </p:grpSp>
      <p:sp>
        <p:nvSpPr>
          <p:cNvPr id="100355" name="Line 16"/>
          <p:cNvSpPr>
            <a:spLocks noChangeShapeType="1"/>
          </p:cNvSpPr>
          <p:nvPr/>
        </p:nvSpPr>
        <p:spPr bwMode="auto">
          <a:xfrm>
            <a:off x="4176713" y="3449638"/>
            <a:ext cx="10668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6" name="TextBox 15">
            <a:extLst>
              <a:ext uri="{FF2B5EF4-FFF2-40B4-BE49-F238E27FC236}">
                <a16:creationId xmlns:a16="http://schemas.microsoft.com/office/drawing/2014/main" id="{9051E9F8-9628-4DA2-BBA4-01F119D0C490}"/>
              </a:ext>
            </a:extLst>
          </p:cNvPr>
          <p:cNvSpPr txBox="1"/>
          <p:nvPr/>
        </p:nvSpPr>
        <p:spPr>
          <a:xfrm>
            <a:off x="8393084" y="152400"/>
            <a:ext cx="762000" cy="253916"/>
          </a:xfrm>
          <a:prstGeom prst="rect">
            <a:avLst/>
          </a:prstGeom>
          <a:noFill/>
        </p:spPr>
        <p:txBody>
          <a:bodyPr wrap="square" rtlCol="0">
            <a:spAutoFit/>
          </a:bodyPr>
          <a:lstStyle/>
          <a:p>
            <a:r>
              <a:rPr lang="en-US" sz="1050"/>
              <a:t>16-43</a:t>
            </a:r>
          </a:p>
        </p:txBody>
      </p:sp>
      <p:pic>
        <p:nvPicPr>
          <p:cNvPr id="17" name="Picture 3">
            <a:extLst>
              <a:ext uri="{FF2B5EF4-FFF2-40B4-BE49-F238E27FC236}">
                <a16:creationId xmlns:a16="http://schemas.microsoft.com/office/drawing/2014/main" id="{CC11C072-9C4A-4E7E-8CE2-36EF8B52F1A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2976B87A-F97E-9705-B31E-03253D2FAF86}"/>
              </a:ext>
            </a:extLst>
          </p:cNvPr>
          <p:cNvSpPr txBox="1">
            <a:spLocks noChangeArrowheads="1"/>
          </p:cNvSpPr>
          <p:nvPr/>
        </p:nvSpPr>
        <p:spPr>
          <a:xfrm>
            <a:off x="288924" y="406317"/>
            <a:ext cx="8626475" cy="501122"/>
          </a:xfrm>
          <a:prstGeom prst="rect">
            <a:avLst/>
          </a:prstGeom>
          <a:ln>
            <a:solidFill>
              <a:schemeClr val="tx1"/>
            </a:solidFill>
          </a:ln>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85000"/>
              </a:lnSpc>
              <a:spcBef>
                <a:spcPct val="0"/>
              </a:spcBef>
              <a:spcAft>
                <a:spcPct val="0"/>
              </a:spcAft>
              <a:defRPr sz="4000" kern="1200" spc="-50">
                <a:solidFill>
                  <a:srgbClr val="00000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r>
              <a:rPr lang="el-GR" sz="3200" dirty="0">
                <a:latin typeface="Calibri Light" charset="0"/>
                <a:ea typeface="ＭＳ Ｐゴシック" charset="0"/>
                <a:cs typeface="ＭＳ Ｐゴシック" charset="0"/>
              </a:rPr>
              <a:t>Δείκτης Γενικής Ρευστότητας </a:t>
            </a:r>
            <a:r>
              <a:rPr lang="en-US" sz="3200" dirty="0">
                <a:latin typeface="Calibri Light" charset="0"/>
                <a:ea typeface="ＭＳ Ｐゴシック" charset="0"/>
                <a:cs typeface="ＭＳ Ｐゴシック" charset="0"/>
              </a:rPr>
              <a:t>– </a:t>
            </a:r>
            <a:r>
              <a:rPr lang="el-GR" sz="3200" dirty="0">
                <a:latin typeface="Calibri Light" charset="0"/>
                <a:ea typeface="ＭＳ Ｐゴシック" charset="0"/>
                <a:cs typeface="ＭＳ Ｐゴシック" charset="0"/>
              </a:rPr>
              <a:t>Μέρος</a:t>
            </a:r>
            <a:r>
              <a:rPr lang="en-US" sz="3200" dirty="0">
                <a:latin typeface="Calibri Light" charset="0"/>
                <a:ea typeface="ＭＳ Ｐゴシック" charset="0"/>
                <a:cs typeface="ＭＳ Ｐゴシック" charset="0"/>
              </a:rPr>
              <a:t> </a:t>
            </a:r>
            <a:r>
              <a:rPr lang="el-GR" sz="3200" dirty="0">
                <a:latin typeface="Calibri Light" charset="0"/>
                <a:ea typeface="ＭＳ Ｐゴシック" charset="0"/>
                <a:cs typeface="ＭＳ Ｐゴシック" charset="0"/>
              </a:rPr>
              <a:t>2</a:t>
            </a:r>
            <a:endParaRPr lang="en-US" sz="3200" dirty="0">
              <a:latin typeface="Calibri Light" charset="0"/>
              <a:ea typeface="ＭＳ Ｐゴシック" charset="0"/>
              <a:cs typeface="ＭＳ Ｐゴシック" charset="0"/>
            </a:endParaRPr>
          </a:p>
        </p:txBody>
      </p:sp>
      <p:grpSp>
        <p:nvGrpSpPr>
          <p:cNvPr id="9" name="Group 5">
            <a:extLst>
              <a:ext uri="{FF2B5EF4-FFF2-40B4-BE49-F238E27FC236}">
                <a16:creationId xmlns:a16="http://schemas.microsoft.com/office/drawing/2014/main" id="{87A5953B-E5A1-FA41-3112-2B8514AC95D6}"/>
              </a:ext>
            </a:extLst>
          </p:cNvPr>
          <p:cNvGrpSpPr>
            <a:grpSpLocks/>
          </p:cNvGrpSpPr>
          <p:nvPr/>
        </p:nvGrpSpPr>
        <p:grpSpPr bwMode="auto">
          <a:xfrm>
            <a:off x="288923" y="1371600"/>
            <a:ext cx="8474077" cy="828675"/>
            <a:chOff x="856" y="1187"/>
            <a:chExt cx="3856" cy="522"/>
          </a:xfrm>
        </p:grpSpPr>
        <p:sp>
          <p:nvSpPr>
            <p:cNvPr id="10" name="Rectangle 6">
              <a:extLst>
                <a:ext uri="{FF2B5EF4-FFF2-40B4-BE49-F238E27FC236}">
                  <a16:creationId xmlns:a16="http://schemas.microsoft.com/office/drawing/2014/main" id="{584813A5-D971-1243-85FF-4CB2172F867A}"/>
                </a:ext>
              </a:extLst>
            </p:cNvPr>
            <p:cNvSpPr>
              <a:spLocks noChangeArrowheads="1"/>
            </p:cNvSpPr>
            <p:nvPr/>
          </p:nvSpPr>
          <p:spPr bwMode="auto">
            <a:xfrm>
              <a:off x="856" y="1187"/>
              <a:ext cx="1187"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sz="2400" b="1" dirty="0"/>
                <a:t>Γενική </a:t>
              </a:r>
            </a:p>
            <a:p>
              <a:pPr algn="ctr" eaLnBrk="1" hangingPunct="1"/>
              <a:r>
                <a:rPr lang="el-GR" sz="2400" b="1" dirty="0"/>
                <a:t>Ρευστότητα</a:t>
              </a:r>
              <a:endParaRPr lang="en-US" sz="2400" b="1" dirty="0"/>
            </a:p>
          </p:txBody>
        </p:sp>
        <p:sp>
          <p:nvSpPr>
            <p:cNvPr id="11" name="Rectangle 7">
              <a:extLst>
                <a:ext uri="{FF2B5EF4-FFF2-40B4-BE49-F238E27FC236}">
                  <a16:creationId xmlns:a16="http://schemas.microsoft.com/office/drawing/2014/main" id="{5AE633B6-8081-B50C-6EC6-08ADF4887717}"/>
                </a:ext>
              </a:extLst>
            </p:cNvPr>
            <p:cNvSpPr>
              <a:spLocks noChangeArrowheads="1"/>
            </p:cNvSpPr>
            <p:nvPr/>
          </p:nvSpPr>
          <p:spPr bwMode="auto">
            <a:xfrm>
              <a:off x="1929" y="1187"/>
              <a:ext cx="2783"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dirty="0"/>
                <a:t>    </a:t>
              </a:r>
              <a:r>
                <a:rPr lang="el-GR" sz="2400" b="1" dirty="0"/>
                <a:t>Κυκλοφορούν Ενεργητικό</a:t>
              </a:r>
              <a:endParaRPr lang="en-US" sz="2400" b="1" dirty="0"/>
            </a:p>
            <a:p>
              <a:pPr algn="ctr" eaLnBrk="1" hangingPunct="1"/>
              <a:r>
                <a:rPr lang="el-GR" sz="2400" b="1" dirty="0"/>
                <a:t>Βραχυπρόθεσμες Υποχρεώσεις</a:t>
              </a:r>
              <a:endParaRPr lang="en-US" sz="2400" b="1" dirty="0"/>
            </a:p>
          </p:txBody>
        </p:sp>
        <p:sp>
          <p:nvSpPr>
            <p:cNvPr id="12" name="Rectangle 8">
              <a:extLst>
                <a:ext uri="{FF2B5EF4-FFF2-40B4-BE49-F238E27FC236}">
                  <a16:creationId xmlns:a16="http://schemas.microsoft.com/office/drawing/2014/main" id="{48D4E838-8165-A101-3708-84B78D35B317}"/>
                </a:ext>
              </a:extLst>
            </p:cNvPr>
            <p:cNvSpPr>
              <a:spLocks noChangeArrowheads="1"/>
            </p:cNvSpPr>
            <p:nvPr/>
          </p:nvSpPr>
          <p:spPr bwMode="auto">
            <a:xfrm>
              <a:off x="1955" y="1283"/>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
        <p:nvSpPr>
          <p:cNvPr id="13" name="Line 9">
            <a:extLst>
              <a:ext uri="{FF2B5EF4-FFF2-40B4-BE49-F238E27FC236}">
                <a16:creationId xmlns:a16="http://schemas.microsoft.com/office/drawing/2014/main" id="{58AA5B5D-3A5A-BC0C-CA62-C9FEC519E23D}"/>
              </a:ext>
            </a:extLst>
          </p:cNvPr>
          <p:cNvSpPr>
            <a:spLocks noChangeShapeType="1"/>
          </p:cNvSpPr>
          <p:nvPr/>
        </p:nvSpPr>
        <p:spPr bwMode="auto">
          <a:xfrm>
            <a:off x="3048001" y="1828800"/>
            <a:ext cx="5486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4" name="Rectangle 6">
            <a:extLst>
              <a:ext uri="{FF2B5EF4-FFF2-40B4-BE49-F238E27FC236}">
                <a16:creationId xmlns:a16="http://schemas.microsoft.com/office/drawing/2014/main" id="{9EBC586A-0FFB-DA08-8B2E-82679853126D}"/>
              </a:ext>
            </a:extLst>
          </p:cNvPr>
          <p:cNvSpPr>
            <a:spLocks noChangeArrowheads="1"/>
          </p:cNvSpPr>
          <p:nvPr/>
        </p:nvSpPr>
        <p:spPr bwMode="auto">
          <a:xfrm>
            <a:off x="564822" y="3007999"/>
            <a:ext cx="2608592"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sz="2400" b="1" dirty="0"/>
              <a:t>Γενική </a:t>
            </a:r>
          </a:p>
          <a:p>
            <a:pPr algn="ctr" eaLnBrk="1" hangingPunct="1"/>
            <a:r>
              <a:rPr lang="el-GR" sz="2400" b="1" dirty="0"/>
              <a:t>Ρευστότητα</a:t>
            </a:r>
            <a:endParaRPr lang="en-US" sz="2400" b="1" dirty="0"/>
          </a:p>
        </p:txBody>
      </p:sp>
    </p:spTree>
  </p:cSld>
  <p:clrMapOvr>
    <a:masterClrMapping/>
  </p:clrMapOvr>
  <p:transition>
    <p:wipe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2" name="Group 3"/>
          <p:cNvGrpSpPr>
            <a:grpSpLocks/>
          </p:cNvGrpSpPr>
          <p:nvPr/>
        </p:nvGrpSpPr>
        <p:grpSpPr bwMode="auto">
          <a:xfrm>
            <a:off x="288924" y="1219200"/>
            <a:ext cx="9183730" cy="828675"/>
            <a:chOff x="576" y="1139"/>
            <a:chExt cx="3774" cy="522"/>
          </a:xfrm>
        </p:grpSpPr>
        <p:sp>
          <p:nvSpPr>
            <p:cNvPr id="102412" name="Rectangle 4"/>
            <p:cNvSpPr>
              <a:spLocks noChangeArrowheads="1"/>
            </p:cNvSpPr>
            <p:nvPr/>
          </p:nvSpPr>
          <p:spPr bwMode="auto">
            <a:xfrm>
              <a:off x="1491" y="1139"/>
              <a:ext cx="2859"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n-US" sz="2400" b="1" dirty="0"/>
                <a:t>     </a:t>
              </a:r>
              <a:r>
                <a:rPr lang="el-GR" sz="2400" b="1" dirty="0"/>
                <a:t>Ταχέως Ρευστοποιούμενα Στοιχεία</a:t>
              </a:r>
              <a:endParaRPr lang="en-US" sz="2400" b="1" dirty="0"/>
            </a:p>
            <a:p>
              <a:pPr algn="ctr" eaLnBrk="1" hangingPunct="1"/>
              <a:r>
                <a:rPr lang="el-GR" sz="2400" b="1" dirty="0"/>
                <a:t>Βραχυπρόθεσμες Υποχρεώσεις</a:t>
              </a:r>
              <a:endParaRPr lang="en-US" sz="2400" b="1" dirty="0"/>
            </a:p>
          </p:txBody>
        </p:sp>
        <p:sp>
          <p:nvSpPr>
            <p:cNvPr id="102413" name="Rectangle 5"/>
            <p:cNvSpPr>
              <a:spLocks noChangeArrowheads="1"/>
            </p:cNvSpPr>
            <p:nvPr/>
          </p:nvSpPr>
          <p:spPr bwMode="auto">
            <a:xfrm>
              <a:off x="1710" y="1254"/>
              <a:ext cx="234"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dirty="0"/>
                <a:t>=</a:t>
              </a:r>
            </a:p>
          </p:txBody>
        </p:sp>
        <p:sp>
          <p:nvSpPr>
            <p:cNvPr id="102414" name="Rectangle 6"/>
            <p:cNvSpPr>
              <a:spLocks noChangeArrowheads="1"/>
            </p:cNvSpPr>
            <p:nvPr/>
          </p:nvSpPr>
          <p:spPr bwMode="auto">
            <a:xfrm>
              <a:off x="576" y="1139"/>
              <a:ext cx="1368"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l-GR" sz="2400" b="1" dirty="0" err="1"/>
                <a:t>Αμεση</a:t>
              </a:r>
              <a:r>
                <a:rPr lang="el-GR" sz="2400" b="1" dirty="0"/>
                <a:t> </a:t>
              </a:r>
            </a:p>
            <a:p>
              <a:pPr algn="ctr" eaLnBrk="1" hangingPunct="1"/>
              <a:r>
                <a:rPr lang="el-GR" sz="2400" b="1" dirty="0"/>
                <a:t>Ρευστότητα</a:t>
              </a:r>
              <a:endParaRPr lang="en-US" sz="2400" b="1" dirty="0"/>
            </a:p>
          </p:txBody>
        </p:sp>
      </p:grpSp>
      <p:sp>
        <p:nvSpPr>
          <p:cNvPr id="99332" name="Rectangle 8"/>
          <p:cNvSpPr>
            <a:spLocks noChangeArrowheads="1"/>
          </p:cNvSpPr>
          <p:nvPr/>
        </p:nvSpPr>
        <p:spPr bwMode="auto">
          <a:xfrm>
            <a:off x="288924" y="3529375"/>
            <a:ext cx="8626475" cy="2490425"/>
          </a:xfrm>
          <a:prstGeom prst="rect">
            <a:avLst/>
          </a:prstGeom>
          <a:solidFill>
            <a:schemeClr val="accent2">
              <a:lumMod val="75000"/>
            </a:schemeClr>
          </a:solidFill>
          <a:ln w="57150" cmpd="thinThick">
            <a:solidFill>
              <a:schemeClr val="tx1"/>
            </a:solidFill>
            <a:miter lim="800000"/>
            <a:headEnd/>
            <a:tailEnd/>
          </a:ln>
        </p:spPr>
        <p:txBody>
          <a:bodyPr wrap="square" lIns="90488" tIns="44450" rIns="90488" bIns="44450">
            <a:spAutoFit/>
          </a:bodyPr>
          <a:lstStyle/>
          <a:p>
            <a:pPr algn="ctr" eaLnBrk="1" hangingPunct="1"/>
            <a:r>
              <a:rPr lang="el-GR" sz="2600" dirty="0">
                <a:solidFill>
                  <a:schemeClr val="bg1"/>
                </a:solidFill>
                <a:latin typeface="Calibri" charset="0"/>
              </a:rPr>
              <a:t>Τα ταχέως ρευστοποιούμενα περιουσιακά στοιχεία περιλαμβάνουν τα μετρητά, τους εμπορεύσιμους τίτλους, τους εισπρακτέους λογαριασμούς και τα τρέχοντα γραμμάτια εισπρακτέα. Αυτός ο δείκτης μετρά την ικανότητα μιας εταιρείας να εκπληρώνει τις υποχρεώσεις της χωρίς να χρειάζεται να ρευστοποιήσει το απόθεμά της.</a:t>
            </a:r>
            <a:endParaRPr lang="en-US" sz="2600" dirty="0">
              <a:solidFill>
                <a:schemeClr val="bg1"/>
              </a:solidFill>
              <a:latin typeface="Calibri" charset="0"/>
            </a:endParaRPr>
          </a:p>
        </p:txBody>
      </p:sp>
      <p:grpSp>
        <p:nvGrpSpPr>
          <p:cNvPr id="102404" name="Group 9"/>
          <p:cNvGrpSpPr>
            <a:grpSpLocks/>
          </p:cNvGrpSpPr>
          <p:nvPr/>
        </p:nvGrpSpPr>
        <p:grpSpPr bwMode="auto">
          <a:xfrm>
            <a:off x="1608137" y="2286000"/>
            <a:ext cx="6088063" cy="828675"/>
            <a:chOff x="672" y="2027"/>
            <a:chExt cx="3835" cy="522"/>
          </a:xfrm>
        </p:grpSpPr>
        <p:sp>
          <p:nvSpPr>
            <p:cNvPr id="102407" name="Rectangle 10"/>
            <p:cNvSpPr>
              <a:spLocks noChangeArrowheads="1"/>
            </p:cNvSpPr>
            <p:nvPr/>
          </p:nvSpPr>
          <p:spPr bwMode="auto">
            <a:xfrm>
              <a:off x="2195" y="2027"/>
              <a:ext cx="1459"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       $50,000     </a:t>
              </a:r>
            </a:p>
            <a:p>
              <a:pPr eaLnBrk="1" hangingPunct="1"/>
              <a:r>
                <a:rPr lang="en-US" sz="2400" b="1"/>
                <a:t>       $42,000</a:t>
              </a:r>
            </a:p>
          </p:txBody>
        </p:sp>
        <p:sp>
          <p:nvSpPr>
            <p:cNvPr id="102408" name="Rectangle 11"/>
            <p:cNvSpPr>
              <a:spLocks noChangeArrowheads="1"/>
            </p:cNvSpPr>
            <p:nvPr/>
          </p:nvSpPr>
          <p:spPr bwMode="auto">
            <a:xfrm>
              <a:off x="3731" y="2142"/>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sp>
          <p:nvSpPr>
            <p:cNvPr id="102409" name="Rectangle 12"/>
            <p:cNvSpPr>
              <a:spLocks noChangeArrowheads="1"/>
            </p:cNvSpPr>
            <p:nvPr/>
          </p:nvSpPr>
          <p:spPr bwMode="auto">
            <a:xfrm>
              <a:off x="4019" y="2142"/>
              <a:ext cx="488"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1.19</a:t>
              </a:r>
            </a:p>
          </p:txBody>
        </p:sp>
        <p:sp>
          <p:nvSpPr>
            <p:cNvPr id="102410" name="Rectangle 13"/>
            <p:cNvSpPr>
              <a:spLocks noChangeArrowheads="1"/>
            </p:cNvSpPr>
            <p:nvPr/>
          </p:nvSpPr>
          <p:spPr bwMode="auto">
            <a:xfrm>
              <a:off x="1931" y="2142"/>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sp>
          <p:nvSpPr>
            <p:cNvPr id="102411" name="Rectangle 14"/>
            <p:cNvSpPr>
              <a:spLocks noChangeArrowheads="1"/>
            </p:cNvSpPr>
            <p:nvPr/>
          </p:nvSpPr>
          <p:spPr bwMode="auto">
            <a:xfrm>
              <a:off x="672" y="2027"/>
              <a:ext cx="1272"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l-GR" sz="2400" b="1" dirty="0" err="1"/>
                <a:t>Αμεση</a:t>
              </a:r>
              <a:endParaRPr lang="en-US" sz="2400" b="1" dirty="0"/>
            </a:p>
            <a:p>
              <a:pPr algn="ctr" eaLnBrk="1" hangingPunct="1"/>
              <a:r>
                <a:rPr lang="el-GR" sz="2400" b="1" dirty="0" err="1"/>
                <a:t>Ρευστ</a:t>
              </a:r>
              <a:r>
                <a:rPr lang="en-US" sz="2400" b="1" dirty="0" err="1"/>
                <a:t>ό</a:t>
              </a:r>
              <a:r>
                <a:rPr lang="el-GR" sz="2400" b="1" dirty="0" err="1"/>
                <a:t>τητα</a:t>
              </a:r>
              <a:endParaRPr lang="en-US" sz="2400" b="1" dirty="0"/>
            </a:p>
          </p:txBody>
        </p:sp>
      </p:grpSp>
      <p:sp>
        <p:nvSpPr>
          <p:cNvPr id="102405" name="Line 15"/>
          <p:cNvSpPr>
            <a:spLocks noChangeShapeType="1"/>
          </p:cNvSpPr>
          <p:nvPr/>
        </p:nvSpPr>
        <p:spPr bwMode="auto">
          <a:xfrm>
            <a:off x="3429000" y="1669580"/>
            <a:ext cx="5257800" cy="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06" name="Line 16"/>
          <p:cNvSpPr>
            <a:spLocks noChangeShapeType="1"/>
          </p:cNvSpPr>
          <p:nvPr/>
        </p:nvSpPr>
        <p:spPr bwMode="auto">
          <a:xfrm>
            <a:off x="4495799" y="2667000"/>
            <a:ext cx="1600201"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6" name="TextBox 15">
            <a:extLst>
              <a:ext uri="{FF2B5EF4-FFF2-40B4-BE49-F238E27FC236}">
                <a16:creationId xmlns:a16="http://schemas.microsoft.com/office/drawing/2014/main" id="{45A22842-C874-426B-863B-CC27582D70D9}"/>
              </a:ext>
            </a:extLst>
          </p:cNvPr>
          <p:cNvSpPr txBox="1"/>
          <p:nvPr/>
        </p:nvSpPr>
        <p:spPr>
          <a:xfrm>
            <a:off x="8393084" y="152400"/>
            <a:ext cx="762000" cy="253916"/>
          </a:xfrm>
          <a:prstGeom prst="rect">
            <a:avLst/>
          </a:prstGeom>
          <a:noFill/>
        </p:spPr>
        <p:txBody>
          <a:bodyPr wrap="square" rtlCol="0">
            <a:spAutoFit/>
          </a:bodyPr>
          <a:lstStyle/>
          <a:p>
            <a:r>
              <a:rPr lang="en-US" sz="1050"/>
              <a:t>16-44</a:t>
            </a:r>
          </a:p>
        </p:txBody>
      </p:sp>
      <p:pic>
        <p:nvPicPr>
          <p:cNvPr id="17" name="Picture 3">
            <a:extLst>
              <a:ext uri="{FF2B5EF4-FFF2-40B4-BE49-F238E27FC236}">
                <a16:creationId xmlns:a16="http://schemas.microsoft.com/office/drawing/2014/main" id="{C8726E63-DB92-4481-88D2-3E0D4C6C1F1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a:extLst>
              <a:ext uri="{FF2B5EF4-FFF2-40B4-BE49-F238E27FC236}">
                <a16:creationId xmlns:a16="http://schemas.microsoft.com/office/drawing/2014/main" id="{462CBA13-7F16-FC2B-2396-20AC0C989965}"/>
              </a:ext>
            </a:extLst>
          </p:cNvPr>
          <p:cNvSpPr txBox="1">
            <a:spLocks noChangeArrowheads="1"/>
          </p:cNvSpPr>
          <p:nvPr/>
        </p:nvSpPr>
        <p:spPr>
          <a:xfrm>
            <a:off x="288924" y="406317"/>
            <a:ext cx="8626475" cy="501122"/>
          </a:xfrm>
          <a:prstGeom prst="rect">
            <a:avLst/>
          </a:prstGeom>
          <a:ln>
            <a:solidFill>
              <a:schemeClr val="tx1"/>
            </a:solidFill>
          </a:ln>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85000"/>
              </a:lnSpc>
              <a:spcBef>
                <a:spcPct val="0"/>
              </a:spcBef>
              <a:spcAft>
                <a:spcPct val="0"/>
              </a:spcAft>
              <a:defRPr sz="4000" kern="1200" spc="-50">
                <a:solidFill>
                  <a:srgbClr val="00000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r>
              <a:rPr lang="el-GR" sz="3200" dirty="0">
                <a:latin typeface="Calibri Light" charset="0"/>
                <a:ea typeface="ＭＳ Ｐゴシック" charset="0"/>
                <a:cs typeface="ＭＳ Ｐゴシック" charset="0"/>
              </a:rPr>
              <a:t>Δείκτης Άμεσης Ρευστότητας</a:t>
            </a:r>
            <a:endParaRPr lang="en-US" sz="3200" dirty="0">
              <a:latin typeface="Calibri Light" charset="0"/>
              <a:ea typeface="ＭＳ Ｐゴシック" charset="0"/>
              <a:cs typeface="ＭＳ Ｐゴシック" charset="0"/>
            </a:endParaRPr>
          </a:p>
        </p:txBody>
      </p:sp>
    </p:spTree>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1905000" y="2462213"/>
            <a:ext cx="5334000" cy="3231654"/>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eaLnBrk="1" hangingPunct="1">
              <a:spcBef>
                <a:spcPct val="50000"/>
              </a:spcBef>
              <a:defRPr/>
            </a:pPr>
            <a:r>
              <a:rPr lang="el-GR" sz="3400" b="1">
                <a:solidFill>
                  <a:schemeClr val="accent6">
                    <a:lumMod val="75000"/>
                  </a:schemeClr>
                </a:solidFill>
                <a:latin typeface="+mj-lt"/>
                <a:ea typeface="ＭＳ Ｐゴシック" pitchFamily="34" charset="-128"/>
                <a:cs typeface="+mn-cs"/>
              </a:rPr>
              <a:t>Υπολογισμός και ερμηνεία χρηματοοικονομικών δεικτών που χρησιμοποιούν οι διαχειριστές για σκοπούς διαχείρισης περιουσιακών στοιχείων.</a:t>
            </a:r>
            <a:endParaRPr lang="en-US" sz="3400" b="1">
              <a:solidFill>
                <a:schemeClr val="accent6">
                  <a:lumMod val="75000"/>
                </a:schemeClr>
              </a:solidFill>
              <a:latin typeface="+mj-lt"/>
              <a:ea typeface="ＭＳ Ｐゴシック" pitchFamily="34" charset="-128"/>
              <a:cs typeface="+mn-cs"/>
            </a:endParaRPr>
          </a:p>
        </p:txBody>
      </p:sp>
      <p:sp>
        <p:nvSpPr>
          <p:cNvPr id="4" name="TextBox 3">
            <a:extLst>
              <a:ext uri="{FF2B5EF4-FFF2-40B4-BE49-F238E27FC236}">
                <a16:creationId xmlns:a16="http://schemas.microsoft.com/office/drawing/2014/main" id="{442E6387-80C8-492D-8D05-550E34F9561D}"/>
              </a:ext>
            </a:extLst>
          </p:cNvPr>
          <p:cNvSpPr txBox="1"/>
          <p:nvPr/>
        </p:nvSpPr>
        <p:spPr>
          <a:xfrm>
            <a:off x="8393084" y="152400"/>
            <a:ext cx="762000" cy="253916"/>
          </a:xfrm>
          <a:prstGeom prst="rect">
            <a:avLst/>
          </a:prstGeom>
          <a:noFill/>
        </p:spPr>
        <p:txBody>
          <a:bodyPr wrap="square" rtlCol="0">
            <a:spAutoFit/>
          </a:bodyPr>
          <a:lstStyle/>
          <a:p>
            <a:r>
              <a:rPr lang="en-US" sz="1050"/>
              <a:t>16-45</a:t>
            </a:r>
          </a:p>
        </p:txBody>
      </p:sp>
      <p:pic>
        <p:nvPicPr>
          <p:cNvPr id="5" name="Picture 3">
            <a:extLst>
              <a:ext uri="{FF2B5EF4-FFF2-40B4-BE49-F238E27FC236}">
                <a16:creationId xmlns:a16="http://schemas.microsoft.com/office/drawing/2014/main" id="{C5634D23-E7B8-4607-B027-FF0E9DD1C7F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026">
            <a:extLst>
              <a:ext uri="{FF2B5EF4-FFF2-40B4-BE49-F238E27FC236}">
                <a16:creationId xmlns:a16="http://schemas.microsoft.com/office/drawing/2014/main" id="{D8ED87A3-29E6-FB64-2C9E-1BE24DD8FD0F}"/>
              </a:ext>
            </a:extLst>
          </p:cNvPr>
          <p:cNvSpPr>
            <a:spLocks noGrp="1" noChangeArrowheads="1"/>
          </p:cNvSpPr>
          <p:nvPr>
            <p:ph type="title"/>
          </p:nvPr>
        </p:nvSpPr>
        <p:spPr>
          <a:xfrm>
            <a:off x="457200" y="381000"/>
            <a:ext cx="8229600" cy="685800"/>
          </a:xfrm>
          <a:ln w="19050">
            <a:solidFill>
              <a:schemeClr val="tx2"/>
            </a:solidFill>
          </a:ln>
        </p:spPr>
        <p:txBody>
          <a:bodyPr lIns="90488" tIns="44450" rIns="90488" bIns="44450"/>
          <a:lstStyle/>
          <a:p>
            <a:pPr algn="ctr">
              <a:defRPr/>
            </a:pPr>
            <a:r>
              <a:rPr lang="el-GR" altLang="en-US" sz="3600" b="1">
                <a:cs typeface="Arial" charset="0"/>
              </a:rPr>
              <a:t>3</a:t>
            </a:r>
            <a:r>
              <a:rPr lang="el-GR" altLang="en-US" sz="3600" b="1" baseline="30000">
                <a:cs typeface="Arial" charset="0"/>
              </a:rPr>
              <a:t>ο</a:t>
            </a:r>
            <a:r>
              <a:rPr lang="el-GR" altLang="en-US" sz="3600" b="1">
                <a:cs typeface="Arial" charset="0"/>
              </a:rPr>
              <a:t> Μαθησιακό Αντικείμενο</a:t>
            </a:r>
            <a:endParaRPr lang="en-US" altLang="en-US" sz="3600" b="1">
              <a:cs typeface="Arial" charset="0"/>
            </a:endParaRPr>
          </a:p>
        </p:txBody>
      </p:sp>
    </p:spTree>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6"/>
          <p:cNvSpPr>
            <a:spLocks noGrp="1" noChangeArrowheads="1"/>
          </p:cNvSpPr>
          <p:nvPr>
            <p:ph type="title"/>
          </p:nvPr>
        </p:nvSpPr>
        <p:spPr>
          <a:xfrm>
            <a:off x="228600" y="375741"/>
            <a:ext cx="8686800" cy="501121"/>
          </a:xfrm>
          <a:ln w="15875">
            <a:solidFill>
              <a:schemeClr val="tx1"/>
            </a:solidFill>
          </a:ln>
        </p:spPr>
        <p:txBody>
          <a:bodyPr wrap="square" numCol="1" anchorCtr="0" compatLnSpc="1">
            <a:prstTxWarp prst="textNoShape">
              <a:avLst/>
            </a:prstTxWarp>
            <a:normAutofit/>
          </a:bodyPr>
          <a:lstStyle/>
          <a:p>
            <a:pPr algn="ctr"/>
            <a:r>
              <a:rPr lang="el-GR" sz="2800" dirty="0">
                <a:latin typeface="Calibri Light" charset="0"/>
                <a:ea typeface="ＭＳ Ｐゴシック" charset="0"/>
                <a:cs typeface="ＭＳ Ｐゴシック" charset="0"/>
              </a:rPr>
              <a:t>Ανάλυση Δεικτών – Διαχείριση Περιουσιακών Στοιχείων</a:t>
            </a:r>
            <a:endParaRPr lang="en-US" sz="2800" dirty="0">
              <a:latin typeface="Calibri Light" charset="0"/>
              <a:ea typeface="ＭＳ Ｐゴシック" charset="0"/>
              <a:cs typeface="ＭＳ Ｐゴシック" charset="0"/>
            </a:endParaRPr>
          </a:p>
        </p:txBody>
      </p:sp>
      <p:graphicFrame>
        <p:nvGraphicFramePr>
          <p:cNvPr id="106498" name="Object 2"/>
          <p:cNvGraphicFramePr>
            <a:graphicFrameLocks/>
          </p:cNvGraphicFramePr>
          <p:nvPr>
            <p:extLst>
              <p:ext uri="{D42A27DB-BD31-4B8C-83A1-F6EECF244321}">
                <p14:modId xmlns:p14="http://schemas.microsoft.com/office/powerpoint/2010/main" val="111085283"/>
              </p:ext>
            </p:extLst>
          </p:nvPr>
        </p:nvGraphicFramePr>
        <p:xfrm>
          <a:off x="4480816" y="1161554"/>
          <a:ext cx="4386262" cy="4934446"/>
        </p:xfrm>
        <a:graphic>
          <a:graphicData uri="http://schemas.openxmlformats.org/presentationml/2006/ole">
            <mc:AlternateContent xmlns:mc="http://schemas.openxmlformats.org/markup-compatibility/2006">
              <mc:Choice xmlns:v="urn:schemas-microsoft-com:vml" Requires="v">
                <p:oleObj name="Worksheet" r:id="rId3" imgW="2578100" imgH="2743200" progId="Excel.Sheet.8">
                  <p:embed/>
                </p:oleObj>
              </mc:Choice>
              <mc:Fallback>
                <p:oleObj name="Worksheet" r:id="rId3" imgW="2578100" imgH="2743200" progId="Excel.Sheet.8">
                  <p:embed/>
                  <p:pic>
                    <p:nvPicPr>
                      <p:cNvPr id="106498"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0816" y="1161554"/>
                        <a:ext cx="4386262" cy="4934446"/>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TextBox 7"/>
          <p:cNvSpPr txBox="1"/>
          <p:nvPr/>
        </p:nvSpPr>
        <p:spPr>
          <a:xfrm>
            <a:off x="252760" y="1161554"/>
            <a:ext cx="4014439" cy="3816429"/>
          </a:xfrm>
          <a:prstGeom prst="rect">
            <a:avLst/>
          </a:prstGeom>
          <a:noFill/>
          <a:ln>
            <a:solidFill>
              <a:schemeClr val="tx1"/>
            </a:solidFill>
          </a:ln>
        </p:spPr>
        <p:txBody>
          <a:bodyPr wrap="square" anchor="ctr" anchorCtr="0">
            <a:noAutofit/>
          </a:bodyPr>
          <a:lstStyle/>
          <a:p>
            <a:pPr algn="ctr" eaLnBrk="1" hangingPunct="1">
              <a:defRPr/>
            </a:pPr>
            <a:r>
              <a:rPr lang="el-GR" sz="2200" b="1" dirty="0">
                <a:solidFill>
                  <a:schemeClr val="accent1">
                    <a:lumMod val="50000"/>
                  </a:schemeClr>
                </a:solidFill>
                <a:ea typeface="ＭＳ Ｐゴシック" pitchFamily="34" charset="-128"/>
                <a:cs typeface="+mn-cs"/>
              </a:rPr>
              <a:t>Οι διαχειριστές υπολογίζουν μια ποικιλία δεικτών για σκοπούς διαχείρισης περιουσιακών στοιχείων. </a:t>
            </a:r>
          </a:p>
          <a:p>
            <a:pPr algn="ctr" eaLnBrk="1" hangingPunct="1">
              <a:defRPr/>
            </a:pPr>
            <a:r>
              <a:rPr lang="el-GR" sz="2200" b="1" dirty="0">
                <a:solidFill>
                  <a:schemeClr val="accent1">
                    <a:lumMod val="50000"/>
                  </a:schemeClr>
                </a:solidFill>
                <a:ea typeface="ＭＳ Ｐゴシック" pitchFamily="34" charset="-128"/>
                <a:cs typeface="+mn-cs"/>
              </a:rPr>
              <a:t>Οι πληροφορίες που εμφανίζονται για την </a:t>
            </a:r>
            <a:r>
              <a:rPr lang="en-US" sz="2200" b="1" dirty="0">
                <a:solidFill>
                  <a:schemeClr val="accent1">
                    <a:lumMod val="50000"/>
                  </a:schemeClr>
                </a:solidFill>
                <a:ea typeface="ＭＳ Ｐゴシック" pitchFamily="34" charset="-128"/>
                <a:cs typeface="+mn-cs"/>
              </a:rPr>
              <a:t>Norton Corporation </a:t>
            </a:r>
            <a:r>
              <a:rPr lang="el-GR" sz="2200" b="1" dirty="0">
                <a:solidFill>
                  <a:schemeClr val="accent1">
                    <a:lumMod val="50000"/>
                  </a:schemeClr>
                </a:solidFill>
                <a:ea typeface="ＭＳ Ｐゴシック" pitchFamily="34" charset="-128"/>
                <a:cs typeface="+mn-cs"/>
              </a:rPr>
              <a:t>θα χρησιμοποιηθούν για τον υπολογισμό των δεικτών διαχείρισης περιουσιακών στοιχείων.</a:t>
            </a:r>
            <a:endParaRPr lang="en-US" sz="2200" b="1" dirty="0">
              <a:solidFill>
                <a:schemeClr val="accent1">
                  <a:lumMod val="50000"/>
                </a:schemeClr>
              </a:solidFill>
              <a:ea typeface="ＭＳ Ｐゴシック" pitchFamily="34" charset="-128"/>
              <a:cs typeface="+mn-cs"/>
            </a:endParaRPr>
          </a:p>
        </p:txBody>
      </p:sp>
      <p:sp>
        <p:nvSpPr>
          <p:cNvPr id="106500" name="TextBox 4"/>
          <p:cNvSpPr txBox="1">
            <a:spLocks noChangeArrowheads="1"/>
          </p:cNvSpPr>
          <p:nvPr/>
        </p:nvSpPr>
        <p:spPr bwMode="auto">
          <a:xfrm>
            <a:off x="228600" y="5065693"/>
            <a:ext cx="4014439" cy="95410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1400" b="1" dirty="0"/>
              <a:t>Σημείωση: Μπορείτε επίσης να χρησιμοποιήσετε πληροφορίες που παρέχονται σε προηγούμενη διαφάνεια για αυτούς τους υπολογισμούς.</a:t>
            </a:r>
            <a:endParaRPr lang="en-US" sz="1400" b="1" dirty="0"/>
          </a:p>
        </p:txBody>
      </p:sp>
      <p:sp>
        <p:nvSpPr>
          <p:cNvPr id="6" name="TextBox 5">
            <a:extLst>
              <a:ext uri="{FF2B5EF4-FFF2-40B4-BE49-F238E27FC236}">
                <a16:creationId xmlns:a16="http://schemas.microsoft.com/office/drawing/2014/main" id="{531AE0EF-394A-455D-BA65-B7F27BCA6E5A}"/>
              </a:ext>
            </a:extLst>
          </p:cNvPr>
          <p:cNvSpPr txBox="1"/>
          <p:nvPr/>
        </p:nvSpPr>
        <p:spPr>
          <a:xfrm>
            <a:off x="8393084" y="152400"/>
            <a:ext cx="762000" cy="253916"/>
          </a:xfrm>
          <a:prstGeom prst="rect">
            <a:avLst/>
          </a:prstGeom>
          <a:noFill/>
        </p:spPr>
        <p:txBody>
          <a:bodyPr wrap="square" rtlCol="0">
            <a:spAutoFit/>
          </a:bodyPr>
          <a:lstStyle/>
          <a:p>
            <a:r>
              <a:rPr lang="en-US" sz="1050"/>
              <a:t>16-46</a:t>
            </a:r>
          </a:p>
        </p:txBody>
      </p:sp>
      <p:pic>
        <p:nvPicPr>
          <p:cNvPr id="7" name="Picture 3">
            <a:extLst>
              <a:ext uri="{FF2B5EF4-FFF2-40B4-BE49-F238E27FC236}">
                <a16:creationId xmlns:a16="http://schemas.microsoft.com/office/drawing/2014/main" id="{F9968D5F-FC23-47D0-90EA-446B053384E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228600" y="349251"/>
            <a:ext cx="8686800" cy="501122"/>
          </a:xfrm>
          <a:ln>
            <a:solidFill>
              <a:schemeClr val="tx1"/>
            </a:solidFill>
          </a:ln>
        </p:spPr>
        <p:txBody>
          <a:bodyPr>
            <a:noAutofit/>
          </a:bodyPr>
          <a:lstStyle/>
          <a:p>
            <a:pPr algn="ctr">
              <a:defRPr/>
            </a:pPr>
            <a:r>
              <a:rPr lang="el-GR" altLang="en-US" sz="3200" dirty="0">
                <a:ea typeface="ＭＳ Ｐゴシック" charset="0"/>
                <a:cs typeface="ＭＳ Ｐゴシック" charset="-128"/>
              </a:rPr>
              <a:t>Κυκλοφοριακή ταχύτητα απαιτήσεων</a:t>
            </a:r>
            <a:endParaRPr lang="en-US" altLang="en-US" sz="3200" dirty="0">
              <a:ea typeface="ＭＳ Ｐゴシック" charset="0"/>
              <a:cs typeface="ＭＳ Ｐゴシック" charset="-128"/>
            </a:endParaRPr>
          </a:p>
        </p:txBody>
      </p:sp>
      <p:grpSp>
        <p:nvGrpSpPr>
          <p:cNvPr id="108546" name="Group 3"/>
          <p:cNvGrpSpPr>
            <a:grpSpLocks/>
          </p:cNvGrpSpPr>
          <p:nvPr/>
        </p:nvGrpSpPr>
        <p:grpSpPr bwMode="auto">
          <a:xfrm>
            <a:off x="228600" y="1295400"/>
            <a:ext cx="8686800" cy="1196975"/>
            <a:chOff x="573" y="1005"/>
            <a:chExt cx="4241" cy="754"/>
          </a:xfrm>
        </p:grpSpPr>
        <p:sp>
          <p:nvSpPr>
            <p:cNvPr id="108555" name="Rectangle 4"/>
            <p:cNvSpPr>
              <a:spLocks noChangeArrowheads="1"/>
            </p:cNvSpPr>
            <p:nvPr/>
          </p:nvSpPr>
          <p:spPr bwMode="auto">
            <a:xfrm>
              <a:off x="1994" y="1120"/>
              <a:ext cx="2820"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n-US" sz="2400" b="1" dirty="0"/>
                <a:t>    </a:t>
              </a:r>
              <a:r>
                <a:rPr lang="el-GR" sz="2400" b="1" dirty="0"/>
                <a:t>Πωλήσεις</a:t>
              </a:r>
              <a:endParaRPr lang="en-US" sz="2400" b="1" dirty="0"/>
            </a:p>
            <a:p>
              <a:pPr algn="ctr" eaLnBrk="1" hangingPunct="1"/>
              <a:r>
                <a:rPr lang="el-GR" sz="2400" b="1" dirty="0">
                  <a:solidFill>
                    <a:schemeClr val="tx2"/>
                  </a:solidFill>
                </a:rPr>
                <a:t>Μέσος όρος απαιτήσεων</a:t>
              </a:r>
              <a:endParaRPr lang="en-US" sz="2400" b="1" dirty="0"/>
            </a:p>
          </p:txBody>
        </p:sp>
        <p:sp>
          <p:nvSpPr>
            <p:cNvPr id="108556" name="Rectangle 5"/>
            <p:cNvSpPr>
              <a:spLocks noChangeArrowheads="1"/>
            </p:cNvSpPr>
            <p:nvPr/>
          </p:nvSpPr>
          <p:spPr bwMode="auto">
            <a:xfrm>
              <a:off x="573" y="1005"/>
              <a:ext cx="1206"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altLang="en-US" sz="2400" b="1" dirty="0">
                  <a:ea typeface="ＭＳ Ｐゴシック" charset="0"/>
                  <a:cs typeface="ＭＳ Ｐゴシック" charset="-128"/>
                </a:rPr>
                <a:t>Κυκλοφοριακή ταχύτητα απαιτήσεων</a:t>
              </a:r>
              <a:endParaRPr lang="en-US" sz="2400" b="1" dirty="0"/>
            </a:p>
          </p:txBody>
        </p:sp>
        <p:sp>
          <p:nvSpPr>
            <p:cNvPr id="108557" name="Rectangle 6"/>
            <p:cNvSpPr>
              <a:spLocks noChangeArrowheads="1"/>
            </p:cNvSpPr>
            <p:nvPr/>
          </p:nvSpPr>
          <p:spPr bwMode="auto">
            <a:xfrm>
              <a:off x="1821" y="1235"/>
              <a:ext cx="246"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a:t>=</a:t>
              </a:r>
            </a:p>
          </p:txBody>
        </p:sp>
      </p:grpSp>
      <p:sp>
        <p:nvSpPr>
          <p:cNvPr id="108547" name="Rectangle 8"/>
          <p:cNvSpPr>
            <a:spLocks noChangeArrowheads="1"/>
          </p:cNvSpPr>
          <p:nvPr/>
        </p:nvSpPr>
        <p:spPr bwMode="auto">
          <a:xfrm>
            <a:off x="228600" y="4962768"/>
            <a:ext cx="8686800" cy="828432"/>
          </a:xfrm>
          <a:prstGeom prst="rect">
            <a:avLst/>
          </a:prstGeom>
          <a:solidFill>
            <a:srgbClr val="CCECFF"/>
          </a:solidFill>
          <a:ln w="57150" cmpd="thinThick">
            <a:solidFill>
              <a:srgbClr val="00279F"/>
            </a:solidFill>
            <a:miter lim="800000"/>
            <a:headEnd/>
            <a:tailEnd/>
          </a:ln>
        </p:spPr>
        <p:txBody>
          <a:bodyPr wrap="square" lIns="90488" tIns="44450" rIns="90488" bIns="44450">
            <a:spAutoFit/>
          </a:bodyPr>
          <a:lstStyle/>
          <a:p>
            <a:pPr algn="ctr" eaLnBrk="1" hangingPunct="1"/>
            <a:r>
              <a:rPr lang="el-GR" sz="2400" b="1">
                <a:solidFill>
                  <a:srgbClr val="00279F"/>
                </a:solidFill>
              </a:rPr>
              <a:t>Αυτός ο δείκτης μετρά πόσες φορές μια εταιρεία μετατρέπει τις απαιτήσεις της σε μετρητά κάθε χρόνο.</a:t>
            </a:r>
            <a:endParaRPr lang="en-US" sz="2400" b="1">
              <a:solidFill>
                <a:srgbClr val="00279F"/>
              </a:solidFill>
            </a:endParaRPr>
          </a:p>
        </p:txBody>
      </p:sp>
      <p:grpSp>
        <p:nvGrpSpPr>
          <p:cNvPr id="108548" name="Group 9"/>
          <p:cNvGrpSpPr>
            <a:grpSpLocks/>
          </p:cNvGrpSpPr>
          <p:nvPr/>
        </p:nvGrpSpPr>
        <p:grpSpPr bwMode="auto">
          <a:xfrm>
            <a:off x="228600" y="2854325"/>
            <a:ext cx="8686800" cy="1196975"/>
            <a:chOff x="573" y="2013"/>
            <a:chExt cx="5043" cy="754"/>
          </a:xfrm>
        </p:grpSpPr>
        <p:sp>
          <p:nvSpPr>
            <p:cNvPr id="108551" name="Rectangle 10"/>
            <p:cNvSpPr>
              <a:spLocks noChangeArrowheads="1"/>
            </p:cNvSpPr>
            <p:nvPr/>
          </p:nvSpPr>
          <p:spPr bwMode="auto">
            <a:xfrm>
              <a:off x="4355" y="2243"/>
              <a:ext cx="1261"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dirty="0"/>
                <a:t>=  26.7 times</a:t>
              </a:r>
            </a:p>
          </p:txBody>
        </p:sp>
        <p:sp>
          <p:nvSpPr>
            <p:cNvPr id="108552" name="Rectangle 11"/>
            <p:cNvSpPr>
              <a:spLocks noChangeArrowheads="1"/>
            </p:cNvSpPr>
            <p:nvPr/>
          </p:nvSpPr>
          <p:spPr bwMode="auto">
            <a:xfrm>
              <a:off x="2009" y="2128"/>
              <a:ext cx="2297"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dirty="0"/>
                <a:t>            $494,000           </a:t>
              </a:r>
            </a:p>
            <a:p>
              <a:pPr algn="ctr" eaLnBrk="1" hangingPunct="1"/>
              <a:r>
                <a:rPr lang="el-GR" sz="2400" b="1" dirty="0"/>
                <a:t>    </a:t>
              </a:r>
              <a:r>
                <a:rPr lang="en-US" sz="2400" b="1" dirty="0"/>
                <a:t>($17,000 + $20,000) ÷ 2</a:t>
              </a:r>
            </a:p>
          </p:txBody>
        </p:sp>
        <p:sp>
          <p:nvSpPr>
            <p:cNvPr id="108553" name="Rectangle 12"/>
            <p:cNvSpPr>
              <a:spLocks noChangeArrowheads="1"/>
            </p:cNvSpPr>
            <p:nvPr/>
          </p:nvSpPr>
          <p:spPr bwMode="auto">
            <a:xfrm>
              <a:off x="573" y="2013"/>
              <a:ext cx="1427"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l-GR" altLang="en-US" sz="2400" b="1" dirty="0">
                  <a:ea typeface="ＭＳ Ｐゴシック" charset="0"/>
                  <a:cs typeface="ＭＳ Ｐゴシック" charset="-128"/>
                </a:rPr>
                <a:t>Κυκλοφοριακή ταχύτητα απαιτήσεων</a:t>
              </a:r>
              <a:endParaRPr lang="en-US" sz="2400" b="1" dirty="0"/>
            </a:p>
          </p:txBody>
        </p:sp>
        <p:sp>
          <p:nvSpPr>
            <p:cNvPr id="108554" name="Rectangle 13"/>
            <p:cNvSpPr>
              <a:spLocks noChangeArrowheads="1"/>
            </p:cNvSpPr>
            <p:nvPr/>
          </p:nvSpPr>
          <p:spPr bwMode="auto">
            <a:xfrm>
              <a:off x="1920" y="2243"/>
              <a:ext cx="24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grpSp>
      <p:sp>
        <p:nvSpPr>
          <p:cNvPr id="108549" name="Line 14"/>
          <p:cNvSpPr>
            <a:spLocks noChangeShapeType="1"/>
          </p:cNvSpPr>
          <p:nvPr/>
        </p:nvSpPr>
        <p:spPr bwMode="auto">
          <a:xfrm>
            <a:off x="3581400" y="1905000"/>
            <a:ext cx="49530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550" name="Line 15"/>
          <p:cNvSpPr>
            <a:spLocks noChangeShapeType="1"/>
          </p:cNvSpPr>
          <p:nvPr/>
        </p:nvSpPr>
        <p:spPr bwMode="auto">
          <a:xfrm>
            <a:off x="2972617" y="3429000"/>
            <a:ext cx="3671072" cy="1905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 name="TextBox 14">
            <a:extLst>
              <a:ext uri="{FF2B5EF4-FFF2-40B4-BE49-F238E27FC236}">
                <a16:creationId xmlns:a16="http://schemas.microsoft.com/office/drawing/2014/main" id="{244A234B-A797-44F3-94C1-3FD54AE48B36}"/>
              </a:ext>
            </a:extLst>
          </p:cNvPr>
          <p:cNvSpPr txBox="1"/>
          <p:nvPr/>
        </p:nvSpPr>
        <p:spPr>
          <a:xfrm>
            <a:off x="8393084" y="152400"/>
            <a:ext cx="762000" cy="253916"/>
          </a:xfrm>
          <a:prstGeom prst="rect">
            <a:avLst/>
          </a:prstGeom>
          <a:noFill/>
        </p:spPr>
        <p:txBody>
          <a:bodyPr wrap="square" rtlCol="0">
            <a:spAutoFit/>
          </a:bodyPr>
          <a:lstStyle/>
          <a:p>
            <a:r>
              <a:rPr lang="en-US" sz="1050"/>
              <a:t>16-47</a:t>
            </a:r>
          </a:p>
        </p:txBody>
      </p:sp>
      <p:pic>
        <p:nvPicPr>
          <p:cNvPr id="16" name="Picture 3">
            <a:extLst>
              <a:ext uri="{FF2B5EF4-FFF2-40B4-BE49-F238E27FC236}">
                <a16:creationId xmlns:a16="http://schemas.microsoft.com/office/drawing/2014/main" id="{12F89EF4-F10B-46F5-844B-69A6EF2ACAB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4" name="Group 3"/>
          <p:cNvGrpSpPr>
            <a:grpSpLocks/>
          </p:cNvGrpSpPr>
          <p:nvPr/>
        </p:nvGrpSpPr>
        <p:grpSpPr bwMode="auto">
          <a:xfrm>
            <a:off x="228600" y="1524000"/>
            <a:ext cx="8686800" cy="1196975"/>
            <a:chOff x="813" y="1101"/>
            <a:chExt cx="4215" cy="754"/>
          </a:xfrm>
        </p:grpSpPr>
        <p:sp>
          <p:nvSpPr>
            <p:cNvPr id="110603" name="Rectangle 4"/>
            <p:cNvSpPr>
              <a:spLocks noChangeArrowheads="1"/>
            </p:cNvSpPr>
            <p:nvPr/>
          </p:nvSpPr>
          <p:spPr bwMode="auto">
            <a:xfrm>
              <a:off x="813" y="1101"/>
              <a:ext cx="1206"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a:defRPr/>
              </a:pPr>
              <a:r>
                <a:rPr lang="el-GR" altLang="en-US" sz="2400" b="1" dirty="0">
                  <a:ea typeface="ＭＳ Ｐゴシック" charset="0"/>
                  <a:cs typeface="ＭＳ Ｐゴシック" charset="-128"/>
                </a:rPr>
                <a:t>Μέσος χρόνος είσπραξης απαιτήσεων</a:t>
              </a:r>
              <a:endParaRPr lang="en-US" altLang="en-US" sz="2400" b="1" dirty="0">
                <a:ea typeface="ＭＳ Ｐゴシック" charset="0"/>
                <a:cs typeface="ＭＳ Ｐゴシック" charset="-128"/>
              </a:endParaRPr>
            </a:p>
          </p:txBody>
        </p:sp>
        <p:sp>
          <p:nvSpPr>
            <p:cNvPr id="110604" name="Rectangle 5"/>
            <p:cNvSpPr>
              <a:spLocks noChangeArrowheads="1"/>
            </p:cNvSpPr>
            <p:nvPr/>
          </p:nvSpPr>
          <p:spPr bwMode="auto">
            <a:xfrm>
              <a:off x="2013" y="1331"/>
              <a:ext cx="246"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a:t>=</a:t>
              </a:r>
            </a:p>
          </p:txBody>
        </p:sp>
        <p:sp>
          <p:nvSpPr>
            <p:cNvPr id="110605" name="Rectangle 6"/>
            <p:cNvSpPr>
              <a:spLocks noChangeArrowheads="1"/>
            </p:cNvSpPr>
            <p:nvPr/>
          </p:nvSpPr>
          <p:spPr bwMode="auto">
            <a:xfrm>
              <a:off x="2259" y="1168"/>
              <a:ext cx="2769"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n-US" sz="2400" b="1" dirty="0"/>
                <a:t>365 </a:t>
              </a:r>
              <a:r>
                <a:rPr lang="el-GR" sz="2400" b="1" dirty="0" err="1"/>
                <a:t>Ημ</a:t>
              </a:r>
              <a:r>
                <a:rPr lang="en-US" sz="2400" b="1" dirty="0"/>
                <a:t>έ</a:t>
              </a:r>
              <a:r>
                <a:rPr lang="el-GR" sz="2400" b="1" dirty="0" err="1"/>
                <a:t>ρες</a:t>
              </a:r>
              <a:r>
                <a:rPr lang="en-US" sz="2400" b="1" dirty="0"/>
                <a:t>                  </a:t>
              </a:r>
            </a:p>
            <a:p>
              <a:pPr algn="ctr" eaLnBrk="1" hangingPunct="1"/>
              <a:r>
                <a:rPr lang="el-GR" altLang="en-US" sz="2400" b="1" dirty="0">
                  <a:ea typeface="ＭＳ Ｐゴシック" charset="0"/>
                  <a:cs typeface="ＭＳ Ｐゴシック" charset="-128"/>
                </a:rPr>
                <a:t>Κυκλοφοριακή ταχύτητα απαιτήσεων</a:t>
              </a:r>
              <a:endParaRPr lang="en-US" sz="2400" b="1" dirty="0"/>
            </a:p>
          </p:txBody>
        </p:sp>
      </p:grpSp>
      <p:sp>
        <p:nvSpPr>
          <p:cNvPr id="110595" name="Rectangle 8"/>
          <p:cNvSpPr>
            <a:spLocks noChangeArrowheads="1"/>
          </p:cNvSpPr>
          <p:nvPr/>
        </p:nvSpPr>
        <p:spPr bwMode="auto">
          <a:xfrm>
            <a:off x="228600" y="4772025"/>
            <a:ext cx="8686800" cy="828432"/>
          </a:xfrm>
          <a:prstGeom prst="rect">
            <a:avLst/>
          </a:prstGeom>
          <a:solidFill>
            <a:srgbClr val="CCECFF"/>
          </a:solidFill>
          <a:ln w="57150" cmpd="thinThick">
            <a:solidFill>
              <a:srgbClr val="00279F"/>
            </a:solidFill>
            <a:miter lim="800000"/>
            <a:headEnd/>
            <a:tailEnd/>
          </a:ln>
        </p:spPr>
        <p:txBody>
          <a:bodyPr wrap="square" lIns="90488" tIns="44450" rIns="90488" bIns="44450">
            <a:spAutoFit/>
          </a:bodyPr>
          <a:lstStyle/>
          <a:p>
            <a:pPr algn="ctr" eaLnBrk="1" hangingPunct="1"/>
            <a:r>
              <a:rPr lang="el-GR" sz="2400" b="1" dirty="0">
                <a:solidFill>
                  <a:srgbClr val="00279F"/>
                </a:solidFill>
              </a:rPr>
              <a:t>Αυτός ο δείκτης μετρά, κατά μέσο όρο, πόσες ημέρες χρειάζονται για την είσπραξη μιας απαίτησης.</a:t>
            </a:r>
            <a:endParaRPr lang="en-US" sz="2400" b="1" dirty="0">
              <a:solidFill>
                <a:srgbClr val="00279F"/>
              </a:solidFill>
            </a:endParaRPr>
          </a:p>
        </p:txBody>
      </p:sp>
      <p:grpSp>
        <p:nvGrpSpPr>
          <p:cNvPr id="110596" name="Group 9"/>
          <p:cNvGrpSpPr>
            <a:grpSpLocks/>
          </p:cNvGrpSpPr>
          <p:nvPr/>
        </p:nvGrpSpPr>
        <p:grpSpPr bwMode="auto">
          <a:xfrm>
            <a:off x="228600" y="3124200"/>
            <a:ext cx="8686800" cy="1196975"/>
            <a:chOff x="813" y="2109"/>
            <a:chExt cx="4210" cy="754"/>
          </a:xfrm>
        </p:grpSpPr>
        <p:sp>
          <p:nvSpPr>
            <p:cNvPr id="110599" name="Rectangle 10"/>
            <p:cNvSpPr>
              <a:spLocks noChangeArrowheads="1"/>
            </p:cNvSpPr>
            <p:nvPr/>
          </p:nvSpPr>
          <p:spPr bwMode="auto">
            <a:xfrm>
              <a:off x="3719" y="2339"/>
              <a:ext cx="1304"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  13.67 days</a:t>
              </a:r>
            </a:p>
          </p:txBody>
        </p:sp>
        <p:sp>
          <p:nvSpPr>
            <p:cNvPr id="110600" name="Rectangle 11"/>
            <p:cNvSpPr>
              <a:spLocks noChangeArrowheads="1"/>
            </p:cNvSpPr>
            <p:nvPr/>
          </p:nvSpPr>
          <p:spPr bwMode="auto">
            <a:xfrm>
              <a:off x="813" y="2109"/>
              <a:ext cx="1206"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a:defRPr/>
              </a:pPr>
              <a:r>
                <a:rPr lang="el-GR" altLang="en-US" sz="2400" b="1" dirty="0">
                  <a:ea typeface="ＭＳ Ｐゴシック" charset="0"/>
                  <a:cs typeface="ＭＳ Ｐゴシック" charset="-128"/>
                </a:rPr>
                <a:t>Μέσος χρόνος είσπραξης απαιτήσεων</a:t>
              </a:r>
              <a:endParaRPr lang="en-US" altLang="en-US" sz="2400" b="1" dirty="0">
                <a:ea typeface="ＭＳ Ｐゴシック" charset="0"/>
                <a:cs typeface="ＭＳ Ｐゴシック" charset="-128"/>
              </a:endParaRPr>
            </a:p>
          </p:txBody>
        </p:sp>
        <p:sp>
          <p:nvSpPr>
            <p:cNvPr id="110601" name="Rectangle 12"/>
            <p:cNvSpPr>
              <a:spLocks noChangeArrowheads="1"/>
            </p:cNvSpPr>
            <p:nvPr/>
          </p:nvSpPr>
          <p:spPr bwMode="auto">
            <a:xfrm>
              <a:off x="2013" y="2339"/>
              <a:ext cx="24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a:t>=</a:t>
              </a:r>
            </a:p>
          </p:txBody>
        </p:sp>
        <p:sp>
          <p:nvSpPr>
            <p:cNvPr id="110602" name="Rectangle 13"/>
            <p:cNvSpPr>
              <a:spLocks noChangeArrowheads="1"/>
            </p:cNvSpPr>
            <p:nvPr/>
          </p:nvSpPr>
          <p:spPr bwMode="auto">
            <a:xfrm>
              <a:off x="2442" y="2224"/>
              <a:ext cx="1137"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dirty="0"/>
                <a:t>   365 </a:t>
              </a:r>
              <a:r>
                <a:rPr lang="el-GR" sz="2400" b="1" dirty="0" err="1"/>
                <a:t>Ημ</a:t>
              </a:r>
              <a:r>
                <a:rPr lang="en-US" sz="2400" b="1" dirty="0"/>
                <a:t>έ</a:t>
              </a:r>
              <a:r>
                <a:rPr lang="el-GR" sz="2400" b="1" dirty="0" err="1"/>
                <a:t>ρες</a:t>
              </a:r>
              <a:r>
                <a:rPr lang="en-US" sz="2400" b="1" dirty="0"/>
                <a:t>   </a:t>
              </a:r>
            </a:p>
            <a:p>
              <a:pPr algn="ctr" eaLnBrk="1" hangingPunct="1"/>
              <a:r>
                <a:rPr lang="en-US" sz="2400" b="1" dirty="0"/>
                <a:t>26.7 </a:t>
              </a:r>
              <a:r>
                <a:rPr lang="el-GR" sz="2400" b="1" dirty="0"/>
                <a:t>Φορ</a:t>
              </a:r>
              <a:r>
                <a:rPr lang="en-US" sz="2400" b="1" dirty="0"/>
                <a:t>έ</a:t>
              </a:r>
              <a:r>
                <a:rPr lang="el-GR" sz="2400" b="1" dirty="0"/>
                <a:t>ς</a:t>
              </a:r>
              <a:endParaRPr lang="en-US" sz="2400" b="1" dirty="0"/>
            </a:p>
          </p:txBody>
        </p:sp>
      </p:grpSp>
      <p:sp>
        <p:nvSpPr>
          <p:cNvPr id="110597" name="Line 14"/>
          <p:cNvSpPr>
            <a:spLocks noChangeShapeType="1"/>
          </p:cNvSpPr>
          <p:nvPr/>
        </p:nvSpPr>
        <p:spPr bwMode="auto">
          <a:xfrm flipH="1">
            <a:off x="3124199" y="2057400"/>
            <a:ext cx="57067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598" name="Line 15"/>
          <p:cNvSpPr>
            <a:spLocks noChangeShapeType="1"/>
          </p:cNvSpPr>
          <p:nvPr/>
        </p:nvSpPr>
        <p:spPr bwMode="auto">
          <a:xfrm flipH="1">
            <a:off x="3886200" y="3733800"/>
            <a:ext cx="17526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 name="TextBox 14">
            <a:extLst>
              <a:ext uri="{FF2B5EF4-FFF2-40B4-BE49-F238E27FC236}">
                <a16:creationId xmlns:a16="http://schemas.microsoft.com/office/drawing/2014/main" id="{4AFE8DC9-B072-4E4C-92CA-F5E701976A96}"/>
              </a:ext>
            </a:extLst>
          </p:cNvPr>
          <p:cNvSpPr txBox="1"/>
          <p:nvPr/>
        </p:nvSpPr>
        <p:spPr>
          <a:xfrm>
            <a:off x="8393084" y="152400"/>
            <a:ext cx="762000" cy="253916"/>
          </a:xfrm>
          <a:prstGeom prst="rect">
            <a:avLst/>
          </a:prstGeom>
          <a:noFill/>
        </p:spPr>
        <p:txBody>
          <a:bodyPr wrap="square" rtlCol="0">
            <a:spAutoFit/>
          </a:bodyPr>
          <a:lstStyle/>
          <a:p>
            <a:r>
              <a:rPr lang="en-US" sz="1050"/>
              <a:t>16-48</a:t>
            </a:r>
          </a:p>
        </p:txBody>
      </p:sp>
      <p:pic>
        <p:nvPicPr>
          <p:cNvPr id="16" name="Picture 3">
            <a:extLst>
              <a:ext uri="{FF2B5EF4-FFF2-40B4-BE49-F238E27FC236}">
                <a16:creationId xmlns:a16="http://schemas.microsoft.com/office/drawing/2014/main" id="{EB78822D-76D7-4314-AE99-A32EFA812B1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a:extLst>
              <a:ext uri="{FF2B5EF4-FFF2-40B4-BE49-F238E27FC236}">
                <a16:creationId xmlns:a16="http://schemas.microsoft.com/office/drawing/2014/main" id="{7483A706-F13E-0627-10BC-32F4BD35057F}"/>
              </a:ext>
            </a:extLst>
          </p:cNvPr>
          <p:cNvSpPr txBox="1">
            <a:spLocks noChangeArrowheads="1"/>
          </p:cNvSpPr>
          <p:nvPr/>
        </p:nvSpPr>
        <p:spPr>
          <a:xfrm>
            <a:off x="228600" y="349251"/>
            <a:ext cx="8686800" cy="501122"/>
          </a:xfrm>
          <a:prstGeom prst="rect">
            <a:avLst/>
          </a:prstGeom>
          <a:ln>
            <a:solidFill>
              <a:schemeClr val="tx1"/>
            </a:solidFill>
          </a:ln>
        </p:spPr>
        <p:txBody>
          <a:bodyPr vert="horz" lIns="91440" tIns="45720" rIns="91440" bIns="45720" rtlCol="0" anchor="b">
            <a:noAutofit/>
          </a:bodyPr>
          <a:lstStyle>
            <a:lvl1pPr algn="l" rtl="0" eaLnBrk="0" fontAlgn="base" hangingPunct="0">
              <a:lnSpc>
                <a:spcPct val="85000"/>
              </a:lnSpc>
              <a:spcBef>
                <a:spcPct val="0"/>
              </a:spcBef>
              <a:spcAft>
                <a:spcPct val="0"/>
              </a:spcAft>
              <a:defRPr sz="4000" kern="1200" spc="-50">
                <a:solidFill>
                  <a:srgbClr val="00000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defRPr/>
            </a:pPr>
            <a:r>
              <a:rPr lang="el-GR" altLang="en-US" sz="3200" dirty="0">
                <a:ea typeface="ＭＳ Ｐゴシック" charset="0"/>
                <a:cs typeface="ＭＳ Ｐゴシック" charset="-128"/>
              </a:rPr>
              <a:t>Μέσος χρόνος είσπραξης απαιτήσεων</a:t>
            </a:r>
            <a:endParaRPr lang="en-US" altLang="en-US" sz="3200" dirty="0">
              <a:ea typeface="ＭＳ Ｐゴシック" charset="0"/>
              <a:cs typeface="ＭＳ Ｐゴシック" charset="-128"/>
            </a:endParaRPr>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228600" y="342900"/>
            <a:ext cx="8686800" cy="501121"/>
          </a:xfrm>
          <a:ln>
            <a:solidFill>
              <a:srgbClr val="00279F"/>
            </a:solidFill>
          </a:ln>
        </p:spPr>
        <p:txBody>
          <a:bodyPr wrap="square" numCol="1" anchorCtr="0" compatLnSpc="1">
            <a:prstTxWarp prst="textNoShape">
              <a:avLst/>
            </a:prstTxWarp>
            <a:normAutofit fontScale="90000"/>
          </a:bodyPr>
          <a:lstStyle/>
          <a:p>
            <a:pPr algn="ctr"/>
            <a:r>
              <a:rPr lang="el-GR" sz="3200" dirty="0">
                <a:latin typeface="Calibri Light" charset="0"/>
                <a:ea typeface="ＭＳ Ｐゴシック" charset="0"/>
                <a:cs typeface="ＭＳ Ｐゴシック" charset="0"/>
              </a:rPr>
              <a:t>Κυκλοφοριακή Ταχύτητα Αποθεμάτων </a:t>
            </a:r>
            <a:r>
              <a:rPr lang="en-US" sz="3200" baseline="0" dirty="0">
                <a:latin typeface="Calibri Light" charset="0"/>
                <a:ea typeface="ＭＳ Ｐゴシック" charset="0"/>
                <a:cs typeface="ＭＳ Ｐゴシック" charset="0"/>
              </a:rPr>
              <a:t>– </a:t>
            </a:r>
            <a:r>
              <a:rPr lang="el-GR" sz="3200" baseline="0" dirty="0">
                <a:latin typeface="Calibri Light" charset="0"/>
                <a:ea typeface="ＭＳ Ｐゴシック" charset="0"/>
                <a:cs typeface="ＭＳ Ｐゴシック" charset="0"/>
              </a:rPr>
              <a:t>Μ</a:t>
            </a:r>
            <a:r>
              <a:rPr lang="en-US" sz="3200" baseline="0" dirty="0">
                <a:latin typeface="Calibri Light" charset="0"/>
                <a:ea typeface="ＭＳ Ｐゴシック" charset="0"/>
                <a:cs typeface="ＭＳ Ｐゴシック" charset="0"/>
              </a:rPr>
              <a:t>έ</a:t>
            </a:r>
            <a:r>
              <a:rPr lang="el-GR" sz="3200" baseline="0" dirty="0" err="1">
                <a:latin typeface="Calibri Light" charset="0"/>
                <a:ea typeface="ＭＳ Ｐゴシック" charset="0"/>
                <a:cs typeface="ＭＳ Ｐゴシック" charset="0"/>
              </a:rPr>
              <a:t>ρος</a:t>
            </a:r>
            <a:r>
              <a:rPr lang="en-US" sz="3200" dirty="0">
                <a:latin typeface="Calibri Light" charset="0"/>
                <a:ea typeface="ＭＳ Ｐゴシック" charset="0"/>
                <a:cs typeface="ＭＳ Ｐゴシック" charset="0"/>
              </a:rPr>
              <a:t> 1</a:t>
            </a:r>
          </a:p>
        </p:txBody>
      </p:sp>
      <p:grpSp>
        <p:nvGrpSpPr>
          <p:cNvPr id="112642" name="Group 15"/>
          <p:cNvGrpSpPr>
            <a:grpSpLocks/>
          </p:cNvGrpSpPr>
          <p:nvPr/>
        </p:nvGrpSpPr>
        <p:grpSpPr bwMode="auto">
          <a:xfrm>
            <a:off x="228600" y="1066535"/>
            <a:ext cx="8686800" cy="1196724"/>
            <a:chOff x="1053" y="1073"/>
            <a:chExt cx="3556" cy="530"/>
          </a:xfrm>
        </p:grpSpPr>
        <p:sp>
          <p:nvSpPr>
            <p:cNvPr id="112646" name="Rectangle 16"/>
            <p:cNvSpPr>
              <a:spLocks noChangeArrowheads="1"/>
            </p:cNvSpPr>
            <p:nvPr/>
          </p:nvSpPr>
          <p:spPr bwMode="auto">
            <a:xfrm>
              <a:off x="2645" y="1158"/>
              <a:ext cx="1964" cy="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sz="2400" b="1" dirty="0"/>
                <a:t>Κόστος Πωληθέντων</a:t>
              </a:r>
              <a:r>
                <a:rPr lang="en-US" sz="2400" b="1" dirty="0"/>
                <a:t>d</a:t>
              </a:r>
              <a:r>
                <a:rPr lang="en-US" sz="2400" b="1" u="sng" dirty="0"/>
                <a:t> </a:t>
              </a:r>
              <a:endParaRPr lang="en-US" sz="2400" b="1" dirty="0"/>
            </a:p>
            <a:p>
              <a:pPr algn="ctr" eaLnBrk="1" hangingPunct="1"/>
              <a:r>
                <a:rPr lang="el-GR" sz="2400" b="1" dirty="0">
                  <a:solidFill>
                    <a:srgbClr val="FF0000"/>
                  </a:solidFill>
                </a:rPr>
                <a:t>Μέσο</a:t>
              </a:r>
              <a:r>
                <a:rPr lang="en-US" sz="2400" b="1" dirty="0"/>
                <a:t> </a:t>
              </a:r>
              <a:r>
                <a:rPr lang="el-GR" sz="2400" b="1" dirty="0"/>
                <a:t>Απόθεμα</a:t>
              </a:r>
              <a:endParaRPr lang="en-US" sz="2400" b="1" dirty="0"/>
            </a:p>
          </p:txBody>
        </p:sp>
        <p:sp>
          <p:nvSpPr>
            <p:cNvPr id="112647" name="Rectangle 17"/>
            <p:cNvSpPr>
              <a:spLocks noChangeArrowheads="1"/>
            </p:cNvSpPr>
            <p:nvPr/>
          </p:nvSpPr>
          <p:spPr bwMode="auto">
            <a:xfrm>
              <a:off x="1053" y="1073"/>
              <a:ext cx="1206" cy="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sz="2400" b="1" dirty="0">
                  <a:latin typeface="Arial" panose="020B0604020202020204" pitchFamily="34" charset="0"/>
                  <a:ea typeface="ＭＳ Ｐゴシック" charset="0"/>
                  <a:cs typeface="Arial" panose="020B0604020202020204" pitchFamily="34" charset="0"/>
                </a:rPr>
                <a:t>Κυκλοφοριακή Ταχύτητα Αποθεμάτων</a:t>
              </a:r>
              <a:endParaRPr lang="en-US" sz="2400" b="1" dirty="0">
                <a:latin typeface="Arial" panose="020B0604020202020204" pitchFamily="34" charset="0"/>
                <a:cs typeface="Arial" panose="020B0604020202020204" pitchFamily="34" charset="0"/>
              </a:endParaRPr>
            </a:p>
          </p:txBody>
        </p:sp>
        <p:sp>
          <p:nvSpPr>
            <p:cNvPr id="112648" name="Rectangle 18"/>
            <p:cNvSpPr>
              <a:spLocks noChangeArrowheads="1"/>
            </p:cNvSpPr>
            <p:nvPr/>
          </p:nvSpPr>
          <p:spPr bwMode="auto">
            <a:xfrm>
              <a:off x="2176" y="1242"/>
              <a:ext cx="246" cy="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grpSp>
      <p:sp>
        <p:nvSpPr>
          <p:cNvPr id="112643" name="Line 19"/>
          <p:cNvSpPr>
            <a:spLocks noChangeShapeType="1"/>
          </p:cNvSpPr>
          <p:nvPr/>
        </p:nvSpPr>
        <p:spPr bwMode="auto">
          <a:xfrm>
            <a:off x="3733800" y="1676399"/>
            <a:ext cx="5029200" cy="76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 name="TextBox 12"/>
          <p:cNvSpPr txBox="1"/>
          <p:nvPr/>
        </p:nvSpPr>
        <p:spPr>
          <a:xfrm>
            <a:off x="228600" y="2746375"/>
            <a:ext cx="8686800" cy="1292225"/>
          </a:xfrm>
          <a:prstGeom prst="rect">
            <a:avLst/>
          </a:prstGeom>
          <a:solidFill>
            <a:schemeClr val="bg2"/>
          </a:solidFill>
          <a:ln>
            <a:solidFill>
              <a:schemeClr val="accent2">
                <a:lumMod val="50000"/>
              </a:schemeClr>
            </a:solidFill>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2600" b="1" dirty="0">
                <a:solidFill>
                  <a:srgbClr val="146266"/>
                </a:solidFill>
                <a:ea typeface="ＭＳ Ｐゴシック" charset="0"/>
                <a:cs typeface="ＭＳ Ｐゴシック" charset="0"/>
              </a:rPr>
              <a:t>Αυτός ο δείκτης μετρά πόσες φορές έχει πωληθεί και αντικατασταθεί το απόθεμα μιας εταιρείας κατά τη διάρκεια του έτους.</a:t>
            </a:r>
            <a:endParaRPr lang="en-US" sz="2600" b="1" dirty="0">
              <a:solidFill>
                <a:srgbClr val="146266"/>
              </a:solidFill>
              <a:ea typeface="ＭＳ Ｐゴシック" charset="0"/>
              <a:cs typeface="ＭＳ Ｐゴシック" charset="0"/>
            </a:endParaRPr>
          </a:p>
        </p:txBody>
      </p:sp>
      <p:sp>
        <p:nvSpPr>
          <p:cNvPr id="112645" name="Rectangle 1"/>
          <p:cNvSpPr>
            <a:spLocks noChangeArrowheads="1"/>
          </p:cNvSpPr>
          <p:nvPr/>
        </p:nvSpPr>
        <p:spPr bwMode="auto">
          <a:xfrm>
            <a:off x="228600" y="4343400"/>
            <a:ext cx="8686799" cy="1200329"/>
          </a:xfrm>
          <a:prstGeom prst="rect">
            <a:avLst/>
          </a:prstGeom>
          <a:noFill/>
          <a:ln>
            <a:solidFill>
              <a:schemeClr val="accent2">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l-GR" sz="2400" b="1" dirty="0"/>
              <a:t>Εάν η κυκλοφοριακή ταχύτητα αποθεμάτων μιας εταιρείας είναι μικρότερη από τον μέσο όρο του κλάδου της, είτε έχει υπερβολικό απόθεμα είτε λάθος τύπο αποθέματος.</a:t>
            </a:r>
            <a:endParaRPr lang="en-US" sz="2400" b="1" dirty="0"/>
          </a:p>
        </p:txBody>
      </p:sp>
      <p:sp>
        <p:nvSpPr>
          <p:cNvPr id="10" name="TextBox 9">
            <a:extLst>
              <a:ext uri="{FF2B5EF4-FFF2-40B4-BE49-F238E27FC236}">
                <a16:creationId xmlns:a16="http://schemas.microsoft.com/office/drawing/2014/main" id="{FD09B4D3-6B68-4A04-953D-3E743964C772}"/>
              </a:ext>
            </a:extLst>
          </p:cNvPr>
          <p:cNvSpPr txBox="1"/>
          <p:nvPr/>
        </p:nvSpPr>
        <p:spPr>
          <a:xfrm>
            <a:off x="8393084" y="152400"/>
            <a:ext cx="762000" cy="253916"/>
          </a:xfrm>
          <a:prstGeom prst="rect">
            <a:avLst/>
          </a:prstGeom>
          <a:noFill/>
        </p:spPr>
        <p:txBody>
          <a:bodyPr wrap="square" rtlCol="0">
            <a:spAutoFit/>
          </a:bodyPr>
          <a:lstStyle/>
          <a:p>
            <a:r>
              <a:rPr lang="en-US" sz="1050"/>
              <a:t>16-49</a:t>
            </a:r>
          </a:p>
        </p:txBody>
      </p:sp>
      <p:pic>
        <p:nvPicPr>
          <p:cNvPr id="11" name="Picture 3">
            <a:extLst>
              <a:ext uri="{FF2B5EF4-FFF2-40B4-BE49-F238E27FC236}">
                <a16:creationId xmlns:a16="http://schemas.microsoft.com/office/drawing/2014/main" id="{D43D63D1-8745-4A07-B077-692673C3014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04800" y="406317"/>
            <a:ext cx="8610600" cy="508084"/>
          </a:xfrm>
          <a:ln>
            <a:solidFill>
              <a:schemeClr val="accent6">
                <a:lumMod val="50000"/>
              </a:schemeClr>
            </a:solidFill>
          </a:ln>
        </p:spPr>
        <p:txBody>
          <a:bodyPr>
            <a:normAutofit/>
          </a:bodyPr>
          <a:lstStyle/>
          <a:p>
            <a:pPr algn="ctr">
              <a:defRPr/>
            </a:pPr>
            <a:r>
              <a:rPr lang="el-GR" sz="2800" dirty="0">
                <a:ea typeface="ＭＳ Ｐゴシック" charset="0"/>
                <a:cs typeface="+mj-cs"/>
              </a:rPr>
              <a:t>Βασικές Έννοιες</a:t>
            </a:r>
            <a:endParaRPr lang="en-US" sz="2800" dirty="0">
              <a:ea typeface="ＭＳ Ｐゴシック" charset="0"/>
              <a:cs typeface="+mj-cs"/>
            </a:endParaRPr>
          </a:p>
        </p:txBody>
      </p:sp>
      <p:sp>
        <p:nvSpPr>
          <p:cNvPr id="23554" name="Content Placeholder 1"/>
          <p:cNvSpPr>
            <a:spLocks noGrp="1"/>
          </p:cNvSpPr>
          <p:nvPr>
            <p:ph idx="1"/>
          </p:nvPr>
        </p:nvSpPr>
        <p:spPr>
          <a:xfrm>
            <a:off x="304800" y="1154907"/>
            <a:ext cx="8610600" cy="4636293"/>
          </a:xfrm>
          <a:ln>
            <a:solidFill>
              <a:schemeClr val="accent6">
                <a:lumMod val="50000"/>
              </a:schemeClr>
            </a:solidFill>
          </a:ln>
        </p:spPr>
        <p:txBody>
          <a:bodyPr lIns="144000" tIns="72000" rIns="72000" bIns="180000"/>
          <a:lstStyle/>
          <a:p>
            <a:r>
              <a:rPr lang="el-GR" sz="3600">
                <a:latin typeface="Calibri" charset="0"/>
                <a:ea typeface="MS PGothic" charset="0"/>
                <a:cs typeface="MS PGothic" charset="0"/>
              </a:rPr>
              <a:t>Ένα στοιχείο σε μια οικονομική κατάσταση έχει ελάχιστη σημασία από μόνο του. Η σημασία των αριθμών μπορεί να ενισχυθεί κάνοντας συγκρίσεις χρησιμοποιώντας:</a:t>
            </a:r>
          </a:p>
          <a:p>
            <a:pPr marL="742950" indent="-742950">
              <a:buFont typeface="+mj-lt"/>
              <a:buAutoNum type="arabicPeriod"/>
            </a:pPr>
            <a:r>
              <a:rPr lang="el-GR" sz="3600">
                <a:latin typeface="Calibri" charset="0"/>
                <a:ea typeface="MS PGothic" charset="0"/>
                <a:cs typeface="MS PGothic" charset="0"/>
              </a:rPr>
              <a:t>Καταστάσεις μεταβολών κατ’ αξίαν και ποσοστό</a:t>
            </a:r>
          </a:p>
          <a:p>
            <a:pPr marL="742950" indent="-742950">
              <a:buFont typeface="+mj-lt"/>
              <a:buAutoNum type="arabicPeriod"/>
            </a:pPr>
            <a:r>
              <a:rPr lang="el-GR" sz="3600">
                <a:latin typeface="Calibri" charset="0"/>
                <a:ea typeface="MS PGothic" charset="0"/>
                <a:cs typeface="MS PGothic" charset="0"/>
              </a:rPr>
              <a:t>Καταστάσεις κοινού μεγέθους</a:t>
            </a:r>
          </a:p>
          <a:p>
            <a:pPr marL="742950" indent="-742950">
              <a:buFont typeface="+mj-lt"/>
              <a:buAutoNum type="arabicPeriod"/>
            </a:pPr>
            <a:r>
              <a:rPr lang="el-GR" sz="3600">
                <a:latin typeface="Calibri" charset="0"/>
                <a:ea typeface="MS PGothic" charset="0"/>
                <a:cs typeface="MS PGothic" charset="0"/>
              </a:rPr>
              <a:t>Δείκτες</a:t>
            </a:r>
            <a:endParaRPr lang="en-US" sz="3600">
              <a:latin typeface="Calibri" charset="0"/>
              <a:ea typeface="MS PGothic" charset="0"/>
              <a:cs typeface="MS PGothic" charset="0"/>
            </a:endParaRPr>
          </a:p>
        </p:txBody>
      </p:sp>
      <p:sp>
        <p:nvSpPr>
          <p:cNvPr id="4" name="TextBox 3">
            <a:extLst>
              <a:ext uri="{FF2B5EF4-FFF2-40B4-BE49-F238E27FC236}">
                <a16:creationId xmlns:a16="http://schemas.microsoft.com/office/drawing/2014/main" id="{AB8A9B1D-EFB1-40E9-9287-4A841D3C5D12}"/>
              </a:ext>
            </a:extLst>
          </p:cNvPr>
          <p:cNvSpPr txBox="1"/>
          <p:nvPr/>
        </p:nvSpPr>
        <p:spPr>
          <a:xfrm>
            <a:off x="8393084" y="152400"/>
            <a:ext cx="762000" cy="253916"/>
          </a:xfrm>
          <a:prstGeom prst="rect">
            <a:avLst/>
          </a:prstGeom>
          <a:noFill/>
        </p:spPr>
        <p:txBody>
          <a:bodyPr wrap="square" rtlCol="0">
            <a:spAutoFit/>
          </a:bodyPr>
          <a:lstStyle/>
          <a:p>
            <a:r>
              <a:rPr lang="en-US" sz="1050"/>
              <a:t>16-5</a:t>
            </a:r>
          </a:p>
        </p:txBody>
      </p:sp>
      <p:pic>
        <p:nvPicPr>
          <p:cNvPr id="5" name="Picture 3">
            <a:extLst>
              <a:ext uri="{FF2B5EF4-FFF2-40B4-BE49-F238E27FC236}">
                <a16:creationId xmlns:a16="http://schemas.microsoft.com/office/drawing/2014/main" id="{29A8AE6B-083A-4FFA-8B6A-A3B16482A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Group 3"/>
          <p:cNvGrpSpPr>
            <a:grpSpLocks/>
          </p:cNvGrpSpPr>
          <p:nvPr/>
        </p:nvGrpSpPr>
        <p:grpSpPr bwMode="auto">
          <a:xfrm>
            <a:off x="185738" y="2514600"/>
            <a:ext cx="7673437" cy="1196975"/>
            <a:chOff x="1053" y="1158"/>
            <a:chExt cx="3278" cy="754"/>
          </a:xfrm>
        </p:grpSpPr>
        <p:sp>
          <p:nvSpPr>
            <p:cNvPr id="114699" name="Rectangle 4"/>
            <p:cNvSpPr>
              <a:spLocks noChangeArrowheads="1"/>
            </p:cNvSpPr>
            <p:nvPr/>
          </p:nvSpPr>
          <p:spPr bwMode="auto">
            <a:xfrm>
              <a:off x="2945" y="1260"/>
              <a:ext cx="1386"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sz="2400" b="1" dirty="0"/>
                <a:t>Κόστος Πωληθέντων</a:t>
              </a:r>
              <a:endParaRPr lang="en-US" sz="2400" b="1" dirty="0"/>
            </a:p>
            <a:p>
              <a:pPr algn="ctr" eaLnBrk="1" hangingPunct="1"/>
              <a:r>
                <a:rPr lang="el-GR" sz="2400" b="1" dirty="0">
                  <a:solidFill>
                    <a:srgbClr val="FF0000"/>
                  </a:solidFill>
                </a:rPr>
                <a:t>Μέσο</a:t>
              </a:r>
              <a:r>
                <a:rPr lang="en-US" sz="2400" b="1" dirty="0"/>
                <a:t> </a:t>
              </a:r>
              <a:r>
                <a:rPr lang="el-GR" sz="2400" b="1" dirty="0"/>
                <a:t>Απόθεμα</a:t>
              </a:r>
              <a:endParaRPr lang="en-US" sz="2400" b="1" dirty="0"/>
            </a:p>
          </p:txBody>
        </p:sp>
        <p:sp>
          <p:nvSpPr>
            <p:cNvPr id="114700" name="Rectangle 5"/>
            <p:cNvSpPr>
              <a:spLocks noChangeArrowheads="1"/>
            </p:cNvSpPr>
            <p:nvPr/>
          </p:nvSpPr>
          <p:spPr bwMode="auto">
            <a:xfrm>
              <a:off x="1053" y="1158"/>
              <a:ext cx="1206"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sz="2400" b="1" dirty="0"/>
                <a:t>Η κυκλοφοριακή ταχύτητα αποθεμάτων</a:t>
              </a:r>
              <a:endParaRPr lang="en-US" sz="2400" b="1" dirty="0"/>
            </a:p>
          </p:txBody>
        </p:sp>
        <p:sp>
          <p:nvSpPr>
            <p:cNvPr id="114701" name="Rectangle 6"/>
            <p:cNvSpPr>
              <a:spLocks noChangeArrowheads="1"/>
            </p:cNvSpPr>
            <p:nvPr/>
          </p:nvSpPr>
          <p:spPr bwMode="auto">
            <a:xfrm>
              <a:off x="2301" y="1416"/>
              <a:ext cx="24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grpSp>
      <p:grpSp>
        <p:nvGrpSpPr>
          <p:cNvPr id="114691" name="Group 8"/>
          <p:cNvGrpSpPr>
            <a:grpSpLocks/>
          </p:cNvGrpSpPr>
          <p:nvPr/>
        </p:nvGrpSpPr>
        <p:grpSpPr bwMode="auto">
          <a:xfrm>
            <a:off x="2438400" y="4657725"/>
            <a:ext cx="6324601" cy="828675"/>
            <a:chOff x="1773" y="2022"/>
            <a:chExt cx="3984" cy="522"/>
          </a:xfrm>
        </p:grpSpPr>
        <p:sp>
          <p:nvSpPr>
            <p:cNvPr id="114695" name="Rectangle 9"/>
            <p:cNvSpPr>
              <a:spLocks noChangeArrowheads="1"/>
            </p:cNvSpPr>
            <p:nvPr/>
          </p:nvSpPr>
          <p:spPr bwMode="auto">
            <a:xfrm>
              <a:off x="4336" y="2137"/>
              <a:ext cx="1421"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   12.73 times</a:t>
              </a:r>
            </a:p>
          </p:txBody>
        </p:sp>
        <p:sp>
          <p:nvSpPr>
            <p:cNvPr id="114696" name="Rectangle 10"/>
            <p:cNvSpPr>
              <a:spLocks noChangeArrowheads="1"/>
            </p:cNvSpPr>
            <p:nvPr/>
          </p:nvSpPr>
          <p:spPr bwMode="auto">
            <a:xfrm>
              <a:off x="2063" y="2022"/>
              <a:ext cx="2189"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dirty="0"/>
                <a:t>            $140,000           </a:t>
              </a:r>
            </a:p>
            <a:p>
              <a:pPr algn="ctr" eaLnBrk="1" hangingPunct="1"/>
              <a:r>
                <a:rPr lang="en-US" sz="2400" b="1" dirty="0"/>
                <a:t>($10,000 + $12,000) ÷ 2</a:t>
              </a:r>
            </a:p>
          </p:txBody>
        </p:sp>
        <p:sp>
          <p:nvSpPr>
            <p:cNvPr id="114698" name="Rectangle 12"/>
            <p:cNvSpPr>
              <a:spLocks noChangeArrowheads="1"/>
            </p:cNvSpPr>
            <p:nvPr/>
          </p:nvSpPr>
          <p:spPr bwMode="auto">
            <a:xfrm>
              <a:off x="1773" y="2137"/>
              <a:ext cx="24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a:t>=</a:t>
              </a:r>
            </a:p>
          </p:txBody>
        </p:sp>
      </p:grpSp>
      <p:sp>
        <p:nvSpPr>
          <p:cNvPr id="114692" name="Line 13"/>
          <p:cNvSpPr>
            <a:spLocks noChangeShapeType="1"/>
          </p:cNvSpPr>
          <p:nvPr/>
        </p:nvSpPr>
        <p:spPr bwMode="auto">
          <a:xfrm>
            <a:off x="3727256" y="3124200"/>
            <a:ext cx="4502343"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693" name="Line 14"/>
          <p:cNvSpPr>
            <a:spLocks noChangeShapeType="1"/>
          </p:cNvSpPr>
          <p:nvPr/>
        </p:nvSpPr>
        <p:spPr bwMode="auto">
          <a:xfrm>
            <a:off x="3097213" y="5067300"/>
            <a:ext cx="32766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 name="TextBox 1"/>
          <p:cNvSpPr txBox="1"/>
          <p:nvPr/>
        </p:nvSpPr>
        <p:spPr>
          <a:xfrm>
            <a:off x="228600" y="1066800"/>
            <a:ext cx="8686800" cy="1200329"/>
          </a:xfrm>
          <a:prstGeom prst="rect">
            <a:avLst/>
          </a:prstGeom>
          <a:solidFill>
            <a:schemeClr val="accent2">
              <a:lumMod val="75000"/>
            </a:schemeClr>
          </a:solidFill>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l-GR" sz="2400" dirty="0">
                <a:solidFill>
                  <a:schemeClr val="bg1"/>
                </a:solidFill>
              </a:rPr>
              <a:t>Η κυκλοφοριακή ταχύτητα αποθεμάτων </a:t>
            </a:r>
            <a:r>
              <a:rPr lang="el-GR" sz="2400" dirty="0">
                <a:solidFill>
                  <a:schemeClr val="bg1"/>
                </a:solidFill>
                <a:latin typeface="Calibri" charset="0"/>
              </a:rPr>
              <a:t>μετρά πόσες φορές το απόθεμα μιας εταιρείας έχει πωληθεί και αντικατασταθεί κατά τη διάρκεια του έτους.</a:t>
            </a:r>
            <a:endParaRPr lang="en-US" sz="2400" dirty="0">
              <a:solidFill>
                <a:schemeClr val="bg1"/>
              </a:solidFill>
              <a:latin typeface="Calibri" charset="0"/>
            </a:endParaRPr>
          </a:p>
        </p:txBody>
      </p:sp>
      <p:sp>
        <p:nvSpPr>
          <p:cNvPr id="15" name="TextBox 14">
            <a:extLst>
              <a:ext uri="{FF2B5EF4-FFF2-40B4-BE49-F238E27FC236}">
                <a16:creationId xmlns:a16="http://schemas.microsoft.com/office/drawing/2014/main" id="{1E971B05-BBE9-4E99-8F58-80477A26650C}"/>
              </a:ext>
            </a:extLst>
          </p:cNvPr>
          <p:cNvSpPr txBox="1"/>
          <p:nvPr/>
        </p:nvSpPr>
        <p:spPr>
          <a:xfrm>
            <a:off x="8393084" y="152400"/>
            <a:ext cx="762000" cy="253916"/>
          </a:xfrm>
          <a:prstGeom prst="rect">
            <a:avLst/>
          </a:prstGeom>
          <a:noFill/>
        </p:spPr>
        <p:txBody>
          <a:bodyPr wrap="square" rtlCol="0">
            <a:spAutoFit/>
          </a:bodyPr>
          <a:lstStyle/>
          <a:p>
            <a:r>
              <a:rPr lang="en-US" sz="1050"/>
              <a:t>16-50</a:t>
            </a:r>
          </a:p>
        </p:txBody>
      </p:sp>
      <p:pic>
        <p:nvPicPr>
          <p:cNvPr id="16" name="Picture 3">
            <a:extLst>
              <a:ext uri="{FF2B5EF4-FFF2-40B4-BE49-F238E27FC236}">
                <a16:creationId xmlns:a16="http://schemas.microsoft.com/office/drawing/2014/main" id="{8BDF3A21-EF8C-4709-91C2-4AB18650089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a:extLst>
              <a:ext uri="{FF2B5EF4-FFF2-40B4-BE49-F238E27FC236}">
                <a16:creationId xmlns:a16="http://schemas.microsoft.com/office/drawing/2014/main" id="{F5270F0F-8BD4-EED3-0B9A-DCAB56493F6D}"/>
              </a:ext>
            </a:extLst>
          </p:cNvPr>
          <p:cNvSpPr>
            <a:spLocks noGrp="1" noChangeArrowheads="1"/>
          </p:cNvSpPr>
          <p:nvPr>
            <p:ph type="title"/>
          </p:nvPr>
        </p:nvSpPr>
        <p:spPr>
          <a:xfrm>
            <a:off x="228600" y="342900"/>
            <a:ext cx="8686800" cy="501121"/>
          </a:xfrm>
          <a:ln>
            <a:solidFill>
              <a:schemeClr val="accent2">
                <a:lumMod val="50000"/>
              </a:schemeClr>
            </a:solidFill>
          </a:ln>
        </p:spPr>
        <p:txBody>
          <a:bodyPr wrap="square" numCol="1" anchorCtr="0" compatLnSpc="1">
            <a:prstTxWarp prst="textNoShape">
              <a:avLst/>
            </a:prstTxWarp>
            <a:normAutofit fontScale="90000"/>
          </a:bodyPr>
          <a:lstStyle/>
          <a:p>
            <a:pPr algn="ctr"/>
            <a:r>
              <a:rPr lang="el-GR" sz="3200" dirty="0">
                <a:latin typeface="Calibri Light" charset="0"/>
                <a:ea typeface="ＭＳ Ｐゴシック" charset="0"/>
                <a:cs typeface="ＭＳ Ｐゴシック" charset="0"/>
              </a:rPr>
              <a:t>Κυκλοφοριακή Ταχύτητα Αποθεμάτων </a:t>
            </a:r>
            <a:r>
              <a:rPr lang="en-US" sz="3200" baseline="0" dirty="0">
                <a:latin typeface="Calibri Light" charset="0"/>
                <a:ea typeface="ＭＳ Ｐゴシック" charset="0"/>
                <a:cs typeface="ＭＳ Ｐゴシック" charset="0"/>
              </a:rPr>
              <a:t>– </a:t>
            </a:r>
            <a:r>
              <a:rPr lang="el-GR" sz="3200" baseline="0" dirty="0">
                <a:latin typeface="Calibri Light" charset="0"/>
                <a:ea typeface="ＭＳ Ｐゴシック" charset="0"/>
                <a:cs typeface="ＭＳ Ｐゴシック" charset="0"/>
              </a:rPr>
              <a:t>Μ</a:t>
            </a:r>
            <a:r>
              <a:rPr lang="en-US" sz="3200" baseline="0" dirty="0">
                <a:latin typeface="Calibri Light" charset="0"/>
                <a:ea typeface="ＭＳ Ｐゴシック" charset="0"/>
                <a:cs typeface="ＭＳ Ｐゴシック" charset="0"/>
              </a:rPr>
              <a:t>έ</a:t>
            </a:r>
            <a:r>
              <a:rPr lang="el-GR" sz="3200" baseline="0" dirty="0" err="1">
                <a:latin typeface="Calibri Light" charset="0"/>
                <a:ea typeface="ＭＳ Ｐゴシック" charset="0"/>
                <a:cs typeface="ＭＳ Ｐゴシック" charset="0"/>
              </a:rPr>
              <a:t>ρος</a:t>
            </a:r>
            <a:r>
              <a:rPr lang="en-US" sz="3200" dirty="0">
                <a:latin typeface="Calibri Light" charset="0"/>
                <a:ea typeface="ＭＳ Ｐゴシック" charset="0"/>
                <a:cs typeface="ＭＳ Ｐゴシック" charset="0"/>
              </a:rPr>
              <a:t> </a:t>
            </a:r>
            <a:r>
              <a:rPr lang="el-GR" sz="3200" dirty="0">
                <a:latin typeface="Calibri Light" charset="0"/>
                <a:ea typeface="ＭＳ Ｐゴシック" charset="0"/>
                <a:cs typeface="ＭＳ Ｐゴシック" charset="0"/>
              </a:rPr>
              <a:t>2</a:t>
            </a:r>
            <a:endParaRPr lang="en-US" sz="3200" dirty="0">
              <a:latin typeface="Calibri Light"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C8AC5BAA-A686-B03D-E010-1E2AD4B82F87}"/>
              </a:ext>
            </a:extLst>
          </p:cNvPr>
          <p:cNvSpPr>
            <a:spLocks noChangeArrowheads="1"/>
          </p:cNvSpPr>
          <p:nvPr/>
        </p:nvSpPr>
        <p:spPr bwMode="auto">
          <a:xfrm>
            <a:off x="207425" y="4420479"/>
            <a:ext cx="2823113"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sz="2400" b="1" dirty="0"/>
              <a:t>Η κυκλοφοριακή ταχύτητα αποθεμάτων</a:t>
            </a:r>
            <a:endParaRPr lang="en-US" sz="2400" b="1" dirty="0"/>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8" name="Group 3"/>
          <p:cNvGrpSpPr>
            <a:grpSpLocks/>
          </p:cNvGrpSpPr>
          <p:nvPr/>
        </p:nvGrpSpPr>
        <p:grpSpPr bwMode="auto">
          <a:xfrm>
            <a:off x="79012" y="1357313"/>
            <a:ext cx="8836388" cy="1196975"/>
            <a:chOff x="1045" y="855"/>
            <a:chExt cx="3308" cy="754"/>
          </a:xfrm>
        </p:grpSpPr>
        <p:sp>
          <p:nvSpPr>
            <p:cNvPr id="116747" name="Rectangle 4"/>
            <p:cNvSpPr>
              <a:spLocks noChangeArrowheads="1"/>
            </p:cNvSpPr>
            <p:nvPr/>
          </p:nvSpPr>
          <p:spPr bwMode="auto">
            <a:xfrm>
              <a:off x="1045" y="855"/>
              <a:ext cx="912"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a:r>
                <a:rPr lang="el-GR" sz="2400" b="1" dirty="0">
                  <a:latin typeface="Arial" panose="020B0604020202020204" pitchFamily="34" charset="0"/>
                  <a:ea typeface="ＭＳ Ｐゴシック" charset="0"/>
                  <a:cs typeface="Arial" panose="020B0604020202020204" pitchFamily="34" charset="0"/>
                </a:rPr>
                <a:t>Μέσος χρόνος Πώλησης Αποθεμάτων</a:t>
              </a:r>
              <a:endParaRPr lang="en-US" sz="2400" b="1" dirty="0">
                <a:latin typeface="Arial" panose="020B0604020202020204" pitchFamily="34" charset="0"/>
                <a:ea typeface="ＭＳ Ｐゴシック" charset="0"/>
                <a:cs typeface="Arial" panose="020B0604020202020204" pitchFamily="34" charset="0"/>
              </a:endParaRPr>
            </a:p>
          </p:txBody>
        </p:sp>
        <p:sp>
          <p:nvSpPr>
            <p:cNvPr id="116748" name="Rectangle 5"/>
            <p:cNvSpPr>
              <a:spLocks noChangeArrowheads="1"/>
            </p:cNvSpPr>
            <p:nvPr/>
          </p:nvSpPr>
          <p:spPr bwMode="auto">
            <a:xfrm>
              <a:off x="1900" y="1105"/>
              <a:ext cx="24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sp>
          <p:nvSpPr>
            <p:cNvPr id="116749" name="Rectangle 6"/>
            <p:cNvSpPr>
              <a:spLocks noChangeArrowheads="1"/>
            </p:cNvSpPr>
            <p:nvPr/>
          </p:nvSpPr>
          <p:spPr bwMode="auto">
            <a:xfrm>
              <a:off x="2071" y="990"/>
              <a:ext cx="2282"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n-US" sz="2400" b="1" dirty="0"/>
                <a:t>         365 </a:t>
              </a:r>
              <a:r>
                <a:rPr lang="el-GR" sz="2400" b="1" dirty="0" err="1"/>
                <a:t>Ημ</a:t>
              </a:r>
              <a:r>
                <a:rPr lang="en-US" sz="2400" b="1" dirty="0"/>
                <a:t>έ</a:t>
              </a:r>
              <a:r>
                <a:rPr lang="el-GR" sz="2400" b="1" dirty="0" err="1"/>
                <a:t>ρες</a:t>
              </a:r>
              <a:r>
                <a:rPr lang="en-US" sz="2400" b="1" dirty="0"/>
                <a:t>        </a:t>
              </a:r>
            </a:p>
            <a:p>
              <a:pPr algn="ctr" eaLnBrk="1" hangingPunct="1"/>
              <a:r>
                <a:rPr lang="el-GR" sz="2400" b="1" dirty="0"/>
                <a:t>Κυκλοφοριακή Ταχύτητα Αποθεμάτων</a:t>
              </a:r>
              <a:endParaRPr lang="en-US" sz="2400" b="1" dirty="0"/>
            </a:p>
          </p:txBody>
        </p:sp>
      </p:grpSp>
      <p:sp>
        <p:nvSpPr>
          <p:cNvPr id="116739" name="Rectangle 8"/>
          <p:cNvSpPr>
            <a:spLocks noChangeArrowheads="1"/>
          </p:cNvSpPr>
          <p:nvPr/>
        </p:nvSpPr>
        <p:spPr bwMode="auto">
          <a:xfrm>
            <a:off x="1219200" y="4462463"/>
            <a:ext cx="6934200" cy="1197764"/>
          </a:xfrm>
          <a:prstGeom prst="rect">
            <a:avLst/>
          </a:prstGeom>
          <a:solidFill>
            <a:srgbClr val="CCECFF"/>
          </a:solidFill>
          <a:ln w="57150" cmpd="thinThick">
            <a:solidFill>
              <a:srgbClr val="00279F"/>
            </a:solidFill>
            <a:miter lim="800000"/>
            <a:headEnd/>
            <a:tailEnd/>
          </a:ln>
        </p:spPr>
        <p:txBody>
          <a:bodyPr wrap="square" lIns="90488" tIns="44450" rIns="90488" bIns="44450">
            <a:spAutoFit/>
          </a:bodyPr>
          <a:lstStyle/>
          <a:p>
            <a:pPr algn="ctr" eaLnBrk="1" hangingPunct="1"/>
            <a:r>
              <a:rPr lang="el-GR" sz="2400" b="1" dirty="0">
                <a:solidFill>
                  <a:srgbClr val="00279F"/>
                </a:solidFill>
              </a:rPr>
              <a:t>Αυτός ο δείκτης μετρά πόσες ημέρες, κατά μέσο όρο, χρειάζονται για να πωληθεί ολόκληρο το απόθεμα.</a:t>
            </a:r>
            <a:endParaRPr lang="en-US" sz="2400" b="1" dirty="0">
              <a:solidFill>
                <a:srgbClr val="00279F"/>
              </a:solidFill>
            </a:endParaRPr>
          </a:p>
        </p:txBody>
      </p:sp>
      <p:grpSp>
        <p:nvGrpSpPr>
          <p:cNvPr id="116740" name="Group 9"/>
          <p:cNvGrpSpPr>
            <a:grpSpLocks/>
          </p:cNvGrpSpPr>
          <p:nvPr/>
        </p:nvGrpSpPr>
        <p:grpSpPr bwMode="auto">
          <a:xfrm>
            <a:off x="-38341" y="2895601"/>
            <a:ext cx="8953741" cy="1196975"/>
            <a:chOff x="730" y="1962"/>
            <a:chExt cx="4394" cy="754"/>
          </a:xfrm>
        </p:grpSpPr>
        <p:sp>
          <p:nvSpPr>
            <p:cNvPr id="116743" name="Rectangle 10"/>
            <p:cNvSpPr>
              <a:spLocks noChangeArrowheads="1"/>
            </p:cNvSpPr>
            <p:nvPr/>
          </p:nvSpPr>
          <p:spPr bwMode="auto">
            <a:xfrm>
              <a:off x="3767" y="2185"/>
              <a:ext cx="1357"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   28.67 days</a:t>
              </a:r>
            </a:p>
          </p:txBody>
        </p:sp>
        <p:sp>
          <p:nvSpPr>
            <p:cNvPr id="116744" name="Rectangle 11"/>
            <p:cNvSpPr>
              <a:spLocks noChangeArrowheads="1"/>
            </p:cNvSpPr>
            <p:nvPr/>
          </p:nvSpPr>
          <p:spPr bwMode="auto">
            <a:xfrm>
              <a:off x="730" y="1962"/>
              <a:ext cx="1406"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a:r>
                <a:rPr lang="el-GR" sz="2400" b="1" dirty="0">
                  <a:latin typeface="Arial" panose="020B0604020202020204" pitchFamily="34" charset="0"/>
                  <a:ea typeface="ＭＳ Ｐゴシック" charset="0"/>
                  <a:cs typeface="Arial" panose="020B0604020202020204" pitchFamily="34" charset="0"/>
                </a:rPr>
                <a:t>Μέσος χρόνος Πώλησης Αποθεμάτων</a:t>
              </a:r>
              <a:endParaRPr lang="en-US" sz="2400" b="1" dirty="0">
                <a:latin typeface="Arial" panose="020B0604020202020204" pitchFamily="34" charset="0"/>
                <a:ea typeface="ＭＳ Ｐゴシック" charset="0"/>
                <a:cs typeface="Arial" panose="020B0604020202020204" pitchFamily="34" charset="0"/>
              </a:endParaRPr>
            </a:p>
          </p:txBody>
        </p:sp>
        <p:sp>
          <p:nvSpPr>
            <p:cNvPr id="116745" name="Rectangle 12"/>
            <p:cNvSpPr>
              <a:spLocks noChangeArrowheads="1"/>
            </p:cNvSpPr>
            <p:nvPr/>
          </p:nvSpPr>
          <p:spPr bwMode="auto">
            <a:xfrm>
              <a:off x="2132" y="2185"/>
              <a:ext cx="24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sp>
          <p:nvSpPr>
            <p:cNvPr id="116746" name="Rectangle 13"/>
            <p:cNvSpPr>
              <a:spLocks noChangeArrowheads="1"/>
            </p:cNvSpPr>
            <p:nvPr/>
          </p:nvSpPr>
          <p:spPr bwMode="auto">
            <a:xfrm>
              <a:off x="2482" y="2070"/>
              <a:ext cx="1151"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dirty="0"/>
                <a:t>   365 </a:t>
              </a:r>
              <a:r>
                <a:rPr lang="el-GR" sz="2400" b="1" dirty="0" err="1"/>
                <a:t>Ημ</a:t>
              </a:r>
              <a:r>
                <a:rPr lang="en-US" sz="2400" b="1" dirty="0"/>
                <a:t>έ</a:t>
              </a:r>
              <a:r>
                <a:rPr lang="el-GR" sz="2400" b="1" dirty="0" err="1"/>
                <a:t>ρες</a:t>
              </a:r>
              <a:r>
                <a:rPr lang="en-US" sz="2400" b="1" dirty="0"/>
                <a:t>   </a:t>
              </a:r>
            </a:p>
            <a:p>
              <a:pPr algn="ctr" eaLnBrk="1" hangingPunct="1"/>
              <a:r>
                <a:rPr lang="en-US" sz="2400" b="1" dirty="0"/>
                <a:t>12.73 </a:t>
              </a:r>
              <a:r>
                <a:rPr lang="el-GR" sz="2400" b="1" dirty="0"/>
                <a:t>Φορ</a:t>
              </a:r>
              <a:r>
                <a:rPr lang="en-US" sz="2400" b="1" dirty="0"/>
                <a:t>έ</a:t>
              </a:r>
              <a:r>
                <a:rPr lang="el-GR" sz="2400" b="1" dirty="0"/>
                <a:t>ς</a:t>
              </a:r>
              <a:endParaRPr lang="en-US" sz="2400" b="1" dirty="0"/>
            </a:p>
          </p:txBody>
        </p:sp>
      </p:grpSp>
      <p:sp>
        <p:nvSpPr>
          <p:cNvPr id="116741" name="Line 14"/>
          <p:cNvSpPr>
            <a:spLocks noChangeShapeType="1"/>
          </p:cNvSpPr>
          <p:nvPr/>
        </p:nvSpPr>
        <p:spPr bwMode="auto">
          <a:xfrm>
            <a:off x="2826693" y="1981200"/>
            <a:ext cx="5783907"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742" name="Line 15"/>
          <p:cNvSpPr>
            <a:spLocks noChangeShapeType="1"/>
          </p:cNvSpPr>
          <p:nvPr/>
        </p:nvSpPr>
        <p:spPr bwMode="auto">
          <a:xfrm flipV="1">
            <a:off x="3319821" y="3505200"/>
            <a:ext cx="2856883"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 name="TextBox 14">
            <a:extLst>
              <a:ext uri="{FF2B5EF4-FFF2-40B4-BE49-F238E27FC236}">
                <a16:creationId xmlns:a16="http://schemas.microsoft.com/office/drawing/2014/main" id="{DBA57EBD-4BF9-4E6C-A24C-657547484380}"/>
              </a:ext>
            </a:extLst>
          </p:cNvPr>
          <p:cNvSpPr txBox="1"/>
          <p:nvPr/>
        </p:nvSpPr>
        <p:spPr>
          <a:xfrm>
            <a:off x="8393084" y="152400"/>
            <a:ext cx="762000" cy="253916"/>
          </a:xfrm>
          <a:prstGeom prst="rect">
            <a:avLst/>
          </a:prstGeom>
          <a:noFill/>
        </p:spPr>
        <p:txBody>
          <a:bodyPr wrap="square" rtlCol="0">
            <a:spAutoFit/>
          </a:bodyPr>
          <a:lstStyle/>
          <a:p>
            <a:r>
              <a:rPr lang="en-US" sz="1050"/>
              <a:t>16-51</a:t>
            </a:r>
          </a:p>
        </p:txBody>
      </p:sp>
      <p:pic>
        <p:nvPicPr>
          <p:cNvPr id="16" name="Picture 3">
            <a:extLst>
              <a:ext uri="{FF2B5EF4-FFF2-40B4-BE49-F238E27FC236}">
                <a16:creationId xmlns:a16="http://schemas.microsoft.com/office/drawing/2014/main" id="{E8EB5A9D-3DC2-45B7-A64E-B0F5315978C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a:extLst>
              <a:ext uri="{FF2B5EF4-FFF2-40B4-BE49-F238E27FC236}">
                <a16:creationId xmlns:a16="http://schemas.microsoft.com/office/drawing/2014/main" id="{89ECF80B-D3C2-990C-1003-DB3FB8EC3733}"/>
              </a:ext>
            </a:extLst>
          </p:cNvPr>
          <p:cNvSpPr txBox="1">
            <a:spLocks noChangeArrowheads="1"/>
          </p:cNvSpPr>
          <p:nvPr/>
        </p:nvSpPr>
        <p:spPr>
          <a:xfrm>
            <a:off x="228600" y="342900"/>
            <a:ext cx="8686800" cy="501121"/>
          </a:xfrm>
          <a:prstGeom prst="rect">
            <a:avLst/>
          </a:prstGeom>
          <a:ln>
            <a:solidFill>
              <a:schemeClr val="accent2">
                <a:lumMod val="50000"/>
              </a:schemeClr>
            </a:solidFill>
          </a:ln>
        </p:spPr>
        <p:txBody>
          <a:bodyPr vert="horz" wrap="square" lIns="91440" tIns="45720" rIns="91440" bIns="45720" numCol="1" rtlCol="0" anchor="b" anchorCtr="0" compatLnSpc="1">
            <a:prstTxWarp prst="textNoShape">
              <a:avLst/>
            </a:prstTxWarp>
            <a:normAutofit fontScale="97500"/>
          </a:bodyPr>
          <a:lstStyle>
            <a:lvl1pPr algn="l" rtl="0" eaLnBrk="0" fontAlgn="base" hangingPunct="0">
              <a:lnSpc>
                <a:spcPct val="85000"/>
              </a:lnSpc>
              <a:spcBef>
                <a:spcPct val="0"/>
              </a:spcBef>
              <a:spcAft>
                <a:spcPct val="0"/>
              </a:spcAft>
              <a:defRPr sz="4000" kern="1200" spc="-50">
                <a:solidFill>
                  <a:srgbClr val="00000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r>
              <a:rPr lang="el-GR" sz="3200" dirty="0">
                <a:latin typeface="Calibri Light" charset="0"/>
                <a:ea typeface="ＭＳ Ｐゴシック" charset="0"/>
                <a:cs typeface="ＭＳ Ｐゴシック" charset="0"/>
              </a:rPr>
              <a:t>Μέσος χρόνος Πώλησης Αποθεμάτων</a:t>
            </a:r>
            <a:endParaRPr lang="en-US" sz="3200" dirty="0">
              <a:latin typeface="Calibri Light" charset="0"/>
              <a:ea typeface="ＭＳ Ｐゴシック" charset="0"/>
              <a:cs typeface="ＭＳ Ｐゴシック" charset="0"/>
            </a:endParaRP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18"/>
          <p:cNvGrpSpPr>
            <a:grpSpLocks/>
          </p:cNvGrpSpPr>
          <p:nvPr/>
        </p:nvGrpSpPr>
        <p:grpSpPr bwMode="auto">
          <a:xfrm>
            <a:off x="728663" y="1838323"/>
            <a:ext cx="7958137" cy="1229171"/>
            <a:chOff x="728663" y="1838567"/>
            <a:chExt cx="7958137" cy="1228811"/>
          </a:xfrm>
        </p:grpSpPr>
        <p:grpSp>
          <p:nvGrpSpPr>
            <p:cNvPr id="118788" name="Group 3"/>
            <p:cNvGrpSpPr>
              <a:grpSpLocks/>
            </p:cNvGrpSpPr>
            <p:nvPr/>
          </p:nvGrpSpPr>
          <p:grpSpPr bwMode="auto">
            <a:xfrm>
              <a:off x="728663" y="1843209"/>
              <a:ext cx="4192588" cy="1196975"/>
              <a:chOff x="1101" y="990"/>
              <a:chExt cx="2641" cy="754"/>
            </a:xfrm>
          </p:grpSpPr>
          <p:sp>
            <p:nvSpPr>
              <p:cNvPr id="118792" name="Rectangle 4"/>
              <p:cNvSpPr>
                <a:spLocks noChangeArrowheads="1"/>
              </p:cNvSpPr>
              <p:nvPr/>
            </p:nvSpPr>
            <p:spPr bwMode="auto">
              <a:xfrm>
                <a:off x="1101" y="990"/>
                <a:ext cx="1206"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sz="2400" b="1" dirty="0"/>
                  <a:t>Μέσος Χρόνος Πώλησης</a:t>
                </a:r>
                <a:endParaRPr lang="en-US" sz="2400" b="1" dirty="0"/>
              </a:p>
            </p:txBody>
          </p:sp>
          <p:sp>
            <p:nvSpPr>
              <p:cNvPr id="118793" name="Rectangle 5"/>
              <p:cNvSpPr>
                <a:spLocks noChangeArrowheads="1"/>
              </p:cNvSpPr>
              <p:nvPr/>
            </p:nvSpPr>
            <p:spPr bwMode="auto">
              <a:xfrm>
                <a:off x="2397" y="1220"/>
                <a:ext cx="246"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sp>
            <p:nvSpPr>
              <p:cNvPr id="118794" name="Rectangle 6"/>
              <p:cNvSpPr>
                <a:spLocks noChangeArrowheads="1"/>
              </p:cNvSpPr>
              <p:nvPr/>
            </p:nvSpPr>
            <p:spPr bwMode="auto">
              <a:xfrm>
                <a:off x="3627" y="990"/>
                <a:ext cx="115"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endParaRPr lang="en-US" sz="2400" b="1"/>
              </a:p>
            </p:txBody>
          </p:sp>
        </p:grpSp>
        <p:sp>
          <p:nvSpPr>
            <p:cNvPr id="118789" name="Rectangle 4"/>
            <p:cNvSpPr>
              <a:spLocks noChangeArrowheads="1"/>
            </p:cNvSpPr>
            <p:nvPr/>
          </p:nvSpPr>
          <p:spPr bwMode="auto">
            <a:xfrm>
              <a:off x="3190875" y="1838568"/>
              <a:ext cx="2752725" cy="119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sz="2400" b="1" dirty="0"/>
                <a:t>Μέσος </a:t>
              </a:r>
            </a:p>
            <a:p>
              <a:pPr algn="ctr" eaLnBrk="1" hangingPunct="1"/>
              <a:r>
                <a:rPr lang="el-GR" sz="2400" b="1" dirty="0"/>
                <a:t>Χρόνος Είσπραξης</a:t>
              </a:r>
              <a:endParaRPr lang="en-US" sz="2400" b="1" dirty="0"/>
            </a:p>
          </p:txBody>
        </p:sp>
        <p:sp>
          <p:nvSpPr>
            <p:cNvPr id="118790" name="Rectangle 5"/>
            <p:cNvSpPr>
              <a:spLocks noChangeArrowheads="1"/>
            </p:cNvSpPr>
            <p:nvPr/>
          </p:nvSpPr>
          <p:spPr bwMode="auto">
            <a:xfrm>
              <a:off x="6162675" y="2284391"/>
              <a:ext cx="39052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sp>
          <p:nvSpPr>
            <p:cNvPr id="118791" name="Rectangle 4"/>
            <p:cNvSpPr>
              <a:spLocks noChangeArrowheads="1"/>
            </p:cNvSpPr>
            <p:nvPr/>
          </p:nvSpPr>
          <p:spPr bwMode="auto">
            <a:xfrm>
              <a:off x="6315075" y="1838567"/>
              <a:ext cx="2371725" cy="1228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nchor="ctr" anchorCtr="0">
              <a:noAutofit/>
            </a:bodyPr>
            <a:lstStyle/>
            <a:p>
              <a:pPr algn="ctr" eaLnBrk="1" hangingPunct="1"/>
              <a:r>
                <a:rPr lang="el-GR" sz="2400" b="1" dirty="0"/>
                <a:t>Λειτουργικός Κύκλος</a:t>
              </a:r>
              <a:endParaRPr lang="en-US" sz="2400" b="1" dirty="0"/>
            </a:p>
          </p:txBody>
        </p:sp>
      </p:grpSp>
      <p:sp>
        <p:nvSpPr>
          <p:cNvPr id="21" name="Rectangle 8"/>
          <p:cNvSpPr>
            <a:spLocks noChangeArrowheads="1"/>
          </p:cNvSpPr>
          <p:nvPr/>
        </p:nvSpPr>
        <p:spPr bwMode="auto">
          <a:xfrm>
            <a:off x="728663" y="3919304"/>
            <a:ext cx="7664421" cy="1567096"/>
          </a:xfrm>
          <a:prstGeom prst="rect">
            <a:avLst/>
          </a:prstGeom>
          <a:solidFill>
            <a:schemeClr val="accent2">
              <a:lumMod val="20000"/>
              <a:lumOff val="80000"/>
            </a:schemeClr>
          </a:solidFill>
          <a:ln w="57150" cmpd="thinThick">
            <a:solidFill>
              <a:schemeClr val="tx1"/>
            </a:solidFill>
            <a:miter lim="800000"/>
            <a:headEnd/>
            <a:tailEnd/>
          </a:ln>
        </p:spPr>
        <p:txBody>
          <a:bodyPr wrap="square" lIns="90488" tIns="44450" rIns="90488" bIns="44450">
            <a:spAutoFit/>
          </a:bodyPr>
          <a:lstStyle/>
          <a:p>
            <a:pPr algn="ctr" eaLnBrk="1" hangingPunct="1">
              <a:defRPr/>
            </a:pPr>
            <a:r>
              <a:rPr lang="el-GR" sz="2400" b="1" dirty="0">
                <a:ea typeface="ＭＳ Ｐゴシック" pitchFamily="34" charset="-128"/>
                <a:cs typeface="+mn-cs"/>
              </a:rPr>
              <a:t>Αυτός ο δείκτης μετρά τον χρόνο που έχει παρέλθει από την παραλαβή των αποθεμάτων από τους προμηθευτές μέχρι την παραλαβή των μετρητών από τους πελάτες.</a:t>
            </a:r>
            <a:endParaRPr lang="en-US" sz="2400" b="1" dirty="0">
              <a:ea typeface="ＭＳ Ｐゴシック" pitchFamily="34" charset="-128"/>
              <a:cs typeface="+mn-cs"/>
            </a:endParaRPr>
          </a:p>
        </p:txBody>
      </p:sp>
      <p:sp>
        <p:nvSpPr>
          <p:cNvPr id="12" name="TextBox 11">
            <a:extLst>
              <a:ext uri="{FF2B5EF4-FFF2-40B4-BE49-F238E27FC236}">
                <a16:creationId xmlns:a16="http://schemas.microsoft.com/office/drawing/2014/main" id="{953BF7DD-6A39-4C60-9F37-A0A009914937}"/>
              </a:ext>
            </a:extLst>
          </p:cNvPr>
          <p:cNvSpPr txBox="1"/>
          <p:nvPr/>
        </p:nvSpPr>
        <p:spPr>
          <a:xfrm>
            <a:off x="8393084" y="152400"/>
            <a:ext cx="762000" cy="253916"/>
          </a:xfrm>
          <a:prstGeom prst="rect">
            <a:avLst/>
          </a:prstGeom>
          <a:noFill/>
        </p:spPr>
        <p:txBody>
          <a:bodyPr wrap="square" rtlCol="0">
            <a:spAutoFit/>
          </a:bodyPr>
          <a:lstStyle/>
          <a:p>
            <a:r>
              <a:rPr lang="en-US" sz="1050"/>
              <a:t>16-52</a:t>
            </a:r>
          </a:p>
        </p:txBody>
      </p:sp>
      <p:pic>
        <p:nvPicPr>
          <p:cNvPr id="13" name="Picture 3">
            <a:extLst>
              <a:ext uri="{FF2B5EF4-FFF2-40B4-BE49-F238E27FC236}">
                <a16:creationId xmlns:a16="http://schemas.microsoft.com/office/drawing/2014/main" id="{D3F2EBAF-908D-447E-A4D3-749DA91D161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a:extLst>
              <a:ext uri="{FF2B5EF4-FFF2-40B4-BE49-F238E27FC236}">
                <a16:creationId xmlns:a16="http://schemas.microsoft.com/office/drawing/2014/main" id="{F58C85B3-9304-4059-2E78-FA052E2CEE0C}"/>
              </a:ext>
            </a:extLst>
          </p:cNvPr>
          <p:cNvSpPr txBox="1">
            <a:spLocks noChangeArrowheads="1"/>
          </p:cNvSpPr>
          <p:nvPr/>
        </p:nvSpPr>
        <p:spPr>
          <a:xfrm>
            <a:off x="228600" y="342900"/>
            <a:ext cx="8686800" cy="501121"/>
          </a:xfrm>
          <a:prstGeom prst="rect">
            <a:avLst/>
          </a:prstGeom>
          <a:ln>
            <a:solidFill>
              <a:schemeClr val="accent2">
                <a:lumMod val="50000"/>
              </a:schemeClr>
            </a:solidFill>
          </a:ln>
        </p:spPr>
        <p:txBody>
          <a:bodyPr vert="horz" wrap="square" lIns="91440" tIns="45720" rIns="91440" bIns="45720" numCol="1" rtlCol="0" anchor="b" anchorCtr="0" compatLnSpc="1">
            <a:prstTxWarp prst="textNoShape">
              <a:avLst/>
            </a:prstTxWarp>
            <a:normAutofit fontScale="97500"/>
          </a:bodyPr>
          <a:lstStyle>
            <a:lvl1pPr algn="l" rtl="0" eaLnBrk="0" fontAlgn="base" hangingPunct="0">
              <a:lnSpc>
                <a:spcPct val="85000"/>
              </a:lnSpc>
              <a:spcBef>
                <a:spcPct val="0"/>
              </a:spcBef>
              <a:spcAft>
                <a:spcPct val="0"/>
              </a:spcAft>
              <a:defRPr sz="4000" kern="1200" spc="-50">
                <a:solidFill>
                  <a:srgbClr val="00000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r>
              <a:rPr lang="el-GR" sz="3200" dirty="0">
                <a:latin typeface="Calibri Light" charset="0"/>
                <a:ea typeface="ＭＳ Ｐゴシック" charset="0"/>
                <a:cs typeface="ＭＳ Ｐゴシック" charset="0"/>
              </a:rPr>
              <a:t>Λειτουργικός Κύκλος – Μέρος 1</a:t>
            </a:r>
            <a:endParaRPr lang="en-US" sz="3200" dirty="0">
              <a:latin typeface="Calibri Light" charset="0"/>
              <a:ea typeface="ＭＳ Ｐゴシック" charset="0"/>
              <a:cs typeface="ＭＳ Ｐゴシック" charset="0"/>
            </a:endParaRPr>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5" name="Group 23"/>
          <p:cNvGrpSpPr>
            <a:grpSpLocks/>
          </p:cNvGrpSpPr>
          <p:nvPr/>
        </p:nvGrpSpPr>
        <p:grpSpPr bwMode="auto">
          <a:xfrm>
            <a:off x="728663" y="2833688"/>
            <a:ext cx="7958137" cy="547687"/>
            <a:chOff x="728663" y="1843210"/>
            <a:chExt cx="7958137" cy="547904"/>
          </a:xfrm>
        </p:grpSpPr>
        <p:grpSp>
          <p:nvGrpSpPr>
            <p:cNvPr id="120837" name="Group 3"/>
            <p:cNvGrpSpPr>
              <a:grpSpLocks/>
            </p:cNvGrpSpPr>
            <p:nvPr/>
          </p:nvGrpSpPr>
          <p:grpSpPr bwMode="auto">
            <a:xfrm>
              <a:off x="728663" y="1843210"/>
              <a:ext cx="4192588" cy="547688"/>
              <a:chOff x="1101" y="990"/>
              <a:chExt cx="2641" cy="345"/>
            </a:xfrm>
          </p:grpSpPr>
          <p:sp>
            <p:nvSpPr>
              <p:cNvPr id="120841" name="Rectangle 4"/>
              <p:cNvSpPr>
                <a:spLocks noChangeArrowheads="1"/>
              </p:cNvSpPr>
              <p:nvPr/>
            </p:nvSpPr>
            <p:spPr bwMode="auto">
              <a:xfrm>
                <a:off x="1101" y="1046"/>
                <a:ext cx="1206"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n-US" sz="2400" b="1"/>
                  <a:t>28.67 days</a:t>
                </a:r>
              </a:p>
            </p:txBody>
          </p:sp>
          <p:sp>
            <p:nvSpPr>
              <p:cNvPr id="120842" name="Rectangle 5"/>
              <p:cNvSpPr>
                <a:spLocks noChangeArrowheads="1"/>
              </p:cNvSpPr>
              <p:nvPr/>
            </p:nvSpPr>
            <p:spPr bwMode="auto">
              <a:xfrm>
                <a:off x="2397" y="1046"/>
                <a:ext cx="246"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a:t>+</a:t>
                </a:r>
              </a:p>
            </p:txBody>
          </p:sp>
          <p:sp>
            <p:nvSpPr>
              <p:cNvPr id="120843" name="Rectangle 6"/>
              <p:cNvSpPr>
                <a:spLocks noChangeArrowheads="1"/>
              </p:cNvSpPr>
              <p:nvPr/>
            </p:nvSpPr>
            <p:spPr bwMode="auto">
              <a:xfrm>
                <a:off x="3627" y="990"/>
                <a:ext cx="115"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endParaRPr lang="en-US" sz="2400" b="1"/>
              </a:p>
            </p:txBody>
          </p:sp>
        </p:grpSp>
        <p:sp>
          <p:nvSpPr>
            <p:cNvPr id="120838" name="Rectangle 4"/>
            <p:cNvSpPr>
              <a:spLocks noChangeArrowheads="1"/>
            </p:cNvSpPr>
            <p:nvPr/>
          </p:nvSpPr>
          <p:spPr bwMode="auto">
            <a:xfrm>
              <a:off x="3190875" y="1932014"/>
              <a:ext cx="2752725"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n-US" sz="2400" b="1"/>
                <a:t>13.67 days</a:t>
              </a:r>
            </a:p>
          </p:txBody>
        </p:sp>
        <p:sp>
          <p:nvSpPr>
            <p:cNvPr id="120839" name="Rectangle 5"/>
            <p:cNvSpPr>
              <a:spLocks noChangeArrowheads="1"/>
            </p:cNvSpPr>
            <p:nvPr/>
          </p:nvSpPr>
          <p:spPr bwMode="auto">
            <a:xfrm>
              <a:off x="6162675" y="1932170"/>
              <a:ext cx="39052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a:t>=</a:t>
              </a:r>
            </a:p>
          </p:txBody>
        </p:sp>
        <p:sp>
          <p:nvSpPr>
            <p:cNvPr id="120840" name="Rectangle 4"/>
            <p:cNvSpPr>
              <a:spLocks noChangeArrowheads="1"/>
            </p:cNvSpPr>
            <p:nvPr/>
          </p:nvSpPr>
          <p:spPr bwMode="auto">
            <a:xfrm>
              <a:off x="6315075" y="1932014"/>
              <a:ext cx="2371725"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n-US" sz="2400" b="1"/>
                <a:t>42.34 days</a:t>
              </a:r>
            </a:p>
          </p:txBody>
        </p:sp>
      </p:grpSp>
      <p:sp>
        <p:nvSpPr>
          <p:cNvPr id="21" name="TextBox 20">
            <a:extLst>
              <a:ext uri="{FF2B5EF4-FFF2-40B4-BE49-F238E27FC236}">
                <a16:creationId xmlns:a16="http://schemas.microsoft.com/office/drawing/2014/main" id="{C104ED27-C4AF-4EB1-858F-19A6351AD3B2}"/>
              </a:ext>
            </a:extLst>
          </p:cNvPr>
          <p:cNvSpPr txBox="1"/>
          <p:nvPr/>
        </p:nvSpPr>
        <p:spPr>
          <a:xfrm>
            <a:off x="8393084" y="152400"/>
            <a:ext cx="762000" cy="253916"/>
          </a:xfrm>
          <a:prstGeom prst="rect">
            <a:avLst/>
          </a:prstGeom>
          <a:noFill/>
        </p:spPr>
        <p:txBody>
          <a:bodyPr wrap="square" rtlCol="0">
            <a:spAutoFit/>
          </a:bodyPr>
          <a:lstStyle/>
          <a:p>
            <a:r>
              <a:rPr lang="en-US" sz="1050"/>
              <a:t>16-53</a:t>
            </a:r>
          </a:p>
        </p:txBody>
      </p:sp>
      <p:pic>
        <p:nvPicPr>
          <p:cNvPr id="22" name="Picture 3">
            <a:extLst>
              <a:ext uri="{FF2B5EF4-FFF2-40B4-BE49-F238E27FC236}">
                <a16:creationId xmlns:a16="http://schemas.microsoft.com/office/drawing/2014/main" id="{26E2F73C-8069-4620-AAEC-D0FA1867F90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EA57DC1B-0919-BA34-D733-D354426A14F7}"/>
              </a:ext>
            </a:extLst>
          </p:cNvPr>
          <p:cNvSpPr txBox="1">
            <a:spLocks noChangeArrowheads="1"/>
          </p:cNvSpPr>
          <p:nvPr/>
        </p:nvSpPr>
        <p:spPr>
          <a:xfrm>
            <a:off x="228600" y="342900"/>
            <a:ext cx="8686800" cy="501121"/>
          </a:xfrm>
          <a:prstGeom prst="rect">
            <a:avLst/>
          </a:prstGeom>
          <a:ln>
            <a:solidFill>
              <a:schemeClr val="accent2">
                <a:lumMod val="50000"/>
              </a:schemeClr>
            </a:solidFill>
          </a:ln>
        </p:spPr>
        <p:txBody>
          <a:bodyPr vert="horz" wrap="square" lIns="91440" tIns="45720" rIns="91440" bIns="45720" numCol="1" rtlCol="0" anchor="b" anchorCtr="0" compatLnSpc="1">
            <a:prstTxWarp prst="textNoShape">
              <a:avLst/>
            </a:prstTxWarp>
            <a:normAutofit fontScale="97500"/>
          </a:bodyPr>
          <a:lstStyle>
            <a:lvl1pPr algn="l" rtl="0" eaLnBrk="0" fontAlgn="base" hangingPunct="0">
              <a:lnSpc>
                <a:spcPct val="85000"/>
              </a:lnSpc>
              <a:spcBef>
                <a:spcPct val="0"/>
              </a:spcBef>
              <a:spcAft>
                <a:spcPct val="0"/>
              </a:spcAft>
              <a:defRPr sz="4000" kern="1200" spc="-50">
                <a:solidFill>
                  <a:srgbClr val="00000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r>
              <a:rPr lang="el-GR" sz="3200" dirty="0">
                <a:latin typeface="Calibri Light" charset="0"/>
                <a:ea typeface="ＭＳ Ｐゴシック" charset="0"/>
                <a:cs typeface="ＭＳ Ｐゴシック" charset="0"/>
              </a:rPr>
              <a:t>Λειτουργικός Κύκλος – Μέρος 2</a:t>
            </a:r>
            <a:endParaRPr lang="en-US" sz="3200" dirty="0">
              <a:latin typeface="Calibri Light" charset="0"/>
              <a:ea typeface="ＭＳ Ｐゴシック" charset="0"/>
              <a:cs typeface="ＭＳ Ｐゴシック" charset="0"/>
            </a:endParaRPr>
          </a:p>
        </p:txBody>
      </p:sp>
      <p:grpSp>
        <p:nvGrpSpPr>
          <p:cNvPr id="5" name="Group 18">
            <a:extLst>
              <a:ext uri="{FF2B5EF4-FFF2-40B4-BE49-F238E27FC236}">
                <a16:creationId xmlns:a16="http://schemas.microsoft.com/office/drawing/2014/main" id="{38993CD1-D76E-5335-1F40-0FC04F6FE6F1}"/>
              </a:ext>
            </a:extLst>
          </p:cNvPr>
          <p:cNvGrpSpPr>
            <a:grpSpLocks/>
          </p:cNvGrpSpPr>
          <p:nvPr/>
        </p:nvGrpSpPr>
        <p:grpSpPr bwMode="auto">
          <a:xfrm>
            <a:off x="609600" y="1295400"/>
            <a:ext cx="7958137" cy="1229171"/>
            <a:chOff x="728663" y="1838567"/>
            <a:chExt cx="7958137" cy="1228811"/>
          </a:xfrm>
        </p:grpSpPr>
        <p:grpSp>
          <p:nvGrpSpPr>
            <p:cNvPr id="6" name="Group 3">
              <a:extLst>
                <a:ext uri="{FF2B5EF4-FFF2-40B4-BE49-F238E27FC236}">
                  <a16:creationId xmlns:a16="http://schemas.microsoft.com/office/drawing/2014/main" id="{0EFB8DAB-A5D3-1AC0-2AC8-76124775463A}"/>
                </a:ext>
              </a:extLst>
            </p:cNvPr>
            <p:cNvGrpSpPr>
              <a:grpSpLocks/>
            </p:cNvGrpSpPr>
            <p:nvPr/>
          </p:nvGrpSpPr>
          <p:grpSpPr bwMode="auto">
            <a:xfrm>
              <a:off x="728663" y="1843209"/>
              <a:ext cx="4192588" cy="1196975"/>
              <a:chOff x="1101" y="990"/>
              <a:chExt cx="2641" cy="754"/>
            </a:xfrm>
          </p:grpSpPr>
          <p:sp>
            <p:nvSpPr>
              <p:cNvPr id="10" name="Rectangle 4">
                <a:extLst>
                  <a:ext uri="{FF2B5EF4-FFF2-40B4-BE49-F238E27FC236}">
                    <a16:creationId xmlns:a16="http://schemas.microsoft.com/office/drawing/2014/main" id="{5AB9BB30-B014-7A10-BA28-85F403BEB444}"/>
                  </a:ext>
                </a:extLst>
              </p:cNvPr>
              <p:cNvSpPr>
                <a:spLocks noChangeArrowheads="1"/>
              </p:cNvSpPr>
              <p:nvPr/>
            </p:nvSpPr>
            <p:spPr bwMode="auto">
              <a:xfrm>
                <a:off x="1101" y="990"/>
                <a:ext cx="1206"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sz="2400" b="1" dirty="0"/>
                  <a:t>Μέσος Χρόνος Πώλησης</a:t>
                </a:r>
                <a:endParaRPr lang="en-US" sz="2400" b="1" dirty="0"/>
              </a:p>
            </p:txBody>
          </p:sp>
          <p:sp>
            <p:nvSpPr>
              <p:cNvPr id="11" name="Rectangle 5">
                <a:extLst>
                  <a:ext uri="{FF2B5EF4-FFF2-40B4-BE49-F238E27FC236}">
                    <a16:creationId xmlns:a16="http://schemas.microsoft.com/office/drawing/2014/main" id="{258F0C49-7779-E7F2-96F5-41F8C85EC1AD}"/>
                  </a:ext>
                </a:extLst>
              </p:cNvPr>
              <p:cNvSpPr>
                <a:spLocks noChangeArrowheads="1"/>
              </p:cNvSpPr>
              <p:nvPr/>
            </p:nvSpPr>
            <p:spPr bwMode="auto">
              <a:xfrm>
                <a:off x="2397" y="1220"/>
                <a:ext cx="246"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sp>
            <p:nvSpPr>
              <p:cNvPr id="12" name="Rectangle 6">
                <a:extLst>
                  <a:ext uri="{FF2B5EF4-FFF2-40B4-BE49-F238E27FC236}">
                    <a16:creationId xmlns:a16="http://schemas.microsoft.com/office/drawing/2014/main" id="{2EF88023-2088-1388-8D39-6A0A29DA0533}"/>
                  </a:ext>
                </a:extLst>
              </p:cNvPr>
              <p:cNvSpPr>
                <a:spLocks noChangeArrowheads="1"/>
              </p:cNvSpPr>
              <p:nvPr/>
            </p:nvSpPr>
            <p:spPr bwMode="auto">
              <a:xfrm>
                <a:off x="3627" y="990"/>
                <a:ext cx="115"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endParaRPr lang="en-US" sz="2400" b="1"/>
              </a:p>
            </p:txBody>
          </p:sp>
        </p:grpSp>
        <p:sp>
          <p:nvSpPr>
            <p:cNvPr id="7" name="Rectangle 4">
              <a:extLst>
                <a:ext uri="{FF2B5EF4-FFF2-40B4-BE49-F238E27FC236}">
                  <a16:creationId xmlns:a16="http://schemas.microsoft.com/office/drawing/2014/main" id="{6F8830D0-1352-35BD-92EE-96A0923BCDA8}"/>
                </a:ext>
              </a:extLst>
            </p:cNvPr>
            <p:cNvSpPr>
              <a:spLocks noChangeArrowheads="1"/>
            </p:cNvSpPr>
            <p:nvPr/>
          </p:nvSpPr>
          <p:spPr bwMode="auto">
            <a:xfrm>
              <a:off x="3190875" y="1838568"/>
              <a:ext cx="2752725" cy="119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sz="2400" b="1" dirty="0"/>
                <a:t>Μέσος </a:t>
              </a:r>
            </a:p>
            <a:p>
              <a:pPr algn="ctr" eaLnBrk="1" hangingPunct="1"/>
              <a:r>
                <a:rPr lang="el-GR" sz="2400" b="1" dirty="0"/>
                <a:t>Χρόνος Είσπραξης</a:t>
              </a:r>
              <a:endParaRPr lang="en-US" sz="2400" b="1" dirty="0"/>
            </a:p>
          </p:txBody>
        </p:sp>
        <p:sp>
          <p:nvSpPr>
            <p:cNvPr id="8" name="Rectangle 5">
              <a:extLst>
                <a:ext uri="{FF2B5EF4-FFF2-40B4-BE49-F238E27FC236}">
                  <a16:creationId xmlns:a16="http://schemas.microsoft.com/office/drawing/2014/main" id="{D10228CE-EE67-E78E-61D5-55A16E630099}"/>
                </a:ext>
              </a:extLst>
            </p:cNvPr>
            <p:cNvSpPr>
              <a:spLocks noChangeArrowheads="1"/>
            </p:cNvSpPr>
            <p:nvPr/>
          </p:nvSpPr>
          <p:spPr bwMode="auto">
            <a:xfrm>
              <a:off x="6162675" y="2284391"/>
              <a:ext cx="39052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sp>
          <p:nvSpPr>
            <p:cNvPr id="9" name="Rectangle 4">
              <a:extLst>
                <a:ext uri="{FF2B5EF4-FFF2-40B4-BE49-F238E27FC236}">
                  <a16:creationId xmlns:a16="http://schemas.microsoft.com/office/drawing/2014/main" id="{754A7363-52BA-79A6-AC1C-7366222DB173}"/>
                </a:ext>
              </a:extLst>
            </p:cNvPr>
            <p:cNvSpPr>
              <a:spLocks noChangeArrowheads="1"/>
            </p:cNvSpPr>
            <p:nvPr/>
          </p:nvSpPr>
          <p:spPr bwMode="auto">
            <a:xfrm>
              <a:off x="6315075" y="1838567"/>
              <a:ext cx="2371725" cy="1228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nchor="ctr" anchorCtr="0">
              <a:noAutofit/>
            </a:bodyPr>
            <a:lstStyle/>
            <a:p>
              <a:pPr algn="ctr" eaLnBrk="1" hangingPunct="1"/>
              <a:r>
                <a:rPr lang="el-GR" sz="2400" b="1" dirty="0"/>
                <a:t>Λειτουργικός Κύκλος</a:t>
              </a:r>
              <a:endParaRPr lang="en-US" sz="2400" b="1" dirty="0"/>
            </a:p>
          </p:txBody>
        </p:sp>
      </p:grpSp>
      <p:sp>
        <p:nvSpPr>
          <p:cNvPr id="13" name="Rectangle 8">
            <a:extLst>
              <a:ext uri="{FF2B5EF4-FFF2-40B4-BE49-F238E27FC236}">
                <a16:creationId xmlns:a16="http://schemas.microsoft.com/office/drawing/2014/main" id="{4CFF2DED-1061-0F90-674C-BAE7477019FC}"/>
              </a:ext>
            </a:extLst>
          </p:cNvPr>
          <p:cNvSpPr>
            <a:spLocks noChangeArrowheads="1"/>
          </p:cNvSpPr>
          <p:nvPr/>
        </p:nvSpPr>
        <p:spPr bwMode="auto">
          <a:xfrm>
            <a:off x="728663" y="3919304"/>
            <a:ext cx="7664421" cy="1567096"/>
          </a:xfrm>
          <a:prstGeom prst="rect">
            <a:avLst/>
          </a:prstGeom>
          <a:solidFill>
            <a:schemeClr val="accent2">
              <a:lumMod val="20000"/>
              <a:lumOff val="80000"/>
            </a:schemeClr>
          </a:solidFill>
          <a:ln w="57150" cmpd="thinThick">
            <a:solidFill>
              <a:schemeClr val="tx1"/>
            </a:solidFill>
            <a:miter lim="800000"/>
            <a:headEnd/>
            <a:tailEnd/>
          </a:ln>
        </p:spPr>
        <p:txBody>
          <a:bodyPr wrap="square" lIns="90488" tIns="44450" rIns="90488" bIns="44450">
            <a:spAutoFit/>
          </a:bodyPr>
          <a:lstStyle/>
          <a:p>
            <a:pPr algn="ctr" eaLnBrk="1" hangingPunct="1">
              <a:defRPr/>
            </a:pPr>
            <a:r>
              <a:rPr lang="el-GR" sz="2400" b="1" dirty="0">
                <a:ea typeface="ＭＳ Ｐゴシック" pitchFamily="34" charset="-128"/>
                <a:cs typeface="+mn-cs"/>
              </a:rPr>
              <a:t>Αυτός ο δείκτης μετρά τον χρόνο που έχει παρέλθει από την παραλαβή των αποθεμάτων από τους προμηθευτές μέχρι την παραλαβή των μετρητών από τους πελάτες.</a:t>
            </a:r>
            <a:endParaRPr lang="en-US" sz="2400" b="1" dirty="0">
              <a:ea typeface="ＭＳ Ｐゴシック" pitchFamily="34" charset="-128"/>
              <a:cs typeface="+mn-cs"/>
            </a:endParaRP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3"/>
          <p:cNvGrpSpPr>
            <a:grpSpLocks/>
          </p:cNvGrpSpPr>
          <p:nvPr/>
        </p:nvGrpSpPr>
        <p:grpSpPr bwMode="auto">
          <a:xfrm>
            <a:off x="228600" y="1371600"/>
            <a:ext cx="7794796" cy="1196975"/>
            <a:chOff x="1101" y="864"/>
            <a:chExt cx="3242" cy="754"/>
          </a:xfrm>
        </p:grpSpPr>
        <p:sp>
          <p:nvSpPr>
            <p:cNvPr id="122885" name="Rectangle 4"/>
            <p:cNvSpPr>
              <a:spLocks noChangeArrowheads="1"/>
            </p:cNvSpPr>
            <p:nvPr/>
          </p:nvSpPr>
          <p:spPr bwMode="auto">
            <a:xfrm>
              <a:off x="1101" y="864"/>
              <a:ext cx="1206"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sz="2400" b="1" dirty="0">
                  <a:latin typeface="Arial" panose="020B0604020202020204" pitchFamily="34" charset="0"/>
                  <a:ea typeface="ＭＳ Ｐゴシック" charset="0"/>
                  <a:cs typeface="Arial" panose="020B0604020202020204" pitchFamily="34" charset="0"/>
                </a:rPr>
                <a:t>Κυκλοφοριακή Ταχύτητα Ενεργητικού</a:t>
              </a:r>
              <a:endParaRPr lang="en-US" sz="2400" b="1" dirty="0">
                <a:latin typeface="Arial" panose="020B0604020202020204" pitchFamily="34" charset="0"/>
                <a:cs typeface="Arial" panose="020B0604020202020204" pitchFamily="34" charset="0"/>
              </a:endParaRPr>
            </a:p>
          </p:txBody>
        </p:sp>
        <p:sp>
          <p:nvSpPr>
            <p:cNvPr id="122886" name="Rectangle 5"/>
            <p:cNvSpPr>
              <a:spLocks noChangeArrowheads="1"/>
            </p:cNvSpPr>
            <p:nvPr/>
          </p:nvSpPr>
          <p:spPr bwMode="auto">
            <a:xfrm>
              <a:off x="2316" y="1105"/>
              <a:ext cx="24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a:t>=</a:t>
              </a:r>
            </a:p>
          </p:txBody>
        </p:sp>
        <p:sp>
          <p:nvSpPr>
            <p:cNvPr id="122887" name="Rectangle 6"/>
            <p:cNvSpPr>
              <a:spLocks noChangeArrowheads="1"/>
            </p:cNvSpPr>
            <p:nvPr/>
          </p:nvSpPr>
          <p:spPr bwMode="auto">
            <a:xfrm>
              <a:off x="3025" y="990"/>
              <a:ext cx="1318"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sz="2400" b="1" dirty="0"/>
                <a:t>Πωλ</a:t>
              </a:r>
              <a:r>
                <a:rPr lang="en-US" sz="2400" b="1" dirty="0"/>
                <a:t>ή</a:t>
              </a:r>
              <a:r>
                <a:rPr lang="el-GR" sz="2400" b="1" dirty="0"/>
                <a:t>σεις</a:t>
              </a:r>
              <a:endParaRPr lang="en-US" sz="2400" b="1" dirty="0"/>
            </a:p>
            <a:p>
              <a:pPr algn="ctr" eaLnBrk="1" hangingPunct="1"/>
              <a:r>
                <a:rPr lang="el-GR" sz="2400" b="1" dirty="0"/>
                <a:t>Σύνολο Ενεργητικού</a:t>
              </a:r>
              <a:endParaRPr lang="en-US" sz="2400" b="1" dirty="0"/>
            </a:p>
          </p:txBody>
        </p:sp>
      </p:grpSp>
      <p:sp>
        <p:nvSpPr>
          <p:cNvPr id="122883" name="Line 14"/>
          <p:cNvSpPr>
            <a:spLocks noChangeShapeType="1"/>
          </p:cNvSpPr>
          <p:nvPr/>
        </p:nvSpPr>
        <p:spPr bwMode="auto">
          <a:xfrm>
            <a:off x="3581400" y="1981200"/>
            <a:ext cx="5333999"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 name="Rectangle 8"/>
          <p:cNvSpPr>
            <a:spLocks noChangeArrowheads="1"/>
          </p:cNvSpPr>
          <p:nvPr/>
        </p:nvSpPr>
        <p:spPr bwMode="auto">
          <a:xfrm>
            <a:off x="419100" y="3487298"/>
            <a:ext cx="8305800" cy="2305759"/>
          </a:xfrm>
          <a:prstGeom prst="rect">
            <a:avLst/>
          </a:prstGeom>
          <a:solidFill>
            <a:schemeClr val="accent1">
              <a:lumMod val="20000"/>
              <a:lumOff val="80000"/>
            </a:schemeClr>
          </a:solidFill>
          <a:ln w="57150" cmpd="thinThick">
            <a:solidFill>
              <a:schemeClr val="tx1"/>
            </a:solidFill>
            <a:miter lim="800000"/>
            <a:headEnd/>
            <a:tailEnd/>
          </a:ln>
        </p:spPr>
        <p:txBody>
          <a:bodyPr lIns="90488" tIns="44450" rIns="90488" bIns="44450">
            <a:spAutoFit/>
          </a:bodyPr>
          <a:lstStyle/>
          <a:p>
            <a:pPr algn="ctr" eaLnBrk="1" hangingPunct="1"/>
            <a:r>
              <a:rPr lang="el-GR" sz="2400" b="1">
                <a:ea typeface="ＭＳ Ｐゴシック" charset="0"/>
                <a:cs typeface="ＭＳ Ｐゴシック" charset="0"/>
              </a:rPr>
              <a:t>Αυτός ο δείκτης μετρά πόσο αποτελεσματικά χρησιμοποιούνται τα περιουσιακά στοιχεία μιας εταιρείας για τη δημιουργία πωλήσεων. Αυτός ο δείκτης επεκτείνεται πέρα ​​από το κυκλοφορούν ενεργητικό ώστε να περιλαμβάνει και τα μη κυκλοφορούντα περιουσιακά στοιχεία.</a:t>
            </a:r>
            <a:endParaRPr lang="en-US" sz="2400" b="1">
              <a:ea typeface="ＭＳ Ｐゴシック" charset="0"/>
              <a:cs typeface="ＭＳ Ｐゴシック" charset="0"/>
            </a:endParaRPr>
          </a:p>
        </p:txBody>
      </p:sp>
      <p:sp>
        <p:nvSpPr>
          <p:cNvPr id="9" name="TextBox 8">
            <a:extLst>
              <a:ext uri="{FF2B5EF4-FFF2-40B4-BE49-F238E27FC236}">
                <a16:creationId xmlns:a16="http://schemas.microsoft.com/office/drawing/2014/main" id="{8E496326-A1C1-4DC9-9B3E-274192684F85}"/>
              </a:ext>
            </a:extLst>
          </p:cNvPr>
          <p:cNvSpPr txBox="1"/>
          <p:nvPr/>
        </p:nvSpPr>
        <p:spPr>
          <a:xfrm>
            <a:off x="8393084" y="152400"/>
            <a:ext cx="762000" cy="253916"/>
          </a:xfrm>
          <a:prstGeom prst="rect">
            <a:avLst/>
          </a:prstGeom>
          <a:noFill/>
        </p:spPr>
        <p:txBody>
          <a:bodyPr wrap="square" rtlCol="0">
            <a:spAutoFit/>
          </a:bodyPr>
          <a:lstStyle/>
          <a:p>
            <a:r>
              <a:rPr lang="en-US" sz="1050"/>
              <a:t>16-54</a:t>
            </a:r>
          </a:p>
        </p:txBody>
      </p:sp>
      <p:pic>
        <p:nvPicPr>
          <p:cNvPr id="11" name="Picture 3">
            <a:extLst>
              <a:ext uri="{FF2B5EF4-FFF2-40B4-BE49-F238E27FC236}">
                <a16:creationId xmlns:a16="http://schemas.microsoft.com/office/drawing/2014/main" id="{689BD56C-6EA2-4426-9F56-4BA87CD877B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B5656B44-75FE-4419-B1AE-A8326133BB31}"/>
              </a:ext>
            </a:extLst>
          </p:cNvPr>
          <p:cNvSpPr txBox="1">
            <a:spLocks noChangeArrowheads="1"/>
          </p:cNvSpPr>
          <p:nvPr/>
        </p:nvSpPr>
        <p:spPr>
          <a:xfrm>
            <a:off x="228600" y="342900"/>
            <a:ext cx="8686800" cy="501121"/>
          </a:xfrm>
          <a:prstGeom prst="rect">
            <a:avLst/>
          </a:prstGeom>
          <a:ln>
            <a:solidFill>
              <a:schemeClr val="accent2">
                <a:lumMod val="50000"/>
              </a:schemeClr>
            </a:solidFill>
          </a:ln>
        </p:spPr>
        <p:txBody>
          <a:bodyPr vert="horz" wrap="square" lIns="91440" tIns="45720" rIns="91440" bIns="45720" numCol="1" rtlCol="0" anchor="b" anchorCtr="0" compatLnSpc="1">
            <a:prstTxWarp prst="textNoShape">
              <a:avLst/>
            </a:prstTxWarp>
            <a:normAutofit fontScale="97500"/>
          </a:bodyPr>
          <a:lstStyle>
            <a:lvl1pPr algn="l" rtl="0" eaLnBrk="0" fontAlgn="base" hangingPunct="0">
              <a:lnSpc>
                <a:spcPct val="85000"/>
              </a:lnSpc>
              <a:spcBef>
                <a:spcPct val="0"/>
              </a:spcBef>
              <a:spcAft>
                <a:spcPct val="0"/>
              </a:spcAft>
              <a:defRPr sz="4000" kern="1200" spc="-50">
                <a:solidFill>
                  <a:srgbClr val="00000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r>
              <a:rPr lang="el-GR" sz="3200" dirty="0">
                <a:latin typeface="Calibri Light" charset="0"/>
                <a:ea typeface="ＭＳ Ｐゴシック" charset="0"/>
                <a:cs typeface="ＭＳ Ｐゴシック" charset="0"/>
              </a:rPr>
              <a:t>Κυκλοφοριακή Ταχύτητα Ενεργητικού – Μέρος 1</a:t>
            </a:r>
            <a:endParaRPr lang="en-US" sz="3200" dirty="0">
              <a:latin typeface="Calibri Light" charset="0"/>
              <a:ea typeface="ＭＳ Ｐゴシック" charset="0"/>
              <a:cs typeface="ＭＳ Ｐゴシック" charset="0"/>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0" name="Group 3"/>
          <p:cNvGrpSpPr>
            <a:grpSpLocks/>
          </p:cNvGrpSpPr>
          <p:nvPr/>
        </p:nvGrpSpPr>
        <p:grpSpPr bwMode="auto">
          <a:xfrm>
            <a:off x="451643" y="1143756"/>
            <a:ext cx="8463757" cy="1196975"/>
            <a:chOff x="1101" y="869"/>
            <a:chExt cx="3613" cy="754"/>
          </a:xfrm>
        </p:grpSpPr>
        <p:sp>
          <p:nvSpPr>
            <p:cNvPr id="124938" name="Rectangle 4"/>
            <p:cNvSpPr>
              <a:spLocks noChangeArrowheads="1"/>
            </p:cNvSpPr>
            <p:nvPr/>
          </p:nvSpPr>
          <p:spPr bwMode="auto">
            <a:xfrm>
              <a:off x="1101" y="869"/>
              <a:ext cx="1206"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sz="2400" b="1" dirty="0">
                  <a:latin typeface="Arial" panose="020B0604020202020204" pitchFamily="34" charset="0"/>
                  <a:ea typeface="ＭＳ Ｐゴシック" charset="0"/>
                  <a:cs typeface="Arial" panose="020B0604020202020204" pitchFamily="34" charset="0"/>
                </a:rPr>
                <a:t>Κυκλοφοριακή Ταχύτητα Ενεργητικού</a:t>
              </a:r>
              <a:endParaRPr lang="en-US" sz="2400" b="1" dirty="0">
                <a:latin typeface="Arial" panose="020B0604020202020204" pitchFamily="34" charset="0"/>
                <a:cs typeface="Arial" panose="020B0604020202020204" pitchFamily="34" charset="0"/>
              </a:endParaRPr>
            </a:p>
          </p:txBody>
        </p:sp>
        <p:sp>
          <p:nvSpPr>
            <p:cNvPr id="124939" name="Rectangle 5"/>
            <p:cNvSpPr>
              <a:spLocks noChangeArrowheads="1"/>
            </p:cNvSpPr>
            <p:nvPr/>
          </p:nvSpPr>
          <p:spPr bwMode="auto">
            <a:xfrm>
              <a:off x="2316" y="1105"/>
              <a:ext cx="24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a:t>=</a:t>
              </a:r>
            </a:p>
          </p:txBody>
        </p:sp>
        <p:sp>
          <p:nvSpPr>
            <p:cNvPr id="124940" name="Rectangle 6"/>
            <p:cNvSpPr>
              <a:spLocks noChangeArrowheads="1"/>
            </p:cNvSpPr>
            <p:nvPr/>
          </p:nvSpPr>
          <p:spPr bwMode="auto">
            <a:xfrm>
              <a:off x="2655" y="990"/>
              <a:ext cx="2059"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dirty="0"/>
                <a:t>Sales</a:t>
              </a:r>
            </a:p>
            <a:p>
              <a:pPr algn="ctr" eaLnBrk="1" hangingPunct="1"/>
              <a:r>
                <a:rPr lang="en-US" sz="2400" b="1" dirty="0"/>
                <a:t>Average Total Assets</a:t>
              </a:r>
            </a:p>
          </p:txBody>
        </p:sp>
      </p:grpSp>
      <p:sp>
        <p:nvSpPr>
          <p:cNvPr id="124931" name="Rectangle 11"/>
          <p:cNvSpPr>
            <a:spLocks noChangeArrowheads="1"/>
          </p:cNvSpPr>
          <p:nvPr/>
        </p:nvSpPr>
        <p:spPr bwMode="auto">
          <a:xfrm>
            <a:off x="3278188" y="2570163"/>
            <a:ext cx="3960813"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dirty="0"/>
              <a:t>            $494,000           </a:t>
            </a:r>
          </a:p>
          <a:p>
            <a:pPr algn="ctr" eaLnBrk="1" hangingPunct="1"/>
            <a:r>
              <a:rPr lang="en-US" sz="2400" b="1" dirty="0"/>
              <a:t>($300,000 + $346,390) ÷ 2</a:t>
            </a:r>
          </a:p>
        </p:txBody>
      </p:sp>
      <p:sp>
        <p:nvSpPr>
          <p:cNvPr id="124932" name="Line 14"/>
          <p:cNvSpPr>
            <a:spLocks noChangeShapeType="1"/>
          </p:cNvSpPr>
          <p:nvPr/>
        </p:nvSpPr>
        <p:spPr bwMode="auto">
          <a:xfrm>
            <a:off x="3278187" y="2971800"/>
            <a:ext cx="4113213"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33" name="Rectangle 10"/>
          <p:cNvSpPr>
            <a:spLocks noChangeArrowheads="1"/>
          </p:cNvSpPr>
          <p:nvPr/>
        </p:nvSpPr>
        <p:spPr bwMode="auto">
          <a:xfrm>
            <a:off x="7478713" y="2752725"/>
            <a:ext cx="1131887"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dirty="0"/>
              <a:t>=  1.53</a:t>
            </a:r>
          </a:p>
        </p:txBody>
      </p:sp>
      <p:sp>
        <p:nvSpPr>
          <p:cNvPr id="124934" name="Rectangle 12"/>
          <p:cNvSpPr>
            <a:spLocks noChangeArrowheads="1"/>
          </p:cNvSpPr>
          <p:nvPr/>
        </p:nvSpPr>
        <p:spPr bwMode="auto">
          <a:xfrm>
            <a:off x="457199" y="2514600"/>
            <a:ext cx="2439987" cy="119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l-GR" sz="2400" b="1" dirty="0">
                <a:latin typeface="Arial" panose="020B0604020202020204" pitchFamily="34" charset="0"/>
                <a:ea typeface="ＭＳ Ｐゴシック" charset="0"/>
                <a:cs typeface="Arial" panose="020B0604020202020204" pitchFamily="34" charset="0"/>
              </a:rPr>
              <a:t>Κυκλοφοριακή Ταχύτητα Ενεργητικού</a:t>
            </a:r>
            <a:endParaRPr lang="en-US" sz="2400" b="1" dirty="0">
              <a:latin typeface="Arial" panose="020B0604020202020204" pitchFamily="34" charset="0"/>
              <a:cs typeface="Arial" panose="020B0604020202020204" pitchFamily="34" charset="0"/>
            </a:endParaRPr>
          </a:p>
        </p:txBody>
      </p:sp>
      <p:sp>
        <p:nvSpPr>
          <p:cNvPr id="124935" name="Rectangle 13"/>
          <p:cNvSpPr>
            <a:spLocks noChangeArrowheads="1"/>
          </p:cNvSpPr>
          <p:nvPr/>
        </p:nvSpPr>
        <p:spPr bwMode="auto">
          <a:xfrm>
            <a:off x="2809875" y="2752725"/>
            <a:ext cx="3905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sp>
        <p:nvSpPr>
          <p:cNvPr id="124936" name="Line 14"/>
          <p:cNvSpPr>
            <a:spLocks noChangeShapeType="1"/>
          </p:cNvSpPr>
          <p:nvPr/>
        </p:nvSpPr>
        <p:spPr bwMode="auto">
          <a:xfrm>
            <a:off x="4419600" y="1752600"/>
            <a:ext cx="3973484"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0" name="Rectangle 8"/>
          <p:cNvSpPr>
            <a:spLocks noChangeArrowheads="1"/>
          </p:cNvSpPr>
          <p:nvPr/>
        </p:nvSpPr>
        <p:spPr bwMode="auto">
          <a:xfrm>
            <a:off x="304800" y="4038600"/>
            <a:ext cx="8518525" cy="2305759"/>
          </a:xfrm>
          <a:prstGeom prst="rect">
            <a:avLst/>
          </a:prstGeom>
          <a:solidFill>
            <a:schemeClr val="accent1">
              <a:lumMod val="20000"/>
              <a:lumOff val="80000"/>
            </a:schemeClr>
          </a:solidFill>
          <a:ln w="57150" cmpd="thinThick">
            <a:solidFill>
              <a:schemeClr val="tx1"/>
            </a:solidFill>
            <a:miter lim="800000"/>
            <a:headEnd/>
            <a:tailEnd/>
          </a:ln>
        </p:spPr>
        <p:txBody>
          <a:bodyPr wrap="square" lIns="90488" tIns="44450" rIns="90488" bIns="44450">
            <a:spAutoFit/>
          </a:bodyPr>
          <a:lstStyle/>
          <a:p>
            <a:pPr algn="ctr" eaLnBrk="1" hangingPunct="1"/>
            <a:r>
              <a:rPr lang="el-GR" sz="2400" b="1">
                <a:ea typeface="ＭＳ Ｐゴシック" charset="0"/>
                <a:cs typeface="ＭＳ Ｐゴシック" charset="0"/>
              </a:rPr>
              <a:t>Αυτός ο δείκτης μετρά πόσο αποτελεσματικά χρησιμοποιούνται τα περιουσιακά στοιχεία μιας εταιρείας για τη δημιουργία πωλήσεων. Αυτός ο δείκτης επεκτείνεται πέρα ​​από το κυκλοφορούν ενεργητικό ώστε να περιλαμβάνει και τα μη κυκλοφορούντα περιουσιακά στοιχεία.</a:t>
            </a:r>
            <a:endParaRPr lang="en-US" sz="2400" b="1">
              <a:ea typeface="ＭＳ Ｐゴシック" charset="0"/>
              <a:cs typeface="ＭＳ Ｐゴシック" charset="0"/>
            </a:endParaRPr>
          </a:p>
        </p:txBody>
      </p:sp>
      <p:sp>
        <p:nvSpPr>
          <p:cNvPr id="14" name="TextBox 13">
            <a:extLst>
              <a:ext uri="{FF2B5EF4-FFF2-40B4-BE49-F238E27FC236}">
                <a16:creationId xmlns:a16="http://schemas.microsoft.com/office/drawing/2014/main" id="{56A382A4-3E8A-49BC-925B-331A04DB71AF}"/>
              </a:ext>
            </a:extLst>
          </p:cNvPr>
          <p:cNvSpPr txBox="1"/>
          <p:nvPr/>
        </p:nvSpPr>
        <p:spPr>
          <a:xfrm>
            <a:off x="8393084" y="152400"/>
            <a:ext cx="762000" cy="253916"/>
          </a:xfrm>
          <a:prstGeom prst="rect">
            <a:avLst/>
          </a:prstGeom>
          <a:noFill/>
        </p:spPr>
        <p:txBody>
          <a:bodyPr wrap="square" rtlCol="0">
            <a:spAutoFit/>
          </a:bodyPr>
          <a:lstStyle/>
          <a:p>
            <a:r>
              <a:rPr lang="en-US" sz="1050"/>
              <a:t>16-55</a:t>
            </a:r>
          </a:p>
        </p:txBody>
      </p:sp>
      <p:pic>
        <p:nvPicPr>
          <p:cNvPr id="15" name="Picture 3">
            <a:extLst>
              <a:ext uri="{FF2B5EF4-FFF2-40B4-BE49-F238E27FC236}">
                <a16:creationId xmlns:a16="http://schemas.microsoft.com/office/drawing/2014/main" id="{25574040-39AB-45B4-B478-28CC2450784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3C412712-1A88-D702-9F00-461607199DA2}"/>
              </a:ext>
            </a:extLst>
          </p:cNvPr>
          <p:cNvSpPr txBox="1">
            <a:spLocks noChangeArrowheads="1"/>
          </p:cNvSpPr>
          <p:nvPr/>
        </p:nvSpPr>
        <p:spPr>
          <a:xfrm>
            <a:off x="228600" y="342900"/>
            <a:ext cx="8686800" cy="501121"/>
          </a:xfrm>
          <a:prstGeom prst="rect">
            <a:avLst/>
          </a:prstGeom>
          <a:ln>
            <a:solidFill>
              <a:schemeClr val="accent2">
                <a:lumMod val="50000"/>
              </a:schemeClr>
            </a:solidFill>
          </a:ln>
        </p:spPr>
        <p:txBody>
          <a:bodyPr vert="horz" wrap="square" lIns="91440" tIns="45720" rIns="91440" bIns="45720" numCol="1" rtlCol="0" anchor="b" anchorCtr="0" compatLnSpc="1">
            <a:prstTxWarp prst="textNoShape">
              <a:avLst/>
            </a:prstTxWarp>
            <a:normAutofit fontScale="97500"/>
          </a:bodyPr>
          <a:lstStyle>
            <a:lvl1pPr algn="l" rtl="0" eaLnBrk="0" fontAlgn="base" hangingPunct="0">
              <a:lnSpc>
                <a:spcPct val="85000"/>
              </a:lnSpc>
              <a:spcBef>
                <a:spcPct val="0"/>
              </a:spcBef>
              <a:spcAft>
                <a:spcPct val="0"/>
              </a:spcAft>
              <a:defRPr sz="4000" kern="1200" spc="-50">
                <a:solidFill>
                  <a:srgbClr val="00000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r>
              <a:rPr lang="el-GR" sz="3200" dirty="0">
                <a:latin typeface="Calibri Light" charset="0"/>
                <a:ea typeface="ＭＳ Ｐゴシック" charset="0"/>
                <a:cs typeface="ＭＳ Ｐゴシック" charset="0"/>
              </a:rPr>
              <a:t>Κυκλοφοριακή Ταχύτητα Ενεργητικού – Μέρος 2</a:t>
            </a:r>
            <a:endParaRPr lang="en-US" sz="3200" dirty="0">
              <a:latin typeface="Calibri Light" charset="0"/>
              <a:ea typeface="ＭＳ Ｐゴシック" charset="0"/>
              <a:cs typeface="ＭＳ Ｐゴシック" charset="0"/>
            </a:endParaRPr>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1905000" y="2462213"/>
            <a:ext cx="5334000" cy="2708434"/>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eaLnBrk="1" hangingPunct="1">
              <a:spcBef>
                <a:spcPct val="50000"/>
              </a:spcBef>
              <a:defRPr/>
            </a:pPr>
            <a:r>
              <a:rPr lang="el-GR" sz="3400" b="1">
                <a:solidFill>
                  <a:schemeClr val="accent6">
                    <a:lumMod val="75000"/>
                  </a:schemeClr>
                </a:solidFill>
                <a:latin typeface="+mj-lt"/>
                <a:ea typeface="ＭＳ Ｐゴシック" pitchFamily="34" charset="-128"/>
                <a:cs typeface="+mn-cs"/>
              </a:rPr>
              <a:t>Υπολογισμός και ερμηνεία χρηματοοικονομικών δεικτών που χρησιμοποιούν οι διαχειριστές για σκοπούς διαχείρισης χρέους.</a:t>
            </a:r>
            <a:endParaRPr lang="en-US" sz="3400" b="1">
              <a:solidFill>
                <a:schemeClr val="accent6">
                  <a:lumMod val="75000"/>
                </a:schemeClr>
              </a:solidFill>
              <a:latin typeface="+mj-lt"/>
              <a:ea typeface="ＭＳ Ｐゴシック" pitchFamily="34" charset="-128"/>
              <a:cs typeface="+mn-cs"/>
            </a:endParaRPr>
          </a:p>
        </p:txBody>
      </p:sp>
      <p:sp>
        <p:nvSpPr>
          <p:cNvPr id="4" name="TextBox 3">
            <a:extLst>
              <a:ext uri="{FF2B5EF4-FFF2-40B4-BE49-F238E27FC236}">
                <a16:creationId xmlns:a16="http://schemas.microsoft.com/office/drawing/2014/main" id="{0C96C1BC-6A56-4A58-9827-1BE819D308FE}"/>
              </a:ext>
            </a:extLst>
          </p:cNvPr>
          <p:cNvSpPr txBox="1"/>
          <p:nvPr/>
        </p:nvSpPr>
        <p:spPr>
          <a:xfrm>
            <a:off x="8393084" y="152400"/>
            <a:ext cx="762000" cy="253916"/>
          </a:xfrm>
          <a:prstGeom prst="rect">
            <a:avLst/>
          </a:prstGeom>
          <a:noFill/>
        </p:spPr>
        <p:txBody>
          <a:bodyPr wrap="square" rtlCol="0">
            <a:spAutoFit/>
          </a:bodyPr>
          <a:lstStyle/>
          <a:p>
            <a:r>
              <a:rPr lang="en-US" sz="1050"/>
              <a:t>16-56</a:t>
            </a:r>
          </a:p>
        </p:txBody>
      </p:sp>
      <p:pic>
        <p:nvPicPr>
          <p:cNvPr id="5" name="Picture 3">
            <a:extLst>
              <a:ext uri="{FF2B5EF4-FFF2-40B4-BE49-F238E27FC236}">
                <a16:creationId xmlns:a16="http://schemas.microsoft.com/office/drawing/2014/main" id="{0F6200F3-DD87-4771-8744-AC7C8A58DDF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026">
            <a:extLst>
              <a:ext uri="{FF2B5EF4-FFF2-40B4-BE49-F238E27FC236}">
                <a16:creationId xmlns:a16="http://schemas.microsoft.com/office/drawing/2014/main" id="{065EEB51-EE62-A6A1-E938-FE911BCA19A2}"/>
              </a:ext>
            </a:extLst>
          </p:cNvPr>
          <p:cNvSpPr>
            <a:spLocks noGrp="1" noChangeArrowheads="1"/>
          </p:cNvSpPr>
          <p:nvPr>
            <p:ph type="title"/>
          </p:nvPr>
        </p:nvSpPr>
        <p:spPr>
          <a:xfrm>
            <a:off x="457200" y="381000"/>
            <a:ext cx="8229600" cy="685800"/>
          </a:xfrm>
          <a:ln w="19050">
            <a:solidFill>
              <a:schemeClr val="tx2"/>
            </a:solidFill>
          </a:ln>
        </p:spPr>
        <p:txBody>
          <a:bodyPr lIns="90488" tIns="44450" rIns="90488" bIns="44450"/>
          <a:lstStyle/>
          <a:p>
            <a:pPr algn="ctr">
              <a:defRPr/>
            </a:pPr>
            <a:r>
              <a:rPr lang="el-GR" altLang="en-US" sz="3600" b="1">
                <a:cs typeface="Arial" charset="0"/>
              </a:rPr>
              <a:t>4</a:t>
            </a:r>
            <a:r>
              <a:rPr lang="el-GR" altLang="en-US" sz="3600" b="1" baseline="30000">
                <a:cs typeface="Arial" charset="0"/>
              </a:rPr>
              <a:t>ο</a:t>
            </a:r>
            <a:r>
              <a:rPr lang="el-GR" altLang="en-US" sz="3600" b="1">
                <a:cs typeface="Arial" charset="0"/>
              </a:rPr>
              <a:t> Μαθησιακό Αντικείμενο</a:t>
            </a:r>
            <a:endParaRPr lang="en-US" altLang="en-US" sz="3600" b="1">
              <a:cs typeface="Arial" charset="0"/>
            </a:endParaRPr>
          </a:p>
        </p:txBody>
      </p:sp>
    </p:spTree>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Object 2"/>
          <p:cNvGraphicFramePr>
            <a:graphicFrameLocks/>
          </p:cNvGraphicFramePr>
          <p:nvPr/>
        </p:nvGraphicFramePr>
        <p:xfrm>
          <a:off x="3611563" y="2755900"/>
          <a:ext cx="5249862" cy="3308350"/>
        </p:xfrm>
        <a:graphic>
          <a:graphicData uri="http://schemas.openxmlformats.org/presentationml/2006/ole">
            <mc:AlternateContent xmlns:mc="http://schemas.openxmlformats.org/markup-compatibility/2006">
              <mc:Choice xmlns:v="urn:schemas-microsoft-com:vml" Requires="v">
                <p:oleObj name="Worksheet" r:id="rId3" imgW="2717800" imgH="1816100" progId="Excel.Sheet.8">
                  <p:embed/>
                </p:oleObj>
              </mc:Choice>
              <mc:Fallback>
                <p:oleObj name="Worksheet" r:id="rId3" imgW="2717800" imgH="1816100" progId="Excel.Sheet.8">
                  <p:embed/>
                  <p:pic>
                    <p:nvPicPr>
                      <p:cNvPr id="129026"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563" y="2755900"/>
                        <a:ext cx="5249862" cy="330835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9027" name="Line 5"/>
          <p:cNvSpPr>
            <a:spLocks noChangeShapeType="1"/>
          </p:cNvSpPr>
          <p:nvPr/>
        </p:nvSpPr>
        <p:spPr bwMode="auto">
          <a:xfrm flipV="1">
            <a:off x="2590800" y="3733800"/>
            <a:ext cx="914400" cy="355600"/>
          </a:xfrm>
          <a:prstGeom prst="line">
            <a:avLst/>
          </a:prstGeom>
          <a:noFill/>
          <a:ln w="508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9028" name="Rectangle 6"/>
          <p:cNvSpPr>
            <a:spLocks noChangeArrowheads="1"/>
          </p:cNvSpPr>
          <p:nvPr/>
        </p:nvSpPr>
        <p:spPr bwMode="auto">
          <a:xfrm>
            <a:off x="228600" y="2320372"/>
            <a:ext cx="2311400" cy="2398092"/>
          </a:xfrm>
          <a:prstGeom prst="rect">
            <a:avLst/>
          </a:prstGeom>
          <a:solidFill>
            <a:srgbClr val="CCECFF"/>
          </a:solidFill>
          <a:ln w="57150" cmpd="thinThick">
            <a:solidFill>
              <a:schemeClr val="tx2"/>
            </a:solidFill>
            <a:miter lim="800000"/>
            <a:headEnd/>
            <a:tailEnd/>
          </a:ln>
        </p:spPr>
        <p:txBody>
          <a:bodyPr wrap="square" lIns="90488" tIns="44450" rIns="90488" bIns="44450">
            <a:spAutoFit/>
          </a:bodyPr>
          <a:lstStyle/>
          <a:p>
            <a:pPr algn="ctr" eaLnBrk="1" hangingPunct="1">
              <a:spcBef>
                <a:spcPct val="50000"/>
              </a:spcBef>
            </a:pPr>
            <a:r>
              <a:rPr lang="el-GR" sz="2500" b="1" dirty="0">
                <a:solidFill>
                  <a:schemeClr val="tx2"/>
                </a:solidFill>
              </a:rPr>
              <a:t>Αυτό αναφέρεται επίσης ως καθαρό λειτουργικό κέρδος.</a:t>
            </a:r>
            <a:endParaRPr lang="en-US" sz="2500" b="1" dirty="0">
              <a:solidFill>
                <a:schemeClr val="tx2"/>
              </a:solidFill>
            </a:endParaRPr>
          </a:p>
        </p:txBody>
      </p:sp>
      <p:sp>
        <p:nvSpPr>
          <p:cNvPr id="10" name="TextBox 9"/>
          <p:cNvSpPr txBox="1"/>
          <p:nvPr/>
        </p:nvSpPr>
        <p:spPr>
          <a:xfrm>
            <a:off x="228599" y="1066800"/>
            <a:ext cx="8686800" cy="1015663"/>
          </a:xfrm>
          <a:prstGeom prst="rect">
            <a:avLst/>
          </a:prstGeom>
          <a:noFill/>
          <a:ln>
            <a:solidFill>
              <a:schemeClr val="tx1"/>
            </a:solidFill>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2000" dirty="0">
                <a:solidFill>
                  <a:srgbClr val="2C3943"/>
                </a:solidFill>
                <a:ea typeface="ＭＳ Ｐゴシック" charset="0"/>
                <a:cs typeface="ＭＳ Ｐゴシック" charset="0"/>
              </a:rPr>
              <a:t>Οι διευθυντές υπολογίζουν μια ποικιλία δεικτών για σκοπούς διαχείρισης χρέους. Οι πληροφορίες που εμφανίζονται για την </a:t>
            </a:r>
            <a:r>
              <a:rPr lang="en-US" sz="2000" dirty="0">
                <a:solidFill>
                  <a:srgbClr val="2C3943"/>
                </a:solidFill>
                <a:ea typeface="ＭＳ Ｐゴシック" charset="0"/>
                <a:cs typeface="ＭＳ Ｐゴシック" charset="0"/>
              </a:rPr>
              <a:t>Norton Corporation </a:t>
            </a:r>
            <a:r>
              <a:rPr lang="el-GR" sz="2000" dirty="0">
                <a:solidFill>
                  <a:srgbClr val="2C3943"/>
                </a:solidFill>
                <a:ea typeface="ＭＳ Ｐゴシック" charset="0"/>
                <a:cs typeface="ＭＳ Ｐゴシック" charset="0"/>
              </a:rPr>
              <a:t>θα χρησιμοποιηθούν για τον υπολογισμό των δεικτών διαχείρισης χρέους της.</a:t>
            </a:r>
            <a:endParaRPr lang="en-US" sz="2000" dirty="0">
              <a:solidFill>
                <a:srgbClr val="2C3943"/>
              </a:solidFill>
              <a:ea typeface="ＭＳ Ｐゴシック" charset="0"/>
              <a:cs typeface="ＭＳ Ｐゴシック" charset="0"/>
            </a:endParaRPr>
          </a:p>
        </p:txBody>
      </p:sp>
      <p:sp>
        <p:nvSpPr>
          <p:cNvPr id="8" name="TextBox 7">
            <a:extLst>
              <a:ext uri="{FF2B5EF4-FFF2-40B4-BE49-F238E27FC236}">
                <a16:creationId xmlns:a16="http://schemas.microsoft.com/office/drawing/2014/main" id="{B5C9A778-E945-48E6-BDF1-B7EA9F3FB59F}"/>
              </a:ext>
            </a:extLst>
          </p:cNvPr>
          <p:cNvSpPr txBox="1"/>
          <p:nvPr/>
        </p:nvSpPr>
        <p:spPr>
          <a:xfrm>
            <a:off x="8393084" y="152400"/>
            <a:ext cx="762000" cy="253916"/>
          </a:xfrm>
          <a:prstGeom prst="rect">
            <a:avLst/>
          </a:prstGeom>
          <a:noFill/>
        </p:spPr>
        <p:txBody>
          <a:bodyPr wrap="square" rtlCol="0">
            <a:spAutoFit/>
          </a:bodyPr>
          <a:lstStyle/>
          <a:p>
            <a:r>
              <a:rPr lang="en-US" sz="1050"/>
              <a:t>16-57</a:t>
            </a:r>
          </a:p>
        </p:txBody>
      </p:sp>
      <p:pic>
        <p:nvPicPr>
          <p:cNvPr id="9" name="Picture 3">
            <a:extLst>
              <a:ext uri="{FF2B5EF4-FFF2-40B4-BE49-F238E27FC236}">
                <a16:creationId xmlns:a16="http://schemas.microsoft.com/office/drawing/2014/main" id="{E6D6D40E-AFDB-4608-A40F-F986CAFE1C0A}"/>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026">
            <a:extLst>
              <a:ext uri="{FF2B5EF4-FFF2-40B4-BE49-F238E27FC236}">
                <a16:creationId xmlns:a16="http://schemas.microsoft.com/office/drawing/2014/main" id="{BB14BF65-1D48-09CD-03A0-92294017CFB9}"/>
              </a:ext>
            </a:extLst>
          </p:cNvPr>
          <p:cNvSpPr txBox="1">
            <a:spLocks noChangeArrowheads="1"/>
          </p:cNvSpPr>
          <p:nvPr/>
        </p:nvSpPr>
        <p:spPr>
          <a:xfrm>
            <a:off x="228600" y="375741"/>
            <a:ext cx="8686800" cy="501121"/>
          </a:xfrm>
          <a:prstGeom prst="rect">
            <a:avLst/>
          </a:prstGeom>
          <a:ln w="15875">
            <a:solidFill>
              <a:schemeClr val="tx1"/>
            </a:solidFill>
          </a:ln>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85000"/>
              </a:lnSpc>
              <a:spcBef>
                <a:spcPct val="0"/>
              </a:spcBef>
              <a:spcAft>
                <a:spcPct val="0"/>
              </a:spcAft>
              <a:defRPr sz="4000" kern="1200" spc="-50">
                <a:solidFill>
                  <a:srgbClr val="00000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r>
              <a:rPr lang="el-GR" sz="2800" dirty="0">
                <a:latin typeface="Calibri Light" charset="0"/>
                <a:ea typeface="ＭＳ Ｐゴシック" charset="0"/>
                <a:cs typeface="ＭＳ Ｐゴシック" charset="0"/>
              </a:rPr>
              <a:t>Ανάλυση Δεικτών – Διαχείριση Χρέους</a:t>
            </a:r>
            <a:endParaRPr lang="en-US" sz="2800" dirty="0">
              <a:latin typeface="Calibri Light" charset="0"/>
              <a:ea typeface="ＭＳ Ｐゴシック" charset="0"/>
              <a:cs typeface="ＭＳ Ｐゴシック" charset="0"/>
            </a:endParaRPr>
          </a:p>
        </p:txBody>
      </p:sp>
      <p:sp>
        <p:nvSpPr>
          <p:cNvPr id="5" name="TextBox 4">
            <a:extLst>
              <a:ext uri="{FF2B5EF4-FFF2-40B4-BE49-F238E27FC236}">
                <a16:creationId xmlns:a16="http://schemas.microsoft.com/office/drawing/2014/main" id="{BDB51C2A-2E12-32A3-9579-8C500980C2CC}"/>
              </a:ext>
            </a:extLst>
          </p:cNvPr>
          <p:cNvSpPr txBox="1">
            <a:spLocks noChangeArrowheads="1"/>
          </p:cNvSpPr>
          <p:nvPr/>
        </p:nvSpPr>
        <p:spPr bwMode="auto">
          <a:xfrm>
            <a:off x="76201" y="4926126"/>
            <a:ext cx="3206750" cy="116955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1400" b="1" dirty="0"/>
              <a:t>Σημείωση: Μπορείτε επίσης να χρησιμοποιήσετε πληροφορίες που παρέχονται σε προηγούμενη διαφάνεια για αυτούς τους υπολογισμούς.</a:t>
            </a:r>
            <a:endParaRPr lang="en-US" sz="1400" b="1" dirty="0"/>
          </a:p>
        </p:txBody>
      </p:sp>
    </p:spTree>
  </p:cSld>
  <p:clrMapOvr>
    <a:masterClrMapping/>
  </p:clrMapOvr>
  <p:transition>
    <p:check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228600" y="406316"/>
            <a:ext cx="8763000" cy="509905"/>
          </a:xfrm>
          <a:ln>
            <a:solidFill>
              <a:schemeClr val="tx1"/>
            </a:solidFill>
          </a:ln>
        </p:spPr>
        <p:txBody>
          <a:bodyPr>
            <a:normAutofit/>
          </a:bodyPr>
          <a:lstStyle/>
          <a:p>
            <a:pPr algn="ctr">
              <a:defRPr/>
            </a:pPr>
            <a:r>
              <a:rPr lang="el-GR" sz="3200" b="1" dirty="0"/>
              <a:t>Δείκτης Κάλυψης Τόκων</a:t>
            </a:r>
            <a:endParaRPr lang="en-US" altLang="en-US" sz="3200" dirty="0">
              <a:ea typeface="ＭＳ Ｐゴシック" charset="0"/>
              <a:cs typeface="ＭＳ Ｐゴシック" charset="-128"/>
            </a:endParaRPr>
          </a:p>
        </p:txBody>
      </p:sp>
      <p:sp>
        <p:nvSpPr>
          <p:cNvPr id="131074" name="Rectangle 4"/>
          <p:cNvSpPr>
            <a:spLocks noChangeArrowheads="1"/>
          </p:cNvSpPr>
          <p:nvPr/>
        </p:nvSpPr>
        <p:spPr bwMode="auto">
          <a:xfrm>
            <a:off x="228600" y="4343400"/>
            <a:ext cx="8763000" cy="1567096"/>
          </a:xfrm>
          <a:prstGeom prst="rect">
            <a:avLst/>
          </a:prstGeom>
          <a:solidFill>
            <a:srgbClr val="CCECFF"/>
          </a:solidFill>
          <a:ln w="57150" cmpd="thinThick">
            <a:solidFill>
              <a:srgbClr val="00279F"/>
            </a:solidFill>
            <a:miter lim="800000"/>
            <a:headEnd/>
            <a:tailEnd/>
          </a:ln>
        </p:spPr>
        <p:txBody>
          <a:bodyPr wrap="square" lIns="90488" tIns="44450" rIns="90488" bIns="44450">
            <a:spAutoFit/>
          </a:bodyPr>
          <a:lstStyle/>
          <a:p>
            <a:pPr algn="ctr" eaLnBrk="1" hangingPunct="1"/>
            <a:r>
              <a:rPr lang="el-GR" sz="2400" b="1">
                <a:solidFill>
                  <a:srgbClr val="00279F"/>
                </a:solidFill>
              </a:rPr>
              <a:t>Αυτό είναι το πιο συνηθισμένο μέτρο της ικανότητας μιας εταιρείας να παρέχει προστασία στους μακροπρόθεσμους πιστωτές της. Ένας δείκτης μικρότερος από 1,0 είναι ανεπαρκής.</a:t>
            </a:r>
            <a:endParaRPr lang="en-US" sz="2400" b="1">
              <a:solidFill>
                <a:srgbClr val="00279F"/>
              </a:solidFill>
            </a:endParaRPr>
          </a:p>
        </p:txBody>
      </p:sp>
      <p:sp>
        <p:nvSpPr>
          <p:cNvPr id="131075" name="Rectangle 5"/>
          <p:cNvSpPr>
            <a:spLocks noChangeArrowheads="1"/>
          </p:cNvSpPr>
          <p:nvPr/>
        </p:nvSpPr>
        <p:spPr bwMode="auto">
          <a:xfrm>
            <a:off x="1102190" y="1326361"/>
            <a:ext cx="1550988" cy="119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l-GR" sz="2400" b="1" dirty="0"/>
              <a:t>Δείκτης Κάλυψης Τόκων</a:t>
            </a:r>
            <a:endParaRPr lang="en-US" sz="2400" b="1" dirty="0"/>
          </a:p>
        </p:txBody>
      </p:sp>
      <p:sp>
        <p:nvSpPr>
          <p:cNvPr id="131076" name="Rectangle 6"/>
          <p:cNvSpPr>
            <a:spLocks noChangeArrowheads="1"/>
          </p:cNvSpPr>
          <p:nvPr/>
        </p:nvSpPr>
        <p:spPr bwMode="auto">
          <a:xfrm>
            <a:off x="3510124" y="1447800"/>
            <a:ext cx="4274826"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sz="2300" b="1" dirty="0"/>
              <a:t>Κ</a:t>
            </a:r>
            <a:r>
              <a:rPr lang="en-US" sz="2300" b="1" dirty="0"/>
              <a:t>έ</a:t>
            </a:r>
            <a:r>
              <a:rPr lang="el-GR" sz="2300" b="1" dirty="0" err="1"/>
              <a:t>ρδη</a:t>
            </a:r>
            <a:r>
              <a:rPr lang="el-GR" sz="2300" b="1" dirty="0"/>
              <a:t> προ φόρων και τόκων</a:t>
            </a:r>
            <a:endParaRPr lang="en-US" sz="2300" b="1" dirty="0"/>
          </a:p>
        </p:txBody>
      </p:sp>
      <p:sp>
        <p:nvSpPr>
          <p:cNvPr id="131077" name="Rectangle 7"/>
          <p:cNvSpPr>
            <a:spLocks noChangeArrowheads="1"/>
          </p:cNvSpPr>
          <p:nvPr/>
        </p:nvSpPr>
        <p:spPr bwMode="auto">
          <a:xfrm>
            <a:off x="2689225" y="1676400"/>
            <a:ext cx="3587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dirty="0"/>
              <a:t>=</a:t>
            </a:r>
          </a:p>
        </p:txBody>
      </p:sp>
      <p:sp>
        <p:nvSpPr>
          <p:cNvPr id="131078" name="Line 8"/>
          <p:cNvSpPr>
            <a:spLocks noChangeShapeType="1"/>
          </p:cNvSpPr>
          <p:nvPr/>
        </p:nvSpPr>
        <p:spPr bwMode="auto">
          <a:xfrm>
            <a:off x="3276600" y="1981200"/>
            <a:ext cx="46482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1079" name="Group 9"/>
          <p:cNvGrpSpPr>
            <a:grpSpLocks/>
          </p:cNvGrpSpPr>
          <p:nvPr/>
        </p:nvGrpSpPr>
        <p:grpSpPr bwMode="auto">
          <a:xfrm>
            <a:off x="1066800" y="2917824"/>
            <a:ext cx="5795963" cy="1196975"/>
            <a:chOff x="861" y="1880"/>
            <a:chExt cx="3651" cy="754"/>
          </a:xfrm>
        </p:grpSpPr>
        <p:sp>
          <p:nvSpPr>
            <p:cNvPr id="131080" name="Rectangle 10"/>
            <p:cNvSpPr>
              <a:spLocks noChangeArrowheads="1"/>
            </p:cNvSpPr>
            <p:nvPr/>
          </p:nvSpPr>
          <p:spPr bwMode="auto">
            <a:xfrm>
              <a:off x="861" y="1880"/>
              <a:ext cx="1062"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l-GR" sz="2400" b="1" dirty="0"/>
                <a:t>Δείκτης Κάλυψης Τόκων</a:t>
              </a:r>
              <a:endParaRPr lang="en-US" sz="2400" b="1" dirty="0"/>
            </a:p>
          </p:txBody>
        </p:sp>
        <p:sp>
          <p:nvSpPr>
            <p:cNvPr id="131081" name="Rectangle 11"/>
            <p:cNvSpPr>
              <a:spLocks noChangeArrowheads="1"/>
            </p:cNvSpPr>
            <p:nvPr/>
          </p:nvSpPr>
          <p:spPr bwMode="auto">
            <a:xfrm>
              <a:off x="2203" y="2072"/>
              <a:ext cx="777" cy="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300" b="1"/>
                <a:t>$84,000</a:t>
              </a:r>
            </a:p>
            <a:p>
              <a:pPr algn="ctr" eaLnBrk="1" hangingPunct="1"/>
              <a:r>
                <a:rPr lang="en-US" sz="2300" b="1"/>
                <a:t>$7,300</a:t>
              </a:r>
            </a:p>
          </p:txBody>
        </p:sp>
        <p:sp>
          <p:nvSpPr>
            <p:cNvPr id="131082" name="Rectangle 12"/>
            <p:cNvSpPr>
              <a:spLocks noChangeArrowheads="1"/>
            </p:cNvSpPr>
            <p:nvPr/>
          </p:nvSpPr>
          <p:spPr bwMode="auto">
            <a:xfrm>
              <a:off x="1872" y="2178"/>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sp>
          <p:nvSpPr>
            <p:cNvPr id="131083" name="Rectangle 13"/>
            <p:cNvSpPr>
              <a:spLocks noChangeArrowheads="1"/>
            </p:cNvSpPr>
            <p:nvPr/>
          </p:nvSpPr>
          <p:spPr bwMode="auto">
            <a:xfrm>
              <a:off x="3024" y="2178"/>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sp>
          <p:nvSpPr>
            <p:cNvPr id="131084" name="Rectangle 14"/>
            <p:cNvSpPr>
              <a:spLocks noChangeArrowheads="1"/>
            </p:cNvSpPr>
            <p:nvPr/>
          </p:nvSpPr>
          <p:spPr bwMode="auto">
            <a:xfrm>
              <a:off x="3213" y="2183"/>
              <a:ext cx="1299" cy="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spcBef>
                  <a:spcPct val="50000"/>
                </a:spcBef>
              </a:pPr>
              <a:r>
                <a:rPr lang="en-US" sz="2300" b="1"/>
                <a:t>11.5 times</a:t>
              </a:r>
            </a:p>
          </p:txBody>
        </p:sp>
        <p:sp>
          <p:nvSpPr>
            <p:cNvPr id="131085" name="Line 15"/>
            <p:cNvSpPr>
              <a:spLocks noChangeShapeType="1"/>
            </p:cNvSpPr>
            <p:nvPr/>
          </p:nvSpPr>
          <p:spPr bwMode="auto">
            <a:xfrm>
              <a:off x="2256" y="2313"/>
              <a:ext cx="672"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15" name="TextBox 14">
            <a:extLst>
              <a:ext uri="{FF2B5EF4-FFF2-40B4-BE49-F238E27FC236}">
                <a16:creationId xmlns:a16="http://schemas.microsoft.com/office/drawing/2014/main" id="{B067C188-1EF5-4A0D-9FA3-EDA9CD323106}"/>
              </a:ext>
            </a:extLst>
          </p:cNvPr>
          <p:cNvSpPr txBox="1"/>
          <p:nvPr/>
        </p:nvSpPr>
        <p:spPr>
          <a:xfrm>
            <a:off x="8393084" y="152400"/>
            <a:ext cx="762000" cy="253916"/>
          </a:xfrm>
          <a:prstGeom prst="rect">
            <a:avLst/>
          </a:prstGeom>
          <a:noFill/>
        </p:spPr>
        <p:txBody>
          <a:bodyPr wrap="square" rtlCol="0">
            <a:spAutoFit/>
          </a:bodyPr>
          <a:lstStyle/>
          <a:p>
            <a:r>
              <a:rPr lang="en-US" sz="1050"/>
              <a:t>16-58</a:t>
            </a:r>
          </a:p>
        </p:txBody>
      </p:sp>
      <p:pic>
        <p:nvPicPr>
          <p:cNvPr id="16" name="Picture 3">
            <a:extLst>
              <a:ext uri="{FF2B5EF4-FFF2-40B4-BE49-F238E27FC236}">
                <a16:creationId xmlns:a16="http://schemas.microsoft.com/office/drawing/2014/main" id="{BC363815-FBA6-4643-B55F-8BE15A743A4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6">
            <a:extLst>
              <a:ext uri="{FF2B5EF4-FFF2-40B4-BE49-F238E27FC236}">
                <a16:creationId xmlns:a16="http://schemas.microsoft.com/office/drawing/2014/main" id="{13219832-EAA0-06DA-D5CA-0452CE7FD3B4}"/>
              </a:ext>
            </a:extLst>
          </p:cNvPr>
          <p:cNvSpPr>
            <a:spLocks noChangeArrowheads="1"/>
          </p:cNvSpPr>
          <p:nvPr/>
        </p:nvSpPr>
        <p:spPr bwMode="auto">
          <a:xfrm>
            <a:off x="4582592" y="1991932"/>
            <a:ext cx="1550988"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l-GR" sz="2300" b="1" dirty="0"/>
              <a:t>Τόκοι</a:t>
            </a:r>
            <a:endParaRPr lang="en-US" sz="2300" b="1" dirty="0"/>
          </a:p>
        </p:txBody>
      </p:sp>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0" name="Oval 4"/>
          <p:cNvSpPr>
            <a:spLocks noChangeArrowheads="1"/>
          </p:cNvSpPr>
          <p:nvPr/>
        </p:nvSpPr>
        <p:spPr bwMode="auto">
          <a:xfrm>
            <a:off x="95250" y="3841930"/>
            <a:ext cx="4419600" cy="2685327"/>
          </a:xfrm>
          <a:prstGeom prst="ellipse">
            <a:avLst/>
          </a:prstGeom>
          <a:solidFill>
            <a:schemeClr val="accent2">
              <a:lumMod val="75000"/>
            </a:schemeClr>
          </a:solidFill>
          <a:ln w="9525">
            <a:solidFill>
              <a:schemeClr val="tx1"/>
            </a:solidFill>
            <a:round/>
            <a:headEnd/>
            <a:tailEnd/>
          </a:ln>
          <a:effectLst/>
        </p:spPr>
        <p:txBody>
          <a:bodyPr anchor="ctr"/>
          <a:lstStyle/>
          <a:p>
            <a:pPr algn="ctr" eaLnBrk="1" hangingPunct="1"/>
            <a:r>
              <a:rPr lang="el-GR" b="1" dirty="0">
                <a:solidFill>
                  <a:srgbClr val="FFFFCC"/>
                </a:solidFill>
                <a:effectLst>
                  <a:outerShdw blurRad="38100" dist="38100" dir="2700000" algn="tl">
                    <a:srgbClr val="000000"/>
                  </a:outerShdw>
                </a:effectLst>
                <a:ea typeface="ＭＳ Ｐゴシック" charset="0"/>
                <a:cs typeface="ＭＳ Ｐゴシック" charset="0"/>
              </a:rPr>
              <a:t>Οι μέτοχοι επιθυμούν μεγάλο χρέος εάν το ποσοστό απόδοσης των περιουσιακών στοιχείων της εταιρείας υπερβαίνει το ποσοστό απόδοσης που καταβάλλεται στους πιστωτές.</a:t>
            </a:r>
            <a:endParaRPr lang="en-US" b="1" dirty="0">
              <a:solidFill>
                <a:srgbClr val="FFFFCC"/>
              </a:solidFill>
              <a:effectLst>
                <a:outerShdw blurRad="38100" dist="38100" dir="2700000" algn="tl">
                  <a:srgbClr val="000000"/>
                </a:outerShdw>
              </a:effectLst>
              <a:ea typeface="ＭＳ Ｐゴシック" charset="0"/>
              <a:cs typeface="ＭＳ Ｐゴシック" charset="0"/>
            </a:endParaRPr>
          </a:p>
        </p:txBody>
      </p:sp>
      <p:sp>
        <p:nvSpPr>
          <p:cNvPr id="434186" name="Oval 10"/>
          <p:cNvSpPr>
            <a:spLocks noChangeArrowheads="1"/>
          </p:cNvSpPr>
          <p:nvPr/>
        </p:nvSpPr>
        <p:spPr bwMode="auto">
          <a:xfrm>
            <a:off x="5181600" y="3851455"/>
            <a:ext cx="3867150" cy="2685327"/>
          </a:xfrm>
          <a:prstGeom prst="ellipse">
            <a:avLst/>
          </a:prstGeom>
          <a:solidFill>
            <a:schemeClr val="accent2">
              <a:lumMod val="75000"/>
            </a:schemeClr>
          </a:solidFill>
          <a:ln w="9525">
            <a:solidFill>
              <a:schemeClr val="tx1"/>
            </a:solidFill>
            <a:round/>
            <a:headEnd/>
            <a:tailEnd/>
          </a:ln>
          <a:effectLst/>
        </p:spPr>
        <p:txBody>
          <a:bodyPr anchor="ctr"/>
          <a:lstStyle/>
          <a:p>
            <a:pPr algn="ctr" eaLnBrk="1" hangingPunct="1"/>
            <a:r>
              <a:rPr lang="el-GR" b="1" dirty="0">
                <a:solidFill>
                  <a:srgbClr val="FFFFCC"/>
                </a:solidFill>
                <a:effectLst>
                  <a:outerShdw blurRad="38100" dist="38100" dir="2700000" algn="tl">
                    <a:srgbClr val="000000"/>
                  </a:outerShdw>
                </a:effectLst>
                <a:ea typeface="ＭＳ Ｐゴシック" charset="0"/>
                <a:cs typeface="ＭＳ Ｐゴシック" charset="0"/>
              </a:rPr>
              <a:t>Οι πιστωτές προτιμούν λιγότερο χρέος και περισσότερα ίδια κεφάλαια, επειδή τα ίδια κεφάλαια αποτελούν ένα απόθεμα προστασίας.</a:t>
            </a:r>
            <a:endParaRPr lang="en-US" b="1" dirty="0">
              <a:solidFill>
                <a:srgbClr val="FFFFCC"/>
              </a:solidFill>
              <a:effectLst>
                <a:outerShdw blurRad="38100" dist="38100" dir="2700000" algn="tl">
                  <a:srgbClr val="000000"/>
                </a:outerShdw>
              </a:effectLst>
              <a:ea typeface="ＭＳ Ｐゴシック" charset="0"/>
              <a:cs typeface="ＭＳ Ｐゴシック" charset="0"/>
            </a:endParaRPr>
          </a:p>
        </p:txBody>
      </p:sp>
      <p:grpSp>
        <p:nvGrpSpPr>
          <p:cNvPr id="133124" name="Group 21"/>
          <p:cNvGrpSpPr>
            <a:grpSpLocks/>
          </p:cNvGrpSpPr>
          <p:nvPr/>
        </p:nvGrpSpPr>
        <p:grpSpPr bwMode="auto">
          <a:xfrm>
            <a:off x="228600" y="1447801"/>
            <a:ext cx="8763000" cy="1011238"/>
            <a:chOff x="1197" y="1014"/>
            <a:chExt cx="3360" cy="637"/>
          </a:xfrm>
        </p:grpSpPr>
        <p:sp>
          <p:nvSpPr>
            <p:cNvPr id="133127" name="Rectangle 22"/>
            <p:cNvSpPr>
              <a:spLocks noChangeArrowheads="1"/>
            </p:cNvSpPr>
            <p:nvPr/>
          </p:nvSpPr>
          <p:spPr bwMode="auto">
            <a:xfrm>
              <a:off x="2512" y="1129"/>
              <a:ext cx="2045"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a:t>     Total Liabilities     </a:t>
              </a:r>
            </a:p>
            <a:p>
              <a:pPr algn="ctr" eaLnBrk="1" hangingPunct="1"/>
              <a:r>
                <a:rPr lang="en-US" sz="2400" b="1"/>
                <a:t>Stockholders’ Equity</a:t>
              </a:r>
            </a:p>
          </p:txBody>
        </p:sp>
        <p:sp>
          <p:nvSpPr>
            <p:cNvPr id="133128" name="Rectangle 23"/>
            <p:cNvSpPr>
              <a:spLocks noChangeArrowheads="1"/>
            </p:cNvSpPr>
            <p:nvPr/>
          </p:nvSpPr>
          <p:spPr bwMode="auto">
            <a:xfrm>
              <a:off x="1197" y="1014"/>
              <a:ext cx="1206"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sz="2400" b="1" dirty="0"/>
                <a:t>Δείκτης Χρέους προς Ίδια Κεφάλαια</a:t>
              </a:r>
              <a:endParaRPr lang="en-US" sz="2400" b="1" dirty="0"/>
            </a:p>
          </p:txBody>
        </p:sp>
        <p:sp>
          <p:nvSpPr>
            <p:cNvPr id="133129" name="Rectangle 24"/>
            <p:cNvSpPr>
              <a:spLocks noChangeArrowheads="1"/>
            </p:cNvSpPr>
            <p:nvPr/>
          </p:nvSpPr>
          <p:spPr bwMode="auto">
            <a:xfrm>
              <a:off x="2529" y="1244"/>
              <a:ext cx="24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grpSp>
      <p:sp>
        <p:nvSpPr>
          <p:cNvPr id="133125" name="Line 25"/>
          <p:cNvSpPr>
            <a:spLocks noChangeShapeType="1"/>
          </p:cNvSpPr>
          <p:nvPr/>
        </p:nvSpPr>
        <p:spPr bwMode="auto">
          <a:xfrm>
            <a:off x="4424363" y="2047875"/>
            <a:ext cx="30480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 name="TextBox 12"/>
          <p:cNvSpPr txBox="1"/>
          <p:nvPr/>
        </p:nvSpPr>
        <p:spPr>
          <a:xfrm>
            <a:off x="228600" y="2641601"/>
            <a:ext cx="8686800" cy="1200329"/>
          </a:xfrm>
          <a:prstGeom prst="rect">
            <a:avLst/>
          </a:prstGeom>
          <a:solidFill>
            <a:schemeClr val="bg2"/>
          </a:solidFill>
          <a:ln>
            <a:solidFill>
              <a:schemeClr val="accent2">
                <a:lumMod val="50000"/>
              </a:schemeClr>
            </a:solidFill>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2400" b="1">
                <a:solidFill>
                  <a:srgbClr val="1D6295"/>
                </a:solidFill>
                <a:ea typeface="ＭＳ Ｐゴシック" charset="0"/>
                <a:cs typeface="ＭＳ Ｐゴシック" charset="0"/>
              </a:rPr>
              <a:t>Αυτός ο δείκτης υποδεικνύει τη σχετική αναλογία του χρέους προς τα ίδια κεφάλαια στον ισολογισμό μιας εταιρείας.</a:t>
            </a:r>
            <a:endParaRPr lang="en-US" sz="2400" b="1">
              <a:solidFill>
                <a:srgbClr val="1D6295"/>
              </a:solidFill>
              <a:ea typeface="ＭＳ Ｐゴシック" charset="0"/>
              <a:cs typeface="ＭＳ Ｐゴシック" charset="0"/>
            </a:endParaRPr>
          </a:p>
        </p:txBody>
      </p:sp>
      <p:sp>
        <p:nvSpPr>
          <p:cNvPr id="11" name="TextBox 10">
            <a:extLst>
              <a:ext uri="{FF2B5EF4-FFF2-40B4-BE49-F238E27FC236}">
                <a16:creationId xmlns:a16="http://schemas.microsoft.com/office/drawing/2014/main" id="{59B7F0D3-68D3-4FEC-BFEC-FA5AB06F03B7}"/>
              </a:ext>
            </a:extLst>
          </p:cNvPr>
          <p:cNvSpPr txBox="1"/>
          <p:nvPr/>
        </p:nvSpPr>
        <p:spPr>
          <a:xfrm>
            <a:off x="8393084" y="152400"/>
            <a:ext cx="762000" cy="253916"/>
          </a:xfrm>
          <a:prstGeom prst="rect">
            <a:avLst/>
          </a:prstGeom>
          <a:noFill/>
        </p:spPr>
        <p:txBody>
          <a:bodyPr wrap="square" rtlCol="0">
            <a:spAutoFit/>
          </a:bodyPr>
          <a:lstStyle/>
          <a:p>
            <a:r>
              <a:rPr lang="en-US" sz="1050"/>
              <a:t>16-59</a:t>
            </a:r>
          </a:p>
        </p:txBody>
      </p:sp>
      <p:pic>
        <p:nvPicPr>
          <p:cNvPr id="12" name="Picture 3">
            <a:extLst>
              <a:ext uri="{FF2B5EF4-FFF2-40B4-BE49-F238E27FC236}">
                <a16:creationId xmlns:a16="http://schemas.microsoft.com/office/drawing/2014/main" id="{EEABF547-707D-4E2F-8142-64BD745284B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9" y="6536782"/>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a:extLst>
              <a:ext uri="{FF2B5EF4-FFF2-40B4-BE49-F238E27FC236}">
                <a16:creationId xmlns:a16="http://schemas.microsoft.com/office/drawing/2014/main" id="{D7F7ABD2-EB6B-06B6-5C63-34A63CBB8FF3}"/>
              </a:ext>
            </a:extLst>
          </p:cNvPr>
          <p:cNvSpPr txBox="1">
            <a:spLocks noChangeArrowheads="1"/>
          </p:cNvSpPr>
          <p:nvPr/>
        </p:nvSpPr>
        <p:spPr>
          <a:xfrm>
            <a:off x="228600" y="406316"/>
            <a:ext cx="8763000" cy="509905"/>
          </a:xfrm>
          <a:prstGeom prst="rect">
            <a:avLst/>
          </a:prstGeom>
          <a:ln>
            <a:solidFill>
              <a:schemeClr val="tx1"/>
            </a:solidFill>
          </a:ln>
        </p:spPr>
        <p:txBody>
          <a:bodyPr vert="horz" lIns="91440" tIns="45720" rIns="91440" bIns="45720" rtlCol="0" anchor="b">
            <a:normAutofit/>
          </a:bodyPr>
          <a:lstStyle>
            <a:lvl1pPr algn="l" rtl="0" eaLnBrk="0" fontAlgn="base" hangingPunct="0">
              <a:lnSpc>
                <a:spcPct val="85000"/>
              </a:lnSpc>
              <a:spcBef>
                <a:spcPct val="0"/>
              </a:spcBef>
              <a:spcAft>
                <a:spcPct val="0"/>
              </a:spcAft>
              <a:defRPr sz="4000" kern="1200" spc="-50">
                <a:solidFill>
                  <a:srgbClr val="00000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defRPr/>
            </a:pPr>
            <a:r>
              <a:rPr lang="el-GR" sz="3200" b="1" dirty="0"/>
              <a:t>Δείκτης Χρέους προς Ίδια Κεφάλαια – Μέρος 1</a:t>
            </a:r>
            <a:endParaRPr lang="en-US" altLang="en-US" sz="3200" dirty="0">
              <a:ea typeface="ＭＳ Ｐゴシック" charset="0"/>
              <a:cs typeface="ＭＳ Ｐゴシック" charset="-128"/>
            </a:endParaRP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04800" y="406315"/>
            <a:ext cx="8610600" cy="484273"/>
          </a:xfrm>
          <a:ln>
            <a:solidFill>
              <a:schemeClr val="accent6">
                <a:lumMod val="50000"/>
              </a:schemeClr>
            </a:solidFill>
          </a:ln>
        </p:spPr>
        <p:txBody>
          <a:bodyPr>
            <a:normAutofit/>
          </a:bodyPr>
          <a:lstStyle/>
          <a:p>
            <a:pPr algn="ctr"/>
            <a:r>
              <a:rPr lang="el-GR" sz="2800">
                <a:latin typeface="Calibri" charset="0"/>
                <a:ea typeface="MS PGothic" charset="0"/>
                <a:cs typeface="MS PGothic" charset="0"/>
              </a:rPr>
              <a:t>Καταστάσεις μεταβολών κατ’ αξίαν και ποσοστό</a:t>
            </a:r>
          </a:p>
        </p:txBody>
      </p:sp>
      <p:sp>
        <p:nvSpPr>
          <p:cNvPr id="25602" name="TextBox 8"/>
          <p:cNvSpPr txBox="1">
            <a:spLocks noChangeArrowheads="1"/>
          </p:cNvSpPr>
          <p:nvPr/>
        </p:nvSpPr>
        <p:spPr bwMode="auto">
          <a:xfrm>
            <a:off x="304800" y="1295400"/>
            <a:ext cx="8534400" cy="1815882"/>
          </a:xfrm>
          <a:prstGeom prst="rect">
            <a:avLst/>
          </a:prstGeom>
          <a:solidFill>
            <a:schemeClr val="bg2"/>
          </a:solidFill>
          <a:ln w="9525">
            <a:solidFill>
              <a:srgbClr val="003300"/>
            </a:solidFill>
            <a:miter lim="800000"/>
            <a:headEnd/>
            <a:tailEnd/>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2800" b="1" dirty="0">
                <a:solidFill>
                  <a:srgbClr val="003300"/>
                </a:solidFill>
              </a:rPr>
              <a:t>Η οριζόντια ανάλυση (ή ανάλυση τάσεων) δείχνει τις αλλαγές μεταξύ των ετών στα οικονομικά δεδομένα τόσο κατ’ αξίαν όσο και σε ποσοστιαία βάση.</a:t>
            </a:r>
            <a:endParaRPr lang="en-US" sz="2800" b="1" dirty="0">
              <a:solidFill>
                <a:srgbClr val="003300"/>
              </a:solidFill>
            </a:endParaRPr>
          </a:p>
        </p:txBody>
      </p:sp>
      <p:sp>
        <p:nvSpPr>
          <p:cNvPr id="25603" name="Rectangle 5"/>
          <p:cNvSpPr>
            <a:spLocks noChangeArrowheads="1"/>
          </p:cNvSpPr>
          <p:nvPr/>
        </p:nvSpPr>
        <p:spPr bwMode="auto">
          <a:xfrm>
            <a:off x="304800" y="3505200"/>
            <a:ext cx="4114800" cy="2123658"/>
          </a:xfrm>
          <a:prstGeom prst="rect">
            <a:avLst/>
          </a:prstGeom>
          <a:solidFill>
            <a:schemeClr val="accent2"/>
          </a:solidFill>
          <a:ln w="9525">
            <a:solidFill>
              <a:schemeClr val="tx1"/>
            </a:solidFill>
            <a:miter lim="800000"/>
            <a:headEnd/>
            <a:tailEnd/>
          </a:ln>
        </p:spPr>
        <p:txBody>
          <a:bodyPr wrap="square">
            <a:spAutoFit/>
          </a:bodyPr>
          <a:lstStyle/>
          <a:p>
            <a:pPr algn="ctr" eaLnBrk="1" hangingPunct="1"/>
            <a:r>
              <a:rPr lang="el-GR" sz="2200" dirty="0">
                <a:solidFill>
                  <a:srgbClr val="F2F2F2"/>
                </a:solidFill>
              </a:rPr>
              <a:t>Η ποσοτικοποίηση των </a:t>
            </a:r>
            <a:r>
              <a:rPr lang="el-GR" sz="2200" b="1" dirty="0">
                <a:solidFill>
                  <a:srgbClr val="FFFF00"/>
                </a:solidFill>
              </a:rPr>
              <a:t>μεταβολών κατ’ αξίαν </a:t>
            </a:r>
            <a:r>
              <a:rPr lang="el-GR" sz="2200" dirty="0">
                <a:solidFill>
                  <a:srgbClr val="F2F2F2"/>
                </a:solidFill>
              </a:rPr>
              <a:t>με την πάροδο του χρόνου χρησιμεύει για να επισημάνει τις αλλαγές που είναι οι πιο σημαντικές από οικονομική άποψη.</a:t>
            </a:r>
            <a:endParaRPr lang="en-US" sz="2200" dirty="0">
              <a:solidFill>
                <a:srgbClr val="F2F2F2"/>
              </a:solidFill>
            </a:endParaRPr>
          </a:p>
        </p:txBody>
      </p:sp>
      <p:sp>
        <p:nvSpPr>
          <p:cNvPr id="25604" name="Rectangle 6"/>
          <p:cNvSpPr>
            <a:spLocks noChangeArrowheads="1"/>
          </p:cNvSpPr>
          <p:nvPr/>
        </p:nvSpPr>
        <p:spPr bwMode="auto">
          <a:xfrm>
            <a:off x="4876800" y="3505200"/>
            <a:ext cx="3962400" cy="2123658"/>
          </a:xfrm>
          <a:prstGeom prst="rect">
            <a:avLst/>
          </a:prstGeom>
          <a:solidFill>
            <a:schemeClr val="accent2"/>
          </a:solidFill>
          <a:ln w="9525">
            <a:solidFill>
              <a:schemeClr val="tx1"/>
            </a:solidFill>
            <a:miter lim="800000"/>
            <a:headEnd/>
            <a:tailEnd/>
          </a:ln>
        </p:spPr>
        <p:txBody>
          <a:bodyPr wrap="square">
            <a:noAutofit/>
          </a:bodyPr>
          <a:lstStyle/>
          <a:p>
            <a:pPr algn="ctr" eaLnBrk="1" hangingPunct="1"/>
            <a:r>
              <a:rPr lang="el-GR" sz="2200">
                <a:solidFill>
                  <a:srgbClr val="F2F2F2"/>
                </a:solidFill>
              </a:rPr>
              <a:t>Η ποσοτικοποίηση των </a:t>
            </a:r>
            <a:r>
              <a:rPr lang="el-GR" sz="2200" b="1">
                <a:solidFill>
                  <a:srgbClr val="FFFF00"/>
                </a:solidFill>
              </a:rPr>
              <a:t>ποσοστιαίων μεταβολών </a:t>
            </a:r>
            <a:r>
              <a:rPr lang="el-GR" sz="2200">
                <a:solidFill>
                  <a:srgbClr val="F2F2F2"/>
                </a:solidFill>
              </a:rPr>
              <a:t>με την πάροδο του χρόνου χρησιμεύει για να επισημάνει τις αλλαγές που είναι οι πιο ασυνήθιστες.</a:t>
            </a:r>
            <a:endParaRPr lang="en-US" sz="2200">
              <a:solidFill>
                <a:srgbClr val="F2F2F2"/>
              </a:solidFill>
            </a:endParaRPr>
          </a:p>
        </p:txBody>
      </p:sp>
      <p:sp>
        <p:nvSpPr>
          <p:cNvPr id="6" name="TextBox 5">
            <a:extLst>
              <a:ext uri="{FF2B5EF4-FFF2-40B4-BE49-F238E27FC236}">
                <a16:creationId xmlns:a16="http://schemas.microsoft.com/office/drawing/2014/main" id="{C15E9213-9470-41EF-869A-7A461CCA23BD}"/>
              </a:ext>
            </a:extLst>
          </p:cNvPr>
          <p:cNvSpPr txBox="1"/>
          <p:nvPr/>
        </p:nvSpPr>
        <p:spPr>
          <a:xfrm>
            <a:off x="8393084" y="152400"/>
            <a:ext cx="762000" cy="253916"/>
          </a:xfrm>
          <a:prstGeom prst="rect">
            <a:avLst/>
          </a:prstGeom>
          <a:noFill/>
        </p:spPr>
        <p:txBody>
          <a:bodyPr wrap="square" rtlCol="0">
            <a:spAutoFit/>
          </a:bodyPr>
          <a:lstStyle/>
          <a:p>
            <a:r>
              <a:rPr lang="en-US" sz="1050"/>
              <a:t>16-6</a:t>
            </a:r>
          </a:p>
        </p:txBody>
      </p:sp>
      <p:pic>
        <p:nvPicPr>
          <p:cNvPr id="7" name="Picture 3">
            <a:extLst>
              <a:ext uri="{FF2B5EF4-FFF2-40B4-BE49-F238E27FC236}">
                <a16:creationId xmlns:a16="http://schemas.microsoft.com/office/drawing/2014/main" id="{8D70E7C7-00CD-4455-8CD5-09C2E4FC0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plit orient="vert" dir="in"/>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170" name="Group 8"/>
          <p:cNvGrpSpPr>
            <a:grpSpLocks/>
          </p:cNvGrpSpPr>
          <p:nvPr/>
        </p:nvGrpSpPr>
        <p:grpSpPr bwMode="auto">
          <a:xfrm>
            <a:off x="152401" y="3420946"/>
            <a:ext cx="8302248" cy="839788"/>
            <a:chOff x="1245" y="2130"/>
            <a:chExt cx="3186" cy="529"/>
          </a:xfrm>
        </p:grpSpPr>
        <p:sp>
          <p:nvSpPr>
            <p:cNvPr id="135177" name="Rectangle 9"/>
            <p:cNvSpPr>
              <a:spLocks noChangeArrowheads="1"/>
            </p:cNvSpPr>
            <p:nvPr/>
          </p:nvSpPr>
          <p:spPr bwMode="auto">
            <a:xfrm>
              <a:off x="2771" y="2137"/>
              <a:ext cx="1021"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n-US" sz="2400" b="1" dirty="0"/>
                <a:t> $112,000 </a:t>
              </a:r>
            </a:p>
            <a:p>
              <a:pPr algn="ctr" eaLnBrk="1" hangingPunct="1"/>
              <a:r>
                <a:rPr lang="en-US" sz="2400" b="1" dirty="0"/>
                <a:t>$234,390</a:t>
              </a:r>
            </a:p>
          </p:txBody>
        </p:sp>
        <p:sp>
          <p:nvSpPr>
            <p:cNvPr id="135178" name="Rectangle 10"/>
            <p:cNvSpPr>
              <a:spLocks noChangeArrowheads="1"/>
            </p:cNvSpPr>
            <p:nvPr/>
          </p:nvSpPr>
          <p:spPr bwMode="auto">
            <a:xfrm>
              <a:off x="1245" y="2130"/>
              <a:ext cx="1307"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l-GR" sz="2400" b="1" dirty="0"/>
                <a:t>Δείκτης Χρέους προς Ίδια Κεφάλαια</a:t>
              </a:r>
              <a:endParaRPr lang="en-US" sz="2400" b="1" dirty="0"/>
            </a:p>
          </p:txBody>
        </p:sp>
        <p:sp>
          <p:nvSpPr>
            <p:cNvPr id="135179" name="Rectangle 11"/>
            <p:cNvSpPr>
              <a:spLocks noChangeArrowheads="1"/>
            </p:cNvSpPr>
            <p:nvPr/>
          </p:nvSpPr>
          <p:spPr bwMode="auto">
            <a:xfrm>
              <a:off x="2617" y="2252"/>
              <a:ext cx="24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sp>
          <p:nvSpPr>
            <p:cNvPr id="135180" name="Rectangle 12"/>
            <p:cNvSpPr>
              <a:spLocks noChangeArrowheads="1"/>
            </p:cNvSpPr>
            <p:nvPr/>
          </p:nvSpPr>
          <p:spPr bwMode="auto">
            <a:xfrm>
              <a:off x="3828" y="2252"/>
              <a:ext cx="603"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eaLnBrk="1" hangingPunct="1">
                <a:spcBef>
                  <a:spcPct val="50000"/>
                </a:spcBef>
              </a:pPr>
              <a:r>
                <a:rPr lang="en-US" sz="2400" b="1" dirty="0"/>
                <a:t>=  0.48</a:t>
              </a:r>
            </a:p>
          </p:txBody>
        </p:sp>
      </p:grpSp>
      <p:sp>
        <p:nvSpPr>
          <p:cNvPr id="135171" name="Line 14"/>
          <p:cNvSpPr>
            <a:spLocks noChangeShapeType="1"/>
          </p:cNvSpPr>
          <p:nvPr/>
        </p:nvSpPr>
        <p:spPr bwMode="auto">
          <a:xfrm>
            <a:off x="4538051" y="3810000"/>
            <a:ext cx="1710349"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135172" name="Group 15"/>
          <p:cNvGrpSpPr>
            <a:grpSpLocks/>
          </p:cNvGrpSpPr>
          <p:nvPr/>
        </p:nvGrpSpPr>
        <p:grpSpPr bwMode="auto">
          <a:xfrm>
            <a:off x="228600" y="1609726"/>
            <a:ext cx="8763000" cy="849313"/>
            <a:chOff x="1197" y="1116"/>
            <a:chExt cx="3360" cy="535"/>
          </a:xfrm>
        </p:grpSpPr>
        <p:sp>
          <p:nvSpPr>
            <p:cNvPr id="135174" name="Rectangle 16"/>
            <p:cNvSpPr>
              <a:spLocks noChangeArrowheads="1"/>
            </p:cNvSpPr>
            <p:nvPr/>
          </p:nvSpPr>
          <p:spPr bwMode="auto">
            <a:xfrm>
              <a:off x="2512" y="1129"/>
              <a:ext cx="2045"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a:t>     Total Liabilities     </a:t>
              </a:r>
            </a:p>
            <a:p>
              <a:pPr algn="ctr" eaLnBrk="1" hangingPunct="1"/>
              <a:r>
                <a:rPr lang="en-US" sz="2400" b="1"/>
                <a:t>Stockholders’ Equity</a:t>
              </a:r>
            </a:p>
          </p:txBody>
        </p:sp>
        <p:sp>
          <p:nvSpPr>
            <p:cNvPr id="135175" name="Rectangle 17"/>
            <p:cNvSpPr>
              <a:spLocks noChangeArrowheads="1"/>
            </p:cNvSpPr>
            <p:nvPr/>
          </p:nvSpPr>
          <p:spPr bwMode="auto">
            <a:xfrm>
              <a:off x="1197" y="1116"/>
              <a:ext cx="1241"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l-GR" sz="2400" b="1" dirty="0"/>
                <a:t>Δείκτης Χρέους προς Ίδια Κεφάλαια</a:t>
              </a:r>
              <a:endParaRPr lang="en-US" sz="2400" b="1" dirty="0"/>
            </a:p>
          </p:txBody>
        </p:sp>
        <p:sp>
          <p:nvSpPr>
            <p:cNvPr id="135176" name="Rectangle 18"/>
            <p:cNvSpPr>
              <a:spLocks noChangeArrowheads="1"/>
            </p:cNvSpPr>
            <p:nvPr/>
          </p:nvSpPr>
          <p:spPr bwMode="auto">
            <a:xfrm>
              <a:off x="2500" y="1244"/>
              <a:ext cx="24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grpSp>
      <p:sp>
        <p:nvSpPr>
          <p:cNvPr id="135173" name="Line 19"/>
          <p:cNvSpPr>
            <a:spLocks noChangeShapeType="1"/>
          </p:cNvSpPr>
          <p:nvPr/>
        </p:nvSpPr>
        <p:spPr bwMode="auto">
          <a:xfrm>
            <a:off x="4429125" y="2047875"/>
            <a:ext cx="30480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4" name="TextBox 13">
            <a:extLst>
              <a:ext uri="{FF2B5EF4-FFF2-40B4-BE49-F238E27FC236}">
                <a16:creationId xmlns:a16="http://schemas.microsoft.com/office/drawing/2014/main" id="{8AC8C5C4-3BDF-4AC3-97DF-0B589F9089AC}"/>
              </a:ext>
            </a:extLst>
          </p:cNvPr>
          <p:cNvSpPr txBox="1"/>
          <p:nvPr/>
        </p:nvSpPr>
        <p:spPr>
          <a:xfrm>
            <a:off x="8393084" y="152400"/>
            <a:ext cx="762000" cy="253916"/>
          </a:xfrm>
          <a:prstGeom prst="rect">
            <a:avLst/>
          </a:prstGeom>
          <a:noFill/>
        </p:spPr>
        <p:txBody>
          <a:bodyPr wrap="square" rtlCol="0">
            <a:spAutoFit/>
          </a:bodyPr>
          <a:lstStyle/>
          <a:p>
            <a:r>
              <a:rPr lang="en-US" sz="1050"/>
              <a:t>16-60</a:t>
            </a:r>
          </a:p>
        </p:txBody>
      </p:sp>
      <p:pic>
        <p:nvPicPr>
          <p:cNvPr id="15" name="Picture 3">
            <a:extLst>
              <a:ext uri="{FF2B5EF4-FFF2-40B4-BE49-F238E27FC236}">
                <a16:creationId xmlns:a16="http://schemas.microsoft.com/office/drawing/2014/main" id="{C7FF41E0-77E6-474F-BCEB-AB5C534E93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68D3F2E0-BD30-79FD-E64C-93CFF5EB45A2}"/>
              </a:ext>
            </a:extLst>
          </p:cNvPr>
          <p:cNvSpPr txBox="1">
            <a:spLocks noChangeArrowheads="1"/>
          </p:cNvSpPr>
          <p:nvPr/>
        </p:nvSpPr>
        <p:spPr>
          <a:xfrm>
            <a:off x="228600" y="406316"/>
            <a:ext cx="8763000" cy="509905"/>
          </a:xfrm>
          <a:prstGeom prst="rect">
            <a:avLst/>
          </a:prstGeom>
          <a:ln>
            <a:solidFill>
              <a:schemeClr val="tx1"/>
            </a:solidFill>
          </a:ln>
        </p:spPr>
        <p:txBody>
          <a:bodyPr vert="horz" lIns="91440" tIns="45720" rIns="91440" bIns="45720" rtlCol="0" anchor="b">
            <a:normAutofit/>
          </a:bodyPr>
          <a:lstStyle>
            <a:lvl1pPr algn="l" rtl="0" eaLnBrk="0" fontAlgn="base" hangingPunct="0">
              <a:lnSpc>
                <a:spcPct val="85000"/>
              </a:lnSpc>
              <a:spcBef>
                <a:spcPct val="0"/>
              </a:spcBef>
              <a:spcAft>
                <a:spcPct val="0"/>
              </a:spcAft>
              <a:defRPr sz="4000" kern="1200" spc="-50">
                <a:solidFill>
                  <a:srgbClr val="00000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defRPr/>
            </a:pPr>
            <a:r>
              <a:rPr lang="el-GR" sz="3200" b="1" dirty="0"/>
              <a:t>Δείκτης Χρέους προς Ίδια Κεφάλαια – Μέρος 1</a:t>
            </a:r>
            <a:endParaRPr lang="en-US" altLang="en-US" sz="3200" dirty="0">
              <a:ea typeface="ＭＳ Ｐゴシック" charset="0"/>
              <a:cs typeface="ＭＳ Ｐゴシック" charset="-128"/>
            </a:endParaRPr>
          </a:p>
        </p:txBody>
      </p:sp>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a:xfrm>
            <a:off x="304800" y="349251"/>
            <a:ext cx="8610600" cy="482516"/>
          </a:xfrm>
          <a:ln>
            <a:solidFill>
              <a:schemeClr val="tx1"/>
            </a:solidFill>
          </a:ln>
        </p:spPr>
        <p:txBody>
          <a:bodyPr wrap="square" numCol="1" anchorCtr="0" compatLnSpc="1">
            <a:prstTxWarp prst="textNoShape">
              <a:avLst/>
            </a:prstTxWarp>
            <a:normAutofit fontScale="90000"/>
          </a:bodyPr>
          <a:lstStyle/>
          <a:p>
            <a:pPr algn="ctr"/>
            <a:r>
              <a:rPr lang="el-GR" sz="3200" dirty="0">
                <a:latin typeface="Calibri Light" charset="0"/>
                <a:ea typeface="ＭＳ Ｐゴシック" charset="0"/>
                <a:cs typeface="ＭＳ Ｐゴシック" charset="0"/>
              </a:rPr>
              <a:t>Πολλαπλασιαστής Μετοχικού Κεφαλαίου – Μέρος 1</a:t>
            </a:r>
            <a:endParaRPr lang="en-US" sz="3200" dirty="0">
              <a:latin typeface="Calibri Light" charset="0"/>
              <a:ea typeface="ＭＳ Ｐゴシック" charset="0"/>
              <a:cs typeface="ＭＳ Ｐゴシック" charset="0"/>
            </a:endParaRPr>
          </a:p>
        </p:txBody>
      </p:sp>
      <p:grpSp>
        <p:nvGrpSpPr>
          <p:cNvPr id="137218" name="Group 15"/>
          <p:cNvGrpSpPr>
            <a:grpSpLocks/>
          </p:cNvGrpSpPr>
          <p:nvPr/>
        </p:nvGrpSpPr>
        <p:grpSpPr bwMode="auto">
          <a:xfrm>
            <a:off x="314326" y="1371601"/>
            <a:ext cx="8601074" cy="1196976"/>
            <a:chOff x="1351" y="1007"/>
            <a:chExt cx="4001" cy="754"/>
          </a:xfrm>
        </p:grpSpPr>
        <p:sp>
          <p:nvSpPr>
            <p:cNvPr id="137221" name="Rectangle 16"/>
            <p:cNvSpPr>
              <a:spLocks noChangeArrowheads="1"/>
            </p:cNvSpPr>
            <p:nvPr/>
          </p:nvSpPr>
          <p:spPr bwMode="auto">
            <a:xfrm>
              <a:off x="2782" y="1151"/>
              <a:ext cx="2570"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n-US" sz="2400" b="1" dirty="0"/>
                <a:t>                </a:t>
              </a:r>
              <a:r>
                <a:rPr lang="el-GR" sz="2400" b="1" dirty="0"/>
                <a:t>Μέσο Ενεργητικό</a:t>
              </a:r>
              <a:endParaRPr lang="en-US" sz="2400" b="1" dirty="0"/>
            </a:p>
            <a:p>
              <a:pPr algn="ctr" eaLnBrk="1" hangingPunct="1"/>
              <a:r>
                <a:rPr lang="en-US" sz="2400" b="1" dirty="0"/>
                <a:t>           </a:t>
              </a:r>
              <a:r>
                <a:rPr lang="el-GR" sz="2400" b="1" dirty="0"/>
                <a:t>Μέσο Ίδιο Κεφάλαιο</a:t>
              </a:r>
              <a:endParaRPr lang="en-US" sz="2400" b="1" dirty="0"/>
            </a:p>
          </p:txBody>
        </p:sp>
        <p:sp>
          <p:nvSpPr>
            <p:cNvPr id="137222" name="Rectangle 17"/>
            <p:cNvSpPr>
              <a:spLocks noChangeArrowheads="1"/>
            </p:cNvSpPr>
            <p:nvPr/>
          </p:nvSpPr>
          <p:spPr bwMode="auto">
            <a:xfrm>
              <a:off x="1351" y="1007"/>
              <a:ext cx="1431"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l-GR" sz="2400" b="1" dirty="0">
                  <a:latin typeface="Arial" panose="020B0604020202020204" pitchFamily="34" charset="0"/>
                  <a:ea typeface="ＭＳ Ｐゴシック" charset="0"/>
                  <a:cs typeface="Arial" panose="020B0604020202020204" pitchFamily="34" charset="0"/>
                </a:rPr>
                <a:t>Πολλαπλασιαστής Μετοχικού Κεφαλαίου</a:t>
              </a:r>
              <a:r>
                <a:rPr lang="el-GR" sz="2400" b="1" dirty="0">
                  <a:highlight>
                    <a:srgbClr val="FFFF00"/>
                  </a:highlight>
                  <a:latin typeface="Arial" panose="020B0604020202020204" pitchFamily="34" charset="0"/>
                  <a:ea typeface="ＭＳ Ｐゴシック" charset="0"/>
                  <a:cs typeface="Arial" panose="020B0604020202020204" pitchFamily="34" charset="0"/>
                </a:rPr>
                <a:t>*</a:t>
              </a:r>
              <a:endParaRPr lang="en-US" sz="2400" b="1" dirty="0">
                <a:highlight>
                  <a:srgbClr val="FFFF00"/>
                </a:highlight>
                <a:latin typeface="Arial" panose="020B0604020202020204" pitchFamily="34" charset="0"/>
                <a:cs typeface="Arial" panose="020B0604020202020204" pitchFamily="34" charset="0"/>
              </a:endParaRPr>
            </a:p>
          </p:txBody>
        </p:sp>
        <p:sp>
          <p:nvSpPr>
            <p:cNvPr id="137223" name="Rectangle 18"/>
            <p:cNvSpPr>
              <a:spLocks noChangeArrowheads="1"/>
            </p:cNvSpPr>
            <p:nvPr/>
          </p:nvSpPr>
          <p:spPr bwMode="auto">
            <a:xfrm>
              <a:off x="2914" y="1244"/>
              <a:ext cx="24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grpSp>
      <p:sp>
        <p:nvSpPr>
          <p:cNvPr id="137219" name="Line 19"/>
          <p:cNvSpPr>
            <a:spLocks noChangeShapeType="1"/>
          </p:cNvSpPr>
          <p:nvPr/>
        </p:nvSpPr>
        <p:spPr bwMode="auto">
          <a:xfrm>
            <a:off x="4572000" y="2057400"/>
            <a:ext cx="4257675"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 name="TextBox 9"/>
          <p:cNvSpPr txBox="1"/>
          <p:nvPr/>
        </p:nvSpPr>
        <p:spPr>
          <a:xfrm>
            <a:off x="221166" y="3646944"/>
            <a:ext cx="8686800" cy="2677656"/>
          </a:xfrm>
          <a:prstGeom prst="rect">
            <a:avLst/>
          </a:prstGeom>
          <a:solidFill>
            <a:schemeClr val="bg2"/>
          </a:solidFill>
          <a:ln>
            <a:solidFill>
              <a:schemeClr val="accent2">
                <a:lumMod val="50000"/>
              </a:schemeClr>
            </a:solidFill>
          </a:ln>
        </p:spPr>
        <p:txBody>
          <a:bodyPr anchor="ctr" anchorCtr="0">
            <a:no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2400" b="1">
                <a:solidFill>
                  <a:srgbClr val="487B78"/>
                </a:solidFill>
                <a:ea typeface="ＭＳ Ｐゴシック" charset="0"/>
                <a:cs typeface="ＭＳ Ｐゴシック" charset="0"/>
              </a:rPr>
              <a:t>Αυτός ο δείκτης υποδεικνύει το μέρος των περιουσιακών στοιχείων μιας εταιρείας που χρηματοδοτείται από ίδια κεφάλαια. Εστιάζει στα μέσα ποσά που διατηρούνται καθ' όλη τη διάρκεια του έτους και όχι στα ποσά σε μια δεδομένη χρονική στιγμή.</a:t>
            </a:r>
            <a:endParaRPr lang="en-US" sz="2400" b="1">
              <a:solidFill>
                <a:srgbClr val="487B78"/>
              </a:solidFill>
              <a:ea typeface="ＭＳ Ｐゴシック" charset="0"/>
              <a:cs typeface="ＭＳ Ｐゴシック" charset="0"/>
            </a:endParaRPr>
          </a:p>
        </p:txBody>
      </p:sp>
      <p:sp>
        <p:nvSpPr>
          <p:cNvPr id="9" name="TextBox 8">
            <a:extLst>
              <a:ext uri="{FF2B5EF4-FFF2-40B4-BE49-F238E27FC236}">
                <a16:creationId xmlns:a16="http://schemas.microsoft.com/office/drawing/2014/main" id="{4850A03E-A70B-4B48-AE9B-B074801CB7EA}"/>
              </a:ext>
            </a:extLst>
          </p:cNvPr>
          <p:cNvSpPr txBox="1"/>
          <p:nvPr/>
        </p:nvSpPr>
        <p:spPr>
          <a:xfrm>
            <a:off x="8393084" y="152400"/>
            <a:ext cx="762000" cy="253916"/>
          </a:xfrm>
          <a:prstGeom prst="rect">
            <a:avLst/>
          </a:prstGeom>
          <a:noFill/>
        </p:spPr>
        <p:txBody>
          <a:bodyPr wrap="square" rtlCol="0">
            <a:spAutoFit/>
          </a:bodyPr>
          <a:lstStyle/>
          <a:p>
            <a:r>
              <a:rPr lang="en-US" sz="1050"/>
              <a:t>16-61</a:t>
            </a:r>
          </a:p>
        </p:txBody>
      </p:sp>
      <p:pic>
        <p:nvPicPr>
          <p:cNvPr id="11" name="Picture 3">
            <a:extLst>
              <a:ext uri="{FF2B5EF4-FFF2-40B4-BE49-F238E27FC236}">
                <a16:creationId xmlns:a16="http://schemas.microsoft.com/office/drawing/2014/main" id="{4BB0BD61-35C5-49AB-A5F0-885E36D7100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B38790D8-F9C1-D57A-B086-31556B76DDFB}"/>
              </a:ext>
            </a:extLst>
          </p:cNvPr>
          <p:cNvSpPr txBox="1"/>
          <p:nvPr/>
        </p:nvSpPr>
        <p:spPr>
          <a:xfrm>
            <a:off x="609600" y="2895600"/>
            <a:ext cx="2780991" cy="381000"/>
          </a:xfrm>
          <a:prstGeom prst="rect">
            <a:avLst/>
          </a:prstGeom>
          <a:solidFill>
            <a:srgbClr val="FFFF00"/>
          </a:solidFill>
          <a:ln>
            <a:solidFill>
              <a:schemeClr val="accent2">
                <a:lumMod val="50000"/>
              </a:schemeClr>
            </a:solidFill>
          </a:ln>
        </p:spPr>
        <p:txBody>
          <a:bodyPr wrap="square" rtlCol="0">
            <a:spAutoFit/>
          </a:bodyPr>
          <a:lstStyle/>
          <a:p>
            <a:r>
              <a:rPr lang="el-GR" b="1" dirty="0">
                <a:highlight>
                  <a:srgbClr val="FFFF00"/>
                </a:highlight>
              </a:rPr>
              <a:t>*Δείκτης Μόχλευσης</a:t>
            </a:r>
          </a:p>
        </p:txBody>
      </p:sp>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6" name="Group 8"/>
          <p:cNvGrpSpPr>
            <a:grpSpLocks/>
          </p:cNvGrpSpPr>
          <p:nvPr/>
        </p:nvGrpSpPr>
        <p:grpSpPr bwMode="auto">
          <a:xfrm>
            <a:off x="457200" y="2801938"/>
            <a:ext cx="9063038" cy="1196975"/>
            <a:chOff x="816" y="2133"/>
            <a:chExt cx="5709" cy="754"/>
          </a:xfrm>
        </p:grpSpPr>
        <p:sp>
          <p:nvSpPr>
            <p:cNvPr id="139275" name="Rectangle 10"/>
            <p:cNvSpPr>
              <a:spLocks noChangeArrowheads="1"/>
            </p:cNvSpPr>
            <p:nvPr/>
          </p:nvSpPr>
          <p:spPr bwMode="auto">
            <a:xfrm>
              <a:off x="816" y="2133"/>
              <a:ext cx="1818"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l-GR" sz="2400" b="1" dirty="0">
                  <a:latin typeface="Arial" panose="020B0604020202020204" pitchFamily="34" charset="0"/>
                  <a:ea typeface="ＭＳ Ｐゴシック" charset="0"/>
                  <a:cs typeface="Arial" panose="020B0604020202020204" pitchFamily="34" charset="0"/>
                </a:rPr>
                <a:t>Πολλαπλασιαστής Μετοχικού Κεφαλαίου</a:t>
              </a:r>
              <a:endParaRPr lang="en-US" sz="2400" b="1" dirty="0">
                <a:latin typeface="Arial" panose="020B0604020202020204" pitchFamily="34" charset="0"/>
                <a:cs typeface="Arial" panose="020B0604020202020204" pitchFamily="34" charset="0"/>
              </a:endParaRPr>
            </a:p>
          </p:txBody>
        </p:sp>
        <p:sp>
          <p:nvSpPr>
            <p:cNvPr id="139276" name="Rectangle 11"/>
            <p:cNvSpPr>
              <a:spLocks noChangeArrowheads="1"/>
            </p:cNvSpPr>
            <p:nvPr/>
          </p:nvSpPr>
          <p:spPr bwMode="auto">
            <a:xfrm>
              <a:off x="2679" y="2252"/>
              <a:ext cx="24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sp>
          <p:nvSpPr>
            <p:cNvPr id="139277" name="Rectangle 12"/>
            <p:cNvSpPr>
              <a:spLocks noChangeArrowheads="1"/>
            </p:cNvSpPr>
            <p:nvPr/>
          </p:nvSpPr>
          <p:spPr bwMode="auto">
            <a:xfrm>
              <a:off x="5415" y="2281"/>
              <a:ext cx="1110"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  1.56</a:t>
              </a:r>
            </a:p>
          </p:txBody>
        </p:sp>
      </p:grpSp>
      <p:sp>
        <p:nvSpPr>
          <p:cNvPr id="139268" name="Line 19"/>
          <p:cNvSpPr>
            <a:spLocks noChangeShapeType="1"/>
          </p:cNvSpPr>
          <p:nvPr/>
        </p:nvSpPr>
        <p:spPr bwMode="auto">
          <a:xfrm>
            <a:off x="3895725" y="1828800"/>
            <a:ext cx="4257675"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 name="TextBox 14"/>
          <p:cNvSpPr txBox="1"/>
          <p:nvPr/>
        </p:nvSpPr>
        <p:spPr>
          <a:xfrm>
            <a:off x="0" y="4224338"/>
            <a:ext cx="9144000" cy="1938992"/>
          </a:xfrm>
          <a:prstGeom prst="rect">
            <a:avLst/>
          </a:prstGeom>
          <a:solidFill>
            <a:schemeClr val="bg2"/>
          </a:solidFill>
          <a:ln>
            <a:solidFill>
              <a:schemeClr val="accent2">
                <a:lumMod val="50000"/>
              </a:schemeClr>
            </a:solid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2400" b="1">
                <a:solidFill>
                  <a:srgbClr val="487B78"/>
                </a:solidFill>
                <a:ea typeface="ＭＳ Ｐゴシック" charset="0"/>
                <a:cs typeface="ＭＳ Ｐゴシック" charset="0"/>
              </a:rPr>
              <a:t>Αυτός ο δείκτης υποδεικνύει το μέρος των περιουσιακών στοιχείων μιας εταιρείας που χρηματοδοτείται από ίδια κεφάλαια. Εστιάζει στα μέσα ποσά που διατηρούνται καθ' όλη τη διάρκεια του έτους και όχι στα ποσά σε μια δεδομένη χρονική στιγμή.</a:t>
            </a:r>
            <a:endParaRPr lang="en-US" sz="2400" b="1">
              <a:solidFill>
                <a:srgbClr val="487B78"/>
              </a:solidFill>
              <a:ea typeface="ＭＳ Ｐゴシック" charset="0"/>
              <a:cs typeface="ＭＳ Ｐゴシック" charset="0"/>
            </a:endParaRPr>
          </a:p>
        </p:txBody>
      </p:sp>
      <p:sp>
        <p:nvSpPr>
          <p:cNvPr id="139270" name="Rectangle 11"/>
          <p:cNvSpPr>
            <a:spLocks noChangeArrowheads="1"/>
          </p:cNvSpPr>
          <p:nvPr/>
        </p:nvSpPr>
        <p:spPr bwMode="auto">
          <a:xfrm>
            <a:off x="3808412" y="2828925"/>
            <a:ext cx="39592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dirty="0"/>
              <a:t>($300,000 + $346,390) ÷ 2</a:t>
            </a:r>
          </a:p>
          <a:p>
            <a:pPr algn="ctr" eaLnBrk="1" hangingPunct="1"/>
            <a:r>
              <a:rPr lang="en-US" sz="2400" b="1" dirty="0"/>
              <a:t>($180,000 + $234,390) ÷ 2</a:t>
            </a:r>
          </a:p>
        </p:txBody>
      </p:sp>
      <p:sp>
        <p:nvSpPr>
          <p:cNvPr id="139271" name="Line 19"/>
          <p:cNvSpPr>
            <a:spLocks noChangeShapeType="1"/>
          </p:cNvSpPr>
          <p:nvPr/>
        </p:nvSpPr>
        <p:spPr bwMode="auto">
          <a:xfrm>
            <a:off x="4033837" y="3232150"/>
            <a:ext cx="37338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6" name="TextBox 15">
            <a:extLst>
              <a:ext uri="{FF2B5EF4-FFF2-40B4-BE49-F238E27FC236}">
                <a16:creationId xmlns:a16="http://schemas.microsoft.com/office/drawing/2014/main" id="{4B2F75DE-1CCF-4179-9EC1-6EBD6C32C9C8}"/>
              </a:ext>
            </a:extLst>
          </p:cNvPr>
          <p:cNvSpPr txBox="1"/>
          <p:nvPr/>
        </p:nvSpPr>
        <p:spPr>
          <a:xfrm>
            <a:off x="8393084" y="152400"/>
            <a:ext cx="762000" cy="253916"/>
          </a:xfrm>
          <a:prstGeom prst="rect">
            <a:avLst/>
          </a:prstGeom>
          <a:noFill/>
        </p:spPr>
        <p:txBody>
          <a:bodyPr wrap="square" rtlCol="0">
            <a:spAutoFit/>
          </a:bodyPr>
          <a:lstStyle/>
          <a:p>
            <a:r>
              <a:rPr lang="en-US" sz="1050"/>
              <a:t>16-62</a:t>
            </a:r>
          </a:p>
        </p:txBody>
      </p:sp>
      <p:pic>
        <p:nvPicPr>
          <p:cNvPr id="17" name="Picture 3">
            <a:extLst>
              <a:ext uri="{FF2B5EF4-FFF2-40B4-BE49-F238E27FC236}">
                <a16:creationId xmlns:a16="http://schemas.microsoft.com/office/drawing/2014/main" id="{104D3499-E0DB-4903-8F2C-986DF3886F9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a:extLst>
              <a:ext uri="{FF2B5EF4-FFF2-40B4-BE49-F238E27FC236}">
                <a16:creationId xmlns:a16="http://schemas.microsoft.com/office/drawing/2014/main" id="{189A442C-995C-3FCB-1778-80DBF56D3346}"/>
              </a:ext>
            </a:extLst>
          </p:cNvPr>
          <p:cNvSpPr>
            <a:spLocks noGrp="1" noChangeArrowheads="1"/>
          </p:cNvSpPr>
          <p:nvPr>
            <p:ph type="title"/>
          </p:nvPr>
        </p:nvSpPr>
        <p:spPr>
          <a:xfrm>
            <a:off x="304800" y="349251"/>
            <a:ext cx="8610600" cy="482516"/>
          </a:xfrm>
          <a:ln>
            <a:solidFill>
              <a:schemeClr val="tx1"/>
            </a:solidFill>
          </a:ln>
        </p:spPr>
        <p:txBody>
          <a:bodyPr wrap="square" numCol="1" anchorCtr="0" compatLnSpc="1">
            <a:prstTxWarp prst="textNoShape">
              <a:avLst/>
            </a:prstTxWarp>
            <a:normAutofit fontScale="90000"/>
          </a:bodyPr>
          <a:lstStyle/>
          <a:p>
            <a:pPr algn="ctr"/>
            <a:r>
              <a:rPr lang="el-GR" sz="3200" dirty="0">
                <a:latin typeface="Calibri Light" charset="0"/>
                <a:ea typeface="ＭＳ Ｐゴシック" charset="0"/>
                <a:cs typeface="ＭＳ Ｐゴシック" charset="0"/>
              </a:rPr>
              <a:t>Πολλαπλασιαστής Μετοχικού Κεφαλαίου – Μέρος 2</a:t>
            </a:r>
            <a:endParaRPr lang="en-US" sz="3200" dirty="0">
              <a:latin typeface="Calibri Light" charset="0"/>
              <a:ea typeface="ＭＳ Ｐゴシック" charset="0"/>
              <a:cs typeface="ＭＳ Ｐゴシック" charset="0"/>
            </a:endParaRPr>
          </a:p>
        </p:txBody>
      </p:sp>
      <p:grpSp>
        <p:nvGrpSpPr>
          <p:cNvPr id="6" name="Group 15">
            <a:extLst>
              <a:ext uri="{FF2B5EF4-FFF2-40B4-BE49-F238E27FC236}">
                <a16:creationId xmlns:a16="http://schemas.microsoft.com/office/drawing/2014/main" id="{0ECDC023-6887-6321-3234-75460A116FAF}"/>
              </a:ext>
            </a:extLst>
          </p:cNvPr>
          <p:cNvGrpSpPr>
            <a:grpSpLocks/>
          </p:cNvGrpSpPr>
          <p:nvPr/>
        </p:nvGrpSpPr>
        <p:grpSpPr bwMode="auto">
          <a:xfrm>
            <a:off x="314326" y="1155658"/>
            <a:ext cx="8601074" cy="1196976"/>
            <a:chOff x="1351" y="1007"/>
            <a:chExt cx="4001" cy="754"/>
          </a:xfrm>
        </p:grpSpPr>
        <p:sp>
          <p:nvSpPr>
            <p:cNvPr id="7" name="Rectangle 16">
              <a:extLst>
                <a:ext uri="{FF2B5EF4-FFF2-40B4-BE49-F238E27FC236}">
                  <a16:creationId xmlns:a16="http://schemas.microsoft.com/office/drawing/2014/main" id="{221F6428-4E6D-D133-B262-C5579DCBA1C4}"/>
                </a:ext>
              </a:extLst>
            </p:cNvPr>
            <p:cNvSpPr>
              <a:spLocks noChangeArrowheads="1"/>
            </p:cNvSpPr>
            <p:nvPr/>
          </p:nvSpPr>
          <p:spPr bwMode="auto">
            <a:xfrm>
              <a:off x="2782" y="1151"/>
              <a:ext cx="2570"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n-US" sz="2400" b="1" dirty="0"/>
                <a:t>                </a:t>
              </a:r>
              <a:r>
                <a:rPr lang="el-GR" sz="2400" b="1" dirty="0"/>
                <a:t>Μέσο Ενεργητικό</a:t>
              </a:r>
              <a:endParaRPr lang="en-US" sz="2400" b="1" dirty="0"/>
            </a:p>
            <a:p>
              <a:pPr algn="ctr" eaLnBrk="1" hangingPunct="1"/>
              <a:r>
                <a:rPr lang="en-US" sz="2400" b="1" dirty="0"/>
                <a:t>           </a:t>
              </a:r>
              <a:r>
                <a:rPr lang="el-GR" sz="2400" b="1" dirty="0"/>
                <a:t>Μέσο Ίδιο Κεφάλαιο</a:t>
              </a:r>
              <a:endParaRPr lang="en-US" sz="2400" b="1" dirty="0"/>
            </a:p>
          </p:txBody>
        </p:sp>
        <p:sp>
          <p:nvSpPr>
            <p:cNvPr id="8" name="Rectangle 17">
              <a:extLst>
                <a:ext uri="{FF2B5EF4-FFF2-40B4-BE49-F238E27FC236}">
                  <a16:creationId xmlns:a16="http://schemas.microsoft.com/office/drawing/2014/main" id="{5B82145A-7CB0-E516-1D25-5865C0FA44F1}"/>
                </a:ext>
              </a:extLst>
            </p:cNvPr>
            <p:cNvSpPr>
              <a:spLocks noChangeArrowheads="1"/>
            </p:cNvSpPr>
            <p:nvPr/>
          </p:nvSpPr>
          <p:spPr bwMode="auto">
            <a:xfrm>
              <a:off x="1351" y="1007"/>
              <a:ext cx="1431"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l-GR" sz="2400" b="1" dirty="0">
                  <a:latin typeface="Arial" panose="020B0604020202020204" pitchFamily="34" charset="0"/>
                  <a:ea typeface="ＭＳ Ｐゴシック" charset="0"/>
                  <a:cs typeface="Arial" panose="020B0604020202020204" pitchFamily="34" charset="0"/>
                </a:rPr>
                <a:t>Πολλαπλασιαστής Μετοχικού Κεφαλαίου</a:t>
              </a:r>
              <a:endParaRPr lang="en-US" sz="2400" b="1" dirty="0">
                <a:latin typeface="Arial" panose="020B0604020202020204" pitchFamily="34" charset="0"/>
                <a:cs typeface="Arial" panose="020B0604020202020204" pitchFamily="34" charset="0"/>
              </a:endParaRPr>
            </a:p>
          </p:txBody>
        </p:sp>
        <p:sp>
          <p:nvSpPr>
            <p:cNvPr id="9" name="Rectangle 18">
              <a:extLst>
                <a:ext uri="{FF2B5EF4-FFF2-40B4-BE49-F238E27FC236}">
                  <a16:creationId xmlns:a16="http://schemas.microsoft.com/office/drawing/2014/main" id="{5AECA650-5778-BF7E-250C-508EDD4F5E36}"/>
                </a:ext>
              </a:extLst>
            </p:cNvPr>
            <p:cNvSpPr>
              <a:spLocks noChangeArrowheads="1"/>
            </p:cNvSpPr>
            <p:nvPr/>
          </p:nvSpPr>
          <p:spPr bwMode="auto">
            <a:xfrm>
              <a:off x="2914" y="1244"/>
              <a:ext cx="24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spcBef>
                  <a:spcPct val="50000"/>
                </a:spcBef>
              </a:pPr>
              <a:r>
                <a:rPr lang="en-US" sz="2400" b="1" dirty="0"/>
                <a:t>=</a:t>
              </a:r>
            </a:p>
          </p:txBody>
        </p:sp>
      </p:grpSp>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1905000" y="2462213"/>
            <a:ext cx="5334000" cy="3231654"/>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eaLnBrk="1" hangingPunct="1">
              <a:spcBef>
                <a:spcPct val="50000"/>
              </a:spcBef>
              <a:defRPr/>
            </a:pPr>
            <a:r>
              <a:rPr lang="el-GR" sz="3400" b="1">
                <a:solidFill>
                  <a:schemeClr val="accent6">
                    <a:lumMod val="75000"/>
                  </a:schemeClr>
                </a:solidFill>
                <a:latin typeface="+mj-lt"/>
                <a:ea typeface="ＭＳ Ｐゴシック" pitchFamily="34" charset="-128"/>
                <a:cs typeface="+mn-cs"/>
              </a:rPr>
              <a:t>Υπολογίστε και ερμηνεύστε τους χρηματοοικονομικούς δείκτες που χρησιμοποιούν οι διευθυντές για την αξιολόγηση της κερδοφορίας.</a:t>
            </a:r>
            <a:endParaRPr lang="en-US" sz="3400" b="1">
              <a:solidFill>
                <a:schemeClr val="accent6">
                  <a:lumMod val="75000"/>
                </a:schemeClr>
              </a:solidFill>
              <a:latin typeface="+mj-lt"/>
              <a:ea typeface="ＭＳ Ｐゴシック" pitchFamily="34" charset="-128"/>
              <a:cs typeface="+mn-cs"/>
            </a:endParaRPr>
          </a:p>
        </p:txBody>
      </p:sp>
      <p:sp>
        <p:nvSpPr>
          <p:cNvPr id="4" name="TextBox 3">
            <a:extLst>
              <a:ext uri="{FF2B5EF4-FFF2-40B4-BE49-F238E27FC236}">
                <a16:creationId xmlns:a16="http://schemas.microsoft.com/office/drawing/2014/main" id="{D4945B73-E803-4428-AAC9-4843DF850E97}"/>
              </a:ext>
            </a:extLst>
          </p:cNvPr>
          <p:cNvSpPr txBox="1"/>
          <p:nvPr/>
        </p:nvSpPr>
        <p:spPr>
          <a:xfrm>
            <a:off x="8393084" y="152400"/>
            <a:ext cx="762000" cy="253916"/>
          </a:xfrm>
          <a:prstGeom prst="rect">
            <a:avLst/>
          </a:prstGeom>
          <a:noFill/>
        </p:spPr>
        <p:txBody>
          <a:bodyPr wrap="square" rtlCol="0">
            <a:spAutoFit/>
          </a:bodyPr>
          <a:lstStyle/>
          <a:p>
            <a:r>
              <a:rPr lang="en-US" sz="1050"/>
              <a:t>16-63</a:t>
            </a:r>
          </a:p>
        </p:txBody>
      </p:sp>
      <p:pic>
        <p:nvPicPr>
          <p:cNvPr id="5" name="Picture 3">
            <a:extLst>
              <a:ext uri="{FF2B5EF4-FFF2-40B4-BE49-F238E27FC236}">
                <a16:creationId xmlns:a16="http://schemas.microsoft.com/office/drawing/2014/main" id="{C43194CF-6E48-409D-A071-32EFA92C6D3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026">
            <a:extLst>
              <a:ext uri="{FF2B5EF4-FFF2-40B4-BE49-F238E27FC236}">
                <a16:creationId xmlns:a16="http://schemas.microsoft.com/office/drawing/2014/main" id="{B85A519F-02CC-6914-0C96-D0E6D08F451D}"/>
              </a:ext>
            </a:extLst>
          </p:cNvPr>
          <p:cNvSpPr>
            <a:spLocks noGrp="1" noChangeArrowheads="1"/>
          </p:cNvSpPr>
          <p:nvPr>
            <p:ph type="title"/>
          </p:nvPr>
        </p:nvSpPr>
        <p:spPr>
          <a:xfrm>
            <a:off x="457200" y="381000"/>
            <a:ext cx="8229600" cy="685800"/>
          </a:xfrm>
          <a:ln w="19050">
            <a:solidFill>
              <a:schemeClr val="tx2"/>
            </a:solidFill>
          </a:ln>
        </p:spPr>
        <p:txBody>
          <a:bodyPr lIns="90488" tIns="44450" rIns="90488" bIns="44450"/>
          <a:lstStyle/>
          <a:p>
            <a:pPr algn="ctr">
              <a:defRPr/>
            </a:pPr>
            <a:r>
              <a:rPr lang="el-GR" altLang="en-US" sz="3600" b="1">
                <a:cs typeface="Arial" charset="0"/>
              </a:rPr>
              <a:t>5</a:t>
            </a:r>
            <a:r>
              <a:rPr lang="el-GR" altLang="en-US" sz="3600" b="1" baseline="30000">
                <a:cs typeface="Arial" charset="0"/>
              </a:rPr>
              <a:t>ο</a:t>
            </a:r>
            <a:r>
              <a:rPr lang="el-GR" altLang="en-US" sz="3600" b="1">
                <a:cs typeface="Arial" charset="0"/>
              </a:rPr>
              <a:t> Μαθησιακό Αντικείμενο</a:t>
            </a:r>
            <a:endParaRPr lang="en-US" altLang="en-US" sz="3600" b="1">
              <a:cs typeface="Arial" charset="0"/>
            </a:endParaRPr>
          </a:p>
        </p:txBody>
      </p:sp>
    </p:spTree>
  </p:cSld>
  <p:clrMapOvr>
    <a:masterClrMapping/>
  </p:clrMapOvr>
  <p:transition>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317500" y="406316"/>
            <a:ext cx="8597900" cy="501121"/>
          </a:xfrm>
          <a:ln>
            <a:solidFill>
              <a:schemeClr val="tx1"/>
            </a:solidFill>
          </a:ln>
        </p:spPr>
        <p:txBody>
          <a:bodyPr wrap="square" numCol="1" anchorCtr="0" compatLnSpc="1">
            <a:prstTxWarp prst="textNoShape">
              <a:avLst/>
            </a:prstTxWarp>
            <a:normAutofit fontScale="90000"/>
          </a:bodyPr>
          <a:lstStyle/>
          <a:p>
            <a:pPr algn="ctr"/>
            <a:r>
              <a:rPr lang="el-GR" sz="3200" dirty="0">
                <a:latin typeface="Calibri Light" charset="0"/>
                <a:ea typeface="ＭＳ Ｐゴシック" charset="0"/>
                <a:cs typeface="ＭＳ Ｐゴシック" charset="0"/>
              </a:rPr>
              <a:t>Ανάλυση Δεικτών – Δείκτες Κερδοφορίας</a:t>
            </a:r>
            <a:endParaRPr lang="en-US" sz="3200" dirty="0">
              <a:latin typeface="Calibri Light" charset="0"/>
              <a:ea typeface="ＭＳ Ｐゴシック" charset="0"/>
              <a:cs typeface="ＭＳ Ｐゴシック" charset="0"/>
            </a:endParaRPr>
          </a:p>
        </p:txBody>
      </p:sp>
      <p:graphicFrame>
        <p:nvGraphicFramePr>
          <p:cNvPr id="143362" name="Object 2"/>
          <p:cNvGraphicFramePr>
            <a:graphicFrameLocks/>
          </p:cNvGraphicFramePr>
          <p:nvPr/>
        </p:nvGraphicFramePr>
        <p:xfrm>
          <a:off x="4038600" y="1314450"/>
          <a:ext cx="4327525" cy="4857750"/>
        </p:xfrm>
        <a:graphic>
          <a:graphicData uri="http://schemas.openxmlformats.org/presentationml/2006/ole">
            <mc:AlternateContent xmlns:mc="http://schemas.openxmlformats.org/markup-compatibility/2006">
              <mc:Choice xmlns:v="urn:schemas-microsoft-com:vml" Requires="v">
                <p:oleObj name="Worksheet" r:id="rId3" imgW="2794000" imgH="3327400" progId="Excel.Sheet.8">
                  <p:embed/>
                </p:oleObj>
              </mc:Choice>
              <mc:Fallback>
                <p:oleObj name="Worksheet" r:id="rId3" imgW="2794000" imgH="3327400" progId="Excel.Sheet.8">
                  <p:embed/>
                  <p:pic>
                    <p:nvPicPr>
                      <p:cNvPr id="143362"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314450"/>
                        <a:ext cx="4327525" cy="4857750"/>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TextBox 7"/>
          <p:cNvSpPr txBox="1"/>
          <p:nvPr/>
        </p:nvSpPr>
        <p:spPr>
          <a:xfrm>
            <a:off x="279400" y="1314450"/>
            <a:ext cx="3505200" cy="3471426"/>
          </a:xfrm>
          <a:prstGeom prst="rect">
            <a:avLst/>
          </a:prstGeom>
          <a:noFill/>
          <a:ln>
            <a:solidFill>
              <a:schemeClr val="tx1"/>
            </a:solidFill>
          </a:ln>
        </p:spPr>
        <p:txBody>
          <a:bodyPr anchor="ctr" anchorCtr="0">
            <a:noAutofit/>
          </a:bodyPr>
          <a:lstStyle/>
          <a:p>
            <a:pPr algn="ctr" eaLnBrk="1" hangingPunct="1">
              <a:defRPr/>
            </a:pPr>
            <a:r>
              <a:rPr lang="el-GR" sz="2400" b="1">
                <a:solidFill>
                  <a:schemeClr val="accent1">
                    <a:lumMod val="50000"/>
                  </a:schemeClr>
                </a:solidFill>
                <a:ea typeface="ＭＳ Ｐゴシック" pitchFamily="34" charset="-128"/>
                <a:cs typeface="+mn-cs"/>
              </a:rPr>
              <a:t>Οι πληροφορίες που εμφανίζονται για την </a:t>
            </a:r>
            <a:r>
              <a:rPr lang="en-US" sz="2400" b="1">
                <a:solidFill>
                  <a:schemeClr val="accent1">
                    <a:lumMod val="50000"/>
                  </a:schemeClr>
                </a:solidFill>
                <a:ea typeface="ＭＳ Ｐゴシック" pitchFamily="34" charset="-128"/>
                <a:cs typeface="+mn-cs"/>
              </a:rPr>
              <a:t>Norton Corporation </a:t>
            </a:r>
            <a:r>
              <a:rPr lang="el-GR" sz="2400" b="1">
                <a:solidFill>
                  <a:schemeClr val="accent1">
                    <a:lumMod val="50000"/>
                  </a:schemeClr>
                </a:solidFill>
                <a:ea typeface="ＭＳ Ｐゴシック" pitchFamily="34" charset="-128"/>
                <a:cs typeface="+mn-cs"/>
              </a:rPr>
              <a:t>θα χρησιμοποιηθούν για τον υπολογισμό των δεικτών κερδοφορίας της.</a:t>
            </a:r>
            <a:endParaRPr lang="en-US" sz="2400" b="1">
              <a:solidFill>
                <a:schemeClr val="accent1">
                  <a:lumMod val="50000"/>
                </a:schemeClr>
              </a:solidFill>
              <a:ea typeface="ＭＳ Ｐゴシック" pitchFamily="34" charset="-128"/>
              <a:cs typeface="+mn-cs"/>
            </a:endParaRPr>
          </a:p>
        </p:txBody>
      </p:sp>
      <p:sp>
        <p:nvSpPr>
          <p:cNvPr id="143364" name="TextBox 4"/>
          <p:cNvSpPr txBox="1">
            <a:spLocks noChangeArrowheads="1"/>
          </p:cNvSpPr>
          <p:nvPr/>
        </p:nvSpPr>
        <p:spPr bwMode="auto">
          <a:xfrm>
            <a:off x="317500" y="5029200"/>
            <a:ext cx="3467100" cy="116955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1400" b="1"/>
              <a:t>Σημείωση: Μπορείτε επίσης να χρησιμοποιήσετε πληροφορίες που παρέχονται σε προηγούμενη διαφάνεια για αυτούς τους υπολογισμούς.</a:t>
            </a:r>
            <a:endParaRPr lang="en-US" sz="1400" b="1"/>
          </a:p>
        </p:txBody>
      </p:sp>
      <p:sp>
        <p:nvSpPr>
          <p:cNvPr id="6" name="TextBox 5">
            <a:extLst>
              <a:ext uri="{FF2B5EF4-FFF2-40B4-BE49-F238E27FC236}">
                <a16:creationId xmlns:a16="http://schemas.microsoft.com/office/drawing/2014/main" id="{F850CEDF-7E4B-4537-A326-95CAA504C6E2}"/>
              </a:ext>
            </a:extLst>
          </p:cNvPr>
          <p:cNvSpPr txBox="1"/>
          <p:nvPr/>
        </p:nvSpPr>
        <p:spPr>
          <a:xfrm>
            <a:off x="8393084" y="152400"/>
            <a:ext cx="762000" cy="253916"/>
          </a:xfrm>
          <a:prstGeom prst="rect">
            <a:avLst/>
          </a:prstGeom>
          <a:noFill/>
        </p:spPr>
        <p:txBody>
          <a:bodyPr wrap="square" rtlCol="0">
            <a:spAutoFit/>
          </a:bodyPr>
          <a:lstStyle/>
          <a:p>
            <a:r>
              <a:rPr lang="en-US" sz="1050"/>
              <a:t>16-64</a:t>
            </a:r>
          </a:p>
        </p:txBody>
      </p:sp>
      <p:pic>
        <p:nvPicPr>
          <p:cNvPr id="7" name="Picture 3">
            <a:extLst>
              <a:ext uri="{FF2B5EF4-FFF2-40B4-BE49-F238E27FC236}">
                <a16:creationId xmlns:a16="http://schemas.microsoft.com/office/drawing/2014/main" id="{565F28DD-F54A-4B80-88D2-8A30C8297EFE}"/>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pull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228600" y="406316"/>
            <a:ext cx="8686799" cy="454027"/>
          </a:xfrm>
          <a:ln>
            <a:solidFill>
              <a:schemeClr val="tx1"/>
            </a:solidFill>
          </a:ln>
        </p:spPr>
        <p:txBody>
          <a:bodyPr wrap="square" numCol="1" anchorCtr="0" compatLnSpc="1">
            <a:prstTxWarp prst="textNoShape">
              <a:avLst/>
            </a:prstTxWarp>
            <a:noAutofit/>
          </a:bodyPr>
          <a:lstStyle/>
          <a:p>
            <a:pPr algn="ctr"/>
            <a:r>
              <a:rPr lang="el-GR" sz="3200" dirty="0">
                <a:latin typeface="Calibri Light" charset="0"/>
                <a:ea typeface="ＭＳ Ｐゴシック" charset="0"/>
                <a:cs typeface="ＭＳ Ｐゴシック" charset="0"/>
              </a:rPr>
              <a:t>Ποσοστό Μικτού Κέρδους – Μέρος 1</a:t>
            </a:r>
            <a:endParaRPr lang="en-US" sz="3200" dirty="0">
              <a:latin typeface="Calibri Light" charset="0"/>
              <a:ea typeface="ＭＳ Ｐゴシック" charset="0"/>
              <a:cs typeface="ＭＳ Ｐゴシック" charset="0"/>
            </a:endParaRPr>
          </a:p>
        </p:txBody>
      </p:sp>
      <p:grpSp>
        <p:nvGrpSpPr>
          <p:cNvPr id="145410" name="Group 3"/>
          <p:cNvGrpSpPr>
            <a:grpSpLocks/>
          </p:cNvGrpSpPr>
          <p:nvPr/>
        </p:nvGrpSpPr>
        <p:grpSpPr bwMode="auto">
          <a:xfrm>
            <a:off x="120651" y="1828800"/>
            <a:ext cx="7679851" cy="950913"/>
            <a:chOff x="892" y="1283"/>
            <a:chExt cx="3564" cy="599"/>
          </a:xfrm>
        </p:grpSpPr>
        <p:sp>
          <p:nvSpPr>
            <p:cNvPr id="145413" name="Rectangle 4"/>
            <p:cNvSpPr>
              <a:spLocks noChangeArrowheads="1"/>
            </p:cNvSpPr>
            <p:nvPr/>
          </p:nvSpPr>
          <p:spPr bwMode="auto">
            <a:xfrm>
              <a:off x="892" y="1283"/>
              <a:ext cx="1971"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sz="2800" b="1" dirty="0">
                  <a:latin typeface="Arial" panose="020B0604020202020204" pitchFamily="34" charset="0"/>
                  <a:ea typeface="ＭＳ Ｐゴシック" charset="0"/>
                  <a:cs typeface="Arial" panose="020B0604020202020204" pitchFamily="34" charset="0"/>
                </a:rPr>
                <a:t>Ποσοστό Μικτού </a:t>
              </a:r>
            </a:p>
            <a:p>
              <a:pPr algn="ctr" eaLnBrk="1" hangingPunct="1"/>
              <a:r>
                <a:rPr lang="el-GR" sz="2800" b="1" dirty="0">
                  <a:latin typeface="Arial" panose="020B0604020202020204" pitchFamily="34" charset="0"/>
                  <a:ea typeface="ＭＳ Ｐゴシック" charset="0"/>
                  <a:cs typeface="Arial" panose="020B0604020202020204" pitchFamily="34" charset="0"/>
                </a:rPr>
                <a:t>Κέρδους</a:t>
              </a:r>
              <a:endParaRPr lang="en-US" sz="2800" b="1" dirty="0">
                <a:latin typeface="Arial" panose="020B0604020202020204" pitchFamily="34" charset="0"/>
                <a:cs typeface="Arial" panose="020B0604020202020204" pitchFamily="34" charset="0"/>
              </a:endParaRPr>
            </a:p>
          </p:txBody>
        </p:sp>
        <p:sp>
          <p:nvSpPr>
            <p:cNvPr id="145414" name="Rectangle 5"/>
            <p:cNvSpPr>
              <a:spLocks noChangeArrowheads="1"/>
            </p:cNvSpPr>
            <p:nvPr/>
          </p:nvSpPr>
          <p:spPr bwMode="auto">
            <a:xfrm>
              <a:off x="3200" y="1283"/>
              <a:ext cx="1256"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dirty="0"/>
                <a:t>  </a:t>
              </a:r>
              <a:r>
                <a:rPr lang="el-GR" sz="2800" b="1" dirty="0"/>
                <a:t>Μικτό Κέρδος</a:t>
              </a:r>
              <a:endParaRPr lang="en-US" sz="2800" b="1" dirty="0"/>
            </a:p>
            <a:p>
              <a:pPr algn="ctr" eaLnBrk="1" hangingPunct="1"/>
              <a:r>
                <a:rPr lang="el-GR" sz="2800" b="1" dirty="0"/>
                <a:t>Πωλήσεις</a:t>
              </a:r>
              <a:endParaRPr lang="en-US" sz="2800" b="1" dirty="0"/>
            </a:p>
          </p:txBody>
        </p:sp>
        <p:sp>
          <p:nvSpPr>
            <p:cNvPr id="145415" name="Rectangle 6"/>
            <p:cNvSpPr>
              <a:spLocks noChangeArrowheads="1"/>
            </p:cNvSpPr>
            <p:nvPr/>
          </p:nvSpPr>
          <p:spPr bwMode="auto">
            <a:xfrm>
              <a:off x="2723" y="1398"/>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
        <p:nvSpPr>
          <p:cNvPr id="145411" name="Line 9"/>
          <p:cNvSpPr>
            <a:spLocks noChangeShapeType="1"/>
          </p:cNvSpPr>
          <p:nvPr/>
        </p:nvSpPr>
        <p:spPr bwMode="auto">
          <a:xfrm flipV="1">
            <a:off x="5181600" y="2286000"/>
            <a:ext cx="23622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42341" name="Rectangle 7"/>
          <p:cNvSpPr>
            <a:spLocks noChangeArrowheads="1"/>
          </p:cNvSpPr>
          <p:nvPr/>
        </p:nvSpPr>
        <p:spPr bwMode="auto">
          <a:xfrm>
            <a:off x="228600" y="3754752"/>
            <a:ext cx="8686799" cy="1567096"/>
          </a:xfrm>
          <a:prstGeom prst="rect">
            <a:avLst/>
          </a:prstGeom>
          <a:solidFill>
            <a:schemeClr val="accent2">
              <a:lumMod val="75000"/>
            </a:schemeClr>
          </a:solidFill>
          <a:ln w="57150" cmpd="thinThick">
            <a:solidFill>
              <a:schemeClr val="tx1"/>
            </a:solidFill>
            <a:miter lim="800000"/>
            <a:headEnd/>
            <a:tailEnd/>
          </a:ln>
        </p:spPr>
        <p:txBody>
          <a:bodyPr wrap="square" lIns="90488" tIns="44450" rIns="90488" bIns="4445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l-GR" altLang="en-US" sz="2400" b="1" dirty="0">
                <a:solidFill>
                  <a:schemeClr val="bg1"/>
                </a:solidFill>
                <a:cs typeface="+mn-cs"/>
              </a:rPr>
              <a:t>Αυτός ο δείκτης δείχνει πόσο από κάθε δολάριο πωλήσεων απομένει μετά την αφαίρεση του κόστους των πωληθέντων αγαθών για την κάλυψη εξόδων και την παροχή κέρδους.</a:t>
            </a:r>
            <a:r>
              <a:rPr lang="en-US" altLang="en-US" sz="2400" b="1" dirty="0">
                <a:solidFill>
                  <a:schemeClr val="bg1"/>
                </a:solidFill>
                <a:cs typeface="+mn-cs"/>
              </a:rPr>
              <a:t>.</a:t>
            </a:r>
          </a:p>
        </p:txBody>
      </p:sp>
      <p:sp>
        <p:nvSpPr>
          <p:cNvPr id="9" name="TextBox 8">
            <a:extLst>
              <a:ext uri="{FF2B5EF4-FFF2-40B4-BE49-F238E27FC236}">
                <a16:creationId xmlns:a16="http://schemas.microsoft.com/office/drawing/2014/main" id="{A4D92BF5-AC06-4789-BD02-82891F4BA8AC}"/>
              </a:ext>
            </a:extLst>
          </p:cNvPr>
          <p:cNvSpPr txBox="1"/>
          <p:nvPr/>
        </p:nvSpPr>
        <p:spPr>
          <a:xfrm>
            <a:off x="8393084" y="152400"/>
            <a:ext cx="762000" cy="253916"/>
          </a:xfrm>
          <a:prstGeom prst="rect">
            <a:avLst/>
          </a:prstGeom>
          <a:noFill/>
        </p:spPr>
        <p:txBody>
          <a:bodyPr wrap="square" rtlCol="0">
            <a:spAutoFit/>
          </a:bodyPr>
          <a:lstStyle/>
          <a:p>
            <a:r>
              <a:rPr lang="en-US" sz="1050"/>
              <a:t>16-65</a:t>
            </a:r>
          </a:p>
        </p:txBody>
      </p:sp>
      <p:pic>
        <p:nvPicPr>
          <p:cNvPr id="10" name="Picture 3">
            <a:extLst>
              <a:ext uri="{FF2B5EF4-FFF2-40B4-BE49-F238E27FC236}">
                <a16:creationId xmlns:a16="http://schemas.microsoft.com/office/drawing/2014/main" id="{C66AAF57-A028-4BFF-90BB-FBDCC68B2E1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blinds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Line 9"/>
          <p:cNvSpPr>
            <a:spLocks noChangeShapeType="1"/>
          </p:cNvSpPr>
          <p:nvPr/>
        </p:nvSpPr>
        <p:spPr bwMode="auto">
          <a:xfrm flipV="1">
            <a:off x="5915498" y="1828800"/>
            <a:ext cx="23622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147461" name="Group 3"/>
          <p:cNvGrpSpPr>
            <a:grpSpLocks/>
          </p:cNvGrpSpPr>
          <p:nvPr/>
        </p:nvGrpSpPr>
        <p:grpSpPr bwMode="auto">
          <a:xfrm>
            <a:off x="103188" y="3087688"/>
            <a:ext cx="6831013" cy="950912"/>
            <a:chOff x="892" y="1283"/>
            <a:chExt cx="4303" cy="599"/>
          </a:xfrm>
        </p:grpSpPr>
        <p:sp>
          <p:nvSpPr>
            <p:cNvPr id="147464" name="Rectangle 4"/>
            <p:cNvSpPr>
              <a:spLocks noChangeArrowheads="1"/>
            </p:cNvSpPr>
            <p:nvPr/>
          </p:nvSpPr>
          <p:spPr bwMode="auto">
            <a:xfrm>
              <a:off x="892" y="1283"/>
              <a:ext cx="1971"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sz="2800" b="1" dirty="0">
                  <a:latin typeface="Arial" panose="020B0604020202020204" pitchFamily="34" charset="0"/>
                  <a:ea typeface="ＭＳ Ｐゴシック" charset="0"/>
                  <a:cs typeface="Arial" panose="020B0604020202020204" pitchFamily="34" charset="0"/>
                </a:rPr>
                <a:t>Ποσοστό Μικτού </a:t>
              </a:r>
            </a:p>
            <a:p>
              <a:pPr algn="ctr" eaLnBrk="1" hangingPunct="1"/>
              <a:r>
                <a:rPr lang="el-GR" sz="2800" b="1" dirty="0">
                  <a:latin typeface="Arial" panose="020B0604020202020204" pitchFamily="34" charset="0"/>
                  <a:ea typeface="ＭＳ Ｐゴシック" charset="0"/>
                  <a:cs typeface="Arial" panose="020B0604020202020204" pitchFamily="34" charset="0"/>
                </a:rPr>
                <a:t>Κέρδους</a:t>
              </a:r>
              <a:endParaRPr lang="en-US" sz="2800" b="1" dirty="0">
                <a:latin typeface="Arial" panose="020B0604020202020204" pitchFamily="34" charset="0"/>
                <a:cs typeface="Arial" panose="020B0604020202020204" pitchFamily="34" charset="0"/>
              </a:endParaRPr>
            </a:p>
          </p:txBody>
        </p:sp>
        <p:sp>
          <p:nvSpPr>
            <p:cNvPr id="147465" name="Rectangle 5"/>
            <p:cNvSpPr>
              <a:spLocks noChangeArrowheads="1"/>
            </p:cNvSpPr>
            <p:nvPr/>
          </p:nvSpPr>
          <p:spPr bwMode="auto">
            <a:xfrm>
              <a:off x="2880" y="1283"/>
              <a:ext cx="2315"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a:t>  </a:t>
              </a:r>
              <a:r>
                <a:rPr lang="en-US" sz="2800" b="1"/>
                <a:t>$494,000 - $140,000</a:t>
              </a:r>
            </a:p>
            <a:p>
              <a:pPr algn="ctr" eaLnBrk="1" hangingPunct="1"/>
              <a:r>
                <a:rPr lang="en-US" sz="2800" b="1"/>
                <a:t>$494,000</a:t>
              </a:r>
            </a:p>
          </p:txBody>
        </p:sp>
        <p:sp>
          <p:nvSpPr>
            <p:cNvPr id="147466" name="Rectangle 6"/>
            <p:cNvSpPr>
              <a:spLocks noChangeArrowheads="1"/>
            </p:cNvSpPr>
            <p:nvPr/>
          </p:nvSpPr>
          <p:spPr bwMode="auto">
            <a:xfrm>
              <a:off x="2723" y="1398"/>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
        <p:nvSpPr>
          <p:cNvPr id="147462" name="Line 9"/>
          <p:cNvSpPr>
            <a:spLocks noChangeShapeType="1"/>
          </p:cNvSpPr>
          <p:nvPr/>
        </p:nvSpPr>
        <p:spPr bwMode="auto">
          <a:xfrm flipV="1">
            <a:off x="3581400" y="3581400"/>
            <a:ext cx="32766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47463" name="Rectangle 6"/>
          <p:cNvSpPr>
            <a:spLocks noChangeArrowheads="1"/>
          </p:cNvSpPr>
          <p:nvPr/>
        </p:nvSpPr>
        <p:spPr bwMode="auto">
          <a:xfrm>
            <a:off x="7010400" y="3265488"/>
            <a:ext cx="19812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eaLnBrk="1" hangingPunct="1"/>
            <a:r>
              <a:rPr lang="en-US" sz="2800" b="1"/>
              <a:t>= 71.6%</a:t>
            </a:r>
          </a:p>
        </p:txBody>
      </p:sp>
      <p:sp>
        <p:nvSpPr>
          <p:cNvPr id="15" name="TextBox 14">
            <a:extLst>
              <a:ext uri="{FF2B5EF4-FFF2-40B4-BE49-F238E27FC236}">
                <a16:creationId xmlns:a16="http://schemas.microsoft.com/office/drawing/2014/main" id="{B5AF5B80-BECE-4DF1-9216-B4ABAE020419}"/>
              </a:ext>
            </a:extLst>
          </p:cNvPr>
          <p:cNvSpPr txBox="1"/>
          <p:nvPr/>
        </p:nvSpPr>
        <p:spPr>
          <a:xfrm>
            <a:off x="8393084" y="152400"/>
            <a:ext cx="762000" cy="253916"/>
          </a:xfrm>
          <a:prstGeom prst="rect">
            <a:avLst/>
          </a:prstGeom>
          <a:noFill/>
        </p:spPr>
        <p:txBody>
          <a:bodyPr wrap="square" rtlCol="0">
            <a:spAutoFit/>
          </a:bodyPr>
          <a:lstStyle/>
          <a:p>
            <a:r>
              <a:rPr lang="en-US" sz="1050"/>
              <a:t>16-66</a:t>
            </a:r>
          </a:p>
        </p:txBody>
      </p:sp>
      <p:pic>
        <p:nvPicPr>
          <p:cNvPr id="16" name="Picture 3">
            <a:extLst>
              <a:ext uri="{FF2B5EF4-FFF2-40B4-BE49-F238E27FC236}">
                <a16:creationId xmlns:a16="http://schemas.microsoft.com/office/drawing/2014/main" id="{111B1136-1064-40C7-97F6-4FEC7F80F11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91C1DC9B-A7EF-BFAC-F65F-51E39E21C5CE}"/>
              </a:ext>
            </a:extLst>
          </p:cNvPr>
          <p:cNvSpPr>
            <a:spLocks noGrp="1" noChangeArrowheads="1"/>
          </p:cNvSpPr>
          <p:nvPr>
            <p:ph type="title"/>
          </p:nvPr>
        </p:nvSpPr>
        <p:spPr>
          <a:xfrm>
            <a:off x="228600" y="406316"/>
            <a:ext cx="8686799" cy="454027"/>
          </a:xfrm>
          <a:ln>
            <a:solidFill>
              <a:schemeClr val="tx1"/>
            </a:solidFill>
          </a:ln>
        </p:spPr>
        <p:txBody>
          <a:bodyPr wrap="square" numCol="1" anchorCtr="0" compatLnSpc="1">
            <a:prstTxWarp prst="textNoShape">
              <a:avLst/>
            </a:prstTxWarp>
            <a:noAutofit/>
          </a:bodyPr>
          <a:lstStyle/>
          <a:p>
            <a:pPr algn="ctr"/>
            <a:r>
              <a:rPr lang="el-GR" sz="3200" dirty="0">
                <a:latin typeface="Calibri Light" charset="0"/>
                <a:ea typeface="ＭＳ Ｐゴシック" charset="0"/>
                <a:cs typeface="ＭＳ Ｐゴシック" charset="0"/>
              </a:rPr>
              <a:t>Ποσοστό Μικτού Κέρδους – Μέρος 2</a:t>
            </a:r>
            <a:endParaRPr lang="en-US" sz="3200" dirty="0">
              <a:latin typeface="Calibri Light" charset="0"/>
              <a:ea typeface="ＭＳ Ｐゴシック" charset="0"/>
              <a:cs typeface="ＭＳ Ｐゴシック" charset="0"/>
            </a:endParaRPr>
          </a:p>
        </p:txBody>
      </p:sp>
      <p:grpSp>
        <p:nvGrpSpPr>
          <p:cNvPr id="5" name="Group 3">
            <a:extLst>
              <a:ext uri="{FF2B5EF4-FFF2-40B4-BE49-F238E27FC236}">
                <a16:creationId xmlns:a16="http://schemas.microsoft.com/office/drawing/2014/main" id="{140FE2AE-0B27-6CD0-58D1-1E7F8DEE4241}"/>
              </a:ext>
            </a:extLst>
          </p:cNvPr>
          <p:cNvGrpSpPr>
            <a:grpSpLocks/>
          </p:cNvGrpSpPr>
          <p:nvPr/>
        </p:nvGrpSpPr>
        <p:grpSpPr bwMode="auto">
          <a:xfrm>
            <a:off x="702149" y="1371600"/>
            <a:ext cx="7679851" cy="950913"/>
            <a:chOff x="892" y="1283"/>
            <a:chExt cx="3564" cy="599"/>
          </a:xfrm>
        </p:grpSpPr>
        <p:sp>
          <p:nvSpPr>
            <p:cNvPr id="6" name="Rectangle 4">
              <a:extLst>
                <a:ext uri="{FF2B5EF4-FFF2-40B4-BE49-F238E27FC236}">
                  <a16:creationId xmlns:a16="http://schemas.microsoft.com/office/drawing/2014/main" id="{A59361FB-9B8A-D767-0359-051D03381030}"/>
                </a:ext>
              </a:extLst>
            </p:cNvPr>
            <p:cNvSpPr>
              <a:spLocks noChangeArrowheads="1"/>
            </p:cNvSpPr>
            <p:nvPr/>
          </p:nvSpPr>
          <p:spPr bwMode="auto">
            <a:xfrm>
              <a:off x="892" y="1283"/>
              <a:ext cx="1971"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sz="2800" b="1" dirty="0">
                  <a:latin typeface="Arial" panose="020B0604020202020204" pitchFamily="34" charset="0"/>
                  <a:ea typeface="ＭＳ Ｐゴシック" charset="0"/>
                  <a:cs typeface="Arial" panose="020B0604020202020204" pitchFamily="34" charset="0"/>
                </a:rPr>
                <a:t>Ποσοστό Μικτού </a:t>
              </a:r>
            </a:p>
            <a:p>
              <a:pPr algn="ctr" eaLnBrk="1" hangingPunct="1"/>
              <a:r>
                <a:rPr lang="el-GR" sz="2800" b="1" dirty="0">
                  <a:latin typeface="Arial" panose="020B0604020202020204" pitchFamily="34" charset="0"/>
                  <a:ea typeface="ＭＳ Ｐゴシック" charset="0"/>
                  <a:cs typeface="Arial" panose="020B0604020202020204" pitchFamily="34" charset="0"/>
                </a:rPr>
                <a:t>Κέρδους</a:t>
              </a:r>
              <a:endParaRPr lang="en-US" sz="2800" b="1" dirty="0">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FEB988CE-DB7B-0880-F1C2-5FBC431CD72D}"/>
                </a:ext>
              </a:extLst>
            </p:cNvPr>
            <p:cNvSpPr>
              <a:spLocks noChangeArrowheads="1"/>
            </p:cNvSpPr>
            <p:nvPr/>
          </p:nvSpPr>
          <p:spPr bwMode="auto">
            <a:xfrm>
              <a:off x="3200" y="1283"/>
              <a:ext cx="1256"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dirty="0"/>
                <a:t>  </a:t>
              </a:r>
              <a:r>
                <a:rPr lang="el-GR" sz="2800" b="1" dirty="0"/>
                <a:t>Μικτό Κέρδος</a:t>
              </a:r>
              <a:endParaRPr lang="en-US" sz="2800" b="1" dirty="0"/>
            </a:p>
            <a:p>
              <a:pPr algn="ctr" eaLnBrk="1" hangingPunct="1"/>
              <a:r>
                <a:rPr lang="el-GR" sz="2800" b="1" dirty="0"/>
                <a:t>Πωλήσεις</a:t>
              </a:r>
              <a:endParaRPr lang="en-US" sz="2800" b="1" dirty="0"/>
            </a:p>
          </p:txBody>
        </p:sp>
        <p:sp>
          <p:nvSpPr>
            <p:cNvPr id="8" name="Rectangle 6">
              <a:extLst>
                <a:ext uri="{FF2B5EF4-FFF2-40B4-BE49-F238E27FC236}">
                  <a16:creationId xmlns:a16="http://schemas.microsoft.com/office/drawing/2014/main" id="{E34569AF-CBE1-A8CA-33F9-A707C61C1BC3}"/>
                </a:ext>
              </a:extLst>
            </p:cNvPr>
            <p:cNvSpPr>
              <a:spLocks noChangeArrowheads="1"/>
            </p:cNvSpPr>
            <p:nvPr/>
          </p:nvSpPr>
          <p:spPr bwMode="auto">
            <a:xfrm>
              <a:off x="2723" y="1398"/>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
        <p:nvSpPr>
          <p:cNvPr id="9" name="Rectangle 7">
            <a:extLst>
              <a:ext uri="{FF2B5EF4-FFF2-40B4-BE49-F238E27FC236}">
                <a16:creationId xmlns:a16="http://schemas.microsoft.com/office/drawing/2014/main" id="{9FBBCB7D-309C-60E5-4661-16DD79BCC872}"/>
              </a:ext>
            </a:extLst>
          </p:cNvPr>
          <p:cNvSpPr>
            <a:spLocks noChangeArrowheads="1"/>
          </p:cNvSpPr>
          <p:nvPr/>
        </p:nvSpPr>
        <p:spPr bwMode="auto">
          <a:xfrm>
            <a:off x="228600" y="4452704"/>
            <a:ext cx="8686799" cy="1567096"/>
          </a:xfrm>
          <a:prstGeom prst="rect">
            <a:avLst/>
          </a:prstGeom>
          <a:solidFill>
            <a:schemeClr val="accent2">
              <a:lumMod val="75000"/>
            </a:schemeClr>
          </a:solidFill>
          <a:ln w="57150" cmpd="thinThick">
            <a:solidFill>
              <a:schemeClr val="tx1"/>
            </a:solidFill>
            <a:miter lim="800000"/>
            <a:headEnd/>
            <a:tailEnd/>
          </a:ln>
        </p:spPr>
        <p:txBody>
          <a:bodyPr wrap="square" lIns="90488" tIns="44450" rIns="90488" bIns="4445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l-GR" altLang="en-US" sz="2400" b="1" dirty="0">
                <a:solidFill>
                  <a:schemeClr val="bg1"/>
                </a:solidFill>
                <a:cs typeface="+mn-cs"/>
              </a:rPr>
              <a:t>Αυτός ο δείκτης δείχνει πόσο από κάθε δολάριο πωλήσεων απομένει μετά την αφαίρεση του κόστους των πωληθέντων αγαθών για την κάλυψη εξόδων και την παροχή κέρδους.</a:t>
            </a:r>
            <a:r>
              <a:rPr lang="en-US" altLang="en-US" sz="2400" b="1" dirty="0">
                <a:solidFill>
                  <a:schemeClr val="bg1"/>
                </a:solidFill>
                <a:cs typeface="+mn-cs"/>
              </a:rPr>
              <a:t>.</a:t>
            </a:r>
          </a:p>
        </p:txBody>
      </p:sp>
    </p:spTree>
  </p:cSld>
  <p:clrMapOvr>
    <a:masterClrMapping/>
  </p:clrMapOvr>
  <p:transition>
    <p:blinds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506" name="Group 3"/>
          <p:cNvGrpSpPr>
            <a:grpSpLocks/>
          </p:cNvGrpSpPr>
          <p:nvPr/>
        </p:nvGrpSpPr>
        <p:grpSpPr bwMode="auto">
          <a:xfrm>
            <a:off x="699908" y="1828800"/>
            <a:ext cx="8015586" cy="950913"/>
            <a:chOff x="1116" y="1283"/>
            <a:chExt cx="3499" cy="599"/>
          </a:xfrm>
        </p:grpSpPr>
        <p:sp>
          <p:nvSpPr>
            <p:cNvPr id="149509" name="Rectangle 4"/>
            <p:cNvSpPr>
              <a:spLocks noChangeArrowheads="1"/>
            </p:cNvSpPr>
            <p:nvPr/>
          </p:nvSpPr>
          <p:spPr bwMode="auto">
            <a:xfrm>
              <a:off x="1116" y="1283"/>
              <a:ext cx="1523"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sz="2800" b="1" dirty="0">
                  <a:latin typeface="Arial" panose="020B0604020202020204" pitchFamily="34" charset="0"/>
                  <a:ea typeface="ＭＳ Ｐゴシック" charset="0"/>
                  <a:cs typeface="Arial" panose="020B0604020202020204" pitchFamily="34" charset="0"/>
                </a:rPr>
                <a:t>Ποσοστό Καθαρού </a:t>
              </a:r>
            </a:p>
            <a:p>
              <a:pPr algn="ctr" eaLnBrk="1" hangingPunct="1"/>
              <a:r>
                <a:rPr lang="el-GR" sz="2800" b="1" dirty="0">
                  <a:latin typeface="Arial" panose="020B0604020202020204" pitchFamily="34" charset="0"/>
                  <a:ea typeface="ＭＳ Ｐゴシック" charset="0"/>
                  <a:cs typeface="Arial" panose="020B0604020202020204" pitchFamily="34" charset="0"/>
                </a:rPr>
                <a:t>Κέρδους</a:t>
              </a:r>
              <a:endParaRPr lang="en-US" sz="2800" b="1" dirty="0">
                <a:latin typeface="Arial" panose="020B0604020202020204" pitchFamily="34" charset="0"/>
                <a:cs typeface="Arial" panose="020B0604020202020204" pitchFamily="34" charset="0"/>
              </a:endParaRPr>
            </a:p>
          </p:txBody>
        </p:sp>
        <p:sp>
          <p:nvSpPr>
            <p:cNvPr id="149510" name="Rectangle 5"/>
            <p:cNvSpPr>
              <a:spLocks noChangeArrowheads="1"/>
            </p:cNvSpPr>
            <p:nvPr/>
          </p:nvSpPr>
          <p:spPr bwMode="auto">
            <a:xfrm>
              <a:off x="3280" y="1283"/>
              <a:ext cx="1335"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dirty="0"/>
                <a:t>  </a:t>
              </a:r>
              <a:r>
                <a:rPr lang="el-GR" sz="2800" b="1" dirty="0"/>
                <a:t>Καθαρό Κέρδος</a:t>
              </a:r>
              <a:endParaRPr lang="en-US" sz="2800" b="1" dirty="0"/>
            </a:p>
            <a:p>
              <a:pPr algn="ctr" eaLnBrk="1" hangingPunct="1"/>
              <a:r>
                <a:rPr lang="el-GR" sz="2800" b="1" dirty="0"/>
                <a:t>Πωλήσεις</a:t>
              </a:r>
              <a:endParaRPr lang="en-US" sz="2800" b="1" dirty="0"/>
            </a:p>
          </p:txBody>
        </p:sp>
        <p:sp>
          <p:nvSpPr>
            <p:cNvPr id="149511" name="Rectangle 6"/>
            <p:cNvSpPr>
              <a:spLocks noChangeArrowheads="1"/>
            </p:cNvSpPr>
            <p:nvPr/>
          </p:nvSpPr>
          <p:spPr bwMode="auto">
            <a:xfrm>
              <a:off x="2846" y="1398"/>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
        <p:nvSpPr>
          <p:cNvPr id="149507" name="Line 9"/>
          <p:cNvSpPr>
            <a:spLocks noChangeShapeType="1"/>
          </p:cNvSpPr>
          <p:nvPr/>
        </p:nvSpPr>
        <p:spPr bwMode="auto">
          <a:xfrm flipV="1">
            <a:off x="5657247" y="2286000"/>
            <a:ext cx="2877153"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 name="Rectangle 7"/>
          <p:cNvSpPr>
            <a:spLocks noChangeArrowheads="1"/>
          </p:cNvSpPr>
          <p:nvPr/>
        </p:nvSpPr>
        <p:spPr bwMode="auto">
          <a:xfrm>
            <a:off x="250824" y="4078288"/>
            <a:ext cx="8686799" cy="1567096"/>
          </a:xfrm>
          <a:prstGeom prst="rect">
            <a:avLst/>
          </a:prstGeom>
          <a:solidFill>
            <a:schemeClr val="accent1">
              <a:lumMod val="40000"/>
              <a:lumOff val="60000"/>
            </a:schemeClr>
          </a:solidFill>
          <a:ln w="57150" cmpd="thinThick">
            <a:solidFill>
              <a:schemeClr val="tx1"/>
            </a:solidFill>
            <a:miter lim="800000"/>
            <a:headEnd/>
            <a:tailEnd/>
          </a:ln>
        </p:spPr>
        <p:txBody>
          <a:bodyPr wrap="square" lIns="90488" tIns="44450" rIns="90488" bIns="44450">
            <a:spAutoFit/>
          </a:bodyPr>
          <a:lstStyle/>
          <a:p>
            <a:pPr algn="ctr" eaLnBrk="1" hangingPunct="1"/>
            <a:r>
              <a:rPr lang="el-GR" sz="2400" b="1"/>
              <a:t>Εκτός από το κόστος πωληθέντων αγαθών, αυτός ο δείκτης εξετάζει επίσης τον τρόπο με τον οποίο τα έξοδα πωλήσεων και διοίκησης, τα έξοδα τόκων και τα έξοδα φόρου εισοδήματος επηρεάζουν την απόδοση.</a:t>
            </a:r>
            <a:endParaRPr lang="en-US" sz="2400" b="1">
              <a:solidFill>
                <a:srgbClr val="FFFF99"/>
              </a:solidFill>
            </a:endParaRPr>
          </a:p>
        </p:txBody>
      </p:sp>
      <p:sp>
        <p:nvSpPr>
          <p:cNvPr id="10" name="TextBox 9">
            <a:extLst>
              <a:ext uri="{FF2B5EF4-FFF2-40B4-BE49-F238E27FC236}">
                <a16:creationId xmlns:a16="http://schemas.microsoft.com/office/drawing/2014/main" id="{235BB136-8B77-4DBD-8040-CEB6C35B033C}"/>
              </a:ext>
            </a:extLst>
          </p:cNvPr>
          <p:cNvSpPr txBox="1"/>
          <p:nvPr/>
        </p:nvSpPr>
        <p:spPr>
          <a:xfrm>
            <a:off x="8393084" y="152400"/>
            <a:ext cx="762000" cy="253916"/>
          </a:xfrm>
          <a:prstGeom prst="rect">
            <a:avLst/>
          </a:prstGeom>
          <a:noFill/>
        </p:spPr>
        <p:txBody>
          <a:bodyPr wrap="square" rtlCol="0">
            <a:spAutoFit/>
          </a:bodyPr>
          <a:lstStyle/>
          <a:p>
            <a:r>
              <a:rPr lang="en-US" sz="1050"/>
              <a:t>16-67</a:t>
            </a:r>
          </a:p>
        </p:txBody>
      </p:sp>
      <p:pic>
        <p:nvPicPr>
          <p:cNvPr id="11" name="Picture 3">
            <a:extLst>
              <a:ext uri="{FF2B5EF4-FFF2-40B4-BE49-F238E27FC236}">
                <a16:creationId xmlns:a16="http://schemas.microsoft.com/office/drawing/2014/main" id="{FF27ED68-C2D1-45AC-A095-F4FD83F604A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a:extLst>
              <a:ext uri="{FF2B5EF4-FFF2-40B4-BE49-F238E27FC236}">
                <a16:creationId xmlns:a16="http://schemas.microsoft.com/office/drawing/2014/main" id="{F93B1714-5249-0D7A-312B-D996108DD481}"/>
              </a:ext>
            </a:extLst>
          </p:cNvPr>
          <p:cNvSpPr txBox="1">
            <a:spLocks noChangeArrowheads="1"/>
          </p:cNvSpPr>
          <p:nvPr/>
        </p:nvSpPr>
        <p:spPr>
          <a:xfrm>
            <a:off x="228600" y="406316"/>
            <a:ext cx="8686799" cy="454027"/>
          </a:xfrm>
          <a:prstGeom prst="rect">
            <a:avLst/>
          </a:prstGeom>
          <a:ln>
            <a:solidFill>
              <a:schemeClr val="tx1"/>
            </a:solidFill>
          </a:ln>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85000"/>
              </a:lnSpc>
              <a:spcBef>
                <a:spcPct val="0"/>
              </a:spcBef>
              <a:spcAft>
                <a:spcPct val="0"/>
              </a:spcAft>
              <a:defRPr sz="4000" kern="1200" spc="-50">
                <a:solidFill>
                  <a:srgbClr val="00000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r>
              <a:rPr lang="el-GR" sz="3200" dirty="0">
                <a:latin typeface="Calibri Light" charset="0"/>
                <a:ea typeface="ＭＳ Ｐゴシック" charset="0"/>
                <a:cs typeface="ＭＳ Ｐゴシック" charset="0"/>
              </a:rPr>
              <a:t>Ποσοστό Καθαρού Κέρδους – Μέρος 1</a:t>
            </a:r>
            <a:endParaRPr lang="en-US" sz="3200" dirty="0">
              <a:latin typeface="Calibri Light" charset="0"/>
              <a:ea typeface="ＭＳ Ｐゴシック" charset="0"/>
              <a:cs typeface="ＭＳ Ｐゴシック" charset="0"/>
            </a:endParaRPr>
          </a:p>
        </p:txBody>
      </p:sp>
    </p:spTree>
  </p:cSld>
  <p:clrMapOvr>
    <a:masterClrMapping/>
  </p:clrMapOvr>
  <p:transition>
    <p:blinds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ChangeArrowheads="1"/>
          </p:cNvSpPr>
          <p:nvPr/>
        </p:nvSpPr>
        <p:spPr bwMode="auto">
          <a:xfrm>
            <a:off x="228600" y="4529138"/>
            <a:ext cx="8686800" cy="1567096"/>
          </a:xfrm>
          <a:prstGeom prst="rect">
            <a:avLst/>
          </a:prstGeom>
          <a:solidFill>
            <a:schemeClr val="accent1">
              <a:lumMod val="40000"/>
              <a:lumOff val="60000"/>
            </a:schemeClr>
          </a:solidFill>
          <a:ln w="57150" cmpd="thinThick">
            <a:solidFill>
              <a:schemeClr val="tx1"/>
            </a:solidFill>
            <a:miter lim="800000"/>
            <a:headEnd/>
            <a:tailEnd/>
          </a:ln>
        </p:spPr>
        <p:txBody>
          <a:bodyPr wrap="square" lIns="90488" tIns="44450" rIns="90488" bIns="44450">
            <a:spAutoFit/>
          </a:bodyPr>
          <a:lstStyle/>
          <a:p>
            <a:pPr algn="ctr" eaLnBrk="1" hangingPunct="1"/>
            <a:r>
              <a:rPr lang="el-GR" sz="2400" b="1"/>
              <a:t>Εκτός από το κόστος πωληθέντων αγαθών, αυτός ο δείκτης εξετάζει επίσης τον τρόπο με τον οποίο τα έξοδα πωλήσεων και διοίκησης, τα έξοδα τόκων και τα έξοδα φόρου εισοδήματος επηρεάζουν την απόδοση.</a:t>
            </a:r>
            <a:endParaRPr lang="en-US" sz="2400" b="1">
              <a:solidFill>
                <a:srgbClr val="FFFF99"/>
              </a:solidFill>
            </a:endParaRPr>
          </a:p>
        </p:txBody>
      </p:sp>
      <p:grpSp>
        <p:nvGrpSpPr>
          <p:cNvPr id="151557" name="Group 3"/>
          <p:cNvGrpSpPr>
            <a:grpSpLocks/>
          </p:cNvGrpSpPr>
          <p:nvPr/>
        </p:nvGrpSpPr>
        <p:grpSpPr bwMode="auto">
          <a:xfrm>
            <a:off x="455613" y="3087688"/>
            <a:ext cx="5487988" cy="950912"/>
            <a:chOff x="778" y="1283"/>
            <a:chExt cx="3457" cy="599"/>
          </a:xfrm>
        </p:grpSpPr>
        <p:sp>
          <p:nvSpPr>
            <p:cNvPr id="151560" name="Rectangle 4"/>
            <p:cNvSpPr>
              <a:spLocks noChangeArrowheads="1"/>
            </p:cNvSpPr>
            <p:nvPr/>
          </p:nvSpPr>
          <p:spPr bwMode="auto">
            <a:xfrm>
              <a:off x="778" y="1283"/>
              <a:ext cx="2198"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sz="2800" b="1" dirty="0">
                  <a:latin typeface="Arial" panose="020B0604020202020204" pitchFamily="34" charset="0"/>
                  <a:ea typeface="ＭＳ Ｐゴシック" charset="0"/>
                  <a:cs typeface="Arial" panose="020B0604020202020204" pitchFamily="34" charset="0"/>
                </a:rPr>
                <a:t>Ποσοστό Καθαρού </a:t>
              </a:r>
            </a:p>
            <a:p>
              <a:pPr algn="ctr" eaLnBrk="1" hangingPunct="1"/>
              <a:r>
                <a:rPr lang="el-GR" sz="2800" b="1" dirty="0">
                  <a:latin typeface="Arial" panose="020B0604020202020204" pitchFamily="34" charset="0"/>
                  <a:ea typeface="ＭＳ Ｐゴシック" charset="0"/>
                  <a:cs typeface="Arial" panose="020B0604020202020204" pitchFamily="34" charset="0"/>
                </a:rPr>
                <a:t>Κέρδους</a:t>
              </a:r>
              <a:endParaRPr lang="en-US" sz="2800" b="1" dirty="0">
                <a:latin typeface="Arial" panose="020B0604020202020204" pitchFamily="34" charset="0"/>
                <a:cs typeface="Arial" panose="020B0604020202020204" pitchFamily="34" charset="0"/>
              </a:endParaRPr>
            </a:p>
          </p:txBody>
        </p:sp>
        <p:sp>
          <p:nvSpPr>
            <p:cNvPr id="151561" name="Rectangle 5"/>
            <p:cNvSpPr>
              <a:spLocks noChangeArrowheads="1"/>
            </p:cNvSpPr>
            <p:nvPr/>
          </p:nvSpPr>
          <p:spPr bwMode="auto">
            <a:xfrm>
              <a:off x="3174" y="1283"/>
              <a:ext cx="1061"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a:t> </a:t>
              </a:r>
              <a:r>
                <a:rPr lang="en-US" sz="2800" b="1"/>
                <a:t>$53,690</a:t>
              </a:r>
            </a:p>
            <a:p>
              <a:pPr algn="ctr" eaLnBrk="1" hangingPunct="1"/>
              <a:r>
                <a:rPr lang="en-US" sz="2800" b="1"/>
                <a:t>$494,000</a:t>
              </a:r>
            </a:p>
          </p:txBody>
        </p:sp>
        <p:sp>
          <p:nvSpPr>
            <p:cNvPr id="151562" name="Rectangle 6"/>
            <p:cNvSpPr>
              <a:spLocks noChangeArrowheads="1"/>
            </p:cNvSpPr>
            <p:nvPr/>
          </p:nvSpPr>
          <p:spPr bwMode="auto">
            <a:xfrm>
              <a:off x="2857" y="1398"/>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
        <p:nvSpPr>
          <p:cNvPr id="151558" name="Line 9"/>
          <p:cNvSpPr>
            <a:spLocks noChangeShapeType="1"/>
          </p:cNvSpPr>
          <p:nvPr/>
        </p:nvSpPr>
        <p:spPr bwMode="auto">
          <a:xfrm flipV="1">
            <a:off x="4343400" y="3581400"/>
            <a:ext cx="15240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1559" name="Rectangle 6"/>
          <p:cNvSpPr>
            <a:spLocks noChangeArrowheads="1"/>
          </p:cNvSpPr>
          <p:nvPr/>
        </p:nvSpPr>
        <p:spPr bwMode="auto">
          <a:xfrm>
            <a:off x="6096000" y="3276600"/>
            <a:ext cx="17526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1" hangingPunct="1"/>
            <a:r>
              <a:rPr lang="en-US" sz="2800" b="1"/>
              <a:t>= 10.9%</a:t>
            </a:r>
          </a:p>
        </p:txBody>
      </p:sp>
      <p:sp>
        <p:nvSpPr>
          <p:cNvPr id="15" name="TextBox 14">
            <a:extLst>
              <a:ext uri="{FF2B5EF4-FFF2-40B4-BE49-F238E27FC236}">
                <a16:creationId xmlns:a16="http://schemas.microsoft.com/office/drawing/2014/main" id="{757DBE3F-9860-4082-890B-524405B03C74}"/>
              </a:ext>
            </a:extLst>
          </p:cNvPr>
          <p:cNvSpPr txBox="1"/>
          <p:nvPr/>
        </p:nvSpPr>
        <p:spPr>
          <a:xfrm>
            <a:off x="8393084" y="152400"/>
            <a:ext cx="762000" cy="253916"/>
          </a:xfrm>
          <a:prstGeom prst="rect">
            <a:avLst/>
          </a:prstGeom>
          <a:noFill/>
        </p:spPr>
        <p:txBody>
          <a:bodyPr wrap="square" rtlCol="0">
            <a:spAutoFit/>
          </a:bodyPr>
          <a:lstStyle/>
          <a:p>
            <a:r>
              <a:rPr lang="en-US" sz="1050"/>
              <a:t>16-68</a:t>
            </a:r>
          </a:p>
        </p:txBody>
      </p:sp>
      <p:pic>
        <p:nvPicPr>
          <p:cNvPr id="16" name="Picture 3">
            <a:extLst>
              <a:ext uri="{FF2B5EF4-FFF2-40B4-BE49-F238E27FC236}">
                <a16:creationId xmlns:a16="http://schemas.microsoft.com/office/drawing/2014/main" id="{F3C1B1B1-DD3E-4710-BFDB-868A20681CD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3">
            <a:extLst>
              <a:ext uri="{FF2B5EF4-FFF2-40B4-BE49-F238E27FC236}">
                <a16:creationId xmlns:a16="http://schemas.microsoft.com/office/drawing/2014/main" id="{3E70338F-2A22-2D8A-1B88-A14E944C07CC}"/>
              </a:ext>
            </a:extLst>
          </p:cNvPr>
          <p:cNvGrpSpPr>
            <a:grpSpLocks/>
          </p:cNvGrpSpPr>
          <p:nvPr/>
        </p:nvGrpSpPr>
        <p:grpSpPr bwMode="auto">
          <a:xfrm>
            <a:off x="699908" y="1676400"/>
            <a:ext cx="8015586" cy="950913"/>
            <a:chOff x="1116" y="1283"/>
            <a:chExt cx="3499" cy="599"/>
          </a:xfrm>
        </p:grpSpPr>
        <p:sp>
          <p:nvSpPr>
            <p:cNvPr id="3" name="Rectangle 4">
              <a:extLst>
                <a:ext uri="{FF2B5EF4-FFF2-40B4-BE49-F238E27FC236}">
                  <a16:creationId xmlns:a16="http://schemas.microsoft.com/office/drawing/2014/main" id="{9ADB106A-FC1D-34F4-9437-E96EA31E75E4}"/>
                </a:ext>
              </a:extLst>
            </p:cNvPr>
            <p:cNvSpPr>
              <a:spLocks noChangeArrowheads="1"/>
            </p:cNvSpPr>
            <p:nvPr/>
          </p:nvSpPr>
          <p:spPr bwMode="auto">
            <a:xfrm>
              <a:off x="1116" y="1283"/>
              <a:ext cx="1523"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sz="2800" b="1" dirty="0">
                  <a:latin typeface="Arial" panose="020B0604020202020204" pitchFamily="34" charset="0"/>
                  <a:ea typeface="ＭＳ Ｐゴシック" charset="0"/>
                  <a:cs typeface="Arial" panose="020B0604020202020204" pitchFamily="34" charset="0"/>
                </a:rPr>
                <a:t>Ποσοστό Καθαρού </a:t>
              </a:r>
            </a:p>
            <a:p>
              <a:pPr algn="ctr" eaLnBrk="1" hangingPunct="1"/>
              <a:r>
                <a:rPr lang="el-GR" sz="2800" b="1" dirty="0">
                  <a:latin typeface="Arial" panose="020B0604020202020204" pitchFamily="34" charset="0"/>
                  <a:ea typeface="ＭＳ Ｐゴシック" charset="0"/>
                  <a:cs typeface="Arial" panose="020B0604020202020204" pitchFamily="34" charset="0"/>
                </a:rPr>
                <a:t>Κέρδους</a:t>
              </a:r>
              <a:endParaRPr lang="en-US" sz="2800" b="1" dirty="0">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2DFB74AD-A45C-0464-5BF7-9798CD388C53}"/>
                </a:ext>
              </a:extLst>
            </p:cNvPr>
            <p:cNvSpPr>
              <a:spLocks noChangeArrowheads="1"/>
            </p:cNvSpPr>
            <p:nvPr/>
          </p:nvSpPr>
          <p:spPr bwMode="auto">
            <a:xfrm>
              <a:off x="3280" y="1283"/>
              <a:ext cx="1335"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dirty="0"/>
                <a:t>  </a:t>
              </a:r>
              <a:r>
                <a:rPr lang="el-GR" sz="2800" b="1" dirty="0"/>
                <a:t>Καθαρό Κέρδος</a:t>
              </a:r>
              <a:endParaRPr lang="en-US" sz="2800" b="1" dirty="0"/>
            </a:p>
            <a:p>
              <a:pPr algn="ctr" eaLnBrk="1" hangingPunct="1"/>
              <a:r>
                <a:rPr lang="el-GR" sz="2800" b="1" dirty="0"/>
                <a:t>Πωλήσεις</a:t>
              </a:r>
              <a:endParaRPr lang="en-US" sz="2800" b="1" dirty="0"/>
            </a:p>
          </p:txBody>
        </p:sp>
        <p:sp>
          <p:nvSpPr>
            <p:cNvPr id="5" name="Rectangle 6">
              <a:extLst>
                <a:ext uri="{FF2B5EF4-FFF2-40B4-BE49-F238E27FC236}">
                  <a16:creationId xmlns:a16="http://schemas.microsoft.com/office/drawing/2014/main" id="{02F306CC-E5FD-ED59-7BF0-088C4904CF59}"/>
                </a:ext>
              </a:extLst>
            </p:cNvPr>
            <p:cNvSpPr>
              <a:spLocks noChangeArrowheads="1"/>
            </p:cNvSpPr>
            <p:nvPr/>
          </p:nvSpPr>
          <p:spPr bwMode="auto">
            <a:xfrm>
              <a:off x="2846" y="1398"/>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
        <p:nvSpPr>
          <p:cNvPr id="6" name="Line 9">
            <a:extLst>
              <a:ext uri="{FF2B5EF4-FFF2-40B4-BE49-F238E27FC236}">
                <a16:creationId xmlns:a16="http://schemas.microsoft.com/office/drawing/2014/main" id="{22E47000-2EEE-DDE3-759C-24A5EE4EB166}"/>
              </a:ext>
            </a:extLst>
          </p:cNvPr>
          <p:cNvSpPr>
            <a:spLocks noChangeShapeType="1"/>
          </p:cNvSpPr>
          <p:nvPr/>
        </p:nvSpPr>
        <p:spPr bwMode="auto">
          <a:xfrm flipV="1">
            <a:off x="5657247" y="2133600"/>
            <a:ext cx="2877153"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 name="Rectangle 2">
            <a:extLst>
              <a:ext uri="{FF2B5EF4-FFF2-40B4-BE49-F238E27FC236}">
                <a16:creationId xmlns:a16="http://schemas.microsoft.com/office/drawing/2014/main" id="{2A605208-D2FF-F511-773E-5A4A3D22B5B4}"/>
              </a:ext>
            </a:extLst>
          </p:cNvPr>
          <p:cNvSpPr txBox="1">
            <a:spLocks noChangeArrowheads="1"/>
          </p:cNvSpPr>
          <p:nvPr/>
        </p:nvSpPr>
        <p:spPr>
          <a:xfrm>
            <a:off x="228600" y="406316"/>
            <a:ext cx="8686799" cy="454027"/>
          </a:xfrm>
          <a:prstGeom prst="rect">
            <a:avLst/>
          </a:prstGeom>
          <a:ln>
            <a:solidFill>
              <a:schemeClr val="tx1"/>
            </a:solidFill>
          </a:ln>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85000"/>
              </a:lnSpc>
              <a:spcBef>
                <a:spcPct val="0"/>
              </a:spcBef>
              <a:spcAft>
                <a:spcPct val="0"/>
              </a:spcAft>
              <a:defRPr sz="4000" kern="1200" spc="-50">
                <a:solidFill>
                  <a:srgbClr val="000000"/>
                </a:solidFill>
                <a:latin typeface="+mj-lt"/>
                <a:ea typeface="MS PGothic" panose="020B0600070205080204" pitchFamily="34" charset="-128"/>
                <a:cs typeface="MS PGothic" pitchFamily="34" charset="-128"/>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MS PGothic" panose="020B0600070205080204" pitchFamily="34" charset="-128"/>
                <a:cs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r>
              <a:rPr lang="el-GR" sz="3200" dirty="0">
                <a:latin typeface="Calibri Light" charset="0"/>
                <a:ea typeface="ＭＳ Ｐゴシック" charset="0"/>
                <a:cs typeface="ＭＳ Ｐゴシック" charset="0"/>
              </a:rPr>
              <a:t>Ποσοστό Καθαρού Κέρδους – Μέρος 2</a:t>
            </a:r>
            <a:endParaRPr lang="en-US" sz="3200" dirty="0">
              <a:latin typeface="Calibri Light" charset="0"/>
              <a:ea typeface="ＭＳ Ｐゴシック" charset="0"/>
              <a:cs typeface="ＭＳ Ｐゴシック" charset="0"/>
            </a:endParaRPr>
          </a:p>
        </p:txBody>
      </p:sp>
    </p:spTree>
  </p:cSld>
  <p:clrMapOvr>
    <a:masterClrMapping/>
  </p:clrMapOvr>
  <p:transition>
    <p:blinds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228600" y="352425"/>
            <a:ext cx="8707439" cy="584200"/>
          </a:xfrm>
          <a:ln>
            <a:solidFill>
              <a:schemeClr val="tx1"/>
            </a:solidFill>
          </a:ln>
        </p:spPr>
        <p:txBody>
          <a:bodyPr>
            <a:normAutofit fontScale="90000"/>
          </a:bodyPr>
          <a:lstStyle/>
          <a:p>
            <a:pPr algn="ctr">
              <a:defRPr/>
            </a:pPr>
            <a:r>
              <a:rPr lang="el-GR" altLang="en-US" dirty="0">
                <a:ea typeface="ＭＳ Ｐゴシック" charset="0"/>
                <a:cs typeface="ＭＳ Ｐゴシック" charset="-128"/>
              </a:rPr>
              <a:t>Απόδοση Συνολικού Ενεργητικού</a:t>
            </a:r>
            <a:endParaRPr lang="en-US" altLang="en-US" dirty="0">
              <a:ea typeface="ＭＳ Ｐゴシック" charset="0"/>
              <a:cs typeface="ＭＳ Ｐゴシック" charset="-128"/>
            </a:endParaRPr>
          </a:p>
        </p:txBody>
      </p:sp>
      <p:sp>
        <p:nvSpPr>
          <p:cNvPr id="153602" name="Rectangle 4"/>
          <p:cNvSpPr>
            <a:spLocks noChangeArrowheads="1"/>
          </p:cNvSpPr>
          <p:nvPr/>
        </p:nvSpPr>
        <p:spPr bwMode="auto">
          <a:xfrm>
            <a:off x="228600" y="4619005"/>
            <a:ext cx="8707438" cy="1705595"/>
          </a:xfrm>
          <a:prstGeom prst="rect">
            <a:avLst/>
          </a:prstGeom>
          <a:solidFill>
            <a:srgbClr val="CCECFF"/>
          </a:solidFill>
          <a:ln w="57150" cmpd="thinThick">
            <a:solidFill>
              <a:srgbClr val="00279F"/>
            </a:solidFill>
            <a:miter lim="800000"/>
            <a:headEnd/>
            <a:tailEnd/>
          </a:ln>
        </p:spPr>
        <p:txBody>
          <a:bodyPr wrap="square" lIns="90488" tIns="44450" rIns="90488" bIns="44450">
            <a:spAutoFit/>
          </a:bodyPr>
          <a:lstStyle/>
          <a:p>
            <a:pPr algn="ctr" eaLnBrk="1" hangingPunct="1"/>
            <a:r>
              <a:rPr lang="el-GR" sz="2100" b="1" dirty="0">
                <a:solidFill>
                  <a:srgbClr val="00279F"/>
                </a:solidFill>
              </a:rPr>
              <a:t>Η προσθήκη των εξόδων τόκων στα καθαρά κέρδη επιτρέπει τη σύγκριση της απόδοσης των περιουσιακών στοιχείων για εταιρείες με διαφορετικά ποσά χρέους ή με την πάροδο του χρόνου για μία μόνο εταιρεία που έχει αλλάξει το μείγμα χρέους και ιδίων κεφαλαίων της.</a:t>
            </a:r>
            <a:endParaRPr lang="en-US" sz="2100" b="1" dirty="0">
              <a:solidFill>
                <a:srgbClr val="00279F"/>
              </a:solidFill>
            </a:endParaRPr>
          </a:p>
        </p:txBody>
      </p:sp>
      <p:grpSp>
        <p:nvGrpSpPr>
          <p:cNvPr id="153603" name="Group 5"/>
          <p:cNvGrpSpPr>
            <a:grpSpLocks/>
          </p:cNvGrpSpPr>
          <p:nvPr/>
        </p:nvGrpSpPr>
        <p:grpSpPr bwMode="auto">
          <a:xfrm>
            <a:off x="261938" y="3276600"/>
            <a:ext cx="7697788" cy="1012825"/>
            <a:chOff x="579" y="2210"/>
            <a:chExt cx="4849" cy="638"/>
          </a:xfrm>
        </p:grpSpPr>
        <p:sp>
          <p:nvSpPr>
            <p:cNvPr id="153610" name="Rectangle 6"/>
            <p:cNvSpPr>
              <a:spLocks noChangeArrowheads="1"/>
            </p:cNvSpPr>
            <p:nvPr/>
          </p:nvSpPr>
          <p:spPr bwMode="auto">
            <a:xfrm>
              <a:off x="579" y="2210"/>
              <a:ext cx="1072" cy="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spcBef>
                  <a:spcPts val="0"/>
                </a:spcBef>
              </a:pPr>
              <a:r>
                <a:rPr lang="el-GR" altLang="en-US" sz="2000" b="1" dirty="0">
                  <a:ea typeface="ＭＳ Ｐゴシック" charset="0"/>
                  <a:cs typeface="ＭＳ Ｐゴシック" charset="-128"/>
                </a:rPr>
                <a:t>Απόδοση </a:t>
              </a:r>
            </a:p>
            <a:p>
              <a:pPr algn="ctr" eaLnBrk="1" hangingPunct="1">
                <a:spcBef>
                  <a:spcPts val="0"/>
                </a:spcBef>
              </a:pPr>
              <a:r>
                <a:rPr lang="el-GR" altLang="en-US" sz="2000" b="1" dirty="0">
                  <a:ea typeface="ＭＳ Ｐゴシック" charset="0"/>
                  <a:cs typeface="ＭＳ Ｐゴシック" charset="-128"/>
                </a:rPr>
                <a:t>Συνολικού </a:t>
              </a:r>
            </a:p>
            <a:p>
              <a:pPr algn="ctr" eaLnBrk="1" hangingPunct="1">
                <a:spcBef>
                  <a:spcPts val="0"/>
                </a:spcBef>
              </a:pPr>
              <a:r>
                <a:rPr lang="el-GR" altLang="en-US" sz="2000" b="1" dirty="0">
                  <a:ea typeface="ＭＳ Ｐゴシック" charset="0"/>
                  <a:cs typeface="ＭＳ Ｐゴシック" charset="-128"/>
                </a:rPr>
                <a:t>Ενεργητικού</a:t>
              </a:r>
              <a:endParaRPr lang="en-US" sz="2000" b="1" dirty="0"/>
            </a:p>
          </p:txBody>
        </p:sp>
        <p:sp>
          <p:nvSpPr>
            <p:cNvPr id="153611" name="Rectangle 7"/>
            <p:cNvSpPr>
              <a:spLocks noChangeArrowheads="1"/>
            </p:cNvSpPr>
            <p:nvPr/>
          </p:nvSpPr>
          <p:spPr bwMode="auto">
            <a:xfrm>
              <a:off x="2020" y="2210"/>
              <a:ext cx="2749"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spcBef>
                  <a:spcPct val="20000"/>
                </a:spcBef>
              </a:pPr>
              <a:r>
                <a:rPr lang="en-US" sz="2100" b="1"/>
                <a:t>$53,690 + [$7,300 × (1 – .30)]               </a:t>
              </a:r>
            </a:p>
            <a:p>
              <a:pPr eaLnBrk="1" hangingPunct="1">
                <a:spcBef>
                  <a:spcPct val="20000"/>
                </a:spcBef>
              </a:pPr>
              <a:r>
                <a:rPr lang="en-US" sz="2200" b="1"/>
                <a:t> ($300,000 + $346,390) ÷ 2</a:t>
              </a:r>
            </a:p>
          </p:txBody>
        </p:sp>
        <p:sp>
          <p:nvSpPr>
            <p:cNvPr id="153612" name="Rectangle 8"/>
            <p:cNvSpPr>
              <a:spLocks noChangeArrowheads="1"/>
            </p:cNvSpPr>
            <p:nvPr/>
          </p:nvSpPr>
          <p:spPr bwMode="auto">
            <a:xfrm>
              <a:off x="1708" y="2325"/>
              <a:ext cx="217" cy="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200" b="1"/>
                <a:t>=</a:t>
              </a:r>
            </a:p>
          </p:txBody>
        </p:sp>
        <p:sp>
          <p:nvSpPr>
            <p:cNvPr id="153613" name="Rectangle 9"/>
            <p:cNvSpPr>
              <a:spLocks noChangeArrowheads="1"/>
            </p:cNvSpPr>
            <p:nvPr/>
          </p:nvSpPr>
          <p:spPr bwMode="auto">
            <a:xfrm>
              <a:off x="4516" y="2325"/>
              <a:ext cx="912" cy="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200" b="1"/>
                <a:t>=  18.19%</a:t>
              </a:r>
            </a:p>
          </p:txBody>
        </p:sp>
        <p:sp>
          <p:nvSpPr>
            <p:cNvPr id="153614" name="Line 10"/>
            <p:cNvSpPr>
              <a:spLocks noChangeShapeType="1"/>
            </p:cNvSpPr>
            <p:nvPr/>
          </p:nvSpPr>
          <p:spPr bwMode="auto">
            <a:xfrm>
              <a:off x="2016" y="2448"/>
              <a:ext cx="2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53604" name="Group 11"/>
          <p:cNvGrpSpPr>
            <a:grpSpLocks/>
          </p:cNvGrpSpPr>
          <p:nvPr/>
        </p:nvGrpSpPr>
        <p:grpSpPr bwMode="auto">
          <a:xfrm>
            <a:off x="304800" y="1673225"/>
            <a:ext cx="8631238" cy="1012825"/>
            <a:chOff x="256" y="1054"/>
            <a:chExt cx="5437" cy="638"/>
          </a:xfrm>
        </p:grpSpPr>
        <p:grpSp>
          <p:nvGrpSpPr>
            <p:cNvPr id="153605" name="Group 12"/>
            <p:cNvGrpSpPr>
              <a:grpSpLocks/>
            </p:cNvGrpSpPr>
            <p:nvPr/>
          </p:nvGrpSpPr>
          <p:grpSpPr bwMode="auto">
            <a:xfrm>
              <a:off x="256" y="1054"/>
              <a:ext cx="5202" cy="638"/>
              <a:chOff x="260" y="1054"/>
              <a:chExt cx="5202" cy="638"/>
            </a:xfrm>
          </p:grpSpPr>
          <p:sp>
            <p:nvSpPr>
              <p:cNvPr id="153607" name="Rectangle 13"/>
              <p:cNvSpPr>
                <a:spLocks noChangeArrowheads="1"/>
              </p:cNvSpPr>
              <p:nvPr/>
            </p:nvSpPr>
            <p:spPr bwMode="auto">
              <a:xfrm>
                <a:off x="260" y="1054"/>
                <a:ext cx="1072" cy="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spcBef>
                    <a:spcPts val="0"/>
                  </a:spcBef>
                </a:pPr>
                <a:r>
                  <a:rPr lang="el-GR" altLang="en-US" sz="2000" b="1" dirty="0">
                    <a:ea typeface="ＭＳ Ｐゴシック" charset="0"/>
                    <a:cs typeface="ＭＳ Ｐゴシック" charset="-128"/>
                  </a:rPr>
                  <a:t>Απόδοση </a:t>
                </a:r>
              </a:p>
              <a:p>
                <a:pPr algn="ctr" eaLnBrk="1" hangingPunct="1">
                  <a:spcBef>
                    <a:spcPts val="0"/>
                  </a:spcBef>
                </a:pPr>
                <a:r>
                  <a:rPr lang="el-GR" altLang="en-US" sz="2000" b="1" dirty="0">
                    <a:ea typeface="ＭＳ Ｐゴシック" charset="0"/>
                    <a:cs typeface="ＭＳ Ｐゴシック" charset="-128"/>
                  </a:rPr>
                  <a:t>Συνολικού </a:t>
                </a:r>
              </a:p>
              <a:p>
                <a:pPr algn="ctr" eaLnBrk="1" hangingPunct="1">
                  <a:spcBef>
                    <a:spcPts val="0"/>
                  </a:spcBef>
                </a:pPr>
                <a:r>
                  <a:rPr lang="el-GR" altLang="en-US" sz="2000" b="1" dirty="0">
                    <a:ea typeface="ＭＳ Ｐゴシック" charset="0"/>
                    <a:cs typeface="ＭＳ Ｐゴシック" charset="-128"/>
                  </a:rPr>
                  <a:t>Ενεργητικού</a:t>
                </a:r>
                <a:endParaRPr lang="en-US" sz="2000" b="1" dirty="0"/>
              </a:p>
            </p:txBody>
          </p:sp>
          <p:sp>
            <p:nvSpPr>
              <p:cNvPr id="153608" name="Rectangle 14"/>
              <p:cNvSpPr>
                <a:spLocks noChangeArrowheads="1"/>
              </p:cNvSpPr>
              <p:nvPr/>
            </p:nvSpPr>
            <p:spPr bwMode="auto">
              <a:xfrm>
                <a:off x="1930" y="1154"/>
                <a:ext cx="3532"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spcBef>
                    <a:spcPct val="20000"/>
                  </a:spcBef>
                </a:pPr>
                <a:r>
                  <a:rPr lang="el-GR" sz="2100" b="1" dirty="0"/>
                  <a:t>Καθαρό κέρδος</a:t>
                </a:r>
                <a:r>
                  <a:rPr lang="en-US" sz="2100" b="1" dirty="0"/>
                  <a:t>+ [</a:t>
                </a:r>
                <a:r>
                  <a:rPr lang="el-GR" sz="2100" b="1" dirty="0"/>
                  <a:t>Τόκοι</a:t>
                </a:r>
                <a:r>
                  <a:rPr lang="en-US" sz="2100" b="1" dirty="0"/>
                  <a:t>× (1 – </a:t>
                </a:r>
                <a:r>
                  <a:rPr lang="el-GR" sz="2100" b="1" dirty="0"/>
                  <a:t>Φορ. Συντ.</a:t>
                </a:r>
                <a:r>
                  <a:rPr lang="en-US" sz="2100" b="1" dirty="0"/>
                  <a:t>)]</a:t>
                </a:r>
              </a:p>
              <a:p>
                <a:pPr algn="ctr" eaLnBrk="1" hangingPunct="1">
                  <a:spcBef>
                    <a:spcPct val="20000"/>
                  </a:spcBef>
                </a:pPr>
                <a:r>
                  <a:rPr lang="el-GR" sz="2200" b="1" dirty="0">
                    <a:solidFill>
                      <a:srgbClr val="FF0000"/>
                    </a:solidFill>
                  </a:rPr>
                  <a:t>Μέσο</a:t>
                </a:r>
                <a:r>
                  <a:rPr lang="en-US" sz="2200" b="1" dirty="0"/>
                  <a:t> </a:t>
                </a:r>
                <a:r>
                  <a:rPr lang="el-GR" sz="2200" b="1" dirty="0"/>
                  <a:t>Ενεργητικό</a:t>
                </a:r>
                <a:endParaRPr lang="en-US" sz="2200" b="1" dirty="0"/>
              </a:p>
            </p:txBody>
          </p:sp>
          <p:sp>
            <p:nvSpPr>
              <p:cNvPr id="153609" name="Rectangle 15"/>
              <p:cNvSpPr>
                <a:spLocks noChangeArrowheads="1"/>
              </p:cNvSpPr>
              <p:nvPr/>
            </p:nvSpPr>
            <p:spPr bwMode="auto">
              <a:xfrm>
                <a:off x="1344" y="1293"/>
                <a:ext cx="217" cy="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200" b="1"/>
                  <a:t>=</a:t>
                </a:r>
              </a:p>
            </p:txBody>
          </p:sp>
        </p:grpSp>
        <p:sp>
          <p:nvSpPr>
            <p:cNvPr id="153606" name="Line 16"/>
            <p:cNvSpPr>
              <a:spLocks noChangeShapeType="1"/>
            </p:cNvSpPr>
            <p:nvPr/>
          </p:nvSpPr>
          <p:spPr bwMode="auto">
            <a:xfrm>
              <a:off x="1669" y="1418"/>
              <a:ext cx="4024"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6" name="TextBox 15">
            <a:extLst>
              <a:ext uri="{FF2B5EF4-FFF2-40B4-BE49-F238E27FC236}">
                <a16:creationId xmlns:a16="http://schemas.microsoft.com/office/drawing/2014/main" id="{4A97CD76-6FB3-49BB-A7AE-C32BCDD15C8A}"/>
              </a:ext>
            </a:extLst>
          </p:cNvPr>
          <p:cNvSpPr txBox="1"/>
          <p:nvPr/>
        </p:nvSpPr>
        <p:spPr>
          <a:xfrm>
            <a:off x="8393084" y="152400"/>
            <a:ext cx="762000" cy="253916"/>
          </a:xfrm>
          <a:prstGeom prst="rect">
            <a:avLst/>
          </a:prstGeom>
          <a:noFill/>
        </p:spPr>
        <p:txBody>
          <a:bodyPr wrap="square" rtlCol="0">
            <a:spAutoFit/>
          </a:bodyPr>
          <a:lstStyle/>
          <a:p>
            <a:r>
              <a:rPr lang="en-US" sz="1050"/>
              <a:t>16-69</a:t>
            </a:r>
          </a:p>
        </p:txBody>
      </p:sp>
      <p:pic>
        <p:nvPicPr>
          <p:cNvPr id="17" name="Picture 3">
            <a:extLst>
              <a:ext uri="{FF2B5EF4-FFF2-40B4-BE49-F238E27FC236}">
                <a16:creationId xmlns:a16="http://schemas.microsoft.com/office/drawing/2014/main" id="{074239A1-BC4C-4501-A787-2B12DA2A614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title"/>
          </p:nvPr>
        </p:nvSpPr>
        <p:spPr>
          <a:xfrm>
            <a:off x="228600" y="406316"/>
            <a:ext cx="8686800" cy="482685"/>
          </a:xfrm>
          <a:ln>
            <a:solidFill>
              <a:srgbClr val="003300"/>
            </a:solidFill>
          </a:ln>
        </p:spPr>
        <p:txBody>
          <a:bodyPr wrap="square" numCol="1" anchorCtr="0" compatLnSpc="1">
            <a:prstTxWarp prst="textNoShape">
              <a:avLst/>
            </a:prstTxWarp>
            <a:normAutofit/>
          </a:bodyPr>
          <a:lstStyle/>
          <a:p>
            <a:pPr algn="ctr"/>
            <a:r>
              <a:rPr lang="el-GR" sz="2800">
                <a:latin typeface="Calibri Light" charset="0"/>
                <a:ea typeface="ＭＳ Ｐゴシック" charset="0"/>
                <a:cs typeface="ＭＳ Ｐゴシック" charset="0"/>
              </a:rPr>
              <a:t>Οριζόντια Ανάλυση </a:t>
            </a:r>
            <a:r>
              <a:rPr lang="en-US" sz="2800" baseline="0">
                <a:latin typeface="Calibri Light" charset="0"/>
                <a:ea typeface="ＭＳ Ｐゴシック" charset="0"/>
                <a:cs typeface="ＭＳ Ｐゴシック" charset="0"/>
              </a:rPr>
              <a:t>–</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Μέρος</a:t>
            </a:r>
            <a:r>
              <a:rPr lang="en-US" sz="2800">
                <a:latin typeface="Calibri Light" charset="0"/>
                <a:ea typeface="ＭＳ Ｐゴシック" charset="0"/>
                <a:cs typeface="ＭＳ Ｐゴシック" charset="0"/>
              </a:rPr>
              <a:t> 1</a:t>
            </a:r>
          </a:p>
        </p:txBody>
      </p:sp>
      <p:sp>
        <p:nvSpPr>
          <p:cNvPr id="27650" name="TextBox 7"/>
          <p:cNvSpPr txBox="1">
            <a:spLocks noChangeArrowheads="1"/>
          </p:cNvSpPr>
          <p:nvPr/>
        </p:nvSpPr>
        <p:spPr bwMode="auto">
          <a:xfrm>
            <a:off x="381000" y="1600200"/>
            <a:ext cx="8382000" cy="3046988"/>
          </a:xfrm>
          <a:prstGeom prst="rect">
            <a:avLst/>
          </a:prstGeom>
          <a:solidFill>
            <a:schemeClr val="bg2"/>
          </a:solidFill>
          <a:ln w="9525">
            <a:solidFill>
              <a:srgbClr val="003300"/>
            </a:solidFill>
            <a:miter lim="800000"/>
            <a:headEnd/>
            <a:tailEnd/>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3200" dirty="0">
                <a:solidFill>
                  <a:srgbClr val="003300"/>
                </a:solidFill>
              </a:rPr>
              <a:t>Οι ακόλουθες διαφάνειες παρουσιάζουν μια οριζόντια ανάλυση των συγκρινόμενων ισολογισμών και των συγκρινόμενων καταστάσεων αποτελεσμάτων χρήσης της </a:t>
            </a:r>
            <a:r>
              <a:rPr lang="en-US" sz="3200" dirty="0">
                <a:solidFill>
                  <a:srgbClr val="003300"/>
                </a:solidFill>
              </a:rPr>
              <a:t>Clover Corporation </a:t>
            </a:r>
            <a:r>
              <a:rPr lang="el-GR" sz="3200" dirty="0">
                <a:solidFill>
                  <a:srgbClr val="003300"/>
                </a:solidFill>
              </a:rPr>
              <a:t>για το τρέχον και το προηγούμενο έτος.</a:t>
            </a:r>
            <a:endParaRPr lang="en-US" sz="3200" dirty="0">
              <a:solidFill>
                <a:srgbClr val="003300"/>
              </a:solidFill>
            </a:endParaRPr>
          </a:p>
        </p:txBody>
      </p:sp>
      <p:sp>
        <p:nvSpPr>
          <p:cNvPr id="4" name="TextBox 3">
            <a:extLst>
              <a:ext uri="{FF2B5EF4-FFF2-40B4-BE49-F238E27FC236}">
                <a16:creationId xmlns:a16="http://schemas.microsoft.com/office/drawing/2014/main" id="{253F6C4E-338E-4285-AE99-1E1C63018B67}"/>
              </a:ext>
            </a:extLst>
          </p:cNvPr>
          <p:cNvSpPr txBox="1"/>
          <p:nvPr/>
        </p:nvSpPr>
        <p:spPr>
          <a:xfrm>
            <a:off x="8393084" y="152400"/>
            <a:ext cx="762000" cy="253916"/>
          </a:xfrm>
          <a:prstGeom prst="rect">
            <a:avLst/>
          </a:prstGeom>
          <a:noFill/>
        </p:spPr>
        <p:txBody>
          <a:bodyPr wrap="square" rtlCol="0">
            <a:spAutoFit/>
          </a:bodyPr>
          <a:lstStyle/>
          <a:p>
            <a:r>
              <a:rPr lang="en-US" sz="1050"/>
              <a:t>16-7</a:t>
            </a:r>
          </a:p>
        </p:txBody>
      </p:sp>
      <p:pic>
        <p:nvPicPr>
          <p:cNvPr id="5" name="Picture 3">
            <a:extLst>
              <a:ext uri="{FF2B5EF4-FFF2-40B4-BE49-F238E27FC236}">
                <a16:creationId xmlns:a16="http://schemas.microsoft.com/office/drawing/2014/main" id="{E8B70F4C-91B5-47BD-8835-A2D86CCD3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cover dir="l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4"/>
          <p:cNvGrpSpPr>
            <a:grpSpLocks/>
          </p:cNvGrpSpPr>
          <p:nvPr/>
        </p:nvGrpSpPr>
        <p:grpSpPr bwMode="auto">
          <a:xfrm>
            <a:off x="554038" y="1752601"/>
            <a:ext cx="8378826" cy="884238"/>
            <a:chOff x="389" y="1104"/>
            <a:chExt cx="5278" cy="557"/>
          </a:xfrm>
        </p:grpSpPr>
        <p:sp>
          <p:nvSpPr>
            <p:cNvPr id="155660" name="Rectangle 5"/>
            <p:cNvSpPr>
              <a:spLocks noChangeArrowheads="1"/>
            </p:cNvSpPr>
            <p:nvPr/>
          </p:nvSpPr>
          <p:spPr bwMode="auto">
            <a:xfrm>
              <a:off x="389" y="1104"/>
              <a:ext cx="1611"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altLang="en-US" sz="2400" b="1" dirty="0">
                  <a:ea typeface="ＭＳ Ｐゴシック" charset="0"/>
                  <a:cs typeface="ＭＳ Ｐゴシック" charset="-128"/>
                </a:rPr>
                <a:t>Απόδοση Ιδίων </a:t>
              </a:r>
            </a:p>
            <a:p>
              <a:pPr algn="ctr" eaLnBrk="1" hangingPunct="1"/>
              <a:r>
                <a:rPr lang="el-GR" altLang="en-US" sz="2400" b="1" dirty="0">
                  <a:ea typeface="ＭＳ Ｐゴシック" charset="0"/>
                  <a:cs typeface="ＭＳ Ｐゴシック" charset="-128"/>
                </a:rPr>
                <a:t>Κεφαλαίων</a:t>
              </a:r>
              <a:endParaRPr lang="en-US" sz="2400" b="1" dirty="0"/>
            </a:p>
          </p:txBody>
        </p:sp>
        <p:sp>
          <p:nvSpPr>
            <p:cNvPr id="155661" name="Rectangle 6"/>
            <p:cNvSpPr>
              <a:spLocks noChangeArrowheads="1"/>
            </p:cNvSpPr>
            <p:nvPr/>
          </p:nvSpPr>
          <p:spPr bwMode="auto">
            <a:xfrm>
              <a:off x="2387" y="1139"/>
              <a:ext cx="3280"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n-US" sz="2400" b="1"/>
                <a:t>Net Income</a:t>
              </a:r>
            </a:p>
            <a:p>
              <a:pPr algn="ctr" eaLnBrk="1" hangingPunct="1"/>
              <a:r>
                <a:rPr lang="en-US" sz="2400" b="1">
                  <a:solidFill>
                    <a:srgbClr val="FF0000"/>
                  </a:solidFill>
                </a:rPr>
                <a:t>Average</a:t>
              </a:r>
              <a:r>
                <a:rPr lang="en-US" sz="2400" b="1">
                  <a:solidFill>
                    <a:schemeClr val="accent2"/>
                  </a:solidFill>
                </a:rPr>
                <a:t> </a:t>
              </a:r>
              <a:r>
                <a:rPr lang="en-US" sz="2400" b="1"/>
                <a:t>Stockholders’ Equity</a:t>
              </a:r>
            </a:p>
          </p:txBody>
        </p:sp>
        <p:sp>
          <p:nvSpPr>
            <p:cNvPr id="155662" name="Rectangle 7"/>
            <p:cNvSpPr>
              <a:spLocks noChangeArrowheads="1"/>
            </p:cNvSpPr>
            <p:nvPr/>
          </p:nvSpPr>
          <p:spPr bwMode="auto">
            <a:xfrm>
              <a:off x="2147" y="1235"/>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grpSp>
        <p:nvGrpSpPr>
          <p:cNvPr id="155651" name="Group 8"/>
          <p:cNvGrpSpPr>
            <a:grpSpLocks/>
          </p:cNvGrpSpPr>
          <p:nvPr/>
        </p:nvGrpSpPr>
        <p:grpSpPr bwMode="auto">
          <a:xfrm>
            <a:off x="477838" y="3200399"/>
            <a:ext cx="8535986" cy="828675"/>
            <a:chOff x="341" y="2051"/>
            <a:chExt cx="5377" cy="522"/>
          </a:xfrm>
        </p:grpSpPr>
        <p:grpSp>
          <p:nvGrpSpPr>
            <p:cNvPr id="155655" name="Group 9"/>
            <p:cNvGrpSpPr>
              <a:grpSpLocks/>
            </p:cNvGrpSpPr>
            <p:nvPr/>
          </p:nvGrpSpPr>
          <p:grpSpPr bwMode="auto">
            <a:xfrm>
              <a:off x="341" y="2051"/>
              <a:ext cx="4543" cy="522"/>
              <a:chOff x="341" y="2051"/>
              <a:chExt cx="4543" cy="522"/>
            </a:xfrm>
          </p:grpSpPr>
          <p:sp>
            <p:nvSpPr>
              <p:cNvPr id="155657" name="Rectangle 10"/>
              <p:cNvSpPr>
                <a:spLocks noChangeArrowheads="1"/>
              </p:cNvSpPr>
              <p:nvPr/>
            </p:nvSpPr>
            <p:spPr bwMode="auto">
              <a:xfrm>
                <a:off x="341" y="2051"/>
                <a:ext cx="1611"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altLang="en-US" sz="2400" b="1" dirty="0">
                    <a:ea typeface="ＭＳ Ｐゴシック" charset="0"/>
                    <a:cs typeface="ＭＳ Ｐゴシック" charset="-128"/>
                  </a:rPr>
                  <a:t>Απόδοση Ιδίων </a:t>
                </a:r>
              </a:p>
              <a:p>
                <a:pPr algn="ctr" eaLnBrk="1" hangingPunct="1"/>
                <a:r>
                  <a:rPr lang="el-GR" altLang="en-US" sz="2400" b="1" dirty="0">
                    <a:ea typeface="ＭＳ Ｐゴシック" charset="0"/>
                    <a:cs typeface="ＭＳ Ｐゴシック" charset="-128"/>
                  </a:rPr>
                  <a:t>Κεφαλαίων</a:t>
                </a:r>
                <a:endParaRPr lang="en-US" sz="2400" b="1" dirty="0"/>
              </a:p>
            </p:txBody>
          </p:sp>
          <p:sp>
            <p:nvSpPr>
              <p:cNvPr id="155658" name="Rectangle 11"/>
              <p:cNvSpPr>
                <a:spLocks noChangeArrowheads="1"/>
              </p:cNvSpPr>
              <p:nvPr/>
            </p:nvSpPr>
            <p:spPr bwMode="auto">
              <a:xfrm>
                <a:off x="2387" y="2051"/>
                <a:ext cx="2497" cy="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           $53,690</a:t>
                </a:r>
              </a:p>
              <a:p>
                <a:pPr eaLnBrk="1" hangingPunct="1"/>
                <a:r>
                  <a:rPr lang="en-US" sz="2100" b="1"/>
                  <a:t>($180,000 + $234,390) ÷ 2</a:t>
                </a:r>
              </a:p>
            </p:txBody>
          </p:sp>
          <p:sp>
            <p:nvSpPr>
              <p:cNvPr id="155659" name="Rectangle 12"/>
              <p:cNvSpPr>
                <a:spLocks noChangeArrowheads="1"/>
              </p:cNvSpPr>
              <p:nvPr/>
            </p:nvSpPr>
            <p:spPr bwMode="auto">
              <a:xfrm>
                <a:off x="2147" y="2147"/>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
          <p:nvSpPr>
            <p:cNvPr id="155656" name="Rectangle 13"/>
            <p:cNvSpPr>
              <a:spLocks noChangeArrowheads="1"/>
            </p:cNvSpPr>
            <p:nvPr/>
          </p:nvSpPr>
          <p:spPr bwMode="auto">
            <a:xfrm>
              <a:off x="4787" y="2147"/>
              <a:ext cx="931"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 25.91%</a:t>
              </a:r>
            </a:p>
          </p:txBody>
        </p:sp>
      </p:grpSp>
      <p:sp>
        <p:nvSpPr>
          <p:cNvPr id="155652" name="Rectangle 14"/>
          <p:cNvSpPr>
            <a:spLocks noChangeArrowheads="1"/>
          </p:cNvSpPr>
          <p:nvPr/>
        </p:nvSpPr>
        <p:spPr bwMode="auto">
          <a:xfrm>
            <a:off x="228600" y="4745038"/>
            <a:ext cx="8610599" cy="1241425"/>
          </a:xfrm>
          <a:prstGeom prst="rect">
            <a:avLst/>
          </a:prstGeom>
          <a:solidFill>
            <a:srgbClr val="CCECFF"/>
          </a:solidFill>
          <a:ln w="57150" cmpd="thinThick">
            <a:solidFill>
              <a:srgbClr val="00279F"/>
            </a:solidFill>
            <a:miter lim="800000"/>
            <a:headEnd/>
            <a:tailEnd/>
          </a:ln>
        </p:spPr>
        <p:txBody>
          <a:bodyPr wrap="square" lIns="90488" tIns="44450" rIns="90488" bIns="44450">
            <a:spAutoFit/>
          </a:bodyPr>
          <a:lstStyle/>
          <a:p>
            <a:pPr algn="ctr" eaLnBrk="1" hangingPunct="1"/>
            <a:r>
              <a:rPr lang="el-GR" sz="2400" b="1" dirty="0">
                <a:solidFill>
                  <a:srgbClr val="00279F"/>
                </a:solidFill>
              </a:rPr>
              <a:t>Αυτός ο δείκτης δείχνει πόσο καλά η εταιρεία χρησιμοποίησε τις επενδύσεις των ιδιοκτητών για να αποκομίσει κέρδη.</a:t>
            </a:r>
            <a:endParaRPr lang="en-US" sz="2400" b="1" dirty="0">
              <a:solidFill>
                <a:srgbClr val="00279F"/>
              </a:solidFill>
            </a:endParaRPr>
          </a:p>
        </p:txBody>
      </p:sp>
      <p:sp>
        <p:nvSpPr>
          <p:cNvPr id="155653" name="Line 15"/>
          <p:cNvSpPr>
            <a:spLocks noChangeShapeType="1"/>
          </p:cNvSpPr>
          <p:nvPr/>
        </p:nvSpPr>
        <p:spPr bwMode="auto">
          <a:xfrm>
            <a:off x="3886200" y="3602038"/>
            <a:ext cx="35052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5654" name="Line 15"/>
          <p:cNvSpPr>
            <a:spLocks noChangeShapeType="1"/>
          </p:cNvSpPr>
          <p:nvPr/>
        </p:nvSpPr>
        <p:spPr bwMode="auto">
          <a:xfrm>
            <a:off x="4191000" y="2209800"/>
            <a:ext cx="42672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6" name="TextBox 15">
            <a:extLst>
              <a:ext uri="{FF2B5EF4-FFF2-40B4-BE49-F238E27FC236}">
                <a16:creationId xmlns:a16="http://schemas.microsoft.com/office/drawing/2014/main" id="{1F355C4E-932D-43E0-9733-91102C5241FA}"/>
              </a:ext>
            </a:extLst>
          </p:cNvPr>
          <p:cNvSpPr txBox="1"/>
          <p:nvPr/>
        </p:nvSpPr>
        <p:spPr>
          <a:xfrm>
            <a:off x="8393084" y="152400"/>
            <a:ext cx="762000" cy="253916"/>
          </a:xfrm>
          <a:prstGeom prst="rect">
            <a:avLst/>
          </a:prstGeom>
          <a:noFill/>
        </p:spPr>
        <p:txBody>
          <a:bodyPr wrap="square" rtlCol="0">
            <a:spAutoFit/>
          </a:bodyPr>
          <a:lstStyle/>
          <a:p>
            <a:r>
              <a:rPr lang="en-US" sz="1050"/>
              <a:t>16-70</a:t>
            </a:r>
          </a:p>
        </p:txBody>
      </p:sp>
      <p:pic>
        <p:nvPicPr>
          <p:cNvPr id="17" name="Picture 3">
            <a:extLst>
              <a:ext uri="{FF2B5EF4-FFF2-40B4-BE49-F238E27FC236}">
                <a16:creationId xmlns:a16="http://schemas.microsoft.com/office/drawing/2014/main" id="{6DE629B9-2451-496B-A273-F478FB03B18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6ABB19C2-2646-DBDE-45C2-9523C28A18C6}"/>
              </a:ext>
            </a:extLst>
          </p:cNvPr>
          <p:cNvSpPr>
            <a:spLocks noGrp="1" noChangeArrowheads="1"/>
          </p:cNvSpPr>
          <p:nvPr>
            <p:ph type="title"/>
          </p:nvPr>
        </p:nvSpPr>
        <p:spPr>
          <a:xfrm>
            <a:off x="228600" y="352425"/>
            <a:ext cx="8707439" cy="584200"/>
          </a:xfrm>
          <a:ln>
            <a:solidFill>
              <a:schemeClr val="tx1"/>
            </a:solidFill>
          </a:ln>
        </p:spPr>
        <p:txBody>
          <a:bodyPr>
            <a:normAutofit fontScale="90000"/>
          </a:bodyPr>
          <a:lstStyle/>
          <a:p>
            <a:pPr algn="ctr">
              <a:defRPr/>
            </a:pPr>
            <a:r>
              <a:rPr lang="el-GR" altLang="en-US" dirty="0">
                <a:ea typeface="ＭＳ Ｐゴシック" charset="0"/>
                <a:cs typeface="ＭＳ Ｐゴシック" charset="-128"/>
              </a:rPr>
              <a:t>Απόδοση Ιδίων Κεφαλαίων</a:t>
            </a:r>
            <a:endParaRPr lang="en-US" altLang="en-US" dirty="0">
              <a:ea typeface="ＭＳ Ｐゴシック" charset="0"/>
              <a:cs typeface="ＭＳ Ｐゴシック" charset="-128"/>
            </a:endParaRPr>
          </a:p>
        </p:txBody>
      </p:sp>
    </p:spTree>
  </p:cSld>
  <p:clrMapOvr>
    <a:masterClrMapping/>
  </p:clrMapOvr>
  <p:transition>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4"/>
          <p:cNvSpPr>
            <a:spLocks noChangeArrowheads="1"/>
          </p:cNvSpPr>
          <p:nvPr/>
        </p:nvSpPr>
        <p:spPr bwMode="auto">
          <a:xfrm>
            <a:off x="228600" y="3505200"/>
            <a:ext cx="8707439" cy="1197764"/>
          </a:xfrm>
          <a:prstGeom prst="rect">
            <a:avLst/>
          </a:prstGeom>
          <a:solidFill>
            <a:srgbClr val="CCECFF"/>
          </a:solidFill>
          <a:ln w="57150" cmpd="thinThick">
            <a:solidFill>
              <a:srgbClr val="00279F"/>
            </a:solidFill>
            <a:miter lim="800000"/>
            <a:headEnd/>
            <a:tailEnd/>
          </a:ln>
        </p:spPr>
        <p:txBody>
          <a:bodyPr wrap="square" lIns="90488" tIns="44450" rIns="90488" bIns="44450">
            <a:spAutoFit/>
          </a:bodyPr>
          <a:lstStyle/>
          <a:p>
            <a:pPr algn="ctr" eaLnBrk="1" hangingPunct="1"/>
            <a:r>
              <a:rPr lang="el-GR" sz="2400" b="1" dirty="0">
                <a:solidFill>
                  <a:srgbClr val="00279F"/>
                </a:solidFill>
              </a:rPr>
              <a:t>Η απόδοση των ιδίων κεφαλαίων μπορεί επίσης να υπολογιστεί χρησιμοποιώντας τον τύπο </a:t>
            </a:r>
            <a:r>
              <a:rPr lang="en-US" sz="2400" b="1" dirty="0">
                <a:solidFill>
                  <a:srgbClr val="00279F"/>
                </a:solidFill>
              </a:rPr>
              <a:t>DuPont </a:t>
            </a:r>
            <a:r>
              <a:rPr lang="el-GR" sz="2400" b="1" dirty="0">
                <a:solidFill>
                  <a:srgbClr val="00279F"/>
                </a:solidFill>
              </a:rPr>
              <a:t>που παρουσιάζεται εδώ.</a:t>
            </a:r>
            <a:endParaRPr lang="en-US" sz="2400" b="1" dirty="0">
              <a:solidFill>
                <a:srgbClr val="00279F"/>
              </a:solidFill>
            </a:endParaRPr>
          </a:p>
        </p:txBody>
      </p:sp>
      <p:grpSp>
        <p:nvGrpSpPr>
          <p:cNvPr id="157699" name="Group 20"/>
          <p:cNvGrpSpPr>
            <a:grpSpLocks/>
          </p:cNvGrpSpPr>
          <p:nvPr/>
        </p:nvGrpSpPr>
        <p:grpSpPr bwMode="auto">
          <a:xfrm>
            <a:off x="270107" y="1524000"/>
            <a:ext cx="8864600" cy="1316948"/>
            <a:chOff x="127000" y="1518443"/>
            <a:chExt cx="8864600" cy="1316949"/>
          </a:xfrm>
        </p:grpSpPr>
        <p:grpSp>
          <p:nvGrpSpPr>
            <p:cNvPr id="157700" name="Group 4"/>
            <p:cNvGrpSpPr>
              <a:grpSpLocks/>
            </p:cNvGrpSpPr>
            <p:nvPr/>
          </p:nvGrpSpPr>
          <p:grpSpPr bwMode="auto">
            <a:xfrm>
              <a:off x="127000" y="1518443"/>
              <a:ext cx="4454525" cy="1196976"/>
              <a:chOff x="120" y="947"/>
              <a:chExt cx="2806" cy="754"/>
            </a:xfrm>
          </p:grpSpPr>
          <p:sp>
            <p:nvSpPr>
              <p:cNvPr id="157705" name="Rectangle 5"/>
              <p:cNvSpPr>
                <a:spLocks noChangeArrowheads="1"/>
              </p:cNvSpPr>
              <p:nvPr/>
            </p:nvSpPr>
            <p:spPr bwMode="auto">
              <a:xfrm>
                <a:off x="120" y="1091"/>
                <a:ext cx="1611"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altLang="en-US" sz="2400" b="1" dirty="0">
                    <a:ea typeface="ＭＳ Ｐゴシック" charset="0"/>
                    <a:cs typeface="ＭＳ Ｐゴシック" charset="-128"/>
                  </a:rPr>
                  <a:t>Απόδοση Ιδίων </a:t>
                </a:r>
              </a:p>
              <a:p>
                <a:pPr algn="ctr" eaLnBrk="1" hangingPunct="1"/>
                <a:r>
                  <a:rPr lang="el-GR" altLang="en-US" sz="2400" b="1" dirty="0">
                    <a:ea typeface="ＭＳ Ｐゴシック" charset="0"/>
                    <a:cs typeface="ＭＳ Ｐゴシック" charset="-128"/>
                  </a:rPr>
                  <a:t>Κεφαλαίων</a:t>
                </a:r>
                <a:endParaRPr lang="en-US" sz="2400" b="1" dirty="0"/>
              </a:p>
            </p:txBody>
          </p:sp>
          <p:sp>
            <p:nvSpPr>
              <p:cNvPr id="157706" name="Rectangle 6"/>
              <p:cNvSpPr>
                <a:spLocks noChangeArrowheads="1"/>
              </p:cNvSpPr>
              <p:nvPr/>
            </p:nvSpPr>
            <p:spPr bwMode="auto">
              <a:xfrm>
                <a:off x="1822" y="947"/>
                <a:ext cx="1104"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sz="2400" b="1" dirty="0" err="1"/>
                  <a:t>Περιθ</a:t>
                </a:r>
                <a:r>
                  <a:rPr lang="en-US" sz="2400" b="1" dirty="0"/>
                  <a:t>ώ</a:t>
                </a:r>
                <a:r>
                  <a:rPr lang="el-GR" sz="2400" b="1" dirty="0" err="1"/>
                  <a:t>ριο</a:t>
                </a:r>
                <a:endParaRPr lang="el-GR" sz="2400" b="1" dirty="0"/>
              </a:p>
              <a:p>
                <a:pPr algn="ctr" eaLnBrk="1" hangingPunct="1"/>
                <a:r>
                  <a:rPr lang="el-GR" sz="2400" b="1" dirty="0"/>
                  <a:t>Καθαρού </a:t>
                </a:r>
              </a:p>
              <a:p>
                <a:pPr algn="ctr" eaLnBrk="1" hangingPunct="1"/>
                <a:r>
                  <a:rPr lang="el-GR" sz="2400" b="1" dirty="0"/>
                  <a:t>Κέρδους</a:t>
                </a:r>
                <a:endParaRPr lang="en-US" sz="2400" b="1" dirty="0"/>
              </a:p>
            </p:txBody>
          </p:sp>
          <p:sp>
            <p:nvSpPr>
              <p:cNvPr id="157707" name="Rectangle 7"/>
              <p:cNvSpPr>
                <a:spLocks noChangeArrowheads="1"/>
              </p:cNvSpPr>
              <p:nvPr/>
            </p:nvSpPr>
            <p:spPr bwMode="auto">
              <a:xfrm>
                <a:off x="1678" y="1235"/>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dirty="0"/>
                  <a:t>=</a:t>
                </a:r>
              </a:p>
            </p:txBody>
          </p:sp>
        </p:grpSp>
        <p:sp>
          <p:nvSpPr>
            <p:cNvPr id="157701" name="Rectangle 6"/>
            <p:cNvSpPr>
              <a:spLocks noChangeArrowheads="1"/>
            </p:cNvSpPr>
            <p:nvPr/>
          </p:nvSpPr>
          <p:spPr bwMode="auto">
            <a:xfrm>
              <a:off x="4876070" y="1637627"/>
              <a:ext cx="2049230" cy="1197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l-GR" sz="2400" b="1" dirty="0"/>
                <a:t>Κυκλοφοριακή Ταχύτητα</a:t>
              </a:r>
            </a:p>
            <a:p>
              <a:pPr algn="ctr" eaLnBrk="1" hangingPunct="1"/>
              <a:r>
                <a:rPr lang="el-GR" sz="2400" b="1" dirty="0"/>
                <a:t>Ενεργητικού</a:t>
              </a:r>
              <a:endParaRPr lang="en-US" sz="2400" b="1" dirty="0"/>
            </a:p>
          </p:txBody>
        </p:sp>
        <p:sp>
          <p:nvSpPr>
            <p:cNvPr id="157702" name="Rectangle 6"/>
            <p:cNvSpPr>
              <a:spLocks noChangeArrowheads="1"/>
            </p:cNvSpPr>
            <p:nvPr/>
          </p:nvSpPr>
          <p:spPr bwMode="auto">
            <a:xfrm>
              <a:off x="7086600" y="1594643"/>
              <a:ext cx="1905000" cy="1197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sz="2400" b="1" dirty="0" err="1"/>
                <a:t>Πολλαπλα-σιαστής</a:t>
              </a:r>
              <a:endParaRPr lang="el-GR" sz="2400" b="1" dirty="0"/>
            </a:p>
            <a:p>
              <a:pPr algn="ctr" eaLnBrk="1" hangingPunct="1"/>
              <a:r>
                <a:rPr lang="el-GR" sz="2400" b="1" dirty="0"/>
                <a:t>Κεφαλαίων</a:t>
              </a:r>
              <a:endParaRPr lang="en-US" sz="2400" b="1" dirty="0"/>
            </a:p>
          </p:txBody>
        </p:sp>
      </p:grpSp>
      <p:sp>
        <p:nvSpPr>
          <p:cNvPr id="2" name="Rectangle 1"/>
          <p:cNvSpPr/>
          <p:nvPr/>
        </p:nvSpPr>
        <p:spPr>
          <a:xfrm>
            <a:off x="4661040" y="2057400"/>
            <a:ext cx="368160" cy="369332"/>
          </a:xfrm>
          <a:prstGeom prst="rect">
            <a:avLst/>
          </a:prstGeom>
        </p:spPr>
        <p:txBody>
          <a:bodyPr wrap="none">
            <a:spAutoFit/>
          </a:bodyPr>
          <a:lstStyle/>
          <a:p>
            <a:r>
              <a:rPr lang="en-US" dirty="0"/>
              <a:t>×</a:t>
            </a:r>
          </a:p>
        </p:txBody>
      </p:sp>
      <p:sp>
        <p:nvSpPr>
          <p:cNvPr id="14" name="Rectangle 13"/>
          <p:cNvSpPr/>
          <p:nvPr/>
        </p:nvSpPr>
        <p:spPr>
          <a:xfrm>
            <a:off x="6934200" y="2057400"/>
            <a:ext cx="368160" cy="369332"/>
          </a:xfrm>
          <a:prstGeom prst="rect">
            <a:avLst/>
          </a:prstGeom>
        </p:spPr>
        <p:txBody>
          <a:bodyPr wrap="none">
            <a:spAutoFit/>
          </a:bodyPr>
          <a:lstStyle/>
          <a:p>
            <a:r>
              <a:rPr lang="en-US" dirty="0"/>
              <a:t>×</a:t>
            </a:r>
          </a:p>
        </p:txBody>
      </p:sp>
      <p:sp>
        <p:nvSpPr>
          <p:cNvPr id="13" name="TextBox 12">
            <a:extLst>
              <a:ext uri="{FF2B5EF4-FFF2-40B4-BE49-F238E27FC236}">
                <a16:creationId xmlns:a16="http://schemas.microsoft.com/office/drawing/2014/main" id="{44B0ADED-38BE-4A8E-93DD-5EA64D987222}"/>
              </a:ext>
            </a:extLst>
          </p:cNvPr>
          <p:cNvSpPr txBox="1"/>
          <p:nvPr/>
        </p:nvSpPr>
        <p:spPr>
          <a:xfrm>
            <a:off x="8393084" y="152400"/>
            <a:ext cx="762000" cy="253916"/>
          </a:xfrm>
          <a:prstGeom prst="rect">
            <a:avLst/>
          </a:prstGeom>
          <a:noFill/>
        </p:spPr>
        <p:txBody>
          <a:bodyPr wrap="square" rtlCol="0">
            <a:spAutoFit/>
          </a:bodyPr>
          <a:lstStyle/>
          <a:p>
            <a:r>
              <a:rPr lang="en-US" sz="1050"/>
              <a:t>16-71</a:t>
            </a:r>
          </a:p>
        </p:txBody>
      </p:sp>
      <p:pic>
        <p:nvPicPr>
          <p:cNvPr id="15" name="Picture 3">
            <a:extLst>
              <a:ext uri="{FF2B5EF4-FFF2-40B4-BE49-F238E27FC236}">
                <a16:creationId xmlns:a16="http://schemas.microsoft.com/office/drawing/2014/main" id="{D4BD5AEE-DC36-40D5-B950-051B8ED3B35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a:extLst>
              <a:ext uri="{FF2B5EF4-FFF2-40B4-BE49-F238E27FC236}">
                <a16:creationId xmlns:a16="http://schemas.microsoft.com/office/drawing/2014/main" id="{D0F56C8C-30A4-42BE-8899-A61ED0C9EE05}"/>
              </a:ext>
            </a:extLst>
          </p:cNvPr>
          <p:cNvSpPr>
            <a:spLocks noGrp="1" noChangeArrowheads="1"/>
          </p:cNvSpPr>
          <p:nvPr>
            <p:ph type="title"/>
          </p:nvPr>
        </p:nvSpPr>
        <p:spPr>
          <a:xfrm>
            <a:off x="228600" y="352425"/>
            <a:ext cx="8707439" cy="584200"/>
          </a:xfrm>
          <a:ln>
            <a:solidFill>
              <a:schemeClr val="tx1"/>
            </a:solidFill>
          </a:ln>
        </p:spPr>
        <p:txBody>
          <a:bodyPr>
            <a:normAutofit fontScale="90000"/>
          </a:bodyPr>
          <a:lstStyle/>
          <a:p>
            <a:pPr algn="ctr">
              <a:defRPr/>
            </a:pPr>
            <a:r>
              <a:rPr lang="el-GR" altLang="en-US" dirty="0">
                <a:ea typeface="ＭＳ Ｐゴシック" charset="0"/>
                <a:cs typeface="ＭＳ Ｐゴシック" charset="-128"/>
              </a:rPr>
              <a:t>Φόρμουλα </a:t>
            </a:r>
            <a:r>
              <a:rPr lang="en-US" altLang="en-US" dirty="0">
                <a:ea typeface="ＭＳ Ｐゴシック" charset="0"/>
                <a:cs typeface="ＭＳ Ｐゴシック" charset="-128"/>
              </a:rPr>
              <a:t>Du Pont</a:t>
            </a:r>
          </a:p>
        </p:txBody>
      </p:sp>
    </p:spTree>
  </p:cSld>
  <p:clrMapOvr>
    <a:masterClrMapping/>
  </p:clrMapOvr>
  <p:transition>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228600" y="406315"/>
            <a:ext cx="8686800" cy="468397"/>
          </a:xfrm>
          <a:ln>
            <a:solidFill>
              <a:schemeClr val="accent6">
                <a:lumMod val="50000"/>
              </a:schemeClr>
            </a:solidFill>
          </a:ln>
        </p:spPr>
        <p:txBody>
          <a:bodyPr>
            <a:noAutofit/>
          </a:bodyPr>
          <a:lstStyle/>
          <a:p>
            <a:pPr algn="ctr">
              <a:defRPr/>
            </a:pPr>
            <a:r>
              <a:rPr lang="el-GR" altLang="en-US" sz="3200" dirty="0">
                <a:ea typeface="ＭＳ Ｐゴシック" charset="0"/>
                <a:cs typeface="ＭＳ Ｐゴシック" charset="-128"/>
              </a:rPr>
              <a:t>Χρηματοοικονομική Μόχλευση</a:t>
            </a:r>
            <a:endParaRPr lang="en-US" altLang="en-US" sz="3200" dirty="0">
              <a:ea typeface="ＭＳ Ｐゴシック" charset="0"/>
              <a:cs typeface="ＭＳ Ｐゴシック" charset="-128"/>
            </a:endParaRPr>
          </a:p>
        </p:txBody>
      </p:sp>
      <p:grpSp>
        <p:nvGrpSpPr>
          <p:cNvPr id="2" name="Group 4"/>
          <p:cNvGrpSpPr>
            <a:grpSpLocks/>
          </p:cNvGrpSpPr>
          <p:nvPr/>
        </p:nvGrpSpPr>
        <p:grpSpPr bwMode="auto">
          <a:xfrm>
            <a:off x="228600" y="2671763"/>
            <a:ext cx="8686800" cy="1676400"/>
            <a:chOff x="564" y="1920"/>
            <a:chExt cx="4956" cy="1056"/>
          </a:xfrm>
          <a:solidFill>
            <a:schemeClr val="accent4">
              <a:lumMod val="20000"/>
              <a:lumOff val="80000"/>
            </a:schemeClr>
          </a:solidFill>
        </p:grpSpPr>
        <p:sp>
          <p:nvSpPr>
            <p:cNvPr id="397317" name="Rectangle 5"/>
            <p:cNvSpPr>
              <a:spLocks noChangeArrowheads="1"/>
            </p:cNvSpPr>
            <p:nvPr/>
          </p:nvSpPr>
          <p:spPr bwMode="auto">
            <a:xfrm>
              <a:off x="564" y="1920"/>
              <a:ext cx="4956" cy="1056"/>
            </a:xfrm>
            <a:prstGeom prst="rect">
              <a:avLst/>
            </a:prstGeom>
            <a:grpFill/>
            <a:ln w="57150" cmpd="thinThick">
              <a:solidFill>
                <a:schemeClr val="tx1"/>
              </a:solidFill>
              <a:miter lim="800000"/>
              <a:headEnd/>
              <a:tailEnd/>
            </a:ln>
            <a:effectLst/>
          </p:spPr>
          <p:txBody>
            <a:bodyPr wrap="none" anchor="ctr"/>
            <a:lstStyle/>
            <a:p>
              <a:pPr eaLnBrk="1" hangingPunct="1">
                <a:defRPr/>
              </a:pPr>
              <a:endParaRPr lang="en-US">
                <a:ea typeface="ＭＳ Ｐゴシック" pitchFamily="34" charset="-128"/>
                <a:cs typeface="+mn-cs"/>
              </a:endParaRPr>
            </a:p>
          </p:txBody>
        </p:sp>
        <p:sp>
          <p:nvSpPr>
            <p:cNvPr id="397318" name="Rectangle 6"/>
            <p:cNvSpPr>
              <a:spLocks noChangeArrowheads="1"/>
            </p:cNvSpPr>
            <p:nvPr/>
          </p:nvSpPr>
          <p:spPr bwMode="auto">
            <a:xfrm>
              <a:off x="720" y="2093"/>
              <a:ext cx="1725" cy="713"/>
            </a:xfrm>
            <a:prstGeom prst="rect">
              <a:avLst/>
            </a:prstGeom>
            <a:grpFill/>
            <a:ln w="12700">
              <a:noFill/>
              <a:miter lim="800000"/>
              <a:headEnd/>
              <a:tailEnd/>
            </a:ln>
            <a:effectLst/>
          </p:spPr>
          <p:txBody>
            <a:bodyPr lIns="90488" tIns="44450" rIns="90488" bIns="44450">
              <a:spAutoFit/>
            </a:bodyPr>
            <a:lstStyle/>
            <a:p>
              <a:pPr algn="ctr" eaLnBrk="1" hangingPunct="1">
                <a:lnSpc>
                  <a:spcPct val="95000"/>
                </a:lnSpc>
                <a:defRPr/>
              </a:pPr>
              <a:r>
                <a:rPr lang="en-US" sz="2400" b="1">
                  <a:ea typeface="ＭＳ Ｐゴシック" pitchFamily="34" charset="-128"/>
                  <a:cs typeface="+mn-cs"/>
                </a:rPr>
                <a:t>Return on investment in assets</a:t>
              </a:r>
            </a:p>
          </p:txBody>
        </p:sp>
        <p:sp>
          <p:nvSpPr>
            <p:cNvPr id="397319" name="Rectangle 7"/>
            <p:cNvSpPr>
              <a:spLocks noChangeArrowheads="1"/>
            </p:cNvSpPr>
            <p:nvPr/>
          </p:nvSpPr>
          <p:spPr bwMode="auto">
            <a:xfrm>
              <a:off x="2247" y="2287"/>
              <a:ext cx="246" cy="325"/>
            </a:xfrm>
            <a:prstGeom prst="rect">
              <a:avLst/>
            </a:prstGeom>
            <a:grpFill/>
            <a:ln w="12700">
              <a:noFill/>
              <a:miter lim="800000"/>
              <a:headEnd/>
              <a:tailEnd/>
            </a:ln>
            <a:effectLst/>
          </p:spPr>
          <p:txBody>
            <a:bodyPr lIns="90488" tIns="44450" rIns="90488" bIns="44450">
              <a:spAutoFit/>
            </a:bodyPr>
            <a:lstStyle/>
            <a:p>
              <a:pPr eaLnBrk="1" hangingPunct="1">
                <a:spcBef>
                  <a:spcPct val="50000"/>
                </a:spcBef>
                <a:defRPr/>
              </a:pPr>
              <a:r>
                <a:rPr lang="en-US" sz="2800" b="1">
                  <a:ea typeface="ＭＳ Ｐゴシック" pitchFamily="34" charset="-128"/>
                  <a:cs typeface="+mn-cs"/>
                </a:rPr>
                <a:t>&gt;</a:t>
              </a:r>
            </a:p>
          </p:txBody>
        </p:sp>
        <p:sp>
          <p:nvSpPr>
            <p:cNvPr id="397320" name="Rectangle 8"/>
            <p:cNvSpPr>
              <a:spLocks noChangeArrowheads="1"/>
            </p:cNvSpPr>
            <p:nvPr/>
          </p:nvSpPr>
          <p:spPr bwMode="auto">
            <a:xfrm>
              <a:off x="2487" y="2093"/>
              <a:ext cx="1449" cy="807"/>
            </a:xfrm>
            <a:prstGeom prst="rect">
              <a:avLst/>
            </a:prstGeom>
            <a:grpFill/>
            <a:ln w="12700">
              <a:noFill/>
              <a:miter lim="800000"/>
              <a:headEnd/>
              <a:tailEnd/>
            </a:ln>
            <a:effectLst/>
          </p:spPr>
          <p:txBody>
            <a:bodyPr lIns="90488" tIns="44450" rIns="90488" bIns="44450">
              <a:noAutofit/>
            </a:bodyPr>
            <a:lstStyle/>
            <a:p>
              <a:pPr algn="ctr" eaLnBrk="1" hangingPunct="1">
                <a:lnSpc>
                  <a:spcPct val="95000"/>
                </a:lnSpc>
                <a:defRPr/>
              </a:pPr>
              <a:r>
                <a:rPr lang="en-US" sz="2400" b="1" dirty="0">
                  <a:ea typeface="ＭＳ Ｐゴシック" pitchFamily="34" charset="-128"/>
                  <a:cs typeface="+mn-cs"/>
                </a:rPr>
                <a:t>Fixed rate of return on borrowed funds</a:t>
              </a:r>
            </a:p>
          </p:txBody>
        </p:sp>
        <p:sp>
          <p:nvSpPr>
            <p:cNvPr id="397321" name="Rectangle 9"/>
            <p:cNvSpPr>
              <a:spLocks noChangeArrowheads="1"/>
            </p:cNvSpPr>
            <p:nvPr/>
          </p:nvSpPr>
          <p:spPr bwMode="auto">
            <a:xfrm>
              <a:off x="4023" y="2093"/>
              <a:ext cx="1401" cy="713"/>
            </a:xfrm>
            <a:prstGeom prst="rect">
              <a:avLst/>
            </a:prstGeom>
            <a:grpFill/>
            <a:ln w="12700">
              <a:noFill/>
              <a:miter lim="800000"/>
              <a:headEnd/>
              <a:tailEnd/>
            </a:ln>
            <a:effectLst/>
          </p:spPr>
          <p:txBody>
            <a:bodyPr lIns="90488" tIns="44450" rIns="90488" bIns="44450">
              <a:spAutoFit/>
            </a:bodyPr>
            <a:lstStyle/>
            <a:p>
              <a:pPr algn="ctr" eaLnBrk="1" hangingPunct="1">
                <a:lnSpc>
                  <a:spcPct val="95000"/>
                </a:lnSpc>
                <a:defRPr/>
              </a:pPr>
              <a:r>
                <a:rPr lang="en-US" sz="2400" b="1">
                  <a:ea typeface="ＭＳ Ｐゴシック" pitchFamily="34" charset="-128"/>
                  <a:cs typeface="+mn-cs"/>
                </a:rPr>
                <a:t>Positive financial leverage</a:t>
              </a:r>
            </a:p>
          </p:txBody>
        </p:sp>
        <p:sp>
          <p:nvSpPr>
            <p:cNvPr id="397322" name="Rectangle 10"/>
            <p:cNvSpPr>
              <a:spLocks noChangeArrowheads="1"/>
            </p:cNvSpPr>
            <p:nvPr/>
          </p:nvSpPr>
          <p:spPr bwMode="auto">
            <a:xfrm>
              <a:off x="4023" y="2306"/>
              <a:ext cx="246" cy="289"/>
            </a:xfrm>
            <a:prstGeom prst="rect">
              <a:avLst/>
            </a:prstGeom>
            <a:grpFill/>
            <a:ln w="12700">
              <a:noFill/>
              <a:miter lim="800000"/>
              <a:headEnd/>
              <a:tailEnd/>
            </a:ln>
            <a:effectLst/>
          </p:spPr>
          <p:txBody>
            <a:bodyPr lIns="90488" tIns="44450" rIns="90488" bIns="44450">
              <a:spAutoFit/>
            </a:bodyPr>
            <a:lstStyle/>
            <a:p>
              <a:pPr eaLnBrk="1" hangingPunct="1">
                <a:spcBef>
                  <a:spcPct val="50000"/>
                </a:spcBef>
                <a:defRPr/>
              </a:pPr>
              <a:r>
                <a:rPr lang="en-US" sz="2400" b="1">
                  <a:ea typeface="ＭＳ Ｐゴシック" pitchFamily="34" charset="-128"/>
                  <a:cs typeface="+mn-cs"/>
                </a:rPr>
                <a:t>=</a:t>
              </a:r>
            </a:p>
          </p:txBody>
        </p:sp>
      </p:grpSp>
      <p:grpSp>
        <p:nvGrpSpPr>
          <p:cNvPr id="3" name="Group 11"/>
          <p:cNvGrpSpPr>
            <a:grpSpLocks/>
          </p:cNvGrpSpPr>
          <p:nvPr/>
        </p:nvGrpSpPr>
        <p:grpSpPr bwMode="auto">
          <a:xfrm>
            <a:off x="228600" y="4752975"/>
            <a:ext cx="8686800" cy="1647825"/>
            <a:chOff x="564" y="3042"/>
            <a:chExt cx="4956" cy="1038"/>
          </a:xfrm>
          <a:solidFill>
            <a:schemeClr val="accent2">
              <a:lumMod val="20000"/>
              <a:lumOff val="80000"/>
            </a:schemeClr>
          </a:solidFill>
        </p:grpSpPr>
        <p:sp>
          <p:nvSpPr>
            <p:cNvPr id="397324" name="Rectangle 12"/>
            <p:cNvSpPr>
              <a:spLocks noChangeArrowheads="1"/>
            </p:cNvSpPr>
            <p:nvPr/>
          </p:nvSpPr>
          <p:spPr bwMode="auto">
            <a:xfrm>
              <a:off x="564" y="3042"/>
              <a:ext cx="4956" cy="1038"/>
            </a:xfrm>
            <a:prstGeom prst="rect">
              <a:avLst/>
            </a:prstGeom>
            <a:grpFill/>
            <a:ln w="57150" cmpd="thinThick">
              <a:solidFill>
                <a:schemeClr val="tx1"/>
              </a:solidFill>
              <a:miter lim="800000"/>
              <a:headEnd/>
              <a:tailEnd/>
            </a:ln>
            <a:effectLst/>
          </p:spPr>
          <p:txBody>
            <a:bodyPr wrap="none" anchor="ctr"/>
            <a:lstStyle/>
            <a:p>
              <a:pPr eaLnBrk="1" hangingPunct="1">
                <a:defRPr/>
              </a:pPr>
              <a:endParaRPr lang="en-US">
                <a:solidFill>
                  <a:srgbClr val="0070C0"/>
                </a:solidFill>
                <a:ea typeface="ＭＳ Ｐゴシック" pitchFamily="34" charset="-128"/>
                <a:cs typeface="+mn-cs"/>
              </a:endParaRPr>
            </a:p>
          </p:txBody>
        </p:sp>
        <p:sp>
          <p:nvSpPr>
            <p:cNvPr id="397325" name="Rectangle 13"/>
            <p:cNvSpPr>
              <a:spLocks noChangeArrowheads="1"/>
            </p:cNvSpPr>
            <p:nvPr/>
          </p:nvSpPr>
          <p:spPr bwMode="auto">
            <a:xfrm>
              <a:off x="666" y="3200"/>
              <a:ext cx="1782" cy="713"/>
            </a:xfrm>
            <a:prstGeom prst="rect">
              <a:avLst/>
            </a:prstGeom>
            <a:grpFill/>
            <a:ln w="12700">
              <a:noFill/>
              <a:miter lim="800000"/>
              <a:headEnd/>
              <a:tailEnd/>
            </a:ln>
            <a:effectLst/>
          </p:spPr>
          <p:txBody>
            <a:bodyPr lIns="90488" tIns="44450" rIns="90488" bIns="44450">
              <a:spAutoFit/>
            </a:bodyPr>
            <a:lstStyle/>
            <a:p>
              <a:pPr algn="ctr" eaLnBrk="1" hangingPunct="1">
                <a:lnSpc>
                  <a:spcPct val="95000"/>
                </a:lnSpc>
                <a:defRPr/>
              </a:pPr>
              <a:r>
                <a:rPr lang="en-US" sz="2400" b="1">
                  <a:solidFill>
                    <a:srgbClr val="0070C0"/>
                  </a:solidFill>
                  <a:ea typeface="ＭＳ Ｐゴシック" pitchFamily="34" charset="-128"/>
                  <a:cs typeface="+mn-cs"/>
                </a:rPr>
                <a:t>Return on investment in assets</a:t>
              </a:r>
            </a:p>
          </p:txBody>
        </p:sp>
        <p:sp>
          <p:nvSpPr>
            <p:cNvPr id="397326" name="Rectangle 14"/>
            <p:cNvSpPr>
              <a:spLocks noChangeArrowheads="1"/>
            </p:cNvSpPr>
            <p:nvPr/>
          </p:nvSpPr>
          <p:spPr bwMode="auto">
            <a:xfrm>
              <a:off x="2247" y="3394"/>
              <a:ext cx="246" cy="325"/>
            </a:xfrm>
            <a:prstGeom prst="rect">
              <a:avLst/>
            </a:prstGeom>
            <a:grpFill/>
            <a:ln w="12700">
              <a:noFill/>
              <a:miter lim="800000"/>
              <a:headEnd/>
              <a:tailEnd/>
            </a:ln>
            <a:effectLst/>
          </p:spPr>
          <p:txBody>
            <a:bodyPr lIns="90488" tIns="44450" rIns="90488" bIns="44450">
              <a:spAutoFit/>
            </a:bodyPr>
            <a:lstStyle/>
            <a:p>
              <a:pPr eaLnBrk="1" hangingPunct="1">
                <a:spcBef>
                  <a:spcPct val="50000"/>
                </a:spcBef>
                <a:defRPr/>
              </a:pPr>
              <a:r>
                <a:rPr lang="en-US" sz="2800" b="1">
                  <a:solidFill>
                    <a:srgbClr val="0070C0"/>
                  </a:solidFill>
                  <a:ea typeface="ＭＳ Ｐゴシック" pitchFamily="34" charset="-128"/>
                  <a:cs typeface="+mn-cs"/>
                </a:rPr>
                <a:t>&lt;</a:t>
              </a:r>
            </a:p>
          </p:txBody>
        </p:sp>
        <p:sp>
          <p:nvSpPr>
            <p:cNvPr id="397327" name="Rectangle 15"/>
            <p:cNvSpPr>
              <a:spLocks noChangeArrowheads="1"/>
            </p:cNvSpPr>
            <p:nvPr/>
          </p:nvSpPr>
          <p:spPr bwMode="auto">
            <a:xfrm>
              <a:off x="2487" y="3120"/>
              <a:ext cx="1494" cy="932"/>
            </a:xfrm>
            <a:prstGeom prst="rect">
              <a:avLst/>
            </a:prstGeom>
            <a:grpFill/>
            <a:ln w="12700">
              <a:noFill/>
              <a:miter lim="800000"/>
              <a:headEnd/>
              <a:tailEnd/>
            </a:ln>
            <a:effectLst/>
          </p:spPr>
          <p:txBody>
            <a:bodyPr lIns="90488" tIns="44450" rIns="90488" bIns="44450">
              <a:spAutoFit/>
            </a:bodyPr>
            <a:lstStyle/>
            <a:p>
              <a:pPr algn="ctr" eaLnBrk="1" hangingPunct="1">
                <a:lnSpc>
                  <a:spcPct val="95000"/>
                </a:lnSpc>
                <a:defRPr/>
              </a:pPr>
              <a:r>
                <a:rPr lang="en-US" sz="2400" b="1">
                  <a:solidFill>
                    <a:srgbClr val="0070C0"/>
                  </a:solidFill>
                  <a:ea typeface="ＭＳ Ｐゴシック" pitchFamily="34" charset="-128"/>
                  <a:cs typeface="+mn-cs"/>
                </a:rPr>
                <a:t>Fixed rate of return on borrowed funds</a:t>
              </a:r>
            </a:p>
          </p:txBody>
        </p:sp>
        <p:sp>
          <p:nvSpPr>
            <p:cNvPr id="397328" name="Rectangle 16"/>
            <p:cNvSpPr>
              <a:spLocks noChangeArrowheads="1"/>
            </p:cNvSpPr>
            <p:nvPr/>
          </p:nvSpPr>
          <p:spPr bwMode="auto">
            <a:xfrm>
              <a:off x="3936" y="3200"/>
              <a:ext cx="1494" cy="713"/>
            </a:xfrm>
            <a:prstGeom prst="rect">
              <a:avLst/>
            </a:prstGeom>
            <a:grpFill/>
            <a:ln w="12700">
              <a:noFill/>
              <a:miter lim="800000"/>
              <a:headEnd/>
              <a:tailEnd/>
            </a:ln>
            <a:effectLst/>
          </p:spPr>
          <p:txBody>
            <a:bodyPr lIns="90488" tIns="44450" rIns="90488" bIns="44450">
              <a:spAutoFit/>
            </a:bodyPr>
            <a:lstStyle/>
            <a:p>
              <a:pPr algn="ctr" eaLnBrk="1" hangingPunct="1">
                <a:lnSpc>
                  <a:spcPct val="95000"/>
                </a:lnSpc>
                <a:defRPr/>
              </a:pPr>
              <a:r>
                <a:rPr lang="en-US" sz="2400" b="1">
                  <a:solidFill>
                    <a:srgbClr val="0070C0"/>
                  </a:solidFill>
                  <a:ea typeface="ＭＳ Ｐゴシック" pitchFamily="34" charset="-128"/>
                  <a:cs typeface="+mn-cs"/>
                </a:rPr>
                <a:t>Negative financial leverage</a:t>
              </a:r>
            </a:p>
          </p:txBody>
        </p:sp>
        <p:sp>
          <p:nvSpPr>
            <p:cNvPr id="397329" name="Rectangle 17"/>
            <p:cNvSpPr>
              <a:spLocks noChangeArrowheads="1"/>
            </p:cNvSpPr>
            <p:nvPr/>
          </p:nvSpPr>
          <p:spPr bwMode="auto">
            <a:xfrm>
              <a:off x="4023" y="3413"/>
              <a:ext cx="246" cy="289"/>
            </a:xfrm>
            <a:prstGeom prst="rect">
              <a:avLst/>
            </a:prstGeom>
            <a:grpFill/>
            <a:ln w="12700">
              <a:noFill/>
              <a:miter lim="800000"/>
              <a:headEnd/>
              <a:tailEnd/>
            </a:ln>
            <a:effectLst/>
          </p:spPr>
          <p:txBody>
            <a:bodyPr lIns="90488" tIns="44450" rIns="90488" bIns="44450">
              <a:spAutoFit/>
            </a:bodyPr>
            <a:lstStyle/>
            <a:p>
              <a:pPr eaLnBrk="1" hangingPunct="1">
                <a:spcBef>
                  <a:spcPct val="50000"/>
                </a:spcBef>
                <a:defRPr/>
              </a:pPr>
              <a:r>
                <a:rPr lang="en-US" sz="2400" b="1">
                  <a:solidFill>
                    <a:srgbClr val="0070C0"/>
                  </a:solidFill>
                  <a:ea typeface="ＭＳ Ｐゴシック" pitchFamily="34" charset="-128"/>
                  <a:cs typeface="+mn-cs"/>
                </a:rPr>
                <a:t>=</a:t>
              </a:r>
            </a:p>
          </p:txBody>
        </p:sp>
      </p:grpSp>
      <p:sp>
        <p:nvSpPr>
          <p:cNvPr id="159748" name="TextBox 20"/>
          <p:cNvSpPr txBox="1">
            <a:spLocks noChangeArrowheads="1"/>
          </p:cNvSpPr>
          <p:nvPr/>
        </p:nvSpPr>
        <p:spPr bwMode="auto">
          <a:xfrm>
            <a:off x="228600" y="990600"/>
            <a:ext cx="8686800" cy="1323439"/>
          </a:xfrm>
          <a:prstGeom prst="rect">
            <a:avLst/>
          </a:prstGeom>
          <a:noFill/>
          <a:ln>
            <a:solidFill>
              <a:schemeClr val="accent6">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2000" b="1"/>
              <a:t>Η χρηματοοικονομική μόχλευση προκύπτει από τη διαφορά μεταξύ του ποσοστού απόδοσης που κερδίζει η εταιρεία από τις επενδύσεις σε δικά της περιουσιακά στοιχεία και του ποσοστού απόδοσης που η εταιρεία πρέπει να πληρώσει στους πιστωτές της.</a:t>
            </a:r>
            <a:endParaRPr lang="en-US" sz="2000" b="1"/>
          </a:p>
        </p:txBody>
      </p:sp>
      <p:sp>
        <p:nvSpPr>
          <p:cNvPr id="18" name="TextBox 17">
            <a:extLst>
              <a:ext uri="{FF2B5EF4-FFF2-40B4-BE49-F238E27FC236}">
                <a16:creationId xmlns:a16="http://schemas.microsoft.com/office/drawing/2014/main" id="{340B2740-9644-4805-99D6-6B9A5E94CDBE}"/>
              </a:ext>
            </a:extLst>
          </p:cNvPr>
          <p:cNvSpPr txBox="1"/>
          <p:nvPr/>
        </p:nvSpPr>
        <p:spPr>
          <a:xfrm>
            <a:off x="8393084" y="152400"/>
            <a:ext cx="762000" cy="253916"/>
          </a:xfrm>
          <a:prstGeom prst="rect">
            <a:avLst/>
          </a:prstGeom>
          <a:noFill/>
        </p:spPr>
        <p:txBody>
          <a:bodyPr wrap="square" rtlCol="0">
            <a:spAutoFit/>
          </a:bodyPr>
          <a:lstStyle/>
          <a:p>
            <a:r>
              <a:rPr lang="en-US" sz="1050"/>
              <a:t>16-72</a:t>
            </a:r>
          </a:p>
        </p:txBody>
      </p:sp>
      <p:pic>
        <p:nvPicPr>
          <p:cNvPr id="19" name="Picture 3">
            <a:extLst>
              <a:ext uri="{FF2B5EF4-FFF2-40B4-BE49-F238E27FC236}">
                <a16:creationId xmlns:a16="http://schemas.microsoft.com/office/drawing/2014/main" id="{0919E92C-777D-4C1D-BAC2-33C1206968C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228600" y="1035046"/>
            <a:ext cx="8686800" cy="4800600"/>
          </a:xfrm>
          <a:prstGeom prst="rect">
            <a:avLst/>
          </a:prstGeom>
          <a:solidFill>
            <a:srgbClr val="EDECD2"/>
          </a:solidFill>
          <a:ln w="12699">
            <a:solidFill>
              <a:srgbClr val="0000CC"/>
            </a:solidFill>
            <a:miter lim="800000"/>
            <a:headEnd/>
            <a:tailEnd/>
          </a:ln>
        </p:spPr>
        <p:txBody>
          <a:bodyPr lIns="90488" tIns="44450" rIns="90488" bIns="44450"/>
          <a:lstStyle/>
          <a:p>
            <a:pPr marL="342900" indent="-342900" algn="just" eaLnBrk="1" hangingPunct="1">
              <a:spcBef>
                <a:spcPct val="20000"/>
              </a:spcBef>
              <a:buSzPct val="80000"/>
            </a:pPr>
            <a:r>
              <a:rPr lang="en-US" sz="2200" b="1" dirty="0">
                <a:solidFill>
                  <a:schemeClr val="tx2"/>
                </a:solidFill>
              </a:rPr>
              <a:t> </a:t>
            </a:r>
            <a:r>
              <a:rPr lang="el-GR" sz="2200" b="1" dirty="0">
                <a:solidFill>
                  <a:schemeClr val="tx2"/>
                </a:solidFill>
              </a:rPr>
              <a:t>Ποια από τις ακόλουθες δηλώσεις είναι αληθής;</a:t>
            </a:r>
          </a:p>
          <a:p>
            <a:pPr marL="342900" indent="-342900" algn="just" eaLnBrk="1" hangingPunct="1">
              <a:spcBef>
                <a:spcPct val="20000"/>
              </a:spcBef>
              <a:buSzPct val="80000"/>
            </a:pPr>
            <a:r>
              <a:rPr lang="el-GR" sz="2200" b="1" dirty="0">
                <a:solidFill>
                  <a:schemeClr val="tx2"/>
                </a:solidFill>
              </a:rPr>
              <a:t>α. Αρνητική χρηματοοικονομική μόχλευση είναι όταν η σταθερή απόδοση για τους πιστωτές και τους προνομιούχους μετόχους μιας εταιρείας είναι μεγαλύτερη από την απόδοση του συνολικού ενεργητικού.</a:t>
            </a:r>
          </a:p>
          <a:p>
            <a:pPr marL="342900" indent="-342900" algn="just" eaLnBrk="1" hangingPunct="1">
              <a:spcBef>
                <a:spcPct val="20000"/>
              </a:spcBef>
              <a:buSzPct val="80000"/>
            </a:pPr>
            <a:r>
              <a:rPr lang="el-GR" sz="2200" b="1" dirty="0">
                <a:solidFill>
                  <a:schemeClr val="tx2"/>
                </a:solidFill>
              </a:rPr>
              <a:t>β. Θετική χρηματοοικονομική μόχλευση είναι όταν η σταθερή απόδοση για τους πιστωτές και τους προνομιούχους μετόχους μιας εταιρείας είναι μεγαλύτερη από την απόδοση του συνολικού ενεργητικού.</a:t>
            </a:r>
          </a:p>
          <a:p>
            <a:pPr marL="342900" indent="-342900" algn="just" eaLnBrk="1" hangingPunct="1">
              <a:spcBef>
                <a:spcPct val="20000"/>
              </a:spcBef>
              <a:buSzPct val="80000"/>
            </a:pPr>
            <a:r>
              <a:rPr lang="el-GR" sz="2200" b="1" dirty="0">
                <a:solidFill>
                  <a:schemeClr val="tx2"/>
                </a:solidFill>
              </a:rPr>
              <a:t>γ. Η χρηματοοικονομική μόχλευση είναι η έκφραση οικονομικών δεδομένων αρκετών ετών σε ποσοστιαία μορφή σε όρους ενός έτους βάσης.</a:t>
            </a:r>
            <a:endParaRPr lang="en-US" sz="2200" b="1" dirty="0"/>
          </a:p>
        </p:txBody>
      </p:sp>
      <p:sp>
        <p:nvSpPr>
          <p:cNvPr id="4" name="TextBox 3">
            <a:extLst>
              <a:ext uri="{FF2B5EF4-FFF2-40B4-BE49-F238E27FC236}">
                <a16:creationId xmlns:a16="http://schemas.microsoft.com/office/drawing/2014/main" id="{BD515D2A-7B6B-4EE5-BAC8-E92605C8765F}"/>
              </a:ext>
            </a:extLst>
          </p:cNvPr>
          <p:cNvSpPr txBox="1"/>
          <p:nvPr/>
        </p:nvSpPr>
        <p:spPr>
          <a:xfrm>
            <a:off x="8393084" y="152400"/>
            <a:ext cx="762000" cy="253916"/>
          </a:xfrm>
          <a:prstGeom prst="rect">
            <a:avLst/>
          </a:prstGeom>
          <a:noFill/>
        </p:spPr>
        <p:txBody>
          <a:bodyPr wrap="square" rtlCol="0">
            <a:spAutoFit/>
          </a:bodyPr>
          <a:lstStyle/>
          <a:p>
            <a:r>
              <a:rPr lang="en-US" sz="1050"/>
              <a:t>16-73</a:t>
            </a:r>
          </a:p>
        </p:txBody>
      </p:sp>
      <p:pic>
        <p:nvPicPr>
          <p:cNvPr id="5" name="Picture 3">
            <a:extLst>
              <a:ext uri="{FF2B5EF4-FFF2-40B4-BE49-F238E27FC236}">
                <a16:creationId xmlns:a16="http://schemas.microsoft.com/office/drawing/2014/main" id="{7C31E3E7-143C-497A-B681-5EB87F18531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a:extLst>
              <a:ext uri="{FF2B5EF4-FFF2-40B4-BE49-F238E27FC236}">
                <a16:creationId xmlns:a16="http://schemas.microsoft.com/office/drawing/2014/main" id="{D75F6136-1A4F-1A2D-A518-DE1278310F3A}"/>
              </a:ext>
            </a:extLst>
          </p:cNvPr>
          <p:cNvSpPr>
            <a:spLocks noGrp="1" noChangeArrowheads="1"/>
          </p:cNvSpPr>
          <p:nvPr>
            <p:ph type="title"/>
          </p:nvPr>
        </p:nvSpPr>
        <p:spPr>
          <a:xfrm>
            <a:off x="228600" y="304800"/>
            <a:ext cx="8686800" cy="520403"/>
          </a:xfrm>
          <a:ln>
            <a:solidFill>
              <a:srgbClr val="00279F"/>
            </a:solidFill>
          </a:ln>
        </p:spPr>
        <p:txBody>
          <a:bodyPr wrap="square" numCol="1" anchorCtr="0" compatLnSpc="1">
            <a:prstTxWarp prst="textNoShape">
              <a:avLst/>
            </a:prstTxWarp>
            <a:normAutofit/>
          </a:bodyPr>
          <a:lstStyle/>
          <a:p>
            <a:pPr algn="ctr"/>
            <a:r>
              <a:rPr lang="el-GR" sz="2800" dirty="0">
                <a:latin typeface="Calibri Light" charset="0"/>
                <a:ea typeface="ＭＳ Ｐゴシック" charset="0"/>
                <a:cs typeface="ＭＳ Ｐゴシック" charset="0"/>
              </a:rPr>
              <a:t>Γρήγορος Έλεγχος 2</a:t>
            </a:r>
            <a:endParaRPr lang="en-US" sz="2800" dirty="0">
              <a:latin typeface="Calibri Light" charset="0"/>
              <a:ea typeface="ＭＳ Ｐゴシック" charset="0"/>
              <a:cs typeface="ＭＳ Ｐゴシック" charset="0"/>
            </a:endParaRPr>
          </a:p>
        </p:txBody>
      </p:sp>
    </p:spTree>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ChangeArrowheads="1"/>
          </p:cNvSpPr>
          <p:nvPr/>
        </p:nvSpPr>
        <p:spPr bwMode="auto">
          <a:xfrm>
            <a:off x="247920" y="1066800"/>
            <a:ext cx="8667480" cy="4724400"/>
          </a:xfrm>
          <a:prstGeom prst="rect">
            <a:avLst/>
          </a:prstGeom>
          <a:solidFill>
            <a:srgbClr val="EDECD2"/>
          </a:solidFill>
          <a:ln w="12699">
            <a:solidFill>
              <a:srgbClr val="0000CC"/>
            </a:solidFill>
            <a:miter lim="800000"/>
            <a:headEnd/>
            <a:tailEnd/>
          </a:ln>
        </p:spPr>
        <p:txBody>
          <a:bodyPr lIns="216000" tIns="144000" rIns="180000" bIns="288000"/>
          <a:lstStyle/>
          <a:p>
            <a:pPr marL="342900" indent="-342900" algn="just" eaLnBrk="1" hangingPunct="1">
              <a:spcBef>
                <a:spcPct val="20000"/>
              </a:spcBef>
              <a:buSzPct val="80000"/>
            </a:pPr>
            <a:r>
              <a:rPr lang="en-US" sz="2400" b="1" dirty="0">
                <a:solidFill>
                  <a:schemeClr val="tx2"/>
                </a:solidFill>
              </a:rPr>
              <a:t> </a:t>
            </a:r>
            <a:r>
              <a:rPr lang="el-GR" sz="2400" b="1" dirty="0">
                <a:solidFill>
                  <a:schemeClr val="tx2"/>
                </a:solidFill>
              </a:rPr>
              <a:t>Ποια από τις ακόλουθες δηλώσεις είναι αληθής;</a:t>
            </a:r>
          </a:p>
          <a:p>
            <a:pPr marL="342900" indent="-342900" algn="just" eaLnBrk="1" hangingPunct="1">
              <a:spcBef>
                <a:spcPct val="20000"/>
              </a:spcBef>
              <a:buSzPct val="80000"/>
            </a:pPr>
            <a:r>
              <a:rPr lang="el-GR" sz="2400" b="1" dirty="0">
                <a:solidFill>
                  <a:schemeClr val="tx2"/>
                </a:solidFill>
              </a:rPr>
              <a:t>α. Αρνητική χρηματοοικονομική μόχλευση είναι όταν η σταθερή απόδοση για τους πιστωτές και τους προνομιούχους μετόχους μιας εταιρείας είναι μεγαλύτερη από την απόδοση του συνολικού ενεργητικού.</a:t>
            </a:r>
          </a:p>
          <a:p>
            <a:pPr marL="742950" lvl="1" indent="-285750" eaLnBrk="1" hangingPunct="1">
              <a:spcBef>
                <a:spcPct val="20000"/>
              </a:spcBef>
              <a:buClr>
                <a:schemeClr val="hlink"/>
              </a:buClr>
              <a:buSzPct val="70000"/>
              <a:buFont typeface="Wingdings" charset="0"/>
              <a:buNone/>
            </a:pPr>
            <a:r>
              <a:rPr lang="en-US" sz="2400" b="1" dirty="0">
                <a:solidFill>
                  <a:srgbClr val="FFFFCC"/>
                </a:solidFill>
              </a:rPr>
              <a:t>b. Positive financial leverage is when the </a:t>
            </a:r>
            <a:br>
              <a:rPr lang="en-US" sz="2400" b="1" dirty="0">
                <a:solidFill>
                  <a:srgbClr val="FFFFCC"/>
                </a:solidFill>
              </a:rPr>
            </a:br>
            <a:r>
              <a:rPr lang="en-US" sz="2400" b="1" dirty="0">
                <a:solidFill>
                  <a:srgbClr val="FFFFCC"/>
                </a:solidFill>
              </a:rPr>
              <a:t> fixed return to a company’s creditors and </a:t>
            </a:r>
            <a:br>
              <a:rPr lang="en-US" sz="2400" b="1" dirty="0">
                <a:solidFill>
                  <a:srgbClr val="FFFFCC"/>
                </a:solidFill>
              </a:rPr>
            </a:br>
            <a:r>
              <a:rPr lang="en-US" sz="2400" b="1" dirty="0">
                <a:solidFill>
                  <a:srgbClr val="FFFFCC"/>
                </a:solidFill>
              </a:rPr>
              <a:t> preferred stockholders is greater than the </a:t>
            </a:r>
            <a:br>
              <a:rPr lang="en-US" sz="2400" b="1" dirty="0">
                <a:solidFill>
                  <a:srgbClr val="FFFFCC"/>
                </a:solidFill>
              </a:rPr>
            </a:br>
            <a:r>
              <a:rPr lang="en-US" sz="2400" b="1" dirty="0">
                <a:solidFill>
                  <a:srgbClr val="FFFFCC"/>
                </a:solidFill>
              </a:rPr>
              <a:t> return on total assets.</a:t>
            </a:r>
          </a:p>
          <a:p>
            <a:pPr marL="742950" lvl="1" indent="-285750" eaLnBrk="1" hangingPunct="1">
              <a:spcBef>
                <a:spcPct val="20000"/>
              </a:spcBef>
              <a:buClr>
                <a:schemeClr val="hlink"/>
              </a:buClr>
              <a:buSzPct val="70000"/>
              <a:buFont typeface="Wingdings" charset="0"/>
              <a:buNone/>
            </a:pPr>
            <a:r>
              <a:rPr lang="en-US" sz="2400" b="1" dirty="0">
                <a:solidFill>
                  <a:srgbClr val="FFFFCC"/>
                </a:solidFill>
              </a:rPr>
              <a:t>c. Financial leverage is the expression of </a:t>
            </a:r>
            <a:br>
              <a:rPr lang="en-US" sz="2400" b="1" dirty="0">
                <a:solidFill>
                  <a:srgbClr val="FFFFCC"/>
                </a:solidFill>
              </a:rPr>
            </a:br>
            <a:r>
              <a:rPr lang="en-US" sz="2400" b="1" dirty="0">
                <a:solidFill>
                  <a:srgbClr val="FFFFCC"/>
                </a:solidFill>
              </a:rPr>
              <a:t> several years’ financial data in </a:t>
            </a:r>
            <a:br>
              <a:rPr lang="en-US" sz="2400" b="1" dirty="0">
                <a:solidFill>
                  <a:srgbClr val="FFFFCC"/>
                </a:solidFill>
              </a:rPr>
            </a:br>
            <a:r>
              <a:rPr lang="en-US" sz="2400" b="1" dirty="0">
                <a:solidFill>
                  <a:srgbClr val="FFFFCC"/>
                </a:solidFill>
              </a:rPr>
              <a:t> percentage form in terms of a base year.</a:t>
            </a:r>
          </a:p>
        </p:txBody>
      </p:sp>
      <p:sp>
        <p:nvSpPr>
          <p:cNvPr id="401412" name="Oval 4"/>
          <p:cNvSpPr>
            <a:spLocks noChangeArrowheads="1"/>
          </p:cNvSpPr>
          <p:nvPr/>
        </p:nvSpPr>
        <p:spPr bwMode="auto">
          <a:xfrm>
            <a:off x="228600" y="1503956"/>
            <a:ext cx="533400" cy="533400"/>
          </a:xfrm>
          <a:prstGeom prst="ellipse">
            <a:avLst/>
          </a:prstGeom>
          <a:noFill/>
          <a:ln w="50799">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en-US"/>
          </a:p>
        </p:txBody>
      </p:sp>
      <p:sp>
        <p:nvSpPr>
          <p:cNvPr id="5" name="TextBox 4">
            <a:extLst>
              <a:ext uri="{FF2B5EF4-FFF2-40B4-BE49-F238E27FC236}">
                <a16:creationId xmlns:a16="http://schemas.microsoft.com/office/drawing/2014/main" id="{F0B045B3-7D5E-4548-9561-21B6AEC0D70D}"/>
              </a:ext>
            </a:extLst>
          </p:cNvPr>
          <p:cNvSpPr txBox="1"/>
          <p:nvPr/>
        </p:nvSpPr>
        <p:spPr>
          <a:xfrm>
            <a:off x="8393084" y="152400"/>
            <a:ext cx="762000" cy="253916"/>
          </a:xfrm>
          <a:prstGeom prst="rect">
            <a:avLst/>
          </a:prstGeom>
          <a:noFill/>
        </p:spPr>
        <p:txBody>
          <a:bodyPr wrap="square" rtlCol="0">
            <a:spAutoFit/>
          </a:bodyPr>
          <a:lstStyle/>
          <a:p>
            <a:r>
              <a:rPr lang="en-US" sz="1050"/>
              <a:t>16-74</a:t>
            </a:r>
          </a:p>
        </p:txBody>
      </p:sp>
      <p:pic>
        <p:nvPicPr>
          <p:cNvPr id="6" name="Picture 3">
            <a:extLst>
              <a:ext uri="{FF2B5EF4-FFF2-40B4-BE49-F238E27FC236}">
                <a16:creationId xmlns:a16="http://schemas.microsoft.com/office/drawing/2014/main" id="{E7D8D54D-970E-4DBE-91FD-C016E598AC4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CF0EE1AE-21FB-7D1E-3F77-A395484DD6E6}"/>
              </a:ext>
            </a:extLst>
          </p:cNvPr>
          <p:cNvSpPr>
            <a:spLocks noGrp="1" noChangeArrowheads="1"/>
          </p:cNvSpPr>
          <p:nvPr>
            <p:ph type="title"/>
          </p:nvPr>
        </p:nvSpPr>
        <p:spPr>
          <a:xfrm>
            <a:off x="228600" y="304800"/>
            <a:ext cx="8686800" cy="520403"/>
          </a:xfrm>
          <a:ln>
            <a:solidFill>
              <a:srgbClr val="00279F"/>
            </a:solidFill>
          </a:ln>
        </p:spPr>
        <p:txBody>
          <a:bodyPr wrap="square" numCol="1" anchorCtr="0" compatLnSpc="1">
            <a:prstTxWarp prst="textNoShape">
              <a:avLst/>
            </a:prstTxWarp>
            <a:normAutofit/>
          </a:bodyPr>
          <a:lstStyle/>
          <a:p>
            <a:pPr algn="ctr"/>
            <a:r>
              <a:rPr lang="el-GR" sz="2800" dirty="0">
                <a:latin typeface="Calibri Light" charset="0"/>
                <a:ea typeface="ＭＳ Ｐゴシック" charset="0"/>
                <a:cs typeface="ＭＳ Ｐゴシック" charset="0"/>
              </a:rPr>
              <a:t>Γρήγορος Έλεγχος 2α</a:t>
            </a:r>
            <a:endParaRPr lang="en-US" sz="2800" dirty="0">
              <a:latin typeface="Calibri Light" charset="0"/>
              <a:ea typeface="ＭＳ Ｐゴシック" charset="0"/>
              <a:cs typeface="ＭＳ Ｐゴシック"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1412"/>
                                        </p:tgtEl>
                                        <p:attrNameLst>
                                          <p:attrName>style.visibility</p:attrName>
                                        </p:attrNameLst>
                                      </p:cBhvr>
                                      <p:to>
                                        <p:strVal val="visible"/>
                                      </p:to>
                                    </p:set>
                                    <p:anim calcmode="lin" valueType="num">
                                      <p:cBhvr additive="base">
                                        <p:cTn id="7" dur="500" fill="hold"/>
                                        <p:tgtEl>
                                          <p:spTgt spid="401412"/>
                                        </p:tgtEl>
                                        <p:attrNameLst>
                                          <p:attrName>ppt_x</p:attrName>
                                        </p:attrNameLst>
                                      </p:cBhvr>
                                      <p:tavLst>
                                        <p:tav tm="0">
                                          <p:val>
                                            <p:strVal val="0-#ppt_w/2"/>
                                          </p:val>
                                        </p:tav>
                                        <p:tav tm="100000">
                                          <p:val>
                                            <p:strVal val="#ppt_x"/>
                                          </p:val>
                                        </p:tav>
                                      </p:tavLst>
                                    </p:anim>
                                    <p:anim calcmode="lin" valueType="num">
                                      <p:cBhvr additive="base">
                                        <p:cTn id="8" dur="500" fill="hold"/>
                                        <p:tgtEl>
                                          <p:spTgt spid="401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1905000" y="2462213"/>
            <a:ext cx="5334000" cy="3231654"/>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eaLnBrk="1" hangingPunct="1">
              <a:spcBef>
                <a:spcPct val="50000"/>
              </a:spcBef>
              <a:defRPr/>
            </a:pPr>
            <a:r>
              <a:rPr lang="el-GR" sz="3400" b="1">
                <a:solidFill>
                  <a:schemeClr val="accent6">
                    <a:lumMod val="75000"/>
                  </a:schemeClr>
                </a:solidFill>
                <a:latin typeface="+mj-lt"/>
                <a:ea typeface="ＭＳ Ｐゴシック" pitchFamily="34" charset="-128"/>
                <a:cs typeface="+mn-cs"/>
              </a:rPr>
              <a:t>Υπολογίστε και ερμηνεύστε τους χρηματοοικονομικούς δείκτες που χρησιμοποιούν οι διευθυντές για την αξιολόγηση της απόδοσης της αγοράς.</a:t>
            </a:r>
            <a:endParaRPr lang="en-US" sz="3400" b="1">
              <a:solidFill>
                <a:schemeClr val="accent6">
                  <a:lumMod val="75000"/>
                </a:schemeClr>
              </a:solidFill>
              <a:latin typeface="+mj-lt"/>
              <a:ea typeface="ＭＳ Ｐゴシック" pitchFamily="34" charset="-128"/>
              <a:cs typeface="+mn-cs"/>
            </a:endParaRPr>
          </a:p>
        </p:txBody>
      </p:sp>
      <p:sp>
        <p:nvSpPr>
          <p:cNvPr id="4" name="TextBox 3">
            <a:extLst>
              <a:ext uri="{FF2B5EF4-FFF2-40B4-BE49-F238E27FC236}">
                <a16:creationId xmlns:a16="http://schemas.microsoft.com/office/drawing/2014/main" id="{6F26728F-BBD2-4071-BA73-C935AC67FF5F}"/>
              </a:ext>
            </a:extLst>
          </p:cNvPr>
          <p:cNvSpPr txBox="1"/>
          <p:nvPr/>
        </p:nvSpPr>
        <p:spPr>
          <a:xfrm>
            <a:off x="8393084" y="152400"/>
            <a:ext cx="762000" cy="253916"/>
          </a:xfrm>
          <a:prstGeom prst="rect">
            <a:avLst/>
          </a:prstGeom>
          <a:noFill/>
        </p:spPr>
        <p:txBody>
          <a:bodyPr wrap="square" rtlCol="0">
            <a:spAutoFit/>
          </a:bodyPr>
          <a:lstStyle/>
          <a:p>
            <a:r>
              <a:rPr lang="en-US" sz="1050"/>
              <a:t>16-75</a:t>
            </a:r>
          </a:p>
        </p:txBody>
      </p:sp>
      <p:pic>
        <p:nvPicPr>
          <p:cNvPr id="5" name="Picture 3">
            <a:extLst>
              <a:ext uri="{FF2B5EF4-FFF2-40B4-BE49-F238E27FC236}">
                <a16:creationId xmlns:a16="http://schemas.microsoft.com/office/drawing/2014/main" id="{1C843D53-C8EA-494F-BE5C-ED79F320745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026">
            <a:extLst>
              <a:ext uri="{FF2B5EF4-FFF2-40B4-BE49-F238E27FC236}">
                <a16:creationId xmlns:a16="http://schemas.microsoft.com/office/drawing/2014/main" id="{F35F55B2-0FA7-E163-C0DE-89DED82F30B6}"/>
              </a:ext>
            </a:extLst>
          </p:cNvPr>
          <p:cNvSpPr>
            <a:spLocks noGrp="1" noChangeArrowheads="1"/>
          </p:cNvSpPr>
          <p:nvPr>
            <p:ph type="title"/>
          </p:nvPr>
        </p:nvSpPr>
        <p:spPr>
          <a:xfrm>
            <a:off x="457200" y="381000"/>
            <a:ext cx="8229600" cy="685800"/>
          </a:xfrm>
          <a:ln w="19050">
            <a:solidFill>
              <a:schemeClr val="tx2"/>
            </a:solidFill>
          </a:ln>
        </p:spPr>
        <p:txBody>
          <a:bodyPr lIns="90488" tIns="44450" rIns="90488" bIns="44450"/>
          <a:lstStyle/>
          <a:p>
            <a:pPr algn="ctr">
              <a:defRPr/>
            </a:pPr>
            <a:r>
              <a:rPr lang="el-GR" altLang="en-US" sz="3600" b="1">
                <a:cs typeface="Arial" charset="0"/>
              </a:rPr>
              <a:t>6</a:t>
            </a:r>
            <a:r>
              <a:rPr lang="el-GR" altLang="en-US" sz="3600" b="1" baseline="30000">
                <a:cs typeface="Arial" charset="0"/>
              </a:rPr>
              <a:t>ο</a:t>
            </a:r>
            <a:r>
              <a:rPr lang="el-GR" altLang="en-US" sz="3600" b="1">
                <a:cs typeface="Arial" charset="0"/>
              </a:rPr>
              <a:t> Μαθησιακό Αντικείμενο</a:t>
            </a:r>
            <a:endParaRPr lang="en-US" altLang="en-US" sz="3600" b="1">
              <a:cs typeface="Arial" charset="0"/>
            </a:endParaRPr>
          </a:p>
        </p:txBody>
      </p:sp>
    </p:spTree>
  </p:cSld>
  <p:clrMapOvr>
    <a:masterClrMapping/>
  </p:clrMapOvr>
  <p:transition>
    <p:wipe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04800" y="406316"/>
            <a:ext cx="8610600" cy="474727"/>
          </a:xfrm>
          <a:ln>
            <a:solidFill>
              <a:srgbClr val="00279F"/>
            </a:solidFill>
          </a:ln>
        </p:spPr>
        <p:txBody>
          <a:bodyPr wrap="square" numCol="1" anchorCtr="0" compatLnSpc="1">
            <a:prstTxWarp prst="textNoShape">
              <a:avLst/>
            </a:prstTxWarp>
            <a:noAutofit/>
          </a:bodyPr>
          <a:lstStyle/>
          <a:p>
            <a:pPr algn="ctr"/>
            <a:r>
              <a:rPr lang="el-GR" sz="3200" dirty="0">
                <a:latin typeface="Calibri Light" charset="0"/>
                <a:ea typeface="ＭＳ Ｐゴシック" charset="0"/>
                <a:cs typeface="ＭＳ Ｐゴシック" charset="0"/>
              </a:rPr>
              <a:t>Ανάλυση Δεικτών – Απόδοση Αγοράς</a:t>
            </a:r>
            <a:endParaRPr lang="en-US" sz="3200" dirty="0">
              <a:latin typeface="Calibri Light" charset="0"/>
              <a:ea typeface="ＭＳ Ｐゴシック" charset="0"/>
              <a:cs typeface="ＭＳ Ｐゴシック" charset="0"/>
            </a:endParaRPr>
          </a:p>
        </p:txBody>
      </p:sp>
      <p:sp>
        <p:nvSpPr>
          <p:cNvPr id="8" name="TextBox 7"/>
          <p:cNvSpPr txBox="1"/>
          <p:nvPr/>
        </p:nvSpPr>
        <p:spPr>
          <a:xfrm>
            <a:off x="304800" y="1134959"/>
            <a:ext cx="3505200" cy="4884841"/>
          </a:xfrm>
          <a:prstGeom prst="rect">
            <a:avLst/>
          </a:prstGeom>
          <a:noFill/>
          <a:ln>
            <a:solidFill>
              <a:srgbClr val="00279F"/>
            </a:solidFill>
          </a:ln>
        </p:spPr>
        <p:txBody>
          <a:bodyPr anchor="ctr" anchorCtr="0">
            <a:noAutofit/>
          </a:bodyPr>
          <a:lstStyle/>
          <a:p>
            <a:pPr algn="ctr" eaLnBrk="1" hangingPunct="1">
              <a:defRPr/>
            </a:pPr>
            <a:r>
              <a:rPr lang="el-GR" sz="2800" b="1" dirty="0">
                <a:solidFill>
                  <a:schemeClr val="accent1">
                    <a:lumMod val="50000"/>
                  </a:schemeClr>
                </a:solidFill>
                <a:ea typeface="ＭＳ Ｐゴシック" pitchFamily="34" charset="-128"/>
                <a:cs typeface="+mn-cs"/>
              </a:rPr>
              <a:t>Οι πληροφορίες που εμφανίζονται για την </a:t>
            </a:r>
            <a:r>
              <a:rPr lang="en-US" sz="2800" b="1" dirty="0">
                <a:solidFill>
                  <a:schemeClr val="accent1">
                    <a:lumMod val="50000"/>
                  </a:schemeClr>
                </a:solidFill>
                <a:ea typeface="ＭＳ Ｐゴシック" pitchFamily="34" charset="-128"/>
                <a:cs typeface="+mn-cs"/>
              </a:rPr>
              <a:t>Norton Corporation </a:t>
            </a:r>
            <a:r>
              <a:rPr lang="el-GR" sz="2800" b="1" dirty="0">
                <a:solidFill>
                  <a:schemeClr val="accent1">
                    <a:lumMod val="50000"/>
                  </a:schemeClr>
                </a:solidFill>
                <a:ea typeface="ＭＳ Ｐゴシック" pitchFamily="34" charset="-128"/>
                <a:cs typeface="+mn-cs"/>
              </a:rPr>
              <a:t>θα χρησιμοποιηθούν για τον υπολογισμό των δεικτών κερδοφορίας της.</a:t>
            </a:r>
            <a:endParaRPr lang="en-US" sz="2800" b="1" dirty="0">
              <a:solidFill>
                <a:schemeClr val="accent1">
                  <a:lumMod val="50000"/>
                </a:schemeClr>
              </a:solidFill>
              <a:ea typeface="ＭＳ Ｐゴシック" pitchFamily="34" charset="-128"/>
              <a:cs typeface="+mn-cs"/>
            </a:endParaRPr>
          </a:p>
        </p:txBody>
      </p:sp>
      <p:sp>
        <p:nvSpPr>
          <p:cNvPr id="167939" name="TextBox 4"/>
          <p:cNvSpPr txBox="1">
            <a:spLocks noChangeArrowheads="1"/>
          </p:cNvSpPr>
          <p:nvPr/>
        </p:nvSpPr>
        <p:spPr bwMode="auto">
          <a:xfrm>
            <a:off x="3944142" y="5257800"/>
            <a:ext cx="4971257" cy="738664"/>
          </a:xfrm>
          <a:prstGeom prst="rect">
            <a:avLst/>
          </a:prstGeom>
          <a:noFill/>
          <a:ln>
            <a:solidFill>
              <a:srgbClr val="00279F"/>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l-GR" sz="1400" b="1" dirty="0"/>
              <a:t>Σημείωση: Μπορείτε επίσης να χρησιμοποιήσετε πληροφορίες που παρέχονται σε προηγούμενη διαφάνεια για αυτούς τους υπολογισμούς.</a:t>
            </a:r>
            <a:endParaRPr lang="en-US" sz="1400" b="1" dirty="0"/>
          </a:p>
        </p:txBody>
      </p:sp>
      <p:graphicFrame>
        <p:nvGraphicFramePr>
          <p:cNvPr id="167940" name="Object 1"/>
          <p:cNvGraphicFramePr>
            <a:graphicFrameLocks noChangeAspect="1"/>
          </p:cNvGraphicFramePr>
          <p:nvPr>
            <p:extLst>
              <p:ext uri="{D42A27DB-BD31-4B8C-83A1-F6EECF244321}">
                <p14:modId xmlns:p14="http://schemas.microsoft.com/office/powerpoint/2010/main" val="3205128031"/>
              </p:ext>
            </p:extLst>
          </p:nvPr>
        </p:nvGraphicFramePr>
        <p:xfrm>
          <a:off x="3944143" y="1121949"/>
          <a:ext cx="4971257" cy="2517775"/>
        </p:xfrm>
        <a:graphic>
          <a:graphicData uri="http://schemas.openxmlformats.org/presentationml/2006/ole">
            <mc:AlternateContent xmlns:mc="http://schemas.openxmlformats.org/markup-compatibility/2006">
              <mc:Choice xmlns:v="urn:schemas-microsoft-com:vml" Requires="v">
                <p:oleObj name="Worksheet" r:id="rId3" imgW="2743200" imgH="1524000" progId="Excel.Sheet.8">
                  <p:embed/>
                </p:oleObj>
              </mc:Choice>
              <mc:Fallback>
                <p:oleObj name="Worksheet" r:id="rId3" imgW="2743200" imgH="1524000" progId="Excel.Sheet.8">
                  <p:embed/>
                  <p:pic>
                    <p:nvPicPr>
                      <p:cNvPr id="16794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143" y="1121949"/>
                        <a:ext cx="4971257" cy="251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0621AF3E-80A9-4E88-A7D3-9B3B08368222}"/>
              </a:ext>
            </a:extLst>
          </p:cNvPr>
          <p:cNvSpPr txBox="1"/>
          <p:nvPr/>
        </p:nvSpPr>
        <p:spPr>
          <a:xfrm>
            <a:off x="8393084" y="152400"/>
            <a:ext cx="762000" cy="253916"/>
          </a:xfrm>
          <a:prstGeom prst="rect">
            <a:avLst/>
          </a:prstGeom>
          <a:noFill/>
        </p:spPr>
        <p:txBody>
          <a:bodyPr wrap="square" rtlCol="0">
            <a:spAutoFit/>
          </a:bodyPr>
          <a:lstStyle/>
          <a:p>
            <a:r>
              <a:rPr lang="en-US" sz="1050"/>
              <a:t>16-76</a:t>
            </a:r>
          </a:p>
        </p:txBody>
      </p:sp>
      <p:pic>
        <p:nvPicPr>
          <p:cNvPr id="7" name="Picture 3">
            <a:extLst>
              <a:ext uri="{FF2B5EF4-FFF2-40B4-BE49-F238E27FC236}">
                <a16:creationId xmlns:a16="http://schemas.microsoft.com/office/drawing/2014/main" id="{A21AE05B-5781-4F19-BB5F-3103C322B96F}"/>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pull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xfrm>
            <a:off x="304800" y="406316"/>
            <a:ext cx="8610600" cy="517693"/>
          </a:xfrm>
          <a:ln>
            <a:solidFill>
              <a:srgbClr val="00279F"/>
            </a:solidFill>
          </a:ln>
        </p:spPr>
        <p:txBody>
          <a:bodyPr>
            <a:normAutofit/>
          </a:bodyPr>
          <a:lstStyle/>
          <a:p>
            <a:pPr algn="ctr">
              <a:defRPr/>
            </a:pPr>
            <a:r>
              <a:rPr lang="el-GR" altLang="en-US" sz="3200" dirty="0">
                <a:ea typeface="ＭＳ Ｐゴシック" charset="0"/>
                <a:cs typeface="ＭＳ Ｐゴシック" charset="-128"/>
              </a:rPr>
              <a:t>Κέρδη ανά Μετοχή </a:t>
            </a:r>
            <a:r>
              <a:rPr lang="en-US" altLang="en-US" sz="3200" baseline="0" dirty="0">
                <a:ea typeface="ＭＳ Ｐゴシック" charset="0"/>
                <a:cs typeface="ＭＳ Ｐゴシック" charset="-128"/>
              </a:rPr>
              <a:t>– </a:t>
            </a:r>
            <a:r>
              <a:rPr lang="el-GR" altLang="en-US" sz="3200" baseline="0" dirty="0">
                <a:ea typeface="ＭＳ Ｐゴシック" charset="0"/>
                <a:cs typeface="ＭＳ Ｐゴシック" charset="-128"/>
              </a:rPr>
              <a:t>Μ</a:t>
            </a:r>
            <a:r>
              <a:rPr lang="en-US" altLang="en-US" sz="3200" baseline="0" dirty="0">
                <a:ea typeface="ＭＳ Ｐゴシック" charset="0"/>
                <a:cs typeface="ＭＳ Ｐゴシック" charset="-128"/>
              </a:rPr>
              <a:t>έ</a:t>
            </a:r>
            <a:r>
              <a:rPr lang="el-GR" altLang="en-US" sz="3200" baseline="0" dirty="0" err="1">
                <a:ea typeface="ＭＳ Ｐゴシック" charset="0"/>
                <a:cs typeface="ＭＳ Ｐゴシック" charset="-128"/>
              </a:rPr>
              <a:t>ρος</a:t>
            </a:r>
            <a:r>
              <a:rPr lang="en-US" altLang="en-US" sz="3200" dirty="0">
                <a:ea typeface="ＭＳ Ｐゴシック" charset="0"/>
                <a:cs typeface="ＭＳ Ｐゴシック" charset="-128"/>
              </a:rPr>
              <a:t> 1</a:t>
            </a:r>
          </a:p>
        </p:txBody>
      </p:sp>
      <p:grpSp>
        <p:nvGrpSpPr>
          <p:cNvPr id="169986" name="Group 3"/>
          <p:cNvGrpSpPr>
            <a:grpSpLocks/>
          </p:cNvGrpSpPr>
          <p:nvPr/>
        </p:nvGrpSpPr>
        <p:grpSpPr bwMode="auto">
          <a:xfrm>
            <a:off x="449263" y="1808163"/>
            <a:ext cx="7856537" cy="1196975"/>
            <a:chOff x="283" y="1139"/>
            <a:chExt cx="4949" cy="754"/>
          </a:xfrm>
        </p:grpSpPr>
        <p:sp>
          <p:nvSpPr>
            <p:cNvPr id="169991" name="Rectangle 4"/>
            <p:cNvSpPr>
              <a:spLocks noChangeArrowheads="1"/>
            </p:cNvSpPr>
            <p:nvPr/>
          </p:nvSpPr>
          <p:spPr bwMode="auto">
            <a:xfrm>
              <a:off x="283" y="1254"/>
              <a:ext cx="1832"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l-GR" altLang="en-US" sz="2400" b="1" dirty="0">
                  <a:ea typeface="ＭＳ Ｐゴシック" charset="0"/>
                  <a:cs typeface="ＭＳ Ｐゴシック" charset="-128"/>
                </a:rPr>
                <a:t>Κέρδη ανά Μετοχή</a:t>
              </a:r>
              <a:endParaRPr lang="en-US" sz="2400" b="1" dirty="0"/>
            </a:p>
          </p:txBody>
        </p:sp>
        <p:sp>
          <p:nvSpPr>
            <p:cNvPr id="169992" name="Rectangle 5"/>
            <p:cNvSpPr>
              <a:spLocks noChangeArrowheads="1"/>
            </p:cNvSpPr>
            <p:nvPr/>
          </p:nvSpPr>
          <p:spPr bwMode="auto">
            <a:xfrm>
              <a:off x="2395" y="1139"/>
              <a:ext cx="2837"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sz="2400" b="1" dirty="0"/>
                <a:t>Καθαρά Κέρδη</a:t>
              </a:r>
              <a:endParaRPr lang="en-US" sz="2400" b="1" dirty="0"/>
            </a:p>
            <a:p>
              <a:pPr algn="ctr" eaLnBrk="1" hangingPunct="1"/>
              <a:r>
                <a:rPr lang="el-GR" sz="2400" b="1" dirty="0">
                  <a:solidFill>
                    <a:srgbClr val="FF0000"/>
                  </a:solidFill>
                </a:rPr>
                <a:t>Μέσος</a:t>
              </a:r>
              <a:r>
                <a:rPr lang="en-US" sz="2400" b="1" dirty="0"/>
                <a:t> </a:t>
              </a:r>
              <a:r>
                <a:rPr lang="el-GR" sz="2400" b="1" dirty="0"/>
                <a:t>Αριθμός Κοινών Μετοχών σε Κυκλοφορία</a:t>
              </a:r>
              <a:endParaRPr lang="en-US" sz="2400" b="1" dirty="0"/>
            </a:p>
          </p:txBody>
        </p:sp>
        <p:sp>
          <p:nvSpPr>
            <p:cNvPr id="169993" name="Rectangle 6"/>
            <p:cNvSpPr>
              <a:spLocks noChangeArrowheads="1"/>
            </p:cNvSpPr>
            <p:nvPr/>
          </p:nvSpPr>
          <p:spPr bwMode="auto">
            <a:xfrm>
              <a:off x="2155" y="1254"/>
              <a:ext cx="234"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
        <p:nvSpPr>
          <p:cNvPr id="169987" name="Rectangle 9"/>
          <p:cNvSpPr>
            <a:spLocks noChangeArrowheads="1"/>
          </p:cNvSpPr>
          <p:nvPr/>
        </p:nvSpPr>
        <p:spPr bwMode="auto">
          <a:xfrm>
            <a:off x="304800" y="5105400"/>
            <a:ext cx="8610600" cy="1222375"/>
          </a:xfrm>
          <a:prstGeom prst="rect">
            <a:avLst/>
          </a:prstGeom>
          <a:solidFill>
            <a:srgbClr val="FFFFCC"/>
          </a:solidFill>
          <a:ln w="38100" cmpd="dbl">
            <a:solidFill>
              <a:schemeClr val="tx1"/>
            </a:solidFill>
            <a:miter lim="800000"/>
            <a:headEnd/>
            <a:tailEnd/>
          </a:ln>
        </p:spPr>
        <p:txBody>
          <a:bodyPr wrap="square" lIns="90488" tIns="44450" rIns="90488" bIns="44450">
            <a:spAutoFit/>
          </a:bodyPr>
          <a:lstStyle/>
          <a:p>
            <a:pPr algn="ctr" eaLnBrk="1" hangingPunct="1">
              <a:spcBef>
                <a:spcPct val="50000"/>
              </a:spcBef>
            </a:pPr>
            <a:r>
              <a:rPr lang="el-GR" sz="2400" b="1" dirty="0"/>
              <a:t>Τα κέρδη αποτελούν τη βάση για τις πληρωμές μερισμάτων και τις μελλοντικές αυξήσεις στην αξία των μετοχών.</a:t>
            </a:r>
            <a:endParaRPr lang="en-US" sz="2400" b="1" dirty="0"/>
          </a:p>
        </p:txBody>
      </p:sp>
      <p:sp>
        <p:nvSpPr>
          <p:cNvPr id="169988" name="Line 15"/>
          <p:cNvSpPr>
            <a:spLocks noChangeShapeType="1"/>
          </p:cNvSpPr>
          <p:nvPr/>
        </p:nvSpPr>
        <p:spPr bwMode="auto">
          <a:xfrm>
            <a:off x="3886200" y="2209800"/>
            <a:ext cx="42672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69989" name="AutoShape 7"/>
          <p:cNvSpPr>
            <a:spLocks noChangeArrowheads="1"/>
          </p:cNvSpPr>
          <p:nvPr/>
        </p:nvSpPr>
        <p:spPr bwMode="auto">
          <a:xfrm rot="-5400000">
            <a:off x="3810000" y="2819400"/>
            <a:ext cx="800100" cy="647700"/>
          </a:xfrm>
          <a:prstGeom prst="rightArrow">
            <a:avLst>
              <a:gd name="adj1" fmla="val 50000"/>
              <a:gd name="adj2" fmla="val 61770"/>
            </a:avLst>
          </a:prstGeom>
          <a:solidFill>
            <a:srgbClr val="FF0000"/>
          </a:solidFill>
          <a:ln w="38100" cmpd="dbl">
            <a:solidFill>
              <a:schemeClr val="tx1"/>
            </a:solidFill>
            <a:miter lim="800000"/>
            <a:headEnd/>
            <a:tailEnd/>
          </a:ln>
        </p:spPr>
        <p:txBody>
          <a:bodyPr vert="eaVert" wrap="none" anchor="ctr"/>
          <a:lstStyle/>
          <a:p>
            <a:pPr algn="ctr" eaLnBrk="1" hangingPunct="1"/>
            <a:endParaRPr lang="en-US" sz="1000">
              <a:solidFill>
                <a:schemeClr val="tx2"/>
              </a:solidFill>
              <a:latin typeface="Times" charset="0"/>
            </a:endParaRPr>
          </a:p>
        </p:txBody>
      </p:sp>
      <p:sp>
        <p:nvSpPr>
          <p:cNvPr id="169990" name="Rectangle 8"/>
          <p:cNvSpPr>
            <a:spLocks noChangeArrowheads="1"/>
          </p:cNvSpPr>
          <p:nvPr/>
        </p:nvSpPr>
        <p:spPr bwMode="auto">
          <a:xfrm>
            <a:off x="304800" y="3505200"/>
            <a:ext cx="8610600" cy="1567096"/>
          </a:xfrm>
          <a:prstGeom prst="rect">
            <a:avLst/>
          </a:prstGeom>
          <a:solidFill>
            <a:srgbClr val="CCECFF"/>
          </a:solidFill>
          <a:ln w="38100" cmpd="dbl">
            <a:solidFill>
              <a:schemeClr val="tx1"/>
            </a:solidFill>
            <a:miter lim="800000"/>
            <a:headEnd/>
            <a:tailEnd/>
          </a:ln>
        </p:spPr>
        <p:txBody>
          <a:bodyPr wrap="square" lIns="90488" tIns="44450" rIns="90488" bIns="44450">
            <a:spAutoFit/>
          </a:bodyPr>
          <a:lstStyle/>
          <a:p>
            <a:pPr algn="ctr" eaLnBrk="1" hangingPunct="1">
              <a:spcBef>
                <a:spcPct val="50000"/>
              </a:spcBef>
            </a:pPr>
            <a:r>
              <a:rPr lang="el-GR" sz="2400" b="1" dirty="0"/>
              <a:t>Κάθε φορά που ένας δείκτης διαιρεί ένα υπόλοιπο της κατάστασης αποτελεσμάτων με ένα υπόλοιπο ισολογισμού, στον παρονομαστή χρησιμοποιείται ο μέσος όρος του έτους </a:t>
            </a:r>
            <a:endParaRPr lang="en-US" sz="2400" b="1" dirty="0"/>
          </a:p>
        </p:txBody>
      </p:sp>
      <p:sp>
        <p:nvSpPr>
          <p:cNvPr id="11" name="TextBox 10">
            <a:extLst>
              <a:ext uri="{FF2B5EF4-FFF2-40B4-BE49-F238E27FC236}">
                <a16:creationId xmlns:a16="http://schemas.microsoft.com/office/drawing/2014/main" id="{5FB653B6-D248-46EB-9904-2D4DE7235944}"/>
              </a:ext>
            </a:extLst>
          </p:cNvPr>
          <p:cNvSpPr txBox="1"/>
          <p:nvPr/>
        </p:nvSpPr>
        <p:spPr>
          <a:xfrm>
            <a:off x="8393084" y="152400"/>
            <a:ext cx="762000" cy="253916"/>
          </a:xfrm>
          <a:prstGeom prst="rect">
            <a:avLst/>
          </a:prstGeom>
          <a:noFill/>
        </p:spPr>
        <p:txBody>
          <a:bodyPr wrap="square" rtlCol="0">
            <a:spAutoFit/>
          </a:bodyPr>
          <a:lstStyle/>
          <a:p>
            <a:r>
              <a:rPr lang="en-US" sz="1050"/>
              <a:t>16-77</a:t>
            </a:r>
          </a:p>
        </p:txBody>
      </p:sp>
      <p:pic>
        <p:nvPicPr>
          <p:cNvPr id="12" name="Picture 3">
            <a:extLst>
              <a:ext uri="{FF2B5EF4-FFF2-40B4-BE49-F238E27FC236}">
                <a16:creationId xmlns:a16="http://schemas.microsoft.com/office/drawing/2014/main" id="{F3294358-842C-4095-9637-70A0E468756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034" name="Group 8"/>
          <p:cNvGrpSpPr>
            <a:grpSpLocks/>
          </p:cNvGrpSpPr>
          <p:nvPr/>
        </p:nvGrpSpPr>
        <p:grpSpPr bwMode="auto">
          <a:xfrm>
            <a:off x="461963" y="3408363"/>
            <a:ext cx="8382000" cy="828675"/>
            <a:chOff x="291" y="2147"/>
            <a:chExt cx="5280" cy="522"/>
          </a:xfrm>
        </p:grpSpPr>
        <p:sp>
          <p:nvSpPr>
            <p:cNvPr id="172042" name="Rectangle 9"/>
            <p:cNvSpPr>
              <a:spLocks noChangeArrowheads="1"/>
            </p:cNvSpPr>
            <p:nvPr/>
          </p:nvSpPr>
          <p:spPr bwMode="auto">
            <a:xfrm>
              <a:off x="291" y="2219"/>
              <a:ext cx="1882"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l-GR" altLang="en-US" sz="2400" b="1" dirty="0">
                  <a:ea typeface="ＭＳ Ｐゴシック" charset="0"/>
                  <a:cs typeface="ＭＳ Ｐゴシック" charset="-128"/>
                </a:rPr>
                <a:t>Κέρδη ανά Μετοχή</a:t>
              </a:r>
              <a:endParaRPr lang="en-US" sz="2400" b="1" dirty="0"/>
            </a:p>
          </p:txBody>
        </p:sp>
        <p:sp>
          <p:nvSpPr>
            <p:cNvPr id="172043" name="Rectangle 10"/>
            <p:cNvSpPr>
              <a:spLocks noChangeArrowheads="1"/>
            </p:cNvSpPr>
            <p:nvPr/>
          </p:nvSpPr>
          <p:spPr bwMode="auto">
            <a:xfrm>
              <a:off x="2723" y="2147"/>
              <a:ext cx="1814"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a:t>$53,690</a:t>
              </a:r>
            </a:p>
            <a:p>
              <a:pPr algn="ctr" eaLnBrk="1" hangingPunct="1"/>
              <a:r>
                <a:rPr lang="en-US" sz="2400" b="1"/>
                <a:t>(17,000 + 27,400)/2</a:t>
              </a:r>
            </a:p>
          </p:txBody>
        </p:sp>
        <p:sp>
          <p:nvSpPr>
            <p:cNvPr id="172044" name="Rectangle 11"/>
            <p:cNvSpPr>
              <a:spLocks noChangeArrowheads="1"/>
            </p:cNvSpPr>
            <p:nvPr/>
          </p:nvSpPr>
          <p:spPr bwMode="auto">
            <a:xfrm>
              <a:off x="2163" y="2219"/>
              <a:ext cx="234"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sp>
          <p:nvSpPr>
            <p:cNvPr id="172045" name="Rectangle 12"/>
            <p:cNvSpPr>
              <a:spLocks noChangeArrowheads="1"/>
            </p:cNvSpPr>
            <p:nvPr/>
          </p:nvSpPr>
          <p:spPr bwMode="auto">
            <a:xfrm>
              <a:off x="4803" y="2219"/>
              <a:ext cx="768"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 $2.42</a:t>
              </a:r>
            </a:p>
          </p:txBody>
        </p:sp>
      </p:grpSp>
      <p:sp>
        <p:nvSpPr>
          <p:cNvPr id="172035" name="Rectangle 13"/>
          <p:cNvSpPr>
            <a:spLocks noChangeArrowheads="1"/>
          </p:cNvSpPr>
          <p:nvPr/>
        </p:nvSpPr>
        <p:spPr bwMode="auto">
          <a:xfrm>
            <a:off x="228600" y="5038968"/>
            <a:ext cx="8615363" cy="828432"/>
          </a:xfrm>
          <a:prstGeom prst="rect">
            <a:avLst/>
          </a:prstGeom>
          <a:solidFill>
            <a:srgbClr val="CCECFF"/>
          </a:solidFill>
          <a:ln w="57150" cmpd="thinThick">
            <a:solidFill>
              <a:srgbClr val="00279F"/>
            </a:solidFill>
            <a:miter lim="800000"/>
            <a:headEnd/>
            <a:tailEnd/>
          </a:ln>
        </p:spPr>
        <p:txBody>
          <a:bodyPr wrap="square" lIns="90488" tIns="44450" rIns="90488" bIns="44450">
            <a:spAutoFit/>
          </a:bodyPr>
          <a:lstStyle/>
          <a:p>
            <a:pPr algn="ctr" eaLnBrk="1" hangingPunct="1"/>
            <a:r>
              <a:rPr lang="el-GR" sz="2400" b="1" dirty="0">
                <a:solidFill>
                  <a:srgbClr val="00279F"/>
                </a:solidFill>
              </a:rPr>
              <a:t>Αυτό το μέτρο δείχνει πόσο κέρδος αποκτήθηκε για κάθε κοινή μετοχή σε κυκλοφορία.</a:t>
            </a:r>
            <a:endParaRPr lang="en-US" sz="2400" b="1" dirty="0">
              <a:solidFill>
                <a:srgbClr val="00279F"/>
              </a:solidFill>
            </a:endParaRPr>
          </a:p>
        </p:txBody>
      </p:sp>
      <p:sp>
        <p:nvSpPr>
          <p:cNvPr id="172036" name="Line 14"/>
          <p:cNvSpPr>
            <a:spLocks noChangeShapeType="1"/>
          </p:cNvSpPr>
          <p:nvPr/>
        </p:nvSpPr>
        <p:spPr bwMode="auto">
          <a:xfrm>
            <a:off x="4191000" y="3810000"/>
            <a:ext cx="29718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 name="TextBox 14">
            <a:extLst>
              <a:ext uri="{FF2B5EF4-FFF2-40B4-BE49-F238E27FC236}">
                <a16:creationId xmlns:a16="http://schemas.microsoft.com/office/drawing/2014/main" id="{5286C32B-C7A8-4A68-B060-7D4A25A62227}"/>
              </a:ext>
            </a:extLst>
          </p:cNvPr>
          <p:cNvSpPr txBox="1"/>
          <p:nvPr/>
        </p:nvSpPr>
        <p:spPr>
          <a:xfrm>
            <a:off x="8393084" y="152400"/>
            <a:ext cx="762000" cy="253916"/>
          </a:xfrm>
          <a:prstGeom prst="rect">
            <a:avLst/>
          </a:prstGeom>
          <a:noFill/>
        </p:spPr>
        <p:txBody>
          <a:bodyPr wrap="square" rtlCol="0">
            <a:spAutoFit/>
          </a:bodyPr>
          <a:lstStyle/>
          <a:p>
            <a:r>
              <a:rPr lang="en-US" sz="1050"/>
              <a:t>16-78</a:t>
            </a:r>
          </a:p>
        </p:txBody>
      </p:sp>
      <p:pic>
        <p:nvPicPr>
          <p:cNvPr id="16" name="Picture 3">
            <a:extLst>
              <a:ext uri="{FF2B5EF4-FFF2-40B4-BE49-F238E27FC236}">
                <a16:creationId xmlns:a16="http://schemas.microsoft.com/office/drawing/2014/main" id="{4837EAEF-4BFA-48EC-B7BB-903CDA1E875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a:extLst>
              <a:ext uri="{FF2B5EF4-FFF2-40B4-BE49-F238E27FC236}">
                <a16:creationId xmlns:a16="http://schemas.microsoft.com/office/drawing/2014/main" id="{D272EC2A-BF8F-8673-89D9-8FF0BF0EC628}"/>
              </a:ext>
            </a:extLst>
          </p:cNvPr>
          <p:cNvSpPr>
            <a:spLocks noGrp="1" noChangeArrowheads="1"/>
          </p:cNvSpPr>
          <p:nvPr>
            <p:ph type="title"/>
          </p:nvPr>
        </p:nvSpPr>
        <p:spPr>
          <a:xfrm>
            <a:off x="304800" y="406316"/>
            <a:ext cx="8610600" cy="517693"/>
          </a:xfrm>
          <a:ln>
            <a:solidFill>
              <a:srgbClr val="00279F"/>
            </a:solidFill>
          </a:ln>
        </p:spPr>
        <p:txBody>
          <a:bodyPr>
            <a:normAutofit/>
          </a:bodyPr>
          <a:lstStyle/>
          <a:p>
            <a:pPr algn="ctr">
              <a:defRPr/>
            </a:pPr>
            <a:r>
              <a:rPr lang="el-GR" altLang="en-US" sz="3200" dirty="0">
                <a:ea typeface="ＭＳ Ｐゴシック" charset="0"/>
                <a:cs typeface="ＭＳ Ｐゴシック" charset="-128"/>
              </a:rPr>
              <a:t>Κέρδη ανά Μετοχή </a:t>
            </a:r>
            <a:r>
              <a:rPr lang="en-US" altLang="en-US" sz="3200" baseline="0" dirty="0">
                <a:ea typeface="ＭＳ Ｐゴシック" charset="0"/>
                <a:cs typeface="ＭＳ Ｐゴシック" charset="-128"/>
              </a:rPr>
              <a:t>– </a:t>
            </a:r>
            <a:r>
              <a:rPr lang="el-GR" altLang="en-US" sz="3200" baseline="0" dirty="0">
                <a:ea typeface="ＭＳ Ｐゴシック" charset="0"/>
                <a:cs typeface="ＭＳ Ｐゴシック" charset="-128"/>
              </a:rPr>
              <a:t>Μ</a:t>
            </a:r>
            <a:r>
              <a:rPr lang="en-US" altLang="en-US" sz="3200" baseline="0" dirty="0">
                <a:ea typeface="ＭＳ Ｐゴシック" charset="0"/>
                <a:cs typeface="ＭＳ Ｐゴシック" charset="-128"/>
              </a:rPr>
              <a:t>έ</a:t>
            </a:r>
            <a:r>
              <a:rPr lang="el-GR" altLang="en-US" sz="3200" baseline="0" dirty="0" err="1">
                <a:ea typeface="ＭＳ Ｐゴシック" charset="0"/>
                <a:cs typeface="ＭＳ Ｐゴシック" charset="-128"/>
              </a:rPr>
              <a:t>ρος</a:t>
            </a:r>
            <a:r>
              <a:rPr lang="en-US" altLang="en-US" sz="3200" dirty="0">
                <a:ea typeface="ＭＳ Ｐゴシック" charset="0"/>
                <a:cs typeface="ＭＳ Ｐゴシック" charset="-128"/>
              </a:rPr>
              <a:t> </a:t>
            </a:r>
            <a:r>
              <a:rPr lang="el-GR" altLang="en-US" sz="3200" dirty="0">
                <a:ea typeface="ＭＳ Ｐゴシック" charset="0"/>
                <a:cs typeface="ＭＳ Ｐゴシック" charset="-128"/>
              </a:rPr>
              <a:t>2</a:t>
            </a:r>
            <a:endParaRPr lang="en-US" altLang="en-US" sz="3200" dirty="0">
              <a:ea typeface="ＭＳ Ｐゴシック" charset="0"/>
              <a:cs typeface="ＭＳ Ｐゴシック" charset="-128"/>
            </a:endParaRPr>
          </a:p>
        </p:txBody>
      </p:sp>
      <p:grpSp>
        <p:nvGrpSpPr>
          <p:cNvPr id="13" name="Group 3">
            <a:extLst>
              <a:ext uri="{FF2B5EF4-FFF2-40B4-BE49-F238E27FC236}">
                <a16:creationId xmlns:a16="http://schemas.microsoft.com/office/drawing/2014/main" id="{D769123A-81EC-CB5A-A6E6-2A7EC22E5EA5}"/>
              </a:ext>
            </a:extLst>
          </p:cNvPr>
          <p:cNvGrpSpPr>
            <a:grpSpLocks/>
          </p:cNvGrpSpPr>
          <p:nvPr/>
        </p:nvGrpSpPr>
        <p:grpSpPr bwMode="auto">
          <a:xfrm>
            <a:off x="449263" y="1600200"/>
            <a:ext cx="8394700" cy="1196975"/>
            <a:chOff x="283" y="1139"/>
            <a:chExt cx="4949" cy="754"/>
          </a:xfrm>
        </p:grpSpPr>
        <p:sp>
          <p:nvSpPr>
            <p:cNvPr id="14" name="Rectangle 4">
              <a:extLst>
                <a:ext uri="{FF2B5EF4-FFF2-40B4-BE49-F238E27FC236}">
                  <a16:creationId xmlns:a16="http://schemas.microsoft.com/office/drawing/2014/main" id="{EDD44274-7BC4-EE40-6F46-DA4DB6A9B0B9}"/>
                </a:ext>
              </a:extLst>
            </p:cNvPr>
            <p:cNvSpPr>
              <a:spLocks noChangeArrowheads="1"/>
            </p:cNvSpPr>
            <p:nvPr/>
          </p:nvSpPr>
          <p:spPr bwMode="auto">
            <a:xfrm>
              <a:off x="283" y="1254"/>
              <a:ext cx="1832"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l-GR" altLang="en-US" sz="2400" b="1" dirty="0">
                  <a:ea typeface="ＭＳ Ｐゴシック" charset="0"/>
                  <a:cs typeface="ＭＳ Ｐゴシック" charset="-128"/>
                </a:rPr>
                <a:t>Κέρδη ανά Μετοχή</a:t>
              </a:r>
              <a:endParaRPr lang="en-US" sz="2400" b="1" dirty="0"/>
            </a:p>
          </p:txBody>
        </p:sp>
        <p:sp>
          <p:nvSpPr>
            <p:cNvPr id="17" name="Rectangle 5">
              <a:extLst>
                <a:ext uri="{FF2B5EF4-FFF2-40B4-BE49-F238E27FC236}">
                  <a16:creationId xmlns:a16="http://schemas.microsoft.com/office/drawing/2014/main" id="{0E797EAE-6C78-BA8F-742C-0522174D42E0}"/>
                </a:ext>
              </a:extLst>
            </p:cNvPr>
            <p:cNvSpPr>
              <a:spLocks noChangeArrowheads="1"/>
            </p:cNvSpPr>
            <p:nvPr/>
          </p:nvSpPr>
          <p:spPr bwMode="auto">
            <a:xfrm>
              <a:off x="2395" y="1139"/>
              <a:ext cx="2837"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sz="2400" b="1" dirty="0"/>
                <a:t>Καθαρά Κέρδη</a:t>
              </a:r>
              <a:endParaRPr lang="en-US" sz="2400" b="1" dirty="0"/>
            </a:p>
            <a:p>
              <a:pPr algn="ctr" eaLnBrk="1" hangingPunct="1"/>
              <a:r>
                <a:rPr lang="el-GR" sz="2400" b="1" dirty="0">
                  <a:solidFill>
                    <a:srgbClr val="FF0000"/>
                  </a:solidFill>
                </a:rPr>
                <a:t>Μέσος</a:t>
              </a:r>
              <a:r>
                <a:rPr lang="en-US" sz="2400" b="1" dirty="0"/>
                <a:t> </a:t>
              </a:r>
              <a:r>
                <a:rPr lang="el-GR" sz="2400" b="1" dirty="0"/>
                <a:t>Αριθμός Κοινών Μετοχών σε Κυκλοφορία</a:t>
              </a:r>
              <a:endParaRPr lang="en-US" sz="2400" b="1" dirty="0"/>
            </a:p>
          </p:txBody>
        </p:sp>
        <p:sp>
          <p:nvSpPr>
            <p:cNvPr id="18" name="Rectangle 6">
              <a:extLst>
                <a:ext uri="{FF2B5EF4-FFF2-40B4-BE49-F238E27FC236}">
                  <a16:creationId xmlns:a16="http://schemas.microsoft.com/office/drawing/2014/main" id="{7C7F7F37-A02A-CF0F-EB4B-FE008A941339}"/>
                </a:ext>
              </a:extLst>
            </p:cNvPr>
            <p:cNvSpPr>
              <a:spLocks noChangeArrowheads="1"/>
            </p:cNvSpPr>
            <p:nvPr/>
          </p:nvSpPr>
          <p:spPr bwMode="auto">
            <a:xfrm>
              <a:off x="2155" y="1254"/>
              <a:ext cx="234"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
        <p:nvSpPr>
          <p:cNvPr id="19" name="Line 15">
            <a:extLst>
              <a:ext uri="{FF2B5EF4-FFF2-40B4-BE49-F238E27FC236}">
                <a16:creationId xmlns:a16="http://schemas.microsoft.com/office/drawing/2014/main" id="{77B83CB6-AB7E-B731-BDE7-BFB73BC2EFE4}"/>
              </a:ext>
            </a:extLst>
          </p:cNvPr>
          <p:cNvSpPr>
            <a:spLocks noChangeShapeType="1"/>
          </p:cNvSpPr>
          <p:nvPr/>
        </p:nvSpPr>
        <p:spPr bwMode="auto">
          <a:xfrm>
            <a:off x="3886200" y="2001837"/>
            <a:ext cx="455949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Tree>
  </p:cSld>
  <p:clrMapOvr>
    <a:masterClrMapping/>
  </p:clrMapOvr>
  <p:transition>
    <p:wipe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026"/>
          <p:cNvSpPr>
            <a:spLocks noGrp="1" noChangeArrowheads="1"/>
          </p:cNvSpPr>
          <p:nvPr>
            <p:ph type="title"/>
          </p:nvPr>
        </p:nvSpPr>
        <p:spPr>
          <a:xfrm>
            <a:off x="228600" y="228600"/>
            <a:ext cx="8686800" cy="644443"/>
          </a:xfrm>
          <a:ln>
            <a:solidFill>
              <a:srgbClr val="00279F"/>
            </a:solidFill>
          </a:ln>
        </p:spPr>
        <p:txBody>
          <a:bodyPr>
            <a:normAutofit/>
          </a:bodyPr>
          <a:lstStyle/>
          <a:p>
            <a:pPr algn="ctr">
              <a:defRPr/>
            </a:pPr>
            <a:r>
              <a:rPr lang="el-GR" altLang="en-US" sz="3200" dirty="0">
                <a:ea typeface="ＭＳ Ｐゴシック" charset="0"/>
                <a:cs typeface="ＭＳ Ｐゴシック" charset="-128"/>
              </a:rPr>
              <a:t>Δείκτης Τιμής προς Κέρδη ανά Μετοχή</a:t>
            </a:r>
            <a:endParaRPr lang="en-US" altLang="en-US" sz="3200" dirty="0">
              <a:ea typeface="ＭＳ Ｐゴシック" charset="0"/>
              <a:cs typeface="ＭＳ Ｐゴシック" charset="-128"/>
            </a:endParaRPr>
          </a:p>
        </p:txBody>
      </p:sp>
      <p:grpSp>
        <p:nvGrpSpPr>
          <p:cNvPr id="174082" name="Group 1027"/>
          <p:cNvGrpSpPr>
            <a:grpSpLocks/>
          </p:cNvGrpSpPr>
          <p:nvPr/>
        </p:nvGrpSpPr>
        <p:grpSpPr bwMode="auto">
          <a:xfrm>
            <a:off x="1162050" y="1808163"/>
            <a:ext cx="6600826" cy="828675"/>
            <a:chOff x="732" y="1139"/>
            <a:chExt cx="4158" cy="522"/>
          </a:xfrm>
        </p:grpSpPr>
        <p:sp>
          <p:nvSpPr>
            <p:cNvPr id="174091" name="Rectangle 1028"/>
            <p:cNvSpPr>
              <a:spLocks noChangeArrowheads="1"/>
            </p:cNvSpPr>
            <p:nvPr/>
          </p:nvSpPr>
          <p:spPr bwMode="auto">
            <a:xfrm>
              <a:off x="732" y="1139"/>
              <a:ext cx="1426"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altLang="en-US" sz="2400" b="1" dirty="0">
                  <a:ea typeface="ＭＳ Ｐゴシック" charset="0"/>
                  <a:cs typeface="ＭＳ Ｐゴシック" charset="-128"/>
                </a:rPr>
                <a:t>Δείκτης Τιμής </a:t>
              </a:r>
            </a:p>
            <a:p>
              <a:pPr algn="ctr" eaLnBrk="1" hangingPunct="1"/>
              <a:r>
                <a:rPr lang="el-GR" altLang="en-US" sz="2400" b="1" dirty="0">
                  <a:ea typeface="ＭＳ Ｐゴシック" charset="0"/>
                  <a:cs typeface="ＭＳ Ｐゴシック" charset="-128"/>
                </a:rPr>
                <a:t>προς Κέρδη</a:t>
              </a:r>
              <a:endParaRPr lang="en-US" sz="2400" b="1" dirty="0"/>
            </a:p>
          </p:txBody>
        </p:sp>
        <p:sp>
          <p:nvSpPr>
            <p:cNvPr id="174092" name="Rectangle 1029"/>
            <p:cNvSpPr>
              <a:spLocks noChangeArrowheads="1"/>
            </p:cNvSpPr>
            <p:nvPr/>
          </p:nvSpPr>
          <p:spPr bwMode="auto">
            <a:xfrm>
              <a:off x="2627" y="1139"/>
              <a:ext cx="2263"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dirty="0"/>
                <a:t>  </a:t>
              </a:r>
              <a:r>
                <a:rPr lang="el-GR" sz="2400" b="1" dirty="0"/>
                <a:t>Αγοραία Αξία Μετοχής</a:t>
              </a:r>
              <a:endParaRPr lang="en-US" sz="2400" b="1" dirty="0"/>
            </a:p>
            <a:p>
              <a:pPr eaLnBrk="1" hangingPunct="1"/>
              <a:r>
                <a:rPr lang="en-US" sz="2400" b="1" dirty="0"/>
                <a:t>     </a:t>
              </a:r>
              <a:r>
                <a:rPr lang="el-GR" sz="2400" b="1" dirty="0"/>
                <a:t>Κέρδη ανά Μετοχή</a:t>
              </a:r>
              <a:endParaRPr lang="en-US" sz="2400" b="1" dirty="0"/>
            </a:p>
          </p:txBody>
        </p:sp>
        <p:sp>
          <p:nvSpPr>
            <p:cNvPr id="174093" name="Rectangle 1030"/>
            <p:cNvSpPr>
              <a:spLocks noChangeArrowheads="1"/>
            </p:cNvSpPr>
            <p:nvPr/>
          </p:nvSpPr>
          <p:spPr bwMode="auto">
            <a:xfrm>
              <a:off x="2291" y="1254"/>
              <a:ext cx="234"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grpSp>
        <p:nvGrpSpPr>
          <p:cNvPr id="174083" name="Group 1031"/>
          <p:cNvGrpSpPr>
            <a:grpSpLocks/>
          </p:cNvGrpSpPr>
          <p:nvPr/>
        </p:nvGrpSpPr>
        <p:grpSpPr bwMode="auto">
          <a:xfrm>
            <a:off x="1198563" y="3255963"/>
            <a:ext cx="6883400" cy="831850"/>
            <a:chOff x="755" y="2051"/>
            <a:chExt cx="4336" cy="524"/>
          </a:xfrm>
        </p:grpSpPr>
        <p:sp>
          <p:nvSpPr>
            <p:cNvPr id="174087" name="Rectangle 1032"/>
            <p:cNvSpPr>
              <a:spLocks noChangeArrowheads="1"/>
            </p:cNvSpPr>
            <p:nvPr/>
          </p:nvSpPr>
          <p:spPr bwMode="auto">
            <a:xfrm>
              <a:off x="755" y="2051"/>
              <a:ext cx="1477" cy="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altLang="en-US" sz="2400" b="1" dirty="0">
                  <a:ea typeface="ＭＳ Ｐゴシック" charset="0"/>
                  <a:cs typeface="ＭＳ Ｐゴシック" charset="-128"/>
                </a:rPr>
                <a:t>Δείκτης Τιμής </a:t>
              </a:r>
            </a:p>
            <a:p>
              <a:pPr algn="ctr" eaLnBrk="1" hangingPunct="1"/>
              <a:r>
                <a:rPr lang="el-GR" altLang="en-US" sz="2400" b="1" dirty="0">
                  <a:ea typeface="ＭＳ Ｐゴシック" charset="0"/>
                  <a:cs typeface="ＭＳ Ｐゴシック" charset="-128"/>
                </a:rPr>
                <a:t>προς Κέρδη</a:t>
              </a:r>
              <a:endParaRPr lang="en-US" sz="2400" b="1" dirty="0"/>
            </a:p>
          </p:txBody>
        </p:sp>
        <p:sp>
          <p:nvSpPr>
            <p:cNvPr id="174088" name="Rectangle 1033"/>
            <p:cNvSpPr>
              <a:spLocks noChangeArrowheads="1"/>
            </p:cNvSpPr>
            <p:nvPr/>
          </p:nvSpPr>
          <p:spPr bwMode="auto">
            <a:xfrm>
              <a:off x="2675" y="2051"/>
              <a:ext cx="1191"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     $20.00    </a:t>
              </a:r>
            </a:p>
            <a:p>
              <a:pPr eaLnBrk="1" hangingPunct="1"/>
              <a:r>
                <a:rPr lang="en-US" sz="2400" b="1"/>
                <a:t>      $2.42</a:t>
              </a:r>
            </a:p>
          </p:txBody>
        </p:sp>
        <p:sp>
          <p:nvSpPr>
            <p:cNvPr id="174089" name="Rectangle 1034"/>
            <p:cNvSpPr>
              <a:spLocks noChangeArrowheads="1"/>
            </p:cNvSpPr>
            <p:nvPr/>
          </p:nvSpPr>
          <p:spPr bwMode="auto">
            <a:xfrm>
              <a:off x="2339" y="2166"/>
              <a:ext cx="234"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sp>
          <p:nvSpPr>
            <p:cNvPr id="174090" name="Rectangle 1035"/>
            <p:cNvSpPr>
              <a:spLocks noChangeArrowheads="1"/>
            </p:cNvSpPr>
            <p:nvPr/>
          </p:nvSpPr>
          <p:spPr bwMode="auto">
            <a:xfrm>
              <a:off x="3875" y="2166"/>
              <a:ext cx="1216"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 8.26 times</a:t>
              </a:r>
            </a:p>
          </p:txBody>
        </p:sp>
      </p:grpSp>
      <p:sp>
        <p:nvSpPr>
          <p:cNvPr id="174084" name="Rectangle 1036"/>
          <p:cNvSpPr>
            <a:spLocks noChangeArrowheads="1"/>
          </p:cNvSpPr>
          <p:nvPr/>
        </p:nvSpPr>
        <p:spPr bwMode="auto">
          <a:xfrm>
            <a:off x="228600" y="4528904"/>
            <a:ext cx="8686800" cy="1567096"/>
          </a:xfrm>
          <a:prstGeom prst="rect">
            <a:avLst/>
          </a:prstGeom>
          <a:solidFill>
            <a:srgbClr val="CCECFF"/>
          </a:solidFill>
          <a:ln w="57150" cmpd="thinThick">
            <a:solidFill>
              <a:srgbClr val="00279F"/>
            </a:solidFill>
            <a:miter lim="800000"/>
            <a:headEnd/>
            <a:tailEnd/>
          </a:ln>
        </p:spPr>
        <p:txBody>
          <a:bodyPr wrap="square" lIns="90488" tIns="44450" rIns="90488" bIns="44450">
            <a:spAutoFit/>
          </a:bodyPr>
          <a:lstStyle/>
          <a:p>
            <a:pPr algn="ctr" eaLnBrk="1" hangingPunct="1"/>
            <a:r>
              <a:rPr lang="el-GR" sz="2400" b="1" dirty="0">
                <a:solidFill>
                  <a:srgbClr val="00279F"/>
                </a:solidFill>
              </a:rPr>
              <a:t>Ένας υψηλότερος λόγος τιμής προς κέρδη σημαίνει ότι οι επενδυτές είναι πρόθυμοι να πληρώσουν ένα τίμημα για τη μετοχή μιας εταιρείας λόγω των αισιόδοξων μελλοντικών προοπτικών ανάπτυξης.</a:t>
            </a:r>
            <a:endParaRPr lang="en-US" sz="2400" b="1" dirty="0">
              <a:solidFill>
                <a:srgbClr val="00279F"/>
              </a:solidFill>
            </a:endParaRPr>
          </a:p>
        </p:txBody>
      </p:sp>
      <p:sp>
        <p:nvSpPr>
          <p:cNvPr id="174085" name="Line 1038"/>
          <p:cNvSpPr>
            <a:spLocks noChangeShapeType="1"/>
          </p:cNvSpPr>
          <p:nvPr/>
        </p:nvSpPr>
        <p:spPr bwMode="auto">
          <a:xfrm>
            <a:off x="4724400" y="3657600"/>
            <a:ext cx="9906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74086" name="Line 1038"/>
          <p:cNvSpPr>
            <a:spLocks noChangeShapeType="1"/>
          </p:cNvSpPr>
          <p:nvPr/>
        </p:nvSpPr>
        <p:spPr bwMode="auto">
          <a:xfrm>
            <a:off x="4419600" y="2209800"/>
            <a:ext cx="33528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 name="TextBox 14">
            <a:extLst>
              <a:ext uri="{FF2B5EF4-FFF2-40B4-BE49-F238E27FC236}">
                <a16:creationId xmlns:a16="http://schemas.microsoft.com/office/drawing/2014/main" id="{AFBACE31-39DF-40BA-9381-2BC777A5A66B}"/>
              </a:ext>
            </a:extLst>
          </p:cNvPr>
          <p:cNvSpPr txBox="1"/>
          <p:nvPr/>
        </p:nvSpPr>
        <p:spPr>
          <a:xfrm>
            <a:off x="8393084" y="152400"/>
            <a:ext cx="762000" cy="253916"/>
          </a:xfrm>
          <a:prstGeom prst="rect">
            <a:avLst/>
          </a:prstGeom>
          <a:noFill/>
        </p:spPr>
        <p:txBody>
          <a:bodyPr wrap="square" rtlCol="0">
            <a:spAutoFit/>
          </a:bodyPr>
          <a:lstStyle/>
          <a:p>
            <a:r>
              <a:rPr lang="en-US" sz="1050"/>
              <a:t>16-79</a:t>
            </a:r>
          </a:p>
        </p:txBody>
      </p:sp>
      <p:pic>
        <p:nvPicPr>
          <p:cNvPr id="16" name="Picture 3">
            <a:extLst>
              <a:ext uri="{FF2B5EF4-FFF2-40B4-BE49-F238E27FC236}">
                <a16:creationId xmlns:a16="http://schemas.microsoft.com/office/drawing/2014/main" id="{96C78E71-84CD-4C4A-8A8A-18D23257B8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Object 2"/>
          <p:cNvGraphicFramePr>
            <a:graphicFrameLocks/>
          </p:cNvGraphicFramePr>
          <p:nvPr>
            <p:extLst>
              <p:ext uri="{D42A27DB-BD31-4B8C-83A1-F6EECF244321}">
                <p14:modId xmlns:p14="http://schemas.microsoft.com/office/powerpoint/2010/main" val="2120806243"/>
              </p:ext>
            </p:extLst>
          </p:nvPr>
        </p:nvGraphicFramePr>
        <p:xfrm>
          <a:off x="228600" y="1371600"/>
          <a:ext cx="8686800" cy="4235450"/>
        </p:xfrm>
        <a:graphic>
          <a:graphicData uri="http://schemas.openxmlformats.org/presentationml/2006/ole">
            <mc:AlternateContent xmlns:mc="http://schemas.openxmlformats.org/markup-compatibility/2006">
              <mc:Choice xmlns:v="urn:schemas-microsoft-com:vml" Requires="v">
                <p:oleObj name="Worksheet" r:id="rId3" imgW="6019800" imgH="3225800" progId="Excel.Sheet.8">
                  <p:embed/>
                </p:oleObj>
              </mc:Choice>
              <mc:Fallback>
                <p:oleObj name="Worksheet" r:id="rId3" imgW="6019800" imgH="3225800" progId="Excel.Sheet.8">
                  <p:embed/>
                  <p:pic>
                    <p:nvPicPr>
                      <p:cNvPr id="29697" name="Object 2"/>
                      <p:cNvPicPr>
                        <a:picLocks noChangeArrowheads="1"/>
                      </p:cNvPicPr>
                      <p:nvPr/>
                    </p:nvPicPr>
                    <p:blipFill>
                      <a:blip r:embed="rId4"/>
                      <a:srcRect/>
                      <a:stretch>
                        <a:fillRect/>
                      </a:stretch>
                    </p:blipFill>
                    <p:spPr bwMode="auto">
                      <a:xfrm>
                        <a:off x="228600" y="1371600"/>
                        <a:ext cx="8686800" cy="4235450"/>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TextBox 3">
            <a:extLst>
              <a:ext uri="{FF2B5EF4-FFF2-40B4-BE49-F238E27FC236}">
                <a16:creationId xmlns:a16="http://schemas.microsoft.com/office/drawing/2014/main" id="{FD45892A-BC92-498A-B056-99726A92A9F4}"/>
              </a:ext>
            </a:extLst>
          </p:cNvPr>
          <p:cNvSpPr txBox="1"/>
          <p:nvPr/>
        </p:nvSpPr>
        <p:spPr>
          <a:xfrm>
            <a:off x="8393084" y="152400"/>
            <a:ext cx="762000" cy="253916"/>
          </a:xfrm>
          <a:prstGeom prst="rect">
            <a:avLst/>
          </a:prstGeom>
          <a:noFill/>
        </p:spPr>
        <p:txBody>
          <a:bodyPr wrap="square" rtlCol="0">
            <a:spAutoFit/>
          </a:bodyPr>
          <a:lstStyle/>
          <a:p>
            <a:r>
              <a:rPr lang="en-US" sz="1050"/>
              <a:t>16-8</a:t>
            </a:r>
          </a:p>
        </p:txBody>
      </p:sp>
      <p:pic>
        <p:nvPicPr>
          <p:cNvPr id="5" name="Picture 3">
            <a:extLst>
              <a:ext uri="{FF2B5EF4-FFF2-40B4-BE49-F238E27FC236}">
                <a16:creationId xmlns:a16="http://schemas.microsoft.com/office/drawing/2014/main" id="{FD39BF66-8414-4EBC-8CB5-C88C8C6DF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a:extLst>
              <a:ext uri="{FF2B5EF4-FFF2-40B4-BE49-F238E27FC236}">
                <a16:creationId xmlns:a16="http://schemas.microsoft.com/office/drawing/2014/main" id="{16405C6E-3011-4C0B-A1FC-1EFE0D0F9FEE}"/>
              </a:ext>
            </a:extLst>
          </p:cNvPr>
          <p:cNvSpPr>
            <a:spLocks noGrp="1" noChangeArrowheads="1"/>
          </p:cNvSpPr>
          <p:nvPr>
            <p:ph type="title"/>
          </p:nvPr>
        </p:nvSpPr>
        <p:spPr>
          <a:xfrm>
            <a:off x="228600" y="406316"/>
            <a:ext cx="8686800" cy="482685"/>
          </a:xfrm>
          <a:ln>
            <a:solidFill>
              <a:srgbClr val="003300"/>
            </a:solidFill>
          </a:ln>
        </p:spPr>
        <p:txBody>
          <a:bodyPr wrap="square" numCol="1" anchorCtr="0" compatLnSpc="1">
            <a:prstTxWarp prst="textNoShape">
              <a:avLst/>
            </a:prstTxWarp>
            <a:normAutofit/>
          </a:bodyPr>
          <a:lstStyle/>
          <a:p>
            <a:pPr algn="ctr"/>
            <a:r>
              <a:rPr lang="el-GR" sz="2800">
                <a:latin typeface="Calibri Light" charset="0"/>
                <a:ea typeface="ＭＳ Ｐゴシック" charset="0"/>
                <a:cs typeface="ＭＳ Ｐゴシック" charset="0"/>
              </a:rPr>
              <a:t>Οριζόντια Ανάλυση </a:t>
            </a:r>
            <a:r>
              <a:rPr lang="en-US" sz="2800" baseline="0">
                <a:latin typeface="Calibri Light" charset="0"/>
                <a:ea typeface="ＭＳ Ｐゴシック" charset="0"/>
                <a:cs typeface="ＭＳ Ｐゴシック" charset="0"/>
              </a:rPr>
              <a:t>–</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Μέρος</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2</a:t>
            </a:r>
            <a:endParaRPr lang="en-US" sz="2800">
              <a:latin typeface="Calibri Light" charset="0"/>
              <a:ea typeface="ＭＳ Ｐゴシック" charset="0"/>
              <a:cs typeface="ＭＳ Ｐゴシック" charset="0"/>
            </a:endParaRPr>
          </a:p>
        </p:txBody>
      </p:sp>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31" name="Group 7"/>
          <p:cNvGrpSpPr>
            <a:grpSpLocks/>
          </p:cNvGrpSpPr>
          <p:nvPr/>
        </p:nvGrpSpPr>
        <p:grpSpPr bwMode="auto">
          <a:xfrm>
            <a:off x="174140" y="3408363"/>
            <a:ext cx="8588860" cy="1196975"/>
            <a:chOff x="778" y="2147"/>
            <a:chExt cx="3785" cy="754"/>
          </a:xfrm>
        </p:grpSpPr>
        <p:sp>
          <p:nvSpPr>
            <p:cNvPr id="176135" name="Rectangle 8"/>
            <p:cNvSpPr>
              <a:spLocks noChangeArrowheads="1"/>
            </p:cNvSpPr>
            <p:nvPr/>
          </p:nvSpPr>
          <p:spPr bwMode="auto">
            <a:xfrm>
              <a:off x="778" y="2147"/>
              <a:ext cx="1334"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altLang="en-US" sz="2400" b="1" dirty="0">
                  <a:ea typeface="ＭＳ Ｐゴシック" charset="0"/>
                  <a:cs typeface="ＭＳ Ｐゴシック" charset="-128"/>
                </a:rPr>
                <a:t>Δείκτης Απόδοσης </a:t>
              </a:r>
            </a:p>
            <a:p>
              <a:pPr algn="ctr" eaLnBrk="1" hangingPunct="1"/>
              <a:r>
                <a:rPr lang="el-GR" altLang="en-US" sz="2400" b="1" dirty="0">
                  <a:ea typeface="ＭＳ Ｐゴシック" charset="0"/>
                  <a:cs typeface="ＭＳ Ｐゴシック" charset="-128"/>
                </a:rPr>
                <a:t>Μερίσματος</a:t>
              </a:r>
              <a:r>
                <a:rPr lang="en-US" altLang="en-US" sz="2400" b="1" dirty="0">
                  <a:ea typeface="ＭＳ Ｐゴシック" charset="0"/>
                  <a:cs typeface="ＭＳ Ｐゴシック" charset="-128"/>
                </a:rPr>
                <a:t> </a:t>
              </a:r>
              <a:r>
                <a:rPr lang="el-GR" altLang="en-US" sz="2400" b="1" dirty="0" err="1">
                  <a:ea typeface="ＭＳ Ｐゴシック" charset="0"/>
                  <a:cs typeface="ＭＳ Ｐゴシック" charset="-128"/>
                </a:rPr>
                <a:t>επι</a:t>
              </a:r>
              <a:endParaRPr lang="el-GR" altLang="en-US" sz="2400" b="1" dirty="0">
                <a:ea typeface="ＭＳ Ｐゴシック" charset="0"/>
                <a:cs typeface="ＭＳ Ｐゴシック" charset="-128"/>
              </a:endParaRPr>
            </a:p>
            <a:p>
              <a:pPr algn="ctr" eaLnBrk="1" hangingPunct="1"/>
              <a:r>
                <a:rPr lang="el-GR" altLang="en-US" sz="2400" b="1" dirty="0">
                  <a:ea typeface="ＭＳ Ｐゴシック" charset="0"/>
                  <a:cs typeface="ＭＳ Ｐゴシック" charset="-128"/>
                </a:rPr>
                <a:t>των κερδών</a:t>
              </a:r>
              <a:endParaRPr lang="en-US" sz="2400" b="1" dirty="0"/>
            </a:p>
          </p:txBody>
        </p:sp>
        <p:sp>
          <p:nvSpPr>
            <p:cNvPr id="176136" name="Rectangle 9"/>
            <p:cNvSpPr>
              <a:spLocks noChangeArrowheads="1"/>
            </p:cNvSpPr>
            <p:nvPr/>
          </p:nvSpPr>
          <p:spPr bwMode="auto">
            <a:xfrm>
              <a:off x="2712" y="2147"/>
              <a:ext cx="975"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400" b="1"/>
                <a:t>    $2.00   </a:t>
              </a:r>
            </a:p>
            <a:p>
              <a:pPr algn="ctr" eaLnBrk="1" hangingPunct="1"/>
              <a:r>
                <a:rPr lang="en-US" sz="2400" b="1"/>
                <a:t> $2.42</a:t>
              </a:r>
            </a:p>
          </p:txBody>
        </p:sp>
        <p:sp>
          <p:nvSpPr>
            <p:cNvPr id="176137" name="Rectangle 10"/>
            <p:cNvSpPr>
              <a:spLocks noChangeArrowheads="1"/>
            </p:cNvSpPr>
            <p:nvPr/>
          </p:nvSpPr>
          <p:spPr bwMode="auto">
            <a:xfrm>
              <a:off x="2291" y="2262"/>
              <a:ext cx="234"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sp>
          <p:nvSpPr>
            <p:cNvPr id="176138" name="Rectangle 11"/>
            <p:cNvSpPr>
              <a:spLocks noChangeArrowheads="1"/>
            </p:cNvSpPr>
            <p:nvPr/>
          </p:nvSpPr>
          <p:spPr bwMode="auto">
            <a:xfrm>
              <a:off x="3731" y="2262"/>
              <a:ext cx="832"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 82.6%</a:t>
              </a:r>
            </a:p>
          </p:txBody>
        </p:sp>
      </p:grpSp>
      <p:sp>
        <p:nvSpPr>
          <p:cNvPr id="176132" name="Rectangle 12"/>
          <p:cNvSpPr>
            <a:spLocks noChangeArrowheads="1"/>
          </p:cNvSpPr>
          <p:nvPr/>
        </p:nvSpPr>
        <p:spPr bwMode="auto">
          <a:xfrm>
            <a:off x="228600" y="4728215"/>
            <a:ext cx="8686800" cy="1443985"/>
          </a:xfrm>
          <a:prstGeom prst="rect">
            <a:avLst/>
          </a:prstGeom>
          <a:solidFill>
            <a:srgbClr val="CCECFF"/>
          </a:solidFill>
          <a:ln w="57150" cmpd="thinThick">
            <a:solidFill>
              <a:srgbClr val="00279F"/>
            </a:solidFill>
            <a:miter lim="800000"/>
            <a:headEnd/>
            <a:tailEnd/>
          </a:ln>
        </p:spPr>
        <p:txBody>
          <a:bodyPr wrap="square" lIns="90488" tIns="44450" rIns="90488" bIns="44450">
            <a:spAutoFit/>
          </a:bodyPr>
          <a:lstStyle/>
          <a:p>
            <a:pPr algn="ctr" eaLnBrk="1" hangingPunct="1"/>
            <a:r>
              <a:rPr lang="el-GR" sz="2200" b="1" dirty="0">
                <a:solidFill>
                  <a:srgbClr val="00279F"/>
                </a:solidFill>
              </a:rPr>
              <a:t>Αυτός ο δείκτης μετρά το μέρος του τρέχοντος κέρδους που καταβάλλεται σε μερίσματα. Οι επενδυτές που επιδιώκουν μερίσματα (αύξηση της τιμής της αγοράς) θα ήθελαν αυτός ο δείκτης να είναι μεγάλος (μικρός).</a:t>
            </a:r>
            <a:endParaRPr lang="en-US" sz="2200" b="1" dirty="0">
              <a:solidFill>
                <a:srgbClr val="00279F"/>
              </a:solidFill>
            </a:endParaRPr>
          </a:p>
        </p:txBody>
      </p:sp>
      <p:sp>
        <p:nvSpPr>
          <p:cNvPr id="176133" name="Line 14"/>
          <p:cNvSpPr>
            <a:spLocks noChangeShapeType="1"/>
          </p:cNvSpPr>
          <p:nvPr/>
        </p:nvSpPr>
        <p:spPr bwMode="auto">
          <a:xfrm>
            <a:off x="4343400" y="2286000"/>
            <a:ext cx="3962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76134" name="Line 15"/>
          <p:cNvSpPr>
            <a:spLocks noChangeShapeType="1"/>
          </p:cNvSpPr>
          <p:nvPr/>
        </p:nvSpPr>
        <p:spPr bwMode="auto">
          <a:xfrm>
            <a:off x="4678363" y="3825875"/>
            <a:ext cx="8382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 name="TextBox 14">
            <a:extLst>
              <a:ext uri="{FF2B5EF4-FFF2-40B4-BE49-F238E27FC236}">
                <a16:creationId xmlns:a16="http://schemas.microsoft.com/office/drawing/2014/main" id="{1380AF33-82F3-446A-8BC0-3EA9B9E91EDA}"/>
              </a:ext>
            </a:extLst>
          </p:cNvPr>
          <p:cNvSpPr txBox="1"/>
          <p:nvPr/>
        </p:nvSpPr>
        <p:spPr>
          <a:xfrm>
            <a:off x="8393084" y="152400"/>
            <a:ext cx="762000" cy="253916"/>
          </a:xfrm>
          <a:prstGeom prst="rect">
            <a:avLst/>
          </a:prstGeom>
          <a:noFill/>
        </p:spPr>
        <p:txBody>
          <a:bodyPr wrap="square" rtlCol="0">
            <a:spAutoFit/>
          </a:bodyPr>
          <a:lstStyle/>
          <a:p>
            <a:r>
              <a:rPr lang="en-US" sz="1050"/>
              <a:t>16-80</a:t>
            </a:r>
          </a:p>
        </p:txBody>
      </p:sp>
      <p:pic>
        <p:nvPicPr>
          <p:cNvPr id="16" name="Picture 3">
            <a:extLst>
              <a:ext uri="{FF2B5EF4-FFF2-40B4-BE49-F238E27FC236}">
                <a16:creationId xmlns:a16="http://schemas.microsoft.com/office/drawing/2014/main" id="{8387044F-3304-4590-83EA-D28EA92E935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026">
            <a:extLst>
              <a:ext uri="{FF2B5EF4-FFF2-40B4-BE49-F238E27FC236}">
                <a16:creationId xmlns:a16="http://schemas.microsoft.com/office/drawing/2014/main" id="{67BF30B6-2B07-4F96-3764-82584A4E072C}"/>
              </a:ext>
            </a:extLst>
          </p:cNvPr>
          <p:cNvSpPr>
            <a:spLocks noGrp="1" noChangeArrowheads="1"/>
          </p:cNvSpPr>
          <p:nvPr>
            <p:ph type="title"/>
          </p:nvPr>
        </p:nvSpPr>
        <p:spPr>
          <a:xfrm>
            <a:off x="266700" y="371475"/>
            <a:ext cx="8648700" cy="574591"/>
          </a:xfrm>
          <a:ln>
            <a:solidFill>
              <a:schemeClr val="tx1"/>
            </a:solidFill>
          </a:ln>
        </p:spPr>
        <p:txBody>
          <a:bodyPr>
            <a:noAutofit/>
          </a:bodyPr>
          <a:lstStyle/>
          <a:p>
            <a:pPr algn="ctr">
              <a:defRPr/>
            </a:pPr>
            <a:r>
              <a:rPr lang="el-GR" altLang="en-US" sz="3200" dirty="0">
                <a:ea typeface="ＭＳ Ｐゴシック" charset="0"/>
                <a:cs typeface="ＭＳ Ｐゴシック" charset="-128"/>
              </a:rPr>
              <a:t>Δείκτης Απόδοσης Μερίσματος </a:t>
            </a:r>
            <a:r>
              <a:rPr lang="en-US" altLang="en-US" sz="3200" baseline="0" dirty="0">
                <a:ea typeface="ＭＳ Ｐゴシック" charset="0"/>
                <a:cs typeface="ＭＳ Ｐゴシック" charset="-128"/>
              </a:rPr>
              <a:t>– </a:t>
            </a:r>
            <a:r>
              <a:rPr lang="el-GR" altLang="en-US" sz="3200" baseline="0" dirty="0">
                <a:ea typeface="ＭＳ Ｐゴシック" charset="0"/>
                <a:cs typeface="ＭＳ Ｐゴシック" charset="-128"/>
              </a:rPr>
              <a:t>Μέρος</a:t>
            </a:r>
            <a:r>
              <a:rPr lang="en-US" altLang="en-US" sz="3200" dirty="0">
                <a:ea typeface="ＭＳ Ｐゴシック" charset="0"/>
                <a:cs typeface="ＭＳ Ｐゴシック" charset="-128"/>
              </a:rPr>
              <a:t> </a:t>
            </a:r>
            <a:r>
              <a:rPr lang="el-GR" altLang="en-US" sz="3200" dirty="0">
                <a:ea typeface="ＭＳ Ｐゴシック" charset="0"/>
                <a:cs typeface="ＭＳ Ｐゴシック" charset="-128"/>
              </a:rPr>
              <a:t>1</a:t>
            </a:r>
            <a:endParaRPr lang="en-US" altLang="en-US" sz="3200" dirty="0">
              <a:ea typeface="ＭＳ Ｐゴシック" charset="0"/>
              <a:cs typeface="ＭＳ Ｐゴシック" charset="-128"/>
            </a:endParaRPr>
          </a:p>
        </p:txBody>
      </p:sp>
      <p:grpSp>
        <p:nvGrpSpPr>
          <p:cNvPr id="5" name="Group 1027">
            <a:extLst>
              <a:ext uri="{FF2B5EF4-FFF2-40B4-BE49-F238E27FC236}">
                <a16:creationId xmlns:a16="http://schemas.microsoft.com/office/drawing/2014/main" id="{D7CA9BBF-1C09-F765-2649-59B4EB94F77E}"/>
              </a:ext>
            </a:extLst>
          </p:cNvPr>
          <p:cNvGrpSpPr>
            <a:grpSpLocks/>
          </p:cNvGrpSpPr>
          <p:nvPr/>
        </p:nvGrpSpPr>
        <p:grpSpPr bwMode="auto">
          <a:xfrm>
            <a:off x="96914" y="1676401"/>
            <a:ext cx="8818486" cy="1196975"/>
            <a:chOff x="807" y="1056"/>
            <a:chExt cx="4259" cy="754"/>
          </a:xfrm>
        </p:grpSpPr>
        <p:sp>
          <p:nvSpPr>
            <p:cNvPr id="6" name="Rectangle 1028">
              <a:extLst>
                <a:ext uri="{FF2B5EF4-FFF2-40B4-BE49-F238E27FC236}">
                  <a16:creationId xmlns:a16="http://schemas.microsoft.com/office/drawing/2014/main" id="{321D7182-32CA-5C5B-42E9-B08EB3497937}"/>
                </a:ext>
              </a:extLst>
            </p:cNvPr>
            <p:cNvSpPr>
              <a:spLocks noChangeArrowheads="1"/>
            </p:cNvSpPr>
            <p:nvPr/>
          </p:nvSpPr>
          <p:spPr bwMode="auto">
            <a:xfrm>
              <a:off x="807" y="1056"/>
              <a:ext cx="1462"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altLang="en-US" sz="2400" b="1" dirty="0">
                  <a:ea typeface="ＭＳ Ｐゴシック" charset="0"/>
                  <a:cs typeface="ＭＳ Ｐゴシック" charset="-128"/>
                </a:rPr>
                <a:t>Δείκτης Απόδοσης </a:t>
              </a:r>
            </a:p>
            <a:p>
              <a:pPr algn="ctr" eaLnBrk="1" hangingPunct="1"/>
              <a:r>
                <a:rPr lang="el-GR" altLang="en-US" sz="2400" b="1" dirty="0">
                  <a:ea typeface="ＭＳ Ｐゴシック" charset="0"/>
                  <a:cs typeface="ＭＳ Ｐゴシック" charset="-128"/>
                </a:rPr>
                <a:t>Μερίσματος</a:t>
              </a:r>
              <a:r>
                <a:rPr lang="en-US" altLang="en-US" sz="2400" b="1" dirty="0">
                  <a:ea typeface="ＭＳ Ｐゴシック" charset="0"/>
                  <a:cs typeface="ＭＳ Ｐゴシック" charset="-128"/>
                </a:rPr>
                <a:t> </a:t>
              </a:r>
              <a:r>
                <a:rPr lang="el-GR" altLang="en-US" sz="2400" b="1" dirty="0" err="1">
                  <a:ea typeface="ＭＳ Ｐゴシック" charset="0"/>
                  <a:cs typeface="ＭＳ Ｐゴシック" charset="-128"/>
                </a:rPr>
                <a:t>επι</a:t>
              </a:r>
              <a:endParaRPr lang="el-GR" altLang="en-US" sz="2400" b="1" dirty="0">
                <a:ea typeface="ＭＳ Ｐゴシック" charset="0"/>
                <a:cs typeface="ＭＳ Ｐゴシック" charset="-128"/>
              </a:endParaRPr>
            </a:p>
            <a:p>
              <a:pPr algn="ctr" eaLnBrk="1" hangingPunct="1"/>
              <a:r>
                <a:rPr lang="el-GR" altLang="en-US" sz="2400" b="1" dirty="0">
                  <a:ea typeface="ＭＳ Ｐゴシック" charset="0"/>
                  <a:cs typeface="ＭＳ Ｐゴシック" charset="-128"/>
                </a:rPr>
                <a:t>των κερδών</a:t>
              </a:r>
              <a:endParaRPr lang="en-US" sz="2400" b="1" dirty="0"/>
            </a:p>
          </p:txBody>
        </p:sp>
        <p:sp>
          <p:nvSpPr>
            <p:cNvPr id="7" name="Rectangle 1029">
              <a:extLst>
                <a:ext uri="{FF2B5EF4-FFF2-40B4-BE49-F238E27FC236}">
                  <a16:creationId xmlns:a16="http://schemas.microsoft.com/office/drawing/2014/main" id="{0B7B72C8-CCB7-4A1C-C58B-E2FA1D9D7935}"/>
                </a:ext>
              </a:extLst>
            </p:cNvPr>
            <p:cNvSpPr>
              <a:spLocks noChangeArrowheads="1"/>
            </p:cNvSpPr>
            <p:nvPr/>
          </p:nvSpPr>
          <p:spPr bwMode="auto">
            <a:xfrm>
              <a:off x="2399" y="1187"/>
              <a:ext cx="2667"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n-US" sz="2400" b="1" dirty="0"/>
                <a:t>    </a:t>
              </a:r>
              <a:r>
                <a:rPr lang="el-GR" sz="2400" b="1" dirty="0"/>
                <a:t>Μέρισμα ανά μετοχή</a:t>
              </a:r>
              <a:endParaRPr lang="en-US" sz="2400" b="1" dirty="0"/>
            </a:p>
            <a:p>
              <a:pPr algn="ctr" eaLnBrk="1" hangingPunct="1"/>
              <a:r>
                <a:rPr lang="el-GR" sz="2400" b="1" dirty="0"/>
                <a:t>Κέρδος ανά μετοχή</a:t>
              </a:r>
              <a:endParaRPr lang="en-US" sz="2400" b="1" dirty="0"/>
            </a:p>
          </p:txBody>
        </p:sp>
        <p:sp>
          <p:nvSpPr>
            <p:cNvPr id="8" name="Rectangle 1030">
              <a:extLst>
                <a:ext uri="{FF2B5EF4-FFF2-40B4-BE49-F238E27FC236}">
                  <a16:creationId xmlns:a16="http://schemas.microsoft.com/office/drawing/2014/main" id="{9261FBFA-1BD7-7EA7-A166-66A5F337F5E3}"/>
                </a:ext>
              </a:extLst>
            </p:cNvPr>
            <p:cNvSpPr>
              <a:spLocks noChangeArrowheads="1"/>
            </p:cNvSpPr>
            <p:nvPr/>
          </p:nvSpPr>
          <p:spPr bwMode="auto">
            <a:xfrm>
              <a:off x="2291" y="1302"/>
              <a:ext cx="234"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Tree>
  </p:cSld>
  <p:clrMapOvr>
    <a:masterClrMapping/>
  </p:clrMapOvr>
  <p:transition>
    <p:zoom dir="in"/>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026"/>
          <p:cNvSpPr>
            <a:spLocks noGrp="1" noChangeArrowheads="1"/>
          </p:cNvSpPr>
          <p:nvPr>
            <p:ph type="title"/>
          </p:nvPr>
        </p:nvSpPr>
        <p:spPr>
          <a:xfrm>
            <a:off x="266700" y="371475"/>
            <a:ext cx="8648700" cy="574591"/>
          </a:xfrm>
          <a:ln>
            <a:solidFill>
              <a:schemeClr val="tx1"/>
            </a:solidFill>
          </a:ln>
        </p:spPr>
        <p:txBody>
          <a:bodyPr>
            <a:noAutofit/>
          </a:bodyPr>
          <a:lstStyle/>
          <a:p>
            <a:pPr algn="ctr">
              <a:defRPr/>
            </a:pPr>
            <a:r>
              <a:rPr lang="el-GR" altLang="en-US" sz="3200" dirty="0">
                <a:ea typeface="ＭＳ Ｐゴシック" charset="0"/>
                <a:cs typeface="ＭＳ Ｐゴシック" charset="-128"/>
              </a:rPr>
              <a:t>Δείκτης Απόδοσης Μερίσματος </a:t>
            </a:r>
            <a:r>
              <a:rPr lang="en-US" altLang="en-US" sz="3200" baseline="0" dirty="0">
                <a:ea typeface="ＭＳ Ｐゴシック" charset="0"/>
                <a:cs typeface="ＭＳ Ｐゴシック" charset="-128"/>
              </a:rPr>
              <a:t>– </a:t>
            </a:r>
            <a:r>
              <a:rPr lang="el-GR" altLang="en-US" sz="3200" baseline="0" dirty="0">
                <a:ea typeface="ＭＳ Ｐゴシック" charset="0"/>
                <a:cs typeface="ＭＳ Ｐゴシック" charset="-128"/>
              </a:rPr>
              <a:t>Μέρος</a:t>
            </a:r>
            <a:r>
              <a:rPr lang="en-US" altLang="en-US" sz="3200" dirty="0">
                <a:ea typeface="ＭＳ Ｐゴシック" charset="0"/>
                <a:cs typeface="ＭＳ Ｐゴシック" charset="-128"/>
              </a:rPr>
              <a:t> 2</a:t>
            </a:r>
          </a:p>
        </p:txBody>
      </p:sp>
      <p:grpSp>
        <p:nvGrpSpPr>
          <p:cNvPr id="178178" name="Group 1027"/>
          <p:cNvGrpSpPr>
            <a:grpSpLocks/>
          </p:cNvGrpSpPr>
          <p:nvPr/>
        </p:nvGrpSpPr>
        <p:grpSpPr bwMode="auto">
          <a:xfrm>
            <a:off x="96915" y="1884363"/>
            <a:ext cx="8818486" cy="828675"/>
            <a:chOff x="807" y="1187"/>
            <a:chExt cx="4259" cy="522"/>
          </a:xfrm>
        </p:grpSpPr>
        <p:sp>
          <p:nvSpPr>
            <p:cNvPr id="178187" name="Rectangle 1028"/>
            <p:cNvSpPr>
              <a:spLocks noChangeArrowheads="1"/>
            </p:cNvSpPr>
            <p:nvPr/>
          </p:nvSpPr>
          <p:spPr bwMode="auto">
            <a:xfrm>
              <a:off x="807" y="1187"/>
              <a:ext cx="1462"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altLang="en-US" sz="2400" b="1" dirty="0">
                  <a:ea typeface="ＭＳ Ｐゴシック" charset="0"/>
                  <a:cs typeface="ＭＳ Ｐゴシック" charset="-128"/>
                </a:rPr>
                <a:t>Δείκτης Απόδοσης </a:t>
              </a:r>
            </a:p>
            <a:p>
              <a:pPr algn="ctr" eaLnBrk="1" hangingPunct="1"/>
              <a:r>
                <a:rPr lang="el-GR" altLang="en-US" sz="2400" b="1" dirty="0">
                  <a:ea typeface="ＭＳ Ｐゴシック" charset="0"/>
                  <a:cs typeface="ＭＳ Ｐゴシック" charset="-128"/>
                </a:rPr>
                <a:t>Μερίσματος</a:t>
              </a:r>
              <a:endParaRPr lang="en-US" sz="2400" b="1" dirty="0"/>
            </a:p>
          </p:txBody>
        </p:sp>
        <p:sp>
          <p:nvSpPr>
            <p:cNvPr id="178188" name="Rectangle 1029"/>
            <p:cNvSpPr>
              <a:spLocks noChangeArrowheads="1"/>
            </p:cNvSpPr>
            <p:nvPr/>
          </p:nvSpPr>
          <p:spPr bwMode="auto">
            <a:xfrm>
              <a:off x="2399" y="1187"/>
              <a:ext cx="2667"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n-US" sz="2400" b="1" dirty="0"/>
                <a:t>    </a:t>
              </a:r>
              <a:r>
                <a:rPr lang="el-GR" sz="2400" b="1" dirty="0"/>
                <a:t>Μέρισμα ανά μετοχή</a:t>
              </a:r>
              <a:endParaRPr lang="en-US" sz="2400" b="1" dirty="0"/>
            </a:p>
            <a:p>
              <a:pPr algn="ctr" eaLnBrk="1" hangingPunct="1"/>
              <a:r>
                <a:rPr lang="el-GR" sz="2400" b="1" dirty="0"/>
                <a:t>Αγοραία αξία μετοχής</a:t>
              </a:r>
              <a:endParaRPr lang="en-US" sz="2400" b="1" dirty="0"/>
            </a:p>
          </p:txBody>
        </p:sp>
        <p:sp>
          <p:nvSpPr>
            <p:cNvPr id="178189" name="Rectangle 1030"/>
            <p:cNvSpPr>
              <a:spLocks noChangeArrowheads="1"/>
            </p:cNvSpPr>
            <p:nvPr/>
          </p:nvSpPr>
          <p:spPr bwMode="auto">
            <a:xfrm>
              <a:off x="2291" y="1302"/>
              <a:ext cx="234"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grpSp>
        <p:nvGrpSpPr>
          <p:cNvPr id="178179" name="Group 1031"/>
          <p:cNvGrpSpPr>
            <a:grpSpLocks/>
          </p:cNvGrpSpPr>
          <p:nvPr/>
        </p:nvGrpSpPr>
        <p:grpSpPr bwMode="auto">
          <a:xfrm>
            <a:off x="-5525" y="3255963"/>
            <a:ext cx="8920924" cy="828675"/>
            <a:chOff x="816" y="2051"/>
            <a:chExt cx="3998" cy="522"/>
          </a:xfrm>
        </p:grpSpPr>
        <p:sp>
          <p:nvSpPr>
            <p:cNvPr id="178183" name="Rectangle 1032"/>
            <p:cNvSpPr>
              <a:spLocks noChangeArrowheads="1"/>
            </p:cNvSpPr>
            <p:nvPr/>
          </p:nvSpPr>
          <p:spPr bwMode="auto">
            <a:xfrm>
              <a:off x="816" y="2051"/>
              <a:ext cx="1357"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l-GR" altLang="en-US" sz="2400" b="1" dirty="0">
                  <a:ea typeface="ＭＳ Ｐゴシック" charset="0"/>
                  <a:cs typeface="ＭＳ Ｐゴシック" charset="-128"/>
                </a:rPr>
                <a:t>Δείκτης Απόδοσης </a:t>
              </a:r>
            </a:p>
            <a:p>
              <a:pPr algn="ctr" eaLnBrk="1" hangingPunct="1"/>
              <a:r>
                <a:rPr lang="el-GR" altLang="en-US" sz="2400" b="1" dirty="0">
                  <a:ea typeface="ＭＳ Ｐゴシック" charset="0"/>
                  <a:cs typeface="ＭＳ Ｐゴシック" charset="-128"/>
                </a:rPr>
                <a:t>Μερίσματος</a:t>
              </a:r>
              <a:endParaRPr lang="en-US" sz="2400" b="1" dirty="0"/>
            </a:p>
          </p:txBody>
        </p:sp>
        <p:sp>
          <p:nvSpPr>
            <p:cNvPr id="178184" name="Rectangle 1033"/>
            <p:cNvSpPr>
              <a:spLocks noChangeArrowheads="1"/>
            </p:cNvSpPr>
            <p:nvPr/>
          </p:nvSpPr>
          <p:spPr bwMode="auto">
            <a:xfrm>
              <a:off x="2675" y="2051"/>
              <a:ext cx="1136"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      $2.00    </a:t>
              </a:r>
            </a:p>
            <a:p>
              <a:pPr eaLnBrk="1" hangingPunct="1"/>
              <a:r>
                <a:rPr lang="en-US" sz="2400" b="1"/>
                <a:t>     $20.00</a:t>
              </a:r>
            </a:p>
          </p:txBody>
        </p:sp>
        <p:sp>
          <p:nvSpPr>
            <p:cNvPr id="178185" name="Rectangle 1034"/>
            <p:cNvSpPr>
              <a:spLocks noChangeArrowheads="1"/>
            </p:cNvSpPr>
            <p:nvPr/>
          </p:nvSpPr>
          <p:spPr bwMode="auto">
            <a:xfrm>
              <a:off x="2339" y="2166"/>
              <a:ext cx="234"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sp>
          <p:nvSpPr>
            <p:cNvPr id="178186" name="Rectangle 1035"/>
            <p:cNvSpPr>
              <a:spLocks noChangeArrowheads="1"/>
            </p:cNvSpPr>
            <p:nvPr/>
          </p:nvSpPr>
          <p:spPr bwMode="auto">
            <a:xfrm>
              <a:off x="3875" y="2166"/>
              <a:ext cx="939"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 10.00%</a:t>
              </a:r>
            </a:p>
          </p:txBody>
        </p:sp>
      </p:grpSp>
      <p:sp>
        <p:nvSpPr>
          <p:cNvPr id="178180" name="Rectangle 1036"/>
          <p:cNvSpPr>
            <a:spLocks noChangeArrowheads="1"/>
          </p:cNvSpPr>
          <p:nvPr/>
        </p:nvSpPr>
        <p:spPr bwMode="auto">
          <a:xfrm>
            <a:off x="266700" y="4822036"/>
            <a:ext cx="8648700" cy="1197764"/>
          </a:xfrm>
          <a:prstGeom prst="rect">
            <a:avLst/>
          </a:prstGeom>
          <a:solidFill>
            <a:srgbClr val="CCECFF"/>
          </a:solidFill>
          <a:ln w="57150" cmpd="thinThick">
            <a:solidFill>
              <a:srgbClr val="00279F"/>
            </a:solidFill>
            <a:miter lim="800000"/>
            <a:headEnd/>
            <a:tailEnd/>
          </a:ln>
        </p:spPr>
        <p:txBody>
          <a:bodyPr wrap="square" lIns="90488" tIns="44450" rIns="90488" bIns="44450">
            <a:spAutoFit/>
          </a:bodyPr>
          <a:lstStyle/>
          <a:p>
            <a:pPr algn="ctr" eaLnBrk="1" hangingPunct="1"/>
            <a:r>
              <a:rPr lang="el-GR" sz="2400" b="1" dirty="0">
                <a:solidFill>
                  <a:srgbClr val="00279F"/>
                </a:solidFill>
              </a:rPr>
              <a:t>Αυτός ο δείκτης προσδιορίζει την απόδοση</a:t>
            </a:r>
            <a:r>
              <a:rPr lang="en-US" sz="2400" b="1" dirty="0">
                <a:solidFill>
                  <a:srgbClr val="00279F"/>
                </a:solidFill>
              </a:rPr>
              <a:t> </a:t>
            </a:r>
            <a:r>
              <a:rPr lang="el-GR" sz="2400" b="1" dirty="0">
                <a:solidFill>
                  <a:srgbClr val="00279F"/>
                </a:solidFill>
              </a:rPr>
              <a:t>μερισμάτων σε μετρητά, επί της τρέχουσας αγοραίας τιμής της μετοχής.</a:t>
            </a:r>
            <a:endParaRPr lang="en-US" sz="2400" b="1" dirty="0">
              <a:solidFill>
                <a:srgbClr val="00279F"/>
              </a:solidFill>
            </a:endParaRPr>
          </a:p>
        </p:txBody>
      </p:sp>
      <p:sp>
        <p:nvSpPr>
          <p:cNvPr id="178181" name="Line 1038"/>
          <p:cNvSpPr>
            <a:spLocks noChangeShapeType="1"/>
          </p:cNvSpPr>
          <p:nvPr/>
        </p:nvSpPr>
        <p:spPr bwMode="auto">
          <a:xfrm flipV="1">
            <a:off x="3581400" y="2339178"/>
            <a:ext cx="52578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78182" name="Line 1039"/>
          <p:cNvSpPr>
            <a:spLocks noChangeShapeType="1"/>
          </p:cNvSpPr>
          <p:nvPr/>
        </p:nvSpPr>
        <p:spPr bwMode="auto">
          <a:xfrm>
            <a:off x="4760913" y="3657600"/>
            <a:ext cx="914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 name="TextBox 14">
            <a:extLst>
              <a:ext uri="{FF2B5EF4-FFF2-40B4-BE49-F238E27FC236}">
                <a16:creationId xmlns:a16="http://schemas.microsoft.com/office/drawing/2014/main" id="{0B812E58-DED3-4ADB-BE90-10142AB6CB22}"/>
              </a:ext>
            </a:extLst>
          </p:cNvPr>
          <p:cNvSpPr txBox="1"/>
          <p:nvPr/>
        </p:nvSpPr>
        <p:spPr>
          <a:xfrm>
            <a:off x="8393084" y="152400"/>
            <a:ext cx="762000" cy="253916"/>
          </a:xfrm>
          <a:prstGeom prst="rect">
            <a:avLst/>
          </a:prstGeom>
          <a:noFill/>
        </p:spPr>
        <p:txBody>
          <a:bodyPr wrap="square" rtlCol="0">
            <a:spAutoFit/>
          </a:bodyPr>
          <a:lstStyle/>
          <a:p>
            <a:r>
              <a:rPr lang="en-US" sz="1050"/>
              <a:t>16-81</a:t>
            </a:r>
          </a:p>
        </p:txBody>
      </p:sp>
      <p:pic>
        <p:nvPicPr>
          <p:cNvPr id="16" name="Picture 3">
            <a:extLst>
              <a:ext uri="{FF2B5EF4-FFF2-40B4-BE49-F238E27FC236}">
                <a16:creationId xmlns:a16="http://schemas.microsoft.com/office/drawing/2014/main" id="{B4A7FD36-CAA3-47AC-A5DC-EF9BDA344DF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dir="in"/>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8"/>
          <p:cNvSpPr>
            <a:spLocks noChangeArrowheads="1"/>
          </p:cNvSpPr>
          <p:nvPr/>
        </p:nvSpPr>
        <p:spPr bwMode="auto">
          <a:xfrm>
            <a:off x="228600" y="4311972"/>
            <a:ext cx="8686800" cy="1936428"/>
          </a:xfrm>
          <a:prstGeom prst="rect">
            <a:avLst/>
          </a:prstGeom>
          <a:solidFill>
            <a:srgbClr val="CCECFF"/>
          </a:solidFill>
          <a:ln w="57150" cmpd="thinThick">
            <a:solidFill>
              <a:srgbClr val="00279F"/>
            </a:solidFill>
            <a:miter lim="800000"/>
            <a:headEnd/>
            <a:tailEnd/>
          </a:ln>
        </p:spPr>
        <p:txBody>
          <a:bodyPr wrap="square" lIns="90488" tIns="44450" rIns="90488" bIns="44450">
            <a:spAutoFit/>
          </a:bodyPr>
          <a:lstStyle/>
          <a:p>
            <a:pPr algn="ctr" eaLnBrk="1" hangingPunct="1"/>
            <a:r>
              <a:rPr lang="el-GR" sz="2400" b="1" dirty="0">
                <a:solidFill>
                  <a:srgbClr val="00279F"/>
                </a:solidFill>
              </a:rPr>
              <a:t>Αυτός ο δείκτης μετρά το ποσό που θα διανεμόταν στους κατόχους κάθε κοινής μετοχής εάν όλα τα περιουσιακά στοιχεία πωλούνταν στις λογιστικές αξίες του ισολογισμού τους μετά την εξόφληση όλων των πιστωτών.</a:t>
            </a:r>
            <a:endParaRPr lang="en-US" sz="2400" b="1" dirty="0">
              <a:solidFill>
                <a:srgbClr val="00279F"/>
              </a:solidFill>
            </a:endParaRPr>
          </a:p>
        </p:txBody>
      </p:sp>
      <p:sp>
        <p:nvSpPr>
          <p:cNvPr id="180228" name="Line 9"/>
          <p:cNvSpPr>
            <a:spLocks noChangeShapeType="1"/>
          </p:cNvSpPr>
          <p:nvPr/>
        </p:nvSpPr>
        <p:spPr bwMode="auto">
          <a:xfrm>
            <a:off x="3048000" y="1905000"/>
            <a:ext cx="56388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6" name="TextBox 15">
            <a:extLst>
              <a:ext uri="{FF2B5EF4-FFF2-40B4-BE49-F238E27FC236}">
                <a16:creationId xmlns:a16="http://schemas.microsoft.com/office/drawing/2014/main" id="{62D6BA82-E538-4C78-96C7-D479B4FB68A6}"/>
              </a:ext>
            </a:extLst>
          </p:cNvPr>
          <p:cNvSpPr txBox="1"/>
          <p:nvPr/>
        </p:nvSpPr>
        <p:spPr>
          <a:xfrm>
            <a:off x="8393084" y="152400"/>
            <a:ext cx="762000" cy="253916"/>
          </a:xfrm>
          <a:prstGeom prst="rect">
            <a:avLst/>
          </a:prstGeom>
          <a:noFill/>
        </p:spPr>
        <p:txBody>
          <a:bodyPr wrap="square" rtlCol="0">
            <a:spAutoFit/>
          </a:bodyPr>
          <a:lstStyle/>
          <a:p>
            <a:r>
              <a:rPr lang="en-US" sz="1050"/>
              <a:t>16-82</a:t>
            </a:r>
          </a:p>
        </p:txBody>
      </p:sp>
      <p:pic>
        <p:nvPicPr>
          <p:cNvPr id="17" name="Picture 3">
            <a:extLst>
              <a:ext uri="{FF2B5EF4-FFF2-40B4-BE49-F238E27FC236}">
                <a16:creationId xmlns:a16="http://schemas.microsoft.com/office/drawing/2014/main" id="{3E677AD6-5CBC-4B1B-B3CE-436F06445F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3E48B758-6904-627A-32C5-A9C06BB24811}"/>
              </a:ext>
            </a:extLst>
          </p:cNvPr>
          <p:cNvSpPr>
            <a:spLocks noGrp="1" noChangeArrowheads="1"/>
          </p:cNvSpPr>
          <p:nvPr>
            <p:ph type="title"/>
          </p:nvPr>
        </p:nvSpPr>
        <p:spPr>
          <a:xfrm>
            <a:off x="152400" y="381000"/>
            <a:ext cx="8763000" cy="536575"/>
          </a:xfrm>
          <a:ln>
            <a:solidFill>
              <a:schemeClr val="tx1"/>
            </a:solidFill>
          </a:ln>
        </p:spPr>
        <p:txBody>
          <a:bodyPr>
            <a:normAutofit/>
          </a:bodyPr>
          <a:lstStyle/>
          <a:p>
            <a:pPr algn="ctr">
              <a:defRPr/>
            </a:pPr>
            <a:r>
              <a:rPr lang="el-GR" altLang="en-US" sz="3200" dirty="0">
                <a:ea typeface="ＭＳ Ｐゴシック" charset="0"/>
                <a:cs typeface="ＭＳ Ｐゴシック" charset="-128"/>
              </a:rPr>
              <a:t>Λογιστική Αξία Ανά Μετοχή </a:t>
            </a:r>
            <a:r>
              <a:rPr lang="en-US" altLang="en-US" sz="3200" baseline="0" dirty="0">
                <a:ea typeface="ＭＳ Ｐゴシック" charset="0"/>
                <a:cs typeface="ＭＳ Ｐゴシック" charset="-128"/>
              </a:rPr>
              <a:t>– </a:t>
            </a:r>
            <a:r>
              <a:rPr lang="el-GR" altLang="en-US" sz="3200" baseline="0" dirty="0">
                <a:ea typeface="ＭＳ Ｐゴシック" charset="0"/>
                <a:cs typeface="ＭＳ Ｐゴシック" charset="-128"/>
              </a:rPr>
              <a:t>Μ</a:t>
            </a:r>
            <a:r>
              <a:rPr lang="en-US" altLang="en-US" sz="3200" baseline="0" dirty="0">
                <a:ea typeface="ＭＳ Ｐゴシック" charset="0"/>
                <a:cs typeface="ＭＳ Ｐゴシック" charset="-128"/>
              </a:rPr>
              <a:t>έ</a:t>
            </a:r>
            <a:r>
              <a:rPr lang="el-GR" altLang="en-US" sz="3200" baseline="0" dirty="0" err="1">
                <a:ea typeface="ＭＳ Ｐゴシック" charset="0"/>
                <a:cs typeface="ＭＳ Ｐゴシック" charset="-128"/>
              </a:rPr>
              <a:t>ρος</a:t>
            </a:r>
            <a:r>
              <a:rPr lang="en-US" altLang="en-US" sz="3200" dirty="0">
                <a:ea typeface="ＭＳ Ｐゴシック" charset="0"/>
                <a:cs typeface="ＭＳ Ｐゴシック" charset="-128"/>
              </a:rPr>
              <a:t> </a:t>
            </a:r>
            <a:r>
              <a:rPr lang="el-GR" altLang="en-US" sz="3200" dirty="0">
                <a:ea typeface="ＭＳ Ｐゴシック" charset="0"/>
                <a:cs typeface="ＭＳ Ｐゴシック" charset="-128"/>
              </a:rPr>
              <a:t>1</a:t>
            </a:r>
            <a:endParaRPr lang="en-US" altLang="en-US" sz="3200" dirty="0">
              <a:ea typeface="ＭＳ Ｐゴシック" charset="0"/>
              <a:cs typeface="ＭＳ Ｐゴシック" charset="-128"/>
            </a:endParaRPr>
          </a:p>
        </p:txBody>
      </p:sp>
      <p:grpSp>
        <p:nvGrpSpPr>
          <p:cNvPr id="5" name="Group 17">
            <a:extLst>
              <a:ext uri="{FF2B5EF4-FFF2-40B4-BE49-F238E27FC236}">
                <a16:creationId xmlns:a16="http://schemas.microsoft.com/office/drawing/2014/main" id="{5CB4F182-BCA2-64A5-63E8-D192F13EC0B1}"/>
              </a:ext>
            </a:extLst>
          </p:cNvPr>
          <p:cNvGrpSpPr>
            <a:grpSpLocks/>
          </p:cNvGrpSpPr>
          <p:nvPr/>
        </p:nvGrpSpPr>
        <p:grpSpPr bwMode="auto">
          <a:xfrm>
            <a:off x="152400" y="1295400"/>
            <a:ext cx="7991475" cy="1196975"/>
            <a:chOff x="240" y="1002"/>
            <a:chExt cx="5034" cy="754"/>
          </a:xfrm>
        </p:grpSpPr>
        <p:sp>
          <p:nvSpPr>
            <p:cNvPr id="6" name="Rectangle 18">
              <a:extLst>
                <a:ext uri="{FF2B5EF4-FFF2-40B4-BE49-F238E27FC236}">
                  <a16:creationId xmlns:a16="http://schemas.microsoft.com/office/drawing/2014/main" id="{634EB472-9F52-68E2-581C-AC49D30A6254}"/>
                </a:ext>
              </a:extLst>
            </p:cNvPr>
            <p:cNvSpPr>
              <a:spLocks noChangeArrowheads="1"/>
            </p:cNvSpPr>
            <p:nvPr/>
          </p:nvSpPr>
          <p:spPr bwMode="auto">
            <a:xfrm>
              <a:off x="240" y="1002"/>
              <a:ext cx="1440"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l-GR" altLang="en-US" sz="2400" b="1" dirty="0">
                  <a:ea typeface="ＭＳ Ｐゴシック" charset="0"/>
                  <a:cs typeface="ＭＳ Ｐゴシック" charset="-128"/>
                </a:rPr>
                <a:t>Λογιστική Αξία Ανά Μετοχή</a:t>
              </a:r>
              <a:endParaRPr lang="en-US" sz="2300" b="1" dirty="0"/>
            </a:p>
          </p:txBody>
        </p:sp>
        <p:sp>
          <p:nvSpPr>
            <p:cNvPr id="7" name="Rectangle 19">
              <a:extLst>
                <a:ext uri="{FF2B5EF4-FFF2-40B4-BE49-F238E27FC236}">
                  <a16:creationId xmlns:a16="http://schemas.microsoft.com/office/drawing/2014/main" id="{E8D5B416-014E-6AB0-EEE2-8262D77D51C8}"/>
                </a:ext>
              </a:extLst>
            </p:cNvPr>
            <p:cNvSpPr>
              <a:spLocks noChangeArrowheads="1"/>
            </p:cNvSpPr>
            <p:nvPr/>
          </p:nvSpPr>
          <p:spPr bwMode="auto">
            <a:xfrm>
              <a:off x="2385" y="1146"/>
              <a:ext cx="2889" cy="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300" b="1" dirty="0"/>
                <a:t>       </a:t>
              </a:r>
              <a:r>
                <a:rPr lang="el-GR" sz="2300" b="1" dirty="0"/>
                <a:t>Αξία Ιδίων Κεφαλαίων</a:t>
              </a:r>
              <a:r>
                <a:rPr lang="en-US" sz="2300" b="1" dirty="0"/>
                <a:t>         </a:t>
              </a:r>
            </a:p>
            <a:p>
              <a:pPr algn="ctr" eaLnBrk="1" hangingPunct="1"/>
              <a:r>
                <a:rPr lang="en-US" sz="2300" b="1" dirty="0"/>
                <a:t> </a:t>
              </a:r>
              <a:r>
                <a:rPr lang="el-GR" sz="2300" b="1" dirty="0"/>
                <a:t>Κοινές μετοχές σε κυκλοφορία</a:t>
              </a:r>
              <a:endParaRPr lang="en-US" sz="2300" b="1" dirty="0"/>
            </a:p>
          </p:txBody>
        </p:sp>
        <p:sp>
          <p:nvSpPr>
            <p:cNvPr id="8" name="Rectangle 20">
              <a:extLst>
                <a:ext uri="{FF2B5EF4-FFF2-40B4-BE49-F238E27FC236}">
                  <a16:creationId xmlns:a16="http://schemas.microsoft.com/office/drawing/2014/main" id="{C88DC168-8007-7A67-56AA-7E588C93847D}"/>
                </a:ext>
              </a:extLst>
            </p:cNvPr>
            <p:cNvSpPr>
              <a:spLocks noChangeArrowheads="1"/>
            </p:cNvSpPr>
            <p:nvPr/>
          </p:nvSpPr>
          <p:spPr bwMode="auto">
            <a:xfrm>
              <a:off x="1652" y="1252"/>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grpSp>
        <p:nvGrpSpPr>
          <p:cNvPr id="9" name="Group 23">
            <a:extLst>
              <a:ext uri="{FF2B5EF4-FFF2-40B4-BE49-F238E27FC236}">
                <a16:creationId xmlns:a16="http://schemas.microsoft.com/office/drawing/2014/main" id="{8B1EFEAE-C919-15C1-81E3-87E6780C0C92}"/>
              </a:ext>
            </a:extLst>
          </p:cNvPr>
          <p:cNvGrpSpPr>
            <a:grpSpLocks/>
          </p:cNvGrpSpPr>
          <p:nvPr/>
        </p:nvGrpSpPr>
        <p:grpSpPr bwMode="auto">
          <a:xfrm>
            <a:off x="228600" y="2514600"/>
            <a:ext cx="5751513" cy="1196975"/>
            <a:chOff x="807" y="2028"/>
            <a:chExt cx="3623" cy="754"/>
          </a:xfrm>
        </p:grpSpPr>
        <p:grpSp>
          <p:nvGrpSpPr>
            <p:cNvPr id="10" name="Group 24">
              <a:extLst>
                <a:ext uri="{FF2B5EF4-FFF2-40B4-BE49-F238E27FC236}">
                  <a16:creationId xmlns:a16="http://schemas.microsoft.com/office/drawing/2014/main" id="{2C50DFD0-701B-BE26-4C39-DF7D3FA42136}"/>
                </a:ext>
              </a:extLst>
            </p:cNvPr>
            <p:cNvGrpSpPr>
              <a:grpSpLocks/>
            </p:cNvGrpSpPr>
            <p:nvPr/>
          </p:nvGrpSpPr>
          <p:grpSpPr bwMode="auto">
            <a:xfrm>
              <a:off x="807" y="2028"/>
              <a:ext cx="3623" cy="754"/>
              <a:chOff x="807" y="2028"/>
              <a:chExt cx="3623" cy="754"/>
            </a:xfrm>
          </p:grpSpPr>
          <p:sp>
            <p:nvSpPr>
              <p:cNvPr id="12" name="Rectangle 25">
                <a:extLst>
                  <a:ext uri="{FF2B5EF4-FFF2-40B4-BE49-F238E27FC236}">
                    <a16:creationId xmlns:a16="http://schemas.microsoft.com/office/drawing/2014/main" id="{9466D847-BF31-842B-F6FA-45874CD3FCAC}"/>
                  </a:ext>
                </a:extLst>
              </p:cNvPr>
              <p:cNvSpPr>
                <a:spLocks noChangeArrowheads="1"/>
              </p:cNvSpPr>
              <p:nvPr/>
            </p:nvSpPr>
            <p:spPr bwMode="auto">
              <a:xfrm>
                <a:off x="3556" y="2284"/>
                <a:ext cx="874"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   $8.55</a:t>
                </a:r>
              </a:p>
            </p:txBody>
          </p:sp>
          <p:sp>
            <p:nvSpPr>
              <p:cNvPr id="13" name="Rectangle 26">
                <a:extLst>
                  <a:ext uri="{FF2B5EF4-FFF2-40B4-BE49-F238E27FC236}">
                    <a16:creationId xmlns:a16="http://schemas.microsoft.com/office/drawing/2014/main" id="{012380E0-0C23-E237-3345-EBE3021871DB}"/>
                  </a:ext>
                </a:extLst>
              </p:cNvPr>
              <p:cNvSpPr>
                <a:spLocks noChangeArrowheads="1"/>
              </p:cNvSpPr>
              <p:nvPr/>
            </p:nvSpPr>
            <p:spPr bwMode="auto">
              <a:xfrm>
                <a:off x="807" y="2028"/>
                <a:ext cx="1356"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altLang="en-US" sz="2400" b="1" dirty="0">
                    <a:ea typeface="ＭＳ Ｐゴシック" charset="0"/>
                    <a:cs typeface="ＭＳ Ｐゴシック" charset="-128"/>
                  </a:rPr>
                  <a:t>Λογιστική Αξία Ανά Μετοχή</a:t>
                </a:r>
                <a:endParaRPr lang="en-US" sz="2300" b="1" dirty="0"/>
              </a:p>
            </p:txBody>
          </p:sp>
          <p:sp>
            <p:nvSpPr>
              <p:cNvPr id="14" name="Rectangle 27">
                <a:extLst>
                  <a:ext uri="{FF2B5EF4-FFF2-40B4-BE49-F238E27FC236}">
                    <a16:creationId xmlns:a16="http://schemas.microsoft.com/office/drawing/2014/main" id="{BEDBFFB5-9493-F890-172E-08E54DF6F6AF}"/>
                  </a:ext>
                </a:extLst>
              </p:cNvPr>
              <p:cNvSpPr>
                <a:spLocks noChangeArrowheads="1"/>
              </p:cNvSpPr>
              <p:nvPr/>
            </p:nvSpPr>
            <p:spPr bwMode="auto">
              <a:xfrm>
                <a:off x="2547" y="2178"/>
                <a:ext cx="879" cy="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300" b="1"/>
                  <a:t>$234,390</a:t>
                </a:r>
              </a:p>
              <a:p>
                <a:pPr algn="ctr" eaLnBrk="1" hangingPunct="1"/>
                <a:r>
                  <a:rPr lang="en-US" sz="2300" b="1"/>
                  <a:t> 27,400</a:t>
                </a:r>
              </a:p>
            </p:txBody>
          </p:sp>
          <p:sp>
            <p:nvSpPr>
              <p:cNvPr id="15" name="Rectangle 28">
                <a:extLst>
                  <a:ext uri="{FF2B5EF4-FFF2-40B4-BE49-F238E27FC236}">
                    <a16:creationId xmlns:a16="http://schemas.microsoft.com/office/drawing/2014/main" id="{90CF545F-44AF-1596-3A40-0A0DFB322CA2}"/>
                  </a:ext>
                </a:extLst>
              </p:cNvPr>
              <p:cNvSpPr>
                <a:spLocks noChangeArrowheads="1"/>
              </p:cNvSpPr>
              <p:nvPr/>
            </p:nvSpPr>
            <p:spPr bwMode="auto">
              <a:xfrm>
                <a:off x="2171" y="2284"/>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
          <p:nvSpPr>
            <p:cNvPr id="11" name="Line 29">
              <a:extLst>
                <a:ext uri="{FF2B5EF4-FFF2-40B4-BE49-F238E27FC236}">
                  <a16:creationId xmlns:a16="http://schemas.microsoft.com/office/drawing/2014/main" id="{9FEF2DFB-80A8-C59C-3B0A-7A6AF52F3BE6}"/>
                </a:ext>
              </a:extLst>
            </p:cNvPr>
            <p:cNvSpPr>
              <a:spLocks noChangeShapeType="1"/>
            </p:cNvSpPr>
            <p:nvPr/>
          </p:nvSpPr>
          <p:spPr bwMode="auto">
            <a:xfrm>
              <a:off x="2627" y="2426"/>
              <a:ext cx="76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Tree>
  </p:cSld>
  <p:clrMapOvr>
    <a:masterClrMapping/>
  </p:clrMapOvr>
  <p:transition>
    <p:wipe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152400" y="406316"/>
            <a:ext cx="8763000" cy="511259"/>
          </a:xfrm>
          <a:ln>
            <a:solidFill>
              <a:schemeClr val="tx1"/>
            </a:solidFill>
          </a:ln>
        </p:spPr>
        <p:txBody>
          <a:bodyPr>
            <a:normAutofit/>
          </a:bodyPr>
          <a:lstStyle/>
          <a:p>
            <a:pPr algn="ctr">
              <a:defRPr/>
            </a:pPr>
            <a:r>
              <a:rPr lang="el-GR" altLang="en-US" sz="3200" dirty="0">
                <a:ea typeface="ＭＳ Ｐゴシック" charset="0"/>
                <a:cs typeface="ＭＳ Ｐゴシック" charset="-128"/>
              </a:rPr>
              <a:t>Λογιστική Αξία Ανά Μετοχή </a:t>
            </a:r>
            <a:r>
              <a:rPr lang="en-US" altLang="en-US" sz="3200" baseline="0" dirty="0">
                <a:ea typeface="ＭＳ Ｐゴシック" charset="0"/>
                <a:cs typeface="ＭＳ Ｐゴシック" charset="-128"/>
              </a:rPr>
              <a:t>– </a:t>
            </a:r>
            <a:r>
              <a:rPr lang="el-GR" altLang="en-US" sz="3200" baseline="0" dirty="0">
                <a:ea typeface="ＭＳ Ｐゴシック" charset="0"/>
                <a:cs typeface="ＭＳ Ｐゴシック" charset="-128"/>
              </a:rPr>
              <a:t>Μ</a:t>
            </a:r>
            <a:r>
              <a:rPr lang="en-US" altLang="en-US" sz="3200" baseline="0" dirty="0">
                <a:ea typeface="ＭＳ Ｐゴシック" charset="0"/>
                <a:cs typeface="ＭＳ Ｐゴシック" charset="-128"/>
              </a:rPr>
              <a:t>έ</a:t>
            </a:r>
            <a:r>
              <a:rPr lang="el-GR" altLang="en-US" sz="3200" baseline="0" dirty="0" err="1">
                <a:ea typeface="ＭＳ Ｐゴシック" charset="0"/>
                <a:cs typeface="ＭＳ Ｐゴシック" charset="-128"/>
              </a:rPr>
              <a:t>ρος</a:t>
            </a:r>
            <a:r>
              <a:rPr lang="en-US" altLang="en-US" sz="3200" dirty="0">
                <a:ea typeface="ＭＳ Ｐゴシック" charset="0"/>
                <a:cs typeface="ＭＳ Ｐゴシック" charset="-128"/>
              </a:rPr>
              <a:t> 2</a:t>
            </a:r>
          </a:p>
        </p:txBody>
      </p:sp>
      <p:sp>
        <p:nvSpPr>
          <p:cNvPr id="182274" name="Rectangle 16"/>
          <p:cNvSpPr>
            <a:spLocks noChangeArrowheads="1"/>
          </p:cNvSpPr>
          <p:nvPr/>
        </p:nvSpPr>
        <p:spPr bwMode="auto">
          <a:xfrm>
            <a:off x="228600" y="3962400"/>
            <a:ext cx="8609013" cy="2305759"/>
          </a:xfrm>
          <a:prstGeom prst="rect">
            <a:avLst/>
          </a:prstGeom>
          <a:solidFill>
            <a:srgbClr val="FFFFCC"/>
          </a:solidFill>
          <a:ln w="57150" cmpd="thinThick">
            <a:solidFill>
              <a:srgbClr val="00279F"/>
            </a:solidFill>
            <a:miter lim="800000"/>
            <a:headEnd/>
            <a:tailEnd/>
          </a:ln>
        </p:spPr>
        <p:txBody>
          <a:bodyPr wrap="square" lIns="90488" tIns="44450" rIns="90488" bIns="44450">
            <a:spAutoFit/>
          </a:bodyPr>
          <a:lstStyle/>
          <a:p>
            <a:pPr algn="ctr" eaLnBrk="1" hangingPunct="1"/>
            <a:r>
              <a:rPr lang="el-GR" sz="2400" b="1" dirty="0">
                <a:solidFill>
                  <a:srgbClr val="00279F"/>
                </a:solidFill>
              </a:rPr>
              <a:t>Σημειώστε ότι η λογιστική αξία ανά μετοχή των 8,55 δολαρίων </a:t>
            </a:r>
            <a:r>
              <a:rPr lang="el-GR" sz="2400" b="1" dirty="0">
                <a:solidFill>
                  <a:srgbClr val="C00000"/>
                </a:solidFill>
              </a:rPr>
              <a:t>δεν ισούται </a:t>
            </a:r>
            <a:r>
              <a:rPr lang="el-GR" sz="2400" b="1" dirty="0">
                <a:solidFill>
                  <a:srgbClr val="00279F"/>
                </a:solidFill>
              </a:rPr>
              <a:t>με την αγοραία αξία ανά μετοχή των 20 δολαρίων. </a:t>
            </a:r>
          </a:p>
          <a:p>
            <a:pPr algn="ctr" eaLnBrk="1" hangingPunct="1"/>
            <a:r>
              <a:rPr lang="el-GR" sz="2400" b="1" dirty="0">
                <a:solidFill>
                  <a:srgbClr val="00279F"/>
                </a:solidFill>
              </a:rPr>
              <a:t>Αυτό συμβαίνει επειδή η αγοραία τιμή αντανακλά τις προσδοκίες για τα μελλοντικά κέρδη και μερίσματα, ενώ η λογιστική αξία ανά μετοχή βασίζεται στο ιστορικό κόστος.</a:t>
            </a:r>
            <a:endParaRPr lang="en-US" sz="2400" b="1" dirty="0">
              <a:solidFill>
                <a:srgbClr val="00279F"/>
              </a:solidFill>
            </a:endParaRPr>
          </a:p>
        </p:txBody>
      </p:sp>
      <p:grpSp>
        <p:nvGrpSpPr>
          <p:cNvPr id="182275" name="Group 17"/>
          <p:cNvGrpSpPr>
            <a:grpSpLocks/>
          </p:cNvGrpSpPr>
          <p:nvPr/>
        </p:nvGrpSpPr>
        <p:grpSpPr bwMode="auto">
          <a:xfrm>
            <a:off x="152400" y="1295400"/>
            <a:ext cx="7991475" cy="1196975"/>
            <a:chOff x="240" y="1002"/>
            <a:chExt cx="5034" cy="754"/>
          </a:xfrm>
        </p:grpSpPr>
        <p:sp>
          <p:nvSpPr>
            <p:cNvPr id="182284" name="Rectangle 18"/>
            <p:cNvSpPr>
              <a:spLocks noChangeArrowheads="1"/>
            </p:cNvSpPr>
            <p:nvPr/>
          </p:nvSpPr>
          <p:spPr bwMode="auto">
            <a:xfrm>
              <a:off x="240" y="1002"/>
              <a:ext cx="1440"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pPr algn="ctr" eaLnBrk="1" hangingPunct="1"/>
              <a:r>
                <a:rPr lang="el-GR" altLang="en-US" sz="2400" b="1" dirty="0">
                  <a:ea typeface="ＭＳ Ｐゴシック" charset="0"/>
                  <a:cs typeface="ＭＳ Ｐゴシック" charset="-128"/>
                </a:rPr>
                <a:t>Λογιστική Αξία Ανά Μετοχή</a:t>
              </a:r>
              <a:endParaRPr lang="en-US" sz="2300" b="1" dirty="0"/>
            </a:p>
          </p:txBody>
        </p:sp>
        <p:sp>
          <p:nvSpPr>
            <p:cNvPr id="182285" name="Rectangle 19"/>
            <p:cNvSpPr>
              <a:spLocks noChangeArrowheads="1"/>
            </p:cNvSpPr>
            <p:nvPr/>
          </p:nvSpPr>
          <p:spPr bwMode="auto">
            <a:xfrm>
              <a:off x="2385" y="1146"/>
              <a:ext cx="2889" cy="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300" b="1" dirty="0"/>
                <a:t>       </a:t>
              </a:r>
              <a:r>
                <a:rPr lang="el-GR" sz="2300" b="1" dirty="0"/>
                <a:t>Αξία Ιδίων Κεφαλαίων</a:t>
              </a:r>
              <a:r>
                <a:rPr lang="en-US" sz="2300" b="1" dirty="0"/>
                <a:t>         </a:t>
              </a:r>
            </a:p>
            <a:p>
              <a:pPr algn="ctr" eaLnBrk="1" hangingPunct="1"/>
              <a:r>
                <a:rPr lang="en-US" sz="2300" b="1" dirty="0"/>
                <a:t> </a:t>
              </a:r>
              <a:r>
                <a:rPr lang="el-GR" sz="2300" b="1" dirty="0"/>
                <a:t>Κοινές μετοχές σε κυκλοφορία</a:t>
              </a:r>
              <a:endParaRPr lang="en-US" sz="2300" b="1" dirty="0"/>
            </a:p>
          </p:txBody>
        </p:sp>
        <p:sp>
          <p:nvSpPr>
            <p:cNvPr id="182286" name="Rectangle 20"/>
            <p:cNvSpPr>
              <a:spLocks noChangeArrowheads="1"/>
            </p:cNvSpPr>
            <p:nvPr/>
          </p:nvSpPr>
          <p:spPr bwMode="auto">
            <a:xfrm>
              <a:off x="1652" y="1252"/>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
        <p:nvSpPr>
          <p:cNvPr id="182276" name="Line 22"/>
          <p:cNvSpPr>
            <a:spLocks noChangeShapeType="1"/>
          </p:cNvSpPr>
          <p:nvPr/>
        </p:nvSpPr>
        <p:spPr bwMode="auto">
          <a:xfrm>
            <a:off x="3048000" y="1905000"/>
            <a:ext cx="56388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182277" name="Group 23"/>
          <p:cNvGrpSpPr>
            <a:grpSpLocks/>
          </p:cNvGrpSpPr>
          <p:nvPr/>
        </p:nvGrpSpPr>
        <p:grpSpPr bwMode="auto">
          <a:xfrm>
            <a:off x="228600" y="2514600"/>
            <a:ext cx="5751513" cy="1196975"/>
            <a:chOff x="807" y="2028"/>
            <a:chExt cx="3623" cy="754"/>
          </a:xfrm>
        </p:grpSpPr>
        <p:grpSp>
          <p:nvGrpSpPr>
            <p:cNvPr id="182278" name="Group 24"/>
            <p:cNvGrpSpPr>
              <a:grpSpLocks/>
            </p:cNvGrpSpPr>
            <p:nvPr/>
          </p:nvGrpSpPr>
          <p:grpSpPr bwMode="auto">
            <a:xfrm>
              <a:off x="807" y="2028"/>
              <a:ext cx="3623" cy="754"/>
              <a:chOff x="807" y="2028"/>
              <a:chExt cx="3623" cy="754"/>
            </a:xfrm>
          </p:grpSpPr>
          <p:sp>
            <p:nvSpPr>
              <p:cNvPr id="182280" name="Rectangle 25"/>
              <p:cNvSpPr>
                <a:spLocks noChangeArrowheads="1"/>
              </p:cNvSpPr>
              <p:nvPr/>
            </p:nvSpPr>
            <p:spPr bwMode="auto">
              <a:xfrm>
                <a:off x="3556" y="2284"/>
                <a:ext cx="874"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   $8.55</a:t>
                </a:r>
              </a:p>
            </p:txBody>
          </p:sp>
          <p:sp>
            <p:nvSpPr>
              <p:cNvPr id="182281" name="Rectangle 26"/>
              <p:cNvSpPr>
                <a:spLocks noChangeArrowheads="1"/>
              </p:cNvSpPr>
              <p:nvPr/>
            </p:nvSpPr>
            <p:spPr bwMode="auto">
              <a:xfrm>
                <a:off x="807" y="2028"/>
                <a:ext cx="1356"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1" hangingPunct="1"/>
                <a:r>
                  <a:rPr lang="el-GR" altLang="en-US" sz="2400" b="1" dirty="0">
                    <a:ea typeface="ＭＳ Ｐゴシック" charset="0"/>
                    <a:cs typeface="ＭＳ Ｐゴシック" charset="-128"/>
                  </a:rPr>
                  <a:t>Λογιστική Αξία Ανά Μετοχή</a:t>
                </a:r>
                <a:endParaRPr lang="en-US" sz="2300" b="1" dirty="0"/>
              </a:p>
            </p:txBody>
          </p:sp>
          <p:sp>
            <p:nvSpPr>
              <p:cNvPr id="182282" name="Rectangle 27"/>
              <p:cNvSpPr>
                <a:spLocks noChangeArrowheads="1"/>
              </p:cNvSpPr>
              <p:nvPr/>
            </p:nvSpPr>
            <p:spPr bwMode="auto">
              <a:xfrm>
                <a:off x="2547" y="2178"/>
                <a:ext cx="879" cy="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1" hangingPunct="1"/>
                <a:r>
                  <a:rPr lang="en-US" sz="2300" b="1"/>
                  <a:t>$234,390</a:t>
                </a:r>
              </a:p>
              <a:p>
                <a:pPr algn="ctr" eaLnBrk="1" hangingPunct="1"/>
                <a:r>
                  <a:rPr lang="en-US" sz="2300" b="1"/>
                  <a:t> 27,400</a:t>
                </a:r>
              </a:p>
            </p:txBody>
          </p:sp>
          <p:sp>
            <p:nvSpPr>
              <p:cNvPr id="182283" name="Rectangle 28"/>
              <p:cNvSpPr>
                <a:spLocks noChangeArrowheads="1"/>
              </p:cNvSpPr>
              <p:nvPr/>
            </p:nvSpPr>
            <p:spPr bwMode="auto">
              <a:xfrm>
                <a:off x="2171" y="2284"/>
                <a:ext cx="2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grpSp>
        <p:sp>
          <p:nvSpPr>
            <p:cNvPr id="182279" name="Line 29"/>
            <p:cNvSpPr>
              <a:spLocks noChangeShapeType="1"/>
            </p:cNvSpPr>
            <p:nvPr/>
          </p:nvSpPr>
          <p:spPr bwMode="auto">
            <a:xfrm>
              <a:off x="2627" y="2426"/>
              <a:ext cx="76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16" name="TextBox 15">
            <a:extLst>
              <a:ext uri="{FF2B5EF4-FFF2-40B4-BE49-F238E27FC236}">
                <a16:creationId xmlns:a16="http://schemas.microsoft.com/office/drawing/2014/main" id="{1F7BEFA7-280F-4373-9437-4C29AA01DF85}"/>
              </a:ext>
            </a:extLst>
          </p:cNvPr>
          <p:cNvSpPr txBox="1"/>
          <p:nvPr/>
        </p:nvSpPr>
        <p:spPr>
          <a:xfrm>
            <a:off x="8393084" y="152400"/>
            <a:ext cx="762000" cy="253916"/>
          </a:xfrm>
          <a:prstGeom prst="rect">
            <a:avLst/>
          </a:prstGeom>
          <a:noFill/>
        </p:spPr>
        <p:txBody>
          <a:bodyPr wrap="square" rtlCol="0">
            <a:spAutoFit/>
          </a:bodyPr>
          <a:lstStyle/>
          <a:p>
            <a:r>
              <a:rPr lang="en-US" sz="1050"/>
              <a:t>16-83</a:t>
            </a:r>
          </a:p>
        </p:txBody>
      </p:sp>
      <p:pic>
        <p:nvPicPr>
          <p:cNvPr id="17" name="Picture 3">
            <a:extLst>
              <a:ext uri="{FF2B5EF4-FFF2-40B4-BE49-F238E27FC236}">
                <a16:creationId xmlns:a16="http://schemas.microsoft.com/office/drawing/2014/main" id="{DF3DD762-2070-4C3D-B012-8EB051EC03C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3"/>
          <p:cNvSpPr>
            <a:spLocks noGrp="1"/>
          </p:cNvSpPr>
          <p:nvPr>
            <p:ph type="title"/>
          </p:nvPr>
        </p:nvSpPr>
        <p:spPr/>
        <p:txBody>
          <a:bodyPr/>
          <a:lstStyle/>
          <a:p>
            <a:pPr>
              <a:defRPr/>
            </a:pPr>
            <a:r>
              <a:rPr lang="en-US" altLang="en-US" sz="2400">
                <a:ea typeface="ＭＳ Ｐゴシック" charset="0"/>
                <a:cs typeface="ＭＳ Ｐゴシック" charset="-128"/>
              </a:rPr>
              <a:t>Published Sources That Provide Comparative Ratio Data</a:t>
            </a:r>
          </a:p>
        </p:txBody>
      </p:sp>
      <p:sp>
        <p:nvSpPr>
          <p:cNvPr id="4" name="TextBox 3">
            <a:extLst>
              <a:ext uri="{FF2B5EF4-FFF2-40B4-BE49-F238E27FC236}">
                <a16:creationId xmlns:a16="http://schemas.microsoft.com/office/drawing/2014/main" id="{500529B4-88EC-47AE-A107-A218B5EF38F5}"/>
              </a:ext>
            </a:extLst>
          </p:cNvPr>
          <p:cNvSpPr txBox="1"/>
          <p:nvPr/>
        </p:nvSpPr>
        <p:spPr>
          <a:xfrm>
            <a:off x="8393084" y="152400"/>
            <a:ext cx="762000" cy="253916"/>
          </a:xfrm>
          <a:prstGeom prst="rect">
            <a:avLst/>
          </a:prstGeom>
          <a:noFill/>
        </p:spPr>
        <p:txBody>
          <a:bodyPr wrap="square" rtlCol="0">
            <a:spAutoFit/>
          </a:bodyPr>
          <a:lstStyle/>
          <a:p>
            <a:r>
              <a:rPr lang="en-US" sz="1050"/>
              <a:t>16-84</a:t>
            </a:r>
          </a:p>
        </p:txBody>
      </p:sp>
      <p:pic>
        <p:nvPicPr>
          <p:cNvPr id="5" name="Picture 3">
            <a:extLst>
              <a:ext uri="{FF2B5EF4-FFF2-40B4-BE49-F238E27FC236}">
                <a16:creationId xmlns:a16="http://schemas.microsoft.com/office/drawing/2014/main" id="{AAE0320E-B963-4492-9C0B-434A710824C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457200" y="1177924"/>
            <a:ext cx="8380340" cy="5222875"/>
          </a:xfrm>
          <a:prstGeom prst="rect">
            <a:avLst/>
          </a:prstGeom>
        </p:spPr>
      </p:pic>
    </p:spTree>
  </p:cSld>
  <p:clrMapOvr>
    <a:masterClrMapping/>
  </p:clrMapOvr>
  <p:transition>
    <p:blinds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p:txBody>
          <a:bodyPr lIns="90488" tIns="44450" rIns="90488" bIns="44450"/>
          <a:lstStyle/>
          <a:p>
            <a:pPr eaLnBrk="1" fontAlgn="auto" hangingPunct="1">
              <a:spcAft>
                <a:spcPts val="0"/>
              </a:spcAft>
              <a:defRPr/>
            </a:pPr>
            <a:r>
              <a:rPr lang="en-US" altLang="en-US">
                <a:solidFill>
                  <a:schemeClr val="tx1">
                    <a:lumMod val="75000"/>
                    <a:lumOff val="25000"/>
                  </a:schemeClr>
                </a:solidFill>
                <a:ea typeface="MS PGothic" charset="-128"/>
                <a:cs typeface="+mj-cs"/>
              </a:rPr>
              <a:t>End of Chapter 16</a:t>
            </a:r>
          </a:p>
        </p:txBody>
      </p:sp>
      <p:graphicFrame>
        <p:nvGraphicFramePr>
          <p:cNvPr id="2" name="Diagram 1"/>
          <p:cNvGraphicFramePr/>
          <p:nvPr/>
        </p:nvGraphicFramePr>
        <p:xfrm>
          <a:off x="1524000" y="2032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74ECBAB-EA57-4220-8897-966CE0924625}"/>
              </a:ext>
            </a:extLst>
          </p:cNvPr>
          <p:cNvSpPr txBox="1"/>
          <p:nvPr/>
        </p:nvSpPr>
        <p:spPr>
          <a:xfrm>
            <a:off x="8393084" y="152400"/>
            <a:ext cx="762000" cy="253916"/>
          </a:xfrm>
          <a:prstGeom prst="rect">
            <a:avLst/>
          </a:prstGeom>
          <a:noFill/>
        </p:spPr>
        <p:txBody>
          <a:bodyPr wrap="square" rtlCol="0">
            <a:spAutoFit/>
          </a:bodyPr>
          <a:lstStyle/>
          <a:p>
            <a:r>
              <a:rPr lang="en-US" sz="1050"/>
              <a:t>16-85</a:t>
            </a:r>
          </a:p>
        </p:txBody>
      </p:sp>
      <p:pic>
        <p:nvPicPr>
          <p:cNvPr id="5" name="Picture 3">
            <a:extLst>
              <a:ext uri="{FF2B5EF4-FFF2-40B4-BE49-F238E27FC236}">
                <a16:creationId xmlns:a16="http://schemas.microsoft.com/office/drawing/2014/main" id="{B0D872FE-0B85-4A6B-818A-AFCDB3F3F276}"/>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937" y="6442075"/>
            <a:ext cx="9172575" cy="5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ChangeArrowheads="1"/>
          </p:cNvSpPr>
          <p:nvPr/>
        </p:nvSpPr>
        <p:spPr bwMode="auto">
          <a:xfrm>
            <a:off x="228600" y="2590800"/>
            <a:ext cx="2266951" cy="1252535"/>
          </a:xfrm>
          <a:prstGeom prst="rect">
            <a:avLst/>
          </a:prstGeom>
          <a:solidFill>
            <a:schemeClr val="accent4">
              <a:lumMod val="20000"/>
              <a:lumOff val="80000"/>
            </a:schemeClr>
          </a:solidFill>
          <a:ln w="38100" cmpd="dbl">
            <a:solidFill>
              <a:schemeClr val="tx1"/>
            </a:solidFill>
            <a:miter lim="800000"/>
            <a:headEnd/>
            <a:tailEnd/>
          </a:ln>
          <a:effectLst/>
        </p:spPr>
        <p:txBody>
          <a:bodyPr wrap="square" lIns="90488" tIns="44450" rIns="90488" bIns="44450" anchor="ctr" anchorCtr="0">
            <a:noAutofit/>
          </a:bodyPr>
          <a:lstStyle/>
          <a:p>
            <a:pPr algn="ctr" eaLnBrk="1" hangingPunct="1">
              <a:defRPr/>
            </a:pPr>
            <a:r>
              <a:rPr lang="el-GR" sz="2400" b="1">
                <a:ea typeface="ＭＳ Ｐゴシック" pitchFamily="34" charset="-128"/>
                <a:cs typeface="+mn-cs"/>
              </a:rPr>
              <a:t>Μεταβολή </a:t>
            </a:r>
          </a:p>
          <a:p>
            <a:pPr algn="ctr" eaLnBrk="1" hangingPunct="1">
              <a:defRPr/>
            </a:pPr>
            <a:r>
              <a:rPr lang="el-GR" sz="2400" b="1">
                <a:ea typeface="ＭＳ Ｐゴシック" pitchFamily="34" charset="-128"/>
                <a:cs typeface="+mn-cs"/>
              </a:rPr>
              <a:t>κατ’ </a:t>
            </a:r>
            <a:r>
              <a:rPr lang="el-GR" sz="2400" b="1" err="1">
                <a:ea typeface="ＭＳ Ｐゴシック" pitchFamily="34" charset="-128"/>
                <a:cs typeface="+mn-cs"/>
              </a:rPr>
              <a:t>αξιαν</a:t>
            </a:r>
            <a:endParaRPr lang="en-US" sz="2400" b="1">
              <a:ea typeface="ＭＳ Ｐゴシック" pitchFamily="34" charset="-128"/>
              <a:cs typeface="+mn-cs"/>
            </a:endParaRPr>
          </a:p>
        </p:txBody>
      </p:sp>
      <p:sp>
        <p:nvSpPr>
          <p:cNvPr id="317445" name="Rectangle 5"/>
          <p:cNvSpPr>
            <a:spLocks noChangeArrowheads="1"/>
          </p:cNvSpPr>
          <p:nvPr/>
        </p:nvSpPr>
        <p:spPr bwMode="auto">
          <a:xfrm>
            <a:off x="3200401" y="2590800"/>
            <a:ext cx="2057400" cy="1252537"/>
          </a:xfrm>
          <a:prstGeom prst="rect">
            <a:avLst/>
          </a:prstGeom>
          <a:solidFill>
            <a:schemeClr val="accent4">
              <a:lumMod val="20000"/>
              <a:lumOff val="80000"/>
            </a:schemeClr>
          </a:solidFill>
          <a:ln w="38100" cmpd="dbl">
            <a:solidFill>
              <a:schemeClr val="tx1"/>
            </a:solidFill>
            <a:miter lim="800000"/>
            <a:headEnd/>
            <a:tailEnd/>
          </a:ln>
          <a:effectLst/>
        </p:spPr>
        <p:txBody>
          <a:bodyPr wrap="square" lIns="90488" tIns="44450" rIns="90488" bIns="44450">
            <a:noAutofit/>
          </a:bodyPr>
          <a:lstStyle/>
          <a:p>
            <a:pPr algn="ctr" eaLnBrk="1" hangingPunct="1">
              <a:defRPr/>
            </a:pPr>
            <a:r>
              <a:rPr lang="el-GR" sz="2400" b="1">
                <a:ea typeface="ＭＳ Ｐゴシック" pitchFamily="34" charset="-128"/>
                <a:cs typeface="+mn-cs"/>
              </a:rPr>
              <a:t>Εικόνα τρέχοντος έτους</a:t>
            </a:r>
            <a:endParaRPr lang="en-US" sz="2400" b="1">
              <a:ea typeface="ＭＳ Ｐゴシック" pitchFamily="34" charset="-128"/>
              <a:cs typeface="+mn-cs"/>
            </a:endParaRPr>
          </a:p>
        </p:txBody>
      </p:sp>
      <p:sp>
        <p:nvSpPr>
          <p:cNvPr id="317446" name="Rectangle 6"/>
          <p:cNvSpPr>
            <a:spLocks noChangeArrowheads="1"/>
          </p:cNvSpPr>
          <p:nvPr/>
        </p:nvSpPr>
        <p:spPr bwMode="auto">
          <a:xfrm>
            <a:off x="6351587" y="2590800"/>
            <a:ext cx="2041495" cy="1252535"/>
          </a:xfrm>
          <a:prstGeom prst="rect">
            <a:avLst/>
          </a:prstGeom>
          <a:solidFill>
            <a:schemeClr val="accent4">
              <a:lumMod val="20000"/>
              <a:lumOff val="80000"/>
            </a:schemeClr>
          </a:solidFill>
          <a:ln w="38100" cmpd="dbl">
            <a:solidFill>
              <a:schemeClr val="tx1"/>
            </a:solidFill>
            <a:miter lim="800000"/>
            <a:headEnd/>
            <a:tailEnd/>
          </a:ln>
          <a:effectLst/>
        </p:spPr>
        <p:txBody>
          <a:bodyPr wrap="square" lIns="90488" tIns="44450" rIns="90488" bIns="44450">
            <a:noAutofit/>
          </a:bodyPr>
          <a:lstStyle/>
          <a:p>
            <a:pPr algn="ctr" eaLnBrk="1" hangingPunct="1">
              <a:defRPr/>
            </a:pPr>
            <a:r>
              <a:rPr lang="el-GR" sz="2400" b="1">
                <a:ea typeface="ＭＳ Ｐゴシック" pitchFamily="34" charset="-128"/>
                <a:cs typeface="+mn-cs"/>
              </a:rPr>
              <a:t>Εικόνα </a:t>
            </a:r>
          </a:p>
          <a:p>
            <a:pPr algn="ctr" eaLnBrk="1" hangingPunct="1">
              <a:defRPr/>
            </a:pPr>
            <a:r>
              <a:rPr lang="el-GR" sz="2400" b="1">
                <a:ea typeface="ＭＳ Ｐゴシック" pitchFamily="34" charset="-128"/>
                <a:cs typeface="+mn-cs"/>
              </a:rPr>
              <a:t>Έτους βάσης</a:t>
            </a:r>
          </a:p>
        </p:txBody>
      </p:sp>
      <p:sp>
        <p:nvSpPr>
          <p:cNvPr id="31749" name="Rectangle 7"/>
          <p:cNvSpPr>
            <a:spLocks noChangeArrowheads="1"/>
          </p:cNvSpPr>
          <p:nvPr/>
        </p:nvSpPr>
        <p:spPr bwMode="auto">
          <a:xfrm>
            <a:off x="2689225" y="2981325"/>
            <a:ext cx="371475"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sp>
        <p:nvSpPr>
          <p:cNvPr id="31750" name="Rectangle 8"/>
          <p:cNvSpPr>
            <a:spLocks noChangeArrowheads="1"/>
          </p:cNvSpPr>
          <p:nvPr/>
        </p:nvSpPr>
        <p:spPr bwMode="auto">
          <a:xfrm>
            <a:off x="5689600" y="2981325"/>
            <a:ext cx="354013"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1" hangingPunct="1"/>
            <a:r>
              <a:rPr lang="en-US" sz="2400" b="1"/>
              <a:t>–</a:t>
            </a:r>
          </a:p>
        </p:txBody>
      </p:sp>
      <p:sp>
        <p:nvSpPr>
          <p:cNvPr id="31751" name="Line 9"/>
          <p:cNvSpPr>
            <a:spLocks noChangeShapeType="1"/>
          </p:cNvSpPr>
          <p:nvPr/>
        </p:nvSpPr>
        <p:spPr bwMode="auto">
          <a:xfrm flipV="1">
            <a:off x="7239000" y="3886200"/>
            <a:ext cx="0" cy="482601"/>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1752" name="Rectangle 10"/>
          <p:cNvSpPr>
            <a:spLocks noChangeArrowheads="1"/>
          </p:cNvSpPr>
          <p:nvPr/>
        </p:nvSpPr>
        <p:spPr bwMode="auto">
          <a:xfrm>
            <a:off x="5486400" y="4414184"/>
            <a:ext cx="3179762" cy="1443985"/>
          </a:xfrm>
          <a:prstGeom prst="rect">
            <a:avLst/>
          </a:prstGeom>
          <a:solidFill>
            <a:srgbClr val="FCFEB9"/>
          </a:solidFill>
          <a:ln w="57150" cmpd="thinThick">
            <a:solidFill>
              <a:schemeClr val="tx1"/>
            </a:solidFill>
            <a:miter lim="800000"/>
            <a:headEnd/>
            <a:tailEnd/>
          </a:ln>
        </p:spPr>
        <p:txBody>
          <a:bodyPr wrap="square" lIns="90488" tIns="44450" rIns="90488" bIns="44450">
            <a:spAutoFit/>
          </a:bodyPr>
          <a:lstStyle/>
          <a:p>
            <a:pPr algn="ctr" eaLnBrk="1" hangingPunct="1">
              <a:spcBef>
                <a:spcPct val="50000"/>
              </a:spcBef>
            </a:pPr>
            <a:r>
              <a:rPr lang="el-GR" sz="2200" b="1"/>
              <a:t>Η αξία του περασμένου έτους αποτελεί το στοιχείο του έτους «βάσης» .</a:t>
            </a:r>
            <a:endParaRPr lang="en-US" sz="2200" b="1"/>
          </a:p>
        </p:txBody>
      </p:sp>
      <p:sp>
        <p:nvSpPr>
          <p:cNvPr id="31753" name="TextBox 13"/>
          <p:cNvSpPr txBox="1">
            <a:spLocks noChangeArrowheads="1"/>
          </p:cNvSpPr>
          <p:nvPr/>
        </p:nvSpPr>
        <p:spPr bwMode="auto">
          <a:xfrm>
            <a:off x="228600" y="1371600"/>
            <a:ext cx="8686800" cy="52322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l-GR" sz="2800" b="1" dirty="0"/>
              <a:t>Υπολογισμός Μεταβολής σε Αξία</a:t>
            </a:r>
            <a:endParaRPr lang="en-US" sz="2800" b="1" dirty="0"/>
          </a:p>
        </p:txBody>
      </p:sp>
      <p:sp>
        <p:nvSpPr>
          <p:cNvPr id="11" name="TextBox 10">
            <a:extLst>
              <a:ext uri="{FF2B5EF4-FFF2-40B4-BE49-F238E27FC236}">
                <a16:creationId xmlns:a16="http://schemas.microsoft.com/office/drawing/2014/main" id="{2CB348BD-EDB3-400A-86C3-445651493499}"/>
              </a:ext>
            </a:extLst>
          </p:cNvPr>
          <p:cNvSpPr txBox="1"/>
          <p:nvPr/>
        </p:nvSpPr>
        <p:spPr>
          <a:xfrm>
            <a:off x="8393084" y="152400"/>
            <a:ext cx="762000" cy="253916"/>
          </a:xfrm>
          <a:prstGeom prst="rect">
            <a:avLst/>
          </a:prstGeom>
          <a:noFill/>
        </p:spPr>
        <p:txBody>
          <a:bodyPr wrap="square" rtlCol="0">
            <a:spAutoFit/>
          </a:bodyPr>
          <a:lstStyle/>
          <a:p>
            <a:r>
              <a:rPr lang="en-US" sz="1050"/>
              <a:t>16-9</a:t>
            </a:r>
          </a:p>
        </p:txBody>
      </p:sp>
      <p:pic>
        <p:nvPicPr>
          <p:cNvPr id="12" name="Picture 3">
            <a:extLst>
              <a:ext uri="{FF2B5EF4-FFF2-40B4-BE49-F238E27FC236}">
                <a16:creationId xmlns:a16="http://schemas.microsoft.com/office/drawing/2014/main" id="{E3B54252-D420-4178-92F8-F5A7F2331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6119813"/>
            <a:ext cx="91725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F520FA3C-3635-CB78-06B2-8BE667C5828D}"/>
              </a:ext>
            </a:extLst>
          </p:cNvPr>
          <p:cNvSpPr>
            <a:spLocks noGrp="1" noChangeArrowheads="1"/>
          </p:cNvSpPr>
          <p:nvPr>
            <p:ph type="title"/>
          </p:nvPr>
        </p:nvSpPr>
        <p:spPr>
          <a:xfrm>
            <a:off x="228600" y="406316"/>
            <a:ext cx="8686800" cy="482685"/>
          </a:xfrm>
          <a:ln>
            <a:solidFill>
              <a:srgbClr val="003300"/>
            </a:solidFill>
          </a:ln>
        </p:spPr>
        <p:txBody>
          <a:bodyPr wrap="square" numCol="1" anchorCtr="0" compatLnSpc="1">
            <a:prstTxWarp prst="textNoShape">
              <a:avLst/>
            </a:prstTxWarp>
            <a:normAutofit/>
          </a:bodyPr>
          <a:lstStyle/>
          <a:p>
            <a:pPr algn="ctr"/>
            <a:r>
              <a:rPr lang="el-GR" sz="2800">
                <a:latin typeface="Calibri Light" charset="0"/>
                <a:ea typeface="ＭＳ Ｐゴシック" charset="0"/>
                <a:cs typeface="ＭＳ Ｐゴシック" charset="0"/>
              </a:rPr>
              <a:t>Οριζόντια Ανάλυση </a:t>
            </a:r>
            <a:r>
              <a:rPr lang="en-US" sz="2800" baseline="0">
                <a:latin typeface="Calibri Light" charset="0"/>
                <a:ea typeface="ＭＳ Ｐゴシック" charset="0"/>
                <a:cs typeface="ＭＳ Ｐゴシック" charset="0"/>
              </a:rPr>
              <a:t>–</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Μέρος</a:t>
            </a:r>
            <a:r>
              <a:rPr lang="en-US" sz="2800">
                <a:latin typeface="Calibri Light" charset="0"/>
                <a:ea typeface="ＭＳ Ｐゴシック" charset="0"/>
                <a:cs typeface="ＭＳ Ｐゴシック" charset="0"/>
              </a:rPr>
              <a:t> </a:t>
            </a:r>
            <a:r>
              <a:rPr lang="el-GR" sz="2800">
                <a:latin typeface="Calibri Light" charset="0"/>
                <a:ea typeface="ＭＳ Ｐゴシック" charset="0"/>
                <a:cs typeface="ＭＳ Ｐゴシック" charset="0"/>
              </a:rPr>
              <a:t>3</a:t>
            </a:r>
            <a:endParaRPr lang="en-US" sz="2800">
              <a:latin typeface="Calibri Light" charset="0"/>
              <a:ea typeface="ＭＳ Ｐゴシック" charset="0"/>
              <a:cs typeface="ＭＳ Ｐゴシック" charset="0"/>
            </a:endParaRPr>
          </a:p>
        </p:txBody>
      </p:sp>
    </p:spTree>
  </p:cSld>
  <p:clrMapOvr>
    <a:masterClrMapping/>
  </p:clrMapOvr>
  <p:transition>
    <p:strips dir="rd"/>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3612</Words>
  <Application>Microsoft Macintosh PowerPoint</Application>
  <PresentationFormat>On-screen Show (4:3)</PresentationFormat>
  <Paragraphs>610</Paragraphs>
  <Slides>85</Slides>
  <Notes>85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3</vt:i4>
      </vt:variant>
      <vt:variant>
        <vt:lpstr>Slide Titles</vt:lpstr>
      </vt:variant>
      <vt:variant>
        <vt:i4>85</vt:i4>
      </vt:variant>
    </vt:vector>
  </HeadingPairs>
  <TitlesOfParts>
    <vt:vector size="97" baseType="lpstr">
      <vt:lpstr>MS PGothic</vt:lpstr>
      <vt:lpstr>MS PGothic</vt:lpstr>
      <vt:lpstr>Arial</vt:lpstr>
      <vt:lpstr>Calibri</vt:lpstr>
      <vt:lpstr>Calibri Light</vt:lpstr>
      <vt:lpstr>Times</vt:lpstr>
      <vt:lpstr>Wingdings</vt:lpstr>
      <vt:lpstr>Retrospect</vt:lpstr>
      <vt:lpstr>1_Retrospect</vt:lpstr>
      <vt:lpstr>Microsoft Excel 97-2004 Worksheet</vt:lpstr>
      <vt:lpstr>Worksheet</vt:lpstr>
      <vt:lpstr>Chart</vt:lpstr>
      <vt:lpstr>Ανάλυση Οικονομικών Καταστάσεων</vt:lpstr>
      <vt:lpstr>Περιορισμοί της Ανάλυσης Οικονομικών Καταστάσεων</vt:lpstr>
      <vt:lpstr>Κοιτάζοντας πέρα ​​από τους δείκτες</vt:lpstr>
      <vt:lpstr>1ο Μαθησιακό Αντικείμενο</vt:lpstr>
      <vt:lpstr>Βασικές Έννοιες</vt:lpstr>
      <vt:lpstr>Καταστάσεις μεταβολών κατ’ αξίαν και ποσοστό</vt:lpstr>
      <vt:lpstr>Οριζόντια Ανάλυση – Μέρος 1</vt:lpstr>
      <vt:lpstr>Οριζόντια Ανάλυση – Μέρος 2</vt:lpstr>
      <vt:lpstr>Οριζόντια Ανάλυση – Μέρος 3</vt:lpstr>
      <vt:lpstr>Οριζόντια Ανάλυση – Μέρος 4</vt:lpstr>
      <vt:lpstr>Οριζόντια Ανάλυση – Μέρος 5</vt:lpstr>
      <vt:lpstr>Οριζόντια Ανάλυση – Μέρος 6</vt:lpstr>
      <vt:lpstr>Οριζόντια Ανάλυση – Μέρος 7</vt:lpstr>
      <vt:lpstr>Οριζόντια Ανάλυση – Μέρος 8</vt:lpstr>
      <vt:lpstr>Οριζόντια Ανάλυση – Μέρος 9</vt:lpstr>
      <vt:lpstr>Οριζόντια Ανάλυση – Μέρος 10</vt:lpstr>
      <vt:lpstr>Οριζόντια Ανάλυση – Μέρος 11</vt:lpstr>
      <vt:lpstr>Ποσοστά Τάσης</vt:lpstr>
      <vt:lpstr>Ανάλυση Τάσεων – Μέρος 1</vt:lpstr>
      <vt:lpstr>Ανάλυση Τάσεων – Μέρος 2</vt:lpstr>
      <vt:lpstr>Ανάλυση Τάσεων – Μέρος 3</vt:lpstr>
      <vt:lpstr>Ανάλυση Τάσεων – Μέρος 4</vt:lpstr>
      <vt:lpstr>Ανάλυση Τάσεων – Μέρος 5</vt:lpstr>
      <vt:lpstr>Ανάλυση Τάσεων – Μέρος 6</vt:lpstr>
      <vt:lpstr>Δηλώσεις Κοινού Μεγέθους – Μέρος 1</vt:lpstr>
      <vt:lpstr>Δηλώσεις Κοινού Μεγέθους – Μέρος 2</vt:lpstr>
      <vt:lpstr>Δηλώσεις Κοινού Μεγέθους – Μέρος 3</vt:lpstr>
      <vt:lpstr>Δηλώσεις Κοινού Μεγέθους – Μέρος 4</vt:lpstr>
      <vt:lpstr>Δηλώσεις Κοινού Μεγέθους – Μέρος 5</vt:lpstr>
      <vt:lpstr>Δηλώσεις Κοινού Μεγέθους – Μέρος 6</vt:lpstr>
      <vt:lpstr>Δηλώσεις Κοινού Μεγέθους – Μέρος 7</vt:lpstr>
      <vt:lpstr>Γρήγορος Έλεγχος 1</vt:lpstr>
      <vt:lpstr>Γρήγορος Έλεγχος 1α</vt:lpstr>
      <vt:lpstr>Norton Corporation − Δεδομένα για τον Υπολογισμό Δεικτών</vt:lpstr>
      <vt:lpstr>Ισολογισμός Norton – Μέρος 1</vt:lpstr>
      <vt:lpstr>Ισολογισμός Norton – Μέρος 2</vt:lpstr>
      <vt:lpstr>PowerPoint Presentation</vt:lpstr>
      <vt:lpstr>2ο Μαθησιακό Αντικείμενο</vt:lpstr>
      <vt:lpstr>Ανάλυση Δεικτών – Ρευστότητα</vt:lpstr>
      <vt:lpstr>Κεφάλαιο Κίνησης – Μέρος 1</vt:lpstr>
      <vt:lpstr>Κεφάλαιο Κίνησης – Μέρος 2</vt:lpstr>
      <vt:lpstr>PowerPoint Presentation</vt:lpstr>
      <vt:lpstr>PowerPoint Presentation</vt:lpstr>
      <vt:lpstr>PowerPoint Presentation</vt:lpstr>
      <vt:lpstr>3ο Μαθησιακό Αντικείμενο</vt:lpstr>
      <vt:lpstr>Ανάλυση Δεικτών – Διαχείριση Περιουσιακών Στοιχείων</vt:lpstr>
      <vt:lpstr>Κυκλοφοριακή ταχύτητα απαιτήσεων</vt:lpstr>
      <vt:lpstr>PowerPoint Presentation</vt:lpstr>
      <vt:lpstr>Κυκλοφοριακή Ταχύτητα Αποθεμάτων – Μέρος 1</vt:lpstr>
      <vt:lpstr>Κυκλοφοριακή Ταχύτητα Αποθεμάτων – Μέρος 2</vt:lpstr>
      <vt:lpstr>PowerPoint Presentation</vt:lpstr>
      <vt:lpstr>PowerPoint Presentation</vt:lpstr>
      <vt:lpstr>PowerPoint Presentation</vt:lpstr>
      <vt:lpstr>PowerPoint Presentation</vt:lpstr>
      <vt:lpstr>PowerPoint Presentation</vt:lpstr>
      <vt:lpstr>4ο Μαθησιακό Αντικείμενο</vt:lpstr>
      <vt:lpstr>PowerPoint Presentation</vt:lpstr>
      <vt:lpstr>Δείκτης Κάλυψης Τόκων</vt:lpstr>
      <vt:lpstr>PowerPoint Presentation</vt:lpstr>
      <vt:lpstr>PowerPoint Presentation</vt:lpstr>
      <vt:lpstr>Πολλαπλασιαστής Μετοχικού Κεφαλαίου – Μέρος 1</vt:lpstr>
      <vt:lpstr>Πολλαπλασιαστής Μετοχικού Κεφαλαίου – Μέρος 2</vt:lpstr>
      <vt:lpstr>5ο Μαθησιακό Αντικείμενο</vt:lpstr>
      <vt:lpstr>Ανάλυση Δεικτών – Δείκτες Κερδοφορίας</vt:lpstr>
      <vt:lpstr>Ποσοστό Μικτού Κέρδους – Μέρος 1</vt:lpstr>
      <vt:lpstr>Ποσοστό Μικτού Κέρδους – Μέρος 2</vt:lpstr>
      <vt:lpstr>PowerPoint Presentation</vt:lpstr>
      <vt:lpstr>PowerPoint Presentation</vt:lpstr>
      <vt:lpstr>Απόδοση Συνολικού Ενεργητικού</vt:lpstr>
      <vt:lpstr>Απόδοση Ιδίων Κεφαλαίων</vt:lpstr>
      <vt:lpstr>Φόρμουλα Du Pont</vt:lpstr>
      <vt:lpstr>Χρηματοοικονομική Μόχλευση</vt:lpstr>
      <vt:lpstr>Γρήγορος Έλεγχος 2</vt:lpstr>
      <vt:lpstr>Γρήγορος Έλεγχος 2α</vt:lpstr>
      <vt:lpstr>6ο Μαθησιακό Αντικείμενο</vt:lpstr>
      <vt:lpstr>Ανάλυση Δεικτών – Απόδοση Αγοράς</vt:lpstr>
      <vt:lpstr>Κέρδη ανά Μετοχή – Μέρος 1</vt:lpstr>
      <vt:lpstr>Κέρδη ανά Μετοχή – Μέρος 2</vt:lpstr>
      <vt:lpstr>Δείκτης Τιμής προς Κέρδη ανά Μετοχή</vt:lpstr>
      <vt:lpstr>Δείκτης Απόδοσης Μερίσματος – Μέρος 1</vt:lpstr>
      <vt:lpstr>Δείκτης Απόδοσης Μερίσματος – Μέρος 2</vt:lpstr>
      <vt:lpstr>Λογιστική Αξία Ανά Μετοχή – Μέρος 1</vt:lpstr>
      <vt:lpstr>Λογιστική Αξία Ανά Μετοχή – Μέρος 2</vt:lpstr>
      <vt:lpstr>Published Sources That Provide Comparative Ratio Data</vt:lpstr>
      <vt:lpstr>End of Chapter 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2020-01-07T02:50:36Z</dcterms:created>
  <dcterms:modified xsi:type="dcterms:W3CDTF">2025-11-15T08:17:26Z</dcterms:modified>
</cp:coreProperties>
</file>