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4.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5.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 id="2147483688" r:id="rId2"/>
    <p:sldMasterId id="2147483702" r:id="rId3"/>
    <p:sldMasterId id="2147483728" r:id="rId4"/>
    <p:sldMasterId id="2147483742" r:id="rId5"/>
    <p:sldMasterId id="2147483783" r:id="rId6"/>
  </p:sldMasterIdLst>
  <p:notesMasterIdLst>
    <p:notesMasterId r:id="rId213"/>
  </p:notesMasterIdLst>
  <p:handoutMasterIdLst>
    <p:handoutMasterId r:id="rId214"/>
  </p:handoutMasterIdLst>
  <p:sldIdLst>
    <p:sldId id="688" r:id="rId7"/>
    <p:sldId id="258" r:id="rId8"/>
    <p:sldId id="259" r:id="rId9"/>
    <p:sldId id="677" r:id="rId10"/>
    <p:sldId id="637" r:id="rId11"/>
    <p:sldId id="638" r:id="rId12"/>
    <p:sldId id="667" r:id="rId13"/>
    <p:sldId id="334" r:id="rId14"/>
    <p:sldId id="668" r:id="rId15"/>
    <p:sldId id="336" r:id="rId16"/>
    <p:sldId id="517" r:id="rId17"/>
    <p:sldId id="338" r:id="rId18"/>
    <p:sldId id="339" r:id="rId19"/>
    <p:sldId id="340" r:id="rId20"/>
    <p:sldId id="341" r:id="rId21"/>
    <p:sldId id="343" r:id="rId22"/>
    <p:sldId id="543" r:id="rId23"/>
    <p:sldId id="344" r:id="rId24"/>
    <p:sldId id="345" r:id="rId25"/>
    <p:sldId id="346" r:id="rId26"/>
    <p:sldId id="347" r:id="rId27"/>
    <p:sldId id="544" r:id="rId28"/>
    <p:sldId id="350" r:id="rId29"/>
    <p:sldId id="547" r:id="rId30"/>
    <p:sldId id="548" r:id="rId31"/>
    <p:sldId id="549" r:id="rId32"/>
    <p:sldId id="555" r:id="rId33"/>
    <p:sldId id="554" r:id="rId34"/>
    <p:sldId id="551" r:id="rId35"/>
    <p:sldId id="550" r:id="rId36"/>
    <p:sldId id="557" r:id="rId37"/>
    <p:sldId id="558" r:id="rId38"/>
    <p:sldId id="518" r:id="rId39"/>
    <p:sldId id="519" r:id="rId40"/>
    <p:sldId id="520" r:id="rId41"/>
    <p:sldId id="521" r:id="rId42"/>
    <p:sldId id="522" r:id="rId43"/>
    <p:sldId id="523" r:id="rId44"/>
    <p:sldId id="525" r:id="rId45"/>
    <p:sldId id="524" r:id="rId46"/>
    <p:sldId id="526" r:id="rId47"/>
    <p:sldId id="527" r:id="rId48"/>
    <p:sldId id="528" r:id="rId49"/>
    <p:sldId id="379" r:id="rId50"/>
    <p:sldId id="380" r:id="rId51"/>
    <p:sldId id="381" r:id="rId52"/>
    <p:sldId id="382" r:id="rId53"/>
    <p:sldId id="383" r:id="rId54"/>
    <p:sldId id="384" r:id="rId55"/>
    <p:sldId id="385" r:id="rId56"/>
    <p:sldId id="386" r:id="rId57"/>
    <p:sldId id="387" r:id="rId58"/>
    <p:sldId id="388" r:id="rId59"/>
    <p:sldId id="389" r:id="rId60"/>
    <p:sldId id="391" r:id="rId61"/>
    <p:sldId id="395" r:id="rId62"/>
    <p:sldId id="552" r:id="rId63"/>
    <p:sldId id="553" r:id="rId64"/>
    <p:sldId id="398" r:id="rId65"/>
    <p:sldId id="400" r:id="rId66"/>
    <p:sldId id="401" r:id="rId67"/>
    <p:sldId id="402" r:id="rId68"/>
    <p:sldId id="403" r:id="rId69"/>
    <p:sldId id="404" r:id="rId70"/>
    <p:sldId id="405" r:id="rId71"/>
    <p:sldId id="406" r:id="rId72"/>
    <p:sldId id="407" r:id="rId73"/>
    <p:sldId id="408" r:id="rId74"/>
    <p:sldId id="415" r:id="rId75"/>
    <p:sldId id="561" r:id="rId76"/>
    <p:sldId id="416" r:id="rId77"/>
    <p:sldId id="598" r:id="rId78"/>
    <p:sldId id="586" r:id="rId79"/>
    <p:sldId id="587" r:id="rId80"/>
    <p:sldId id="708" r:id="rId81"/>
    <p:sldId id="588" r:id="rId82"/>
    <p:sldId id="589" r:id="rId83"/>
    <p:sldId id="590" r:id="rId84"/>
    <p:sldId id="591" r:id="rId85"/>
    <p:sldId id="592" r:id="rId86"/>
    <p:sldId id="593" r:id="rId87"/>
    <p:sldId id="594" r:id="rId88"/>
    <p:sldId id="595" r:id="rId89"/>
    <p:sldId id="596" r:id="rId90"/>
    <p:sldId id="599" r:id="rId91"/>
    <p:sldId id="600" r:id="rId92"/>
    <p:sldId id="601" r:id="rId93"/>
    <p:sldId id="602" r:id="rId94"/>
    <p:sldId id="603" r:id="rId95"/>
    <p:sldId id="606" r:id="rId96"/>
    <p:sldId id="607" r:id="rId97"/>
    <p:sldId id="608" r:id="rId98"/>
    <p:sldId id="609" r:id="rId99"/>
    <p:sldId id="610" r:id="rId100"/>
    <p:sldId id="611" r:id="rId101"/>
    <p:sldId id="612" r:id="rId102"/>
    <p:sldId id="613" r:id="rId103"/>
    <p:sldId id="615" r:id="rId104"/>
    <p:sldId id="614" r:id="rId105"/>
    <p:sldId id="617" r:id="rId106"/>
    <p:sldId id="616" r:id="rId107"/>
    <p:sldId id="618" r:id="rId108"/>
    <p:sldId id="619" r:id="rId109"/>
    <p:sldId id="621" r:id="rId110"/>
    <p:sldId id="620" r:id="rId111"/>
    <p:sldId id="622" r:id="rId112"/>
    <p:sldId id="623" r:id="rId113"/>
    <p:sldId id="624" r:id="rId114"/>
    <p:sldId id="625" r:id="rId115"/>
    <p:sldId id="626" r:id="rId116"/>
    <p:sldId id="627" r:id="rId117"/>
    <p:sldId id="628" r:id="rId118"/>
    <p:sldId id="629" r:id="rId119"/>
    <p:sldId id="630" r:id="rId120"/>
    <p:sldId id="631" r:id="rId121"/>
    <p:sldId id="559" r:id="rId122"/>
    <p:sldId id="433" r:id="rId123"/>
    <p:sldId id="434" r:id="rId124"/>
    <p:sldId id="435" r:id="rId125"/>
    <p:sldId id="436" r:id="rId126"/>
    <p:sldId id="578" r:id="rId127"/>
    <p:sldId id="437" r:id="rId128"/>
    <p:sldId id="438" r:id="rId129"/>
    <p:sldId id="678" r:id="rId130"/>
    <p:sldId id="679" r:id="rId131"/>
    <p:sldId id="680" r:id="rId132"/>
    <p:sldId id="681" r:id="rId133"/>
    <p:sldId id="682" r:id="rId134"/>
    <p:sldId id="703" r:id="rId135"/>
    <p:sldId id="685" r:id="rId136"/>
    <p:sldId id="445" r:id="rId137"/>
    <p:sldId id="448" r:id="rId138"/>
    <p:sldId id="447" r:id="rId139"/>
    <p:sldId id="450" r:id="rId140"/>
    <p:sldId id="451" r:id="rId141"/>
    <p:sldId id="669" r:id="rId142"/>
    <p:sldId id="670" r:id="rId143"/>
    <p:sldId id="674" r:id="rId144"/>
    <p:sldId id="676" r:id="rId145"/>
    <p:sldId id="705" r:id="rId146"/>
    <p:sldId id="707" r:id="rId147"/>
    <p:sldId id="585" r:id="rId148"/>
    <p:sldId id="686" r:id="rId149"/>
    <p:sldId id="457" r:id="rId150"/>
    <p:sldId id="458" r:id="rId151"/>
    <p:sldId id="459" r:id="rId152"/>
    <p:sldId id="460" r:id="rId153"/>
    <p:sldId id="461" r:id="rId154"/>
    <p:sldId id="462" r:id="rId155"/>
    <p:sldId id="463" r:id="rId156"/>
    <p:sldId id="464" r:id="rId157"/>
    <p:sldId id="465" r:id="rId158"/>
    <p:sldId id="466" r:id="rId159"/>
    <p:sldId id="672" r:id="rId160"/>
    <p:sldId id="470" r:id="rId161"/>
    <p:sldId id="471" r:id="rId162"/>
    <p:sldId id="673" r:id="rId163"/>
    <p:sldId id="472" r:id="rId164"/>
    <p:sldId id="474" r:id="rId165"/>
    <p:sldId id="475" r:id="rId166"/>
    <p:sldId id="556" r:id="rId167"/>
    <p:sldId id="539" r:id="rId168"/>
    <p:sldId id="478" r:id="rId169"/>
    <p:sldId id="546" r:id="rId170"/>
    <p:sldId id="574" r:id="rId171"/>
    <p:sldId id="577" r:id="rId172"/>
    <p:sldId id="479" r:id="rId173"/>
    <p:sldId id="480" r:id="rId174"/>
    <p:sldId id="481" r:id="rId175"/>
    <p:sldId id="482" r:id="rId176"/>
    <p:sldId id="483" r:id="rId177"/>
    <p:sldId id="484" r:id="rId178"/>
    <p:sldId id="485" r:id="rId179"/>
    <p:sldId id="487" r:id="rId180"/>
    <p:sldId id="584" r:id="rId181"/>
    <p:sldId id="488" r:id="rId182"/>
    <p:sldId id="491" r:id="rId183"/>
    <p:sldId id="492" r:id="rId184"/>
    <p:sldId id="529" r:id="rId185"/>
    <p:sldId id="530" r:id="rId186"/>
    <p:sldId id="532" r:id="rId187"/>
    <p:sldId id="533" r:id="rId188"/>
    <p:sldId id="576" r:id="rId189"/>
    <p:sldId id="710" r:id="rId190"/>
    <p:sldId id="711" r:id="rId191"/>
    <p:sldId id="731" r:id="rId192"/>
    <p:sldId id="730" r:id="rId193"/>
    <p:sldId id="729" r:id="rId194"/>
    <p:sldId id="728" r:id="rId195"/>
    <p:sldId id="727" r:id="rId196"/>
    <p:sldId id="726" r:id="rId197"/>
    <p:sldId id="725" r:id="rId198"/>
    <p:sldId id="724" r:id="rId199"/>
    <p:sldId id="723" r:id="rId200"/>
    <p:sldId id="722" r:id="rId201"/>
    <p:sldId id="721" r:id="rId202"/>
    <p:sldId id="720" r:id="rId203"/>
    <p:sldId id="719" r:id="rId204"/>
    <p:sldId id="718" r:id="rId205"/>
    <p:sldId id="717" r:id="rId206"/>
    <p:sldId id="716" r:id="rId207"/>
    <p:sldId id="715" r:id="rId208"/>
    <p:sldId id="714" r:id="rId209"/>
    <p:sldId id="713" r:id="rId210"/>
    <p:sldId id="540" r:id="rId211"/>
    <p:sldId id="541" r:id="rId212"/>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368"/>
    <a:srgbClr val="707074"/>
    <a:srgbClr val="717174"/>
    <a:srgbClr val="012D52"/>
    <a:srgbClr val="161645"/>
    <a:srgbClr val="F1F1F1"/>
    <a:srgbClr val="FFFFFF"/>
    <a:srgbClr val="828285"/>
    <a:srgbClr val="707073"/>
    <a:srgbClr val="149A7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Μεσαίο στυλ 2 - Έμφαση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941" autoAdjust="0"/>
    <p:restoredTop sz="94660"/>
  </p:normalViewPr>
  <p:slideViewPr>
    <p:cSldViewPr>
      <p:cViewPr varScale="1">
        <p:scale>
          <a:sx n="150" d="100"/>
          <a:sy n="150" d="100"/>
        </p:scale>
        <p:origin x="1242" y="132"/>
      </p:cViewPr>
      <p:guideLst>
        <p:guide orient="horz" pos="2160"/>
        <p:guide pos="3840"/>
      </p:guideLst>
    </p:cSldViewPr>
  </p:slid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1.xml"/><Relationship Id="rId21" Type="http://schemas.openxmlformats.org/officeDocument/2006/relationships/slide" Target="slides/slide15.xml"/><Relationship Id="rId42" Type="http://schemas.openxmlformats.org/officeDocument/2006/relationships/slide" Target="slides/slide36.xml"/><Relationship Id="rId63" Type="http://schemas.openxmlformats.org/officeDocument/2006/relationships/slide" Target="slides/slide57.xml"/><Relationship Id="rId84" Type="http://schemas.openxmlformats.org/officeDocument/2006/relationships/slide" Target="slides/slide78.xml"/><Relationship Id="rId138" Type="http://schemas.openxmlformats.org/officeDocument/2006/relationships/slide" Target="slides/slide132.xml"/><Relationship Id="rId159" Type="http://schemas.openxmlformats.org/officeDocument/2006/relationships/slide" Target="slides/slide153.xml"/><Relationship Id="rId170" Type="http://schemas.openxmlformats.org/officeDocument/2006/relationships/slide" Target="slides/slide164.xml"/><Relationship Id="rId191" Type="http://schemas.openxmlformats.org/officeDocument/2006/relationships/slide" Target="slides/slide185.xml"/><Relationship Id="rId205" Type="http://schemas.openxmlformats.org/officeDocument/2006/relationships/slide" Target="slides/slide199.xml"/><Relationship Id="rId107" Type="http://schemas.openxmlformats.org/officeDocument/2006/relationships/slide" Target="slides/slide101.xml"/><Relationship Id="rId11" Type="http://schemas.openxmlformats.org/officeDocument/2006/relationships/slide" Target="slides/slide5.xml"/><Relationship Id="rId32" Type="http://schemas.openxmlformats.org/officeDocument/2006/relationships/slide" Target="slides/slide26.xml"/><Relationship Id="rId53" Type="http://schemas.openxmlformats.org/officeDocument/2006/relationships/slide" Target="slides/slide47.xml"/><Relationship Id="rId74" Type="http://schemas.openxmlformats.org/officeDocument/2006/relationships/slide" Target="slides/slide68.xml"/><Relationship Id="rId128" Type="http://schemas.openxmlformats.org/officeDocument/2006/relationships/slide" Target="slides/slide122.xml"/><Relationship Id="rId149" Type="http://schemas.openxmlformats.org/officeDocument/2006/relationships/slide" Target="slides/slide143.xml"/><Relationship Id="rId5" Type="http://schemas.openxmlformats.org/officeDocument/2006/relationships/slideMaster" Target="slideMasters/slideMaster5.xml"/><Relationship Id="rId95" Type="http://schemas.openxmlformats.org/officeDocument/2006/relationships/slide" Target="slides/slide89.xml"/><Relationship Id="rId160" Type="http://schemas.openxmlformats.org/officeDocument/2006/relationships/slide" Target="slides/slide154.xml"/><Relationship Id="rId181" Type="http://schemas.openxmlformats.org/officeDocument/2006/relationships/slide" Target="slides/slide175.xml"/><Relationship Id="rId216" Type="http://schemas.openxmlformats.org/officeDocument/2006/relationships/viewProps" Target="viewProps.xml"/><Relationship Id="rId22" Type="http://schemas.openxmlformats.org/officeDocument/2006/relationships/slide" Target="slides/slide16.xml"/><Relationship Id="rId43" Type="http://schemas.openxmlformats.org/officeDocument/2006/relationships/slide" Target="slides/slide37.xml"/><Relationship Id="rId64" Type="http://schemas.openxmlformats.org/officeDocument/2006/relationships/slide" Target="slides/slide58.xml"/><Relationship Id="rId118" Type="http://schemas.openxmlformats.org/officeDocument/2006/relationships/slide" Target="slides/slide112.xml"/><Relationship Id="rId139" Type="http://schemas.openxmlformats.org/officeDocument/2006/relationships/slide" Target="slides/slide133.xml"/><Relationship Id="rId85" Type="http://schemas.openxmlformats.org/officeDocument/2006/relationships/slide" Target="slides/slide79.xml"/><Relationship Id="rId150" Type="http://schemas.openxmlformats.org/officeDocument/2006/relationships/slide" Target="slides/slide144.xml"/><Relationship Id="rId171" Type="http://schemas.openxmlformats.org/officeDocument/2006/relationships/slide" Target="slides/slide165.xml"/><Relationship Id="rId192" Type="http://schemas.openxmlformats.org/officeDocument/2006/relationships/slide" Target="slides/slide186.xml"/><Relationship Id="rId206" Type="http://schemas.openxmlformats.org/officeDocument/2006/relationships/slide" Target="slides/slide200.xml"/><Relationship Id="rId12" Type="http://schemas.openxmlformats.org/officeDocument/2006/relationships/slide" Target="slides/slide6.xml"/><Relationship Id="rId33" Type="http://schemas.openxmlformats.org/officeDocument/2006/relationships/slide" Target="slides/slide27.xml"/><Relationship Id="rId108" Type="http://schemas.openxmlformats.org/officeDocument/2006/relationships/slide" Target="slides/slide102.xml"/><Relationship Id="rId129" Type="http://schemas.openxmlformats.org/officeDocument/2006/relationships/slide" Target="slides/slide123.xml"/><Relationship Id="rId54" Type="http://schemas.openxmlformats.org/officeDocument/2006/relationships/slide" Target="slides/slide48.xml"/><Relationship Id="rId75" Type="http://schemas.openxmlformats.org/officeDocument/2006/relationships/slide" Target="slides/slide69.xml"/><Relationship Id="rId96" Type="http://schemas.openxmlformats.org/officeDocument/2006/relationships/slide" Target="slides/slide90.xml"/><Relationship Id="rId140" Type="http://schemas.openxmlformats.org/officeDocument/2006/relationships/slide" Target="slides/slide134.xml"/><Relationship Id="rId161" Type="http://schemas.openxmlformats.org/officeDocument/2006/relationships/slide" Target="slides/slide155.xml"/><Relationship Id="rId182" Type="http://schemas.openxmlformats.org/officeDocument/2006/relationships/slide" Target="slides/slide176.xml"/><Relationship Id="rId217" Type="http://schemas.openxmlformats.org/officeDocument/2006/relationships/theme" Target="theme/theme1.xml"/><Relationship Id="rId6" Type="http://schemas.openxmlformats.org/officeDocument/2006/relationships/slideMaster" Target="slideMasters/slideMaster6.xml"/><Relationship Id="rId23" Type="http://schemas.openxmlformats.org/officeDocument/2006/relationships/slide" Target="slides/slide17.xml"/><Relationship Id="rId119" Type="http://schemas.openxmlformats.org/officeDocument/2006/relationships/slide" Target="slides/slide113.xml"/><Relationship Id="rId44" Type="http://schemas.openxmlformats.org/officeDocument/2006/relationships/slide" Target="slides/slide38.xml"/><Relationship Id="rId65" Type="http://schemas.openxmlformats.org/officeDocument/2006/relationships/slide" Target="slides/slide59.xml"/><Relationship Id="rId86" Type="http://schemas.openxmlformats.org/officeDocument/2006/relationships/slide" Target="slides/slide80.xml"/><Relationship Id="rId130" Type="http://schemas.openxmlformats.org/officeDocument/2006/relationships/slide" Target="slides/slide124.xml"/><Relationship Id="rId151" Type="http://schemas.openxmlformats.org/officeDocument/2006/relationships/slide" Target="slides/slide145.xml"/><Relationship Id="rId172" Type="http://schemas.openxmlformats.org/officeDocument/2006/relationships/slide" Target="slides/slide166.xml"/><Relationship Id="rId193" Type="http://schemas.openxmlformats.org/officeDocument/2006/relationships/slide" Target="slides/slide187.xml"/><Relationship Id="rId207" Type="http://schemas.openxmlformats.org/officeDocument/2006/relationships/slide" Target="slides/slide201.xml"/><Relationship Id="rId13" Type="http://schemas.openxmlformats.org/officeDocument/2006/relationships/slide" Target="slides/slide7.xml"/><Relationship Id="rId109" Type="http://schemas.openxmlformats.org/officeDocument/2006/relationships/slide" Target="slides/slide103.xml"/><Relationship Id="rId34" Type="http://schemas.openxmlformats.org/officeDocument/2006/relationships/slide" Target="slides/slide28.xml"/><Relationship Id="rId55" Type="http://schemas.openxmlformats.org/officeDocument/2006/relationships/slide" Target="slides/slide49.xml"/><Relationship Id="rId76" Type="http://schemas.openxmlformats.org/officeDocument/2006/relationships/slide" Target="slides/slide70.xml"/><Relationship Id="rId97" Type="http://schemas.openxmlformats.org/officeDocument/2006/relationships/slide" Target="slides/slide91.xml"/><Relationship Id="rId120" Type="http://schemas.openxmlformats.org/officeDocument/2006/relationships/slide" Target="slides/slide114.xml"/><Relationship Id="rId141" Type="http://schemas.openxmlformats.org/officeDocument/2006/relationships/slide" Target="slides/slide135.xml"/><Relationship Id="rId7" Type="http://schemas.openxmlformats.org/officeDocument/2006/relationships/slide" Target="slides/slide1.xml"/><Relationship Id="rId162" Type="http://schemas.openxmlformats.org/officeDocument/2006/relationships/slide" Target="slides/slide156.xml"/><Relationship Id="rId183" Type="http://schemas.openxmlformats.org/officeDocument/2006/relationships/slide" Target="slides/slide177.xml"/><Relationship Id="rId218" Type="http://schemas.openxmlformats.org/officeDocument/2006/relationships/tableStyles" Target="tableStyles.xml"/><Relationship Id="rId24" Type="http://schemas.openxmlformats.org/officeDocument/2006/relationships/slide" Target="slides/slide18.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slide" Target="slides/slide81.xml"/><Relationship Id="rId110" Type="http://schemas.openxmlformats.org/officeDocument/2006/relationships/slide" Target="slides/slide104.xml"/><Relationship Id="rId131" Type="http://schemas.openxmlformats.org/officeDocument/2006/relationships/slide" Target="slides/slide125.xml"/><Relationship Id="rId152" Type="http://schemas.openxmlformats.org/officeDocument/2006/relationships/slide" Target="slides/slide146.xml"/><Relationship Id="rId173" Type="http://schemas.openxmlformats.org/officeDocument/2006/relationships/slide" Target="slides/slide167.xml"/><Relationship Id="rId194" Type="http://schemas.openxmlformats.org/officeDocument/2006/relationships/slide" Target="slides/slide188.xml"/><Relationship Id="rId208" Type="http://schemas.openxmlformats.org/officeDocument/2006/relationships/slide" Target="slides/slide202.xml"/><Relationship Id="rId14" Type="http://schemas.openxmlformats.org/officeDocument/2006/relationships/slide" Target="slides/slide8.xml"/><Relationship Id="rId30" Type="http://schemas.openxmlformats.org/officeDocument/2006/relationships/slide" Target="slides/slide24.xml"/><Relationship Id="rId35" Type="http://schemas.openxmlformats.org/officeDocument/2006/relationships/slide" Target="slides/slide29.xml"/><Relationship Id="rId56" Type="http://schemas.openxmlformats.org/officeDocument/2006/relationships/slide" Target="slides/slide50.xml"/><Relationship Id="rId77" Type="http://schemas.openxmlformats.org/officeDocument/2006/relationships/slide" Target="slides/slide71.xml"/><Relationship Id="rId100" Type="http://schemas.openxmlformats.org/officeDocument/2006/relationships/slide" Target="slides/slide94.xml"/><Relationship Id="rId105" Type="http://schemas.openxmlformats.org/officeDocument/2006/relationships/slide" Target="slides/slide99.xml"/><Relationship Id="rId126" Type="http://schemas.openxmlformats.org/officeDocument/2006/relationships/slide" Target="slides/slide120.xml"/><Relationship Id="rId147" Type="http://schemas.openxmlformats.org/officeDocument/2006/relationships/slide" Target="slides/slide141.xml"/><Relationship Id="rId168" Type="http://schemas.openxmlformats.org/officeDocument/2006/relationships/slide" Target="slides/slide162.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93" Type="http://schemas.openxmlformats.org/officeDocument/2006/relationships/slide" Target="slides/slide87.xml"/><Relationship Id="rId98" Type="http://schemas.openxmlformats.org/officeDocument/2006/relationships/slide" Target="slides/slide92.xml"/><Relationship Id="rId121" Type="http://schemas.openxmlformats.org/officeDocument/2006/relationships/slide" Target="slides/slide115.xml"/><Relationship Id="rId142" Type="http://schemas.openxmlformats.org/officeDocument/2006/relationships/slide" Target="slides/slide136.xml"/><Relationship Id="rId163" Type="http://schemas.openxmlformats.org/officeDocument/2006/relationships/slide" Target="slides/slide157.xml"/><Relationship Id="rId184" Type="http://schemas.openxmlformats.org/officeDocument/2006/relationships/slide" Target="slides/slide178.xml"/><Relationship Id="rId189" Type="http://schemas.openxmlformats.org/officeDocument/2006/relationships/slide" Target="slides/slide183.xml"/><Relationship Id="rId3" Type="http://schemas.openxmlformats.org/officeDocument/2006/relationships/slideMaster" Target="slideMasters/slideMaster3.xml"/><Relationship Id="rId214" Type="http://schemas.openxmlformats.org/officeDocument/2006/relationships/handoutMaster" Target="handoutMasters/handoutMaster1.xml"/><Relationship Id="rId25" Type="http://schemas.openxmlformats.org/officeDocument/2006/relationships/slide" Target="slides/slide19.xml"/><Relationship Id="rId46" Type="http://schemas.openxmlformats.org/officeDocument/2006/relationships/slide" Target="slides/slide40.xml"/><Relationship Id="rId67" Type="http://schemas.openxmlformats.org/officeDocument/2006/relationships/slide" Target="slides/slide61.xml"/><Relationship Id="rId116" Type="http://schemas.openxmlformats.org/officeDocument/2006/relationships/slide" Target="slides/slide110.xml"/><Relationship Id="rId137" Type="http://schemas.openxmlformats.org/officeDocument/2006/relationships/slide" Target="slides/slide131.xml"/><Relationship Id="rId158" Type="http://schemas.openxmlformats.org/officeDocument/2006/relationships/slide" Target="slides/slide152.xml"/><Relationship Id="rId20" Type="http://schemas.openxmlformats.org/officeDocument/2006/relationships/slide" Target="slides/slide14.xml"/><Relationship Id="rId41" Type="http://schemas.openxmlformats.org/officeDocument/2006/relationships/slide" Target="slides/slide35.xml"/><Relationship Id="rId62" Type="http://schemas.openxmlformats.org/officeDocument/2006/relationships/slide" Target="slides/slide56.xml"/><Relationship Id="rId83" Type="http://schemas.openxmlformats.org/officeDocument/2006/relationships/slide" Target="slides/slide77.xml"/><Relationship Id="rId88" Type="http://schemas.openxmlformats.org/officeDocument/2006/relationships/slide" Target="slides/slide82.xml"/><Relationship Id="rId111" Type="http://schemas.openxmlformats.org/officeDocument/2006/relationships/slide" Target="slides/slide105.xml"/><Relationship Id="rId132" Type="http://schemas.openxmlformats.org/officeDocument/2006/relationships/slide" Target="slides/slide126.xml"/><Relationship Id="rId153" Type="http://schemas.openxmlformats.org/officeDocument/2006/relationships/slide" Target="slides/slide147.xml"/><Relationship Id="rId174" Type="http://schemas.openxmlformats.org/officeDocument/2006/relationships/slide" Target="slides/slide168.xml"/><Relationship Id="rId179" Type="http://schemas.openxmlformats.org/officeDocument/2006/relationships/slide" Target="slides/slide173.xml"/><Relationship Id="rId195" Type="http://schemas.openxmlformats.org/officeDocument/2006/relationships/slide" Target="slides/slide189.xml"/><Relationship Id="rId209" Type="http://schemas.openxmlformats.org/officeDocument/2006/relationships/slide" Target="slides/slide203.xml"/><Relationship Id="rId190" Type="http://schemas.openxmlformats.org/officeDocument/2006/relationships/slide" Target="slides/slide184.xml"/><Relationship Id="rId204" Type="http://schemas.openxmlformats.org/officeDocument/2006/relationships/slide" Target="slides/slide198.xml"/><Relationship Id="rId15" Type="http://schemas.openxmlformats.org/officeDocument/2006/relationships/slide" Target="slides/slide9.xml"/><Relationship Id="rId36" Type="http://schemas.openxmlformats.org/officeDocument/2006/relationships/slide" Target="slides/slide30.xml"/><Relationship Id="rId57" Type="http://schemas.openxmlformats.org/officeDocument/2006/relationships/slide" Target="slides/slide51.xml"/><Relationship Id="rId106" Type="http://schemas.openxmlformats.org/officeDocument/2006/relationships/slide" Target="slides/slide100.xml"/><Relationship Id="rId127" Type="http://schemas.openxmlformats.org/officeDocument/2006/relationships/slide" Target="slides/slide121.xml"/><Relationship Id="rId10" Type="http://schemas.openxmlformats.org/officeDocument/2006/relationships/slide" Target="slides/slide4.xml"/><Relationship Id="rId31" Type="http://schemas.openxmlformats.org/officeDocument/2006/relationships/slide" Target="slides/slide25.xml"/><Relationship Id="rId52" Type="http://schemas.openxmlformats.org/officeDocument/2006/relationships/slide" Target="slides/slide46.xml"/><Relationship Id="rId73" Type="http://schemas.openxmlformats.org/officeDocument/2006/relationships/slide" Target="slides/slide67.xml"/><Relationship Id="rId78" Type="http://schemas.openxmlformats.org/officeDocument/2006/relationships/slide" Target="slides/slide72.xml"/><Relationship Id="rId94" Type="http://schemas.openxmlformats.org/officeDocument/2006/relationships/slide" Target="slides/slide88.xml"/><Relationship Id="rId99" Type="http://schemas.openxmlformats.org/officeDocument/2006/relationships/slide" Target="slides/slide93.xml"/><Relationship Id="rId101" Type="http://schemas.openxmlformats.org/officeDocument/2006/relationships/slide" Target="slides/slide95.xml"/><Relationship Id="rId122" Type="http://schemas.openxmlformats.org/officeDocument/2006/relationships/slide" Target="slides/slide116.xml"/><Relationship Id="rId143" Type="http://schemas.openxmlformats.org/officeDocument/2006/relationships/slide" Target="slides/slide137.xml"/><Relationship Id="rId148" Type="http://schemas.openxmlformats.org/officeDocument/2006/relationships/slide" Target="slides/slide142.xml"/><Relationship Id="rId164" Type="http://schemas.openxmlformats.org/officeDocument/2006/relationships/slide" Target="slides/slide158.xml"/><Relationship Id="rId169" Type="http://schemas.openxmlformats.org/officeDocument/2006/relationships/slide" Target="slides/slide163.xml"/><Relationship Id="rId185" Type="http://schemas.openxmlformats.org/officeDocument/2006/relationships/slide" Target="slides/slide179.xml"/><Relationship Id="rId4" Type="http://schemas.openxmlformats.org/officeDocument/2006/relationships/slideMaster" Target="slideMasters/slideMaster4.xml"/><Relationship Id="rId9" Type="http://schemas.openxmlformats.org/officeDocument/2006/relationships/slide" Target="slides/slide3.xml"/><Relationship Id="rId180" Type="http://schemas.openxmlformats.org/officeDocument/2006/relationships/slide" Target="slides/slide174.xml"/><Relationship Id="rId210" Type="http://schemas.openxmlformats.org/officeDocument/2006/relationships/slide" Target="slides/slide204.xml"/><Relationship Id="rId215" Type="http://schemas.openxmlformats.org/officeDocument/2006/relationships/presProps" Target="presProps.xml"/><Relationship Id="rId26" Type="http://schemas.openxmlformats.org/officeDocument/2006/relationships/slide" Target="slides/slide20.xml"/><Relationship Id="rId47" Type="http://schemas.openxmlformats.org/officeDocument/2006/relationships/slide" Target="slides/slide41.xml"/><Relationship Id="rId68" Type="http://schemas.openxmlformats.org/officeDocument/2006/relationships/slide" Target="slides/slide62.xml"/><Relationship Id="rId89" Type="http://schemas.openxmlformats.org/officeDocument/2006/relationships/slide" Target="slides/slide83.xml"/><Relationship Id="rId112" Type="http://schemas.openxmlformats.org/officeDocument/2006/relationships/slide" Target="slides/slide106.xml"/><Relationship Id="rId133" Type="http://schemas.openxmlformats.org/officeDocument/2006/relationships/slide" Target="slides/slide127.xml"/><Relationship Id="rId154" Type="http://schemas.openxmlformats.org/officeDocument/2006/relationships/slide" Target="slides/slide148.xml"/><Relationship Id="rId175" Type="http://schemas.openxmlformats.org/officeDocument/2006/relationships/slide" Target="slides/slide169.xml"/><Relationship Id="rId196" Type="http://schemas.openxmlformats.org/officeDocument/2006/relationships/slide" Target="slides/slide190.xml"/><Relationship Id="rId200" Type="http://schemas.openxmlformats.org/officeDocument/2006/relationships/slide" Target="slides/slide194.xml"/><Relationship Id="rId16" Type="http://schemas.openxmlformats.org/officeDocument/2006/relationships/slide" Target="slides/slide10.xml"/><Relationship Id="rId37" Type="http://schemas.openxmlformats.org/officeDocument/2006/relationships/slide" Target="slides/slide31.xml"/><Relationship Id="rId58" Type="http://schemas.openxmlformats.org/officeDocument/2006/relationships/slide" Target="slides/slide52.xml"/><Relationship Id="rId79" Type="http://schemas.openxmlformats.org/officeDocument/2006/relationships/slide" Target="slides/slide73.xml"/><Relationship Id="rId102" Type="http://schemas.openxmlformats.org/officeDocument/2006/relationships/slide" Target="slides/slide96.xml"/><Relationship Id="rId123" Type="http://schemas.openxmlformats.org/officeDocument/2006/relationships/slide" Target="slides/slide117.xml"/><Relationship Id="rId144" Type="http://schemas.openxmlformats.org/officeDocument/2006/relationships/slide" Target="slides/slide138.xml"/><Relationship Id="rId90" Type="http://schemas.openxmlformats.org/officeDocument/2006/relationships/slide" Target="slides/slide84.xml"/><Relationship Id="rId165" Type="http://schemas.openxmlformats.org/officeDocument/2006/relationships/slide" Target="slides/slide159.xml"/><Relationship Id="rId186" Type="http://schemas.openxmlformats.org/officeDocument/2006/relationships/slide" Target="slides/slide180.xml"/><Relationship Id="rId211" Type="http://schemas.openxmlformats.org/officeDocument/2006/relationships/slide" Target="slides/slide205.xml"/><Relationship Id="rId27" Type="http://schemas.openxmlformats.org/officeDocument/2006/relationships/slide" Target="slides/slide21.xml"/><Relationship Id="rId48" Type="http://schemas.openxmlformats.org/officeDocument/2006/relationships/slide" Target="slides/slide42.xml"/><Relationship Id="rId69" Type="http://schemas.openxmlformats.org/officeDocument/2006/relationships/slide" Target="slides/slide63.xml"/><Relationship Id="rId113" Type="http://schemas.openxmlformats.org/officeDocument/2006/relationships/slide" Target="slides/slide107.xml"/><Relationship Id="rId134" Type="http://schemas.openxmlformats.org/officeDocument/2006/relationships/slide" Target="slides/slide128.xml"/><Relationship Id="rId80" Type="http://schemas.openxmlformats.org/officeDocument/2006/relationships/slide" Target="slides/slide74.xml"/><Relationship Id="rId155" Type="http://schemas.openxmlformats.org/officeDocument/2006/relationships/slide" Target="slides/slide149.xml"/><Relationship Id="rId176" Type="http://schemas.openxmlformats.org/officeDocument/2006/relationships/slide" Target="slides/slide170.xml"/><Relationship Id="rId197" Type="http://schemas.openxmlformats.org/officeDocument/2006/relationships/slide" Target="slides/slide191.xml"/><Relationship Id="rId201" Type="http://schemas.openxmlformats.org/officeDocument/2006/relationships/slide" Target="slides/slide195.xml"/><Relationship Id="rId17" Type="http://schemas.openxmlformats.org/officeDocument/2006/relationships/slide" Target="slides/slide11.xml"/><Relationship Id="rId38" Type="http://schemas.openxmlformats.org/officeDocument/2006/relationships/slide" Target="slides/slide32.xml"/><Relationship Id="rId59" Type="http://schemas.openxmlformats.org/officeDocument/2006/relationships/slide" Target="slides/slide53.xml"/><Relationship Id="rId103" Type="http://schemas.openxmlformats.org/officeDocument/2006/relationships/slide" Target="slides/slide97.xml"/><Relationship Id="rId124" Type="http://schemas.openxmlformats.org/officeDocument/2006/relationships/slide" Target="slides/slide118.xml"/><Relationship Id="rId70" Type="http://schemas.openxmlformats.org/officeDocument/2006/relationships/slide" Target="slides/slide64.xml"/><Relationship Id="rId91" Type="http://schemas.openxmlformats.org/officeDocument/2006/relationships/slide" Target="slides/slide85.xml"/><Relationship Id="rId145" Type="http://schemas.openxmlformats.org/officeDocument/2006/relationships/slide" Target="slides/slide139.xml"/><Relationship Id="rId166" Type="http://schemas.openxmlformats.org/officeDocument/2006/relationships/slide" Target="slides/slide160.xml"/><Relationship Id="rId187" Type="http://schemas.openxmlformats.org/officeDocument/2006/relationships/slide" Target="slides/slide181.xml"/><Relationship Id="rId1" Type="http://schemas.openxmlformats.org/officeDocument/2006/relationships/slideMaster" Target="slideMasters/slideMaster1.xml"/><Relationship Id="rId212" Type="http://schemas.openxmlformats.org/officeDocument/2006/relationships/slide" Target="slides/slide206.xml"/><Relationship Id="rId28" Type="http://schemas.openxmlformats.org/officeDocument/2006/relationships/slide" Target="slides/slide22.xml"/><Relationship Id="rId49" Type="http://schemas.openxmlformats.org/officeDocument/2006/relationships/slide" Target="slides/slide43.xml"/><Relationship Id="rId114" Type="http://schemas.openxmlformats.org/officeDocument/2006/relationships/slide" Target="slides/slide108.xml"/><Relationship Id="rId60" Type="http://schemas.openxmlformats.org/officeDocument/2006/relationships/slide" Target="slides/slide54.xml"/><Relationship Id="rId81" Type="http://schemas.openxmlformats.org/officeDocument/2006/relationships/slide" Target="slides/slide75.xml"/><Relationship Id="rId135" Type="http://schemas.openxmlformats.org/officeDocument/2006/relationships/slide" Target="slides/slide129.xml"/><Relationship Id="rId156" Type="http://schemas.openxmlformats.org/officeDocument/2006/relationships/slide" Target="slides/slide150.xml"/><Relationship Id="rId177" Type="http://schemas.openxmlformats.org/officeDocument/2006/relationships/slide" Target="slides/slide171.xml"/><Relationship Id="rId198" Type="http://schemas.openxmlformats.org/officeDocument/2006/relationships/slide" Target="slides/slide192.xml"/><Relationship Id="rId202" Type="http://schemas.openxmlformats.org/officeDocument/2006/relationships/slide" Target="slides/slide196.xml"/><Relationship Id="rId18" Type="http://schemas.openxmlformats.org/officeDocument/2006/relationships/slide" Target="slides/slide12.xml"/><Relationship Id="rId39" Type="http://schemas.openxmlformats.org/officeDocument/2006/relationships/slide" Target="slides/slide33.xml"/><Relationship Id="rId50" Type="http://schemas.openxmlformats.org/officeDocument/2006/relationships/slide" Target="slides/slide44.xml"/><Relationship Id="rId104" Type="http://schemas.openxmlformats.org/officeDocument/2006/relationships/slide" Target="slides/slide98.xml"/><Relationship Id="rId125" Type="http://schemas.openxmlformats.org/officeDocument/2006/relationships/slide" Target="slides/slide119.xml"/><Relationship Id="rId146" Type="http://schemas.openxmlformats.org/officeDocument/2006/relationships/slide" Target="slides/slide140.xml"/><Relationship Id="rId167" Type="http://schemas.openxmlformats.org/officeDocument/2006/relationships/slide" Target="slides/slide161.xml"/><Relationship Id="rId188" Type="http://schemas.openxmlformats.org/officeDocument/2006/relationships/slide" Target="slides/slide182.xml"/><Relationship Id="rId71" Type="http://schemas.openxmlformats.org/officeDocument/2006/relationships/slide" Target="slides/slide65.xml"/><Relationship Id="rId92" Type="http://schemas.openxmlformats.org/officeDocument/2006/relationships/slide" Target="slides/slide86.xml"/><Relationship Id="rId213" Type="http://schemas.openxmlformats.org/officeDocument/2006/relationships/notesMaster" Target="notesMasters/notesMaster1.xml"/><Relationship Id="rId2" Type="http://schemas.openxmlformats.org/officeDocument/2006/relationships/slideMaster" Target="slideMasters/slideMaster2.xml"/><Relationship Id="rId29" Type="http://schemas.openxmlformats.org/officeDocument/2006/relationships/slide" Target="slides/slide23.xml"/><Relationship Id="rId40" Type="http://schemas.openxmlformats.org/officeDocument/2006/relationships/slide" Target="slides/slide34.xml"/><Relationship Id="rId115" Type="http://schemas.openxmlformats.org/officeDocument/2006/relationships/slide" Target="slides/slide109.xml"/><Relationship Id="rId136" Type="http://schemas.openxmlformats.org/officeDocument/2006/relationships/slide" Target="slides/slide130.xml"/><Relationship Id="rId157" Type="http://schemas.openxmlformats.org/officeDocument/2006/relationships/slide" Target="slides/slide151.xml"/><Relationship Id="rId178" Type="http://schemas.openxmlformats.org/officeDocument/2006/relationships/slide" Target="slides/slide172.xml"/><Relationship Id="rId61" Type="http://schemas.openxmlformats.org/officeDocument/2006/relationships/slide" Target="slides/slide55.xml"/><Relationship Id="rId82" Type="http://schemas.openxmlformats.org/officeDocument/2006/relationships/slide" Target="slides/slide76.xml"/><Relationship Id="rId199" Type="http://schemas.openxmlformats.org/officeDocument/2006/relationships/slide" Target="slides/slide193.xml"/><Relationship Id="rId203" Type="http://schemas.openxmlformats.org/officeDocument/2006/relationships/slide" Target="slides/slide197.xml"/><Relationship Id="rId19"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C:\Users\user\Downloads\&#913;&#922;_%20(3)%20(2).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v>Παγκόσμια  (σε εκατομμύρια)</c:v>
          </c:tx>
          <c:spPr>
            <a:solidFill>
              <a:srgbClr val="C00000"/>
            </a:solidFill>
            <a:ln>
              <a:noFill/>
            </a:ln>
            <a:effectLst/>
          </c:spPr>
          <c:invertIfNegative val="0"/>
          <c:cat>
            <c:strRef>
              <c:f>Sheet1!$A$2:$A$18</c:f>
              <c:strCache>
                <c:ptCount val="15"/>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strCache>
            </c:strRef>
          </c:cat>
          <c:val>
            <c:numRef>
              <c:f>Sheet1!$B$2:$B$18</c:f>
              <c:numCache>
                <c:formatCode>#,##0</c:formatCode>
                <c:ptCount val="16"/>
                <c:pt idx="0">
                  <c:v>14048000</c:v>
                </c:pt>
                <c:pt idx="1">
                  <c:v>16165000</c:v>
                </c:pt>
                <c:pt idx="2">
                  <c:v>17771000</c:v>
                </c:pt>
                <c:pt idx="3">
                  <c:v>21823000</c:v>
                </c:pt>
                <c:pt idx="4">
                  <c:v>26151000</c:v>
                </c:pt>
                <c:pt idx="5">
                  <c:v>18967000</c:v>
                </c:pt>
                <c:pt idx="6">
                  <c:v>22951000</c:v>
                </c:pt>
                <c:pt idx="7">
                  <c:v>24712000</c:v>
                </c:pt>
                <c:pt idx="8">
                  <c:v>23801000</c:v>
                </c:pt>
                <c:pt idx="9">
                  <c:v>26844000</c:v>
                </c:pt>
                <c:pt idx="10">
                  <c:v>30047000</c:v>
                </c:pt>
                <c:pt idx="11">
                  <c:v>31381000</c:v>
                </c:pt>
                <c:pt idx="12">
                  <c:v>36935094</c:v>
                </c:pt>
                <c:pt idx="13">
                  <c:v>41294736</c:v>
                </c:pt>
                <c:pt idx="14">
                  <c:v>44295635</c:v>
                </c:pt>
              </c:numCache>
            </c:numRef>
          </c:val>
          <c:extLst>
            <c:ext xmlns:c16="http://schemas.microsoft.com/office/drawing/2014/chart" uri="{C3380CC4-5D6E-409C-BE32-E72D297353CC}">
              <c16:uniqueId val="{00000000-6BDE-4EB1-B428-A3FF3B2C84CA}"/>
            </c:ext>
          </c:extLst>
        </c:ser>
        <c:dLbls>
          <c:showLegendKey val="0"/>
          <c:showVal val="0"/>
          <c:showCatName val="0"/>
          <c:showSerName val="0"/>
          <c:showPercent val="0"/>
          <c:showBubbleSize val="0"/>
        </c:dLbls>
        <c:gapWidth val="40"/>
        <c:overlap val="40"/>
        <c:axId val="583604200"/>
        <c:axId val="583599936"/>
      </c:barChart>
      <c:lineChart>
        <c:grouping val="standard"/>
        <c:varyColors val="0"/>
        <c:ser>
          <c:idx val="7"/>
          <c:order val="1"/>
          <c:tx>
            <c:v>Ελληνικά (σε εκατομμύρια)</c:v>
          </c:tx>
          <c:spPr>
            <a:ln w="28575" cap="rnd">
              <a:solidFill>
                <a:schemeClr val="accent1">
                  <a:lumMod val="75000"/>
                </a:schemeClr>
              </a:solidFill>
              <a:round/>
            </a:ln>
            <a:effectLst/>
          </c:spPr>
          <c:marker>
            <c:symbol val="none"/>
          </c:marker>
          <c:cat>
            <c:strRef>
              <c:f>Sheet1!$A$2:$A$18</c:f>
              <c:strCache>
                <c:ptCount val="15"/>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strCache>
            </c:strRef>
          </c:cat>
          <c:val>
            <c:numRef>
              <c:f>Sheet1!$H$2:$H$18</c:f>
              <c:numCache>
                <c:formatCode>#,##0.00</c:formatCode>
                <c:ptCount val="16"/>
                <c:pt idx="0">
                  <c:v>30398.91089526</c:v>
                </c:pt>
                <c:pt idx="1">
                  <c:v>31646.40522538</c:v>
                </c:pt>
                <c:pt idx="2">
                  <c:v>27134.574431950001</c:v>
                </c:pt>
                <c:pt idx="3">
                  <c:v>20942.162521680002</c:v>
                </c:pt>
                <c:pt idx="4">
                  <c:v>21975.029943909998</c:v>
                </c:pt>
                <c:pt idx="5">
                  <c:v>9278.9600191299996</c:v>
                </c:pt>
                <c:pt idx="6">
                  <c:v>9407.3069642499995</c:v>
                </c:pt>
                <c:pt idx="7">
                  <c:v>6785.8501056200002</c:v>
                </c:pt>
                <c:pt idx="8">
                  <c:v>4694.9337370900002</c:v>
                </c:pt>
                <c:pt idx="9">
                  <c:v>5442.8593431600002</c:v>
                </c:pt>
                <c:pt idx="10">
                  <c:v>5726.7408837499997</c:v>
                </c:pt>
                <c:pt idx="11">
                  <c:v>5318.7069703300003</c:v>
                </c:pt>
                <c:pt idx="12">
                  <c:v>6217.6935348500001</c:v>
                </c:pt>
                <c:pt idx="13">
                  <c:v>5535.7059964600003</c:v>
                </c:pt>
                <c:pt idx="14">
                  <c:v>5704.4126056599998</c:v>
                </c:pt>
              </c:numCache>
            </c:numRef>
          </c:val>
          <c:smooth val="0"/>
          <c:extLst>
            <c:ext xmlns:c16="http://schemas.microsoft.com/office/drawing/2014/chart" uri="{C3380CC4-5D6E-409C-BE32-E72D297353CC}">
              <c16:uniqueId val="{00000001-6BDE-4EB1-B428-A3FF3B2C84CA}"/>
            </c:ext>
          </c:extLst>
        </c:ser>
        <c:dLbls>
          <c:showLegendKey val="0"/>
          <c:showVal val="0"/>
          <c:showCatName val="0"/>
          <c:showSerName val="0"/>
          <c:showPercent val="0"/>
          <c:showBubbleSize val="0"/>
        </c:dLbls>
        <c:marker val="1"/>
        <c:smooth val="0"/>
        <c:axId val="583598296"/>
        <c:axId val="583602232"/>
      </c:lineChart>
      <c:catAx>
        <c:axId val="5836042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200" b="0" i="0" u="none" strike="noStrike" kern="1200" baseline="0">
                <a:solidFill>
                  <a:schemeClr val="tx1"/>
                </a:solidFill>
                <a:latin typeface="+mn-lt"/>
                <a:ea typeface="+mn-ea"/>
                <a:cs typeface="+mn-cs"/>
              </a:defRPr>
            </a:pPr>
            <a:endParaRPr lang="el-GR"/>
          </a:p>
        </c:txPr>
        <c:crossAx val="583599936"/>
        <c:crosses val="autoZero"/>
        <c:auto val="1"/>
        <c:lblAlgn val="ctr"/>
        <c:lblOffset val="100"/>
        <c:noMultiLvlLbl val="0"/>
      </c:catAx>
      <c:valAx>
        <c:axId val="583599936"/>
        <c:scaling>
          <c:orientation val="minMax"/>
        </c:scaling>
        <c:delete val="0"/>
        <c:axPos val="l"/>
        <c:majorGridlines>
          <c:spPr>
            <a:ln w="9525" cap="flat" cmpd="sng" algn="ctr">
              <a:solidFill>
                <a:schemeClr val="bg1">
                  <a:lumMod val="6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l-GR"/>
          </a:p>
        </c:txPr>
        <c:crossAx val="583604200"/>
        <c:crosses val="autoZero"/>
        <c:crossBetween val="between"/>
      </c:valAx>
      <c:valAx>
        <c:axId val="583602232"/>
        <c:scaling>
          <c:orientation val="minMax"/>
          <c:max val="45000"/>
          <c:min val="0"/>
        </c:scaling>
        <c:delete val="0"/>
        <c:axPos val="r"/>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l-GR"/>
          </a:p>
        </c:txPr>
        <c:crossAx val="583598296"/>
        <c:crosses val="max"/>
        <c:crossBetween val="between"/>
      </c:valAx>
      <c:catAx>
        <c:axId val="583598296"/>
        <c:scaling>
          <c:orientation val="minMax"/>
        </c:scaling>
        <c:delete val="1"/>
        <c:axPos val="b"/>
        <c:numFmt formatCode="General" sourceLinked="1"/>
        <c:majorTickMark val="none"/>
        <c:minorTickMark val="none"/>
        <c:tickLblPos val="nextTo"/>
        <c:crossAx val="583602232"/>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l-G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rgbClr val="FFFFFF"/>
    </a:solidFill>
    <a:ln>
      <a:noFill/>
    </a:ln>
    <a:effectLst/>
  </c:spPr>
  <c:txPr>
    <a:bodyPr/>
    <a:lstStyle/>
    <a:p>
      <a:pPr>
        <a:defRPr/>
      </a:pPr>
      <a:endParaRPr lang="el-GR"/>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3D33DBE-7909-4FC1-B8BC-1FFE175B1651}" type="datetimeFigureOut">
              <a:rPr lang="el-GR" smtClean="0"/>
              <a:pPr/>
              <a:t>21/5/2026</a:t>
            </a:fld>
            <a:endParaRPr lang="el-GR"/>
          </a:p>
        </p:txBody>
      </p:sp>
      <p:sp>
        <p:nvSpPr>
          <p:cNvPr id="4" name="3 - Θέση υποσέλιδου"/>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5" name="4 - Θέση αριθμού διαφάνειας"/>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4723A5C-F469-4764-8D49-D0CD1510DB27}" type="slidenum">
              <a:rPr lang="el-GR" smtClean="0"/>
              <a:pPr/>
              <a:t>‹#›</a:t>
            </a:fld>
            <a:endParaRPr lang="el-GR"/>
          </a:p>
        </p:txBody>
      </p:sp>
    </p:spTree>
    <p:extLst>
      <p:ext uri="{BB962C8B-B14F-4D97-AF65-F5344CB8AC3E}">
        <p14:creationId xmlns:p14="http://schemas.microsoft.com/office/powerpoint/2010/main" val="28010270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6B00C6F-E857-4D42-8FA3-50860F71F528}" type="datetimeFigureOut">
              <a:rPr lang="el-GR" smtClean="0"/>
              <a:pPr/>
              <a:t>21/5/2026</a:t>
            </a:fld>
            <a:endParaRPr lang="el-GR"/>
          </a:p>
        </p:txBody>
      </p:sp>
      <p:sp>
        <p:nvSpPr>
          <p:cNvPr id="4" name="3 - Θέση εικόνας διαφάνειας"/>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141D427-66D3-49E1-A87A-DF03A01DBEF2}" type="slidenum">
              <a:rPr lang="el-GR" smtClean="0"/>
              <a:pPr/>
              <a:t>‹#›</a:t>
            </a:fld>
            <a:endParaRPr lang="el-GR"/>
          </a:p>
        </p:txBody>
      </p:sp>
    </p:spTree>
    <p:extLst>
      <p:ext uri="{BB962C8B-B14F-4D97-AF65-F5344CB8AC3E}">
        <p14:creationId xmlns:p14="http://schemas.microsoft.com/office/powerpoint/2010/main" val="35970224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93.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20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202.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203.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20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8754" name="Rectangle 2"/>
          <p:cNvSpPr>
            <a:spLocks noGrp="1" noRot="1" noChangeAspect="1" noChangeArrowheads="1" noTextEdit="1"/>
          </p:cNvSpPr>
          <p:nvPr>
            <p:ph type="sldImg"/>
          </p:nvPr>
        </p:nvSpPr>
        <p:spPr>
          <a:xfrm>
            <a:off x="381000" y="685800"/>
            <a:ext cx="6096000" cy="3429000"/>
          </a:xfrm>
          <a:ln/>
        </p:spPr>
      </p:sp>
      <p:sp>
        <p:nvSpPr>
          <p:cNvPr id="45875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1529734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706" name="Rectangle 2"/>
          <p:cNvSpPr>
            <a:spLocks noGrp="1" noRot="1" noChangeAspect="1" noChangeArrowheads="1" noTextEdit="1"/>
          </p:cNvSpPr>
          <p:nvPr>
            <p:ph type="sldImg"/>
          </p:nvPr>
        </p:nvSpPr>
        <p:spPr>
          <a:xfrm>
            <a:off x="381000" y="685800"/>
            <a:ext cx="6096000" cy="3429000"/>
          </a:xfrm>
          <a:ln/>
        </p:spPr>
      </p:sp>
      <p:sp>
        <p:nvSpPr>
          <p:cNvPr id="328707"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3696167600"/>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1474" name="Rectangle 2"/>
          <p:cNvSpPr>
            <a:spLocks noGrp="1" noRot="1" noChangeAspect="1" noChangeArrowheads="1" noTextEdit="1"/>
          </p:cNvSpPr>
          <p:nvPr>
            <p:ph type="sldImg"/>
          </p:nvPr>
        </p:nvSpPr>
        <p:spPr>
          <a:xfrm>
            <a:off x="381000" y="685800"/>
            <a:ext cx="6096000" cy="3429000"/>
          </a:xfrm>
          <a:ln/>
        </p:spPr>
      </p:sp>
      <p:sp>
        <p:nvSpPr>
          <p:cNvPr id="361475"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1870846239"/>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498" name="Rectangle 2"/>
          <p:cNvSpPr>
            <a:spLocks noGrp="1" noRot="1" noChangeAspect="1" noChangeArrowheads="1" noTextEdit="1"/>
          </p:cNvSpPr>
          <p:nvPr>
            <p:ph type="sldImg"/>
          </p:nvPr>
        </p:nvSpPr>
        <p:spPr>
          <a:xfrm>
            <a:off x="381000" y="685800"/>
            <a:ext cx="6096000" cy="3429000"/>
          </a:xfrm>
          <a:ln/>
        </p:spPr>
      </p:sp>
      <p:sp>
        <p:nvSpPr>
          <p:cNvPr id="362499"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193213538"/>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498" name="Rectangle 2"/>
          <p:cNvSpPr>
            <a:spLocks noGrp="1" noRot="1" noChangeAspect="1" noChangeArrowheads="1" noTextEdit="1"/>
          </p:cNvSpPr>
          <p:nvPr>
            <p:ph type="sldImg"/>
          </p:nvPr>
        </p:nvSpPr>
        <p:spPr>
          <a:xfrm>
            <a:off x="381000" y="685800"/>
            <a:ext cx="6096000" cy="3429000"/>
          </a:xfrm>
          <a:ln/>
        </p:spPr>
      </p:sp>
      <p:sp>
        <p:nvSpPr>
          <p:cNvPr id="362499"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520053478"/>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498" name="Rectangle 2"/>
          <p:cNvSpPr>
            <a:spLocks noGrp="1" noRot="1" noChangeAspect="1" noChangeArrowheads="1" noTextEdit="1"/>
          </p:cNvSpPr>
          <p:nvPr>
            <p:ph type="sldImg"/>
          </p:nvPr>
        </p:nvSpPr>
        <p:spPr>
          <a:xfrm>
            <a:off x="381000" y="685800"/>
            <a:ext cx="6096000" cy="3429000"/>
          </a:xfrm>
          <a:ln/>
        </p:spPr>
      </p:sp>
      <p:sp>
        <p:nvSpPr>
          <p:cNvPr id="362499"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2133761070"/>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498" name="Rectangle 2"/>
          <p:cNvSpPr>
            <a:spLocks noGrp="1" noRot="1" noChangeAspect="1" noChangeArrowheads="1" noTextEdit="1"/>
          </p:cNvSpPr>
          <p:nvPr>
            <p:ph type="sldImg"/>
          </p:nvPr>
        </p:nvSpPr>
        <p:spPr>
          <a:xfrm>
            <a:off x="381000" y="685800"/>
            <a:ext cx="6096000" cy="3429000"/>
          </a:xfrm>
          <a:ln/>
        </p:spPr>
      </p:sp>
      <p:sp>
        <p:nvSpPr>
          <p:cNvPr id="362499"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3274571983"/>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498" name="Rectangle 2"/>
          <p:cNvSpPr>
            <a:spLocks noGrp="1" noRot="1" noChangeAspect="1" noChangeArrowheads="1" noTextEdit="1"/>
          </p:cNvSpPr>
          <p:nvPr>
            <p:ph type="sldImg"/>
          </p:nvPr>
        </p:nvSpPr>
        <p:spPr>
          <a:xfrm>
            <a:off x="381000" y="685800"/>
            <a:ext cx="6096000" cy="3429000"/>
          </a:xfrm>
          <a:ln/>
        </p:spPr>
      </p:sp>
      <p:sp>
        <p:nvSpPr>
          <p:cNvPr id="362499"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3547560469"/>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498" name="Rectangle 2"/>
          <p:cNvSpPr>
            <a:spLocks noGrp="1" noRot="1" noChangeAspect="1" noChangeArrowheads="1" noTextEdit="1"/>
          </p:cNvSpPr>
          <p:nvPr>
            <p:ph type="sldImg"/>
          </p:nvPr>
        </p:nvSpPr>
        <p:spPr>
          <a:xfrm>
            <a:off x="381000" y="685800"/>
            <a:ext cx="6096000" cy="3429000"/>
          </a:xfrm>
          <a:ln/>
        </p:spPr>
      </p:sp>
      <p:sp>
        <p:nvSpPr>
          <p:cNvPr id="362499"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268943845"/>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498" name="Rectangle 2"/>
          <p:cNvSpPr>
            <a:spLocks noGrp="1" noRot="1" noChangeAspect="1" noChangeArrowheads="1" noTextEdit="1"/>
          </p:cNvSpPr>
          <p:nvPr>
            <p:ph type="sldImg"/>
          </p:nvPr>
        </p:nvSpPr>
        <p:spPr>
          <a:xfrm>
            <a:off x="381000" y="685800"/>
            <a:ext cx="6096000" cy="3429000"/>
          </a:xfrm>
          <a:ln/>
        </p:spPr>
      </p:sp>
      <p:sp>
        <p:nvSpPr>
          <p:cNvPr id="362499"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1994596148"/>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498" name="Rectangle 2"/>
          <p:cNvSpPr>
            <a:spLocks noGrp="1" noRot="1" noChangeAspect="1" noChangeArrowheads="1" noTextEdit="1"/>
          </p:cNvSpPr>
          <p:nvPr>
            <p:ph type="sldImg"/>
          </p:nvPr>
        </p:nvSpPr>
        <p:spPr>
          <a:xfrm>
            <a:off x="381000" y="685800"/>
            <a:ext cx="6096000" cy="3429000"/>
          </a:xfrm>
          <a:ln/>
        </p:spPr>
      </p:sp>
      <p:sp>
        <p:nvSpPr>
          <p:cNvPr id="362499"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2449287100"/>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498" name="Rectangle 2"/>
          <p:cNvSpPr>
            <a:spLocks noGrp="1" noRot="1" noChangeAspect="1" noChangeArrowheads="1" noTextEdit="1"/>
          </p:cNvSpPr>
          <p:nvPr>
            <p:ph type="sldImg"/>
          </p:nvPr>
        </p:nvSpPr>
        <p:spPr>
          <a:xfrm>
            <a:off x="381000" y="685800"/>
            <a:ext cx="6096000" cy="3429000"/>
          </a:xfrm>
          <a:ln/>
        </p:spPr>
      </p:sp>
      <p:sp>
        <p:nvSpPr>
          <p:cNvPr id="362499"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3726923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754" name="Rectangle 2"/>
          <p:cNvSpPr>
            <a:spLocks noGrp="1" noRot="1" noChangeAspect="1" noChangeArrowheads="1" noTextEdit="1"/>
          </p:cNvSpPr>
          <p:nvPr>
            <p:ph type="sldImg"/>
          </p:nvPr>
        </p:nvSpPr>
        <p:spPr>
          <a:xfrm>
            <a:off x="381000" y="685800"/>
            <a:ext cx="6096000" cy="3429000"/>
          </a:xfrm>
          <a:ln/>
        </p:spPr>
      </p:sp>
      <p:sp>
        <p:nvSpPr>
          <p:cNvPr id="330755"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298352619"/>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498" name="Rectangle 2"/>
          <p:cNvSpPr>
            <a:spLocks noGrp="1" noRot="1" noChangeAspect="1" noChangeArrowheads="1" noTextEdit="1"/>
          </p:cNvSpPr>
          <p:nvPr>
            <p:ph type="sldImg"/>
          </p:nvPr>
        </p:nvSpPr>
        <p:spPr>
          <a:xfrm>
            <a:off x="381000" y="685800"/>
            <a:ext cx="6096000" cy="3429000"/>
          </a:xfrm>
          <a:ln/>
        </p:spPr>
      </p:sp>
      <p:sp>
        <p:nvSpPr>
          <p:cNvPr id="362499"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177169666"/>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498" name="Rectangle 2"/>
          <p:cNvSpPr>
            <a:spLocks noGrp="1" noRot="1" noChangeAspect="1" noChangeArrowheads="1" noTextEdit="1"/>
          </p:cNvSpPr>
          <p:nvPr>
            <p:ph type="sldImg"/>
          </p:nvPr>
        </p:nvSpPr>
        <p:spPr>
          <a:xfrm>
            <a:off x="381000" y="685800"/>
            <a:ext cx="6096000" cy="3429000"/>
          </a:xfrm>
          <a:ln/>
        </p:spPr>
      </p:sp>
      <p:sp>
        <p:nvSpPr>
          <p:cNvPr id="362499"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3289189330"/>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498" name="Rectangle 2"/>
          <p:cNvSpPr>
            <a:spLocks noGrp="1" noRot="1" noChangeAspect="1" noChangeArrowheads="1" noTextEdit="1"/>
          </p:cNvSpPr>
          <p:nvPr>
            <p:ph type="sldImg"/>
          </p:nvPr>
        </p:nvSpPr>
        <p:spPr>
          <a:xfrm>
            <a:off x="381000" y="685800"/>
            <a:ext cx="6096000" cy="3429000"/>
          </a:xfrm>
          <a:ln/>
        </p:spPr>
      </p:sp>
      <p:sp>
        <p:nvSpPr>
          <p:cNvPr id="362499"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596822442"/>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498" name="Rectangle 2"/>
          <p:cNvSpPr>
            <a:spLocks noGrp="1" noRot="1" noChangeAspect="1" noChangeArrowheads="1" noTextEdit="1"/>
          </p:cNvSpPr>
          <p:nvPr>
            <p:ph type="sldImg"/>
          </p:nvPr>
        </p:nvSpPr>
        <p:spPr>
          <a:xfrm>
            <a:off x="381000" y="685800"/>
            <a:ext cx="6096000" cy="3429000"/>
          </a:xfrm>
          <a:ln/>
        </p:spPr>
      </p:sp>
      <p:sp>
        <p:nvSpPr>
          <p:cNvPr id="362499"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1915084624"/>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498" name="Rectangle 2"/>
          <p:cNvSpPr>
            <a:spLocks noGrp="1" noRot="1" noChangeAspect="1" noChangeArrowheads="1" noTextEdit="1"/>
          </p:cNvSpPr>
          <p:nvPr>
            <p:ph type="sldImg"/>
          </p:nvPr>
        </p:nvSpPr>
        <p:spPr>
          <a:xfrm>
            <a:off x="381000" y="685800"/>
            <a:ext cx="6096000" cy="3429000"/>
          </a:xfrm>
          <a:ln/>
        </p:spPr>
      </p:sp>
      <p:sp>
        <p:nvSpPr>
          <p:cNvPr id="362499"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1962821237"/>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498" name="Rectangle 2"/>
          <p:cNvSpPr>
            <a:spLocks noGrp="1" noRot="1" noChangeAspect="1" noChangeArrowheads="1" noTextEdit="1"/>
          </p:cNvSpPr>
          <p:nvPr>
            <p:ph type="sldImg"/>
          </p:nvPr>
        </p:nvSpPr>
        <p:spPr>
          <a:xfrm>
            <a:off x="381000" y="685800"/>
            <a:ext cx="6096000" cy="3429000"/>
          </a:xfrm>
          <a:ln/>
        </p:spPr>
      </p:sp>
      <p:sp>
        <p:nvSpPr>
          <p:cNvPr id="362499"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995126664"/>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498" name="Rectangle 2"/>
          <p:cNvSpPr>
            <a:spLocks noGrp="1" noRot="1" noChangeAspect="1" noChangeArrowheads="1" noTextEdit="1"/>
          </p:cNvSpPr>
          <p:nvPr>
            <p:ph type="sldImg"/>
          </p:nvPr>
        </p:nvSpPr>
        <p:spPr>
          <a:xfrm>
            <a:off x="381000" y="685800"/>
            <a:ext cx="6096000" cy="3429000"/>
          </a:xfrm>
          <a:ln/>
        </p:spPr>
      </p:sp>
      <p:sp>
        <p:nvSpPr>
          <p:cNvPr id="362499"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1212129618"/>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498" name="Rectangle 2"/>
          <p:cNvSpPr>
            <a:spLocks noGrp="1" noRot="1" noChangeAspect="1" noChangeArrowheads="1" noTextEdit="1"/>
          </p:cNvSpPr>
          <p:nvPr>
            <p:ph type="sldImg"/>
          </p:nvPr>
        </p:nvSpPr>
        <p:spPr>
          <a:xfrm>
            <a:off x="381000" y="685800"/>
            <a:ext cx="6096000" cy="3429000"/>
          </a:xfrm>
          <a:ln/>
        </p:spPr>
      </p:sp>
      <p:sp>
        <p:nvSpPr>
          <p:cNvPr id="362499"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2613545333"/>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498" name="Rectangle 2"/>
          <p:cNvSpPr>
            <a:spLocks noGrp="1" noRot="1" noChangeAspect="1" noChangeArrowheads="1" noTextEdit="1"/>
          </p:cNvSpPr>
          <p:nvPr>
            <p:ph type="sldImg"/>
          </p:nvPr>
        </p:nvSpPr>
        <p:spPr>
          <a:xfrm>
            <a:off x="381000" y="685800"/>
            <a:ext cx="6096000" cy="3429000"/>
          </a:xfrm>
          <a:ln/>
        </p:spPr>
      </p:sp>
      <p:sp>
        <p:nvSpPr>
          <p:cNvPr id="362499"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1589402701"/>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498" name="Rectangle 2"/>
          <p:cNvSpPr>
            <a:spLocks noGrp="1" noRot="1" noChangeAspect="1" noChangeArrowheads="1" noTextEdit="1"/>
          </p:cNvSpPr>
          <p:nvPr>
            <p:ph type="sldImg"/>
          </p:nvPr>
        </p:nvSpPr>
        <p:spPr>
          <a:xfrm>
            <a:off x="381000" y="685800"/>
            <a:ext cx="6096000" cy="3429000"/>
          </a:xfrm>
          <a:ln/>
        </p:spPr>
      </p:sp>
      <p:sp>
        <p:nvSpPr>
          <p:cNvPr id="362499"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4044852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778" name="Rectangle 2"/>
          <p:cNvSpPr>
            <a:spLocks noGrp="1" noRot="1" noChangeAspect="1" noChangeArrowheads="1" noTextEdit="1"/>
          </p:cNvSpPr>
          <p:nvPr>
            <p:ph type="sldImg"/>
          </p:nvPr>
        </p:nvSpPr>
        <p:spPr>
          <a:xfrm>
            <a:off x="381000" y="685800"/>
            <a:ext cx="6096000" cy="3429000"/>
          </a:xfrm>
          <a:ln/>
        </p:spPr>
      </p:sp>
      <p:sp>
        <p:nvSpPr>
          <p:cNvPr id="331779"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4154056659"/>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498" name="Rectangle 2"/>
          <p:cNvSpPr>
            <a:spLocks noGrp="1" noRot="1" noChangeAspect="1" noChangeArrowheads="1" noTextEdit="1"/>
          </p:cNvSpPr>
          <p:nvPr>
            <p:ph type="sldImg"/>
          </p:nvPr>
        </p:nvSpPr>
        <p:spPr>
          <a:xfrm>
            <a:off x="381000" y="685800"/>
            <a:ext cx="6096000" cy="3429000"/>
          </a:xfrm>
          <a:ln/>
        </p:spPr>
      </p:sp>
      <p:sp>
        <p:nvSpPr>
          <p:cNvPr id="362499"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1911893996"/>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498" name="Rectangle 2"/>
          <p:cNvSpPr>
            <a:spLocks noGrp="1" noRot="1" noChangeAspect="1" noChangeArrowheads="1" noTextEdit="1"/>
          </p:cNvSpPr>
          <p:nvPr>
            <p:ph type="sldImg"/>
          </p:nvPr>
        </p:nvSpPr>
        <p:spPr>
          <a:xfrm>
            <a:off x="381000" y="685800"/>
            <a:ext cx="6096000" cy="3429000"/>
          </a:xfrm>
          <a:ln/>
        </p:spPr>
      </p:sp>
      <p:sp>
        <p:nvSpPr>
          <p:cNvPr id="362499"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1658766063"/>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498" name="Rectangle 2"/>
          <p:cNvSpPr>
            <a:spLocks noGrp="1" noRot="1" noChangeAspect="1" noChangeArrowheads="1" noTextEdit="1"/>
          </p:cNvSpPr>
          <p:nvPr>
            <p:ph type="sldImg"/>
          </p:nvPr>
        </p:nvSpPr>
        <p:spPr>
          <a:xfrm>
            <a:off x="381000" y="685800"/>
            <a:ext cx="6096000" cy="3429000"/>
          </a:xfrm>
          <a:ln/>
        </p:spPr>
      </p:sp>
      <p:sp>
        <p:nvSpPr>
          <p:cNvPr id="362499"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12138491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2" name="Rectangle 2"/>
          <p:cNvSpPr>
            <a:spLocks noGrp="1" noRot="1" noChangeAspect="1" noChangeArrowheads="1" noTextEdit="1"/>
          </p:cNvSpPr>
          <p:nvPr>
            <p:ph type="sldImg"/>
          </p:nvPr>
        </p:nvSpPr>
        <p:spPr>
          <a:xfrm>
            <a:off x="381000" y="685800"/>
            <a:ext cx="6096000" cy="3429000"/>
          </a:xfrm>
          <a:ln/>
        </p:spPr>
      </p:sp>
      <p:sp>
        <p:nvSpPr>
          <p:cNvPr id="332803"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14666724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826" name="Rectangle 2"/>
          <p:cNvSpPr>
            <a:spLocks noGrp="1" noRot="1" noChangeAspect="1" noChangeArrowheads="1" noTextEdit="1"/>
          </p:cNvSpPr>
          <p:nvPr>
            <p:ph type="sldImg"/>
          </p:nvPr>
        </p:nvSpPr>
        <p:spPr>
          <a:xfrm>
            <a:off x="381000" y="685800"/>
            <a:ext cx="6096000" cy="3429000"/>
          </a:xfrm>
          <a:ln/>
        </p:spPr>
      </p:sp>
      <p:sp>
        <p:nvSpPr>
          <p:cNvPr id="333827"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4100343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850" name="Rectangle 2"/>
          <p:cNvSpPr>
            <a:spLocks noGrp="1" noRot="1" noChangeAspect="1" noChangeArrowheads="1" noTextEdit="1"/>
          </p:cNvSpPr>
          <p:nvPr>
            <p:ph type="sldImg"/>
          </p:nvPr>
        </p:nvSpPr>
        <p:spPr>
          <a:xfrm>
            <a:off x="381000" y="685800"/>
            <a:ext cx="6096000" cy="3429000"/>
          </a:xfrm>
          <a:ln/>
        </p:spPr>
      </p:sp>
      <p:sp>
        <p:nvSpPr>
          <p:cNvPr id="334851"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16287892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22" name="Rectangle 2"/>
          <p:cNvSpPr>
            <a:spLocks noGrp="1" noRot="1" noChangeAspect="1" noChangeArrowheads="1" noTextEdit="1"/>
          </p:cNvSpPr>
          <p:nvPr>
            <p:ph type="sldImg"/>
          </p:nvPr>
        </p:nvSpPr>
        <p:spPr>
          <a:xfrm>
            <a:off x="381000" y="685800"/>
            <a:ext cx="6096000" cy="3429000"/>
          </a:xfrm>
          <a:ln/>
        </p:spPr>
      </p:sp>
      <p:sp>
        <p:nvSpPr>
          <p:cNvPr id="337923"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22755078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22" name="Rectangle 2"/>
          <p:cNvSpPr>
            <a:spLocks noGrp="1" noRot="1" noChangeAspect="1" noChangeArrowheads="1" noTextEdit="1"/>
          </p:cNvSpPr>
          <p:nvPr>
            <p:ph type="sldImg"/>
          </p:nvPr>
        </p:nvSpPr>
        <p:spPr>
          <a:xfrm>
            <a:off x="381000" y="685800"/>
            <a:ext cx="6096000" cy="3429000"/>
          </a:xfrm>
          <a:ln/>
        </p:spPr>
      </p:sp>
      <p:sp>
        <p:nvSpPr>
          <p:cNvPr id="337923"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30081387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22" name="Rectangle 2"/>
          <p:cNvSpPr>
            <a:spLocks noGrp="1" noRot="1" noChangeAspect="1" noChangeArrowheads="1" noTextEdit="1"/>
          </p:cNvSpPr>
          <p:nvPr>
            <p:ph type="sldImg"/>
          </p:nvPr>
        </p:nvSpPr>
        <p:spPr>
          <a:xfrm>
            <a:off x="381000" y="685800"/>
            <a:ext cx="6096000" cy="3429000"/>
          </a:xfrm>
          <a:ln/>
        </p:spPr>
      </p:sp>
      <p:sp>
        <p:nvSpPr>
          <p:cNvPr id="337923"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1677452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22" name="Rectangle 2"/>
          <p:cNvSpPr>
            <a:spLocks noGrp="1" noRot="1" noChangeAspect="1" noChangeArrowheads="1" noTextEdit="1"/>
          </p:cNvSpPr>
          <p:nvPr>
            <p:ph type="sldImg"/>
          </p:nvPr>
        </p:nvSpPr>
        <p:spPr>
          <a:xfrm>
            <a:off x="381000" y="685800"/>
            <a:ext cx="6096000" cy="3429000"/>
          </a:xfrm>
          <a:ln/>
        </p:spPr>
      </p:sp>
      <p:sp>
        <p:nvSpPr>
          <p:cNvPr id="337923"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34303417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02" name="Rectangle 2"/>
          <p:cNvSpPr>
            <a:spLocks noGrp="1" noRot="1" noChangeAspect="1" noChangeArrowheads="1" noTextEdit="1"/>
          </p:cNvSpPr>
          <p:nvPr>
            <p:ph type="sldImg"/>
          </p:nvPr>
        </p:nvSpPr>
        <p:spPr>
          <a:xfrm>
            <a:off x="381000" y="685800"/>
            <a:ext cx="6096000" cy="3429000"/>
          </a:xfrm>
          <a:ln/>
        </p:spPr>
      </p:sp>
      <p:sp>
        <p:nvSpPr>
          <p:cNvPr id="46080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4332359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6" name="Rectangle 2"/>
          <p:cNvSpPr>
            <a:spLocks noGrp="1" noRot="1" noChangeAspect="1" noChangeArrowheads="1" noTextEdit="1"/>
          </p:cNvSpPr>
          <p:nvPr>
            <p:ph type="sldImg"/>
          </p:nvPr>
        </p:nvSpPr>
        <p:spPr>
          <a:xfrm>
            <a:off x="381000" y="685800"/>
            <a:ext cx="6096000" cy="3429000"/>
          </a:xfrm>
          <a:ln/>
        </p:spPr>
      </p:sp>
      <p:sp>
        <p:nvSpPr>
          <p:cNvPr id="28262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1765361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50" name="Rectangle 2"/>
          <p:cNvSpPr>
            <a:spLocks noGrp="1" noRot="1" noChangeAspect="1" noChangeArrowheads="1" noTextEdit="1"/>
          </p:cNvSpPr>
          <p:nvPr>
            <p:ph type="sldImg"/>
          </p:nvPr>
        </p:nvSpPr>
        <p:spPr>
          <a:xfrm>
            <a:off x="381000" y="685800"/>
            <a:ext cx="6096000" cy="3429000"/>
          </a:xfrm>
          <a:ln/>
        </p:spPr>
      </p:sp>
      <p:sp>
        <p:nvSpPr>
          <p:cNvPr id="28365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0382097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4" name="Rectangle 2"/>
          <p:cNvSpPr>
            <a:spLocks noGrp="1" noRot="1" noChangeAspect="1" noChangeArrowheads="1" noTextEdit="1"/>
          </p:cNvSpPr>
          <p:nvPr>
            <p:ph type="sldImg"/>
          </p:nvPr>
        </p:nvSpPr>
        <p:spPr>
          <a:xfrm>
            <a:off x="381000" y="685800"/>
            <a:ext cx="6096000" cy="3429000"/>
          </a:xfrm>
          <a:ln/>
        </p:spPr>
      </p:sp>
      <p:sp>
        <p:nvSpPr>
          <p:cNvPr id="28467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3814569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2114" name="Rectangle 2"/>
          <p:cNvSpPr>
            <a:spLocks noGrp="1" noRot="1" noChangeAspect="1" noChangeArrowheads="1" noTextEdit="1"/>
          </p:cNvSpPr>
          <p:nvPr>
            <p:ph type="sldImg"/>
          </p:nvPr>
        </p:nvSpPr>
        <p:spPr>
          <a:xfrm>
            <a:off x="381000" y="685800"/>
            <a:ext cx="6096000" cy="3429000"/>
          </a:xfrm>
          <a:ln/>
        </p:spPr>
      </p:sp>
      <p:sp>
        <p:nvSpPr>
          <p:cNvPr id="60211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9513063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8" name="Rectangle 2"/>
          <p:cNvSpPr>
            <a:spLocks noGrp="1" noRot="1" noChangeAspect="1" noChangeArrowheads="1" noTextEdit="1"/>
          </p:cNvSpPr>
          <p:nvPr>
            <p:ph type="sldImg"/>
          </p:nvPr>
        </p:nvSpPr>
        <p:spPr>
          <a:xfrm>
            <a:off x="381000" y="685800"/>
            <a:ext cx="6096000" cy="3429000"/>
          </a:xfrm>
          <a:ln/>
        </p:spPr>
      </p:sp>
      <p:sp>
        <p:nvSpPr>
          <p:cNvPr id="28569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44171094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2" name="Rectangle 2"/>
          <p:cNvSpPr>
            <a:spLocks noGrp="1" noRot="1" noChangeAspect="1" noChangeArrowheads="1" noTextEdit="1"/>
          </p:cNvSpPr>
          <p:nvPr>
            <p:ph type="sldImg"/>
          </p:nvPr>
        </p:nvSpPr>
        <p:spPr>
          <a:xfrm>
            <a:off x="381000" y="685800"/>
            <a:ext cx="6096000" cy="3429000"/>
          </a:xfrm>
          <a:ln/>
        </p:spPr>
      </p:sp>
      <p:sp>
        <p:nvSpPr>
          <p:cNvPr id="28672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1585554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Rectangle 2"/>
          <p:cNvSpPr>
            <a:spLocks noGrp="1" noRot="1" noChangeAspect="1" noChangeArrowheads="1" noTextEdit="1"/>
          </p:cNvSpPr>
          <p:nvPr>
            <p:ph type="sldImg"/>
          </p:nvPr>
        </p:nvSpPr>
        <p:spPr>
          <a:xfrm>
            <a:off x="381000" y="685800"/>
            <a:ext cx="6096000" cy="3429000"/>
          </a:xfrm>
          <a:ln/>
        </p:spPr>
      </p:sp>
      <p:sp>
        <p:nvSpPr>
          <p:cNvPr id="28774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81951310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18" name="Rectangle 2"/>
          <p:cNvSpPr>
            <a:spLocks noGrp="1" noRot="1" noChangeAspect="1" noChangeArrowheads="1" noTextEdit="1"/>
          </p:cNvSpPr>
          <p:nvPr>
            <p:ph type="sldImg"/>
          </p:nvPr>
        </p:nvSpPr>
        <p:spPr>
          <a:xfrm>
            <a:off x="381000" y="685800"/>
            <a:ext cx="6096000" cy="3429000"/>
          </a:xfrm>
          <a:ln/>
        </p:spPr>
      </p:sp>
      <p:sp>
        <p:nvSpPr>
          <p:cNvPr id="29081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81699028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7618" name="Rectangle 2"/>
          <p:cNvSpPr>
            <a:spLocks noGrp="1" noRot="1" noChangeAspect="1" noChangeArrowheads="1" noTextEdit="1"/>
          </p:cNvSpPr>
          <p:nvPr>
            <p:ph type="sldImg"/>
          </p:nvPr>
        </p:nvSpPr>
        <p:spPr>
          <a:xfrm>
            <a:off x="381000" y="685800"/>
            <a:ext cx="6096000" cy="3429000"/>
          </a:xfrm>
          <a:ln/>
        </p:spPr>
      </p:sp>
      <p:sp>
        <p:nvSpPr>
          <p:cNvPr id="367619"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32143452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42" name="Rectangle 2"/>
          <p:cNvSpPr>
            <a:spLocks noGrp="1" noRot="1" noChangeAspect="1" noChangeArrowheads="1" noTextEdit="1"/>
          </p:cNvSpPr>
          <p:nvPr>
            <p:ph type="sldImg"/>
          </p:nvPr>
        </p:nvSpPr>
        <p:spPr>
          <a:xfrm>
            <a:off x="381000" y="685800"/>
            <a:ext cx="6096000" cy="3429000"/>
          </a:xfrm>
          <a:ln/>
        </p:spPr>
      </p:sp>
      <p:sp>
        <p:nvSpPr>
          <p:cNvPr id="368643"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13732774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6578" name="Rectangle 2"/>
          <p:cNvSpPr>
            <a:spLocks noGrp="1" noRot="1" noChangeAspect="1" noChangeArrowheads="1" noTextEdit="1"/>
          </p:cNvSpPr>
          <p:nvPr>
            <p:ph type="sldImg"/>
          </p:nvPr>
        </p:nvSpPr>
        <p:spPr>
          <a:xfrm>
            <a:off x="381000" y="685800"/>
            <a:ext cx="6096000" cy="3429000"/>
          </a:xfrm>
          <a:ln/>
        </p:spPr>
      </p:sp>
      <p:sp>
        <p:nvSpPr>
          <p:cNvPr id="536579"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99346742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9666" name="Rectangle 2"/>
          <p:cNvSpPr>
            <a:spLocks noGrp="1" noRot="1" noChangeAspect="1" noChangeArrowheads="1" noTextEdit="1"/>
          </p:cNvSpPr>
          <p:nvPr>
            <p:ph type="sldImg"/>
          </p:nvPr>
        </p:nvSpPr>
        <p:spPr>
          <a:xfrm>
            <a:off x="381000" y="685800"/>
            <a:ext cx="6096000" cy="3429000"/>
          </a:xfrm>
          <a:ln/>
        </p:spPr>
      </p:sp>
      <p:sp>
        <p:nvSpPr>
          <p:cNvPr id="369667"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5633415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0690" name="Rectangle 2"/>
          <p:cNvSpPr>
            <a:spLocks noGrp="1" noRot="1" noChangeAspect="1" noChangeArrowheads="1" noTextEdit="1"/>
          </p:cNvSpPr>
          <p:nvPr>
            <p:ph type="sldImg"/>
          </p:nvPr>
        </p:nvSpPr>
        <p:spPr>
          <a:xfrm>
            <a:off x="381000" y="685800"/>
            <a:ext cx="6096000" cy="3429000"/>
          </a:xfrm>
          <a:ln/>
        </p:spPr>
      </p:sp>
      <p:sp>
        <p:nvSpPr>
          <p:cNvPr id="370691"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351279116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1714" name="Rectangle 2"/>
          <p:cNvSpPr>
            <a:spLocks noGrp="1" noRot="1" noChangeAspect="1" noChangeArrowheads="1" noTextEdit="1"/>
          </p:cNvSpPr>
          <p:nvPr>
            <p:ph type="sldImg"/>
          </p:nvPr>
        </p:nvSpPr>
        <p:spPr>
          <a:xfrm>
            <a:off x="381000" y="685800"/>
            <a:ext cx="6096000" cy="3429000"/>
          </a:xfrm>
          <a:ln/>
        </p:spPr>
      </p:sp>
      <p:sp>
        <p:nvSpPr>
          <p:cNvPr id="371715"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143660086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2738" name="Rectangle 2"/>
          <p:cNvSpPr>
            <a:spLocks noGrp="1" noRot="1" noChangeAspect="1" noChangeArrowheads="1" noTextEdit="1"/>
          </p:cNvSpPr>
          <p:nvPr>
            <p:ph type="sldImg"/>
          </p:nvPr>
        </p:nvSpPr>
        <p:spPr>
          <a:xfrm>
            <a:off x="381000" y="685800"/>
            <a:ext cx="6096000" cy="3429000"/>
          </a:xfrm>
          <a:ln/>
        </p:spPr>
      </p:sp>
      <p:sp>
        <p:nvSpPr>
          <p:cNvPr id="372739"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20974327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762" name="Rectangle 2"/>
          <p:cNvSpPr>
            <a:spLocks noGrp="1" noRot="1" noChangeAspect="1" noChangeArrowheads="1" noTextEdit="1"/>
          </p:cNvSpPr>
          <p:nvPr>
            <p:ph type="sldImg"/>
          </p:nvPr>
        </p:nvSpPr>
        <p:spPr>
          <a:xfrm>
            <a:off x="381000" y="685800"/>
            <a:ext cx="6096000" cy="3429000"/>
          </a:xfrm>
          <a:ln/>
        </p:spPr>
      </p:sp>
      <p:sp>
        <p:nvSpPr>
          <p:cNvPr id="373763"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245522202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4786" name="Rectangle 2"/>
          <p:cNvSpPr>
            <a:spLocks noGrp="1" noRot="1" noChangeAspect="1" noChangeArrowheads="1" noTextEdit="1"/>
          </p:cNvSpPr>
          <p:nvPr>
            <p:ph type="sldImg"/>
          </p:nvPr>
        </p:nvSpPr>
        <p:spPr>
          <a:xfrm>
            <a:off x="381000" y="685800"/>
            <a:ext cx="6096000" cy="3429000"/>
          </a:xfrm>
          <a:ln/>
        </p:spPr>
      </p:sp>
      <p:sp>
        <p:nvSpPr>
          <p:cNvPr id="374787"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14928540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5810" name="Rectangle 2"/>
          <p:cNvSpPr>
            <a:spLocks noGrp="1" noRot="1" noChangeAspect="1" noChangeArrowheads="1" noTextEdit="1"/>
          </p:cNvSpPr>
          <p:nvPr>
            <p:ph type="sldImg"/>
          </p:nvPr>
        </p:nvSpPr>
        <p:spPr>
          <a:xfrm>
            <a:off x="381000" y="685800"/>
            <a:ext cx="6096000" cy="3429000"/>
          </a:xfrm>
          <a:ln/>
        </p:spPr>
      </p:sp>
      <p:sp>
        <p:nvSpPr>
          <p:cNvPr id="375811"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270952282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6834" name="Rectangle 2"/>
          <p:cNvSpPr>
            <a:spLocks noGrp="1" noRot="1" noChangeAspect="1" noChangeArrowheads="1" noTextEdit="1"/>
          </p:cNvSpPr>
          <p:nvPr>
            <p:ph type="sldImg"/>
          </p:nvPr>
        </p:nvSpPr>
        <p:spPr>
          <a:xfrm>
            <a:off x="381000" y="685800"/>
            <a:ext cx="6096000" cy="3429000"/>
          </a:xfrm>
          <a:ln/>
        </p:spPr>
      </p:sp>
      <p:sp>
        <p:nvSpPr>
          <p:cNvPr id="376835"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386776294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7858" name="Rectangle 2"/>
          <p:cNvSpPr>
            <a:spLocks noGrp="1" noRot="1" noChangeAspect="1" noChangeArrowheads="1" noTextEdit="1"/>
          </p:cNvSpPr>
          <p:nvPr>
            <p:ph type="sldImg"/>
          </p:nvPr>
        </p:nvSpPr>
        <p:spPr>
          <a:xfrm>
            <a:off x="381000" y="685800"/>
            <a:ext cx="6096000" cy="3429000"/>
          </a:xfrm>
          <a:ln/>
        </p:spPr>
      </p:sp>
      <p:sp>
        <p:nvSpPr>
          <p:cNvPr id="377859"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165067980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906" name="Rectangle 2"/>
          <p:cNvSpPr>
            <a:spLocks noGrp="1" noRot="1" noChangeAspect="1" noChangeArrowheads="1" noTextEdit="1"/>
          </p:cNvSpPr>
          <p:nvPr>
            <p:ph type="sldImg"/>
          </p:nvPr>
        </p:nvSpPr>
        <p:spPr>
          <a:xfrm>
            <a:off x="381000" y="685800"/>
            <a:ext cx="6096000" cy="3429000"/>
          </a:xfrm>
          <a:ln/>
        </p:spPr>
      </p:sp>
      <p:sp>
        <p:nvSpPr>
          <p:cNvPr id="379907"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42295226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7602" name="Rectangle 2"/>
          <p:cNvSpPr>
            <a:spLocks noGrp="1" noRot="1" noChangeAspect="1" noChangeArrowheads="1" noTextEdit="1"/>
          </p:cNvSpPr>
          <p:nvPr>
            <p:ph type="sldImg"/>
          </p:nvPr>
        </p:nvSpPr>
        <p:spPr>
          <a:xfrm>
            <a:off x="382588" y="685800"/>
            <a:ext cx="6094412" cy="3429000"/>
          </a:xfrm>
          <a:ln/>
        </p:spPr>
      </p:sp>
      <p:sp>
        <p:nvSpPr>
          <p:cNvPr id="537603" name="Rectangle 3"/>
          <p:cNvSpPr>
            <a:spLocks noGrp="1" noChangeArrowheads="1"/>
          </p:cNvSpPr>
          <p:nvPr>
            <p:ph type="body" idx="1"/>
          </p:nvPr>
        </p:nvSpPr>
        <p:spPr>
          <a:xfrm>
            <a:off x="914400" y="4343144"/>
            <a:ext cx="5029200" cy="4115019"/>
          </a:xfrm>
          <a:noFill/>
          <a:ln/>
        </p:spPr>
        <p:txBody>
          <a:bodyPr/>
          <a:lstStyle/>
          <a:p>
            <a:pPr>
              <a:lnSpc>
                <a:spcPct val="80000"/>
              </a:lnSpc>
            </a:pPr>
            <a:r>
              <a:rPr lang="en-US" sz="800" b="1"/>
              <a:t>Script:</a:t>
            </a:r>
            <a:r>
              <a:rPr lang="en-US" sz="800"/>
              <a:t> Asset allocation is a term you may not have heard before. So what is it, and why is it important? </a:t>
            </a:r>
          </a:p>
          <a:p>
            <a:pPr>
              <a:lnSpc>
                <a:spcPct val="80000"/>
              </a:lnSpc>
            </a:pPr>
            <a:r>
              <a:rPr lang="en-US" sz="800"/>
              <a:t>Asset allocation is the way you spread your investment among asset classes. In other words, what percentage of your money you put into each asset class. </a:t>
            </a:r>
          </a:p>
          <a:p>
            <a:pPr>
              <a:lnSpc>
                <a:spcPct val="80000"/>
              </a:lnSpc>
            </a:pPr>
            <a:endParaRPr lang="en-US" sz="800"/>
          </a:p>
          <a:p>
            <a:pPr>
              <a:lnSpc>
                <a:spcPct val="80000"/>
              </a:lnSpc>
            </a:pPr>
            <a:r>
              <a:rPr lang="en-US" sz="800"/>
              <a:t>Like diversification, asset allocation is another way to smooth out investment risk. Stocks, bonds and principal preservation funds tend to do well at different times. When stocks are performing well, bonds may not be. Principle preservation funds, with their steadier, yet lower return potential, smooth out the bumpy returns of stock and bonds.</a:t>
            </a:r>
          </a:p>
          <a:p>
            <a:pPr>
              <a:lnSpc>
                <a:spcPct val="80000"/>
              </a:lnSpc>
            </a:pPr>
            <a:endParaRPr lang="en-US" sz="800"/>
          </a:p>
          <a:p>
            <a:pPr>
              <a:lnSpc>
                <a:spcPct val="80000"/>
              </a:lnSpc>
            </a:pPr>
            <a:r>
              <a:rPr lang="en-US" sz="800"/>
              <a:t>The right asset allocation for you depends on 2 things: your time horizon – how long you have to save before retirement; and your risk tolerance – comfort level with fluctuations of stocks and bonds.</a:t>
            </a:r>
          </a:p>
          <a:p>
            <a:pPr>
              <a:lnSpc>
                <a:spcPct val="80000"/>
              </a:lnSpc>
            </a:pPr>
            <a:endParaRPr lang="en-US" sz="800"/>
          </a:p>
          <a:p>
            <a:pPr>
              <a:lnSpc>
                <a:spcPct val="80000"/>
              </a:lnSpc>
            </a:pPr>
            <a:r>
              <a:rPr lang="en-US" sz="800"/>
              <a:t>Let’s look at three investor examples. Their asset allocations are only examples.</a:t>
            </a:r>
          </a:p>
          <a:p>
            <a:pPr>
              <a:lnSpc>
                <a:spcPct val="80000"/>
              </a:lnSpc>
            </a:pPr>
            <a:endParaRPr lang="en-US" sz="800" b="1" u="sng"/>
          </a:p>
          <a:p>
            <a:pPr>
              <a:lnSpc>
                <a:spcPct val="80000"/>
              </a:lnSpc>
            </a:pPr>
            <a:r>
              <a:rPr lang="en-US" sz="800" b="1" u="sng"/>
              <a:t>Click 1 (Ann)</a:t>
            </a:r>
            <a:endParaRPr lang="en-US" sz="800"/>
          </a:p>
          <a:p>
            <a:pPr>
              <a:lnSpc>
                <a:spcPct val="80000"/>
              </a:lnSpc>
            </a:pPr>
            <a:r>
              <a:rPr lang="en-US" sz="800"/>
              <a:t>Ann is 25 and wants to retire comfortably within 40 years. She’s using an aggressive strategy for as much growth as possible, so she’s investing 100% in stocks. She has allocated her stock investment across Large, Small and International stocks. Ann has many years to ride out ups and downs in the stock market.</a:t>
            </a:r>
          </a:p>
          <a:p>
            <a:pPr>
              <a:lnSpc>
                <a:spcPct val="80000"/>
              </a:lnSpc>
            </a:pPr>
            <a:endParaRPr lang="en-US" sz="800" b="1" u="sng"/>
          </a:p>
          <a:p>
            <a:pPr>
              <a:lnSpc>
                <a:spcPct val="80000"/>
              </a:lnSpc>
            </a:pPr>
            <a:r>
              <a:rPr lang="en-US" sz="800" b="1" u="sng"/>
              <a:t>Click 2 (Matt)</a:t>
            </a:r>
            <a:endParaRPr lang="en-US" sz="800"/>
          </a:p>
          <a:p>
            <a:pPr>
              <a:lnSpc>
                <a:spcPct val="80000"/>
              </a:lnSpc>
            </a:pPr>
            <a:r>
              <a:rPr lang="en-US" sz="800"/>
              <a:t>Matt is 45 and staying the course in his long-term investment goals. He’s using a moderate strategy to stay ahead of inflation, so he’s investing 60% in stocks, 30% in bonds and 10% in principal preservation funds.</a:t>
            </a:r>
          </a:p>
          <a:p>
            <a:pPr>
              <a:lnSpc>
                <a:spcPct val="80000"/>
              </a:lnSpc>
            </a:pPr>
            <a:endParaRPr lang="en-US" sz="800" b="1" u="sng"/>
          </a:p>
          <a:p>
            <a:pPr>
              <a:lnSpc>
                <a:spcPct val="80000"/>
              </a:lnSpc>
            </a:pPr>
            <a:r>
              <a:rPr lang="en-US" sz="800" b="1" u="sng"/>
              <a:t>Click 3 (Linda)</a:t>
            </a:r>
            <a:endParaRPr lang="en-US" sz="800"/>
          </a:p>
          <a:p>
            <a:pPr>
              <a:lnSpc>
                <a:spcPct val="80000"/>
              </a:lnSpc>
            </a:pPr>
            <a:r>
              <a:rPr lang="en-US" sz="800"/>
              <a:t>Linda is 55 and is approaching retirement. She’s been investing aggressively for 25 years and is less than 10 years from retiring. She wants to protect what she’s earned, so she shifted some of her stock allocation into bonds and principal preservation funds, still keeping stocks to maintain growth potential.</a:t>
            </a:r>
          </a:p>
          <a:p>
            <a:pPr>
              <a:lnSpc>
                <a:spcPct val="80000"/>
              </a:lnSpc>
            </a:pPr>
            <a:endParaRPr lang="en-US" sz="800"/>
          </a:p>
          <a:p>
            <a:pPr>
              <a:lnSpc>
                <a:spcPct val="80000"/>
              </a:lnSpc>
            </a:pPr>
            <a:r>
              <a:rPr lang="en-US" sz="800"/>
              <a:t>You’re probably asking yourself “What is my ideal asset allocation?” In a few minutes, we’ll show you a tool on our Retirement Plan Web site that can help you determine just that.</a:t>
            </a:r>
          </a:p>
        </p:txBody>
      </p:sp>
    </p:spTree>
    <p:extLst>
      <p:ext uri="{BB962C8B-B14F-4D97-AF65-F5344CB8AC3E}">
        <p14:creationId xmlns:p14="http://schemas.microsoft.com/office/powerpoint/2010/main" val="124264686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4002" name="Rectangle 2"/>
          <p:cNvSpPr>
            <a:spLocks noGrp="1" noRot="1" noChangeAspect="1" noChangeArrowheads="1" noTextEdit="1"/>
          </p:cNvSpPr>
          <p:nvPr>
            <p:ph type="sldImg"/>
          </p:nvPr>
        </p:nvSpPr>
        <p:spPr>
          <a:xfrm>
            <a:off x="381000" y="685800"/>
            <a:ext cx="6096000" cy="3429000"/>
          </a:xfrm>
          <a:ln/>
        </p:spPr>
      </p:sp>
      <p:sp>
        <p:nvSpPr>
          <p:cNvPr id="384003"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55529109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7074" name="Rectangle 2"/>
          <p:cNvSpPr>
            <a:spLocks noGrp="1" noRot="1" noChangeAspect="1" noChangeArrowheads="1" noTextEdit="1"/>
          </p:cNvSpPr>
          <p:nvPr>
            <p:ph type="sldImg"/>
          </p:nvPr>
        </p:nvSpPr>
        <p:spPr>
          <a:xfrm>
            <a:off x="381000" y="685800"/>
            <a:ext cx="6096000" cy="3429000"/>
          </a:xfrm>
          <a:ln/>
        </p:spPr>
      </p:sp>
      <p:sp>
        <p:nvSpPr>
          <p:cNvPr id="387075"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384061331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22" name="Rectangle 2"/>
          <p:cNvSpPr>
            <a:spLocks noGrp="1" noRot="1" noChangeAspect="1" noChangeArrowheads="1" noTextEdit="1"/>
          </p:cNvSpPr>
          <p:nvPr>
            <p:ph type="sldImg"/>
          </p:nvPr>
        </p:nvSpPr>
        <p:spPr>
          <a:xfrm>
            <a:off x="381000" y="685800"/>
            <a:ext cx="6096000" cy="3429000"/>
          </a:xfrm>
          <a:ln/>
        </p:spPr>
      </p:sp>
      <p:sp>
        <p:nvSpPr>
          <p:cNvPr id="389123"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190757782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0146" name="Rectangle 2"/>
          <p:cNvSpPr>
            <a:spLocks noGrp="1" noRot="1" noChangeAspect="1" noChangeArrowheads="1" noTextEdit="1"/>
          </p:cNvSpPr>
          <p:nvPr>
            <p:ph type="sldImg"/>
          </p:nvPr>
        </p:nvSpPr>
        <p:spPr>
          <a:xfrm>
            <a:off x="381000" y="685800"/>
            <a:ext cx="6096000" cy="3429000"/>
          </a:xfrm>
          <a:ln/>
        </p:spPr>
      </p:sp>
      <p:sp>
        <p:nvSpPr>
          <p:cNvPr id="390147"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45082117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1170" name="Rectangle 2"/>
          <p:cNvSpPr>
            <a:spLocks noGrp="1" noRot="1" noChangeAspect="1" noChangeArrowheads="1" noTextEdit="1"/>
          </p:cNvSpPr>
          <p:nvPr>
            <p:ph type="sldImg"/>
          </p:nvPr>
        </p:nvSpPr>
        <p:spPr>
          <a:xfrm>
            <a:off x="381000" y="685800"/>
            <a:ext cx="6096000" cy="3429000"/>
          </a:xfrm>
          <a:ln/>
        </p:spPr>
      </p:sp>
      <p:sp>
        <p:nvSpPr>
          <p:cNvPr id="391171"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327445944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2194" name="Rectangle 2"/>
          <p:cNvSpPr>
            <a:spLocks noGrp="1" noRot="1" noChangeAspect="1" noChangeArrowheads="1" noTextEdit="1"/>
          </p:cNvSpPr>
          <p:nvPr>
            <p:ph type="sldImg"/>
          </p:nvPr>
        </p:nvSpPr>
        <p:spPr>
          <a:xfrm>
            <a:off x="381000" y="685800"/>
            <a:ext cx="6096000" cy="3429000"/>
          </a:xfrm>
          <a:ln/>
        </p:spPr>
      </p:sp>
      <p:sp>
        <p:nvSpPr>
          <p:cNvPr id="392195"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118528958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62" name="Rectangle 2"/>
          <p:cNvSpPr>
            <a:spLocks noGrp="1" noRot="1" noChangeAspect="1" noChangeArrowheads="1" noTextEdit="1"/>
          </p:cNvSpPr>
          <p:nvPr>
            <p:ph type="sldImg"/>
          </p:nvPr>
        </p:nvSpPr>
        <p:spPr>
          <a:xfrm>
            <a:off x="381000" y="685800"/>
            <a:ext cx="6096000" cy="3429000"/>
          </a:xfrm>
          <a:ln/>
        </p:spPr>
      </p:sp>
      <p:sp>
        <p:nvSpPr>
          <p:cNvPr id="399363"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256508033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0386" name="Rectangle 2"/>
          <p:cNvSpPr>
            <a:spLocks noGrp="1" noRot="1" noChangeAspect="1" noChangeArrowheads="1" noTextEdit="1"/>
          </p:cNvSpPr>
          <p:nvPr>
            <p:ph type="sldImg"/>
          </p:nvPr>
        </p:nvSpPr>
        <p:spPr>
          <a:xfrm>
            <a:off x="381000" y="685800"/>
            <a:ext cx="6096000" cy="3429000"/>
          </a:xfrm>
          <a:ln/>
        </p:spPr>
      </p:sp>
      <p:sp>
        <p:nvSpPr>
          <p:cNvPr id="400387"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270354647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3928A7-ABAD-46EB-8187-77084950DAF0}" type="slidenum">
              <a:rPr kumimoji="0" lang="el-G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el-G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798708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6050" name="Rectangle 2"/>
          <p:cNvSpPr>
            <a:spLocks noGrp="1" noRot="1" noChangeAspect="1" noChangeArrowheads="1" noTextEdit="1"/>
          </p:cNvSpPr>
          <p:nvPr>
            <p:ph type="sldImg"/>
          </p:nvPr>
        </p:nvSpPr>
        <p:spPr>
          <a:xfrm>
            <a:off x="381000" y="685800"/>
            <a:ext cx="6096000" cy="3429000"/>
          </a:xfrm>
          <a:ln/>
        </p:spPr>
      </p:sp>
      <p:sp>
        <p:nvSpPr>
          <p:cNvPr id="386051"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26365982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1538" name="Rectangle 2"/>
          <p:cNvSpPr>
            <a:spLocks noGrp="1" noRot="1" noChangeAspect="1" noChangeArrowheads="1" noTextEdit="1"/>
          </p:cNvSpPr>
          <p:nvPr>
            <p:ph type="sldImg"/>
          </p:nvPr>
        </p:nvSpPr>
        <p:spPr>
          <a:xfrm>
            <a:off x="381000" y="685800"/>
            <a:ext cx="6096000" cy="3429000"/>
          </a:xfrm>
          <a:ln/>
        </p:spPr>
      </p:sp>
      <p:sp>
        <p:nvSpPr>
          <p:cNvPr id="321539"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117128536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5746" name="Rectangle 2"/>
          <p:cNvSpPr>
            <a:spLocks noGrp="1" noRot="1" noChangeAspect="1" noChangeArrowheads="1" noTextEdit="1"/>
          </p:cNvSpPr>
          <p:nvPr>
            <p:ph type="sldImg"/>
          </p:nvPr>
        </p:nvSpPr>
        <p:spPr>
          <a:xfrm>
            <a:off x="381000" y="685800"/>
            <a:ext cx="6096000" cy="3429000"/>
          </a:xfrm>
          <a:ln/>
        </p:spPr>
      </p:sp>
      <p:sp>
        <p:nvSpPr>
          <p:cNvPr id="415747"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169996480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6770" name="Rectangle 2"/>
          <p:cNvSpPr>
            <a:spLocks noGrp="1" noRot="1" noChangeAspect="1" noChangeArrowheads="1" noTextEdit="1"/>
          </p:cNvSpPr>
          <p:nvPr>
            <p:ph type="sldImg"/>
          </p:nvPr>
        </p:nvSpPr>
        <p:spPr>
          <a:xfrm>
            <a:off x="381000" y="685800"/>
            <a:ext cx="6096000" cy="3429000"/>
          </a:xfrm>
          <a:ln/>
        </p:spPr>
      </p:sp>
      <p:sp>
        <p:nvSpPr>
          <p:cNvPr id="416771"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64141622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7794" name="Rectangle 2"/>
          <p:cNvSpPr>
            <a:spLocks noGrp="1" noRot="1" noChangeAspect="1" noChangeArrowheads="1" noTextEdit="1"/>
          </p:cNvSpPr>
          <p:nvPr>
            <p:ph type="sldImg"/>
          </p:nvPr>
        </p:nvSpPr>
        <p:spPr>
          <a:xfrm>
            <a:off x="381000" y="685800"/>
            <a:ext cx="6096000" cy="3429000"/>
          </a:xfrm>
          <a:ln/>
        </p:spPr>
      </p:sp>
      <p:sp>
        <p:nvSpPr>
          <p:cNvPr id="417795"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239616904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8818" name="Rectangle 2"/>
          <p:cNvSpPr>
            <a:spLocks noGrp="1" noRot="1" noChangeAspect="1" noChangeArrowheads="1" noTextEdit="1"/>
          </p:cNvSpPr>
          <p:nvPr>
            <p:ph type="sldImg"/>
          </p:nvPr>
        </p:nvSpPr>
        <p:spPr>
          <a:xfrm>
            <a:off x="381000" y="685800"/>
            <a:ext cx="6096000" cy="3429000"/>
          </a:xfrm>
          <a:ln/>
        </p:spPr>
      </p:sp>
      <p:sp>
        <p:nvSpPr>
          <p:cNvPr id="418819"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413774647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42" name="Rectangle 2"/>
          <p:cNvSpPr>
            <a:spLocks noGrp="1" noRot="1" noChangeAspect="1" noChangeArrowheads="1" noTextEdit="1"/>
          </p:cNvSpPr>
          <p:nvPr>
            <p:ph type="sldImg"/>
          </p:nvPr>
        </p:nvSpPr>
        <p:spPr>
          <a:xfrm>
            <a:off x="381000" y="685800"/>
            <a:ext cx="6096000" cy="3429000"/>
          </a:xfrm>
          <a:ln/>
        </p:spPr>
      </p:sp>
      <p:sp>
        <p:nvSpPr>
          <p:cNvPr id="419843"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143327210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0866" name="Rectangle 2"/>
          <p:cNvSpPr>
            <a:spLocks noGrp="1" noRot="1" noChangeAspect="1" noChangeArrowheads="1" noTextEdit="1"/>
          </p:cNvSpPr>
          <p:nvPr>
            <p:ph type="sldImg"/>
          </p:nvPr>
        </p:nvSpPr>
        <p:spPr>
          <a:xfrm>
            <a:off x="381000" y="685800"/>
            <a:ext cx="6096000" cy="3429000"/>
          </a:xfrm>
          <a:ln/>
        </p:spPr>
      </p:sp>
      <p:sp>
        <p:nvSpPr>
          <p:cNvPr id="420867"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421290869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6290" name="Rectangle 2"/>
          <p:cNvSpPr>
            <a:spLocks noGrp="1" noRot="1" noChangeAspect="1" noChangeArrowheads="1" noTextEdit="1"/>
          </p:cNvSpPr>
          <p:nvPr>
            <p:ph type="sldImg"/>
          </p:nvPr>
        </p:nvSpPr>
        <p:spPr>
          <a:xfrm>
            <a:off x="381000" y="685800"/>
            <a:ext cx="6096000" cy="3429000"/>
          </a:xfrm>
          <a:ln/>
        </p:spPr>
      </p:sp>
      <p:sp>
        <p:nvSpPr>
          <p:cNvPr id="1036291" name="Rectangle 3"/>
          <p:cNvSpPr>
            <a:spLocks noGrp="1" noChangeArrowheads="1"/>
          </p:cNvSpPr>
          <p:nvPr>
            <p:ph type="body" idx="1"/>
          </p:nvPr>
        </p:nvSpPr>
        <p:spPr>
          <a:noFill/>
          <a:ln/>
        </p:spPr>
        <p:txBody>
          <a:bodyPr/>
          <a:lstStyle/>
          <a:p>
            <a:endParaRPr lang="el-GR">
              <a:latin typeface="Arial" pitchFamily="34" charset="0"/>
            </a:endParaRPr>
          </a:p>
        </p:txBody>
      </p:sp>
    </p:spTree>
    <p:extLst>
      <p:ext uri="{BB962C8B-B14F-4D97-AF65-F5344CB8AC3E}">
        <p14:creationId xmlns:p14="http://schemas.microsoft.com/office/powerpoint/2010/main" val="117102962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7314" name="Rectangle 7"/>
          <p:cNvSpPr>
            <a:spLocks noGrp="1" noChangeArrowheads="1"/>
          </p:cNvSpPr>
          <p:nvPr>
            <p:ph type="sldNum" sz="quarter" idx="5"/>
          </p:nvPr>
        </p:nvSpPr>
        <p:spPr>
          <a:noFill/>
        </p:spPr>
        <p:txBody>
          <a:bodyPr/>
          <a:lstStyle/>
          <a:p>
            <a:fld id="{65A49D99-9C6C-4F79-8B13-5FE3E61ACD2B}" type="slidenum">
              <a:rPr lang="en-US">
                <a:solidFill>
                  <a:prstClr val="black"/>
                </a:solidFill>
              </a:rPr>
              <a:pPr/>
              <a:t>125</a:t>
            </a:fld>
            <a:endParaRPr lang="en-US">
              <a:solidFill>
                <a:prstClr val="black"/>
              </a:solidFill>
            </a:endParaRPr>
          </a:p>
        </p:txBody>
      </p:sp>
      <p:sp>
        <p:nvSpPr>
          <p:cNvPr id="1037315" name="Rectangle 2"/>
          <p:cNvSpPr>
            <a:spLocks noGrp="1" noRot="1" noChangeAspect="1" noChangeArrowheads="1" noTextEdit="1"/>
          </p:cNvSpPr>
          <p:nvPr>
            <p:ph type="sldImg"/>
          </p:nvPr>
        </p:nvSpPr>
        <p:spPr>
          <a:xfrm>
            <a:off x="381000" y="685800"/>
            <a:ext cx="6096000" cy="3429000"/>
          </a:xfrm>
          <a:ln/>
        </p:spPr>
      </p:sp>
      <p:sp>
        <p:nvSpPr>
          <p:cNvPr id="1037316" name="Rectangle 3"/>
          <p:cNvSpPr>
            <a:spLocks noGrp="1" noChangeArrowheads="1"/>
          </p:cNvSpPr>
          <p:nvPr>
            <p:ph type="body" idx="1"/>
          </p:nvPr>
        </p:nvSpPr>
        <p:spPr>
          <a:noFill/>
          <a:ln/>
        </p:spPr>
        <p:txBody>
          <a:bodyPr/>
          <a:lstStyle/>
          <a:p>
            <a:pPr eaLnBrk="1" hangingPunct="1"/>
            <a:endParaRPr lang="el-GR">
              <a:latin typeface="Arial" pitchFamily="34" charset="0"/>
            </a:endParaRPr>
          </a:p>
        </p:txBody>
      </p:sp>
    </p:spTree>
    <p:extLst>
      <p:ext uri="{BB962C8B-B14F-4D97-AF65-F5344CB8AC3E}">
        <p14:creationId xmlns:p14="http://schemas.microsoft.com/office/powerpoint/2010/main" val="310224831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9362" name="Rectangle 7"/>
          <p:cNvSpPr>
            <a:spLocks noGrp="1" noChangeArrowheads="1"/>
          </p:cNvSpPr>
          <p:nvPr>
            <p:ph type="sldNum" sz="quarter" idx="5"/>
          </p:nvPr>
        </p:nvSpPr>
        <p:spPr>
          <a:noFill/>
        </p:spPr>
        <p:txBody>
          <a:bodyPr/>
          <a:lstStyle/>
          <a:p>
            <a:fld id="{93179773-76AF-4044-9943-008492238694}" type="slidenum">
              <a:rPr lang="en-US">
                <a:solidFill>
                  <a:prstClr val="black"/>
                </a:solidFill>
              </a:rPr>
              <a:pPr/>
              <a:t>126</a:t>
            </a:fld>
            <a:endParaRPr lang="en-US">
              <a:solidFill>
                <a:prstClr val="black"/>
              </a:solidFill>
            </a:endParaRPr>
          </a:p>
        </p:txBody>
      </p:sp>
      <p:sp>
        <p:nvSpPr>
          <p:cNvPr id="1039363" name="Rectangle 2"/>
          <p:cNvSpPr>
            <a:spLocks noGrp="1" noRot="1" noChangeAspect="1" noChangeArrowheads="1" noTextEdit="1"/>
          </p:cNvSpPr>
          <p:nvPr>
            <p:ph type="sldImg"/>
          </p:nvPr>
        </p:nvSpPr>
        <p:spPr>
          <a:xfrm>
            <a:off x="381000" y="685800"/>
            <a:ext cx="6096000" cy="3429000"/>
          </a:xfrm>
          <a:ln/>
        </p:spPr>
      </p:sp>
      <p:sp>
        <p:nvSpPr>
          <p:cNvPr id="1039364" name="Rectangle 3"/>
          <p:cNvSpPr>
            <a:spLocks noGrp="1" noChangeArrowheads="1"/>
          </p:cNvSpPr>
          <p:nvPr>
            <p:ph type="body" idx="1"/>
          </p:nvPr>
        </p:nvSpPr>
        <p:spPr>
          <a:noFill/>
          <a:ln/>
        </p:spPr>
        <p:txBody>
          <a:bodyPr/>
          <a:lstStyle/>
          <a:p>
            <a:pPr eaLnBrk="1" hangingPunct="1"/>
            <a:endParaRPr lang="el-GR">
              <a:latin typeface="Arial" pitchFamily="34" charset="0"/>
            </a:endParaRPr>
          </a:p>
        </p:txBody>
      </p:sp>
    </p:spTree>
    <p:extLst>
      <p:ext uri="{BB962C8B-B14F-4D97-AF65-F5344CB8AC3E}">
        <p14:creationId xmlns:p14="http://schemas.microsoft.com/office/powerpoint/2010/main" val="292267946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9362" name="Rectangle 7"/>
          <p:cNvSpPr>
            <a:spLocks noGrp="1" noChangeArrowheads="1"/>
          </p:cNvSpPr>
          <p:nvPr>
            <p:ph type="sldNum" sz="quarter" idx="5"/>
          </p:nvPr>
        </p:nvSpPr>
        <p:spPr>
          <a:noFill/>
        </p:spPr>
        <p:txBody>
          <a:bodyPr/>
          <a:lstStyle/>
          <a:p>
            <a:fld id="{93179773-76AF-4044-9943-008492238694}" type="slidenum">
              <a:rPr lang="en-US">
                <a:solidFill>
                  <a:prstClr val="black"/>
                </a:solidFill>
              </a:rPr>
              <a:pPr/>
              <a:t>128</a:t>
            </a:fld>
            <a:endParaRPr lang="en-US">
              <a:solidFill>
                <a:prstClr val="black"/>
              </a:solidFill>
            </a:endParaRPr>
          </a:p>
        </p:txBody>
      </p:sp>
      <p:sp>
        <p:nvSpPr>
          <p:cNvPr id="1039363" name="Rectangle 2"/>
          <p:cNvSpPr>
            <a:spLocks noGrp="1" noRot="1" noChangeAspect="1" noChangeArrowheads="1" noTextEdit="1"/>
          </p:cNvSpPr>
          <p:nvPr>
            <p:ph type="sldImg"/>
          </p:nvPr>
        </p:nvSpPr>
        <p:spPr>
          <a:xfrm>
            <a:off x="381000" y="685800"/>
            <a:ext cx="6096000" cy="3429000"/>
          </a:xfrm>
          <a:ln/>
        </p:spPr>
      </p:sp>
      <p:sp>
        <p:nvSpPr>
          <p:cNvPr id="1039364" name="Rectangle 3"/>
          <p:cNvSpPr>
            <a:spLocks noGrp="1" noChangeArrowheads="1"/>
          </p:cNvSpPr>
          <p:nvPr>
            <p:ph type="body" idx="1"/>
          </p:nvPr>
        </p:nvSpPr>
        <p:spPr>
          <a:noFill/>
          <a:ln/>
        </p:spPr>
        <p:txBody>
          <a:bodyPr/>
          <a:lstStyle/>
          <a:p>
            <a:pPr eaLnBrk="1" hangingPunct="1"/>
            <a:endParaRPr lang="el-GR">
              <a:latin typeface="Arial" pitchFamily="34" charset="0"/>
            </a:endParaRPr>
          </a:p>
        </p:txBody>
      </p:sp>
    </p:spTree>
    <p:extLst>
      <p:ext uri="{BB962C8B-B14F-4D97-AF65-F5344CB8AC3E}">
        <p14:creationId xmlns:p14="http://schemas.microsoft.com/office/powerpoint/2010/main" val="24262442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586" name="Rectangle 2"/>
          <p:cNvSpPr>
            <a:spLocks noGrp="1" noRot="1" noChangeAspect="1" noChangeArrowheads="1" noTextEdit="1"/>
          </p:cNvSpPr>
          <p:nvPr>
            <p:ph type="sldImg"/>
          </p:nvPr>
        </p:nvSpPr>
        <p:spPr>
          <a:xfrm>
            <a:off x="381000" y="685800"/>
            <a:ext cx="6096000" cy="3429000"/>
          </a:xfrm>
          <a:ln/>
        </p:spPr>
      </p:sp>
      <p:sp>
        <p:nvSpPr>
          <p:cNvPr id="323587"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347647735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9362"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179773-76AF-4044-9943-008492238694}"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039363" name="Rectangle 2"/>
          <p:cNvSpPr>
            <a:spLocks noGrp="1" noRot="1" noChangeAspect="1" noChangeArrowheads="1" noTextEdit="1"/>
          </p:cNvSpPr>
          <p:nvPr>
            <p:ph type="sldImg"/>
          </p:nvPr>
        </p:nvSpPr>
        <p:spPr>
          <a:xfrm>
            <a:off x="381000" y="685800"/>
            <a:ext cx="6096000" cy="3429000"/>
          </a:xfrm>
          <a:ln/>
        </p:spPr>
      </p:sp>
      <p:sp>
        <p:nvSpPr>
          <p:cNvPr id="1039364" name="Rectangle 3"/>
          <p:cNvSpPr>
            <a:spLocks noGrp="1" noChangeArrowheads="1"/>
          </p:cNvSpPr>
          <p:nvPr>
            <p:ph type="body" idx="1"/>
          </p:nvPr>
        </p:nvSpPr>
        <p:spPr>
          <a:noFill/>
          <a:ln/>
        </p:spPr>
        <p:txBody>
          <a:bodyPr/>
          <a:lstStyle/>
          <a:p>
            <a:pPr eaLnBrk="1" hangingPunct="1"/>
            <a:endParaRPr lang="el-GR">
              <a:latin typeface="Arial" pitchFamily="34" charset="0"/>
            </a:endParaRPr>
          </a:p>
        </p:txBody>
      </p:sp>
    </p:spTree>
    <p:extLst>
      <p:ext uri="{BB962C8B-B14F-4D97-AF65-F5344CB8AC3E}">
        <p14:creationId xmlns:p14="http://schemas.microsoft.com/office/powerpoint/2010/main" val="47572696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Rectangle 2"/>
          <p:cNvSpPr>
            <a:spLocks noGrp="1" noRot="1" noChangeAspect="1" noChangeArrowheads="1" noTextEdit="1"/>
          </p:cNvSpPr>
          <p:nvPr>
            <p:ph type="sldImg"/>
          </p:nvPr>
        </p:nvSpPr>
        <p:spPr>
          <a:xfrm>
            <a:off x="381000" y="685800"/>
            <a:ext cx="6096000" cy="3429000"/>
          </a:xfrm>
          <a:ln/>
        </p:spPr>
      </p:sp>
      <p:sp>
        <p:nvSpPr>
          <p:cNvPr id="427011"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365940542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82" name="Rectangle 2"/>
          <p:cNvSpPr>
            <a:spLocks noGrp="1" noRot="1" noChangeAspect="1" noChangeArrowheads="1" noTextEdit="1"/>
          </p:cNvSpPr>
          <p:nvPr>
            <p:ph type="sldImg"/>
          </p:nvPr>
        </p:nvSpPr>
        <p:spPr>
          <a:xfrm>
            <a:off x="381000" y="685800"/>
            <a:ext cx="6096000" cy="3429000"/>
          </a:xfrm>
          <a:ln/>
        </p:spPr>
      </p:sp>
      <p:sp>
        <p:nvSpPr>
          <p:cNvPr id="430083"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393292137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9058" name="Rectangle 2"/>
          <p:cNvSpPr>
            <a:spLocks noGrp="1" noRot="1" noChangeAspect="1" noChangeArrowheads="1" noTextEdit="1"/>
          </p:cNvSpPr>
          <p:nvPr>
            <p:ph type="sldImg"/>
          </p:nvPr>
        </p:nvSpPr>
        <p:spPr>
          <a:xfrm>
            <a:off x="381000" y="685800"/>
            <a:ext cx="6096000" cy="3429000"/>
          </a:xfrm>
          <a:ln/>
        </p:spPr>
      </p:sp>
      <p:sp>
        <p:nvSpPr>
          <p:cNvPr id="429059"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359906741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2130" name="Rectangle 2"/>
          <p:cNvSpPr>
            <a:spLocks noGrp="1" noRot="1" noChangeAspect="1" noChangeArrowheads="1" noTextEdit="1"/>
          </p:cNvSpPr>
          <p:nvPr>
            <p:ph type="sldImg"/>
          </p:nvPr>
        </p:nvSpPr>
        <p:spPr>
          <a:xfrm>
            <a:off x="381000" y="685800"/>
            <a:ext cx="6096000" cy="3429000"/>
          </a:xfrm>
          <a:ln/>
        </p:spPr>
      </p:sp>
      <p:sp>
        <p:nvSpPr>
          <p:cNvPr id="432131"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333498705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3154" name="Rectangle 2"/>
          <p:cNvSpPr>
            <a:spLocks noGrp="1" noRot="1" noChangeAspect="1" noChangeArrowheads="1" noTextEdit="1"/>
          </p:cNvSpPr>
          <p:nvPr>
            <p:ph type="sldImg"/>
          </p:nvPr>
        </p:nvSpPr>
        <p:spPr>
          <a:xfrm>
            <a:off x="381000" y="685800"/>
            <a:ext cx="6096000" cy="3429000"/>
          </a:xfrm>
          <a:ln/>
        </p:spPr>
      </p:sp>
      <p:sp>
        <p:nvSpPr>
          <p:cNvPr id="433155"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172463479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D141D427-66D3-49E1-A87A-DF03A01DBEF2}" type="slidenum">
              <a:rPr lang="el-GR" smtClean="0"/>
              <a:pPr/>
              <a:t>136</a:t>
            </a:fld>
            <a:endParaRPr lang="el-GR"/>
          </a:p>
        </p:txBody>
      </p:sp>
    </p:spTree>
    <p:extLst>
      <p:ext uri="{BB962C8B-B14F-4D97-AF65-F5344CB8AC3E}">
        <p14:creationId xmlns:p14="http://schemas.microsoft.com/office/powerpoint/2010/main" val="294581456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D141D427-66D3-49E1-A87A-DF03A01DBEF2}" type="slidenum">
              <a:rPr lang="el-GR" smtClean="0"/>
              <a:pPr/>
              <a:t>137</a:t>
            </a:fld>
            <a:endParaRPr lang="el-GR"/>
          </a:p>
        </p:txBody>
      </p:sp>
    </p:spTree>
    <p:extLst>
      <p:ext uri="{BB962C8B-B14F-4D97-AF65-F5344CB8AC3E}">
        <p14:creationId xmlns:p14="http://schemas.microsoft.com/office/powerpoint/2010/main" val="283871187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D141D427-66D3-49E1-A87A-DF03A01DBEF2}" type="slidenum">
              <a:rPr lang="el-GR" smtClean="0"/>
              <a:pPr/>
              <a:t>139</a:t>
            </a:fld>
            <a:endParaRPr lang="el-GR"/>
          </a:p>
        </p:txBody>
      </p:sp>
    </p:spTree>
    <p:extLst>
      <p:ext uri="{BB962C8B-B14F-4D97-AF65-F5344CB8AC3E}">
        <p14:creationId xmlns:p14="http://schemas.microsoft.com/office/powerpoint/2010/main" val="2363502960"/>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41D427-66D3-49E1-A87A-DF03A01DBEF2}" type="slidenum">
              <a:rPr kumimoji="0" lang="el-G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140</a:t>
            </a:fld>
            <a:endParaRPr kumimoji="0" lang="el-G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00286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634" name="Rectangle 2"/>
          <p:cNvSpPr>
            <a:spLocks noGrp="1" noRot="1" noChangeAspect="1" noChangeArrowheads="1" noTextEdit="1"/>
          </p:cNvSpPr>
          <p:nvPr>
            <p:ph type="sldImg"/>
          </p:nvPr>
        </p:nvSpPr>
        <p:spPr>
          <a:xfrm>
            <a:off x="381000" y="685800"/>
            <a:ext cx="6096000" cy="3429000"/>
          </a:xfrm>
          <a:ln/>
        </p:spPr>
      </p:sp>
      <p:sp>
        <p:nvSpPr>
          <p:cNvPr id="325635"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285883518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7250" name="Rectangle 2"/>
          <p:cNvSpPr>
            <a:spLocks noGrp="1" noRot="1" noChangeAspect="1" noChangeArrowheads="1" noTextEdit="1"/>
          </p:cNvSpPr>
          <p:nvPr>
            <p:ph type="sldImg"/>
          </p:nvPr>
        </p:nvSpPr>
        <p:spPr>
          <a:xfrm>
            <a:off x="381000" y="685800"/>
            <a:ext cx="6096000" cy="3429000"/>
          </a:xfrm>
          <a:ln/>
        </p:spPr>
      </p:sp>
      <p:sp>
        <p:nvSpPr>
          <p:cNvPr id="437251"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98402527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8274" name="Rectangle 2"/>
          <p:cNvSpPr>
            <a:spLocks noGrp="1" noRot="1" noChangeAspect="1" noChangeArrowheads="1" noTextEdit="1"/>
          </p:cNvSpPr>
          <p:nvPr>
            <p:ph type="sldImg"/>
          </p:nvPr>
        </p:nvSpPr>
        <p:spPr>
          <a:xfrm>
            <a:off x="381000" y="685800"/>
            <a:ext cx="6096000" cy="3429000"/>
          </a:xfrm>
          <a:ln/>
        </p:spPr>
      </p:sp>
      <p:sp>
        <p:nvSpPr>
          <p:cNvPr id="438275" name="Rectangle 3"/>
          <p:cNvSpPr>
            <a:spLocks noGrp="1" noChangeArrowheads="1"/>
          </p:cNvSpPr>
          <p:nvPr>
            <p:ph type="body" idx="1"/>
          </p:nvPr>
        </p:nvSpPr>
        <p:spPr>
          <a:noFill/>
          <a:ln/>
        </p:spPr>
        <p:txBody>
          <a:bodyPr/>
          <a:lstStyle/>
          <a:p>
            <a:endParaRPr lang="en-US" dirty="0"/>
          </a:p>
        </p:txBody>
      </p:sp>
    </p:spTree>
    <p:extLst>
      <p:ext uri="{BB962C8B-B14F-4D97-AF65-F5344CB8AC3E}">
        <p14:creationId xmlns:p14="http://schemas.microsoft.com/office/powerpoint/2010/main" val="3498623103"/>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9298" name="Rectangle 2"/>
          <p:cNvSpPr>
            <a:spLocks noGrp="1" noRot="1" noChangeAspect="1" noChangeArrowheads="1" noTextEdit="1"/>
          </p:cNvSpPr>
          <p:nvPr>
            <p:ph type="sldImg"/>
          </p:nvPr>
        </p:nvSpPr>
        <p:spPr>
          <a:xfrm>
            <a:off x="381000" y="685800"/>
            <a:ext cx="6096000" cy="3429000"/>
          </a:xfrm>
          <a:ln/>
        </p:spPr>
      </p:sp>
      <p:sp>
        <p:nvSpPr>
          <p:cNvPr id="439299"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2915966599"/>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22" name="Rectangle 2"/>
          <p:cNvSpPr>
            <a:spLocks noGrp="1" noRot="1" noChangeAspect="1" noChangeArrowheads="1" noTextEdit="1"/>
          </p:cNvSpPr>
          <p:nvPr>
            <p:ph type="sldImg"/>
          </p:nvPr>
        </p:nvSpPr>
        <p:spPr>
          <a:xfrm>
            <a:off x="381000" y="685800"/>
            <a:ext cx="6096000" cy="3429000"/>
          </a:xfrm>
          <a:ln/>
        </p:spPr>
      </p:sp>
      <p:sp>
        <p:nvSpPr>
          <p:cNvPr id="440323"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3553082467"/>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1346" name="Rectangle 2"/>
          <p:cNvSpPr>
            <a:spLocks noGrp="1" noRot="1" noChangeAspect="1" noChangeArrowheads="1" noTextEdit="1"/>
          </p:cNvSpPr>
          <p:nvPr>
            <p:ph type="sldImg"/>
          </p:nvPr>
        </p:nvSpPr>
        <p:spPr>
          <a:xfrm>
            <a:off x="381000" y="685800"/>
            <a:ext cx="6096000" cy="3429000"/>
          </a:xfrm>
          <a:ln/>
        </p:spPr>
      </p:sp>
      <p:sp>
        <p:nvSpPr>
          <p:cNvPr id="441347"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1067739102"/>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2370" name="Rectangle 2"/>
          <p:cNvSpPr>
            <a:spLocks noGrp="1" noRot="1" noChangeAspect="1" noChangeArrowheads="1" noTextEdit="1"/>
          </p:cNvSpPr>
          <p:nvPr>
            <p:ph type="sldImg"/>
          </p:nvPr>
        </p:nvSpPr>
        <p:spPr>
          <a:xfrm>
            <a:off x="381000" y="685800"/>
            <a:ext cx="6096000" cy="3429000"/>
          </a:xfrm>
          <a:ln/>
        </p:spPr>
      </p:sp>
      <p:sp>
        <p:nvSpPr>
          <p:cNvPr id="442371"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1433670512"/>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3394" name="Rectangle 2"/>
          <p:cNvSpPr>
            <a:spLocks noGrp="1" noRot="1" noChangeAspect="1" noChangeArrowheads="1" noTextEdit="1"/>
          </p:cNvSpPr>
          <p:nvPr>
            <p:ph type="sldImg"/>
          </p:nvPr>
        </p:nvSpPr>
        <p:spPr>
          <a:xfrm>
            <a:off x="381000" y="685800"/>
            <a:ext cx="6096000" cy="3429000"/>
          </a:xfrm>
          <a:ln/>
        </p:spPr>
      </p:sp>
      <p:sp>
        <p:nvSpPr>
          <p:cNvPr id="443395"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246601175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4418" name="Rectangle 2"/>
          <p:cNvSpPr>
            <a:spLocks noGrp="1" noRot="1" noChangeAspect="1" noChangeArrowheads="1" noTextEdit="1"/>
          </p:cNvSpPr>
          <p:nvPr>
            <p:ph type="sldImg"/>
          </p:nvPr>
        </p:nvSpPr>
        <p:spPr>
          <a:xfrm>
            <a:off x="381000" y="685800"/>
            <a:ext cx="6096000" cy="3429000"/>
          </a:xfrm>
          <a:ln/>
        </p:spPr>
      </p:sp>
      <p:sp>
        <p:nvSpPr>
          <p:cNvPr id="444419"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104575184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5442" name="Rectangle 2"/>
          <p:cNvSpPr>
            <a:spLocks noGrp="1" noRot="1" noChangeAspect="1" noChangeArrowheads="1" noTextEdit="1"/>
          </p:cNvSpPr>
          <p:nvPr>
            <p:ph type="sldImg"/>
          </p:nvPr>
        </p:nvSpPr>
        <p:spPr>
          <a:xfrm>
            <a:off x="381000" y="685800"/>
            <a:ext cx="6096000" cy="3429000"/>
          </a:xfrm>
          <a:ln/>
        </p:spPr>
      </p:sp>
      <p:sp>
        <p:nvSpPr>
          <p:cNvPr id="445443"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1691478759"/>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6466" name="Rectangle 2"/>
          <p:cNvSpPr>
            <a:spLocks noGrp="1" noRot="1" noChangeAspect="1" noChangeArrowheads="1" noTextEdit="1"/>
          </p:cNvSpPr>
          <p:nvPr>
            <p:ph type="sldImg"/>
          </p:nvPr>
        </p:nvSpPr>
        <p:spPr>
          <a:xfrm>
            <a:off x="381000" y="685800"/>
            <a:ext cx="6096000" cy="3429000"/>
          </a:xfrm>
          <a:ln/>
        </p:spPr>
      </p:sp>
      <p:sp>
        <p:nvSpPr>
          <p:cNvPr id="446467"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5245778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658" name="Rectangle 2"/>
          <p:cNvSpPr>
            <a:spLocks noGrp="1" noRot="1" noChangeAspect="1" noChangeArrowheads="1" noTextEdit="1"/>
          </p:cNvSpPr>
          <p:nvPr>
            <p:ph type="sldImg"/>
          </p:nvPr>
        </p:nvSpPr>
        <p:spPr>
          <a:xfrm>
            <a:off x="381000" y="685800"/>
            <a:ext cx="6096000" cy="3429000"/>
          </a:xfrm>
          <a:ln/>
        </p:spPr>
      </p:sp>
      <p:sp>
        <p:nvSpPr>
          <p:cNvPr id="326659"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3556775253"/>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62" name="Rectangle 2"/>
          <p:cNvSpPr>
            <a:spLocks noGrp="1" noRot="1" noChangeAspect="1" noChangeArrowheads="1" noTextEdit="1"/>
          </p:cNvSpPr>
          <p:nvPr>
            <p:ph type="sldImg"/>
          </p:nvPr>
        </p:nvSpPr>
        <p:spPr>
          <a:xfrm>
            <a:off x="381000" y="685800"/>
            <a:ext cx="6096000" cy="3429000"/>
          </a:xfrm>
          <a:ln/>
        </p:spPr>
      </p:sp>
      <p:sp>
        <p:nvSpPr>
          <p:cNvPr id="450563"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286728293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1586" name="Rectangle 2"/>
          <p:cNvSpPr>
            <a:spLocks noGrp="1" noRot="1" noChangeAspect="1" noChangeArrowheads="1" noTextEdit="1"/>
          </p:cNvSpPr>
          <p:nvPr>
            <p:ph type="sldImg"/>
          </p:nvPr>
        </p:nvSpPr>
        <p:spPr>
          <a:xfrm>
            <a:off x="381000" y="685800"/>
            <a:ext cx="6096000" cy="3429000"/>
          </a:xfrm>
          <a:ln/>
        </p:spPr>
      </p:sp>
      <p:sp>
        <p:nvSpPr>
          <p:cNvPr id="451587"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2046940578"/>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2610" name="Rectangle 2"/>
          <p:cNvSpPr>
            <a:spLocks noGrp="1" noRot="1" noChangeAspect="1" noChangeArrowheads="1" noTextEdit="1"/>
          </p:cNvSpPr>
          <p:nvPr>
            <p:ph type="sldImg"/>
          </p:nvPr>
        </p:nvSpPr>
        <p:spPr>
          <a:xfrm>
            <a:off x="381000" y="685800"/>
            <a:ext cx="6096000" cy="3429000"/>
          </a:xfrm>
          <a:ln/>
        </p:spPr>
      </p:sp>
      <p:sp>
        <p:nvSpPr>
          <p:cNvPr id="452611"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1492804718"/>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4658" name="Rectangle 2"/>
          <p:cNvSpPr>
            <a:spLocks noGrp="1" noRot="1" noChangeAspect="1" noChangeArrowheads="1" noTextEdit="1"/>
          </p:cNvSpPr>
          <p:nvPr>
            <p:ph type="sldImg"/>
          </p:nvPr>
        </p:nvSpPr>
        <p:spPr>
          <a:xfrm>
            <a:off x="381000" y="685800"/>
            <a:ext cx="6096000" cy="3429000"/>
          </a:xfrm>
          <a:ln/>
        </p:spPr>
      </p:sp>
      <p:sp>
        <p:nvSpPr>
          <p:cNvPr id="454659"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3193880340"/>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5682" name="Rectangle 2"/>
          <p:cNvSpPr>
            <a:spLocks noGrp="1" noRot="1" noChangeAspect="1" noChangeArrowheads="1" noTextEdit="1"/>
          </p:cNvSpPr>
          <p:nvPr>
            <p:ph type="sldImg"/>
          </p:nvPr>
        </p:nvSpPr>
        <p:spPr>
          <a:xfrm>
            <a:off x="381000" y="685800"/>
            <a:ext cx="6096000" cy="3429000"/>
          </a:xfrm>
          <a:ln/>
        </p:spPr>
      </p:sp>
      <p:sp>
        <p:nvSpPr>
          <p:cNvPr id="455683"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1467343090"/>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9058" name="Rectangle 2"/>
          <p:cNvSpPr>
            <a:spLocks noGrp="1" noRot="1" noChangeAspect="1" noChangeArrowheads="1" noTextEdit="1"/>
          </p:cNvSpPr>
          <p:nvPr>
            <p:ph type="sldImg"/>
          </p:nvPr>
        </p:nvSpPr>
        <p:spPr>
          <a:xfrm>
            <a:off x="381000" y="685800"/>
            <a:ext cx="6096000" cy="3429000"/>
          </a:xfrm>
          <a:ln/>
        </p:spPr>
      </p:sp>
      <p:sp>
        <p:nvSpPr>
          <p:cNvPr id="42905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719598927"/>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8754" name="Rectangle 2"/>
          <p:cNvSpPr>
            <a:spLocks noGrp="1" noRot="1" noChangeAspect="1" noChangeArrowheads="1" noTextEdit="1"/>
          </p:cNvSpPr>
          <p:nvPr>
            <p:ph type="sldImg"/>
          </p:nvPr>
        </p:nvSpPr>
        <p:spPr>
          <a:xfrm>
            <a:off x="381000" y="685800"/>
            <a:ext cx="6096000" cy="3429000"/>
          </a:xfrm>
          <a:ln/>
        </p:spPr>
      </p:sp>
      <p:sp>
        <p:nvSpPr>
          <p:cNvPr id="458755"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734407737"/>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9778" name="Rectangle 2"/>
          <p:cNvSpPr>
            <a:spLocks noGrp="1" noRot="1" noChangeAspect="1" noChangeArrowheads="1" noTextEdit="1"/>
          </p:cNvSpPr>
          <p:nvPr>
            <p:ph type="sldImg"/>
          </p:nvPr>
        </p:nvSpPr>
        <p:spPr>
          <a:xfrm>
            <a:off x="381000" y="685800"/>
            <a:ext cx="6096000" cy="3429000"/>
          </a:xfrm>
          <a:ln/>
        </p:spPr>
      </p:sp>
      <p:sp>
        <p:nvSpPr>
          <p:cNvPr id="459779"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1862394902"/>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02" name="Rectangle 2"/>
          <p:cNvSpPr>
            <a:spLocks noGrp="1" noRot="1" noChangeAspect="1" noChangeArrowheads="1" noTextEdit="1"/>
          </p:cNvSpPr>
          <p:nvPr>
            <p:ph type="sldImg"/>
          </p:nvPr>
        </p:nvSpPr>
        <p:spPr>
          <a:xfrm>
            <a:off x="381000" y="685800"/>
            <a:ext cx="6096000" cy="3429000"/>
          </a:xfrm>
          <a:ln/>
        </p:spPr>
      </p:sp>
      <p:sp>
        <p:nvSpPr>
          <p:cNvPr id="460803"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1949039078"/>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1826" name="Rectangle 2"/>
          <p:cNvSpPr>
            <a:spLocks noGrp="1" noRot="1" noChangeAspect="1" noChangeArrowheads="1" noTextEdit="1"/>
          </p:cNvSpPr>
          <p:nvPr>
            <p:ph type="sldImg"/>
          </p:nvPr>
        </p:nvSpPr>
        <p:spPr>
          <a:xfrm>
            <a:off x="381000" y="685800"/>
            <a:ext cx="6096000" cy="3429000"/>
          </a:xfrm>
          <a:ln/>
        </p:spPr>
      </p:sp>
      <p:sp>
        <p:nvSpPr>
          <p:cNvPr id="461827"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5708198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82" name="Rectangle 2"/>
          <p:cNvSpPr>
            <a:spLocks noGrp="1" noRot="1" noChangeAspect="1" noChangeArrowheads="1" noTextEdit="1"/>
          </p:cNvSpPr>
          <p:nvPr>
            <p:ph type="sldImg"/>
          </p:nvPr>
        </p:nvSpPr>
        <p:spPr>
          <a:xfrm>
            <a:off x="381000" y="685800"/>
            <a:ext cx="6096000" cy="3429000"/>
          </a:xfrm>
          <a:ln/>
        </p:spPr>
      </p:sp>
      <p:sp>
        <p:nvSpPr>
          <p:cNvPr id="327683"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877892020"/>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2850" name="Rectangle 2"/>
          <p:cNvSpPr>
            <a:spLocks noGrp="1" noRot="1" noChangeAspect="1" noChangeArrowheads="1" noTextEdit="1"/>
          </p:cNvSpPr>
          <p:nvPr>
            <p:ph type="sldImg"/>
          </p:nvPr>
        </p:nvSpPr>
        <p:spPr>
          <a:xfrm>
            <a:off x="381000" y="685800"/>
            <a:ext cx="6096000" cy="3429000"/>
          </a:xfrm>
          <a:ln/>
        </p:spPr>
      </p:sp>
      <p:sp>
        <p:nvSpPr>
          <p:cNvPr id="462851"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174114204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3874" name="Rectangle 2"/>
          <p:cNvSpPr>
            <a:spLocks noGrp="1" noRot="1" noChangeAspect="1" noChangeArrowheads="1" noTextEdit="1"/>
          </p:cNvSpPr>
          <p:nvPr>
            <p:ph type="sldImg"/>
          </p:nvPr>
        </p:nvSpPr>
        <p:spPr>
          <a:xfrm>
            <a:off x="381000" y="685800"/>
            <a:ext cx="6096000" cy="3429000"/>
          </a:xfrm>
          <a:ln/>
        </p:spPr>
      </p:sp>
      <p:sp>
        <p:nvSpPr>
          <p:cNvPr id="463875"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1895502986"/>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4898" name="Rectangle 2"/>
          <p:cNvSpPr>
            <a:spLocks noGrp="1" noRot="1" noChangeAspect="1" noChangeArrowheads="1" noTextEdit="1"/>
          </p:cNvSpPr>
          <p:nvPr>
            <p:ph type="sldImg"/>
          </p:nvPr>
        </p:nvSpPr>
        <p:spPr>
          <a:xfrm>
            <a:off x="381000" y="685800"/>
            <a:ext cx="6096000" cy="3429000"/>
          </a:xfrm>
          <a:ln/>
        </p:spPr>
      </p:sp>
      <p:sp>
        <p:nvSpPr>
          <p:cNvPr id="464899"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572681813"/>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5922" name="Rectangle 7"/>
          <p:cNvSpPr txBox="1">
            <a:spLocks noGrp="1" noChangeArrowheads="1"/>
          </p:cNvSpPr>
          <p:nvPr/>
        </p:nvSpPr>
        <p:spPr bwMode="auto">
          <a:xfrm>
            <a:off x="3884414" y="8685894"/>
            <a:ext cx="2972098" cy="456595"/>
          </a:xfrm>
          <a:prstGeom prst="rect">
            <a:avLst/>
          </a:prstGeom>
          <a:noFill/>
          <a:ln w="9525">
            <a:noFill/>
            <a:miter lim="800000"/>
            <a:headEnd/>
            <a:tailEnd/>
          </a:ln>
        </p:spPr>
        <p:txBody>
          <a:bodyPr lIns="91432" tIns="45716" rIns="91432" bIns="45716" anchor="b"/>
          <a:lstStyle/>
          <a:p>
            <a:pPr algn="r" defTabSz="914485"/>
            <a:fld id="{4723EC56-0BF6-4BA4-9B15-8F7B9A45E9B2}" type="slidenum">
              <a:rPr lang="en-US" sz="1200"/>
              <a:pPr algn="r" defTabSz="914485"/>
              <a:t>173</a:t>
            </a:fld>
            <a:endParaRPr lang="en-US" sz="1200" dirty="0"/>
          </a:p>
        </p:txBody>
      </p:sp>
      <p:sp>
        <p:nvSpPr>
          <p:cNvPr id="465923" name="Rectangle 2"/>
          <p:cNvSpPr>
            <a:spLocks noGrp="1" noRot="1" noChangeAspect="1" noChangeArrowheads="1" noTextEdit="1"/>
          </p:cNvSpPr>
          <p:nvPr>
            <p:ph type="sldImg"/>
          </p:nvPr>
        </p:nvSpPr>
        <p:spPr>
          <a:xfrm>
            <a:off x="381000" y="685800"/>
            <a:ext cx="6096000" cy="3429000"/>
          </a:xfrm>
          <a:ln/>
        </p:spPr>
      </p:sp>
      <p:sp>
        <p:nvSpPr>
          <p:cNvPr id="465924"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3670718848"/>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7970" name="Rectangle 7"/>
          <p:cNvSpPr txBox="1">
            <a:spLocks noGrp="1" noChangeArrowheads="1"/>
          </p:cNvSpPr>
          <p:nvPr/>
        </p:nvSpPr>
        <p:spPr bwMode="auto">
          <a:xfrm>
            <a:off x="3884414" y="8685894"/>
            <a:ext cx="2972098" cy="456595"/>
          </a:xfrm>
          <a:prstGeom prst="rect">
            <a:avLst/>
          </a:prstGeom>
          <a:noFill/>
          <a:ln w="9525">
            <a:noFill/>
            <a:miter lim="800000"/>
            <a:headEnd/>
            <a:tailEnd/>
          </a:ln>
        </p:spPr>
        <p:txBody>
          <a:bodyPr lIns="91432" tIns="45716" rIns="91432" bIns="45716" anchor="b"/>
          <a:lstStyle/>
          <a:p>
            <a:pPr algn="r" defTabSz="914485"/>
            <a:fld id="{150232E9-C542-40D2-9B8A-1ADDD37BFDA3}" type="slidenum">
              <a:rPr lang="en-US" sz="1200"/>
              <a:pPr algn="r" defTabSz="914485"/>
              <a:t>174</a:t>
            </a:fld>
            <a:endParaRPr lang="en-US" sz="1200" dirty="0"/>
          </a:p>
        </p:txBody>
      </p:sp>
      <p:sp>
        <p:nvSpPr>
          <p:cNvPr id="467971" name="Rectangle 2"/>
          <p:cNvSpPr>
            <a:spLocks noGrp="1" noRot="1" noChangeAspect="1" noChangeArrowheads="1" noTextEdit="1"/>
          </p:cNvSpPr>
          <p:nvPr>
            <p:ph type="sldImg"/>
          </p:nvPr>
        </p:nvSpPr>
        <p:spPr>
          <a:xfrm>
            <a:off x="381000" y="685800"/>
            <a:ext cx="6096000" cy="3429000"/>
          </a:xfrm>
          <a:ln/>
        </p:spPr>
      </p:sp>
      <p:sp>
        <p:nvSpPr>
          <p:cNvPr id="467972"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2035784550"/>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8994" name="Rectangle 7"/>
          <p:cNvSpPr txBox="1">
            <a:spLocks noGrp="1" noChangeArrowheads="1"/>
          </p:cNvSpPr>
          <p:nvPr/>
        </p:nvSpPr>
        <p:spPr bwMode="auto">
          <a:xfrm>
            <a:off x="3884414" y="8685894"/>
            <a:ext cx="2972098" cy="456595"/>
          </a:xfrm>
          <a:prstGeom prst="rect">
            <a:avLst/>
          </a:prstGeom>
          <a:noFill/>
          <a:ln w="9525">
            <a:noFill/>
            <a:miter lim="800000"/>
            <a:headEnd/>
            <a:tailEnd/>
          </a:ln>
        </p:spPr>
        <p:txBody>
          <a:bodyPr lIns="91432" tIns="45716" rIns="91432" bIns="45716" anchor="b"/>
          <a:lstStyle/>
          <a:p>
            <a:pPr algn="r" defTabSz="914485"/>
            <a:fld id="{25A71FC9-9AD4-42CA-A247-EED80B02393D}" type="slidenum">
              <a:rPr lang="en-US" sz="1200"/>
              <a:pPr algn="r" defTabSz="914485"/>
              <a:t>176</a:t>
            </a:fld>
            <a:endParaRPr lang="en-US" sz="1200" dirty="0"/>
          </a:p>
        </p:txBody>
      </p:sp>
      <p:sp>
        <p:nvSpPr>
          <p:cNvPr id="468995" name="Rectangle 2"/>
          <p:cNvSpPr>
            <a:spLocks noGrp="1" noRot="1" noChangeAspect="1" noChangeArrowheads="1" noTextEdit="1"/>
          </p:cNvSpPr>
          <p:nvPr>
            <p:ph type="sldImg"/>
          </p:nvPr>
        </p:nvSpPr>
        <p:spPr>
          <a:xfrm>
            <a:off x="381000" y="685800"/>
            <a:ext cx="6096000" cy="3429000"/>
          </a:xfrm>
          <a:ln/>
        </p:spPr>
      </p:sp>
      <p:sp>
        <p:nvSpPr>
          <p:cNvPr id="468996"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3080076863"/>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2066" name="Rectangle 7"/>
          <p:cNvSpPr txBox="1">
            <a:spLocks noGrp="1" noChangeArrowheads="1"/>
          </p:cNvSpPr>
          <p:nvPr/>
        </p:nvSpPr>
        <p:spPr bwMode="auto">
          <a:xfrm>
            <a:off x="3884414" y="8685894"/>
            <a:ext cx="2972098" cy="456595"/>
          </a:xfrm>
          <a:prstGeom prst="rect">
            <a:avLst/>
          </a:prstGeom>
          <a:noFill/>
          <a:ln w="9525">
            <a:noFill/>
            <a:miter lim="800000"/>
            <a:headEnd/>
            <a:tailEnd/>
          </a:ln>
        </p:spPr>
        <p:txBody>
          <a:bodyPr lIns="91432" tIns="45716" rIns="91432" bIns="45716" anchor="b"/>
          <a:lstStyle/>
          <a:p>
            <a:pPr algn="r" defTabSz="914485"/>
            <a:fld id="{113D95AA-AF39-4D33-B7CB-AB577D1368AB}" type="slidenum">
              <a:rPr lang="en-US" sz="1200"/>
              <a:pPr algn="r" defTabSz="914485"/>
              <a:t>177</a:t>
            </a:fld>
            <a:endParaRPr lang="en-US" sz="1200" dirty="0"/>
          </a:p>
        </p:txBody>
      </p:sp>
      <p:sp>
        <p:nvSpPr>
          <p:cNvPr id="472067" name="Rectangle 2"/>
          <p:cNvSpPr>
            <a:spLocks noGrp="1" noRot="1" noChangeAspect="1" noChangeArrowheads="1" noTextEdit="1"/>
          </p:cNvSpPr>
          <p:nvPr>
            <p:ph type="sldImg"/>
          </p:nvPr>
        </p:nvSpPr>
        <p:spPr>
          <a:xfrm>
            <a:off x="381000" y="685800"/>
            <a:ext cx="6096000" cy="3429000"/>
          </a:xfrm>
          <a:ln/>
        </p:spPr>
      </p:sp>
      <p:sp>
        <p:nvSpPr>
          <p:cNvPr id="472068"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28677419"/>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3090" name="Rectangle 7"/>
          <p:cNvSpPr txBox="1">
            <a:spLocks noGrp="1" noChangeArrowheads="1"/>
          </p:cNvSpPr>
          <p:nvPr/>
        </p:nvSpPr>
        <p:spPr bwMode="auto">
          <a:xfrm>
            <a:off x="3884414" y="8685894"/>
            <a:ext cx="2972098" cy="456595"/>
          </a:xfrm>
          <a:prstGeom prst="rect">
            <a:avLst/>
          </a:prstGeom>
          <a:noFill/>
          <a:ln w="9525">
            <a:noFill/>
            <a:miter lim="800000"/>
            <a:headEnd/>
            <a:tailEnd/>
          </a:ln>
        </p:spPr>
        <p:txBody>
          <a:bodyPr lIns="91432" tIns="45716" rIns="91432" bIns="45716" anchor="b"/>
          <a:lstStyle/>
          <a:p>
            <a:pPr algn="r" defTabSz="914485"/>
            <a:fld id="{EC7E06E1-236A-4EBC-9B87-F9FC7CCA6320}" type="slidenum">
              <a:rPr lang="en-US" sz="1200"/>
              <a:pPr algn="r" defTabSz="914485"/>
              <a:t>178</a:t>
            </a:fld>
            <a:endParaRPr lang="en-US" sz="1200" dirty="0"/>
          </a:p>
        </p:txBody>
      </p:sp>
      <p:sp>
        <p:nvSpPr>
          <p:cNvPr id="473091" name="Rectangle 2"/>
          <p:cNvSpPr>
            <a:spLocks noGrp="1" noRot="1" noChangeAspect="1" noChangeArrowheads="1" noTextEdit="1"/>
          </p:cNvSpPr>
          <p:nvPr>
            <p:ph type="sldImg"/>
          </p:nvPr>
        </p:nvSpPr>
        <p:spPr>
          <a:xfrm>
            <a:off x="381000" y="685800"/>
            <a:ext cx="6096000" cy="3429000"/>
          </a:xfrm>
          <a:ln/>
        </p:spPr>
      </p:sp>
      <p:sp>
        <p:nvSpPr>
          <p:cNvPr id="473092"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347352999"/>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02" name="Rectangle 2"/>
          <p:cNvSpPr>
            <a:spLocks noGrp="1" noRot="1" noChangeAspect="1" noChangeArrowheads="1" noTextEdit="1"/>
          </p:cNvSpPr>
          <p:nvPr>
            <p:ph type="sldImg"/>
          </p:nvPr>
        </p:nvSpPr>
        <p:spPr>
          <a:xfrm>
            <a:off x="381000" y="685800"/>
            <a:ext cx="6096000" cy="3429000"/>
          </a:xfrm>
          <a:ln/>
        </p:spPr>
      </p:sp>
      <p:sp>
        <p:nvSpPr>
          <p:cNvPr id="358403"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718068929"/>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9426" name="Rectangle 2"/>
          <p:cNvSpPr>
            <a:spLocks noGrp="1" noRot="1" noChangeAspect="1" noChangeArrowheads="1" noTextEdit="1"/>
          </p:cNvSpPr>
          <p:nvPr>
            <p:ph type="sldImg"/>
          </p:nvPr>
        </p:nvSpPr>
        <p:spPr>
          <a:xfrm>
            <a:off x="381000" y="685800"/>
            <a:ext cx="6096000" cy="3429000"/>
          </a:xfrm>
          <a:ln/>
        </p:spPr>
      </p:sp>
      <p:sp>
        <p:nvSpPr>
          <p:cNvPr id="359427"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18651791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914400" y="2130426"/>
            <a:ext cx="10363200" cy="1470025"/>
          </a:xfrm>
        </p:spPr>
        <p:txBody>
          <a:bodyPr/>
          <a:lstStyle/>
          <a:p>
            <a:r>
              <a:rPr lang="el-GR"/>
              <a:t>Kλικ για επεξεργασία του τίτλου</a:t>
            </a:r>
          </a:p>
        </p:txBody>
      </p:sp>
      <p:sp>
        <p:nvSpPr>
          <p:cNvPr id="3" name="2 - Υπότιτλος"/>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l-GR"/>
              <a:t>Κάντε κλικ για να επεξεργαστείτε τον υπότιτλο του υποδείγματος</a:t>
            </a:r>
          </a:p>
        </p:txBody>
      </p:sp>
      <p:sp>
        <p:nvSpPr>
          <p:cNvPr id="4"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74D3CB5-F73F-4A73-9BE7-B9DD23991885}" type="slidenum">
              <a:rPr lang="el-GR">
                <a:solidFill>
                  <a:srgbClr val="000000"/>
                </a:solidFill>
              </a:rPr>
              <a:pPr>
                <a:defRPr/>
              </a:pPr>
              <a:t>‹#›</a:t>
            </a:fld>
            <a:endParaRPr lang="el-GR">
              <a:solidFill>
                <a:srgbClr val="000000"/>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F80E526-6DF0-497D-97D7-C92CB318E707}" type="slidenum">
              <a:rPr lang="el-GR">
                <a:solidFill>
                  <a:srgbClr val="000000"/>
                </a:solidFill>
              </a:rPr>
              <a:pPr>
                <a:defRPr/>
              </a:pPr>
              <a:t>‹#›</a:t>
            </a:fld>
            <a:endParaRPr lang="el-GR">
              <a:solidFill>
                <a:srgbClr val="000000"/>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8839200" y="274639"/>
            <a:ext cx="2743200" cy="5851525"/>
          </a:xfrm>
        </p:spPr>
        <p:txBody>
          <a:bodyPr vert="eaVert"/>
          <a:lstStyle/>
          <a:p>
            <a:r>
              <a:rPr lang="el-GR"/>
              <a:t>Kλικ για επεξεργασία του τίτλου</a:t>
            </a:r>
          </a:p>
        </p:txBody>
      </p:sp>
      <p:sp>
        <p:nvSpPr>
          <p:cNvPr id="3" name="2 - Θέση κατακόρυφου κειμένου"/>
          <p:cNvSpPr>
            <a:spLocks noGrp="1"/>
          </p:cNvSpPr>
          <p:nvPr>
            <p:ph type="body" orient="vert" idx="1"/>
          </p:nvPr>
        </p:nvSpPr>
        <p:spPr>
          <a:xfrm>
            <a:off x="609600" y="274639"/>
            <a:ext cx="8026400" cy="5851525"/>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DC94385-A924-4F3E-B479-E144F239D610}" type="slidenum">
              <a:rPr lang="el-GR">
                <a:solidFill>
                  <a:srgbClr val="000000"/>
                </a:solidFill>
              </a:rPr>
              <a:pPr>
                <a:defRPr/>
              </a:pPr>
              <a:t>‹#›</a:t>
            </a:fld>
            <a:endParaRPr lang="el-GR">
              <a:solidFill>
                <a:srgbClr val="000000"/>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Τίτλος και Πίνακ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274638"/>
            <a:ext cx="10972800" cy="1143000"/>
          </a:xfrm>
        </p:spPr>
        <p:txBody>
          <a:bodyPr/>
          <a:lstStyle/>
          <a:p>
            <a:r>
              <a:rPr lang="el-GR"/>
              <a:t>Kλικ για επεξεργασία του τίτλου</a:t>
            </a:r>
          </a:p>
        </p:txBody>
      </p:sp>
      <p:sp>
        <p:nvSpPr>
          <p:cNvPr id="3" name="2 - Θέση πίνακα"/>
          <p:cNvSpPr>
            <a:spLocks noGrp="1"/>
          </p:cNvSpPr>
          <p:nvPr>
            <p:ph type="tbl" idx="1"/>
          </p:nvPr>
        </p:nvSpPr>
        <p:spPr>
          <a:xfrm>
            <a:off x="609600" y="1600201"/>
            <a:ext cx="10972800" cy="4525963"/>
          </a:xfrm>
        </p:spPr>
        <p:txBody>
          <a:bodyPr/>
          <a:lstStyle/>
          <a:p>
            <a:pPr lvl="0"/>
            <a:endParaRPr lang="el-GR" noProof="0"/>
          </a:p>
        </p:txBody>
      </p:sp>
      <p:sp>
        <p:nvSpPr>
          <p:cNvPr id="4"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22A05C8-DA2C-447A-9EDC-B3DED1231306}" type="slidenum">
              <a:rPr lang="el-GR">
                <a:solidFill>
                  <a:srgbClr val="000000"/>
                </a:solidFill>
              </a:rPr>
              <a:pPr>
                <a:defRPr/>
              </a:pPr>
              <a:t>‹#›</a:t>
            </a:fld>
            <a:endParaRPr lang="el-GR">
              <a:solidFill>
                <a:srgbClr val="000000"/>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Τίτλος, Κείμενο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704850"/>
            <a:ext cx="10972800" cy="1143000"/>
          </a:xfrm>
        </p:spPr>
        <p:txBody>
          <a:bodyPr/>
          <a:lstStyle/>
          <a:p>
            <a:r>
              <a:rPr lang="el-GR"/>
              <a:t>Kλικ για επεξεργασία του τίτλου</a:t>
            </a:r>
          </a:p>
        </p:txBody>
      </p:sp>
      <p:sp>
        <p:nvSpPr>
          <p:cNvPr id="3" name="2 - Θέση κειμένου"/>
          <p:cNvSpPr>
            <a:spLocks noGrp="1"/>
          </p:cNvSpPr>
          <p:nvPr>
            <p:ph type="body" sz="half" idx="1"/>
          </p:nvPr>
        </p:nvSpPr>
        <p:spPr>
          <a:xfrm>
            <a:off x="609600" y="1935164"/>
            <a:ext cx="5384800" cy="4389437"/>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6197600" y="1935164"/>
            <a:ext cx="5384800" cy="4389437"/>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9 - Θέση ημερομηνίας"/>
          <p:cNvSpPr>
            <a:spLocks noGrp="1"/>
          </p:cNvSpPr>
          <p:nvPr>
            <p:ph type="dt" sz="half" idx="10"/>
          </p:nvPr>
        </p:nvSpPr>
        <p:spPr/>
        <p:txBody>
          <a:bodyPr/>
          <a:lstStyle>
            <a:lvl1pPr>
              <a:defRPr/>
            </a:lvl1pPr>
          </a:lstStyle>
          <a:p>
            <a:pPr>
              <a:defRPr/>
            </a:pPr>
            <a:endParaRPr lang="el-GR"/>
          </a:p>
        </p:txBody>
      </p:sp>
      <p:sp>
        <p:nvSpPr>
          <p:cNvPr id="6" name="21 - Θέση υποσέλιδου"/>
          <p:cNvSpPr>
            <a:spLocks noGrp="1"/>
          </p:cNvSpPr>
          <p:nvPr>
            <p:ph type="ftr" sz="quarter" idx="11"/>
          </p:nvPr>
        </p:nvSpPr>
        <p:spPr/>
        <p:txBody>
          <a:bodyPr/>
          <a:lstStyle>
            <a:lvl1pPr>
              <a:defRPr/>
            </a:lvl1pPr>
          </a:lstStyle>
          <a:p>
            <a:pPr>
              <a:defRPr/>
            </a:pPr>
            <a:endParaRPr lang="el-GR"/>
          </a:p>
        </p:txBody>
      </p:sp>
      <p:sp>
        <p:nvSpPr>
          <p:cNvPr id="7" name="17 - Θέση αριθμού διαφάνειας"/>
          <p:cNvSpPr>
            <a:spLocks noGrp="1"/>
          </p:cNvSpPr>
          <p:nvPr>
            <p:ph type="sldNum" sz="quarter" idx="12"/>
          </p:nvPr>
        </p:nvSpPr>
        <p:spPr/>
        <p:txBody>
          <a:bodyPr/>
          <a:lstStyle>
            <a:lvl1pPr>
              <a:defRPr/>
            </a:lvl1pPr>
          </a:lstStyle>
          <a:p>
            <a:pPr>
              <a:defRPr/>
            </a:pPr>
            <a:fld id="{C10C6B81-1003-4D8A-8D66-655638FE9873}" type="slidenum">
              <a:rPr lang="el-GR"/>
              <a:pPr>
                <a:defRPr/>
              </a:pPr>
              <a:t>‹#›</a:t>
            </a:fld>
            <a:endParaRPr lang="el-GR"/>
          </a:p>
        </p:txBody>
      </p:sp>
    </p:spTree>
    <p:extLst>
      <p:ext uri="{BB962C8B-B14F-4D97-AF65-F5344CB8AC3E}">
        <p14:creationId xmlns:p14="http://schemas.microsoft.com/office/powerpoint/2010/main" val="22444249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914400" y="2130426"/>
            <a:ext cx="10363200" cy="1470025"/>
          </a:xfrm>
        </p:spPr>
        <p:txBody>
          <a:bodyPr/>
          <a:lstStyle/>
          <a:p>
            <a:r>
              <a:rPr lang="el-GR"/>
              <a:t>Κάντε κλικ για να επεξεργαστείτε τον τίτλο υποδείγματος</a:t>
            </a:r>
          </a:p>
        </p:txBody>
      </p:sp>
      <p:sp>
        <p:nvSpPr>
          <p:cNvPr id="3" name="2 - Υπότιτλος"/>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l-GR"/>
              <a:t>Κάντε κλικ για να επεξεργαστείτε τον υπότιτλο του υποδείγματος</a:t>
            </a:r>
          </a:p>
        </p:txBody>
      </p:sp>
      <p:sp>
        <p:nvSpPr>
          <p:cNvPr id="4"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9721586-17DC-4F21-80A9-C6F3C514931A}" type="slidenum">
              <a:rPr lang="el-GR" smtClean="0">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36518765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Κάντε κλικ για να επεξεργαστείτε τον τίτλο υποδείγματος</a:t>
            </a:r>
          </a:p>
        </p:txBody>
      </p:sp>
      <p:sp>
        <p:nvSpPr>
          <p:cNvPr id="3" name="2 - Θέση περιεχομένου"/>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C2C1EAE-2912-4811-9DF5-A68AB55C9E27}" type="slidenum">
              <a:rPr lang="el-GR" smtClean="0">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34936842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963084" y="4406901"/>
            <a:ext cx="10363200" cy="1362075"/>
          </a:xfrm>
        </p:spPr>
        <p:txBody>
          <a:bodyPr anchor="t"/>
          <a:lstStyle>
            <a:lvl1pPr algn="l">
              <a:defRPr sz="4000" b="1" cap="all"/>
            </a:lvl1pPr>
          </a:lstStyle>
          <a:p>
            <a:r>
              <a:rPr lang="el-GR"/>
              <a:t>Κάντε κλικ για να επεξεργαστείτε τον τίτλο υποδείγματος</a:t>
            </a:r>
          </a:p>
        </p:txBody>
      </p:sp>
      <p:sp>
        <p:nvSpPr>
          <p:cNvPr id="3" name="2 - Θέση κειμένου"/>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a:t>Επεξεργασία στυλ υποδείγματος κειμένου</a:t>
            </a:r>
          </a:p>
        </p:txBody>
      </p:sp>
      <p:sp>
        <p:nvSpPr>
          <p:cNvPr id="4"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59CE57C-023F-4421-A92F-A8E70B67D9B9}" type="slidenum">
              <a:rPr lang="el-GR" smtClean="0">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5306270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Κάντε κλικ για να επεξεργαστείτε τον τίτλο υποδείγματος</a:t>
            </a:r>
          </a:p>
        </p:txBody>
      </p:sp>
      <p:sp>
        <p:nvSpPr>
          <p:cNvPr id="3" name="2 - Θέση περιεχομένου"/>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5E6F1DA-F73B-4B7B-B6F3-C9A6D53188CC}" type="slidenum">
              <a:rPr lang="el-GR" smtClean="0">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15107209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a:t>Κάντε κλικ για να επεξεργαστείτε τον τίτλο υποδείγματος</a:t>
            </a:r>
          </a:p>
        </p:txBody>
      </p:sp>
      <p:sp>
        <p:nvSpPr>
          <p:cNvPr id="3" name="2 - Θέση κειμένου"/>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3 - Θέση περιεχομένου"/>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κειμένου"/>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5 - Θέση περιεχομένου"/>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71D11A06-5069-4EE1-A045-CCDF102AB986}" type="slidenum">
              <a:rPr lang="el-GR" smtClean="0">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39225774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Κάντε κλικ για να επεξεργαστείτε τον τίτλο υποδείγματος</a:t>
            </a:r>
          </a:p>
        </p:txBody>
      </p:sp>
      <p:sp>
        <p:nvSpPr>
          <p:cNvPr id="3"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CDDCD551-1B8C-4A9A-BD87-2CFC71A8BF49}" type="slidenum">
              <a:rPr lang="el-GR" smtClean="0">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41545762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6A900DE-53FB-4087-A202-08436AFFF42C}" type="slidenum">
              <a:rPr lang="el-GR">
                <a:solidFill>
                  <a:srgbClr val="000000"/>
                </a:solidFill>
              </a:rPr>
              <a:pPr>
                <a:defRPr/>
              </a:pPr>
              <a:t>‹#›</a:t>
            </a:fld>
            <a:endParaRPr lang="el-GR">
              <a:solidFill>
                <a:srgbClr val="000000"/>
              </a:solidFil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FB69861-6CFB-4135-8BEF-0CCC05361DB9}" type="slidenum">
              <a:rPr lang="el-GR" smtClean="0">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38622441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1" y="273050"/>
            <a:ext cx="4011084" cy="1162050"/>
          </a:xfrm>
        </p:spPr>
        <p:txBody>
          <a:bodyPr anchor="b"/>
          <a:lstStyle>
            <a:lvl1pPr algn="l">
              <a:defRPr sz="2000" b="1"/>
            </a:lvl1pPr>
          </a:lstStyle>
          <a:p>
            <a:r>
              <a:rPr lang="el-GR"/>
              <a:t>Κάντε κλικ για να επεξεργαστείτε τον τίτλο υποδείγματος</a:t>
            </a:r>
          </a:p>
        </p:txBody>
      </p:sp>
      <p:sp>
        <p:nvSpPr>
          <p:cNvPr id="3" name="2 - Θέση περιεχομένου"/>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κειμένου"/>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sp>
        <p:nvSpPr>
          <p:cNvPr id="5"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650BC472-E6C4-45B0-9D5E-087EF4BA480D}" type="slidenum">
              <a:rPr lang="el-GR" smtClean="0">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15341558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2389717" y="4800600"/>
            <a:ext cx="7315200" cy="566738"/>
          </a:xfrm>
        </p:spPr>
        <p:txBody>
          <a:bodyPr anchor="b"/>
          <a:lstStyle>
            <a:lvl1pPr algn="l">
              <a:defRPr sz="2000" b="1"/>
            </a:lvl1pPr>
          </a:lstStyle>
          <a:p>
            <a:r>
              <a:rPr lang="el-GR"/>
              <a:t>Κάντε κλικ για να επεξεργαστείτε τον τίτλο υποδείγματος</a:t>
            </a:r>
          </a:p>
        </p:txBody>
      </p:sp>
      <p:sp>
        <p:nvSpPr>
          <p:cNvPr id="3" name="2 - Θέση εικόνας"/>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l-GR" noProof="0"/>
              <a:t>Κάντε κλικ στο εικονίδιο για να προσθέσετε εικόνα</a:t>
            </a:r>
          </a:p>
        </p:txBody>
      </p:sp>
      <p:sp>
        <p:nvSpPr>
          <p:cNvPr id="4" name="3 - Θέση κειμένου"/>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sp>
        <p:nvSpPr>
          <p:cNvPr id="5"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653FA793-D2ED-4DEF-9862-419628C979FF}" type="slidenum">
              <a:rPr lang="el-GR" smtClean="0">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14718535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Κάντε κλικ για να επεξεργαστείτε τον τίτλο υποδείγματος</a:t>
            </a:r>
          </a:p>
        </p:txBody>
      </p:sp>
      <p:sp>
        <p:nvSpPr>
          <p:cNvPr id="3" name="2 - Θέση κατακόρυφου κειμένου"/>
          <p:cNvSpPr>
            <a:spLocks noGrp="1"/>
          </p:cNvSpPr>
          <p:nvPr>
            <p:ph type="body" orient="vert" idx="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AD5823E-3898-4C21-83CE-1E839EA4DCFC}" type="slidenum">
              <a:rPr lang="el-GR" smtClean="0">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80377838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8839200" y="274639"/>
            <a:ext cx="2743200" cy="5851525"/>
          </a:xfrm>
        </p:spPr>
        <p:txBody>
          <a:bodyPr vert="eaVert"/>
          <a:lstStyle/>
          <a:p>
            <a:r>
              <a:rPr lang="el-GR"/>
              <a:t>Κάντε κλικ για να επεξεργαστείτε τον τίτλο υποδείγματος</a:t>
            </a:r>
          </a:p>
        </p:txBody>
      </p:sp>
      <p:sp>
        <p:nvSpPr>
          <p:cNvPr id="3" name="2 - Θέση κατακόρυφου κειμένου"/>
          <p:cNvSpPr>
            <a:spLocks noGrp="1"/>
          </p:cNvSpPr>
          <p:nvPr>
            <p:ph type="body" orient="vert" idx="1"/>
          </p:nvPr>
        </p:nvSpPr>
        <p:spPr>
          <a:xfrm>
            <a:off x="609600" y="274639"/>
            <a:ext cx="8026400" cy="5851525"/>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E314922-6177-407D-865E-701827A65F64}" type="slidenum">
              <a:rPr lang="el-GR" smtClean="0">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330612043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bl" preserve="1">
  <p:cSld name="Τίτλος και Πίνακ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274638"/>
            <a:ext cx="10972800" cy="1143000"/>
          </a:xfrm>
        </p:spPr>
        <p:txBody>
          <a:bodyPr/>
          <a:lstStyle/>
          <a:p>
            <a:r>
              <a:rPr lang="el-GR"/>
              <a:t>Κάντε κλικ για να επεξεργαστείτε τον τίτλο υποδείγματος</a:t>
            </a:r>
          </a:p>
        </p:txBody>
      </p:sp>
      <p:sp>
        <p:nvSpPr>
          <p:cNvPr id="3" name="2 - Θέση πίνακα"/>
          <p:cNvSpPr>
            <a:spLocks noGrp="1"/>
          </p:cNvSpPr>
          <p:nvPr>
            <p:ph type="tbl" idx="1"/>
          </p:nvPr>
        </p:nvSpPr>
        <p:spPr>
          <a:xfrm>
            <a:off x="609600" y="1600201"/>
            <a:ext cx="10972800" cy="4525963"/>
          </a:xfrm>
        </p:spPr>
        <p:txBody>
          <a:bodyPr/>
          <a:lstStyle/>
          <a:p>
            <a:pPr lvl="0"/>
            <a:r>
              <a:rPr lang="el-GR" noProof="0"/>
              <a:t>Κάντε κλικ στο εικονίδιο για να προσθέσετε έναν πίνακα</a:t>
            </a:r>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36092AEA-E068-4AF2-AEC1-80CDA0F4748E}" type="slidenum">
              <a:rPr lang="el-GR" smtClean="0">
                <a:solidFill>
                  <a:srgbClr val="000000"/>
                </a:solidFill>
              </a:rPr>
              <a:pPr fontAlgn="base">
                <a:spcBef>
                  <a:spcPct val="0"/>
                </a:spcBef>
                <a:spcAft>
                  <a:spcPct val="0"/>
                </a:spcAft>
                <a:defRPr/>
              </a:pPr>
              <a:t>‹#›</a:t>
            </a:fld>
            <a:endParaRPr lang="el-GR">
              <a:solidFill>
                <a:srgbClr val="000000"/>
              </a:solidFill>
            </a:endParaRPr>
          </a:p>
        </p:txBody>
      </p:sp>
    </p:spTree>
    <p:extLst>
      <p:ext uri="{BB962C8B-B14F-4D97-AF65-F5344CB8AC3E}">
        <p14:creationId xmlns:p14="http://schemas.microsoft.com/office/powerpoint/2010/main" val="3551096186"/>
      </p:ext>
    </p:extLst>
  </p:cSld>
  <p:clrMapOvr>
    <a:masterClrMapping/>
  </p:clrMapOvr>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type="txAndObj">
  <p:cSld name="Τίτλος, Κείμενο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704850"/>
            <a:ext cx="10972800" cy="1143000"/>
          </a:xfrm>
        </p:spPr>
        <p:txBody>
          <a:bodyPr/>
          <a:lstStyle/>
          <a:p>
            <a:r>
              <a:rPr lang="el-GR"/>
              <a:t>Kλικ για επεξεργασία του τίτλου</a:t>
            </a:r>
          </a:p>
        </p:txBody>
      </p:sp>
      <p:sp>
        <p:nvSpPr>
          <p:cNvPr id="3" name="2 - Θέση κειμένου"/>
          <p:cNvSpPr>
            <a:spLocks noGrp="1"/>
          </p:cNvSpPr>
          <p:nvPr>
            <p:ph type="body" sz="half" idx="1"/>
          </p:nvPr>
        </p:nvSpPr>
        <p:spPr>
          <a:xfrm>
            <a:off x="609600" y="1935164"/>
            <a:ext cx="5384800" cy="4389437"/>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6197600" y="1935164"/>
            <a:ext cx="5384800" cy="4389437"/>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9 - Θέση ημερομηνίας"/>
          <p:cNvSpPr>
            <a:spLocks noGrp="1"/>
          </p:cNvSpPr>
          <p:nvPr>
            <p:ph type="dt" sz="half" idx="10"/>
          </p:nvPr>
        </p:nvSpPr>
        <p:spPr/>
        <p:txBody>
          <a:bodyPr/>
          <a:lstStyle>
            <a:lvl1pPr>
              <a:defRPr/>
            </a:lvl1pPr>
          </a:lstStyle>
          <a:p>
            <a:pPr>
              <a:defRPr/>
            </a:pPr>
            <a:endParaRPr lang="el-GR"/>
          </a:p>
        </p:txBody>
      </p:sp>
      <p:sp>
        <p:nvSpPr>
          <p:cNvPr id="6" name="21 - Θέση υποσέλιδου"/>
          <p:cNvSpPr>
            <a:spLocks noGrp="1"/>
          </p:cNvSpPr>
          <p:nvPr>
            <p:ph type="ftr" sz="quarter" idx="11"/>
          </p:nvPr>
        </p:nvSpPr>
        <p:spPr/>
        <p:txBody>
          <a:bodyPr/>
          <a:lstStyle>
            <a:lvl1pPr>
              <a:defRPr/>
            </a:lvl1pPr>
          </a:lstStyle>
          <a:p>
            <a:pPr>
              <a:defRPr/>
            </a:pPr>
            <a:endParaRPr lang="el-GR"/>
          </a:p>
        </p:txBody>
      </p:sp>
      <p:sp>
        <p:nvSpPr>
          <p:cNvPr id="7" name="17 - Θέση αριθμού διαφάνειας"/>
          <p:cNvSpPr>
            <a:spLocks noGrp="1"/>
          </p:cNvSpPr>
          <p:nvPr>
            <p:ph type="sldNum" sz="quarter" idx="12"/>
          </p:nvPr>
        </p:nvSpPr>
        <p:spPr/>
        <p:txBody>
          <a:bodyPr/>
          <a:lstStyle>
            <a:lvl1pPr>
              <a:defRPr/>
            </a:lvl1pPr>
          </a:lstStyle>
          <a:p>
            <a:pPr>
              <a:defRPr/>
            </a:pPr>
            <a:fld id="{C10C6B81-1003-4D8A-8D66-655638FE9873}" type="slidenum">
              <a:rPr lang="el-GR"/>
              <a:pPr>
                <a:defRPr/>
              </a:pPr>
              <a:t>‹#›</a:t>
            </a:fld>
            <a:endParaRPr lang="el-GR"/>
          </a:p>
        </p:txBody>
      </p:sp>
    </p:spTree>
    <p:extLst>
      <p:ext uri="{BB962C8B-B14F-4D97-AF65-F5344CB8AC3E}">
        <p14:creationId xmlns:p14="http://schemas.microsoft.com/office/powerpoint/2010/main" val="20621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914400" y="2130426"/>
            <a:ext cx="10363200" cy="1470025"/>
          </a:xfrm>
        </p:spPr>
        <p:txBody>
          <a:bodyPr/>
          <a:lstStyle/>
          <a:p>
            <a:r>
              <a:rPr lang="el-GR"/>
              <a:t>Κάντε κλικ για να επεξεργαστείτε τον τίτλο υποδείγματος</a:t>
            </a:r>
          </a:p>
        </p:txBody>
      </p:sp>
      <p:sp>
        <p:nvSpPr>
          <p:cNvPr id="3" name="2 - Υπότιτλος"/>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l-GR"/>
              <a:t>Κάντε κλικ για να επεξεργαστείτε τον υπότιτλο του υποδείγματος</a:t>
            </a:r>
          </a:p>
        </p:txBody>
      </p:sp>
      <p:sp>
        <p:nvSpPr>
          <p:cNvPr id="4" name="3 - Θέση ημερομηνίας"/>
          <p:cNvSpPr>
            <a:spLocks noGrp="1"/>
          </p:cNvSpPr>
          <p:nvPr>
            <p:ph type="dt" sz="half" idx="10"/>
          </p:nvPr>
        </p:nvSpPr>
        <p:spPr/>
        <p:txBody>
          <a:bodyPr/>
          <a:lstStyle>
            <a:lvl1pPr>
              <a:defRPr/>
            </a:lvl1pPr>
          </a:lstStyle>
          <a:p>
            <a:pPr>
              <a:defRPr/>
            </a:pPr>
            <a:endParaRPr lang="el-GR">
              <a:solidFill>
                <a:srgbClr val="000000"/>
              </a:solidFill>
            </a:endParaRPr>
          </a:p>
        </p:txBody>
      </p:sp>
      <p:sp>
        <p:nvSpPr>
          <p:cNvPr id="5" name="4 - Θέση υποσέλιδου"/>
          <p:cNvSpPr>
            <a:spLocks noGrp="1"/>
          </p:cNvSpPr>
          <p:nvPr>
            <p:ph type="ftr" sz="quarter" idx="11"/>
          </p:nvPr>
        </p:nvSpPr>
        <p:spPr/>
        <p:txBody>
          <a:bodyPr/>
          <a:lstStyle>
            <a:lvl1pPr>
              <a:defRPr/>
            </a:lvl1pPr>
          </a:lstStyle>
          <a:p>
            <a:pPr>
              <a:defRPr/>
            </a:pPr>
            <a:endParaRPr lang="el-GR">
              <a:solidFill>
                <a:srgbClr val="000000"/>
              </a:solidFill>
            </a:endParaRPr>
          </a:p>
        </p:txBody>
      </p:sp>
      <p:sp>
        <p:nvSpPr>
          <p:cNvPr id="6" name="5 - Θέση αριθμού διαφάνειας"/>
          <p:cNvSpPr>
            <a:spLocks noGrp="1"/>
          </p:cNvSpPr>
          <p:nvPr>
            <p:ph type="sldNum" sz="quarter" idx="12"/>
          </p:nvPr>
        </p:nvSpPr>
        <p:spPr/>
        <p:txBody>
          <a:bodyPr/>
          <a:lstStyle>
            <a:lvl1pPr>
              <a:defRPr smtClean="0"/>
            </a:lvl1pPr>
          </a:lstStyle>
          <a:p>
            <a:pPr>
              <a:defRPr/>
            </a:pPr>
            <a:fld id="{39721586-17DC-4F21-80A9-C6F3C514931A}"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22548843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Κάντε κλικ για να επεξεργαστείτε τον τίτλο υποδείγματος</a:t>
            </a:r>
          </a:p>
        </p:txBody>
      </p:sp>
      <p:sp>
        <p:nvSpPr>
          <p:cNvPr id="3" name="2 - Θέση περιεχομένου"/>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lvl1pPr>
              <a:defRPr/>
            </a:lvl1pPr>
          </a:lstStyle>
          <a:p>
            <a:pPr>
              <a:defRPr/>
            </a:pPr>
            <a:endParaRPr lang="el-GR">
              <a:solidFill>
                <a:srgbClr val="000000"/>
              </a:solidFill>
            </a:endParaRPr>
          </a:p>
        </p:txBody>
      </p:sp>
      <p:sp>
        <p:nvSpPr>
          <p:cNvPr id="5" name="4 - Θέση υποσέλιδου"/>
          <p:cNvSpPr>
            <a:spLocks noGrp="1"/>
          </p:cNvSpPr>
          <p:nvPr>
            <p:ph type="ftr" sz="quarter" idx="11"/>
          </p:nvPr>
        </p:nvSpPr>
        <p:spPr/>
        <p:txBody>
          <a:bodyPr/>
          <a:lstStyle>
            <a:lvl1pPr>
              <a:defRPr/>
            </a:lvl1pPr>
          </a:lstStyle>
          <a:p>
            <a:pPr>
              <a:defRPr/>
            </a:pPr>
            <a:endParaRPr lang="el-GR">
              <a:solidFill>
                <a:srgbClr val="000000"/>
              </a:solidFill>
            </a:endParaRPr>
          </a:p>
        </p:txBody>
      </p:sp>
      <p:sp>
        <p:nvSpPr>
          <p:cNvPr id="6" name="5 - Θέση αριθμού διαφάνειας"/>
          <p:cNvSpPr>
            <a:spLocks noGrp="1"/>
          </p:cNvSpPr>
          <p:nvPr>
            <p:ph type="sldNum" sz="quarter" idx="12"/>
          </p:nvPr>
        </p:nvSpPr>
        <p:spPr/>
        <p:txBody>
          <a:bodyPr/>
          <a:lstStyle>
            <a:lvl1pPr>
              <a:defRPr smtClean="0"/>
            </a:lvl1pPr>
          </a:lstStyle>
          <a:p>
            <a:pPr>
              <a:defRPr/>
            </a:pPr>
            <a:fld id="{7C2C1EAE-2912-4811-9DF5-A68AB55C9E27}"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9050811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963084" y="4406901"/>
            <a:ext cx="10363200" cy="1362075"/>
          </a:xfrm>
        </p:spPr>
        <p:txBody>
          <a:bodyPr anchor="t"/>
          <a:lstStyle>
            <a:lvl1pPr algn="l">
              <a:defRPr sz="4000" b="1" cap="all"/>
            </a:lvl1pPr>
          </a:lstStyle>
          <a:p>
            <a:r>
              <a:rPr lang="el-GR"/>
              <a:t>Κάντε κλικ για να επεξεργαστείτε τον τίτλο υποδείγματος</a:t>
            </a:r>
          </a:p>
        </p:txBody>
      </p:sp>
      <p:sp>
        <p:nvSpPr>
          <p:cNvPr id="3" name="2 - Θέση κειμένου"/>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a:t>Επεξεργασία στυλ υποδείγματος κειμένου</a:t>
            </a:r>
          </a:p>
        </p:txBody>
      </p:sp>
      <p:sp>
        <p:nvSpPr>
          <p:cNvPr id="4" name="3 - Θέση ημερομηνίας"/>
          <p:cNvSpPr>
            <a:spLocks noGrp="1"/>
          </p:cNvSpPr>
          <p:nvPr>
            <p:ph type="dt" sz="half" idx="10"/>
          </p:nvPr>
        </p:nvSpPr>
        <p:spPr/>
        <p:txBody>
          <a:bodyPr/>
          <a:lstStyle>
            <a:lvl1pPr>
              <a:defRPr/>
            </a:lvl1pPr>
          </a:lstStyle>
          <a:p>
            <a:pPr>
              <a:defRPr/>
            </a:pPr>
            <a:endParaRPr lang="el-GR">
              <a:solidFill>
                <a:srgbClr val="000000"/>
              </a:solidFill>
            </a:endParaRPr>
          </a:p>
        </p:txBody>
      </p:sp>
      <p:sp>
        <p:nvSpPr>
          <p:cNvPr id="5" name="4 - Θέση υποσέλιδου"/>
          <p:cNvSpPr>
            <a:spLocks noGrp="1"/>
          </p:cNvSpPr>
          <p:nvPr>
            <p:ph type="ftr" sz="quarter" idx="11"/>
          </p:nvPr>
        </p:nvSpPr>
        <p:spPr/>
        <p:txBody>
          <a:bodyPr/>
          <a:lstStyle>
            <a:lvl1pPr>
              <a:defRPr/>
            </a:lvl1pPr>
          </a:lstStyle>
          <a:p>
            <a:pPr>
              <a:defRPr/>
            </a:pPr>
            <a:endParaRPr lang="el-GR">
              <a:solidFill>
                <a:srgbClr val="000000"/>
              </a:solidFill>
            </a:endParaRPr>
          </a:p>
        </p:txBody>
      </p:sp>
      <p:sp>
        <p:nvSpPr>
          <p:cNvPr id="6" name="5 - Θέση αριθμού διαφάνειας"/>
          <p:cNvSpPr>
            <a:spLocks noGrp="1"/>
          </p:cNvSpPr>
          <p:nvPr>
            <p:ph type="sldNum" sz="quarter" idx="12"/>
          </p:nvPr>
        </p:nvSpPr>
        <p:spPr/>
        <p:txBody>
          <a:bodyPr/>
          <a:lstStyle>
            <a:lvl1pPr>
              <a:defRPr smtClean="0"/>
            </a:lvl1pPr>
          </a:lstStyle>
          <a:p>
            <a:pPr>
              <a:defRPr/>
            </a:pPr>
            <a:fld id="{259CE57C-023F-4421-A92F-A8E70B67D9B9}"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21393073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963084" y="4406901"/>
            <a:ext cx="10363200" cy="1362075"/>
          </a:xfrm>
        </p:spPr>
        <p:txBody>
          <a:bodyPr anchor="t"/>
          <a:lstStyle>
            <a:lvl1pPr algn="l">
              <a:defRPr sz="4000" b="1" cap="all"/>
            </a:lvl1pPr>
          </a:lstStyle>
          <a:p>
            <a:r>
              <a:rPr lang="el-GR"/>
              <a:t>Kλικ για επεξεργασία του τίτλου</a:t>
            </a:r>
          </a:p>
        </p:txBody>
      </p:sp>
      <p:sp>
        <p:nvSpPr>
          <p:cNvPr id="3" name="2 - Θέση κειμένου"/>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a:t>Kλικ για επεξεργασία των στυλ του υποδείγματος</a:t>
            </a:r>
          </a:p>
        </p:txBody>
      </p:sp>
      <p:sp>
        <p:nvSpPr>
          <p:cNvPr id="4"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76ED359-55DF-46CD-BCBC-ABA82CEAF07E}" type="slidenum">
              <a:rPr lang="el-GR">
                <a:solidFill>
                  <a:srgbClr val="000000"/>
                </a:solidFill>
              </a:rPr>
              <a:pPr>
                <a:defRPr/>
              </a:pPr>
              <a:t>‹#›</a:t>
            </a:fld>
            <a:endParaRPr lang="el-GR">
              <a:solidFill>
                <a:srgbClr val="000000"/>
              </a:solidFil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Κάντε κλικ για να επεξεργαστείτε τον τίτλο υποδείγματος</a:t>
            </a:r>
          </a:p>
        </p:txBody>
      </p:sp>
      <p:sp>
        <p:nvSpPr>
          <p:cNvPr id="3" name="2 - Θέση περιεχομένου"/>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ημερομηνίας"/>
          <p:cNvSpPr>
            <a:spLocks noGrp="1"/>
          </p:cNvSpPr>
          <p:nvPr>
            <p:ph type="dt" sz="half" idx="10"/>
          </p:nvPr>
        </p:nvSpPr>
        <p:spPr/>
        <p:txBody>
          <a:bodyPr/>
          <a:lstStyle>
            <a:lvl1pPr>
              <a:defRPr/>
            </a:lvl1pPr>
          </a:lstStyle>
          <a:p>
            <a:pPr>
              <a:defRPr/>
            </a:pPr>
            <a:endParaRPr lang="el-GR">
              <a:solidFill>
                <a:srgbClr val="000000"/>
              </a:solidFill>
            </a:endParaRPr>
          </a:p>
        </p:txBody>
      </p:sp>
      <p:sp>
        <p:nvSpPr>
          <p:cNvPr id="6" name="5 - Θέση υποσέλιδου"/>
          <p:cNvSpPr>
            <a:spLocks noGrp="1"/>
          </p:cNvSpPr>
          <p:nvPr>
            <p:ph type="ftr" sz="quarter" idx="11"/>
          </p:nvPr>
        </p:nvSpPr>
        <p:spPr/>
        <p:txBody>
          <a:bodyPr/>
          <a:lstStyle>
            <a:lvl1pPr>
              <a:defRPr/>
            </a:lvl1pPr>
          </a:lstStyle>
          <a:p>
            <a:pPr>
              <a:defRPr/>
            </a:pPr>
            <a:endParaRPr lang="el-GR">
              <a:solidFill>
                <a:srgbClr val="000000"/>
              </a:solidFill>
            </a:endParaRPr>
          </a:p>
        </p:txBody>
      </p:sp>
      <p:sp>
        <p:nvSpPr>
          <p:cNvPr id="7" name="6 - Θέση αριθμού διαφάνειας"/>
          <p:cNvSpPr>
            <a:spLocks noGrp="1"/>
          </p:cNvSpPr>
          <p:nvPr>
            <p:ph type="sldNum" sz="quarter" idx="12"/>
          </p:nvPr>
        </p:nvSpPr>
        <p:spPr/>
        <p:txBody>
          <a:bodyPr/>
          <a:lstStyle>
            <a:lvl1pPr>
              <a:defRPr smtClean="0"/>
            </a:lvl1pPr>
          </a:lstStyle>
          <a:p>
            <a:pPr>
              <a:defRPr/>
            </a:pPr>
            <a:fld id="{C5E6F1DA-F73B-4B7B-B6F3-C9A6D53188CC}"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278300286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a:t>Κάντε κλικ για να επεξεργαστείτε τον τίτλο υποδείγματος</a:t>
            </a:r>
          </a:p>
        </p:txBody>
      </p:sp>
      <p:sp>
        <p:nvSpPr>
          <p:cNvPr id="3" name="2 - Θέση κειμένου"/>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3 - Θέση περιεχομένου"/>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κειμένου"/>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5 - Θέση περιεχομένου"/>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6 - Θέση ημερομηνίας"/>
          <p:cNvSpPr>
            <a:spLocks noGrp="1"/>
          </p:cNvSpPr>
          <p:nvPr>
            <p:ph type="dt" sz="half" idx="10"/>
          </p:nvPr>
        </p:nvSpPr>
        <p:spPr/>
        <p:txBody>
          <a:bodyPr/>
          <a:lstStyle>
            <a:lvl1pPr>
              <a:defRPr/>
            </a:lvl1pPr>
          </a:lstStyle>
          <a:p>
            <a:pPr>
              <a:defRPr/>
            </a:pPr>
            <a:endParaRPr lang="el-GR">
              <a:solidFill>
                <a:srgbClr val="000000"/>
              </a:solidFill>
            </a:endParaRPr>
          </a:p>
        </p:txBody>
      </p:sp>
      <p:sp>
        <p:nvSpPr>
          <p:cNvPr id="8" name="7 - Θέση υποσέλιδου"/>
          <p:cNvSpPr>
            <a:spLocks noGrp="1"/>
          </p:cNvSpPr>
          <p:nvPr>
            <p:ph type="ftr" sz="quarter" idx="11"/>
          </p:nvPr>
        </p:nvSpPr>
        <p:spPr/>
        <p:txBody>
          <a:bodyPr/>
          <a:lstStyle>
            <a:lvl1pPr>
              <a:defRPr/>
            </a:lvl1pPr>
          </a:lstStyle>
          <a:p>
            <a:pPr>
              <a:defRPr/>
            </a:pPr>
            <a:endParaRPr lang="el-GR">
              <a:solidFill>
                <a:srgbClr val="000000"/>
              </a:solidFill>
            </a:endParaRPr>
          </a:p>
        </p:txBody>
      </p:sp>
      <p:sp>
        <p:nvSpPr>
          <p:cNvPr id="9" name="8 - Θέση αριθμού διαφάνειας"/>
          <p:cNvSpPr>
            <a:spLocks noGrp="1"/>
          </p:cNvSpPr>
          <p:nvPr>
            <p:ph type="sldNum" sz="quarter" idx="12"/>
          </p:nvPr>
        </p:nvSpPr>
        <p:spPr/>
        <p:txBody>
          <a:bodyPr/>
          <a:lstStyle>
            <a:lvl1pPr>
              <a:defRPr smtClean="0"/>
            </a:lvl1pPr>
          </a:lstStyle>
          <a:p>
            <a:pPr>
              <a:defRPr/>
            </a:pPr>
            <a:fld id="{71D11A06-5069-4EE1-A045-CCDF102AB986}"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13581377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Κάντε κλικ για να επεξεργαστείτε τον τίτλο υποδείγματος</a:t>
            </a:r>
          </a:p>
        </p:txBody>
      </p:sp>
      <p:sp>
        <p:nvSpPr>
          <p:cNvPr id="3" name="2 - Θέση ημερομηνίας"/>
          <p:cNvSpPr>
            <a:spLocks noGrp="1"/>
          </p:cNvSpPr>
          <p:nvPr>
            <p:ph type="dt" sz="half" idx="10"/>
          </p:nvPr>
        </p:nvSpPr>
        <p:spPr/>
        <p:txBody>
          <a:bodyPr/>
          <a:lstStyle>
            <a:lvl1pPr>
              <a:defRPr/>
            </a:lvl1pPr>
          </a:lstStyle>
          <a:p>
            <a:pPr>
              <a:defRPr/>
            </a:pPr>
            <a:endParaRPr lang="el-GR">
              <a:solidFill>
                <a:srgbClr val="000000"/>
              </a:solidFill>
            </a:endParaRPr>
          </a:p>
        </p:txBody>
      </p:sp>
      <p:sp>
        <p:nvSpPr>
          <p:cNvPr id="4" name="3 - Θέση υποσέλιδου"/>
          <p:cNvSpPr>
            <a:spLocks noGrp="1"/>
          </p:cNvSpPr>
          <p:nvPr>
            <p:ph type="ftr" sz="quarter" idx="11"/>
          </p:nvPr>
        </p:nvSpPr>
        <p:spPr/>
        <p:txBody>
          <a:bodyPr/>
          <a:lstStyle>
            <a:lvl1pPr>
              <a:defRPr/>
            </a:lvl1pPr>
          </a:lstStyle>
          <a:p>
            <a:pPr>
              <a:defRPr/>
            </a:pPr>
            <a:endParaRPr lang="el-GR">
              <a:solidFill>
                <a:srgbClr val="000000"/>
              </a:solidFill>
            </a:endParaRPr>
          </a:p>
        </p:txBody>
      </p:sp>
      <p:sp>
        <p:nvSpPr>
          <p:cNvPr id="5" name="4 - Θέση αριθμού διαφάνειας"/>
          <p:cNvSpPr>
            <a:spLocks noGrp="1"/>
          </p:cNvSpPr>
          <p:nvPr>
            <p:ph type="sldNum" sz="quarter" idx="12"/>
          </p:nvPr>
        </p:nvSpPr>
        <p:spPr/>
        <p:txBody>
          <a:bodyPr/>
          <a:lstStyle>
            <a:lvl1pPr>
              <a:defRPr smtClean="0"/>
            </a:lvl1pPr>
          </a:lstStyle>
          <a:p>
            <a:pPr>
              <a:defRPr/>
            </a:pPr>
            <a:fld id="{CDDCD551-1B8C-4A9A-BD87-2CFC71A8BF49}"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45677326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lvl1pPr>
              <a:defRPr/>
            </a:lvl1pPr>
          </a:lstStyle>
          <a:p>
            <a:pPr>
              <a:defRPr/>
            </a:pPr>
            <a:endParaRPr lang="el-GR">
              <a:solidFill>
                <a:srgbClr val="000000"/>
              </a:solidFill>
            </a:endParaRPr>
          </a:p>
        </p:txBody>
      </p:sp>
      <p:sp>
        <p:nvSpPr>
          <p:cNvPr id="3" name="2 - Θέση υποσέλιδου"/>
          <p:cNvSpPr>
            <a:spLocks noGrp="1"/>
          </p:cNvSpPr>
          <p:nvPr>
            <p:ph type="ftr" sz="quarter" idx="11"/>
          </p:nvPr>
        </p:nvSpPr>
        <p:spPr/>
        <p:txBody>
          <a:bodyPr/>
          <a:lstStyle>
            <a:lvl1pPr>
              <a:defRPr/>
            </a:lvl1pPr>
          </a:lstStyle>
          <a:p>
            <a:pPr>
              <a:defRPr/>
            </a:pPr>
            <a:endParaRPr lang="el-GR">
              <a:solidFill>
                <a:srgbClr val="000000"/>
              </a:solidFill>
            </a:endParaRPr>
          </a:p>
        </p:txBody>
      </p:sp>
      <p:sp>
        <p:nvSpPr>
          <p:cNvPr id="4" name="3 - Θέση αριθμού διαφάνειας"/>
          <p:cNvSpPr>
            <a:spLocks noGrp="1"/>
          </p:cNvSpPr>
          <p:nvPr>
            <p:ph type="sldNum" sz="quarter" idx="12"/>
          </p:nvPr>
        </p:nvSpPr>
        <p:spPr/>
        <p:txBody>
          <a:bodyPr/>
          <a:lstStyle>
            <a:lvl1pPr>
              <a:defRPr smtClean="0"/>
            </a:lvl1pPr>
          </a:lstStyle>
          <a:p>
            <a:pPr>
              <a:defRPr/>
            </a:pPr>
            <a:fld id="{FFB69861-6CFB-4135-8BEF-0CCC05361DB9}"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248303943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1" y="273050"/>
            <a:ext cx="4011084" cy="1162050"/>
          </a:xfrm>
        </p:spPr>
        <p:txBody>
          <a:bodyPr anchor="b"/>
          <a:lstStyle>
            <a:lvl1pPr algn="l">
              <a:defRPr sz="2000" b="1"/>
            </a:lvl1pPr>
          </a:lstStyle>
          <a:p>
            <a:r>
              <a:rPr lang="el-GR"/>
              <a:t>Κάντε κλικ για να επεξεργαστείτε τον τίτλο υποδείγματος</a:t>
            </a:r>
          </a:p>
        </p:txBody>
      </p:sp>
      <p:sp>
        <p:nvSpPr>
          <p:cNvPr id="3" name="2 - Θέση περιεχομένου"/>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κειμένου"/>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sp>
        <p:nvSpPr>
          <p:cNvPr id="5" name="4 - Θέση ημερομηνίας"/>
          <p:cNvSpPr>
            <a:spLocks noGrp="1"/>
          </p:cNvSpPr>
          <p:nvPr>
            <p:ph type="dt" sz="half" idx="10"/>
          </p:nvPr>
        </p:nvSpPr>
        <p:spPr/>
        <p:txBody>
          <a:bodyPr/>
          <a:lstStyle>
            <a:lvl1pPr>
              <a:defRPr/>
            </a:lvl1pPr>
          </a:lstStyle>
          <a:p>
            <a:pPr>
              <a:defRPr/>
            </a:pPr>
            <a:endParaRPr lang="el-GR">
              <a:solidFill>
                <a:srgbClr val="000000"/>
              </a:solidFill>
            </a:endParaRPr>
          </a:p>
        </p:txBody>
      </p:sp>
      <p:sp>
        <p:nvSpPr>
          <p:cNvPr id="6" name="5 - Θέση υποσέλιδου"/>
          <p:cNvSpPr>
            <a:spLocks noGrp="1"/>
          </p:cNvSpPr>
          <p:nvPr>
            <p:ph type="ftr" sz="quarter" idx="11"/>
          </p:nvPr>
        </p:nvSpPr>
        <p:spPr/>
        <p:txBody>
          <a:bodyPr/>
          <a:lstStyle>
            <a:lvl1pPr>
              <a:defRPr/>
            </a:lvl1pPr>
          </a:lstStyle>
          <a:p>
            <a:pPr>
              <a:defRPr/>
            </a:pPr>
            <a:endParaRPr lang="el-GR">
              <a:solidFill>
                <a:srgbClr val="000000"/>
              </a:solidFill>
            </a:endParaRPr>
          </a:p>
        </p:txBody>
      </p:sp>
      <p:sp>
        <p:nvSpPr>
          <p:cNvPr id="7" name="6 - Θέση αριθμού διαφάνειας"/>
          <p:cNvSpPr>
            <a:spLocks noGrp="1"/>
          </p:cNvSpPr>
          <p:nvPr>
            <p:ph type="sldNum" sz="quarter" idx="12"/>
          </p:nvPr>
        </p:nvSpPr>
        <p:spPr/>
        <p:txBody>
          <a:bodyPr/>
          <a:lstStyle>
            <a:lvl1pPr>
              <a:defRPr smtClean="0"/>
            </a:lvl1pPr>
          </a:lstStyle>
          <a:p>
            <a:pPr>
              <a:defRPr/>
            </a:pPr>
            <a:fld id="{650BC472-E6C4-45B0-9D5E-087EF4BA480D}"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195368464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2389717" y="4800600"/>
            <a:ext cx="7315200" cy="566738"/>
          </a:xfrm>
        </p:spPr>
        <p:txBody>
          <a:bodyPr anchor="b"/>
          <a:lstStyle>
            <a:lvl1pPr algn="l">
              <a:defRPr sz="2000" b="1"/>
            </a:lvl1pPr>
          </a:lstStyle>
          <a:p>
            <a:r>
              <a:rPr lang="el-GR"/>
              <a:t>Κάντε κλικ για να επεξεργαστείτε τον τίτλο υποδείγματος</a:t>
            </a:r>
          </a:p>
        </p:txBody>
      </p:sp>
      <p:sp>
        <p:nvSpPr>
          <p:cNvPr id="3" name="2 - Θέση εικόνας"/>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p>
        </p:txBody>
      </p:sp>
      <p:sp>
        <p:nvSpPr>
          <p:cNvPr id="4" name="3 - Θέση κειμένου"/>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sp>
        <p:nvSpPr>
          <p:cNvPr id="5" name="4 - Θέση ημερομηνίας"/>
          <p:cNvSpPr>
            <a:spLocks noGrp="1"/>
          </p:cNvSpPr>
          <p:nvPr>
            <p:ph type="dt" sz="half" idx="10"/>
          </p:nvPr>
        </p:nvSpPr>
        <p:spPr/>
        <p:txBody>
          <a:bodyPr/>
          <a:lstStyle>
            <a:lvl1pPr>
              <a:defRPr/>
            </a:lvl1pPr>
          </a:lstStyle>
          <a:p>
            <a:pPr>
              <a:defRPr/>
            </a:pPr>
            <a:endParaRPr lang="el-GR">
              <a:solidFill>
                <a:srgbClr val="000000"/>
              </a:solidFill>
            </a:endParaRPr>
          </a:p>
        </p:txBody>
      </p:sp>
      <p:sp>
        <p:nvSpPr>
          <p:cNvPr id="6" name="5 - Θέση υποσέλιδου"/>
          <p:cNvSpPr>
            <a:spLocks noGrp="1"/>
          </p:cNvSpPr>
          <p:nvPr>
            <p:ph type="ftr" sz="quarter" idx="11"/>
          </p:nvPr>
        </p:nvSpPr>
        <p:spPr/>
        <p:txBody>
          <a:bodyPr/>
          <a:lstStyle>
            <a:lvl1pPr>
              <a:defRPr/>
            </a:lvl1pPr>
          </a:lstStyle>
          <a:p>
            <a:pPr>
              <a:defRPr/>
            </a:pPr>
            <a:endParaRPr lang="el-GR">
              <a:solidFill>
                <a:srgbClr val="000000"/>
              </a:solidFill>
            </a:endParaRPr>
          </a:p>
        </p:txBody>
      </p:sp>
      <p:sp>
        <p:nvSpPr>
          <p:cNvPr id="7" name="6 - Θέση αριθμού διαφάνειας"/>
          <p:cNvSpPr>
            <a:spLocks noGrp="1"/>
          </p:cNvSpPr>
          <p:nvPr>
            <p:ph type="sldNum" sz="quarter" idx="12"/>
          </p:nvPr>
        </p:nvSpPr>
        <p:spPr/>
        <p:txBody>
          <a:bodyPr/>
          <a:lstStyle>
            <a:lvl1pPr>
              <a:defRPr smtClean="0"/>
            </a:lvl1pPr>
          </a:lstStyle>
          <a:p>
            <a:pPr>
              <a:defRPr/>
            </a:pPr>
            <a:fld id="{653FA793-D2ED-4DEF-9862-419628C979FF}"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373706465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Κάντε κλικ για να επεξεργαστείτε τον τίτλο υποδείγματος</a:t>
            </a:r>
          </a:p>
        </p:txBody>
      </p:sp>
      <p:sp>
        <p:nvSpPr>
          <p:cNvPr id="3" name="2 - Θέση κατακόρυφου κειμένου"/>
          <p:cNvSpPr>
            <a:spLocks noGrp="1"/>
          </p:cNvSpPr>
          <p:nvPr>
            <p:ph type="body" orient="vert" idx="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lvl1pPr>
              <a:defRPr/>
            </a:lvl1pPr>
          </a:lstStyle>
          <a:p>
            <a:pPr>
              <a:defRPr/>
            </a:pPr>
            <a:endParaRPr lang="el-GR">
              <a:solidFill>
                <a:srgbClr val="000000"/>
              </a:solidFill>
            </a:endParaRPr>
          </a:p>
        </p:txBody>
      </p:sp>
      <p:sp>
        <p:nvSpPr>
          <p:cNvPr id="5" name="4 - Θέση υποσέλιδου"/>
          <p:cNvSpPr>
            <a:spLocks noGrp="1"/>
          </p:cNvSpPr>
          <p:nvPr>
            <p:ph type="ftr" sz="quarter" idx="11"/>
          </p:nvPr>
        </p:nvSpPr>
        <p:spPr/>
        <p:txBody>
          <a:bodyPr/>
          <a:lstStyle>
            <a:lvl1pPr>
              <a:defRPr/>
            </a:lvl1pPr>
          </a:lstStyle>
          <a:p>
            <a:pPr>
              <a:defRPr/>
            </a:pPr>
            <a:endParaRPr lang="el-GR">
              <a:solidFill>
                <a:srgbClr val="000000"/>
              </a:solidFill>
            </a:endParaRPr>
          </a:p>
        </p:txBody>
      </p:sp>
      <p:sp>
        <p:nvSpPr>
          <p:cNvPr id="6" name="5 - Θέση αριθμού διαφάνειας"/>
          <p:cNvSpPr>
            <a:spLocks noGrp="1"/>
          </p:cNvSpPr>
          <p:nvPr>
            <p:ph type="sldNum" sz="quarter" idx="12"/>
          </p:nvPr>
        </p:nvSpPr>
        <p:spPr/>
        <p:txBody>
          <a:bodyPr/>
          <a:lstStyle>
            <a:lvl1pPr>
              <a:defRPr smtClean="0"/>
            </a:lvl1pPr>
          </a:lstStyle>
          <a:p>
            <a:pPr>
              <a:defRPr/>
            </a:pPr>
            <a:fld id="{5AD5823E-3898-4C21-83CE-1E839EA4DCFC}"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200935191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8839200" y="274639"/>
            <a:ext cx="2743200" cy="5851525"/>
          </a:xfrm>
        </p:spPr>
        <p:txBody>
          <a:bodyPr vert="eaVert"/>
          <a:lstStyle/>
          <a:p>
            <a:r>
              <a:rPr lang="el-GR"/>
              <a:t>Κάντε κλικ για να επεξεργαστείτε τον τίτλο υποδείγματος</a:t>
            </a:r>
          </a:p>
        </p:txBody>
      </p:sp>
      <p:sp>
        <p:nvSpPr>
          <p:cNvPr id="3" name="2 - Θέση κατακόρυφου κειμένου"/>
          <p:cNvSpPr>
            <a:spLocks noGrp="1"/>
          </p:cNvSpPr>
          <p:nvPr>
            <p:ph type="body" orient="vert" idx="1"/>
          </p:nvPr>
        </p:nvSpPr>
        <p:spPr>
          <a:xfrm>
            <a:off x="609600" y="274639"/>
            <a:ext cx="8026400" cy="5851525"/>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lvl1pPr>
              <a:defRPr/>
            </a:lvl1pPr>
          </a:lstStyle>
          <a:p>
            <a:pPr>
              <a:defRPr/>
            </a:pPr>
            <a:endParaRPr lang="el-GR">
              <a:solidFill>
                <a:srgbClr val="000000"/>
              </a:solidFill>
            </a:endParaRPr>
          </a:p>
        </p:txBody>
      </p:sp>
      <p:sp>
        <p:nvSpPr>
          <p:cNvPr id="5" name="4 - Θέση υποσέλιδου"/>
          <p:cNvSpPr>
            <a:spLocks noGrp="1"/>
          </p:cNvSpPr>
          <p:nvPr>
            <p:ph type="ftr" sz="quarter" idx="11"/>
          </p:nvPr>
        </p:nvSpPr>
        <p:spPr/>
        <p:txBody>
          <a:bodyPr/>
          <a:lstStyle>
            <a:lvl1pPr>
              <a:defRPr/>
            </a:lvl1pPr>
          </a:lstStyle>
          <a:p>
            <a:pPr>
              <a:defRPr/>
            </a:pPr>
            <a:endParaRPr lang="el-GR">
              <a:solidFill>
                <a:srgbClr val="000000"/>
              </a:solidFill>
            </a:endParaRPr>
          </a:p>
        </p:txBody>
      </p:sp>
      <p:sp>
        <p:nvSpPr>
          <p:cNvPr id="6" name="5 - Θέση αριθμού διαφάνειας"/>
          <p:cNvSpPr>
            <a:spLocks noGrp="1"/>
          </p:cNvSpPr>
          <p:nvPr>
            <p:ph type="sldNum" sz="quarter" idx="12"/>
          </p:nvPr>
        </p:nvSpPr>
        <p:spPr/>
        <p:txBody>
          <a:bodyPr/>
          <a:lstStyle>
            <a:lvl1pPr>
              <a:defRPr smtClean="0"/>
            </a:lvl1pPr>
          </a:lstStyle>
          <a:p>
            <a:pPr>
              <a:defRPr/>
            </a:pPr>
            <a:fld id="{4E314922-6177-407D-865E-701827A65F64}"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117833542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xAndObj" preserve="1">
  <p:cSld name="Τίτλος, Κείμενο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704850"/>
            <a:ext cx="10972800" cy="1143000"/>
          </a:xfrm>
        </p:spPr>
        <p:txBody>
          <a:bodyPr/>
          <a:lstStyle/>
          <a:p>
            <a:r>
              <a:rPr lang="el-GR"/>
              <a:t>Κάντε κλικ για να επεξεργαστείτε τον τίτλο υποδείγματος</a:t>
            </a:r>
          </a:p>
        </p:txBody>
      </p:sp>
      <p:sp>
        <p:nvSpPr>
          <p:cNvPr id="3" name="2 - Θέση κειμένου"/>
          <p:cNvSpPr>
            <a:spLocks noGrp="1"/>
          </p:cNvSpPr>
          <p:nvPr>
            <p:ph type="body" sz="half" idx="1"/>
          </p:nvPr>
        </p:nvSpPr>
        <p:spPr>
          <a:xfrm>
            <a:off x="609600" y="1935164"/>
            <a:ext cx="5384800" cy="4389437"/>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6197600" y="1935164"/>
            <a:ext cx="5384800" cy="4389437"/>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9 - Θέση ημερομηνίας"/>
          <p:cNvSpPr>
            <a:spLocks noGrp="1"/>
          </p:cNvSpPr>
          <p:nvPr>
            <p:ph type="dt" sz="half" idx="10"/>
          </p:nvPr>
        </p:nvSpPr>
        <p:spPr/>
        <p:txBody>
          <a:bodyPr/>
          <a:lstStyle>
            <a:lvl1pPr>
              <a:defRPr/>
            </a:lvl1pPr>
          </a:lstStyle>
          <a:p>
            <a:pPr>
              <a:defRPr/>
            </a:pPr>
            <a:endParaRPr lang="el-GR"/>
          </a:p>
        </p:txBody>
      </p:sp>
      <p:sp>
        <p:nvSpPr>
          <p:cNvPr id="6" name="21 - Θέση υποσέλιδου"/>
          <p:cNvSpPr>
            <a:spLocks noGrp="1"/>
          </p:cNvSpPr>
          <p:nvPr>
            <p:ph type="ftr" sz="quarter" idx="11"/>
          </p:nvPr>
        </p:nvSpPr>
        <p:spPr/>
        <p:txBody>
          <a:bodyPr/>
          <a:lstStyle>
            <a:lvl1pPr>
              <a:defRPr/>
            </a:lvl1pPr>
          </a:lstStyle>
          <a:p>
            <a:pPr>
              <a:defRPr/>
            </a:pPr>
            <a:endParaRPr lang="el-GR"/>
          </a:p>
        </p:txBody>
      </p:sp>
      <p:sp>
        <p:nvSpPr>
          <p:cNvPr id="7" name="17 - Θέση αριθμού διαφάνειας"/>
          <p:cNvSpPr>
            <a:spLocks noGrp="1"/>
          </p:cNvSpPr>
          <p:nvPr>
            <p:ph type="sldNum" sz="quarter" idx="12"/>
          </p:nvPr>
        </p:nvSpPr>
        <p:spPr/>
        <p:txBody>
          <a:bodyPr/>
          <a:lstStyle>
            <a:lvl1pPr>
              <a:defRPr/>
            </a:lvl1pPr>
          </a:lstStyle>
          <a:p>
            <a:pPr>
              <a:defRPr/>
            </a:pPr>
            <a:fld id="{C10C6B81-1003-4D8A-8D66-655638FE9873}" type="slidenum">
              <a:rPr lang="el-GR"/>
              <a:pPr>
                <a:defRPr/>
              </a:pPr>
              <a:t>‹#›</a:t>
            </a:fld>
            <a:endParaRPr lang="el-GR"/>
          </a:p>
        </p:txBody>
      </p:sp>
    </p:spTree>
    <p:extLst>
      <p:ext uri="{BB962C8B-B14F-4D97-AF65-F5344CB8AC3E}">
        <p14:creationId xmlns:p14="http://schemas.microsoft.com/office/powerpoint/2010/main" val="5095628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914400" y="2130426"/>
            <a:ext cx="10363200" cy="1470025"/>
          </a:xfrm>
        </p:spPr>
        <p:txBody>
          <a:bodyPr/>
          <a:lstStyle/>
          <a:p>
            <a:r>
              <a:rPr lang="el-GR"/>
              <a:t>Κάντε κλικ για να επεξεργαστείτε τον τίτλο υποδείγματος</a:t>
            </a:r>
          </a:p>
        </p:txBody>
      </p:sp>
      <p:sp>
        <p:nvSpPr>
          <p:cNvPr id="3" name="2 - Υπότιτλος"/>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l-GR"/>
              <a:t>Κάντε κλικ για να επεξεργαστείτε τον υπότιτλο του υποδείγματος</a:t>
            </a:r>
          </a:p>
        </p:txBody>
      </p:sp>
      <p:sp>
        <p:nvSpPr>
          <p:cNvPr id="4"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9721586-17DC-4F21-80A9-C6F3C514931A}" type="slidenum">
              <a:rPr lang="el-GR" smtClean="0">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36059949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379AA8C-40AC-412E-B087-47AB0ECC3F8D}" type="slidenum">
              <a:rPr lang="el-GR">
                <a:solidFill>
                  <a:srgbClr val="000000"/>
                </a:solidFill>
              </a:rPr>
              <a:pPr>
                <a:defRPr/>
              </a:pPr>
              <a:t>‹#›</a:t>
            </a:fld>
            <a:endParaRPr lang="el-GR">
              <a:solidFill>
                <a:srgbClr val="000000"/>
              </a:solidFill>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Κάντε κλικ για να επεξεργαστείτε τον τίτλο υποδείγματος</a:t>
            </a:r>
          </a:p>
        </p:txBody>
      </p:sp>
      <p:sp>
        <p:nvSpPr>
          <p:cNvPr id="3" name="2 - Θέση περιεχομένου"/>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C2C1EAE-2912-4811-9DF5-A68AB55C9E27}" type="slidenum">
              <a:rPr lang="el-GR" smtClean="0">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226120801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963084" y="4406901"/>
            <a:ext cx="10363200" cy="1362075"/>
          </a:xfrm>
        </p:spPr>
        <p:txBody>
          <a:bodyPr anchor="t"/>
          <a:lstStyle>
            <a:lvl1pPr algn="l">
              <a:defRPr sz="4000" b="1" cap="all"/>
            </a:lvl1pPr>
          </a:lstStyle>
          <a:p>
            <a:r>
              <a:rPr lang="el-GR"/>
              <a:t>Κάντε κλικ για να επεξεργαστείτε τον τίτλο υποδείγματος</a:t>
            </a:r>
          </a:p>
        </p:txBody>
      </p:sp>
      <p:sp>
        <p:nvSpPr>
          <p:cNvPr id="3" name="2 - Θέση κειμένου"/>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a:t>Επεξεργασία στυλ υποδείγματος κειμένου</a:t>
            </a:r>
          </a:p>
        </p:txBody>
      </p:sp>
      <p:sp>
        <p:nvSpPr>
          <p:cNvPr id="4"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59CE57C-023F-4421-A92F-A8E70B67D9B9}" type="slidenum">
              <a:rPr lang="el-GR" smtClean="0">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98373477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Κάντε κλικ για να επεξεργαστείτε τον τίτλο υποδείγματος</a:t>
            </a:r>
          </a:p>
        </p:txBody>
      </p:sp>
      <p:sp>
        <p:nvSpPr>
          <p:cNvPr id="3" name="2 - Θέση περιεχομένου"/>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5E6F1DA-F73B-4B7B-B6F3-C9A6D53188CC}" type="slidenum">
              <a:rPr lang="el-GR" smtClean="0">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354382221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a:t>Κάντε κλικ για να επεξεργαστείτε τον τίτλο υποδείγματος</a:t>
            </a:r>
          </a:p>
        </p:txBody>
      </p:sp>
      <p:sp>
        <p:nvSpPr>
          <p:cNvPr id="3" name="2 - Θέση κειμένου"/>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3 - Θέση περιεχομένου"/>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κειμένου"/>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5 - Θέση περιεχομένου"/>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71D11A06-5069-4EE1-A045-CCDF102AB986}" type="slidenum">
              <a:rPr lang="el-GR" smtClean="0">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77218993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Κάντε κλικ για να επεξεργαστείτε τον τίτλο υποδείγματος</a:t>
            </a:r>
          </a:p>
        </p:txBody>
      </p:sp>
      <p:sp>
        <p:nvSpPr>
          <p:cNvPr id="3"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CDDCD551-1B8C-4A9A-BD87-2CFC71A8BF49}" type="slidenum">
              <a:rPr lang="el-GR" smtClean="0">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379175211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FB69861-6CFB-4135-8BEF-0CCC05361DB9}" type="slidenum">
              <a:rPr lang="el-GR" smtClean="0">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21137262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1" y="273050"/>
            <a:ext cx="4011084" cy="1162050"/>
          </a:xfrm>
        </p:spPr>
        <p:txBody>
          <a:bodyPr anchor="b"/>
          <a:lstStyle>
            <a:lvl1pPr algn="l">
              <a:defRPr sz="2000" b="1"/>
            </a:lvl1pPr>
          </a:lstStyle>
          <a:p>
            <a:r>
              <a:rPr lang="el-GR"/>
              <a:t>Κάντε κλικ για να επεξεργαστείτε τον τίτλο υποδείγματος</a:t>
            </a:r>
          </a:p>
        </p:txBody>
      </p:sp>
      <p:sp>
        <p:nvSpPr>
          <p:cNvPr id="3" name="2 - Θέση περιεχομένου"/>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κειμένου"/>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sp>
        <p:nvSpPr>
          <p:cNvPr id="5"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650BC472-E6C4-45B0-9D5E-087EF4BA480D}" type="slidenum">
              <a:rPr lang="el-GR" smtClean="0">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185536844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2389717" y="4800600"/>
            <a:ext cx="7315200" cy="566738"/>
          </a:xfrm>
        </p:spPr>
        <p:txBody>
          <a:bodyPr anchor="b"/>
          <a:lstStyle>
            <a:lvl1pPr algn="l">
              <a:defRPr sz="2000" b="1"/>
            </a:lvl1pPr>
          </a:lstStyle>
          <a:p>
            <a:r>
              <a:rPr lang="el-GR"/>
              <a:t>Κάντε κλικ για να επεξεργαστείτε τον τίτλο υποδείγματος</a:t>
            </a:r>
          </a:p>
        </p:txBody>
      </p:sp>
      <p:sp>
        <p:nvSpPr>
          <p:cNvPr id="3" name="2 - Θέση εικόνας"/>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l-GR" noProof="0"/>
              <a:t>Κάντε κλικ στο εικονίδιο για να προσθέσετε εικόνα</a:t>
            </a:r>
          </a:p>
        </p:txBody>
      </p:sp>
      <p:sp>
        <p:nvSpPr>
          <p:cNvPr id="4" name="3 - Θέση κειμένου"/>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sp>
        <p:nvSpPr>
          <p:cNvPr id="5"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653FA793-D2ED-4DEF-9862-419628C979FF}" type="slidenum">
              <a:rPr lang="el-GR" smtClean="0">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156400361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Κάντε κλικ για να επεξεργαστείτε τον τίτλο υποδείγματος</a:t>
            </a:r>
          </a:p>
        </p:txBody>
      </p:sp>
      <p:sp>
        <p:nvSpPr>
          <p:cNvPr id="3" name="2 - Θέση κατακόρυφου κειμένου"/>
          <p:cNvSpPr>
            <a:spLocks noGrp="1"/>
          </p:cNvSpPr>
          <p:nvPr>
            <p:ph type="body" orient="vert" idx="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AD5823E-3898-4C21-83CE-1E839EA4DCFC}" type="slidenum">
              <a:rPr lang="el-GR" smtClean="0">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227923366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8839200" y="274639"/>
            <a:ext cx="2743200" cy="5851525"/>
          </a:xfrm>
        </p:spPr>
        <p:txBody>
          <a:bodyPr vert="eaVert"/>
          <a:lstStyle/>
          <a:p>
            <a:r>
              <a:rPr lang="el-GR"/>
              <a:t>Κάντε κλικ για να επεξεργαστείτε τον τίτλο υποδείγματος</a:t>
            </a:r>
          </a:p>
        </p:txBody>
      </p:sp>
      <p:sp>
        <p:nvSpPr>
          <p:cNvPr id="3" name="2 - Θέση κατακόρυφου κειμένου"/>
          <p:cNvSpPr>
            <a:spLocks noGrp="1"/>
          </p:cNvSpPr>
          <p:nvPr>
            <p:ph type="body" orient="vert" idx="1"/>
          </p:nvPr>
        </p:nvSpPr>
        <p:spPr>
          <a:xfrm>
            <a:off x="609600" y="274639"/>
            <a:ext cx="8026400" cy="5851525"/>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E314922-6177-407D-865E-701827A65F64}" type="slidenum">
              <a:rPr lang="el-GR" smtClean="0">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22627180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a:t>Kλικ για επεξεργασία του τίτλου</a:t>
            </a:r>
          </a:p>
        </p:txBody>
      </p:sp>
      <p:sp>
        <p:nvSpPr>
          <p:cNvPr id="3" name="2 - Θέση κειμένου"/>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κειμένου"/>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CB55DC6-C902-4436-82C8-323A7A37D2BA}" type="slidenum">
              <a:rPr lang="el-GR">
                <a:solidFill>
                  <a:srgbClr val="000000"/>
                </a:solidFill>
              </a:rPr>
              <a:pPr>
                <a:defRPr/>
              </a:pPr>
              <a:t>‹#›</a:t>
            </a:fld>
            <a:endParaRPr lang="el-GR">
              <a:solidFill>
                <a:srgbClr val="000000"/>
              </a:solidFill>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bl" preserve="1">
  <p:cSld name="Τίτλος και Πίνακ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274638"/>
            <a:ext cx="10972800" cy="1143000"/>
          </a:xfrm>
        </p:spPr>
        <p:txBody>
          <a:bodyPr/>
          <a:lstStyle/>
          <a:p>
            <a:r>
              <a:rPr lang="el-GR"/>
              <a:t>Κάντε κλικ για να επεξεργαστείτε τον τίτλο υποδείγματος</a:t>
            </a:r>
          </a:p>
        </p:txBody>
      </p:sp>
      <p:sp>
        <p:nvSpPr>
          <p:cNvPr id="3" name="2 - Θέση πίνακα"/>
          <p:cNvSpPr>
            <a:spLocks noGrp="1"/>
          </p:cNvSpPr>
          <p:nvPr>
            <p:ph type="tbl" idx="1"/>
          </p:nvPr>
        </p:nvSpPr>
        <p:spPr>
          <a:xfrm>
            <a:off x="609600" y="1600201"/>
            <a:ext cx="10972800" cy="4525963"/>
          </a:xfrm>
        </p:spPr>
        <p:txBody>
          <a:bodyPr/>
          <a:lstStyle/>
          <a:p>
            <a:pPr lvl="0"/>
            <a:r>
              <a:rPr lang="el-GR" noProof="0"/>
              <a:t>Κάντε κλικ στο εικονίδιο για να προσθέσετε έναν πίνακα</a:t>
            </a:r>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36092AEA-E068-4AF2-AEC1-80CDA0F4748E}" type="slidenum">
              <a:rPr lang="el-GR" smtClean="0">
                <a:solidFill>
                  <a:srgbClr val="000000"/>
                </a:solidFill>
              </a:rPr>
              <a:pPr fontAlgn="base">
                <a:spcBef>
                  <a:spcPct val="0"/>
                </a:spcBef>
                <a:spcAft>
                  <a:spcPct val="0"/>
                </a:spcAft>
                <a:defRPr/>
              </a:pPr>
              <a:t>‹#›</a:t>
            </a:fld>
            <a:endParaRPr lang="el-GR">
              <a:solidFill>
                <a:srgbClr val="000000"/>
              </a:solidFill>
            </a:endParaRPr>
          </a:p>
        </p:txBody>
      </p:sp>
    </p:spTree>
    <p:extLst>
      <p:ext uri="{BB962C8B-B14F-4D97-AF65-F5344CB8AC3E}">
        <p14:creationId xmlns:p14="http://schemas.microsoft.com/office/powerpoint/2010/main" val="1510693973"/>
      </p:ext>
    </p:extLst>
  </p:cSld>
  <p:clrMapOvr>
    <a:masterClrMapping/>
  </p:clrMapOvr>
  <p:hf hdr="0" ftr="0" dt="0"/>
</p:sldLayout>
</file>

<file path=ppt/slideLayouts/slideLayout51.xml><?xml version="1.0" encoding="utf-8"?>
<p:sldLayout xmlns:a="http://schemas.openxmlformats.org/drawingml/2006/main" xmlns:r="http://schemas.openxmlformats.org/officeDocument/2006/relationships" xmlns:p="http://schemas.openxmlformats.org/presentationml/2006/main" type="txAndObj">
  <p:cSld name="Τίτλος, Κείμενο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704850"/>
            <a:ext cx="10972800" cy="1143000"/>
          </a:xfrm>
        </p:spPr>
        <p:txBody>
          <a:bodyPr/>
          <a:lstStyle/>
          <a:p>
            <a:r>
              <a:rPr lang="el-GR"/>
              <a:t>Kλικ για επεξεργασία του τίτλου</a:t>
            </a:r>
          </a:p>
        </p:txBody>
      </p:sp>
      <p:sp>
        <p:nvSpPr>
          <p:cNvPr id="3" name="2 - Θέση κειμένου"/>
          <p:cNvSpPr>
            <a:spLocks noGrp="1"/>
          </p:cNvSpPr>
          <p:nvPr>
            <p:ph type="body" sz="half" idx="1"/>
          </p:nvPr>
        </p:nvSpPr>
        <p:spPr>
          <a:xfrm>
            <a:off x="609600" y="1935164"/>
            <a:ext cx="5384800" cy="4389437"/>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6197600" y="1935164"/>
            <a:ext cx="5384800" cy="4389437"/>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9 - Θέση ημερομηνίας"/>
          <p:cNvSpPr>
            <a:spLocks noGrp="1"/>
          </p:cNvSpPr>
          <p:nvPr>
            <p:ph type="dt" sz="half" idx="10"/>
          </p:nvPr>
        </p:nvSpPr>
        <p:spPr/>
        <p:txBody>
          <a:bodyPr/>
          <a:lstStyle>
            <a:lvl1pPr>
              <a:defRPr/>
            </a:lvl1pPr>
          </a:lstStyle>
          <a:p>
            <a:pPr>
              <a:defRPr/>
            </a:pPr>
            <a:endParaRPr lang="el-GR"/>
          </a:p>
        </p:txBody>
      </p:sp>
      <p:sp>
        <p:nvSpPr>
          <p:cNvPr id="6" name="21 - Θέση υποσέλιδου"/>
          <p:cNvSpPr>
            <a:spLocks noGrp="1"/>
          </p:cNvSpPr>
          <p:nvPr>
            <p:ph type="ftr" sz="quarter" idx="11"/>
          </p:nvPr>
        </p:nvSpPr>
        <p:spPr/>
        <p:txBody>
          <a:bodyPr/>
          <a:lstStyle>
            <a:lvl1pPr>
              <a:defRPr/>
            </a:lvl1pPr>
          </a:lstStyle>
          <a:p>
            <a:pPr>
              <a:defRPr/>
            </a:pPr>
            <a:endParaRPr lang="el-GR"/>
          </a:p>
        </p:txBody>
      </p:sp>
      <p:sp>
        <p:nvSpPr>
          <p:cNvPr id="7" name="17 - Θέση αριθμού διαφάνειας"/>
          <p:cNvSpPr>
            <a:spLocks noGrp="1"/>
          </p:cNvSpPr>
          <p:nvPr>
            <p:ph type="sldNum" sz="quarter" idx="12"/>
          </p:nvPr>
        </p:nvSpPr>
        <p:spPr/>
        <p:txBody>
          <a:bodyPr/>
          <a:lstStyle>
            <a:lvl1pPr>
              <a:defRPr/>
            </a:lvl1pPr>
          </a:lstStyle>
          <a:p>
            <a:pPr>
              <a:defRPr/>
            </a:pPr>
            <a:fld id="{C10C6B81-1003-4D8A-8D66-655638FE9873}" type="slidenum">
              <a:rPr lang="el-GR"/>
              <a:pPr>
                <a:defRPr/>
              </a:pPr>
              <a:t>‹#›</a:t>
            </a:fld>
            <a:endParaRPr lang="el-GR"/>
          </a:p>
        </p:txBody>
      </p:sp>
    </p:spTree>
    <p:extLst>
      <p:ext uri="{BB962C8B-B14F-4D97-AF65-F5344CB8AC3E}">
        <p14:creationId xmlns:p14="http://schemas.microsoft.com/office/powerpoint/2010/main" val="167001378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914400" y="2130426"/>
            <a:ext cx="10363200" cy="1470025"/>
          </a:xfrm>
        </p:spPr>
        <p:txBody>
          <a:bodyPr/>
          <a:lstStyle/>
          <a:p>
            <a:r>
              <a:rPr lang="el-GR"/>
              <a:t>Κάντε κλικ για να επεξεργαστείτε τον τίτλο υποδείγματος</a:t>
            </a:r>
          </a:p>
        </p:txBody>
      </p:sp>
      <p:sp>
        <p:nvSpPr>
          <p:cNvPr id="3" name="2 - Υπότιτλος"/>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l-GR"/>
              <a:t>Κάντε κλικ για να επεξεργαστείτε τον υπότιτλο του υποδείγματος</a:t>
            </a:r>
          </a:p>
        </p:txBody>
      </p:sp>
      <p:sp>
        <p:nvSpPr>
          <p:cNvPr id="4"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9721586-17DC-4F21-80A9-C6F3C514931A}" type="slidenum">
              <a:rPr lang="el-GR" smtClean="0">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152154390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Κάντε κλικ για να επεξεργαστείτε τον τίτλο υποδείγματος</a:t>
            </a:r>
          </a:p>
        </p:txBody>
      </p:sp>
      <p:sp>
        <p:nvSpPr>
          <p:cNvPr id="3" name="2 - Θέση περιεχομένου"/>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C2C1EAE-2912-4811-9DF5-A68AB55C9E27}" type="slidenum">
              <a:rPr lang="el-GR" smtClean="0">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299313657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963084" y="4406901"/>
            <a:ext cx="10363200" cy="1362075"/>
          </a:xfrm>
        </p:spPr>
        <p:txBody>
          <a:bodyPr anchor="t"/>
          <a:lstStyle>
            <a:lvl1pPr algn="l">
              <a:defRPr sz="4000" b="1" cap="all"/>
            </a:lvl1pPr>
          </a:lstStyle>
          <a:p>
            <a:r>
              <a:rPr lang="el-GR"/>
              <a:t>Κάντε κλικ για να επεξεργαστείτε τον τίτλο υποδείγματος</a:t>
            </a:r>
          </a:p>
        </p:txBody>
      </p:sp>
      <p:sp>
        <p:nvSpPr>
          <p:cNvPr id="3" name="2 - Θέση κειμένου"/>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a:t>Επεξεργασία στυλ υποδείγματος κειμένου</a:t>
            </a:r>
          </a:p>
        </p:txBody>
      </p:sp>
      <p:sp>
        <p:nvSpPr>
          <p:cNvPr id="4"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59CE57C-023F-4421-A92F-A8E70B67D9B9}" type="slidenum">
              <a:rPr lang="el-GR" smtClean="0">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345971625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Κάντε κλικ για να επεξεργαστείτε τον τίτλο υποδείγματος</a:t>
            </a:r>
          </a:p>
        </p:txBody>
      </p:sp>
      <p:sp>
        <p:nvSpPr>
          <p:cNvPr id="3" name="2 - Θέση περιεχομένου"/>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5E6F1DA-F73B-4B7B-B6F3-C9A6D53188CC}" type="slidenum">
              <a:rPr lang="el-GR" smtClean="0">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61650355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a:t>Κάντε κλικ για να επεξεργαστείτε τον τίτλο υποδείγματος</a:t>
            </a:r>
          </a:p>
        </p:txBody>
      </p:sp>
      <p:sp>
        <p:nvSpPr>
          <p:cNvPr id="3" name="2 - Θέση κειμένου"/>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3 - Θέση περιεχομένου"/>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κειμένου"/>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5 - Θέση περιεχομένου"/>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71D11A06-5069-4EE1-A045-CCDF102AB986}" type="slidenum">
              <a:rPr lang="el-GR" smtClean="0">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18330142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Κάντε κλικ για να επεξεργαστείτε τον τίτλο υποδείγματος</a:t>
            </a:r>
          </a:p>
        </p:txBody>
      </p:sp>
      <p:sp>
        <p:nvSpPr>
          <p:cNvPr id="3"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CDDCD551-1B8C-4A9A-BD87-2CFC71A8BF49}" type="slidenum">
              <a:rPr lang="el-GR" smtClean="0">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234105215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FB69861-6CFB-4135-8BEF-0CCC05361DB9}" type="slidenum">
              <a:rPr lang="el-GR" smtClean="0">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391851275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1" y="273050"/>
            <a:ext cx="4011084" cy="1162050"/>
          </a:xfrm>
        </p:spPr>
        <p:txBody>
          <a:bodyPr anchor="b"/>
          <a:lstStyle>
            <a:lvl1pPr algn="l">
              <a:defRPr sz="2000" b="1"/>
            </a:lvl1pPr>
          </a:lstStyle>
          <a:p>
            <a:r>
              <a:rPr lang="el-GR"/>
              <a:t>Κάντε κλικ για να επεξεργαστείτε τον τίτλο υποδείγματος</a:t>
            </a:r>
          </a:p>
        </p:txBody>
      </p:sp>
      <p:sp>
        <p:nvSpPr>
          <p:cNvPr id="3" name="2 - Θέση περιεχομένου"/>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κειμένου"/>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sp>
        <p:nvSpPr>
          <p:cNvPr id="5"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650BC472-E6C4-45B0-9D5E-087EF4BA480D}" type="slidenum">
              <a:rPr lang="el-GR" smtClean="0">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16102199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CF5835E0-4C70-427B-BCE9-2BEE49BE6234}" type="slidenum">
              <a:rPr lang="el-GR">
                <a:solidFill>
                  <a:srgbClr val="000000"/>
                </a:solidFill>
              </a:rPr>
              <a:pPr>
                <a:defRPr/>
              </a:pPr>
              <a:t>‹#›</a:t>
            </a:fld>
            <a:endParaRPr lang="el-GR">
              <a:solidFill>
                <a:srgbClr val="000000"/>
              </a:solidFill>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2389717" y="4800600"/>
            <a:ext cx="7315200" cy="566738"/>
          </a:xfrm>
        </p:spPr>
        <p:txBody>
          <a:bodyPr anchor="b"/>
          <a:lstStyle>
            <a:lvl1pPr algn="l">
              <a:defRPr sz="2000" b="1"/>
            </a:lvl1pPr>
          </a:lstStyle>
          <a:p>
            <a:r>
              <a:rPr lang="el-GR"/>
              <a:t>Κάντε κλικ για να επεξεργαστείτε τον τίτλο υποδείγματος</a:t>
            </a:r>
          </a:p>
        </p:txBody>
      </p:sp>
      <p:sp>
        <p:nvSpPr>
          <p:cNvPr id="3" name="2 - Θέση εικόνας"/>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l-GR" noProof="0"/>
              <a:t>Κάντε κλικ στο εικονίδιο για να προσθέσετε εικόνα</a:t>
            </a:r>
          </a:p>
        </p:txBody>
      </p:sp>
      <p:sp>
        <p:nvSpPr>
          <p:cNvPr id="4" name="3 - Θέση κειμένου"/>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sp>
        <p:nvSpPr>
          <p:cNvPr id="5"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653FA793-D2ED-4DEF-9862-419628C979FF}" type="slidenum">
              <a:rPr lang="el-GR" smtClean="0">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370429302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Κάντε κλικ για να επεξεργαστείτε τον τίτλο υποδείγματος</a:t>
            </a:r>
          </a:p>
        </p:txBody>
      </p:sp>
      <p:sp>
        <p:nvSpPr>
          <p:cNvPr id="3" name="2 - Θέση κατακόρυφου κειμένου"/>
          <p:cNvSpPr>
            <a:spLocks noGrp="1"/>
          </p:cNvSpPr>
          <p:nvPr>
            <p:ph type="body" orient="vert" idx="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AD5823E-3898-4C21-83CE-1E839EA4DCFC}" type="slidenum">
              <a:rPr lang="el-GR" smtClean="0">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140807820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8839200" y="274639"/>
            <a:ext cx="2743200" cy="5851525"/>
          </a:xfrm>
        </p:spPr>
        <p:txBody>
          <a:bodyPr vert="eaVert"/>
          <a:lstStyle/>
          <a:p>
            <a:r>
              <a:rPr lang="el-GR"/>
              <a:t>Κάντε κλικ για να επεξεργαστείτε τον τίτλο υποδείγματος</a:t>
            </a:r>
          </a:p>
        </p:txBody>
      </p:sp>
      <p:sp>
        <p:nvSpPr>
          <p:cNvPr id="3" name="2 - Θέση κατακόρυφου κειμένου"/>
          <p:cNvSpPr>
            <a:spLocks noGrp="1"/>
          </p:cNvSpPr>
          <p:nvPr>
            <p:ph type="body" orient="vert" idx="1"/>
          </p:nvPr>
        </p:nvSpPr>
        <p:spPr>
          <a:xfrm>
            <a:off x="609600" y="274639"/>
            <a:ext cx="8026400" cy="5851525"/>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E314922-6177-407D-865E-701827A65F64}" type="slidenum">
              <a:rPr lang="el-GR" smtClean="0">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279465718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bl" preserve="1">
  <p:cSld name="Τίτλος και Πίνακ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274638"/>
            <a:ext cx="10972800" cy="1143000"/>
          </a:xfrm>
        </p:spPr>
        <p:txBody>
          <a:bodyPr/>
          <a:lstStyle/>
          <a:p>
            <a:r>
              <a:rPr lang="el-GR"/>
              <a:t>Κάντε κλικ για να επεξεργαστείτε τον τίτλο υποδείγματος</a:t>
            </a:r>
          </a:p>
        </p:txBody>
      </p:sp>
      <p:sp>
        <p:nvSpPr>
          <p:cNvPr id="3" name="2 - Θέση πίνακα"/>
          <p:cNvSpPr>
            <a:spLocks noGrp="1"/>
          </p:cNvSpPr>
          <p:nvPr>
            <p:ph type="tbl" idx="1"/>
          </p:nvPr>
        </p:nvSpPr>
        <p:spPr>
          <a:xfrm>
            <a:off x="609600" y="1600201"/>
            <a:ext cx="10972800" cy="4525963"/>
          </a:xfrm>
        </p:spPr>
        <p:txBody>
          <a:bodyPr/>
          <a:lstStyle/>
          <a:p>
            <a:pPr lvl="0"/>
            <a:r>
              <a:rPr lang="el-GR" noProof="0"/>
              <a:t>Κάντε κλικ στο εικονίδιο για να προσθέσετε έναν πίνακα</a:t>
            </a:r>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36092AEA-E068-4AF2-AEC1-80CDA0F4748E}" type="slidenum">
              <a:rPr lang="el-GR" smtClean="0">
                <a:solidFill>
                  <a:srgbClr val="000000"/>
                </a:solidFill>
              </a:rPr>
              <a:pPr fontAlgn="base">
                <a:spcBef>
                  <a:spcPct val="0"/>
                </a:spcBef>
                <a:spcAft>
                  <a:spcPct val="0"/>
                </a:spcAft>
                <a:defRPr/>
              </a:pPr>
              <a:t>‹#›</a:t>
            </a:fld>
            <a:endParaRPr lang="el-GR">
              <a:solidFill>
                <a:srgbClr val="000000"/>
              </a:solidFill>
            </a:endParaRPr>
          </a:p>
        </p:txBody>
      </p:sp>
    </p:spTree>
    <p:extLst>
      <p:ext uri="{BB962C8B-B14F-4D97-AF65-F5344CB8AC3E}">
        <p14:creationId xmlns:p14="http://schemas.microsoft.com/office/powerpoint/2010/main" val="591035143"/>
      </p:ext>
    </p:extLst>
  </p:cSld>
  <p:clrMapOvr>
    <a:masterClrMapping/>
  </p:clrMapOvr>
  <p:hf hdr="0" ftr="0" dt="0"/>
</p:sldLayout>
</file>

<file path=ppt/slideLayouts/slideLayout64.xml><?xml version="1.0" encoding="utf-8"?>
<p:sldLayout xmlns:a="http://schemas.openxmlformats.org/drawingml/2006/main" xmlns:r="http://schemas.openxmlformats.org/officeDocument/2006/relationships" xmlns:p="http://schemas.openxmlformats.org/presentationml/2006/main" type="txAndObj" preserve="1">
  <p:cSld name="Τίτλος, Κείμενο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704850"/>
            <a:ext cx="10972800" cy="1143000"/>
          </a:xfrm>
        </p:spPr>
        <p:txBody>
          <a:bodyPr/>
          <a:lstStyle/>
          <a:p>
            <a:r>
              <a:rPr lang="el-GR"/>
              <a:t>Κάντε κλικ για να επεξεργαστείτε τον τίτλο υποδείγματος</a:t>
            </a:r>
          </a:p>
        </p:txBody>
      </p:sp>
      <p:sp>
        <p:nvSpPr>
          <p:cNvPr id="3" name="2 - Θέση κειμένου"/>
          <p:cNvSpPr>
            <a:spLocks noGrp="1"/>
          </p:cNvSpPr>
          <p:nvPr>
            <p:ph type="body" sz="half" idx="1"/>
          </p:nvPr>
        </p:nvSpPr>
        <p:spPr>
          <a:xfrm>
            <a:off x="609600" y="1935164"/>
            <a:ext cx="5384800" cy="4389437"/>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6197600" y="1935164"/>
            <a:ext cx="5384800" cy="4389437"/>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9 - Θέση ημερομηνίας"/>
          <p:cNvSpPr>
            <a:spLocks noGrp="1"/>
          </p:cNvSpPr>
          <p:nvPr>
            <p:ph type="dt" sz="half" idx="10"/>
          </p:nvPr>
        </p:nvSpPr>
        <p:spPr/>
        <p:txBody>
          <a:bodyPr/>
          <a:lstStyle>
            <a:lvl1pPr>
              <a:defRPr/>
            </a:lvl1pPr>
          </a:lstStyle>
          <a:p>
            <a:pPr>
              <a:defRPr/>
            </a:pPr>
            <a:endParaRPr lang="el-GR"/>
          </a:p>
        </p:txBody>
      </p:sp>
      <p:sp>
        <p:nvSpPr>
          <p:cNvPr id="6" name="21 - Θέση υποσέλιδου"/>
          <p:cNvSpPr>
            <a:spLocks noGrp="1"/>
          </p:cNvSpPr>
          <p:nvPr>
            <p:ph type="ftr" sz="quarter" idx="11"/>
          </p:nvPr>
        </p:nvSpPr>
        <p:spPr/>
        <p:txBody>
          <a:bodyPr/>
          <a:lstStyle>
            <a:lvl1pPr>
              <a:defRPr/>
            </a:lvl1pPr>
          </a:lstStyle>
          <a:p>
            <a:pPr>
              <a:defRPr/>
            </a:pPr>
            <a:endParaRPr lang="el-GR"/>
          </a:p>
        </p:txBody>
      </p:sp>
      <p:sp>
        <p:nvSpPr>
          <p:cNvPr id="7" name="17 - Θέση αριθμού διαφάνειας"/>
          <p:cNvSpPr>
            <a:spLocks noGrp="1"/>
          </p:cNvSpPr>
          <p:nvPr>
            <p:ph type="sldNum" sz="quarter" idx="12"/>
          </p:nvPr>
        </p:nvSpPr>
        <p:spPr/>
        <p:txBody>
          <a:bodyPr/>
          <a:lstStyle>
            <a:lvl1pPr>
              <a:defRPr/>
            </a:lvl1pPr>
          </a:lstStyle>
          <a:p>
            <a:pPr>
              <a:defRPr/>
            </a:pPr>
            <a:fld id="{C10C6B81-1003-4D8A-8D66-655638FE9873}" type="slidenum">
              <a:rPr lang="el-GR"/>
              <a:pPr>
                <a:defRPr/>
              </a:pPr>
              <a:t>‹#›</a:t>
            </a:fld>
            <a:endParaRPr lang="el-GR"/>
          </a:p>
        </p:txBody>
      </p:sp>
    </p:spTree>
    <p:extLst>
      <p:ext uri="{BB962C8B-B14F-4D97-AF65-F5344CB8AC3E}">
        <p14:creationId xmlns:p14="http://schemas.microsoft.com/office/powerpoint/2010/main" val="385385726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9E23C51-3C4E-44F6-8852-75223846C172}"/>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691BD65E-6B70-44C6-93DD-8B758CB5B1E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13ADAE4A-3031-4CFB-924C-58DED0603BA4}"/>
              </a:ext>
            </a:extLst>
          </p:cNvPr>
          <p:cNvSpPr>
            <a:spLocks noGrp="1"/>
          </p:cNvSpPr>
          <p:nvPr>
            <p:ph type="dt" sz="half" idx="10"/>
          </p:nvPr>
        </p:nvSpPr>
        <p:spPr/>
        <p:txBody>
          <a:bodyPr/>
          <a:lstStyle/>
          <a:p>
            <a:fld id="{EE55198B-FB91-4172-AC22-56F3BF847089}" type="datetime1">
              <a:rPr lang="el-GR" smtClean="0"/>
              <a:t>21/5/2026</a:t>
            </a:fld>
            <a:endParaRPr lang="el-GR"/>
          </a:p>
        </p:txBody>
      </p:sp>
      <p:sp>
        <p:nvSpPr>
          <p:cNvPr id="5" name="Θέση υποσέλιδου 4">
            <a:extLst>
              <a:ext uri="{FF2B5EF4-FFF2-40B4-BE49-F238E27FC236}">
                <a16:creationId xmlns:a16="http://schemas.microsoft.com/office/drawing/2014/main" id="{2AB25BA3-B092-4CE4-A923-E56E7D4070C6}"/>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28F48DF0-2792-40DF-87E9-2F304D3E0839}"/>
              </a:ext>
            </a:extLst>
          </p:cNvPr>
          <p:cNvSpPr>
            <a:spLocks noGrp="1"/>
          </p:cNvSpPr>
          <p:nvPr>
            <p:ph type="sldNum" sz="quarter" idx="12"/>
          </p:nvPr>
        </p:nvSpPr>
        <p:spPr/>
        <p:txBody>
          <a:bodyPr/>
          <a:lstStyle/>
          <a:p>
            <a:fld id="{CBB64903-090A-4C5E-B41C-380554F838BF}" type="slidenum">
              <a:rPr lang="el-GR" smtClean="0"/>
              <a:t>‹#›</a:t>
            </a:fld>
            <a:endParaRPr lang="el-GR"/>
          </a:p>
        </p:txBody>
      </p:sp>
    </p:spTree>
    <p:extLst>
      <p:ext uri="{BB962C8B-B14F-4D97-AF65-F5344CB8AC3E}">
        <p14:creationId xmlns:p14="http://schemas.microsoft.com/office/powerpoint/2010/main" val="146544391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C70BC36-C7D0-4B21-B4F2-419478FC66B0}"/>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C55E7FEB-1BF1-4D07-979B-EBE0CDEF2528}"/>
              </a:ext>
            </a:extLst>
          </p:cNvPr>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59C8A98F-5247-46C5-8089-721FEEDA4F94}"/>
              </a:ext>
            </a:extLst>
          </p:cNvPr>
          <p:cNvSpPr>
            <a:spLocks noGrp="1"/>
          </p:cNvSpPr>
          <p:nvPr>
            <p:ph type="dt" sz="half" idx="10"/>
          </p:nvPr>
        </p:nvSpPr>
        <p:spPr/>
        <p:txBody>
          <a:bodyPr/>
          <a:lstStyle/>
          <a:p>
            <a:fld id="{C8BF9A87-6EBA-4E8C-BE5C-18B54655E09A}" type="datetime1">
              <a:rPr lang="el-GR" smtClean="0"/>
              <a:t>21/5/2026</a:t>
            </a:fld>
            <a:endParaRPr lang="el-GR"/>
          </a:p>
        </p:txBody>
      </p:sp>
      <p:sp>
        <p:nvSpPr>
          <p:cNvPr id="5" name="Θέση υποσέλιδου 4">
            <a:extLst>
              <a:ext uri="{FF2B5EF4-FFF2-40B4-BE49-F238E27FC236}">
                <a16:creationId xmlns:a16="http://schemas.microsoft.com/office/drawing/2014/main" id="{F0B32459-AA7F-4727-B912-28F3B7FF61C5}"/>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361939A7-6C25-4B23-9EF5-C8037F8AA1DE}"/>
              </a:ext>
            </a:extLst>
          </p:cNvPr>
          <p:cNvSpPr>
            <a:spLocks noGrp="1"/>
          </p:cNvSpPr>
          <p:nvPr>
            <p:ph type="sldNum" sz="quarter" idx="12"/>
          </p:nvPr>
        </p:nvSpPr>
        <p:spPr/>
        <p:txBody>
          <a:bodyPr/>
          <a:lstStyle/>
          <a:p>
            <a:fld id="{CBB64903-090A-4C5E-B41C-380554F838BF}" type="slidenum">
              <a:rPr lang="el-GR" smtClean="0"/>
              <a:t>‹#›</a:t>
            </a:fld>
            <a:endParaRPr lang="el-GR"/>
          </a:p>
        </p:txBody>
      </p:sp>
    </p:spTree>
    <p:extLst>
      <p:ext uri="{BB962C8B-B14F-4D97-AF65-F5344CB8AC3E}">
        <p14:creationId xmlns:p14="http://schemas.microsoft.com/office/powerpoint/2010/main" val="89865108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057F265-F581-4552-B10B-A76F899A615B}"/>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605FFC23-556F-4E11-94B1-0E77AF1AAFB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Επεξεργασία στυλ υποδείγματος κειμένου</a:t>
            </a:r>
          </a:p>
        </p:txBody>
      </p:sp>
      <p:sp>
        <p:nvSpPr>
          <p:cNvPr id="4" name="Θέση ημερομηνίας 3">
            <a:extLst>
              <a:ext uri="{FF2B5EF4-FFF2-40B4-BE49-F238E27FC236}">
                <a16:creationId xmlns:a16="http://schemas.microsoft.com/office/drawing/2014/main" id="{14DB5CE1-F25A-4795-9D4C-EB7D1B0E65F7}"/>
              </a:ext>
            </a:extLst>
          </p:cNvPr>
          <p:cNvSpPr>
            <a:spLocks noGrp="1"/>
          </p:cNvSpPr>
          <p:nvPr>
            <p:ph type="dt" sz="half" idx="10"/>
          </p:nvPr>
        </p:nvSpPr>
        <p:spPr/>
        <p:txBody>
          <a:bodyPr/>
          <a:lstStyle/>
          <a:p>
            <a:fld id="{6277EC04-87A4-40A3-A21C-AAA76A3A1DF2}" type="datetime1">
              <a:rPr lang="el-GR" smtClean="0"/>
              <a:t>21/5/2026</a:t>
            </a:fld>
            <a:endParaRPr lang="el-GR"/>
          </a:p>
        </p:txBody>
      </p:sp>
      <p:sp>
        <p:nvSpPr>
          <p:cNvPr id="5" name="Θέση υποσέλιδου 4">
            <a:extLst>
              <a:ext uri="{FF2B5EF4-FFF2-40B4-BE49-F238E27FC236}">
                <a16:creationId xmlns:a16="http://schemas.microsoft.com/office/drawing/2014/main" id="{1AFC2220-75CF-46C1-A75C-2568356CC7F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892B9E8-C026-4EFF-834B-842301C1FC5F}"/>
              </a:ext>
            </a:extLst>
          </p:cNvPr>
          <p:cNvSpPr>
            <a:spLocks noGrp="1"/>
          </p:cNvSpPr>
          <p:nvPr>
            <p:ph type="sldNum" sz="quarter" idx="12"/>
          </p:nvPr>
        </p:nvSpPr>
        <p:spPr/>
        <p:txBody>
          <a:bodyPr/>
          <a:lstStyle/>
          <a:p>
            <a:fld id="{CBB64903-090A-4C5E-B41C-380554F838BF}" type="slidenum">
              <a:rPr lang="el-GR" smtClean="0"/>
              <a:t>‹#›</a:t>
            </a:fld>
            <a:endParaRPr lang="el-GR"/>
          </a:p>
        </p:txBody>
      </p:sp>
    </p:spTree>
    <p:extLst>
      <p:ext uri="{BB962C8B-B14F-4D97-AF65-F5344CB8AC3E}">
        <p14:creationId xmlns:p14="http://schemas.microsoft.com/office/powerpoint/2010/main" val="354381779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4892C9C-DA72-4C06-9811-B8A17084B0BF}"/>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9912D5AD-F9DF-401C-A4C9-AD00697C799B}"/>
              </a:ext>
            </a:extLst>
          </p:cNvPr>
          <p:cNvSpPr>
            <a:spLocks noGrp="1"/>
          </p:cNvSpPr>
          <p:nvPr>
            <p:ph sz="half" idx="1"/>
          </p:nvPr>
        </p:nvSpPr>
        <p:spPr>
          <a:xfrm>
            <a:off x="838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a:extLst>
              <a:ext uri="{FF2B5EF4-FFF2-40B4-BE49-F238E27FC236}">
                <a16:creationId xmlns:a16="http://schemas.microsoft.com/office/drawing/2014/main" id="{173CC55B-ABA1-4F12-AB8C-0C5D415741A9}"/>
              </a:ext>
            </a:extLst>
          </p:cNvPr>
          <p:cNvSpPr>
            <a:spLocks noGrp="1"/>
          </p:cNvSpPr>
          <p:nvPr>
            <p:ph sz="half" idx="2"/>
          </p:nvPr>
        </p:nvSpPr>
        <p:spPr>
          <a:xfrm>
            <a:off x="6172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a:extLst>
              <a:ext uri="{FF2B5EF4-FFF2-40B4-BE49-F238E27FC236}">
                <a16:creationId xmlns:a16="http://schemas.microsoft.com/office/drawing/2014/main" id="{7D843627-9F2E-47EE-8D3F-7D8AE3BAB821}"/>
              </a:ext>
            </a:extLst>
          </p:cNvPr>
          <p:cNvSpPr>
            <a:spLocks noGrp="1"/>
          </p:cNvSpPr>
          <p:nvPr>
            <p:ph type="dt" sz="half" idx="10"/>
          </p:nvPr>
        </p:nvSpPr>
        <p:spPr/>
        <p:txBody>
          <a:bodyPr/>
          <a:lstStyle/>
          <a:p>
            <a:fld id="{5420C32E-9E98-48E2-9D95-9E3E922AE9A1}" type="datetime1">
              <a:rPr lang="el-GR" smtClean="0"/>
              <a:t>21/5/2026</a:t>
            </a:fld>
            <a:endParaRPr lang="el-GR"/>
          </a:p>
        </p:txBody>
      </p:sp>
      <p:sp>
        <p:nvSpPr>
          <p:cNvPr id="6" name="Θέση υποσέλιδου 5">
            <a:extLst>
              <a:ext uri="{FF2B5EF4-FFF2-40B4-BE49-F238E27FC236}">
                <a16:creationId xmlns:a16="http://schemas.microsoft.com/office/drawing/2014/main" id="{769CA597-3B34-49AB-9E0B-A83A2554EC32}"/>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23DB0A92-4ACA-4857-8D90-3A02236FBBA9}"/>
              </a:ext>
            </a:extLst>
          </p:cNvPr>
          <p:cNvSpPr>
            <a:spLocks noGrp="1"/>
          </p:cNvSpPr>
          <p:nvPr>
            <p:ph type="sldNum" sz="quarter" idx="12"/>
          </p:nvPr>
        </p:nvSpPr>
        <p:spPr/>
        <p:txBody>
          <a:bodyPr/>
          <a:lstStyle/>
          <a:p>
            <a:fld id="{CBB64903-090A-4C5E-B41C-380554F838BF}" type="slidenum">
              <a:rPr lang="el-GR" smtClean="0"/>
              <a:t>‹#›</a:t>
            </a:fld>
            <a:endParaRPr lang="el-GR"/>
          </a:p>
        </p:txBody>
      </p:sp>
    </p:spTree>
    <p:extLst>
      <p:ext uri="{BB962C8B-B14F-4D97-AF65-F5344CB8AC3E}">
        <p14:creationId xmlns:p14="http://schemas.microsoft.com/office/powerpoint/2010/main" val="114729117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34E89B5-FC0C-4349-AF4C-3E46F19A3FF4}"/>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AFF511B4-7098-4C1B-9CFD-DB187294CFF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Θέση περιεχομένου 3">
            <a:extLst>
              <a:ext uri="{FF2B5EF4-FFF2-40B4-BE49-F238E27FC236}">
                <a16:creationId xmlns:a16="http://schemas.microsoft.com/office/drawing/2014/main" id="{D6B3382D-DC82-45EE-A7B5-2B6529439360}"/>
              </a:ext>
            </a:extLst>
          </p:cNvPr>
          <p:cNvSpPr>
            <a:spLocks noGrp="1"/>
          </p:cNvSpPr>
          <p:nvPr>
            <p:ph sz="half" idx="2"/>
          </p:nvPr>
        </p:nvSpPr>
        <p:spPr>
          <a:xfrm>
            <a:off x="839788" y="2505075"/>
            <a:ext cx="5157787"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a:extLst>
              <a:ext uri="{FF2B5EF4-FFF2-40B4-BE49-F238E27FC236}">
                <a16:creationId xmlns:a16="http://schemas.microsoft.com/office/drawing/2014/main" id="{8CE8706F-8C98-4601-BFAF-0AB85CCFFF7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Θέση περιεχομένου 5">
            <a:extLst>
              <a:ext uri="{FF2B5EF4-FFF2-40B4-BE49-F238E27FC236}">
                <a16:creationId xmlns:a16="http://schemas.microsoft.com/office/drawing/2014/main" id="{BE3923C2-0181-4313-A3EC-C8D71A6A8EE9}"/>
              </a:ext>
            </a:extLst>
          </p:cNvPr>
          <p:cNvSpPr>
            <a:spLocks noGrp="1"/>
          </p:cNvSpPr>
          <p:nvPr>
            <p:ph sz="quarter" idx="4"/>
          </p:nvPr>
        </p:nvSpPr>
        <p:spPr>
          <a:xfrm>
            <a:off x="6172200" y="2505075"/>
            <a:ext cx="5183188"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a:extLst>
              <a:ext uri="{FF2B5EF4-FFF2-40B4-BE49-F238E27FC236}">
                <a16:creationId xmlns:a16="http://schemas.microsoft.com/office/drawing/2014/main" id="{C351B6A3-4A68-4187-90C4-60FEEFA52765}"/>
              </a:ext>
            </a:extLst>
          </p:cNvPr>
          <p:cNvSpPr>
            <a:spLocks noGrp="1"/>
          </p:cNvSpPr>
          <p:nvPr>
            <p:ph type="dt" sz="half" idx="10"/>
          </p:nvPr>
        </p:nvSpPr>
        <p:spPr/>
        <p:txBody>
          <a:bodyPr/>
          <a:lstStyle/>
          <a:p>
            <a:fld id="{8DD1B7C9-8426-407B-9F3E-16EDAF812FC6}" type="datetime1">
              <a:rPr lang="el-GR" smtClean="0"/>
              <a:t>21/5/2026</a:t>
            </a:fld>
            <a:endParaRPr lang="el-GR"/>
          </a:p>
        </p:txBody>
      </p:sp>
      <p:sp>
        <p:nvSpPr>
          <p:cNvPr id="8" name="Θέση υποσέλιδου 7">
            <a:extLst>
              <a:ext uri="{FF2B5EF4-FFF2-40B4-BE49-F238E27FC236}">
                <a16:creationId xmlns:a16="http://schemas.microsoft.com/office/drawing/2014/main" id="{5086D732-B960-4911-A186-060F2EFAAFA4}"/>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621082F9-771B-49C2-AC42-5E94B3013C6F}"/>
              </a:ext>
            </a:extLst>
          </p:cNvPr>
          <p:cNvSpPr>
            <a:spLocks noGrp="1"/>
          </p:cNvSpPr>
          <p:nvPr>
            <p:ph type="sldNum" sz="quarter" idx="12"/>
          </p:nvPr>
        </p:nvSpPr>
        <p:spPr/>
        <p:txBody>
          <a:bodyPr/>
          <a:lstStyle/>
          <a:p>
            <a:fld id="{CBB64903-090A-4C5E-B41C-380554F838BF}" type="slidenum">
              <a:rPr lang="el-GR" smtClean="0"/>
              <a:t>‹#›</a:t>
            </a:fld>
            <a:endParaRPr lang="el-GR"/>
          </a:p>
        </p:txBody>
      </p:sp>
    </p:spTree>
    <p:extLst>
      <p:ext uri="{BB962C8B-B14F-4D97-AF65-F5344CB8AC3E}">
        <p14:creationId xmlns:p14="http://schemas.microsoft.com/office/powerpoint/2010/main" val="27785911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86AEB242-324C-4CBE-9A7A-169F474DCFDF}" type="slidenum">
              <a:rPr lang="el-GR">
                <a:solidFill>
                  <a:srgbClr val="000000"/>
                </a:solidFill>
              </a:rPr>
              <a:pPr>
                <a:defRPr/>
              </a:pPr>
              <a:t>‹#›</a:t>
            </a:fld>
            <a:endParaRPr lang="el-GR">
              <a:solidFill>
                <a:srgbClr val="000000"/>
              </a:solidFill>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9079A3E-3152-470C-9DB9-BDA17E63CD87}"/>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FDA6D88F-8673-4327-AFDC-EE052BED4DA0}"/>
              </a:ext>
            </a:extLst>
          </p:cNvPr>
          <p:cNvSpPr>
            <a:spLocks noGrp="1"/>
          </p:cNvSpPr>
          <p:nvPr>
            <p:ph type="dt" sz="half" idx="10"/>
          </p:nvPr>
        </p:nvSpPr>
        <p:spPr/>
        <p:txBody>
          <a:bodyPr/>
          <a:lstStyle/>
          <a:p>
            <a:fld id="{8EEDB187-5D5A-4422-BAB0-D2C39F2BD7A1}" type="datetime1">
              <a:rPr lang="el-GR" smtClean="0"/>
              <a:t>21/5/2026</a:t>
            </a:fld>
            <a:endParaRPr lang="el-GR"/>
          </a:p>
        </p:txBody>
      </p:sp>
      <p:sp>
        <p:nvSpPr>
          <p:cNvPr id="4" name="Θέση υποσέλιδου 3">
            <a:extLst>
              <a:ext uri="{FF2B5EF4-FFF2-40B4-BE49-F238E27FC236}">
                <a16:creationId xmlns:a16="http://schemas.microsoft.com/office/drawing/2014/main" id="{1F354A51-0264-4587-8D80-E3491DC1F7D5}"/>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F7C4FF2A-BEE7-49D5-8604-66E762E11DF7}"/>
              </a:ext>
            </a:extLst>
          </p:cNvPr>
          <p:cNvSpPr>
            <a:spLocks noGrp="1"/>
          </p:cNvSpPr>
          <p:nvPr>
            <p:ph type="sldNum" sz="quarter" idx="12"/>
          </p:nvPr>
        </p:nvSpPr>
        <p:spPr/>
        <p:txBody>
          <a:bodyPr/>
          <a:lstStyle/>
          <a:p>
            <a:fld id="{CBB64903-090A-4C5E-B41C-380554F838BF}" type="slidenum">
              <a:rPr lang="el-GR" smtClean="0"/>
              <a:t>‹#›</a:t>
            </a:fld>
            <a:endParaRPr lang="el-GR"/>
          </a:p>
        </p:txBody>
      </p:sp>
    </p:spTree>
    <p:extLst>
      <p:ext uri="{BB962C8B-B14F-4D97-AF65-F5344CB8AC3E}">
        <p14:creationId xmlns:p14="http://schemas.microsoft.com/office/powerpoint/2010/main" val="115631900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7D84E7A3-631E-4AC3-B693-91DF9EE3805D}"/>
              </a:ext>
            </a:extLst>
          </p:cNvPr>
          <p:cNvSpPr>
            <a:spLocks noGrp="1"/>
          </p:cNvSpPr>
          <p:nvPr>
            <p:ph type="dt" sz="half" idx="10"/>
          </p:nvPr>
        </p:nvSpPr>
        <p:spPr/>
        <p:txBody>
          <a:bodyPr/>
          <a:lstStyle/>
          <a:p>
            <a:fld id="{5C15DD4C-EBC3-4FC1-85B8-CF773ECEE60A}" type="datetime1">
              <a:rPr lang="el-GR" smtClean="0"/>
              <a:t>21/5/2026</a:t>
            </a:fld>
            <a:endParaRPr lang="el-GR"/>
          </a:p>
        </p:txBody>
      </p:sp>
      <p:sp>
        <p:nvSpPr>
          <p:cNvPr id="3" name="Θέση υποσέλιδου 2">
            <a:extLst>
              <a:ext uri="{FF2B5EF4-FFF2-40B4-BE49-F238E27FC236}">
                <a16:creationId xmlns:a16="http://schemas.microsoft.com/office/drawing/2014/main" id="{63EC41E0-36F5-43E8-A385-378DD2622FD5}"/>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E8D84DF2-EF58-487F-A64A-4EBF394D8D0F}"/>
              </a:ext>
            </a:extLst>
          </p:cNvPr>
          <p:cNvSpPr>
            <a:spLocks noGrp="1"/>
          </p:cNvSpPr>
          <p:nvPr>
            <p:ph type="sldNum" sz="quarter" idx="12"/>
          </p:nvPr>
        </p:nvSpPr>
        <p:spPr/>
        <p:txBody>
          <a:bodyPr/>
          <a:lstStyle/>
          <a:p>
            <a:fld id="{CBB64903-090A-4C5E-B41C-380554F838BF}" type="slidenum">
              <a:rPr lang="el-GR" smtClean="0"/>
              <a:t>‹#›</a:t>
            </a:fld>
            <a:endParaRPr lang="el-GR"/>
          </a:p>
        </p:txBody>
      </p:sp>
    </p:spTree>
    <p:extLst>
      <p:ext uri="{BB962C8B-B14F-4D97-AF65-F5344CB8AC3E}">
        <p14:creationId xmlns:p14="http://schemas.microsoft.com/office/powerpoint/2010/main" val="15026809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E618B20-CB61-4B2C-9447-D103BACF48A5}"/>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52BB7E59-4415-4C6F-90AC-1D724F0A37B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a:extLst>
              <a:ext uri="{FF2B5EF4-FFF2-40B4-BE49-F238E27FC236}">
                <a16:creationId xmlns:a16="http://schemas.microsoft.com/office/drawing/2014/main" id="{4917F5FD-A441-482A-86D4-2196489FD1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a16="http://schemas.microsoft.com/office/drawing/2014/main" id="{9FC26F9D-8535-486D-96AD-B2A7F5D09D67}"/>
              </a:ext>
            </a:extLst>
          </p:cNvPr>
          <p:cNvSpPr>
            <a:spLocks noGrp="1"/>
          </p:cNvSpPr>
          <p:nvPr>
            <p:ph type="dt" sz="half" idx="10"/>
          </p:nvPr>
        </p:nvSpPr>
        <p:spPr/>
        <p:txBody>
          <a:bodyPr/>
          <a:lstStyle/>
          <a:p>
            <a:fld id="{CA663E14-36AE-4771-81FA-DB4B1A44E6B8}" type="datetime1">
              <a:rPr lang="el-GR" smtClean="0"/>
              <a:t>21/5/2026</a:t>
            </a:fld>
            <a:endParaRPr lang="el-GR"/>
          </a:p>
        </p:txBody>
      </p:sp>
      <p:sp>
        <p:nvSpPr>
          <p:cNvPr id="6" name="Θέση υποσέλιδου 5">
            <a:extLst>
              <a:ext uri="{FF2B5EF4-FFF2-40B4-BE49-F238E27FC236}">
                <a16:creationId xmlns:a16="http://schemas.microsoft.com/office/drawing/2014/main" id="{AC34B342-6A71-455B-B438-734F49B37C41}"/>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2355BAA6-BAD1-4B8C-9868-19EB7820896E}"/>
              </a:ext>
            </a:extLst>
          </p:cNvPr>
          <p:cNvSpPr>
            <a:spLocks noGrp="1"/>
          </p:cNvSpPr>
          <p:nvPr>
            <p:ph type="sldNum" sz="quarter" idx="12"/>
          </p:nvPr>
        </p:nvSpPr>
        <p:spPr/>
        <p:txBody>
          <a:bodyPr/>
          <a:lstStyle/>
          <a:p>
            <a:fld id="{CBB64903-090A-4C5E-B41C-380554F838BF}" type="slidenum">
              <a:rPr lang="el-GR" smtClean="0"/>
              <a:t>‹#›</a:t>
            </a:fld>
            <a:endParaRPr lang="el-GR"/>
          </a:p>
        </p:txBody>
      </p:sp>
    </p:spTree>
    <p:extLst>
      <p:ext uri="{BB962C8B-B14F-4D97-AF65-F5344CB8AC3E}">
        <p14:creationId xmlns:p14="http://schemas.microsoft.com/office/powerpoint/2010/main" val="421580742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D56A122-ED64-44DB-954A-F8CC106CEDDF}"/>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15EC779B-F855-46E9-8B2B-A6DB563110C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04D22A60-FB35-44E6-A263-AE5DB0DA76C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a16="http://schemas.microsoft.com/office/drawing/2014/main" id="{CBBF09A7-9EB2-4B99-B46E-32952FF8ACB9}"/>
              </a:ext>
            </a:extLst>
          </p:cNvPr>
          <p:cNvSpPr>
            <a:spLocks noGrp="1"/>
          </p:cNvSpPr>
          <p:nvPr>
            <p:ph type="dt" sz="half" idx="10"/>
          </p:nvPr>
        </p:nvSpPr>
        <p:spPr/>
        <p:txBody>
          <a:bodyPr/>
          <a:lstStyle/>
          <a:p>
            <a:fld id="{906B7E7F-03E3-405A-AA16-741E61532FBF}" type="datetime1">
              <a:rPr lang="el-GR" smtClean="0"/>
              <a:t>21/5/2026</a:t>
            </a:fld>
            <a:endParaRPr lang="el-GR"/>
          </a:p>
        </p:txBody>
      </p:sp>
      <p:sp>
        <p:nvSpPr>
          <p:cNvPr id="6" name="Θέση υποσέλιδου 5">
            <a:extLst>
              <a:ext uri="{FF2B5EF4-FFF2-40B4-BE49-F238E27FC236}">
                <a16:creationId xmlns:a16="http://schemas.microsoft.com/office/drawing/2014/main" id="{F50EBBE1-4FEA-4D0C-975B-45B7CC772119}"/>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CC94CFE3-EE47-497A-9A7D-D7A141431DC3}"/>
              </a:ext>
            </a:extLst>
          </p:cNvPr>
          <p:cNvSpPr>
            <a:spLocks noGrp="1"/>
          </p:cNvSpPr>
          <p:nvPr>
            <p:ph type="sldNum" sz="quarter" idx="12"/>
          </p:nvPr>
        </p:nvSpPr>
        <p:spPr/>
        <p:txBody>
          <a:bodyPr/>
          <a:lstStyle/>
          <a:p>
            <a:fld id="{CBB64903-090A-4C5E-B41C-380554F838BF}" type="slidenum">
              <a:rPr lang="el-GR" smtClean="0"/>
              <a:t>‹#›</a:t>
            </a:fld>
            <a:endParaRPr lang="el-GR"/>
          </a:p>
        </p:txBody>
      </p:sp>
    </p:spTree>
    <p:extLst>
      <p:ext uri="{BB962C8B-B14F-4D97-AF65-F5344CB8AC3E}">
        <p14:creationId xmlns:p14="http://schemas.microsoft.com/office/powerpoint/2010/main" val="64754788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210C8F6-119B-4A5B-A1FE-EC1CB4D4284A}"/>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F8869F7A-50B9-4A3C-AB5C-8AA3D54C39BF}"/>
              </a:ext>
            </a:extLst>
          </p:cNvPr>
          <p:cNvSpPr>
            <a:spLocks noGrp="1"/>
          </p:cNvSpPr>
          <p:nvPr>
            <p:ph type="body" orient="vert" idx="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2BEAF05E-C287-471B-BB93-14AF0B9882B6}"/>
              </a:ext>
            </a:extLst>
          </p:cNvPr>
          <p:cNvSpPr>
            <a:spLocks noGrp="1"/>
          </p:cNvSpPr>
          <p:nvPr>
            <p:ph type="dt" sz="half" idx="10"/>
          </p:nvPr>
        </p:nvSpPr>
        <p:spPr/>
        <p:txBody>
          <a:bodyPr/>
          <a:lstStyle/>
          <a:p>
            <a:fld id="{9BC7132A-D5D3-4BDB-B996-FBCC89D93F17}" type="datetime1">
              <a:rPr lang="el-GR" smtClean="0"/>
              <a:t>21/5/2026</a:t>
            </a:fld>
            <a:endParaRPr lang="el-GR"/>
          </a:p>
        </p:txBody>
      </p:sp>
      <p:sp>
        <p:nvSpPr>
          <p:cNvPr id="5" name="Θέση υποσέλιδου 4">
            <a:extLst>
              <a:ext uri="{FF2B5EF4-FFF2-40B4-BE49-F238E27FC236}">
                <a16:creationId xmlns:a16="http://schemas.microsoft.com/office/drawing/2014/main" id="{27B3D661-564A-413B-B371-94075598CDF9}"/>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1E445751-CE63-4179-84E5-E478D23EBDD7}"/>
              </a:ext>
            </a:extLst>
          </p:cNvPr>
          <p:cNvSpPr>
            <a:spLocks noGrp="1"/>
          </p:cNvSpPr>
          <p:nvPr>
            <p:ph type="sldNum" sz="quarter" idx="12"/>
          </p:nvPr>
        </p:nvSpPr>
        <p:spPr/>
        <p:txBody>
          <a:bodyPr/>
          <a:lstStyle/>
          <a:p>
            <a:fld id="{CBB64903-090A-4C5E-B41C-380554F838BF}" type="slidenum">
              <a:rPr lang="el-GR" smtClean="0"/>
              <a:t>‹#›</a:t>
            </a:fld>
            <a:endParaRPr lang="el-GR"/>
          </a:p>
        </p:txBody>
      </p:sp>
    </p:spTree>
    <p:extLst>
      <p:ext uri="{BB962C8B-B14F-4D97-AF65-F5344CB8AC3E}">
        <p14:creationId xmlns:p14="http://schemas.microsoft.com/office/powerpoint/2010/main" val="282675089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AF8F2B50-7383-4D5A-98B1-BDE3D012B90E}"/>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996129B1-AD58-4350-A306-260FB6ABA5F4}"/>
              </a:ext>
            </a:extLst>
          </p:cNvPr>
          <p:cNvSpPr>
            <a:spLocks noGrp="1"/>
          </p:cNvSpPr>
          <p:nvPr>
            <p:ph type="body" orient="vert" idx="1"/>
          </p:nvPr>
        </p:nvSpPr>
        <p:spPr>
          <a:xfrm>
            <a:off x="838200" y="365125"/>
            <a:ext cx="7734300" cy="5811838"/>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3DAB2FAE-0055-4163-AF98-45153BDC9B21}"/>
              </a:ext>
            </a:extLst>
          </p:cNvPr>
          <p:cNvSpPr>
            <a:spLocks noGrp="1"/>
          </p:cNvSpPr>
          <p:nvPr>
            <p:ph type="dt" sz="half" idx="10"/>
          </p:nvPr>
        </p:nvSpPr>
        <p:spPr/>
        <p:txBody>
          <a:bodyPr/>
          <a:lstStyle/>
          <a:p>
            <a:fld id="{89C6DEBB-4B97-48A3-9AA3-B832E5199044}" type="datetime1">
              <a:rPr lang="el-GR" smtClean="0"/>
              <a:t>21/5/2026</a:t>
            </a:fld>
            <a:endParaRPr lang="el-GR"/>
          </a:p>
        </p:txBody>
      </p:sp>
      <p:sp>
        <p:nvSpPr>
          <p:cNvPr id="5" name="Θέση υποσέλιδου 4">
            <a:extLst>
              <a:ext uri="{FF2B5EF4-FFF2-40B4-BE49-F238E27FC236}">
                <a16:creationId xmlns:a16="http://schemas.microsoft.com/office/drawing/2014/main" id="{1BABCFB2-1A62-4339-AF67-FC6EAFCC747A}"/>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C289BF0A-C3C3-4E6F-B2DC-60CEAF3EBEBC}"/>
              </a:ext>
            </a:extLst>
          </p:cNvPr>
          <p:cNvSpPr>
            <a:spLocks noGrp="1"/>
          </p:cNvSpPr>
          <p:nvPr>
            <p:ph type="sldNum" sz="quarter" idx="12"/>
          </p:nvPr>
        </p:nvSpPr>
        <p:spPr/>
        <p:txBody>
          <a:bodyPr/>
          <a:lstStyle/>
          <a:p>
            <a:fld id="{CBB64903-090A-4C5E-B41C-380554F838BF}" type="slidenum">
              <a:rPr lang="el-GR" smtClean="0"/>
              <a:t>‹#›</a:t>
            </a:fld>
            <a:endParaRPr lang="el-GR"/>
          </a:p>
        </p:txBody>
      </p:sp>
    </p:spTree>
    <p:extLst>
      <p:ext uri="{BB962C8B-B14F-4D97-AF65-F5344CB8AC3E}">
        <p14:creationId xmlns:p14="http://schemas.microsoft.com/office/powerpoint/2010/main" val="37221094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1" y="273050"/>
            <a:ext cx="4011084" cy="1162050"/>
          </a:xfrm>
        </p:spPr>
        <p:txBody>
          <a:bodyPr anchor="b"/>
          <a:lstStyle>
            <a:lvl1pPr algn="l">
              <a:defRPr sz="2000" b="1"/>
            </a:lvl1pPr>
          </a:lstStyle>
          <a:p>
            <a:r>
              <a:rPr lang="el-GR"/>
              <a:t>Kλικ για επεξεργασία του τίτλου</a:t>
            </a:r>
          </a:p>
        </p:txBody>
      </p:sp>
      <p:sp>
        <p:nvSpPr>
          <p:cNvPr id="3" name="2 - Θέση περιεχομένου"/>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κειμένου"/>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E2B5700-B2DF-4CE7-BFEE-AF10A57FBB4A}" type="slidenum">
              <a:rPr lang="el-GR">
                <a:solidFill>
                  <a:srgbClr val="000000"/>
                </a:solidFill>
              </a:rPr>
              <a:pPr>
                <a:defRPr/>
              </a:pPr>
              <a:t>‹#›</a:t>
            </a:fld>
            <a:endParaRPr lang="el-GR">
              <a:solidFill>
                <a:srgbClr val="000000"/>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2389717" y="4800600"/>
            <a:ext cx="7315200" cy="566738"/>
          </a:xfrm>
        </p:spPr>
        <p:txBody>
          <a:bodyPr anchor="b"/>
          <a:lstStyle>
            <a:lvl1pPr algn="l">
              <a:defRPr sz="2000" b="1"/>
            </a:lvl1pPr>
          </a:lstStyle>
          <a:p>
            <a:r>
              <a:rPr lang="el-GR"/>
              <a:t>Kλικ για επεξεργασία του τίτλου</a:t>
            </a:r>
          </a:p>
        </p:txBody>
      </p:sp>
      <p:sp>
        <p:nvSpPr>
          <p:cNvPr id="3" name="2 - Θέση εικόνας"/>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3 - Θέση κειμένου"/>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2B5F09E-5EDB-46D2-8DC3-E794F9FFF321}" type="slidenum">
              <a:rPr lang="el-GR">
                <a:solidFill>
                  <a:srgbClr val="000000"/>
                </a:solidFill>
              </a:rPr>
              <a:pPr>
                <a:defRPr/>
              </a:pPr>
              <a:t>‹#›</a:t>
            </a:fld>
            <a:endParaRPr lang="el-GR">
              <a:solidFill>
                <a:srgbClr val="000000"/>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theme" Target="../theme/theme3.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slideLayout" Target="../slideLayouts/slideLayout51.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slideLayout" Target="../slideLayouts/slideLayout50.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9.xml"/><Relationship Id="rId13" Type="http://schemas.openxmlformats.org/officeDocument/2006/relationships/slideLayout" Target="../slideLayouts/slideLayout64.xml"/><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slideLayout" Target="../slideLayouts/slideLayout63.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0" Type="http://schemas.openxmlformats.org/officeDocument/2006/relationships/slideLayout" Target="../slideLayouts/slideLayout61.xml"/><Relationship Id="rId4" Type="http://schemas.openxmlformats.org/officeDocument/2006/relationships/slideLayout" Target="../slideLayouts/slideLayout55.xml"/><Relationship Id="rId9" Type="http://schemas.openxmlformats.org/officeDocument/2006/relationships/slideLayout" Target="../slideLayouts/slideLayout60.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2.xml"/><Relationship Id="rId3" Type="http://schemas.openxmlformats.org/officeDocument/2006/relationships/slideLayout" Target="../slideLayouts/slideLayout67.xml"/><Relationship Id="rId7" Type="http://schemas.openxmlformats.org/officeDocument/2006/relationships/slideLayout" Target="../slideLayouts/slideLayout71.xml"/><Relationship Id="rId12" Type="http://schemas.openxmlformats.org/officeDocument/2006/relationships/theme" Target="../theme/theme6.xml"/><Relationship Id="rId2" Type="http://schemas.openxmlformats.org/officeDocument/2006/relationships/slideLayout" Target="../slideLayouts/slideLayout66.xml"/><Relationship Id="rId1" Type="http://schemas.openxmlformats.org/officeDocument/2006/relationships/slideLayout" Target="../slideLayouts/slideLayout65.xml"/><Relationship Id="rId6" Type="http://schemas.openxmlformats.org/officeDocument/2006/relationships/slideLayout" Target="../slideLayouts/slideLayout70.xml"/><Relationship Id="rId11" Type="http://schemas.openxmlformats.org/officeDocument/2006/relationships/slideLayout" Target="../slideLayouts/slideLayout75.xml"/><Relationship Id="rId5" Type="http://schemas.openxmlformats.org/officeDocument/2006/relationships/slideLayout" Target="../slideLayouts/slideLayout69.xml"/><Relationship Id="rId10" Type="http://schemas.openxmlformats.org/officeDocument/2006/relationships/slideLayout" Target="../slideLayouts/slideLayout74.xml"/><Relationship Id="rId4" Type="http://schemas.openxmlformats.org/officeDocument/2006/relationships/slideLayout" Target="../slideLayouts/slideLayout68.xml"/><Relationship Id="rId9" Type="http://schemas.openxmlformats.org/officeDocument/2006/relationships/slideLayout" Target="../slideLayouts/slideLayout7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l-GR"/>
              <a:t>Click to edit Master title style</a:t>
            </a:r>
          </a:p>
        </p:txBody>
      </p:sp>
      <p:sp>
        <p:nvSpPr>
          <p:cNvPr id="9219" name="Rectangle 3"/>
          <p:cNvSpPr>
            <a:spLocks noGrp="1" noChangeArrowheads="1"/>
          </p:cNvSpPr>
          <p:nvPr>
            <p:ph type="body" idx="1"/>
          </p:nvPr>
        </p:nvSpPr>
        <p:spPr bwMode="auto">
          <a:xfrm>
            <a:off x="609600" y="1600201"/>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a:t>Click to edit Master text styles</a:t>
            </a:r>
          </a:p>
          <a:p>
            <a:pPr lvl="1"/>
            <a:r>
              <a:rPr lang="el-GR"/>
              <a:t>Second level</a:t>
            </a:r>
          </a:p>
          <a:p>
            <a:pPr lvl="2"/>
            <a:r>
              <a:rPr lang="el-GR"/>
              <a:t>Third level</a:t>
            </a:r>
          </a:p>
          <a:p>
            <a:pPr lvl="3"/>
            <a:r>
              <a:rPr lang="el-GR"/>
              <a:t>Fourth level</a:t>
            </a:r>
          </a:p>
          <a:p>
            <a:pPr lvl="4"/>
            <a:r>
              <a:rPr lang="el-GR"/>
              <a:t>Fifth level</a:t>
            </a:r>
          </a:p>
        </p:txBody>
      </p:sp>
      <p:sp>
        <p:nvSpPr>
          <p:cNvPr id="16998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pitchFamily="34" charset="0"/>
                <a:cs typeface="Arial" pitchFamily="34" charset="0"/>
              </a:defRPr>
            </a:lvl1pPr>
          </a:lstStyle>
          <a:p>
            <a:pPr fontAlgn="base">
              <a:spcBef>
                <a:spcPct val="0"/>
              </a:spcBef>
              <a:spcAft>
                <a:spcPct val="0"/>
              </a:spcAft>
              <a:defRPr/>
            </a:pPr>
            <a:endParaRPr lang="el-GR">
              <a:solidFill>
                <a:srgbClr val="000000"/>
              </a:solidFill>
            </a:endParaRPr>
          </a:p>
        </p:txBody>
      </p:sp>
      <p:sp>
        <p:nvSpPr>
          <p:cNvPr id="16998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pitchFamily="34" charset="0"/>
                <a:cs typeface="Arial" pitchFamily="34" charset="0"/>
              </a:defRPr>
            </a:lvl1pPr>
          </a:lstStyle>
          <a:p>
            <a:pPr fontAlgn="base">
              <a:spcBef>
                <a:spcPct val="0"/>
              </a:spcBef>
              <a:spcAft>
                <a:spcPct val="0"/>
              </a:spcAft>
              <a:defRPr/>
            </a:pPr>
            <a:endParaRPr lang="el-GR">
              <a:solidFill>
                <a:srgbClr val="000000"/>
              </a:solidFill>
            </a:endParaRPr>
          </a:p>
        </p:txBody>
      </p:sp>
      <p:sp>
        <p:nvSpPr>
          <p:cNvPr id="16999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pitchFamily="34" charset="0"/>
                <a:cs typeface="Arial" pitchFamily="34" charset="0"/>
              </a:defRPr>
            </a:lvl1pPr>
          </a:lstStyle>
          <a:p>
            <a:pPr fontAlgn="base">
              <a:spcBef>
                <a:spcPct val="0"/>
              </a:spcBef>
              <a:spcAft>
                <a:spcPct val="0"/>
              </a:spcAft>
              <a:defRPr/>
            </a:pPr>
            <a:fld id="{62A99F32-F39B-4EE6-89A4-EE6A556BE6E5}" type="slidenum">
              <a:rPr lang="el-GR">
                <a:solidFill>
                  <a:srgbClr val="000000"/>
                </a:solidFill>
              </a:rPr>
              <a:pPr fontAlgn="base">
                <a:spcBef>
                  <a:spcPct val="0"/>
                </a:spcBef>
                <a:spcAft>
                  <a:spcPct val="0"/>
                </a:spcAft>
                <a:defRPr/>
              </a:pPr>
              <a:t>‹#›</a:t>
            </a:fld>
            <a:endParaRPr lang="el-GR">
              <a:solidFill>
                <a:srgbClr val="000000"/>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782" r:id="rId13"/>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l-GR"/>
              <a:t>Κάντε κλικ για να επεξεργαστείτε τον τίτλο υποδείγματος</a:t>
            </a:r>
          </a:p>
        </p:txBody>
      </p:sp>
      <p:sp>
        <p:nvSpPr>
          <p:cNvPr id="9219" name="Rectangle 3"/>
          <p:cNvSpPr>
            <a:spLocks noGrp="1" noChangeArrowheads="1"/>
          </p:cNvSpPr>
          <p:nvPr>
            <p:ph type="body" idx="1"/>
          </p:nvPr>
        </p:nvSpPr>
        <p:spPr bwMode="auto">
          <a:xfrm>
            <a:off x="609600" y="1600201"/>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16998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pitchFamily="34" charset="0"/>
                <a:cs typeface="Arial" pitchFamily="34" charset="0"/>
              </a:defRPr>
            </a:lvl1pPr>
          </a:lstStyle>
          <a:p>
            <a:pPr fontAlgn="base">
              <a:spcBef>
                <a:spcPct val="0"/>
              </a:spcBef>
              <a:spcAft>
                <a:spcPct val="0"/>
              </a:spcAft>
              <a:defRPr/>
            </a:pPr>
            <a:endParaRPr lang="el-GR">
              <a:solidFill>
                <a:srgbClr val="000000"/>
              </a:solidFill>
            </a:endParaRPr>
          </a:p>
        </p:txBody>
      </p:sp>
      <p:sp>
        <p:nvSpPr>
          <p:cNvPr id="16998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pitchFamily="34" charset="0"/>
                <a:cs typeface="Arial" pitchFamily="34" charset="0"/>
              </a:defRPr>
            </a:lvl1pPr>
          </a:lstStyle>
          <a:p>
            <a:pPr fontAlgn="base">
              <a:spcBef>
                <a:spcPct val="0"/>
              </a:spcBef>
              <a:spcAft>
                <a:spcPct val="0"/>
              </a:spcAft>
              <a:defRPr/>
            </a:pPr>
            <a:endParaRPr lang="el-GR">
              <a:solidFill>
                <a:srgbClr val="000000"/>
              </a:solidFill>
            </a:endParaRPr>
          </a:p>
        </p:txBody>
      </p:sp>
      <p:sp>
        <p:nvSpPr>
          <p:cNvPr id="16999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pitchFamily="34" charset="0"/>
                <a:cs typeface="Arial" pitchFamily="34" charset="0"/>
              </a:defRPr>
            </a:lvl1pPr>
          </a:lstStyle>
          <a:p>
            <a:pPr fontAlgn="base">
              <a:spcBef>
                <a:spcPct val="0"/>
              </a:spcBef>
              <a:spcAft>
                <a:spcPct val="0"/>
              </a:spcAft>
              <a:defRPr/>
            </a:pPr>
            <a:fld id="{62A99F32-F39B-4EE6-89A4-EE6A556BE6E5}" type="slidenum">
              <a:rPr lang="el-GR" smtClean="0">
                <a:solidFill>
                  <a:srgbClr val="000000"/>
                </a:solidFill>
              </a:rPr>
              <a:pPr fontAlgn="base">
                <a:spcBef>
                  <a:spcPct val="0"/>
                </a:spcBef>
                <a:spcAft>
                  <a:spcPct val="0"/>
                </a:spcAft>
                <a:defRPr/>
              </a:pPr>
              <a:t>‹#›</a:t>
            </a:fld>
            <a:endParaRPr lang="el-GR">
              <a:solidFill>
                <a:srgbClr val="000000"/>
              </a:solidFill>
            </a:endParaRPr>
          </a:p>
        </p:txBody>
      </p:sp>
    </p:spTree>
    <p:extLst>
      <p:ext uri="{BB962C8B-B14F-4D97-AF65-F5344CB8AC3E}">
        <p14:creationId xmlns:p14="http://schemas.microsoft.com/office/powerpoint/2010/main" val="3918902828"/>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Lst>
  <p:hf hdr="0" ftr="0" dt="0"/>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cs typeface="Arial" pitchFamily="34" charset="0"/>
        </a:defRPr>
      </a:lvl2pPr>
      <a:lvl3pPr algn="ctr" rtl="0" eaLnBrk="1" fontAlgn="base" hangingPunct="1">
        <a:spcBef>
          <a:spcPct val="0"/>
        </a:spcBef>
        <a:spcAft>
          <a:spcPct val="0"/>
        </a:spcAft>
        <a:defRPr sz="4400">
          <a:solidFill>
            <a:schemeClr val="tx2"/>
          </a:solidFill>
          <a:latin typeface="Arial" pitchFamily="34" charset="0"/>
          <a:cs typeface="Arial" pitchFamily="34" charset="0"/>
        </a:defRPr>
      </a:lvl3pPr>
      <a:lvl4pPr algn="ctr" rtl="0" eaLnBrk="1" fontAlgn="base" hangingPunct="1">
        <a:spcBef>
          <a:spcPct val="0"/>
        </a:spcBef>
        <a:spcAft>
          <a:spcPct val="0"/>
        </a:spcAft>
        <a:defRPr sz="4400">
          <a:solidFill>
            <a:schemeClr val="tx2"/>
          </a:solidFill>
          <a:latin typeface="Arial" pitchFamily="34" charset="0"/>
          <a:cs typeface="Arial" pitchFamily="34" charset="0"/>
        </a:defRPr>
      </a:lvl4pPr>
      <a:lvl5pPr algn="ctr" rtl="0" eaLnBrk="1" fontAlgn="base" hangingPunct="1">
        <a:spcBef>
          <a:spcPct val="0"/>
        </a:spcBef>
        <a:spcAft>
          <a:spcPct val="0"/>
        </a:spcAft>
        <a:defRPr sz="4400">
          <a:solidFill>
            <a:schemeClr val="tx2"/>
          </a:solidFill>
          <a:latin typeface="Arial" pitchFamily="34" charset="0"/>
          <a:cs typeface="Arial" pitchFamily="34" charset="0"/>
        </a:defRPr>
      </a:lvl5pPr>
      <a:lvl6pPr marL="457200" algn="ctr" rtl="0" eaLnBrk="1" fontAlgn="base" hangingPunct="1">
        <a:spcBef>
          <a:spcPct val="0"/>
        </a:spcBef>
        <a:spcAft>
          <a:spcPct val="0"/>
        </a:spcAft>
        <a:defRPr sz="4400">
          <a:solidFill>
            <a:schemeClr val="tx2"/>
          </a:solidFill>
          <a:latin typeface="Arial" pitchFamily="34" charset="0"/>
          <a:cs typeface="Arial" pitchFamily="34" charset="0"/>
        </a:defRPr>
      </a:lvl6pPr>
      <a:lvl7pPr marL="914400" algn="ctr" rtl="0" eaLnBrk="1" fontAlgn="base" hangingPunct="1">
        <a:spcBef>
          <a:spcPct val="0"/>
        </a:spcBef>
        <a:spcAft>
          <a:spcPct val="0"/>
        </a:spcAft>
        <a:defRPr sz="4400">
          <a:solidFill>
            <a:schemeClr val="tx2"/>
          </a:solidFill>
          <a:latin typeface="Arial" pitchFamily="34" charset="0"/>
          <a:cs typeface="Arial" pitchFamily="34" charset="0"/>
        </a:defRPr>
      </a:lvl7pPr>
      <a:lvl8pPr marL="1371600" algn="ctr" rtl="0" eaLnBrk="1" fontAlgn="base" hangingPunct="1">
        <a:spcBef>
          <a:spcPct val="0"/>
        </a:spcBef>
        <a:spcAft>
          <a:spcPct val="0"/>
        </a:spcAft>
        <a:defRPr sz="4400">
          <a:solidFill>
            <a:schemeClr val="tx2"/>
          </a:solidFill>
          <a:latin typeface="Arial" pitchFamily="34" charset="0"/>
          <a:cs typeface="Arial" pitchFamily="34" charset="0"/>
        </a:defRPr>
      </a:lvl8pPr>
      <a:lvl9pPr marL="1828800" algn="ctr" rtl="0" eaLnBrk="1" fontAlgn="base" hangingPunct="1">
        <a:spcBef>
          <a:spcPct val="0"/>
        </a:spcBef>
        <a:spcAft>
          <a:spcPct val="0"/>
        </a:spcAft>
        <a:defRPr sz="4400">
          <a:solidFill>
            <a:schemeClr val="tx2"/>
          </a:solidFill>
          <a:latin typeface="Arial" pitchFamily="34" charset="0"/>
          <a:cs typeface="Arial" pitchFamily="34"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cs typeface="+mn-cs"/>
        </a:defRPr>
      </a:lvl2pPr>
      <a:lvl3pPr marL="1143000" indent="-228600" algn="l" rtl="0" eaLnBrk="1" fontAlgn="base" hangingPunct="1">
        <a:spcBef>
          <a:spcPct val="20000"/>
        </a:spcBef>
        <a:spcAft>
          <a:spcPct val="0"/>
        </a:spcAft>
        <a:buChar char="•"/>
        <a:defRPr sz="2400">
          <a:solidFill>
            <a:schemeClr val="tx1"/>
          </a:solidFill>
          <a:latin typeface="+mn-lt"/>
          <a:cs typeface="+mn-cs"/>
        </a:defRPr>
      </a:lvl3pPr>
      <a:lvl4pPr marL="1600200" indent="-228600" algn="l" rtl="0" eaLnBrk="1" fontAlgn="base" hangingPunct="1">
        <a:spcBef>
          <a:spcPct val="20000"/>
        </a:spcBef>
        <a:spcAft>
          <a:spcPct val="0"/>
        </a:spcAft>
        <a:buChar char="–"/>
        <a:defRPr sz="2000">
          <a:solidFill>
            <a:schemeClr val="tx1"/>
          </a:solidFill>
          <a:latin typeface="+mn-lt"/>
          <a:cs typeface="+mn-cs"/>
        </a:defRPr>
      </a:lvl4pPr>
      <a:lvl5pPr marL="2057400" indent="-228600" algn="l" rtl="0" eaLnBrk="1" fontAlgn="base" hangingPunct="1">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4050" name="Rectangle 2"/>
          <p:cNvSpPr>
            <a:spLocks noGrp="1" noChangeArrowheads="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l-GR"/>
              <a:t>Κάντε κλικ για να επεξεργαστείτε τον τίτλο</a:t>
            </a:r>
          </a:p>
        </p:txBody>
      </p:sp>
      <p:sp>
        <p:nvSpPr>
          <p:cNvPr id="514051" name="Rectangle 3"/>
          <p:cNvSpPr>
            <a:spLocks noGrp="1" noChangeArrowheads="1"/>
          </p:cNvSpPr>
          <p:nvPr>
            <p:ph type="body" idx="1"/>
          </p:nvPr>
        </p:nvSpPr>
        <p:spPr bwMode="auto">
          <a:xfrm>
            <a:off x="609600" y="1600201"/>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a:t>Κάντε κλικ για να επεξεργαστείτε τα στυλ κειμένου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3732"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cs typeface="+mn-cs"/>
              </a:defRPr>
            </a:lvl1pPr>
          </a:lstStyle>
          <a:p>
            <a:pPr fontAlgn="base">
              <a:spcBef>
                <a:spcPct val="0"/>
              </a:spcBef>
              <a:spcAft>
                <a:spcPct val="0"/>
              </a:spcAft>
              <a:defRPr/>
            </a:pPr>
            <a:endParaRPr lang="el-GR">
              <a:solidFill>
                <a:srgbClr val="000000"/>
              </a:solidFill>
            </a:endParaRPr>
          </a:p>
        </p:txBody>
      </p:sp>
      <p:sp>
        <p:nvSpPr>
          <p:cNvPr id="73733"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fontAlgn="base">
              <a:spcBef>
                <a:spcPct val="0"/>
              </a:spcBef>
              <a:spcAft>
                <a:spcPct val="0"/>
              </a:spcAft>
              <a:defRPr/>
            </a:pPr>
            <a:endParaRPr lang="el-GR">
              <a:solidFill>
                <a:srgbClr val="000000"/>
              </a:solidFill>
            </a:endParaRPr>
          </a:p>
        </p:txBody>
      </p:sp>
      <p:sp>
        <p:nvSpPr>
          <p:cNvPr id="73734"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cs typeface="+mn-cs"/>
              </a:defRPr>
            </a:lvl1pPr>
          </a:lstStyle>
          <a:p>
            <a:pPr fontAlgn="base">
              <a:spcBef>
                <a:spcPct val="0"/>
              </a:spcBef>
              <a:spcAft>
                <a:spcPct val="0"/>
              </a:spcAft>
              <a:defRPr/>
            </a:pPr>
            <a:fld id="{36092AEA-E068-4AF2-AEC1-80CDA0F4748E}" type="slidenum">
              <a:rPr lang="el-GR">
                <a:solidFill>
                  <a:srgbClr val="000000"/>
                </a:solidFill>
              </a:rPr>
              <a:pPr fontAlgn="base">
                <a:spcBef>
                  <a:spcPct val="0"/>
                </a:spcBef>
                <a:spcAft>
                  <a:spcPct val="0"/>
                </a:spcAft>
                <a:defRPr/>
              </a:pPr>
              <a:t>‹#›</a:t>
            </a:fld>
            <a:endParaRPr lang="el-GR">
              <a:solidFill>
                <a:srgbClr val="000000"/>
              </a:solidFill>
            </a:endParaRPr>
          </a:p>
        </p:txBody>
      </p:sp>
    </p:spTree>
    <p:extLst>
      <p:ext uri="{BB962C8B-B14F-4D97-AF65-F5344CB8AC3E}">
        <p14:creationId xmlns:p14="http://schemas.microsoft.com/office/powerpoint/2010/main" val="1362231391"/>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Lst>
  <p:hf hdr="0" ftr="0" dt="0"/>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defRPr>
      </a:lvl2pPr>
      <a:lvl3pPr algn="ctr" rtl="0" eaLnBrk="1" fontAlgn="base" hangingPunct="1">
        <a:spcBef>
          <a:spcPct val="0"/>
        </a:spcBef>
        <a:spcAft>
          <a:spcPct val="0"/>
        </a:spcAft>
        <a:defRPr sz="4400">
          <a:solidFill>
            <a:schemeClr val="tx2"/>
          </a:solidFill>
          <a:latin typeface="Arial" pitchFamily="34" charset="0"/>
        </a:defRPr>
      </a:lvl3pPr>
      <a:lvl4pPr algn="ctr" rtl="0" eaLnBrk="1" fontAlgn="base" hangingPunct="1">
        <a:spcBef>
          <a:spcPct val="0"/>
        </a:spcBef>
        <a:spcAft>
          <a:spcPct val="0"/>
        </a:spcAft>
        <a:defRPr sz="4400">
          <a:solidFill>
            <a:schemeClr val="tx2"/>
          </a:solidFill>
          <a:latin typeface="Arial" pitchFamily="34" charset="0"/>
        </a:defRPr>
      </a:lvl4pPr>
      <a:lvl5pPr algn="ctr" rtl="0" eaLnBrk="1" fontAlgn="base" hangingPunct="1">
        <a:spcBef>
          <a:spcPct val="0"/>
        </a:spcBef>
        <a:spcAft>
          <a:spcPct val="0"/>
        </a:spcAft>
        <a:defRPr sz="4400">
          <a:solidFill>
            <a:schemeClr val="tx2"/>
          </a:solidFill>
          <a:latin typeface="Arial" pitchFamily="34" charset="0"/>
        </a:defRPr>
      </a:lvl5pPr>
      <a:lvl6pPr marL="457200" algn="ctr" rtl="0" eaLnBrk="1" fontAlgn="base" hangingPunct="1">
        <a:spcBef>
          <a:spcPct val="0"/>
        </a:spcBef>
        <a:spcAft>
          <a:spcPct val="0"/>
        </a:spcAft>
        <a:defRPr sz="4400">
          <a:solidFill>
            <a:schemeClr val="tx2"/>
          </a:solidFill>
          <a:latin typeface="Arial" pitchFamily="34" charset="0"/>
        </a:defRPr>
      </a:lvl6pPr>
      <a:lvl7pPr marL="914400" algn="ctr" rtl="0" eaLnBrk="1" fontAlgn="base" hangingPunct="1">
        <a:spcBef>
          <a:spcPct val="0"/>
        </a:spcBef>
        <a:spcAft>
          <a:spcPct val="0"/>
        </a:spcAft>
        <a:defRPr sz="4400">
          <a:solidFill>
            <a:schemeClr val="tx2"/>
          </a:solidFill>
          <a:latin typeface="Arial" pitchFamily="34" charset="0"/>
        </a:defRPr>
      </a:lvl7pPr>
      <a:lvl8pPr marL="1371600" algn="ctr" rtl="0" eaLnBrk="1" fontAlgn="base" hangingPunct="1">
        <a:spcBef>
          <a:spcPct val="0"/>
        </a:spcBef>
        <a:spcAft>
          <a:spcPct val="0"/>
        </a:spcAft>
        <a:defRPr sz="4400">
          <a:solidFill>
            <a:schemeClr val="tx2"/>
          </a:solidFill>
          <a:latin typeface="Arial" pitchFamily="34" charset="0"/>
        </a:defRPr>
      </a:lvl8pPr>
      <a:lvl9pPr marL="1828800" algn="ctr" rtl="0" eaLnBrk="1" fontAlgn="base" hangingPunct="1">
        <a:spcBef>
          <a:spcPct val="0"/>
        </a:spcBef>
        <a:spcAft>
          <a:spcPct val="0"/>
        </a:spcAft>
        <a:defRPr sz="4400">
          <a:solidFill>
            <a:schemeClr val="tx2"/>
          </a:solidFill>
          <a:latin typeface="Arial" pitchFamily="34"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l-GR"/>
              <a:t>Κάντε κλικ για να επεξεργαστείτε τον τίτλο υποδείγματος</a:t>
            </a:r>
          </a:p>
        </p:txBody>
      </p:sp>
      <p:sp>
        <p:nvSpPr>
          <p:cNvPr id="9219" name="Rectangle 3"/>
          <p:cNvSpPr>
            <a:spLocks noGrp="1" noChangeArrowheads="1"/>
          </p:cNvSpPr>
          <p:nvPr>
            <p:ph type="body" idx="1"/>
          </p:nvPr>
        </p:nvSpPr>
        <p:spPr bwMode="auto">
          <a:xfrm>
            <a:off x="609600" y="1600201"/>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16998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pitchFamily="34" charset="0"/>
                <a:cs typeface="Arial" pitchFamily="34" charset="0"/>
              </a:defRPr>
            </a:lvl1pPr>
          </a:lstStyle>
          <a:p>
            <a:pPr fontAlgn="base">
              <a:spcBef>
                <a:spcPct val="0"/>
              </a:spcBef>
              <a:spcAft>
                <a:spcPct val="0"/>
              </a:spcAft>
              <a:defRPr/>
            </a:pPr>
            <a:endParaRPr lang="el-GR">
              <a:solidFill>
                <a:srgbClr val="000000"/>
              </a:solidFill>
            </a:endParaRPr>
          </a:p>
        </p:txBody>
      </p:sp>
      <p:sp>
        <p:nvSpPr>
          <p:cNvPr id="16998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pitchFamily="34" charset="0"/>
                <a:cs typeface="Arial" pitchFamily="34" charset="0"/>
              </a:defRPr>
            </a:lvl1pPr>
          </a:lstStyle>
          <a:p>
            <a:pPr fontAlgn="base">
              <a:spcBef>
                <a:spcPct val="0"/>
              </a:spcBef>
              <a:spcAft>
                <a:spcPct val="0"/>
              </a:spcAft>
              <a:defRPr/>
            </a:pPr>
            <a:endParaRPr lang="el-GR">
              <a:solidFill>
                <a:srgbClr val="000000"/>
              </a:solidFill>
            </a:endParaRPr>
          </a:p>
        </p:txBody>
      </p:sp>
      <p:sp>
        <p:nvSpPr>
          <p:cNvPr id="16999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pitchFamily="34" charset="0"/>
                <a:cs typeface="Arial" pitchFamily="34" charset="0"/>
              </a:defRPr>
            </a:lvl1pPr>
          </a:lstStyle>
          <a:p>
            <a:pPr fontAlgn="base">
              <a:spcBef>
                <a:spcPct val="0"/>
              </a:spcBef>
              <a:spcAft>
                <a:spcPct val="0"/>
              </a:spcAft>
              <a:defRPr/>
            </a:pPr>
            <a:fld id="{62A99F32-F39B-4EE6-89A4-EE6A556BE6E5}" type="slidenum">
              <a:rPr lang="el-GR" smtClean="0">
                <a:solidFill>
                  <a:srgbClr val="000000"/>
                </a:solidFill>
              </a:rPr>
              <a:pPr fontAlgn="base">
                <a:spcBef>
                  <a:spcPct val="0"/>
                </a:spcBef>
                <a:spcAft>
                  <a:spcPct val="0"/>
                </a:spcAft>
                <a:defRPr/>
              </a:pPr>
              <a:t>‹#›</a:t>
            </a:fld>
            <a:endParaRPr lang="el-GR">
              <a:solidFill>
                <a:srgbClr val="000000"/>
              </a:solidFill>
            </a:endParaRPr>
          </a:p>
        </p:txBody>
      </p:sp>
    </p:spTree>
    <p:extLst>
      <p:ext uri="{BB962C8B-B14F-4D97-AF65-F5344CB8AC3E}">
        <p14:creationId xmlns:p14="http://schemas.microsoft.com/office/powerpoint/2010/main" val="3110451566"/>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Lst>
  <p:hf hdr="0" ftr="0" dt="0"/>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cs typeface="Arial" pitchFamily="34" charset="0"/>
        </a:defRPr>
      </a:lvl2pPr>
      <a:lvl3pPr algn="ctr" rtl="0" eaLnBrk="1" fontAlgn="base" hangingPunct="1">
        <a:spcBef>
          <a:spcPct val="0"/>
        </a:spcBef>
        <a:spcAft>
          <a:spcPct val="0"/>
        </a:spcAft>
        <a:defRPr sz="4400">
          <a:solidFill>
            <a:schemeClr val="tx2"/>
          </a:solidFill>
          <a:latin typeface="Arial" pitchFamily="34" charset="0"/>
          <a:cs typeface="Arial" pitchFamily="34" charset="0"/>
        </a:defRPr>
      </a:lvl3pPr>
      <a:lvl4pPr algn="ctr" rtl="0" eaLnBrk="1" fontAlgn="base" hangingPunct="1">
        <a:spcBef>
          <a:spcPct val="0"/>
        </a:spcBef>
        <a:spcAft>
          <a:spcPct val="0"/>
        </a:spcAft>
        <a:defRPr sz="4400">
          <a:solidFill>
            <a:schemeClr val="tx2"/>
          </a:solidFill>
          <a:latin typeface="Arial" pitchFamily="34" charset="0"/>
          <a:cs typeface="Arial" pitchFamily="34" charset="0"/>
        </a:defRPr>
      </a:lvl4pPr>
      <a:lvl5pPr algn="ctr" rtl="0" eaLnBrk="1" fontAlgn="base" hangingPunct="1">
        <a:spcBef>
          <a:spcPct val="0"/>
        </a:spcBef>
        <a:spcAft>
          <a:spcPct val="0"/>
        </a:spcAft>
        <a:defRPr sz="4400">
          <a:solidFill>
            <a:schemeClr val="tx2"/>
          </a:solidFill>
          <a:latin typeface="Arial" pitchFamily="34" charset="0"/>
          <a:cs typeface="Arial" pitchFamily="34" charset="0"/>
        </a:defRPr>
      </a:lvl5pPr>
      <a:lvl6pPr marL="457200" algn="ctr" rtl="0" eaLnBrk="1" fontAlgn="base" hangingPunct="1">
        <a:spcBef>
          <a:spcPct val="0"/>
        </a:spcBef>
        <a:spcAft>
          <a:spcPct val="0"/>
        </a:spcAft>
        <a:defRPr sz="4400">
          <a:solidFill>
            <a:schemeClr val="tx2"/>
          </a:solidFill>
          <a:latin typeface="Arial" pitchFamily="34" charset="0"/>
          <a:cs typeface="Arial" pitchFamily="34" charset="0"/>
        </a:defRPr>
      </a:lvl6pPr>
      <a:lvl7pPr marL="914400" algn="ctr" rtl="0" eaLnBrk="1" fontAlgn="base" hangingPunct="1">
        <a:spcBef>
          <a:spcPct val="0"/>
        </a:spcBef>
        <a:spcAft>
          <a:spcPct val="0"/>
        </a:spcAft>
        <a:defRPr sz="4400">
          <a:solidFill>
            <a:schemeClr val="tx2"/>
          </a:solidFill>
          <a:latin typeface="Arial" pitchFamily="34" charset="0"/>
          <a:cs typeface="Arial" pitchFamily="34" charset="0"/>
        </a:defRPr>
      </a:lvl7pPr>
      <a:lvl8pPr marL="1371600" algn="ctr" rtl="0" eaLnBrk="1" fontAlgn="base" hangingPunct="1">
        <a:spcBef>
          <a:spcPct val="0"/>
        </a:spcBef>
        <a:spcAft>
          <a:spcPct val="0"/>
        </a:spcAft>
        <a:defRPr sz="4400">
          <a:solidFill>
            <a:schemeClr val="tx2"/>
          </a:solidFill>
          <a:latin typeface="Arial" pitchFamily="34" charset="0"/>
          <a:cs typeface="Arial" pitchFamily="34" charset="0"/>
        </a:defRPr>
      </a:lvl8pPr>
      <a:lvl9pPr marL="1828800" algn="ctr" rtl="0" eaLnBrk="1" fontAlgn="base" hangingPunct="1">
        <a:spcBef>
          <a:spcPct val="0"/>
        </a:spcBef>
        <a:spcAft>
          <a:spcPct val="0"/>
        </a:spcAft>
        <a:defRPr sz="4400">
          <a:solidFill>
            <a:schemeClr val="tx2"/>
          </a:solidFill>
          <a:latin typeface="Arial" pitchFamily="34" charset="0"/>
          <a:cs typeface="Arial" pitchFamily="34"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cs typeface="+mn-cs"/>
        </a:defRPr>
      </a:lvl2pPr>
      <a:lvl3pPr marL="1143000" indent="-228600" algn="l" rtl="0" eaLnBrk="1" fontAlgn="base" hangingPunct="1">
        <a:spcBef>
          <a:spcPct val="20000"/>
        </a:spcBef>
        <a:spcAft>
          <a:spcPct val="0"/>
        </a:spcAft>
        <a:buChar char="•"/>
        <a:defRPr sz="2400">
          <a:solidFill>
            <a:schemeClr val="tx1"/>
          </a:solidFill>
          <a:latin typeface="+mn-lt"/>
          <a:cs typeface="+mn-cs"/>
        </a:defRPr>
      </a:lvl3pPr>
      <a:lvl4pPr marL="1600200" indent="-228600" algn="l" rtl="0" eaLnBrk="1" fontAlgn="base" hangingPunct="1">
        <a:spcBef>
          <a:spcPct val="20000"/>
        </a:spcBef>
        <a:spcAft>
          <a:spcPct val="0"/>
        </a:spcAft>
        <a:buChar char="–"/>
        <a:defRPr sz="2000">
          <a:solidFill>
            <a:schemeClr val="tx1"/>
          </a:solidFill>
          <a:latin typeface="+mn-lt"/>
          <a:cs typeface="+mn-cs"/>
        </a:defRPr>
      </a:lvl4pPr>
      <a:lvl5pPr marL="2057400" indent="-228600" algn="l" rtl="0" eaLnBrk="1" fontAlgn="base" hangingPunct="1">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l-GR"/>
              <a:t>Κάντε κλικ για να επεξεργαστείτε τον τίτλο υποδείγματος</a:t>
            </a:r>
          </a:p>
        </p:txBody>
      </p:sp>
      <p:sp>
        <p:nvSpPr>
          <p:cNvPr id="9219" name="Rectangle 3"/>
          <p:cNvSpPr>
            <a:spLocks noGrp="1" noChangeArrowheads="1"/>
          </p:cNvSpPr>
          <p:nvPr>
            <p:ph type="body" idx="1"/>
          </p:nvPr>
        </p:nvSpPr>
        <p:spPr bwMode="auto">
          <a:xfrm>
            <a:off x="609600" y="1600201"/>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16998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pitchFamily="34" charset="0"/>
                <a:cs typeface="Arial" pitchFamily="34" charset="0"/>
              </a:defRPr>
            </a:lvl1pPr>
          </a:lstStyle>
          <a:p>
            <a:pPr fontAlgn="base">
              <a:spcBef>
                <a:spcPct val="0"/>
              </a:spcBef>
              <a:spcAft>
                <a:spcPct val="0"/>
              </a:spcAft>
              <a:defRPr/>
            </a:pPr>
            <a:endParaRPr lang="el-GR">
              <a:solidFill>
                <a:srgbClr val="000000"/>
              </a:solidFill>
            </a:endParaRPr>
          </a:p>
        </p:txBody>
      </p:sp>
      <p:sp>
        <p:nvSpPr>
          <p:cNvPr id="16998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pitchFamily="34" charset="0"/>
                <a:cs typeface="Arial" pitchFamily="34" charset="0"/>
              </a:defRPr>
            </a:lvl1pPr>
          </a:lstStyle>
          <a:p>
            <a:pPr fontAlgn="base">
              <a:spcBef>
                <a:spcPct val="0"/>
              </a:spcBef>
              <a:spcAft>
                <a:spcPct val="0"/>
              </a:spcAft>
              <a:defRPr/>
            </a:pPr>
            <a:endParaRPr lang="el-GR">
              <a:solidFill>
                <a:srgbClr val="000000"/>
              </a:solidFill>
            </a:endParaRPr>
          </a:p>
        </p:txBody>
      </p:sp>
      <p:sp>
        <p:nvSpPr>
          <p:cNvPr id="16999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pitchFamily="34" charset="0"/>
                <a:cs typeface="Arial" pitchFamily="34" charset="0"/>
              </a:defRPr>
            </a:lvl1pPr>
          </a:lstStyle>
          <a:p>
            <a:pPr fontAlgn="base">
              <a:spcBef>
                <a:spcPct val="0"/>
              </a:spcBef>
              <a:spcAft>
                <a:spcPct val="0"/>
              </a:spcAft>
              <a:defRPr/>
            </a:pPr>
            <a:fld id="{62A99F32-F39B-4EE6-89A4-EE6A556BE6E5}" type="slidenum">
              <a:rPr lang="el-GR" smtClean="0">
                <a:solidFill>
                  <a:srgbClr val="000000"/>
                </a:solidFill>
              </a:rPr>
              <a:pPr fontAlgn="base">
                <a:spcBef>
                  <a:spcPct val="0"/>
                </a:spcBef>
                <a:spcAft>
                  <a:spcPct val="0"/>
                </a:spcAft>
                <a:defRPr/>
              </a:pPr>
              <a:t>‹#›</a:t>
            </a:fld>
            <a:endParaRPr lang="el-GR">
              <a:solidFill>
                <a:srgbClr val="000000"/>
              </a:solidFill>
            </a:endParaRPr>
          </a:p>
        </p:txBody>
      </p:sp>
    </p:spTree>
    <p:extLst>
      <p:ext uri="{BB962C8B-B14F-4D97-AF65-F5344CB8AC3E}">
        <p14:creationId xmlns:p14="http://schemas.microsoft.com/office/powerpoint/2010/main" val="771514190"/>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 id="2147483754" r:id="rId12"/>
    <p:sldLayoutId id="2147483755" r:id="rId13"/>
  </p:sldLayoutIdLst>
  <p:hf hdr="0" ftr="0" dt="0"/>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cs typeface="Arial" pitchFamily="34" charset="0"/>
        </a:defRPr>
      </a:lvl2pPr>
      <a:lvl3pPr algn="ctr" rtl="0" eaLnBrk="1" fontAlgn="base" hangingPunct="1">
        <a:spcBef>
          <a:spcPct val="0"/>
        </a:spcBef>
        <a:spcAft>
          <a:spcPct val="0"/>
        </a:spcAft>
        <a:defRPr sz="4400">
          <a:solidFill>
            <a:schemeClr val="tx2"/>
          </a:solidFill>
          <a:latin typeface="Arial" pitchFamily="34" charset="0"/>
          <a:cs typeface="Arial" pitchFamily="34" charset="0"/>
        </a:defRPr>
      </a:lvl3pPr>
      <a:lvl4pPr algn="ctr" rtl="0" eaLnBrk="1" fontAlgn="base" hangingPunct="1">
        <a:spcBef>
          <a:spcPct val="0"/>
        </a:spcBef>
        <a:spcAft>
          <a:spcPct val="0"/>
        </a:spcAft>
        <a:defRPr sz="4400">
          <a:solidFill>
            <a:schemeClr val="tx2"/>
          </a:solidFill>
          <a:latin typeface="Arial" pitchFamily="34" charset="0"/>
          <a:cs typeface="Arial" pitchFamily="34" charset="0"/>
        </a:defRPr>
      </a:lvl4pPr>
      <a:lvl5pPr algn="ctr" rtl="0" eaLnBrk="1" fontAlgn="base" hangingPunct="1">
        <a:spcBef>
          <a:spcPct val="0"/>
        </a:spcBef>
        <a:spcAft>
          <a:spcPct val="0"/>
        </a:spcAft>
        <a:defRPr sz="4400">
          <a:solidFill>
            <a:schemeClr val="tx2"/>
          </a:solidFill>
          <a:latin typeface="Arial" pitchFamily="34" charset="0"/>
          <a:cs typeface="Arial" pitchFamily="34" charset="0"/>
        </a:defRPr>
      </a:lvl5pPr>
      <a:lvl6pPr marL="457200" algn="ctr" rtl="0" eaLnBrk="1" fontAlgn="base" hangingPunct="1">
        <a:spcBef>
          <a:spcPct val="0"/>
        </a:spcBef>
        <a:spcAft>
          <a:spcPct val="0"/>
        </a:spcAft>
        <a:defRPr sz="4400">
          <a:solidFill>
            <a:schemeClr val="tx2"/>
          </a:solidFill>
          <a:latin typeface="Arial" pitchFamily="34" charset="0"/>
          <a:cs typeface="Arial" pitchFamily="34" charset="0"/>
        </a:defRPr>
      </a:lvl6pPr>
      <a:lvl7pPr marL="914400" algn="ctr" rtl="0" eaLnBrk="1" fontAlgn="base" hangingPunct="1">
        <a:spcBef>
          <a:spcPct val="0"/>
        </a:spcBef>
        <a:spcAft>
          <a:spcPct val="0"/>
        </a:spcAft>
        <a:defRPr sz="4400">
          <a:solidFill>
            <a:schemeClr val="tx2"/>
          </a:solidFill>
          <a:latin typeface="Arial" pitchFamily="34" charset="0"/>
          <a:cs typeface="Arial" pitchFamily="34" charset="0"/>
        </a:defRPr>
      </a:lvl7pPr>
      <a:lvl8pPr marL="1371600" algn="ctr" rtl="0" eaLnBrk="1" fontAlgn="base" hangingPunct="1">
        <a:spcBef>
          <a:spcPct val="0"/>
        </a:spcBef>
        <a:spcAft>
          <a:spcPct val="0"/>
        </a:spcAft>
        <a:defRPr sz="4400">
          <a:solidFill>
            <a:schemeClr val="tx2"/>
          </a:solidFill>
          <a:latin typeface="Arial" pitchFamily="34" charset="0"/>
          <a:cs typeface="Arial" pitchFamily="34" charset="0"/>
        </a:defRPr>
      </a:lvl8pPr>
      <a:lvl9pPr marL="1828800" algn="ctr" rtl="0" eaLnBrk="1" fontAlgn="base" hangingPunct="1">
        <a:spcBef>
          <a:spcPct val="0"/>
        </a:spcBef>
        <a:spcAft>
          <a:spcPct val="0"/>
        </a:spcAft>
        <a:defRPr sz="4400">
          <a:solidFill>
            <a:schemeClr val="tx2"/>
          </a:solidFill>
          <a:latin typeface="Arial" pitchFamily="34" charset="0"/>
          <a:cs typeface="Arial" pitchFamily="34"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cs typeface="+mn-cs"/>
        </a:defRPr>
      </a:lvl2pPr>
      <a:lvl3pPr marL="1143000" indent="-228600" algn="l" rtl="0" eaLnBrk="1" fontAlgn="base" hangingPunct="1">
        <a:spcBef>
          <a:spcPct val="20000"/>
        </a:spcBef>
        <a:spcAft>
          <a:spcPct val="0"/>
        </a:spcAft>
        <a:buChar char="•"/>
        <a:defRPr sz="2400">
          <a:solidFill>
            <a:schemeClr val="tx1"/>
          </a:solidFill>
          <a:latin typeface="+mn-lt"/>
          <a:cs typeface="+mn-cs"/>
        </a:defRPr>
      </a:lvl3pPr>
      <a:lvl4pPr marL="1600200" indent="-228600" algn="l" rtl="0" eaLnBrk="1" fontAlgn="base" hangingPunct="1">
        <a:spcBef>
          <a:spcPct val="20000"/>
        </a:spcBef>
        <a:spcAft>
          <a:spcPct val="0"/>
        </a:spcAft>
        <a:buChar char="–"/>
        <a:defRPr sz="2000">
          <a:solidFill>
            <a:schemeClr val="tx1"/>
          </a:solidFill>
          <a:latin typeface="+mn-lt"/>
          <a:cs typeface="+mn-cs"/>
        </a:defRPr>
      </a:lvl4pPr>
      <a:lvl5pPr marL="2057400" indent="-228600" algn="l" rtl="0" eaLnBrk="1" fontAlgn="base" hangingPunct="1">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296B3D24-EAFC-42BA-8242-659B31B9AC9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8D9794AB-512B-4729-A992-3963008606D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BE38E114-FC7A-4012-9FBF-AA5F3837974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E2E603-8E83-496F-9EDF-2C834CEC49B6}" type="datetime1">
              <a:rPr lang="el-GR" smtClean="0"/>
              <a:t>21/5/2026</a:t>
            </a:fld>
            <a:endParaRPr lang="el-GR"/>
          </a:p>
        </p:txBody>
      </p:sp>
      <p:sp>
        <p:nvSpPr>
          <p:cNvPr id="5" name="Θέση υποσέλιδου 4">
            <a:extLst>
              <a:ext uri="{FF2B5EF4-FFF2-40B4-BE49-F238E27FC236}">
                <a16:creationId xmlns:a16="http://schemas.microsoft.com/office/drawing/2014/main" id="{9A47CED0-B5CF-4603-BE69-2A41DFDD376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8778EC32-6835-4E7C-9444-8F99E5A760D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B64903-090A-4C5E-B41C-380554F838BF}" type="slidenum">
              <a:rPr lang="el-GR" smtClean="0"/>
              <a:t>‹#›</a:t>
            </a:fld>
            <a:endParaRPr lang="el-GR"/>
          </a:p>
        </p:txBody>
      </p:sp>
    </p:spTree>
    <p:extLst>
      <p:ext uri="{BB962C8B-B14F-4D97-AF65-F5344CB8AC3E}">
        <p14:creationId xmlns:p14="http://schemas.microsoft.com/office/powerpoint/2010/main" val="3218915856"/>
      </p:ext>
    </p:extLst>
  </p:cSld>
  <p:clrMap bg1="lt1" tx1="dk1" bg2="lt2" tx2="dk2" accent1="accent1" accent2="accent2" accent3="accent3" accent4="accent4" accent5="accent5" accent6="accent6" hlink="hlink" folHlink="folHlink"/>
  <p:sldLayoutIdLst>
    <p:sldLayoutId id="2147483784" r:id="rId1"/>
    <p:sldLayoutId id="2147483785" r:id="rId2"/>
    <p:sldLayoutId id="2147483786" r:id="rId3"/>
    <p:sldLayoutId id="2147483787" r:id="rId4"/>
    <p:sldLayoutId id="2147483788" r:id="rId5"/>
    <p:sldLayoutId id="2147483789" r:id="rId6"/>
    <p:sldLayoutId id="2147483790" r:id="rId7"/>
    <p:sldLayoutId id="2147483791" r:id="rId8"/>
    <p:sldLayoutId id="2147483792" r:id="rId9"/>
    <p:sldLayoutId id="2147483793" r:id="rId10"/>
    <p:sldLayoutId id="2147483794"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6.jpeg"/><Relationship Id="rId5" Type="http://schemas.microsoft.com/office/2007/relationships/hdphoto" Target="../media/hdphoto1.wdp"/><Relationship Id="rId4" Type="http://schemas.openxmlformats.org/officeDocument/2006/relationships/image" Target="../media/image3.png"/></Relationships>
</file>

<file path=ppt/slides/_rels/slide100.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71.xml"/></Relationships>
</file>

<file path=ppt/slides/_rels/slide101.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71.xml"/></Relationships>
</file>

<file path=ppt/slides/_rels/slide102.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71.xml"/></Relationships>
</file>

<file path=ppt/slides/_rels/slide103.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71.xml"/><Relationship Id="rId5" Type="http://schemas.openxmlformats.org/officeDocument/2006/relationships/image" Target="../media/image95.png"/><Relationship Id="rId4" Type="http://schemas.openxmlformats.org/officeDocument/2006/relationships/image" Target="../media/image94.png"/></Relationships>
</file>

<file path=ppt/slides/_rels/slide104.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71.xml"/></Relationships>
</file>

<file path=ppt/slides/_rels/slide105.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71.xml"/></Relationships>
</file>

<file path=ppt/slides/_rels/slide106.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71.xml"/></Relationships>
</file>

<file path=ppt/slides/_rels/slide107.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png"/><Relationship Id="rId1" Type="http://schemas.openxmlformats.org/officeDocument/2006/relationships/slideLayout" Target="../slideLayouts/slideLayout71.xml"/><Relationship Id="rId5" Type="http://schemas.openxmlformats.org/officeDocument/2006/relationships/image" Target="../media/image103.png"/><Relationship Id="rId4" Type="http://schemas.openxmlformats.org/officeDocument/2006/relationships/image" Target="../media/image102.png"/></Relationships>
</file>

<file path=ppt/slides/_rels/slide108.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71.xml"/></Relationships>
</file>

<file path=ppt/slides/_rels/slide109.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5.png"/><Relationship Id="rId1" Type="http://schemas.openxmlformats.org/officeDocument/2006/relationships/slideLayout" Target="../slideLayouts/slideLayout71.xml"/><Relationship Id="rId6" Type="http://schemas.openxmlformats.org/officeDocument/2006/relationships/image" Target="../media/image109.png"/><Relationship Id="rId5" Type="http://schemas.openxmlformats.org/officeDocument/2006/relationships/image" Target="../media/image108.png"/><Relationship Id="rId4" Type="http://schemas.openxmlformats.org/officeDocument/2006/relationships/image" Target="../media/image107.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microsoft.com/office/2007/relationships/hdphoto" Target="../media/hdphoto1.wdp"/></Relationships>
</file>

<file path=ppt/slides/_rels/slide110.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71.xml"/></Relationships>
</file>

<file path=ppt/slides/_rels/slide111.xml.rels><?xml version="1.0" encoding="UTF-8" standalone="yes"?>
<Relationships xmlns="http://schemas.openxmlformats.org/package/2006/relationships"><Relationship Id="rId3" Type="http://schemas.openxmlformats.org/officeDocument/2006/relationships/image" Target="../media/image111.png"/><Relationship Id="rId7" Type="http://schemas.openxmlformats.org/officeDocument/2006/relationships/image" Target="../media/image115.png"/><Relationship Id="rId2" Type="http://schemas.openxmlformats.org/officeDocument/2006/relationships/image" Target="../media/image110.png"/><Relationship Id="rId1" Type="http://schemas.openxmlformats.org/officeDocument/2006/relationships/slideLayout" Target="../slideLayouts/slideLayout71.xml"/><Relationship Id="rId6" Type="http://schemas.openxmlformats.org/officeDocument/2006/relationships/image" Target="../media/image114.png"/><Relationship Id="rId5" Type="http://schemas.openxmlformats.org/officeDocument/2006/relationships/image" Target="../media/image113.png"/><Relationship Id="rId4" Type="http://schemas.openxmlformats.org/officeDocument/2006/relationships/image" Target="../media/image112.png"/></Relationships>
</file>

<file path=ppt/slides/_rels/slide112.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71.xml"/></Relationships>
</file>

<file path=ppt/slides/_rels/slide113.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71.xml"/></Relationships>
</file>

<file path=ppt/slides/_rels/slide114.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Layout" Target="../slideLayouts/slideLayout71.xml"/></Relationships>
</file>

<file path=ppt/slides/_rels/slide115.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71.xml"/></Relationships>
</file>

<file path=ppt/slides/_rels/slide11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21.wmf"/><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oleObject" Target="../embeddings/oleObject7.bin"/><Relationship Id="rId5" Type="http://schemas.openxmlformats.org/officeDocument/2006/relationships/image" Target="../media/image120.wmf"/><Relationship Id="rId4" Type="http://schemas.openxmlformats.org/officeDocument/2006/relationships/oleObject" Target="../embeddings/oleObject6.bin"/></Relationships>
</file>

<file path=ppt/slides/_rels/slide1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image" Target="../media/image122.png"/></Relationships>
</file>

<file path=ppt/slides/_rels/slide1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image" Target="../media/image124.jpeg"/><Relationship Id="rId5" Type="http://schemas.openxmlformats.org/officeDocument/2006/relationships/image" Target="../media/image123.wmf"/><Relationship Id="rId4" Type="http://schemas.openxmlformats.org/officeDocument/2006/relationships/oleObject" Target="../embeddings/oleObject8.bin"/></Relationships>
</file>

<file path=ppt/slides/_rels/slide1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3.png"/></Relationships>
</file>

<file path=ppt/slides/_rels/slide1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3.xml"/><Relationship Id="rId1" Type="http://schemas.openxmlformats.org/officeDocument/2006/relationships/slideLayout" Target="../slideLayouts/slideLayout2.xml"/><Relationship Id="rId5" Type="http://schemas.openxmlformats.org/officeDocument/2006/relationships/image" Target="../media/image125.wmf"/><Relationship Id="rId4" Type="http://schemas.openxmlformats.org/officeDocument/2006/relationships/oleObject" Target="../embeddings/oleObject9.bin"/></Relationships>
</file>

<file path=ppt/slides/_rels/slide121.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4.xml"/><Relationship Id="rId1" Type="http://schemas.openxmlformats.org/officeDocument/2006/relationships/slideLayout" Target="../slideLayouts/slideLayout2.xml"/><Relationship Id="rId5" Type="http://schemas.openxmlformats.org/officeDocument/2006/relationships/image" Target="../media/image127.wmf"/><Relationship Id="rId4" Type="http://schemas.openxmlformats.org/officeDocument/2006/relationships/oleObject" Target="../embeddings/oleObject10.bin"/></Relationships>
</file>

<file path=ppt/slides/_rels/slide1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5.xml"/><Relationship Id="rId1" Type="http://schemas.openxmlformats.org/officeDocument/2006/relationships/slideLayout" Target="../slideLayouts/slideLayout2.xml"/><Relationship Id="rId5" Type="http://schemas.openxmlformats.org/officeDocument/2006/relationships/image" Target="../media/image128.wmf"/><Relationship Id="rId4" Type="http://schemas.openxmlformats.org/officeDocument/2006/relationships/oleObject" Target="../embeddings/oleObject11.bin"/></Relationships>
</file>

<file path=ppt/slides/_rels/slide1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30.wmf"/><Relationship Id="rId2" Type="http://schemas.openxmlformats.org/officeDocument/2006/relationships/notesSlide" Target="../notesSlides/notesSlide57.xml"/><Relationship Id="rId1" Type="http://schemas.openxmlformats.org/officeDocument/2006/relationships/slideLayout" Target="../slideLayouts/slideLayout7.xml"/><Relationship Id="rId6" Type="http://schemas.openxmlformats.org/officeDocument/2006/relationships/oleObject" Target="../embeddings/oleObject13.bin"/><Relationship Id="rId5" Type="http://schemas.openxmlformats.org/officeDocument/2006/relationships/image" Target="../media/image129.wmf"/><Relationship Id="rId4" Type="http://schemas.openxmlformats.org/officeDocument/2006/relationships/oleObject" Target="../embeddings/oleObject12.bin"/></Relationships>
</file>

<file path=ppt/slides/_rels/slide1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8.xml"/><Relationship Id="rId1" Type="http://schemas.openxmlformats.org/officeDocument/2006/relationships/slideLayout" Target="../slideLayouts/slideLayout7.xml"/><Relationship Id="rId4" Type="http://schemas.openxmlformats.org/officeDocument/2006/relationships/image" Target="../media/image131.emf"/></Relationships>
</file>

<file path=ppt/slides/_rels/slide127.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9.xml"/><Relationship Id="rId1" Type="http://schemas.openxmlformats.org/officeDocument/2006/relationships/slideLayout" Target="../slideLayouts/slideLayout7.xml"/><Relationship Id="rId4" Type="http://schemas.openxmlformats.org/officeDocument/2006/relationships/image" Target="../media/image133.png"/></Relationships>
</file>

<file path=ppt/slides/_rels/slide1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0.xml"/><Relationship Id="rId1" Type="http://schemas.openxmlformats.org/officeDocument/2006/relationships/slideLayout" Target="../slideLayouts/slideLayout7.xml"/><Relationship Id="rId4" Type="http://schemas.openxmlformats.org/officeDocument/2006/relationships/image" Target="../media/image134.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3.png"/></Relationships>
</file>

<file path=ppt/slides/_rels/slide130.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1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5.xml"/><Relationship Id="rId1" Type="http://schemas.openxmlformats.org/officeDocument/2006/relationships/slideLayout" Target="../slideLayouts/slideLayout2.xml"/><Relationship Id="rId5" Type="http://schemas.openxmlformats.org/officeDocument/2006/relationships/image" Target="../media/image136.png"/><Relationship Id="rId4" Type="http://schemas.openxmlformats.org/officeDocument/2006/relationships/hyperlink" Target="https://www.iciglobal.org/pdf/2017_factbook.pdf" TargetMode="External"/></Relationships>
</file>

<file path=ppt/slides/_rels/slide1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6.xml"/><Relationship Id="rId1" Type="http://schemas.openxmlformats.org/officeDocument/2006/relationships/slideLayout" Target="../slideLayouts/slideLayout2.xml"/><Relationship Id="rId4" Type="http://schemas.openxmlformats.org/officeDocument/2006/relationships/image" Target="../media/image137.png"/></Relationships>
</file>

<file path=ppt/slides/_rels/slide1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7.xml"/><Relationship Id="rId1" Type="http://schemas.openxmlformats.org/officeDocument/2006/relationships/slideLayout" Target="../slideLayouts/slideLayout2.xml"/><Relationship Id="rId4" Type="http://schemas.openxmlformats.org/officeDocument/2006/relationships/image" Target="../media/image138.png"/></Relationships>
</file>

<file path=ppt/slides/_rels/slide138.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8.xml"/><Relationship Id="rId1" Type="http://schemas.openxmlformats.org/officeDocument/2006/relationships/slideLayout" Target="../slideLayouts/slideLayout2.xml"/><Relationship Id="rId4" Type="http://schemas.openxmlformats.org/officeDocument/2006/relationships/image" Target="../media/image140.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3.png"/></Relationships>
</file>

<file path=ppt/slides/_rels/slide1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9.xml"/><Relationship Id="rId1" Type="http://schemas.openxmlformats.org/officeDocument/2006/relationships/slideLayout" Target="../slideLayouts/slideLayout2.xml"/><Relationship Id="rId4" Type="http://schemas.openxmlformats.org/officeDocument/2006/relationships/image" Target="../media/image141.png"/></Relationships>
</file>

<file path=ppt/slides/_rels/slide141.xml.rels><?xml version="1.0" encoding="UTF-8" standalone="yes"?>
<Relationships xmlns="http://schemas.openxmlformats.org/package/2006/relationships"><Relationship Id="rId2" Type="http://schemas.openxmlformats.org/officeDocument/2006/relationships/image" Target="../media/image142.jpeg"/><Relationship Id="rId1" Type="http://schemas.openxmlformats.org/officeDocument/2006/relationships/slideLayout" Target="../slideLayouts/slideLayout6.xml"/></Relationships>
</file>

<file path=ppt/slides/_rels/slide142.xml.rels><?xml version="1.0" encoding="UTF-8" standalone="yes"?>
<Relationships xmlns="http://schemas.openxmlformats.org/package/2006/relationships"><Relationship Id="rId2" Type="http://schemas.openxmlformats.org/officeDocument/2006/relationships/image" Target="../media/image143.png"/><Relationship Id="rId1" Type="http://schemas.openxmlformats.org/officeDocument/2006/relationships/slideLayout" Target="../slideLayouts/slideLayout71.xml"/></Relationships>
</file>

<file path=ppt/slides/_rels/slide14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0.xml"/><Relationship Id="rId1" Type="http://schemas.openxmlformats.org/officeDocument/2006/relationships/slideLayout" Target="../slideLayouts/slideLayout7.xml"/></Relationships>
</file>

<file path=ppt/slides/_rels/slide1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2.xml"/><Relationship Id="rId1" Type="http://schemas.openxmlformats.org/officeDocument/2006/relationships/slideLayout" Target="../slideLayouts/slideLayout7.xml"/></Relationships>
</file>

<file path=ppt/slides/_rels/slide1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3.xml"/><Relationship Id="rId1" Type="http://schemas.openxmlformats.org/officeDocument/2006/relationships/slideLayout" Target="../slideLayouts/slideLayout7.xml"/></Relationships>
</file>

<file path=ppt/slides/_rels/slide1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4.xml"/><Relationship Id="rId1" Type="http://schemas.openxmlformats.org/officeDocument/2006/relationships/slideLayout" Target="../slideLayouts/slideLayout7.xml"/></Relationships>
</file>

<file path=ppt/slides/_rels/slide1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5.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3.png"/></Relationships>
</file>

<file path=ppt/slides/_rels/slide1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6.xml"/><Relationship Id="rId1" Type="http://schemas.openxmlformats.org/officeDocument/2006/relationships/slideLayout" Target="../slideLayouts/slideLayout7.xml"/></Relationships>
</file>

<file path=ppt/slides/_rels/slide1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7.xml"/><Relationship Id="rId1" Type="http://schemas.openxmlformats.org/officeDocument/2006/relationships/slideLayout" Target="../slideLayouts/slideLayout7.xml"/></Relationships>
</file>

<file path=ppt/slides/_rels/slide1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8.xml"/><Relationship Id="rId1" Type="http://schemas.openxmlformats.org/officeDocument/2006/relationships/slideLayout" Target="../slideLayouts/slideLayout7.xml"/></Relationships>
</file>

<file path=ppt/slides/_rels/slide1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1.xml"/><Relationship Id="rId1" Type="http://schemas.openxmlformats.org/officeDocument/2006/relationships/slideLayout" Target="../slideLayouts/slideLayout7.xml"/></Relationships>
</file>

<file path=ppt/slides/_rels/slide157.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2.xml"/><Relationship Id="rId1" Type="http://schemas.openxmlformats.org/officeDocument/2006/relationships/slideLayout" Target="../slideLayouts/slideLayout7.xml"/><Relationship Id="rId4" Type="http://schemas.openxmlformats.org/officeDocument/2006/relationships/image" Target="../media/image146.emf"/></Relationships>
</file>

<file path=ppt/slides/_rels/slide15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3.png"/></Relationships>
</file>

<file path=ppt/slides/_rels/slide16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4.xml"/><Relationship Id="rId1" Type="http://schemas.openxmlformats.org/officeDocument/2006/relationships/slideLayout" Target="../slideLayouts/slideLayout7.xml"/></Relationships>
</file>

<file path=ppt/slides/_rels/slide16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5.xml"/><Relationship Id="rId1" Type="http://schemas.openxmlformats.org/officeDocument/2006/relationships/slideLayout" Target="../slideLayouts/slideLayout7.xml"/></Relationships>
</file>

<file path=ppt/slides/_rels/slide1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48.wmf"/><Relationship Id="rId5" Type="http://schemas.openxmlformats.org/officeDocument/2006/relationships/oleObject" Target="../embeddings/oleObject15.bin"/><Relationship Id="rId4" Type="http://schemas.openxmlformats.org/officeDocument/2006/relationships/image" Target="../media/image147.wmf"/></Relationships>
</file>

<file path=ppt/slides/_rels/slide16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48.wmf"/><Relationship Id="rId5" Type="http://schemas.openxmlformats.org/officeDocument/2006/relationships/oleObject" Target="../embeddings/oleObject17.bin"/><Relationship Id="rId4" Type="http://schemas.openxmlformats.org/officeDocument/2006/relationships/image" Target="../media/image147.wmf"/></Relationships>
</file>

<file path=ppt/slides/_rels/slide16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9.xml"/><Relationship Id="rId1" Type="http://schemas.openxmlformats.org/officeDocument/2006/relationships/slideLayout" Target="../slideLayouts/slideLayout2.xml"/><Relationship Id="rId4" Type="http://schemas.openxmlformats.org/officeDocument/2006/relationships/image" Target="../media/image149.jpe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hyperlink" Target="http://www.ethe.org.gr/index.php?option=com_content&amp;view=article&amp;id=51&amp;Itemid=19" TargetMode="External"/><Relationship Id="rId4" Type="http://schemas.microsoft.com/office/2007/relationships/hdphoto" Target="../media/hdphoto1.wdp"/></Relationships>
</file>

<file path=ppt/slides/_rels/slide17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0.xml"/><Relationship Id="rId1" Type="http://schemas.openxmlformats.org/officeDocument/2006/relationships/slideLayout" Target="../slideLayouts/slideLayout7.xml"/></Relationships>
</file>

<file path=ppt/slides/_rels/slide17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1.xml"/><Relationship Id="rId1" Type="http://schemas.openxmlformats.org/officeDocument/2006/relationships/slideLayout" Target="../slideLayouts/slideLayout7.xml"/></Relationships>
</file>

<file path=ppt/slides/_rels/slide17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2.xml"/><Relationship Id="rId1" Type="http://schemas.openxmlformats.org/officeDocument/2006/relationships/slideLayout" Target="../slideLayouts/slideLayout7.xml"/></Relationships>
</file>

<file path=ppt/slides/_rels/slide17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3.xml"/><Relationship Id="rId1" Type="http://schemas.openxmlformats.org/officeDocument/2006/relationships/slideLayout" Target="../slideLayouts/slideLayout7.xml"/><Relationship Id="rId4" Type="http://schemas.openxmlformats.org/officeDocument/2006/relationships/image" Target="../media/image150.jpeg"/></Relationships>
</file>

<file path=ppt/slides/_rels/slide17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4.xml"/><Relationship Id="rId1" Type="http://schemas.openxmlformats.org/officeDocument/2006/relationships/slideLayout" Target="../slideLayouts/slideLayout7.xml"/></Relationships>
</file>

<file path=ppt/slides/_rels/slide175.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7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5.xml"/><Relationship Id="rId1" Type="http://schemas.openxmlformats.org/officeDocument/2006/relationships/slideLayout" Target="../slideLayouts/slideLayout7.xml"/></Relationships>
</file>

<file path=ppt/slides/_rels/slide17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6.xml"/><Relationship Id="rId1" Type="http://schemas.openxmlformats.org/officeDocument/2006/relationships/slideLayout" Target="../slideLayouts/slideLayout7.xml"/></Relationships>
</file>

<file path=ppt/slides/_rels/slide17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7.xml"/><Relationship Id="rId1" Type="http://schemas.openxmlformats.org/officeDocument/2006/relationships/slideLayout" Target="../slideLayouts/slideLayout7.xml"/></Relationships>
</file>

<file path=ppt/slides/_rels/slide17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hyperlink" Target="http://www.ethe.org.gr/index.php?option=com_content&amp;view=article&amp;id=12&amp;Itemid=18" TargetMode="External"/><Relationship Id="rId5" Type="http://schemas.microsoft.com/office/2007/relationships/hdphoto" Target="../media/hdphoto1.wdp"/><Relationship Id="rId4" Type="http://schemas.openxmlformats.org/officeDocument/2006/relationships/image" Target="../media/image3.png"/></Relationships>
</file>

<file path=ppt/slides/_rels/slide18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9.xml"/><Relationship Id="rId1" Type="http://schemas.openxmlformats.org/officeDocument/2006/relationships/slideLayout" Target="../slideLayouts/slideLayout2.xml"/><Relationship Id="rId4" Type="http://schemas.openxmlformats.org/officeDocument/2006/relationships/image" Target="../media/image152.jpeg"/></Relationships>
</file>

<file path=ppt/slides/_rels/slide18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155.png"/><Relationship Id="rId4" Type="http://schemas.openxmlformats.org/officeDocument/2006/relationships/image" Target="../media/image154.png"/></Relationships>
</file>

<file path=ppt/slides/_rels/slide18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hyperlink" Target="http://www.ethe.org.gr/index.php?option=com_content&amp;view=article&amp;id=12&amp;Itemid=18" TargetMode="External"/><Relationship Id="rId5" Type="http://schemas.microsoft.com/office/2007/relationships/hdphoto" Target="../media/hdphoto1.wdp"/><Relationship Id="rId4" Type="http://schemas.openxmlformats.org/officeDocument/2006/relationships/image" Target="../media/image3.png"/></Relationships>
</file>

<file path=ppt/slides/_rels/slide19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9.xml"/><Relationship Id="rId1" Type="http://schemas.openxmlformats.org/officeDocument/2006/relationships/slideLayout" Target="../slideLayouts/slideLayout2.xml"/><Relationship Id="rId4" Type="http://schemas.openxmlformats.org/officeDocument/2006/relationships/image" Target="../media/image156.png"/></Relationships>
</file>

<file path=ppt/slides/_rels/slide19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4.xml"/><Relationship Id="rId1" Type="http://schemas.openxmlformats.org/officeDocument/2006/relationships/slideLayout" Target="../slideLayouts/slideLayout2.xml"/><Relationship Id="rId4" Type="http://schemas.openxmlformats.org/officeDocument/2006/relationships/image" Target="../media/image157.png"/></Relationships>
</file>

<file path=ppt/slides/_rels/slide19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5.xml"/><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6.xml"/><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8.xml"/><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9.xml"/><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0.xml"/><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1.xml"/><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2.xml"/><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8" Type="http://schemas.openxmlformats.org/officeDocument/2006/relationships/hyperlink" Target="http://www.hcmc.gr/" TargetMode="External"/><Relationship Id="rId13" Type="http://schemas.openxmlformats.org/officeDocument/2006/relationships/hyperlink" Target="http://www.fefsi.org/" TargetMode="External"/><Relationship Id="rId18" Type="http://schemas.openxmlformats.org/officeDocument/2006/relationships/hyperlink" Target="http://www.fidelity.com/" TargetMode="External"/><Relationship Id="rId3" Type="http://schemas.openxmlformats.org/officeDocument/2006/relationships/hyperlink" Target="http://www.euro2day.gr/" TargetMode="External"/><Relationship Id="rId21" Type="http://schemas.openxmlformats.org/officeDocument/2006/relationships/hyperlink" Target="http://www.investopedia.com/" TargetMode="External"/><Relationship Id="rId7" Type="http://schemas.openxmlformats.org/officeDocument/2006/relationships/hyperlink" Target="http://www.adex.ase.gr/" TargetMode="External"/><Relationship Id="rId12" Type="http://schemas.openxmlformats.org/officeDocument/2006/relationships/hyperlink" Target="http://www.ici.org/" TargetMode="External"/><Relationship Id="rId17" Type="http://schemas.openxmlformats.org/officeDocument/2006/relationships/hyperlink" Target="http://www.bloomberg.com/" TargetMode="External"/><Relationship Id="rId2" Type="http://schemas.openxmlformats.org/officeDocument/2006/relationships/image" Target="../media/image2.png"/><Relationship Id="rId16" Type="http://schemas.openxmlformats.org/officeDocument/2006/relationships/hyperlink" Target="http://www.economist.com/" TargetMode="External"/><Relationship Id="rId20" Type="http://schemas.openxmlformats.org/officeDocument/2006/relationships/hyperlink" Target="http://www.morningstar.com/" TargetMode="External"/><Relationship Id="rId1" Type="http://schemas.openxmlformats.org/officeDocument/2006/relationships/slideLayout" Target="../slideLayouts/slideLayout4.xml"/><Relationship Id="rId6" Type="http://schemas.openxmlformats.org/officeDocument/2006/relationships/hyperlink" Target="http://www.athex.gr/" TargetMode="External"/><Relationship Id="rId11" Type="http://schemas.openxmlformats.org/officeDocument/2006/relationships/hyperlink" Target="http://www.bankofgreece.gr/" TargetMode="External"/><Relationship Id="rId5" Type="http://schemas.openxmlformats.org/officeDocument/2006/relationships/hyperlink" Target="http://www.naftemporiki.gr/" TargetMode="External"/><Relationship Id="rId15" Type="http://schemas.openxmlformats.org/officeDocument/2006/relationships/hyperlink" Target="http://www.wsj.com/" TargetMode="External"/><Relationship Id="rId10" Type="http://schemas.openxmlformats.org/officeDocument/2006/relationships/hyperlink" Target="http://www.ethe.org.gr/" TargetMode="External"/><Relationship Id="rId19" Type="http://schemas.openxmlformats.org/officeDocument/2006/relationships/hyperlink" Target="http://www.vanguard.com/" TargetMode="External"/><Relationship Id="rId4" Type="http://schemas.openxmlformats.org/officeDocument/2006/relationships/hyperlink" Target="http://www.kathimerini.gr/" TargetMode="External"/><Relationship Id="rId9" Type="http://schemas.openxmlformats.org/officeDocument/2006/relationships/hyperlink" Target="http://www.agii.gr/" TargetMode="External"/><Relationship Id="rId14" Type="http://schemas.openxmlformats.org/officeDocument/2006/relationships/hyperlink" Target="http://www.ft.com/" TargetMode="External"/></Relationships>
</file>

<file path=ppt/slides/_rels/slide206.xml.rels><?xml version="1.0" encoding="UTF-8" standalone="yes"?>
<Relationships xmlns="http://schemas.openxmlformats.org/package/2006/relationships"><Relationship Id="rId3" Type="http://schemas.openxmlformats.org/officeDocument/2006/relationships/hyperlink" Target="http://www.ethe.org.gr/index.php?option=com_content&amp;view=article&amp;id=12&amp;Itemid=18"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4.jpeg"/><Relationship Id="rId4" Type="http://schemas.microsoft.com/office/2007/relationships/hdphoto" Target="../media/hdphoto1.wdp"/></Relationships>
</file>

<file path=ppt/slides/_rels/slide40.xml.rels><?xml version="1.0" encoding="UTF-8" standalone="yes"?>
<Relationships xmlns="http://schemas.openxmlformats.org/package/2006/relationships"><Relationship Id="rId8" Type="http://schemas.openxmlformats.org/officeDocument/2006/relationships/image" Target="../media/image20.png"/><Relationship Id="rId13" Type="http://schemas.microsoft.com/office/2007/relationships/hdphoto" Target="../media/hdphoto6.wdp"/><Relationship Id="rId3" Type="http://schemas.openxmlformats.org/officeDocument/2006/relationships/image" Target="../media/image2.png"/><Relationship Id="rId7" Type="http://schemas.microsoft.com/office/2007/relationships/hdphoto" Target="../media/hdphoto3.wdp"/><Relationship Id="rId12" Type="http://schemas.openxmlformats.org/officeDocument/2006/relationships/image" Target="../media/image22.pn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19.png"/><Relationship Id="rId11" Type="http://schemas.microsoft.com/office/2007/relationships/hdphoto" Target="../media/hdphoto5.wdp"/><Relationship Id="rId5" Type="http://schemas.microsoft.com/office/2007/relationships/hdphoto" Target="../media/hdphoto2.wdp"/><Relationship Id="rId15" Type="http://schemas.microsoft.com/office/2007/relationships/hdphoto" Target="../media/hdphoto7.wdp"/><Relationship Id="rId10" Type="http://schemas.openxmlformats.org/officeDocument/2006/relationships/image" Target="../media/image21.png"/><Relationship Id="rId4" Type="http://schemas.openxmlformats.org/officeDocument/2006/relationships/image" Target="../media/image18.png"/><Relationship Id="rId9" Type="http://schemas.microsoft.com/office/2007/relationships/hdphoto" Target="../media/hdphoto4.wdp"/><Relationship Id="rId14" Type="http://schemas.openxmlformats.org/officeDocument/2006/relationships/image" Target="../media/image23.png"/></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25.jpeg"/></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13.xml"/><Relationship Id="rId5" Type="http://schemas.openxmlformats.org/officeDocument/2006/relationships/image" Target="../media/image26.wmf"/><Relationship Id="rId4" Type="http://schemas.openxmlformats.org/officeDocument/2006/relationships/oleObject" Target="../embeddings/oleObject5.bin"/></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27.emf"/></Relationships>
</file>

<file path=ppt/slides/_rels/slide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oleObject" Target="../embeddings/oleObject2.bin"/><Relationship Id="rId13" Type="http://schemas.openxmlformats.org/officeDocument/2006/relationships/image" Target="../media/image8.emf"/><Relationship Id="rId3" Type="http://schemas.openxmlformats.org/officeDocument/2006/relationships/image" Target="../media/image2.png"/><Relationship Id="rId7" Type="http://schemas.openxmlformats.org/officeDocument/2006/relationships/image" Target="../media/image5.emf"/><Relationship Id="rId12" Type="http://schemas.openxmlformats.org/officeDocument/2006/relationships/oleObject" Target="../embeddings/oleObject4.bin"/><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oleObject" Target="../embeddings/oleObject1.bin"/><Relationship Id="rId11" Type="http://schemas.openxmlformats.org/officeDocument/2006/relationships/image" Target="../media/image7.emf"/><Relationship Id="rId5" Type="http://schemas.microsoft.com/office/2007/relationships/hdphoto" Target="../media/hdphoto1.wdp"/><Relationship Id="rId10" Type="http://schemas.openxmlformats.org/officeDocument/2006/relationships/oleObject" Target="../embeddings/oleObject3.bin"/><Relationship Id="rId4" Type="http://schemas.openxmlformats.org/officeDocument/2006/relationships/image" Target="../media/image3.png"/><Relationship Id="rId9" Type="http://schemas.openxmlformats.org/officeDocument/2006/relationships/image" Target="../media/image6.emf"/></Relationships>
</file>

<file path=ppt/slides/_rels/slide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2.png"/><Relationship Id="rId7"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9.png"/><Relationship Id="rId5" Type="http://schemas.microsoft.com/office/2007/relationships/hdphoto" Target="../media/hdphoto1.wdp"/><Relationship Id="rId4" Type="http://schemas.openxmlformats.org/officeDocument/2006/relationships/image" Target="../media/image3.png"/><Relationship Id="rId9" Type="http://schemas.openxmlformats.org/officeDocument/2006/relationships/image" Target="../media/image12.png"/></Relationships>
</file>

<file path=ppt/slides/_rels/slide6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6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5.xml"/><Relationship Id="rId1" Type="http://schemas.openxmlformats.org/officeDocument/2006/relationships/slideLayout" Target="../slideLayouts/slideLayout7.xml"/><Relationship Id="rId4" Type="http://schemas.openxmlformats.org/officeDocument/2006/relationships/image" Target="../media/image30.jpeg"/></Relationships>
</file>

<file path=ppt/slides/_rels/slide6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13.png"/><Relationship Id="rId4" Type="http://schemas.microsoft.com/office/2007/relationships/hdphoto" Target="../media/hdphoto1.wdp"/></Relationships>
</file>

<file path=ppt/slides/_rels/slide70.xml.rels><?xml version="1.0" encoding="UTF-8" standalone="yes"?>
<Relationships xmlns="http://schemas.openxmlformats.org/package/2006/relationships"><Relationship Id="rId3" Type="http://schemas.openxmlformats.org/officeDocument/2006/relationships/hyperlink" Target="http://www.ethe.org.gr/" TargetMode="Externa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7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0.xml"/></Relationships>
</file>

<file path=ppt/slides/_rels/slide7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1.xml"/></Relationships>
</file>

<file path=ppt/slides/_rels/slide7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8.png"/><Relationship Id="rId1" Type="http://schemas.openxmlformats.org/officeDocument/2006/relationships/slideLayout" Target="../slideLayouts/slideLayout71.xml"/></Relationships>
</file>

<file path=ppt/slides/_rels/slide7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9.png"/><Relationship Id="rId1" Type="http://schemas.openxmlformats.org/officeDocument/2006/relationships/slideLayout" Target="../slideLayouts/slideLayout71.xml"/></Relationships>
</file>

<file path=ppt/slides/_rels/slide7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40.png"/><Relationship Id="rId1" Type="http://schemas.openxmlformats.org/officeDocument/2006/relationships/slideLayout" Target="../slideLayouts/slideLayout71.xml"/></Relationships>
</file>

<file path=ppt/slides/_rels/slide7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41.png"/><Relationship Id="rId1" Type="http://schemas.openxmlformats.org/officeDocument/2006/relationships/slideLayout" Target="../slideLayouts/slideLayout71.xml"/></Relationships>
</file>

<file path=ppt/slides/_rels/slide7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42.png"/><Relationship Id="rId1" Type="http://schemas.openxmlformats.org/officeDocument/2006/relationships/slideLayout" Target="../slideLayouts/slideLayout71.xml"/></Relationships>
</file>

<file path=ppt/slides/_rels/slide7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8.xml"/><Relationship Id="rId1" Type="http://schemas.openxmlformats.org/officeDocument/2006/relationships/slideLayout" Target="../slideLayouts/slideLayout71.xml"/><Relationship Id="rId4" Type="http://schemas.openxmlformats.org/officeDocument/2006/relationships/image" Target="../media/image37.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4.emf"/><Relationship Id="rId5" Type="http://schemas.microsoft.com/office/2007/relationships/hdphoto" Target="../media/hdphoto1.wdp"/><Relationship Id="rId4" Type="http://schemas.openxmlformats.org/officeDocument/2006/relationships/image" Target="../media/image3.png"/></Relationships>
</file>

<file path=ppt/slides/_rels/slide8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44.png"/><Relationship Id="rId1" Type="http://schemas.openxmlformats.org/officeDocument/2006/relationships/slideLayout" Target="../slideLayouts/slideLayout71.xml"/></Relationships>
</file>

<file path=ppt/slides/_rels/slide8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45.png"/><Relationship Id="rId1" Type="http://schemas.openxmlformats.org/officeDocument/2006/relationships/slideLayout" Target="../slideLayouts/slideLayout71.xml"/></Relationships>
</file>

<file path=ppt/slides/_rels/slide8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46.png"/><Relationship Id="rId1" Type="http://schemas.openxmlformats.org/officeDocument/2006/relationships/slideLayout" Target="../slideLayouts/slideLayout71.xml"/></Relationships>
</file>

<file path=ppt/slides/_rels/slide8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47.png"/><Relationship Id="rId1" Type="http://schemas.openxmlformats.org/officeDocument/2006/relationships/slideLayout" Target="../slideLayouts/slideLayout71.xml"/></Relationships>
</file>

<file path=ppt/slides/_rels/slide8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48.png"/><Relationship Id="rId1" Type="http://schemas.openxmlformats.org/officeDocument/2006/relationships/slideLayout" Target="../slideLayouts/slideLayout71.xml"/><Relationship Id="rId4" Type="http://schemas.openxmlformats.org/officeDocument/2006/relationships/image" Target="../media/image49.png"/></Relationships>
</file>

<file path=ppt/slides/_rels/slide85.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0.xml"/></Relationships>
</file>

<file path=ppt/slides/_rels/slide8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37.png"/><Relationship Id="rId1" Type="http://schemas.openxmlformats.org/officeDocument/2006/relationships/slideLayout" Target="../slideLayouts/slideLayout71.xml"/></Relationships>
</file>

<file path=ppt/slides/_rels/slide8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52.png"/><Relationship Id="rId1" Type="http://schemas.openxmlformats.org/officeDocument/2006/relationships/slideLayout" Target="../slideLayouts/slideLayout71.xml"/></Relationships>
</file>

<file path=ppt/slides/_rels/slide8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53.png"/><Relationship Id="rId1" Type="http://schemas.openxmlformats.org/officeDocument/2006/relationships/slideLayout" Target="../slideLayouts/slideLayout71.xml"/></Relationships>
</file>

<file path=ppt/slides/_rels/slide8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54.png"/><Relationship Id="rId1" Type="http://schemas.openxmlformats.org/officeDocument/2006/relationships/slideLayout" Target="../slideLayouts/slideLayout71.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15.png"/><Relationship Id="rId4" Type="http://schemas.microsoft.com/office/2007/relationships/hdphoto" Target="../media/hdphoto1.wdp"/></Relationships>
</file>

<file path=ppt/slides/_rels/slide9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71.xml"/><Relationship Id="rId5" Type="http://schemas.openxmlformats.org/officeDocument/2006/relationships/image" Target="../media/image58.png"/><Relationship Id="rId4" Type="http://schemas.openxmlformats.org/officeDocument/2006/relationships/image" Target="../media/image57.png"/></Relationships>
</file>

<file path=ppt/slides/_rels/slide9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71.xml"/><Relationship Id="rId5" Type="http://schemas.openxmlformats.org/officeDocument/2006/relationships/image" Target="../media/image62.png"/><Relationship Id="rId4" Type="http://schemas.openxmlformats.org/officeDocument/2006/relationships/image" Target="../media/image61.png"/></Relationships>
</file>

<file path=ppt/slides/_rels/slide9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71.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57.png"/></Relationships>
</file>

<file path=ppt/slides/_rels/slide9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71.xml"/><Relationship Id="rId5" Type="http://schemas.openxmlformats.org/officeDocument/2006/relationships/image" Target="../media/image62.png"/><Relationship Id="rId4" Type="http://schemas.openxmlformats.org/officeDocument/2006/relationships/image" Target="../media/image61.png"/></Relationships>
</file>

<file path=ppt/slides/_rels/slide94.xml.rels><?xml version="1.0" encoding="UTF-8" standalone="yes"?>
<Relationships xmlns="http://schemas.openxmlformats.org/package/2006/relationships"><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image" Target="../media/image65.png"/><Relationship Id="rId1" Type="http://schemas.openxmlformats.org/officeDocument/2006/relationships/slideLayout" Target="../slideLayouts/slideLayout71.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95.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71.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s>
</file>

<file path=ppt/slides/_rels/slide96.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71.xml"/><Relationship Id="rId4" Type="http://schemas.openxmlformats.org/officeDocument/2006/relationships/image" Target="../media/image78.png"/></Relationships>
</file>

<file path=ppt/slides/_rels/slide97.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71.xml"/><Relationship Id="rId5" Type="http://schemas.openxmlformats.org/officeDocument/2006/relationships/image" Target="../media/image82.png"/><Relationship Id="rId4" Type="http://schemas.openxmlformats.org/officeDocument/2006/relationships/image" Target="../media/image81.png"/></Relationships>
</file>

<file path=ppt/slides/_rels/slide98.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71.xml"/><Relationship Id="rId4" Type="http://schemas.openxmlformats.org/officeDocument/2006/relationships/image" Target="../media/image85.png"/></Relationships>
</file>

<file path=ppt/slides/_rels/slide99.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7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66946" name="Picture 2" descr="Related image">
            <a:extLst>
              <a:ext uri="{FF2B5EF4-FFF2-40B4-BE49-F238E27FC236}">
                <a16:creationId xmlns:a16="http://schemas.microsoft.com/office/drawing/2014/main" id="{9649008C-4A41-4D3A-B11F-7D9B4419485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5413"/>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71" name="Rectangle 70">
            <a:extLst>
              <a:ext uri="{FF2B5EF4-FFF2-40B4-BE49-F238E27FC236}">
                <a16:creationId xmlns:a16="http://schemas.microsoft.com/office/drawing/2014/main" id="{C1FBCB95-389E-4A3B-A32D-E5E26CD8F9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11554" y="1931495"/>
            <a:ext cx="8368893" cy="2995011"/>
          </a:xfrm>
          <a:prstGeom prst="rect">
            <a:avLst/>
          </a:prstGeom>
          <a:solidFill>
            <a:schemeClr val="bg1">
              <a:alpha val="80000"/>
            </a:schemeClr>
          </a:solidFill>
          <a:ln w="6350" cap="flat" cmpd="sng" algn="ctr">
            <a:noFill/>
            <a:prstDash val="solid"/>
          </a:ln>
          <a:effectLst>
            <a:outerShdw blurRad="50800" algn="ctr" rotWithShape="0">
              <a:prstClr val="black">
                <a:alpha val="66000"/>
              </a:prstClr>
            </a:outerShdw>
            <a:softEdge rad="0"/>
          </a:effectLst>
        </p:spPr>
        <p:txBody>
          <a:bodyPr/>
          <a:lstStyle/>
          <a:p>
            <a:endParaRPr lang="el-GR"/>
          </a:p>
        </p:txBody>
      </p:sp>
      <p:sp>
        <p:nvSpPr>
          <p:cNvPr id="73" name="Rectangle 72">
            <a:extLst>
              <a:ext uri="{FF2B5EF4-FFF2-40B4-BE49-F238E27FC236}">
                <a16:creationId xmlns:a16="http://schemas.microsoft.com/office/drawing/2014/main" id="{298A4E45-233B-4B5C-B9A3-2791BF6FC7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077212" y="2093976"/>
            <a:ext cx="8037576" cy="2670048"/>
          </a:xfrm>
          <a:prstGeom prst="rect">
            <a:avLst/>
          </a:prstGeom>
          <a:noFill/>
          <a:ln w="19050" cap="sq" cmpd="sng" algn="ctr">
            <a:solidFill>
              <a:schemeClr val="tx1"/>
            </a:solidFill>
            <a:prstDash val="solid"/>
            <a:miter lim="800000"/>
          </a:ln>
          <a:effectLst/>
        </p:spPr>
        <p:txBody>
          <a:bodyPr/>
          <a:lstStyle/>
          <a:p>
            <a:endParaRPr lang="el-GR"/>
          </a:p>
        </p:txBody>
      </p:sp>
      <p:sp>
        <p:nvSpPr>
          <p:cNvPr id="2" name="Τίτλος 1">
            <a:extLst>
              <a:ext uri="{FF2B5EF4-FFF2-40B4-BE49-F238E27FC236}">
                <a16:creationId xmlns:a16="http://schemas.microsoft.com/office/drawing/2014/main" id="{DA952C25-3194-4C09-B1F1-105FE390B58D}"/>
              </a:ext>
            </a:extLst>
          </p:cNvPr>
          <p:cNvSpPr>
            <a:spLocks noGrp="1"/>
          </p:cNvSpPr>
          <p:nvPr>
            <p:ph type="ctrTitle"/>
          </p:nvPr>
        </p:nvSpPr>
        <p:spPr>
          <a:xfrm>
            <a:off x="2241804" y="2280543"/>
            <a:ext cx="7708392" cy="1617688"/>
          </a:xfrm>
        </p:spPr>
        <p:txBody>
          <a:bodyPr>
            <a:normAutofit/>
          </a:bodyPr>
          <a:lstStyle/>
          <a:p>
            <a:pPr>
              <a:lnSpc>
                <a:spcPct val="90000"/>
              </a:lnSpc>
            </a:pPr>
            <a:r>
              <a:rPr lang="el-GR" sz="3700" b="1" dirty="0">
                <a:solidFill>
                  <a:schemeClr val="tx1"/>
                </a:solidFill>
                <a:latin typeface="Times New Roman" pitchFamily="18" charset="0"/>
                <a:cs typeface="Times New Roman" pitchFamily="18" charset="0"/>
              </a:rPr>
              <a:t>Χαρακτηριστικά συλλογικών επενδύσεων</a:t>
            </a:r>
            <a:br>
              <a:rPr lang="el-GR" sz="3700" dirty="0">
                <a:solidFill>
                  <a:schemeClr val="tx1"/>
                </a:solidFill>
              </a:rPr>
            </a:br>
            <a:endParaRPr lang="el-GR" sz="3700" dirty="0">
              <a:solidFill>
                <a:schemeClr val="tx1"/>
              </a:solidFill>
            </a:endParaRPr>
          </a:p>
        </p:txBody>
      </p:sp>
      <p:sp>
        <p:nvSpPr>
          <p:cNvPr id="3" name="Υπότιτλος 2">
            <a:extLst>
              <a:ext uri="{FF2B5EF4-FFF2-40B4-BE49-F238E27FC236}">
                <a16:creationId xmlns:a16="http://schemas.microsoft.com/office/drawing/2014/main" id="{D4B2770C-C6BE-48AE-AF5C-23207E691010}"/>
              </a:ext>
            </a:extLst>
          </p:cNvPr>
          <p:cNvSpPr>
            <a:spLocks noGrp="1"/>
          </p:cNvSpPr>
          <p:nvPr>
            <p:ph type="subTitle" idx="1"/>
          </p:nvPr>
        </p:nvSpPr>
        <p:spPr>
          <a:xfrm>
            <a:off x="2241804" y="3898231"/>
            <a:ext cx="7708392" cy="699091"/>
          </a:xfrm>
        </p:spPr>
        <p:txBody>
          <a:bodyPr>
            <a:normAutofit/>
          </a:bodyPr>
          <a:lstStyle/>
          <a:p>
            <a:r>
              <a:rPr lang="el-GR" dirty="0">
                <a:latin typeface="Times New Roman" pitchFamily="18" charset="0"/>
                <a:cs typeface="Times New Roman" pitchFamily="18" charset="0"/>
              </a:rPr>
              <a:t>Καθηγητής </a:t>
            </a:r>
            <a:r>
              <a:rPr lang="el-GR">
                <a:latin typeface="Times New Roman" pitchFamily="18" charset="0"/>
                <a:cs typeface="Times New Roman" pitchFamily="18" charset="0"/>
              </a:rPr>
              <a:t>Αργυρή Κατωπόδη</a:t>
            </a:r>
            <a:endParaRPr lang="el-GR" dirty="0"/>
          </a:p>
        </p:txBody>
      </p:sp>
    </p:spTree>
    <p:extLst>
      <p:ext uri="{BB962C8B-B14F-4D97-AF65-F5344CB8AC3E}">
        <p14:creationId xmlns:p14="http://schemas.microsoft.com/office/powerpoint/2010/main" val="1097929187"/>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8" name="Picture 2" descr="Related image">
            <a:extLst>
              <a:ext uri="{FF2B5EF4-FFF2-40B4-BE49-F238E27FC236}">
                <a16:creationId xmlns:a16="http://schemas.microsoft.com/office/drawing/2014/main" id="{E29F5A92-1391-4BCA-96D6-F30F0AD354AE}"/>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9" name="Ορθογώνιο: Στρογγύλεμα γωνιών 8">
            <a:extLst>
              <a:ext uri="{FF2B5EF4-FFF2-40B4-BE49-F238E27FC236}">
                <a16:creationId xmlns:a16="http://schemas.microsoft.com/office/drawing/2014/main" id="{C930FB0D-C979-4935-8978-D8728E745C28}"/>
              </a:ext>
            </a:extLst>
          </p:cNvPr>
          <p:cNvSpPr/>
          <p:nvPr/>
        </p:nvSpPr>
        <p:spPr>
          <a:xfrm>
            <a:off x="479376" y="230407"/>
            <a:ext cx="11233248" cy="6460827"/>
          </a:xfrm>
          <a:prstGeom prst="roundRect">
            <a:avLst/>
          </a:prstGeom>
          <a:solidFill>
            <a:srgbClr val="FFFFFF">
              <a:alpha val="69804"/>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6018" name="Rectangle 2"/>
          <p:cNvSpPr>
            <a:spLocks noGrp="1" noChangeArrowheads="1"/>
          </p:cNvSpPr>
          <p:nvPr>
            <p:ph idx="1"/>
          </p:nvPr>
        </p:nvSpPr>
        <p:spPr>
          <a:xfrm>
            <a:off x="1952596" y="857232"/>
            <a:ext cx="8229600" cy="5040560"/>
          </a:xfrm>
        </p:spPr>
        <p:txBody>
          <a:bodyPr/>
          <a:lstStyle/>
          <a:p>
            <a:r>
              <a:rPr lang="el-GR" sz="2400" dirty="0">
                <a:latin typeface="Times New Roman" pitchFamily="18" charset="0"/>
                <a:cs typeface="Times New Roman" pitchFamily="18" charset="0"/>
              </a:rPr>
              <a:t>Το Α/Κ είναι μια μορφή εταιρείας επενδύσεων (</a:t>
            </a:r>
            <a:r>
              <a:rPr lang="el-GR" sz="2400" dirty="0" err="1">
                <a:latin typeface="Times New Roman" pitchFamily="18" charset="0"/>
                <a:cs typeface="Times New Roman" pitchFamily="18" charset="0"/>
              </a:rPr>
              <a:t>Investment</a:t>
            </a:r>
            <a:r>
              <a:rPr lang="el-GR" sz="2400" dirty="0">
                <a:latin typeface="Times New Roman" pitchFamily="18" charset="0"/>
                <a:cs typeface="Times New Roman" pitchFamily="18" charset="0"/>
              </a:rPr>
              <a:t> </a:t>
            </a:r>
            <a:r>
              <a:rPr lang="el-GR" sz="2400" dirty="0" err="1">
                <a:latin typeface="Times New Roman" pitchFamily="18" charset="0"/>
                <a:cs typeface="Times New Roman" pitchFamily="18" charset="0"/>
              </a:rPr>
              <a:t>Company</a:t>
            </a:r>
            <a:r>
              <a:rPr lang="el-GR" sz="2400" dirty="0">
                <a:latin typeface="Times New Roman" pitchFamily="18" charset="0"/>
                <a:cs typeface="Times New Roman" pitchFamily="18" charset="0"/>
              </a:rPr>
              <a:t>), όπου ο βασικός της σκοπός είναι η συγκέντρωση των αποταμιεύσεων των επενδυτών και η τοποθέτησή τους σε χρηματιστηριακούς και άλλους τίτλους. </a:t>
            </a:r>
          </a:p>
          <a:p>
            <a:pPr>
              <a:buNone/>
            </a:pPr>
            <a:endParaRPr lang="el-GR" sz="2400" dirty="0">
              <a:latin typeface="Times New Roman" pitchFamily="18" charset="0"/>
              <a:cs typeface="Times New Roman" pitchFamily="18" charset="0"/>
            </a:endParaRPr>
          </a:p>
          <a:p>
            <a:r>
              <a:rPr lang="el-GR" sz="2400" dirty="0">
                <a:latin typeface="Times New Roman" pitchFamily="18" charset="0"/>
                <a:cs typeface="Times New Roman" pitchFamily="18" charset="0"/>
              </a:rPr>
              <a:t>Το Α/Κ ορίζεται ως μια ομάδα περιουσίας που αποτελείται από κινητές αξίες και μετρητά, της οποίας τα επί μέρους στοιχεία ανήκουν εξ αδιαιρέτου σε περισσότερα από ένα πρόσωπα. </a:t>
            </a:r>
          </a:p>
          <a:p>
            <a:pPr>
              <a:buNone/>
            </a:pPr>
            <a:endParaRPr lang="el-GR" sz="2400" dirty="0">
              <a:latin typeface="Times New Roman" pitchFamily="18" charset="0"/>
              <a:cs typeface="Times New Roman" pitchFamily="18" charset="0"/>
            </a:endParaRPr>
          </a:p>
          <a:p>
            <a:r>
              <a:rPr lang="el-GR" sz="2400" dirty="0">
                <a:latin typeface="Times New Roman" pitchFamily="18" charset="0"/>
                <a:cs typeface="Times New Roman" pitchFamily="18" charset="0"/>
              </a:rPr>
              <a:t>Τα βασικά χαρακτηριστικά ενός Α/Κ είναι ότι στερείται νομικής προσωπικότητας και ότι το κεφάλαιό του είναι μεταβλητό (</a:t>
            </a:r>
            <a:r>
              <a:rPr lang="el-GR" sz="2400" dirty="0" err="1">
                <a:latin typeface="Times New Roman" pitchFamily="18" charset="0"/>
                <a:cs typeface="Times New Roman" pitchFamily="18" charset="0"/>
              </a:rPr>
              <a:t>open</a:t>
            </a:r>
            <a:r>
              <a:rPr lang="el-GR" sz="2400" dirty="0">
                <a:latin typeface="Times New Roman" pitchFamily="18" charset="0"/>
                <a:cs typeface="Times New Roman" pitchFamily="18" charset="0"/>
              </a:rPr>
              <a:t>-</a:t>
            </a:r>
            <a:r>
              <a:rPr lang="el-GR" sz="2400" dirty="0" err="1">
                <a:latin typeface="Times New Roman" pitchFamily="18" charset="0"/>
                <a:cs typeface="Times New Roman" pitchFamily="18" charset="0"/>
              </a:rPr>
              <a:t>end</a:t>
            </a:r>
            <a:r>
              <a:rPr lang="el-GR" sz="2400" dirty="0">
                <a:latin typeface="Times New Roman" pitchFamily="18" charset="0"/>
                <a:cs typeface="Times New Roman" pitchFamily="18" charset="0"/>
              </a:rPr>
              <a:t> </a:t>
            </a:r>
            <a:r>
              <a:rPr lang="el-GR" sz="2400" dirty="0" err="1">
                <a:latin typeface="Times New Roman" pitchFamily="18" charset="0"/>
                <a:cs typeface="Times New Roman" pitchFamily="18" charset="0"/>
              </a:rPr>
              <a:t>fund</a:t>
            </a:r>
            <a:r>
              <a:rPr lang="el-GR" sz="2400" dirty="0">
                <a:latin typeface="Times New Roman" pitchFamily="18" charset="0"/>
                <a:cs typeface="Times New Roman" pitchFamily="18" charset="0"/>
              </a:rPr>
              <a:t>).</a:t>
            </a:r>
            <a:br>
              <a:rPr lang="en-US" sz="2400" dirty="0">
                <a:latin typeface="Times New Roman" pitchFamily="18" charset="0"/>
                <a:cs typeface="Times New Roman" pitchFamily="18" charset="0"/>
              </a:rPr>
            </a:br>
            <a:endParaRPr lang="en-US" sz="2400" dirty="0">
              <a:latin typeface="Times New Roman" pitchFamily="18" charset="0"/>
              <a:cs typeface="Times New Roman" pitchFamily="18" charset="0"/>
            </a:endParaRPr>
          </a:p>
        </p:txBody>
      </p:sp>
      <p:sp>
        <p:nvSpPr>
          <p:cNvPr id="10" name="4 - Θέση αριθμού διαφάνειας">
            <a:extLst>
              <a:ext uri="{FF2B5EF4-FFF2-40B4-BE49-F238E27FC236}">
                <a16:creationId xmlns:a16="http://schemas.microsoft.com/office/drawing/2014/main" id="{9DBF0A0B-9DAB-4D72-A9DA-7262BD5FDAE5}"/>
              </a:ext>
            </a:extLst>
          </p:cNvPr>
          <p:cNvSpPr>
            <a:spLocks noGrp="1"/>
          </p:cNvSpPr>
          <p:nvPr>
            <p:ph type="sldNum" sz="quarter" idx="12"/>
          </p:nvPr>
        </p:nvSpPr>
        <p:spPr>
          <a:xfrm>
            <a:off x="8472264" y="6227008"/>
            <a:ext cx="2844800" cy="476250"/>
          </a:xfrm>
        </p:spPr>
        <p:txBody>
          <a:bodyPr/>
          <a:lstStyle/>
          <a:p>
            <a:pPr>
              <a:defRPr/>
            </a:pPr>
            <a:fld id="{E6A900DE-53FB-4087-A202-08436AFFF42C}" type="slidenum">
              <a:rPr lang="el-GR" smtClean="0"/>
              <a:pPr>
                <a:defRPr/>
              </a:pPr>
              <a:t>10</a:t>
            </a:fld>
            <a:endParaRPr lang="el-GR" dirty="0"/>
          </a:p>
        </p:txBody>
      </p:sp>
      <p:sp>
        <p:nvSpPr>
          <p:cNvPr id="86019" name="Rectangle 3"/>
          <p:cNvSpPr>
            <a:spLocks noChangeArrowheads="1"/>
          </p:cNvSpPr>
          <p:nvPr/>
        </p:nvSpPr>
        <p:spPr bwMode="auto">
          <a:xfrm>
            <a:off x="1563167" y="250770"/>
            <a:ext cx="8915400" cy="609600"/>
          </a:xfrm>
          <a:prstGeom prst="rect">
            <a:avLst/>
          </a:prstGeom>
          <a:noFill/>
          <a:ln w="9525">
            <a:noFill/>
            <a:miter lim="800000"/>
            <a:headEnd/>
            <a:tailEnd/>
          </a:ln>
        </p:spPr>
        <p:txBody>
          <a:bodyPr/>
          <a:lstStyle/>
          <a:p>
            <a:pPr algn="ctr">
              <a:defRPr/>
            </a:pPr>
            <a:r>
              <a:rPr lang="en-US" sz="3200" b="1" i="1" dirty="0">
                <a:latin typeface="Times New Roman" pitchFamily="18" charset="0"/>
                <a:cs typeface="Times New Roman" pitchFamily="18" charset="0"/>
              </a:rPr>
              <a:t>Η </a:t>
            </a:r>
            <a:r>
              <a:rPr lang="en-US" sz="3200" b="1" i="1" dirty="0" err="1">
                <a:latin typeface="Times New Roman" pitchFamily="18" charset="0"/>
                <a:cs typeface="Times New Roman" pitchFamily="18" charset="0"/>
              </a:rPr>
              <a:t>ιδέα</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των</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Αμοιβαίων</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Κεφαλαίων</a:t>
            </a:r>
            <a:r>
              <a:rPr lang="el-GR" sz="3200" b="1" i="1" dirty="0">
                <a:latin typeface="Times New Roman" pitchFamily="18" charset="0"/>
                <a:cs typeface="Times New Roman" pitchFamily="18" charset="0"/>
              </a:rPr>
              <a:t> (Α/Κ)</a:t>
            </a:r>
            <a:endParaRPr lang="en-US" sz="3200" b="1" i="1" dirty="0">
              <a:latin typeface="Times New Roman" pitchFamily="18" charset="0"/>
              <a:cs typeface="Times New Roman" pitchFamily="18" charset="0"/>
            </a:endParaRPr>
          </a:p>
        </p:txBody>
      </p:sp>
      <p:sp>
        <p:nvSpPr>
          <p:cNvPr id="598018" name="AutoShape 2" descr="Αποτέλεσμα εικόνας για mutual funds"/>
          <p:cNvSpPr>
            <a:spLocks noChangeAspect="1" noChangeArrowheads="1"/>
          </p:cNvSpPr>
          <p:nvPr/>
        </p:nvSpPr>
        <p:spPr bwMode="auto">
          <a:xfrm>
            <a:off x="1679575" y="-2865438"/>
            <a:ext cx="8934450" cy="59817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598020" name="AutoShape 4" descr="Αποτέλεσμα εικόνας για mutual funds"/>
          <p:cNvSpPr>
            <a:spLocks noChangeAspect="1" noChangeArrowheads="1"/>
          </p:cNvSpPr>
          <p:nvPr/>
        </p:nvSpPr>
        <p:spPr bwMode="auto">
          <a:xfrm>
            <a:off x="1679575" y="-2865438"/>
            <a:ext cx="8934450" cy="59817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468994" name="Picture 2" descr="Image result for mutual funds">
            <a:extLst>
              <a:ext uri="{FF2B5EF4-FFF2-40B4-BE49-F238E27FC236}">
                <a16:creationId xmlns:a16="http://schemas.microsoft.com/office/drawing/2014/main" id="{CA6D023F-3B81-4302-B972-C3244E19D062}"/>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995539" y="5565705"/>
            <a:ext cx="2292118" cy="109708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zoom/>
  </p:transition>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a:extLst>
              <a:ext uri="{FF2B5EF4-FFF2-40B4-BE49-F238E27FC236}">
                <a16:creationId xmlns:a16="http://schemas.microsoft.com/office/drawing/2014/main" id="{4BE050A5-DB63-D6DA-9DBC-4370E3A4522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100</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Rectangle 3">
            <a:extLst>
              <a:ext uri="{FF2B5EF4-FFF2-40B4-BE49-F238E27FC236}">
                <a16:creationId xmlns:a16="http://schemas.microsoft.com/office/drawing/2014/main" id="{846B9BE8-30A6-ABB1-CAF4-7B89DC0AB9E5}"/>
              </a:ext>
            </a:extLst>
          </p:cNvPr>
          <p:cNvSpPr/>
          <p:nvPr/>
        </p:nvSpPr>
        <p:spPr>
          <a:xfrm>
            <a:off x="152400" y="152404"/>
            <a:ext cx="12175626" cy="6858000"/>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Ορθογώνιο: Στρογγύλεμα γωνιών 3">
            <a:extLst>
              <a:ext uri="{FF2B5EF4-FFF2-40B4-BE49-F238E27FC236}">
                <a16:creationId xmlns:a16="http://schemas.microsoft.com/office/drawing/2014/main" id="{3A57B647-F37B-2B64-F2C6-0033CC085690}"/>
              </a:ext>
            </a:extLst>
          </p:cNvPr>
          <p:cNvSpPr/>
          <p:nvPr/>
        </p:nvSpPr>
        <p:spPr>
          <a:xfrm>
            <a:off x="873443" y="11182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Ορθογώνιο: Στρογγύλεμα γωνιών 4">
            <a:extLst>
              <a:ext uri="{FF2B5EF4-FFF2-40B4-BE49-F238E27FC236}">
                <a16:creationId xmlns:a16="http://schemas.microsoft.com/office/drawing/2014/main" id="{5F46E8CF-F19E-DA6C-5544-2A9E2831C6C6}"/>
              </a:ext>
            </a:extLst>
          </p:cNvPr>
          <p:cNvSpPr/>
          <p:nvPr/>
        </p:nvSpPr>
        <p:spPr>
          <a:xfrm>
            <a:off x="873443" y="11182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3">
            <a:extLst>
              <a:ext uri="{FF2B5EF4-FFF2-40B4-BE49-F238E27FC236}">
                <a16:creationId xmlns:a16="http://schemas.microsoft.com/office/drawing/2014/main" id="{74C606CC-E998-EADC-17D0-3ACD65BA1CDD}"/>
              </a:ext>
            </a:extLst>
          </p:cNvPr>
          <p:cNvSpPr/>
          <p:nvPr/>
        </p:nvSpPr>
        <p:spPr>
          <a:xfrm>
            <a:off x="0" y="0"/>
            <a:ext cx="12328026" cy="7010404"/>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7" name="Ορθογώνιο: Στρογγύλεμα γωνιών 6">
            <a:extLst>
              <a:ext uri="{FF2B5EF4-FFF2-40B4-BE49-F238E27FC236}">
                <a16:creationId xmlns:a16="http://schemas.microsoft.com/office/drawing/2014/main" id="{C9B5E8B4-3AE7-753F-9125-F82F5A3D7048}"/>
              </a:ext>
            </a:extLst>
          </p:cNvPr>
          <p:cNvSpPr/>
          <p:nvPr/>
        </p:nvSpPr>
        <p:spPr>
          <a:xfrm>
            <a:off x="721043" y="9658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Θέση αριθμού διαφάνειας 1">
            <a:extLst>
              <a:ext uri="{FF2B5EF4-FFF2-40B4-BE49-F238E27FC236}">
                <a16:creationId xmlns:a16="http://schemas.microsoft.com/office/drawing/2014/main" id="{AF908C69-115F-2E93-70C0-98C6E9D7AC13}"/>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100</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Θέση αριθμού διαφάνειας 1">
            <a:extLst>
              <a:ext uri="{FF2B5EF4-FFF2-40B4-BE49-F238E27FC236}">
                <a16:creationId xmlns:a16="http://schemas.microsoft.com/office/drawing/2014/main" id="{C90BE174-2238-0A96-E548-CE325AB36075}"/>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100</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0" name="Θέση αριθμού διαφάνειας 1">
            <a:extLst>
              <a:ext uri="{FF2B5EF4-FFF2-40B4-BE49-F238E27FC236}">
                <a16:creationId xmlns:a16="http://schemas.microsoft.com/office/drawing/2014/main" id="{C9FD9B2A-8606-7D03-17CD-872206834C8D}"/>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100</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1" name="Ευθεία γραμμή σύνδεσης 10">
            <a:extLst>
              <a:ext uri="{FF2B5EF4-FFF2-40B4-BE49-F238E27FC236}">
                <a16:creationId xmlns:a16="http://schemas.microsoft.com/office/drawing/2014/main" id="{85A5917B-7443-5BEB-C053-03A4B506FCF3}"/>
              </a:ext>
            </a:extLst>
          </p:cNvPr>
          <p:cNvCxnSpPr/>
          <p:nvPr/>
        </p:nvCxnSpPr>
        <p:spPr>
          <a:xfrm>
            <a:off x="721045" y="771836"/>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Θέση αριθμού διαφάνειας 1">
            <a:extLst>
              <a:ext uri="{FF2B5EF4-FFF2-40B4-BE49-F238E27FC236}">
                <a16:creationId xmlns:a16="http://schemas.microsoft.com/office/drawing/2014/main" id="{ACDDE0A0-4738-A4C2-1CD7-B406C306DC89}"/>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100</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3" name="Θέση αριθμού διαφάνειας 1">
            <a:extLst>
              <a:ext uri="{FF2B5EF4-FFF2-40B4-BE49-F238E27FC236}">
                <a16:creationId xmlns:a16="http://schemas.microsoft.com/office/drawing/2014/main" id="{BE555728-6E9F-3A1D-40A2-5B4943D45FD8}"/>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100</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4" name="Θέση αριθμού διαφάνειας 1">
            <a:extLst>
              <a:ext uri="{FF2B5EF4-FFF2-40B4-BE49-F238E27FC236}">
                <a16:creationId xmlns:a16="http://schemas.microsoft.com/office/drawing/2014/main" id="{A43112E0-6C47-DC49-FF8F-87DD1F1CE8DE}"/>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100</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5" name="Ευθεία γραμμή σύνδεσης 14">
            <a:extLst>
              <a:ext uri="{FF2B5EF4-FFF2-40B4-BE49-F238E27FC236}">
                <a16:creationId xmlns:a16="http://schemas.microsoft.com/office/drawing/2014/main" id="{5178A475-444D-CAA6-0C5F-BC8904F8FEC9}"/>
              </a:ext>
            </a:extLst>
          </p:cNvPr>
          <p:cNvCxnSpPr/>
          <p:nvPr/>
        </p:nvCxnSpPr>
        <p:spPr>
          <a:xfrm>
            <a:off x="721045" y="771836"/>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2AA5408F-F93E-1BF2-2E4E-F395F52A5425}"/>
              </a:ext>
            </a:extLst>
          </p:cNvPr>
          <p:cNvSpPr txBox="1"/>
          <p:nvPr/>
        </p:nvSpPr>
        <p:spPr>
          <a:xfrm>
            <a:off x="721045" y="243908"/>
            <a:ext cx="1102196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(LF) Reserve Fund</a:t>
            </a:r>
            <a:endParaRPr kumimoji="0" lang="el-GR"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endParaRPr>
          </a:p>
        </p:txBody>
      </p:sp>
      <p:sp>
        <p:nvSpPr>
          <p:cNvPr id="20" name="Θέση αριθμού διαφάνειας 1">
            <a:extLst>
              <a:ext uri="{FF2B5EF4-FFF2-40B4-BE49-F238E27FC236}">
                <a16:creationId xmlns:a16="http://schemas.microsoft.com/office/drawing/2014/main" id="{727A14F9-8B3D-ADC3-B7E9-DA1D451C69F1}"/>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100</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1" name="Rectangle 18">
            <a:extLst>
              <a:ext uri="{FF2B5EF4-FFF2-40B4-BE49-F238E27FC236}">
                <a16:creationId xmlns:a16="http://schemas.microsoft.com/office/drawing/2014/main" id="{889BCF4A-E33F-A16C-AC49-96A151BDF36B}"/>
              </a:ext>
            </a:extLst>
          </p:cNvPr>
          <p:cNvSpPr/>
          <p:nvPr/>
        </p:nvSpPr>
        <p:spPr>
          <a:xfrm>
            <a:off x="3693617" y="6283250"/>
            <a:ext cx="5105802" cy="21544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000"/>
            </a:pPr>
            <a:r>
              <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Πηγή: </a:t>
            </a:r>
            <a:r>
              <a:rPr kumimoji="0" lang="en-US"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Eurobank.gr</a:t>
            </a:r>
            <a:endPar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endParaRPr>
          </a:p>
        </p:txBody>
      </p:sp>
      <p:sp>
        <p:nvSpPr>
          <p:cNvPr id="22" name="Θέση αριθμού διαφάνειας 1">
            <a:extLst>
              <a:ext uri="{FF2B5EF4-FFF2-40B4-BE49-F238E27FC236}">
                <a16:creationId xmlns:a16="http://schemas.microsoft.com/office/drawing/2014/main" id="{962535E8-AABB-9567-7A3A-81C1AE125FC6}"/>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100</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3" name="Θέση αριθμού διαφάνειας 1">
            <a:extLst>
              <a:ext uri="{FF2B5EF4-FFF2-40B4-BE49-F238E27FC236}">
                <a16:creationId xmlns:a16="http://schemas.microsoft.com/office/drawing/2014/main" id="{C3C6F635-A9B3-F023-C3BF-3EAA09E79BC7}"/>
              </a:ext>
            </a:extLst>
          </p:cNvPr>
          <p:cNvSpPr txBox="1">
            <a:spLocks/>
          </p:cNvSpPr>
          <p:nvPr/>
        </p:nvSpPr>
        <p:spPr>
          <a:xfrm>
            <a:off x="8763000" y="6508750"/>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100</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18" name="Εικόνα 17">
            <a:extLst>
              <a:ext uri="{FF2B5EF4-FFF2-40B4-BE49-F238E27FC236}">
                <a16:creationId xmlns:a16="http://schemas.microsoft.com/office/drawing/2014/main" id="{68D2F7FE-FAC8-5798-909B-31B67BF41407}"/>
              </a:ext>
            </a:extLst>
          </p:cNvPr>
          <p:cNvPicPr>
            <a:picLocks noChangeAspect="1"/>
          </p:cNvPicPr>
          <p:nvPr/>
        </p:nvPicPr>
        <p:blipFill rotWithShape="1">
          <a:blip r:embed="rId2"/>
          <a:srcRect l="26216" t="19176" r="28239" b="24889"/>
          <a:stretch/>
        </p:blipFill>
        <p:spPr>
          <a:xfrm>
            <a:off x="1148079" y="1286495"/>
            <a:ext cx="4643121" cy="4584106"/>
          </a:xfrm>
          <a:prstGeom prst="rect">
            <a:avLst/>
          </a:prstGeom>
        </p:spPr>
      </p:pic>
      <p:pic>
        <p:nvPicPr>
          <p:cNvPr id="19" name="Εικόνα 18">
            <a:extLst>
              <a:ext uri="{FF2B5EF4-FFF2-40B4-BE49-F238E27FC236}">
                <a16:creationId xmlns:a16="http://schemas.microsoft.com/office/drawing/2014/main" id="{B8DA2548-81C9-4596-466B-BF1A6C38B58C}"/>
              </a:ext>
            </a:extLst>
          </p:cNvPr>
          <p:cNvPicPr>
            <a:picLocks noChangeAspect="1"/>
          </p:cNvPicPr>
          <p:nvPr/>
        </p:nvPicPr>
        <p:blipFill rotWithShape="1">
          <a:blip r:embed="rId3"/>
          <a:srcRect l="26167" t="29778" r="27827" b="17629"/>
          <a:stretch/>
        </p:blipFill>
        <p:spPr>
          <a:xfrm>
            <a:off x="6025739" y="1250951"/>
            <a:ext cx="5609179" cy="4692749"/>
          </a:xfrm>
          <a:prstGeom prst="rect">
            <a:avLst/>
          </a:prstGeom>
        </p:spPr>
      </p:pic>
    </p:spTree>
    <p:extLst>
      <p:ext uri="{BB962C8B-B14F-4D97-AF65-F5344CB8AC3E}">
        <p14:creationId xmlns:p14="http://schemas.microsoft.com/office/powerpoint/2010/main" val="176849888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a:extLst>
              <a:ext uri="{FF2B5EF4-FFF2-40B4-BE49-F238E27FC236}">
                <a16:creationId xmlns:a16="http://schemas.microsoft.com/office/drawing/2014/main" id="{4BE050A5-DB63-D6DA-9DBC-4370E3A4522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Rectangle 3">
            <a:extLst>
              <a:ext uri="{FF2B5EF4-FFF2-40B4-BE49-F238E27FC236}">
                <a16:creationId xmlns:a16="http://schemas.microsoft.com/office/drawing/2014/main" id="{846B9BE8-30A6-ABB1-CAF4-7B89DC0AB9E5}"/>
              </a:ext>
            </a:extLst>
          </p:cNvPr>
          <p:cNvSpPr/>
          <p:nvPr/>
        </p:nvSpPr>
        <p:spPr>
          <a:xfrm>
            <a:off x="152400" y="152404"/>
            <a:ext cx="12175626" cy="6858000"/>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Ορθογώνιο: Στρογγύλεμα γωνιών 3">
            <a:extLst>
              <a:ext uri="{FF2B5EF4-FFF2-40B4-BE49-F238E27FC236}">
                <a16:creationId xmlns:a16="http://schemas.microsoft.com/office/drawing/2014/main" id="{3A57B647-F37B-2B64-F2C6-0033CC085690}"/>
              </a:ext>
            </a:extLst>
          </p:cNvPr>
          <p:cNvSpPr/>
          <p:nvPr/>
        </p:nvSpPr>
        <p:spPr>
          <a:xfrm>
            <a:off x="873443" y="11182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Ορθογώνιο: Στρογγύλεμα γωνιών 4">
            <a:extLst>
              <a:ext uri="{FF2B5EF4-FFF2-40B4-BE49-F238E27FC236}">
                <a16:creationId xmlns:a16="http://schemas.microsoft.com/office/drawing/2014/main" id="{5F46E8CF-F19E-DA6C-5544-2A9E2831C6C6}"/>
              </a:ext>
            </a:extLst>
          </p:cNvPr>
          <p:cNvSpPr/>
          <p:nvPr/>
        </p:nvSpPr>
        <p:spPr>
          <a:xfrm>
            <a:off x="873443" y="11182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3">
            <a:extLst>
              <a:ext uri="{FF2B5EF4-FFF2-40B4-BE49-F238E27FC236}">
                <a16:creationId xmlns:a16="http://schemas.microsoft.com/office/drawing/2014/main" id="{74C606CC-E998-EADC-17D0-3ACD65BA1CDD}"/>
              </a:ext>
            </a:extLst>
          </p:cNvPr>
          <p:cNvSpPr/>
          <p:nvPr/>
        </p:nvSpPr>
        <p:spPr>
          <a:xfrm>
            <a:off x="0" y="0"/>
            <a:ext cx="12328026" cy="7010404"/>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7" name="Ορθογώνιο: Στρογγύλεμα γωνιών 6">
            <a:extLst>
              <a:ext uri="{FF2B5EF4-FFF2-40B4-BE49-F238E27FC236}">
                <a16:creationId xmlns:a16="http://schemas.microsoft.com/office/drawing/2014/main" id="{C9B5E8B4-3AE7-753F-9125-F82F5A3D7048}"/>
              </a:ext>
            </a:extLst>
          </p:cNvPr>
          <p:cNvSpPr/>
          <p:nvPr/>
        </p:nvSpPr>
        <p:spPr>
          <a:xfrm>
            <a:off x="721043" y="9658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Θέση αριθμού διαφάνειας 1">
            <a:extLst>
              <a:ext uri="{FF2B5EF4-FFF2-40B4-BE49-F238E27FC236}">
                <a16:creationId xmlns:a16="http://schemas.microsoft.com/office/drawing/2014/main" id="{AF908C69-115F-2E93-70C0-98C6E9D7AC13}"/>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Θέση αριθμού διαφάνειας 1">
            <a:extLst>
              <a:ext uri="{FF2B5EF4-FFF2-40B4-BE49-F238E27FC236}">
                <a16:creationId xmlns:a16="http://schemas.microsoft.com/office/drawing/2014/main" id="{C90BE174-2238-0A96-E548-CE325AB36075}"/>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0" name="Θέση αριθμού διαφάνειας 1">
            <a:extLst>
              <a:ext uri="{FF2B5EF4-FFF2-40B4-BE49-F238E27FC236}">
                <a16:creationId xmlns:a16="http://schemas.microsoft.com/office/drawing/2014/main" id="{C9FD9B2A-8606-7D03-17CD-872206834C8D}"/>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1" name="Ευθεία γραμμή σύνδεσης 10">
            <a:extLst>
              <a:ext uri="{FF2B5EF4-FFF2-40B4-BE49-F238E27FC236}">
                <a16:creationId xmlns:a16="http://schemas.microsoft.com/office/drawing/2014/main" id="{85A5917B-7443-5BEB-C053-03A4B506FCF3}"/>
              </a:ext>
            </a:extLst>
          </p:cNvPr>
          <p:cNvCxnSpPr/>
          <p:nvPr/>
        </p:nvCxnSpPr>
        <p:spPr>
          <a:xfrm>
            <a:off x="721045" y="771836"/>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Θέση αριθμού διαφάνειας 1">
            <a:extLst>
              <a:ext uri="{FF2B5EF4-FFF2-40B4-BE49-F238E27FC236}">
                <a16:creationId xmlns:a16="http://schemas.microsoft.com/office/drawing/2014/main" id="{ACDDE0A0-4738-A4C2-1CD7-B406C306DC89}"/>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3" name="Θέση αριθμού διαφάνειας 1">
            <a:extLst>
              <a:ext uri="{FF2B5EF4-FFF2-40B4-BE49-F238E27FC236}">
                <a16:creationId xmlns:a16="http://schemas.microsoft.com/office/drawing/2014/main" id="{BE555728-6E9F-3A1D-40A2-5B4943D45FD8}"/>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4" name="Θέση αριθμού διαφάνειας 1">
            <a:extLst>
              <a:ext uri="{FF2B5EF4-FFF2-40B4-BE49-F238E27FC236}">
                <a16:creationId xmlns:a16="http://schemas.microsoft.com/office/drawing/2014/main" id="{A43112E0-6C47-DC49-FF8F-87DD1F1CE8DE}"/>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5" name="Ευθεία γραμμή σύνδεσης 14">
            <a:extLst>
              <a:ext uri="{FF2B5EF4-FFF2-40B4-BE49-F238E27FC236}">
                <a16:creationId xmlns:a16="http://schemas.microsoft.com/office/drawing/2014/main" id="{5178A475-444D-CAA6-0C5F-BC8904F8FEC9}"/>
              </a:ext>
            </a:extLst>
          </p:cNvPr>
          <p:cNvCxnSpPr/>
          <p:nvPr/>
        </p:nvCxnSpPr>
        <p:spPr>
          <a:xfrm>
            <a:off x="721045" y="771836"/>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2AA5408F-F93E-1BF2-2E4E-F395F52A5425}"/>
              </a:ext>
            </a:extLst>
          </p:cNvPr>
          <p:cNvSpPr txBox="1"/>
          <p:nvPr/>
        </p:nvSpPr>
        <p:spPr>
          <a:xfrm>
            <a:off x="721045" y="243908"/>
            <a:ext cx="1102196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(LF) Reserve Fund</a:t>
            </a:r>
            <a:r>
              <a:rPr kumimoji="0" lang="en-US" sz="16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 cont’d</a:t>
            </a:r>
            <a:endParaRPr kumimoji="0" lang="el-GR"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endParaRPr>
          </a:p>
        </p:txBody>
      </p:sp>
      <p:sp>
        <p:nvSpPr>
          <p:cNvPr id="20" name="Θέση αριθμού διαφάνειας 1">
            <a:extLst>
              <a:ext uri="{FF2B5EF4-FFF2-40B4-BE49-F238E27FC236}">
                <a16:creationId xmlns:a16="http://schemas.microsoft.com/office/drawing/2014/main" id="{727A14F9-8B3D-ADC3-B7E9-DA1D451C69F1}"/>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1" name="Rectangle 18">
            <a:extLst>
              <a:ext uri="{FF2B5EF4-FFF2-40B4-BE49-F238E27FC236}">
                <a16:creationId xmlns:a16="http://schemas.microsoft.com/office/drawing/2014/main" id="{889BCF4A-E33F-A16C-AC49-96A151BDF36B}"/>
              </a:ext>
            </a:extLst>
          </p:cNvPr>
          <p:cNvSpPr/>
          <p:nvPr/>
        </p:nvSpPr>
        <p:spPr>
          <a:xfrm>
            <a:off x="3693617" y="6283250"/>
            <a:ext cx="5105802" cy="21544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000"/>
            </a:pPr>
            <a:r>
              <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Πηγή: </a:t>
            </a:r>
            <a:r>
              <a:rPr kumimoji="0" lang="en-US"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Eurobank.gr</a:t>
            </a:r>
            <a:endPar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endParaRPr>
          </a:p>
        </p:txBody>
      </p:sp>
      <p:sp>
        <p:nvSpPr>
          <p:cNvPr id="22" name="Θέση αριθμού διαφάνειας 1">
            <a:extLst>
              <a:ext uri="{FF2B5EF4-FFF2-40B4-BE49-F238E27FC236}">
                <a16:creationId xmlns:a16="http://schemas.microsoft.com/office/drawing/2014/main" id="{962535E8-AABB-9567-7A3A-81C1AE125FC6}"/>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3" name="Θέση αριθμού διαφάνειας 1">
            <a:extLst>
              <a:ext uri="{FF2B5EF4-FFF2-40B4-BE49-F238E27FC236}">
                <a16:creationId xmlns:a16="http://schemas.microsoft.com/office/drawing/2014/main" id="{C3C6F635-A9B3-F023-C3BF-3EAA09E79BC7}"/>
              </a:ext>
            </a:extLst>
          </p:cNvPr>
          <p:cNvSpPr txBox="1">
            <a:spLocks/>
          </p:cNvSpPr>
          <p:nvPr/>
        </p:nvSpPr>
        <p:spPr>
          <a:xfrm>
            <a:off x="8763000" y="6508750"/>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24" name="Εικόνα 23">
            <a:extLst>
              <a:ext uri="{FF2B5EF4-FFF2-40B4-BE49-F238E27FC236}">
                <a16:creationId xmlns:a16="http://schemas.microsoft.com/office/drawing/2014/main" id="{3F209FA7-D015-F614-B614-AF4439130C91}"/>
              </a:ext>
            </a:extLst>
          </p:cNvPr>
          <p:cNvPicPr>
            <a:picLocks noChangeAspect="1"/>
          </p:cNvPicPr>
          <p:nvPr/>
        </p:nvPicPr>
        <p:blipFill rotWithShape="1">
          <a:blip r:embed="rId2"/>
          <a:srcRect l="32167" t="19176" r="34750" b="59695"/>
          <a:stretch/>
        </p:blipFill>
        <p:spPr>
          <a:xfrm>
            <a:off x="1371600" y="1151934"/>
            <a:ext cx="4768838" cy="1713186"/>
          </a:xfrm>
          <a:prstGeom prst="rect">
            <a:avLst/>
          </a:prstGeom>
        </p:spPr>
      </p:pic>
      <p:pic>
        <p:nvPicPr>
          <p:cNvPr id="25" name="Εικόνα 24">
            <a:extLst>
              <a:ext uri="{FF2B5EF4-FFF2-40B4-BE49-F238E27FC236}">
                <a16:creationId xmlns:a16="http://schemas.microsoft.com/office/drawing/2014/main" id="{941F505A-EEE6-5A51-F2B4-39C4856E4318}"/>
              </a:ext>
            </a:extLst>
          </p:cNvPr>
          <p:cNvPicPr>
            <a:picLocks noChangeAspect="1"/>
          </p:cNvPicPr>
          <p:nvPr/>
        </p:nvPicPr>
        <p:blipFill rotWithShape="1">
          <a:blip r:embed="rId2"/>
          <a:srcRect l="32167" t="72954" r="34750" b="8527"/>
          <a:stretch/>
        </p:blipFill>
        <p:spPr>
          <a:xfrm>
            <a:off x="6416840" y="1321729"/>
            <a:ext cx="4901717" cy="1543391"/>
          </a:xfrm>
          <a:prstGeom prst="rect">
            <a:avLst/>
          </a:prstGeom>
        </p:spPr>
      </p:pic>
      <p:pic>
        <p:nvPicPr>
          <p:cNvPr id="26" name="Εικόνα 25">
            <a:extLst>
              <a:ext uri="{FF2B5EF4-FFF2-40B4-BE49-F238E27FC236}">
                <a16:creationId xmlns:a16="http://schemas.microsoft.com/office/drawing/2014/main" id="{07E10552-0799-4406-B41E-13F91892B477}"/>
              </a:ext>
            </a:extLst>
          </p:cNvPr>
          <p:cNvPicPr>
            <a:picLocks noChangeAspect="1"/>
          </p:cNvPicPr>
          <p:nvPr/>
        </p:nvPicPr>
        <p:blipFill rotWithShape="1">
          <a:blip r:embed="rId2"/>
          <a:srcRect l="32167" t="40658" r="34750" b="28231"/>
          <a:stretch/>
        </p:blipFill>
        <p:spPr>
          <a:xfrm>
            <a:off x="1057255" y="3164106"/>
            <a:ext cx="5272723" cy="2789098"/>
          </a:xfrm>
          <a:prstGeom prst="rect">
            <a:avLst/>
          </a:prstGeom>
        </p:spPr>
      </p:pic>
    </p:spTree>
    <p:extLst>
      <p:ext uri="{BB962C8B-B14F-4D97-AF65-F5344CB8AC3E}">
        <p14:creationId xmlns:p14="http://schemas.microsoft.com/office/powerpoint/2010/main" val="146279935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a:extLst>
              <a:ext uri="{FF2B5EF4-FFF2-40B4-BE49-F238E27FC236}">
                <a16:creationId xmlns:a16="http://schemas.microsoft.com/office/drawing/2014/main" id="{4BE050A5-DB63-D6DA-9DBC-4370E3A4522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102</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Rectangle 3">
            <a:extLst>
              <a:ext uri="{FF2B5EF4-FFF2-40B4-BE49-F238E27FC236}">
                <a16:creationId xmlns:a16="http://schemas.microsoft.com/office/drawing/2014/main" id="{846B9BE8-30A6-ABB1-CAF4-7B89DC0AB9E5}"/>
              </a:ext>
            </a:extLst>
          </p:cNvPr>
          <p:cNvSpPr/>
          <p:nvPr/>
        </p:nvSpPr>
        <p:spPr>
          <a:xfrm>
            <a:off x="152400" y="152404"/>
            <a:ext cx="12175626" cy="6858000"/>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Ορθογώνιο: Στρογγύλεμα γωνιών 3">
            <a:extLst>
              <a:ext uri="{FF2B5EF4-FFF2-40B4-BE49-F238E27FC236}">
                <a16:creationId xmlns:a16="http://schemas.microsoft.com/office/drawing/2014/main" id="{3A57B647-F37B-2B64-F2C6-0033CC085690}"/>
              </a:ext>
            </a:extLst>
          </p:cNvPr>
          <p:cNvSpPr/>
          <p:nvPr/>
        </p:nvSpPr>
        <p:spPr>
          <a:xfrm>
            <a:off x="873443" y="11182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Ορθογώνιο: Στρογγύλεμα γωνιών 4">
            <a:extLst>
              <a:ext uri="{FF2B5EF4-FFF2-40B4-BE49-F238E27FC236}">
                <a16:creationId xmlns:a16="http://schemas.microsoft.com/office/drawing/2014/main" id="{5F46E8CF-F19E-DA6C-5544-2A9E2831C6C6}"/>
              </a:ext>
            </a:extLst>
          </p:cNvPr>
          <p:cNvSpPr/>
          <p:nvPr/>
        </p:nvSpPr>
        <p:spPr>
          <a:xfrm>
            <a:off x="873443" y="11182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3">
            <a:extLst>
              <a:ext uri="{FF2B5EF4-FFF2-40B4-BE49-F238E27FC236}">
                <a16:creationId xmlns:a16="http://schemas.microsoft.com/office/drawing/2014/main" id="{74C606CC-E998-EADC-17D0-3ACD65BA1CDD}"/>
              </a:ext>
            </a:extLst>
          </p:cNvPr>
          <p:cNvSpPr/>
          <p:nvPr/>
        </p:nvSpPr>
        <p:spPr>
          <a:xfrm>
            <a:off x="0" y="0"/>
            <a:ext cx="12328026" cy="7010404"/>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7" name="Ορθογώνιο: Στρογγύλεμα γωνιών 6">
            <a:extLst>
              <a:ext uri="{FF2B5EF4-FFF2-40B4-BE49-F238E27FC236}">
                <a16:creationId xmlns:a16="http://schemas.microsoft.com/office/drawing/2014/main" id="{C9B5E8B4-3AE7-753F-9125-F82F5A3D7048}"/>
              </a:ext>
            </a:extLst>
          </p:cNvPr>
          <p:cNvSpPr/>
          <p:nvPr/>
        </p:nvSpPr>
        <p:spPr>
          <a:xfrm>
            <a:off x="721043" y="9658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Θέση αριθμού διαφάνειας 1">
            <a:extLst>
              <a:ext uri="{FF2B5EF4-FFF2-40B4-BE49-F238E27FC236}">
                <a16:creationId xmlns:a16="http://schemas.microsoft.com/office/drawing/2014/main" id="{AF908C69-115F-2E93-70C0-98C6E9D7AC13}"/>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102</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Θέση αριθμού διαφάνειας 1">
            <a:extLst>
              <a:ext uri="{FF2B5EF4-FFF2-40B4-BE49-F238E27FC236}">
                <a16:creationId xmlns:a16="http://schemas.microsoft.com/office/drawing/2014/main" id="{C90BE174-2238-0A96-E548-CE325AB36075}"/>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102</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0" name="Θέση αριθμού διαφάνειας 1">
            <a:extLst>
              <a:ext uri="{FF2B5EF4-FFF2-40B4-BE49-F238E27FC236}">
                <a16:creationId xmlns:a16="http://schemas.microsoft.com/office/drawing/2014/main" id="{C9FD9B2A-8606-7D03-17CD-872206834C8D}"/>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102</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1" name="Ευθεία γραμμή σύνδεσης 10">
            <a:extLst>
              <a:ext uri="{FF2B5EF4-FFF2-40B4-BE49-F238E27FC236}">
                <a16:creationId xmlns:a16="http://schemas.microsoft.com/office/drawing/2014/main" id="{85A5917B-7443-5BEB-C053-03A4B506FCF3}"/>
              </a:ext>
            </a:extLst>
          </p:cNvPr>
          <p:cNvCxnSpPr/>
          <p:nvPr/>
        </p:nvCxnSpPr>
        <p:spPr>
          <a:xfrm>
            <a:off x="721045" y="771836"/>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Θέση αριθμού διαφάνειας 1">
            <a:extLst>
              <a:ext uri="{FF2B5EF4-FFF2-40B4-BE49-F238E27FC236}">
                <a16:creationId xmlns:a16="http://schemas.microsoft.com/office/drawing/2014/main" id="{ACDDE0A0-4738-A4C2-1CD7-B406C306DC89}"/>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102</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3" name="Θέση αριθμού διαφάνειας 1">
            <a:extLst>
              <a:ext uri="{FF2B5EF4-FFF2-40B4-BE49-F238E27FC236}">
                <a16:creationId xmlns:a16="http://schemas.microsoft.com/office/drawing/2014/main" id="{BE555728-6E9F-3A1D-40A2-5B4943D45FD8}"/>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102</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4" name="Θέση αριθμού διαφάνειας 1">
            <a:extLst>
              <a:ext uri="{FF2B5EF4-FFF2-40B4-BE49-F238E27FC236}">
                <a16:creationId xmlns:a16="http://schemas.microsoft.com/office/drawing/2014/main" id="{A43112E0-6C47-DC49-FF8F-87DD1F1CE8DE}"/>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102</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5" name="Ευθεία γραμμή σύνδεσης 14">
            <a:extLst>
              <a:ext uri="{FF2B5EF4-FFF2-40B4-BE49-F238E27FC236}">
                <a16:creationId xmlns:a16="http://schemas.microsoft.com/office/drawing/2014/main" id="{5178A475-444D-CAA6-0C5F-BC8904F8FEC9}"/>
              </a:ext>
            </a:extLst>
          </p:cNvPr>
          <p:cNvCxnSpPr/>
          <p:nvPr/>
        </p:nvCxnSpPr>
        <p:spPr>
          <a:xfrm>
            <a:off x="721045" y="771836"/>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2AA5408F-F93E-1BF2-2E4E-F395F52A5425}"/>
              </a:ext>
            </a:extLst>
          </p:cNvPr>
          <p:cNvSpPr txBox="1"/>
          <p:nvPr/>
        </p:nvSpPr>
        <p:spPr>
          <a:xfrm>
            <a:off x="721045" y="243908"/>
            <a:ext cx="1102196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(LF) ABSOLUTE RETURN</a:t>
            </a:r>
            <a:endParaRPr kumimoji="0" lang="el-GR"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endParaRPr>
          </a:p>
        </p:txBody>
      </p:sp>
      <p:sp>
        <p:nvSpPr>
          <p:cNvPr id="20" name="Θέση αριθμού διαφάνειας 1">
            <a:extLst>
              <a:ext uri="{FF2B5EF4-FFF2-40B4-BE49-F238E27FC236}">
                <a16:creationId xmlns:a16="http://schemas.microsoft.com/office/drawing/2014/main" id="{727A14F9-8B3D-ADC3-B7E9-DA1D451C69F1}"/>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102</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1" name="Rectangle 18">
            <a:extLst>
              <a:ext uri="{FF2B5EF4-FFF2-40B4-BE49-F238E27FC236}">
                <a16:creationId xmlns:a16="http://schemas.microsoft.com/office/drawing/2014/main" id="{889BCF4A-E33F-A16C-AC49-96A151BDF36B}"/>
              </a:ext>
            </a:extLst>
          </p:cNvPr>
          <p:cNvSpPr/>
          <p:nvPr/>
        </p:nvSpPr>
        <p:spPr>
          <a:xfrm>
            <a:off x="3693617" y="6283250"/>
            <a:ext cx="5105802" cy="21544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000"/>
            </a:pPr>
            <a:r>
              <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Πηγή: </a:t>
            </a:r>
            <a:r>
              <a:rPr kumimoji="0" lang="en-US"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Eurobank.gr</a:t>
            </a:r>
            <a:endPar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endParaRPr>
          </a:p>
        </p:txBody>
      </p:sp>
      <p:sp>
        <p:nvSpPr>
          <p:cNvPr id="22" name="Θέση αριθμού διαφάνειας 1">
            <a:extLst>
              <a:ext uri="{FF2B5EF4-FFF2-40B4-BE49-F238E27FC236}">
                <a16:creationId xmlns:a16="http://schemas.microsoft.com/office/drawing/2014/main" id="{962535E8-AABB-9567-7A3A-81C1AE125FC6}"/>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102</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3" name="Θέση αριθμού διαφάνειας 1">
            <a:extLst>
              <a:ext uri="{FF2B5EF4-FFF2-40B4-BE49-F238E27FC236}">
                <a16:creationId xmlns:a16="http://schemas.microsoft.com/office/drawing/2014/main" id="{C3C6F635-A9B3-F023-C3BF-3EAA09E79BC7}"/>
              </a:ext>
            </a:extLst>
          </p:cNvPr>
          <p:cNvSpPr txBox="1">
            <a:spLocks/>
          </p:cNvSpPr>
          <p:nvPr/>
        </p:nvSpPr>
        <p:spPr>
          <a:xfrm>
            <a:off x="8763000" y="6508750"/>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102</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24" name="Εικόνα 23">
            <a:extLst>
              <a:ext uri="{FF2B5EF4-FFF2-40B4-BE49-F238E27FC236}">
                <a16:creationId xmlns:a16="http://schemas.microsoft.com/office/drawing/2014/main" id="{7BDDB024-8B25-BA1C-A6DF-8A574A3D0CF5}"/>
              </a:ext>
            </a:extLst>
          </p:cNvPr>
          <p:cNvPicPr>
            <a:picLocks noChangeAspect="1"/>
          </p:cNvPicPr>
          <p:nvPr/>
        </p:nvPicPr>
        <p:blipFill rotWithShape="1">
          <a:blip r:embed="rId2"/>
          <a:srcRect l="29583" t="19176" r="30625" b="5972"/>
          <a:stretch/>
        </p:blipFill>
        <p:spPr>
          <a:xfrm>
            <a:off x="1388812" y="1184486"/>
            <a:ext cx="9248707" cy="4946360"/>
          </a:xfrm>
          <a:prstGeom prst="rect">
            <a:avLst/>
          </a:prstGeom>
        </p:spPr>
      </p:pic>
    </p:spTree>
    <p:extLst>
      <p:ext uri="{BB962C8B-B14F-4D97-AF65-F5344CB8AC3E}">
        <p14:creationId xmlns:p14="http://schemas.microsoft.com/office/powerpoint/2010/main" val="286752159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a:extLst>
              <a:ext uri="{FF2B5EF4-FFF2-40B4-BE49-F238E27FC236}">
                <a16:creationId xmlns:a16="http://schemas.microsoft.com/office/drawing/2014/main" id="{4BE050A5-DB63-D6DA-9DBC-4370E3A4522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103</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Rectangle 3">
            <a:extLst>
              <a:ext uri="{FF2B5EF4-FFF2-40B4-BE49-F238E27FC236}">
                <a16:creationId xmlns:a16="http://schemas.microsoft.com/office/drawing/2014/main" id="{846B9BE8-30A6-ABB1-CAF4-7B89DC0AB9E5}"/>
              </a:ext>
            </a:extLst>
          </p:cNvPr>
          <p:cNvSpPr/>
          <p:nvPr/>
        </p:nvSpPr>
        <p:spPr>
          <a:xfrm>
            <a:off x="152400" y="152404"/>
            <a:ext cx="12175626" cy="6858000"/>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Ορθογώνιο: Στρογγύλεμα γωνιών 3">
            <a:extLst>
              <a:ext uri="{FF2B5EF4-FFF2-40B4-BE49-F238E27FC236}">
                <a16:creationId xmlns:a16="http://schemas.microsoft.com/office/drawing/2014/main" id="{3A57B647-F37B-2B64-F2C6-0033CC085690}"/>
              </a:ext>
            </a:extLst>
          </p:cNvPr>
          <p:cNvSpPr/>
          <p:nvPr/>
        </p:nvSpPr>
        <p:spPr>
          <a:xfrm>
            <a:off x="873443" y="11182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Ορθογώνιο: Στρογγύλεμα γωνιών 4">
            <a:extLst>
              <a:ext uri="{FF2B5EF4-FFF2-40B4-BE49-F238E27FC236}">
                <a16:creationId xmlns:a16="http://schemas.microsoft.com/office/drawing/2014/main" id="{5F46E8CF-F19E-DA6C-5544-2A9E2831C6C6}"/>
              </a:ext>
            </a:extLst>
          </p:cNvPr>
          <p:cNvSpPr/>
          <p:nvPr/>
        </p:nvSpPr>
        <p:spPr>
          <a:xfrm>
            <a:off x="873443" y="11182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3">
            <a:extLst>
              <a:ext uri="{FF2B5EF4-FFF2-40B4-BE49-F238E27FC236}">
                <a16:creationId xmlns:a16="http://schemas.microsoft.com/office/drawing/2014/main" id="{74C606CC-E998-EADC-17D0-3ACD65BA1CDD}"/>
              </a:ext>
            </a:extLst>
          </p:cNvPr>
          <p:cNvSpPr/>
          <p:nvPr/>
        </p:nvSpPr>
        <p:spPr>
          <a:xfrm>
            <a:off x="0" y="0"/>
            <a:ext cx="12328026" cy="7010404"/>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7" name="Ορθογώνιο: Στρογγύλεμα γωνιών 6">
            <a:extLst>
              <a:ext uri="{FF2B5EF4-FFF2-40B4-BE49-F238E27FC236}">
                <a16:creationId xmlns:a16="http://schemas.microsoft.com/office/drawing/2014/main" id="{C9B5E8B4-3AE7-753F-9125-F82F5A3D7048}"/>
              </a:ext>
            </a:extLst>
          </p:cNvPr>
          <p:cNvSpPr/>
          <p:nvPr/>
        </p:nvSpPr>
        <p:spPr>
          <a:xfrm>
            <a:off x="721043" y="9658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Θέση αριθμού διαφάνειας 1">
            <a:extLst>
              <a:ext uri="{FF2B5EF4-FFF2-40B4-BE49-F238E27FC236}">
                <a16:creationId xmlns:a16="http://schemas.microsoft.com/office/drawing/2014/main" id="{AF908C69-115F-2E93-70C0-98C6E9D7AC13}"/>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103</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Θέση αριθμού διαφάνειας 1">
            <a:extLst>
              <a:ext uri="{FF2B5EF4-FFF2-40B4-BE49-F238E27FC236}">
                <a16:creationId xmlns:a16="http://schemas.microsoft.com/office/drawing/2014/main" id="{C90BE174-2238-0A96-E548-CE325AB36075}"/>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103</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0" name="Θέση αριθμού διαφάνειας 1">
            <a:extLst>
              <a:ext uri="{FF2B5EF4-FFF2-40B4-BE49-F238E27FC236}">
                <a16:creationId xmlns:a16="http://schemas.microsoft.com/office/drawing/2014/main" id="{C9FD9B2A-8606-7D03-17CD-872206834C8D}"/>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103</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1" name="Ευθεία γραμμή σύνδεσης 10">
            <a:extLst>
              <a:ext uri="{FF2B5EF4-FFF2-40B4-BE49-F238E27FC236}">
                <a16:creationId xmlns:a16="http://schemas.microsoft.com/office/drawing/2014/main" id="{85A5917B-7443-5BEB-C053-03A4B506FCF3}"/>
              </a:ext>
            </a:extLst>
          </p:cNvPr>
          <p:cNvCxnSpPr/>
          <p:nvPr/>
        </p:nvCxnSpPr>
        <p:spPr>
          <a:xfrm>
            <a:off x="721045" y="771836"/>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Θέση αριθμού διαφάνειας 1">
            <a:extLst>
              <a:ext uri="{FF2B5EF4-FFF2-40B4-BE49-F238E27FC236}">
                <a16:creationId xmlns:a16="http://schemas.microsoft.com/office/drawing/2014/main" id="{ACDDE0A0-4738-A4C2-1CD7-B406C306DC89}"/>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103</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3" name="Θέση αριθμού διαφάνειας 1">
            <a:extLst>
              <a:ext uri="{FF2B5EF4-FFF2-40B4-BE49-F238E27FC236}">
                <a16:creationId xmlns:a16="http://schemas.microsoft.com/office/drawing/2014/main" id="{BE555728-6E9F-3A1D-40A2-5B4943D45FD8}"/>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103</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4" name="Θέση αριθμού διαφάνειας 1">
            <a:extLst>
              <a:ext uri="{FF2B5EF4-FFF2-40B4-BE49-F238E27FC236}">
                <a16:creationId xmlns:a16="http://schemas.microsoft.com/office/drawing/2014/main" id="{A43112E0-6C47-DC49-FF8F-87DD1F1CE8DE}"/>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103</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5" name="Ευθεία γραμμή σύνδεσης 14">
            <a:extLst>
              <a:ext uri="{FF2B5EF4-FFF2-40B4-BE49-F238E27FC236}">
                <a16:creationId xmlns:a16="http://schemas.microsoft.com/office/drawing/2014/main" id="{5178A475-444D-CAA6-0C5F-BC8904F8FEC9}"/>
              </a:ext>
            </a:extLst>
          </p:cNvPr>
          <p:cNvCxnSpPr/>
          <p:nvPr/>
        </p:nvCxnSpPr>
        <p:spPr>
          <a:xfrm>
            <a:off x="721045" y="771836"/>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2AA5408F-F93E-1BF2-2E4E-F395F52A5425}"/>
              </a:ext>
            </a:extLst>
          </p:cNvPr>
          <p:cNvSpPr txBox="1"/>
          <p:nvPr/>
        </p:nvSpPr>
        <p:spPr>
          <a:xfrm>
            <a:off x="721045" y="243908"/>
            <a:ext cx="1102196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(LF) ABSOLUTE RETURN </a:t>
            </a:r>
            <a:r>
              <a:rPr kumimoji="0" lang="en-US" sz="16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–cont’d</a:t>
            </a:r>
            <a:endParaRPr kumimoji="0" lang="el-GR"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endParaRPr>
          </a:p>
        </p:txBody>
      </p:sp>
      <p:sp>
        <p:nvSpPr>
          <p:cNvPr id="20" name="Θέση αριθμού διαφάνειας 1">
            <a:extLst>
              <a:ext uri="{FF2B5EF4-FFF2-40B4-BE49-F238E27FC236}">
                <a16:creationId xmlns:a16="http://schemas.microsoft.com/office/drawing/2014/main" id="{727A14F9-8B3D-ADC3-B7E9-DA1D451C69F1}"/>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103</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1" name="Rectangle 18">
            <a:extLst>
              <a:ext uri="{FF2B5EF4-FFF2-40B4-BE49-F238E27FC236}">
                <a16:creationId xmlns:a16="http://schemas.microsoft.com/office/drawing/2014/main" id="{889BCF4A-E33F-A16C-AC49-96A151BDF36B}"/>
              </a:ext>
            </a:extLst>
          </p:cNvPr>
          <p:cNvSpPr/>
          <p:nvPr/>
        </p:nvSpPr>
        <p:spPr>
          <a:xfrm>
            <a:off x="3693617" y="6283250"/>
            <a:ext cx="5105802" cy="21544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000"/>
            </a:pPr>
            <a:r>
              <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Πηγή: </a:t>
            </a:r>
            <a:r>
              <a:rPr kumimoji="0" lang="en-US"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Eurobank.gr</a:t>
            </a:r>
            <a:endPar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endParaRPr>
          </a:p>
        </p:txBody>
      </p:sp>
      <p:sp>
        <p:nvSpPr>
          <p:cNvPr id="22" name="Θέση αριθμού διαφάνειας 1">
            <a:extLst>
              <a:ext uri="{FF2B5EF4-FFF2-40B4-BE49-F238E27FC236}">
                <a16:creationId xmlns:a16="http://schemas.microsoft.com/office/drawing/2014/main" id="{962535E8-AABB-9567-7A3A-81C1AE125FC6}"/>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103</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3" name="Θέση αριθμού διαφάνειας 1">
            <a:extLst>
              <a:ext uri="{FF2B5EF4-FFF2-40B4-BE49-F238E27FC236}">
                <a16:creationId xmlns:a16="http://schemas.microsoft.com/office/drawing/2014/main" id="{C3C6F635-A9B3-F023-C3BF-3EAA09E79BC7}"/>
              </a:ext>
            </a:extLst>
          </p:cNvPr>
          <p:cNvSpPr txBox="1">
            <a:spLocks/>
          </p:cNvSpPr>
          <p:nvPr/>
        </p:nvSpPr>
        <p:spPr>
          <a:xfrm>
            <a:off x="8763000" y="6508750"/>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103</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18" name="Εικόνα 17">
            <a:extLst>
              <a:ext uri="{FF2B5EF4-FFF2-40B4-BE49-F238E27FC236}">
                <a16:creationId xmlns:a16="http://schemas.microsoft.com/office/drawing/2014/main" id="{21A27A38-61F4-B570-EDAA-95F6B86B7767}"/>
              </a:ext>
            </a:extLst>
          </p:cNvPr>
          <p:cNvPicPr>
            <a:picLocks noChangeAspect="1"/>
          </p:cNvPicPr>
          <p:nvPr/>
        </p:nvPicPr>
        <p:blipFill>
          <a:blip r:embed="rId2"/>
          <a:stretch>
            <a:fillRect/>
          </a:stretch>
        </p:blipFill>
        <p:spPr>
          <a:xfrm>
            <a:off x="1058968" y="1295350"/>
            <a:ext cx="4892464" cy="1158340"/>
          </a:xfrm>
          <a:prstGeom prst="rect">
            <a:avLst/>
          </a:prstGeom>
        </p:spPr>
      </p:pic>
      <p:pic>
        <p:nvPicPr>
          <p:cNvPr id="24" name="Εικόνα 23">
            <a:extLst>
              <a:ext uri="{FF2B5EF4-FFF2-40B4-BE49-F238E27FC236}">
                <a16:creationId xmlns:a16="http://schemas.microsoft.com/office/drawing/2014/main" id="{0A446364-0C2F-93DC-C37D-0975993E4C7A}"/>
              </a:ext>
            </a:extLst>
          </p:cNvPr>
          <p:cNvPicPr>
            <a:picLocks noChangeAspect="1"/>
          </p:cNvPicPr>
          <p:nvPr/>
        </p:nvPicPr>
        <p:blipFill>
          <a:blip r:embed="rId3"/>
          <a:stretch>
            <a:fillRect/>
          </a:stretch>
        </p:blipFill>
        <p:spPr>
          <a:xfrm>
            <a:off x="1033127" y="2453690"/>
            <a:ext cx="5700254" cy="1752752"/>
          </a:xfrm>
          <a:prstGeom prst="rect">
            <a:avLst/>
          </a:prstGeom>
        </p:spPr>
      </p:pic>
      <p:pic>
        <p:nvPicPr>
          <p:cNvPr id="26" name="Εικόνα 25">
            <a:extLst>
              <a:ext uri="{FF2B5EF4-FFF2-40B4-BE49-F238E27FC236}">
                <a16:creationId xmlns:a16="http://schemas.microsoft.com/office/drawing/2014/main" id="{2417CF49-F892-45E9-6180-86E2B57B153F}"/>
              </a:ext>
            </a:extLst>
          </p:cNvPr>
          <p:cNvPicPr>
            <a:picLocks noChangeAspect="1"/>
          </p:cNvPicPr>
          <p:nvPr/>
        </p:nvPicPr>
        <p:blipFill rotWithShape="1">
          <a:blip r:embed="rId4"/>
          <a:srcRect r="55536"/>
          <a:stretch/>
        </p:blipFill>
        <p:spPr>
          <a:xfrm>
            <a:off x="1182798" y="4131117"/>
            <a:ext cx="2510819" cy="2225233"/>
          </a:xfrm>
          <a:prstGeom prst="rect">
            <a:avLst/>
          </a:prstGeom>
        </p:spPr>
      </p:pic>
      <p:pic>
        <p:nvPicPr>
          <p:cNvPr id="27" name="Εικόνα 26">
            <a:extLst>
              <a:ext uri="{FF2B5EF4-FFF2-40B4-BE49-F238E27FC236}">
                <a16:creationId xmlns:a16="http://schemas.microsoft.com/office/drawing/2014/main" id="{4C43ACD9-1A83-EBF0-D26F-B0B6ED698C2B}"/>
              </a:ext>
            </a:extLst>
          </p:cNvPr>
          <p:cNvPicPr>
            <a:picLocks noChangeAspect="1"/>
          </p:cNvPicPr>
          <p:nvPr/>
        </p:nvPicPr>
        <p:blipFill rotWithShape="1">
          <a:blip r:embed="rId4"/>
          <a:srcRect l="55537"/>
          <a:stretch/>
        </p:blipFill>
        <p:spPr>
          <a:xfrm>
            <a:off x="7883026" y="1108166"/>
            <a:ext cx="2510819" cy="2225233"/>
          </a:xfrm>
          <a:prstGeom prst="rect">
            <a:avLst/>
          </a:prstGeom>
        </p:spPr>
      </p:pic>
      <p:pic>
        <p:nvPicPr>
          <p:cNvPr id="29" name="Εικόνα 28">
            <a:extLst>
              <a:ext uri="{FF2B5EF4-FFF2-40B4-BE49-F238E27FC236}">
                <a16:creationId xmlns:a16="http://schemas.microsoft.com/office/drawing/2014/main" id="{A8AB12D5-C565-36BE-6075-C105568BFE01}"/>
              </a:ext>
            </a:extLst>
          </p:cNvPr>
          <p:cNvPicPr>
            <a:picLocks noChangeAspect="1"/>
          </p:cNvPicPr>
          <p:nvPr/>
        </p:nvPicPr>
        <p:blipFill>
          <a:blip r:embed="rId5"/>
          <a:stretch>
            <a:fillRect/>
          </a:stretch>
        </p:blipFill>
        <p:spPr>
          <a:xfrm>
            <a:off x="7883026" y="3940936"/>
            <a:ext cx="2834886" cy="1653683"/>
          </a:xfrm>
          <a:prstGeom prst="rect">
            <a:avLst/>
          </a:prstGeom>
        </p:spPr>
      </p:pic>
    </p:spTree>
    <p:extLst>
      <p:ext uri="{BB962C8B-B14F-4D97-AF65-F5344CB8AC3E}">
        <p14:creationId xmlns:p14="http://schemas.microsoft.com/office/powerpoint/2010/main" val="3515342672"/>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a:extLst>
              <a:ext uri="{FF2B5EF4-FFF2-40B4-BE49-F238E27FC236}">
                <a16:creationId xmlns:a16="http://schemas.microsoft.com/office/drawing/2014/main" id="{4BE050A5-DB63-D6DA-9DBC-4370E3A4522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104</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Rectangle 3">
            <a:extLst>
              <a:ext uri="{FF2B5EF4-FFF2-40B4-BE49-F238E27FC236}">
                <a16:creationId xmlns:a16="http://schemas.microsoft.com/office/drawing/2014/main" id="{846B9BE8-30A6-ABB1-CAF4-7B89DC0AB9E5}"/>
              </a:ext>
            </a:extLst>
          </p:cNvPr>
          <p:cNvSpPr/>
          <p:nvPr/>
        </p:nvSpPr>
        <p:spPr>
          <a:xfrm>
            <a:off x="152400" y="152404"/>
            <a:ext cx="12175626" cy="6858000"/>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Ορθογώνιο: Στρογγύλεμα γωνιών 3">
            <a:extLst>
              <a:ext uri="{FF2B5EF4-FFF2-40B4-BE49-F238E27FC236}">
                <a16:creationId xmlns:a16="http://schemas.microsoft.com/office/drawing/2014/main" id="{3A57B647-F37B-2B64-F2C6-0033CC085690}"/>
              </a:ext>
            </a:extLst>
          </p:cNvPr>
          <p:cNvSpPr/>
          <p:nvPr/>
        </p:nvSpPr>
        <p:spPr>
          <a:xfrm>
            <a:off x="873443" y="11182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Ορθογώνιο: Στρογγύλεμα γωνιών 4">
            <a:extLst>
              <a:ext uri="{FF2B5EF4-FFF2-40B4-BE49-F238E27FC236}">
                <a16:creationId xmlns:a16="http://schemas.microsoft.com/office/drawing/2014/main" id="{5F46E8CF-F19E-DA6C-5544-2A9E2831C6C6}"/>
              </a:ext>
            </a:extLst>
          </p:cNvPr>
          <p:cNvSpPr/>
          <p:nvPr/>
        </p:nvSpPr>
        <p:spPr>
          <a:xfrm>
            <a:off x="873443" y="11182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3">
            <a:extLst>
              <a:ext uri="{FF2B5EF4-FFF2-40B4-BE49-F238E27FC236}">
                <a16:creationId xmlns:a16="http://schemas.microsoft.com/office/drawing/2014/main" id="{74C606CC-E998-EADC-17D0-3ACD65BA1CDD}"/>
              </a:ext>
            </a:extLst>
          </p:cNvPr>
          <p:cNvSpPr/>
          <p:nvPr/>
        </p:nvSpPr>
        <p:spPr>
          <a:xfrm>
            <a:off x="0" y="0"/>
            <a:ext cx="12328026" cy="7010404"/>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7" name="Ορθογώνιο: Στρογγύλεμα γωνιών 6">
            <a:extLst>
              <a:ext uri="{FF2B5EF4-FFF2-40B4-BE49-F238E27FC236}">
                <a16:creationId xmlns:a16="http://schemas.microsoft.com/office/drawing/2014/main" id="{C9B5E8B4-3AE7-753F-9125-F82F5A3D7048}"/>
              </a:ext>
            </a:extLst>
          </p:cNvPr>
          <p:cNvSpPr/>
          <p:nvPr/>
        </p:nvSpPr>
        <p:spPr>
          <a:xfrm>
            <a:off x="721043" y="9658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Θέση αριθμού διαφάνειας 1">
            <a:extLst>
              <a:ext uri="{FF2B5EF4-FFF2-40B4-BE49-F238E27FC236}">
                <a16:creationId xmlns:a16="http://schemas.microsoft.com/office/drawing/2014/main" id="{AF908C69-115F-2E93-70C0-98C6E9D7AC13}"/>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104</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Θέση αριθμού διαφάνειας 1">
            <a:extLst>
              <a:ext uri="{FF2B5EF4-FFF2-40B4-BE49-F238E27FC236}">
                <a16:creationId xmlns:a16="http://schemas.microsoft.com/office/drawing/2014/main" id="{C90BE174-2238-0A96-E548-CE325AB36075}"/>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104</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0" name="Θέση αριθμού διαφάνειας 1">
            <a:extLst>
              <a:ext uri="{FF2B5EF4-FFF2-40B4-BE49-F238E27FC236}">
                <a16:creationId xmlns:a16="http://schemas.microsoft.com/office/drawing/2014/main" id="{C9FD9B2A-8606-7D03-17CD-872206834C8D}"/>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104</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1" name="Ευθεία γραμμή σύνδεσης 10">
            <a:extLst>
              <a:ext uri="{FF2B5EF4-FFF2-40B4-BE49-F238E27FC236}">
                <a16:creationId xmlns:a16="http://schemas.microsoft.com/office/drawing/2014/main" id="{85A5917B-7443-5BEB-C053-03A4B506FCF3}"/>
              </a:ext>
            </a:extLst>
          </p:cNvPr>
          <p:cNvCxnSpPr/>
          <p:nvPr/>
        </p:nvCxnSpPr>
        <p:spPr>
          <a:xfrm>
            <a:off x="721045" y="771836"/>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Θέση αριθμού διαφάνειας 1">
            <a:extLst>
              <a:ext uri="{FF2B5EF4-FFF2-40B4-BE49-F238E27FC236}">
                <a16:creationId xmlns:a16="http://schemas.microsoft.com/office/drawing/2014/main" id="{ACDDE0A0-4738-A4C2-1CD7-B406C306DC89}"/>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104</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3" name="Θέση αριθμού διαφάνειας 1">
            <a:extLst>
              <a:ext uri="{FF2B5EF4-FFF2-40B4-BE49-F238E27FC236}">
                <a16:creationId xmlns:a16="http://schemas.microsoft.com/office/drawing/2014/main" id="{BE555728-6E9F-3A1D-40A2-5B4943D45FD8}"/>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104</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4" name="Θέση αριθμού διαφάνειας 1">
            <a:extLst>
              <a:ext uri="{FF2B5EF4-FFF2-40B4-BE49-F238E27FC236}">
                <a16:creationId xmlns:a16="http://schemas.microsoft.com/office/drawing/2014/main" id="{A43112E0-6C47-DC49-FF8F-87DD1F1CE8DE}"/>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104</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5" name="Ευθεία γραμμή σύνδεσης 14">
            <a:extLst>
              <a:ext uri="{FF2B5EF4-FFF2-40B4-BE49-F238E27FC236}">
                <a16:creationId xmlns:a16="http://schemas.microsoft.com/office/drawing/2014/main" id="{5178A475-444D-CAA6-0C5F-BC8904F8FEC9}"/>
              </a:ext>
            </a:extLst>
          </p:cNvPr>
          <p:cNvCxnSpPr/>
          <p:nvPr/>
        </p:nvCxnSpPr>
        <p:spPr>
          <a:xfrm>
            <a:off x="721045" y="771836"/>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2AA5408F-F93E-1BF2-2E4E-F395F52A5425}"/>
              </a:ext>
            </a:extLst>
          </p:cNvPr>
          <p:cNvSpPr txBox="1"/>
          <p:nvPr/>
        </p:nvSpPr>
        <p:spPr>
          <a:xfrm>
            <a:off x="721045" y="243908"/>
            <a:ext cx="1102196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GF DOLLAR PLUS ΟΜΟΛΟΓΙΑΚΟ ΕΞΩΤΕΡΙΚΟΥ (USD)</a:t>
            </a:r>
          </a:p>
        </p:txBody>
      </p:sp>
      <p:sp>
        <p:nvSpPr>
          <p:cNvPr id="20" name="Θέση αριθμού διαφάνειας 1">
            <a:extLst>
              <a:ext uri="{FF2B5EF4-FFF2-40B4-BE49-F238E27FC236}">
                <a16:creationId xmlns:a16="http://schemas.microsoft.com/office/drawing/2014/main" id="{727A14F9-8B3D-ADC3-B7E9-DA1D451C69F1}"/>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104</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1" name="Rectangle 18">
            <a:extLst>
              <a:ext uri="{FF2B5EF4-FFF2-40B4-BE49-F238E27FC236}">
                <a16:creationId xmlns:a16="http://schemas.microsoft.com/office/drawing/2014/main" id="{889BCF4A-E33F-A16C-AC49-96A151BDF36B}"/>
              </a:ext>
            </a:extLst>
          </p:cNvPr>
          <p:cNvSpPr/>
          <p:nvPr/>
        </p:nvSpPr>
        <p:spPr>
          <a:xfrm>
            <a:off x="3693617" y="6283250"/>
            <a:ext cx="5105802" cy="21544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000"/>
            </a:pPr>
            <a:r>
              <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Πηγή: </a:t>
            </a:r>
            <a:r>
              <a:rPr kumimoji="0" lang="en-US"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Eurobank.gr</a:t>
            </a:r>
            <a:endPar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endParaRPr>
          </a:p>
        </p:txBody>
      </p:sp>
      <p:sp>
        <p:nvSpPr>
          <p:cNvPr id="22" name="Θέση αριθμού διαφάνειας 1">
            <a:extLst>
              <a:ext uri="{FF2B5EF4-FFF2-40B4-BE49-F238E27FC236}">
                <a16:creationId xmlns:a16="http://schemas.microsoft.com/office/drawing/2014/main" id="{962535E8-AABB-9567-7A3A-81C1AE125FC6}"/>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104</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3" name="Θέση αριθμού διαφάνειας 1">
            <a:extLst>
              <a:ext uri="{FF2B5EF4-FFF2-40B4-BE49-F238E27FC236}">
                <a16:creationId xmlns:a16="http://schemas.microsoft.com/office/drawing/2014/main" id="{C3C6F635-A9B3-F023-C3BF-3EAA09E79BC7}"/>
              </a:ext>
            </a:extLst>
          </p:cNvPr>
          <p:cNvSpPr txBox="1">
            <a:spLocks/>
          </p:cNvSpPr>
          <p:nvPr/>
        </p:nvSpPr>
        <p:spPr>
          <a:xfrm>
            <a:off x="8763000" y="6508750"/>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104</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18" name="Εικόνα 17">
            <a:extLst>
              <a:ext uri="{FF2B5EF4-FFF2-40B4-BE49-F238E27FC236}">
                <a16:creationId xmlns:a16="http://schemas.microsoft.com/office/drawing/2014/main" id="{D2DFEA65-E4B0-35CF-09F3-A93E0B7CA505}"/>
              </a:ext>
            </a:extLst>
          </p:cNvPr>
          <p:cNvPicPr>
            <a:picLocks noChangeAspect="1"/>
          </p:cNvPicPr>
          <p:nvPr/>
        </p:nvPicPr>
        <p:blipFill rotWithShape="1">
          <a:blip r:embed="rId2"/>
          <a:srcRect l="26083" t="19176" r="27084" b="25364"/>
          <a:stretch/>
        </p:blipFill>
        <p:spPr>
          <a:xfrm>
            <a:off x="1232056" y="1244792"/>
            <a:ext cx="9659463" cy="4865266"/>
          </a:xfrm>
          <a:prstGeom prst="rect">
            <a:avLst/>
          </a:prstGeom>
        </p:spPr>
      </p:pic>
      <p:pic>
        <p:nvPicPr>
          <p:cNvPr id="24" name="Εικόνα 23">
            <a:extLst>
              <a:ext uri="{FF2B5EF4-FFF2-40B4-BE49-F238E27FC236}">
                <a16:creationId xmlns:a16="http://schemas.microsoft.com/office/drawing/2014/main" id="{5BC70EBB-D2B9-031A-23D6-BC4C6EBA0CFC}"/>
              </a:ext>
            </a:extLst>
          </p:cNvPr>
          <p:cNvPicPr>
            <a:picLocks noChangeAspect="1"/>
          </p:cNvPicPr>
          <p:nvPr/>
        </p:nvPicPr>
        <p:blipFill>
          <a:blip r:embed="rId3"/>
          <a:stretch>
            <a:fillRect/>
          </a:stretch>
        </p:blipFill>
        <p:spPr>
          <a:xfrm>
            <a:off x="5969535" y="3957376"/>
            <a:ext cx="4840705" cy="2202120"/>
          </a:xfrm>
          <a:prstGeom prst="rect">
            <a:avLst/>
          </a:prstGeom>
        </p:spPr>
      </p:pic>
    </p:spTree>
    <p:extLst>
      <p:ext uri="{BB962C8B-B14F-4D97-AF65-F5344CB8AC3E}">
        <p14:creationId xmlns:p14="http://schemas.microsoft.com/office/powerpoint/2010/main" val="185478214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a:extLst>
              <a:ext uri="{FF2B5EF4-FFF2-40B4-BE49-F238E27FC236}">
                <a16:creationId xmlns:a16="http://schemas.microsoft.com/office/drawing/2014/main" id="{4BE050A5-DB63-D6DA-9DBC-4370E3A4522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105</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Rectangle 3">
            <a:extLst>
              <a:ext uri="{FF2B5EF4-FFF2-40B4-BE49-F238E27FC236}">
                <a16:creationId xmlns:a16="http://schemas.microsoft.com/office/drawing/2014/main" id="{846B9BE8-30A6-ABB1-CAF4-7B89DC0AB9E5}"/>
              </a:ext>
            </a:extLst>
          </p:cNvPr>
          <p:cNvSpPr/>
          <p:nvPr/>
        </p:nvSpPr>
        <p:spPr>
          <a:xfrm>
            <a:off x="152400" y="152404"/>
            <a:ext cx="12175626" cy="6858000"/>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Ορθογώνιο: Στρογγύλεμα γωνιών 3">
            <a:extLst>
              <a:ext uri="{FF2B5EF4-FFF2-40B4-BE49-F238E27FC236}">
                <a16:creationId xmlns:a16="http://schemas.microsoft.com/office/drawing/2014/main" id="{3A57B647-F37B-2B64-F2C6-0033CC085690}"/>
              </a:ext>
            </a:extLst>
          </p:cNvPr>
          <p:cNvSpPr/>
          <p:nvPr/>
        </p:nvSpPr>
        <p:spPr>
          <a:xfrm>
            <a:off x="873443" y="11182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Ορθογώνιο: Στρογγύλεμα γωνιών 4">
            <a:extLst>
              <a:ext uri="{FF2B5EF4-FFF2-40B4-BE49-F238E27FC236}">
                <a16:creationId xmlns:a16="http://schemas.microsoft.com/office/drawing/2014/main" id="{5F46E8CF-F19E-DA6C-5544-2A9E2831C6C6}"/>
              </a:ext>
            </a:extLst>
          </p:cNvPr>
          <p:cNvSpPr/>
          <p:nvPr/>
        </p:nvSpPr>
        <p:spPr>
          <a:xfrm>
            <a:off x="873443" y="11182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3">
            <a:extLst>
              <a:ext uri="{FF2B5EF4-FFF2-40B4-BE49-F238E27FC236}">
                <a16:creationId xmlns:a16="http://schemas.microsoft.com/office/drawing/2014/main" id="{74C606CC-E998-EADC-17D0-3ACD65BA1CDD}"/>
              </a:ext>
            </a:extLst>
          </p:cNvPr>
          <p:cNvSpPr/>
          <p:nvPr/>
        </p:nvSpPr>
        <p:spPr>
          <a:xfrm>
            <a:off x="0" y="0"/>
            <a:ext cx="12328026" cy="7010404"/>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7" name="Ορθογώνιο: Στρογγύλεμα γωνιών 6">
            <a:extLst>
              <a:ext uri="{FF2B5EF4-FFF2-40B4-BE49-F238E27FC236}">
                <a16:creationId xmlns:a16="http://schemas.microsoft.com/office/drawing/2014/main" id="{C9B5E8B4-3AE7-753F-9125-F82F5A3D7048}"/>
              </a:ext>
            </a:extLst>
          </p:cNvPr>
          <p:cNvSpPr/>
          <p:nvPr/>
        </p:nvSpPr>
        <p:spPr>
          <a:xfrm>
            <a:off x="721043" y="9658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Θέση αριθμού διαφάνειας 1">
            <a:extLst>
              <a:ext uri="{FF2B5EF4-FFF2-40B4-BE49-F238E27FC236}">
                <a16:creationId xmlns:a16="http://schemas.microsoft.com/office/drawing/2014/main" id="{AF908C69-115F-2E93-70C0-98C6E9D7AC13}"/>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105</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Θέση αριθμού διαφάνειας 1">
            <a:extLst>
              <a:ext uri="{FF2B5EF4-FFF2-40B4-BE49-F238E27FC236}">
                <a16:creationId xmlns:a16="http://schemas.microsoft.com/office/drawing/2014/main" id="{C90BE174-2238-0A96-E548-CE325AB36075}"/>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105</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0" name="Θέση αριθμού διαφάνειας 1">
            <a:extLst>
              <a:ext uri="{FF2B5EF4-FFF2-40B4-BE49-F238E27FC236}">
                <a16:creationId xmlns:a16="http://schemas.microsoft.com/office/drawing/2014/main" id="{C9FD9B2A-8606-7D03-17CD-872206834C8D}"/>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105</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1" name="Ευθεία γραμμή σύνδεσης 10">
            <a:extLst>
              <a:ext uri="{FF2B5EF4-FFF2-40B4-BE49-F238E27FC236}">
                <a16:creationId xmlns:a16="http://schemas.microsoft.com/office/drawing/2014/main" id="{85A5917B-7443-5BEB-C053-03A4B506FCF3}"/>
              </a:ext>
            </a:extLst>
          </p:cNvPr>
          <p:cNvCxnSpPr/>
          <p:nvPr/>
        </p:nvCxnSpPr>
        <p:spPr>
          <a:xfrm>
            <a:off x="721045" y="771836"/>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Θέση αριθμού διαφάνειας 1">
            <a:extLst>
              <a:ext uri="{FF2B5EF4-FFF2-40B4-BE49-F238E27FC236}">
                <a16:creationId xmlns:a16="http://schemas.microsoft.com/office/drawing/2014/main" id="{ACDDE0A0-4738-A4C2-1CD7-B406C306DC89}"/>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105</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3" name="Θέση αριθμού διαφάνειας 1">
            <a:extLst>
              <a:ext uri="{FF2B5EF4-FFF2-40B4-BE49-F238E27FC236}">
                <a16:creationId xmlns:a16="http://schemas.microsoft.com/office/drawing/2014/main" id="{BE555728-6E9F-3A1D-40A2-5B4943D45FD8}"/>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105</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4" name="Θέση αριθμού διαφάνειας 1">
            <a:extLst>
              <a:ext uri="{FF2B5EF4-FFF2-40B4-BE49-F238E27FC236}">
                <a16:creationId xmlns:a16="http://schemas.microsoft.com/office/drawing/2014/main" id="{A43112E0-6C47-DC49-FF8F-87DD1F1CE8DE}"/>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105</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5" name="Ευθεία γραμμή σύνδεσης 14">
            <a:extLst>
              <a:ext uri="{FF2B5EF4-FFF2-40B4-BE49-F238E27FC236}">
                <a16:creationId xmlns:a16="http://schemas.microsoft.com/office/drawing/2014/main" id="{5178A475-444D-CAA6-0C5F-BC8904F8FEC9}"/>
              </a:ext>
            </a:extLst>
          </p:cNvPr>
          <p:cNvCxnSpPr/>
          <p:nvPr/>
        </p:nvCxnSpPr>
        <p:spPr>
          <a:xfrm>
            <a:off x="721045" y="771836"/>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2AA5408F-F93E-1BF2-2E4E-F395F52A5425}"/>
              </a:ext>
            </a:extLst>
          </p:cNvPr>
          <p:cNvSpPr txBox="1"/>
          <p:nvPr/>
        </p:nvSpPr>
        <p:spPr>
          <a:xfrm>
            <a:off x="721045" y="243908"/>
            <a:ext cx="1102196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GF DOLLAR PLUS ΟΜΟΛΟΓΙΑΚΟ ΕΞΩΤΕΡΙΚΟΥ (USD)</a:t>
            </a:r>
            <a:r>
              <a:rPr kumimoji="0" lang="en-US"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 </a:t>
            </a:r>
            <a:r>
              <a:rPr kumimoji="0" lang="en-US" sz="16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–cont’d</a:t>
            </a:r>
            <a:endParaRPr kumimoji="0" lang="el-GR"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endParaRPr>
          </a:p>
        </p:txBody>
      </p:sp>
      <p:sp>
        <p:nvSpPr>
          <p:cNvPr id="20" name="Θέση αριθμού διαφάνειας 1">
            <a:extLst>
              <a:ext uri="{FF2B5EF4-FFF2-40B4-BE49-F238E27FC236}">
                <a16:creationId xmlns:a16="http://schemas.microsoft.com/office/drawing/2014/main" id="{727A14F9-8B3D-ADC3-B7E9-DA1D451C69F1}"/>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105</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1" name="Rectangle 18">
            <a:extLst>
              <a:ext uri="{FF2B5EF4-FFF2-40B4-BE49-F238E27FC236}">
                <a16:creationId xmlns:a16="http://schemas.microsoft.com/office/drawing/2014/main" id="{889BCF4A-E33F-A16C-AC49-96A151BDF36B}"/>
              </a:ext>
            </a:extLst>
          </p:cNvPr>
          <p:cNvSpPr/>
          <p:nvPr/>
        </p:nvSpPr>
        <p:spPr>
          <a:xfrm>
            <a:off x="3693617" y="6283250"/>
            <a:ext cx="5105802" cy="21544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000"/>
            </a:pPr>
            <a:r>
              <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Πηγή: </a:t>
            </a:r>
            <a:r>
              <a:rPr kumimoji="0" lang="en-US"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Eurobank.gr</a:t>
            </a:r>
            <a:endPar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endParaRPr>
          </a:p>
        </p:txBody>
      </p:sp>
      <p:sp>
        <p:nvSpPr>
          <p:cNvPr id="22" name="Θέση αριθμού διαφάνειας 1">
            <a:extLst>
              <a:ext uri="{FF2B5EF4-FFF2-40B4-BE49-F238E27FC236}">
                <a16:creationId xmlns:a16="http://schemas.microsoft.com/office/drawing/2014/main" id="{962535E8-AABB-9567-7A3A-81C1AE125FC6}"/>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105</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3" name="Θέση αριθμού διαφάνειας 1">
            <a:extLst>
              <a:ext uri="{FF2B5EF4-FFF2-40B4-BE49-F238E27FC236}">
                <a16:creationId xmlns:a16="http://schemas.microsoft.com/office/drawing/2014/main" id="{C3C6F635-A9B3-F023-C3BF-3EAA09E79BC7}"/>
              </a:ext>
            </a:extLst>
          </p:cNvPr>
          <p:cNvSpPr txBox="1">
            <a:spLocks/>
          </p:cNvSpPr>
          <p:nvPr/>
        </p:nvSpPr>
        <p:spPr>
          <a:xfrm>
            <a:off x="8763000" y="6508750"/>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105</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18" name="Εικόνα 17">
            <a:extLst>
              <a:ext uri="{FF2B5EF4-FFF2-40B4-BE49-F238E27FC236}">
                <a16:creationId xmlns:a16="http://schemas.microsoft.com/office/drawing/2014/main" id="{221338C2-EBB8-2292-2124-E9DBE25ED531}"/>
              </a:ext>
            </a:extLst>
          </p:cNvPr>
          <p:cNvPicPr>
            <a:picLocks noChangeAspect="1"/>
          </p:cNvPicPr>
          <p:nvPr/>
        </p:nvPicPr>
        <p:blipFill rotWithShape="1">
          <a:blip r:embed="rId2"/>
          <a:srcRect l="31834" t="23947" r="32917" b="14630"/>
          <a:stretch/>
        </p:blipFill>
        <p:spPr>
          <a:xfrm>
            <a:off x="1759881" y="1351279"/>
            <a:ext cx="8808263" cy="4212441"/>
          </a:xfrm>
          <a:prstGeom prst="rect">
            <a:avLst/>
          </a:prstGeom>
        </p:spPr>
      </p:pic>
    </p:spTree>
    <p:extLst>
      <p:ext uri="{BB962C8B-B14F-4D97-AF65-F5344CB8AC3E}">
        <p14:creationId xmlns:p14="http://schemas.microsoft.com/office/powerpoint/2010/main" val="65699967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a:extLst>
              <a:ext uri="{FF2B5EF4-FFF2-40B4-BE49-F238E27FC236}">
                <a16:creationId xmlns:a16="http://schemas.microsoft.com/office/drawing/2014/main" id="{4BE050A5-DB63-D6DA-9DBC-4370E3A4522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106</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Rectangle 3">
            <a:extLst>
              <a:ext uri="{FF2B5EF4-FFF2-40B4-BE49-F238E27FC236}">
                <a16:creationId xmlns:a16="http://schemas.microsoft.com/office/drawing/2014/main" id="{846B9BE8-30A6-ABB1-CAF4-7B89DC0AB9E5}"/>
              </a:ext>
            </a:extLst>
          </p:cNvPr>
          <p:cNvSpPr/>
          <p:nvPr/>
        </p:nvSpPr>
        <p:spPr>
          <a:xfrm>
            <a:off x="152400" y="152404"/>
            <a:ext cx="12175626" cy="6858000"/>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Ορθογώνιο: Στρογγύλεμα γωνιών 3">
            <a:extLst>
              <a:ext uri="{FF2B5EF4-FFF2-40B4-BE49-F238E27FC236}">
                <a16:creationId xmlns:a16="http://schemas.microsoft.com/office/drawing/2014/main" id="{3A57B647-F37B-2B64-F2C6-0033CC085690}"/>
              </a:ext>
            </a:extLst>
          </p:cNvPr>
          <p:cNvSpPr/>
          <p:nvPr/>
        </p:nvSpPr>
        <p:spPr>
          <a:xfrm>
            <a:off x="873443" y="11182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Ορθογώνιο: Στρογγύλεμα γωνιών 4">
            <a:extLst>
              <a:ext uri="{FF2B5EF4-FFF2-40B4-BE49-F238E27FC236}">
                <a16:creationId xmlns:a16="http://schemas.microsoft.com/office/drawing/2014/main" id="{5F46E8CF-F19E-DA6C-5544-2A9E2831C6C6}"/>
              </a:ext>
            </a:extLst>
          </p:cNvPr>
          <p:cNvSpPr/>
          <p:nvPr/>
        </p:nvSpPr>
        <p:spPr>
          <a:xfrm>
            <a:off x="873443" y="11182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3">
            <a:extLst>
              <a:ext uri="{FF2B5EF4-FFF2-40B4-BE49-F238E27FC236}">
                <a16:creationId xmlns:a16="http://schemas.microsoft.com/office/drawing/2014/main" id="{74C606CC-E998-EADC-17D0-3ACD65BA1CDD}"/>
              </a:ext>
            </a:extLst>
          </p:cNvPr>
          <p:cNvSpPr/>
          <p:nvPr/>
        </p:nvSpPr>
        <p:spPr>
          <a:xfrm>
            <a:off x="0" y="0"/>
            <a:ext cx="12328026" cy="7010404"/>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7" name="Ορθογώνιο: Στρογγύλεμα γωνιών 6">
            <a:extLst>
              <a:ext uri="{FF2B5EF4-FFF2-40B4-BE49-F238E27FC236}">
                <a16:creationId xmlns:a16="http://schemas.microsoft.com/office/drawing/2014/main" id="{C9B5E8B4-3AE7-753F-9125-F82F5A3D7048}"/>
              </a:ext>
            </a:extLst>
          </p:cNvPr>
          <p:cNvSpPr/>
          <p:nvPr/>
        </p:nvSpPr>
        <p:spPr>
          <a:xfrm>
            <a:off x="721043" y="9658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Θέση αριθμού διαφάνειας 1">
            <a:extLst>
              <a:ext uri="{FF2B5EF4-FFF2-40B4-BE49-F238E27FC236}">
                <a16:creationId xmlns:a16="http://schemas.microsoft.com/office/drawing/2014/main" id="{AF908C69-115F-2E93-70C0-98C6E9D7AC13}"/>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106</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Θέση αριθμού διαφάνειας 1">
            <a:extLst>
              <a:ext uri="{FF2B5EF4-FFF2-40B4-BE49-F238E27FC236}">
                <a16:creationId xmlns:a16="http://schemas.microsoft.com/office/drawing/2014/main" id="{C90BE174-2238-0A96-E548-CE325AB36075}"/>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106</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0" name="Θέση αριθμού διαφάνειας 1">
            <a:extLst>
              <a:ext uri="{FF2B5EF4-FFF2-40B4-BE49-F238E27FC236}">
                <a16:creationId xmlns:a16="http://schemas.microsoft.com/office/drawing/2014/main" id="{C9FD9B2A-8606-7D03-17CD-872206834C8D}"/>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106</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1" name="Ευθεία γραμμή σύνδεσης 10">
            <a:extLst>
              <a:ext uri="{FF2B5EF4-FFF2-40B4-BE49-F238E27FC236}">
                <a16:creationId xmlns:a16="http://schemas.microsoft.com/office/drawing/2014/main" id="{85A5917B-7443-5BEB-C053-03A4B506FCF3}"/>
              </a:ext>
            </a:extLst>
          </p:cNvPr>
          <p:cNvCxnSpPr/>
          <p:nvPr/>
        </p:nvCxnSpPr>
        <p:spPr>
          <a:xfrm>
            <a:off x="721045" y="771836"/>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Θέση αριθμού διαφάνειας 1">
            <a:extLst>
              <a:ext uri="{FF2B5EF4-FFF2-40B4-BE49-F238E27FC236}">
                <a16:creationId xmlns:a16="http://schemas.microsoft.com/office/drawing/2014/main" id="{ACDDE0A0-4738-A4C2-1CD7-B406C306DC89}"/>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106</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3" name="Θέση αριθμού διαφάνειας 1">
            <a:extLst>
              <a:ext uri="{FF2B5EF4-FFF2-40B4-BE49-F238E27FC236}">
                <a16:creationId xmlns:a16="http://schemas.microsoft.com/office/drawing/2014/main" id="{BE555728-6E9F-3A1D-40A2-5B4943D45FD8}"/>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106</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4" name="Θέση αριθμού διαφάνειας 1">
            <a:extLst>
              <a:ext uri="{FF2B5EF4-FFF2-40B4-BE49-F238E27FC236}">
                <a16:creationId xmlns:a16="http://schemas.microsoft.com/office/drawing/2014/main" id="{A43112E0-6C47-DC49-FF8F-87DD1F1CE8DE}"/>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106</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5" name="Ευθεία γραμμή σύνδεσης 14">
            <a:extLst>
              <a:ext uri="{FF2B5EF4-FFF2-40B4-BE49-F238E27FC236}">
                <a16:creationId xmlns:a16="http://schemas.microsoft.com/office/drawing/2014/main" id="{5178A475-444D-CAA6-0C5F-BC8904F8FEC9}"/>
              </a:ext>
            </a:extLst>
          </p:cNvPr>
          <p:cNvCxnSpPr/>
          <p:nvPr/>
        </p:nvCxnSpPr>
        <p:spPr>
          <a:xfrm>
            <a:off x="721045" y="771836"/>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2AA5408F-F93E-1BF2-2E4E-F395F52A5425}"/>
              </a:ext>
            </a:extLst>
          </p:cNvPr>
          <p:cNvSpPr txBox="1"/>
          <p:nvPr/>
        </p:nvSpPr>
        <p:spPr>
          <a:xfrm>
            <a:off x="721045" y="243908"/>
            <a:ext cx="1102196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GF GLOBAL BOND ΟΜΟΛΟΓΙΑΚΟ ΕΞΩΤΕΡΙΚΟΥ</a:t>
            </a:r>
          </a:p>
        </p:txBody>
      </p:sp>
      <p:sp>
        <p:nvSpPr>
          <p:cNvPr id="20" name="Θέση αριθμού διαφάνειας 1">
            <a:extLst>
              <a:ext uri="{FF2B5EF4-FFF2-40B4-BE49-F238E27FC236}">
                <a16:creationId xmlns:a16="http://schemas.microsoft.com/office/drawing/2014/main" id="{727A14F9-8B3D-ADC3-B7E9-DA1D451C69F1}"/>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106</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1" name="Rectangle 18">
            <a:extLst>
              <a:ext uri="{FF2B5EF4-FFF2-40B4-BE49-F238E27FC236}">
                <a16:creationId xmlns:a16="http://schemas.microsoft.com/office/drawing/2014/main" id="{889BCF4A-E33F-A16C-AC49-96A151BDF36B}"/>
              </a:ext>
            </a:extLst>
          </p:cNvPr>
          <p:cNvSpPr/>
          <p:nvPr/>
        </p:nvSpPr>
        <p:spPr>
          <a:xfrm>
            <a:off x="3693617" y="6283250"/>
            <a:ext cx="5105802" cy="21544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000"/>
            </a:pPr>
            <a:r>
              <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Πηγή: </a:t>
            </a:r>
            <a:r>
              <a:rPr kumimoji="0" lang="en-US"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Eurobank.gr</a:t>
            </a:r>
            <a:endPar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endParaRPr>
          </a:p>
        </p:txBody>
      </p:sp>
      <p:sp>
        <p:nvSpPr>
          <p:cNvPr id="22" name="Θέση αριθμού διαφάνειας 1">
            <a:extLst>
              <a:ext uri="{FF2B5EF4-FFF2-40B4-BE49-F238E27FC236}">
                <a16:creationId xmlns:a16="http://schemas.microsoft.com/office/drawing/2014/main" id="{962535E8-AABB-9567-7A3A-81C1AE125FC6}"/>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106</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3" name="Θέση αριθμού διαφάνειας 1">
            <a:extLst>
              <a:ext uri="{FF2B5EF4-FFF2-40B4-BE49-F238E27FC236}">
                <a16:creationId xmlns:a16="http://schemas.microsoft.com/office/drawing/2014/main" id="{C3C6F635-A9B3-F023-C3BF-3EAA09E79BC7}"/>
              </a:ext>
            </a:extLst>
          </p:cNvPr>
          <p:cNvSpPr txBox="1">
            <a:spLocks/>
          </p:cNvSpPr>
          <p:nvPr/>
        </p:nvSpPr>
        <p:spPr>
          <a:xfrm>
            <a:off x="8763000" y="6508750"/>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106</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27" name="Εικόνα 26">
            <a:extLst>
              <a:ext uri="{FF2B5EF4-FFF2-40B4-BE49-F238E27FC236}">
                <a16:creationId xmlns:a16="http://schemas.microsoft.com/office/drawing/2014/main" id="{058C362F-298F-6AF8-7D17-367B7D3197F2}"/>
              </a:ext>
            </a:extLst>
          </p:cNvPr>
          <p:cNvPicPr>
            <a:picLocks noChangeAspect="1"/>
          </p:cNvPicPr>
          <p:nvPr/>
        </p:nvPicPr>
        <p:blipFill rotWithShape="1">
          <a:blip r:embed="rId2"/>
          <a:srcRect l="29686" t="19177" r="31318" b="5239"/>
          <a:stretch/>
        </p:blipFill>
        <p:spPr>
          <a:xfrm>
            <a:off x="1475232" y="1069275"/>
            <a:ext cx="8522208" cy="5183622"/>
          </a:xfrm>
          <a:prstGeom prst="rect">
            <a:avLst/>
          </a:prstGeom>
        </p:spPr>
      </p:pic>
    </p:spTree>
    <p:extLst>
      <p:ext uri="{BB962C8B-B14F-4D97-AF65-F5344CB8AC3E}">
        <p14:creationId xmlns:p14="http://schemas.microsoft.com/office/powerpoint/2010/main" val="177760586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a:extLst>
              <a:ext uri="{FF2B5EF4-FFF2-40B4-BE49-F238E27FC236}">
                <a16:creationId xmlns:a16="http://schemas.microsoft.com/office/drawing/2014/main" id="{4BE050A5-DB63-D6DA-9DBC-4370E3A4522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107</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Rectangle 3">
            <a:extLst>
              <a:ext uri="{FF2B5EF4-FFF2-40B4-BE49-F238E27FC236}">
                <a16:creationId xmlns:a16="http://schemas.microsoft.com/office/drawing/2014/main" id="{846B9BE8-30A6-ABB1-CAF4-7B89DC0AB9E5}"/>
              </a:ext>
            </a:extLst>
          </p:cNvPr>
          <p:cNvSpPr/>
          <p:nvPr/>
        </p:nvSpPr>
        <p:spPr>
          <a:xfrm>
            <a:off x="152400" y="152404"/>
            <a:ext cx="12175626" cy="6858000"/>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Ορθογώνιο: Στρογγύλεμα γωνιών 3">
            <a:extLst>
              <a:ext uri="{FF2B5EF4-FFF2-40B4-BE49-F238E27FC236}">
                <a16:creationId xmlns:a16="http://schemas.microsoft.com/office/drawing/2014/main" id="{3A57B647-F37B-2B64-F2C6-0033CC085690}"/>
              </a:ext>
            </a:extLst>
          </p:cNvPr>
          <p:cNvSpPr/>
          <p:nvPr/>
        </p:nvSpPr>
        <p:spPr>
          <a:xfrm>
            <a:off x="873443" y="11182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Ορθογώνιο: Στρογγύλεμα γωνιών 4">
            <a:extLst>
              <a:ext uri="{FF2B5EF4-FFF2-40B4-BE49-F238E27FC236}">
                <a16:creationId xmlns:a16="http://schemas.microsoft.com/office/drawing/2014/main" id="{5F46E8CF-F19E-DA6C-5544-2A9E2831C6C6}"/>
              </a:ext>
            </a:extLst>
          </p:cNvPr>
          <p:cNvSpPr/>
          <p:nvPr/>
        </p:nvSpPr>
        <p:spPr>
          <a:xfrm>
            <a:off x="873443" y="11182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3">
            <a:extLst>
              <a:ext uri="{FF2B5EF4-FFF2-40B4-BE49-F238E27FC236}">
                <a16:creationId xmlns:a16="http://schemas.microsoft.com/office/drawing/2014/main" id="{74C606CC-E998-EADC-17D0-3ACD65BA1CDD}"/>
              </a:ext>
            </a:extLst>
          </p:cNvPr>
          <p:cNvSpPr/>
          <p:nvPr/>
        </p:nvSpPr>
        <p:spPr>
          <a:xfrm>
            <a:off x="0" y="0"/>
            <a:ext cx="12328026" cy="7010404"/>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7" name="Ορθογώνιο: Στρογγύλεμα γωνιών 6">
            <a:extLst>
              <a:ext uri="{FF2B5EF4-FFF2-40B4-BE49-F238E27FC236}">
                <a16:creationId xmlns:a16="http://schemas.microsoft.com/office/drawing/2014/main" id="{C9B5E8B4-3AE7-753F-9125-F82F5A3D7048}"/>
              </a:ext>
            </a:extLst>
          </p:cNvPr>
          <p:cNvSpPr/>
          <p:nvPr/>
        </p:nvSpPr>
        <p:spPr>
          <a:xfrm>
            <a:off x="721043" y="9658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Θέση αριθμού διαφάνειας 1">
            <a:extLst>
              <a:ext uri="{FF2B5EF4-FFF2-40B4-BE49-F238E27FC236}">
                <a16:creationId xmlns:a16="http://schemas.microsoft.com/office/drawing/2014/main" id="{AF908C69-115F-2E93-70C0-98C6E9D7AC13}"/>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107</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Θέση αριθμού διαφάνειας 1">
            <a:extLst>
              <a:ext uri="{FF2B5EF4-FFF2-40B4-BE49-F238E27FC236}">
                <a16:creationId xmlns:a16="http://schemas.microsoft.com/office/drawing/2014/main" id="{C90BE174-2238-0A96-E548-CE325AB36075}"/>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107</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0" name="Θέση αριθμού διαφάνειας 1">
            <a:extLst>
              <a:ext uri="{FF2B5EF4-FFF2-40B4-BE49-F238E27FC236}">
                <a16:creationId xmlns:a16="http://schemas.microsoft.com/office/drawing/2014/main" id="{C9FD9B2A-8606-7D03-17CD-872206834C8D}"/>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107</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1" name="Ευθεία γραμμή σύνδεσης 10">
            <a:extLst>
              <a:ext uri="{FF2B5EF4-FFF2-40B4-BE49-F238E27FC236}">
                <a16:creationId xmlns:a16="http://schemas.microsoft.com/office/drawing/2014/main" id="{85A5917B-7443-5BEB-C053-03A4B506FCF3}"/>
              </a:ext>
            </a:extLst>
          </p:cNvPr>
          <p:cNvCxnSpPr/>
          <p:nvPr/>
        </p:nvCxnSpPr>
        <p:spPr>
          <a:xfrm>
            <a:off x="721045" y="771836"/>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Θέση αριθμού διαφάνειας 1">
            <a:extLst>
              <a:ext uri="{FF2B5EF4-FFF2-40B4-BE49-F238E27FC236}">
                <a16:creationId xmlns:a16="http://schemas.microsoft.com/office/drawing/2014/main" id="{ACDDE0A0-4738-A4C2-1CD7-B406C306DC89}"/>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107</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3" name="Θέση αριθμού διαφάνειας 1">
            <a:extLst>
              <a:ext uri="{FF2B5EF4-FFF2-40B4-BE49-F238E27FC236}">
                <a16:creationId xmlns:a16="http://schemas.microsoft.com/office/drawing/2014/main" id="{BE555728-6E9F-3A1D-40A2-5B4943D45FD8}"/>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107</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4" name="Θέση αριθμού διαφάνειας 1">
            <a:extLst>
              <a:ext uri="{FF2B5EF4-FFF2-40B4-BE49-F238E27FC236}">
                <a16:creationId xmlns:a16="http://schemas.microsoft.com/office/drawing/2014/main" id="{A43112E0-6C47-DC49-FF8F-87DD1F1CE8DE}"/>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107</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5" name="Ευθεία γραμμή σύνδεσης 14">
            <a:extLst>
              <a:ext uri="{FF2B5EF4-FFF2-40B4-BE49-F238E27FC236}">
                <a16:creationId xmlns:a16="http://schemas.microsoft.com/office/drawing/2014/main" id="{5178A475-444D-CAA6-0C5F-BC8904F8FEC9}"/>
              </a:ext>
            </a:extLst>
          </p:cNvPr>
          <p:cNvCxnSpPr/>
          <p:nvPr/>
        </p:nvCxnSpPr>
        <p:spPr>
          <a:xfrm>
            <a:off x="721045" y="771836"/>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2AA5408F-F93E-1BF2-2E4E-F395F52A5425}"/>
              </a:ext>
            </a:extLst>
          </p:cNvPr>
          <p:cNvSpPr txBox="1"/>
          <p:nvPr/>
        </p:nvSpPr>
        <p:spPr>
          <a:xfrm>
            <a:off x="721045" y="243908"/>
            <a:ext cx="1102196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GF GLOBAL BOND ΟΜΟΛΟΓΙΑΚΟ ΕΞΩΤΕΡΙΚΟΥ</a:t>
            </a:r>
            <a:r>
              <a:rPr kumimoji="0" lang="en-US"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 </a:t>
            </a:r>
            <a:r>
              <a:rPr kumimoji="0" lang="en-US" sz="16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–cont’d</a:t>
            </a:r>
            <a:endParaRPr kumimoji="0" lang="el-GR"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endParaRPr>
          </a:p>
        </p:txBody>
      </p:sp>
      <p:sp>
        <p:nvSpPr>
          <p:cNvPr id="20" name="Θέση αριθμού διαφάνειας 1">
            <a:extLst>
              <a:ext uri="{FF2B5EF4-FFF2-40B4-BE49-F238E27FC236}">
                <a16:creationId xmlns:a16="http://schemas.microsoft.com/office/drawing/2014/main" id="{727A14F9-8B3D-ADC3-B7E9-DA1D451C69F1}"/>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107</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1" name="Rectangle 18">
            <a:extLst>
              <a:ext uri="{FF2B5EF4-FFF2-40B4-BE49-F238E27FC236}">
                <a16:creationId xmlns:a16="http://schemas.microsoft.com/office/drawing/2014/main" id="{889BCF4A-E33F-A16C-AC49-96A151BDF36B}"/>
              </a:ext>
            </a:extLst>
          </p:cNvPr>
          <p:cNvSpPr/>
          <p:nvPr/>
        </p:nvSpPr>
        <p:spPr>
          <a:xfrm>
            <a:off x="3693617" y="6283250"/>
            <a:ext cx="5105802" cy="21544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000"/>
            </a:pPr>
            <a:r>
              <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Πηγή: </a:t>
            </a:r>
            <a:r>
              <a:rPr kumimoji="0" lang="en-US"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Eurobank.gr</a:t>
            </a:r>
            <a:endPar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endParaRPr>
          </a:p>
        </p:txBody>
      </p:sp>
      <p:sp>
        <p:nvSpPr>
          <p:cNvPr id="22" name="Θέση αριθμού διαφάνειας 1">
            <a:extLst>
              <a:ext uri="{FF2B5EF4-FFF2-40B4-BE49-F238E27FC236}">
                <a16:creationId xmlns:a16="http://schemas.microsoft.com/office/drawing/2014/main" id="{962535E8-AABB-9567-7A3A-81C1AE125FC6}"/>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107</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3" name="Θέση αριθμού διαφάνειας 1">
            <a:extLst>
              <a:ext uri="{FF2B5EF4-FFF2-40B4-BE49-F238E27FC236}">
                <a16:creationId xmlns:a16="http://schemas.microsoft.com/office/drawing/2014/main" id="{C3C6F635-A9B3-F023-C3BF-3EAA09E79BC7}"/>
              </a:ext>
            </a:extLst>
          </p:cNvPr>
          <p:cNvSpPr txBox="1">
            <a:spLocks/>
          </p:cNvSpPr>
          <p:nvPr/>
        </p:nvSpPr>
        <p:spPr>
          <a:xfrm>
            <a:off x="8763000" y="6508750"/>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107</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18" name="Εικόνα 17">
            <a:extLst>
              <a:ext uri="{FF2B5EF4-FFF2-40B4-BE49-F238E27FC236}">
                <a16:creationId xmlns:a16="http://schemas.microsoft.com/office/drawing/2014/main" id="{EE175E66-5E5A-7603-1DFC-78ECDE3320AA}"/>
              </a:ext>
            </a:extLst>
          </p:cNvPr>
          <p:cNvPicPr>
            <a:picLocks noChangeAspect="1"/>
          </p:cNvPicPr>
          <p:nvPr/>
        </p:nvPicPr>
        <p:blipFill>
          <a:blip r:embed="rId2"/>
          <a:stretch>
            <a:fillRect/>
          </a:stretch>
        </p:blipFill>
        <p:spPr>
          <a:xfrm>
            <a:off x="1201168" y="1192778"/>
            <a:ext cx="5806943" cy="1089754"/>
          </a:xfrm>
          <a:prstGeom prst="rect">
            <a:avLst/>
          </a:prstGeom>
        </p:spPr>
      </p:pic>
      <p:pic>
        <p:nvPicPr>
          <p:cNvPr id="24" name="Εικόνα 23">
            <a:extLst>
              <a:ext uri="{FF2B5EF4-FFF2-40B4-BE49-F238E27FC236}">
                <a16:creationId xmlns:a16="http://schemas.microsoft.com/office/drawing/2014/main" id="{C49A6FD8-706F-9004-9EE5-93CC25834BDC}"/>
              </a:ext>
            </a:extLst>
          </p:cNvPr>
          <p:cNvPicPr>
            <a:picLocks noChangeAspect="1"/>
          </p:cNvPicPr>
          <p:nvPr/>
        </p:nvPicPr>
        <p:blipFill rotWithShape="1">
          <a:blip r:embed="rId3"/>
          <a:srcRect l="29925" t="27260" r="31318" b="52634"/>
          <a:stretch/>
        </p:blipFill>
        <p:spPr>
          <a:xfrm>
            <a:off x="1280160" y="2510775"/>
            <a:ext cx="5567680" cy="1624711"/>
          </a:xfrm>
          <a:prstGeom prst="rect">
            <a:avLst/>
          </a:prstGeom>
        </p:spPr>
      </p:pic>
      <p:pic>
        <p:nvPicPr>
          <p:cNvPr id="26" name="Εικόνα 25">
            <a:extLst>
              <a:ext uri="{FF2B5EF4-FFF2-40B4-BE49-F238E27FC236}">
                <a16:creationId xmlns:a16="http://schemas.microsoft.com/office/drawing/2014/main" id="{731C36E0-1F43-B3E6-5495-734538CCD27F}"/>
              </a:ext>
            </a:extLst>
          </p:cNvPr>
          <p:cNvPicPr>
            <a:picLocks noChangeAspect="1"/>
          </p:cNvPicPr>
          <p:nvPr/>
        </p:nvPicPr>
        <p:blipFill rotWithShape="1">
          <a:blip r:embed="rId4"/>
          <a:srcRect l="29734" t="30371" r="51167" b="21037"/>
          <a:stretch/>
        </p:blipFill>
        <p:spPr>
          <a:xfrm>
            <a:off x="7784592" y="1367823"/>
            <a:ext cx="2947975" cy="4218929"/>
          </a:xfrm>
          <a:prstGeom prst="rect">
            <a:avLst/>
          </a:prstGeom>
        </p:spPr>
      </p:pic>
      <p:pic>
        <p:nvPicPr>
          <p:cNvPr id="28" name="Εικόνα 27">
            <a:extLst>
              <a:ext uri="{FF2B5EF4-FFF2-40B4-BE49-F238E27FC236}">
                <a16:creationId xmlns:a16="http://schemas.microsoft.com/office/drawing/2014/main" id="{33579313-D51F-2737-022A-887426381E00}"/>
              </a:ext>
            </a:extLst>
          </p:cNvPr>
          <p:cNvPicPr>
            <a:picLocks noChangeAspect="1"/>
          </p:cNvPicPr>
          <p:nvPr/>
        </p:nvPicPr>
        <p:blipFill>
          <a:blip r:embed="rId5"/>
          <a:stretch>
            <a:fillRect/>
          </a:stretch>
        </p:blipFill>
        <p:spPr>
          <a:xfrm>
            <a:off x="1094937" y="4287886"/>
            <a:ext cx="2994920" cy="2057578"/>
          </a:xfrm>
          <a:prstGeom prst="rect">
            <a:avLst/>
          </a:prstGeom>
        </p:spPr>
      </p:pic>
    </p:spTree>
    <p:extLst>
      <p:ext uri="{BB962C8B-B14F-4D97-AF65-F5344CB8AC3E}">
        <p14:creationId xmlns:p14="http://schemas.microsoft.com/office/powerpoint/2010/main" val="43726813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a:extLst>
              <a:ext uri="{FF2B5EF4-FFF2-40B4-BE49-F238E27FC236}">
                <a16:creationId xmlns:a16="http://schemas.microsoft.com/office/drawing/2014/main" id="{4BE050A5-DB63-D6DA-9DBC-4370E3A4522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108</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Rectangle 3">
            <a:extLst>
              <a:ext uri="{FF2B5EF4-FFF2-40B4-BE49-F238E27FC236}">
                <a16:creationId xmlns:a16="http://schemas.microsoft.com/office/drawing/2014/main" id="{846B9BE8-30A6-ABB1-CAF4-7B89DC0AB9E5}"/>
              </a:ext>
            </a:extLst>
          </p:cNvPr>
          <p:cNvSpPr/>
          <p:nvPr/>
        </p:nvSpPr>
        <p:spPr>
          <a:xfrm>
            <a:off x="152400" y="152404"/>
            <a:ext cx="12175626" cy="6858000"/>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Ορθογώνιο: Στρογγύλεμα γωνιών 3">
            <a:extLst>
              <a:ext uri="{FF2B5EF4-FFF2-40B4-BE49-F238E27FC236}">
                <a16:creationId xmlns:a16="http://schemas.microsoft.com/office/drawing/2014/main" id="{3A57B647-F37B-2B64-F2C6-0033CC085690}"/>
              </a:ext>
            </a:extLst>
          </p:cNvPr>
          <p:cNvSpPr/>
          <p:nvPr/>
        </p:nvSpPr>
        <p:spPr>
          <a:xfrm>
            <a:off x="873443" y="11182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Ορθογώνιο: Στρογγύλεμα γωνιών 4">
            <a:extLst>
              <a:ext uri="{FF2B5EF4-FFF2-40B4-BE49-F238E27FC236}">
                <a16:creationId xmlns:a16="http://schemas.microsoft.com/office/drawing/2014/main" id="{5F46E8CF-F19E-DA6C-5544-2A9E2831C6C6}"/>
              </a:ext>
            </a:extLst>
          </p:cNvPr>
          <p:cNvSpPr/>
          <p:nvPr/>
        </p:nvSpPr>
        <p:spPr>
          <a:xfrm>
            <a:off x="873443" y="11182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3">
            <a:extLst>
              <a:ext uri="{FF2B5EF4-FFF2-40B4-BE49-F238E27FC236}">
                <a16:creationId xmlns:a16="http://schemas.microsoft.com/office/drawing/2014/main" id="{74C606CC-E998-EADC-17D0-3ACD65BA1CDD}"/>
              </a:ext>
            </a:extLst>
          </p:cNvPr>
          <p:cNvSpPr/>
          <p:nvPr/>
        </p:nvSpPr>
        <p:spPr>
          <a:xfrm>
            <a:off x="0" y="0"/>
            <a:ext cx="12328026" cy="7010404"/>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7" name="Ορθογώνιο: Στρογγύλεμα γωνιών 6">
            <a:extLst>
              <a:ext uri="{FF2B5EF4-FFF2-40B4-BE49-F238E27FC236}">
                <a16:creationId xmlns:a16="http://schemas.microsoft.com/office/drawing/2014/main" id="{C9B5E8B4-3AE7-753F-9125-F82F5A3D7048}"/>
              </a:ext>
            </a:extLst>
          </p:cNvPr>
          <p:cNvSpPr/>
          <p:nvPr/>
        </p:nvSpPr>
        <p:spPr>
          <a:xfrm>
            <a:off x="721043" y="9658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Θέση αριθμού διαφάνειας 1">
            <a:extLst>
              <a:ext uri="{FF2B5EF4-FFF2-40B4-BE49-F238E27FC236}">
                <a16:creationId xmlns:a16="http://schemas.microsoft.com/office/drawing/2014/main" id="{AF908C69-115F-2E93-70C0-98C6E9D7AC13}"/>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108</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Θέση αριθμού διαφάνειας 1">
            <a:extLst>
              <a:ext uri="{FF2B5EF4-FFF2-40B4-BE49-F238E27FC236}">
                <a16:creationId xmlns:a16="http://schemas.microsoft.com/office/drawing/2014/main" id="{C90BE174-2238-0A96-E548-CE325AB36075}"/>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108</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0" name="Θέση αριθμού διαφάνειας 1">
            <a:extLst>
              <a:ext uri="{FF2B5EF4-FFF2-40B4-BE49-F238E27FC236}">
                <a16:creationId xmlns:a16="http://schemas.microsoft.com/office/drawing/2014/main" id="{C9FD9B2A-8606-7D03-17CD-872206834C8D}"/>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108</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1" name="Ευθεία γραμμή σύνδεσης 10">
            <a:extLst>
              <a:ext uri="{FF2B5EF4-FFF2-40B4-BE49-F238E27FC236}">
                <a16:creationId xmlns:a16="http://schemas.microsoft.com/office/drawing/2014/main" id="{85A5917B-7443-5BEB-C053-03A4B506FCF3}"/>
              </a:ext>
            </a:extLst>
          </p:cNvPr>
          <p:cNvCxnSpPr/>
          <p:nvPr/>
        </p:nvCxnSpPr>
        <p:spPr>
          <a:xfrm>
            <a:off x="721045" y="771836"/>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Θέση αριθμού διαφάνειας 1">
            <a:extLst>
              <a:ext uri="{FF2B5EF4-FFF2-40B4-BE49-F238E27FC236}">
                <a16:creationId xmlns:a16="http://schemas.microsoft.com/office/drawing/2014/main" id="{ACDDE0A0-4738-A4C2-1CD7-B406C306DC89}"/>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108</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3" name="Θέση αριθμού διαφάνειας 1">
            <a:extLst>
              <a:ext uri="{FF2B5EF4-FFF2-40B4-BE49-F238E27FC236}">
                <a16:creationId xmlns:a16="http://schemas.microsoft.com/office/drawing/2014/main" id="{BE555728-6E9F-3A1D-40A2-5B4943D45FD8}"/>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108</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4" name="Θέση αριθμού διαφάνειας 1">
            <a:extLst>
              <a:ext uri="{FF2B5EF4-FFF2-40B4-BE49-F238E27FC236}">
                <a16:creationId xmlns:a16="http://schemas.microsoft.com/office/drawing/2014/main" id="{A43112E0-6C47-DC49-FF8F-87DD1F1CE8DE}"/>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108</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5" name="Ευθεία γραμμή σύνδεσης 14">
            <a:extLst>
              <a:ext uri="{FF2B5EF4-FFF2-40B4-BE49-F238E27FC236}">
                <a16:creationId xmlns:a16="http://schemas.microsoft.com/office/drawing/2014/main" id="{5178A475-444D-CAA6-0C5F-BC8904F8FEC9}"/>
              </a:ext>
            </a:extLst>
          </p:cNvPr>
          <p:cNvCxnSpPr/>
          <p:nvPr/>
        </p:nvCxnSpPr>
        <p:spPr>
          <a:xfrm>
            <a:off x="721045" y="771836"/>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2AA5408F-F93E-1BF2-2E4E-F395F52A5425}"/>
              </a:ext>
            </a:extLst>
          </p:cNvPr>
          <p:cNvSpPr txBox="1"/>
          <p:nvPr/>
        </p:nvSpPr>
        <p:spPr>
          <a:xfrm>
            <a:off x="721045" y="243908"/>
            <a:ext cx="1102196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(LF) Fund of Funds - GLOBAL HIGH</a:t>
            </a:r>
            <a:endParaRPr kumimoji="0" lang="el-GR"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endParaRPr>
          </a:p>
        </p:txBody>
      </p:sp>
      <p:sp>
        <p:nvSpPr>
          <p:cNvPr id="20" name="Θέση αριθμού διαφάνειας 1">
            <a:extLst>
              <a:ext uri="{FF2B5EF4-FFF2-40B4-BE49-F238E27FC236}">
                <a16:creationId xmlns:a16="http://schemas.microsoft.com/office/drawing/2014/main" id="{727A14F9-8B3D-ADC3-B7E9-DA1D451C69F1}"/>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108</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1" name="Rectangle 18">
            <a:extLst>
              <a:ext uri="{FF2B5EF4-FFF2-40B4-BE49-F238E27FC236}">
                <a16:creationId xmlns:a16="http://schemas.microsoft.com/office/drawing/2014/main" id="{889BCF4A-E33F-A16C-AC49-96A151BDF36B}"/>
              </a:ext>
            </a:extLst>
          </p:cNvPr>
          <p:cNvSpPr/>
          <p:nvPr/>
        </p:nvSpPr>
        <p:spPr>
          <a:xfrm>
            <a:off x="3693617" y="6283250"/>
            <a:ext cx="5105802" cy="21544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000"/>
            </a:pPr>
            <a:r>
              <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Πηγή: </a:t>
            </a:r>
            <a:r>
              <a:rPr kumimoji="0" lang="en-US"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Eurobank.gr</a:t>
            </a:r>
            <a:endPar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endParaRPr>
          </a:p>
        </p:txBody>
      </p:sp>
      <p:sp>
        <p:nvSpPr>
          <p:cNvPr id="22" name="Θέση αριθμού διαφάνειας 1">
            <a:extLst>
              <a:ext uri="{FF2B5EF4-FFF2-40B4-BE49-F238E27FC236}">
                <a16:creationId xmlns:a16="http://schemas.microsoft.com/office/drawing/2014/main" id="{962535E8-AABB-9567-7A3A-81C1AE125FC6}"/>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108</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3" name="Θέση αριθμού διαφάνειας 1">
            <a:extLst>
              <a:ext uri="{FF2B5EF4-FFF2-40B4-BE49-F238E27FC236}">
                <a16:creationId xmlns:a16="http://schemas.microsoft.com/office/drawing/2014/main" id="{C3C6F635-A9B3-F023-C3BF-3EAA09E79BC7}"/>
              </a:ext>
            </a:extLst>
          </p:cNvPr>
          <p:cNvSpPr txBox="1">
            <a:spLocks/>
          </p:cNvSpPr>
          <p:nvPr/>
        </p:nvSpPr>
        <p:spPr>
          <a:xfrm>
            <a:off x="8763000" y="6508750"/>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108</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18" name="Εικόνα 17">
            <a:extLst>
              <a:ext uri="{FF2B5EF4-FFF2-40B4-BE49-F238E27FC236}">
                <a16:creationId xmlns:a16="http://schemas.microsoft.com/office/drawing/2014/main" id="{FF149111-223E-D221-AD44-BCEAAB0580EE}"/>
              </a:ext>
            </a:extLst>
          </p:cNvPr>
          <p:cNvPicPr>
            <a:picLocks noChangeAspect="1"/>
          </p:cNvPicPr>
          <p:nvPr/>
        </p:nvPicPr>
        <p:blipFill rotWithShape="1">
          <a:blip r:embed="rId2"/>
          <a:srcRect l="29742" t="19176" r="30625" b="5972"/>
          <a:stretch/>
        </p:blipFill>
        <p:spPr>
          <a:xfrm>
            <a:off x="1645920" y="1222995"/>
            <a:ext cx="9032239" cy="5133355"/>
          </a:xfrm>
          <a:prstGeom prst="rect">
            <a:avLst/>
          </a:prstGeom>
        </p:spPr>
      </p:pic>
    </p:spTree>
    <p:extLst>
      <p:ext uri="{BB962C8B-B14F-4D97-AF65-F5344CB8AC3E}">
        <p14:creationId xmlns:p14="http://schemas.microsoft.com/office/powerpoint/2010/main" val="63471458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a:extLst>
              <a:ext uri="{FF2B5EF4-FFF2-40B4-BE49-F238E27FC236}">
                <a16:creationId xmlns:a16="http://schemas.microsoft.com/office/drawing/2014/main" id="{4BE050A5-DB63-D6DA-9DBC-4370E3A4522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109</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Rectangle 3">
            <a:extLst>
              <a:ext uri="{FF2B5EF4-FFF2-40B4-BE49-F238E27FC236}">
                <a16:creationId xmlns:a16="http://schemas.microsoft.com/office/drawing/2014/main" id="{846B9BE8-30A6-ABB1-CAF4-7B89DC0AB9E5}"/>
              </a:ext>
            </a:extLst>
          </p:cNvPr>
          <p:cNvSpPr/>
          <p:nvPr/>
        </p:nvSpPr>
        <p:spPr>
          <a:xfrm>
            <a:off x="152400" y="152404"/>
            <a:ext cx="12175626" cy="6858000"/>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Ορθογώνιο: Στρογγύλεμα γωνιών 3">
            <a:extLst>
              <a:ext uri="{FF2B5EF4-FFF2-40B4-BE49-F238E27FC236}">
                <a16:creationId xmlns:a16="http://schemas.microsoft.com/office/drawing/2014/main" id="{3A57B647-F37B-2B64-F2C6-0033CC085690}"/>
              </a:ext>
            </a:extLst>
          </p:cNvPr>
          <p:cNvSpPr/>
          <p:nvPr/>
        </p:nvSpPr>
        <p:spPr>
          <a:xfrm>
            <a:off x="873443" y="11182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Ορθογώνιο: Στρογγύλεμα γωνιών 4">
            <a:extLst>
              <a:ext uri="{FF2B5EF4-FFF2-40B4-BE49-F238E27FC236}">
                <a16:creationId xmlns:a16="http://schemas.microsoft.com/office/drawing/2014/main" id="{5F46E8CF-F19E-DA6C-5544-2A9E2831C6C6}"/>
              </a:ext>
            </a:extLst>
          </p:cNvPr>
          <p:cNvSpPr/>
          <p:nvPr/>
        </p:nvSpPr>
        <p:spPr>
          <a:xfrm>
            <a:off x="873443" y="11182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3">
            <a:extLst>
              <a:ext uri="{FF2B5EF4-FFF2-40B4-BE49-F238E27FC236}">
                <a16:creationId xmlns:a16="http://schemas.microsoft.com/office/drawing/2014/main" id="{74C606CC-E998-EADC-17D0-3ACD65BA1CDD}"/>
              </a:ext>
            </a:extLst>
          </p:cNvPr>
          <p:cNvSpPr/>
          <p:nvPr/>
        </p:nvSpPr>
        <p:spPr>
          <a:xfrm>
            <a:off x="0" y="0"/>
            <a:ext cx="12328026" cy="7010404"/>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7" name="Ορθογώνιο: Στρογγύλεμα γωνιών 6">
            <a:extLst>
              <a:ext uri="{FF2B5EF4-FFF2-40B4-BE49-F238E27FC236}">
                <a16:creationId xmlns:a16="http://schemas.microsoft.com/office/drawing/2014/main" id="{C9B5E8B4-3AE7-753F-9125-F82F5A3D7048}"/>
              </a:ext>
            </a:extLst>
          </p:cNvPr>
          <p:cNvSpPr/>
          <p:nvPr/>
        </p:nvSpPr>
        <p:spPr>
          <a:xfrm>
            <a:off x="721043" y="9658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Θέση αριθμού διαφάνειας 1">
            <a:extLst>
              <a:ext uri="{FF2B5EF4-FFF2-40B4-BE49-F238E27FC236}">
                <a16:creationId xmlns:a16="http://schemas.microsoft.com/office/drawing/2014/main" id="{AF908C69-115F-2E93-70C0-98C6E9D7AC13}"/>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109</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Θέση αριθμού διαφάνειας 1">
            <a:extLst>
              <a:ext uri="{FF2B5EF4-FFF2-40B4-BE49-F238E27FC236}">
                <a16:creationId xmlns:a16="http://schemas.microsoft.com/office/drawing/2014/main" id="{C90BE174-2238-0A96-E548-CE325AB36075}"/>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109</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0" name="Θέση αριθμού διαφάνειας 1">
            <a:extLst>
              <a:ext uri="{FF2B5EF4-FFF2-40B4-BE49-F238E27FC236}">
                <a16:creationId xmlns:a16="http://schemas.microsoft.com/office/drawing/2014/main" id="{C9FD9B2A-8606-7D03-17CD-872206834C8D}"/>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109</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1" name="Ευθεία γραμμή σύνδεσης 10">
            <a:extLst>
              <a:ext uri="{FF2B5EF4-FFF2-40B4-BE49-F238E27FC236}">
                <a16:creationId xmlns:a16="http://schemas.microsoft.com/office/drawing/2014/main" id="{85A5917B-7443-5BEB-C053-03A4B506FCF3}"/>
              </a:ext>
            </a:extLst>
          </p:cNvPr>
          <p:cNvCxnSpPr/>
          <p:nvPr/>
        </p:nvCxnSpPr>
        <p:spPr>
          <a:xfrm>
            <a:off x="721045" y="771836"/>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Θέση αριθμού διαφάνειας 1">
            <a:extLst>
              <a:ext uri="{FF2B5EF4-FFF2-40B4-BE49-F238E27FC236}">
                <a16:creationId xmlns:a16="http://schemas.microsoft.com/office/drawing/2014/main" id="{ACDDE0A0-4738-A4C2-1CD7-B406C306DC89}"/>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109</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3" name="Θέση αριθμού διαφάνειας 1">
            <a:extLst>
              <a:ext uri="{FF2B5EF4-FFF2-40B4-BE49-F238E27FC236}">
                <a16:creationId xmlns:a16="http://schemas.microsoft.com/office/drawing/2014/main" id="{BE555728-6E9F-3A1D-40A2-5B4943D45FD8}"/>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109</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4" name="Θέση αριθμού διαφάνειας 1">
            <a:extLst>
              <a:ext uri="{FF2B5EF4-FFF2-40B4-BE49-F238E27FC236}">
                <a16:creationId xmlns:a16="http://schemas.microsoft.com/office/drawing/2014/main" id="{A43112E0-6C47-DC49-FF8F-87DD1F1CE8DE}"/>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109</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5" name="Ευθεία γραμμή σύνδεσης 14">
            <a:extLst>
              <a:ext uri="{FF2B5EF4-FFF2-40B4-BE49-F238E27FC236}">
                <a16:creationId xmlns:a16="http://schemas.microsoft.com/office/drawing/2014/main" id="{5178A475-444D-CAA6-0C5F-BC8904F8FEC9}"/>
              </a:ext>
            </a:extLst>
          </p:cNvPr>
          <p:cNvCxnSpPr/>
          <p:nvPr/>
        </p:nvCxnSpPr>
        <p:spPr>
          <a:xfrm>
            <a:off x="721045" y="771836"/>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2AA5408F-F93E-1BF2-2E4E-F395F52A5425}"/>
              </a:ext>
            </a:extLst>
          </p:cNvPr>
          <p:cNvSpPr txBox="1"/>
          <p:nvPr/>
        </p:nvSpPr>
        <p:spPr>
          <a:xfrm>
            <a:off x="721045" y="243908"/>
            <a:ext cx="1102196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(LF) Fund of Funds - GLOBAL HIGH </a:t>
            </a:r>
            <a:r>
              <a:rPr kumimoji="0" lang="en-US" sz="16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–cont’d</a:t>
            </a:r>
            <a:endParaRPr kumimoji="0" lang="el-GR"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endParaRPr>
          </a:p>
        </p:txBody>
      </p:sp>
      <p:sp>
        <p:nvSpPr>
          <p:cNvPr id="20" name="Θέση αριθμού διαφάνειας 1">
            <a:extLst>
              <a:ext uri="{FF2B5EF4-FFF2-40B4-BE49-F238E27FC236}">
                <a16:creationId xmlns:a16="http://schemas.microsoft.com/office/drawing/2014/main" id="{727A14F9-8B3D-ADC3-B7E9-DA1D451C69F1}"/>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109</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1" name="Rectangle 18">
            <a:extLst>
              <a:ext uri="{FF2B5EF4-FFF2-40B4-BE49-F238E27FC236}">
                <a16:creationId xmlns:a16="http://schemas.microsoft.com/office/drawing/2014/main" id="{889BCF4A-E33F-A16C-AC49-96A151BDF36B}"/>
              </a:ext>
            </a:extLst>
          </p:cNvPr>
          <p:cNvSpPr/>
          <p:nvPr/>
        </p:nvSpPr>
        <p:spPr>
          <a:xfrm>
            <a:off x="3693617" y="6283250"/>
            <a:ext cx="5105802" cy="21544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000"/>
            </a:pPr>
            <a:r>
              <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Πηγή: </a:t>
            </a:r>
            <a:r>
              <a:rPr kumimoji="0" lang="en-US"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Eurobank.gr</a:t>
            </a:r>
            <a:endPar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endParaRPr>
          </a:p>
        </p:txBody>
      </p:sp>
      <p:sp>
        <p:nvSpPr>
          <p:cNvPr id="22" name="Θέση αριθμού διαφάνειας 1">
            <a:extLst>
              <a:ext uri="{FF2B5EF4-FFF2-40B4-BE49-F238E27FC236}">
                <a16:creationId xmlns:a16="http://schemas.microsoft.com/office/drawing/2014/main" id="{962535E8-AABB-9567-7A3A-81C1AE125FC6}"/>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109</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3" name="Θέση αριθμού διαφάνειας 1">
            <a:extLst>
              <a:ext uri="{FF2B5EF4-FFF2-40B4-BE49-F238E27FC236}">
                <a16:creationId xmlns:a16="http://schemas.microsoft.com/office/drawing/2014/main" id="{C3C6F635-A9B3-F023-C3BF-3EAA09E79BC7}"/>
              </a:ext>
            </a:extLst>
          </p:cNvPr>
          <p:cNvSpPr txBox="1">
            <a:spLocks/>
          </p:cNvSpPr>
          <p:nvPr/>
        </p:nvSpPr>
        <p:spPr>
          <a:xfrm>
            <a:off x="8763000" y="6508750"/>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109</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19" name="Εικόνα 18">
            <a:extLst>
              <a:ext uri="{FF2B5EF4-FFF2-40B4-BE49-F238E27FC236}">
                <a16:creationId xmlns:a16="http://schemas.microsoft.com/office/drawing/2014/main" id="{00D7D80F-E0A1-C72B-1BEC-122978EA990F}"/>
              </a:ext>
            </a:extLst>
          </p:cNvPr>
          <p:cNvPicPr>
            <a:picLocks noChangeAspect="1"/>
          </p:cNvPicPr>
          <p:nvPr/>
        </p:nvPicPr>
        <p:blipFill>
          <a:blip r:embed="rId2"/>
          <a:stretch>
            <a:fillRect/>
          </a:stretch>
        </p:blipFill>
        <p:spPr>
          <a:xfrm>
            <a:off x="1000597" y="1327095"/>
            <a:ext cx="3749365" cy="1257409"/>
          </a:xfrm>
          <a:prstGeom prst="rect">
            <a:avLst/>
          </a:prstGeom>
        </p:spPr>
      </p:pic>
      <p:pic>
        <p:nvPicPr>
          <p:cNvPr id="25" name="Εικόνα 24">
            <a:extLst>
              <a:ext uri="{FF2B5EF4-FFF2-40B4-BE49-F238E27FC236}">
                <a16:creationId xmlns:a16="http://schemas.microsoft.com/office/drawing/2014/main" id="{BBCA7E01-4B24-48B1-CF60-2B195E93925D}"/>
              </a:ext>
            </a:extLst>
          </p:cNvPr>
          <p:cNvPicPr>
            <a:picLocks noChangeAspect="1"/>
          </p:cNvPicPr>
          <p:nvPr/>
        </p:nvPicPr>
        <p:blipFill>
          <a:blip r:embed="rId3"/>
          <a:stretch>
            <a:fillRect/>
          </a:stretch>
        </p:blipFill>
        <p:spPr>
          <a:xfrm>
            <a:off x="1139236" y="2797169"/>
            <a:ext cx="2758679" cy="3741744"/>
          </a:xfrm>
          <a:prstGeom prst="rect">
            <a:avLst/>
          </a:prstGeom>
        </p:spPr>
      </p:pic>
      <p:pic>
        <p:nvPicPr>
          <p:cNvPr id="27" name="Εικόνα 26">
            <a:extLst>
              <a:ext uri="{FF2B5EF4-FFF2-40B4-BE49-F238E27FC236}">
                <a16:creationId xmlns:a16="http://schemas.microsoft.com/office/drawing/2014/main" id="{961EB3D0-C2EE-FCAE-A1E9-F007C5B9D10F}"/>
              </a:ext>
            </a:extLst>
          </p:cNvPr>
          <p:cNvPicPr>
            <a:picLocks noChangeAspect="1"/>
          </p:cNvPicPr>
          <p:nvPr/>
        </p:nvPicPr>
        <p:blipFill>
          <a:blip r:embed="rId4"/>
          <a:stretch>
            <a:fillRect/>
          </a:stretch>
        </p:blipFill>
        <p:spPr>
          <a:xfrm>
            <a:off x="5323346" y="1327095"/>
            <a:ext cx="3215919" cy="1737511"/>
          </a:xfrm>
          <a:prstGeom prst="rect">
            <a:avLst/>
          </a:prstGeom>
        </p:spPr>
      </p:pic>
      <p:pic>
        <p:nvPicPr>
          <p:cNvPr id="29" name="Εικόνα 28">
            <a:extLst>
              <a:ext uri="{FF2B5EF4-FFF2-40B4-BE49-F238E27FC236}">
                <a16:creationId xmlns:a16="http://schemas.microsoft.com/office/drawing/2014/main" id="{41118702-784C-8E54-E1FC-99EB5A824207}"/>
              </a:ext>
            </a:extLst>
          </p:cNvPr>
          <p:cNvPicPr>
            <a:picLocks noChangeAspect="1"/>
          </p:cNvPicPr>
          <p:nvPr/>
        </p:nvPicPr>
        <p:blipFill>
          <a:blip r:embed="rId5"/>
          <a:stretch>
            <a:fillRect/>
          </a:stretch>
        </p:blipFill>
        <p:spPr>
          <a:xfrm>
            <a:off x="8773999" y="1349514"/>
            <a:ext cx="2804403" cy="4587638"/>
          </a:xfrm>
          <a:prstGeom prst="rect">
            <a:avLst/>
          </a:prstGeom>
        </p:spPr>
      </p:pic>
      <p:pic>
        <p:nvPicPr>
          <p:cNvPr id="31" name="Εικόνα 30">
            <a:extLst>
              <a:ext uri="{FF2B5EF4-FFF2-40B4-BE49-F238E27FC236}">
                <a16:creationId xmlns:a16="http://schemas.microsoft.com/office/drawing/2014/main" id="{289CFA32-1FB1-87C6-D833-B9C1B3C220E5}"/>
              </a:ext>
            </a:extLst>
          </p:cNvPr>
          <p:cNvPicPr>
            <a:picLocks noChangeAspect="1"/>
          </p:cNvPicPr>
          <p:nvPr/>
        </p:nvPicPr>
        <p:blipFill>
          <a:blip r:embed="rId6"/>
          <a:stretch>
            <a:fillRect/>
          </a:stretch>
        </p:blipFill>
        <p:spPr>
          <a:xfrm>
            <a:off x="5405674" y="3465513"/>
            <a:ext cx="2194750" cy="2499577"/>
          </a:xfrm>
          <a:prstGeom prst="rect">
            <a:avLst/>
          </a:prstGeom>
        </p:spPr>
      </p:pic>
    </p:spTree>
    <p:extLst>
      <p:ext uri="{BB962C8B-B14F-4D97-AF65-F5344CB8AC3E}">
        <p14:creationId xmlns:p14="http://schemas.microsoft.com/office/powerpoint/2010/main" val="12604020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2" descr="Related image">
            <a:extLst>
              <a:ext uri="{FF2B5EF4-FFF2-40B4-BE49-F238E27FC236}">
                <a16:creationId xmlns:a16="http://schemas.microsoft.com/office/drawing/2014/main" id="{24C0F496-7319-4FC3-85D7-16ABDAB908A7}"/>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6" name="Ορθογώνιο: Στρογγύλεμα γωνιών 5">
            <a:extLst>
              <a:ext uri="{FF2B5EF4-FFF2-40B4-BE49-F238E27FC236}">
                <a16:creationId xmlns:a16="http://schemas.microsoft.com/office/drawing/2014/main" id="{F4CD79D8-4A5E-489D-89F2-CB3087043ECB}"/>
              </a:ext>
            </a:extLst>
          </p:cNvPr>
          <p:cNvSpPr/>
          <p:nvPr/>
        </p:nvSpPr>
        <p:spPr>
          <a:xfrm>
            <a:off x="479376" y="230407"/>
            <a:ext cx="11233248" cy="6460827"/>
          </a:xfrm>
          <a:prstGeom prst="roundRect">
            <a:avLst/>
          </a:prstGeom>
          <a:solidFill>
            <a:srgbClr val="FFFFFF">
              <a:alpha val="69804"/>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 name="1 - Τίτλος"/>
          <p:cNvSpPr>
            <a:spLocks noGrp="1"/>
          </p:cNvSpPr>
          <p:nvPr>
            <p:ph type="title"/>
          </p:nvPr>
        </p:nvSpPr>
        <p:spPr>
          <a:xfrm>
            <a:off x="1981200" y="-99392"/>
            <a:ext cx="8229600" cy="1143000"/>
          </a:xfrm>
        </p:spPr>
        <p:txBody>
          <a:bodyPr/>
          <a:lstStyle/>
          <a:p>
            <a:r>
              <a:rPr lang="el-GR" sz="3600" b="1" i="1" dirty="0">
                <a:solidFill>
                  <a:schemeClr val="accent2"/>
                </a:solidFill>
                <a:latin typeface="Times New Roman" pitchFamily="18" charset="0"/>
                <a:cs typeface="Times New Roman" pitchFamily="18" charset="0"/>
              </a:rPr>
              <a:t>Πώς λειτουργούν τα Αμοιβαία Κεφάλαια;</a:t>
            </a:r>
          </a:p>
        </p:txBody>
      </p:sp>
      <p:sp>
        <p:nvSpPr>
          <p:cNvPr id="3" name="2 - Θέση περιεχομένου"/>
          <p:cNvSpPr>
            <a:spLocks noGrp="1"/>
          </p:cNvSpPr>
          <p:nvPr>
            <p:ph idx="1"/>
          </p:nvPr>
        </p:nvSpPr>
        <p:spPr>
          <a:xfrm>
            <a:off x="1981200" y="1052737"/>
            <a:ext cx="8229600" cy="4525963"/>
          </a:xfrm>
        </p:spPr>
        <p:txBody>
          <a:bodyPr/>
          <a:lstStyle/>
          <a:p>
            <a:r>
              <a:rPr lang="el-GR" sz="2000" dirty="0">
                <a:latin typeface="Times New Roman" pitchFamily="18" charset="0"/>
                <a:cs typeface="Times New Roman" pitchFamily="18" charset="0"/>
              </a:rPr>
              <a:t>Στην Ελλάδα το Α/Κ το διαχειρίζεται ανώνυμη εταιρεία, η οποία για να λειτουργήσει πρέπει να λάβει σχετική έγκριση από την Επιτροπή Κεφαλαιαγοράς. </a:t>
            </a:r>
          </a:p>
          <a:p>
            <a:pPr lvl="1"/>
            <a:r>
              <a:rPr lang="el-GR" sz="2000" dirty="0">
                <a:latin typeface="Times New Roman" pitchFamily="18" charset="0"/>
                <a:cs typeface="Times New Roman" pitchFamily="18" charset="0"/>
              </a:rPr>
              <a:t>Η εταιρεία αυτή ονομάζεται </a:t>
            </a:r>
            <a:r>
              <a:rPr lang="el-GR" sz="2000" b="1" dirty="0">
                <a:latin typeface="Times New Roman" pitchFamily="18" charset="0"/>
                <a:cs typeface="Times New Roman" pitchFamily="18" charset="0"/>
              </a:rPr>
              <a:t>Ανώνυμη Εταιρεία Διαχείρισης του Αμοιβαίου Κεφαλαίου (Α.Ε.Δ.Α.Κ.)</a:t>
            </a:r>
            <a:r>
              <a:rPr lang="el-GR" sz="2000" dirty="0">
                <a:latin typeface="Times New Roman" pitchFamily="18" charset="0"/>
                <a:cs typeface="Times New Roman" pitchFamily="18" charset="0"/>
              </a:rPr>
              <a:t>. </a:t>
            </a:r>
          </a:p>
          <a:p>
            <a:pPr>
              <a:buNone/>
            </a:pPr>
            <a:endParaRPr lang="el-GR" sz="2000" dirty="0">
              <a:latin typeface="Times New Roman" pitchFamily="18" charset="0"/>
              <a:cs typeface="Times New Roman" pitchFamily="18" charset="0"/>
            </a:endParaRPr>
          </a:p>
          <a:p>
            <a:r>
              <a:rPr lang="el-GR" sz="2000" dirty="0">
                <a:latin typeface="Times New Roman" pitchFamily="18" charset="0"/>
                <a:cs typeface="Times New Roman" pitchFamily="18" charset="0"/>
              </a:rPr>
              <a:t>Τα εξειδικευμένα στελέχη της εταιρείας διαχείρισης του Α/Κ επιλέγουν τους ελκυστικότερους τίτλους, με αντικειμενικό σκοπό τη μεγιστοποίηση της απόδοσης του χαρτοφυλακίου που διαχειρίζονται. </a:t>
            </a:r>
          </a:p>
          <a:p>
            <a:pPr>
              <a:buNone/>
            </a:pPr>
            <a:endParaRPr lang="el-GR" sz="2000" dirty="0">
              <a:latin typeface="Times New Roman" pitchFamily="18" charset="0"/>
              <a:cs typeface="Times New Roman" pitchFamily="18" charset="0"/>
            </a:endParaRPr>
          </a:p>
          <a:p>
            <a:r>
              <a:rPr lang="el-GR" sz="2000" dirty="0">
                <a:latin typeface="Times New Roman" pitchFamily="18" charset="0"/>
                <a:cs typeface="Times New Roman" pitchFamily="18" charset="0"/>
              </a:rPr>
              <a:t>Επιπροσθέτως, μέσω της κατάλληλης διασποράς των κεφαλαίων σε ένα σημαντικό αριθμό </a:t>
            </a:r>
            <a:r>
              <a:rPr lang="el-GR" sz="2000" dirty="0" err="1">
                <a:latin typeface="Times New Roman" pitchFamily="18" charset="0"/>
                <a:cs typeface="Times New Roman" pitchFamily="18" charset="0"/>
              </a:rPr>
              <a:t>αξιογράφων</a:t>
            </a:r>
            <a:r>
              <a:rPr lang="el-GR" sz="2000" dirty="0">
                <a:latin typeface="Times New Roman" pitchFamily="18" charset="0"/>
                <a:cs typeface="Times New Roman" pitchFamily="18" charset="0"/>
              </a:rPr>
              <a:t>, επιτυγχάνεται η διαφοροποίηση του επενδυτικού κινδύνου. </a:t>
            </a:r>
          </a:p>
          <a:p>
            <a:pPr>
              <a:buNone/>
            </a:pPr>
            <a:endParaRPr lang="el-GR" sz="2000" dirty="0">
              <a:latin typeface="Times New Roman" pitchFamily="18" charset="0"/>
              <a:cs typeface="Times New Roman" pitchFamily="18" charset="0"/>
            </a:endParaRPr>
          </a:p>
          <a:p>
            <a:r>
              <a:rPr lang="el-GR" sz="2000" dirty="0">
                <a:latin typeface="Times New Roman" pitchFamily="18" charset="0"/>
                <a:cs typeface="Times New Roman" pitchFamily="18" charset="0"/>
              </a:rPr>
              <a:t>Η καθαρή περιουσία του Α/Κ ονομάζεται καθαρό ενεργητικό και διαιρείται σε μερίδια ίσης αξίας ή ακόμα και σε κλάσματα μεριδίου. </a:t>
            </a:r>
          </a:p>
        </p:txBody>
      </p:sp>
      <p:sp>
        <p:nvSpPr>
          <p:cNvPr id="7" name="4 - Θέση αριθμού διαφάνειας">
            <a:extLst>
              <a:ext uri="{FF2B5EF4-FFF2-40B4-BE49-F238E27FC236}">
                <a16:creationId xmlns:a16="http://schemas.microsoft.com/office/drawing/2014/main" id="{865CEFA7-DF01-4244-85CC-766F452CA288}"/>
              </a:ext>
            </a:extLst>
          </p:cNvPr>
          <p:cNvSpPr>
            <a:spLocks noGrp="1"/>
          </p:cNvSpPr>
          <p:nvPr>
            <p:ph type="sldNum" sz="quarter" idx="12"/>
          </p:nvPr>
        </p:nvSpPr>
        <p:spPr>
          <a:xfrm>
            <a:off x="8472264" y="6227008"/>
            <a:ext cx="2844800" cy="476250"/>
          </a:xfrm>
        </p:spPr>
        <p:txBody>
          <a:bodyPr/>
          <a:lstStyle/>
          <a:p>
            <a:pPr>
              <a:defRPr/>
            </a:pPr>
            <a:fld id="{E6A900DE-53FB-4087-A202-08436AFFF42C}" type="slidenum">
              <a:rPr lang="el-GR" smtClean="0"/>
              <a:pPr>
                <a:defRPr/>
              </a:pPr>
              <a:t>11</a:t>
            </a:fld>
            <a:endParaRPr lang="el-GR" dirty="0"/>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a:extLst>
              <a:ext uri="{FF2B5EF4-FFF2-40B4-BE49-F238E27FC236}">
                <a16:creationId xmlns:a16="http://schemas.microsoft.com/office/drawing/2014/main" id="{4BE050A5-DB63-D6DA-9DBC-4370E3A4522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110</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Rectangle 3">
            <a:extLst>
              <a:ext uri="{FF2B5EF4-FFF2-40B4-BE49-F238E27FC236}">
                <a16:creationId xmlns:a16="http://schemas.microsoft.com/office/drawing/2014/main" id="{846B9BE8-30A6-ABB1-CAF4-7B89DC0AB9E5}"/>
              </a:ext>
            </a:extLst>
          </p:cNvPr>
          <p:cNvSpPr/>
          <p:nvPr/>
        </p:nvSpPr>
        <p:spPr>
          <a:xfrm>
            <a:off x="152400" y="152404"/>
            <a:ext cx="12175626" cy="6858000"/>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Ορθογώνιο: Στρογγύλεμα γωνιών 3">
            <a:extLst>
              <a:ext uri="{FF2B5EF4-FFF2-40B4-BE49-F238E27FC236}">
                <a16:creationId xmlns:a16="http://schemas.microsoft.com/office/drawing/2014/main" id="{3A57B647-F37B-2B64-F2C6-0033CC085690}"/>
              </a:ext>
            </a:extLst>
          </p:cNvPr>
          <p:cNvSpPr/>
          <p:nvPr/>
        </p:nvSpPr>
        <p:spPr>
          <a:xfrm>
            <a:off x="873443" y="11182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Ορθογώνιο: Στρογγύλεμα γωνιών 4">
            <a:extLst>
              <a:ext uri="{FF2B5EF4-FFF2-40B4-BE49-F238E27FC236}">
                <a16:creationId xmlns:a16="http://schemas.microsoft.com/office/drawing/2014/main" id="{5F46E8CF-F19E-DA6C-5544-2A9E2831C6C6}"/>
              </a:ext>
            </a:extLst>
          </p:cNvPr>
          <p:cNvSpPr/>
          <p:nvPr/>
        </p:nvSpPr>
        <p:spPr>
          <a:xfrm>
            <a:off x="873443" y="11182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3">
            <a:extLst>
              <a:ext uri="{FF2B5EF4-FFF2-40B4-BE49-F238E27FC236}">
                <a16:creationId xmlns:a16="http://schemas.microsoft.com/office/drawing/2014/main" id="{74C606CC-E998-EADC-17D0-3ACD65BA1CDD}"/>
              </a:ext>
            </a:extLst>
          </p:cNvPr>
          <p:cNvSpPr/>
          <p:nvPr/>
        </p:nvSpPr>
        <p:spPr>
          <a:xfrm>
            <a:off x="0" y="0"/>
            <a:ext cx="12328026" cy="7010404"/>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7" name="Ορθογώνιο: Στρογγύλεμα γωνιών 6">
            <a:extLst>
              <a:ext uri="{FF2B5EF4-FFF2-40B4-BE49-F238E27FC236}">
                <a16:creationId xmlns:a16="http://schemas.microsoft.com/office/drawing/2014/main" id="{C9B5E8B4-3AE7-753F-9125-F82F5A3D7048}"/>
              </a:ext>
            </a:extLst>
          </p:cNvPr>
          <p:cNvSpPr/>
          <p:nvPr/>
        </p:nvSpPr>
        <p:spPr>
          <a:xfrm>
            <a:off x="721043" y="9658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Θέση αριθμού διαφάνειας 1">
            <a:extLst>
              <a:ext uri="{FF2B5EF4-FFF2-40B4-BE49-F238E27FC236}">
                <a16:creationId xmlns:a16="http://schemas.microsoft.com/office/drawing/2014/main" id="{AF908C69-115F-2E93-70C0-98C6E9D7AC13}"/>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110</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Θέση αριθμού διαφάνειας 1">
            <a:extLst>
              <a:ext uri="{FF2B5EF4-FFF2-40B4-BE49-F238E27FC236}">
                <a16:creationId xmlns:a16="http://schemas.microsoft.com/office/drawing/2014/main" id="{C90BE174-2238-0A96-E548-CE325AB36075}"/>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110</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0" name="Θέση αριθμού διαφάνειας 1">
            <a:extLst>
              <a:ext uri="{FF2B5EF4-FFF2-40B4-BE49-F238E27FC236}">
                <a16:creationId xmlns:a16="http://schemas.microsoft.com/office/drawing/2014/main" id="{C9FD9B2A-8606-7D03-17CD-872206834C8D}"/>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110</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1" name="Ευθεία γραμμή σύνδεσης 10">
            <a:extLst>
              <a:ext uri="{FF2B5EF4-FFF2-40B4-BE49-F238E27FC236}">
                <a16:creationId xmlns:a16="http://schemas.microsoft.com/office/drawing/2014/main" id="{85A5917B-7443-5BEB-C053-03A4B506FCF3}"/>
              </a:ext>
            </a:extLst>
          </p:cNvPr>
          <p:cNvCxnSpPr/>
          <p:nvPr/>
        </p:nvCxnSpPr>
        <p:spPr>
          <a:xfrm>
            <a:off x="721045" y="771836"/>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Θέση αριθμού διαφάνειας 1">
            <a:extLst>
              <a:ext uri="{FF2B5EF4-FFF2-40B4-BE49-F238E27FC236}">
                <a16:creationId xmlns:a16="http://schemas.microsoft.com/office/drawing/2014/main" id="{ACDDE0A0-4738-A4C2-1CD7-B406C306DC89}"/>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110</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3" name="Θέση αριθμού διαφάνειας 1">
            <a:extLst>
              <a:ext uri="{FF2B5EF4-FFF2-40B4-BE49-F238E27FC236}">
                <a16:creationId xmlns:a16="http://schemas.microsoft.com/office/drawing/2014/main" id="{BE555728-6E9F-3A1D-40A2-5B4943D45FD8}"/>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110</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4" name="Θέση αριθμού διαφάνειας 1">
            <a:extLst>
              <a:ext uri="{FF2B5EF4-FFF2-40B4-BE49-F238E27FC236}">
                <a16:creationId xmlns:a16="http://schemas.microsoft.com/office/drawing/2014/main" id="{A43112E0-6C47-DC49-FF8F-87DD1F1CE8DE}"/>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110</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5" name="Ευθεία γραμμή σύνδεσης 14">
            <a:extLst>
              <a:ext uri="{FF2B5EF4-FFF2-40B4-BE49-F238E27FC236}">
                <a16:creationId xmlns:a16="http://schemas.microsoft.com/office/drawing/2014/main" id="{5178A475-444D-CAA6-0C5F-BC8904F8FEC9}"/>
              </a:ext>
            </a:extLst>
          </p:cNvPr>
          <p:cNvCxnSpPr/>
          <p:nvPr/>
        </p:nvCxnSpPr>
        <p:spPr>
          <a:xfrm>
            <a:off x="721045" y="771836"/>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2AA5408F-F93E-1BF2-2E4E-F395F52A5425}"/>
              </a:ext>
            </a:extLst>
          </p:cNvPr>
          <p:cNvSpPr txBox="1"/>
          <p:nvPr/>
        </p:nvSpPr>
        <p:spPr>
          <a:xfrm>
            <a:off x="721045" y="243908"/>
            <a:ext cx="1102196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GF GREEK EQUITIES ESG ΜΕΤΟΧΙΚΟ ΕΣΩΤΕΡΙΚΟΥ</a:t>
            </a:r>
          </a:p>
        </p:txBody>
      </p:sp>
      <p:sp>
        <p:nvSpPr>
          <p:cNvPr id="20" name="Θέση αριθμού διαφάνειας 1">
            <a:extLst>
              <a:ext uri="{FF2B5EF4-FFF2-40B4-BE49-F238E27FC236}">
                <a16:creationId xmlns:a16="http://schemas.microsoft.com/office/drawing/2014/main" id="{727A14F9-8B3D-ADC3-B7E9-DA1D451C69F1}"/>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110</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1" name="Rectangle 18">
            <a:extLst>
              <a:ext uri="{FF2B5EF4-FFF2-40B4-BE49-F238E27FC236}">
                <a16:creationId xmlns:a16="http://schemas.microsoft.com/office/drawing/2014/main" id="{889BCF4A-E33F-A16C-AC49-96A151BDF36B}"/>
              </a:ext>
            </a:extLst>
          </p:cNvPr>
          <p:cNvSpPr/>
          <p:nvPr/>
        </p:nvSpPr>
        <p:spPr>
          <a:xfrm>
            <a:off x="3693617" y="6283250"/>
            <a:ext cx="5105802" cy="21544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000"/>
            </a:pPr>
            <a:r>
              <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Πηγή: </a:t>
            </a:r>
            <a:r>
              <a:rPr kumimoji="0" lang="en-US"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Eurobank.gr</a:t>
            </a:r>
            <a:endPar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endParaRPr>
          </a:p>
        </p:txBody>
      </p:sp>
      <p:sp>
        <p:nvSpPr>
          <p:cNvPr id="22" name="Θέση αριθμού διαφάνειας 1">
            <a:extLst>
              <a:ext uri="{FF2B5EF4-FFF2-40B4-BE49-F238E27FC236}">
                <a16:creationId xmlns:a16="http://schemas.microsoft.com/office/drawing/2014/main" id="{962535E8-AABB-9567-7A3A-81C1AE125FC6}"/>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110</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3" name="Θέση αριθμού διαφάνειας 1">
            <a:extLst>
              <a:ext uri="{FF2B5EF4-FFF2-40B4-BE49-F238E27FC236}">
                <a16:creationId xmlns:a16="http://schemas.microsoft.com/office/drawing/2014/main" id="{C3C6F635-A9B3-F023-C3BF-3EAA09E79BC7}"/>
              </a:ext>
            </a:extLst>
          </p:cNvPr>
          <p:cNvSpPr txBox="1">
            <a:spLocks/>
          </p:cNvSpPr>
          <p:nvPr/>
        </p:nvSpPr>
        <p:spPr>
          <a:xfrm>
            <a:off x="8763000" y="6508750"/>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110</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18" name="Εικόνα 17">
            <a:extLst>
              <a:ext uri="{FF2B5EF4-FFF2-40B4-BE49-F238E27FC236}">
                <a16:creationId xmlns:a16="http://schemas.microsoft.com/office/drawing/2014/main" id="{52D94828-9C2F-BA81-F93B-0C2302C5DD65}"/>
              </a:ext>
            </a:extLst>
          </p:cNvPr>
          <p:cNvPicPr>
            <a:picLocks noChangeAspect="1"/>
          </p:cNvPicPr>
          <p:nvPr/>
        </p:nvPicPr>
        <p:blipFill rotWithShape="1">
          <a:blip r:embed="rId2"/>
          <a:srcRect b="52357"/>
          <a:stretch/>
        </p:blipFill>
        <p:spPr>
          <a:xfrm>
            <a:off x="1209451" y="1170728"/>
            <a:ext cx="9404534" cy="4892751"/>
          </a:xfrm>
          <a:prstGeom prst="rect">
            <a:avLst/>
          </a:prstGeom>
        </p:spPr>
      </p:pic>
    </p:spTree>
    <p:extLst>
      <p:ext uri="{BB962C8B-B14F-4D97-AF65-F5344CB8AC3E}">
        <p14:creationId xmlns:p14="http://schemas.microsoft.com/office/powerpoint/2010/main" val="303393439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a:extLst>
              <a:ext uri="{FF2B5EF4-FFF2-40B4-BE49-F238E27FC236}">
                <a16:creationId xmlns:a16="http://schemas.microsoft.com/office/drawing/2014/main" id="{4BE050A5-DB63-D6DA-9DBC-4370E3A4522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Rectangle 3">
            <a:extLst>
              <a:ext uri="{FF2B5EF4-FFF2-40B4-BE49-F238E27FC236}">
                <a16:creationId xmlns:a16="http://schemas.microsoft.com/office/drawing/2014/main" id="{846B9BE8-30A6-ABB1-CAF4-7B89DC0AB9E5}"/>
              </a:ext>
            </a:extLst>
          </p:cNvPr>
          <p:cNvSpPr/>
          <p:nvPr/>
        </p:nvSpPr>
        <p:spPr>
          <a:xfrm>
            <a:off x="152400" y="152404"/>
            <a:ext cx="12175626" cy="6858000"/>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Ορθογώνιο: Στρογγύλεμα γωνιών 3">
            <a:extLst>
              <a:ext uri="{FF2B5EF4-FFF2-40B4-BE49-F238E27FC236}">
                <a16:creationId xmlns:a16="http://schemas.microsoft.com/office/drawing/2014/main" id="{3A57B647-F37B-2B64-F2C6-0033CC085690}"/>
              </a:ext>
            </a:extLst>
          </p:cNvPr>
          <p:cNvSpPr/>
          <p:nvPr/>
        </p:nvSpPr>
        <p:spPr>
          <a:xfrm>
            <a:off x="873443" y="11182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Ορθογώνιο: Στρογγύλεμα γωνιών 4">
            <a:extLst>
              <a:ext uri="{FF2B5EF4-FFF2-40B4-BE49-F238E27FC236}">
                <a16:creationId xmlns:a16="http://schemas.microsoft.com/office/drawing/2014/main" id="{5F46E8CF-F19E-DA6C-5544-2A9E2831C6C6}"/>
              </a:ext>
            </a:extLst>
          </p:cNvPr>
          <p:cNvSpPr/>
          <p:nvPr/>
        </p:nvSpPr>
        <p:spPr>
          <a:xfrm>
            <a:off x="873443" y="11182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3">
            <a:extLst>
              <a:ext uri="{FF2B5EF4-FFF2-40B4-BE49-F238E27FC236}">
                <a16:creationId xmlns:a16="http://schemas.microsoft.com/office/drawing/2014/main" id="{74C606CC-E998-EADC-17D0-3ACD65BA1CDD}"/>
              </a:ext>
            </a:extLst>
          </p:cNvPr>
          <p:cNvSpPr/>
          <p:nvPr/>
        </p:nvSpPr>
        <p:spPr>
          <a:xfrm>
            <a:off x="0" y="0"/>
            <a:ext cx="12328026" cy="7010404"/>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7" name="Ορθογώνιο: Στρογγύλεμα γωνιών 6">
            <a:extLst>
              <a:ext uri="{FF2B5EF4-FFF2-40B4-BE49-F238E27FC236}">
                <a16:creationId xmlns:a16="http://schemas.microsoft.com/office/drawing/2014/main" id="{C9B5E8B4-3AE7-753F-9125-F82F5A3D7048}"/>
              </a:ext>
            </a:extLst>
          </p:cNvPr>
          <p:cNvSpPr/>
          <p:nvPr/>
        </p:nvSpPr>
        <p:spPr>
          <a:xfrm>
            <a:off x="721043" y="9658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Θέση αριθμού διαφάνειας 1">
            <a:extLst>
              <a:ext uri="{FF2B5EF4-FFF2-40B4-BE49-F238E27FC236}">
                <a16:creationId xmlns:a16="http://schemas.microsoft.com/office/drawing/2014/main" id="{AF908C69-115F-2E93-70C0-98C6E9D7AC13}"/>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Θέση αριθμού διαφάνειας 1">
            <a:extLst>
              <a:ext uri="{FF2B5EF4-FFF2-40B4-BE49-F238E27FC236}">
                <a16:creationId xmlns:a16="http://schemas.microsoft.com/office/drawing/2014/main" id="{C90BE174-2238-0A96-E548-CE325AB36075}"/>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0" name="Θέση αριθμού διαφάνειας 1">
            <a:extLst>
              <a:ext uri="{FF2B5EF4-FFF2-40B4-BE49-F238E27FC236}">
                <a16:creationId xmlns:a16="http://schemas.microsoft.com/office/drawing/2014/main" id="{C9FD9B2A-8606-7D03-17CD-872206834C8D}"/>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1" name="Ευθεία γραμμή σύνδεσης 10">
            <a:extLst>
              <a:ext uri="{FF2B5EF4-FFF2-40B4-BE49-F238E27FC236}">
                <a16:creationId xmlns:a16="http://schemas.microsoft.com/office/drawing/2014/main" id="{85A5917B-7443-5BEB-C053-03A4B506FCF3}"/>
              </a:ext>
            </a:extLst>
          </p:cNvPr>
          <p:cNvCxnSpPr/>
          <p:nvPr/>
        </p:nvCxnSpPr>
        <p:spPr>
          <a:xfrm>
            <a:off x="721045" y="771836"/>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Θέση αριθμού διαφάνειας 1">
            <a:extLst>
              <a:ext uri="{FF2B5EF4-FFF2-40B4-BE49-F238E27FC236}">
                <a16:creationId xmlns:a16="http://schemas.microsoft.com/office/drawing/2014/main" id="{ACDDE0A0-4738-A4C2-1CD7-B406C306DC89}"/>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3" name="Θέση αριθμού διαφάνειας 1">
            <a:extLst>
              <a:ext uri="{FF2B5EF4-FFF2-40B4-BE49-F238E27FC236}">
                <a16:creationId xmlns:a16="http://schemas.microsoft.com/office/drawing/2014/main" id="{BE555728-6E9F-3A1D-40A2-5B4943D45FD8}"/>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4" name="Θέση αριθμού διαφάνειας 1">
            <a:extLst>
              <a:ext uri="{FF2B5EF4-FFF2-40B4-BE49-F238E27FC236}">
                <a16:creationId xmlns:a16="http://schemas.microsoft.com/office/drawing/2014/main" id="{A43112E0-6C47-DC49-FF8F-87DD1F1CE8DE}"/>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5" name="Ευθεία γραμμή σύνδεσης 14">
            <a:extLst>
              <a:ext uri="{FF2B5EF4-FFF2-40B4-BE49-F238E27FC236}">
                <a16:creationId xmlns:a16="http://schemas.microsoft.com/office/drawing/2014/main" id="{5178A475-444D-CAA6-0C5F-BC8904F8FEC9}"/>
              </a:ext>
            </a:extLst>
          </p:cNvPr>
          <p:cNvCxnSpPr/>
          <p:nvPr/>
        </p:nvCxnSpPr>
        <p:spPr>
          <a:xfrm>
            <a:off x="721045" y="771836"/>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2AA5408F-F93E-1BF2-2E4E-F395F52A5425}"/>
              </a:ext>
            </a:extLst>
          </p:cNvPr>
          <p:cNvSpPr txBox="1"/>
          <p:nvPr/>
        </p:nvSpPr>
        <p:spPr>
          <a:xfrm>
            <a:off x="721045" y="243908"/>
            <a:ext cx="1102196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GF GREEK EQUITIES ESG ΜΕΤΟΧΙΚΟ ΕΣΩΤΕΡΙΚΟΥ</a:t>
            </a:r>
            <a:r>
              <a:rPr kumimoji="0" lang="en-US" sz="16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–cont’d</a:t>
            </a:r>
            <a:endParaRPr kumimoji="0" lang="el-GR"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endParaRPr>
          </a:p>
        </p:txBody>
      </p:sp>
      <p:sp>
        <p:nvSpPr>
          <p:cNvPr id="20" name="Θέση αριθμού διαφάνειας 1">
            <a:extLst>
              <a:ext uri="{FF2B5EF4-FFF2-40B4-BE49-F238E27FC236}">
                <a16:creationId xmlns:a16="http://schemas.microsoft.com/office/drawing/2014/main" id="{727A14F9-8B3D-ADC3-B7E9-DA1D451C69F1}"/>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111</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1" name="Rectangle 18">
            <a:extLst>
              <a:ext uri="{FF2B5EF4-FFF2-40B4-BE49-F238E27FC236}">
                <a16:creationId xmlns:a16="http://schemas.microsoft.com/office/drawing/2014/main" id="{889BCF4A-E33F-A16C-AC49-96A151BDF36B}"/>
              </a:ext>
            </a:extLst>
          </p:cNvPr>
          <p:cNvSpPr/>
          <p:nvPr/>
        </p:nvSpPr>
        <p:spPr>
          <a:xfrm>
            <a:off x="3693617" y="6283250"/>
            <a:ext cx="5105802" cy="21544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000"/>
            </a:pPr>
            <a:r>
              <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Πηγή: </a:t>
            </a:r>
            <a:r>
              <a:rPr kumimoji="0" lang="en-US"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Eurobank.gr</a:t>
            </a:r>
            <a:endPar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endParaRPr>
          </a:p>
        </p:txBody>
      </p:sp>
      <p:sp>
        <p:nvSpPr>
          <p:cNvPr id="22" name="Θέση αριθμού διαφάνειας 1">
            <a:extLst>
              <a:ext uri="{FF2B5EF4-FFF2-40B4-BE49-F238E27FC236}">
                <a16:creationId xmlns:a16="http://schemas.microsoft.com/office/drawing/2014/main" id="{962535E8-AABB-9567-7A3A-81C1AE125FC6}"/>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111</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3" name="Θέση αριθμού διαφάνειας 1">
            <a:extLst>
              <a:ext uri="{FF2B5EF4-FFF2-40B4-BE49-F238E27FC236}">
                <a16:creationId xmlns:a16="http://schemas.microsoft.com/office/drawing/2014/main" id="{C3C6F635-A9B3-F023-C3BF-3EAA09E79BC7}"/>
              </a:ext>
            </a:extLst>
          </p:cNvPr>
          <p:cNvSpPr txBox="1">
            <a:spLocks/>
          </p:cNvSpPr>
          <p:nvPr/>
        </p:nvSpPr>
        <p:spPr>
          <a:xfrm>
            <a:off x="8763000" y="6508750"/>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111</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17" name="Εικόνα 16">
            <a:extLst>
              <a:ext uri="{FF2B5EF4-FFF2-40B4-BE49-F238E27FC236}">
                <a16:creationId xmlns:a16="http://schemas.microsoft.com/office/drawing/2014/main" id="{76A43D7F-3D04-0BCC-0917-B9F721F88ECB}"/>
              </a:ext>
            </a:extLst>
          </p:cNvPr>
          <p:cNvPicPr>
            <a:picLocks noChangeAspect="1"/>
          </p:cNvPicPr>
          <p:nvPr/>
        </p:nvPicPr>
        <p:blipFill rotWithShape="1">
          <a:blip r:embed="rId2"/>
          <a:srcRect t="48010"/>
          <a:stretch/>
        </p:blipFill>
        <p:spPr>
          <a:xfrm>
            <a:off x="793955" y="1101418"/>
            <a:ext cx="5438070" cy="3292375"/>
          </a:xfrm>
          <a:prstGeom prst="rect">
            <a:avLst/>
          </a:prstGeom>
        </p:spPr>
      </p:pic>
      <p:pic>
        <p:nvPicPr>
          <p:cNvPr id="19" name="Εικόνα 18">
            <a:extLst>
              <a:ext uri="{FF2B5EF4-FFF2-40B4-BE49-F238E27FC236}">
                <a16:creationId xmlns:a16="http://schemas.microsoft.com/office/drawing/2014/main" id="{3A31D191-CADA-12C8-2CE9-3DB32CB73248}"/>
              </a:ext>
            </a:extLst>
          </p:cNvPr>
          <p:cNvPicPr>
            <a:picLocks noChangeAspect="1"/>
          </p:cNvPicPr>
          <p:nvPr/>
        </p:nvPicPr>
        <p:blipFill>
          <a:blip r:embed="rId3"/>
          <a:stretch>
            <a:fillRect/>
          </a:stretch>
        </p:blipFill>
        <p:spPr>
          <a:xfrm>
            <a:off x="873443" y="4472587"/>
            <a:ext cx="5204911" cy="1013548"/>
          </a:xfrm>
          <a:prstGeom prst="rect">
            <a:avLst/>
          </a:prstGeom>
        </p:spPr>
      </p:pic>
      <p:pic>
        <p:nvPicPr>
          <p:cNvPr id="29" name="Εικόνα 28">
            <a:extLst>
              <a:ext uri="{FF2B5EF4-FFF2-40B4-BE49-F238E27FC236}">
                <a16:creationId xmlns:a16="http://schemas.microsoft.com/office/drawing/2014/main" id="{23453E35-C254-FACB-3878-B6D7D865B365}"/>
              </a:ext>
            </a:extLst>
          </p:cNvPr>
          <p:cNvPicPr>
            <a:picLocks noChangeAspect="1"/>
          </p:cNvPicPr>
          <p:nvPr/>
        </p:nvPicPr>
        <p:blipFill>
          <a:blip r:embed="rId4"/>
          <a:stretch>
            <a:fillRect/>
          </a:stretch>
        </p:blipFill>
        <p:spPr>
          <a:xfrm>
            <a:off x="9289920" y="1032086"/>
            <a:ext cx="2330406" cy="4625741"/>
          </a:xfrm>
          <a:prstGeom prst="rect">
            <a:avLst/>
          </a:prstGeom>
        </p:spPr>
      </p:pic>
      <p:pic>
        <p:nvPicPr>
          <p:cNvPr id="30" name="Εικόνα 29">
            <a:extLst>
              <a:ext uri="{FF2B5EF4-FFF2-40B4-BE49-F238E27FC236}">
                <a16:creationId xmlns:a16="http://schemas.microsoft.com/office/drawing/2014/main" id="{ABDCB161-8128-882F-1307-B68435B6AF75}"/>
              </a:ext>
            </a:extLst>
          </p:cNvPr>
          <p:cNvPicPr>
            <a:picLocks noChangeAspect="1"/>
          </p:cNvPicPr>
          <p:nvPr/>
        </p:nvPicPr>
        <p:blipFill>
          <a:blip r:embed="rId5"/>
          <a:stretch>
            <a:fillRect/>
          </a:stretch>
        </p:blipFill>
        <p:spPr>
          <a:xfrm>
            <a:off x="6157842" y="1157662"/>
            <a:ext cx="2979678" cy="1569856"/>
          </a:xfrm>
          <a:prstGeom prst="rect">
            <a:avLst/>
          </a:prstGeom>
        </p:spPr>
      </p:pic>
      <p:pic>
        <p:nvPicPr>
          <p:cNvPr id="31" name="Εικόνα 30">
            <a:extLst>
              <a:ext uri="{FF2B5EF4-FFF2-40B4-BE49-F238E27FC236}">
                <a16:creationId xmlns:a16="http://schemas.microsoft.com/office/drawing/2014/main" id="{E6A063A3-70A5-4AEF-C3D6-903C6F11B44B}"/>
              </a:ext>
            </a:extLst>
          </p:cNvPr>
          <p:cNvPicPr>
            <a:picLocks noChangeAspect="1"/>
          </p:cNvPicPr>
          <p:nvPr/>
        </p:nvPicPr>
        <p:blipFill rotWithShape="1">
          <a:blip r:embed="rId6"/>
          <a:srcRect/>
          <a:stretch/>
        </p:blipFill>
        <p:spPr>
          <a:xfrm>
            <a:off x="6194590" y="2959604"/>
            <a:ext cx="2751058" cy="1714649"/>
          </a:xfrm>
          <a:prstGeom prst="rect">
            <a:avLst/>
          </a:prstGeom>
        </p:spPr>
      </p:pic>
      <p:pic>
        <p:nvPicPr>
          <p:cNvPr id="33" name="Εικόνα 32">
            <a:extLst>
              <a:ext uri="{FF2B5EF4-FFF2-40B4-BE49-F238E27FC236}">
                <a16:creationId xmlns:a16="http://schemas.microsoft.com/office/drawing/2014/main" id="{AD547351-3C84-93B0-6408-70755EB1A669}"/>
              </a:ext>
            </a:extLst>
          </p:cNvPr>
          <p:cNvPicPr>
            <a:picLocks noChangeAspect="1"/>
          </p:cNvPicPr>
          <p:nvPr/>
        </p:nvPicPr>
        <p:blipFill>
          <a:blip r:embed="rId7"/>
          <a:stretch>
            <a:fillRect/>
          </a:stretch>
        </p:blipFill>
        <p:spPr>
          <a:xfrm>
            <a:off x="6406959" y="4804450"/>
            <a:ext cx="2522439" cy="1433361"/>
          </a:xfrm>
          <a:prstGeom prst="rect">
            <a:avLst/>
          </a:prstGeom>
        </p:spPr>
      </p:pic>
    </p:spTree>
    <p:extLst>
      <p:ext uri="{BB962C8B-B14F-4D97-AF65-F5344CB8AC3E}">
        <p14:creationId xmlns:p14="http://schemas.microsoft.com/office/powerpoint/2010/main" val="305386687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a:extLst>
              <a:ext uri="{FF2B5EF4-FFF2-40B4-BE49-F238E27FC236}">
                <a16:creationId xmlns:a16="http://schemas.microsoft.com/office/drawing/2014/main" id="{4BE050A5-DB63-D6DA-9DBC-4370E3A4522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112</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Rectangle 3">
            <a:extLst>
              <a:ext uri="{FF2B5EF4-FFF2-40B4-BE49-F238E27FC236}">
                <a16:creationId xmlns:a16="http://schemas.microsoft.com/office/drawing/2014/main" id="{846B9BE8-30A6-ABB1-CAF4-7B89DC0AB9E5}"/>
              </a:ext>
            </a:extLst>
          </p:cNvPr>
          <p:cNvSpPr/>
          <p:nvPr/>
        </p:nvSpPr>
        <p:spPr>
          <a:xfrm>
            <a:off x="152400" y="152404"/>
            <a:ext cx="12175626" cy="6858000"/>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Ορθογώνιο: Στρογγύλεμα γωνιών 3">
            <a:extLst>
              <a:ext uri="{FF2B5EF4-FFF2-40B4-BE49-F238E27FC236}">
                <a16:creationId xmlns:a16="http://schemas.microsoft.com/office/drawing/2014/main" id="{3A57B647-F37B-2B64-F2C6-0033CC085690}"/>
              </a:ext>
            </a:extLst>
          </p:cNvPr>
          <p:cNvSpPr/>
          <p:nvPr/>
        </p:nvSpPr>
        <p:spPr>
          <a:xfrm>
            <a:off x="873443" y="11182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Ορθογώνιο: Στρογγύλεμα γωνιών 4">
            <a:extLst>
              <a:ext uri="{FF2B5EF4-FFF2-40B4-BE49-F238E27FC236}">
                <a16:creationId xmlns:a16="http://schemas.microsoft.com/office/drawing/2014/main" id="{5F46E8CF-F19E-DA6C-5544-2A9E2831C6C6}"/>
              </a:ext>
            </a:extLst>
          </p:cNvPr>
          <p:cNvSpPr/>
          <p:nvPr/>
        </p:nvSpPr>
        <p:spPr>
          <a:xfrm>
            <a:off x="873443" y="11182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3">
            <a:extLst>
              <a:ext uri="{FF2B5EF4-FFF2-40B4-BE49-F238E27FC236}">
                <a16:creationId xmlns:a16="http://schemas.microsoft.com/office/drawing/2014/main" id="{74C606CC-E998-EADC-17D0-3ACD65BA1CDD}"/>
              </a:ext>
            </a:extLst>
          </p:cNvPr>
          <p:cNvSpPr/>
          <p:nvPr/>
        </p:nvSpPr>
        <p:spPr>
          <a:xfrm>
            <a:off x="0" y="0"/>
            <a:ext cx="12328026" cy="7010404"/>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7" name="Ορθογώνιο: Στρογγύλεμα γωνιών 6">
            <a:extLst>
              <a:ext uri="{FF2B5EF4-FFF2-40B4-BE49-F238E27FC236}">
                <a16:creationId xmlns:a16="http://schemas.microsoft.com/office/drawing/2014/main" id="{C9B5E8B4-3AE7-753F-9125-F82F5A3D7048}"/>
              </a:ext>
            </a:extLst>
          </p:cNvPr>
          <p:cNvSpPr/>
          <p:nvPr/>
        </p:nvSpPr>
        <p:spPr>
          <a:xfrm>
            <a:off x="721043" y="9658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Θέση αριθμού διαφάνειας 1">
            <a:extLst>
              <a:ext uri="{FF2B5EF4-FFF2-40B4-BE49-F238E27FC236}">
                <a16:creationId xmlns:a16="http://schemas.microsoft.com/office/drawing/2014/main" id="{AF908C69-115F-2E93-70C0-98C6E9D7AC13}"/>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112</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Θέση αριθμού διαφάνειας 1">
            <a:extLst>
              <a:ext uri="{FF2B5EF4-FFF2-40B4-BE49-F238E27FC236}">
                <a16:creationId xmlns:a16="http://schemas.microsoft.com/office/drawing/2014/main" id="{C90BE174-2238-0A96-E548-CE325AB36075}"/>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112</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0" name="Θέση αριθμού διαφάνειας 1">
            <a:extLst>
              <a:ext uri="{FF2B5EF4-FFF2-40B4-BE49-F238E27FC236}">
                <a16:creationId xmlns:a16="http://schemas.microsoft.com/office/drawing/2014/main" id="{C9FD9B2A-8606-7D03-17CD-872206834C8D}"/>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112</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1" name="Ευθεία γραμμή σύνδεσης 10">
            <a:extLst>
              <a:ext uri="{FF2B5EF4-FFF2-40B4-BE49-F238E27FC236}">
                <a16:creationId xmlns:a16="http://schemas.microsoft.com/office/drawing/2014/main" id="{85A5917B-7443-5BEB-C053-03A4B506FCF3}"/>
              </a:ext>
            </a:extLst>
          </p:cNvPr>
          <p:cNvCxnSpPr/>
          <p:nvPr/>
        </p:nvCxnSpPr>
        <p:spPr>
          <a:xfrm>
            <a:off x="721045" y="771836"/>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Θέση αριθμού διαφάνειας 1">
            <a:extLst>
              <a:ext uri="{FF2B5EF4-FFF2-40B4-BE49-F238E27FC236}">
                <a16:creationId xmlns:a16="http://schemas.microsoft.com/office/drawing/2014/main" id="{ACDDE0A0-4738-A4C2-1CD7-B406C306DC89}"/>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112</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3" name="Θέση αριθμού διαφάνειας 1">
            <a:extLst>
              <a:ext uri="{FF2B5EF4-FFF2-40B4-BE49-F238E27FC236}">
                <a16:creationId xmlns:a16="http://schemas.microsoft.com/office/drawing/2014/main" id="{BE555728-6E9F-3A1D-40A2-5B4943D45FD8}"/>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112</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4" name="Θέση αριθμού διαφάνειας 1">
            <a:extLst>
              <a:ext uri="{FF2B5EF4-FFF2-40B4-BE49-F238E27FC236}">
                <a16:creationId xmlns:a16="http://schemas.microsoft.com/office/drawing/2014/main" id="{A43112E0-6C47-DC49-FF8F-87DD1F1CE8DE}"/>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112</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5" name="Ευθεία γραμμή σύνδεσης 14">
            <a:extLst>
              <a:ext uri="{FF2B5EF4-FFF2-40B4-BE49-F238E27FC236}">
                <a16:creationId xmlns:a16="http://schemas.microsoft.com/office/drawing/2014/main" id="{5178A475-444D-CAA6-0C5F-BC8904F8FEC9}"/>
              </a:ext>
            </a:extLst>
          </p:cNvPr>
          <p:cNvCxnSpPr/>
          <p:nvPr/>
        </p:nvCxnSpPr>
        <p:spPr>
          <a:xfrm>
            <a:off x="721045" y="771836"/>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2AA5408F-F93E-1BF2-2E4E-F395F52A5425}"/>
              </a:ext>
            </a:extLst>
          </p:cNvPr>
          <p:cNvSpPr txBox="1"/>
          <p:nvPr/>
        </p:nvSpPr>
        <p:spPr>
          <a:xfrm>
            <a:off x="721045" y="243908"/>
            <a:ext cx="1102196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GF Balanced Blend Fund of Funds </a:t>
            </a:r>
            <a:r>
              <a:rPr kumimoji="0" lang="en-US" sz="2400" b="1" i="0" u="none" strike="noStrike" kern="1200" cap="none" spc="0" normalizeH="0" baseline="0" noProof="0" dirty="0" err="1">
                <a:ln>
                  <a:noFill/>
                </a:ln>
                <a:solidFill>
                  <a:srgbClr val="021342"/>
                </a:solidFill>
                <a:effectLst/>
                <a:uLnTx/>
                <a:uFillTx/>
                <a:latin typeface="Segoe UI" panose="020B0502040204020203" pitchFamily="34" charset="0"/>
                <a:ea typeface="+mn-ea"/>
                <a:cs typeface="Segoe UI" panose="020B0502040204020203" pitchFamily="34" charset="0"/>
              </a:rPr>
              <a:t>Μικτό</a:t>
            </a:r>
            <a:endParaRPr kumimoji="0" lang="el-GR"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endParaRPr>
          </a:p>
        </p:txBody>
      </p:sp>
      <p:sp>
        <p:nvSpPr>
          <p:cNvPr id="20" name="Θέση αριθμού διαφάνειας 1">
            <a:extLst>
              <a:ext uri="{FF2B5EF4-FFF2-40B4-BE49-F238E27FC236}">
                <a16:creationId xmlns:a16="http://schemas.microsoft.com/office/drawing/2014/main" id="{727A14F9-8B3D-ADC3-B7E9-DA1D451C69F1}"/>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112</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1" name="Rectangle 18">
            <a:extLst>
              <a:ext uri="{FF2B5EF4-FFF2-40B4-BE49-F238E27FC236}">
                <a16:creationId xmlns:a16="http://schemas.microsoft.com/office/drawing/2014/main" id="{889BCF4A-E33F-A16C-AC49-96A151BDF36B}"/>
              </a:ext>
            </a:extLst>
          </p:cNvPr>
          <p:cNvSpPr/>
          <p:nvPr/>
        </p:nvSpPr>
        <p:spPr>
          <a:xfrm>
            <a:off x="3693617" y="6283250"/>
            <a:ext cx="5105802" cy="21544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000"/>
            </a:pPr>
            <a:r>
              <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Πηγή: </a:t>
            </a:r>
            <a:r>
              <a:rPr kumimoji="0" lang="en-US"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Eurobank.gr</a:t>
            </a:r>
            <a:endPar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endParaRPr>
          </a:p>
        </p:txBody>
      </p:sp>
      <p:sp>
        <p:nvSpPr>
          <p:cNvPr id="22" name="Θέση αριθμού διαφάνειας 1">
            <a:extLst>
              <a:ext uri="{FF2B5EF4-FFF2-40B4-BE49-F238E27FC236}">
                <a16:creationId xmlns:a16="http://schemas.microsoft.com/office/drawing/2014/main" id="{962535E8-AABB-9567-7A3A-81C1AE125FC6}"/>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112</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3" name="Θέση αριθμού διαφάνειας 1">
            <a:extLst>
              <a:ext uri="{FF2B5EF4-FFF2-40B4-BE49-F238E27FC236}">
                <a16:creationId xmlns:a16="http://schemas.microsoft.com/office/drawing/2014/main" id="{C3C6F635-A9B3-F023-C3BF-3EAA09E79BC7}"/>
              </a:ext>
            </a:extLst>
          </p:cNvPr>
          <p:cNvSpPr txBox="1">
            <a:spLocks/>
          </p:cNvSpPr>
          <p:nvPr/>
        </p:nvSpPr>
        <p:spPr>
          <a:xfrm>
            <a:off x="8763000" y="6508750"/>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112</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24" name="Εικόνα 23">
            <a:extLst>
              <a:ext uri="{FF2B5EF4-FFF2-40B4-BE49-F238E27FC236}">
                <a16:creationId xmlns:a16="http://schemas.microsoft.com/office/drawing/2014/main" id="{31817A47-3D3B-AA07-AFB2-986C1A1D485C}"/>
              </a:ext>
            </a:extLst>
          </p:cNvPr>
          <p:cNvPicPr>
            <a:picLocks noChangeAspect="1"/>
          </p:cNvPicPr>
          <p:nvPr/>
        </p:nvPicPr>
        <p:blipFill>
          <a:blip r:embed="rId2"/>
          <a:stretch>
            <a:fillRect/>
          </a:stretch>
        </p:blipFill>
        <p:spPr>
          <a:xfrm>
            <a:off x="1227343" y="1184486"/>
            <a:ext cx="9722308" cy="4882935"/>
          </a:xfrm>
          <a:prstGeom prst="rect">
            <a:avLst/>
          </a:prstGeom>
        </p:spPr>
      </p:pic>
    </p:spTree>
    <p:extLst>
      <p:ext uri="{BB962C8B-B14F-4D97-AF65-F5344CB8AC3E}">
        <p14:creationId xmlns:p14="http://schemas.microsoft.com/office/powerpoint/2010/main" val="2767604433"/>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a:extLst>
              <a:ext uri="{FF2B5EF4-FFF2-40B4-BE49-F238E27FC236}">
                <a16:creationId xmlns:a16="http://schemas.microsoft.com/office/drawing/2014/main" id="{4BE050A5-DB63-D6DA-9DBC-4370E3A4522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113</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Rectangle 3">
            <a:extLst>
              <a:ext uri="{FF2B5EF4-FFF2-40B4-BE49-F238E27FC236}">
                <a16:creationId xmlns:a16="http://schemas.microsoft.com/office/drawing/2014/main" id="{846B9BE8-30A6-ABB1-CAF4-7B89DC0AB9E5}"/>
              </a:ext>
            </a:extLst>
          </p:cNvPr>
          <p:cNvSpPr/>
          <p:nvPr/>
        </p:nvSpPr>
        <p:spPr>
          <a:xfrm>
            <a:off x="152400" y="152404"/>
            <a:ext cx="12175626" cy="6858000"/>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Ορθογώνιο: Στρογγύλεμα γωνιών 3">
            <a:extLst>
              <a:ext uri="{FF2B5EF4-FFF2-40B4-BE49-F238E27FC236}">
                <a16:creationId xmlns:a16="http://schemas.microsoft.com/office/drawing/2014/main" id="{3A57B647-F37B-2B64-F2C6-0033CC085690}"/>
              </a:ext>
            </a:extLst>
          </p:cNvPr>
          <p:cNvSpPr/>
          <p:nvPr/>
        </p:nvSpPr>
        <p:spPr>
          <a:xfrm>
            <a:off x="873443" y="11182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Ορθογώνιο: Στρογγύλεμα γωνιών 4">
            <a:extLst>
              <a:ext uri="{FF2B5EF4-FFF2-40B4-BE49-F238E27FC236}">
                <a16:creationId xmlns:a16="http://schemas.microsoft.com/office/drawing/2014/main" id="{5F46E8CF-F19E-DA6C-5544-2A9E2831C6C6}"/>
              </a:ext>
            </a:extLst>
          </p:cNvPr>
          <p:cNvSpPr/>
          <p:nvPr/>
        </p:nvSpPr>
        <p:spPr>
          <a:xfrm>
            <a:off x="873443" y="11182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3">
            <a:extLst>
              <a:ext uri="{FF2B5EF4-FFF2-40B4-BE49-F238E27FC236}">
                <a16:creationId xmlns:a16="http://schemas.microsoft.com/office/drawing/2014/main" id="{74C606CC-E998-EADC-17D0-3ACD65BA1CDD}"/>
              </a:ext>
            </a:extLst>
          </p:cNvPr>
          <p:cNvSpPr/>
          <p:nvPr/>
        </p:nvSpPr>
        <p:spPr>
          <a:xfrm>
            <a:off x="0" y="0"/>
            <a:ext cx="12328026" cy="7010404"/>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7" name="Ορθογώνιο: Στρογγύλεμα γωνιών 6">
            <a:extLst>
              <a:ext uri="{FF2B5EF4-FFF2-40B4-BE49-F238E27FC236}">
                <a16:creationId xmlns:a16="http://schemas.microsoft.com/office/drawing/2014/main" id="{C9B5E8B4-3AE7-753F-9125-F82F5A3D7048}"/>
              </a:ext>
            </a:extLst>
          </p:cNvPr>
          <p:cNvSpPr/>
          <p:nvPr/>
        </p:nvSpPr>
        <p:spPr>
          <a:xfrm>
            <a:off x="721043" y="9658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Θέση αριθμού διαφάνειας 1">
            <a:extLst>
              <a:ext uri="{FF2B5EF4-FFF2-40B4-BE49-F238E27FC236}">
                <a16:creationId xmlns:a16="http://schemas.microsoft.com/office/drawing/2014/main" id="{AF908C69-115F-2E93-70C0-98C6E9D7AC13}"/>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113</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Θέση αριθμού διαφάνειας 1">
            <a:extLst>
              <a:ext uri="{FF2B5EF4-FFF2-40B4-BE49-F238E27FC236}">
                <a16:creationId xmlns:a16="http://schemas.microsoft.com/office/drawing/2014/main" id="{C90BE174-2238-0A96-E548-CE325AB36075}"/>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113</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0" name="Θέση αριθμού διαφάνειας 1">
            <a:extLst>
              <a:ext uri="{FF2B5EF4-FFF2-40B4-BE49-F238E27FC236}">
                <a16:creationId xmlns:a16="http://schemas.microsoft.com/office/drawing/2014/main" id="{C9FD9B2A-8606-7D03-17CD-872206834C8D}"/>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113</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1" name="Ευθεία γραμμή σύνδεσης 10">
            <a:extLst>
              <a:ext uri="{FF2B5EF4-FFF2-40B4-BE49-F238E27FC236}">
                <a16:creationId xmlns:a16="http://schemas.microsoft.com/office/drawing/2014/main" id="{85A5917B-7443-5BEB-C053-03A4B506FCF3}"/>
              </a:ext>
            </a:extLst>
          </p:cNvPr>
          <p:cNvCxnSpPr/>
          <p:nvPr/>
        </p:nvCxnSpPr>
        <p:spPr>
          <a:xfrm>
            <a:off x="721045" y="771836"/>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Θέση αριθμού διαφάνειας 1">
            <a:extLst>
              <a:ext uri="{FF2B5EF4-FFF2-40B4-BE49-F238E27FC236}">
                <a16:creationId xmlns:a16="http://schemas.microsoft.com/office/drawing/2014/main" id="{ACDDE0A0-4738-A4C2-1CD7-B406C306DC89}"/>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113</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3" name="Θέση αριθμού διαφάνειας 1">
            <a:extLst>
              <a:ext uri="{FF2B5EF4-FFF2-40B4-BE49-F238E27FC236}">
                <a16:creationId xmlns:a16="http://schemas.microsoft.com/office/drawing/2014/main" id="{BE555728-6E9F-3A1D-40A2-5B4943D45FD8}"/>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113</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4" name="Θέση αριθμού διαφάνειας 1">
            <a:extLst>
              <a:ext uri="{FF2B5EF4-FFF2-40B4-BE49-F238E27FC236}">
                <a16:creationId xmlns:a16="http://schemas.microsoft.com/office/drawing/2014/main" id="{A43112E0-6C47-DC49-FF8F-87DD1F1CE8DE}"/>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113</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5" name="Ευθεία γραμμή σύνδεσης 14">
            <a:extLst>
              <a:ext uri="{FF2B5EF4-FFF2-40B4-BE49-F238E27FC236}">
                <a16:creationId xmlns:a16="http://schemas.microsoft.com/office/drawing/2014/main" id="{5178A475-444D-CAA6-0C5F-BC8904F8FEC9}"/>
              </a:ext>
            </a:extLst>
          </p:cNvPr>
          <p:cNvCxnSpPr/>
          <p:nvPr/>
        </p:nvCxnSpPr>
        <p:spPr>
          <a:xfrm>
            <a:off x="721045" y="771836"/>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2AA5408F-F93E-1BF2-2E4E-F395F52A5425}"/>
              </a:ext>
            </a:extLst>
          </p:cNvPr>
          <p:cNvSpPr txBox="1"/>
          <p:nvPr/>
        </p:nvSpPr>
        <p:spPr>
          <a:xfrm>
            <a:off x="721045" y="243908"/>
            <a:ext cx="1102196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GF Balanced Blend Fund of Funds </a:t>
            </a:r>
            <a:r>
              <a:rPr kumimoji="0" lang="en-US" sz="2400" b="1" i="0" u="none" strike="noStrike" kern="1200" cap="none" spc="0" normalizeH="0" baseline="0" noProof="0" dirty="0" err="1">
                <a:ln>
                  <a:noFill/>
                </a:ln>
                <a:solidFill>
                  <a:srgbClr val="021342"/>
                </a:solidFill>
                <a:effectLst/>
                <a:uLnTx/>
                <a:uFillTx/>
                <a:latin typeface="Segoe UI" panose="020B0502040204020203" pitchFamily="34" charset="0"/>
                <a:ea typeface="+mn-ea"/>
                <a:cs typeface="Segoe UI" panose="020B0502040204020203" pitchFamily="34" charset="0"/>
              </a:rPr>
              <a:t>Μικτό</a:t>
            </a:r>
            <a:r>
              <a:rPr kumimoji="0" lang="en-US"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 </a:t>
            </a:r>
            <a:r>
              <a:rPr kumimoji="0" lang="en-US" sz="16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–cont’d</a:t>
            </a:r>
            <a:endParaRPr kumimoji="0" lang="el-GR"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endParaRPr>
          </a:p>
        </p:txBody>
      </p:sp>
      <p:sp>
        <p:nvSpPr>
          <p:cNvPr id="20" name="Θέση αριθμού διαφάνειας 1">
            <a:extLst>
              <a:ext uri="{FF2B5EF4-FFF2-40B4-BE49-F238E27FC236}">
                <a16:creationId xmlns:a16="http://schemas.microsoft.com/office/drawing/2014/main" id="{727A14F9-8B3D-ADC3-B7E9-DA1D451C69F1}"/>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113</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1" name="Rectangle 18">
            <a:extLst>
              <a:ext uri="{FF2B5EF4-FFF2-40B4-BE49-F238E27FC236}">
                <a16:creationId xmlns:a16="http://schemas.microsoft.com/office/drawing/2014/main" id="{889BCF4A-E33F-A16C-AC49-96A151BDF36B}"/>
              </a:ext>
            </a:extLst>
          </p:cNvPr>
          <p:cNvSpPr/>
          <p:nvPr/>
        </p:nvSpPr>
        <p:spPr>
          <a:xfrm>
            <a:off x="3693617" y="6283250"/>
            <a:ext cx="5105802" cy="21544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000"/>
            </a:pPr>
            <a:r>
              <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Πηγή: </a:t>
            </a:r>
            <a:r>
              <a:rPr kumimoji="0" lang="en-US"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Eurobank.gr</a:t>
            </a:r>
            <a:endPar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endParaRPr>
          </a:p>
        </p:txBody>
      </p:sp>
      <p:sp>
        <p:nvSpPr>
          <p:cNvPr id="22" name="Θέση αριθμού διαφάνειας 1">
            <a:extLst>
              <a:ext uri="{FF2B5EF4-FFF2-40B4-BE49-F238E27FC236}">
                <a16:creationId xmlns:a16="http://schemas.microsoft.com/office/drawing/2014/main" id="{962535E8-AABB-9567-7A3A-81C1AE125FC6}"/>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113</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3" name="Θέση αριθμού διαφάνειας 1">
            <a:extLst>
              <a:ext uri="{FF2B5EF4-FFF2-40B4-BE49-F238E27FC236}">
                <a16:creationId xmlns:a16="http://schemas.microsoft.com/office/drawing/2014/main" id="{C3C6F635-A9B3-F023-C3BF-3EAA09E79BC7}"/>
              </a:ext>
            </a:extLst>
          </p:cNvPr>
          <p:cNvSpPr txBox="1">
            <a:spLocks/>
          </p:cNvSpPr>
          <p:nvPr/>
        </p:nvSpPr>
        <p:spPr>
          <a:xfrm>
            <a:off x="8763000" y="6508750"/>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113</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18" name="Εικόνα 17">
            <a:extLst>
              <a:ext uri="{FF2B5EF4-FFF2-40B4-BE49-F238E27FC236}">
                <a16:creationId xmlns:a16="http://schemas.microsoft.com/office/drawing/2014/main" id="{B0A745A8-983E-D0E6-75E4-58DF6000C82D}"/>
              </a:ext>
            </a:extLst>
          </p:cNvPr>
          <p:cNvPicPr>
            <a:picLocks noChangeAspect="1"/>
          </p:cNvPicPr>
          <p:nvPr/>
        </p:nvPicPr>
        <p:blipFill>
          <a:blip r:embed="rId2"/>
          <a:stretch>
            <a:fillRect/>
          </a:stretch>
        </p:blipFill>
        <p:spPr>
          <a:xfrm>
            <a:off x="1574035" y="1204634"/>
            <a:ext cx="9043929" cy="4999312"/>
          </a:xfrm>
          <a:prstGeom prst="rect">
            <a:avLst/>
          </a:prstGeom>
        </p:spPr>
      </p:pic>
    </p:spTree>
    <p:extLst>
      <p:ext uri="{BB962C8B-B14F-4D97-AF65-F5344CB8AC3E}">
        <p14:creationId xmlns:p14="http://schemas.microsoft.com/office/powerpoint/2010/main" val="3545099372"/>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a:extLst>
              <a:ext uri="{FF2B5EF4-FFF2-40B4-BE49-F238E27FC236}">
                <a16:creationId xmlns:a16="http://schemas.microsoft.com/office/drawing/2014/main" id="{4BE050A5-DB63-D6DA-9DBC-4370E3A4522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114</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Rectangle 3">
            <a:extLst>
              <a:ext uri="{FF2B5EF4-FFF2-40B4-BE49-F238E27FC236}">
                <a16:creationId xmlns:a16="http://schemas.microsoft.com/office/drawing/2014/main" id="{846B9BE8-30A6-ABB1-CAF4-7B89DC0AB9E5}"/>
              </a:ext>
            </a:extLst>
          </p:cNvPr>
          <p:cNvSpPr/>
          <p:nvPr/>
        </p:nvSpPr>
        <p:spPr>
          <a:xfrm>
            <a:off x="152400" y="152404"/>
            <a:ext cx="12175626" cy="6858000"/>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Ορθογώνιο: Στρογγύλεμα γωνιών 3">
            <a:extLst>
              <a:ext uri="{FF2B5EF4-FFF2-40B4-BE49-F238E27FC236}">
                <a16:creationId xmlns:a16="http://schemas.microsoft.com/office/drawing/2014/main" id="{3A57B647-F37B-2B64-F2C6-0033CC085690}"/>
              </a:ext>
            </a:extLst>
          </p:cNvPr>
          <p:cNvSpPr/>
          <p:nvPr/>
        </p:nvSpPr>
        <p:spPr>
          <a:xfrm>
            <a:off x="873443" y="11182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Ορθογώνιο: Στρογγύλεμα γωνιών 4">
            <a:extLst>
              <a:ext uri="{FF2B5EF4-FFF2-40B4-BE49-F238E27FC236}">
                <a16:creationId xmlns:a16="http://schemas.microsoft.com/office/drawing/2014/main" id="{5F46E8CF-F19E-DA6C-5544-2A9E2831C6C6}"/>
              </a:ext>
            </a:extLst>
          </p:cNvPr>
          <p:cNvSpPr/>
          <p:nvPr/>
        </p:nvSpPr>
        <p:spPr>
          <a:xfrm>
            <a:off x="873443" y="11182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3">
            <a:extLst>
              <a:ext uri="{FF2B5EF4-FFF2-40B4-BE49-F238E27FC236}">
                <a16:creationId xmlns:a16="http://schemas.microsoft.com/office/drawing/2014/main" id="{74C606CC-E998-EADC-17D0-3ACD65BA1CDD}"/>
              </a:ext>
            </a:extLst>
          </p:cNvPr>
          <p:cNvSpPr/>
          <p:nvPr/>
        </p:nvSpPr>
        <p:spPr>
          <a:xfrm>
            <a:off x="0" y="0"/>
            <a:ext cx="12328026" cy="7010404"/>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7" name="Ορθογώνιο: Στρογγύλεμα γωνιών 6">
            <a:extLst>
              <a:ext uri="{FF2B5EF4-FFF2-40B4-BE49-F238E27FC236}">
                <a16:creationId xmlns:a16="http://schemas.microsoft.com/office/drawing/2014/main" id="{C9B5E8B4-3AE7-753F-9125-F82F5A3D7048}"/>
              </a:ext>
            </a:extLst>
          </p:cNvPr>
          <p:cNvSpPr/>
          <p:nvPr/>
        </p:nvSpPr>
        <p:spPr>
          <a:xfrm>
            <a:off x="721043" y="9658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Θέση αριθμού διαφάνειας 1">
            <a:extLst>
              <a:ext uri="{FF2B5EF4-FFF2-40B4-BE49-F238E27FC236}">
                <a16:creationId xmlns:a16="http://schemas.microsoft.com/office/drawing/2014/main" id="{AF908C69-115F-2E93-70C0-98C6E9D7AC13}"/>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114</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Θέση αριθμού διαφάνειας 1">
            <a:extLst>
              <a:ext uri="{FF2B5EF4-FFF2-40B4-BE49-F238E27FC236}">
                <a16:creationId xmlns:a16="http://schemas.microsoft.com/office/drawing/2014/main" id="{C90BE174-2238-0A96-E548-CE325AB36075}"/>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114</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0" name="Θέση αριθμού διαφάνειας 1">
            <a:extLst>
              <a:ext uri="{FF2B5EF4-FFF2-40B4-BE49-F238E27FC236}">
                <a16:creationId xmlns:a16="http://schemas.microsoft.com/office/drawing/2014/main" id="{C9FD9B2A-8606-7D03-17CD-872206834C8D}"/>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114</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1" name="Ευθεία γραμμή σύνδεσης 10">
            <a:extLst>
              <a:ext uri="{FF2B5EF4-FFF2-40B4-BE49-F238E27FC236}">
                <a16:creationId xmlns:a16="http://schemas.microsoft.com/office/drawing/2014/main" id="{85A5917B-7443-5BEB-C053-03A4B506FCF3}"/>
              </a:ext>
            </a:extLst>
          </p:cNvPr>
          <p:cNvCxnSpPr/>
          <p:nvPr/>
        </p:nvCxnSpPr>
        <p:spPr>
          <a:xfrm>
            <a:off x="721045" y="771836"/>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Θέση αριθμού διαφάνειας 1">
            <a:extLst>
              <a:ext uri="{FF2B5EF4-FFF2-40B4-BE49-F238E27FC236}">
                <a16:creationId xmlns:a16="http://schemas.microsoft.com/office/drawing/2014/main" id="{ACDDE0A0-4738-A4C2-1CD7-B406C306DC89}"/>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114</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3" name="Θέση αριθμού διαφάνειας 1">
            <a:extLst>
              <a:ext uri="{FF2B5EF4-FFF2-40B4-BE49-F238E27FC236}">
                <a16:creationId xmlns:a16="http://schemas.microsoft.com/office/drawing/2014/main" id="{BE555728-6E9F-3A1D-40A2-5B4943D45FD8}"/>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114</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4" name="Θέση αριθμού διαφάνειας 1">
            <a:extLst>
              <a:ext uri="{FF2B5EF4-FFF2-40B4-BE49-F238E27FC236}">
                <a16:creationId xmlns:a16="http://schemas.microsoft.com/office/drawing/2014/main" id="{A43112E0-6C47-DC49-FF8F-87DD1F1CE8DE}"/>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114</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5" name="Ευθεία γραμμή σύνδεσης 14">
            <a:extLst>
              <a:ext uri="{FF2B5EF4-FFF2-40B4-BE49-F238E27FC236}">
                <a16:creationId xmlns:a16="http://schemas.microsoft.com/office/drawing/2014/main" id="{5178A475-444D-CAA6-0C5F-BC8904F8FEC9}"/>
              </a:ext>
            </a:extLst>
          </p:cNvPr>
          <p:cNvCxnSpPr/>
          <p:nvPr/>
        </p:nvCxnSpPr>
        <p:spPr>
          <a:xfrm>
            <a:off x="721045" y="771836"/>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2AA5408F-F93E-1BF2-2E4E-F395F52A5425}"/>
              </a:ext>
            </a:extLst>
          </p:cNvPr>
          <p:cNvSpPr txBox="1"/>
          <p:nvPr/>
        </p:nvSpPr>
        <p:spPr>
          <a:xfrm>
            <a:off x="721045" y="243908"/>
            <a:ext cx="1102196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GF Balanced Blend Fund of Funds </a:t>
            </a:r>
            <a:r>
              <a:rPr kumimoji="0" lang="en-US" sz="2400" b="1" i="0" u="none" strike="noStrike" kern="1200" cap="none" spc="0" normalizeH="0" baseline="0" noProof="0" dirty="0" err="1">
                <a:ln>
                  <a:noFill/>
                </a:ln>
                <a:solidFill>
                  <a:srgbClr val="021342"/>
                </a:solidFill>
                <a:effectLst/>
                <a:uLnTx/>
                <a:uFillTx/>
                <a:latin typeface="Segoe UI" panose="020B0502040204020203" pitchFamily="34" charset="0"/>
                <a:ea typeface="+mn-ea"/>
                <a:cs typeface="Segoe UI" panose="020B0502040204020203" pitchFamily="34" charset="0"/>
              </a:rPr>
              <a:t>Μικτό</a:t>
            </a:r>
            <a:r>
              <a:rPr kumimoji="0" lang="en-US"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 </a:t>
            </a:r>
            <a:r>
              <a:rPr kumimoji="0" lang="en-US" sz="16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–cont’d</a:t>
            </a:r>
            <a:endParaRPr kumimoji="0" lang="el-GR"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endParaRPr>
          </a:p>
        </p:txBody>
      </p:sp>
      <p:sp>
        <p:nvSpPr>
          <p:cNvPr id="20" name="Θέση αριθμού διαφάνειας 1">
            <a:extLst>
              <a:ext uri="{FF2B5EF4-FFF2-40B4-BE49-F238E27FC236}">
                <a16:creationId xmlns:a16="http://schemas.microsoft.com/office/drawing/2014/main" id="{727A14F9-8B3D-ADC3-B7E9-DA1D451C69F1}"/>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114</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1" name="Rectangle 18">
            <a:extLst>
              <a:ext uri="{FF2B5EF4-FFF2-40B4-BE49-F238E27FC236}">
                <a16:creationId xmlns:a16="http://schemas.microsoft.com/office/drawing/2014/main" id="{889BCF4A-E33F-A16C-AC49-96A151BDF36B}"/>
              </a:ext>
            </a:extLst>
          </p:cNvPr>
          <p:cNvSpPr/>
          <p:nvPr/>
        </p:nvSpPr>
        <p:spPr>
          <a:xfrm>
            <a:off x="3693617" y="6283250"/>
            <a:ext cx="5105802" cy="21544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000"/>
            </a:pPr>
            <a:r>
              <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Πηγή: </a:t>
            </a:r>
            <a:r>
              <a:rPr kumimoji="0" lang="en-US"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Eurobank.gr</a:t>
            </a:r>
            <a:endPar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endParaRPr>
          </a:p>
        </p:txBody>
      </p:sp>
      <p:sp>
        <p:nvSpPr>
          <p:cNvPr id="22" name="Θέση αριθμού διαφάνειας 1">
            <a:extLst>
              <a:ext uri="{FF2B5EF4-FFF2-40B4-BE49-F238E27FC236}">
                <a16:creationId xmlns:a16="http://schemas.microsoft.com/office/drawing/2014/main" id="{962535E8-AABB-9567-7A3A-81C1AE125FC6}"/>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114</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3" name="Θέση αριθμού διαφάνειας 1">
            <a:extLst>
              <a:ext uri="{FF2B5EF4-FFF2-40B4-BE49-F238E27FC236}">
                <a16:creationId xmlns:a16="http://schemas.microsoft.com/office/drawing/2014/main" id="{C3C6F635-A9B3-F023-C3BF-3EAA09E79BC7}"/>
              </a:ext>
            </a:extLst>
          </p:cNvPr>
          <p:cNvSpPr txBox="1">
            <a:spLocks/>
          </p:cNvSpPr>
          <p:nvPr/>
        </p:nvSpPr>
        <p:spPr>
          <a:xfrm>
            <a:off x="8763000" y="6508750"/>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114</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18" name="Εικόνα 17">
            <a:extLst>
              <a:ext uri="{FF2B5EF4-FFF2-40B4-BE49-F238E27FC236}">
                <a16:creationId xmlns:a16="http://schemas.microsoft.com/office/drawing/2014/main" id="{1FC225D7-699B-9E62-2F82-7C8E7132BCEB}"/>
              </a:ext>
            </a:extLst>
          </p:cNvPr>
          <p:cNvPicPr>
            <a:picLocks noChangeAspect="1"/>
          </p:cNvPicPr>
          <p:nvPr/>
        </p:nvPicPr>
        <p:blipFill>
          <a:blip r:embed="rId2"/>
          <a:stretch>
            <a:fillRect/>
          </a:stretch>
        </p:blipFill>
        <p:spPr>
          <a:xfrm>
            <a:off x="1183432" y="1162502"/>
            <a:ext cx="10170367" cy="4904919"/>
          </a:xfrm>
          <a:prstGeom prst="rect">
            <a:avLst/>
          </a:prstGeom>
        </p:spPr>
      </p:pic>
    </p:spTree>
    <p:extLst>
      <p:ext uri="{BB962C8B-B14F-4D97-AF65-F5344CB8AC3E}">
        <p14:creationId xmlns:p14="http://schemas.microsoft.com/office/powerpoint/2010/main" val="3056427752"/>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a:extLst>
              <a:ext uri="{FF2B5EF4-FFF2-40B4-BE49-F238E27FC236}">
                <a16:creationId xmlns:a16="http://schemas.microsoft.com/office/drawing/2014/main" id="{4BE050A5-DB63-D6DA-9DBC-4370E3A4522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115</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Rectangle 3">
            <a:extLst>
              <a:ext uri="{FF2B5EF4-FFF2-40B4-BE49-F238E27FC236}">
                <a16:creationId xmlns:a16="http://schemas.microsoft.com/office/drawing/2014/main" id="{846B9BE8-30A6-ABB1-CAF4-7B89DC0AB9E5}"/>
              </a:ext>
            </a:extLst>
          </p:cNvPr>
          <p:cNvSpPr/>
          <p:nvPr/>
        </p:nvSpPr>
        <p:spPr>
          <a:xfrm>
            <a:off x="152400" y="152404"/>
            <a:ext cx="12175626" cy="6858000"/>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Ορθογώνιο: Στρογγύλεμα γωνιών 3">
            <a:extLst>
              <a:ext uri="{FF2B5EF4-FFF2-40B4-BE49-F238E27FC236}">
                <a16:creationId xmlns:a16="http://schemas.microsoft.com/office/drawing/2014/main" id="{3A57B647-F37B-2B64-F2C6-0033CC085690}"/>
              </a:ext>
            </a:extLst>
          </p:cNvPr>
          <p:cNvSpPr/>
          <p:nvPr/>
        </p:nvSpPr>
        <p:spPr>
          <a:xfrm>
            <a:off x="873443" y="11182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Ορθογώνιο: Στρογγύλεμα γωνιών 4">
            <a:extLst>
              <a:ext uri="{FF2B5EF4-FFF2-40B4-BE49-F238E27FC236}">
                <a16:creationId xmlns:a16="http://schemas.microsoft.com/office/drawing/2014/main" id="{5F46E8CF-F19E-DA6C-5544-2A9E2831C6C6}"/>
              </a:ext>
            </a:extLst>
          </p:cNvPr>
          <p:cNvSpPr/>
          <p:nvPr/>
        </p:nvSpPr>
        <p:spPr>
          <a:xfrm>
            <a:off x="873443" y="11182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3">
            <a:extLst>
              <a:ext uri="{FF2B5EF4-FFF2-40B4-BE49-F238E27FC236}">
                <a16:creationId xmlns:a16="http://schemas.microsoft.com/office/drawing/2014/main" id="{74C606CC-E998-EADC-17D0-3ACD65BA1CDD}"/>
              </a:ext>
            </a:extLst>
          </p:cNvPr>
          <p:cNvSpPr/>
          <p:nvPr/>
        </p:nvSpPr>
        <p:spPr>
          <a:xfrm>
            <a:off x="0" y="0"/>
            <a:ext cx="12328026" cy="7010404"/>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7" name="Ορθογώνιο: Στρογγύλεμα γωνιών 6">
            <a:extLst>
              <a:ext uri="{FF2B5EF4-FFF2-40B4-BE49-F238E27FC236}">
                <a16:creationId xmlns:a16="http://schemas.microsoft.com/office/drawing/2014/main" id="{C9B5E8B4-3AE7-753F-9125-F82F5A3D7048}"/>
              </a:ext>
            </a:extLst>
          </p:cNvPr>
          <p:cNvSpPr/>
          <p:nvPr/>
        </p:nvSpPr>
        <p:spPr>
          <a:xfrm>
            <a:off x="721043" y="9658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Θέση αριθμού διαφάνειας 1">
            <a:extLst>
              <a:ext uri="{FF2B5EF4-FFF2-40B4-BE49-F238E27FC236}">
                <a16:creationId xmlns:a16="http://schemas.microsoft.com/office/drawing/2014/main" id="{AF908C69-115F-2E93-70C0-98C6E9D7AC13}"/>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115</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Θέση αριθμού διαφάνειας 1">
            <a:extLst>
              <a:ext uri="{FF2B5EF4-FFF2-40B4-BE49-F238E27FC236}">
                <a16:creationId xmlns:a16="http://schemas.microsoft.com/office/drawing/2014/main" id="{C90BE174-2238-0A96-E548-CE325AB36075}"/>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115</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0" name="Θέση αριθμού διαφάνειας 1">
            <a:extLst>
              <a:ext uri="{FF2B5EF4-FFF2-40B4-BE49-F238E27FC236}">
                <a16:creationId xmlns:a16="http://schemas.microsoft.com/office/drawing/2014/main" id="{C9FD9B2A-8606-7D03-17CD-872206834C8D}"/>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115</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1" name="Ευθεία γραμμή σύνδεσης 10">
            <a:extLst>
              <a:ext uri="{FF2B5EF4-FFF2-40B4-BE49-F238E27FC236}">
                <a16:creationId xmlns:a16="http://schemas.microsoft.com/office/drawing/2014/main" id="{85A5917B-7443-5BEB-C053-03A4B506FCF3}"/>
              </a:ext>
            </a:extLst>
          </p:cNvPr>
          <p:cNvCxnSpPr/>
          <p:nvPr/>
        </p:nvCxnSpPr>
        <p:spPr>
          <a:xfrm>
            <a:off x="721045" y="771836"/>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Θέση αριθμού διαφάνειας 1">
            <a:extLst>
              <a:ext uri="{FF2B5EF4-FFF2-40B4-BE49-F238E27FC236}">
                <a16:creationId xmlns:a16="http://schemas.microsoft.com/office/drawing/2014/main" id="{ACDDE0A0-4738-A4C2-1CD7-B406C306DC89}"/>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115</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3" name="Θέση αριθμού διαφάνειας 1">
            <a:extLst>
              <a:ext uri="{FF2B5EF4-FFF2-40B4-BE49-F238E27FC236}">
                <a16:creationId xmlns:a16="http://schemas.microsoft.com/office/drawing/2014/main" id="{BE555728-6E9F-3A1D-40A2-5B4943D45FD8}"/>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115</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4" name="Θέση αριθμού διαφάνειας 1">
            <a:extLst>
              <a:ext uri="{FF2B5EF4-FFF2-40B4-BE49-F238E27FC236}">
                <a16:creationId xmlns:a16="http://schemas.microsoft.com/office/drawing/2014/main" id="{A43112E0-6C47-DC49-FF8F-87DD1F1CE8DE}"/>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115</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5" name="Ευθεία γραμμή σύνδεσης 14">
            <a:extLst>
              <a:ext uri="{FF2B5EF4-FFF2-40B4-BE49-F238E27FC236}">
                <a16:creationId xmlns:a16="http://schemas.microsoft.com/office/drawing/2014/main" id="{5178A475-444D-CAA6-0C5F-BC8904F8FEC9}"/>
              </a:ext>
            </a:extLst>
          </p:cNvPr>
          <p:cNvCxnSpPr/>
          <p:nvPr/>
        </p:nvCxnSpPr>
        <p:spPr>
          <a:xfrm>
            <a:off x="721045" y="771836"/>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2AA5408F-F93E-1BF2-2E4E-F395F52A5425}"/>
              </a:ext>
            </a:extLst>
          </p:cNvPr>
          <p:cNvSpPr txBox="1"/>
          <p:nvPr/>
        </p:nvSpPr>
        <p:spPr>
          <a:xfrm>
            <a:off x="721045" y="243908"/>
            <a:ext cx="1102196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GF Balanced Blend Fund of Funds </a:t>
            </a:r>
            <a:r>
              <a:rPr kumimoji="0" lang="en-US" sz="2400" b="1" i="0" u="none" strike="noStrike" kern="1200" cap="none" spc="0" normalizeH="0" baseline="0" noProof="0" dirty="0" err="1">
                <a:ln>
                  <a:noFill/>
                </a:ln>
                <a:solidFill>
                  <a:srgbClr val="021342"/>
                </a:solidFill>
                <a:effectLst/>
                <a:uLnTx/>
                <a:uFillTx/>
                <a:latin typeface="Segoe UI" panose="020B0502040204020203" pitchFamily="34" charset="0"/>
                <a:ea typeface="+mn-ea"/>
                <a:cs typeface="Segoe UI" panose="020B0502040204020203" pitchFamily="34" charset="0"/>
              </a:rPr>
              <a:t>Μικτό</a:t>
            </a:r>
            <a:r>
              <a:rPr kumimoji="0" lang="en-US"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 </a:t>
            </a:r>
            <a:r>
              <a:rPr kumimoji="0" lang="en-US" sz="16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–cont’d</a:t>
            </a:r>
            <a:endParaRPr kumimoji="0" lang="el-GR"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endParaRPr>
          </a:p>
        </p:txBody>
      </p:sp>
      <p:sp>
        <p:nvSpPr>
          <p:cNvPr id="20" name="Θέση αριθμού διαφάνειας 1">
            <a:extLst>
              <a:ext uri="{FF2B5EF4-FFF2-40B4-BE49-F238E27FC236}">
                <a16:creationId xmlns:a16="http://schemas.microsoft.com/office/drawing/2014/main" id="{727A14F9-8B3D-ADC3-B7E9-DA1D451C69F1}"/>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115</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1" name="Rectangle 18">
            <a:extLst>
              <a:ext uri="{FF2B5EF4-FFF2-40B4-BE49-F238E27FC236}">
                <a16:creationId xmlns:a16="http://schemas.microsoft.com/office/drawing/2014/main" id="{889BCF4A-E33F-A16C-AC49-96A151BDF36B}"/>
              </a:ext>
            </a:extLst>
          </p:cNvPr>
          <p:cNvSpPr/>
          <p:nvPr/>
        </p:nvSpPr>
        <p:spPr>
          <a:xfrm>
            <a:off x="3693617" y="6283250"/>
            <a:ext cx="5105802" cy="21544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000"/>
            </a:pPr>
            <a:r>
              <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Πηγή: </a:t>
            </a:r>
            <a:r>
              <a:rPr kumimoji="0" lang="en-US"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Eurobank.gr</a:t>
            </a:r>
            <a:endPar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endParaRPr>
          </a:p>
        </p:txBody>
      </p:sp>
      <p:sp>
        <p:nvSpPr>
          <p:cNvPr id="22" name="Θέση αριθμού διαφάνειας 1">
            <a:extLst>
              <a:ext uri="{FF2B5EF4-FFF2-40B4-BE49-F238E27FC236}">
                <a16:creationId xmlns:a16="http://schemas.microsoft.com/office/drawing/2014/main" id="{962535E8-AABB-9567-7A3A-81C1AE125FC6}"/>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115</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3" name="Θέση αριθμού διαφάνειας 1">
            <a:extLst>
              <a:ext uri="{FF2B5EF4-FFF2-40B4-BE49-F238E27FC236}">
                <a16:creationId xmlns:a16="http://schemas.microsoft.com/office/drawing/2014/main" id="{C3C6F635-A9B3-F023-C3BF-3EAA09E79BC7}"/>
              </a:ext>
            </a:extLst>
          </p:cNvPr>
          <p:cNvSpPr txBox="1">
            <a:spLocks/>
          </p:cNvSpPr>
          <p:nvPr/>
        </p:nvSpPr>
        <p:spPr>
          <a:xfrm>
            <a:off x="8763000" y="6508750"/>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115</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18" name="Εικόνα 17">
            <a:extLst>
              <a:ext uri="{FF2B5EF4-FFF2-40B4-BE49-F238E27FC236}">
                <a16:creationId xmlns:a16="http://schemas.microsoft.com/office/drawing/2014/main" id="{BF1A52FF-815A-83C6-D681-9F5A8F1C67C8}"/>
              </a:ext>
            </a:extLst>
          </p:cNvPr>
          <p:cNvPicPr>
            <a:picLocks noChangeAspect="1"/>
          </p:cNvPicPr>
          <p:nvPr/>
        </p:nvPicPr>
        <p:blipFill>
          <a:blip r:embed="rId2"/>
          <a:stretch>
            <a:fillRect/>
          </a:stretch>
        </p:blipFill>
        <p:spPr>
          <a:xfrm>
            <a:off x="1072776" y="1268861"/>
            <a:ext cx="10281024" cy="4890635"/>
          </a:xfrm>
          <a:prstGeom prst="rect">
            <a:avLst/>
          </a:prstGeom>
        </p:spPr>
      </p:pic>
    </p:spTree>
    <p:extLst>
      <p:ext uri="{BB962C8B-B14F-4D97-AF65-F5344CB8AC3E}">
        <p14:creationId xmlns:p14="http://schemas.microsoft.com/office/powerpoint/2010/main" val="2744374102"/>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1847528" y="1581988"/>
            <a:ext cx="8424936" cy="48713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124" name="Rectangle 2"/>
          <p:cNvSpPr>
            <a:spLocks noGrp="1"/>
          </p:cNvSpPr>
          <p:nvPr>
            <p:ph type="title"/>
          </p:nvPr>
        </p:nvSpPr>
        <p:spPr>
          <a:xfrm>
            <a:off x="2495551" y="260648"/>
            <a:ext cx="7345363" cy="1143000"/>
          </a:xfrm>
        </p:spPr>
        <p:txBody>
          <a:bodyPr/>
          <a:lstStyle/>
          <a:p>
            <a:pPr algn="ctr" eaLnBrk="1" hangingPunct="1">
              <a:defRPr/>
            </a:pPr>
            <a:r>
              <a:rPr lang="el-GR" sz="3800" b="1" i="1" dirty="0">
                <a:solidFill>
                  <a:schemeClr val="accent2"/>
                </a:solidFill>
                <a:latin typeface="Times New Roman" pitchFamily="18" charset="0"/>
                <a:cs typeface="Times New Roman" pitchFamily="18" charset="0"/>
              </a:rPr>
              <a:t>Υπολογισμός Απόδοσης </a:t>
            </a:r>
            <a:endParaRPr lang="en-US" sz="3800" i="1" dirty="0">
              <a:solidFill>
                <a:schemeClr val="accent2"/>
              </a:solidFill>
              <a:latin typeface="Times New Roman" pitchFamily="18" charset="0"/>
              <a:cs typeface="Times New Roman" pitchFamily="18" charset="0"/>
            </a:endParaRPr>
          </a:p>
        </p:txBody>
      </p:sp>
      <p:graphicFrame>
        <p:nvGraphicFramePr>
          <p:cNvPr id="6147" name="Object 6"/>
          <p:cNvGraphicFramePr>
            <a:graphicFrameLocks noGrp="1" noChangeAspect="1"/>
          </p:cNvGraphicFramePr>
          <p:nvPr>
            <p:ph idx="1"/>
            <p:extLst>
              <p:ext uri="{D42A27DB-BD31-4B8C-83A1-F6EECF244321}">
                <p14:modId xmlns:p14="http://schemas.microsoft.com/office/powerpoint/2010/main" val="1700522966"/>
              </p:ext>
            </p:extLst>
          </p:nvPr>
        </p:nvGraphicFramePr>
        <p:xfrm>
          <a:off x="2281312" y="2888456"/>
          <a:ext cx="7631112" cy="1081087"/>
        </p:xfrm>
        <a:graphic>
          <a:graphicData uri="http://schemas.openxmlformats.org/presentationml/2006/ole">
            <mc:AlternateContent xmlns:mc="http://schemas.openxmlformats.org/markup-compatibility/2006">
              <mc:Choice xmlns:v="urn:schemas-microsoft-com:vml" Requires="v">
                <p:oleObj name="Equation" r:id="rId4" imgW="3048000" imgH="431800" progId="Equation.3">
                  <p:embed/>
                </p:oleObj>
              </mc:Choice>
              <mc:Fallback>
                <p:oleObj name="Equation" r:id="rId4" imgW="3048000" imgH="431800" progId="Equation.3">
                  <p:embed/>
                  <p:pic>
                    <p:nvPicPr>
                      <p:cNvPr id="6147" name="Object 6"/>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81312" y="2888456"/>
                        <a:ext cx="7631112" cy="10810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6 - Θέση αριθμού διαφάνειας"/>
          <p:cNvSpPr>
            <a:spLocks noGrp="1"/>
          </p:cNvSpPr>
          <p:nvPr>
            <p:ph type="sldNum" sz="quarter" idx="12"/>
          </p:nvPr>
        </p:nvSpPr>
        <p:spPr/>
        <p:txBody>
          <a:bodyPr/>
          <a:lstStyle/>
          <a:p>
            <a:pPr>
              <a:defRPr/>
            </a:pPr>
            <a:fld id="{7C2C1EAE-2912-4811-9DF5-A68AB55C9E27}" type="slidenum">
              <a:rPr lang="el-GR" smtClean="0">
                <a:solidFill>
                  <a:srgbClr val="000000"/>
                </a:solidFill>
                <a:latin typeface="Times New Roman" pitchFamily="18" charset="0"/>
                <a:cs typeface="Times New Roman" pitchFamily="18" charset="0"/>
              </a:rPr>
              <a:pPr>
                <a:defRPr/>
              </a:pPr>
              <a:t>116</a:t>
            </a:fld>
            <a:endParaRPr lang="el-GR">
              <a:solidFill>
                <a:srgbClr val="000000"/>
              </a:solidFill>
              <a:latin typeface="Times New Roman" pitchFamily="18" charset="0"/>
              <a:cs typeface="Times New Roman" pitchFamily="18" charset="0"/>
            </a:endParaRPr>
          </a:p>
        </p:txBody>
      </p:sp>
      <p:sp>
        <p:nvSpPr>
          <p:cNvPr id="6149" name="Rectangle 8"/>
          <p:cNvSpPr>
            <a:spLocks noGrp="1"/>
          </p:cNvSpPr>
          <p:nvPr>
            <p:ph type="body" idx="4294967295"/>
          </p:nvPr>
        </p:nvSpPr>
        <p:spPr>
          <a:xfrm>
            <a:off x="3717222" y="4306005"/>
            <a:ext cx="4691063" cy="1493838"/>
          </a:xfrm>
        </p:spPr>
        <p:txBody>
          <a:bodyPr/>
          <a:lstStyle/>
          <a:p>
            <a:pPr eaLnBrk="1" hangingPunct="1"/>
            <a:r>
              <a:rPr lang="el-GR" dirty="0">
                <a:latin typeface="Times New Roman" pitchFamily="18" charset="0"/>
                <a:cs typeface="Times New Roman" pitchFamily="18" charset="0"/>
              </a:rPr>
              <a:t>ΚΤ = Καθαρή Τιμή</a:t>
            </a:r>
          </a:p>
          <a:p>
            <a:pPr eaLnBrk="1" hangingPunct="1"/>
            <a:r>
              <a:rPr lang="el-GR" dirty="0">
                <a:latin typeface="Times New Roman" pitchFamily="18" charset="0"/>
                <a:cs typeface="Times New Roman" pitchFamily="18" charset="0"/>
              </a:rPr>
              <a:t>ΤΔ = Τιμή Διάθεσης</a:t>
            </a:r>
          </a:p>
          <a:p>
            <a:pPr eaLnBrk="1" hangingPunct="1"/>
            <a:r>
              <a:rPr lang="el-GR" dirty="0">
                <a:latin typeface="Times New Roman" pitchFamily="18" charset="0"/>
                <a:cs typeface="Times New Roman" pitchFamily="18" charset="0"/>
              </a:rPr>
              <a:t>ΤΕ = Τιμή Εξαγοράς</a:t>
            </a:r>
            <a:endParaRPr lang="en-US" dirty="0">
              <a:latin typeface="Times New Roman" pitchFamily="18" charset="0"/>
              <a:cs typeface="Times New Roman" pitchFamily="18" charset="0"/>
            </a:endParaRPr>
          </a:p>
        </p:txBody>
      </p:sp>
      <p:graphicFrame>
        <p:nvGraphicFramePr>
          <p:cNvPr id="6146" name="Object 4"/>
          <p:cNvGraphicFramePr>
            <a:graphicFrameLocks noGrp="1" noChangeAspect="1"/>
          </p:cNvGraphicFramePr>
          <p:nvPr>
            <p:ph sz="half" idx="4294967295"/>
            <p:extLst>
              <p:ext uri="{D42A27DB-BD31-4B8C-83A1-F6EECF244321}">
                <p14:modId xmlns:p14="http://schemas.microsoft.com/office/powerpoint/2010/main" val="3112254140"/>
              </p:ext>
            </p:extLst>
          </p:nvPr>
        </p:nvGraphicFramePr>
        <p:xfrm>
          <a:off x="3628355" y="1581988"/>
          <a:ext cx="4987925" cy="1138237"/>
        </p:xfrm>
        <a:graphic>
          <a:graphicData uri="http://schemas.openxmlformats.org/presentationml/2006/ole">
            <mc:AlternateContent xmlns:mc="http://schemas.openxmlformats.org/markup-compatibility/2006">
              <mc:Choice xmlns:v="urn:schemas-microsoft-com:vml" Requires="v">
                <p:oleObj name="Equation" r:id="rId6" imgW="1892300" imgH="431800" progId="Equation.3">
                  <p:embed/>
                </p:oleObj>
              </mc:Choice>
              <mc:Fallback>
                <p:oleObj name="Equation" r:id="rId6" imgW="1892300" imgH="431800" progId="Equation.3">
                  <p:embed/>
                  <p:pic>
                    <p:nvPicPr>
                      <p:cNvPr id="6146" name="Object 4"/>
                      <p:cNvPicPr>
                        <a:picLocks noGrp="1"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28355" y="1581988"/>
                        <a:ext cx="4987925" cy="11382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89442" name="Rectangle 3"/>
          <p:cNvSpPr>
            <a:spLocks noGrp="1" noChangeArrowheads="1"/>
          </p:cNvSpPr>
          <p:nvPr>
            <p:ph idx="1"/>
          </p:nvPr>
        </p:nvSpPr>
        <p:spPr>
          <a:xfrm>
            <a:off x="1847851" y="836614"/>
            <a:ext cx="8569325" cy="5545137"/>
          </a:xfrm>
          <a:solidFill>
            <a:schemeClr val="bg1"/>
          </a:solidFill>
        </p:spPr>
        <p:txBody>
          <a:bodyPr/>
          <a:lstStyle/>
          <a:p>
            <a:r>
              <a:rPr lang="el-GR" sz="2400" b="1" dirty="0">
                <a:latin typeface="Times New Roman" pitchFamily="18" charset="0"/>
                <a:cs typeface="Times New Roman" pitchFamily="18" charset="0"/>
              </a:rPr>
              <a:t>Συνολικός Κίνδυνος </a:t>
            </a:r>
          </a:p>
          <a:p>
            <a:pPr lvl="1"/>
            <a:r>
              <a:rPr lang="el-GR" sz="2200" b="1" dirty="0">
                <a:latin typeface="Times New Roman" pitchFamily="18" charset="0"/>
                <a:cs typeface="Times New Roman" pitchFamily="18" charset="0"/>
              </a:rPr>
              <a:t>Συνολικός Κίνδυνος= Συστηματικός + μη Συστηματικός</a:t>
            </a:r>
          </a:p>
          <a:p>
            <a:pPr lvl="1">
              <a:buFontTx/>
              <a:buNone/>
            </a:pPr>
            <a:endParaRPr lang="el-GR" sz="2200" b="1" dirty="0">
              <a:latin typeface="Times New Roman" pitchFamily="18" charset="0"/>
              <a:cs typeface="Times New Roman" pitchFamily="18" charset="0"/>
            </a:endParaRPr>
          </a:p>
          <a:p>
            <a:r>
              <a:rPr lang="el-GR" sz="2400" b="1" dirty="0">
                <a:latin typeface="Times New Roman" pitchFamily="18" charset="0"/>
                <a:cs typeface="Times New Roman" pitchFamily="18" charset="0"/>
              </a:rPr>
              <a:t>Συστηματικός Κίνδυνος</a:t>
            </a:r>
          </a:p>
          <a:p>
            <a:pPr>
              <a:buFontTx/>
              <a:buNone/>
            </a:pPr>
            <a:endParaRPr lang="el-GR" sz="2400" b="1" dirty="0">
              <a:latin typeface="Times New Roman" pitchFamily="18" charset="0"/>
              <a:cs typeface="Times New Roman" pitchFamily="18" charset="0"/>
            </a:endParaRPr>
          </a:p>
          <a:p>
            <a:r>
              <a:rPr lang="el-GR" sz="2400" b="1" dirty="0">
                <a:latin typeface="Times New Roman" pitchFamily="18" charset="0"/>
                <a:cs typeface="Times New Roman" pitchFamily="18" charset="0"/>
              </a:rPr>
              <a:t>Έκτακτοι Κίνδυνοι</a:t>
            </a:r>
          </a:p>
          <a:p>
            <a:pPr>
              <a:buFontTx/>
              <a:buNone/>
            </a:pPr>
            <a:endParaRPr lang="el-GR" sz="2400" b="1" dirty="0">
              <a:latin typeface="Times New Roman" pitchFamily="18" charset="0"/>
              <a:cs typeface="Times New Roman" pitchFamily="18" charset="0"/>
            </a:endParaRPr>
          </a:p>
          <a:p>
            <a:r>
              <a:rPr lang="el-GR" sz="2400" b="1" dirty="0">
                <a:latin typeface="Times New Roman" pitchFamily="18" charset="0"/>
                <a:cs typeface="Times New Roman" pitchFamily="18" charset="0"/>
              </a:rPr>
              <a:t>Κίνδυνος Ρευστότητας</a:t>
            </a:r>
          </a:p>
          <a:p>
            <a:pPr>
              <a:buFontTx/>
              <a:buNone/>
            </a:pPr>
            <a:endParaRPr lang="el-GR" sz="2400" b="1" dirty="0">
              <a:latin typeface="Times New Roman" pitchFamily="18" charset="0"/>
              <a:cs typeface="Times New Roman" pitchFamily="18" charset="0"/>
            </a:endParaRPr>
          </a:p>
          <a:p>
            <a:r>
              <a:rPr lang="el-GR" sz="2400" b="1" dirty="0">
                <a:latin typeface="Times New Roman" pitchFamily="18" charset="0"/>
                <a:cs typeface="Times New Roman" pitchFamily="18" charset="0"/>
              </a:rPr>
              <a:t>Κίνδυνος Χώρας</a:t>
            </a:r>
          </a:p>
          <a:p>
            <a:pPr>
              <a:buFontTx/>
              <a:buNone/>
            </a:pPr>
            <a:r>
              <a:rPr lang="el-GR" sz="2400" b="1" dirty="0">
                <a:latin typeface="Times New Roman" pitchFamily="18" charset="0"/>
                <a:cs typeface="Times New Roman" pitchFamily="18" charset="0"/>
              </a:rPr>
              <a:t>				</a:t>
            </a:r>
          </a:p>
          <a:p>
            <a:endParaRPr lang="el-GR" sz="2400" b="1" dirty="0">
              <a:latin typeface="Times New Roman" pitchFamily="18" charset="0"/>
              <a:cs typeface="Times New Roman" pitchFamily="18" charset="0"/>
            </a:endParaRPr>
          </a:p>
        </p:txBody>
      </p:sp>
      <p:sp>
        <p:nvSpPr>
          <p:cNvPr id="4" name="3 - Θέση αριθμού διαφάνειας"/>
          <p:cNvSpPr>
            <a:spLocks noGrp="1"/>
          </p:cNvSpPr>
          <p:nvPr>
            <p:ph type="sldNum" sz="quarter" idx="12"/>
          </p:nvPr>
        </p:nvSpPr>
        <p:spPr/>
        <p:txBody>
          <a:bodyPr/>
          <a:lstStyle/>
          <a:p>
            <a:pPr>
              <a:defRPr/>
            </a:pPr>
            <a:fld id="{7C2C1EAE-2912-4811-9DF5-A68AB55C9E27}" type="slidenum">
              <a:rPr lang="el-GR" smtClean="0">
                <a:solidFill>
                  <a:srgbClr val="000000"/>
                </a:solidFill>
              </a:rPr>
              <a:pPr>
                <a:defRPr/>
              </a:pPr>
              <a:t>117</a:t>
            </a:fld>
            <a:endParaRPr lang="el-GR">
              <a:solidFill>
                <a:srgbClr val="000000"/>
              </a:solidFill>
            </a:endParaRPr>
          </a:p>
        </p:txBody>
      </p:sp>
      <p:pic>
        <p:nvPicPr>
          <p:cNvPr id="715778" name="Picture 2" descr="Αποτέλεσμα εικόνας για \risk investment"/>
          <p:cNvPicPr>
            <a:picLocks noChangeAspect="1" noChangeArrowheads="1"/>
          </p:cNvPicPr>
          <p:nvPr/>
        </p:nvPicPr>
        <p:blipFill>
          <a:blip r:embed="rId4"/>
          <a:srcRect/>
          <a:stretch>
            <a:fillRect/>
          </a:stretch>
        </p:blipFill>
        <p:spPr bwMode="auto">
          <a:xfrm>
            <a:off x="5881687" y="2643182"/>
            <a:ext cx="4150345" cy="2928958"/>
          </a:xfrm>
          <a:prstGeom prst="rect">
            <a:avLst/>
          </a:prstGeom>
          <a:noFill/>
        </p:spPr>
      </p:pic>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9" name="Rectangle 8"/>
          <p:cNvSpPr/>
          <p:nvPr/>
        </p:nvSpPr>
        <p:spPr>
          <a:xfrm>
            <a:off x="1847528" y="1581988"/>
            <a:ext cx="8424936" cy="487134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147" name="Rectangle 2"/>
          <p:cNvSpPr>
            <a:spLocks noGrp="1" noChangeArrowheads="1"/>
          </p:cNvSpPr>
          <p:nvPr>
            <p:ph type="title"/>
          </p:nvPr>
        </p:nvSpPr>
        <p:spPr>
          <a:xfrm>
            <a:off x="1981200" y="460375"/>
            <a:ext cx="8229600" cy="1143000"/>
          </a:xfrm>
        </p:spPr>
        <p:txBody>
          <a:bodyPr/>
          <a:lstStyle/>
          <a:p>
            <a:pPr algn="ctr">
              <a:defRPr/>
            </a:pPr>
            <a:r>
              <a:rPr lang="el-GR" sz="3200" b="1" i="1" dirty="0">
                <a:solidFill>
                  <a:schemeClr val="accent2"/>
                </a:solidFill>
                <a:latin typeface="Times New Roman" pitchFamily="18" charset="0"/>
                <a:cs typeface="Times New Roman" pitchFamily="18" charset="0"/>
              </a:rPr>
              <a:t>Υπολογισμός Συνολικού Κινδύνου</a:t>
            </a:r>
            <a:r>
              <a:rPr lang="en-US" sz="3200" b="1" i="1" dirty="0">
                <a:solidFill>
                  <a:schemeClr val="accent2"/>
                </a:solidFill>
                <a:latin typeface="Times New Roman" pitchFamily="18" charset="0"/>
                <a:cs typeface="Times New Roman" pitchFamily="18" charset="0"/>
              </a:rPr>
              <a:t> </a:t>
            </a:r>
            <a:br>
              <a:rPr lang="el-GR" sz="3200" b="1" i="1" dirty="0">
                <a:solidFill>
                  <a:schemeClr val="accent2"/>
                </a:solidFill>
                <a:latin typeface="Times New Roman" pitchFamily="18" charset="0"/>
                <a:cs typeface="Times New Roman" pitchFamily="18" charset="0"/>
              </a:rPr>
            </a:br>
            <a:r>
              <a:rPr lang="el-GR" sz="3200" b="1" i="1" dirty="0">
                <a:solidFill>
                  <a:schemeClr val="accent2"/>
                </a:solidFill>
                <a:latin typeface="Times New Roman" pitchFamily="18" charset="0"/>
                <a:cs typeface="Times New Roman" pitchFamily="18" charset="0"/>
              </a:rPr>
              <a:t>μιας Επένδυσης</a:t>
            </a:r>
          </a:p>
        </p:txBody>
      </p:sp>
      <p:sp>
        <p:nvSpPr>
          <p:cNvPr id="8" name="7 - Θέση αριθμού διαφάνειας"/>
          <p:cNvSpPr>
            <a:spLocks noGrp="1"/>
          </p:cNvSpPr>
          <p:nvPr>
            <p:ph type="sldNum" sz="quarter" idx="12"/>
          </p:nvPr>
        </p:nvSpPr>
        <p:spPr/>
        <p:txBody>
          <a:bodyPr/>
          <a:lstStyle/>
          <a:p>
            <a:pPr>
              <a:defRPr/>
            </a:pPr>
            <a:fld id="{7C2C1EAE-2912-4811-9DF5-A68AB55C9E27}" type="slidenum">
              <a:rPr lang="el-GR" smtClean="0">
                <a:solidFill>
                  <a:srgbClr val="000000"/>
                </a:solidFill>
              </a:rPr>
              <a:pPr>
                <a:defRPr/>
              </a:pPr>
              <a:t>118</a:t>
            </a:fld>
            <a:endParaRPr lang="el-GR">
              <a:solidFill>
                <a:srgbClr val="000000"/>
              </a:solidFill>
            </a:endParaRPr>
          </a:p>
        </p:txBody>
      </p:sp>
      <p:graphicFrame>
        <p:nvGraphicFramePr>
          <p:cNvPr id="7170" name="Object 4"/>
          <p:cNvGraphicFramePr>
            <a:graphicFrameLocks noChangeAspect="1"/>
          </p:cNvGraphicFramePr>
          <p:nvPr>
            <p:extLst>
              <p:ext uri="{D42A27DB-BD31-4B8C-83A1-F6EECF244321}">
                <p14:modId xmlns:p14="http://schemas.microsoft.com/office/powerpoint/2010/main" val="2629044101"/>
              </p:ext>
            </p:extLst>
          </p:nvPr>
        </p:nvGraphicFramePr>
        <p:xfrm>
          <a:off x="4727575" y="2708275"/>
          <a:ext cx="5029200" cy="1289050"/>
        </p:xfrm>
        <a:graphic>
          <a:graphicData uri="http://schemas.openxmlformats.org/presentationml/2006/ole">
            <mc:AlternateContent xmlns:mc="http://schemas.openxmlformats.org/markup-compatibility/2006">
              <mc:Choice xmlns:v="urn:schemas-microsoft-com:vml" Requires="v">
                <p:oleObj name="Equation" r:id="rId4" imgW="1459866" imgH="444307" progId="Equation.3">
                  <p:embed/>
                </p:oleObj>
              </mc:Choice>
              <mc:Fallback>
                <p:oleObj name="Equation" r:id="rId4" imgW="1459866" imgH="444307" progId="Equation.3">
                  <p:embed/>
                  <p:pic>
                    <p:nvPicPr>
                      <p:cNvPr id="717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27575" y="2708275"/>
                        <a:ext cx="5029200" cy="1289050"/>
                      </a:xfrm>
                      <a:prstGeom prst="rect">
                        <a:avLst/>
                      </a:prstGeom>
                      <a:solidFill>
                        <a:schemeClr val="bg1">
                          <a:alpha val="50195"/>
                        </a:schemeClr>
                      </a:solidFill>
                    </p:spPr>
                  </p:pic>
                </p:oleObj>
              </mc:Fallback>
            </mc:AlternateContent>
          </a:graphicData>
        </a:graphic>
      </p:graphicFrame>
      <p:sp>
        <p:nvSpPr>
          <p:cNvPr id="7172" name="Oval 5"/>
          <p:cNvSpPr>
            <a:spLocks noChangeArrowheads="1"/>
          </p:cNvSpPr>
          <p:nvPr/>
        </p:nvSpPr>
        <p:spPr bwMode="auto">
          <a:xfrm>
            <a:off x="4727575" y="3241675"/>
            <a:ext cx="457200" cy="381000"/>
          </a:xfrm>
          <a:prstGeom prst="ellipse">
            <a:avLst/>
          </a:prstGeom>
          <a:noFill/>
          <a:ln w="12700" cap="sq">
            <a:solidFill>
              <a:schemeClr val="tx1"/>
            </a:solidFill>
            <a:round/>
            <a:headEnd type="none" w="sm" len="sm"/>
            <a:tailEnd type="none" w="sm" len="sm"/>
          </a:ln>
        </p:spPr>
        <p:txBody>
          <a:bodyPr wrap="none" anchor="ctr"/>
          <a:lstStyle/>
          <a:p>
            <a:endParaRPr lang="en-US"/>
          </a:p>
        </p:txBody>
      </p:sp>
      <p:sp>
        <p:nvSpPr>
          <p:cNvPr id="7173" name="Line 6"/>
          <p:cNvSpPr>
            <a:spLocks noChangeShapeType="1"/>
          </p:cNvSpPr>
          <p:nvPr/>
        </p:nvSpPr>
        <p:spPr bwMode="auto">
          <a:xfrm flipH="1">
            <a:off x="3965575" y="3470275"/>
            <a:ext cx="762000" cy="0"/>
          </a:xfrm>
          <a:prstGeom prst="line">
            <a:avLst/>
          </a:prstGeom>
          <a:noFill/>
          <a:ln w="12700" cap="sq">
            <a:solidFill>
              <a:schemeClr val="tx1"/>
            </a:solidFill>
            <a:round/>
            <a:headEnd type="none" w="sm" len="sm"/>
            <a:tailEnd type="triangle" w="sm" len="sm"/>
          </a:ln>
        </p:spPr>
        <p:txBody>
          <a:bodyPr wrap="none"/>
          <a:lstStyle/>
          <a:p>
            <a:endParaRPr lang="el-GR"/>
          </a:p>
        </p:txBody>
      </p:sp>
      <p:sp>
        <p:nvSpPr>
          <p:cNvPr id="7174" name="Text Box 7"/>
          <p:cNvSpPr txBox="1">
            <a:spLocks noChangeArrowheads="1"/>
          </p:cNvSpPr>
          <p:nvPr/>
        </p:nvSpPr>
        <p:spPr bwMode="auto">
          <a:xfrm>
            <a:off x="2289176" y="2860675"/>
            <a:ext cx="2561983" cy="1569660"/>
          </a:xfrm>
          <a:prstGeom prst="rect">
            <a:avLst/>
          </a:prstGeom>
          <a:noFill/>
          <a:ln w="12700" cap="sq">
            <a:noFill/>
            <a:miter lim="800000"/>
            <a:headEnd type="none" w="sm" len="sm"/>
            <a:tailEnd type="none" w="sm" len="sm"/>
          </a:ln>
        </p:spPr>
        <p:txBody>
          <a:bodyPr wrap="none">
            <a:spAutoFit/>
          </a:bodyPr>
          <a:lstStyle/>
          <a:p>
            <a:pPr eaLnBrk="0" hangingPunct="0"/>
            <a:r>
              <a:rPr lang="el-GR" sz="2400" dirty="0">
                <a:latin typeface="Times New Roman" pitchFamily="18" charset="0"/>
              </a:rPr>
              <a:t>Συνολικός</a:t>
            </a:r>
          </a:p>
          <a:p>
            <a:pPr eaLnBrk="0" hangingPunct="0"/>
            <a:r>
              <a:rPr lang="el-GR" sz="2400" dirty="0">
                <a:latin typeface="Times New Roman" pitchFamily="18" charset="0"/>
              </a:rPr>
              <a:t>Κίνδυνος</a:t>
            </a:r>
          </a:p>
          <a:p>
            <a:pPr eaLnBrk="0" hangingPunct="0"/>
            <a:r>
              <a:rPr lang="el-GR" sz="2400" dirty="0">
                <a:latin typeface="Times New Roman" pitchFamily="18" charset="0"/>
              </a:rPr>
              <a:t>(Τυπική Απόκλιση </a:t>
            </a:r>
          </a:p>
          <a:p>
            <a:pPr eaLnBrk="0" hangingPunct="0"/>
            <a:r>
              <a:rPr lang="el-GR" sz="2400" dirty="0">
                <a:latin typeface="Times New Roman" pitchFamily="18" charset="0"/>
              </a:rPr>
              <a:t>των αποδόσεων)</a:t>
            </a:r>
            <a:endParaRPr lang="en-GB" sz="2400" dirty="0">
              <a:latin typeface="Times New Roman" pitchFamily="18" charset="0"/>
            </a:endParaRPr>
          </a:p>
        </p:txBody>
      </p:sp>
      <p:pic>
        <p:nvPicPr>
          <p:cNvPr id="7202" name="Picture 34" descr="Αποτέλεσμα εικόνας για risk investment"/>
          <p:cNvPicPr>
            <a:picLocks noChangeAspect="1" noChangeArrowheads="1"/>
          </p:cNvPicPr>
          <p:nvPr/>
        </p:nvPicPr>
        <p:blipFill>
          <a:blip r:embed="rId6" cstate="print"/>
          <a:srcRect/>
          <a:stretch>
            <a:fillRect/>
          </a:stretch>
        </p:blipFill>
        <p:spPr bwMode="auto">
          <a:xfrm>
            <a:off x="4956175" y="4733175"/>
            <a:ext cx="2286186" cy="1512882"/>
          </a:xfrm>
          <a:prstGeom prst="rect">
            <a:avLst/>
          </a:prstGeom>
          <a:noFill/>
        </p:spPr>
      </p:pic>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6" name="Rectangle 25"/>
          <p:cNvSpPr/>
          <p:nvPr/>
        </p:nvSpPr>
        <p:spPr>
          <a:xfrm>
            <a:off x="1991544" y="1581988"/>
            <a:ext cx="8424936" cy="487134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74082" name="Rectangle 2"/>
          <p:cNvSpPr>
            <a:spLocks noGrp="1" noChangeArrowheads="1"/>
          </p:cNvSpPr>
          <p:nvPr>
            <p:ph type="title"/>
          </p:nvPr>
        </p:nvSpPr>
        <p:spPr>
          <a:xfrm>
            <a:off x="2042864" y="400888"/>
            <a:ext cx="8229600" cy="1143000"/>
          </a:xfrm>
        </p:spPr>
        <p:txBody>
          <a:bodyPr/>
          <a:lstStyle/>
          <a:p>
            <a:pPr algn="ctr">
              <a:defRPr/>
            </a:pPr>
            <a:r>
              <a:rPr kumimoji="1" lang="el-GR" sz="3200" b="1" i="1" dirty="0">
                <a:solidFill>
                  <a:schemeClr val="accent2"/>
                </a:solidFill>
                <a:latin typeface="Times New Roman" pitchFamily="18" charset="0"/>
                <a:cs typeface="Times New Roman" pitchFamily="18" charset="0"/>
              </a:rPr>
              <a:t>Τυπική Απόκλιση των Αποδόσεων της Χρηματιστηριακής Αγοράς</a:t>
            </a:r>
          </a:p>
        </p:txBody>
      </p:sp>
      <p:sp>
        <p:nvSpPr>
          <p:cNvPr id="25" name="24 - Θέση αριθμού διαφάνειας"/>
          <p:cNvSpPr>
            <a:spLocks noGrp="1"/>
          </p:cNvSpPr>
          <p:nvPr>
            <p:ph type="sldNum" sz="quarter" idx="12"/>
          </p:nvPr>
        </p:nvSpPr>
        <p:spPr/>
        <p:txBody>
          <a:bodyPr/>
          <a:lstStyle/>
          <a:p>
            <a:pPr>
              <a:defRPr/>
            </a:pPr>
            <a:fld id="{7C2C1EAE-2912-4811-9DF5-A68AB55C9E27}" type="slidenum">
              <a:rPr lang="el-GR" smtClean="0">
                <a:solidFill>
                  <a:srgbClr val="000000"/>
                </a:solidFill>
              </a:rPr>
              <a:pPr>
                <a:defRPr/>
              </a:pPr>
              <a:t>119</a:t>
            </a:fld>
            <a:endParaRPr lang="el-GR">
              <a:solidFill>
                <a:srgbClr val="000000"/>
              </a:solidFill>
            </a:endParaRPr>
          </a:p>
        </p:txBody>
      </p:sp>
      <p:sp>
        <p:nvSpPr>
          <p:cNvPr id="190467" name="Line 4"/>
          <p:cNvSpPr>
            <a:spLocks noChangeShapeType="1"/>
          </p:cNvSpPr>
          <p:nvPr/>
        </p:nvSpPr>
        <p:spPr bwMode="auto">
          <a:xfrm>
            <a:off x="2819400" y="1828800"/>
            <a:ext cx="0" cy="4038600"/>
          </a:xfrm>
          <a:prstGeom prst="line">
            <a:avLst/>
          </a:prstGeom>
          <a:noFill/>
          <a:ln w="28575">
            <a:solidFill>
              <a:schemeClr val="tx1"/>
            </a:solidFill>
            <a:round/>
            <a:headEnd/>
            <a:tailEnd/>
          </a:ln>
        </p:spPr>
        <p:txBody>
          <a:bodyPr wrap="none" anchor="ctr"/>
          <a:lstStyle/>
          <a:p>
            <a:endParaRPr lang="el-GR"/>
          </a:p>
        </p:txBody>
      </p:sp>
      <p:sp>
        <p:nvSpPr>
          <p:cNvPr id="190468" name="Line 5"/>
          <p:cNvSpPr>
            <a:spLocks noChangeShapeType="1"/>
          </p:cNvSpPr>
          <p:nvPr/>
        </p:nvSpPr>
        <p:spPr bwMode="auto">
          <a:xfrm>
            <a:off x="2819400" y="5867400"/>
            <a:ext cx="7543800" cy="0"/>
          </a:xfrm>
          <a:prstGeom prst="line">
            <a:avLst/>
          </a:prstGeom>
          <a:noFill/>
          <a:ln w="28575">
            <a:solidFill>
              <a:schemeClr val="tx1"/>
            </a:solidFill>
            <a:round/>
            <a:headEnd/>
            <a:tailEnd/>
          </a:ln>
        </p:spPr>
        <p:txBody>
          <a:bodyPr wrap="none" anchor="ctr"/>
          <a:lstStyle/>
          <a:p>
            <a:endParaRPr lang="el-GR"/>
          </a:p>
        </p:txBody>
      </p:sp>
      <p:sp>
        <p:nvSpPr>
          <p:cNvPr id="190469" name="Text Box 6"/>
          <p:cNvSpPr txBox="1">
            <a:spLocks noChangeArrowheads="1"/>
          </p:cNvSpPr>
          <p:nvPr/>
        </p:nvSpPr>
        <p:spPr bwMode="auto">
          <a:xfrm rot="-5400000">
            <a:off x="1910556" y="3801269"/>
            <a:ext cx="1233488" cy="336550"/>
          </a:xfrm>
          <a:prstGeom prst="rect">
            <a:avLst/>
          </a:prstGeom>
          <a:noFill/>
          <a:ln w="9525">
            <a:noFill/>
            <a:miter lim="800000"/>
            <a:headEnd/>
            <a:tailEnd/>
          </a:ln>
        </p:spPr>
        <p:txBody>
          <a:bodyPr wrap="none" anchor="ctr">
            <a:spAutoFit/>
          </a:bodyPr>
          <a:lstStyle/>
          <a:p>
            <a:pPr algn="ctr" eaLnBrk="0" hangingPunct="0">
              <a:spcBef>
                <a:spcPct val="50000"/>
              </a:spcBef>
            </a:pPr>
            <a:r>
              <a:rPr lang="el-GR" sz="1600" b="1">
                <a:latin typeface="Times New Roman" pitchFamily="18" charset="0"/>
              </a:rPr>
              <a:t>Πιθανότητα</a:t>
            </a:r>
            <a:endParaRPr lang="en-US" sz="1600" b="1">
              <a:latin typeface="Times New Roman" pitchFamily="18" charset="0"/>
            </a:endParaRPr>
          </a:p>
        </p:txBody>
      </p:sp>
      <p:cxnSp>
        <p:nvCxnSpPr>
          <p:cNvPr id="190470" name="AutoShape 7"/>
          <p:cNvCxnSpPr>
            <a:cxnSpLocks noChangeShapeType="1"/>
          </p:cNvCxnSpPr>
          <p:nvPr/>
        </p:nvCxnSpPr>
        <p:spPr bwMode="auto">
          <a:xfrm>
            <a:off x="6248400" y="2971800"/>
            <a:ext cx="3276600" cy="2819400"/>
          </a:xfrm>
          <a:prstGeom prst="curvedConnector3">
            <a:avLst>
              <a:gd name="adj1" fmla="val 34690"/>
            </a:avLst>
          </a:prstGeom>
          <a:noFill/>
          <a:ln w="28575">
            <a:solidFill>
              <a:schemeClr val="tx1"/>
            </a:solidFill>
            <a:round/>
            <a:headEnd/>
            <a:tailEnd/>
          </a:ln>
        </p:spPr>
      </p:cxnSp>
      <p:cxnSp>
        <p:nvCxnSpPr>
          <p:cNvPr id="190471" name="AutoShape 8"/>
          <p:cNvCxnSpPr>
            <a:cxnSpLocks noChangeShapeType="1"/>
          </p:cNvCxnSpPr>
          <p:nvPr/>
        </p:nvCxnSpPr>
        <p:spPr bwMode="auto">
          <a:xfrm rot="10800000" flipV="1">
            <a:off x="2819400" y="2971800"/>
            <a:ext cx="3429000" cy="2819400"/>
          </a:xfrm>
          <a:prstGeom prst="curvedConnector3">
            <a:avLst>
              <a:gd name="adj1" fmla="val 37778"/>
            </a:avLst>
          </a:prstGeom>
          <a:noFill/>
          <a:ln w="28575">
            <a:solidFill>
              <a:schemeClr val="tx1"/>
            </a:solidFill>
            <a:round/>
            <a:headEnd/>
            <a:tailEnd/>
          </a:ln>
        </p:spPr>
      </p:cxnSp>
      <p:sp>
        <p:nvSpPr>
          <p:cNvPr id="190472" name="Line 9"/>
          <p:cNvSpPr>
            <a:spLocks noChangeShapeType="1"/>
          </p:cNvSpPr>
          <p:nvPr/>
        </p:nvSpPr>
        <p:spPr bwMode="auto">
          <a:xfrm>
            <a:off x="5029200" y="3962400"/>
            <a:ext cx="0" cy="1905000"/>
          </a:xfrm>
          <a:prstGeom prst="line">
            <a:avLst/>
          </a:prstGeom>
          <a:noFill/>
          <a:ln w="9525">
            <a:solidFill>
              <a:schemeClr val="tx1"/>
            </a:solidFill>
            <a:round/>
            <a:headEnd/>
            <a:tailEnd/>
          </a:ln>
        </p:spPr>
        <p:txBody>
          <a:bodyPr wrap="none" anchor="ctr"/>
          <a:lstStyle/>
          <a:p>
            <a:endParaRPr lang="el-GR"/>
          </a:p>
        </p:txBody>
      </p:sp>
      <p:sp>
        <p:nvSpPr>
          <p:cNvPr id="190473" name="Line 10"/>
          <p:cNvSpPr>
            <a:spLocks noChangeShapeType="1"/>
          </p:cNvSpPr>
          <p:nvPr/>
        </p:nvSpPr>
        <p:spPr bwMode="auto">
          <a:xfrm>
            <a:off x="7315200" y="3962400"/>
            <a:ext cx="0" cy="1905000"/>
          </a:xfrm>
          <a:prstGeom prst="line">
            <a:avLst/>
          </a:prstGeom>
          <a:noFill/>
          <a:ln w="9525">
            <a:solidFill>
              <a:schemeClr val="tx1"/>
            </a:solidFill>
            <a:round/>
            <a:headEnd/>
            <a:tailEnd/>
          </a:ln>
        </p:spPr>
        <p:txBody>
          <a:bodyPr wrap="none" anchor="ctr"/>
          <a:lstStyle/>
          <a:p>
            <a:endParaRPr lang="el-GR"/>
          </a:p>
        </p:txBody>
      </p:sp>
      <p:sp>
        <p:nvSpPr>
          <p:cNvPr id="190474" name="Text Box 11"/>
          <p:cNvSpPr txBox="1">
            <a:spLocks noChangeArrowheads="1"/>
          </p:cNvSpPr>
          <p:nvPr/>
        </p:nvSpPr>
        <p:spPr bwMode="auto">
          <a:xfrm>
            <a:off x="5943600" y="3886200"/>
            <a:ext cx="609600" cy="304800"/>
          </a:xfrm>
          <a:prstGeom prst="rect">
            <a:avLst/>
          </a:prstGeom>
          <a:noFill/>
          <a:ln w="9525">
            <a:noFill/>
            <a:miter lim="800000"/>
            <a:headEnd/>
            <a:tailEnd/>
          </a:ln>
        </p:spPr>
        <p:txBody>
          <a:bodyPr anchor="ctr">
            <a:spAutoFit/>
          </a:bodyPr>
          <a:lstStyle/>
          <a:p>
            <a:pPr algn="ctr" eaLnBrk="0" hangingPunct="0">
              <a:spcBef>
                <a:spcPct val="50000"/>
              </a:spcBef>
            </a:pPr>
            <a:r>
              <a:rPr lang="en-US" sz="1400">
                <a:latin typeface="Times New Roman" pitchFamily="18" charset="0"/>
              </a:rPr>
              <a:t>68%</a:t>
            </a:r>
          </a:p>
        </p:txBody>
      </p:sp>
      <p:sp>
        <p:nvSpPr>
          <p:cNvPr id="190475" name="Line 12"/>
          <p:cNvSpPr>
            <a:spLocks noChangeShapeType="1"/>
          </p:cNvSpPr>
          <p:nvPr/>
        </p:nvSpPr>
        <p:spPr bwMode="auto">
          <a:xfrm>
            <a:off x="6400800" y="4038600"/>
            <a:ext cx="914400" cy="0"/>
          </a:xfrm>
          <a:prstGeom prst="line">
            <a:avLst/>
          </a:prstGeom>
          <a:noFill/>
          <a:ln w="9525">
            <a:solidFill>
              <a:schemeClr val="tx1"/>
            </a:solidFill>
            <a:round/>
            <a:headEnd/>
            <a:tailEnd type="triangle" w="med" len="med"/>
          </a:ln>
        </p:spPr>
        <p:txBody>
          <a:bodyPr wrap="none" anchor="ctr"/>
          <a:lstStyle/>
          <a:p>
            <a:endParaRPr lang="el-GR"/>
          </a:p>
        </p:txBody>
      </p:sp>
      <p:sp>
        <p:nvSpPr>
          <p:cNvPr id="190476" name="Line 13"/>
          <p:cNvSpPr>
            <a:spLocks noChangeShapeType="1"/>
          </p:cNvSpPr>
          <p:nvPr/>
        </p:nvSpPr>
        <p:spPr bwMode="auto">
          <a:xfrm flipH="1">
            <a:off x="5105400" y="4038600"/>
            <a:ext cx="914400" cy="0"/>
          </a:xfrm>
          <a:prstGeom prst="line">
            <a:avLst/>
          </a:prstGeom>
          <a:noFill/>
          <a:ln w="9525">
            <a:solidFill>
              <a:schemeClr val="tx1"/>
            </a:solidFill>
            <a:round/>
            <a:headEnd/>
            <a:tailEnd type="triangle" w="med" len="med"/>
          </a:ln>
        </p:spPr>
        <p:txBody>
          <a:bodyPr wrap="none" anchor="ctr"/>
          <a:lstStyle/>
          <a:p>
            <a:endParaRPr lang="el-GR"/>
          </a:p>
        </p:txBody>
      </p:sp>
      <p:sp>
        <p:nvSpPr>
          <p:cNvPr id="190477" name="Line 14"/>
          <p:cNvSpPr>
            <a:spLocks noChangeShapeType="1"/>
          </p:cNvSpPr>
          <p:nvPr/>
        </p:nvSpPr>
        <p:spPr bwMode="auto">
          <a:xfrm>
            <a:off x="4267200" y="5334000"/>
            <a:ext cx="0" cy="533400"/>
          </a:xfrm>
          <a:prstGeom prst="line">
            <a:avLst/>
          </a:prstGeom>
          <a:noFill/>
          <a:ln w="9525">
            <a:solidFill>
              <a:schemeClr val="tx1"/>
            </a:solidFill>
            <a:round/>
            <a:headEnd/>
            <a:tailEnd/>
          </a:ln>
        </p:spPr>
        <p:txBody>
          <a:bodyPr wrap="none" anchor="ctr"/>
          <a:lstStyle/>
          <a:p>
            <a:endParaRPr lang="el-GR"/>
          </a:p>
        </p:txBody>
      </p:sp>
      <p:sp>
        <p:nvSpPr>
          <p:cNvPr id="190478" name="Line 15"/>
          <p:cNvSpPr>
            <a:spLocks noChangeShapeType="1"/>
          </p:cNvSpPr>
          <p:nvPr/>
        </p:nvSpPr>
        <p:spPr bwMode="auto">
          <a:xfrm>
            <a:off x="8001000" y="5334000"/>
            <a:ext cx="0" cy="533400"/>
          </a:xfrm>
          <a:prstGeom prst="line">
            <a:avLst/>
          </a:prstGeom>
          <a:noFill/>
          <a:ln w="9525">
            <a:solidFill>
              <a:schemeClr val="tx1"/>
            </a:solidFill>
            <a:round/>
            <a:headEnd/>
            <a:tailEnd/>
          </a:ln>
        </p:spPr>
        <p:txBody>
          <a:bodyPr wrap="none" anchor="ctr"/>
          <a:lstStyle/>
          <a:p>
            <a:endParaRPr lang="el-GR"/>
          </a:p>
        </p:txBody>
      </p:sp>
      <p:sp>
        <p:nvSpPr>
          <p:cNvPr id="190479" name="Text Box 16"/>
          <p:cNvSpPr txBox="1">
            <a:spLocks noChangeArrowheads="1"/>
          </p:cNvSpPr>
          <p:nvPr/>
        </p:nvSpPr>
        <p:spPr bwMode="auto">
          <a:xfrm>
            <a:off x="5867400" y="5181600"/>
            <a:ext cx="838200" cy="304800"/>
          </a:xfrm>
          <a:prstGeom prst="rect">
            <a:avLst/>
          </a:prstGeom>
          <a:noFill/>
          <a:ln w="9525">
            <a:noFill/>
            <a:miter lim="800000"/>
            <a:headEnd/>
            <a:tailEnd/>
          </a:ln>
        </p:spPr>
        <p:txBody>
          <a:bodyPr anchor="ctr">
            <a:spAutoFit/>
          </a:bodyPr>
          <a:lstStyle/>
          <a:p>
            <a:pPr algn="ctr" eaLnBrk="0" hangingPunct="0">
              <a:spcBef>
                <a:spcPct val="50000"/>
              </a:spcBef>
            </a:pPr>
            <a:r>
              <a:rPr lang="en-US" sz="1400">
                <a:latin typeface="Times New Roman" pitchFamily="18" charset="0"/>
              </a:rPr>
              <a:t>95%</a:t>
            </a:r>
          </a:p>
        </p:txBody>
      </p:sp>
      <p:sp>
        <p:nvSpPr>
          <p:cNvPr id="190480" name="Line 17"/>
          <p:cNvSpPr>
            <a:spLocks noChangeShapeType="1"/>
          </p:cNvSpPr>
          <p:nvPr/>
        </p:nvSpPr>
        <p:spPr bwMode="auto">
          <a:xfrm>
            <a:off x="6477000" y="5334000"/>
            <a:ext cx="1524000" cy="0"/>
          </a:xfrm>
          <a:prstGeom prst="line">
            <a:avLst/>
          </a:prstGeom>
          <a:noFill/>
          <a:ln w="9525">
            <a:solidFill>
              <a:schemeClr val="tx1"/>
            </a:solidFill>
            <a:round/>
            <a:headEnd/>
            <a:tailEnd type="triangle" w="med" len="med"/>
          </a:ln>
        </p:spPr>
        <p:txBody>
          <a:bodyPr wrap="none" anchor="ctr"/>
          <a:lstStyle/>
          <a:p>
            <a:endParaRPr lang="el-GR"/>
          </a:p>
        </p:txBody>
      </p:sp>
      <p:sp>
        <p:nvSpPr>
          <p:cNvPr id="190481" name="Line 18"/>
          <p:cNvSpPr>
            <a:spLocks noChangeShapeType="1"/>
          </p:cNvSpPr>
          <p:nvPr/>
        </p:nvSpPr>
        <p:spPr bwMode="auto">
          <a:xfrm flipH="1">
            <a:off x="4343400" y="5334000"/>
            <a:ext cx="1752600" cy="0"/>
          </a:xfrm>
          <a:prstGeom prst="line">
            <a:avLst/>
          </a:prstGeom>
          <a:noFill/>
          <a:ln w="9525">
            <a:solidFill>
              <a:schemeClr val="tx1"/>
            </a:solidFill>
            <a:round/>
            <a:headEnd/>
            <a:tailEnd type="triangle" w="med" len="med"/>
          </a:ln>
        </p:spPr>
        <p:txBody>
          <a:bodyPr wrap="none" anchor="ctr"/>
          <a:lstStyle/>
          <a:p>
            <a:endParaRPr lang="el-GR"/>
          </a:p>
        </p:txBody>
      </p:sp>
      <p:sp>
        <p:nvSpPr>
          <p:cNvPr id="190482" name="Text Box 19"/>
          <p:cNvSpPr txBox="1">
            <a:spLocks noChangeArrowheads="1"/>
          </p:cNvSpPr>
          <p:nvPr/>
        </p:nvSpPr>
        <p:spPr bwMode="auto">
          <a:xfrm>
            <a:off x="4114801" y="5943600"/>
            <a:ext cx="428625" cy="304800"/>
          </a:xfrm>
          <a:prstGeom prst="rect">
            <a:avLst/>
          </a:prstGeom>
          <a:noFill/>
          <a:ln w="9525">
            <a:noFill/>
            <a:miter lim="800000"/>
            <a:headEnd/>
            <a:tailEnd/>
          </a:ln>
        </p:spPr>
        <p:txBody>
          <a:bodyPr wrap="none" anchor="ctr">
            <a:spAutoFit/>
          </a:bodyPr>
          <a:lstStyle/>
          <a:p>
            <a:pPr algn="ctr" eaLnBrk="0" hangingPunct="0">
              <a:spcBef>
                <a:spcPct val="50000"/>
              </a:spcBef>
            </a:pPr>
            <a:r>
              <a:rPr lang="en-US" sz="1400" b="1">
                <a:latin typeface="Times New Roman" pitchFamily="18" charset="0"/>
              </a:rPr>
              <a:t>-2σ</a:t>
            </a:r>
          </a:p>
        </p:txBody>
      </p:sp>
      <p:sp>
        <p:nvSpPr>
          <p:cNvPr id="190483" name="Text Box 20"/>
          <p:cNvSpPr txBox="1">
            <a:spLocks noChangeArrowheads="1"/>
          </p:cNvSpPr>
          <p:nvPr/>
        </p:nvSpPr>
        <p:spPr bwMode="auto">
          <a:xfrm>
            <a:off x="7912100" y="5943600"/>
            <a:ext cx="369888" cy="304800"/>
          </a:xfrm>
          <a:prstGeom prst="rect">
            <a:avLst/>
          </a:prstGeom>
          <a:noFill/>
          <a:ln w="9525">
            <a:noFill/>
            <a:miter lim="800000"/>
            <a:headEnd/>
            <a:tailEnd/>
          </a:ln>
        </p:spPr>
        <p:txBody>
          <a:bodyPr wrap="none" anchor="ctr">
            <a:spAutoFit/>
          </a:bodyPr>
          <a:lstStyle/>
          <a:p>
            <a:pPr algn="ctr" eaLnBrk="0" hangingPunct="0">
              <a:spcBef>
                <a:spcPct val="50000"/>
              </a:spcBef>
            </a:pPr>
            <a:r>
              <a:rPr lang="en-US" sz="1400" b="1">
                <a:latin typeface="Times New Roman" pitchFamily="18" charset="0"/>
              </a:rPr>
              <a:t>2σ</a:t>
            </a:r>
          </a:p>
        </p:txBody>
      </p:sp>
      <p:sp>
        <p:nvSpPr>
          <p:cNvPr id="190484" name="Text Box 21"/>
          <p:cNvSpPr txBox="1">
            <a:spLocks noChangeArrowheads="1"/>
          </p:cNvSpPr>
          <p:nvPr/>
        </p:nvSpPr>
        <p:spPr bwMode="auto">
          <a:xfrm>
            <a:off x="4864101" y="5943600"/>
            <a:ext cx="428625" cy="304800"/>
          </a:xfrm>
          <a:prstGeom prst="rect">
            <a:avLst/>
          </a:prstGeom>
          <a:noFill/>
          <a:ln w="9525">
            <a:noFill/>
            <a:miter lim="800000"/>
            <a:headEnd/>
            <a:tailEnd/>
          </a:ln>
        </p:spPr>
        <p:txBody>
          <a:bodyPr wrap="none" anchor="ctr">
            <a:spAutoFit/>
          </a:bodyPr>
          <a:lstStyle/>
          <a:p>
            <a:pPr algn="ctr" eaLnBrk="0" hangingPunct="0">
              <a:spcBef>
                <a:spcPct val="50000"/>
              </a:spcBef>
            </a:pPr>
            <a:r>
              <a:rPr lang="en-US" sz="1400" b="1">
                <a:latin typeface="Times New Roman" pitchFamily="18" charset="0"/>
              </a:rPr>
              <a:t>-1σ</a:t>
            </a:r>
          </a:p>
        </p:txBody>
      </p:sp>
      <p:sp>
        <p:nvSpPr>
          <p:cNvPr id="190485" name="Text Box 22"/>
          <p:cNvSpPr txBox="1">
            <a:spLocks noChangeArrowheads="1"/>
          </p:cNvSpPr>
          <p:nvPr/>
        </p:nvSpPr>
        <p:spPr bwMode="auto">
          <a:xfrm>
            <a:off x="7254875" y="5943600"/>
            <a:ext cx="369888" cy="304800"/>
          </a:xfrm>
          <a:prstGeom prst="rect">
            <a:avLst/>
          </a:prstGeom>
          <a:noFill/>
          <a:ln w="9525">
            <a:noFill/>
            <a:miter lim="800000"/>
            <a:headEnd/>
            <a:tailEnd/>
          </a:ln>
        </p:spPr>
        <p:txBody>
          <a:bodyPr wrap="none" anchor="ctr">
            <a:spAutoFit/>
          </a:bodyPr>
          <a:lstStyle/>
          <a:p>
            <a:pPr algn="ctr" eaLnBrk="0" hangingPunct="0">
              <a:spcBef>
                <a:spcPct val="50000"/>
              </a:spcBef>
            </a:pPr>
            <a:r>
              <a:rPr lang="en-US" sz="1400" b="1">
                <a:latin typeface="Times New Roman" pitchFamily="18" charset="0"/>
              </a:rPr>
              <a:t>1σ</a:t>
            </a:r>
          </a:p>
        </p:txBody>
      </p:sp>
      <p:sp>
        <p:nvSpPr>
          <p:cNvPr id="190486" name="Text Box 23"/>
          <p:cNvSpPr txBox="1">
            <a:spLocks noChangeArrowheads="1"/>
          </p:cNvSpPr>
          <p:nvPr/>
        </p:nvSpPr>
        <p:spPr bwMode="auto">
          <a:xfrm>
            <a:off x="6096000" y="5943600"/>
            <a:ext cx="349250" cy="304800"/>
          </a:xfrm>
          <a:prstGeom prst="rect">
            <a:avLst/>
          </a:prstGeom>
          <a:noFill/>
          <a:ln w="9525">
            <a:noFill/>
            <a:miter lim="800000"/>
            <a:headEnd/>
            <a:tailEnd/>
          </a:ln>
        </p:spPr>
        <p:txBody>
          <a:bodyPr anchor="ctr">
            <a:spAutoFit/>
          </a:bodyPr>
          <a:lstStyle/>
          <a:p>
            <a:pPr algn="ctr" eaLnBrk="0" hangingPunct="0">
              <a:spcBef>
                <a:spcPct val="50000"/>
              </a:spcBef>
            </a:pPr>
            <a:r>
              <a:rPr lang="en-US" sz="1400" b="1">
                <a:latin typeface="Times New Roman" pitchFamily="18" charset="0"/>
              </a:rPr>
              <a:t>0</a:t>
            </a:r>
          </a:p>
        </p:txBody>
      </p:sp>
      <p:sp>
        <p:nvSpPr>
          <p:cNvPr id="190487" name="Line 24"/>
          <p:cNvSpPr>
            <a:spLocks noChangeShapeType="1"/>
          </p:cNvSpPr>
          <p:nvPr/>
        </p:nvSpPr>
        <p:spPr bwMode="auto">
          <a:xfrm>
            <a:off x="6248400" y="5791200"/>
            <a:ext cx="0" cy="76200"/>
          </a:xfrm>
          <a:prstGeom prst="line">
            <a:avLst/>
          </a:prstGeom>
          <a:noFill/>
          <a:ln w="28575">
            <a:solidFill>
              <a:schemeClr val="tx1"/>
            </a:solidFill>
            <a:round/>
            <a:headEnd/>
            <a:tailEnd/>
          </a:ln>
        </p:spPr>
        <p:txBody>
          <a:bodyPr wrap="none" anchor="ctr"/>
          <a:lstStyle/>
          <a:p>
            <a:endParaRPr lang="el-G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5" name="Picture 2" descr="Related image">
            <a:extLst>
              <a:ext uri="{FF2B5EF4-FFF2-40B4-BE49-F238E27FC236}">
                <a16:creationId xmlns:a16="http://schemas.microsoft.com/office/drawing/2014/main" id="{25640062-4EA9-4535-B32A-29C87723C754}"/>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26" name="Ορθογώνιο: Στρογγύλεμα γωνιών 25">
            <a:extLst>
              <a:ext uri="{FF2B5EF4-FFF2-40B4-BE49-F238E27FC236}">
                <a16:creationId xmlns:a16="http://schemas.microsoft.com/office/drawing/2014/main" id="{9D20C054-29BF-4CB7-BAEB-44D4B82405FA}"/>
              </a:ext>
            </a:extLst>
          </p:cNvPr>
          <p:cNvSpPr/>
          <p:nvPr/>
        </p:nvSpPr>
        <p:spPr>
          <a:xfrm>
            <a:off x="479376" y="230407"/>
            <a:ext cx="11233248" cy="6460827"/>
          </a:xfrm>
          <a:prstGeom prst="roundRect">
            <a:avLst/>
          </a:prstGeom>
          <a:solidFill>
            <a:srgbClr val="FFFFFF">
              <a:alpha val="69804"/>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5234" name="Rectangle 2"/>
          <p:cNvSpPr>
            <a:spLocks noGrp="1" noChangeArrowheads="1"/>
          </p:cNvSpPr>
          <p:nvPr>
            <p:ph idx="1"/>
          </p:nvPr>
        </p:nvSpPr>
        <p:spPr>
          <a:xfrm>
            <a:off x="1847528" y="980728"/>
            <a:ext cx="8382000" cy="1066800"/>
          </a:xfrm>
          <a:noFill/>
        </p:spPr>
        <p:txBody>
          <a:bodyPr/>
          <a:lstStyle/>
          <a:p>
            <a:pPr algn="ctr" eaLnBrk="1" hangingPunct="1">
              <a:spcBef>
                <a:spcPts val="500"/>
              </a:spcBef>
              <a:spcAft>
                <a:spcPts val="500"/>
              </a:spcAft>
              <a:buNone/>
            </a:pPr>
            <a:r>
              <a:rPr lang="el-GR" sz="2200" dirty="0">
                <a:latin typeface="Times New Roman" pitchFamily="18" charset="0"/>
                <a:cs typeface="Times New Roman" pitchFamily="18" charset="0"/>
              </a:rPr>
              <a:t>	</a:t>
            </a:r>
            <a:r>
              <a:rPr lang="el-GR" sz="2200" b="1" dirty="0">
                <a:latin typeface="Times New Roman" pitchFamily="18" charset="0"/>
                <a:cs typeface="Times New Roman" pitchFamily="18" charset="0"/>
              </a:rPr>
              <a:t>Οι φορείς λειτουργίας ενός Α/Κ είναι η Εταιρεία Διαχείρισης, οι μεριδιούχοι και ο Θεματοφύλακας. </a:t>
            </a:r>
            <a:endParaRPr lang="en-US" sz="2200" b="1" dirty="0">
              <a:latin typeface="Times New Roman" pitchFamily="18" charset="0"/>
              <a:cs typeface="Times New Roman" pitchFamily="18" charset="0"/>
            </a:endParaRPr>
          </a:p>
        </p:txBody>
      </p:sp>
      <p:sp>
        <p:nvSpPr>
          <p:cNvPr id="27" name="4 - Θέση αριθμού διαφάνειας">
            <a:extLst>
              <a:ext uri="{FF2B5EF4-FFF2-40B4-BE49-F238E27FC236}">
                <a16:creationId xmlns:a16="http://schemas.microsoft.com/office/drawing/2014/main" id="{96516E1C-F67D-446F-B4E1-7915828577E6}"/>
              </a:ext>
            </a:extLst>
          </p:cNvPr>
          <p:cNvSpPr>
            <a:spLocks noGrp="1"/>
          </p:cNvSpPr>
          <p:nvPr>
            <p:ph type="sldNum" sz="quarter" idx="12"/>
          </p:nvPr>
        </p:nvSpPr>
        <p:spPr>
          <a:xfrm>
            <a:off x="8472264" y="6227008"/>
            <a:ext cx="2844800" cy="476250"/>
          </a:xfrm>
        </p:spPr>
        <p:txBody>
          <a:bodyPr/>
          <a:lstStyle/>
          <a:p>
            <a:pPr>
              <a:defRPr/>
            </a:pPr>
            <a:fld id="{E6A900DE-53FB-4087-A202-08436AFFF42C}" type="slidenum">
              <a:rPr lang="el-GR" smtClean="0"/>
              <a:pPr>
                <a:defRPr/>
              </a:pPr>
              <a:t>12</a:t>
            </a:fld>
            <a:endParaRPr lang="el-GR" dirty="0"/>
          </a:p>
        </p:txBody>
      </p:sp>
      <p:sp>
        <p:nvSpPr>
          <p:cNvPr id="95235" name="Rectangle 3"/>
          <p:cNvSpPr>
            <a:spLocks noChangeArrowheads="1"/>
          </p:cNvSpPr>
          <p:nvPr/>
        </p:nvSpPr>
        <p:spPr bwMode="auto">
          <a:xfrm>
            <a:off x="1343026" y="155104"/>
            <a:ext cx="9324975" cy="609600"/>
          </a:xfrm>
          <a:prstGeom prst="rect">
            <a:avLst/>
          </a:prstGeom>
          <a:noFill/>
          <a:ln w="9525">
            <a:noFill/>
            <a:miter lim="800000"/>
            <a:headEnd/>
            <a:tailEnd/>
          </a:ln>
        </p:spPr>
        <p:txBody>
          <a:bodyPr/>
          <a:lstStyle/>
          <a:p>
            <a:pPr algn="ctr"/>
            <a:r>
              <a:rPr lang="el-GR" sz="3200" b="1" i="1" dirty="0">
                <a:solidFill>
                  <a:schemeClr val="accent2"/>
                </a:solidFill>
                <a:latin typeface="Times New Roman" pitchFamily="18" charset="0"/>
                <a:cs typeface="Times New Roman" pitchFamily="18" charset="0"/>
              </a:rPr>
              <a:t>Οι συντελεστές του Αμοιβαίου Κεφαλαίου</a:t>
            </a:r>
            <a:endParaRPr lang="en-US" sz="3200" b="1" i="1" dirty="0">
              <a:solidFill>
                <a:schemeClr val="accent2"/>
              </a:solidFill>
              <a:latin typeface="Times New Roman" pitchFamily="18" charset="0"/>
              <a:cs typeface="Times New Roman" pitchFamily="18" charset="0"/>
            </a:endParaRPr>
          </a:p>
        </p:txBody>
      </p:sp>
      <p:grpSp>
        <p:nvGrpSpPr>
          <p:cNvPr id="2" name="Group 4"/>
          <p:cNvGrpSpPr>
            <a:grpSpLocks/>
          </p:cNvGrpSpPr>
          <p:nvPr/>
        </p:nvGrpSpPr>
        <p:grpSpPr bwMode="auto">
          <a:xfrm>
            <a:off x="3071665" y="1988840"/>
            <a:ext cx="7201049" cy="4140498"/>
            <a:chOff x="1536" y="1488"/>
            <a:chExt cx="3744" cy="2373"/>
          </a:xfrm>
        </p:grpSpPr>
        <p:sp>
          <p:nvSpPr>
            <p:cNvPr id="95237" name="Line 5"/>
            <p:cNvSpPr>
              <a:spLocks noChangeShapeType="1"/>
            </p:cNvSpPr>
            <p:nvPr/>
          </p:nvSpPr>
          <p:spPr bwMode="auto">
            <a:xfrm>
              <a:off x="2622" y="2148"/>
              <a:ext cx="18" cy="1116"/>
            </a:xfrm>
            <a:prstGeom prst="line">
              <a:avLst/>
            </a:prstGeom>
            <a:noFill/>
            <a:ln w="6350">
              <a:solidFill>
                <a:schemeClr val="accent2"/>
              </a:solidFill>
              <a:round/>
              <a:headEnd/>
              <a:tailEnd/>
            </a:ln>
          </p:spPr>
          <p:txBody>
            <a:bodyPr wrap="none" anchor="ctr"/>
            <a:lstStyle/>
            <a:p>
              <a:endParaRPr lang="el-GR">
                <a:latin typeface="Times New Roman" pitchFamily="18" charset="0"/>
                <a:cs typeface="Times New Roman" pitchFamily="18" charset="0"/>
              </a:endParaRPr>
            </a:p>
          </p:txBody>
        </p:sp>
        <p:sp>
          <p:nvSpPr>
            <p:cNvPr id="95238" name="Rectangle 6"/>
            <p:cNvSpPr>
              <a:spLocks noChangeArrowheads="1"/>
            </p:cNvSpPr>
            <p:nvPr/>
          </p:nvSpPr>
          <p:spPr bwMode="auto">
            <a:xfrm>
              <a:off x="3312" y="2448"/>
              <a:ext cx="1968" cy="453"/>
            </a:xfrm>
            <a:prstGeom prst="rect">
              <a:avLst/>
            </a:prstGeom>
            <a:solidFill>
              <a:schemeClr val="bg1"/>
            </a:solidFill>
            <a:ln w="9525">
              <a:solidFill>
                <a:schemeClr val="accent2"/>
              </a:solidFill>
              <a:miter lim="800000"/>
              <a:headEnd/>
              <a:tailEnd/>
            </a:ln>
          </p:spPr>
          <p:txBody>
            <a:bodyPr anchor="ctr"/>
            <a:lstStyle/>
            <a:p>
              <a:pPr algn="ctr">
                <a:spcBef>
                  <a:spcPct val="20000"/>
                </a:spcBef>
              </a:pPr>
              <a:r>
                <a:rPr lang="el-GR" sz="1600" dirty="0">
                  <a:latin typeface="Times New Roman" pitchFamily="18" charset="0"/>
                  <a:cs typeface="Times New Roman" pitchFamily="18" charset="0"/>
                </a:rPr>
                <a:t>Είναι οι επενδυτές του Α/Κ, στους οποίους ανήκει η κοινή περιουσία (ανάλογα με τον αριθμό μεριδίων που κατέχουν).</a:t>
              </a:r>
              <a:endParaRPr lang="en-US" sz="1600" dirty="0">
                <a:latin typeface="Times New Roman" pitchFamily="18" charset="0"/>
                <a:cs typeface="Times New Roman" pitchFamily="18" charset="0"/>
              </a:endParaRPr>
            </a:p>
          </p:txBody>
        </p:sp>
        <p:sp>
          <p:nvSpPr>
            <p:cNvPr id="95239" name="Rectangle 7"/>
            <p:cNvSpPr>
              <a:spLocks noChangeArrowheads="1"/>
            </p:cNvSpPr>
            <p:nvPr/>
          </p:nvSpPr>
          <p:spPr bwMode="auto">
            <a:xfrm>
              <a:off x="3312" y="2277"/>
              <a:ext cx="1968" cy="171"/>
            </a:xfrm>
            <a:prstGeom prst="rect">
              <a:avLst/>
            </a:prstGeom>
            <a:solidFill>
              <a:schemeClr val="accent6">
                <a:lumMod val="20000"/>
                <a:lumOff val="80000"/>
              </a:schemeClr>
            </a:solidFill>
            <a:ln w="9525">
              <a:solidFill>
                <a:schemeClr val="accent2"/>
              </a:solidFill>
              <a:miter lim="800000"/>
              <a:headEnd/>
              <a:tailEnd/>
            </a:ln>
          </p:spPr>
          <p:txBody>
            <a:bodyPr anchor="ctr"/>
            <a:lstStyle/>
            <a:p>
              <a:pPr marL="222250" algn="ctr">
                <a:spcBef>
                  <a:spcPct val="20000"/>
                </a:spcBef>
              </a:pPr>
              <a:r>
                <a:rPr lang="el-GR" sz="2400" b="1" dirty="0">
                  <a:latin typeface="Times New Roman" pitchFamily="18" charset="0"/>
                  <a:cs typeface="Times New Roman" pitchFamily="18" charset="0"/>
                </a:rPr>
                <a:t>Μεριδιούχοι</a:t>
              </a:r>
              <a:endParaRPr lang="en-US" sz="2400" b="1" dirty="0">
                <a:latin typeface="Times New Roman" pitchFamily="18" charset="0"/>
                <a:cs typeface="Times New Roman" pitchFamily="18" charset="0"/>
              </a:endParaRPr>
            </a:p>
          </p:txBody>
        </p:sp>
        <p:sp>
          <p:nvSpPr>
            <p:cNvPr id="95240" name="Line 8"/>
            <p:cNvSpPr>
              <a:spLocks noChangeShapeType="1"/>
            </p:cNvSpPr>
            <p:nvPr/>
          </p:nvSpPr>
          <p:spPr bwMode="auto">
            <a:xfrm>
              <a:off x="3312" y="2448"/>
              <a:ext cx="1776" cy="1"/>
            </a:xfrm>
            <a:prstGeom prst="line">
              <a:avLst/>
            </a:prstGeom>
            <a:noFill/>
            <a:ln w="12700">
              <a:solidFill>
                <a:schemeClr val="tx1"/>
              </a:solidFill>
              <a:round/>
              <a:headEnd/>
              <a:tailEnd/>
            </a:ln>
          </p:spPr>
          <p:txBody>
            <a:bodyPr/>
            <a:lstStyle/>
            <a:p>
              <a:endParaRPr lang="el-GR">
                <a:latin typeface="Times New Roman" pitchFamily="18" charset="0"/>
                <a:cs typeface="Times New Roman" pitchFamily="18" charset="0"/>
              </a:endParaRPr>
            </a:p>
          </p:txBody>
        </p:sp>
        <p:sp>
          <p:nvSpPr>
            <p:cNvPr id="95241" name="Line 9"/>
            <p:cNvSpPr>
              <a:spLocks noChangeShapeType="1"/>
            </p:cNvSpPr>
            <p:nvPr/>
          </p:nvSpPr>
          <p:spPr bwMode="auto">
            <a:xfrm>
              <a:off x="4224" y="1680"/>
              <a:ext cx="0" cy="597"/>
            </a:xfrm>
            <a:prstGeom prst="line">
              <a:avLst/>
            </a:prstGeom>
            <a:noFill/>
            <a:ln w="6350">
              <a:solidFill>
                <a:schemeClr val="accent2"/>
              </a:solidFill>
              <a:round/>
              <a:headEnd/>
              <a:tailEnd/>
            </a:ln>
          </p:spPr>
          <p:txBody>
            <a:bodyPr wrap="none" anchor="ctr"/>
            <a:lstStyle/>
            <a:p>
              <a:endParaRPr lang="el-GR">
                <a:latin typeface="Times New Roman" pitchFamily="18" charset="0"/>
                <a:cs typeface="Times New Roman" pitchFamily="18" charset="0"/>
              </a:endParaRPr>
            </a:p>
          </p:txBody>
        </p:sp>
        <p:sp>
          <p:nvSpPr>
            <p:cNvPr id="95242" name="Line 10"/>
            <p:cNvSpPr>
              <a:spLocks noChangeShapeType="1"/>
            </p:cNvSpPr>
            <p:nvPr/>
          </p:nvSpPr>
          <p:spPr bwMode="auto">
            <a:xfrm flipH="1">
              <a:off x="3696" y="1680"/>
              <a:ext cx="528" cy="0"/>
            </a:xfrm>
            <a:prstGeom prst="line">
              <a:avLst/>
            </a:prstGeom>
            <a:noFill/>
            <a:ln w="6350">
              <a:solidFill>
                <a:schemeClr val="accent2"/>
              </a:solidFill>
              <a:round/>
              <a:headEnd/>
              <a:tailEnd/>
            </a:ln>
          </p:spPr>
          <p:txBody>
            <a:bodyPr wrap="none" anchor="ctr"/>
            <a:lstStyle/>
            <a:p>
              <a:endParaRPr lang="el-GR">
                <a:latin typeface="Times New Roman" pitchFamily="18" charset="0"/>
                <a:cs typeface="Times New Roman" pitchFamily="18" charset="0"/>
              </a:endParaRPr>
            </a:p>
          </p:txBody>
        </p:sp>
        <p:sp>
          <p:nvSpPr>
            <p:cNvPr id="95243" name="Rectangle 11"/>
            <p:cNvSpPr>
              <a:spLocks noChangeArrowheads="1"/>
            </p:cNvSpPr>
            <p:nvPr/>
          </p:nvSpPr>
          <p:spPr bwMode="auto">
            <a:xfrm>
              <a:off x="1536" y="1680"/>
              <a:ext cx="2160" cy="480"/>
            </a:xfrm>
            <a:prstGeom prst="rect">
              <a:avLst/>
            </a:prstGeom>
            <a:solidFill>
              <a:schemeClr val="bg1"/>
            </a:solidFill>
            <a:ln w="9525">
              <a:solidFill>
                <a:schemeClr val="accent2"/>
              </a:solidFill>
              <a:miter lim="800000"/>
              <a:headEnd/>
              <a:tailEnd/>
            </a:ln>
          </p:spPr>
          <p:txBody>
            <a:bodyPr anchor="ctr"/>
            <a:lstStyle/>
            <a:p>
              <a:pPr algn="ctr">
                <a:spcBef>
                  <a:spcPct val="20000"/>
                </a:spcBef>
              </a:pPr>
              <a:r>
                <a:rPr lang="el-GR" sz="1600" dirty="0">
                  <a:latin typeface="Times New Roman" pitchFamily="18" charset="0"/>
                  <a:cs typeface="Times New Roman" pitchFamily="18" charset="0"/>
                </a:rPr>
                <a:t>Εξειδικευμένη Εταιρία Επενδύσεων, η οποία είναι υπεύθυνη για τη διαχείριση του ενεργητικού του Α/Κ.</a:t>
              </a:r>
              <a:endParaRPr lang="en-US" sz="1600" dirty="0">
                <a:latin typeface="Times New Roman" pitchFamily="18" charset="0"/>
                <a:cs typeface="Times New Roman" pitchFamily="18" charset="0"/>
              </a:endParaRPr>
            </a:p>
          </p:txBody>
        </p:sp>
        <p:sp>
          <p:nvSpPr>
            <p:cNvPr id="95244" name="Rectangle 12"/>
            <p:cNvSpPr>
              <a:spLocks noChangeArrowheads="1"/>
            </p:cNvSpPr>
            <p:nvPr/>
          </p:nvSpPr>
          <p:spPr bwMode="auto">
            <a:xfrm>
              <a:off x="1536" y="1488"/>
              <a:ext cx="2160" cy="192"/>
            </a:xfrm>
            <a:prstGeom prst="rect">
              <a:avLst/>
            </a:prstGeom>
            <a:solidFill>
              <a:schemeClr val="accent6">
                <a:lumMod val="20000"/>
                <a:lumOff val="80000"/>
              </a:schemeClr>
            </a:solidFill>
            <a:ln w="9525">
              <a:solidFill>
                <a:schemeClr val="accent2"/>
              </a:solidFill>
              <a:miter lim="800000"/>
              <a:headEnd/>
              <a:tailEnd/>
            </a:ln>
          </p:spPr>
          <p:txBody>
            <a:bodyPr anchor="ctr"/>
            <a:lstStyle/>
            <a:p>
              <a:pPr marL="222250" algn="ctr">
                <a:spcBef>
                  <a:spcPct val="20000"/>
                </a:spcBef>
              </a:pPr>
              <a:r>
                <a:rPr lang="el-GR" sz="2000" b="1" dirty="0">
                  <a:latin typeface="Times New Roman" pitchFamily="18" charset="0"/>
                  <a:cs typeface="Times New Roman" pitchFamily="18" charset="0"/>
                </a:rPr>
                <a:t>Εταιρία</a:t>
              </a:r>
              <a:r>
                <a:rPr lang="en-GB" sz="2000" b="1" dirty="0">
                  <a:latin typeface="Times New Roman" pitchFamily="18" charset="0"/>
                  <a:cs typeface="Times New Roman" pitchFamily="18" charset="0"/>
                </a:rPr>
                <a:t> </a:t>
              </a:r>
              <a:r>
                <a:rPr lang="el-GR" sz="2000" b="1" dirty="0">
                  <a:latin typeface="Times New Roman" pitchFamily="18" charset="0"/>
                  <a:cs typeface="Times New Roman" pitchFamily="18" charset="0"/>
                </a:rPr>
                <a:t>Διαχείρισης</a:t>
              </a:r>
              <a:endParaRPr lang="en-US" sz="2000" b="1" dirty="0">
                <a:latin typeface="Times New Roman" pitchFamily="18" charset="0"/>
                <a:cs typeface="Times New Roman" pitchFamily="18" charset="0"/>
              </a:endParaRPr>
            </a:p>
          </p:txBody>
        </p:sp>
        <p:sp>
          <p:nvSpPr>
            <p:cNvPr id="95245" name="Line 13"/>
            <p:cNvSpPr>
              <a:spLocks noChangeShapeType="1"/>
            </p:cNvSpPr>
            <p:nvPr/>
          </p:nvSpPr>
          <p:spPr bwMode="auto">
            <a:xfrm flipH="1" flipV="1">
              <a:off x="3034" y="2644"/>
              <a:ext cx="300" cy="0"/>
            </a:xfrm>
            <a:prstGeom prst="line">
              <a:avLst/>
            </a:prstGeom>
            <a:noFill/>
            <a:ln w="6350">
              <a:solidFill>
                <a:schemeClr val="accent2"/>
              </a:solidFill>
              <a:round/>
              <a:headEnd/>
              <a:tailEnd/>
            </a:ln>
          </p:spPr>
          <p:txBody>
            <a:bodyPr wrap="none" anchor="ctr"/>
            <a:lstStyle/>
            <a:p>
              <a:endParaRPr lang="el-GR">
                <a:latin typeface="Times New Roman" pitchFamily="18" charset="0"/>
                <a:cs typeface="Times New Roman" pitchFamily="18" charset="0"/>
              </a:endParaRPr>
            </a:p>
          </p:txBody>
        </p:sp>
        <p:sp>
          <p:nvSpPr>
            <p:cNvPr id="95246" name="Rectangle 14"/>
            <p:cNvSpPr>
              <a:spLocks noChangeArrowheads="1"/>
            </p:cNvSpPr>
            <p:nvPr/>
          </p:nvSpPr>
          <p:spPr bwMode="auto">
            <a:xfrm>
              <a:off x="1536" y="3408"/>
              <a:ext cx="2160" cy="453"/>
            </a:xfrm>
            <a:prstGeom prst="rect">
              <a:avLst/>
            </a:prstGeom>
            <a:solidFill>
              <a:schemeClr val="bg1"/>
            </a:solidFill>
            <a:ln w="9525">
              <a:solidFill>
                <a:schemeClr val="accent2"/>
              </a:solidFill>
              <a:miter lim="800000"/>
              <a:headEnd/>
              <a:tailEnd/>
            </a:ln>
          </p:spPr>
          <p:txBody>
            <a:bodyPr anchor="ctr"/>
            <a:lstStyle/>
            <a:p>
              <a:pPr algn="ctr">
                <a:spcBef>
                  <a:spcPct val="20000"/>
                </a:spcBef>
              </a:pPr>
              <a:r>
                <a:rPr lang="el-GR" sz="1600" dirty="0">
                  <a:latin typeface="Times New Roman" pitchFamily="18" charset="0"/>
                  <a:cs typeface="Times New Roman" pitchFamily="18" charset="0"/>
                </a:rPr>
                <a:t>Είναι μία τράπεζα, η οποία είναι υπεύθυνη για τη φύλαξη της περιουσίας του Α/Κ και αμείβεται για τις υπηρεσίες της.</a:t>
              </a:r>
              <a:endParaRPr lang="en-US" sz="1600" dirty="0">
                <a:latin typeface="Times New Roman" pitchFamily="18" charset="0"/>
                <a:cs typeface="Times New Roman" pitchFamily="18" charset="0"/>
              </a:endParaRPr>
            </a:p>
          </p:txBody>
        </p:sp>
        <p:sp>
          <p:nvSpPr>
            <p:cNvPr id="95247" name="Rectangle 15"/>
            <p:cNvSpPr>
              <a:spLocks noChangeArrowheads="1"/>
            </p:cNvSpPr>
            <p:nvPr/>
          </p:nvSpPr>
          <p:spPr bwMode="auto">
            <a:xfrm>
              <a:off x="1536" y="3237"/>
              <a:ext cx="2160" cy="171"/>
            </a:xfrm>
            <a:prstGeom prst="rect">
              <a:avLst/>
            </a:prstGeom>
            <a:solidFill>
              <a:schemeClr val="accent6">
                <a:lumMod val="20000"/>
                <a:lumOff val="80000"/>
              </a:schemeClr>
            </a:solidFill>
            <a:ln w="9525">
              <a:solidFill>
                <a:schemeClr val="accent2"/>
              </a:solidFill>
              <a:miter lim="800000"/>
              <a:headEnd/>
              <a:tailEnd/>
            </a:ln>
          </p:spPr>
          <p:txBody>
            <a:bodyPr anchor="ctr"/>
            <a:lstStyle/>
            <a:p>
              <a:pPr marL="222250" algn="ctr">
                <a:spcBef>
                  <a:spcPct val="20000"/>
                </a:spcBef>
              </a:pPr>
              <a:r>
                <a:rPr lang="en-GB" sz="2400" b="1">
                  <a:latin typeface="Times New Roman" pitchFamily="18" charset="0"/>
                  <a:cs typeface="Times New Roman" pitchFamily="18" charset="0"/>
                </a:rPr>
                <a:t>Θεματοφύλακας</a:t>
              </a:r>
              <a:endParaRPr lang="en-US" sz="2400" b="1">
                <a:latin typeface="Times New Roman" pitchFamily="18" charset="0"/>
                <a:cs typeface="Times New Roman" pitchFamily="18" charset="0"/>
              </a:endParaRPr>
            </a:p>
          </p:txBody>
        </p:sp>
        <p:sp>
          <p:nvSpPr>
            <p:cNvPr id="95249" name="Rectangle 17"/>
            <p:cNvSpPr>
              <a:spLocks noChangeArrowheads="1"/>
            </p:cNvSpPr>
            <p:nvPr/>
          </p:nvSpPr>
          <p:spPr bwMode="auto">
            <a:xfrm>
              <a:off x="2210" y="2520"/>
              <a:ext cx="824" cy="275"/>
            </a:xfrm>
            <a:prstGeom prst="rect">
              <a:avLst/>
            </a:prstGeom>
            <a:solidFill>
              <a:schemeClr val="accent6">
                <a:lumMod val="20000"/>
                <a:lumOff val="80000"/>
              </a:schemeClr>
            </a:solidFill>
            <a:ln w="9525">
              <a:solidFill>
                <a:schemeClr val="accent2"/>
              </a:solidFill>
              <a:miter lim="800000"/>
              <a:headEnd/>
              <a:tailEnd/>
            </a:ln>
          </p:spPr>
          <p:txBody>
            <a:bodyPr anchor="ctr"/>
            <a:lstStyle/>
            <a:p>
              <a:pPr algn="ctr">
                <a:lnSpc>
                  <a:spcPct val="70000"/>
                </a:lnSpc>
                <a:spcBef>
                  <a:spcPct val="20000"/>
                </a:spcBef>
              </a:pPr>
              <a:r>
                <a:rPr lang="el-GR" sz="2400" b="1" dirty="0">
                  <a:latin typeface="Times New Roman" pitchFamily="18" charset="0"/>
                  <a:cs typeface="Times New Roman" pitchFamily="18" charset="0"/>
                </a:rPr>
                <a:t>Α/Κ</a:t>
              </a:r>
              <a:endParaRPr lang="en-US" sz="2400" b="1" dirty="0">
                <a:latin typeface="Times New Roman" pitchFamily="18" charset="0"/>
                <a:cs typeface="Times New Roman" pitchFamily="18" charset="0"/>
              </a:endParaRPr>
            </a:p>
          </p:txBody>
        </p:sp>
      </p:grpSp>
    </p:spTree>
  </p:cSld>
  <p:clrMapOvr>
    <a:masterClrMapping/>
  </p:clrMapOvr>
  <p:transition/>
</p:sld>
</file>

<file path=ppt/slides/slide120.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2" name="Rectangle 11"/>
          <p:cNvSpPr/>
          <p:nvPr/>
        </p:nvSpPr>
        <p:spPr>
          <a:xfrm>
            <a:off x="1991544" y="1581988"/>
            <a:ext cx="8424936" cy="487134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172" name="Rectangle 3"/>
          <p:cNvSpPr>
            <a:spLocks noGrp="1" noChangeArrowheads="1"/>
          </p:cNvSpPr>
          <p:nvPr>
            <p:ph type="title"/>
          </p:nvPr>
        </p:nvSpPr>
        <p:spPr>
          <a:xfrm>
            <a:off x="1962742" y="400888"/>
            <a:ext cx="8229600" cy="1143000"/>
          </a:xfrm>
        </p:spPr>
        <p:txBody>
          <a:bodyPr/>
          <a:lstStyle/>
          <a:p>
            <a:pPr algn="ctr">
              <a:defRPr/>
            </a:pPr>
            <a:r>
              <a:rPr lang="el-GR" sz="3200" b="1" i="1" dirty="0">
                <a:solidFill>
                  <a:schemeClr val="accent2"/>
                </a:solidFill>
                <a:latin typeface="Times New Roman" pitchFamily="18" charset="0"/>
                <a:cs typeface="Times New Roman" pitchFamily="18" charset="0"/>
              </a:rPr>
              <a:t>Υπολογισμός Συστηματικού Κινδύνου</a:t>
            </a:r>
          </a:p>
        </p:txBody>
      </p:sp>
      <p:sp>
        <p:nvSpPr>
          <p:cNvPr id="11" name="10 - Θέση αριθμού διαφάνειας"/>
          <p:cNvSpPr>
            <a:spLocks noGrp="1"/>
          </p:cNvSpPr>
          <p:nvPr>
            <p:ph type="sldNum" sz="quarter" idx="12"/>
          </p:nvPr>
        </p:nvSpPr>
        <p:spPr/>
        <p:txBody>
          <a:bodyPr/>
          <a:lstStyle/>
          <a:p>
            <a:pPr>
              <a:defRPr/>
            </a:pPr>
            <a:fld id="{7C2C1EAE-2912-4811-9DF5-A68AB55C9E27}" type="slidenum">
              <a:rPr lang="el-GR" smtClean="0">
                <a:solidFill>
                  <a:srgbClr val="000000"/>
                </a:solidFill>
              </a:rPr>
              <a:pPr>
                <a:defRPr/>
              </a:pPr>
              <a:t>120</a:t>
            </a:fld>
            <a:endParaRPr lang="el-GR">
              <a:solidFill>
                <a:srgbClr val="000000"/>
              </a:solidFill>
            </a:endParaRPr>
          </a:p>
        </p:txBody>
      </p:sp>
      <p:graphicFrame>
        <p:nvGraphicFramePr>
          <p:cNvPr id="8194" name="Object 4"/>
          <p:cNvGraphicFramePr>
            <a:graphicFrameLocks noChangeAspect="1"/>
          </p:cNvGraphicFramePr>
          <p:nvPr>
            <p:extLst>
              <p:ext uri="{D42A27DB-BD31-4B8C-83A1-F6EECF244321}">
                <p14:modId xmlns:p14="http://schemas.microsoft.com/office/powerpoint/2010/main" val="3728539367"/>
              </p:ext>
            </p:extLst>
          </p:nvPr>
        </p:nvGraphicFramePr>
        <p:xfrm>
          <a:off x="2362200" y="3352800"/>
          <a:ext cx="7696200" cy="838200"/>
        </p:xfrm>
        <a:graphic>
          <a:graphicData uri="http://schemas.openxmlformats.org/presentationml/2006/ole">
            <mc:AlternateContent xmlns:mc="http://schemas.openxmlformats.org/markup-compatibility/2006">
              <mc:Choice xmlns:v="urn:schemas-microsoft-com:vml" Requires="v">
                <p:oleObj name="Equation" r:id="rId4" imgW="1778000" imgH="241300" progId="Equation.3">
                  <p:embed/>
                </p:oleObj>
              </mc:Choice>
              <mc:Fallback>
                <p:oleObj name="Equation" r:id="rId4" imgW="1778000" imgH="241300" progId="Equation.3">
                  <p:embed/>
                  <p:pic>
                    <p:nvPicPr>
                      <p:cNvPr id="8194"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62200" y="3352800"/>
                        <a:ext cx="7696200" cy="838200"/>
                      </a:xfrm>
                      <a:prstGeom prst="rect">
                        <a:avLst/>
                      </a:prstGeom>
                      <a:noFill/>
                    </p:spPr>
                  </p:pic>
                </p:oleObj>
              </mc:Fallback>
            </mc:AlternateContent>
          </a:graphicData>
        </a:graphic>
      </p:graphicFrame>
      <p:sp>
        <p:nvSpPr>
          <p:cNvPr id="8196" name="Oval 5"/>
          <p:cNvSpPr>
            <a:spLocks noChangeArrowheads="1"/>
          </p:cNvSpPr>
          <p:nvPr/>
        </p:nvSpPr>
        <p:spPr bwMode="auto">
          <a:xfrm>
            <a:off x="1981200" y="3276600"/>
            <a:ext cx="8229600" cy="990600"/>
          </a:xfrm>
          <a:prstGeom prst="ellipse">
            <a:avLst/>
          </a:prstGeom>
          <a:noFill/>
          <a:ln w="12700" cap="sq">
            <a:solidFill>
              <a:schemeClr val="tx1"/>
            </a:solidFill>
            <a:round/>
            <a:headEnd type="none" w="sm" len="sm"/>
            <a:tailEnd type="none" w="sm" len="sm"/>
          </a:ln>
        </p:spPr>
        <p:txBody>
          <a:bodyPr wrap="none" anchor="ctr"/>
          <a:lstStyle/>
          <a:p>
            <a:endParaRPr lang="en-US"/>
          </a:p>
        </p:txBody>
      </p:sp>
      <p:sp>
        <p:nvSpPr>
          <p:cNvPr id="8197" name="Line 6"/>
          <p:cNvSpPr>
            <a:spLocks noChangeShapeType="1"/>
          </p:cNvSpPr>
          <p:nvPr/>
        </p:nvSpPr>
        <p:spPr bwMode="auto">
          <a:xfrm flipH="1">
            <a:off x="3429000" y="4267200"/>
            <a:ext cx="1295400" cy="762000"/>
          </a:xfrm>
          <a:prstGeom prst="line">
            <a:avLst/>
          </a:prstGeom>
          <a:noFill/>
          <a:ln w="12700" cap="sq">
            <a:solidFill>
              <a:schemeClr val="tx1"/>
            </a:solidFill>
            <a:round/>
            <a:headEnd type="none" w="sm" len="sm"/>
            <a:tailEnd type="triangle" w="sm" len="sm"/>
          </a:ln>
        </p:spPr>
        <p:txBody>
          <a:bodyPr wrap="none"/>
          <a:lstStyle/>
          <a:p>
            <a:endParaRPr lang="el-GR"/>
          </a:p>
        </p:txBody>
      </p:sp>
      <p:sp>
        <p:nvSpPr>
          <p:cNvPr id="8198" name="Text Box 7"/>
          <p:cNvSpPr txBox="1">
            <a:spLocks noChangeArrowheads="1"/>
          </p:cNvSpPr>
          <p:nvPr/>
        </p:nvSpPr>
        <p:spPr bwMode="auto">
          <a:xfrm>
            <a:off x="2423592" y="5029201"/>
            <a:ext cx="2376264" cy="461665"/>
          </a:xfrm>
          <a:prstGeom prst="rect">
            <a:avLst/>
          </a:prstGeom>
          <a:noFill/>
          <a:ln w="12700" cap="sq">
            <a:noFill/>
            <a:miter lim="800000"/>
            <a:headEnd type="none" w="sm" len="sm"/>
            <a:tailEnd type="none" w="sm" len="sm"/>
          </a:ln>
        </p:spPr>
        <p:txBody>
          <a:bodyPr wrap="square">
            <a:spAutoFit/>
          </a:bodyPr>
          <a:lstStyle/>
          <a:p>
            <a:pPr eaLnBrk="0" hangingPunct="0"/>
            <a:r>
              <a:rPr lang="en-US" sz="2400" b="1" dirty="0">
                <a:latin typeface="Times New Roman" pitchFamily="18" charset="0"/>
              </a:rPr>
              <a:t>Market Model</a:t>
            </a:r>
            <a:endParaRPr lang="en-GB" sz="2400" b="1" dirty="0">
              <a:latin typeface="Times New Roman" pitchFamily="18" charset="0"/>
            </a:endParaRPr>
          </a:p>
        </p:txBody>
      </p:sp>
      <p:sp>
        <p:nvSpPr>
          <p:cNvPr id="8199" name="Oval 8"/>
          <p:cNvSpPr>
            <a:spLocks noChangeArrowheads="1"/>
          </p:cNvSpPr>
          <p:nvPr/>
        </p:nvSpPr>
        <p:spPr bwMode="auto">
          <a:xfrm>
            <a:off x="5943600" y="3429000"/>
            <a:ext cx="533400" cy="609600"/>
          </a:xfrm>
          <a:prstGeom prst="ellipse">
            <a:avLst/>
          </a:prstGeom>
          <a:noFill/>
          <a:ln w="25400" cap="sq">
            <a:solidFill>
              <a:schemeClr val="hlink"/>
            </a:solidFill>
            <a:round/>
            <a:headEnd type="none" w="sm" len="sm"/>
            <a:tailEnd type="none" w="sm" len="sm"/>
          </a:ln>
        </p:spPr>
        <p:txBody>
          <a:bodyPr wrap="none" anchor="ctr"/>
          <a:lstStyle/>
          <a:p>
            <a:endParaRPr lang="en-US"/>
          </a:p>
        </p:txBody>
      </p:sp>
      <p:sp>
        <p:nvSpPr>
          <p:cNvPr id="8200" name="Line 9"/>
          <p:cNvSpPr>
            <a:spLocks noChangeShapeType="1"/>
          </p:cNvSpPr>
          <p:nvPr/>
        </p:nvSpPr>
        <p:spPr bwMode="auto">
          <a:xfrm>
            <a:off x="6248400" y="4038600"/>
            <a:ext cx="1676400" cy="838200"/>
          </a:xfrm>
          <a:prstGeom prst="line">
            <a:avLst/>
          </a:prstGeom>
          <a:noFill/>
          <a:ln w="25400" cap="sq">
            <a:solidFill>
              <a:schemeClr val="hlink"/>
            </a:solidFill>
            <a:round/>
            <a:headEnd type="none" w="sm" len="sm"/>
            <a:tailEnd type="arrow" w="sm" len="sm"/>
          </a:ln>
        </p:spPr>
        <p:txBody>
          <a:bodyPr wrap="none"/>
          <a:lstStyle/>
          <a:p>
            <a:endParaRPr lang="el-GR"/>
          </a:p>
        </p:txBody>
      </p:sp>
      <p:sp>
        <p:nvSpPr>
          <p:cNvPr id="8201" name="Text Box 10"/>
          <p:cNvSpPr txBox="1">
            <a:spLocks noChangeArrowheads="1"/>
          </p:cNvSpPr>
          <p:nvPr/>
        </p:nvSpPr>
        <p:spPr bwMode="auto">
          <a:xfrm>
            <a:off x="8001001" y="4724401"/>
            <a:ext cx="2242089" cy="1200329"/>
          </a:xfrm>
          <a:prstGeom prst="rect">
            <a:avLst/>
          </a:prstGeom>
          <a:noFill/>
          <a:ln w="12700" cap="sq">
            <a:noFill/>
            <a:miter lim="800000"/>
            <a:headEnd type="none" w="sm" len="sm"/>
            <a:tailEnd type="none" w="sm" len="sm"/>
          </a:ln>
        </p:spPr>
        <p:txBody>
          <a:bodyPr wrap="none">
            <a:spAutoFit/>
          </a:bodyPr>
          <a:lstStyle/>
          <a:p>
            <a:pPr eaLnBrk="0" hangingPunct="0"/>
            <a:r>
              <a:rPr lang="en-US" sz="2400" b="1" dirty="0">
                <a:solidFill>
                  <a:srgbClr val="FF2952"/>
                </a:solidFill>
                <a:latin typeface="Times New Roman" pitchFamily="18" charset="0"/>
              </a:rPr>
              <a:t>BETA </a:t>
            </a:r>
            <a:endParaRPr lang="el-GR" sz="2400" b="1" dirty="0">
              <a:solidFill>
                <a:srgbClr val="FF2952"/>
              </a:solidFill>
              <a:latin typeface="Times New Roman" pitchFamily="18" charset="0"/>
            </a:endParaRPr>
          </a:p>
          <a:p>
            <a:pPr eaLnBrk="0" hangingPunct="0"/>
            <a:r>
              <a:rPr lang="en-US" sz="2400" b="1" dirty="0">
                <a:solidFill>
                  <a:srgbClr val="FF2952"/>
                </a:solidFill>
                <a:latin typeface="Times New Roman" pitchFamily="18" charset="0"/>
              </a:rPr>
              <a:t>(</a:t>
            </a:r>
            <a:r>
              <a:rPr lang="el-GR" sz="2400" b="1" dirty="0">
                <a:solidFill>
                  <a:srgbClr val="FF2952"/>
                </a:solidFill>
                <a:latin typeface="Times New Roman" pitchFamily="18" charset="0"/>
              </a:rPr>
              <a:t>Συστηματικός </a:t>
            </a:r>
          </a:p>
          <a:p>
            <a:pPr eaLnBrk="0" hangingPunct="0"/>
            <a:r>
              <a:rPr lang="el-GR" sz="2400" b="1" dirty="0">
                <a:solidFill>
                  <a:srgbClr val="FF2952"/>
                </a:solidFill>
                <a:latin typeface="Times New Roman" pitchFamily="18" charset="0"/>
              </a:rPr>
              <a:t>Κίνδυνος)</a:t>
            </a:r>
            <a:endParaRPr lang="en-GB" sz="2400" b="1" dirty="0">
              <a:solidFill>
                <a:srgbClr val="FF2952"/>
              </a:solidFill>
              <a:latin typeface="Times New Roman" pitchFamily="18" charset="0"/>
            </a:endParaRPr>
          </a:p>
        </p:txBody>
      </p:sp>
    </p:spTree>
  </p:cSld>
  <p:clrMapOvr>
    <a:masterClrMapping/>
  </p:clrMapOvr>
  <p:transition/>
</p:sld>
</file>

<file path=ppt/slides/slide1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1524000" y="163015"/>
            <a:ext cx="9144000" cy="864096"/>
          </a:xfrm>
        </p:spPr>
        <p:txBody>
          <a:bodyPr/>
          <a:lstStyle/>
          <a:p>
            <a:r>
              <a:rPr lang="el-GR" sz="3200" b="1" i="1" dirty="0">
                <a:solidFill>
                  <a:schemeClr val="accent2"/>
                </a:solidFill>
                <a:latin typeface="Times New Roman" pitchFamily="18" charset="0"/>
                <a:cs typeface="Times New Roman" pitchFamily="18" charset="0"/>
              </a:rPr>
              <a:t>Συντελεστής Βήτα</a:t>
            </a:r>
            <a:r>
              <a:rPr lang="en-US" sz="3200" b="1" i="1" dirty="0">
                <a:solidFill>
                  <a:schemeClr val="accent2"/>
                </a:solidFill>
                <a:latin typeface="Times New Roman" pitchFamily="18" charset="0"/>
                <a:cs typeface="Times New Roman" pitchFamily="18" charset="0"/>
              </a:rPr>
              <a:t> </a:t>
            </a:r>
            <a:r>
              <a:rPr lang="el-GR" sz="3200" b="1" i="1" dirty="0">
                <a:solidFill>
                  <a:schemeClr val="accent2"/>
                </a:solidFill>
                <a:latin typeface="Times New Roman" pitchFamily="18" charset="0"/>
                <a:cs typeface="Times New Roman" pitchFamily="18" charset="0"/>
              </a:rPr>
              <a:t>(</a:t>
            </a:r>
            <a:r>
              <a:rPr lang="en-US" sz="3200" b="1" i="1" dirty="0">
                <a:solidFill>
                  <a:schemeClr val="accent2"/>
                </a:solidFill>
                <a:latin typeface="Times New Roman" pitchFamily="18" charset="0"/>
                <a:cs typeface="Times New Roman" pitchFamily="18" charset="0"/>
              </a:rPr>
              <a:t>Beta Coefficient)</a:t>
            </a:r>
            <a:endParaRPr lang="el-GR" sz="3200" b="1" i="1" dirty="0">
              <a:solidFill>
                <a:schemeClr val="accent2"/>
              </a:solidFill>
              <a:latin typeface="Times New Roman" pitchFamily="18" charset="0"/>
              <a:cs typeface="Times New Roman" pitchFamily="18" charset="0"/>
            </a:endParaRPr>
          </a:p>
        </p:txBody>
      </p:sp>
      <p:sp>
        <p:nvSpPr>
          <p:cNvPr id="3" name="2 - Θέση περιεχομένου"/>
          <p:cNvSpPr>
            <a:spLocks noGrp="1"/>
          </p:cNvSpPr>
          <p:nvPr>
            <p:ph idx="1"/>
          </p:nvPr>
        </p:nvSpPr>
        <p:spPr>
          <a:xfrm>
            <a:off x="983432" y="923217"/>
            <a:ext cx="10225136" cy="4886003"/>
          </a:xfrm>
        </p:spPr>
        <p:txBody>
          <a:bodyPr/>
          <a:lstStyle/>
          <a:p>
            <a:r>
              <a:rPr lang="el-GR" sz="1800" dirty="0"/>
              <a:t>Ο πιο απλός τρόπος προσέγγισης του συστηματικού κινδύνου μιας επένδυσης, μέσα σε μια εγχώρια χρηματιστηριακή αγορά, είναι με τη χρήση του συντελεστή βήτα. </a:t>
            </a:r>
            <a:endParaRPr lang="en-US" sz="1800" dirty="0"/>
          </a:p>
          <a:p>
            <a:endParaRPr lang="en-US" sz="1800" dirty="0"/>
          </a:p>
          <a:p>
            <a:r>
              <a:rPr lang="el-GR" sz="1800" dirty="0"/>
              <a:t>Ο συντελεστής αυτός είναι ένα μέτρο της σχετικής επικινδυνότητας μιας οποιασδήποτε επένδυσης (μιας μετοχής ή ενός Αμοιβαίου Κεφαλαίου), ως προς την εγχώρια χρηματιστηριακή αγορά. </a:t>
            </a:r>
            <a:endParaRPr lang="en-US" sz="1800" dirty="0"/>
          </a:p>
          <a:p>
            <a:endParaRPr lang="en-US" sz="1800" dirty="0"/>
          </a:p>
          <a:p>
            <a:r>
              <a:rPr lang="el-GR" sz="1800" dirty="0"/>
              <a:t>Η εγχώρια χρηματιστηριακή αγορά υποθέτουμε ότι προσεγγίζεται από το Γενικό Δείκτη του Χρηματιστηρίου των Αθηνών και έχει εξ ορισμού συντελεστή βήτα ίσο με τη μονάδα.</a:t>
            </a:r>
            <a:endParaRPr lang="en-US" sz="1800" dirty="0"/>
          </a:p>
          <a:p>
            <a:endParaRPr lang="en-US" sz="1800" dirty="0"/>
          </a:p>
          <a:p>
            <a:r>
              <a:rPr lang="en-US" sz="1800" dirty="0"/>
              <a:t>A/K </a:t>
            </a:r>
            <a:r>
              <a:rPr lang="el-GR" sz="1800" dirty="0"/>
              <a:t>χρηματαγοράς, των οποίων οι αποδόσεις παρουσιάζουν χαμηλή διακύμανση, έχουν βήτα ίσο ή κοντά στο μηδέν, ενώ μετοχικά Α/Κ μπορεί να έχουν συντελεστή βήτα που να πλησιάζει ή και να ξεπερνά τη μονάδα. </a:t>
            </a:r>
            <a:endParaRPr lang="en-US" sz="1800" dirty="0"/>
          </a:p>
          <a:p>
            <a:endParaRPr lang="en-US" sz="1800" dirty="0"/>
          </a:p>
          <a:p>
            <a:r>
              <a:rPr lang="el-GR" sz="1800" dirty="0"/>
              <a:t>Α/Κ μικτού τύπου θα έχουν συντελεστές βήτα σημαντικά χαμηλότερους της μονάδας και κοντά στο 0,5.</a:t>
            </a:r>
          </a:p>
          <a:p>
            <a:endParaRPr lang="el-GR" sz="1800" dirty="0"/>
          </a:p>
        </p:txBody>
      </p:sp>
      <p:sp>
        <p:nvSpPr>
          <p:cNvPr id="4" name="3 - Θέση αριθμού διαφάνειας"/>
          <p:cNvSpPr>
            <a:spLocks noGrp="1"/>
          </p:cNvSpPr>
          <p:nvPr>
            <p:ph type="sldNum" sz="quarter" idx="12"/>
          </p:nvPr>
        </p:nvSpPr>
        <p:spPr/>
        <p:txBody>
          <a:bodyPr/>
          <a:lstStyle/>
          <a:p>
            <a:pPr>
              <a:defRPr/>
            </a:pPr>
            <a:fld id="{7C2C1EAE-2912-4811-9DF5-A68AB55C9E27}" type="slidenum">
              <a:rPr lang="el-GR" smtClean="0">
                <a:solidFill>
                  <a:srgbClr val="000000"/>
                </a:solidFill>
              </a:rPr>
              <a:pPr>
                <a:defRPr/>
              </a:pPr>
              <a:t>121</a:t>
            </a:fld>
            <a:endParaRPr lang="el-GR">
              <a:solidFill>
                <a:srgbClr val="000000"/>
              </a:solidFill>
            </a:endParaRPr>
          </a:p>
        </p:txBody>
      </p:sp>
      <p:pic>
        <p:nvPicPr>
          <p:cNvPr id="463875" name="Picture 3"/>
          <p:cNvPicPr>
            <a:picLocks noChangeAspect="1" noChangeArrowheads="1"/>
          </p:cNvPicPr>
          <p:nvPr/>
        </p:nvPicPr>
        <p:blipFill>
          <a:blip r:embed="rId3" cstate="print"/>
          <a:srcRect l="2235" t="13588"/>
          <a:stretch>
            <a:fillRect/>
          </a:stretch>
        </p:blipFill>
        <p:spPr bwMode="auto">
          <a:xfrm>
            <a:off x="2855640" y="5623299"/>
            <a:ext cx="6480720" cy="974053"/>
          </a:xfrm>
          <a:prstGeom prst="rect">
            <a:avLst/>
          </a:prstGeom>
          <a:noFill/>
          <a:ln w="9525">
            <a:noFill/>
            <a:miter lim="800000"/>
            <a:headEnd/>
            <a:tailEnd/>
          </a:ln>
        </p:spPr>
      </p:pic>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9" name="Rectangle 8"/>
          <p:cNvSpPr/>
          <p:nvPr/>
        </p:nvSpPr>
        <p:spPr>
          <a:xfrm>
            <a:off x="1991544" y="1581988"/>
            <a:ext cx="8424936" cy="487134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195" name="Rectangle 2"/>
          <p:cNvSpPr>
            <a:spLocks noGrp="1" noChangeArrowheads="1"/>
          </p:cNvSpPr>
          <p:nvPr>
            <p:ph type="title"/>
          </p:nvPr>
        </p:nvSpPr>
        <p:spPr>
          <a:xfrm>
            <a:off x="2028371" y="362457"/>
            <a:ext cx="8229600" cy="951392"/>
          </a:xfrm>
        </p:spPr>
        <p:txBody>
          <a:bodyPr/>
          <a:lstStyle/>
          <a:p>
            <a:pPr algn="ctr">
              <a:defRPr/>
            </a:pPr>
            <a:r>
              <a:rPr lang="el-GR" sz="3200" b="1" i="1" dirty="0">
                <a:solidFill>
                  <a:schemeClr val="accent2"/>
                </a:solidFill>
                <a:latin typeface="Times New Roman" pitchFamily="18" charset="0"/>
                <a:cs typeface="Times New Roman" pitchFamily="18" charset="0"/>
              </a:rPr>
              <a:t>Υπολογισμός </a:t>
            </a:r>
            <a:br>
              <a:rPr lang="en-US" sz="3200" b="1" i="1" dirty="0">
                <a:solidFill>
                  <a:schemeClr val="accent2"/>
                </a:solidFill>
                <a:latin typeface="Times New Roman" pitchFamily="18" charset="0"/>
                <a:cs typeface="Times New Roman" pitchFamily="18" charset="0"/>
              </a:rPr>
            </a:br>
            <a:r>
              <a:rPr lang="el-GR" sz="3200" b="1" i="1" dirty="0">
                <a:solidFill>
                  <a:schemeClr val="accent2"/>
                </a:solidFill>
                <a:latin typeface="Times New Roman" pitchFamily="18" charset="0"/>
                <a:cs typeface="Times New Roman" pitchFamily="18" charset="0"/>
              </a:rPr>
              <a:t>Μη Συστηματικού</a:t>
            </a:r>
            <a:r>
              <a:rPr lang="en-US" sz="3200" b="1" i="1" dirty="0">
                <a:solidFill>
                  <a:schemeClr val="accent2"/>
                </a:solidFill>
                <a:latin typeface="Times New Roman" pitchFamily="18" charset="0"/>
                <a:cs typeface="Times New Roman" pitchFamily="18" charset="0"/>
              </a:rPr>
              <a:t> </a:t>
            </a:r>
            <a:r>
              <a:rPr lang="el-GR" sz="3200" b="1" i="1" dirty="0">
                <a:solidFill>
                  <a:schemeClr val="accent2"/>
                </a:solidFill>
                <a:latin typeface="Times New Roman" pitchFamily="18" charset="0"/>
                <a:cs typeface="Times New Roman" pitchFamily="18" charset="0"/>
              </a:rPr>
              <a:t>Κινδύνου</a:t>
            </a:r>
          </a:p>
        </p:txBody>
      </p:sp>
      <p:sp>
        <p:nvSpPr>
          <p:cNvPr id="8" name="7 - Θέση αριθμού διαφάνειας"/>
          <p:cNvSpPr>
            <a:spLocks noGrp="1"/>
          </p:cNvSpPr>
          <p:nvPr>
            <p:ph type="sldNum" sz="quarter" idx="12"/>
          </p:nvPr>
        </p:nvSpPr>
        <p:spPr/>
        <p:txBody>
          <a:bodyPr/>
          <a:lstStyle/>
          <a:p>
            <a:pPr>
              <a:defRPr/>
            </a:pPr>
            <a:fld id="{7C2C1EAE-2912-4811-9DF5-A68AB55C9E27}" type="slidenum">
              <a:rPr lang="el-GR" smtClean="0">
                <a:solidFill>
                  <a:srgbClr val="000000"/>
                </a:solidFill>
              </a:rPr>
              <a:pPr>
                <a:defRPr/>
              </a:pPr>
              <a:t>122</a:t>
            </a:fld>
            <a:endParaRPr lang="el-GR">
              <a:solidFill>
                <a:srgbClr val="000000"/>
              </a:solidFill>
            </a:endParaRPr>
          </a:p>
        </p:txBody>
      </p:sp>
      <p:graphicFrame>
        <p:nvGraphicFramePr>
          <p:cNvPr id="9218" name="Object 4"/>
          <p:cNvGraphicFramePr>
            <a:graphicFrameLocks noChangeAspect="1"/>
          </p:cNvGraphicFramePr>
          <p:nvPr>
            <p:extLst>
              <p:ext uri="{D42A27DB-BD31-4B8C-83A1-F6EECF244321}">
                <p14:modId xmlns:p14="http://schemas.microsoft.com/office/powerpoint/2010/main" val="785404343"/>
              </p:ext>
            </p:extLst>
          </p:nvPr>
        </p:nvGraphicFramePr>
        <p:xfrm>
          <a:off x="4800600" y="2743200"/>
          <a:ext cx="5422900" cy="1289050"/>
        </p:xfrm>
        <a:graphic>
          <a:graphicData uri="http://schemas.openxmlformats.org/presentationml/2006/ole">
            <mc:AlternateContent xmlns:mc="http://schemas.openxmlformats.org/markup-compatibility/2006">
              <mc:Choice xmlns:v="urn:schemas-microsoft-com:vml" Requires="v">
                <p:oleObj name="Equation" r:id="rId4" imgW="1574800" imgH="444500" progId="Equation.3">
                  <p:embed/>
                </p:oleObj>
              </mc:Choice>
              <mc:Fallback>
                <p:oleObj name="Equation" r:id="rId4" imgW="1574800" imgH="444500" progId="Equation.3">
                  <p:embed/>
                  <p:pic>
                    <p:nvPicPr>
                      <p:cNvPr id="9218"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00600" y="2743200"/>
                        <a:ext cx="5422900" cy="1289050"/>
                      </a:xfrm>
                      <a:prstGeom prst="rect">
                        <a:avLst/>
                      </a:prstGeom>
                      <a:noFill/>
                    </p:spPr>
                  </p:pic>
                </p:oleObj>
              </mc:Fallback>
            </mc:AlternateContent>
          </a:graphicData>
        </a:graphic>
      </p:graphicFrame>
      <p:sp>
        <p:nvSpPr>
          <p:cNvPr id="9220" name="Oval 5"/>
          <p:cNvSpPr>
            <a:spLocks noChangeArrowheads="1"/>
          </p:cNvSpPr>
          <p:nvPr/>
        </p:nvSpPr>
        <p:spPr bwMode="auto">
          <a:xfrm>
            <a:off x="4724400" y="3200400"/>
            <a:ext cx="685800" cy="533400"/>
          </a:xfrm>
          <a:prstGeom prst="ellipse">
            <a:avLst/>
          </a:prstGeom>
          <a:noFill/>
          <a:ln w="12700" cap="sq">
            <a:solidFill>
              <a:schemeClr val="tx1"/>
            </a:solidFill>
            <a:round/>
            <a:headEnd type="none" w="sm" len="sm"/>
            <a:tailEnd type="none" w="sm" len="sm"/>
          </a:ln>
        </p:spPr>
        <p:txBody>
          <a:bodyPr wrap="none" anchor="ctr"/>
          <a:lstStyle/>
          <a:p>
            <a:endParaRPr lang="en-US"/>
          </a:p>
        </p:txBody>
      </p:sp>
      <p:sp>
        <p:nvSpPr>
          <p:cNvPr id="9221" name="Line 6"/>
          <p:cNvSpPr>
            <a:spLocks noChangeShapeType="1"/>
          </p:cNvSpPr>
          <p:nvPr/>
        </p:nvSpPr>
        <p:spPr bwMode="auto">
          <a:xfrm flipH="1">
            <a:off x="3810000" y="3429000"/>
            <a:ext cx="914400" cy="0"/>
          </a:xfrm>
          <a:prstGeom prst="line">
            <a:avLst/>
          </a:prstGeom>
          <a:noFill/>
          <a:ln w="12700" cap="sq">
            <a:solidFill>
              <a:schemeClr val="tx1"/>
            </a:solidFill>
            <a:round/>
            <a:headEnd type="none" w="sm" len="sm"/>
            <a:tailEnd type="triangle" w="sm" len="sm"/>
          </a:ln>
        </p:spPr>
        <p:txBody>
          <a:bodyPr wrap="none"/>
          <a:lstStyle/>
          <a:p>
            <a:endParaRPr lang="el-GR"/>
          </a:p>
        </p:txBody>
      </p:sp>
      <p:sp>
        <p:nvSpPr>
          <p:cNvPr id="9222" name="Text Box 7"/>
          <p:cNvSpPr txBox="1">
            <a:spLocks noChangeArrowheads="1"/>
          </p:cNvSpPr>
          <p:nvPr/>
        </p:nvSpPr>
        <p:spPr bwMode="auto">
          <a:xfrm>
            <a:off x="2209800" y="2590800"/>
            <a:ext cx="2436564" cy="1938992"/>
          </a:xfrm>
          <a:prstGeom prst="rect">
            <a:avLst/>
          </a:prstGeom>
          <a:noFill/>
          <a:ln w="12700" cap="sq">
            <a:noFill/>
            <a:miter lim="800000"/>
            <a:headEnd type="none" w="sm" len="sm"/>
            <a:tailEnd type="none" w="sm" len="sm"/>
          </a:ln>
        </p:spPr>
        <p:txBody>
          <a:bodyPr wrap="none">
            <a:spAutoFit/>
          </a:bodyPr>
          <a:lstStyle/>
          <a:p>
            <a:pPr eaLnBrk="0" hangingPunct="0"/>
            <a:r>
              <a:rPr lang="el-GR" sz="2400">
                <a:latin typeface="Times New Roman" pitchFamily="18" charset="0"/>
              </a:rPr>
              <a:t>Μη Συστηματικός</a:t>
            </a:r>
          </a:p>
          <a:p>
            <a:pPr eaLnBrk="0" hangingPunct="0"/>
            <a:r>
              <a:rPr lang="el-GR" sz="2400">
                <a:latin typeface="Times New Roman" pitchFamily="18" charset="0"/>
              </a:rPr>
              <a:t>Κίνδυνος</a:t>
            </a:r>
          </a:p>
          <a:p>
            <a:pPr eaLnBrk="0" hangingPunct="0"/>
            <a:r>
              <a:rPr lang="el-GR" sz="2400">
                <a:latin typeface="Times New Roman" pitchFamily="18" charset="0"/>
              </a:rPr>
              <a:t>Τυπική</a:t>
            </a:r>
          </a:p>
          <a:p>
            <a:pPr eaLnBrk="0" hangingPunct="0"/>
            <a:r>
              <a:rPr lang="el-GR" sz="2400">
                <a:latin typeface="Times New Roman" pitchFamily="18" charset="0"/>
              </a:rPr>
              <a:t>Απόκλιση </a:t>
            </a:r>
          </a:p>
          <a:p>
            <a:pPr eaLnBrk="0" hangingPunct="0"/>
            <a:r>
              <a:rPr lang="el-GR" sz="2400">
                <a:latin typeface="Times New Roman" pitchFamily="18" charset="0"/>
              </a:rPr>
              <a:t>Καταλοίπων</a:t>
            </a:r>
            <a:endParaRPr lang="en-GB" sz="2400">
              <a:latin typeface="Times New Roman" pitchFamily="18" charset="0"/>
            </a:endParaRP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9" name="Rectangle 18"/>
          <p:cNvSpPr/>
          <p:nvPr/>
        </p:nvSpPr>
        <p:spPr>
          <a:xfrm>
            <a:off x="1991544" y="1581988"/>
            <a:ext cx="8424936" cy="487134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219" name="Rectangle 2"/>
          <p:cNvSpPr>
            <a:spLocks noGrp="1" noChangeArrowheads="1"/>
          </p:cNvSpPr>
          <p:nvPr>
            <p:ph type="title"/>
          </p:nvPr>
        </p:nvSpPr>
        <p:spPr>
          <a:xfrm>
            <a:off x="2114550" y="620713"/>
            <a:ext cx="8229600" cy="1143000"/>
          </a:xfrm>
        </p:spPr>
        <p:txBody>
          <a:bodyPr/>
          <a:lstStyle/>
          <a:p>
            <a:pPr algn="ctr">
              <a:defRPr/>
            </a:pPr>
            <a:r>
              <a:rPr lang="el-GR" sz="3200" b="1" i="1" dirty="0">
                <a:solidFill>
                  <a:schemeClr val="accent2"/>
                </a:solidFill>
                <a:latin typeface="Times New Roman" pitchFamily="18" charset="0"/>
                <a:cs typeface="Times New Roman" pitchFamily="18" charset="0"/>
              </a:rPr>
              <a:t>Η Σχέση των Κινδύνων Μεταξύ τους</a:t>
            </a:r>
          </a:p>
        </p:txBody>
      </p:sp>
      <p:sp>
        <p:nvSpPr>
          <p:cNvPr id="18" name="17 - Θέση αριθμού διαφάνειας"/>
          <p:cNvSpPr>
            <a:spLocks noGrp="1"/>
          </p:cNvSpPr>
          <p:nvPr>
            <p:ph type="sldNum" sz="quarter" idx="12"/>
          </p:nvPr>
        </p:nvSpPr>
        <p:spPr/>
        <p:txBody>
          <a:bodyPr/>
          <a:lstStyle/>
          <a:p>
            <a:pPr>
              <a:defRPr/>
            </a:pPr>
            <a:fld id="{7C2C1EAE-2912-4811-9DF5-A68AB55C9E27}" type="slidenum">
              <a:rPr lang="el-GR" smtClean="0">
                <a:solidFill>
                  <a:srgbClr val="000000"/>
                </a:solidFill>
              </a:rPr>
              <a:pPr>
                <a:defRPr/>
              </a:pPr>
              <a:t>123</a:t>
            </a:fld>
            <a:endParaRPr lang="el-GR">
              <a:solidFill>
                <a:srgbClr val="000000"/>
              </a:solidFill>
            </a:endParaRPr>
          </a:p>
        </p:txBody>
      </p:sp>
      <p:graphicFrame>
        <p:nvGraphicFramePr>
          <p:cNvPr id="10242" name="Object 4"/>
          <p:cNvGraphicFramePr>
            <a:graphicFrameLocks noChangeAspect="1"/>
          </p:cNvGraphicFramePr>
          <p:nvPr>
            <p:extLst>
              <p:ext uri="{D42A27DB-BD31-4B8C-83A1-F6EECF244321}">
                <p14:modId xmlns:p14="http://schemas.microsoft.com/office/powerpoint/2010/main" val="883445004"/>
              </p:ext>
            </p:extLst>
          </p:nvPr>
        </p:nvGraphicFramePr>
        <p:xfrm>
          <a:off x="3429000" y="2438400"/>
          <a:ext cx="5715000" cy="1339850"/>
        </p:xfrm>
        <a:graphic>
          <a:graphicData uri="http://schemas.openxmlformats.org/presentationml/2006/ole">
            <mc:AlternateContent xmlns:mc="http://schemas.openxmlformats.org/markup-compatibility/2006">
              <mc:Choice xmlns:v="urn:schemas-microsoft-com:vml" Requires="v">
                <p:oleObj name="Equation" r:id="rId4" imgW="1016000" imgH="241300" progId="Equation.3">
                  <p:embed/>
                </p:oleObj>
              </mc:Choice>
              <mc:Fallback>
                <p:oleObj name="Equation" r:id="rId4" imgW="1016000" imgH="241300" progId="Equation.3">
                  <p:embed/>
                  <p:pic>
                    <p:nvPicPr>
                      <p:cNvPr id="10242"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29000" y="2438400"/>
                        <a:ext cx="5715000" cy="1339850"/>
                      </a:xfrm>
                      <a:prstGeom prst="rect">
                        <a:avLst/>
                      </a:prstGeom>
                      <a:noFill/>
                    </p:spPr>
                  </p:pic>
                </p:oleObj>
              </mc:Fallback>
            </mc:AlternateContent>
          </a:graphicData>
        </a:graphic>
      </p:graphicFrame>
      <p:sp>
        <p:nvSpPr>
          <p:cNvPr id="10244" name="Oval 5"/>
          <p:cNvSpPr>
            <a:spLocks noChangeArrowheads="1"/>
          </p:cNvSpPr>
          <p:nvPr/>
        </p:nvSpPr>
        <p:spPr bwMode="auto">
          <a:xfrm>
            <a:off x="3429000" y="2514600"/>
            <a:ext cx="1295400" cy="1143000"/>
          </a:xfrm>
          <a:prstGeom prst="ellipse">
            <a:avLst/>
          </a:prstGeom>
          <a:noFill/>
          <a:ln w="12700" cap="sq">
            <a:solidFill>
              <a:schemeClr val="tx1"/>
            </a:solidFill>
            <a:round/>
            <a:headEnd type="none" w="sm" len="sm"/>
            <a:tailEnd type="none" w="sm" len="sm"/>
          </a:ln>
        </p:spPr>
        <p:txBody>
          <a:bodyPr wrap="none" anchor="ctr"/>
          <a:lstStyle/>
          <a:p>
            <a:endParaRPr lang="en-US"/>
          </a:p>
        </p:txBody>
      </p:sp>
      <p:sp>
        <p:nvSpPr>
          <p:cNvPr id="10245" name="Oval 6"/>
          <p:cNvSpPr>
            <a:spLocks noChangeArrowheads="1"/>
          </p:cNvSpPr>
          <p:nvPr/>
        </p:nvSpPr>
        <p:spPr bwMode="auto">
          <a:xfrm>
            <a:off x="5334000" y="2667000"/>
            <a:ext cx="762000" cy="1066800"/>
          </a:xfrm>
          <a:prstGeom prst="ellipse">
            <a:avLst/>
          </a:prstGeom>
          <a:noFill/>
          <a:ln w="25400" cap="sq">
            <a:solidFill>
              <a:srgbClr val="FF0000"/>
            </a:solidFill>
            <a:round/>
            <a:headEnd type="none" w="sm" len="sm"/>
            <a:tailEnd type="none" w="sm" len="sm"/>
          </a:ln>
        </p:spPr>
        <p:txBody>
          <a:bodyPr wrap="none" anchor="ctr"/>
          <a:lstStyle/>
          <a:p>
            <a:endParaRPr lang="en-US"/>
          </a:p>
        </p:txBody>
      </p:sp>
      <p:sp>
        <p:nvSpPr>
          <p:cNvPr id="10246" name="Oval 7"/>
          <p:cNvSpPr>
            <a:spLocks noChangeArrowheads="1"/>
          </p:cNvSpPr>
          <p:nvPr/>
        </p:nvSpPr>
        <p:spPr bwMode="auto">
          <a:xfrm>
            <a:off x="6324600" y="2362200"/>
            <a:ext cx="1066800" cy="1371600"/>
          </a:xfrm>
          <a:prstGeom prst="ellipse">
            <a:avLst/>
          </a:prstGeom>
          <a:noFill/>
          <a:ln w="12700" cap="sq">
            <a:solidFill>
              <a:schemeClr val="tx1"/>
            </a:solidFill>
            <a:round/>
            <a:headEnd type="none" w="sm" len="sm"/>
            <a:tailEnd type="none" w="sm" len="sm"/>
          </a:ln>
        </p:spPr>
        <p:txBody>
          <a:bodyPr wrap="none" anchor="ctr"/>
          <a:lstStyle/>
          <a:p>
            <a:endParaRPr lang="en-US"/>
          </a:p>
        </p:txBody>
      </p:sp>
      <p:sp>
        <p:nvSpPr>
          <p:cNvPr id="10247" name="Oval 8"/>
          <p:cNvSpPr>
            <a:spLocks noChangeArrowheads="1"/>
          </p:cNvSpPr>
          <p:nvPr/>
        </p:nvSpPr>
        <p:spPr bwMode="auto">
          <a:xfrm>
            <a:off x="8077200" y="2362200"/>
            <a:ext cx="1066800" cy="1371600"/>
          </a:xfrm>
          <a:prstGeom prst="ellipse">
            <a:avLst/>
          </a:prstGeom>
          <a:noFill/>
          <a:ln w="12700" cap="sq">
            <a:solidFill>
              <a:schemeClr val="tx1"/>
            </a:solidFill>
            <a:round/>
            <a:headEnd type="none" w="sm" len="sm"/>
            <a:tailEnd type="none" w="sm" len="sm"/>
          </a:ln>
        </p:spPr>
        <p:txBody>
          <a:bodyPr wrap="none" anchor="ctr"/>
          <a:lstStyle/>
          <a:p>
            <a:endParaRPr lang="en-US"/>
          </a:p>
        </p:txBody>
      </p:sp>
      <p:sp>
        <p:nvSpPr>
          <p:cNvPr id="10248" name="Line 9"/>
          <p:cNvSpPr>
            <a:spLocks noChangeShapeType="1"/>
          </p:cNvSpPr>
          <p:nvPr/>
        </p:nvSpPr>
        <p:spPr bwMode="auto">
          <a:xfrm>
            <a:off x="4038600" y="3657600"/>
            <a:ext cx="0" cy="914400"/>
          </a:xfrm>
          <a:prstGeom prst="line">
            <a:avLst/>
          </a:prstGeom>
          <a:noFill/>
          <a:ln w="12700" cap="sq">
            <a:solidFill>
              <a:schemeClr val="tx1"/>
            </a:solidFill>
            <a:round/>
            <a:headEnd type="none" w="sm" len="sm"/>
            <a:tailEnd type="triangle" w="sm" len="sm"/>
          </a:ln>
        </p:spPr>
        <p:txBody>
          <a:bodyPr wrap="none"/>
          <a:lstStyle/>
          <a:p>
            <a:endParaRPr lang="el-GR"/>
          </a:p>
        </p:txBody>
      </p:sp>
      <p:sp>
        <p:nvSpPr>
          <p:cNvPr id="10249" name="Line 10"/>
          <p:cNvSpPr>
            <a:spLocks noChangeShapeType="1"/>
          </p:cNvSpPr>
          <p:nvPr/>
        </p:nvSpPr>
        <p:spPr bwMode="auto">
          <a:xfrm>
            <a:off x="8610600" y="3733800"/>
            <a:ext cx="0" cy="914400"/>
          </a:xfrm>
          <a:prstGeom prst="line">
            <a:avLst/>
          </a:prstGeom>
          <a:noFill/>
          <a:ln w="12700" cap="sq">
            <a:solidFill>
              <a:schemeClr val="tx1"/>
            </a:solidFill>
            <a:round/>
            <a:headEnd type="none" w="sm" len="sm"/>
            <a:tailEnd type="triangle" w="sm" len="sm"/>
          </a:ln>
        </p:spPr>
        <p:txBody>
          <a:bodyPr wrap="none"/>
          <a:lstStyle/>
          <a:p>
            <a:endParaRPr lang="el-GR"/>
          </a:p>
        </p:txBody>
      </p:sp>
      <p:sp>
        <p:nvSpPr>
          <p:cNvPr id="10250" name="Text Box 11"/>
          <p:cNvSpPr txBox="1">
            <a:spLocks noChangeArrowheads="1"/>
          </p:cNvSpPr>
          <p:nvPr/>
        </p:nvSpPr>
        <p:spPr bwMode="auto">
          <a:xfrm>
            <a:off x="5105401" y="3886200"/>
            <a:ext cx="1014413" cy="457200"/>
          </a:xfrm>
          <a:prstGeom prst="rect">
            <a:avLst/>
          </a:prstGeom>
          <a:noFill/>
          <a:ln w="12700" cap="sq">
            <a:noFill/>
            <a:miter lim="800000"/>
            <a:headEnd type="none" w="sm" len="sm"/>
            <a:tailEnd type="none" w="sm" len="sm"/>
          </a:ln>
        </p:spPr>
        <p:txBody>
          <a:bodyPr wrap="none">
            <a:spAutoFit/>
          </a:bodyPr>
          <a:lstStyle/>
          <a:p>
            <a:pPr eaLnBrk="0" hangingPunct="0"/>
            <a:r>
              <a:rPr lang="el-GR" sz="2400" b="1">
                <a:solidFill>
                  <a:srgbClr val="FF0000"/>
                </a:solidFill>
                <a:latin typeface="Times New Roman" pitchFamily="18" charset="0"/>
              </a:rPr>
              <a:t>ΒΕΤΑ</a:t>
            </a:r>
            <a:endParaRPr lang="en-GB" sz="2400" b="1">
              <a:solidFill>
                <a:srgbClr val="FF0000"/>
              </a:solidFill>
              <a:latin typeface="Times New Roman" pitchFamily="18" charset="0"/>
            </a:endParaRPr>
          </a:p>
        </p:txBody>
      </p:sp>
      <p:sp>
        <p:nvSpPr>
          <p:cNvPr id="10251" name="Text Box 12"/>
          <p:cNvSpPr txBox="1">
            <a:spLocks noChangeArrowheads="1"/>
          </p:cNvSpPr>
          <p:nvPr/>
        </p:nvSpPr>
        <p:spPr bwMode="auto">
          <a:xfrm>
            <a:off x="3276601" y="4495801"/>
            <a:ext cx="1462965" cy="830997"/>
          </a:xfrm>
          <a:prstGeom prst="rect">
            <a:avLst/>
          </a:prstGeom>
          <a:noFill/>
          <a:ln w="12700" cap="sq">
            <a:noFill/>
            <a:miter lim="800000"/>
            <a:headEnd type="none" w="sm" len="sm"/>
            <a:tailEnd type="none" w="sm" len="sm"/>
          </a:ln>
        </p:spPr>
        <p:txBody>
          <a:bodyPr wrap="none">
            <a:spAutoFit/>
          </a:bodyPr>
          <a:lstStyle/>
          <a:p>
            <a:pPr eaLnBrk="0" hangingPunct="0"/>
            <a:r>
              <a:rPr lang="el-GR" sz="2400">
                <a:latin typeface="Times New Roman" pitchFamily="18" charset="0"/>
              </a:rPr>
              <a:t>Συνολικός</a:t>
            </a:r>
          </a:p>
          <a:p>
            <a:pPr eaLnBrk="0" hangingPunct="0"/>
            <a:r>
              <a:rPr lang="el-GR" sz="2400">
                <a:latin typeface="Times New Roman" pitchFamily="18" charset="0"/>
              </a:rPr>
              <a:t>Κίνδυνος</a:t>
            </a:r>
            <a:endParaRPr lang="en-GB" sz="2400">
              <a:latin typeface="Times New Roman" pitchFamily="18" charset="0"/>
            </a:endParaRPr>
          </a:p>
        </p:txBody>
      </p:sp>
      <p:sp>
        <p:nvSpPr>
          <p:cNvPr id="10252" name="Text Box 13"/>
          <p:cNvSpPr txBox="1">
            <a:spLocks noChangeArrowheads="1"/>
          </p:cNvSpPr>
          <p:nvPr/>
        </p:nvSpPr>
        <p:spPr bwMode="auto">
          <a:xfrm>
            <a:off x="6019801" y="3810001"/>
            <a:ext cx="2186817" cy="1200329"/>
          </a:xfrm>
          <a:prstGeom prst="rect">
            <a:avLst/>
          </a:prstGeom>
          <a:noFill/>
          <a:ln w="12700" cap="sq">
            <a:noFill/>
            <a:miter lim="800000"/>
            <a:headEnd type="none" w="sm" len="sm"/>
            <a:tailEnd type="none" w="sm" len="sm"/>
          </a:ln>
        </p:spPr>
        <p:txBody>
          <a:bodyPr wrap="none">
            <a:spAutoFit/>
          </a:bodyPr>
          <a:lstStyle/>
          <a:p>
            <a:pPr eaLnBrk="0" hangingPunct="0"/>
            <a:r>
              <a:rPr lang="el-GR" sz="2400">
                <a:latin typeface="Times New Roman" pitchFamily="18" charset="0"/>
              </a:rPr>
              <a:t>Διακύμανση</a:t>
            </a:r>
          </a:p>
          <a:p>
            <a:pPr eaLnBrk="0" hangingPunct="0"/>
            <a:r>
              <a:rPr lang="el-GR" sz="2400">
                <a:latin typeface="Times New Roman" pitchFamily="18" charset="0"/>
              </a:rPr>
              <a:t>Χαρτοφυλακίου</a:t>
            </a:r>
          </a:p>
          <a:p>
            <a:pPr eaLnBrk="0" hangingPunct="0"/>
            <a:r>
              <a:rPr lang="el-GR" sz="2400">
                <a:latin typeface="Times New Roman" pitchFamily="18" charset="0"/>
              </a:rPr>
              <a:t>Αγοράς</a:t>
            </a:r>
            <a:endParaRPr lang="en-GB" sz="2400">
              <a:latin typeface="Times New Roman" pitchFamily="18" charset="0"/>
            </a:endParaRPr>
          </a:p>
        </p:txBody>
      </p:sp>
      <p:sp>
        <p:nvSpPr>
          <p:cNvPr id="10253" name="Text Box 14"/>
          <p:cNvSpPr txBox="1">
            <a:spLocks noChangeArrowheads="1"/>
          </p:cNvSpPr>
          <p:nvPr/>
        </p:nvSpPr>
        <p:spPr bwMode="auto">
          <a:xfrm>
            <a:off x="7924800" y="4645026"/>
            <a:ext cx="2436564" cy="830997"/>
          </a:xfrm>
          <a:prstGeom prst="rect">
            <a:avLst/>
          </a:prstGeom>
          <a:noFill/>
          <a:ln w="12700" cap="sq">
            <a:noFill/>
            <a:miter lim="800000"/>
            <a:headEnd type="none" w="sm" len="sm"/>
            <a:tailEnd type="none" w="sm" len="sm"/>
          </a:ln>
        </p:spPr>
        <p:txBody>
          <a:bodyPr wrap="none">
            <a:spAutoFit/>
          </a:bodyPr>
          <a:lstStyle/>
          <a:p>
            <a:pPr eaLnBrk="0" hangingPunct="0"/>
            <a:r>
              <a:rPr lang="el-GR" sz="2400">
                <a:latin typeface="Times New Roman" pitchFamily="18" charset="0"/>
              </a:rPr>
              <a:t>Μη Συστηματικός</a:t>
            </a:r>
          </a:p>
          <a:p>
            <a:pPr eaLnBrk="0" hangingPunct="0"/>
            <a:r>
              <a:rPr lang="el-GR" sz="2400">
                <a:latin typeface="Times New Roman" pitchFamily="18" charset="0"/>
              </a:rPr>
              <a:t>Κίνδυνος</a:t>
            </a:r>
            <a:endParaRPr lang="en-GB" sz="2400">
              <a:latin typeface="Times New Roman" pitchFamily="18" charset="0"/>
            </a:endParaRPr>
          </a:p>
        </p:txBody>
      </p:sp>
      <p:sp>
        <p:nvSpPr>
          <p:cNvPr id="10254" name="Oval 15"/>
          <p:cNvSpPr>
            <a:spLocks noChangeArrowheads="1"/>
          </p:cNvSpPr>
          <p:nvPr/>
        </p:nvSpPr>
        <p:spPr bwMode="auto">
          <a:xfrm>
            <a:off x="5105400" y="2362200"/>
            <a:ext cx="2438400" cy="1524000"/>
          </a:xfrm>
          <a:prstGeom prst="ellipse">
            <a:avLst/>
          </a:prstGeom>
          <a:noFill/>
          <a:ln w="12700" cap="sq">
            <a:solidFill>
              <a:schemeClr val="tx1"/>
            </a:solidFill>
            <a:round/>
            <a:headEnd type="none" w="sm" len="sm"/>
            <a:tailEnd type="none" w="sm" len="sm"/>
          </a:ln>
        </p:spPr>
        <p:txBody>
          <a:bodyPr wrap="none" anchor="ctr"/>
          <a:lstStyle/>
          <a:p>
            <a:endParaRPr lang="en-US"/>
          </a:p>
        </p:txBody>
      </p:sp>
      <p:sp>
        <p:nvSpPr>
          <p:cNvPr id="10255" name="Line 16"/>
          <p:cNvSpPr>
            <a:spLocks noChangeShapeType="1"/>
          </p:cNvSpPr>
          <p:nvPr/>
        </p:nvSpPr>
        <p:spPr bwMode="auto">
          <a:xfrm>
            <a:off x="6248400" y="3886200"/>
            <a:ext cx="0" cy="762000"/>
          </a:xfrm>
          <a:prstGeom prst="line">
            <a:avLst/>
          </a:prstGeom>
          <a:noFill/>
          <a:ln w="12700" cap="sq">
            <a:solidFill>
              <a:schemeClr val="tx1"/>
            </a:solidFill>
            <a:round/>
            <a:headEnd type="none" w="sm" len="sm"/>
            <a:tailEnd type="triangle" w="sm" len="sm"/>
          </a:ln>
        </p:spPr>
        <p:txBody>
          <a:bodyPr wrap="none"/>
          <a:lstStyle/>
          <a:p>
            <a:endParaRPr lang="el-GR"/>
          </a:p>
        </p:txBody>
      </p:sp>
      <p:sp>
        <p:nvSpPr>
          <p:cNvPr id="10256" name="Text Box 17"/>
          <p:cNvSpPr txBox="1">
            <a:spLocks noChangeArrowheads="1"/>
          </p:cNvSpPr>
          <p:nvPr/>
        </p:nvSpPr>
        <p:spPr bwMode="auto">
          <a:xfrm>
            <a:off x="5775326" y="5041901"/>
            <a:ext cx="2002151" cy="830997"/>
          </a:xfrm>
          <a:prstGeom prst="rect">
            <a:avLst/>
          </a:prstGeom>
          <a:noFill/>
          <a:ln w="12700" cap="sq">
            <a:noFill/>
            <a:miter lim="800000"/>
            <a:headEnd type="none" w="sm" len="sm"/>
            <a:tailEnd type="none" w="sm" len="sm"/>
          </a:ln>
        </p:spPr>
        <p:txBody>
          <a:bodyPr wrap="none">
            <a:spAutoFit/>
          </a:bodyPr>
          <a:lstStyle/>
          <a:p>
            <a:pPr eaLnBrk="0" hangingPunct="0"/>
            <a:r>
              <a:rPr lang="el-GR" sz="2400">
                <a:latin typeface="Times New Roman" pitchFamily="18" charset="0"/>
              </a:rPr>
              <a:t>Συστηματικός </a:t>
            </a:r>
          </a:p>
          <a:p>
            <a:pPr eaLnBrk="0" hangingPunct="0"/>
            <a:r>
              <a:rPr lang="el-GR" sz="2400">
                <a:latin typeface="Times New Roman" pitchFamily="18" charset="0"/>
              </a:rPr>
              <a:t>Κίνδυνος</a:t>
            </a:r>
            <a:endParaRPr lang="en-GB" sz="2400">
              <a:latin typeface="Times New Roman" pitchFamily="18" charset="0"/>
            </a:endParaRP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16418" name="Rectangle 2"/>
          <p:cNvSpPr>
            <a:spLocks noGrp="1" noChangeArrowheads="1"/>
          </p:cNvSpPr>
          <p:nvPr>
            <p:ph type="title"/>
          </p:nvPr>
        </p:nvSpPr>
        <p:spPr/>
        <p:txBody>
          <a:bodyPr/>
          <a:lstStyle/>
          <a:p>
            <a:pPr algn="ctr" eaLnBrk="1" hangingPunct="1"/>
            <a:r>
              <a:rPr lang="el-GR" dirty="0">
                <a:solidFill>
                  <a:schemeClr val="accent2"/>
                </a:solidFill>
              </a:rPr>
              <a:t>Τυπική Απόκλιση</a:t>
            </a:r>
          </a:p>
        </p:txBody>
      </p:sp>
      <p:sp>
        <p:nvSpPr>
          <p:cNvPr id="316419" name="Rectangle 3"/>
          <p:cNvSpPr>
            <a:spLocks noGrp="1" noChangeArrowheads="1"/>
          </p:cNvSpPr>
          <p:nvPr>
            <p:ph idx="1"/>
          </p:nvPr>
        </p:nvSpPr>
        <p:spPr>
          <a:xfrm>
            <a:off x="1199456" y="1417638"/>
            <a:ext cx="10153128" cy="5661025"/>
          </a:xfrm>
        </p:spPr>
        <p:txBody>
          <a:bodyPr/>
          <a:lstStyle/>
          <a:p>
            <a:pPr eaLnBrk="1" hangingPunct="1"/>
            <a:r>
              <a:rPr lang="el-GR" sz="2500" dirty="0"/>
              <a:t>Η υπόθεση της συμμετρίας συνήθως δεν ικανοποιείται στις χρηματιστηριακές αγορές, οι οποίες δείχνουν μια γενική μακροπρόθεσμη ανοδική τάση.</a:t>
            </a:r>
          </a:p>
          <a:p>
            <a:pPr eaLnBrk="1" hangingPunct="1"/>
            <a:endParaRPr lang="el-GR" sz="2500" dirty="0"/>
          </a:p>
          <a:p>
            <a:pPr eaLnBrk="1" hangingPunct="1"/>
            <a:r>
              <a:rPr lang="el-GR" sz="2500" dirty="0"/>
              <a:t>Η διεθνής εμπειρία έχει αποδείξει ότι υπάρχει έντονη ασυμμετρία στις αποδόσεις των περιουσιακών στοιχείων, δηλαδή υπάρχει μεγάλη συγκέντρωση αποδόσεων στα άκρα της κατανομής.</a:t>
            </a:r>
          </a:p>
          <a:p>
            <a:pPr eaLnBrk="1" hangingPunct="1"/>
            <a:endParaRPr lang="el-GR" sz="2500" dirty="0"/>
          </a:p>
          <a:p>
            <a:pPr eaLnBrk="1" hangingPunct="1"/>
            <a:r>
              <a:rPr lang="el-GR" sz="2500" dirty="0"/>
              <a:t>Για την αντιμετώπιση των σχετικών προβλημάτων έχουν προταθεί εναλλακτικά μέτρα όπως η </a:t>
            </a:r>
            <a:r>
              <a:rPr lang="el-GR" sz="2500" dirty="0" err="1"/>
              <a:t>ημιδιακύμανση</a:t>
            </a:r>
            <a:r>
              <a:rPr lang="el-GR" sz="2500" dirty="0"/>
              <a:t>.  </a:t>
            </a:r>
          </a:p>
          <a:p>
            <a:pPr eaLnBrk="1" hangingPunct="1"/>
            <a:endParaRPr lang="el-GR" sz="2500" dirty="0"/>
          </a:p>
        </p:txBody>
      </p:sp>
    </p:spTree>
    <p:extLst>
      <p:ext uri="{BB962C8B-B14F-4D97-AF65-F5344CB8AC3E}">
        <p14:creationId xmlns:p14="http://schemas.microsoft.com/office/powerpoint/2010/main" val="2966610743"/>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0" name="Rectangle 9"/>
          <p:cNvSpPr/>
          <p:nvPr/>
        </p:nvSpPr>
        <p:spPr>
          <a:xfrm>
            <a:off x="4295800" y="3342204"/>
            <a:ext cx="3456384" cy="31831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3556" name="Rectangle 2"/>
          <p:cNvSpPr>
            <a:spLocks noGrp="1" noChangeArrowheads="1"/>
          </p:cNvSpPr>
          <p:nvPr>
            <p:ph type="title" idx="4294967295"/>
          </p:nvPr>
        </p:nvSpPr>
        <p:spPr>
          <a:xfrm>
            <a:off x="3791744" y="267891"/>
            <a:ext cx="4616474" cy="1143000"/>
          </a:xfrm>
        </p:spPr>
        <p:txBody>
          <a:bodyPr vert="horz" wrap="square" lIns="91440" tIns="45720" rIns="91440" bIns="45720" numCol="1" anchor="ctr" anchorCtr="0" compatLnSpc="1">
            <a:prstTxWarp prst="textNoShape">
              <a:avLst/>
            </a:prstTxWarp>
          </a:bodyPr>
          <a:lstStyle/>
          <a:p>
            <a:pPr algn="ctr" eaLnBrk="1" hangingPunct="1"/>
            <a:r>
              <a:rPr lang="el-GR" dirty="0">
                <a:solidFill>
                  <a:schemeClr val="accent2"/>
                </a:solidFill>
              </a:rPr>
              <a:t>Τυπική Απόκλιση</a:t>
            </a:r>
          </a:p>
        </p:txBody>
      </p:sp>
      <p:sp>
        <p:nvSpPr>
          <p:cNvPr id="23557" name="Rectangle 3"/>
          <p:cNvSpPr>
            <a:spLocks noGrp="1" noChangeArrowheads="1"/>
          </p:cNvSpPr>
          <p:nvPr>
            <p:ph type="body" sz="half" idx="4294967295"/>
          </p:nvPr>
        </p:nvSpPr>
        <p:spPr>
          <a:xfrm>
            <a:off x="1646093" y="1312863"/>
            <a:ext cx="8750300" cy="4792662"/>
          </a:xfrm>
        </p:spPr>
        <p:txBody>
          <a:bodyPr vert="horz" wrap="square" lIns="91440" tIns="45720" rIns="91440" bIns="45720" numCol="1" anchor="t" anchorCtr="0" compatLnSpc="1">
            <a:prstTxWarp prst="textNoShape">
              <a:avLst/>
            </a:prstTxWarp>
          </a:bodyPr>
          <a:lstStyle/>
          <a:p>
            <a:pPr lvl="1" algn="ctr" eaLnBrk="1" hangingPunct="1">
              <a:buFontTx/>
              <a:buNone/>
            </a:pPr>
            <a:r>
              <a:rPr lang="el-GR" b="1" dirty="0"/>
              <a:t>Η τυπική απόκλιση (σ) ορίζει μια περιοχή τιμών γύρω από την μέση τιμή όπου τείνουν να βρίσκονται οι αποδόσεις μιας οποιαδήποτε επένδυσης</a:t>
            </a:r>
            <a:endParaRPr lang="el-GR" sz="2100" dirty="0"/>
          </a:p>
        </p:txBody>
      </p:sp>
      <p:sp>
        <p:nvSpPr>
          <p:cNvPr id="23558" name="Rectangle 4"/>
          <p:cNvSpPr>
            <a:spLocks noChangeArrowheads="1"/>
          </p:cNvSpPr>
          <p:nvPr/>
        </p:nvSpPr>
        <p:spPr bwMode="auto">
          <a:xfrm>
            <a:off x="1524001" y="3134797"/>
            <a:ext cx="184731" cy="369332"/>
          </a:xfrm>
          <a:prstGeom prst="rect">
            <a:avLst/>
          </a:prstGeom>
          <a:noFill/>
          <a:ln w="9525">
            <a:noFill/>
            <a:miter lim="800000"/>
            <a:headEnd/>
            <a:tailEnd/>
          </a:ln>
        </p:spPr>
        <p:txBody>
          <a:bodyPr wrap="none" anchor="ctr">
            <a:spAutoFit/>
          </a:bodyPr>
          <a:lstStyle/>
          <a:p>
            <a:pPr fontAlgn="base">
              <a:spcBef>
                <a:spcPct val="0"/>
              </a:spcBef>
              <a:spcAft>
                <a:spcPct val="0"/>
              </a:spcAft>
            </a:pPr>
            <a:endParaRPr lang="el-GR">
              <a:solidFill>
                <a:srgbClr val="000000"/>
              </a:solidFill>
            </a:endParaRPr>
          </a:p>
        </p:txBody>
      </p:sp>
      <p:graphicFrame>
        <p:nvGraphicFramePr>
          <p:cNvPr id="23554" name="Object 5"/>
          <p:cNvGraphicFramePr>
            <a:graphicFrameLocks noChangeAspect="1"/>
          </p:cNvGraphicFramePr>
          <p:nvPr>
            <p:extLst>
              <p:ext uri="{D42A27DB-BD31-4B8C-83A1-F6EECF244321}">
                <p14:modId xmlns:p14="http://schemas.microsoft.com/office/powerpoint/2010/main" val="1598291118"/>
              </p:ext>
            </p:extLst>
          </p:nvPr>
        </p:nvGraphicFramePr>
        <p:xfrm>
          <a:off x="5052219" y="3429000"/>
          <a:ext cx="2087562" cy="792163"/>
        </p:xfrm>
        <a:graphic>
          <a:graphicData uri="http://schemas.openxmlformats.org/presentationml/2006/ole">
            <mc:AlternateContent xmlns:mc="http://schemas.openxmlformats.org/markup-compatibility/2006">
              <mc:Choice xmlns:v="urn:schemas-microsoft-com:vml" Requires="v">
                <p:oleObj name="Equation" r:id="rId4" imgW="596641" imgH="215806" progId="Equation.3">
                  <p:embed/>
                </p:oleObj>
              </mc:Choice>
              <mc:Fallback>
                <p:oleObj name="Equation" r:id="rId4" imgW="596641" imgH="215806" progId="Equation.3">
                  <p:embed/>
                  <p:pic>
                    <p:nvPicPr>
                      <p:cNvPr id="23554"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52219" y="3429000"/>
                        <a:ext cx="2087562" cy="792163"/>
                      </a:xfrm>
                      <a:prstGeom prst="rect">
                        <a:avLst/>
                      </a:prstGeom>
                      <a:solidFill>
                        <a:schemeClr val="bg1"/>
                      </a:solidFill>
                      <a:ln>
                        <a:solidFill>
                          <a:schemeClr val="tx1"/>
                        </a:solidFill>
                      </a:ln>
                    </p:spPr>
                  </p:pic>
                </p:oleObj>
              </mc:Fallback>
            </mc:AlternateContent>
          </a:graphicData>
        </a:graphic>
      </p:graphicFrame>
      <p:sp>
        <p:nvSpPr>
          <p:cNvPr id="23559" name="Rectangle 6"/>
          <p:cNvSpPr>
            <a:spLocks noChangeArrowheads="1"/>
          </p:cNvSpPr>
          <p:nvPr/>
        </p:nvSpPr>
        <p:spPr bwMode="auto">
          <a:xfrm>
            <a:off x="1524001" y="3053834"/>
            <a:ext cx="184731" cy="369332"/>
          </a:xfrm>
          <a:prstGeom prst="rect">
            <a:avLst/>
          </a:prstGeom>
          <a:noFill/>
          <a:ln w="9525">
            <a:noFill/>
            <a:miter lim="800000"/>
            <a:headEnd/>
            <a:tailEnd/>
          </a:ln>
        </p:spPr>
        <p:txBody>
          <a:bodyPr wrap="none" anchor="ctr">
            <a:spAutoFit/>
          </a:bodyPr>
          <a:lstStyle/>
          <a:p>
            <a:pPr fontAlgn="base">
              <a:spcBef>
                <a:spcPct val="0"/>
              </a:spcBef>
              <a:spcAft>
                <a:spcPct val="0"/>
              </a:spcAft>
            </a:pPr>
            <a:endParaRPr lang="el-GR">
              <a:solidFill>
                <a:srgbClr val="000000"/>
              </a:solidFill>
            </a:endParaRPr>
          </a:p>
        </p:txBody>
      </p:sp>
      <p:sp>
        <p:nvSpPr>
          <p:cNvPr id="23560" name="Rectangle 7"/>
          <p:cNvSpPr>
            <a:spLocks noChangeArrowheads="1"/>
          </p:cNvSpPr>
          <p:nvPr/>
        </p:nvSpPr>
        <p:spPr bwMode="auto">
          <a:xfrm>
            <a:off x="1524001" y="2972872"/>
            <a:ext cx="184731" cy="369332"/>
          </a:xfrm>
          <a:prstGeom prst="rect">
            <a:avLst/>
          </a:prstGeom>
          <a:noFill/>
          <a:ln w="9525">
            <a:noFill/>
            <a:miter lim="800000"/>
            <a:headEnd/>
            <a:tailEnd/>
          </a:ln>
        </p:spPr>
        <p:txBody>
          <a:bodyPr wrap="none" anchor="ctr">
            <a:spAutoFit/>
          </a:bodyPr>
          <a:lstStyle/>
          <a:p>
            <a:pPr fontAlgn="base">
              <a:spcBef>
                <a:spcPct val="0"/>
              </a:spcBef>
              <a:spcAft>
                <a:spcPct val="0"/>
              </a:spcAft>
            </a:pPr>
            <a:endParaRPr lang="el-GR">
              <a:solidFill>
                <a:srgbClr val="000000"/>
              </a:solidFill>
            </a:endParaRPr>
          </a:p>
        </p:txBody>
      </p:sp>
      <p:graphicFrame>
        <p:nvGraphicFramePr>
          <p:cNvPr id="23555" name="Object 8"/>
          <p:cNvGraphicFramePr>
            <a:graphicFrameLocks noChangeAspect="1"/>
          </p:cNvGraphicFramePr>
          <p:nvPr>
            <p:extLst>
              <p:ext uri="{D42A27DB-BD31-4B8C-83A1-F6EECF244321}">
                <p14:modId xmlns:p14="http://schemas.microsoft.com/office/powerpoint/2010/main" val="907588795"/>
              </p:ext>
            </p:extLst>
          </p:nvPr>
        </p:nvGraphicFramePr>
        <p:xfrm>
          <a:off x="4655343" y="4868295"/>
          <a:ext cx="2881313" cy="1512888"/>
        </p:xfrm>
        <a:graphic>
          <a:graphicData uri="http://schemas.openxmlformats.org/presentationml/2006/ole">
            <mc:AlternateContent xmlns:mc="http://schemas.openxmlformats.org/markup-compatibility/2006">
              <mc:Choice xmlns:v="urn:schemas-microsoft-com:vml" Requires="v">
                <p:oleObj name="Equation" r:id="rId6" imgW="1205977" imgH="545863" progId="Equation.3">
                  <p:embed/>
                </p:oleObj>
              </mc:Choice>
              <mc:Fallback>
                <p:oleObj name="Equation" r:id="rId6" imgW="1205977" imgH="545863" progId="Equation.3">
                  <p:embed/>
                  <p:pic>
                    <p:nvPicPr>
                      <p:cNvPr id="23555" name="Object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55343" y="4868295"/>
                        <a:ext cx="2881313" cy="1512888"/>
                      </a:xfrm>
                      <a:prstGeom prst="rect">
                        <a:avLst/>
                      </a:prstGeom>
                      <a:solidFill>
                        <a:schemeClr val="bg1"/>
                      </a:solidFill>
                      <a:ln>
                        <a:solidFill>
                          <a:schemeClr val="tx1"/>
                        </a:solidFill>
                      </a:ln>
                    </p:spPr>
                  </p:pic>
                </p:oleObj>
              </mc:Fallback>
            </mc:AlternateContent>
          </a:graphicData>
        </a:graphic>
      </p:graphicFrame>
      <p:sp>
        <p:nvSpPr>
          <p:cNvPr id="23561" name="Text Box 9"/>
          <p:cNvSpPr txBox="1">
            <a:spLocks noChangeArrowheads="1"/>
          </p:cNvSpPr>
          <p:nvPr/>
        </p:nvSpPr>
        <p:spPr bwMode="auto">
          <a:xfrm>
            <a:off x="5616348" y="4292600"/>
            <a:ext cx="1439863" cy="457200"/>
          </a:xfrm>
          <a:prstGeom prst="rect">
            <a:avLst/>
          </a:prstGeom>
          <a:noFill/>
          <a:ln w="9525">
            <a:noFill/>
            <a:miter lim="800000"/>
            <a:headEnd/>
            <a:tailEnd/>
          </a:ln>
        </p:spPr>
        <p:txBody>
          <a:bodyPr>
            <a:spAutoFit/>
          </a:bodyPr>
          <a:lstStyle/>
          <a:p>
            <a:pPr fontAlgn="base">
              <a:spcBef>
                <a:spcPct val="50000"/>
              </a:spcBef>
              <a:spcAft>
                <a:spcPct val="0"/>
              </a:spcAft>
            </a:pPr>
            <a:r>
              <a:rPr lang="el-GR" sz="2400" dirty="0">
                <a:solidFill>
                  <a:srgbClr val="000000"/>
                </a:solidFill>
                <a:cs typeface="Arial" pitchFamily="34" charset="0"/>
              </a:rPr>
              <a:t>όπου</a:t>
            </a:r>
          </a:p>
        </p:txBody>
      </p:sp>
    </p:spTree>
    <p:extLst>
      <p:ext uri="{BB962C8B-B14F-4D97-AF65-F5344CB8AC3E}">
        <p14:creationId xmlns:p14="http://schemas.microsoft.com/office/powerpoint/2010/main" val="3995205589"/>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nvSpPr>
        <p:spPr>
          <a:xfrm>
            <a:off x="1631504" y="1340768"/>
            <a:ext cx="8911083" cy="49685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0722" name="Rectangle 2"/>
          <p:cNvSpPr>
            <a:spLocks noGrp="1" noChangeArrowheads="1"/>
          </p:cNvSpPr>
          <p:nvPr>
            <p:ph type="title" idx="4294967295"/>
          </p:nvPr>
        </p:nvSpPr>
        <p:spPr>
          <a:xfrm>
            <a:off x="3791744" y="332656"/>
            <a:ext cx="4732784" cy="1143000"/>
          </a:xfrm>
        </p:spPr>
        <p:txBody>
          <a:bodyPr vert="horz" wrap="square" lIns="91440" tIns="45720" rIns="91440" bIns="45720" numCol="1" anchor="ctr" anchorCtr="0" compatLnSpc="1">
            <a:prstTxWarp prst="textNoShape">
              <a:avLst/>
            </a:prstTxWarp>
          </a:bodyPr>
          <a:lstStyle/>
          <a:p>
            <a:pPr algn="ctr" eaLnBrk="1" hangingPunct="1"/>
            <a:r>
              <a:rPr lang="el-GR" dirty="0">
                <a:solidFill>
                  <a:schemeClr val="accent2"/>
                </a:solidFill>
              </a:rPr>
              <a:t>Τυπική Απόκλιση</a:t>
            </a:r>
          </a:p>
        </p:txBody>
      </p:sp>
      <p:pic>
        <p:nvPicPr>
          <p:cNvPr id="4" name="Picture 5"/>
          <p:cNvPicPr>
            <a:picLocks noChangeAspect="1" noChangeArrowheads="1"/>
          </p:cNvPicPr>
          <p:nvPr/>
        </p:nvPicPr>
        <p:blipFill>
          <a:blip r:embed="rId4" cstate="print"/>
          <a:srcRect l="10834" t="20776" r="32916" b="39352"/>
          <a:stretch>
            <a:fillRect/>
          </a:stretch>
        </p:blipFill>
        <p:spPr bwMode="auto">
          <a:xfrm>
            <a:off x="1649412" y="1340768"/>
            <a:ext cx="8893175" cy="4203104"/>
          </a:xfrm>
          <a:prstGeom prst="rect">
            <a:avLst/>
          </a:prstGeom>
          <a:noFill/>
          <a:ln w="9525">
            <a:noFill/>
            <a:miter lim="800000"/>
            <a:headEnd/>
            <a:tailEnd/>
          </a:ln>
        </p:spPr>
      </p:pic>
      <p:pic>
        <p:nvPicPr>
          <p:cNvPr id="5" name="Picture 5"/>
          <p:cNvPicPr>
            <a:picLocks noChangeAspect="1" noChangeArrowheads="1"/>
          </p:cNvPicPr>
          <p:nvPr/>
        </p:nvPicPr>
        <p:blipFill>
          <a:blip r:embed="rId4" cstate="print"/>
          <a:srcRect l="10834" t="64746" r="32916" b="29362"/>
          <a:stretch>
            <a:fillRect/>
          </a:stretch>
        </p:blipFill>
        <p:spPr bwMode="auto">
          <a:xfrm>
            <a:off x="1649413" y="5832276"/>
            <a:ext cx="8893175" cy="621060"/>
          </a:xfrm>
          <a:prstGeom prst="rect">
            <a:avLst/>
          </a:prstGeom>
          <a:noFill/>
          <a:ln w="9525">
            <a:noFill/>
            <a:miter lim="800000"/>
            <a:headEnd/>
            <a:tailEnd/>
          </a:ln>
        </p:spPr>
      </p:pic>
    </p:spTree>
    <p:extLst>
      <p:ext uri="{BB962C8B-B14F-4D97-AF65-F5344CB8AC3E}">
        <p14:creationId xmlns:p14="http://schemas.microsoft.com/office/powerpoint/2010/main" val="3573840206"/>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18467" name="Rectangle 4"/>
          <p:cNvSpPr>
            <a:spLocks noChangeArrowheads="1"/>
          </p:cNvSpPr>
          <p:nvPr/>
        </p:nvSpPr>
        <p:spPr bwMode="auto">
          <a:xfrm>
            <a:off x="695400" y="2305615"/>
            <a:ext cx="3672408" cy="2246769"/>
          </a:xfrm>
          <a:prstGeom prst="rect">
            <a:avLst/>
          </a:prstGeom>
          <a:solidFill>
            <a:schemeClr val="bg1"/>
          </a:solidFill>
          <a:ln w="9525">
            <a:solidFill>
              <a:schemeClr val="tx1"/>
            </a:solidFill>
            <a:miter lim="800000"/>
            <a:headEnd/>
            <a:tailEnd/>
          </a:ln>
        </p:spPr>
        <p:txBody>
          <a:bodyPr wrap="square" anchor="ctr">
            <a:spAutoFit/>
          </a:bodyPr>
          <a:lstStyle/>
          <a:p>
            <a:pPr algn="ctr" fontAlgn="base">
              <a:spcBef>
                <a:spcPct val="0"/>
              </a:spcBef>
              <a:spcAft>
                <a:spcPct val="0"/>
              </a:spcAft>
            </a:pPr>
            <a:r>
              <a:rPr lang="el-GR" sz="2000" b="1" dirty="0">
                <a:solidFill>
                  <a:srgbClr val="000000"/>
                </a:solidFill>
              </a:rPr>
              <a:t>Οι Αποδόσεις του Δείκτη </a:t>
            </a:r>
            <a:r>
              <a:rPr lang="en-US" sz="2000" b="1" dirty="0">
                <a:solidFill>
                  <a:srgbClr val="000000"/>
                </a:solidFill>
              </a:rPr>
              <a:t>Dow Jones Industrial Average</a:t>
            </a:r>
            <a:endParaRPr lang="el-GR" sz="2000" dirty="0">
              <a:solidFill>
                <a:srgbClr val="000000"/>
              </a:solidFill>
            </a:endParaRPr>
          </a:p>
          <a:p>
            <a:pPr algn="ctr" fontAlgn="base">
              <a:spcBef>
                <a:spcPct val="0"/>
              </a:spcBef>
              <a:spcAft>
                <a:spcPct val="0"/>
              </a:spcAft>
            </a:pPr>
            <a:r>
              <a:rPr lang="el-GR" sz="2000" b="1" dirty="0">
                <a:solidFill>
                  <a:srgbClr val="000000"/>
                </a:solidFill>
              </a:rPr>
              <a:t>Και</a:t>
            </a:r>
            <a:br>
              <a:rPr lang="en-US" sz="2000" b="1" dirty="0">
                <a:solidFill>
                  <a:srgbClr val="000000"/>
                </a:solidFill>
              </a:rPr>
            </a:br>
            <a:r>
              <a:rPr lang="el-GR" sz="2000" b="1" dirty="0">
                <a:solidFill>
                  <a:srgbClr val="000000"/>
                </a:solidFill>
              </a:rPr>
              <a:t> του Γενικού Δείκτη του Χρηματιστηρίου Αθηνών </a:t>
            </a:r>
            <a:br>
              <a:rPr lang="el-GR" sz="2000" b="1" dirty="0">
                <a:solidFill>
                  <a:srgbClr val="000000"/>
                </a:solidFill>
              </a:rPr>
            </a:br>
            <a:r>
              <a:rPr lang="el-GR" sz="2000" b="1" dirty="0">
                <a:solidFill>
                  <a:srgbClr val="000000"/>
                </a:solidFill>
              </a:rPr>
              <a:t>(1988-20</a:t>
            </a:r>
            <a:r>
              <a:rPr lang="en-US" sz="2000" b="1" dirty="0">
                <a:solidFill>
                  <a:srgbClr val="000000"/>
                </a:solidFill>
              </a:rPr>
              <a:t>22</a:t>
            </a:r>
            <a:r>
              <a:rPr lang="el-GR" sz="2000" b="1" dirty="0">
                <a:solidFill>
                  <a:srgbClr val="000000"/>
                </a:solidFill>
              </a:rPr>
              <a:t>)</a:t>
            </a:r>
            <a:r>
              <a:rPr lang="el-GR" sz="2000" dirty="0">
                <a:solidFill>
                  <a:srgbClr val="000000"/>
                </a:solidFill>
              </a:rPr>
              <a:t> </a:t>
            </a:r>
          </a:p>
        </p:txBody>
      </p:sp>
      <p:pic>
        <p:nvPicPr>
          <p:cNvPr id="2" name="Εικόνα 1">
            <a:extLst>
              <a:ext uri="{FF2B5EF4-FFF2-40B4-BE49-F238E27FC236}">
                <a16:creationId xmlns:a16="http://schemas.microsoft.com/office/drawing/2014/main" id="{1F64699E-E03A-9029-3162-5319C75ADC11}"/>
              </a:ext>
            </a:extLst>
          </p:cNvPr>
          <p:cNvPicPr>
            <a:picLocks noChangeAspect="1"/>
          </p:cNvPicPr>
          <p:nvPr/>
        </p:nvPicPr>
        <p:blipFill>
          <a:blip r:embed="rId3"/>
          <a:stretch>
            <a:fillRect/>
          </a:stretch>
        </p:blipFill>
        <p:spPr>
          <a:xfrm>
            <a:off x="5159896" y="584684"/>
            <a:ext cx="5572211" cy="5688632"/>
          </a:xfrm>
          <a:prstGeom prst="rect">
            <a:avLst/>
          </a:prstGeom>
          <a:solidFill>
            <a:schemeClr val="bg1"/>
          </a:solidFill>
        </p:spPr>
      </p:pic>
    </p:spTree>
    <p:extLst>
      <p:ext uri="{BB962C8B-B14F-4D97-AF65-F5344CB8AC3E}">
        <p14:creationId xmlns:p14="http://schemas.microsoft.com/office/powerpoint/2010/main" val="2443291141"/>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6FE5C54E-F062-3A8F-3BA3-214F88F11E33}"/>
              </a:ext>
            </a:extLst>
          </p:cNvPr>
          <p:cNvPicPr>
            <a:picLocks noChangeAspect="1"/>
          </p:cNvPicPr>
          <p:nvPr/>
        </p:nvPicPr>
        <p:blipFill>
          <a:blip r:embed="rId4"/>
          <a:stretch>
            <a:fillRect/>
          </a:stretch>
        </p:blipFill>
        <p:spPr>
          <a:xfrm>
            <a:off x="1487488" y="620688"/>
            <a:ext cx="9159215" cy="5904656"/>
          </a:xfrm>
          <a:prstGeom prst="rect">
            <a:avLst/>
          </a:prstGeom>
          <a:ln>
            <a:noFill/>
          </a:ln>
        </p:spPr>
      </p:pic>
    </p:spTree>
    <p:extLst>
      <p:ext uri="{BB962C8B-B14F-4D97-AF65-F5344CB8AC3E}">
        <p14:creationId xmlns:p14="http://schemas.microsoft.com/office/powerpoint/2010/main" val="2814903603"/>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0" name="Εικόνα 9">
            <a:extLst>
              <a:ext uri="{FF2B5EF4-FFF2-40B4-BE49-F238E27FC236}">
                <a16:creationId xmlns:a16="http://schemas.microsoft.com/office/drawing/2014/main" id="{04A9CB96-2274-269C-F0ED-C1048CE89B23}"/>
              </a:ext>
            </a:extLst>
          </p:cNvPr>
          <p:cNvPicPr>
            <a:picLocks noChangeAspect="1"/>
          </p:cNvPicPr>
          <p:nvPr/>
        </p:nvPicPr>
        <p:blipFill>
          <a:blip r:embed="rId4"/>
          <a:stretch>
            <a:fillRect/>
          </a:stretch>
        </p:blipFill>
        <p:spPr>
          <a:xfrm>
            <a:off x="1510333" y="507770"/>
            <a:ext cx="9121155" cy="6089582"/>
          </a:xfrm>
          <a:prstGeom prst="rect">
            <a:avLst/>
          </a:prstGeom>
        </p:spPr>
      </p:pic>
    </p:spTree>
    <p:extLst>
      <p:ext uri="{BB962C8B-B14F-4D97-AF65-F5344CB8AC3E}">
        <p14:creationId xmlns:p14="http://schemas.microsoft.com/office/powerpoint/2010/main" val="13520242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9" name="Picture 2" descr="Related image">
            <a:extLst>
              <a:ext uri="{FF2B5EF4-FFF2-40B4-BE49-F238E27FC236}">
                <a16:creationId xmlns:a16="http://schemas.microsoft.com/office/drawing/2014/main" id="{38963353-C61A-4414-9468-34768B590922}"/>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10" name="Ορθογώνιο: Στρογγύλεμα γωνιών 9">
            <a:extLst>
              <a:ext uri="{FF2B5EF4-FFF2-40B4-BE49-F238E27FC236}">
                <a16:creationId xmlns:a16="http://schemas.microsoft.com/office/drawing/2014/main" id="{A38B2C53-490A-41DA-82B2-E2AA2D67A758}"/>
              </a:ext>
            </a:extLst>
          </p:cNvPr>
          <p:cNvSpPr/>
          <p:nvPr/>
        </p:nvSpPr>
        <p:spPr>
          <a:xfrm>
            <a:off x="479376" y="230407"/>
            <a:ext cx="11233248" cy="6460827"/>
          </a:xfrm>
          <a:prstGeom prst="roundRect">
            <a:avLst/>
          </a:prstGeom>
          <a:solidFill>
            <a:srgbClr val="FFFFFF">
              <a:alpha val="69804"/>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9090" name="Rectangle 2"/>
          <p:cNvSpPr>
            <a:spLocks noGrp="1"/>
          </p:cNvSpPr>
          <p:nvPr>
            <p:ph type="title"/>
          </p:nvPr>
        </p:nvSpPr>
        <p:spPr/>
        <p:txBody>
          <a:bodyPr/>
          <a:lstStyle/>
          <a:p>
            <a:pPr algn="ctr" eaLnBrk="1" hangingPunct="1">
              <a:defRPr/>
            </a:pPr>
            <a:r>
              <a:rPr lang="el-GR" sz="3800" b="1" i="1" dirty="0">
                <a:solidFill>
                  <a:schemeClr val="accent2"/>
                </a:solidFill>
                <a:latin typeface="Times New Roman" pitchFamily="18" charset="0"/>
                <a:cs typeface="Times New Roman" pitchFamily="18" charset="0"/>
              </a:rPr>
              <a:t>Οι μεριδιούχοι</a:t>
            </a:r>
            <a:endParaRPr lang="en-US" sz="3800" b="1" i="1" dirty="0">
              <a:solidFill>
                <a:schemeClr val="accent2"/>
              </a:solidFill>
              <a:latin typeface="Times New Roman" pitchFamily="18" charset="0"/>
              <a:cs typeface="Times New Roman" pitchFamily="18" charset="0"/>
            </a:endParaRPr>
          </a:p>
        </p:txBody>
      </p:sp>
      <p:sp>
        <p:nvSpPr>
          <p:cNvPr id="96259" name="Rectangle 3"/>
          <p:cNvSpPr>
            <a:spLocks noGrp="1"/>
          </p:cNvSpPr>
          <p:nvPr>
            <p:ph idx="1"/>
          </p:nvPr>
        </p:nvSpPr>
        <p:spPr/>
        <p:txBody>
          <a:bodyPr/>
          <a:lstStyle/>
          <a:p>
            <a:pPr algn="just" eaLnBrk="1" hangingPunct="1"/>
            <a:r>
              <a:rPr lang="el-GR" b="1" dirty="0">
                <a:latin typeface="Times New Roman" pitchFamily="18" charset="0"/>
                <a:cs typeface="Times New Roman" pitchFamily="18" charset="0"/>
              </a:rPr>
              <a:t>Μεριδιούχοι </a:t>
            </a:r>
            <a:r>
              <a:rPr lang="el-GR" dirty="0">
                <a:latin typeface="Times New Roman" pitchFamily="18" charset="0"/>
                <a:cs typeface="Times New Roman" pitchFamily="18" charset="0"/>
              </a:rPr>
              <a:t>είναι τα φυσικά ή νομικά πρόσωπα που έχουν επενδύσει σε ένα Αμοιβαίο Κεφάλαιο και ως εκ τούτου είναι κάτοχοι μεριδίων. </a:t>
            </a:r>
          </a:p>
          <a:p>
            <a:pPr algn="just" eaLnBrk="1" hangingPunct="1">
              <a:buNone/>
            </a:pPr>
            <a:endParaRPr lang="el-GR" dirty="0">
              <a:latin typeface="Times New Roman" pitchFamily="18" charset="0"/>
              <a:cs typeface="Times New Roman" pitchFamily="18" charset="0"/>
            </a:endParaRPr>
          </a:p>
          <a:p>
            <a:pPr algn="just" eaLnBrk="1" hangingPunct="1"/>
            <a:r>
              <a:rPr lang="el-GR" dirty="0">
                <a:latin typeface="Times New Roman" pitchFamily="18" charset="0"/>
                <a:cs typeface="Times New Roman" pitchFamily="18" charset="0"/>
              </a:rPr>
              <a:t>Η κοινή περιουσία του Α/Κ διαιρείται σε ισάξια τμήματα τα οποία ονομάζονται μερίδια.</a:t>
            </a:r>
          </a:p>
          <a:p>
            <a:pPr lvl="1" eaLnBrk="1" hangingPunct="1"/>
            <a:endParaRPr lang="en-US" dirty="0">
              <a:latin typeface="Times New Roman" pitchFamily="18" charset="0"/>
              <a:cs typeface="Times New Roman" pitchFamily="18" charset="0"/>
            </a:endParaRPr>
          </a:p>
        </p:txBody>
      </p:sp>
      <p:sp>
        <p:nvSpPr>
          <p:cNvPr id="11" name="4 - Θέση αριθμού διαφάνειας">
            <a:extLst>
              <a:ext uri="{FF2B5EF4-FFF2-40B4-BE49-F238E27FC236}">
                <a16:creationId xmlns:a16="http://schemas.microsoft.com/office/drawing/2014/main" id="{308CDC86-B6D3-45E7-9F2B-C126558A8780}"/>
              </a:ext>
            </a:extLst>
          </p:cNvPr>
          <p:cNvSpPr>
            <a:spLocks noGrp="1"/>
          </p:cNvSpPr>
          <p:nvPr>
            <p:ph type="sldNum" sz="quarter" idx="12"/>
          </p:nvPr>
        </p:nvSpPr>
        <p:spPr>
          <a:xfrm>
            <a:off x="8472264" y="6227008"/>
            <a:ext cx="2844800" cy="476250"/>
          </a:xfrm>
        </p:spPr>
        <p:txBody>
          <a:bodyPr/>
          <a:lstStyle/>
          <a:p>
            <a:pPr>
              <a:defRPr/>
            </a:pPr>
            <a:fld id="{E6A900DE-53FB-4087-A202-08436AFFF42C}" type="slidenum">
              <a:rPr lang="el-GR" smtClean="0"/>
              <a:pPr>
                <a:defRPr/>
              </a:pPr>
              <a:t>13</a:t>
            </a:fld>
            <a:endParaRPr lang="el-GR" dirty="0"/>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Εικόνα 1">
            <a:extLst>
              <a:ext uri="{FF2B5EF4-FFF2-40B4-BE49-F238E27FC236}">
                <a16:creationId xmlns:a16="http://schemas.microsoft.com/office/drawing/2014/main" id="{B12B5E45-03B1-FFC9-BA50-71568AFD7620}"/>
              </a:ext>
            </a:extLst>
          </p:cNvPr>
          <p:cNvPicPr>
            <a:picLocks noChangeAspect="1"/>
          </p:cNvPicPr>
          <p:nvPr/>
        </p:nvPicPr>
        <p:blipFill>
          <a:blip r:embed="rId3"/>
          <a:stretch>
            <a:fillRect/>
          </a:stretch>
        </p:blipFill>
        <p:spPr>
          <a:xfrm>
            <a:off x="1343472" y="620688"/>
            <a:ext cx="9433048" cy="5328592"/>
          </a:xfrm>
          <a:prstGeom prst="rect">
            <a:avLst/>
          </a:prstGeom>
        </p:spPr>
      </p:pic>
    </p:spTree>
    <p:extLst>
      <p:ext uri="{BB962C8B-B14F-4D97-AF65-F5344CB8AC3E}">
        <p14:creationId xmlns:p14="http://schemas.microsoft.com/office/powerpoint/2010/main" val="495922027"/>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81250" name="Rectangle 2"/>
          <p:cNvSpPr>
            <a:spLocks noGrp="1" noChangeArrowheads="1"/>
          </p:cNvSpPr>
          <p:nvPr>
            <p:ph type="ctrTitle"/>
          </p:nvPr>
        </p:nvSpPr>
        <p:spPr>
          <a:xfrm>
            <a:off x="2209800" y="692696"/>
            <a:ext cx="7772400" cy="1470025"/>
          </a:xfrm>
        </p:spPr>
        <p:txBody>
          <a:bodyPr vert="horz" wrap="square" lIns="91440" tIns="45720" rIns="91440" bIns="45720" numCol="1" anchor="ctr" anchorCtr="0" compatLnSpc="1">
            <a:prstTxWarp prst="textNoShape">
              <a:avLst/>
            </a:prstTxWarp>
          </a:bodyPr>
          <a:lstStyle/>
          <a:p>
            <a:pPr algn="ctr" eaLnBrk="1" hangingPunct="1">
              <a:defRPr/>
            </a:pPr>
            <a:r>
              <a:rPr lang="el-GR" sz="4000" b="1" i="1" dirty="0">
                <a:solidFill>
                  <a:schemeClr val="accent2"/>
                </a:solidFill>
                <a:latin typeface="Times New Roman" pitchFamily="18" charset="0"/>
                <a:cs typeface="Times New Roman" pitchFamily="18" charset="0"/>
              </a:rPr>
              <a:t>Η αγορά των </a:t>
            </a:r>
            <a:br>
              <a:rPr lang="el-GR" sz="4000" b="1" i="1" dirty="0">
                <a:solidFill>
                  <a:schemeClr val="accent2"/>
                </a:solidFill>
                <a:latin typeface="Times New Roman" pitchFamily="18" charset="0"/>
                <a:cs typeface="Times New Roman" pitchFamily="18" charset="0"/>
              </a:rPr>
            </a:br>
            <a:r>
              <a:rPr lang="el-GR" sz="4000" b="1" i="1" dirty="0">
                <a:solidFill>
                  <a:schemeClr val="accent2"/>
                </a:solidFill>
                <a:latin typeface="Times New Roman" pitchFamily="18" charset="0"/>
                <a:cs typeface="Times New Roman" pitchFamily="18" charset="0"/>
              </a:rPr>
              <a:t>Αμοιβαίων Κεφαλαίων</a:t>
            </a:r>
          </a:p>
        </p:txBody>
      </p:sp>
      <p:sp>
        <p:nvSpPr>
          <p:cNvPr id="197635" name="Rectangle 3"/>
          <p:cNvSpPr>
            <a:spLocks noGrp="1"/>
          </p:cNvSpPr>
          <p:nvPr>
            <p:ph type="subTitle" idx="1"/>
          </p:nvPr>
        </p:nvSpPr>
        <p:spPr>
          <a:xfrm>
            <a:off x="2423319" y="2852936"/>
            <a:ext cx="7345362" cy="2736873"/>
          </a:xfrm>
        </p:spPr>
        <p:txBody>
          <a:bodyPr/>
          <a:lstStyle/>
          <a:p>
            <a:pPr algn="just" eaLnBrk="1" hangingPunct="1">
              <a:lnSpc>
                <a:spcPct val="150000"/>
              </a:lnSpc>
            </a:pPr>
            <a:r>
              <a:rPr lang="el-GR" sz="2100" b="1" dirty="0">
                <a:latin typeface="Times New Roman" pitchFamily="18" charset="0"/>
                <a:cs typeface="Times New Roman" pitchFamily="18" charset="0"/>
              </a:rPr>
              <a:t>Τα μοναδικά πλεονεκτήματα των Αμοιβαίων Κεφαλαίων τα έχουν καταστήσει τον σημαντικότερο θεσμό για τους μικροεπενδυτές. Σύμφωνα με πρόσφατα στοιχεία του </a:t>
            </a:r>
            <a:r>
              <a:rPr lang="el-GR" sz="2100" b="1" dirty="0" err="1">
                <a:latin typeface="Times New Roman" pitchFamily="18" charset="0"/>
                <a:cs typeface="Times New Roman" pitchFamily="18" charset="0"/>
              </a:rPr>
              <a:t>Investment</a:t>
            </a:r>
            <a:r>
              <a:rPr lang="el-GR" sz="2100" b="1" dirty="0">
                <a:latin typeface="Times New Roman" pitchFamily="18" charset="0"/>
                <a:cs typeface="Times New Roman" pitchFamily="18" charset="0"/>
              </a:rPr>
              <a:t> </a:t>
            </a:r>
            <a:r>
              <a:rPr lang="el-GR" sz="2100" b="1" dirty="0" err="1">
                <a:latin typeface="Times New Roman" pitchFamily="18" charset="0"/>
                <a:cs typeface="Times New Roman" pitchFamily="18" charset="0"/>
              </a:rPr>
              <a:t>Company</a:t>
            </a:r>
            <a:r>
              <a:rPr lang="el-GR" sz="2100" b="1" dirty="0">
                <a:latin typeface="Times New Roman" pitchFamily="18" charset="0"/>
                <a:cs typeface="Times New Roman" pitchFamily="18" charset="0"/>
              </a:rPr>
              <a:t> </a:t>
            </a:r>
            <a:r>
              <a:rPr lang="el-GR" sz="2100" b="1" dirty="0" err="1">
                <a:latin typeface="Times New Roman" pitchFamily="18" charset="0"/>
                <a:cs typeface="Times New Roman" pitchFamily="18" charset="0"/>
              </a:rPr>
              <a:t>Institute</a:t>
            </a:r>
            <a:r>
              <a:rPr lang="el-GR" sz="2100" b="1" dirty="0">
                <a:latin typeface="Times New Roman" pitchFamily="18" charset="0"/>
                <a:cs typeface="Times New Roman" pitchFamily="18" charset="0"/>
              </a:rPr>
              <a:t>, </a:t>
            </a:r>
            <a:r>
              <a:rPr lang="el-GR" sz="2100" b="1" dirty="0">
                <a:solidFill>
                  <a:schemeClr val="accent2"/>
                </a:solidFill>
                <a:latin typeface="Times New Roman" pitchFamily="18" charset="0"/>
                <a:cs typeface="Times New Roman" pitchFamily="18" charset="0"/>
              </a:rPr>
              <a:t>υπάρχουν 74.554 Α/Κ παγκοσμίως και διαχειρίζονται κεφάλαια ύψους $27,44 </a:t>
            </a:r>
            <a:r>
              <a:rPr lang="el-GR" sz="2100" b="1" dirty="0" err="1">
                <a:solidFill>
                  <a:schemeClr val="accent2"/>
                </a:solidFill>
                <a:latin typeface="Times New Roman" pitchFamily="18" charset="0"/>
                <a:cs typeface="Times New Roman" pitchFamily="18" charset="0"/>
              </a:rPr>
              <a:t>τρισ</a:t>
            </a:r>
            <a:r>
              <a:rPr lang="el-GR" sz="2100" b="1" dirty="0">
                <a:solidFill>
                  <a:schemeClr val="accent2"/>
                </a:solidFill>
                <a:latin typeface="Times New Roman" pitchFamily="18" charset="0"/>
                <a:cs typeface="Times New Roman" pitchFamily="18" charset="0"/>
              </a:rPr>
              <a:t>.</a:t>
            </a:r>
            <a:endParaRPr lang="en-US" sz="2100" b="1" dirty="0">
              <a:solidFill>
                <a:schemeClr val="accent2"/>
              </a:solidFill>
              <a:latin typeface="Times New Roman" pitchFamily="18" charset="0"/>
              <a:cs typeface="Times New Roman" pitchFamily="18" charset="0"/>
            </a:endParaRPr>
          </a:p>
        </p:txBody>
      </p:sp>
      <p:sp>
        <p:nvSpPr>
          <p:cNvPr id="2" name="Οβάλ 1">
            <a:extLst>
              <a:ext uri="{FF2B5EF4-FFF2-40B4-BE49-F238E27FC236}">
                <a16:creationId xmlns:a16="http://schemas.microsoft.com/office/drawing/2014/main" id="{CBF0B314-14E8-39A8-6C8B-AD57138EB28F}"/>
              </a:ext>
            </a:extLst>
          </p:cNvPr>
          <p:cNvSpPr/>
          <p:nvPr/>
        </p:nvSpPr>
        <p:spPr>
          <a:xfrm>
            <a:off x="9408368" y="332656"/>
            <a:ext cx="2016224" cy="1470025"/>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aphicFrame>
        <p:nvGraphicFramePr>
          <p:cNvPr id="260100" name="Group 4"/>
          <p:cNvGraphicFramePr>
            <a:graphicFrameLocks noGrp="1"/>
          </p:cNvGraphicFramePr>
          <p:nvPr>
            <p:extLst>
              <p:ext uri="{D42A27DB-BD31-4B8C-83A1-F6EECF244321}">
                <p14:modId xmlns:p14="http://schemas.microsoft.com/office/powerpoint/2010/main" val="148632367"/>
              </p:ext>
            </p:extLst>
          </p:nvPr>
        </p:nvGraphicFramePr>
        <p:xfrm>
          <a:off x="1992314" y="1557338"/>
          <a:ext cx="8243887" cy="4530728"/>
        </p:xfrm>
        <a:graphic>
          <a:graphicData uri="http://schemas.openxmlformats.org/drawingml/2006/table">
            <a:tbl>
              <a:tblPr/>
              <a:tblGrid>
                <a:gridCol w="4319587">
                  <a:extLst>
                    <a:ext uri="{9D8B030D-6E8A-4147-A177-3AD203B41FA5}">
                      <a16:colId xmlns:a16="http://schemas.microsoft.com/office/drawing/2014/main" val="20000"/>
                    </a:ext>
                  </a:extLst>
                </a:gridCol>
                <a:gridCol w="3924300">
                  <a:extLst>
                    <a:ext uri="{9D8B030D-6E8A-4147-A177-3AD203B41FA5}">
                      <a16:colId xmlns:a16="http://schemas.microsoft.com/office/drawing/2014/main" val="20001"/>
                    </a:ext>
                  </a:extLst>
                </a:gridCol>
              </a:tblGrid>
              <a:tr h="369888">
                <a:tc gridSpan="2">
                  <a:txBody>
                    <a:bodyPr/>
                    <a:lstStyle/>
                    <a:p>
                      <a:pPr marL="0" marR="0" lvl="0" indent="0" algn="ctr" defTabSz="914400" rtl="0" eaLnBrk="1" fontAlgn="base" latinLnBrk="0" hangingPunct="1">
                        <a:lnSpc>
                          <a:spcPct val="100000"/>
                        </a:lnSpc>
                        <a:spcBef>
                          <a:spcPct val="0"/>
                        </a:spcBef>
                        <a:spcAft>
                          <a:spcPct val="0"/>
                        </a:spcAft>
                        <a:buClr>
                          <a:srgbClr val="0BD0D9"/>
                        </a:buClr>
                        <a:buSzPct val="95000"/>
                        <a:buFont typeface="Wingdings 2" pitchFamily="18" charset="2"/>
                        <a:buNone/>
                        <a:tabLst/>
                      </a:pPr>
                      <a:r>
                        <a:rPr kumimoji="0" lang="el-GR" sz="1800" b="1" i="0" u="none" strike="noStrike" cap="none" normalizeH="0" baseline="0" dirty="0">
                          <a:ln>
                            <a:noFill/>
                          </a:ln>
                          <a:solidFill>
                            <a:srgbClr val="333399"/>
                          </a:solidFill>
                          <a:effectLst/>
                          <a:latin typeface="Garamond" pitchFamily="18" charset="0"/>
                          <a:cs typeface="Times New Roman" pitchFamily="18" charset="0"/>
                        </a:rPr>
                        <a:t>ΤΑ ΑΡΧΑΙΟΤΕΡΑ ΑΜΟΙΒΑΙΑ ΚΕΦΑΛΑΙΑ</a:t>
                      </a:r>
                      <a:endParaRPr kumimoji="0" lang="el-GR" sz="1800" b="0" i="0" u="none" strike="noStrike" cap="none" normalizeH="0" baseline="0" dirty="0">
                        <a:ln>
                          <a:noFill/>
                        </a:ln>
                        <a:solidFill>
                          <a:schemeClr val="tx1"/>
                        </a:solidFill>
                        <a:effectLst/>
                        <a:latin typeface="Constantia" pitchFamily="18"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hMerge="1">
                  <a:txBody>
                    <a:bodyPr/>
                    <a:lstStyle/>
                    <a:p>
                      <a:endParaRPr lang="el-GR"/>
                    </a:p>
                  </a:txBody>
                  <a:tcPr/>
                </a:tc>
                <a:extLst>
                  <a:ext uri="{0D108BD9-81ED-4DB2-BD59-A6C34878D82A}">
                    <a16:rowId xmlns:a16="http://schemas.microsoft.com/office/drawing/2014/main" val="10000"/>
                  </a:ext>
                </a:extLst>
              </a:tr>
              <a:tr h="368300">
                <a:tc>
                  <a:txBody>
                    <a:bodyPr/>
                    <a:lstStyle/>
                    <a:p>
                      <a:pPr marL="0" marR="0" lvl="0" indent="0" algn="ctr" defTabSz="914400" rtl="0" eaLnBrk="1" fontAlgn="base" latinLnBrk="0" hangingPunct="1">
                        <a:lnSpc>
                          <a:spcPct val="100000"/>
                        </a:lnSpc>
                        <a:spcBef>
                          <a:spcPct val="0"/>
                        </a:spcBef>
                        <a:spcAft>
                          <a:spcPct val="0"/>
                        </a:spcAft>
                        <a:buClr>
                          <a:srgbClr val="0BD0D9"/>
                        </a:buClr>
                        <a:buSzPct val="95000"/>
                        <a:buFont typeface="Wingdings 2" pitchFamily="18" charset="2"/>
                        <a:buNone/>
                        <a:tabLst/>
                      </a:pPr>
                      <a:r>
                        <a:rPr kumimoji="0" lang="el-GR" sz="1800" b="1" i="0" u="none" strike="noStrike" cap="none" normalizeH="0" baseline="0" dirty="0">
                          <a:ln>
                            <a:noFill/>
                          </a:ln>
                          <a:solidFill>
                            <a:schemeClr val="tx1"/>
                          </a:solidFill>
                          <a:effectLst/>
                          <a:latin typeface="Garamond" pitchFamily="18" charset="0"/>
                          <a:cs typeface="Times New Roman" pitchFamily="18" charset="0"/>
                        </a:rPr>
                        <a:t>Αμοιβαίο Κεφάλαιο</a:t>
                      </a:r>
                      <a:endParaRPr kumimoji="0" lang="el-GR" sz="1800" b="0" i="0" u="none" strike="noStrike" cap="none" normalizeH="0" baseline="0" dirty="0">
                        <a:ln>
                          <a:noFill/>
                        </a:ln>
                        <a:solidFill>
                          <a:schemeClr val="tx1"/>
                        </a:solidFill>
                        <a:effectLst/>
                        <a:latin typeface="Constantia" pitchFamily="18"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rgbClr val="0BD0D9"/>
                        </a:buClr>
                        <a:buSzPct val="95000"/>
                        <a:buFont typeface="Wingdings 2" pitchFamily="18" charset="2"/>
                        <a:buNone/>
                        <a:tabLst/>
                      </a:pPr>
                      <a:r>
                        <a:rPr kumimoji="0" lang="el-GR" sz="1800" b="1" i="0" u="none" strike="noStrike" cap="none" normalizeH="0" baseline="0">
                          <a:ln>
                            <a:noFill/>
                          </a:ln>
                          <a:solidFill>
                            <a:schemeClr val="tx1"/>
                          </a:solidFill>
                          <a:effectLst/>
                          <a:latin typeface="Garamond" pitchFamily="18" charset="0"/>
                          <a:cs typeface="Times New Roman" pitchFamily="18" charset="0"/>
                        </a:rPr>
                        <a:t>Έτος δημιουργίας</a:t>
                      </a:r>
                      <a:endParaRPr kumimoji="0" lang="el-GR" sz="1800" b="0" i="0" u="none" strike="noStrike" cap="none" normalizeH="0" baseline="0">
                        <a:ln>
                          <a:noFill/>
                        </a:ln>
                        <a:solidFill>
                          <a:schemeClr val="tx1"/>
                        </a:solidFill>
                        <a:effectLst/>
                        <a:latin typeface="Constantia" pitchFamily="18"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369888">
                <a:tc>
                  <a:txBody>
                    <a:bodyPr/>
                    <a:lstStyle/>
                    <a:p>
                      <a:pPr marL="0" marR="0" lvl="0" indent="0" algn="l" defTabSz="914400" rtl="0" eaLnBrk="1" fontAlgn="base" latinLnBrk="0" hangingPunct="1">
                        <a:lnSpc>
                          <a:spcPct val="100000"/>
                        </a:lnSpc>
                        <a:spcBef>
                          <a:spcPct val="0"/>
                        </a:spcBef>
                        <a:spcAft>
                          <a:spcPct val="0"/>
                        </a:spcAft>
                        <a:buClr>
                          <a:srgbClr val="0BD0D9"/>
                        </a:buClr>
                        <a:buSzPct val="95000"/>
                        <a:buFont typeface="Wingdings 2" pitchFamily="18" charset="2"/>
                        <a:buNone/>
                        <a:tabLst/>
                      </a:pPr>
                      <a:r>
                        <a:rPr kumimoji="0" lang="en-US" sz="1800" b="0" i="0" u="none" strike="noStrike" cap="none" normalizeH="0" baseline="0" dirty="0">
                          <a:ln>
                            <a:noFill/>
                          </a:ln>
                          <a:solidFill>
                            <a:schemeClr val="tx1"/>
                          </a:solidFill>
                          <a:effectLst/>
                          <a:latin typeface="Garamond" pitchFamily="18" charset="0"/>
                          <a:cs typeface="Times New Roman" pitchFamily="18" charset="0"/>
                        </a:rPr>
                        <a:t> </a:t>
                      </a:r>
                      <a:r>
                        <a:rPr kumimoji="0" lang="el-GR" sz="1800" b="0" i="0" u="none" strike="noStrike" cap="none" normalizeH="0" baseline="0" dirty="0">
                          <a:ln>
                            <a:noFill/>
                          </a:ln>
                          <a:solidFill>
                            <a:schemeClr val="tx1"/>
                          </a:solidFill>
                          <a:effectLst/>
                          <a:latin typeface="Garamond" pitchFamily="18" charset="0"/>
                          <a:cs typeface="Times New Roman" pitchFamily="18" charset="0"/>
                        </a:rPr>
                        <a:t>1. </a:t>
                      </a:r>
                      <a:r>
                        <a:rPr kumimoji="0" lang="en-US" sz="1800" b="0" i="0" u="none" strike="noStrike" cap="none" normalizeH="0" baseline="0" dirty="0">
                          <a:ln>
                            <a:noFill/>
                          </a:ln>
                          <a:solidFill>
                            <a:schemeClr val="tx1"/>
                          </a:solidFill>
                          <a:effectLst/>
                          <a:latin typeface="Garamond" pitchFamily="18" charset="0"/>
                          <a:cs typeface="Times New Roman" pitchFamily="18" charset="0"/>
                        </a:rPr>
                        <a:t>MFS Massachusetts Investors Fund</a:t>
                      </a:r>
                      <a:endParaRPr kumimoji="0" lang="en-US" sz="1800" b="0" i="0" u="none" strike="noStrike" cap="none" normalizeH="0" baseline="0" dirty="0">
                        <a:ln>
                          <a:noFill/>
                        </a:ln>
                        <a:solidFill>
                          <a:schemeClr val="tx1"/>
                        </a:solidFill>
                        <a:effectLst/>
                        <a:latin typeface="Constantia" pitchFamily="18"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rgbClr val="0BD0D9"/>
                        </a:buClr>
                        <a:buSzPct val="95000"/>
                        <a:buFont typeface="Wingdings 2" pitchFamily="18" charset="2"/>
                        <a:buNone/>
                        <a:tabLst/>
                      </a:pPr>
                      <a:r>
                        <a:rPr kumimoji="0" lang="el-GR" sz="1800" b="0" i="0" u="none" strike="noStrike" cap="none" normalizeH="0" baseline="0">
                          <a:ln>
                            <a:noFill/>
                          </a:ln>
                          <a:solidFill>
                            <a:schemeClr val="tx1"/>
                          </a:solidFill>
                          <a:effectLst/>
                          <a:latin typeface="Garamond" pitchFamily="18" charset="0"/>
                          <a:cs typeface="Times New Roman" pitchFamily="18" charset="0"/>
                        </a:rPr>
                        <a:t>Μάρτιος 1924</a:t>
                      </a:r>
                      <a:endParaRPr kumimoji="0" lang="el-GR" sz="1800" b="0" i="0" u="none" strike="noStrike" cap="none" normalizeH="0" baseline="0">
                        <a:ln>
                          <a:noFill/>
                        </a:ln>
                        <a:solidFill>
                          <a:schemeClr val="tx1"/>
                        </a:solidFill>
                        <a:effectLst/>
                        <a:latin typeface="Constantia" pitchFamily="18"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469900">
                <a:tc>
                  <a:txBody>
                    <a:bodyPr/>
                    <a:lstStyle/>
                    <a:p>
                      <a:pPr marL="0" marR="0" lvl="0" indent="0" algn="l" defTabSz="914400" rtl="0" eaLnBrk="1" fontAlgn="base" latinLnBrk="0" hangingPunct="1">
                        <a:lnSpc>
                          <a:spcPct val="100000"/>
                        </a:lnSpc>
                        <a:spcBef>
                          <a:spcPct val="0"/>
                        </a:spcBef>
                        <a:spcAft>
                          <a:spcPct val="0"/>
                        </a:spcAft>
                        <a:buClr>
                          <a:srgbClr val="0BD0D9"/>
                        </a:buClr>
                        <a:buSzPct val="95000"/>
                        <a:buFont typeface="Wingdings 2" pitchFamily="18" charset="2"/>
                        <a:buNone/>
                        <a:tabLst/>
                      </a:pPr>
                      <a:r>
                        <a:rPr kumimoji="0" lang="en-GB" sz="1800" b="0" i="0" u="none" strike="noStrike" cap="none" normalizeH="0" baseline="0" dirty="0">
                          <a:ln>
                            <a:noFill/>
                          </a:ln>
                          <a:solidFill>
                            <a:schemeClr val="tx1"/>
                          </a:solidFill>
                          <a:effectLst/>
                          <a:latin typeface="Garamond" pitchFamily="18" charset="0"/>
                          <a:cs typeface="Times New Roman" pitchFamily="18" charset="0"/>
                        </a:rPr>
                        <a:t> 2. </a:t>
                      </a:r>
                      <a:r>
                        <a:rPr kumimoji="0" lang="en-US" sz="1800" b="0" i="0" u="none" strike="noStrike" cap="none" normalizeH="0" baseline="0" dirty="0">
                          <a:ln>
                            <a:noFill/>
                          </a:ln>
                          <a:solidFill>
                            <a:schemeClr val="tx1"/>
                          </a:solidFill>
                          <a:effectLst/>
                          <a:latin typeface="Garamond" pitchFamily="18" charset="0"/>
                          <a:cs typeface="Times New Roman" pitchFamily="18" charset="0"/>
                        </a:rPr>
                        <a:t>State Street Research Investment Fund</a:t>
                      </a:r>
                      <a:endParaRPr kumimoji="0" lang="en-US" sz="1800" b="0" i="0" u="none" strike="noStrike" cap="none" normalizeH="0" baseline="0" dirty="0">
                        <a:ln>
                          <a:noFill/>
                        </a:ln>
                        <a:solidFill>
                          <a:schemeClr val="tx1"/>
                        </a:solidFill>
                        <a:effectLst/>
                        <a:latin typeface="Constantia" pitchFamily="18"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rgbClr val="0BD0D9"/>
                        </a:buClr>
                        <a:buSzPct val="95000"/>
                        <a:buFont typeface="Wingdings 2" pitchFamily="18" charset="2"/>
                        <a:buNone/>
                        <a:tabLst/>
                      </a:pPr>
                      <a:r>
                        <a:rPr kumimoji="0" lang="el-GR" sz="1800" b="0" i="0" u="none" strike="noStrike" cap="none" normalizeH="0" baseline="0">
                          <a:ln>
                            <a:noFill/>
                          </a:ln>
                          <a:solidFill>
                            <a:schemeClr val="tx1"/>
                          </a:solidFill>
                          <a:effectLst/>
                          <a:latin typeface="Garamond" pitchFamily="18" charset="0"/>
                          <a:cs typeface="Times New Roman" pitchFamily="18" charset="0"/>
                        </a:rPr>
                        <a:t>Ιούλιος 1924</a:t>
                      </a:r>
                      <a:endParaRPr kumimoji="0" lang="el-GR" sz="1800" b="0" i="0" u="none" strike="noStrike" cap="none" normalizeH="0" baseline="0">
                        <a:ln>
                          <a:noFill/>
                        </a:ln>
                        <a:solidFill>
                          <a:schemeClr val="tx1"/>
                        </a:solidFill>
                        <a:effectLst/>
                        <a:latin typeface="Constantia" pitchFamily="18"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r h="368300">
                <a:tc>
                  <a:txBody>
                    <a:bodyPr/>
                    <a:lstStyle/>
                    <a:p>
                      <a:pPr marL="0" marR="0" lvl="0" indent="0" algn="l" defTabSz="914400" rtl="0" eaLnBrk="1" fontAlgn="base" latinLnBrk="0" hangingPunct="1">
                        <a:lnSpc>
                          <a:spcPct val="100000"/>
                        </a:lnSpc>
                        <a:spcBef>
                          <a:spcPct val="0"/>
                        </a:spcBef>
                        <a:spcAft>
                          <a:spcPct val="0"/>
                        </a:spcAft>
                        <a:buClr>
                          <a:srgbClr val="0BD0D9"/>
                        </a:buClr>
                        <a:buSzPct val="95000"/>
                        <a:buFont typeface="Wingdings 2" pitchFamily="18" charset="2"/>
                        <a:buNone/>
                        <a:tabLst/>
                      </a:pPr>
                      <a:r>
                        <a:rPr kumimoji="0" lang="en-GB" sz="1800" b="0" i="0" u="none" strike="noStrike" cap="none" normalizeH="0" baseline="0" dirty="0">
                          <a:ln>
                            <a:noFill/>
                          </a:ln>
                          <a:solidFill>
                            <a:schemeClr val="tx1"/>
                          </a:solidFill>
                          <a:effectLst/>
                          <a:latin typeface="Garamond" pitchFamily="18" charset="0"/>
                          <a:cs typeface="Times New Roman" pitchFamily="18" charset="0"/>
                        </a:rPr>
                        <a:t> 3. Putnam Investors Fund</a:t>
                      </a:r>
                      <a:endParaRPr kumimoji="0" lang="en-GB" sz="1800" b="0" i="0" u="none" strike="noStrike" cap="none" normalizeH="0" baseline="0" dirty="0">
                        <a:ln>
                          <a:noFill/>
                        </a:ln>
                        <a:solidFill>
                          <a:schemeClr val="tx1"/>
                        </a:solidFill>
                        <a:effectLst/>
                        <a:latin typeface="Constantia" pitchFamily="18"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rgbClr val="0BD0D9"/>
                        </a:buClr>
                        <a:buSzPct val="95000"/>
                        <a:buFont typeface="Wingdings 2" pitchFamily="18" charset="2"/>
                        <a:buNone/>
                        <a:tabLst/>
                      </a:pPr>
                      <a:r>
                        <a:rPr kumimoji="0" lang="el-GR" sz="1800" b="0" i="0" u="none" strike="noStrike" cap="none" normalizeH="0" baseline="0">
                          <a:ln>
                            <a:noFill/>
                          </a:ln>
                          <a:solidFill>
                            <a:schemeClr val="tx1"/>
                          </a:solidFill>
                          <a:effectLst/>
                          <a:latin typeface="Garamond" pitchFamily="18" charset="0"/>
                          <a:cs typeface="Times New Roman" pitchFamily="18" charset="0"/>
                        </a:rPr>
                        <a:t>Δεκέμβριος 1925</a:t>
                      </a:r>
                      <a:endParaRPr kumimoji="0" lang="el-GR" sz="1800" b="0" i="0" u="none" strike="noStrike" cap="none" normalizeH="0" baseline="0">
                        <a:ln>
                          <a:noFill/>
                        </a:ln>
                        <a:solidFill>
                          <a:schemeClr val="tx1"/>
                        </a:solidFill>
                        <a:effectLst/>
                        <a:latin typeface="Constantia" pitchFamily="18"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r h="369888">
                <a:tc>
                  <a:txBody>
                    <a:bodyPr/>
                    <a:lstStyle/>
                    <a:p>
                      <a:pPr marL="0" marR="0" lvl="0" indent="0" algn="l" defTabSz="914400" rtl="0" eaLnBrk="1" fontAlgn="base" latinLnBrk="0" hangingPunct="1">
                        <a:lnSpc>
                          <a:spcPct val="100000"/>
                        </a:lnSpc>
                        <a:spcBef>
                          <a:spcPct val="0"/>
                        </a:spcBef>
                        <a:spcAft>
                          <a:spcPct val="0"/>
                        </a:spcAft>
                        <a:buClr>
                          <a:srgbClr val="0BD0D9"/>
                        </a:buClr>
                        <a:buSzPct val="95000"/>
                        <a:buFont typeface="Wingdings 2" pitchFamily="18" charset="2"/>
                        <a:buNone/>
                        <a:tabLst/>
                      </a:pPr>
                      <a:r>
                        <a:rPr kumimoji="0" lang="en-GB" sz="1800" b="0" i="0" u="none" strike="noStrike" cap="none" normalizeH="0" baseline="0" dirty="0">
                          <a:ln>
                            <a:noFill/>
                          </a:ln>
                          <a:solidFill>
                            <a:schemeClr val="tx1"/>
                          </a:solidFill>
                          <a:effectLst/>
                          <a:latin typeface="Garamond" pitchFamily="18" charset="0"/>
                          <a:cs typeface="Times New Roman" pitchFamily="18" charset="0"/>
                        </a:rPr>
                        <a:t> </a:t>
                      </a:r>
                      <a:r>
                        <a:rPr kumimoji="0" lang="el-GR" sz="1800" b="0" i="0" u="none" strike="noStrike" cap="none" normalizeH="0" baseline="0" dirty="0">
                          <a:ln>
                            <a:noFill/>
                          </a:ln>
                          <a:solidFill>
                            <a:schemeClr val="tx1"/>
                          </a:solidFill>
                          <a:effectLst/>
                          <a:latin typeface="Garamond" pitchFamily="18" charset="0"/>
                          <a:cs typeface="Times New Roman" pitchFamily="18" charset="0"/>
                        </a:rPr>
                        <a:t>4. </a:t>
                      </a:r>
                      <a:r>
                        <a:rPr kumimoji="0" lang="en-US" sz="1800" b="0" i="0" u="none" strike="noStrike" cap="none" normalizeH="0" baseline="0" dirty="0">
                          <a:ln>
                            <a:noFill/>
                          </a:ln>
                          <a:solidFill>
                            <a:schemeClr val="tx1"/>
                          </a:solidFill>
                          <a:effectLst/>
                          <a:latin typeface="Garamond" pitchFamily="18" charset="0"/>
                          <a:cs typeface="Times New Roman" pitchFamily="18" charset="0"/>
                        </a:rPr>
                        <a:t>Pioneer Fund</a:t>
                      </a:r>
                      <a:endParaRPr kumimoji="0" lang="en-US" sz="1800" b="0" i="0" u="none" strike="noStrike" cap="none" normalizeH="0" baseline="0" dirty="0">
                        <a:ln>
                          <a:noFill/>
                        </a:ln>
                        <a:solidFill>
                          <a:schemeClr val="tx1"/>
                        </a:solidFill>
                        <a:effectLst/>
                        <a:latin typeface="Constantia" pitchFamily="18"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rgbClr val="0BD0D9"/>
                        </a:buClr>
                        <a:buSzPct val="95000"/>
                        <a:buFont typeface="Wingdings 2" pitchFamily="18" charset="2"/>
                        <a:buNone/>
                        <a:tabLst/>
                      </a:pPr>
                      <a:r>
                        <a:rPr kumimoji="0" lang="el-GR" sz="1800" b="0" i="0" u="none" strike="noStrike" cap="none" normalizeH="0" baseline="0">
                          <a:ln>
                            <a:noFill/>
                          </a:ln>
                          <a:solidFill>
                            <a:schemeClr val="tx1"/>
                          </a:solidFill>
                          <a:effectLst/>
                          <a:latin typeface="Garamond" pitchFamily="18" charset="0"/>
                          <a:cs typeface="Times New Roman" pitchFamily="18" charset="0"/>
                        </a:rPr>
                        <a:t>Φεβρουάριος 1928</a:t>
                      </a:r>
                      <a:endParaRPr kumimoji="0" lang="el-GR" sz="1800" b="0" i="0" u="none" strike="noStrike" cap="none" normalizeH="0" baseline="0">
                        <a:ln>
                          <a:noFill/>
                        </a:ln>
                        <a:solidFill>
                          <a:schemeClr val="tx1"/>
                        </a:solidFill>
                        <a:effectLst/>
                        <a:latin typeface="Constantia" pitchFamily="18"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5"/>
                  </a:ext>
                </a:extLst>
              </a:tr>
              <a:tr h="368300">
                <a:tc>
                  <a:txBody>
                    <a:bodyPr/>
                    <a:lstStyle/>
                    <a:p>
                      <a:pPr marL="0" marR="0" lvl="0" indent="0" algn="l" defTabSz="914400" rtl="0" eaLnBrk="1" fontAlgn="base" latinLnBrk="0" hangingPunct="1">
                        <a:lnSpc>
                          <a:spcPct val="100000"/>
                        </a:lnSpc>
                        <a:spcBef>
                          <a:spcPct val="0"/>
                        </a:spcBef>
                        <a:spcAft>
                          <a:spcPct val="0"/>
                        </a:spcAft>
                        <a:buClr>
                          <a:srgbClr val="0BD0D9"/>
                        </a:buClr>
                        <a:buSzPct val="95000"/>
                        <a:buFont typeface="Wingdings 2" pitchFamily="18" charset="2"/>
                        <a:buNone/>
                        <a:tabLst/>
                      </a:pPr>
                      <a:r>
                        <a:rPr kumimoji="0" lang="en-US" sz="1800" b="0" i="0" u="none" strike="noStrike" cap="none" normalizeH="0" baseline="0" dirty="0">
                          <a:ln>
                            <a:noFill/>
                          </a:ln>
                          <a:solidFill>
                            <a:schemeClr val="tx1"/>
                          </a:solidFill>
                          <a:effectLst/>
                          <a:latin typeface="Garamond" pitchFamily="18" charset="0"/>
                          <a:cs typeface="Times New Roman" pitchFamily="18" charset="0"/>
                        </a:rPr>
                        <a:t> </a:t>
                      </a:r>
                      <a:r>
                        <a:rPr kumimoji="0" lang="el-GR" sz="1800" b="0" i="0" u="none" strike="noStrike" cap="none" normalizeH="0" baseline="0" dirty="0">
                          <a:ln>
                            <a:noFill/>
                          </a:ln>
                          <a:solidFill>
                            <a:schemeClr val="tx1"/>
                          </a:solidFill>
                          <a:effectLst/>
                          <a:latin typeface="Garamond" pitchFamily="18" charset="0"/>
                          <a:cs typeface="Times New Roman" pitchFamily="18" charset="0"/>
                        </a:rPr>
                        <a:t>5. </a:t>
                      </a:r>
                      <a:r>
                        <a:rPr kumimoji="0" lang="en-US" sz="1800" b="0" i="0" u="none" strike="noStrike" cap="none" normalizeH="0" baseline="0" dirty="0">
                          <a:ln>
                            <a:noFill/>
                          </a:ln>
                          <a:solidFill>
                            <a:schemeClr val="tx1"/>
                          </a:solidFill>
                          <a:effectLst/>
                          <a:latin typeface="Garamond" pitchFamily="18" charset="0"/>
                          <a:cs typeface="Times New Roman" pitchFamily="18" charset="0"/>
                        </a:rPr>
                        <a:t>Century Shares Fund</a:t>
                      </a:r>
                      <a:endParaRPr kumimoji="0" lang="en-US" sz="1800" b="0" i="0" u="none" strike="noStrike" cap="none" normalizeH="0" baseline="0" dirty="0">
                        <a:ln>
                          <a:noFill/>
                        </a:ln>
                        <a:solidFill>
                          <a:schemeClr val="tx1"/>
                        </a:solidFill>
                        <a:effectLst/>
                        <a:latin typeface="Constantia" pitchFamily="18"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rgbClr val="0BD0D9"/>
                        </a:buClr>
                        <a:buSzPct val="95000"/>
                        <a:buFont typeface="Wingdings 2" pitchFamily="18" charset="2"/>
                        <a:buNone/>
                        <a:tabLst/>
                      </a:pPr>
                      <a:r>
                        <a:rPr kumimoji="0" lang="el-GR" sz="1800" b="0" i="0" u="none" strike="noStrike" cap="none" normalizeH="0" baseline="0">
                          <a:ln>
                            <a:noFill/>
                          </a:ln>
                          <a:solidFill>
                            <a:schemeClr val="tx1"/>
                          </a:solidFill>
                          <a:effectLst/>
                          <a:latin typeface="Garamond" pitchFamily="18" charset="0"/>
                          <a:cs typeface="Times New Roman" pitchFamily="18" charset="0"/>
                        </a:rPr>
                        <a:t>Απρίλιος 1928</a:t>
                      </a:r>
                      <a:endParaRPr kumimoji="0" lang="el-GR" sz="1800" b="0" i="0" u="none" strike="noStrike" cap="none" normalizeH="0" baseline="0">
                        <a:ln>
                          <a:noFill/>
                        </a:ln>
                        <a:solidFill>
                          <a:schemeClr val="tx1"/>
                        </a:solidFill>
                        <a:effectLst/>
                        <a:latin typeface="Constantia" pitchFamily="18"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6"/>
                  </a:ext>
                </a:extLst>
              </a:tr>
              <a:tr h="369888">
                <a:tc>
                  <a:txBody>
                    <a:bodyPr/>
                    <a:lstStyle/>
                    <a:p>
                      <a:pPr marL="0" marR="0" lvl="0" indent="0" algn="l" defTabSz="914400" rtl="0" eaLnBrk="1" fontAlgn="base" latinLnBrk="0" hangingPunct="1">
                        <a:lnSpc>
                          <a:spcPct val="100000"/>
                        </a:lnSpc>
                        <a:spcBef>
                          <a:spcPct val="0"/>
                        </a:spcBef>
                        <a:spcAft>
                          <a:spcPct val="0"/>
                        </a:spcAft>
                        <a:buClr>
                          <a:srgbClr val="0BD0D9"/>
                        </a:buClr>
                        <a:buSzPct val="95000"/>
                        <a:buFont typeface="Wingdings 2" pitchFamily="18" charset="2"/>
                        <a:buNone/>
                        <a:tabLst/>
                      </a:pPr>
                      <a:r>
                        <a:rPr kumimoji="0" lang="en-US" sz="1800" b="0" i="0" u="none" strike="noStrike" cap="none" normalizeH="0" baseline="0" dirty="0">
                          <a:ln>
                            <a:noFill/>
                          </a:ln>
                          <a:solidFill>
                            <a:schemeClr val="tx1"/>
                          </a:solidFill>
                          <a:effectLst/>
                          <a:latin typeface="Garamond" pitchFamily="18" charset="0"/>
                          <a:cs typeface="Times New Roman" pitchFamily="18" charset="0"/>
                        </a:rPr>
                        <a:t> </a:t>
                      </a:r>
                      <a:r>
                        <a:rPr kumimoji="0" lang="el-GR" sz="1800" b="0" i="0" u="none" strike="noStrike" cap="none" normalizeH="0" baseline="0" dirty="0">
                          <a:ln>
                            <a:noFill/>
                          </a:ln>
                          <a:solidFill>
                            <a:schemeClr val="tx1"/>
                          </a:solidFill>
                          <a:effectLst/>
                          <a:latin typeface="Garamond" pitchFamily="18" charset="0"/>
                          <a:cs typeface="Times New Roman" pitchFamily="18" charset="0"/>
                        </a:rPr>
                        <a:t>6. </a:t>
                      </a:r>
                      <a:r>
                        <a:rPr kumimoji="0" lang="en-US" sz="1800" b="0" i="0" u="none" strike="noStrike" cap="none" normalizeH="0" baseline="0" dirty="0">
                          <a:ln>
                            <a:noFill/>
                          </a:ln>
                          <a:solidFill>
                            <a:schemeClr val="tx1"/>
                          </a:solidFill>
                          <a:effectLst/>
                          <a:latin typeface="Garamond" pitchFamily="18" charset="0"/>
                          <a:cs typeface="Times New Roman" pitchFamily="18" charset="0"/>
                        </a:rPr>
                        <a:t>Scudder Income Fund</a:t>
                      </a:r>
                      <a:endParaRPr kumimoji="0" lang="en-US" sz="1800" b="0" i="0" u="none" strike="noStrike" cap="none" normalizeH="0" baseline="0" dirty="0">
                        <a:ln>
                          <a:noFill/>
                        </a:ln>
                        <a:solidFill>
                          <a:schemeClr val="tx1"/>
                        </a:solidFill>
                        <a:effectLst/>
                        <a:latin typeface="Constantia" pitchFamily="18"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rgbClr val="0BD0D9"/>
                        </a:buClr>
                        <a:buSzPct val="95000"/>
                        <a:buFont typeface="Wingdings 2" pitchFamily="18" charset="2"/>
                        <a:buNone/>
                        <a:tabLst/>
                      </a:pPr>
                      <a:r>
                        <a:rPr kumimoji="0" lang="el-GR" sz="1800" b="0" i="0" u="none" strike="noStrike" cap="none" normalizeH="0" baseline="0" dirty="0">
                          <a:ln>
                            <a:noFill/>
                          </a:ln>
                          <a:solidFill>
                            <a:schemeClr val="tx1"/>
                          </a:solidFill>
                          <a:effectLst/>
                          <a:latin typeface="Garamond" pitchFamily="18" charset="0"/>
                          <a:cs typeface="Times New Roman" pitchFamily="18" charset="0"/>
                        </a:rPr>
                        <a:t>Μάιος 1928</a:t>
                      </a:r>
                      <a:endParaRPr kumimoji="0" lang="el-GR" sz="1800" b="0" i="0" u="none" strike="noStrike" cap="none" normalizeH="0" baseline="0" dirty="0">
                        <a:ln>
                          <a:noFill/>
                        </a:ln>
                        <a:solidFill>
                          <a:schemeClr val="tx1"/>
                        </a:solidFill>
                        <a:effectLst/>
                        <a:latin typeface="Constantia" pitchFamily="18"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7"/>
                  </a:ext>
                </a:extLst>
              </a:tr>
              <a:tr h="368300">
                <a:tc>
                  <a:txBody>
                    <a:bodyPr/>
                    <a:lstStyle/>
                    <a:p>
                      <a:pPr marL="0" marR="0" lvl="0" indent="0" algn="l" defTabSz="914400" rtl="0" eaLnBrk="1" fontAlgn="base" latinLnBrk="0" hangingPunct="1">
                        <a:lnSpc>
                          <a:spcPct val="100000"/>
                        </a:lnSpc>
                        <a:spcBef>
                          <a:spcPct val="0"/>
                        </a:spcBef>
                        <a:spcAft>
                          <a:spcPct val="0"/>
                        </a:spcAft>
                        <a:buClr>
                          <a:srgbClr val="0BD0D9"/>
                        </a:buClr>
                        <a:buSzPct val="95000"/>
                        <a:buFont typeface="Wingdings 2" pitchFamily="18" charset="2"/>
                        <a:buNone/>
                        <a:tabLst/>
                      </a:pPr>
                      <a:r>
                        <a:rPr kumimoji="0" lang="en-US" sz="1800" b="0" i="0" u="none" strike="noStrike" cap="none" normalizeH="0" baseline="0">
                          <a:ln>
                            <a:noFill/>
                          </a:ln>
                          <a:solidFill>
                            <a:schemeClr val="tx1"/>
                          </a:solidFill>
                          <a:effectLst/>
                          <a:latin typeface="Garamond" pitchFamily="18" charset="0"/>
                          <a:cs typeface="Times New Roman" pitchFamily="18" charset="0"/>
                        </a:rPr>
                        <a:t> </a:t>
                      </a:r>
                      <a:r>
                        <a:rPr kumimoji="0" lang="el-GR" sz="1800" b="0" i="0" u="none" strike="noStrike" cap="none" normalizeH="0" baseline="0">
                          <a:ln>
                            <a:noFill/>
                          </a:ln>
                          <a:solidFill>
                            <a:schemeClr val="tx1"/>
                          </a:solidFill>
                          <a:effectLst/>
                          <a:latin typeface="Garamond" pitchFamily="18" charset="0"/>
                          <a:cs typeface="Times New Roman" pitchFamily="18" charset="0"/>
                        </a:rPr>
                        <a:t>7. </a:t>
                      </a:r>
                      <a:r>
                        <a:rPr kumimoji="0" lang="en-US" sz="1800" b="0" i="0" u="none" strike="noStrike" cap="none" normalizeH="0" baseline="0">
                          <a:ln>
                            <a:noFill/>
                          </a:ln>
                          <a:solidFill>
                            <a:schemeClr val="tx1"/>
                          </a:solidFill>
                          <a:effectLst/>
                          <a:latin typeface="Garamond" pitchFamily="18" charset="0"/>
                          <a:cs typeface="Times New Roman" pitchFamily="18" charset="0"/>
                        </a:rPr>
                        <a:t>Vanguard Wellington Fund</a:t>
                      </a:r>
                      <a:endParaRPr kumimoji="0" lang="en-US" sz="1800" b="0" i="0" u="none" strike="noStrike" cap="none" normalizeH="0" baseline="0">
                        <a:ln>
                          <a:noFill/>
                        </a:ln>
                        <a:solidFill>
                          <a:schemeClr val="tx1"/>
                        </a:solidFill>
                        <a:effectLst/>
                        <a:latin typeface="Constantia" pitchFamily="18"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rgbClr val="0BD0D9"/>
                        </a:buClr>
                        <a:buSzPct val="95000"/>
                        <a:buFont typeface="Wingdings 2" pitchFamily="18" charset="2"/>
                        <a:buNone/>
                        <a:tabLst/>
                      </a:pPr>
                      <a:r>
                        <a:rPr kumimoji="0" lang="el-GR" sz="1800" b="0" i="0" u="none" strike="noStrike" cap="none" normalizeH="0" baseline="0" dirty="0">
                          <a:ln>
                            <a:noFill/>
                          </a:ln>
                          <a:solidFill>
                            <a:schemeClr val="tx1"/>
                          </a:solidFill>
                          <a:effectLst/>
                          <a:latin typeface="Garamond" pitchFamily="18" charset="0"/>
                          <a:cs typeface="Times New Roman" pitchFamily="18" charset="0"/>
                        </a:rPr>
                        <a:t>Ιούλιος 1929</a:t>
                      </a:r>
                      <a:endParaRPr kumimoji="0" lang="el-GR" sz="1800" b="0" i="0" u="none" strike="noStrike" cap="none" normalizeH="0" baseline="0" dirty="0">
                        <a:ln>
                          <a:noFill/>
                        </a:ln>
                        <a:solidFill>
                          <a:schemeClr val="tx1"/>
                        </a:solidFill>
                        <a:effectLst/>
                        <a:latin typeface="Constantia" pitchFamily="18"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8"/>
                  </a:ext>
                </a:extLst>
              </a:tr>
              <a:tr h="369888">
                <a:tc>
                  <a:txBody>
                    <a:bodyPr/>
                    <a:lstStyle/>
                    <a:p>
                      <a:pPr marL="0" marR="0" lvl="0" indent="0" algn="l" defTabSz="914400" rtl="0" eaLnBrk="1" fontAlgn="base" latinLnBrk="0" hangingPunct="1">
                        <a:lnSpc>
                          <a:spcPct val="100000"/>
                        </a:lnSpc>
                        <a:spcBef>
                          <a:spcPct val="0"/>
                        </a:spcBef>
                        <a:spcAft>
                          <a:spcPct val="0"/>
                        </a:spcAft>
                        <a:buClr>
                          <a:srgbClr val="0BD0D9"/>
                        </a:buClr>
                        <a:buSzPct val="95000"/>
                        <a:buFont typeface="Wingdings 2" pitchFamily="18" charset="2"/>
                        <a:buNone/>
                        <a:tabLst/>
                      </a:pPr>
                      <a:r>
                        <a:rPr kumimoji="0" lang="en-US" sz="1800" b="0" i="0" u="none" strike="noStrike" cap="none" normalizeH="0" baseline="0">
                          <a:ln>
                            <a:noFill/>
                          </a:ln>
                          <a:solidFill>
                            <a:schemeClr val="tx1"/>
                          </a:solidFill>
                          <a:effectLst/>
                          <a:latin typeface="Garamond" pitchFamily="18" charset="0"/>
                          <a:cs typeface="Times New Roman" pitchFamily="18" charset="0"/>
                        </a:rPr>
                        <a:t> </a:t>
                      </a:r>
                      <a:r>
                        <a:rPr kumimoji="0" lang="el-GR" sz="1800" b="0" i="0" u="none" strike="noStrike" cap="none" normalizeH="0" baseline="0">
                          <a:ln>
                            <a:noFill/>
                          </a:ln>
                          <a:solidFill>
                            <a:schemeClr val="tx1"/>
                          </a:solidFill>
                          <a:effectLst/>
                          <a:latin typeface="Garamond" pitchFamily="18" charset="0"/>
                          <a:cs typeface="Times New Roman" pitchFamily="18" charset="0"/>
                        </a:rPr>
                        <a:t>8. </a:t>
                      </a:r>
                      <a:r>
                        <a:rPr kumimoji="0" lang="en-US" sz="1800" b="0" i="0" u="none" strike="noStrike" cap="none" normalizeH="0" baseline="0">
                          <a:ln>
                            <a:noFill/>
                          </a:ln>
                          <a:solidFill>
                            <a:schemeClr val="tx1"/>
                          </a:solidFill>
                          <a:effectLst/>
                          <a:latin typeface="Garamond" pitchFamily="18" charset="0"/>
                          <a:cs typeface="Times New Roman" pitchFamily="18" charset="0"/>
                        </a:rPr>
                        <a:t>Seligman Common Stock Fund</a:t>
                      </a:r>
                      <a:endParaRPr kumimoji="0" lang="en-US" sz="1800" b="0" i="0" u="none" strike="noStrike" cap="none" normalizeH="0" baseline="0">
                        <a:ln>
                          <a:noFill/>
                        </a:ln>
                        <a:solidFill>
                          <a:schemeClr val="tx1"/>
                        </a:solidFill>
                        <a:effectLst/>
                        <a:latin typeface="Constantia" pitchFamily="18"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rgbClr val="0BD0D9"/>
                        </a:buClr>
                        <a:buSzPct val="95000"/>
                        <a:buFont typeface="Wingdings 2" pitchFamily="18" charset="2"/>
                        <a:buNone/>
                        <a:tabLst/>
                      </a:pPr>
                      <a:r>
                        <a:rPr kumimoji="0" lang="el-GR" sz="1800" b="0" i="0" u="none" strike="noStrike" cap="none" normalizeH="0" baseline="0" dirty="0">
                          <a:ln>
                            <a:noFill/>
                          </a:ln>
                          <a:solidFill>
                            <a:schemeClr val="tx1"/>
                          </a:solidFill>
                          <a:effectLst/>
                          <a:latin typeface="Garamond" pitchFamily="18" charset="0"/>
                          <a:cs typeface="Times New Roman" pitchFamily="18" charset="0"/>
                        </a:rPr>
                        <a:t>Οκτώβριος 1929</a:t>
                      </a:r>
                      <a:endParaRPr kumimoji="0" lang="el-GR" sz="1800" b="0" i="0" u="none" strike="noStrike" cap="none" normalizeH="0" baseline="0" dirty="0">
                        <a:ln>
                          <a:noFill/>
                        </a:ln>
                        <a:solidFill>
                          <a:schemeClr val="tx1"/>
                        </a:solidFill>
                        <a:effectLst/>
                        <a:latin typeface="Constantia" pitchFamily="18"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9"/>
                  </a:ext>
                </a:extLst>
              </a:tr>
              <a:tr h="368300">
                <a:tc>
                  <a:txBody>
                    <a:bodyPr/>
                    <a:lstStyle/>
                    <a:p>
                      <a:pPr marL="0" marR="0" lvl="0" indent="0" algn="l" defTabSz="914400" rtl="0" eaLnBrk="1" fontAlgn="base" latinLnBrk="0" hangingPunct="1">
                        <a:lnSpc>
                          <a:spcPct val="100000"/>
                        </a:lnSpc>
                        <a:spcBef>
                          <a:spcPct val="0"/>
                        </a:spcBef>
                        <a:spcAft>
                          <a:spcPct val="0"/>
                        </a:spcAft>
                        <a:buClr>
                          <a:srgbClr val="0BD0D9"/>
                        </a:buClr>
                        <a:buSzPct val="95000"/>
                        <a:buFont typeface="Wingdings 2" pitchFamily="18" charset="2"/>
                        <a:buNone/>
                        <a:tabLst/>
                      </a:pPr>
                      <a:r>
                        <a:rPr kumimoji="0" lang="en-US" sz="1800" b="0" i="0" u="none" strike="noStrike" cap="none" normalizeH="0" baseline="0">
                          <a:ln>
                            <a:noFill/>
                          </a:ln>
                          <a:solidFill>
                            <a:schemeClr val="tx1"/>
                          </a:solidFill>
                          <a:effectLst/>
                          <a:latin typeface="Garamond" pitchFamily="18" charset="0"/>
                          <a:cs typeface="Times New Roman" pitchFamily="18" charset="0"/>
                        </a:rPr>
                        <a:t> </a:t>
                      </a:r>
                      <a:r>
                        <a:rPr kumimoji="0" lang="el-GR" sz="1800" b="0" i="0" u="none" strike="noStrike" cap="none" normalizeH="0" baseline="0">
                          <a:ln>
                            <a:noFill/>
                          </a:ln>
                          <a:solidFill>
                            <a:schemeClr val="tx1"/>
                          </a:solidFill>
                          <a:effectLst/>
                          <a:latin typeface="Garamond" pitchFamily="18" charset="0"/>
                          <a:cs typeface="Times New Roman" pitchFamily="18" charset="0"/>
                        </a:rPr>
                        <a:t>9. </a:t>
                      </a:r>
                      <a:r>
                        <a:rPr kumimoji="0" lang="en-US" sz="1800" b="0" i="0" u="none" strike="noStrike" cap="none" normalizeH="0" baseline="0">
                          <a:ln>
                            <a:noFill/>
                          </a:ln>
                          <a:solidFill>
                            <a:schemeClr val="tx1"/>
                          </a:solidFill>
                          <a:effectLst/>
                          <a:latin typeface="Garamond" pitchFamily="18" charset="0"/>
                          <a:cs typeface="Times New Roman" pitchFamily="18" charset="0"/>
                        </a:rPr>
                        <a:t>CGM Mutual Fund</a:t>
                      </a:r>
                      <a:endParaRPr kumimoji="0" lang="en-US" sz="1800" b="0" i="0" u="none" strike="noStrike" cap="none" normalizeH="0" baseline="0">
                        <a:ln>
                          <a:noFill/>
                        </a:ln>
                        <a:solidFill>
                          <a:schemeClr val="tx1"/>
                        </a:solidFill>
                        <a:effectLst/>
                        <a:latin typeface="Constantia" pitchFamily="18"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rgbClr val="0BD0D9"/>
                        </a:buClr>
                        <a:buSzPct val="95000"/>
                        <a:buFont typeface="Wingdings 2" pitchFamily="18" charset="2"/>
                        <a:buNone/>
                        <a:tabLst/>
                      </a:pPr>
                      <a:r>
                        <a:rPr kumimoji="0" lang="el-GR" sz="1800" b="0" i="0" u="none" strike="noStrike" cap="none" normalizeH="0" baseline="0" dirty="0">
                          <a:ln>
                            <a:noFill/>
                          </a:ln>
                          <a:solidFill>
                            <a:schemeClr val="tx1"/>
                          </a:solidFill>
                          <a:effectLst/>
                          <a:latin typeface="Garamond" pitchFamily="18" charset="0"/>
                          <a:cs typeface="Times New Roman" pitchFamily="18" charset="0"/>
                        </a:rPr>
                        <a:t>Νοέμβριος 1929</a:t>
                      </a:r>
                      <a:endParaRPr kumimoji="0" lang="el-GR" sz="1800" b="0" i="0" u="none" strike="noStrike" cap="none" normalizeH="0" baseline="0" dirty="0">
                        <a:ln>
                          <a:noFill/>
                        </a:ln>
                        <a:solidFill>
                          <a:schemeClr val="tx1"/>
                        </a:solidFill>
                        <a:effectLst/>
                        <a:latin typeface="Constantia" pitchFamily="18"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10"/>
                  </a:ext>
                </a:extLst>
              </a:tr>
              <a:tr h="369888">
                <a:tc>
                  <a:txBody>
                    <a:bodyPr/>
                    <a:lstStyle/>
                    <a:p>
                      <a:pPr marL="0" marR="0" lvl="0" indent="0" algn="l" defTabSz="914400" rtl="0" eaLnBrk="1" fontAlgn="base" latinLnBrk="0" hangingPunct="1">
                        <a:lnSpc>
                          <a:spcPct val="100000"/>
                        </a:lnSpc>
                        <a:spcBef>
                          <a:spcPct val="0"/>
                        </a:spcBef>
                        <a:spcAft>
                          <a:spcPct val="0"/>
                        </a:spcAft>
                        <a:buClr>
                          <a:srgbClr val="0BD0D9"/>
                        </a:buClr>
                        <a:buSzPct val="95000"/>
                        <a:buFont typeface="Wingdings 2" pitchFamily="18" charset="2"/>
                        <a:buNone/>
                        <a:tabLst/>
                      </a:pPr>
                      <a:r>
                        <a:rPr kumimoji="0" lang="el-GR" sz="1800" b="0" i="0" u="none" strike="noStrike" cap="none" normalizeH="0" baseline="0">
                          <a:ln>
                            <a:noFill/>
                          </a:ln>
                          <a:solidFill>
                            <a:schemeClr val="tx1"/>
                          </a:solidFill>
                          <a:effectLst/>
                          <a:latin typeface="Garamond" pitchFamily="18" charset="0"/>
                          <a:cs typeface="Times New Roman" pitchFamily="18" charset="0"/>
                        </a:rPr>
                        <a:t>10. </a:t>
                      </a:r>
                      <a:r>
                        <a:rPr kumimoji="0" lang="en-US" sz="1800" b="0" i="0" u="none" strike="noStrike" cap="none" normalizeH="0" baseline="0">
                          <a:ln>
                            <a:noFill/>
                          </a:ln>
                          <a:solidFill>
                            <a:schemeClr val="tx1"/>
                          </a:solidFill>
                          <a:effectLst/>
                          <a:latin typeface="Garamond" pitchFamily="18" charset="0"/>
                          <a:cs typeface="Times New Roman" pitchFamily="18" charset="0"/>
                        </a:rPr>
                        <a:t>Fidelity Fund</a:t>
                      </a:r>
                      <a:endParaRPr kumimoji="0" lang="en-US" sz="1800" b="0" i="0" u="none" strike="noStrike" cap="none" normalizeH="0" baseline="0">
                        <a:ln>
                          <a:noFill/>
                        </a:ln>
                        <a:solidFill>
                          <a:schemeClr val="tx1"/>
                        </a:solidFill>
                        <a:effectLst/>
                        <a:latin typeface="Constantia" pitchFamily="18"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rgbClr val="0BD0D9"/>
                        </a:buClr>
                        <a:buSzPct val="95000"/>
                        <a:buFont typeface="Wingdings 2" pitchFamily="18" charset="2"/>
                        <a:buNone/>
                        <a:tabLst/>
                      </a:pPr>
                      <a:r>
                        <a:rPr kumimoji="0" lang="el-GR" sz="1800" b="0" i="0" u="none" strike="noStrike" cap="none" normalizeH="0" baseline="0" dirty="0">
                          <a:ln>
                            <a:noFill/>
                          </a:ln>
                          <a:solidFill>
                            <a:schemeClr val="tx1"/>
                          </a:solidFill>
                          <a:effectLst/>
                          <a:latin typeface="Garamond" pitchFamily="18" charset="0"/>
                          <a:cs typeface="Times New Roman" pitchFamily="18" charset="0"/>
                        </a:rPr>
                        <a:t>Μάρτιος 1930</a:t>
                      </a:r>
                      <a:endParaRPr kumimoji="0" lang="el-GR" sz="1800" b="0" i="0" u="none" strike="noStrike" cap="none" normalizeH="0" baseline="0" dirty="0">
                        <a:ln>
                          <a:noFill/>
                        </a:ln>
                        <a:solidFill>
                          <a:schemeClr val="tx1"/>
                        </a:solidFill>
                        <a:effectLst/>
                        <a:latin typeface="Constantia" pitchFamily="18"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11"/>
                  </a:ext>
                </a:extLst>
              </a:tr>
            </a:tbl>
          </a:graphicData>
        </a:graphic>
      </p:graphicFrame>
      <p:sp>
        <p:nvSpPr>
          <p:cNvPr id="4" name="3 - Θέση αριθμού διαφάνειας"/>
          <p:cNvSpPr>
            <a:spLocks noGrp="1"/>
          </p:cNvSpPr>
          <p:nvPr>
            <p:ph type="sldNum" sz="quarter" idx="12"/>
          </p:nvPr>
        </p:nvSpPr>
        <p:spPr/>
        <p:txBody>
          <a:bodyPr/>
          <a:lstStyle/>
          <a:p>
            <a:pPr>
              <a:defRPr/>
            </a:pPr>
            <a:fld id="{FFB69861-6CFB-4135-8BEF-0CCC05361DB9}" type="slidenum">
              <a:rPr lang="el-GR" smtClean="0">
                <a:solidFill>
                  <a:srgbClr val="000000"/>
                </a:solidFill>
              </a:rPr>
              <a:pPr>
                <a:defRPr/>
              </a:pPr>
              <a:t>132</a:t>
            </a:fld>
            <a:endParaRPr lang="el-GR">
              <a:solidFill>
                <a:srgbClr val="000000"/>
              </a:solidFill>
            </a:endParaRP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12"/>
          </p:nvPr>
        </p:nvSpPr>
        <p:spPr/>
        <p:txBody>
          <a:bodyPr/>
          <a:lstStyle/>
          <a:p>
            <a:pPr>
              <a:defRPr/>
            </a:pPr>
            <a:fld id="{FFB69861-6CFB-4135-8BEF-0CCC05361DB9}" type="slidenum">
              <a:rPr lang="el-GR" smtClean="0">
                <a:solidFill>
                  <a:srgbClr val="000000"/>
                </a:solidFill>
              </a:rPr>
              <a:pPr>
                <a:defRPr/>
              </a:pPr>
              <a:t>133</a:t>
            </a:fld>
            <a:endParaRPr lang="el-GR">
              <a:solidFill>
                <a:srgbClr val="000000"/>
              </a:solidFill>
            </a:endParaRPr>
          </a:p>
        </p:txBody>
      </p:sp>
      <p:sp>
        <p:nvSpPr>
          <p:cNvPr id="199682" name="Rectangle 2"/>
          <p:cNvSpPr>
            <a:spLocks noGrp="1" noChangeArrowheads="1"/>
          </p:cNvSpPr>
          <p:nvPr>
            <p:ph type="body" idx="4294967295"/>
          </p:nvPr>
        </p:nvSpPr>
        <p:spPr>
          <a:xfrm>
            <a:off x="1677194" y="1285999"/>
            <a:ext cx="9315350" cy="5184775"/>
          </a:xfrm>
          <a:noFill/>
        </p:spPr>
        <p:txBody>
          <a:bodyPr/>
          <a:lstStyle/>
          <a:p>
            <a:pPr eaLnBrk="1" hangingPunct="1">
              <a:spcBef>
                <a:spcPct val="50000"/>
              </a:spcBef>
              <a:buFont typeface="Wingdings 2" pitchFamily="18" charset="2"/>
              <a:buNone/>
            </a:pPr>
            <a:r>
              <a:rPr lang="en-AU" sz="2000" dirty="0">
                <a:solidFill>
                  <a:schemeClr val="tx2"/>
                </a:solidFill>
                <a:latin typeface="Times New Roman" pitchFamily="18" charset="0"/>
                <a:cs typeface="Times New Roman" pitchFamily="18" charset="0"/>
              </a:rPr>
              <a:t>Η.</a:t>
            </a:r>
            <a:r>
              <a:rPr lang="el-GR" sz="2000" dirty="0">
                <a:solidFill>
                  <a:schemeClr val="tx2"/>
                </a:solidFill>
                <a:latin typeface="Times New Roman" pitchFamily="18" charset="0"/>
                <a:cs typeface="Times New Roman" pitchFamily="18" charset="0"/>
              </a:rPr>
              <a:t>Π.Α.</a:t>
            </a:r>
            <a:endParaRPr lang="en-US" sz="2000" dirty="0">
              <a:solidFill>
                <a:schemeClr val="tx2"/>
              </a:solidFill>
              <a:latin typeface="Times New Roman" pitchFamily="18" charset="0"/>
              <a:cs typeface="Times New Roman" pitchFamily="18" charset="0"/>
            </a:endParaRPr>
          </a:p>
          <a:p>
            <a:pPr eaLnBrk="1" hangingPunct="1">
              <a:lnSpc>
                <a:spcPct val="125000"/>
              </a:lnSpc>
            </a:pPr>
            <a:r>
              <a:rPr lang="en-GB" sz="2000" dirty="0">
                <a:solidFill>
                  <a:schemeClr val="tx2"/>
                </a:solidFill>
                <a:latin typeface="Times New Roman" pitchFamily="18" charset="0"/>
                <a:cs typeface="Times New Roman" pitchFamily="18" charset="0"/>
              </a:rPr>
              <a:t>1924: </a:t>
            </a:r>
            <a:r>
              <a:rPr lang="el-GR" sz="2000" dirty="0">
                <a:solidFill>
                  <a:schemeClr val="tx2"/>
                </a:solidFill>
                <a:latin typeface="Times New Roman" pitchFamily="18" charset="0"/>
                <a:cs typeface="Times New Roman" pitchFamily="18" charset="0"/>
              </a:rPr>
              <a:t>Δημιουργία του πρώτου </a:t>
            </a:r>
            <a:r>
              <a:rPr lang="en-US" sz="2000" dirty="0">
                <a:solidFill>
                  <a:schemeClr val="tx2"/>
                </a:solidFill>
                <a:latin typeface="Times New Roman" pitchFamily="18" charset="0"/>
                <a:cs typeface="Times New Roman" pitchFamily="18" charset="0"/>
              </a:rPr>
              <a:t>“</a:t>
            </a:r>
            <a:r>
              <a:rPr lang="el-GR" sz="2000" dirty="0">
                <a:solidFill>
                  <a:schemeClr val="tx2"/>
                </a:solidFill>
                <a:latin typeface="Times New Roman" pitchFamily="18" charset="0"/>
                <a:cs typeface="Times New Roman" pitchFamily="18" charset="0"/>
              </a:rPr>
              <a:t>πραγματικού</a:t>
            </a:r>
            <a:r>
              <a:rPr lang="en-US" sz="2000" dirty="0">
                <a:solidFill>
                  <a:schemeClr val="tx2"/>
                </a:solidFill>
                <a:latin typeface="Times New Roman" pitchFamily="18" charset="0"/>
                <a:cs typeface="Times New Roman" pitchFamily="18" charset="0"/>
              </a:rPr>
              <a:t>”</a:t>
            </a:r>
            <a:r>
              <a:rPr lang="el-GR" sz="2000" dirty="0">
                <a:solidFill>
                  <a:schemeClr val="tx2"/>
                </a:solidFill>
                <a:latin typeface="Times New Roman" pitchFamily="18" charset="0"/>
                <a:cs typeface="Times New Roman" pitchFamily="18" charset="0"/>
              </a:rPr>
              <a:t> Α/Κ </a:t>
            </a:r>
            <a:r>
              <a:rPr lang="en-GB" sz="2000" dirty="0">
                <a:solidFill>
                  <a:schemeClr val="tx2"/>
                </a:solidFill>
                <a:latin typeface="Times New Roman" pitchFamily="18" charset="0"/>
                <a:cs typeface="Times New Roman" pitchFamily="18" charset="0"/>
              </a:rPr>
              <a:t>(Massachusetts Investors Trust), </a:t>
            </a:r>
            <a:r>
              <a:rPr lang="el-GR" sz="2000" dirty="0">
                <a:solidFill>
                  <a:schemeClr val="tx2"/>
                </a:solidFill>
                <a:latin typeface="Times New Roman" pitchFamily="18" charset="0"/>
                <a:cs typeface="Times New Roman" pitchFamily="18" charset="0"/>
              </a:rPr>
              <a:t>από την</a:t>
            </a:r>
            <a:r>
              <a:rPr lang="en-GB" sz="2000" dirty="0">
                <a:solidFill>
                  <a:schemeClr val="tx2"/>
                </a:solidFill>
                <a:latin typeface="Times New Roman" pitchFamily="18" charset="0"/>
                <a:cs typeface="Times New Roman" pitchFamily="18" charset="0"/>
              </a:rPr>
              <a:t> M.F.S., </a:t>
            </a:r>
            <a:r>
              <a:rPr lang="en-GB" sz="2000" dirty="0" err="1">
                <a:solidFill>
                  <a:schemeClr val="tx2"/>
                </a:solidFill>
                <a:latin typeface="Times New Roman" pitchFamily="18" charset="0"/>
                <a:cs typeface="Times New Roman" pitchFamily="18" charset="0"/>
              </a:rPr>
              <a:t>ενός</a:t>
            </a:r>
            <a:r>
              <a:rPr lang="en-GB" sz="2000" dirty="0">
                <a:solidFill>
                  <a:schemeClr val="tx2"/>
                </a:solidFill>
                <a:latin typeface="Times New Roman" pitchFamily="18" charset="0"/>
                <a:cs typeface="Times New Roman" pitchFamily="18" charset="0"/>
              </a:rPr>
              <a:t> </a:t>
            </a:r>
            <a:r>
              <a:rPr lang="en-GB" sz="2000" dirty="0" err="1">
                <a:solidFill>
                  <a:schemeClr val="tx2"/>
                </a:solidFill>
                <a:latin typeface="Times New Roman" pitchFamily="18" charset="0"/>
                <a:cs typeface="Times New Roman" pitchFamily="18" charset="0"/>
              </a:rPr>
              <a:t>χαρτοφυλακίου</a:t>
            </a:r>
            <a:r>
              <a:rPr lang="en-GB" sz="2000" dirty="0">
                <a:solidFill>
                  <a:schemeClr val="tx2"/>
                </a:solidFill>
                <a:latin typeface="Times New Roman" pitchFamily="18" charset="0"/>
                <a:cs typeface="Times New Roman" pitchFamily="18" charset="0"/>
              </a:rPr>
              <a:t> 45 </a:t>
            </a:r>
            <a:r>
              <a:rPr lang="en-GB" sz="2000" dirty="0" err="1">
                <a:solidFill>
                  <a:schemeClr val="tx2"/>
                </a:solidFill>
                <a:latin typeface="Times New Roman" pitchFamily="18" charset="0"/>
                <a:cs typeface="Times New Roman" pitchFamily="18" charset="0"/>
              </a:rPr>
              <a:t>μετοχών</a:t>
            </a:r>
            <a:r>
              <a:rPr lang="en-GB" sz="2000" dirty="0">
                <a:solidFill>
                  <a:schemeClr val="tx2"/>
                </a:solidFill>
                <a:latin typeface="Times New Roman" pitchFamily="18" charset="0"/>
                <a:cs typeface="Times New Roman" pitchFamily="18" charset="0"/>
              </a:rPr>
              <a:t>, </a:t>
            </a:r>
            <a:r>
              <a:rPr lang="en-GB" sz="2000" dirty="0" err="1">
                <a:solidFill>
                  <a:schemeClr val="tx2"/>
                </a:solidFill>
                <a:latin typeface="Times New Roman" pitchFamily="18" charset="0"/>
                <a:cs typeface="Times New Roman" pitchFamily="18" charset="0"/>
              </a:rPr>
              <a:t>με</a:t>
            </a:r>
            <a:r>
              <a:rPr lang="en-GB" sz="2000" dirty="0">
                <a:solidFill>
                  <a:schemeClr val="tx2"/>
                </a:solidFill>
                <a:latin typeface="Times New Roman" pitchFamily="18" charset="0"/>
                <a:cs typeface="Times New Roman" pitchFamily="18" charset="0"/>
              </a:rPr>
              <a:t> </a:t>
            </a:r>
            <a:r>
              <a:rPr lang="en-GB" sz="2000" dirty="0" err="1">
                <a:solidFill>
                  <a:schemeClr val="tx2"/>
                </a:solidFill>
                <a:latin typeface="Times New Roman" pitchFamily="18" charset="0"/>
                <a:cs typeface="Times New Roman" pitchFamily="18" charset="0"/>
              </a:rPr>
              <a:t>αρχικό</a:t>
            </a:r>
            <a:r>
              <a:rPr lang="en-GB" sz="2000" dirty="0">
                <a:solidFill>
                  <a:schemeClr val="tx2"/>
                </a:solidFill>
                <a:latin typeface="Times New Roman" pitchFamily="18" charset="0"/>
                <a:cs typeface="Times New Roman" pitchFamily="18" charset="0"/>
              </a:rPr>
              <a:t> </a:t>
            </a:r>
            <a:r>
              <a:rPr lang="en-GB" sz="2000" dirty="0" err="1">
                <a:solidFill>
                  <a:schemeClr val="tx2"/>
                </a:solidFill>
                <a:latin typeface="Times New Roman" pitchFamily="18" charset="0"/>
                <a:cs typeface="Times New Roman" pitchFamily="18" charset="0"/>
              </a:rPr>
              <a:t>ενεργητικό</a:t>
            </a:r>
            <a:r>
              <a:rPr lang="en-GB" sz="2000" dirty="0">
                <a:solidFill>
                  <a:schemeClr val="tx2"/>
                </a:solidFill>
                <a:latin typeface="Times New Roman" pitchFamily="18" charset="0"/>
                <a:cs typeface="Times New Roman" pitchFamily="18" charset="0"/>
              </a:rPr>
              <a:t> </a:t>
            </a:r>
            <a:r>
              <a:rPr lang="en-GB" sz="2000" dirty="0" err="1">
                <a:solidFill>
                  <a:schemeClr val="tx2"/>
                </a:solidFill>
                <a:latin typeface="Times New Roman" pitchFamily="18" charset="0"/>
                <a:cs typeface="Times New Roman" pitchFamily="18" charset="0"/>
              </a:rPr>
              <a:t>ύψους</a:t>
            </a:r>
            <a:r>
              <a:rPr lang="en-GB" sz="2000" dirty="0">
                <a:solidFill>
                  <a:schemeClr val="tx2"/>
                </a:solidFill>
                <a:latin typeface="Times New Roman" pitchFamily="18" charset="0"/>
                <a:cs typeface="Times New Roman" pitchFamily="18" charset="0"/>
              </a:rPr>
              <a:t> </a:t>
            </a:r>
            <a:r>
              <a:rPr lang="el-GR" sz="2000" dirty="0">
                <a:solidFill>
                  <a:schemeClr val="tx2"/>
                </a:solidFill>
                <a:latin typeface="Times New Roman" pitchFamily="18" charset="0"/>
                <a:cs typeface="Times New Roman" pitchFamily="18" charset="0"/>
              </a:rPr>
              <a:t>$</a:t>
            </a:r>
            <a:r>
              <a:rPr lang="en-GB" sz="2000" dirty="0">
                <a:solidFill>
                  <a:schemeClr val="tx2"/>
                </a:solidFill>
                <a:latin typeface="Times New Roman" pitchFamily="18" charset="0"/>
                <a:cs typeface="Times New Roman" pitchFamily="18" charset="0"/>
              </a:rPr>
              <a:t>50.000</a:t>
            </a:r>
            <a:r>
              <a:rPr lang="el-GR" sz="2000" dirty="0">
                <a:solidFill>
                  <a:schemeClr val="tx2"/>
                </a:solidFill>
                <a:latin typeface="Times New Roman" pitchFamily="18" charset="0"/>
                <a:cs typeface="Times New Roman" pitchFamily="18" charset="0"/>
              </a:rPr>
              <a:t>.</a:t>
            </a:r>
          </a:p>
          <a:p>
            <a:pPr eaLnBrk="1" hangingPunct="1">
              <a:lnSpc>
                <a:spcPct val="125000"/>
              </a:lnSpc>
              <a:buNone/>
            </a:pPr>
            <a:endParaRPr lang="el-GR" sz="1200" dirty="0">
              <a:solidFill>
                <a:schemeClr val="tx2"/>
              </a:solidFill>
              <a:latin typeface="Times New Roman" pitchFamily="18" charset="0"/>
              <a:cs typeface="Times New Roman" pitchFamily="18" charset="0"/>
            </a:endParaRPr>
          </a:p>
          <a:p>
            <a:pPr eaLnBrk="1" hangingPunct="1">
              <a:lnSpc>
                <a:spcPct val="135000"/>
              </a:lnSpc>
            </a:pPr>
            <a:r>
              <a:rPr lang="en-GB" sz="2000" dirty="0">
                <a:latin typeface="Times New Roman" pitchFamily="18" charset="0"/>
                <a:cs typeface="Times New Roman" pitchFamily="18" charset="0"/>
              </a:rPr>
              <a:t>1940: </a:t>
            </a:r>
            <a:r>
              <a:rPr lang="en-GB" sz="2000" dirty="0" err="1">
                <a:latin typeface="Times New Roman" pitchFamily="18" charset="0"/>
                <a:cs typeface="Times New Roman" pitchFamily="18" charset="0"/>
              </a:rPr>
              <a:t>Στην</a:t>
            </a:r>
            <a:r>
              <a:rPr lang="en-GB" sz="2000" dirty="0">
                <a:latin typeface="Times New Roman" pitchFamily="18" charset="0"/>
                <a:cs typeface="Times New Roman" pitchFamily="18" charset="0"/>
              </a:rPr>
              <a:t> </a:t>
            </a:r>
            <a:r>
              <a:rPr lang="en-GB" sz="2000" dirty="0" err="1">
                <a:latin typeface="Times New Roman" pitchFamily="18" charset="0"/>
                <a:cs typeface="Times New Roman" pitchFamily="18" charset="0"/>
              </a:rPr>
              <a:t>αγορά</a:t>
            </a:r>
            <a:r>
              <a:rPr lang="en-GB" sz="2000" dirty="0">
                <a:latin typeface="Times New Roman" pitchFamily="18" charset="0"/>
                <a:cs typeface="Times New Roman" pitchFamily="18" charset="0"/>
              </a:rPr>
              <a:t> </a:t>
            </a:r>
            <a:r>
              <a:rPr lang="en-GB" sz="2000" dirty="0" err="1">
                <a:latin typeface="Times New Roman" pitchFamily="18" charset="0"/>
                <a:cs typeface="Times New Roman" pitchFamily="18" charset="0"/>
              </a:rPr>
              <a:t>λειτουργούν</a:t>
            </a:r>
            <a:r>
              <a:rPr lang="en-GB" sz="2000" dirty="0">
                <a:latin typeface="Times New Roman" pitchFamily="18" charset="0"/>
                <a:cs typeface="Times New Roman" pitchFamily="18" charset="0"/>
              </a:rPr>
              <a:t> </a:t>
            </a:r>
            <a:r>
              <a:rPr lang="en-GB" sz="2000" dirty="0" err="1">
                <a:latin typeface="Times New Roman" pitchFamily="18" charset="0"/>
                <a:cs typeface="Times New Roman" pitchFamily="18" charset="0"/>
              </a:rPr>
              <a:t>λιγότερα</a:t>
            </a:r>
            <a:r>
              <a:rPr lang="en-GB" sz="2000" dirty="0">
                <a:latin typeface="Times New Roman" pitchFamily="18" charset="0"/>
                <a:cs typeface="Times New Roman" pitchFamily="18" charset="0"/>
              </a:rPr>
              <a:t> </a:t>
            </a:r>
            <a:r>
              <a:rPr lang="en-GB" sz="2000" dirty="0" err="1">
                <a:latin typeface="Times New Roman" pitchFamily="18" charset="0"/>
                <a:cs typeface="Times New Roman" pitchFamily="18" charset="0"/>
              </a:rPr>
              <a:t>από</a:t>
            </a:r>
            <a:r>
              <a:rPr lang="en-GB" sz="2000" dirty="0">
                <a:latin typeface="Times New Roman" pitchFamily="18" charset="0"/>
                <a:cs typeface="Times New Roman" pitchFamily="18" charset="0"/>
              </a:rPr>
              <a:t> 80 Α/Κ </a:t>
            </a:r>
            <a:r>
              <a:rPr lang="en-GB" sz="2000" dirty="0" err="1">
                <a:latin typeface="Times New Roman" pitchFamily="18" charset="0"/>
                <a:cs typeface="Times New Roman" pitchFamily="18" charset="0"/>
              </a:rPr>
              <a:t>με</a:t>
            </a:r>
            <a:r>
              <a:rPr lang="en-GB" sz="2000" dirty="0">
                <a:latin typeface="Times New Roman" pitchFamily="18" charset="0"/>
                <a:cs typeface="Times New Roman" pitchFamily="18" charset="0"/>
              </a:rPr>
              <a:t> </a:t>
            </a:r>
            <a:r>
              <a:rPr lang="en-GB" sz="2000" dirty="0" err="1">
                <a:latin typeface="Times New Roman" pitchFamily="18" charset="0"/>
                <a:cs typeface="Times New Roman" pitchFamily="18" charset="0"/>
              </a:rPr>
              <a:t>σύνολο</a:t>
            </a:r>
            <a:r>
              <a:rPr lang="en-GB" sz="2000" dirty="0">
                <a:latin typeface="Times New Roman" pitchFamily="18" charset="0"/>
                <a:cs typeface="Times New Roman" pitchFamily="18" charset="0"/>
              </a:rPr>
              <a:t> </a:t>
            </a:r>
            <a:r>
              <a:rPr lang="en-GB" sz="2000" dirty="0" err="1">
                <a:latin typeface="Times New Roman" pitchFamily="18" charset="0"/>
                <a:cs typeface="Times New Roman" pitchFamily="18" charset="0"/>
              </a:rPr>
              <a:t>ενεργητικού</a:t>
            </a:r>
            <a:r>
              <a:rPr lang="en-GB" sz="2000" dirty="0">
                <a:latin typeface="Times New Roman" pitchFamily="18" charset="0"/>
                <a:cs typeface="Times New Roman" pitchFamily="18" charset="0"/>
              </a:rPr>
              <a:t> </a:t>
            </a:r>
            <a:r>
              <a:rPr lang="el-GR" sz="2000" dirty="0">
                <a:latin typeface="Times New Roman" pitchFamily="18" charset="0"/>
                <a:cs typeface="Times New Roman" pitchFamily="18" charset="0"/>
              </a:rPr>
              <a:t>$</a:t>
            </a:r>
            <a:r>
              <a:rPr lang="en-GB" sz="2000" dirty="0">
                <a:latin typeface="Times New Roman" pitchFamily="18" charset="0"/>
                <a:cs typeface="Times New Roman" pitchFamily="18" charset="0"/>
              </a:rPr>
              <a:t>500 </a:t>
            </a:r>
            <a:r>
              <a:rPr lang="en-GB" sz="2000" dirty="0" err="1">
                <a:latin typeface="Times New Roman" pitchFamily="18" charset="0"/>
                <a:cs typeface="Times New Roman" pitchFamily="18" charset="0"/>
              </a:rPr>
              <a:t>εκ</a:t>
            </a:r>
            <a:r>
              <a:rPr lang="el-GR" sz="2000" dirty="0">
                <a:latin typeface="Times New Roman" pitchFamily="18" charset="0"/>
                <a:cs typeface="Times New Roman" pitchFamily="18" charset="0"/>
              </a:rPr>
              <a:t>ατ</a:t>
            </a:r>
            <a:r>
              <a:rPr lang="en-GB" sz="2000" dirty="0">
                <a:latin typeface="Times New Roman" pitchFamily="18" charset="0"/>
                <a:cs typeface="Times New Roman" pitchFamily="18" charset="0"/>
              </a:rPr>
              <a:t>. </a:t>
            </a:r>
            <a:endParaRPr lang="el-GR" sz="2000" dirty="0">
              <a:latin typeface="Times New Roman" pitchFamily="18" charset="0"/>
              <a:cs typeface="Times New Roman" pitchFamily="18" charset="0"/>
            </a:endParaRPr>
          </a:p>
          <a:p>
            <a:pPr eaLnBrk="1" hangingPunct="1">
              <a:lnSpc>
                <a:spcPct val="135000"/>
              </a:lnSpc>
              <a:buNone/>
            </a:pPr>
            <a:r>
              <a:rPr lang="el-GR" sz="2000" dirty="0">
                <a:latin typeface="Times New Roman" pitchFamily="18" charset="0"/>
                <a:cs typeface="Times New Roman" pitchFamily="18" charset="0"/>
              </a:rPr>
              <a:t>	</a:t>
            </a:r>
            <a:r>
              <a:rPr lang="en-GB" sz="2000" dirty="0" err="1">
                <a:latin typeface="Times New Roman" pitchFamily="18" charset="0"/>
                <a:cs typeface="Times New Roman" pitchFamily="18" charset="0"/>
              </a:rPr>
              <a:t>Πραγματοποιούνται</a:t>
            </a:r>
            <a:r>
              <a:rPr lang="en-GB" sz="2000" dirty="0">
                <a:latin typeface="Times New Roman" pitchFamily="18" charset="0"/>
                <a:cs typeface="Times New Roman" pitchFamily="18" charset="0"/>
              </a:rPr>
              <a:t> </a:t>
            </a:r>
            <a:r>
              <a:rPr lang="en-GB" sz="2000" dirty="0" err="1">
                <a:latin typeface="Times New Roman" pitchFamily="18" charset="0"/>
                <a:cs typeface="Times New Roman" pitchFamily="18" charset="0"/>
              </a:rPr>
              <a:t>οι</a:t>
            </a:r>
            <a:r>
              <a:rPr lang="en-GB" sz="2000" dirty="0">
                <a:latin typeface="Times New Roman" pitchFamily="18" charset="0"/>
                <a:cs typeface="Times New Roman" pitchFamily="18" charset="0"/>
              </a:rPr>
              <a:t> </a:t>
            </a:r>
            <a:r>
              <a:rPr lang="en-GB" sz="2000" dirty="0" err="1">
                <a:latin typeface="Times New Roman" pitchFamily="18" charset="0"/>
                <a:cs typeface="Times New Roman" pitchFamily="18" charset="0"/>
              </a:rPr>
              <a:t>πρώτες</a:t>
            </a:r>
            <a:r>
              <a:rPr lang="en-GB" sz="2000" dirty="0">
                <a:latin typeface="Times New Roman" pitchFamily="18" charset="0"/>
                <a:cs typeface="Times New Roman" pitchFamily="18" charset="0"/>
              </a:rPr>
              <a:t> </a:t>
            </a:r>
            <a:r>
              <a:rPr lang="en-GB" sz="2000" dirty="0" err="1">
                <a:latin typeface="Times New Roman" pitchFamily="18" charset="0"/>
                <a:cs typeface="Times New Roman" pitchFamily="18" charset="0"/>
              </a:rPr>
              <a:t>νομοθετικές</a:t>
            </a:r>
            <a:r>
              <a:rPr lang="en-GB" sz="2000" dirty="0">
                <a:latin typeface="Times New Roman" pitchFamily="18" charset="0"/>
                <a:cs typeface="Times New Roman" pitchFamily="18" charset="0"/>
              </a:rPr>
              <a:t> </a:t>
            </a:r>
            <a:r>
              <a:rPr lang="en-GB" sz="2000" dirty="0" err="1">
                <a:latin typeface="Times New Roman" pitchFamily="18" charset="0"/>
                <a:cs typeface="Times New Roman" pitchFamily="18" charset="0"/>
              </a:rPr>
              <a:t>ρυθμίσεις</a:t>
            </a:r>
            <a:r>
              <a:rPr lang="en-GB" sz="2000" dirty="0">
                <a:latin typeface="Times New Roman" pitchFamily="18" charset="0"/>
                <a:cs typeface="Times New Roman" pitchFamily="18" charset="0"/>
              </a:rPr>
              <a:t> </a:t>
            </a:r>
            <a:r>
              <a:rPr lang="en-GB" sz="2000" dirty="0" err="1">
                <a:latin typeface="Times New Roman" pitchFamily="18" charset="0"/>
                <a:cs typeface="Times New Roman" pitchFamily="18" charset="0"/>
              </a:rPr>
              <a:t>για</a:t>
            </a:r>
            <a:r>
              <a:rPr lang="en-GB" sz="2000" dirty="0">
                <a:latin typeface="Times New Roman" pitchFamily="18" charset="0"/>
                <a:cs typeface="Times New Roman" pitchFamily="18" charset="0"/>
              </a:rPr>
              <a:t> </a:t>
            </a:r>
            <a:r>
              <a:rPr lang="en-GB" sz="2000" dirty="0" err="1">
                <a:latin typeface="Times New Roman" pitchFamily="18" charset="0"/>
                <a:cs typeface="Times New Roman" pitchFamily="18" charset="0"/>
              </a:rPr>
              <a:t>το</a:t>
            </a:r>
            <a:r>
              <a:rPr lang="en-GB" sz="2000" dirty="0">
                <a:latin typeface="Times New Roman" pitchFamily="18" charset="0"/>
                <a:cs typeface="Times New Roman" pitchFamily="18" charset="0"/>
              </a:rPr>
              <a:t> </a:t>
            </a:r>
            <a:r>
              <a:rPr lang="en-GB" sz="2000" dirty="0" err="1">
                <a:latin typeface="Times New Roman" pitchFamily="18" charset="0"/>
                <a:cs typeface="Times New Roman" pitchFamily="18" charset="0"/>
              </a:rPr>
              <a:t>θεσμό</a:t>
            </a:r>
            <a:r>
              <a:rPr lang="en-GB" sz="2000" dirty="0">
                <a:latin typeface="Times New Roman" pitchFamily="18" charset="0"/>
                <a:cs typeface="Times New Roman" pitchFamily="18" charset="0"/>
              </a:rPr>
              <a:t>:</a:t>
            </a:r>
          </a:p>
          <a:p>
            <a:pPr lvl="1" eaLnBrk="1" hangingPunct="1">
              <a:lnSpc>
                <a:spcPct val="135000"/>
              </a:lnSpc>
              <a:spcBef>
                <a:spcPct val="0"/>
              </a:spcBef>
            </a:pPr>
            <a:r>
              <a:rPr lang="en-GB" sz="1800" dirty="0" err="1">
                <a:latin typeface="Times New Roman" pitchFamily="18" charset="0"/>
                <a:cs typeface="Times New Roman" pitchFamily="18" charset="0"/>
              </a:rPr>
              <a:t>Υποχρεωτική</a:t>
            </a:r>
            <a:r>
              <a:rPr lang="en-GB" sz="1800" dirty="0">
                <a:latin typeface="Times New Roman" pitchFamily="18" charset="0"/>
                <a:cs typeface="Times New Roman" pitchFamily="18" charset="0"/>
              </a:rPr>
              <a:t> </a:t>
            </a:r>
            <a:r>
              <a:rPr lang="en-GB" sz="1800" dirty="0" err="1">
                <a:latin typeface="Times New Roman" pitchFamily="18" charset="0"/>
                <a:cs typeface="Times New Roman" pitchFamily="18" charset="0"/>
              </a:rPr>
              <a:t>καθημερινή</a:t>
            </a:r>
            <a:r>
              <a:rPr lang="en-GB" sz="1800" dirty="0">
                <a:latin typeface="Times New Roman" pitchFamily="18" charset="0"/>
                <a:cs typeface="Times New Roman" pitchFamily="18" charset="0"/>
              </a:rPr>
              <a:t> </a:t>
            </a:r>
            <a:r>
              <a:rPr lang="en-GB" sz="1800" dirty="0" err="1">
                <a:latin typeface="Times New Roman" pitchFamily="18" charset="0"/>
                <a:cs typeface="Times New Roman" pitchFamily="18" charset="0"/>
              </a:rPr>
              <a:t>αποτίμηση</a:t>
            </a:r>
            <a:endParaRPr lang="en-GB" sz="1800" dirty="0">
              <a:latin typeface="Times New Roman" pitchFamily="18" charset="0"/>
              <a:cs typeface="Times New Roman" pitchFamily="18" charset="0"/>
            </a:endParaRPr>
          </a:p>
          <a:p>
            <a:pPr lvl="1" eaLnBrk="1" hangingPunct="1">
              <a:lnSpc>
                <a:spcPct val="125000"/>
              </a:lnSpc>
              <a:spcBef>
                <a:spcPct val="0"/>
              </a:spcBef>
            </a:pPr>
            <a:r>
              <a:rPr lang="el-GR" sz="1800" dirty="0" err="1">
                <a:latin typeface="Times New Roman" pitchFamily="18" charset="0"/>
                <a:cs typeface="Times New Roman" pitchFamily="18" charset="0"/>
              </a:rPr>
              <a:t>Ά</a:t>
            </a:r>
            <a:r>
              <a:rPr lang="en-GB" sz="1800" dirty="0" err="1">
                <a:latin typeface="Times New Roman" pitchFamily="18" charset="0"/>
                <a:cs typeface="Times New Roman" pitchFamily="18" charset="0"/>
              </a:rPr>
              <a:t>μεση</a:t>
            </a:r>
            <a:r>
              <a:rPr lang="en-GB" sz="1800" dirty="0">
                <a:latin typeface="Times New Roman" pitchFamily="18" charset="0"/>
                <a:cs typeface="Times New Roman" pitchFamily="18" charset="0"/>
              </a:rPr>
              <a:t> </a:t>
            </a:r>
            <a:r>
              <a:rPr lang="en-GB" sz="1800" dirty="0" err="1">
                <a:latin typeface="Times New Roman" pitchFamily="18" charset="0"/>
                <a:cs typeface="Times New Roman" pitchFamily="18" charset="0"/>
              </a:rPr>
              <a:t>ρευστότητα</a:t>
            </a:r>
            <a:endParaRPr lang="en-GB" sz="1800" dirty="0">
              <a:latin typeface="Times New Roman" pitchFamily="18" charset="0"/>
              <a:cs typeface="Times New Roman" pitchFamily="18" charset="0"/>
            </a:endParaRPr>
          </a:p>
          <a:p>
            <a:pPr lvl="1" eaLnBrk="1" hangingPunct="1">
              <a:lnSpc>
                <a:spcPct val="125000"/>
              </a:lnSpc>
              <a:spcBef>
                <a:spcPct val="0"/>
              </a:spcBef>
            </a:pPr>
            <a:endParaRPr lang="en-GB" sz="1200" dirty="0">
              <a:latin typeface="Times New Roman" pitchFamily="18" charset="0"/>
              <a:cs typeface="Times New Roman" pitchFamily="18" charset="0"/>
            </a:endParaRPr>
          </a:p>
          <a:p>
            <a:pPr eaLnBrk="1" hangingPunct="1">
              <a:lnSpc>
                <a:spcPct val="125000"/>
              </a:lnSpc>
            </a:pPr>
            <a:r>
              <a:rPr lang="en-GB" sz="2000" dirty="0">
                <a:latin typeface="Times New Roman" pitchFamily="18" charset="0"/>
                <a:cs typeface="Times New Roman" pitchFamily="18" charset="0"/>
              </a:rPr>
              <a:t>1960: Ο </a:t>
            </a:r>
            <a:r>
              <a:rPr lang="en-GB" sz="2000" dirty="0" err="1">
                <a:latin typeface="Times New Roman" pitchFamily="18" charset="0"/>
                <a:cs typeface="Times New Roman" pitchFamily="18" charset="0"/>
              </a:rPr>
              <a:t>θεσμός</a:t>
            </a:r>
            <a:r>
              <a:rPr lang="en-GB" sz="2000" dirty="0">
                <a:latin typeface="Times New Roman" pitchFamily="18" charset="0"/>
                <a:cs typeface="Times New Roman" pitchFamily="18" charset="0"/>
              </a:rPr>
              <a:t> </a:t>
            </a:r>
            <a:r>
              <a:rPr lang="en-GB" sz="2000" dirty="0" err="1">
                <a:latin typeface="Times New Roman" pitchFamily="18" charset="0"/>
                <a:cs typeface="Times New Roman" pitchFamily="18" charset="0"/>
              </a:rPr>
              <a:t>αριθμεί</a:t>
            </a:r>
            <a:r>
              <a:rPr lang="en-GB" sz="2000" dirty="0">
                <a:latin typeface="Times New Roman" pitchFamily="18" charset="0"/>
                <a:cs typeface="Times New Roman" pitchFamily="18" charset="0"/>
              </a:rPr>
              <a:t> 160 Α/Κ</a:t>
            </a:r>
            <a:r>
              <a:rPr lang="el-GR" sz="2000" dirty="0">
                <a:latin typeface="Times New Roman" pitchFamily="18" charset="0"/>
                <a:cs typeface="Times New Roman" pitchFamily="18" charset="0"/>
              </a:rPr>
              <a:t> με </a:t>
            </a:r>
            <a:r>
              <a:rPr lang="en-GB" sz="2000" dirty="0" err="1">
                <a:latin typeface="Times New Roman" pitchFamily="18" charset="0"/>
                <a:cs typeface="Times New Roman" pitchFamily="18" charset="0"/>
              </a:rPr>
              <a:t>το</a:t>
            </a:r>
            <a:r>
              <a:rPr lang="en-GB" sz="2000" dirty="0">
                <a:latin typeface="Times New Roman" pitchFamily="18" charset="0"/>
                <a:cs typeface="Times New Roman" pitchFamily="18" charset="0"/>
              </a:rPr>
              <a:t> </a:t>
            </a:r>
            <a:r>
              <a:rPr lang="en-GB" sz="2000" dirty="0" err="1">
                <a:latin typeface="Times New Roman" pitchFamily="18" charset="0"/>
                <a:cs typeface="Times New Roman" pitchFamily="18" charset="0"/>
              </a:rPr>
              <a:t>σύνολο</a:t>
            </a:r>
            <a:r>
              <a:rPr lang="en-GB" sz="2000" dirty="0">
                <a:latin typeface="Times New Roman" pitchFamily="18" charset="0"/>
                <a:cs typeface="Times New Roman" pitchFamily="18" charset="0"/>
              </a:rPr>
              <a:t> </a:t>
            </a:r>
            <a:r>
              <a:rPr lang="en-GB" sz="2000" dirty="0" err="1">
                <a:latin typeface="Times New Roman" pitchFamily="18" charset="0"/>
                <a:cs typeface="Times New Roman" pitchFamily="18" charset="0"/>
              </a:rPr>
              <a:t>των</a:t>
            </a:r>
            <a:r>
              <a:rPr lang="en-GB" sz="2000" dirty="0">
                <a:latin typeface="Times New Roman" pitchFamily="18" charset="0"/>
                <a:cs typeface="Times New Roman" pitchFamily="18" charset="0"/>
              </a:rPr>
              <a:t> </a:t>
            </a:r>
            <a:r>
              <a:rPr lang="en-GB" sz="2000" dirty="0" err="1">
                <a:latin typeface="Times New Roman" pitchFamily="18" charset="0"/>
                <a:cs typeface="Times New Roman" pitchFamily="18" charset="0"/>
              </a:rPr>
              <a:t>κεφαλαίων</a:t>
            </a:r>
            <a:r>
              <a:rPr lang="en-GB" sz="2000" dirty="0">
                <a:latin typeface="Times New Roman" pitchFamily="18" charset="0"/>
                <a:cs typeface="Times New Roman" pitchFamily="18" charset="0"/>
              </a:rPr>
              <a:t> </a:t>
            </a:r>
            <a:r>
              <a:rPr lang="en-GB" sz="2000" dirty="0" err="1">
                <a:latin typeface="Times New Roman" pitchFamily="18" charset="0"/>
                <a:cs typeface="Times New Roman" pitchFamily="18" charset="0"/>
              </a:rPr>
              <a:t>υπό</a:t>
            </a:r>
            <a:r>
              <a:rPr lang="en-GB" sz="2000" dirty="0">
                <a:latin typeface="Times New Roman" pitchFamily="18" charset="0"/>
                <a:cs typeface="Times New Roman" pitchFamily="18" charset="0"/>
              </a:rPr>
              <a:t> </a:t>
            </a:r>
            <a:r>
              <a:rPr lang="en-GB" sz="2000" dirty="0" err="1">
                <a:latin typeface="Times New Roman" pitchFamily="18" charset="0"/>
                <a:cs typeface="Times New Roman" pitchFamily="18" charset="0"/>
              </a:rPr>
              <a:t>διαχείριση</a:t>
            </a:r>
            <a:r>
              <a:rPr lang="el-GR" sz="2000" dirty="0">
                <a:latin typeface="Times New Roman" pitchFamily="18" charset="0"/>
                <a:cs typeface="Times New Roman" pitchFamily="18" charset="0"/>
              </a:rPr>
              <a:t> να</a:t>
            </a:r>
            <a:r>
              <a:rPr lang="en-GB" sz="2000" dirty="0">
                <a:latin typeface="Times New Roman" pitchFamily="18" charset="0"/>
                <a:cs typeface="Times New Roman" pitchFamily="18" charset="0"/>
              </a:rPr>
              <a:t> </a:t>
            </a:r>
            <a:r>
              <a:rPr lang="en-GB" sz="2000" dirty="0" err="1">
                <a:latin typeface="Times New Roman" pitchFamily="18" charset="0"/>
                <a:cs typeface="Times New Roman" pitchFamily="18" charset="0"/>
              </a:rPr>
              <a:t>ανέρχεται</a:t>
            </a:r>
            <a:r>
              <a:rPr lang="en-GB" sz="2000" dirty="0">
                <a:latin typeface="Times New Roman" pitchFamily="18" charset="0"/>
                <a:cs typeface="Times New Roman" pitchFamily="18" charset="0"/>
              </a:rPr>
              <a:t> </a:t>
            </a:r>
            <a:r>
              <a:rPr lang="en-GB" sz="2000" dirty="0" err="1">
                <a:latin typeface="Times New Roman" pitchFamily="18" charset="0"/>
                <a:cs typeface="Times New Roman" pitchFamily="18" charset="0"/>
              </a:rPr>
              <a:t>σε</a:t>
            </a:r>
            <a:r>
              <a:rPr lang="en-GB" sz="2000" dirty="0">
                <a:latin typeface="Times New Roman" pitchFamily="18" charset="0"/>
                <a:cs typeface="Times New Roman" pitchFamily="18" charset="0"/>
              </a:rPr>
              <a:t> 17 </a:t>
            </a:r>
            <a:r>
              <a:rPr lang="en-GB" sz="2000" dirty="0" err="1">
                <a:latin typeface="Times New Roman" pitchFamily="18" charset="0"/>
                <a:cs typeface="Times New Roman" pitchFamily="18" charset="0"/>
              </a:rPr>
              <a:t>δισ</a:t>
            </a:r>
            <a:r>
              <a:rPr lang="en-GB" sz="2000" dirty="0">
                <a:latin typeface="Times New Roman" pitchFamily="18" charset="0"/>
                <a:cs typeface="Times New Roman" pitchFamily="18" charset="0"/>
              </a:rPr>
              <a:t>. </a:t>
            </a:r>
            <a:r>
              <a:rPr lang="en-GB" sz="2000" dirty="0" err="1">
                <a:latin typeface="Times New Roman" pitchFamily="18" charset="0"/>
                <a:cs typeface="Times New Roman" pitchFamily="18" charset="0"/>
              </a:rPr>
              <a:t>δολάρια</a:t>
            </a:r>
            <a:r>
              <a:rPr lang="en-GB" sz="2000" dirty="0">
                <a:latin typeface="Times New Roman" pitchFamily="18" charset="0"/>
                <a:cs typeface="Times New Roman" pitchFamily="18" charset="0"/>
              </a:rPr>
              <a:t>.</a:t>
            </a:r>
          </a:p>
          <a:p>
            <a:pPr eaLnBrk="1" hangingPunct="1">
              <a:lnSpc>
                <a:spcPct val="125000"/>
              </a:lnSpc>
            </a:pPr>
            <a:endParaRPr lang="en-GB" sz="2000" dirty="0">
              <a:solidFill>
                <a:schemeClr val="tx2"/>
              </a:solidFill>
              <a:latin typeface="Times New Roman" pitchFamily="18" charset="0"/>
              <a:cs typeface="Times New Roman" pitchFamily="18" charset="0"/>
            </a:endParaRPr>
          </a:p>
        </p:txBody>
      </p:sp>
      <p:sp>
        <p:nvSpPr>
          <p:cNvPr id="183299" name="Rectangle 3"/>
          <p:cNvSpPr>
            <a:spLocks noChangeArrowheads="1"/>
          </p:cNvSpPr>
          <p:nvPr/>
        </p:nvSpPr>
        <p:spPr bwMode="auto">
          <a:xfrm>
            <a:off x="1925638" y="425698"/>
            <a:ext cx="8234362" cy="609600"/>
          </a:xfrm>
          <a:prstGeom prst="rect">
            <a:avLst/>
          </a:prstGeom>
          <a:noFill/>
          <a:ln w="9525">
            <a:noFill/>
            <a:miter lim="800000"/>
            <a:headEnd/>
            <a:tailEnd/>
          </a:ln>
        </p:spPr>
        <p:txBody>
          <a:bodyPr/>
          <a:lstStyle/>
          <a:p>
            <a:pPr algn="ctr">
              <a:defRPr/>
            </a:pPr>
            <a:r>
              <a:rPr lang="en-US" sz="3600" b="1" i="1" dirty="0" err="1">
                <a:solidFill>
                  <a:schemeClr val="accent2"/>
                </a:solidFill>
                <a:latin typeface="Times New Roman" pitchFamily="18" charset="0"/>
                <a:cs typeface="Times New Roman" pitchFamily="18" charset="0"/>
              </a:rPr>
              <a:t>Ιστορική</a:t>
            </a:r>
            <a:r>
              <a:rPr lang="en-US" sz="3600" b="1" i="1" dirty="0">
                <a:solidFill>
                  <a:schemeClr val="accent2"/>
                </a:solidFill>
                <a:latin typeface="Times New Roman" pitchFamily="18" charset="0"/>
                <a:cs typeface="Times New Roman" pitchFamily="18" charset="0"/>
              </a:rPr>
              <a:t> </a:t>
            </a:r>
            <a:r>
              <a:rPr lang="en-US" sz="3600" b="1" i="1" dirty="0" err="1">
                <a:solidFill>
                  <a:schemeClr val="accent2"/>
                </a:solidFill>
                <a:latin typeface="Times New Roman" pitchFamily="18" charset="0"/>
                <a:cs typeface="Times New Roman" pitchFamily="18" charset="0"/>
              </a:rPr>
              <a:t>αναδρομή</a:t>
            </a:r>
            <a:endParaRPr lang="en-US" sz="3600" b="1" i="1" dirty="0">
              <a:solidFill>
                <a:schemeClr val="accent2"/>
              </a:solidFill>
              <a:latin typeface="Times New Roman" pitchFamily="18" charset="0"/>
              <a:cs typeface="Times New Roman" pitchFamily="18" charset="0"/>
            </a:endParaRPr>
          </a:p>
        </p:txBody>
      </p:sp>
    </p:spTree>
  </p:cSld>
  <p:clrMapOvr>
    <a:masterClrMapping/>
  </p:clrMapOvr>
  <p:transition/>
</p:sld>
</file>

<file path=ppt/slides/slide1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86370" name="Rectangle 2"/>
          <p:cNvSpPr>
            <a:spLocks noChangeArrowheads="1"/>
          </p:cNvSpPr>
          <p:nvPr/>
        </p:nvSpPr>
        <p:spPr bwMode="auto">
          <a:xfrm>
            <a:off x="1524000" y="188640"/>
            <a:ext cx="9144000" cy="609600"/>
          </a:xfrm>
          <a:prstGeom prst="rect">
            <a:avLst/>
          </a:prstGeom>
          <a:noFill/>
          <a:ln w="9525">
            <a:noFill/>
            <a:miter lim="800000"/>
            <a:headEnd/>
            <a:tailEnd/>
          </a:ln>
        </p:spPr>
        <p:txBody>
          <a:bodyPr/>
          <a:lstStyle/>
          <a:p>
            <a:pPr algn="ctr">
              <a:defRPr/>
            </a:pPr>
            <a:r>
              <a:rPr lang="en-US" sz="3600" b="1" i="1" dirty="0" err="1">
                <a:solidFill>
                  <a:schemeClr val="accent2"/>
                </a:solidFill>
                <a:latin typeface="Times New Roman" pitchFamily="18" charset="0"/>
                <a:cs typeface="Times New Roman" pitchFamily="18" charset="0"/>
              </a:rPr>
              <a:t>Ιστορική</a:t>
            </a:r>
            <a:r>
              <a:rPr lang="en-US" sz="3600" b="1" i="1" dirty="0">
                <a:solidFill>
                  <a:schemeClr val="accent2"/>
                </a:solidFill>
                <a:latin typeface="Times New Roman" pitchFamily="18" charset="0"/>
                <a:cs typeface="Times New Roman" pitchFamily="18" charset="0"/>
              </a:rPr>
              <a:t> </a:t>
            </a:r>
            <a:r>
              <a:rPr lang="en-US" sz="3600" b="1" i="1" dirty="0" err="1">
                <a:solidFill>
                  <a:schemeClr val="accent2"/>
                </a:solidFill>
                <a:latin typeface="Times New Roman" pitchFamily="18" charset="0"/>
                <a:cs typeface="Times New Roman" pitchFamily="18" charset="0"/>
              </a:rPr>
              <a:t>αναδρομή</a:t>
            </a:r>
            <a:endParaRPr lang="en-US" sz="3600" b="1" i="1" dirty="0">
              <a:solidFill>
                <a:schemeClr val="accent2"/>
              </a:solidFill>
              <a:latin typeface="Times New Roman" pitchFamily="18" charset="0"/>
              <a:cs typeface="Times New Roman" pitchFamily="18" charset="0"/>
            </a:endParaRPr>
          </a:p>
        </p:txBody>
      </p:sp>
      <p:sp>
        <p:nvSpPr>
          <p:cNvPr id="202756" name="Rectangle 4"/>
          <p:cNvSpPr>
            <a:spLocks noChangeArrowheads="1"/>
          </p:cNvSpPr>
          <p:nvPr/>
        </p:nvSpPr>
        <p:spPr bwMode="auto">
          <a:xfrm>
            <a:off x="1919536" y="980728"/>
            <a:ext cx="8352928" cy="4724400"/>
          </a:xfrm>
          <a:prstGeom prst="rect">
            <a:avLst/>
          </a:prstGeom>
          <a:noFill/>
          <a:ln w="9525">
            <a:noFill/>
            <a:miter lim="800000"/>
            <a:headEnd/>
            <a:tailEnd/>
          </a:ln>
        </p:spPr>
        <p:txBody>
          <a:bodyPr/>
          <a:lstStyle/>
          <a:p>
            <a:pPr marL="342900" indent="-342900">
              <a:lnSpc>
                <a:spcPct val="120000"/>
              </a:lnSpc>
              <a:spcBef>
                <a:spcPct val="50000"/>
              </a:spcBef>
              <a:buClr>
                <a:schemeClr val="bg2"/>
              </a:buClr>
              <a:buSzPct val="75000"/>
              <a:buFont typeface="Arial" pitchFamily="34" charset="0"/>
              <a:buChar char="•"/>
            </a:pPr>
            <a:r>
              <a:rPr lang="en-GB" sz="2400" dirty="0">
                <a:solidFill>
                  <a:schemeClr val="tx2"/>
                </a:solidFill>
                <a:latin typeface="Times New Roman" pitchFamily="18" charset="0"/>
                <a:cs typeface="Times New Roman" pitchFamily="18" charset="0"/>
              </a:rPr>
              <a:t>1971: </a:t>
            </a:r>
            <a:r>
              <a:rPr lang="en-GB" sz="2400" dirty="0" err="1">
                <a:solidFill>
                  <a:schemeClr val="tx2"/>
                </a:solidFill>
                <a:latin typeface="Times New Roman" pitchFamily="18" charset="0"/>
                <a:cs typeface="Times New Roman" pitchFamily="18" charset="0"/>
              </a:rPr>
              <a:t>Δημιουργία</a:t>
            </a:r>
            <a:r>
              <a:rPr lang="en-GB" sz="2400" dirty="0">
                <a:solidFill>
                  <a:schemeClr val="tx2"/>
                </a:solidFill>
                <a:latin typeface="Times New Roman" pitchFamily="18" charset="0"/>
                <a:cs typeface="Times New Roman" pitchFamily="18" charset="0"/>
              </a:rPr>
              <a:t> </a:t>
            </a:r>
            <a:r>
              <a:rPr lang="en-GB" sz="2400" dirty="0" err="1">
                <a:solidFill>
                  <a:schemeClr val="tx2"/>
                </a:solidFill>
                <a:latin typeface="Times New Roman" pitchFamily="18" charset="0"/>
                <a:cs typeface="Times New Roman" pitchFamily="18" charset="0"/>
              </a:rPr>
              <a:t>του</a:t>
            </a:r>
            <a:r>
              <a:rPr lang="en-GB" sz="2400" dirty="0">
                <a:solidFill>
                  <a:schemeClr val="tx2"/>
                </a:solidFill>
                <a:latin typeface="Times New Roman" pitchFamily="18" charset="0"/>
                <a:cs typeface="Times New Roman" pitchFamily="18" charset="0"/>
              </a:rPr>
              <a:t> </a:t>
            </a:r>
            <a:r>
              <a:rPr lang="en-GB" sz="2400" dirty="0" err="1">
                <a:solidFill>
                  <a:schemeClr val="tx2"/>
                </a:solidFill>
                <a:latin typeface="Times New Roman" pitchFamily="18" charset="0"/>
                <a:cs typeface="Times New Roman" pitchFamily="18" charset="0"/>
              </a:rPr>
              <a:t>πρώτου</a:t>
            </a:r>
            <a:r>
              <a:rPr lang="en-GB" sz="2400" dirty="0">
                <a:solidFill>
                  <a:schemeClr val="tx2"/>
                </a:solidFill>
                <a:latin typeface="Times New Roman" pitchFamily="18" charset="0"/>
                <a:cs typeface="Times New Roman" pitchFamily="18" charset="0"/>
              </a:rPr>
              <a:t> </a:t>
            </a:r>
            <a:r>
              <a:rPr lang="en-GB" sz="2400" dirty="0" err="1">
                <a:solidFill>
                  <a:schemeClr val="tx2"/>
                </a:solidFill>
                <a:latin typeface="Times New Roman" pitchFamily="18" charset="0"/>
                <a:cs typeface="Times New Roman" pitchFamily="18" charset="0"/>
              </a:rPr>
              <a:t>Αμοιβαίου</a:t>
            </a:r>
            <a:r>
              <a:rPr lang="en-GB" sz="2400" dirty="0">
                <a:solidFill>
                  <a:schemeClr val="tx2"/>
                </a:solidFill>
                <a:latin typeface="Times New Roman" pitchFamily="18" charset="0"/>
                <a:cs typeface="Times New Roman" pitchFamily="18" charset="0"/>
              </a:rPr>
              <a:t> </a:t>
            </a:r>
            <a:r>
              <a:rPr lang="en-GB" sz="2400" dirty="0" err="1">
                <a:solidFill>
                  <a:schemeClr val="tx2"/>
                </a:solidFill>
                <a:latin typeface="Times New Roman" pitchFamily="18" charset="0"/>
                <a:cs typeface="Times New Roman" pitchFamily="18" charset="0"/>
              </a:rPr>
              <a:t>Κεφαλαίου</a:t>
            </a:r>
            <a:r>
              <a:rPr lang="en-GB" sz="2400" dirty="0">
                <a:solidFill>
                  <a:schemeClr val="tx2"/>
                </a:solidFill>
                <a:latin typeface="Times New Roman" pitchFamily="18" charset="0"/>
                <a:cs typeface="Times New Roman" pitchFamily="18" charset="0"/>
              </a:rPr>
              <a:t> </a:t>
            </a:r>
            <a:r>
              <a:rPr lang="en-US" sz="2400" dirty="0">
                <a:solidFill>
                  <a:schemeClr val="tx2"/>
                </a:solidFill>
                <a:latin typeface="Times New Roman" pitchFamily="18" charset="0"/>
                <a:cs typeface="Times New Roman" pitchFamily="18" charset="0"/>
              </a:rPr>
              <a:t>“</a:t>
            </a:r>
            <a:r>
              <a:rPr lang="el-GR" sz="2400" dirty="0">
                <a:solidFill>
                  <a:schemeClr val="tx2"/>
                </a:solidFill>
                <a:latin typeface="Times New Roman" pitchFamily="18" charset="0"/>
                <a:cs typeface="Times New Roman" pitchFamily="18" charset="0"/>
              </a:rPr>
              <a:t>Διαχειρίσεως Διαθεσίμων</a:t>
            </a:r>
            <a:r>
              <a:rPr lang="en-US" sz="2400" dirty="0">
                <a:solidFill>
                  <a:schemeClr val="tx2"/>
                </a:solidFill>
                <a:latin typeface="Times New Roman" pitchFamily="18" charset="0"/>
                <a:cs typeface="Times New Roman" pitchFamily="18" charset="0"/>
              </a:rPr>
              <a:t>”</a:t>
            </a:r>
            <a:endParaRPr lang="en-GB" sz="2400" dirty="0">
              <a:solidFill>
                <a:schemeClr val="tx2"/>
              </a:solidFill>
              <a:latin typeface="Times New Roman" pitchFamily="18" charset="0"/>
              <a:cs typeface="Times New Roman" pitchFamily="18" charset="0"/>
            </a:endParaRPr>
          </a:p>
          <a:p>
            <a:pPr marL="342900" indent="-342900">
              <a:lnSpc>
                <a:spcPct val="120000"/>
              </a:lnSpc>
              <a:buClr>
                <a:schemeClr val="bg2"/>
              </a:buClr>
              <a:buSzPct val="75000"/>
              <a:buFont typeface="Arial" pitchFamily="34" charset="0"/>
              <a:buChar char="•"/>
            </a:pPr>
            <a:endParaRPr lang="en-GB" sz="2400" dirty="0">
              <a:solidFill>
                <a:schemeClr val="tx2"/>
              </a:solidFill>
              <a:latin typeface="Times New Roman" pitchFamily="18" charset="0"/>
              <a:cs typeface="Times New Roman" pitchFamily="18" charset="0"/>
            </a:endParaRPr>
          </a:p>
          <a:p>
            <a:pPr marL="342900" indent="-342900">
              <a:lnSpc>
                <a:spcPct val="120000"/>
              </a:lnSpc>
              <a:buClr>
                <a:schemeClr val="bg2"/>
              </a:buClr>
              <a:buSzPct val="75000"/>
              <a:buFont typeface="Arial" pitchFamily="34" charset="0"/>
              <a:buChar char="•"/>
            </a:pPr>
            <a:r>
              <a:rPr lang="en-GB" sz="2400" dirty="0">
                <a:solidFill>
                  <a:schemeClr val="tx2"/>
                </a:solidFill>
                <a:latin typeface="Times New Roman" pitchFamily="18" charset="0"/>
                <a:cs typeface="Times New Roman" pitchFamily="18" charset="0"/>
              </a:rPr>
              <a:t>1974: </a:t>
            </a:r>
            <a:r>
              <a:rPr lang="en-GB" sz="2400" dirty="0" err="1">
                <a:solidFill>
                  <a:schemeClr val="tx2"/>
                </a:solidFill>
                <a:latin typeface="Times New Roman" pitchFamily="18" charset="0"/>
                <a:cs typeface="Times New Roman" pitchFamily="18" charset="0"/>
              </a:rPr>
              <a:t>Πρώτη</a:t>
            </a:r>
            <a:r>
              <a:rPr lang="en-GB" sz="2400" dirty="0">
                <a:solidFill>
                  <a:schemeClr val="tx2"/>
                </a:solidFill>
                <a:latin typeface="Times New Roman" pitchFamily="18" charset="0"/>
                <a:cs typeface="Times New Roman" pitchFamily="18" charset="0"/>
              </a:rPr>
              <a:t> </a:t>
            </a:r>
            <a:r>
              <a:rPr lang="en-GB" sz="2400" dirty="0" err="1">
                <a:solidFill>
                  <a:schemeClr val="tx2"/>
                </a:solidFill>
                <a:latin typeface="Times New Roman" pitchFamily="18" charset="0"/>
                <a:cs typeface="Times New Roman" pitchFamily="18" charset="0"/>
              </a:rPr>
              <a:t>νομοθετική</a:t>
            </a:r>
            <a:r>
              <a:rPr lang="en-GB" sz="2400" dirty="0">
                <a:solidFill>
                  <a:schemeClr val="tx2"/>
                </a:solidFill>
                <a:latin typeface="Times New Roman" pitchFamily="18" charset="0"/>
                <a:cs typeface="Times New Roman" pitchFamily="18" charset="0"/>
              </a:rPr>
              <a:t> </a:t>
            </a:r>
            <a:r>
              <a:rPr lang="en-GB" sz="2400" dirty="0" err="1">
                <a:solidFill>
                  <a:schemeClr val="tx2"/>
                </a:solidFill>
                <a:latin typeface="Times New Roman" pitchFamily="18" charset="0"/>
                <a:cs typeface="Times New Roman" pitchFamily="18" charset="0"/>
              </a:rPr>
              <a:t>ρύθμιση</a:t>
            </a:r>
            <a:r>
              <a:rPr lang="en-GB" sz="2400" dirty="0">
                <a:solidFill>
                  <a:schemeClr val="tx2"/>
                </a:solidFill>
                <a:latin typeface="Times New Roman" pitchFamily="18" charset="0"/>
                <a:cs typeface="Times New Roman" pitchFamily="18" charset="0"/>
              </a:rPr>
              <a:t> </a:t>
            </a:r>
            <a:r>
              <a:rPr lang="en-GB" sz="2400" dirty="0" err="1">
                <a:solidFill>
                  <a:schemeClr val="tx2"/>
                </a:solidFill>
                <a:latin typeface="Times New Roman" pitchFamily="18" charset="0"/>
                <a:cs typeface="Times New Roman" pitchFamily="18" charset="0"/>
              </a:rPr>
              <a:t>στις</a:t>
            </a:r>
            <a:r>
              <a:rPr lang="en-GB" sz="2400" dirty="0">
                <a:solidFill>
                  <a:schemeClr val="tx2"/>
                </a:solidFill>
                <a:latin typeface="Times New Roman" pitchFamily="18" charset="0"/>
                <a:cs typeface="Times New Roman" pitchFamily="18" charset="0"/>
              </a:rPr>
              <a:t> Η.Π.Α. </a:t>
            </a:r>
            <a:r>
              <a:rPr lang="en-GB" sz="2400" dirty="0" err="1">
                <a:solidFill>
                  <a:schemeClr val="tx2"/>
                </a:solidFill>
                <a:latin typeface="Times New Roman" pitchFamily="18" charset="0"/>
                <a:cs typeface="Times New Roman" pitchFamily="18" charset="0"/>
              </a:rPr>
              <a:t>για</a:t>
            </a:r>
            <a:r>
              <a:rPr lang="en-GB" sz="2400" dirty="0">
                <a:solidFill>
                  <a:schemeClr val="tx2"/>
                </a:solidFill>
                <a:latin typeface="Times New Roman" pitchFamily="18" charset="0"/>
                <a:cs typeface="Times New Roman" pitchFamily="18" charset="0"/>
              </a:rPr>
              <a:t> </a:t>
            </a:r>
            <a:r>
              <a:rPr lang="en-GB" sz="2400" dirty="0" err="1">
                <a:solidFill>
                  <a:schemeClr val="tx2"/>
                </a:solidFill>
                <a:latin typeface="Times New Roman" pitchFamily="18" charset="0"/>
                <a:cs typeface="Times New Roman" pitchFamily="18" charset="0"/>
              </a:rPr>
              <a:t>τη</a:t>
            </a:r>
            <a:r>
              <a:rPr lang="en-GB" sz="2400" dirty="0">
                <a:solidFill>
                  <a:schemeClr val="tx2"/>
                </a:solidFill>
                <a:latin typeface="Times New Roman" pitchFamily="18" charset="0"/>
                <a:cs typeface="Times New Roman" pitchFamily="18" charset="0"/>
              </a:rPr>
              <a:t> </a:t>
            </a:r>
            <a:r>
              <a:rPr lang="en-GB" sz="2400" dirty="0" err="1">
                <a:solidFill>
                  <a:schemeClr val="tx2"/>
                </a:solidFill>
                <a:latin typeface="Times New Roman" pitchFamily="18" charset="0"/>
                <a:cs typeface="Times New Roman" pitchFamily="18" charset="0"/>
              </a:rPr>
              <a:t>χρησιμοποίηση</a:t>
            </a:r>
            <a:r>
              <a:rPr lang="en-GB" sz="2400" dirty="0">
                <a:solidFill>
                  <a:schemeClr val="tx2"/>
                </a:solidFill>
                <a:latin typeface="Times New Roman" pitchFamily="18" charset="0"/>
                <a:cs typeface="Times New Roman" pitchFamily="18" charset="0"/>
              </a:rPr>
              <a:t> </a:t>
            </a:r>
            <a:r>
              <a:rPr lang="en-GB" sz="2400" dirty="0" err="1">
                <a:solidFill>
                  <a:schemeClr val="tx2"/>
                </a:solidFill>
                <a:latin typeface="Times New Roman" pitchFamily="18" charset="0"/>
                <a:cs typeface="Times New Roman" pitchFamily="18" charset="0"/>
              </a:rPr>
              <a:t>των</a:t>
            </a:r>
            <a:r>
              <a:rPr lang="en-GB" sz="2400" dirty="0">
                <a:solidFill>
                  <a:schemeClr val="tx2"/>
                </a:solidFill>
                <a:latin typeface="Times New Roman" pitchFamily="18" charset="0"/>
                <a:cs typeface="Times New Roman" pitchFamily="18" charset="0"/>
              </a:rPr>
              <a:t> </a:t>
            </a:r>
            <a:r>
              <a:rPr lang="en-GB" sz="2400" dirty="0" err="1">
                <a:solidFill>
                  <a:schemeClr val="tx2"/>
                </a:solidFill>
                <a:latin typeface="Times New Roman" pitchFamily="18" charset="0"/>
                <a:cs typeface="Times New Roman" pitchFamily="18" charset="0"/>
              </a:rPr>
              <a:t>Αμοιβαίων</a:t>
            </a:r>
            <a:r>
              <a:rPr lang="en-GB" sz="2400" dirty="0">
                <a:solidFill>
                  <a:schemeClr val="tx2"/>
                </a:solidFill>
                <a:latin typeface="Times New Roman" pitchFamily="18" charset="0"/>
                <a:cs typeface="Times New Roman" pitchFamily="18" charset="0"/>
              </a:rPr>
              <a:t> </a:t>
            </a:r>
            <a:r>
              <a:rPr lang="en-GB" sz="2400" dirty="0" err="1">
                <a:solidFill>
                  <a:schemeClr val="tx2"/>
                </a:solidFill>
                <a:latin typeface="Times New Roman" pitchFamily="18" charset="0"/>
                <a:cs typeface="Times New Roman" pitchFamily="18" charset="0"/>
              </a:rPr>
              <a:t>Κεφαλαίων</a:t>
            </a:r>
            <a:r>
              <a:rPr lang="en-GB" sz="2400" dirty="0">
                <a:solidFill>
                  <a:schemeClr val="tx2"/>
                </a:solidFill>
                <a:latin typeface="Times New Roman" pitchFamily="18" charset="0"/>
                <a:cs typeface="Times New Roman" pitchFamily="18" charset="0"/>
              </a:rPr>
              <a:t> </a:t>
            </a:r>
            <a:r>
              <a:rPr lang="en-GB" sz="2400" dirty="0" err="1">
                <a:solidFill>
                  <a:schemeClr val="tx2"/>
                </a:solidFill>
                <a:latin typeface="Times New Roman" pitchFamily="18" charset="0"/>
                <a:cs typeface="Times New Roman" pitchFamily="18" charset="0"/>
              </a:rPr>
              <a:t>σε</a:t>
            </a:r>
            <a:r>
              <a:rPr lang="en-GB" sz="2400" dirty="0">
                <a:solidFill>
                  <a:schemeClr val="tx2"/>
                </a:solidFill>
                <a:latin typeface="Times New Roman" pitchFamily="18" charset="0"/>
                <a:cs typeface="Times New Roman" pitchFamily="18" charset="0"/>
              </a:rPr>
              <a:t> </a:t>
            </a:r>
            <a:r>
              <a:rPr lang="en-GB" sz="2400" dirty="0" err="1">
                <a:solidFill>
                  <a:schemeClr val="tx2"/>
                </a:solidFill>
                <a:latin typeface="Times New Roman" pitchFamily="18" charset="0"/>
                <a:cs typeface="Times New Roman" pitchFamily="18" charset="0"/>
              </a:rPr>
              <a:t>συνταξιοδοτικά</a:t>
            </a:r>
            <a:r>
              <a:rPr lang="en-GB" sz="2400" dirty="0">
                <a:solidFill>
                  <a:schemeClr val="tx2"/>
                </a:solidFill>
                <a:latin typeface="Times New Roman" pitchFamily="18" charset="0"/>
                <a:cs typeface="Times New Roman" pitchFamily="18" charset="0"/>
              </a:rPr>
              <a:t> </a:t>
            </a:r>
            <a:r>
              <a:rPr lang="en-GB" sz="2400" dirty="0" err="1">
                <a:solidFill>
                  <a:schemeClr val="tx2"/>
                </a:solidFill>
                <a:latin typeface="Times New Roman" pitchFamily="18" charset="0"/>
                <a:cs typeface="Times New Roman" pitchFamily="18" charset="0"/>
              </a:rPr>
              <a:t>προγράμματα</a:t>
            </a:r>
            <a:r>
              <a:rPr lang="en-GB" sz="2400" dirty="0">
                <a:solidFill>
                  <a:schemeClr val="tx2"/>
                </a:solidFill>
                <a:latin typeface="Times New Roman" pitchFamily="18" charset="0"/>
                <a:cs typeface="Times New Roman" pitchFamily="18" charset="0"/>
              </a:rPr>
              <a:t> (Ι</a:t>
            </a:r>
            <a:r>
              <a:rPr lang="en-US" sz="2400" dirty="0">
                <a:solidFill>
                  <a:schemeClr val="tx2"/>
                </a:solidFill>
                <a:latin typeface="Times New Roman" pitchFamily="18" charset="0"/>
                <a:cs typeface="Times New Roman" pitchFamily="18" charset="0"/>
              </a:rPr>
              <a:t>.R.A.’s)</a:t>
            </a:r>
          </a:p>
          <a:p>
            <a:pPr marL="342900" indent="-342900">
              <a:lnSpc>
                <a:spcPct val="120000"/>
              </a:lnSpc>
              <a:buClr>
                <a:schemeClr val="bg2"/>
              </a:buClr>
              <a:buSzPct val="75000"/>
              <a:buFont typeface="Arial" pitchFamily="34" charset="0"/>
              <a:buChar char="•"/>
            </a:pPr>
            <a:endParaRPr lang="en-US" sz="2400" dirty="0">
              <a:solidFill>
                <a:schemeClr val="tx2"/>
              </a:solidFill>
              <a:latin typeface="Times New Roman" pitchFamily="18" charset="0"/>
              <a:cs typeface="Times New Roman" pitchFamily="18" charset="0"/>
            </a:endParaRPr>
          </a:p>
          <a:p>
            <a:pPr marL="342900" indent="-342900">
              <a:lnSpc>
                <a:spcPct val="120000"/>
              </a:lnSpc>
              <a:buClr>
                <a:schemeClr val="bg2"/>
              </a:buClr>
              <a:buSzPct val="75000"/>
              <a:buFont typeface="Arial" pitchFamily="34" charset="0"/>
              <a:buChar char="•"/>
            </a:pPr>
            <a:r>
              <a:rPr lang="en-US" sz="2400" dirty="0">
                <a:solidFill>
                  <a:schemeClr val="tx2"/>
                </a:solidFill>
                <a:latin typeface="Times New Roman" pitchFamily="18" charset="0"/>
                <a:cs typeface="Times New Roman" pitchFamily="18" charset="0"/>
              </a:rPr>
              <a:t>1990: </a:t>
            </a:r>
            <a:r>
              <a:rPr lang="en-US" sz="2400" dirty="0" err="1">
                <a:solidFill>
                  <a:schemeClr val="tx2"/>
                </a:solidFill>
                <a:latin typeface="Times New Roman" pitchFamily="18" charset="0"/>
                <a:cs typeface="Times New Roman" pitchFamily="18" charset="0"/>
              </a:rPr>
              <a:t>Το</a:t>
            </a:r>
            <a:r>
              <a:rPr lang="en-US" sz="2400" dirty="0">
                <a:solidFill>
                  <a:schemeClr val="tx2"/>
                </a:solidFill>
                <a:latin typeface="Times New Roman" pitchFamily="18" charset="0"/>
                <a:cs typeface="Times New Roman" pitchFamily="18" charset="0"/>
              </a:rPr>
              <a:t> </a:t>
            </a:r>
            <a:r>
              <a:rPr lang="en-US" sz="2400" dirty="0" err="1">
                <a:solidFill>
                  <a:schemeClr val="tx2"/>
                </a:solidFill>
                <a:latin typeface="Times New Roman" pitchFamily="18" charset="0"/>
                <a:cs typeface="Times New Roman" pitchFamily="18" charset="0"/>
              </a:rPr>
              <a:t>συνολικό</a:t>
            </a:r>
            <a:r>
              <a:rPr lang="en-US" sz="2400" dirty="0">
                <a:solidFill>
                  <a:schemeClr val="tx2"/>
                </a:solidFill>
                <a:latin typeface="Times New Roman" pitchFamily="18" charset="0"/>
                <a:cs typeface="Times New Roman" pitchFamily="18" charset="0"/>
              </a:rPr>
              <a:t> </a:t>
            </a:r>
            <a:r>
              <a:rPr lang="en-US" sz="2400" dirty="0" err="1">
                <a:solidFill>
                  <a:schemeClr val="tx2"/>
                </a:solidFill>
                <a:latin typeface="Times New Roman" pitchFamily="18" charset="0"/>
                <a:cs typeface="Times New Roman" pitchFamily="18" charset="0"/>
              </a:rPr>
              <a:t>ενεργητικό</a:t>
            </a:r>
            <a:r>
              <a:rPr lang="en-US" sz="2400" dirty="0">
                <a:solidFill>
                  <a:schemeClr val="tx2"/>
                </a:solidFill>
                <a:latin typeface="Times New Roman" pitchFamily="18" charset="0"/>
                <a:cs typeface="Times New Roman" pitchFamily="18" charset="0"/>
              </a:rPr>
              <a:t> </a:t>
            </a:r>
            <a:r>
              <a:rPr lang="en-US" sz="2400" dirty="0" err="1">
                <a:solidFill>
                  <a:schemeClr val="tx2"/>
                </a:solidFill>
                <a:latin typeface="Times New Roman" pitchFamily="18" charset="0"/>
                <a:cs typeface="Times New Roman" pitchFamily="18" charset="0"/>
              </a:rPr>
              <a:t>των</a:t>
            </a:r>
            <a:r>
              <a:rPr lang="en-US" sz="2400" dirty="0">
                <a:solidFill>
                  <a:schemeClr val="tx2"/>
                </a:solidFill>
                <a:latin typeface="Times New Roman" pitchFamily="18" charset="0"/>
                <a:cs typeface="Times New Roman" pitchFamily="18" charset="0"/>
              </a:rPr>
              <a:t> </a:t>
            </a:r>
            <a:r>
              <a:rPr lang="en-US" sz="2400" dirty="0" err="1">
                <a:solidFill>
                  <a:schemeClr val="tx2"/>
                </a:solidFill>
                <a:latin typeface="Times New Roman" pitchFamily="18" charset="0"/>
                <a:cs typeface="Times New Roman" pitchFamily="18" charset="0"/>
              </a:rPr>
              <a:t>Αμοιβαίων</a:t>
            </a:r>
            <a:r>
              <a:rPr lang="en-US" sz="2400" dirty="0">
                <a:solidFill>
                  <a:schemeClr val="tx2"/>
                </a:solidFill>
                <a:latin typeface="Times New Roman" pitchFamily="18" charset="0"/>
                <a:cs typeface="Times New Roman" pitchFamily="18" charset="0"/>
              </a:rPr>
              <a:t> </a:t>
            </a:r>
            <a:r>
              <a:rPr lang="en-US" sz="2400" dirty="0" err="1">
                <a:solidFill>
                  <a:schemeClr val="tx2"/>
                </a:solidFill>
                <a:latin typeface="Times New Roman" pitchFamily="18" charset="0"/>
                <a:cs typeface="Times New Roman" pitchFamily="18" charset="0"/>
              </a:rPr>
              <a:t>Κεφαλαίων</a:t>
            </a:r>
            <a:r>
              <a:rPr lang="en-US" sz="2400" dirty="0">
                <a:solidFill>
                  <a:schemeClr val="tx2"/>
                </a:solidFill>
                <a:latin typeface="Times New Roman" pitchFamily="18" charset="0"/>
                <a:cs typeface="Times New Roman" pitchFamily="18" charset="0"/>
              </a:rPr>
              <a:t>, </a:t>
            </a:r>
            <a:r>
              <a:rPr lang="en-US" sz="2400" dirty="0" err="1">
                <a:solidFill>
                  <a:schemeClr val="tx2"/>
                </a:solidFill>
                <a:latin typeface="Times New Roman" pitchFamily="18" charset="0"/>
                <a:cs typeface="Times New Roman" pitchFamily="18" charset="0"/>
              </a:rPr>
              <a:t>σε</a:t>
            </a:r>
            <a:r>
              <a:rPr lang="en-US" sz="2400" dirty="0">
                <a:solidFill>
                  <a:schemeClr val="tx2"/>
                </a:solidFill>
                <a:latin typeface="Times New Roman" pitchFamily="18" charset="0"/>
                <a:cs typeface="Times New Roman" pitchFamily="18" charset="0"/>
              </a:rPr>
              <a:t> </a:t>
            </a:r>
            <a:r>
              <a:rPr lang="en-US" sz="2400" dirty="0" err="1">
                <a:solidFill>
                  <a:schemeClr val="tx2"/>
                </a:solidFill>
                <a:latin typeface="Times New Roman" pitchFamily="18" charset="0"/>
                <a:cs typeface="Times New Roman" pitchFamily="18" charset="0"/>
              </a:rPr>
              <a:t>παγκόσμιο</a:t>
            </a:r>
            <a:r>
              <a:rPr lang="en-US" sz="2400" dirty="0">
                <a:solidFill>
                  <a:schemeClr val="tx2"/>
                </a:solidFill>
                <a:latin typeface="Times New Roman" pitchFamily="18" charset="0"/>
                <a:cs typeface="Times New Roman" pitchFamily="18" charset="0"/>
              </a:rPr>
              <a:t> </a:t>
            </a:r>
            <a:r>
              <a:rPr lang="en-US" sz="2400" dirty="0" err="1">
                <a:solidFill>
                  <a:schemeClr val="tx2"/>
                </a:solidFill>
                <a:latin typeface="Times New Roman" pitchFamily="18" charset="0"/>
                <a:cs typeface="Times New Roman" pitchFamily="18" charset="0"/>
              </a:rPr>
              <a:t>επίπεδο</a:t>
            </a:r>
            <a:r>
              <a:rPr lang="en-US" sz="2400" dirty="0">
                <a:solidFill>
                  <a:schemeClr val="tx2"/>
                </a:solidFill>
                <a:latin typeface="Times New Roman" pitchFamily="18" charset="0"/>
                <a:cs typeface="Times New Roman" pitchFamily="18" charset="0"/>
              </a:rPr>
              <a:t>, </a:t>
            </a:r>
            <a:r>
              <a:rPr lang="en-US" sz="2400" dirty="0" err="1">
                <a:solidFill>
                  <a:schemeClr val="tx2"/>
                </a:solidFill>
                <a:latin typeface="Times New Roman" pitchFamily="18" charset="0"/>
                <a:cs typeface="Times New Roman" pitchFamily="18" charset="0"/>
              </a:rPr>
              <a:t>ξεπερνά</a:t>
            </a:r>
            <a:r>
              <a:rPr lang="en-US" sz="2400" dirty="0">
                <a:solidFill>
                  <a:schemeClr val="tx2"/>
                </a:solidFill>
                <a:latin typeface="Times New Roman" pitchFamily="18" charset="0"/>
                <a:cs typeface="Times New Roman" pitchFamily="18" charset="0"/>
              </a:rPr>
              <a:t> </a:t>
            </a:r>
            <a:r>
              <a:rPr lang="en-US" sz="2400" dirty="0" err="1">
                <a:solidFill>
                  <a:schemeClr val="tx2"/>
                </a:solidFill>
                <a:latin typeface="Times New Roman" pitchFamily="18" charset="0"/>
                <a:cs typeface="Times New Roman" pitchFamily="18" charset="0"/>
              </a:rPr>
              <a:t>το</a:t>
            </a:r>
            <a:r>
              <a:rPr lang="en-US" sz="2400" dirty="0">
                <a:solidFill>
                  <a:schemeClr val="tx2"/>
                </a:solidFill>
                <a:latin typeface="Times New Roman" pitchFamily="18" charset="0"/>
                <a:cs typeface="Times New Roman" pitchFamily="18" charset="0"/>
              </a:rPr>
              <a:t> $1 </a:t>
            </a:r>
            <a:r>
              <a:rPr lang="en-US" sz="2400" dirty="0" err="1">
                <a:solidFill>
                  <a:schemeClr val="tx2"/>
                </a:solidFill>
                <a:latin typeface="Times New Roman" pitchFamily="18" charset="0"/>
                <a:cs typeface="Times New Roman" pitchFamily="18" charset="0"/>
              </a:rPr>
              <a:t>τρισ</a:t>
            </a:r>
            <a:r>
              <a:rPr lang="en-US" sz="2400" dirty="0">
                <a:solidFill>
                  <a:schemeClr val="tx2"/>
                </a:solidFill>
                <a:latin typeface="Times New Roman" pitchFamily="18" charset="0"/>
                <a:cs typeface="Times New Roman" pitchFamily="18" charset="0"/>
              </a:rPr>
              <a:t>.</a:t>
            </a:r>
            <a:endParaRPr lang="en-GB" sz="2400" dirty="0">
              <a:solidFill>
                <a:schemeClr val="tx2"/>
              </a:solidFill>
              <a:latin typeface="Times New Roman" pitchFamily="18" charset="0"/>
              <a:cs typeface="Times New Roman" pitchFamily="18" charset="0"/>
            </a:endParaRPr>
          </a:p>
          <a:p>
            <a:pPr marL="342900" indent="-342900" algn="ctr">
              <a:lnSpc>
                <a:spcPct val="120000"/>
              </a:lnSpc>
              <a:spcBef>
                <a:spcPct val="20000"/>
              </a:spcBef>
              <a:buClr>
                <a:schemeClr val="bg2"/>
              </a:buClr>
              <a:buSzPct val="75000"/>
              <a:buFont typeface="Arial" pitchFamily="34" charset="0"/>
              <a:buChar char="•"/>
            </a:pPr>
            <a:endParaRPr lang="en-GB" sz="1400" dirty="0">
              <a:solidFill>
                <a:schemeClr val="tx2"/>
              </a:solidFill>
              <a:latin typeface="Times New Roman" pitchFamily="18" charset="0"/>
              <a:cs typeface="Times New Roman" pitchFamily="18" charset="0"/>
            </a:endParaRPr>
          </a:p>
          <a:p>
            <a:pPr marL="342900" indent="-342900">
              <a:lnSpc>
                <a:spcPct val="120000"/>
              </a:lnSpc>
              <a:spcBef>
                <a:spcPct val="20000"/>
              </a:spcBef>
              <a:buClr>
                <a:schemeClr val="bg2"/>
              </a:buClr>
              <a:buSzPct val="75000"/>
              <a:buFont typeface="Arial" pitchFamily="34" charset="0"/>
              <a:buChar char="•"/>
            </a:pPr>
            <a:r>
              <a:rPr lang="en-US" sz="2400" dirty="0">
                <a:solidFill>
                  <a:schemeClr val="tx2"/>
                </a:solidFill>
                <a:latin typeface="Times New Roman" pitchFamily="18" charset="0"/>
                <a:cs typeface="Times New Roman" pitchFamily="18" charset="0"/>
              </a:rPr>
              <a:t>Q2 </a:t>
            </a:r>
            <a:r>
              <a:rPr lang="el-GR" sz="2400" dirty="0">
                <a:solidFill>
                  <a:schemeClr val="tx2"/>
                </a:solidFill>
                <a:latin typeface="Times New Roman" pitchFamily="18" charset="0"/>
                <a:cs typeface="Times New Roman" pitchFamily="18" charset="0"/>
              </a:rPr>
              <a:t>2008</a:t>
            </a:r>
            <a:r>
              <a:rPr lang="en-US" sz="2400" dirty="0">
                <a:solidFill>
                  <a:schemeClr val="tx2"/>
                </a:solidFill>
                <a:latin typeface="Times New Roman" pitchFamily="18" charset="0"/>
                <a:cs typeface="Times New Roman" pitchFamily="18" charset="0"/>
              </a:rPr>
              <a:t>: </a:t>
            </a:r>
            <a:r>
              <a:rPr lang="en-US" sz="2400" dirty="0" err="1">
                <a:solidFill>
                  <a:schemeClr val="tx2"/>
                </a:solidFill>
                <a:latin typeface="Times New Roman" pitchFamily="18" charset="0"/>
                <a:cs typeface="Times New Roman" pitchFamily="18" charset="0"/>
              </a:rPr>
              <a:t>Το</a:t>
            </a:r>
            <a:r>
              <a:rPr lang="en-US" sz="2400" dirty="0">
                <a:solidFill>
                  <a:schemeClr val="tx2"/>
                </a:solidFill>
                <a:latin typeface="Times New Roman" pitchFamily="18" charset="0"/>
                <a:cs typeface="Times New Roman" pitchFamily="18" charset="0"/>
              </a:rPr>
              <a:t> </a:t>
            </a:r>
            <a:r>
              <a:rPr lang="en-US" sz="2400" dirty="0" err="1">
                <a:solidFill>
                  <a:schemeClr val="tx2"/>
                </a:solidFill>
                <a:latin typeface="Times New Roman" pitchFamily="18" charset="0"/>
                <a:cs typeface="Times New Roman" pitchFamily="18" charset="0"/>
              </a:rPr>
              <a:t>συνολικό</a:t>
            </a:r>
            <a:r>
              <a:rPr lang="en-US" sz="2400" dirty="0">
                <a:solidFill>
                  <a:schemeClr val="tx2"/>
                </a:solidFill>
                <a:latin typeface="Times New Roman" pitchFamily="18" charset="0"/>
                <a:cs typeface="Times New Roman" pitchFamily="18" charset="0"/>
              </a:rPr>
              <a:t> </a:t>
            </a:r>
            <a:r>
              <a:rPr lang="en-US" sz="2400" dirty="0" err="1">
                <a:solidFill>
                  <a:schemeClr val="tx2"/>
                </a:solidFill>
                <a:latin typeface="Times New Roman" pitchFamily="18" charset="0"/>
                <a:cs typeface="Times New Roman" pitchFamily="18" charset="0"/>
              </a:rPr>
              <a:t>ενεργητικό</a:t>
            </a:r>
            <a:r>
              <a:rPr lang="en-US" sz="2400" dirty="0">
                <a:solidFill>
                  <a:schemeClr val="tx2"/>
                </a:solidFill>
                <a:latin typeface="Times New Roman" pitchFamily="18" charset="0"/>
                <a:cs typeface="Times New Roman" pitchFamily="18" charset="0"/>
              </a:rPr>
              <a:t> </a:t>
            </a:r>
            <a:r>
              <a:rPr lang="en-US" sz="2400" dirty="0" err="1">
                <a:solidFill>
                  <a:schemeClr val="tx2"/>
                </a:solidFill>
                <a:latin typeface="Times New Roman" pitchFamily="18" charset="0"/>
                <a:cs typeface="Times New Roman" pitchFamily="18" charset="0"/>
              </a:rPr>
              <a:t>των</a:t>
            </a:r>
            <a:r>
              <a:rPr lang="en-US" sz="2400" dirty="0">
                <a:solidFill>
                  <a:schemeClr val="tx2"/>
                </a:solidFill>
                <a:latin typeface="Times New Roman" pitchFamily="18" charset="0"/>
                <a:cs typeface="Times New Roman" pitchFamily="18" charset="0"/>
              </a:rPr>
              <a:t> </a:t>
            </a:r>
            <a:r>
              <a:rPr lang="en-US" sz="2400" dirty="0" err="1">
                <a:solidFill>
                  <a:schemeClr val="tx2"/>
                </a:solidFill>
                <a:latin typeface="Times New Roman" pitchFamily="18" charset="0"/>
                <a:cs typeface="Times New Roman" pitchFamily="18" charset="0"/>
              </a:rPr>
              <a:t>Αμοιβαίων</a:t>
            </a:r>
            <a:r>
              <a:rPr lang="en-US" sz="2400" dirty="0">
                <a:solidFill>
                  <a:schemeClr val="tx2"/>
                </a:solidFill>
                <a:latin typeface="Times New Roman" pitchFamily="18" charset="0"/>
                <a:cs typeface="Times New Roman" pitchFamily="18" charset="0"/>
              </a:rPr>
              <a:t> </a:t>
            </a:r>
            <a:r>
              <a:rPr lang="en-US" sz="2400" dirty="0" err="1">
                <a:solidFill>
                  <a:schemeClr val="tx2"/>
                </a:solidFill>
                <a:latin typeface="Times New Roman" pitchFamily="18" charset="0"/>
                <a:cs typeface="Times New Roman" pitchFamily="18" charset="0"/>
              </a:rPr>
              <a:t>Κεφαλαίων</a:t>
            </a:r>
            <a:r>
              <a:rPr lang="en-US" sz="2400" dirty="0">
                <a:solidFill>
                  <a:schemeClr val="tx2"/>
                </a:solidFill>
                <a:latin typeface="Times New Roman" pitchFamily="18" charset="0"/>
                <a:cs typeface="Times New Roman" pitchFamily="18" charset="0"/>
              </a:rPr>
              <a:t>, </a:t>
            </a:r>
            <a:r>
              <a:rPr lang="en-US" sz="2400" dirty="0" err="1">
                <a:solidFill>
                  <a:schemeClr val="tx2"/>
                </a:solidFill>
                <a:latin typeface="Times New Roman" pitchFamily="18" charset="0"/>
                <a:cs typeface="Times New Roman" pitchFamily="18" charset="0"/>
              </a:rPr>
              <a:t>σε</a:t>
            </a:r>
            <a:r>
              <a:rPr lang="en-US" sz="2400" dirty="0">
                <a:solidFill>
                  <a:schemeClr val="tx2"/>
                </a:solidFill>
                <a:latin typeface="Times New Roman" pitchFamily="18" charset="0"/>
                <a:cs typeface="Times New Roman" pitchFamily="18" charset="0"/>
              </a:rPr>
              <a:t> </a:t>
            </a:r>
            <a:r>
              <a:rPr lang="en-US" sz="2400" dirty="0" err="1">
                <a:solidFill>
                  <a:schemeClr val="tx2"/>
                </a:solidFill>
                <a:latin typeface="Times New Roman" pitchFamily="18" charset="0"/>
                <a:cs typeface="Times New Roman" pitchFamily="18" charset="0"/>
              </a:rPr>
              <a:t>παγκόσμιο</a:t>
            </a:r>
            <a:r>
              <a:rPr lang="en-US" sz="2400" dirty="0">
                <a:solidFill>
                  <a:schemeClr val="tx2"/>
                </a:solidFill>
                <a:latin typeface="Times New Roman" pitchFamily="18" charset="0"/>
                <a:cs typeface="Times New Roman" pitchFamily="18" charset="0"/>
              </a:rPr>
              <a:t> </a:t>
            </a:r>
            <a:r>
              <a:rPr lang="en-US" sz="2400" dirty="0" err="1">
                <a:solidFill>
                  <a:schemeClr val="tx2"/>
                </a:solidFill>
                <a:latin typeface="Times New Roman" pitchFamily="18" charset="0"/>
                <a:cs typeface="Times New Roman" pitchFamily="18" charset="0"/>
              </a:rPr>
              <a:t>επίπεδο</a:t>
            </a:r>
            <a:r>
              <a:rPr lang="en-US" sz="2400" dirty="0">
                <a:solidFill>
                  <a:schemeClr val="tx2"/>
                </a:solidFill>
                <a:latin typeface="Times New Roman" pitchFamily="18" charset="0"/>
                <a:cs typeface="Times New Roman" pitchFamily="18" charset="0"/>
              </a:rPr>
              <a:t>, </a:t>
            </a:r>
            <a:r>
              <a:rPr lang="el-GR" sz="2400" dirty="0">
                <a:solidFill>
                  <a:schemeClr val="tx2"/>
                </a:solidFill>
                <a:latin typeface="Times New Roman" pitchFamily="18" charset="0"/>
                <a:cs typeface="Times New Roman" pitchFamily="18" charset="0"/>
              </a:rPr>
              <a:t>αγγίζει τα </a:t>
            </a:r>
            <a:r>
              <a:rPr lang="en-US" sz="2400" dirty="0">
                <a:solidFill>
                  <a:schemeClr val="tx2"/>
                </a:solidFill>
                <a:latin typeface="Times New Roman" pitchFamily="18" charset="0"/>
                <a:cs typeface="Times New Roman" pitchFamily="18" charset="0"/>
              </a:rPr>
              <a:t>$24</a:t>
            </a:r>
            <a:r>
              <a:rPr lang="el-GR" sz="2400" dirty="0">
                <a:solidFill>
                  <a:schemeClr val="tx2"/>
                </a:solidFill>
                <a:latin typeface="Times New Roman" pitchFamily="18" charset="0"/>
                <a:cs typeface="Times New Roman" pitchFamily="18" charset="0"/>
              </a:rPr>
              <a:t>,</a:t>
            </a:r>
            <a:r>
              <a:rPr lang="en-US" sz="2400" dirty="0">
                <a:solidFill>
                  <a:schemeClr val="tx2"/>
                </a:solidFill>
                <a:latin typeface="Times New Roman" pitchFamily="18" charset="0"/>
                <a:cs typeface="Times New Roman" pitchFamily="18" charset="0"/>
              </a:rPr>
              <a:t>64  </a:t>
            </a:r>
            <a:r>
              <a:rPr lang="en-US" sz="2400" dirty="0" err="1">
                <a:solidFill>
                  <a:schemeClr val="tx2"/>
                </a:solidFill>
                <a:latin typeface="Times New Roman" pitchFamily="18" charset="0"/>
                <a:cs typeface="Times New Roman" pitchFamily="18" charset="0"/>
              </a:rPr>
              <a:t>τρισ</a:t>
            </a:r>
            <a:r>
              <a:rPr lang="en-US" sz="2400" dirty="0">
                <a:solidFill>
                  <a:schemeClr val="tx2"/>
                </a:solidFill>
                <a:latin typeface="Times New Roman" pitchFamily="18" charset="0"/>
                <a:cs typeface="Times New Roman" pitchFamily="18" charset="0"/>
              </a:rPr>
              <a:t>.</a:t>
            </a:r>
            <a:endParaRPr lang="en-GB" sz="2400" dirty="0">
              <a:solidFill>
                <a:schemeClr val="tx2"/>
              </a:solidFill>
              <a:latin typeface="Times New Roman" pitchFamily="18" charset="0"/>
              <a:cs typeface="Times New Roman" pitchFamily="18" charset="0"/>
            </a:endParaRPr>
          </a:p>
        </p:txBody>
      </p:sp>
      <p:sp>
        <p:nvSpPr>
          <p:cNvPr id="6" name="5 - Θέση αριθμού διαφάνειας"/>
          <p:cNvSpPr>
            <a:spLocks noGrp="1"/>
          </p:cNvSpPr>
          <p:nvPr>
            <p:ph type="sldNum" sz="quarter" idx="12"/>
          </p:nvPr>
        </p:nvSpPr>
        <p:spPr/>
        <p:txBody>
          <a:bodyPr/>
          <a:lstStyle/>
          <a:p>
            <a:pPr>
              <a:defRPr/>
            </a:pPr>
            <a:fld id="{FFB69861-6CFB-4135-8BEF-0CCC05361DB9}" type="slidenum">
              <a:rPr lang="el-GR" smtClean="0">
                <a:solidFill>
                  <a:srgbClr val="000000"/>
                </a:solidFill>
              </a:rPr>
              <a:pPr>
                <a:defRPr/>
              </a:pPr>
              <a:t>134</a:t>
            </a:fld>
            <a:endParaRPr lang="el-GR" dirty="0">
              <a:solidFill>
                <a:srgbClr val="000000"/>
              </a:solidFill>
            </a:endParaRPr>
          </a:p>
        </p:txBody>
      </p:sp>
    </p:spTree>
  </p:cSld>
  <p:clrMapOvr>
    <a:masterClrMapping/>
  </p:clrMapOvr>
  <p:transition/>
</p:sld>
</file>

<file path=ppt/slides/slide1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87394" name="Rectangle 2"/>
          <p:cNvSpPr>
            <a:spLocks noGrp="1"/>
          </p:cNvSpPr>
          <p:nvPr>
            <p:ph type="title"/>
          </p:nvPr>
        </p:nvSpPr>
        <p:spPr>
          <a:xfrm>
            <a:off x="1091444" y="273337"/>
            <a:ext cx="10009112" cy="795188"/>
          </a:xfrm>
        </p:spPr>
        <p:txBody>
          <a:bodyPr/>
          <a:lstStyle/>
          <a:p>
            <a:pPr algn="ctr">
              <a:defRPr/>
            </a:pPr>
            <a:r>
              <a:rPr lang="el-GR" sz="3200" b="1" i="1" dirty="0">
                <a:solidFill>
                  <a:schemeClr val="accent2"/>
                </a:solidFill>
                <a:latin typeface="Times New Roman" pitchFamily="18" charset="0"/>
                <a:cs typeface="Times New Roman" pitchFamily="18" charset="0"/>
              </a:rPr>
              <a:t>Η εξέλιξη του παγκόσμιου ενεργητικού Α/Κ ανά κατηγορία (</a:t>
            </a:r>
            <a:r>
              <a:rPr lang="el-GR" sz="3200" b="1" i="1" dirty="0" err="1">
                <a:solidFill>
                  <a:schemeClr val="accent2"/>
                </a:solidFill>
                <a:latin typeface="Times New Roman" pitchFamily="18" charset="0"/>
                <a:cs typeface="Times New Roman" pitchFamily="18" charset="0"/>
              </a:rPr>
              <a:t>τρισ</a:t>
            </a:r>
            <a:r>
              <a:rPr lang="en-US" sz="3200" b="1" i="1" dirty="0">
                <a:solidFill>
                  <a:schemeClr val="accent2"/>
                </a:solidFill>
                <a:latin typeface="Times New Roman" pitchFamily="18" charset="0"/>
                <a:cs typeface="Times New Roman" pitchFamily="18" charset="0"/>
              </a:rPr>
              <a:t>.</a:t>
            </a:r>
            <a:r>
              <a:rPr lang="el-GR" sz="3200" b="1" i="1" dirty="0">
                <a:solidFill>
                  <a:schemeClr val="accent2"/>
                </a:solidFill>
                <a:latin typeface="Times New Roman" pitchFamily="18" charset="0"/>
                <a:cs typeface="Times New Roman" pitchFamily="18" charset="0"/>
              </a:rPr>
              <a:t> $)</a:t>
            </a:r>
            <a:endParaRPr lang="en-US" sz="3200" b="1" i="1" dirty="0">
              <a:solidFill>
                <a:schemeClr val="accent2"/>
              </a:solidFill>
              <a:latin typeface="Times New Roman" pitchFamily="18" charset="0"/>
              <a:cs typeface="Times New Roman" pitchFamily="18" charset="0"/>
            </a:endParaRPr>
          </a:p>
        </p:txBody>
      </p:sp>
      <p:sp>
        <p:nvSpPr>
          <p:cNvPr id="6" name="5 - Θέση αριθμού διαφάνειας"/>
          <p:cNvSpPr>
            <a:spLocks noGrp="1"/>
          </p:cNvSpPr>
          <p:nvPr>
            <p:ph type="sldNum" sz="quarter" idx="12"/>
          </p:nvPr>
        </p:nvSpPr>
        <p:spPr/>
        <p:txBody>
          <a:bodyPr/>
          <a:lstStyle/>
          <a:p>
            <a:pPr>
              <a:defRPr/>
            </a:pPr>
            <a:fld id="{7C2C1EAE-2912-4811-9DF5-A68AB55C9E27}" type="slidenum">
              <a:rPr lang="el-GR" smtClean="0">
                <a:solidFill>
                  <a:srgbClr val="000000"/>
                </a:solidFill>
              </a:rPr>
              <a:pPr>
                <a:defRPr/>
              </a:pPr>
              <a:t>135</a:t>
            </a:fld>
            <a:endParaRPr lang="el-GR" dirty="0">
              <a:solidFill>
                <a:srgbClr val="000000"/>
              </a:solidFill>
            </a:endParaRPr>
          </a:p>
        </p:txBody>
      </p:sp>
      <p:sp>
        <p:nvSpPr>
          <p:cNvPr id="203779" name="Rectangle 5"/>
          <p:cNvSpPr>
            <a:spLocks noChangeArrowheads="1"/>
          </p:cNvSpPr>
          <p:nvPr/>
        </p:nvSpPr>
        <p:spPr bwMode="auto">
          <a:xfrm>
            <a:off x="7100997" y="6413698"/>
            <a:ext cx="3567003" cy="307777"/>
          </a:xfrm>
          <a:prstGeom prst="rect">
            <a:avLst/>
          </a:prstGeom>
          <a:noFill/>
          <a:ln w="9525">
            <a:noFill/>
            <a:miter lim="800000"/>
            <a:headEnd/>
            <a:tailEnd/>
          </a:ln>
        </p:spPr>
        <p:txBody>
          <a:bodyPr wrap="none" anchor="ctr">
            <a:spAutoFit/>
          </a:bodyPr>
          <a:lstStyle/>
          <a:p>
            <a:pPr algn="r" eaLnBrk="0" hangingPunct="0"/>
            <a:r>
              <a:rPr lang="el-GR" sz="1400" i="1" dirty="0"/>
              <a:t>Πηγή: </a:t>
            </a:r>
            <a:r>
              <a:rPr lang="en-US" sz="1400" i="1" dirty="0"/>
              <a:t>Investment</a:t>
            </a:r>
            <a:r>
              <a:rPr lang="el-GR" sz="1400" i="1" dirty="0"/>
              <a:t> </a:t>
            </a:r>
            <a:r>
              <a:rPr lang="en-US" sz="1400" i="1" dirty="0"/>
              <a:t>Company</a:t>
            </a:r>
            <a:r>
              <a:rPr lang="el-GR" sz="1400" i="1" dirty="0"/>
              <a:t> </a:t>
            </a:r>
            <a:r>
              <a:rPr lang="en-US" sz="1400" i="1" dirty="0"/>
              <a:t>Institute, 2023</a:t>
            </a:r>
            <a:endParaRPr lang="el-GR" sz="1400" i="1" dirty="0"/>
          </a:p>
        </p:txBody>
      </p:sp>
      <p:sp>
        <p:nvSpPr>
          <p:cNvPr id="2" name="Rectangle 1"/>
          <p:cNvSpPr/>
          <p:nvPr/>
        </p:nvSpPr>
        <p:spPr>
          <a:xfrm>
            <a:off x="3478684" y="-963488"/>
            <a:ext cx="4572000" cy="1200329"/>
          </a:xfrm>
          <a:prstGeom prst="rect">
            <a:avLst/>
          </a:prstGeom>
        </p:spPr>
        <p:txBody>
          <a:bodyPr>
            <a:spAutoFit/>
          </a:bodyPr>
          <a:lstStyle/>
          <a:p>
            <a:r>
              <a:rPr lang="el-GR" dirty="0">
                <a:hlinkClick r:id="rId4"/>
              </a:rPr>
              <a:t>https://www.iciglobal.org/pdf/2017_factbook.pdf</a:t>
            </a:r>
            <a:endParaRPr lang="el-GR" dirty="0"/>
          </a:p>
          <a:p>
            <a:r>
              <a:rPr lang="en-US" dirty="0"/>
              <a:t>P</a:t>
            </a:r>
            <a:r>
              <a:rPr lang="el-GR" dirty="0"/>
              <a:t>.188</a:t>
            </a:r>
          </a:p>
          <a:p>
            <a:endParaRPr lang="el-GR" dirty="0"/>
          </a:p>
        </p:txBody>
      </p:sp>
      <p:pic>
        <p:nvPicPr>
          <p:cNvPr id="7" name="Εικόνα 6">
            <a:extLst>
              <a:ext uri="{FF2B5EF4-FFF2-40B4-BE49-F238E27FC236}">
                <a16:creationId xmlns:a16="http://schemas.microsoft.com/office/drawing/2014/main" id="{94893EE1-F4D6-224F-A8E0-C44FD495D5EF}"/>
              </a:ext>
            </a:extLst>
          </p:cNvPr>
          <p:cNvPicPr>
            <a:picLocks noChangeAspect="1"/>
          </p:cNvPicPr>
          <p:nvPr/>
        </p:nvPicPr>
        <p:blipFill>
          <a:blip r:embed="rId5"/>
          <a:stretch>
            <a:fillRect/>
          </a:stretch>
        </p:blipFill>
        <p:spPr>
          <a:xfrm>
            <a:off x="1091444" y="1263650"/>
            <a:ext cx="10009112" cy="5219700"/>
          </a:xfrm>
          <a:prstGeom prst="rect">
            <a:avLst/>
          </a:prstGeom>
        </p:spPr>
      </p:pic>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7C2C1EAE-2912-4811-9DF5-A68AB55C9E27}" type="slidenum">
              <a:rPr lang="el-GR" smtClean="0">
                <a:solidFill>
                  <a:srgbClr val="000000"/>
                </a:solidFill>
              </a:rPr>
              <a:pPr>
                <a:defRPr/>
              </a:pPr>
              <a:t>136</a:t>
            </a:fld>
            <a:endParaRPr lang="el-GR">
              <a:solidFill>
                <a:srgbClr val="000000"/>
              </a:solidFill>
            </a:endParaRPr>
          </a:p>
        </p:txBody>
      </p:sp>
      <p:sp>
        <p:nvSpPr>
          <p:cNvPr id="9" name="Rectangle 2">
            <a:extLst>
              <a:ext uri="{FF2B5EF4-FFF2-40B4-BE49-F238E27FC236}">
                <a16:creationId xmlns:a16="http://schemas.microsoft.com/office/drawing/2014/main" id="{0BA142B4-BB8F-413B-824A-9BB259A16FB8}"/>
              </a:ext>
            </a:extLst>
          </p:cNvPr>
          <p:cNvSpPr txBox="1">
            <a:spLocks/>
          </p:cNvSpPr>
          <p:nvPr/>
        </p:nvSpPr>
        <p:spPr bwMode="auto">
          <a:xfrm>
            <a:off x="1055440" y="321078"/>
            <a:ext cx="10009112" cy="803666"/>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a:lstStyle>
          <a:p>
            <a:pPr>
              <a:defRPr/>
            </a:pPr>
            <a:r>
              <a:rPr lang="el-GR" sz="3200" b="1" i="1" dirty="0">
                <a:solidFill>
                  <a:schemeClr val="accent2"/>
                </a:solidFill>
                <a:latin typeface="Times New Roman" pitchFamily="18" charset="0"/>
                <a:cs typeface="Times New Roman" pitchFamily="18" charset="0"/>
              </a:rPr>
              <a:t>Η κατανομή του συνολικού ενεργητικού των Α/Κ ανά γεωγραφική περιοχή </a:t>
            </a:r>
            <a:r>
              <a:rPr lang="el-GR" sz="3200" b="1" i="1" kern="0" dirty="0">
                <a:solidFill>
                  <a:schemeClr val="accent2"/>
                </a:solidFill>
                <a:latin typeface="Times New Roman" pitchFamily="18" charset="0"/>
                <a:cs typeface="Times New Roman" pitchFamily="18" charset="0"/>
              </a:rPr>
              <a:t>(</a:t>
            </a:r>
            <a:r>
              <a:rPr lang="el-GR" sz="3200" b="1" i="1" kern="0" dirty="0" err="1">
                <a:solidFill>
                  <a:schemeClr val="accent2"/>
                </a:solidFill>
                <a:latin typeface="Times New Roman" pitchFamily="18" charset="0"/>
                <a:cs typeface="Times New Roman" pitchFamily="18" charset="0"/>
              </a:rPr>
              <a:t>τρισ</a:t>
            </a:r>
            <a:r>
              <a:rPr lang="en-US" sz="3200" b="1" i="1" kern="0" dirty="0">
                <a:solidFill>
                  <a:schemeClr val="accent2"/>
                </a:solidFill>
                <a:latin typeface="Times New Roman" pitchFamily="18" charset="0"/>
                <a:cs typeface="Times New Roman" pitchFamily="18" charset="0"/>
              </a:rPr>
              <a:t>.</a:t>
            </a:r>
            <a:r>
              <a:rPr lang="el-GR" sz="3200" b="1" i="1" kern="0" dirty="0">
                <a:solidFill>
                  <a:schemeClr val="accent2"/>
                </a:solidFill>
                <a:latin typeface="Times New Roman" pitchFamily="18" charset="0"/>
                <a:cs typeface="Times New Roman" pitchFamily="18" charset="0"/>
              </a:rPr>
              <a:t> $)</a:t>
            </a:r>
            <a:endParaRPr lang="en-US" sz="3200" b="1" i="1" kern="0" dirty="0">
              <a:solidFill>
                <a:schemeClr val="accent2"/>
              </a:solidFill>
              <a:latin typeface="Times New Roman" pitchFamily="18" charset="0"/>
              <a:cs typeface="Times New Roman" pitchFamily="18" charset="0"/>
            </a:endParaRPr>
          </a:p>
        </p:txBody>
      </p:sp>
      <p:sp>
        <p:nvSpPr>
          <p:cNvPr id="10" name="Rectangle 5">
            <a:extLst>
              <a:ext uri="{FF2B5EF4-FFF2-40B4-BE49-F238E27FC236}">
                <a16:creationId xmlns:a16="http://schemas.microsoft.com/office/drawing/2014/main" id="{A2EC982B-BD8E-4D84-AEE3-197CD6E922C6}"/>
              </a:ext>
            </a:extLst>
          </p:cNvPr>
          <p:cNvSpPr>
            <a:spLocks noChangeArrowheads="1"/>
          </p:cNvSpPr>
          <p:nvPr/>
        </p:nvSpPr>
        <p:spPr bwMode="auto">
          <a:xfrm>
            <a:off x="7100997" y="6413698"/>
            <a:ext cx="3567003" cy="307777"/>
          </a:xfrm>
          <a:prstGeom prst="rect">
            <a:avLst/>
          </a:prstGeom>
          <a:noFill/>
          <a:ln w="9525">
            <a:noFill/>
            <a:miter lim="800000"/>
            <a:headEnd/>
            <a:tailEnd/>
          </a:ln>
        </p:spPr>
        <p:txBody>
          <a:bodyPr wrap="none" anchor="ctr">
            <a:spAutoFit/>
          </a:bodyPr>
          <a:lstStyle/>
          <a:p>
            <a:pPr algn="r" eaLnBrk="0" hangingPunct="0"/>
            <a:r>
              <a:rPr lang="el-GR" sz="1400" i="1" dirty="0"/>
              <a:t>Πηγή: </a:t>
            </a:r>
            <a:r>
              <a:rPr lang="en-US" sz="1400" i="1" dirty="0"/>
              <a:t>Investment</a:t>
            </a:r>
            <a:r>
              <a:rPr lang="el-GR" sz="1400" i="1" dirty="0"/>
              <a:t> </a:t>
            </a:r>
            <a:r>
              <a:rPr lang="en-US" sz="1400" i="1" dirty="0"/>
              <a:t>Company</a:t>
            </a:r>
            <a:r>
              <a:rPr lang="el-GR" sz="1400" i="1" dirty="0"/>
              <a:t> </a:t>
            </a:r>
            <a:r>
              <a:rPr lang="en-US" sz="1400" i="1" dirty="0"/>
              <a:t>Institute, 2023</a:t>
            </a:r>
            <a:endParaRPr lang="el-GR" sz="1400" i="1" dirty="0"/>
          </a:p>
        </p:txBody>
      </p:sp>
      <p:sp>
        <p:nvSpPr>
          <p:cNvPr id="5" name="Θέση περιεχομένου 4">
            <a:extLst>
              <a:ext uri="{FF2B5EF4-FFF2-40B4-BE49-F238E27FC236}">
                <a16:creationId xmlns:a16="http://schemas.microsoft.com/office/drawing/2014/main" id="{12E0D64D-6AAE-2CE0-C44D-38DD231E5C46}"/>
              </a:ext>
            </a:extLst>
          </p:cNvPr>
          <p:cNvSpPr>
            <a:spLocks noGrp="1"/>
          </p:cNvSpPr>
          <p:nvPr>
            <p:ph idx="1"/>
          </p:nvPr>
        </p:nvSpPr>
        <p:spPr/>
        <p:txBody>
          <a:bodyPr/>
          <a:lstStyle/>
          <a:p>
            <a:endParaRPr lang="el-GR"/>
          </a:p>
        </p:txBody>
      </p:sp>
      <p:pic>
        <p:nvPicPr>
          <p:cNvPr id="8" name="Εικόνα 7">
            <a:extLst>
              <a:ext uri="{FF2B5EF4-FFF2-40B4-BE49-F238E27FC236}">
                <a16:creationId xmlns:a16="http://schemas.microsoft.com/office/drawing/2014/main" id="{0FB9A188-A308-A7EB-08C1-A733C929AD12}"/>
              </a:ext>
            </a:extLst>
          </p:cNvPr>
          <p:cNvPicPr>
            <a:picLocks noChangeAspect="1"/>
          </p:cNvPicPr>
          <p:nvPr/>
        </p:nvPicPr>
        <p:blipFill>
          <a:blip r:embed="rId4"/>
          <a:stretch>
            <a:fillRect/>
          </a:stretch>
        </p:blipFill>
        <p:spPr>
          <a:xfrm>
            <a:off x="606072" y="1435870"/>
            <a:ext cx="10386471" cy="4977827"/>
          </a:xfrm>
          <a:prstGeom prst="rect">
            <a:avLst/>
          </a:prstGeom>
        </p:spPr>
      </p:pic>
    </p:spTree>
    <p:extLst>
      <p:ext uri="{BB962C8B-B14F-4D97-AF65-F5344CB8AC3E}">
        <p14:creationId xmlns:p14="http://schemas.microsoft.com/office/powerpoint/2010/main" val="3394546680"/>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7C2C1EAE-2912-4811-9DF5-A68AB55C9E27}" type="slidenum">
              <a:rPr lang="el-GR" smtClean="0">
                <a:solidFill>
                  <a:srgbClr val="000000"/>
                </a:solidFill>
              </a:rPr>
              <a:pPr>
                <a:defRPr/>
              </a:pPr>
              <a:t>137</a:t>
            </a:fld>
            <a:endParaRPr lang="el-GR">
              <a:solidFill>
                <a:srgbClr val="000000"/>
              </a:solidFill>
            </a:endParaRPr>
          </a:p>
        </p:txBody>
      </p:sp>
      <p:sp>
        <p:nvSpPr>
          <p:cNvPr id="8" name="Rectangle 5">
            <a:extLst>
              <a:ext uri="{FF2B5EF4-FFF2-40B4-BE49-F238E27FC236}">
                <a16:creationId xmlns:a16="http://schemas.microsoft.com/office/drawing/2014/main" id="{EF6C22D4-EBA3-40EB-AF12-2BDBF4EBB6BB}"/>
              </a:ext>
            </a:extLst>
          </p:cNvPr>
          <p:cNvSpPr>
            <a:spLocks noChangeArrowheads="1"/>
          </p:cNvSpPr>
          <p:nvPr/>
        </p:nvSpPr>
        <p:spPr bwMode="auto">
          <a:xfrm>
            <a:off x="7100997" y="6413698"/>
            <a:ext cx="3567003" cy="307777"/>
          </a:xfrm>
          <a:prstGeom prst="rect">
            <a:avLst/>
          </a:prstGeom>
          <a:noFill/>
          <a:ln w="9525">
            <a:noFill/>
            <a:miter lim="800000"/>
            <a:headEnd/>
            <a:tailEnd/>
          </a:ln>
        </p:spPr>
        <p:txBody>
          <a:bodyPr wrap="none" anchor="ctr">
            <a:spAutoFit/>
          </a:bodyPr>
          <a:lstStyle/>
          <a:p>
            <a:pPr algn="r" eaLnBrk="0" hangingPunct="0"/>
            <a:r>
              <a:rPr lang="el-GR" sz="1400" i="1" dirty="0"/>
              <a:t>Πηγή: </a:t>
            </a:r>
            <a:r>
              <a:rPr lang="en-US" sz="1400" i="1" dirty="0"/>
              <a:t>Investment</a:t>
            </a:r>
            <a:r>
              <a:rPr lang="el-GR" sz="1400" i="1" dirty="0"/>
              <a:t> </a:t>
            </a:r>
            <a:r>
              <a:rPr lang="en-US" sz="1400" i="1" dirty="0"/>
              <a:t>Company</a:t>
            </a:r>
            <a:r>
              <a:rPr lang="el-GR" sz="1400" i="1" dirty="0"/>
              <a:t> </a:t>
            </a:r>
            <a:r>
              <a:rPr lang="en-US" sz="1400" i="1" dirty="0"/>
              <a:t>Institute, 2023</a:t>
            </a:r>
            <a:endParaRPr lang="el-GR" sz="1400" i="1" dirty="0"/>
          </a:p>
        </p:txBody>
      </p:sp>
      <p:sp>
        <p:nvSpPr>
          <p:cNvPr id="9" name="Rectangle 2">
            <a:extLst>
              <a:ext uri="{FF2B5EF4-FFF2-40B4-BE49-F238E27FC236}">
                <a16:creationId xmlns:a16="http://schemas.microsoft.com/office/drawing/2014/main" id="{2FB46E82-9AA6-4BD9-8CAA-DF7F497DCBE5}"/>
              </a:ext>
            </a:extLst>
          </p:cNvPr>
          <p:cNvSpPr txBox="1">
            <a:spLocks/>
          </p:cNvSpPr>
          <p:nvPr/>
        </p:nvSpPr>
        <p:spPr bwMode="auto">
          <a:xfrm>
            <a:off x="1091443" y="189664"/>
            <a:ext cx="10009112" cy="803666"/>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a:lstStyle>
          <a:p>
            <a:pPr>
              <a:defRPr/>
            </a:pPr>
            <a:r>
              <a:rPr lang="el-GR" sz="3200" b="1" i="1" kern="0" dirty="0">
                <a:solidFill>
                  <a:schemeClr val="accent2"/>
                </a:solidFill>
                <a:latin typeface="Times New Roman" pitchFamily="18" charset="0"/>
                <a:cs typeface="Times New Roman" pitchFamily="18" charset="0"/>
              </a:rPr>
              <a:t>Η ποσοστιαία κατανομή του αριθμού των ΑΚ στον κόσμο</a:t>
            </a:r>
            <a:endParaRPr lang="en-US" sz="3200" b="1" i="1" kern="0" dirty="0">
              <a:solidFill>
                <a:schemeClr val="accent2"/>
              </a:solidFill>
              <a:latin typeface="Times New Roman" pitchFamily="18" charset="0"/>
              <a:cs typeface="Times New Roman" pitchFamily="18" charset="0"/>
            </a:endParaRPr>
          </a:p>
        </p:txBody>
      </p:sp>
      <p:pic>
        <p:nvPicPr>
          <p:cNvPr id="5" name="Εικόνα 4">
            <a:extLst>
              <a:ext uri="{FF2B5EF4-FFF2-40B4-BE49-F238E27FC236}">
                <a16:creationId xmlns:a16="http://schemas.microsoft.com/office/drawing/2014/main" id="{1EC20771-E009-B4A4-88B8-88C14149636B}"/>
              </a:ext>
            </a:extLst>
          </p:cNvPr>
          <p:cNvPicPr>
            <a:picLocks noChangeAspect="1"/>
          </p:cNvPicPr>
          <p:nvPr/>
        </p:nvPicPr>
        <p:blipFill>
          <a:blip r:embed="rId4"/>
          <a:stretch>
            <a:fillRect/>
          </a:stretch>
        </p:blipFill>
        <p:spPr>
          <a:xfrm>
            <a:off x="1091443" y="1148282"/>
            <a:ext cx="9576557" cy="4876800"/>
          </a:xfrm>
          <a:prstGeom prst="rect">
            <a:avLst/>
          </a:prstGeom>
        </p:spPr>
      </p:pic>
    </p:spTree>
    <p:extLst>
      <p:ext uri="{BB962C8B-B14F-4D97-AF65-F5344CB8AC3E}">
        <p14:creationId xmlns:p14="http://schemas.microsoft.com/office/powerpoint/2010/main" val="1410376069"/>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endParaRPr lang="el-GR"/>
          </a:p>
        </p:txBody>
      </p:sp>
      <p:sp>
        <p:nvSpPr>
          <p:cNvPr id="4" name="Slide Number Placeholder 3"/>
          <p:cNvSpPr>
            <a:spLocks noGrp="1"/>
          </p:cNvSpPr>
          <p:nvPr>
            <p:ph type="sldNum" sz="quarter" idx="12"/>
          </p:nvPr>
        </p:nvSpPr>
        <p:spPr/>
        <p:txBody>
          <a:bodyPr/>
          <a:lstStyle/>
          <a:p>
            <a:pPr>
              <a:defRPr/>
            </a:pPr>
            <a:fld id="{7C2C1EAE-2912-4811-9DF5-A68AB55C9E27}" type="slidenum">
              <a:rPr lang="el-GR" smtClean="0">
                <a:solidFill>
                  <a:srgbClr val="000000"/>
                </a:solidFill>
              </a:rPr>
              <a:pPr>
                <a:defRPr/>
              </a:pPr>
              <a:t>138</a:t>
            </a:fld>
            <a:endParaRPr lang="el-GR">
              <a:solidFill>
                <a:srgbClr val="000000"/>
              </a:solidFill>
            </a:endParaRPr>
          </a:p>
        </p:txBody>
      </p:sp>
      <p:sp>
        <p:nvSpPr>
          <p:cNvPr id="6" name="Rectangle 5"/>
          <p:cNvSpPr>
            <a:spLocks noChangeArrowheads="1"/>
          </p:cNvSpPr>
          <p:nvPr/>
        </p:nvSpPr>
        <p:spPr bwMode="auto">
          <a:xfrm>
            <a:off x="1688321" y="6308726"/>
            <a:ext cx="3567003" cy="307777"/>
          </a:xfrm>
          <a:prstGeom prst="rect">
            <a:avLst/>
          </a:prstGeom>
          <a:noFill/>
          <a:ln w="9525">
            <a:noFill/>
            <a:miter lim="800000"/>
            <a:headEnd/>
            <a:tailEnd/>
          </a:ln>
        </p:spPr>
        <p:txBody>
          <a:bodyPr wrap="none" anchor="ctr">
            <a:spAutoFit/>
          </a:bodyPr>
          <a:lstStyle/>
          <a:p>
            <a:pPr algn="r" eaLnBrk="0" hangingPunct="0"/>
            <a:r>
              <a:rPr lang="el-GR" sz="1400" i="1" dirty="0"/>
              <a:t>Πηγή: </a:t>
            </a:r>
            <a:r>
              <a:rPr lang="en-US" sz="1400" i="1" dirty="0"/>
              <a:t>Investment</a:t>
            </a:r>
            <a:r>
              <a:rPr lang="el-GR" sz="1400" i="1" dirty="0"/>
              <a:t> </a:t>
            </a:r>
            <a:r>
              <a:rPr lang="en-US" sz="1400" i="1" dirty="0"/>
              <a:t>Company</a:t>
            </a:r>
            <a:r>
              <a:rPr lang="el-GR" sz="1400" i="1" dirty="0"/>
              <a:t> </a:t>
            </a:r>
            <a:r>
              <a:rPr lang="en-US" sz="1400" i="1" dirty="0"/>
              <a:t>Institute,2023</a:t>
            </a:r>
            <a:r>
              <a:rPr lang="el-GR" sz="1400" i="1" dirty="0"/>
              <a:t> </a:t>
            </a:r>
          </a:p>
        </p:txBody>
      </p:sp>
      <p:pic>
        <p:nvPicPr>
          <p:cNvPr id="9" name="Εικόνα 8">
            <a:extLst>
              <a:ext uri="{FF2B5EF4-FFF2-40B4-BE49-F238E27FC236}">
                <a16:creationId xmlns:a16="http://schemas.microsoft.com/office/drawing/2014/main" id="{85F05D0B-5B0B-50BE-59EB-AB1F856FBECE}"/>
              </a:ext>
            </a:extLst>
          </p:cNvPr>
          <p:cNvPicPr>
            <a:picLocks noChangeAspect="1"/>
          </p:cNvPicPr>
          <p:nvPr/>
        </p:nvPicPr>
        <p:blipFill>
          <a:blip r:embed="rId3"/>
          <a:stretch>
            <a:fillRect/>
          </a:stretch>
        </p:blipFill>
        <p:spPr>
          <a:xfrm>
            <a:off x="1330363" y="306765"/>
            <a:ext cx="9662181" cy="5819399"/>
          </a:xfrm>
          <a:prstGeom prst="rect">
            <a:avLst/>
          </a:prstGeom>
        </p:spPr>
      </p:pic>
    </p:spTree>
    <p:extLst>
      <p:ext uri="{BB962C8B-B14F-4D97-AF65-F5344CB8AC3E}">
        <p14:creationId xmlns:p14="http://schemas.microsoft.com/office/powerpoint/2010/main" val="3255040400"/>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endParaRPr lang="el-GR"/>
          </a:p>
        </p:txBody>
      </p:sp>
      <p:sp>
        <p:nvSpPr>
          <p:cNvPr id="4" name="Slide Number Placeholder 3"/>
          <p:cNvSpPr>
            <a:spLocks noGrp="1"/>
          </p:cNvSpPr>
          <p:nvPr>
            <p:ph type="sldNum" sz="quarter" idx="12"/>
          </p:nvPr>
        </p:nvSpPr>
        <p:spPr/>
        <p:txBody>
          <a:bodyPr/>
          <a:lstStyle/>
          <a:p>
            <a:pPr>
              <a:defRPr/>
            </a:pPr>
            <a:fld id="{7C2C1EAE-2912-4811-9DF5-A68AB55C9E27}" type="slidenum">
              <a:rPr lang="el-GR" smtClean="0">
                <a:solidFill>
                  <a:srgbClr val="000000"/>
                </a:solidFill>
              </a:rPr>
              <a:pPr>
                <a:defRPr/>
              </a:pPr>
              <a:t>139</a:t>
            </a:fld>
            <a:endParaRPr lang="el-GR">
              <a:solidFill>
                <a:srgbClr val="000000"/>
              </a:solidFill>
            </a:endParaRPr>
          </a:p>
        </p:txBody>
      </p:sp>
      <p:sp>
        <p:nvSpPr>
          <p:cNvPr id="6" name="Rectangle 5"/>
          <p:cNvSpPr>
            <a:spLocks noChangeArrowheads="1"/>
          </p:cNvSpPr>
          <p:nvPr/>
        </p:nvSpPr>
        <p:spPr bwMode="auto">
          <a:xfrm>
            <a:off x="1688321" y="6308726"/>
            <a:ext cx="3567003" cy="307777"/>
          </a:xfrm>
          <a:prstGeom prst="rect">
            <a:avLst/>
          </a:prstGeom>
          <a:noFill/>
          <a:ln w="9525">
            <a:noFill/>
            <a:miter lim="800000"/>
            <a:headEnd/>
            <a:tailEnd/>
          </a:ln>
        </p:spPr>
        <p:txBody>
          <a:bodyPr wrap="none" anchor="ctr">
            <a:spAutoFit/>
          </a:bodyPr>
          <a:lstStyle/>
          <a:p>
            <a:pPr algn="r" eaLnBrk="0" hangingPunct="0"/>
            <a:r>
              <a:rPr lang="el-GR" sz="1400" i="1" dirty="0"/>
              <a:t>Πηγή: </a:t>
            </a:r>
            <a:r>
              <a:rPr lang="en-US" sz="1400" i="1" dirty="0"/>
              <a:t>Investment</a:t>
            </a:r>
            <a:r>
              <a:rPr lang="el-GR" sz="1400" i="1" dirty="0"/>
              <a:t> </a:t>
            </a:r>
            <a:r>
              <a:rPr lang="en-US" sz="1400" i="1" dirty="0"/>
              <a:t>Company</a:t>
            </a:r>
            <a:r>
              <a:rPr lang="el-GR" sz="1400" i="1" dirty="0"/>
              <a:t> </a:t>
            </a:r>
            <a:r>
              <a:rPr lang="en-US" sz="1400" i="1" dirty="0"/>
              <a:t>Institute,2023</a:t>
            </a:r>
            <a:r>
              <a:rPr lang="el-GR" sz="1400" i="1" dirty="0"/>
              <a:t> </a:t>
            </a:r>
          </a:p>
        </p:txBody>
      </p:sp>
      <p:pic>
        <p:nvPicPr>
          <p:cNvPr id="10" name="Εικόνα 9">
            <a:extLst>
              <a:ext uri="{FF2B5EF4-FFF2-40B4-BE49-F238E27FC236}">
                <a16:creationId xmlns:a16="http://schemas.microsoft.com/office/drawing/2014/main" id="{3E68B015-E81B-482B-2E74-B27F56323572}"/>
              </a:ext>
            </a:extLst>
          </p:cNvPr>
          <p:cNvPicPr>
            <a:picLocks noChangeAspect="1"/>
          </p:cNvPicPr>
          <p:nvPr/>
        </p:nvPicPr>
        <p:blipFill>
          <a:blip r:embed="rId4"/>
          <a:stretch>
            <a:fillRect/>
          </a:stretch>
        </p:blipFill>
        <p:spPr>
          <a:xfrm>
            <a:off x="1818132" y="424710"/>
            <a:ext cx="8544088" cy="5789989"/>
          </a:xfrm>
          <a:prstGeom prst="rect">
            <a:avLst/>
          </a:prstGeom>
        </p:spPr>
      </p:pic>
    </p:spTree>
    <p:extLst>
      <p:ext uri="{BB962C8B-B14F-4D97-AF65-F5344CB8AC3E}">
        <p14:creationId xmlns:p14="http://schemas.microsoft.com/office/powerpoint/2010/main" val="26563913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9" name="Picture 2" descr="Related image">
            <a:extLst>
              <a:ext uri="{FF2B5EF4-FFF2-40B4-BE49-F238E27FC236}">
                <a16:creationId xmlns:a16="http://schemas.microsoft.com/office/drawing/2014/main" id="{272EB672-C820-47D9-B57C-6C1DB892001F}"/>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10" name="Ορθογώνιο: Στρογγύλεμα γωνιών 9">
            <a:extLst>
              <a:ext uri="{FF2B5EF4-FFF2-40B4-BE49-F238E27FC236}">
                <a16:creationId xmlns:a16="http://schemas.microsoft.com/office/drawing/2014/main" id="{DB231F7A-07C8-4C12-9CE3-BB631E81807F}"/>
              </a:ext>
            </a:extLst>
          </p:cNvPr>
          <p:cNvSpPr/>
          <p:nvPr/>
        </p:nvSpPr>
        <p:spPr>
          <a:xfrm>
            <a:off x="479376" y="230407"/>
            <a:ext cx="11233248" cy="6460827"/>
          </a:xfrm>
          <a:prstGeom prst="roundRect">
            <a:avLst/>
          </a:prstGeom>
          <a:solidFill>
            <a:srgbClr val="FFFFFF">
              <a:alpha val="69804"/>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0114" name="Rectangle 2"/>
          <p:cNvSpPr>
            <a:spLocks noGrp="1" noChangeArrowheads="1"/>
          </p:cNvSpPr>
          <p:nvPr>
            <p:ph type="title"/>
          </p:nvPr>
        </p:nvSpPr>
        <p:spPr/>
        <p:txBody>
          <a:bodyPr vert="horz" wrap="square" lIns="91440" tIns="45720" rIns="91440" bIns="45720" numCol="1" anchor="ctr" anchorCtr="0" compatLnSpc="1">
            <a:prstTxWarp prst="textNoShape">
              <a:avLst/>
            </a:prstTxWarp>
          </a:bodyPr>
          <a:lstStyle/>
          <a:p>
            <a:pPr algn="ctr" eaLnBrk="1" hangingPunct="1">
              <a:defRPr/>
            </a:pPr>
            <a:r>
              <a:rPr lang="el-GR" sz="3600" b="1" i="1" dirty="0">
                <a:solidFill>
                  <a:schemeClr val="accent2"/>
                </a:solidFill>
                <a:latin typeface="Times New Roman" pitchFamily="18" charset="0"/>
                <a:cs typeface="Times New Roman" pitchFamily="18" charset="0"/>
              </a:rPr>
              <a:t>Η Α.Ε.Δ.Α.Κ.</a:t>
            </a:r>
            <a:endParaRPr lang="en-GB" sz="3600" b="1" i="1" dirty="0">
              <a:solidFill>
                <a:schemeClr val="accent2"/>
              </a:solidFill>
              <a:latin typeface="Times New Roman" pitchFamily="18" charset="0"/>
              <a:cs typeface="Times New Roman" pitchFamily="18" charset="0"/>
            </a:endParaRPr>
          </a:p>
        </p:txBody>
      </p:sp>
      <p:sp>
        <p:nvSpPr>
          <p:cNvPr id="97283" name="Rectangle 3"/>
          <p:cNvSpPr>
            <a:spLocks noGrp="1" noChangeArrowheads="1"/>
          </p:cNvSpPr>
          <p:nvPr>
            <p:ph idx="1"/>
          </p:nvPr>
        </p:nvSpPr>
        <p:spPr/>
        <p:txBody>
          <a:bodyPr/>
          <a:lstStyle/>
          <a:p>
            <a:pPr algn="just" eaLnBrk="1" hangingPunct="1">
              <a:lnSpc>
                <a:spcPct val="80000"/>
              </a:lnSpc>
            </a:pPr>
            <a:r>
              <a:rPr lang="el-GR" sz="2000" dirty="0">
                <a:latin typeface="Times New Roman" pitchFamily="18" charset="0"/>
                <a:cs typeface="Times New Roman" pitchFamily="18" charset="0"/>
              </a:rPr>
              <a:t>Το Α/Κ στην Ελλάδα διαχειρίζεται ανώνυμη εταιρεία, η οποία για να λειτουργήσει πρέπει να λάβει σχετική έγκριση από την Επιτροπή Κεφαλαιαγοράς. </a:t>
            </a:r>
          </a:p>
          <a:p>
            <a:pPr algn="just" eaLnBrk="1" hangingPunct="1">
              <a:lnSpc>
                <a:spcPct val="80000"/>
              </a:lnSpc>
              <a:buFont typeface="Wingdings 2" pitchFamily="18" charset="2"/>
              <a:buNone/>
            </a:pPr>
            <a:endParaRPr lang="el-GR" sz="2000" dirty="0">
              <a:latin typeface="Times New Roman" pitchFamily="18" charset="0"/>
              <a:cs typeface="Times New Roman" pitchFamily="18" charset="0"/>
            </a:endParaRPr>
          </a:p>
          <a:p>
            <a:pPr algn="just" eaLnBrk="1" hangingPunct="1">
              <a:lnSpc>
                <a:spcPct val="80000"/>
              </a:lnSpc>
            </a:pPr>
            <a:r>
              <a:rPr lang="el-GR" sz="2000" dirty="0">
                <a:latin typeface="Times New Roman" pitchFamily="18" charset="0"/>
                <a:cs typeface="Times New Roman" pitchFamily="18" charset="0"/>
              </a:rPr>
              <a:t>Η εταιρεία αυτή ονομάζεται Ανώνυμη Εταιρεία Διαχείρισης του Αμοιβαίου Κεφαλαίου (Α.Ε.Δ.Α.Κ.) </a:t>
            </a:r>
          </a:p>
          <a:p>
            <a:pPr algn="just" eaLnBrk="1" hangingPunct="1">
              <a:lnSpc>
                <a:spcPct val="80000"/>
              </a:lnSpc>
            </a:pPr>
            <a:endParaRPr lang="el-GR" sz="2000" dirty="0">
              <a:latin typeface="Times New Roman" pitchFamily="18" charset="0"/>
              <a:cs typeface="Times New Roman" pitchFamily="18" charset="0"/>
            </a:endParaRPr>
          </a:p>
          <a:p>
            <a:pPr algn="just" eaLnBrk="1" hangingPunct="1">
              <a:lnSpc>
                <a:spcPct val="80000"/>
              </a:lnSpc>
            </a:pPr>
            <a:r>
              <a:rPr lang="el-GR" sz="2000" dirty="0">
                <a:latin typeface="Times New Roman" pitchFamily="18" charset="0"/>
                <a:cs typeface="Times New Roman" pitchFamily="18" charset="0"/>
              </a:rPr>
              <a:t>Σύμφωνα με το </a:t>
            </a:r>
            <a:r>
              <a:rPr lang="el-GR" sz="2000" b="1" dirty="0">
                <a:latin typeface="Times New Roman" pitchFamily="18" charset="0"/>
                <a:cs typeface="Times New Roman" pitchFamily="18" charset="0"/>
              </a:rPr>
              <a:t>νόμο 4099/2012</a:t>
            </a:r>
            <a:r>
              <a:rPr lang="en-US" sz="2000" b="1" dirty="0">
                <a:latin typeface="Times New Roman" pitchFamily="18" charset="0"/>
                <a:cs typeface="Times New Roman" pitchFamily="18" charset="0"/>
              </a:rPr>
              <a:t> (</a:t>
            </a:r>
            <a:r>
              <a:rPr lang="el-GR" sz="2000" b="1" dirty="0">
                <a:latin typeface="Times New Roman" pitchFamily="18" charset="0"/>
                <a:cs typeface="Times New Roman" pitchFamily="18" charset="0"/>
              </a:rPr>
              <a:t>άρθρο</a:t>
            </a:r>
            <a:r>
              <a:rPr lang="en-US" sz="2000" b="1" dirty="0">
                <a:latin typeface="Times New Roman" pitchFamily="18" charset="0"/>
                <a:cs typeface="Times New Roman" pitchFamily="18" charset="0"/>
              </a:rPr>
              <a:t> 13)</a:t>
            </a:r>
            <a:r>
              <a:rPr lang="el-GR" sz="2000" dirty="0">
                <a:latin typeface="Times New Roman" pitchFamily="18" charset="0"/>
                <a:cs typeface="Times New Roman" pitchFamily="18" charset="0"/>
              </a:rPr>
              <a:t>: «Οι μετοχές της ΑΕΔΑΚ είναι ονομαστικές. Το μετοχικό κεφάλαιο της ΑΕΔΑΚ καταβάλλεται ολοσχερώς σε μετρητά και έχει ελάχιστο ύψος πεντακόσιες χιλιάδες (500.000) ευρώ. </a:t>
            </a:r>
            <a:r>
              <a:rPr lang="el-GR" sz="2000" dirty="0" err="1">
                <a:latin typeface="Times New Roman" pitchFamily="18" charset="0"/>
                <a:cs typeface="Times New Roman" pitchFamily="18" charset="0"/>
              </a:rPr>
              <a:t>Κατ΄</a:t>
            </a:r>
            <a:r>
              <a:rPr lang="el-GR" sz="2000" dirty="0">
                <a:latin typeface="Times New Roman" pitchFamily="18" charset="0"/>
                <a:cs typeface="Times New Roman" pitchFamily="18" charset="0"/>
              </a:rPr>
              <a:t> εξαίρεση, για τις υφιστάμενες ΑΕΔΑΚ το ανωτέρω όριο εφαρμόζεται για τα ίδια κεφάλαιά τους. Η Επιτροπή Κεφαλαιαγοράς δύναται με απόφασή της να αλλάζει το ποσό της παρούσας παραγράφου. Στην περίπτωση αυτή, για τον υπολογισμό του ελάχιστου ύψους του μετοχικού κεφαλαίου των ΑΕΔΑΚ που λειτουργούν κατά το χρόνο της αλλαγής λαμβάνονται υπόψη τα ίδια κεφάλαιά τους.»</a:t>
            </a:r>
          </a:p>
          <a:p>
            <a:pPr algn="just" eaLnBrk="1" hangingPunct="1">
              <a:lnSpc>
                <a:spcPct val="80000"/>
              </a:lnSpc>
              <a:buNone/>
            </a:pPr>
            <a:endParaRPr lang="el-GR" sz="2000" dirty="0">
              <a:latin typeface="Times New Roman" pitchFamily="18" charset="0"/>
              <a:cs typeface="Times New Roman" pitchFamily="18" charset="0"/>
            </a:endParaRPr>
          </a:p>
          <a:p>
            <a:pPr algn="just" eaLnBrk="1" hangingPunct="1">
              <a:lnSpc>
                <a:spcPct val="80000"/>
              </a:lnSpc>
            </a:pPr>
            <a:r>
              <a:rPr lang="el-GR" sz="2000" dirty="0">
                <a:latin typeface="Times New Roman" pitchFamily="18" charset="0"/>
                <a:cs typeface="Times New Roman" pitchFamily="18" charset="0"/>
              </a:rPr>
              <a:t>Τα εξειδικευμένα στελέχη της ΑΕΔΑΚ επιλέγουν τους ελκυστικότερους τίτλους, με αντικειμενικό σκοπό τη μεγιστοποίηση της απόδοσης τους. </a:t>
            </a:r>
          </a:p>
        </p:txBody>
      </p:sp>
      <p:sp>
        <p:nvSpPr>
          <p:cNvPr id="11" name="4 - Θέση αριθμού διαφάνειας">
            <a:extLst>
              <a:ext uri="{FF2B5EF4-FFF2-40B4-BE49-F238E27FC236}">
                <a16:creationId xmlns:a16="http://schemas.microsoft.com/office/drawing/2014/main" id="{86C2275E-A9EC-4B23-9DA2-C2EC30CB1301}"/>
              </a:ext>
            </a:extLst>
          </p:cNvPr>
          <p:cNvSpPr>
            <a:spLocks noGrp="1"/>
          </p:cNvSpPr>
          <p:nvPr>
            <p:ph type="sldNum" sz="quarter" idx="12"/>
          </p:nvPr>
        </p:nvSpPr>
        <p:spPr>
          <a:xfrm>
            <a:off x="8472264" y="6227008"/>
            <a:ext cx="2844800" cy="476250"/>
          </a:xfrm>
        </p:spPr>
        <p:txBody>
          <a:bodyPr/>
          <a:lstStyle/>
          <a:p>
            <a:pPr>
              <a:defRPr/>
            </a:pPr>
            <a:fld id="{E6A900DE-53FB-4087-A202-08436AFFF42C}" type="slidenum">
              <a:rPr lang="el-GR" smtClean="0"/>
              <a:pPr>
                <a:defRPr/>
              </a:pPr>
              <a:t>14</a:t>
            </a:fld>
            <a:endParaRPr lang="el-GR" dirty="0"/>
          </a:p>
        </p:txBody>
      </p:sp>
    </p:spTree>
  </p:cSld>
  <p:clrMapOvr>
    <a:masterClrMapping/>
  </p:clrMapOvr>
  <p:transition>
    <p:random/>
  </p:transition>
</p:sld>
</file>

<file path=ppt/slides/slide14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2C1EAE-2912-4811-9DF5-A68AB55C9E27}" type="slidenum">
              <a:rPr kumimoji="0" lang="el-GR" sz="14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140</a:t>
            </a:fld>
            <a:endParaRPr kumimoji="0" lang="el-GR" sz="14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0" name="Rectangle 5">
            <a:extLst>
              <a:ext uri="{FF2B5EF4-FFF2-40B4-BE49-F238E27FC236}">
                <a16:creationId xmlns:a16="http://schemas.microsoft.com/office/drawing/2014/main" id="{02274045-BAE6-4B4C-A5A9-AF6F0808C534}"/>
              </a:ext>
            </a:extLst>
          </p:cNvPr>
          <p:cNvSpPr>
            <a:spLocks noChangeArrowheads="1"/>
          </p:cNvSpPr>
          <p:nvPr/>
        </p:nvSpPr>
        <p:spPr bwMode="auto">
          <a:xfrm>
            <a:off x="7100997" y="6413698"/>
            <a:ext cx="3567003" cy="307777"/>
          </a:xfrm>
          <a:prstGeom prst="rect">
            <a:avLst/>
          </a:prstGeom>
          <a:noFill/>
          <a:ln w="9525">
            <a:noFill/>
            <a:miter lim="800000"/>
            <a:headEnd/>
            <a:tailEnd/>
          </a:ln>
        </p:spPr>
        <p:txBody>
          <a:bodyPr wrap="none" anchor="ctr">
            <a:spAutoFit/>
          </a:bodyPr>
          <a:lstStyle/>
          <a:p>
            <a:pPr algn="r" eaLnBrk="0" hangingPunct="0"/>
            <a:r>
              <a:rPr lang="el-GR" sz="1400" i="1" dirty="0"/>
              <a:t>Πηγή: </a:t>
            </a:r>
            <a:r>
              <a:rPr lang="en-US" sz="1400" i="1" dirty="0"/>
              <a:t>Investment</a:t>
            </a:r>
            <a:r>
              <a:rPr lang="el-GR" sz="1400" i="1" dirty="0"/>
              <a:t> </a:t>
            </a:r>
            <a:r>
              <a:rPr lang="en-US" sz="1400" i="1" dirty="0"/>
              <a:t>Company</a:t>
            </a:r>
            <a:r>
              <a:rPr lang="el-GR" sz="1400" i="1" dirty="0"/>
              <a:t> </a:t>
            </a:r>
            <a:r>
              <a:rPr lang="en-US" sz="1400" i="1" dirty="0"/>
              <a:t>Institute, 2023</a:t>
            </a:r>
            <a:endParaRPr lang="el-GR" sz="1400" i="1" dirty="0"/>
          </a:p>
        </p:txBody>
      </p:sp>
      <p:sp>
        <p:nvSpPr>
          <p:cNvPr id="11" name="Rectangle 2">
            <a:extLst>
              <a:ext uri="{FF2B5EF4-FFF2-40B4-BE49-F238E27FC236}">
                <a16:creationId xmlns:a16="http://schemas.microsoft.com/office/drawing/2014/main" id="{5F88F801-CFCE-43E3-8EFF-863A99398A0B}"/>
              </a:ext>
            </a:extLst>
          </p:cNvPr>
          <p:cNvSpPr txBox="1">
            <a:spLocks/>
          </p:cNvSpPr>
          <p:nvPr/>
        </p:nvSpPr>
        <p:spPr bwMode="auto">
          <a:xfrm>
            <a:off x="1091443" y="332656"/>
            <a:ext cx="10009112" cy="803666"/>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a:lstStyle>
          <a:p>
            <a:pPr>
              <a:defRPr/>
            </a:pPr>
            <a:r>
              <a:rPr lang="el-GR" sz="3200" b="1" i="1" kern="0" dirty="0">
                <a:solidFill>
                  <a:schemeClr val="accent2"/>
                </a:solidFill>
                <a:latin typeface="Times New Roman" pitchFamily="18" charset="0"/>
                <a:cs typeface="Times New Roman" pitchFamily="18" charset="0"/>
              </a:rPr>
              <a:t>Η επένδυση των νοικοκυριών σε ΑΚ και Τραπεζικές Καταθέσεις- Συνάλλαγμα</a:t>
            </a:r>
            <a:endParaRPr lang="en-US" sz="3200" b="1" i="1" kern="0" dirty="0">
              <a:solidFill>
                <a:schemeClr val="accent2"/>
              </a:solidFill>
              <a:latin typeface="Times New Roman" pitchFamily="18" charset="0"/>
              <a:cs typeface="Times New Roman" pitchFamily="18" charset="0"/>
            </a:endParaRPr>
          </a:p>
        </p:txBody>
      </p:sp>
      <p:pic>
        <p:nvPicPr>
          <p:cNvPr id="7" name="Εικόνα 6">
            <a:extLst>
              <a:ext uri="{FF2B5EF4-FFF2-40B4-BE49-F238E27FC236}">
                <a16:creationId xmlns:a16="http://schemas.microsoft.com/office/drawing/2014/main" id="{5683AB51-C435-9952-B341-A9EC507BE7BB}"/>
              </a:ext>
            </a:extLst>
          </p:cNvPr>
          <p:cNvPicPr>
            <a:picLocks noChangeAspect="1"/>
          </p:cNvPicPr>
          <p:nvPr/>
        </p:nvPicPr>
        <p:blipFill>
          <a:blip r:embed="rId4"/>
          <a:stretch>
            <a:fillRect/>
          </a:stretch>
        </p:blipFill>
        <p:spPr>
          <a:xfrm>
            <a:off x="1559496" y="1457161"/>
            <a:ext cx="9289032" cy="4467225"/>
          </a:xfrm>
          <a:prstGeom prst="rect">
            <a:avLst/>
          </a:prstGeom>
        </p:spPr>
      </p:pic>
    </p:spTree>
    <p:extLst>
      <p:ext uri="{BB962C8B-B14F-4D97-AF65-F5344CB8AC3E}">
        <p14:creationId xmlns:p14="http://schemas.microsoft.com/office/powerpoint/2010/main" val="555649190"/>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2" descr="Related image">
            <a:extLst>
              <a:ext uri="{FF2B5EF4-FFF2-40B4-BE49-F238E27FC236}">
                <a16:creationId xmlns:a16="http://schemas.microsoft.com/office/drawing/2014/main" id="{9D4F3FE7-4C13-4C83-A7F9-0D8BFB87617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333" b="-1"/>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4" name="Text Box 10">
            <a:extLst>
              <a:ext uri="{FF2B5EF4-FFF2-40B4-BE49-F238E27FC236}">
                <a16:creationId xmlns:a16="http://schemas.microsoft.com/office/drawing/2014/main" id="{7265AB3D-C711-4AE4-8123-6F7FC05CAEAE}"/>
              </a:ext>
            </a:extLst>
          </p:cNvPr>
          <p:cNvSpPr txBox="1">
            <a:spLocks noGrp="1" noChangeArrowheads="1"/>
          </p:cNvSpPr>
          <p:nvPr>
            <p:ph type="title"/>
          </p:nvPr>
        </p:nvSpPr>
        <p:spPr bwMode="auto">
          <a:xfrm>
            <a:off x="640080" y="640080"/>
            <a:ext cx="2752354" cy="2709275"/>
          </a:xfrm>
          <a:prstGeom prst="ellipse">
            <a:avLst/>
          </a:prstGeom>
          <a:solidFill>
            <a:srgbClr val="231815"/>
          </a:solidFill>
          <a:ln w="174625" cmpd="thinThick">
            <a:solidFill>
              <a:srgbClr val="231815"/>
            </a:solidFill>
          </a:ln>
        </p:spPr>
        <p:txBody>
          <a:bodyPr anchor="ctr">
            <a:normAutofit/>
          </a:bodyPr>
          <a:lstStyle/>
          <a:p>
            <a:pPr eaLnBrk="0" hangingPunct="0">
              <a:defRPr/>
            </a:pPr>
            <a:r>
              <a:rPr kumimoji="1" lang="el-GR" sz="2800" b="1" i="1">
                <a:solidFill>
                  <a:srgbClr val="FFFFFF"/>
                </a:solidFill>
                <a:latin typeface="Times New Roman" pitchFamily="18" charset="0"/>
              </a:rPr>
              <a:t>Στην Ελλάδα</a:t>
            </a:r>
            <a:endParaRPr lang="el-GR" sz="2800" b="1" i="1">
              <a:solidFill>
                <a:srgbClr val="FFFFFF"/>
              </a:solidFill>
              <a:latin typeface="Times New Roman" pitchFamily="18" charset="0"/>
            </a:endParaRPr>
          </a:p>
        </p:txBody>
      </p:sp>
      <p:sp>
        <p:nvSpPr>
          <p:cNvPr id="3" name="Θέση αριθμού διαφάνειας 2">
            <a:extLst>
              <a:ext uri="{FF2B5EF4-FFF2-40B4-BE49-F238E27FC236}">
                <a16:creationId xmlns:a16="http://schemas.microsoft.com/office/drawing/2014/main" id="{963BB5FE-75ED-4E56-8280-1E4EE2D7D860}"/>
              </a:ext>
            </a:extLst>
          </p:cNvPr>
          <p:cNvSpPr>
            <a:spLocks noGrp="1"/>
          </p:cNvSpPr>
          <p:nvPr>
            <p:ph type="sldNum" sz="quarter" idx="12"/>
          </p:nvPr>
        </p:nvSpPr>
        <p:spPr>
          <a:xfrm>
            <a:off x="8610600" y="6356350"/>
            <a:ext cx="2743200" cy="365125"/>
          </a:xfrm>
        </p:spPr>
        <p:txBody>
          <a:bodyPr>
            <a:normAutofit/>
          </a:bodyPr>
          <a:lstStyle/>
          <a:p>
            <a:pPr>
              <a:spcAft>
                <a:spcPts val="600"/>
              </a:spcAft>
              <a:defRPr/>
            </a:pPr>
            <a:fld id="{CF5835E0-4C70-427B-BCE9-2BEE49BE6234}" type="slidenum">
              <a:rPr lang="el-GR">
                <a:solidFill>
                  <a:srgbClr val="FFFFFF"/>
                </a:solidFill>
              </a:rPr>
              <a:pPr>
                <a:spcAft>
                  <a:spcPts val="600"/>
                </a:spcAft>
                <a:defRPr/>
              </a:pPr>
              <a:t>141</a:t>
            </a:fld>
            <a:endParaRPr lang="el-GR">
              <a:solidFill>
                <a:srgbClr val="FFFFFF"/>
              </a:solidFill>
            </a:endParaRPr>
          </a:p>
        </p:txBody>
      </p:sp>
      <p:sp>
        <p:nvSpPr>
          <p:cNvPr id="54" name="Ορθογώνιο 53">
            <a:extLst>
              <a:ext uri="{FF2B5EF4-FFF2-40B4-BE49-F238E27FC236}">
                <a16:creationId xmlns:a16="http://schemas.microsoft.com/office/drawing/2014/main" id="{674D6C23-4F63-4422-9831-C5CBBB536786}"/>
              </a:ext>
            </a:extLst>
          </p:cNvPr>
          <p:cNvSpPr/>
          <p:nvPr/>
        </p:nvSpPr>
        <p:spPr>
          <a:xfrm>
            <a:off x="3935760" y="1763613"/>
            <a:ext cx="7344816" cy="3897635"/>
          </a:xfrm>
          <a:prstGeom prst="rect">
            <a:avLst/>
          </a:prstGeom>
          <a:gradFill flip="none" rotWithShape="1">
            <a:gsLst>
              <a:gs pos="0">
                <a:schemeClr val="accent1">
                  <a:lumMod val="25000"/>
                  <a:shade val="30000"/>
                  <a:satMod val="115000"/>
                </a:schemeClr>
              </a:gs>
              <a:gs pos="50000">
                <a:schemeClr val="accent1">
                  <a:lumMod val="25000"/>
                  <a:shade val="67500"/>
                  <a:satMod val="115000"/>
                </a:schemeClr>
              </a:gs>
              <a:gs pos="100000">
                <a:schemeClr val="accent1">
                  <a:lumMod val="25000"/>
                  <a:shade val="100000"/>
                  <a:satMod val="115000"/>
                </a:schemeClr>
              </a:gs>
            </a:gsLst>
            <a:lin ang="135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6" name="Ορθογώνιο 45">
            <a:extLst>
              <a:ext uri="{FF2B5EF4-FFF2-40B4-BE49-F238E27FC236}">
                <a16:creationId xmlns:a16="http://schemas.microsoft.com/office/drawing/2014/main" id="{F9388395-7243-40CE-BB0F-1227202E58A1}"/>
              </a:ext>
            </a:extLst>
          </p:cNvPr>
          <p:cNvSpPr/>
          <p:nvPr/>
        </p:nvSpPr>
        <p:spPr>
          <a:xfrm>
            <a:off x="7916957" y="4730103"/>
            <a:ext cx="2263631" cy="461665"/>
          </a:xfrm>
          <a:prstGeom prst="rect">
            <a:avLst/>
          </a:prstGeom>
        </p:spPr>
        <p:txBody>
          <a:bodyPr wrap="square">
            <a:spAutoFit/>
          </a:bodyPr>
          <a:lstStyle/>
          <a:p>
            <a:pPr lvl="0" algn="ctr" eaLnBrk="0" hangingPunct="0">
              <a:defRPr/>
            </a:pPr>
            <a:r>
              <a:rPr lang="el-GR" sz="2400" b="1" kern="0" dirty="0">
                <a:latin typeface="Times New Roman" pitchFamily="18" charset="0"/>
              </a:rPr>
              <a:t>3</a:t>
            </a:r>
            <a:r>
              <a:rPr lang="en-US" sz="2400" b="1" kern="0" dirty="0">
                <a:latin typeface="Times New Roman" pitchFamily="18" charset="0"/>
              </a:rPr>
              <a:t>84</a:t>
            </a:r>
            <a:r>
              <a:rPr lang="el-GR" sz="2400" b="1" kern="0" dirty="0">
                <a:latin typeface="Times New Roman" pitchFamily="18" charset="0"/>
              </a:rPr>
              <a:t>Α/Κ</a:t>
            </a:r>
            <a:r>
              <a:rPr lang="el-GR" sz="1600" b="1" kern="0" dirty="0">
                <a:latin typeface="Times New Roman" pitchFamily="18" charset="0"/>
              </a:rPr>
              <a:t> </a:t>
            </a:r>
            <a:r>
              <a:rPr lang="el-GR" sz="1400" b="1" kern="0" dirty="0">
                <a:latin typeface="Times New Roman" pitchFamily="18" charset="0"/>
              </a:rPr>
              <a:t>(2</a:t>
            </a:r>
            <a:r>
              <a:rPr lang="en-US" sz="1400" b="1" kern="0" dirty="0">
                <a:latin typeface="Times New Roman" pitchFamily="18" charset="0"/>
              </a:rPr>
              <a:t>9</a:t>
            </a:r>
            <a:r>
              <a:rPr lang="el-GR" sz="1400" b="1" kern="0" dirty="0">
                <a:latin typeface="Times New Roman" pitchFamily="18" charset="0"/>
              </a:rPr>
              <a:t>/</a:t>
            </a:r>
            <a:r>
              <a:rPr lang="en-US" sz="1400" b="1" kern="0" dirty="0">
                <a:latin typeface="Times New Roman" pitchFamily="18" charset="0"/>
              </a:rPr>
              <a:t>6</a:t>
            </a:r>
            <a:r>
              <a:rPr lang="el-GR" sz="1400" b="1" kern="0" dirty="0">
                <a:latin typeface="Times New Roman" pitchFamily="18" charset="0"/>
              </a:rPr>
              <a:t>/20</a:t>
            </a:r>
            <a:r>
              <a:rPr lang="en-US" sz="1400" b="1" kern="0" dirty="0">
                <a:latin typeface="Times New Roman" pitchFamily="18" charset="0"/>
              </a:rPr>
              <a:t>23</a:t>
            </a:r>
            <a:r>
              <a:rPr lang="el-GR" sz="1400" b="1" kern="0" dirty="0">
                <a:latin typeface="Times New Roman" pitchFamily="18" charset="0"/>
              </a:rPr>
              <a:t>)</a:t>
            </a:r>
            <a:endParaRPr lang="el-GR" sz="2400" b="1" kern="0" dirty="0">
              <a:latin typeface="Times New Roman" pitchFamily="18" charset="0"/>
            </a:endParaRPr>
          </a:p>
        </p:txBody>
      </p:sp>
      <p:sp>
        <p:nvSpPr>
          <p:cNvPr id="47" name="Ορθογώνιο 46">
            <a:extLst>
              <a:ext uri="{FF2B5EF4-FFF2-40B4-BE49-F238E27FC236}">
                <a16:creationId xmlns:a16="http://schemas.microsoft.com/office/drawing/2014/main" id="{3977683C-63BD-4531-8640-BBFD38327BC1}"/>
              </a:ext>
            </a:extLst>
          </p:cNvPr>
          <p:cNvSpPr/>
          <p:nvPr/>
        </p:nvSpPr>
        <p:spPr>
          <a:xfrm>
            <a:off x="7764046" y="4390871"/>
            <a:ext cx="2619628" cy="461665"/>
          </a:xfrm>
          <a:prstGeom prst="rect">
            <a:avLst/>
          </a:prstGeom>
        </p:spPr>
        <p:txBody>
          <a:bodyPr wrap="none">
            <a:spAutoFit/>
          </a:bodyPr>
          <a:lstStyle/>
          <a:p>
            <a:r>
              <a:rPr lang="el-GR" sz="2400" b="1" kern="0" dirty="0">
                <a:latin typeface="Times New Roman" pitchFamily="18" charset="0"/>
              </a:rPr>
              <a:t>14 ΑΕΔΑΚ </a:t>
            </a:r>
            <a:r>
              <a:rPr lang="el-GR" sz="1400" b="1" kern="0" dirty="0">
                <a:latin typeface="Times New Roman" pitchFamily="18" charset="0"/>
              </a:rPr>
              <a:t>(2</a:t>
            </a:r>
            <a:r>
              <a:rPr lang="en-US" sz="1400" b="1" kern="0" dirty="0">
                <a:latin typeface="Times New Roman" pitchFamily="18" charset="0"/>
              </a:rPr>
              <a:t>9</a:t>
            </a:r>
            <a:r>
              <a:rPr lang="el-GR" sz="1400" b="1" kern="0" dirty="0">
                <a:latin typeface="Times New Roman" pitchFamily="18" charset="0"/>
              </a:rPr>
              <a:t>/</a:t>
            </a:r>
            <a:r>
              <a:rPr lang="en-US" sz="1400" b="1" kern="0" dirty="0">
                <a:latin typeface="Times New Roman" pitchFamily="18" charset="0"/>
              </a:rPr>
              <a:t>6</a:t>
            </a:r>
            <a:r>
              <a:rPr lang="el-GR" sz="1400" b="1" kern="0" dirty="0">
                <a:latin typeface="Times New Roman" pitchFamily="18" charset="0"/>
              </a:rPr>
              <a:t>/20</a:t>
            </a:r>
            <a:r>
              <a:rPr lang="en-US" sz="1400" b="1" kern="0" dirty="0">
                <a:latin typeface="Times New Roman" pitchFamily="18" charset="0"/>
              </a:rPr>
              <a:t>23</a:t>
            </a:r>
            <a:r>
              <a:rPr lang="el-GR" sz="1400" b="1" kern="0" dirty="0">
                <a:latin typeface="Times New Roman" pitchFamily="18" charset="0"/>
              </a:rPr>
              <a:t>) </a:t>
            </a:r>
            <a:endParaRPr lang="el-GR" sz="2400" b="1" dirty="0"/>
          </a:p>
        </p:txBody>
      </p:sp>
      <p:sp>
        <p:nvSpPr>
          <p:cNvPr id="48" name="Ορθογώνιο 47">
            <a:extLst>
              <a:ext uri="{FF2B5EF4-FFF2-40B4-BE49-F238E27FC236}">
                <a16:creationId xmlns:a16="http://schemas.microsoft.com/office/drawing/2014/main" id="{FF2C50C4-902C-4BAC-B8EE-29A1DF84822A}"/>
              </a:ext>
            </a:extLst>
          </p:cNvPr>
          <p:cNvSpPr/>
          <p:nvPr/>
        </p:nvSpPr>
        <p:spPr>
          <a:xfrm>
            <a:off x="7915748" y="5094387"/>
            <a:ext cx="2807179" cy="461665"/>
          </a:xfrm>
          <a:prstGeom prst="rect">
            <a:avLst/>
          </a:prstGeom>
        </p:spPr>
        <p:txBody>
          <a:bodyPr wrap="none">
            <a:spAutoFit/>
          </a:bodyPr>
          <a:lstStyle/>
          <a:p>
            <a:r>
              <a:rPr lang="en-US" sz="2400" dirty="0">
                <a:latin typeface="Times New Roman" pitchFamily="18" charset="0"/>
              </a:rPr>
              <a:t>13</a:t>
            </a:r>
            <a:r>
              <a:rPr lang="el-GR" sz="2400" dirty="0">
                <a:latin typeface="Times New Roman" pitchFamily="18" charset="0"/>
              </a:rPr>
              <a:t>,</a:t>
            </a:r>
            <a:r>
              <a:rPr lang="en-US" sz="2400" dirty="0">
                <a:latin typeface="Times New Roman" pitchFamily="18" charset="0"/>
              </a:rPr>
              <a:t>467</a:t>
            </a:r>
            <a:r>
              <a:rPr lang="el-GR" sz="2400" b="1" kern="0" dirty="0">
                <a:latin typeface="Times New Roman" pitchFamily="18" charset="0"/>
              </a:rPr>
              <a:t> δισ. € </a:t>
            </a:r>
            <a:r>
              <a:rPr lang="el-GR" sz="1400" b="1" kern="0" dirty="0">
                <a:latin typeface="Times New Roman" pitchFamily="18" charset="0"/>
              </a:rPr>
              <a:t>(2</a:t>
            </a:r>
            <a:r>
              <a:rPr lang="en-US" sz="1400" b="1" kern="0" dirty="0">
                <a:latin typeface="Times New Roman" pitchFamily="18" charset="0"/>
              </a:rPr>
              <a:t>9</a:t>
            </a:r>
            <a:r>
              <a:rPr lang="el-GR" sz="1400" b="1" kern="0" dirty="0">
                <a:latin typeface="Times New Roman" pitchFamily="18" charset="0"/>
              </a:rPr>
              <a:t>/</a:t>
            </a:r>
            <a:r>
              <a:rPr lang="en-US" sz="1400" b="1" kern="0" dirty="0">
                <a:latin typeface="Times New Roman" pitchFamily="18" charset="0"/>
              </a:rPr>
              <a:t>6</a:t>
            </a:r>
            <a:r>
              <a:rPr lang="el-GR" sz="1400" b="1" kern="0" dirty="0">
                <a:latin typeface="Times New Roman" pitchFamily="18" charset="0"/>
              </a:rPr>
              <a:t>/20</a:t>
            </a:r>
            <a:r>
              <a:rPr lang="en-US" sz="1400" b="1" kern="0" dirty="0">
                <a:latin typeface="Times New Roman" pitchFamily="18" charset="0"/>
              </a:rPr>
              <a:t>23</a:t>
            </a:r>
            <a:r>
              <a:rPr lang="el-GR" sz="1400" b="1" kern="0" dirty="0">
                <a:latin typeface="Times New Roman" pitchFamily="18" charset="0"/>
              </a:rPr>
              <a:t>) </a:t>
            </a:r>
            <a:endParaRPr lang="el-GR" sz="2400" b="1" kern="0" dirty="0">
              <a:latin typeface="Times New Roman" pitchFamily="18" charset="0"/>
            </a:endParaRPr>
          </a:p>
        </p:txBody>
      </p:sp>
      <p:sp>
        <p:nvSpPr>
          <p:cNvPr id="49" name="Ορθογώνιο 48">
            <a:extLst>
              <a:ext uri="{FF2B5EF4-FFF2-40B4-BE49-F238E27FC236}">
                <a16:creationId xmlns:a16="http://schemas.microsoft.com/office/drawing/2014/main" id="{E8D1460B-A91F-481E-9054-B10BFDD47FDF}"/>
              </a:ext>
            </a:extLst>
          </p:cNvPr>
          <p:cNvSpPr/>
          <p:nvPr/>
        </p:nvSpPr>
        <p:spPr>
          <a:xfrm>
            <a:off x="5081948" y="4314604"/>
            <a:ext cx="1762021" cy="646331"/>
          </a:xfrm>
          <a:prstGeom prst="rect">
            <a:avLst/>
          </a:prstGeom>
        </p:spPr>
        <p:txBody>
          <a:bodyPr wrap="none">
            <a:spAutoFit/>
          </a:bodyPr>
          <a:lstStyle/>
          <a:p>
            <a:pPr lvl="0" eaLnBrk="0" hangingPunct="0">
              <a:defRPr/>
            </a:pPr>
            <a:r>
              <a:rPr lang="en-US" sz="3600" b="1" kern="0" dirty="0">
                <a:latin typeface="Times New Roman" pitchFamily="18" charset="0"/>
              </a:rPr>
              <a:t>To</a:t>
            </a:r>
            <a:r>
              <a:rPr lang="el-GR" sz="3600" b="1" kern="0" dirty="0">
                <a:latin typeface="Times New Roman" pitchFamily="18" charset="0"/>
              </a:rPr>
              <a:t> 20</a:t>
            </a:r>
            <a:r>
              <a:rPr lang="en-US" sz="3600" b="1" kern="0" dirty="0">
                <a:latin typeface="Times New Roman" pitchFamily="18" charset="0"/>
              </a:rPr>
              <a:t>1</a:t>
            </a:r>
            <a:r>
              <a:rPr lang="el-GR" sz="3600" b="1" kern="0" dirty="0">
                <a:latin typeface="Times New Roman" pitchFamily="18" charset="0"/>
              </a:rPr>
              <a:t>9</a:t>
            </a:r>
          </a:p>
        </p:txBody>
      </p:sp>
      <p:sp>
        <p:nvSpPr>
          <p:cNvPr id="33" name="Line 6">
            <a:extLst>
              <a:ext uri="{FF2B5EF4-FFF2-40B4-BE49-F238E27FC236}">
                <a16:creationId xmlns:a16="http://schemas.microsoft.com/office/drawing/2014/main" id="{A5AC64F3-5ADB-4AF0-964F-DF1F77AADC71}"/>
              </a:ext>
            </a:extLst>
          </p:cNvPr>
          <p:cNvSpPr>
            <a:spLocks noChangeShapeType="1"/>
          </p:cNvSpPr>
          <p:nvPr/>
        </p:nvSpPr>
        <p:spPr bwMode="auto">
          <a:xfrm>
            <a:off x="6972036" y="4603767"/>
            <a:ext cx="792010" cy="0"/>
          </a:xfrm>
          <a:prstGeom prst="line">
            <a:avLst/>
          </a:prstGeom>
          <a:ln>
            <a:solidFill>
              <a:schemeClr val="tx1"/>
            </a:solidFill>
            <a:headEnd/>
            <a:tailEnd type="triangle" w="med" len="med"/>
          </a:ln>
        </p:spPr>
        <p:style>
          <a:lnRef idx="2">
            <a:schemeClr val="accent5"/>
          </a:lnRef>
          <a:fillRef idx="0">
            <a:schemeClr val="accent5"/>
          </a:fillRef>
          <a:effectRef idx="1">
            <a:schemeClr val="accent5"/>
          </a:effectRef>
          <a:fontRef idx="minor">
            <a:schemeClr val="tx1"/>
          </a:fontRef>
        </p:style>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l-GR" sz="1800" b="0" i="0" u="none" strike="noStrike" kern="0" cap="none" spc="0" normalizeH="0" baseline="0" noProof="0">
              <a:ln>
                <a:noFill/>
              </a:ln>
              <a:solidFill>
                <a:srgbClr val="000000"/>
              </a:solidFill>
              <a:effectLst/>
              <a:uLnTx/>
              <a:uFillTx/>
            </a:endParaRPr>
          </a:p>
        </p:txBody>
      </p:sp>
      <p:sp>
        <p:nvSpPr>
          <p:cNvPr id="34" name="Line 7">
            <a:extLst>
              <a:ext uri="{FF2B5EF4-FFF2-40B4-BE49-F238E27FC236}">
                <a16:creationId xmlns:a16="http://schemas.microsoft.com/office/drawing/2014/main" id="{9679DAF6-D492-46AF-8A61-D5A81A93748F}"/>
              </a:ext>
            </a:extLst>
          </p:cNvPr>
          <p:cNvSpPr>
            <a:spLocks noChangeShapeType="1"/>
          </p:cNvSpPr>
          <p:nvPr/>
        </p:nvSpPr>
        <p:spPr bwMode="auto">
          <a:xfrm>
            <a:off x="6972036" y="4603767"/>
            <a:ext cx="792010" cy="380986"/>
          </a:xfrm>
          <a:prstGeom prst="line">
            <a:avLst/>
          </a:prstGeom>
          <a:ln>
            <a:solidFill>
              <a:schemeClr val="tx1"/>
            </a:solidFill>
            <a:headEnd/>
            <a:tailEnd type="triangle" w="med" len="med"/>
          </a:ln>
        </p:spPr>
        <p:style>
          <a:lnRef idx="2">
            <a:schemeClr val="accent5"/>
          </a:lnRef>
          <a:fillRef idx="0">
            <a:schemeClr val="accent5"/>
          </a:fillRef>
          <a:effectRef idx="1">
            <a:schemeClr val="accent5"/>
          </a:effectRef>
          <a:fontRef idx="minor">
            <a:schemeClr val="tx1"/>
          </a:fontRef>
        </p:style>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l-GR" sz="1800" b="0" i="0" u="none" strike="noStrike" kern="0" cap="none" spc="0" normalizeH="0" baseline="0" noProof="0">
              <a:ln>
                <a:noFill/>
              </a:ln>
              <a:solidFill>
                <a:srgbClr val="000000"/>
              </a:solidFill>
              <a:effectLst/>
              <a:uLnTx/>
              <a:uFillTx/>
            </a:endParaRPr>
          </a:p>
        </p:txBody>
      </p:sp>
      <p:sp>
        <p:nvSpPr>
          <p:cNvPr id="35" name="Line 8">
            <a:extLst>
              <a:ext uri="{FF2B5EF4-FFF2-40B4-BE49-F238E27FC236}">
                <a16:creationId xmlns:a16="http://schemas.microsoft.com/office/drawing/2014/main" id="{7941EEFD-B638-4CC1-819A-EE3AAFC991B5}"/>
              </a:ext>
            </a:extLst>
          </p:cNvPr>
          <p:cNvSpPr>
            <a:spLocks noChangeShapeType="1"/>
          </p:cNvSpPr>
          <p:nvPr/>
        </p:nvSpPr>
        <p:spPr bwMode="auto">
          <a:xfrm>
            <a:off x="6972036" y="4603767"/>
            <a:ext cx="792010" cy="722738"/>
          </a:xfrm>
          <a:prstGeom prst="line">
            <a:avLst/>
          </a:prstGeom>
          <a:ln>
            <a:solidFill>
              <a:schemeClr val="tx1"/>
            </a:solidFill>
            <a:headEnd/>
            <a:tailEnd type="triangle" w="med" len="med"/>
          </a:ln>
        </p:spPr>
        <p:style>
          <a:lnRef idx="2">
            <a:schemeClr val="accent5"/>
          </a:lnRef>
          <a:fillRef idx="0">
            <a:schemeClr val="accent5"/>
          </a:fillRef>
          <a:effectRef idx="1">
            <a:schemeClr val="accent5"/>
          </a:effectRef>
          <a:fontRef idx="minor">
            <a:schemeClr val="tx1"/>
          </a:fontRef>
        </p:style>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l-GR" sz="1800" b="0" i="0" u="none" strike="noStrike" kern="0" cap="none" spc="0" normalizeH="0" baseline="0" noProof="0">
              <a:ln>
                <a:noFill/>
              </a:ln>
              <a:solidFill>
                <a:srgbClr val="000000"/>
              </a:solidFill>
              <a:effectLst/>
              <a:uLnTx/>
              <a:uFillTx/>
            </a:endParaRPr>
          </a:p>
        </p:txBody>
      </p:sp>
      <p:sp>
        <p:nvSpPr>
          <p:cNvPr id="53" name="Ορθογώνιο 52">
            <a:extLst>
              <a:ext uri="{FF2B5EF4-FFF2-40B4-BE49-F238E27FC236}">
                <a16:creationId xmlns:a16="http://schemas.microsoft.com/office/drawing/2014/main" id="{41704F91-0CC7-4FAC-9F8A-B0F4A21A4FAC}"/>
              </a:ext>
            </a:extLst>
          </p:cNvPr>
          <p:cNvSpPr/>
          <p:nvPr/>
        </p:nvSpPr>
        <p:spPr>
          <a:xfrm>
            <a:off x="4979182" y="2059932"/>
            <a:ext cx="1992854" cy="646331"/>
          </a:xfrm>
          <a:prstGeom prst="rect">
            <a:avLst/>
          </a:prstGeom>
        </p:spPr>
        <p:txBody>
          <a:bodyPr wrap="none">
            <a:spAutoFit/>
          </a:bodyPr>
          <a:lstStyle/>
          <a:p>
            <a:pPr lvl="0" algn="ctr" eaLnBrk="0" hangingPunct="0">
              <a:defRPr/>
            </a:pPr>
            <a:r>
              <a:rPr lang="el-GR" sz="3600" b="1" kern="0" dirty="0">
                <a:latin typeface="Times New Roman" pitchFamily="18" charset="0"/>
              </a:rPr>
              <a:t>Το   1985</a:t>
            </a:r>
          </a:p>
        </p:txBody>
      </p:sp>
      <p:sp>
        <p:nvSpPr>
          <p:cNvPr id="50" name="Ορθογώνιο 49">
            <a:extLst>
              <a:ext uri="{FF2B5EF4-FFF2-40B4-BE49-F238E27FC236}">
                <a16:creationId xmlns:a16="http://schemas.microsoft.com/office/drawing/2014/main" id="{B3BA7B23-382E-4142-A3C8-E7B330EE9FD7}"/>
              </a:ext>
            </a:extLst>
          </p:cNvPr>
          <p:cNvSpPr/>
          <p:nvPr/>
        </p:nvSpPr>
        <p:spPr>
          <a:xfrm>
            <a:off x="7975114" y="2091613"/>
            <a:ext cx="1574470" cy="461665"/>
          </a:xfrm>
          <a:prstGeom prst="rect">
            <a:avLst/>
          </a:prstGeom>
        </p:spPr>
        <p:txBody>
          <a:bodyPr wrap="none">
            <a:spAutoFit/>
          </a:bodyPr>
          <a:lstStyle/>
          <a:p>
            <a:r>
              <a:rPr lang="el-GR" sz="2400" b="1" kern="0" dirty="0">
                <a:latin typeface="Times New Roman" pitchFamily="18" charset="0"/>
              </a:rPr>
              <a:t>2 AΕΔΑΚ </a:t>
            </a:r>
          </a:p>
        </p:txBody>
      </p:sp>
      <p:sp>
        <p:nvSpPr>
          <p:cNvPr id="51" name="Ορθογώνιο 50">
            <a:extLst>
              <a:ext uri="{FF2B5EF4-FFF2-40B4-BE49-F238E27FC236}">
                <a16:creationId xmlns:a16="http://schemas.microsoft.com/office/drawing/2014/main" id="{C24254EA-55E2-4531-9A41-55F9D499B4A6}"/>
              </a:ext>
            </a:extLst>
          </p:cNvPr>
          <p:cNvSpPr/>
          <p:nvPr/>
        </p:nvSpPr>
        <p:spPr>
          <a:xfrm>
            <a:off x="8005130" y="2515770"/>
            <a:ext cx="962123" cy="461665"/>
          </a:xfrm>
          <a:prstGeom prst="rect">
            <a:avLst/>
          </a:prstGeom>
        </p:spPr>
        <p:txBody>
          <a:bodyPr wrap="none">
            <a:spAutoFit/>
          </a:bodyPr>
          <a:lstStyle/>
          <a:p>
            <a:r>
              <a:rPr lang="el-GR" sz="2400" b="1" kern="0" dirty="0">
                <a:latin typeface="Times New Roman" pitchFamily="18" charset="0"/>
              </a:rPr>
              <a:t>2 Α/Κ</a:t>
            </a:r>
          </a:p>
        </p:txBody>
      </p:sp>
      <p:sp>
        <p:nvSpPr>
          <p:cNvPr id="52" name="Ορθογώνιο 51">
            <a:extLst>
              <a:ext uri="{FF2B5EF4-FFF2-40B4-BE49-F238E27FC236}">
                <a16:creationId xmlns:a16="http://schemas.microsoft.com/office/drawing/2014/main" id="{A9C20777-28C4-45EB-AF1B-9CE7F32E4E12}"/>
              </a:ext>
            </a:extLst>
          </p:cNvPr>
          <p:cNvSpPr/>
          <p:nvPr/>
        </p:nvSpPr>
        <p:spPr>
          <a:xfrm>
            <a:off x="7975114" y="2863320"/>
            <a:ext cx="2222083" cy="461665"/>
          </a:xfrm>
          <a:prstGeom prst="rect">
            <a:avLst/>
          </a:prstGeom>
        </p:spPr>
        <p:txBody>
          <a:bodyPr wrap="none">
            <a:spAutoFit/>
          </a:bodyPr>
          <a:lstStyle/>
          <a:p>
            <a:r>
              <a:rPr lang="el-GR" sz="2400" b="1" kern="0" dirty="0">
                <a:latin typeface="Times New Roman" pitchFamily="18" charset="0"/>
              </a:rPr>
              <a:t>4 δισ. δραχμές. </a:t>
            </a:r>
          </a:p>
        </p:txBody>
      </p:sp>
      <p:sp>
        <p:nvSpPr>
          <p:cNvPr id="55" name="Line 6">
            <a:extLst>
              <a:ext uri="{FF2B5EF4-FFF2-40B4-BE49-F238E27FC236}">
                <a16:creationId xmlns:a16="http://schemas.microsoft.com/office/drawing/2014/main" id="{CCDE2ABC-77A6-477C-A6D7-FA70835D836C}"/>
              </a:ext>
            </a:extLst>
          </p:cNvPr>
          <p:cNvSpPr>
            <a:spLocks noChangeShapeType="1"/>
          </p:cNvSpPr>
          <p:nvPr/>
        </p:nvSpPr>
        <p:spPr bwMode="auto">
          <a:xfrm>
            <a:off x="7090703" y="2325277"/>
            <a:ext cx="792010" cy="0"/>
          </a:xfrm>
          <a:prstGeom prst="line">
            <a:avLst/>
          </a:prstGeom>
          <a:ln>
            <a:solidFill>
              <a:schemeClr val="tx1"/>
            </a:solidFill>
            <a:headEnd/>
            <a:tailEnd type="triangle" w="med" len="med"/>
          </a:ln>
        </p:spPr>
        <p:style>
          <a:lnRef idx="2">
            <a:schemeClr val="accent5"/>
          </a:lnRef>
          <a:fillRef idx="0">
            <a:schemeClr val="accent5"/>
          </a:fillRef>
          <a:effectRef idx="1">
            <a:schemeClr val="accent5"/>
          </a:effectRef>
          <a:fontRef idx="minor">
            <a:schemeClr val="tx1"/>
          </a:fontRef>
        </p:style>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l-GR" sz="1800" b="0" i="0" u="none" strike="noStrike" kern="0" cap="none" spc="0" normalizeH="0" baseline="0" noProof="0">
              <a:ln>
                <a:noFill/>
              </a:ln>
              <a:solidFill>
                <a:srgbClr val="000000"/>
              </a:solidFill>
              <a:effectLst/>
              <a:uLnTx/>
              <a:uFillTx/>
            </a:endParaRPr>
          </a:p>
        </p:txBody>
      </p:sp>
      <p:sp>
        <p:nvSpPr>
          <p:cNvPr id="56" name="Line 7">
            <a:extLst>
              <a:ext uri="{FF2B5EF4-FFF2-40B4-BE49-F238E27FC236}">
                <a16:creationId xmlns:a16="http://schemas.microsoft.com/office/drawing/2014/main" id="{9CC46760-27A8-47C5-898D-91F5A74C4F83}"/>
              </a:ext>
            </a:extLst>
          </p:cNvPr>
          <p:cNvSpPr>
            <a:spLocks noChangeShapeType="1"/>
          </p:cNvSpPr>
          <p:nvPr/>
        </p:nvSpPr>
        <p:spPr bwMode="auto">
          <a:xfrm>
            <a:off x="7090703" y="2325277"/>
            <a:ext cx="792010" cy="380986"/>
          </a:xfrm>
          <a:prstGeom prst="line">
            <a:avLst/>
          </a:prstGeom>
          <a:ln>
            <a:solidFill>
              <a:schemeClr val="tx1"/>
            </a:solidFill>
            <a:headEnd/>
            <a:tailEnd type="triangle" w="med" len="med"/>
          </a:ln>
        </p:spPr>
        <p:style>
          <a:lnRef idx="2">
            <a:schemeClr val="accent5"/>
          </a:lnRef>
          <a:fillRef idx="0">
            <a:schemeClr val="accent5"/>
          </a:fillRef>
          <a:effectRef idx="1">
            <a:schemeClr val="accent5"/>
          </a:effectRef>
          <a:fontRef idx="minor">
            <a:schemeClr val="tx1"/>
          </a:fontRef>
        </p:style>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l-GR" sz="1800" b="0" i="0" u="none" strike="noStrike" kern="0" cap="none" spc="0" normalizeH="0" baseline="0" noProof="0">
              <a:ln>
                <a:noFill/>
              </a:ln>
              <a:solidFill>
                <a:srgbClr val="000000"/>
              </a:solidFill>
              <a:effectLst/>
              <a:uLnTx/>
              <a:uFillTx/>
            </a:endParaRPr>
          </a:p>
        </p:txBody>
      </p:sp>
      <p:sp>
        <p:nvSpPr>
          <p:cNvPr id="57" name="Line 8">
            <a:extLst>
              <a:ext uri="{FF2B5EF4-FFF2-40B4-BE49-F238E27FC236}">
                <a16:creationId xmlns:a16="http://schemas.microsoft.com/office/drawing/2014/main" id="{2D756BCE-3A49-4335-AD50-77CC1480D7DF}"/>
              </a:ext>
            </a:extLst>
          </p:cNvPr>
          <p:cNvSpPr>
            <a:spLocks noChangeShapeType="1"/>
          </p:cNvSpPr>
          <p:nvPr/>
        </p:nvSpPr>
        <p:spPr bwMode="auto">
          <a:xfrm>
            <a:off x="7090703" y="2325277"/>
            <a:ext cx="792010" cy="722738"/>
          </a:xfrm>
          <a:prstGeom prst="line">
            <a:avLst/>
          </a:prstGeom>
          <a:ln>
            <a:solidFill>
              <a:schemeClr val="tx1"/>
            </a:solidFill>
            <a:headEnd/>
            <a:tailEnd type="triangle" w="med" len="med"/>
          </a:ln>
        </p:spPr>
        <p:style>
          <a:lnRef idx="2">
            <a:schemeClr val="accent5"/>
          </a:lnRef>
          <a:fillRef idx="0">
            <a:schemeClr val="accent5"/>
          </a:fillRef>
          <a:effectRef idx="1">
            <a:schemeClr val="accent5"/>
          </a:effectRef>
          <a:fontRef idx="minor">
            <a:schemeClr val="tx1"/>
          </a:fontRef>
        </p:style>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l-GR" sz="1800" b="0" i="0" u="none" strike="noStrike" kern="0" cap="none" spc="0" normalizeH="0" baseline="0" noProof="0">
              <a:ln>
                <a:noFill/>
              </a:ln>
              <a:solidFill>
                <a:srgbClr val="000000"/>
              </a:solidFill>
              <a:effectLst/>
              <a:uLnTx/>
              <a:uFillTx/>
            </a:endParaRPr>
          </a:p>
        </p:txBody>
      </p:sp>
    </p:spTree>
    <p:extLst>
      <p:ext uri="{BB962C8B-B14F-4D97-AF65-F5344CB8AC3E}">
        <p14:creationId xmlns:p14="http://schemas.microsoft.com/office/powerpoint/2010/main" val="4118303151"/>
      </p:ext>
    </p:extLst>
  </p:cSld>
  <p:clrMapOvr>
    <a:overrideClrMapping bg1="dk1" tx1="lt1" bg2="dk2" tx2="lt2" accent1="accent1" accent2="accent2" accent3="accent3" accent4="accent4" accent5="accent5" accent6="accent6" hlink="hlink" folHlink="folHlink"/>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a:extLst>
              <a:ext uri="{FF2B5EF4-FFF2-40B4-BE49-F238E27FC236}">
                <a16:creationId xmlns:a16="http://schemas.microsoft.com/office/drawing/2014/main" id="{13AF80DB-0288-C3CB-8338-9D7B75064AE9}"/>
              </a:ext>
            </a:extLst>
          </p:cNvPr>
          <p:cNvSpPr/>
          <p:nvPr/>
        </p:nvSpPr>
        <p:spPr>
          <a:xfrm>
            <a:off x="16374" y="0"/>
            <a:ext cx="12175626" cy="6858000"/>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6" name="Ορθογώνιο: Στρογγύλεμα γωνιών 5">
            <a:extLst>
              <a:ext uri="{FF2B5EF4-FFF2-40B4-BE49-F238E27FC236}">
                <a16:creationId xmlns:a16="http://schemas.microsoft.com/office/drawing/2014/main" id="{ABE0B9E8-12E9-DBFD-E9E8-B8BB10A73414}"/>
              </a:ext>
            </a:extLst>
          </p:cNvPr>
          <p:cNvSpPr/>
          <p:nvPr/>
        </p:nvSpPr>
        <p:spPr>
          <a:xfrm>
            <a:off x="737417" y="965818"/>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Ορθογώνιο: Στρογγύλεμα γωνιών 6">
            <a:extLst>
              <a:ext uri="{FF2B5EF4-FFF2-40B4-BE49-F238E27FC236}">
                <a16:creationId xmlns:a16="http://schemas.microsoft.com/office/drawing/2014/main" id="{CB1D2611-C9C8-DF4E-C6B6-A1DDCEBF067B}"/>
              </a:ext>
            </a:extLst>
          </p:cNvPr>
          <p:cNvSpPr/>
          <p:nvPr/>
        </p:nvSpPr>
        <p:spPr>
          <a:xfrm>
            <a:off x="737417" y="965818"/>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3">
            <a:extLst>
              <a:ext uri="{FF2B5EF4-FFF2-40B4-BE49-F238E27FC236}">
                <a16:creationId xmlns:a16="http://schemas.microsoft.com/office/drawing/2014/main" id="{1A8CB91A-7F3B-DB95-7DAF-030FD1B9AC18}"/>
              </a:ext>
            </a:extLst>
          </p:cNvPr>
          <p:cNvSpPr/>
          <p:nvPr/>
        </p:nvSpPr>
        <p:spPr>
          <a:xfrm>
            <a:off x="16374" y="0"/>
            <a:ext cx="12175626" cy="6858000"/>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Ορθογώνιο: Στρογγύλεμα γωνιών 8">
            <a:extLst>
              <a:ext uri="{FF2B5EF4-FFF2-40B4-BE49-F238E27FC236}">
                <a16:creationId xmlns:a16="http://schemas.microsoft.com/office/drawing/2014/main" id="{E5FFB4DC-406D-D11A-8EB2-C762064E149B}"/>
              </a:ext>
            </a:extLst>
          </p:cNvPr>
          <p:cNvSpPr/>
          <p:nvPr/>
        </p:nvSpPr>
        <p:spPr>
          <a:xfrm>
            <a:off x="585017" y="813418"/>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Θέση αριθμού διαφάνειας 1">
            <a:extLst>
              <a:ext uri="{FF2B5EF4-FFF2-40B4-BE49-F238E27FC236}">
                <a16:creationId xmlns:a16="http://schemas.microsoft.com/office/drawing/2014/main" id="{6A088565-87AE-B6F8-F5E6-12D3C5CDD30C}"/>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142</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1" name="Θέση αριθμού διαφάνειας 1">
            <a:extLst>
              <a:ext uri="{FF2B5EF4-FFF2-40B4-BE49-F238E27FC236}">
                <a16:creationId xmlns:a16="http://schemas.microsoft.com/office/drawing/2014/main" id="{C48C9B11-370E-ECDD-1DC9-BB5039CC7292}"/>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142</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2" name="Θέση αριθμού διαφάνειας 1">
            <a:extLst>
              <a:ext uri="{FF2B5EF4-FFF2-40B4-BE49-F238E27FC236}">
                <a16:creationId xmlns:a16="http://schemas.microsoft.com/office/drawing/2014/main" id="{2B6B0C36-76D2-7ED8-3A51-33CCFD5E68FA}"/>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142</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3" name="Ευθεία γραμμή σύνδεσης 12">
            <a:extLst>
              <a:ext uri="{FF2B5EF4-FFF2-40B4-BE49-F238E27FC236}">
                <a16:creationId xmlns:a16="http://schemas.microsoft.com/office/drawing/2014/main" id="{9EE27293-66BD-7433-5682-DC4008F5756D}"/>
              </a:ext>
            </a:extLst>
          </p:cNvPr>
          <p:cNvCxnSpPr/>
          <p:nvPr/>
        </p:nvCxnSpPr>
        <p:spPr>
          <a:xfrm>
            <a:off x="585019" y="619432"/>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4" name="Θέση αριθμού διαφάνειας 1">
            <a:extLst>
              <a:ext uri="{FF2B5EF4-FFF2-40B4-BE49-F238E27FC236}">
                <a16:creationId xmlns:a16="http://schemas.microsoft.com/office/drawing/2014/main" id="{D7DC10E7-6945-ABE8-7BDA-809F02826458}"/>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142</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5" name="Θέση αριθμού διαφάνειας 1">
            <a:extLst>
              <a:ext uri="{FF2B5EF4-FFF2-40B4-BE49-F238E27FC236}">
                <a16:creationId xmlns:a16="http://schemas.microsoft.com/office/drawing/2014/main" id="{4B76587D-8642-E087-FA6B-EC28625ABC79}"/>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142</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6" name="Θέση αριθμού διαφάνειας 1">
            <a:extLst>
              <a:ext uri="{FF2B5EF4-FFF2-40B4-BE49-F238E27FC236}">
                <a16:creationId xmlns:a16="http://schemas.microsoft.com/office/drawing/2014/main" id="{2BA3A3BC-7FAA-6581-435E-F09E5F56D647}"/>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142</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7" name="Ευθεία γραμμή σύνδεσης 16">
            <a:extLst>
              <a:ext uri="{FF2B5EF4-FFF2-40B4-BE49-F238E27FC236}">
                <a16:creationId xmlns:a16="http://schemas.microsoft.com/office/drawing/2014/main" id="{633EB4BA-1200-015C-EE04-EEE0E009B18C}"/>
              </a:ext>
            </a:extLst>
          </p:cNvPr>
          <p:cNvCxnSpPr/>
          <p:nvPr/>
        </p:nvCxnSpPr>
        <p:spPr>
          <a:xfrm>
            <a:off x="585019" y="619432"/>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5CB2B172-0179-10D0-3381-D44191095130}"/>
              </a:ext>
            </a:extLst>
          </p:cNvPr>
          <p:cNvSpPr txBox="1"/>
          <p:nvPr/>
        </p:nvSpPr>
        <p:spPr>
          <a:xfrm>
            <a:off x="585019" y="91504"/>
            <a:ext cx="11021962"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800" b="1" i="0" u="none" strike="noStrike" kern="1200" cap="none" spc="0" normalizeH="0" baseline="0" noProof="0" dirty="0">
                <a:ln>
                  <a:noFill/>
                </a:ln>
                <a:solidFill>
                  <a:srgbClr val="4472C4">
                    <a:lumMod val="50000"/>
                  </a:srgbClr>
                </a:solidFill>
                <a:effectLst/>
                <a:uLnTx/>
                <a:uFillTx/>
                <a:latin typeface="Segoe UI" panose="020B0502040204020203" pitchFamily="34" charset="0"/>
                <a:ea typeface="+mn-ea"/>
                <a:cs typeface="Segoe UI" panose="020B0502040204020203" pitchFamily="34" charset="0"/>
              </a:rPr>
              <a:t>Ενεργητικό Μετοχικών, μικτών, Χρηματαγοράς, Ομολογιακών και Σύνθετων ΟΣΕΚΑ ανά εταιρεία την 26/06/2023</a:t>
            </a:r>
          </a:p>
        </p:txBody>
      </p:sp>
      <p:sp>
        <p:nvSpPr>
          <p:cNvPr id="19" name="Ορθογώνιο 18">
            <a:extLst>
              <a:ext uri="{FF2B5EF4-FFF2-40B4-BE49-F238E27FC236}">
                <a16:creationId xmlns:a16="http://schemas.microsoft.com/office/drawing/2014/main" id="{27AE26EB-D687-BD48-5554-DF30B1282FD5}"/>
              </a:ext>
            </a:extLst>
          </p:cNvPr>
          <p:cNvSpPr/>
          <p:nvPr/>
        </p:nvSpPr>
        <p:spPr>
          <a:xfrm>
            <a:off x="1107440" y="5545272"/>
            <a:ext cx="1371600" cy="1748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Ορθογώνιο 19">
            <a:extLst>
              <a:ext uri="{FF2B5EF4-FFF2-40B4-BE49-F238E27FC236}">
                <a16:creationId xmlns:a16="http://schemas.microsoft.com/office/drawing/2014/main" id="{E52741F5-C3DB-AC08-2B40-EF64586946AA}"/>
              </a:ext>
            </a:extLst>
          </p:cNvPr>
          <p:cNvSpPr/>
          <p:nvPr/>
        </p:nvSpPr>
        <p:spPr>
          <a:xfrm>
            <a:off x="1107440" y="5577883"/>
            <a:ext cx="1371600" cy="1748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Ορθογώνιο 20">
            <a:extLst>
              <a:ext uri="{FF2B5EF4-FFF2-40B4-BE49-F238E27FC236}">
                <a16:creationId xmlns:a16="http://schemas.microsoft.com/office/drawing/2014/main" id="{F596616E-2A22-C9FE-A83A-CF4E17B22FE8}"/>
              </a:ext>
            </a:extLst>
          </p:cNvPr>
          <p:cNvSpPr/>
          <p:nvPr/>
        </p:nvSpPr>
        <p:spPr>
          <a:xfrm>
            <a:off x="10134599" y="5545272"/>
            <a:ext cx="1371600" cy="32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Θέση αριθμού διαφάνειας 1">
            <a:extLst>
              <a:ext uri="{FF2B5EF4-FFF2-40B4-BE49-F238E27FC236}">
                <a16:creationId xmlns:a16="http://schemas.microsoft.com/office/drawing/2014/main" id="{4B70EAC4-7FDC-F9FF-7DD4-B3EE2B0C507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142</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4" name="Εικόνα 3">
            <a:extLst>
              <a:ext uri="{FF2B5EF4-FFF2-40B4-BE49-F238E27FC236}">
                <a16:creationId xmlns:a16="http://schemas.microsoft.com/office/drawing/2014/main" id="{A05CD240-4742-D774-5D50-7772CF2EE52D}"/>
              </a:ext>
            </a:extLst>
          </p:cNvPr>
          <p:cNvPicPr>
            <a:picLocks noChangeAspect="1"/>
          </p:cNvPicPr>
          <p:nvPr/>
        </p:nvPicPr>
        <p:blipFill rotWithShape="1">
          <a:blip r:embed="rId2"/>
          <a:srcRect l="17390" t="29890" r="17913" b="10330"/>
          <a:stretch/>
        </p:blipFill>
        <p:spPr>
          <a:xfrm>
            <a:off x="934497" y="1105310"/>
            <a:ext cx="10419303" cy="5044282"/>
          </a:xfrm>
          <a:prstGeom prst="rect">
            <a:avLst/>
          </a:prstGeom>
        </p:spPr>
      </p:pic>
      <p:sp>
        <p:nvSpPr>
          <p:cNvPr id="23" name="Ορθογώνιο 22">
            <a:extLst>
              <a:ext uri="{FF2B5EF4-FFF2-40B4-BE49-F238E27FC236}">
                <a16:creationId xmlns:a16="http://schemas.microsoft.com/office/drawing/2014/main" id="{FD36FAC5-27F7-064C-F77D-2230BFDE0CBD}"/>
              </a:ext>
            </a:extLst>
          </p:cNvPr>
          <p:cNvSpPr/>
          <p:nvPr/>
        </p:nvSpPr>
        <p:spPr>
          <a:xfrm>
            <a:off x="934497" y="1919235"/>
            <a:ext cx="10323006" cy="323166"/>
          </a:xfrm>
          <a:prstGeom prst="rect">
            <a:avLst/>
          </a:prstGeom>
          <a:noFill/>
          <a:ln w="28575">
            <a:solidFill>
              <a:srgbClr val="B02234"/>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18">
            <a:extLst>
              <a:ext uri="{FF2B5EF4-FFF2-40B4-BE49-F238E27FC236}">
                <a16:creationId xmlns:a16="http://schemas.microsoft.com/office/drawing/2014/main" id="{7BEFE626-0CA6-FEB7-CFA8-A9DA065956C0}"/>
              </a:ext>
            </a:extLst>
          </p:cNvPr>
          <p:cNvSpPr/>
          <p:nvPr/>
        </p:nvSpPr>
        <p:spPr>
          <a:xfrm>
            <a:off x="3557591" y="6130846"/>
            <a:ext cx="5105802" cy="21544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000"/>
            </a:pPr>
            <a:r>
              <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Πηγή: Ένωση Θεσμικών Επενδυτών</a:t>
            </a:r>
          </a:p>
        </p:txBody>
      </p:sp>
    </p:spTree>
    <p:extLst>
      <p:ext uri="{BB962C8B-B14F-4D97-AF65-F5344CB8AC3E}">
        <p14:creationId xmlns:p14="http://schemas.microsoft.com/office/powerpoint/2010/main" val="3152446908"/>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7C2C1EAE-2912-4811-9DF5-A68AB55C9E27}" type="slidenum">
              <a:rPr lang="el-GR" smtClean="0">
                <a:solidFill>
                  <a:srgbClr val="000000"/>
                </a:solidFill>
              </a:rPr>
              <a:pPr>
                <a:defRPr/>
              </a:pPr>
              <a:t>143</a:t>
            </a:fld>
            <a:endParaRPr lang="el-GR">
              <a:solidFill>
                <a:srgbClr val="000000"/>
              </a:solidFill>
            </a:endParaRPr>
          </a:p>
        </p:txBody>
      </p:sp>
      <p:sp>
        <p:nvSpPr>
          <p:cNvPr id="6" name="Rectangle 5"/>
          <p:cNvSpPr/>
          <p:nvPr/>
        </p:nvSpPr>
        <p:spPr>
          <a:xfrm>
            <a:off x="8976320" y="6226374"/>
            <a:ext cx="1573444" cy="307777"/>
          </a:xfrm>
          <a:prstGeom prst="rect">
            <a:avLst/>
          </a:prstGeom>
        </p:spPr>
        <p:txBody>
          <a:bodyPr wrap="none">
            <a:spAutoFit/>
          </a:bodyPr>
          <a:lstStyle/>
          <a:p>
            <a:r>
              <a:rPr lang="el-GR" sz="1400" dirty="0">
                <a:latin typeface="Calibri" panose="020F0502020204030204" pitchFamily="34" charset="0"/>
                <a:ea typeface="Calibri" panose="020F0502020204030204" pitchFamily="34" charset="0"/>
                <a:cs typeface="Times New Roman" panose="02020603050405020304" pitchFamily="18" charset="0"/>
              </a:rPr>
              <a:t>Πηγή: ΕΘΕ, </a:t>
            </a:r>
            <a:r>
              <a:rPr lang="en-US" sz="1400" dirty="0">
                <a:latin typeface="Calibri" panose="020F0502020204030204" pitchFamily="34" charset="0"/>
                <a:ea typeface="Calibri" panose="020F0502020204030204" pitchFamily="34" charset="0"/>
                <a:cs typeface="Times New Roman" panose="02020603050405020304" pitchFamily="18" charset="0"/>
              </a:rPr>
              <a:t>Statista</a:t>
            </a:r>
            <a:endParaRPr lang="el-GR" sz="1400" dirty="0"/>
          </a:p>
        </p:txBody>
      </p:sp>
      <p:graphicFrame>
        <p:nvGraphicFramePr>
          <p:cNvPr id="7" name="Chart 3">
            <a:extLst>
              <a:ext uri="{FF2B5EF4-FFF2-40B4-BE49-F238E27FC236}">
                <a16:creationId xmlns:a16="http://schemas.microsoft.com/office/drawing/2014/main" id="{7E883C6B-AB3E-4BA0-BA4E-3DB286B40BF2}"/>
              </a:ext>
            </a:extLst>
          </p:cNvPr>
          <p:cNvGraphicFramePr>
            <a:graphicFrameLocks/>
          </p:cNvGraphicFramePr>
          <p:nvPr>
            <p:extLst>
              <p:ext uri="{D42A27DB-BD31-4B8C-83A1-F6EECF244321}">
                <p14:modId xmlns:p14="http://schemas.microsoft.com/office/powerpoint/2010/main" val="4167654067"/>
              </p:ext>
            </p:extLst>
          </p:nvPr>
        </p:nvGraphicFramePr>
        <p:xfrm>
          <a:off x="1343472" y="1180209"/>
          <a:ext cx="9433048" cy="4896544"/>
        </p:xfrm>
        <a:graphic>
          <a:graphicData uri="http://schemas.openxmlformats.org/drawingml/2006/chart">
            <c:chart xmlns:c="http://schemas.openxmlformats.org/drawingml/2006/chart" xmlns:r="http://schemas.openxmlformats.org/officeDocument/2006/relationships" r:id="rId3"/>
          </a:graphicData>
        </a:graphic>
      </p:graphicFrame>
      <p:sp>
        <p:nvSpPr>
          <p:cNvPr id="2" name="Ορθογώνιο 1">
            <a:extLst>
              <a:ext uri="{FF2B5EF4-FFF2-40B4-BE49-F238E27FC236}">
                <a16:creationId xmlns:a16="http://schemas.microsoft.com/office/drawing/2014/main" id="{35F10D44-FDE7-4C82-B226-1CB3970E00F9}"/>
              </a:ext>
            </a:extLst>
          </p:cNvPr>
          <p:cNvSpPr/>
          <p:nvPr/>
        </p:nvSpPr>
        <p:spPr>
          <a:xfrm>
            <a:off x="1269786" y="310514"/>
            <a:ext cx="9578742" cy="892552"/>
          </a:xfrm>
          <a:prstGeom prst="rect">
            <a:avLst/>
          </a:prstGeom>
        </p:spPr>
        <p:txBody>
          <a:bodyPr wrap="square">
            <a:spAutoFit/>
          </a:bodyPr>
          <a:lstStyle/>
          <a:p>
            <a:pPr algn="ctr">
              <a:defRPr sz="1400" b="0" i="0" u="none" strike="noStrike" kern="1200" spc="0" baseline="0">
                <a:solidFill>
                  <a:prstClr val="black">
                    <a:lumMod val="65000"/>
                    <a:lumOff val="35000"/>
                  </a:prstClr>
                </a:solidFill>
                <a:latin typeface="+mn-lt"/>
                <a:ea typeface="+mn-ea"/>
                <a:cs typeface="+mn-cs"/>
              </a:defRPr>
            </a:pPr>
            <a:r>
              <a:rPr lang="el-GR" sz="2600" b="1" dirty="0">
                <a:solidFill>
                  <a:srgbClr val="002368"/>
                </a:solidFill>
              </a:rPr>
              <a:t>Το καθαρό ενεργητικό των Α/Κ στην παγκόσμια και ελληνική αγορά</a:t>
            </a:r>
          </a:p>
        </p:txBody>
      </p:sp>
      <p:sp>
        <p:nvSpPr>
          <p:cNvPr id="3" name="Οβάλ 2">
            <a:extLst>
              <a:ext uri="{FF2B5EF4-FFF2-40B4-BE49-F238E27FC236}">
                <a16:creationId xmlns:a16="http://schemas.microsoft.com/office/drawing/2014/main" id="{8472842E-AC67-BD64-61D3-FE9086E73589}"/>
              </a:ext>
            </a:extLst>
          </p:cNvPr>
          <p:cNvSpPr/>
          <p:nvPr/>
        </p:nvSpPr>
        <p:spPr>
          <a:xfrm>
            <a:off x="9480376" y="476672"/>
            <a:ext cx="1944216" cy="1368152"/>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49554688"/>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4 - Θέση αριθμού διαφάνειας"/>
          <p:cNvSpPr>
            <a:spLocks noGrp="1"/>
          </p:cNvSpPr>
          <p:nvPr>
            <p:ph type="sldNum" sz="quarter" idx="12"/>
          </p:nvPr>
        </p:nvSpPr>
        <p:spPr/>
        <p:txBody>
          <a:bodyPr/>
          <a:lstStyle/>
          <a:p>
            <a:pPr>
              <a:defRPr/>
            </a:pPr>
            <a:fld id="{FFB69861-6CFB-4135-8BEF-0CCC05361DB9}" type="slidenum">
              <a:rPr lang="el-GR" smtClean="0">
                <a:solidFill>
                  <a:srgbClr val="000000"/>
                </a:solidFill>
              </a:rPr>
              <a:pPr>
                <a:defRPr/>
              </a:pPr>
              <a:t>144</a:t>
            </a:fld>
            <a:endParaRPr lang="el-GR">
              <a:solidFill>
                <a:srgbClr val="000000"/>
              </a:solidFill>
            </a:endParaRPr>
          </a:p>
        </p:txBody>
      </p:sp>
      <p:sp>
        <p:nvSpPr>
          <p:cNvPr id="193538" name="Rectangle 2"/>
          <p:cNvSpPr>
            <a:spLocks noGrp="1" noChangeArrowheads="1"/>
          </p:cNvSpPr>
          <p:nvPr>
            <p:ph type="title" idx="4294967295"/>
          </p:nvPr>
        </p:nvSpPr>
        <p:spPr>
          <a:xfrm>
            <a:off x="2783632" y="238443"/>
            <a:ext cx="6310064" cy="1143000"/>
          </a:xfrm>
        </p:spPr>
        <p:txBody>
          <a:bodyPr vert="horz" wrap="square" lIns="91440" tIns="45720" rIns="91440" bIns="45720" numCol="1" anchor="ctr" anchorCtr="0" compatLnSpc="1">
            <a:prstTxWarp prst="textNoShape">
              <a:avLst/>
            </a:prstTxWarp>
          </a:bodyPr>
          <a:lstStyle/>
          <a:p>
            <a:pPr algn="ctr" eaLnBrk="1" hangingPunct="1">
              <a:defRPr/>
            </a:pPr>
            <a:r>
              <a:rPr lang="en-US" sz="3800" b="1" i="1" dirty="0" err="1">
                <a:solidFill>
                  <a:schemeClr val="accent2"/>
                </a:solidFill>
                <a:latin typeface="Times New Roman" pitchFamily="18" charset="0"/>
                <a:cs typeface="Times New Roman" pitchFamily="18" charset="0"/>
              </a:rPr>
              <a:t>Ιστορική</a:t>
            </a:r>
            <a:r>
              <a:rPr lang="en-US" sz="3800" b="1" i="1" dirty="0">
                <a:solidFill>
                  <a:schemeClr val="accent2"/>
                </a:solidFill>
                <a:latin typeface="Times New Roman" pitchFamily="18" charset="0"/>
                <a:cs typeface="Times New Roman" pitchFamily="18" charset="0"/>
              </a:rPr>
              <a:t> </a:t>
            </a:r>
            <a:r>
              <a:rPr lang="en-US" sz="3800" b="1" i="1" dirty="0" err="1">
                <a:solidFill>
                  <a:schemeClr val="accent2"/>
                </a:solidFill>
                <a:latin typeface="Times New Roman" pitchFamily="18" charset="0"/>
                <a:cs typeface="Times New Roman" pitchFamily="18" charset="0"/>
              </a:rPr>
              <a:t>αναδρομή</a:t>
            </a:r>
            <a:r>
              <a:rPr lang="el-GR" sz="3800" b="1" i="1" dirty="0">
                <a:solidFill>
                  <a:schemeClr val="accent2"/>
                </a:solidFill>
                <a:latin typeface="Times New Roman" pitchFamily="18" charset="0"/>
                <a:cs typeface="Times New Roman" pitchFamily="18" charset="0"/>
              </a:rPr>
              <a:t> - Ελλάδα</a:t>
            </a:r>
          </a:p>
        </p:txBody>
      </p:sp>
      <p:sp>
        <p:nvSpPr>
          <p:cNvPr id="209923" name="Rectangle 3"/>
          <p:cNvSpPr>
            <a:spLocks noGrp="1" noChangeArrowheads="1"/>
          </p:cNvSpPr>
          <p:nvPr>
            <p:ph type="body" idx="4294967295"/>
          </p:nvPr>
        </p:nvSpPr>
        <p:spPr>
          <a:xfrm>
            <a:off x="1847528" y="1318895"/>
            <a:ext cx="8531225" cy="5300662"/>
          </a:xfrm>
        </p:spPr>
        <p:txBody>
          <a:bodyPr/>
          <a:lstStyle/>
          <a:p>
            <a:pPr eaLnBrk="1" hangingPunct="1">
              <a:lnSpc>
                <a:spcPct val="80000"/>
              </a:lnSpc>
            </a:pPr>
            <a:r>
              <a:rPr lang="el-GR" sz="2400" dirty="0">
                <a:latin typeface="Times New Roman" pitchFamily="18" charset="0"/>
                <a:cs typeface="Times New Roman" pitchFamily="18" charset="0"/>
              </a:rPr>
              <a:t>Στη χώρα μας ο θεσμός εισήχθη το 1970 με το Ν.Δ. 608/70. </a:t>
            </a:r>
          </a:p>
          <a:p>
            <a:pPr eaLnBrk="1" hangingPunct="1">
              <a:lnSpc>
                <a:spcPct val="80000"/>
              </a:lnSpc>
              <a:buNone/>
            </a:pPr>
            <a:endParaRPr lang="el-GR" sz="2400" dirty="0">
              <a:latin typeface="Times New Roman" pitchFamily="18" charset="0"/>
              <a:cs typeface="Times New Roman" pitchFamily="18" charset="0"/>
            </a:endParaRPr>
          </a:p>
          <a:p>
            <a:pPr eaLnBrk="1" hangingPunct="1">
              <a:lnSpc>
                <a:spcPct val="80000"/>
              </a:lnSpc>
            </a:pPr>
            <a:r>
              <a:rPr lang="el-GR" sz="2400" dirty="0">
                <a:latin typeface="Times New Roman" pitchFamily="18" charset="0"/>
                <a:cs typeface="Times New Roman" pitchFamily="18" charset="0"/>
              </a:rPr>
              <a:t>Στα τέλη του 1972, το συγκρότημα της Εμπορικής Τράπεζας δημιουργεί την πρώτη Εταιρεία Διαχείρισης, την “Ελληνική” Α.Ε.Δ.Α.Κ. και προσφέρει ένα Α/Κ μετοχικού τύπου με την ονομασία Ερμής. </a:t>
            </a:r>
          </a:p>
          <a:p>
            <a:pPr eaLnBrk="1" hangingPunct="1">
              <a:lnSpc>
                <a:spcPct val="80000"/>
              </a:lnSpc>
              <a:buNone/>
            </a:pPr>
            <a:endParaRPr lang="el-GR" sz="2400" dirty="0">
              <a:latin typeface="Times New Roman" pitchFamily="18" charset="0"/>
              <a:cs typeface="Times New Roman" pitchFamily="18" charset="0"/>
            </a:endParaRPr>
          </a:p>
          <a:p>
            <a:pPr eaLnBrk="1" hangingPunct="1">
              <a:lnSpc>
                <a:spcPct val="80000"/>
              </a:lnSpc>
            </a:pPr>
            <a:r>
              <a:rPr lang="el-GR" sz="2400" dirty="0">
                <a:latin typeface="Times New Roman" pitchFamily="18" charset="0"/>
                <a:cs typeface="Times New Roman" pitchFamily="18" charset="0"/>
              </a:rPr>
              <a:t>Την ίδια περίοδο (αρχές 1973), ο όμιλος Εθνική / ΕΤΕΒΑ δημιουργεί την Εταιρεία Διαχείρισης “Διεθνική” και προσφέρει στο ευρύ επενδυτικό κοινό ένα Α/Κ μικτού τύπου με την ονομασία Δήλος.</a:t>
            </a:r>
          </a:p>
          <a:p>
            <a:pPr eaLnBrk="1" hangingPunct="1">
              <a:lnSpc>
                <a:spcPct val="80000"/>
              </a:lnSpc>
              <a:buNone/>
            </a:pPr>
            <a:endParaRPr lang="el-GR" sz="2400" dirty="0">
              <a:latin typeface="Times New Roman" pitchFamily="18" charset="0"/>
              <a:cs typeface="Times New Roman" pitchFamily="18" charset="0"/>
            </a:endParaRPr>
          </a:p>
          <a:p>
            <a:pPr eaLnBrk="1" hangingPunct="1">
              <a:lnSpc>
                <a:spcPct val="80000"/>
              </a:lnSpc>
            </a:pPr>
            <a:r>
              <a:rPr lang="el-GR" sz="2400" dirty="0">
                <a:latin typeface="Times New Roman" pitchFamily="18" charset="0"/>
                <a:cs typeface="Times New Roman" pitchFamily="18" charset="0"/>
              </a:rPr>
              <a:t>Η μέχρι τώρα ιστορία των Α/Κ στην Ελλάδα θα μπορούσε να χωρισθεί, με ένα μικρό βαθμό αυθαιρεσίας, σε εννέα (9) φάσεις.</a:t>
            </a:r>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94562" name="Rectangle 2"/>
          <p:cNvSpPr>
            <a:spLocks noGrp="1" noChangeArrowheads="1"/>
          </p:cNvSpPr>
          <p:nvPr>
            <p:ph type="title"/>
          </p:nvPr>
        </p:nvSpPr>
        <p:spPr/>
        <p:txBody>
          <a:bodyPr vert="horz" wrap="square" lIns="91440" tIns="45720" rIns="91440" bIns="45720" numCol="1" anchor="ctr" anchorCtr="0" compatLnSpc="1">
            <a:prstTxWarp prst="textNoShape">
              <a:avLst/>
            </a:prstTxWarp>
          </a:bodyPr>
          <a:lstStyle/>
          <a:p>
            <a:pPr algn="ctr" eaLnBrk="1" hangingPunct="1">
              <a:defRPr/>
            </a:pPr>
            <a:r>
              <a:rPr lang="el-GR" sz="3600" b="1" i="1" dirty="0">
                <a:solidFill>
                  <a:schemeClr val="accent2"/>
                </a:solidFill>
                <a:latin typeface="Times New Roman" pitchFamily="18" charset="0"/>
                <a:cs typeface="Times New Roman" pitchFamily="18" charset="0"/>
              </a:rPr>
              <a:t>1</a:t>
            </a:r>
            <a:r>
              <a:rPr lang="el-GR" sz="3600" b="1" i="1" baseline="30000" dirty="0">
                <a:solidFill>
                  <a:schemeClr val="accent2"/>
                </a:solidFill>
                <a:latin typeface="Times New Roman" pitchFamily="18" charset="0"/>
                <a:cs typeface="Times New Roman" pitchFamily="18" charset="0"/>
              </a:rPr>
              <a:t>η </a:t>
            </a:r>
            <a:r>
              <a:rPr lang="el-GR" sz="3600" b="1" i="1" dirty="0">
                <a:solidFill>
                  <a:schemeClr val="accent2"/>
                </a:solidFill>
                <a:latin typeface="Times New Roman" pitchFamily="18" charset="0"/>
                <a:cs typeface="Times New Roman" pitchFamily="18" charset="0"/>
              </a:rPr>
              <a:t>φάση</a:t>
            </a:r>
            <a:br>
              <a:rPr lang="el-GR" sz="3600" b="1" i="1" dirty="0">
                <a:solidFill>
                  <a:schemeClr val="accent2"/>
                </a:solidFill>
                <a:latin typeface="Times New Roman" pitchFamily="18" charset="0"/>
                <a:cs typeface="Times New Roman" pitchFamily="18" charset="0"/>
              </a:rPr>
            </a:br>
            <a:r>
              <a:rPr lang="el-GR" sz="3600" b="1" i="1" dirty="0">
                <a:solidFill>
                  <a:schemeClr val="accent2"/>
                </a:solidFill>
                <a:latin typeface="Times New Roman" pitchFamily="18" charset="0"/>
                <a:cs typeface="Times New Roman" pitchFamily="18" charset="0"/>
              </a:rPr>
              <a:t>1972 έως τα τέλη του 1988</a:t>
            </a:r>
          </a:p>
        </p:txBody>
      </p:sp>
      <p:sp>
        <p:nvSpPr>
          <p:cNvPr id="210947" name="Rectangle 3"/>
          <p:cNvSpPr>
            <a:spLocks noGrp="1" noChangeArrowheads="1"/>
          </p:cNvSpPr>
          <p:nvPr>
            <p:ph idx="1"/>
          </p:nvPr>
        </p:nvSpPr>
        <p:spPr>
          <a:xfrm>
            <a:off x="1981200" y="1639342"/>
            <a:ext cx="8229600" cy="4525963"/>
          </a:xfrm>
        </p:spPr>
        <p:txBody>
          <a:bodyPr/>
          <a:lstStyle/>
          <a:p>
            <a:pPr eaLnBrk="1" hangingPunct="1">
              <a:lnSpc>
                <a:spcPct val="80000"/>
              </a:lnSpc>
            </a:pPr>
            <a:r>
              <a:rPr lang="el-GR" sz="2400" dirty="0">
                <a:latin typeface="Times New Roman" pitchFamily="18" charset="0"/>
                <a:cs typeface="Times New Roman" pitchFamily="18" charset="0"/>
              </a:rPr>
              <a:t>Κατά την περίοδο αυτή, η κεφαλαιαγορά, αλλά ιδιαίτερα η χρηματιστηριακή αγορά των Αθηνών περνούσε μια μακροχρόνια ύφεση, ύστερα από μια εντυπωσιακή ακραία άνοδο (έτη 1972-1973).</a:t>
            </a:r>
          </a:p>
          <a:p>
            <a:pPr eaLnBrk="1" hangingPunct="1">
              <a:lnSpc>
                <a:spcPct val="80000"/>
              </a:lnSpc>
              <a:buNone/>
            </a:pPr>
            <a:r>
              <a:rPr lang="el-GR" sz="2400" dirty="0">
                <a:latin typeface="Times New Roman" pitchFamily="18" charset="0"/>
                <a:cs typeface="Times New Roman" pitchFamily="18" charset="0"/>
              </a:rPr>
              <a:t> </a:t>
            </a:r>
          </a:p>
          <a:p>
            <a:pPr eaLnBrk="1" hangingPunct="1">
              <a:lnSpc>
                <a:spcPct val="80000"/>
              </a:lnSpc>
            </a:pPr>
            <a:r>
              <a:rPr lang="el-GR" sz="2400" dirty="0">
                <a:latin typeface="Times New Roman" pitchFamily="18" charset="0"/>
                <a:cs typeface="Times New Roman" pitchFamily="18" charset="0"/>
              </a:rPr>
              <a:t>Την περίοδο αυτή υπήρχαν μόνο δύο Α/Κ  κρατικών τραπεζών, τα οποία διαχειρίζονταν κεφάλαια που ανέρχονταν σε λίγα δισ. δραχμές, με αποτέλεσμα ο θεσμός να παραμένει άγνωστος στο ευρύ επενδυτικό κοινό. </a:t>
            </a:r>
          </a:p>
          <a:p>
            <a:pPr eaLnBrk="1" hangingPunct="1">
              <a:lnSpc>
                <a:spcPct val="80000"/>
              </a:lnSpc>
            </a:pPr>
            <a:endParaRPr lang="el-GR" sz="2400" dirty="0">
              <a:latin typeface="Times New Roman" pitchFamily="18" charset="0"/>
              <a:cs typeface="Times New Roman" pitchFamily="18" charset="0"/>
            </a:endParaRPr>
          </a:p>
          <a:p>
            <a:pPr eaLnBrk="1" hangingPunct="1">
              <a:lnSpc>
                <a:spcPct val="80000"/>
              </a:lnSpc>
            </a:pPr>
            <a:r>
              <a:rPr lang="el-GR" sz="2400" dirty="0">
                <a:latin typeface="Times New Roman" pitchFamily="18" charset="0"/>
                <a:cs typeface="Times New Roman" pitchFamily="18" charset="0"/>
              </a:rPr>
              <a:t>Ως σημαντικά γεγονότα της πρώτης περιόδου αναφέρονται οι θεσμικές μεταρρυθμίσεις της επιτροπής Καρατζά, οι οποίες έμελλε να αλλάξουν το τοπίο της εγχώριας κεφαλαιαγοράς.</a:t>
            </a:r>
          </a:p>
        </p:txBody>
      </p:sp>
      <p:sp>
        <p:nvSpPr>
          <p:cNvPr id="5" name="4 - Θέση αριθμού διαφάνειας"/>
          <p:cNvSpPr>
            <a:spLocks noGrp="1"/>
          </p:cNvSpPr>
          <p:nvPr>
            <p:ph type="sldNum" sz="quarter" idx="12"/>
          </p:nvPr>
        </p:nvSpPr>
        <p:spPr/>
        <p:txBody>
          <a:bodyPr/>
          <a:lstStyle/>
          <a:p>
            <a:pPr>
              <a:defRPr/>
            </a:pPr>
            <a:fld id="{FFB69861-6CFB-4135-8BEF-0CCC05361DB9}" type="slidenum">
              <a:rPr lang="el-GR" smtClean="0">
                <a:solidFill>
                  <a:srgbClr val="000000"/>
                </a:solidFill>
              </a:rPr>
              <a:pPr>
                <a:defRPr/>
              </a:pPr>
              <a:t>145</a:t>
            </a:fld>
            <a:endParaRPr lang="el-GR">
              <a:solidFill>
                <a:srgbClr val="000000"/>
              </a:solidFill>
            </a:endParaRPr>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4 - Θέση αριθμού διαφάνειας"/>
          <p:cNvSpPr>
            <a:spLocks noGrp="1"/>
          </p:cNvSpPr>
          <p:nvPr>
            <p:ph type="sldNum" sz="quarter" idx="12"/>
          </p:nvPr>
        </p:nvSpPr>
        <p:spPr/>
        <p:txBody>
          <a:bodyPr/>
          <a:lstStyle/>
          <a:p>
            <a:pPr>
              <a:defRPr/>
            </a:pPr>
            <a:fld id="{FFB69861-6CFB-4135-8BEF-0CCC05361DB9}" type="slidenum">
              <a:rPr lang="el-GR" smtClean="0">
                <a:solidFill>
                  <a:srgbClr val="000000"/>
                </a:solidFill>
              </a:rPr>
              <a:pPr>
                <a:defRPr/>
              </a:pPr>
              <a:t>146</a:t>
            </a:fld>
            <a:endParaRPr lang="el-GR">
              <a:solidFill>
                <a:srgbClr val="000000"/>
              </a:solidFill>
            </a:endParaRPr>
          </a:p>
        </p:txBody>
      </p:sp>
      <p:sp>
        <p:nvSpPr>
          <p:cNvPr id="195586" name="Rectangle 2"/>
          <p:cNvSpPr>
            <a:spLocks noGrp="1" noChangeArrowheads="1"/>
          </p:cNvSpPr>
          <p:nvPr>
            <p:ph type="title" idx="4294967295"/>
          </p:nvPr>
        </p:nvSpPr>
        <p:spPr>
          <a:xfrm>
            <a:off x="3156012" y="269875"/>
            <a:ext cx="5879976" cy="1143000"/>
          </a:xfrm>
        </p:spPr>
        <p:txBody>
          <a:bodyPr vert="horz" wrap="square" lIns="91440" tIns="45720" rIns="91440" bIns="45720" numCol="1" anchor="ctr" anchorCtr="0" compatLnSpc="1">
            <a:prstTxWarp prst="textNoShape">
              <a:avLst/>
            </a:prstTxWarp>
          </a:bodyPr>
          <a:lstStyle/>
          <a:p>
            <a:pPr algn="ctr" eaLnBrk="1" hangingPunct="1">
              <a:defRPr/>
            </a:pPr>
            <a:r>
              <a:rPr lang="el-GR" sz="3600" b="1" i="1" dirty="0">
                <a:solidFill>
                  <a:schemeClr val="accent2"/>
                </a:solidFill>
                <a:latin typeface="Times New Roman" pitchFamily="18" charset="0"/>
                <a:cs typeface="Times New Roman" pitchFamily="18" charset="0"/>
              </a:rPr>
              <a:t>2</a:t>
            </a:r>
            <a:r>
              <a:rPr lang="el-GR" sz="3600" b="1" i="1" baseline="30000" dirty="0">
                <a:solidFill>
                  <a:schemeClr val="accent2"/>
                </a:solidFill>
                <a:latin typeface="Times New Roman" pitchFamily="18" charset="0"/>
                <a:cs typeface="Times New Roman" pitchFamily="18" charset="0"/>
              </a:rPr>
              <a:t>η </a:t>
            </a:r>
            <a:r>
              <a:rPr lang="el-GR" sz="3600" b="1" i="1" dirty="0">
                <a:solidFill>
                  <a:schemeClr val="accent2"/>
                </a:solidFill>
                <a:latin typeface="Times New Roman" pitchFamily="18" charset="0"/>
                <a:cs typeface="Times New Roman" pitchFamily="18" charset="0"/>
              </a:rPr>
              <a:t>φάση</a:t>
            </a:r>
            <a:br>
              <a:rPr lang="el-GR" sz="3600" b="1" i="1" dirty="0">
                <a:solidFill>
                  <a:schemeClr val="accent2"/>
                </a:solidFill>
                <a:latin typeface="Times New Roman" pitchFamily="18" charset="0"/>
                <a:cs typeface="Times New Roman" pitchFamily="18" charset="0"/>
              </a:rPr>
            </a:br>
            <a:r>
              <a:rPr lang="el-GR" sz="3600" b="1" i="1" dirty="0">
                <a:solidFill>
                  <a:schemeClr val="accent2"/>
                </a:solidFill>
                <a:latin typeface="Times New Roman" pitchFamily="18" charset="0"/>
                <a:cs typeface="Times New Roman" pitchFamily="18" charset="0"/>
              </a:rPr>
              <a:t>αρχές 1989 με τέλη του 1990</a:t>
            </a:r>
          </a:p>
        </p:txBody>
      </p:sp>
      <p:sp>
        <p:nvSpPr>
          <p:cNvPr id="211971" name="Rectangle 3"/>
          <p:cNvSpPr>
            <a:spLocks noGrp="1" noChangeArrowheads="1"/>
          </p:cNvSpPr>
          <p:nvPr>
            <p:ph type="body" idx="4294967295"/>
          </p:nvPr>
        </p:nvSpPr>
        <p:spPr>
          <a:xfrm>
            <a:off x="1919610" y="1584027"/>
            <a:ext cx="8424862" cy="5013325"/>
          </a:xfrm>
        </p:spPr>
        <p:txBody>
          <a:bodyPr/>
          <a:lstStyle/>
          <a:p>
            <a:pPr eaLnBrk="1" hangingPunct="1">
              <a:lnSpc>
                <a:spcPct val="80000"/>
              </a:lnSpc>
            </a:pPr>
            <a:r>
              <a:rPr lang="el-GR" sz="2000" dirty="0">
                <a:latin typeface="Times New Roman" pitchFamily="18" charset="0"/>
                <a:cs typeface="Times New Roman" pitchFamily="18" charset="0"/>
              </a:rPr>
              <a:t>Την περίοδο αυτή δημιουργούνται οι πρώτες Α.Ε.Δ.Α.Κ. από μη κρατικές εταιρείες (</a:t>
            </a:r>
            <a:r>
              <a:rPr lang="el-GR" sz="2000" dirty="0" err="1">
                <a:latin typeface="Times New Roman" pitchFamily="18" charset="0"/>
                <a:cs typeface="Times New Roman" pitchFamily="18" charset="0"/>
              </a:rPr>
              <a:t>Intertrust</a:t>
            </a:r>
            <a:r>
              <a:rPr lang="el-GR" sz="2000" dirty="0">
                <a:latin typeface="Times New Roman" pitchFamily="18" charset="0"/>
                <a:cs typeface="Times New Roman" pitchFamily="18" charset="0"/>
              </a:rPr>
              <a:t>, </a:t>
            </a:r>
            <a:r>
              <a:rPr lang="el-GR" sz="2000" dirty="0" err="1">
                <a:latin typeface="Times New Roman" pitchFamily="18" charset="0"/>
                <a:cs typeface="Times New Roman" pitchFamily="18" charset="0"/>
              </a:rPr>
              <a:t>Alpha</a:t>
            </a:r>
            <a:r>
              <a:rPr lang="el-GR" sz="2000" dirty="0">
                <a:latin typeface="Times New Roman" pitchFamily="18" charset="0"/>
                <a:cs typeface="Times New Roman" pitchFamily="18" charset="0"/>
              </a:rPr>
              <a:t>, Ευρωπαϊκή Πίστη, Ασπίς Πρόνοια) με Α/Κ μικτού κυρίως τύπου. </a:t>
            </a:r>
          </a:p>
          <a:p>
            <a:pPr eaLnBrk="1" hangingPunct="1">
              <a:lnSpc>
                <a:spcPct val="80000"/>
              </a:lnSpc>
              <a:buNone/>
            </a:pPr>
            <a:endParaRPr lang="el-GR" sz="2000" dirty="0">
              <a:latin typeface="Times New Roman" pitchFamily="18" charset="0"/>
              <a:cs typeface="Times New Roman" pitchFamily="18" charset="0"/>
            </a:endParaRPr>
          </a:p>
          <a:p>
            <a:pPr eaLnBrk="1" hangingPunct="1">
              <a:lnSpc>
                <a:spcPct val="80000"/>
              </a:lnSpc>
            </a:pPr>
            <a:r>
              <a:rPr lang="el-GR" sz="2000" dirty="0">
                <a:latin typeface="Times New Roman" pitchFamily="18" charset="0"/>
                <a:cs typeface="Times New Roman" pitchFamily="18" charset="0"/>
              </a:rPr>
              <a:t>Τα αποτελέσματα των θεσμικών μεταρρυθμίσεων στο χώρο της κεφαλαιαγοράς είχαν ήδη καταγραφεί μέσω σημαντικής ανόδου των τιμών των μετοχών που ήταν εισηγμένες στη χρηματιστηριακή αγορά των Αθηνών. </a:t>
            </a:r>
          </a:p>
          <a:p>
            <a:pPr eaLnBrk="1" hangingPunct="1">
              <a:lnSpc>
                <a:spcPct val="80000"/>
              </a:lnSpc>
              <a:buNone/>
            </a:pPr>
            <a:endParaRPr lang="el-GR" sz="2000" dirty="0">
              <a:latin typeface="Times New Roman" pitchFamily="18" charset="0"/>
              <a:cs typeface="Times New Roman" pitchFamily="18" charset="0"/>
            </a:endParaRPr>
          </a:p>
          <a:p>
            <a:pPr eaLnBrk="1" hangingPunct="1">
              <a:lnSpc>
                <a:spcPct val="80000"/>
              </a:lnSpc>
            </a:pPr>
            <a:r>
              <a:rPr lang="el-GR" sz="2000" dirty="0">
                <a:latin typeface="Times New Roman" pitchFamily="18" charset="0"/>
                <a:cs typeface="Times New Roman" pitchFamily="18" charset="0"/>
              </a:rPr>
              <a:t>Επιπλέον, οι προσδοκίες για την ανάληψη της Ολυμπιάδας του 1996 από την Αθήνα, σε συνδυασμό με ορισμένα χαρακτηριστικά του χρηματιστηρίου (μικρό μέγεθος, έλλειψη πληροφόρησης, μικρός αριθμός θεσμικών επενδυτών κ.λπ.), ώθησαν ακόμη περισσότερο τις τιμές των μετοχών στα ύψη. </a:t>
            </a:r>
          </a:p>
          <a:p>
            <a:pPr eaLnBrk="1" hangingPunct="1">
              <a:lnSpc>
                <a:spcPct val="80000"/>
              </a:lnSpc>
              <a:buNone/>
            </a:pPr>
            <a:endParaRPr lang="el-GR" sz="2000" dirty="0">
              <a:latin typeface="Times New Roman" pitchFamily="18" charset="0"/>
              <a:cs typeface="Times New Roman" pitchFamily="18" charset="0"/>
            </a:endParaRPr>
          </a:p>
          <a:p>
            <a:pPr eaLnBrk="1" hangingPunct="1">
              <a:lnSpc>
                <a:spcPct val="80000"/>
              </a:lnSpc>
            </a:pPr>
            <a:r>
              <a:rPr lang="el-GR" sz="2000" dirty="0">
                <a:latin typeface="Times New Roman" pitchFamily="18" charset="0"/>
                <a:cs typeface="Times New Roman" pitchFamily="18" charset="0"/>
              </a:rPr>
              <a:t>Τα υπό διαχείριση κεφάλαια επταπλασιάστηκαν, όμως η ποσοτική αυτή εξάπλωση ήταν καθαρά συγκυριακή, στο βαθμό που </a:t>
            </a:r>
            <a:r>
              <a:rPr lang="el-GR" sz="2000" dirty="0" err="1">
                <a:latin typeface="Times New Roman" pitchFamily="18" charset="0"/>
                <a:cs typeface="Times New Roman" pitchFamily="18" charset="0"/>
              </a:rPr>
              <a:t>οφείλετο</a:t>
            </a:r>
            <a:r>
              <a:rPr lang="el-GR" sz="2000" dirty="0">
                <a:latin typeface="Times New Roman" pitchFamily="18" charset="0"/>
                <a:cs typeface="Times New Roman" pitchFamily="18" charset="0"/>
              </a:rPr>
              <a:t> στην εντυπωσιακή άνοδο των τιμών των μετοχών.</a:t>
            </a:r>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4 - Θέση αριθμού διαφάνειας"/>
          <p:cNvSpPr>
            <a:spLocks noGrp="1"/>
          </p:cNvSpPr>
          <p:nvPr>
            <p:ph type="sldNum" sz="quarter" idx="12"/>
          </p:nvPr>
        </p:nvSpPr>
        <p:spPr/>
        <p:txBody>
          <a:bodyPr/>
          <a:lstStyle/>
          <a:p>
            <a:pPr>
              <a:defRPr/>
            </a:pPr>
            <a:fld id="{FFB69861-6CFB-4135-8BEF-0CCC05361DB9}" type="slidenum">
              <a:rPr lang="el-GR" smtClean="0">
                <a:solidFill>
                  <a:srgbClr val="000000"/>
                </a:solidFill>
              </a:rPr>
              <a:pPr>
                <a:defRPr/>
              </a:pPr>
              <a:t>147</a:t>
            </a:fld>
            <a:endParaRPr lang="el-GR">
              <a:solidFill>
                <a:srgbClr val="000000"/>
              </a:solidFill>
            </a:endParaRPr>
          </a:p>
        </p:txBody>
      </p:sp>
      <p:sp>
        <p:nvSpPr>
          <p:cNvPr id="196610" name="Rectangle 2"/>
          <p:cNvSpPr>
            <a:spLocks noGrp="1" noChangeArrowheads="1"/>
          </p:cNvSpPr>
          <p:nvPr>
            <p:ph type="title" idx="4294967295"/>
          </p:nvPr>
        </p:nvSpPr>
        <p:spPr>
          <a:xfrm>
            <a:off x="2351584" y="260648"/>
            <a:ext cx="7536160" cy="1371600"/>
          </a:xfrm>
        </p:spPr>
        <p:txBody>
          <a:bodyPr vert="horz" wrap="square" lIns="91440" tIns="45720" rIns="91440" bIns="45720" numCol="1" anchor="ctr" anchorCtr="0" compatLnSpc="1">
            <a:prstTxWarp prst="textNoShape">
              <a:avLst/>
            </a:prstTxWarp>
          </a:bodyPr>
          <a:lstStyle/>
          <a:p>
            <a:pPr algn="ctr" eaLnBrk="1" hangingPunct="1">
              <a:defRPr/>
            </a:pPr>
            <a:r>
              <a:rPr lang="el-GR" sz="3600" b="1" i="1" dirty="0">
                <a:solidFill>
                  <a:schemeClr val="accent2"/>
                </a:solidFill>
                <a:latin typeface="Times New Roman" pitchFamily="18" charset="0"/>
                <a:cs typeface="Times New Roman" pitchFamily="18" charset="0"/>
              </a:rPr>
              <a:t>3</a:t>
            </a:r>
            <a:r>
              <a:rPr lang="el-GR" sz="3600" b="1" i="1" baseline="30000" dirty="0">
                <a:solidFill>
                  <a:schemeClr val="accent2"/>
                </a:solidFill>
                <a:latin typeface="Times New Roman" pitchFamily="18" charset="0"/>
                <a:cs typeface="Times New Roman" pitchFamily="18" charset="0"/>
              </a:rPr>
              <a:t>η </a:t>
            </a:r>
            <a:r>
              <a:rPr lang="el-GR" sz="3600" b="1" i="1" dirty="0">
                <a:solidFill>
                  <a:schemeClr val="accent2"/>
                </a:solidFill>
                <a:latin typeface="Times New Roman" pitchFamily="18" charset="0"/>
                <a:cs typeface="Times New Roman" pitchFamily="18" charset="0"/>
              </a:rPr>
              <a:t>φάση</a:t>
            </a:r>
            <a:br>
              <a:rPr lang="el-GR" sz="3600" b="1" i="1" dirty="0">
                <a:solidFill>
                  <a:schemeClr val="accent2"/>
                </a:solidFill>
                <a:latin typeface="Times New Roman" pitchFamily="18" charset="0"/>
                <a:cs typeface="Times New Roman" pitchFamily="18" charset="0"/>
              </a:rPr>
            </a:br>
            <a:r>
              <a:rPr lang="el-GR" sz="3600" b="1" i="1" dirty="0">
                <a:solidFill>
                  <a:schemeClr val="accent2"/>
                </a:solidFill>
                <a:latin typeface="Times New Roman" pitchFamily="18" charset="0"/>
                <a:cs typeface="Times New Roman" pitchFamily="18" charset="0"/>
              </a:rPr>
              <a:t> τέλη 1990 έως και το τέλος του 1992</a:t>
            </a:r>
          </a:p>
        </p:txBody>
      </p:sp>
      <p:sp>
        <p:nvSpPr>
          <p:cNvPr id="212995" name="Rectangle 3"/>
          <p:cNvSpPr>
            <a:spLocks noGrp="1" noChangeArrowheads="1"/>
          </p:cNvSpPr>
          <p:nvPr>
            <p:ph type="body" idx="4294967295"/>
          </p:nvPr>
        </p:nvSpPr>
        <p:spPr>
          <a:xfrm>
            <a:off x="1919536" y="1648544"/>
            <a:ext cx="8280400" cy="4876800"/>
          </a:xfrm>
        </p:spPr>
        <p:txBody>
          <a:bodyPr/>
          <a:lstStyle/>
          <a:p>
            <a:pPr eaLnBrk="1" hangingPunct="1">
              <a:lnSpc>
                <a:spcPct val="90000"/>
              </a:lnSpc>
            </a:pPr>
            <a:r>
              <a:rPr lang="el-GR" sz="2400" dirty="0">
                <a:latin typeface="Times New Roman" pitchFamily="18" charset="0"/>
                <a:cs typeface="Times New Roman" pitchFamily="18" charset="0"/>
              </a:rPr>
              <a:t>Η καθοριστική φάση του κύκλου του κλάδου των Α/Κ.</a:t>
            </a:r>
          </a:p>
          <a:p>
            <a:pPr eaLnBrk="1" hangingPunct="1">
              <a:lnSpc>
                <a:spcPct val="90000"/>
              </a:lnSpc>
              <a:buNone/>
            </a:pPr>
            <a:endParaRPr lang="el-GR" sz="2400" dirty="0">
              <a:latin typeface="Times New Roman" pitchFamily="18" charset="0"/>
              <a:cs typeface="Times New Roman" pitchFamily="18" charset="0"/>
            </a:endParaRPr>
          </a:p>
          <a:p>
            <a:pPr eaLnBrk="1" hangingPunct="1">
              <a:lnSpc>
                <a:spcPct val="90000"/>
              </a:lnSpc>
            </a:pPr>
            <a:r>
              <a:rPr lang="el-GR" sz="2400" dirty="0">
                <a:latin typeface="Times New Roman" pitchFamily="18" charset="0"/>
                <a:cs typeface="Times New Roman" pitchFamily="18" charset="0"/>
              </a:rPr>
              <a:t>Παρά το γεγονός ότι δεν υπάρχει ουσιαστική ποσοτική εξάπλωση του θεσμού σε όρους κεφαλαίων, δημιουργούνται οι περισσότερες Εταιρείες Διαχείρισης (13), επεκτείνεται σημαντικά το εύρος των παρεχόμενων Α/Κ (δημιουργήθηκαν 32 νέα Α/Κ με σημαντικές διαφοροποιήσεις), τα στελέχη των δικτύων πώλησης επιμορφώθηκαν και τέθηκαν οι βάσεις για την ανάπτυξη του θεσμού. </a:t>
            </a:r>
          </a:p>
          <a:p>
            <a:pPr eaLnBrk="1" hangingPunct="1">
              <a:lnSpc>
                <a:spcPct val="90000"/>
              </a:lnSpc>
              <a:buNone/>
            </a:pPr>
            <a:endParaRPr lang="el-GR" sz="2400" dirty="0">
              <a:latin typeface="Times New Roman" pitchFamily="18" charset="0"/>
              <a:cs typeface="Times New Roman" pitchFamily="18" charset="0"/>
            </a:endParaRPr>
          </a:p>
          <a:p>
            <a:pPr eaLnBrk="1" hangingPunct="1">
              <a:lnSpc>
                <a:spcPct val="90000"/>
              </a:lnSpc>
            </a:pPr>
            <a:r>
              <a:rPr lang="el-GR" sz="2400" dirty="0">
                <a:latin typeface="Times New Roman" pitchFamily="18" charset="0"/>
                <a:cs typeface="Times New Roman" pitchFamily="18" charset="0"/>
              </a:rPr>
              <a:t>Σημαντικά γεγονότα της περιόδου είναι οι συζητήσεις και οι αποφάσεις της Επιτροπής Κεφαλαιαγοράς και της Ένωσης Θεσμικών Επενδυτών για τους κανόνες διαφήμισης και τους τρόπους ενιαίου υπολογισμού της απόδοσης των Α/Κ.</a:t>
            </a:r>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4 - Θέση αριθμού διαφάνειας"/>
          <p:cNvSpPr>
            <a:spLocks noGrp="1"/>
          </p:cNvSpPr>
          <p:nvPr>
            <p:ph type="sldNum" sz="quarter" idx="12"/>
          </p:nvPr>
        </p:nvSpPr>
        <p:spPr/>
        <p:txBody>
          <a:bodyPr/>
          <a:lstStyle/>
          <a:p>
            <a:pPr>
              <a:defRPr/>
            </a:pPr>
            <a:fld id="{FFB69861-6CFB-4135-8BEF-0CCC05361DB9}" type="slidenum">
              <a:rPr lang="el-GR" smtClean="0">
                <a:solidFill>
                  <a:srgbClr val="000000"/>
                </a:solidFill>
              </a:rPr>
              <a:pPr>
                <a:defRPr/>
              </a:pPr>
              <a:t>148</a:t>
            </a:fld>
            <a:endParaRPr lang="el-GR">
              <a:solidFill>
                <a:srgbClr val="000000"/>
              </a:solidFill>
            </a:endParaRPr>
          </a:p>
        </p:txBody>
      </p:sp>
      <p:sp>
        <p:nvSpPr>
          <p:cNvPr id="197634" name="Rectangle 2"/>
          <p:cNvSpPr>
            <a:spLocks noGrp="1" noChangeArrowheads="1"/>
          </p:cNvSpPr>
          <p:nvPr>
            <p:ph type="title" idx="4294967295"/>
          </p:nvPr>
        </p:nvSpPr>
        <p:spPr>
          <a:xfrm>
            <a:off x="4223792" y="295306"/>
            <a:ext cx="3719736" cy="1371600"/>
          </a:xfrm>
        </p:spPr>
        <p:txBody>
          <a:bodyPr vert="horz" wrap="square" lIns="91440" tIns="45720" rIns="91440" bIns="45720" numCol="1" anchor="ctr" anchorCtr="0" compatLnSpc="1">
            <a:prstTxWarp prst="textNoShape">
              <a:avLst/>
            </a:prstTxWarp>
          </a:bodyPr>
          <a:lstStyle/>
          <a:p>
            <a:pPr algn="ctr" eaLnBrk="1" hangingPunct="1">
              <a:defRPr/>
            </a:pPr>
            <a:r>
              <a:rPr lang="el-GR" sz="3800" b="1" i="1" dirty="0">
                <a:solidFill>
                  <a:schemeClr val="accent2"/>
                </a:solidFill>
                <a:latin typeface="Times New Roman" pitchFamily="18" charset="0"/>
                <a:cs typeface="Times New Roman" pitchFamily="18" charset="0"/>
              </a:rPr>
              <a:t>4</a:t>
            </a:r>
            <a:r>
              <a:rPr lang="el-GR" sz="3800" b="1" i="1" baseline="30000" dirty="0">
                <a:solidFill>
                  <a:schemeClr val="accent2"/>
                </a:solidFill>
                <a:latin typeface="Times New Roman" pitchFamily="18" charset="0"/>
                <a:cs typeface="Times New Roman" pitchFamily="18" charset="0"/>
              </a:rPr>
              <a:t>η </a:t>
            </a:r>
            <a:r>
              <a:rPr lang="el-GR" sz="3800" b="1" i="1" dirty="0">
                <a:solidFill>
                  <a:schemeClr val="accent2"/>
                </a:solidFill>
                <a:latin typeface="Times New Roman" pitchFamily="18" charset="0"/>
                <a:cs typeface="Times New Roman" pitchFamily="18" charset="0"/>
              </a:rPr>
              <a:t>φάση</a:t>
            </a:r>
            <a:br>
              <a:rPr lang="el-GR" sz="3800" b="1" i="1" dirty="0">
                <a:solidFill>
                  <a:schemeClr val="accent2"/>
                </a:solidFill>
                <a:latin typeface="Times New Roman" pitchFamily="18" charset="0"/>
                <a:cs typeface="Times New Roman" pitchFamily="18" charset="0"/>
              </a:rPr>
            </a:br>
            <a:r>
              <a:rPr lang="el-GR" sz="3800" b="1" i="1" dirty="0">
                <a:solidFill>
                  <a:schemeClr val="accent2"/>
                </a:solidFill>
                <a:latin typeface="Times New Roman" pitchFamily="18" charset="0"/>
                <a:cs typeface="Times New Roman" pitchFamily="18" charset="0"/>
              </a:rPr>
              <a:t> 1993 έως 1994</a:t>
            </a:r>
          </a:p>
        </p:txBody>
      </p:sp>
      <p:sp>
        <p:nvSpPr>
          <p:cNvPr id="214019" name="Rectangle 3"/>
          <p:cNvSpPr>
            <a:spLocks noGrp="1" noChangeArrowheads="1"/>
          </p:cNvSpPr>
          <p:nvPr>
            <p:ph type="body" idx="4294967295"/>
          </p:nvPr>
        </p:nvSpPr>
        <p:spPr>
          <a:xfrm>
            <a:off x="1837630" y="1772816"/>
            <a:ext cx="8578850" cy="4543425"/>
          </a:xfrm>
        </p:spPr>
        <p:txBody>
          <a:bodyPr/>
          <a:lstStyle/>
          <a:p>
            <a:pPr eaLnBrk="1" hangingPunct="1"/>
            <a:r>
              <a:rPr lang="el-GR" sz="2400" dirty="0">
                <a:latin typeface="Times New Roman" pitchFamily="18" charset="0"/>
                <a:cs typeface="Times New Roman" pitchFamily="18" charset="0"/>
              </a:rPr>
              <a:t>Η τέταρτη περίοδος ήταν καθοριστική για την ποσοτική μεγέθυνση του θεσμού. </a:t>
            </a:r>
          </a:p>
          <a:p>
            <a:pPr eaLnBrk="1" hangingPunct="1">
              <a:buNone/>
            </a:pPr>
            <a:endParaRPr lang="el-GR" sz="2400" dirty="0">
              <a:latin typeface="Times New Roman" pitchFamily="18" charset="0"/>
              <a:cs typeface="Times New Roman" pitchFamily="18" charset="0"/>
            </a:endParaRPr>
          </a:p>
          <a:p>
            <a:pPr eaLnBrk="1" hangingPunct="1"/>
            <a:r>
              <a:rPr lang="el-GR" sz="2400" dirty="0">
                <a:latin typeface="Times New Roman" pitchFamily="18" charset="0"/>
                <a:cs typeface="Times New Roman" pitchFamily="18" charset="0"/>
              </a:rPr>
              <a:t>Την περίοδο αυτή οι εταιρείες διαχείρισης Α/Κ επταπλασίασαν τα υπό διαχείριση κεφάλαια τους, πλησιάζοντας το 1,4 </a:t>
            </a:r>
            <a:r>
              <a:rPr lang="el-GR" sz="2400" dirty="0" err="1">
                <a:latin typeface="Times New Roman" pitchFamily="18" charset="0"/>
                <a:cs typeface="Times New Roman" pitchFamily="18" charset="0"/>
              </a:rPr>
              <a:t>τρισ</a:t>
            </a:r>
            <a:r>
              <a:rPr lang="el-GR" sz="2400" dirty="0">
                <a:latin typeface="Times New Roman" pitchFamily="18" charset="0"/>
                <a:cs typeface="Times New Roman" pitchFamily="18" charset="0"/>
              </a:rPr>
              <a:t>. δραχμές. </a:t>
            </a:r>
          </a:p>
          <a:p>
            <a:pPr eaLnBrk="1" hangingPunct="1">
              <a:buNone/>
            </a:pPr>
            <a:endParaRPr lang="el-GR" sz="2400" dirty="0">
              <a:latin typeface="Times New Roman" pitchFamily="18" charset="0"/>
              <a:cs typeface="Times New Roman" pitchFamily="18" charset="0"/>
            </a:endParaRPr>
          </a:p>
          <a:p>
            <a:pPr eaLnBrk="1" hangingPunct="1"/>
            <a:r>
              <a:rPr lang="el-GR" sz="2400" dirty="0">
                <a:latin typeface="Times New Roman" pitchFamily="18" charset="0"/>
                <a:cs typeface="Times New Roman" pitchFamily="18" charset="0"/>
              </a:rPr>
              <a:t>Αξίζει να τονισθεί ότι, η ποσοτική αυτή εξάπλωση επιτεύχθηκε μέσω δύο σημαντικών αρνητικών γεγονότων: την άστοχη φορολόγηση των μερισμάτων κατά 15% και τη νομισματική κρίση του Μαΐου του 1994.</a:t>
            </a:r>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4 - Θέση αριθμού διαφάνειας"/>
          <p:cNvSpPr>
            <a:spLocks noGrp="1"/>
          </p:cNvSpPr>
          <p:nvPr>
            <p:ph type="sldNum" sz="quarter" idx="12"/>
          </p:nvPr>
        </p:nvSpPr>
        <p:spPr/>
        <p:txBody>
          <a:bodyPr/>
          <a:lstStyle/>
          <a:p>
            <a:pPr>
              <a:defRPr/>
            </a:pPr>
            <a:fld id="{FFB69861-6CFB-4135-8BEF-0CCC05361DB9}" type="slidenum">
              <a:rPr lang="el-GR" smtClean="0">
                <a:solidFill>
                  <a:srgbClr val="000000"/>
                </a:solidFill>
              </a:rPr>
              <a:pPr>
                <a:defRPr/>
              </a:pPr>
              <a:t>149</a:t>
            </a:fld>
            <a:endParaRPr lang="el-GR" dirty="0">
              <a:solidFill>
                <a:srgbClr val="000000"/>
              </a:solidFill>
            </a:endParaRPr>
          </a:p>
        </p:txBody>
      </p:sp>
      <p:sp>
        <p:nvSpPr>
          <p:cNvPr id="198658" name="Rectangle 2"/>
          <p:cNvSpPr>
            <a:spLocks noGrp="1" noChangeArrowheads="1"/>
          </p:cNvSpPr>
          <p:nvPr>
            <p:ph type="title" idx="4294967295"/>
          </p:nvPr>
        </p:nvSpPr>
        <p:spPr>
          <a:xfrm>
            <a:off x="4320480" y="345857"/>
            <a:ext cx="3503712" cy="1143000"/>
          </a:xfrm>
        </p:spPr>
        <p:txBody>
          <a:bodyPr vert="horz" wrap="square" lIns="91440" tIns="45720" rIns="91440" bIns="45720" numCol="1" anchor="ctr" anchorCtr="0" compatLnSpc="1">
            <a:prstTxWarp prst="textNoShape">
              <a:avLst/>
            </a:prstTxWarp>
          </a:bodyPr>
          <a:lstStyle/>
          <a:p>
            <a:pPr algn="ctr" eaLnBrk="1" hangingPunct="1">
              <a:defRPr/>
            </a:pPr>
            <a:r>
              <a:rPr lang="el-GR" sz="3600" b="1" i="1" dirty="0">
                <a:solidFill>
                  <a:schemeClr val="accent2"/>
                </a:solidFill>
                <a:latin typeface="Times New Roman" pitchFamily="18" charset="0"/>
                <a:cs typeface="Times New Roman" pitchFamily="18" charset="0"/>
              </a:rPr>
              <a:t>5</a:t>
            </a:r>
            <a:r>
              <a:rPr lang="el-GR" sz="3600" b="1" i="1" baseline="30000" dirty="0">
                <a:solidFill>
                  <a:schemeClr val="accent2"/>
                </a:solidFill>
                <a:latin typeface="Times New Roman" pitchFamily="18" charset="0"/>
                <a:cs typeface="Times New Roman" pitchFamily="18" charset="0"/>
              </a:rPr>
              <a:t>η </a:t>
            </a:r>
            <a:r>
              <a:rPr lang="el-GR" sz="3600" b="1" i="1" dirty="0">
                <a:solidFill>
                  <a:schemeClr val="accent2"/>
                </a:solidFill>
                <a:latin typeface="Times New Roman" pitchFamily="18" charset="0"/>
                <a:cs typeface="Times New Roman" pitchFamily="18" charset="0"/>
              </a:rPr>
              <a:t>φάση</a:t>
            </a:r>
            <a:br>
              <a:rPr lang="el-GR" sz="3600" b="1" i="1" dirty="0">
                <a:solidFill>
                  <a:schemeClr val="accent2"/>
                </a:solidFill>
                <a:latin typeface="Times New Roman" pitchFamily="18" charset="0"/>
                <a:cs typeface="Times New Roman" pitchFamily="18" charset="0"/>
              </a:rPr>
            </a:br>
            <a:r>
              <a:rPr lang="el-GR" sz="3600" b="1" i="1" dirty="0">
                <a:solidFill>
                  <a:schemeClr val="accent2"/>
                </a:solidFill>
                <a:latin typeface="Times New Roman" pitchFamily="18" charset="0"/>
                <a:cs typeface="Times New Roman" pitchFamily="18" charset="0"/>
              </a:rPr>
              <a:t> 1995 έως 1997</a:t>
            </a:r>
          </a:p>
        </p:txBody>
      </p:sp>
      <p:sp>
        <p:nvSpPr>
          <p:cNvPr id="215043" name="Rectangle 3"/>
          <p:cNvSpPr>
            <a:spLocks noGrp="1" noChangeArrowheads="1"/>
          </p:cNvSpPr>
          <p:nvPr>
            <p:ph type="body" idx="4294967295"/>
          </p:nvPr>
        </p:nvSpPr>
        <p:spPr>
          <a:xfrm>
            <a:off x="1847528" y="1648544"/>
            <a:ext cx="8496300" cy="4876800"/>
          </a:xfrm>
        </p:spPr>
        <p:txBody>
          <a:bodyPr/>
          <a:lstStyle/>
          <a:p>
            <a:pPr eaLnBrk="1" hangingPunct="1">
              <a:lnSpc>
                <a:spcPct val="80000"/>
              </a:lnSpc>
            </a:pPr>
            <a:r>
              <a:rPr lang="el-GR" sz="2000" dirty="0">
                <a:latin typeface="Times New Roman" pitchFamily="18" charset="0"/>
                <a:cs typeface="Times New Roman" pitchFamily="18" charset="0"/>
              </a:rPr>
              <a:t>Η πέμπτη φάση συνδέεται με την έκρηξη των Α/Κ στην Ελλάδα, στο βαθμό που την περίοδο αυτή οι ΑΕΔΑΚ </a:t>
            </a:r>
            <a:r>
              <a:rPr lang="el-GR" sz="2000" dirty="0" err="1">
                <a:latin typeface="Times New Roman" pitchFamily="18" charset="0"/>
                <a:cs typeface="Times New Roman" pitchFamily="18" charset="0"/>
              </a:rPr>
              <a:t>υπερπενταπλασίασαν</a:t>
            </a:r>
            <a:r>
              <a:rPr lang="el-GR" sz="2000" dirty="0">
                <a:latin typeface="Times New Roman" pitchFamily="18" charset="0"/>
                <a:cs typeface="Times New Roman" pitchFamily="18" charset="0"/>
              </a:rPr>
              <a:t> τα υπό διαχείριση κεφάλαια τους περιορίζοντας αισθητά τους ρυθμούς αύξησης των ιδιωτικών καταθέσεων. </a:t>
            </a:r>
          </a:p>
          <a:p>
            <a:pPr eaLnBrk="1" hangingPunct="1">
              <a:lnSpc>
                <a:spcPct val="80000"/>
              </a:lnSpc>
              <a:buNone/>
            </a:pPr>
            <a:endParaRPr lang="el-GR" sz="2000" dirty="0">
              <a:latin typeface="Times New Roman" pitchFamily="18" charset="0"/>
              <a:cs typeface="Times New Roman" pitchFamily="18" charset="0"/>
            </a:endParaRPr>
          </a:p>
          <a:p>
            <a:pPr eaLnBrk="1" hangingPunct="1">
              <a:lnSpc>
                <a:spcPct val="80000"/>
              </a:lnSpc>
            </a:pPr>
            <a:r>
              <a:rPr lang="el-GR" sz="2000" dirty="0">
                <a:latin typeface="Times New Roman" pitchFamily="18" charset="0"/>
                <a:cs typeface="Times New Roman" pitchFamily="18" charset="0"/>
              </a:rPr>
              <a:t>Την περίοδο αυτή δραστηριοποιούνται στο χώρο της επαγγελματικής διαχείρισης μεγάλες τράπεζες (Εργασίας, Ιονική, ΑΤΕ, Γενική, κ.λπ.), με αποτέλεσμα να αλλάξει σημαντικά η </a:t>
            </a:r>
            <a:r>
              <a:rPr lang="el-GR" sz="2000" dirty="0" err="1">
                <a:latin typeface="Times New Roman" pitchFamily="18" charset="0"/>
                <a:cs typeface="Times New Roman" pitchFamily="18" charset="0"/>
              </a:rPr>
              <a:t>ολιγοπωλιακή</a:t>
            </a:r>
            <a:r>
              <a:rPr lang="el-GR" sz="2000" dirty="0">
                <a:latin typeface="Times New Roman" pitchFamily="18" charset="0"/>
                <a:cs typeface="Times New Roman" pitchFamily="18" charset="0"/>
              </a:rPr>
              <a:t> διάρθρωση της αγοράς. </a:t>
            </a:r>
          </a:p>
          <a:p>
            <a:pPr eaLnBrk="1" hangingPunct="1">
              <a:lnSpc>
                <a:spcPct val="80000"/>
              </a:lnSpc>
              <a:buNone/>
            </a:pPr>
            <a:endParaRPr lang="el-GR" sz="2000" dirty="0">
              <a:latin typeface="Times New Roman" pitchFamily="18" charset="0"/>
              <a:cs typeface="Times New Roman" pitchFamily="18" charset="0"/>
            </a:endParaRPr>
          </a:p>
          <a:p>
            <a:pPr eaLnBrk="1" hangingPunct="1">
              <a:lnSpc>
                <a:spcPct val="80000"/>
              </a:lnSpc>
            </a:pPr>
            <a:r>
              <a:rPr lang="el-GR" sz="2000" dirty="0">
                <a:latin typeface="Times New Roman" pitchFamily="18" charset="0"/>
                <a:cs typeface="Times New Roman" pitchFamily="18" charset="0"/>
              </a:rPr>
              <a:t>Οι παραδοσιακά τρεις μεγάλες εταιρείες διαχείρισης (</a:t>
            </a:r>
            <a:r>
              <a:rPr lang="el-GR" sz="2000" dirty="0" err="1">
                <a:latin typeface="Times New Roman" pitchFamily="18" charset="0"/>
                <a:cs typeface="Times New Roman" pitchFamily="18" charset="0"/>
              </a:rPr>
              <a:t>Alpha</a:t>
            </a:r>
            <a:r>
              <a:rPr lang="el-GR" sz="2000" dirty="0">
                <a:latin typeface="Times New Roman" pitchFamily="18" charset="0"/>
                <a:cs typeface="Times New Roman" pitchFamily="18" charset="0"/>
              </a:rPr>
              <a:t>, Διεθνική, </a:t>
            </a:r>
            <a:r>
              <a:rPr lang="el-GR" sz="2000" dirty="0" err="1">
                <a:latin typeface="Times New Roman" pitchFamily="18" charset="0"/>
                <a:cs typeface="Times New Roman" pitchFamily="18" charset="0"/>
              </a:rPr>
              <a:t>Intertrust</a:t>
            </a:r>
            <a:r>
              <a:rPr lang="el-GR" sz="2000" dirty="0">
                <a:latin typeface="Times New Roman" pitchFamily="18" charset="0"/>
                <a:cs typeface="Times New Roman" pitchFamily="18" charset="0"/>
              </a:rPr>
              <a:t>) κατείχαν στις 31/12/1997 το 42% του μεριδίου της αγοράς των Α/Κ όταν στις 31/12/1991, 1992 και 1993 τα ποσοστά ήταν 82,6%, 81,5% και 71,2% αντίστοιχα. </a:t>
            </a:r>
          </a:p>
          <a:p>
            <a:pPr eaLnBrk="1" hangingPunct="1">
              <a:lnSpc>
                <a:spcPct val="80000"/>
              </a:lnSpc>
              <a:buNone/>
            </a:pPr>
            <a:endParaRPr lang="el-GR" sz="2000" dirty="0">
              <a:latin typeface="Times New Roman" pitchFamily="18" charset="0"/>
              <a:cs typeface="Times New Roman" pitchFamily="18" charset="0"/>
            </a:endParaRPr>
          </a:p>
          <a:p>
            <a:pPr eaLnBrk="1" hangingPunct="1">
              <a:lnSpc>
                <a:spcPct val="80000"/>
              </a:lnSpc>
            </a:pPr>
            <a:r>
              <a:rPr lang="el-GR" sz="2000" dirty="0">
                <a:latin typeface="Times New Roman" pitchFamily="18" charset="0"/>
                <a:cs typeface="Times New Roman" pitchFamily="18" charset="0"/>
              </a:rPr>
              <a:t>Ίσως το σημαντικότερο θεσμικό χαρακτηριστικό της πέμπτης φάσης είναι η ονοματολογική κατάταξη των Α/Κ, η οποία περιόρισε την αυθαίρετη ονομασία τους.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0" name="Picture 2" descr="Related image">
            <a:extLst>
              <a:ext uri="{FF2B5EF4-FFF2-40B4-BE49-F238E27FC236}">
                <a16:creationId xmlns:a16="http://schemas.microsoft.com/office/drawing/2014/main" id="{ADBB8390-E920-45F7-B900-768400B1D294}"/>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21" name="Ορθογώνιο: Στρογγύλεμα γωνιών 20">
            <a:extLst>
              <a:ext uri="{FF2B5EF4-FFF2-40B4-BE49-F238E27FC236}">
                <a16:creationId xmlns:a16="http://schemas.microsoft.com/office/drawing/2014/main" id="{40C63D11-1E3A-4A49-961D-17D32D43E2D3}"/>
              </a:ext>
            </a:extLst>
          </p:cNvPr>
          <p:cNvSpPr/>
          <p:nvPr/>
        </p:nvSpPr>
        <p:spPr>
          <a:xfrm>
            <a:off x="479376" y="230407"/>
            <a:ext cx="11233248" cy="6460827"/>
          </a:xfrm>
          <a:prstGeom prst="roundRect">
            <a:avLst/>
          </a:prstGeom>
          <a:solidFill>
            <a:srgbClr val="FFFFFF">
              <a:alpha val="69804"/>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1138" name="Rectangle 2"/>
          <p:cNvSpPr>
            <a:spLocks noGrp="1"/>
          </p:cNvSpPr>
          <p:nvPr>
            <p:ph type="title"/>
          </p:nvPr>
        </p:nvSpPr>
        <p:spPr>
          <a:xfrm>
            <a:off x="1558925" y="53975"/>
            <a:ext cx="9144000" cy="1143000"/>
          </a:xfrm>
        </p:spPr>
        <p:txBody>
          <a:bodyPr/>
          <a:lstStyle/>
          <a:p>
            <a:pPr algn="ctr" eaLnBrk="1" hangingPunct="1">
              <a:defRPr/>
            </a:pPr>
            <a:r>
              <a:rPr lang="el-GR" sz="3200" b="1" i="1" dirty="0">
                <a:solidFill>
                  <a:schemeClr val="accent2"/>
                </a:solidFill>
                <a:latin typeface="Times New Roman" pitchFamily="18" charset="0"/>
                <a:cs typeface="Times New Roman" pitchFamily="18" charset="0"/>
              </a:rPr>
              <a:t>Η τυπική διάρθρωση μιας Α.Ε.Δ.Α.Κ.</a:t>
            </a:r>
            <a:endParaRPr lang="en-US" sz="3200" i="1" dirty="0">
              <a:solidFill>
                <a:schemeClr val="accent2"/>
              </a:solidFill>
              <a:latin typeface="Times New Roman" pitchFamily="18" charset="0"/>
              <a:cs typeface="Times New Roman" pitchFamily="18" charset="0"/>
            </a:endParaRPr>
          </a:p>
        </p:txBody>
      </p:sp>
      <p:sp>
        <p:nvSpPr>
          <p:cNvPr id="22" name="4 - Θέση αριθμού διαφάνειας">
            <a:extLst>
              <a:ext uri="{FF2B5EF4-FFF2-40B4-BE49-F238E27FC236}">
                <a16:creationId xmlns:a16="http://schemas.microsoft.com/office/drawing/2014/main" id="{A1800486-3B5E-4331-AB88-D45AF19353F1}"/>
              </a:ext>
            </a:extLst>
          </p:cNvPr>
          <p:cNvSpPr>
            <a:spLocks noGrp="1"/>
          </p:cNvSpPr>
          <p:nvPr>
            <p:ph type="sldNum" sz="quarter" idx="12"/>
          </p:nvPr>
        </p:nvSpPr>
        <p:spPr>
          <a:xfrm>
            <a:off x="8472264" y="6227008"/>
            <a:ext cx="2844800" cy="476250"/>
          </a:xfrm>
        </p:spPr>
        <p:txBody>
          <a:bodyPr/>
          <a:lstStyle/>
          <a:p>
            <a:pPr>
              <a:defRPr/>
            </a:pPr>
            <a:fld id="{E6A900DE-53FB-4087-A202-08436AFFF42C}" type="slidenum">
              <a:rPr lang="el-GR" smtClean="0"/>
              <a:pPr>
                <a:defRPr/>
              </a:pPr>
              <a:t>15</a:t>
            </a:fld>
            <a:endParaRPr lang="el-GR" dirty="0"/>
          </a:p>
        </p:txBody>
      </p:sp>
      <p:grpSp>
        <p:nvGrpSpPr>
          <p:cNvPr id="2" name="Group 4"/>
          <p:cNvGrpSpPr>
            <a:grpSpLocks/>
          </p:cNvGrpSpPr>
          <p:nvPr/>
        </p:nvGrpSpPr>
        <p:grpSpPr bwMode="auto">
          <a:xfrm>
            <a:off x="2424113" y="1412876"/>
            <a:ext cx="6985000" cy="4248367"/>
            <a:chOff x="432" y="864"/>
            <a:chExt cx="10512" cy="6285"/>
          </a:xfrm>
        </p:grpSpPr>
        <p:sp>
          <p:nvSpPr>
            <p:cNvPr id="200709" name="Text Box 5"/>
            <p:cNvSpPr txBox="1">
              <a:spLocks noChangeArrowheads="1"/>
            </p:cNvSpPr>
            <p:nvPr/>
          </p:nvSpPr>
          <p:spPr bwMode="auto">
            <a:xfrm>
              <a:off x="4319" y="864"/>
              <a:ext cx="2781" cy="575"/>
            </a:xfrm>
            <a:prstGeom prst="rect">
              <a:avLst/>
            </a:prstGeom>
            <a:solidFill>
              <a:srgbClr val="FFFFFF"/>
            </a:solidFill>
            <a:ln w="9525">
              <a:solidFill>
                <a:srgbClr val="000000"/>
              </a:solidFill>
              <a:miter lim="800000"/>
              <a:headEnd/>
              <a:tailEnd/>
            </a:ln>
            <a:effectLst>
              <a:outerShdw dist="107763" dir="2700000" algn="ctr" rotWithShape="0">
                <a:srgbClr val="808080"/>
              </a:outerShdw>
            </a:effectLst>
          </p:spPr>
          <p:txBody>
            <a:bodyPr/>
            <a:lstStyle/>
            <a:p>
              <a:pPr algn="ctr">
                <a:defRPr/>
              </a:pPr>
              <a:r>
                <a:rPr lang="en-US" sz="1400" b="1" dirty="0" err="1">
                  <a:latin typeface="Times New Roman" pitchFamily="18" charset="0"/>
                  <a:cs typeface="Arial" charset="0"/>
                </a:rPr>
                <a:t>Γενική</a:t>
              </a:r>
              <a:r>
                <a:rPr lang="en-US" sz="1400" b="1" dirty="0">
                  <a:latin typeface="Times New Roman" pitchFamily="18" charset="0"/>
                  <a:cs typeface="Arial" charset="0"/>
                </a:rPr>
                <a:t> </a:t>
              </a:r>
              <a:r>
                <a:rPr lang="en-US" sz="1400" b="1" dirty="0" err="1">
                  <a:latin typeface="Times New Roman" pitchFamily="18" charset="0"/>
                  <a:cs typeface="Arial" charset="0"/>
                </a:rPr>
                <a:t>Διεύθυνση</a:t>
              </a:r>
              <a:endParaRPr lang="en-US" sz="1400" b="1" dirty="0">
                <a:latin typeface="Arial" charset="0"/>
                <a:cs typeface="Arial" charset="0"/>
              </a:endParaRPr>
            </a:p>
          </p:txBody>
        </p:sp>
        <p:sp>
          <p:nvSpPr>
            <p:cNvPr id="200710" name="Text Box 6"/>
            <p:cNvSpPr txBox="1">
              <a:spLocks noChangeArrowheads="1"/>
            </p:cNvSpPr>
            <p:nvPr/>
          </p:nvSpPr>
          <p:spPr bwMode="auto">
            <a:xfrm>
              <a:off x="432" y="2736"/>
              <a:ext cx="2303" cy="1004"/>
            </a:xfrm>
            <a:prstGeom prst="rect">
              <a:avLst/>
            </a:prstGeom>
            <a:solidFill>
              <a:srgbClr val="FFFFFF"/>
            </a:solidFill>
            <a:ln w="9525">
              <a:solidFill>
                <a:srgbClr val="000000"/>
              </a:solidFill>
              <a:miter lim="800000"/>
              <a:headEnd/>
              <a:tailEnd/>
            </a:ln>
            <a:effectLst>
              <a:outerShdw dist="107763" dir="2700000" algn="ctr" rotWithShape="0">
                <a:srgbClr val="808080"/>
              </a:outerShdw>
            </a:effectLst>
          </p:spPr>
          <p:txBody>
            <a:bodyPr lIns="90000" tIns="46800" rIns="90000" bIns="46800"/>
            <a:lstStyle/>
            <a:p>
              <a:pPr algn="ctr">
                <a:defRPr/>
              </a:pPr>
              <a:r>
                <a:rPr lang="en-US" sz="1200" u="sng">
                  <a:solidFill>
                    <a:srgbClr val="000000"/>
                  </a:solidFill>
                  <a:latin typeface="Bookman Old Style" pitchFamily="18" charset="0"/>
                  <a:cs typeface="Arial" charset="0"/>
                </a:rPr>
                <a:t>Διεύθυνση Μηχανοργάνωσης</a:t>
              </a:r>
              <a:endParaRPr lang="en-US" sz="1200">
                <a:latin typeface="Arial" charset="0"/>
                <a:cs typeface="Arial" charset="0"/>
              </a:endParaRPr>
            </a:p>
          </p:txBody>
        </p:sp>
        <p:sp>
          <p:nvSpPr>
            <p:cNvPr id="200711" name="Text Box 7"/>
            <p:cNvSpPr txBox="1">
              <a:spLocks noChangeArrowheads="1"/>
            </p:cNvSpPr>
            <p:nvPr/>
          </p:nvSpPr>
          <p:spPr bwMode="auto">
            <a:xfrm>
              <a:off x="2881" y="2790"/>
              <a:ext cx="1859" cy="3187"/>
            </a:xfrm>
            <a:prstGeom prst="rect">
              <a:avLst/>
            </a:prstGeom>
            <a:solidFill>
              <a:srgbClr val="FFFFFF"/>
            </a:solidFill>
            <a:ln w="9525">
              <a:solidFill>
                <a:srgbClr val="000000"/>
              </a:solidFill>
              <a:miter lim="800000"/>
              <a:headEnd/>
              <a:tailEnd/>
            </a:ln>
            <a:effectLst>
              <a:outerShdw dist="107763" dir="2700000" algn="ctr" rotWithShape="0">
                <a:srgbClr val="808080"/>
              </a:outerShdw>
            </a:effectLst>
          </p:spPr>
          <p:txBody>
            <a:bodyPr lIns="90000" tIns="46800" rIns="90000" bIns="46800"/>
            <a:lstStyle/>
            <a:p>
              <a:pPr algn="ctr">
                <a:defRPr/>
              </a:pPr>
              <a:r>
                <a:rPr lang="en-US" sz="1200" u="sng">
                  <a:solidFill>
                    <a:srgbClr val="000000"/>
                  </a:solidFill>
                  <a:latin typeface="Bookman Old Style" pitchFamily="18" charset="0"/>
                  <a:cs typeface="Arial" charset="0"/>
                </a:rPr>
                <a:t>Διεύθυνση Πωλήσεων</a:t>
              </a:r>
            </a:p>
            <a:p>
              <a:pPr>
                <a:defRPr/>
              </a:pPr>
              <a:endParaRPr lang="en-US" sz="1200">
                <a:solidFill>
                  <a:srgbClr val="000000"/>
                </a:solidFill>
                <a:latin typeface="Bookman Old Style" pitchFamily="18" charset="0"/>
                <a:cs typeface="Arial" charset="0"/>
              </a:endParaRPr>
            </a:p>
            <a:p>
              <a:pPr>
                <a:buSzPts val="2000"/>
                <a:defRPr/>
              </a:pPr>
              <a:r>
                <a:rPr lang="en-US" sz="1200">
                  <a:solidFill>
                    <a:srgbClr val="000000"/>
                  </a:solidFill>
                  <a:latin typeface="Bookman Old Style" pitchFamily="18" charset="0"/>
                  <a:cs typeface="Arial" charset="0"/>
                </a:rPr>
                <a:t>Εκπαίδευση</a:t>
              </a:r>
            </a:p>
            <a:p>
              <a:pPr>
                <a:buSzPts val="2000"/>
                <a:defRPr/>
              </a:pPr>
              <a:r>
                <a:rPr lang="en-US" sz="1200">
                  <a:solidFill>
                    <a:srgbClr val="000000"/>
                  </a:solidFill>
                  <a:latin typeface="Bookman Old Style" pitchFamily="18" charset="0"/>
                  <a:cs typeface="Arial" charset="0"/>
                </a:rPr>
                <a:t>Υποκίνηση Δικτύου</a:t>
              </a:r>
            </a:p>
            <a:p>
              <a:pPr>
                <a:buSzPts val="2000"/>
                <a:defRPr/>
              </a:pPr>
              <a:r>
                <a:rPr lang="en-US" sz="1200">
                  <a:solidFill>
                    <a:srgbClr val="000000"/>
                  </a:solidFill>
                  <a:latin typeface="Bookman Old Style" pitchFamily="18" charset="0"/>
                  <a:cs typeface="Arial" charset="0"/>
                </a:rPr>
                <a:t>Ανάπτυξη Δικτύων</a:t>
              </a:r>
            </a:p>
            <a:p>
              <a:pPr>
                <a:buSzPts val="2000"/>
                <a:defRPr/>
              </a:pPr>
              <a:r>
                <a:rPr lang="en-US" sz="1200">
                  <a:solidFill>
                    <a:srgbClr val="000000"/>
                  </a:solidFill>
                  <a:latin typeface="Bookman Old Style" pitchFamily="18" charset="0"/>
                  <a:cs typeface="Arial" charset="0"/>
                </a:rPr>
                <a:t>Άμεσες Πωλήσεις</a:t>
              </a:r>
              <a:endParaRPr lang="en-US" sz="1200">
                <a:latin typeface="Arial" charset="0"/>
                <a:cs typeface="Arial" charset="0"/>
              </a:endParaRPr>
            </a:p>
          </p:txBody>
        </p:sp>
        <p:sp>
          <p:nvSpPr>
            <p:cNvPr id="200712" name="Text Box 8"/>
            <p:cNvSpPr txBox="1">
              <a:spLocks noChangeArrowheads="1"/>
            </p:cNvSpPr>
            <p:nvPr/>
          </p:nvSpPr>
          <p:spPr bwMode="auto">
            <a:xfrm>
              <a:off x="4895" y="2790"/>
              <a:ext cx="2059" cy="4359"/>
            </a:xfrm>
            <a:prstGeom prst="rect">
              <a:avLst/>
            </a:prstGeom>
            <a:solidFill>
              <a:srgbClr val="FFFFFF"/>
            </a:solidFill>
            <a:ln w="9525">
              <a:solidFill>
                <a:srgbClr val="000000"/>
              </a:solidFill>
              <a:miter lim="800000"/>
              <a:headEnd/>
              <a:tailEnd/>
            </a:ln>
            <a:effectLst>
              <a:outerShdw dist="107763" dir="2700000" algn="ctr" rotWithShape="0">
                <a:srgbClr val="808080"/>
              </a:outerShdw>
            </a:effectLst>
          </p:spPr>
          <p:txBody>
            <a:bodyPr lIns="90000" tIns="46800" rIns="90000" bIns="46800"/>
            <a:lstStyle/>
            <a:p>
              <a:pPr algn="ctr">
                <a:defRPr/>
              </a:pPr>
              <a:r>
                <a:rPr lang="en-US" sz="1200" u="sng">
                  <a:solidFill>
                    <a:srgbClr val="000000"/>
                  </a:solidFill>
                  <a:latin typeface="Bookman Old Style" pitchFamily="18" charset="0"/>
                  <a:cs typeface="Arial" charset="0"/>
                </a:rPr>
                <a:t>Διεύθυνση Marketing</a:t>
              </a:r>
            </a:p>
            <a:p>
              <a:pPr>
                <a:defRPr/>
              </a:pPr>
              <a:endParaRPr lang="en-US" sz="1200">
                <a:solidFill>
                  <a:srgbClr val="000000"/>
                </a:solidFill>
                <a:latin typeface="Bookman Old Style" pitchFamily="18" charset="0"/>
                <a:cs typeface="Arial" charset="0"/>
              </a:endParaRPr>
            </a:p>
            <a:p>
              <a:pPr>
                <a:buSzPts val="2000"/>
                <a:defRPr/>
              </a:pPr>
              <a:r>
                <a:rPr lang="en-US" sz="1200">
                  <a:solidFill>
                    <a:srgbClr val="000000"/>
                  </a:solidFill>
                  <a:latin typeface="Bookman Old Style" pitchFamily="18" charset="0"/>
                  <a:cs typeface="Arial" charset="0"/>
                </a:rPr>
                <a:t>Υποστήριξη Δικτύου Πωλήσεων</a:t>
              </a:r>
            </a:p>
            <a:p>
              <a:pPr>
                <a:buSzPts val="2000"/>
                <a:defRPr/>
              </a:pPr>
              <a:r>
                <a:rPr lang="en-US" sz="1200">
                  <a:solidFill>
                    <a:srgbClr val="000000"/>
                  </a:solidFill>
                  <a:latin typeface="Bookman Old Style" pitchFamily="18" charset="0"/>
                  <a:cs typeface="Arial" charset="0"/>
                </a:rPr>
                <a:t>Έντυπα, Διαφήμιση</a:t>
              </a:r>
            </a:p>
            <a:p>
              <a:pPr>
                <a:buSzPts val="2000"/>
                <a:defRPr/>
              </a:pPr>
              <a:r>
                <a:rPr lang="en-US" sz="1200">
                  <a:solidFill>
                    <a:srgbClr val="000000"/>
                  </a:solidFill>
                  <a:latin typeface="Bookman Old Style" pitchFamily="18" charset="0"/>
                  <a:cs typeface="Arial" charset="0"/>
                </a:rPr>
                <a:t>Εξυπηρέτηση Μεριδιούχων</a:t>
              </a:r>
            </a:p>
            <a:p>
              <a:pPr>
                <a:buSzPts val="2000"/>
                <a:defRPr/>
              </a:pPr>
              <a:r>
                <a:rPr lang="en-US" sz="1200">
                  <a:solidFill>
                    <a:srgbClr val="000000"/>
                  </a:solidFill>
                  <a:latin typeface="Bookman Old Style" pitchFamily="18" charset="0"/>
                  <a:cs typeface="Arial" charset="0"/>
                </a:rPr>
                <a:t>Ανταγωνισμός</a:t>
              </a:r>
            </a:p>
            <a:p>
              <a:pPr>
                <a:buSzPts val="2000"/>
                <a:defRPr/>
              </a:pPr>
              <a:r>
                <a:rPr lang="en-US" sz="1200">
                  <a:solidFill>
                    <a:srgbClr val="000000"/>
                  </a:solidFill>
                  <a:latin typeface="Bookman Old Style" pitchFamily="18" charset="0"/>
                  <a:cs typeface="Arial" charset="0"/>
                </a:rPr>
                <a:t>Έρευνα Αγοράς</a:t>
              </a:r>
            </a:p>
            <a:p>
              <a:pPr>
                <a:buSzPts val="2000"/>
                <a:defRPr/>
              </a:pPr>
              <a:r>
                <a:rPr lang="en-US" sz="1200">
                  <a:solidFill>
                    <a:srgbClr val="000000"/>
                  </a:solidFill>
                  <a:latin typeface="Bookman Old Style" pitchFamily="18" charset="0"/>
                  <a:cs typeface="Arial" charset="0"/>
                </a:rPr>
                <a:t>Δημόσιες Σχέσεις κ.α.</a:t>
              </a:r>
              <a:endParaRPr lang="en-US" sz="1200">
                <a:latin typeface="Arial" charset="0"/>
                <a:cs typeface="Arial" charset="0"/>
              </a:endParaRPr>
            </a:p>
          </p:txBody>
        </p:sp>
        <p:sp>
          <p:nvSpPr>
            <p:cNvPr id="200713" name="Text Box 9"/>
            <p:cNvSpPr txBox="1">
              <a:spLocks noChangeArrowheads="1"/>
            </p:cNvSpPr>
            <p:nvPr/>
          </p:nvSpPr>
          <p:spPr bwMode="auto">
            <a:xfrm>
              <a:off x="9095" y="2820"/>
              <a:ext cx="1849" cy="1985"/>
            </a:xfrm>
            <a:prstGeom prst="rect">
              <a:avLst/>
            </a:prstGeom>
            <a:solidFill>
              <a:srgbClr val="FFFFFF"/>
            </a:solidFill>
            <a:ln w="9525">
              <a:solidFill>
                <a:srgbClr val="000000"/>
              </a:solidFill>
              <a:miter lim="800000"/>
              <a:headEnd/>
              <a:tailEnd/>
            </a:ln>
            <a:effectLst>
              <a:outerShdw dist="107763" dir="2700000" algn="ctr" rotWithShape="0">
                <a:srgbClr val="808080"/>
              </a:outerShdw>
            </a:effectLst>
          </p:spPr>
          <p:txBody>
            <a:bodyPr lIns="90000" tIns="46800" rIns="90000" bIns="46800"/>
            <a:lstStyle/>
            <a:p>
              <a:pPr algn="ctr">
                <a:defRPr/>
              </a:pPr>
              <a:r>
                <a:rPr lang="en-US" sz="1200" u="sng">
                  <a:solidFill>
                    <a:srgbClr val="000000"/>
                  </a:solidFill>
                  <a:latin typeface="Bookman Old Style" pitchFamily="18" charset="0"/>
                  <a:cs typeface="Arial" charset="0"/>
                </a:rPr>
                <a:t>Διεύθυνση Οικονομικών Υπηρεσιών</a:t>
              </a:r>
            </a:p>
            <a:p>
              <a:pPr>
                <a:defRPr/>
              </a:pPr>
              <a:endParaRPr lang="en-US" sz="1200">
                <a:solidFill>
                  <a:srgbClr val="000000"/>
                </a:solidFill>
                <a:latin typeface="Bookman Old Style" pitchFamily="18" charset="0"/>
                <a:cs typeface="Arial" charset="0"/>
              </a:endParaRPr>
            </a:p>
            <a:p>
              <a:pPr>
                <a:buSzPts val="2000"/>
                <a:defRPr/>
              </a:pPr>
              <a:r>
                <a:rPr lang="en-US" sz="1200">
                  <a:solidFill>
                    <a:srgbClr val="000000"/>
                  </a:solidFill>
                  <a:latin typeface="Bookman Old Style" pitchFamily="18" charset="0"/>
                  <a:cs typeface="Arial" charset="0"/>
                </a:rPr>
                <a:t>Λογιστήριο </a:t>
              </a:r>
              <a:endParaRPr lang="en-US" sz="1200">
                <a:latin typeface="Arial" charset="0"/>
                <a:cs typeface="Arial" charset="0"/>
              </a:endParaRPr>
            </a:p>
          </p:txBody>
        </p:sp>
        <p:sp>
          <p:nvSpPr>
            <p:cNvPr id="200714" name="Text Box 10"/>
            <p:cNvSpPr txBox="1">
              <a:spLocks noChangeArrowheads="1"/>
            </p:cNvSpPr>
            <p:nvPr/>
          </p:nvSpPr>
          <p:spPr bwMode="auto">
            <a:xfrm>
              <a:off x="7031" y="2790"/>
              <a:ext cx="1897" cy="3294"/>
            </a:xfrm>
            <a:prstGeom prst="rect">
              <a:avLst/>
            </a:prstGeom>
            <a:solidFill>
              <a:srgbClr val="FFFFFF"/>
            </a:solidFill>
            <a:ln w="9525">
              <a:solidFill>
                <a:srgbClr val="000000"/>
              </a:solidFill>
              <a:miter lim="800000"/>
              <a:headEnd/>
              <a:tailEnd/>
            </a:ln>
            <a:effectLst>
              <a:outerShdw dist="107763" dir="2700000" algn="ctr" rotWithShape="0">
                <a:srgbClr val="808080"/>
              </a:outerShdw>
            </a:effectLst>
          </p:spPr>
          <p:txBody>
            <a:bodyPr lIns="90000" tIns="46800" rIns="90000" bIns="46800"/>
            <a:lstStyle/>
            <a:p>
              <a:pPr algn="ctr">
                <a:defRPr/>
              </a:pPr>
              <a:r>
                <a:rPr lang="en-US" sz="1200" u="sng" dirty="0" err="1">
                  <a:solidFill>
                    <a:srgbClr val="000000"/>
                  </a:solidFill>
                  <a:latin typeface="Bookman Old Style" pitchFamily="18" charset="0"/>
                  <a:cs typeface="Arial" charset="0"/>
                </a:rPr>
                <a:t>Διεύθυνση</a:t>
              </a:r>
              <a:endParaRPr lang="en-US" sz="1200" u="sng" dirty="0">
                <a:solidFill>
                  <a:srgbClr val="000000"/>
                </a:solidFill>
                <a:latin typeface="Bookman Old Style" pitchFamily="18" charset="0"/>
                <a:cs typeface="Arial" charset="0"/>
              </a:endParaRPr>
            </a:p>
            <a:p>
              <a:pPr algn="ctr">
                <a:defRPr/>
              </a:pPr>
              <a:r>
                <a:rPr lang="en-US" sz="1200" u="sng" dirty="0" err="1">
                  <a:solidFill>
                    <a:srgbClr val="000000"/>
                  </a:solidFill>
                  <a:latin typeface="Bookman Old Style" pitchFamily="18" charset="0"/>
                  <a:cs typeface="Arial" charset="0"/>
                </a:rPr>
                <a:t>Επενδύσεων</a:t>
              </a:r>
              <a:endParaRPr lang="el-GR" sz="1200" u="sng" dirty="0">
                <a:solidFill>
                  <a:srgbClr val="000000"/>
                </a:solidFill>
                <a:latin typeface="Bookman Old Style" pitchFamily="18" charset="0"/>
                <a:cs typeface="Arial" charset="0"/>
              </a:endParaRPr>
            </a:p>
            <a:p>
              <a:pPr algn="ctr">
                <a:defRPr/>
              </a:pPr>
              <a:endParaRPr lang="en-US" sz="1200" u="sng" dirty="0">
                <a:solidFill>
                  <a:srgbClr val="000000"/>
                </a:solidFill>
                <a:latin typeface="Bookman Old Style" pitchFamily="18" charset="0"/>
                <a:cs typeface="Arial" charset="0"/>
              </a:endParaRPr>
            </a:p>
            <a:p>
              <a:pPr>
                <a:buSzPts val="2000"/>
                <a:defRPr/>
              </a:pPr>
              <a:r>
                <a:rPr lang="en-US" sz="1200" dirty="0" err="1">
                  <a:solidFill>
                    <a:srgbClr val="000000"/>
                  </a:solidFill>
                  <a:latin typeface="Bookman Old Style" pitchFamily="18" charset="0"/>
                  <a:cs typeface="Arial" charset="0"/>
                </a:rPr>
                <a:t>Διαχείριση</a:t>
              </a:r>
              <a:r>
                <a:rPr lang="en-US" sz="1200" dirty="0">
                  <a:solidFill>
                    <a:srgbClr val="000000"/>
                  </a:solidFill>
                  <a:latin typeface="Bookman Old Style" pitchFamily="18" charset="0"/>
                  <a:cs typeface="Arial" charset="0"/>
                </a:rPr>
                <a:t> Α/K</a:t>
              </a:r>
            </a:p>
            <a:p>
              <a:pPr>
                <a:buSzPts val="2000"/>
                <a:defRPr/>
              </a:pPr>
              <a:r>
                <a:rPr lang="en-US" sz="1200" dirty="0" err="1">
                  <a:solidFill>
                    <a:srgbClr val="000000"/>
                  </a:solidFill>
                  <a:latin typeface="Bookman Old Style" pitchFamily="18" charset="0"/>
                  <a:cs typeface="Arial" charset="0"/>
                </a:rPr>
                <a:t>Επιλογή</a:t>
              </a:r>
              <a:r>
                <a:rPr lang="en-US" sz="1200" dirty="0">
                  <a:solidFill>
                    <a:srgbClr val="000000"/>
                  </a:solidFill>
                  <a:latin typeface="Bookman Old Style" pitchFamily="18" charset="0"/>
                  <a:cs typeface="Arial" charset="0"/>
                </a:rPr>
                <a:t> </a:t>
              </a:r>
              <a:r>
                <a:rPr lang="en-US" sz="1200" dirty="0" err="1">
                  <a:solidFill>
                    <a:srgbClr val="000000"/>
                  </a:solidFill>
                  <a:latin typeface="Bookman Old Style" pitchFamily="18" charset="0"/>
                  <a:cs typeface="Arial" charset="0"/>
                </a:rPr>
                <a:t>και</a:t>
              </a:r>
              <a:r>
                <a:rPr lang="en-US" sz="1200" dirty="0">
                  <a:solidFill>
                    <a:srgbClr val="000000"/>
                  </a:solidFill>
                  <a:latin typeface="Bookman Old Style" pitchFamily="18" charset="0"/>
                  <a:cs typeface="Arial" charset="0"/>
                </a:rPr>
                <a:t> </a:t>
              </a:r>
              <a:r>
                <a:rPr lang="en-US" sz="1200" dirty="0" err="1">
                  <a:solidFill>
                    <a:srgbClr val="000000"/>
                  </a:solidFill>
                  <a:latin typeface="Bookman Old Style" pitchFamily="18" charset="0"/>
                  <a:cs typeface="Arial" charset="0"/>
                </a:rPr>
                <a:t>Αγοραπωλησίες</a:t>
              </a:r>
              <a:r>
                <a:rPr lang="en-US" sz="1200" dirty="0">
                  <a:solidFill>
                    <a:srgbClr val="000000"/>
                  </a:solidFill>
                  <a:latin typeface="Bookman Old Style" pitchFamily="18" charset="0"/>
                  <a:cs typeface="Arial" charset="0"/>
                </a:rPr>
                <a:t> </a:t>
              </a:r>
              <a:r>
                <a:rPr lang="en-US" sz="1200" dirty="0" err="1">
                  <a:solidFill>
                    <a:srgbClr val="000000"/>
                  </a:solidFill>
                  <a:latin typeface="Bookman Old Style" pitchFamily="18" charset="0"/>
                  <a:cs typeface="Arial" charset="0"/>
                </a:rPr>
                <a:t>Αξιογράφων</a:t>
              </a:r>
              <a:r>
                <a:rPr lang="en-US" sz="1200" dirty="0">
                  <a:solidFill>
                    <a:srgbClr val="000000"/>
                  </a:solidFill>
                  <a:latin typeface="Bookman Old Style" pitchFamily="18" charset="0"/>
                  <a:cs typeface="Arial" charset="0"/>
                </a:rPr>
                <a:t> (</a:t>
              </a:r>
              <a:r>
                <a:rPr lang="en-US" sz="1200" dirty="0" err="1">
                  <a:solidFill>
                    <a:srgbClr val="000000"/>
                  </a:solidFill>
                  <a:latin typeface="Bookman Old Style" pitchFamily="18" charset="0"/>
                  <a:cs typeface="Arial" charset="0"/>
                </a:rPr>
                <a:t>Μετοχών</a:t>
              </a:r>
              <a:r>
                <a:rPr lang="en-US" sz="1200" dirty="0">
                  <a:solidFill>
                    <a:srgbClr val="000000"/>
                  </a:solidFill>
                  <a:latin typeface="Bookman Old Style" pitchFamily="18" charset="0"/>
                  <a:cs typeface="Arial" charset="0"/>
                </a:rPr>
                <a:t>. </a:t>
              </a:r>
              <a:r>
                <a:rPr lang="en-US" sz="1200" dirty="0" err="1">
                  <a:solidFill>
                    <a:srgbClr val="000000"/>
                  </a:solidFill>
                  <a:latin typeface="Bookman Old Style" pitchFamily="18" charset="0"/>
                  <a:cs typeface="Arial" charset="0"/>
                </a:rPr>
                <a:t>ομολογιών</a:t>
              </a:r>
              <a:r>
                <a:rPr lang="en-US" sz="1200" dirty="0">
                  <a:solidFill>
                    <a:srgbClr val="000000"/>
                  </a:solidFill>
                  <a:latin typeface="Bookman Old Style" pitchFamily="18" charset="0"/>
                  <a:cs typeface="Arial" charset="0"/>
                </a:rPr>
                <a:t>, </a:t>
              </a:r>
              <a:r>
                <a:rPr lang="en-US" sz="1200" dirty="0" err="1">
                  <a:solidFill>
                    <a:srgbClr val="000000"/>
                  </a:solidFill>
                  <a:latin typeface="Bookman Old Style" pitchFamily="18" charset="0"/>
                  <a:cs typeface="Arial" charset="0"/>
                </a:rPr>
                <a:t>κλπ</a:t>
              </a:r>
              <a:r>
                <a:rPr lang="en-US" sz="1200" dirty="0">
                  <a:solidFill>
                    <a:srgbClr val="000000"/>
                  </a:solidFill>
                  <a:latin typeface="Bookman Old Style" pitchFamily="18" charset="0"/>
                  <a:cs typeface="Arial" charset="0"/>
                </a:rPr>
                <a:t>.)</a:t>
              </a:r>
              <a:endParaRPr lang="en-US" sz="1200" dirty="0">
                <a:latin typeface="Arial" charset="0"/>
                <a:cs typeface="Arial" charset="0"/>
              </a:endParaRPr>
            </a:p>
          </p:txBody>
        </p:sp>
        <p:cxnSp>
          <p:nvCxnSpPr>
            <p:cNvPr id="98314" name="AutoShape 11"/>
            <p:cNvCxnSpPr>
              <a:cxnSpLocks noChangeShapeType="1"/>
              <a:stCxn id="200709" idx="2"/>
              <a:endCxn id="200710" idx="0"/>
            </p:cNvCxnSpPr>
            <p:nvPr/>
          </p:nvCxnSpPr>
          <p:spPr bwMode="auto">
            <a:xfrm rot="5400000">
              <a:off x="2998" y="24"/>
              <a:ext cx="1297" cy="4126"/>
            </a:xfrm>
            <a:prstGeom prst="bentConnector3">
              <a:avLst>
                <a:gd name="adj1" fmla="val 50000"/>
              </a:avLst>
            </a:prstGeom>
            <a:noFill/>
            <a:ln w="9525">
              <a:solidFill>
                <a:srgbClr val="000000"/>
              </a:solidFill>
              <a:miter lim="800000"/>
              <a:headEnd/>
              <a:tailEnd type="triangle" w="med" len="med"/>
            </a:ln>
          </p:spPr>
        </p:cxnSp>
        <p:cxnSp>
          <p:nvCxnSpPr>
            <p:cNvPr id="98315" name="AutoShape 12"/>
            <p:cNvCxnSpPr>
              <a:cxnSpLocks noChangeShapeType="1"/>
              <a:endCxn id="200713" idx="0"/>
            </p:cNvCxnSpPr>
            <p:nvPr/>
          </p:nvCxnSpPr>
          <p:spPr bwMode="auto">
            <a:xfrm>
              <a:off x="5760" y="2047"/>
              <a:ext cx="4260" cy="773"/>
            </a:xfrm>
            <a:prstGeom prst="bentConnector2">
              <a:avLst/>
            </a:prstGeom>
            <a:noFill/>
            <a:ln w="9525">
              <a:solidFill>
                <a:srgbClr val="000000"/>
              </a:solidFill>
              <a:miter lim="800000"/>
              <a:headEnd/>
              <a:tailEnd type="triangle" w="med" len="med"/>
            </a:ln>
          </p:spPr>
        </p:cxnSp>
        <p:sp>
          <p:nvSpPr>
            <p:cNvPr id="98316" name="Line 13"/>
            <p:cNvSpPr>
              <a:spLocks noChangeShapeType="1"/>
            </p:cNvSpPr>
            <p:nvPr/>
          </p:nvSpPr>
          <p:spPr bwMode="auto">
            <a:xfrm>
              <a:off x="3888" y="2016"/>
              <a:ext cx="0" cy="720"/>
            </a:xfrm>
            <a:prstGeom prst="line">
              <a:avLst/>
            </a:prstGeom>
            <a:noFill/>
            <a:ln w="9525">
              <a:solidFill>
                <a:srgbClr val="000000"/>
              </a:solidFill>
              <a:round/>
              <a:headEnd/>
              <a:tailEnd type="triangle" w="med" len="med"/>
            </a:ln>
          </p:spPr>
          <p:txBody>
            <a:bodyPr/>
            <a:lstStyle/>
            <a:p>
              <a:endParaRPr lang="el-GR" sz="2000"/>
            </a:p>
          </p:txBody>
        </p:sp>
        <p:sp>
          <p:nvSpPr>
            <p:cNvPr id="98317" name="Line 14"/>
            <p:cNvSpPr>
              <a:spLocks noChangeShapeType="1"/>
            </p:cNvSpPr>
            <p:nvPr/>
          </p:nvSpPr>
          <p:spPr bwMode="auto">
            <a:xfrm>
              <a:off x="5760" y="2016"/>
              <a:ext cx="0" cy="720"/>
            </a:xfrm>
            <a:prstGeom prst="line">
              <a:avLst/>
            </a:prstGeom>
            <a:noFill/>
            <a:ln w="9525">
              <a:solidFill>
                <a:srgbClr val="000000"/>
              </a:solidFill>
              <a:round/>
              <a:headEnd/>
              <a:tailEnd type="triangle" w="med" len="med"/>
            </a:ln>
          </p:spPr>
          <p:txBody>
            <a:bodyPr/>
            <a:lstStyle/>
            <a:p>
              <a:endParaRPr lang="el-GR" sz="2000"/>
            </a:p>
          </p:txBody>
        </p:sp>
        <p:sp>
          <p:nvSpPr>
            <p:cNvPr id="98318" name="Line 15"/>
            <p:cNvSpPr>
              <a:spLocks noChangeShapeType="1"/>
            </p:cNvSpPr>
            <p:nvPr/>
          </p:nvSpPr>
          <p:spPr bwMode="auto">
            <a:xfrm>
              <a:off x="8064" y="2016"/>
              <a:ext cx="0" cy="720"/>
            </a:xfrm>
            <a:prstGeom prst="line">
              <a:avLst/>
            </a:prstGeom>
            <a:noFill/>
            <a:ln w="9525">
              <a:solidFill>
                <a:srgbClr val="000000"/>
              </a:solidFill>
              <a:round/>
              <a:headEnd/>
              <a:tailEnd type="triangle" w="med" len="med"/>
            </a:ln>
          </p:spPr>
          <p:txBody>
            <a:bodyPr/>
            <a:lstStyle/>
            <a:p>
              <a:endParaRPr lang="el-GR" sz="2000"/>
            </a:p>
          </p:txBody>
        </p:sp>
      </p:gr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4 - Θέση αριθμού διαφάνειας"/>
          <p:cNvSpPr>
            <a:spLocks noGrp="1"/>
          </p:cNvSpPr>
          <p:nvPr>
            <p:ph type="sldNum" sz="quarter" idx="12"/>
          </p:nvPr>
        </p:nvSpPr>
        <p:spPr/>
        <p:txBody>
          <a:bodyPr/>
          <a:lstStyle/>
          <a:p>
            <a:pPr>
              <a:defRPr/>
            </a:pPr>
            <a:fld id="{FFB69861-6CFB-4135-8BEF-0CCC05361DB9}" type="slidenum">
              <a:rPr lang="el-GR" smtClean="0">
                <a:solidFill>
                  <a:srgbClr val="000000"/>
                </a:solidFill>
              </a:rPr>
              <a:pPr>
                <a:defRPr/>
              </a:pPr>
              <a:t>150</a:t>
            </a:fld>
            <a:endParaRPr lang="el-GR">
              <a:solidFill>
                <a:srgbClr val="000000"/>
              </a:solidFill>
            </a:endParaRPr>
          </a:p>
        </p:txBody>
      </p:sp>
      <p:sp>
        <p:nvSpPr>
          <p:cNvPr id="199682" name="Rectangle 2"/>
          <p:cNvSpPr>
            <a:spLocks noGrp="1" noChangeArrowheads="1"/>
          </p:cNvSpPr>
          <p:nvPr>
            <p:ph type="title" idx="4294967295"/>
          </p:nvPr>
        </p:nvSpPr>
        <p:spPr>
          <a:xfrm>
            <a:off x="2927648" y="260648"/>
            <a:ext cx="6240016" cy="1143000"/>
          </a:xfrm>
        </p:spPr>
        <p:txBody>
          <a:bodyPr vert="horz" wrap="square" lIns="91440" tIns="45720" rIns="91440" bIns="45720" numCol="1" anchor="ctr" anchorCtr="0" compatLnSpc="1">
            <a:prstTxWarp prst="textNoShape">
              <a:avLst/>
            </a:prstTxWarp>
          </a:bodyPr>
          <a:lstStyle/>
          <a:p>
            <a:pPr algn="ctr" eaLnBrk="1" hangingPunct="1">
              <a:defRPr/>
            </a:pPr>
            <a:r>
              <a:rPr lang="el-GR" sz="3800" b="1" i="1" dirty="0">
                <a:solidFill>
                  <a:schemeClr val="accent2"/>
                </a:solidFill>
                <a:latin typeface="Times New Roman" pitchFamily="18" charset="0"/>
                <a:cs typeface="Times New Roman" pitchFamily="18" charset="0"/>
              </a:rPr>
              <a:t>6</a:t>
            </a:r>
            <a:r>
              <a:rPr lang="el-GR" sz="3800" b="1" i="1" baseline="30000" dirty="0">
                <a:solidFill>
                  <a:schemeClr val="accent2"/>
                </a:solidFill>
                <a:latin typeface="Times New Roman" pitchFamily="18" charset="0"/>
                <a:cs typeface="Times New Roman" pitchFamily="18" charset="0"/>
              </a:rPr>
              <a:t>η </a:t>
            </a:r>
            <a:r>
              <a:rPr lang="el-GR" sz="3800" b="1" i="1" dirty="0">
                <a:solidFill>
                  <a:schemeClr val="accent2"/>
                </a:solidFill>
                <a:latin typeface="Times New Roman" pitchFamily="18" charset="0"/>
                <a:cs typeface="Times New Roman" pitchFamily="18" charset="0"/>
              </a:rPr>
              <a:t>φάση</a:t>
            </a:r>
            <a:br>
              <a:rPr lang="el-GR" sz="3800" b="1" i="1" dirty="0">
                <a:solidFill>
                  <a:schemeClr val="accent2"/>
                </a:solidFill>
                <a:latin typeface="Times New Roman" pitchFamily="18" charset="0"/>
                <a:cs typeface="Times New Roman" pitchFamily="18" charset="0"/>
              </a:rPr>
            </a:br>
            <a:r>
              <a:rPr lang="el-GR" sz="3800" b="1" i="1" dirty="0">
                <a:solidFill>
                  <a:schemeClr val="accent2"/>
                </a:solidFill>
                <a:latin typeface="Times New Roman" pitchFamily="18" charset="0"/>
                <a:cs typeface="Times New Roman" pitchFamily="18" charset="0"/>
              </a:rPr>
              <a:t> 1998 έως τις αρχές του 2000</a:t>
            </a:r>
          </a:p>
        </p:txBody>
      </p:sp>
      <p:sp>
        <p:nvSpPr>
          <p:cNvPr id="216067" name="Rectangle 3"/>
          <p:cNvSpPr>
            <a:spLocks noGrp="1" noChangeArrowheads="1"/>
          </p:cNvSpPr>
          <p:nvPr>
            <p:ph type="body" idx="4294967295"/>
          </p:nvPr>
        </p:nvSpPr>
        <p:spPr>
          <a:xfrm>
            <a:off x="1847528" y="1645895"/>
            <a:ext cx="8497887" cy="4616450"/>
          </a:xfrm>
        </p:spPr>
        <p:txBody>
          <a:bodyPr/>
          <a:lstStyle/>
          <a:p>
            <a:pPr eaLnBrk="1" hangingPunct="1">
              <a:lnSpc>
                <a:spcPct val="80000"/>
              </a:lnSpc>
            </a:pPr>
            <a:r>
              <a:rPr lang="el-GR" sz="2400" dirty="0">
                <a:latin typeface="Times New Roman" pitchFamily="18" charset="0"/>
                <a:cs typeface="Times New Roman" pitchFamily="18" charset="0"/>
              </a:rPr>
              <a:t>Κατά τη διάρκεια της έκτης φάσης παρατηρήθηκε ραγδαία αύξηση των τιμών των μετοχών και παράλληλα εντυπωσιακές εισροές στα μετοχικά Α/Κ, ιδιαίτερα τους μήνες Ιούνιο, Ιούλιο και Αύγουστο του 1999. </a:t>
            </a:r>
          </a:p>
          <a:p>
            <a:pPr eaLnBrk="1" hangingPunct="1">
              <a:lnSpc>
                <a:spcPct val="80000"/>
              </a:lnSpc>
              <a:buNone/>
            </a:pPr>
            <a:endParaRPr lang="el-GR" sz="2400" dirty="0">
              <a:latin typeface="Times New Roman" pitchFamily="18" charset="0"/>
              <a:cs typeface="Times New Roman" pitchFamily="18" charset="0"/>
            </a:endParaRPr>
          </a:p>
          <a:p>
            <a:pPr eaLnBrk="1" hangingPunct="1">
              <a:lnSpc>
                <a:spcPct val="80000"/>
              </a:lnSpc>
            </a:pPr>
            <a:r>
              <a:rPr lang="el-GR" sz="2400" dirty="0">
                <a:latin typeface="Times New Roman" pitchFamily="18" charset="0"/>
                <a:cs typeface="Times New Roman" pitchFamily="18" charset="0"/>
              </a:rPr>
              <a:t>Ως αποτέλεσμα των επενδυτικών αυτών συμπεριφορών η κατηγορία των μετοχικών Α/Κ στα τέλη του 1999 αποτελούσε το 52% του συνόλου των υπό διαχείριση κεφαλαίων.</a:t>
            </a:r>
          </a:p>
          <a:p>
            <a:pPr eaLnBrk="1" hangingPunct="1">
              <a:lnSpc>
                <a:spcPct val="80000"/>
              </a:lnSpc>
              <a:buNone/>
            </a:pPr>
            <a:endParaRPr lang="el-GR" sz="2400" dirty="0">
              <a:latin typeface="Times New Roman" pitchFamily="18" charset="0"/>
              <a:cs typeface="Times New Roman" pitchFamily="18" charset="0"/>
            </a:endParaRPr>
          </a:p>
          <a:p>
            <a:pPr eaLnBrk="1" hangingPunct="1">
              <a:lnSpc>
                <a:spcPct val="80000"/>
              </a:lnSpc>
            </a:pPr>
            <a:r>
              <a:rPr lang="el-GR" sz="2400" dirty="0">
                <a:latin typeface="Times New Roman" pitchFamily="18" charset="0"/>
                <a:cs typeface="Times New Roman" pitchFamily="18" charset="0"/>
              </a:rPr>
              <a:t>Η είσοδος των μεριδιούχων Αμοιβαίων Κεφαλαίων στα υψηλότερα σημεία του δείκτη, σε συνδυασμό με την επενδυτική επιλογή των διαχειριστών για αποκλειστικά εγχώριες επενδύσεις είχαν ως αποτέλεσμα τον εγκλωβισμό εκατοντάδων χιλιάδων μεριδιούχων και την καταγραφή σημαντικών απωλειών.</a:t>
            </a:r>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4 - Θέση αριθμού διαφάνειας"/>
          <p:cNvSpPr>
            <a:spLocks noGrp="1"/>
          </p:cNvSpPr>
          <p:nvPr>
            <p:ph type="sldNum" sz="quarter" idx="12"/>
          </p:nvPr>
        </p:nvSpPr>
        <p:spPr/>
        <p:txBody>
          <a:bodyPr/>
          <a:lstStyle/>
          <a:p>
            <a:pPr>
              <a:defRPr/>
            </a:pPr>
            <a:fld id="{FFB69861-6CFB-4135-8BEF-0CCC05361DB9}" type="slidenum">
              <a:rPr lang="el-GR" smtClean="0">
                <a:solidFill>
                  <a:srgbClr val="000000"/>
                </a:solidFill>
              </a:rPr>
              <a:pPr>
                <a:defRPr/>
              </a:pPr>
              <a:t>151</a:t>
            </a:fld>
            <a:endParaRPr lang="el-GR">
              <a:solidFill>
                <a:srgbClr val="000000"/>
              </a:solidFill>
            </a:endParaRPr>
          </a:p>
        </p:txBody>
      </p:sp>
      <p:sp>
        <p:nvSpPr>
          <p:cNvPr id="200706" name="Rectangle 2"/>
          <p:cNvSpPr>
            <a:spLocks noGrp="1" noChangeArrowheads="1"/>
          </p:cNvSpPr>
          <p:nvPr>
            <p:ph type="title" idx="4294967295"/>
          </p:nvPr>
        </p:nvSpPr>
        <p:spPr>
          <a:xfrm>
            <a:off x="2063552" y="260648"/>
            <a:ext cx="7968208" cy="1143000"/>
          </a:xfrm>
        </p:spPr>
        <p:txBody>
          <a:bodyPr vert="horz" wrap="square" lIns="91440" tIns="45720" rIns="91440" bIns="45720" numCol="1" anchor="ctr" anchorCtr="0" compatLnSpc="1">
            <a:prstTxWarp prst="textNoShape">
              <a:avLst/>
            </a:prstTxWarp>
          </a:bodyPr>
          <a:lstStyle/>
          <a:p>
            <a:pPr algn="ctr" eaLnBrk="1" hangingPunct="1">
              <a:defRPr/>
            </a:pPr>
            <a:r>
              <a:rPr lang="el-GR" sz="3600" b="1" i="1" dirty="0">
                <a:solidFill>
                  <a:schemeClr val="accent2"/>
                </a:solidFill>
                <a:latin typeface="Times New Roman" pitchFamily="18" charset="0"/>
                <a:cs typeface="Times New Roman" pitchFamily="18" charset="0"/>
              </a:rPr>
              <a:t>7</a:t>
            </a:r>
            <a:r>
              <a:rPr lang="el-GR" sz="3600" b="1" i="1" baseline="30000" dirty="0">
                <a:solidFill>
                  <a:schemeClr val="accent2"/>
                </a:solidFill>
                <a:latin typeface="Times New Roman" pitchFamily="18" charset="0"/>
                <a:cs typeface="Times New Roman" pitchFamily="18" charset="0"/>
              </a:rPr>
              <a:t>η </a:t>
            </a:r>
            <a:r>
              <a:rPr lang="el-GR" sz="3600" b="1" i="1" dirty="0">
                <a:solidFill>
                  <a:schemeClr val="accent2"/>
                </a:solidFill>
                <a:latin typeface="Times New Roman" pitchFamily="18" charset="0"/>
                <a:cs typeface="Times New Roman" pitchFamily="18" charset="0"/>
              </a:rPr>
              <a:t>φάση</a:t>
            </a:r>
            <a:br>
              <a:rPr lang="el-GR" sz="3600" b="1" i="1" dirty="0">
                <a:solidFill>
                  <a:schemeClr val="accent2"/>
                </a:solidFill>
                <a:latin typeface="Times New Roman" pitchFamily="18" charset="0"/>
                <a:cs typeface="Times New Roman" pitchFamily="18" charset="0"/>
              </a:rPr>
            </a:br>
            <a:r>
              <a:rPr lang="el-GR" sz="3600" b="1" i="1" dirty="0">
                <a:solidFill>
                  <a:schemeClr val="accent2"/>
                </a:solidFill>
                <a:latin typeface="Times New Roman" pitchFamily="18" charset="0"/>
                <a:cs typeface="Times New Roman" pitchFamily="18" charset="0"/>
              </a:rPr>
              <a:t> αρχές του 2000 έως τις αρχές του 2003</a:t>
            </a:r>
          </a:p>
        </p:txBody>
      </p:sp>
      <p:sp>
        <p:nvSpPr>
          <p:cNvPr id="217091" name="Rectangle 3"/>
          <p:cNvSpPr>
            <a:spLocks noGrp="1" noChangeArrowheads="1"/>
          </p:cNvSpPr>
          <p:nvPr>
            <p:ph type="body" idx="4294967295"/>
          </p:nvPr>
        </p:nvSpPr>
        <p:spPr>
          <a:xfrm>
            <a:off x="1631504" y="1772816"/>
            <a:ext cx="8893175" cy="4876800"/>
          </a:xfrm>
        </p:spPr>
        <p:txBody>
          <a:bodyPr/>
          <a:lstStyle/>
          <a:p>
            <a:pPr eaLnBrk="1" hangingPunct="1">
              <a:lnSpc>
                <a:spcPct val="90000"/>
              </a:lnSpc>
            </a:pPr>
            <a:r>
              <a:rPr lang="el-GR" sz="2400" dirty="0">
                <a:latin typeface="Times New Roman" pitchFamily="18" charset="0"/>
                <a:cs typeface="Times New Roman" pitchFamily="18" charset="0"/>
              </a:rPr>
              <a:t>Κατά την έβδομη φάση δεν παρατηρούνται νέες εισροές στα μικτά και μετοχικά Α/Κ και πολλοί επενδυτές έχουν στραφεί στις διεθνείς αγορές αναζητώντας αξιολογημένους διαχειριστές και καλύτερες αποδόσεις. </a:t>
            </a:r>
          </a:p>
          <a:p>
            <a:pPr eaLnBrk="1" hangingPunct="1">
              <a:lnSpc>
                <a:spcPct val="90000"/>
              </a:lnSpc>
            </a:pPr>
            <a:endParaRPr lang="el-GR" sz="2400" dirty="0">
              <a:latin typeface="Times New Roman" pitchFamily="18" charset="0"/>
              <a:cs typeface="Times New Roman" pitchFamily="18" charset="0"/>
            </a:endParaRPr>
          </a:p>
          <a:p>
            <a:pPr eaLnBrk="1" hangingPunct="1">
              <a:lnSpc>
                <a:spcPct val="90000"/>
              </a:lnSpc>
            </a:pPr>
            <a:r>
              <a:rPr lang="el-GR" sz="2400" dirty="0">
                <a:latin typeface="Times New Roman" pitchFamily="18" charset="0"/>
                <a:cs typeface="Times New Roman" pitchFamily="18" charset="0"/>
              </a:rPr>
              <a:t>Ιδιαίτερα σημαντικό γεγονός αποτελεί η είσοδος στην αγορά της ΑΕΔΑΚ των ασφαλιστικών οργανισμών. </a:t>
            </a:r>
          </a:p>
          <a:p>
            <a:pPr eaLnBrk="1" hangingPunct="1">
              <a:lnSpc>
                <a:spcPct val="90000"/>
              </a:lnSpc>
            </a:pPr>
            <a:endParaRPr lang="el-GR" sz="2400" dirty="0">
              <a:latin typeface="Times New Roman" pitchFamily="18" charset="0"/>
              <a:cs typeface="Times New Roman" pitchFamily="18" charset="0"/>
            </a:endParaRPr>
          </a:p>
          <a:p>
            <a:pPr eaLnBrk="1" hangingPunct="1">
              <a:lnSpc>
                <a:spcPct val="90000"/>
              </a:lnSpc>
            </a:pPr>
            <a:r>
              <a:rPr lang="el-GR" sz="2400" dirty="0">
                <a:latin typeface="Times New Roman" pitchFamily="18" charset="0"/>
                <a:cs typeface="Times New Roman" pitchFamily="18" charset="0"/>
              </a:rPr>
              <a:t>Τέλος, το κυρίαρχο γεγονός της περιόδου αυτής είναι οι συγχωνεύσεις Α/Κ  λόγω συγχωνεύσεων των μητρικών τους τραπεζών (</a:t>
            </a:r>
            <a:r>
              <a:rPr lang="el-GR" sz="2400" dirty="0" err="1">
                <a:latin typeface="Times New Roman" pitchFamily="18" charset="0"/>
                <a:cs typeface="Times New Roman" pitchFamily="18" charset="0"/>
              </a:rPr>
              <a:t>π.χ</a:t>
            </a:r>
            <a:r>
              <a:rPr lang="el-GR" sz="2400" dirty="0">
                <a:latin typeface="Times New Roman" pitchFamily="18" charset="0"/>
                <a:cs typeface="Times New Roman" pitchFamily="18" charset="0"/>
              </a:rPr>
              <a:t> </a:t>
            </a:r>
            <a:r>
              <a:rPr lang="en-US" sz="2400" dirty="0">
                <a:latin typeface="Times New Roman" pitchFamily="18" charset="0"/>
                <a:cs typeface="Times New Roman" pitchFamily="18" charset="0"/>
              </a:rPr>
              <a:t>EFG </a:t>
            </a:r>
            <a:r>
              <a:rPr lang="en-US" sz="2400" dirty="0" err="1">
                <a:latin typeface="Times New Roman" pitchFamily="18" charset="0"/>
                <a:cs typeface="Times New Roman" pitchFamily="18" charset="0"/>
              </a:rPr>
              <a:t>Eurobank</a:t>
            </a:r>
            <a:r>
              <a:rPr lang="el-GR" sz="2400" dirty="0">
                <a:latin typeface="Times New Roman" pitchFamily="18" charset="0"/>
                <a:cs typeface="Times New Roman" pitchFamily="18" charset="0"/>
              </a:rPr>
              <a:t> με Εργασίας). </a:t>
            </a:r>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4 - Θέση αριθμού διαφάνειας"/>
          <p:cNvSpPr>
            <a:spLocks noGrp="1"/>
          </p:cNvSpPr>
          <p:nvPr>
            <p:ph type="sldNum" sz="quarter" idx="12"/>
          </p:nvPr>
        </p:nvSpPr>
        <p:spPr/>
        <p:txBody>
          <a:bodyPr/>
          <a:lstStyle/>
          <a:p>
            <a:pPr>
              <a:defRPr/>
            </a:pPr>
            <a:fld id="{FFB69861-6CFB-4135-8BEF-0CCC05361DB9}" type="slidenum">
              <a:rPr lang="el-GR" smtClean="0">
                <a:solidFill>
                  <a:srgbClr val="000000"/>
                </a:solidFill>
              </a:rPr>
              <a:pPr>
                <a:defRPr/>
              </a:pPr>
              <a:t>152</a:t>
            </a:fld>
            <a:endParaRPr lang="el-GR">
              <a:solidFill>
                <a:srgbClr val="000000"/>
              </a:solidFill>
            </a:endParaRPr>
          </a:p>
        </p:txBody>
      </p:sp>
      <p:sp>
        <p:nvSpPr>
          <p:cNvPr id="201730" name="Rectangle 2"/>
          <p:cNvSpPr>
            <a:spLocks noGrp="1" noChangeArrowheads="1"/>
          </p:cNvSpPr>
          <p:nvPr>
            <p:ph type="title" idx="4294967295"/>
          </p:nvPr>
        </p:nvSpPr>
        <p:spPr>
          <a:xfrm>
            <a:off x="1524000" y="188640"/>
            <a:ext cx="9144000" cy="1143001"/>
          </a:xfrm>
        </p:spPr>
        <p:txBody>
          <a:bodyPr vert="horz" wrap="square" lIns="91440" tIns="45720" rIns="91440" bIns="45720" numCol="1" anchor="ctr" anchorCtr="0" compatLnSpc="1">
            <a:prstTxWarp prst="textNoShape">
              <a:avLst/>
            </a:prstTxWarp>
          </a:bodyPr>
          <a:lstStyle/>
          <a:p>
            <a:pPr algn="ctr" eaLnBrk="1" hangingPunct="1">
              <a:defRPr/>
            </a:pPr>
            <a:r>
              <a:rPr lang="en-US" sz="3600" b="1" i="1" dirty="0">
                <a:solidFill>
                  <a:schemeClr val="accent2"/>
                </a:solidFill>
                <a:latin typeface="Times New Roman" pitchFamily="18" charset="0"/>
                <a:cs typeface="Times New Roman" pitchFamily="18" charset="0"/>
              </a:rPr>
              <a:t>8</a:t>
            </a:r>
            <a:r>
              <a:rPr lang="el-GR" sz="3600" b="1" i="1" baseline="30000" dirty="0">
                <a:solidFill>
                  <a:schemeClr val="accent2"/>
                </a:solidFill>
                <a:latin typeface="Times New Roman" pitchFamily="18" charset="0"/>
                <a:cs typeface="Times New Roman" pitchFamily="18" charset="0"/>
              </a:rPr>
              <a:t>η </a:t>
            </a:r>
            <a:r>
              <a:rPr lang="el-GR" sz="3600" b="1" i="1" dirty="0">
                <a:solidFill>
                  <a:schemeClr val="accent2"/>
                </a:solidFill>
                <a:latin typeface="Times New Roman" pitchFamily="18" charset="0"/>
                <a:cs typeface="Times New Roman" pitchFamily="18" charset="0"/>
              </a:rPr>
              <a:t>φάση</a:t>
            </a:r>
            <a:br>
              <a:rPr lang="el-GR" sz="3600" b="1" i="1" dirty="0">
                <a:solidFill>
                  <a:schemeClr val="accent2"/>
                </a:solidFill>
                <a:latin typeface="Times New Roman" pitchFamily="18" charset="0"/>
                <a:cs typeface="Times New Roman" pitchFamily="18" charset="0"/>
              </a:rPr>
            </a:br>
            <a:r>
              <a:rPr lang="el-GR" sz="3600" b="1" i="1" dirty="0">
                <a:solidFill>
                  <a:schemeClr val="accent2"/>
                </a:solidFill>
                <a:latin typeface="Times New Roman" pitchFamily="18" charset="0"/>
                <a:cs typeface="Times New Roman" pitchFamily="18" charset="0"/>
              </a:rPr>
              <a:t>Απρίλιος του 2003 έως και το τέλος του 2007</a:t>
            </a:r>
          </a:p>
        </p:txBody>
      </p:sp>
      <p:sp>
        <p:nvSpPr>
          <p:cNvPr id="218115" name="Rectangle 3"/>
          <p:cNvSpPr>
            <a:spLocks noGrp="1" noChangeArrowheads="1"/>
          </p:cNvSpPr>
          <p:nvPr>
            <p:ph type="body" idx="4294967295"/>
          </p:nvPr>
        </p:nvSpPr>
        <p:spPr>
          <a:xfrm>
            <a:off x="1109700" y="1412776"/>
            <a:ext cx="9972600" cy="5157787"/>
          </a:xfrm>
        </p:spPr>
        <p:txBody>
          <a:bodyPr/>
          <a:lstStyle/>
          <a:p>
            <a:pPr>
              <a:lnSpc>
                <a:spcPct val="80000"/>
              </a:lnSpc>
            </a:pPr>
            <a:r>
              <a:rPr lang="el-GR" sz="1800" dirty="0">
                <a:latin typeface="Times New Roman" pitchFamily="18" charset="0"/>
                <a:cs typeface="Times New Roman" pitchFamily="18" charset="0"/>
              </a:rPr>
              <a:t>Παρά την έντονη άνοδο του Χρηματιστηρίου Αθηνών, δεν παρατηρούνται νέες εισροές στα μικτά και μετοχικά Α/Κ. </a:t>
            </a:r>
          </a:p>
          <a:p>
            <a:pPr>
              <a:lnSpc>
                <a:spcPct val="80000"/>
              </a:lnSpc>
            </a:pPr>
            <a:endParaRPr lang="el-GR" sz="1800" dirty="0">
              <a:latin typeface="Times New Roman" pitchFamily="18" charset="0"/>
              <a:cs typeface="Times New Roman" pitchFamily="18" charset="0"/>
            </a:endParaRPr>
          </a:p>
          <a:p>
            <a:pPr>
              <a:lnSpc>
                <a:spcPct val="80000"/>
              </a:lnSpc>
            </a:pPr>
            <a:r>
              <a:rPr lang="el-GR" sz="1800" dirty="0">
                <a:latin typeface="Times New Roman" pitchFamily="18" charset="0"/>
                <a:cs typeface="Times New Roman" pitchFamily="18" charset="0"/>
              </a:rPr>
              <a:t>Αντίθετα, εκδηλώνονται συνεχείς τάσεις εξαγορών, αρκετοί δε επενδυτές στρέφονται στις διεθνείς αγορές αναζητώντας αξιολογημένους διαχειριστές και καλύτερες αποδόσεις. </a:t>
            </a:r>
          </a:p>
          <a:p>
            <a:pPr>
              <a:lnSpc>
                <a:spcPct val="80000"/>
              </a:lnSpc>
            </a:pPr>
            <a:endParaRPr lang="el-GR" sz="1800" dirty="0">
              <a:latin typeface="Times New Roman" pitchFamily="18" charset="0"/>
              <a:cs typeface="Times New Roman" pitchFamily="18" charset="0"/>
            </a:endParaRPr>
          </a:p>
          <a:p>
            <a:pPr>
              <a:lnSpc>
                <a:spcPct val="80000"/>
              </a:lnSpc>
            </a:pPr>
            <a:r>
              <a:rPr lang="el-GR" sz="1800" dirty="0">
                <a:latin typeface="Times New Roman" pitchFamily="18" charset="0"/>
                <a:cs typeface="Times New Roman" pitchFamily="18" charset="0"/>
              </a:rPr>
              <a:t>Εξαγορά των διαχειριζόμενων κεφαλαίων της </a:t>
            </a:r>
            <a:r>
              <a:rPr lang="en-US" sz="1800" dirty="0" err="1">
                <a:latin typeface="Times New Roman" pitchFamily="18" charset="0"/>
                <a:cs typeface="Times New Roman" pitchFamily="18" charset="0"/>
              </a:rPr>
              <a:t>Intertrust</a:t>
            </a:r>
            <a:r>
              <a:rPr lang="el-GR" sz="1800" dirty="0">
                <a:latin typeface="Times New Roman" pitchFamily="18" charset="0"/>
                <a:cs typeface="Times New Roman" pitchFamily="18" charset="0"/>
              </a:rPr>
              <a:t> ΑΕΔΑΚ από την εταιρεία Διαχείρισης της </a:t>
            </a:r>
            <a:r>
              <a:rPr lang="en-US" sz="1800" dirty="0">
                <a:latin typeface="Times New Roman" pitchFamily="18" charset="0"/>
                <a:cs typeface="Times New Roman" pitchFamily="18" charset="0"/>
              </a:rPr>
              <a:t>EFG </a:t>
            </a:r>
            <a:r>
              <a:rPr lang="en-US" sz="1800" dirty="0" err="1">
                <a:latin typeface="Times New Roman" pitchFamily="18" charset="0"/>
                <a:cs typeface="Times New Roman" pitchFamily="18" charset="0"/>
              </a:rPr>
              <a:t>Eurobank</a:t>
            </a:r>
            <a:r>
              <a:rPr lang="el-GR" sz="1800" dirty="0">
                <a:latin typeface="Times New Roman" pitchFamily="18" charset="0"/>
                <a:cs typeface="Times New Roman" pitchFamily="18" charset="0"/>
              </a:rPr>
              <a:t>-Εργασίας (29/11/2004). </a:t>
            </a:r>
          </a:p>
          <a:p>
            <a:pPr>
              <a:lnSpc>
                <a:spcPct val="80000"/>
              </a:lnSpc>
            </a:pPr>
            <a:endParaRPr lang="el-GR" sz="1800" dirty="0">
              <a:latin typeface="Times New Roman" pitchFamily="18" charset="0"/>
              <a:cs typeface="Times New Roman" pitchFamily="18" charset="0"/>
            </a:endParaRPr>
          </a:p>
          <a:p>
            <a:pPr>
              <a:lnSpc>
                <a:spcPct val="80000"/>
              </a:lnSpc>
            </a:pPr>
            <a:r>
              <a:rPr lang="el-GR" sz="1800" dirty="0">
                <a:latin typeface="Times New Roman" pitchFamily="18" charset="0"/>
                <a:cs typeface="Times New Roman" pitchFamily="18" charset="0"/>
              </a:rPr>
              <a:t>Το σημαντικότερο γεγονός της συγκεκριμένης περιόδου είναι σαφέστατα ο νέος νόμος 3283/2004 για τους οργανισμούς συλλογικών επενδύσεων ο οποίος ενσωματώνει στην ελληνική νομοθεσία σημαντικά στοιχεία της ευρωπαϊκής νομοθεσίας αναφορικά με την λειτουργία του θεσμού. Μεταξύ άλλων σημαντικών αποφάσεων αναφέρονται η δημιουργία Α/Κ που διαπραγματεύονται σε χρηματιστήρια (</a:t>
            </a:r>
            <a:r>
              <a:rPr lang="en-US" sz="1800" dirty="0">
                <a:latin typeface="Times New Roman" pitchFamily="18" charset="0"/>
                <a:cs typeface="Times New Roman" pitchFamily="18" charset="0"/>
              </a:rPr>
              <a:t>exchange traded funds</a:t>
            </a:r>
            <a:r>
              <a:rPr lang="el-GR" sz="1800" dirty="0">
                <a:latin typeface="Times New Roman" pitchFamily="18" charset="0"/>
                <a:cs typeface="Times New Roman" pitchFamily="18" charset="0"/>
              </a:rPr>
              <a:t>), Α/Κ που επενδύουν σε άλλα Α/Κ (</a:t>
            </a:r>
            <a:r>
              <a:rPr lang="en-US" sz="1800" dirty="0">
                <a:latin typeface="Times New Roman" pitchFamily="18" charset="0"/>
                <a:cs typeface="Times New Roman" pitchFamily="18" charset="0"/>
              </a:rPr>
              <a:t>Funds of Funds</a:t>
            </a:r>
            <a:r>
              <a:rPr lang="el-GR" sz="1800" dirty="0">
                <a:latin typeface="Times New Roman" pitchFamily="18" charset="0"/>
                <a:cs typeface="Times New Roman" pitchFamily="18" charset="0"/>
              </a:rPr>
              <a:t>), Α/Κ που αναπαράγουν την σύνθεση χρηματιστηριακών δεικτών μετοχών ή ομολόγων (</a:t>
            </a:r>
            <a:r>
              <a:rPr lang="en-US" sz="1800" dirty="0">
                <a:latin typeface="Times New Roman" pitchFamily="18" charset="0"/>
                <a:cs typeface="Times New Roman" pitchFamily="18" charset="0"/>
              </a:rPr>
              <a:t>Index Funds</a:t>
            </a:r>
            <a:r>
              <a:rPr lang="el-GR" sz="1800" dirty="0">
                <a:latin typeface="Times New Roman" pitchFamily="18" charset="0"/>
                <a:cs typeface="Times New Roman" pitchFamily="18" charset="0"/>
              </a:rPr>
              <a:t>) και Α/Κ ακίνητης περιουσίας (</a:t>
            </a:r>
            <a:r>
              <a:rPr lang="en-US" sz="1800" dirty="0">
                <a:latin typeface="Times New Roman" pitchFamily="18" charset="0"/>
                <a:cs typeface="Times New Roman" pitchFamily="18" charset="0"/>
              </a:rPr>
              <a:t>Real Estate Funds</a:t>
            </a:r>
            <a:r>
              <a:rPr lang="el-GR" sz="1800" dirty="0">
                <a:latin typeface="Times New Roman" pitchFamily="18" charset="0"/>
                <a:cs typeface="Times New Roman" pitchFamily="18" charset="0"/>
              </a:rPr>
              <a:t>). </a:t>
            </a:r>
          </a:p>
          <a:p>
            <a:pPr>
              <a:lnSpc>
                <a:spcPct val="80000"/>
              </a:lnSpc>
            </a:pPr>
            <a:endParaRPr lang="el-GR" sz="1800" dirty="0">
              <a:latin typeface="Times New Roman" pitchFamily="18" charset="0"/>
              <a:cs typeface="Times New Roman" pitchFamily="18" charset="0"/>
            </a:endParaRPr>
          </a:p>
          <a:p>
            <a:pPr>
              <a:lnSpc>
                <a:spcPct val="80000"/>
              </a:lnSpc>
            </a:pPr>
            <a:r>
              <a:rPr lang="el-GR" sz="1800" dirty="0">
                <a:latin typeface="Times New Roman" pitchFamily="18" charset="0"/>
                <a:cs typeface="Times New Roman" pitchFamily="18" charset="0"/>
              </a:rPr>
              <a:t>Επιπλέον, στα πλαίσια ενίσχυσης της διαφάνειας του θεσμού, οι εταιρείες διαχείρισης είναι υποχρεωμένες πλέον να δημοσιεύουν δυο πολύ σημαντικούς δείκτες των χαρτοφυλακίων των Α/Κ τους για την πληρέστερη ενημέρωση των επενδυτών, το δείκτη εξόδων (</a:t>
            </a:r>
            <a:r>
              <a:rPr lang="en-US" sz="1800" dirty="0">
                <a:latin typeface="Times New Roman" pitchFamily="18" charset="0"/>
                <a:cs typeface="Times New Roman" pitchFamily="18" charset="0"/>
              </a:rPr>
              <a:t>expense ratio</a:t>
            </a:r>
            <a:r>
              <a:rPr lang="el-GR" sz="1800" dirty="0">
                <a:latin typeface="Times New Roman" pitchFamily="18" charset="0"/>
                <a:cs typeface="Times New Roman" pitchFamily="18" charset="0"/>
              </a:rPr>
              <a:t>) και το δείκτη εναλλαγής χαρτοφυλακίου (</a:t>
            </a:r>
            <a:r>
              <a:rPr lang="en-US" sz="1800" dirty="0">
                <a:latin typeface="Times New Roman" pitchFamily="18" charset="0"/>
                <a:cs typeface="Times New Roman" pitchFamily="18" charset="0"/>
              </a:rPr>
              <a:t>turnover rate</a:t>
            </a:r>
            <a:r>
              <a:rPr lang="el-GR" sz="1800" dirty="0">
                <a:latin typeface="Times New Roman" pitchFamily="18" charset="0"/>
                <a:cs typeface="Times New Roman" pitchFamily="18" charset="0"/>
              </a:rPr>
              <a:t>).</a:t>
            </a:r>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19138" name="Rectangle 3"/>
          <p:cNvSpPr>
            <a:spLocks noGrp="1"/>
          </p:cNvSpPr>
          <p:nvPr>
            <p:ph idx="1"/>
          </p:nvPr>
        </p:nvSpPr>
        <p:spPr>
          <a:xfrm>
            <a:off x="1981200" y="2063750"/>
            <a:ext cx="8229600" cy="4389438"/>
          </a:xfrm>
        </p:spPr>
        <p:txBody>
          <a:bodyPr/>
          <a:lstStyle/>
          <a:p>
            <a:r>
              <a:rPr lang="el-GR" sz="2400" dirty="0">
                <a:latin typeface="Times New Roman" pitchFamily="18" charset="0"/>
                <a:cs typeface="Times New Roman" pitchFamily="18" charset="0"/>
              </a:rPr>
              <a:t>Κατά την τελευταία ένατη φάση, από το 2008 μέχρι σήμερα, παρατηρείται μια δραματική μείωση των υπό διαχείριση κεφαλαίων. </a:t>
            </a:r>
          </a:p>
          <a:p>
            <a:endParaRPr lang="el-GR" sz="2400" dirty="0">
              <a:latin typeface="Times New Roman" pitchFamily="18" charset="0"/>
              <a:cs typeface="Times New Roman" pitchFamily="18" charset="0"/>
            </a:endParaRPr>
          </a:p>
          <a:p>
            <a:r>
              <a:rPr lang="el-GR" sz="2400" dirty="0">
                <a:latin typeface="Times New Roman" pitchFamily="18" charset="0"/>
                <a:cs typeface="Times New Roman" pitchFamily="18" charset="0"/>
              </a:rPr>
              <a:t>Η αβεβαιότητα που προκάλεσε η παγκόσμια χρηματοπιστωτική κρίση είχε ως αποτέλεσμα τη μεταστροφή των επενδυτών σε πιο συντηρητικές επενδύσεις, όπως τις προθεσμιακές καταθέσεις.</a:t>
            </a:r>
          </a:p>
        </p:txBody>
      </p:sp>
      <p:sp>
        <p:nvSpPr>
          <p:cNvPr id="5" name="4 - Θέση αριθμού διαφάνειας"/>
          <p:cNvSpPr>
            <a:spLocks noGrp="1"/>
          </p:cNvSpPr>
          <p:nvPr>
            <p:ph type="sldNum" sz="quarter" idx="12"/>
          </p:nvPr>
        </p:nvSpPr>
        <p:spPr/>
        <p:txBody>
          <a:bodyPr/>
          <a:lstStyle/>
          <a:p>
            <a:pPr>
              <a:defRPr/>
            </a:pPr>
            <a:fld id="{7C2C1EAE-2912-4811-9DF5-A68AB55C9E27}" type="slidenum">
              <a:rPr lang="el-GR" smtClean="0">
                <a:solidFill>
                  <a:srgbClr val="000000"/>
                </a:solidFill>
              </a:rPr>
              <a:pPr>
                <a:defRPr/>
              </a:pPr>
              <a:t>153</a:t>
            </a:fld>
            <a:endParaRPr lang="el-GR">
              <a:solidFill>
                <a:srgbClr val="000000"/>
              </a:solidFill>
            </a:endParaRPr>
          </a:p>
        </p:txBody>
      </p:sp>
      <p:sp>
        <p:nvSpPr>
          <p:cNvPr id="202755" name="Rectangle 2"/>
          <p:cNvSpPr>
            <a:spLocks noChangeArrowheads="1"/>
          </p:cNvSpPr>
          <p:nvPr/>
        </p:nvSpPr>
        <p:spPr bwMode="auto">
          <a:xfrm>
            <a:off x="1487488" y="260648"/>
            <a:ext cx="9144001" cy="1143000"/>
          </a:xfrm>
          <a:prstGeom prst="rect">
            <a:avLst/>
          </a:prstGeom>
          <a:noFill/>
          <a:ln w="9525">
            <a:noFill/>
            <a:miter lim="800000"/>
            <a:headEnd/>
            <a:tailEnd/>
          </a:ln>
        </p:spPr>
        <p:txBody>
          <a:bodyPr anchor="ctr"/>
          <a:lstStyle/>
          <a:p>
            <a:pPr algn="ctr">
              <a:defRPr/>
            </a:pPr>
            <a:r>
              <a:rPr lang="el-GR" sz="3800" b="1" i="1" dirty="0">
                <a:solidFill>
                  <a:schemeClr val="accent2"/>
                </a:solidFill>
                <a:latin typeface="Times New Roman" pitchFamily="18" charset="0"/>
                <a:cs typeface="Times New Roman" pitchFamily="18" charset="0"/>
              </a:rPr>
              <a:t>9</a:t>
            </a:r>
            <a:r>
              <a:rPr lang="el-GR" sz="3800" b="1" i="1" baseline="30000" dirty="0">
                <a:solidFill>
                  <a:schemeClr val="accent2"/>
                </a:solidFill>
                <a:latin typeface="Times New Roman" pitchFamily="18" charset="0"/>
                <a:cs typeface="Times New Roman" pitchFamily="18" charset="0"/>
              </a:rPr>
              <a:t>η </a:t>
            </a:r>
            <a:r>
              <a:rPr lang="el-GR" sz="3800" b="1" i="1" dirty="0">
                <a:solidFill>
                  <a:schemeClr val="accent2"/>
                </a:solidFill>
                <a:latin typeface="Times New Roman" pitchFamily="18" charset="0"/>
                <a:cs typeface="Times New Roman" pitchFamily="18" charset="0"/>
              </a:rPr>
              <a:t>φάση</a:t>
            </a:r>
            <a:br>
              <a:rPr lang="el-GR" sz="3800" b="1" i="1" dirty="0">
                <a:solidFill>
                  <a:schemeClr val="accent2"/>
                </a:solidFill>
                <a:latin typeface="Times New Roman" pitchFamily="18" charset="0"/>
                <a:cs typeface="Times New Roman" pitchFamily="18" charset="0"/>
              </a:rPr>
            </a:br>
            <a:r>
              <a:rPr lang="el-GR" sz="3800" b="1" i="1" dirty="0">
                <a:solidFill>
                  <a:schemeClr val="accent2"/>
                </a:solidFill>
                <a:latin typeface="Times New Roman" pitchFamily="18" charset="0"/>
                <a:cs typeface="Times New Roman" pitchFamily="18" charset="0"/>
              </a:rPr>
              <a:t>Από το 2008 έως σήμερα</a:t>
            </a:r>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endParaRPr lang="el-GR" dirty="0"/>
          </a:p>
        </p:txBody>
      </p:sp>
      <p:sp>
        <p:nvSpPr>
          <p:cNvPr id="4" name="Slide Number Placeholder 3"/>
          <p:cNvSpPr>
            <a:spLocks noGrp="1"/>
          </p:cNvSpPr>
          <p:nvPr>
            <p:ph type="sldNum" sz="quarter" idx="12"/>
          </p:nvPr>
        </p:nvSpPr>
        <p:spPr/>
        <p:txBody>
          <a:bodyPr/>
          <a:lstStyle/>
          <a:p>
            <a:pPr>
              <a:defRPr/>
            </a:pPr>
            <a:fld id="{7C2C1EAE-2912-4811-9DF5-A68AB55C9E27}" type="slidenum">
              <a:rPr lang="el-GR" smtClean="0">
                <a:solidFill>
                  <a:srgbClr val="000000"/>
                </a:solidFill>
              </a:rPr>
              <a:pPr>
                <a:defRPr/>
              </a:pPr>
              <a:t>154</a:t>
            </a:fld>
            <a:endParaRPr lang="el-GR">
              <a:solidFill>
                <a:srgbClr val="000000"/>
              </a:solidFill>
            </a:endParaRPr>
          </a:p>
        </p:txBody>
      </p:sp>
      <p:sp>
        <p:nvSpPr>
          <p:cNvPr id="6" name="Rectangle 4"/>
          <p:cNvSpPr>
            <a:spLocks noChangeArrowheads="1"/>
          </p:cNvSpPr>
          <p:nvPr/>
        </p:nvSpPr>
        <p:spPr bwMode="auto">
          <a:xfrm>
            <a:off x="2279576" y="5977128"/>
            <a:ext cx="1212190" cy="338554"/>
          </a:xfrm>
          <a:prstGeom prst="rect">
            <a:avLst/>
          </a:prstGeom>
          <a:noFill/>
          <a:ln w="9525">
            <a:noFill/>
            <a:miter lim="800000"/>
            <a:headEnd/>
            <a:tailEnd/>
          </a:ln>
        </p:spPr>
        <p:txBody>
          <a:bodyPr wrap="none" anchor="ctr">
            <a:spAutoFit/>
          </a:bodyPr>
          <a:lstStyle/>
          <a:p>
            <a:pPr algn="r" eaLnBrk="0" hangingPunct="0"/>
            <a:r>
              <a:rPr lang="el-GR" sz="1600" i="1" dirty="0"/>
              <a:t>Πηγή: ΕΘΕ</a:t>
            </a:r>
          </a:p>
        </p:txBody>
      </p:sp>
      <p:pic>
        <p:nvPicPr>
          <p:cNvPr id="7" name="Εικόνα 6">
            <a:extLst>
              <a:ext uri="{FF2B5EF4-FFF2-40B4-BE49-F238E27FC236}">
                <a16:creationId xmlns:a16="http://schemas.microsoft.com/office/drawing/2014/main" id="{FBB674A3-F295-4F53-9F57-277D658C8D50}"/>
              </a:ext>
            </a:extLst>
          </p:cNvPr>
          <p:cNvPicPr>
            <a:picLocks noChangeAspect="1"/>
          </p:cNvPicPr>
          <p:nvPr/>
        </p:nvPicPr>
        <p:blipFill rotWithShape="1">
          <a:blip r:embed="rId3"/>
          <a:srcRect l="1569" t="13250" r="25194" b="6951"/>
          <a:stretch/>
        </p:blipFill>
        <p:spPr>
          <a:xfrm>
            <a:off x="1343472" y="476672"/>
            <a:ext cx="9577064" cy="5869813"/>
          </a:xfrm>
          <a:prstGeom prst="rect">
            <a:avLst/>
          </a:prstGeom>
        </p:spPr>
      </p:pic>
      <p:sp>
        <p:nvSpPr>
          <p:cNvPr id="8" name="Text Box 4">
            <a:extLst>
              <a:ext uri="{FF2B5EF4-FFF2-40B4-BE49-F238E27FC236}">
                <a16:creationId xmlns:a16="http://schemas.microsoft.com/office/drawing/2014/main" id="{7CEA81FB-1C54-4A24-A777-70AFFA1F72ED}"/>
              </a:ext>
            </a:extLst>
          </p:cNvPr>
          <p:cNvSpPr txBox="1">
            <a:spLocks noChangeArrowheads="1"/>
          </p:cNvSpPr>
          <p:nvPr/>
        </p:nvSpPr>
        <p:spPr bwMode="auto">
          <a:xfrm>
            <a:off x="7608168" y="6309320"/>
            <a:ext cx="1835150" cy="338554"/>
          </a:xfrm>
          <a:prstGeom prst="rect">
            <a:avLst/>
          </a:prstGeom>
          <a:noFill/>
          <a:ln w="9525">
            <a:noFill/>
            <a:miter lim="800000"/>
            <a:headEnd/>
            <a:tailEnd/>
          </a:ln>
        </p:spPr>
        <p:txBody>
          <a:bodyPr>
            <a:spAutoFit/>
          </a:bodyPr>
          <a:lstStyle/>
          <a:p>
            <a:pPr algn="r">
              <a:spcBef>
                <a:spcPct val="50000"/>
              </a:spcBef>
            </a:pPr>
            <a:r>
              <a:rPr lang="el-GR" sz="1600" dirty="0">
                <a:latin typeface="Times" pitchFamily="18" charset="0"/>
                <a:cs typeface="Times" pitchFamily="18" charset="0"/>
              </a:rPr>
              <a:t>Πηγή: ΕΘΕ</a:t>
            </a:r>
          </a:p>
        </p:txBody>
      </p:sp>
      <p:sp>
        <p:nvSpPr>
          <p:cNvPr id="5" name="Οβάλ 4">
            <a:extLst>
              <a:ext uri="{FF2B5EF4-FFF2-40B4-BE49-F238E27FC236}">
                <a16:creationId xmlns:a16="http://schemas.microsoft.com/office/drawing/2014/main" id="{A433F344-E13C-2BA9-5555-CE7B2B6B6AA7}"/>
              </a:ext>
            </a:extLst>
          </p:cNvPr>
          <p:cNvSpPr/>
          <p:nvPr/>
        </p:nvSpPr>
        <p:spPr>
          <a:xfrm>
            <a:off x="9480376" y="476672"/>
            <a:ext cx="1944216" cy="1368152"/>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851027309"/>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05826" name="Rectangle 2"/>
          <p:cNvSpPr>
            <a:spLocks noGrp="1" noChangeArrowheads="1"/>
          </p:cNvSpPr>
          <p:nvPr>
            <p:ph type="title"/>
          </p:nvPr>
        </p:nvSpPr>
        <p:spPr>
          <a:xfrm>
            <a:off x="2043113" y="332657"/>
            <a:ext cx="8229600" cy="676275"/>
          </a:xfrm>
        </p:spPr>
        <p:txBody>
          <a:bodyPr/>
          <a:lstStyle/>
          <a:p>
            <a:pPr algn="ctr">
              <a:defRPr/>
            </a:pPr>
            <a:r>
              <a:rPr lang="el-GR" sz="3200" b="1" i="1" dirty="0">
                <a:solidFill>
                  <a:schemeClr val="accent2"/>
                </a:solidFill>
                <a:latin typeface="Times New Roman" pitchFamily="18" charset="0"/>
                <a:cs typeface="Times New Roman" pitchFamily="18" charset="0"/>
              </a:rPr>
              <a:t>Πρόβλημα ή πρόκληση και ευκαιρία για τη διάδοση του θεσμού και νέες πωλήσεις;</a:t>
            </a:r>
          </a:p>
        </p:txBody>
      </p:sp>
      <p:sp>
        <p:nvSpPr>
          <p:cNvPr id="222211" name="Rectangle 3"/>
          <p:cNvSpPr>
            <a:spLocks noGrp="1" noChangeArrowheads="1"/>
          </p:cNvSpPr>
          <p:nvPr>
            <p:ph idx="1"/>
          </p:nvPr>
        </p:nvSpPr>
        <p:spPr>
          <a:xfrm>
            <a:off x="1774825" y="1484314"/>
            <a:ext cx="8642350" cy="5373687"/>
          </a:xfrm>
        </p:spPr>
        <p:txBody>
          <a:bodyPr/>
          <a:lstStyle/>
          <a:p>
            <a:pPr algn="ctr">
              <a:buFontTx/>
              <a:buNone/>
            </a:pPr>
            <a:r>
              <a:rPr lang="en-US" sz="2400" b="1" dirty="0">
                <a:latin typeface="Times New Roman" pitchFamily="18" charset="0"/>
                <a:cs typeface="Times New Roman" pitchFamily="18" charset="0"/>
              </a:rPr>
              <a:t>IRA</a:t>
            </a:r>
            <a:r>
              <a:rPr lang="el-GR" sz="2400" b="1" dirty="0">
                <a:latin typeface="Times New Roman" pitchFamily="18" charset="0"/>
                <a:cs typeface="Times New Roman" pitchFamily="18" charset="0"/>
              </a:rPr>
              <a:t> </a:t>
            </a:r>
            <a:r>
              <a:rPr lang="en-US" sz="2400" b="1" dirty="0">
                <a:latin typeface="Times New Roman" pitchFamily="18" charset="0"/>
                <a:cs typeface="Times New Roman" pitchFamily="18" charset="0"/>
              </a:rPr>
              <a:t>(INDIVIDUAL RETIREMENT ACCOUNT)</a:t>
            </a:r>
          </a:p>
          <a:p>
            <a:pPr algn="ctr">
              <a:buFontTx/>
              <a:buNone/>
            </a:pPr>
            <a:endParaRPr lang="el-GR" sz="800" b="1" dirty="0">
              <a:latin typeface="Times New Roman" pitchFamily="18" charset="0"/>
              <a:cs typeface="Times New Roman" pitchFamily="18" charset="0"/>
            </a:endParaRPr>
          </a:p>
          <a:p>
            <a:pPr algn="just"/>
            <a:r>
              <a:rPr lang="el-GR" sz="2400" dirty="0" err="1">
                <a:latin typeface="Times New Roman" pitchFamily="18" charset="0"/>
                <a:cs typeface="Times New Roman" pitchFamily="18" charset="0"/>
              </a:rPr>
              <a:t>Τo</a:t>
            </a:r>
            <a:r>
              <a:rPr lang="el-GR" sz="2400" dirty="0">
                <a:latin typeface="Times New Roman" pitchFamily="18" charset="0"/>
                <a:cs typeface="Times New Roman" pitchFamily="18" charset="0"/>
              </a:rPr>
              <a:t> </a:t>
            </a:r>
            <a:r>
              <a:rPr lang="en-US" sz="2400" dirty="0">
                <a:latin typeface="Times New Roman" pitchFamily="18" charset="0"/>
                <a:cs typeface="Times New Roman" pitchFamily="18" charset="0"/>
              </a:rPr>
              <a:t>IRA</a:t>
            </a:r>
            <a:r>
              <a:rPr lang="el-GR" sz="2400" dirty="0">
                <a:latin typeface="Times New Roman" pitchFamily="18" charset="0"/>
                <a:cs typeface="Times New Roman" pitchFamily="18" charset="0"/>
              </a:rPr>
              <a:t> είναι ένα προσωπικό πρόγραμμα αποταμίευσης που δίνει στους εργαζόμενους τη δυνατότητα να αποταμιεύσουν χρήματα για τη συνταξιοδότησης τους προσφέροντας τους φορολογικά πλεονεκτήματα.</a:t>
            </a:r>
            <a:endParaRPr lang="en-US" sz="2400" dirty="0">
              <a:latin typeface="Times New Roman" pitchFamily="18" charset="0"/>
              <a:cs typeface="Times New Roman" pitchFamily="18" charset="0"/>
            </a:endParaRPr>
          </a:p>
          <a:p>
            <a:pPr algn="just">
              <a:buFontTx/>
              <a:buNone/>
            </a:pPr>
            <a:endParaRPr lang="en-US" sz="800" dirty="0">
              <a:latin typeface="Times New Roman" pitchFamily="18" charset="0"/>
              <a:cs typeface="Times New Roman" pitchFamily="18" charset="0"/>
            </a:endParaRPr>
          </a:p>
          <a:p>
            <a:pPr algn="just"/>
            <a:r>
              <a:rPr lang="en-US" sz="2400" dirty="0">
                <a:latin typeface="Times New Roman" pitchFamily="18" charset="0"/>
                <a:cs typeface="Times New Roman" pitchFamily="18" charset="0"/>
              </a:rPr>
              <a:t>T</a:t>
            </a:r>
            <a:r>
              <a:rPr lang="el-GR" sz="2400" dirty="0">
                <a:latin typeface="Times New Roman" pitchFamily="18" charset="0"/>
                <a:cs typeface="Times New Roman" pitchFamily="18" charset="0"/>
              </a:rPr>
              <a:t>ο 65% περίπου όλων των εργαζομένων συμμετείχαν στα συνταξιοδοτικά προγράμματα 401 (κ) στις Η.Π.Α. το 1995. </a:t>
            </a:r>
            <a:endParaRPr lang="en-US" sz="2400" dirty="0">
              <a:latin typeface="Times New Roman" pitchFamily="18" charset="0"/>
              <a:cs typeface="Times New Roman" pitchFamily="18" charset="0"/>
            </a:endParaRPr>
          </a:p>
          <a:p>
            <a:pPr algn="just">
              <a:buFontTx/>
              <a:buNone/>
            </a:pPr>
            <a:endParaRPr lang="el-GR" sz="800" dirty="0">
              <a:latin typeface="Times New Roman" pitchFamily="18" charset="0"/>
              <a:cs typeface="Times New Roman" pitchFamily="18" charset="0"/>
            </a:endParaRPr>
          </a:p>
          <a:p>
            <a:r>
              <a:rPr lang="el-GR" sz="2400" dirty="0">
                <a:latin typeface="Times New Roman" pitchFamily="18" charset="0"/>
                <a:cs typeface="Times New Roman" pitchFamily="18" charset="0"/>
              </a:rPr>
              <a:t>Η ποικιλία των προγραμμάτων αυτών, η ευχρηστία τους αλλά και τα πλεονεκτήματα που προσφέρουν, μπορούν να αποτελέσουν την βάση για μία αποτελεσματική αντιμετώπιση του συνταξιοδοτικού προβλήματος στην Ελλάδα. </a:t>
            </a:r>
          </a:p>
        </p:txBody>
      </p:sp>
      <p:sp>
        <p:nvSpPr>
          <p:cNvPr id="5" name="4 - Θέση αριθμού διαφάνειας"/>
          <p:cNvSpPr>
            <a:spLocks noGrp="1"/>
          </p:cNvSpPr>
          <p:nvPr>
            <p:ph type="sldNum" sz="quarter" idx="12"/>
          </p:nvPr>
        </p:nvSpPr>
        <p:spPr/>
        <p:txBody>
          <a:bodyPr/>
          <a:lstStyle/>
          <a:p>
            <a:pPr>
              <a:defRPr/>
            </a:pPr>
            <a:fld id="{7C2C1EAE-2912-4811-9DF5-A68AB55C9E27}" type="slidenum">
              <a:rPr lang="el-GR" smtClean="0">
                <a:solidFill>
                  <a:srgbClr val="000000"/>
                </a:solidFill>
              </a:rPr>
              <a:pPr>
                <a:defRPr/>
              </a:pPr>
              <a:t>155</a:t>
            </a:fld>
            <a:endParaRPr lang="el-GR">
              <a:solidFill>
                <a:srgbClr val="000000"/>
              </a:solidFill>
            </a:endParaRPr>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4 - Θέση αριθμού διαφάνειας"/>
          <p:cNvSpPr>
            <a:spLocks noGrp="1"/>
          </p:cNvSpPr>
          <p:nvPr>
            <p:ph type="sldNum" sz="quarter" idx="12"/>
          </p:nvPr>
        </p:nvSpPr>
        <p:spPr/>
        <p:txBody>
          <a:bodyPr/>
          <a:lstStyle/>
          <a:p>
            <a:pPr>
              <a:defRPr/>
            </a:pPr>
            <a:fld id="{FFB69861-6CFB-4135-8BEF-0CCC05361DB9}" type="slidenum">
              <a:rPr lang="el-GR" smtClean="0">
                <a:solidFill>
                  <a:srgbClr val="000000"/>
                </a:solidFill>
              </a:rPr>
              <a:pPr>
                <a:defRPr/>
              </a:pPr>
              <a:t>156</a:t>
            </a:fld>
            <a:endParaRPr lang="el-GR">
              <a:solidFill>
                <a:srgbClr val="000000"/>
              </a:solidFill>
            </a:endParaRPr>
          </a:p>
        </p:txBody>
      </p:sp>
      <p:sp>
        <p:nvSpPr>
          <p:cNvPr id="206850" name="Rectangle 2"/>
          <p:cNvSpPr>
            <a:spLocks noGrp="1" noChangeArrowheads="1"/>
          </p:cNvSpPr>
          <p:nvPr>
            <p:ph type="ctrTitle" idx="4294967295"/>
          </p:nvPr>
        </p:nvSpPr>
        <p:spPr>
          <a:xfrm>
            <a:off x="1127448" y="1477963"/>
            <a:ext cx="5863555" cy="2209800"/>
          </a:xfrm>
          <a:solidFill>
            <a:schemeClr val="bg1"/>
          </a:solidFill>
          <a:ln>
            <a:solidFill>
              <a:schemeClr val="tx1"/>
            </a:solidFill>
          </a:ln>
          <a:effectLst>
            <a:glow rad="139700">
              <a:schemeClr val="accent2">
                <a:satMod val="175000"/>
                <a:alpha val="40000"/>
              </a:schemeClr>
            </a:glow>
          </a:effectLst>
        </p:spPr>
        <p:txBody>
          <a:bodyPr vert="horz" wrap="square" lIns="91440" tIns="45720" rIns="91440" bIns="45720" numCol="1" anchor="ctr" anchorCtr="0" compatLnSpc="1">
            <a:prstTxWarp prst="textNoShape">
              <a:avLst/>
            </a:prstTxWarp>
          </a:bodyPr>
          <a:lstStyle/>
          <a:p>
            <a:pPr algn="ctr" eaLnBrk="1" hangingPunct="1">
              <a:defRPr/>
            </a:pPr>
            <a:r>
              <a:rPr lang="el-GR" sz="4000" b="1" dirty="0">
                <a:solidFill>
                  <a:schemeClr val="accent2"/>
                </a:solidFill>
                <a:latin typeface="Times New Roman" pitchFamily="18" charset="0"/>
                <a:cs typeface="Times New Roman" pitchFamily="18" charset="0"/>
              </a:rPr>
              <a:t>Μπορώ να γίνω πλούσιος </a:t>
            </a:r>
            <a:br>
              <a:rPr lang="el-GR" sz="4000" b="1" dirty="0">
                <a:solidFill>
                  <a:schemeClr val="accent2"/>
                </a:solidFill>
                <a:latin typeface="Times New Roman" pitchFamily="18" charset="0"/>
                <a:cs typeface="Times New Roman" pitchFamily="18" charset="0"/>
              </a:rPr>
            </a:br>
            <a:r>
              <a:rPr lang="el-GR" sz="4000" b="1" dirty="0">
                <a:solidFill>
                  <a:schemeClr val="accent2"/>
                </a:solidFill>
                <a:latin typeface="Times New Roman" pitchFamily="18" charset="0"/>
                <a:cs typeface="Times New Roman" pitchFamily="18" charset="0"/>
              </a:rPr>
              <a:t>μέσω των Α/Κ;</a:t>
            </a:r>
            <a:br>
              <a:rPr lang="el-GR" sz="4000" dirty="0">
                <a:solidFill>
                  <a:schemeClr val="accent2"/>
                </a:solidFill>
                <a:latin typeface="Times New Roman" pitchFamily="18" charset="0"/>
                <a:cs typeface="Times New Roman" pitchFamily="18" charset="0"/>
              </a:rPr>
            </a:br>
            <a:r>
              <a:rPr lang="el-GR" sz="4000" dirty="0">
                <a:solidFill>
                  <a:schemeClr val="accent2"/>
                </a:solidFill>
                <a:latin typeface="Times New Roman" pitchFamily="18" charset="0"/>
                <a:cs typeface="Times New Roman" pitchFamily="18" charset="0"/>
              </a:rPr>
              <a:t>	</a:t>
            </a:r>
          </a:p>
        </p:txBody>
      </p:sp>
      <p:sp>
        <p:nvSpPr>
          <p:cNvPr id="206851" name="Rectangle 3"/>
          <p:cNvSpPr>
            <a:spLocks noGrp="1" noChangeArrowheads="1"/>
          </p:cNvSpPr>
          <p:nvPr>
            <p:ph type="subTitle" idx="4294967295"/>
          </p:nvPr>
        </p:nvSpPr>
        <p:spPr>
          <a:xfrm>
            <a:off x="6384032" y="4725144"/>
            <a:ext cx="4439816" cy="864096"/>
          </a:xfrm>
          <a:solidFill>
            <a:schemeClr val="bg1"/>
          </a:solidFill>
          <a:ln>
            <a:solidFill>
              <a:schemeClr val="tx1"/>
            </a:solidFill>
          </a:ln>
          <a:effectLst>
            <a:glow rad="228600">
              <a:schemeClr val="accent6">
                <a:satMod val="175000"/>
                <a:alpha val="40000"/>
              </a:schemeClr>
            </a:glow>
          </a:effectLst>
        </p:spPr>
        <p:txBody>
          <a:bodyPr/>
          <a:lstStyle/>
          <a:p>
            <a:pPr marL="0" indent="0" algn="ctr" eaLnBrk="1" hangingPunct="1">
              <a:buNone/>
              <a:defRPr/>
            </a:pPr>
            <a:r>
              <a:rPr lang="el-GR" sz="3000" b="1" i="1" dirty="0">
                <a:solidFill>
                  <a:schemeClr val="accent2">
                    <a:lumMod val="50000"/>
                  </a:schemeClr>
                </a:solidFill>
                <a:latin typeface="Times New Roman" pitchFamily="18" charset="0"/>
                <a:cs typeface="Times New Roman" pitchFamily="18" charset="0"/>
              </a:rPr>
              <a:t>Η απάντηση είναι ΝΑΙ !!!</a:t>
            </a:r>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7C2C1EAE-2912-4811-9DF5-A68AB55C9E27}" type="slidenum">
              <a:rPr lang="el-GR" smtClean="0">
                <a:solidFill>
                  <a:srgbClr val="000000"/>
                </a:solidFill>
              </a:rPr>
              <a:pPr>
                <a:defRPr/>
              </a:pPr>
              <a:t>157</a:t>
            </a:fld>
            <a:endParaRPr lang="el-GR" dirty="0">
              <a:solidFill>
                <a:srgbClr val="000000"/>
              </a:solidFill>
            </a:endParaRPr>
          </a:p>
        </p:txBody>
      </p:sp>
      <p:pic>
        <p:nvPicPr>
          <p:cNvPr id="8" name="Εικόνα 7">
            <a:extLst>
              <a:ext uri="{FF2B5EF4-FFF2-40B4-BE49-F238E27FC236}">
                <a16:creationId xmlns:a16="http://schemas.microsoft.com/office/drawing/2014/main" id="{C20DEAF1-7B26-4F9C-8E6A-515B03E58453}"/>
              </a:ext>
            </a:extLst>
          </p:cNvPr>
          <p:cNvPicPr>
            <a:picLocks noChangeAspect="1"/>
          </p:cNvPicPr>
          <p:nvPr/>
        </p:nvPicPr>
        <p:blipFill>
          <a:blip r:embed="rId3"/>
          <a:stretch>
            <a:fillRect/>
          </a:stretch>
        </p:blipFill>
        <p:spPr>
          <a:xfrm>
            <a:off x="1966962" y="310344"/>
            <a:ext cx="8305502" cy="6237312"/>
          </a:xfrm>
          <a:prstGeom prst="rect">
            <a:avLst/>
          </a:prstGeom>
        </p:spPr>
      </p:pic>
    </p:spTree>
    <p:extLst>
      <p:ext uri="{BB962C8B-B14F-4D97-AF65-F5344CB8AC3E}">
        <p14:creationId xmlns:p14="http://schemas.microsoft.com/office/powerpoint/2010/main" val="1601680821"/>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12"/>
          </p:nvPr>
        </p:nvSpPr>
        <p:spPr/>
        <p:txBody>
          <a:bodyPr/>
          <a:lstStyle/>
          <a:p>
            <a:pPr>
              <a:defRPr/>
            </a:pPr>
            <a:fld id="{FFB69861-6CFB-4135-8BEF-0CCC05361DB9}" type="slidenum">
              <a:rPr lang="el-GR" smtClean="0">
                <a:solidFill>
                  <a:srgbClr val="000000"/>
                </a:solidFill>
              </a:rPr>
              <a:pPr>
                <a:defRPr/>
              </a:pPr>
              <a:t>158</a:t>
            </a:fld>
            <a:endParaRPr lang="el-GR">
              <a:solidFill>
                <a:srgbClr val="000000"/>
              </a:solidFill>
            </a:endParaRPr>
          </a:p>
        </p:txBody>
      </p:sp>
      <p:sp>
        <p:nvSpPr>
          <p:cNvPr id="207874" name="Rectangle 2"/>
          <p:cNvSpPr>
            <a:spLocks noGrp="1" noChangeArrowheads="1"/>
          </p:cNvSpPr>
          <p:nvPr>
            <p:ph type="title" idx="4294967295"/>
          </p:nvPr>
        </p:nvSpPr>
        <p:spPr>
          <a:xfrm>
            <a:off x="2189820" y="407542"/>
            <a:ext cx="7812360" cy="1100138"/>
          </a:xfrm>
        </p:spPr>
        <p:txBody>
          <a:bodyPr vert="horz" wrap="square" lIns="91440" tIns="45720" rIns="91440" bIns="45720" numCol="1" anchor="ctr" anchorCtr="0" compatLnSpc="1">
            <a:prstTxWarp prst="textNoShape">
              <a:avLst/>
            </a:prstTxWarp>
          </a:bodyPr>
          <a:lstStyle/>
          <a:p>
            <a:pPr algn="ctr" eaLnBrk="1" hangingPunct="1">
              <a:defRPr/>
            </a:pPr>
            <a:r>
              <a:rPr lang="el-GR" sz="2800" b="1" dirty="0">
                <a:solidFill>
                  <a:schemeClr val="accent2">
                    <a:lumMod val="50000"/>
                  </a:schemeClr>
                </a:solidFill>
                <a:latin typeface="Times New Roman" pitchFamily="18" charset="0"/>
                <a:cs typeface="Times New Roman" pitchFamily="18" charset="0"/>
              </a:rPr>
              <a:t>«Η μεγαλύτερη ανακάλυψη της ανθρωπότητας είναι ο ανατοκισμός»</a:t>
            </a:r>
            <a:br>
              <a:rPr lang="el-GR" sz="2800" b="1" dirty="0">
                <a:solidFill>
                  <a:schemeClr val="accent2">
                    <a:lumMod val="50000"/>
                  </a:schemeClr>
                </a:solidFill>
                <a:latin typeface="Times New Roman" pitchFamily="18" charset="0"/>
                <a:cs typeface="Times New Roman" pitchFamily="18" charset="0"/>
              </a:rPr>
            </a:br>
            <a:r>
              <a:rPr lang="el-GR" sz="2800" b="1" dirty="0">
                <a:solidFill>
                  <a:schemeClr val="accent2">
                    <a:lumMod val="50000"/>
                  </a:schemeClr>
                </a:solidFill>
                <a:latin typeface="Times New Roman" pitchFamily="18" charset="0"/>
                <a:cs typeface="Times New Roman" pitchFamily="18" charset="0"/>
              </a:rPr>
              <a:t>(</a:t>
            </a:r>
            <a:r>
              <a:rPr lang="en-US" sz="2800" b="1" dirty="0">
                <a:solidFill>
                  <a:schemeClr val="accent2">
                    <a:lumMod val="50000"/>
                  </a:schemeClr>
                </a:solidFill>
                <a:latin typeface="Times New Roman" pitchFamily="18" charset="0"/>
                <a:cs typeface="Times New Roman" pitchFamily="18" charset="0"/>
              </a:rPr>
              <a:t>Albert Einstein)</a:t>
            </a:r>
            <a:endParaRPr lang="el-GR" sz="2800" b="1" dirty="0">
              <a:solidFill>
                <a:schemeClr val="accent2">
                  <a:lumMod val="50000"/>
                </a:schemeClr>
              </a:solidFill>
              <a:latin typeface="Times New Roman" pitchFamily="18" charset="0"/>
              <a:cs typeface="Times New Roman" pitchFamily="18" charset="0"/>
            </a:endParaRPr>
          </a:p>
        </p:txBody>
      </p:sp>
      <p:pic>
        <p:nvPicPr>
          <p:cNvPr id="224260" name="Picture 9"/>
          <p:cNvPicPr>
            <a:picLocks noGrp="1" noChangeAspect="1" noChangeArrowheads="1"/>
          </p:cNvPicPr>
          <p:nvPr>
            <p:ph sz="half" idx="4294967295"/>
          </p:nvPr>
        </p:nvPicPr>
        <p:blipFill rotWithShape="1">
          <a:blip r:embed="rId4" cstate="print"/>
          <a:srcRect l="23177" r="23149"/>
          <a:stretch/>
        </p:blipFill>
        <p:spPr>
          <a:xfrm>
            <a:off x="6528048" y="1810829"/>
            <a:ext cx="3816424" cy="4737545"/>
          </a:xfrm>
          <a:solidFill>
            <a:schemeClr val="bg1"/>
          </a:solidFill>
        </p:spPr>
      </p:pic>
      <p:sp>
        <p:nvSpPr>
          <p:cNvPr id="224259" name="Rectangle 4"/>
          <p:cNvSpPr>
            <a:spLocks noChangeArrowheads="1"/>
          </p:cNvSpPr>
          <p:nvPr/>
        </p:nvSpPr>
        <p:spPr bwMode="auto">
          <a:xfrm>
            <a:off x="2927648" y="2708920"/>
            <a:ext cx="2160240" cy="1584175"/>
          </a:xfrm>
          <a:prstGeom prst="rect">
            <a:avLst/>
          </a:prstGeom>
          <a:solidFill>
            <a:schemeClr val="bg1"/>
          </a:solidFill>
          <a:ln w="9525">
            <a:solidFill>
              <a:schemeClr val="tx1"/>
            </a:solidFill>
            <a:miter lim="800000"/>
            <a:headEnd/>
            <a:tailEnd/>
          </a:ln>
          <a:effectLst>
            <a:glow rad="228600">
              <a:schemeClr val="accent4">
                <a:satMod val="175000"/>
                <a:alpha val="40000"/>
              </a:schemeClr>
            </a:glow>
          </a:effectLst>
        </p:spPr>
        <p:txBody>
          <a:bodyPr anchor="b"/>
          <a:lstStyle/>
          <a:p>
            <a:pPr marL="342900" indent="-342900" fontAlgn="b"/>
            <a:r>
              <a:rPr lang="en-US" sz="2400" b="1" dirty="0">
                <a:latin typeface="Times New Roman" pitchFamily="18" charset="0"/>
                <a:cs typeface="Times New Roman" pitchFamily="18" charset="0"/>
              </a:rPr>
              <a:t>    </a:t>
            </a:r>
            <a:r>
              <a:rPr lang="el-GR" sz="2400" b="1" dirty="0">
                <a:latin typeface="Times New Roman" pitchFamily="18" charset="0"/>
                <a:cs typeface="Times New Roman" pitchFamily="18" charset="0"/>
              </a:rPr>
              <a:t>εάν επενδύσετε 1000$ σήμερα...</a:t>
            </a:r>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4 - Θέση αριθμού διαφάνειας"/>
          <p:cNvSpPr>
            <a:spLocks noGrp="1"/>
          </p:cNvSpPr>
          <p:nvPr>
            <p:ph type="sldNum" sz="quarter" idx="12"/>
          </p:nvPr>
        </p:nvSpPr>
        <p:spPr/>
        <p:txBody>
          <a:bodyPr/>
          <a:lstStyle/>
          <a:p>
            <a:pPr>
              <a:defRPr/>
            </a:pPr>
            <a:fld id="{FFB69861-6CFB-4135-8BEF-0CCC05361DB9}" type="slidenum">
              <a:rPr lang="el-GR" smtClean="0">
                <a:solidFill>
                  <a:srgbClr val="000000"/>
                </a:solidFill>
              </a:rPr>
              <a:pPr>
                <a:defRPr/>
              </a:pPr>
              <a:t>159</a:t>
            </a:fld>
            <a:endParaRPr lang="el-GR">
              <a:solidFill>
                <a:srgbClr val="000000"/>
              </a:solidFill>
            </a:endParaRPr>
          </a:p>
        </p:txBody>
      </p:sp>
      <p:sp>
        <p:nvSpPr>
          <p:cNvPr id="209922" name="Rectangle 2"/>
          <p:cNvSpPr>
            <a:spLocks noGrp="1" noChangeArrowheads="1"/>
          </p:cNvSpPr>
          <p:nvPr>
            <p:ph type="title" idx="4294967295"/>
          </p:nvPr>
        </p:nvSpPr>
        <p:spPr>
          <a:xfrm>
            <a:off x="2460426" y="332656"/>
            <a:ext cx="7235974" cy="1136650"/>
          </a:xfrm>
        </p:spPr>
        <p:txBody>
          <a:bodyPr vert="horz" wrap="square" lIns="91440" tIns="45720" rIns="91440" bIns="45720" numCol="1" anchor="ctr" anchorCtr="0" compatLnSpc="1">
            <a:prstTxWarp prst="textNoShape">
              <a:avLst/>
            </a:prstTxWarp>
          </a:bodyPr>
          <a:lstStyle/>
          <a:p>
            <a:pPr algn="ctr" eaLnBrk="1" hangingPunct="1">
              <a:defRPr/>
            </a:pPr>
            <a:r>
              <a:rPr lang="el-GR" sz="3200" b="1" i="1" dirty="0">
                <a:solidFill>
                  <a:schemeClr val="accent2"/>
                </a:solidFill>
                <a:latin typeface="Times New Roman" pitchFamily="18" charset="0"/>
                <a:cs typeface="Times New Roman" pitchFamily="18" charset="0"/>
              </a:rPr>
              <a:t>Μπορώ να γίνω πλούσιος μέσω των Α/Κ;</a:t>
            </a:r>
          </a:p>
        </p:txBody>
      </p:sp>
      <p:sp>
        <p:nvSpPr>
          <p:cNvPr id="226307" name="Rectangle 3"/>
          <p:cNvSpPr>
            <a:spLocks noGrp="1" noChangeArrowheads="1"/>
          </p:cNvSpPr>
          <p:nvPr>
            <p:ph type="body" idx="4294967295"/>
          </p:nvPr>
        </p:nvSpPr>
        <p:spPr>
          <a:xfrm>
            <a:off x="1991544" y="1475572"/>
            <a:ext cx="8229600" cy="4310062"/>
          </a:xfrm>
        </p:spPr>
        <p:txBody>
          <a:bodyPr/>
          <a:lstStyle/>
          <a:p>
            <a:pPr eaLnBrk="1" hangingPunct="1"/>
            <a:r>
              <a:rPr lang="el-GR" sz="2400" dirty="0">
                <a:latin typeface="Times New Roman" pitchFamily="18" charset="0"/>
                <a:cs typeface="Times New Roman" pitchFamily="18" charset="0"/>
              </a:rPr>
              <a:t>Εάν θέλετε να γίνετε εκατομμυριούχος δεν μπορείτε να βασιστείτε στην τύχη!</a:t>
            </a:r>
          </a:p>
          <a:p>
            <a:pPr eaLnBrk="1" hangingPunct="1">
              <a:buNone/>
            </a:pPr>
            <a:endParaRPr lang="el-GR" sz="2400" dirty="0">
              <a:latin typeface="Times New Roman" pitchFamily="18" charset="0"/>
              <a:cs typeface="Times New Roman" pitchFamily="18" charset="0"/>
            </a:endParaRPr>
          </a:p>
          <a:p>
            <a:pPr eaLnBrk="1" hangingPunct="1"/>
            <a:r>
              <a:rPr lang="el-GR" sz="2400" dirty="0">
                <a:latin typeface="Times New Roman" pitchFamily="18" charset="0"/>
                <a:cs typeface="Times New Roman" pitchFamily="18" charset="0"/>
              </a:rPr>
              <a:t> Με επιμονή, χρόνο και σωστές επενδυτικές επιλογές μπορείτε να επιτύχετε μέσω της επένδυσης σε Αμοιβαία Κεφάλαια. </a:t>
            </a:r>
          </a:p>
          <a:p>
            <a:pPr eaLnBrk="1" hangingPunct="1">
              <a:buNone/>
            </a:pPr>
            <a:endParaRPr lang="el-GR" sz="2400" b="1" dirty="0">
              <a:latin typeface="Times New Roman" pitchFamily="18" charset="0"/>
              <a:cs typeface="Times New Roman" pitchFamily="18" charset="0"/>
            </a:endParaRPr>
          </a:p>
          <a:p>
            <a:pPr eaLnBrk="1" hangingPunct="1"/>
            <a:r>
              <a:rPr lang="el-GR" sz="2400" dirty="0">
                <a:latin typeface="Times New Roman" pitchFamily="18" charset="0"/>
                <a:cs typeface="Times New Roman" pitchFamily="18" charset="0"/>
              </a:rPr>
              <a:t>Το να κερδίσετε 1 εκατ. ευρώ μέχρι τα 65 σας δεν τόσο δύσκολο όσο φαίνεται! Ειδικά αν ξεκινήσετε να επενδύετε από νωρίς, (π.χ. 20 ετών) και έχετε μια μέση ετήσια απόδοση 12%. </a:t>
            </a:r>
            <a:endParaRPr lang="el-GR" sz="2400" b="1" dirty="0">
              <a:latin typeface="Times New Roman" pitchFamily="18" charset="0"/>
              <a:cs typeface="Times New Roman" pitchFamily="18" charset="0"/>
            </a:endParaRPr>
          </a:p>
          <a:p>
            <a:pPr eaLnBrk="1" hangingPunct="1"/>
            <a:endParaRPr lang="el-GR" sz="2400" dirty="0">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2" descr="Related image">
            <a:extLst>
              <a:ext uri="{FF2B5EF4-FFF2-40B4-BE49-F238E27FC236}">
                <a16:creationId xmlns:a16="http://schemas.microsoft.com/office/drawing/2014/main" id="{F38256D4-B2BA-4106-B16C-BEBD91AAEDBF}"/>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7" name="Ορθογώνιο: Στρογγύλεμα γωνιών 6">
            <a:extLst>
              <a:ext uri="{FF2B5EF4-FFF2-40B4-BE49-F238E27FC236}">
                <a16:creationId xmlns:a16="http://schemas.microsoft.com/office/drawing/2014/main" id="{FA0D0937-2E60-4CE7-B9D8-77A91A46A05A}"/>
              </a:ext>
            </a:extLst>
          </p:cNvPr>
          <p:cNvSpPr/>
          <p:nvPr/>
        </p:nvSpPr>
        <p:spPr>
          <a:xfrm>
            <a:off x="479376" y="230407"/>
            <a:ext cx="11233248" cy="6460827"/>
          </a:xfrm>
          <a:prstGeom prst="roundRect">
            <a:avLst/>
          </a:prstGeom>
          <a:solidFill>
            <a:srgbClr val="FFFFFF">
              <a:alpha val="69804"/>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3186" name="Rectangle 2"/>
          <p:cNvSpPr>
            <a:spLocks noGrp="1"/>
          </p:cNvSpPr>
          <p:nvPr>
            <p:ph type="title"/>
          </p:nvPr>
        </p:nvSpPr>
        <p:spPr>
          <a:xfrm>
            <a:off x="1981200" y="-90264"/>
            <a:ext cx="8229600" cy="1143000"/>
          </a:xfrm>
        </p:spPr>
        <p:txBody>
          <a:bodyPr/>
          <a:lstStyle/>
          <a:p>
            <a:pPr algn="ctr" eaLnBrk="1" hangingPunct="1">
              <a:defRPr/>
            </a:pPr>
            <a:r>
              <a:rPr lang="el-GR" sz="3200" b="1" i="1" dirty="0">
                <a:solidFill>
                  <a:schemeClr val="accent2"/>
                </a:solidFill>
                <a:latin typeface="Times New Roman" pitchFamily="18" charset="0"/>
                <a:cs typeface="Times New Roman" pitchFamily="18" charset="0"/>
              </a:rPr>
              <a:t>Ο Θεματοφύλακας</a:t>
            </a:r>
            <a:endParaRPr lang="en-US" sz="3200" b="1" i="1" dirty="0">
              <a:solidFill>
                <a:schemeClr val="accent2"/>
              </a:solidFill>
              <a:latin typeface="Times New Roman" pitchFamily="18" charset="0"/>
              <a:cs typeface="Times New Roman" pitchFamily="18" charset="0"/>
            </a:endParaRPr>
          </a:p>
        </p:txBody>
      </p:sp>
      <p:sp>
        <p:nvSpPr>
          <p:cNvPr id="100355" name="Rectangle 3"/>
          <p:cNvSpPr>
            <a:spLocks noGrp="1"/>
          </p:cNvSpPr>
          <p:nvPr>
            <p:ph idx="1"/>
          </p:nvPr>
        </p:nvSpPr>
        <p:spPr>
          <a:xfrm>
            <a:off x="1981200" y="631230"/>
            <a:ext cx="8363272" cy="4525963"/>
          </a:xfrm>
        </p:spPr>
        <p:txBody>
          <a:bodyPr/>
          <a:lstStyle/>
          <a:p>
            <a:pPr eaLnBrk="1" hangingPunct="1">
              <a:lnSpc>
                <a:spcPct val="80000"/>
              </a:lnSpc>
              <a:buFont typeface="Wingdings 2" pitchFamily="18" charset="2"/>
              <a:buNone/>
            </a:pPr>
            <a:endParaRPr lang="el-GR" sz="1900" dirty="0">
              <a:latin typeface="Times New Roman" pitchFamily="18" charset="0"/>
              <a:cs typeface="Times New Roman" pitchFamily="18" charset="0"/>
            </a:endParaRPr>
          </a:p>
          <a:p>
            <a:pPr eaLnBrk="1" hangingPunct="1">
              <a:lnSpc>
                <a:spcPct val="80000"/>
              </a:lnSpc>
            </a:pPr>
            <a:r>
              <a:rPr lang="el-GR" sz="1900" dirty="0">
                <a:latin typeface="Times New Roman" pitchFamily="18" charset="0"/>
                <a:cs typeface="Times New Roman" pitchFamily="18" charset="0"/>
              </a:rPr>
              <a:t>Το ενεργητικό του Α/Κ κατατίθεται προς φύλαξη σε τράπεζα που λειτουργεί νόμιμα στην Ελλάδα και η οποία ασκεί καθήκοντα Θεματοφύλακα (</a:t>
            </a:r>
            <a:r>
              <a:rPr lang="el-GR" sz="1900" dirty="0" err="1">
                <a:latin typeface="Times New Roman" pitchFamily="18" charset="0"/>
                <a:cs typeface="Times New Roman" pitchFamily="18" charset="0"/>
              </a:rPr>
              <a:t>Custodian</a:t>
            </a:r>
            <a:r>
              <a:rPr lang="el-GR" sz="1900" dirty="0">
                <a:latin typeface="Times New Roman" pitchFamily="18" charset="0"/>
                <a:cs typeface="Times New Roman" pitchFamily="18" charset="0"/>
              </a:rPr>
              <a:t>). </a:t>
            </a:r>
          </a:p>
          <a:p>
            <a:pPr eaLnBrk="1" hangingPunct="1">
              <a:lnSpc>
                <a:spcPct val="80000"/>
              </a:lnSpc>
            </a:pPr>
            <a:endParaRPr lang="el-GR" sz="1900" dirty="0">
              <a:latin typeface="Times New Roman" pitchFamily="18" charset="0"/>
              <a:cs typeface="Times New Roman" pitchFamily="18" charset="0"/>
            </a:endParaRPr>
          </a:p>
          <a:p>
            <a:pPr eaLnBrk="1" hangingPunct="1">
              <a:lnSpc>
                <a:spcPct val="80000"/>
              </a:lnSpc>
            </a:pPr>
            <a:r>
              <a:rPr lang="el-GR" sz="1900" dirty="0">
                <a:latin typeface="Times New Roman" pitchFamily="18" charset="0"/>
                <a:cs typeface="Times New Roman" pitchFamily="18" charset="0"/>
              </a:rPr>
              <a:t>Ο ρόλος του Θεματοφύλακα είναι ιδιαίτερα σημαντικός. </a:t>
            </a:r>
          </a:p>
          <a:p>
            <a:pPr lvl="1" eaLnBrk="1" hangingPunct="1">
              <a:lnSpc>
                <a:spcPct val="80000"/>
              </a:lnSpc>
            </a:pPr>
            <a:r>
              <a:rPr lang="el-GR" sz="1900" dirty="0">
                <a:latin typeface="Times New Roman" pitchFamily="18" charset="0"/>
                <a:cs typeface="Times New Roman" pitchFamily="18" charset="0"/>
              </a:rPr>
              <a:t>εγγυάται την ασφάλεια των χρημάτων των επενδυτών και περιφρουρεί τα συμφέροντα τους από τυχόν μη νόμιμη διαχείριση εκ μέρους της Εταιρείας Διαχείρισης, μέσω αυστηρών ελέγχων που διενεργεί. </a:t>
            </a:r>
          </a:p>
          <a:p>
            <a:pPr lvl="1" eaLnBrk="1" hangingPunct="1">
              <a:lnSpc>
                <a:spcPct val="80000"/>
              </a:lnSpc>
            </a:pPr>
            <a:r>
              <a:rPr lang="el-GR" sz="1900" dirty="0">
                <a:latin typeface="Times New Roman" pitchFamily="18" charset="0"/>
                <a:cs typeface="Times New Roman" pitchFamily="18" charset="0"/>
              </a:rPr>
              <a:t>κρατάει όλα τα περιουσιακά στοιχεία του Α/Κ (μετρητά, Έντοκα Γραμμάτια του Δημοσίου, ομόλογα, μετοχές κ.λπ.), εισπράττει τους τόκους, τα μερίσματα κ.λπ. Επιτελεί δηλαδή και καθήκοντα ταμία. </a:t>
            </a:r>
          </a:p>
          <a:p>
            <a:pPr lvl="1" eaLnBrk="1" hangingPunct="1">
              <a:lnSpc>
                <a:spcPct val="80000"/>
              </a:lnSpc>
            </a:pPr>
            <a:r>
              <a:rPr lang="el-GR" sz="1900" dirty="0">
                <a:latin typeface="Times New Roman" pitchFamily="18" charset="0"/>
                <a:cs typeface="Times New Roman" pitchFamily="18" charset="0"/>
              </a:rPr>
              <a:t>προβαίνει σε αγορές και πωλήσεις χρεογράφων ή μετοχών για το χαρτοφυλάκιο του Α/Κ ακολουθώντας τις νόμιμα παρεχόμενες οδηγίες της Εταιρείας Διαχείρισης. </a:t>
            </a:r>
          </a:p>
          <a:p>
            <a:pPr lvl="1" eaLnBrk="1" hangingPunct="1">
              <a:lnSpc>
                <a:spcPct val="80000"/>
              </a:lnSpc>
            </a:pPr>
            <a:r>
              <a:rPr lang="el-GR" sz="1900" dirty="0">
                <a:latin typeface="Times New Roman" pitchFamily="18" charset="0"/>
                <a:cs typeface="Times New Roman" pitchFamily="18" charset="0"/>
              </a:rPr>
              <a:t>ευθύνεται για κάθε αμέλεια που αφορά εκπλήρωση των υποχρεώσεών του ως σύνολο και είναι συνυπεύθυνος με την Α.Ε.Δ.Α.Κ. για κάθε παρατυπία ή κακή διαχείριση. </a:t>
            </a:r>
          </a:p>
          <a:p>
            <a:pPr lvl="1" eaLnBrk="1" hangingPunct="1">
              <a:lnSpc>
                <a:spcPct val="80000"/>
              </a:lnSpc>
            </a:pPr>
            <a:r>
              <a:rPr lang="el-GR" sz="1900" dirty="0">
                <a:latin typeface="Times New Roman" pitchFamily="18" charset="0"/>
                <a:cs typeface="Times New Roman" pitchFamily="18" charset="0"/>
              </a:rPr>
              <a:t>ελέγχει ανά πάσα στιγμή τη νομιμότητα των κινήσεων και την τήρηση του κανονισμού.</a:t>
            </a:r>
          </a:p>
          <a:p>
            <a:pPr lvl="1" eaLnBrk="1" hangingPunct="1">
              <a:lnSpc>
                <a:spcPct val="80000"/>
              </a:lnSpc>
              <a:buFont typeface="Wingdings 2" pitchFamily="18" charset="2"/>
              <a:buNone/>
            </a:pPr>
            <a:endParaRPr lang="el-GR" sz="1900" dirty="0">
              <a:latin typeface="Times New Roman" pitchFamily="18" charset="0"/>
              <a:cs typeface="Times New Roman" pitchFamily="18" charset="0"/>
            </a:endParaRPr>
          </a:p>
          <a:p>
            <a:pPr eaLnBrk="1" hangingPunct="1">
              <a:lnSpc>
                <a:spcPct val="80000"/>
              </a:lnSpc>
            </a:pPr>
            <a:r>
              <a:rPr lang="el-GR" sz="1900" dirty="0">
                <a:latin typeface="Times New Roman" pitchFamily="18" charset="0"/>
                <a:cs typeface="Times New Roman" pitchFamily="18" charset="0"/>
              </a:rPr>
              <a:t>Για τις υπηρεσίες που προσφέρει ο Θεματοφύλακας εισπράττει νόμιμη αμοιβή, η οποία αναφέρεται στον κανονισμό του Αμοιβαίου Κεφαλαίου. </a:t>
            </a:r>
            <a:endParaRPr lang="en-US" sz="2100" dirty="0">
              <a:latin typeface="Times New Roman" pitchFamily="18" charset="0"/>
              <a:cs typeface="Times New Roman" pitchFamily="18" charset="0"/>
            </a:endParaRPr>
          </a:p>
        </p:txBody>
      </p:sp>
      <p:sp>
        <p:nvSpPr>
          <p:cNvPr id="8" name="4 - Θέση αριθμού διαφάνειας">
            <a:extLst>
              <a:ext uri="{FF2B5EF4-FFF2-40B4-BE49-F238E27FC236}">
                <a16:creationId xmlns:a16="http://schemas.microsoft.com/office/drawing/2014/main" id="{5FB13DA8-F39E-4EF1-9932-7702E41C41C4}"/>
              </a:ext>
            </a:extLst>
          </p:cNvPr>
          <p:cNvSpPr>
            <a:spLocks noGrp="1"/>
          </p:cNvSpPr>
          <p:nvPr>
            <p:ph type="sldNum" sz="quarter" idx="12"/>
          </p:nvPr>
        </p:nvSpPr>
        <p:spPr>
          <a:xfrm>
            <a:off x="8472264" y="6227008"/>
            <a:ext cx="2844800" cy="476250"/>
          </a:xfrm>
        </p:spPr>
        <p:txBody>
          <a:bodyPr/>
          <a:lstStyle/>
          <a:p>
            <a:pPr>
              <a:defRPr/>
            </a:pPr>
            <a:fld id="{E6A900DE-53FB-4087-A202-08436AFFF42C}" type="slidenum">
              <a:rPr lang="el-GR" smtClean="0"/>
              <a:pPr>
                <a:defRPr/>
              </a:pPr>
              <a:t>16</a:t>
            </a:fld>
            <a:endParaRPr lang="el-GR" dirty="0"/>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4 - Θέση αριθμού διαφάνειας"/>
          <p:cNvSpPr>
            <a:spLocks noGrp="1"/>
          </p:cNvSpPr>
          <p:nvPr>
            <p:ph type="sldNum" sz="quarter" idx="12"/>
          </p:nvPr>
        </p:nvSpPr>
        <p:spPr/>
        <p:txBody>
          <a:bodyPr/>
          <a:lstStyle/>
          <a:p>
            <a:pPr>
              <a:defRPr/>
            </a:pPr>
            <a:fld id="{FFB69861-6CFB-4135-8BEF-0CCC05361DB9}" type="slidenum">
              <a:rPr lang="el-GR" smtClean="0">
                <a:solidFill>
                  <a:srgbClr val="000000"/>
                </a:solidFill>
              </a:rPr>
              <a:pPr>
                <a:defRPr/>
              </a:pPr>
              <a:t>160</a:t>
            </a:fld>
            <a:endParaRPr lang="el-GR">
              <a:solidFill>
                <a:srgbClr val="000000"/>
              </a:solidFill>
            </a:endParaRPr>
          </a:p>
        </p:txBody>
      </p:sp>
      <p:sp>
        <p:nvSpPr>
          <p:cNvPr id="210946" name="Rectangle 2"/>
          <p:cNvSpPr>
            <a:spLocks noGrp="1" noChangeArrowheads="1"/>
          </p:cNvSpPr>
          <p:nvPr>
            <p:ph type="title" idx="4294967295"/>
          </p:nvPr>
        </p:nvSpPr>
        <p:spPr>
          <a:xfrm>
            <a:off x="1524000" y="404664"/>
            <a:ext cx="9144000" cy="1747837"/>
          </a:xfrm>
        </p:spPr>
        <p:txBody>
          <a:bodyPr vert="horz" wrap="square" lIns="91440" tIns="45720" rIns="91440" bIns="45720" numCol="1" anchor="ctr" anchorCtr="0" compatLnSpc="1">
            <a:prstTxWarp prst="textNoShape">
              <a:avLst/>
            </a:prstTxWarp>
          </a:bodyPr>
          <a:lstStyle/>
          <a:p>
            <a:pPr algn="ctr" eaLnBrk="1" hangingPunct="1">
              <a:defRPr/>
            </a:pPr>
            <a:r>
              <a:rPr lang="el-GR" sz="2200" b="1" i="1" dirty="0">
                <a:solidFill>
                  <a:schemeClr val="accent2"/>
                </a:solidFill>
                <a:latin typeface="Times New Roman" pitchFamily="18" charset="0"/>
                <a:cs typeface="Times New Roman" pitchFamily="18" charset="0"/>
              </a:rPr>
              <a:t>Αυτός είναι ο τρόπος να επιτύχετε τον στόχο του €1 εκατ. </a:t>
            </a:r>
            <a:br>
              <a:rPr lang="el-GR" sz="2200" b="1" i="1" dirty="0">
                <a:solidFill>
                  <a:schemeClr val="accent2"/>
                </a:solidFill>
                <a:latin typeface="Times New Roman" pitchFamily="18" charset="0"/>
                <a:cs typeface="Times New Roman" pitchFamily="18" charset="0"/>
              </a:rPr>
            </a:br>
            <a:r>
              <a:rPr lang="el-GR" sz="2200" b="1" i="1" dirty="0">
                <a:solidFill>
                  <a:schemeClr val="accent2"/>
                </a:solidFill>
                <a:latin typeface="Times New Roman" pitchFamily="18" charset="0"/>
                <a:cs typeface="Times New Roman" pitchFamily="18" charset="0"/>
              </a:rPr>
              <a:t>(υποθέτουμε ότι </a:t>
            </a:r>
            <a:r>
              <a:rPr lang="el-GR" sz="2200" b="1" i="1" dirty="0" err="1">
                <a:solidFill>
                  <a:schemeClr val="accent2"/>
                </a:solidFill>
                <a:latin typeface="Times New Roman" pitchFamily="18" charset="0"/>
                <a:cs typeface="Times New Roman" pitchFamily="18" charset="0"/>
              </a:rPr>
              <a:t>επανεπενδύουμε</a:t>
            </a:r>
            <a:r>
              <a:rPr lang="el-GR" sz="2200" b="1" i="1" dirty="0">
                <a:solidFill>
                  <a:schemeClr val="accent2"/>
                </a:solidFill>
                <a:latin typeface="Times New Roman" pitchFamily="18" charset="0"/>
                <a:cs typeface="Times New Roman" pitchFamily="18" charset="0"/>
              </a:rPr>
              <a:t> τα κέρδη και δεν έχουν αφαιρεθεί φόροι):</a:t>
            </a:r>
            <a:br>
              <a:rPr lang="el-GR" sz="2200" b="1" i="1" dirty="0">
                <a:solidFill>
                  <a:schemeClr val="accent2"/>
                </a:solidFill>
                <a:latin typeface="Times New Roman" pitchFamily="18" charset="0"/>
                <a:cs typeface="Times New Roman" pitchFamily="18" charset="0"/>
              </a:rPr>
            </a:br>
            <a:endParaRPr lang="el-GR" sz="2200" b="1" i="1" dirty="0">
              <a:solidFill>
                <a:schemeClr val="accent2"/>
              </a:solidFill>
              <a:latin typeface="Times New Roman" pitchFamily="18" charset="0"/>
              <a:cs typeface="Times New Roman" pitchFamily="18" charset="0"/>
            </a:endParaRPr>
          </a:p>
        </p:txBody>
      </p:sp>
      <p:sp>
        <p:nvSpPr>
          <p:cNvPr id="227331" name="Rectangle 3"/>
          <p:cNvSpPr>
            <a:spLocks noGrp="1" noChangeArrowheads="1"/>
          </p:cNvSpPr>
          <p:nvPr>
            <p:ph type="body" idx="4294967295"/>
          </p:nvPr>
        </p:nvSpPr>
        <p:spPr>
          <a:xfrm>
            <a:off x="1163452" y="2149981"/>
            <a:ext cx="9865096" cy="4389437"/>
          </a:xfrm>
        </p:spPr>
        <p:txBody>
          <a:bodyPr/>
          <a:lstStyle/>
          <a:p>
            <a:pPr eaLnBrk="1" hangingPunct="1">
              <a:lnSpc>
                <a:spcPct val="80000"/>
              </a:lnSpc>
            </a:pPr>
            <a:r>
              <a:rPr lang="el-GR" sz="2400" dirty="0">
                <a:latin typeface="Times New Roman" pitchFamily="18" charset="0"/>
                <a:cs typeface="Times New Roman" pitchFamily="18" charset="0"/>
              </a:rPr>
              <a:t>Στα 20 επενδύετε 6.098 € ή 59 € κάθε μήνα για τα επόμενα 45 χρόνια.</a:t>
            </a:r>
            <a:endParaRPr lang="el-GR" sz="2400" b="1" dirty="0">
              <a:latin typeface="Times New Roman" pitchFamily="18" charset="0"/>
              <a:cs typeface="Times New Roman" pitchFamily="18" charset="0"/>
            </a:endParaRPr>
          </a:p>
          <a:p>
            <a:pPr eaLnBrk="1" hangingPunct="1">
              <a:lnSpc>
                <a:spcPct val="80000"/>
              </a:lnSpc>
            </a:pPr>
            <a:r>
              <a:rPr lang="el-GR" sz="2400" dirty="0">
                <a:latin typeface="Times New Roman" pitchFamily="18" charset="0"/>
                <a:cs typeface="Times New Roman" pitchFamily="18" charset="0"/>
              </a:rPr>
              <a:t>Στα 25 επενδύστε 10.748 € ή 104 € κάθε μήνα για τα επόμενα 40 χρόνια</a:t>
            </a:r>
            <a:endParaRPr lang="el-GR" sz="2400" b="1" dirty="0">
              <a:latin typeface="Times New Roman" pitchFamily="18" charset="0"/>
              <a:cs typeface="Times New Roman" pitchFamily="18" charset="0"/>
            </a:endParaRPr>
          </a:p>
          <a:p>
            <a:pPr eaLnBrk="1" hangingPunct="1">
              <a:lnSpc>
                <a:spcPct val="80000"/>
              </a:lnSpc>
            </a:pPr>
            <a:r>
              <a:rPr lang="el-GR" sz="2400" dirty="0">
                <a:latin typeface="Times New Roman" pitchFamily="18" charset="0"/>
                <a:cs typeface="Times New Roman" pitchFamily="18" charset="0"/>
              </a:rPr>
              <a:t>Στα 35 επενδύστε 33.378 € ή 328 € κάθε μήνα για τα επόμενα 30 χρόνια</a:t>
            </a:r>
            <a:endParaRPr lang="el-GR" sz="2400" b="1" dirty="0">
              <a:latin typeface="Times New Roman" pitchFamily="18" charset="0"/>
              <a:cs typeface="Times New Roman" pitchFamily="18" charset="0"/>
            </a:endParaRPr>
          </a:p>
          <a:p>
            <a:pPr eaLnBrk="1" hangingPunct="1">
              <a:lnSpc>
                <a:spcPct val="80000"/>
              </a:lnSpc>
            </a:pPr>
            <a:r>
              <a:rPr lang="el-GR" sz="2400" dirty="0">
                <a:latin typeface="Times New Roman" pitchFamily="18" charset="0"/>
                <a:cs typeface="Times New Roman" pitchFamily="18" charset="0"/>
              </a:rPr>
              <a:t>Στα 40 επενδύστε 58,823 € ή 594 € κάθε μήνα για τα επόμενα 25 χρόνια</a:t>
            </a:r>
            <a:endParaRPr lang="el-GR" sz="2400" b="1" dirty="0">
              <a:latin typeface="Times New Roman" pitchFamily="18" charset="0"/>
              <a:cs typeface="Times New Roman" pitchFamily="18" charset="0"/>
            </a:endParaRPr>
          </a:p>
          <a:p>
            <a:pPr eaLnBrk="1" hangingPunct="1">
              <a:lnSpc>
                <a:spcPct val="80000"/>
              </a:lnSpc>
            </a:pPr>
            <a:r>
              <a:rPr lang="el-GR" sz="2400" dirty="0">
                <a:latin typeface="Times New Roman" pitchFamily="18" charset="0"/>
                <a:cs typeface="Times New Roman" pitchFamily="18" charset="0"/>
              </a:rPr>
              <a:t>Στα 50 επενδύστε 182.696 € ή 2.121 € κάθε μήνα για τα επόμενα 15 χρόνια</a:t>
            </a:r>
          </a:p>
          <a:p>
            <a:pPr eaLnBrk="1" hangingPunct="1">
              <a:lnSpc>
                <a:spcPct val="80000"/>
              </a:lnSpc>
              <a:buNone/>
            </a:pPr>
            <a:endParaRPr lang="el-GR" sz="2400" b="1" dirty="0">
              <a:latin typeface="Times New Roman" pitchFamily="18" charset="0"/>
              <a:cs typeface="Times New Roman" pitchFamily="18" charset="0"/>
            </a:endParaRPr>
          </a:p>
          <a:p>
            <a:pPr eaLnBrk="1" hangingPunct="1">
              <a:lnSpc>
                <a:spcPct val="80000"/>
              </a:lnSpc>
              <a:buFont typeface="Wingdings 2" pitchFamily="18" charset="2"/>
              <a:buNone/>
            </a:pPr>
            <a:endParaRPr lang="el-GR" sz="500" dirty="0">
              <a:latin typeface="Times New Roman" pitchFamily="18" charset="0"/>
              <a:cs typeface="Times New Roman" pitchFamily="18" charset="0"/>
            </a:endParaRPr>
          </a:p>
          <a:p>
            <a:pPr eaLnBrk="1" hangingPunct="1">
              <a:lnSpc>
                <a:spcPct val="80000"/>
              </a:lnSpc>
            </a:pPr>
            <a:r>
              <a:rPr lang="el-GR" sz="2400" dirty="0">
                <a:latin typeface="Times New Roman" pitchFamily="18" charset="0"/>
                <a:cs typeface="Times New Roman" pitchFamily="18" charset="0"/>
              </a:rPr>
              <a:t>Όπως φαίνεται οι μακροπρόθεσμες επενδύσεις και η «μαγεία» του ανατοκισμού καθιστούν τον στόχο σας εφικτό!</a:t>
            </a:r>
            <a:endParaRPr lang="el-GR" sz="2400" b="1" dirty="0">
              <a:latin typeface="Times New Roman" pitchFamily="18" charset="0"/>
              <a:cs typeface="Times New Roman" pitchFamily="18" charset="0"/>
            </a:endParaRPr>
          </a:p>
          <a:p>
            <a:pPr eaLnBrk="1" hangingPunct="1">
              <a:lnSpc>
                <a:spcPct val="80000"/>
              </a:lnSpc>
            </a:pPr>
            <a:endParaRPr lang="el-GR" sz="2400" dirty="0">
              <a:latin typeface="Times New Roman" pitchFamily="18" charset="0"/>
              <a:cs typeface="Times New Roman" pitchFamily="18" charset="0"/>
            </a:endParaRPr>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1524000" y="69081"/>
            <a:ext cx="9144000" cy="1143000"/>
          </a:xfrm>
        </p:spPr>
        <p:txBody>
          <a:bodyPr/>
          <a:lstStyle/>
          <a:p>
            <a:r>
              <a:rPr lang="el-GR" sz="3200" b="1" i="1" dirty="0">
                <a:solidFill>
                  <a:schemeClr val="accent2"/>
                </a:solidFill>
                <a:latin typeface="Times New Roman" pitchFamily="18" charset="0"/>
                <a:cs typeface="Times New Roman" pitchFamily="18" charset="0"/>
              </a:rPr>
              <a:t>Στρατηγική τακτικής καταβολής</a:t>
            </a:r>
          </a:p>
        </p:txBody>
      </p:sp>
      <p:sp>
        <p:nvSpPr>
          <p:cNvPr id="3" name="2 - Θέση περιεχομένου"/>
          <p:cNvSpPr>
            <a:spLocks noGrp="1"/>
          </p:cNvSpPr>
          <p:nvPr>
            <p:ph idx="1"/>
          </p:nvPr>
        </p:nvSpPr>
        <p:spPr>
          <a:xfrm>
            <a:off x="1379476" y="961639"/>
            <a:ext cx="9433048" cy="5832648"/>
          </a:xfrm>
        </p:spPr>
        <p:txBody>
          <a:bodyPr/>
          <a:lstStyle/>
          <a:p>
            <a:r>
              <a:rPr lang="el-GR" sz="2000" dirty="0">
                <a:latin typeface="Times New Roman" pitchFamily="18" charset="0"/>
                <a:cs typeface="Times New Roman" pitchFamily="18" charset="0"/>
              </a:rPr>
              <a:t>Μια ασφαλής στρατηγική επένδυσης που ακολουθούν εδώ και δεκαετίες τα μεγάλα ασφαλιστικά ταμεία του εξωτερικού είναι η αγορά ενός μετοχικού Α/Κ, επενδύοντας ένα σταθερό ποσό κάθε μήνα! </a:t>
            </a:r>
          </a:p>
          <a:p>
            <a:pPr>
              <a:buNone/>
            </a:pPr>
            <a:endParaRPr lang="el-GR" sz="2000" dirty="0">
              <a:latin typeface="Times New Roman" pitchFamily="18" charset="0"/>
              <a:cs typeface="Times New Roman" pitchFamily="18" charset="0"/>
            </a:endParaRPr>
          </a:p>
          <a:p>
            <a:r>
              <a:rPr lang="el-GR" sz="2000" dirty="0">
                <a:latin typeface="Times New Roman" pitchFamily="18" charset="0"/>
                <a:cs typeface="Times New Roman" pitchFamily="18" charset="0"/>
              </a:rPr>
              <a:t>H στρατηγική ελάχιστης τακτικής καταβολής αποτελεί ένα είδος μακροπρόθεσμης συντηρητικής επένδυσης και αναφέρεται στην επένδυση ενός σταθερού χρηματικού ποσού σε τακτά χρονικά διαστήματα (π.χ. κάθε μήνα) ανεξάρτητα από το αν η αγορά είναι ανοδική ή πτωτική. </a:t>
            </a:r>
          </a:p>
          <a:p>
            <a:pPr>
              <a:buNone/>
            </a:pPr>
            <a:endParaRPr lang="el-GR" sz="2000" dirty="0">
              <a:latin typeface="Times New Roman" pitchFamily="18" charset="0"/>
              <a:cs typeface="Times New Roman" pitchFamily="18" charset="0"/>
            </a:endParaRPr>
          </a:p>
          <a:p>
            <a:r>
              <a:rPr lang="el-GR" sz="2000" dirty="0">
                <a:latin typeface="Times New Roman" pitchFamily="18" charset="0"/>
                <a:cs typeface="Times New Roman" pitchFamily="18" charset="0"/>
              </a:rPr>
              <a:t>Ο επενδυτής που επιλέγει αυτήν την προσέγγιση επιλέγει μονίμως (αλλά όχι απαραίτητα) το ίδιο σταθερό ποσό χρημάτων. Αυτό σημαίνει ότι αγοράζει περισσότερα μερίδια όταν οι τιμές πέφτουν ενώ αντίθετα αγοράζει λιγότερα μερίδια Α/Κ όταν οι τιμές είναι υψηλές. </a:t>
            </a:r>
          </a:p>
          <a:p>
            <a:pPr>
              <a:buNone/>
            </a:pPr>
            <a:endParaRPr lang="el-GR" sz="2000" dirty="0">
              <a:latin typeface="Times New Roman" pitchFamily="18" charset="0"/>
              <a:cs typeface="Times New Roman" pitchFamily="18" charset="0"/>
            </a:endParaRPr>
          </a:p>
          <a:p>
            <a:r>
              <a:rPr lang="el-GR" sz="2000" dirty="0">
                <a:latin typeface="Times New Roman" pitchFamily="18" charset="0"/>
                <a:cs typeface="Times New Roman" pitchFamily="18" charset="0"/>
              </a:rPr>
              <a:t>Το πλεονέκτημα αυτής της στρατηγικής είναι η διαχρονική μείωση του κινδύνου. Το μόνο στοιχείο που απαιτείται για την υλοποίηση της στρατηγικής αυτής είναι η υπομονή και η πειθαρχία!</a:t>
            </a:r>
          </a:p>
          <a:p>
            <a:endParaRPr lang="el-GR" sz="2000" dirty="0">
              <a:latin typeface="Times New Roman" pitchFamily="18" charset="0"/>
              <a:cs typeface="Times New Roman" pitchFamily="18" charset="0"/>
            </a:endParaRPr>
          </a:p>
        </p:txBody>
      </p:sp>
      <p:sp>
        <p:nvSpPr>
          <p:cNvPr id="4" name="3 - Θέση αριθμού διαφάνειας"/>
          <p:cNvSpPr>
            <a:spLocks noGrp="1"/>
          </p:cNvSpPr>
          <p:nvPr>
            <p:ph type="sldNum" sz="quarter" idx="12"/>
          </p:nvPr>
        </p:nvSpPr>
        <p:spPr/>
        <p:txBody>
          <a:bodyPr/>
          <a:lstStyle/>
          <a:p>
            <a:pPr>
              <a:defRPr/>
            </a:pPr>
            <a:fld id="{7C2C1EAE-2912-4811-9DF5-A68AB55C9E27}" type="slidenum">
              <a:rPr lang="el-GR" smtClean="0">
                <a:solidFill>
                  <a:srgbClr val="000000"/>
                </a:solidFill>
              </a:rPr>
              <a:pPr>
                <a:defRPr/>
              </a:pPr>
              <a:t>161</a:t>
            </a:fld>
            <a:endParaRPr lang="el-GR" dirty="0">
              <a:solidFill>
                <a:srgbClr val="000000"/>
              </a:solidFill>
            </a:endParaRPr>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3 - Θέση αριθμού διαφάνειας"/>
          <p:cNvSpPr>
            <a:spLocks noGrp="1"/>
          </p:cNvSpPr>
          <p:nvPr>
            <p:ph type="sldNum" sz="quarter" idx="12"/>
          </p:nvPr>
        </p:nvSpPr>
        <p:spPr/>
        <p:txBody>
          <a:bodyPr/>
          <a:lstStyle/>
          <a:p>
            <a:pPr>
              <a:defRPr/>
            </a:pPr>
            <a:fld id="{FFB69861-6CFB-4135-8BEF-0CCC05361DB9}" type="slidenum">
              <a:rPr lang="el-GR" smtClean="0">
                <a:solidFill>
                  <a:srgbClr val="000000"/>
                </a:solidFill>
              </a:rPr>
              <a:pPr>
                <a:defRPr/>
              </a:pPr>
              <a:t>162</a:t>
            </a:fld>
            <a:endParaRPr lang="el-GR">
              <a:solidFill>
                <a:srgbClr val="000000"/>
              </a:solidFill>
            </a:endParaRPr>
          </a:p>
        </p:txBody>
      </p:sp>
      <p:sp>
        <p:nvSpPr>
          <p:cNvPr id="146434" name="Rectangle 2"/>
          <p:cNvSpPr>
            <a:spLocks noGrp="1" noChangeArrowheads="1"/>
          </p:cNvSpPr>
          <p:nvPr>
            <p:ph type="title" idx="4294967295"/>
          </p:nvPr>
        </p:nvSpPr>
        <p:spPr>
          <a:xfrm>
            <a:off x="2978323" y="438150"/>
            <a:ext cx="6235353" cy="614586"/>
          </a:xfrm>
        </p:spPr>
        <p:txBody>
          <a:bodyPr vert="horz" wrap="square" lIns="91440" tIns="45720" rIns="91440" bIns="45720" numCol="1" anchor="ctr" anchorCtr="0" compatLnSpc="1">
            <a:prstTxWarp prst="textNoShape">
              <a:avLst/>
            </a:prstTxWarp>
          </a:bodyPr>
          <a:lstStyle/>
          <a:p>
            <a:pPr eaLnBrk="1" hangingPunct="1"/>
            <a:r>
              <a:rPr lang="el-GR" sz="3600" b="1" i="1" dirty="0">
                <a:solidFill>
                  <a:schemeClr val="accent2"/>
                </a:solidFill>
                <a:latin typeface="Times New Roman" pitchFamily="18" charset="0"/>
                <a:cs typeface="Times New Roman" pitchFamily="18" charset="0"/>
              </a:rPr>
              <a:t>Ερωτήματα για έναν επενδυτή</a:t>
            </a:r>
            <a:endParaRPr lang="en-US" sz="3600" b="1" i="1" dirty="0">
              <a:solidFill>
                <a:schemeClr val="accent2"/>
              </a:solidFill>
              <a:latin typeface="Times New Roman" pitchFamily="18" charset="0"/>
              <a:cs typeface="Times New Roman" pitchFamily="18" charset="0"/>
            </a:endParaRPr>
          </a:p>
        </p:txBody>
      </p:sp>
      <p:sp>
        <p:nvSpPr>
          <p:cNvPr id="146435" name="Rectangle 3"/>
          <p:cNvSpPr>
            <a:spLocks noGrp="1" noChangeArrowheads="1"/>
          </p:cNvSpPr>
          <p:nvPr>
            <p:ph type="body" idx="4294967295"/>
          </p:nvPr>
        </p:nvSpPr>
        <p:spPr>
          <a:xfrm>
            <a:off x="1970856" y="1541463"/>
            <a:ext cx="8229600" cy="4703762"/>
          </a:xfrm>
        </p:spPr>
        <p:txBody>
          <a:bodyPr/>
          <a:lstStyle/>
          <a:p>
            <a:pPr eaLnBrk="1" hangingPunct="1">
              <a:lnSpc>
                <a:spcPct val="80000"/>
              </a:lnSpc>
            </a:pPr>
            <a:r>
              <a:rPr lang="el-GR" sz="2000" dirty="0">
                <a:latin typeface="Times New Roman" pitchFamily="18" charset="0"/>
                <a:cs typeface="Times New Roman" pitchFamily="18" charset="0"/>
              </a:rPr>
              <a:t>Τι είδους απόδοση επιζητεί ο επενδυτής; Μερισματική ή κεφαλαιακή; </a:t>
            </a:r>
          </a:p>
          <a:p>
            <a:pPr eaLnBrk="1" hangingPunct="1">
              <a:lnSpc>
                <a:spcPct val="80000"/>
              </a:lnSpc>
            </a:pPr>
            <a:endParaRPr lang="el-GR" sz="2000" dirty="0">
              <a:latin typeface="Times New Roman" pitchFamily="18" charset="0"/>
              <a:cs typeface="Times New Roman" pitchFamily="18" charset="0"/>
            </a:endParaRPr>
          </a:p>
          <a:p>
            <a:pPr eaLnBrk="1" hangingPunct="1">
              <a:lnSpc>
                <a:spcPct val="80000"/>
              </a:lnSpc>
            </a:pPr>
            <a:r>
              <a:rPr lang="el-GR" sz="2000" dirty="0">
                <a:latin typeface="Times New Roman" pitchFamily="18" charset="0"/>
                <a:cs typeface="Times New Roman" pitchFamily="18" charset="0"/>
              </a:rPr>
              <a:t>Πόσο κίνδυνο προτίθεται να αναλάβει;</a:t>
            </a:r>
          </a:p>
          <a:p>
            <a:pPr eaLnBrk="1" hangingPunct="1">
              <a:lnSpc>
                <a:spcPct val="80000"/>
              </a:lnSpc>
            </a:pPr>
            <a:endParaRPr lang="el-GR" sz="2000" dirty="0">
              <a:latin typeface="Times New Roman" pitchFamily="18" charset="0"/>
              <a:cs typeface="Times New Roman" pitchFamily="18" charset="0"/>
            </a:endParaRPr>
          </a:p>
          <a:p>
            <a:pPr eaLnBrk="1" hangingPunct="1">
              <a:lnSpc>
                <a:spcPct val="80000"/>
              </a:lnSpc>
            </a:pPr>
            <a:r>
              <a:rPr lang="el-GR" sz="2000" dirty="0">
                <a:latin typeface="Times New Roman" pitchFamily="18" charset="0"/>
                <a:cs typeface="Times New Roman" pitchFamily="18" charset="0"/>
              </a:rPr>
              <a:t>Ποιος είναι ο επενδυτικός του ορίζοντας; </a:t>
            </a:r>
          </a:p>
          <a:p>
            <a:pPr eaLnBrk="1" hangingPunct="1">
              <a:lnSpc>
                <a:spcPct val="80000"/>
              </a:lnSpc>
            </a:pPr>
            <a:endParaRPr lang="el-GR" sz="2000" dirty="0">
              <a:latin typeface="Times New Roman" pitchFamily="18" charset="0"/>
              <a:cs typeface="Times New Roman" pitchFamily="18" charset="0"/>
            </a:endParaRPr>
          </a:p>
          <a:p>
            <a:pPr eaLnBrk="1" hangingPunct="1">
              <a:lnSpc>
                <a:spcPct val="80000"/>
              </a:lnSpc>
            </a:pPr>
            <a:r>
              <a:rPr lang="el-GR" sz="2000" dirty="0">
                <a:latin typeface="Times New Roman" pitchFamily="18" charset="0"/>
                <a:cs typeface="Times New Roman" pitchFamily="18" charset="0"/>
              </a:rPr>
              <a:t>Σε ποια φορολογική κλίμακα ανήκει ;</a:t>
            </a:r>
          </a:p>
          <a:p>
            <a:pPr eaLnBrk="1" hangingPunct="1">
              <a:lnSpc>
                <a:spcPct val="80000"/>
              </a:lnSpc>
            </a:pPr>
            <a:endParaRPr lang="el-GR" sz="2000" dirty="0">
              <a:latin typeface="Times New Roman" pitchFamily="18" charset="0"/>
              <a:cs typeface="Times New Roman" pitchFamily="18" charset="0"/>
            </a:endParaRPr>
          </a:p>
          <a:p>
            <a:pPr eaLnBrk="1" hangingPunct="1">
              <a:lnSpc>
                <a:spcPct val="80000"/>
              </a:lnSpc>
            </a:pPr>
            <a:r>
              <a:rPr lang="el-GR" sz="2000" dirty="0">
                <a:latin typeface="Times New Roman" pitchFamily="18" charset="0"/>
                <a:cs typeface="Times New Roman" pitchFamily="18" charset="0"/>
              </a:rPr>
              <a:t>Ποιες είναι οι ανάγκες του σε επίπεδο ρευστότητας; Μήπως χρειάζεται τακτικές μηνιαίες ή δεκαπενθήμερες πληρωμές;  </a:t>
            </a:r>
          </a:p>
          <a:p>
            <a:pPr eaLnBrk="1" hangingPunct="1">
              <a:lnSpc>
                <a:spcPct val="80000"/>
              </a:lnSpc>
            </a:pPr>
            <a:endParaRPr lang="el-GR" sz="2000" dirty="0">
              <a:latin typeface="Times New Roman" pitchFamily="18" charset="0"/>
              <a:cs typeface="Times New Roman" pitchFamily="18" charset="0"/>
            </a:endParaRPr>
          </a:p>
          <a:p>
            <a:pPr eaLnBrk="1" hangingPunct="1">
              <a:lnSpc>
                <a:spcPct val="80000"/>
              </a:lnSpc>
            </a:pPr>
            <a:r>
              <a:rPr lang="el-GR" sz="2000" dirty="0">
                <a:latin typeface="Times New Roman" pitchFamily="18" charset="0"/>
                <a:cs typeface="Times New Roman" pitchFamily="18" charset="0"/>
              </a:rPr>
              <a:t>Υπάρχουν κάποιες ιδιαίτερες προσωπικές πεποιθήσεις; Μήπως επιθυμεί δηλαδή Α/Κ, τα οποία επενδύουν με βάση κάποιες οικολογικές αρχές;</a:t>
            </a:r>
            <a:endParaRPr lang="en-US" sz="2000" dirty="0">
              <a:latin typeface="Times New Roman" pitchFamily="18" charset="0"/>
              <a:cs typeface="Times New Roman" pitchFamily="18" charset="0"/>
            </a:endParaRPr>
          </a:p>
        </p:txBody>
      </p:sp>
    </p:spTree>
  </p:cSld>
  <p:clrMapOvr>
    <a:masterClrMapping/>
  </p:clrMapOvr>
  <p:transition/>
</p:sld>
</file>

<file path=ppt/slides/slide16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28354" name="Rectangle 2"/>
          <p:cNvSpPr>
            <a:spLocks noGrp="1" noChangeArrowheads="1"/>
          </p:cNvSpPr>
          <p:nvPr>
            <p:ph type="title"/>
          </p:nvPr>
        </p:nvSpPr>
        <p:spPr>
          <a:xfrm>
            <a:off x="1930400" y="412785"/>
            <a:ext cx="8229600" cy="1219200"/>
          </a:xfrm>
        </p:spPr>
        <p:txBody>
          <a:bodyPr/>
          <a:lstStyle/>
          <a:p>
            <a:pPr algn="ctr" eaLnBrk="1" hangingPunct="1">
              <a:defRPr/>
            </a:pPr>
            <a:r>
              <a:rPr lang="el-GR" sz="3600" b="1" i="1" u="sng" dirty="0">
                <a:solidFill>
                  <a:schemeClr val="accent2"/>
                </a:solidFill>
                <a:latin typeface="Times New Roman" pitchFamily="18" charset="0"/>
                <a:cs typeface="Times New Roman" pitchFamily="18" charset="0"/>
              </a:rPr>
              <a:t>Ποσοτικά Κριτήρια Επιλογής Α/Κ</a:t>
            </a:r>
            <a:br>
              <a:rPr lang="el-GR" sz="3600" b="1" i="1" u="sng" dirty="0">
                <a:solidFill>
                  <a:schemeClr val="accent2"/>
                </a:solidFill>
                <a:latin typeface="Times New Roman" pitchFamily="18" charset="0"/>
                <a:cs typeface="Times New Roman" pitchFamily="18" charset="0"/>
              </a:rPr>
            </a:br>
            <a:endParaRPr lang="en-US" sz="3600" b="1" i="1" u="sng" dirty="0">
              <a:solidFill>
                <a:schemeClr val="accent2"/>
              </a:solidFill>
              <a:latin typeface="Times New Roman" pitchFamily="18" charset="0"/>
              <a:cs typeface="Times New Roman" pitchFamily="18" charset="0"/>
            </a:endParaRPr>
          </a:p>
        </p:txBody>
      </p:sp>
      <p:sp>
        <p:nvSpPr>
          <p:cNvPr id="230403" name="Rectangle 3"/>
          <p:cNvSpPr>
            <a:spLocks noGrp="1" noChangeArrowheads="1"/>
          </p:cNvSpPr>
          <p:nvPr>
            <p:ph idx="1"/>
          </p:nvPr>
        </p:nvSpPr>
        <p:spPr>
          <a:xfrm>
            <a:off x="1981200" y="1834153"/>
            <a:ext cx="8229600" cy="4419600"/>
          </a:xfrm>
          <a:solidFill>
            <a:schemeClr val="bg1"/>
          </a:solidFill>
          <a:ln>
            <a:solidFill>
              <a:schemeClr val="tx1"/>
            </a:solidFill>
          </a:ln>
        </p:spPr>
        <p:txBody>
          <a:bodyPr/>
          <a:lstStyle/>
          <a:p>
            <a:pPr eaLnBrk="1" hangingPunct="1">
              <a:lnSpc>
                <a:spcPct val="90000"/>
              </a:lnSpc>
            </a:pPr>
            <a:r>
              <a:rPr lang="el-GR" b="1" i="1" dirty="0">
                <a:latin typeface="Times New Roman" pitchFamily="18" charset="0"/>
                <a:cs typeface="Times New Roman" pitchFamily="18" charset="0"/>
              </a:rPr>
              <a:t>Επίδοση (</a:t>
            </a:r>
            <a:r>
              <a:rPr lang="en-US" b="1" i="1" dirty="0">
                <a:latin typeface="Times New Roman" pitchFamily="18" charset="0"/>
                <a:cs typeface="Times New Roman" pitchFamily="18" charset="0"/>
              </a:rPr>
              <a:t>performance</a:t>
            </a:r>
            <a:r>
              <a:rPr lang="el-GR" b="1" i="1" dirty="0">
                <a:latin typeface="Times New Roman" pitchFamily="18" charset="0"/>
                <a:cs typeface="Times New Roman" pitchFamily="18" charset="0"/>
              </a:rPr>
              <a:t>)</a:t>
            </a:r>
          </a:p>
          <a:p>
            <a:pPr algn="ctr" eaLnBrk="1" hangingPunct="1">
              <a:lnSpc>
                <a:spcPct val="90000"/>
              </a:lnSpc>
              <a:buFontTx/>
              <a:buNone/>
            </a:pPr>
            <a:r>
              <a:rPr lang="el-GR" sz="2000" b="1" dirty="0">
                <a:latin typeface="Times New Roman" pitchFamily="18" charset="0"/>
                <a:cs typeface="Times New Roman" pitchFamily="18" charset="0"/>
              </a:rPr>
              <a:t>Δείκτης </a:t>
            </a:r>
            <a:r>
              <a:rPr lang="en-US" sz="2000" b="1" dirty="0">
                <a:latin typeface="Times New Roman" pitchFamily="18" charset="0"/>
                <a:cs typeface="Times New Roman" pitchFamily="18" charset="0"/>
              </a:rPr>
              <a:t>Sharpe – </a:t>
            </a:r>
            <a:r>
              <a:rPr lang="el-GR" sz="2000" b="1" dirty="0">
                <a:latin typeface="Times New Roman" pitchFamily="18" charset="0"/>
                <a:cs typeface="Times New Roman" pitchFamily="18" charset="0"/>
              </a:rPr>
              <a:t>Δείκτης </a:t>
            </a:r>
            <a:r>
              <a:rPr lang="en-US" sz="2000" b="1" dirty="0" err="1">
                <a:latin typeface="Times New Roman" pitchFamily="18" charset="0"/>
                <a:cs typeface="Times New Roman" pitchFamily="18" charset="0"/>
              </a:rPr>
              <a:t>Treynor</a:t>
            </a:r>
            <a:endParaRPr lang="el-GR" sz="2000" b="1" dirty="0">
              <a:latin typeface="Times New Roman" pitchFamily="18" charset="0"/>
              <a:cs typeface="Times New Roman" pitchFamily="18" charset="0"/>
            </a:endParaRPr>
          </a:p>
          <a:p>
            <a:pPr eaLnBrk="1" hangingPunct="1">
              <a:lnSpc>
                <a:spcPct val="90000"/>
              </a:lnSpc>
            </a:pPr>
            <a:endParaRPr lang="el-GR" sz="2000" b="1" dirty="0">
              <a:latin typeface="Times New Roman" pitchFamily="18" charset="0"/>
              <a:cs typeface="Times New Roman" pitchFamily="18" charset="0"/>
            </a:endParaRPr>
          </a:p>
          <a:p>
            <a:pPr eaLnBrk="1" hangingPunct="1">
              <a:lnSpc>
                <a:spcPct val="90000"/>
              </a:lnSpc>
            </a:pPr>
            <a:r>
              <a:rPr lang="el-GR" b="1" i="1" dirty="0">
                <a:latin typeface="Times New Roman" pitchFamily="18" charset="0"/>
                <a:cs typeface="Times New Roman" pitchFamily="18" charset="0"/>
              </a:rPr>
              <a:t>Κίνδυνος (</a:t>
            </a:r>
            <a:r>
              <a:rPr lang="en-US" b="1" i="1" dirty="0">
                <a:latin typeface="Times New Roman" pitchFamily="18" charset="0"/>
                <a:cs typeface="Times New Roman" pitchFamily="18" charset="0"/>
              </a:rPr>
              <a:t>risk)</a:t>
            </a:r>
            <a:endParaRPr lang="el-GR" b="1" i="1" dirty="0">
              <a:latin typeface="Times New Roman" pitchFamily="18" charset="0"/>
              <a:cs typeface="Times New Roman" pitchFamily="18" charset="0"/>
            </a:endParaRPr>
          </a:p>
          <a:p>
            <a:pPr algn="ctr" eaLnBrk="1" hangingPunct="1">
              <a:lnSpc>
                <a:spcPct val="90000"/>
              </a:lnSpc>
              <a:buFontTx/>
              <a:buNone/>
            </a:pPr>
            <a:r>
              <a:rPr lang="el-GR" sz="2000" b="1" dirty="0">
                <a:latin typeface="Times New Roman" pitchFamily="18" charset="0"/>
                <a:cs typeface="Times New Roman" pitchFamily="18" charset="0"/>
              </a:rPr>
              <a:t>(Αγοράς, χώρας, συναλλαγματικός, ρευστότητας κτλ.)</a:t>
            </a:r>
            <a:endParaRPr lang="en-US" sz="2000" b="1" dirty="0">
              <a:latin typeface="Times New Roman" pitchFamily="18" charset="0"/>
              <a:cs typeface="Times New Roman" pitchFamily="18" charset="0"/>
            </a:endParaRPr>
          </a:p>
          <a:p>
            <a:pPr algn="ctr" eaLnBrk="1" hangingPunct="1">
              <a:lnSpc>
                <a:spcPct val="90000"/>
              </a:lnSpc>
              <a:buFontTx/>
              <a:buNone/>
            </a:pPr>
            <a:r>
              <a:rPr lang="el-GR" sz="2000" b="1" dirty="0">
                <a:latin typeface="Times New Roman" pitchFamily="18" charset="0"/>
                <a:cs typeface="Times New Roman" pitchFamily="18" charset="0"/>
              </a:rPr>
              <a:t>Τυπική απόκλιση – Συντελεστής Βήτα </a:t>
            </a:r>
          </a:p>
          <a:p>
            <a:pPr algn="just" eaLnBrk="1" hangingPunct="1">
              <a:lnSpc>
                <a:spcPct val="90000"/>
              </a:lnSpc>
            </a:pPr>
            <a:endParaRPr lang="el-GR" b="1" i="1" dirty="0">
              <a:latin typeface="Times New Roman" pitchFamily="18" charset="0"/>
              <a:cs typeface="Times New Roman" pitchFamily="18" charset="0"/>
            </a:endParaRPr>
          </a:p>
          <a:p>
            <a:pPr algn="just" eaLnBrk="1" hangingPunct="1">
              <a:lnSpc>
                <a:spcPct val="90000"/>
              </a:lnSpc>
            </a:pPr>
            <a:r>
              <a:rPr lang="el-GR" b="1" i="1" dirty="0">
                <a:latin typeface="Times New Roman" pitchFamily="18" charset="0"/>
                <a:cs typeface="Times New Roman" pitchFamily="18" charset="0"/>
              </a:rPr>
              <a:t>Κόστη</a:t>
            </a:r>
          </a:p>
          <a:p>
            <a:pPr algn="ctr" eaLnBrk="1" hangingPunct="1">
              <a:lnSpc>
                <a:spcPct val="90000"/>
              </a:lnSpc>
              <a:buFontTx/>
              <a:buNone/>
            </a:pPr>
            <a:r>
              <a:rPr lang="el-GR" sz="2000" b="1" dirty="0">
                <a:latin typeface="Times New Roman" pitchFamily="18" charset="0"/>
                <a:cs typeface="Times New Roman" pitchFamily="18" charset="0"/>
              </a:rPr>
              <a:t>Προμήθεια διάθεσης και εξαγοράς</a:t>
            </a:r>
          </a:p>
          <a:p>
            <a:pPr algn="ctr" eaLnBrk="1" hangingPunct="1">
              <a:lnSpc>
                <a:spcPct val="90000"/>
              </a:lnSpc>
              <a:buFontTx/>
              <a:buNone/>
            </a:pPr>
            <a:r>
              <a:rPr lang="en-US" sz="2000" b="1" dirty="0">
                <a:latin typeface="Times New Roman" pitchFamily="18" charset="0"/>
                <a:cs typeface="Times New Roman" pitchFamily="18" charset="0"/>
              </a:rPr>
              <a:t>Expense ratio – Turnover Ratio</a:t>
            </a:r>
          </a:p>
        </p:txBody>
      </p:sp>
      <p:sp>
        <p:nvSpPr>
          <p:cNvPr id="5" name="4 - Θέση αριθμού διαφάνειας"/>
          <p:cNvSpPr>
            <a:spLocks noGrp="1"/>
          </p:cNvSpPr>
          <p:nvPr>
            <p:ph type="sldNum" sz="quarter" idx="12"/>
          </p:nvPr>
        </p:nvSpPr>
        <p:spPr/>
        <p:txBody>
          <a:bodyPr/>
          <a:lstStyle/>
          <a:p>
            <a:pPr>
              <a:defRPr/>
            </a:pPr>
            <a:fld id="{7C2C1EAE-2912-4811-9DF5-A68AB55C9E27}" type="slidenum">
              <a:rPr lang="el-GR" smtClean="0">
                <a:solidFill>
                  <a:srgbClr val="000000"/>
                </a:solidFill>
              </a:rPr>
              <a:pPr>
                <a:defRPr/>
              </a:pPr>
              <a:t>163</a:t>
            </a:fld>
            <a:endParaRPr lang="el-GR">
              <a:solidFill>
                <a:srgbClr val="000000"/>
              </a:solidFill>
            </a:endParaRPr>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3600" b="1" i="1" dirty="0">
                <a:solidFill>
                  <a:schemeClr val="accent2"/>
                </a:solidFill>
                <a:latin typeface="Times New Roman" pitchFamily="18" charset="0"/>
                <a:cs typeface="Times New Roman" pitchFamily="18" charset="0"/>
              </a:rPr>
              <a:t>Δείκτης </a:t>
            </a:r>
            <a:r>
              <a:rPr lang="en-US" sz="3600" b="1" i="1" dirty="0">
                <a:solidFill>
                  <a:schemeClr val="accent2"/>
                </a:solidFill>
                <a:latin typeface="Times New Roman" pitchFamily="18" charset="0"/>
                <a:cs typeface="Times New Roman" pitchFamily="18" charset="0"/>
              </a:rPr>
              <a:t>Sharpe </a:t>
            </a:r>
            <a:r>
              <a:rPr lang="el-GR" sz="3600" b="1" i="1" dirty="0">
                <a:solidFill>
                  <a:schemeClr val="accent2"/>
                </a:solidFill>
                <a:latin typeface="Times New Roman" pitchFamily="18" charset="0"/>
                <a:cs typeface="Times New Roman" pitchFamily="18" charset="0"/>
              </a:rPr>
              <a:t>και</a:t>
            </a:r>
            <a:r>
              <a:rPr lang="en-US" sz="3600" b="1" i="1" dirty="0">
                <a:solidFill>
                  <a:schemeClr val="accent2"/>
                </a:solidFill>
                <a:latin typeface="Times New Roman" pitchFamily="18" charset="0"/>
                <a:cs typeface="Times New Roman" pitchFamily="18" charset="0"/>
              </a:rPr>
              <a:t> </a:t>
            </a:r>
            <a:r>
              <a:rPr lang="el-GR" sz="3600" b="1" i="1" dirty="0">
                <a:solidFill>
                  <a:schemeClr val="accent2"/>
                </a:solidFill>
                <a:latin typeface="Times New Roman" pitchFamily="18" charset="0"/>
                <a:cs typeface="Times New Roman" pitchFamily="18" charset="0"/>
              </a:rPr>
              <a:t>Δείκτης </a:t>
            </a:r>
            <a:r>
              <a:rPr lang="en-US" sz="3600" b="1" i="1" dirty="0" err="1">
                <a:solidFill>
                  <a:schemeClr val="accent2"/>
                </a:solidFill>
                <a:latin typeface="Times New Roman" pitchFamily="18" charset="0"/>
                <a:cs typeface="Times New Roman" pitchFamily="18" charset="0"/>
              </a:rPr>
              <a:t>Treynor</a:t>
            </a:r>
            <a:endParaRPr lang="el-GR" sz="3600" b="1" i="1" dirty="0">
              <a:solidFill>
                <a:schemeClr val="accent2"/>
              </a:solidFill>
              <a:latin typeface="Times New Roman" pitchFamily="18" charset="0"/>
              <a:cs typeface="Times New Roman" pitchFamily="18" charset="0"/>
            </a:endParaRPr>
          </a:p>
        </p:txBody>
      </p:sp>
      <p:sp>
        <p:nvSpPr>
          <p:cNvPr id="3" name="2 - Θέση περιεχομένου"/>
          <p:cNvSpPr>
            <a:spLocks noGrp="1"/>
          </p:cNvSpPr>
          <p:nvPr>
            <p:ph idx="1"/>
          </p:nvPr>
        </p:nvSpPr>
        <p:spPr/>
        <p:txBody>
          <a:bodyPr/>
          <a:lstStyle/>
          <a:p>
            <a:r>
              <a:rPr lang="en-US" dirty="0">
                <a:latin typeface="Times New Roman" pitchFamily="18" charset="0"/>
                <a:cs typeface="Times New Roman" pitchFamily="18" charset="0"/>
              </a:rPr>
              <a:t>Sharpe ratio</a:t>
            </a:r>
          </a:p>
          <a:p>
            <a:endParaRPr lang="en-US"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r>
              <a:rPr lang="en-US" dirty="0" err="1">
                <a:latin typeface="Times New Roman" pitchFamily="18" charset="0"/>
                <a:cs typeface="Times New Roman" pitchFamily="18" charset="0"/>
              </a:rPr>
              <a:t>Treynor</a:t>
            </a:r>
            <a:r>
              <a:rPr lang="en-US" dirty="0">
                <a:latin typeface="Times New Roman" pitchFamily="18" charset="0"/>
                <a:cs typeface="Times New Roman" pitchFamily="18" charset="0"/>
              </a:rPr>
              <a:t> ratio</a:t>
            </a:r>
          </a:p>
          <a:p>
            <a:endParaRPr lang="en-US" dirty="0">
              <a:latin typeface="Times New Roman" pitchFamily="18" charset="0"/>
              <a:cs typeface="Times New Roman" pitchFamily="18" charset="0"/>
            </a:endParaRPr>
          </a:p>
          <a:p>
            <a:pPr marL="0" indent="0">
              <a:buNone/>
            </a:pPr>
            <a:r>
              <a:rPr lang="el-GR" sz="2400" dirty="0">
                <a:latin typeface="Times New Roman" pitchFamily="18" charset="0"/>
                <a:cs typeface="Times New Roman" pitchFamily="18" charset="0"/>
              </a:rPr>
              <a:t>όπου </a:t>
            </a:r>
            <a:r>
              <a:rPr lang="en-US" sz="2400" dirty="0" err="1">
                <a:latin typeface="Times New Roman" pitchFamily="18" charset="0"/>
                <a:cs typeface="Times New Roman" pitchFamily="18" charset="0"/>
              </a:rPr>
              <a:t>R</a:t>
            </a:r>
            <a:r>
              <a:rPr lang="en-US" sz="2400" baseline="-25000" dirty="0" err="1">
                <a:latin typeface="Times New Roman" pitchFamily="18" charset="0"/>
                <a:cs typeface="Times New Roman" pitchFamily="18" charset="0"/>
              </a:rPr>
              <a:t>p</a:t>
            </a:r>
            <a:r>
              <a:rPr lang="en-US" sz="2400" dirty="0">
                <a:latin typeface="Times New Roman" pitchFamily="18" charset="0"/>
                <a:cs typeface="Times New Roman" pitchFamily="18" charset="0"/>
              </a:rPr>
              <a:t> </a:t>
            </a:r>
            <a:r>
              <a:rPr lang="el-GR" sz="2400" dirty="0">
                <a:latin typeface="Times New Roman" pitchFamily="18" charset="0"/>
                <a:cs typeface="Times New Roman" pitchFamily="18" charset="0"/>
              </a:rPr>
              <a:t>η απόδοση του χαρτοφυλακίου </a:t>
            </a:r>
            <a:r>
              <a:rPr lang="en-US" sz="2400" dirty="0">
                <a:latin typeface="Times New Roman" pitchFamily="18" charset="0"/>
                <a:cs typeface="Times New Roman" pitchFamily="18" charset="0"/>
              </a:rPr>
              <a:t>p, </a:t>
            </a:r>
            <a:r>
              <a:rPr lang="en-US" sz="2400" dirty="0" err="1">
                <a:latin typeface="Times New Roman" pitchFamily="18" charset="0"/>
                <a:cs typeface="Times New Roman" pitchFamily="18" charset="0"/>
              </a:rPr>
              <a:t>R</a:t>
            </a:r>
            <a:r>
              <a:rPr lang="en-US" sz="2400" baseline="-25000" dirty="0" err="1">
                <a:latin typeface="Times New Roman" pitchFamily="18" charset="0"/>
                <a:cs typeface="Times New Roman" pitchFamily="18" charset="0"/>
              </a:rPr>
              <a:t>f</a:t>
            </a:r>
            <a:r>
              <a:rPr lang="en-US" sz="2400" baseline="-25000" dirty="0">
                <a:latin typeface="Times New Roman" pitchFamily="18" charset="0"/>
                <a:cs typeface="Times New Roman" pitchFamily="18" charset="0"/>
              </a:rPr>
              <a:t> </a:t>
            </a:r>
            <a:r>
              <a:rPr lang="el-GR" sz="2400" dirty="0">
                <a:latin typeface="Times New Roman" pitchFamily="18" charset="0"/>
                <a:cs typeface="Times New Roman" pitchFamily="18" charset="0"/>
              </a:rPr>
              <a:t>η απόδοση του επιτοκίου μηδενικού κινδύνου</a:t>
            </a:r>
            <a:r>
              <a:rPr lang="en-US" sz="2400" dirty="0">
                <a:latin typeface="Times New Roman" pitchFamily="18" charset="0"/>
                <a:cs typeface="Times New Roman" pitchFamily="18" charset="0"/>
              </a:rPr>
              <a:t>, </a:t>
            </a:r>
            <a:r>
              <a:rPr lang="el-GR" sz="2400" dirty="0">
                <a:latin typeface="Times New Roman" pitchFamily="18" charset="0"/>
                <a:cs typeface="Times New Roman" pitchFamily="18" charset="0"/>
              </a:rPr>
              <a:t>σ</a:t>
            </a:r>
            <a:r>
              <a:rPr lang="en-US" sz="2400" baseline="-25000" dirty="0">
                <a:latin typeface="Times New Roman" pitchFamily="18" charset="0"/>
                <a:cs typeface="Times New Roman" pitchFamily="18" charset="0"/>
              </a:rPr>
              <a:t>p</a:t>
            </a:r>
            <a:r>
              <a:rPr lang="el-GR" sz="2400" dirty="0">
                <a:latin typeface="Times New Roman" pitchFamily="18" charset="0"/>
                <a:cs typeface="Times New Roman" pitchFamily="18" charset="0"/>
              </a:rPr>
              <a:t> η τυπική απόκλιση των αποδόσεων του χαρτοφυλακίου </a:t>
            </a:r>
            <a:r>
              <a:rPr lang="en-US" sz="2400" dirty="0">
                <a:latin typeface="Times New Roman" pitchFamily="18" charset="0"/>
                <a:cs typeface="Times New Roman" pitchFamily="18" charset="0"/>
              </a:rPr>
              <a:t>p </a:t>
            </a:r>
            <a:r>
              <a:rPr lang="el-GR" sz="2400" dirty="0">
                <a:latin typeface="Times New Roman" pitchFamily="18" charset="0"/>
                <a:cs typeface="Times New Roman" pitchFamily="18" charset="0"/>
              </a:rPr>
              <a:t>και β</a:t>
            </a:r>
            <a:r>
              <a:rPr lang="en-US" sz="2400" baseline="-25000" dirty="0">
                <a:latin typeface="Times New Roman" pitchFamily="18" charset="0"/>
                <a:cs typeface="Times New Roman" pitchFamily="18" charset="0"/>
              </a:rPr>
              <a:t>p</a:t>
            </a:r>
            <a:r>
              <a:rPr lang="el-GR" sz="2400" dirty="0">
                <a:latin typeface="Times New Roman" pitchFamily="18" charset="0"/>
                <a:cs typeface="Times New Roman" pitchFamily="18" charset="0"/>
              </a:rPr>
              <a:t> ο συντελεστής συστηματικού κινδύνου</a:t>
            </a:r>
            <a:r>
              <a:rPr lang="en-US" sz="2400" dirty="0">
                <a:latin typeface="Times New Roman" pitchFamily="18" charset="0"/>
                <a:cs typeface="Times New Roman" pitchFamily="18" charset="0"/>
              </a:rPr>
              <a:t>.</a:t>
            </a:r>
          </a:p>
          <a:p>
            <a:endParaRPr lang="el-GR" dirty="0">
              <a:latin typeface="Times New Roman" pitchFamily="18" charset="0"/>
              <a:cs typeface="Times New Roman" pitchFamily="18" charset="0"/>
            </a:endParaRPr>
          </a:p>
        </p:txBody>
      </p:sp>
      <p:sp>
        <p:nvSpPr>
          <p:cNvPr id="4" name="3 - Θέση αριθμού διαφάνειας"/>
          <p:cNvSpPr>
            <a:spLocks noGrp="1"/>
          </p:cNvSpPr>
          <p:nvPr>
            <p:ph type="sldNum" sz="quarter" idx="12"/>
          </p:nvPr>
        </p:nvSpPr>
        <p:spPr/>
        <p:txBody>
          <a:bodyPr/>
          <a:lstStyle/>
          <a:p>
            <a:pPr>
              <a:defRPr/>
            </a:pPr>
            <a:fld id="{7C2C1EAE-2912-4811-9DF5-A68AB55C9E27}" type="slidenum">
              <a:rPr lang="el-GR" smtClean="0">
                <a:solidFill>
                  <a:srgbClr val="000000"/>
                </a:solidFill>
              </a:rPr>
              <a:pPr>
                <a:defRPr/>
              </a:pPr>
              <a:t>164</a:t>
            </a:fld>
            <a:endParaRPr lang="el-GR" dirty="0">
              <a:solidFill>
                <a:srgbClr val="000000"/>
              </a:solidFill>
            </a:endParaRPr>
          </a:p>
        </p:txBody>
      </p:sp>
      <p:graphicFrame>
        <p:nvGraphicFramePr>
          <p:cNvPr id="274434" name="Object 5"/>
          <p:cNvGraphicFramePr>
            <a:graphicFrameLocks noChangeAspect="1"/>
          </p:cNvGraphicFramePr>
          <p:nvPr/>
        </p:nvGraphicFramePr>
        <p:xfrm>
          <a:off x="5231904" y="1484785"/>
          <a:ext cx="1655762" cy="935037"/>
        </p:xfrm>
        <a:graphic>
          <a:graphicData uri="http://schemas.openxmlformats.org/presentationml/2006/ole">
            <mc:AlternateContent xmlns:mc="http://schemas.openxmlformats.org/markup-compatibility/2006">
              <mc:Choice xmlns:v="urn:schemas-microsoft-com:vml" Requires="v">
                <p:oleObj name="Equation" r:id="rId3" imgW="990170" imgH="469696" progId="Equation.3">
                  <p:embed/>
                </p:oleObj>
              </mc:Choice>
              <mc:Fallback>
                <p:oleObj name="Equation" r:id="rId3" imgW="990170" imgH="469696" progId="Equation.3">
                  <p:embed/>
                  <p:pic>
                    <p:nvPicPr>
                      <p:cNvPr id="274434"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31904" y="1484785"/>
                        <a:ext cx="1655762" cy="935037"/>
                      </a:xfrm>
                      <a:prstGeom prst="rect">
                        <a:avLst/>
                      </a:prstGeom>
                      <a:noFill/>
                    </p:spPr>
                  </p:pic>
                </p:oleObj>
              </mc:Fallback>
            </mc:AlternateContent>
          </a:graphicData>
        </a:graphic>
      </p:graphicFrame>
      <p:graphicFrame>
        <p:nvGraphicFramePr>
          <p:cNvPr id="274435" name="Object 5"/>
          <p:cNvGraphicFramePr>
            <a:graphicFrameLocks noChangeAspect="1"/>
          </p:cNvGraphicFramePr>
          <p:nvPr/>
        </p:nvGraphicFramePr>
        <p:xfrm>
          <a:off x="5231904" y="3212976"/>
          <a:ext cx="2087562" cy="863600"/>
        </p:xfrm>
        <a:graphic>
          <a:graphicData uri="http://schemas.openxmlformats.org/presentationml/2006/ole">
            <mc:AlternateContent xmlns:mc="http://schemas.openxmlformats.org/markup-compatibility/2006">
              <mc:Choice xmlns:v="urn:schemas-microsoft-com:vml" Requires="v">
                <p:oleObj name="Equation" r:id="rId5" imgW="990170" imgH="469696" progId="Equation.3">
                  <p:embed/>
                </p:oleObj>
              </mc:Choice>
              <mc:Fallback>
                <p:oleObj name="Equation" r:id="rId5" imgW="990170" imgH="469696" progId="Equation.3">
                  <p:embed/>
                  <p:pic>
                    <p:nvPicPr>
                      <p:cNvPr id="274435"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31904" y="3212976"/>
                        <a:ext cx="2087562" cy="863600"/>
                      </a:xfrm>
                      <a:prstGeom prst="rect">
                        <a:avLst/>
                      </a:prstGeom>
                      <a:noFill/>
                    </p:spPr>
                  </p:pic>
                </p:oleObj>
              </mc:Fallback>
            </mc:AlternateContent>
          </a:graphicData>
        </a:graphic>
      </p:graphicFrame>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3600" b="1" i="1" dirty="0">
                <a:solidFill>
                  <a:srgbClr val="333399"/>
                </a:solidFill>
                <a:latin typeface="Times New Roman" pitchFamily="18" charset="0"/>
                <a:cs typeface="Times New Roman" pitchFamily="18" charset="0"/>
              </a:rPr>
              <a:t>Δείκτης </a:t>
            </a:r>
            <a:r>
              <a:rPr lang="en-US" sz="3600" b="1" i="1" dirty="0">
                <a:solidFill>
                  <a:srgbClr val="333399"/>
                </a:solidFill>
                <a:latin typeface="Times New Roman" pitchFamily="18" charset="0"/>
                <a:cs typeface="Times New Roman" pitchFamily="18" charset="0"/>
              </a:rPr>
              <a:t>Sharpe </a:t>
            </a:r>
            <a:r>
              <a:rPr lang="el-GR" sz="3600" b="1" i="1" dirty="0">
                <a:solidFill>
                  <a:srgbClr val="333399"/>
                </a:solidFill>
                <a:latin typeface="Times New Roman" pitchFamily="18" charset="0"/>
                <a:cs typeface="Times New Roman" pitchFamily="18" charset="0"/>
              </a:rPr>
              <a:t>και</a:t>
            </a:r>
            <a:r>
              <a:rPr lang="en-US" sz="3600" b="1" i="1" dirty="0">
                <a:solidFill>
                  <a:srgbClr val="333399"/>
                </a:solidFill>
                <a:latin typeface="Times New Roman" pitchFamily="18" charset="0"/>
                <a:cs typeface="Times New Roman" pitchFamily="18" charset="0"/>
              </a:rPr>
              <a:t> </a:t>
            </a:r>
            <a:r>
              <a:rPr lang="el-GR" sz="3600" b="1" i="1" dirty="0">
                <a:solidFill>
                  <a:srgbClr val="333399"/>
                </a:solidFill>
                <a:latin typeface="Times New Roman" pitchFamily="18" charset="0"/>
                <a:cs typeface="Times New Roman" pitchFamily="18" charset="0"/>
              </a:rPr>
              <a:t>Δείκτης </a:t>
            </a:r>
            <a:r>
              <a:rPr lang="en-US" sz="3600" b="1" i="1" dirty="0" err="1">
                <a:solidFill>
                  <a:srgbClr val="333399"/>
                </a:solidFill>
                <a:latin typeface="Times New Roman" pitchFamily="18" charset="0"/>
                <a:cs typeface="Times New Roman" pitchFamily="18" charset="0"/>
              </a:rPr>
              <a:t>Treynor</a:t>
            </a:r>
            <a:br>
              <a:rPr lang="el-GR" sz="3600" b="1" i="1" dirty="0">
                <a:solidFill>
                  <a:srgbClr val="333399"/>
                </a:solidFill>
                <a:latin typeface="Times New Roman" pitchFamily="18" charset="0"/>
                <a:cs typeface="Times New Roman" pitchFamily="18" charset="0"/>
              </a:rPr>
            </a:br>
            <a:r>
              <a:rPr lang="el-GR" sz="3600" b="1" i="1" dirty="0">
                <a:solidFill>
                  <a:srgbClr val="333399"/>
                </a:solidFill>
                <a:latin typeface="Times New Roman" pitchFamily="18" charset="0"/>
                <a:cs typeface="Times New Roman" pitchFamily="18" charset="0"/>
              </a:rPr>
              <a:t>Παράδειγμα</a:t>
            </a:r>
            <a:endParaRPr lang="el-GR" dirty="0"/>
          </a:p>
        </p:txBody>
      </p:sp>
      <p:sp>
        <p:nvSpPr>
          <p:cNvPr id="3" name="2 - Θέση περιεχομένου"/>
          <p:cNvSpPr>
            <a:spLocks noGrp="1"/>
          </p:cNvSpPr>
          <p:nvPr>
            <p:ph idx="1"/>
          </p:nvPr>
        </p:nvSpPr>
        <p:spPr/>
        <p:txBody>
          <a:bodyPr/>
          <a:lstStyle/>
          <a:p>
            <a:r>
              <a:rPr lang="el-GR" sz="2400" dirty="0"/>
              <a:t>Δίνεται η μέση μηνιαία απόδοση, η τυπική απόκλιση και ο συντελεστής</a:t>
            </a:r>
            <a:r>
              <a:rPr lang="en-US" sz="2400" dirty="0"/>
              <a:t> beta</a:t>
            </a:r>
            <a:r>
              <a:rPr lang="el-GR" sz="2400" dirty="0"/>
              <a:t> τριών Α/Κ για την τελευταία τριετία</a:t>
            </a:r>
            <a:r>
              <a:rPr lang="en-US" sz="2400" dirty="0"/>
              <a:t>. </a:t>
            </a:r>
            <a:r>
              <a:rPr lang="el-GR" sz="2400" dirty="0"/>
              <a:t>Υπολογίστε τους δείκτες </a:t>
            </a:r>
            <a:r>
              <a:rPr lang="en-US" sz="2400" dirty="0"/>
              <a:t>Sharpe </a:t>
            </a:r>
            <a:r>
              <a:rPr lang="el-GR" sz="2400" dirty="0"/>
              <a:t>και </a:t>
            </a:r>
            <a:r>
              <a:rPr lang="en-US" sz="2400" dirty="0" err="1"/>
              <a:t>Treynor</a:t>
            </a:r>
            <a:r>
              <a:rPr lang="el-GR" sz="2400" dirty="0"/>
              <a:t>. </a:t>
            </a:r>
          </a:p>
          <a:p>
            <a:r>
              <a:rPr lang="el-GR" sz="2400" dirty="0"/>
              <a:t>Ποιο Α/Κ έχει την καλύτερη επίδοση;</a:t>
            </a:r>
          </a:p>
          <a:p>
            <a:pPr>
              <a:buNone/>
            </a:pPr>
            <a:r>
              <a:rPr lang="el-GR" sz="2400" dirty="0"/>
              <a:t>	</a:t>
            </a:r>
          </a:p>
          <a:p>
            <a:endParaRPr lang="el-GR" sz="2400" dirty="0"/>
          </a:p>
          <a:p>
            <a:endParaRPr lang="el-GR" sz="2400" dirty="0"/>
          </a:p>
          <a:p>
            <a:endParaRPr lang="el-GR" sz="2400" dirty="0"/>
          </a:p>
          <a:p>
            <a:pPr>
              <a:buNone/>
            </a:pPr>
            <a:endParaRPr lang="el-GR" sz="2000" dirty="0"/>
          </a:p>
          <a:p>
            <a:r>
              <a:rPr lang="el-GR" sz="2400" dirty="0"/>
              <a:t>Δίνεται επίσης ότι το μηνιαίο επιτόκιο του ΕΓΕΔ (</a:t>
            </a:r>
            <a:r>
              <a:rPr lang="en-US" sz="2400" dirty="0" err="1"/>
              <a:t>r</a:t>
            </a:r>
            <a:r>
              <a:rPr lang="en-US" sz="2400" baseline="-25000" dirty="0" err="1"/>
              <a:t>f</a:t>
            </a:r>
            <a:r>
              <a:rPr lang="en-US" sz="2400" dirty="0"/>
              <a:t>) </a:t>
            </a:r>
            <a:r>
              <a:rPr lang="el-GR" sz="2400" dirty="0"/>
              <a:t>είναι 0,5%</a:t>
            </a:r>
          </a:p>
          <a:p>
            <a:endParaRPr lang="el-GR" sz="2400" dirty="0"/>
          </a:p>
        </p:txBody>
      </p:sp>
      <p:sp>
        <p:nvSpPr>
          <p:cNvPr id="4" name="3 - Θέση αριθμού διαφάνειας"/>
          <p:cNvSpPr>
            <a:spLocks noGrp="1"/>
          </p:cNvSpPr>
          <p:nvPr>
            <p:ph type="sldNum" sz="quarter" idx="12"/>
          </p:nvPr>
        </p:nvSpPr>
        <p:spPr/>
        <p:txBody>
          <a:bodyPr/>
          <a:lstStyle/>
          <a:p>
            <a:pPr>
              <a:defRPr/>
            </a:pPr>
            <a:fld id="{7C2C1EAE-2912-4811-9DF5-A68AB55C9E27}" type="slidenum">
              <a:rPr lang="el-GR" smtClean="0">
                <a:solidFill>
                  <a:srgbClr val="000000"/>
                </a:solidFill>
              </a:rPr>
              <a:pPr>
                <a:defRPr/>
              </a:pPr>
              <a:t>165</a:t>
            </a:fld>
            <a:endParaRPr lang="el-GR">
              <a:solidFill>
                <a:srgbClr val="000000"/>
              </a:solidFill>
            </a:endParaRPr>
          </a:p>
        </p:txBody>
      </p:sp>
      <p:graphicFrame>
        <p:nvGraphicFramePr>
          <p:cNvPr id="5" name="4 - Πίνακας"/>
          <p:cNvGraphicFramePr>
            <a:graphicFrameLocks noGrp="1"/>
          </p:cNvGraphicFramePr>
          <p:nvPr/>
        </p:nvGraphicFramePr>
        <p:xfrm>
          <a:off x="1991544" y="3429000"/>
          <a:ext cx="8136904" cy="1752600"/>
        </p:xfrm>
        <a:graphic>
          <a:graphicData uri="http://schemas.openxmlformats.org/drawingml/2006/table">
            <a:tbl>
              <a:tblPr firstRow="1" bandRow="1">
                <a:tableStyleId>{21E4AEA4-8DFA-4A89-87EB-49C32662AFE0}</a:tableStyleId>
              </a:tblPr>
              <a:tblGrid>
                <a:gridCol w="754300">
                  <a:extLst>
                    <a:ext uri="{9D8B030D-6E8A-4147-A177-3AD203B41FA5}">
                      <a16:colId xmlns:a16="http://schemas.microsoft.com/office/drawing/2014/main" val="20000"/>
                    </a:ext>
                  </a:extLst>
                </a:gridCol>
                <a:gridCol w="2460868">
                  <a:extLst>
                    <a:ext uri="{9D8B030D-6E8A-4147-A177-3AD203B41FA5}">
                      <a16:colId xmlns:a16="http://schemas.microsoft.com/office/drawing/2014/main" val="20001"/>
                    </a:ext>
                  </a:extLst>
                </a:gridCol>
                <a:gridCol w="2460868">
                  <a:extLst>
                    <a:ext uri="{9D8B030D-6E8A-4147-A177-3AD203B41FA5}">
                      <a16:colId xmlns:a16="http://schemas.microsoft.com/office/drawing/2014/main" val="20002"/>
                    </a:ext>
                  </a:extLst>
                </a:gridCol>
                <a:gridCol w="2460868">
                  <a:extLst>
                    <a:ext uri="{9D8B030D-6E8A-4147-A177-3AD203B41FA5}">
                      <a16:colId xmlns:a16="http://schemas.microsoft.com/office/drawing/2014/main" val="20003"/>
                    </a:ext>
                  </a:extLst>
                </a:gridCol>
              </a:tblGrid>
              <a:tr h="370840">
                <a:tc>
                  <a:txBody>
                    <a:bodyPr/>
                    <a:lstStyle/>
                    <a:p>
                      <a:pPr algn="ctr"/>
                      <a:r>
                        <a:rPr lang="el-GR" dirty="0"/>
                        <a:t>Α/Κ</a:t>
                      </a:r>
                    </a:p>
                  </a:txBody>
                  <a:tcPr/>
                </a:tc>
                <a:tc>
                  <a:txBody>
                    <a:bodyPr/>
                    <a:lstStyle/>
                    <a:p>
                      <a:pPr algn="ctr"/>
                      <a:r>
                        <a:rPr lang="el-GR" dirty="0"/>
                        <a:t>Μέση μηνιαία απόδοση (</a:t>
                      </a:r>
                      <a:r>
                        <a:rPr lang="en-US" dirty="0"/>
                        <a:t>R)</a:t>
                      </a:r>
                      <a:endParaRPr lang="el-GR" dirty="0"/>
                    </a:p>
                  </a:txBody>
                  <a:tcPr/>
                </a:tc>
                <a:tc>
                  <a:txBody>
                    <a:bodyPr/>
                    <a:lstStyle/>
                    <a:p>
                      <a:pPr algn="ctr"/>
                      <a:r>
                        <a:rPr lang="el-GR" dirty="0"/>
                        <a:t>Τυπική</a:t>
                      </a:r>
                      <a:r>
                        <a:rPr lang="el-GR" baseline="0" dirty="0"/>
                        <a:t> απόκλιση</a:t>
                      </a:r>
                    </a:p>
                    <a:p>
                      <a:pPr algn="ctr"/>
                      <a:r>
                        <a:rPr lang="el-GR" baseline="0" dirty="0"/>
                        <a:t>(σ)</a:t>
                      </a:r>
                      <a:endParaRPr lang="el-GR" dirty="0"/>
                    </a:p>
                  </a:txBody>
                  <a:tcPr/>
                </a:tc>
                <a:tc>
                  <a:txBody>
                    <a:bodyPr/>
                    <a:lstStyle/>
                    <a:p>
                      <a:pPr algn="ctr"/>
                      <a:r>
                        <a:rPr lang="el-GR" dirty="0"/>
                        <a:t>Συντελεστής βήτα</a:t>
                      </a:r>
                      <a:r>
                        <a:rPr lang="en-US" dirty="0"/>
                        <a:t> </a:t>
                      </a:r>
                      <a:r>
                        <a:rPr lang="el-GR" dirty="0"/>
                        <a:t>(</a:t>
                      </a:r>
                      <a:r>
                        <a:rPr lang="en-US" dirty="0"/>
                        <a:t>beta)</a:t>
                      </a:r>
                      <a:endParaRPr lang="el-GR" dirty="0"/>
                    </a:p>
                  </a:txBody>
                  <a:tcPr/>
                </a:tc>
                <a:extLst>
                  <a:ext uri="{0D108BD9-81ED-4DB2-BD59-A6C34878D82A}">
                    <a16:rowId xmlns:a16="http://schemas.microsoft.com/office/drawing/2014/main" val="10000"/>
                  </a:ext>
                </a:extLst>
              </a:tr>
              <a:tr h="370840">
                <a:tc>
                  <a:txBody>
                    <a:bodyPr/>
                    <a:lstStyle/>
                    <a:p>
                      <a:pPr algn="ctr"/>
                      <a:r>
                        <a:rPr lang="el-GR" dirty="0"/>
                        <a:t>Α</a:t>
                      </a:r>
                    </a:p>
                  </a:txBody>
                  <a:tcPr/>
                </a:tc>
                <a:tc>
                  <a:txBody>
                    <a:bodyPr/>
                    <a:lstStyle/>
                    <a:p>
                      <a:pPr algn="ctr"/>
                      <a:r>
                        <a:rPr lang="el-GR" dirty="0"/>
                        <a:t>3%</a:t>
                      </a:r>
                    </a:p>
                  </a:txBody>
                  <a:tcPr/>
                </a:tc>
                <a:tc>
                  <a:txBody>
                    <a:bodyPr/>
                    <a:lstStyle/>
                    <a:p>
                      <a:pPr algn="ctr"/>
                      <a:r>
                        <a:rPr lang="el-GR" dirty="0"/>
                        <a:t>2%</a:t>
                      </a:r>
                    </a:p>
                  </a:txBody>
                  <a:tcPr/>
                </a:tc>
                <a:tc>
                  <a:txBody>
                    <a:bodyPr/>
                    <a:lstStyle/>
                    <a:p>
                      <a:pPr algn="ctr"/>
                      <a:r>
                        <a:rPr lang="el-GR" dirty="0"/>
                        <a:t>0,9</a:t>
                      </a:r>
                    </a:p>
                  </a:txBody>
                  <a:tcPr/>
                </a:tc>
                <a:extLst>
                  <a:ext uri="{0D108BD9-81ED-4DB2-BD59-A6C34878D82A}">
                    <a16:rowId xmlns:a16="http://schemas.microsoft.com/office/drawing/2014/main" val="10001"/>
                  </a:ext>
                </a:extLst>
              </a:tr>
              <a:tr h="370840">
                <a:tc>
                  <a:txBody>
                    <a:bodyPr/>
                    <a:lstStyle/>
                    <a:p>
                      <a:pPr algn="ctr"/>
                      <a:r>
                        <a:rPr lang="el-GR" dirty="0"/>
                        <a:t>Β</a:t>
                      </a:r>
                    </a:p>
                  </a:txBody>
                  <a:tcPr/>
                </a:tc>
                <a:tc>
                  <a:txBody>
                    <a:bodyPr/>
                    <a:lstStyle/>
                    <a:p>
                      <a:pPr algn="ctr"/>
                      <a:r>
                        <a:rPr lang="el-GR" dirty="0"/>
                        <a:t>6%</a:t>
                      </a:r>
                    </a:p>
                  </a:txBody>
                  <a:tcPr/>
                </a:tc>
                <a:tc>
                  <a:txBody>
                    <a:bodyPr/>
                    <a:lstStyle/>
                    <a:p>
                      <a:pPr algn="ctr"/>
                      <a:r>
                        <a:rPr lang="el-GR" dirty="0"/>
                        <a:t>3%</a:t>
                      </a:r>
                    </a:p>
                  </a:txBody>
                  <a:tcPr/>
                </a:tc>
                <a:tc>
                  <a:txBody>
                    <a:bodyPr/>
                    <a:lstStyle/>
                    <a:p>
                      <a:pPr algn="ctr"/>
                      <a:r>
                        <a:rPr lang="el-GR" dirty="0"/>
                        <a:t>1,2</a:t>
                      </a:r>
                    </a:p>
                  </a:txBody>
                  <a:tcPr/>
                </a:tc>
                <a:extLst>
                  <a:ext uri="{0D108BD9-81ED-4DB2-BD59-A6C34878D82A}">
                    <a16:rowId xmlns:a16="http://schemas.microsoft.com/office/drawing/2014/main" val="10002"/>
                  </a:ext>
                </a:extLst>
              </a:tr>
              <a:tr h="370840">
                <a:tc>
                  <a:txBody>
                    <a:bodyPr/>
                    <a:lstStyle/>
                    <a:p>
                      <a:pPr algn="ctr"/>
                      <a:r>
                        <a:rPr lang="el-GR" dirty="0"/>
                        <a:t>Γ</a:t>
                      </a:r>
                    </a:p>
                  </a:txBody>
                  <a:tcPr/>
                </a:tc>
                <a:tc>
                  <a:txBody>
                    <a:bodyPr/>
                    <a:lstStyle/>
                    <a:p>
                      <a:pPr algn="ctr"/>
                      <a:r>
                        <a:rPr lang="el-GR" dirty="0"/>
                        <a:t>2%</a:t>
                      </a:r>
                    </a:p>
                  </a:txBody>
                  <a:tcPr/>
                </a:tc>
                <a:tc>
                  <a:txBody>
                    <a:bodyPr/>
                    <a:lstStyle/>
                    <a:p>
                      <a:pPr algn="ctr"/>
                      <a:r>
                        <a:rPr lang="el-GR" dirty="0"/>
                        <a:t>1%</a:t>
                      </a:r>
                    </a:p>
                  </a:txBody>
                  <a:tcPr/>
                </a:tc>
                <a:tc>
                  <a:txBody>
                    <a:bodyPr/>
                    <a:lstStyle/>
                    <a:p>
                      <a:pPr algn="ctr"/>
                      <a:r>
                        <a:rPr lang="el-GR" dirty="0"/>
                        <a:t>0,6</a:t>
                      </a:r>
                    </a:p>
                  </a:txBody>
                  <a:tcPr/>
                </a:tc>
                <a:extLst>
                  <a:ext uri="{0D108BD9-81ED-4DB2-BD59-A6C34878D82A}">
                    <a16:rowId xmlns:a16="http://schemas.microsoft.com/office/drawing/2014/main" val="10003"/>
                  </a:ext>
                </a:extLst>
              </a:tr>
            </a:tbl>
          </a:graphicData>
        </a:graphic>
      </p:graphicFrame>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3600" b="1" i="1" dirty="0">
                <a:solidFill>
                  <a:srgbClr val="333399"/>
                </a:solidFill>
                <a:latin typeface="Times New Roman" pitchFamily="18" charset="0"/>
                <a:cs typeface="Times New Roman" pitchFamily="18" charset="0"/>
              </a:rPr>
              <a:t>Δείκτης </a:t>
            </a:r>
            <a:r>
              <a:rPr lang="en-US" sz="3600" b="1" i="1" dirty="0">
                <a:solidFill>
                  <a:srgbClr val="333399"/>
                </a:solidFill>
                <a:latin typeface="Times New Roman" pitchFamily="18" charset="0"/>
                <a:cs typeface="Times New Roman" pitchFamily="18" charset="0"/>
              </a:rPr>
              <a:t>Sharpe </a:t>
            </a:r>
            <a:r>
              <a:rPr lang="el-GR" sz="3600" b="1" i="1" dirty="0">
                <a:solidFill>
                  <a:srgbClr val="333399"/>
                </a:solidFill>
                <a:latin typeface="Times New Roman" pitchFamily="18" charset="0"/>
                <a:cs typeface="Times New Roman" pitchFamily="18" charset="0"/>
              </a:rPr>
              <a:t>και</a:t>
            </a:r>
            <a:r>
              <a:rPr lang="en-US" sz="3600" b="1" i="1" dirty="0">
                <a:solidFill>
                  <a:srgbClr val="333399"/>
                </a:solidFill>
                <a:latin typeface="Times New Roman" pitchFamily="18" charset="0"/>
                <a:cs typeface="Times New Roman" pitchFamily="18" charset="0"/>
              </a:rPr>
              <a:t> </a:t>
            </a:r>
            <a:r>
              <a:rPr lang="el-GR" sz="3600" b="1" i="1" dirty="0">
                <a:solidFill>
                  <a:srgbClr val="333399"/>
                </a:solidFill>
                <a:latin typeface="Times New Roman" pitchFamily="18" charset="0"/>
                <a:cs typeface="Times New Roman" pitchFamily="18" charset="0"/>
              </a:rPr>
              <a:t>Δείκτης </a:t>
            </a:r>
            <a:r>
              <a:rPr lang="en-US" sz="3600" b="1" i="1" dirty="0" err="1">
                <a:solidFill>
                  <a:srgbClr val="333399"/>
                </a:solidFill>
                <a:latin typeface="Times New Roman" pitchFamily="18" charset="0"/>
                <a:cs typeface="Times New Roman" pitchFamily="18" charset="0"/>
              </a:rPr>
              <a:t>Treynor</a:t>
            </a:r>
            <a:br>
              <a:rPr lang="el-GR" sz="3600" b="1" i="1" dirty="0">
                <a:solidFill>
                  <a:srgbClr val="333399"/>
                </a:solidFill>
                <a:latin typeface="Times New Roman" pitchFamily="18" charset="0"/>
                <a:cs typeface="Times New Roman" pitchFamily="18" charset="0"/>
              </a:rPr>
            </a:br>
            <a:r>
              <a:rPr lang="el-GR" sz="3600" b="1" i="1" dirty="0">
                <a:solidFill>
                  <a:srgbClr val="333399"/>
                </a:solidFill>
                <a:latin typeface="Times New Roman" pitchFamily="18" charset="0"/>
                <a:cs typeface="Times New Roman" pitchFamily="18" charset="0"/>
              </a:rPr>
              <a:t>Παράδειγμα</a:t>
            </a:r>
            <a:endParaRPr lang="el-GR" dirty="0"/>
          </a:p>
        </p:txBody>
      </p:sp>
      <p:sp>
        <p:nvSpPr>
          <p:cNvPr id="3" name="2 - Θέση περιεχομένου"/>
          <p:cNvSpPr>
            <a:spLocks noGrp="1"/>
          </p:cNvSpPr>
          <p:nvPr>
            <p:ph idx="1"/>
          </p:nvPr>
        </p:nvSpPr>
        <p:spPr/>
        <p:txBody>
          <a:bodyPr/>
          <a:lstStyle/>
          <a:p>
            <a:pPr>
              <a:buNone/>
            </a:pPr>
            <a:r>
              <a:rPr lang="el-GR" sz="2400" dirty="0"/>
              <a:t>	</a:t>
            </a:r>
          </a:p>
          <a:p>
            <a:endParaRPr lang="el-GR" sz="2400" dirty="0"/>
          </a:p>
          <a:p>
            <a:pPr marL="0" indent="0">
              <a:buNone/>
            </a:pPr>
            <a:r>
              <a:rPr lang="el-GR" sz="1600" dirty="0"/>
              <a:t>			Δίνεται επίσης ότι το μηνιαίο επιτόκιο του ΕΓΕΔ (</a:t>
            </a:r>
            <a:r>
              <a:rPr lang="en-US" sz="1600" dirty="0" err="1"/>
              <a:t>r</a:t>
            </a:r>
            <a:r>
              <a:rPr lang="en-US" sz="1600" baseline="-25000" dirty="0" err="1"/>
              <a:t>f</a:t>
            </a:r>
            <a:r>
              <a:rPr lang="en-US" sz="1600" dirty="0"/>
              <a:t>) </a:t>
            </a:r>
            <a:r>
              <a:rPr lang="el-GR" sz="1600" dirty="0"/>
              <a:t>είναι 0,5%</a:t>
            </a:r>
          </a:p>
          <a:p>
            <a:endParaRPr lang="el-GR" sz="2400" dirty="0"/>
          </a:p>
        </p:txBody>
      </p:sp>
      <p:sp>
        <p:nvSpPr>
          <p:cNvPr id="4" name="3 - Θέση αριθμού διαφάνειας"/>
          <p:cNvSpPr>
            <a:spLocks noGrp="1"/>
          </p:cNvSpPr>
          <p:nvPr>
            <p:ph type="sldNum" sz="quarter" idx="12"/>
          </p:nvPr>
        </p:nvSpPr>
        <p:spPr/>
        <p:txBody>
          <a:bodyPr/>
          <a:lstStyle/>
          <a:p>
            <a:pPr>
              <a:defRPr/>
            </a:pPr>
            <a:fld id="{7C2C1EAE-2912-4811-9DF5-A68AB55C9E27}" type="slidenum">
              <a:rPr lang="el-GR" smtClean="0">
                <a:solidFill>
                  <a:srgbClr val="000000"/>
                </a:solidFill>
              </a:rPr>
              <a:pPr>
                <a:defRPr/>
              </a:pPr>
              <a:t>166</a:t>
            </a:fld>
            <a:endParaRPr lang="el-GR">
              <a:solidFill>
                <a:srgbClr val="000000"/>
              </a:solidFill>
            </a:endParaRPr>
          </a:p>
        </p:txBody>
      </p:sp>
      <p:graphicFrame>
        <p:nvGraphicFramePr>
          <p:cNvPr id="5" name="4 - Πίνακας"/>
          <p:cNvGraphicFramePr>
            <a:graphicFrameLocks noGrp="1"/>
          </p:cNvGraphicFramePr>
          <p:nvPr>
            <p:extLst>
              <p:ext uri="{D42A27DB-BD31-4B8C-83A1-F6EECF244321}">
                <p14:modId xmlns:p14="http://schemas.microsoft.com/office/powerpoint/2010/main" val="3296007433"/>
              </p:ext>
            </p:extLst>
          </p:nvPr>
        </p:nvGraphicFramePr>
        <p:xfrm>
          <a:off x="1825719" y="2966984"/>
          <a:ext cx="8496945" cy="2026920"/>
        </p:xfrm>
        <a:graphic>
          <a:graphicData uri="http://schemas.openxmlformats.org/drawingml/2006/table">
            <a:tbl>
              <a:tblPr firstRow="1" bandRow="1">
                <a:tableStyleId>{21E4AEA4-8DFA-4A89-87EB-49C32662AFE0}</a:tableStyleId>
              </a:tblPr>
              <a:tblGrid>
                <a:gridCol w="490805">
                  <a:extLst>
                    <a:ext uri="{9D8B030D-6E8A-4147-A177-3AD203B41FA5}">
                      <a16:colId xmlns:a16="http://schemas.microsoft.com/office/drawing/2014/main" val="20000"/>
                    </a:ext>
                  </a:extLst>
                </a:gridCol>
                <a:gridCol w="1601228">
                  <a:extLst>
                    <a:ext uri="{9D8B030D-6E8A-4147-A177-3AD203B41FA5}">
                      <a16:colId xmlns:a16="http://schemas.microsoft.com/office/drawing/2014/main" val="20001"/>
                    </a:ext>
                  </a:extLst>
                </a:gridCol>
                <a:gridCol w="1601228">
                  <a:extLst>
                    <a:ext uri="{9D8B030D-6E8A-4147-A177-3AD203B41FA5}">
                      <a16:colId xmlns:a16="http://schemas.microsoft.com/office/drawing/2014/main" val="20002"/>
                    </a:ext>
                  </a:extLst>
                </a:gridCol>
                <a:gridCol w="1601228">
                  <a:extLst>
                    <a:ext uri="{9D8B030D-6E8A-4147-A177-3AD203B41FA5}">
                      <a16:colId xmlns:a16="http://schemas.microsoft.com/office/drawing/2014/main" val="20003"/>
                    </a:ext>
                  </a:extLst>
                </a:gridCol>
                <a:gridCol w="1601228">
                  <a:extLst>
                    <a:ext uri="{9D8B030D-6E8A-4147-A177-3AD203B41FA5}">
                      <a16:colId xmlns:a16="http://schemas.microsoft.com/office/drawing/2014/main" val="20004"/>
                    </a:ext>
                  </a:extLst>
                </a:gridCol>
                <a:gridCol w="1601228">
                  <a:extLst>
                    <a:ext uri="{9D8B030D-6E8A-4147-A177-3AD203B41FA5}">
                      <a16:colId xmlns:a16="http://schemas.microsoft.com/office/drawing/2014/main" val="20005"/>
                    </a:ext>
                  </a:extLst>
                </a:gridCol>
              </a:tblGrid>
              <a:tr h="370840">
                <a:tc>
                  <a:txBody>
                    <a:bodyPr/>
                    <a:lstStyle/>
                    <a:p>
                      <a:pPr algn="ctr"/>
                      <a:r>
                        <a:rPr lang="el-GR" dirty="0"/>
                        <a:t>Α/Κ</a:t>
                      </a:r>
                    </a:p>
                  </a:txBody>
                  <a:tcPr/>
                </a:tc>
                <a:tc>
                  <a:txBody>
                    <a:bodyPr/>
                    <a:lstStyle/>
                    <a:p>
                      <a:pPr algn="ctr"/>
                      <a:r>
                        <a:rPr lang="el-GR" dirty="0"/>
                        <a:t>Μέση μηνιαία απόδοση (</a:t>
                      </a:r>
                      <a:r>
                        <a:rPr lang="en-US" dirty="0"/>
                        <a:t>R)</a:t>
                      </a:r>
                      <a:endParaRPr lang="el-GR" dirty="0"/>
                    </a:p>
                  </a:txBody>
                  <a:tcPr/>
                </a:tc>
                <a:tc>
                  <a:txBody>
                    <a:bodyPr/>
                    <a:lstStyle/>
                    <a:p>
                      <a:pPr algn="ctr"/>
                      <a:r>
                        <a:rPr lang="el-GR" dirty="0"/>
                        <a:t>Τυπική</a:t>
                      </a:r>
                      <a:r>
                        <a:rPr lang="el-GR" baseline="0" dirty="0"/>
                        <a:t> απόκλιση</a:t>
                      </a:r>
                    </a:p>
                    <a:p>
                      <a:pPr algn="ctr"/>
                      <a:r>
                        <a:rPr lang="el-GR" baseline="0" dirty="0"/>
                        <a:t>(σ)</a:t>
                      </a:r>
                      <a:endParaRPr lang="el-GR" dirty="0"/>
                    </a:p>
                  </a:txBody>
                  <a:tcPr/>
                </a:tc>
                <a:tc>
                  <a:txBody>
                    <a:bodyPr/>
                    <a:lstStyle/>
                    <a:p>
                      <a:pPr algn="ctr"/>
                      <a:r>
                        <a:rPr lang="el-GR" dirty="0"/>
                        <a:t>Συντελεστής βήτα</a:t>
                      </a:r>
                      <a:r>
                        <a:rPr lang="en-US" dirty="0"/>
                        <a:t> </a:t>
                      </a:r>
                      <a:r>
                        <a:rPr lang="el-GR" dirty="0"/>
                        <a:t>(</a:t>
                      </a:r>
                      <a:r>
                        <a:rPr lang="en-US" dirty="0"/>
                        <a:t>beta)</a:t>
                      </a:r>
                      <a:endParaRPr lang="el-GR" dirty="0"/>
                    </a:p>
                  </a:txBody>
                  <a:tcPr/>
                </a:tc>
                <a:tc>
                  <a:txBody>
                    <a:bodyPr/>
                    <a:lstStyle/>
                    <a:p>
                      <a:pPr algn="ctr"/>
                      <a:r>
                        <a:rPr lang="en-US" dirty="0"/>
                        <a:t>Sharpe</a:t>
                      </a:r>
                      <a:r>
                        <a:rPr lang="en-US" baseline="0" dirty="0"/>
                        <a:t> ratio</a:t>
                      </a:r>
                      <a:endParaRPr lang="el-GR" dirty="0"/>
                    </a:p>
                  </a:txBody>
                  <a:tcPr/>
                </a:tc>
                <a:tc>
                  <a:txBody>
                    <a:bodyPr/>
                    <a:lstStyle/>
                    <a:p>
                      <a:pPr algn="ctr"/>
                      <a:r>
                        <a:rPr lang="en-US" dirty="0" err="1"/>
                        <a:t>Treynor</a:t>
                      </a:r>
                      <a:r>
                        <a:rPr lang="en-US" dirty="0"/>
                        <a:t> ratio</a:t>
                      </a:r>
                      <a:endParaRPr lang="el-GR" dirty="0"/>
                    </a:p>
                  </a:txBody>
                  <a:tcPr/>
                </a:tc>
                <a:extLst>
                  <a:ext uri="{0D108BD9-81ED-4DB2-BD59-A6C34878D82A}">
                    <a16:rowId xmlns:a16="http://schemas.microsoft.com/office/drawing/2014/main" val="10000"/>
                  </a:ext>
                </a:extLst>
              </a:tr>
              <a:tr h="370840">
                <a:tc>
                  <a:txBody>
                    <a:bodyPr/>
                    <a:lstStyle/>
                    <a:p>
                      <a:pPr algn="ctr"/>
                      <a:r>
                        <a:rPr lang="el-GR" dirty="0"/>
                        <a:t>Α</a:t>
                      </a:r>
                    </a:p>
                  </a:txBody>
                  <a:tcPr/>
                </a:tc>
                <a:tc>
                  <a:txBody>
                    <a:bodyPr/>
                    <a:lstStyle/>
                    <a:p>
                      <a:pPr algn="ctr"/>
                      <a:r>
                        <a:rPr lang="el-GR" dirty="0"/>
                        <a:t>3%</a:t>
                      </a:r>
                    </a:p>
                  </a:txBody>
                  <a:tcPr/>
                </a:tc>
                <a:tc>
                  <a:txBody>
                    <a:bodyPr/>
                    <a:lstStyle/>
                    <a:p>
                      <a:pPr algn="ctr"/>
                      <a:r>
                        <a:rPr lang="el-GR" dirty="0"/>
                        <a:t>2%</a:t>
                      </a:r>
                    </a:p>
                  </a:txBody>
                  <a:tcPr/>
                </a:tc>
                <a:tc>
                  <a:txBody>
                    <a:bodyPr/>
                    <a:lstStyle/>
                    <a:p>
                      <a:pPr algn="ctr"/>
                      <a:r>
                        <a:rPr lang="el-GR" dirty="0"/>
                        <a:t>0,9</a:t>
                      </a:r>
                    </a:p>
                  </a:txBody>
                  <a:tcPr/>
                </a:tc>
                <a:tc>
                  <a:txBody>
                    <a:bodyPr/>
                    <a:lstStyle/>
                    <a:p>
                      <a:pPr algn="ctr"/>
                      <a:r>
                        <a:rPr lang="en-US" dirty="0"/>
                        <a:t>1,25</a:t>
                      </a:r>
                      <a:endParaRPr lang="el-GR" dirty="0"/>
                    </a:p>
                  </a:txBody>
                  <a:tcPr/>
                </a:tc>
                <a:tc>
                  <a:txBody>
                    <a:bodyPr/>
                    <a:lstStyle/>
                    <a:p>
                      <a:pPr algn="ctr"/>
                      <a:r>
                        <a:rPr lang="en-US" dirty="0"/>
                        <a:t>2,77</a:t>
                      </a:r>
                      <a:endParaRPr lang="el-GR" dirty="0"/>
                    </a:p>
                  </a:txBody>
                  <a:tcPr/>
                </a:tc>
                <a:extLst>
                  <a:ext uri="{0D108BD9-81ED-4DB2-BD59-A6C34878D82A}">
                    <a16:rowId xmlns:a16="http://schemas.microsoft.com/office/drawing/2014/main" val="10001"/>
                  </a:ext>
                </a:extLst>
              </a:tr>
              <a:tr h="370840">
                <a:tc>
                  <a:txBody>
                    <a:bodyPr/>
                    <a:lstStyle/>
                    <a:p>
                      <a:pPr algn="ctr"/>
                      <a:r>
                        <a:rPr lang="el-GR" dirty="0"/>
                        <a:t>Β</a:t>
                      </a:r>
                    </a:p>
                  </a:txBody>
                  <a:tcPr/>
                </a:tc>
                <a:tc>
                  <a:txBody>
                    <a:bodyPr/>
                    <a:lstStyle/>
                    <a:p>
                      <a:pPr algn="ctr"/>
                      <a:r>
                        <a:rPr lang="el-GR" dirty="0"/>
                        <a:t>6%</a:t>
                      </a:r>
                    </a:p>
                  </a:txBody>
                  <a:tcPr/>
                </a:tc>
                <a:tc>
                  <a:txBody>
                    <a:bodyPr/>
                    <a:lstStyle/>
                    <a:p>
                      <a:pPr algn="ctr"/>
                      <a:r>
                        <a:rPr lang="el-GR" dirty="0"/>
                        <a:t>3%</a:t>
                      </a:r>
                    </a:p>
                  </a:txBody>
                  <a:tcPr/>
                </a:tc>
                <a:tc>
                  <a:txBody>
                    <a:bodyPr/>
                    <a:lstStyle/>
                    <a:p>
                      <a:pPr algn="ctr"/>
                      <a:r>
                        <a:rPr lang="el-GR" dirty="0"/>
                        <a:t>1,2</a:t>
                      </a:r>
                    </a:p>
                  </a:txBody>
                  <a:tcPr/>
                </a:tc>
                <a:tc>
                  <a:txBody>
                    <a:bodyPr/>
                    <a:lstStyle/>
                    <a:p>
                      <a:pPr algn="ctr"/>
                      <a:r>
                        <a:rPr lang="en-US" dirty="0"/>
                        <a:t>1,83</a:t>
                      </a:r>
                      <a:endParaRPr lang="el-GR" dirty="0"/>
                    </a:p>
                  </a:txBody>
                  <a:tcPr/>
                </a:tc>
                <a:tc>
                  <a:txBody>
                    <a:bodyPr/>
                    <a:lstStyle/>
                    <a:p>
                      <a:pPr algn="ctr"/>
                      <a:r>
                        <a:rPr lang="en-US" dirty="0"/>
                        <a:t>4,58</a:t>
                      </a:r>
                      <a:endParaRPr lang="el-GR" dirty="0"/>
                    </a:p>
                  </a:txBody>
                  <a:tcPr/>
                </a:tc>
                <a:extLst>
                  <a:ext uri="{0D108BD9-81ED-4DB2-BD59-A6C34878D82A}">
                    <a16:rowId xmlns:a16="http://schemas.microsoft.com/office/drawing/2014/main" val="10002"/>
                  </a:ext>
                </a:extLst>
              </a:tr>
              <a:tr h="370840">
                <a:tc>
                  <a:txBody>
                    <a:bodyPr/>
                    <a:lstStyle/>
                    <a:p>
                      <a:pPr algn="ctr"/>
                      <a:r>
                        <a:rPr lang="el-GR" dirty="0"/>
                        <a:t>Γ</a:t>
                      </a:r>
                    </a:p>
                  </a:txBody>
                  <a:tcPr/>
                </a:tc>
                <a:tc>
                  <a:txBody>
                    <a:bodyPr/>
                    <a:lstStyle/>
                    <a:p>
                      <a:pPr algn="ctr"/>
                      <a:r>
                        <a:rPr lang="el-GR" dirty="0"/>
                        <a:t>2%</a:t>
                      </a:r>
                    </a:p>
                  </a:txBody>
                  <a:tcPr/>
                </a:tc>
                <a:tc>
                  <a:txBody>
                    <a:bodyPr/>
                    <a:lstStyle/>
                    <a:p>
                      <a:pPr algn="ctr"/>
                      <a:r>
                        <a:rPr lang="el-GR" dirty="0"/>
                        <a:t>1%</a:t>
                      </a:r>
                    </a:p>
                  </a:txBody>
                  <a:tcPr/>
                </a:tc>
                <a:tc>
                  <a:txBody>
                    <a:bodyPr/>
                    <a:lstStyle/>
                    <a:p>
                      <a:pPr algn="ctr"/>
                      <a:r>
                        <a:rPr lang="el-GR" dirty="0"/>
                        <a:t>0,6</a:t>
                      </a:r>
                    </a:p>
                  </a:txBody>
                  <a:tcPr/>
                </a:tc>
                <a:tc>
                  <a:txBody>
                    <a:bodyPr/>
                    <a:lstStyle/>
                    <a:p>
                      <a:pPr algn="ctr"/>
                      <a:r>
                        <a:rPr lang="en-US" dirty="0"/>
                        <a:t>1,50</a:t>
                      </a:r>
                      <a:endParaRPr lang="el-GR" dirty="0"/>
                    </a:p>
                  </a:txBody>
                  <a:tcPr/>
                </a:tc>
                <a:tc>
                  <a:txBody>
                    <a:bodyPr/>
                    <a:lstStyle/>
                    <a:p>
                      <a:pPr algn="ctr"/>
                      <a:r>
                        <a:rPr lang="en-US" dirty="0"/>
                        <a:t>2,50</a:t>
                      </a:r>
                      <a:endParaRPr lang="el-GR" dirty="0"/>
                    </a:p>
                  </a:txBody>
                  <a:tcPr/>
                </a:tc>
                <a:extLst>
                  <a:ext uri="{0D108BD9-81ED-4DB2-BD59-A6C34878D82A}">
                    <a16:rowId xmlns:a16="http://schemas.microsoft.com/office/drawing/2014/main" val="10003"/>
                  </a:ext>
                </a:extLst>
              </a:tr>
            </a:tbl>
          </a:graphicData>
        </a:graphic>
      </p:graphicFrame>
      <p:graphicFrame>
        <p:nvGraphicFramePr>
          <p:cNvPr id="461826" name="Object 5"/>
          <p:cNvGraphicFramePr>
            <a:graphicFrameLocks noChangeAspect="1"/>
          </p:cNvGraphicFramePr>
          <p:nvPr/>
        </p:nvGraphicFramePr>
        <p:xfrm>
          <a:off x="3431705" y="1556793"/>
          <a:ext cx="1655763" cy="935037"/>
        </p:xfrm>
        <a:graphic>
          <a:graphicData uri="http://schemas.openxmlformats.org/presentationml/2006/ole">
            <mc:AlternateContent xmlns:mc="http://schemas.openxmlformats.org/markup-compatibility/2006">
              <mc:Choice xmlns:v="urn:schemas-microsoft-com:vml" Requires="v">
                <p:oleObj name="Equation" r:id="rId3" imgW="990170" imgH="469696" progId="Equation.3">
                  <p:embed/>
                </p:oleObj>
              </mc:Choice>
              <mc:Fallback>
                <p:oleObj name="Equation" r:id="rId3" imgW="990170" imgH="469696" progId="Equation.3">
                  <p:embed/>
                  <p:pic>
                    <p:nvPicPr>
                      <p:cNvPr id="461826"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31705" y="1556793"/>
                        <a:ext cx="1655763" cy="9350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61827" name="Object 3"/>
          <p:cNvGraphicFramePr>
            <a:graphicFrameLocks noChangeAspect="1"/>
          </p:cNvGraphicFramePr>
          <p:nvPr/>
        </p:nvGraphicFramePr>
        <p:xfrm>
          <a:off x="6672065" y="1556792"/>
          <a:ext cx="2087563" cy="863600"/>
        </p:xfrm>
        <a:graphic>
          <a:graphicData uri="http://schemas.openxmlformats.org/presentationml/2006/ole">
            <mc:AlternateContent xmlns:mc="http://schemas.openxmlformats.org/markup-compatibility/2006">
              <mc:Choice xmlns:v="urn:schemas-microsoft-com:vml" Requires="v">
                <p:oleObj name="Equation" r:id="rId5" imgW="990170" imgH="469696" progId="Equation.3">
                  <p:embed/>
                </p:oleObj>
              </mc:Choice>
              <mc:Fallback>
                <p:oleObj name="Equation" r:id="rId5" imgW="990170" imgH="469696" progId="Equation.3">
                  <p:embed/>
                  <p:pic>
                    <p:nvPicPr>
                      <p:cNvPr id="461827"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72065" y="1556792"/>
                        <a:ext cx="2087563" cy="863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7 - TextBox"/>
          <p:cNvSpPr txBox="1"/>
          <p:nvPr/>
        </p:nvSpPr>
        <p:spPr>
          <a:xfrm>
            <a:off x="1847528" y="5085185"/>
            <a:ext cx="8496944" cy="1487587"/>
          </a:xfrm>
          <a:prstGeom prst="rect">
            <a:avLst/>
          </a:prstGeom>
          <a:noFill/>
        </p:spPr>
        <p:txBody>
          <a:bodyPr wrap="square" rtlCol="0">
            <a:spAutoFit/>
          </a:bodyPr>
          <a:lstStyle/>
          <a:p>
            <a:r>
              <a:rPr lang="en-US" sz="1600" dirty="0" err="1"/>
              <a:t>R</a:t>
            </a:r>
            <a:r>
              <a:rPr lang="en-US" sz="1600" baseline="-25000" dirty="0" err="1"/>
              <a:t>f</a:t>
            </a:r>
            <a:r>
              <a:rPr lang="en-US" sz="1600" baseline="-25000" dirty="0"/>
              <a:t> </a:t>
            </a:r>
            <a:r>
              <a:rPr lang="en-US" sz="1600" dirty="0"/>
              <a:t>= 0,5%</a:t>
            </a:r>
            <a:endParaRPr lang="en-US" sz="1600" baseline="-25000" dirty="0"/>
          </a:p>
          <a:p>
            <a:endParaRPr lang="en-US" sz="1600" baseline="-25000" dirty="0"/>
          </a:p>
          <a:p>
            <a:r>
              <a:rPr lang="en-US" sz="1600" dirty="0"/>
              <a:t>To A/K</a:t>
            </a:r>
            <a:r>
              <a:rPr lang="en-US" sz="1600" b="1" dirty="0">
                <a:solidFill>
                  <a:schemeClr val="accent2"/>
                </a:solidFill>
              </a:rPr>
              <a:t> B </a:t>
            </a:r>
            <a:r>
              <a:rPr lang="el-GR" sz="1600" dirty="0"/>
              <a:t>έχει την καλύτερη επίδοση τόσο βάσει του δείκτη </a:t>
            </a:r>
            <a:r>
              <a:rPr lang="en-US" sz="1600" dirty="0"/>
              <a:t>Sharpe </a:t>
            </a:r>
            <a:r>
              <a:rPr lang="el-GR" sz="1600" dirty="0"/>
              <a:t>όσο και βάσει του δείκτη </a:t>
            </a:r>
            <a:r>
              <a:rPr lang="en-US" sz="1600" dirty="0" err="1"/>
              <a:t>Treynor</a:t>
            </a:r>
            <a:r>
              <a:rPr lang="en-US" sz="1600" dirty="0"/>
              <a:t>.</a:t>
            </a:r>
          </a:p>
          <a:p>
            <a:endParaRPr lang="en-US" sz="1600" dirty="0"/>
          </a:p>
          <a:p>
            <a:r>
              <a:rPr lang="el-GR" sz="1600" dirty="0"/>
              <a:t>Επιθυμούμε όσο το δυνατόν υψηλότερες τιμές των δεικτών.</a:t>
            </a:r>
            <a:endParaRPr lang="en-US" sz="1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
                                            <p:txEl>
                                              <p:pRg st="2" end="2"/>
                                            </p:txEl>
                                          </p:spTgt>
                                        </p:tgtEl>
                                        <p:attrNameLst>
                                          <p:attrName>style.visibility</p:attrName>
                                        </p:attrNameLst>
                                      </p:cBhvr>
                                      <p:to>
                                        <p:strVal val="visible"/>
                                      </p:to>
                                    </p:set>
                                    <p:animEffect transition="in" filter="blinds(horizontal)">
                                      <p:cBhvr>
                                        <p:cTn id="7" dur="500"/>
                                        <p:tgtEl>
                                          <p:spTgt spid="8">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8">
                                            <p:txEl>
                                              <p:pRg st="4" end="4"/>
                                            </p:txEl>
                                          </p:spTgt>
                                        </p:tgtEl>
                                        <p:attrNameLst>
                                          <p:attrName>style.visibility</p:attrName>
                                        </p:attrNameLst>
                                      </p:cBhvr>
                                      <p:to>
                                        <p:strVal val="visible"/>
                                      </p:to>
                                    </p:set>
                                    <p:animEffect transition="in" filter="blinds(horizontal)">
                                      <p:cBhvr>
                                        <p:cTn id="12" dur="500"/>
                                        <p:tgtEl>
                                          <p:spTgt spid="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29378" name="Rectangle 2"/>
          <p:cNvSpPr>
            <a:spLocks noGrp="1" noChangeArrowheads="1"/>
          </p:cNvSpPr>
          <p:nvPr>
            <p:ph type="title"/>
          </p:nvPr>
        </p:nvSpPr>
        <p:spPr>
          <a:xfrm>
            <a:off x="1981200" y="269776"/>
            <a:ext cx="8229600" cy="1143000"/>
          </a:xfrm>
        </p:spPr>
        <p:txBody>
          <a:bodyPr/>
          <a:lstStyle/>
          <a:p>
            <a:pPr algn="ctr" eaLnBrk="1" hangingPunct="1">
              <a:defRPr/>
            </a:pPr>
            <a:r>
              <a:rPr lang="el-GR" sz="3600" b="1" i="1" u="sng" dirty="0">
                <a:solidFill>
                  <a:schemeClr val="accent2"/>
                </a:solidFill>
                <a:latin typeface="Times New Roman" pitchFamily="18" charset="0"/>
                <a:cs typeface="Times New Roman" pitchFamily="18" charset="0"/>
              </a:rPr>
              <a:t>Ποιοτικά Κριτήρια Επιλογής Α/Κ</a:t>
            </a:r>
            <a:br>
              <a:rPr lang="el-GR" sz="4000" b="1" i="1" dirty="0">
                <a:solidFill>
                  <a:schemeClr val="accent2"/>
                </a:solidFill>
                <a:latin typeface="Times New Roman" pitchFamily="18" charset="0"/>
                <a:cs typeface="Times New Roman" pitchFamily="18" charset="0"/>
              </a:rPr>
            </a:br>
            <a:endParaRPr lang="en-US" sz="4000" b="1" i="1" dirty="0">
              <a:solidFill>
                <a:schemeClr val="accent2"/>
              </a:solidFill>
              <a:latin typeface="Times New Roman" pitchFamily="18" charset="0"/>
              <a:cs typeface="Times New Roman" pitchFamily="18" charset="0"/>
            </a:endParaRPr>
          </a:p>
        </p:txBody>
      </p:sp>
      <p:sp>
        <p:nvSpPr>
          <p:cNvPr id="231427" name="Rectangle 3"/>
          <p:cNvSpPr>
            <a:spLocks noGrp="1" noChangeArrowheads="1"/>
          </p:cNvSpPr>
          <p:nvPr>
            <p:ph idx="1"/>
          </p:nvPr>
        </p:nvSpPr>
        <p:spPr>
          <a:xfrm>
            <a:off x="1992313" y="1148680"/>
            <a:ext cx="8305800" cy="4800600"/>
          </a:xfrm>
        </p:spPr>
        <p:txBody>
          <a:bodyPr/>
          <a:lstStyle/>
          <a:p>
            <a:pPr algn="ctr" eaLnBrk="1" hangingPunct="1">
              <a:lnSpc>
                <a:spcPct val="90000"/>
              </a:lnSpc>
              <a:buFontTx/>
              <a:buNone/>
            </a:pPr>
            <a:r>
              <a:rPr lang="el-GR" b="1" i="1" dirty="0">
                <a:latin typeface="Times New Roman" pitchFamily="18" charset="0"/>
                <a:cs typeface="Times New Roman" pitchFamily="18" charset="0"/>
              </a:rPr>
              <a:t>1. Οργάνωση</a:t>
            </a:r>
          </a:p>
          <a:p>
            <a:pPr algn="ctr" eaLnBrk="1" hangingPunct="1">
              <a:lnSpc>
                <a:spcPct val="90000"/>
              </a:lnSpc>
              <a:buFontTx/>
              <a:buNone/>
            </a:pPr>
            <a:endParaRPr lang="el-GR" sz="2000" b="1" dirty="0">
              <a:latin typeface="Times New Roman" pitchFamily="18" charset="0"/>
              <a:cs typeface="Times New Roman" pitchFamily="18" charset="0"/>
            </a:endParaRPr>
          </a:p>
          <a:p>
            <a:pPr eaLnBrk="1" hangingPunct="1">
              <a:lnSpc>
                <a:spcPct val="90000"/>
              </a:lnSpc>
            </a:pPr>
            <a:r>
              <a:rPr lang="el-GR" sz="2800" dirty="0">
                <a:latin typeface="Times New Roman" pitchFamily="18" charset="0"/>
                <a:cs typeface="Times New Roman" pitchFamily="18" charset="0"/>
              </a:rPr>
              <a:t>Η ποιότητα και η σταθερότητα της οργάνωσης της ΑΕΔΑΚ</a:t>
            </a:r>
          </a:p>
          <a:p>
            <a:pPr eaLnBrk="1" hangingPunct="1">
              <a:lnSpc>
                <a:spcPct val="90000"/>
              </a:lnSpc>
            </a:pPr>
            <a:endParaRPr lang="el-GR" sz="1000" dirty="0">
              <a:latin typeface="Times New Roman" pitchFamily="18" charset="0"/>
              <a:cs typeface="Times New Roman" pitchFamily="18" charset="0"/>
            </a:endParaRPr>
          </a:p>
          <a:p>
            <a:pPr eaLnBrk="1" hangingPunct="1">
              <a:lnSpc>
                <a:spcPct val="90000"/>
              </a:lnSpc>
            </a:pPr>
            <a:r>
              <a:rPr lang="el-GR" sz="2800" dirty="0">
                <a:latin typeface="Times New Roman" pitchFamily="18" charset="0"/>
                <a:cs typeface="Times New Roman" pitchFamily="18" charset="0"/>
              </a:rPr>
              <a:t>Η διάρθρωση της ιδιοκτησίας της ΑΕΔΑΚ</a:t>
            </a:r>
          </a:p>
          <a:p>
            <a:pPr eaLnBrk="1" hangingPunct="1">
              <a:lnSpc>
                <a:spcPct val="90000"/>
              </a:lnSpc>
            </a:pPr>
            <a:endParaRPr lang="el-GR" sz="1000" dirty="0">
              <a:latin typeface="Times New Roman" pitchFamily="18" charset="0"/>
              <a:cs typeface="Times New Roman" pitchFamily="18" charset="0"/>
            </a:endParaRPr>
          </a:p>
          <a:p>
            <a:pPr eaLnBrk="1" hangingPunct="1">
              <a:lnSpc>
                <a:spcPct val="90000"/>
              </a:lnSpc>
            </a:pPr>
            <a:r>
              <a:rPr lang="el-GR" sz="2800" dirty="0">
                <a:latin typeface="Times New Roman" pitchFamily="18" charset="0"/>
                <a:cs typeface="Times New Roman" pitchFamily="18" charset="0"/>
              </a:rPr>
              <a:t>Η εταιρική φιλοσοφία που τη διέπει</a:t>
            </a:r>
          </a:p>
          <a:p>
            <a:pPr eaLnBrk="1" hangingPunct="1">
              <a:lnSpc>
                <a:spcPct val="90000"/>
              </a:lnSpc>
            </a:pPr>
            <a:endParaRPr lang="el-GR" sz="1000" dirty="0">
              <a:latin typeface="Times New Roman" pitchFamily="18" charset="0"/>
              <a:cs typeface="Times New Roman" pitchFamily="18" charset="0"/>
            </a:endParaRPr>
          </a:p>
          <a:p>
            <a:pPr eaLnBrk="1" hangingPunct="1">
              <a:lnSpc>
                <a:spcPct val="90000"/>
              </a:lnSpc>
            </a:pPr>
            <a:r>
              <a:rPr lang="el-GR" sz="2800" dirty="0">
                <a:latin typeface="Times New Roman" pitchFamily="18" charset="0"/>
                <a:cs typeface="Times New Roman" pitchFamily="18" charset="0"/>
              </a:rPr>
              <a:t>Η εκπαίδευση και η ποιότητα της ομάδας των διαχειριστών των Α/Κ</a:t>
            </a:r>
          </a:p>
          <a:p>
            <a:pPr eaLnBrk="1" hangingPunct="1">
              <a:lnSpc>
                <a:spcPct val="90000"/>
              </a:lnSpc>
            </a:pPr>
            <a:endParaRPr lang="el-GR" sz="1000" dirty="0">
              <a:latin typeface="Times New Roman" pitchFamily="18" charset="0"/>
              <a:cs typeface="Times New Roman" pitchFamily="18" charset="0"/>
            </a:endParaRPr>
          </a:p>
          <a:p>
            <a:pPr eaLnBrk="1" hangingPunct="1">
              <a:lnSpc>
                <a:spcPct val="90000"/>
              </a:lnSpc>
            </a:pPr>
            <a:r>
              <a:rPr lang="el-GR" sz="2800" dirty="0">
                <a:latin typeface="Times New Roman" pitchFamily="18" charset="0"/>
                <a:cs typeface="Times New Roman" pitchFamily="18" charset="0"/>
              </a:rPr>
              <a:t>Η προσωπική ηθική και ακεραιότητα των ανθρώπων – κλειδιά της ΑΕΔΑΚ</a:t>
            </a:r>
            <a:endParaRPr lang="en-US" sz="2800" dirty="0">
              <a:latin typeface="Times New Roman" pitchFamily="18" charset="0"/>
              <a:cs typeface="Times New Roman" pitchFamily="18" charset="0"/>
            </a:endParaRPr>
          </a:p>
          <a:p>
            <a:pPr eaLnBrk="1" hangingPunct="1">
              <a:lnSpc>
                <a:spcPct val="90000"/>
              </a:lnSpc>
              <a:buFont typeface="Wingdings" pitchFamily="2" charset="2"/>
              <a:buNone/>
            </a:pPr>
            <a:endParaRPr lang="en-US" sz="2800" dirty="0">
              <a:latin typeface="Times New Roman" pitchFamily="18" charset="0"/>
              <a:cs typeface="Times New Roman" pitchFamily="18" charset="0"/>
            </a:endParaRPr>
          </a:p>
        </p:txBody>
      </p:sp>
      <p:sp>
        <p:nvSpPr>
          <p:cNvPr id="5" name="4 - Θέση αριθμού διαφάνειας"/>
          <p:cNvSpPr>
            <a:spLocks noGrp="1"/>
          </p:cNvSpPr>
          <p:nvPr>
            <p:ph type="sldNum" sz="quarter" idx="12"/>
          </p:nvPr>
        </p:nvSpPr>
        <p:spPr/>
        <p:txBody>
          <a:bodyPr/>
          <a:lstStyle/>
          <a:p>
            <a:pPr>
              <a:defRPr/>
            </a:pPr>
            <a:fld id="{7C2C1EAE-2912-4811-9DF5-A68AB55C9E27}" type="slidenum">
              <a:rPr lang="el-GR" smtClean="0">
                <a:solidFill>
                  <a:srgbClr val="000000"/>
                </a:solidFill>
              </a:rPr>
              <a:pPr>
                <a:defRPr/>
              </a:pPr>
              <a:t>167</a:t>
            </a:fld>
            <a:endParaRPr lang="el-GR">
              <a:solidFill>
                <a:srgbClr val="000000"/>
              </a:solidFill>
            </a:endParaRPr>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30402" name="Rectangle 2"/>
          <p:cNvSpPr>
            <a:spLocks noGrp="1" noChangeArrowheads="1"/>
          </p:cNvSpPr>
          <p:nvPr>
            <p:ph type="title"/>
          </p:nvPr>
        </p:nvSpPr>
        <p:spPr>
          <a:xfrm>
            <a:off x="1981449" y="332656"/>
            <a:ext cx="8229600" cy="1143000"/>
          </a:xfrm>
        </p:spPr>
        <p:txBody>
          <a:bodyPr/>
          <a:lstStyle/>
          <a:p>
            <a:pPr algn="ctr" eaLnBrk="1" hangingPunct="1">
              <a:defRPr/>
            </a:pPr>
            <a:r>
              <a:rPr lang="el-GR" sz="3600" b="1" i="1" u="sng" dirty="0">
                <a:solidFill>
                  <a:schemeClr val="accent2"/>
                </a:solidFill>
                <a:latin typeface="Times New Roman" pitchFamily="18" charset="0"/>
                <a:cs typeface="Times New Roman" pitchFamily="18" charset="0"/>
              </a:rPr>
              <a:t>Ποιοτικά Κριτήρια Επιλογής Α/Κ</a:t>
            </a:r>
            <a:br>
              <a:rPr lang="el-GR" sz="4000" b="1" i="1" dirty="0">
                <a:solidFill>
                  <a:schemeClr val="accent2"/>
                </a:solidFill>
                <a:latin typeface="Times New Roman" pitchFamily="18" charset="0"/>
                <a:cs typeface="Times New Roman" pitchFamily="18" charset="0"/>
              </a:rPr>
            </a:br>
            <a:endParaRPr lang="en-US" sz="4000" b="1" i="1" dirty="0">
              <a:solidFill>
                <a:schemeClr val="accent2"/>
              </a:solidFill>
              <a:latin typeface="Times New Roman" pitchFamily="18" charset="0"/>
              <a:cs typeface="Times New Roman" pitchFamily="18" charset="0"/>
            </a:endParaRPr>
          </a:p>
        </p:txBody>
      </p:sp>
      <p:sp>
        <p:nvSpPr>
          <p:cNvPr id="232451" name="Rectangle 3"/>
          <p:cNvSpPr>
            <a:spLocks noGrp="1" noChangeArrowheads="1"/>
          </p:cNvSpPr>
          <p:nvPr>
            <p:ph idx="1"/>
          </p:nvPr>
        </p:nvSpPr>
        <p:spPr>
          <a:xfrm>
            <a:off x="1919536" y="1284312"/>
            <a:ext cx="8229600" cy="4953000"/>
          </a:xfrm>
        </p:spPr>
        <p:txBody>
          <a:bodyPr/>
          <a:lstStyle/>
          <a:p>
            <a:pPr algn="ctr" eaLnBrk="1" hangingPunct="1">
              <a:lnSpc>
                <a:spcPct val="80000"/>
              </a:lnSpc>
              <a:buFontTx/>
              <a:buNone/>
            </a:pPr>
            <a:r>
              <a:rPr lang="el-GR" b="1" i="1" dirty="0">
                <a:latin typeface="Times New Roman" pitchFamily="18" charset="0"/>
                <a:cs typeface="Times New Roman" pitchFamily="18" charset="0"/>
              </a:rPr>
              <a:t>2. Επενδυτική διαδικασία</a:t>
            </a:r>
          </a:p>
          <a:p>
            <a:pPr eaLnBrk="1" hangingPunct="1">
              <a:lnSpc>
                <a:spcPct val="80000"/>
              </a:lnSpc>
              <a:buFontTx/>
              <a:buNone/>
            </a:pPr>
            <a:endParaRPr lang="el-GR" sz="2400" b="1" i="1" dirty="0">
              <a:latin typeface="Times New Roman" pitchFamily="18" charset="0"/>
              <a:cs typeface="Times New Roman" pitchFamily="18" charset="0"/>
            </a:endParaRPr>
          </a:p>
          <a:p>
            <a:pPr eaLnBrk="1" hangingPunct="1">
              <a:lnSpc>
                <a:spcPct val="80000"/>
              </a:lnSpc>
            </a:pPr>
            <a:r>
              <a:rPr lang="el-GR" sz="2800" dirty="0">
                <a:latin typeface="Times New Roman" pitchFamily="18" charset="0"/>
                <a:cs typeface="Times New Roman" pitchFamily="18" charset="0"/>
              </a:rPr>
              <a:t>Ύπαρξη ξεκάθαρης επενδυτικής φιλοσοφίας</a:t>
            </a:r>
          </a:p>
          <a:p>
            <a:pPr eaLnBrk="1" hangingPunct="1">
              <a:lnSpc>
                <a:spcPct val="80000"/>
              </a:lnSpc>
            </a:pPr>
            <a:endParaRPr lang="el-GR" sz="1000" dirty="0">
              <a:latin typeface="Times New Roman" pitchFamily="18" charset="0"/>
              <a:cs typeface="Times New Roman" pitchFamily="18" charset="0"/>
            </a:endParaRPr>
          </a:p>
          <a:p>
            <a:pPr eaLnBrk="1" hangingPunct="1">
              <a:lnSpc>
                <a:spcPct val="80000"/>
              </a:lnSpc>
            </a:pPr>
            <a:r>
              <a:rPr lang="el-GR" sz="2800" dirty="0">
                <a:latin typeface="Times New Roman" pitchFamily="18" charset="0"/>
                <a:cs typeface="Times New Roman" pitchFamily="18" charset="0"/>
              </a:rPr>
              <a:t>Η ύπαρξη κανόνων για λήψη των αποφάσεων</a:t>
            </a:r>
          </a:p>
          <a:p>
            <a:pPr eaLnBrk="1" hangingPunct="1">
              <a:lnSpc>
                <a:spcPct val="80000"/>
              </a:lnSpc>
            </a:pPr>
            <a:endParaRPr lang="el-GR" sz="1000" dirty="0">
              <a:latin typeface="Times New Roman" pitchFamily="18" charset="0"/>
              <a:cs typeface="Times New Roman" pitchFamily="18" charset="0"/>
            </a:endParaRPr>
          </a:p>
          <a:p>
            <a:pPr eaLnBrk="1" hangingPunct="1">
              <a:lnSpc>
                <a:spcPct val="80000"/>
              </a:lnSpc>
            </a:pPr>
            <a:r>
              <a:rPr lang="el-GR" sz="2800" dirty="0">
                <a:latin typeface="Times New Roman" pitchFamily="18" charset="0"/>
                <a:cs typeface="Times New Roman" pitchFamily="18" charset="0"/>
              </a:rPr>
              <a:t>Αποτελεσματική χρηματοοικονομική ανάλυση</a:t>
            </a:r>
          </a:p>
          <a:p>
            <a:pPr eaLnBrk="1" hangingPunct="1">
              <a:lnSpc>
                <a:spcPct val="80000"/>
              </a:lnSpc>
            </a:pPr>
            <a:endParaRPr lang="el-GR" sz="1000" dirty="0">
              <a:latin typeface="Times New Roman" pitchFamily="18" charset="0"/>
              <a:cs typeface="Times New Roman" pitchFamily="18" charset="0"/>
            </a:endParaRPr>
          </a:p>
          <a:p>
            <a:pPr eaLnBrk="1" hangingPunct="1">
              <a:lnSpc>
                <a:spcPct val="80000"/>
              </a:lnSpc>
            </a:pPr>
            <a:r>
              <a:rPr lang="el-GR" sz="2800" dirty="0">
                <a:latin typeface="Times New Roman" pitchFamily="18" charset="0"/>
                <a:cs typeface="Times New Roman" pitchFamily="18" charset="0"/>
              </a:rPr>
              <a:t>Αποτελεσματική επιλογή μετοχών (</a:t>
            </a:r>
            <a:r>
              <a:rPr lang="en-US" sz="2800" dirty="0">
                <a:latin typeface="Times New Roman" pitchFamily="18" charset="0"/>
                <a:cs typeface="Times New Roman" pitchFamily="18" charset="0"/>
              </a:rPr>
              <a:t>selectivity</a:t>
            </a:r>
            <a:r>
              <a:rPr lang="el-GR" sz="2800" dirty="0">
                <a:latin typeface="Times New Roman" pitchFamily="18" charset="0"/>
                <a:cs typeface="Times New Roman" pitchFamily="18" charset="0"/>
              </a:rPr>
              <a:t>)</a:t>
            </a:r>
          </a:p>
          <a:p>
            <a:pPr eaLnBrk="1" hangingPunct="1">
              <a:lnSpc>
                <a:spcPct val="80000"/>
              </a:lnSpc>
            </a:pPr>
            <a:endParaRPr lang="el-GR" sz="1000" dirty="0">
              <a:latin typeface="Times New Roman" pitchFamily="18" charset="0"/>
              <a:cs typeface="Times New Roman" pitchFamily="18" charset="0"/>
            </a:endParaRPr>
          </a:p>
          <a:p>
            <a:pPr eaLnBrk="1" hangingPunct="1">
              <a:lnSpc>
                <a:spcPct val="80000"/>
              </a:lnSpc>
            </a:pPr>
            <a:r>
              <a:rPr lang="el-GR" sz="2800" dirty="0">
                <a:latin typeface="Times New Roman" pitchFamily="18" charset="0"/>
                <a:cs typeface="Times New Roman" pitchFamily="18" charset="0"/>
              </a:rPr>
              <a:t>Κατάλληλη χρονική στιγμή τοποθέτησης (</a:t>
            </a:r>
            <a:r>
              <a:rPr lang="en-US" sz="2800" dirty="0">
                <a:latin typeface="Times New Roman" pitchFamily="18" charset="0"/>
                <a:cs typeface="Times New Roman" pitchFamily="18" charset="0"/>
              </a:rPr>
              <a:t>market</a:t>
            </a:r>
            <a:r>
              <a:rPr lang="el-GR" sz="2800" dirty="0">
                <a:latin typeface="Times New Roman" pitchFamily="18" charset="0"/>
                <a:cs typeface="Times New Roman" pitchFamily="18" charset="0"/>
              </a:rPr>
              <a:t> </a:t>
            </a:r>
            <a:r>
              <a:rPr lang="en-US" sz="2800" dirty="0">
                <a:latin typeface="Times New Roman" pitchFamily="18" charset="0"/>
                <a:cs typeface="Times New Roman" pitchFamily="18" charset="0"/>
              </a:rPr>
              <a:t>timing</a:t>
            </a:r>
            <a:r>
              <a:rPr lang="el-GR" sz="2800" dirty="0">
                <a:latin typeface="Times New Roman" pitchFamily="18" charset="0"/>
                <a:cs typeface="Times New Roman" pitchFamily="18" charset="0"/>
              </a:rPr>
              <a:t>)</a:t>
            </a:r>
          </a:p>
          <a:p>
            <a:pPr eaLnBrk="1" hangingPunct="1">
              <a:lnSpc>
                <a:spcPct val="80000"/>
              </a:lnSpc>
            </a:pPr>
            <a:endParaRPr lang="el-GR" sz="1000" dirty="0">
              <a:latin typeface="Times New Roman" pitchFamily="18" charset="0"/>
              <a:cs typeface="Times New Roman" pitchFamily="18" charset="0"/>
            </a:endParaRPr>
          </a:p>
          <a:p>
            <a:pPr eaLnBrk="1" hangingPunct="1">
              <a:lnSpc>
                <a:spcPct val="80000"/>
              </a:lnSpc>
            </a:pPr>
            <a:r>
              <a:rPr lang="el-GR" sz="2800" dirty="0">
                <a:latin typeface="Times New Roman" pitchFamily="18" charset="0"/>
                <a:cs typeface="Times New Roman" pitchFamily="18" charset="0"/>
              </a:rPr>
              <a:t>Αποτελεσματική μείωση και έλεγχος του κινδύνου</a:t>
            </a:r>
            <a:endParaRPr lang="en-US" sz="2800" dirty="0">
              <a:latin typeface="Times New Roman" pitchFamily="18" charset="0"/>
              <a:cs typeface="Times New Roman" pitchFamily="18" charset="0"/>
            </a:endParaRPr>
          </a:p>
          <a:p>
            <a:pPr eaLnBrk="1" hangingPunct="1">
              <a:lnSpc>
                <a:spcPct val="80000"/>
              </a:lnSpc>
              <a:buFontTx/>
              <a:buNone/>
            </a:pPr>
            <a:endParaRPr lang="el-GR" sz="2800" i="1" dirty="0">
              <a:latin typeface="Times New Roman" pitchFamily="18" charset="0"/>
              <a:cs typeface="Times New Roman" pitchFamily="18" charset="0"/>
            </a:endParaRPr>
          </a:p>
          <a:p>
            <a:pPr eaLnBrk="1" hangingPunct="1">
              <a:lnSpc>
                <a:spcPct val="80000"/>
              </a:lnSpc>
              <a:buFontTx/>
              <a:buNone/>
            </a:pPr>
            <a:endParaRPr lang="en-US" sz="2000" b="1" i="1" dirty="0">
              <a:latin typeface="Times New Roman" pitchFamily="18" charset="0"/>
              <a:cs typeface="Times New Roman" pitchFamily="18" charset="0"/>
            </a:endParaRPr>
          </a:p>
        </p:txBody>
      </p:sp>
      <p:sp>
        <p:nvSpPr>
          <p:cNvPr id="5" name="4 - Θέση αριθμού διαφάνειας"/>
          <p:cNvSpPr>
            <a:spLocks noGrp="1"/>
          </p:cNvSpPr>
          <p:nvPr>
            <p:ph type="sldNum" sz="quarter" idx="12"/>
          </p:nvPr>
        </p:nvSpPr>
        <p:spPr/>
        <p:txBody>
          <a:bodyPr/>
          <a:lstStyle/>
          <a:p>
            <a:pPr>
              <a:defRPr/>
            </a:pPr>
            <a:fld id="{7C2C1EAE-2912-4811-9DF5-A68AB55C9E27}" type="slidenum">
              <a:rPr lang="el-GR" smtClean="0">
                <a:solidFill>
                  <a:srgbClr val="000000"/>
                </a:solidFill>
              </a:rPr>
              <a:pPr>
                <a:defRPr/>
              </a:pPr>
              <a:t>168</a:t>
            </a:fld>
            <a:endParaRPr lang="el-GR">
              <a:solidFill>
                <a:srgbClr val="000000"/>
              </a:solidFill>
            </a:endParaRPr>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31426" name="Rectangle 2"/>
          <p:cNvSpPr>
            <a:spLocks noGrp="1" noChangeArrowheads="1"/>
          </p:cNvSpPr>
          <p:nvPr>
            <p:ph type="title"/>
          </p:nvPr>
        </p:nvSpPr>
        <p:spPr/>
        <p:txBody>
          <a:bodyPr/>
          <a:lstStyle/>
          <a:p>
            <a:pPr algn="ctr" eaLnBrk="1" hangingPunct="1">
              <a:defRPr/>
            </a:pPr>
            <a:r>
              <a:rPr lang="el-GR" sz="3400" b="1" i="1" u="sng" dirty="0">
                <a:solidFill>
                  <a:schemeClr val="accent2"/>
                </a:solidFill>
                <a:latin typeface="Times New Roman" pitchFamily="18" charset="0"/>
                <a:cs typeface="Times New Roman" pitchFamily="18" charset="0"/>
              </a:rPr>
              <a:t>Ποιοτικά Κριτήρια Επιλογής Α/Κ</a:t>
            </a:r>
            <a:endParaRPr lang="en-US" sz="3400" b="1" i="1" u="sng" dirty="0">
              <a:solidFill>
                <a:schemeClr val="accent2"/>
              </a:solidFill>
              <a:latin typeface="Times New Roman" pitchFamily="18" charset="0"/>
              <a:cs typeface="Times New Roman" pitchFamily="18" charset="0"/>
            </a:endParaRPr>
          </a:p>
        </p:txBody>
      </p:sp>
      <p:sp>
        <p:nvSpPr>
          <p:cNvPr id="233475" name="Rectangle 3"/>
          <p:cNvSpPr>
            <a:spLocks noGrp="1" noChangeArrowheads="1"/>
          </p:cNvSpPr>
          <p:nvPr>
            <p:ph idx="1"/>
          </p:nvPr>
        </p:nvSpPr>
        <p:spPr>
          <a:xfrm>
            <a:off x="1981200" y="2222500"/>
            <a:ext cx="8229600" cy="4375150"/>
          </a:xfrm>
        </p:spPr>
        <p:txBody>
          <a:bodyPr/>
          <a:lstStyle/>
          <a:p>
            <a:pPr algn="ctr" eaLnBrk="1" hangingPunct="1">
              <a:buFontTx/>
              <a:buNone/>
            </a:pPr>
            <a:r>
              <a:rPr lang="el-GR" b="1" i="1" dirty="0">
                <a:latin typeface="Times New Roman" pitchFamily="18" charset="0"/>
                <a:cs typeface="Times New Roman" pitchFamily="18" charset="0"/>
              </a:rPr>
              <a:t>3. Ποιότητα Παροχής Υπηρεσιών </a:t>
            </a:r>
            <a:endParaRPr lang="el-GR" b="1" dirty="0">
              <a:latin typeface="Times New Roman" pitchFamily="18" charset="0"/>
              <a:cs typeface="Times New Roman" pitchFamily="18" charset="0"/>
            </a:endParaRPr>
          </a:p>
          <a:p>
            <a:pPr eaLnBrk="1" hangingPunct="1">
              <a:buFontTx/>
              <a:buNone/>
            </a:pPr>
            <a:endParaRPr lang="en-US" dirty="0">
              <a:latin typeface="Times New Roman" pitchFamily="18" charset="0"/>
              <a:cs typeface="Times New Roman" pitchFamily="18" charset="0"/>
            </a:endParaRPr>
          </a:p>
          <a:p>
            <a:pPr eaLnBrk="1" hangingPunct="1">
              <a:buFont typeface="Wingdings" pitchFamily="2" charset="2"/>
              <a:buChar char="Ø"/>
            </a:pPr>
            <a:r>
              <a:rPr lang="el-GR" sz="2800" dirty="0">
                <a:latin typeface="Times New Roman" pitchFamily="18" charset="0"/>
                <a:cs typeface="Times New Roman" pitchFamily="18" charset="0"/>
              </a:rPr>
              <a:t>Έγκαιρη παραγωγή εύκολα κατανοήσιμων αναφορών και αναλύσεων για τους μεριδιούχους</a:t>
            </a:r>
            <a:r>
              <a:rPr lang="en-US" sz="2800" dirty="0">
                <a:latin typeface="Times New Roman" pitchFamily="18" charset="0"/>
                <a:cs typeface="Times New Roman" pitchFamily="18" charset="0"/>
              </a:rPr>
              <a:t> </a:t>
            </a:r>
          </a:p>
        </p:txBody>
      </p:sp>
      <p:sp>
        <p:nvSpPr>
          <p:cNvPr id="5" name="4 - Θέση αριθμού διαφάνειας"/>
          <p:cNvSpPr>
            <a:spLocks noGrp="1"/>
          </p:cNvSpPr>
          <p:nvPr>
            <p:ph type="sldNum" sz="quarter" idx="12"/>
          </p:nvPr>
        </p:nvSpPr>
        <p:spPr/>
        <p:txBody>
          <a:bodyPr/>
          <a:lstStyle/>
          <a:p>
            <a:pPr>
              <a:defRPr/>
            </a:pPr>
            <a:fld id="{7C2C1EAE-2912-4811-9DF5-A68AB55C9E27}" type="slidenum">
              <a:rPr lang="el-GR" smtClean="0">
                <a:solidFill>
                  <a:srgbClr val="000000"/>
                </a:solidFill>
              </a:rPr>
              <a:pPr>
                <a:defRPr/>
              </a:pPr>
              <a:t>169</a:t>
            </a:fld>
            <a:endParaRPr lang="el-GR">
              <a:solidFill>
                <a:srgbClr val="000000"/>
              </a:solidFill>
            </a:endParaRPr>
          </a:p>
        </p:txBody>
      </p:sp>
      <p:pic>
        <p:nvPicPr>
          <p:cNvPr id="816130" name="Picture 2" descr="Αποτέλεσμα εικόνας για fund picking"/>
          <p:cNvPicPr>
            <a:picLocks noChangeAspect="1" noChangeArrowheads="1"/>
          </p:cNvPicPr>
          <p:nvPr/>
        </p:nvPicPr>
        <p:blipFill>
          <a:blip r:embed="rId4"/>
          <a:srcRect/>
          <a:stretch>
            <a:fillRect/>
          </a:stretch>
        </p:blipFill>
        <p:spPr bwMode="auto">
          <a:xfrm>
            <a:off x="4743238" y="4748780"/>
            <a:ext cx="2720914" cy="1632548"/>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Picture 2" descr="Related image">
            <a:extLst>
              <a:ext uri="{FF2B5EF4-FFF2-40B4-BE49-F238E27FC236}">
                <a16:creationId xmlns:a16="http://schemas.microsoft.com/office/drawing/2014/main" id="{BEAC492D-1B54-4F16-AAF0-0B29CB03E375}"/>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7" name="Ορθογώνιο: Στρογγύλεμα γωνιών 6">
            <a:extLst>
              <a:ext uri="{FF2B5EF4-FFF2-40B4-BE49-F238E27FC236}">
                <a16:creationId xmlns:a16="http://schemas.microsoft.com/office/drawing/2014/main" id="{7B37C358-497A-4F11-A5AE-9E5049067BFC}"/>
              </a:ext>
            </a:extLst>
          </p:cNvPr>
          <p:cNvSpPr/>
          <p:nvPr/>
        </p:nvSpPr>
        <p:spPr>
          <a:xfrm>
            <a:off x="479376" y="230407"/>
            <a:ext cx="11233248" cy="6460827"/>
          </a:xfrm>
          <a:prstGeom prst="roundRect">
            <a:avLst/>
          </a:prstGeom>
          <a:solidFill>
            <a:srgbClr val="FFFFFF">
              <a:alpha val="69804"/>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 name="1 - Τίτλος"/>
          <p:cNvSpPr>
            <a:spLocks noGrp="1"/>
          </p:cNvSpPr>
          <p:nvPr>
            <p:ph type="title"/>
          </p:nvPr>
        </p:nvSpPr>
        <p:spPr>
          <a:xfrm>
            <a:off x="1981200" y="206095"/>
            <a:ext cx="8229600" cy="1143000"/>
          </a:xfrm>
        </p:spPr>
        <p:txBody>
          <a:bodyPr/>
          <a:lstStyle/>
          <a:p>
            <a:r>
              <a:rPr lang="el-GR" sz="3200" b="1" i="1" dirty="0">
                <a:solidFill>
                  <a:schemeClr val="accent2"/>
                </a:solidFill>
                <a:latin typeface="Times New Roman" pitchFamily="18" charset="0"/>
                <a:cs typeface="Times New Roman" pitchFamily="18" charset="0"/>
              </a:rPr>
              <a:t>Οργανισμοί Συλλογικών Επενδύσεων σε Κινητές Αξίες (ΟΣΕΚΑ)</a:t>
            </a:r>
          </a:p>
        </p:txBody>
      </p:sp>
      <p:sp>
        <p:nvSpPr>
          <p:cNvPr id="3" name="2 - Θέση περιεχομένου"/>
          <p:cNvSpPr>
            <a:spLocks noGrp="1"/>
          </p:cNvSpPr>
          <p:nvPr>
            <p:ph idx="1"/>
          </p:nvPr>
        </p:nvSpPr>
        <p:spPr>
          <a:xfrm>
            <a:off x="1199456" y="1351310"/>
            <a:ext cx="10117608" cy="4525963"/>
          </a:xfrm>
        </p:spPr>
        <p:txBody>
          <a:bodyPr/>
          <a:lstStyle/>
          <a:p>
            <a:r>
              <a:rPr lang="el-GR" sz="2400" dirty="0">
                <a:latin typeface="Times New Roman" pitchFamily="18" charset="0"/>
                <a:cs typeface="Times New Roman" pitchFamily="18" charset="0"/>
              </a:rPr>
              <a:t>Συλλογική διαχείριση επενδύσεων μεγάλου αριθμού επενδυτών.</a:t>
            </a:r>
          </a:p>
          <a:p>
            <a:pPr>
              <a:buNone/>
            </a:pPr>
            <a:endParaRPr lang="el-GR" sz="2400" dirty="0">
              <a:latin typeface="Times New Roman" pitchFamily="18" charset="0"/>
              <a:cs typeface="Times New Roman" pitchFamily="18" charset="0"/>
            </a:endParaRPr>
          </a:p>
          <a:p>
            <a:r>
              <a:rPr lang="el-GR" sz="2400" dirty="0">
                <a:latin typeface="Times New Roman" pitchFamily="18" charset="0"/>
                <a:cs typeface="Times New Roman" pitchFamily="18" charset="0"/>
              </a:rPr>
              <a:t>Στην Ελλάδα λαμβάνουν τη μορφή Ανώνυμων Εταιρειών Επενδύσεων Μεταβλητού Κεφαλαίου (ΑΕΕΜΚ) και Α/Κ τα οποία διαχειρίζεται η ΑΕΔΑΚ.</a:t>
            </a:r>
            <a:endParaRPr lang="en-US" sz="2400" dirty="0">
              <a:latin typeface="Times New Roman" pitchFamily="18" charset="0"/>
              <a:cs typeface="Times New Roman" pitchFamily="18" charset="0"/>
            </a:endParaRPr>
          </a:p>
          <a:p>
            <a:pPr lvl="1"/>
            <a:r>
              <a:rPr lang="el-GR" sz="2000" dirty="0">
                <a:latin typeface="Times New Roman" pitchFamily="18" charset="0"/>
                <a:cs typeface="Times New Roman" pitchFamily="18" charset="0"/>
              </a:rPr>
              <a:t>ΟΣΕΚΑ που έχει τη μορφή ΑΕΕΜΚ</a:t>
            </a:r>
            <a:r>
              <a:rPr lang="en-US" sz="2000" dirty="0">
                <a:latin typeface="Times New Roman" pitchFamily="18" charset="0"/>
                <a:cs typeface="Times New Roman" pitchFamily="18" charset="0"/>
              </a:rPr>
              <a:t> </a:t>
            </a:r>
            <a:r>
              <a:rPr lang="el-GR" sz="2000" dirty="0">
                <a:latin typeface="Times New Roman" pitchFamily="18" charset="0"/>
                <a:cs typeface="Times New Roman" pitchFamily="18" charset="0"/>
              </a:rPr>
              <a:t>έχει ως αποκλειστικό σκοπό τη διαχείριση του δικού του χαρτοφυλακίου και δεν επιτρέπεται να αναλαμβάνει τη διαχείριση περιουσιακών στοιχείων για λογαριασμό τρίτου</a:t>
            </a:r>
            <a:r>
              <a:rPr lang="en-US" sz="2000" dirty="0">
                <a:latin typeface="Times New Roman" pitchFamily="18" charset="0"/>
                <a:cs typeface="Times New Roman" pitchFamily="18" charset="0"/>
              </a:rPr>
              <a:t> (</a:t>
            </a:r>
            <a:r>
              <a:rPr lang="el-GR" sz="2000" b="1" dirty="0">
                <a:latin typeface="Times New Roman" pitchFamily="18" charset="0"/>
                <a:cs typeface="Times New Roman" pitchFamily="18" charset="0"/>
              </a:rPr>
              <a:t>νόμος 4099/2012</a:t>
            </a:r>
            <a:r>
              <a:rPr lang="en-US" sz="2000" dirty="0">
                <a:latin typeface="Times New Roman" pitchFamily="18" charset="0"/>
                <a:cs typeface="Times New Roman" pitchFamily="18" charset="0"/>
              </a:rPr>
              <a:t>)</a:t>
            </a:r>
            <a:r>
              <a:rPr lang="el-GR" sz="2000" dirty="0">
                <a:latin typeface="Times New Roman" pitchFamily="18" charset="0"/>
                <a:cs typeface="Times New Roman" pitchFamily="18" charset="0"/>
              </a:rPr>
              <a:t>.</a:t>
            </a:r>
            <a:endParaRPr lang="en-US" sz="2000" dirty="0">
              <a:latin typeface="Times New Roman" pitchFamily="18" charset="0"/>
              <a:cs typeface="Times New Roman" pitchFamily="18" charset="0"/>
            </a:endParaRPr>
          </a:p>
          <a:p>
            <a:pPr lvl="1">
              <a:buNone/>
            </a:pPr>
            <a:endParaRPr lang="el-GR" sz="2000" dirty="0">
              <a:latin typeface="Times New Roman" pitchFamily="18" charset="0"/>
              <a:cs typeface="Times New Roman" pitchFamily="18" charset="0"/>
            </a:endParaRPr>
          </a:p>
          <a:p>
            <a:r>
              <a:rPr lang="el-GR" sz="2400" dirty="0">
                <a:latin typeface="Times New Roman" pitchFamily="18" charset="0"/>
                <a:cs typeface="Times New Roman" pitchFamily="18" charset="0"/>
              </a:rPr>
              <a:t>Η σύσταση και λειτουργία της ΑΕΔΑΚ και του Α/Κ διέπεται από το </a:t>
            </a:r>
            <a:r>
              <a:rPr lang="el-GR" sz="2400" b="1" dirty="0">
                <a:latin typeface="Times New Roman" pitchFamily="18" charset="0"/>
                <a:cs typeface="Times New Roman" pitchFamily="18" charset="0"/>
              </a:rPr>
              <a:t>νόμο 4099/2012 </a:t>
            </a:r>
            <a:r>
              <a:rPr lang="el-GR" sz="2400" dirty="0">
                <a:latin typeface="Times New Roman" pitchFamily="18" charset="0"/>
                <a:cs typeface="Times New Roman" pitchFamily="18" charset="0"/>
              </a:rPr>
              <a:t>όπως ισχύει, καθώς και από τις κανονιστικές αποφάσεις της Επιτροπής Κεφαλαιαγοράς.</a:t>
            </a:r>
          </a:p>
        </p:txBody>
      </p:sp>
      <p:sp>
        <p:nvSpPr>
          <p:cNvPr id="8" name="4 - Θέση αριθμού διαφάνειας">
            <a:extLst>
              <a:ext uri="{FF2B5EF4-FFF2-40B4-BE49-F238E27FC236}">
                <a16:creationId xmlns:a16="http://schemas.microsoft.com/office/drawing/2014/main" id="{FFC5B542-9DE5-41B2-87A0-BA7E93E977F5}"/>
              </a:ext>
            </a:extLst>
          </p:cNvPr>
          <p:cNvSpPr>
            <a:spLocks noGrp="1"/>
          </p:cNvSpPr>
          <p:nvPr>
            <p:ph type="sldNum" sz="quarter" idx="12"/>
          </p:nvPr>
        </p:nvSpPr>
        <p:spPr>
          <a:xfrm>
            <a:off x="8472264" y="6227008"/>
            <a:ext cx="2844800" cy="476250"/>
          </a:xfrm>
        </p:spPr>
        <p:txBody>
          <a:bodyPr/>
          <a:lstStyle/>
          <a:p>
            <a:pPr>
              <a:defRPr/>
            </a:pPr>
            <a:fld id="{E6A900DE-53FB-4087-A202-08436AFFF42C}" type="slidenum">
              <a:rPr lang="el-GR" smtClean="0"/>
              <a:pPr>
                <a:defRPr/>
              </a:pPr>
              <a:t>17</a:t>
            </a:fld>
            <a:endParaRPr lang="el-GR" dirty="0"/>
          </a:p>
        </p:txBody>
      </p:sp>
      <p:sp>
        <p:nvSpPr>
          <p:cNvPr id="5" name="4 - TextBox"/>
          <p:cNvSpPr txBox="1"/>
          <p:nvPr/>
        </p:nvSpPr>
        <p:spPr>
          <a:xfrm>
            <a:off x="1606352" y="6381328"/>
            <a:ext cx="9144000" cy="338554"/>
          </a:xfrm>
          <a:prstGeom prst="rect">
            <a:avLst/>
          </a:prstGeom>
          <a:noFill/>
        </p:spPr>
        <p:txBody>
          <a:bodyPr wrap="square" rtlCol="0">
            <a:spAutoFit/>
          </a:bodyPr>
          <a:lstStyle/>
          <a:p>
            <a:pPr algn="r"/>
            <a:r>
              <a:rPr lang="el-GR" sz="1600" dirty="0"/>
              <a:t>Πηγή: ΕΘΕ </a:t>
            </a:r>
            <a:r>
              <a:rPr lang="en-US" sz="1600" dirty="0">
                <a:hlinkClick r:id="rId5"/>
              </a:rPr>
              <a:t>http://www.ethe.org.gr/index.php?option=com_content&amp;view=article&amp;id=51&amp;Itemid=19</a:t>
            </a:r>
            <a:r>
              <a:rPr lang="el-GR" sz="1600" dirty="0"/>
              <a:t> </a:t>
            </a:r>
          </a:p>
        </p:txBody>
      </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4 - Θέση αριθμού διαφάνειας"/>
          <p:cNvSpPr>
            <a:spLocks noGrp="1"/>
          </p:cNvSpPr>
          <p:nvPr>
            <p:ph type="sldNum" sz="quarter" idx="12"/>
          </p:nvPr>
        </p:nvSpPr>
        <p:spPr/>
        <p:txBody>
          <a:bodyPr/>
          <a:lstStyle/>
          <a:p>
            <a:pPr>
              <a:defRPr/>
            </a:pPr>
            <a:fld id="{FFB69861-6CFB-4135-8BEF-0CCC05361DB9}" type="slidenum">
              <a:rPr lang="el-GR" smtClean="0">
                <a:solidFill>
                  <a:srgbClr val="000000"/>
                </a:solidFill>
              </a:rPr>
              <a:pPr>
                <a:defRPr/>
              </a:pPr>
              <a:t>170</a:t>
            </a:fld>
            <a:endParaRPr lang="el-GR">
              <a:solidFill>
                <a:srgbClr val="000000"/>
              </a:solidFill>
            </a:endParaRPr>
          </a:p>
        </p:txBody>
      </p:sp>
      <p:sp>
        <p:nvSpPr>
          <p:cNvPr id="232450" name="Rectangle 2"/>
          <p:cNvSpPr>
            <a:spLocks noGrp="1" noChangeArrowheads="1"/>
          </p:cNvSpPr>
          <p:nvPr>
            <p:ph type="title" idx="4294967295"/>
          </p:nvPr>
        </p:nvSpPr>
        <p:spPr>
          <a:xfrm>
            <a:off x="1560512" y="293687"/>
            <a:ext cx="9144000" cy="854075"/>
          </a:xfrm>
        </p:spPr>
        <p:txBody>
          <a:bodyPr vert="horz" wrap="square" lIns="91440" tIns="45720" rIns="91440" bIns="45720" numCol="1" anchor="ctr" anchorCtr="0" compatLnSpc="1">
            <a:prstTxWarp prst="textNoShape">
              <a:avLst/>
            </a:prstTxWarp>
          </a:bodyPr>
          <a:lstStyle/>
          <a:p>
            <a:pPr algn="ctr" eaLnBrk="1" hangingPunct="1">
              <a:defRPr/>
            </a:pPr>
            <a:r>
              <a:rPr lang="el-GR" sz="3200" b="1" i="1" u="sng" dirty="0">
                <a:solidFill>
                  <a:schemeClr val="accent2"/>
                </a:solidFill>
                <a:latin typeface="Times New Roman" pitchFamily="18" charset="0"/>
                <a:cs typeface="Times New Roman" pitchFamily="18" charset="0"/>
              </a:rPr>
              <a:t>Κριτήρια Απόρριψης Αμοιβαίων Κεφαλαίων</a:t>
            </a:r>
            <a:endParaRPr lang="en-US" sz="3200" b="1" i="1" u="sng" dirty="0">
              <a:solidFill>
                <a:schemeClr val="accent2"/>
              </a:solidFill>
              <a:latin typeface="Times New Roman" pitchFamily="18" charset="0"/>
              <a:cs typeface="Times New Roman" pitchFamily="18" charset="0"/>
            </a:endParaRPr>
          </a:p>
        </p:txBody>
      </p:sp>
      <p:sp>
        <p:nvSpPr>
          <p:cNvPr id="234499" name="Rectangle 3"/>
          <p:cNvSpPr>
            <a:spLocks noGrp="1" noChangeArrowheads="1"/>
          </p:cNvSpPr>
          <p:nvPr>
            <p:ph type="body" idx="4294967295"/>
          </p:nvPr>
        </p:nvSpPr>
        <p:spPr>
          <a:xfrm>
            <a:off x="1560512" y="1158875"/>
            <a:ext cx="8496300" cy="5562600"/>
          </a:xfrm>
        </p:spPr>
        <p:txBody>
          <a:bodyPr/>
          <a:lstStyle/>
          <a:p>
            <a:pPr eaLnBrk="1" hangingPunct="1">
              <a:lnSpc>
                <a:spcPct val="90000"/>
              </a:lnSpc>
            </a:pPr>
            <a:r>
              <a:rPr lang="el-GR" sz="2200" dirty="0">
                <a:latin typeface="Times New Roman" pitchFamily="18" charset="0"/>
                <a:cs typeface="Times New Roman" pitchFamily="18" charset="0"/>
              </a:rPr>
              <a:t>Οι συχνές αλλαγές των διαχειριστών  </a:t>
            </a:r>
          </a:p>
          <a:p>
            <a:pPr eaLnBrk="1" hangingPunct="1">
              <a:lnSpc>
                <a:spcPct val="90000"/>
              </a:lnSpc>
            </a:pPr>
            <a:endParaRPr lang="el-GR" sz="2200" dirty="0">
              <a:latin typeface="Times New Roman" pitchFamily="18" charset="0"/>
              <a:cs typeface="Times New Roman" pitchFamily="18" charset="0"/>
            </a:endParaRPr>
          </a:p>
          <a:p>
            <a:pPr eaLnBrk="1" hangingPunct="1">
              <a:lnSpc>
                <a:spcPct val="90000"/>
              </a:lnSpc>
            </a:pPr>
            <a:r>
              <a:rPr lang="el-GR" sz="2200" dirty="0">
                <a:latin typeface="Times New Roman" pitchFamily="18" charset="0"/>
                <a:cs typeface="Times New Roman" pitchFamily="18" charset="0"/>
              </a:rPr>
              <a:t>Οι μη ικανοποιητικές αποδόσεις του Α/Κ ως προς ένα χαρτοφυλάκιο αναφοράς ή σε σχέση με τους ανταγωνιστές του</a:t>
            </a:r>
          </a:p>
          <a:p>
            <a:pPr eaLnBrk="1" hangingPunct="1">
              <a:lnSpc>
                <a:spcPct val="90000"/>
              </a:lnSpc>
            </a:pPr>
            <a:endParaRPr lang="el-GR" sz="2200" dirty="0">
              <a:latin typeface="Times New Roman" pitchFamily="18" charset="0"/>
              <a:cs typeface="Times New Roman" pitchFamily="18" charset="0"/>
            </a:endParaRPr>
          </a:p>
          <a:p>
            <a:pPr eaLnBrk="1" hangingPunct="1">
              <a:lnSpc>
                <a:spcPct val="90000"/>
              </a:lnSpc>
            </a:pPr>
            <a:r>
              <a:rPr lang="el-GR" sz="2200" dirty="0">
                <a:latin typeface="Times New Roman" pitchFamily="18" charset="0"/>
                <a:cs typeface="Times New Roman" pitchFamily="18" charset="0"/>
              </a:rPr>
              <a:t>Παραβιάσεις των επενδυτικών κανονισμών ή ανήθικες ενέργειες και συμπεριφορές</a:t>
            </a:r>
          </a:p>
          <a:p>
            <a:pPr eaLnBrk="1" hangingPunct="1">
              <a:lnSpc>
                <a:spcPct val="90000"/>
              </a:lnSpc>
            </a:pPr>
            <a:endParaRPr lang="el-GR" sz="2200" dirty="0">
              <a:latin typeface="Times New Roman" pitchFamily="18" charset="0"/>
              <a:cs typeface="Times New Roman" pitchFamily="18" charset="0"/>
            </a:endParaRPr>
          </a:p>
          <a:p>
            <a:pPr eaLnBrk="1" hangingPunct="1">
              <a:lnSpc>
                <a:spcPct val="90000"/>
              </a:lnSpc>
            </a:pPr>
            <a:r>
              <a:rPr lang="el-GR" sz="2200" dirty="0">
                <a:latin typeface="Times New Roman" pitchFamily="18" charset="0"/>
                <a:cs typeface="Times New Roman" pitchFamily="18" charset="0"/>
              </a:rPr>
              <a:t>Μη ικανοποιητική ποιότητα παροχής υπηρεσιών </a:t>
            </a:r>
          </a:p>
          <a:p>
            <a:pPr eaLnBrk="1" hangingPunct="1">
              <a:lnSpc>
                <a:spcPct val="90000"/>
              </a:lnSpc>
              <a:buNone/>
            </a:pPr>
            <a:endParaRPr lang="el-GR" sz="2200" dirty="0">
              <a:latin typeface="Times New Roman" pitchFamily="18" charset="0"/>
              <a:cs typeface="Times New Roman" pitchFamily="18" charset="0"/>
            </a:endParaRPr>
          </a:p>
          <a:p>
            <a:pPr eaLnBrk="1" hangingPunct="1">
              <a:lnSpc>
                <a:spcPct val="90000"/>
              </a:lnSpc>
            </a:pPr>
            <a:r>
              <a:rPr lang="el-GR" sz="2200" dirty="0">
                <a:latin typeface="Times New Roman" pitchFamily="18" charset="0"/>
                <a:cs typeface="Times New Roman" pitchFamily="18" charset="0"/>
              </a:rPr>
              <a:t>Ασυνεπές και διαχρονικά μεταβαλλόμενο επενδυτικό ύφος (</a:t>
            </a:r>
            <a:r>
              <a:rPr lang="en-US" sz="2200" dirty="0">
                <a:latin typeface="Times New Roman" pitchFamily="18" charset="0"/>
                <a:cs typeface="Times New Roman" pitchFamily="18" charset="0"/>
              </a:rPr>
              <a:t>investment</a:t>
            </a:r>
            <a:r>
              <a:rPr lang="el-GR" sz="2200" dirty="0">
                <a:latin typeface="Times New Roman" pitchFamily="18" charset="0"/>
                <a:cs typeface="Times New Roman" pitchFamily="18" charset="0"/>
              </a:rPr>
              <a:t> </a:t>
            </a:r>
            <a:r>
              <a:rPr lang="en-US" sz="2200" dirty="0">
                <a:latin typeface="Times New Roman" pitchFamily="18" charset="0"/>
                <a:cs typeface="Times New Roman" pitchFamily="18" charset="0"/>
              </a:rPr>
              <a:t>style</a:t>
            </a:r>
            <a:r>
              <a:rPr lang="el-GR" sz="2200" dirty="0">
                <a:latin typeface="Times New Roman" pitchFamily="18" charset="0"/>
                <a:cs typeface="Times New Roman" pitchFamily="18" charset="0"/>
              </a:rPr>
              <a:t>)</a:t>
            </a:r>
          </a:p>
          <a:p>
            <a:pPr eaLnBrk="1" hangingPunct="1">
              <a:lnSpc>
                <a:spcPct val="90000"/>
              </a:lnSpc>
            </a:pPr>
            <a:endParaRPr lang="el-GR" sz="2200" dirty="0">
              <a:latin typeface="Times New Roman" pitchFamily="18" charset="0"/>
              <a:cs typeface="Times New Roman" pitchFamily="18" charset="0"/>
            </a:endParaRPr>
          </a:p>
          <a:p>
            <a:pPr eaLnBrk="1" hangingPunct="1">
              <a:lnSpc>
                <a:spcPct val="90000"/>
              </a:lnSpc>
            </a:pPr>
            <a:r>
              <a:rPr lang="el-GR" sz="2200" dirty="0">
                <a:latin typeface="Times New Roman" pitchFamily="18" charset="0"/>
                <a:cs typeface="Times New Roman" pitchFamily="18" charset="0"/>
              </a:rPr>
              <a:t>Μία  ξαφνική υπερβολική αύξηση ή μείωση  στο ενεργητικό των διαχειριζόμενων κεφαλαίων</a:t>
            </a:r>
            <a:endParaRPr lang="en-US" sz="2200" dirty="0">
              <a:latin typeface="Times New Roman" pitchFamily="18" charset="0"/>
              <a:cs typeface="Times New Roman" pitchFamily="18" charset="0"/>
            </a:endParaRPr>
          </a:p>
          <a:p>
            <a:pPr eaLnBrk="1" hangingPunct="1">
              <a:lnSpc>
                <a:spcPct val="90000"/>
              </a:lnSpc>
              <a:buFont typeface="Wingdings" pitchFamily="2" charset="2"/>
              <a:buNone/>
            </a:pPr>
            <a:endParaRPr lang="en-US" sz="2200" dirty="0">
              <a:latin typeface="Times New Roman" pitchFamily="18" charset="0"/>
              <a:cs typeface="Times New Roman" pitchFamily="18" charset="0"/>
            </a:endParaRPr>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4 - Θέση αριθμού διαφάνειας"/>
          <p:cNvSpPr>
            <a:spLocks noGrp="1"/>
          </p:cNvSpPr>
          <p:nvPr>
            <p:ph type="sldNum" sz="quarter" idx="12"/>
          </p:nvPr>
        </p:nvSpPr>
        <p:spPr/>
        <p:txBody>
          <a:bodyPr/>
          <a:lstStyle/>
          <a:p>
            <a:pPr>
              <a:defRPr/>
            </a:pPr>
            <a:fld id="{FFB69861-6CFB-4135-8BEF-0CCC05361DB9}" type="slidenum">
              <a:rPr lang="el-GR" smtClean="0">
                <a:solidFill>
                  <a:srgbClr val="000000"/>
                </a:solidFill>
              </a:rPr>
              <a:pPr>
                <a:defRPr/>
              </a:pPr>
              <a:t>171</a:t>
            </a:fld>
            <a:endParaRPr lang="el-GR">
              <a:solidFill>
                <a:srgbClr val="000000"/>
              </a:solidFill>
            </a:endParaRPr>
          </a:p>
        </p:txBody>
      </p:sp>
      <p:sp>
        <p:nvSpPr>
          <p:cNvPr id="233474" name="Rectangle 2"/>
          <p:cNvSpPr>
            <a:spLocks noGrp="1" noChangeArrowheads="1"/>
          </p:cNvSpPr>
          <p:nvPr>
            <p:ph type="title" idx="4294967295"/>
          </p:nvPr>
        </p:nvSpPr>
        <p:spPr>
          <a:xfrm>
            <a:off x="623392" y="302702"/>
            <a:ext cx="10972800" cy="1143000"/>
          </a:xfrm>
        </p:spPr>
        <p:txBody>
          <a:bodyPr vert="horz" wrap="square" lIns="91440" tIns="45720" rIns="91440" bIns="45720" numCol="1" anchor="ctr" anchorCtr="0" compatLnSpc="1">
            <a:prstTxWarp prst="textNoShape">
              <a:avLst/>
            </a:prstTxWarp>
          </a:bodyPr>
          <a:lstStyle/>
          <a:p>
            <a:pPr algn="ctr" eaLnBrk="1" hangingPunct="1">
              <a:defRPr/>
            </a:pPr>
            <a:r>
              <a:rPr lang="el-GR" sz="3600" b="1" i="1" dirty="0">
                <a:solidFill>
                  <a:schemeClr val="accent2"/>
                </a:solidFill>
                <a:latin typeface="Times New Roman" pitchFamily="18" charset="0"/>
                <a:cs typeface="Times New Roman" pitchFamily="18" charset="0"/>
              </a:rPr>
              <a:t>Αναγκαιότητα της αξιολόγησης των Α/Κ</a:t>
            </a:r>
          </a:p>
        </p:txBody>
      </p:sp>
      <p:sp>
        <p:nvSpPr>
          <p:cNvPr id="235523" name="Rectangle 3"/>
          <p:cNvSpPr>
            <a:spLocks noGrp="1" noChangeArrowheads="1"/>
          </p:cNvSpPr>
          <p:nvPr>
            <p:ph type="body" idx="4294967295"/>
          </p:nvPr>
        </p:nvSpPr>
        <p:spPr>
          <a:xfrm>
            <a:off x="1811337" y="1445702"/>
            <a:ext cx="8569325" cy="4924425"/>
          </a:xfrm>
        </p:spPr>
        <p:txBody>
          <a:bodyPr/>
          <a:lstStyle/>
          <a:p>
            <a:pPr eaLnBrk="1" hangingPunct="1"/>
            <a:r>
              <a:rPr lang="el-GR" sz="2400" dirty="0">
                <a:latin typeface="Times New Roman" pitchFamily="18" charset="0"/>
                <a:cs typeface="Times New Roman" pitchFamily="18" charset="0"/>
              </a:rPr>
              <a:t>Η αναγκαιότητα συνεχούς αξιολόγησης της ποιότητας των διαχειριστών των Α/Κ από ανεξάρτητους και με την κατάλληλη τεχνογνωσία φορείς, έχει γίνει πλέον αποδεκτή και από τους συμμετέχοντες στην Ελληνική αγορά  Α/Κ. </a:t>
            </a:r>
          </a:p>
          <a:p>
            <a:pPr eaLnBrk="1" hangingPunct="1"/>
            <a:endParaRPr lang="el-GR" sz="2400" dirty="0">
              <a:latin typeface="Times New Roman" pitchFamily="18" charset="0"/>
              <a:cs typeface="Times New Roman" pitchFamily="18" charset="0"/>
            </a:endParaRPr>
          </a:p>
          <a:p>
            <a:pPr eaLnBrk="1" hangingPunct="1"/>
            <a:r>
              <a:rPr lang="el-GR" sz="2400" dirty="0">
                <a:latin typeface="Times New Roman" pitchFamily="18" charset="0"/>
                <a:cs typeface="Times New Roman" pitchFamily="18" charset="0"/>
              </a:rPr>
              <a:t>Ήδη στην Ελλάδα, ορισμένες μεγάλες εταιρίες αξιολόγησης όπως για παράδειγμα η </a:t>
            </a:r>
            <a:r>
              <a:rPr lang="en-US" sz="2400" dirty="0">
                <a:latin typeface="Times New Roman" pitchFamily="18" charset="0"/>
                <a:cs typeface="Times New Roman" pitchFamily="18" charset="0"/>
              </a:rPr>
              <a:t>Standard</a:t>
            </a:r>
            <a:r>
              <a:rPr lang="el-GR" sz="2400" dirty="0">
                <a:latin typeface="Times New Roman" pitchFamily="18" charset="0"/>
                <a:cs typeface="Times New Roman" pitchFamily="18" charset="0"/>
              </a:rPr>
              <a:t> &amp; </a:t>
            </a:r>
            <a:r>
              <a:rPr lang="en-US" sz="2400" dirty="0">
                <a:latin typeface="Times New Roman" pitchFamily="18" charset="0"/>
                <a:cs typeface="Times New Roman" pitchFamily="18" charset="0"/>
              </a:rPr>
              <a:t>Poor</a:t>
            </a:r>
            <a:r>
              <a:rPr lang="el-GR" sz="2400" dirty="0">
                <a:latin typeface="Times New Roman" pitchFamily="18" charset="0"/>
                <a:cs typeface="Times New Roman" pitchFamily="18" charset="0"/>
              </a:rPr>
              <a:t>’</a:t>
            </a:r>
            <a:r>
              <a:rPr lang="en-US" sz="2400" dirty="0">
                <a:latin typeface="Times New Roman" pitchFamily="18" charset="0"/>
                <a:cs typeface="Times New Roman" pitchFamily="18" charset="0"/>
              </a:rPr>
              <a:t>s</a:t>
            </a:r>
            <a:r>
              <a:rPr lang="el-GR" sz="2400" dirty="0">
                <a:latin typeface="Times New Roman" pitchFamily="18" charset="0"/>
                <a:cs typeface="Times New Roman" pitchFamily="18" charset="0"/>
              </a:rPr>
              <a:t> και η </a:t>
            </a:r>
            <a:r>
              <a:rPr lang="en-US" sz="2400" dirty="0">
                <a:latin typeface="Times New Roman" pitchFamily="18" charset="0"/>
                <a:cs typeface="Times New Roman" pitchFamily="18" charset="0"/>
              </a:rPr>
              <a:t>Morningstar</a:t>
            </a:r>
            <a:r>
              <a:rPr lang="el-GR" sz="2400" dirty="0">
                <a:latin typeface="Times New Roman" pitchFamily="18" charset="0"/>
                <a:cs typeface="Times New Roman" pitchFamily="18" charset="0"/>
              </a:rPr>
              <a:t> έχουν προχωρήσει αρχικά στην αξιολόγηση μεμονωμένων ελληνικών Α/Κ αλλά είναι προφανές ότι η τάση αυτή θα συνεχιστεί με ταχύτερους ρυθμούς.</a:t>
            </a:r>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4 - Θέση αριθμού διαφάνειας"/>
          <p:cNvSpPr>
            <a:spLocks noGrp="1"/>
          </p:cNvSpPr>
          <p:nvPr>
            <p:ph type="sldNum" sz="quarter" idx="12"/>
          </p:nvPr>
        </p:nvSpPr>
        <p:spPr/>
        <p:txBody>
          <a:bodyPr/>
          <a:lstStyle/>
          <a:p>
            <a:pPr>
              <a:defRPr/>
            </a:pPr>
            <a:fld id="{FFB69861-6CFB-4135-8BEF-0CCC05361DB9}" type="slidenum">
              <a:rPr lang="el-GR" smtClean="0">
                <a:solidFill>
                  <a:srgbClr val="000000"/>
                </a:solidFill>
              </a:rPr>
              <a:pPr>
                <a:defRPr/>
              </a:pPr>
              <a:t>172</a:t>
            </a:fld>
            <a:endParaRPr lang="el-GR">
              <a:solidFill>
                <a:srgbClr val="000000"/>
              </a:solidFill>
            </a:endParaRPr>
          </a:p>
        </p:txBody>
      </p:sp>
      <p:sp>
        <p:nvSpPr>
          <p:cNvPr id="234498" name="Rectangle 2"/>
          <p:cNvSpPr>
            <a:spLocks noGrp="1" noChangeArrowheads="1"/>
          </p:cNvSpPr>
          <p:nvPr>
            <p:ph type="title" idx="4294967295"/>
          </p:nvPr>
        </p:nvSpPr>
        <p:spPr>
          <a:xfrm>
            <a:off x="1970856" y="214660"/>
            <a:ext cx="8229600" cy="1054100"/>
          </a:xfrm>
        </p:spPr>
        <p:txBody>
          <a:bodyPr vert="horz" wrap="square" lIns="91440" tIns="45720" rIns="91440" bIns="45720" numCol="1" anchor="ctr" anchorCtr="0" compatLnSpc="1">
            <a:prstTxWarp prst="textNoShape">
              <a:avLst/>
            </a:prstTxWarp>
          </a:bodyPr>
          <a:lstStyle/>
          <a:p>
            <a:pPr algn="ctr" eaLnBrk="1" hangingPunct="1">
              <a:defRPr/>
            </a:pPr>
            <a:r>
              <a:rPr lang="el-GR" sz="3200" b="1" i="1" dirty="0">
                <a:solidFill>
                  <a:schemeClr val="accent2"/>
                </a:solidFill>
                <a:latin typeface="Times New Roman" pitchFamily="18" charset="0"/>
                <a:cs typeface="Times New Roman" pitchFamily="18" charset="0"/>
              </a:rPr>
              <a:t>Σε ποιους απευθύνεται η αξιολόγηση των Α/Κ</a:t>
            </a:r>
          </a:p>
        </p:txBody>
      </p:sp>
      <p:sp>
        <p:nvSpPr>
          <p:cNvPr id="236547" name="Rectangle 3"/>
          <p:cNvSpPr>
            <a:spLocks noGrp="1" noChangeArrowheads="1"/>
          </p:cNvSpPr>
          <p:nvPr>
            <p:ph type="body" idx="4294967295"/>
          </p:nvPr>
        </p:nvSpPr>
        <p:spPr>
          <a:xfrm>
            <a:off x="1775520" y="1349375"/>
            <a:ext cx="8569325" cy="4895850"/>
          </a:xfrm>
        </p:spPr>
        <p:txBody>
          <a:bodyPr/>
          <a:lstStyle/>
          <a:p>
            <a:pPr eaLnBrk="1" hangingPunct="1">
              <a:buClr>
                <a:schemeClr val="accent2"/>
              </a:buClr>
              <a:buFont typeface="Wingdings" pitchFamily="2" charset="2"/>
              <a:buChar char="ü"/>
            </a:pPr>
            <a:r>
              <a:rPr lang="el-GR" sz="2800" dirty="0">
                <a:latin typeface="Times New Roman" pitchFamily="18" charset="0"/>
                <a:cs typeface="Times New Roman" pitchFamily="18" charset="0"/>
              </a:rPr>
              <a:t>Στο ευρύ επενδυτικό κοινό, που με αυτό τον τρόπο μπορεί να ελέγξει την ορθότητα ή μη της παρελθούσης επιλογής του σε μεμονωμένα Α/Κ.</a:t>
            </a:r>
          </a:p>
          <a:p>
            <a:pPr eaLnBrk="1" hangingPunct="1">
              <a:buClr>
                <a:schemeClr val="accent2"/>
              </a:buClr>
              <a:buNone/>
            </a:pPr>
            <a:endParaRPr lang="el-GR" sz="2800" dirty="0">
              <a:latin typeface="Times New Roman" pitchFamily="18" charset="0"/>
              <a:cs typeface="Times New Roman" pitchFamily="18" charset="0"/>
            </a:endParaRPr>
          </a:p>
          <a:p>
            <a:pPr eaLnBrk="1" hangingPunct="1">
              <a:buClr>
                <a:schemeClr val="accent2"/>
              </a:buClr>
              <a:buFont typeface="Wingdings" pitchFamily="2" charset="2"/>
              <a:buChar char="ü"/>
            </a:pPr>
            <a:r>
              <a:rPr lang="el-GR" sz="2800" dirty="0">
                <a:latin typeface="Times New Roman" pitchFamily="18" charset="0"/>
                <a:cs typeface="Times New Roman" pitchFamily="18" charset="0"/>
              </a:rPr>
              <a:t>Στα ασφαλιστικά/συνταξιοδοτικά  ταμεία για τον ίδιο ακριβώς λόγο.</a:t>
            </a:r>
          </a:p>
          <a:p>
            <a:pPr eaLnBrk="1" hangingPunct="1">
              <a:buClr>
                <a:schemeClr val="accent2"/>
              </a:buClr>
              <a:buNone/>
            </a:pPr>
            <a:endParaRPr lang="el-GR" sz="2800" dirty="0">
              <a:latin typeface="Times New Roman" pitchFamily="18" charset="0"/>
              <a:cs typeface="Times New Roman" pitchFamily="18" charset="0"/>
            </a:endParaRPr>
          </a:p>
          <a:p>
            <a:pPr eaLnBrk="1" hangingPunct="1">
              <a:buClr>
                <a:schemeClr val="accent2"/>
              </a:buClr>
              <a:buFont typeface="Wingdings" pitchFamily="2" charset="2"/>
              <a:buChar char="ü"/>
            </a:pPr>
            <a:r>
              <a:rPr lang="el-GR" sz="2800" dirty="0">
                <a:latin typeface="Times New Roman" pitchFamily="18" charset="0"/>
                <a:cs typeface="Times New Roman" pitchFamily="18" charset="0"/>
              </a:rPr>
              <a:t>Στους εργοδότες των διαχειριστών, οι οποίοι πρέπει να αξιολογούν και να αμείβουν ανάλογα την αποτελεσματικότητα των διαχειριστών τους.</a:t>
            </a:r>
            <a:endParaRPr lang="en-US" sz="2800" dirty="0">
              <a:latin typeface="Times New Roman" pitchFamily="18" charset="0"/>
              <a:cs typeface="Times New Roman" pitchFamily="18" charset="0"/>
            </a:endParaRPr>
          </a:p>
          <a:p>
            <a:pPr eaLnBrk="1" hangingPunct="1">
              <a:buClr>
                <a:schemeClr val="tx1"/>
              </a:buClr>
              <a:buFontTx/>
              <a:buChar char="o"/>
            </a:pPr>
            <a:endParaRPr lang="el-GR" sz="2800" dirty="0">
              <a:latin typeface="Times New Roman" pitchFamily="18" charset="0"/>
              <a:cs typeface="Times New Roman" pitchFamily="18" charset="0"/>
            </a:endParaRPr>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4 - Θέση αριθμού διαφάνειας"/>
          <p:cNvSpPr>
            <a:spLocks noGrp="1"/>
          </p:cNvSpPr>
          <p:nvPr>
            <p:ph type="sldNum" sz="quarter" idx="12"/>
          </p:nvPr>
        </p:nvSpPr>
        <p:spPr/>
        <p:txBody>
          <a:bodyPr/>
          <a:lstStyle/>
          <a:p>
            <a:pPr>
              <a:defRPr/>
            </a:pPr>
            <a:fld id="{FFB69861-6CFB-4135-8BEF-0CCC05361DB9}" type="slidenum">
              <a:rPr lang="el-GR" smtClean="0">
                <a:solidFill>
                  <a:srgbClr val="000000"/>
                </a:solidFill>
              </a:rPr>
              <a:pPr>
                <a:defRPr/>
              </a:pPr>
              <a:t>173</a:t>
            </a:fld>
            <a:endParaRPr lang="el-GR">
              <a:solidFill>
                <a:srgbClr val="000000"/>
              </a:solidFill>
            </a:endParaRPr>
          </a:p>
        </p:txBody>
      </p:sp>
      <p:sp>
        <p:nvSpPr>
          <p:cNvPr id="235522" name="Rectangle 2"/>
          <p:cNvSpPr>
            <a:spLocks noGrp="1" noChangeArrowheads="1"/>
          </p:cNvSpPr>
          <p:nvPr>
            <p:ph type="title" idx="4294967295"/>
          </p:nvPr>
        </p:nvSpPr>
        <p:spPr>
          <a:xfrm>
            <a:off x="1970856" y="434563"/>
            <a:ext cx="8229600" cy="618173"/>
          </a:xfrm>
        </p:spPr>
        <p:txBody>
          <a:bodyPr vert="horz" wrap="square" lIns="91440" tIns="45720" rIns="91440" bIns="45720" numCol="1" anchor="ctr" anchorCtr="0" compatLnSpc="1">
            <a:prstTxWarp prst="textNoShape">
              <a:avLst/>
            </a:prstTxWarp>
          </a:bodyPr>
          <a:lstStyle/>
          <a:p>
            <a:pPr algn="ctr" eaLnBrk="1" hangingPunct="1">
              <a:defRPr/>
            </a:pPr>
            <a:r>
              <a:rPr lang="el-GR" sz="3200" b="1" i="1" dirty="0">
                <a:solidFill>
                  <a:schemeClr val="accent2"/>
                </a:solidFill>
                <a:latin typeface="Times New Roman" pitchFamily="18" charset="0"/>
                <a:cs typeface="Times New Roman" pitchFamily="18" charset="0"/>
              </a:rPr>
              <a:t>Νέες Τάσεις στην Αγορά  Α/Κ</a:t>
            </a:r>
          </a:p>
        </p:txBody>
      </p:sp>
      <p:sp>
        <p:nvSpPr>
          <p:cNvPr id="237571" name="Rectangle 3"/>
          <p:cNvSpPr>
            <a:spLocks noGrp="1" noChangeArrowheads="1"/>
          </p:cNvSpPr>
          <p:nvPr>
            <p:ph type="body" idx="4294967295"/>
          </p:nvPr>
        </p:nvSpPr>
        <p:spPr>
          <a:xfrm>
            <a:off x="1343472" y="1556792"/>
            <a:ext cx="8229600" cy="4525962"/>
          </a:xfrm>
        </p:spPr>
        <p:txBody>
          <a:bodyPr/>
          <a:lstStyle/>
          <a:p>
            <a:pPr eaLnBrk="1" hangingPunct="1"/>
            <a:r>
              <a:rPr lang="en-US" sz="2800" dirty="0">
                <a:latin typeface="Times New Roman" pitchFamily="18" charset="0"/>
                <a:cs typeface="Times New Roman" pitchFamily="18" charset="0"/>
              </a:rPr>
              <a:t>Index Funds</a:t>
            </a:r>
            <a:endParaRPr lang="el-GR" sz="2800" dirty="0">
              <a:latin typeface="Times New Roman" pitchFamily="18" charset="0"/>
              <a:cs typeface="Times New Roman" pitchFamily="18" charset="0"/>
            </a:endParaRPr>
          </a:p>
          <a:p>
            <a:pPr eaLnBrk="1" hangingPunct="1">
              <a:buFont typeface="Wingdings 2" pitchFamily="18" charset="2"/>
              <a:buNone/>
            </a:pPr>
            <a:endParaRPr lang="en-US" sz="2800" dirty="0">
              <a:latin typeface="Times New Roman" pitchFamily="18" charset="0"/>
              <a:cs typeface="Times New Roman" pitchFamily="18" charset="0"/>
            </a:endParaRPr>
          </a:p>
          <a:p>
            <a:pPr eaLnBrk="1" hangingPunct="1"/>
            <a:r>
              <a:rPr lang="en-US" sz="2800" dirty="0">
                <a:latin typeface="Times New Roman" pitchFamily="18" charset="0"/>
                <a:cs typeface="Times New Roman" pitchFamily="18" charset="0"/>
              </a:rPr>
              <a:t>Funds of Funds (</a:t>
            </a:r>
            <a:r>
              <a:rPr lang="en-US" sz="2800" dirty="0" err="1">
                <a:latin typeface="Times New Roman" pitchFamily="18" charset="0"/>
                <a:cs typeface="Times New Roman" pitchFamily="18" charset="0"/>
              </a:rPr>
              <a:t>FoFs</a:t>
            </a:r>
            <a:r>
              <a:rPr lang="en-US" sz="2800" dirty="0">
                <a:latin typeface="Times New Roman" pitchFamily="18" charset="0"/>
                <a:cs typeface="Times New Roman" pitchFamily="18" charset="0"/>
              </a:rPr>
              <a:t>)</a:t>
            </a:r>
            <a:endParaRPr lang="el-GR" sz="2800" dirty="0">
              <a:latin typeface="Times New Roman" pitchFamily="18" charset="0"/>
              <a:cs typeface="Times New Roman" pitchFamily="18" charset="0"/>
            </a:endParaRPr>
          </a:p>
          <a:p>
            <a:pPr eaLnBrk="1" hangingPunct="1">
              <a:buFont typeface="Wingdings 2" pitchFamily="18" charset="2"/>
              <a:buNone/>
            </a:pPr>
            <a:endParaRPr lang="en-US" sz="2800" dirty="0">
              <a:latin typeface="Times New Roman" pitchFamily="18" charset="0"/>
              <a:cs typeface="Times New Roman" pitchFamily="18" charset="0"/>
            </a:endParaRPr>
          </a:p>
          <a:p>
            <a:pPr eaLnBrk="1" hangingPunct="1"/>
            <a:r>
              <a:rPr lang="en-US" sz="2800" dirty="0">
                <a:latin typeface="Times New Roman" pitchFamily="18" charset="0"/>
                <a:cs typeface="Times New Roman" pitchFamily="18" charset="0"/>
              </a:rPr>
              <a:t>Exchange Traded Funds (ETFs)</a:t>
            </a:r>
            <a:endParaRPr lang="el-GR" sz="2800" dirty="0">
              <a:latin typeface="Times New Roman" pitchFamily="18" charset="0"/>
              <a:cs typeface="Times New Roman" pitchFamily="18" charset="0"/>
            </a:endParaRPr>
          </a:p>
          <a:p>
            <a:pPr eaLnBrk="1" hangingPunct="1">
              <a:buFont typeface="Wingdings 2" pitchFamily="18" charset="2"/>
              <a:buNone/>
            </a:pPr>
            <a:endParaRPr lang="en-US" sz="2800" dirty="0">
              <a:latin typeface="Times New Roman" pitchFamily="18" charset="0"/>
              <a:cs typeface="Times New Roman" pitchFamily="18" charset="0"/>
            </a:endParaRPr>
          </a:p>
          <a:p>
            <a:pPr eaLnBrk="1" hangingPunct="1"/>
            <a:r>
              <a:rPr lang="el-GR" sz="2800" dirty="0">
                <a:latin typeface="Times New Roman" pitchFamily="18" charset="0"/>
                <a:cs typeface="Times New Roman" pitchFamily="18" charset="0"/>
              </a:rPr>
              <a:t>Α/Κ Ακινήτων</a:t>
            </a:r>
          </a:p>
          <a:p>
            <a:pPr eaLnBrk="1" hangingPunct="1"/>
            <a:endParaRPr lang="en-US" sz="2800" dirty="0">
              <a:latin typeface="Times New Roman" pitchFamily="18" charset="0"/>
              <a:cs typeface="Times New Roman" pitchFamily="18" charset="0"/>
            </a:endParaRPr>
          </a:p>
          <a:p>
            <a:pPr eaLnBrk="1" hangingPunct="1"/>
            <a:r>
              <a:rPr lang="el-GR" sz="2800" dirty="0">
                <a:latin typeface="Times New Roman" pitchFamily="18" charset="0"/>
                <a:cs typeface="Times New Roman" pitchFamily="18" charset="0"/>
              </a:rPr>
              <a:t>Α/Κ Κρυπτονομισμάτων</a:t>
            </a:r>
          </a:p>
        </p:txBody>
      </p:sp>
      <p:pic>
        <p:nvPicPr>
          <p:cNvPr id="806916" name="Picture 4" descr="Αποτέλεσμα εικόνας για index funds"/>
          <p:cNvPicPr>
            <a:picLocks noChangeAspect="1" noChangeArrowheads="1"/>
          </p:cNvPicPr>
          <p:nvPr/>
        </p:nvPicPr>
        <p:blipFill>
          <a:blip r:embed="rId4"/>
          <a:srcRect/>
          <a:stretch>
            <a:fillRect/>
          </a:stretch>
        </p:blipFill>
        <p:spPr bwMode="auto">
          <a:xfrm>
            <a:off x="7994010" y="2407254"/>
            <a:ext cx="3158123" cy="2043492"/>
          </a:xfrm>
          <a:prstGeom prst="rect">
            <a:avLst/>
          </a:prstGeom>
          <a:noFill/>
        </p:spPr>
      </p:pic>
    </p:spTree>
  </p:cSld>
  <p:clrMapOvr>
    <a:masterClrMapping/>
  </p:clrMapOvr>
  <p:transition/>
</p:sld>
</file>

<file path=ppt/slides/slide17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4 - Θέση αριθμού διαφάνειας"/>
          <p:cNvSpPr>
            <a:spLocks noGrp="1"/>
          </p:cNvSpPr>
          <p:nvPr>
            <p:ph type="sldNum" sz="quarter" idx="12"/>
          </p:nvPr>
        </p:nvSpPr>
        <p:spPr/>
        <p:txBody>
          <a:bodyPr/>
          <a:lstStyle/>
          <a:p>
            <a:pPr>
              <a:defRPr/>
            </a:pPr>
            <a:fld id="{FFB69861-6CFB-4135-8BEF-0CCC05361DB9}" type="slidenum">
              <a:rPr lang="el-GR" sz="2000">
                <a:solidFill>
                  <a:srgbClr val="000000"/>
                </a:solidFill>
                <a:latin typeface="Times New Roman" pitchFamily="18" charset="0"/>
                <a:cs typeface="Times New Roman" pitchFamily="18" charset="0"/>
              </a:rPr>
              <a:pPr>
                <a:defRPr/>
              </a:pPr>
              <a:t>174</a:t>
            </a:fld>
            <a:endParaRPr lang="el-GR" sz="2000">
              <a:solidFill>
                <a:srgbClr val="000000"/>
              </a:solidFill>
              <a:latin typeface="Times New Roman" pitchFamily="18" charset="0"/>
              <a:cs typeface="Times New Roman" pitchFamily="18" charset="0"/>
            </a:endParaRPr>
          </a:p>
        </p:txBody>
      </p:sp>
      <p:sp>
        <p:nvSpPr>
          <p:cNvPr id="237570" name="Rectangle 2"/>
          <p:cNvSpPr>
            <a:spLocks noGrp="1" noChangeArrowheads="1"/>
          </p:cNvSpPr>
          <p:nvPr>
            <p:ph type="title" idx="4294967295"/>
          </p:nvPr>
        </p:nvSpPr>
        <p:spPr>
          <a:xfrm>
            <a:off x="1970856" y="476250"/>
            <a:ext cx="8229600" cy="615950"/>
          </a:xfrm>
        </p:spPr>
        <p:txBody>
          <a:bodyPr vert="horz" wrap="square" lIns="91436" tIns="45718" rIns="91436" bIns="45718" numCol="1" anchor="ctr" anchorCtr="0" compatLnSpc="1">
            <a:prstTxWarp prst="textNoShape">
              <a:avLst/>
            </a:prstTxWarp>
          </a:bodyPr>
          <a:lstStyle/>
          <a:p>
            <a:pPr algn="ctr">
              <a:defRPr/>
            </a:pPr>
            <a:r>
              <a:rPr lang="en-US" sz="3200" b="1" i="1" dirty="0">
                <a:solidFill>
                  <a:schemeClr val="accent2"/>
                </a:solidFill>
                <a:latin typeface="Times New Roman" pitchFamily="18" charset="0"/>
                <a:cs typeface="Times New Roman" pitchFamily="18" charset="0"/>
              </a:rPr>
              <a:t>Index Funds – </a:t>
            </a:r>
            <a:r>
              <a:rPr lang="el-GR" sz="3200" b="1" i="1" dirty="0" err="1">
                <a:solidFill>
                  <a:schemeClr val="accent2"/>
                </a:solidFill>
                <a:latin typeface="Times New Roman" pitchFamily="18" charset="0"/>
                <a:cs typeface="Times New Roman" pitchFamily="18" charset="0"/>
              </a:rPr>
              <a:t>Δεικτοποιημένα</a:t>
            </a:r>
            <a:r>
              <a:rPr lang="el-GR" sz="3200" b="1" i="1" dirty="0">
                <a:solidFill>
                  <a:schemeClr val="accent2"/>
                </a:solidFill>
                <a:latin typeface="Times New Roman" pitchFamily="18" charset="0"/>
                <a:cs typeface="Times New Roman" pitchFamily="18" charset="0"/>
              </a:rPr>
              <a:t> Α/Κ</a:t>
            </a:r>
          </a:p>
        </p:txBody>
      </p:sp>
      <p:sp>
        <p:nvSpPr>
          <p:cNvPr id="239619" name="Rectangle 3"/>
          <p:cNvSpPr>
            <a:spLocks noGrp="1" noChangeArrowheads="1"/>
          </p:cNvSpPr>
          <p:nvPr>
            <p:ph type="body" idx="4294967295"/>
          </p:nvPr>
        </p:nvSpPr>
        <p:spPr>
          <a:xfrm>
            <a:off x="1970856" y="1485900"/>
            <a:ext cx="8229600" cy="4895850"/>
          </a:xfrm>
        </p:spPr>
        <p:txBody>
          <a:bodyPr vert="horz" wrap="square" lIns="91436" tIns="45718" rIns="91436" bIns="45718" numCol="1" anchor="t" anchorCtr="0" compatLnSpc="1">
            <a:prstTxWarp prst="textNoShape">
              <a:avLst/>
            </a:prstTxWarp>
          </a:bodyPr>
          <a:lstStyle/>
          <a:p>
            <a:pPr algn="just"/>
            <a:r>
              <a:rPr lang="el-GR" sz="2400" dirty="0" err="1">
                <a:latin typeface="Times New Roman" pitchFamily="18" charset="0"/>
                <a:cs typeface="Times New Roman" pitchFamily="18" charset="0"/>
              </a:rPr>
              <a:t>Δεικτοποιημένο</a:t>
            </a:r>
            <a:r>
              <a:rPr lang="el-GR" sz="2400" dirty="0">
                <a:latin typeface="Times New Roman" pitchFamily="18" charset="0"/>
                <a:cs typeface="Times New Roman" pitchFamily="18" charset="0"/>
              </a:rPr>
              <a:t> Αμοιβαίο Κεφάλαιο (ΔΑΚ) είναι ένα Αμοιβαίο Κεφάλαιο συνδεδεμένο με ένα δείκτη, δηλαδή μια παράμετρο που εκφράζει την εξέλιξη σε μια ορισμένη αγορά τίτλων.</a:t>
            </a:r>
            <a:endParaRPr lang="en-US" sz="2400" dirty="0">
              <a:latin typeface="Times New Roman" pitchFamily="18" charset="0"/>
              <a:cs typeface="Times New Roman" pitchFamily="18" charset="0"/>
            </a:endParaRPr>
          </a:p>
          <a:p>
            <a:pPr algn="just"/>
            <a:endParaRPr lang="en-US" sz="2400" dirty="0">
              <a:latin typeface="Times New Roman" pitchFamily="18" charset="0"/>
              <a:cs typeface="Times New Roman" pitchFamily="18" charset="0"/>
            </a:endParaRPr>
          </a:p>
          <a:p>
            <a:pPr algn="just"/>
            <a:r>
              <a:rPr lang="el-GR" sz="2400" dirty="0">
                <a:latin typeface="Times New Roman" pitchFamily="18" charset="0"/>
                <a:cs typeface="Times New Roman" pitchFamily="18" charset="0"/>
              </a:rPr>
              <a:t>Αναπαράγει τη σύνθεση χρηματιστηριακού δείκτη σε ποσοστό τουλάχιστον 95% επί του Καθαρού Ενεργητικού του σε μετοχές, οι οποίες περιλαμβάνονται στον συγκεκριμένο χρηματιστηριακό δείκτη.</a:t>
            </a:r>
          </a:p>
          <a:p>
            <a:pPr algn="just">
              <a:buNone/>
            </a:pPr>
            <a:endParaRPr lang="el-GR" sz="2400" dirty="0">
              <a:latin typeface="Times New Roman" pitchFamily="18" charset="0"/>
              <a:cs typeface="Times New Roman" pitchFamily="18" charset="0"/>
            </a:endParaRPr>
          </a:p>
          <a:p>
            <a:pPr algn="just"/>
            <a:r>
              <a:rPr lang="el-GR" sz="2400" dirty="0">
                <a:latin typeface="Times New Roman" pitchFamily="18" charset="0"/>
                <a:cs typeface="Times New Roman" pitchFamily="18" charset="0"/>
              </a:rPr>
              <a:t>Στην Ελλάδα η λειτουργία των </a:t>
            </a:r>
            <a:r>
              <a:rPr lang="el-GR" sz="2400" dirty="0" err="1">
                <a:latin typeface="Times New Roman" pitchFamily="18" charset="0"/>
                <a:cs typeface="Times New Roman" pitchFamily="18" charset="0"/>
              </a:rPr>
              <a:t>δεικτοποιημένων</a:t>
            </a:r>
            <a:r>
              <a:rPr lang="el-GR" sz="2400" dirty="0">
                <a:latin typeface="Times New Roman" pitchFamily="18" charset="0"/>
                <a:cs typeface="Times New Roman" pitchFamily="18" charset="0"/>
              </a:rPr>
              <a:t> Α/Κ επετράπη με το νόμο 3283/2004.</a:t>
            </a:r>
          </a:p>
          <a:p>
            <a:pPr>
              <a:buFont typeface="Wingdings 2" pitchFamily="18" charset="2"/>
              <a:buNone/>
            </a:pPr>
            <a:endParaRPr lang="el-GR" sz="2400" dirty="0">
              <a:latin typeface="Times New Roman" pitchFamily="18" charset="0"/>
              <a:cs typeface="Times New Roman" pitchFamily="18" charset="0"/>
            </a:endParaRPr>
          </a:p>
        </p:txBody>
      </p:sp>
    </p:spTree>
  </p:cSld>
  <p:clrMapOvr>
    <a:masterClrMapping/>
  </p:clrMapOvr>
  <p:transition/>
</p:sld>
</file>

<file path=ppt/slides/slide17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1 - Θέση αριθμού διαφάνειας"/>
          <p:cNvSpPr>
            <a:spLocks noGrp="1"/>
          </p:cNvSpPr>
          <p:nvPr>
            <p:ph type="sldNum" sz="quarter" idx="12"/>
          </p:nvPr>
        </p:nvSpPr>
        <p:spPr/>
        <p:txBody>
          <a:bodyPr/>
          <a:lstStyle/>
          <a:p>
            <a:pPr>
              <a:defRPr/>
            </a:pPr>
            <a:fld id="{FFB69861-6CFB-4135-8BEF-0CCC05361DB9}" type="slidenum">
              <a:rPr lang="el-GR" smtClean="0">
                <a:solidFill>
                  <a:srgbClr val="000000"/>
                </a:solidFill>
              </a:rPr>
              <a:pPr>
                <a:defRPr/>
              </a:pPr>
              <a:t>175</a:t>
            </a:fld>
            <a:endParaRPr lang="el-GR">
              <a:solidFill>
                <a:srgbClr val="000000"/>
              </a:solidFill>
            </a:endParaRPr>
          </a:p>
        </p:txBody>
      </p:sp>
      <p:pic>
        <p:nvPicPr>
          <p:cNvPr id="470018" name="Picture 2"/>
          <p:cNvPicPr>
            <a:picLocks noChangeAspect="1" noChangeArrowheads="1"/>
          </p:cNvPicPr>
          <p:nvPr/>
        </p:nvPicPr>
        <p:blipFill>
          <a:blip r:embed="rId3" cstate="print"/>
          <a:srcRect/>
          <a:stretch>
            <a:fillRect/>
          </a:stretch>
        </p:blipFill>
        <p:spPr bwMode="auto">
          <a:xfrm>
            <a:off x="1524000" y="2265784"/>
            <a:ext cx="9144000" cy="3041650"/>
          </a:xfrm>
          <a:prstGeom prst="rect">
            <a:avLst/>
          </a:prstGeom>
          <a:noFill/>
          <a:ln w="9525">
            <a:noFill/>
            <a:miter lim="800000"/>
            <a:headEnd/>
            <a:tailEnd/>
          </a:ln>
        </p:spPr>
      </p:pic>
      <p:sp>
        <p:nvSpPr>
          <p:cNvPr id="4" name="3 - Ορθογώνιο"/>
          <p:cNvSpPr/>
          <p:nvPr/>
        </p:nvSpPr>
        <p:spPr>
          <a:xfrm>
            <a:off x="2135560" y="404664"/>
            <a:ext cx="8064896" cy="923330"/>
          </a:xfrm>
          <a:prstGeom prst="rect">
            <a:avLst/>
          </a:prstGeom>
        </p:spPr>
        <p:txBody>
          <a:bodyPr wrap="square">
            <a:spAutoFit/>
          </a:bodyPr>
          <a:lstStyle/>
          <a:p>
            <a:pPr algn="ctr"/>
            <a:r>
              <a:rPr lang="en-US" b="1" dirty="0"/>
              <a:t>The Arithmetic of “All-In” Investment Expenses</a:t>
            </a:r>
          </a:p>
          <a:p>
            <a:pPr algn="ctr"/>
            <a:r>
              <a:rPr lang="en-US" dirty="0"/>
              <a:t>John C. </a:t>
            </a:r>
            <a:r>
              <a:rPr lang="en-US" dirty="0" err="1"/>
              <a:t>Bogle</a:t>
            </a:r>
            <a:r>
              <a:rPr lang="el-GR" dirty="0"/>
              <a:t>, </a:t>
            </a:r>
          </a:p>
          <a:p>
            <a:pPr algn="ctr"/>
            <a:r>
              <a:rPr lang="en-US" dirty="0"/>
              <a:t>Financial Analysts Journal</a:t>
            </a:r>
            <a:r>
              <a:rPr lang="el-GR" dirty="0"/>
              <a:t>, </a:t>
            </a:r>
            <a:r>
              <a:rPr lang="en-US" dirty="0"/>
              <a:t>Volume 70 · Number 1</a:t>
            </a:r>
            <a:r>
              <a:rPr lang="el-GR" dirty="0"/>
              <a:t>, </a:t>
            </a:r>
            <a:r>
              <a:rPr lang="en-US" dirty="0"/>
              <a:t>©2014 CFA Institute</a:t>
            </a:r>
            <a:endParaRPr lang="el-GR" dirty="0"/>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4 - Θέση αριθμού διαφάνειας"/>
          <p:cNvSpPr>
            <a:spLocks noGrp="1"/>
          </p:cNvSpPr>
          <p:nvPr>
            <p:ph type="sldNum" sz="quarter" idx="12"/>
          </p:nvPr>
        </p:nvSpPr>
        <p:spPr/>
        <p:txBody>
          <a:bodyPr/>
          <a:lstStyle/>
          <a:p>
            <a:pPr>
              <a:defRPr/>
            </a:pPr>
            <a:fld id="{FFB69861-6CFB-4135-8BEF-0CCC05361DB9}" type="slidenum">
              <a:rPr lang="el-GR" smtClean="0">
                <a:solidFill>
                  <a:srgbClr val="000000"/>
                </a:solidFill>
              </a:rPr>
              <a:pPr>
                <a:defRPr/>
              </a:pPr>
              <a:t>176</a:t>
            </a:fld>
            <a:endParaRPr lang="el-GR">
              <a:solidFill>
                <a:srgbClr val="000000"/>
              </a:solidFill>
            </a:endParaRPr>
          </a:p>
        </p:txBody>
      </p:sp>
      <p:sp>
        <p:nvSpPr>
          <p:cNvPr id="238594" name="Rectangle 2"/>
          <p:cNvSpPr>
            <a:spLocks noGrp="1" noChangeArrowheads="1"/>
          </p:cNvSpPr>
          <p:nvPr>
            <p:ph type="title" idx="4294967295"/>
          </p:nvPr>
        </p:nvSpPr>
        <p:spPr>
          <a:xfrm>
            <a:off x="1919536" y="412750"/>
            <a:ext cx="8229600" cy="1143000"/>
          </a:xfrm>
        </p:spPr>
        <p:txBody>
          <a:bodyPr vert="horz" wrap="square" lIns="91436" tIns="45718" rIns="91436" bIns="45718" numCol="1" anchor="ctr" anchorCtr="0" compatLnSpc="1">
            <a:prstTxWarp prst="textNoShape">
              <a:avLst/>
            </a:prstTxWarp>
          </a:bodyPr>
          <a:lstStyle/>
          <a:p>
            <a:pPr algn="ctr">
              <a:defRPr/>
            </a:pPr>
            <a:r>
              <a:rPr lang="el-GR" sz="3300" b="1" i="1" dirty="0">
                <a:solidFill>
                  <a:schemeClr val="accent2"/>
                </a:solidFill>
                <a:latin typeface="Times New Roman" pitchFamily="18" charset="0"/>
                <a:cs typeface="Times New Roman" pitchFamily="18" charset="0"/>
              </a:rPr>
              <a:t>Τι είναι τα </a:t>
            </a:r>
            <a:r>
              <a:rPr lang="en-US" sz="3300" b="1" i="1" dirty="0">
                <a:solidFill>
                  <a:schemeClr val="accent2"/>
                </a:solidFill>
                <a:latin typeface="Times New Roman" pitchFamily="18" charset="0"/>
                <a:cs typeface="Times New Roman" pitchFamily="18" charset="0"/>
              </a:rPr>
              <a:t>Funds of Funds </a:t>
            </a:r>
            <a:r>
              <a:rPr lang="el-GR" sz="3300" b="1" i="1" dirty="0">
                <a:solidFill>
                  <a:schemeClr val="accent2"/>
                </a:solidFill>
                <a:latin typeface="Times New Roman" pitchFamily="18" charset="0"/>
                <a:cs typeface="Times New Roman" pitchFamily="18" charset="0"/>
              </a:rPr>
              <a:t>;</a:t>
            </a:r>
          </a:p>
        </p:txBody>
      </p:sp>
      <p:sp>
        <p:nvSpPr>
          <p:cNvPr id="240643" name="Rectangle 3"/>
          <p:cNvSpPr>
            <a:spLocks noGrp="1" noChangeArrowheads="1"/>
          </p:cNvSpPr>
          <p:nvPr>
            <p:ph type="body" idx="4294967295"/>
          </p:nvPr>
        </p:nvSpPr>
        <p:spPr>
          <a:xfrm>
            <a:off x="1970856" y="1412404"/>
            <a:ext cx="8229600" cy="3960812"/>
          </a:xfrm>
        </p:spPr>
        <p:txBody>
          <a:bodyPr vert="horz" wrap="square" lIns="91436" tIns="45718" rIns="91436" bIns="45718" numCol="1" anchor="t" anchorCtr="0" compatLnSpc="1">
            <a:prstTxWarp prst="textNoShape">
              <a:avLst/>
            </a:prstTxWarp>
          </a:bodyPr>
          <a:lstStyle/>
          <a:p>
            <a:pPr algn="just"/>
            <a:r>
              <a:rPr lang="el-GR" sz="2400" dirty="0">
                <a:latin typeface="Times New Roman" pitchFamily="18" charset="0"/>
                <a:cs typeface="Times New Roman" pitchFamily="18" charset="0"/>
              </a:rPr>
              <a:t>Δεν επενδύουν απευθείας σε αξιόγραφα, αλλά σε άλλα Αμοιβαία Κεφάλαια.</a:t>
            </a:r>
          </a:p>
          <a:p>
            <a:pPr>
              <a:lnSpc>
                <a:spcPct val="80000"/>
              </a:lnSpc>
              <a:buFont typeface="Wingdings 2" pitchFamily="18" charset="2"/>
              <a:buNone/>
            </a:pPr>
            <a:endParaRPr lang="el-GR" sz="2400" dirty="0">
              <a:latin typeface="Times New Roman" pitchFamily="18" charset="0"/>
              <a:cs typeface="Times New Roman" pitchFamily="18" charset="0"/>
            </a:endParaRPr>
          </a:p>
          <a:p>
            <a:pPr>
              <a:lnSpc>
                <a:spcPct val="80000"/>
              </a:lnSpc>
            </a:pPr>
            <a:r>
              <a:rPr lang="el-GR" sz="2400" dirty="0">
                <a:latin typeface="Times New Roman" pitchFamily="18" charset="0"/>
                <a:cs typeface="Times New Roman" pitchFamily="18" charset="0"/>
              </a:rPr>
              <a:t>Η λειτουργία αυτής της νέας κατηγορίας Α/Κ επετράπη στην Ελλάδα με το νόμο 3283/2004 που ενσωμάτωσε στην ελληνική νομοθεσία τις νέες Οδηγίες της  Ευρωπαϊκής Ένωσης για τα Αμοιβαία Κεφάλαια.</a:t>
            </a:r>
          </a:p>
          <a:p>
            <a:pPr>
              <a:lnSpc>
                <a:spcPct val="80000"/>
              </a:lnSpc>
            </a:pPr>
            <a:endParaRPr lang="el-GR" sz="2400" dirty="0">
              <a:latin typeface="Times New Roman" pitchFamily="18" charset="0"/>
              <a:cs typeface="Times New Roman" pitchFamily="18" charset="0"/>
            </a:endParaRPr>
          </a:p>
          <a:p>
            <a:pPr>
              <a:lnSpc>
                <a:spcPct val="80000"/>
              </a:lnSpc>
            </a:pPr>
            <a:r>
              <a:rPr lang="el-GR" sz="2400" dirty="0">
                <a:latin typeface="Times New Roman" pitchFamily="18" charset="0"/>
                <a:cs typeface="Times New Roman" pitchFamily="18" charset="0"/>
              </a:rPr>
              <a:t>Υπάρχουν διαφορετικές κατηγορίες επενδυτικής στρατηγικής και ο επενδυτής μπορεί να διαλέξει από το πλέον συντηρητικό έως το πλέον επιθετικό, ανάλογα με το κίνδυνο που είναι διατεθειμένος να αναλάβει.</a:t>
            </a:r>
          </a:p>
          <a:p>
            <a:pPr lvl="1">
              <a:lnSpc>
                <a:spcPct val="80000"/>
              </a:lnSpc>
            </a:pPr>
            <a:r>
              <a:rPr lang="el-GR" sz="2000" dirty="0">
                <a:latin typeface="Times New Roman" pitchFamily="18" charset="0"/>
                <a:cs typeface="Times New Roman" pitchFamily="18" charset="0"/>
              </a:rPr>
              <a:t>Διαχείρισης διαθεσίμων</a:t>
            </a:r>
          </a:p>
          <a:p>
            <a:pPr lvl="1">
              <a:lnSpc>
                <a:spcPct val="80000"/>
              </a:lnSpc>
            </a:pPr>
            <a:r>
              <a:rPr lang="el-GR" sz="2000" dirty="0">
                <a:latin typeface="Times New Roman" pitchFamily="18" charset="0"/>
                <a:cs typeface="Times New Roman" pitchFamily="18" charset="0"/>
              </a:rPr>
              <a:t>Ομολογιακά</a:t>
            </a:r>
          </a:p>
          <a:p>
            <a:pPr lvl="1">
              <a:lnSpc>
                <a:spcPct val="80000"/>
              </a:lnSpc>
            </a:pPr>
            <a:r>
              <a:rPr lang="el-GR" sz="2000" dirty="0">
                <a:latin typeface="Times New Roman" pitchFamily="18" charset="0"/>
                <a:cs typeface="Times New Roman" pitchFamily="18" charset="0"/>
              </a:rPr>
              <a:t>Μικτά </a:t>
            </a:r>
          </a:p>
          <a:p>
            <a:pPr lvl="1">
              <a:lnSpc>
                <a:spcPct val="80000"/>
              </a:lnSpc>
            </a:pPr>
            <a:r>
              <a:rPr lang="el-GR" sz="2000" dirty="0">
                <a:latin typeface="Times New Roman" pitchFamily="18" charset="0"/>
                <a:cs typeface="Times New Roman" pitchFamily="18" charset="0"/>
              </a:rPr>
              <a:t>Μετοχικά </a:t>
            </a:r>
            <a:endParaRPr lang="el-GR" sz="2400" dirty="0">
              <a:latin typeface="Times New Roman" pitchFamily="18" charset="0"/>
              <a:cs typeface="Times New Roman" pitchFamily="18" charset="0"/>
            </a:endParaRPr>
          </a:p>
        </p:txBody>
      </p:sp>
    </p:spTree>
  </p:cSld>
  <p:clrMapOvr>
    <a:masterClrMapping/>
  </p:clrMapOvr>
  <p:transition/>
</p:sld>
</file>

<file path=ppt/slides/slide17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4 - Θέση αριθμού διαφάνειας"/>
          <p:cNvSpPr>
            <a:spLocks noGrp="1"/>
          </p:cNvSpPr>
          <p:nvPr>
            <p:ph type="sldNum" sz="quarter" idx="12"/>
          </p:nvPr>
        </p:nvSpPr>
        <p:spPr/>
        <p:txBody>
          <a:bodyPr/>
          <a:lstStyle/>
          <a:p>
            <a:pPr>
              <a:defRPr/>
            </a:pPr>
            <a:fld id="{FFB69861-6CFB-4135-8BEF-0CCC05361DB9}" type="slidenum">
              <a:rPr lang="el-GR" smtClean="0">
                <a:solidFill>
                  <a:srgbClr val="000000"/>
                </a:solidFill>
              </a:rPr>
              <a:pPr>
                <a:defRPr/>
              </a:pPr>
              <a:t>177</a:t>
            </a:fld>
            <a:endParaRPr lang="el-GR">
              <a:solidFill>
                <a:srgbClr val="000000"/>
              </a:solidFill>
            </a:endParaRPr>
          </a:p>
        </p:txBody>
      </p:sp>
      <p:sp>
        <p:nvSpPr>
          <p:cNvPr id="241666" name="Rectangle 2"/>
          <p:cNvSpPr>
            <a:spLocks noGrp="1" noChangeArrowheads="1"/>
          </p:cNvSpPr>
          <p:nvPr>
            <p:ph type="title" idx="4294967295"/>
          </p:nvPr>
        </p:nvSpPr>
        <p:spPr>
          <a:xfrm>
            <a:off x="1631504" y="354330"/>
            <a:ext cx="8867775" cy="1143000"/>
          </a:xfrm>
        </p:spPr>
        <p:txBody>
          <a:bodyPr vert="horz" wrap="square" lIns="91436" tIns="45718" rIns="91436" bIns="45718" numCol="1" anchor="ctr" anchorCtr="0" compatLnSpc="1">
            <a:prstTxWarp prst="textNoShape">
              <a:avLst/>
            </a:prstTxWarp>
          </a:bodyPr>
          <a:lstStyle/>
          <a:p>
            <a:pPr algn="ctr">
              <a:defRPr/>
            </a:pPr>
            <a:r>
              <a:rPr lang="el-GR" sz="2800" b="1" i="1" dirty="0">
                <a:solidFill>
                  <a:schemeClr val="accent2"/>
                </a:solidFill>
                <a:latin typeface="Times New Roman" pitchFamily="18" charset="0"/>
                <a:cs typeface="Times New Roman" pitchFamily="18" charset="0"/>
              </a:rPr>
              <a:t>Χρηματιστηριακώς Διαπραγματεύσιμα Α/Κ - Exchange </a:t>
            </a:r>
            <a:r>
              <a:rPr lang="el-GR" sz="2800" b="1" i="1" dirty="0" err="1">
                <a:solidFill>
                  <a:schemeClr val="accent2"/>
                </a:solidFill>
                <a:latin typeface="Times New Roman" pitchFamily="18" charset="0"/>
                <a:cs typeface="Times New Roman" pitchFamily="18" charset="0"/>
              </a:rPr>
              <a:t>Traded</a:t>
            </a:r>
            <a:r>
              <a:rPr lang="el-GR" sz="2800" b="1" i="1" dirty="0">
                <a:solidFill>
                  <a:schemeClr val="accent2"/>
                </a:solidFill>
                <a:latin typeface="Times New Roman" pitchFamily="18" charset="0"/>
                <a:cs typeface="Times New Roman" pitchFamily="18" charset="0"/>
              </a:rPr>
              <a:t> </a:t>
            </a:r>
            <a:r>
              <a:rPr lang="el-GR" sz="2800" b="1" i="1" dirty="0" err="1">
                <a:solidFill>
                  <a:schemeClr val="accent2"/>
                </a:solidFill>
                <a:latin typeface="Times New Roman" pitchFamily="18" charset="0"/>
                <a:cs typeface="Times New Roman" pitchFamily="18" charset="0"/>
              </a:rPr>
              <a:t>Funds</a:t>
            </a:r>
            <a:r>
              <a:rPr lang="el-GR" sz="2800" b="1" i="1" dirty="0">
                <a:solidFill>
                  <a:schemeClr val="accent2"/>
                </a:solidFill>
                <a:latin typeface="Times New Roman" pitchFamily="18" charset="0"/>
                <a:cs typeface="Times New Roman" pitchFamily="18" charset="0"/>
              </a:rPr>
              <a:t> (</a:t>
            </a:r>
            <a:r>
              <a:rPr lang="el-GR" sz="2800" b="1" i="1" dirty="0" err="1">
                <a:solidFill>
                  <a:schemeClr val="accent2"/>
                </a:solidFill>
                <a:latin typeface="Times New Roman" pitchFamily="18" charset="0"/>
                <a:cs typeface="Times New Roman" pitchFamily="18" charset="0"/>
              </a:rPr>
              <a:t>ETFs</a:t>
            </a:r>
            <a:r>
              <a:rPr lang="el-GR" sz="2800" b="1" i="1" dirty="0">
                <a:solidFill>
                  <a:schemeClr val="accent2"/>
                </a:solidFill>
                <a:latin typeface="Times New Roman" pitchFamily="18" charset="0"/>
                <a:cs typeface="Times New Roman" pitchFamily="18" charset="0"/>
              </a:rPr>
              <a:t>)</a:t>
            </a:r>
            <a:endParaRPr lang="en-US" sz="2800" b="1" i="1" dirty="0">
              <a:solidFill>
                <a:schemeClr val="accent2"/>
              </a:solidFill>
              <a:latin typeface="Times New Roman" pitchFamily="18" charset="0"/>
              <a:cs typeface="Times New Roman" pitchFamily="18" charset="0"/>
            </a:endParaRPr>
          </a:p>
        </p:txBody>
      </p:sp>
      <p:sp>
        <p:nvSpPr>
          <p:cNvPr id="243715" name="Rectangle 3"/>
          <p:cNvSpPr>
            <a:spLocks noGrp="1" noChangeArrowheads="1"/>
          </p:cNvSpPr>
          <p:nvPr>
            <p:ph type="body" idx="4294967295"/>
          </p:nvPr>
        </p:nvSpPr>
        <p:spPr>
          <a:xfrm>
            <a:off x="1767780" y="1737444"/>
            <a:ext cx="8648700" cy="4787900"/>
          </a:xfrm>
        </p:spPr>
        <p:txBody>
          <a:bodyPr vert="horz" wrap="square" lIns="91436" tIns="45718" rIns="91436" bIns="45718" numCol="1" anchor="t" anchorCtr="0" compatLnSpc="1">
            <a:prstTxWarp prst="textNoShape">
              <a:avLst/>
            </a:prstTxWarp>
          </a:bodyPr>
          <a:lstStyle/>
          <a:p>
            <a:pPr>
              <a:lnSpc>
                <a:spcPct val="90000"/>
              </a:lnSpc>
            </a:pPr>
            <a:r>
              <a:rPr lang="el-GR" sz="2000" dirty="0">
                <a:latin typeface="Times New Roman" pitchFamily="18" charset="0"/>
                <a:cs typeface="Times New Roman" pitchFamily="18" charset="0"/>
              </a:rPr>
              <a:t>Τα Χρηματιστηριακώς Διαπραγματεύσιμα Α/Κ (ΔΑΚ) - </a:t>
            </a:r>
            <a:r>
              <a:rPr lang="en-US" sz="2000" dirty="0">
                <a:latin typeface="Times New Roman" pitchFamily="18" charset="0"/>
                <a:cs typeface="Times New Roman" pitchFamily="18" charset="0"/>
              </a:rPr>
              <a:t>Exchange</a:t>
            </a:r>
            <a:r>
              <a:rPr lang="el-GR" sz="2000" dirty="0">
                <a:latin typeface="Times New Roman" pitchFamily="18" charset="0"/>
                <a:cs typeface="Times New Roman" pitchFamily="18" charset="0"/>
              </a:rPr>
              <a:t> </a:t>
            </a:r>
            <a:r>
              <a:rPr lang="en-US" sz="2000" dirty="0">
                <a:latin typeface="Times New Roman" pitchFamily="18" charset="0"/>
                <a:cs typeface="Times New Roman" pitchFamily="18" charset="0"/>
              </a:rPr>
              <a:t>Traded</a:t>
            </a:r>
            <a:r>
              <a:rPr lang="el-GR" sz="2000" dirty="0">
                <a:latin typeface="Times New Roman" pitchFamily="18" charset="0"/>
                <a:cs typeface="Times New Roman" pitchFamily="18" charset="0"/>
              </a:rPr>
              <a:t> </a:t>
            </a:r>
            <a:r>
              <a:rPr lang="en-US" sz="2000" dirty="0">
                <a:latin typeface="Times New Roman" pitchFamily="18" charset="0"/>
                <a:cs typeface="Times New Roman" pitchFamily="18" charset="0"/>
              </a:rPr>
              <a:t>Funds</a:t>
            </a:r>
            <a:r>
              <a:rPr lang="el-GR" sz="2000" dirty="0">
                <a:latin typeface="Times New Roman" pitchFamily="18" charset="0"/>
                <a:cs typeface="Times New Roman" pitchFamily="18" charset="0"/>
              </a:rPr>
              <a:t> (</a:t>
            </a:r>
            <a:r>
              <a:rPr lang="en-US" sz="2000" dirty="0">
                <a:latin typeface="Times New Roman" pitchFamily="18" charset="0"/>
                <a:cs typeface="Times New Roman" pitchFamily="18" charset="0"/>
              </a:rPr>
              <a:t>ETFs</a:t>
            </a:r>
            <a:r>
              <a:rPr lang="el-GR" sz="2000" dirty="0">
                <a:latin typeface="Times New Roman" pitchFamily="18" charset="0"/>
                <a:cs typeface="Times New Roman" pitchFamily="18" charset="0"/>
              </a:rPr>
              <a:t>) ή </a:t>
            </a:r>
            <a:r>
              <a:rPr lang="en-US" sz="2000" dirty="0">
                <a:latin typeface="Times New Roman" pitchFamily="18" charset="0"/>
                <a:cs typeface="Times New Roman" pitchFamily="18" charset="0"/>
              </a:rPr>
              <a:t>trackers</a:t>
            </a:r>
            <a:r>
              <a:rPr lang="el-GR" sz="2000" dirty="0">
                <a:latin typeface="Times New Roman" pitchFamily="18" charset="0"/>
                <a:cs typeface="Times New Roman" pitchFamily="18" charset="0"/>
              </a:rPr>
              <a:t> είναι χαρτοφυλάκια παθητικής διαχείρισης, σχεδιασμένα να ακολουθούν πιστά την απόδοση ενός χρηματιστηριακού ή κλαδικού δείκτη, προσφέροντας ταυτόχρονα άμεση ρευστότητα, καθώς διαπραγματεύονται παράλληλα με τους μετοχικούς τίτλους σε μία  χρηματιστηριακή αγορά. </a:t>
            </a:r>
          </a:p>
          <a:p>
            <a:pPr>
              <a:lnSpc>
                <a:spcPct val="90000"/>
              </a:lnSpc>
            </a:pPr>
            <a:endParaRPr lang="el-GR" sz="2000" dirty="0">
              <a:latin typeface="Times New Roman" pitchFamily="18" charset="0"/>
              <a:cs typeface="Times New Roman" pitchFamily="18" charset="0"/>
            </a:endParaRPr>
          </a:p>
          <a:p>
            <a:pPr>
              <a:lnSpc>
                <a:spcPct val="90000"/>
              </a:lnSpc>
            </a:pPr>
            <a:r>
              <a:rPr lang="el-GR" sz="2000" dirty="0">
                <a:latin typeface="Times New Roman" pitchFamily="18" charset="0"/>
                <a:cs typeface="Times New Roman" pitchFamily="18" charset="0"/>
              </a:rPr>
              <a:t>Τα μερίδια ΔΑΚ είναι μερίδια αμοιβαίων κεφαλαίων τα οποία εκδίδονται από Ανώνυμες Εταιρίες Διαχείρισης Αμοιβαίων Κεφαλαίων (ΑΕΔΑΚ) και εισάγονται προς διαπραγμάτευση στο Χρηματιστήριο. </a:t>
            </a:r>
          </a:p>
          <a:p>
            <a:pPr>
              <a:lnSpc>
                <a:spcPct val="90000"/>
              </a:lnSpc>
            </a:pPr>
            <a:endParaRPr lang="el-GR" sz="2000" dirty="0">
              <a:latin typeface="Times New Roman" pitchFamily="18" charset="0"/>
              <a:cs typeface="Times New Roman" pitchFamily="18" charset="0"/>
            </a:endParaRPr>
          </a:p>
          <a:p>
            <a:pPr>
              <a:lnSpc>
                <a:spcPct val="90000"/>
              </a:lnSpc>
            </a:pPr>
            <a:r>
              <a:rPr lang="el-GR" sz="2000" dirty="0">
                <a:latin typeface="Times New Roman" pitchFamily="18" charset="0"/>
                <a:cs typeface="Times New Roman" pitchFamily="18" charset="0"/>
              </a:rPr>
              <a:t>Αγοράζονται και πωλούνται κατά τη διάρκεια των ωρών διαπραγμάτευσης του Χρηματιστηρίου, μέσω των Μελών του, όπως ακριβώς οι μετοχές. </a:t>
            </a:r>
          </a:p>
        </p:txBody>
      </p:sp>
    </p:spTree>
  </p:cSld>
  <p:clrMapOvr>
    <a:masterClrMapping/>
  </p:clrMapOvr>
  <p:transition/>
</p:sld>
</file>

<file path=ppt/slides/slide17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4 - Θέση αριθμού διαφάνειας"/>
          <p:cNvSpPr>
            <a:spLocks noGrp="1"/>
          </p:cNvSpPr>
          <p:nvPr>
            <p:ph type="sldNum" sz="quarter" idx="12"/>
          </p:nvPr>
        </p:nvSpPr>
        <p:spPr/>
        <p:txBody>
          <a:bodyPr/>
          <a:lstStyle/>
          <a:p>
            <a:pPr>
              <a:defRPr/>
            </a:pPr>
            <a:fld id="{FFB69861-6CFB-4135-8BEF-0CCC05361DB9}" type="slidenum">
              <a:rPr lang="el-GR" smtClean="0">
                <a:solidFill>
                  <a:srgbClr val="000000"/>
                </a:solidFill>
              </a:rPr>
              <a:pPr>
                <a:defRPr/>
              </a:pPr>
              <a:t>178</a:t>
            </a:fld>
            <a:endParaRPr lang="el-GR">
              <a:solidFill>
                <a:srgbClr val="000000"/>
              </a:solidFill>
            </a:endParaRPr>
          </a:p>
        </p:txBody>
      </p:sp>
      <p:sp>
        <p:nvSpPr>
          <p:cNvPr id="242690" name="Rectangle 2"/>
          <p:cNvSpPr>
            <a:spLocks noGrp="1" noChangeArrowheads="1"/>
          </p:cNvSpPr>
          <p:nvPr>
            <p:ph type="title" idx="4294967295"/>
          </p:nvPr>
        </p:nvSpPr>
        <p:spPr>
          <a:xfrm>
            <a:off x="1729680" y="476672"/>
            <a:ext cx="8686800" cy="1143000"/>
          </a:xfrm>
        </p:spPr>
        <p:txBody>
          <a:bodyPr vert="horz" wrap="square" lIns="91436" tIns="45718" rIns="91436" bIns="45718" numCol="1" anchor="ctr" anchorCtr="0" compatLnSpc="1">
            <a:prstTxWarp prst="textNoShape">
              <a:avLst/>
            </a:prstTxWarp>
          </a:bodyPr>
          <a:lstStyle/>
          <a:p>
            <a:pPr algn="ctr">
              <a:defRPr/>
            </a:pPr>
            <a:r>
              <a:rPr lang="el-GR" sz="3200" b="1" i="1" dirty="0">
                <a:solidFill>
                  <a:schemeClr val="accent2"/>
                </a:solidFill>
                <a:latin typeface="Times New Roman" pitchFamily="18" charset="0"/>
                <a:cs typeface="Times New Roman" pitchFamily="18" charset="0"/>
              </a:rPr>
              <a:t>Χρηματιστηριακώς Διαπραγματεύσιμα Α/Κ</a:t>
            </a:r>
            <a:endParaRPr lang="en-US" sz="3200" b="1" i="1" dirty="0">
              <a:solidFill>
                <a:schemeClr val="accent2"/>
              </a:solidFill>
              <a:latin typeface="Times New Roman" pitchFamily="18" charset="0"/>
              <a:cs typeface="Times New Roman" pitchFamily="18" charset="0"/>
            </a:endParaRPr>
          </a:p>
        </p:txBody>
      </p:sp>
      <p:sp>
        <p:nvSpPr>
          <p:cNvPr id="244739" name="Rectangle 3"/>
          <p:cNvSpPr>
            <a:spLocks noGrp="1" noChangeArrowheads="1"/>
          </p:cNvSpPr>
          <p:nvPr>
            <p:ph type="body" idx="4294967295"/>
          </p:nvPr>
        </p:nvSpPr>
        <p:spPr>
          <a:xfrm>
            <a:off x="1775520" y="1808163"/>
            <a:ext cx="8648700" cy="4357687"/>
          </a:xfrm>
        </p:spPr>
        <p:txBody>
          <a:bodyPr vert="horz" wrap="square" lIns="91436" tIns="45718" rIns="91436" bIns="45718" numCol="1" anchor="t" anchorCtr="0" compatLnSpc="1">
            <a:prstTxWarp prst="textNoShape">
              <a:avLst/>
            </a:prstTxWarp>
          </a:bodyPr>
          <a:lstStyle/>
          <a:p>
            <a:pPr>
              <a:lnSpc>
                <a:spcPct val="80000"/>
              </a:lnSpc>
            </a:pPr>
            <a:r>
              <a:rPr lang="el-GR" sz="1800" dirty="0">
                <a:latin typeface="Times New Roman" pitchFamily="18" charset="0"/>
                <a:cs typeface="Times New Roman" pitchFamily="18" charset="0"/>
              </a:rPr>
              <a:t>Τα </a:t>
            </a:r>
            <a:r>
              <a:rPr lang="el-GR" sz="1800" dirty="0" err="1">
                <a:latin typeface="Times New Roman" pitchFamily="18" charset="0"/>
                <a:cs typeface="Times New Roman" pitchFamily="18" charset="0"/>
              </a:rPr>
              <a:t>ETFs</a:t>
            </a:r>
            <a:r>
              <a:rPr lang="el-GR" sz="1800" dirty="0">
                <a:latin typeface="Times New Roman" pitchFamily="18" charset="0"/>
                <a:cs typeface="Times New Roman" pitchFamily="18" charset="0"/>
              </a:rPr>
              <a:t> συνδυάζουν σημαντικά χαρακτηριστικά των μετοχών, των </a:t>
            </a:r>
            <a:r>
              <a:rPr lang="en-US" sz="1800" dirty="0">
                <a:latin typeface="Times New Roman" pitchFamily="18" charset="0"/>
                <a:cs typeface="Times New Roman" pitchFamily="18" charset="0"/>
              </a:rPr>
              <a:t>A</a:t>
            </a:r>
            <a:r>
              <a:rPr lang="el-GR" sz="1800" dirty="0">
                <a:latin typeface="Times New Roman" pitchFamily="18" charset="0"/>
                <a:cs typeface="Times New Roman" pitchFamily="18" charset="0"/>
              </a:rPr>
              <a:t>/</a:t>
            </a:r>
            <a:r>
              <a:rPr lang="en-US" sz="1800" dirty="0">
                <a:latin typeface="Times New Roman" pitchFamily="18" charset="0"/>
                <a:cs typeface="Times New Roman" pitchFamily="18" charset="0"/>
              </a:rPr>
              <a:t>K</a:t>
            </a:r>
            <a:r>
              <a:rPr lang="el-GR" sz="1800" dirty="0">
                <a:latin typeface="Times New Roman" pitchFamily="18" charset="0"/>
                <a:cs typeface="Times New Roman" pitchFamily="18" charset="0"/>
              </a:rPr>
              <a:t> και των εταιριών επενδύσεων χαρτοφυλακίων (</a:t>
            </a:r>
            <a:r>
              <a:rPr lang="en-US" sz="1800" dirty="0">
                <a:latin typeface="Times New Roman" pitchFamily="18" charset="0"/>
                <a:cs typeface="Times New Roman" pitchFamily="18" charset="0"/>
              </a:rPr>
              <a:t>closed</a:t>
            </a:r>
            <a:r>
              <a:rPr lang="el-GR" sz="1800" dirty="0">
                <a:latin typeface="Times New Roman" pitchFamily="18" charset="0"/>
                <a:cs typeface="Times New Roman" pitchFamily="18" charset="0"/>
              </a:rPr>
              <a:t>-</a:t>
            </a:r>
            <a:r>
              <a:rPr lang="en-US" sz="1800" dirty="0">
                <a:latin typeface="Times New Roman" pitchFamily="18" charset="0"/>
                <a:cs typeface="Times New Roman" pitchFamily="18" charset="0"/>
              </a:rPr>
              <a:t>end</a:t>
            </a:r>
            <a:r>
              <a:rPr lang="el-GR" sz="1800" dirty="0">
                <a:latin typeface="Times New Roman" pitchFamily="18" charset="0"/>
                <a:cs typeface="Times New Roman" pitchFamily="18" charset="0"/>
              </a:rPr>
              <a:t> </a:t>
            </a:r>
            <a:r>
              <a:rPr lang="en-US" sz="1800" dirty="0">
                <a:latin typeface="Times New Roman" pitchFamily="18" charset="0"/>
                <a:cs typeface="Times New Roman" pitchFamily="18" charset="0"/>
              </a:rPr>
              <a:t>funds</a:t>
            </a:r>
            <a:r>
              <a:rPr lang="el-GR" sz="1800" dirty="0">
                <a:latin typeface="Times New Roman" pitchFamily="18" charset="0"/>
                <a:cs typeface="Times New Roman" pitchFamily="18" charset="0"/>
              </a:rPr>
              <a:t>): </a:t>
            </a:r>
          </a:p>
          <a:p>
            <a:pPr>
              <a:lnSpc>
                <a:spcPct val="80000"/>
              </a:lnSpc>
              <a:buFont typeface="Wingdings 2" pitchFamily="18" charset="2"/>
              <a:buNone/>
            </a:pPr>
            <a:endParaRPr lang="el-GR" sz="1800" dirty="0">
              <a:latin typeface="Times New Roman" pitchFamily="18" charset="0"/>
              <a:cs typeface="Times New Roman" pitchFamily="18" charset="0"/>
            </a:endParaRPr>
          </a:p>
          <a:p>
            <a:pPr>
              <a:lnSpc>
                <a:spcPct val="80000"/>
              </a:lnSpc>
              <a:buFont typeface="Wingdings 2" pitchFamily="18" charset="2"/>
              <a:buNone/>
            </a:pPr>
            <a:r>
              <a:rPr lang="el-GR" sz="1800" dirty="0">
                <a:latin typeface="Times New Roman" pitchFamily="18" charset="0"/>
                <a:cs typeface="Times New Roman" pitchFamily="18" charset="0"/>
              </a:rPr>
              <a:t>α)  Διαπραγματεύονται στο χρηματιστήριο και οι τιμές τους προσδιορίζονται από τις δυνάμεις της προσφοράς και της ζήτησης, όπως οι μετοχές. </a:t>
            </a:r>
          </a:p>
          <a:p>
            <a:pPr>
              <a:lnSpc>
                <a:spcPct val="80000"/>
              </a:lnSpc>
              <a:buFont typeface="Wingdings 2" pitchFamily="18" charset="2"/>
              <a:buNone/>
            </a:pPr>
            <a:endParaRPr lang="el-GR" sz="1800" dirty="0">
              <a:latin typeface="Times New Roman" pitchFamily="18" charset="0"/>
              <a:cs typeface="Times New Roman" pitchFamily="18" charset="0"/>
            </a:endParaRPr>
          </a:p>
          <a:p>
            <a:pPr>
              <a:lnSpc>
                <a:spcPct val="80000"/>
              </a:lnSpc>
              <a:buFont typeface="Wingdings 2" pitchFamily="18" charset="2"/>
              <a:buNone/>
            </a:pPr>
            <a:r>
              <a:rPr lang="el-GR" sz="1800" dirty="0">
                <a:latin typeface="Times New Roman" pitchFamily="18" charset="0"/>
                <a:cs typeface="Times New Roman" pitchFamily="18" charset="0"/>
              </a:rPr>
              <a:t>β) Αντιπροσωπεύουν μια αναλογική συμμετοχή σε υποκείμενα μετοχικά χαρτοφυλάκια  με σκοπό να αντιγράψουν ένα δείκτη αναφοράς (</a:t>
            </a:r>
            <a:r>
              <a:rPr lang="en-US" sz="1800" dirty="0">
                <a:latin typeface="Times New Roman" pitchFamily="18" charset="0"/>
                <a:cs typeface="Times New Roman" pitchFamily="18" charset="0"/>
              </a:rPr>
              <a:t>benchmark</a:t>
            </a:r>
            <a:r>
              <a:rPr lang="el-GR" sz="1800" dirty="0">
                <a:latin typeface="Times New Roman" pitchFamily="18" charset="0"/>
                <a:cs typeface="Times New Roman" pitchFamily="18" charset="0"/>
              </a:rPr>
              <a:t>), όπως και τα μετοχικά </a:t>
            </a:r>
            <a:r>
              <a:rPr lang="en-US" sz="1800" dirty="0">
                <a:latin typeface="Times New Roman" pitchFamily="18" charset="0"/>
                <a:cs typeface="Times New Roman" pitchFamily="18" charset="0"/>
              </a:rPr>
              <a:t>index</a:t>
            </a:r>
            <a:r>
              <a:rPr lang="el-GR" sz="1800" dirty="0">
                <a:latin typeface="Times New Roman" pitchFamily="18" charset="0"/>
                <a:cs typeface="Times New Roman" pitchFamily="18" charset="0"/>
              </a:rPr>
              <a:t> </a:t>
            </a:r>
            <a:r>
              <a:rPr lang="en-US" sz="1800" dirty="0">
                <a:latin typeface="Times New Roman" pitchFamily="18" charset="0"/>
                <a:cs typeface="Times New Roman" pitchFamily="18" charset="0"/>
              </a:rPr>
              <a:t>funds</a:t>
            </a:r>
            <a:r>
              <a:rPr lang="el-GR" sz="1800" dirty="0">
                <a:latin typeface="Times New Roman" pitchFamily="18" charset="0"/>
                <a:cs typeface="Times New Roman" pitchFamily="18" charset="0"/>
              </a:rPr>
              <a:t>. Ο δείκτης αναφοράς μπορεί να είναι εγχώριος, διεθνής ή να αφορά ένα συγκεκριμένο κλάδο. </a:t>
            </a:r>
          </a:p>
          <a:p>
            <a:pPr>
              <a:lnSpc>
                <a:spcPct val="80000"/>
              </a:lnSpc>
              <a:buFont typeface="Wingdings 2" pitchFamily="18" charset="2"/>
              <a:buNone/>
            </a:pPr>
            <a:endParaRPr lang="el-GR" sz="1800" dirty="0">
              <a:latin typeface="Times New Roman" pitchFamily="18" charset="0"/>
              <a:cs typeface="Times New Roman" pitchFamily="18" charset="0"/>
            </a:endParaRPr>
          </a:p>
          <a:p>
            <a:pPr>
              <a:lnSpc>
                <a:spcPct val="80000"/>
              </a:lnSpc>
              <a:buFont typeface="Wingdings 2" pitchFamily="18" charset="2"/>
              <a:buNone/>
            </a:pPr>
            <a:r>
              <a:rPr lang="el-GR" sz="1800" dirty="0">
                <a:latin typeface="Times New Roman" pitchFamily="18" charset="0"/>
                <a:cs typeface="Times New Roman" pitchFamily="18" charset="0"/>
              </a:rPr>
              <a:t>γ) Διαπραγματεύονται στο χρηματιστήριο όπως τα </a:t>
            </a:r>
            <a:r>
              <a:rPr lang="en-US" sz="1800" dirty="0">
                <a:latin typeface="Times New Roman" pitchFamily="18" charset="0"/>
                <a:cs typeface="Times New Roman" pitchFamily="18" charset="0"/>
              </a:rPr>
              <a:t>closed</a:t>
            </a:r>
            <a:r>
              <a:rPr lang="el-GR" sz="1800" dirty="0">
                <a:latin typeface="Times New Roman" pitchFamily="18" charset="0"/>
                <a:cs typeface="Times New Roman" pitchFamily="18" charset="0"/>
              </a:rPr>
              <a:t>-</a:t>
            </a:r>
            <a:r>
              <a:rPr lang="en-US" sz="1800" dirty="0">
                <a:latin typeface="Times New Roman" pitchFamily="18" charset="0"/>
                <a:cs typeface="Times New Roman" pitchFamily="18" charset="0"/>
              </a:rPr>
              <a:t>end</a:t>
            </a:r>
            <a:r>
              <a:rPr lang="el-GR" sz="1800" dirty="0">
                <a:latin typeface="Times New Roman" pitchFamily="18" charset="0"/>
                <a:cs typeface="Times New Roman" pitchFamily="18" charset="0"/>
              </a:rPr>
              <a:t> </a:t>
            </a:r>
            <a:r>
              <a:rPr lang="en-US" sz="1800" dirty="0">
                <a:latin typeface="Times New Roman" pitchFamily="18" charset="0"/>
                <a:cs typeface="Times New Roman" pitchFamily="18" charset="0"/>
              </a:rPr>
              <a:t>funds</a:t>
            </a:r>
            <a:r>
              <a:rPr lang="el-GR" sz="1800" dirty="0">
                <a:latin typeface="Times New Roman" pitchFamily="18" charset="0"/>
                <a:cs typeface="Times New Roman" pitchFamily="18" charset="0"/>
              </a:rPr>
              <a:t>, αλλά έχουν μηχανισμούς που αποτρέπουν τη μεγάλη έκπτωση ή το μεγάλο υπερτίμημα που παρουσιάζουν συνήθως οι τιμές των  </a:t>
            </a:r>
            <a:r>
              <a:rPr lang="en-US" sz="1800" dirty="0">
                <a:latin typeface="Times New Roman" pitchFamily="18" charset="0"/>
                <a:cs typeface="Times New Roman" pitchFamily="18" charset="0"/>
              </a:rPr>
              <a:t>closed</a:t>
            </a:r>
            <a:r>
              <a:rPr lang="el-GR" sz="1800" dirty="0">
                <a:latin typeface="Times New Roman" pitchFamily="18" charset="0"/>
                <a:cs typeface="Times New Roman" pitchFamily="18" charset="0"/>
              </a:rPr>
              <a:t>-</a:t>
            </a:r>
            <a:r>
              <a:rPr lang="en-US" sz="1800" dirty="0">
                <a:latin typeface="Times New Roman" pitchFamily="18" charset="0"/>
                <a:cs typeface="Times New Roman" pitchFamily="18" charset="0"/>
              </a:rPr>
              <a:t>end</a:t>
            </a:r>
            <a:r>
              <a:rPr lang="el-GR" sz="1800" dirty="0">
                <a:latin typeface="Times New Roman" pitchFamily="18" charset="0"/>
                <a:cs typeface="Times New Roman" pitchFamily="18" charset="0"/>
              </a:rPr>
              <a:t> </a:t>
            </a:r>
            <a:r>
              <a:rPr lang="en-US" sz="1800" dirty="0">
                <a:latin typeface="Times New Roman" pitchFamily="18" charset="0"/>
                <a:cs typeface="Times New Roman" pitchFamily="18" charset="0"/>
              </a:rPr>
              <a:t>funds</a:t>
            </a:r>
            <a:r>
              <a:rPr lang="el-GR" sz="1800" dirty="0">
                <a:latin typeface="Times New Roman" pitchFamily="18" charset="0"/>
                <a:cs typeface="Times New Roman" pitchFamily="18" charset="0"/>
              </a:rPr>
              <a:t>  και τέλος</a:t>
            </a:r>
          </a:p>
          <a:p>
            <a:pPr>
              <a:lnSpc>
                <a:spcPct val="80000"/>
              </a:lnSpc>
              <a:buFont typeface="Wingdings 2" pitchFamily="18" charset="2"/>
              <a:buNone/>
            </a:pPr>
            <a:endParaRPr lang="el-GR" sz="1800" dirty="0">
              <a:latin typeface="Times New Roman" pitchFamily="18" charset="0"/>
              <a:cs typeface="Times New Roman" pitchFamily="18" charset="0"/>
            </a:endParaRPr>
          </a:p>
          <a:p>
            <a:pPr>
              <a:lnSpc>
                <a:spcPct val="80000"/>
              </a:lnSpc>
              <a:buFont typeface="Wingdings 2" pitchFamily="18" charset="2"/>
              <a:buNone/>
            </a:pPr>
            <a:r>
              <a:rPr lang="el-GR" sz="1800" dirty="0">
                <a:latin typeface="Times New Roman" pitchFamily="18" charset="0"/>
                <a:cs typeface="Times New Roman" pitchFamily="18" charset="0"/>
              </a:rPr>
              <a:t>δ) Ο αριθμός των μεριδίων σε κυκλοφορία αλλάζει διαρκώς, όπως στα παραδοσιακά Α/Κ.</a:t>
            </a:r>
            <a:endParaRPr lang="en-US" sz="1800" dirty="0">
              <a:latin typeface="Times New Roman" pitchFamily="18" charset="0"/>
              <a:cs typeface="Times New Roman" pitchFamily="18" charset="0"/>
            </a:endParaRPr>
          </a:p>
        </p:txBody>
      </p:sp>
    </p:spTree>
  </p:cSld>
  <p:clrMapOvr>
    <a:masterClrMapping/>
  </p:clrMapOvr>
  <p:transition/>
</p:sld>
</file>

<file path=ppt/slides/slide17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17763" name="Rectangle 3"/>
          <p:cNvSpPr>
            <a:spLocks noGrp="1"/>
          </p:cNvSpPr>
          <p:nvPr>
            <p:ph type="title"/>
          </p:nvPr>
        </p:nvSpPr>
        <p:spPr>
          <a:xfrm>
            <a:off x="1668463" y="260648"/>
            <a:ext cx="8964612" cy="1143000"/>
          </a:xfrm>
        </p:spPr>
        <p:txBody>
          <a:bodyPr/>
          <a:lstStyle/>
          <a:p>
            <a:pPr algn="ctr">
              <a:defRPr/>
            </a:pPr>
            <a:r>
              <a:rPr lang="el-GR" sz="3200" b="1" i="1" dirty="0">
                <a:solidFill>
                  <a:schemeClr val="accent2"/>
                </a:solidFill>
                <a:latin typeface="Times New Roman" pitchFamily="18" charset="0"/>
                <a:cs typeface="Times New Roman" pitchFamily="18" charset="0"/>
              </a:rPr>
              <a:t>Ανώνυμες Εταιρείες </a:t>
            </a:r>
            <a:br>
              <a:rPr lang="el-GR" sz="3200" b="1" i="1" dirty="0">
                <a:solidFill>
                  <a:schemeClr val="accent2"/>
                </a:solidFill>
                <a:latin typeface="Times New Roman" pitchFamily="18" charset="0"/>
                <a:cs typeface="Times New Roman" pitchFamily="18" charset="0"/>
              </a:rPr>
            </a:br>
            <a:r>
              <a:rPr lang="el-GR" sz="3200" b="1" i="1" dirty="0">
                <a:solidFill>
                  <a:schemeClr val="accent2"/>
                </a:solidFill>
                <a:latin typeface="Times New Roman" pitchFamily="18" charset="0"/>
                <a:cs typeface="Times New Roman" pitchFamily="18" charset="0"/>
              </a:rPr>
              <a:t>Επενδύσεων Χαρτοφυλακίου</a:t>
            </a:r>
            <a:endParaRPr lang="en-US" sz="3200" b="1" i="1" dirty="0">
              <a:solidFill>
                <a:schemeClr val="accent2"/>
              </a:solidFill>
              <a:latin typeface="Times New Roman" pitchFamily="18" charset="0"/>
              <a:cs typeface="Times New Roman" pitchFamily="18" charset="0"/>
            </a:endParaRPr>
          </a:p>
        </p:txBody>
      </p:sp>
      <p:sp>
        <p:nvSpPr>
          <p:cNvPr id="128002" name="Rectangle 2"/>
          <p:cNvSpPr>
            <a:spLocks noGrp="1"/>
          </p:cNvSpPr>
          <p:nvPr>
            <p:ph idx="1"/>
          </p:nvPr>
        </p:nvSpPr>
        <p:spPr>
          <a:xfrm>
            <a:off x="1908497" y="1757364"/>
            <a:ext cx="8435975" cy="5127625"/>
          </a:xfrm>
        </p:spPr>
        <p:txBody>
          <a:bodyPr/>
          <a:lstStyle/>
          <a:p>
            <a:r>
              <a:rPr lang="el-GR" sz="2200" dirty="0">
                <a:latin typeface="Times New Roman" pitchFamily="18" charset="0"/>
                <a:cs typeface="Times New Roman" pitchFamily="18" charset="0"/>
              </a:rPr>
              <a:t>Οι Ανώνυμες Εταιρείες Επενδύσεων Χαρτοφυλακίου (Α.Ε.Ε.Χ.) αποτελούν μια διαφορετική μορφή εταιρείας συλλογικών επενδύσεων η οποία αποκαλείται εταιρεία επενδύσεων κλειστού τύπου (</a:t>
            </a:r>
            <a:r>
              <a:rPr lang="en-US" sz="2200" dirty="0">
                <a:latin typeface="Times New Roman" pitchFamily="18" charset="0"/>
                <a:cs typeface="Times New Roman" pitchFamily="18" charset="0"/>
              </a:rPr>
              <a:t>closed</a:t>
            </a:r>
            <a:r>
              <a:rPr lang="el-GR" sz="2200" dirty="0">
                <a:latin typeface="Times New Roman" pitchFamily="18" charset="0"/>
                <a:cs typeface="Times New Roman" pitchFamily="18" charset="0"/>
              </a:rPr>
              <a:t> </a:t>
            </a:r>
            <a:r>
              <a:rPr lang="en-US" sz="2200" dirty="0">
                <a:latin typeface="Times New Roman" pitchFamily="18" charset="0"/>
                <a:cs typeface="Times New Roman" pitchFamily="18" charset="0"/>
              </a:rPr>
              <a:t>end</a:t>
            </a:r>
            <a:r>
              <a:rPr lang="el-GR" sz="2200" dirty="0">
                <a:latin typeface="Times New Roman" pitchFamily="18" charset="0"/>
                <a:cs typeface="Times New Roman" pitchFamily="18" charset="0"/>
              </a:rPr>
              <a:t> </a:t>
            </a:r>
            <a:r>
              <a:rPr lang="en-US" sz="2200" dirty="0">
                <a:latin typeface="Times New Roman" pitchFamily="18" charset="0"/>
                <a:cs typeface="Times New Roman" pitchFamily="18" charset="0"/>
              </a:rPr>
              <a:t>funds</a:t>
            </a:r>
            <a:r>
              <a:rPr lang="el-GR" sz="2200" dirty="0">
                <a:latin typeface="Times New Roman" pitchFamily="18" charset="0"/>
                <a:cs typeface="Times New Roman" pitchFamily="18" charset="0"/>
              </a:rPr>
              <a:t>), αφού εκδίδει έναν συγκεκριμένο αριθμό μετοχών. </a:t>
            </a:r>
          </a:p>
          <a:p>
            <a:endParaRPr lang="el-GR" sz="2200" dirty="0">
              <a:latin typeface="Times New Roman" pitchFamily="18" charset="0"/>
              <a:cs typeface="Times New Roman" pitchFamily="18" charset="0"/>
            </a:endParaRPr>
          </a:p>
          <a:p>
            <a:r>
              <a:rPr lang="el-GR" sz="2200" dirty="0">
                <a:latin typeface="Times New Roman" pitchFamily="18" charset="0"/>
                <a:cs typeface="Times New Roman" pitchFamily="18" charset="0"/>
              </a:rPr>
              <a:t>Οι μετοχές αυτές πρέπει μετά την παρέλευση ενός χρονικού διαστήματος να εισαχθούν προς διαπραγμάτευση σε μια οργανωμένη χρηματιστηριακή αγορά. </a:t>
            </a:r>
          </a:p>
          <a:p>
            <a:endParaRPr lang="el-GR" sz="2200" dirty="0">
              <a:latin typeface="Times New Roman" pitchFamily="18" charset="0"/>
              <a:cs typeface="Times New Roman" pitchFamily="18" charset="0"/>
            </a:endParaRPr>
          </a:p>
          <a:p>
            <a:r>
              <a:rPr lang="el-GR" sz="2200" dirty="0">
                <a:latin typeface="Times New Roman" pitchFamily="18" charset="0"/>
                <a:cs typeface="Times New Roman" pitchFamily="18" charset="0"/>
              </a:rPr>
              <a:t> Σε αυτή την περίπτωση, εάν ένας επενδυτής επιθυμεί να ρευστοποιήσει την επένδυσή του θα πρέπει να πουλήσει τις μετοχές του στη χρηματιστηριακή αγορά. </a:t>
            </a:r>
            <a:endParaRPr lang="en-US" sz="2200" dirty="0">
              <a:latin typeface="Times New Roman" pitchFamily="18" charset="0"/>
              <a:cs typeface="Times New Roman" pitchFamily="18" charset="0"/>
            </a:endParaRPr>
          </a:p>
        </p:txBody>
      </p:sp>
      <p:sp>
        <p:nvSpPr>
          <p:cNvPr id="5" name="4 - Θέση αριθμού διαφάνειας"/>
          <p:cNvSpPr>
            <a:spLocks noGrp="1"/>
          </p:cNvSpPr>
          <p:nvPr>
            <p:ph type="sldNum" sz="quarter" idx="12"/>
          </p:nvPr>
        </p:nvSpPr>
        <p:spPr/>
        <p:txBody>
          <a:bodyPr/>
          <a:lstStyle/>
          <a:p>
            <a:pPr>
              <a:defRPr/>
            </a:pPr>
            <a:fld id="{7C2C1EAE-2912-4811-9DF5-A68AB55C9E27}" type="slidenum">
              <a:rPr lang="el-GR" smtClean="0">
                <a:solidFill>
                  <a:srgbClr val="000000"/>
                </a:solidFill>
              </a:rPr>
              <a:pPr>
                <a:defRPr/>
              </a:pPr>
              <a:t>179</a:t>
            </a:fld>
            <a:endParaRPr lang="el-GR">
              <a:solidFill>
                <a:srgbClr val="000000"/>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7" name="Picture 2" descr="Related image">
            <a:extLst>
              <a:ext uri="{FF2B5EF4-FFF2-40B4-BE49-F238E27FC236}">
                <a16:creationId xmlns:a16="http://schemas.microsoft.com/office/drawing/2014/main" id="{8A5EBF4F-4018-4C4B-BC0A-EFB46679A4EE}"/>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8" name="Ορθογώνιο: Στρογγύλεμα γωνιών 7">
            <a:extLst>
              <a:ext uri="{FF2B5EF4-FFF2-40B4-BE49-F238E27FC236}">
                <a16:creationId xmlns:a16="http://schemas.microsoft.com/office/drawing/2014/main" id="{1E45C2DD-75AF-47B7-9A30-27A618D7DA3E}"/>
              </a:ext>
            </a:extLst>
          </p:cNvPr>
          <p:cNvSpPr/>
          <p:nvPr/>
        </p:nvSpPr>
        <p:spPr>
          <a:xfrm>
            <a:off x="479376" y="230407"/>
            <a:ext cx="11233248" cy="6460827"/>
          </a:xfrm>
          <a:prstGeom prst="roundRect">
            <a:avLst/>
          </a:prstGeom>
          <a:solidFill>
            <a:srgbClr val="FFFFFF">
              <a:alpha val="69804"/>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4210" name="Rectangle 2"/>
          <p:cNvSpPr>
            <a:spLocks noGrp="1"/>
          </p:cNvSpPr>
          <p:nvPr>
            <p:ph type="title"/>
          </p:nvPr>
        </p:nvSpPr>
        <p:spPr>
          <a:xfrm>
            <a:off x="1981200" y="-99392"/>
            <a:ext cx="8229600" cy="1143000"/>
          </a:xfrm>
        </p:spPr>
        <p:txBody>
          <a:bodyPr/>
          <a:lstStyle/>
          <a:p>
            <a:pPr algn="ctr" eaLnBrk="1" hangingPunct="1">
              <a:defRPr/>
            </a:pPr>
            <a:r>
              <a:rPr lang="el-GR" sz="3200" b="1" i="1" dirty="0">
                <a:solidFill>
                  <a:schemeClr val="accent2"/>
                </a:solidFill>
                <a:latin typeface="Times New Roman" pitchFamily="18" charset="0"/>
                <a:cs typeface="Times New Roman" pitchFamily="18" charset="0"/>
              </a:rPr>
              <a:t>Η Ένωση Θεσμικών Επενδυτών</a:t>
            </a:r>
            <a:endParaRPr lang="en-US" sz="3200" b="1" i="1" dirty="0">
              <a:solidFill>
                <a:schemeClr val="accent2"/>
              </a:solidFill>
              <a:latin typeface="Times New Roman" pitchFamily="18" charset="0"/>
              <a:cs typeface="Times New Roman" pitchFamily="18" charset="0"/>
            </a:endParaRPr>
          </a:p>
        </p:txBody>
      </p:sp>
      <p:sp>
        <p:nvSpPr>
          <p:cNvPr id="101379" name="Rectangle 3"/>
          <p:cNvSpPr>
            <a:spLocks noGrp="1"/>
          </p:cNvSpPr>
          <p:nvPr>
            <p:ph idx="1"/>
          </p:nvPr>
        </p:nvSpPr>
        <p:spPr>
          <a:xfrm>
            <a:off x="983432" y="1135285"/>
            <a:ext cx="10441160" cy="5174035"/>
          </a:xfrm>
        </p:spPr>
        <p:txBody>
          <a:bodyPr/>
          <a:lstStyle/>
          <a:p>
            <a:pPr eaLnBrk="1" hangingPunct="1">
              <a:lnSpc>
                <a:spcPct val="80000"/>
              </a:lnSpc>
            </a:pPr>
            <a:r>
              <a:rPr lang="el-GR" sz="1900" dirty="0">
                <a:latin typeface="Times New Roman" pitchFamily="18" charset="0"/>
                <a:cs typeface="Times New Roman" pitchFamily="18" charset="0"/>
              </a:rPr>
              <a:t>«Η "ΕΛΛΗΝΙΚΗ ΕΝΩΣΗ ΔΙΑΧΕΙΡΙΣΤΩΝ ΣΥΛΛΟΓΙΚΩΝ ΕΠΕΝΔΥΣΕΩΝ ΚΑΙ ΠΕΡΙΟΥΣΙΑΣ", η συντετμημένη επωνυμία της οποίας είναι "ΕΝΩΣΗ ΘΕΣΜΙΚΩΝ ΕΠΕΝΔΥΤΩΝ", είναι ο φορέας εκπροσώπησης των Ανωνύμων Εταιρειών Διαχείρισης Αμοιβαίων Κεφαλαίων (Α.Ε.Δ.Α.Κ.) που δραστηριοποιούνται στην Ελλάδα, καθώς και των Ανωνύμων Εταιρειών Επενδύσεων Χαρτοφυλακίου (Α.Ε.Ε.Χ.), Ανωνύμων Εταιρειών Επενδύσεων Ακίνητης Περιουσίας (Α.Ε.Ε.Α.Π.) και Ανωνύμων Εταιρειών Παροχής Επενδυτικών Υπηρεσιών (Α.Ε.Π.Ε.Υ.).</a:t>
            </a:r>
          </a:p>
          <a:p>
            <a:pPr eaLnBrk="1" hangingPunct="1">
              <a:lnSpc>
                <a:spcPct val="80000"/>
              </a:lnSpc>
            </a:pPr>
            <a:endParaRPr lang="el-GR" sz="1900" dirty="0">
              <a:latin typeface="Times New Roman" pitchFamily="18" charset="0"/>
              <a:cs typeface="Times New Roman" pitchFamily="18" charset="0"/>
            </a:endParaRPr>
          </a:p>
          <a:p>
            <a:pPr eaLnBrk="1" hangingPunct="1">
              <a:lnSpc>
                <a:spcPct val="80000"/>
              </a:lnSpc>
            </a:pPr>
            <a:r>
              <a:rPr lang="el-GR" sz="1900" dirty="0">
                <a:latin typeface="Times New Roman" pitchFamily="18" charset="0"/>
                <a:cs typeface="Times New Roman" pitchFamily="18" charset="0"/>
              </a:rPr>
              <a:t>Η Ένωση Θεσμικών Επενδυτών ιδρύθηκε το 1985 και είναι νομικό πρόσωπο ιδιωτικού δικαίου, μη κερδοσκοπικού χαρακτήρα.</a:t>
            </a:r>
          </a:p>
          <a:p>
            <a:pPr eaLnBrk="1" hangingPunct="1">
              <a:lnSpc>
                <a:spcPct val="80000"/>
              </a:lnSpc>
            </a:pPr>
            <a:endParaRPr lang="el-GR" sz="1900" dirty="0">
              <a:latin typeface="Times New Roman" pitchFamily="18" charset="0"/>
              <a:cs typeface="Times New Roman" pitchFamily="18" charset="0"/>
            </a:endParaRPr>
          </a:p>
          <a:p>
            <a:pPr eaLnBrk="1" hangingPunct="1">
              <a:lnSpc>
                <a:spcPct val="80000"/>
              </a:lnSpc>
            </a:pPr>
            <a:r>
              <a:rPr lang="el-GR" sz="1900" dirty="0">
                <a:latin typeface="Times New Roman" pitchFamily="18" charset="0"/>
                <a:cs typeface="Times New Roman" pitchFamily="18" charset="0"/>
              </a:rPr>
              <a:t>Η Ε.Θ.Ε. εκφράζει τις θέσεις των εταιρειών-μελών της, συμμετέχει στη νομοπαρασκευαστική διαδικασία στο εθνικό επίπεδο αλλά και στις κανονιστικές εξελίξεις σε ευρωπαϊκό και διεθνές επίπεδο. </a:t>
            </a:r>
          </a:p>
          <a:p>
            <a:pPr eaLnBrk="1" hangingPunct="1">
              <a:lnSpc>
                <a:spcPct val="80000"/>
              </a:lnSpc>
              <a:buNone/>
            </a:pPr>
            <a:endParaRPr lang="el-GR" sz="1900" dirty="0">
              <a:latin typeface="Times New Roman" pitchFamily="18" charset="0"/>
              <a:cs typeface="Times New Roman" pitchFamily="18" charset="0"/>
            </a:endParaRPr>
          </a:p>
          <a:p>
            <a:pPr eaLnBrk="1" hangingPunct="1">
              <a:lnSpc>
                <a:spcPct val="80000"/>
              </a:lnSpc>
            </a:pPr>
            <a:r>
              <a:rPr lang="el-GR" sz="1900" dirty="0">
                <a:latin typeface="Times New Roman" pitchFamily="18" charset="0"/>
                <a:cs typeface="Times New Roman" pitchFamily="18" charset="0"/>
              </a:rPr>
              <a:t>Στα πλαίσια των εργασιών της η Ε.Θ.Ε συνεργάζεται με αντίστοιχους φορείς και ενώσεις άλλων χωρών. Είναι μέλος της Ευρωπαϊκής Ένωσης Συλλογικών Επενδύσεων και </a:t>
            </a:r>
            <a:r>
              <a:rPr lang="el-GR" sz="1900" dirty="0" err="1">
                <a:latin typeface="Times New Roman" pitchFamily="18" charset="0"/>
                <a:cs typeface="Times New Roman" pitchFamily="18" charset="0"/>
              </a:rPr>
              <a:t>Asset</a:t>
            </a:r>
            <a:r>
              <a:rPr lang="el-GR" sz="1900" dirty="0">
                <a:latin typeface="Times New Roman" pitchFamily="18" charset="0"/>
                <a:cs typeface="Times New Roman" pitchFamily="18" charset="0"/>
              </a:rPr>
              <a:t> </a:t>
            </a:r>
            <a:r>
              <a:rPr lang="el-GR" sz="1900" dirty="0" err="1">
                <a:latin typeface="Times New Roman" pitchFamily="18" charset="0"/>
                <a:cs typeface="Times New Roman" pitchFamily="18" charset="0"/>
              </a:rPr>
              <a:t>Management</a:t>
            </a:r>
            <a:r>
              <a:rPr lang="el-GR" sz="1900" dirty="0">
                <a:latin typeface="Times New Roman" pitchFamily="18" charset="0"/>
                <a:cs typeface="Times New Roman" pitchFamily="18" charset="0"/>
              </a:rPr>
              <a:t> (</a:t>
            </a:r>
            <a:r>
              <a:rPr lang="el-GR" sz="1900" dirty="0" err="1">
                <a:latin typeface="Times New Roman" pitchFamily="18" charset="0"/>
                <a:cs typeface="Times New Roman" pitchFamily="18" charset="0"/>
              </a:rPr>
              <a:t>European</a:t>
            </a:r>
            <a:r>
              <a:rPr lang="el-GR" sz="1900" dirty="0">
                <a:latin typeface="Times New Roman" pitchFamily="18" charset="0"/>
                <a:cs typeface="Times New Roman" pitchFamily="18" charset="0"/>
              </a:rPr>
              <a:t> </a:t>
            </a:r>
            <a:r>
              <a:rPr lang="el-GR" sz="1900" dirty="0" err="1">
                <a:latin typeface="Times New Roman" pitchFamily="18" charset="0"/>
                <a:cs typeface="Times New Roman" pitchFamily="18" charset="0"/>
              </a:rPr>
              <a:t>Fund</a:t>
            </a:r>
            <a:r>
              <a:rPr lang="el-GR" sz="1900" dirty="0">
                <a:latin typeface="Times New Roman" pitchFamily="18" charset="0"/>
                <a:cs typeface="Times New Roman" pitchFamily="18" charset="0"/>
              </a:rPr>
              <a:t> </a:t>
            </a:r>
            <a:r>
              <a:rPr lang="el-GR" sz="1900" dirty="0" err="1">
                <a:latin typeface="Times New Roman" pitchFamily="18" charset="0"/>
                <a:cs typeface="Times New Roman" pitchFamily="18" charset="0"/>
              </a:rPr>
              <a:t>and</a:t>
            </a:r>
            <a:r>
              <a:rPr lang="el-GR" sz="1900" dirty="0">
                <a:latin typeface="Times New Roman" pitchFamily="18" charset="0"/>
                <a:cs typeface="Times New Roman" pitchFamily="18" charset="0"/>
              </a:rPr>
              <a:t> </a:t>
            </a:r>
            <a:r>
              <a:rPr lang="el-GR" sz="1900" dirty="0" err="1">
                <a:latin typeface="Times New Roman" pitchFamily="18" charset="0"/>
                <a:cs typeface="Times New Roman" pitchFamily="18" charset="0"/>
              </a:rPr>
              <a:t>Asset</a:t>
            </a:r>
            <a:r>
              <a:rPr lang="el-GR" sz="1900" dirty="0">
                <a:latin typeface="Times New Roman" pitchFamily="18" charset="0"/>
                <a:cs typeface="Times New Roman" pitchFamily="18" charset="0"/>
              </a:rPr>
              <a:t> </a:t>
            </a:r>
            <a:r>
              <a:rPr lang="el-GR" sz="1900" dirty="0" err="1">
                <a:latin typeface="Times New Roman" pitchFamily="18" charset="0"/>
                <a:cs typeface="Times New Roman" pitchFamily="18" charset="0"/>
              </a:rPr>
              <a:t>Management</a:t>
            </a:r>
            <a:r>
              <a:rPr lang="el-GR" sz="1900" dirty="0">
                <a:latin typeface="Times New Roman" pitchFamily="18" charset="0"/>
                <a:cs typeface="Times New Roman" pitchFamily="18" charset="0"/>
              </a:rPr>
              <a:t> </a:t>
            </a:r>
            <a:r>
              <a:rPr lang="el-GR" sz="1900" dirty="0" err="1">
                <a:latin typeface="Times New Roman" pitchFamily="18" charset="0"/>
                <a:cs typeface="Times New Roman" pitchFamily="18" charset="0"/>
              </a:rPr>
              <a:t>Association</a:t>
            </a:r>
            <a:r>
              <a:rPr lang="el-GR" sz="1900" dirty="0">
                <a:latin typeface="Times New Roman" pitchFamily="18" charset="0"/>
                <a:cs typeface="Times New Roman" pitchFamily="18" charset="0"/>
              </a:rPr>
              <a:t>-E.F.A.M.A.) και της Διεθνούς Ένωσης Συλλογικών Επενδύσεων (</a:t>
            </a:r>
            <a:r>
              <a:rPr lang="el-GR" sz="1900" dirty="0" err="1">
                <a:latin typeface="Times New Roman" pitchFamily="18" charset="0"/>
                <a:cs typeface="Times New Roman" pitchFamily="18" charset="0"/>
              </a:rPr>
              <a:t>International</a:t>
            </a:r>
            <a:r>
              <a:rPr lang="el-GR" sz="1900" dirty="0">
                <a:latin typeface="Times New Roman" pitchFamily="18" charset="0"/>
                <a:cs typeface="Times New Roman" pitchFamily="18" charset="0"/>
              </a:rPr>
              <a:t> </a:t>
            </a:r>
            <a:r>
              <a:rPr lang="el-GR" sz="1900" dirty="0" err="1">
                <a:latin typeface="Times New Roman" pitchFamily="18" charset="0"/>
                <a:cs typeface="Times New Roman" pitchFamily="18" charset="0"/>
              </a:rPr>
              <a:t>Investment</a:t>
            </a:r>
            <a:r>
              <a:rPr lang="el-GR" sz="1900" dirty="0">
                <a:latin typeface="Times New Roman" pitchFamily="18" charset="0"/>
                <a:cs typeface="Times New Roman" pitchFamily="18" charset="0"/>
              </a:rPr>
              <a:t> </a:t>
            </a:r>
            <a:r>
              <a:rPr lang="el-GR" sz="1900" dirty="0" err="1">
                <a:latin typeface="Times New Roman" pitchFamily="18" charset="0"/>
                <a:cs typeface="Times New Roman" pitchFamily="18" charset="0"/>
              </a:rPr>
              <a:t>Funds</a:t>
            </a:r>
            <a:r>
              <a:rPr lang="el-GR" sz="1900" dirty="0">
                <a:latin typeface="Times New Roman" pitchFamily="18" charset="0"/>
                <a:cs typeface="Times New Roman" pitchFamily="18" charset="0"/>
              </a:rPr>
              <a:t> </a:t>
            </a:r>
            <a:r>
              <a:rPr lang="el-GR" sz="1900" dirty="0" err="1">
                <a:latin typeface="Times New Roman" pitchFamily="18" charset="0"/>
                <a:cs typeface="Times New Roman" pitchFamily="18" charset="0"/>
              </a:rPr>
              <a:t>Association</a:t>
            </a:r>
            <a:r>
              <a:rPr lang="el-GR" sz="1900" dirty="0">
                <a:latin typeface="Times New Roman" pitchFamily="18" charset="0"/>
                <a:cs typeface="Times New Roman" pitchFamily="18" charset="0"/>
              </a:rPr>
              <a:t>-I.I.F.A.)»	</a:t>
            </a:r>
            <a:endParaRPr lang="en-US" sz="1900" dirty="0">
              <a:latin typeface="Times New Roman" pitchFamily="18" charset="0"/>
              <a:cs typeface="Times New Roman" pitchFamily="18" charset="0"/>
            </a:endParaRPr>
          </a:p>
        </p:txBody>
      </p:sp>
      <p:sp>
        <p:nvSpPr>
          <p:cNvPr id="9" name="4 - Θέση αριθμού διαφάνειας">
            <a:extLst>
              <a:ext uri="{FF2B5EF4-FFF2-40B4-BE49-F238E27FC236}">
                <a16:creationId xmlns:a16="http://schemas.microsoft.com/office/drawing/2014/main" id="{4842F477-884F-4859-A13D-CB8C07C5393B}"/>
              </a:ext>
            </a:extLst>
          </p:cNvPr>
          <p:cNvSpPr>
            <a:spLocks noGrp="1"/>
          </p:cNvSpPr>
          <p:nvPr>
            <p:ph type="sldNum" sz="quarter" idx="12"/>
          </p:nvPr>
        </p:nvSpPr>
        <p:spPr>
          <a:xfrm>
            <a:off x="8472264" y="6227008"/>
            <a:ext cx="2844800" cy="476250"/>
          </a:xfrm>
        </p:spPr>
        <p:txBody>
          <a:bodyPr/>
          <a:lstStyle/>
          <a:p>
            <a:pPr>
              <a:defRPr/>
            </a:pPr>
            <a:fld id="{E6A900DE-53FB-4087-A202-08436AFFF42C}" type="slidenum">
              <a:rPr lang="el-GR" smtClean="0"/>
              <a:pPr>
                <a:defRPr/>
              </a:pPr>
              <a:t>18</a:t>
            </a:fld>
            <a:endParaRPr lang="el-GR" dirty="0"/>
          </a:p>
        </p:txBody>
      </p:sp>
      <p:sp>
        <p:nvSpPr>
          <p:cNvPr id="6" name="Text Box 6"/>
          <p:cNvSpPr txBox="1">
            <a:spLocks noChangeArrowheads="1"/>
          </p:cNvSpPr>
          <p:nvPr/>
        </p:nvSpPr>
        <p:spPr bwMode="auto">
          <a:xfrm>
            <a:off x="1433512" y="6326558"/>
            <a:ext cx="9324975" cy="338554"/>
          </a:xfrm>
          <a:prstGeom prst="rect">
            <a:avLst/>
          </a:prstGeom>
          <a:noFill/>
          <a:ln w="9525">
            <a:noFill/>
            <a:miter lim="800000"/>
            <a:headEnd/>
            <a:tailEnd/>
          </a:ln>
          <a:effectLst/>
        </p:spPr>
        <p:txBody>
          <a:bodyPr wrap="square">
            <a:spAutoFit/>
          </a:bodyPr>
          <a:lstStyle/>
          <a:p>
            <a:pPr algn="r">
              <a:spcBef>
                <a:spcPct val="50000"/>
              </a:spcBef>
            </a:pPr>
            <a:r>
              <a:rPr lang="el-GR" sz="1600" dirty="0">
                <a:latin typeface="Times New Roman" pitchFamily="18" charset="0"/>
                <a:cs typeface="Times New Roman" pitchFamily="18" charset="0"/>
              </a:rPr>
              <a:t>Πηγή: ΕΘΕ, </a:t>
            </a:r>
            <a:r>
              <a:rPr lang="en-US" sz="1600" dirty="0">
                <a:solidFill>
                  <a:schemeClr val="accent2"/>
                </a:solidFill>
                <a:latin typeface="Times New Roman" pitchFamily="18" charset="0"/>
                <a:cs typeface="Times New Roman" pitchFamily="18" charset="0"/>
                <a:hlinkClick r:id="rId6"/>
              </a:rPr>
              <a:t>http://www.ethe.org.gr/index.php?option=com_content&amp;view=article&amp;id=12&amp;Itemid=18</a:t>
            </a:r>
            <a:r>
              <a:rPr lang="el-GR" sz="1600" dirty="0">
                <a:solidFill>
                  <a:schemeClr val="accent2"/>
                </a:solidFill>
                <a:latin typeface="Times New Roman" pitchFamily="18" charset="0"/>
                <a:cs typeface="Times New Roman" pitchFamily="18" charset="0"/>
              </a:rPr>
              <a:t> </a:t>
            </a:r>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18787" name="Rectangle 3"/>
          <p:cNvSpPr>
            <a:spLocks noGrp="1"/>
          </p:cNvSpPr>
          <p:nvPr>
            <p:ph type="title"/>
          </p:nvPr>
        </p:nvSpPr>
        <p:spPr>
          <a:xfrm>
            <a:off x="1631504" y="269776"/>
            <a:ext cx="8964612" cy="1143000"/>
          </a:xfrm>
        </p:spPr>
        <p:txBody>
          <a:bodyPr/>
          <a:lstStyle/>
          <a:p>
            <a:pPr algn="ctr">
              <a:defRPr/>
            </a:pPr>
            <a:r>
              <a:rPr lang="el-GR" sz="3200" b="1" i="1" dirty="0">
                <a:solidFill>
                  <a:schemeClr val="accent2"/>
                </a:solidFill>
                <a:latin typeface="Times New Roman" pitchFamily="18" charset="0"/>
                <a:cs typeface="Times New Roman" pitchFamily="18" charset="0"/>
              </a:rPr>
              <a:t>Ανώνυμες Εταιρείες </a:t>
            </a:r>
            <a:br>
              <a:rPr lang="el-GR" sz="3200" b="1" i="1" dirty="0">
                <a:solidFill>
                  <a:schemeClr val="accent2"/>
                </a:solidFill>
                <a:latin typeface="Times New Roman" pitchFamily="18" charset="0"/>
                <a:cs typeface="Times New Roman" pitchFamily="18" charset="0"/>
              </a:rPr>
            </a:br>
            <a:r>
              <a:rPr lang="el-GR" sz="3200" b="1" i="1" dirty="0">
                <a:solidFill>
                  <a:schemeClr val="accent2"/>
                </a:solidFill>
                <a:latin typeface="Times New Roman" pitchFamily="18" charset="0"/>
                <a:cs typeface="Times New Roman" pitchFamily="18" charset="0"/>
              </a:rPr>
              <a:t>Επενδύσεων Χαρτοφυλακίου</a:t>
            </a:r>
            <a:endParaRPr lang="en-US" sz="3200" b="1" i="1" dirty="0">
              <a:solidFill>
                <a:schemeClr val="accent2"/>
              </a:solidFill>
              <a:latin typeface="Times New Roman" pitchFamily="18" charset="0"/>
              <a:cs typeface="Times New Roman" pitchFamily="18" charset="0"/>
            </a:endParaRPr>
          </a:p>
        </p:txBody>
      </p:sp>
      <p:sp>
        <p:nvSpPr>
          <p:cNvPr id="129026" name="Rectangle 2"/>
          <p:cNvSpPr>
            <a:spLocks noGrp="1"/>
          </p:cNvSpPr>
          <p:nvPr>
            <p:ph idx="1"/>
          </p:nvPr>
        </p:nvSpPr>
        <p:spPr>
          <a:xfrm>
            <a:off x="1847528" y="1484932"/>
            <a:ext cx="8568952" cy="4680372"/>
          </a:xfrm>
        </p:spPr>
        <p:txBody>
          <a:bodyPr/>
          <a:lstStyle/>
          <a:p>
            <a:r>
              <a:rPr lang="el-GR" sz="2200" dirty="0">
                <a:latin typeface="Times New Roman" pitchFamily="18" charset="0"/>
                <a:cs typeface="Times New Roman" pitchFamily="18" charset="0"/>
              </a:rPr>
              <a:t>Σε αντίθεση με τα μερίδια των Α/Κ τα οποία αγοράζονται και πωλούνται με βάση την καθαρή τιμή η οποία προκύπτει από τη διαίρεση της τρέχουσας αξίας του ενεργητικού και του αριθμού των κυκλοφορούντων μεριδίων, η τιμή της μετοχής των Α.Ε.Ε.Χ. καθορίζεται από τις δυνάμεις της προσφοράς και της ζήτησης όπως αυτές διαμορφώνονται στη χρηματιστηριακή αγορά. </a:t>
            </a:r>
          </a:p>
          <a:p>
            <a:endParaRPr lang="el-GR" sz="1400" dirty="0">
              <a:latin typeface="Times New Roman" pitchFamily="18" charset="0"/>
              <a:cs typeface="Times New Roman" pitchFamily="18" charset="0"/>
            </a:endParaRPr>
          </a:p>
          <a:p>
            <a:r>
              <a:rPr lang="el-GR" sz="2200" dirty="0">
                <a:latin typeface="Times New Roman" pitchFamily="18" charset="0"/>
                <a:cs typeface="Times New Roman" pitchFamily="18" charset="0"/>
              </a:rPr>
              <a:t>Επομένως, οι μετοχές των Α.Ε.Ε.Χ. μπορεί να διαπραγματεύονται σε έκπτωση (</a:t>
            </a:r>
            <a:r>
              <a:rPr lang="en-US" sz="2200" dirty="0">
                <a:latin typeface="Times New Roman" pitchFamily="18" charset="0"/>
                <a:cs typeface="Times New Roman" pitchFamily="18" charset="0"/>
              </a:rPr>
              <a:t>discount</a:t>
            </a:r>
            <a:r>
              <a:rPr lang="el-GR" sz="2200" dirty="0">
                <a:latin typeface="Times New Roman" pitchFamily="18" charset="0"/>
                <a:cs typeface="Times New Roman" pitchFamily="18" charset="0"/>
              </a:rPr>
              <a:t>) ή υπερτίμηση (</a:t>
            </a:r>
            <a:r>
              <a:rPr lang="en-US" sz="2200" dirty="0">
                <a:latin typeface="Times New Roman" pitchFamily="18" charset="0"/>
                <a:cs typeface="Times New Roman" pitchFamily="18" charset="0"/>
              </a:rPr>
              <a:t>premium</a:t>
            </a:r>
            <a:r>
              <a:rPr lang="el-GR" sz="2200" dirty="0">
                <a:latin typeface="Times New Roman" pitchFamily="18" charset="0"/>
                <a:cs typeface="Times New Roman" pitchFamily="18" charset="0"/>
              </a:rPr>
              <a:t>) έναντι της εσωτερικής αξίας τους ανάλογα με την προσφορά και την ζήτηση για τις συγκεκριμένες μετοχές.</a:t>
            </a:r>
            <a:endParaRPr lang="en-US" sz="2200" dirty="0">
              <a:latin typeface="Times New Roman" pitchFamily="18" charset="0"/>
              <a:cs typeface="Times New Roman" pitchFamily="18" charset="0"/>
            </a:endParaRPr>
          </a:p>
          <a:p>
            <a:endParaRPr lang="en-US" sz="2200" dirty="0">
              <a:latin typeface="Times New Roman" pitchFamily="18" charset="0"/>
              <a:cs typeface="Times New Roman" pitchFamily="18" charset="0"/>
            </a:endParaRPr>
          </a:p>
        </p:txBody>
      </p:sp>
      <p:sp>
        <p:nvSpPr>
          <p:cNvPr id="5" name="4 - Θέση αριθμού διαφάνειας"/>
          <p:cNvSpPr>
            <a:spLocks noGrp="1"/>
          </p:cNvSpPr>
          <p:nvPr>
            <p:ph type="sldNum" sz="quarter" idx="12"/>
          </p:nvPr>
        </p:nvSpPr>
        <p:spPr/>
        <p:txBody>
          <a:bodyPr/>
          <a:lstStyle/>
          <a:p>
            <a:pPr>
              <a:defRPr/>
            </a:pPr>
            <a:fld id="{7C2C1EAE-2912-4811-9DF5-A68AB55C9E27}" type="slidenum">
              <a:rPr lang="el-GR" smtClean="0">
                <a:solidFill>
                  <a:srgbClr val="000000"/>
                </a:solidFill>
              </a:rPr>
              <a:pPr>
                <a:defRPr/>
              </a:pPr>
              <a:t>180</a:t>
            </a:fld>
            <a:endParaRPr lang="el-GR">
              <a:solidFill>
                <a:srgbClr val="000000"/>
              </a:solidFill>
            </a:endParaRPr>
          </a:p>
        </p:txBody>
      </p:sp>
      <p:pic>
        <p:nvPicPr>
          <p:cNvPr id="789506" name="Picture 2" descr="Σχετική εικόνα"/>
          <p:cNvPicPr>
            <a:picLocks noChangeAspect="1" noChangeArrowheads="1"/>
          </p:cNvPicPr>
          <p:nvPr/>
        </p:nvPicPr>
        <p:blipFill>
          <a:blip r:embed="rId4"/>
          <a:srcRect/>
          <a:stretch>
            <a:fillRect/>
          </a:stretch>
        </p:blipFill>
        <p:spPr bwMode="auto">
          <a:xfrm>
            <a:off x="3575720" y="5471468"/>
            <a:ext cx="4967120" cy="1125884"/>
          </a:xfrm>
          <a:prstGeom prst="rect">
            <a:avLst/>
          </a:prstGeom>
          <a:noFill/>
        </p:spPr>
      </p:pic>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31074" name="Rectangle 2"/>
          <p:cNvSpPr>
            <a:spLocks noGrp="1"/>
          </p:cNvSpPr>
          <p:nvPr>
            <p:ph idx="1"/>
          </p:nvPr>
        </p:nvSpPr>
        <p:spPr>
          <a:xfrm>
            <a:off x="1847528" y="1556792"/>
            <a:ext cx="8578849" cy="4922838"/>
          </a:xfrm>
        </p:spPr>
        <p:txBody>
          <a:bodyPr/>
          <a:lstStyle/>
          <a:p>
            <a:pPr>
              <a:lnSpc>
                <a:spcPct val="80000"/>
              </a:lnSpc>
            </a:pPr>
            <a:r>
              <a:rPr lang="el-GR" sz="2000" dirty="0">
                <a:latin typeface="Times New Roman" pitchFamily="18" charset="0"/>
                <a:cs typeface="Times New Roman" pitchFamily="18" charset="0"/>
              </a:rPr>
              <a:t>Οι επενδυτές έχουν πρόσβαση σε χαμηλής ρευστότητας αξιόγραφα μέσω των μετοχών των Α.Ε.Ε.Χ., που διαπραγματεύονται σε μια οργανωμένη αγορά. </a:t>
            </a:r>
          </a:p>
          <a:p>
            <a:pPr>
              <a:lnSpc>
                <a:spcPct val="80000"/>
              </a:lnSpc>
            </a:pPr>
            <a:endParaRPr lang="el-GR" sz="2000" dirty="0">
              <a:latin typeface="Times New Roman" pitchFamily="18" charset="0"/>
              <a:cs typeface="Times New Roman" pitchFamily="18" charset="0"/>
            </a:endParaRPr>
          </a:p>
          <a:p>
            <a:pPr>
              <a:lnSpc>
                <a:spcPct val="80000"/>
              </a:lnSpc>
            </a:pPr>
            <a:r>
              <a:rPr lang="el-GR" sz="2000" dirty="0">
                <a:latin typeface="Times New Roman" pitchFamily="18" charset="0"/>
                <a:cs typeface="Times New Roman" pitchFamily="18" charset="0"/>
              </a:rPr>
              <a:t>Επιπλέον, σε μια πτωτική αγορά οι διαχειριστές στις Α.Ε.Ε.Χ. δεν είναι υποχρεωμένοι να μεταβάλλουν την σύνθεση του χαρτοφυλακίου τους, σε αντίθεση με τα Α/Κ, τα οποία πρέπει να ικανοποιήσουν τις εξαγορές των μεριδιούχων τους. </a:t>
            </a:r>
          </a:p>
          <a:p>
            <a:pPr>
              <a:lnSpc>
                <a:spcPct val="80000"/>
              </a:lnSpc>
            </a:pPr>
            <a:endParaRPr lang="el-GR" sz="2000" dirty="0">
              <a:latin typeface="Times New Roman" pitchFamily="18" charset="0"/>
              <a:cs typeface="Times New Roman" pitchFamily="18" charset="0"/>
            </a:endParaRPr>
          </a:p>
          <a:p>
            <a:pPr>
              <a:lnSpc>
                <a:spcPct val="80000"/>
              </a:lnSpc>
            </a:pPr>
            <a:r>
              <a:rPr lang="el-GR" sz="2000" dirty="0">
                <a:latin typeface="Times New Roman" pitchFamily="18" charset="0"/>
                <a:cs typeface="Times New Roman" pitchFamily="18" charset="0"/>
              </a:rPr>
              <a:t>Το γεγονός αυτό αποτελεί συγκριτικό πλεονέκτημα των Α.Ε.Ε.Χ. αφού είναι ιδιαίτερα δύσκολο να ρευστοποιηθούν περιουσιακά στοιχεία του ενεργητικού </a:t>
            </a:r>
            <a:r>
              <a:rPr lang="el-GR" sz="2000" dirty="0" err="1">
                <a:latin typeface="Times New Roman" pitchFamily="18" charset="0"/>
                <a:cs typeface="Times New Roman" pitchFamily="18" charset="0"/>
              </a:rPr>
              <a:t>επενδεδυμένα</a:t>
            </a:r>
            <a:r>
              <a:rPr lang="el-GR" sz="2000" dirty="0">
                <a:latin typeface="Times New Roman" pitchFamily="18" charset="0"/>
                <a:cs typeface="Times New Roman" pitchFamily="18" charset="0"/>
              </a:rPr>
              <a:t> σε  μετοχές με χαμηλή εμπορευσιμότητα. </a:t>
            </a:r>
          </a:p>
          <a:p>
            <a:pPr>
              <a:lnSpc>
                <a:spcPct val="80000"/>
              </a:lnSpc>
            </a:pPr>
            <a:endParaRPr lang="el-GR" sz="2000" dirty="0">
              <a:latin typeface="Times New Roman" pitchFamily="18" charset="0"/>
              <a:cs typeface="Times New Roman" pitchFamily="18" charset="0"/>
            </a:endParaRPr>
          </a:p>
          <a:p>
            <a:pPr>
              <a:lnSpc>
                <a:spcPct val="80000"/>
              </a:lnSpc>
            </a:pPr>
            <a:r>
              <a:rPr lang="el-GR" sz="2000" dirty="0">
                <a:latin typeface="Times New Roman" pitchFamily="18" charset="0"/>
                <a:cs typeface="Times New Roman" pitchFamily="18" charset="0"/>
              </a:rPr>
              <a:t>Βέβαια, καθώς οι επενδυτές πωλούν τις μετοχές της Α.Ε.Ε.Χ. οδηγούν την αγοραία τιμή της μετοχής σε πολύ χαμηλά επίπεδα, με αποτέλεσμα να διαπραγματεύεται η μετοχή σε μεγάλη έκπτωση (</a:t>
            </a:r>
            <a:r>
              <a:rPr lang="en-US" sz="2000" dirty="0">
                <a:latin typeface="Times New Roman" pitchFamily="18" charset="0"/>
                <a:cs typeface="Times New Roman" pitchFamily="18" charset="0"/>
              </a:rPr>
              <a:t>discount</a:t>
            </a:r>
            <a:r>
              <a:rPr lang="el-GR" sz="2000" dirty="0">
                <a:latin typeface="Times New Roman" pitchFamily="18" charset="0"/>
                <a:cs typeface="Times New Roman" pitchFamily="18" charset="0"/>
              </a:rPr>
              <a:t>) σε σχέση με την εσωτερική  αξία της μετοχής</a:t>
            </a:r>
            <a:r>
              <a:rPr lang="en-US" sz="2000" dirty="0">
                <a:latin typeface="Times New Roman" pitchFamily="18" charset="0"/>
                <a:cs typeface="Times New Roman" pitchFamily="18" charset="0"/>
              </a:rPr>
              <a:t> </a:t>
            </a:r>
          </a:p>
        </p:txBody>
      </p:sp>
      <p:sp>
        <p:nvSpPr>
          <p:cNvPr id="5" name="4 - Θέση αριθμού διαφάνειας"/>
          <p:cNvSpPr>
            <a:spLocks noGrp="1"/>
          </p:cNvSpPr>
          <p:nvPr>
            <p:ph type="sldNum" sz="quarter" idx="12"/>
          </p:nvPr>
        </p:nvSpPr>
        <p:spPr/>
        <p:txBody>
          <a:bodyPr/>
          <a:lstStyle/>
          <a:p>
            <a:pPr>
              <a:defRPr/>
            </a:pPr>
            <a:fld id="{7C2C1EAE-2912-4811-9DF5-A68AB55C9E27}" type="slidenum">
              <a:rPr lang="el-GR" smtClean="0">
                <a:solidFill>
                  <a:srgbClr val="000000"/>
                </a:solidFill>
              </a:rPr>
              <a:pPr>
                <a:defRPr/>
              </a:pPr>
              <a:t>181</a:t>
            </a:fld>
            <a:endParaRPr lang="el-GR">
              <a:solidFill>
                <a:srgbClr val="000000"/>
              </a:solidFill>
            </a:endParaRPr>
          </a:p>
        </p:txBody>
      </p:sp>
      <p:sp>
        <p:nvSpPr>
          <p:cNvPr id="120835" name="Rectangle 3"/>
          <p:cNvSpPr>
            <a:spLocks/>
          </p:cNvSpPr>
          <p:nvPr/>
        </p:nvSpPr>
        <p:spPr bwMode="auto">
          <a:xfrm>
            <a:off x="1631951" y="44624"/>
            <a:ext cx="8964613" cy="1143000"/>
          </a:xfrm>
          <a:prstGeom prst="rect">
            <a:avLst/>
          </a:prstGeom>
          <a:noFill/>
          <a:ln w="9525">
            <a:noFill/>
            <a:miter lim="800000"/>
            <a:headEnd/>
            <a:tailEnd/>
          </a:ln>
        </p:spPr>
        <p:txBody>
          <a:bodyPr lIns="0" rIns="0" bIns="0" anchor="b"/>
          <a:lstStyle/>
          <a:p>
            <a:pPr algn="ctr" eaLnBrk="0" hangingPunct="0">
              <a:defRPr/>
            </a:pPr>
            <a:r>
              <a:rPr lang="el-GR" sz="3200" b="1" i="1" dirty="0">
                <a:solidFill>
                  <a:schemeClr val="accent2"/>
                </a:solidFill>
                <a:latin typeface="Times New Roman" pitchFamily="18" charset="0"/>
                <a:cs typeface="Times New Roman" pitchFamily="18" charset="0"/>
              </a:rPr>
              <a:t>Ανώνυμες Εταιρείες </a:t>
            </a:r>
            <a:br>
              <a:rPr lang="el-GR" sz="3200" b="1" i="1" dirty="0">
                <a:solidFill>
                  <a:schemeClr val="accent2"/>
                </a:solidFill>
                <a:latin typeface="Times New Roman" pitchFamily="18" charset="0"/>
                <a:cs typeface="Times New Roman" pitchFamily="18" charset="0"/>
              </a:rPr>
            </a:br>
            <a:r>
              <a:rPr lang="el-GR" sz="3200" b="1" i="1" dirty="0">
                <a:solidFill>
                  <a:schemeClr val="accent2"/>
                </a:solidFill>
                <a:latin typeface="Times New Roman" pitchFamily="18" charset="0"/>
                <a:cs typeface="Times New Roman" pitchFamily="18" charset="0"/>
              </a:rPr>
              <a:t>Επενδύσεων Χαρτοφυλακίου</a:t>
            </a:r>
            <a:endParaRPr lang="en-US" sz="3200" b="1" i="1" dirty="0">
              <a:solidFill>
                <a:schemeClr val="accent2"/>
              </a:solidFill>
              <a:latin typeface="Times New Roman" pitchFamily="18" charset="0"/>
              <a:cs typeface="Times New Roman" pitchFamily="18" charset="0"/>
            </a:endParaRPr>
          </a:p>
        </p:txBody>
      </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32098" name="Rectangle 2"/>
          <p:cNvSpPr>
            <a:spLocks noGrp="1"/>
          </p:cNvSpPr>
          <p:nvPr>
            <p:ph idx="1"/>
          </p:nvPr>
        </p:nvSpPr>
        <p:spPr>
          <a:xfrm>
            <a:off x="1595884" y="1530499"/>
            <a:ext cx="8964612" cy="4922837"/>
          </a:xfrm>
        </p:spPr>
        <p:txBody>
          <a:bodyPr/>
          <a:lstStyle/>
          <a:p>
            <a:pPr>
              <a:lnSpc>
                <a:spcPct val="80000"/>
              </a:lnSpc>
            </a:pPr>
            <a:r>
              <a:rPr lang="el-GR" sz="2000" dirty="0">
                <a:latin typeface="Times New Roman" pitchFamily="18" charset="0"/>
                <a:cs typeface="Times New Roman" pitchFamily="18" charset="0"/>
              </a:rPr>
              <a:t>Οι εταιρείες χαρτοφυλακίου κλειστού τύπου (Α.Ε.Ε.Χ.) είναι λιγότερο δημοφιλείς από τις αντίστοιχες ανοικτού τύπου για μια σειρά από λόγους. </a:t>
            </a:r>
          </a:p>
          <a:p>
            <a:pPr>
              <a:lnSpc>
                <a:spcPct val="80000"/>
              </a:lnSpc>
            </a:pPr>
            <a:endParaRPr lang="el-GR" sz="2000" dirty="0">
              <a:latin typeface="Times New Roman" pitchFamily="18" charset="0"/>
              <a:cs typeface="Times New Roman" pitchFamily="18" charset="0"/>
            </a:endParaRPr>
          </a:p>
          <a:p>
            <a:pPr>
              <a:lnSpc>
                <a:spcPct val="80000"/>
              </a:lnSpc>
            </a:pPr>
            <a:r>
              <a:rPr lang="el-GR" sz="2000" dirty="0">
                <a:latin typeface="Times New Roman" pitchFamily="18" charset="0"/>
                <a:cs typeface="Times New Roman" pitchFamily="18" charset="0"/>
              </a:rPr>
              <a:t>Στα Α/Κ ανοικτού τύπου η τιμολόγηση είναι πιο ξεκάθαρη, ενώ στις Α.Ε.Ε.Χ. η μετοχή μπορεί να διαπραγματεύεται είτε σε </a:t>
            </a:r>
            <a:r>
              <a:rPr lang="en-US" sz="2000" dirty="0">
                <a:latin typeface="Times New Roman" pitchFamily="18" charset="0"/>
                <a:cs typeface="Times New Roman" pitchFamily="18" charset="0"/>
              </a:rPr>
              <a:t>premium</a:t>
            </a:r>
            <a:r>
              <a:rPr lang="el-GR" sz="2000" dirty="0">
                <a:latin typeface="Times New Roman" pitchFamily="18" charset="0"/>
                <a:cs typeface="Times New Roman" pitchFamily="18" charset="0"/>
              </a:rPr>
              <a:t> είτε σε </a:t>
            </a:r>
            <a:r>
              <a:rPr lang="en-US" sz="2000" dirty="0">
                <a:latin typeface="Times New Roman" pitchFamily="18" charset="0"/>
                <a:cs typeface="Times New Roman" pitchFamily="18" charset="0"/>
              </a:rPr>
              <a:t>discount</a:t>
            </a:r>
            <a:r>
              <a:rPr lang="el-GR" sz="2000" dirty="0">
                <a:latin typeface="Times New Roman" pitchFamily="18" charset="0"/>
                <a:cs typeface="Times New Roman" pitchFamily="18" charset="0"/>
              </a:rPr>
              <a:t>.</a:t>
            </a:r>
            <a:r>
              <a:rPr lang="en-US" sz="2000" dirty="0">
                <a:latin typeface="Times New Roman" pitchFamily="18" charset="0"/>
                <a:cs typeface="Times New Roman" pitchFamily="18" charset="0"/>
              </a:rPr>
              <a:t> </a:t>
            </a:r>
            <a:endParaRPr lang="el-GR" sz="2000" dirty="0">
              <a:latin typeface="Times New Roman" pitchFamily="18" charset="0"/>
              <a:cs typeface="Times New Roman" pitchFamily="18" charset="0"/>
            </a:endParaRPr>
          </a:p>
          <a:p>
            <a:pPr>
              <a:lnSpc>
                <a:spcPct val="80000"/>
              </a:lnSpc>
            </a:pPr>
            <a:endParaRPr lang="el-GR" sz="2000" dirty="0">
              <a:latin typeface="Times New Roman" pitchFamily="18" charset="0"/>
              <a:cs typeface="Times New Roman" pitchFamily="18" charset="0"/>
            </a:endParaRPr>
          </a:p>
          <a:p>
            <a:pPr>
              <a:lnSpc>
                <a:spcPct val="80000"/>
              </a:lnSpc>
            </a:pPr>
            <a:r>
              <a:rPr lang="el-GR" sz="2000" dirty="0">
                <a:latin typeface="Times New Roman" pitchFamily="18" charset="0"/>
                <a:cs typeface="Times New Roman" pitchFamily="18" charset="0"/>
              </a:rPr>
              <a:t>Επιπλέον, τα Α/Κ ανοικτού τύπου λόγω των εισροών χρημάτων που δέχονται με την έκδοση νέων μεριδίων διαθέτουν περισσότερα κεφάλαια προς επένδυση. </a:t>
            </a:r>
          </a:p>
          <a:p>
            <a:pPr>
              <a:lnSpc>
                <a:spcPct val="80000"/>
              </a:lnSpc>
            </a:pPr>
            <a:endParaRPr lang="el-GR" sz="2000" dirty="0">
              <a:latin typeface="Times New Roman" pitchFamily="18" charset="0"/>
              <a:cs typeface="Times New Roman" pitchFamily="18" charset="0"/>
            </a:endParaRPr>
          </a:p>
          <a:p>
            <a:pPr>
              <a:lnSpc>
                <a:spcPct val="80000"/>
              </a:lnSpc>
            </a:pPr>
            <a:r>
              <a:rPr lang="el-GR" sz="2000" dirty="0">
                <a:latin typeface="Times New Roman" pitchFamily="18" charset="0"/>
                <a:cs typeface="Times New Roman" pitchFamily="18" charset="0"/>
              </a:rPr>
              <a:t>Το γεγονός αυτό προσφέρει στα Α/Κ ανοικτού τύπου μεγαλύτερη ευελιξία να διαφοροποιούν το χαρτοφυλάκιό τους σε μεγαλύτερο βαθμό επενδύοντας σε περισσότερες μετοχές διαφορετικών κλάδων. </a:t>
            </a:r>
          </a:p>
          <a:p>
            <a:pPr>
              <a:lnSpc>
                <a:spcPct val="80000"/>
              </a:lnSpc>
            </a:pPr>
            <a:endParaRPr lang="el-GR" sz="2000" dirty="0">
              <a:latin typeface="Times New Roman" pitchFamily="18" charset="0"/>
              <a:cs typeface="Times New Roman" pitchFamily="18" charset="0"/>
            </a:endParaRPr>
          </a:p>
          <a:p>
            <a:pPr>
              <a:lnSpc>
                <a:spcPct val="80000"/>
              </a:lnSpc>
            </a:pPr>
            <a:r>
              <a:rPr lang="el-GR" sz="2000" dirty="0">
                <a:latin typeface="Times New Roman" pitchFamily="18" charset="0"/>
                <a:cs typeface="Times New Roman" pitchFamily="18" charset="0"/>
              </a:rPr>
              <a:t>Όμως πολλές φορές το θετικό αυτό χαρακτηριστικό εγκυμονεί και σημαντικούς κινδύνους, αφού οι επενδυτές συχνά επιλέγουν να ρευστοποιήσουν τις επενδύσεις τους στις πιο ακατάλληλες χρονικές στιγμές. </a:t>
            </a:r>
            <a:endParaRPr lang="en-US" sz="2000" dirty="0">
              <a:latin typeface="Times New Roman" pitchFamily="18" charset="0"/>
              <a:cs typeface="Times New Roman" pitchFamily="18" charset="0"/>
            </a:endParaRPr>
          </a:p>
        </p:txBody>
      </p:sp>
      <p:sp>
        <p:nvSpPr>
          <p:cNvPr id="5" name="4 - Θέση αριθμού διαφάνειας"/>
          <p:cNvSpPr>
            <a:spLocks noGrp="1"/>
          </p:cNvSpPr>
          <p:nvPr>
            <p:ph type="sldNum" sz="quarter" idx="12"/>
          </p:nvPr>
        </p:nvSpPr>
        <p:spPr/>
        <p:txBody>
          <a:bodyPr/>
          <a:lstStyle/>
          <a:p>
            <a:pPr>
              <a:defRPr/>
            </a:pPr>
            <a:fld id="{7C2C1EAE-2912-4811-9DF5-A68AB55C9E27}" type="slidenum">
              <a:rPr lang="el-GR" smtClean="0">
                <a:solidFill>
                  <a:srgbClr val="000000"/>
                </a:solidFill>
              </a:rPr>
              <a:pPr>
                <a:defRPr/>
              </a:pPr>
              <a:t>182</a:t>
            </a:fld>
            <a:endParaRPr lang="el-GR">
              <a:solidFill>
                <a:srgbClr val="000000"/>
              </a:solidFill>
            </a:endParaRPr>
          </a:p>
        </p:txBody>
      </p:sp>
      <p:sp>
        <p:nvSpPr>
          <p:cNvPr id="121859" name="Rectangle 3"/>
          <p:cNvSpPr>
            <a:spLocks/>
          </p:cNvSpPr>
          <p:nvPr/>
        </p:nvSpPr>
        <p:spPr bwMode="auto">
          <a:xfrm>
            <a:off x="1703388" y="116632"/>
            <a:ext cx="8964612" cy="1143000"/>
          </a:xfrm>
          <a:prstGeom prst="rect">
            <a:avLst/>
          </a:prstGeom>
          <a:noFill/>
          <a:ln w="9525">
            <a:noFill/>
            <a:miter lim="800000"/>
            <a:headEnd/>
            <a:tailEnd/>
          </a:ln>
        </p:spPr>
        <p:txBody>
          <a:bodyPr lIns="0" rIns="0" bIns="0" anchor="b"/>
          <a:lstStyle/>
          <a:p>
            <a:pPr algn="ctr" eaLnBrk="0" hangingPunct="0">
              <a:defRPr/>
            </a:pPr>
            <a:r>
              <a:rPr lang="el-GR" sz="3200" b="1" i="1" dirty="0">
                <a:solidFill>
                  <a:schemeClr val="accent2"/>
                </a:solidFill>
                <a:latin typeface="Times New Roman" pitchFamily="18" charset="0"/>
                <a:cs typeface="Times New Roman" pitchFamily="18" charset="0"/>
              </a:rPr>
              <a:t>Ανώνυμες Εταιρείες </a:t>
            </a:r>
            <a:br>
              <a:rPr lang="el-GR" sz="3200" b="1" i="1" dirty="0">
                <a:solidFill>
                  <a:schemeClr val="accent2"/>
                </a:solidFill>
                <a:latin typeface="Times New Roman" pitchFamily="18" charset="0"/>
                <a:cs typeface="Times New Roman" pitchFamily="18" charset="0"/>
              </a:rPr>
            </a:br>
            <a:r>
              <a:rPr lang="el-GR" sz="3200" b="1" i="1" dirty="0">
                <a:solidFill>
                  <a:schemeClr val="accent2"/>
                </a:solidFill>
                <a:latin typeface="Times New Roman" pitchFamily="18" charset="0"/>
                <a:cs typeface="Times New Roman" pitchFamily="18" charset="0"/>
              </a:rPr>
              <a:t>Επενδύσεων Χαρτοφυλακίου</a:t>
            </a:r>
            <a:endParaRPr lang="en-US" sz="3200" b="1" i="1" dirty="0">
              <a:solidFill>
                <a:schemeClr val="accent2"/>
              </a:solidFill>
              <a:latin typeface="Times New Roman" pitchFamily="18" charset="0"/>
              <a:cs typeface="Times New Roman" pitchFamily="18" charset="0"/>
            </a:endParaRPr>
          </a:p>
        </p:txBody>
      </p:sp>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3 - Θέση αριθμού διαφάνειας"/>
          <p:cNvSpPr>
            <a:spLocks noGrp="1"/>
          </p:cNvSpPr>
          <p:nvPr>
            <p:ph type="sldNum" sz="quarter" idx="12"/>
          </p:nvPr>
        </p:nvSpPr>
        <p:spPr/>
        <p:txBody>
          <a:bodyPr/>
          <a:lstStyle/>
          <a:p>
            <a:pPr>
              <a:defRPr/>
            </a:pPr>
            <a:fld id="{7C2C1EAE-2912-4811-9DF5-A68AB55C9E27}" type="slidenum">
              <a:rPr lang="el-GR" smtClean="0">
                <a:solidFill>
                  <a:srgbClr val="000000"/>
                </a:solidFill>
              </a:rPr>
              <a:pPr>
                <a:defRPr/>
              </a:pPr>
              <a:t>183</a:t>
            </a:fld>
            <a:endParaRPr lang="el-GR">
              <a:solidFill>
                <a:srgbClr val="000000"/>
              </a:solidFill>
            </a:endParaRPr>
          </a:p>
        </p:txBody>
      </p:sp>
      <p:pic>
        <p:nvPicPr>
          <p:cNvPr id="6" name="Picture 5"/>
          <p:cNvPicPr>
            <a:picLocks noChangeAspect="1"/>
          </p:cNvPicPr>
          <p:nvPr/>
        </p:nvPicPr>
        <p:blipFill rotWithShape="1">
          <a:blip r:embed="rId3"/>
          <a:srcRect t="13601" r="81500" b="71000"/>
          <a:stretch/>
        </p:blipFill>
        <p:spPr>
          <a:xfrm>
            <a:off x="1055440" y="1433361"/>
            <a:ext cx="2530202" cy="1184706"/>
          </a:xfrm>
          <a:prstGeom prst="rect">
            <a:avLst/>
          </a:prstGeom>
        </p:spPr>
      </p:pic>
      <p:pic>
        <p:nvPicPr>
          <p:cNvPr id="2" name="Εικόνα 1">
            <a:extLst>
              <a:ext uri="{FF2B5EF4-FFF2-40B4-BE49-F238E27FC236}">
                <a16:creationId xmlns:a16="http://schemas.microsoft.com/office/drawing/2014/main" id="{1A91B089-04D5-4E5E-AD6B-2D0D868C62EE}"/>
              </a:ext>
            </a:extLst>
          </p:cNvPr>
          <p:cNvPicPr>
            <a:picLocks noChangeAspect="1"/>
          </p:cNvPicPr>
          <p:nvPr/>
        </p:nvPicPr>
        <p:blipFill rotWithShape="1">
          <a:blip r:embed="rId4"/>
          <a:srcRect l="16335" t="45801" r="15744" b="24702"/>
          <a:stretch/>
        </p:blipFill>
        <p:spPr>
          <a:xfrm>
            <a:off x="1055440" y="2918178"/>
            <a:ext cx="10074396" cy="2022990"/>
          </a:xfrm>
          <a:prstGeom prst="rect">
            <a:avLst/>
          </a:prstGeom>
        </p:spPr>
      </p:pic>
      <p:pic>
        <p:nvPicPr>
          <p:cNvPr id="3" name="Εικόνα 2">
            <a:extLst>
              <a:ext uri="{FF2B5EF4-FFF2-40B4-BE49-F238E27FC236}">
                <a16:creationId xmlns:a16="http://schemas.microsoft.com/office/drawing/2014/main" id="{0D565F9C-98BF-4B14-9A9D-43196015D052}"/>
              </a:ext>
            </a:extLst>
          </p:cNvPr>
          <p:cNvPicPr>
            <a:picLocks noChangeAspect="1"/>
          </p:cNvPicPr>
          <p:nvPr/>
        </p:nvPicPr>
        <p:blipFill rotWithShape="1">
          <a:blip r:embed="rId4"/>
          <a:srcRect l="9248" t="32150" r="8657" b="62424"/>
          <a:stretch/>
        </p:blipFill>
        <p:spPr>
          <a:xfrm>
            <a:off x="1055440" y="2618067"/>
            <a:ext cx="10081120" cy="372119"/>
          </a:xfrm>
          <a:prstGeom prst="rect">
            <a:avLst/>
          </a:prstGeom>
        </p:spPr>
      </p:pic>
      <p:sp>
        <p:nvSpPr>
          <p:cNvPr id="8" name="Ορθογώνιο 7">
            <a:extLst>
              <a:ext uri="{FF2B5EF4-FFF2-40B4-BE49-F238E27FC236}">
                <a16:creationId xmlns:a16="http://schemas.microsoft.com/office/drawing/2014/main" id="{CBBA2DBB-AB50-4A29-84B6-90EAC7D985CE}"/>
              </a:ext>
            </a:extLst>
          </p:cNvPr>
          <p:cNvSpPr/>
          <p:nvPr/>
        </p:nvSpPr>
        <p:spPr>
          <a:xfrm>
            <a:off x="3539716" y="1433362"/>
            <a:ext cx="7590120" cy="118470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t>0</a:t>
            </a:r>
          </a:p>
        </p:txBody>
      </p:sp>
      <p:pic>
        <p:nvPicPr>
          <p:cNvPr id="9" name="Εικόνα 8">
            <a:extLst>
              <a:ext uri="{FF2B5EF4-FFF2-40B4-BE49-F238E27FC236}">
                <a16:creationId xmlns:a16="http://schemas.microsoft.com/office/drawing/2014/main" id="{9B8AC6A9-FD27-F974-339D-B4E36EBF58A4}"/>
              </a:ext>
            </a:extLst>
          </p:cNvPr>
          <p:cNvPicPr>
            <a:picLocks noChangeAspect="1"/>
          </p:cNvPicPr>
          <p:nvPr/>
        </p:nvPicPr>
        <p:blipFill rotWithShape="1">
          <a:blip r:embed="rId5"/>
          <a:srcRect r="9458"/>
          <a:stretch/>
        </p:blipFill>
        <p:spPr>
          <a:xfrm>
            <a:off x="1047362" y="1465620"/>
            <a:ext cx="10035604" cy="3648075"/>
          </a:xfrm>
          <a:prstGeom prst="rect">
            <a:avLst/>
          </a:prstGeom>
        </p:spPr>
      </p:pic>
      <p:pic>
        <p:nvPicPr>
          <p:cNvPr id="10" name="Picture 5">
            <a:extLst>
              <a:ext uri="{FF2B5EF4-FFF2-40B4-BE49-F238E27FC236}">
                <a16:creationId xmlns:a16="http://schemas.microsoft.com/office/drawing/2014/main" id="{F29957A3-A527-9AE8-F654-95D83CB10A12}"/>
              </a:ext>
            </a:extLst>
          </p:cNvPr>
          <p:cNvPicPr>
            <a:picLocks noChangeAspect="1"/>
          </p:cNvPicPr>
          <p:nvPr/>
        </p:nvPicPr>
        <p:blipFill rotWithShape="1">
          <a:blip r:embed="rId3"/>
          <a:srcRect t="13601" r="81500" b="71000"/>
          <a:stretch/>
        </p:blipFill>
        <p:spPr>
          <a:xfrm>
            <a:off x="6672064" y="1786648"/>
            <a:ext cx="2530202" cy="967598"/>
          </a:xfrm>
          <a:prstGeom prst="rect">
            <a:avLst/>
          </a:prstGeom>
        </p:spPr>
      </p:pic>
      <p:sp>
        <p:nvSpPr>
          <p:cNvPr id="11" name="Ορθογώνιο 10">
            <a:extLst>
              <a:ext uri="{FF2B5EF4-FFF2-40B4-BE49-F238E27FC236}">
                <a16:creationId xmlns:a16="http://schemas.microsoft.com/office/drawing/2014/main" id="{D4086898-B505-2DCE-FA12-B51A253FDDA8}"/>
              </a:ext>
            </a:extLst>
          </p:cNvPr>
          <p:cNvSpPr/>
          <p:nvPr/>
        </p:nvSpPr>
        <p:spPr>
          <a:xfrm>
            <a:off x="4079776" y="1988840"/>
            <a:ext cx="2592288" cy="456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32098" name="Rectangle 2"/>
          <p:cNvSpPr>
            <a:spLocks noGrp="1"/>
          </p:cNvSpPr>
          <p:nvPr>
            <p:ph idx="1"/>
          </p:nvPr>
        </p:nvSpPr>
        <p:spPr>
          <a:xfrm>
            <a:off x="1595884" y="1530499"/>
            <a:ext cx="8964612" cy="4922837"/>
          </a:xfrm>
        </p:spPr>
        <p:txBody>
          <a:bodyPr/>
          <a:lstStyle/>
          <a:p>
            <a:pPr marL="0" indent="0">
              <a:lnSpc>
                <a:spcPct val="80000"/>
              </a:lnSpc>
              <a:buNone/>
            </a:pPr>
            <a:r>
              <a:rPr lang="el-GR" sz="4400" b="1" i="1" dirty="0">
                <a:solidFill>
                  <a:schemeClr val="accent2"/>
                </a:solidFill>
                <a:latin typeface="Times New Roman" pitchFamily="18" charset="0"/>
                <a:cs typeface="Times New Roman" pitchFamily="18" charset="0"/>
              </a:rPr>
              <a:t>Δείκτης </a:t>
            </a:r>
            <a:r>
              <a:rPr lang="el-GR" sz="4400" b="1" i="1" dirty="0" err="1">
                <a:solidFill>
                  <a:schemeClr val="accent2"/>
                </a:solidFill>
                <a:latin typeface="Times New Roman" pitchFamily="18" charset="0"/>
                <a:cs typeface="Times New Roman" pitchFamily="18" charset="0"/>
              </a:rPr>
              <a:t>Sharpe</a:t>
            </a:r>
            <a:r>
              <a:rPr lang="el-GR" sz="4400" b="1" i="1" dirty="0">
                <a:solidFill>
                  <a:schemeClr val="accent2"/>
                </a:solidFill>
                <a:latin typeface="Times New Roman" pitchFamily="18" charset="0"/>
                <a:cs typeface="Times New Roman" pitchFamily="18" charset="0"/>
              </a:rPr>
              <a:t> – Δείκτης </a:t>
            </a:r>
            <a:r>
              <a:rPr lang="el-GR" sz="4400" b="1" i="1" dirty="0" err="1">
                <a:solidFill>
                  <a:schemeClr val="accent2"/>
                </a:solidFill>
                <a:latin typeface="Times New Roman" pitchFamily="18" charset="0"/>
                <a:cs typeface="Times New Roman" pitchFamily="18" charset="0"/>
              </a:rPr>
              <a:t>Treynor</a:t>
            </a:r>
            <a:r>
              <a:rPr lang="el-GR" sz="4400" b="1" i="1" dirty="0">
                <a:solidFill>
                  <a:schemeClr val="accent2"/>
                </a:solidFill>
                <a:latin typeface="Times New Roman" pitchFamily="18" charset="0"/>
                <a:cs typeface="Times New Roman" pitchFamily="18" charset="0"/>
              </a:rPr>
              <a:t> – </a:t>
            </a:r>
            <a:r>
              <a:rPr lang="el-GR" sz="4400" b="1" i="1" dirty="0" err="1">
                <a:solidFill>
                  <a:schemeClr val="accent2"/>
                </a:solidFill>
                <a:latin typeface="Times New Roman" pitchFamily="18" charset="0"/>
                <a:cs typeface="Times New Roman" pitchFamily="18" charset="0"/>
              </a:rPr>
              <a:t>Beta</a:t>
            </a:r>
            <a:endParaRPr lang="el-GR" sz="4400" b="1" i="1" dirty="0">
              <a:solidFill>
                <a:schemeClr val="accent2"/>
              </a:solidFill>
              <a:latin typeface="Times New Roman" pitchFamily="18" charset="0"/>
              <a:cs typeface="Times New Roman" pitchFamily="18" charset="0"/>
            </a:endParaRPr>
          </a:p>
          <a:p>
            <a:pPr marL="0" indent="0">
              <a:lnSpc>
                <a:spcPct val="80000"/>
              </a:lnSpc>
              <a:buNone/>
            </a:pPr>
            <a:r>
              <a:rPr lang="el-GR" sz="4400" b="1" i="1" dirty="0">
                <a:solidFill>
                  <a:schemeClr val="accent2"/>
                </a:solidFill>
                <a:latin typeface="Times New Roman" pitchFamily="18" charset="0"/>
                <a:cs typeface="Times New Roman" pitchFamily="18" charset="0"/>
              </a:rPr>
              <a:t>Μέτρηση Απόδοσης και Κινδύνου Χαρτοφυλακίων</a:t>
            </a:r>
            <a:endParaRPr lang="en-US" sz="4400" b="1" i="1" dirty="0">
              <a:solidFill>
                <a:schemeClr val="accent2"/>
              </a:solidFill>
              <a:latin typeface="Times New Roman" pitchFamily="18" charset="0"/>
              <a:cs typeface="Times New Roman" pitchFamily="18" charset="0"/>
            </a:endParaRPr>
          </a:p>
        </p:txBody>
      </p:sp>
      <p:sp>
        <p:nvSpPr>
          <p:cNvPr id="5" name="4 - Θέση αριθμού διαφάνειας"/>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2C1EAE-2912-4811-9DF5-A68AB55C9E27}" type="slidenum">
              <a:rPr kumimoji="0" lang="el-GR" sz="14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184</a:t>
            </a:fld>
            <a:endParaRPr kumimoji="0" lang="el-GR" sz="14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21859" name="Rectangle 3"/>
          <p:cNvSpPr>
            <a:spLocks/>
          </p:cNvSpPr>
          <p:nvPr/>
        </p:nvSpPr>
        <p:spPr bwMode="auto">
          <a:xfrm>
            <a:off x="1703388" y="116632"/>
            <a:ext cx="8964612" cy="1143000"/>
          </a:xfrm>
          <a:prstGeom prst="rect">
            <a:avLst/>
          </a:prstGeom>
          <a:noFill/>
          <a:ln w="9525">
            <a:noFill/>
            <a:miter lim="800000"/>
            <a:headEnd/>
            <a:tailEnd/>
          </a:ln>
        </p:spPr>
        <p:txBody>
          <a:bodyPr lIns="0" rIns="0" bIns="0" anchor="b"/>
          <a:lstStyle/>
          <a:p>
            <a:pPr marL="0" marR="0" lvl="0" indent="0" algn="ctr" defTabSz="914400" rtl="0" eaLnBrk="0" fontAlgn="auto" latinLnBrk="0" hangingPunct="0">
              <a:lnSpc>
                <a:spcPct val="100000"/>
              </a:lnSpc>
              <a:spcBef>
                <a:spcPts val="0"/>
              </a:spcBef>
              <a:spcAft>
                <a:spcPts val="0"/>
              </a:spcAft>
              <a:buClrTx/>
              <a:buSzTx/>
              <a:buFontTx/>
              <a:buNone/>
              <a:tabLst/>
              <a:defRPr/>
            </a:pPr>
            <a:endParaRPr kumimoji="0" lang="en-US" sz="3200" b="1" i="1" u="none" strike="noStrike" kern="1200" cap="none" spc="0" normalizeH="0" baseline="0" noProof="0" dirty="0">
              <a:ln>
                <a:noFill/>
              </a:ln>
              <a:solidFill>
                <a:srgbClr val="333399"/>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772513438"/>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32098" name="Rectangle 2"/>
          <p:cNvSpPr>
            <a:spLocks noGrp="1"/>
          </p:cNvSpPr>
          <p:nvPr>
            <p:ph idx="1"/>
          </p:nvPr>
        </p:nvSpPr>
        <p:spPr>
          <a:xfrm>
            <a:off x="1595884" y="1530499"/>
            <a:ext cx="8964612" cy="4922837"/>
          </a:xfrm>
        </p:spPr>
        <p:txBody>
          <a:bodyPr/>
          <a:lstStyle/>
          <a:p>
            <a:pPr marL="0" indent="0">
              <a:lnSpc>
                <a:spcPct val="80000"/>
              </a:lnSpc>
              <a:buNone/>
            </a:pPr>
            <a:endParaRPr lang="en-US" sz="2000" dirty="0">
              <a:latin typeface="Times New Roman" pitchFamily="18" charset="0"/>
              <a:cs typeface="Times New Roman" pitchFamily="18" charset="0"/>
            </a:endParaRPr>
          </a:p>
          <a:p>
            <a:pPr marL="0" indent="0">
              <a:lnSpc>
                <a:spcPct val="80000"/>
              </a:lnSpc>
              <a:buNone/>
            </a:pPr>
            <a:r>
              <a:rPr lang="el-GR" sz="2000" dirty="0">
                <a:latin typeface="Times New Roman" pitchFamily="18" charset="0"/>
                <a:cs typeface="Times New Roman" pitchFamily="18" charset="0"/>
              </a:rPr>
              <a:t>Γιατί μετράμε την απόδοση;</a:t>
            </a:r>
          </a:p>
          <a:p>
            <a:pPr marL="0" indent="0">
              <a:lnSpc>
                <a:spcPct val="80000"/>
              </a:lnSpc>
              <a:buNone/>
            </a:pPr>
            <a:r>
              <a:rPr lang="el-GR" sz="2000" dirty="0">
                <a:latin typeface="Times New Roman" pitchFamily="18" charset="0"/>
                <a:cs typeface="Times New Roman" pitchFamily="18" charset="0"/>
              </a:rPr>
              <a:t>Στη χρηματοοικονομική δεν αρκεί μόνο να γνωρίζουμε την απόδοση μιας επένδυσης.</a:t>
            </a:r>
          </a:p>
          <a:p>
            <a:pPr>
              <a:lnSpc>
                <a:spcPct val="80000"/>
              </a:lnSpc>
            </a:pPr>
            <a:r>
              <a:rPr lang="el-GR" sz="2000" dirty="0">
                <a:latin typeface="Times New Roman" pitchFamily="18" charset="0"/>
                <a:cs typeface="Times New Roman" pitchFamily="18" charset="0"/>
              </a:rPr>
              <a:t>Σημαντικά ερωτήματα:</a:t>
            </a:r>
          </a:p>
          <a:p>
            <a:pPr>
              <a:lnSpc>
                <a:spcPct val="80000"/>
              </a:lnSpc>
            </a:pPr>
            <a:r>
              <a:rPr lang="el-GR" sz="2000" dirty="0">
                <a:latin typeface="Times New Roman" pitchFamily="18" charset="0"/>
                <a:cs typeface="Times New Roman" pitchFamily="18" charset="0"/>
              </a:rPr>
              <a:t>Πόσο κίνδυνο ανέλαβε ο επενδυτής;</a:t>
            </a:r>
          </a:p>
          <a:p>
            <a:pPr>
              <a:lnSpc>
                <a:spcPct val="80000"/>
              </a:lnSpc>
            </a:pPr>
            <a:r>
              <a:rPr lang="el-GR" sz="2000" dirty="0">
                <a:latin typeface="Times New Roman" pitchFamily="18" charset="0"/>
                <a:cs typeface="Times New Roman" pitchFamily="18" charset="0"/>
              </a:rPr>
              <a:t>Ήταν αποτελεσματική η διαχείριση;</a:t>
            </a:r>
          </a:p>
          <a:p>
            <a:pPr>
              <a:lnSpc>
                <a:spcPct val="80000"/>
              </a:lnSpc>
            </a:pPr>
            <a:r>
              <a:rPr lang="el-GR" sz="2000" dirty="0">
                <a:latin typeface="Times New Roman" pitchFamily="18" charset="0"/>
                <a:cs typeface="Times New Roman" pitchFamily="18" charset="0"/>
              </a:rPr>
              <a:t>Ποιο χαρτοφυλάκιο είναι καλύτερο;</a:t>
            </a:r>
          </a:p>
          <a:p>
            <a:pPr>
              <a:lnSpc>
                <a:spcPct val="80000"/>
              </a:lnSpc>
            </a:pPr>
            <a:r>
              <a:rPr lang="el-GR" sz="2000" dirty="0">
                <a:latin typeface="Times New Roman" pitchFamily="18" charset="0"/>
                <a:cs typeface="Times New Roman" pitchFamily="18" charset="0"/>
              </a:rPr>
              <a:t>Η υψηλή απόδοση συνοδεύτηκε από υπερβολικό ρίσκο;</a:t>
            </a:r>
          </a:p>
          <a:p>
            <a:pPr marL="0" indent="0">
              <a:lnSpc>
                <a:spcPct val="80000"/>
              </a:lnSpc>
              <a:buNone/>
            </a:pPr>
            <a:r>
              <a:rPr lang="el-GR" sz="2000" dirty="0">
                <a:latin typeface="Times New Roman" pitchFamily="18" charset="0"/>
                <a:cs typeface="Times New Roman" pitchFamily="18" charset="0"/>
              </a:rPr>
              <a:t>Για αυτό χρησιμοποιούμε:</a:t>
            </a:r>
          </a:p>
          <a:p>
            <a:pPr>
              <a:lnSpc>
                <a:spcPct val="80000"/>
              </a:lnSpc>
            </a:pPr>
            <a:r>
              <a:rPr lang="el-GR" sz="2000" dirty="0">
                <a:latin typeface="Times New Roman" pitchFamily="18" charset="0"/>
                <a:cs typeface="Times New Roman" pitchFamily="18" charset="0"/>
              </a:rPr>
              <a:t>Δείκτη </a:t>
            </a:r>
            <a:r>
              <a:rPr lang="el-GR" sz="2000" dirty="0" err="1">
                <a:latin typeface="Times New Roman" pitchFamily="18" charset="0"/>
                <a:cs typeface="Times New Roman" pitchFamily="18" charset="0"/>
              </a:rPr>
              <a:t>Sharpe</a:t>
            </a:r>
            <a:endParaRPr lang="el-GR" sz="2000" dirty="0">
              <a:latin typeface="Times New Roman" pitchFamily="18" charset="0"/>
              <a:cs typeface="Times New Roman" pitchFamily="18" charset="0"/>
            </a:endParaRPr>
          </a:p>
          <a:p>
            <a:pPr>
              <a:lnSpc>
                <a:spcPct val="80000"/>
              </a:lnSpc>
            </a:pPr>
            <a:r>
              <a:rPr lang="el-GR" sz="2000" dirty="0">
                <a:latin typeface="Times New Roman" pitchFamily="18" charset="0"/>
                <a:cs typeface="Times New Roman" pitchFamily="18" charset="0"/>
              </a:rPr>
              <a:t>Δείκτη </a:t>
            </a:r>
            <a:r>
              <a:rPr lang="el-GR" sz="2000" dirty="0" err="1">
                <a:latin typeface="Times New Roman" pitchFamily="18" charset="0"/>
                <a:cs typeface="Times New Roman" pitchFamily="18" charset="0"/>
              </a:rPr>
              <a:t>Treynor</a:t>
            </a:r>
            <a:endParaRPr lang="el-GR" sz="2000" dirty="0">
              <a:latin typeface="Times New Roman" pitchFamily="18" charset="0"/>
              <a:cs typeface="Times New Roman" pitchFamily="18" charset="0"/>
            </a:endParaRPr>
          </a:p>
          <a:p>
            <a:pPr>
              <a:lnSpc>
                <a:spcPct val="80000"/>
              </a:lnSpc>
            </a:pPr>
            <a:r>
              <a:rPr lang="el-GR" sz="2000" dirty="0">
                <a:latin typeface="Times New Roman" pitchFamily="18" charset="0"/>
                <a:cs typeface="Times New Roman" pitchFamily="18" charset="0"/>
              </a:rPr>
              <a:t>Συντελεστή </a:t>
            </a:r>
            <a:r>
              <a:rPr lang="el-GR" sz="2000" dirty="0" err="1">
                <a:latin typeface="Times New Roman" pitchFamily="18" charset="0"/>
                <a:cs typeface="Times New Roman" pitchFamily="18" charset="0"/>
              </a:rPr>
              <a:t>Beta</a:t>
            </a:r>
            <a:endParaRPr lang="en-US" sz="2000" dirty="0">
              <a:latin typeface="Times New Roman" pitchFamily="18" charset="0"/>
              <a:cs typeface="Times New Roman" pitchFamily="18" charset="0"/>
            </a:endParaRPr>
          </a:p>
        </p:txBody>
      </p:sp>
      <p:sp>
        <p:nvSpPr>
          <p:cNvPr id="5" name="4 - Θέση αριθμού διαφάνειας"/>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2C1EAE-2912-4811-9DF5-A68AB55C9E27}" type="slidenum">
              <a:rPr kumimoji="0" lang="el-GR" sz="14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185</a:t>
            </a:fld>
            <a:endParaRPr kumimoji="0" lang="el-GR" sz="14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21859" name="Rectangle 3"/>
          <p:cNvSpPr>
            <a:spLocks/>
          </p:cNvSpPr>
          <p:nvPr/>
        </p:nvSpPr>
        <p:spPr bwMode="auto">
          <a:xfrm>
            <a:off x="1703388" y="116632"/>
            <a:ext cx="8964612" cy="1143000"/>
          </a:xfrm>
          <a:prstGeom prst="rect">
            <a:avLst/>
          </a:prstGeom>
          <a:noFill/>
          <a:ln w="9525">
            <a:noFill/>
            <a:miter lim="800000"/>
            <a:headEnd/>
            <a:tailEnd/>
          </a:ln>
        </p:spPr>
        <p:txBody>
          <a:bodyPr lIns="0" rIns="0" bIns="0" anchor="b"/>
          <a:lstStyle/>
          <a:p>
            <a:pPr marL="0" marR="0" lvl="0" indent="0" algn="ctr" defTabSz="914400" rtl="0" eaLnBrk="0" fontAlgn="auto" latinLnBrk="0" hangingPunct="0">
              <a:lnSpc>
                <a:spcPct val="100000"/>
              </a:lnSpc>
              <a:spcBef>
                <a:spcPts val="0"/>
              </a:spcBef>
              <a:spcAft>
                <a:spcPts val="0"/>
              </a:spcAft>
              <a:buClrTx/>
              <a:buSzTx/>
              <a:buFontTx/>
              <a:buNone/>
              <a:tabLst/>
              <a:defRPr/>
            </a:pPr>
            <a:endParaRPr kumimoji="0" lang="en-US" sz="3200" b="1" i="1" u="none" strike="noStrike" kern="1200" cap="none" spc="0" normalizeH="0" baseline="0" noProof="0" dirty="0">
              <a:ln>
                <a:noFill/>
              </a:ln>
              <a:solidFill>
                <a:srgbClr val="333399"/>
              </a:solidFill>
              <a:effectLst/>
              <a:uLnTx/>
              <a:uFillTx/>
              <a:latin typeface="Times New Roman" pitchFamily="18" charset="0"/>
              <a:ea typeface="+mn-ea"/>
              <a:cs typeface="Times New Roman" pitchFamily="18" charset="0"/>
            </a:endParaRPr>
          </a:p>
        </p:txBody>
      </p:sp>
      <p:sp>
        <p:nvSpPr>
          <p:cNvPr id="3" name="TextBox 2">
            <a:extLst>
              <a:ext uri="{FF2B5EF4-FFF2-40B4-BE49-F238E27FC236}">
                <a16:creationId xmlns:a16="http://schemas.microsoft.com/office/drawing/2014/main" id="{34584088-4001-00C1-EE25-BDC6F078CE70}"/>
              </a:ext>
            </a:extLst>
          </p:cNvPr>
          <p:cNvSpPr txBox="1"/>
          <p:nvPr/>
        </p:nvSpPr>
        <p:spPr>
          <a:xfrm>
            <a:off x="1775520" y="764704"/>
            <a:ext cx="6096000" cy="707886"/>
          </a:xfrm>
          <a:prstGeom prst="rect">
            <a:avLst/>
          </a:prstGeom>
          <a:noFill/>
        </p:spPr>
        <p:txBody>
          <a:bodyPr wrap="square">
            <a:spAutoFit/>
          </a:bodyPr>
          <a:lstStyle/>
          <a:p>
            <a:r>
              <a:rPr lang="el-GR" dirty="0"/>
              <a:t> </a:t>
            </a:r>
            <a:r>
              <a:rPr lang="el-GR" sz="4000" i="1" dirty="0">
                <a:solidFill>
                  <a:schemeClr val="accent2"/>
                </a:solidFill>
              </a:rPr>
              <a:t>Εισαγωγή</a:t>
            </a:r>
          </a:p>
        </p:txBody>
      </p:sp>
    </p:spTree>
    <p:extLst>
      <p:ext uri="{BB962C8B-B14F-4D97-AF65-F5344CB8AC3E}">
        <p14:creationId xmlns:p14="http://schemas.microsoft.com/office/powerpoint/2010/main" val="3544708109"/>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32098" name="Rectangle 2"/>
          <p:cNvSpPr>
            <a:spLocks noGrp="1"/>
          </p:cNvSpPr>
          <p:nvPr>
            <p:ph idx="1"/>
          </p:nvPr>
        </p:nvSpPr>
        <p:spPr>
          <a:xfrm>
            <a:off x="1595884" y="1530499"/>
            <a:ext cx="8964612" cy="4922837"/>
          </a:xfrm>
        </p:spPr>
        <p:txBody>
          <a:bodyPr/>
          <a:lstStyle/>
          <a:p>
            <a:pPr marL="0" indent="0">
              <a:lnSpc>
                <a:spcPct val="80000"/>
              </a:lnSpc>
              <a:buNone/>
            </a:pPr>
            <a:r>
              <a:rPr lang="el-GR" b="1" i="1" dirty="0">
                <a:solidFill>
                  <a:schemeClr val="accent2"/>
                </a:solidFill>
                <a:latin typeface="Times New Roman" pitchFamily="18" charset="0"/>
                <a:cs typeface="Times New Roman" pitchFamily="18" charset="0"/>
              </a:rPr>
              <a:t>Απόδοση και Κίνδυνος</a:t>
            </a:r>
            <a:endParaRPr lang="en-US" b="1" i="1" dirty="0">
              <a:solidFill>
                <a:schemeClr val="accent2"/>
              </a:solidFill>
              <a:latin typeface="Times New Roman" pitchFamily="18" charset="0"/>
              <a:cs typeface="Times New Roman" pitchFamily="18" charset="0"/>
            </a:endParaRPr>
          </a:p>
          <a:p>
            <a:pPr marL="0" indent="0">
              <a:lnSpc>
                <a:spcPct val="80000"/>
              </a:lnSpc>
              <a:buNone/>
            </a:pPr>
            <a:endParaRPr lang="el-GR" sz="2000" dirty="0">
              <a:latin typeface="Times New Roman" pitchFamily="18" charset="0"/>
              <a:cs typeface="Times New Roman" pitchFamily="18" charset="0"/>
            </a:endParaRPr>
          </a:p>
          <a:p>
            <a:pPr>
              <a:lnSpc>
                <a:spcPct val="80000"/>
              </a:lnSpc>
            </a:pPr>
            <a:r>
              <a:rPr lang="el-GR" sz="2000" dirty="0">
                <a:latin typeface="Times New Roman" pitchFamily="18" charset="0"/>
                <a:cs typeface="Times New Roman" pitchFamily="18" charset="0"/>
              </a:rPr>
              <a:t>Η σχέση </a:t>
            </a:r>
            <a:r>
              <a:rPr lang="el-GR" sz="2000" dirty="0" err="1">
                <a:latin typeface="Times New Roman" pitchFamily="18" charset="0"/>
                <a:cs typeface="Times New Roman" pitchFamily="18" charset="0"/>
              </a:rPr>
              <a:t>Risk</a:t>
            </a:r>
            <a:r>
              <a:rPr lang="el-GR" sz="2000" dirty="0">
                <a:latin typeface="Times New Roman" pitchFamily="18" charset="0"/>
                <a:cs typeface="Times New Roman" pitchFamily="18" charset="0"/>
              </a:rPr>
              <a:t> – </a:t>
            </a:r>
            <a:r>
              <a:rPr lang="el-GR" sz="2000" dirty="0" err="1">
                <a:latin typeface="Times New Roman" pitchFamily="18" charset="0"/>
                <a:cs typeface="Times New Roman" pitchFamily="18" charset="0"/>
              </a:rPr>
              <a:t>Return</a:t>
            </a:r>
            <a:endParaRPr lang="el-GR" sz="2000" dirty="0">
              <a:latin typeface="Times New Roman" pitchFamily="18" charset="0"/>
              <a:cs typeface="Times New Roman" pitchFamily="18" charset="0"/>
            </a:endParaRPr>
          </a:p>
          <a:p>
            <a:pPr marL="0" indent="0">
              <a:lnSpc>
                <a:spcPct val="80000"/>
              </a:lnSpc>
              <a:buNone/>
            </a:pPr>
            <a:r>
              <a:rPr lang="el-GR" sz="2000" dirty="0">
                <a:latin typeface="Times New Roman" pitchFamily="18" charset="0"/>
                <a:cs typeface="Times New Roman" pitchFamily="18" charset="0"/>
              </a:rPr>
              <a:t>Βασική αρχή της χρηματοοικονομικής:</a:t>
            </a:r>
          </a:p>
          <a:p>
            <a:pPr>
              <a:lnSpc>
                <a:spcPct val="80000"/>
              </a:lnSpc>
            </a:pPr>
            <a:r>
              <a:rPr lang="el-GR" sz="2000" dirty="0">
                <a:latin typeface="Times New Roman" pitchFamily="18" charset="0"/>
                <a:cs typeface="Times New Roman" pitchFamily="18" charset="0"/>
              </a:rPr>
              <a:t>Όσο μεγαλύτερη η αναμενόμενη απόδοση, τόσο μεγαλύτερος ο κίνδυνος.</a:t>
            </a:r>
          </a:p>
          <a:p>
            <a:pPr marL="0" indent="0">
              <a:lnSpc>
                <a:spcPct val="80000"/>
              </a:lnSpc>
              <a:buNone/>
            </a:pPr>
            <a:r>
              <a:rPr lang="el-GR" sz="2000" dirty="0">
                <a:latin typeface="Times New Roman" pitchFamily="18" charset="0"/>
                <a:cs typeface="Times New Roman" pitchFamily="18" charset="0"/>
              </a:rPr>
              <a:t>Είδη κινδύνου:</a:t>
            </a:r>
          </a:p>
          <a:p>
            <a:pPr>
              <a:lnSpc>
                <a:spcPct val="80000"/>
              </a:lnSpc>
            </a:pPr>
            <a:r>
              <a:rPr lang="el-GR" sz="2000" dirty="0">
                <a:latin typeface="Times New Roman" pitchFamily="18" charset="0"/>
                <a:cs typeface="Times New Roman" pitchFamily="18" charset="0"/>
              </a:rPr>
              <a:t>Συστηματικός κίνδυνος</a:t>
            </a:r>
          </a:p>
          <a:p>
            <a:pPr>
              <a:lnSpc>
                <a:spcPct val="80000"/>
              </a:lnSpc>
            </a:pPr>
            <a:r>
              <a:rPr lang="el-GR" sz="2000" dirty="0">
                <a:latin typeface="Times New Roman" pitchFamily="18" charset="0"/>
                <a:cs typeface="Times New Roman" pitchFamily="18" charset="0"/>
              </a:rPr>
              <a:t>Μη συστηματικός κίνδυνος</a:t>
            </a:r>
          </a:p>
          <a:p>
            <a:pPr marL="0" indent="0">
              <a:lnSpc>
                <a:spcPct val="80000"/>
              </a:lnSpc>
              <a:buNone/>
            </a:pPr>
            <a:r>
              <a:rPr lang="el-GR" sz="2000" dirty="0">
                <a:latin typeface="Times New Roman" pitchFamily="18" charset="0"/>
                <a:cs typeface="Times New Roman" pitchFamily="18" charset="0"/>
              </a:rPr>
              <a:t>Μέτρηση κινδύνου:</a:t>
            </a:r>
          </a:p>
          <a:p>
            <a:pPr>
              <a:lnSpc>
                <a:spcPct val="80000"/>
              </a:lnSpc>
            </a:pPr>
            <a:r>
              <a:rPr lang="el-GR" sz="2000" dirty="0">
                <a:latin typeface="Times New Roman" pitchFamily="18" charset="0"/>
                <a:cs typeface="Times New Roman" pitchFamily="18" charset="0"/>
              </a:rPr>
              <a:t>Τυπική απόκλιση (σ)</a:t>
            </a:r>
          </a:p>
          <a:p>
            <a:pPr>
              <a:lnSpc>
                <a:spcPct val="80000"/>
              </a:lnSpc>
            </a:pPr>
            <a:r>
              <a:rPr lang="el-GR" sz="2000" dirty="0" err="1">
                <a:latin typeface="Times New Roman" pitchFamily="18" charset="0"/>
                <a:cs typeface="Times New Roman" pitchFamily="18" charset="0"/>
              </a:rPr>
              <a:t>Beta</a:t>
            </a:r>
            <a:r>
              <a:rPr lang="el-GR" sz="2000" dirty="0">
                <a:latin typeface="Times New Roman" pitchFamily="18" charset="0"/>
                <a:cs typeface="Times New Roman" pitchFamily="18" charset="0"/>
              </a:rPr>
              <a:t> (β)</a:t>
            </a:r>
            <a:endParaRPr lang="en-US" sz="2000" dirty="0">
              <a:latin typeface="Times New Roman" pitchFamily="18" charset="0"/>
              <a:cs typeface="Times New Roman" pitchFamily="18" charset="0"/>
            </a:endParaRPr>
          </a:p>
        </p:txBody>
      </p:sp>
      <p:sp>
        <p:nvSpPr>
          <p:cNvPr id="5" name="4 - Θέση αριθμού διαφάνειας"/>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2C1EAE-2912-4811-9DF5-A68AB55C9E27}" type="slidenum">
              <a:rPr kumimoji="0" lang="el-GR" sz="14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186</a:t>
            </a:fld>
            <a:endParaRPr kumimoji="0" lang="el-GR" sz="14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21859" name="Rectangle 3"/>
          <p:cNvSpPr>
            <a:spLocks/>
          </p:cNvSpPr>
          <p:nvPr/>
        </p:nvSpPr>
        <p:spPr bwMode="auto">
          <a:xfrm>
            <a:off x="1703388" y="116632"/>
            <a:ext cx="8964612" cy="1143000"/>
          </a:xfrm>
          <a:prstGeom prst="rect">
            <a:avLst/>
          </a:prstGeom>
          <a:noFill/>
          <a:ln w="9525">
            <a:noFill/>
            <a:miter lim="800000"/>
            <a:headEnd/>
            <a:tailEnd/>
          </a:ln>
        </p:spPr>
        <p:txBody>
          <a:bodyPr lIns="0" rIns="0" bIns="0" anchor="b"/>
          <a:lstStyle/>
          <a:p>
            <a:pPr marL="0" marR="0" lvl="0" indent="0" algn="ctr" defTabSz="914400" rtl="0" eaLnBrk="0" fontAlgn="auto" latinLnBrk="0" hangingPunct="0">
              <a:lnSpc>
                <a:spcPct val="100000"/>
              </a:lnSpc>
              <a:spcBef>
                <a:spcPts val="0"/>
              </a:spcBef>
              <a:spcAft>
                <a:spcPts val="0"/>
              </a:spcAft>
              <a:buClrTx/>
              <a:buSzTx/>
              <a:buFontTx/>
              <a:buNone/>
              <a:tabLst/>
              <a:defRPr/>
            </a:pPr>
            <a:endParaRPr kumimoji="0" lang="en-US" sz="3200" b="1" i="1" u="none" strike="noStrike" kern="1200" cap="none" spc="0" normalizeH="0" baseline="0" noProof="0" dirty="0">
              <a:ln>
                <a:noFill/>
              </a:ln>
              <a:solidFill>
                <a:srgbClr val="333399"/>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3002079788"/>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32098" name="Rectangle 2"/>
          <p:cNvSpPr>
            <a:spLocks noGrp="1"/>
          </p:cNvSpPr>
          <p:nvPr>
            <p:ph idx="1"/>
          </p:nvPr>
        </p:nvSpPr>
        <p:spPr>
          <a:xfrm>
            <a:off x="1595884" y="1530499"/>
            <a:ext cx="8964612" cy="4922837"/>
          </a:xfrm>
        </p:spPr>
        <p:txBody>
          <a:bodyPr/>
          <a:lstStyle/>
          <a:p>
            <a:pPr marL="0" indent="0">
              <a:lnSpc>
                <a:spcPct val="80000"/>
              </a:lnSpc>
              <a:buNone/>
            </a:pPr>
            <a:r>
              <a:rPr lang="el-GR" sz="3600" b="1" i="1" dirty="0">
                <a:solidFill>
                  <a:schemeClr val="accent2"/>
                </a:solidFill>
                <a:latin typeface="Times New Roman" pitchFamily="18" charset="0"/>
                <a:cs typeface="Times New Roman" pitchFamily="18" charset="0"/>
              </a:rPr>
              <a:t>Τι είναι το </a:t>
            </a:r>
            <a:r>
              <a:rPr lang="el-GR" sz="3600" b="1" i="1" dirty="0" err="1">
                <a:solidFill>
                  <a:schemeClr val="accent2"/>
                </a:solidFill>
                <a:latin typeface="Times New Roman" pitchFamily="18" charset="0"/>
                <a:cs typeface="Times New Roman" pitchFamily="18" charset="0"/>
              </a:rPr>
              <a:t>Beta</a:t>
            </a:r>
            <a:endParaRPr lang="en-US" sz="3600" b="1" i="1" dirty="0">
              <a:solidFill>
                <a:schemeClr val="accent2"/>
              </a:solidFill>
              <a:latin typeface="Times New Roman" pitchFamily="18" charset="0"/>
              <a:cs typeface="Times New Roman" pitchFamily="18" charset="0"/>
            </a:endParaRPr>
          </a:p>
          <a:p>
            <a:pPr marL="0" indent="0">
              <a:lnSpc>
                <a:spcPct val="80000"/>
              </a:lnSpc>
              <a:buNone/>
            </a:pPr>
            <a:endParaRPr lang="el-GR" sz="3600" b="1" i="1" dirty="0">
              <a:solidFill>
                <a:schemeClr val="accent2"/>
              </a:solidFill>
              <a:latin typeface="Times New Roman" pitchFamily="18" charset="0"/>
              <a:cs typeface="Times New Roman" pitchFamily="18" charset="0"/>
            </a:endParaRPr>
          </a:p>
          <a:p>
            <a:pPr>
              <a:lnSpc>
                <a:spcPct val="80000"/>
              </a:lnSpc>
            </a:pPr>
            <a:r>
              <a:rPr lang="el-GR" sz="2000" dirty="0">
                <a:latin typeface="Times New Roman" pitchFamily="18" charset="0"/>
                <a:cs typeface="Times New Roman" pitchFamily="18" charset="0"/>
              </a:rPr>
              <a:t>Συντελεστής </a:t>
            </a:r>
            <a:r>
              <a:rPr lang="el-GR" sz="2000" dirty="0" err="1">
                <a:latin typeface="Times New Roman" pitchFamily="18" charset="0"/>
                <a:cs typeface="Times New Roman" pitchFamily="18" charset="0"/>
              </a:rPr>
              <a:t>Beta</a:t>
            </a:r>
            <a:r>
              <a:rPr lang="el-GR" sz="2000" dirty="0">
                <a:latin typeface="Times New Roman" pitchFamily="18" charset="0"/>
                <a:cs typeface="Times New Roman" pitchFamily="18" charset="0"/>
              </a:rPr>
              <a:t> (β)</a:t>
            </a:r>
          </a:p>
          <a:p>
            <a:pPr marL="0" indent="0">
              <a:lnSpc>
                <a:spcPct val="80000"/>
              </a:lnSpc>
              <a:buNone/>
            </a:pPr>
            <a:r>
              <a:rPr lang="el-GR" sz="2000" dirty="0">
                <a:latin typeface="Times New Roman" pitchFamily="18" charset="0"/>
                <a:cs typeface="Times New Roman" pitchFamily="18" charset="0"/>
              </a:rPr>
              <a:t>Το </a:t>
            </a:r>
            <a:r>
              <a:rPr lang="el-GR" sz="2000" dirty="0" err="1">
                <a:latin typeface="Times New Roman" pitchFamily="18" charset="0"/>
                <a:cs typeface="Times New Roman" pitchFamily="18" charset="0"/>
              </a:rPr>
              <a:t>Beta</a:t>
            </a:r>
            <a:r>
              <a:rPr lang="el-GR" sz="2000" dirty="0">
                <a:latin typeface="Times New Roman" pitchFamily="18" charset="0"/>
                <a:cs typeface="Times New Roman" pitchFamily="18" charset="0"/>
              </a:rPr>
              <a:t> μετρά την ευαισθησία μιας επένδυσης στις μεταβολές της αγοράς.</a:t>
            </a:r>
          </a:p>
          <a:p>
            <a:pPr marL="0" indent="0">
              <a:lnSpc>
                <a:spcPct val="80000"/>
              </a:lnSpc>
              <a:buNone/>
            </a:pPr>
            <a:r>
              <a:rPr lang="el-GR" sz="2000" dirty="0">
                <a:latin typeface="Times New Roman" pitchFamily="18" charset="0"/>
                <a:cs typeface="Times New Roman" pitchFamily="18" charset="0"/>
              </a:rPr>
              <a:t>Δηλαδή:</a:t>
            </a:r>
          </a:p>
          <a:p>
            <a:pPr>
              <a:lnSpc>
                <a:spcPct val="80000"/>
              </a:lnSpc>
            </a:pPr>
            <a:r>
              <a:rPr lang="el-GR" sz="2000" dirty="0">
                <a:latin typeface="Times New Roman" pitchFamily="18" charset="0"/>
                <a:cs typeface="Times New Roman" pitchFamily="18" charset="0"/>
              </a:rPr>
              <a:t>Δείχνει πόσο επηρεάζεται μια μετοχή ή χαρτοφυλάκιο όταν αλλάζει η αγορά.</a:t>
            </a:r>
            <a:endParaRPr lang="en-US" sz="2000" dirty="0">
              <a:latin typeface="Times New Roman" pitchFamily="18" charset="0"/>
              <a:cs typeface="Times New Roman" pitchFamily="18" charset="0"/>
            </a:endParaRPr>
          </a:p>
        </p:txBody>
      </p:sp>
      <p:sp>
        <p:nvSpPr>
          <p:cNvPr id="5" name="4 - Θέση αριθμού διαφάνειας"/>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2C1EAE-2912-4811-9DF5-A68AB55C9E27}" type="slidenum">
              <a:rPr kumimoji="0" lang="el-GR" sz="14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187</a:t>
            </a:fld>
            <a:endParaRPr kumimoji="0" lang="el-GR" sz="14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21859" name="Rectangle 3"/>
          <p:cNvSpPr>
            <a:spLocks/>
          </p:cNvSpPr>
          <p:nvPr/>
        </p:nvSpPr>
        <p:spPr bwMode="auto">
          <a:xfrm>
            <a:off x="1703388" y="116632"/>
            <a:ext cx="8964612" cy="1143000"/>
          </a:xfrm>
          <a:prstGeom prst="rect">
            <a:avLst/>
          </a:prstGeom>
          <a:noFill/>
          <a:ln w="9525">
            <a:noFill/>
            <a:miter lim="800000"/>
            <a:headEnd/>
            <a:tailEnd/>
          </a:ln>
        </p:spPr>
        <p:txBody>
          <a:bodyPr lIns="0" rIns="0" bIns="0" anchor="b"/>
          <a:lstStyle/>
          <a:p>
            <a:pPr marL="0" marR="0" lvl="0" indent="0" algn="ctr" defTabSz="914400" rtl="0" eaLnBrk="0" fontAlgn="auto" latinLnBrk="0" hangingPunct="0">
              <a:lnSpc>
                <a:spcPct val="100000"/>
              </a:lnSpc>
              <a:spcBef>
                <a:spcPts val="0"/>
              </a:spcBef>
              <a:spcAft>
                <a:spcPts val="0"/>
              </a:spcAft>
              <a:buClrTx/>
              <a:buSzTx/>
              <a:buFontTx/>
              <a:buNone/>
              <a:tabLst/>
              <a:defRPr/>
            </a:pPr>
            <a:endParaRPr kumimoji="0" lang="en-US" sz="3200" b="1" i="1" u="none" strike="noStrike" kern="1200" cap="none" spc="0" normalizeH="0" baseline="0" noProof="0" dirty="0">
              <a:ln>
                <a:noFill/>
              </a:ln>
              <a:solidFill>
                <a:srgbClr val="333399"/>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3638105895"/>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32098" name="Rectangle 2"/>
          <p:cNvSpPr>
            <a:spLocks noGrp="1"/>
          </p:cNvSpPr>
          <p:nvPr>
            <p:ph idx="1"/>
          </p:nvPr>
        </p:nvSpPr>
        <p:spPr>
          <a:xfrm>
            <a:off x="1595884" y="1530499"/>
            <a:ext cx="8964612" cy="4922837"/>
          </a:xfrm>
        </p:spPr>
        <p:txBody>
          <a:bodyPr/>
          <a:lstStyle/>
          <a:p>
            <a:pPr marL="0" indent="0">
              <a:lnSpc>
                <a:spcPct val="80000"/>
              </a:lnSpc>
              <a:buNone/>
            </a:pPr>
            <a:r>
              <a:rPr lang="el-GR" sz="3600" b="1" i="1" dirty="0">
                <a:solidFill>
                  <a:schemeClr val="accent2"/>
                </a:solidFill>
                <a:latin typeface="Times New Roman" pitchFamily="18" charset="0"/>
                <a:cs typeface="Times New Roman" pitchFamily="18" charset="0"/>
              </a:rPr>
              <a:t>Ερμηνεία του </a:t>
            </a:r>
            <a:r>
              <a:rPr lang="el-GR" sz="3600" b="1" i="1" dirty="0" err="1">
                <a:solidFill>
                  <a:schemeClr val="accent2"/>
                </a:solidFill>
                <a:latin typeface="Times New Roman" pitchFamily="18" charset="0"/>
                <a:cs typeface="Times New Roman" pitchFamily="18" charset="0"/>
              </a:rPr>
              <a:t>Beta</a:t>
            </a:r>
            <a:endParaRPr lang="el-GR" sz="3600" b="1" i="1" dirty="0">
              <a:solidFill>
                <a:schemeClr val="accent2"/>
              </a:solidFill>
              <a:latin typeface="Times New Roman" pitchFamily="18" charset="0"/>
              <a:cs typeface="Times New Roman" pitchFamily="18" charset="0"/>
            </a:endParaRPr>
          </a:p>
          <a:p>
            <a:pPr marL="0" indent="0">
              <a:lnSpc>
                <a:spcPct val="80000"/>
              </a:lnSpc>
              <a:buNone/>
            </a:pPr>
            <a:r>
              <a:rPr lang="el-GR" sz="2000" dirty="0">
                <a:latin typeface="Times New Roman" pitchFamily="18" charset="0"/>
                <a:cs typeface="Times New Roman" pitchFamily="18" charset="0"/>
              </a:rPr>
              <a:t>Πώς διαβάζουμε το β;</a:t>
            </a:r>
          </a:p>
          <a:p>
            <a:pPr marL="0" indent="0">
              <a:lnSpc>
                <a:spcPct val="80000"/>
              </a:lnSpc>
              <a:buNone/>
            </a:pPr>
            <a:r>
              <a:rPr lang="el-GR" sz="2000" dirty="0">
                <a:latin typeface="Times New Roman" pitchFamily="18" charset="0"/>
                <a:cs typeface="Times New Roman" pitchFamily="18" charset="0"/>
              </a:rPr>
              <a:t>Αν:</a:t>
            </a:r>
          </a:p>
          <a:p>
            <a:pPr>
              <a:lnSpc>
                <a:spcPct val="80000"/>
              </a:lnSpc>
            </a:pPr>
            <a:r>
              <a:rPr lang="el-GR" sz="2000" dirty="0">
                <a:latin typeface="Times New Roman" pitchFamily="18" charset="0"/>
                <a:cs typeface="Times New Roman" pitchFamily="18" charset="0"/>
              </a:rPr>
              <a:t>β = 1</a:t>
            </a:r>
          </a:p>
          <a:p>
            <a:pPr marL="0" indent="0">
              <a:lnSpc>
                <a:spcPct val="80000"/>
              </a:lnSpc>
              <a:buNone/>
            </a:pPr>
            <a:r>
              <a:rPr lang="el-GR" sz="2000" dirty="0">
                <a:latin typeface="Times New Roman" pitchFamily="18" charset="0"/>
                <a:cs typeface="Times New Roman" pitchFamily="18" charset="0"/>
              </a:rPr>
              <a:t>Η επένδυση κινείται όπως η αγορά</a:t>
            </a:r>
          </a:p>
          <a:p>
            <a:pPr>
              <a:lnSpc>
                <a:spcPct val="80000"/>
              </a:lnSpc>
            </a:pPr>
            <a:r>
              <a:rPr lang="el-GR" sz="2000" dirty="0">
                <a:latin typeface="Times New Roman" pitchFamily="18" charset="0"/>
                <a:cs typeface="Times New Roman" pitchFamily="18" charset="0"/>
              </a:rPr>
              <a:t>β &gt; 1</a:t>
            </a:r>
          </a:p>
          <a:p>
            <a:pPr marL="0" indent="0">
              <a:lnSpc>
                <a:spcPct val="80000"/>
              </a:lnSpc>
              <a:buNone/>
            </a:pPr>
            <a:r>
              <a:rPr lang="el-GR" sz="2000" dirty="0">
                <a:latin typeface="Times New Roman" pitchFamily="18" charset="0"/>
                <a:cs typeface="Times New Roman" pitchFamily="18" charset="0"/>
              </a:rPr>
              <a:t>Μεγαλύτερη μεταβλητότητα από την αγορά</a:t>
            </a:r>
          </a:p>
          <a:p>
            <a:pPr>
              <a:lnSpc>
                <a:spcPct val="80000"/>
              </a:lnSpc>
            </a:pPr>
            <a:r>
              <a:rPr lang="el-GR" sz="2000" dirty="0">
                <a:latin typeface="Times New Roman" pitchFamily="18" charset="0"/>
                <a:cs typeface="Times New Roman" pitchFamily="18" charset="0"/>
              </a:rPr>
              <a:t>β &lt; 1</a:t>
            </a:r>
          </a:p>
          <a:p>
            <a:pPr marL="0" indent="0">
              <a:lnSpc>
                <a:spcPct val="80000"/>
              </a:lnSpc>
              <a:buNone/>
            </a:pPr>
            <a:r>
              <a:rPr lang="el-GR" sz="2000" dirty="0">
                <a:latin typeface="Times New Roman" pitchFamily="18" charset="0"/>
                <a:cs typeface="Times New Roman" pitchFamily="18" charset="0"/>
              </a:rPr>
              <a:t>Μικρότερη μεταβλητότητα</a:t>
            </a:r>
          </a:p>
          <a:p>
            <a:pPr>
              <a:lnSpc>
                <a:spcPct val="80000"/>
              </a:lnSpc>
            </a:pPr>
            <a:r>
              <a:rPr lang="el-GR" sz="2000" dirty="0">
                <a:latin typeface="Times New Roman" pitchFamily="18" charset="0"/>
                <a:cs typeface="Times New Roman" pitchFamily="18" charset="0"/>
              </a:rPr>
              <a:t>β = 0</a:t>
            </a:r>
          </a:p>
          <a:p>
            <a:pPr marL="0" indent="0">
              <a:lnSpc>
                <a:spcPct val="80000"/>
              </a:lnSpc>
              <a:buNone/>
            </a:pPr>
            <a:r>
              <a:rPr lang="el-GR" sz="2000" dirty="0">
                <a:latin typeface="Times New Roman" pitchFamily="18" charset="0"/>
                <a:cs typeface="Times New Roman" pitchFamily="18" charset="0"/>
              </a:rPr>
              <a:t>Καμία σχέση με την αγορά</a:t>
            </a:r>
          </a:p>
          <a:p>
            <a:pPr>
              <a:lnSpc>
                <a:spcPct val="80000"/>
              </a:lnSpc>
            </a:pPr>
            <a:r>
              <a:rPr lang="el-GR" sz="2000" dirty="0">
                <a:latin typeface="Times New Roman" pitchFamily="18" charset="0"/>
                <a:cs typeface="Times New Roman" pitchFamily="18" charset="0"/>
              </a:rPr>
              <a:t>β &lt; 0</a:t>
            </a:r>
          </a:p>
          <a:p>
            <a:pPr marL="0" indent="0">
              <a:lnSpc>
                <a:spcPct val="80000"/>
              </a:lnSpc>
              <a:buNone/>
            </a:pPr>
            <a:r>
              <a:rPr lang="el-GR" sz="2000" dirty="0">
                <a:latin typeface="Times New Roman" pitchFamily="18" charset="0"/>
                <a:cs typeface="Times New Roman" pitchFamily="18" charset="0"/>
              </a:rPr>
              <a:t>Αντίθετη κίνηση από την αγορά</a:t>
            </a:r>
            <a:endParaRPr lang="en-US" sz="2000" dirty="0">
              <a:latin typeface="Times New Roman" pitchFamily="18" charset="0"/>
              <a:cs typeface="Times New Roman" pitchFamily="18" charset="0"/>
            </a:endParaRPr>
          </a:p>
        </p:txBody>
      </p:sp>
      <p:sp>
        <p:nvSpPr>
          <p:cNvPr id="5" name="4 - Θέση αριθμού διαφάνειας"/>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2C1EAE-2912-4811-9DF5-A68AB55C9E27}" type="slidenum">
              <a:rPr kumimoji="0" lang="el-GR" sz="14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188</a:t>
            </a:fld>
            <a:endParaRPr kumimoji="0" lang="el-GR" sz="14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21859" name="Rectangle 3"/>
          <p:cNvSpPr>
            <a:spLocks/>
          </p:cNvSpPr>
          <p:nvPr/>
        </p:nvSpPr>
        <p:spPr bwMode="auto">
          <a:xfrm>
            <a:off x="1703388" y="116632"/>
            <a:ext cx="8964612" cy="1143000"/>
          </a:xfrm>
          <a:prstGeom prst="rect">
            <a:avLst/>
          </a:prstGeom>
          <a:noFill/>
          <a:ln w="9525">
            <a:noFill/>
            <a:miter lim="800000"/>
            <a:headEnd/>
            <a:tailEnd/>
          </a:ln>
        </p:spPr>
        <p:txBody>
          <a:bodyPr lIns="0" rIns="0" bIns="0" anchor="b"/>
          <a:lstStyle/>
          <a:p>
            <a:pPr marL="0" marR="0" lvl="0" indent="0" algn="ctr" defTabSz="914400" rtl="0" eaLnBrk="0" fontAlgn="auto" latinLnBrk="0" hangingPunct="0">
              <a:lnSpc>
                <a:spcPct val="100000"/>
              </a:lnSpc>
              <a:spcBef>
                <a:spcPts val="0"/>
              </a:spcBef>
              <a:spcAft>
                <a:spcPts val="0"/>
              </a:spcAft>
              <a:buClrTx/>
              <a:buSzTx/>
              <a:buFontTx/>
              <a:buNone/>
              <a:tabLst/>
              <a:defRPr/>
            </a:pPr>
            <a:endParaRPr kumimoji="0" lang="en-US" sz="3200" b="1" i="1" u="none" strike="noStrike" kern="1200" cap="none" spc="0" normalizeH="0" baseline="0" noProof="0" dirty="0">
              <a:ln>
                <a:noFill/>
              </a:ln>
              <a:solidFill>
                <a:srgbClr val="333399"/>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641410679"/>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32098" name="Rectangle 2"/>
          <p:cNvSpPr>
            <a:spLocks noGrp="1"/>
          </p:cNvSpPr>
          <p:nvPr>
            <p:ph idx="1"/>
          </p:nvPr>
        </p:nvSpPr>
        <p:spPr>
          <a:xfrm>
            <a:off x="1595884" y="1530499"/>
            <a:ext cx="8964612" cy="4922837"/>
          </a:xfrm>
        </p:spPr>
        <p:txBody>
          <a:bodyPr/>
          <a:lstStyle/>
          <a:p>
            <a:pPr marL="0" indent="0">
              <a:lnSpc>
                <a:spcPct val="80000"/>
              </a:lnSpc>
              <a:buNone/>
            </a:pPr>
            <a:r>
              <a:rPr lang="el-GR" sz="3600" b="1" i="1" dirty="0">
                <a:solidFill>
                  <a:schemeClr val="accent2"/>
                </a:solidFill>
                <a:latin typeface="Times New Roman" pitchFamily="18" charset="0"/>
                <a:cs typeface="Times New Roman" pitchFamily="18" charset="0"/>
              </a:rPr>
              <a:t>Παράδειγμα </a:t>
            </a:r>
            <a:r>
              <a:rPr lang="el-GR" sz="3600" b="1" i="1" dirty="0" err="1">
                <a:solidFill>
                  <a:schemeClr val="accent2"/>
                </a:solidFill>
                <a:latin typeface="Times New Roman" pitchFamily="18" charset="0"/>
                <a:cs typeface="Times New Roman" pitchFamily="18" charset="0"/>
              </a:rPr>
              <a:t>Beta</a:t>
            </a:r>
            <a:endParaRPr lang="en-US" sz="3600" b="1" i="1" dirty="0">
              <a:solidFill>
                <a:schemeClr val="accent2"/>
              </a:solidFill>
              <a:latin typeface="Times New Roman" pitchFamily="18" charset="0"/>
              <a:cs typeface="Times New Roman" pitchFamily="18" charset="0"/>
            </a:endParaRPr>
          </a:p>
          <a:p>
            <a:pPr marL="0" indent="0">
              <a:lnSpc>
                <a:spcPct val="80000"/>
              </a:lnSpc>
              <a:buNone/>
            </a:pPr>
            <a:endParaRPr lang="el-GR" sz="3600" b="1" i="1" dirty="0">
              <a:solidFill>
                <a:schemeClr val="accent2"/>
              </a:solidFill>
              <a:latin typeface="Times New Roman" pitchFamily="18" charset="0"/>
              <a:cs typeface="Times New Roman" pitchFamily="18" charset="0"/>
            </a:endParaRPr>
          </a:p>
          <a:p>
            <a:pPr marL="0" indent="0">
              <a:lnSpc>
                <a:spcPct val="80000"/>
              </a:lnSpc>
              <a:buNone/>
            </a:pPr>
            <a:r>
              <a:rPr lang="el-GR" sz="2000" dirty="0">
                <a:latin typeface="Times New Roman" pitchFamily="18" charset="0"/>
                <a:cs typeface="Times New Roman" pitchFamily="18" charset="0"/>
              </a:rPr>
              <a:t>Παράδειγμα</a:t>
            </a:r>
          </a:p>
          <a:p>
            <a:pPr marL="0" indent="0">
              <a:lnSpc>
                <a:spcPct val="80000"/>
              </a:lnSpc>
              <a:buNone/>
            </a:pPr>
            <a:r>
              <a:rPr lang="el-GR" sz="2000" dirty="0">
                <a:latin typeface="Times New Roman" pitchFamily="18" charset="0"/>
                <a:cs typeface="Times New Roman" pitchFamily="18" charset="0"/>
              </a:rPr>
              <a:t>Αν η αγορά αυξηθεί κατά 10%:</a:t>
            </a:r>
          </a:p>
          <a:p>
            <a:pPr marL="0" indent="0">
              <a:lnSpc>
                <a:spcPct val="80000"/>
              </a:lnSpc>
              <a:buNone/>
            </a:pPr>
            <a:r>
              <a:rPr lang="el-GR" sz="2000" dirty="0">
                <a:latin typeface="Times New Roman" pitchFamily="18" charset="0"/>
                <a:cs typeface="Times New Roman" pitchFamily="18" charset="0"/>
              </a:rPr>
              <a:t>Μετοχή με:</a:t>
            </a:r>
          </a:p>
          <a:p>
            <a:pPr>
              <a:lnSpc>
                <a:spcPct val="80000"/>
              </a:lnSpc>
            </a:pPr>
            <a:r>
              <a:rPr lang="el-GR" sz="2000" dirty="0">
                <a:latin typeface="Times New Roman" pitchFamily="18" charset="0"/>
                <a:cs typeface="Times New Roman" pitchFamily="18" charset="0"/>
              </a:rPr>
              <a:t>β = 1,5 → αναμένεται αύξηση ~15%</a:t>
            </a:r>
          </a:p>
          <a:p>
            <a:pPr>
              <a:lnSpc>
                <a:spcPct val="80000"/>
              </a:lnSpc>
            </a:pPr>
            <a:r>
              <a:rPr lang="el-GR" sz="2000" dirty="0">
                <a:latin typeface="Times New Roman" pitchFamily="18" charset="0"/>
                <a:cs typeface="Times New Roman" pitchFamily="18" charset="0"/>
              </a:rPr>
              <a:t>β = 0,5 → αναμένεται αύξηση ~5%</a:t>
            </a:r>
          </a:p>
          <a:p>
            <a:pPr marL="0" indent="0">
              <a:lnSpc>
                <a:spcPct val="80000"/>
              </a:lnSpc>
              <a:buNone/>
            </a:pPr>
            <a:r>
              <a:rPr lang="el-GR" sz="2000" dirty="0">
                <a:latin typeface="Times New Roman" pitchFamily="18" charset="0"/>
                <a:cs typeface="Times New Roman" pitchFamily="18" charset="0"/>
              </a:rPr>
              <a:t>Αντίστοιχα σε πτώση:</a:t>
            </a:r>
          </a:p>
          <a:p>
            <a:pPr>
              <a:lnSpc>
                <a:spcPct val="80000"/>
              </a:lnSpc>
            </a:pPr>
            <a:r>
              <a:rPr lang="el-GR" sz="2000" dirty="0">
                <a:latin typeface="Times New Roman" pitchFamily="18" charset="0"/>
                <a:cs typeface="Times New Roman" pitchFamily="18" charset="0"/>
              </a:rPr>
              <a:t>Υψηλό </a:t>
            </a:r>
            <a:r>
              <a:rPr lang="el-GR" sz="2000" dirty="0" err="1">
                <a:latin typeface="Times New Roman" pitchFamily="18" charset="0"/>
                <a:cs typeface="Times New Roman" pitchFamily="18" charset="0"/>
              </a:rPr>
              <a:t>beta</a:t>
            </a:r>
            <a:r>
              <a:rPr lang="el-GR" sz="2000" dirty="0">
                <a:latin typeface="Times New Roman" pitchFamily="18" charset="0"/>
                <a:cs typeface="Times New Roman" pitchFamily="18" charset="0"/>
              </a:rPr>
              <a:t> = μεγαλύτερες απώλειες</a:t>
            </a:r>
            <a:endParaRPr lang="en-US" sz="2000" dirty="0">
              <a:latin typeface="Times New Roman" pitchFamily="18" charset="0"/>
              <a:cs typeface="Times New Roman" pitchFamily="18" charset="0"/>
            </a:endParaRPr>
          </a:p>
        </p:txBody>
      </p:sp>
      <p:sp>
        <p:nvSpPr>
          <p:cNvPr id="5" name="4 - Θέση αριθμού διαφάνειας"/>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2C1EAE-2912-4811-9DF5-A68AB55C9E27}" type="slidenum">
              <a:rPr kumimoji="0" lang="el-GR" sz="14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189</a:t>
            </a:fld>
            <a:endParaRPr kumimoji="0" lang="el-GR" sz="14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21859" name="Rectangle 3"/>
          <p:cNvSpPr>
            <a:spLocks/>
          </p:cNvSpPr>
          <p:nvPr/>
        </p:nvSpPr>
        <p:spPr bwMode="auto">
          <a:xfrm>
            <a:off x="1703388" y="116632"/>
            <a:ext cx="8964612" cy="1143000"/>
          </a:xfrm>
          <a:prstGeom prst="rect">
            <a:avLst/>
          </a:prstGeom>
          <a:noFill/>
          <a:ln w="9525">
            <a:noFill/>
            <a:miter lim="800000"/>
            <a:headEnd/>
            <a:tailEnd/>
          </a:ln>
        </p:spPr>
        <p:txBody>
          <a:bodyPr lIns="0" rIns="0" bIns="0" anchor="b"/>
          <a:lstStyle/>
          <a:p>
            <a:pPr marL="0" marR="0" lvl="0" indent="0" algn="ctr" defTabSz="914400" rtl="0" eaLnBrk="0" fontAlgn="auto" latinLnBrk="0" hangingPunct="0">
              <a:lnSpc>
                <a:spcPct val="100000"/>
              </a:lnSpc>
              <a:spcBef>
                <a:spcPts val="0"/>
              </a:spcBef>
              <a:spcAft>
                <a:spcPts val="0"/>
              </a:spcAft>
              <a:buClrTx/>
              <a:buSzTx/>
              <a:buFontTx/>
              <a:buNone/>
              <a:tabLst/>
              <a:defRPr/>
            </a:pPr>
            <a:endParaRPr kumimoji="0" lang="en-US" sz="3200" b="1" i="1" u="none" strike="noStrike" kern="1200" cap="none" spc="0" normalizeH="0" baseline="0" noProof="0" dirty="0">
              <a:ln>
                <a:noFill/>
              </a:ln>
              <a:solidFill>
                <a:srgbClr val="333399"/>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24736779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0" name="Picture 2" descr="Related image">
            <a:extLst>
              <a:ext uri="{FF2B5EF4-FFF2-40B4-BE49-F238E27FC236}">
                <a16:creationId xmlns:a16="http://schemas.microsoft.com/office/drawing/2014/main" id="{0545F45A-6562-4FD7-BCE9-BAC05C273FD6}"/>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11" name="Ορθογώνιο: Στρογγύλεμα γωνιών 10">
            <a:extLst>
              <a:ext uri="{FF2B5EF4-FFF2-40B4-BE49-F238E27FC236}">
                <a16:creationId xmlns:a16="http://schemas.microsoft.com/office/drawing/2014/main" id="{3C0F9AE7-F519-46AA-863E-E22D50436497}"/>
              </a:ext>
            </a:extLst>
          </p:cNvPr>
          <p:cNvSpPr/>
          <p:nvPr/>
        </p:nvSpPr>
        <p:spPr>
          <a:xfrm>
            <a:off x="479376" y="230407"/>
            <a:ext cx="11233248" cy="6460827"/>
          </a:xfrm>
          <a:prstGeom prst="roundRect">
            <a:avLst/>
          </a:prstGeom>
          <a:solidFill>
            <a:srgbClr val="FFFFFF">
              <a:alpha val="69804"/>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5234" name="Rectangle 2"/>
          <p:cNvSpPr>
            <a:spLocks noGrp="1"/>
          </p:cNvSpPr>
          <p:nvPr>
            <p:ph type="title"/>
          </p:nvPr>
        </p:nvSpPr>
        <p:spPr>
          <a:xfrm>
            <a:off x="1981200" y="-99392"/>
            <a:ext cx="8229600" cy="1143000"/>
          </a:xfrm>
        </p:spPr>
        <p:txBody>
          <a:bodyPr/>
          <a:lstStyle/>
          <a:p>
            <a:pPr algn="ctr" eaLnBrk="1" hangingPunct="1">
              <a:defRPr/>
            </a:pPr>
            <a:r>
              <a:rPr lang="el-GR" sz="3200" b="1" i="1" dirty="0">
                <a:solidFill>
                  <a:schemeClr val="accent2"/>
                </a:solidFill>
                <a:latin typeface="Times New Roman" pitchFamily="18" charset="0"/>
                <a:cs typeface="Times New Roman" pitchFamily="18" charset="0"/>
              </a:rPr>
              <a:t>Η Ένωση Θεσμικών Επενδυτών</a:t>
            </a:r>
            <a:endParaRPr lang="en-US" sz="3200" b="1" i="1" dirty="0">
              <a:solidFill>
                <a:schemeClr val="accent2"/>
              </a:solidFill>
              <a:latin typeface="Times New Roman" pitchFamily="18" charset="0"/>
              <a:cs typeface="Times New Roman" pitchFamily="18" charset="0"/>
            </a:endParaRPr>
          </a:p>
        </p:txBody>
      </p:sp>
      <p:sp>
        <p:nvSpPr>
          <p:cNvPr id="102403" name="Rectangle 3"/>
          <p:cNvSpPr>
            <a:spLocks noGrp="1"/>
          </p:cNvSpPr>
          <p:nvPr>
            <p:ph idx="1"/>
          </p:nvPr>
        </p:nvSpPr>
        <p:spPr>
          <a:xfrm>
            <a:off x="767408" y="908720"/>
            <a:ext cx="10657184" cy="5427670"/>
          </a:xfrm>
        </p:spPr>
        <p:txBody>
          <a:bodyPr/>
          <a:lstStyle/>
          <a:p>
            <a:pPr eaLnBrk="1" hangingPunct="1">
              <a:lnSpc>
                <a:spcPct val="80000"/>
              </a:lnSpc>
              <a:spcBef>
                <a:spcPts val="412"/>
              </a:spcBef>
              <a:buNone/>
            </a:pPr>
            <a:r>
              <a:rPr lang="el-GR" sz="1900" dirty="0">
                <a:latin typeface="Times New Roman" pitchFamily="18" charset="0"/>
                <a:cs typeface="Times New Roman" pitchFamily="18" charset="0"/>
              </a:rPr>
              <a:t>	«Ο </a:t>
            </a:r>
            <a:r>
              <a:rPr lang="el-GR" sz="1900" b="1" dirty="0">
                <a:latin typeface="Times New Roman" pitchFamily="18" charset="0"/>
                <a:cs typeface="Times New Roman" pitchFamily="18" charset="0"/>
              </a:rPr>
              <a:t>σκοπός</a:t>
            </a:r>
            <a:r>
              <a:rPr lang="el-GR" sz="1900" dirty="0">
                <a:latin typeface="Times New Roman" pitchFamily="18" charset="0"/>
                <a:cs typeface="Times New Roman" pitchFamily="18" charset="0"/>
              </a:rPr>
              <a:t> της Ένωσης από το Καταστατικό της είναι η προώθηση και ανάπτυξη του θεσμού της επαγγελματικής διαχείρισης συλλογικών επενδύσεων και επενδύσεων χαρτοφυλακίου, ως αποτελεσματικό μέσο οικονομικής και κοινωνικής προόδου και διασφάλισης της προστασίας του επενδυτικού κοινού και η προαγωγή και ανάπτυξη της δραστηριότητας των μελών της και προάσπιση των επαγγελματικών συμφερόντων τους.</a:t>
            </a:r>
          </a:p>
          <a:p>
            <a:pPr eaLnBrk="1" hangingPunct="1">
              <a:lnSpc>
                <a:spcPct val="80000"/>
              </a:lnSpc>
              <a:spcBef>
                <a:spcPts val="412"/>
              </a:spcBef>
            </a:pPr>
            <a:endParaRPr lang="el-GR" sz="1900" dirty="0">
              <a:latin typeface="Times New Roman" pitchFamily="18" charset="0"/>
              <a:cs typeface="Times New Roman" pitchFamily="18" charset="0"/>
            </a:endParaRPr>
          </a:p>
          <a:p>
            <a:pPr eaLnBrk="1" hangingPunct="1">
              <a:lnSpc>
                <a:spcPct val="80000"/>
              </a:lnSpc>
              <a:spcBef>
                <a:spcPts val="412"/>
              </a:spcBef>
            </a:pPr>
            <a:r>
              <a:rPr lang="el-GR" sz="1900" dirty="0">
                <a:latin typeface="Times New Roman" pitchFamily="18" charset="0"/>
                <a:cs typeface="Times New Roman" pitchFamily="18" charset="0"/>
              </a:rPr>
              <a:t>Για την πραγματοποίηση των σκοπών της η Ένωση:</a:t>
            </a:r>
          </a:p>
          <a:p>
            <a:pPr lvl="1" eaLnBrk="1" hangingPunct="1">
              <a:lnSpc>
                <a:spcPct val="80000"/>
              </a:lnSpc>
              <a:spcBef>
                <a:spcPts val="412"/>
              </a:spcBef>
            </a:pPr>
            <a:r>
              <a:rPr lang="el-GR" sz="1900" dirty="0">
                <a:latin typeface="Times New Roman" pitchFamily="18" charset="0"/>
                <a:cs typeface="Times New Roman" pitchFamily="18" charset="0"/>
              </a:rPr>
              <a:t>Προβάλει και προάγει το θεσμό των συλλογικών επενδύσεων και των επενδύσεων χαρτοφυλακίου και της επαγγελματικής διαχείρισης αυτών.</a:t>
            </a:r>
          </a:p>
          <a:p>
            <a:pPr lvl="1" eaLnBrk="1" hangingPunct="1">
              <a:lnSpc>
                <a:spcPct val="80000"/>
              </a:lnSpc>
              <a:spcBef>
                <a:spcPts val="412"/>
              </a:spcBef>
            </a:pPr>
            <a:r>
              <a:rPr lang="el-GR" sz="1900" dirty="0">
                <a:latin typeface="Times New Roman" pitchFamily="18" charset="0"/>
                <a:cs typeface="Times New Roman" pitchFamily="18" charset="0"/>
              </a:rPr>
              <a:t>Προάγει τον υγιή ανταγωνισμό και την εφαρμογή κανόνων δεοντολογίας στον κλάδο.</a:t>
            </a:r>
          </a:p>
          <a:p>
            <a:pPr lvl="1" eaLnBrk="1" hangingPunct="1">
              <a:lnSpc>
                <a:spcPct val="80000"/>
              </a:lnSpc>
              <a:spcBef>
                <a:spcPts val="412"/>
              </a:spcBef>
            </a:pPr>
            <a:r>
              <a:rPr lang="el-GR" sz="1900" dirty="0">
                <a:latin typeface="Times New Roman" pitchFamily="18" charset="0"/>
                <a:cs typeface="Times New Roman" pitchFamily="18" charset="0"/>
              </a:rPr>
              <a:t>Ενημερώνει, επιμορφώνει και εκπαιδεύει τα μέλη της και το κοινό για θέματα που άπτονται του θεσμού της επαγγελματικής διαχείρισης συλλογικών επενδύσεων και του χρηματοπιστωτικού συστήματος.</a:t>
            </a:r>
          </a:p>
          <a:p>
            <a:pPr lvl="1" eaLnBrk="1" hangingPunct="1">
              <a:lnSpc>
                <a:spcPct val="80000"/>
              </a:lnSpc>
              <a:spcBef>
                <a:spcPts val="412"/>
              </a:spcBef>
            </a:pPr>
            <a:r>
              <a:rPr lang="el-GR" sz="1900" dirty="0">
                <a:latin typeface="Times New Roman" pitchFamily="18" charset="0"/>
                <a:cs typeface="Times New Roman" pitchFamily="18" charset="0"/>
              </a:rPr>
              <a:t>Προωθεί τη διαμόρφωση νομοθετικού και ρυθμιστικού πλαισίου ανταγωνιστικού για τα μέλη της, για το ελληνικό χρηματοπιστωτικό σύστημα και για την ελληνική οικονομία εν γένει.</a:t>
            </a:r>
          </a:p>
          <a:p>
            <a:pPr lvl="1" eaLnBrk="1" hangingPunct="1">
              <a:lnSpc>
                <a:spcPct val="80000"/>
              </a:lnSpc>
              <a:spcBef>
                <a:spcPts val="412"/>
              </a:spcBef>
            </a:pPr>
            <a:r>
              <a:rPr lang="el-GR" sz="1900" dirty="0">
                <a:latin typeface="Times New Roman" pitchFamily="18" charset="0"/>
                <a:cs typeface="Times New Roman" pitchFamily="18" charset="0"/>
              </a:rPr>
              <a:t>Επικουρεί τη διαμόρφωση κοινών θέσεων των μελών της επί του νομοθετικού και κανονιστικού πλαισίου που τα διέπει, με τη συμμετοχή της σε προπαρασκευαστικές αυτού εργασίες, και με τη γνωμοδότηση προς τα μέλη της και προς φορείς του κλάδου, επί νόμων και κανονισμών που    διέπουν τη λειτουργία των μελών της και που χρήζουν ερμηνείας ή ομοιόμορφης εφαρμογής.</a:t>
            </a:r>
          </a:p>
          <a:p>
            <a:pPr lvl="1" eaLnBrk="1" hangingPunct="1">
              <a:lnSpc>
                <a:spcPct val="80000"/>
              </a:lnSpc>
              <a:spcBef>
                <a:spcPts val="412"/>
              </a:spcBef>
            </a:pPr>
            <a:r>
              <a:rPr lang="el-GR" sz="1900" dirty="0">
                <a:latin typeface="Times New Roman" pitchFamily="18" charset="0"/>
                <a:cs typeface="Times New Roman" pitchFamily="18" charset="0"/>
              </a:rPr>
              <a:t>Αναπτύσσει σχέσεις και εκπροσωπεί τα μέλη της ενώπιον ημεδαπών, αλλοδαπών και διεθνών αρχών, οργανισμών και συγγενών με τους σκοπούς της ενώσεων.»</a:t>
            </a:r>
            <a:endParaRPr lang="en-US" sz="1900" dirty="0">
              <a:latin typeface="Times New Roman" pitchFamily="18" charset="0"/>
              <a:cs typeface="Times New Roman" pitchFamily="18" charset="0"/>
            </a:endParaRPr>
          </a:p>
        </p:txBody>
      </p:sp>
      <p:sp>
        <p:nvSpPr>
          <p:cNvPr id="12" name="4 - Θέση αριθμού διαφάνειας">
            <a:extLst>
              <a:ext uri="{FF2B5EF4-FFF2-40B4-BE49-F238E27FC236}">
                <a16:creationId xmlns:a16="http://schemas.microsoft.com/office/drawing/2014/main" id="{EBFE4746-68D0-40B3-8B44-2189BAAFA985}"/>
              </a:ext>
            </a:extLst>
          </p:cNvPr>
          <p:cNvSpPr>
            <a:spLocks noGrp="1"/>
          </p:cNvSpPr>
          <p:nvPr>
            <p:ph type="sldNum" sz="quarter" idx="12"/>
          </p:nvPr>
        </p:nvSpPr>
        <p:spPr>
          <a:xfrm>
            <a:off x="8472264" y="6227008"/>
            <a:ext cx="2844800" cy="476250"/>
          </a:xfrm>
        </p:spPr>
        <p:txBody>
          <a:bodyPr/>
          <a:lstStyle/>
          <a:p>
            <a:pPr>
              <a:defRPr/>
            </a:pPr>
            <a:fld id="{E6A900DE-53FB-4087-A202-08436AFFF42C}" type="slidenum">
              <a:rPr lang="el-GR" smtClean="0"/>
              <a:pPr>
                <a:defRPr/>
              </a:pPr>
              <a:t>19</a:t>
            </a:fld>
            <a:endParaRPr lang="el-GR" dirty="0"/>
          </a:p>
        </p:txBody>
      </p:sp>
      <p:sp>
        <p:nvSpPr>
          <p:cNvPr id="7" name="Text Box 6"/>
          <p:cNvSpPr txBox="1">
            <a:spLocks noChangeArrowheads="1"/>
          </p:cNvSpPr>
          <p:nvPr/>
        </p:nvSpPr>
        <p:spPr bwMode="auto">
          <a:xfrm>
            <a:off x="1433512" y="6336390"/>
            <a:ext cx="9324975" cy="338554"/>
          </a:xfrm>
          <a:prstGeom prst="rect">
            <a:avLst/>
          </a:prstGeom>
          <a:noFill/>
          <a:ln w="9525">
            <a:noFill/>
            <a:miter lim="800000"/>
            <a:headEnd/>
            <a:tailEnd/>
          </a:ln>
          <a:effectLst/>
        </p:spPr>
        <p:txBody>
          <a:bodyPr wrap="square">
            <a:spAutoFit/>
          </a:bodyPr>
          <a:lstStyle/>
          <a:p>
            <a:pPr algn="r">
              <a:spcBef>
                <a:spcPct val="50000"/>
              </a:spcBef>
            </a:pPr>
            <a:r>
              <a:rPr lang="el-GR" sz="1600" dirty="0">
                <a:latin typeface="Times New Roman" pitchFamily="18" charset="0"/>
                <a:cs typeface="Times New Roman" pitchFamily="18" charset="0"/>
              </a:rPr>
              <a:t>Πηγή: ΕΘΕ, </a:t>
            </a:r>
            <a:r>
              <a:rPr lang="en-US" sz="1600" dirty="0">
                <a:solidFill>
                  <a:schemeClr val="accent2"/>
                </a:solidFill>
                <a:latin typeface="Times New Roman" pitchFamily="18" charset="0"/>
                <a:cs typeface="Times New Roman" pitchFamily="18" charset="0"/>
                <a:hlinkClick r:id="rId6"/>
              </a:rPr>
              <a:t>http://www.ethe.org.gr/index.php?option=com_content&amp;view=article&amp;id=12&amp;Itemid=18</a:t>
            </a:r>
            <a:r>
              <a:rPr lang="el-GR" sz="1600" dirty="0">
                <a:solidFill>
                  <a:schemeClr val="accent2"/>
                </a:solidFill>
                <a:latin typeface="Times New Roman" pitchFamily="18" charset="0"/>
                <a:cs typeface="Times New Roman" pitchFamily="18" charset="0"/>
              </a:rPr>
              <a:t> </a:t>
            </a:r>
          </a:p>
        </p:txBody>
      </p:sp>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32098" name="Rectangle 2"/>
          <p:cNvSpPr>
            <a:spLocks noGrp="1"/>
          </p:cNvSpPr>
          <p:nvPr>
            <p:ph idx="1"/>
          </p:nvPr>
        </p:nvSpPr>
        <p:spPr>
          <a:xfrm>
            <a:off x="1613694" y="714574"/>
            <a:ext cx="8964612" cy="4922837"/>
          </a:xfrm>
        </p:spPr>
        <p:txBody>
          <a:bodyPr/>
          <a:lstStyle/>
          <a:p>
            <a:pPr marL="0" indent="0">
              <a:lnSpc>
                <a:spcPct val="80000"/>
              </a:lnSpc>
              <a:buNone/>
            </a:pPr>
            <a:r>
              <a:rPr lang="el-GR" sz="3600" b="1" i="1" dirty="0">
                <a:solidFill>
                  <a:schemeClr val="accent2"/>
                </a:solidFill>
                <a:latin typeface="Times New Roman" pitchFamily="18" charset="0"/>
                <a:cs typeface="Times New Roman" pitchFamily="18" charset="0"/>
              </a:rPr>
              <a:t>Συστηματικός και Μη Συστηματικός Κίνδυνος</a:t>
            </a:r>
          </a:p>
          <a:p>
            <a:pPr marL="0" indent="0">
              <a:lnSpc>
                <a:spcPct val="80000"/>
              </a:lnSpc>
              <a:buNone/>
            </a:pPr>
            <a:r>
              <a:rPr lang="el-GR" sz="3600" b="1" i="1" dirty="0" err="1">
                <a:solidFill>
                  <a:schemeClr val="accent2"/>
                </a:solidFill>
                <a:latin typeface="Times New Roman" pitchFamily="18" charset="0"/>
                <a:cs typeface="Times New Roman" pitchFamily="18" charset="0"/>
              </a:rPr>
              <a:t>Systematic</a:t>
            </a:r>
            <a:r>
              <a:rPr lang="el-GR" sz="3600" b="1" i="1" dirty="0">
                <a:solidFill>
                  <a:schemeClr val="accent2"/>
                </a:solidFill>
                <a:latin typeface="Times New Roman" pitchFamily="18" charset="0"/>
                <a:cs typeface="Times New Roman" pitchFamily="18" charset="0"/>
              </a:rPr>
              <a:t> </a:t>
            </a:r>
            <a:r>
              <a:rPr lang="el-GR" sz="3600" b="1" i="1" dirty="0" err="1">
                <a:solidFill>
                  <a:schemeClr val="accent2"/>
                </a:solidFill>
                <a:latin typeface="Times New Roman" pitchFamily="18" charset="0"/>
                <a:cs typeface="Times New Roman" pitchFamily="18" charset="0"/>
              </a:rPr>
              <a:t>vs</a:t>
            </a:r>
            <a:r>
              <a:rPr lang="el-GR" sz="3600" b="1" i="1" dirty="0">
                <a:solidFill>
                  <a:schemeClr val="accent2"/>
                </a:solidFill>
                <a:latin typeface="Times New Roman" pitchFamily="18" charset="0"/>
                <a:cs typeface="Times New Roman" pitchFamily="18" charset="0"/>
              </a:rPr>
              <a:t> </a:t>
            </a:r>
            <a:r>
              <a:rPr lang="el-GR" sz="3600" b="1" i="1" dirty="0" err="1">
                <a:solidFill>
                  <a:schemeClr val="accent2"/>
                </a:solidFill>
                <a:latin typeface="Times New Roman" pitchFamily="18" charset="0"/>
                <a:cs typeface="Times New Roman" pitchFamily="18" charset="0"/>
              </a:rPr>
              <a:t>Unsystematic</a:t>
            </a:r>
            <a:r>
              <a:rPr lang="el-GR" sz="3600" b="1" i="1" dirty="0">
                <a:solidFill>
                  <a:schemeClr val="accent2"/>
                </a:solidFill>
                <a:latin typeface="Times New Roman" pitchFamily="18" charset="0"/>
                <a:cs typeface="Times New Roman" pitchFamily="18" charset="0"/>
              </a:rPr>
              <a:t> </a:t>
            </a:r>
            <a:r>
              <a:rPr lang="el-GR" sz="3600" b="1" i="1" dirty="0" err="1">
                <a:solidFill>
                  <a:schemeClr val="accent2"/>
                </a:solidFill>
                <a:latin typeface="Times New Roman" pitchFamily="18" charset="0"/>
                <a:cs typeface="Times New Roman" pitchFamily="18" charset="0"/>
              </a:rPr>
              <a:t>Risk</a:t>
            </a:r>
            <a:endParaRPr lang="el-GR" sz="3600" b="1" i="1" dirty="0">
              <a:solidFill>
                <a:schemeClr val="accent2"/>
              </a:solidFill>
              <a:latin typeface="Times New Roman" pitchFamily="18" charset="0"/>
              <a:cs typeface="Times New Roman" pitchFamily="18" charset="0"/>
            </a:endParaRPr>
          </a:p>
          <a:p>
            <a:pPr>
              <a:lnSpc>
                <a:spcPct val="80000"/>
              </a:lnSpc>
            </a:pPr>
            <a:r>
              <a:rPr lang="el-GR" sz="2000" dirty="0">
                <a:latin typeface="Times New Roman" pitchFamily="18" charset="0"/>
                <a:cs typeface="Times New Roman" pitchFamily="18" charset="0"/>
              </a:rPr>
              <a:t>Συστηματικός κίνδυνος:</a:t>
            </a:r>
          </a:p>
          <a:p>
            <a:pPr marL="0" indent="0">
              <a:lnSpc>
                <a:spcPct val="80000"/>
              </a:lnSpc>
              <a:buNone/>
            </a:pPr>
            <a:r>
              <a:rPr lang="el-GR" sz="2000" dirty="0">
                <a:latin typeface="Times New Roman" pitchFamily="18" charset="0"/>
                <a:cs typeface="Times New Roman" pitchFamily="18" charset="0"/>
              </a:rPr>
              <a:t>Επηρεάζει όλη την αγορά</a:t>
            </a:r>
          </a:p>
          <a:p>
            <a:pPr marL="0" indent="0">
              <a:lnSpc>
                <a:spcPct val="80000"/>
              </a:lnSpc>
              <a:buNone/>
            </a:pPr>
            <a:r>
              <a:rPr lang="el-GR" sz="2000" dirty="0">
                <a:latin typeface="Times New Roman" pitchFamily="18" charset="0"/>
                <a:cs typeface="Times New Roman" pitchFamily="18" charset="0"/>
              </a:rPr>
              <a:t>Πληθωρισμός</a:t>
            </a:r>
          </a:p>
          <a:p>
            <a:pPr marL="0" indent="0">
              <a:lnSpc>
                <a:spcPct val="80000"/>
              </a:lnSpc>
              <a:buNone/>
            </a:pPr>
            <a:r>
              <a:rPr lang="el-GR" sz="2000" dirty="0">
                <a:latin typeface="Times New Roman" pitchFamily="18" charset="0"/>
                <a:cs typeface="Times New Roman" pitchFamily="18" charset="0"/>
              </a:rPr>
              <a:t>Επιτόκια</a:t>
            </a:r>
          </a:p>
          <a:p>
            <a:pPr marL="0" indent="0">
              <a:lnSpc>
                <a:spcPct val="80000"/>
              </a:lnSpc>
              <a:buNone/>
            </a:pPr>
            <a:r>
              <a:rPr lang="el-GR" sz="2000" dirty="0">
                <a:latin typeface="Times New Roman" pitchFamily="18" charset="0"/>
                <a:cs typeface="Times New Roman" pitchFamily="18" charset="0"/>
              </a:rPr>
              <a:t>Πόλεμοι</a:t>
            </a:r>
          </a:p>
          <a:p>
            <a:pPr marL="0" indent="0">
              <a:lnSpc>
                <a:spcPct val="80000"/>
              </a:lnSpc>
              <a:buNone/>
            </a:pPr>
            <a:r>
              <a:rPr lang="el-GR" sz="2000" dirty="0">
                <a:latin typeface="Times New Roman" pitchFamily="18" charset="0"/>
                <a:cs typeface="Times New Roman" pitchFamily="18" charset="0"/>
              </a:rPr>
              <a:t>Οικονομικές κρίσεις</a:t>
            </a:r>
          </a:p>
          <a:p>
            <a:pPr>
              <a:lnSpc>
                <a:spcPct val="80000"/>
              </a:lnSpc>
            </a:pPr>
            <a:r>
              <a:rPr lang="el-GR" sz="2000" dirty="0">
                <a:latin typeface="Times New Roman" pitchFamily="18" charset="0"/>
                <a:cs typeface="Times New Roman" pitchFamily="18" charset="0"/>
              </a:rPr>
              <a:t>Μη συστηματικός:</a:t>
            </a:r>
          </a:p>
          <a:p>
            <a:pPr marL="0" indent="0">
              <a:lnSpc>
                <a:spcPct val="80000"/>
              </a:lnSpc>
              <a:buNone/>
            </a:pPr>
            <a:r>
              <a:rPr lang="el-GR" sz="2000" dirty="0">
                <a:latin typeface="Times New Roman" pitchFamily="18" charset="0"/>
                <a:cs typeface="Times New Roman" pitchFamily="18" charset="0"/>
              </a:rPr>
              <a:t>Ειδικός κίνδυνος εταιρείας</a:t>
            </a:r>
          </a:p>
          <a:p>
            <a:pPr marL="0" indent="0">
              <a:lnSpc>
                <a:spcPct val="80000"/>
              </a:lnSpc>
              <a:buNone/>
            </a:pPr>
            <a:r>
              <a:rPr lang="el-GR" sz="2000" dirty="0">
                <a:latin typeface="Times New Roman" pitchFamily="18" charset="0"/>
                <a:cs typeface="Times New Roman" pitchFamily="18" charset="0"/>
              </a:rPr>
              <a:t>Μπορεί να μειωθεί με διαφοροποίηση</a:t>
            </a:r>
          </a:p>
          <a:p>
            <a:pPr>
              <a:lnSpc>
                <a:spcPct val="80000"/>
              </a:lnSpc>
            </a:pPr>
            <a:r>
              <a:rPr lang="el-GR" sz="2000" dirty="0">
                <a:latin typeface="Times New Roman" pitchFamily="18" charset="0"/>
                <a:cs typeface="Times New Roman" pitchFamily="18" charset="0"/>
              </a:rPr>
              <a:t>Το </a:t>
            </a:r>
            <a:r>
              <a:rPr lang="el-GR" sz="2000" dirty="0" err="1">
                <a:latin typeface="Times New Roman" pitchFamily="18" charset="0"/>
                <a:cs typeface="Times New Roman" pitchFamily="18" charset="0"/>
              </a:rPr>
              <a:t>Beta</a:t>
            </a:r>
            <a:r>
              <a:rPr lang="el-GR" sz="2000" dirty="0">
                <a:latin typeface="Times New Roman" pitchFamily="18" charset="0"/>
                <a:cs typeface="Times New Roman" pitchFamily="18" charset="0"/>
              </a:rPr>
              <a:t> μετρά:</a:t>
            </a:r>
          </a:p>
          <a:p>
            <a:pPr>
              <a:lnSpc>
                <a:spcPct val="80000"/>
              </a:lnSpc>
            </a:pPr>
            <a:r>
              <a:rPr lang="el-GR" sz="2000" dirty="0">
                <a:latin typeface="Times New Roman" pitchFamily="18" charset="0"/>
                <a:cs typeface="Times New Roman" pitchFamily="18" charset="0"/>
              </a:rPr>
              <a:t>➡ μόνο τον συστηματικό κίνδυνο</a:t>
            </a:r>
            <a:endParaRPr lang="en-US" sz="2000" dirty="0">
              <a:latin typeface="Times New Roman" pitchFamily="18" charset="0"/>
              <a:cs typeface="Times New Roman" pitchFamily="18" charset="0"/>
            </a:endParaRPr>
          </a:p>
        </p:txBody>
      </p:sp>
      <p:sp>
        <p:nvSpPr>
          <p:cNvPr id="5" name="4 - Θέση αριθμού διαφάνειας"/>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2C1EAE-2912-4811-9DF5-A68AB55C9E27}" type="slidenum">
              <a:rPr kumimoji="0" lang="el-GR" sz="14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190</a:t>
            </a:fld>
            <a:endParaRPr kumimoji="0" lang="el-GR" sz="14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21859" name="Rectangle 3"/>
          <p:cNvSpPr>
            <a:spLocks/>
          </p:cNvSpPr>
          <p:nvPr/>
        </p:nvSpPr>
        <p:spPr bwMode="auto">
          <a:xfrm>
            <a:off x="1703388" y="116632"/>
            <a:ext cx="8964612" cy="1143000"/>
          </a:xfrm>
          <a:prstGeom prst="rect">
            <a:avLst/>
          </a:prstGeom>
          <a:noFill/>
          <a:ln w="9525">
            <a:noFill/>
            <a:miter lim="800000"/>
            <a:headEnd/>
            <a:tailEnd/>
          </a:ln>
        </p:spPr>
        <p:txBody>
          <a:bodyPr lIns="0" rIns="0" bIns="0" anchor="b"/>
          <a:lstStyle/>
          <a:p>
            <a:pPr marL="0" marR="0" lvl="0" indent="0" algn="ctr" defTabSz="914400" rtl="0" eaLnBrk="0" fontAlgn="auto" latinLnBrk="0" hangingPunct="0">
              <a:lnSpc>
                <a:spcPct val="100000"/>
              </a:lnSpc>
              <a:spcBef>
                <a:spcPts val="0"/>
              </a:spcBef>
              <a:spcAft>
                <a:spcPts val="0"/>
              </a:spcAft>
              <a:buClrTx/>
              <a:buSzTx/>
              <a:buFontTx/>
              <a:buNone/>
              <a:tabLst/>
              <a:defRPr/>
            </a:pPr>
            <a:endParaRPr kumimoji="0" lang="en-US" sz="3200" b="1" i="1" u="none" strike="noStrike" kern="1200" cap="none" spc="0" normalizeH="0" baseline="0" noProof="0" dirty="0">
              <a:ln>
                <a:noFill/>
              </a:ln>
              <a:solidFill>
                <a:srgbClr val="333399"/>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4156520498"/>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32098" name="Rectangle 2"/>
          <p:cNvSpPr>
            <a:spLocks noGrp="1"/>
          </p:cNvSpPr>
          <p:nvPr>
            <p:ph idx="1"/>
          </p:nvPr>
        </p:nvSpPr>
        <p:spPr>
          <a:xfrm>
            <a:off x="1595884" y="1530499"/>
            <a:ext cx="8964612" cy="4922837"/>
          </a:xfrm>
        </p:spPr>
        <p:txBody>
          <a:bodyPr/>
          <a:lstStyle/>
          <a:p>
            <a:pPr marL="0" indent="0">
              <a:lnSpc>
                <a:spcPct val="80000"/>
              </a:lnSpc>
              <a:buNone/>
            </a:pPr>
            <a:r>
              <a:rPr lang="el-GR" sz="3600" b="1" i="1" dirty="0">
                <a:solidFill>
                  <a:schemeClr val="accent2"/>
                </a:solidFill>
                <a:latin typeface="Times New Roman" pitchFamily="18" charset="0"/>
                <a:cs typeface="Times New Roman" pitchFamily="18" charset="0"/>
              </a:rPr>
              <a:t>Τι είναι ο Δείκτης </a:t>
            </a:r>
            <a:r>
              <a:rPr lang="el-GR" sz="3600" b="1" i="1" dirty="0" err="1">
                <a:solidFill>
                  <a:schemeClr val="accent2"/>
                </a:solidFill>
                <a:latin typeface="Times New Roman" pitchFamily="18" charset="0"/>
                <a:cs typeface="Times New Roman" pitchFamily="18" charset="0"/>
              </a:rPr>
              <a:t>Sharpe</a:t>
            </a:r>
            <a:endParaRPr lang="en-US" sz="3600" b="1" i="1" dirty="0">
              <a:solidFill>
                <a:schemeClr val="accent2"/>
              </a:solidFill>
              <a:latin typeface="Times New Roman" pitchFamily="18" charset="0"/>
              <a:cs typeface="Times New Roman" pitchFamily="18" charset="0"/>
            </a:endParaRPr>
          </a:p>
          <a:p>
            <a:pPr marL="0" indent="0">
              <a:lnSpc>
                <a:spcPct val="80000"/>
              </a:lnSpc>
              <a:buNone/>
            </a:pPr>
            <a:endParaRPr lang="el-GR" sz="3600" b="1" i="1" dirty="0">
              <a:solidFill>
                <a:schemeClr val="accent2"/>
              </a:solidFill>
              <a:latin typeface="Times New Roman" pitchFamily="18" charset="0"/>
              <a:cs typeface="Times New Roman" pitchFamily="18" charset="0"/>
            </a:endParaRPr>
          </a:p>
          <a:p>
            <a:pPr marL="0" indent="0">
              <a:lnSpc>
                <a:spcPct val="80000"/>
              </a:lnSpc>
              <a:buNone/>
            </a:pPr>
            <a:r>
              <a:rPr lang="el-GR" sz="2000" dirty="0" err="1">
                <a:latin typeface="Times New Roman" pitchFamily="18" charset="0"/>
                <a:cs typeface="Times New Roman" pitchFamily="18" charset="0"/>
              </a:rPr>
              <a:t>Sharpe</a:t>
            </a:r>
            <a:r>
              <a:rPr lang="el-GR" sz="2000" dirty="0">
                <a:latin typeface="Times New Roman" pitchFamily="18" charset="0"/>
                <a:cs typeface="Times New Roman" pitchFamily="18" charset="0"/>
              </a:rPr>
              <a:t> </a:t>
            </a:r>
            <a:r>
              <a:rPr lang="el-GR" sz="2000" dirty="0" err="1">
                <a:latin typeface="Times New Roman" pitchFamily="18" charset="0"/>
                <a:cs typeface="Times New Roman" pitchFamily="18" charset="0"/>
              </a:rPr>
              <a:t>Ratio</a:t>
            </a:r>
            <a:endParaRPr lang="el-GR" sz="2000" dirty="0">
              <a:latin typeface="Times New Roman" pitchFamily="18" charset="0"/>
              <a:cs typeface="Times New Roman" pitchFamily="18" charset="0"/>
            </a:endParaRPr>
          </a:p>
          <a:p>
            <a:pPr>
              <a:lnSpc>
                <a:spcPct val="80000"/>
              </a:lnSpc>
            </a:pPr>
            <a:r>
              <a:rPr lang="el-GR" sz="2000" dirty="0">
                <a:latin typeface="Times New Roman" pitchFamily="18" charset="0"/>
                <a:cs typeface="Times New Roman" pitchFamily="18" charset="0"/>
              </a:rPr>
              <a:t>Ο δείκτης </a:t>
            </a:r>
            <a:r>
              <a:rPr lang="el-GR" sz="2000" dirty="0" err="1">
                <a:latin typeface="Times New Roman" pitchFamily="18" charset="0"/>
                <a:cs typeface="Times New Roman" pitchFamily="18" charset="0"/>
              </a:rPr>
              <a:t>Sharpe</a:t>
            </a:r>
            <a:r>
              <a:rPr lang="el-GR" sz="2000" dirty="0">
                <a:latin typeface="Times New Roman" pitchFamily="18" charset="0"/>
                <a:cs typeface="Times New Roman" pitchFamily="18" charset="0"/>
              </a:rPr>
              <a:t> μετρά την υπερβάλλουσα απόδοση ανά μονάδα συνολικού κινδύνου.</a:t>
            </a:r>
          </a:p>
          <a:p>
            <a:pPr marL="0" indent="0">
              <a:lnSpc>
                <a:spcPct val="80000"/>
              </a:lnSpc>
              <a:buNone/>
            </a:pPr>
            <a:r>
              <a:rPr lang="el-GR" sz="2000" dirty="0">
                <a:latin typeface="Times New Roman" pitchFamily="18" charset="0"/>
                <a:cs typeface="Times New Roman" pitchFamily="18" charset="0"/>
              </a:rPr>
              <a:t>Δηλαδή:</a:t>
            </a:r>
          </a:p>
          <a:p>
            <a:pPr>
              <a:lnSpc>
                <a:spcPct val="80000"/>
              </a:lnSpc>
            </a:pPr>
            <a:r>
              <a:rPr lang="el-GR" sz="2000" dirty="0">
                <a:latin typeface="Times New Roman" pitchFamily="18" charset="0"/>
                <a:cs typeface="Times New Roman" pitchFamily="18" charset="0"/>
              </a:rPr>
              <a:t>Πόση επιπλέον απόδοση λαμβάνει ο επενδυτής για κάθε μονάδα κινδύνου που αναλαμβάνει.</a:t>
            </a:r>
            <a:endParaRPr lang="en-US" sz="2000" dirty="0">
              <a:latin typeface="Times New Roman" pitchFamily="18" charset="0"/>
              <a:cs typeface="Times New Roman" pitchFamily="18" charset="0"/>
            </a:endParaRPr>
          </a:p>
        </p:txBody>
      </p:sp>
      <p:sp>
        <p:nvSpPr>
          <p:cNvPr id="5" name="4 - Θέση αριθμού διαφάνειας"/>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2C1EAE-2912-4811-9DF5-A68AB55C9E27}" type="slidenum">
              <a:rPr kumimoji="0" lang="el-GR" sz="14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191</a:t>
            </a:fld>
            <a:endParaRPr kumimoji="0" lang="el-GR" sz="14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21859" name="Rectangle 3"/>
          <p:cNvSpPr>
            <a:spLocks/>
          </p:cNvSpPr>
          <p:nvPr/>
        </p:nvSpPr>
        <p:spPr bwMode="auto">
          <a:xfrm>
            <a:off x="1703388" y="116632"/>
            <a:ext cx="8964612" cy="1143000"/>
          </a:xfrm>
          <a:prstGeom prst="rect">
            <a:avLst/>
          </a:prstGeom>
          <a:noFill/>
          <a:ln w="9525">
            <a:noFill/>
            <a:miter lim="800000"/>
            <a:headEnd/>
            <a:tailEnd/>
          </a:ln>
        </p:spPr>
        <p:txBody>
          <a:bodyPr lIns="0" rIns="0" bIns="0" anchor="b"/>
          <a:lstStyle/>
          <a:p>
            <a:pPr marL="0" marR="0" lvl="0" indent="0" algn="ctr" defTabSz="914400" rtl="0" eaLnBrk="0" fontAlgn="auto" latinLnBrk="0" hangingPunct="0">
              <a:lnSpc>
                <a:spcPct val="100000"/>
              </a:lnSpc>
              <a:spcBef>
                <a:spcPts val="0"/>
              </a:spcBef>
              <a:spcAft>
                <a:spcPts val="0"/>
              </a:spcAft>
              <a:buClrTx/>
              <a:buSzTx/>
              <a:buFontTx/>
              <a:buNone/>
              <a:tabLst/>
              <a:defRPr/>
            </a:pPr>
            <a:endParaRPr kumimoji="0" lang="en-US" sz="3200" b="1" i="1" u="none" strike="noStrike" kern="1200" cap="none" spc="0" normalizeH="0" baseline="0" noProof="0" dirty="0">
              <a:ln>
                <a:noFill/>
              </a:ln>
              <a:solidFill>
                <a:srgbClr val="333399"/>
              </a:solidFill>
              <a:effectLst/>
              <a:uLnTx/>
              <a:uFillTx/>
              <a:latin typeface="Times New Roman" pitchFamily="18" charset="0"/>
              <a:ea typeface="+mn-ea"/>
              <a:cs typeface="Times New Roman" pitchFamily="18" charset="0"/>
            </a:endParaRPr>
          </a:p>
        </p:txBody>
      </p:sp>
      <p:pic>
        <p:nvPicPr>
          <p:cNvPr id="4" name="Picture 3">
            <a:extLst>
              <a:ext uri="{FF2B5EF4-FFF2-40B4-BE49-F238E27FC236}">
                <a16:creationId xmlns:a16="http://schemas.microsoft.com/office/drawing/2014/main" id="{8D4C59FD-B6DF-8358-B1C5-0E47369C785A}"/>
              </a:ext>
            </a:extLst>
          </p:cNvPr>
          <p:cNvPicPr>
            <a:picLocks noChangeAspect="1"/>
          </p:cNvPicPr>
          <p:nvPr/>
        </p:nvPicPr>
        <p:blipFill>
          <a:blip r:embed="rId4"/>
          <a:stretch>
            <a:fillRect/>
          </a:stretch>
        </p:blipFill>
        <p:spPr>
          <a:xfrm>
            <a:off x="5879976" y="4242545"/>
            <a:ext cx="3560320" cy="2002680"/>
          </a:xfrm>
          <a:prstGeom prst="rect">
            <a:avLst/>
          </a:prstGeom>
        </p:spPr>
      </p:pic>
    </p:spTree>
    <p:extLst>
      <p:ext uri="{BB962C8B-B14F-4D97-AF65-F5344CB8AC3E}">
        <p14:creationId xmlns:p14="http://schemas.microsoft.com/office/powerpoint/2010/main" val="2022221771"/>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32098" name="Rectangle 2"/>
          <p:cNvSpPr>
            <a:spLocks noGrp="1"/>
          </p:cNvSpPr>
          <p:nvPr>
            <p:ph idx="1"/>
          </p:nvPr>
        </p:nvSpPr>
        <p:spPr>
          <a:xfrm>
            <a:off x="1595884" y="1530499"/>
            <a:ext cx="8964612" cy="4922837"/>
          </a:xfrm>
        </p:spPr>
        <p:txBody>
          <a:bodyPr/>
          <a:lstStyle/>
          <a:p>
            <a:pPr marL="0" indent="0">
              <a:lnSpc>
                <a:spcPct val="80000"/>
              </a:lnSpc>
              <a:buNone/>
            </a:pPr>
            <a:r>
              <a:rPr lang="el-GR" sz="3600" b="1" i="1" dirty="0">
                <a:solidFill>
                  <a:schemeClr val="accent2"/>
                </a:solidFill>
                <a:latin typeface="Times New Roman" pitchFamily="18" charset="0"/>
                <a:cs typeface="Times New Roman" pitchFamily="18" charset="0"/>
              </a:rPr>
              <a:t>Παράδειγμα </a:t>
            </a:r>
            <a:r>
              <a:rPr lang="el-GR" sz="3600" b="1" i="1" dirty="0" err="1">
                <a:solidFill>
                  <a:schemeClr val="accent2"/>
                </a:solidFill>
                <a:latin typeface="Times New Roman" pitchFamily="18" charset="0"/>
                <a:cs typeface="Times New Roman" pitchFamily="18" charset="0"/>
              </a:rPr>
              <a:t>Sharpe</a:t>
            </a:r>
            <a:endParaRPr lang="el-GR" sz="3600" b="1" i="1" dirty="0">
              <a:solidFill>
                <a:schemeClr val="accent2"/>
              </a:solidFill>
              <a:latin typeface="Times New Roman" pitchFamily="18" charset="0"/>
              <a:cs typeface="Times New Roman" pitchFamily="18" charset="0"/>
            </a:endParaRPr>
          </a:p>
          <a:p>
            <a:pPr marL="0" indent="0">
              <a:lnSpc>
                <a:spcPct val="80000"/>
              </a:lnSpc>
              <a:buNone/>
            </a:pPr>
            <a:r>
              <a:rPr lang="el-GR" sz="2000" dirty="0">
                <a:latin typeface="Times New Roman" pitchFamily="18" charset="0"/>
                <a:cs typeface="Times New Roman" pitchFamily="18" charset="0"/>
              </a:rPr>
              <a:t>Παράδειγμα Υπολογισμού</a:t>
            </a:r>
          </a:p>
          <a:p>
            <a:pPr marL="0" indent="0">
              <a:lnSpc>
                <a:spcPct val="80000"/>
              </a:lnSpc>
              <a:buNone/>
            </a:pPr>
            <a:r>
              <a:rPr lang="el-GR" sz="2000" dirty="0">
                <a:latin typeface="Times New Roman" pitchFamily="18" charset="0"/>
                <a:cs typeface="Times New Roman" pitchFamily="18" charset="0"/>
              </a:rPr>
              <a:t>Δεδομένα:</a:t>
            </a:r>
          </a:p>
          <a:p>
            <a:pPr>
              <a:lnSpc>
                <a:spcPct val="80000"/>
              </a:lnSpc>
            </a:pPr>
            <a:r>
              <a:rPr lang="el-GR" sz="2000" dirty="0">
                <a:latin typeface="Times New Roman" pitchFamily="18" charset="0"/>
                <a:cs typeface="Times New Roman" pitchFamily="18" charset="0"/>
              </a:rPr>
              <a:t>Απόδοση χαρτοφυλακίου = 12%</a:t>
            </a:r>
          </a:p>
          <a:p>
            <a:pPr>
              <a:lnSpc>
                <a:spcPct val="80000"/>
              </a:lnSpc>
            </a:pPr>
            <a:r>
              <a:rPr lang="el-GR" sz="2000" dirty="0" err="1">
                <a:latin typeface="Times New Roman" pitchFamily="18" charset="0"/>
                <a:cs typeface="Times New Roman" pitchFamily="18" charset="0"/>
              </a:rPr>
              <a:t>Risk-free</a:t>
            </a:r>
            <a:r>
              <a:rPr lang="el-GR" sz="2000" dirty="0">
                <a:latin typeface="Times New Roman" pitchFamily="18" charset="0"/>
                <a:cs typeface="Times New Roman" pitchFamily="18" charset="0"/>
              </a:rPr>
              <a:t> </a:t>
            </a:r>
            <a:r>
              <a:rPr lang="el-GR" sz="2000" dirty="0" err="1">
                <a:latin typeface="Times New Roman" pitchFamily="18" charset="0"/>
                <a:cs typeface="Times New Roman" pitchFamily="18" charset="0"/>
              </a:rPr>
              <a:t>rate</a:t>
            </a:r>
            <a:r>
              <a:rPr lang="el-GR" sz="2000" dirty="0">
                <a:latin typeface="Times New Roman" pitchFamily="18" charset="0"/>
                <a:cs typeface="Times New Roman" pitchFamily="18" charset="0"/>
              </a:rPr>
              <a:t> = 2%</a:t>
            </a:r>
          </a:p>
          <a:p>
            <a:pPr>
              <a:lnSpc>
                <a:spcPct val="80000"/>
              </a:lnSpc>
            </a:pPr>
            <a:r>
              <a:rPr lang="el-GR" sz="2000" dirty="0">
                <a:latin typeface="Times New Roman" pitchFamily="18" charset="0"/>
                <a:cs typeface="Times New Roman" pitchFamily="18" charset="0"/>
              </a:rPr>
              <a:t>Τυπική απόκλιση = 8%</a:t>
            </a:r>
          </a:p>
          <a:p>
            <a:pPr>
              <a:lnSpc>
                <a:spcPct val="80000"/>
              </a:lnSpc>
            </a:pPr>
            <a:r>
              <a:rPr lang="el-GR" sz="2000" dirty="0">
                <a:latin typeface="Times New Roman" pitchFamily="18" charset="0"/>
                <a:cs typeface="Times New Roman" pitchFamily="18" charset="0"/>
              </a:rPr>
              <a:t>Υπολογισμός:</a:t>
            </a:r>
          </a:p>
          <a:p>
            <a:pPr marL="0" indent="0">
              <a:lnSpc>
                <a:spcPct val="80000"/>
              </a:lnSpc>
              <a:buNone/>
            </a:pPr>
            <a:endParaRPr lang="en-US" sz="2000" dirty="0">
              <a:latin typeface="Times New Roman" pitchFamily="18" charset="0"/>
              <a:cs typeface="Times New Roman" pitchFamily="18" charset="0"/>
            </a:endParaRPr>
          </a:p>
          <a:p>
            <a:pPr marL="0" indent="0">
              <a:lnSpc>
                <a:spcPct val="80000"/>
              </a:lnSpc>
              <a:buNone/>
            </a:pPr>
            <a:endParaRPr lang="el-GR" sz="2000" dirty="0">
              <a:latin typeface="Times New Roman" pitchFamily="18" charset="0"/>
              <a:cs typeface="Times New Roman" pitchFamily="18" charset="0"/>
            </a:endParaRPr>
          </a:p>
          <a:p>
            <a:pPr marL="0" indent="0">
              <a:lnSpc>
                <a:spcPct val="80000"/>
              </a:lnSpc>
              <a:buNone/>
            </a:pPr>
            <a:r>
              <a:rPr lang="el-GR" sz="2000" dirty="0">
                <a:latin typeface="Times New Roman" pitchFamily="18" charset="0"/>
                <a:cs typeface="Times New Roman" pitchFamily="18" charset="0"/>
              </a:rPr>
              <a:t>Συμπέρασμα:</a:t>
            </a:r>
          </a:p>
          <a:p>
            <a:pPr>
              <a:lnSpc>
                <a:spcPct val="80000"/>
              </a:lnSpc>
            </a:pPr>
            <a:r>
              <a:rPr lang="el-GR" sz="2000" dirty="0">
                <a:latin typeface="Times New Roman" pitchFamily="18" charset="0"/>
                <a:cs typeface="Times New Roman" pitchFamily="18" charset="0"/>
              </a:rPr>
              <a:t>Το χαρτοφυλάκιο προσφέρει καλή σχέση απόδοσης–κινδύνου.</a:t>
            </a:r>
            <a:endParaRPr lang="en-US" sz="2000" dirty="0">
              <a:latin typeface="Times New Roman" pitchFamily="18" charset="0"/>
              <a:cs typeface="Times New Roman" pitchFamily="18" charset="0"/>
            </a:endParaRPr>
          </a:p>
        </p:txBody>
      </p:sp>
      <p:sp>
        <p:nvSpPr>
          <p:cNvPr id="5" name="4 - Θέση αριθμού διαφάνειας"/>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2C1EAE-2912-4811-9DF5-A68AB55C9E27}" type="slidenum">
              <a:rPr kumimoji="0" lang="el-GR" sz="14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192</a:t>
            </a:fld>
            <a:endParaRPr kumimoji="0" lang="el-GR" sz="14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21859" name="Rectangle 3"/>
          <p:cNvSpPr>
            <a:spLocks/>
          </p:cNvSpPr>
          <p:nvPr/>
        </p:nvSpPr>
        <p:spPr bwMode="auto">
          <a:xfrm>
            <a:off x="1703388" y="116632"/>
            <a:ext cx="8964612" cy="1143000"/>
          </a:xfrm>
          <a:prstGeom prst="rect">
            <a:avLst/>
          </a:prstGeom>
          <a:noFill/>
          <a:ln w="9525">
            <a:noFill/>
            <a:miter lim="800000"/>
            <a:headEnd/>
            <a:tailEnd/>
          </a:ln>
        </p:spPr>
        <p:txBody>
          <a:bodyPr lIns="0" rIns="0" bIns="0" anchor="b"/>
          <a:lstStyle/>
          <a:p>
            <a:pPr marL="0" marR="0" lvl="0" indent="0" algn="ctr" defTabSz="914400" rtl="0" eaLnBrk="0" fontAlgn="auto" latinLnBrk="0" hangingPunct="0">
              <a:lnSpc>
                <a:spcPct val="100000"/>
              </a:lnSpc>
              <a:spcBef>
                <a:spcPts val="0"/>
              </a:spcBef>
              <a:spcAft>
                <a:spcPts val="0"/>
              </a:spcAft>
              <a:buClrTx/>
              <a:buSzTx/>
              <a:buFontTx/>
              <a:buNone/>
              <a:tabLst/>
              <a:defRPr/>
            </a:pPr>
            <a:endParaRPr kumimoji="0" lang="en-US" sz="3200" b="1" i="1" u="none" strike="noStrike" kern="1200" cap="none" spc="0" normalizeH="0" baseline="0" noProof="0" dirty="0">
              <a:ln>
                <a:noFill/>
              </a:ln>
              <a:solidFill>
                <a:srgbClr val="333399"/>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452051274"/>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32098" name="Rectangle 2"/>
          <p:cNvSpPr>
            <a:spLocks noGrp="1"/>
          </p:cNvSpPr>
          <p:nvPr>
            <p:ph idx="1"/>
          </p:nvPr>
        </p:nvSpPr>
        <p:spPr>
          <a:xfrm>
            <a:off x="1595884" y="1530499"/>
            <a:ext cx="8964612" cy="4922837"/>
          </a:xfrm>
        </p:spPr>
        <p:txBody>
          <a:bodyPr/>
          <a:lstStyle/>
          <a:p>
            <a:pPr marL="0" indent="0">
              <a:lnSpc>
                <a:spcPct val="80000"/>
              </a:lnSpc>
              <a:buNone/>
            </a:pPr>
            <a:r>
              <a:rPr lang="el-GR" sz="2000" dirty="0">
                <a:latin typeface="Times New Roman" pitchFamily="18" charset="0"/>
                <a:cs typeface="Times New Roman" pitchFamily="18" charset="0"/>
              </a:rPr>
              <a:t> </a:t>
            </a:r>
            <a:r>
              <a:rPr lang="el-GR" sz="3600" b="1" i="1" dirty="0">
                <a:solidFill>
                  <a:schemeClr val="accent2"/>
                </a:solidFill>
                <a:latin typeface="Times New Roman" pitchFamily="18" charset="0"/>
                <a:cs typeface="Times New Roman" pitchFamily="18" charset="0"/>
              </a:rPr>
              <a:t>Πλεονεκτήματα </a:t>
            </a:r>
            <a:r>
              <a:rPr lang="el-GR" sz="3600" b="1" i="1" dirty="0" err="1">
                <a:solidFill>
                  <a:schemeClr val="accent2"/>
                </a:solidFill>
                <a:latin typeface="Times New Roman" pitchFamily="18" charset="0"/>
                <a:cs typeface="Times New Roman" pitchFamily="18" charset="0"/>
              </a:rPr>
              <a:t>Sharpe</a:t>
            </a:r>
            <a:r>
              <a:rPr lang="el-GR" sz="3600" b="1" i="1" dirty="0">
                <a:solidFill>
                  <a:schemeClr val="accent2"/>
                </a:solidFill>
                <a:latin typeface="Times New Roman" pitchFamily="18" charset="0"/>
                <a:cs typeface="Times New Roman" pitchFamily="18" charset="0"/>
              </a:rPr>
              <a:t> </a:t>
            </a:r>
            <a:r>
              <a:rPr lang="el-GR" sz="3600" b="1" i="1" dirty="0" err="1">
                <a:solidFill>
                  <a:schemeClr val="accent2"/>
                </a:solidFill>
                <a:latin typeface="Times New Roman" pitchFamily="18" charset="0"/>
                <a:cs typeface="Times New Roman" pitchFamily="18" charset="0"/>
              </a:rPr>
              <a:t>Ratio</a:t>
            </a:r>
            <a:endParaRPr lang="en-US" sz="3600" b="1" i="1" dirty="0">
              <a:solidFill>
                <a:schemeClr val="accent2"/>
              </a:solidFill>
              <a:latin typeface="Times New Roman" pitchFamily="18" charset="0"/>
              <a:cs typeface="Times New Roman" pitchFamily="18" charset="0"/>
            </a:endParaRPr>
          </a:p>
          <a:p>
            <a:pPr marL="0" indent="0">
              <a:lnSpc>
                <a:spcPct val="80000"/>
              </a:lnSpc>
              <a:buNone/>
            </a:pPr>
            <a:endParaRPr lang="el-GR" sz="3600" b="1" i="1" dirty="0">
              <a:solidFill>
                <a:schemeClr val="accent2"/>
              </a:solidFill>
              <a:latin typeface="Times New Roman" pitchFamily="18" charset="0"/>
              <a:cs typeface="Times New Roman" pitchFamily="18" charset="0"/>
            </a:endParaRPr>
          </a:p>
          <a:p>
            <a:pPr marL="0" indent="0">
              <a:lnSpc>
                <a:spcPct val="80000"/>
              </a:lnSpc>
              <a:buNone/>
            </a:pPr>
            <a:r>
              <a:rPr lang="el-GR" sz="2000" dirty="0" err="1">
                <a:latin typeface="Times New Roman" pitchFamily="18" charset="0"/>
                <a:cs typeface="Times New Roman" pitchFamily="18" charset="0"/>
              </a:rPr>
              <a:t>Advantages</a:t>
            </a:r>
            <a:endParaRPr lang="el-GR" sz="2000" dirty="0">
              <a:latin typeface="Times New Roman" pitchFamily="18" charset="0"/>
              <a:cs typeface="Times New Roman" pitchFamily="18" charset="0"/>
            </a:endParaRPr>
          </a:p>
          <a:p>
            <a:pPr>
              <a:lnSpc>
                <a:spcPct val="80000"/>
              </a:lnSpc>
            </a:pPr>
            <a:r>
              <a:rPr lang="el-GR" sz="2000" dirty="0">
                <a:latin typeface="Times New Roman" pitchFamily="18" charset="0"/>
                <a:cs typeface="Times New Roman" pitchFamily="18" charset="0"/>
              </a:rPr>
              <a:t>Απλός και δημοφιλής δείκτης</a:t>
            </a:r>
          </a:p>
          <a:p>
            <a:pPr>
              <a:lnSpc>
                <a:spcPct val="80000"/>
              </a:lnSpc>
            </a:pPr>
            <a:r>
              <a:rPr lang="el-GR" sz="2000" dirty="0">
                <a:latin typeface="Times New Roman" pitchFamily="18" charset="0"/>
                <a:cs typeface="Times New Roman" pitchFamily="18" charset="0"/>
              </a:rPr>
              <a:t>Συγκρίνει χαρτοφυλάκια</a:t>
            </a:r>
          </a:p>
          <a:p>
            <a:pPr>
              <a:lnSpc>
                <a:spcPct val="80000"/>
              </a:lnSpc>
            </a:pPr>
            <a:r>
              <a:rPr lang="el-GR" sz="2000" dirty="0">
                <a:latin typeface="Times New Roman" pitchFamily="18" charset="0"/>
                <a:cs typeface="Times New Roman" pitchFamily="18" charset="0"/>
              </a:rPr>
              <a:t>Χρήσιμος σε αμοιβαία κεφάλαια</a:t>
            </a:r>
          </a:p>
          <a:p>
            <a:pPr>
              <a:lnSpc>
                <a:spcPct val="80000"/>
              </a:lnSpc>
            </a:pPr>
            <a:r>
              <a:rPr lang="el-GR" sz="2000" dirty="0">
                <a:latin typeface="Times New Roman" pitchFamily="18" charset="0"/>
                <a:cs typeface="Times New Roman" pitchFamily="18" charset="0"/>
              </a:rPr>
              <a:t>Περιλαμβάνει συνολικό κίνδυνο</a:t>
            </a:r>
          </a:p>
          <a:p>
            <a:pPr marL="0" indent="0">
              <a:lnSpc>
                <a:spcPct val="80000"/>
              </a:lnSpc>
              <a:buNone/>
            </a:pPr>
            <a:r>
              <a:rPr lang="el-GR" sz="2000" dirty="0">
                <a:latin typeface="Times New Roman" pitchFamily="18" charset="0"/>
                <a:cs typeface="Times New Roman" pitchFamily="18" charset="0"/>
              </a:rPr>
              <a:t>Χρησιμοποιείται:</a:t>
            </a:r>
          </a:p>
          <a:p>
            <a:pPr>
              <a:lnSpc>
                <a:spcPct val="80000"/>
              </a:lnSpc>
            </a:pPr>
            <a:r>
              <a:rPr lang="el-GR" sz="2000" dirty="0">
                <a:latin typeface="Times New Roman" pitchFamily="18" charset="0"/>
                <a:cs typeface="Times New Roman" pitchFamily="18" charset="0"/>
              </a:rPr>
              <a:t>Από διαχειριστές κεφαλαίων</a:t>
            </a:r>
          </a:p>
          <a:p>
            <a:pPr>
              <a:lnSpc>
                <a:spcPct val="80000"/>
              </a:lnSpc>
            </a:pPr>
            <a:r>
              <a:rPr lang="el-GR" sz="2000" dirty="0">
                <a:latin typeface="Times New Roman" pitchFamily="18" charset="0"/>
                <a:cs typeface="Times New Roman" pitchFamily="18" charset="0"/>
              </a:rPr>
              <a:t>Θεσμικούς επενδυτές</a:t>
            </a:r>
          </a:p>
          <a:p>
            <a:pPr>
              <a:lnSpc>
                <a:spcPct val="80000"/>
              </a:lnSpc>
            </a:pPr>
            <a:r>
              <a:rPr lang="el-GR" sz="2000" dirty="0">
                <a:latin typeface="Times New Roman" pitchFamily="18" charset="0"/>
                <a:cs typeface="Times New Roman" pitchFamily="18" charset="0"/>
              </a:rPr>
              <a:t>Αναλυτές</a:t>
            </a:r>
            <a:endParaRPr lang="en-US" sz="2000" dirty="0">
              <a:latin typeface="Times New Roman" pitchFamily="18" charset="0"/>
              <a:cs typeface="Times New Roman" pitchFamily="18" charset="0"/>
            </a:endParaRPr>
          </a:p>
        </p:txBody>
      </p:sp>
      <p:sp>
        <p:nvSpPr>
          <p:cNvPr id="5" name="4 - Θέση αριθμού διαφάνειας"/>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2C1EAE-2912-4811-9DF5-A68AB55C9E27}" type="slidenum">
              <a:rPr kumimoji="0" lang="el-GR" sz="14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193</a:t>
            </a:fld>
            <a:endParaRPr kumimoji="0" lang="el-GR" sz="14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21859" name="Rectangle 3"/>
          <p:cNvSpPr>
            <a:spLocks/>
          </p:cNvSpPr>
          <p:nvPr/>
        </p:nvSpPr>
        <p:spPr bwMode="auto">
          <a:xfrm>
            <a:off x="1703388" y="116632"/>
            <a:ext cx="8964612" cy="1143000"/>
          </a:xfrm>
          <a:prstGeom prst="rect">
            <a:avLst/>
          </a:prstGeom>
          <a:noFill/>
          <a:ln w="9525">
            <a:noFill/>
            <a:miter lim="800000"/>
            <a:headEnd/>
            <a:tailEnd/>
          </a:ln>
        </p:spPr>
        <p:txBody>
          <a:bodyPr lIns="0" rIns="0" bIns="0" anchor="b"/>
          <a:lstStyle/>
          <a:p>
            <a:pPr marL="0" marR="0" lvl="0" indent="0" algn="ctr" defTabSz="914400" rtl="0" eaLnBrk="0" fontAlgn="auto" latinLnBrk="0" hangingPunct="0">
              <a:lnSpc>
                <a:spcPct val="100000"/>
              </a:lnSpc>
              <a:spcBef>
                <a:spcPts val="0"/>
              </a:spcBef>
              <a:spcAft>
                <a:spcPts val="0"/>
              </a:spcAft>
              <a:buClrTx/>
              <a:buSzTx/>
              <a:buFontTx/>
              <a:buNone/>
              <a:tabLst/>
              <a:defRPr/>
            </a:pPr>
            <a:endParaRPr kumimoji="0" lang="en-US" sz="3200" b="1" i="1" u="none" strike="noStrike" kern="1200" cap="none" spc="0" normalizeH="0" baseline="0" noProof="0" dirty="0">
              <a:ln>
                <a:noFill/>
              </a:ln>
              <a:solidFill>
                <a:srgbClr val="333399"/>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2908815129"/>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32098" name="Rectangle 2"/>
          <p:cNvSpPr>
            <a:spLocks noGrp="1"/>
          </p:cNvSpPr>
          <p:nvPr>
            <p:ph idx="1"/>
          </p:nvPr>
        </p:nvSpPr>
        <p:spPr>
          <a:xfrm>
            <a:off x="1595884" y="1530499"/>
            <a:ext cx="8964612" cy="4922837"/>
          </a:xfrm>
        </p:spPr>
        <p:txBody>
          <a:bodyPr/>
          <a:lstStyle/>
          <a:p>
            <a:pPr marL="0" indent="0">
              <a:lnSpc>
                <a:spcPct val="80000"/>
              </a:lnSpc>
              <a:buNone/>
            </a:pPr>
            <a:r>
              <a:rPr lang="el-GR" sz="3600" b="1" i="1" dirty="0">
                <a:solidFill>
                  <a:schemeClr val="accent2"/>
                </a:solidFill>
                <a:latin typeface="Times New Roman" pitchFamily="18" charset="0"/>
                <a:cs typeface="Times New Roman" pitchFamily="18" charset="0"/>
              </a:rPr>
              <a:t>Μειονεκτήματα </a:t>
            </a:r>
            <a:r>
              <a:rPr lang="el-GR" sz="3600" b="1" i="1" dirty="0" err="1">
                <a:solidFill>
                  <a:schemeClr val="accent2"/>
                </a:solidFill>
                <a:latin typeface="Times New Roman" pitchFamily="18" charset="0"/>
                <a:cs typeface="Times New Roman" pitchFamily="18" charset="0"/>
              </a:rPr>
              <a:t>Sharpe</a:t>
            </a:r>
            <a:r>
              <a:rPr lang="el-GR" sz="3600" b="1" i="1" dirty="0">
                <a:solidFill>
                  <a:schemeClr val="accent2"/>
                </a:solidFill>
                <a:latin typeface="Times New Roman" pitchFamily="18" charset="0"/>
                <a:cs typeface="Times New Roman" pitchFamily="18" charset="0"/>
              </a:rPr>
              <a:t> </a:t>
            </a:r>
            <a:r>
              <a:rPr lang="el-GR" sz="3600" b="1" i="1" dirty="0" err="1">
                <a:solidFill>
                  <a:schemeClr val="accent2"/>
                </a:solidFill>
                <a:latin typeface="Times New Roman" pitchFamily="18" charset="0"/>
                <a:cs typeface="Times New Roman" pitchFamily="18" charset="0"/>
              </a:rPr>
              <a:t>Ratio</a:t>
            </a:r>
            <a:endParaRPr lang="en-US" sz="3600" b="1" i="1" dirty="0">
              <a:solidFill>
                <a:schemeClr val="accent2"/>
              </a:solidFill>
              <a:latin typeface="Times New Roman" pitchFamily="18" charset="0"/>
              <a:cs typeface="Times New Roman" pitchFamily="18" charset="0"/>
            </a:endParaRPr>
          </a:p>
          <a:p>
            <a:pPr marL="0" indent="0">
              <a:lnSpc>
                <a:spcPct val="80000"/>
              </a:lnSpc>
              <a:buNone/>
            </a:pPr>
            <a:endParaRPr lang="el-GR" sz="3600" b="1" i="1" dirty="0">
              <a:solidFill>
                <a:schemeClr val="accent2"/>
              </a:solidFill>
              <a:latin typeface="Times New Roman" pitchFamily="18" charset="0"/>
              <a:cs typeface="Times New Roman" pitchFamily="18" charset="0"/>
            </a:endParaRPr>
          </a:p>
          <a:p>
            <a:pPr marL="0" indent="0">
              <a:lnSpc>
                <a:spcPct val="80000"/>
              </a:lnSpc>
              <a:buNone/>
            </a:pPr>
            <a:r>
              <a:rPr lang="el-GR" sz="2000" dirty="0" err="1">
                <a:latin typeface="Times New Roman" pitchFamily="18" charset="0"/>
                <a:cs typeface="Times New Roman" pitchFamily="18" charset="0"/>
              </a:rPr>
              <a:t>Limitations</a:t>
            </a:r>
            <a:endParaRPr lang="el-GR" sz="2000" dirty="0">
              <a:latin typeface="Times New Roman" pitchFamily="18" charset="0"/>
              <a:cs typeface="Times New Roman" pitchFamily="18" charset="0"/>
            </a:endParaRPr>
          </a:p>
          <a:p>
            <a:pPr>
              <a:lnSpc>
                <a:spcPct val="80000"/>
              </a:lnSpc>
            </a:pPr>
            <a:r>
              <a:rPr lang="el-GR" sz="2000" dirty="0">
                <a:latin typeface="Times New Roman" pitchFamily="18" charset="0"/>
                <a:cs typeface="Times New Roman" pitchFamily="18" charset="0"/>
              </a:rPr>
              <a:t>Υποθέτει κανονική κατανομή αποδόσεων</a:t>
            </a:r>
          </a:p>
          <a:p>
            <a:pPr>
              <a:lnSpc>
                <a:spcPct val="80000"/>
              </a:lnSpc>
            </a:pPr>
            <a:r>
              <a:rPr lang="el-GR" sz="2000" dirty="0">
                <a:latin typeface="Times New Roman" pitchFamily="18" charset="0"/>
                <a:cs typeface="Times New Roman" pitchFamily="18" charset="0"/>
              </a:rPr>
              <a:t>Επηρεάζεται από ακραίες τιμές</a:t>
            </a:r>
          </a:p>
          <a:p>
            <a:pPr>
              <a:lnSpc>
                <a:spcPct val="80000"/>
              </a:lnSpc>
            </a:pPr>
            <a:r>
              <a:rPr lang="el-GR" sz="2000" dirty="0">
                <a:latin typeface="Times New Roman" pitchFamily="18" charset="0"/>
                <a:cs typeface="Times New Roman" pitchFamily="18" charset="0"/>
              </a:rPr>
              <a:t>Δεν λειτουργεί τέλεια σε </a:t>
            </a:r>
            <a:r>
              <a:rPr lang="el-GR" sz="2000" dirty="0" err="1">
                <a:latin typeface="Times New Roman" pitchFamily="18" charset="0"/>
                <a:cs typeface="Times New Roman" pitchFamily="18" charset="0"/>
              </a:rPr>
              <a:t>hedge</a:t>
            </a:r>
            <a:r>
              <a:rPr lang="el-GR" sz="2000" dirty="0">
                <a:latin typeface="Times New Roman" pitchFamily="18" charset="0"/>
                <a:cs typeface="Times New Roman" pitchFamily="18" charset="0"/>
              </a:rPr>
              <a:t> </a:t>
            </a:r>
            <a:r>
              <a:rPr lang="el-GR" sz="2000" dirty="0" err="1">
                <a:latin typeface="Times New Roman" pitchFamily="18" charset="0"/>
                <a:cs typeface="Times New Roman" pitchFamily="18" charset="0"/>
              </a:rPr>
              <a:t>funds</a:t>
            </a:r>
            <a:endParaRPr lang="el-GR" sz="2000" dirty="0">
              <a:latin typeface="Times New Roman" pitchFamily="18" charset="0"/>
              <a:cs typeface="Times New Roman" pitchFamily="18" charset="0"/>
            </a:endParaRPr>
          </a:p>
          <a:p>
            <a:pPr>
              <a:lnSpc>
                <a:spcPct val="80000"/>
              </a:lnSpc>
            </a:pPr>
            <a:r>
              <a:rPr lang="el-GR" sz="2000" dirty="0">
                <a:latin typeface="Times New Roman" pitchFamily="18" charset="0"/>
                <a:cs typeface="Times New Roman" pitchFamily="18" charset="0"/>
              </a:rPr>
              <a:t>Δεν ξεχωρίζει είδη κινδύνου</a:t>
            </a:r>
            <a:endParaRPr lang="en-US" sz="2000" dirty="0">
              <a:latin typeface="Times New Roman" pitchFamily="18" charset="0"/>
              <a:cs typeface="Times New Roman" pitchFamily="18" charset="0"/>
            </a:endParaRPr>
          </a:p>
        </p:txBody>
      </p:sp>
      <p:sp>
        <p:nvSpPr>
          <p:cNvPr id="5" name="4 - Θέση αριθμού διαφάνειας"/>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2C1EAE-2912-4811-9DF5-A68AB55C9E27}" type="slidenum">
              <a:rPr kumimoji="0" lang="el-GR" sz="14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194</a:t>
            </a:fld>
            <a:endParaRPr kumimoji="0" lang="el-GR" sz="14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21859" name="Rectangle 3"/>
          <p:cNvSpPr>
            <a:spLocks/>
          </p:cNvSpPr>
          <p:nvPr/>
        </p:nvSpPr>
        <p:spPr bwMode="auto">
          <a:xfrm>
            <a:off x="1703388" y="116632"/>
            <a:ext cx="8964612" cy="1143000"/>
          </a:xfrm>
          <a:prstGeom prst="rect">
            <a:avLst/>
          </a:prstGeom>
          <a:noFill/>
          <a:ln w="9525">
            <a:noFill/>
            <a:miter lim="800000"/>
            <a:headEnd/>
            <a:tailEnd/>
          </a:ln>
        </p:spPr>
        <p:txBody>
          <a:bodyPr lIns="0" rIns="0" bIns="0" anchor="b"/>
          <a:lstStyle/>
          <a:p>
            <a:pPr marL="0" marR="0" lvl="0" indent="0" algn="ctr" defTabSz="914400" rtl="0" eaLnBrk="0" fontAlgn="auto" latinLnBrk="0" hangingPunct="0">
              <a:lnSpc>
                <a:spcPct val="100000"/>
              </a:lnSpc>
              <a:spcBef>
                <a:spcPts val="0"/>
              </a:spcBef>
              <a:spcAft>
                <a:spcPts val="0"/>
              </a:spcAft>
              <a:buClrTx/>
              <a:buSzTx/>
              <a:buFontTx/>
              <a:buNone/>
              <a:tabLst/>
              <a:defRPr/>
            </a:pPr>
            <a:endParaRPr kumimoji="0" lang="en-US" sz="3200" b="1" i="1" u="none" strike="noStrike" kern="1200" cap="none" spc="0" normalizeH="0" baseline="0" noProof="0" dirty="0">
              <a:ln>
                <a:noFill/>
              </a:ln>
              <a:solidFill>
                <a:srgbClr val="333399"/>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3994912406"/>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32098" name="Rectangle 2"/>
          <p:cNvSpPr>
            <a:spLocks noGrp="1"/>
          </p:cNvSpPr>
          <p:nvPr>
            <p:ph idx="1"/>
          </p:nvPr>
        </p:nvSpPr>
        <p:spPr>
          <a:xfrm>
            <a:off x="1595884" y="1530499"/>
            <a:ext cx="8964612" cy="4922837"/>
          </a:xfrm>
        </p:spPr>
        <p:txBody>
          <a:bodyPr/>
          <a:lstStyle/>
          <a:p>
            <a:pPr marL="0" indent="0">
              <a:lnSpc>
                <a:spcPct val="80000"/>
              </a:lnSpc>
              <a:buNone/>
            </a:pPr>
            <a:r>
              <a:rPr lang="el-GR" sz="3600" b="1" i="1" dirty="0">
                <a:solidFill>
                  <a:schemeClr val="accent2"/>
                </a:solidFill>
                <a:latin typeface="Times New Roman" pitchFamily="18" charset="0"/>
                <a:cs typeface="Times New Roman" pitchFamily="18" charset="0"/>
              </a:rPr>
              <a:t>Τι είναι ο Δείκτης </a:t>
            </a:r>
            <a:r>
              <a:rPr lang="el-GR" sz="3600" b="1" i="1" dirty="0" err="1">
                <a:solidFill>
                  <a:schemeClr val="accent2"/>
                </a:solidFill>
                <a:latin typeface="Times New Roman" pitchFamily="18" charset="0"/>
                <a:cs typeface="Times New Roman" pitchFamily="18" charset="0"/>
              </a:rPr>
              <a:t>Treynor</a:t>
            </a:r>
            <a:endParaRPr lang="el-GR" sz="3600" b="1" i="1" dirty="0">
              <a:solidFill>
                <a:schemeClr val="accent2"/>
              </a:solidFill>
              <a:latin typeface="Times New Roman" pitchFamily="18" charset="0"/>
              <a:cs typeface="Times New Roman" pitchFamily="18" charset="0"/>
            </a:endParaRPr>
          </a:p>
          <a:p>
            <a:pPr marL="0" indent="0">
              <a:lnSpc>
                <a:spcPct val="80000"/>
              </a:lnSpc>
              <a:buNone/>
            </a:pPr>
            <a:endParaRPr lang="en-US" sz="2000" dirty="0">
              <a:latin typeface="Times New Roman" pitchFamily="18" charset="0"/>
              <a:cs typeface="Times New Roman" pitchFamily="18" charset="0"/>
            </a:endParaRPr>
          </a:p>
          <a:p>
            <a:pPr marL="0" indent="0">
              <a:lnSpc>
                <a:spcPct val="80000"/>
              </a:lnSpc>
              <a:buNone/>
            </a:pPr>
            <a:r>
              <a:rPr lang="el-GR" sz="2000" dirty="0" err="1">
                <a:latin typeface="Times New Roman" pitchFamily="18" charset="0"/>
                <a:cs typeface="Times New Roman" pitchFamily="18" charset="0"/>
              </a:rPr>
              <a:t>Treynor</a:t>
            </a:r>
            <a:r>
              <a:rPr lang="el-GR" sz="2000" dirty="0">
                <a:latin typeface="Times New Roman" pitchFamily="18" charset="0"/>
                <a:cs typeface="Times New Roman" pitchFamily="18" charset="0"/>
              </a:rPr>
              <a:t> </a:t>
            </a:r>
            <a:r>
              <a:rPr lang="el-GR" sz="2000" dirty="0" err="1">
                <a:latin typeface="Times New Roman" pitchFamily="18" charset="0"/>
                <a:cs typeface="Times New Roman" pitchFamily="18" charset="0"/>
              </a:rPr>
              <a:t>Ratio</a:t>
            </a:r>
            <a:endParaRPr lang="el-GR" sz="2000" dirty="0">
              <a:latin typeface="Times New Roman" pitchFamily="18" charset="0"/>
              <a:cs typeface="Times New Roman" pitchFamily="18" charset="0"/>
            </a:endParaRPr>
          </a:p>
          <a:p>
            <a:pPr>
              <a:lnSpc>
                <a:spcPct val="80000"/>
              </a:lnSpc>
            </a:pPr>
            <a:r>
              <a:rPr lang="el-GR" sz="2000" dirty="0">
                <a:latin typeface="Times New Roman" pitchFamily="18" charset="0"/>
                <a:cs typeface="Times New Roman" pitchFamily="18" charset="0"/>
              </a:rPr>
              <a:t>Ο δείκτης </a:t>
            </a:r>
            <a:r>
              <a:rPr lang="el-GR" sz="2000" dirty="0" err="1">
                <a:latin typeface="Times New Roman" pitchFamily="18" charset="0"/>
                <a:cs typeface="Times New Roman" pitchFamily="18" charset="0"/>
              </a:rPr>
              <a:t>Treynor</a:t>
            </a:r>
            <a:r>
              <a:rPr lang="el-GR" sz="2000" dirty="0">
                <a:latin typeface="Times New Roman" pitchFamily="18" charset="0"/>
                <a:cs typeface="Times New Roman" pitchFamily="18" charset="0"/>
              </a:rPr>
              <a:t> μετρά την υπερβάλλουσα απόδοση ανά μονάδα συστηματικού κινδύνου.</a:t>
            </a:r>
          </a:p>
          <a:p>
            <a:pPr marL="0" indent="0">
              <a:lnSpc>
                <a:spcPct val="80000"/>
              </a:lnSpc>
              <a:buNone/>
            </a:pPr>
            <a:r>
              <a:rPr lang="el-GR" sz="2000" dirty="0">
                <a:latin typeface="Times New Roman" pitchFamily="18" charset="0"/>
                <a:cs typeface="Times New Roman" pitchFamily="18" charset="0"/>
              </a:rPr>
              <a:t>Βασική διαφορά:</a:t>
            </a:r>
          </a:p>
          <a:p>
            <a:pPr>
              <a:lnSpc>
                <a:spcPct val="80000"/>
              </a:lnSpc>
            </a:pPr>
            <a:r>
              <a:rPr lang="el-GR" sz="2000" dirty="0">
                <a:latin typeface="Times New Roman" pitchFamily="18" charset="0"/>
                <a:cs typeface="Times New Roman" pitchFamily="18" charset="0"/>
              </a:rPr>
              <a:t>Ο </a:t>
            </a:r>
            <a:r>
              <a:rPr lang="el-GR" sz="2000" dirty="0" err="1">
                <a:latin typeface="Times New Roman" pitchFamily="18" charset="0"/>
                <a:cs typeface="Times New Roman" pitchFamily="18" charset="0"/>
              </a:rPr>
              <a:t>Sharpe</a:t>
            </a:r>
            <a:r>
              <a:rPr lang="el-GR" sz="2000" dirty="0">
                <a:latin typeface="Times New Roman" pitchFamily="18" charset="0"/>
                <a:cs typeface="Times New Roman" pitchFamily="18" charset="0"/>
              </a:rPr>
              <a:t> χρησιμοποιεί συνολικό κίνδυνο.</a:t>
            </a:r>
          </a:p>
          <a:p>
            <a:pPr>
              <a:lnSpc>
                <a:spcPct val="80000"/>
              </a:lnSpc>
            </a:pPr>
            <a:r>
              <a:rPr lang="el-GR" sz="2000" dirty="0">
                <a:latin typeface="Times New Roman" pitchFamily="18" charset="0"/>
                <a:cs typeface="Times New Roman" pitchFamily="18" charset="0"/>
              </a:rPr>
              <a:t>Ο </a:t>
            </a:r>
            <a:r>
              <a:rPr lang="el-GR" sz="2000" dirty="0" err="1">
                <a:latin typeface="Times New Roman" pitchFamily="18" charset="0"/>
                <a:cs typeface="Times New Roman" pitchFamily="18" charset="0"/>
              </a:rPr>
              <a:t>Treynor</a:t>
            </a:r>
            <a:r>
              <a:rPr lang="el-GR" sz="2000" dirty="0">
                <a:latin typeface="Times New Roman" pitchFamily="18" charset="0"/>
                <a:cs typeface="Times New Roman" pitchFamily="18" charset="0"/>
              </a:rPr>
              <a:t> χρησιμοποιεί μόνο </a:t>
            </a:r>
            <a:r>
              <a:rPr lang="el-GR" sz="2000" dirty="0" err="1">
                <a:latin typeface="Times New Roman" pitchFamily="18" charset="0"/>
                <a:cs typeface="Times New Roman" pitchFamily="18" charset="0"/>
              </a:rPr>
              <a:t>Beta</a:t>
            </a:r>
            <a:r>
              <a:rPr lang="el-GR" sz="2000" dirty="0">
                <a:latin typeface="Times New Roman" pitchFamily="18" charset="0"/>
                <a:cs typeface="Times New Roman" pitchFamily="18" charset="0"/>
              </a:rPr>
              <a:t>.</a:t>
            </a:r>
            <a:endParaRPr lang="en-US" sz="2000" dirty="0">
              <a:latin typeface="Times New Roman" pitchFamily="18" charset="0"/>
              <a:cs typeface="Times New Roman" pitchFamily="18" charset="0"/>
            </a:endParaRPr>
          </a:p>
        </p:txBody>
      </p:sp>
      <p:sp>
        <p:nvSpPr>
          <p:cNvPr id="5" name="4 - Θέση αριθμού διαφάνειας"/>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2C1EAE-2912-4811-9DF5-A68AB55C9E27}" type="slidenum">
              <a:rPr kumimoji="0" lang="el-GR" sz="14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195</a:t>
            </a:fld>
            <a:endParaRPr kumimoji="0" lang="el-GR" sz="14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21859" name="Rectangle 3"/>
          <p:cNvSpPr>
            <a:spLocks/>
          </p:cNvSpPr>
          <p:nvPr/>
        </p:nvSpPr>
        <p:spPr bwMode="auto">
          <a:xfrm>
            <a:off x="1703388" y="116632"/>
            <a:ext cx="8964612" cy="1143000"/>
          </a:xfrm>
          <a:prstGeom prst="rect">
            <a:avLst/>
          </a:prstGeom>
          <a:noFill/>
          <a:ln w="9525">
            <a:noFill/>
            <a:miter lim="800000"/>
            <a:headEnd/>
            <a:tailEnd/>
          </a:ln>
        </p:spPr>
        <p:txBody>
          <a:bodyPr lIns="0" rIns="0" bIns="0" anchor="b"/>
          <a:lstStyle/>
          <a:p>
            <a:pPr marL="0" marR="0" lvl="0" indent="0" algn="ctr" defTabSz="914400" rtl="0" eaLnBrk="0" fontAlgn="auto" latinLnBrk="0" hangingPunct="0">
              <a:lnSpc>
                <a:spcPct val="100000"/>
              </a:lnSpc>
              <a:spcBef>
                <a:spcPts val="0"/>
              </a:spcBef>
              <a:spcAft>
                <a:spcPts val="0"/>
              </a:spcAft>
              <a:buClrTx/>
              <a:buSzTx/>
              <a:buFontTx/>
              <a:buNone/>
              <a:tabLst/>
              <a:defRPr/>
            </a:pPr>
            <a:endParaRPr kumimoji="0" lang="en-US" sz="3200" b="1" i="1" u="none" strike="noStrike" kern="1200" cap="none" spc="0" normalizeH="0" baseline="0" noProof="0" dirty="0">
              <a:ln>
                <a:noFill/>
              </a:ln>
              <a:solidFill>
                <a:srgbClr val="333399"/>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3650920241"/>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32098" name="Rectangle 2"/>
          <p:cNvSpPr>
            <a:spLocks noGrp="1"/>
          </p:cNvSpPr>
          <p:nvPr>
            <p:ph idx="1"/>
          </p:nvPr>
        </p:nvSpPr>
        <p:spPr>
          <a:xfrm>
            <a:off x="1595884" y="1530499"/>
            <a:ext cx="8964612" cy="4922837"/>
          </a:xfrm>
        </p:spPr>
        <p:txBody>
          <a:bodyPr/>
          <a:lstStyle/>
          <a:p>
            <a:pPr marL="0" indent="0">
              <a:lnSpc>
                <a:spcPct val="80000"/>
              </a:lnSpc>
              <a:buNone/>
            </a:pPr>
            <a:r>
              <a:rPr lang="el-GR" sz="3600" b="1" i="1" dirty="0">
                <a:solidFill>
                  <a:schemeClr val="accent2"/>
                </a:solidFill>
                <a:latin typeface="Times New Roman" pitchFamily="18" charset="0"/>
                <a:cs typeface="Times New Roman" pitchFamily="18" charset="0"/>
              </a:rPr>
              <a:t>Ερμηνεία </a:t>
            </a:r>
            <a:r>
              <a:rPr lang="el-GR" sz="3600" b="1" i="1" dirty="0" err="1">
                <a:solidFill>
                  <a:schemeClr val="accent2"/>
                </a:solidFill>
                <a:latin typeface="Times New Roman" pitchFamily="18" charset="0"/>
                <a:cs typeface="Times New Roman" pitchFamily="18" charset="0"/>
              </a:rPr>
              <a:t>Treynor</a:t>
            </a:r>
            <a:endParaRPr lang="en-US" sz="3600" b="1" i="1" dirty="0">
              <a:solidFill>
                <a:schemeClr val="accent2"/>
              </a:solidFill>
              <a:latin typeface="Times New Roman" pitchFamily="18" charset="0"/>
              <a:cs typeface="Times New Roman" pitchFamily="18" charset="0"/>
            </a:endParaRPr>
          </a:p>
          <a:p>
            <a:pPr marL="0" indent="0">
              <a:lnSpc>
                <a:spcPct val="80000"/>
              </a:lnSpc>
              <a:buNone/>
            </a:pPr>
            <a:endParaRPr lang="el-GR" sz="3600" b="1" i="1" dirty="0">
              <a:solidFill>
                <a:schemeClr val="accent2"/>
              </a:solidFill>
              <a:latin typeface="Times New Roman" pitchFamily="18" charset="0"/>
              <a:cs typeface="Times New Roman" pitchFamily="18" charset="0"/>
            </a:endParaRPr>
          </a:p>
          <a:p>
            <a:pPr marL="0" indent="0">
              <a:lnSpc>
                <a:spcPct val="80000"/>
              </a:lnSpc>
              <a:buNone/>
            </a:pPr>
            <a:r>
              <a:rPr lang="el-GR" sz="2000" dirty="0">
                <a:latin typeface="Times New Roman" pitchFamily="18" charset="0"/>
                <a:cs typeface="Times New Roman" pitchFamily="18" charset="0"/>
              </a:rPr>
              <a:t>Πώς ερμηνεύεται;</a:t>
            </a:r>
          </a:p>
          <a:p>
            <a:pPr>
              <a:lnSpc>
                <a:spcPct val="80000"/>
              </a:lnSpc>
            </a:pPr>
            <a:r>
              <a:rPr lang="el-GR" sz="2000" dirty="0">
                <a:latin typeface="Times New Roman" pitchFamily="18" charset="0"/>
                <a:cs typeface="Times New Roman" pitchFamily="18" charset="0"/>
              </a:rPr>
              <a:t>Όσο μεγαλύτερος:</a:t>
            </a:r>
          </a:p>
          <a:p>
            <a:pPr>
              <a:lnSpc>
                <a:spcPct val="80000"/>
              </a:lnSpc>
            </a:pPr>
            <a:r>
              <a:rPr lang="el-GR" sz="2000" dirty="0">
                <a:latin typeface="Times New Roman" pitchFamily="18" charset="0"/>
                <a:cs typeface="Times New Roman" pitchFamily="18" charset="0"/>
              </a:rPr>
              <a:t>➡ τόσο καλύτερη η ανταμοιβή ανά μονάδα συστηματικού κινδύνου.</a:t>
            </a:r>
          </a:p>
          <a:p>
            <a:pPr marL="0" indent="0">
              <a:lnSpc>
                <a:spcPct val="80000"/>
              </a:lnSpc>
              <a:buNone/>
            </a:pPr>
            <a:r>
              <a:rPr lang="el-GR" sz="2000" dirty="0">
                <a:latin typeface="Times New Roman" pitchFamily="18" charset="0"/>
                <a:cs typeface="Times New Roman" pitchFamily="18" charset="0"/>
              </a:rPr>
              <a:t>Χρήση:</a:t>
            </a:r>
          </a:p>
          <a:p>
            <a:pPr>
              <a:lnSpc>
                <a:spcPct val="80000"/>
              </a:lnSpc>
            </a:pPr>
            <a:r>
              <a:rPr lang="el-GR" sz="2000" dirty="0">
                <a:latin typeface="Times New Roman" pitchFamily="18" charset="0"/>
                <a:cs typeface="Times New Roman" pitchFamily="18" charset="0"/>
              </a:rPr>
              <a:t>Κυρίως σε καλά διαφοροποιημένα χαρτοφυλάκια</a:t>
            </a:r>
          </a:p>
          <a:p>
            <a:pPr>
              <a:lnSpc>
                <a:spcPct val="80000"/>
              </a:lnSpc>
            </a:pPr>
            <a:r>
              <a:rPr lang="el-GR" sz="2000" dirty="0">
                <a:latin typeface="Times New Roman" pitchFamily="18" charset="0"/>
                <a:cs typeface="Times New Roman" pitchFamily="18" charset="0"/>
              </a:rPr>
              <a:t>Ιδανικός για θεσμικούς επενδυτές</a:t>
            </a:r>
            <a:r>
              <a:rPr lang="en-US" sz="2000" dirty="0">
                <a:latin typeface="Times New Roman" pitchFamily="18" charset="0"/>
                <a:cs typeface="Times New Roman" pitchFamily="18" charset="0"/>
              </a:rPr>
              <a:t>   </a:t>
            </a:r>
          </a:p>
        </p:txBody>
      </p:sp>
      <p:sp>
        <p:nvSpPr>
          <p:cNvPr id="5" name="4 - Θέση αριθμού διαφάνειας"/>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2C1EAE-2912-4811-9DF5-A68AB55C9E27}" type="slidenum">
              <a:rPr kumimoji="0" lang="el-GR" sz="14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196</a:t>
            </a:fld>
            <a:endParaRPr kumimoji="0" lang="el-GR" sz="14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21859" name="Rectangle 3"/>
          <p:cNvSpPr>
            <a:spLocks/>
          </p:cNvSpPr>
          <p:nvPr/>
        </p:nvSpPr>
        <p:spPr bwMode="auto">
          <a:xfrm>
            <a:off x="1703388" y="116632"/>
            <a:ext cx="8964612" cy="1143000"/>
          </a:xfrm>
          <a:prstGeom prst="rect">
            <a:avLst/>
          </a:prstGeom>
          <a:noFill/>
          <a:ln w="9525">
            <a:noFill/>
            <a:miter lim="800000"/>
            <a:headEnd/>
            <a:tailEnd/>
          </a:ln>
        </p:spPr>
        <p:txBody>
          <a:bodyPr lIns="0" rIns="0" bIns="0" anchor="b"/>
          <a:lstStyle/>
          <a:p>
            <a:pPr marL="0" marR="0" lvl="0" indent="0" algn="ctr" defTabSz="914400" rtl="0" eaLnBrk="0" fontAlgn="auto" latinLnBrk="0" hangingPunct="0">
              <a:lnSpc>
                <a:spcPct val="100000"/>
              </a:lnSpc>
              <a:spcBef>
                <a:spcPts val="0"/>
              </a:spcBef>
              <a:spcAft>
                <a:spcPts val="0"/>
              </a:spcAft>
              <a:buClrTx/>
              <a:buSzTx/>
              <a:buFontTx/>
              <a:buNone/>
              <a:tabLst/>
              <a:defRPr/>
            </a:pPr>
            <a:endParaRPr kumimoji="0" lang="en-US" sz="3200" b="1" i="1" u="none" strike="noStrike" kern="1200" cap="none" spc="0" normalizeH="0" baseline="0" noProof="0" dirty="0">
              <a:ln>
                <a:noFill/>
              </a:ln>
              <a:solidFill>
                <a:srgbClr val="333399"/>
              </a:solidFill>
              <a:effectLst/>
              <a:uLnTx/>
              <a:uFillTx/>
              <a:latin typeface="Times New Roman" pitchFamily="18" charset="0"/>
              <a:ea typeface="+mn-ea"/>
              <a:cs typeface="Times New Roman" pitchFamily="18" charset="0"/>
            </a:endParaRPr>
          </a:p>
        </p:txBody>
      </p:sp>
      <p:pic>
        <p:nvPicPr>
          <p:cNvPr id="2" name="Picture 1">
            <a:extLst>
              <a:ext uri="{FF2B5EF4-FFF2-40B4-BE49-F238E27FC236}">
                <a16:creationId xmlns:a16="http://schemas.microsoft.com/office/drawing/2014/main" id="{EADB6592-46BA-2892-69D4-089E68EF3E2B}"/>
              </a:ext>
            </a:extLst>
          </p:cNvPr>
          <p:cNvPicPr>
            <a:picLocks noChangeAspect="1"/>
          </p:cNvPicPr>
          <p:nvPr/>
        </p:nvPicPr>
        <p:blipFill>
          <a:blip r:embed="rId4"/>
          <a:stretch>
            <a:fillRect/>
          </a:stretch>
        </p:blipFill>
        <p:spPr>
          <a:xfrm>
            <a:off x="6384032" y="4110130"/>
            <a:ext cx="3560373" cy="1999661"/>
          </a:xfrm>
          <a:prstGeom prst="rect">
            <a:avLst/>
          </a:prstGeom>
        </p:spPr>
      </p:pic>
    </p:spTree>
    <p:extLst>
      <p:ext uri="{BB962C8B-B14F-4D97-AF65-F5344CB8AC3E}">
        <p14:creationId xmlns:p14="http://schemas.microsoft.com/office/powerpoint/2010/main" val="4039219693"/>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32098" name="Rectangle 2"/>
          <p:cNvSpPr>
            <a:spLocks noGrp="1"/>
          </p:cNvSpPr>
          <p:nvPr>
            <p:ph idx="1"/>
          </p:nvPr>
        </p:nvSpPr>
        <p:spPr>
          <a:xfrm>
            <a:off x="1595884" y="1530499"/>
            <a:ext cx="8964612" cy="4922837"/>
          </a:xfrm>
        </p:spPr>
        <p:txBody>
          <a:bodyPr/>
          <a:lstStyle/>
          <a:p>
            <a:pPr marL="0" indent="0">
              <a:lnSpc>
                <a:spcPct val="80000"/>
              </a:lnSpc>
              <a:buNone/>
            </a:pPr>
            <a:r>
              <a:rPr lang="el-GR" sz="3600" b="1" i="1" dirty="0">
                <a:solidFill>
                  <a:schemeClr val="accent2"/>
                </a:solidFill>
                <a:latin typeface="Times New Roman" pitchFamily="18" charset="0"/>
                <a:cs typeface="Times New Roman" pitchFamily="18" charset="0"/>
              </a:rPr>
              <a:t> Παράδειγμα </a:t>
            </a:r>
            <a:r>
              <a:rPr lang="el-GR" sz="3600" b="1" i="1" dirty="0" err="1">
                <a:solidFill>
                  <a:schemeClr val="accent2"/>
                </a:solidFill>
                <a:latin typeface="Times New Roman" pitchFamily="18" charset="0"/>
                <a:cs typeface="Times New Roman" pitchFamily="18" charset="0"/>
              </a:rPr>
              <a:t>Treynor</a:t>
            </a:r>
            <a:endParaRPr lang="en-US" sz="3600" b="1" i="1" dirty="0">
              <a:solidFill>
                <a:schemeClr val="accent2"/>
              </a:solidFill>
              <a:latin typeface="Times New Roman" pitchFamily="18" charset="0"/>
              <a:cs typeface="Times New Roman" pitchFamily="18" charset="0"/>
            </a:endParaRPr>
          </a:p>
          <a:p>
            <a:pPr marL="0" indent="0">
              <a:lnSpc>
                <a:spcPct val="80000"/>
              </a:lnSpc>
              <a:buNone/>
            </a:pPr>
            <a:endParaRPr lang="el-GR" sz="3600" b="1" i="1" dirty="0">
              <a:solidFill>
                <a:schemeClr val="accent2"/>
              </a:solidFill>
              <a:latin typeface="Times New Roman" pitchFamily="18" charset="0"/>
              <a:cs typeface="Times New Roman" pitchFamily="18" charset="0"/>
            </a:endParaRPr>
          </a:p>
          <a:p>
            <a:pPr marL="0" indent="0">
              <a:lnSpc>
                <a:spcPct val="80000"/>
              </a:lnSpc>
              <a:buNone/>
            </a:pPr>
            <a:r>
              <a:rPr lang="el-GR" sz="2000" dirty="0">
                <a:latin typeface="Times New Roman" pitchFamily="18" charset="0"/>
                <a:cs typeface="Times New Roman" pitchFamily="18" charset="0"/>
              </a:rPr>
              <a:t>Παράδειγμα Υπολογισμού</a:t>
            </a:r>
          </a:p>
          <a:p>
            <a:pPr>
              <a:lnSpc>
                <a:spcPct val="80000"/>
              </a:lnSpc>
            </a:pPr>
            <a:r>
              <a:rPr lang="el-GR" sz="2000" dirty="0">
                <a:latin typeface="Times New Roman" pitchFamily="18" charset="0"/>
                <a:cs typeface="Times New Roman" pitchFamily="18" charset="0"/>
              </a:rPr>
              <a:t>Δεδομένα:</a:t>
            </a:r>
          </a:p>
          <a:p>
            <a:pPr>
              <a:lnSpc>
                <a:spcPct val="80000"/>
              </a:lnSpc>
            </a:pPr>
            <a:r>
              <a:rPr lang="el-GR" sz="2000" dirty="0">
                <a:latin typeface="Times New Roman" pitchFamily="18" charset="0"/>
                <a:cs typeface="Times New Roman" pitchFamily="18" charset="0"/>
              </a:rPr>
              <a:t>Απόδοση χαρτοφυλακίου = 15%</a:t>
            </a:r>
          </a:p>
          <a:p>
            <a:pPr>
              <a:lnSpc>
                <a:spcPct val="80000"/>
              </a:lnSpc>
            </a:pPr>
            <a:r>
              <a:rPr lang="el-GR" sz="2000" dirty="0" err="1">
                <a:latin typeface="Times New Roman" pitchFamily="18" charset="0"/>
                <a:cs typeface="Times New Roman" pitchFamily="18" charset="0"/>
              </a:rPr>
              <a:t>Risk</a:t>
            </a:r>
            <a:r>
              <a:rPr lang="el-GR" sz="2000" dirty="0">
                <a:latin typeface="Times New Roman" pitchFamily="18" charset="0"/>
                <a:cs typeface="Times New Roman" pitchFamily="18" charset="0"/>
              </a:rPr>
              <a:t> </a:t>
            </a:r>
            <a:r>
              <a:rPr lang="el-GR" sz="2000" dirty="0" err="1">
                <a:latin typeface="Times New Roman" pitchFamily="18" charset="0"/>
                <a:cs typeface="Times New Roman" pitchFamily="18" charset="0"/>
              </a:rPr>
              <a:t>free</a:t>
            </a:r>
            <a:r>
              <a:rPr lang="el-GR" sz="2000" dirty="0">
                <a:latin typeface="Times New Roman" pitchFamily="18" charset="0"/>
                <a:cs typeface="Times New Roman" pitchFamily="18" charset="0"/>
              </a:rPr>
              <a:t> = 3%</a:t>
            </a:r>
          </a:p>
          <a:p>
            <a:pPr>
              <a:lnSpc>
                <a:spcPct val="80000"/>
              </a:lnSpc>
            </a:pPr>
            <a:r>
              <a:rPr lang="el-GR" sz="2000" dirty="0" err="1">
                <a:latin typeface="Times New Roman" pitchFamily="18" charset="0"/>
                <a:cs typeface="Times New Roman" pitchFamily="18" charset="0"/>
              </a:rPr>
              <a:t>Beta</a:t>
            </a:r>
            <a:r>
              <a:rPr lang="el-GR" sz="2000" dirty="0">
                <a:latin typeface="Times New Roman" pitchFamily="18" charset="0"/>
                <a:cs typeface="Times New Roman" pitchFamily="18" charset="0"/>
              </a:rPr>
              <a:t> = 1,2</a:t>
            </a:r>
          </a:p>
          <a:p>
            <a:pPr>
              <a:lnSpc>
                <a:spcPct val="80000"/>
              </a:lnSpc>
            </a:pPr>
            <a:r>
              <a:rPr lang="el-GR" sz="2000" dirty="0">
                <a:latin typeface="Times New Roman" pitchFamily="18" charset="0"/>
                <a:cs typeface="Times New Roman" pitchFamily="18" charset="0"/>
              </a:rPr>
              <a:t>Υπολογισμός:</a:t>
            </a:r>
          </a:p>
          <a:p>
            <a:pPr marL="0" indent="0">
              <a:lnSpc>
                <a:spcPct val="80000"/>
              </a:lnSpc>
              <a:buNone/>
            </a:pPr>
            <a:endParaRPr lang="el-GR" sz="2000" dirty="0">
              <a:latin typeface="Times New Roman" pitchFamily="18" charset="0"/>
              <a:cs typeface="Times New Roman" pitchFamily="18" charset="0"/>
            </a:endParaRPr>
          </a:p>
          <a:p>
            <a:pPr marL="0" indent="0">
              <a:lnSpc>
                <a:spcPct val="80000"/>
              </a:lnSpc>
              <a:buNone/>
            </a:pPr>
            <a:r>
              <a:rPr lang="el-GR" sz="2000" dirty="0">
                <a:latin typeface="Times New Roman" pitchFamily="18" charset="0"/>
                <a:cs typeface="Times New Roman" pitchFamily="18" charset="0"/>
              </a:rPr>
              <a:t>Συμπέρασμα:</a:t>
            </a:r>
          </a:p>
          <a:p>
            <a:pPr>
              <a:lnSpc>
                <a:spcPct val="80000"/>
              </a:lnSpc>
            </a:pPr>
            <a:r>
              <a:rPr lang="el-GR" sz="2000" dirty="0">
                <a:latin typeface="Times New Roman" pitchFamily="18" charset="0"/>
                <a:cs typeface="Times New Roman" pitchFamily="18" charset="0"/>
              </a:rPr>
              <a:t>Το χαρτοφυλάκιο παρέχει 10 μονάδες υπερβάλλουσας απόδοσης ανά μονάδα </a:t>
            </a:r>
            <a:r>
              <a:rPr lang="el-GR" sz="2000" dirty="0" err="1">
                <a:latin typeface="Times New Roman" pitchFamily="18" charset="0"/>
                <a:cs typeface="Times New Roman" pitchFamily="18" charset="0"/>
              </a:rPr>
              <a:t>beta</a:t>
            </a:r>
            <a:r>
              <a:rPr lang="el-GR" sz="2000" dirty="0">
                <a:latin typeface="Times New Roman" pitchFamily="18" charset="0"/>
                <a:cs typeface="Times New Roman" pitchFamily="18" charset="0"/>
              </a:rPr>
              <a:t>.</a:t>
            </a:r>
            <a:endParaRPr lang="en-US" sz="2000" dirty="0">
              <a:latin typeface="Times New Roman" pitchFamily="18" charset="0"/>
              <a:cs typeface="Times New Roman" pitchFamily="18" charset="0"/>
            </a:endParaRPr>
          </a:p>
        </p:txBody>
      </p:sp>
      <p:sp>
        <p:nvSpPr>
          <p:cNvPr id="5" name="4 - Θέση αριθμού διαφάνειας"/>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2C1EAE-2912-4811-9DF5-A68AB55C9E27}" type="slidenum">
              <a:rPr kumimoji="0" lang="el-GR" sz="14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197</a:t>
            </a:fld>
            <a:endParaRPr kumimoji="0" lang="el-GR" sz="14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21859" name="Rectangle 3"/>
          <p:cNvSpPr>
            <a:spLocks/>
          </p:cNvSpPr>
          <p:nvPr/>
        </p:nvSpPr>
        <p:spPr bwMode="auto">
          <a:xfrm>
            <a:off x="1703388" y="116632"/>
            <a:ext cx="8964612" cy="1143000"/>
          </a:xfrm>
          <a:prstGeom prst="rect">
            <a:avLst/>
          </a:prstGeom>
          <a:noFill/>
          <a:ln w="9525">
            <a:noFill/>
            <a:miter lim="800000"/>
            <a:headEnd/>
            <a:tailEnd/>
          </a:ln>
        </p:spPr>
        <p:txBody>
          <a:bodyPr lIns="0" rIns="0" bIns="0" anchor="b"/>
          <a:lstStyle/>
          <a:p>
            <a:pPr marL="0" marR="0" lvl="0" indent="0" algn="ctr" defTabSz="914400" rtl="0" eaLnBrk="0" fontAlgn="auto" latinLnBrk="0" hangingPunct="0">
              <a:lnSpc>
                <a:spcPct val="100000"/>
              </a:lnSpc>
              <a:spcBef>
                <a:spcPts val="0"/>
              </a:spcBef>
              <a:spcAft>
                <a:spcPts val="0"/>
              </a:spcAft>
              <a:buClrTx/>
              <a:buSzTx/>
              <a:buFontTx/>
              <a:buNone/>
              <a:tabLst/>
              <a:defRPr/>
            </a:pPr>
            <a:endParaRPr kumimoji="0" lang="en-US" sz="3200" b="1" i="1" u="none" strike="noStrike" kern="1200" cap="none" spc="0" normalizeH="0" baseline="0" noProof="0" dirty="0">
              <a:ln>
                <a:noFill/>
              </a:ln>
              <a:solidFill>
                <a:srgbClr val="333399"/>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3832935124"/>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32098" name="Rectangle 2"/>
          <p:cNvSpPr>
            <a:spLocks noGrp="1"/>
          </p:cNvSpPr>
          <p:nvPr>
            <p:ph idx="1"/>
          </p:nvPr>
        </p:nvSpPr>
        <p:spPr>
          <a:xfrm>
            <a:off x="1595884" y="1530499"/>
            <a:ext cx="8964612" cy="4922837"/>
          </a:xfrm>
        </p:spPr>
        <p:txBody>
          <a:bodyPr/>
          <a:lstStyle/>
          <a:p>
            <a:pPr marL="0" indent="0">
              <a:lnSpc>
                <a:spcPct val="80000"/>
              </a:lnSpc>
              <a:buNone/>
            </a:pPr>
            <a:r>
              <a:rPr lang="el-GR" sz="3600" b="1" i="1" dirty="0" err="1">
                <a:solidFill>
                  <a:schemeClr val="accent2"/>
                </a:solidFill>
                <a:latin typeface="Times New Roman" pitchFamily="18" charset="0"/>
                <a:cs typeface="Times New Roman" pitchFamily="18" charset="0"/>
              </a:rPr>
              <a:t>Sharpe</a:t>
            </a:r>
            <a:r>
              <a:rPr lang="el-GR" sz="3600" b="1" i="1" dirty="0">
                <a:solidFill>
                  <a:schemeClr val="accent2"/>
                </a:solidFill>
                <a:latin typeface="Times New Roman" pitchFamily="18" charset="0"/>
                <a:cs typeface="Times New Roman" pitchFamily="18" charset="0"/>
              </a:rPr>
              <a:t> </a:t>
            </a:r>
            <a:r>
              <a:rPr lang="el-GR" sz="3600" b="1" i="1" dirty="0" err="1">
                <a:solidFill>
                  <a:schemeClr val="accent2"/>
                </a:solidFill>
                <a:latin typeface="Times New Roman" pitchFamily="18" charset="0"/>
                <a:cs typeface="Times New Roman" pitchFamily="18" charset="0"/>
              </a:rPr>
              <a:t>vs</a:t>
            </a:r>
            <a:r>
              <a:rPr lang="el-GR" sz="3600" b="1" i="1" dirty="0">
                <a:solidFill>
                  <a:schemeClr val="accent2"/>
                </a:solidFill>
                <a:latin typeface="Times New Roman" pitchFamily="18" charset="0"/>
                <a:cs typeface="Times New Roman" pitchFamily="18" charset="0"/>
              </a:rPr>
              <a:t> </a:t>
            </a:r>
            <a:r>
              <a:rPr lang="el-GR" sz="3600" b="1" i="1" dirty="0" err="1">
                <a:solidFill>
                  <a:schemeClr val="accent2"/>
                </a:solidFill>
                <a:latin typeface="Times New Roman" pitchFamily="18" charset="0"/>
                <a:cs typeface="Times New Roman" pitchFamily="18" charset="0"/>
              </a:rPr>
              <a:t>Treynor</a:t>
            </a:r>
            <a:endParaRPr lang="el-GR" sz="3600" b="1" i="1" dirty="0">
              <a:solidFill>
                <a:schemeClr val="accent2"/>
              </a:solidFill>
              <a:latin typeface="Times New Roman" pitchFamily="18" charset="0"/>
              <a:cs typeface="Times New Roman" pitchFamily="18" charset="0"/>
            </a:endParaRPr>
          </a:p>
          <a:p>
            <a:pPr marL="0" indent="0">
              <a:lnSpc>
                <a:spcPct val="80000"/>
              </a:lnSpc>
              <a:buNone/>
            </a:pPr>
            <a:r>
              <a:rPr lang="el-GR" sz="2000" dirty="0">
                <a:latin typeface="Times New Roman" pitchFamily="18" charset="0"/>
                <a:cs typeface="Times New Roman" pitchFamily="18" charset="0"/>
              </a:rPr>
              <a:t>Σύγκριση Δεικτών</a:t>
            </a:r>
          </a:p>
          <a:p>
            <a:pPr>
              <a:lnSpc>
                <a:spcPct val="80000"/>
              </a:lnSpc>
            </a:pPr>
            <a:r>
              <a:rPr lang="el-GR" sz="2000" dirty="0" err="1">
                <a:latin typeface="Times New Roman" pitchFamily="18" charset="0"/>
                <a:cs typeface="Times New Roman" pitchFamily="18" charset="0"/>
              </a:rPr>
              <a:t>Sharpe</a:t>
            </a:r>
            <a:endParaRPr lang="el-GR" sz="2000" dirty="0">
              <a:latin typeface="Times New Roman" pitchFamily="18" charset="0"/>
              <a:cs typeface="Times New Roman" pitchFamily="18" charset="0"/>
            </a:endParaRPr>
          </a:p>
          <a:p>
            <a:pPr>
              <a:lnSpc>
                <a:spcPct val="80000"/>
              </a:lnSpc>
            </a:pPr>
            <a:r>
              <a:rPr lang="el-GR" sz="2000" dirty="0" err="1">
                <a:latin typeface="Times New Roman" pitchFamily="18" charset="0"/>
                <a:cs typeface="Times New Roman" pitchFamily="18" charset="0"/>
              </a:rPr>
              <a:t>Treynor</a:t>
            </a:r>
            <a:endParaRPr lang="en-US" sz="2000" dirty="0">
              <a:latin typeface="Times New Roman" pitchFamily="18" charset="0"/>
              <a:cs typeface="Times New Roman" pitchFamily="18" charset="0"/>
            </a:endParaRPr>
          </a:p>
          <a:p>
            <a:pPr>
              <a:lnSpc>
                <a:spcPct val="80000"/>
              </a:lnSpc>
            </a:pPr>
            <a:endParaRPr lang="el-GR" sz="2000" dirty="0">
              <a:latin typeface="Times New Roman" pitchFamily="18" charset="0"/>
              <a:cs typeface="Times New Roman" pitchFamily="18" charset="0"/>
            </a:endParaRPr>
          </a:p>
          <a:p>
            <a:pPr>
              <a:lnSpc>
                <a:spcPct val="80000"/>
              </a:lnSpc>
            </a:pPr>
            <a:r>
              <a:rPr lang="el-GR" sz="2000" dirty="0">
                <a:latin typeface="Times New Roman" pitchFamily="18" charset="0"/>
                <a:cs typeface="Times New Roman" pitchFamily="18" charset="0"/>
              </a:rPr>
              <a:t>Χρησιμοποιεί συνολικό κίνδυνο</a:t>
            </a:r>
          </a:p>
          <a:p>
            <a:pPr>
              <a:lnSpc>
                <a:spcPct val="80000"/>
              </a:lnSpc>
            </a:pPr>
            <a:r>
              <a:rPr lang="el-GR" sz="2000" dirty="0">
                <a:latin typeface="Times New Roman" pitchFamily="18" charset="0"/>
                <a:cs typeface="Times New Roman" pitchFamily="18" charset="0"/>
              </a:rPr>
              <a:t>Χρησιμοποιεί συστηματικό κίνδυνο</a:t>
            </a:r>
            <a:endParaRPr lang="en-US" sz="2000" dirty="0">
              <a:latin typeface="Times New Roman" pitchFamily="18" charset="0"/>
              <a:cs typeface="Times New Roman" pitchFamily="18" charset="0"/>
            </a:endParaRPr>
          </a:p>
          <a:p>
            <a:pPr>
              <a:lnSpc>
                <a:spcPct val="80000"/>
              </a:lnSpc>
            </a:pPr>
            <a:endParaRPr lang="el-GR" sz="2000" dirty="0">
              <a:latin typeface="Times New Roman" pitchFamily="18" charset="0"/>
              <a:cs typeface="Times New Roman" pitchFamily="18" charset="0"/>
            </a:endParaRPr>
          </a:p>
          <a:p>
            <a:pPr>
              <a:lnSpc>
                <a:spcPct val="80000"/>
              </a:lnSpc>
            </a:pPr>
            <a:r>
              <a:rPr lang="el-GR" sz="2000" dirty="0">
                <a:latin typeface="Times New Roman" pitchFamily="18" charset="0"/>
                <a:cs typeface="Times New Roman" pitchFamily="18" charset="0"/>
              </a:rPr>
              <a:t>Βασίζεται στην τυπική απόκλιση</a:t>
            </a:r>
          </a:p>
          <a:p>
            <a:pPr>
              <a:lnSpc>
                <a:spcPct val="80000"/>
              </a:lnSpc>
            </a:pPr>
            <a:r>
              <a:rPr lang="el-GR" sz="2000" dirty="0">
                <a:latin typeface="Times New Roman" pitchFamily="18" charset="0"/>
                <a:cs typeface="Times New Roman" pitchFamily="18" charset="0"/>
              </a:rPr>
              <a:t>Βασίζεται στο </a:t>
            </a:r>
            <a:r>
              <a:rPr lang="el-GR" sz="2000" dirty="0" err="1">
                <a:latin typeface="Times New Roman" pitchFamily="18" charset="0"/>
                <a:cs typeface="Times New Roman" pitchFamily="18" charset="0"/>
              </a:rPr>
              <a:t>Beta</a:t>
            </a:r>
            <a:endParaRPr lang="en-US" sz="2000" dirty="0">
              <a:latin typeface="Times New Roman" pitchFamily="18" charset="0"/>
              <a:cs typeface="Times New Roman" pitchFamily="18" charset="0"/>
            </a:endParaRPr>
          </a:p>
          <a:p>
            <a:pPr>
              <a:lnSpc>
                <a:spcPct val="80000"/>
              </a:lnSpc>
            </a:pPr>
            <a:endParaRPr lang="el-GR" sz="2000" dirty="0">
              <a:latin typeface="Times New Roman" pitchFamily="18" charset="0"/>
              <a:cs typeface="Times New Roman" pitchFamily="18" charset="0"/>
            </a:endParaRPr>
          </a:p>
          <a:p>
            <a:pPr>
              <a:lnSpc>
                <a:spcPct val="80000"/>
              </a:lnSpc>
            </a:pPr>
            <a:r>
              <a:rPr lang="el-GR" sz="2000" dirty="0">
                <a:latin typeface="Times New Roman" pitchFamily="18" charset="0"/>
                <a:cs typeface="Times New Roman" pitchFamily="18" charset="0"/>
              </a:rPr>
              <a:t>Κατάλληλος για μη διαφοροποιημένα χαρτοφυλάκια</a:t>
            </a:r>
          </a:p>
          <a:p>
            <a:pPr>
              <a:lnSpc>
                <a:spcPct val="80000"/>
              </a:lnSpc>
            </a:pPr>
            <a:r>
              <a:rPr lang="el-GR" sz="2000" dirty="0">
                <a:latin typeface="Times New Roman" pitchFamily="18" charset="0"/>
                <a:cs typeface="Times New Roman" pitchFamily="18" charset="0"/>
              </a:rPr>
              <a:t>Κατάλληλος για διαφοροποιημένα</a:t>
            </a:r>
            <a:endParaRPr lang="en-US" sz="2000" dirty="0">
              <a:latin typeface="Times New Roman" pitchFamily="18" charset="0"/>
              <a:cs typeface="Times New Roman" pitchFamily="18" charset="0"/>
            </a:endParaRPr>
          </a:p>
        </p:txBody>
      </p:sp>
      <p:sp>
        <p:nvSpPr>
          <p:cNvPr id="5" name="4 - Θέση αριθμού διαφάνειας"/>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2C1EAE-2912-4811-9DF5-A68AB55C9E27}" type="slidenum">
              <a:rPr kumimoji="0" lang="el-GR" sz="14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198</a:t>
            </a:fld>
            <a:endParaRPr kumimoji="0" lang="el-GR" sz="14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21859" name="Rectangle 3"/>
          <p:cNvSpPr>
            <a:spLocks/>
          </p:cNvSpPr>
          <p:nvPr/>
        </p:nvSpPr>
        <p:spPr bwMode="auto">
          <a:xfrm>
            <a:off x="1703388" y="116632"/>
            <a:ext cx="8964612" cy="1143000"/>
          </a:xfrm>
          <a:prstGeom prst="rect">
            <a:avLst/>
          </a:prstGeom>
          <a:noFill/>
          <a:ln w="9525">
            <a:noFill/>
            <a:miter lim="800000"/>
            <a:headEnd/>
            <a:tailEnd/>
          </a:ln>
        </p:spPr>
        <p:txBody>
          <a:bodyPr lIns="0" rIns="0" bIns="0" anchor="b"/>
          <a:lstStyle/>
          <a:p>
            <a:pPr marL="0" marR="0" lvl="0" indent="0" algn="ctr" defTabSz="914400" rtl="0" eaLnBrk="0" fontAlgn="auto" latinLnBrk="0" hangingPunct="0">
              <a:lnSpc>
                <a:spcPct val="100000"/>
              </a:lnSpc>
              <a:spcBef>
                <a:spcPts val="0"/>
              </a:spcBef>
              <a:spcAft>
                <a:spcPts val="0"/>
              </a:spcAft>
              <a:buClrTx/>
              <a:buSzTx/>
              <a:buFontTx/>
              <a:buNone/>
              <a:tabLst/>
              <a:defRPr/>
            </a:pPr>
            <a:endParaRPr kumimoji="0" lang="en-US" sz="3200" b="1" i="1" u="none" strike="noStrike" kern="1200" cap="none" spc="0" normalizeH="0" baseline="0" noProof="0" dirty="0">
              <a:ln>
                <a:noFill/>
              </a:ln>
              <a:solidFill>
                <a:srgbClr val="333399"/>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3276634620"/>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32098" name="Rectangle 2"/>
          <p:cNvSpPr>
            <a:spLocks noGrp="1"/>
          </p:cNvSpPr>
          <p:nvPr>
            <p:ph idx="1"/>
          </p:nvPr>
        </p:nvSpPr>
        <p:spPr>
          <a:xfrm>
            <a:off x="1595884" y="1530499"/>
            <a:ext cx="8964612" cy="4922837"/>
          </a:xfrm>
        </p:spPr>
        <p:txBody>
          <a:bodyPr/>
          <a:lstStyle/>
          <a:p>
            <a:pPr marL="0" indent="0">
              <a:lnSpc>
                <a:spcPct val="80000"/>
              </a:lnSpc>
              <a:buNone/>
            </a:pPr>
            <a:r>
              <a:rPr lang="el-GR" sz="3600" b="1" i="1" dirty="0">
                <a:solidFill>
                  <a:schemeClr val="accent2"/>
                </a:solidFill>
                <a:latin typeface="Times New Roman" pitchFamily="18" charset="0"/>
                <a:cs typeface="Times New Roman" pitchFamily="18" charset="0"/>
              </a:rPr>
              <a:t>Πότε χρησιμοποιούμε κάθε δείκτη</a:t>
            </a:r>
          </a:p>
          <a:p>
            <a:pPr marL="0" indent="0">
              <a:lnSpc>
                <a:spcPct val="80000"/>
              </a:lnSpc>
              <a:buNone/>
            </a:pPr>
            <a:r>
              <a:rPr lang="el-GR" sz="2000" dirty="0">
                <a:latin typeface="Times New Roman" pitchFamily="18" charset="0"/>
                <a:cs typeface="Times New Roman" pitchFamily="18" charset="0"/>
              </a:rPr>
              <a:t>Επιλογή Δείκτη</a:t>
            </a:r>
          </a:p>
          <a:p>
            <a:pPr marL="0" indent="0">
              <a:lnSpc>
                <a:spcPct val="80000"/>
              </a:lnSpc>
              <a:buNone/>
            </a:pPr>
            <a:r>
              <a:rPr lang="el-GR" sz="2000" dirty="0" err="1">
                <a:latin typeface="Times New Roman" pitchFamily="18" charset="0"/>
                <a:cs typeface="Times New Roman" pitchFamily="18" charset="0"/>
              </a:rPr>
              <a:t>Sharpe</a:t>
            </a:r>
            <a:r>
              <a:rPr lang="el-GR" sz="2000" dirty="0">
                <a:latin typeface="Times New Roman" pitchFamily="18" charset="0"/>
                <a:cs typeface="Times New Roman" pitchFamily="18" charset="0"/>
              </a:rPr>
              <a:t>:</a:t>
            </a:r>
          </a:p>
          <a:p>
            <a:pPr>
              <a:lnSpc>
                <a:spcPct val="80000"/>
              </a:lnSpc>
            </a:pPr>
            <a:r>
              <a:rPr lang="el-GR" sz="2000" dirty="0">
                <a:latin typeface="Times New Roman" pitchFamily="18" charset="0"/>
                <a:cs typeface="Times New Roman" pitchFamily="18" charset="0"/>
              </a:rPr>
              <a:t>Για συνολική αξιολόγηση</a:t>
            </a:r>
          </a:p>
          <a:p>
            <a:pPr>
              <a:lnSpc>
                <a:spcPct val="80000"/>
              </a:lnSpc>
            </a:pPr>
            <a:r>
              <a:rPr lang="el-GR" sz="2000" dirty="0">
                <a:latin typeface="Times New Roman" pitchFamily="18" charset="0"/>
                <a:cs typeface="Times New Roman" pitchFamily="18" charset="0"/>
              </a:rPr>
              <a:t>Για ιδιώτες επενδυτές</a:t>
            </a:r>
          </a:p>
          <a:p>
            <a:pPr>
              <a:lnSpc>
                <a:spcPct val="80000"/>
              </a:lnSpc>
            </a:pPr>
            <a:r>
              <a:rPr lang="el-GR" sz="2000" dirty="0">
                <a:latin typeface="Times New Roman" pitchFamily="18" charset="0"/>
                <a:cs typeface="Times New Roman" pitchFamily="18" charset="0"/>
              </a:rPr>
              <a:t>Για μικρή διαφοροποίηση</a:t>
            </a:r>
          </a:p>
          <a:p>
            <a:pPr marL="0" indent="0">
              <a:lnSpc>
                <a:spcPct val="80000"/>
              </a:lnSpc>
              <a:buNone/>
            </a:pPr>
            <a:r>
              <a:rPr lang="el-GR" sz="2000" dirty="0" err="1">
                <a:latin typeface="Times New Roman" pitchFamily="18" charset="0"/>
                <a:cs typeface="Times New Roman" pitchFamily="18" charset="0"/>
              </a:rPr>
              <a:t>Treynor</a:t>
            </a:r>
            <a:r>
              <a:rPr lang="el-GR" sz="2000" dirty="0">
                <a:latin typeface="Times New Roman" pitchFamily="18" charset="0"/>
                <a:cs typeface="Times New Roman" pitchFamily="18" charset="0"/>
              </a:rPr>
              <a:t>:</a:t>
            </a:r>
          </a:p>
          <a:p>
            <a:pPr>
              <a:lnSpc>
                <a:spcPct val="80000"/>
              </a:lnSpc>
            </a:pPr>
            <a:r>
              <a:rPr lang="el-GR" sz="2000" dirty="0">
                <a:latin typeface="Times New Roman" pitchFamily="18" charset="0"/>
                <a:cs typeface="Times New Roman" pitchFamily="18" charset="0"/>
              </a:rPr>
              <a:t>Για επαγγελματικά χαρτοφυλάκια</a:t>
            </a:r>
          </a:p>
          <a:p>
            <a:pPr>
              <a:lnSpc>
                <a:spcPct val="80000"/>
              </a:lnSpc>
            </a:pPr>
            <a:r>
              <a:rPr lang="el-GR" sz="2000" dirty="0">
                <a:latin typeface="Times New Roman" pitchFamily="18" charset="0"/>
                <a:cs typeface="Times New Roman" pitchFamily="18" charset="0"/>
              </a:rPr>
              <a:t>Για θεσμικούς επενδυτές</a:t>
            </a:r>
          </a:p>
          <a:p>
            <a:pPr>
              <a:lnSpc>
                <a:spcPct val="80000"/>
              </a:lnSpc>
            </a:pPr>
            <a:r>
              <a:rPr lang="el-GR" sz="2000" dirty="0">
                <a:latin typeface="Times New Roman" pitchFamily="18" charset="0"/>
                <a:cs typeface="Times New Roman" pitchFamily="18" charset="0"/>
              </a:rPr>
              <a:t>Για καλά διαφοροποιημένα </a:t>
            </a:r>
            <a:r>
              <a:rPr lang="el-GR" sz="2000" dirty="0" err="1">
                <a:latin typeface="Times New Roman" pitchFamily="18" charset="0"/>
                <a:cs typeface="Times New Roman" pitchFamily="18" charset="0"/>
              </a:rPr>
              <a:t>portfolios</a:t>
            </a:r>
            <a:endParaRPr lang="en-US" sz="2000" dirty="0">
              <a:latin typeface="Times New Roman" pitchFamily="18" charset="0"/>
              <a:cs typeface="Times New Roman" pitchFamily="18" charset="0"/>
            </a:endParaRPr>
          </a:p>
        </p:txBody>
      </p:sp>
      <p:sp>
        <p:nvSpPr>
          <p:cNvPr id="5" name="4 - Θέση αριθμού διαφάνειας"/>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2C1EAE-2912-4811-9DF5-A68AB55C9E27}" type="slidenum">
              <a:rPr kumimoji="0" lang="el-GR" sz="14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199</a:t>
            </a:fld>
            <a:endParaRPr kumimoji="0" lang="el-GR" sz="14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21859" name="Rectangle 3"/>
          <p:cNvSpPr>
            <a:spLocks/>
          </p:cNvSpPr>
          <p:nvPr/>
        </p:nvSpPr>
        <p:spPr bwMode="auto">
          <a:xfrm>
            <a:off x="1703388" y="116632"/>
            <a:ext cx="8964612" cy="1143000"/>
          </a:xfrm>
          <a:prstGeom prst="rect">
            <a:avLst/>
          </a:prstGeom>
          <a:noFill/>
          <a:ln w="9525">
            <a:noFill/>
            <a:miter lim="800000"/>
            <a:headEnd/>
            <a:tailEnd/>
          </a:ln>
        </p:spPr>
        <p:txBody>
          <a:bodyPr lIns="0" rIns="0" bIns="0" anchor="b"/>
          <a:lstStyle/>
          <a:p>
            <a:pPr marL="0" marR="0" lvl="0" indent="0" algn="ctr" defTabSz="914400" rtl="0" eaLnBrk="0" fontAlgn="auto" latinLnBrk="0" hangingPunct="0">
              <a:lnSpc>
                <a:spcPct val="100000"/>
              </a:lnSpc>
              <a:spcBef>
                <a:spcPts val="0"/>
              </a:spcBef>
              <a:spcAft>
                <a:spcPts val="0"/>
              </a:spcAft>
              <a:buClrTx/>
              <a:buSzTx/>
              <a:buFontTx/>
              <a:buNone/>
              <a:tabLst/>
              <a:defRPr/>
            </a:pPr>
            <a:endParaRPr kumimoji="0" lang="en-US" sz="3200" b="1" i="1" u="none" strike="noStrike" kern="1200" cap="none" spc="0" normalizeH="0" baseline="0" noProof="0" dirty="0">
              <a:ln>
                <a:noFill/>
              </a:ln>
              <a:solidFill>
                <a:srgbClr val="333399"/>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11784579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1" name="Picture 2" descr="Related image">
            <a:extLst>
              <a:ext uri="{FF2B5EF4-FFF2-40B4-BE49-F238E27FC236}">
                <a16:creationId xmlns:a16="http://schemas.microsoft.com/office/drawing/2014/main" id="{84C4C43F-F594-4199-9830-CF3AEEAE0DAE}"/>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12" name="Ορθογώνιο: Στρογγύλεμα γωνιών 11">
            <a:extLst>
              <a:ext uri="{FF2B5EF4-FFF2-40B4-BE49-F238E27FC236}">
                <a16:creationId xmlns:a16="http://schemas.microsoft.com/office/drawing/2014/main" id="{01F0C515-8C3A-4819-9163-ECFF67D6A253}"/>
              </a:ext>
            </a:extLst>
          </p:cNvPr>
          <p:cNvSpPr/>
          <p:nvPr/>
        </p:nvSpPr>
        <p:spPr>
          <a:xfrm>
            <a:off x="479376" y="230407"/>
            <a:ext cx="11233248" cy="6460827"/>
          </a:xfrm>
          <a:prstGeom prst="roundRect">
            <a:avLst/>
          </a:prstGeom>
          <a:solidFill>
            <a:srgbClr val="FFFFFF">
              <a:alpha val="69804"/>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57730" name="Rectangle 2"/>
          <p:cNvSpPr>
            <a:spLocks noGrp="1" noChangeArrowheads="1"/>
          </p:cNvSpPr>
          <p:nvPr>
            <p:ph type="title"/>
          </p:nvPr>
        </p:nvSpPr>
        <p:spPr>
          <a:xfrm>
            <a:off x="609600" y="274638"/>
            <a:ext cx="10972800" cy="1143000"/>
          </a:xfrm>
        </p:spPr>
        <p:txBody>
          <a:bodyPr vert="horz" wrap="square" lIns="91436" tIns="45718" rIns="91436" bIns="45718" numCol="1" anchor="ctr" anchorCtr="0" compatLnSpc="1">
            <a:prstTxWarp prst="textNoShape">
              <a:avLst/>
            </a:prstTxWarp>
          </a:bodyPr>
          <a:lstStyle/>
          <a:p>
            <a:pPr eaLnBrk="1" hangingPunct="1"/>
            <a:r>
              <a:rPr lang="el-GR" sz="3600" b="1" i="1" dirty="0">
                <a:solidFill>
                  <a:schemeClr val="tx1"/>
                </a:solidFill>
                <a:latin typeface="Times New Roman" pitchFamily="18" charset="0"/>
                <a:cs typeface="Times New Roman" pitchFamily="18" charset="0"/>
              </a:rPr>
              <a:t>Μερικές επενδυτικές αλήθειες αναλλοίωτες στο χρόνο</a:t>
            </a:r>
            <a:endParaRPr lang="en-US" sz="3600" b="1" i="1" dirty="0">
              <a:solidFill>
                <a:schemeClr val="tx1"/>
              </a:solidFill>
              <a:latin typeface="Times New Roman" pitchFamily="18" charset="0"/>
              <a:cs typeface="Times New Roman" pitchFamily="18" charset="0"/>
            </a:endParaRPr>
          </a:p>
        </p:txBody>
      </p:sp>
      <p:sp>
        <p:nvSpPr>
          <p:cNvPr id="457731" name="Rectangle 3"/>
          <p:cNvSpPr>
            <a:spLocks noGrp="1" noChangeArrowheads="1"/>
          </p:cNvSpPr>
          <p:nvPr>
            <p:ph idx="1"/>
          </p:nvPr>
        </p:nvSpPr>
        <p:spPr>
          <a:xfrm>
            <a:off x="1981200" y="1700809"/>
            <a:ext cx="8435280" cy="4525963"/>
          </a:xfrm>
        </p:spPr>
        <p:txBody>
          <a:bodyPr vert="horz" wrap="square" lIns="91436" tIns="45718" rIns="91436" bIns="45718" numCol="1" anchor="t" anchorCtr="0" compatLnSpc="1">
            <a:prstTxWarp prst="textNoShape">
              <a:avLst/>
            </a:prstTxWarp>
          </a:bodyPr>
          <a:lstStyle/>
          <a:p>
            <a:pPr eaLnBrk="1" hangingPunct="1">
              <a:lnSpc>
                <a:spcPct val="80000"/>
              </a:lnSpc>
            </a:pPr>
            <a:r>
              <a:rPr lang="el-GR" sz="2000" i="1">
                <a:latin typeface="Times New Roman" pitchFamily="18" charset="0"/>
                <a:cs typeface="Times New Roman" pitchFamily="18" charset="0"/>
              </a:rPr>
              <a:t>Τα Α/Κ σχεδιάστηκαν για να προσφέρουν στους μικροεπενδυτές </a:t>
            </a:r>
            <a:r>
              <a:rPr lang="en-US" sz="2000" i="1">
                <a:latin typeface="Times New Roman" pitchFamily="18" charset="0"/>
                <a:cs typeface="Times New Roman" pitchFamily="18" charset="0"/>
              </a:rPr>
              <a:t> </a:t>
            </a:r>
            <a:r>
              <a:rPr lang="el-GR" sz="2000" i="1">
                <a:latin typeface="Times New Roman" pitchFamily="18" charset="0"/>
                <a:cs typeface="Times New Roman" pitchFamily="18" charset="0"/>
              </a:rPr>
              <a:t>την επαγγελματική εμπειρία με σχετικά χαμηλό κόστος.</a:t>
            </a:r>
            <a:endParaRPr lang="en-GB" sz="2000" i="1">
              <a:latin typeface="Times New Roman" pitchFamily="18" charset="0"/>
              <a:cs typeface="Times New Roman" pitchFamily="18" charset="0"/>
            </a:endParaRPr>
          </a:p>
          <a:p>
            <a:pPr eaLnBrk="1" hangingPunct="1">
              <a:lnSpc>
                <a:spcPct val="80000"/>
              </a:lnSpc>
              <a:buFont typeface="Wingdings 2" pitchFamily="18" charset="2"/>
              <a:buNone/>
            </a:pPr>
            <a:r>
              <a:rPr lang="en-GB" sz="2000" i="1">
                <a:latin typeface="Times New Roman" pitchFamily="18" charset="0"/>
                <a:cs typeface="Times New Roman" pitchFamily="18" charset="0"/>
              </a:rPr>
              <a:t>		( </a:t>
            </a:r>
            <a:r>
              <a:rPr lang="en-US" sz="2000" i="1">
                <a:latin typeface="Times New Roman" pitchFamily="18" charset="0"/>
                <a:cs typeface="Times New Roman" pitchFamily="18" charset="0"/>
              </a:rPr>
              <a:t>Kylelane Purcell, in Morningstar 5 Star Investor, January 1994)</a:t>
            </a:r>
            <a:endParaRPr lang="el-GR" sz="2000" i="1">
              <a:latin typeface="Times New Roman" pitchFamily="18" charset="0"/>
              <a:cs typeface="Times New Roman" pitchFamily="18" charset="0"/>
            </a:endParaRPr>
          </a:p>
          <a:p>
            <a:pPr eaLnBrk="1" hangingPunct="1">
              <a:lnSpc>
                <a:spcPct val="80000"/>
              </a:lnSpc>
            </a:pPr>
            <a:endParaRPr lang="en-US" sz="2000" i="1">
              <a:latin typeface="Times New Roman" pitchFamily="18" charset="0"/>
              <a:cs typeface="Times New Roman" pitchFamily="18" charset="0"/>
            </a:endParaRPr>
          </a:p>
          <a:p>
            <a:pPr eaLnBrk="1" hangingPunct="1">
              <a:lnSpc>
                <a:spcPct val="80000"/>
              </a:lnSpc>
            </a:pPr>
            <a:r>
              <a:rPr lang="el-GR" sz="2000" i="1">
                <a:latin typeface="Times New Roman" pitchFamily="18" charset="0"/>
                <a:cs typeface="Times New Roman" pitchFamily="18" charset="0"/>
              </a:rPr>
              <a:t>Η αγορά είναι στα χειρότερά της όταν μοιάζει ότι είναι στα καλύτερα.</a:t>
            </a:r>
          </a:p>
          <a:p>
            <a:pPr eaLnBrk="1" hangingPunct="1">
              <a:lnSpc>
                <a:spcPct val="80000"/>
              </a:lnSpc>
              <a:buFont typeface="Wingdings 2" pitchFamily="18" charset="2"/>
              <a:buNone/>
            </a:pPr>
            <a:r>
              <a:rPr lang="en-US" sz="2000" i="1">
                <a:latin typeface="Times New Roman" pitchFamily="18" charset="0"/>
                <a:cs typeface="Times New Roman" pitchFamily="18" charset="0"/>
              </a:rPr>
              <a:t>	</a:t>
            </a:r>
            <a:r>
              <a:rPr lang="el-GR" sz="2000" i="1">
                <a:latin typeface="Times New Roman" pitchFamily="18" charset="0"/>
                <a:cs typeface="Times New Roman" pitchFamily="18" charset="0"/>
              </a:rPr>
              <a:t>      				</a:t>
            </a:r>
            <a:r>
              <a:rPr lang="en-GB" sz="2000" i="1">
                <a:latin typeface="Times New Roman" pitchFamily="18" charset="0"/>
                <a:cs typeface="Times New Roman" pitchFamily="18" charset="0"/>
              </a:rPr>
              <a:t>(</a:t>
            </a:r>
            <a:r>
              <a:rPr lang="en-US" sz="2000" i="1">
                <a:latin typeface="Times New Roman" pitchFamily="18" charset="0"/>
                <a:cs typeface="Times New Roman" pitchFamily="18" charset="0"/>
              </a:rPr>
              <a:t>Jim Rogers, in Worth, May 1997)</a:t>
            </a:r>
            <a:endParaRPr lang="el-GR" sz="2000" i="1">
              <a:latin typeface="Times New Roman" pitchFamily="18" charset="0"/>
              <a:cs typeface="Times New Roman" pitchFamily="18" charset="0"/>
            </a:endParaRPr>
          </a:p>
          <a:p>
            <a:pPr eaLnBrk="1" hangingPunct="1">
              <a:lnSpc>
                <a:spcPct val="80000"/>
              </a:lnSpc>
            </a:pPr>
            <a:endParaRPr lang="en-US" sz="2000" i="1">
              <a:latin typeface="Times New Roman" pitchFamily="18" charset="0"/>
              <a:cs typeface="Times New Roman" pitchFamily="18" charset="0"/>
            </a:endParaRPr>
          </a:p>
          <a:p>
            <a:pPr eaLnBrk="1" hangingPunct="1">
              <a:lnSpc>
                <a:spcPct val="80000"/>
              </a:lnSpc>
            </a:pPr>
            <a:r>
              <a:rPr lang="el-GR" sz="2000" i="1">
                <a:latin typeface="Times New Roman" pitchFamily="18" charset="0"/>
                <a:cs typeface="Times New Roman" pitchFamily="18" charset="0"/>
              </a:rPr>
              <a:t>Το πραγματικό </a:t>
            </a:r>
            <a:r>
              <a:rPr lang="en-US" sz="2000" i="1">
                <a:latin typeface="Times New Roman" pitchFamily="18" charset="0"/>
                <a:cs typeface="Times New Roman" pitchFamily="18" charset="0"/>
              </a:rPr>
              <a:t>test</a:t>
            </a:r>
            <a:r>
              <a:rPr lang="el-GR" sz="2000" i="1">
                <a:latin typeface="Times New Roman" pitchFamily="18" charset="0"/>
                <a:cs typeface="Times New Roman" pitchFamily="18" charset="0"/>
              </a:rPr>
              <a:t> για μια επενδυτική στρατηγική δεν είναι αν αποδίδει σε μια συγκεκριμένη χρονική στιγμή, αλλά αν αποδίδει σε βάθος χρόνου και οι διεθνείς επενδύσεις το κάνουν.</a:t>
            </a:r>
          </a:p>
          <a:p>
            <a:pPr eaLnBrk="1" hangingPunct="1">
              <a:lnSpc>
                <a:spcPct val="80000"/>
              </a:lnSpc>
              <a:buFont typeface="Wingdings 2" pitchFamily="18" charset="2"/>
              <a:buNone/>
            </a:pPr>
            <a:r>
              <a:rPr lang="en-US" sz="2000" i="1">
                <a:latin typeface="Times New Roman" pitchFamily="18" charset="0"/>
                <a:cs typeface="Times New Roman" pitchFamily="18" charset="0"/>
              </a:rPr>
              <a:t>			</a:t>
            </a:r>
            <a:r>
              <a:rPr lang="el-GR" sz="2000" i="1">
                <a:latin typeface="Times New Roman" pitchFamily="18" charset="0"/>
                <a:cs typeface="Times New Roman" pitchFamily="18" charset="0"/>
              </a:rPr>
              <a:t>	        </a:t>
            </a:r>
            <a:r>
              <a:rPr lang="en-GB" sz="2000" i="1">
                <a:latin typeface="Times New Roman" pitchFamily="18" charset="0"/>
                <a:cs typeface="Times New Roman" pitchFamily="18" charset="0"/>
              </a:rPr>
              <a:t>(</a:t>
            </a:r>
            <a:r>
              <a:rPr lang="en-US" sz="2000" i="1">
                <a:latin typeface="Times New Roman" pitchFamily="18" charset="0"/>
                <a:cs typeface="Times New Roman" pitchFamily="18" charset="0"/>
              </a:rPr>
              <a:t>Jason Zweig, in Money, December 1998)</a:t>
            </a:r>
            <a:endParaRPr lang="el-GR" sz="2000" i="1">
              <a:latin typeface="Times New Roman" pitchFamily="18" charset="0"/>
              <a:cs typeface="Times New Roman" pitchFamily="18" charset="0"/>
            </a:endParaRPr>
          </a:p>
          <a:p>
            <a:pPr eaLnBrk="1" hangingPunct="1">
              <a:lnSpc>
                <a:spcPct val="80000"/>
              </a:lnSpc>
            </a:pPr>
            <a:endParaRPr lang="en-US" sz="2000" i="1">
              <a:latin typeface="Times New Roman" pitchFamily="18" charset="0"/>
              <a:cs typeface="Times New Roman" pitchFamily="18" charset="0"/>
            </a:endParaRPr>
          </a:p>
          <a:p>
            <a:pPr eaLnBrk="1" hangingPunct="1">
              <a:lnSpc>
                <a:spcPct val="80000"/>
              </a:lnSpc>
            </a:pPr>
            <a:r>
              <a:rPr lang="el-GR" sz="2000" i="1">
                <a:latin typeface="Times New Roman" pitchFamily="18" charset="0"/>
                <a:cs typeface="Times New Roman" pitchFamily="18" charset="0"/>
              </a:rPr>
              <a:t>Οι επενδύσεις είναι μαραθώνιος, όχι αγώνας ταχύτητας!</a:t>
            </a:r>
            <a:endParaRPr lang="en-GB" sz="2000" i="1">
              <a:latin typeface="Times New Roman" pitchFamily="18" charset="0"/>
              <a:cs typeface="Times New Roman" pitchFamily="18" charset="0"/>
            </a:endParaRPr>
          </a:p>
          <a:p>
            <a:pPr eaLnBrk="1" hangingPunct="1">
              <a:lnSpc>
                <a:spcPct val="80000"/>
              </a:lnSpc>
              <a:buFont typeface="Wingdings 2" pitchFamily="18" charset="2"/>
              <a:buNone/>
            </a:pPr>
            <a:r>
              <a:rPr lang="en-GB" sz="2000" i="1">
                <a:latin typeface="Times New Roman" pitchFamily="18" charset="0"/>
                <a:cs typeface="Times New Roman" pitchFamily="18" charset="0"/>
              </a:rPr>
              <a:t>					(</a:t>
            </a:r>
            <a:r>
              <a:rPr lang="en-US" sz="2000" i="1">
                <a:latin typeface="Times New Roman" pitchFamily="18" charset="0"/>
                <a:cs typeface="Times New Roman" pitchFamily="18" charset="0"/>
              </a:rPr>
              <a:t>Jason Zweig, in Money, July 1998) </a:t>
            </a:r>
            <a:endParaRPr lang="el-GR" sz="2000" i="1" dirty="0">
              <a:latin typeface="Times New Roman" pitchFamily="18" charset="0"/>
              <a:cs typeface="Times New Roman" pitchFamily="18" charset="0"/>
            </a:endParaRPr>
          </a:p>
        </p:txBody>
      </p:sp>
      <p:sp>
        <p:nvSpPr>
          <p:cNvPr id="5" name="4 - Θέση αριθμού διαφάνειας"/>
          <p:cNvSpPr>
            <a:spLocks noGrp="1"/>
          </p:cNvSpPr>
          <p:nvPr>
            <p:ph type="sldNum" sz="quarter" idx="12"/>
          </p:nvPr>
        </p:nvSpPr>
        <p:spPr>
          <a:xfrm>
            <a:off x="8472264" y="6227008"/>
            <a:ext cx="2844800" cy="476250"/>
          </a:xfrm>
        </p:spPr>
        <p:txBody>
          <a:bodyPr/>
          <a:lstStyle/>
          <a:p>
            <a:pPr>
              <a:defRPr/>
            </a:pPr>
            <a:fld id="{E6A900DE-53FB-4087-A202-08436AFFF42C}" type="slidenum">
              <a:rPr lang="el-GR" smtClean="0"/>
              <a:pPr>
                <a:defRPr/>
              </a:pPr>
              <a:t>2</a:t>
            </a:fld>
            <a:endParaRPr lang="el-GR" dirty="0"/>
          </a:p>
        </p:txBody>
      </p:sp>
    </p:spTree>
  </p:cSld>
  <p:clrMapOvr>
    <a:masterClrMapping/>
  </p:clrMapOvr>
  <p:transition spd="med">
    <p:comb/>
  </p:transition>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96259" name="Rectangle 3"/>
          <p:cNvSpPr>
            <a:spLocks noGrp="1"/>
          </p:cNvSpPr>
          <p:nvPr>
            <p:ph type="title"/>
          </p:nvPr>
        </p:nvSpPr>
        <p:spPr>
          <a:xfrm>
            <a:off x="1981200" y="-27384"/>
            <a:ext cx="8229600" cy="1143000"/>
          </a:xfrm>
        </p:spPr>
        <p:txBody>
          <a:bodyPr/>
          <a:lstStyle/>
          <a:p>
            <a:pPr algn="ctr" eaLnBrk="1" hangingPunct="1">
              <a:defRPr/>
            </a:pPr>
            <a:r>
              <a:rPr lang="el-GR" sz="3400" b="1" i="1" dirty="0">
                <a:solidFill>
                  <a:schemeClr val="accent2"/>
                </a:solidFill>
                <a:latin typeface="Times New Roman" pitchFamily="18" charset="0"/>
                <a:cs typeface="Times New Roman" pitchFamily="18" charset="0"/>
              </a:rPr>
              <a:t>Σύσταση Αμοιβαίου Κεφαλαίου</a:t>
            </a:r>
            <a:endParaRPr lang="en-US" sz="3400" b="1" i="1" dirty="0">
              <a:solidFill>
                <a:schemeClr val="accent2"/>
              </a:solidFill>
              <a:latin typeface="Times New Roman" pitchFamily="18" charset="0"/>
              <a:cs typeface="Times New Roman" pitchFamily="18" charset="0"/>
            </a:endParaRPr>
          </a:p>
        </p:txBody>
      </p:sp>
      <p:sp>
        <p:nvSpPr>
          <p:cNvPr id="103426" name="Rectangle 2"/>
          <p:cNvSpPr>
            <a:spLocks noGrp="1"/>
          </p:cNvSpPr>
          <p:nvPr>
            <p:ph idx="1"/>
          </p:nvPr>
        </p:nvSpPr>
        <p:spPr>
          <a:xfrm>
            <a:off x="1127448" y="1052736"/>
            <a:ext cx="9937104" cy="5256584"/>
          </a:xfrm>
        </p:spPr>
        <p:txBody>
          <a:bodyPr/>
          <a:lstStyle/>
          <a:p>
            <a:pPr>
              <a:spcAft>
                <a:spcPts val="600"/>
              </a:spcAft>
            </a:pPr>
            <a:r>
              <a:rPr lang="el-GR" sz="2200" b="1" dirty="0">
                <a:latin typeface="Times New Roman" pitchFamily="18" charset="0"/>
                <a:cs typeface="Times New Roman" pitchFamily="18" charset="0"/>
              </a:rPr>
              <a:t>Σύμφωνα με το νόμο 4099/2012 (άρθρο 4):</a:t>
            </a:r>
          </a:p>
          <a:p>
            <a:pPr>
              <a:spcAft>
                <a:spcPts val="600"/>
              </a:spcAft>
              <a:buNone/>
            </a:pPr>
            <a:r>
              <a:rPr lang="el-GR" sz="2200" dirty="0">
                <a:latin typeface="Times New Roman" pitchFamily="18" charset="0"/>
                <a:cs typeface="Times New Roman" pitchFamily="18" charset="0"/>
              </a:rPr>
              <a:t>	Προκειμένου να λάβει άδεια σύστασης αμοιβαίου κεφαλαίου, η εταιρεία διαχείρισης υποβάλλει στην Επιτροπή Κεφαλαιαγοράς, στην ελληνική γλώσσα, τα παρακάτω:</a:t>
            </a:r>
          </a:p>
          <a:p>
            <a:pPr>
              <a:spcAft>
                <a:spcPts val="600"/>
              </a:spcAft>
              <a:buNone/>
            </a:pPr>
            <a:r>
              <a:rPr lang="en-US" sz="2200" dirty="0">
                <a:latin typeface="Times New Roman" pitchFamily="18" charset="0"/>
                <a:cs typeface="Times New Roman" pitchFamily="18" charset="0"/>
              </a:rPr>
              <a:t>	</a:t>
            </a:r>
            <a:r>
              <a:rPr lang="el-GR" sz="2200" dirty="0">
                <a:latin typeface="Times New Roman" pitchFamily="18" charset="0"/>
                <a:cs typeface="Times New Roman" pitchFamily="18" charset="0"/>
              </a:rPr>
              <a:t>α) Κανονισμό του αμοιβαίου κεφαλαίου, υπογεγραμμένο από την εταιρεία διαχείρισης και το θεματοφύλακα.</a:t>
            </a:r>
          </a:p>
          <a:p>
            <a:pPr>
              <a:spcAft>
                <a:spcPts val="600"/>
              </a:spcAft>
              <a:buNone/>
            </a:pPr>
            <a:r>
              <a:rPr lang="en-US" sz="2200" dirty="0">
                <a:latin typeface="Times New Roman" pitchFamily="18" charset="0"/>
                <a:cs typeface="Times New Roman" pitchFamily="18" charset="0"/>
              </a:rPr>
              <a:t>	</a:t>
            </a:r>
            <a:r>
              <a:rPr lang="el-GR" sz="2200" dirty="0">
                <a:latin typeface="Times New Roman" pitchFamily="18" charset="0"/>
                <a:cs typeface="Times New Roman" pitchFamily="18" charset="0"/>
              </a:rPr>
              <a:t>β) Δήλωση πιστωτικού ιδρύματος ότι δέχεται να κατατίθενται σε αυτό τα στοιχεία του ενεργητικού του αμοιβαίου κεφαλαίου και να ασκεί καθήκοντα θεματοφύλακά του.</a:t>
            </a:r>
          </a:p>
          <a:p>
            <a:pPr>
              <a:spcAft>
                <a:spcPts val="600"/>
              </a:spcAft>
              <a:buNone/>
            </a:pPr>
            <a:r>
              <a:rPr lang="en-US" sz="2200" dirty="0">
                <a:latin typeface="Times New Roman" pitchFamily="18" charset="0"/>
                <a:cs typeface="Times New Roman" pitchFamily="18" charset="0"/>
              </a:rPr>
              <a:t>	</a:t>
            </a:r>
            <a:r>
              <a:rPr lang="el-GR" sz="2200" dirty="0">
                <a:latin typeface="Times New Roman" pitchFamily="18" charset="0"/>
                <a:cs typeface="Times New Roman" pitchFamily="18" charset="0"/>
              </a:rPr>
              <a:t>γ) Αναλυτικό κατάλογο των στοιχείων του ενεργητικού του αμοιβαίου κεφαλαίου, το οποίο πρέπει να είναι συνολικής αξίας τουλάχιστον τριακοσίων χιλιάδων (300.000) ευρώ. Η Επιτροπή Κεφαλαιαγοράς δύναται με απόφασή της να αλλάζει το ανωτέρω ποσό.</a:t>
            </a:r>
          </a:p>
          <a:p>
            <a:pPr eaLnBrk="1" hangingPunct="1">
              <a:spcAft>
                <a:spcPts val="600"/>
              </a:spcAft>
            </a:pPr>
            <a:endParaRPr lang="en-US" sz="2200" dirty="0">
              <a:latin typeface="Times New Roman" pitchFamily="18" charset="0"/>
              <a:cs typeface="Times New Roman" pitchFamily="18" charset="0"/>
            </a:endParaRPr>
          </a:p>
        </p:txBody>
      </p:sp>
      <p:sp>
        <p:nvSpPr>
          <p:cNvPr id="5" name="4 - Θέση αριθμού διαφάνειας"/>
          <p:cNvSpPr>
            <a:spLocks noGrp="1"/>
          </p:cNvSpPr>
          <p:nvPr>
            <p:ph type="sldNum" sz="quarter" idx="12"/>
          </p:nvPr>
        </p:nvSpPr>
        <p:spPr/>
        <p:txBody>
          <a:bodyPr/>
          <a:lstStyle/>
          <a:p>
            <a:pPr>
              <a:defRPr/>
            </a:pPr>
            <a:fld id="{7C2C1EAE-2912-4811-9DF5-A68AB55C9E27}" type="slidenum">
              <a:rPr lang="el-GR" smtClean="0">
                <a:solidFill>
                  <a:srgbClr val="000000"/>
                </a:solidFill>
                <a:latin typeface="Times New Roman" pitchFamily="18" charset="0"/>
                <a:cs typeface="Times New Roman" pitchFamily="18" charset="0"/>
              </a:rPr>
              <a:pPr>
                <a:defRPr/>
              </a:pPr>
              <a:t>20</a:t>
            </a:fld>
            <a:endParaRPr lang="el-GR">
              <a:solidFill>
                <a:srgbClr val="000000"/>
              </a:solidFill>
              <a:latin typeface="Times New Roman" pitchFamily="18" charset="0"/>
              <a:cs typeface="Times New Roman" pitchFamily="18" charset="0"/>
            </a:endParaRPr>
          </a:p>
        </p:txBody>
      </p:sp>
    </p:spTree>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32098" name="Rectangle 2"/>
          <p:cNvSpPr>
            <a:spLocks noGrp="1"/>
          </p:cNvSpPr>
          <p:nvPr>
            <p:ph idx="1"/>
          </p:nvPr>
        </p:nvSpPr>
        <p:spPr>
          <a:xfrm>
            <a:off x="1595884" y="1530499"/>
            <a:ext cx="8964612" cy="4922837"/>
          </a:xfrm>
        </p:spPr>
        <p:txBody>
          <a:bodyPr/>
          <a:lstStyle/>
          <a:p>
            <a:pPr marL="0" indent="0">
              <a:lnSpc>
                <a:spcPct val="80000"/>
              </a:lnSpc>
              <a:buNone/>
            </a:pPr>
            <a:r>
              <a:rPr lang="el-GR" sz="3600" b="1" i="1" dirty="0">
                <a:solidFill>
                  <a:schemeClr val="accent2"/>
                </a:solidFill>
                <a:latin typeface="Times New Roman" pitchFamily="18" charset="0"/>
                <a:cs typeface="Times New Roman" pitchFamily="18" charset="0"/>
              </a:rPr>
              <a:t>Σχέση με το CAPM</a:t>
            </a:r>
            <a:endParaRPr lang="en-US" sz="3600" b="1" i="1" dirty="0">
              <a:solidFill>
                <a:schemeClr val="accent2"/>
              </a:solidFill>
              <a:latin typeface="Times New Roman" pitchFamily="18" charset="0"/>
              <a:cs typeface="Times New Roman" pitchFamily="18" charset="0"/>
            </a:endParaRPr>
          </a:p>
          <a:p>
            <a:pPr marL="0" indent="0">
              <a:lnSpc>
                <a:spcPct val="80000"/>
              </a:lnSpc>
              <a:buNone/>
            </a:pPr>
            <a:endParaRPr lang="el-GR" sz="3600" b="1" i="1" dirty="0">
              <a:solidFill>
                <a:schemeClr val="accent2"/>
              </a:solidFill>
              <a:latin typeface="Times New Roman" pitchFamily="18" charset="0"/>
              <a:cs typeface="Times New Roman" pitchFamily="18" charset="0"/>
            </a:endParaRPr>
          </a:p>
          <a:p>
            <a:pPr marL="0" indent="0">
              <a:lnSpc>
                <a:spcPct val="80000"/>
              </a:lnSpc>
              <a:buNone/>
            </a:pPr>
            <a:r>
              <a:rPr lang="el-GR" sz="2000" dirty="0">
                <a:latin typeface="Times New Roman" pitchFamily="18" charset="0"/>
                <a:cs typeface="Times New Roman" pitchFamily="18" charset="0"/>
              </a:rPr>
              <a:t>Capital </a:t>
            </a:r>
            <a:r>
              <a:rPr lang="el-GR" sz="2000" dirty="0" err="1">
                <a:latin typeface="Times New Roman" pitchFamily="18" charset="0"/>
                <a:cs typeface="Times New Roman" pitchFamily="18" charset="0"/>
              </a:rPr>
              <a:t>Asset</a:t>
            </a:r>
            <a:r>
              <a:rPr lang="el-GR" sz="2000" dirty="0">
                <a:latin typeface="Times New Roman" pitchFamily="18" charset="0"/>
                <a:cs typeface="Times New Roman" pitchFamily="18" charset="0"/>
              </a:rPr>
              <a:t> </a:t>
            </a:r>
            <a:r>
              <a:rPr lang="el-GR" sz="2000" dirty="0" err="1">
                <a:latin typeface="Times New Roman" pitchFamily="18" charset="0"/>
                <a:cs typeface="Times New Roman" pitchFamily="18" charset="0"/>
              </a:rPr>
              <a:t>Pricing</a:t>
            </a:r>
            <a:r>
              <a:rPr lang="el-GR" sz="2000" dirty="0">
                <a:latin typeface="Times New Roman" pitchFamily="18" charset="0"/>
                <a:cs typeface="Times New Roman" pitchFamily="18" charset="0"/>
              </a:rPr>
              <a:t> </a:t>
            </a:r>
            <a:r>
              <a:rPr lang="el-GR" sz="2000" dirty="0" err="1">
                <a:latin typeface="Times New Roman" pitchFamily="18" charset="0"/>
                <a:cs typeface="Times New Roman" pitchFamily="18" charset="0"/>
              </a:rPr>
              <a:t>Model</a:t>
            </a:r>
            <a:endParaRPr lang="el-GR" sz="2000" dirty="0">
              <a:latin typeface="Times New Roman" pitchFamily="18" charset="0"/>
              <a:cs typeface="Times New Roman" pitchFamily="18" charset="0"/>
            </a:endParaRPr>
          </a:p>
          <a:p>
            <a:pPr>
              <a:lnSpc>
                <a:spcPct val="80000"/>
              </a:lnSpc>
            </a:pPr>
            <a:r>
              <a:rPr lang="el-GR" sz="2000" dirty="0">
                <a:latin typeface="Times New Roman" pitchFamily="18" charset="0"/>
                <a:cs typeface="Times New Roman" pitchFamily="18" charset="0"/>
              </a:rPr>
              <a:t>Το </a:t>
            </a:r>
            <a:r>
              <a:rPr lang="el-GR" sz="2000" dirty="0" err="1">
                <a:latin typeface="Times New Roman" pitchFamily="18" charset="0"/>
                <a:cs typeface="Times New Roman" pitchFamily="18" charset="0"/>
              </a:rPr>
              <a:t>Beta</a:t>
            </a:r>
            <a:r>
              <a:rPr lang="el-GR" sz="2000" dirty="0">
                <a:latin typeface="Times New Roman" pitchFamily="18" charset="0"/>
                <a:cs typeface="Times New Roman" pitchFamily="18" charset="0"/>
              </a:rPr>
              <a:t> αποτελεί βασικό στοιχείο του CAPM.</a:t>
            </a:r>
          </a:p>
          <a:p>
            <a:pPr>
              <a:lnSpc>
                <a:spcPct val="80000"/>
              </a:lnSpc>
            </a:pPr>
            <a:endParaRPr lang="el-GR" sz="2000" dirty="0">
              <a:latin typeface="Times New Roman" pitchFamily="18" charset="0"/>
              <a:cs typeface="Times New Roman" pitchFamily="18" charset="0"/>
            </a:endParaRPr>
          </a:p>
          <a:p>
            <a:pPr marL="0" indent="0">
              <a:lnSpc>
                <a:spcPct val="80000"/>
              </a:lnSpc>
              <a:buNone/>
            </a:pPr>
            <a:r>
              <a:rPr lang="el-GR" sz="2000" dirty="0">
                <a:latin typeface="Times New Roman" pitchFamily="18" charset="0"/>
                <a:cs typeface="Times New Roman" pitchFamily="18" charset="0"/>
              </a:rPr>
              <a:t>Το CAPM δείχνει:</a:t>
            </a:r>
          </a:p>
          <a:p>
            <a:pPr>
              <a:lnSpc>
                <a:spcPct val="80000"/>
              </a:lnSpc>
            </a:pPr>
            <a:r>
              <a:rPr lang="el-GR" sz="2000" dirty="0">
                <a:latin typeface="Times New Roman" pitchFamily="18" charset="0"/>
                <a:cs typeface="Times New Roman" pitchFamily="18" charset="0"/>
              </a:rPr>
              <a:t>Την απαιτούμενη απόδοση μιας επένδυσης βάσει του κινδύνου της.</a:t>
            </a:r>
            <a:endParaRPr lang="en-US" sz="2000" dirty="0">
              <a:latin typeface="Times New Roman" pitchFamily="18" charset="0"/>
              <a:cs typeface="Times New Roman" pitchFamily="18" charset="0"/>
            </a:endParaRPr>
          </a:p>
        </p:txBody>
      </p:sp>
      <p:sp>
        <p:nvSpPr>
          <p:cNvPr id="5" name="4 - Θέση αριθμού διαφάνειας"/>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2C1EAE-2912-4811-9DF5-A68AB55C9E27}" type="slidenum">
              <a:rPr kumimoji="0" lang="el-GR" sz="14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200</a:t>
            </a:fld>
            <a:endParaRPr kumimoji="0" lang="el-GR" sz="14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21859" name="Rectangle 3"/>
          <p:cNvSpPr>
            <a:spLocks/>
          </p:cNvSpPr>
          <p:nvPr/>
        </p:nvSpPr>
        <p:spPr bwMode="auto">
          <a:xfrm>
            <a:off x="1703388" y="116632"/>
            <a:ext cx="8964612" cy="1143000"/>
          </a:xfrm>
          <a:prstGeom prst="rect">
            <a:avLst/>
          </a:prstGeom>
          <a:noFill/>
          <a:ln w="9525">
            <a:noFill/>
            <a:miter lim="800000"/>
            <a:headEnd/>
            <a:tailEnd/>
          </a:ln>
        </p:spPr>
        <p:txBody>
          <a:bodyPr lIns="0" rIns="0" bIns="0" anchor="b"/>
          <a:lstStyle/>
          <a:p>
            <a:pPr marL="0" marR="0" lvl="0" indent="0" algn="ctr" defTabSz="914400" rtl="0" eaLnBrk="0" fontAlgn="auto" latinLnBrk="0" hangingPunct="0">
              <a:lnSpc>
                <a:spcPct val="100000"/>
              </a:lnSpc>
              <a:spcBef>
                <a:spcPts val="0"/>
              </a:spcBef>
              <a:spcAft>
                <a:spcPts val="0"/>
              </a:spcAft>
              <a:buClrTx/>
              <a:buSzTx/>
              <a:buFontTx/>
              <a:buNone/>
              <a:tabLst/>
              <a:defRPr/>
            </a:pPr>
            <a:endParaRPr kumimoji="0" lang="en-US" sz="3200" b="1" i="1" u="none" strike="noStrike" kern="1200" cap="none" spc="0" normalizeH="0" baseline="0" noProof="0" dirty="0">
              <a:ln>
                <a:noFill/>
              </a:ln>
              <a:solidFill>
                <a:srgbClr val="333399"/>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979897768"/>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32098" name="Rectangle 2"/>
          <p:cNvSpPr>
            <a:spLocks noGrp="1"/>
          </p:cNvSpPr>
          <p:nvPr>
            <p:ph idx="1"/>
          </p:nvPr>
        </p:nvSpPr>
        <p:spPr>
          <a:xfrm>
            <a:off x="1595884" y="1530499"/>
            <a:ext cx="8964612" cy="4922837"/>
          </a:xfrm>
        </p:spPr>
        <p:txBody>
          <a:bodyPr/>
          <a:lstStyle/>
          <a:p>
            <a:pPr marL="0" indent="0">
              <a:lnSpc>
                <a:spcPct val="80000"/>
              </a:lnSpc>
              <a:buNone/>
            </a:pPr>
            <a:r>
              <a:rPr lang="el-GR" sz="3600" b="1" i="1" dirty="0">
                <a:solidFill>
                  <a:schemeClr val="accent2"/>
                </a:solidFill>
                <a:latin typeface="Times New Roman" pitchFamily="18" charset="0"/>
                <a:cs typeface="Times New Roman" pitchFamily="18" charset="0"/>
              </a:rPr>
              <a:t>Εφαρμογές στην πράξη</a:t>
            </a:r>
            <a:endParaRPr lang="en-US" sz="3600" b="1" i="1" dirty="0">
              <a:solidFill>
                <a:schemeClr val="accent2"/>
              </a:solidFill>
              <a:latin typeface="Times New Roman" pitchFamily="18" charset="0"/>
              <a:cs typeface="Times New Roman" pitchFamily="18" charset="0"/>
            </a:endParaRPr>
          </a:p>
          <a:p>
            <a:pPr marL="0" indent="0">
              <a:lnSpc>
                <a:spcPct val="80000"/>
              </a:lnSpc>
              <a:buNone/>
            </a:pPr>
            <a:endParaRPr lang="el-GR" sz="3600" b="1" i="1" dirty="0">
              <a:solidFill>
                <a:schemeClr val="accent2"/>
              </a:solidFill>
              <a:latin typeface="Times New Roman" pitchFamily="18" charset="0"/>
              <a:cs typeface="Times New Roman" pitchFamily="18" charset="0"/>
            </a:endParaRPr>
          </a:p>
          <a:p>
            <a:pPr marL="0" indent="0">
              <a:lnSpc>
                <a:spcPct val="80000"/>
              </a:lnSpc>
              <a:buNone/>
            </a:pPr>
            <a:r>
              <a:rPr lang="el-GR" sz="2000" dirty="0">
                <a:latin typeface="Times New Roman" pitchFamily="18" charset="0"/>
                <a:cs typeface="Times New Roman" pitchFamily="18" charset="0"/>
              </a:rPr>
              <a:t>Πρακτική χρήση</a:t>
            </a:r>
          </a:p>
          <a:p>
            <a:pPr marL="0" indent="0">
              <a:lnSpc>
                <a:spcPct val="80000"/>
              </a:lnSpc>
              <a:buNone/>
            </a:pPr>
            <a:r>
              <a:rPr lang="el-GR" sz="2000" dirty="0">
                <a:latin typeface="Times New Roman" pitchFamily="18" charset="0"/>
                <a:cs typeface="Times New Roman" pitchFamily="18" charset="0"/>
              </a:rPr>
              <a:t>Οι δείκτες χρησιμοποιούνται:</a:t>
            </a:r>
          </a:p>
          <a:p>
            <a:pPr>
              <a:lnSpc>
                <a:spcPct val="80000"/>
              </a:lnSpc>
            </a:pPr>
            <a:r>
              <a:rPr lang="el-GR" sz="2000" dirty="0">
                <a:latin typeface="Times New Roman" pitchFamily="18" charset="0"/>
                <a:cs typeface="Times New Roman" pitchFamily="18" charset="0"/>
              </a:rPr>
              <a:t>Στην αξιολόγηση </a:t>
            </a:r>
            <a:r>
              <a:rPr lang="el-GR" sz="2000" dirty="0" err="1">
                <a:latin typeface="Times New Roman" pitchFamily="18" charset="0"/>
                <a:cs typeface="Times New Roman" pitchFamily="18" charset="0"/>
              </a:rPr>
              <a:t>mutual</a:t>
            </a:r>
            <a:r>
              <a:rPr lang="el-GR" sz="2000" dirty="0">
                <a:latin typeface="Times New Roman" pitchFamily="18" charset="0"/>
                <a:cs typeface="Times New Roman" pitchFamily="18" charset="0"/>
              </a:rPr>
              <a:t> </a:t>
            </a:r>
            <a:r>
              <a:rPr lang="el-GR" sz="2000" dirty="0" err="1">
                <a:latin typeface="Times New Roman" pitchFamily="18" charset="0"/>
                <a:cs typeface="Times New Roman" pitchFamily="18" charset="0"/>
              </a:rPr>
              <a:t>funds</a:t>
            </a:r>
            <a:endParaRPr lang="el-GR" sz="2000" dirty="0">
              <a:latin typeface="Times New Roman" pitchFamily="18" charset="0"/>
              <a:cs typeface="Times New Roman" pitchFamily="18" charset="0"/>
            </a:endParaRPr>
          </a:p>
          <a:p>
            <a:pPr>
              <a:lnSpc>
                <a:spcPct val="80000"/>
              </a:lnSpc>
            </a:pPr>
            <a:r>
              <a:rPr lang="el-GR" sz="2000" dirty="0">
                <a:latin typeface="Times New Roman" pitchFamily="18" charset="0"/>
                <a:cs typeface="Times New Roman" pitchFamily="18" charset="0"/>
              </a:rPr>
              <a:t>Στη διαχείριση χαρτοφυλακίων</a:t>
            </a:r>
          </a:p>
          <a:p>
            <a:pPr>
              <a:lnSpc>
                <a:spcPct val="80000"/>
              </a:lnSpc>
            </a:pPr>
            <a:r>
              <a:rPr lang="el-GR" sz="2000" dirty="0">
                <a:latin typeface="Times New Roman" pitchFamily="18" charset="0"/>
                <a:cs typeface="Times New Roman" pitchFamily="18" charset="0"/>
              </a:rPr>
              <a:t>Στην επιλογή επενδύσεων</a:t>
            </a:r>
          </a:p>
          <a:p>
            <a:pPr>
              <a:lnSpc>
                <a:spcPct val="80000"/>
              </a:lnSpc>
            </a:pPr>
            <a:r>
              <a:rPr lang="el-GR" sz="2000" dirty="0">
                <a:latin typeface="Times New Roman" pitchFamily="18" charset="0"/>
                <a:cs typeface="Times New Roman" pitchFamily="18" charset="0"/>
              </a:rPr>
              <a:t>Στην αξιολόγηση </a:t>
            </a:r>
            <a:r>
              <a:rPr lang="el-GR" sz="2000" dirty="0" err="1">
                <a:latin typeface="Times New Roman" pitchFamily="18" charset="0"/>
                <a:cs typeface="Times New Roman" pitchFamily="18" charset="0"/>
              </a:rPr>
              <a:t>fund</a:t>
            </a:r>
            <a:r>
              <a:rPr lang="el-GR" sz="2000" dirty="0">
                <a:latin typeface="Times New Roman" pitchFamily="18" charset="0"/>
                <a:cs typeface="Times New Roman" pitchFamily="18" charset="0"/>
              </a:rPr>
              <a:t> </a:t>
            </a:r>
            <a:r>
              <a:rPr lang="el-GR" sz="2000" dirty="0" err="1">
                <a:latin typeface="Times New Roman" pitchFamily="18" charset="0"/>
                <a:cs typeface="Times New Roman" pitchFamily="18" charset="0"/>
              </a:rPr>
              <a:t>managers</a:t>
            </a:r>
            <a:endParaRPr lang="en-US" sz="2000" dirty="0">
              <a:latin typeface="Times New Roman" pitchFamily="18" charset="0"/>
              <a:cs typeface="Times New Roman" pitchFamily="18" charset="0"/>
            </a:endParaRPr>
          </a:p>
        </p:txBody>
      </p:sp>
      <p:sp>
        <p:nvSpPr>
          <p:cNvPr id="5" name="4 - Θέση αριθμού διαφάνειας"/>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2C1EAE-2912-4811-9DF5-A68AB55C9E27}" type="slidenum">
              <a:rPr kumimoji="0" lang="el-GR" sz="14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201</a:t>
            </a:fld>
            <a:endParaRPr kumimoji="0" lang="el-GR" sz="14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21859" name="Rectangle 3"/>
          <p:cNvSpPr>
            <a:spLocks/>
          </p:cNvSpPr>
          <p:nvPr/>
        </p:nvSpPr>
        <p:spPr bwMode="auto">
          <a:xfrm>
            <a:off x="1703388" y="116632"/>
            <a:ext cx="8964612" cy="1143000"/>
          </a:xfrm>
          <a:prstGeom prst="rect">
            <a:avLst/>
          </a:prstGeom>
          <a:noFill/>
          <a:ln w="9525">
            <a:noFill/>
            <a:miter lim="800000"/>
            <a:headEnd/>
            <a:tailEnd/>
          </a:ln>
        </p:spPr>
        <p:txBody>
          <a:bodyPr lIns="0" rIns="0" bIns="0" anchor="b"/>
          <a:lstStyle/>
          <a:p>
            <a:pPr marL="0" marR="0" lvl="0" indent="0" algn="ctr" defTabSz="914400" rtl="0" eaLnBrk="0" fontAlgn="auto" latinLnBrk="0" hangingPunct="0">
              <a:lnSpc>
                <a:spcPct val="100000"/>
              </a:lnSpc>
              <a:spcBef>
                <a:spcPts val="0"/>
              </a:spcBef>
              <a:spcAft>
                <a:spcPts val="0"/>
              </a:spcAft>
              <a:buClrTx/>
              <a:buSzTx/>
              <a:buFontTx/>
              <a:buNone/>
              <a:tabLst/>
              <a:defRPr/>
            </a:pPr>
            <a:endParaRPr kumimoji="0" lang="en-US" sz="3200" b="1" i="1" u="none" strike="noStrike" kern="1200" cap="none" spc="0" normalizeH="0" baseline="0" noProof="0" dirty="0">
              <a:ln>
                <a:noFill/>
              </a:ln>
              <a:solidFill>
                <a:srgbClr val="333399"/>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3637046835"/>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32098" name="Rectangle 2"/>
          <p:cNvSpPr>
            <a:spLocks noGrp="1"/>
          </p:cNvSpPr>
          <p:nvPr>
            <p:ph idx="1"/>
          </p:nvPr>
        </p:nvSpPr>
        <p:spPr>
          <a:xfrm>
            <a:off x="1595884" y="1530499"/>
            <a:ext cx="8964612" cy="4922837"/>
          </a:xfrm>
        </p:spPr>
        <p:txBody>
          <a:bodyPr/>
          <a:lstStyle/>
          <a:p>
            <a:pPr marL="0" indent="0">
              <a:lnSpc>
                <a:spcPct val="80000"/>
              </a:lnSpc>
              <a:buNone/>
            </a:pPr>
            <a:r>
              <a:rPr lang="el-GR" sz="3600" b="1" i="1" dirty="0">
                <a:solidFill>
                  <a:schemeClr val="accent2"/>
                </a:solidFill>
                <a:latin typeface="Times New Roman" pitchFamily="18" charset="0"/>
                <a:cs typeface="Times New Roman" pitchFamily="18" charset="0"/>
              </a:rPr>
              <a:t>Περιορισμοί των Δεικτών</a:t>
            </a:r>
            <a:endParaRPr lang="en-US" sz="3600" b="1" i="1" dirty="0">
              <a:solidFill>
                <a:schemeClr val="accent2"/>
              </a:solidFill>
              <a:latin typeface="Times New Roman" pitchFamily="18" charset="0"/>
              <a:cs typeface="Times New Roman" pitchFamily="18" charset="0"/>
            </a:endParaRPr>
          </a:p>
          <a:p>
            <a:pPr marL="0" indent="0">
              <a:lnSpc>
                <a:spcPct val="80000"/>
              </a:lnSpc>
              <a:buNone/>
            </a:pPr>
            <a:endParaRPr lang="el-GR" sz="3600" b="1" i="1" dirty="0">
              <a:solidFill>
                <a:schemeClr val="accent2"/>
              </a:solidFill>
              <a:latin typeface="Times New Roman" pitchFamily="18" charset="0"/>
              <a:cs typeface="Times New Roman" pitchFamily="18" charset="0"/>
            </a:endParaRPr>
          </a:p>
          <a:p>
            <a:pPr marL="0" indent="0">
              <a:lnSpc>
                <a:spcPct val="80000"/>
              </a:lnSpc>
              <a:buNone/>
            </a:pPr>
            <a:r>
              <a:rPr lang="el-GR" sz="2000" dirty="0">
                <a:latin typeface="Times New Roman" pitchFamily="18" charset="0"/>
                <a:cs typeface="Times New Roman" pitchFamily="18" charset="0"/>
              </a:rPr>
              <a:t>Προβλήματα και αδυναμίες</a:t>
            </a:r>
          </a:p>
          <a:p>
            <a:pPr marL="0" indent="0">
              <a:lnSpc>
                <a:spcPct val="80000"/>
              </a:lnSpc>
              <a:buNone/>
            </a:pPr>
            <a:r>
              <a:rPr lang="el-GR" sz="2000" dirty="0">
                <a:latin typeface="Times New Roman" pitchFamily="18" charset="0"/>
                <a:cs typeface="Times New Roman" pitchFamily="18" charset="0"/>
              </a:rPr>
              <a:t>Οι δείκτες:</a:t>
            </a:r>
          </a:p>
          <a:p>
            <a:pPr>
              <a:lnSpc>
                <a:spcPct val="80000"/>
              </a:lnSpc>
            </a:pPr>
            <a:r>
              <a:rPr lang="el-GR" sz="2000" dirty="0">
                <a:latin typeface="Times New Roman" pitchFamily="18" charset="0"/>
                <a:cs typeface="Times New Roman" pitchFamily="18" charset="0"/>
              </a:rPr>
              <a:t>βασίζονται σε ιστορικά δεδομένα,</a:t>
            </a:r>
          </a:p>
          <a:p>
            <a:pPr>
              <a:lnSpc>
                <a:spcPct val="80000"/>
              </a:lnSpc>
            </a:pPr>
            <a:r>
              <a:rPr lang="el-GR" sz="2000" dirty="0">
                <a:latin typeface="Times New Roman" pitchFamily="18" charset="0"/>
                <a:cs typeface="Times New Roman" pitchFamily="18" charset="0"/>
              </a:rPr>
              <a:t>δεν προβλέπουν το μέλλον,</a:t>
            </a:r>
          </a:p>
          <a:p>
            <a:pPr>
              <a:lnSpc>
                <a:spcPct val="80000"/>
              </a:lnSpc>
            </a:pPr>
            <a:r>
              <a:rPr lang="el-GR" sz="2000" dirty="0">
                <a:latin typeface="Times New Roman" pitchFamily="18" charset="0"/>
                <a:cs typeface="Times New Roman" pitchFamily="18" charset="0"/>
              </a:rPr>
              <a:t>επηρεάζονται από μεταβλητότητα αγορών,</a:t>
            </a:r>
          </a:p>
          <a:p>
            <a:pPr>
              <a:lnSpc>
                <a:spcPct val="80000"/>
              </a:lnSpc>
            </a:pPr>
            <a:r>
              <a:rPr lang="el-GR" sz="2000" dirty="0">
                <a:latin typeface="Times New Roman" pitchFamily="18" charset="0"/>
                <a:cs typeface="Times New Roman" pitchFamily="18" charset="0"/>
              </a:rPr>
              <a:t>εξαρτώνται από την ποιότητα δεδομένων.</a:t>
            </a:r>
            <a:endParaRPr lang="en-US" sz="2000" dirty="0">
              <a:latin typeface="Times New Roman" pitchFamily="18" charset="0"/>
              <a:cs typeface="Times New Roman" pitchFamily="18" charset="0"/>
            </a:endParaRPr>
          </a:p>
        </p:txBody>
      </p:sp>
      <p:sp>
        <p:nvSpPr>
          <p:cNvPr id="5" name="4 - Θέση αριθμού διαφάνειας"/>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2C1EAE-2912-4811-9DF5-A68AB55C9E27}" type="slidenum">
              <a:rPr kumimoji="0" lang="el-GR" sz="14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202</a:t>
            </a:fld>
            <a:endParaRPr kumimoji="0" lang="el-GR" sz="14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21859" name="Rectangle 3"/>
          <p:cNvSpPr>
            <a:spLocks/>
          </p:cNvSpPr>
          <p:nvPr/>
        </p:nvSpPr>
        <p:spPr bwMode="auto">
          <a:xfrm>
            <a:off x="1703388" y="116632"/>
            <a:ext cx="8964612" cy="1143000"/>
          </a:xfrm>
          <a:prstGeom prst="rect">
            <a:avLst/>
          </a:prstGeom>
          <a:noFill/>
          <a:ln w="9525">
            <a:noFill/>
            <a:miter lim="800000"/>
            <a:headEnd/>
            <a:tailEnd/>
          </a:ln>
        </p:spPr>
        <p:txBody>
          <a:bodyPr lIns="0" rIns="0" bIns="0" anchor="b"/>
          <a:lstStyle/>
          <a:p>
            <a:pPr marL="0" marR="0" lvl="0" indent="0" algn="ctr" defTabSz="914400" rtl="0" eaLnBrk="0" fontAlgn="auto" latinLnBrk="0" hangingPunct="0">
              <a:lnSpc>
                <a:spcPct val="100000"/>
              </a:lnSpc>
              <a:spcBef>
                <a:spcPts val="0"/>
              </a:spcBef>
              <a:spcAft>
                <a:spcPts val="0"/>
              </a:spcAft>
              <a:buClrTx/>
              <a:buSzTx/>
              <a:buFontTx/>
              <a:buNone/>
              <a:tabLst/>
              <a:defRPr/>
            </a:pPr>
            <a:endParaRPr kumimoji="0" lang="en-US" sz="3200" b="1" i="1" u="none" strike="noStrike" kern="1200" cap="none" spc="0" normalizeH="0" baseline="0" noProof="0" dirty="0">
              <a:ln>
                <a:noFill/>
              </a:ln>
              <a:solidFill>
                <a:srgbClr val="333399"/>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3653195033"/>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32098" name="Rectangle 2"/>
          <p:cNvSpPr>
            <a:spLocks noGrp="1"/>
          </p:cNvSpPr>
          <p:nvPr>
            <p:ph idx="1"/>
          </p:nvPr>
        </p:nvSpPr>
        <p:spPr>
          <a:xfrm>
            <a:off x="1595884" y="1530499"/>
            <a:ext cx="8964612" cy="4922837"/>
          </a:xfrm>
        </p:spPr>
        <p:txBody>
          <a:bodyPr/>
          <a:lstStyle/>
          <a:p>
            <a:pPr marL="0" indent="0">
              <a:lnSpc>
                <a:spcPct val="80000"/>
              </a:lnSpc>
              <a:buNone/>
            </a:pPr>
            <a:r>
              <a:rPr lang="el-GR" sz="3600" b="1" i="1" dirty="0">
                <a:solidFill>
                  <a:schemeClr val="accent2"/>
                </a:solidFill>
                <a:latin typeface="Times New Roman" pitchFamily="18" charset="0"/>
                <a:cs typeface="Times New Roman" pitchFamily="18" charset="0"/>
              </a:rPr>
              <a:t>Συμπεράσματα</a:t>
            </a:r>
            <a:endParaRPr lang="en-US" sz="3600" b="1" i="1" dirty="0">
              <a:solidFill>
                <a:schemeClr val="accent2"/>
              </a:solidFill>
              <a:latin typeface="Times New Roman" pitchFamily="18" charset="0"/>
              <a:cs typeface="Times New Roman" pitchFamily="18" charset="0"/>
            </a:endParaRPr>
          </a:p>
          <a:p>
            <a:pPr marL="0" indent="0">
              <a:lnSpc>
                <a:spcPct val="80000"/>
              </a:lnSpc>
              <a:buNone/>
            </a:pPr>
            <a:endParaRPr lang="el-GR" sz="3600" b="1" i="1" dirty="0">
              <a:solidFill>
                <a:schemeClr val="accent2"/>
              </a:solidFill>
              <a:latin typeface="Times New Roman" pitchFamily="18" charset="0"/>
              <a:cs typeface="Times New Roman" pitchFamily="18" charset="0"/>
            </a:endParaRPr>
          </a:p>
          <a:p>
            <a:pPr marL="0" indent="0">
              <a:lnSpc>
                <a:spcPct val="80000"/>
              </a:lnSpc>
              <a:buNone/>
            </a:pPr>
            <a:r>
              <a:rPr lang="el-GR" sz="2000" dirty="0">
                <a:latin typeface="Times New Roman" pitchFamily="18" charset="0"/>
                <a:cs typeface="Times New Roman" pitchFamily="18" charset="0"/>
              </a:rPr>
              <a:t>Συνοψίζοντας</a:t>
            </a:r>
          </a:p>
          <a:p>
            <a:pPr>
              <a:lnSpc>
                <a:spcPct val="80000"/>
              </a:lnSpc>
            </a:pPr>
            <a:r>
              <a:rPr lang="el-GR" sz="2000" dirty="0">
                <a:latin typeface="Times New Roman" pitchFamily="18" charset="0"/>
                <a:cs typeface="Times New Roman" pitchFamily="18" charset="0"/>
              </a:rPr>
              <a:t>Το </a:t>
            </a:r>
            <a:r>
              <a:rPr lang="el-GR" sz="2000" dirty="0" err="1">
                <a:latin typeface="Times New Roman" pitchFamily="18" charset="0"/>
                <a:cs typeface="Times New Roman" pitchFamily="18" charset="0"/>
              </a:rPr>
              <a:t>Beta</a:t>
            </a:r>
            <a:r>
              <a:rPr lang="el-GR" sz="2000" dirty="0">
                <a:latin typeface="Times New Roman" pitchFamily="18" charset="0"/>
                <a:cs typeface="Times New Roman" pitchFamily="18" charset="0"/>
              </a:rPr>
              <a:t>:</a:t>
            </a:r>
          </a:p>
          <a:p>
            <a:pPr marL="0" indent="0">
              <a:lnSpc>
                <a:spcPct val="80000"/>
              </a:lnSpc>
              <a:buNone/>
            </a:pPr>
            <a:r>
              <a:rPr lang="el-GR" sz="2000" dirty="0">
                <a:latin typeface="Times New Roman" pitchFamily="18" charset="0"/>
                <a:cs typeface="Times New Roman" pitchFamily="18" charset="0"/>
              </a:rPr>
              <a:t>Μετρά τον συστηματικό κίνδυνο.</a:t>
            </a:r>
          </a:p>
          <a:p>
            <a:pPr>
              <a:lnSpc>
                <a:spcPct val="80000"/>
              </a:lnSpc>
            </a:pPr>
            <a:r>
              <a:rPr lang="el-GR" sz="2000" dirty="0">
                <a:latin typeface="Times New Roman" pitchFamily="18" charset="0"/>
                <a:cs typeface="Times New Roman" pitchFamily="18" charset="0"/>
              </a:rPr>
              <a:t>Ο </a:t>
            </a:r>
            <a:r>
              <a:rPr lang="el-GR" sz="2000" dirty="0" err="1">
                <a:latin typeface="Times New Roman" pitchFamily="18" charset="0"/>
                <a:cs typeface="Times New Roman" pitchFamily="18" charset="0"/>
              </a:rPr>
              <a:t>Sharpe</a:t>
            </a:r>
            <a:r>
              <a:rPr lang="el-GR" sz="2000" dirty="0">
                <a:latin typeface="Times New Roman" pitchFamily="18" charset="0"/>
                <a:cs typeface="Times New Roman" pitchFamily="18" charset="0"/>
              </a:rPr>
              <a:t>:</a:t>
            </a:r>
          </a:p>
          <a:p>
            <a:pPr marL="0" indent="0">
              <a:lnSpc>
                <a:spcPct val="80000"/>
              </a:lnSpc>
              <a:buNone/>
            </a:pPr>
            <a:r>
              <a:rPr lang="el-GR" sz="2000" dirty="0">
                <a:latin typeface="Times New Roman" pitchFamily="18" charset="0"/>
                <a:cs typeface="Times New Roman" pitchFamily="18" charset="0"/>
              </a:rPr>
              <a:t>Μετρά απόδοση ανά μονάδα συνολικού κινδύνου.</a:t>
            </a:r>
          </a:p>
          <a:p>
            <a:pPr>
              <a:lnSpc>
                <a:spcPct val="80000"/>
              </a:lnSpc>
            </a:pPr>
            <a:r>
              <a:rPr lang="el-GR" sz="2000" dirty="0">
                <a:latin typeface="Times New Roman" pitchFamily="18" charset="0"/>
                <a:cs typeface="Times New Roman" pitchFamily="18" charset="0"/>
              </a:rPr>
              <a:t>Ο </a:t>
            </a:r>
            <a:r>
              <a:rPr lang="el-GR" sz="2000" dirty="0" err="1">
                <a:latin typeface="Times New Roman" pitchFamily="18" charset="0"/>
                <a:cs typeface="Times New Roman" pitchFamily="18" charset="0"/>
              </a:rPr>
              <a:t>Treynor</a:t>
            </a:r>
            <a:r>
              <a:rPr lang="el-GR" sz="2000" dirty="0">
                <a:latin typeface="Times New Roman" pitchFamily="18" charset="0"/>
                <a:cs typeface="Times New Roman" pitchFamily="18" charset="0"/>
              </a:rPr>
              <a:t>:</a:t>
            </a:r>
          </a:p>
          <a:p>
            <a:pPr marL="0" indent="0">
              <a:lnSpc>
                <a:spcPct val="80000"/>
              </a:lnSpc>
              <a:buNone/>
            </a:pPr>
            <a:r>
              <a:rPr lang="el-GR" sz="2000" dirty="0">
                <a:latin typeface="Times New Roman" pitchFamily="18" charset="0"/>
                <a:cs typeface="Times New Roman" pitchFamily="18" charset="0"/>
              </a:rPr>
              <a:t>Μετρά απόδοση ανά μονάδα συστηματικού κινδύνου.</a:t>
            </a:r>
          </a:p>
          <a:p>
            <a:pPr>
              <a:lnSpc>
                <a:spcPct val="80000"/>
              </a:lnSpc>
            </a:pPr>
            <a:endParaRPr lang="en-US" sz="2000" dirty="0">
              <a:latin typeface="Times New Roman" pitchFamily="18" charset="0"/>
              <a:cs typeface="Times New Roman" pitchFamily="18" charset="0"/>
            </a:endParaRPr>
          </a:p>
          <a:p>
            <a:pPr marL="0" indent="0">
              <a:lnSpc>
                <a:spcPct val="80000"/>
              </a:lnSpc>
              <a:buNone/>
            </a:pPr>
            <a:r>
              <a:rPr lang="el-GR" sz="2000" dirty="0">
                <a:latin typeface="Times New Roman" pitchFamily="18" charset="0"/>
                <a:cs typeface="Times New Roman" pitchFamily="18" charset="0"/>
              </a:rPr>
              <a:t>Οι τρεις έννοιες είναι θεμελιώδεις στη σύγχρονη θεωρία χαρτοφυλακίου.</a:t>
            </a:r>
            <a:endParaRPr lang="en-US" sz="2000" dirty="0">
              <a:latin typeface="Times New Roman" pitchFamily="18" charset="0"/>
              <a:cs typeface="Times New Roman" pitchFamily="18" charset="0"/>
            </a:endParaRPr>
          </a:p>
        </p:txBody>
      </p:sp>
      <p:sp>
        <p:nvSpPr>
          <p:cNvPr id="5" name="4 - Θέση αριθμού διαφάνειας"/>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2C1EAE-2912-4811-9DF5-A68AB55C9E27}" type="slidenum">
              <a:rPr kumimoji="0" lang="el-GR" sz="14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203</a:t>
            </a:fld>
            <a:endParaRPr kumimoji="0" lang="el-GR" sz="14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21859" name="Rectangle 3"/>
          <p:cNvSpPr>
            <a:spLocks/>
          </p:cNvSpPr>
          <p:nvPr/>
        </p:nvSpPr>
        <p:spPr bwMode="auto">
          <a:xfrm>
            <a:off x="1703388" y="116632"/>
            <a:ext cx="8964612" cy="1143000"/>
          </a:xfrm>
          <a:prstGeom prst="rect">
            <a:avLst/>
          </a:prstGeom>
          <a:noFill/>
          <a:ln w="9525">
            <a:noFill/>
            <a:miter lim="800000"/>
            <a:headEnd/>
            <a:tailEnd/>
          </a:ln>
        </p:spPr>
        <p:txBody>
          <a:bodyPr lIns="0" rIns="0" bIns="0" anchor="b"/>
          <a:lstStyle/>
          <a:p>
            <a:pPr marL="0" marR="0" lvl="0" indent="0" algn="ctr" defTabSz="914400" rtl="0" eaLnBrk="0" fontAlgn="auto" latinLnBrk="0" hangingPunct="0">
              <a:lnSpc>
                <a:spcPct val="100000"/>
              </a:lnSpc>
              <a:spcBef>
                <a:spcPts val="0"/>
              </a:spcBef>
              <a:spcAft>
                <a:spcPts val="0"/>
              </a:spcAft>
              <a:buClrTx/>
              <a:buSzTx/>
              <a:buFontTx/>
              <a:buNone/>
              <a:tabLst/>
              <a:defRPr/>
            </a:pPr>
            <a:endParaRPr kumimoji="0" lang="en-US" sz="3200" b="1" i="1" u="none" strike="noStrike" kern="1200" cap="none" spc="0" normalizeH="0" baseline="0" noProof="0" dirty="0">
              <a:ln>
                <a:noFill/>
              </a:ln>
              <a:solidFill>
                <a:srgbClr val="333399"/>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4204368546"/>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32098" name="Rectangle 2"/>
          <p:cNvSpPr>
            <a:spLocks noGrp="1"/>
          </p:cNvSpPr>
          <p:nvPr>
            <p:ph idx="1"/>
          </p:nvPr>
        </p:nvSpPr>
        <p:spPr>
          <a:xfrm>
            <a:off x="1595884" y="1530499"/>
            <a:ext cx="8964612" cy="4922837"/>
          </a:xfrm>
        </p:spPr>
        <p:txBody>
          <a:bodyPr/>
          <a:lstStyle/>
          <a:p>
            <a:pPr marL="0" indent="0">
              <a:lnSpc>
                <a:spcPct val="80000"/>
              </a:lnSpc>
              <a:buNone/>
            </a:pPr>
            <a:r>
              <a:rPr lang="el-GR" sz="3600" b="1" i="1" dirty="0" err="1">
                <a:solidFill>
                  <a:schemeClr val="accent2"/>
                </a:solidFill>
                <a:latin typeface="Times New Roman" pitchFamily="18" charset="0"/>
                <a:cs typeface="Times New Roman" pitchFamily="18" charset="0"/>
              </a:rPr>
              <a:t>Questions</a:t>
            </a:r>
            <a:r>
              <a:rPr lang="el-GR" sz="3600" b="1" i="1" dirty="0">
                <a:solidFill>
                  <a:schemeClr val="accent2"/>
                </a:solidFill>
                <a:latin typeface="Times New Roman" pitchFamily="18" charset="0"/>
                <a:cs typeface="Times New Roman" pitchFamily="18" charset="0"/>
              </a:rPr>
              <a:t> &amp; </a:t>
            </a:r>
            <a:r>
              <a:rPr lang="el-GR" sz="3600" b="1" i="1" dirty="0" err="1">
                <a:solidFill>
                  <a:schemeClr val="accent2"/>
                </a:solidFill>
                <a:latin typeface="Times New Roman" pitchFamily="18" charset="0"/>
                <a:cs typeface="Times New Roman" pitchFamily="18" charset="0"/>
              </a:rPr>
              <a:t>Discussion</a:t>
            </a:r>
            <a:endParaRPr lang="en-US" sz="3600" b="1" i="1" dirty="0">
              <a:solidFill>
                <a:schemeClr val="accent2"/>
              </a:solidFill>
              <a:latin typeface="Times New Roman" pitchFamily="18" charset="0"/>
              <a:cs typeface="Times New Roman" pitchFamily="18" charset="0"/>
            </a:endParaRPr>
          </a:p>
          <a:p>
            <a:pPr marL="0" indent="0">
              <a:lnSpc>
                <a:spcPct val="80000"/>
              </a:lnSpc>
              <a:buNone/>
            </a:pPr>
            <a:endParaRPr lang="el-GR" sz="3600" b="1" i="1" dirty="0">
              <a:solidFill>
                <a:schemeClr val="accent2"/>
              </a:solidFill>
              <a:latin typeface="Times New Roman" pitchFamily="18" charset="0"/>
              <a:cs typeface="Times New Roman" pitchFamily="18" charset="0"/>
            </a:endParaRPr>
          </a:p>
          <a:p>
            <a:pPr marL="0" indent="0">
              <a:lnSpc>
                <a:spcPct val="80000"/>
              </a:lnSpc>
              <a:buNone/>
            </a:pPr>
            <a:r>
              <a:rPr lang="el-GR" sz="2000" dirty="0">
                <a:latin typeface="Times New Roman" pitchFamily="18" charset="0"/>
                <a:cs typeface="Times New Roman" pitchFamily="18" charset="0"/>
              </a:rPr>
              <a:t>Θέματα για προβληματισμό:</a:t>
            </a:r>
          </a:p>
          <a:p>
            <a:pPr>
              <a:lnSpc>
                <a:spcPct val="80000"/>
              </a:lnSpc>
            </a:pPr>
            <a:r>
              <a:rPr lang="el-GR" sz="2000" dirty="0">
                <a:latin typeface="Times New Roman" pitchFamily="18" charset="0"/>
                <a:cs typeface="Times New Roman" pitchFamily="18" charset="0"/>
              </a:rPr>
              <a:t>Είναι το </a:t>
            </a:r>
            <a:r>
              <a:rPr lang="el-GR" sz="2000" dirty="0" err="1">
                <a:latin typeface="Times New Roman" pitchFamily="18" charset="0"/>
                <a:cs typeface="Times New Roman" pitchFamily="18" charset="0"/>
              </a:rPr>
              <a:t>Beta</a:t>
            </a:r>
            <a:r>
              <a:rPr lang="el-GR" sz="2000" dirty="0">
                <a:latin typeface="Times New Roman" pitchFamily="18" charset="0"/>
                <a:cs typeface="Times New Roman" pitchFamily="18" charset="0"/>
              </a:rPr>
              <a:t> πάντα αξιόπιστο;</a:t>
            </a:r>
          </a:p>
          <a:p>
            <a:pPr>
              <a:lnSpc>
                <a:spcPct val="80000"/>
              </a:lnSpc>
            </a:pPr>
            <a:r>
              <a:rPr lang="el-GR" sz="2000" dirty="0">
                <a:latin typeface="Times New Roman" pitchFamily="18" charset="0"/>
                <a:cs typeface="Times New Roman" pitchFamily="18" charset="0"/>
              </a:rPr>
              <a:t>Μπορεί ένας υψηλός </a:t>
            </a:r>
            <a:r>
              <a:rPr lang="el-GR" sz="2000" dirty="0" err="1">
                <a:latin typeface="Times New Roman" pitchFamily="18" charset="0"/>
                <a:cs typeface="Times New Roman" pitchFamily="18" charset="0"/>
              </a:rPr>
              <a:t>Sharpe</a:t>
            </a:r>
            <a:r>
              <a:rPr lang="el-GR" sz="2000" dirty="0">
                <a:latin typeface="Times New Roman" pitchFamily="18" charset="0"/>
                <a:cs typeface="Times New Roman" pitchFamily="18" charset="0"/>
              </a:rPr>
              <a:t> να είναι παραπλανητικός;</a:t>
            </a:r>
          </a:p>
          <a:p>
            <a:pPr>
              <a:lnSpc>
                <a:spcPct val="80000"/>
              </a:lnSpc>
            </a:pPr>
            <a:r>
              <a:rPr lang="el-GR" sz="2000" dirty="0">
                <a:latin typeface="Times New Roman" pitchFamily="18" charset="0"/>
                <a:cs typeface="Times New Roman" pitchFamily="18" charset="0"/>
              </a:rPr>
              <a:t>Ποιος δείκτης είναι πιο χρήσιμος σήμερα;</a:t>
            </a:r>
          </a:p>
          <a:p>
            <a:pPr>
              <a:lnSpc>
                <a:spcPct val="80000"/>
              </a:lnSpc>
            </a:pPr>
            <a:r>
              <a:rPr lang="el-GR" sz="2000" dirty="0">
                <a:latin typeface="Times New Roman" pitchFamily="18" charset="0"/>
                <a:cs typeface="Times New Roman" pitchFamily="18" charset="0"/>
              </a:rPr>
              <a:t>Πώς επηρεάζει η AI τη διαχείριση κινδύνου;</a:t>
            </a:r>
            <a:endParaRPr lang="en-US" sz="2000" dirty="0">
              <a:latin typeface="Times New Roman" pitchFamily="18" charset="0"/>
              <a:cs typeface="Times New Roman" pitchFamily="18" charset="0"/>
            </a:endParaRPr>
          </a:p>
        </p:txBody>
      </p:sp>
      <p:sp>
        <p:nvSpPr>
          <p:cNvPr id="5" name="4 - Θέση αριθμού διαφάνειας"/>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2C1EAE-2912-4811-9DF5-A68AB55C9E27}" type="slidenum">
              <a:rPr kumimoji="0" lang="el-GR" sz="14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204</a:t>
            </a:fld>
            <a:endParaRPr kumimoji="0" lang="el-GR" sz="14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21859" name="Rectangle 3"/>
          <p:cNvSpPr>
            <a:spLocks/>
          </p:cNvSpPr>
          <p:nvPr/>
        </p:nvSpPr>
        <p:spPr bwMode="auto">
          <a:xfrm>
            <a:off x="1703388" y="116632"/>
            <a:ext cx="8964612" cy="1143000"/>
          </a:xfrm>
          <a:prstGeom prst="rect">
            <a:avLst/>
          </a:prstGeom>
          <a:noFill/>
          <a:ln w="9525">
            <a:noFill/>
            <a:miter lim="800000"/>
            <a:headEnd/>
            <a:tailEnd/>
          </a:ln>
        </p:spPr>
        <p:txBody>
          <a:bodyPr lIns="0" rIns="0" bIns="0" anchor="b"/>
          <a:lstStyle/>
          <a:p>
            <a:pPr marL="0" marR="0" lvl="0" indent="0" algn="ctr" defTabSz="914400" rtl="0" eaLnBrk="0" fontAlgn="auto" latinLnBrk="0" hangingPunct="0">
              <a:lnSpc>
                <a:spcPct val="100000"/>
              </a:lnSpc>
              <a:spcBef>
                <a:spcPts val="0"/>
              </a:spcBef>
              <a:spcAft>
                <a:spcPts val="0"/>
              </a:spcAft>
              <a:buClrTx/>
              <a:buSzTx/>
              <a:buFontTx/>
              <a:buNone/>
              <a:tabLst/>
              <a:defRPr/>
            </a:pPr>
            <a:endParaRPr kumimoji="0" lang="en-US" sz="3200" b="1" i="1" u="none" strike="noStrike" kern="1200" cap="none" spc="0" normalizeH="0" baseline="0" noProof="0" dirty="0">
              <a:ln>
                <a:noFill/>
              </a:ln>
              <a:solidFill>
                <a:srgbClr val="333399"/>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1806321514"/>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3467893" y="296876"/>
            <a:ext cx="5256213" cy="648815"/>
          </a:xfrm>
          <a:noFill/>
          <a:ln>
            <a:noFill/>
          </a:ln>
        </p:spPr>
        <p:txBody>
          <a:bodyPr/>
          <a:lstStyle/>
          <a:p>
            <a:pPr eaLnBrk="1" hangingPunct="1">
              <a:defRPr/>
            </a:pPr>
            <a:r>
              <a:rPr lang="el-GR" sz="3600" i="1" dirty="0">
                <a:solidFill>
                  <a:schemeClr val="accent6"/>
                </a:solidFill>
                <a:latin typeface="Times New Roman" pitchFamily="18" charset="0"/>
                <a:cs typeface="Times New Roman" pitchFamily="18" charset="0"/>
              </a:rPr>
              <a:t>ΧΡΗΣΙΜΟΙ ΣΥΝΔΕΣΜΟΙ</a:t>
            </a:r>
          </a:p>
        </p:txBody>
      </p:sp>
      <p:sp>
        <p:nvSpPr>
          <p:cNvPr id="29699" name="Rectangle 3"/>
          <p:cNvSpPr>
            <a:spLocks noGrp="1" noChangeArrowheads="1"/>
          </p:cNvSpPr>
          <p:nvPr>
            <p:ph sz="half" idx="1"/>
          </p:nvPr>
        </p:nvSpPr>
        <p:spPr>
          <a:xfrm>
            <a:off x="1746305" y="980728"/>
            <a:ext cx="4256088" cy="5255988"/>
          </a:xfrm>
          <a:noFill/>
        </p:spPr>
        <p:txBody>
          <a:bodyPr/>
          <a:lstStyle/>
          <a:p>
            <a:pPr eaLnBrk="1" hangingPunct="1">
              <a:lnSpc>
                <a:spcPct val="80000"/>
              </a:lnSpc>
            </a:pPr>
            <a:r>
              <a:rPr lang="el-GR" sz="1200" b="1" dirty="0"/>
              <a:t>ΕΛΛΗΝΙΚΟΣ ΟΙΚΟΝΟΜΙΚΟΣ ΤΥΠΟΣ</a:t>
            </a:r>
            <a:endParaRPr lang="el-GR" sz="1200" dirty="0"/>
          </a:p>
          <a:p>
            <a:pPr eaLnBrk="1" hangingPunct="1">
              <a:lnSpc>
                <a:spcPct val="80000"/>
              </a:lnSpc>
              <a:buFontTx/>
              <a:buNone/>
            </a:pPr>
            <a:endParaRPr lang="en-US" sz="500" dirty="0">
              <a:hlinkClick r:id="rId3"/>
            </a:endParaRPr>
          </a:p>
          <a:p>
            <a:pPr eaLnBrk="1" hangingPunct="1">
              <a:lnSpc>
                <a:spcPct val="80000"/>
              </a:lnSpc>
            </a:pPr>
            <a:r>
              <a:rPr lang="en-US" sz="1200" dirty="0">
                <a:hlinkClick r:id="rId3"/>
              </a:rPr>
              <a:t>www</a:t>
            </a:r>
            <a:r>
              <a:rPr lang="el-GR" sz="1200" dirty="0">
                <a:hlinkClick r:id="rId3"/>
              </a:rPr>
              <a:t>.</a:t>
            </a:r>
            <a:r>
              <a:rPr lang="en-US" sz="1200" dirty="0">
                <a:hlinkClick r:id="rId3"/>
              </a:rPr>
              <a:t>capital</a:t>
            </a:r>
            <a:r>
              <a:rPr lang="el-GR" sz="1200" dirty="0">
                <a:hlinkClick r:id="rId3"/>
              </a:rPr>
              <a:t>.</a:t>
            </a:r>
            <a:r>
              <a:rPr lang="en-US" sz="1200" dirty="0" err="1">
                <a:hlinkClick r:id="rId3"/>
              </a:rPr>
              <a:t>gr</a:t>
            </a:r>
            <a:br>
              <a:rPr lang="el-GR" sz="1200" dirty="0">
                <a:hlinkClick r:id="rId3"/>
              </a:rPr>
            </a:br>
            <a:r>
              <a:rPr lang="en-US" sz="1200" dirty="0">
                <a:hlinkClick r:id="rId3"/>
              </a:rPr>
              <a:t>www</a:t>
            </a:r>
            <a:r>
              <a:rPr lang="el-GR" sz="1200" dirty="0">
                <a:hlinkClick r:id="rId3"/>
              </a:rPr>
              <a:t>.</a:t>
            </a:r>
            <a:r>
              <a:rPr lang="en-US" sz="1200" dirty="0">
                <a:hlinkClick r:id="rId3"/>
              </a:rPr>
              <a:t>euro</a:t>
            </a:r>
            <a:r>
              <a:rPr lang="el-GR" sz="1200" dirty="0">
                <a:hlinkClick r:id="rId3"/>
              </a:rPr>
              <a:t>2</a:t>
            </a:r>
            <a:r>
              <a:rPr lang="en-US" sz="1200" dirty="0">
                <a:hlinkClick r:id="rId3"/>
              </a:rPr>
              <a:t>day</a:t>
            </a:r>
            <a:r>
              <a:rPr lang="el-GR" sz="1200" dirty="0">
                <a:hlinkClick r:id="rId3"/>
              </a:rPr>
              <a:t>.</a:t>
            </a:r>
            <a:r>
              <a:rPr lang="en-US" sz="1200" dirty="0" err="1">
                <a:hlinkClick r:id="rId3"/>
              </a:rPr>
              <a:t>gr</a:t>
            </a:r>
            <a:endParaRPr lang="en-US" sz="1200" dirty="0">
              <a:hlinkClick r:id="rId3"/>
            </a:endParaRPr>
          </a:p>
          <a:p>
            <a:pPr eaLnBrk="1" hangingPunct="1">
              <a:lnSpc>
                <a:spcPct val="80000"/>
              </a:lnSpc>
            </a:pPr>
            <a:r>
              <a:rPr lang="en-US" sz="1200" dirty="0">
                <a:latin typeface="Times New Roman" pitchFamily="18" charset="0"/>
                <a:cs typeface="Times New Roman" pitchFamily="18" charset="0"/>
                <a:hlinkClick r:id="rId3"/>
              </a:rPr>
              <a:t>www</a:t>
            </a:r>
            <a:r>
              <a:rPr lang="el-GR" sz="1200" dirty="0">
                <a:hlinkClick r:id="rId3"/>
              </a:rPr>
              <a:t>.</a:t>
            </a:r>
            <a:r>
              <a:rPr lang="en-US" sz="1200" dirty="0" err="1">
                <a:hlinkClick r:id="rId3"/>
              </a:rPr>
              <a:t>enet</a:t>
            </a:r>
            <a:r>
              <a:rPr lang="el-GR" sz="1200" dirty="0">
                <a:hlinkClick r:id="rId3"/>
              </a:rPr>
              <a:t>.</a:t>
            </a:r>
            <a:r>
              <a:rPr lang="en-US" sz="1200" dirty="0" err="1">
                <a:hlinkClick r:id="rId3"/>
              </a:rPr>
              <a:t>gr</a:t>
            </a:r>
            <a:endParaRPr lang="en-US" sz="1200" dirty="0">
              <a:hlinkClick r:id="rId4"/>
            </a:endParaRPr>
          </a:p>
          <a:p>
            <a:pPr eaLnBrk="1" hangingPunct="1">
              <a:lnSpc>
                <a:spcPct val="80000"/>
              </a:lnSpc>
            </a:pPr>
            <a:r>
              <a:rPr lang="en-US" sz="1200" dirty="0">
                <a:hlinkClick r:id="rId4"/>
              </a:rPr>
              <a:t>www</a:t>
            </a:r>
            <a:r>
              <a:rPr lang="el-GR" sz="1200" dirty="0">
                <a:hlinkClick r:id="rId4"/>
              </a:rPr>
              <a:t>.</a:t>
            </a:r>
            <a:r>
              <a:rPr lang="en-US" sz="1200" dirty="0" err="1">
                <a:hlinkClick r:id="rId4"/>
              </a:rPr>
              <a:t>kathimerini</a:t>
            </a:r>
            <a:r>
              <a:rPr lang="el-GR" sz="1200" dirty="0">
                <a:hlinkClick r:id="rId4"/>
              </a:rPr>
              <a:t>.</a:t>
            </a:r>
            <a:r>
              <a:rPr lang="en-US" sz="1200" dirty="0" err="1">
                <a:hlinkClick r:id="rId4"/>
              </a:rPr>
              <a:t>gr</a:t>
            </a:r>
            <a:endParaRPr lang="en-US" sz="1200" dirty="0">
              <a:hlinkClick r:id="rId5"/>
            </a:endParaRPr>
          </a:p>
          <a:p>
            <a:pPr eaLnBrk="1" hangingPunct="1">
              <a:lnSpc>
                <a:spcPct val="80000"/>
              </a:lnSpc>
            </a:pPr>
            <a:r>
              <a:rPr lang="en-US" sz="1200" dirty="0">
                <a:hlinkClick r:id="rId5"/>
              </a:rPr>
              <a:t>www</a:t>
            </a:r>
            <a:r>
              <a:rPr lang="el-GR" sz="1200" dirty="0">
                <a:hlinkClick r:id="rId5"/>
              </a:rPr>
              <a:t>.</a:t>
            </a:r>
            <a:r>
              <a:rPr lang="en-US" sz="1200" dirty="0" err="1">
                <a:hlinkClick r:id="rId5"/>
              </a:rPr>
              <a:t>naftemporiki</a:t>
            </a:r>
            <a:r>
              <a:rPr lang="el-GR" sz="1200" dirty="0">
                <a:hlinkClick r:id="rId5"/>
              </a:rPr>
              <a:t>.</a:t>
            </a:r>
            <a:r>
              <a:rPr lang="en-US" sz="1200" dirty="0" err="1">
                <a:hlinkClick r:id="rId5"/>
              </a:rPr>
              <a:t>gr</a:t>
            </a:r>
            <a:endParaRPr lang="el-GR" sz="1200" dirty="0"/>
          </a:p>
          <a:p>
            <a:pPr eaLnBrk="1" hangingPunct="1">
              <a:lnSpc>
                <a:spcPct val="80000"/>
              </a:lnSpc>
            </a:pPr>
            <a:endParaRPr lang="el-GR" sz="1200" b="1" dirty="0"/>
          </a:p>
          <a:p>
            <a:pPr eaLnBrk="1" hangingPunct="1">
              <a:lnSpc>
                <a:spcPct val="80000"/>
              </a:lnSpc>
            </a:pPr>
            <a:r>
              <a:rPr lang="el-GR" sz="1200" b="1" dirty="0"/>
              <a:t>ΕΛΛΗΝΙΚΟΙ ΟΡΓΑΝΙΣΜΟΙ</a:t>
            </a:r>
            <a:endParaRPr lang="el-GR" sz="1200" dirty="0"/>
          </a:p>
          <a:p>
            <a:pPr eaLnBrk="1" hangingPunct="1">
              <a:lnSpc>
                <a:spcPct val="80000"/>
              </a:lnSpc>
              <a:buFontTx/>
              <a:buNone/>
            </a:pPr>
            <a:endParaRPr lang="el-GR" sz="500" dirty="0"/>
          </a:p>
          <a:p>
            <a:pPr eaLnBrk="1" hangingPunct="1">
              <a:lnSpc>
                <a:spcPct val="80000"/>
              </a:lnSpc>
            </a:pPr>
            <a:r>
              <a:rPr lang="el-GR" sz="1200" dirty="0"/>
              <a:t>Χρηματιστήριο Αξιών Αθηνών</a:t>
            </a:r>
            <a:endParaRPr lang="en-US" sz="1200" dirty="0">
              <a:hlinkClick r:id="rId6"/>
            </a:endParaRPr>
          </a:p>
          <a:p>
            <a:pPr eaLnBrk="1" hangingPunct="1">
              <a:lnSpc>
                <a:spcPct val="80000"/>
              </a:lnSpc>
            </a:pPr>
            <a:r>
              <a:rPr lang="en-US" sz="1200" dirty="0">
                <a:hlinkClick r:id="rId6"/>
              </a:rPr>
              <a:t>www</a:t>
            </a:r>
            <a:r>
              <a:rPr lang="el-GR" sz="1200" dirty="0">
                <a:hlinkClick r:id="rId6"/>
              </a:rPr>
              <a:t>.</a:t>
            </a:r>
            <a:r>
              <a:rPr lang="en-US" sz="1200" dirty="0" err="1">
                <a:hlinkClick r:id="rId6"/>
              </a:rPr>
              <a:t>athex</a:t>
            </a:r>
            <a:r>
              <a:rPr lang="el-GR" sz="1200" dirty="0">
                <a:hlinkClick r:id="rId6"/>
              </a:rPr>
              <a:t>.</a:t>
            </a:r>
            <a:r>
              <a:rPr lang="en-US" sz="1200" dirty="0" err="1">
                <a:hlinkClick r:id="rId6"/>
              </a:rPr>
              <a:t>gr</a:t>
            </a:r>
            <a:endParaRPr lang="el-GR" sz="1200" dirty="0"/>
          </a:p>
          <a:p>
            <a:pPr eaLnBrk="1" hangingPunct="1">
              <a:lnSpc>
                <a:spcPct val="80000"/>
              </a:lnSpc>
              <a:buFontTx/>
              <a:buNone/>
            </a:pPr>
            <a:endParaRPr lang="el-GR" sz="1200" dirty="0"/>
          </a:p>
          <a:p>
            <a:pPr eaLnBrk="1" hangingPunct="1">
              <a:lnSpc>
                <a:spcPct val="80000"/>
              </a:lnSpc>
            </a:pPr>
            <a:r>
              <a:rPr lang="el-GR" sz="1200" dirty="0"/>
              <a:t>Χρηματιστήριο Παραγώγων Αθηνών</a:t>
            </a:r>
            <a:endParaRPr lang="en-US" sz="1200" dirty="0">
              <a:hlinkClick r:id="rId7"/>
            </a:endParaRPr>
          </a:p>
          <a:p>
            <a:pPr eaLnBrk="1" hangingPunct="1">
              <a:lnSpc>
                <a:spcPct val="80000"/>
              </a:lnSpc>
            </a:pPr>
            <a:r>
              <a:rPr lang="en-US" sz="1200" dirty="0">
                <a:hlinkClick r:id="rId7"/>
              </a:rPr>
              <a:t>www</a:t>
            </a:r>
            <a:r>
              <a:rPr lang="el-GR" sz="1200" dirty="0">
                <a:hlinkClick r:id="rId7"/>
              </a:rPr>
              <a:t>.</a:t>
            </a:r>
            <a:r>
              <a:rPr lang="en-US" sz="1200" dirty="0" err="1">
                <a:hlinkClick r:id="rId7"/>
              </a:rPr>
              <a:t>adex</a:t>
            </a:r>
            <a:r>
              <a:rPr lang="el-GR" sz="1200" dirty="0">
                <a:hlinkClick r:id="rId7"/>
              </a:rPr>
              <a:t>.</a:t>
            </a:r>
            <a:r>
              <a:rPr lang="en-US" sz="1200" dirty="0" err="1">
                <a:hlinkClick r:id="rId7"/>
              </a:rPr>
              <a:t>ase</a:t>
            </a:r>
            <a:r>
              <a:rPr lang="el-GR" sz="1200" dirty="0">
                <a:hlinkClick r:id="rId7"/>
              </a:rPr>
              <a:t>.</a:t>
            </a:r>
            <a:r>
              <a:rPr lang="en-US" sz="1200" dirty="0" err="1">
                <a:hlinkClick r:id="rId7"/>
              </a:rPr>
              <a:t>gr</a:t>
            </a:r>
            <a:endParaRPr lang="el-GR" sz="1200" dirty="0"/>
          </a:p>
          <a:p>
            <a:pPr eaLnBrk="1" hangingPunct="1">
              <a:lnSpc>
                <a:spcPct val="80000"/>
              </a:lnSpc>
              <a:buFontTx/>
              <a:buNone/>
            </a:pPr>
            <a:endParaRPr lang="el-GR" sz="1200" dirty="0"/>
          </a:p>
          <a:p>
            <a:pPr eaLnBrk="1" hangingPunct="1">
              <a:lnSpc>
                <a:spcPct val="80000"/>
              </a:lnSpc>
            </a:pPr>
            <a:r>
              <a:rPr lang="el-GR" sz="1200" dirty="0"/>
              <a:t>Επιτροπή Κεφαλαιαγοράς</a:t>
            </a:r>
            <a:endParaRPr lang="en-US" sz="1200" dirty="0">
              <a:hlinkClick r:id="rId8"/>
            </a:endParaRPr>
          </a:p>
          <a:p>
            <a:pPr eaLnBrk="1" hangingPunct="1">
              <a:lnSpc>
                <a:spcPct val="80000"/>
              </a:lnSpc>
            </a:pPr>
            <a:r>
              <a:rPr lang="en-US" sz="1200" dirty="0">
                <a:hlinkClick r:id="rId8"/>
              </a:rPr>
              <a:t>www</a:t>
            </a:r>
            <a:r>
              <a:rPr lang="el-GR" sz="1200" dirty="0">
                <a:hlinkClick r:id="rId8"/>
              </a:rPr>
              <a:t>.</a:t>
            </a:r>
            <a:r>
              <a:rPr lang="en-US" sz="1200" dirty="0" err="1">
                <a:hlinkClick r:id="rId8"/>
              </a:rPr>
              <a:t>hcmc</a:t>
            </a:r>
            <a:r>
              <a:rPr lang="el-GR" sz="1200" dirty="0">
                <a:hlinkClick r:id="rId8"/>
              </a:rPr>
              <a:t>.</a:t>
            </a:r>
            <a:r>
              <a:rPr lang="en-US" sz="1200" dirty="0" err="1">
                <a:hlinkClick r:id="rId8"/>
              </a:rPr>
              <a:t>gr</a:t>
            </a:r>
            <a:endParaRPr lang="el-GR" sz="1200" dirty="0"/>
          </a:p>
          <a:p>
            <a:pPr eaLnBrk="1" hangingPunct="1">
              <a:lnSpc>
                <a:spcPct val="80000"/>
              </a:lnSpc>
              <a:buFontTx/>
              <a:buNone/>
            </a:pPr>
            <a:endParaRPr lang="el-GR" sz="500" dirty="0"/>
          </a:p>
          <a:p>
            <a:pPr eaLnBrk="1" hangingPunct="1">
              <a:lnSpc>
                <a:spcPct val="80000"/>
              </a:lnSpc>
            </a:pPr>
            <a:r>
              <a:rPr lang="el-GR" sz="1200" dirty="0"/>
              <a:t>Ένωση Θεσμικών Επενδυτών</a:t>
            </a:r>
            <a:endParaRPr lang="en-US" sz="1200" dirty="0">
              <a:hlinkClick r:id="rId9"/>
            </a:endParaRPr>
          </a:p>
          <a:p>
            <a:pPr eaLnBrk="1" hangingPunct="1">
              <a:lnSpc>
                <a:spcPct val="80000"/>
              </a:lnSpc>
            </a:pPr>
            <a:r>
              <a:rPr lang="en-US" sz="1200" dirty="0">
                <a:hlinkClick r:id="rId10"/>
              </a:rPr>
              <a:t>http://www.ethe.org.gr/</a:t>
            </a:r>
            <a:endParaRPr lang="el-GR" sz="1200" dirty="0"/>
          </a:p>
          <a:p>
            <a:pPr eaLnBrk="1" hangingPunct="1">
              <a:lnSpc>
                <a:spcPct val="80000"/>
              </a:lnSpc>
              <a:buNone/>
            </a:pPr>
            <a:endParaRPr lang="el-GR" sz="1200" dirty="0"/>
          </a:p>
          <a:p>
            <a:pPr eaLnBrk="1" hangingPunct="1">
              <a:lnSpc>
                <a:spcPct val="80000"/>
              </a:lnSpc>
            </a:pPr>
            <a:r>
              <a:rPr lang="el-GR" sz="1200" dirty="0"/>
              <a:t>Τράπεζα της Ελλάδος </a:t>
            </a:r>
            <a:endParaRPr lang="el-GR" sz="1200" dirty="0">
              <a:hlinkClick r:id="rId11"/>
            </a:endParaRPr>
          </a:p>
          <a:p>
            <a:pPr eaLnBrk="1" hangingPunct="1">
              <a:lnSpc>
                <a:spcPct val="80000"/>
              </a:lnSpc>
            </a:pPr>
            <a:r>
              <a:rPr lang="el-GR" sz="1200" dirty="0" err="1">
                <a:hlinkClick r:id="rId11"/>
              </a:rPr>
              <a:t>www.bankofgreece.gr</a:t>
            </a:r>
            <a:endParaRPr lang="el-GR" sz="1200" dirty="0"/>
          </a:p>
          <a:p>
            <a:pPr eaLnBrk="1" hangingPunct="1">
              <a:lnSpc>
                <a:spcPct val="80000"/>
              </a:lnSpc>
            </a:pPr>
            <a:endParaRPr lang="el-GR" sz="1200" b="1" dirty="0"/>
          </a:p>
          <a:p>
            <a:pPr eaLnBrk="1" hangingPunct="1">
              <a:lnSpc>
                <a:spcPct val="80000"/>
              </a:lnSpc>
            </a:pPr>
            <a:r>
              <a:rPr lang="el-GR" sz="1200" b="1" dirty="0"/>
              <a:t>ΔΙΕΘΝΕΙΣ ΟΡΓΑΝΙΣΜΟΙ</a:t>
            </a:r>
            <a:endParaRPr lang="en-US" sz="1200" dirty="0"/>
          </a:p>
          <a:p>
            <a:pPr eaLnBrk="1" hangingPunct="1">
              <a:lnSpc>
                <a:spcPct val="80000"/>
              </a:lnSpc>
            </a:pPr>
            <a:r>
              <a:rPr lang="en-US" sz="1200" dirty="0"/>
              <a:t>Investment Company Institute</a:t>
            </a:r>
            <a:endParaRPr lang="en-US" sz="1200" dirty="0">
              <a:hlinkClick r:id="rId12"/>
            </a:endParaRPr>
          </a:p>
          <a:p>
            <a:pPr eaLnBrk="1" hangingPunct="1">
              <a:lnSpc>
                <a:spcPct val="80000"/>
              </a:lnSpc>
            </a:pPr>
            <a:r>
              <a:rPr lang="en-US" sz="1200" dirty="0">
                <a:hlinkClick r:id="rId12"/>
              </a:rPr>
              <a:t>www.ici.org</a:t>
            </a:r>
            <a:endParaRPr lang="en-US" sz="1200" dirty="0"/>
          </a:p>
          <a:p>
            <a:pPr eaLnBrk="1" hangingPunct="1">
              <a:lnSpc>
                <a:spcPct val="80000"/>
              </a:lnSpc>
            </a:pPr>
            <a:endParaRPr lang="en-US" sz="500" dirty="0"/>
          </a:p>
          <a:p>
            <a:pPr eaLnBrk="1" hangingPunct="1">
              <a:lnSpc>
                <a:spcPct val="80000"/>
              </a:lnSpc>
            </a:pPr>
            <a:r>
              <a:rPr lang="en-US" sz="1200" dirty="0"/>
              <a:t>European Fund and Asset Management Association</a:t>
            </a:r>
            <a:endParaRPr lang="en-US" sz="1200" dirty="0">
              <a:hlinkClick r:id="rId13"/>
            </a:endParaRPr>
          </a:p>
          <a:p>
            <a:pPr eaLnBrk="1" hangingPunct="1">
              <a:lnSpc>
                <a:spcPct val="80000"/>
              </a:lnSpc>
            </a:pPr>
            <a:r>
              <a:rPr lang="en-US" sz="1200" dirty="0">
                <a:hlinkClick r:id="rId13"/>
              </a:rPr>
              <a:t>www.efama.org</a:t>
            </a:r>
            <a:endParaRPr lang="el-GR" sz="1200" b="1" dirty="0"/>
          </a:p>
          <a:p>
            <a:pPr eaLnBrk="1" hangingPunct="1">
              <a:lnSpc>
                <a:spcPct val="80000"/>
              </a:lnSpc>
            </a:pPr>
            <a:endParaRPr lang="el-GR" sz="1200" b="1" dirty="0"/>
          </a:p>
          <a:p>
            <a:pPr eaLnBrk="1" hangingPunct="1">
              <a:lnSpc>
                <a:spcPct val="80000"/>
              </a:lnSpc>
              <a:buFontTx/>
              <a:buNone/>
            </a:pPr>
            <a:endParaRPr lang="el-GR" sz="1200" b="1" dirty="0"/>
          </a:p>
        </p:txBody>
      </p:sp>
      <p:sp>
        <p:nvSpPr>
          <p:cNvPr id="29700" name="Rectangle 4"/>
          <p:cNvSpPr>
            <a:spLocks noGrp="1" noChangeArrowheads="1"/>
          </p:cNvSpPr>
          <p:nvPr>
            <p:ph sz="half" idx="2"/>
          </p:nvPr>
        </p:nvSpPr>
        <p:spPr>
          <a:xfrm>
            <a:off x="6002393" y="980729"/>
            <a:ext cx="4637087" cy="5255987"/>
          </a:xfrm>
          <a:noFill/>
        </p:spPr>
        <p:txBody>
          <a:bodyPr/>
          <a:lstStyle/>
          <a:p>
            <a:pPr eaLnBrk="1" hangingPunct="1">
              <a:lnSpc>
                <a:spcPct val="80000"/>
              </a:lnSpc>
            </a:pPr>
            <a:r>
              <a:rPr lang="el-GR" sz="1200" b="1" dirty="0"/>
              <a:t>ΔΙΕΘΝΗΣ ΟΙΚΟΝΟΜΙΚΟΣ ΤΥΠΟΣ</a:t>
            </a:r>
            <a:endParaRPr lang="el-GR" sz="1200" dirty="0"/>
          </a:p>
          <a:p>
            <a:pPr eaLnBrk="1" hangingPunct="1">
              <a:lnSpc>
                <a:spcPct val="80000"/>
              </a:lnSpc>
              <a:buFontTx/>
              <a:buNone/>
            </a:pPr>
            <a:r>
              <a:rPr lang="el-GR" sz="1200" dirty="0"/>
              <a:t> </a:t>
            </a:r>
            <a:endParaRPr lang="en-US" sz="1200" dirty="0"/>
          </a:p>
          <a:p>
            <a:pPr eaLnBrk="1" hangingPunct="1">
              <a:lnSpc>
                <a:spcPct val="80000"/>
              </a:lnSpc>
            </a:pPr>
            <a:r>
              <a:rPr lang="en-US" sz="1200" dirty="0"/>
              <a:t>Financial Times</a:t>
            </a:r>
            <a:endParaRPr lang="en-US" sz="1200" dirty="0">
              <a:hlinkClick r:id="rId14"/>
            </a:endParaRPr>
          </a:p>
          <a:p>
            <a:pPr eaLnBrk="1" hangingPunct="1">
              <a:lnSpc>
                <a:spcPct val="80000"/>
              </a:lnSpc>
            </a:pPr>
            <a:r>
              <a:rPr lang="en-US" sz="1200" dirty="0">
                <a:hlinkClick r:id="rId14"/>
              </a:rPr>
              <a:t>www</a:t>
            </a:r>
            <a:r>
              <a:rPr lang="el-GR" sz="1200" dirty="0">
                <a:hlinkClick r:id="rId14"/>
              </a:rPr>
              <a:t>.</a:t>
            </a:r>
            <a:r>
              <a:rPr lang="en-US" sz="1200" dirty="0" err="1">
                <a:hlinkClick r:id="rId14"/>
              </a:rPr>
              <a:t>ft</a:t>
            </a:r>
            <a:r>
              <a:rPr lang="el-GR" sz="1200" dirty="0">
                <a:hlinkClick r:id="rId14"/>
              </a:rPr>
              <a:t>.</a:t>
            </a:r>
            <a:r>
              <a:rPr lang="en-US" sz="1200" dirty="0">
                <a:hlinkClick r:id="rId14"/>
              </a:rPr>
              <a:t>com</a:t>
            </a:r>
            <a:endParaRPr lang="en-GB" sz="1200" dirty="0"/>
          </a:p>
          <a:p>
            <a:pPr eaLnBrk="1" hangingPunct="1">
              <a:lnSpc>
                <a:spcPct val="80000"/>
              </a:lnSpc>
            </a:pPr>
            <a:endParaRPr lang="en-US" sz="1200" dirty="0"/>
          </a:p>
          <a:p>
            <a:pPr eaLnBrk="1" hangingPunct="1">
              <a:lnSpc>
                <a:spcPct val="80000"/>
              </a:lnSpc>
            </a:pPr>
            <a:r>
              <a:rPr lang="en-US" sz="1200" dirty="0"/>
              <a:t>The Wall Street Journal</a:t>
            </a:r>
            <a:endParaRPr lang="en-US" sz="1200" dirty="0">
              <a:hlinkClick r:id="rId15"/>
            </a:endParaRPr>
          </a:p>
          <a:p>
            <a:pPr eaLnBrk="1" hangingPunct="1">
              <a:lnSpc>
                <a:spcPct val="80000"/>
              </a:lnSpc>
            </a:pPr>
            <a:r>
              <a:rPr lang="en-US" sz="1200" dirty="0">
                <a:hlinkClick r:id="rId15"/>
              </a:rPr>
              <a:t>www</a:t>
            </a:r>
            <a:r>
              <a:rPr lang="el-GR" sz="1200" dirty="0">
                <a:hlinkClick r:id="rId15"/>
              </a:rPr>
              <a:t>.</a:t>
            </a:r>
            <a:r>
              <a:rPr lang="en-US" sz="1200" dirty="0" err="1">
                <a:hlinkClick r:id="rId15"/>
              </a:rPr>
              <a:t>wsj</a:t>
            </a:r>
            <a:r>
              <a:rPr lang="el-GR" sz="1200" dirty="0">
                <a:hlinkClick r:id="rId15"/>
              </a:rPr>
              <a:t>.</a:t>
            </a:r>
            <a:r>
              <a:rPr lang="en-US" sz="1200" dirty="0">
                <a:hlinkClick r:id="rId15"/>
              </a:rPr>
              <a:t>com</a:t>
            </a:r>
            <a:endParaRPr lang="en-GB" sz="1200" dirty="0"/>
          </a:p>
          <a:p>
            <a:pPr eaLnBrk="1" hangingPunct="1">
              <a:lnSpc>
                <a:spcPct val="80000"/>
              </a:lnSpc>
            </a:pPr>
            <a:endParaRPr lang="en-US" sz="1200" dirty="0"/>
          </a:p>
          <a:p>
            <a:pPr eaLnBrk="1" hangingPunct="1">
              <a:lnSpc>
                <a:spcPct val="80000"/>
              </a:lnSpc>
            </a:pPr>
            <a:r>
              <a:rPr lang="en-US" sz="1200" dirty="0"/>
              <a:t>The Economist</a:t>
            </a:r>
            <a:endParaRPr lang="en-US" sz="1200" dirty="0">
              <a:hlinkClick r:id="rId16"/>
            </a:endParaRPr>
          </a:p>
          <a:p>
            <a:pPr eaLnBrk="1" hangingPunct="1">
              <a:lnSpc>
                <a:spcPct val="80000"/>
              </a:lnSpc>
            </a:pPr>
            <a:r>
              <a:rPr lang="en-US" sz="1200" dirty="0">
                <a:hlinkClick r:id="rId16"/>
              </a:rPr>
              <a:t>www</a:t>
            </a:r>
            <a:r>
              <a:rPr lang="el-GR" sz="1200" dirty="0">
                <a:hlinkClick r:id="rId16"/>
              </a:rPr>
              <a:t>.</a:t>
            </a:r>
            <a:r>
              <a:rPr lang="en-US" sz="1200" dirty="0">
                <a:hlinkClick r:id="rId16"/>
              </a:rPr>
              <a:t>economist</a:t>
            </a:r>
            <a:r>
              <a:rPr lang="el-GR" sz="1200" dirty="0">
                <a:hlinkClick r:id="rId16"/>
              </a:rPr>
              <a:t>.</a:t>
            </a:r>
            <a:r>
              <a:rPr lang="en-US" sz="1200" dirty="0">
                <a:hlinkClick r:id="rId16"/>
              </a:rPr>
              <a:t>com</a:t>
            </a:r>
            <a:endParaRPr lang="en-GB" sz="1200" dirty="0"/>
          </a:p>
          <a:p>
            <a:pPr eaLnBrk="1" hangingPunct="1">
              <a:lnSpc>
                <a:spcPct val="80000"/>
              </a:lnSpc>
            </a:pPr>
            <a:endParaRPr lang="en-US" sz="1200" dirty="0"/>
          </a:p>
          <a:p>
            <a:pPr eaLnBrk="1" hangingPunct="1">
              <a:lnSpc>
                <a:spcPct val="80000"/>
              </a:lnSpc>
            </a:pPr>
            <a:r>
              <a:rPr lang="en-US" sz="1200" dirty="0"/>
              <a:t>Bloomberg L</a:t>
            </a:r>
            <a:r>
              <a:rPr lang="el-GR" sz="1200" dirty="0"/>
              <a:t>.</a:t>
            </a:r>
            <a:r>
              <a:rPr lang="en-US" sz="1200" dirty="0"/>
              <a:t>P</a:t>
            </a:r>
            <a:r>
              <a:rPr lang="el-GR" sz="1200" dirty="0"/>
              <a:t>.</a:t>
            </a:r>
            <a:endParaRPr lang="en-US" sz="1200" dirty="0">
              <a:hlinkClick r:id="rId17"/>
            </a:endParaRPr>
          </a:p>
          <a:p>
            <a:pPr eaLnBrk="1" hangingPunct="1">
              <a:lnSpc>
                <a:spcPct val="80000"/>
              </a:lnSpc>
            </a:pPr>
            <a:r>
              <a:rPr lang="en-US" sz="1200" dirty="0">
                <a:hlinkClick r:id="rId17"/>
              </a:rPr>
              <a:t>www</a:t>
            </a:r>
            <a:r>
              <a:rPr lang="el-GR" sz="1200" dirty="0">
                <a:hlinkClick r:id="rId17"/>
              </a:rPr>
              <a:t>.</a:t>
            </a:r>
            <a:r>
              <a:rPr lang="en-US" sz="1200" dirty="0" err="1">
                <a:hlinkClick r:id="rId17"/>
              </a:rPr>
              <a:t>bloomberg</a:t>
            </a:r>
            <a:r>
              <a:rPr lang="el-GR" sz="1200" dirty="0">
                <a:hlinkClick r:id="rId17"/>
              </a:rPr>
              <a:t>.</a:t>
            </a:r>
            <a:r>
              <a:rPr lang="en-US" sz="1200" dirty="0">
                <a:hlinkClick r:id="rId17"/>
              </a:rPr>
              <a:t>com</a:t>
            </a:r>
            <a:endParaRPr lang="el-GR" sz="1200" b="1" dirty="0"/>
          </a:p>
          <a:p>
            <a:pPr eaLnBrk="1" hangingPunct="1">
              <a:lnSpc>
                <a:spcPct val="80000"/>
              </a:lnSpc>
            </a:pPr>
            <a:endParaRPr lang="el-GR" sz="1200" b="1" dirty="0"/>
          </a:p>
          <a:p>
            <a:pPr eaLnBrk="1" hangingPunct="1">
              <a:lnSpc>
                <a:spcPct val="80000"/>
              </a:lnSpc>
            </a:pPr>
            <a:r>
              <a:rPr lang="el-GR" sz="1200" b="1" dirty="0"/>
              <a:t>ΔΙΕΘΝΗ ΧΡΗΜΑΤΟΟΙΚΟΝΟΜΙΚΑ</a:t>
            </a:r>
            <a:endParaRPr lang="el-GR" sz="1200" dirty="0"/>
          </a:p>
          <a:p>
            <a:pPr eaLnBrk="1" hangingPunct="1">
              <a:lnSpc>
                <a:spcPct val="80000"/>
              </a:lnSpc>
            </a:pPr>
            <a:endParaRPr lang="en-US" sz="1200" dirty="0"/>
          </a:p>
          <a:p>
            <a:pPr eaLnBrk="1" hangingPunct="1">
              <a:lnSpc>
                <a:spcPct val="80000"/>
              </a:lnSpc>
            </a:pPr>
            <a:r>
              <a:rPr lang="en-US" sz="1200" dirty="0"/>
              <a:t>Fidelity Investments</a:t>
            </a:r>
            <a:endParaRPr lang="en-US" sz="1200" dirty="0">
              <a:hlinkClick r:id="rId18"/>
            </a:endParaRPr>
          </a:p>
          <a:p>
            <a:pPr eaLnBrk="1" hangingPunct="1">
              <a:lnSpc>
                <a:spcPct val="80000"/>
              </a:lnSpc>
            </a:pPr>
            <a:r>
              <a:rPr lang="en-US" sz="1200" dirty="0">
                <a:hlinkClick r:id="rId18"/>
              </a:rPr>
              <a:t>www</a:t>
            </a:r>
            <a:r>
              <a:rPr lang="el-GR" sz="1200" dirty="0">
                <a:hlinkClick r:id="rId18"/>
              </a:rPr>
              <a:t>.</a:t>
            </a:r>
            <a:r>
              <a:rPr lang="en-US" sz="1200" dirty="0">
                <a:hlinkClick r:id="rId18"/>
              </a:rPr>
              <a:t>fidelity</a:t>
            </a:r>
            <a:r>
              <a:rPr lang="el-GR" sz="1200" dirty="0">
                <a:hlinkClick r:id="rId18"/>
              </a:rPr>
              <a:t>.</a:t>
            </a:r>
            <a:r>
              <a:rPr lang="en-US" sz="1200" dirty="0">
                <a:hlinkClick r:id="rId18"/>
              </a:rPr>
              <a:t>com</a:t>
            </a:r>
            <a:endParaRPr lang="el-GR" sz="1200" dirty="0"/>
          </a:p>
          <a:p>
            <a:pPr eaLnBrk="1" hangingPunct="1">
              <a:lnSpc>
                <a:spcPct val="80000"/>
              </a:lnSpc>
            </a:pPr>
            <a:endParaRPr lang="en-US" sz="1200" dirty="0"/>
          </a:p>
          <a:p>
            <a:pPr eaLnBrk="1" hangingPunct="1">
              <a:lnSpc>
                <a:spcPct val="80000"/>
              </a:lnSpc>
            </a:pPr>
            <a:r>
              <a:rPr lang="en-US" sz="1200" dirty="0"/>
              <a:t>The Vanguard Group</a:t>
            </a:r>
            <a:endParaRPr lang="en-US" sz="1200" dirty="0">
              <a:hlinkClick r:id="rId19"/>
            </a:endParaRPr>
          </a:p>
          <a:p>
            <a:pPr eaLnBrk="1" hangingPunct="1">
              <a:lnSpc>
                <a:spcPct val="80000"/>
              </a:lnSpc>
            </a:pPr>
            <a:r>
              <a:rPr lang="en-US" sz="1200" dirty="0">
                <a:hlinkClick r:id="rId19"/>
              </a:rPr>
              <a:t>www</a:t>
            </a:r>
            <a:r>
              <a:rPr lang="el-GR" sz="1200" dirty="0">
                <a:hlinkClick r:id="rId19"/>
              </a:rPr>
              <a:t>.</a:t>
            </a:r>
            <a:r>
              <a:rPr lang="en-US" sz="1200" dirty="0">
                <a:hlinkClick r:id="rId19"/>
              </a:rPr>
              <a:t>vanguard</a:t>
            </a:r>
            <a:r>
              <a:rPr lang="el-GR" sz="1200" dirty="0">
                <a:hlinkClick r:id="rId19"/>
              </a:rPr>
              <a:t>.</a:t>
            </a:r>
            <a:r>
              <a:rPr lang="en-US" sz="1200" dirty="0">
                <a:hlinkClick r:id="rId19"/>
              </a:rPr>
              <a:t>com</a:t>
            </a:r>
            <a:endParaRPr lang="en-GB" sz="1200" dirty="0"/>
          </a:p>
          <a:p>
            <a:pPr eaLnBrk="1" hangingPunct="1">
              <a:lnSpc>
                <a:spcPct val="80000"/>
              </a:lnSpc>
            </a:pPr>
            <a:endParaRPr lang="en-US" sz="1200" dirty="0"/>
          </a:p>
          <a:p>
            <a:pPr eaLnBrk="1" hangingPunct="1">
              <a:lnSpc>
                <a:spcPct val="80000"/>
              </a:lnSpc>
            </a:pPr>
            <a:r>
              <a:rPr lang="en-US" sz="1200" dirty="0"/>
              <a:t>Morningstar</a:t>
            </a:r>
            <a:endParaRPr lang="en-US" sz="1200" dirty="0">
              <a:hlinkClick r:id="rId20"/>
            </a:endParaRPr>
          </a:p>
          <a:p>
            <a:pPr eaLnBrk="1" hangingPunct="1">
              <a:lnSpc>
                <a:spcPct val="80000"/>
              </a:lnSpc>
            </a:pPr>
            <a:r>
              <a:rPr lang="en-US" sz="1200" dirty="0">
                <a:hlinkClick r:id="rId20"/>
              </a:rPr>
              <a:t>www</a:t>
            </a:r>
            <a:r>
              <a:rPr lang="el-GR" sz="1200" dirty="0">
                <a:hlinkClick r:id="rId20"/>
              </a:rPr>
              <a:t>.</a:t>
            </a:r>
            <a:r>
              <a:rPr lang="en-US" sz="1200" dirty="0" err="1">
                <a:hlinkClick r:id="rId20"/>
              </a:rPr>
              <a:t>morningstar</a:t>
            </a:r>
            <a:r>
              <a:rPr lang="el-GR" sz="1200" dirty="0">
                <a:hlinkClick r:id="rId20"/>
              </a:rPr>
              <a:t>.</a:t>
            </a:r>
            <a:r>
              <a:rPr lang="en-US" sz="1200" dirty="0">
                <a:hlinkClick r:id="rId20"/>
              </a:rPr>
              <a:t>com</a:t>
            </a:r>
            <a:endParaRPr lang="el-GR" sz="1200" dirty="0"/>
          </a:p>
          <a:p>
            <a:pPr eaLnBrk="1" hangingPunct="1">
              <a:lnSpc>
                <a:spcPct val="80000"/>
              </a:lnSpc>
            </a:pPr>
            <a:endParaRPr lang="el-GR" sz="1200" b="1" dirty="0"/>
          </a:p>
          <a:p>
            <a:pPr eaLnBrk="1" hangingPunct="1">
              <a:lnSpc>
                <a:spcPct val="80000"/>
              </a:lnSpc>
            </a:pPr>
            <a:r>
              <a:rPr lang="el-GR" sz="1200" b="1" dirty="0"/>
              <a:t>ΕΚΠΑΙΔΕΥΣΗ</a:t>
            </a:r>
            <a:endParaRPr lang="en-US" sz="1200" dirty="0"/>
          </a:p>
          <a:p>
            <a:pPr eaLnBrk="1" hangingPunct="1">
              <a:lnSpc>
                <a:spcPct val="80000"/>
              </a:lnSpc>
            </a:pPr>
            <a:r>
              <a:rPr lang="en-US" sz="1200" dirty="0"/>
              <a:t>Investopedia</a:t>
            </a:r>
            <a:endParaRPr lang="el-GR" sz="1200" dirty="0">
              <a:hlinkClick r:id="rId21"/>
            </a:endParaRPr>
          </a:p>
          <a:p>
            <a:pPr eaLnBrk="1" hangingPunct="1">
              <a:lnSpc>
                <a:spcPct val="80000"/>
              </a:lnSpc>
            </a:pPr>
            <a:r>
              <a:rPr lang="el-GR" sz="1200" dirty="0">
                <a:hlinkClick r:id="rId21"/>
              </a:rPr>
              <a:t>www.investopedia.com</a:t>
            </a:r>
            <a:endParaRPr lang="el-GR" sz="1200" dirty="0"/>
          </a:p>
          <a:p>
            <a:pPr eaLnBrk="1" hangingPunct="1">
              <a:lnSpc>
                <a:spcPct val="80000"/>
              </a:lnSpc>
            </a:pPr>
            <a:endParaRPr lang="el-GR" sz="1200" dirty="0"/>
          </a:p>
        </p:txBody>
      </p:sp>
    </p:spTree>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5 - Τίτλος"/>
          <p:cNvSpPr>
            <a:spLocks noGrp="1"/>
          </p:cNvSpPr>
          <p:nvPr>
            <p:ph type="title"/>
          </p:nvPr>
        </p:nvSpPr>
        <p:spPr>
          <a:xfrm>
            <a:off x="1898848" y="-162272"/>
            <a:ext cx="8229600" cy="1143000"/>
          </a:xfrm>
        </p:spPr>
        <p:txBody>
          <a:bodyPr/>
          <a:lstStyle/>
          <a:p>
            <a:r>
              <a:rPr lang="el-GR" sz="2800" b="1" i="1" dirty="0">
                <a:solidFill>
                  <a:schemeClr val="accent2"/>
                </a:solidFill>
                <a:latin typeface="Times" pitchFamily="18" charset="0"/>
                <a:cs typeface="Times" pitchFamily="18" charset="0"/>
              </a:rPr>
              <a:t>Βιβλιογραφία και αναφορές</a:t>
            </a:r>
          </a:p>
        </p:txBody>
      </p:sp>
      <p:sp>
        <p:nvSpPr>
          <p:cNvPr id="7" name="6 - Θέση περιεχομένου"/>
          <p:cNvSpPr>
            <a:spLocks noGrp="1"/>
          </p:cNvSpPr>
          <p:nvPr>
            <p:ph idx="1"/>
          </p:nvPr>
        </p:nvSpPr>
        <p:spPr>
          <a:xfrm>
            <a:off x="1703512" y="847254"/>
            <a:ext cx="8784976" cy="4525963"/>
          </a:xfrm>
        </p:spPr>
        <p:txBody>
          <a:bodyPr/>
          <a:lstStyle/>
          <a:p>
            <a:r>
              <a:rPr lang="el-GR" sz="1400" dirty="0" err="1">
                <a:latin typeface="Times" pitchFamily="18" charset="0"/>
                <a:cs typeface="Times" pitchFamily="18" charset="0"/>
              </a:rPr>
              <a:t>Φίλιππας</a:t>
            </a:r>
            <a:r>
              <a:rPr lang="el-GR" sz="1400" dirty="0">
                <a:latin typeface="Times" pitchFamily="18" charset="0"/>
                <a:cs typeface="Times" pitchFamily="18" charset="0"/>
              </a:rPr>
              <a:t>, Ν., «Αμοιβαία Κεφάλαια: Η ελληνική πραγματικότητα και οι σύγχρονες διεθνείς εξελίξεις», Αθήνα, 2010. </a:t>
            </a:r>
          </a:p>
          <a:p>
            <a:pPr>
              <a:buNone/>
            </a:pPr>
            <a:endParaRPr lang="el-GR" sz="900" dirty="0">
              <a:latin typeface="Times" pitchFamily="18" charset="0"/>
              <a:cs typeface="Times" pitchFamily="18" charset="0"/>
            </a:endParaRPr>
          </a:p>
          <a:p>
            <a:r>
              <a:rPr lang="el-GR" sz="1400" dirty="0">
                <a:latin typeface="Times" pitchFamily="18" charset="0"/>
                <a:cs typeface="Times" pitchFamily="18" charset="0"/>
              </a:rPr>
              <a:t>Απόφαση 3/378/14.4.2006 (ΦΕΚ Β’ 608/16.5.2006) του ΔΣ της Επιτροπής Κεφαλαιαγοράς «</a:t>
            </a:r>
            <a:r>
              <a:rPr lang="el-GR" sz="1400" dirty="0" err="1">
                <a:latin typeface="Times" pitchFamily="18" charset="0"/>
                <a:cs typeface="Times" pitchFamily="18" charset="0"/>
              </a:rPr>
              <a:t>Xρήση</a:t>
            </a:r>
            <a:r>
              <a:rPr lang="el-GR" sz="1400" dirty="0">
                <a:latin typeface="Times" pitchFamily="18" charset="0"/>
                <a:cs typeface="Times" pitchFamily="18" charset="0"/>
              </a:rPr>
              <a:t> παράγωγων χρηματοοικονομικών μέσων και τίτλων επιλογής από αμοιβαία κεφάλαια και ανώνυμες εταιρείες επενδύσεων χαρτοφυλακίου και διαχείριση κινδύνων χαρτοφυλακίου» </a:t>
            </a:r>
          </a:p>
          <a:p>
            <a:r>
              <a:rPr lang="el-GR" sz="1400" dirty="0">
                <a:latin typeface="Times" pitchFamily="18" charset="0"/>
                <a:cs typeface="Times" pitchFamily="18" charset="0"/>
              </a:rPr>
              <a:t>Απόφαση ΕΚ 2/578/24.2.2011 (ΦΕΚ Β’ 493/31.3.2011), Αναφορικά με την τροποποίηση της Απόφασης 2/317/11.11.2004(ΦΕΚ Β/1746/26.11.2004) της ΕΚ, «Τριμηνιαίοι πίνακες επενδύσεων αμοιβαίων κεφαλαίων του ν.3283/2004» </a:t>
            </a:r>
          </a:p>
          <a:p>
            <a:r>
              <a:rPr lang="el-GR" sz="1400" dirty="0">
                <a:latin typeface="Times" pitchFamily="18" charset="0"/>
                <a:cs typeface="Times" pitchFamily="18" charset="0"/>
              </a:rPr>
              <a:t>Απόφαση ΕΚ 3/578/24.2.2011 (ΦΕΚ Β’ 493/31.3.2011), Αναφορικά με την τροποποίηση της Απόφασης 3/378/14.4.2006 (ΦΕΚ Β/608/16.5.2006) της ΕΚ, «Χρήση παραγώγων χρηματοοικονομικών μέσων και τίτλων επιλογής από αμοιβαία κεφάλαια και ανώνυμες εταιρείες επενδύσεων χαρτοφυλακίου και διαχείριση κινδύνων χαρτοφυλακίου». </a:t>
            </a:r>
          </a:p>
          <a:p>
            <a:r>
              <a:rPr lang="el-GR" sz="1400" dirty="0">
                <a:latin typeface="Times" pitchFamily="18" charset="0"/>
                <a:cs typeface="Times" pitchFamily="18" charset="0"/>
              </a:rPr>
              <a:t>Απόφαση ΕΚ 6/587/2.6.2011 (ΦΕΚ Β’ 1428/16.6.2011) «Κατηγοριοποίηση αμοιβαίων κεφαλαίων» </a:t>
            </a:r>
          </a:p>
          <a:p>
            <a:r>
              <a:rPr lang="el-GR" sz="1400" dirty="0">
                <a:latin typeface="Times" pitchFamily="18" charset="0"/>
                <a:cs typeface="Times" pitchFamily="18" charset="0"/>
              </a:rPr>
              <a:t>Ν. 4099/2012 «Οργανισμοί Συλλογικών Επενδύσεων σε Κινητές Αξίες και Ανώνυμες Εταιρίες Διαχείρισης Αμοιβαίων Κεφαλαίων, Οδηγία 2009/65/Ε.Κ.» (ΦΕΚ Α’ 250/20.12.2012) </a:t>
            </a:r>
          </a:p>
          <a:p>
            <a:r>
              <a:rPr lang="el-GR" sz="1400" dirty="0">
                <a:latin typeface="Times" pitchFamily="18" charset="0"/>
                <a:cs typeface="Times" pitchFamily="18" charset="0"/>
              </a:rPr>
              <a:t>Απόφαση Ε.Κ. 15/633/20.12.2012 (ΦΕΚ Β’/12/10.1.2013) «Οργανωτικές απαιτήσεις για τη λειτουργία των Α.Ε.Δ.Α.Κ, σύγκρουση συμφερόντων, κανονισμός συμπεριφοράς, διαχείριση κινδύνων και περιεχόμενο της σύμβασης μεταξύ θεματοφύλακα και εταιρίας διαχείρισης» </a:t>
            </a:r>
          </a:p>
          <a:p>
            <a:r>
              <a:rPr lang="el-GR" sz="1400" dirty="0">
                <a:latin typeface="Times" pitchFamily="18" charset="0"/>
                <a:cs typeface="Times" pitchFamily="18" charset="0"/>
              </a:rPr>
              <a:t>Απόφαση Ε.Κ. 17/633/20.12.2012 (ΦΕΚ Β’/12/10.1.2013) «Ενημερωτικό δελτίο, ετήσια και εξαμηνιαία ΟΣΕΚΑ»</a:t>
            </a:r>
          </a:p>
          <a:p>
            <a:r>
              <a:rPr lang="el-GR" sz="1400" dirty="0">
                <a:latin typeface="Times" pitchFamily="18" charset="0"/>
                <a:cs typeface="Times" pitchFamily="18" charset="0"/>
              </a:rPr>
              <a:t>Απόφαση Ε.Κ 12/638/11.2.2013 «Βασικές πληροφορίες για τους επενδυτές: Δομή και περιεχόμενο - Συνθετικός δείκτης κινδύνου και απόδοσης - Τρόπος υπολογισμού των τρεχουσών επιβαρύνσεων - Σενάρια απόδοσης για σύνθετους ΟΣΕΚΑ» </a:t>
            </a:r>
          </a:p>
          <a:p>
            <a:endParaRPr lang="el-GR" sz="1000" dirty="0">
              <a:latin typeface="Times" pitchFamily="18" charset="0"/>
              <a:cs typeface="Times" pitchFamily="18" charset="0"/>
            </a:endParaRPr>
          </a:p>
          <a:p>
            <a:r>
              <a:rPr lang="el-GR" sz="1400" dirty="0">
                <a:latin typeface="Times" pitchFamily="18" charset="0"/>
                <a:cs typeface="Times" pitchFamily="18" charset="0"/>
              </a:rPr>
              <a:t>Επίσημη ιστοσελίδα της Ένωσης Θεσμικών Επενδυτών (</a:t>
            </a:r>
            <a:r>
              <a:rPr lang="en-US" sz="1400" dirty="0">
                <a:solidFill>
                  <a:schemeClr val="accent2"/>
                </a:solidFill>
                <a:latin typeface="Times New Roman" pitchFamily="18" charset="0"/>
                <a:cs typeface="Times New Roman" pitchFamily="18" charset="0"/>
                <a:hlinkClick r:id="rId3"/>
              </a:rPr>
              <a:t>http://www.ethe.org.gr</a:t>
            </a:r>
            <a:r>
              <a:rPr lang="el-GR" sz="1400" dirty="0">
                <a:solidFill>
                  <a:schemeClr val="accent2"/>
                </a:solidFill>
                <a:latin typeface="Times New Roman" pitchFamily="18" charset="0"/>
                <a:cs typeface="Times New Roman" pitchFamily="18" charset="0"/>
              </a:rPr>
              <a:t>)</a:t>
            </a:r>
            <a:endParaRPr lang="el-GR" sz="1400" dirty="0">
              <a:latin typeface="Times" pitchFamily="18" charset="0"/>
              <a:cs typeface="Times" pitchFamily="18" charset="0"/>
            </a:endParaRPr>
          </a:p>
          <a:p>
            <a:endParaRPr lang="el-GR" sz="1400" dirty="0">
              <a:latin typeface="Times" pitchFamily="18" charset="0"/>
              <a:cs typeface="Times" pitchFamily="18" charset="0"/>
            </a:endParaRPr>
          </a:p>
          <a:p>
            <a:endParaRPr lang="el-GR" sz="1400" dirty="0">
              <a:latin typeface="Times" pitchFamily="18" charset="0"/>
              <a:cs typeface="Times" pitchFamily="18" charset="0"/>
            </a:endParaRPr>
          </a:p>
          <a:p>
            <a:endParaRPr lang="el-GR" sz="1400" dirty="0">
              <a:latin typeface="Times" pitchFamily="18" charset="0"/>
              <a:cs typeface="Times" pitchFamily="18" charset="0"/>
            </a:endParaRPr>
          </a:p>
        </p:txBody>
      </p:sp>
      <p:sp>
        <p:nvSpPr>
          <p:cNvPr id="5" name="4 - Θέση αριθμού διαφάνειας"/>
          <p:cNvSpPr>
            <a:spLocks noGrp="1"/>
          </p:cNvSpPr>
          <p:nvPr>
            <p:ph type="sldNum" sz="quarter" idx="12"/>
          </p:nvPr>
        </p:nvSpPr>
        <p:spPr/>
        <p:txBody>
          <a:bodyPr/>
          <a:lstStyle/>
          <a:p>
            <a:pPr>
              <a:defRPr/>
            </a:pPr>
            <a:fld id="{C5E6F1DA-F73B-4B7B-B6F3-C9A6D53188CC}" type="slidenum">
              <a:rPr lang="el-GR" smtClean="0">
                <a:solidFill>
                  <a:srgbClr val="000000"/>
                </a:solidFill>
              </a:rPr>
              <a:pPr>
                <a:defRPr/>
              </a:pPr>
              <a:t>206</a:t>
            </a:fld>
            <a:endParaRPr lang="el-GR">
              <a:solidFill>
                <a:srgbClr val="000000"/>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97282" name="Rectangle 2"/>
          <p:cNvSpPr>
            <a:spLocks noGrp="1"/>
          </p:cNvSpPr>
          <p:nvPr>
            <p:ph type="title"/>
          </p:nvPr>
        </p:nvSpPr>
        <p:spPr>
          <a:xfrm>
            <a:off x="1981200" y="-27384"/>
            <a:ext cx="8229600" cy="1143000"/>
          </a:xfrm>
        </p:spPr>
        <p:txBody>
          <a:bodyPr/>
          <a:lstStyle/>
          <a:p>
            <a:pPr algn="ctr" eaLnBrk="1" hangingPunct="1">
              <a:defRPr/>
            </a:pPr>
            <a:r>
              <a:rPr lang="el-GR" sz="3200" b="1" i="1" dirty="0">
                <a:solidFill>
                  <a:schemeClr val="accent2"/>
                </a:solidFill>
                <a:latin typeface="Times New Roman" pitchFamily="18" charset="0"/>
                <a:cs typeface="Times New Roman" pitchFamily="18" charset="0"/>
              </a:rPr>
              <a:t>Ο Κανονισμός του Α/Κ</a:t>
            </a:r>
            <a:endParaRPr lang="en-US" sz="3200" b="1" i="1" dirty="0">
              <a:solidFill>
                <a:schemeClr val="accent2"/>
              </a:solidFill>
              <a:latin typeface="Times New Roman" pitchFamily="18" charset="0"/>
              <a:cs typeface="Times New Roman" pitchFamily="18" charset="0"/>
            </a:endParaRPr>
          </a:p>
        </p:txBody>
      </p:sp>
      <p:sp>
        <p:nvSpPr>
          <p:cNvPr id="104451" name="Rectangle 3"/>
          <p:cNvSpPr>
            <a:spLocks noGrp="1"/>
          </p:cNvSpPr>
          <p:nvPr>
            <p:ph idx="1"/>
          </p:nvPr>
        </p:nvSpPr>
        <p:spPr>
          <a:xfrm>
            <a:off x="1271464" y="1063278"/>
            <a:ext cx="9721080" cy="4525963"/>
          </a:xfrm>
        </p:spPr>
        <p:txBody>
          <a:bodyPr/>
          <a:lstStyle/>
          <a:p>
            <a:pPr eaLnBrk="1" hangingPunct="1"/>
            <a:r>
              <a:rPr lang="el-GR" sz="2400" dirty="0">
                <a:latin typeface="Times New Roman" pitchFamily="18" charset="0"/>
                <a:cs typeface="Times New Roman" pitchFamily="18" charset="0"/>
              </a:rPr>
              <a:t>Ο Κανονισμός ενός Α/Κ καθορίζει τους </a:t>
            </a:r>
            <a:r>
              <a:rPr lang="el-GR" sz="2400" b="1" dirty="0">
                <a:latin typeface="Times New Roman" pitchFamily="18" charset="0"/>
                <a:cs typeface="Times New Roman" pitchFamily="18" charset="0"/>
              </a:rPr>
              <a:t>επενδυτικούς σκοπούς</a:t>
            </a:r>
            <a:r>
              <a:rPr lang="el-GR" sz="2400" dirty="0">
                <a:latin typeface="Times New Roman" pitchFamily="18" charset="0"/>
                <a:cs typeface="Times New Roman" pitchFamily="18" charset="0"/>
              </a:rPr>
              <a:t> του και περιγράφει τους </a:t>
            </a:r>
            <a:r>
              <a:rPr lang="el-GR" sz="2400" b="1" dirty="0">
                <a:latin typeface="Times New Roman" pitchFamily="18" charset="0"/>
                <a:cs typeface="Times New Roman" pitchFamily="18" charset="0"/>
              </a:rPr>
              <a:t>βασικούς κανόνες λειτουργίας</a:t>
            </a:r>
            <a:r>
              <a:rPr lang="el-GR" sz="2400" dirty="0">
                <a:latin typeface="Times New Roman" pitchFamily="18" charset="0"/>
                <a:cs typeface="Times New Roman" pitchFamily="18" charset="0"/>
              </a:rPr>
              <a:t> του. </a:t>
            </a:r>
          </a:p>
          <a:p>
            <a:pPr eaLnBrk="1" hangingPunct="1">
              <a:buFont typeface="Wingdings 2" pitchFamily="18" charset="2"/>
              <a:buNone/>
            </a:pPr>
            <a:endParaRPr lang="el-GR" sz="2400" dirty="0">
              <a:latin typeface="Times New Roman" pitchFamily="18" charset="0"/>
              <a:cs typeface="Times New Roman" pitchFamily="18" charset="0"/>
            </a:endParaRPr>
          </a:p>
          <a:p>
            <a:pPr eaLnBrk="1" hangingPunct="1"/>
            <a:r>
              <a:rPr lang="el-GR" sz="2400" dirty="0">
                <a:latin typeface="Times New Roman" pitchFamily="18" charset="0"/>
                <a:cs typeface="Times New Roman" pitchFamily="18" charset="0"/>
              </a:rPr>
              <a:t>Στην ουσία, ο Κανονισμός ρυθμίζει τις σχέσεις των φορέων λειτουργίας του Α/Κ, δηλαδή της Εταιρείας Διαχείρισης, των μεριδιούχων και του Θεματοφύλακα. </a:t>
            </a:r>
          </a:p>
          <a:p>
            <a:pPr eaLnBrk="1" hangingPunct="1">
              <a:buFont typeface="Wingdings 2" pitchFamily="18" charset="2"/>
              <a:buNone/>
            </a:pPr>
            <a:endParaRPr lang="el-GR" sz="2400" dirty="0">
              <a:latin typeface="Times New Roman" pitchFamily="18" charset="0"/>
              <a:cs typeface="Times New Roman" pitchFamily="18" charset="0"/>
            </a:endParaRPr>
          </a:p>
          <a:p>
            <a:pPr eaLnBrk="1" hangingPunct="1"/>
            <a:r>
              <a:rPr lang="el-GR" sz="2400" dirty="0">
                <a:latin typeface="Times New Roman" pitchFamily="18" charset="0"/>
                <a:cs typeface="Times New Roman" pitchFamily="18" charset="0"/>
              </a:rPr>
              <a:t>Ο Κανονισμός συντάσσεται από την Εταιρεία Διαχείρισης και εγκρίνεται από την Επιτροπή Κεφαλαιαγοράς.</a:t>
            </a:r>
            <a:r>
              <a:rPr lang="en-US" sz="2400" dirty="0">
                <a:latin typeface="Times New Roman" pitchFamily="18" charset="0"/>
                <a:cs typeface="Times New Roman" pitchFamily="18" charset="0"/>
              </a:rPr>
              <a:t> </a:t>
            </a:r>
          </a:p>
        </p:txBody>
      </p:sp>
      <p:sp>
        <p:nvSpPr>
          <p:cNvPr id="5" name="4 - Θέση αριθμού διαφάνειας"/>
          <p:cNvSpPr>
            <a:spLocks noGrp="1"/>
          </p:cNvSpPr>
          <p:nvPr>
            <p:ph type="sldNum" sz="quarter" idx="12"/>
          </p:nvPr>
        </p:nvSpPr>
        <p:spPr/>
        <p:txBody>
          <a:bodyPr/>
          <a:lstStyle/>
          <a:p>
            <a:pPr>
              <a:defRPr/>
            </a:pPr>
            <a:fld id="{7C2C1EAE-2912-4811-9DF5-A68AB55C9E27}" type="slidenum">
              <a:rPr lang="el-GR" smtClean="0">
                <a:solidFill>
                  <a:srgbClr val="000000"/>
                </a:solidFill>
              </a:rPr>
              <a:pPr>
                <a:defRPr/>
              </a:pPr>
              <a:t>21</a:t>
            </a:fld>
            <a:endParaRPr lang="el-GR">
              <a:solidFill>
                <a:srgbClr val="00000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2207568" y="0"/>
            <a:ext cx="8229600" cy="1143000"/>
          </a:xfrm>
        </p:spPr>
        <p:txBody>
          <a:bodyPr/>
          <a:lstStyle/>
          <a:p>
            <a:r>
              <a:rPr lang="el-GR" sz="3200" b="1" i="1" dirty="0">
                <a:solidFill>
                  <a:schemeClr val="accent2"/>
                </a:solidFill>
                <a:latin typeface="Times New Roman" pitchFamily="18" charset="0"/>
                <a:cs typeface="Times New Roman" pitchFamily="18" charset="0"/>
              </a:rPr>
              <a:t>Ο Κανονισμός του Α/Κ περιέχει τουλάχιστον…</a:t>
            </a:r>
            <a:endParaRPr lang="el-GR" sz="3200" dirty="0">
              <a:latin typeface="Times New Roman" pitchFamily="18" charset="0"/>
              <a:cs typeface="Times New Roman" pitchFamily="18" charset="0"/>
            </a:endParaRPr>
          </a:p>
        </p:txBody>
      </p:sp>
      <p:sp>
        <p:nvSpPr>
          <p:cNvPr id="3" name="2 - Θέση περιεχομένου"/>
          <p:cNvSpPr>
            <a:spLocks noGrp="1"/>
          </p:cNvSpPr>
          <p:nvPr>
            <p:ph idx="1"/>
          </p:nvPr>
        </p:nvSpPr>
        <p:spPr>
          <a:xfrm>
            <a:off x="695400" y="953344"/>
            <a:ext cx="10801200" cy="5904656"/>
          </a:xfrm>
        </p:spPr>
        <p:txBody>
          <a:bodyPr/>
          <a:lstStyle/>
          <a:p>
            <a:pPr>
              <a:buNone/>
            </a:pPr>
            <a:r>
              <a:rPr lang="el-GR" sz="1750" b="1" dirty="0">
                <a:latin typeface="Times New Roman" pitchFamily="18" charset="0"/>
                <a:cs typeface="Times New Roman" pitchFamily="18" charset="0"/>
              </a:rPr>
              <a:t>Σύμφωνα με το νόμο 4099/2012 (άρθρο 5): </a:t>
            </a:r>
            <a:r>
              <a:rPr lang="el-GR" sz="1750" dirty="0">
                <a:latin typeface="Times New Roman" pitchFamily="18" charset="0"/>
                <a:cs typeface="Times New Roman" pitchFamily="18" charset="0"/>
              </a:rPr>
              <a:t>«O κανονισμός του αμοιβαίου κεφαλαίου και τα καταστατικά έγγραφα της ΑΕΕΜΚ περιέχουν </a:t>
            </a:r>
            <a:r>
              <a:rPr lang="el-GR" sz="1750" dirty="0" err="1">
                <a:latin typeface="Times New Roman" pitchFamily="18" charset="0"/>
                <a:cs typeface="Times New Roman" pitchFamily="18" charset="0"/>
              </a:rPr>
              <a:t>κατ΄</a:t>
            </a:r>
            <a:r>
              <a:rPr lang="el-GR" sz="1750" dirty="0">
                <a:latin typeface="Times New Roman" pitchFamily="18" charset="0"/>
                <a:cs typeface="Times New Roman" pitchFamily="18" charset="0"/>
              </a:rPr>
              <a:t> ελάχιστον τα παρακάτω:</a:t>
            </a:r>
          </a:p>
          <a:p>
            <a:pPr>
              <a:buNone/>
            </a:pPr>
            <a:r>
              <a:rPr lang="el-GR" sz="1750" dirty="0">
                <a:latin typeface="Times New Roman" pitchFamily="18" charset="0"/>
                <a:cs typeface="Times New Roman" pitchFamily="18" charset="0"/>
              </a:rPr>
              <a:t>α) Την ονομασία/επωνυμία και τη διάρκεια του ΟΣΕΚΑ και την επωνυμία της εταιρείας διαχείρισης και του θεματοφύλακα.</a:t>
            </a:r>
          </a:p>
          <a:p>
            <a:pPr>
              <a:buNone/>
            </a:pPr>
            <a:r>
              <a:rPr lang="el-GR" sz="1750" dirty="0">
                <a:latin typeface="Times New Roman" pitchFamily="18" charset="0"/>
                <a:cs typeface="Times New Roman" pitchFamily="18" charset="0"/>
              </a:rPr>
              <a:t>β) Τον επενδυτικό σκοπό του αμοιβαίου κεφαλαίου ή της ΑΕΕΜΚ, ανά επενδυτικό τμήμα όπου προβλέπεται, την επενδυτική πολιτική του ΟΣΕΚΑ, τους επενδυτικούς περιορισμούς και τις μεθόδους διαχείρισης του χαρτοφυλακίου του, το βαθμό των επενδυτικών κινδύνων του χαρτοφυλακίου του και τα χαρακτηριστικά του μέσου επενδυτή στον οποίο απευθύνεται ο ΟΣΕΚΑ.</a:t>
            </a:r>
          </a:p>
          <a:p>
            <a:pPr>
              <a:buNone/>
            </a:pPr>
            <a:r>
              <a:rPr lang="el-GR" sz="1750" dirty="0">
                <a:latin typeface="Times New Roman" pitchFamily="18" charset="0"/>
                <a:cs typeface="Times New Roman" pitchFamily="18" charset="0"/>
              </a:rPr>
              <a:t>γ) Την τυχόν παροχή εγγύησης επί του ενεργητικού του ΟΣΕΚΑ από πιστωτικό ίδρυμα, σύμφωνα με την παράγραφο 9 του άρθρου 61.</a:t>
            </a:r>
          </a:p>
          <a:p>
            <a:pPr>
              <a:buNone/>
            </a:pPr>
            <a:r>
              <a:rPr lang="el-GR" sz="1750" dirty="0">
                <a:latin typeface="Times New Roman" pitchFamily="18" charset="0"/>
                <a:cs typeface="Times New Roman" pitchFamily="18" charset="0"/>
              </a:rPr>
              <a:t>δ) Το είδος των επενδύσεων στα οποία μπορεί να επενδύεται το ενεργητικό του ΟΣΕΚΑ.</a:t>
            </a:r>
          </a:p>
          <a:p>
            <a:pPr>
              <a:buNone/>
            </a:pPr>
            <a:r>
              <a:rPr lang="el-GR" sz="1750" dirty="0">
                <a:latin typeface="Times New Roman" pitchFamily="18" charset="0"/>
                <a:cs typeface="Times New Roman" pitchFamily="18" charset="0"/>
              </a:rPr>
              <a:t>ε) Τις τυχόν κατηγορίες των μεριδίων του ΟΣΕΚΑ και την τιμή τους κατά το χρόνο δημιουργίας τους.</a:t>
            </a:r>
          </a:p>
          <a:p>
            <a:pPr>
              <a:buNone/>
            </a:pPr>
            <a:r>
              <a:rPr lang="el-GR" sz="1750" dirty="0">
                <a:latin typeface="Times New Roman" pitchFamily="18" charset="0"/>
                <a:cs typeface="Times New Roman" pitchFamily="18" charset="0"/>
              </a:rPr>
              <a:t>στ) Τις προμήθειες, τα έξοδα και τις αμοιβές, με διάκριση μεταξύ αυτών που βαρύνουν τους μεριδιούχους του ΟΣΕΚΑ και εκείνων που καταβάλλονται από τον ίδιο τον ΟΣΕΚΑ, καθώς και τον τρόπο υπολογισμού των εν λόγω προμηθειών, εξόδων και αμοιβών.</a:t>
            </a:r>
          </a:p>
          <a:p>
            <a:pPr>
              <a:buNone/>
            </a:pPr>
            <a:r>
              <a:rPr lang="el-GR" sz="1750" dirty="0">
                <a:latin typeface="Times New Roman" pitchFamily="18" charset="0"/>
                <a:cs typeface="Times New Roman" pitchFamily="18" charset="0"/>
              </a:rPr>
              <a:t>ζ) Το χρόνο και τη διαδικασία διανομής των κερδών του ΟΣΕΚΑ στους μεριδιούχους.</a:t>
            </a:r>
          </a:p>
          <a:p>
            <a:pPr>
              <a:buNone/>
            </a:pPr>
            <a:r>
              <a:rPr lang="el-GR" sz="1750" dirty="0">
                <a:latin typeface="Times New Roman" pitchFamily="18" charset="0"/>
                <a:cs typeface="Times New Roman" pitchFamily="18" charset="0"/>
              </a:rPr>
              <a:t>η) Τους όρους συμμετοχής στον ΟΣΕΚΑ και της εξαγοράς των μεριδίων του.</a:t>
            </a:r>
          </a:p>
          <a:p>
            <a:pPr>
              <a:buNone/>
            </a:pPr>
            <a:r>
              <a:rPr lang="el-GR" sz="1750" dirty="0">
                <a:latin typeface="Times New Roman" pitchFamily="18" charset="0"/>
                <a:cs typeface="Times New Roman" pitchFamily="18" charset="0"/>
              </a:rPr>
              <a:t>θ) Αναφορά σύμφωνα με το περιεχόμενο των διατάξεων των παραγράφων 1 έως 3 του άρθρου 4, της παραγράφου 4 του άρθρου 36 και των άρθρων 6, 9, 10, 11 και 86.»</a:t>
            </a:r>
          </a:p>
          <a:p>
            <a:endParaRPr lang="el-GR" sz="1750" dirty="0">
              <a:latin typeface="Times New Roman" pitchFamily="18" charset="0"/>
              <a:cs typeface="Times New Roman" pitchFamily="18" charset="0"/>
            </a:endParaRPr>
          </a:p>
        </p:txBody>
      </p:sp>
      <p:sp>
        <p:nvSpPr>
          <p:cNvPr id="4" name="3 - Θέση αριθμού διαφάνειας"/>
          <p:cNvSpPr>
            <a:spLocks noGrp="1"/>
          </p:cNvSpPr>
          <p:nvPr>
            <p:ph type="sldNum" sz="quarter" idx="12"/>
          </p:nvPr>
        </p:nvSpPr>
        <p:spPr/>
        <p:txBody>
          <a:bodyPr/>
          <a:lstStyle/>
          <a:p>
            <a:pPr>
              <a:defRPr/>
            </a:pPr>
            <a:fld id="{7C2C1EAE-2912-4811-9DF5-A68AB55C9E27}" type="slidenum">
              <a:rPr lang="el-GR" smtClean="0">
                <a:solidFill>
                  <a:srgbClr val="000000"/>
                </a:solidFill>
                <a:latin typeface="Times New Roman" pitchFamily="18" charset="0"/>
                <a:cs typeface="Times New Roman" pitchFamily="18" charset="0"/>
              </a:rPr>
              <a:pPr>
                <a:defRPr/>
              </a:pPr>
              <a:t>22</a:t>
            </a:fld>
            <a:endParaRPr lang="el-GR" dirty="0">
              <a:solidFill>
                <a:srgbClr val="000000"/>
              </a:solidFill>
              <a:latin typeface="Times New Roman" pitchFamily="18" charset="0"/>
              <a:cs typeface="Times New Roman"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00354" name="Rectangle 2"/>
          <p:cNvSpPr>
            <a:spLocks noGrp="1"/>
          </p:cNvSpPr>
          <p:nvPr>
            <p:ph type="title"/>
          </p:nvPr>
        </p:nvSpPr>
        <p:spPr>
          <a:xfrm>
            <a:off x="1981200" y="-18256"/>
            <a:ext cx="8229600" cy="1143000"/>
          </a:xfrm>
        </p:spPr>
        <p:txBody>
          <a:bodyPr/>
          <a:lstStyle/>
          <a:p>
            <a:pPr algn="ctr" eaLnBrk="1" hangingPunct="1">
              <a:defRPr/>
            </a:pPr>
            <a:r>
              <a:rPr lang="el-GR" sz="3200" b="1" i="1" dirty="0">
                <a:solidFill>
                  <a:schemeClr val="accent2"/>
                </a:solidFill>
                <a:latin typeface="Times New Roman" pitchFamily="18" charset="0"/>
                <a:cs typeface="Times New Roman" pitchFamily="18" charset="0"/>
              </a:rPr>
              <a:t>Ενημέρωση των Επενδυτών</a:t>
            </a:r>
          </a:p>
        </p:txBody>
      </p:sp>
      <p:sp>
        <p:nvSpPr>
          <p:cNvPr id="107523" name="Rectangle 3"/>
          <p:cNvSpPr>
            <a:spLocks noGrp="1"/>
          </p:cNvSpPr>
          <p:nvPr>
            <p:ph idx="1"/>
          </p:nvPr>
        </p:nvSpPr>
        <p:spPr>
          <a:xfrm>
            <a:off x="767408" y="958624"/>
            <a:ext cx="10945216" cy="5760639"/>
          </a:xfrm>
        </p:spPr>
        <p:txBody>
          <a:bodyPr/>
          <a:lstStyle/>
          <a:p>
            <a:pPr eaLnBrk="1" hangingPunct="1">
              <a:lnSpc>
                <a:spcPct val="80000"/>
              </a:lnSpc>
            </a:pPr>
            <a:r>
              <a:rPr lang="el-GR" sz="1600" dirty="0">
                <a:latin typeface="Times New Roman" pitchFamily="18" charset="0"/>
                <a:cs typeface="Times New Roman" pitchFamily="18" charset="0"/>
              </a:rPr>
              <a:t>Το </a:t>
            </a:r>
            <a:r>
              <a:rPr lang="el-GR" sz="1600" b="1" dirty="0">
                <a:latin typeface="Times New Roman" pitchFamily="18" charset="0"/>
                <a:cs typeface="Times New Roman" pitchFamily="18" charset="0"/>
              </a:rPr>
              <a:t>ενημερωτικό δελτίο </a:t>
            </a:r>
            <a:r>
              <a:rPr lang="el-GR" sz="1600" dirty="0">
                <a:latin typeface="Times New Roman" pitchFamily="18" charset="0"/>
                <a:cs typeface="Times New Roman" pitchFamily="18" charset="0"/>
              </a:rPr>
              <a:t>αμοιβαίου κεφαλαίου περιέχει τουλάχιστον τις ακόλουθες πληροφορίες (</a:t>
            </a:r>
            <a:r>
              <a:rPr lang="el-GR" sz="1600" b="1" dirty="0">
                <a:latin typeface="Times New Roman" pitchFamily="18" charset="0"/>
                <a:cs typeface="Times New Roman" pitchFamily="18" charset="0"/>
              </a:rPr>
              <a:t>Απόφαση 17/633/20.12.2012  του Διοικητικού Συμβουλίου της Επιτροπής Κεφαλαιαγοράς</a:t>
            </a:r>
            <a:r>
              <a:rPr lang="el-GR" sz="1600" dirty="0">
                <a:latin typeface="Times New Roman" pitchFamily="18" charset="0"/>
                <a:cs typeface="Times New Roman" pitchFamily="18" charset="0"/>
              </a:rPr>
              <a:t>):</a:t>
            </a:r>
          </a:p>
          <a:p>
            <a:pPr eaLnBrk="1" hangingPunct="1">
              <a:lnSpc>
                <a:spcPct val="80000"/>
              </a:lnSpc>
              <a:buNone/>
            </a:pPr>
            <a:endParaRPr lang="el-GR" sz="1600" b="1" dirty="0">
              <a:latin typeface="Times New Roman" pitchFamily="18" charset="0"/>
              <a:cs typeface="Times New Roman" pitchFamily="18" charset="0"/>
            </a:endParaRPr>
          </a:p>
          <a:p>
            <a:pPr eaLnBrk="1" hangingPunct="1">
              <a:lnSpc>
                <a:spcPct val="80000"/>
              </a:lnSpc>
              <a:buNone/>
            </a:pPr>
            <a:r>
              <a:rPr lang="el-GR" sz="1600" b="1" dirty="0">
                <a:latin typeface="Times New Roman" pitchFamily="18" charset="0"/>
                <a:cs typeface="Times New Roman" pitchFamily="18" charset="0"/>
              </a:rPr>
              <a:t>1. Πληροφορίες σχετικά με το αμοιβαίο κεφάλαιο:</a:t>
            </a:r>
          </a:p>
          <a:p>
            <a:pPr>
              <a:buNone/>
            </a:pPr>
            <a:r>
              <a:rPr lang="el-GR" sz="1600" dirty="0">
                <a:latin typeface="Times New Roman" pitchFamily="18" charset="0"/>
                <a:cs typeface="Times New Roman" pitchFamily="18" charset="0"/>
              </a:rPr>
              <a:t>(α) Την ονομασία του αμοιβαίου κεφαλαίου (υφιστάμενη και τυχόν προηγούμενες). </a:t>
            </a:r>
          </a:p>
          <a:p>
            <a:pPr>
              <a:buNone/>
            </a:pPr>
            <a:r>
              <a:rPr lang="el-GR" sz="1600" dirty="0">
                <a:latin typeface="Times New Roman" pitchFamily="18" charset="0"/>
                <a:cs typeface="Times New Roman" pitchFamily="18" charset="0"/>
              </a:rPr>
              <a:t>(β) Την ημερομηνία σύστασης του αμοιβαίου κεφαλαίου και τον αριθμό της άδειας της Επιτροπής Κεφαλαιαγοράς, η οποία πρέπει να αναφέρεται ως η εποπτεύουσα αρχή. Αν το αμοιβαίο κεφάλαιο έχει ορισμένη διάρκεια, αναφορά της διάρκειάς του. </a:t>
            </a:r>
          </a:p>
          <a:p>
            <a:pPr>
              <a:buNone/>
            </a:pPr>
            <a:r>
              <a:rPr lang="el-GR" sz="1600" dirty="0">
                <a:latin typeface="Times New Roman" pitchFamily="18" charset="0"/>
                <a:cs typeface="Times New Roman" pitchFamily="18" charset="0"/>
              </a:rPr>
              <a:t>(γ) Το σημείο και τον τρόπο διάθεσης στο επενδυτικό κοινό του κανονισμού του αμοιβαίου κεφαλαίου, εάν αυτός δεν έχει προσαρτηθεί στο ενημερωτικό δελτίο, καθώς και της ετήσιας και εξαμηνιαίας έκθεσής του. </a:t>
            </a:r>
          </a:p>
          <a:p>
            <a:pPr>
              <a:buNone/>
            </a:pPr>
            <a:r>
              <a:rPr lang="el-GR" sz="1600" dirty="0">
                <a:latin typeface="Times New Roman" pitchFamily="18" charset="0"/>
                <a:cs typeface="Times New Roman" pitchFamily="18" charset="0"/>
              </a:rPr>
              <a:t>(δ) Συνοπτικές πληροφορίες σχετικά με το φορολογικό καθεστώς στο οποίο υπόκειται το αμοιβαίο κεφάλαιο, καθώς και πληροφορίες για τυχόν φορολόγηση με παρακράτηση στην πηγή, των εισοδημάτων και των κεφαλαιακών κερδών τα οποία καταβάλλονται από το αμοιβαίο κεφάλαιο στους μεριδιούχους. </a:t>
            </a:r>
          </a:p>
          <a:p>
            <a:pPr>
              <a:buNone/>
            </a:pPr>
            <a:r>
              <a:rPr lang="el-GR" sz="1600" dirty="0">
                <a:latin typeface="Times New Roman" pitchFamily="18" charset="0"/>
                <a:cs typeface="Times New Roman" pitchFamily="18" charset="0"/>
              </a:rPr>
              <a:t>(ε) Τις ημερομηνίες έναρξης και λήξης της διαχειριστικής χρήσης και διανομής των κερδών. </a:t>
            </a:r>
          </a:p>
          <a:p>
            <a:pPr>
              <a:buNone/>
            </a:pPr>
            <a:r>
              <a:rPr lang="el-GR" sz="1600" dirty="0">
                <a:latin typeface="Times New Roman" pitchFamily="18" charset="0"/>
                <a:cs typeface="Times New Roman" pitchFamily="18" charset="0"/>
              </a:rPr>
              <a:t>(στ) Πληροφορίες σχετικά με τους ορκωτούς ελεγκτές-λογιστές που ελέγχουν την ετήσια και την εξαμηνιαία έκθεση του αμοιβαίου κεφαλαίου. </a:t>
            </a:r>
          </a:p>
          <a:p>
            <a:pPr>
              <a:buNone/>
            </a:pPr>
            <a:r>
              <a:rPr lang="el-GR" sz="1600" dirty="0">
                <a:latin typeface="Times New Roman" pitchFamily="18" charset="0"/>
                <a:cs typeface="Times New Roman" pitchFamily="18" charset="0"/>
              </a:rPr>
              <a:t>(ζ) Τις κατηγορίες (</a:t>
            </a:r>
            <a:r>
              <a:rPr lang="el-GR" sz="1600" dirty="0" err="1">
                <a:latin typeface="Times New Roman" pitchFamily="18" charset="0"/>
                <a:cs typeface="Times New Roman" pitchFamily="18" charset="0"/>
              </a:rPr>
              <a:t>classes</a:t>
            </a:r>
            <a:r>
              <a:rPr lang="el-GR" sz="1600" dirty="0">
                <a:latin typeface="Times New Roman" pitchFamily="18" charset="0"/>
                <a:cs typeface="Times New Roman" pitchFamily="18" charset="0"/>
              </a:rPr>
              <a:t>) μεριδίων, με αναφορά των δικαιωμάτων που παρέχει κάθε κατηγορία, και τα βασικά χαρακτηριστικά των μεριδίων, ιδίως: τη νομική φύση του δικαιώματος (εμπράγματο, ενοχικό ή άλλο) που ενσωματώνει το μερίδιο, το νόμισμα αναφοράς, τον τρόπο απόδειξης της ιδιότητας του μεριδιούχου (ηλεκτρονικό αρχείο μεριδιούχων) και τα δικαιώματα των μεριδιούχων σε περίπτωση λύσης του αμοιβαίου κεφαλαίου. </a:t>
            </a:r>
          </a:p>
          <a:p>
            <a:pPr>
              <a:buNone/>
            </a:pPr>
            <a:r>
              <a:rPr lang="el-GR" sz="1600" dirty="0">
                <a:latin typeface="Times New Roman" pitchFamily="18" charset="0"/>
                <a:cs typeface="Times New Roman" pitchFamily="18" charset="0"/>
              </a:rPr>
              <a:t>(η) Την οργανωμένη αγορά στην οποία έχουν εισαχθεί ή αποτελούν αντικείμενο διαπραγμάτευσης τα μερίδια του αμοιβαίου κεφαλαίου, εάν συντρέχει τέτοια περίπτωση. </a:t>
            </a:r>
          </a:p>
        </p:txBody>
      </p:sp>
      <p:sp>
        <p:nvSpPr>
          <p:cNvPr id="5" name="4 - Θέση αριθμού διαφάνειας"/>
          <p:cNvSpPr>
            <a:spLocks noGrp="1"/>
          </p:cNvSpPr>
          <p:nvPr>
            <p:ph type="sldNum" sz="quarter" idx="12"/>
          </p:nvPr>
        </p:nvSpPr>
        <p:spPr/>
        <p:txBody>
          <a:bodyPr/>
          <a:lstStyle/>
          <a:p>
            <a:pPr>
              <a:defRPr/>
            </a:pPr>
            <a:fld id="{7C2C1EAE-2912-4811-9DF5-A68AB55C9E27}" type="slidenum">
              <a:rPr lang="el-GR" smtClean="0">
                <a:solidFill>
                  <a:srgbClr val="000000"/>
                </a:solidFill>
              </a:rPr>
              <a:pPr>
                <a:defRPr/>
              </a:pPr>
              <a:t>23</a:t>
            </a:fld>
            <a:endParaRPr lang="el-GR">
              <a:solidFill>
                <a:srgbClr val="000000"/>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00354" name="Rectangle 2"/>
          <p:cNvSpPr>
            <a:spLocks noGrp="1"/>
          </p:cNvSpPr>
          <p:nvPr>
            <p:ph type="title"/>
          </p:nvPr>
        </p:nvSpPr>
        <p:spPr>
          <a:xfrm>
            <a:off x="1991544" y="-27384"/>
            <a:ext cx="8229600" cy="1143000"/>
          </a:xfrm>
        </p:spPr>
        <p:txBody>
          <a:bodyPr/>
          <a:lstStyle/>
          <a:p>
            <a:pPr algn="ctr" eaLnBrk="1" hangingPunct="1">
              <a:defRPr/>
            </a:pPr>
            <a:r>
              <a:rPr lang="el-GR" sz="3200" b="1" i="1" dirty="0">
                <a:solidFill>
                  <a:schemeClr val="accent2"/>
                </a:solidFill>
                <a:latin typeface="Times New Roman" pitchFamily="18" charset="0"/>
                <a:cs typeface="Times New Roman" pitchFamily="18" charset="0"/>
              </a:rPr>
              <a:t>Ενημέρωση των Επενδυτών (συνέχεια)</a:t>
            </a:r>
          </a:p>
        </p:txBody>
      </p:sp>
      <p:sp>
        <p:nvSpPr>
          <p:cNvPr id="107523" name="Rectangle 3"/>
          <p:cNvSpPr>
            <a:spLocks noGrp="1"/>
          </p:cNvSpPr>
          <p:nvPr>
            <p:ph idx="1"/>
          </p:nvPr>
        </p:nvSpPr>
        <p:spPr>
          <a:xfrm>
            <a:off x="695400" y="1124744"/>
            <a:ext cx="10729192" cy="5596731"/>
          </a:xfrm>
        </p:spPr>
        <p:txBody>
          <a:bodyPr/>
          <a:lstStyle/>
          <a:p>
            <a:pPr eaLnBrk="1" hangingPunct="1">
              <a:lnSpc>
                <a:spcPct val="80000"/>
              </a:lnSpc>
            </a:pPr>
            <a:r>
              <a:rPr lang="el-GR" sz="1700" dirty="0">
                <a:latin typeface="Times New Roman" pitchFamily="18" charset="0"/>
                <a:cs typeface="Times New Roman" pitchFamily="18" charset="0"/>
              </a:rPr>
              <a:t>Το </a:t>
            </a:r>
            <a:r>
              <a:rPr lang="el-GR" sz="1700" b="1" dirty="0">
                <a:latin typeface="Times New Roman" pitchFamily="18" charset="0"/>
                <a:cs typeface="Times New Roman" pitchFamily="18" charset="0"/>
              </a:rPr>
              <a:t>ενημερωτικό δελτίο </a:t>
            </a:r>
            <a:r>
              <a:rPr lang="el-GR" sz="1700" dirty="0">
                <a:latin typeface="Times New Roman" pitchFamily="18" charset="0"/>
                <a:cs typeface="Times New Roman" pitchFamily="18" charset="0"/>
              </a:rPr>
              <a:t>αμοιβαίου κεφαλαίου περιέχει τουλάχιστον τις ακόλουθες πληροφορίες (</a:t>
            </a:r>
            <a:r>
              <a:rPr lang="el-GR" sz="1700" b="1" dirty="0">
                <a:latin typeface="Times New Roman" pitchFamily="18" charset="0"/>
                <a:cs typeface="Times New Roman" pitchFamily="18" charset="0"/>
              </a:rPr>
              <a:t>Απόφαση17/633/20.12.2012  του Διοικητικού Συμβουλίου της Επιτροπής Κεφαλαιαγοράς</a:t>
            </a:r>
            <a:r>
              <a:rPr lang="el-GR" sz="1700" dirty="0">
                <a:latin typeface="Times New Roman" pitchFamily="18" charset="0"/>
                <a:cs typeface="Times New Roman" pitchFamily="18" charset="0"/>
              </a:rPr>
              <a:t>):</a:t>
            </a:r>
          </a:p>
          <a:p>
            <a:pPr eaLnBrk="1" hangingPunct="1">
              <a:lnSpc>
                <a:spcPct val="80000"/>
              </a:lnSpc>
              <a:buNone/>
            </a:pPr>
            <a:endParaRPr lang="el-GR" sz="1700" b="1" dirty="0">
              <a:latin typeface="Times New Roman" pitchFamily="18" charset="0"/>
              <a:cs typeface="Times New Roman" pitchFamily="18" charset="0"/>
            </a:endParaRPr>
          </a:p>
          <a:p>
            <a:pPr eaLnBrk="1" hangingPunct="1">
              <a:lnSpc>
                <a:spcPct val="80000"/>
              </a:lnSpc>
              <a:buAutoNum type="arabicPeriod"/>
            </a:pPr>
            <a:r>
              <a:rPr lang="el-GR" sz="1700" b="1" dirty="0">
                <a:latin typeface="Times New Roman" pitchFamily="18" charset="0"/>
                <a:cs typeface="Times New Roman" pitchFamily="18" charset="0"/>
              </a:rPr>
              <a:t>Πληροφορίες σχετικά με το αμοιβαίο κεφάλαιο:</a:t>
            </a:r>
          </a:p>
          <a:p>
            <a:pPr eaLnBrk="1" hangingPunct="1">
              <a:lnSpc>
                <a:spcPct val="80000"/>
              </a:lnSpc>
              <a:buNone/>
            </a:pPr>
            <a:r>
              <a:rPr lang="el-GR" sz="1700" dirty="0">
                <a:latin typeface="Times New Roman" pitchFamily="18" charset="0"/>
                <a:cs typeface="Times New Roman" pitchFamily="18" charset="0"/>
              </a:rPr>
              <a:t>(θ) Τους όρους και τη διαδικασία έκδοσης και μεταβίβασης των μεριδίων του αμοιβαίου κεφαλαίου.</a:t>
            </a:r>
          </a:p>
          <a:p>
            <a:pPr eaLnBrk="1" hangingPunct="1">
              <a:lnSpc>
                <a:spcPct val="80000"/>
              </a:lnSpc>
              <a:buNone/>
            </a:pPr>
            <a:r>
              <a:rPr lang="el-GR" sz="1700" dirty="0">
                <a:latin typeface="Times New Roman" pitchFamily="18" charset="0"/>
                <a:cs typeface="Times New Roman" pitchFamily="18" charset="0"/>
              </a:rPr>
              <a:t>(ι) Τους όρους και τη διαδικασία εξαγοράς των μεριδίων του αμοιβαίου κεφαλαίου, καθώς και τις περιπτώσεις στις οποίες είναι δυνατή η αναστολή της εξαγοράς. </a:t>
            </a:r>
          </a:p>
          <a:p>
            <a:pPr eaLnBrk="1" hangingPunct="1">
              <a:lnSpc>
                <a:spcPct val="80000"/>
              </a:lnSpc>
              <a:buNone/>
            </a:pPr>
            <a:r>
              <a:rPr lang="el-GR" sz="1700" dirty="0">
                <a:latin typeface="Times New Roman" pitchFamily="18" charset="0"/>
                <a:cs typeface="Times New Roman" pitchFamily="18" charset="0"/>
              </a:rPr>
              <a:t>(ια) Τους κανόνες διαμόρφωσης των αποτελεσμάτων χρήσης του αμοιβαίου κεφαλαίου. </a:t>
            </a:r>
          </a:p>
          <a:p>
            <a:pPr eaLnBrk="1" hangingPunct="1">
              <a:lnSpc>
                <a:spcPct val="80000"/>
              </a:lnSpc>
              <a:buNone/>
            </a:pPr>
            <a:r>
              <a:rPr lang="el-GR" sz="1700" dirty="0">
                <a:latin typeface="Times New Roman" pitchFamily="18" charset="0"/>
                <a:cs typeface="Times New Roman" pitchFamily="18" charset="0"/>
              </a:rPr>
              <a:t>(ιβ) Τον επενδυτικό σκοπό του αμοιβαίου κεφαλαίου, συμπεριλαμβανομένης της επενδυτικής του πολιτικής (ενδεικτικά, την πραγματοποίηση επενδύσεων με γεωγραφικά κριτήρια ή σε τομείς οικονομικής δραστηριότητας), τους επενδυτικούς περιορισμούς, τη δανειοληπτική πολιτική και τις τεχνικές και τα μέσα που ενδέχεται να χρησιμοποιηθούν κατά τη διαχείριση του αμοιβαίου κεφαλαίου, καθώς και ανάλυση των κινδύνων στους οποίους εκτίθεται το αμοιβαίο κεφάλαιο. </a:t>
            </a:r>
          </a:p>
          <a:p>
            <a:pPr eaLnBrk="1" hangingPunct="1">
              <a:lnSpc>
                <a:spcPct val="80000"/>
              </a:lnSpc>
              <a:buNone/>
            </a:pPr>
            <a:r>
              <a:rPr lang="el-GR" sz="1700" dirty="0">
                <a:latin typeface="Times New Roman" pitchFamily="18" charset="0"/>
                <a:cs typeface="Times New Roman" pitchFamily="18" charset="0"/>
              </a:rPr>
              <a:t>(ιγ) Το δείκτη αναφοράς που τυχόν έχει οριστεί με επισήμανση ότι η απόδοση του αμοιβαίου κεφαλαίου ενδέχεται να αποκλίνει. </a:t>
            </a:r>
          </a:p>
          <a:p>
            <a:pPr eaLnBrk="1" hangingPunct="1">
              <a:lnSpc>
                <a:spcPct val="80000"/>
              </a:lnSpc>
              <a:buNone/>
            </a:pPr>
            <a:r>
              <a:rPr lang="el-GR" sz="1700" dirty="0">
                <a:latin typeface="Times New Roman" pitchFamily="18" charset="0"/>
                <a:cs typeface="Times New Roman" pitchFamily="18" charset="0"/>
              </a:rPr>
              <a:t>(ιδ) Τις μεθόδους διαχείρισης και μέτρησης κινδύνων που χρησιμοποιούνται. </a:t>
            </a:r>
          </a:p>
          <a:p>
            <a:pPr eaLnBrk="1" hangingPunct="1">
              <a:lnSpc>
                <a:spcPct val="80000"/>
              </a:lnSpc>
              <a:buNone/>
            </a:pPr>
            <a:r>
              <a:rPr lang="el-GR" sz="1700" dirty="0">
                <a:latin typeface="Times New Roman" pitchFamily="18" charset="0"/>
                <a:cs typeface="Times New Roman" pitchFamily="18" charset="0"/>
              </a:rPr>
              <a:t>(ιε) Τους κανόνες για την αποτίμηση των στοιχείων του ενεργητικού του αμοιβαίου κεφαλαίου. </a:t>
            </a:r>
          </a:p>
          <a:p>
            <a:pPr eaLnBrk="1" hangingPunct="1">
              <a:lnSpc>
                <a:spcPct val="80000"/>
              </a:lnSpc>
              <a:buNone/>
            </a:pPr>
            <a:r>
              <a:rPr lang="el-GR" sz="1700" dirty="0">
                <a:latin typeface="Times New Roman" pitchFamily="18" charset="0"/>
                <a:cs typeface="Times New Roman" pitchFamily="18" charset="0"/>
              </a:rPr>
              <a:t>(ιστ) Τον υπολογισμό της αξίας του μεριδίου (τιμή διάθεσης, τιμή εξαγοράς και καθαρή τιμή μεριδίου) του αμοιβαίου κεφαλαίου, και ιδίως τη μέθοδο και τη συχνότητα υπολογισμού των ανωτέρω τιμών, καθώς και τον τρόπο και τη συχνότητα δημοσιοποίησής τους. </a:t>
            </a:r>
          </a:p>
          <a:p>
            <a:pPr eaLnBrk="1" hangingPunct="1">
              <a:lnSpc>
                <a:spcPct val="80000"/>
              </a:lnSpc>
              <a:buNone/>
            </a:pPr>
            <a:r>
              <a:rPr lang="el-GR" sz="1700" dirty="0">
                <a:latin typeface="Times New Roman" pitchFamily="18" charset="0"/>
                <a:cs typeface="Times New Roman" pitchFamily="18" charset="0"/>
              </a:rPr>
              <a:t>(</a:t>
            </a:r>
            <a:r>
              <a:rPr lang="el-GR" sz="1700" dirty="0" err="1">
                <a:latin typeface="Times New Roman" pitchFamily="18" charset="0"/>
                <a:cs typeface="Times New Roman" pitchFamily="18" charset="0"/>
              </a:rPr>
              <a:t>ιζ</a:t>
            </a:r>
            <a:r>
              <a:rPr lang="el-GR" sz="1700" dirty="0">
                <a:latin typeface="Times New Roman" pitchFamily="18" charset="0"/>
                <a:cs typeface="Times New Roman" pitchFamily="18" charset="0"/>
              </a:rPr>
              <a:t>) Τις προμήθειες που καταβάλλονται από τους μεριδιούχους κατά την απόκτηση ή εξαγορά των μεριδίων αμοιβαίου κεφαλαίου και τις προμήθειες, τα έξοδα και τις αμοιβές που καταβάλλονται από το αμοιβαίο κεφάλαιο στην εταιρεία διαχείρισης, στο θεματοφύλακα και σε τρίτα πρόσωπα, καθώς τον τρόπο υπολογισμού των ανωτέρω </a:t>
            </a:r>
          </a:p>
        </p:txBody>
      </p:sp>
      <p:sp>
        <p:nvSpPr>
          <p:cNvPr id="5" name="4 - Θέση αριθμού διαφάνειας"/>
          <p:cNvSpPr>
            <a:spLocks noGrp="1"/>
          </p:cNvSpPr>
          <p:nvPr>
            <p:ph type="sldNum" sz="quarter" idx="12"/>
          </p:nvPr>
        </p:nvSpPr>
        <p:spPr/>
        <p:txBody>
          <a:bodyPr/>
          <a:lstStyle/>
          <a:p>
            <a:pPr>
              <a:defRPr/>
            </a:pPr>
            <a:fld id="{7C2C1EAE-2912-4811-9DF5-A68AB55C9E27}" type="slidenum">
              <a:rPr lang="el-GR" smtClean="0">
                <a:solidFill>
                  <a:srgbClr val="000000"/>
                </a:solidFill>
              </a:rPr>
              <a:pPr>
                <a:defRPr/>
              </a:pPr>
              <a:t>24</a:t>
            </a:fld>
            <a:endParaRPr lang="el-GR">
              <a:solidFill>
                <a:srgbClr val="000000"/>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00354" name="Rectangle 2"/>
          <p:cNvSpPr>
            <a:spLocks noGrp="1"/>
          </p:cNvSpPr>
          <p:nvPr>
            <p:ph type="title"/>
          </p:nvPr>
        </p:nvSpPr>
        <p:spPr>
          <a:xfrm>
            <a:off x="1981200" y="-171400"/>
            <a:ext cx="8229600" cy="1143000"/>
          </a:xfrm>
        </p:spPr>
        <p:txBody>
          <a:bodyPr/>
          <a:lstStyle/>
          <a:p>
            <a:pPr algn="ctr" eaLnBrk="1" hangingPunct="1">
              <a:defRPr/>
            </a:pPr>
            <a:r>
              <a:rPr lang="el-GR" sz="3200" b="1" i="1" dirty="0">
                <a:solidFill>
                  <a:schemeClr val="accent2"/>
                </a:solidFill>
                <a:latin typeface="Times New Roman" pitchFamily="18" charset="0"/>
                <a:cs typeface="Times New Roman" pitchFamily="18" charset="0"/>
              </a:rPr>
              <a:t>Ενημέρωση των Επενδυτών (συνέχεια)</a:t>
            </a:r>
          </a:p>
        </p:txBody>
      </p:sp>
      <p:sp>
        <p:nvSpPr>
          <p:cNvPr id="107523" name="Rectangle 3"/>
          <p:cNvSpPr>
            <a:spLocks noGrp="1"/>
          </p:cNvSpPr>
          <p:nvPr>
            <p:ph idx="1"/>
          </p:nvPr>
        </p:nvSpPr>
        <p:spPr>
          <a:xfrm>
            <a:off x="911424" y="927323"/>
            <a:ext cx="10369152" cy="4733925"/>
          </a:xfrm>
        </p:spPr>
        <p:txBody>
          <a:bodyPr/>
          <a:lstStyle/>
          <a:p>
            <a:pPr eaLnBrk="1" hangingPunct="1">
              <a:lnSpc>
                <a:spcPct val="80000"/>
              </a:lnSpc>
            </a:pPr>
            <a:r>
              <a:rPr lang="el-GR" sz="1700" dirty="0">
                <a:latin typeface="Times New Roman" pitchFamily="18" charset="0"/>
                <a:cs typeface="Times New Roman" pitchFamily="18" charset="0"/>
              </a:rPr>
              <a:t>Το </a:t>
            </a:r>
            <a:r>
              <a:rPr lang="el-GR" sz="1700" b="1" dirty="0">
                <a:latin typeface="Times New Roman" pitchFamily="18" charset="0"/>
                <a:cs typeface="Times New Roman" pitchFamily="18" charset="0"/>
              </a:rPr>
              <a:t>ενημερωτικό δελτίο </a:t>
            </a:r>
            <a:r>
              <a:rPr lang="el-GR" sz="1700" dirty="0">
                <a:latin typeface="Times New Roman" pitchFamily="18" charset="0"/>
                <a:cs typeface="Times New Roman" pitchFamily="18" charset="0"/>
              </a:rPr>
              <a:t>αμοιβαίου κεφαλαίου περιέχει τουλάχιστον τις ακόλουθες πληροφορίες (</a:t>
            </a:r>
            <a:r>
              <a:rPr lang="el-GR" sz="1700" b="1" dirty="0">
                <a:latin typeface="Times New Roman" pitchFamily="18" charset="0"/>
                <a:cs typeface="Times New Roman" pitchFamily="18" charset="0"/>
              </a:rPr>
              <a:t>Απόφαση 17/633/20.12.2012  του Διοικητικού Συμβουλίου της Επιτροπής Κεφαλαιαγοράς</a:t>
            </a:r>
            <a:r>
              <a:rPr lang="el-GR" sz="1700" dirty="0">
                <a:latin typeface="Times New Roman" pitchFamily="18" charset="0"/>
                <a:cs typeface="Times New Roman" pitchFamily="18" charset="0"/>
              </a:rPr>
              <a:t>):</a:t>
            </a:r>
          </a:p>
          <a:p>
            <a:pPr eaLnBrk="1" hangingPunct="1">
              <a:lnSpc>
                <a:spcPct val="80000"/>
              </a:lnSpc>
              <a:buNone/>
            </a:pPr>
            <a:endParaRPr lang="el-GR" sz="1700" dirty="0">
              <a:latin typeface="Times New Roman" pitchFamily="18" charset="0"/>
              <a:cs typeface="Times New Roman" pitchFamily="18" charset="0"/>
            </a:endParaRPr>
          </a:p>
          <a:p>
            <a:pPr eaLnBrk="1" hangingPunct="1">
              <a:lnSpc>
                <a:spcPct val="80000"/>
              </a:lnSpc>
              <a:buNone/>
            </a:pPr>
            <a:r>
              <a:rPr lang="el-GR" sz="1700" b="1" dirty="0">
                <a:latin typeface="Times New Roman" pitchFamily="18" charset="0"/>
                <a:cs typeface="Times New Roman" pitchFamily="18" charset="0"/>
              </a:rPr>
              <a:t>2. Πληροφορίες σχετικά με την εταιρεία διαχείρισης του αμοιβαίου κεφαλαίου, κάνοντας ειδική αναφορά στην περίπτωση που η εταιρεία διαχείρισης είναι εγκατεστημένη σε άλλο κράτος μέλος: </a:t>
            </a:r>
          </a:p>
          <a:p>
            <a:pPr eaLnBrk="1" hangingPunct="1">
              <a:lnSpc>
                <a:spcPct val="80000"/>
              </a:lnSpc>
              <a:buNone/>
            </a:pPr>
            <a:r>
              <a:rPr lang="el-GR" sz="1700" dirty="0">
                <a:latin typeface="Times New Roman" pitchFamily="18" charset="0"/>
                <a:cs typeface="Times New Roman" pitchFamily="18" charset="0"/>
              </a:rPr>
              <a:t>(α) Την επωνυμία, τη νομική μορφή, την καταστατική έδρα και τα κεντρικά γραφεία της εταιρείας διαχείρισης εφόσον διαφέρουν από την καταστατική της έδρα. </a:t>
            </a:r>
          </a:p>
          <a:p>
            <a:pPr eaLnBrk="1" hangingPunct="1">
              <a:lnSpc>
                <a:spcPct val="80000"/>
              </a:lnSpc>
              <a:buNone/>
            </a:pPr>
            <a:r>
              <a:rPr lang="el-GR" sz="1700" dirty="0">
                <a:latin typeface="Times New Roman" pitchFamily="18" charset="0"/>
                <a:cs typeface="Times New Roman" pitchFamily="18" charset="0"/>
              </a:rPr>
              <a:t>(β) Την άδεια λειτουργίας και την άδεια σύστασης (εφόσον διαφέρουν) της εταιρείας διαχείρισης. Αν η εταιρεία έχει ορισμένη διάρκεια, αναφορά της διάρκειάς της. </a:t>
            </a:r>
          </a:p>
          <a:p>
            <a:pPr eaLnBrk="1" hangingPunct="1">
              <a:lnSpc>
                <a:spcPct val="80000"/>
              </a:lnSpc>
              <a:buNone/>
            </a:pPr>
            <a:r>
              <a:rPr lang="el-GR" sz="1700" dirty="0">
                <a:latin typeface="Times New Roman" pitchFamily="18" charset="0"/>
                <a:cs typeface="Times New Roman" pitchFamily="18" charset="0"/>
              </a:rPr>
              <a:t>(γ) Εάν η εταιρεία διαχείρισης διαχειρίζεται και άλλους ΟΣΕΚΑ, αναφορά των άλλων ΟΣΕΚΑ. </a:t>
            </a:r>
          </a:p>
          <a:p>
            <a:pPr eaLnBrk="1" hangingPunct="1">
              <a:lnSpc>
                <a:spcPct val="80000"/>
              </a:lnSpc>
              <a:buNone/>
            </a:pPr>
            <a:r>
              <a:rPr lang="el-GR" sz="1700" dirty="0">
                <a:latin typeface="Times New Roman" pitchFamily="18" charset="0"/>
                <a:cs typeface="Times New Roman" pitchFamily="18" charset="0"/>
              </a:rPr>
              <a:t>(δ) Τα στοιχεία και τις αρμοδιότητες των μελών του διοικητικού συμβουλίου, των διευθυντικών στελεχών και των υπευθύνων κανονιστικής συμμόρφωσης και εσωτερικού ελέγχου της εταιρείας διαχείρισης. Επίσης, τις σημαντικές δραστηριότητες των εν λόγω προσώπων εκτός της εταιρείας διαχείρισης, εφόσον αυτές επηρεάζουν την ομαλή και εύρυθμη λειτουργία της εταιρείας διαχείρισης. </a:t>
            </a:r>
          </a:p>
          <a:p>
            <a:pPr eaLnBrk="1" hangingPunct="1">
              <a:lnSpc>
                <a:spcPct val="80000"/>
              </a:lnSpc>
              <a:buNone/>
            </a:pPr>
            <a:r>
              <a:rPr lang="el-GR" sz="1700" dirty="0">
                <a:latin typeface="Times New Roman" pitchFamily="18" charset="0"/>
                <a:cs typeface="Times New Roman" pitchFamily="18" charset="0"/>
              </a:rPr>
              <a:t>(ε) Το ύψος του μετοχικού κεφαλαίου με αναφορά του ολοσχερώς καταβεβλημένου μετοχικού κεφαλαίου. </a:t>
            </a:r>
          </a:p>
          <a:p>
            <a:pPr>
              <a:buNone/>
            </a:pPr>
            <a:endParaRPr lang="el-GR" sz="1700" b="1" dirty="0">
              <a:latin typeface="Times New Roman" pitchFamily="18" charset="0"/>
              <a:cs typeface="Times New Roman" pitchFamily="18" charset="0"/>
            </a:endParaRPr>
          </a:p>
          <a:p>
            <a:pPr>
              <a:buNone/>
            </a:pPr>
            <a:r>
              <a:rPr lang="el-GR" sz="1700" b="1" dirty="0">
                <a:latin typeface="Times New Roman" pitchFamily="18" charset="0"/>
                <a:cs typeface="Times New Roman" pitchFamily="18" charset="0"/>
              </a:rPr>
              <a:t>3. Πληροφορίες σχετικά με το θεματοφύλακα του αμοιβαίου κεφαλαίου: </a:t>
            </a:r>
          </a:p>
          <a:p>
            <a:pPr>
              <a:buNone/>
            </a:pPr>
            <a:r>
              <a:rPr lang="el-GR" sz="1700" dirty="0">
                <a:latin typeface="Times New Roman" pitchFamily="18" charset="0"/>
                <a:cs typeface="Times New Roman" pitchFamily="18" charset="0"/>
              </a:rPr>
              <a:t>(α) Αναφορά της επωνυμίας, της νομικής μορφής, της καταστατικής έδρας και των κεντρικών γραφείων του θεματοφύλακα του αμοιβαίου κεφαλαίου, εφόσον αυτά διαφέρουν από την καταστατική του έδρα, καθώς και της κύριας δραστηριότητάς του. </a:t>
            </a:r>
          </a:p>
          <a:p>
            <a:pPr>
              <a:buNone/>
            </a:pPr>
            <a:r>
              <a:rPr lang="el-GR" sz="1700" dirty="0">
                <a:latin typeface="Times New Roman" pitchFamily="18" charset="0"/>
                <a:cs typeface="Times New Roman" pitchFamily="18" charset="0"/>
              </a:rPr>
              <a:t>(β) Αντίστοιχες πληροφορίες παρέχονται για κάθε τρίτο πρόσωπο που ασκεί καθήκοντα θεματοφυλακής του αμοιβαίου κεφαλαίου, κατόπιν ανάθεσης από τον θεματοφύλακα. </a:t>
            </a:r>
          </a:p>
        </p:txBody>
      </p:sp>
      <p:sp>
        <p:nvSpPr>
          <p:cNvPr id="5" name="4 - Θέση αριθμού διαφάνειας"/>
          <p:cNvSpPr>
            <a:spLocks noGrp="1"/>
          </p:cNvSpPr>
          <p:nvPr>
            <p:ph type="sldNum" sz="quarter" idx="12"/>
          </p:nvPr>
        </p:nvSpPr>
        <p:spPr/>
        <p:txBody>
          <a:bodyPr/>
          <a:lstStyle/>
          <a:p>
            <a:pPr>
              <a:defRPr/>
            </a:pPr>
            <a:fld id="{7C2C1EAE-2912-4811-9DF5-A68AB55C9E27}" type="slidenum">
              <a:rPr lang="el-GR" smtClean="0">
                <a:solidFill>
                  <a:srgbClr val="000000"/>
                </a:solidFill>
              </a:rPr>
              <a:pPr>
                <a:defRPr/>
              </a:pPr>
              <a:t>25</a:t>
            </a:fld>
            <a:endParaRPr lang="el-GR">
              <a:solidFill>
                <a:srgbClr val="000000"/>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00354" name="Rectangle 2"/>
          <p:cNvSpPr>
            <a:spLocks noGrp="1"/>
          </p:cNvSpPr>
          <p:nvPr>
            <p:ph type="title"/>
          </p:nvPr>
        </p:nvSpPr>
        <p:spPr>
          <a:xfrm>
            <a:off x="1981200" y="125760"/>
            <a:ext cx="8229600" cy="1143000"/>
          </a:xfrm>
        </p:spPr>
        <p:txBody>
          <a:bodyPr/>
          <a:lstStyle/>
          <a:p>
            <a:pPr algn="ctr" eaLnBrk="1" hangingPunct="1">
              <a:defRPr/>
            </a:pPr>
            <a:r>
              <a:rPr lang="el-GR" sz="3200" b="1" i="1" dirty="0">
                <a:solidFill>
                  <a:schemeClr val="accent2"/>
                </a:solidFill>
                <a:latin typeface="Times New Roman" pitchFamily="18" charset="0"/>
                <a:cs typeface="Times New Roman" pitchFamily="18" charset="0"/>
              </a:rPr>
              <a:t>Ενημέρωση των Επενδυτών (συνέχεια)</a:t>
            </a:r>
          </a:p>
        </p:txBody>
      </p:sp>
      <p:sp>
        <p:nvSpPr>
          <p:cNvPr id="107523" name="Rectangle 3"/>
          <p:cNvSpPr>
            <a:spLocks noGrp="1"/>
          </p:cNvSpPr>
          <p:nvPr>
            <p:ph idx="1"/>
          </p:nvPr>
        </p:nvSpPr>
        <p:spPr>
          <a:xfrm>
            <a:off x="983432" y="1241450"/>
            <a:ext cx="10225136" cy="4733925"/>
          </a:xfrm>
        </p:spPr>
        <p:txBody>
          <a:bodyPr/>
          <a:lstStyle/>
          <a:p>
            <a:pPr eaLnBrk="1" hangingPunct="1">
              <a:lnSpc>
                <a:spcPct val="80000"/>
              </a:lnSpc>
            </a:pPr>
            <a:r>
              <a:rPr lang="el-GR" sz="1700" dirty="0">
                <a:latin typeface="Times New Roman" pitchFamily="18" charset="0"/>
                <a:cs typeface="Times New Roman" pitchFamily="18" charset="0"/>
              </a:rPr>
              <a:t>Το ενημερωτικό δελτίο αμοιβαίου κεφαλαίου περιέχει τουλάχιστον τις ακόλουθες πληροφορίες (</a:t>
            </a:r>
            <a:r>
              <a:rPr lang="el-GR" sz="1700" b="1" dirty="0">
                <a:latin typeface="Times New Roman" pitchFamily="18" charset="0"/>
                <a:cs typeface="Times New Roman" pitchFamily="18" charset="0"/>
              </a:rPr>
              <a:t>Απόφαση 17/633/20.12.2012  του Διοικητικού Συμβουλίου της Επιτροπής Κεφαλαιαγοράς</a:t>
            </a:r>
            <a:r>
              <a:rPr lang="el-GR" sz="1700" dirty="0">
                <a:latin typeface="Times New Roman" pitchFamily="18" charset="0"/>
                <a:cs typeface="Times New Roman" pitchFamily="18" charset="0"/>
              </a:rPr>
              <a:t>):</a:t>
            </a:r>
          </a:p>
          <a:p>
            <a:pPr>
              <a:buNone/>
            </a:pPr>
            <a:endParaRPr lang="el-GR" sz="1700" b="1" dirty="0">
              <a:latin typeface="Times New Roman" pitchFamily="18" charset="0"/>
              <a:cs typeface="Times New Roman" pitchFamily="18" charset="0"/>
            </a:endParaRPr>
          </a:p>
          <a:p>
            <a:pPr>
              <a:buNone/>
            </a:pPr>
            <a:r>
              <a:rPr lang="el-GR" sz="1700" b="1" dirty="0">
                <a:latin typeface="Times New Roman" pitchFamily="18" charset="0"/>
                <a:cs typeface="Times New Roman" pitchFamily="18" charset="0"/>
              </a:rPr>
              <a:t>4. Λοιπές πληροφορίες: </a:t>
            </a:r>
          </a:p>
          <a:p>
            <a:pPr>
              <a:buNone/>
            </a:pPr>
            <a:r>
              <a:rPr lang="el-GR" sz="1700" dirty="0">
                <a:latin typeface="Times New Roman" pitchFamily="18" charset="0"/>
                <a:cs typeface="Times New Roman" pitchFamily="18" charset="0"/>
              </a:rPr>
              <a:t>(α) Πληροφορίες σχετικά με τις επιχειρήσεις παροχής συμβουλών ή τους εξωτερικούς διαχειριστές επενδύσεων, στους οποίους έχουν ανατεθεί σχετικά καθήκοντα από την εταιρεία διαχείρισης και οι οποίοι αμείβονται από το ενεργητικό του αμοιβαίου κεφαλαίου. Ειδικότερα, θα πρέπει να αναφέρονται τουλάχιστον η επωνυμία και η νομική τους μορφή, τα βασικά σημεία της σύμβασης με την εταιρεία διαχείρισης, τα οποία ενδέχεται να παρουσιάζουν ενδιαφέρον για τους μεριδιούχους, εξαιρουμένων των στοιχείων που αφορούν την αμοιβή τους, καθώς και άλλες σημαντικές δραστηριότητες. </a:t>
            </a:r>
          </a:p>
          <a:p>
            <a:pPr>
              <a:buNone/>
            </a:pPr>
            <a:r>
              <a:rPr lang="el-GR" sz="1700" dirty="0">
                <a:latin typeface="Times New Roman" pitchFamily="18" charset="0"/>
                <a:cs typeface="Times New Roman" pitchFamily="18" charset="0"/>
              </a:rPr>
              <a:t>(β) Τις ρυθμίσεις για την πραγματοποίηση πληρωμών προς τους μεριδιούχους, την εξαγορά των μεριδίων του αμοιβαίου κεφαλαίου, καθώς και τη δημοσιοποίηση των πληροφοριών που αφορούν το αμοιβαίο κεφάλαιο. </a:t>
            </a:r>
          </a:p>
          <a:p>
            <a:pPr>
              <a:buNone/>
            </a:pPr>
            <a:r>
              <a:rPr lang="el-GR" sz="1700" dirty="0">
                <a:latin typeface="Times New Roman" pitchFamily="18" charset="0"/>
                <a:cs typeface="Times New Roman" pitchFamily="18" charset="0"/>
              </a:rPr>
              <a:t>(γ) Παρελθούσες αποδόσεις του αμοιβαίου κεφαλαίου, εφόσον υπάρχουν, κατά τα ειδικότερα προβλεπόμενα στην απόφαση 15/633/20.12.2012 του Διοικητικού Συμβουλίου της Επιτροπής Κεφαλαιαγοράς - οι εν λόγω πληροφορίες είτε αναφέρονται στο κύριο σώμα του ενημερωτικού δελτίου, είτε προσαρτώνται σε αυτό. </a:t>
            </a:r>
          </a:p>
          <a:p>
            <a:pPr>
              <a:buNone/>
            </a:pPr>
            <a:r>
              <a:rPr lang="el-GR" sz="1700" dirty="0">
                <a:latin typeface="Times New Roman" pitchFamily="18" charset="0"/>
                <a:cs typeface="Times New Roman" pitchFamily="18" charset="0"/>
              </a:rPr>
              <a:t>(δ) Χαρακτηριστικά του μέσου επενδυτή στον οποίο απευθύνεται το αμοιβαίο κεφάλαιο. </a:t>
            </a:r>
          </a:p>
        </p:txBody>
      </p:sp>
      <p:sp>
        <p:nvSpPr>
          <p:cNvPr id="5" name="4 - Θέση αριθμού διαφάνειας"/>
          <p:cNvSpPr>
            <a:spLocks noGrp="1"/>
          </p:cNvSpPr>
          <p:nvPr>
            <p:ph type="sldNum" sz="quarter" idx="12"/>
          </p:nvPr>
        </p:nvSpPr>
        <p:spPr/>
        <p:txBody>
          <a:bodyPr/>
          <a:lstStyle/>
          <a:p>
            <a:pPr>
              <a:defRPr/>
            </a:pPr>
            <a:fld id="{7C2C1EAE-2912-4811-9DF5-A68AB55C9E27}" type="slidenum">
              <a:rPr lang="el-GR" smtClean="0">
                <a:solidFill>
                  <a:srgbClr val="000000"/>
                </a:solidFill>
              </a:rPr>
              <a:pPr>
                <a:defRPr/>
              </a:pPr>
              <a:t>26</a:t>
            </a:fld>
            <a:endParaRPr lang="el-GR">
              <a:solidFill>
                <a:srgbClr val="000000"/>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ectangle 2"/>
          <p:cNvSpPr>
            <a:spLocks noGrp="1"/>
          </p:cNvSpPr>
          <p:nvPr>
            <p:ph type="title"/>
          </p:nvPr>
        </p:nvSpPr>
        <p:spPr>
          <a:xfrm>
            <a:off x="1991544" y="53752"/>
            <a:ext cx="8229600" cy="1143000"/>
          </a:xfrm>
        </p:spPr>
        <p:txBody>
          <a:bodyPr/>
          <a:lstStyle/>
          <a:p>
            <a:pPr eaLnBrk="1" hangingPunct="1">
              <a:defRPr/>
            </a:pPr>
            <a:r>
              <a:rPr lang="el-GR" sz="3200" b="1" i="1" dirty="0">
                <a:solidFill>
                  <a:schemeClr val="accent2"/>
                </a:solidFill>
                <a:latin typeface="Times New Roman" pitchFamily="18" charset="0"/>
                <a:cs typeface="Times New Roman" pitchFamily="18" charset="0"/>
              </a:rPr>
              <a:t>Ετήσια και η εξαμηνιαία έκθεση των ΟΣΕΚΑ</a:t>
            </a:r>
          </a:p>
        </p:txBody>
      </p:sp>
      <p:sp>
        <p:nvSpPr>
          <p:cNvPr id="3" name="2 - Θέση περιεχομένου"/>
          <p:cNvSpPr>
            <a:spLocks noGrp="1"/>
          </p:cNvSpPr>
          <p:nvPr>
            <p:ph idx="1"/>
          </p:nvPr>
        </p:nvSpPr>
        <p:spPr>
          <a:xfrm>
            <a:off x="1261120" y="1163885"/>
            <a:ext cx="9587408" cy="4857403"/>
          </a:xfrm>
        </p:spPr>
        <p:txBody>
          <a:bodyPr/>
          <a:lstStyle/>
          <a:p>
            <a:pPr>
              <a:buNone/>
            </a:pPr>
            <a:r>
              <a:rPr lang="el-GR" sz="1800" dirty="0">
                <a:latin typeface="Times" pitchFamily="18" charset="0"/>
                <a:cs typeface="Times" pitchFamily="18" charset="0"/>
              </a:rPr>
              <a:t>	</a:t>
            </a:r>
            <a:r>
              <a:rPr lang="el-GR" sz="1800" b="1" dirty="0">
                <a:latin typeface="Times" pitchFamily="18" charset="0"/>
                <a:cs typeface="Times" pitchFamily="18" charset="0"/>
              </a:rPr>
              <a:t>Η ετήσια και η εξαμηνιαία έκθεση</a:t>
            </a:r>
            <a:r>
              <a:rPr lang="el-GR" sz="1800" dirty="0">
                <a:latin typeface="Times" pitchFamily="18" charset="0"/>
                <a:cs typeface="Times" pitchFamily="18" charset="0"/>
              </a:rPr>
              <a:t> των ΟΣΕΚΑ περιλαμβάνει τις ακόλουθες πληροφορίες σύμφωνα με την </a:t>
            </a:r>
            <a:r>
              <a:rPr lang="el-GR" sz="1800" b="1" dirty="0">
                <a:latin typeface="Times" pitchFamily="18" charset="0"/>
                <a:cs typeface="Times" pitchFamily="18" charset="0"/>
              </a:rPr>
              <a:t>Απόφαση </a:t>
            </a:r>
            <a:r>
              <a:rPr lang="el-GR" sz="1800" b="1" dirty="0">
                <a:latin typeface="Times New Roman" pitchFamily="18" charset="0"/>
                <a:cs typeface="Times New Roman" pitchFamily="18" charset="0"/>
              </a:rPr>
              <a:t>17/633/20.12.2012  του Διοικητικού Συμβουλίου της Επιτροπής Κεφαλαιαγοράς</a:t>
            </a:r>
            <a:r>
              <a:rPr lang="el-GR" sz="1800" dirty="0">
                <a:latin typeface="Times New Roman" pitchFamily="18" charset="0"/>
                <a:cs typeface="Times New Roman" pitchFamily="18" charset="0"/>
              </a:rPr>
              <a:t>:</a:t>
            </a:r>
            <a:endParaRPr lang="el-GR" sz="1800" dirty="0">
              <a:latin typeface="Times" pitchFamily="18" charset="0"/>
              <a:cs typeface="Times" pitchFamily="18" charset="0"/>
            </a:endParaRPr>
          </a:p>
          <a:p>
            <a:r>
              <a:rPr lang="el-GR" sz="1800" dirty="0">
                <a:latin typeface="Times" pitchFamily="18" charset="0"/>
                <a:cs typeface="Times" pitchFamily="18" charset="0"/>
              </a:rPr>
              <a:t>Αναφορά της ΑΕΔΑΚ ή της εταιρείας διαχείρισης και του θεματοφύλακα του ΟΣΕΚΑ. </a:t>
            </a:r>
          </a:p>
          <a:p>
            <a:r>
              <a:rPr lang="el-GR" sz="1800" dirty="0">
                <a:latin typeface="Times" pitchFamily="18" charset="0"/>
                <a:cs typeface="Times" pitchFamily="18" charset="0"/>
              </a:rPr>
              <a:t>Κατάσταση των στοιχείων ενεργητικού και παθητικού.</a:t>
            </a:r>
          </a:p>
          <a:p>
            <a:r>
              <a:rPr lang="el-GR" sz="1800" dirty="0">
                <a:latin typeface="Times" pitchFamily="18" charset="0"/>
                <a:cs typeface="Times" pitchFamily="18" charset="0"/>
              </a:rPr>
              <a:t>Τον αριθμό των υφιστάμενων μεριδίων. </a:t>
            </a:r>
          </a:p>
          <a:p>
            <a:r>
              <a:rPr lang="el-GR" sz="1800" dirty="0">
                <a:latin typeface="Times" pitchFamily="18" charset="0"/>
                <a:cs typeface="Times" pitchFamily="18" charset="0"/>
              </a:rPr>
              <a:t>Την καθαρή τιμή μεριδίου. </a:t>
            </a:r>
          </a:p>
          <a:p>
            <a:r>
              <a:rPr lang="el-GR" sz="1800" dirty="0">
                <a:latin typeface="Times" pitchFamily="18" charset="0"/>
                <a:cs typeface="Times" pitchFamily="18" charset="0"/>
              </a:rPr>
              <a:t>Τις κινητές αξίες του χαρτοφυλακίου.</a:t>
            </a:r>
          </a:p>
          <a:p>
            <a:r>
              <a:rPr lang="el-GR" sz="1800" dirty="0">
                <a:latin typeface="Times" pitchFamily="18" charset="0"/>
                <a:cs typeface="Times" pitchFamily="18" charset="0"/>
              </a:rPr>
              <a:t>Άλλες πληροφορίες ως προς τα στοιχεία του ενεργητικού του ΟΣΕΚΑ για την περίοδο αναφοράς όπως το εισόδημα από επενδύσεις, με διάκριση αυτών που προέρχονται από κινητές αξίες/μέσα χρηματαγοράς και παράγωγα χρηματοπιστωτικά μέσα, άλλα εισοδήματα και προμήθειες, επιβαρύνσεις και φόροι κ.λπ.</a:t>
            </a:r>
          </a:p>
          <a:p>
            <a:r>
              <a:rPr lang="el-GR" sz="1800" dirty="0">
                <a:latin typeface="Times" pitchFamily="18" charset="0"/>
                <a:cs typeface="Times" pitchFamily="18" charset="0"/>
              </a:rPr>
              <a:t>Συγκριτικό πίνακα των τριών (3) τελευταίων διαχειριστικών χρήσεων, από τον οποίο να προκύπτει η καθαρή αξία του ενεργητικού και η καθαρή τιμή μεριδίου στο τέλος κάθε χρήσης. </a:t>
            </a:r>
          </a:p>
          <a:p>
            <a:r>
              <a:rPr lang="el-GR" sz="1800" dirty="0">
                <a:latin typeface="Times" pitchFamily="18" charset="0"/>
                <a:cs typeface="Times" pitchFamily="18" charset="0"/>
              </a:rPr>
              <a:t>Τις υποχρεώσεις που απορρέουν από συναλλαγές του άρθρου 60 του ν. 4099/2012, τις οποίες πραγματοποίησε ο ΟΣΕΚΑ στη διάρκεια της περιόδου αναφοράς. </a:t>
            </a:r>
          </a:p>
          <a:p>
            <a:endParaRPr lang="el-GR" sz="1800" dirty="0">
              <a:latin typeface="Times" pitchFamily="18" charset="0"/>
              <a:cs typeface="Times" pitchFamily="18" charset="0"/>
            </a:endParaRPr>
          </a:p>
        </p:txBody>
      </p:sp>
      <p:sp>
        <p:nvSpPr>
          <p:cNvPr id="4" name="3 - Θέση αριθμού διαφάνειας"/>
          <p:cNvSpPr>
            <a:spLocks noGrp="1"/>
          </p:cNvSpPr>
          <p:nvPr>
            <p:ph type="sldNum" sz="quarter" idx="12"/>
          </p:nvPr>
        </p:nvSpPr>
        <p:spPr/>
        <p:txBody>
          <a:bodyPr/>
          <a:lstStyle/>
          <a:p>
            <a:pPr>
              <a:defRPr/>
            </a:pPr>
            <a:fld id="{7C2C1EAE-2912-4811-9DF5-A68AB55C9E27}" type="slidenum">
              <a:rPr lang="el-GR" smtClean="0">
                <a:solidFill>
                  <a:srgbClr val="000000"/>
                </a:solidFill>
              </a:rPr>
              <a:pPr>
                <a:defRPr/>
              </a:pPr>
              <a:t>27</a:t>
            </a:fld>
            <a:endParaRPr lang="el-GR">
              <a:solidFill>
                <a:srgbClr val="000000"/>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i="1" dirty="0">
                <a:solidFill>
                  <a:schemeClr val="accent2"/>
                </a:solidFill>
                <a:latin typeface="Times" pitchFamily="18" charset="0"/>
                <a:cs typeface="Times" pitchFamily="18" charset="0"/>
              </a:rPr>
              <a:t>Πίνακας Επενδύσεων</a:t>
            </a:r>
            <a:endParaRPr lang="el-GR" dirty="0">
              <a:latin typeface="Times" pitchFamily="18" charset="0"/>
              <a:cs typeface="Times" pitchFamily="18" charset="0"/>
            </a:endParaRPr>
          </a:p>
        </p:txBody>
      </p:sp>
      <p:sp>
        <p:nvSpPr>
          <p:cNvPr id="3" name="2 - Θέση περιεχομένου"/>
          <p:cNvSpPr>
            <a:spLocks noGrp="1"/>
          </p:cNvSpPr>
          <p:nvPr>
            <p:ph idx="1"/>
          </p:nvPr>
        </p:nvSpPr>
        <p:spPr>
          <a:xfrm>
            <a:off x="1199456" y="1628800"/>
            <a:ext cx="9793088" cy="4525963"/>
          </a:xfrm>
        </p:spPr>
        <p:txBody>
          <a:bodyPr/>
          <a:lstStyle/>
          <a:p>
            <a:r>
              <a:rPr lang="el-GR" sz="2400" dirty="0">
                <a:latin typeface="Times" pitchFamily="18" charset="0"/>
                <a:cs typeface="Times" pitchFamily="18" charset="0"/>
              </a:rPr>
              <a:t>Η ΑΕΔΑΚ υποχρεούται να συντάσσει πίνακα επενδύσεων του Α/Κ για κάθε ημερολογιακό τρίμηνο.</a:t>
            </a:r>
          </a:p>
          <a:p>
            <a:pPr>
              <a:buNone/>
            </a:pPr>
            <a:r>
              <a:rPr lang="el-GR" sz="2400" dirty="0">
                <a:latin typeface="Times" pitchFamily="18" charset="0"/>
                <a:cs typeface="Times" pitchFamily="18" charset="0"/>
              </a:rPr>
              <a:t>	</a:t>
            </a:r>
          </a:p>
          <a:p>
            <a:r>
              <a:rPr lang="el-GR" sz="2400" dirty="0">
                <a:latin typeface="Times" pitchFamily="18" charset="0"/>
                <a:cs typeface="Times" pitchFamily="18" charset="0"/>
              </a:rPr>
              <a:t>Ο πίνακας επενδύσεων του Α/Κ εντός 10 εργάσιμων ημερών από τη λήξη κάθε ημερολογιακού τριμήνου πρέπει να βρίσκεται στη διάθεση του κοινού στα γραφεία της ΑΕΔΑΚ και υποβάλλεται στην Επιτροπή Κεφαλαιαγοράς, ενώ παράλληλα καταχωρείται και στην ιστοσελίδα της ΑΕΔΑΚ εντός της ίδιας προθεσμίας.	</a:t>
            </a:r>
          </a:p>
          <a:p>
            <a:endParaRPr lang="el-GR" sz="2400" dirty="0">
              <a:latin typeface="Times" pitchFamily="18" charset="0"/>
              <a:cs typeface="Times" pitchFamily="18" charset="0"/>
            </a:endParaRPr>
          </a:p>
        </p:txBody>
      </p:sp>
      <p:sp>
        <p:nvSpPr>
          <p:cNvPr id="4" name="3 - Θέση αριθμού διαφάνειας"/>
          <p:cNvSpPr>
            <a:spLocks noGrp="1"/>
          </p:cNvSpPr>
          <p:nvPr>
            <p:ph type="sldNum" sz="quarter" idx="12"/>
          </p:nvPr>
        </p:nvSpPr>
        <p:spPr/>
        <p:txBody>
          <a:bodyPr/>
          <a:lstStyle/>
          <a:p>
            <a:pPr>
              <a:defRPr/>
            </a:pPr>
            <a:fld id="{7C2C1EAE-2912-4811-9DF5-A68AB55C9E27}" type="slidenum">
              <a:rPr lang="el-GR" smtClean="0">
                <a:solidFill>
                  <a:srgbClr val="000000"/>
                </a:solidFill>
                <a:latin typeface="Times" pitchFamily="18" charset="0"/>
                <a:cs typeface="Times" pitchFamily="18" charset="0"/>
              </a:rPr>
              <a:pPr>
                <a:defRPr/>
              </a:pPr>
              <a:t>28</a:t>
            </a:fld>
            <a:endParaRPr lang="el-GR">
              <a:solidFill>
                <a:srgbClr val="000000"/>
              </a:solidFill>
              <a:latin typeface="Times" pitchFamily="18" charset="0"/>
              <a:cs typeface="Times" pitchFamily="18" charset="0"/>
            </a:endParaRPr>
          </a:p>
        </p:txBody>
      </p:sp>
      <p:sp>
        <p:nvSpPr>
          <p:cNvPr id="5" name="4 - TextBox"/>
          <p:cNvSpPr txBox="1"/>
          <p:nvPr/>
        </p:nvSpPr>
        <p:spPr>
          <a:xfrm>
            <a:off x="1524000" y="5929331"/>
            <a:ext cx="9180512" cy="692497"/>
          </a:xfrm>
          <a:prstGeom prst="rect">
            <a:avLst/>
          </a:prstGeom>
          <a:noFill/>
        </p:spPr>
        <p:txBody>
          <a:bodyPr wrap="square" rtlCol="0">
            <a:spAutoFit/>
          </a:bodyPr>
          <a:lstStyle/>
          <a:p>
            <a:pPr algn="r"/>
            <a:r>
              <a:rPr lang="el-GR" sz="1300" dirty="0">
                <a:latin typeface="Times" pitchFamily="18" charset="0"/>
                <a:cs typeface="Times" pitchFamily="18" charset="0"/>
              </a:rPr>
              <a:t>Βλ.  Απόφαση ΕΚ 2/578/24.2.2011 (ΦΕΚ Β’ 493/31.3.2011), Αναφορικά με την τροποποίηση της Απόφασης 2/317/11.11.2004 </a:t>
            </a:r>
          </a:p>
          <a:p>
            <a:pPr algn="r"/>
            <a:r>
              <a:rPr lang="el-GR" sz="1300" dirty="0">
                <a:latin typeface="Times" pitchFamily="18" charset="0"/>
                <a:cs typeface="Times" pitchFamily="18" charset="0"/>
              </a:rPr>
              <a:t>(ΦΕΚ Β/1746/26.11.2004) της ΕΚ, «Τριμηνιαίοι πίνακες επενδύσεων αμοιβαίων κεφαλαίων του ν.3283/2004» </a:t>
            </a:r>
          </a:p>
          <a:p>
            <a:pPr algn="r"/>
            <a:endParaRPr lang="el-GR" sz="1300" dirty="0">
              <a:latin typeface="Times" pitchFamily="18" charset="0"/>
              <a:cs typeface="Times"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3600" b="1" i="1" dirty="0">
                <a:solidFill>
                  <a:schemeClr val="accent2"/>
                </a:solidFill>
                <a:latin typeface="Times New Roman" pitchFamily="18" charset="0"/>
                <a:cs typeface="Times New Roman" pitchFamily="18" charset="0"/>
              </a:rPr>
              <a:t>Βασικές Πληροφορίες για τους Επενδυτές	</a:t>
            </a:r>
            <a:endParaRPr lang="el-GR" sz="3600" i="1" dirty="0">
              <a:solidFill>
                <a:schemeClr val="accent2"/>
              </a:solidFill>
              <a:latin typeface="Times New Roman" pitchFamily="18" charset="0"/>
              <a:cs typeface="Times New Roman" pitchFamily="18" charset="0"/>
            </a:endParaRPr>
          </a:p>
        </p:txBody>
      </p:sp>
      <p:sp>
        <p:nvSpPr>
          <p:cNvPr id="3" name="2 - Θέση περιεχομένου"/>
          <p:cNvSpPr>
            <a:spLocks noGrp="1"/>
          </p:cNvSpPr>
          <p:nvPr>
            <p:ph idx="1"/>
          </p:nvPr>
        </p:nvSpPr>
        <p:spPr>
          <a:xfrm>
            <a:off x="1415480" y="1549835"/>
            <a:ext cx="9361040" cy="4525963"/>
          </a:xfrm>
        </p:spPr>
        <p:txBody>
          <a:bodyPr/>
          <a:lstStyle/>
          <a:p>
            <a:pPr>
              <a:buNone/>
            </a:pPr>
            <a:r>
              <a:rPr lang="el-GR" sz="2400" dirty="0">
                <a:latin typeface="Times" pitchFamily="18" charset="0"/>
                <a:cs typeface="Times" pitchFamily="18" charset="0"/>
              </a:rPr>
              <a:t>	Η </a:t>
            </a:r>
            <a:r>
              <a:rPr lang="el-GR" sz="2400" b="1" dirty="0">
                <a:latin typeface="Times" pitchFamily="18" charset="0"/>
                <a:cs typeface="Times" pitchFamily="18" charset="0"/>
              </a:rPr>
              <a:t>απόφαση  12/638/11.2.2013 του Διοικητικού Συμβουλίου της Επιτροπής Κεφαλαιαγοράς </a:t>
            </a:r>
            <a:r>
              <a:rPr lang="el-GR" sz="2400" dirty="0">
                <a:latin typeface="Times" pitchFamily="18" charset="0"/>
                <a:cs typeface="Times" pitchFamily="18" charset="0"/>
              </a:rPr>
              <a:t>περιγράφει πολύ αναλυτικά τη δομή και περιεχόμενο των βασικών πληροφοριών για τους επενδυτές (παρέχοντας ένα συγκεκριμένο υπόδειγμα) για τα ακόλουθα:</a:t>
            </a:r>
            <a:endParaRPr lang="en-US" sz="2400" dirty="0">
              <a:latin typeface="Times" pitchFamily="18" charset="0"/>
              <a:cs typeface="Times" pitchFamily="18" charset="0"/>
            </a:endParaRPr>
          </a:p>
          <a:p>
            <a:pPr>
              <a:buNone/>
            </a:pPr>
            <a:endParaRPr lang="el-GR" sz="1200" dirty="0">
              <a:latin typeface="Times" pitchFamily="18" charset="0"/>
              <a:cs typeface="Times" pitchFamily="18" charset="0"/>
            </a:endParaRPr>
          </a:p>
          <a:p>
            <a:r>
              <a:rPr lang="el-GR" sz="2400" dirty="0">
                <a:latin typeface="Times" pitchFamily="18" charset="0"/>
                <a:cs typeface="Times" pitchFamily="18" charset="0"/>
              </a:rPr>
              <a:t>Επενδυτικός σκοπός και επενδυτική πολιτική </a:t>
            </a:r>
          </a:p>
          <a:p>
            <a:r>
              <a:rPr lang="el-GR" sz="2400" dirty="0">
                <a:latin typeface="Times" pitchFamily="18" charset="0"/>
                <a:cs typeface="Times" pitchFamily="18" charset="0"/>
              </a:rPr>
              <a:t>Προφίλ κινδύνου και απόδοσης 	</a:t>
            </a:r>
          </a:p>
          <a:p>
            <a:r>
              <a:rPr lang="el-GR" sz="2400" dirty="0">
                <a:latin typeface="Times" pitchFamily="18" charset="0"/>
                <a:cs typeface="Times" pitchFamily="18" charset="0"/>
              </a:rPr>
              <a:t>Επιβαρύνσεις (προμήθειες)	</a:t>
            </a:r>
          </a:p>
          <a:p>
            <a:r>
              <a:rPr lang="el-GR" sz="2400" dirty="0">
                <a:latin typeface="Times" pitchFamily="18" charset="0"/>
                <a:cs typeface="Times" pitchFamily="18" charset="0"/>
              </a:rPr>
              <a:t>Παρελθούσες αποδόσεις 	</a:t>
            </a:r>
          </a:p>
          <a:p>
            <a:r>
              <a:rPr lang="el-GR" sz="2400" dirty="0">
                <a:latin typeface="Times" pitchFamily="18" charset="0"/>
                <a:cs typeface="Times" pitchFamily="18" charset="0"/>
              </a:rPr>
              <a:t>Πρακτικές πληροφορίες 	</a:t>
            </a:r>
          </a:p>
          <a:p>
            <a:endParaRPr lang="el-GR" sz="2400" b="1" dirty="0">
              <a:latin typeface="Times" pitchFamily="18" charset="0"/>
              <a:cs typeface="Times" pitchFamily="18" charset="0"/>
            </a:endParaRPr>
          </a:p>
          <a:p>
            <a:endParaRPr lang="el-GR" sz="2400" dirty="0">
              <a:latin typeface="Times" pitchFamily="18" charset="0"/>
              <a:cs typeface="Times" pitchFamily="18" charset="0"/>
            </a:endParaRPr>
          </a:p>
        </p:txBody>
      </p:sp>
      <p:sp>
        <p:nvSpPr>
          <p:cNvPr id="4" name="3 - Θέση αριθμού διαφάνειας"/>
          <p:cNvSpPr>
            <a:spLocks noGrp="1"/>
          </p:cNvSpPr>
          <p:nvPr>
            <p:ph type="sldNum" sz="quarter" idx="12"/>
          </p:nvPr>
        </p:nvSpPr>
        <p:spPr/>
        <p:txBody>
          <a:bodyPr/>
          <a:lstStyle/>
          <a:p>
            <a:pPr>
              <a:defRPr/>
            </a:pPr>
            <a:fld id="{7C2C1EAE-2912-4811-9DF5-A68AB55C9E27}" type="slidenum">
              <a:rPr lang="el-GR" smtClean="0">
                <a:solidFill>
                  <a:srgbClr val="000000"/>
                </a:solidFill>
              </a:rPr>
              <a:pPr>
                <a:defRPr/>
              </a:pPr>
              <a:t>29</a:t>
            </a:fld>
            <a:endParaRPr lang="el-GR">
              <a:solidFill>
                <a:srgbClr val="0000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8" name="Picture 2" descr="Related image">
            <a:extLst>
              <a:ext uri="{FF2B5EF4-FFF2-40B4-BE49-F238E27FC236}">
                <a16:creationId xmlns:a16="http://schemas.microsoft.com/office/drawing/2014/main" id="{453B9524-9664-49C4-AF2D-FFA8C7BB1574}"/>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9" name="Ορθογώνιο: Στρογγύλεμα γωνιών 8">
            <a:extLst>
              <a:ext uri="{FF2B5EF4-FFF2-40B4-BE49-F238E27FC236}">
                <a16:creationId xmlns:a16="http://schemas.microsoft.com/office/drawing/2014/main" id="{BA1D9B5D-A908-49A3-904C-433D3B9DFC8E}"/>
              </a:ext>
            </a:extLst>
          </p:cNvPr>
          <p:cNvSpPr/>
          <p:nvPr/>
        </p:nvSpPr>
        <p:spPr>
          <a:xfrm>
            <a:off x="479376" y="230407"/>
            <a:ext cx="11233248" cy="6460827"/>
          </a:xfrm>
          <a:prstGeom prst="roundRect">
            <a:avLst/>
          </a:prstGeom>
          <a:solidFill>
            <a:srgbClr val="FFFFFF">
              <a:alpha val="69804"/>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59778" name="Rectangle 2"/>
          <p:cNvSpPr>
            <a:spLocks noGrp="1" noChangeArrowheads="1"/>
          </p:cNvSpPr>
          <p:nvPr>
            <p:ph type="title"/>
          </p:nvPr>
        </p:nvSpPr>
        <p:spPr/>
        <p:txBody>
          <a:bodyPr vert="horz" wrap="square" lIns="91436" tIns="45718" rIns="91436" bIns="45718" numCol="1" anchor="ctr" anchorCtr="0" compatLnSpc="1">
            <a:prstTxWarp prst="textNoShape">
              <a:avLst/>
            </a:prstTxWarp>
          </a:bodyPr>
          <a:lstStyle/>
          <a:p>
            <a:pPr eaLnBrk="1" hangingPunct="1"/>
            <a:r>
              <a:rPr lang="el-GR" sz="3600" b="1" i="1" dirty="0">
                <a:solidFill>
                  <a:schemeClr val="tx1"/>
                </a:solidFill>
                <a:latin typeface="Times New Roman" pitchFamily="18" charset="0"/>
                <a:cs typeface="Times New Roman" pitchFamily="18" charset="0"/>
              </a:rPr>
              <a:t>Μερικές επενδυτικές αλήθειες αναλλοίωτες στο χρόνο</a:t>
            </a:r>
            <a:endParaRPr lang="en-US" sz="3600" b="1" i="1" dirty="0">
              <a:solidFill>
                <a:schemeClr val="tx1"/>
              </a:solidFill>
              <a:latin typeface="Times New Roman" pitchFamily="18" charset="0"/>
              <a:cs typeface="Times New Roman" pitchFamily="18" charset="0"/>
            </a:endParaRPr>
          </a:p>
        </p:txBody>
      </p:sp>
      <p:sp>
        <p:nvSpPr>
          <p:cNvPr id="459779" name="Rectangle 3"/>
          <p:cNvSpPr>
            <a:spLocks noGrp="1" noChangeArrowheads="1"/>
          </p:cNvSpPr>
          <p:nvPr>
            <p:ph idx="1"/>
          </p:nvPr>
        </p:nvSpPr>
        <p:spPr>
          <a:xfrm>
            <a:off x="1981200" y="1772817"/>
            <a:ext cx="8363272" cy="4525963"/>
          </a:xfrm>
        </p:spPr>
        <p:txBody>
          <a:bodyPr vert="horz" wrap="square" lIns="91436" tIns="45718" rIns="91436" bIns="45718" numCol="1" anchor="t" anchorCtr="0" compatLnSpc="1">
            <a:prstTxWarp prst="textNoShape">
              <a:avLst/>
            </a:prstTxWarp>
          </a:bodyPr>
          <a:lstStyle/>
          <a:p>
            <a:pPr eaLnBrk="1" hangingPunct="1">
              <a:lnSpc>
                <a:spcPct val="90000"/>
              </a:lnSpc>
            </a:pPr>
            <a:r>
              <a:rPr lang="el-GR" sz="2000" i="1" dirty="0">
                <a:latin typeface="Times New Roman" pitchFamily="18" charset="0"/>
                <a:cs typeface="Times New Roman" pitchFamily="18" charset="0"/>
              </a:rPr>
              <a:t>Η τέχνη της επένδυσης σε Α/Κ βασίζεται στην απλότητα και στην κοινή λογική. </a:t>
            </a:r>
            <a:endParaRPr lang="en-GB" sz="2000" i="1" dirty="0">
              <a:latin typeface="Times New Roman" pitchFamily="18" charset="0"/>
              <a:cs typeface="Times New Roman" pitchFamily="18" charset="0"/>
            </a:endParaRPr>
          </a:p>
          <a:p>
            <a:pPr eaLnBrk="1" hangingPunct="1">
              <a:lnSpc>
                <a:spcPct val="90000"/>
              </a:lnSpc>
              <a:buFont typeface="Wingdings 2" pitchFamily="18" charset="2"/>
              <a:buNone/>
            </a:pPr>
            <a:r>
              <a:rPr lang="en-GB" sz="2000" i="1" dirty="0">
                <a:latin typeface="Times New Roman" pitchFamily="18" charset="0"/>
                <a:cs typeface="Times New Roman" pitchFamily="18" charset="0"/>
              </a:rPr>
              <a:t>			(John C. </a:t>
            </a:r>
            <a:r>
              <a:rPr lang="en-GB" sz="2000" i="1" dirty="0" err="1">
                <a:latin typeface="Times New Roman" pitchFamily="18" charset="0"/>
                <a:cs typeface="Times New Roman" pitchFamily="18" charset="0"/>
              </a:rPr>
              <a:t>Bogle</a:t>
            </a:r>
            <a:r>
              <a:rPr lang="en-GB" sz="2000" i="1" dirty="0">
                <a:latin typeface="Times New Roman" pitchFamily="18" charset="0"/>
                <a:cs typeface="Times New Roman" pitchFamily="18" charset="0"/>
              </a:rPr>
              <a:t>, V</a:t>
            </a:r>
            <a:r>
              <a:rPr lang="el-GR" sz="2000" i="1" dirty="0">
                <a:latin typeface="Times New Roman" pitchFamily="18" charset="0"/>
                <a:cs typeface="Times New Roman" pitchFamily="18" charset="0"/>
              </a:rPr>
              <a:t>α</a:t>
            </a:r>
            <a:r>
              <a:rPr lang="en-GB" sz="2000" i="1" dirty="0" err="1">
                <a:latin typeface="Times New Roman" pitchFamily="18" charset="0"/>
                <a:cs typeface="Times New Roman" pitchFamily="18" charset="0"/>
              </a:rPr>
              <a:t>ngu</a:t>
            </a:r>
            <a:r>
              <a:rPr lang="el-GR" sz="2000" i="1" dirty="0">
                <a:latin typeface="Times New Roman" pitchFamily="18" charset="0"/>
                <a:cs typeface="Times New Roman" pitchFamily="18" charset="0"/>
              </a:rPr>
              <a:t>α</a:t>
            </a:r>
            <a:r>
              <a:rPr lang="en-GB" sz="2000" i="1" dirty="0">
                <a:latin typeface="Times New Roman" pitchFamily="18" charset="0"/>
                <a:cs typeface="Times New Roman" pitchFamily="18" charset="0"/>
              </a:rPr>
              <a:t>rd Group, in C</a:t>
            </a:r>
            <a:r>
              <a:rPr lang="el-GR" sz="2000" i="1" dirty="0">
                <a:latin typeface="Times New Roman" pitchFamily="18" charset="0"/>
                <a:cs typeface="Times New Roman" pitchFamily="18" charset="0"/>
              </a:rPr>
              <a:t>ο</a:t>
            </a:r>
            <a:r>
              <a:rPr lang="en-GB" sz="2000" i="1" dirty="0" err="1">
                <a:latin typeface="Times New Roman" pitchFamily="18" charset="0"/>
                <a:cs typeface="Times New Roman" pitchFamily="18" charset="0"/>
              </a:rPr>
              <a:t>mmon</a:t>
            </a:r>
            <a:r>
              <a:rPr lang="en-GB" sz="2000" i="1" dirty="0">
                <a:latin typeface="Times New Roman" pitchFamily="18" charset="0"/>
                <a:cs typeface="Times New Roman" pitchFamily="18" charset="0"/>
              </a:rPr>
              <a:t> Sense </a:t>
            </a:r>
            <a:r>
              <a:rPr lang="en-US" sz="2000" i="1" dirty="0">
                <a:latin typeface="Times New Roman" pitchFamily="18" charset="0"/>
                <a:cs typeface="Times New Roman" pitchFamily="18" charset="0"/>
              </a:rPr>
              <a:t>on</a:t>
            </a:r>
            <a:r>
              <a:rPr lang="en-GB" sz="2000" i="1" dirty="0">
                <a:latin typeface="Times New Roman" pitchFamily="18" charset="0"/>
                <a:cs typeface="Times New Roman" pitchFamily="18" charset="0"/>
              </a:rPr>
              <a:t> Mutual Funds: New Imperatives f</a:t>
            </a:r>
            <a:r>
              <a:rPr lang="en-US" sz="2000" i="1" dirty="0">
                <a:latin typeface="Times New Roman" pitchFamily="18" charset="0"/>
                <a:cs typeface="Times New Roman" pitchFamily="18" charset="0"/>
              </a:rPr>
              <a:t>o</a:t>
            </a:r>
            <a:r>
              <a:rPr lang="en-GB" sz="2000" i="1" dirty="0">
                <a:latin typeface="Times New Roman" pitchFamily="18" charset="0"/>
                <a:cs typeface="Times New Roman" pitchFamily="18" charset="0"/>
              </a:rPr>
              <a:t>r the Intelligent Investor, 1999)</a:t>
            </a:r>
            <a:r>
              <a:rPr lang="en-GB" sz="2000" dirty="0">
                <a:latin typeface="Times New Roman" pitchFamily="18" charset="0"/>
                <a:cs typeface="Times New Roman" pitchFamily="18" charset="0"/>
              </a:rPr>
              <a:t> </a:t>
            </a:r>
            <a:endParaRPr lang="en-US" sz="2000" dirty="0">
              <a:latin typeface="Times New Roman" pitchFamily="18" charset="0"/>
              <a:cs typeface="Times New Roman" pitchFamily="18" charset="0"/>
            </a:endParaRPr>
          </a:p>
          <a:p>
            <a:pPr eaLnBrk="1" hangingPunct="1">
              <a:lnSpc>
                <a:spcPct val="90000"/>
              </a:lnSpc>
            </a:pPr>
            <a:endParaRPr lang="en-US" sz="2000" dirty="0">
              <a:latin typeface="Times New Roman" pitchFamily="18" charset="0"/>
              <a:cs typeface="Times New Roman" pitchFamily="18" charset="0"/>
            </a:endParaRPr>
          </a:p>
          <a:p>
            <a:pPr eaLnBrk="1" hangingPunct="1">
              <a:lnSpc>
                <a:spcPct val="90000"/>
              </a:lnSpc>
            </a:pPr>
            <a:r>
              <a:rPr lang="el-GR" sz="2000" dirty="0">
                <a:latin typeface="Times New Roman" pitchFamily="18" charset="0"/>
                <a:cs typeface="Times New Roman" pitchFamily="18" charset="0"/>
              </a:rPr>
              <a:t>Αμοιβαία </a:t>
            </a:r>
            <a:r>
              <a:rPr lang="el-GR" sz="2000" dirty="0" err="1">
                <a:latin typeface="Times New Roman" pitchFamily="18" charset="0"/>
                <a:cs typeface="Times New Roman" pitchFamily="18" charset="0"/>
              </a:rPr>
              <a:t>Κεφάλαια…η</a:t>
            </a:r>
            <a:r>
              <a:rPr lang="el-GR" sz="2000" dirty="0">
                <a:latin typeface="Times New Roman" pitchFamily="18" charset="0"/>
                <a:cs typeface="Times New Roman" pitchFamily="18" charset="0"/>
              </a:rPr>
              <a:t> σημαντικότερη επένδυση που ανακαλύφθηκε!</a:t>
            </a:r>
            <a:endParaRPr lang="en-GB" sz="2000" i="1" dirty="0">
              <a:latin typeface="Times New Roman" pitchFamily="18" charset="0"/>
              <a:cs typeface="Times New Roman" pitchFamily="18" charset="0"/>
            </a:endParaRPr>
          </a:p>
          <a:p>
            <a:pPr eaLnBrk="1" hangingPunct="1">
              <a:lnSpc>
                <a:spcPct val="90000"/>
              </a:lnSpc>
              <a:buFont typeface="Wingdings 2" pitchFamily="18" charset="2"/>
              <a:buNone/>
            </a:pPr>
            <a:r>
              <a:rPr lang="en-GB" sz="2000" i="1" dirty="0">
                <a:latin typeface="Times New Roman" pitchFamily="18" charset="0"/>
                <a:cs typeface="Times New Roman" pitchFamily="18" charset="0"/>
              </a:rPr>
              <a:t>		(John </a:t>
            </a:r>
            <a:r>
              <a:rPr lang="en-GB" sz="2000" dirty="0">
                <a:latin typeface="Times New Roman" pitchFamily="18" charset="0"/>
                <a:cs typeface="Times New Roman" pitchFamily="18" charset="0"/>
              </a:rPr>
              <a:t>C. </a:t>
            </a:r>
            <a:r>
              <a:rPr lang="en-GB" sz="2000" i="1" dirty="0" err="1">
                <a:latin typeface="Times New Roman" pitchFamily="18" charset="0"/>
                <a:cs typeface="Times New Roman" pitchFamily="18" charset="0"/>
              </a:rPr>
              <a:t>Bogle</a:t>
            </a:r>
            <a:r>
              <a:rPr lang="en-GB" sz="2000" i="1" dirty="0">
                <a:latin typeface="Times New Roman" pitchFamily="18" charset="0"/>
                <a:cs typeface="Times New Roman" pitchFamily="18" charset="0"/>
              </a:rPr>
              <a:t>, V</a:t>
            </a:r>
            <a:r>
              <a:rPr lang="el-GR" sz="2000" i="1" dirty="0">
                <a:latin typeface="Times New Roman" pitchFamily="18" charset="0"/>
                <a:cs typeface="Times New Roman" pitchFamily="18" charset="0"/>
              </a:rPr>
              <a:t>α</a:t>
            </a:r>
            <a:r>
              <a:rPr lang="en-GB" sz="2000" i="1" dirty="0" err="1">
                <a:latin typeface="Times New Roman" pitchFamily="18" charset="0"/>
                <a:cs typeface="Times New Roman" pitchFamily="18" charset="0"/>
              </a:rPr>
              <a:t>ngu</a:t>
            </a:r>
            <a:r>
              <a:rPr lang="el-GR" sz="2000" i="1" dirty="0">
                <a:latin typeface="Times New Roman" pitchFamily="18" charset="0"/>
                <a:cs typeface="Times New Roman" pitchFamily="18" charset="0"/>
              </a:rPr>
              <a:t>α</a:t>
            </a:r>
            <a:r>
              <a:rPr lang="en-GB" sz="2000" i="1" dirty="0">
                <a:latin typeface="Times New Roman" pitchFamily="18" charset="0"/>
                <a:cs typeface="Times New Roman" pitchFamily="18" charset="0"/>
              </a:rPr>
              <a:t>rd </a:t>
            </a:r>
            <a:r>
              <a:rPr lang="en-GB" sz="2000" i="1" dirty="0" err="1">
                <a:latin typeface="Times New Roman" pitchFamily="18" charset="0"/>
                <a:cs typeface="Times New Roman" pitchFamily="18" charset="0"/>
              </a:rPr>
              <a:t>Group,i</a:t>
            </a:r>
            <a:r>
              <a:rPr lang="en-US" sz="2000" dirty="0">
                <a:latin typeface="Times New Roman" pitchFamily="18" charset="0"/>
                <a:cs typeface="Times New Roman" pitchFamily="18" charset="0"/>
              </a:rPr>
              <a:t>n</a:t>
            </a:r>
            <a:r>
              <a:rPr lang="en-GB" sz="2000" dirty="0">
                <a:latin typeface="Times New Roman" pitchFamily="18" charset="0"/>
                <a:cs typeface="Times New Roman" pitchFamily="18" charset="0"/>
              </a:rPr>
              <a:t> Mutual Funds, April 1998)</a:t>
            </a:r>
            <a:endParaRPr lang="el-GR" sz="2000" dirty="0">
              <a:latin typeface="Times New Roman" pitchFamily="18" charset="0"/>
              <a:cs typeface="Times New Roman" pitchFamily="18" charset="0"/>
            </a:endParaRPr>
          </a:p>
          <a:p>
            <a:pPr eaLnBrk="1" hangingPunct="1">
              <a:lnSpc>
                <a:spcPct val="90000"/>
              </a:lnSpc>
            </a:pPr>
            <a:endParaRPr lang="en-US" sz="2000" dirty="0">
              <a:latin typeface="Times New Roman" pitchFamily="18" charset="0"/>
              <a:cs typeface="Times New Roman" pitchFamily="18" charset="0"/>
            </a:endParaRPr>
          </a:p>
          <a:p>
            <a:pPr eaLnBrk="1" hangingPunct="1">
              <a:lnSpc>
                <a:spcPct val="90000"/>
              </a:lnSpc>
            </a:pPr>
            <a:r>
              <a:rPr lang="el-GR" sz="2000" dirty="0">
                <a:latin typeface="Times New Roman" pitchFamily="18" charset="0"/>
                <a:cs typeface="Times New Roman" pitchFamily="18" charset="0"/>
              </a:rPr>
              <a:t>Η αγορά έχει ένα πολύ αποτελεσματικό τρόπο να μεταφέρει πλούτο από τους ανυπόμονους στους υπομονετικούς επενδυτές!</a:t>
            </a:r>
          </a:p>
          <a:p>
            <a:pPr eaLnBrk="1" hangingPunct="1">
              <a:lnSpc>
                <a:spcPct val="90000"/>
              </a:lnSpc>
              <a:buNone/>
            </a:pPr>
            <a:r>
              <a:rPr lang="en-US" sz="2000" i="1" dirty="0">
                <a:latin typeface="Times New Roman" pitchFamily="18" charset="0"/>
                <a:cs typeface="Times New Roman" pitchFamily="18" charset="0"/>
              </a:rPr>
              <a:t>							</a:t>
            </a:r>
            <a:r>
              <a:rPr lang="el-GR" sz="2000" i="1" dirty="0">
                <a:latin typeface="Times New Roman" pitchFamily="18" charset="0"/>
                <a:cs typeface="Times New Roman" pitchFamily="18" charset="0"/>
              </a:rPr>
              <a:t>(</a:t>
            </a:r>
            <a:r>
              <a:rPr lang="en-US" sz="2000" i="1" dirty="0">
                <a:latin typeface="Times New Roman" pitchFamily="18" charset="0"/>
                <a:cs typeface="Times New Roman" pitchFamily="18" charset="0"/>
              </a:rPr>
              <a:t>Warren</a:t>
            </a:r>
            <a:r>
              <a:rPr lang="el-GR" sz="2000" i="1" dirty="0">
                <a:latin typeface="Times New Roman" pitchFamily="18" charset="0"/>
                <a:cs typeface="Times New Roman" pitchFamily="18" charset="0"/>
              </a:rPr>
              <a:t> </a:t>
            </a:r>
            <a:r>
              <a:rPr lang="en-US" sz="2000" i="1" dirty="0">
                <a:latin typeface="Times New Roman" pitchFamily="18" charset="0"/>
                <a:cs typeface="Times New Roman" pitchFamily="18" charset="0"/>
              </a:rPr>
              <a:t>Buffet</a:t>
            </a:r>
            <a:r>
              <a:rPr lang="el-GR" sz="2000" i="1" dirty="0">
                <a:latin typeface="Times New Roman" pitchFamily="18" charset="0"/>
                <a:cs typeface="Times New Roman" pitchFamily="18" charset="0"/>
              </a:rPr>
              <a:t>)</a:t>
            </a:r>
            <a:endParaRPr lang="en-US" sz="2000" dirty="0">
              <a:latin typeface="Times New Roman" pitchFamily="18" charset="0"/>
              <a:cs typeface="Times New Roman" pitchFamily="18" charset="0"/>
            </a:endParaRPr>
          </a:p>
          <a:p>
            <a:pPr eaLnBrk="1" hangingPunct="1">
              <a:lnSpc>
                <a:spcPct val="90000"/>
              </a:lnSpc>
            </a:pPr>
            <a:r>
              <a:rPr lang="el-GR" sz="2000" dirty="0">
                <a:latin typeface="Times New Roman" pitchFamily="18" charset="0"/>
                <a:cs typeface="Times New Roman" pitchFamily="18" charset="0"/>
              </a:rPr>
              <a:t>Μη νομίζετε ότι μπορείτε να προβλέψετε πότε θα ανέβουν τα ομόλογα ή οι μετοχές. Εάν κάποιος   μπορούσε θα είχε ήδη κατακτήσει τον κόσμο! </a:t>
            </a:r>
            <a:endParaRPr lang="el-GR" sz="2000" i="1" dirty="0">
              <a:latin typeface="Times New Roman" pitchFamily="18" charset="0"/>
              <a:cs typeface="Times New Roman" pitchFamily="18" charset="0"/>
            </a:endParaRPr>
          </a:p>
          <a:p>
            <a:pPr eaLnBrk="1" hangingPunct="1">
              <a:lnSpc>
                <a:spcPct val="90000"/>
              </a:lnSpc>
              <a:buFont typeface="Wingdings 2" pitchFamily="18" charset="2"/>
              <a:buNone/>
            </a:pPr>
            <a:r>
              <a:rPr lang="en-US" sz="2000" i="1" dirty="0">
                <a:latin typeface="Times New Roman" pitchFamily="18" charset="0"/>
                <a:cs typeface="Times New Roman" pitchFamily="18" charset="0"/>
              </a:rPr>
              <a:t>							</a:t>
            </a:r>
            <a:r>
              <a:rPr lang="el-GR" sz="2000" i="1" dirty="0">
                <a:latin typeface="Times New Roman" pitchFamily="18" charset="0"/>
                <a:cs typeface="Times New Roman" pitchFamily="18" charset="0"/>
              </a:rPr>
              <a:t>(</a:t>
            </a:r>
            <a:r>
              <a:rPr lang="en-US" sz="2000" i="1" dirty="0">
                <a:latin typeface="Times New Roman" pitchFamily="18" charset="0"/>
                <a:cs typeface="Times New Roman" pitchFamily="18" charset="0"/>
              </a:rPr>
              <a:t>Warren</a:t>
            </a:r>
            <a:r>
              <a:rPr lang="el-GR" sz="2000" i="1" dirty="0">
                <a:latin typeface="Times New Roman" pitchFamily="18" charset="0"/>
                <a:cs typeface="Times New Roman" pitchFamily="18" charset="0"/>
              </a:rPr>
              <a:t> </a:t>
            </a:r>
            <a:r>
              <a:rPr lang="en-US" sz="2000" i="1" dirty="0">
                <a:latin typeface="Times New Roman" pitchFamily="18" charset="0"/>
                <a:cs typeface="Times New Roman" pitchFamily="18" charset="0"/>
              </a:rPr>
              <a:t>Buffet</a:t>
            </a:r>
            <a:r>
              <a:rPr lang="el-GR" sz="2000" i="1" dirty="0">
                <a:latin typeface="Times New Roman" pitchFamily="18" charset="0"/>
                <a:cs typeface="Times New Roman" pitchFamily="18" charset="0"/>
              </a:rPr>
              <a:t>)</a:t>
            </a:r>
            <a:endParaRPr lang="en-US" sz="2000" i="1" dirty="0">
              <a:latin typeface="Times New Roman" pitchFamily="18" charset="0"/>
              <a:cs typeface="Times New Roman" pitchFamily="18" charset="0"/>
            </a:endParaRPr>
          </a:p>
        </p:txBody>
      </p:sp>
      <p:sp>
        <p:nvSpPr>
          <p:cNvPr id="10" name="4 - Θέση αριθμού διαφάνειας">
            <a:extLst>
              <a:ext uri="{FF2B5EF4-FFF2-40B4-BE49-F238E27FC236}">
                <a16:creationId xmlns:a16="http://schemas.microsoft.com/office/drawing/2014/main" id="{6B145A45-F908-475C-AB99-09893E450D76}"/>
              </a:ext>
            </a:extLst>
          </p:cNvPr>
          <p:cNvSpPr>
            <a:spLocks noGrp="1"/>
          </p:cNvSpPr>
          <p:nvPr>
            <p:ph type="sldNum" sz="quarter" idx="12"/>
          </p:nvPr>
        </p:nvSpPr>
        <p:spPr>
          <a:xfrm>
            <a:off x="8472264" y="6227008"/>
            <a:ext cx="2844800" cy="476250"/>
          </a:xfrm>
        </p:spPr>
        <p:txBody>
          <a:bodyPr/>
          <a:lstStyle/>
          <a:p>
            <a:pPr>
              <a:defRPr/>
            </a:pPr>
            <a:fld id="{E6A900DE-53FB-4087-A202-08436AFFF42C}" type="slidenum">
              <a:rPr lang="el-GR" smtClean="0"/>
              <a:pPr>
                <a:defRPr/>
              </a:pPr>
              <a:t>3</a:t>
            </a:fld>
            <a:endParaRPr lang="el-GR" dirty="0"/>
          </a:p>
        </p:txBody>
      </p:sp>
    </p:spTree>
  </p:cSld>
  <p:clrMapOvr>
    <a:masterClrMapping/>
  </p:clrMapOvr>
  <p:transition spd="med">
    <p:comb dir="vert"/>
  </p:transition>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3600" b="1" i="1" dirty="0">
                <a:solidFill>
                  <a:schemeClr val="accent2"/>
                </a:solidFill>
                <a:latin typeface="Times New Roman" pitchFamily="18" charset="0"/>
                <a:cs typeface="Times New Roman" pitchFamily="18" charset="0"/>
              </a:rPr>
              <a:t>Βασικές Πληροφορίες για τους Επενδυτές	</a:t>
            </a:r>
            <a:endParaRPr lang="el-GR" sz="3600" i="1" dirty="0">
              <a:solidFill>
                <a:schemeClr val="accent2"/>
              </a:solidFill>
              <a:latin typeface="Times New Roman" pitchFamily="18" charset="0"/>
              <a:cs typeface="Times New Roman" pitchFamily="18" charset="0"/>
            </a:endParaRPr>
          </a:p>
        </p:txBody>
      </p:sp>
      <p:sp>
        <p:nvSpPr>
          <p:cNvPr id="3" name="2 - Θέση περιεχομένου"/>
          <p:cNvSpPr>
            <a:spLocks noGrp="1"/>
          </p:cNvSpPr>
          <p:nvPr>
            <p:ph idx="1"/>
          </p:nvPr>
        </p:nvSpPr>
        <p:spPr>
          <a:xfrm>
            <a:off x="1343472" y="1451917"/>
            <a:ext cx="9505056" cy="4641379"/>
          </a:xfrm>
        </p:spPr>
        <p:txBody>
          <a:bodyPr/>
          <a:lstStyle/>
          <a:p>
            <a:pPr>
              <a:buNone/>
            </a:pPr>
            <a:r>
              <a:rPr lang="el-GR" sz="2400" dirty="0">
                <a:latin typeface="Times New Roman" pitchFamily="18" charset="0"/>
                <a:cs typeface="Times New Roman" pitchFamily="18" charset="0"/>
              </a:rPr>
              <a:t>	Επιπλέον η </a:t>
            </a:r>
            <a:r>
              <a:rPr lang="el-GR" sz="2400" b="1" dirty="0">
                <a:latin typeface="Times New Roman" pitchFamily="18" charset="0"/>
                <a:cs typeface="Times New Roman" pitchFamily="18" charset="0"/>
              </a:rPr>
              <a:t>απόφαση  12/638/11.2.2013 του Διοικητικού Συμβουλίου της Επιτροπής Κεφαλαιαγοράς </a:t>
            </a:r>
            <a:r>
              <a:rPr lang="el-GR" sz="2400" dirty="0">
                <a:latin typeface="Times New Roman" pitchFamily="18" charset="0"/>
                <a:cs typeface="Times New Roman" pitchFamily="18" charset="0"/>
              </a:rPr>
              <a:t>παρουσιάζει:</a:t>
            </a:r>
          </a:p>
          <a:p>
            <a:pPr>
              <a:buNone/>
            </a:pPr>
            <a:endParaRPr lang="el-GR" sz="2000" dirty="0">
              <a:latin typeface="Times New Roman" pitchFamily="18" charset="0"/>
              <a:cs typeface="Times New Roman" pitchFamily="18" charset="0"/>
            </a:endParaRPr>
          </a:p>
          <a:p>
            <a:r>
              <a:rPr lang="el-GR" sz="2400" dirty="0">
                <a:latin typeface="Times New Roman" pitchFamily="18" charset="0"/>
                <a:cs typeface="Times New Roman" pitchFamily="18" charset="0"/>
              </a:rPr>
              <a:t>τον τρόπο υπολογισμού του συνθετικού δείκτη κινδύνου και απόδοσης</a:t>
            </a:r>
          </a:p>
          <a:p>
            <a:pPr lvl="1"/>
            <a:r>
              <a:rPr lang="el-GR" sz="2000" dirty="0">
                <a:latin typeface="Times New Roman" pitchFamily="18" charset="0"/>
                <a:cs typeface="Times New Roman" pitchFamily="18" charset="0"/>
              </a:rPr>
              <a:t>βασίζεται στην τυπική απόκλιση των αποδόσεων του ΟΣΕΚΑ, χρησιμοποιώντας τις εβδομαδιαίες ιστορικές αποδόσεις του ΟΣΕΚΑ, ως προς την καθαρή τιμή μεριδίου ή μετοχής την τελευταία εργάσιμη ημέρα κάθε εβδομάδας. </a:t>
            </a:r>
          </a:p>
          <a:p>
            <a:r>
              <a:rPr lang="el-GR" sz="2400" dirty="0">
                <a:latin typeface="Times New Roman" pitchFamily="18" charset="0"/>
                <a:cs typeface="Times New Roman" pitchFamily="18" charset="0"/>
              </a:rPr>
              <a:t>τον τρόπο υπολογισμού των τρεχουσών επιβαρύνσεων</a:t>
            </a:r>
          </a:p>
          <a:p>
            <a:r>
              <a:rPr lang="el-GR" sz="2400" dirty="0">
                <a:latin typeface="Times New Roman" pitchFamily="18" charset="0"/>
                <a:cs typeface="Times New Roman" pitchFamily="18" charset="0"/>
              </a:rPr>
              <a:t>τα σενάρια απόδοσης για σύνθετους ΟΣΕΚΑ και τον τρόπο παρουσίασής τους</a:t>
            </a:r>
            <a:r>
              <a:rPr lang="en-US" sz="2400" dirty="0">
                <a:latin typeface="Times New Roman" pitchFamily="18" charset="0"/>
                <a:cs typeface="Times New Roman" pitchFamily="18" charset="0"/>
              </a:rPr>
              <a:t>.</a:t>
            </a:r>
            <a:endParaRPr lang="el-GR" sz="2400" dirty="0">
              <a:latin typeface="Times New Roman" pitchFamily="18" charset="0"/>
              <a:cs typeface="Times New Roman" pitchFamily="18" charset="0"/>
            </a:endParaRPr>
          </a:p>
          <a:p>
            <a:endParaRPr lang="el-GR" sz="2400" dirty="0">
              <a:latin typeface="Times New Roman" pitchFamily="18" charset="0"/>
              <a:cs typeface="Times New Roman" pitchFamily="18" charset="0"/>
            </a:endParaRPr>
          </a:p>
          <a:p>
            <a:endParaRPr lang="el-GR" sz="2400" dirty="0">
              <a:latin typeface="Times New Roman" pitchFamily="18" charset="0"/>
              <a:cs typeface="Times New Roman" pitchFamily="18" charset="0"/>
            </a:endParaRPr>
          </a:p>
          <a:p>
            <a:endParaRPr lang="el-GR" sz="2400" dirty="0">
              <a:latin typeface="Times New Roman" pitchFamily="18" charset="0"/>
              <a:cs typeface="Times New Roman" pitchFamily="18" charset="0"/>
            </a:endParaRPr>
          </a:p>
        </p:txBody>
      </p:sp>
      <p:sp>
        <p:nvSpPr>
          <p:cNvPr id="4" name="3 - Θέση αριθμού διαφάνειας"/>
          <p:cNvSpPr>
            <a:spLocks noGrp="1"/>
          </p:cNvSpPr>
          <p:nvPr>
            <p:ph type="sldNum" sz="quarter" idx="12"/>
          </p:nvPr>
        </p:nvSpPr>
        <p:spPr/>
        <p:txBody>
          <a:bodyPr/>
          <a:lstStyle/>
          <a:p>
            <a:pPr>
              <a:defRPr/>
            </a:pPr>
            <a:fld id="{7C2C1EAE-2912-4811-9DF5-A68AB55C9E27}" type="slidenum">
              <a:rPr lang="el-GR" smtClean="0">
                <a:solidFill>
                  <a:srgbClr val="000000"/>
                </a:solidFill>
              </a:rPr>
              <a:pPr>
                <a:defRPr/>
              </a:pPr>
              <a:t>30</a:t>
            </a:fld>
            <a:endParaRPr lang="el-GR">
              <a:solidFill>
                <a:srgbClr val="000000"/>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970856" y="260648"/>
            <a:ext cx="8229600" cy="864096"/>
          </a:xfrm>
        </p:spPr>
        <p:txBody>
          <a:bodyPr/>
          <a:lstStyle/>
          <a:p>
            <a:r>
              <a:rPr lang="el-GR" sz="3200" b="1" i="1" dirty="0">
                <a:solidFill>
                  <a:schemeClr val="accent2"/>
                </a:solidFill>
                <a:latin typeface="Times" pitchFamily="18" charset="0"/>
                <a:cs typeface="Times" pitchFamily="18" charset="0"/>
              </a:rPr>
              <a:t>Ανακοινώσεις και διαφημίσεις ΟΣΕΚΑ </a:t>
            </a:r>
            <a:endParaRPr lang="el-GR" sz="3200" i="1" dirty="0">
              <a:solidFill>
                <a:schemeClr val="accent2"/>
              </a:solidFill>
              <a:latin typeface="Times" pitchFamily="18" charset="0"/>
              <a:cs typeface="Times" pitchFamily="18" charset="0"/>
            </a:endParaRPr>
          </a:p>
        </p:txBody>
      </p:sp>
      <p:sp>
        <p:nvSpPr>
          <p:cNvPr id="3" name="Content Placeholder 2"/>
          <p:cNvSpPr>
            <a:spLocks noGrp="1"/>
          </p:cNvSpPr>
          <p:nvPr>
            <p:ph idx="1"/>
          </p:nvPr>
        </p:nvSpPr>
        <p:spPr>
          <a:xfrm>
            <a:off x="1127448" y="1145834"/>
            <a:ext cx="10009112" cy="5523526"/>
          </a:xfrm>
        </p:spPr>
        <p:txBody>
          <a:bodyPr/>
          <a:lstStyle/>
          <a:p>
            <a:r>
              <a:rPr lang="el-GR" sz="1600" dirty="0">
                <a:latin typeface="Times" pitchFamily="18" charset="0"/>
                <a:cs typeface="Times" pitchFamily="18" charset="0"/>
              </a:rPr>
              <a:t>Σύμφωνα με την </a:t>
            </a:r>
            <a:r>
              <a:rPr lang="el-GR" sz="1600" b="1" dirty="0">
                <a:latin typeface="Times" pitchFamily="18" charset="0"/>
                <a:cs typeface="Times" pitchFamily="18" charset="0"/>
              </a:rPr>
              <a:t>Απόφαση Ε.Κ. 15/633/20.12.2012 (άρθρο 46)</a:t>
            </a:r>
            <a:r>
              <a:rPr lang="el-GR" sz="1600" dirty="0">
                <a:latin typeface="Times" pitchFamily="18" charset="0"/>
                <a:cs typeface="Times" pitchFamily="18" charset="0"/>
              </a:rPr>
              <a:t>,</a:t>
            </a:r>
            <a:r>
              <a:rPr lang="el-GR" sz="1600" b="1" dirty="0">
                <a:latin typeface="Times" pitchFamily="18" charset="0"/>
                <a:cs typeface="Times" pitchFamily="18" charset="0"/>
              </a:rPr>
              <a:t> </a:t>
            </a:r>
            <a:r>
              <a:rPr lang="el-GR" sz="1600" dirty="0">
                <a:latin typeface="Times" pitchFamily="18" charset="0"/>
                <a:cs typeface="Times" pitchFamily="18" charset="0"/>
              </a:rPr>
              <a:t>η ΑΕΔΑΚ πρέπει να διασφαλίζει ότι όλες οι πληροφορίες τις οποίες απευθύνει σε επενδυτές ή διαδίδει με οποιονδήποτε τρόπο (περιλαμβανομένων των διαφημιστικών ανακοινώσεων) είναι </a:t>
            </a:r>
            <a:r>
              <a:rPr lang="el-GR" sz="1600" b="1" dirty="0">
                <a:latin typeface="Times" pitchFamily="18" charset="0"/>
                <a:cs typeface="Times" pitchFamily="18" charset="0"/>
              </a:rPr>
              <a:t>ακριβείς, σαφείς και μη παραπλανητικές</a:t>
            </a:r>
            <a:r>
              <a:rPr lang="el-GR" sz="1600" dirty="0">
                <a:latin typeface="Times" pitchFamily="18" charset="0"/>
                <a:cs typeface="Times" pitchFamily="18" charset="0"/>
              </a:rPr>
              <a:t>.</a:t>
            </a:r>
          </a:p>
          <a:p>
            <a:endParaRPr lang="en-US" sz="1600" dirty="0">
              <a:latin typeface="Times" pitchFamily="18" charset="0"/>
              <a:cs typeface="Times" pitchFamily="18" charset="0"/>
            </a:endParaRPr>
          </a:p>
          <a:p>
            <a:r>
              <a:rPr lang="el-GR" sz="1600" dirty="0">
                <a:latin typeface="Times" pitchFamily="18" charset="0"/>
                <a:cs typeface="Times" pitchFamily="18" charset="0"/>
              </a:rPr>
              <a:t>Οι ΟΣΕΚΑ επιτρέπεται να διαφημίζουν την ποσοστιαία απόδοση του τελευταίου δωδεκαμήνου που λήγει την τελευταία ημέρα του αμέσως προηγούμενου ημερολογιακού μήνα, σωρευτικές αποδόσεις ακέραιων πολλαπλασίων του έτους (διετίας, τριετίας κ.λπ.) και την απόδοσή τους για το χρονικό διάστημα από την 1η Ιανουαρίου κάθε έτους έως την τελευταία ημέρα του προηγούμενου μήνα, από την ημερομηνία της έκδοσης του διαφημιστικού εντύπου ή ανακοίνωσης. </a:t>
            </a:r>
          </a:p>
          <a:p>
            <a:endParaRPr lang="en-US" sz="1600" dirty="0">
              <a:latin typeface="Times" pitchFamily="18" charset="0"/>
              <a:cs typeface="Times" pitchFamily="18" charset="0"/>
            </a:endParaRPr>
          </a:p>
          <a:p>
            <a:r>
              <a:rPr lang="el-GR" sz="1600" dirty="0">
                <a:latin typeface="Times" pitchFamily="18" charset="0"/>
                <a:cs typeface="Times" pitchFamily="18" charset="0"/>
              </a:rPr>
              <a:t>Πρέπει να τονισθεί ότι ΟΣΕΚΑ οι οποίοι </a:t>
            </a:r>
            <a:r>
              <a:rPr lang="el-GR" sz="1600" b="1" dirty="0">
                <a:latin typeface="Times" pitchFamily="18" charset="0"/>
                <a:cs typeface="Times" pitchFamily="18" charset="0"/>
              </a:rPr>
              <a:t>δεν</a:t>
            </a:r>
            <a:r>
              <a:rPr lang="el-GR" sz="1600" dirty="0">
                <a:latin typeface="Times" pitchFamily="18" charset="0"/>
                <a:cs typeface="Times" pitchFamily="18" charset="0"/>
              </a:rPr>
              <a:t> έχουν συμπληρώσει δωδεκάμηνη περίοδο λειτουργίας </a:t>
            </a:r>
            <a:r>
              <a:rPr lang="el-GR" sz="1600" b="1" dirty="0">
                <a:latin typeface="Times" pitchFamily="18" charset="0"/>
                <a:cs typeface="Times" pitchFamily="18" charset="0"/>
              </a:rPr>
              <a:t>δεν</a:t>
            </a:r>
            <a:r>
              <a:rPr lang="el-GR" sz="1600" dirty="0">
                <a:latin typeface="Times" pitchFamily="18" charset="0"/>
                <a:cs typeface="Times" pitchFamily="18" charset="0"/>
              </a:rPr>
              <a:t> επιτρέπεται να διαφημίζουν την απόδοσή τους.</a:t>
            </a:r>
          </a:p>
          <a:p>
            <a:endParaRPr lang="en-US" sz="1600" dirty="0">
              <a:latin typeface="Times" pitchFamily="18" charset="0"/>
              <a:cs typeface="Times" pitchFamily="18" charset="0"/>
            </a:endParaRPr>
          </a:p>
          <a:p>
            <a:r>
              <a:rPr lang="el-GR" sz="1600" dirty="0">
                <a:latin typeface="Times" pitchFamily="18" charset="0"/>
                <a:cs typeface="Times" pitchFamily="18" charset="0"/>
              </a:rPr>
              <a:t>Επιπλέον, ΟΣΕΚΑ οι οποίοι έχουν αλλάξει κατηγορία, καθώς και ΟΣΕΚΑ των οποίων ο επενδυτικός σκοπός και η επενδυτική τους πολιτική έχουν υποστεί ουσιαστικές αλλαγές, δεν επιτρέπεται να διαφημίζουν σωρευτικές αποδόσεις που αφορούν περίοδο κατά την οποία εντάσσονταν σε διαφορετική κατηγορία ή είχαν διαφορετικό επενδυτικό σκοπό και επενδυτική πολιτική. Εξακολουθούν ωστόσο να διαφημίζουν τις παρελθούσες ετήσιες αποδόσεις τους, με την επισήμανση ότι επετεύχθησαν υπό διαφορετικές συνθήκες οι οποίες δεν ισχύουν πλέον.  </a:t>
            </a:r>
          </a:p>
        </p:txBody>
      </p:sp>
      <p:sp>
        <p:nvSpPr>
          <p:cNvPr id="4" name="Slide Number Placeholder 3"/>
          <p:cNvSpPr>
            <a:spLocks noGrp="1"/>
          </p:cNvSpPr>
          <p:nvPr>
            <p:ph type="sldNum" sz="quarter" idx="12"/>
          </p:nvPr>
        </p:nvSpPr>
        <p:spPr/>
        <p:txBody>
          <a:bodyPr/>
          <a:lstStyle/>
          <a:p>
            <a:pPr>
              <a:defRPr/>
            </a:pPr>
            <a:fld id="{7C2C1EAE-2912-4811-9DF5-A68AB55C9E27}" type="slidenum">
              <a:rPr lang="el-GR" smtClean="0">
                <a:solidFill>
                  <a:srgbClr val="000000"/>
                </a:solidFill>
              </a:rPr>
              <a:pPr>
                <a:defRPr/>
              </a:pPr>
              <a:t>31</a:t>
            </a:fld>
            <a:endParaRPr lang="el-GR">
              <a:solidFill>
                <a:srgbClr val="000000"/>
              </a:solidFill>
            </a:endParaRPr>
          </a:p>
        </p:txBody>
      </p:sp>
      <p:sp>
        <p:nvSpPr>
          <p:cNvPr id="5" name="Rectangle 4"/>
          <p:cNvSpPr/>
          <p:nvPr/>
        </p:nvSpPr>
        <p:spPr>
          <a:xfrm>
            <a:off x="5881686" y="6381328"/>
            <a:ext cx="3829638" cy="307777"/>
          </a:xfrm>
          <a:prstGeom prst="rect">
            <a:avLst/>
          </a:prstGeom>
        </p:spPr>
        <p:txBody>
          <a:bodyPr wrap="none">
            <a:spAutoFit/>
          </a:bodyPr>
          <a:lstStyle/>
          <a:p>
            <a:r>
              <a:rPr lang="el-GR" sz="1400" dirty="0">
                <a:latin typeface="Times" pitchFamily="18" charset="0"/>
                <a:cs typeface="Times" pitchFamily="18" charset="0"/>
              </a:rPr>
              <a:t>Βλ. Απόφαση Ε.Κ. 15/633/20.12.2012 (άρθρο 46) </a:t>
            </a:r>
            <a:endParaRPr lang="el-GR" sz="14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p:nvPr>
        </p:nvSpPr>
        <p:spPr>
          <a:xfrm>
            <a:off x="1919536" y="188640"/>
            <a:ext cx="8229600" cy="864096"/>
          </a:xfrm>
        </p:spPr>
        <p:txBody>
          <a:bodyPr/>
          <a:lstStyle/>
          <a:p>
            <a:r>
              <a:rPr lang="el-GR" sz="3200" b="1" i="1" dirty="0">
                <a:solidFill>
                  <a:schemeClr val="accent2"/>
                </a:solidFill>
                <a:latin typeface="Times" pitchFamily="18" charset="0"/>
                <a:cs typeface="Times" pitchFamily="18" charset="0"/>
              </a:rPr>
              <a:t>Ανακοινώσεις και διαφημίσεις ΟΣΕΚΑ </a:t>
            </a:r>
            <a:endParaRPr lang="el-GR" sz="3200" i="1" dirty="0">
              <a:solidFill>
                <a:schemeClr val="accent2"/>
              </a:solidFill>
              <a:latin typeface="Times" pitchFamily="18" charset="0"/>
              <a:cs typeface="Times" pitchFamily="18" charset="0"/>
            </a:endParaRPr>
          </a:p>
        </p:txBody>
      </p:sp>
      <p:sp>
        <p:nvSpPr>
          <p:cNvPr id="3" name="Content Placeholder 2"/>
          <p:cNvSpPr>
            <a:spLocks noGrp="1"/>
          </p:cNvSpPr>
          <p:nvPr>
            <p:ph idx="1"/>
          </p:nvPr>
        </p:nvSpPr>
        <p:spPr>
          <a:xfrm>
            <a:off x="911424" y="980728"/>
            <a:ext cx="10009112" cy="5877272"/>
          </a:xfrm>
        </p:spPr>
        <p:txBody>
          <a:bodyPr/>
          <a:lstStyle/>
          <a:p>
            <a:r>
              <a:rPr lang="el-GR" sz="1800" dirty="0">
                <a:latin typeface="Times" pitchFamily="18" charset="0"/>
                <a:cs typeface="Times" pitchFamily="18" charset="0"/>
              </a:rPr>
              <a:t>Επιπλέον σύμφωνα με την </a:t>
            </a:r>
            <a:r>
              <a:rPr lang="el-GR" sz="1800" b="1" dirty="0">
                <a:latin typeface="Times" pitchFamily="18" charset="0"/>
                <a:cs typeface="Times" pitchFamily="18" charset="0"/>
              </a:rPr>
              <a:t>Απόφαση Ε.Κ. 15/633/20.12.2012 (άρθρο 46)</a:t>
            </a:r>
            <a:r>
              <a:rPr lang="el-GR" sz="1800" dirty="0">
                <a:latin typeface="Times" pitchFamily="18" charset="0"/>
                <a:cs typeface="Times" pitchFamily="18" charset="0"/>
              </a:rPr>
              <a:t>:</a:t>
            </a:r>
          </a:p>
          <a:p>
            <a:r>
              <a:rPr lang="el-GR" sz="1800" dirty="0">
                <a:latin typeface="Times" pitchFamily="18" charset="0"/>
                <a:cs typeface="Times" pitchFamily="18" charset="0"/>
              </a:rPr>
              <a:t>Το ΔΣ της ΑΕΔΑΚ καθορίζει με τρόπο σαφή και εντός των ορίων που προβλέπει ο κανονισμός ή τα καταστατικά έγγραφα του ΟΣΕΚΑ την πολιτική προμηθειών με τις οποίες επιβαρύνονται οι μεριδιούχοι. </a:t>
            </a:r>
          </a:p>
          <a:p>
            <a:pPr>
              <a:buNone/>
            </a:pPr>
            <a:endParaRPr lang="el-GR" sz="1800" dirty="0">
              <a:latin typeface="Times" pitchFamily="18" charset="0"/>
              <a:cs typeface="Times" pitchFamily="18" charset="0"/>
            </a:endParaRPr>
          </a:p>
          <a:p>
            <a:r>
              <a:rPr lang="el-GR" sz="1800" dirty="0">
                <a:latin typeface="Times" pitchFamily="18" charset="0"/>
                <a:cs typeface="Times" pitchFamily="18" charset="0"/>
              </a:rPr>
              <a:t>Η ΑΕΔΑΚ αναγράφει τόσο στην αίτηση συμμετοχής όσο και στην αίτηση εξαγοράς το ακριβές ποσοστό προμήθειας, με το οποίο επιβαρύνεται ο μεριδιούχος κατά τη διάθεση και την εξαγορά ή εξόφληση των μεριδίων, αντίστοιχα.</a:t>
            </a:r>
          </a:p>
          <a:p>
            <a:pPr>
              <a:buNone/>
            </a:pPr>
            <a:endParaRPr lang="en-US" sz="1800" dirty="0">
              <a:latin typeface="Times" pitchFamily="18" charset="0"/>
              <a:cs typeface="Times" pitchFamily="18" charset="0"/>
            </a:endParaRPr>
          </a:p>
          <a:p>
            <a:r>
              <a:rPr lang="el-GR" sz="1800" dirty="0">
                <a:latin typeface="Times" pitchFamily="18" charset="0"/>
                <a:cs typeface="Times" pitchFamily="18" charset="0"/>
              </a:rPr>
              <a:t>Επιπλέον, η ΑΕΔΑΚ ενημερώνει τους μεριδιούχους των υπό διαχείριση ΟΣΕΚΑ για την επένδυσή τους σε τακτική βάση, τουλάχιστον ανά εξάμηνο, αποστέλλοντάς τους σχετική ενημέρωση στην οποία περιλαμβάνονται, κατ` ελάχιστον: </a:t>
            </a:r>
          </a:p>
          <a:p>
            <a:pPr lvl="1"/>
            <a:r>
              <a:rPr lang="el-GR" sz="1400" dirty="0">
                <a:latin typeface="Times" pitchFamily="18" charset="0"/>
                <a:cs typeface="Times" pitchFamily="18" charset="0"/>
              </a:rPr>
              <a:t>ο αριθμός μεριδίων που κατέχει ο μεριδιούχος, ανά ΟΣΕΚΑ, η αξία κτήσης τους καθώς και η τρέχουσα καθαρή αξία τους την τελευταία εργάσιμη ημέρα του ημερολογιακού εξαμήνου,</a:t>
            </a:r>
          </a:p>
          <a:p>
            <a:pPr lvl="1"/>
            <a:r>
              <a:rPr lang="el-GR" sz="1400" dirty="0">
                <a:latin typeface="Times" pitchFamily="18" charset="0"/>
                <a:cs typeface="Times" pitchFamily="18" charset="0"/>
              </a:rPr>
              <a:t>η ποσοστιαία απόδοση των μεριδίων του ΟΣΕΚΑ από την αρχή του ημερολογιακού έτους μέχρι την τελευταία εργάσιμη ημέρα του αντίστοιχου ημερολογιακού εξαμήνου, </a:t>
            </a:r>
          </a:p>
          <a:p>
            <a:pPr lvl="1"/>
            <a:r>
              <a:rPr lang="el-GR" sz="1400" dirty="0">
                <a:latin typeface="Times" pitchFamily="18" charset="0"/>
                <a:cs typeface="Times" pitchFamily="18" charset="0"/>
              </a:rPr>
              <a:t>η ποσοστιαία σωρευτική απόδοση των μεριδίων του ΟΣΕΚΑ για την περίοδο των τριών (3) τελευταίων ετών με ημερομηνία λήξης την τελευταία εργάσιμη ημέρα του αντίστοιχου ημερολογιακού εξαμήνου, και </a:t>
            </a:r>
          </a:p>
          <a:p>
            <a:pPr lvl="1"/>
            <a:r>
              <a:rPr lang="el-GR" sz="1400" dirty="0">
                <a:latin typeface="Times" pitchFamily="18" charset="0"/>
                <a:cs typeface="Times" pitchFamily="18" charset="0"/>
              </a:rPr>
              <a:t>το ποσοστό της προμήθειας διαχείρισης και της προμήθειας θεματοφυλακής που επιβάρυναν το ενεργητικό του ΟΣΕΚΑ κατά τη διάρκεια του αντίστοιχου ημερολογιακού εξαμήνου.</a:t>
            </a:r>
          </a:p>
        </p:txBody>
      </p:sp>
      <p:sp>
        <p:nvSpPr>
          <p:cNvPr id="4" name="Slide Number Placeholder 3"/>
          <p:cNvSpPr>
            <a:spLocks noGrp="1"/>
          </p:cNvSpPr>
          <p:nvPr>
            <p:ph type="sldNum" sz="quarter" idx="12"/>
          </p:nvPr>
        </p:nvSpPr>
        <p:spPr/>
        <p:txBody>
          <a:bodyPr/>
          <a:lstStyle/>
          <a:p>
            <a:pPr>
              <a:defRPr/>
            </a:pPr>
            <a:fld id="{7C2C1EAE-2912-4811-9DF5-A68AB55C9E27}" type="slidenum">
              <a:rPr lang="el-GR" smtClean="0">
                <a:solidFill>
                  <a:srgbClr val="000000"/>
                </a:solidFill>
              </a:rPr>
              <a:pPr>
                <a:defRPr/>
              </a:pPr>
              <a:t>32</a:t>
            </a:fld>
            <a:endParaRPr lang="el-GR">
              <a:solidFill>
                <a:srgbClr val="000000"/>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43426" name="Rectangle 2"/>
          <p:cNvSpPr>
            <a:spLocks noGrp="1"/>
          </p:cNvSpPr>
          <p:nvPr>
            <p:ph type="title"/>
          </p:nvPr>
        </p:nvSpPr>
        <p:spPr>
          <a:xfrm>
            <a:off x="2042864" y="-27384"/>
            <a:ext cx="8229600" cy="1143000"/>
          </a:xfrm>
        </p:spPr>
        <p:txBody>
          <a:bodyPr/>
          <a:lstStyle/>
          <a:p>
            <a:r>
              <a:rPr lang="el-GR" sz="3200" b="1" i="1" dirty="0">
                <a:solidFill>
                  <a:schemeClr val="accent2"/>
                </a:solidFill>
                <a:latin typeface="Times New Roman" pitchFamily="18" charset="0"/>
                <a:cs typeface="Times New Roman" pitchFamily="18" charset="0"/>
              </a:rPr>
              <a:t>Πλεονεκτήματα των Αμοιβαίων Κεφαλαίων</a:t>
            </a:r>
          </a:p>
        </p:txBody>
      </p:sp>
      <p:sp>
        <p:nvSpPr>
          <p:cNvPr id="743427" name="Rectangle 3"/>
          <p:cNvSpPr>
            <a:spLocks noGrp="1"/>
          </p:cNvSpPr>
          <p:nvPr>
            <p:ph idx="1"/>
          </p:nvPr>
        </p:nvSpPr>
        <p:spPr>
          <a:xfrm>
            <a:off x="1199456" y="1207293"/>
            <a:ext cx="9793088" cy="5037932"/>
          </a:xfrm>
        </p:spPr>
        <p:txBody>
          <a:bodyPr/>
          <a:lstStyle/>
          <a:p>
            <a:pPr>
              <a:lnSpc>
                <a:spcPct val="80000"/>
              </a:lnSpc>
            </a:pPr>
            <a:r>
              <a:rPr lang="el-GR" sz="2100" dirty="0">
                <a:latin typeface="Times New Roman" pitchFamily="18" charset="0"/>
                <a:cs typeface="Times New Roman" pitchFamily="18" charset="0"/>
              </a:rPr>
              <a:t>Ο θεσμός των Α/Κ έχει γνωρίσει τεράστια επιτυχία στις αναπτυγμένες κεφαλαιαγορές, αλλά σημαντικά μικρότερη στην Ελλάδα.</a:t>
            </a:r>
          </a:p>
          <a:p>
            <a:pPr>
              <a:lnSpc>
                <a:spcPct val="80000"/>
              </a:lnSpc>
            </a:pPr>
            <a:endParaRPr lang="el-GR" sz="2100" dirty="0">
              <a:latin typeface="Times New Roman" pitchFamily="18" charset="0"/>
              <a:cs typeface="Times New Roman" pitchFamily="18" charset="0"/>
            </a:endParaRPr>
          </a:p>
          <a:p>
            <a:pPr>
              <a:lnSpc>
                <a:spcPct val="80000"/>
              </a:lnSpc>
            </a:pPr>
            <a:r>
              <a:rPr lang="el-GR" sz="2100" dirty="0">
                <a:latin typeface="Times New Roman" pitchFamily="18" charset="0"/>
                <a:cs typeface="Times New Roman" pitchFamily="18" charset="0"/>
              </a:rPr>
              <a:t>Η επιτυχημένη πορεία των Α/Κ παγκοσμίως οφείλεται αποκλειστικά στα σημαντικά πλεονεκτήματα τα οποία προσφέρουν στο ευρύ επενδυτικό κοινό, τα κυριότερα των οποίων είναι:</a:t>
            </a:r>
          </a:p>
          <a:p>
            <a:pPr lvl="1">
              <a:lnSpc>
                <a:spcPct val="80000"/>
              </a:lnSpc>
            </a:pPr>
            <a:r>
              <a:rPr lang="el-GR" sz="2100" dirty="0">
                <a:latin typeface="Times New Roman" pitchFamily="18" charset="0"/>
                <a:cs typeface="Times New Roman" pitchFamily="18" charset="0"/>
              </a:rPr>
              <a:t>συνεχής επαγγελματική διαχείριση των χρημάτων των επενδυτών (</a:t>
            </a:r>
            <a:r>
              <a:rPr lang="el-GR" sz="2100" dirty="0" err="1">
                <a:latin typeface="Times New Roman" pitchFamily="18" charset="0"/>
                <a:cs typeface="Times New Roman" pitchFamily="18" charset="0"/>
              </a:rPr>
              <a:t>professional</a:t>
            </a:r>
            <a:r>
              <a:rPr lang="el-GR" sz="2100" dirty="0">
                <a:latin typeface="Times New Roman" pitchFamily="18" charset="0"/>
                <a:cs typeface="Times New Roman" pitchFamily="18" charset="0"/>
              </a:rPr>
              <a:t> </a:t>
            </a:r>
            <a:r>
              <a:rPr lang="el-GR" sz="2100" dirty="0" err="1">
                <a:latin typeface="Times New Roman" pitchFamily="18" charset="0"/>
                <a:cs typeface="Times New Roman" pitchFamily="18" charset="0"/>
              </a:rPr>
              <a:t>management</a:t>
            </a:r>
            <a:r>
              <a:rPr lang="el-GR" sz="2100" dirty="0">
                <a:latin typeface="Times New Roman" pitchFamily="18" charset="0"/>
                <a:cs typeface="Times New Roman" pitchFamily="18" charset="0"/>
              </a:rPr>
              <a:t>),</a:t>
            </a:r>
          </a:p>
          <a:p>
            <a:pPr lvl="1">
              <a:lnSpc>
                <a:spcPct val="80000"/>
              </a:lnSpc>
            </a:pPr>
            <a:r>
              <a:rPr lang="el-GR" sz="2100" dirty="0">
                <a:latin typeface="Times New Roman" pitchFamily="18" charset="0"/>
                <a:cs typeface="Times New Roman" pitchFamily="18" charset="0"/>
              </a:rPr>
              <a:t>ελαχιστοποίηση του κινδύνου μέσω της διαφοροποίησης των επενδύσεων (</a:t>
            </a:r>
            <a:r>
              <a:rPr lang="el-GR" sz="2100" dirty="0" err="1">
                <a:latin typeface="Times New Roman" pitchFamily="18" charset="0"/>
                <a:cs typeface="Times New Roman" pitchFamily="18" charset="0"/>
              </a:rPr>
              <a:t>diversification</a:t>
            </a:r>
            <a:r>
              <a:rPr lang="el-GR" sz="2100" dirty="0">
                <a:latin typeface="Times New Roman" pitchFamily="18" charset="0"/>
                <a:cs typeface="Times New Roman" pitchFamily="18" charset="0"/>
              </a:rPr>
              <a:t>),</a:t>
            </a:r>
          </a:p>
          <a:p>
            <a:pPr lvl="1">
              <a:lnSpc>
                <a:spcPct val="80000"/>
              </a:lnSpc>
            </a:pPr>
            <a:r>
              <a:rPr lang="el-GR" sz="2100" dirty="0">
                <a:latin typeface="Times New Roman" pitchFamily="18" charset="0"/>
                <a:cs typeface="Times New Roman" pitchFamily="18" charset="0"/>
              </a:rPr>
              <a:t>επιπρόσθετη μείωση του κινδύνου μέσω της διεθνούς διαφοροποίησης (</a:t>
            </a:r>
            <a:r>
              <a:rPr lang="el-GR" sz="2100" dirty="0" err="1">
                <a:latin typeface="Times New Roman" pitchFamily="18" charset="0"/>
                <a:cs typeface="Times New Roman" pitchFamily="18" charset="0"/>
              </a:rPr>
              <a:t>international</a:t>
            </a:r>
            <a:r>
              <a:rPr lang="el-GR" sz="2100" dirty="0">
                <a:latin typeface="Times New Roman" pitchFamily="18" charset="0"/>
                <a:cs typeface="Times New Roman" pitchFamily="18" charset="0"/>
              </a:rPr>
              <a:t>  </a:t>
            </a:r>
            <a:r>
              <a:rPr lang="el-GR" sz="2100" dirty="0" err="1">
                <a:latin typeface="Times New Roman" pitchFamily="18" charset="0"/>
                <a:cs typeface="Times New Roman" pitchFamily="18" charset="0"/>
              </a:rPr>
              <a:t>diversification</a:t>
            </a:r>
            <a:r>
              <a:rPr lang="el-GR" sz="2100" dirty="0">
                <a:latin typeface="Times New Roman" pitchFamily="18" charset="0"/>
                <a:cs typeface="Times New Roman" pitchFamily="18" charset="0"/>
              </a:rPr>
              <a:t>),</a:t>
            </a:r>
          </a:p>
          <a:p>
            <a:pPr lvl="1">
              <a:lnSpc>
                <a:spcPct val="80000"/>
              </a:lnSpc>
            </a:pPr>
            <a:r>
              <a:rPr lang="el-GR" sz="2100" dirty="0">
                <a:latin typeface="Times New Roman" pitchFamily="18" charset="0"/>
                <a:cs typeface="Times New Roman" pitchFamily="18" charset="0"/>
              </a:rPr>
              <a:t>πρόσβαση σε επαγγελματική διαχείριση με μικρό αρχικό κεφάλαιο,</a:t>
            </a:r>
          </a:p>
          <a:p>
            <a:pPr lvl="1">
              <a:lnSpc>
                <a:spcPct val="80000"/>
              </a:lnSpc>
            </a:pPr>
            <a:r>
              <a:rPr lang="el-GR" sz="2100" dirty="0">
                <a:latin typeface="Times New Roman" pitchFamily="18" charset="0"/>
                <a:cs typeface="Times New Roman" pitchFamily="18" charset="0"/>
              </a:rPr>
              <a:t>άμεση ρευστότητα (</a:t>
            </a:r>
            <a:r>
              <a:rPr lang="el-GR" sz="2100" dirty="0" err="1">
                <a:latin typeface="Times New Roman" pitchFamily="18" charset="0"/>
                <a:cs typeface="Times New Roman" pitchFamily="18" charset="0"/>
              </a:rPr>
              <a:t>liquidity</a:t>
            </a:r>
            <a:r>
              <a:rPr lang="el-GR" sz="2100" dirty="0">
                <a:latin typeface="Times New Roman" pitchFamily="18" charset="0"/>
                <a:cs typeface="Times New Roman" pitchFamily="18" charset="0"/>
              </a:rPr>
              <a:t>),</a:t>
            </a:r>
          </a:p>
          <a:p>
            <a:pPr lvl="1">
              <a:lnSpc>
                <a:spcPct val="80000"/>
              </a:lnSpc>
            </a:pPr>
            <a:r>
              <a:rPr lang="el-GR" sz="2100" dirty="0">
                <a:latin typeface="Times New Roman" pitchFamily="18" charset="0"/>
                <a:cs typeface="Times New Roman" pitchFamily="18" charset="0"/>
              </a:rPr>
              <a:t>απλουστευμένες διαδικασίες παρακολούθησης της εξέλιξης της επένδυσης και</a:t>
            </a:r>
          </a:p>
          <a:p>
            <a:pPr lvl="1">
              <a:lnSpc>
                <a:spcPct val="80000"/>
              </a:lnSpc>
            </a:pPr>
            <a:r>
              <a:rPr lang="el-GR" sz="2100" dirty="0">
                <a:latin typeface="Times New Roman" pitchFamily="18" charset="0"/>
                <a:cs typeface="Times New Roman" pitchFamily="18" charset="0"/>
              </a:rPr>
              <a:t>μεταφορά των χρημάτων από το ένα Αμοιβαίο Κεφάλαιο σε άλλο της ίδιας οικογένειας με ελάχιστο ή μηδενικό κόστος.</a:t>
            </a:r>
          </a:p>
          <a:p>
            <a:pPr>
              <a:lnSpc>
                <a:spcPct val="80000"/>
              </a:lnSpc>
              <a:buFont typeface="Wingdings 2" pitchFamily="18" charset="2"/>
              <a:buNone/>
            </a:pPr>
            <a:endParaRPr lang="el-GR" sz="2100" dirty="0">
              <a:latin typeface="Times New Roman" pitchFamily="18" charset="0"/>
              <a:cs typeface="Times New Roman" pitchFamily="18" charset="0"/>
            </a:endParaRPr>
          </a:p>
        </p:txBody>
      </p:sp>
      <p:sp>
        <p:nvSpPr>
          <p:cNvPr id="4" name="3 - Θέση αριθμού διαφάνειας"/>
          <p:cNvSpPr>
            <a:spLocks noGrp="1"/>
          </p:cNvSpPr>
          <p:nvPr>
            <p:ph type="sldNum" sz="quarter" idx="12"/>
          </p:nvPr>
        </p:nvSpPr>
        <p:spPr/>
        <p:txBody>
          <a:bodyPr/>
          <a:lstStyle/>
          <a:p>
            <a:pPr>
              <a:defRPr/>
            </a:pPr>
            <a:fld id="{7C2C1EAE-2912-4811-9DF5-A68AB55C9E27}" type="slidenum">
              <a:rPr lang="el-GR" smtClean="0">
                <a:solidFill>
                  <a:srgbClr val="000000"/>
                </a:solidFill>
              </a:rPr>
              <a:pPr>
                <a:defRPr/>
              </a:pPr>
              <a:t>33</a:t>
            </a:fld>
            <a:endParaRPr lang="el-GR">
              <a:solidFill>
                <a:srgbClr val="000000"/>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44450" name="Rectangle 2"/>
          <p:cNvSpPr>
            <a:spLocks noGrp="1"/>
          </p:cNvSpPr>
          <p:nvPr>
            <p:ph type="title"/>
          </p:nvPr>
        </p:nvSpPr>
        <p:spPr>
          <a:xfrm>
            <a:off x="1981200" y="44624"/>
            <a:ext cx="8229600" cy="1143000"/>
          </a:xfrm>
        </p:spPr>
        <p:txBody>
          <a:bodyPr/>
          <a:lstStyle/>
          <a:p>
            <a:r>
              <a:rPr lang="el-GR" sz="3200" b="1" i="1" dirty="0">
                <a:solidFill>
                  <a:schemeClr val="accent2"/>
                </a:solidFill>
                <a:latin typeface="Times New Roman" pitchFamily="18" charset="0"/>
                <a:cs typeface="Times New Roman" pitchFamily="18" charset="0"/>
              </a:rPr>
              <a:t>Πλεονεκτήματα των Αμοιβαίων Κεφαλαίων</a:t>
            </a:r>
          </a:p>
        </p:txBody>
      </p:sp>
      <p:sp>
        <p:nvSpPr>
          <p:cNvPr id="744451" name="Rectangle 3"/>
          <p:cNvSpPr>
            <a:spLocks noGrp="1"/>
          </p:cNvSpPr>
          <p:nvPr>
            <p:ph idx="1"/>
          </p:nvPr>
        </p:nvSpPr>
        <p:spPr>
          <a:xfrm>
            <a:off x="1199456" y="1340768"/>
            <a:ext cx="9793088" cy="4874314"/>
          </a:xfrm>
        </p:spPr>
        <p:txBody>
          <a:bodyPr/>
          <a:lstStyle/>
          <a:p>
            <a:pPr>
              <a:lnSpc>
                <a:spcPct val="80000"/>
              </a:lnSpc>
            </a:pPr>
            <a:r>
              <a:rPr lang="el-GR" sz="2000" b="1" i="1" dirty="0">
                <a:latin typeface="Times New Roman" pitchFamily="18" charset="0"/>
                <a:cs typeface="Times New Roman" pitchFamily="18" charset="0"/>
              </a:rPr>
              <a:t>Συνεχής Επαγγελματική Διαχείριση των Χρημάτων των Επενδυτών</a:t>
            </a:r>
            <a:endParaRPr lang="el-GR" sz="2000" b="1" dirty="0">
              <a:latin typeface="Times New Roman" pitchFamily="18" charset="0"/>
              <a:cs typeface="Times New Roman" pitchFamily="18" charset="0"/>
            </a:endParaRPr>
          </a:p>
          <a:p>
            <a:pPr>
              <a:lnSpc>
                <a:spcPct val="80000"/>
              </a:lnSpc>
            </a:pPr>
            <a:endParaRPr lang="el-GR" sz="1050" dirty="0">
              <a:latin typeface="Times New Roman" pitchFamily="18" charset="0"/>
              <a:cs typeface="Times New Roman" pitchFamily="18" charset="0"/>
            </a:endParaRPr>
          </a:p>
          <a:p>
            <a:pPr>
              <a:lnSpc>
                <a:spcPct val="80000"/>
              </a:lnSpc>
              <a:buFont typeface="Wingdings 2" pitchFamily="18" charset="2"/>
              <a:buNone/>
            </a:pPr>
            <a:r>
              <a:rPr lang="el-GR" sz="2000" dirty="0">
                <a:latin typeface="Times New Roman" pitchFamily="18" charset="0"/>
                <a:cs typeface="Times New Roman" pitchFamily="18" charset="0"/>
              </a:rPr>
              <a:t>	Οι διαχειριστές των Α/Κ είναι εξειδικευμένα στελέχη με σημαντική πείρα στην επιλογή και διαχείριση των επενδύσεων και ως εκ τούτου οι επενδυτές απαλλάσσονται από το άγχος της συνεχούς παρακολούθησης των εξελίξεων. Τα στελέχη αυτά εργάζονται για το συμφέρον των επενδυτών. </a:t>
            </a:r>
          </a:p>
          <a:p>
            <a:pPr>
              <a:lnSpc>
                <a:spcPct val="80000"/>
              </a:lnSpc>
              <a:buFont typeface="Wingdings 2" pitchFamily="18" charset="2"/>
              <a:buNone/>
            </a:pPr>
            <a:r>
              <a:rPr lang="el-GR" sz="2000" dirty="0">
                <a:latin typeface="Times New Roman" pitchFamily="18" charset="0"/>
                <a:cs typeface="Times New Roman" pitchFamily="18" charset="0"/>
              </a:rPr>
              <a:t>	Οι διαχειριστές των Α/Κ επιλέγουν τα συγκεκριμένα αξιόγραφα τα οποία πρέπει να αγορασθούν, την κατάλληλη χρονική στιγμή, καθώς και τα ποσοστά κάθε κατηγορίας </a:t>
            </a:r>
            <a:r>
              <a:rPr lang="el-GR" sz="2000" dirty="0" err="1">
                <a:latin typeface="Times New Roman" pitchFamily="18" charset="0"/>
                <a:cs typeface="Times New Roman" pitchFamily="18" charset="0"/>
              </a:rPr>
              <a:t>αξιογράφων</a:t>
            </a:r>
            <a:r>
              <a:rPr lang="el-GR" sz="2000" dirty="0">
                <a:latin typeface="Times New Roman" pitchFamily="18" charset="0"/>
                <a:cs typeface="Times New Roman" pitchFamily="18" charset="0"/>
              </a:rPr>
              <a:t> που θα περιληφθούν στο χαρτοφυλάκιό τους. </a:t>
            </a:r>
            <a:br>
              <a:rPr lang="en-US" sz="2000" dirty="0">
                <a:latin typeface="Times New Roman" pitchFamily="18" charset="0"/>
                <a:cs typeface="Times New Roman" pitchFamily="18" charset="0"/>
              </a:rPr>
            </a:br>
            <a:endParaRPr lang="el-GR" sz="3600" i="1" dirty="0">
              <a:latin typeface="Times New Roman" pitchFamily="18" charset="0"/>
              <a:cs typeface="Times New Roman" pitchFamily="18" charset="0"/>
            </a:endParaRPr>
          </a:p>
          <a:p>
            <a:pPr>
              <a:lnSpc>
                <a:spcPct val="80000"/>
              </a:lnSpc>
            </a:pPr>
            <a:r>
              <a:rPr lang="el-GR" sz="2000" b="1" i="1" dirty="0">
                <a:latin typeface="Times New Roman" pitchFamily="18" charset="0"/>
                <a:cs typeface="Times New Roman" pitchFamily="18" charset="0"/>
              </a:rPr>
              <a:t>Πρόσβαση σε Επαγγελματική Διαχείριση με Μικρό Αρχικό Κεφάλαιο</a:t>
            </a:r>
            <a:endParaRPr lang="el-GR" sz="2000" b="1" dirty="0">
              <a:latin typeface="Times New Roman" pitchFamily="18" charset="0"/>
              <a:cs typeface="Times New Roman" pitchFamily="18" charset="0"/>
            </a:endParaRPr>
          </a:p>
          <a:p>
            <a:pPr>
              <a:lnSpc>
                <a:spcPct val="80000"/>
              </a:lnSpc>
            </a:pPr>
            <a:endParaRPr lang="el-GR" sz="1050" dirty="0">
              <a:latin typeface="Times New Roman" pitchFamily="18" charset="0"/>
              <a:cs typeface="Times New Roman" pitchFamily="18" charset="0"/>
            </a:endParaRPr>
          </a:p>
          <a:p>
            <a:pPr>
              <a:lnSpc>
                <a:spcPct val="80000"/>
              </a:lnSpc>
              <a:buFont typeface="Wingdings 2" pitchFamily="18" charset="2"/>
              <a:buNone/>
            </a:pPr>
            <a:r>
              <a:rPr lang="el-GR" sz="2000" dirty="0">
                <a:latin typeface="Times New Roman" pitchFamily="18" charset="0"/>
                <a:cs typeface="Times New Roman" pitchFamily="18" charset="0"/>
              </a:rPr>
              <a:t>	</a:t>
            </a:r>
          </a:p>
        </p:txBody>
      </p:sp>
      <p:sp>
        <p:nvSpPr>
          <p:cNvPr id="4" name="3 - Θέση αριθμού διαφάνειας"/>
          <p:cNvSpPr>
            <a:spLocks noGrp="1"/>
          </p:cNvSpPr>
          <p:nvPr>
            <p:ph type="sldNum" sz="quarter" idx="12"/>
          </p:nvPr>
        </p:nvSpPr>
        <p:spPr/>
        <p:txBody>
          <a:bodyPr/>
          <a:lstStyle/>
          <a:p>
            <a:pPr>
              <a:defRPr/>
            </a:pPr>
            <a:fld id="{7C2C1EAE-2912-4811-9DF5-A68AB55C9E27}" type="slidenum">
              <a:rPr lang="el-GR" smtClean="0">
                <a:solidFill>
                  <a:srgbClr val="000000"/>
                </a:solidFill>
              </a:rPr>
              <a:pPr>
                <a:defRPr/>
              </a:pPr>
              <a:t>34</a:t>
            </a:fld>
            <a:endParaRPr lang="el-GR">
              <a:solidFill>
                <a:srgbClr val="000000"/>
              </a:solidFill>
            </a:endParaRPr>
          </a:p>
        </p:txBody>
      </p:sp>
      <p:sp>
        <p:nvSpPr>
          <p:cNvPr id="559106" name="AutoShape 2" descr="Αποτέλεσμα εικόνας για mutual funds θετικα"/>
          <p:cNvSpPr>
            <a:spLocks noChangeAspect="1" noChangeArrowheads="1"/>
          </p:cNvSpPr>
          <p:nvPr/>
        </p:nvSpPr>
        <p:spPr bwMode="auto">
          <a:xfrm>
            <a:off x="1679575" y="-914400"/>
            <a:ext cx="2857500" cy="19050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559108" name="AutoShape 4" descr="Αποτέλεσμα εικόνας για mutual funds θετικα"/>
          <p:cNvSpPr>
            <a:spLocks noChangeAspect="1" noChangeArrowheads="1"/>
          </p:cNvSpPr>
          <p:nvPr/>
        </p:nvSpPr>
        <p:spPr bwMode="auto">
          <a:xfrm>
            <a:off x="1679575" y="-914400"/>
            <a:ext cx="2857500" cy="19050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8" name="7 - Ορθογώνιο"/>
          <p:cNvSpPr/>
          <p:nvPr/>
        </p:nvSpPr>
        <p:spPr>
          <a:xfrm>
            <a:off x="1679575" y="4547548"/>
            <a:ext cx="5352529" cy="1815882"/>
          </a:xfrm>
          <a:prstGeom prst="rect">
            <a:avLst/>
          </a:prstGeom>
        </p:spPr>
        <p:txBody>
          <a:bodyPr wrap="square">
            <a:spAutoFit/>
          </a:bodyPr>
          <a:lstStyle/>
          <a:p>
            <a:pPr>
              <a:lnSpc>
                <a:spcPct val="80000"/>
              </a:lnSpc>
              <a:buFont typeface="Wingdings 2" pitchFamily="18" charset="2"/>
              <a:buNone/>
            </a:pPr>
            <a:r>
              <a:rPr lang="el-GR" sz="2000" dirty="0">
                <a:latin typeface="Times New Roman" pitchFamily="18" charset="0"/>
                <a:cs typeface="Times New Roman" pitchFamily="18" charset="0"/>
              </a:rPr>
              <a:t>Είναι γνωστό ότι τα Αμοιβαία Κεφάλαια είναι η κατάλληλη επένδυση για επενδυτές μικρών και μεσαίων οικονομικών δυνατοτήτων. </a:t>
            </a:r>
            <a:br>
              <a:rPr lang="en-US" sz="2000" dirty="0">
                <a:latin typeface="Times New Roman" pitchFamily="18" charset="0"/>
                <a:cs typeface="Times New Roman" pitchFamily="18" charset="0"/>
              </a:rPr>
            </a:br>
            <a:r>
              <a:rPr lang="el-GR" sz="2000" dirty="0">
                <a:latin typeface="Times New Roman" pitchFamily="18" charset="0"/>
                <a:cs typeface="Times New Roman" pitchFamily="18" charset="0"/>
              </a:rPr>
              <a:t>Ο λόγος είναι ότι η επένδυση σε Α/Κ προσφέρει πρόσβαση σε υψηλής ποιότητας τεχνογνωσία και επαγγελματική διαχείριση με ελάχιστο ποσό χρημάτων. </a:t>
            </a:r>
          </a:p>
        </p:txBody>
      </p:sp>
      <p:pic>
        <p:nvPicPr>
          <p:cNvPr id="470018" name="Picture 2" descr="Image result for mutual funds">
            <a:extLst>
              <a:ext uri="{FF2B5EF4-FFF2-40B4-BE49-F238E27FC236}">
                <a16:creationId xmlns:a16="http://schemas.microsoft.com/office/drawing/2014/main" id="{351583C5-6D22-45EF-B801-C7794AE749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92144" y="4521294"/>
            <a:ext cx="3063584" cy="204395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45474" name="Rectangle 2"/>
          <p:cNvSpPr>
            <a:spLocks noGrp="1"/>
          </p:cNvSpPr>
          <p:nvPr>
            <p:ph type="title"/>
          </p:nvPr>
        </p:nvSpPr>
        <p:spPr>
          <a:xfrm>
            <a:off x="1828304" y="12863"/>
            <a:ext cx="8363272" cy="1143000"/>
          </a:xfrm>
        </p:spPr>
        <p:txBody>
          <a:bodyPr/>
          <a:lstStyle/>
          <a:p>
            <a:r>
              <a:rPr lang="el-GR" sz="3200" b="1" i="1" dirty="0">
                <a:solidFill>
                  <a:schemeClr val="accent2"/>
                </a:solidFill>
                <a:latin typeface="Times New Roman" pitchFamily="18" charset="0"/>
                <a:cs typeface="Times New Roman" pitchFamily="18" charset="0"/>
              </a:rPr>
              <a:t>Πλεονεκτήματα των Αμοιβαίων Κεφαλαίων</a:t>
            </a:r>
          </a:p>
        </p:txBody>
      </p:sp>
      <p:sp>
        <p:nvSpPr>
          <p:cNvPr id="745475" name="Rectangle 3"/>
          <p:cNvSpPr>
            <a:spLocks noGrp="1"/>
          </p:cNvSpPr>
          <p:nvPr>
            <p:ph idx="1"/>
          </p:nvPr>
        </p:nvSpPr>
        <p:spPr>
          <a:xfrm>
            <a:off x="1055440" y="1008211"/>
            <a:ext cx="10153128" cy="5445125"/>
          </a:xfrm>
        </p:spPr>
        <p:txBody>
          <a:bodyPr/>
          <a:lstStyle/>
          <a:p>
            <a:pPr>
              <a:lnSpc>
                <a:spcPct val="80000"/>
              </a:lnSpc>
            </a:pPr>
            <a:r>
              <a:rPr lang="el-GR" sz="1700" b="1" i="1" dirty="0">
                <a:latin typeface="Times New Roman" pitchFamily="18" charset="0"/>
                <a:cs typeface="Times New Roman" pitchFamily="18" charset="0"/>
              </a:rPr>
              <a:t>Ελαχιστοποίηση του Κινδύνου μέσω της Διαφοροποίησης των Επενδύσεων</a:t>
            </a:r>
            <a:endParaRPr lang="el-GR" sz="1700" b="1" dirty="0">
              <a:latin typeface="Times New Roman" pitchFamily="18" charset="0"/>
              <a:cs typeface="Times New Roman" pitchFamily="18" charset="0"/>
            </a:endParaRPr>
          </a:p>
          <a:p>
            <a:pPr>
              <a:lnSpc>
                <a:spcPct val="80000"/>
              </a:lnSpc>
            </a:pPr>
            <a:endParaRPr lang="el-GR" sz="1000" dirty="0">
              <a:latin typeface="Times New Roman" pitchFamily="18" charset="0"/>
              <a:cs typeface="Times New Roman" pitchFamily="18" charset="0"/>
            </a:endParaRPr>
          </a:p>
          <a:p>
            <a:pPr>
              <a:lnSpc>
                <a:spcPct val="80000"/>
              </a:lnSpc>
              <a:buFont typeface="Wingdings 2" pitchFamily="18" charset="2"/>
              <a:buNone/>
            </a:pPr>
            <a:r>
              <a:rPr lang="el-GR" sz="1700" dirty="0">
                <a:latin typeface="Times New Roman" pitchFamily="18" charset="0"/>
                <a:cs typeface="Times New Roman" pitchFamily="18" charset="0"/>
              </a:rPr>
              <a:t>	Ένα άλλο σημαντικό πλεονέκτημα που προσφέρουν τα Α/Κ είναι η ελαχιστοποίηση του επενδυτικού κινδύνου, η οποία επιτυγχάνεται με την ταυτόχρονη επένδυση σε διαφορετικά αξιόγραφα. </a:t>
            </a:r>
          </a:p>
          <a:p>
            <a:pPr>
              <a:lnSpc>
                <a:spcPct val="80000"/>
              </a:lnSpc>
              <a:buFont typeface="Wingdings 2" pitchFamily="18" charset="2"/>
              <a:buNone/>
            </a:pPr>
            <a:r>
              <a:rPr lang="el-GR" sz="1700" dirty="0">
                <a:latin typeface="Times New Roman" pitchFamily="18" charset="0"/>
                <a:cs typeface="Times New Roman" pitchFamily="18" charset="0"/>
              </a:rPr>
              <a:t>	Σύγχρονες μελέτες επισημαίνουν ότι ο συνολικός κίνδυνος μιας μετοχής αποτελείται κατά μέσο όρο κατά 30% από συστηματικό κίνδυνο και κατά 70% από μη-συστηματικό κίνδυνο. Αυτό πρακτικά σημαίνει ότι το 30% της συνολικής </a:t>
            </a:r>
            <a:r>
              <a:rPr lang="el-GR" sz="1700" dirty="0" err="1">
                <a:latin typeface="Times New Roman" pitchFamily="18" charset="0"/>
                <a:cs typeface="Times New Roman" pitchFamily="18" charset="0"/>
              </a:rPr>
              <a:t>μεταβλητικότητας</a:t>
            </a:r>
            <a:r>
              <a:rPr lang="el-GR" sz="1700" dirty="0">
                <a:latin typeface="Times New Roman" pitchFamily="18" charset="0"/>
                <a:cs typeface="Times New Roman" pitchFamily="18" charset="0"/>
              </a:rPr>
              <a:t> της τιμής μιας μετοχής οφείλεται στη </a:t>
            </a:r>
            <a:r>
              <a:rPr lang="el-GR" sz="1700" dirty="0" err="1">
                <a:latin typeface="Times New Roman" pitchFamily="18" charset="0"/>
                <a:cs typeface="Times New Roman" pitchFamily="18" charset="0"/>
              </a:rPr>
              <a:t>μεταβλητικότητα</a:t>
            </a:r>
            <a:r>
              <a:rPr lang="el-GR" sz="1700" dirty="0">
                <a:latin typeface="Times New Roman" pitchFamily="18" charset="0"/>
                <a:cs typeface="Times New Roman" pitchFamily="18" charset="0"/>
              </a:rPr>
              <a:t> της χρηματιστηριακής αγοράς, ενώ το υπόλοιπο 70% οφείλεται σε παράγοντες που σχετίζονται με την εταιρεία αυτή καθεαυτή. Το γεγονός αυτό έχει σημαντικές επιπτώσεις αφού ο μη-συστηματικός κίνδυνος μπορεί να εξαλειφθεί με την κατασκευή αποτελεσματικών χαρτοφυλακίων. </a:t>
            </a:r>
          </a:p>
          <a:p>
            <a:pPr>
              <a:lnSpc>
                <a:spcPct val="80000"/>
              </a:lnSpc>
              <a:buFont typeface="Wingdings 2" pitchFamily="18" charset="2"/>
              <a:buNone/>
            </a:pPr>
            <a:r>
              <a:rPr lang="el-GR" sz="700" dirty="0">
                <a:latin typeface="Times New Roman" pitchFamily="18" charset="0"/>
                <a:cs typeface="Times New Roman" pitchFamily="18" charset="0"/>
              </a:rPr>
              <a:t>	</a:t>
            </a:r>
            <a:endParaRPr lang="el-GR" sz="300" dirty="0">
              <a:latin typeface="Times New Roman" pitchFamily="18" charset="0"/>
              <a:cs typeface="Times New Roman" pitchFamily="18" charset="0"/>
            </a:endParaRPr>
          </a:p>
          <a:p>
            <a:pPr>
              <a:lnSpc>
                <a:spcPct val="80000"/>
              </a:lnSpc>
              <a:buFont typeface="Wingdings 2" pitchFamily="18" charset="2"/>
              <a:buNone/>
            </a:pPr>
            <a:endParaRPr lang="el-GR" sz="1700" i="1" dirty="0">
              <a:latin typeface="Times New Roman" pitchFamily="18" charset="0"/>
              <a:cs typeface="Times New Roman" pitchFamily="18" charset="0"/>
            </a:endParaRPr>
          </a:p>
          <a:p>
            <a:pPr>
              <a:lnSpc>
                <a:spcPct val="80000"/>
              </a:lnSpc>
            </a:pPr>
            <a:r>
              <a:rPr lang="el-GR" sz="1700" b="1" i="1" dirty="0">
                <a:latin typeface="Times New Roman" pitchFamily="18" charset="0"/>
                <a:cs typeface="Times New Roman" pitchFamily="18" charset="0"/>
              </a:rPr>
              <a:t>Επιπρόσθετη </a:t>
            </a:r>
            <a:r>
              <a:rPr lang="el-GR" sz="1700" b="1" i="1" dirty="0" err="1">
                <a:latin typeface="Times New Roman" pitchFamily="18" charset="0"/>
                <a:cs typeface="Times New Roman" pitchFamily="18" charset="0"/>
              </a:rPr>
              <a:t>Mείωση</a:t>
            </a:r>
            <a:r>
              <a:rPr lang="el-GR" sz="1700" b="1" i="1" dirty="0">
                <a:latin typeface="Times New Roman" pitchFamily="18" charset="0"/>
                <a:cs typeface="Times New Roman" pitchFamily="18" charset="0"/>
              </a:rPr>
              <a:t> του </a:t>
            </a:r>
            <a:r>
              <a:rPr lang="el-GR" sz="1700" b="1" i="1" dirty="0" err="1">
                <a:latin typeface="Times New Roman" pitchFamily="18" charset="0"/>
                <a:cs typeface="Times New Roman" pitchFamily="18" charset="0"/>
              </a:rPr>
              <a:t>Kινδύνου</a:t>
            </a:r>
            <a:r>
              <a:rPr lang="el-GR" sz="1700" b="1" i="1" dirty="0">
                <a:latin typeface="Times New Roman" pitchFamily="18" charset="0"/>
                <a:cs typeface="Times New Roman" pitchFamily="18" charset="0"/>
              </a:rPr>
              <a:t> μέσω της Διεθνούς Διαφοροποίησης</a:t>
            </a:r>
            <a:endParaRPr lang="el-GR" sz="1700" b="1" dirty="0">
              <a:latin typeface="Times New Roman" pitchFamily="18" charset="0"/>
              <a:cs typeface="Times New Roman" pitchFamily="18" charset="0"/>
            </a:endParaRPr>
          </a:p>
          <a:p>
            <a:pPr>
              <a:lnSpc>
                <a:spcPct val="80000"/>
              </a:lnSpc>
            </a:pPr>
            <a:endParaRPr lang="el-GR" sz="1000" dirty="0">
              <a:latin typeface="Times New Roman" pitchFamily="18" charset="0"/>
              <a:cs typeface="Times New Roman" pitchFamily="18" charset="0"/>
            </a:endParaRPr>
          </a:p>
          <a:p>
            <a:pPr>
              <a:lnSpc>
                <a:spcPct val="80000"/>
              </a:lnSpc>
              <a:buFont typeface="Wingdings 2" pitchFamily="18" charset="2"/>
              <a:buNone/>
            </a:pPr>
            <a:r>
              <a:rPr lang="el-GR" sz="1700" dirty="0">
                <a:latin typeface="Times New Roman" pitchFamily="18" charset="0"/>
                <a:cs typeface="Times New Roman" pitchFamily="18" charset="0"/>
              </a:rPr>
              <a:t>	Η δυνατότητα διεθνούς διαφοροποίησης των επενδύσεων των Α/Κ αποτελεί ένα ακόμη σημαντικό πλεονέκτημα που προσφέρουν αυτά στους μεριδιούχους τους. Ο λόγος είναι διττός. Κατ' αρχάς, είναι γνωστό ότι μέσω της επένδυσης σε διεθνή χρηματιστήρια επιτυγχάνεται επιπρόσθετη μείωση του κινδύνου, λόγω της διεθνούς διαφοροποίησης.</a:t>
            </a:r>
          </a:p>
          <a:p>
            <a:pPr>
              <a:lnSpc>
                <a:spcPct val="80000"/>
              </a:lnSpc>
              <a:buFont typeface="Wingdings 2" pitchFamily="18" charset="2"/>
              <a:buNone/>
            </a:pPr>
            <a:r>
              <a:rPr lang="el-GR" sz="1700" dirty="0">
                <a:latin typeface="Times New Roman" pitchFamily="18" charset="0"/>
                <a:cs typeface="Times New Roman" pitchFamily="18" charset="0"/>
              </a:rPr>
              <a:t>	Μελέτες των </a:t>
            </a:r>
            <a:r>
              <a:rPr lang="el-GR" sz="1700" dirty="0" err="1">
                <a:latin typeface="Times New Roman" pitchFamily="18" charset="0"/>
                <a:cs typeface="Times New Roman" pitchFamily="18" charset="0"/>
              </a:rPr>
              <a:t>Solnik</a:t>
            </a:r>
            <a:r>
              <a:rPr lang="el-GR" sz="1700" dirty="0">
                <a:latin typeface="Times New Roman" pitchFamily="18" charset="0"/>
                <a:cs typeface="Times New Roman" pitchFamily="18" charset="0"/>
              </a:rPr>
              <a:t> (1974), </a:t>
            </a:r>
            <a:r>
              <a:rPr lang="el-GR" sz="1700" dirty="0" err="1">
                <a:latin typeface="Times New Roman" pitchFamily="18" charset="0"/>
                <a:cs typeface="Times New Roman" pitchFamily="18" charset="0"/>
              </a:rPr>
              <a:t>Lessard</a:t>
            </a:r>
            <a:r>
              <a:rPr lang="el-GR" sz="1700" dirty="0">
                <a:latin typeface="Times New Roman" pitchFamily="18" charset="0"/>
                <a:cs typeface="Times New Roman" pitchFamily="18" charset="0"/>
              </a:rPr>
              <a:t> (1977),  </a:t>
            </a:r>
            <a:r>
              <a:rPr lang="el-GR" sz="1700" dirty="0" err="1">
                <a:latin typeface="Times New Roman" pitchFamily="18" charset="0"/>
                <a:cs typeface="Times New Roman" pitchFamily="18" charset="0"/>
              </a:rPr>
              <a:t>Swanson</a:t>
            </a:r>
            <a:r>
              <a:rPr lang="el-GR" sz="1700" dirty="0">
                <a:latin typeface="Times New Roman" pitchFamily="18" charset="0"/>
                <a:cs typeface="Times New Roman" pitchFamily="18" charset="0"/>
              </a:rPr>
              <a:t> (1979), </a:t>
            </a:r>
            <a:r>
              <a:rPr lang="en-US" sz="1700" dirty="0" err="1">
                <a:latin typeface="Times New Roman" pitchFamily="18" charset="0"/>
                <a:cs typeface="Times New Roman" pitchFamily="18" charset="0"/>
              </a:rPr>
              <a:t>Jorion</a:t>
            </a:r>
            <a:r>
              <a:rPr lang="el-GR" sz="1700" dirty="0">
                <a:latin typeface="Times New Roman" pitchFamily="18" charset="0"/>
                <a:cs typeface="Times New Roman" pitchFamily="18" charset="0"/>
              </a:rPr>
              <a:t> (1985), </a:t>
            </a:r>
            <a:r>
              <a:rPr lang="en-US" sz="1700" dirty="0" err="1">
                <a:latin typeface="Times New Roman" pitchFamily="18" charset="0"/>
                <a:cs typeface="Times New Roman" pitchFamily="18" charset="0"/>
              </a:rPr>
              <a:t>Bekaert</a:t>
            </a:r>
            <a:r>
              <a:rPr lang="el-GR" sz="1700" dirty="0">
                <a:latin typeface="Times New Roman" pitchFamily="18" charset="0"/>
                <a:cs typeface="Times New Roman" pitchFamily="18" charset="0"/>
              </a:rPr>
              <a:t> &amp; </a:t>
            </a:r>
            <a:r>
              <a:rPr lang="en-US" sz="1700" dirty="0" err="1">
                <a:latin typeface="Times New Roman" pitchFamily="18" charset="0"/>
                <a:cs typeface="Times New Roman" pitchFamily="18" charset="0"/>
              </a:rPr>
              <a:t>Urias</a:t>
            </a:r>
            <a:r>
              <a:rPr lang="el-GR" sz="1700" dirty="0">
                <a:latin typeface="Times New Roman" pitchFamily="18" charset="0"/>
                <a:cs typeface="Times New Roman" pitchFamily="18" charset="0"/>
              </a:rPr>
              <a:t> (1996), </a:t>
            </a:r>
            <a:r>
              <a:rPr lang="en-US" sz="1700" dirty="0">
                <a:latin typeface="Times New Roman" pitchFamily="18" charset="0"/>
                <a:cs typeface="Times New Roman" pitchFamily="18" charset="0"/>
              </a:rPr>
              <a:t>Smith</a:t>
            </a:r>
            <a:r>
              <a:rPr lang="el-GR" sz="1700" dirty="0">
                <a:latin typeface="Times New Roman" pitchFamily="18" charset="0"/>
                <a:cs typeface="Times New Roman" pitchFamily="18" charset="0"/>
              </a:rPr>
              <a:t> &amp; </a:t>
            </a:r>
            <a:r>
              <a:rPr lang="en-US" sz="1700" dirty="0">
                <a:latin typeface="Times New Roman" pitchFamily="18" charset="0"/>
                <a:cs typeface="Times New Roman" pitchFamily="18" charset="0"/>
              </a:rPr>
              <a:t>Swanson</a:t>
            </a:r>
            <a:r>
              <a:rPr lang="el-GR" sz="1700" dirty="0">
                <a:latin typeface="Times New Roman" pitchFamily="18" charset="0"/>
                <a:cs typeface="Times New Roman" pitchFamily="18" charset="0"/>
              </a:rPr>
              <a:t> (2008) έχουν δείξει ότι μέσω της διεθνούς διαφοροποίησης, επιτυγχάνεται επιπρόσθετη μείωση του κινδύνου κατά 33% ως προς την αντίστοιχη εγχώρια.</a:t>
            </a:r>
          </a:p>
          <a:p>
            <a:pPr>
              <a:lnSpc>
                <a:spcPct val="80000"/>
              </a:lnSpc>
              <a:buFont typeface="Wingdings 2" pitchFamily="18" charset="2"/>
              <a:buNone/>
            </a:pPr>
            <a:r>
              <a:rPr lang="el-GR" sz="1700" dirty="0">
                <a:latin typeface="Times New Roman" pitchFamily="18" charset="0"/>
                <a:cs typeface="Times New Roman" pitchFamily="18" charset="0"/>
              </a:rPr>
              <a:t>	Επιπροσθέτως, οι Έλληνες επενδυτές αγοράζοντας διεθνή Α/Κ, στην ουσία έχουν επενδύσει σε μετοχές και ομολογίες γιγαντιαίων επιχειρήσεων, οι οποίες διαπραγματεύονται στα διεθνή χρηματιστήρια της Νέας Υόρκης, του Τόκυο, του Λονδίνου, της Γενεύης, της Φρανκφούρτης, της Σαγκάης, της Μόσχας, του Δελχί και αλλού. </a:t>
            </a:r>
          </a:p>
        </p:txBody>
      </p:sp>
      <p:sp>
        <p:nvSpPr>
          <p:cNvPr id="4" name="3 - Θέση αριθμού διαφάνειας"/>
          <p:cNvSpPr>
            <a:spLocks noGrp="1"/>
          </p:cNvSpPr>
          <p:nvPr>
            <p:ph type="sldNum" sz="quarter" idx="12"/>
          </p:nvPr>
        </p:nvSpPr>
        <p:spPr/>
        <p:txBody>
          <a:bodyPr/>
          <a:lstStyle/>
          <a:p>
            <a:pPr>
              <a:defRPr/>
            </a:pPr>
            <a:fld id="{7C2C1EAE-2912-4811-9DF5-A68AB55C9E27}" type="slidenum">
              <a:rPr lang="el-GR" smtClean="0">
                <a:solidFill>
                  <a:srgbClr val="000000"/>
                </a:solidFill>
              </a:rPr>
              <a:pPr>
                <a:defRPr/>
              </a:pPr>
              <a:t>35</a:t>
            </a:fld>
            <a:endParaRPr lang="el-GR">
              <a:solidFill>
                <a:srgbClr val="000000"/>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Ορθογώνιο 2">
            <a:extLst>
              <a:ext uri="{FF2B5EF4-FFF2-40B4-BE49-F238E27FC236}">
                <a16:creationId xmlns:a16="http://schemas.microsoft.com/office/drawing/2014/main" id="{CA3C2B0B-EEBC-430A-8ED7-E848022E87AF}"/>
              </a:ext>
            </a:extLst>
          </p:cNvPr>
          <p:cNvSpPr/>
          <p:nvPr/>
        </p:nvSpPr>
        <p:spPr>
          <a:xfrm>
            <a:off x="1560512" y="1295400"/>
            <a:ext cx="9144000" cy="50139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25282" name="Line 2"/>
          <p:cNvSpPr>
            <a:spLocks noChangeShapeType="1"/>
          </p:cNvSpPr>
          <p:nvPr/>
        </p:nvSpPr>
        <p:spPr bwMode="auto">
          <a:xfrm>
            <a:off x="2362200" y="1295400"/>
            <a:ext cx="0" cy="4191000"/>
          </a:xfrm>
          <a:prstGeom prst="line">
            <a:avLst/>
          </a:prstGeom>
          <a:noFill/>
          <a:ln w="28575">
            <a:solidFill>
              <a:schemeClr val="tx1"/>
            </a:solidFill>
            <a:round/>
            <a:headEnd/>
            <a:tailEnd/>
          </a:ln>
        </p:spPr>
        <p:txBody>
          <a:bodyPr wrap="none" anchor="ctr"/>
          <a:lstStyle/>
          <a:p>
            <a:endParaRPr lang="el-GR"/>
          </a:p>
        </p:txBody>
      </p:sp>
      <p:sp>
        <p:nvSpPr>
          <p:cNvPr id="225283" name="Line 3"/>
          <p:cNvSpPr>
            <a:spLocks noChangeShapeType="1"/>
          </p:cNvSpPr>
          <p:nvPr/>
        </p:nvSpPr>
        <p:spPr bwMode="auto">
          <a:xfrm>
            <a:off x="2362200" y="5486400"/>
            <a:ext cx="7543800" cy="0"/>
          </a:xfrm>
          <a:prstGeom prst="line">
            <a:avLst/>
          </a:prstGeom>
          <a:noFill/>
          <a:ln w="28575">
            <a:solidFill>
              <a:schemeClr val="tx1"/>
            </a:solidFill>
            <a:round/>
            <a:headEnd/>
            <a:tailEnd type="triangle" w="med" len="med"/>
          </a:ln>
        </p:spPr>
        <p:txBody>
          <a:bodyPr wrap="none" anchor="ctr"/>
          <a:lstStyle/>
          <a:p>
            <a:endParaRPr lang="el-GR"/>
          </a:p>
        </p:txBody>
      </p:sp>
      <p:sp>
        <p:nvSpPr>
          <p:cNvPr id="225284" name="Arc 4"/>
          <p:cNvSpPr>
            <a:spLocks/>
          </p:cNvSpPr>
          <p:nvPr/>
        </p:nvSpPr>
        <p:spPr bwMode="auto">
          <a:xfrm flipH="1" flipV="1">
            <a:off x="2384426" y="993776"/>
            <a:ext cx="4703763" cy="3313113"/>
          </a:xfrm>
          <a:custGeom>
            <a:avLst/>
            <a:gdLst>
              <a:gd name="T0" fmla="*/ 126229576 w 21495"/>
              <a:gd name="T1" fmla="*/ 0 h 21439"/>
              <a:gd name="T2" fmla="*/ 1029326523 w 21495"/>
              <a:gd name="T3" fmla="*/ 461177466 h 21439"/>
              <a:gd name="T4" fmla="*/ 0 w 21495"/>
              <a:gd name="T5" fmla="*/ 511997470 h 21439"/>
              <a:gd name="T6" fmla="*/ 0 60000 65536"/>
              <a:gd name="T7" fmla="*/ 0 60000 65536"/>
              <a:gd name="T8" fmla="*/ 0 60000 65536"/>
              <a:gd name="T9" fmla="*/ 0 w 21495"/>
              <a:gd name="T10" fmla="*/ 0 h 21439"/>
              <a:gd name="T11" fmla="*/ 21495 w 21495"/>
              <a:gd name="T12" fmla="*/ 21439 h 21439"/>
            </a:gdLst>
            <a:ahLst/>
            <a:cxnLst>
              <a:cxn ang="T6">
                <a:pos x="T0" y="T1"/>
              </a:cxn>
              <a:cxn ang="T7">
                <a:pos x="T2" y="T3"/>
              </a:cxn>
              <a:cxn ang="T8">
                <a:pos x="T4" y="T5"/>
              </a:cxn>
            </a:cxnLst>
            <a:rect l="T9" t="T10" r="T11" b="T12"/>
            <a:pathLst>
              <a:path w="21495" h="21439" fill="none" extrusionOk="0">
                <a:moveTo>
                  <a:pt x="2635" y="0"/>
                </a:moveTo>
                <a:cubicBezTo>
                  <a:pt x="12665" y="1233"/>
                  <a:pt x="20499" y="9255"/>
                  <a:pt x="21494" y="19311"/>
                </a:cubicBezTo>
              </a:path>
              <a:path w="21495" h="21439" stroke="0" extrusionOk="0">
                <a:moveTo>
                  <a:pt x="2635" y="0"/>
                </a:moveTo>
                <a:cubicBezTo>
                  <a:pt x="12665" y="1233"/>
                  <a:pt x="20499" y="9255"/>
                  <a:pt x="21494" y="19311"/>
                </a:cubicBezTo>
                <a:lnTo>
                  <a:pt x="0" y="21439"/>
                </a:lnTo>
                <a:close/>
              </a:path>
            </a:pathLst>
          </a:custGeom>
          <a:noFill/>
          <a:ln w="19050">
            <a:solidFill>
              <a:schemeClr val="tx1"/>
            </a:solidFill>
            <a:round/>
            <a:headEnd/>
            <a:tailEnd/>
          </a:ln>
        </p:spPr>
        <p:txBody>
          <a:bodyPr wrap="none" anchor="ctr"/>
          <a:lstStyle/>
          <a:p>
            <a:endParaRPr lang="en-US"/>
          </a:p>
        </p:txBody>
      </p:sp>
      <p:sp>
        <p:nvSpPr>
          <p:cNvPr id="225285" name="Line 5"/>
          <p:cNvSpPr>
            <a:spLocks noChangeShapeType="1"/>
          </p:cNvSpPr>
          <p:nvPr/>
        </p:nvSpPr>
        <p:spPr bwMode="auto">
          <a:xfrm>
            <a:off x="2667000" y="2133600"/>
            <a:ext cx="0" cy="3352800"/>
          </a:xfrm>
          <a:prstGeom prst="line">
            <a:avLst/>
          </a:prstGeom>
          <a:noFill/>
          <a:ln w="9525">
            <a:solidFill>
              <a:schemeClr val="tx1"/>
            </a:solidFill>
            <a:round/>
            <a:headEnd type="triangle" w="sm" len="med"/>
            <a:tailEnd type="triangle" w="sm" len="med"/>
          </a:ln>
        </p:spPr>
        <p:txBody>
          <a:bodyPr wrap="none" anchor="ctr"/>
          <a:lstStyle/>
          <a:p>
            <a:endParaRPr lang="el-GR"/>
          </a:p>
        </p:txBody>
      </p:sp>
      <p:sp>
        <p:nvSpPr>
          <p:cNvPr id="225286" name="Line 6"/>
          <p:cNvSpPr>
            <a:spLocks noChangeShapeType="1"/>
          </p:cNvSpPr>
          <p:nvPr/>
        </p:nvSpPr>
        <p:spPr bwMode="auto">
          <a:xfrm flipH="1">
            <a:off x="2362200" y="4343400"/>
            <a:ext cx="7086600" cy="0"/>
          </a:xfrm>
          <a:prstGeom prst="line">
            <a:avLst/>
          </a:prstGeom>
          <a:noFill/>
          <a:ln w="9525">
            <a:solidFill>
              <a:schemeClr val="tx1"/>
            </a:solidFill>
            <a:prstDash val="sysDot"/>
            <a:round/>
            <a:headEnd/>
            <a:tailEnd/>
          </a:ln>
        </p:spPr>
        <p:txBody>
          <a:bodyPr wrap="none" anchor="ctr"/>
          <a:lstStyle/>
          <a:p>
            <a:endParaRPr lang="el-GR"/>
          </a:p>
        </p:txBody>
      </p:sp>
      <p:sp>
        <p:nvSpPr>
          <p:cNvPr id="225287" name="Line 7"/>
          <p:cNvSpPr>
            <a:spLocks noChangeShapeType="1"/>
          </p:cNvSpPr>
          <p:nvPr/>
        </p:nvSpPr>
        <p:spPr bwMode="auto">
          <a:xfrm>
            <a:off x="6477000" y="4306888"/>
            <a:ext cx="3124200" cy="0"/>
          </a:xfrm>
          <a:prstGeom prst="line">
            <a:avLst/>
          </a:prstGeom>
          <a:noFill/>
          <a:ln w="19050">
            <a:solidFill>
              <a:schemeClr val="tx1"/>
            </a:solidFill>
            <a:round/>
            <a:headEnd/>
            <a:tailEnd/>
          </a:ln>
        </p:spPr>
        <p:txBody>
          <a:bodyPr wrap="none" anchor="ctr"/>
          <a:lstStyle/>
          <a:p>
            <a:endParaRPr lang="el-GR"/>
          </a:p>
        </p:txBody>
      </p:sp>
      <p:sp>
        <p:nvSpPr>
          <p:cNvPr id="225288" name="Line 8"/>
          <p:cNvSpPr>
            <a:spLocks noChangeShapeType="1"/>
          </p:cNvSpPr>
          <p:nvPr/>
        </p:nvSpPr>
        <p:spPr bwMode="auto">
          <a:xfrm>
            <a:off x="4648200" y="3810000"/>
            <a:ext cx="0" cy="533400"/>
          </a:xfrm>
          <a:prstGeom prst="line">
            <a:avLst/>
          </a:prstGeom>
          <a:noFill/>
          <a:ln w="9525">
            <a:solidFill>
              <a:schemeClr val="tx1"/>
            </a:solidFill>
            <a:round/>
            <a:headEnd type="triangle" w="sm" len="med"/>
            <a:tailEnd type="triangle" w="sm" len="med"/>
          </a:ln>
        </p:spPr>
        <p:txBody>
          <a:bodyPr wrap="none" anchor="ctr"/>
          <a:lstStyle/>
          <a:p>
            <a:endParaRPr lang="el-GR"/>
          </a:p>
        </p:txBody>
      </p:sp>
      <p:sp>
        <p:nvSpPr>
          <p:cNvPr id="225289" name="Line 9"/>
          <p:cNvSpPr>
            <a:spLocks noChangeShapeType="1"/>
          </p:cNvSpPr>
          <p:nvPr/>
        </p:nvSpPr>
        <p:spPr bwMode="auto">
          <a:xfrm>
            <a:off x="6248400" y="4343400"/>
            <a:ext cx="0" cy="1143000"/>
          </a:xfrm>
          <a:prstGeom prst="line">
            <a:avLst/>
          </a:prstGeom>
          <a:noFill/>
          <a:ln w="9525">
            <a:solidFill>
              <a:schemeClr val="tx1"/>
            </a:solidFill>
            <a:round/>
            <a:headEnd type="triangle" w="sm" len="lg"/>
            <a:tailEnd type="triangle" w="sm" len="lg"/>
          </a:ln>
        </p:spPr>
        <p:txBody>
          <a:bodyPr wrap="none" anchor="ctr"/>
          <a:lstStyle/>
          <a:p>
            <a:endParaRPr lang="el-GR"/>
          </a:p>
        </p:txBody>
      </p:sp>
      <p:sp>
        <p:nvSpPr>
          <p:cNvPr id="225290" name="Text Box 10"/>
          <p:cNvSpPr txBox="1">
            <a:spLocks noChangeArrowheads="1"/>
          </p:cNvSpPr>
          <p:nvPr/>
        </p:nvSpPr>
        <p:spPr bwMode="auto">
          <a:xfrm>
            <a:off x="1560512" y="422291"/>
            <a:ext cx="9144000" cy="646331"/>
          </a:xfrm>
          <a:prstGeom prst="rect">
            <a:avLst/>
          </a:prstGeom>
          <a:noFill/>
          <a:ln w="9525">
            <a:noFill/>
            <a:miter lim="800000"/>
            <a:headEnd/>
            <a:tailEnd/>
          </a:ln>
        </p:spPr>
        <p:txBody>
          <a:bodyPr wrap="square" anchor="ctr">
            <a:spAutoFit/>
          </a:bodyPr>
          <a:lstStyle/>
          <a:p>
            <a:pPr algn="ctr" eaLnBrk="0" hangingPunct="0">
              <a:spcBef>
                <a:spcPct val="50000"/>
              </a:spcBef>
            </a:pPr>
            <a:r>
              <a:rPr lang="el-GR" sz="3600" b="1" i="1" dirty="0">
                <a:solidFill>
                  <a:schemeClr val="accent2"/>
                </a:solidFill>
                <a:latin typeface="Times New Roman" pitchFamily="18" charset="0"/>
                <a:cs typeface="Times New Roman" pitchFamily="18" charset="0"/>
              </a:rPr>
              <a:t>Διαφοροποίηση  και  Συστηματικός Κίνδυνος</a:t>
            </a:r>
            <a:endParaRPr lang="en-US" sz="3600" b="1" i="1" dirty="0">
              <a:solidFill>
                <a:schemeClr val="accent2"/>
              </a:solidFill>
              <a:latin typeface="Times New Roman" pitchFamily="18" charset="0"/>
              <a:cs typeface="Times New Roman" pitchFamily="18" charset="0"/>
            </a:endParaRPr>
          </a:p>
        </p:txBody>
      </p:sp>
      <p:sp>
        <p:nvSpPr>
          <p:cNvPr id="225291" name="Text Box 11"/>
          <p:cNvSpPr txBox="1">
            <a:spLocks noChangeArrowheads="1"/>
          </p:cNvSpPr>
          <p:nvPr/>
        </p:nvSpPr>
        <p:spPr bwMode="auto">
          <a:xfrm rot="-5400000">
            <a:off x="214313" y="3386138"/>
            <a:ext cx="3556000" cy="304800"/>
          </a:xfrm>
          <a:prstGeom prst="rect">
            <a:avLst/>
          </a:prstGeom>
          <a:noFill/>
          <a:ln w="9525">
            <a:noFill/>
            <a:miter lim="800000"/>
            <a:headEnd/>
            <a:tailEnd/>
          </a:ln>
        </p:spPr>
        <p:txBody>
          <a:bodyPr wrap="none" anchor="ctr">
            <a:spAutoFit/>
          </a:bodyPr>
          <a:lstStyle/>
          <a:p>
            <a:pPr algn="ctr" eaLnBrk="0" hangingPunct="0">
              <a:spcBef>
                <a:spcPct val="50000"/>
              </a:spcBef>
            </a:pPr>
            <a:r>
              <a:rPr lang="en-US" sz="1400">
                <a:latin typeface="Times New Roman" pitchFamily="18" charset="0"/>
              </a:rPr>
              <a:t>Τυπική Απόκλιση Αποδόσεων Χαρτοφυλακίου</a:t>
            </a:r>
          </a:p>
        </p:txBody>
      </p:sp>
      <p:sp>
        <p:nvSpPr>
          <p:cNvPr id="225292" name="Text Box 12"/>
          <p:cNvSpPr txBox="1">
            <a:spLocks noChangeArrowheads="1"/>
          </p:cNvSpPr>
          <p:nvPr/>
        </p:nvSpPr>
        <p:spPr bwMode="auto">
          <a:xfrm>
            <a:off x="5499100" y="5865813"/>
            <a:ext cx="1504950" cy="304800"/>
          </a:xfrm>
          <a:prstGeom prst="rect">
            <a:avLst/>
          </a:prstGeom>
          <a:noFill/>
          <a:ln w="9525">
            <a:noFill/>
            <a:miter lim="800000"/>
            <a:headEnd/>
            <a:tailEnd/>
          </a:ln>
        </p:spPr>
        <p:txBody>
          <a:bodyPr wrap="none" anchor="ctr">
            <a:spAutoFit/>
          </a:bodyPr>
          <a:lstStyle/>
          <a:p>
            <a:pPr algn="ctr" eaLnBrk="0" hangingPunct="0">
              <a:spcBef>
                <a:spcPct val="50000"/>
              </a:spcBef>
            </a:pPr>
            <a:r>
              <a:rPr lang="en-US" sz="1400">
                <a:latin typeface="Times New Roman" pitchFamily="18" charset="0"/>
              </a:rPr>
              <a:t>Αριθμός Μετοχών</a:t>
            </a:r>
            <a:endParaRPr lang="en-US" sz="2400">
              <a:latin typeface="Times New Roman" pitchFamily="18" charset="0"/>
            </a:endParaRPr>
          </a:p>
        </p:txBody>
      </p:sp>
      <p:sp>
        <p:nvSpPr>
          <p:cNvPr id="225293" name="Text Box 13"/>
          <p:cNvSpPr txBox="1">
            <a:spLocks noChangeArrowheads="1"/>
          </p:cNvSpPr>
          <p:nvPr/>
        </p:nvSpPr>
        <p:spPr bwMode="auto">
          <a:xfrm>
            <a:off x="6400800" y="4800601"/>
            <a:ext cx="1905000" cy="284163"/>
          </a:xfrm>
          <a:prstGeom prst="rect">
            <a:avLst/>
          </a:prstGeom>
          <a:noFill/>
          <a:ln w="9525">
            <a:noFill/>
            <a:miter lim="800000"/>
            <a:headEnd/>
            <a:tailEnd/>
          </a:ln>
        </p:spPr>
        <p:txBody>
          <a:bodyPr anchor="ctr">
            <a:spAutoFit/>
          </a:bodyPr>
          <a:lstStyle/>
          <a:p>
            <a:pPr algn="ctr" eaLnBrk="0" hangingPunct="0">
              <a:lnSpc>
                <a:spcPct val="90000"/>
              </a:lnSpc>
              <a:spcBef>
                <a:spcPct val="50000"/>
              </a:spcBef>
            </a:pPr>
            <a:r>
              <a:rPr lang="en-US" sz="1400">
                <a:latin typeface="Times New Roman" pitchFamily="18" charset="0"/>
              </a:rPr>
              <a:t>Συστηματικός κίδυνος</a:t>
            </a:r>
          </a:p>
        </p:txBody>
      </p:sp>
      <p:sp>
        <p:nvSpPr>
          <p:cNvPr id="225294" name="Line 14"/>
          <p:cNvSpPr>
            <a:spLocks noChangeShapeType="1"/>
          </p:cNvSpPr>
          <p:nvPr/>
        </p:nvSpPr>
        <p:spPr bwMode="auto">
          <a:xfrm flipV="1">
            <a:off x="4660900" y="3617913"/>
            <a:ext cx="838200" cy="457200"/>
          </a:xfrm>
          <a:prstGeom prst="line">
            <a:avLst/>
          </a:prstGeom>
          <a:noFill/>
          <a:ln w="9525">
            <a:solidFill>
              <a:schemeClr val="tx1"/>
            </a:solidFill>
            <a:round/>
            <a:headEnd/>
            <a:tailEnd/>
          </a:ln>
        </p:spPr>
        <p:txBody>
          <a:bodyPr wrap="none" anchor="ctr"/>
          <a:lstStyle/>
          <a:p>
            <a:endParaRPr lang="el-GR"/>
          </a:p>
        </p:txBody>
      </p:sp>
      <p:sp>
        <p:nvSpPr>
          <p:cNvPr id="225295" name="Text Box 15"/>
          <p:cNvSpPr txBox="1">
            <a:spLocks noChangeArrowheads="1"/>
          </p:cNvSpPr>
          <p:nvPr/>
        </p:nvSpPr>
        <p:spPr bwMode="auto">
          <a:xfrm>
            <a:off x="5351464" y="3313113"/>
            <a:ext cx="2200275" cy="304800"/>
          </a:xfrm>
          <a:prstGeom prst="rect">
            <a:avLst/>
          </a:prstGeom>
          <a:noFill/>
          <a:ln w="9525">
            <a:noFill/>
            <a:miter lim="800000"/>
            <a:headEnd/>
            <a:tailEnd/>
          </a:ln>
        </p:spPr>
        <p:txBody>
          <a:bodyPr wrap="none" anchor="ctr">
            <a:spAutoFit/>
          </a:bodyPr>
          <a:lstStyle/>
          <a:p>
            <a:pPr algn="ctr" eaLnBrk="0" hangingPunct="0">
              <a:spcBef>
                <a:spcPct val="50000"/>
              </a:spcBef>
            </a:pPr>
            <a:r>
              <a:rPr lang="en-US" sz="1400">
                <a:latin typeface="Times New Roman" pitchFamily="18" charset="0"/>
              </a:rPr>
              <a:t>Μη Συστηματικός Κίνδυνος</a:t>
            </a:r>
          </a:p>
        </p:txBody>
      </p:sp>
      <p:sp>
        <p:nvSpPr>
          <p:cNvPr id="225296" name="Text Box 16"/>
          <p:cNvSpPr txBox="1">
            <a:spLocks noChangeArrowheads="1"/>
          </p:cNvSpPr>
          <p:nvPr/>
        </p:nvSpPr>
        <p:spPr bwMode="auto">
          <a:xfrm>
            <a:off x="2665829" y="3485538"/>
            <a:ext cx="1004057" cy="507639"/>
          </a:xfrm>
          <a:prstGeom prst="rect">
            <a:avLst/>
          </a:prstGeom>
          <a:noFill/>
          <a:ln w="9525">
            <a:noFill/>
            <a:miter lim="800000"/>
            <a:headEnd/>
            <a:tailEnd/>
          </a:ln>
        </p:spPr>
        <p:txBody>
          <a:bodyPr wrap="none" anchor="ctr">
            <a:spAutoFit/>
          </a:bodyPr>
          <a:lstStyle/>
          <a:p>
            <a:pPr algn="ctr" eaLnBrk="0" hangingPunct="0">
              <a:lnSpc>
                <a:spcPct val="50000"/>
              </a:lnSpc>
              <a:spcBef>
                <a:spcPct val="50000"/>
              </a:spcBef>
            </a:pPr>
            <a:r>
              <a:rPr lang="en-US" sz="1400">
                <a:latin typeface="Times New Roman" pitchFamily="18" charset="0"/>
              </a:rPr>
              <a:t>Συνολικός</a:t>
            </a:r>
            <a:r>
              <a:rPr lang="en-US" sz="2400">
                <a:latin typeface="Times New Roman" pitchFamily="18" charset="0"/>
              </a:rPr>
              <a:t> </a:t>
            </a:r>
          </a:p>
          <a:p>
            <a:pPr algn="ctr" eaLnBrk="0" hangingPunct="0">
              <a:lnSpc>
                <a:spcPct val="50000"/>
              </a:lnSpc>
              <a:spcBef>
                <a:spcPct val="50000"/>
              </a:spcBef>
            </a:pPr>
            <a:r>
              <a:rPr lang="en-US" sz="1400">
                <a:latin typeface="Times New Roman" pitchFamily="18" charset="0"/>
              </a:rPr>
              <a:t>Κίνδυνος</a:t>
            </a:r>
            <a:endParaRPr lang="en-US" sz="2400">
              <a:latin typeface="Times New Roman" pitchFamily="18" charset="0"/>
            </a:endParaRPr>
          </a:p>
        </p:txBody>
      </p:sp>
      <p:grpSp>
        <p:nvGrpSpPr>
          <p:cNvPr id="2" name="Group 18"/>
          <p:cNvGrpSpPr>
            <a:grpSpLocks/>
          </p:cNvGrpSpPr>
          <p:nvPr/>
        </p:nvGrpSpPr>
        <p:grpSpPr bwMode="auto">
          <a:xfrm>
            <a:off x="2144713" y="5559728"/>
            <a:ext cx="7363648" cy="307361"/>
            <a:chOff x="564" y="3766"/>
            <a:chExt cx="441" cy="240"/>
          </a:xfrm>
        </p:grpSpPr>
        <p:sp>
          <p:nvSpPr>
            <p:cNvPr id="225299" name="Text Box 19"/>
            <p:cNvSpPr txBox="1">
              <a:spLocks noChangeArrowheads="1"/>
            </p:cNvSpPr>
            <p:nvPr/>
          </p:nvSpPr>
          <p:spPr bwMode="auto">
            <a:xfrm>
              <a:off x="564" y="3767"/>
              <a:ext cx="46" cy="238"/>
            </a:xfrm>
            <a:prstGeom prst="rect">
              <a:avLst/>
            </a:prstGeom>
            <a:noFill/>
            <a:ln w="9525">
              <a:noFill/>
              <a:miter lim="800000"/>
              <a:headEnd/>
              <a:tailEnd/>
            </a:ln>
          </p:spPr>
          <p:txBody>
            <a:bodyPr wrap="none" anchor="ctr">
              <a:spAutoFit/>
            </a:bodyPr>
            <a:lstStyle/>
            <a:p>
              <a:pPr algn="ctr" eaLnBrk="0" hangingPunct="0">
                <a:spcBef>
                  <a:spcPct val="50000"/>
                </a:spcBef>
              </a:pPr>
              <a:r>
                <a:rPr lang="en-US" sz="1400">
                  <a:latin typeface="Times New Roman" pitchFamily="18" charset="0"/>
                </a:rPr>
                <a:t>0       1  </a:t>
              </a:r>
              <a:endParaRPr lang="en-US" sz="2400">
                <a:latin typeface="Times New Roman" pitchFamily="18" charset="0"/>
              </a:endParaRPr>
            </a:p>
          </p:txBody>
        </p:sp>
        <p:sp>
          <p:nvSpPr>
            <p:cNvPr id="225300" name="Text Box 20"/>
            <p:cNvSpPr txBox="1">
              <a:spLocks noChangeArrowheads="1"/>
            </p:cNvSpPr>
            <p:nvPr/>
          </p:nvSpPr>
          <p:spPr bwMode="auto">
            <a:xfrm>
              <a:off x="604" y="3767"/>
              <a:ext cx="51" cy="238"/>
            </a:xfrm>
            <a:prstGeom prst="rect">
              <a:avLst/>
            </a:prstGeom>
            <a:noFill/>
            <a:ln w="9525">
              <a:noFill/>
              <a:miter lim="800000"/>
              <a:headEnd/>
              <a:tailEnd/>
            </a:ln>
          </p:spPr>
          <p:txBody>
            <a:bodyPr wrap="none" anchor="ctr">
              <a:spAutoFit/>
            </a:bodyPr>
            <a:lstStyle/>
            <a:p>
              <a:pPr algn="ctr" eaLnBrk="0" hangingPunct="0">
                <a:spcBef>
                  <a:spcPct val="50000"/>
                </a:spcBef>
              </a:pPr>
              <a:r>
                <a:rPr lang="en-US" sz="1400">
                  <a:latin typeface="Times New Roman" pitchFamily="18" charset="0"/>
                </a:rPr>
                <a:t>             5</a:t>
              </a:r>
              <a:endParaRPr lang="en-US" sz="2400">
                <a:latin typeface="Times New Roman" pitchFamily="18" charset="0"/>
              </a:endParaRPr>
            </a:p>
          </p:txBody>
        </p:sp>
        <p:sp>
          <p:nvSpPr>
            <p:cNvPr id="225301" name="Text Box 21"/>
            <p:cNvSpPr txBox="1">
              <a:spLocks noChangeArrowheads="1"/>
            </p:cNvSpPr>
            <p:nvPr/>
          </p:nvSpPr>
          <p:spPr bwMode="auto">
            <a:xfrm>
              <a:off x="667" y="3766"/>
              <a:ext cx="62" cy="240"/>
            </a:xfrm>
            <a:prstGeom prst="rect">
              <a:avLst/>
            </a:prstGeom>
            <a:noFill/>
            <a:ln w="9525">
              <a:noFill/>
              <a:miter lim="800000"/>
              <a:headEnd/>
              <a:tailEnd/>
            </a:ln>
          </p:spPr>
          <p:txBody>
            <a:bodyPr wrap="none" anchor="ctr">
              <a:spAutoFit/>
            </a:bodyPr>
            <a:lstStyle/>
            <a:p>
              <a:pPr algn="ctr" eaLnBrk="0" hangingPunct="0">
                <a:spcBef>
                  <a:spcPct val="50000"/>
                </a:spcBef>
              </a:pPr>
              <a:r>
                <a:rPr lang="en-US" sz="1400">
                  <a:latin typeface="Times New Roman" pitchFamily="18" charset="0"/>
                </a:rPr>
                <a:t>               10</a:t>
              </a:r>
              <a:endParaRPr lang="en-US" sz="2400">
                <a:latin typeface="Times New Roman" pitchFamily="18" charset="0"/>
              </a:endParaRPr>
            </a:p>
          </p:txBody>
        </p:sp>
        <p:sp>
          <p:nvSpPr>
            <p:cNvPr id="225302" name="Text Box 22"/>
            <p:cNvSpPr txBox="1">
              <a:spLocks noChangeArrowheads="1"/>
            </p:cNvSpPr>
            <p:nvPr/>
          </p:nvSpPr>
          <p:spPr bwMode="auto">
            <a:xfrm>
              <a:off x="775" y="3767"/>
              <a:ext cx="43" cy="238"/>
            </a:xfrm>
            <a:prstGeom prst="rect">
              <a:avLst/>
            </a:prstGeom>
            <a:noFill/>
            <a:ln w="9525">
              <a:noFill/>
              <a:miter lim="800000"/>
              <a:headEnd/>
              <a:tailEnd/>
            </a:ln>
          </p:spPr>
          <p:txBody>
            <a:bodyPr wrap="none" anchor="ctr">
              <a:spAutoFit/>
            </a:bodyPr>
            <a:lstStyle/>
            <a:p>
              <a:pPr algn="ctr" eaLnBrk="0" hangingPunct="0">
                <a:spcBef>
                  <a:spcPct val="50000"/>
                </a:spcBef>
              </a:pPr>
              <a:r>
                <a:rPr lang="en-US" sz="1400">
                  <a:latin typeface="Times New Roman" pitchFamily="18" charset="0"/>
                </a:rPr>
                <a:t>        15</a:t>
              </a:r>
              <a:endParaRPr lang="en-US" sz="2400">
                <a:latin typeface="Times New Roman" pitchFamily="18" charset="0"/>
              </a:endParaRPr>
            </a:p>
          </p:txBody>
        </p:sp>
        <p:sp>
          <p:nvSpPr>
            <p:cNvPr id="225303" name="Text Box 23"/>
            <p:cNvSpPr txBox="1">
              <a:spLocks noChangeArrowheads="1"/>
            </p:cNvSpPr>
            <p:nvPr/>
          </p:nvSpPr>
          <p:spPr bwMode="auto">
            <a:xfrm>
              <a:off x="885" y="3766"/>
              <a:ext cx="22" cy="240"/>
            </a:xfrm>
            <a:prstGeom prst="rect">
              <a:avLst/>
            </a:prstGeom>
            <a:noFill/>
            <a:ln w="9525">
              <a:noFill/>
              <a:miter lim="800000"/>
              <a:headEnd/>
              <a:tailEnd/>
            </a:ln>
          </p:spPr>
          <p:txBody>
            <a:bodyPr wrap="none" anchor="ctr">
              <a:spAutoFit/>
            </a:bodyPr>
            <a:lstStyle/>
            <a:p>
              <a:pPr algn="ctr" eaLnBrk="0" hangingPunct="0">
                <a:spcBef>
                  <a:spcPct val="50000"/>
                </a:spcBef>
              </a:pPr>
              <a:r>
                <a:rPr lang="en-US" sz="1400">
                  <a:latin typeface="Times New Roman" pitchFamily="18" charset="0"/>
                </a:rPr>
                <a:t>20</a:t>
              </a:r>
              <a:endParaRPr lang="en-US" sz="2400">
                <a:latin typeface="Times New Roman" pitchFamily="18" charset="0"/>
              </a:endParaRPr>
            </a:p>
          </p:txBody>
        </p:sp>
        <p:sp>
          <p:nvSpPr>
            <p:cNvPr id="225304" name="Text Box 24"/>
            <p:cNvSpPr txBox="1">
              <a:spLocks noChangeArrowheads="1"/>
            </p:cNvSpPr>
            <p:nvPr/>
          </p:nvSpPr>
          <p:spPr bwMode="auto">
            <a:xfrm>
              <a:off x="983" y="3766"/>
              <a:ext cx="22" cy="240"/>
            </a:xfrm>
            <a:prstGeom prst="rect">
              <a:avLst/>
            </a:prstGeom>
            <a:noFill/>
            <a:ln w="9525">
              <a:noFill/>
              <a:miter lim="800000"/>
              <a:headEnd/>
              <a:tailEnd/>
            </a:ln>
          </p:spPr>
          <p:txBody>
            <a:bodyPr wrap="none" anchor="ctr">
              <a:spAutoFit/>
            </a:bodyPr>
            <a:lstStyle/>
            <a:p>
              <a:pPr algn="ctr" eaLnBrk="0" hangingPunct="0">
                <a:spcBef>
                  <a:spcPct val="50000"/>
                </a:spcBef>
              </a:pPr>
              <a:r>
                <a:rPr lang="en-US" sz="1400">
                  <a:latin typeface="Times New Roman" pitchFamily="18" charset="0"/>
                </a:rPr>
                <a:t>25</a:t>
              </a:r>
              <a:endParaRPr lang="en-US" sz="2400">
                <a:latin typeface="Times New Roman" pitchFamily="18" charset="0"/>
              </a:endParaRPr>
            </a:p>
          </p:txBody>
        </p:sp>
      </p:grpSp>
      <p:sp>
        <p:nvSpPr>
          <p:cNvPr id="225305" name="Line 25"/>
          <p:cNvSpPr>
            <a:spLocks noChangeShapeType="1"/>
          </p:cNvSpPr>
          <p:nvPr/>
        </p:nvSpPr>
        <p:spPr bwMode="auto">
          <a:xfrm>
            <a:off x="9334500" y="5411788"/>
            <a:ext cx="0" cy="74612"/>
          </a:xfrm>
          <a:prstGeom prst="line">
            <a:avLst/>
          </a:prstGeom>
          <a:noFill/>
          <a:ln w="9525">
            <a:solidFill>
              <a:schemeClr val="tx1"/>
            </a:solidFill>
            <a:round/>
            <a:headEnd/>
            <a:tailEnd/>
          </a:ln>
        </p:spPr>
        <p:txBody>
          <a:bodyPr wrap="none" anchor="ctr"/>
          <a:lstStyle/>
          <a:p>
            <a:endParaRPr lang="el-GR"/>
          </a:p>
        </p:txBody>
      </p:sp>
      <p:sp>
        <p:nvSpPr>
          <p:cNvPr id="225306" name="Line 26"/>
          <p:cNvSpPr>
            <a:spLocks noChangeShapeType="1"/>
          </p:cNvSpPr>
          <p:nvPr/>
        </p:nvSpPr>
        <p:spPr bwMode="auto">
          <a:xfrm>
            <a:off x="3476625" y="5411788"/>
            <a:ext cx="0" cy="74612"/>
          </a:xfrm>
          <a:prstGeom prst="line">
            <a:avLst/>
          </a:prstGeom>
          <a:noFill/>
          <a:ln w="9525">
            <a:solidFill>
              <a:schemeClr val="tx1"/>
            </a:solidFill>
            <a:round/>
            <a:headEnd/>
            <a:tailEnd/>
          </a:ln>
        </p:spPr>
        <p:txBody>
          <a:bodyPr wrap="none" anchor="ctr"/>
          <a:lstStyle/>
          <a:p>
            <a:endParaRPr lang="el-GR"/>
          </a:p>
        </p:txBody>
      </p:sp>
      <p:sp>
        <p:nvSpPr>
          <p:cNvPr id="225307" name="Line 27"/>
          <p:cNvSpPr>
            <a:spLocks noChangeShapeType="1"/>
          </p:cNvSpPr>
          <p:nvPr/>
        </p:nvSpPr>
        <p:spPr bwMode="auto">
          <a:xfrm>
            <a:off x="2667000" y="5411788"/>
            <a:ext cx="0" cy="74612"/>
          </a:xfrm>
          <a:prstGeom prst="line">
            <a:avLst/>
          </a:prstGeom>
          <a:noFill/>
          <a:ln w="9525">
            <a:solidFill>
              <a:schemeClr val="tx1"/>
            </a:solidFill>
            <a:round/>
            <a:headEnd/>
            <a:tailEnd/>
          </a:ln>
        </p:spPr>
        <p:txBody>
          <a:bodyPr wrap="none" anchor="ctr"/>
          <a:lstStyle/>
          <a:p>
            <a:endParaRPr lang="el-GR"/>
          </a:p>
        </p:txBody>
      </p:sp>
      <p:sp>
        <p:nvSpPr>
          <p:cNvPr id="225308" name="Line 28"/>
          <p:cNvSpPr>
            <a:spLocks noChangeShapeType="1"/>
          </p:cNvSpPr>
          <p:nvPr/>
        </p:nvSpPr>
        <p:spPr bwMode="auto">
          <a:xfrm>
            <a:off x="4762500" y="5411788"/>
            <a:ext cx="0" cy="74612"/>
          </a:xfrm>
          <a:prstGeom prst="line">
            <a:avLst/>
          </a:prstGeom>
          <a:noFill/>
          <a:ln w="9525">
            <a:solidFill>
              <a:schemeClr val="tx1"/>
            </a:solidFill>
            <a:round/>
            <a:headEnd/>
            <a:tailEnd/>
          </a:ln>
        </p:spPr>
        <p:txBody>
          <a:bodyPr wrap="none" anchor="ctr"/>
          <a:lstStyle/>
          <a:p>
            <a:endParaRPr lang="el-GR"/>
          </a:p>
        </p:txBody>
      </p:sp>
      <p:sp>
        <p:nvSpPr>
          <p:cNvPr id="225309" name="Line 29"/>
          <p:cNvSpPr>
            <a:spLocks noChangeShapeType="1"/>
          </p:cNvSpPr>
          <p:nvPr/>
        </p:nvSpPr>
        <p:spPr bwMode="auto">
          <a:xfrm>
            <a:off x="6248400" y="5411788"/>
            <a:ext cx="0" cy="74612"/>
          </a:xfrm>
          <a:prstGeom prst="line">
            <a:avLst/>
          </a:prstGeom>
          <a:noFill/>
          <a:ln w="9525">
            <a:solidFill>
              <a:schemeClr val="tx1"/>
            </a:solidFill>
            <a:round/>
            <a:headEnd/>
            <a:tailEnd/>
          </a:ln>
        </p:spPr>
        <p:txBody>
          <a:bodyPr wrap="none" anchor="ctr"/>
          <a:lstStyle/>
          <a:p>
            <a:endParaRPr lang="el-GR"/>
          </a:p>
        </p:txBody>
      </p:sp>
      <p:sp>
        <p:nvSpPr>
          <p:cNvPr id="225310" name="Line 30"/>
          <p:cNvSpPr>
            <a:spLocks noChangeShapeType="1"/>
          </p:cNvSpPr>
          <p:nvPr/>
        </p:nvSpPr>
        <p:spPr bwMode="auto">
          <a:xfrm>
            <a:off x="7715250" y="5411788"/>
            <a:ext cx="0" cy="74612"/>
          </a:xfrm>
          <a:prstGeom prst="line">
            <a:avLst/>
          </a:prstGeom>
          <a:noFill/>
          <a:ln w="9525">
            <a:solidFill>
              <a:schemeClr val="tx1"/>
            </a:solidFill>
            <a:round/>
            <a:headEnd/>
            <a:tailEnd/>
          </a:ln>
        </p:spPr>
        <p:txBody>
          <a:bodyPr wrap="none" anchor="ctr"/>
          <a:lstStyle/>
          <a:p>
            <a:endParaRPr lang="el-GR"/>
          </a:p>
        </p:txBody>
      </p:sp>
      <p:sp>
        <p:nvSpPr>
          <p:cNvPr id="31" name="30 - Θέση αριθμού διαφάνειας"/>
          <p:cNvSpPr>
            <a:spLocks noGrp="1"/>
          </p:cNvSpPr>
          <p:nvPr>
            <p:ph type="sldNum" sz="quarter" idx="12"/>
          </p:nvPr>
        </p:nvSpPr>
        <p:spPr/>
        <p:txBody>
          <a:bodyPr/>
          <a:lstStyle/>
          <a:p>
            <a:pPr>
              <a:defRPr/>
            </a:pPr>
            <a:fld id="{FFB69861-6CFB-4135-8BEF-0CCC05361DB9}" type="slidenum">
              <a:rPr lang="el-GR" smtClean="0">
                <a:solidFill>
                  <a:srgbClr val="000000"/>
                </a:solidFill>
              </a:rPr>
              <a:pPr>
                <a:defRPr/>
              </a:pPr>
              <a:t>36</a:t>
            </a:fld>
            <a:endParaRPr lang="el-GR">
              <a:solidFill>
                <a:srgbClr val="000000"/>
              </a:solidFill>
            </a:endParaRPr>
          </a:p>
        </p:txBody>
      </p:sp>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5" name="Ορθογώνιο 44">
            <a:extLst>
              <a:ext uri="{FF2B5EF4-FFF2-40B4-BE49-F238E27FC236}">
                <a16:creationId xmlns:a16="http://schemas.microsoft.com/office/drawing/2014/main" id="{90E97FAB-62F9-43FE-886E-AA373D098B7F}"/>
              </a:ext>
            </a:extLst>
          </p:cNvPr>
          <p:cNvSpPr/>
          <p:nvPr/>
        </p:nvSpPr>
        <p:spPr>
          <a:xfrm>
            <a:off x="1592540" y="1535112"/>
            <a:ext cx="9144000" cy="50139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26306" name="Text Box 2"/>
          <p:cNvSpPr txBox="1">
            <a:spLocks noChangeArrowheads="1"/>
          </p:cNvSpPr>
          <p:nvPr/>
        </p:nvSpPr>
        <p:spPr bwMode="auto">
          <a:xfrm>
            <a:off x="1929017" y="4791670"/>
            <a:ext cx="631825" cy="349250"/>
          </a:xfrm>
          <a:prstGeom prst="rect">
            <a:avLst/>
          </a:prstGeom>
          <a:noFill/>
          <a:ln w="9525">
            <a:noFill/>
            <a:miter lim="800000"/>
            <a:headEnd/>
            <a:tailEnd/>
          </a:ln>
        </p:spPr>
        <p:txBody>
          <a:bodyPr/>
          <a:lstStyle/>
          <a:p>
            <a:pPr eaLnBrk="0" hangingPunct="0"/>
            <a:r>
              <a:rPr lang="el-GR" sz="1300">
                <a:latin typeface="Times New Roman" pitchFamily="18" charset="0"/>
              </a:rPr>
              <a:t>20%</a:t>
            </a:r>
          </a:p>
        </p:txBody>
      </p:sp>
      <p:grpSp>
        <p:nvGrpSpPr>
          <p:cNvPr id="2" name="Group 3"/>
          <p:cNvGrpSpPr>
            <a:grpSpLocks/>
          </p:cNvGrpSpPr>
          <p:nvPr/>
        </p:nvGrpSpPr>
        <p:grpSpPr bwMode="auto">
          <a:xfrm>
            <a:off x="6484819" y="4953695"/>
            <a:ext cx="3425825" cy="319087"/>
            <a:chOff x="6146" y="7986"/>
            <a:chExt cx="3800" cy="374"/>
          </a:xfrm>
        </p:grpSpPr>
        <p:sp>
          <p:nvSpPr>
            <p:cNvPr id="226308" name="Line 4"/>
            <p:cNvSpPr>
              <a:spLocks noChangeShapeType="1"/>
            </p:cNvSpPr>
            <p:nvPr/>
          </p:nvSpPr>
          <p:spPr bwMode="auto">
            <a:xfrm>
              <a:off x="6146" y="7986"/>
              <a:ext cx="3769" cy="1"/>
            </a:xfrm>
            <a:prstGeom prst="line">
              <a:avLst/>
            </a:prstGeom>
            <a:noFill/>
            <a:ln w="9525">
              <a:solidFill>
                <a:srgbClr val="000000"/>
              </a:solidFill>
              <a:round/>
              <a:headEnd/>
              <a:tailEnd/>
            </a:ln>
          </p:spPr>
          <p:txBody>
            <a:bodyPr/>
            <a:lstStyle/>
            <a:p>
              <a:endParaRPr lang="el-GR"/>
            </a:p>
          </p:txBody>
        </p:sp>
        <p:sp>
          <p:nvSpPr>
            <p:cNvPr id="226309" name="Line 5"/>
            <p:cNvSpPr>
              <a:spLocks noChangeShapeType="1"/>
            </p:cNvSpPr>
            <p:nvPr/>
          </p:nvSpPr>
          <p:spPr bwMode="auto">
            <a:xfrm>
              <a:off x="6200" y="8360"/>
              <a:ext cx="3746" cy="0"/>
            </a:xfrm>
            <a:prstGeom prst="line">
              <a:avLst/>
            </a:prstGeom>
            <a:noFill/>
            <a:ln w="9525">
              <a:solidFill>
                <a:srgbClr val="000000"/>
              </a:solidFill>
              <a:round/>
              <a:headEnd/>
              <a:tailEnd/>
            </a:ln>
          </p:spPr>
          <p:txBody>
            <a:bodyPr/>
            <a:lstStyle/>
            <a:p>
              <a:endParaRPr lang="el-GR"/>
            </a:p>
          </p:txBody>
        </p:sp>
      </p:grpSp>
      <p:sp>
        <p:nvSpPr>
          <p:cNvPr id="226310" name="Text Box 6"/>
          <p:cNvSpPr txBox="1">
            <a:spLocks noChangeArrowheads="1"/>
          </p:cNvSpPr>
          <p:nvPr/>
        </p:nvSpPr>
        <p:spPr bwMode="auto">
          <a:xfrm>
            <a:off x="2424317" y="4205882"/>
            <a:ext cx="1247775" cy="547688"/>
          </a:xfrm>
          <a:prstGeom prst="rect">
            <a:avLst/>
          </a:prstGeom>
          <a:solidFill>
            <a:srgbClr val="FFFFFF"/>
          </a:solidFill>
          <a:ln w="9525">
            <a:noFill/>
            <a:miter lim="800000"/>
            <a:headEnd/>
            <a:tailEnd/>
          </a:ln>
        </p:spPr>
        <p:txBody>
          <a:bodyPr/>
          <a:lstStyle/>
          <a:p>
            <a:pPr eaLnBrk="0" hangingPunct="0"/>
            <a:r>
              <a:rPr lang="el-GR" sz="1300">
                <a:latin typeface="Times New Roman" pitchFamily="18" charset="0"/>
              </a:rPr>
              <a:t>Συνολικός Κίνδυνος</a:t>
            </a:r>
          </a:p>
        </p:txBody>
      </p:sp>
      <p:sp>
        <p:nvSpPr>
          <p:cNvPr id="226311" name="Line 7"/>
          <p:cNvSpPr>
            <a:spLocks noChangeShapeType="1"/>
          </p:cNvSpPr>
          <p:nvPr/>
        </p:nvSpPr>
        <p:spPr bwMode="auto">
          <a:xfrm flipH="1">
            <a:off x="3945141" y="4942483"/>
            <a:ext cx="0" cy="347663"/>
          </a:xfrm>
          <a:prstGeom prst="line">
            <a:avLst/>
          </a:prstGeom>
          <a:noFill/>
          <a:ln w="9525">
            <a:solidFill>
              <a:srgbClr val="000000"/>
            </a:solidFill>
            <a:round/>
            <a:headEnd type="arrow" w="sm" len="sm"/>
            <a:tailEnd type="arrow" w="sm" len="sm"/>
          </a:ln>
        </p:spPr>
        <p:txBody>
          <a:bodyPr/>
          <a:lstStyle/>
          <a:p>
            <a:endParaRPr lang="el-GR"/>
          </a:p>
        </p:txBody>
      </p:sp>
      <p:sp>
        <p:nvSpPr>
          <p:cNvPr id="226313" name="Line 9"/>
          <p:cNvSpPr>
            <a:spLocks noChangeShapeType="1"/>
          </p:cNvSpPr>
          <p:nvPr/>
        </p:nvSpPr>
        <p:spPr bwMode="auto">
          <a:xfrm flipV="1">
            <a:off x="6550228" y="5648921"/>
            <a:ext cx="1588" cy="147637"/>
          </a:xfrm>
          <a:prstGeom prst="line">
            <a:avLst/>
          </a:prstGeom>
          <a:noFill/>
          <a:ln w="9525">
            <a:solidFill>
              <a:srgbClr val="000000"/>
            </a:solidFill>
            <a:round/>
            <a:headEnd/>
            <a:tailEnd/>
          </a:ln>
        </p:spPr>
        <p:txBody>
          <a:bodyPr/>
          <a:lstStyle/>
          <a:p>
            <a:endParaRPr lang="el-GR"/>
          </a:p>
        </p:txBody>
      </p:sp>
      <p:sp>
        <p:nvSpPr>
          <p:cNvPr id="226314" name="Line 10"/>
          <p:cNvSpPr>
            <a:spLocks noChangeShapeType="1"/>
          </p:cNvSpPr>
          <p:nvPr/>
        </p:nvSpPr>
        <p:spPr bwMode="auto">
          <a:xfrm flipV="1">
            <a:off x="2411616" y="2164357"/>
            <a:ext cx="0" cy="3511550"/>
          </a:xfrm>
          <a:prstGeom prst="line">
            <a:avLst/>
          </a:prstGeom>
          <a:noFill/>
          <a:ln w="9525">
            <a:solidFill>
              <a:srgbClr val="000000"/>
            </a:solidFill>
            <a:round/>
            <a:headEnd/>
            <a:tailEnd type="triangle" w="med" len="med"/>
          </a:ln>
        </p:spPr>
        <p:txBody>
          <a:bodyPr/>
          <a:lstStyle/>
          <a:p>
            <a:endParaRPr lang="el-GR"/>
          </a:p>
        </p:txBody>
      </p:sp>
      <p:sp>
        <p:nvSpPr>
          <p:cNvPr id="226315" name="Line 11"/>
          <p:cNvSpPr>
            <a:spLocks noChangeShapeType="1"/>
          </p:cNvSpPr>
          <p:nvPr/>
        </p:nvSpPr>
        <p:spPr bwMode="auto">
          <a:xfrm flipV="1">
            <a:off x="7891667" y="5653682"/>
            <a:ext cx="1587" cy="147638"/>
          </a:xfrm>
          <a:prstGeom prst="line">
            <a:avLst/>
          </a:prstGeom>
          <a:noFill/>
          <a:ln w="9525">
            <a:solidFill>
              <a:srgbClr val="000000"/>
            </a:solidFill>
            <a:round/>
            <a:headEnd/>
            <a:tailEnd/>
          </a:ln>
        </p:spPr>
        <p:txBody>
          <a:bodyPr/>
          <a:lstStyle/>
          <a:p>
            <a:endParaRPr lang="el-GR"/>
          </a:p>
        </p:txBody>
      </p:sp>
      <p:sp>
        <p:nvSpPr>
          <p:cNvPr id="226316" name="Text Box 12"/>
          <p:cNvSpPr txBox="1">
            <a:spLocks noChangeArrowheads="1"/>
          </p:cNvSpPr>
          <p:nvPr/>
        </p:nvSpPr>
        <p:spPr bwMode="auto">
          <a:xfrm>
            <a:off x="4862717" y="5801320"/>
            <a:ext cx="803275" cy="487362"/>
          </a:xfrm>
          <a:prstGeom prst="rect">
            <a:avLst/>
          </a:prstGeom>
          <a:solidFill>
            <a:srgbClr val="FFFFFF"/>
          </a:solidFill>
          <a:ln w="9525">
            <a:noFill/>
            <a:miter lim="800000"/>
            <a:headEnd/>
            <a:tailEnd/>
          </a:ln>
        </p:spPr>
        <p:txBody>
          <a:bodyPr/>
          <a:lstStyle/>
          <a:p>
            <a:pPr algn="ctr" eaLnBrk="0" hangingPunct="0"/>
            <a:r>
              <a:rPr lang="el-GR" sz="1300">
                <a:latin typeface="Times New Roman" pitchFamily="18" charset="0"/>
              </a:rPr>
              <a:t>10</a:t>
            </a:r>
          </a:p>
        </p:txBody>
      </p:sp>
      <p:sp>
        <p:nvSpPr>
          <p:cNvPr id="226317" name="Text Box 13"/>
          <p:cNvSpPr txBox="1">
            <a:spLocks noChangeArrowheads="1"/>
          </p:cNvSpPr>
          <p:nvPr/>
        </p:nvSpPr>
        <p:spPr bwMode="auto">
          <a:xfrm>
            <a:off x="6148592" y="5801320"/>
            <a:ext cx="803275" cy="487362"/>
          </a:xfrm>
          <a:prstGeom prst="rect">
            <a:avLst/>
          </a:prstGeom>
          <a:solidFill>
            <a:srgbClr val="FFFFFF"/>
          </a:solidFill>
          <a:ln w="9525">
            <a:noFill/>
            <a:miter lim="800000"/>
            <a:headEnd/>
            <a:tailEnd/>
          </a:ln>
        </p:spPr>
        <p:txBody>
          <a:bodyPr/>
          <a:lstStyle/>
          <a:p>
            <a:pPr algn="ctr" eaLnBrk="0" hangingPunct="0"/>
            <a:r>
              <a:rPr lang="el-GR" sz="1300">
                <a:latin typeface="Times New Roman" pitchFamily="18" charset="0"/>
              </a:rPr>
              <a:t>15</a:t>
            </a:r>
          </a:p>
        </p:txBody>
      </p:sp>
      <p:sp>
        <p:nvSpPr>
          <p:cNvPr id="226318" name="Text Box 14"/>
          <p:cNvSpPr txBox="1">
            <a:spLocks noChangeArrowheads="1"/>
          </p:cNvSpPr>
          <p:nvPr/>
        </p:nvSpPr>
        <p:spPr bwMode="auto">
          <a:xfrm>
            <a:off x="7434467" y="5801320"/>
            <a:ext cx="803275" cy="487362"/>
          </a:xfrm>
          <a:prstGeom prst="rect">
            <a:avLst/>
          </a:prstGeom>
          <a:solidFill>
            <a:srgbClr val="FFFFFF"/>
          </a:solidFill>
          <a:ln w="9525">
            <a:noFill/>
            <a:miter lim="800000"/>
            <a:headEnd/>
            <a:tailEnd/>
          </a:ln>
        </p:spPr>
        <p:txBody>
          <a:bodyPr/>
          <a:lstStyle/>
          <a:p>
            <a:pPr algn="ctr" eaLnBrk="0" hangingPunct="0"/>
            <a:r>
              <a:rPr lang="el-GR" sz="1300">
                <a:latin typeface="Times New Roman" pitchFamily="18" charset="0"/>
              </a:rPr>
              <a:t>20</a:t>
            </a:r>
          </a:p>
        </p:txBody>
      </p:sp>
      <p:sp>
        <p:nvSpPr>
          <p:cNvPr id="226319" name="Text Box 15"/>
          <p:cNvSpPr txBox="1">
            <a:spLocks noChangeArrowheads="1"/>
          </p:cNvSpPr>
          <p:nvPr/>
        </p:nvSpPr>
        <p:spPr bwMode="auto">
          <a:xfrm>
            <a:off x="8880679" y="5801320"/>
            <a:ext cx="804863" cy="487362"/>
          </a:xfrm>
          <a:prstGeom prst="rect">
            <a:avLst/>
          </a:prstGeom>
          <a:solidFill>
            <a:srgbClr val="FFFFFF"/>
          </a:solidFill>
          <a:ln w="9525">
            <a:noFill/>
            <a:miter lim="800000"/>
            <a:headEnd/>
            <a:tailEnd/>
          </a:ln>
        </p:spPr>
        <p:txBody>
          <a:bodyPr/>
          <a:lstStyle/>
          <a:p>
            <a:pPr algn="ctr" eaLnBrk="0" hangingPunct="0"/>
            <a:r>
              <a:rPr lang="el-GR" sz="1300">
                <a:latin typeface="Times New Roman" pitchFamily="18" charset="0"/>
              </a:rPr>
              <a:t>25</a:t>
            </a:r>
          </a:p>
        </p:txBody>
      </p:sp>
      <p:sp>
        <p:nvSpPr>
          <p:cNvPr id="226320" name="Text Box 16"/>
          <p:cNvSpPr txBox="1">
            <a:spLocks noChangeArrowheads="1"/>
          </p:cNvSpPr>
          <p:nvPr/>
        </p:nvSpPr>
        <p:spPr bwMode="auto">
          <a:xfrm>
            <a:off x="3494292" y="5761632"/>
            <a:ext cx="803275" cy="488950"/>
          </a:xfrm>
          <a:prstGeom prst="rect">
            <a:avLst/>
          </a:prstGeom>
          <a:solidFill>
            <a:srgbClr val="FFFFFF"/>
          </a:solidFill>
          <a:ln w="9525">
            <a:noFill/>
            <a:miter lim="800000"/>
            <a:headEnd/>
            <a:tailEnd/>
          </a:ln>
        </p:spPr>
        <p:txBody>
          <a:bodyPr/>
          <a:lstStyle/>
          <a:p>
            <a:pPr algn="ctr" eaLnBrk="0" hangingPunct="0"/>
            <a:r>
              <a:rPr lang="el-GR" sz="1300">
                <a:latin typeface="Times New Roman" pitchFamily="18" charset="0"/>
              </a:rPr>
              <a:t>5</a:t>
            </a:r>
          </a:p>
        </p:txBody>
      </p:sp>
      <p:sp>
        <p:nvSpPr>
          <p:cNvPr id="226321" name="Text Box 17"/>
          <p:cNvSpPr txBox="1">
            <a:spLocks noChangeArrowheads="1"/>
          </p:cNvSpPr>
          <p:nvPr/>
        </p:nvSpPr>
        <p:spPr bwMode="auto">
          <a:xfrm>
            <a:off x="2592591" y="5761632"/>
            <a:ext cx="804862" cy="439738"/>
          </a:xfrm>
          <a:prstGeom prst="rect">
            <a:avLst/>
          </a:prstGeom>
          <a:solidFill>
            <a:srgbClr val="FFFFFF"/>
          </a:solidFill>
          <a:ln w="9525">
            <a:noFill/>
            <a:miter lim="800000"/>
            <a:headEnd/>
            <a:tailEnd/>
          </a:ln>
        </p:spPr>
        <p:txBody>
          <a:bodyPr/>
          <a:lstStyle/>
          <a:p>
            <a:pPr algn="ctr" eaLnBrk="0" hangingPunct="0"/>
            <a:r>
              <a:rPr lang="el-GR" sz="1300">
                <a:latin typeface="Times New Roman" pitchFamily="18" charset="0"/>
              </a:rPr>
              <a:t>1</a:t>
            </a:r>
          </a:p>
        </p:txBody>
      </p:sp>
      <p:sp>
        <p:nvSpPr>
          <p:cNvPr id="226322" name="Line 18"/>
          <p:cNvSpPr>
            <a:spLocks noChangeShapeType="1"/>
          </p:cNvSpPr>
          <p:nvPr/>
        </p:nvSpPr>
        <p:spPr bwMode="auto">
          <a:xfrm flipV="1">
            <a:off x="9242628" y="5653682"/>
            <a:ext cx="0" cy="147638"/>
          </a:xfrm>
          <a:prstGeom prst="line">
            <a:avLst/>
          </a:prstGeom>
          <a:noFill/>
          <a:ln w="9525">
            <a:solidFill>
              <a:srgbClr val="000000"/>
            </a:solidFill>
            <a:round/>
            <a:headEnd/>
            <a:tailEnd/>
          </a:ln>
        </p:spPr>
        <p:txBody>
          <a:bodyPr/>
          <a:lstStyle/>
          <a:p>
            <a:endParaRPr lang="el-GR"/>
          </a:p>
        </p:txBody>
      </p:sp>
      <p:sp>
        <p:nvSpPr>
          <p:cNvPr id="226323" name="Line 19"/>
          <p:cNvSpPr>
            <a:spLocks noChangeShapeType="1"/>
          </p:cNvSpPr>
          <p:nvPr/>
        </p:nvSpPr>
        <p:spPr bwMode="auto">
          <a:xfrm>
            <a:off x="2411616" y="5645745"/>
            <a:ext cx="7751762" cy="4762"/>
          </a:xfrm>
          <a:prstGeom prst="line">
            <a:avLst/>
          </a:prstGeom>
          <a:noFill/>
          <a:ln w="9525">
            <a:solidFill>
              <a:srgbClr val="000000"/>
            </a:solidFill>
            <a:round/>
            <a:headEnd/>
            <a:tailEnd type="triangle" w="med" len="med"/>
          </a:ln>
        </p:spPr>
        <p:txBody>
          <a:bodyPr/>
          <a:lstStyle/>
          <a:p>
            <a:endParaRPr lang="el-GR"/>
          </a:p>
        </p:txBody>
      </p:sp>
      <p:sp>
        <p:nvSpPr>
          <p:cNvPr id="226324" name="Line 20"/>
          <p:cNvSpPr>
            <a:spLocks noChangeShapeType="1"/>
          </p:cNvSpPr>
          <p:nvPr/>
        </p:nvSpPr>
        <p:spPr bwMode="auto">
          <a:xfrm flipV="1">
            <a:off x="2322716" y="5272781"/>
            <a:ext cx="7546478" cy="17364"/>
          </a:xfrm>
          <a:prstGeom prst="line">
            <a:avLst/>
          </a:prstGeom>
          <a:noFill/>
          <a:ln w="9525">
            <a:solidFill>
              <a:srgbClr val="000000"/>
            </a:solidFill>
            <a:prstDash val="sysDot"/>
            <a:round/>
            <a:headEnd/>
            <a:tailEnd/>
          </a:ln>
        </p:spPr>
        <p:txBody>
          <a:bodyPr/>
          <a:lstStyle/>
          <a:p>
            <a:endParaRPr lang="el-GR"/>
          </a:p>
        </p:txBody>
      </p:sp>
      <p:sp>
        <p:nvSpPr>
          <p:cNvPr id="226325" name="Text Box 21"/>
          <p:cNvSpPr txBox="1">
            <a:spLocks noChangeArrowheads="1"/>
          </p:cNvSpPr>
          <p:nvPr/>
        </p:nvSpPr>
        <p:spPr bwMode="auto">
          <a:xfrm>
            <a:off x="5705679" y="6093421"/>
            <a:ext cx="1928813" cy="439737"/>
          </a:xfrm>
          <a:prstGeom prst="rect">
            <a:avLst/>
          </a:prstGeom>
          <a:solidFill>
            <a:srgbClr val="FFFFFF"/>
          </a:solidFill>
          <a:ln w="9525">
            <a:noFill/>
            <a:miter lim="800000"/>
            <a:headEnd/>
            <a:tailEnd/>
          </a:ln>
        </p:spPr>
        <p:txBody>
          <a:bodyPr/>
          <a:lstStyle/>
          <a:p>
            <a:pPr eaLnBrk="0" hangingPunct="0"/>
            <a:r>
              <a:rPr lang="el-GR" sz="1300">
                <a:latin typeface="Times New Roman" pitchFamily="18" charset="0"/>
              </a:rPr>
              <a:t>Αριθμός Μετοχών</a:t>
            </a:r>
          </a:p>
        </p:txBody>
      </p:sp>
      <p:sp>
        <p:nvSpPr>
          <p:cNvPr id="226326" name="Line 22"/>
          <p:cNvSpPr>
            <a:spLocks noChangeShapeType="1"/>
          </p:cNvSpPr>
          <p:nvPr/>
        </p:nvSpPr>
        <p:spPr bwMode="auto">
          <a:xfrm flipH="1" flipV="1">
            <a:off x="2435503" y="4980681"/>
            <a:ext cx="7458075" cy="6350"/>
          </a:xfrm>
          <a:prstGeom prst="line">
            <a:avLst/>
          </a:prstGeom>
          <a:noFill/>
          <a:ln w="9525" cap="rnd">
            <a:solidFill>
              <a:srgbClr val="000000"/>
            </a:solidFill>
            <a:prstDash val="sysDot"/>
            <a:round/>
            <a:headEnd/>
            <a:tailEnd/>
          </a:ln>
        </p:spPr>
        <p:txBody>
          <a:bodyPr/>
          <a:lstStyle/>
          <a:p>
            <a:endParaRPr lang="el-GR"/>
          </a:p>
        </p:txBody>
      </p:sp>
      <p:sp>
        <p:nvSpPr>
          <p:cNvPr id="226327" name="Freeform 23"/>
          <p:cNvSpPr>
            <a:spLocks/>
          </p:cNvSpPr>
          <p:nvPr/>
        </p:nvSpPr>
        <p:spPr bwMode="auto">
          <a:xfrm rot="-248911">
            <a:off x="2497342" y="2740620"/>
            <a:ext cx="3970337" cy="2665412"/>
          </a:xfrm>
          <a:custGeom>
            <a:avLst/>
            <a:gdLst>
              <a:gd name="T0" fmla="*/ 0 w 2880"/>
              <a:gd name="T1" fmla="*/ 0 h 1584"/>
              <a:gd name="T2" fmla="*/ 397034 w 2880"/>
              <a:gd name="T3" fmla="*/ 969241 h 1584"/>
              <a:gd name="T4" fmla="*/ 1389618 w 2880"/>
              <a:gd name="T5" fmla="*/ 1938482 h 1584"/>
              <a:gd name="T6" fmla="*/ 2580719 w 2880"/>
              <a:gd name="T7" fmla="*/ 2423102 h 1584"/>
              <a:gd name="T8" fmla="*/ 3970337 w 2880"/>
              <a:gd name="T9" fmla="*/ 2665412 h 1584"/>
              <a:gd name="T10" fmla="*/ 0 60000 65536"/>
              <a:gd name="T11" fmla="*/ 0 60000 65536"/>
              <a:gd name="T12" fmla="*/ 0 60000 65536"/>
              <a:gd name="T13" fmla="*/ 0 60000 65536"/>
              <a:gd name="T14" fmla="*/ 0 60000 65536"/>
              <a:gd name="T15" fmla="*/ 0 w 2880"/>
              <a:gd name="T16" fmla="*/ 0 h 1584"/>
              <a:gd name="T17" fmla="*/ 2880 w 2880"/>
              <a:gd name="T18" fmla="*/ 1584 h 1584"/>
            </a:gdLst>
            <a:ahLst/>
            <a:cxnLst>
              <a:cxn ang="T10">
                <a:pos x="T0" y="T1"/>
              </a:cxn>
              <a:cxn ang="T11">
                <a:pos x="T2" y="T3"/>
              </a:cxn>
              <a:cxn ang="T12">
                <a:pos x="T4" y="T5"/>
              </a:cxn>
              <a:cxn ang="T13">
                <a:pos x="T6" y="T7"/>
              </a:cxn>
              <a:cxn ang="T14">
                <a:pos x="T8" y="T9"/>
              </a:cxn>
            </a:cxnLst>
            <a:rect l="T15" t="T16" r="T17" b="T18"/>
            <a:pathLst>
              <a:path w="2880" h="1584">
                <a:moveTo>
                  <a:pt x="0" y="0"/>
                </a:moveTo>
                <a:cubicBezTo>
                  <a:pt x="60" y="192"/>
                  <a:pt x="120" y="384"/>
                  <a:pt x="288" y="576"/>
                </a:cubicBezTo>
                <a:cubicBezTo>
                  <a:pt x="456" y="768"/>
                  <a:pt x="744" y="1008"/>
                  <a:pt x="1008" y="1152"/>
                </a:cubicBezTo>
                <a:cubicBezTo>
                  <a:pt x="1272" y="1296"/>
                  <a:pt x="1560" y="1368"/>
                  <a:pt x="1872" y="1440"/>
                </a:cubicBezTo>
                <a:cubicBezTo>
                  <a:pt x="2184" y="1512"/>
                  <a:pt x="2712" y="1560"/>
                  <a:pt x="2880" y="1584"/>
                </a:cubicBezTo>
              </a:path>
            </a:pathLst>
          </a:custGeom>
          <a:noFill/>
          <a:ln w="9525">
            <a:solidFill>
              <a:srgbClr val="000000"/>
            </a:solidFill>
            <a:round/>
            <a:headEnd/>
            <a:tailEnd/>
          </a:ln>
        </p:spPr>
        <p:txBody>
          <a:bodyPr/>
          <a:lstStyle/>
          <a:p>
            <a:endParaRPr lang="en-US"/>
          </a:p>
        </p:txBody>
      </p:sp>
      <p:sp>
        <p:nvSpPr>
          <p:cNvPr id="226328" name="Freeform 24"/>
          <p:cNvSpPr>
            <a:spLocks/>
          </p:cNvSpPr>
          <p:nvPr/>
        </p:nvSpPr>
        <p:spPr bwMode="auto">
          <a:xfrm rot="-348991">
            <a:off x="2533854" y="2723158"/>
            <a:ext cx="3902075" cy="2428875"/>
          </a:xfrm>
          <a:custGeom>
            <a:avLst/>
            <a:gdLst>
              <a:gd name="T0" fmla="*/ 0 w 2880"/>
              <a:gd name="T1" fmla="*/ 0 h 1584"/>
              <a:gd name="T2" fmla="*/ 390208 w 2880"/>
              <a:gd name="T3" fmla="*/ 883227 h 1584"/>
              <a:gd name="T4" fmla="*/ 1365726 w 2880"/>
              <a:gd name="T5" fmla="*/ 1766455 h 1584"/>
              <a:gd name="T6" fmla="*/ 2536349 w 2880"/>
              <a:gd name="T7" fmla="*/ 2208068 h 1584"/>
              <a:gd name="T8" fmla="*/ 3902075 w 2880"/>
              <a:gd name="T9" fmla="*/ 2428875 h 1584"/>
              <a:gd name="T10" fmla="*/ 0 60000 65536"/>
              <a:gd name="T11" fmla="*/ 0 60000 65536"/>
              <a:gd name="T12" fmla="*/ 0 60000 65536"/>
              <a:gd name="T13" fmla="*/ 0 60000 65536"/>
              <a:gd name="T14" fmla="*/ 0 60000 65536"/>
              <a:gd name="T15" fmla="*/ 0 w 2880"/>
              <a:gd name="T16" fmla="*/ 0 h 1584"/>
              <a:gd name="T17" fmla="*/ 2880 w 2880"/>
              <a:gd name="T18" fmla="*/ 1584 h 1584"/>
            </a:gdLst>
            <a:ahLst/>
            <a:cxnLst>
              <a:cxn ang="T10">
                <a:pos x="T0" y="T1"/>
              </a:cxn>
              <a:cxn ang="T11">
                <a:pos x="T2" y="T3"/>
              </a:cxn>
              <a:cxn ang="T12">
                <a:pos x="T4" y="T5"/>
              </a:cxn>
              <a:cxn ang="T13">
                <a:pos x="T6" y="T7"/>
              </a:cxn>
              <a:cxn ang="T14">
                <a:pos x="T8" y="T9"/>
              </a:cxn>
            </a:cxnLst>
            <a:rect l="T15" t="T16" r="T17" b="T18"/>
            <a:pathLst>
              <a:path w="2880" h="1584">
                <a:moveTo>
                  <a:pt x="0" y="0"/>
                </a:moveTo>
                <a:cubicBezTo>
                  <a:pt x="60" y="192"/>
                  <a:pt x="120" y="384"/>
                  <a:pt x="288" y="576"/>
                </a:cubicBezTo>
                <a:cubicBezTo>
                  <a:pt x="456" y="768"/>
                  <a:pt x="744" y="1008"/>
                  <a:pt x="1008" y="1152"/>
                </a:cubicBezTo>
                <a:cubicBezTo>
                  <a:pt x="1272" y="1296"/>
                  <a:pt x="1560" y="1368"/>
                  <a:pt x="1872" y="1440"/>
                </a:cubicBezTo>
                <a:cubicBezTo>
                  <a:pt x="2184" y="1512"/>
                  <a:pt x="2712" y="1560"/>
                  <a:pt x="2880" y="1584"/>
                </a:cubicBezTo>
              </a:path>
            </a:pathLst>
          </a:custGeom>
          <a:noFill/>
          <a:ln w="9525">
            <a:solidFill>
              <a:srgbClr val="000000"/>
            </a:solidFill>
            <a:round/>
            <a:headEnd/>
            <a:tailEnd/>
          </a:ln>
        </p:spPr>
        <p:txBody>
          <a:bodyPr/>
          <a:lstStyle/>
          <a:p>
            <a:endParaRPr lang="en-US"/>
          </a:p>
        </p:txBody>
      </p:sp>
      <p:sp>
        <p:nvSpPr>
          <p:cNvPr id="226329" name="Line 25"/>
          <p:cNvSpPr>
            <a:spLocks noChangeShapeType="1"/>
          </p:cNvSpPr>
          <p:nvPr/>
        </p:nvSpPr>
        <p:spPr bwMode="auto">
          <a:xfrm flipV="1">
            <a:off x="3532392" y="3829646"/>
            <a:ext cx="293687" cy="923925"/>
          </a:xfrm>
          <a:prstGeom prst="line">
            <a:avLst/>
          </a:prstGeom>
          <a:noFill/>
          <a:ln w="9525">
            <a:solidFill>
              <a:srgbClr val="000000"/>
            </a:solidFill>
            <a:round/>
            <a:headEnd/>
            <a:tailEnd/>
          </a:ln>
        </p:spPr>
        <p:txBody>
          <a:bodyPr/>
          <a:lstStyle/>
          <a:p>
            <a:endParaRPr lang="el-GR"/>
          </a:p>
        </p:txBody>
      </p:sp>
      <p:sp>
        <p:nvSpPr>
          <p:cNvPr id="226330" name="Text Box 26"/>
          <p:cNvSpPr txBox="1">
            <a:spLocks noChangeArrowheads="1"/>
          </p:cNvSpPr>
          <p:nvPr/>
        </p:nvSpPr>
        <p:spPr bwMode="auto">
          <a:xfrm>
            <a:off x="3565728" y="3369271"/>
            <a:ext cx="2211388" cy="460375"/>
          </a:xfrm>
          <a:prstGeom prst="rect">
            <a:avLst/>
          </a:prstGeom>
          <a:noFill/>
          <a:ln w="9525">
            <a:noFill/>
            <a:miter lim="800000"/>
            <a:headEnd/>
            <a:tailEnd/>
          </a:ln>
        </p:spPr>
        <p:txBody>
          <a:bodyPr/>
          <a:lstStyle/>
          <a:p>
            <a:pPr algn="ctr" eaLnBrk="0" hangingPunct="0"/>
            <a:endParaRPr lang="en-US" sz="1300">
              <a:latin typeface="Times New Roman" pitchFamily="18" charset="0"/>
            </a:endParaRPr>
          </a:p>
        </p:txBody>
      </p:sp>
      <p:sp>
        <p:nvSpPr>
          <p:cNvPr id="226331" name="Line 27"/>
          <p:cNvSpPr>
            <a:spLocks noChangeShapeType="1"/>
          </p:cNvSpPr>
          <p:nvPr/>
        </p:nvSpPr>
        <p:spPr bwMode="auto">
          <a:xfrm flipV="1">
            <a:off x="4086428" y="4342407"/>
            <a:ext cx="971550" cy="820738"/>
          </a:xfrm>
          <a:prstGeom prst="line">
            <a:avLst/>
          </a:prstGeom>
          <a:noFill/>
          <a:ln w="9525">
            <a:solidFill>
              <a:srgbClr val="000000"/>
            </a:solidFill>
            <a:round/>
            <a:headEnd/>
            <a:tailEnd/>
          </a:ln>
        </p:spPr>
        <p:txBody>
          <a:bodyPr/>
          <a:lstStyle/>
          <a:p>
            <a:endParaRPr lang="el-GR"/>
          </a:p>
        </p:txBody>
      </p:sp>
      <p:sp>
        <p:nvSpPr>
          <p:cNvPr id="226332" name="Text Box 28"/>
          <p:cNvSpPr txBox="1">
            <a:spLocks noChangeArrowheads="1"/>
          </p:cNvSpPr>
          <p:nvPr/>
        </p:nvSpPr>
        <p:spPr bwMode="auto">
          <a:xfrm>
            <a:off x="4494417" y="3951883"/>
            <a:ext cx="2185987" cy="492125"/>
          </a:xfrm>
          <a:prstGeom prst="rect">
            <a:avLst/>
          </a:prstGeom>
          <a:solidFill>
            <a:srgbClr val="FFFFFF"/>
          </a:solidFill>
          <a:ln w="9525">
            <a:noFill/>
            <a:miter lim="800000"/>
            <a:headEnd/>
            <a:tailEnd/>
          </a:ln>
        </p:spPr>
        <p:txBody>
          <a:bodyPr/>
          <a:lstStyle/>
          <a:p>
            <a:pPr eaLnBrk="0" hangingPunct="0"/>
            <a:endParaRPr lang="el-GR" sz="1300" noProof="1"/>
          </a:p>
        </p:txBody>
      </p:sp>
      <p:sp>
        <p:nvSpPr>
          <p:cNvPr id="226333" name="Line 29"/>
          <p:cNvSpPr>
            <a:spLocks noChangeShapeType="1"/>
          </p:cNvSpPr>
          <p:nvPr/>
        </p:nvSpPr>
        <p:spPr bwMode="auto">
          <a:xfrm flipV="1">
            <a:off x="6581978" y="4197945"/>
            <a:ext cx="617538" cy="1103312"/>
          </a:xfrm>
          <a:prstGeom prst="line">
            <a:avLst/>
          </a:prstGeom>
          <a:noFill/>
          <a:ln w="9525">
            <a:solidFill>
              <a:srgbClr val="000000"/>
            </a:solidFill>
            <a:round/>
            <a:headEnd/>
            <a:tailEnd/>
          </a:ln>
        </p:spPr>
        <p:txBody>
          <a:bodyPr/>
          <a:lstStyle/>
          <a:p>
            <a:endParaRPr lang="el-GR"/>
          </a:p>
        </p:txBody>
      </p:sp>
      <p:sp>
        <p:nvSpPr>
          <p:cNvPr id="226334" name="Line 30"/>
          <p:cNvSpPr>
            <a:spLocks noChangeShapeType="1"/>
          </p:cNvSpPr>
          <p:nvPr/>
        </p:nvSpPr>
        <p:spPr bwMode="auto">
          <a:xfrm flipV="1">
            <a:off x="7690053" y="4617045"/>
            <a:ext cx="554038" cy="957262"/>
          </a:xfrm>
          <a:prstGeom prst="line">
            <a:avLst/>
          </a:prstGeom>
          <a:noFill/>
          <a:ln w="9525">
            <a:solidFill>
              <a:srgbClr val="000000"/>
            </a:solidFill>
            <a:round/>
            <a:headEnd/>
            <a:tailEnd/>
          </a:ln>
        </p:spPr>
        <p:txBody>
          <a:bodyPr/>
          <a:lstStyle/>
          <a:p>
            <a:endParaRPr lang="el-GR"/>
          </a:p>
        </p:txBody>
      </p:sp>
      <p:sp>
        <p:nvSpPr>
          <p:cNvPr id="226335" name="Text Box 31"/>
          <p:cNvSpPr txBox="1">
            <a:spLocks noChangeArrowheads="1"/>
          </p:cNvSpPr>
          <p:nvPr/>
        </p:nvSpPr>
        <p:spPr bwMode="auto">
          <a:xfrm>
            <a:off x="6680404" y="3780433"/>
            <a:ext cx="2144713" cy="417513"/>
          </a:xfrm>
          <a:prstGeom prst="rect">
            <a:avLst/>
          </a:prstGeom>
          <a:solidFill>
            <a:srgbClr val="FFFFFF"/>
          </a:solidFill>
          <a:ln w="9525">
            <a:noFill/>
            <a:miter lim="800000"/>
            <a:headEnd/>
            <a:tailEnd/>
          </a:ln>
        </p:spPr>
        <p:txBody>
          <a:bodyPr/>
          <a:lstStyle/>
          <a:p>
            <a:pPr algn="ctr" eaLnBrk="0" hangingPunct="0"/>
            <a:endParaRPr lang="en-US" sz="1300">
              <a:latin typeface="Times New Roman" pitchFamily="18" charset="0"/>
            </a:endParaRPr>
          </a:p>
        </p:txBody>
      </p:sp>
      <p:sp>
        <p:nvSpPr>
          <p:cNvPr id="226336" name="Text Box 32"/>
          <p:cNvSpPr txBox="1">
            <a:spLocks noChangeArrowheads="1"/>
          </p:cNvSpPr>
          <p:nvPr/>
        </p:nvSpPr>
        <p:spPr bwMode="auto">
          <a:xfrm>
            <a:off x="7852970" y="4212529"/>
            <a:ext cx="2076450" cy="484188"/>
          </a:xfrm>
          <a:prstGeom prst="rect">
            <a:avLst/>
          </a:prstGeom>
          <a:solidFill>
            <a:srgbClr val="FFFFFF"/>
          </a:solidFill>
          <a:ln w="9525">
            <a:noFill/>
            <a:miter lim="800000"/>
            <a:headEnd/>
            <a:tailEnd/>
          </a:ln>
        </p:spPr>
        <p:txBody>
          <a:bodyPr/>
          <a:lstStyle/>
          <a:p>
            <a:pPr algn="ctr" eaLnBrk="0" hangingPunct="0"/>
            <a:r>
              <a:rPr lang="el-GR" sz="1300" dirty="0">
                <a:latin typeface="Times New Roman" pitchFamily="18" charset="0"/>
              </a:rPr>
              <a:t>Συστηματικός Κίνδυνος Με Διεθνική Διαφοροποίηση</a:t>
            </a:r>
          </a:p>
        </p:txBody>
      </p:sp>
      <p:sp>
        <p:nvSpPr>
          <p:cNvPr id="226337" name="Line 33"/>
          <p:cNvSpPr>
            <a:spLocks noChangeShapeType="1"/>
          </p:cNvSpPr>
          <p:nvPr/>
        </p:nvSpPr>
        <p:spPr bwMode="auto">
          <a:xfrm flipV="1">
            <a:off x="5253242" y="5672732"/>
            <a:ext cx="1587" cy="147638"/>
          </a:xfrm>
          <a:prstGeom prst="line">
            <a:avLst/>
          </a:prstGeom>
          <a:noFill/>
          <a:ln w="9525">
            <a:solidFill>
              <a:srgbClr val="000000"/>
            </a:solidFill>
            <a:round/>
            <a:headEnd/>
            <a:tailEnd/>
          </a:ln>
        </p:spPr>
        <p:txBody>
          <a:bodyPr/>
          <a:lstStyle/>
          <a:p>
            <a:endParaRPr lang="el-GR"/>
          </a:p>
        </p:txBody>
      </p:sp>
      <p:sp>
        <p:nvSpPr>
          <p:cNvPr id="226338" name="Line 34"/>
          <p:cNvSpPr>
            <a:spLocks noChangeShapeType="1"/>
          </p:cNvSpPr>
          <p:nvPr/>
        </p:nvSpPr>
        <p:spPr bwMode="auto">
          <a:xfrm flipV="1">
            <a:off x="3945142" y="5645745"/>
            <a:ext cx="1587" cy="146050"/>
          </a:xfrm>
          <a:prstGeom prst="line">
            <a:avLst/>
          </a:prstGeom>
          <a:noFill/>
          <a:ln w="9525">
            <a:solidFill>
              <a:srgbClr val="000000"/>
            </a:solidFill>
            <a:round/>
            <a:headEnd/>
            <a:tailEnd/>
          </a:ln>
        </p:spPr>
        <p:txBody>
          <a:bodyPr/>
          <a:lstStyle/>
          <a:p>
            <a:endParaRPr lang="el-GR"/>
          </a:p>
        </p:txBody>
      </p:sp>
      <p:sp>
        <p:nvSpPr>
          <p:cNvPr id="226339" name="Line 35"/>
          <p:cNvSpPr>
            <a:spLocks noChangeShapeType="1"/>
          </p:cNvSpPr>
          <p:nvPr/>
        </p:nvSpPr>
        <p:spPr bwMode="auto">
          <a:xfrm flipV="1">
            <a:off x="2952953" y="5645746"/>
            <a:ext cx="0" cy="122237"/>
          </a:xfrm>
          <a:prstGeom prst="line">
            <a:avLst/>
          </a:prstGeom>
          <a:noFill/>
          <a:ln w="9525">
            <a:solidFill>
              <a:srgbClr val="000000"/>
            </a:solidFill>
            <a:round/>
            <a:headEnd/>
            <a:tailEnd/>
          </a:ln>
        </p:spPr>
        <p:txBody>
          <a:bodyPr/>
          <a:lstStyle/>
          <a:p>
            <a:endParaRPr lang="el-GR"/>
          </a:p>
        </p:txBody>
      </p:sp>
      <p:sp>
        <p:nvSpPr>
          <p:cNvPr id="226340" name="Line 36"/>
          <p:cNvSpPr>
            <a:spLocks noChangeShapeType="1"/>
          </p:cNvSpPr>
          <p:nvPr/>
        </p:nvSpPr>
        <p:spPr bwMode="auto">
          <a:xfrm flipV="1">
            <a:off x="3435553" y="4197946"/>
            <a:ext cx="0" cy="808037"/>
          </a:xfrm>
          <a:prstGeom prst="line">
            <a:avLst/>
          </a:prstGeom>
          <a:noFill/>
          <a:ln w="9525">
            <a:solidFill>
              <a:srgbClr val="000000"/>
            </a:solidFill>
            <a:round/>
            <a:headEnd type="triangle" w="med" len="sm"/>
            <a:tailEnd type="triangle" w="med" len="sm"/>
          </a:ln>
        </p:spPr>
        <p:txBody>
          <a:bodyPr/>
          <a:lstStyle/>
          <a:p>
            <a:endParaRPr lang="el-GR"/>
          </a:p>
        </p:txBody>
      </p:sp>
      <p:sp>
        <p:nvSpPr>
          <p:cNvPr id="226342" name="Line 38"/>
          <p:cNvSpPr>
            <a:spLocks noChangeShapeType="1"/>
          </p:cNvSpPr>
          <p:nvPr/>
        </p:nvSpPr>
        <p:spPr bwMode="auto">
          <a:xfrm flipH="1" flipV="1">
            <a:off x="6550228" y="4936133"/>
            <a:ext cx="7938" cy="703263"/>
          </a:xfrm>
          <a:prstGeom prst="line">
            <a:avLst/>
          </a:prstGeom>
          <a:noFill/>
          <a:ln w="9525">
            <a:solidFill>
              <a:srgbClr val="000000"/>
            </a:solidFill>
            <a:round/>
            <a:headEnd type="triangle" w="med" len="med"/>
            <a:tailEnd type="triangle" w="med" len="med"/>
          </a:ln>
        </p:spPr>
        <p:txBody>
          <a:bodyPr/>
          <a:lstStyle/>
          <a:p>
            <a:endParaRPr lang="el-GR"/>
          </a:p>
        </p:txBody>
      </p:sp>
      <p:sp>
        <p:nvSpPr>
          <p:cNvPr id="226343" name="Line 39"/>
          <p:cNvSpPr>
            <a:spLocks noChangeShapeType="1"/>
          </p:cNvSpPr>
          <p:nvPr/>
        </p:nvSpPr>
        <p:spPr bwMode="auto">
          <a:xfrm>
            <a:off x="7550353" y="5290146"/>
            <a:ext cx="0" cy="369887"/>
          </a:xfrm>
          <a:prstGeom prst="line">
            <a:avLst/>
          </a:prstGeom>
          <a:noFill/>
          <a:ln w="9525">
            <a:solidFill>
              <a:srgbClr val="000000"/>
            </a:solidFill>
            <a:round/>
            <a:headEnd type="arrow" w="med" len="sm"/>
            <a:tailEnd type="arrow" w="med" len="sm"/>
          </a:ln>
        </p:spPr>
        <p:txBody>
          <a:bodyPr/>
          <a:lstStyle/>
          <a:p>
            <a:endParaRPr lang="el-GR"/>
          </a:p>
        </p:txBody>
      </p:sp>
      <p:sp>
        <p:nvSpPr>
          <p:cNvPr id="226344" name="Text Box 40"/>
          <p:cNvSpPr txBox="1">
            <a:spLocks noChangeArrowheads="1"/>
          </p:cNvSpPr>
          <p:nvPr/>
        </p:nvSpPr>
        <p:spPr bwMode="auto">
          <a:xfrm>
            <a:off x="1781379" y="5174257"/>
            <a:ext cx="720725" cy="349250"/>
          </a:xfrm>
          <a:prstGeom prst="rect">
            <a:avLst/>
          </a:prstGeom>
          <a:noFill/>
          <a:ln w="9525">
            <a:noFill/>
            <a:miter lim="800000"/>
            <a:headEnd/>
            <a:tailEnd/>
          </a:ln>
        </p:spPr>
        <p:txBody>
          <a:bodyPr/>
          <a:lstStyle/>
          <a:p>
            <a:pPr eaLnBrk="0" hangingPunct="0"/>
            <a:r>
              <a:rPr lang="el-GR" sz="1300">
                <a:latin typeface="Times New Roman" pitchFamily="18" charset="0"/>
              </a:rPr>
              <a:t>11,5%</a:t>
            </a:r>
          </a:p>
        </p:txBody>
      </p:sp>
      <p:sp>
        <p:nvSpPr>
          <p:cNvPr id="46" name="45 - Θέση αριθμού διαφάνειας"/>
          <p:cNvSpPr>
            <a:spLocks noGrp="1"/>
          </p:cNvSpPr>
          <p:nvPr>
            <p:ph type="sldNum" sz="quarter" idx="12"/>
          </p:nvPr>
        </p:nvSpPr>
        <p:spPr>
          <a:xfrm>
            <a:off x="8766378" y="6072782"/>
            <a:ext cx="2844800" cy="476250"/>
          </a:xfrm>
        </p:spPr>
        <p:txBody>
          <a:bodyPr/>
          <a:lstStyle/>
          <a:p>
            <a:pPr>
              <a:defRPr/>
            </a:pPr>
            <a:fld id="{FFB69861-6CFB-4135-8BEF-0CCC05361DB9}" type="slidenum">
              <a:rPr lang="el-GR" smtClean="0">
                <a:solidFill>
                  <a:srgbClr val="000000"/>
                </a:solidFill>
              </a:rPr>
              <a:pPr>
                <a:defRPr/>
              </a:pPr>
              <a:t>37</a:t>
            </a:fld>
            <a:endParaRPr lang="el-GR">
              <a:solidFill>
                <a:srgbClr val="000000"/>
              </a:solidFill>
            </a:endParaRPr>
          </a:p>
        </p:txBody>
      </p:sp>
      <p:sp>
        <p:nvSpPr>
          <p:cNvPr id="226345" name="Rectangle 41"/>
          <p:cNvSpPr>
            <a:spLocks noGrp="1" noChangeArrowheads="1"/>
          </p:cNvSpPr>
          <p:nvPr>
            <p:ph type="title" idx="4294967295"/>
          </p:nvPr>
        </p:nvSpPr>
        <p:spPr>
          <a:xfrm>
            <a:off x="1592540" y="223837"/>
            <a:ext cx="9144000" cy="1311275"/>
          </a:xfrm>
        </p:spPr>
        <p:txBody>
          <a:bodyPr vert="horz" wrap="square" lIns="91440" tIns="45720" rIns="91440" bIns="45720" numCol="1" anchor="ctr" anchorCtr="0" compatLnSpc="1">
            <a:prstTxWarp prst="textNoShape">
              <a:avLst/>
            </a:prstTxWarp>
          </a:bodyPr>
          <a:lstStyle/>
          <a:p>
            <a:pPr eaLnBrk="1" hangingPunct="1"/>
            <a:r>
              <a:rPr lang="el-GR" sz="3600" b="1" i="1" dirty="0">
                <a:solidFill>
                  <a:schemeClr val="accent2"/>
                </a:solidFill>
                <a:latin typeface="Times New Roman" pitchFamily="18" charset="0"/>
                <a:cs typeface="Times New Roman" pitchFamily="18" charset="0"/>
              </a:rPr>
              <a:t>Διεθνική Διαφοροποίηση </a:t>
            </a:r>
            <a:br>
              <a:rPr lang="el-GR" sz="3600" b="1" i="1" dirty="0">
                <a:solidFill>
                  <a:schemeClr val="accent2"/>
                </a:solidFill>
                <a:latin typeface="Times New Roman" pitchFamily="18" charset="0"/>
                <a:cs typeface="Times New Roman" pitchFamily="18" charset="0"/>
              </a:rPr>
            </a:br>
            <a:r>
              <a:rPr lang="el-GR" sz="3600" b="1" i="1" dirty="0">
                <a:solidFill>
                  <a:schemeClr val="accent2"/>
                </a:solidFill>
                <a:latin typeface="Times New Roman" pitchFamily="18" charset="0"/>
                <a:cs typeface="Times New Roman" pitchFamily="18" charset="0"/>
              </a:rPr>
              <a:t>και Συστηματικός Κίνδυνος</a:t>
            </a:r>
          </a:p>
        </p:txBody>
      </p:sp>
      <p:sp>
        <p:nvSpPr>
          <p:cNvPr id="226346" name="Text Box 42"/>
          <p:cNvSpPr txBox="1">
            <a:spLocks noChangeArrowheads="1"/>
          </p:cNvSpPr>
          <p:nvPr/>
        </p:nvSpPr>
        <p:spPr bwMode="auto">
          <a:xfrm rot="-5400000">
            <a:off x="3378" y="3764557"/>
            <a:ext cx="3556000" cy="304800"/>
          </a:xfrm>
          <a:prstGeom prst="rect">
            <a:avLst/>
          </a:prstGeom>
          <a:noFill/>
          <a:ln w="9525">
            <a:noFill/>
            <a:miter lim="800000"/>
            <a:headEnd/>
            <a:tailEnd/>
          </a:ln>
        </p:spPr>
        <p:txBody>
          <a:bodyPr wrap="none" anchor="ctr">
            <a:spAutoFit/>
          </a:bodyPr>
          <a:lstStyle/>
          <a:p>
            <a:pPr algn="ctr" eaLnBrk="0" hangingPunct="0">
              <a:spcBef>
                <a:spcPct val="50000"/>
              </a:spcBef>
            </a:pPr>
            <a:r>
              <a:rPr lang="en-US" sz="1400" dirty="0" err="1">
                <a:latin typeface="Times New Roman" pitchFamily="18" charset="0"/>
              </a:rPr>
              <a:t>Τυπική</a:t>
            </a:r>
            <a:r>
              <a:rPr lang="en-US" sz="1400" dirty="0">
                <a:latin typeface="Times New Roman" pitchFamily="18" charset="0"/>
              </a:rPr>
              <a:t> </a:t>
            </a:r>
            <a:r>
              <a:rPr lang="en-US" sz="1400" dirty="0" err="1">
                <a:latin typeface="Times New Roman" pitchFamily="18" charset="0"/>
              </a:rPr>
              <a:t>Απόκλιση</a:t>
            </a:r>
            <a:r>
              <a:rPr lang="en-US" sz="1400" dirty="0">
                <a:latin typeface="Times New Roman" pitchFamily="18" charset="0"/>
              </a:rPr>
              <a:t> </a:t>
            </a:r>
            <a:r>
              <a:rPr lang="en-US" sz="1400" dirty="0" err="1">
                <a:latin typeface="Times New Roman" pitchFamily="18" charset="0"/>
              </a:rPr>
              <a:t>Αποδόσεων</a:t>
            </a:r>
            <a:r>
              <a:rPr lang="en-US" sz="1400" dirty="0">
                <a:latin typeface="Times New Roman" pitchFamily="18" charset="0"/>
              </a:rPr>
              <a:t> </a:t>
            </a:r>
            <a:r>
              <a:rPr lang="en-US" sz="1400" dirty="0" err="1">
                <a:latin typeface="Times New Roman" pitchFamily="18" charset="0"/>
              </a:rPr>
              <a:t>Χαρτοφυλακίου</a:t>
            </a:r>
            <a:endParaRPr lang="en-US" sz="1400" dirty="0">
              <a:latin typeface="Times New Roman" pitchFamily="18" charset="0"/>
            </a:endParaRPr>
          </a:p>
        </p:txBody>
      </p:sp>
      <p:sp>
        <p:nvSpPr>
          <p:cNvPr id="226347" name="Text Box 43"/>
          <p:cNvSpPr txBox="1">
            <a:spLocks noChangeArrowheads="1"/>
          </p:cNvSpPr>
          <p:nvPr/>
        </p:nvSpPr>
        <p:spPr bwMode="auto">
          <a:xfrm>
            <a:off x="2596386" y="3328565"/>
            <a:ext cx="2971800" cy="488950"/>
          </a:xfrm>
          <a:prstGeom prst="rect">
            <a:avLst/>
          </a:prstGeom>
          <a:noFill/>
          <a:ln w="9525">
            <a:noFill/>
            <a:miter lim="800000"/>
            <a:headEnd/>
            <a:tailEnd/>
          </a:ln>
        </p:spPr>
        <p:txBody>
          <a:bodyPr>
            <a:spAutoFit/>
          </a:bodyPr>
          <a:lstStyle/>
          <a:p>
            <a:pPr algn="ctr">
              <a:spcBef>
                <a:spcPct val="50000"/>
              </a:spcBef>
            </a:pPr>
            <a:r>
              <a:rPr lang="el-GR" sz="1300" dirty="0">
                <a:latin typeface="Times New Roman" pitchFamily="18" charset="0"/>
              </a:rPr>
              <a:t>Μη Συστηματικός Κίνδυνος Χωρίς Διεθνική Διαφοροποίηση</a:t>
            </a:r>
          </a:p>
        </p:txBody>
      </p:sp>
      <p:sp>
        <p:nvSpPr>
          <p:cNvPr id="226348" name="Text Box 44"/>
          <p:cNvSpPr txBox="1">
            <a:spLocks noChangeArrowheads="1"/>
          </p:cNvSpPr>
          <p:nvPr/>
        </p:nvSpPr>
        <p:spPr bwMode="auto">
          <a:xfrm>
            <a:off x="4540602" y="3904630"/>
            <a:ext cx="1524000" cy="885825"/>
          </a:xfrm>
          <a:prstGeom prst="rect">
            <a:avLst/>
          </a:prstGeom>
          <a:noFill/>
          <a:ln w="9525">
            <a:noFill/>
            <a:miter lim="800000"/>
            <a:headEnd/>
            <a:tailEnd/>
          </a:ln>
        </p:spPr>
        <p:txBody>
          <a:bodyPr>
            <a:spAutoFit/>
          </a:bodyPr>
          <a:lstStyle/>
          <a:p>
            <a:pPr algn="ctr">
              <a:spcBef>
                <a:spcPct val="50000"/>
              </a:spcBef>
            </a:pPr>
            <a:r>
              <a:rPr lang="el-GR" sz="1300" noProof="1">
                <a:latin typeface="Times New Roman" pitchFamily="18" charset="0"/>
                <a:cs typeface="Times New Roman" pitchFamily="18" charset="0"/>
              </a:rPr>
              <a:t>Μη Συστηματικός Κίνδυνος Με Διεθνική</a:t>
            </a:r>
            <a:r>
              <a:rPr lang="el-GR" sz="1300" dirty="0">
                <a:latin typeface="Times New Roman" pitchFamily="18" charset="0"/>
                <a:cs typeface="Times New Roman" pitchFamily="18" charset="0"/>
              </a:rPr>
              <a:t> Δ</a:t>
            </a:r>
            <a:r>
              <a:rPr lang="el-GR" sz="1300" noProof="1">
                <a:latin typeface="Times New Roman" pitchFamily="18" charset="0"/>
                <a:cs typeface="Times New Roman" pitchFamily="18" charset="0"/>
              </a:rPr>
              <a:t>ιαφοροποίηση</a:t>
            </a:r>
            <a:endParaRPr lang="el-GR" sz="1300" dirty="0">
              <a:latin typeface="Times New Roman" pitchFamily="18" charset="0"/>
              <a:cs typeface="Times New Roman" pitchFamily="18" charset="0"/>
            </a:endParaRPr>
          </a:p>
        </p:txBody>
      </p:sp>
      <p:sp>
        <p:nvSpPr>
          <p:cNvPr id="226349" name="Text Box 45"/>
          <p:cNvSpPr txBox="1">
            <a:spLocks noChangeArrowheads="1"/>
          </p:cNvSpPr>
          <p:nvPr/>
        </p:nvSpPr>
        <p:spPr bwMode="auto">
          <a:xfrm>
            <a:off x="6484818" y="3378845"/>
            <a:ext cx="1447800" cy="885825"/>
          </a:xfrm>
          <a:prstGeom prst="rect">
            <a:avLst/>
          </a:prstGeom>
          <a:noFill/>
          <a:ln w="9525">
            <a:noFill/>
            <a:miter lim="800000"/>
            <a:headEnd/>
            <a:tailEnd/>
          </a:ln>
        </p:spPr>
        <p:txBody>
          <a:bodyPr>
            <a:spAutoFit/>
          </a:bodyPr>
          <a:lstStyle/>
          <a:p>
            <a:pPr algn="ctr">
              <a:spcBef>
                <a:spcPct val="50000"/>
              </a:spcBef>
            </a:pPr>
            <a:r>
              <a:rPr lang="el-GR" sz="1300" dirty="0">
                <a:latin typeface="Times New Roman" pitchFamily="18" charset="0"/>
              </a:rPr>
              <a:t>Συστηματικός Κίνδυνος Χωρίς Διεθνική Διαφοροποίηση</a:t>
            </a:r>
          </a:p>
        </p:txBody>
      </p:sp>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0" name="Ορθογώνιο 39">
            <a:extLst>
              <a:ext uri="{FF2B5EF4-FFF2-40B4-BE49-F238E27FC236}">
                <a16:creationId xmlns:a16="http://schemas.microsoft.com/office/drawing/2014/main" id="{1C4872F7-DFF6-4496-AE0E-D5773F547DD8}"/>
              </a:ext>
            </a:extLst>
          </p:cNvPr>
          <p:cNvSpPr/>
          <p:nvPr/>
        </p:nvSpPr>
        <p:spPr>
          <a:xfrm>
            <a:off x="1560512" y="1295400"/>
            <a:ext cx="9144000" cy="50139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27330" name="Line 2"/>
          <p:cNvSpPr>
            <a:spLocks noChangeShapeType="1"/>
          </p:cNvSpPr>
          <p:nvPr/>
        </p:nvSpPr>
        <p:spPr bwMode="auto">
          <a:xfrm>
            <a:off x="3057526" y="3949700"/>
            <a:ext cx="123825" cy="0"/>
          </a:xfrm>
          <a:prstGeom prst="line">
            <a:avLst/>
          </a:prstGeom>
          <a:noFill/>
          <a:ln w="9525">
            <a:solidFill>
              <a:srgbClr val="000000"/>
            </a:solidFill>
            <a:round/>
            <a:headEnd/>
            <a:tailEnd/>
          </a:ln>
        </p:spPr>
        <p:txBody>
          <a:bodyPr/>
          <a:lstStyle/>
          <a:p>
            <a:endParaRPr lang="el-GR"/>
          </a:p>
        </p:txBody>
      </p:sp>
      <p:sp>
        <p:nvSpPr>
          <p:cNvPr id="227331" name="Line 3"/>
          <p:cNvSpPr>
            <a:spLocks noChangeShapeType="1"/>
          </p:cNvSpPr>
          <p:nvPr/>
        </p:nvSpPr>
        <p:spPr bwMode="auto">
          <a:xfrm>
            <a:off x="3057526" y="3040063"/>
            <a:ext cx="123825" cy="0"/>
          </a:xfrm>
          <a:prstGeom prst="line">
            <a:avLst/>
          </a:prstGeom>
          <a:noFill/>
          <a:ln w="9525">
            <a:solidFill>
              <a:srgbClr val="000000"/>
            </a:solidFill>
            <a:round/>
            <a:headEnd/>
            <a:tailEnd/>
          </a:ln>
        </p:spPr>
        <p:txBody>
          <a:bodyPr/>
          <a:lstStyle/>
          <a:p>
            <a:endParaRPr lang="el-GR"/>
          </a:p>
        </p:txBody>
      </p:sp>
      <p:sp>
        <p:nvSpPr>
          <p:cNvPr id="227332" name="Text Box 4"/>
          <p:cNvSpPr txBox="1">
            <a:spLocks noChangeArrowheads="1"/>
          </p:cNvSpPr>
          <p:nvPr/>
        </p:nvSpPr>
        <p:spPr bwMode="auto">
          <a:xfrm>
            <a:off x="2538413" y="5040313"/>
            <a:ext cx="749300" cy="271462"/>
          </a:xfrm>
          <a:prstGeom prst="rect">
            <a:avLst/>
          </a:prstGeom>
          <a:noFill/>
          <a:ln w="9525">
            <a:noFill/>
            <a:miter lim="800000"/>
            <a:headEnd/>
            <a:tailEnd/>
          </a:ln>
        </p:spPr>
        <p:txBody>
          <a:bodyPr/>
          <a:lstStyle/>
          <a:p>
            <a:pPr eaLnBrk="0" hangingPunct="0"/>
            <a:r>
              <a:rPr lang="el-GR" sz="1300" b="1">
                <a:latin typeface="Times New Roman" pitchFamily="18" charset="0"/>
                <a:cs typeface="Times New Roman" pitchFamily="18" charset="0"/>
              </a:rPr>
              <a:t>11,4</a:t>
            </a:r>
            <a:endParaRPr lang="el-GR" sz="1300">
              <a:latin typeface="Times New Roman" pitchFamily="18" charset="0"/>
              <a:cs typeface="Times New Roman" pitchFamily="18" charset="0"/>
            </a:endParaRPr>
          </a:p>
          <a:p>
            <a:pPr eaLnBrk="0" hangingPunct="0"/>
            <a:endParaRPr lang="el-GR" sz="1300">
              <a:latin typeface="Times New Roman" pitchFamily="18" charset="0"/>
            </a:endParaRPr>
          </a:p>
        </p:txBody>
      </p:sp>
      <p:sp>
        <p:nvSpPr>
          <p:cNvPr id="227333" name="Line 5"/>
          <p:cNvSpPr>
            <a:spLocks noChangeShapeType="1"/>
          </p:cNvSpPr>
          <p:nvPr/>
        </p:nvSpPr>
        <p:spPr bwMode="auto">
          <a:xfrm>
            <a:off x="3057526" y="4948238"/>
            <a:ext cx="123825" cy="0"/>
          </a:xfrm>
          <a:prstGeom prst="line">
            <a:avLst/>
          </a:prstGeom>
          <a:noFill/>
          <a:ln w="9525">
            <a:solidFill>
              <a:srgbClr val="000000"/>
            </a:solidFill>
            <a:round/>
            <a:headEnd/>
            <a:tailEnd/>
          </a:ln>
        </p:spPr>
        <p:txBody>
          <a:bodyPr/>
          <a:lstStyle/>
          <a:p>
            <a:endParaRPr lang="el-GR"/>
          </a:p>
        </p:txBody>
      </p:sp>
      <p:sp>
        <p:nvSpPr>
          <p:cNvPr id="227334" name="Line 6"/>
          <p:cNvSpPr>
            <a:spLocks noChangeShapeType="1"/>
          </p:cNvSpPr>
          <p:nvPr/>
        </p:nvSpPr>
        <p:spPr bwMode="auto">
          <a:xfrm>
            <a:off x="3057526" y="3495675"/>
            <a:ext cx="123825" cy="0"/>
          </a:xfrm>
          <a:prstGeom prst="line">
            <a:avLst/>
          </a:prstGeom>
          <a:noFill/>
          <a:ln w="9525">
            <a:solidFill>
              <a:srgbClr val="000000"/>
            </a:solidFill>
            <a:round/>
            <a:headEnd/>
            <a:tailEnd/>
          </a:ln>
        </p:spPr>
        <p:txBody>
          <a:bodyPr/>
          <a:lstStyle/>
          <a:p>
            <a:endParaRPr lang="el-GR"/>
          </a:p>
        </p:txBody>
      </p:sp>
      <p:sp>
        <p:nvSpPr>
          <p:cNvPr id="227335" name="Line 7"/>
          <p:cNvSpPr>
            <a:spLocks noChangeShapeType="1"/>
          </p:cNvSpPr>
          <p:nvPr/>
        </p:nvSpPr>
        <p:spPr bwMode="auto">
          <a:xfrm>
            <a:off x="3057526" y="5311775"/>
            <a:ext cx="123825" cy="0"/>
          </a:xfrm>
          <a:prstGeom prst="line">
            <a:avLst/>
          </a:prstGeom>
          <a:noFill/>
          <a:ln w="9525">
            <a:solidFill>
              <a:srgbClr val="000000"/>
            </a:solidFill>
            <a:round/>
            <a:headEnd/>
            <a:tailEnd/>
          </a:ln>
        </p:spPr>
        <p:txBody>
          <a:bodyPr/>
          <a:lstStyle/>
          <a:p>
            <a:endParaRPr lang="el-GR"/>
          </a:p>
        </p:txBody>
      </p:sp>
      <p:sp>
        <p:nvSpPr>
          <p:cNvPr id="227336" name="Line 8"/>
          <p:cNvSpPr>
            <a:spLocks noChangeShapeType="1"/>
          </p:cNvSpPr>
          <p:nvPr/>
        </p:nvSpPr>
        <p:spPr bwMode="auto">
          <a:xfrm>
            <a:off x="3057526" y="4494213"/>
            <a:ext cx="123825" cy="0"/>
          </a:xfrm>
          <a:prstGeom prst="line">
            <a:avLst/>
          </a:prstGeom>
          <a:noFill/>
          <a:ln w="9525">
            <a:solidFill>
              <a:srgbClr val="000000"/>
            </a:solidFill>
            <a:round/>
            <a:headEnd/>
            <a:tailEnd/>
          </a:ln>
        </p:spPr>
        <p:txBody>
          <a:bodyPr/>
          <a:lstStyle/>
          <a:p>
            <a:endParaRPr lang="el-GR"/>
          </a:p>
        </p:txBody>
      </p:sp>
      <p:sp>
        <p:nvSpPr>
          <p:cNvPr id="227337" name="Line 9"/>
          <p:cNvSpPr>
            <a:spLocks noChangeShapeType="1"/>
          </p:cNvSpPr>
          <p:nvPr/>
        </p:nvSpPr>
        <p:spPr bwMode="auto">
          <a:xfrm>
            <a:off x="3203575" y="5765801"/>
            <a:ext cx="0" cy="136525"/>
          </a:xfrm>
          <a:prstGeom prst="line">
            <a:avLst/>
          </a:prstGeom>
          <a:noFill/>
          <a:ln w="9525">
            <a:solidFill>
              <a:srgbClr val="000000"/>
            </a:solidFill>
            <a:round/>
            <a:headEnd/>
            <a:tailEnd/>
          </a:ln>
        </p:spPr>
        <p:txBody>
          <a:bodyPr/>
          <a:lstStyle/>
          <a:p>
            <a:endParaRPr lang="el-GR"/>
          </a:p>
        </p:txBody>
      </p:sp>
      <p:sp>
        <p:nvSpPr>
          <p:cNvPr id="227338" name="Line 10"/>
          <p:cNvSpPr>
            <a:spLocks noChangeShapeType="1"/>
          </p:cNvSpPr>
          <p:nvPr/>
        </p:nvSpPr>
        <p:spPr bwMode="auto">
          <a:xfrm>
            <a:off x="4286250" y="5765801"/>
            <a:ext cx="0" cy="182563"/>
          </a:xfrm>
          <a:prstGeom prst="line">
            <a:avLst/>
          </a:prstGeom>
          <a:noFill/>
          <a:ln w="9525">
            <a:solidFill>
              <a:srgbClr val="000000"/>
            </a:solidFill>
            <a:round/>
            <a:headEnd/>
            <a:tailEnd/>
          </a:ln>
        </p:spPr>
        <p:txBody>
          <a:bodyPr/>
          <a:lstStyle/>
          <a:p>
            <a:endParaRPr lang="el-GR"/>
          </a:p>
        </p:txBody>
      </p:sp>
      <p:sp>
        <p:nvSpPr>
          <p:cNvPr id="227339" name="Line 11"/>
          <p:cNvSpPr>
            <a:spLocks noChangeShapeType="1"/>
          </p:cNvSpPr>
          <p:nvPr/>
        </p:nvSpPr>
        <p:spPr bwMode="auto">
          <a:xfrm>
            <a:off x="6450013" y="5765801"/>
            <a:ext cx="0" cy="136525"/>
          </a:xfrm>
          <a:prstGeom prst="line">
            <a:avLst/>
          </a:prstGeom>
          <a:noFill/>
          <a:ln w="9525">
            <a:solidFill>
              <a:srgbClr val="000000"/>
            </a:solidFill>
            <a:round/>
            <a:headEnd/>
            <a:tailEnd/>
          </a:ln>
        </p:spPr>
        <p:txBody>
          <a:bodyPr/>
          <a:lstStyle/>
          <a:p>
            <a:endParaRPr lang="el-GR"/>
          </a:p>
        </p:txBody>
      </p:sp>
      <p:sp>
        <p:nvSpPr>
          <p:cNvPr id="227340" name="Line 12"/>
          <p:cNvSpPr>
            <a:spLocks noChangeShapeType="1"/>
          </p:cNvSpPr>
          <p:nvPr/>
        </p:nvSpPr>
        <p:spPr bwMode="auto">
          <a:xfrm>
            <a:off x="5368925" y="5765801"/>
            <a:ext cx="0" cy="136525"/>
          </a:xfrm>
          <a:prstGeom prst="line">
            <a:avLst/>
          </a:prstGeom>
          <a:noFill/>
          <a:ln w="9525">
            <a:solidFill>
              <a:srgbClr val="000000"/>
            </a:solidFill>
            <a:round/>
            <a:headEnd/>
            <a:tailEnd/>
          </a:ln>
        </p:spPr>
        <p:txBody>
          <a:bodyPr/>
          <a:lstStyle/>
          <a:p>
            <a:endParaRPr lang="el-GR"/>
          </a:p>
        </p:txBody>
      </p:sp>
      <p:sp>
        <p:nvSpPr>
          <p:cNvPr id="227341" name="Line 13"/>
          <p:cNvSpPr>
            <a:spLocks noChangeShapeType="1"/>
          </p:cNvSpPr>
          <p:nvPr/>
        </p:nvSpPr>
        <p:spPr bwMode="auto">
          <a:xfrm>
            <a:off x="7532688" y="5765801"/>
            <a:ext cx="0" cy="136525"/>
          </a:xfrm>
          <a:prstGeom prst="line">
            <a:avLst/>
          </a:prstGeom>
          <a:noFill/>
          <a:ln w="9525">
            <a:solidFill>
              <a:srgbClr val="000000"/>
            </a:solidFill>
            <a:round/>
            <a:headEnd/>
            <a:tailEnd/>
          </a:ln>
        </p:spPr>
        <p:txBody>
          <a:bodyPr/>
          <a:lstStyle/>
          <a:p>
            <a:endParaRPr lang="el-GR"/>
          </a:p>
        </p:txBody>
      </p:sp>
      <p:sp>
        <p:nvSpPr>
          <p:cNvPr id="227342" name="Line 14"/>
          <p:cNvSpPr>
            <a:spLocks noChangeShapeType="1"/>
          </p:cNvSpPr>
          <p:nvPr/>
        </p:nvSpPr>
        <p:spPr bwMode="auto">
          <a:xfrm>
            <a:off x="8615363" y="5765801"/>
            <a:ext cx="0" cy="136525"/>
          </a:xfrm>
          <a:prstGeom prst="line">
            <a:avLst/>
          </a:prstGeom>
          <a:noFill/>
          <a:ln w="9525">
            <a:solidFill>
              <a:srgbClr val="000000"/>
            </a:solidFill>
            <a:round/>
            <a:headEnd/>
            <a:tailEnd/>
          </a:ln>
        </p:spPr>
        <p:txBody>
          <a:bodyPr/>
          <a:lstStyle/>
          <a:p>
            <a:endParaRPr lang="el-GR"/>
          </a:p>
        </p:txBody>
      </p:sp>
      <p:sp>
        <p:nvSpPr>
          <p:cNvPr id="227343" name="Text Box 15"/>
          <p:cNvSpPr txBox="1">
            <a:spLocks noChangeArrowheads="1"/>
          </p:cNvSpPr>
          <p:nvPr/>
        </p:nvSpPr>
        <p:spPr bwMode="auto">
          <a:xfrm>
            <a:off x="1600200" y="1905000"/>
            <a:ext cx="1854200" cy="317500"/>
          </a:xfrm>
          <a:prstGeom prst="rect">
            <a:avLst/>
          </a:prstGeom>
          <a:noFill/>
          <a:ln w="9525">
            <a:noFill/>
            <a:miter lim="800000"/>
            <a:headEnd/>
            <a:tailEnd/>
          </a:ln>
        </p:spPr>
        <p:txBody>
          <a:bodyPr/>
          <a:lstStyle/>
          <a:p>
            <a:pPr algn="ctr" eaLnBrk="0" hangingPunct="0"/>
            <a:r>
              <a:rPr lang="el-GR" sz="1300" b="1">
                <a:latin typeface="Times New Roman" pitchFamily="18" charset="0"/>
                <a:cs typeface="Times New Roman" pitchFamily="18" charset="0"/>
              </a:rPr>
              <a:t>ΚΙΝΔΥΝΟΣ(%)</a:t>
            </a:r>
            <a:endParaRPr lang="el-GR" sz="1300">
              <a:latin typeface="Times New Roman" pitchFamily="18" charset="0"/>
              <a:cs typeface="Times New Roman" pitchFamily="18" charset="0"/>
            </a:endParaRPr>
          </a:p>
          <a:p>
            <a:pPr eaLnBrk="0" hangingPunct="0"/>
            <a:endParaRPr lang="el-GR" sz="1300">
              <a:latin typeface="Times New Roman" pitchFamily="18" charset="0"/>
            </a:endParaRPr>
          </a:p>
        </p:txBody>
      </p:sp>
      <p:sp>
        <p:nvSpPr>
          <p:cNvPr id="227344" name="Text Box 16"/>
          <p:cNvSpPr txBox="1">
            <a:spLocks noChangeArrowheads="1"/>
          </p:cNvSpPr>
          <p:nvPr/>
        </p:nvSpPr>
        <p:spPr bwMode="auto">
          <a:xfrm>
            <a:off x="2620963" y="3767138"/>
            <a:ext cx="500062" cy="273050"/>
          </a:xfrm>
          <a:prstGeom prst="rect">
            <a:avLst/>
          </a:prstGeom>
          <a:noFill/>
          <a:ln w="9525">
            <a:noFill/>
            <a:miter lim="800000"/>
            <a:headEnd/>
            <a:tailEnd/>
          </a:ln>
        </p:spPr>
        <p:txBody>
          <a:bodyPr/>
          <a:lstStyle/>
          <a:p>
            <a:pPr eaLnBrk="0" hangingPunct="0"/>
            <a:r>
              <a:rPr lang="el-GR" sz="1300" b="1">
                <a:latin typeface="Times New Roman" pitchFamily="18" charset="0"/>
                <a:cs typeface="Times New Roman" pitchFamily="18" charset="0"/>
              </a:rPr>
              <a:t>  60</a:t>
            </a:r>
            <a:endParaRPr lang="el-GR" sz="1300">
              <a:latin typeface="Times New Roman" pitchFamily="18" charset="0"/>
              <a:cs typeface="Times New Roman" pitchFamily="18" charset="0"/>
            </a:endParaRPr>
          </a:p>
          <a:p>
            <a:pPr eaLnBrk="0" hangingPunct="0"/>
            <a:endParaRPr lang="el-GR" sz="1300">
              <a:latin typeface="Times New Roman" pitchFamily="18" charset="0"/>
            </a:endParaRPr>
          </a:p>
        </p:txBody>
      </p:sp>
      <p:sp>
        <p:nvSpPr>
          <p:cNvPr id="227345" name="Text Box 17"/>
          <p:cNvSpPr txBox="1">
            <a:spLocks noChangeArrowheads="1"/>
          </p:cNvSpPr>
          <p:nvPr/>
        </p:nvSpPr>
        <p:spPr bwMode="auto">
          <a:xfrm>
            <a:off x="9009064" y="5857876"/>
            <a:ext cx="1354137" cy="544513"/>
          </a:xfrm>
          <a:prstGeom prst="rect">
            <a:avLst/>
          </a:prstGeom>
          <a:noFill/>
          <a:ln w="9525">
            <a:noFill/>
            <a:miter lim="800000"/>
            <a:headEnd/>
            <a:tailEnd/>
          </a:ln>
        </p:spPr>
        <p:txBody>
          <a:bodyPr/>
          <a:lstStyle/>
          <a:p>
            <a:pPr eaLnBrk="0" hangingPunct="0"/>
            <a:r>
              <a:rPr lang="el-GR" sz="1300" b="1">
                <a:latin typeface="Times New Roman" pitchFamily="18" charset="0"/>
                <a:cs typeface="Times New Roman" pitchFamily="18" charset="0"/>
              </a:rPr>
              <a:t>ΑΡΙΘΜΟΣ </a:t>
            </a:r>
            <a:endParaRPr lang="el-GR" sz="1300">
              <a:latin typeface="Times New Roman" pitchFamily="18" charset="0"/>
              <a:cs typeface="Times New Roman" pitchFamily="18" charset="0"/>
            </a:endParaRPr>
          </a:p>
          <a:p>
            <a:pPr eaLnBrk="0" hangingPunct="0"/>
            <a:r>
              <a:rPr lang="el-GR" sz="1300" b="1">
                <a:latin typeface="Times New Roman" pitchFamily="18" charset="0"/>
                <a:cs typeface="Times New Roman" pitchFamily="18" charset="0"/>
              </a:rPr>
              <a:t>ΜΕΤΟΧΩΝ</a:t>
            </a:r>
            <a:endParaRPr lang="el-GR" sz="1300">
              <a:latin typeface="Times New Roman" pitchFamily="18" charset="0"/>
              <a:cs typeface="Times New Roman" pitchFamily="18" charset="0"/>
            </a:endParaRPr>
          </a:p>
          <a:p>
            <a:pPr eaLnBrk="0" hangingPunct="0"/>
            <a:endParaRPr lang="el-GR" sz="1300">
              <a:latin typeface="Times New Roman" pitchFamily="18" charset="0"/>
            </a:endParaRPr>
          </a:p>
        </p:txBody>
      </p:sp>
      <p:sp>
        <p:nvSpPr>
          <p:cNvPr id="227346" name="Text Box 18"/>
          <p:cNvSpPr txBox="1">
            <a:spLocks noChangeArrowheads="1"/>
          </p:cNvSpPr>
          <p:nvPr/>
        </p:nvSpPr>
        <p:spPr bwMode="auto">
          <a:xfrm>
            <a:off x="5236444" y="4077073"/>
            <a:ext cx="2371725" cy="271463"/>
          </a:xfrm>
          <a:prstGeom prst="rect">
            <a:avLst/>
          </a:prstGeom>
          <a:noFill/>
          <a:ln w="9525">
            <a:noFill/>
            <a:miter lim="800000"/>
            <a:headEnd/>
            <a:tailEnd/>
          </a:ln>
        </p:spPr>
        <p:txBody>
          <a:bodyPr/>
          <a:lstStyle/>
          <a:p>
            <a:pPr eaLnBrk="0" hangingPunct="0"/>
            <a:r>
              <a:rPr lang="el-GR" sz="1300" b="1" dirty="0">
                <a:latin typeface="Times New Roman" pitchFamily="18" charset="0"/>
                <a:cs typeface="Times New Roman" pitchFamily="18" charset="0"/>
              </a:rPr>
              <a:t>ΜΕΤΟΧΕΣ</a:t>
            </a:r>
            <a:endParaRPr lang="el-GR" sz="1300" dirty="0">
              <a:latin typeface="Times New Roman" pitchFamily="18" charset="0"/>
              <a:cs typeface="Times New Roman" pitchFamily="18" charset="0"/>
            </a:endParaRPr>
          </a:p>
          <a:p>
            <a:pPr eaLnBrk="0" hangingPunct="0"/>
            <a:endParaRPr lang="el-GR" sz="1300" dirty="0">
              <a:latin typeface="Times New Roman" pitchFamily="18" charset="0"/>
            </a:endParaRPr>
          </a:p>
        </p:txBody>
      </p:sp>
      <p:sp>
        <p:nvSpPr>
          <p:cNvPr id="227347" name="Text Box 19"/>
          <p:cNvSpPr txBox="1">
            <a:spLocks noChangeArrowheads="1"/>
          </p:cNvSpPr>
          <p:nvPr/>
        </p:nvSpPr>
        <p:spPr bwMode="auto">
          <a:xfrm>
            <a:off x="4389439" y="4494213"/>
            <a:ext cx="3392487" cy="273050"/>
          </a:xfrm>
          <a:prstGeom prst="rect">
            <a:avLst/>
          </a:prstGeom>
          <a:noFill/>
          <a:ln w="9525">
            <a:noFill/>
            <a:miter lim="800000"/>
            <a:headEnd/>
            <a:tailEnd/>
          </a:ln>
        </p:spPr>
        <p:txBody>
          <a:bodyPr/>
          <a:lstStyle/>
          <a:p>
            <a:pPr eaLnBrk="0" hangingPunct="0"/>
            <a:r>
              <a:rPr lang="el-GR" sz="1300" b="1">
                <a:latin typeface="Times New Roman" pitchFamily="18" charset="0"/>
                <a:cs typeface="Times New Roman" pitchFamily="18" charset="0"/>
              </a:rPr>
              <a:t>ΔΙΕΘΝΕΙΣ ΜΕΤΟΧΕΣ (ΕΠΙΠΛΕΟΝ)</a:t>
            </a:r>
            <a:endParaRPr lang="el-GR" sz="1300">
              <a:latin typeface="Times New Roman" pitchFamily="18" charset="0"/>
              <a:cs typeface="Times New Roman" pitchFamily="18" charset="0"/>
            </a:endParaRPr>
          </a:p>
          <a:p>
            <a:pPr eaLnBrk="0" hangingPunct="0"/>
            <a:endParaRPr lang="el-GR" sz="1300">
              <a:latin typeface="Times New Roman" pitchFamily="18" charset="0"/>
            </a:endParaRPr>
          </a:p>
        </p:txBody>
      </p:sp>
      <p:sp>
        <p:nvSpPr>
          <p:cNvPr id="227348" name="Line 20"/>
          <p:cNvSpPr>
            <a:spLocks noChangeShapeType="1"/>
          </p:cNvSpPr>
          <p:nvPr/>
        </p:nvSpPr>
        <p:spPr bwMode="auto">
          <a:xfrm>
            <a:off x="3306763" y="3086100"/>
            <a:ext cx="0" cy="1227138"/>
          </a:xfrm>
          <a:prstGeom prst="line">
            <a:avLst/>
          </a:prstGeom>
          <a:noFill/>
          <a:ln w="12700">
            <a:solidFill>
              <a:srgbClr val="000000"/>
            </a:solidFill>
            <a:round/>
            <a:headEnd/>
            <a:tailEnd/>
          </a:ln>
        </p:spPr>
        <p:txBody>
          <a:bodyPr/>
          <a:lstStyle/>
          <a:p>
            <a:endParaRPr lang="el-GR"/>
          </a:p>
        </p:txBody>
      </p:sp>
      <p:sp>
        <p:nvSpPr>
          <p:cNvPr id="227349" name="Line 21"/>
          <p:cNvSpPr>
            <a:spLocks noChangeShapeType="1"/>
          </p:cNvSpPr>
          <p:nvPr/>
        </p:nvSpPr>
        <p:spPr bwMode="auto">
          <a:xfrm>
            <a:off x="3787775" y="5221288"/>
            <a:ext cx="4827588" cy="0"/>
          </a:xfrm>
          <a:prstGeom prst="line">
            <a:avLst/>
          </a:prstGeom>
          <a:noFill/>
          <a:ln w="12700">
            <a:solidFill>
              <a:srgbClr val="000000"/>
            </a:solidFill>
            <a:round/>
            <a:headEnd/>
            <a:tailEnd/>
          </a:ln>
        </p:spPr>
        <p:txBody>
          <a:bodyPr/>
          <a:lstStyle/>
          <a:p>
            <a:endParaRPr lang="el-GR"/>
          </a:p>
        </p:txBody>
      </p:sp>
      <p:sp>
        <p:nvSpPr>
          <p:cNvPr id="227350" name="Line 22"/>
          <p:cNvSpPr>
            <a:spLocks noChangeShapeType="1"/>
          </p:cNvSpPr>
          <p:nvPr/>
        </p:nvSpPr>
        <p:spPr bwMode="auto">
          <a:xfrm>
            <a:off x="4037013" y="4403725"/>
            <a:ext cx="4578350" cy="0"/>
          </a:xfrm>
          <a:prstGeom prst="line">
            <a:avLst/>
          </a:prstGeom>
          <a:noFill/>
          <a:ln w="12700">
            <a:solidFill>
              <a:srgbClr val="000000"/>
            </a:solidFill>
            <a:round/>
            <a:headEnd/>
            <a:tailEnd/>
          </a:ln>
        </p:spPr>
        <p:txBody>
          <a:bodyPr/>
          <a:lstStyle/>
          <a:p>
            <a:endParaRPr lang="el-GR"/>
          </a:p>
        </p:txBody>
      </p:sp>
      <p:sp>
        <p:nvSpPr>
          <p:cNvPr id="227351" name="Arc 23"/>
          <p:cNvSpPr>
            <a:spLocks/>
          </p:cNvSpPr>
          <p:nvPr/>
        </p:nvSpPr>
        <p:spPr bwMode="auto">
          <a:xfrm flipH="1" flipV="1">
            <a:off x="3306764" y="4313238"/>
            <a:ext cx="623887" cy="544512"/>
          </a:xfrm>
          <a:custGeom>
            <a:avLst/>
            <a:gdLst>
              <a:gd name="T0" fmla="*/ 0 w 21600"/>
              <a:gd name="T1" fmla="*/ 0 h 21600"/>
              <a:gd name="T2" fmla="*/ 18020139 w 21600"/>
              <a:gd name="T3" fmla="*/ 13726544 h 21600"/>
              <a:gd name="T4" fmla="*/ 0 w 21600"/>
              <a:gd name="T5" fmla="*/ 13726544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2700">
            <a:solidFill>
              <a:srgbClr val="000000"/>
            </a:solidFill>
            <a:round/>
            <a:headEnd/>
            <a:tailEnd/>
          </a:ln>
        </p:spPr>
        <p:txBody>
          <a:bodyPr/>
          <a:lstStyle/>
          <a:p>
            <a:endParaRPr lang="en-US"/>
          </a:p>
        </p:txBody>
      </p:sp>
      <p:sp>
        <p:nvSpPr>
          <p:cNvPr id="227352" name="Arc 24"/>
          <p:cNvSpPr>
            <a:spLocks/>
          </p:cNvSpPr>
          <p:nvPr/>
        </p:nvSpPr>
        <p:spPr bwMode="auto">
          <a:xfrm flipH="1" flipV="1">
            <a:off x="3306763" y="3859213"/>
            <a:ext cx="730250" cy="544512"/>
          </a:xfrm>
          <a:custGeom>
            <a:avLst/>
            <a:gdLst>
              <a:gd name="T0" fmla="*/ 0 w 21600"/>
              <a:gd name="T1" fmla="*/ 0 h 21600"/>
              <a:gd name="T2" fmla="*/ 24688197 w 21600"/>
              <a:gd name="T3" fmla="*/ 13726544 h 21600"/>
              <a:gd name="T4" fmla="*/ 0 w 21600"/>
              <a:gd name="T5" fmla="*/ 13726544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2700">
            <a:solidFill>
              <a:srgbClr val="000000"/>
            </a:solidFill>
            <a:round/>
            <a:headEnd/>
            <a:tailEnd/>
          </a:ln>
        </p:spPr>
        <p:txBody>
          <a:bodyPr/>
          <a:lstStyle/>
          <a:p>
            <a:endParaRPr lang="en-US"/>
          </a:p>
        </p:txBody>
      </p:sp>
      <p:sp>
        <p:nvSpPr>
          <p:cNvPr id="227353" name="Line 25"/>
          <p:cNvSpPr>
            <a:spLocks noChangeShapeType="1"/>
          </p:cNvSpPr>
          <p:nvPr/>
        </p:nvSpPr>
        <p:spPr bwMode="auto">
          <a:xfrm>
            <a:off x="3203576" y="5311775"/>
            <a:ext cx="5578475" cy="0"/>
          </a:xfrm>
          <a:prstGeom prst="line">
            <a:avLst/>
          </a:prstGeom>
          <a:noFill/>
          <a:ln w="9525" cap="rnd">
            <a:solidFill>
              <a:srgbClr val="000000"/>
            </a:solidFill>
            <a:prstDash val="sysDot"/>
            <a:round/>
            <a:headEnd/>
            <a:tailEnd/>
          </a:ln>
        </p:spPr>
        <p:txBody>
          <a:bodyPr/>
          <a:lstStyle/>
          <a:p>
            <a:endParaRPr lang="el-GR"/>
          </a:p>
        </p:txBody>
      </p:sp>
      <p:sp>
        <p:nvSpPr>
          <p:cNvPr id="227354" name="Line 26"/>
          <p:cNvSpPr>
            <a:spLocks noChangeShapeType="1"/>
          </p:cNvSpPr>
          <p:nvPr/>
        </p:nvSpPr>
        <p:spPr bwMode="auto">
          <a:xfrm>
            <a:off x="3952876" y="4857750"/>
            <a:ext cx="4621213" cy="0"/>
          </a:xfrm>
          <a:prstGeom prst="line">
            <a:avLst/>
          </a:prstGeom>
          <a:noFill/>
          <a:ln w="12700">
            <a:solidFill>
              <a:srgbClr val="000000"/>
            </a:solidFill>
            <a:round/>
            <a:headEnd/>
            <a:tailEnd/>
          </a:ln>
        </p:spPr>
        <p:txBody>
          <a:bodyPr/>
          <a:lstStyle/>
          <a:p>
            <a:endParaRPr lang="el-GR"/>
          </a:p>
        </p:txBody>
      </p:sp>
      <p:sp>
        <p:nvSpPr>
          <p:cNvPr id="227355" name="Arc 27"/>
          <p:cNvSpPr>
            <a:spLocks/>
          </p:cNvSpPr>
          <p:nvPr/>
        </p:nvSpPr>
        <p:spPr bwMode="auto">
          <a:xfrm flipH="1" flipV="1">
            <a:off x="3306763" y="4403726"/>
            <a:ext cx="500062" cy="817563"/>
          </a:xfrm>
          <a:custGeom>
            <a:avLst/>
            <a:gdLst>
              <a:gd name="T0" fmla="*/ 0 w 21600"/>
              <a:gd name="T1" fmla="*/ 0 h 21600"/>
              <a:gd name="T2" fmla="*/ 11576943 w 21600"/>
              <a:gd name="T3" fmla="*/ 30944871 h 21600"/>
              <a:gd name="T4" fmla="*/ 0 w 21600"/>
              <a:gd name="T5" fmla="*/ 30944871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2700">
            <a:solidFill>
              <a:srgbClr val="000000"/>
            </a:solidFill>
            <a:round/>
            <a:headEnd/>
            <a:tailEnd/>
          </a:ln>
        </p:spPr>
        <p:txBody>
          <a:bodyPr/>
          <a:lstStyle/>
          <a:p>
            <a:endParaRPr lang="en-US"/>
          </a:p>
        </p:txBody>
      </p:sp>
      <p:sp>
        <p:nvSpPr>
          <p:cNvPr id="227356" name="Text Box 28"/>
          <p:cNvSpPr txBox="1">
            <a:spLocks noChangeArrowheads="1"/>
          </p:cNvSpPr>
          <p:nvPr/>
        </p:nvSpPr>
        <p:spPr bwMode="auto">
          <a:xfrm>
            <a:off x="5284714" y="4919664"/>
            <a:ext cx="1603375" cy="301625"/>
          </a:xfrm>
          <a:prstGeom prst="rect">
            <a:avLst/>
          </a:prstGeom>
          <a:noFill/>
          <a:ln w="9525">
            <a:noFill/>
            <a:miter lim="800000"/>
            <a:headEnd/>
            <a:tailEnd/>
          </a:ln>
        </p:spPr>
        <p:txBody>
          <a:bodyPr/>
          <a:lstStyle/>
          <a:p>
            <a:pPr eaLnBrk="0" hangingPunct="0"/>
            <a:r>
              <a:rPr lang="el-GR" sz="1300" b="1" dirty="0">
                <a:latin typeface="Times New Roman" pitchFamily="18" charset="0"/>
                <a:cs typeface="Times New Roman" pitchFamily="18" charset="0"/>
              </a:rPr>
              <a:t>ΑΚΙΝΗ</a:t>
            </a:r>
            <a:r>
              <a:rPr lang="en-US" sz="1300" b="1" dirty="0">
                <a:latin typeface="Times New Roman" pitchFamily="18" charset="0"/>
                <a:cs typeface="Times New Roman" pitchFamily="18" charset="0"/>
              </a:rPr>
              <a:t>TA</a:t>
            </a:r>
            <a:endParaRPr lang="el-GR" sz="1300" dirty="0">
              <a:latin typeface="Times New Roman" pitchFamily="18" charset="0"/>
              <a:cs typeface="Times New Roman" pitchFamily="18" charset="0"/>
            </a:endParaRPr>
          </a:p>
          <a:p>
            <a:pPr eaLnBrk="0" hangingPunct="0"/>
            <a:endParaRPr lang="el-GR" sz="1300" dirty="0">
              <a:latin typeface="Times New Roman" pitchFamily="18" charset="0"/>
            </a:endParaRPr>
          </a:p>
        </p:txBody>
      </p:sp>
      <p:sp>
        <p:nvSpPr>
          <p:cNvPr id="227357" name="Rectangle 29"/>
          <p:cNvSpPr>
            <a:spLocks noChangeArrowheads="1"/>
          </p:cNvSpPr>
          <p:nvPr/>
        </p:nvSpPr>
        <p:spPr bwMode="auto">
          <a:xfrm>
            <a:off x="2620963" y="2586039"/>
            <a:ext cx="582612" cy="687387"/>
          </a:xfrm>
          <a:prstGeom prst="rect">
            <a:avLst/>
          </a:prstGeom>
          <a:noFill/>
          <a:ln w="9525">
            <a:noFill/>
            <a:miter lim="800000"/>
            <a:headEnd/>
            <a:tailEnd/>
          </a:ln>
        </p:spPr>
        <p:txBody>
          <a:bodyPr>
            <a:spAutoFit/>
          </a:bodyPr>
          <a:lstStyle/>
          <a:p>
            <a:pPr algn="just" eaLnBrk="0" hangingPunct="0">
              <a:tabLst>
                <a:tab pos="180975" algn="l"/>
                <a:tab pos="4051300" algn="l"/>
              </a:tabLst>
            </a:pPr>
            <a:r>
              <a:rPr lang="el-GR" sz="1300" b="1">
                <a:latin typeface="Times New Roman" pitchFamily="18" charset="0"/>
                <a:cs typeface="Times New Roman" pitchFamily="18" charset="0"/>
              </a:rPr>
              <a:t>	                  100</a:t>
            </a:r>
            <a:endParaRPr lang="el-GR" sz="1300">
              <a:latin typeface="Times New Roman" pitchFamily="18" charset="0"/>
              <a:cs typeface="Times New Roman" pitchFamily="18" charset="0"/>
            </a:endParaRPr>
          </a:p>
          <a:p>
            <a:pPr eaLnBrk="0" hangingPunct="0">
              <a:tabLst>
                <a:tab pos="180975" algn="l"/>
                <a:tab pos="4051300" algn="l"/>
              </a:tabLst>
            </a:pPr>
            <a:endParaRPr lang="el-GR" sz="1300">
              <a:latin typeface="Times New Roman" pitchFamily="18" charset="0"/>
            </a:endParaRPr>
          </a:p>
        </p:txBody>
      </p:sp>
      <p:sp>
        <p:nvSpPr>
          <p:cNvPr id="227358" name="Rectangle 30"/>
          <p:cNvSpPr>
            <a:spLocks noChangeArrowheads="1"/>
          </p:cNvSpPr>
          <p:nvPr/>
        </p:nvSpPr>
        <p:spPr bwMode="auto">
          <a:xfrm>
            <a:off x="2705101" y="3040064"/>
            <a:ext cx="582613" cy="687387"/>
          </a:xfrm>
          <a:prstGeom prst="rect">
            <a:avLst/>
          </a:prstGeom>
          <a:noFill/>
          <a:ln w="9525">
            <a:noFill/>
            <a:miter lim="800000"/>
            <a:headEnd/>
            <a:tailEnd/>
          </a:ln>
        </p:spPr>
        <p:txBody>
          <a:bodyPr>
            <a:spAutoFit/>
          </a:bodyPr>
          <a:lstStyle/>
          <a:p>
            <a:pPr algn="just" eaLnBrk="0" hangingPunct="0">
              <a:tabLst>
                <a:tab pos="180975" algn="l"/>
                <a:tab pos="4051300" algn="l"/>
              </a:tabLst>
            </a:pPr>
            <a:r>
              <a:rPr lang="el-GR" sz="1300" b="1">
                <a:latin typeface="Times New Roman" pitchFamily="18" charset="0"/>
                <a:cs typeface="Times New Roman" pitchFamily="18" charset="0"/>
              </a:rPr>
              <a:t>	                       80</a:t>
            </a:r>
            <a:endParaRPr lang="el-GR" sz="1300">
              <a:latin typeface="Times New Roman" pitchFamily="18" charset="0"/>
              <a:cs typeface="Times New Roman" pitchFamily="18" charset="0"/>
            </a:endParaRPr>
          </a:p>
          <a:p>
            <a:pPr eaLnBrk="0" hangingPunct="0">
              <a:tabLst>
                <a:tab pos="180975" algn="l"/>
                <a:tab pos="4051300" algn="l"/>
              </a:tabLst>
            </a:pPr>
            <a:endParaRPr lang="el-GR" sz="1300">
              <a:latin typeface="Times New Roman" pitchFamily="18" charset="0"/>
            </a:endParaRPr>
          </a:p>
        </p:txBody>
      </p:sp>
      <p:sp>
        <p:nvSpPr>
          <p:cNvPr id="227359" name="Rectangle 31"/>
          <p:cNvSpPr>
            <a:spLocks noChangeArrowheads="1"/>
          </p:cNvSpPr>
          <p:nvPr/>
        </p:nvSpPr>
        <p:spPr bwMode="auto">
          <a:xfrm>
            <a:off x="2705101" y="3949700"/>
            <a:ext cx="498475" cy="687388"/>
          </a:xfrm>
          <a:prstGeom prst="rect">
            <a:avLst/>
          </a:prstGeom>
          <a:noFill/>
          <a:ln w="9525">
            <a:noFill/>
            <a:miter lim="800000"/>
            <a:headEnd/>
            <a:tailEnd/>
          </a:ln>
        </p:spPr>
        <p:txBody>
          <a:bodyPr>
            <a:spAutoFit/>
          </a:bodyPr>
          <a:lstStyle/>
          <a:p>
            <a:pPr algn="just" eaLnBrk="0" hangingPunct="0">
              <a:tabLst>
                <a:tab pos="180975" algn="l"/>
                <a:tab pos="4051300" algn="l"/>
              </a:tabLst>
            </a:pPr>
            <a:r>
              <a:rPr lang="el-GR" sz="1300" b="1">
                <a:latin typeface="Times New Roman" pitchFamily="18" charset="0"/>
                <a:cs typeface="Times New Roman" pitchFamily="18" charset="0"/>
              </a:rPr>
              <a:t>	                       40</a:t>
            </a:r>
            <a:endParaRPr lang="el-GR" sz="1300">
              <a:latin typeface="Times New Roman" pitchFamily="18" charset="0"/>
              <a:cs typeface="Times New Roman" pitchFamily="18" charset="0"/>
            </a:endParaRPr>
          </a:p>
          <a:p>
            <a:pPr eaLnBrk="0" hangingPunct="0">
              <a:tabLst>
                <a:tab pos="180975" algn="l"/>
                <a:tab pos="4051300" algn="l"/>
              </a:tabLst>
            </a:pPr>
            <a:endParaRPr lang="el-GR" sz="1300">
              <a:latin typeface="Times New Roman" pitchFamily="18" charset="0"/>
            </a:endParaRPr>
          </a:p>
        </p:txBody>
      </p:sp>
      <p:sp>
        <p:nvSpPr>
          <p:cNvPr id="227360" name="Rectangle 32"/>
          <p:cNvSpPr>
            <a:spLocks noChangeArrowheads="1"/>
          </p:cNvSpPr>
          <p:nvPr/>
        </p:nvSpPr>
        <p:spPr bwMode="auto">
          <a:xfrm>
            <a:off x="2705101" y="4221163"/>
            <a:ext cx="665163" cy="887412"/>
          </a:xfrm>
          <a:prstGeom prst="rect">
            <a:avLst/>
          </a:prstGeom>
          <a:noFill/>
          <a:ln w="9525">
            <a:noFill/>
            <a:miter lim="800000"/>
            <a:headEnd/>
            <a:tailEnd/>
          </a:ln>
        </p:spPr>
        <p:txBody>
          <a:bodyPr>
            <a:spAutoFit/>
          </a:bodyPr>
          <a:lstStyle/>
          <a:p>
            <a:pPr eaLnBrk="0" hangingPunct="0"/>
            <a:r>
              <a:rPr lang="el-GR" sz="1300" b="1">
                <a:latin typeface="Times New Roman" pitchFamily="18" charset="0"/>
              </a:rPr>
              <a:t>	                            20</a:t>
            </a:r>
            <a:endParaRPr lang="el-GR" sz="1300">
              <a:latin typeface="Times New Roman" pitchFamily="18" charset="0"/>
            </a:endParaRPr>
          </a:p>
          <a:p>
            <a:pPr eaLnBrk="0" hangingPunct="0"/>
            <a:endParaRPr lang="el-GR" sz="1300">
              <a:latin typeface="Times New Roman" pitchFamily="18" charset="0"/>
            </a:endParaRPr>
          </a:p>
        </p:txBody>
      </p:sp>
      <p:sp>
        <p:nvSpPr>
          <p:cNvPr id="227361" name="Rectangle 33"/>
          <p:cNvSpPr>
            <a:spLocks noChangeArrowheads="1"/>
          </p:cNvSpPr>
          <p:nvPr/>
        </p:nvSpPr>
        <p:spPr bwMode="auto">
          <a:xfrm>
            <a:off x="2787650" y="6038850"/>
            <a:ext cx="7493000" cy="687388"/>
          </a:xfrm>
          <a:prstGeom prst="rect">
            <a:avLst/>
          </a:prstGeom>
          <a:noFill/>
          <a:ln w="9525">
            <a:noFill/>
            <a:miter lim="800000"/>
            <a:headEnd/>
            <a:tailEnd/>
          </a:ln>
        </p:spPr>
        <p:txBody>
          <a:bodyPr>
            <a:spAutoFit/>
          </a:bodyPr>
          <a:lstStyle/>
          <a:p>
            <a:pPr eaLnBrk="0" hangingPunct="0">
              <a:tabLst>
                <a:tab pos="180975" algn="l"/>
                <a:tab pos="4051300" algn="l"/>
              </a:tabLst>
            </a:pPr>
            <a:r>
              <a:rPr lang="el-GR" sz="1300" b="1">
                <a:latin typeface="Times New Roman" pitchFamily="18" charset="0"/>
              </a:rPr>
              <a:t> </a:t>
            </a:r>
            <a:r>
              <a:rPr lang="el-GR" sz="1300" b="1">
                <a:latin typeface="Times New Roman" pitchFamily="18" charset="0"/>
                <a:cs typeface="Times New Roman" pitchFamily="18" charset="0"/>
              </a:rPr>
              <a:t>	1</a:t>
            </a:r>
            <a:r>
              <a:rPr lang="el-GR" sz="1300" b="1">
                <a:latin typeface="Times New Roman" pitchFamily="18" charset="0"/>
              </a:rPr>
              <a:t>                       </a:t>
            </a:r>
            <a:r>
              <a:rPr lang="el-GR" sz="1300" b="1">
                <a:latin typeface="Times New Roman" pitchFamily="18" charset="0"/>
                <a:cs typeface="Times New Roman" pitchFamily="18" charset="0"/>
              </a:rPr>
              <a:t>10</a:t>
            </a:r>
            <a:r>
              <a:rPr lang="el-GR" sz="1300" b="1">
                <a:latin typeface="Times New Roman" pitchFamily="18" charset="0"/>
              </a:rPr>
              <a:t>                    </a:t>
            </a:r>
            <a:r>
              <a:rPr lang="el-GR" sz="1300" b="1">
                <a:latin typeface="Times New Roman" pitchFamily="18" charset="0"/>
                <a:cs typeface="Times New Roman" pitchFamily="18" charset="0"/>
              </a:rPr>
              <a:t>20</a:t>
            </a:r>
            <a:r>
              <a:rPr lang="el-GR" sz="1300" b="1">
                <a:latin typeface="Times New Roman" pitchFamily="18" charset="0"/>
              </a:rPr>
              <a:t>                     </a:t>
            </a:r>
            <a:r>
              <a:rPr lang="el-GR" sz="1300" b="1">
                <a:latin typeface="Times New Roman" pitchFamily="18" charset="0"/>
                <a:cs typeface="Times New Roman" pitchFamily="18" charset="0"/>
              </a:rPr>
              <a:t>30</a:t>
            </a:r>
            <a:r>
              <a:rPr lang="el-GR" sz="1300" b="1">
                <a:latin typeface="Times New Roman" pitchFamily="18" charset="0"/>
              </a:rPr>
              <a:t>                    </a:t>
            </a:r>
            <a:r>
              <a:rPr lang="el-GR" sz="1300" b="1">
                <a:latin typeface="Times New Roman" pitchFamily="18" charset="0"/>
                <a:cs typeface="Times New Roman" pitchFamily="18" charset="0"/>
              </a:rPr>
              <a:t>40</a:t>
            </a:r>
            <a:r>
              <a:rPr lang="el-GR" sz="1300" b="1">
                <a:latin typeface="Times New Roman" pitchFamily="18" charset="0"/>
              </a:rPr>
              <a:t>                    </a:t>
            </a:r>
            <a:r>
              <a:rPr lang="el-GR" sz="1300" b="1">
                <a:latin typeface="Times New Roman" pitchFamily="18" charset="0"/>
                <a:cs typeface="Times New Roman" pitchFamily="18" charset="0"/>
              </a:rPr>
              <a:t>50</a:t>
            </a:r>
            <a:endParaRPr lang="el-GR" sz="1300">
              <a:latin typeface="Times New Roman" pitchFamily="18" charset="0"/>
              <a:cs typeface="Times New Roman" pitchFamily="18" charset="0"/>
            </a:endParaRPr>
          </a:p>
          <a:p>
            <a:pPr algn="just" eaLnBrk="0" hangingPunct="0">
              <a:tabLst>
                <a:tab pos="180975" algn="l"/>
                <a:tab pos="4051300" algn="l"/>
              </a:tabLst>
            </a:pPr>
            <a:r>
              <a:rPr lang="el-GR" sz="1300" b="1">
                <a:latin typeface="Times New Roman" pitchFamily="18" charset="0"/>
                <a:cs typeface="Times New Roman" pitchFamily="18" charset="0"/>
              </a:rPr>
              <a:t> </a:t>
            </a:r>
            <a:endParaRPr lang="el-GR" sz="1300">
              <a:latin typeface="Times New Roman" pitchFamily="18" charset="0"/>
              <a:cs typeface="Times New Roman" pitchFamily="18" charset="0"/>
            </a:endParaRPr>
          </a:p>
          <a:p>
            <a:pPr eaLnBrk="0" hangingPunct="0">
              <a:tabLst>
                <a:tab pos="180975" algn="l"/>
                <a:tab pos="4051300" algn="l"/>
              </a:tabLst>
            </a:pPr>
            <a:endParaRPr lang="el-GR" sz="1300">
              <a:latin typeface="Times New Roman" pitchFamily="18" charset="0"/>
            </a:endParaRPr>
          </a:p>
        </p:txBody>
      </p:sp>
      <p:sp>
        <p:nvSpPr>
          <p:cNvPr id="227362" name="Line 34"/>
          <p:cNvSpPr>
            <a:spLocks noChangeShapeType="1"/>
          </p:cNvSpPr>
          <p:nvPr/>
        </p:nvSpPr>
        <p:spPr bwMode="auto">
          <a:xfrm>
            <a:off x="3203575" y="2314576"/>
            <a:ext cx="0" cy="3451225"/>
          </a:xfrm>
          <a:prstGeom prst="line">
            <a:avLst/>
          </a:prstGeom>
          <a:noFill/>
          <a:ln w="9525">
            <a:solidFill>
              <a:schemeClr val="tx1"/>
            </a:solidFill>
            <a:miter lim="800000"/>
            <a:headEnd type="arrow" w="med" len="med"/>
            <a:tailEnd/>
          </a:ln>
        </p:spPr>
        <p:txBody>
          <a:bodyPr wrap="none"/>
          <a:lstStyle/>
          <a:p>
            <a:endParaRPr lang="el-GR"/>
          </a:p>
        </p:txBody>
      </p:sp>
      <p:sp>
        <p:nvSpPr>
          <p:cNvPr id="227363" name="Line 35"/>
          <p:cNvSpPr>
            <a:spLocks noChangeShapeType="1"/>
          </p:cNvSpPr>
          <p:nvPr/>
        </p:nvSpPr>
        <p:spPr bwMode="auto">
          <a:xfrm>
            <a:off x="3203576" y="5765800"/>
            <a:ext cx="5661025" cy="0"/>
          </a:xfrm>
          <a:prstGeom prst="line">
            <a:avLst/>
          </a:prstGeom>
          <a:noFill/>
          <a:ln w="9525">
            <a:solidFill>
              <a:schemeClr val="tx1"/>
            </a:solidFill>
            <a:miter lim="800000"/>
            <a:headEnd/>
            <a:tailEnd type="triangle" w="med" len="med"/>
          </a:ln>
        </p:spPr>
        <p:txBody>
          <a:bodyPr wrap="none"/>
          <a:lstStyle/>
          <a:p>
            <a:endParaRPr lang="el-GR"/>
          </a:p>
        </p:txBody>
      </p:sp>
      <p:sp>
        <p:nvSpPr>
          <p:cNvPr id="227364" name="Line 36"/>
          <p:cNvSpPr>
            <a:spLocks noChangeShapeType="1"/>
          </p:cNvSpPr>
          <p:nvPr/>
        </p:nvSpPr>
        <p:spPr bwMode="auto">
          <a:xfrm>
            <a:off x="3203576" y="4948238"/>
            <a:ext cx="5578475" cy="0"/>
          </a:xfrm>
          <a:prstGeom prst="line">
            <a:avLst/>
          </a:prstGeom>
          <a:noFill/>
          <a:ln w="9525" cap="rnd">
            <a:solidFill>
              <a:srgbClr val="000000"/>
            </a:solidFill>
            <a:prstDash val="sysDot"/>
            <a:round/>
            <a:headEnd/>
            <a:tailEnd/>
          </a:ln>
        </p:spPr>
        <p:txBody>
          <a:bodyPr/>
          <a:lstStyle/>
          <a:p>
            <a:endParaRPr lang="el-GR"/>
          </a:p>
        </p:txBody>
      </p:sp>
      <p:sp>
        <p:nvSpPr>
          <p:cNvPr id="227365" name="Line 37"/>
          <p:cNvSpPr>
            <a:spLocks noChangeShapeType="1"/>
          </p:cNvSpPr>
          <p:nvPr/>
        </p:nvSpPr>
        <p:spPr bwMode="auto">
          <a:xfrm flipV="1">
            <a:off x="3203576" y="4494213"/>
            <a:ext cx="5578475" cy="0"/>
          </a:xfrm>
          <a:prstGeom prst="line">
            <a:avLst/>
          </a:prstGeom>
          <a:noFill/>
          <a:ln w="9525" cap="rnd">
            <a:solidFill>
              <a:srgbClr val="000000"/>
            </a:solidFill>
            <a:prstDash val="sysDot"/>
            <a:round/>
            <a:headEnd/>
            <a:tailEnd/>
          </a:ln>
        </p:spPr>
        <p:txBody>
          <a:bodyPr/>
          <a:lstStyle/>
          <a:p>
            <a:endParaRPr lang="el-GR"/>
          </a:p>
        </p:txBody>
      </p:sp>
      <p:sp>
        <p:nvSpPr>
          <p:cNvPr id="227366" name="Text Box 38"/>
          <p:cNvSpPr txBox="1">
            <a:spLocks noChangeArrowheads="1"/>
          </p:cNvSpPr>
          <p:nvPr/>
        </p:nvSpPr>
        <p:spPr bwMode="auto">
          <a:xfrm>
            <a:off x="2513012" y="478632"/>
            <a:ext cx="7239000" cy="641350"/>
          </a:xfrm>
          <a:prstGeom prst="rect">
            <a:avLst/>
          </a:prstGeom>
          <a:noFill/>
          <a:ln w="9525">
            <a:noFill/>
            <a:miter lim="800000"/>
            <a:headEnd/>
            <a:tailEnd/>
          </a:ln>
        </p:spPr>
        <p:txBody>
          <a:bodyPr>
            <a:spAutoFit/>
          </a:bodyPr>
          <a:lstStyle/>
          <a:p>
            <a:pPr algn="ctr">
              <a:spcBef>
                <a:spcPct val="50000"/>
              </a:spcBef>
            </a:pPr>
            <a:r>
              <a:rPr lang="el-GR" sz="3600" b="1" i="1" dirty="0">
                <a:solidFill>
                  <a:schemeClr val="accent2"/>
                </a:solidFill>
                <a:latin typeface="Times New Roman" pitchFamily="18" charset="0"/>
                <a:cs typeface="Times New Roman" pitchFamily="18" charset="0"/>
              </a:rPr>
              <a:t>Διαφοροποίηση με Ακίνητα</a:t>
            </a:r>
          </a:p>
        </p:txBody>
      </p:sp>
      <p:sp>
        <p:nvSpPr>
          <p:cNvPr id="39" name="38 - Θέση αριθμού διαφάνειας"/>
          <p:cNvSpPr>
            <a:spLocks noGrp="1"/>
          </p:cNvSpPr>
          <p:nvPr>
            <p:ph type="sldNum" sz="quarter" idx="12"/>
          </p:nvPr>
        </p:nvSpPr>
        <p:spPr/>
        <p:txBody>
          <a:bodyPr/>
          <a:lstStyle/>
          <a:p>
            <a:pPr>
              <a:defRPr/>
            </a:pPr>
            <a:fld id="{FFB69861-6CFB-4135-8BEF-0CCC05361DB9}" type="slidenum">
              <a:rPr lang="el-GR" smtClean="0">
                <a:solidFill>
                  <a:srgbClr val="000000"/>
                </a:solidFill>
              </a:rPr>
              <a:pPr>
                <a:defRPr/>
              </a:pPr>
              <a:t>38</a:t>
            </a:fld>
            <a:endParaRPr lang="el-GR">
              <a:solidFill>
                <a:srgbClr val="000000"/>
              </a:solidFill>
            </a:endParaRPr>
          </a:p>
        </p:txBody>
      </p:sp>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01090" name="Rectangle 2"/>
          <p:cNvSpPr>
            <a:spLocks noGrp="1" noChangeArrowheads="1"/>
          </p:cNvSpPr>
          <p:nvPr>
            <p:ph type="title"/>
          </p:nvPr>
        </p:nvSpPr>
        <p:spPr>
          <a:xfrm>
            <a:off x="1981200" y="136525"/>
            <a:ext cx="8229600" cy="1143000"/>
          </a:xfrm>
        </p:spPr>
        <p:txBody>
          <a:bodyPr vert="horz" wrap="square" lIns="91436" tIns="45718" rIns="91436" bIns="45718" numCol="1" anchor="ctr" anchorCtr="0" compatLnSpc="1">
            <a:prstTxWarp prst="textNoShape">
              <a:avLst/>
            </a:prstTxWarp>
          </a:bodyPr>
          <a:lstStyle/>
          <a:p>
            <a:r>
              <a:rPr lang="el-GR" sz="3600" b="1" i="1" dirty="0">
                <a:solidFill>
                  <a:schemeClr val="accent2"/>
                </a:solidFill>
                <a:latin typeface="Times New Roman" pitchFamily="18" charset="0"/>
                <a:cs typeface="Times New Roman" pitchFamily="18" charset="0"/>
              </a:rPr>
              <a:t>Άλλο ένα επενδυτικό λάθος…</a:t>
            </a:r>
          </a:p>
        </p:txBody>
      </p:sp>
      <p:sp>
        <p:nvSpPr>
          <p:cNvPr id="601091" name="Rectangle 3"/>
          <p:cNvSpPr>
            <a:spLocks noGrp="1" noChangeArrowheads="1"/>
          </p:cNvSpPr>
          <p:nvPr>
            <p:ph idx="1"/>
          </p:nvPr>
        </p:nvSpPr>
        <p:spPr>
          <a:xfrm>
            <a:off x="983432" y="1166018"/>
            <a:ext cx="9793088" cy="4783262"/>
          </a:xfrm>
        </p:spPr>
        <p:txBody>
          <a:bodyPr vert="horz" wrap="square" lIns="91436" tIns="45718" rIns="91436" bIns="45718" numCol="1" anchor="t" anchorCtr="0" compatLnSpc="1">
            <a:prstTxWarp prst="textNoShape">
              <a:avLst/>
            </a:prstTxWarp>
          </a:bodyPr>
          <a:lstStyle/>
          <a:p>
            <a:r>
              <a:rPr lang="el-GR" sz="2400" dirty="0">
                <a:latin typeface="Times New Roman" pitchFamily="18" charset="0"/>
                <a:cs typeface="Times New Roman" pitchFamily="18" charset="0"/>
              </a:rPr>
              <a:t>…επένδυση του συνόλου των χρημάτων σε μια μετοχή</a:t>
            </a:r>
            <a:r>
              <a:rPr lang="en-US" sz="2400" dirty="0">
                <a:latin typeface="Times New Roman" pitchFamily="18" charset="0"/>
                <a:cs typeface="Times New Roman" pitchFamily="18" charset="0"/>
              </a:rPr>
              <a:t> </a:t>
            </a:r>
            <a:r>
              <a:rPr lang="el-GR" sz="2400" dirty="0">
                <a:latin typeface="Times New Roman" pitchFamily="18" charset="0"/>
                <a:cs typeface="Times New Roman" pitchFamily="18" charset="0"/>
              </a:rPr>
              <a:t>ή σε μια μόνο επένδυση</a:t>
            </a:r>
            <a:r>
              <a:rPr lang="en-US" sz="2400" dirty="0">
                <a:latin typeface="Times New Roman" pitchFamily="18" charset="0"/>
                <a:cs typeface="Times New Roman" pitchFamily="18" charset="0"/>
              </a:rPr>
              <a:t>.</a:t>
            </a:r>
          </a:p>
          <a:p>
            <a:r>
              <a:rPr lang="el-GR" sz="2400" dirty="0">
                <a:latin typeface="Times New Roman" pitchFamily="18" charset="0"/>
                <a:cs typeface="Times New Roman" pitchFamily="18" charset="0"/>
              </a:rPr>
              <a:t>Εξαρτάται όμως από την μετοχή ή από την επένδυση…</a:t>
            </a:r>
          </a:p>
          <a:p>
            <a:r>
              <a:rPr lang="el-GR" sz="2400" dirty="0">
                <a:latin typeface="Times New Roman" pitchFamily="18" charset="0"/>
                <a:cs typeface="Times New Roman" pitchFamily="18" charset="0"/>
              </a:rPr>
              <a:t>Επένδυση σε μια μόνο μετοχή</a:t>
            </a:r>
          </a:p>
          <a:p>
            <a:pPr lvl="1"/>
            <a:r>
              <a:rPr lang="el-GR" sz="2000" dirty="0">
                <a:latin typeface="Times New Roman" pitchFamily="18" charset="0"/>
                <a:cs typeface="Times New Roman" pitchFamily="18" charset="0"/>
              </a:rPr>
              <a:t>Εθνική Τράπεζα της Ελλάδος</a:t>
            </a:r>
          </a:p>
          <a:p>
            <a:pPr lvl="1"/>
            <a:r>
              <a:rPr lang="en-US" sz="2000" dirty="0">
                <a:latin typeface="Times New Roman" pitchFamily="18" charset="0"/>
                <a:cs typeface="Times New Roman" pitchFamily="18" charset="0"/>
              </a:rPr>
              <a:t>Alpha Bank</a:t>
            </a:r>
            <a:endParaRPr lang="el-GR" sz="2000" dirty="0">
              <a:latin typeface="Times New Roman" pitchFamily="18" charset="0"/>
              <a:cs typeface="Times New Roman" pitchFamily="18" charset="0"/>
            </a:endParaRPr>
          </a:p>
          <a:p>
            <a:pPr lvl="1"/>
            <a:r>
              <a:rPr lang="el-GR" sz="2000" dirty="0">
                <a:latin typeface="Times New Roman" pitchFamily="18" charset="0"/>
                <a:cs typeface="Times New Roman" pitchFamily="18" charset="0"/>
              </a:rPr>
              <a:t>Κλωστήρια Ναούσης</a:t>
            </a:r>
          </a:p>
          <a:p>
            <a:pPr lvl="1"/>
            <a:r>
              <a:rPr lang="en-US" sz="2000" dirty="0">
                <a:latin typeface="Times New Roman" pitchFamily="18" charset="0"/>
                <a:cs typeface="Times New Roman" pitchFamily="18" charset="0"/>
              </a:rPr>
              <a:t>General Electric</a:t>
            </a:r>
            <a:endParaRPr lang="el-GR" sz="2000" dirty="0">
              <a:latin typeface="Times New Roman" pitchFamily="18" charset="0"/>
              <a:cs typeface="Times New Roman" pitchFamily="18" charset="0"/>
            </a:endParaRPr>
          </a:p>
          <a:p>
            <a:r>
              <a:rPr lang="el-GR" sz="2400" dirty="0">
                <a:latin typeface="Times New Roman" pitchFamily="18" charset="0"/>
                <a:cs typeface="Times New Roman" pitchFamily="18" charset="0"/>
              </a:rPr>
              <a:t>Επένδυση σε ένα μόνο Α/Κ</a:t>
            </a:r>
          </a:p>
          <a:p>
            <a:pPr lvl="1"/>
            <a:r>
              <a:rPr lang="en-US" sz="2000" dirty="0">
                <a:latin typeface="Times New Roman" pitchFamily="18" charset="0"/>
                <a:cs typeface="Times New Roman" pitchFamily="18" charset="0"/>
              </a:rPr>
              <a:t>Alpha</a:t>
            </a:r>
            <a:r>
              <a:rPr lang="el-GR" sz="2000" dirty="0">
                <a:latin typeface="Times New Roman" pitchFamily="18" charset="0"/>
                <a:cs typeface="Times New Roman" pitchFamily="18" charset="0"/>
              </a:rPr>
              <a:t> </a:t>
            </a:r>
            <a:r>
              <a:rPr lang="en-US" sz="2000" dirty="0">
                <a:latin typeface="Times New Roman" pitchFamily="18" charset="0"/>
                <a:cs typeface="Times New Roman" pitchFamily="18" charset="0"/>
              </a:rPr>
              <a:t>Blue Chips </a:t>
            </a:r>
            <a:r>
              <a:rPr lang="el-GR" sz="2000" dirty="0">
                <a:latin typeface="Times New Roman" pitchFamily="18" charset="0"/>
                <a:cs typeface="Times New Roman" pitchFamily="18" charset="0"/>
              </a:rPr>
              <a:t>Μετοχικό Εσωτερικού</a:t>
            </a:r>
          </a:p>
          <a:p>
            <a:pPr lvl="1"/>
            <a:r>
              <a:rPr lang="en-US" sz="2000" dirty="0">
                <a:latin typeface="Times New Roman" pitchFamily="18" charset="0"/>
                <a:cs typeface="Times New Roman" pitchFamily="18" charset="0"/>
              </a:rPr>
              <a:t>Alpha </a:t>
            </a:r>
            <a:r>
              <a:rPr lang="el-GR" sz="2000" dirty="0">
                <a:latin typeface="Times New Roman" pitchFamily="18" charset="0"/>
                <a:cs typeface="Times New Roman" pitchFamily="18" charset="0"/>
              </a:rPr>
              <a:t>Μικτό Εσωτερικού</a:t>
            </a:r>
          </a:p>
        </p:txBody>
      </p:sp>
      <p:sp>
        <p:nvSpPr>
          <p:cNvPr id="4" name="3 - Θέση αριθμού διαφάνειας"/>
          <p:cNvSpPr>
            <a:spLocks noGrp="1"/>
          </p:cNvSpPr>
          <p:nvPr>
            <p:ph type="sldNum" sz="quarter" idx="12"/>
          </p:nvPr>
        </p:nvSpPr>
        <p:spPr/>
        <p:txBody>
          <a:bodyPr/>
          <a:lstStyle/>
          <a:p>
            <a:pPr>
              <a:defRPr/>
            </a:pPr>
            <a:fld id="{7C2C1EAE-2912-4811-9DF5-A68AB55C9E27}" type="slidenum">
              <a:rPr lang="el-GR" smtClean="0">
                <a:solidFill>
                  <a:srgbClr val="000000"/>
                </a:solidFill>
              </a:rPr>
              <a:pPr>
                <a:defRPr/>
              </a:pPr>
              <a:t>39</a:t>
            </a:fld>
            <a:endParaRPr lang="el-GR">
              <a:solidFill>
                <a:srgbClr val="000000"/>
              </a:solidFill>
            </a:endParaRP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2" descr="Related image">
            <a:extLst>
              <a:ext uri="{FF2B5EF4-FFF2-40B4-BE49-F238E27FC236}">
                <a16:creationId xmlns:a16="http://schemas.microsoft.com/office/drawing/2014/main" id="{BBEAFED2-E4D0-45D6-878E-778A8B8E1B7E}"/>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9" name="Ορθογώνιο: Στρογγύλεμα γωνιών 8">
            <a:extLst>
              <a:ext uri="{FF2B5EF4-FFF2-40B4-BE49-F238E27FC236}">
                <a16:creationId xmlns:a16="http://schemas.microsoft.com/office/drawing/2014/main" id="{E7671419-14A9-48C5-B3E6-33E5AD2E4900}"/>
              </a:ext>
            </a:extLst>
          </p:cNvPr>
          <p:cNvSpPr/>
          <p:nvPr/>
        </p:nvSpPr>
        <p:spPr>
          <a:xfrm>
            <a:off x="479376" y="230407"/>
            <a:ext cx="11233248" cy="6460827"/>
          </a:xfrm>
          <a:prstGeom prst="roundRect">
            <a:avLst/>
          </a:prstGeom>
          <a:solidFill>
            <a:srgbClr val="FFFFFF">
              <a:alpha val="69804"/>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 name="Title 1"/>
          <p:cNvSpPr>
            <a:spLocks noGrp="1"/>
          </p:cNvSpPr>
          <p:nvPr>
            <p:ph type="title"/>
          </p:nvPr>
        </p:nvSpPr>
        <p:spPr/>
        <p:txBody>
          <a:bodyPr/>
          <a:lstStyle/>
          <a:p>
            <a:r>
              <a:rPr lang="el-GR" dirty="0"/>
              <a:t>Τι είναι χαρτοφυλάκιο</a:t>
            </a:r>
          </a:p>
        </p:txBody>
      </p:sp>
      <p:sp>
        <p:nvSpPr>
          <p:cNvPr id="3" name="Content Placeholder 2"/>
          <p:cNvSpPr>
            <a:spLocks noGrp="1"/>
          </p:cNvSpPr>
          <p:nvPr>
            <p:ph idx="1"/>
          </p:nvPr>
        </p:nvSpPr>
        <p:spPr>
          <a:xfrm>
            <a:off x="1981200" y="1600201"/>
            <a:ext cx="8229600" cy="3124944"/>
          </a:xfrm>
        </p:spPr>
        <p:txBody>
          <a:bodyPr/>
          <a:lstStyle/>
          <a:p>
            <a:pPr marL="0" indent="0">
              <a:buNone/>
            </a:pPr>
            <a:r>
              <a:rPr lang="el-GR" sz="2500" dirty="0"/>
              <a:t>Είναι μια σύνθεση περιουσιακών στοιχείων με διαφορετικά χαρακτηριστικά</a:t>
            </a:r>
          </a:p>
          <a:p>
            <a:r>
              <a:rPr lang="el-GR" sz="2500" dirty="0"/>
              <a:t>Κινδύνου</a:t>
            </a:r>
          </a:p>
          <a:p>
            <a:r>
              <a:rPr lang="el-GR" sz="2500" dirty="0"/>
              <a:t>Απόδοσης</a:t>
            </a:r>
          </a:p>
          <a:p>
            <a:r>
              <a:rPr lang="el-GR" sz="2500" dirty="0"/>
              <a:t>Ικανότητας προς ρευστοποίηση</a:t>
            </a:r>
          </a:p>
          <a:p>
            <a:r>
              <a:rPr lang="el-GR" sz="2500" dirty="0"/>
              <a:t>Φορολογικής μεταχείρισης</a:t>
            </a:r>
          </a:p>
          <a:p>
            <a:r>
              <a:rPr lang="el-GR" sz="2500" dirty="0"/>
              <a:t>Χρονικής διάρκειας λήξης</a:t>
            </a:r>
          </a:p>
        </p:txBody>
      </p:sp>
      <p:sp>
        <p:nvSpPr>
          <p:cNvPr id="10" name="4 - Θέση αριθμού διαφάνειας">
            <a:extLst>
              <a:ext uri="{FF2B5EF4-FFF2-40B4-BE49-F238E27FC236}">
                <a16:creationId xmlns:a16="http://schemas.microsoft.com/office/drawing/2014/main" id="{02882A32-8C0B-40A3-8539-B7BF16EB8874}"/>
              </a:ext>
            </a:extLst>
          </p:cNvPr>
          <p:cNvSpPr>
            <a:spLocks noGrp="1"/>
          </p:cNvSpPr>
          <p:nvPr>
            <p:ph type="sldNum" sz="quarter" idx="12"/>
          </p:nvPr>
        </p:nvSpPr>
        <p:spPr>
          <a:xfrm>
            <a:off x="8472264" y="6227008"/>
            <a:ext cx="2844800" cy="476250"/>
          </a:xfrm>
        </p:spPr>
        <p:txBody>
          <a:bodyPr/>
          <a:lstStyle/>
          <a:p>
            <a:pPr>
              <a:defRPr/>
            </a:pPr>
            <a:fld id="{E6A900DE-53FB-4087-A202-08436AFFF42C}" type="slidenum">
              <a:rPr lang="el-GR" smtClean="0"/>
              <a:pPr>
                <a:defRPr/>
              </a:pPr>
              <a:t>4</a:t>
            </a:fld>
            <a:endParaRPr lang="el-GR" dirty="0"/>
          </a:p>
        </p:txBody>
      </p:sp>
      <p:pic>
        <p:nvPicPr>
          <p:cNvPr id="467970" name="Picture 2" descr="Related image">
            <a:extLst>
              <a:ext uri="{FF2B5EF4-FFF2-40B4-BE49-F238E27FC236}">
                <a16:creationId xmlns:a16="http://schemas.microsoft.com/office/drawing/2014/main" id="{6886C00B-BA82-4FCA-8380-0923C5DFB1B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35800" y="4437112"/>
            <a:ext cx="3586091" cy="20374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00851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28354" name="Rectangle 2"/>
          <p:cNvSpPr>
            <a:spLocks noGrp="1" noChangeArrowheads="1"/>
          </p:cNvSpPr>
          <p:nvPr>
            <p:ph type="title" idx="4294967295"/>
          </p:nvPr>
        </p:nvSpPr>
        <p:spPr>
          <a:xfrm>
            <a:off x="1127448" y="332656"/>
            <a:ext cx="9937104" cy="509604"/>
          </a:xfrm>
        </p:spPr>
        <p:txBody>
          <a:bodyPr vert="horz" wrap="square" lIns="91440" tIns="45720" rIns="91440" bIns="45720" numCol="1" anchor="ctr" anchorCtr="0" compatLnSpc="1">
            <a:prstTxWarp prst="textNoShape">
              <a:avLst/>
            </a:prstTxWarp>
          </a:bodyPr>
          <a:lstStyle/>
          <a:p>
            <a:pPr algn="ctr" eaLnBrk="1" hangingPunct="1"/>
            <a:r>
              <a:rPr lang="el-GR" sz="2500" b="1" i="1" dirty="0">
                <a:solidFill>
                  <a:schemeClr val="accent2"/>
                </a:solidFill>
                <a:latin typeface="Times New Roman" pitchFamily="18" charset="0"/>
                <a:cs typeface="Times New Roman" pitchFamily="18" charset="0"/>
              </a:rPr>
              <a:t>Ο επενδυτικός κίνδυνος περιορίζεται σημαντικά με την επένδυση σε Α/Κ</a:t>
            </a:r>
          </a:p>
        </p:txBody>
      </p:sp>
      <p:sp>
        <p:nvSpPr>
          <p:cNvPr id="228367" name="Rectangle 15"/>
          <p:cNvSpPr>
            <a:spLocks noChangeArrowheads="1"/>
          </p:cNvSpPr>
          <p:nvPr/>
        </p:nvSpPr>
        <p:spPr bwMode="auto">
          <a:xfrm>
            <a:off x="1981201" y="1677472"/>
            <a:ext cx="184731" cy="369332"/>
          </a:xfrm>
          <a:prstGeom prst="rect">
            <a:avLst/>
          </a:prstGeom>
          <a:noFill/>
          <a:ln w="9525">
            <a:noFill/>
            <a:miter lim="800000"/>
            <a:headEnd/>
            <a:tailEnd/>
          </a:ln>
          <a:effectLst/>
        </p:spPr>
        <p:txBody>
          <a:bodyPr wrap="none" anchor="ctr">
            <a:spAutoFit/>
          </a:bodyPr>
          <a:lstStyle/>
          <a:p>
            <a:pPr eaLnBrk="0" hangingPunct="0"/>
            <a:endParaRPr lang="en-US"/>
          </a:p>
        </p:txBody>
      </p:sp>
      <p:sp>
        <p:nvSpPr>
          <p:cNvPr id="228369" name="Rectangle 17"/>
          <p:cNvSpPr>
            <a:spLocks noChangeArrowheads="1"/>
          </p:cNvSpPr>
          <p:nvPr/>
        </p:nvSpPr>
        <p:spPr bwMode="auto">
          <a:xfrm>
            <a:off x="1981201" y="2226747"/>
            <a:ext cx="184731" cy="369332"/>
          </a:xfrm>
          <a:prstGeom prst="rect">
            <a:avLst/>
          </a:prstGeom>
          <a:noFill/>
          <a:ln w="9525">
            <a:noFill/>
            <a:miter lim="800000"/>
            <a:headEnd/>
            <a:tailEnd/>
          </a:ln>
          <a:effectLst/>
        </p:spPr>
        <p:txBody>
          <a:bodyPr wrap="none" anchor="ctr">
            <a:spAutoFit/>
          </a:bodyPr>
          <a:lstStyle/>
          <a:p>
            <a:pPr eaLnBrk="0" hangingPunct="0"/>
            <a:endParaRPr lang="en-US"/>
          </a:p>
        </p:txBody>
      </p:sp>
      <p:sp>
        <p:nvSpPr>
          <p:cNvPr id="228370" name="Rectangle 18"/>
          <p:cNvSpPr>
            <a:spLocks noChangeArrowheads="1"/>
          </p:cNvSpPr>
          <p:nvPr/>
        </p:nvSpPr>
        <p:spPr bwMode="auto">
          <a:xfrm>
            <a:off x="1981201" y="2226747"/>
            <a:ext cx="184731" cy="369332"/>
          </a:xfrm>
          <a:prstGeom prst="rect">
            <a:avLst/>
          </a:prstGeom>
          <a:noFill/>
          <a:ln w="9525">
            <a:noFill/>
            <a:miter lim="800000"/>
            <a:headEnd/>
            <a:tailEnd/>
          </a:ln>
          <a:effectLst/>
        </p:spPr>
        <p:txBody>
          <a:bodyPr wrap="none" anchor="ctr">
            <a:spAutoFit/>
          </a:bodyPr>
          <a:lstStyle/>
          <a:p>
            <a:pPr eaLnBrk="0" hangingPunct="0"/>
            <a:endParaRPr lang="en-US"/>
          </a:p>
        </p:txBody>
      </p:sp>
      <p:pic>
        <p:nvPicPr>
          <p:cNvPr id="9" name="Εικόνα 8">
            <a:extLst>
              <a:ext uri="{FF2B5EF4-FFF2-40B4-BE49-F238E27FC236}">
                <a16:creationId xmlns:a16="http://schemas.microsoft.com/office/drawing/2014/main" id="{C667764F-04ED-48C4-A61D-24A156D39A09}"/>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Lst>
          </a:blip>
          <a:stretch>
            <a:fillRect/>
          </a:stretch>
        </p:blipFill>
        <p:spPr>
          <a:xfrm>
            <a:off x="1271464" y="869876"/>
            <a:ext cx="4680520" cy="1861512"/>
          </a:xfrm>
          <a:prstGeom prst="rect">
            <a:avLst/>
          </a:prstGeom>
        </p:spPr>
      </p:pic>
      <p:pic>
        <p:nvPicPr>
          <p:cNvPr id="11" name="Εικόνα 10">
            <a:extLst>
              <a:ext uri="{FF2B5EF4-FFF2-40B4-BE49-F238E27FC236}">
                <a16:creationId xmlns:a16="http://schemas.microsoft.com/office/drawing/2014/main" id="{5F6EAC0C-1DE1-4374-9B47-E718082FC646}"/>
              </a:ext>
            </a:extLst>
          </p:cNvPr>
          <p:cNvPicPr>
            <a:picLocks noChangeAspect="1"/>
          </p:cNvPicPr>
          <p:nvPr/>
        </p:nvPicPr>
        <p:blipFill>
          <a:blip r:embed="rId6">
            <a:extLst>
              <a:ext uri="{BEBA8EAE-BF5A-486C-A8C5-ECC9F3942E4B}">
                <a14:imgProps xmlns:a14="http://schemas.microsoft.com/office/drawing/2010/main">
                  <a14:imgLayer r:embed="rId7">
                    <a14:imgEffect>
                      <a14:sharpenSoften amount="25000"/>
                    </a14:imgEffect>
                  </a14:imgLayer>
                </a14:imgProps>
              </a:ext>
            </a:extLst>
          </a:blip>
          <a:stretch>
            <a:fillRect/>
          </a:stretch>
        </p:blipFill>
        <p:spPr>
          <a:xfrm>
            <a:off x="1271464" y="2852936"/>
            <a:ext cx="4680520" cy="1863984"/>
          </a:xfrm>
          <a:prstGeom prst="rect">
            <a:avLst/>
          </a:prstGeom>
        </p:spPr>
      </p:pic>
      <p:pic>
        <p:nvPicPr>
          <p:cNvPr id="15" name="Εικόνα 14">
            <a:extLst>
              <a:ext uri="{FF2B5EF4-FFF2-40B4-BE49-F238E27FC236}">
                <a16:creationId xmlns:a16="http://schemas.microsoft.com/office/drawing/2014/main" id="{E2609BCA-4DAC-45E3-AD58-5AECAC4E203E}"/>
              </a:ext>
            </a:extLst>
          </p:cNvPr>
          <p:cNvPicPr>
            <a:picLocks noChangeAspect="1"/>
          </p:cNvPicPr>
          <p:nvPr/>
        </p:nvPicPr>
        <p:blipFill>
          <a:blip r:embed="rId8">
            <a:extLst>
              <a:ext uri="{BEBA8EAE-BF5A-486C-A8C5-ECC9F3942E4B}">
                <a14:imgProps xmlns:a14="http://schemas.microsoft.com/office/drawing/2010/main">
                  <a14:imgLayer r:embed="rId9">
                    <a14:imgEffect>
                      <a14:sharpenSoften amount="25000"/>
                    </a14:imgEffect>
                  </a14:imgLayer>
                </a14:imgProps>
              </a:ext>
            </a:extLst>
          </a:blip>
          <a:stretch>
            <a:fillRect/>
          </a:stretch>
        </p:blipFill>
        <p:spPr>
          <a:xfrm>
            <a:off x="1271464" y="4797152"/>
            <a:ext cx="4680520" cy="1861512"/>
          </a:xfrm>
          <a:prstGeom prst="rect">
            <a:avLst/>
          </a:prstGeom>
        </p:spPr>
      </p:pic>
      <p:pic>
        <p:nvPicPr>
          <p:cNvPr id="18" name="Εικόνα 17">
            <a:extLst>
              <a:ext uri="{FF2B5EF4-FFF2-40B4-BE49-F238E27FC236}">
                <a16:creationId xmlns:a16="http://schemas.microsoft.com/office/drawing/2014/main" id="{48ECDF51-19F3-4783-A355-30A0E83C0D62}"/>
              </a:ext>
            </a:extLst>
          </p:cNvPr>
          <p:cNvPicPr>
            <a:picLocks noChangeAspect="1"/>
          </p:cNvPicPr>
          <p:nvPr/>
        </p:nvPicPr>
        <p:blipFill>
          <a:blip r:embed="rId10">
            <a:extLst>
              <a:ext uri="{BEBA8EAE-BF5A-486C-A8C5-ECC9F3942E4B}">
                <a14:imgProps xmlns:a14="http://schemas.microsoft.com/office/drawing/2010/main">
                  <a14:imgLayer r:embed="rId11">
                    <a14:imgEffect>
                      <a14:sharpenSoften amount="25000"/>
                    </a14:imgEffect>
                  </a14:imgLayer>
                </a14:imgProps>
              </a:ext>
            </a:extLst>
          </a:blip>
          <a:stretch>
            <a:fillRect/>
          </a:stretch>
        </p:blipFill>
        <p:spPr>
          <a:xfrm>
            <a:off x="6233769" y="842260"/>
            <a:ext cx="4686767" cy="1861512"/>
          </a:xfrm>
          <a:prstGeom prst="rect">
            <a:avLst/>
          </a:prstGeom>
        </p:spPr>
      </p:pic>
      <p:pic>
        <p:nvPicPr>
          <p:cNvPr id="17" name="Εικόνα 16">
            <a:extLst>
              <a:ext uri="{FF2B5EF4-FFF2-40B4-BE49-F238E27FC236}">
                <a16:creationId xmlns:a16="http://schemas.microsoft.com/office/drawing/2014/main" id="{34D52EA1-4898-43EA-B4A7-A4A112E96B0A}"/>
              </a:ext>
            </a:extLst>
          </p:cNvPr>
          <p:cNvPicPr>
            <a:picLocks noChangeAspect="1"/>
          </p:cNvPicPr>
          <p:nvPr/>
        </p:nvPicPr>
        <p:blipFill>
          <a:blip r:embed="rId12">
            <a:extLst>
              <a:ext uri="{BEBA8EAE-BF5A-486C-A8C5-ECC9F3942E4B}">
                <a14:imgProps xmlns:a14="http://schemas.microsoft.com/office/drawing/2010/main">
                  <a14:imgLayer r:embed="rId13">
                    <a14:imgEffect>
                      <a14:sharpenSoften amount="25000"/>
                    </a14:imgEffect>
                  </a14:imgLayer>
                </a14:imgProps>
              </a:ext>
            </a:extLst>
          </a:blip>
          <a:stretch>
            <a:fillRect/>
          </a:stretch>
        </p:blipFill>
        <p:spPr>
          <a:xfrm>
            <a:off x="6233770" y="4797152"/>
            <a:ext cx="4686766" cy="1861512"/>
          </a:xfrm>
          <a:prstGeom prst="rect">
            <a:avLst/>
          </a:prstGeom>
        </p:spPr>
      </p:pic>
      <p:pic>
        <p:nvPicPr>
          <p:cNvPr id="16" name="Εικόνα 15">
            <a:extLst>
              <a:ext uri="{FF2B5EF4-FFF2-40B4-BE49-F238E27FC236}">
                <a16:creationId xmlns:a16="http://schemas.microsoft.com/office/drawing/2014/main" id="{BDFB5A02-9BBE-4449-86E3-8D66EFCAA485}"/>
              </a:ext>
            </a:extLst>
          </p:cNvPr>
          <p:cNvPicPr>
            <a:picLocks noChangeAspect="1"/>
          </p:cNvPicPr>
          <p:nvPr/>
        </p:nvPicPr>
        <p:blipFill>
          <a:blip r:embed="rId14">
            <a:extLst>
              <a:ext uri="{BEBA8EAE-BF5A-486C-A8C5-ECC9F3942E4B}">
                <a14:imgProps xmlns:a14="http://schemas.microsoft.com/office/drawing/2010/main">
                  <a14:imgLayer r:embed="rId15">
                    <a14:imgEffect>
                      <a14:sharpenSoften amount="25000"/>
                    </a14:imgEffect>
                  </a14:imgLayer>
                </a14:imgProps>
              </a:ext>
            </a:extLst>
          </a:blip>
          <a:stretch>
            <a:fillRect/>
          </a:stretch>
        </p:blipFill>
        <p:spPr>
          <a:xfrm>
            <a:off x="6233769" y="2829451"/>
            <a:ext cx="4686767" cy="1904178"/>
          </a:xfrm>
          <a:prstGeom prst="rect">
            <a:avLst/>
          </a:prstGeom>
        </p:spPr>
      </p:pic>
      <p:sp>
        <p:nvSpPr>
          <p:cNvPr id="20" name="Ορθογώνιο 19">
            <a:extLst>
              <a:ext uri="{FF2B5EF4-FFF2-40B4-BE49-F238E27FC236}">
                <a16:creationId xmlns:a16="http://schemas.microsoft.com/office/drawing/2014/main" id="{5EAA798C-240E-42BB-A153-F3766A0D7052}"/>
              </a:ext>
            </a:extLst>
          </p:cNvPr>
          <p:cNvSpPr/>
          <p:nvPr/>
        </p:nvSpPr>
        <p:spPr>
          <a:xfrm>
            <a:off x="10920536" y="5880642"/>
            <a:ext cx="1440160" cy="769441"/>
          </a:xfrm>
          <a:prstGeom prst="rect">
            <a:avLst/>
          </a:prstGeom>
        </p:spPr>
        <p:txBody>
          <a:bodyPr wrap="square">
            <a:spAutoFit/>
          </a:bodyPr>
          <a:lstStyle/>
          <a:p>
            <a:r>
              <a:rPr lang="el-GR" sz="1100" b="1" i="1" u="sng" dirty="0">
                <a:solidFill>
                  <a:schemeClr val="bg1"/>
                </a:solidFill>
                <a:latin typeface="Times New Roman" pitchFamily="18" charset="0"/>
                <a:cs typeface="Times New Roman" pitchFamily="18" charset="0"/>
              </a:rPr>
              <a:t>Πηγή</a:t>
            </a:r>
            <a:r>
              <a:rPr lang="en-US" sz="1100" b="1" i="1" u="sng" dirty="0">
                <a:solidFill>
                  <a:schemeClr val="bg1"/>
                </a:solidFill>
                <a:latin typeface="Times New Roman" pitchFamily="18" charset="0"/>
                <a:cs typeface="Times New Roman" pitchFamily="18" charset="0"/>
              </a:rPr>
              <a:t>: </a:t>
            </a:r>
            <a:r>
              <a:rPr lang="en-US" sz="1100" b="1" i="1" dirty="0" err="1">
                <a:solidFill>
                  <a:schemeClr val="bg1"/>
                </a:solidFill>
                <a:latin typeface="Times New Roman" pitchFamily="18" charset="0"/>
                <a:cs typeface="Times New Roman" pitchFamily="18" charset="0"/>
              </a:rPr>
              <a:t>Datastream</a:t>
            </a:r>
            <a:r>
              <a:rPr lang="en-US" sz="1100" b="1" i="1" dirty="0">
                <a:solidFill>
                  <a:schemeClr val="bg1"/>
                </a:solidFill>
                <a:latin typeface="Times New Roman" pitchFamily="18" charset="0"/>
                <a:cs typeface="Times New Roman" pitchFamily="18" charset="0"/>
              </a:rPr>
              <a:t>, </a:t>
            </a:r>
            <a:r>
              <a:rPr lang="el-GR" sz="1100" b="1" i="1" dirty="0">
                <a:solidFill>
                  <a:schemeClr val="bg1"/>
                </a:solidFill>
                <a:latin typeface="Times New Roman" pitchFamily="18" charset="0"/>
                <a:cs typeface="Times New Roman" pitchFamily="18" charset="0"/>
              </a:rPr>
              <a:t>μηνιαία στοιχεία</a:t>
            </a:r>
            <a:r>
              <a:rPr lang="en-US" sz="1100" b="1" i="1" dirty="0">
                <a:solidFill>
                  <a:schemeClr val="bg1"/>
                </a:solidFill>
                <a:latin typeface="Times New Roman" pitchFamily="18" charset="0"/>
                <a:cs typeface="Times New Roman" pitchFamily="18" charset="0"/>
              </a:rPr>
              <a:t> (31/12/2004-22/2/2019)</a:t>
            </a:r>
            <a:endParaRPr lang="el-GR" sz="1100" dirty="0">
              <a:solidFill>
                <a:schemeClr val="bg1"/>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3 - Θέση αριθμού διαφάνειας"/>
          <p:cNvSpPr>
            <a:spLocks noGrp="1"/>
          </p:cNvSpPr>
          <p:nvPr>
            <p:ph type="sldNum" sz="quarter" idx="12"/>
          </p:nvPr>
        </p:nvSpPr>
        <p:spPr/>
        <p:txBody>
          <a:bodyPr/>
          <a:lstStyle/>
          <a:p>
            <a:pPr>
              <a:defRPr/>
            </a:pPr>
            <a:fld id="{FFB69861-6CFB-4135-8BEF-0CCC05361DB9}" type="slidenum">
              <a:rPr lang="el-GR" smtClean="0">
                <a:solidFill>
                  <a:srgbClr val="000000"/>
                </a:solidFill>
              </a:rPr>
              <a:pPr>
                <a:defRPr/>
              </a:pPr>
              <a:t>41</a:t>
            </a:fld>
            <a:endParaRPr lang="el-GR">
              <a:solidFill>
                <a:srgbClr val="000000"/>
              </a:solidFill>
            </a:endParaRPr>
          </a:p>
        </p:txBody>
      </p:sp>
      <p:sp>
        <p:nvSpPr>
          <p:cNvPr id="36866" name="Rectangle 2"/>
          <p:cNvSpPr>
            <a:spLocks noGrp="1" noChangeArrowheads="1"/>
          </p:cNvSpPr>
          <p:nvPr>
            <p:ph type="title" idx="4294967295"/>
          </p:nvPr>
        </p:nvSpPr>
        <p:spPr>
          <a:xfrm>
            <a:off x="2043907" y="295274"/>
            <a:ext cx="8229600" cy="561975"/>
          </a:xfrm>
        </p:spPr>
        <p:txBody>
          <a:bodyPr vert="horz" wrap="square" lIns="91440" tIns="45720" rIns="91440" bIns="45720" numCol="1" anchor="ctr" anchorCtr="0" compatLnSpc="1">
            <a:prstTxWarp prst="textNoShape">
              <a:avLst/>
            </a:prstTxWarp>
          </a:bodyPr>
          <a:lstStyle/>
          <a:p>
            <a:pPr eaLnBrk="1" hangingPunct="1"/>
            <a:r>
              <a:rPr lang="el-GR" sz="3200" b="1" i="1" dirty="0">
                <a:solidFill>
                  <a:schemeClr val="accent2"/>
                </a:solidFill>
                <a:latin typeface="Times New Roman" pitchFamily="18" charset="0"/>
                <a:cs typeface="Times New Roman" pitchFamily="18" charset="0"/>
              </a:rPr>
              <a:t>Πλεονεκτήματα των Αμοιβαίων Κεφαλαίων</a:t>
            </a:r>
          </a:p>
        </p:txBody>
      </p:sp>
      <p:sp>
        <p:nvSpPr>
          <p:cNvPr id="36867" name="Rectangle 3"/>
          <p:cNvSpPr>
            <a:spLocks noGrp="1" noChangeArrowheads="1"/>
          </p:cNvSpPr>
          <p:nvPr>
            <p:ph type="body" idx="4294967295"/>
          </p:nvPr>
        </p:nvSpPr>
        <p:spPr>
          <a:xfrm>
            <a:off x="304800" y="1196975"/>
            <a:ext cx="11277600" cy="5661025"/>
          </a:xfrm>
        </p:spPr>
        <p:txBody>
          <a:bodyPr/>
          <a:lstStyle/>
          <a:p>
            <a:pPr marL="533400" indent="-271463">
              <a:lnSpc>
                <a:spcPct val="80000"/>
              </a:lnSpc>
            </a:pPr>
            <a:r>
              <a:rPr lang="el-GR" sz="1800" b="1" i="1" dirty="0">
                <a:latin typeface="Times New Roman" pitchFamily="18" charset="0"/>
                <a:cs typeface="Times New Roman" pitchFamily="18" charset="0"/>
              </a:rPr>
              <a:t>Άμεση Ρευστότητα</a:t>
            </a:r>
            <a:endParaRPr lang="el-GR" sz="1800" b="1" dirty="0">
              <a:latin typeface="Times New Roman" pitchFamily="18" charset="0"/>
              <a:cs typeface="Times New Roman" pitchFamily="18" charset="0"/>
            </a:endParaRPr>
          </a:p>
          <a:p>
            <a:pPr marL="533400" indent="-271463">
              <a:lnSpc>
                <a:spcPct val="80000"/>
              </a:lnSpc>
            </a:pPr>
            <a:endParaRPr lang="el-GR" sz="1000" dirty="0">
              <a:latin typeface="Times New Roman" pitchFamily="18" charset="0"/>
              <a:cs typeface="Times New Roman" pitchFamily="18" charset="0"/>
            </a:endParaRPr>
          </a:p>
          <a:p>
            <a:pPr marL="533400" indent="-271463">
              <a:lnSpc>
                <a:spcPct val="80000"/>
              </a:lnSpc>
              <a:buNone/>
            </a:pPr>
            <a:r>
              <a:rPr lang="el-GR" sz="1800" dirty="0">
                <a:latin typeface="Times New Roman" pitchFamily="18" charset="0"/>
                <a:cs typeface="Times New Roman" pitchFamily="18" charset="0"/>
              </a:rPr>
              <a:t>	Ρευστότητα σημαίνει να μπορείς να τοποθετήσεις τα χρήματά σου σε μία επένδυση και να μπορείς οποιαδήποτε στιγμή να τα αποσύρεις εύκολα, γρήγορα και χωρίς ποινή. Επιπλέον, μία επένδυση θεωρείται εύκολα ρευστοποιήσιμη όταν η ικανότητα της να αγορασθεί ή να πωληθεί είναι υψηλή. Με την έννοια αυτή η επένδυση σε μερίδια Α/Κ είναι μία εύκολα ρευστοποιήσιμη επένδυση. </a:t>
            </a:r>
          </a:p>
          <a:p>
            <a:pPr marL="533400" indent="-271463">
              <a:lnSpc>
                <a:spcPct val="80000"/>
              </a:lnSpc>
              <a:buNone/>
            </a:pPr>
            <a:r>
              <a:rPr lang="el-GR" sz="1800" dirty="0">
                <a:latin typeface="Times New Roman" pitchFamily="18" charset="0"/>
                <a:cs typeface="Times New Roman" pitchFamily="18" charset="0"/>
              </a:rPr>
              <a:t>	Δεν υπάρχει ελάχιστο χρονικό όριο πώλησης των μεριδίων. Βάσει του ισχύοντος νόμου, η εξαγορά των μεριδίων μπορεί να γίνει ανά πάσα στιγμή κατόπιν αίτησης του μεριδιούχου στην τιμή εξαγοράς της επόμενης εργάσιμης ημέρας από τη λήψη της αίτησης. Το αντίτιμο καταβάλλεται στο δικαιούχο εντός του διαστήματος των πέντε εργάσιμων ημερών.</a:t>
            </a:r>
            <a:endParaRPr lang="el-GR" sz="1800" i="1" dirty="0">
              <a:latin typeface="Times New Roman" pitchFamily="18" charset="0"/>
              <a:cs typeface="Times New Roman" pitchFamily="18" charset="0"/>
            </a:endParaRPr>
          </a:p>
          <a:p>
            <a:pPr marL="533400" indent="-271463">
              <a:lnSpc>
                <a:spcPct val="80000"/>
              </a:lnSpc>
              <a:buNone/>
            </a:pPr>
            <a:endParaRPr lang="el-GR" sz="1800" i="1" dirty="0">
              <a:latin typeface="Times New Roman" pitchFamily="18" charset="0"/>
              <a:cs typeface="Times New Roman" pitchFamily="18" charset="0"/>
            </a:endParaRPr>
          </a:p>
          <a:p>
            <a:pPr marL="533400" indent="-271463">
              <a:lnSpc>
                <a:spcPct val="80000"/>
              </a:lnSpc>
            </a:pPr>
            <a:r>
              <a:rPr lang="el-GR" sz="1800" b="1" i="1" dirty="0">
                <a:latin typeface="Times New Roman" pitchFamily="18" charset="0"/>
                <a:cs typeface="Times New Roman" pitchFamily="18" charset="0"/>
              </a:rPr>
              <a:t>Απλουστευμένες Διαδικασίες Παρακολούθησης της Εξέλιξης της Επένδυσης</a:t>
            </a:r>
            <a:endParaRPr lang="el-GR" sz="1800" b="1" dirty="0">
              <a:latin typeface="Times New Roman" pitchFamily="18" charset="0"/>
              <a:cs typeface="Times New Roman" pitchFamily="18" charset="0"/>
            </a:endParaRPr>
          </a:p>
          <a:p>
            <a:pPr marL="533400" indent="-271463">
              <a:lnSpc>
                <a:spcPct val="80000"/>
              </a:lnSpc>
            </a:pPr>
            <a:endParaRPr lang="el-GR" sz="1000" dirty="0">
              <a:latin typeface="Times New Roman" pitchFamily="18" charset="0"/>
              <a:cs typeface="Times New Roman" pitchFamily="18" charset="0"/>
            </a:endParaRPr>
          </a:p>
          <a:p>
            <a:pPr marL="533400" indent="-271463">
              <a:lnSpc>
                <a:spcPct val="80000"/>
              </a:lnSpc>
              <a:buNone/>
            </a:pPr>
            <a:r>
              <a:rPr lang="el-GR" sz="1800" dirty="0">
                <a:latin typeface="Times New Roman" pitchFamily="18" charset="0"/>
                <a:cs typeface="Times New Roman" pitchFamily="18" charset="0"/>
              </a:rPr>
              <a:t>	Ένα πολύ σημαντικό πλεονέκτημα της επένδυσης σε μερίδια Α/Κ είναι η ευκολία παρακολούθησης της εξέλιξης των χρημάτων που έχουν επενδυθεί σε αυτά. Μετά το κλείσιμο των χρηματιστηρίων, υπολογίζονται οι καθαρές τιμές, οι τιμές εξαγοράς και οι τιμές διάθεσης των μεριδίων των Α/Κ. Οι τιμές αυτές δημοσιεύονται την μεθεπόμενη ημέρα σε όλες τις οικονομικές, αλλά και τις πολιτικές εφημερίδες. Ως εκ τούτου, ο μεριδιούχος ενός Α/Κ για να υπολογίσει τη συνολική αξία των χρημάτων του αρκεί να πολλαπλασιάσει τον αριθμό των μεριδίων που κατέχει επί την τιμή εξαγοράς του κάθε μεριδίου. </a:t>
            </a:r>
          </a:p>
          <a:p>
            <a:pPr marL="533400" indent="-271463">
              <a:lnSpc>
                <a:spcPct val="80000"/>
              </a:lnSpc>
              <a:buNone/>
            </a:pPr>
            <a:r>
              <a:rPr lang="el-GR" sz="1800" dirty="0">
                <a:latin typeface="Times New Roman" pitchFamily="18" charset="0"/>
                <a:cs typeface="Times New Roman" pitchFamily="18" charset="0"/>
              </a:rPr>
              <a:t>	Η ΑΕΔΑΚ αναλαμβάνοντας όλες τις γραφειοκρατικές διαδικασίες που αφορούν τα αξιόγραφα (είσπραξη τόκων, μερισμάτων, διανομή δωρεάν μετοχών κ.λπ.) διευκολύνει σημαντικά τον επενδυτή. </a:t>
            </a:r>
            <a:endParaRPr lang="el-GR" sz="1800" i="1" dirty="0">
              <a:latin typeface="Times New Roman" pitchFamily="18" charset="0"/>
              <a:cs typeface="Times New Roman" pitchFamily="18" charset="0"/>
            </a:endParaRPr>
          </a:p>
          <a:p>
            <a:pPr marL="533400" indent="-271463">
              <a:lnSpc>
                <a:spcPct val="80000"/>
              </a:lnSpc>
            </a:pPr>
            <a:endParaRPr lang="el-GR" sz="1800" i="1" dirty="0">
              <a:latin typeface="Times New Roman" pitchFamily="18" charset="0"/>
              <a:cs typeface="Times New Roman" pitchFamily="18" charset="0"/>
            </a:endParaRPr>
          </a:p>
        </p:txBody>
      </p:sp>
    </p:spTree>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1981200" y="-27384"/>
            <a:ext cx="8229600" cy="1143000"/>
          </a:xfrm>
        </p:spPr>
        <p:txBody>
          <a:bodyPr vert="horz" wrap="square" lIns="91440" tIns="45720" rIns="91440" bIns="45720" numCol="1" anchor="ctr" anchorCtr="0" compatLnSpc="1">
            <a:prstTxWarp prst="textNoShape">
              <a:avLst/>
            </a:prstTxWarp>
          </a:bodyPr>
          <a:lstStyle/>
          <a:p>
            <a:pPr eaLnBrk="1" hangingPunct="1"/>
            <a:r>
              <a:rPr lang="el-GR" sz="3200" b="1" i="1" dirty="0">
                <a:solidFill>
                  <a:schemeClr val="accent2"/>
                </a:solidFill>
                <a:latin typeface="Times New Roman" pitchFamily="18" charset="0"/>
                <a:cs typeface="Times New Roman" pitchFamily="18" charset="0"/>
              </a:rPr>
              <a:t>Πλεονεκτήματα των Αμοιβαίων Κεφαλαίων</a:t>
            </a:r>
          </a:p>
        </p:txBody>
      </p:sp>
      <p:sp>
        <p:nvSpPr>
          <p:cNvPr id="37891" name="Rectangle 3"/>
          <p:cNvSpPr>
            <a:spLocks noGrp="1" noChangeArrowheads="1"/>
          </p:cNvSpPr>
          <p:nvPr>
            <p:ph idx="1"/>
          </p:nvPr>
        </p:nvSpPr>
        <p:spPr>
          <a:xfrm>
            <a:off x="1271464" y="1124744"/>
            <a:ext cx="9721080" cy="5184576"/>
          </a:xfrm>
        </p:spPr>
        <p:txBody>
          <a:bodyPr/>
          <a:lstStyle/>
          <a:p>
            <a:pPr marL="495300" indent="-495300">
              <a:lnSpc>
                <a:spcPct val="80000"/>
              </a:lnSpc>
              <a:buNone/>
            </a:pPr>
            <a:r>
              <a:rPr lang="el-GR" sz="1800" b="1" i="1" dirty="0">
                <a:latin typeface="Times New Roman" pitchFamily="18" charset="0"/>
                <a:cs typeface="Times New Roman" pitchFamily="18" charset="0"/>
              </a:rPr>
              <a:t>	Άλλα Πλεονεκτήματα</a:t>
            </a:r>
            <a:endParaRPr lang="el-GR" sz="1800" b="1" dirty="0">
              <a:latin typeface="Times New Roman" pitchFamily="18" charset="0"/>
              <a:cs typeface="Times New Roman" pitchFamily="18" charset="0"/>
            </a:endParaRPr>
          </a:p>
          <a:p>
            <a:pPr marL="495300" indent="-495300">
              <a:lnSpc>
                <a:spcPct val="80000"/>
              </a:lnSpc>
            </a:pPr>
            <a:endParaRPr lang="el-GR" sz="1800" dirty="0">
              <a:latin typeface="Times New Roman" pitchFamily="18" charset="0"/>
              <a:cs typeface="Times New Roman" pitchFamily="18" charset="0"/>
            </a:endParaRPr>
          </a:p>
          <a:p>
            <a:pPr marL="495300" indent="-495300">
              <a:lnSpc>
                <a:spcPct val="80000"/>
              </a:lnSpc>
            </a:pPr>
            <a:r>
              <a:rPr lang="el-GR" sz="1800" dirty="0">
                <a:latin typeface="Times New Roman" pitchFamily="18" charset="0"/>
                <a:cs typeface="Times New Roman" pitchFamily="18" charset="0"/>
              </a:rPr>
              <a:t>Τα Α/Κ λόγω του σημαντικού μεγέθους τους, μπορούν να επιτύχουν χαμηλότερες χρηματιστηριακές προμήθειες (</a:t>
            </a:r>
            <a:r>
              <a:rPr lang="el-GR" sz="1800" dirty="0" err="1">
                <a:latin typeface="Times New Roman" pitchFamily="18" charset="0"/>
                <a:cs typeface="Times New Roman" pitchFamily="18" charset="0"/>
              </a:rPr>
              <a:t>brokerage</a:t>
            </a:r>
            <a:r>
              <a:rPr lang="el-GR" sz="1800" dirty="0">
                <a:latin typeface="Times New Roman" pitchFamily="18" charset="0"/>
                <a:cs typeface="Times New Roman" pitchFamily="18" charset="0"/>
              </a:rPr>
              <a:t> </a:t>
            </a:r>
            <a:r>
              <a:rPr lang="el-GR" sz="1800" dirty="0" err="1">
                <a:latin typeface="Times New Roman" pitchFamily="18" charset="0"/>
                <a:cs typeface="Times New Roman" pitchFamily="18" charset="0"/>
              </a:rPr>
              <a:t>commissions</a:t>
            </a:r>
            <a:r>
              <a:rPr lang="el-GR" sz="1800" dirty="0">
                <a:latin typeface="Times New Roman" pitchFamily="18" charset="0"/>
                <a:cs typeface="Times New Roman" pitchFamily="18" charset="0"/>
              </a:rPr>
              <a:t>) ως προς έναν μεμονωμένο επενδυτή. Επιπροσθέτως, λόγω της μεγάλης αγοραστικής δύναμης που διαθέτουν, επιτυγχάνουν καλύτερες τιμές αγοράς των ομολόγων ή πακέτων μετοχών. </a:t>
            </a:r>
          </a:p>
          <a:p>
            <a:pPr marL="495300" indent="-495300">
              <a:lnSpc>
                <a:spcPct val="80000"/>
              </a:lnSpc>
            </a:pPr>
            <a:endParaRPr lang="el-GR" sz="1800" dirty="0">
              <a:latin typeface="Times New Roman" pitchFamily="18" charset="0"/>
              <a:cs typeface="Times New Roman" pitchFamily="18" charset="0"/>
            </a:endParaRPr>
          </a:p>
          <a:p>
            <a:pPr marL="495300" indent="-495300">
              <a:lnSpc>
                <a:spcPct val="80000"/>
              </a:lnSpc>
            </a:pPr>
            <a:r>
              <a:rPr lang="el-GR" sz="1800" dirty="0">
                <a:latin typeface="Times New Roman" pitchFamily="18" charset="0"/>
                <a:cs typeface="Times New Roman" pitchFamily="18" charset="0"/>
              </a:rPr>
              <a:t>Αυστηρό νομικό πλαίσιο για την προστασία και την ασφάλεια των επενδυτών.</a:t>
            </a:r>
          </a:p>
          <a:p>
            <a:pPr marL="495300" indent="-495300">
              <a:lnSpc>
                <a:spcPct val="80000"/>
              </a:lnSpc>
            </a:pPr>
            <a:endParaRPr lang="el-GR" sz="1800" dirty="0">
              <a:latin typeface="Times New Roman" pitchFamily="18" charset="0"/>
              <a:cs typeface="Times New Roman" pitchFamily="18" charset="0"/>
            </a:endParaRPr>
          </a:p>
          <a:p>
            <a:pPr marL="495300" indent="-495300">
              <a:lnSpc>
                <a:spcPct val="80000"/>
              </a:lnSpc>
            </a:pPr>
            <a:r>
              <a:rPr lang="el-GR" sz="1800" dirty="0">
                <a:latin typeface="Times New Roman" pitchFamily="18" charset="0"/>
                <a:cs typeface="Times New Roman" pitchFamily="18" charset="0"/>
              </a:rPr>
              <a:t>Η μεταβίβαση μεριδίων Α/Κ εν ζωή χωρίς φορολογική επιβάρυνση επιτρέπεται μόνο μεταξύ συζύγων και συγγενών α’ και β’ βαθμού. Επιτρέπεται η μεταβίβαση μεριδίων Α/Κ “λόγω θανάτου” χωρίς φορολογική επιβάρυνση, ανεξαρτήτως του βαθμού συγγένειας. Οι επενδυτές έχουν τη δυνατότητα να ανταλλάξουν χρεόγραφα ή μετοχές με μερίδια Α/Κ. Τέλος οι επενδυτές μπορούν να αγοράζουν μερίδια σε κοινό λογαριασμό, καθώς επίσης να τα ενεχυριάζουν για να πάρουν δάνειο.</a:t>
            </a:r>
          </a:p>
          <a:p>
            <a:pPr marL="495300" indent="-495300">
              <a:lnSpc>
                <a:spcPct val="80000"/>
              </a:lnSpc>
            </a:pPr>
            <a:endParaRPr lang="el-GR" sz="1800" dirty="0">
              <a:latin typeface="Times New Roman" pitchFamily="18" charset="0"/>
              <a:cs typeface="Times New Roman" pitchFamily="18" charset="0"/>
            </a:endParaRPr>
          </a:p>
          <a:p>
            <a:pPr marL="495300" indent="-495300">
              <a:lnSpc>
                <a:spcPct val="80000"/>
              </a:lnSpc>
            </a:pPr>
            <a:r>
              <a:rPr lang="el-GR" sz="1800" dirty="0">
                <a:latin typeface="Times New Roman" pitchFamily="18" charset="0"/>
                <a:cs typeface="Times New Roman" pitchFamily="18" charset="0"/>
              </a:rPr>
              <a:t>Η φορολογική υποχρέωση του μεριδιούχου εξαντλείται </a:t>
            </a:r>
            <a:br>
              <a:rPr lang="en-US" sz="1800" dirty="0">
                <a:latin typeface="Times New Roman" pitchFamily="18" charset="0"/>
                <a:cs typeface="Times New Roman" pitchFamily="18" charset="0"/>
              </a:rPr>
            </a:br>
            <a:r>
              <a:rPr lang="el-GR" sz="1800" dirty="0">
                <a:latin typeface="Times New Roman" pitchFamily="18" charset="0"/>
                <a:cs typeface="Times New Roman" pitchFamily="18" charset="0"/>
              </a:rPr>
              <a:t>από τη φορολογία που επιβάλλεται στο ενεργητικό του Α/Κ.</a:t>
            </a:r>
          </a:p>
          <a:p>
            <a:pPr marL="495300" indent="-495300">
              <a:lnSpc>
                <a:spcPct val="80000"/>
              </a:lnSpc>
              <a:buNone/>
            </a:pPr>
            <a:r>
              <a:rPr lang="el-GR" sz="1800" dirty="0">
                <a:latin typeface="Times New Roman" pitchFamily="18" charset="0"/>
                <a:cs typeface="Times New Roman" pitchFamily="18" charset="0"/>
              </a:rPr>
              <a:t> </a:t>
            </a:r>
          </a:p>
        </p:txBody>
      </p:sp>
      <p:sp>
        <p:nvSpPr>
          <p:cNvPr id="4" name="3 - Θέση αριθμού διαφάνειας"/>
          <p:cNvSpPr>
            <a:spLocks noGrp="1"/>
          </p:cNvSpPr>
          <p:nvPr>
            <p:ph type="sldNum" sz="quarter" idx="12"/>
          </p:nvPr>
        </p:nvSpPr>
        <p:spPr/>
        <p:txBody>
          <a:bodyPr/>
          <a:lstStyle/>
          <a:p>
            <a:pPr>
              <a:defRPr/>
            </a:pPr>
            <a:fld id="{7C2C1EAE-2912-4811-9DF5-A68AB55C9E27}" type="slidenum">
              <a:rPr lang="el-GR" smtClean="0">
                <a:solidFill>
                  <a:srgbClr val="000000"/>
                </a:solidFill>
              </a:rPr>
              <a:pPr>
                <a:defRPr/>
              </a:pPr>
              <a:t>42</a:t>
            </a:fld>
            <a:endParaRPr lang="el-GR">
              <a:solidFill>
                <a:srgbClr val="000000"/>
              </a:solidFill>
            </a:endParaRPr>
          </a:p>
        </p:txBody>
      </p:sp>
      <p:pic>
        <p:nvPicPr>
          <p:cNvPr id="471042" name="Picture 2" descr="Related image">
            <a:extLst>
              <a:ext uri="{FF2B5EF4-FFF2-40B4-BE49-F238E27FC236}">
                <a16:creationId xmlns:a16="http://schemas.microsoft.com/office/drawing/2014/main" id="{29702704-E04F-4E11-82ED-B6DAF5BFD35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31014" y="4758341"/>
            <a:ext cx="2629482" cy="175217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3 - Θέση αριθμού διαφάνειας"/>
          <p:cNvSpPr>
            <a:spLocks noGrp="1"/>
          </p:cNvSpPr>
          <p:nvPr>
            <p:ph type="sldNum" sz="quarter" idx="12"/>
          </p:nvPr>
        </p:nvSpPr>
        <p:spPr/>
        <p:txBody>
          <a:bodyPr/>
          <a:lstStyle/>
          <a:p>
            <a:pPr>
              <a:defRPr/>
            </a:pPr>
            <a:fld id="{FFB69861-6CFB-4135-8BEF-0CCC05361DB9}" type="slidenum">
              <a:rPr lang="el-GR" smtClean="0">
                <a:solidFill>
                  <a:srgbClr val="000000"/>
                </a:solidFill>
              </a:rPr>
              <a:pPr>
                <a:defRPr/>
              </a:pPr>
              <a:t>43</a:t>
            </a:fld>
            <a:endParaRPr lang="el-GR">
              <a:solidFill>
                <a:srgbClr val="000000"/>
              </a:solidFill>
            </a:endParaRPr>
          </a:p>
        </p:txBody>
      </p:sp>
      <p:sp>
        <p:nvSpPr>
          <p:cNvPr id="40962" name="Rectangle 2"/>
          <p:cNvSpPr>
            <a:spLocks noGrp="1" noChangeArrowheads="1"/>
          </p:cNvSpPr>
          <p:nvPr>
            <p:ph type="title" idx="4294967295"/>
          </p:nvPr>
        </p:nvSpPr>
        <p:spPr>
          <a:xfrm>
            <a:off x="2338387" y="406401"/>
            <a:ext cx="7515225" cy="604837"/>
          </a:xfrm>
        </p:spPr>
        <p:txBody>
          <a:bodyPr vert="horz" wrap="square" lIns="91440" tIns="45720" rIns="91440" bIns="45720" numCol="1" anchor="ctr" anchorCtr="0" compatLnSpc="1">
            <a:prstTxWarp prst="textNoShape">
              <a:avLst/>
            </a:prstTxWarp>
          </a:bodyPr>
          <a:lstStyle/>
          <a:p>
            <a:pPr eaLnBrk="1" hangingPunct="1"/>
            <a:r>
              <a:rPr lang="el-GR" sz="3600" b="1" i="1" dirty="0">
                <a:solidFill>
                  <a:schemeClr val="accent2"/>
                </a:solidFill>
                <a:latin typeface="Times New Roman" pitchFamily="18" charset="0"/>
                <a:cs typeface="Times New Roman" pitchFamily="18" charset="0"/>
              </a:rPr>
              <a:t>Μειονεκτήματα Α/Κ</a:t>
            </a:r>
            <a:endParaRPr lang="en-GB" sz="3600" b="1" i="1" dirty="0">
              <a:solidFill>
                <a:schemeClr val="accent2"/>
              </a:solidFill>
              <a:latin typeface="Times New Roman" pitchFamily="18" charset="0"/>
              <a:cs typeface="Times New Roman" pitchFamily="18" charset="0"/>
            </a:endParaRPr>
          </a:p>
        </p:txBody>
      </p:sp>
      <p:sp>
        <p:nvSpPr>
          <p:cNvPr id="40963" name="Rectangle 3"/>
          <p:cNvSpPr>
            <a:spLocks noGrp="1" noChangeArrowheads="1"/>
          </p:cNvSpPr>
          <p:nvPr>
            <p:ph type="body" idx="4294967295"/>
          </p:nvPr>
        </p:nvSpPr>
        <p:spPr>
          <a:xfrm>
            <a:off x="1559496" y="1268800"/>
            <a:ext cx="9312968" cy="4114800"/>
          </a:xfrm>
        </p:spPr>
        <p:txBody>
          <a:bodyPr/>
          <a:lstStyle/>
          <a:p>
            <a:pPr eaLnBrk="1" hangingPunct="1">
              <a:buFont typeface="Wingdings 2" pitchFamily="18" charset="2"/>
              <a:buNone/>
            </a:pPr>
            <a:r>
              <a:rPr lang="el-GR" sz="2800" b="1" dirty="0">
                <a:latin typeface="Times New Roman" pitchFamily="18" charset="0"/>
                <a:cs typeface="Times New Roman" pitchFamily="18" charset="0"/>
              </a:rPr>
              <a:t>1. </a:t>
            </a:r>
            <a:r>
              <a:rPr lang="el-GR" sz="2800" dirty="0">
                <a:latin typeface="Times New Roman" pitchFamily="18" charset="0"/>
                <a:cs typeface="Times New Roman" pitchFamily="18" charset="0"/>
              </a:rPr>
              <a:t>Πολλοί επενδυτές δεν επιθυμούν την επαγγελματική διαχείριση.</a:t>
            </a:r>
          </a:p>
          <a:p>
            <a:pPr eaLnBrk="1" hangingPunct="1">
              <a:buFont typeface="Wingdings 2" pitchFamily="18" charset="2"/>
              <a:buNone/>
            </a:pPr>
            <a:r>
              <a:rPr lang="el-GR" sz="2800" b="1" dirty="0">
                <a:latin typeface="Times New Roman" pitchFamily="18" charset="0"/>
                <a:cs typeface="Times New Roman" pitchFamily="18" charset="0"/>
              </a:rPr>
              <a:t>2.</a:t>
            </a:r>
            <a:r>
              <a:rPr lang="el-GR" sz="2800" dirty="0">
                <a:latin typeface="Times New Roman" pitchFamily="18" charset="0"/>
                <a:cs typeface="Times New Roman" pitchFamily="18" charset="0"/>
              </a:rPr>
              <a:t> Μείωση κινδύνου δεν είναι αρεστή σε επενδυτές «εραστές του κινδύνου».</a:t>
            </a:r>
          </a:p>
          <a:p>
            <a:pPr eaLnBrk="1" hangingPunct="1">
              <a:buFont typeface="Wingdings 2" pitchFamily="18" charset="2"/>
              <a:buNone/>
            </a:pPr>
            <a:r>
              <a:rPr lang="el-GR" sz="2800" b="1" dirty="0">
                <a:latin typeface="Times New Roman" pitchFamily="18" charset="0"/>
                <a:cs typeface="Times New Roman" pitchFamily="18" charset="0"/>
              </a:rPr>
              <a:t>3. </a:t>
            </a:r>
            <a:r>
              <a:rPr lang="el-GR" sz="2800" dirty="0">
                <a:latin typeface="Times New Roman" pitchFamily="18" charset="0"/>
                <a:cs typeface="Times New Roman" pitchFamily="18" charset="0"/>
              </a:rPr>
              <a:t> Ανοικτή δομή.</a:t>
            </a:r>
          </a:p>
          <a:p>
            <a:pPr eaLnBrk="1" hangingPunct="1">
              <a:buFont typeface="Wingdings 2" pitchFamily="18" charset="2"/>
              <a:buNone/>
            </a:pPr>
            <a:r>
              <a:rPr lang="el-GR" sz="2800" b="1" dirty="0">
                <a:latin typeface="Times New Roman" pitchFamily="18" charset="0"/>
                <a:cs typeface="Times New Roman" pitchFamily="18" charset="0"/>
              </a:rPr>
              <a:t>4.</a:t>
            </a:r>
            <a:r>
              <a:rPr lang="el-GR" sz="2800" dirty="0">
                <a:latin typeface="Times New Roman" pitchFamily="18" charset="0"/>
                <a:cs typeface="Times New Roman" pitchFamily="18" charset="0"/>
              </a:rPr>
              <a:t> Οι προμήθειες μειώνουν την καθαρή απόδοση του Αμοιβαίου κεφαλαίου.</a:t>
            </a:r>
            <a:endParaRPr lang="en-GB" sz="2800" dirty="0">
              <a:latin typeface="Times New Roman" pitchFamily="18" charset="0"/>
              <a:cs typeface="Times New Roman" pitchFamily="18" charset="0"/>
            </a:endParaRPr>
          </a:p>
        </p:txBody>
      </p:sp>
      <p:sp>
        <p:nvSpPr>
          <p:cNvPr id="542722" name="AutoShape 2" descr="Αποτέλεσμα εικόνας για αμοιβαια κεφαλαια"/>
          <p:cNvSpPr>
            <a:spLocks noChangeAspect="1" noChangeArrowheads="1"/>
          </p:cNvSpPr>
          <p:nvPr/>
        </p:nvSpPr>
        <p:spPr bwMode="auto">
          <a:xfrm>
            <a:off x="1679575" y="-2865438"/>
            <a:ext cx="10458450" cy="59817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542724" name="AutoShape 4" descr="Αποτέλεσμα εικόνας για αμοιβαια κεφαλαια"/>
          <p:cNvSpPr>
            <a:spLocks noChangeAspect="1" noChangeArrowheads="1"/>
          </p:cNvSpPr>
          <p:nvPr/>
        </p:nvSpPr>
        <p:spPr bwMode="auto">
          <a:xfrm>
            <a:off x="1679575" y="-2865438"/>
            <a:ext cx="10458450" cy="59817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542726" name="Picture 6" descr="Αποτέλεσμα εικόνας για αμοιβαια κεφαλαια"/>
          <p:cNvPicPr>
            <a:picLocks noChangeAspect="1" noChangeArrowheads="1"/>
          </p:cNvPicPr>
          <p:nvPr/>
        </p:nvPicPr>
        <p:blipFill>
          <a:blip r:embed="rId4" cstate="print"/>
          <a:srcRect/>
          <a:stretch>
            <a:fillRect/>
          </a:stretch>
        </p:blipFill>
        <p:spPr bwMode="auto">
          <a:xfrm>
            <a:off x="6760561" y="4365104"/>
            <a:ext cx="3871943" cy="2214554"/>
          </a:xfrm>
          <a:prstGeom prst="rect">
            <a:avLst/>
          </a:prstGeom>
          <a:noFill/>
        </p:spPr>
      </p:pic>
    </p:spTree>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099" name="Rectangle 2"/>
          <p:cNvSpPr>
            <a:spLocks noGrp="1"/>
          </p:cNvSpPr>
          <p:nvPr>
            <p:ph type="title"/>
          </p:nvPr>
        </p:nvSpPr>
        <p:spPr>
          <a:xfrm>
            <a:off x="1774825" y="404813"/>
            <a:ext cx="8686800" cy="1143000"/>
          </a:xfrm>
        </p:spPr>
        <p:txBody>
          <a:bodyPr/>
          <a:lstStyle/>
          <a:p>
            <a:pPr algn="ctr" eaLnBrk="1" hangingPunct="1">
              <a:defRPr/>
            </a:pPr>
            <a:r>
              <a:rPr lang="el-GR" sz="3600" b="1" i="1" dirty="0">
                <a:solidFill>
                  <a:schemeClr val="accent2"/>
                </a:solidFill>
                <a:latin typeface="Times New Roman" pitchFamily="18" charset="0"/>
                <a:cs typeface="Times New Roman" pitchFamily="18" charset="0"/>
              </a:rPr>
              <a:t>Υπολογισμός των Τιμών ενός Μεριδίου</a:t>
            </a:r>
            <a:r>
              <a:rPr lang="en-US" sz="4600" b="1" i="1" dirty="0">
                <a:solidFill>
                  <a:schemeClr val="accent2"/>
                </a:solidFill>
                <a:latin typeface="Times New Roman" pitchFamily="18" charset="0"/>
                <a:cs typeface="Times New Roman" pitchFamily="18" charset="0"/>
              </a:rPr>
              <a:t> </a:t>
            </a:r>
          </a:p>
        </p:txBody>
      </p:sp>
      <p:sp>
        <p:nvSpPr>
          <p:cNvPr id="5124" name="Rectangle 3"/>
          <p:cNvSpPr>
            <a:spLocks noGrp="1"/>
          </p:cNvSpPr>
          <p:nvPr>
            <p:ph type="body" sz="half" idx="1"/>
          </p:nvPr>
        </p:nvSpPr>
        <p:spPr>
          <a:xfrm>
            <a:off x="1909067" y="1855788"/>
            <a:ext cx="8507413" cy="4389437"/>
          </a:xfrm>
        </p:spPr>
        <p:txBody>
          <a:bodyPr/>
          <a:lstStyle/>
          <a:p>
            <a:pPr eaLnBrk="1" hangingPunct="1"/>
            <a:r>
              <a:rPr lang="el-GR" sz="2000" dirty="0">
                <a:latin typeface="Times New Roman" pitchFamily="18" charset="0"/>
                <a:cs typeface="Times New Roman" pitchFamily="18" charset="0"/>
              </a:rPr>
              <a:t>Το Αμοιβαίο Κεφάλαιο διαιρείται σε ίσης αξίας τμήματα, τα οποία ονομάζονται μερίδια. </a:t>
            </a:r>
          </a:p>
          <a:p>
            <a:pPr eaLnBrk="1" hangingPunct="1"/>
            <a:endParaRPr lang="el-GR" sz="2000" dirty="0">
              <a:latin typeface="Times New Roman" pitchFamily="18" charset="0"/>
              <a:cs typeface="Times New Roman" pitchFamily="18" charset="0"/>
            </a:endParaRPr>
          </a:p>
          <a:p>
            <a:pPr eaLnBrk="1" hangingPunct="1"/>
            <a:r>
              <a:rPr lang="el-GR" sz="2000" dirty="0">
                <a:latin typeface="Times New Roman" pitchFamily="18" charset="0"/>
                <a:cs typeface="Times New Roman" pitchFamily="18" charset="0"/>
              </a:rPr>
              <a:t>Η καθαρή τιμή του μεριδίου σε μια συγκεκριμένη ημέρα προκύπτει από τη διαίρεση του καθαρού ενεργητικού της ημέρας αυτής, με τον αριθμό των </a:t>
            </a:r>
            <a:r>
              <a:rPr lang="el-GR" sz="2000" dirty="0" err="1">
                <a:latin typeface="Times New Roman" pitchFamily="18" charset="0"/>
                <a:cs typeface="Times New Roman" pitchFamily="18" charset="0"/>
              </a:rPr>
              <a:t>κυκλοφορούντων</a:t>
            </a:r>
            <a:r>
              <a:rPr lang="el-GR" sz="2000" dirty="0">
                <a:latin typeface="Times New Roman" pitchFamily="18" charset="0"/>
                <a:cs typeface="Times New Roman" pitchFamily="18" charset="0"/>
              </a:rPr>
              <a:t> μεριδίων:</a:t>
            </a:r>
            <a:r>
              <a:rPr lang="en-US" sz="2000" dirty="0">
                <a:latin typeface="Times New Roman" pitchFamily="18" charset="0"/>
                <a:cs typeface="Times New Roman" pitchFamily="18" charset="0"/>
              </a:rPr>
              <a:t> </a:t>
            </a:r>
            <a:endParaRPr lang="el-GR" sz="2000" dirty="0">
              <a:latin typeface="Times New Roman" pitchFamily="18" charset="0"/>
              <a:cs typeface="Times New Roman" pitchFamily="18" charset="0"/>
            </a:endParaRPr>
          </a:p>
          <a:p>
            <a:pPr eaLnBrk="1" hangingPunct="1"/>
            <a:endParaRPr lang="el-GR" sz="2000" dirty="0">
              <a:latin typeface="Times New Roman" pitchFamily="18" charset="0"/>
              <a:cs typeface="Times New Roman" pitchFamily="18" charset="0"/>
            </a:endParaRPr>
          </a:p>
          <a:p>
            <a:pPr eaLnBrk="1" hangingPunct="1"/>
            <a:endParaRPr lang="el-GR" sz="2000" dirty="0">
              <a:latin typeface="Times New Roman" pitchFamily="18" charset="0"/>
              <a:cs typeface="Times New Roman" pitchFamily="18" charset="0"/>
            </a:endParaRPr>
          </a:p>
          <a:p>
            <a:pPr eaLnBrk="1" hangingPunct="1">
              <a:buFont typeface="Wingdings 2" pitchFamily="18" charset="2"/>
              <a:buNone/>
            </a:pPr>
            <a:r>
              <a:rPr lang="el-GR" sz="2000" dirty="0">
                <a:latin typeface="Times New Roman" pitchFamily="18" charset="0"/>
                <a:cs typeface="Times New Roman" pitchFamily="18" charset="0"/>
              </a:rPr>
              <a:t>	</a:t>
            </a:r>
          </a:p>
          <a:p>
            <a:pPr eaLnBrk="1" hangingPunct="1"/>
            <a:endParaRPr lang="en-US" sz="2000" dirty="0">
              <a:latin typeface="Times New Roman" pitchFamily="18" charset="0"/>
              <a:cs typeface="Times New Roman" pitchFamily="18" charset="0"/>
            </a:endParaRPr>
          </a:p>
        </p:txBody>
      </p:sp>
      <p:graphicFrame>
        <p:nvGraphicFramePr>
          <p:cNvPr id="5122" name="Object 8"/>
          <p:cNvGraphicFramePr>
            <a:graphicFrameLocks noGrp="1" noChangeAspect="1"/>
          </p:cNvGraphicFramePr>
          <p:nvPr>
            <p:ph sz="half" idx="2"/>
          </p:nvPr>
        </p:nvGraphicFramePr>
        <p:xfrm>
          <a:off x="1930400" y="4497388"/>
          <a:ext cx="8401050" cy="947737"/>
        </p:xfrm>
        <a:graphic>
          <a:graphicData uri="http://schemas.openxmlformats.org/presentationml/2006/ole">
            <mc:AlternateContent xmlns:mc="http://schemas.openxmlformats.org/markup-compatibility/2006">
              <mc:Choice xmlns:v="urn:schemas-microsoft-com:vml" Requires="v">
                <p:oleObj name="Equation" r:id="rId4" imgW="4165600" imgH="469900" progId="Equation.3">
                  <p:embed/>
                </p:oleObj>
              </mc:Choice>
              <mc:Fallback>
                <p:oleObj name="Equation" r:id="rId4" imgW="4165600" imgH="469900" progId="Equation.3">
                  <p:embed/>
                  <p:pic>
                    <p:nvPicPr>
                      <p:cNvPr id="5122" name="Object 8"/>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30400" y="4497388"/>
                        <a:ext cx="8401050" cy="9477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5 - Θέση αριθμού διαφάνειας"/>
          <p:cNvSpPr>
            <a:spLocks noGrp="1"/>
          </p:cNvSpPr>
          <p:nvPr>
            <p:ph type="sldNum" sz="quarter" idx="12"/>
          </p:nvPr>
        </p:nvSpPr>
        <p:spPr/>
        <p:txBody>
          <a:bodyPr/>
          <a:lstStyle/>
          <a:p>
            <a:pPr>
              <a:defRPr/>
            </a:pPr>
            <a:fld id="{C10C6B81-1003-4D8A-8D66-655638FE9873}" type="slidenum">
              <a:rPr lang="el-GR" smtClean="0"/>
              <a:pPr>
                <a:defRPr/>
              </a:pPr>
              <a:t>44</a:t>
            </a:fld>
            <a:endParaRPr lang="el-G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25954" name="Rectangle 2"/>
          <p:cNvSpPr>
            <a:spLocks noGrp="1"/>
          </p:cNvSpPr>
          <p:nvPr>
            <p:ph type="title"/>
          </p:nvPr>
        </p:nvSpPr>
        <p:spPr>
          <a:xfrm>
            <a:off x="1981200" y="333375"/>
            <a:ext cx="8229600" cy="1143000"/>
          </a:xfrm>
        </p:spPr>
        <p:txBody>
          <a:bodyPr/>
          <a:lstStyle/>
          <a:p>
            <a:pPr algn="ctr" eaLnBrk="1" hangingPunct="1">
              <a:defRPr/>
            </a:pPr>
            <a:r>
              <a:rPr lang="el-GR" sz="3600" b="1" i="1" dirty="0">
                <a:solidFill>
                  <a:schemeClr val="accent2"/>
                </a:solidFill>
                <a:latin typeface="Times New Roman" pitchFamily="18" charset="0"/>
                <a:cs typeface="Times New Roman" pitchFamily="18" charset="0"/>
              </a:rPr>
              <a:t>Καθαρό Ενεργητικό</a:t>
            </a:r>
            <a:endParaRPr lang="en-US" sz="3600" b="1" i="1" dirty="0">
              <a:solidFill>
                <a:schemeClr val="accent2"/>
              </a:solidFill>
              <a:latin typeface="Times New Roman" pitchFamily="18" charset="0"/>
              <a:cs typeface="Times New Roman" pitchFamily="18" charset="0"/>
            </a:endParaRPr>
          </a:p>
        </p:txBody>
      </p:sp>
      <p:sp>
        <p:nvSpPr>
          <p:cNvPr id="136195" name="Rectangle 3"/>
          <p:cNvSpPr>
            <a:spLocks noGrp="1"/>
          </p:cNvSpPr>
          <p:nvPr>
            <p:ph idx="1"/>
          </p:nvPr>
        </p:nvSpPr>
        <p:spPr>
          <a:xfrm>
            <a:off x="1127448" y="1700214"/>
            <a:ext cx="9865095" cy="4662487"/>
          </a:xfrm>
        </p:spPr>
        <p:txBody>
          <a:bodyPr/>
          <a:lstStyle/>
          <a:p>
            <a:pPr eaLnBrk="1" hangingPunct="1">
              <a:lnSpc>
                <a:spcPct val="90000"/>
              </a:lnSpc>
            </a:pPr>
            <a:r>
              <a:rPr lang="el-GR" sz="2100" dirty="0">
                <a:latin typeface="Times New Roman" pitchFamily="18" charset="0"/>
                <a:cs typeface="Times New Roman" pitchFamily="18" charset="0"/>
              </a:rPr>
              <a:t>Το καθαρό ενεργητικό είναι η συνολική αξία των κινητών αξιών στις οποίες είναι επενδυμένη η περιουσία του Α/Κ, συν τυχόν απαιτήσεις (προκαταβολές, δεδουλευμένοι τόκοι κ.λπ.), μείον τυχούσες υποχρεώσεις (αμοιβές Θεματοφύλακα, αμοιβές χρηματιστών και χρηματιστηριακών εταιρειών, δάνεια κ.λπ.). </a:t>
            </a:r>
          </a:p>
          <a:p>
            <a:pPr eaLnBrk="1" hangingPunct="1">
              <a:lnSpc>
                <a:spcPct val="90000"/>
              </a:lnSpc>
              <a:buFont typeface="Wingdings 2" pitchFamily="18" charset="2"/>
              <a:buNone/>
            </a:pPr>
            <a:endParaRPr lang="el-GR" sz="2100" dirty="0">
              <a:latin typeface="Times New Roman" pitchFamily="18" charset="0"/>
              <a:cs typeface="Times New Roman" pitchFamily="18" charset="0"/>
            </a:endParaRPr>
          </a:p>
          <a:p>
            <a:pPr eaLnBrk="1" hangingPunct="1">
              <a:lnSpc>
                <a:spcPct val="90000"/>
              </a:lnSpc>
            </a:pPr>
            <a:r>
              <a:rPr lang="el-GR" sz="2100" dirty="0">
                <a:latin typeface="Times New Roman" pitchFamily="18" charset="0"/>
                <a:cs typeface="Times New Roman" pitchFamily="18" charset="0"/>
              </a:rPr>
              <a:t>Όπως είναι φυσικό, το καθαρό ενεργητικό ενός Α/Κ μεταβάλλεται καθημερινά, στο βαθμό που οι τιμές των αξιογράφων τα οποία περιλαμβάνονται σε αυτό μεταβάλλονται καθημερινά. </a:t>
            </a:r>
          </a:p>
          <a:p>
            <a:pPr eaLnBrk="1" hangingPunct="1">
              <a:lnSpc>
                <a:spcPct val="90000"/>
              </a:lnSpc>
              <a:buFont typeface="Wingdings 2" pitchFamily="18" charset="2"/>
              <a:buNone/>
            </a:pPr>
            <a:endParaRPr lang="el-GR" sz="2100" dirty="0">
              <a:latin typeface="Times New Roman" pitchFamily="18" charset="0"/>
              <a:cs typeface="Times New Roman" pitchFamily="18" charset="0"/>
            </a:endParaRPr>
          </a:p>
          <a:p>
            <a:pPr eaLnBrk="1" hangingPunct="1">
              <a:lnSpc>
                <a:spcPct val="90000"/>
              </a:lnSpc>
            </a:pPr>
            <a:r>
              <a:rPr lang="el-GR" sz="2100" dirty="0">
                <a:latin typeface="Times New Roman" pitchFamily="18" charset="0"/>
                <a:cs typeface="Times New Roman" pitchFamily="18" charset="0"/>
              </a:rPr>
              <a:t>Επιπροσθέτως, το καθαρό ενεργητικό ενός Α/Κ μεταβάλλεται, στο βαθμό που νέα μερίδια εκδίδονται και παλαιά μερίδια εξαγοράζονται. </a:t>
            </a:r>
          </a:p>
          <a:p>
            <a:pPr eaLnBrk="1" hangingPunct="1">
              <a:lnSpc>
                <a:spcPct val="90000"/>
              </a:lnSpc>
              <a:buFont typeface="Wingdings 2" pitchFamily="18" charset="2"/>
              <a:buNone/>
            </a:pPr>
            <a:endParaRPr lang="el-GR" sz="2100" dirty="0">
              <a:latin typeface="Times New Roman" pitchFamily="18" charset="0"/>
              <a:cs typeface="Times New Roman" pitchFamily="18" charset="0"/>
            </a:endParaRPr>
          </a:p>
          <a:p>
            <a:pPr eaLnBrk="1" hangingPunct="1">
              <a:lnSpc>
                <a:spcPct val="90000"/>
              </a:lnSpc>
            </a:pPr>
            <a:r>
              <a:rPr lang="el-GR" sz="2100" dirty="0">
                <a:latin typeface="Times New Roman" pitchFamily="18" charset="0"/>
                <a:cs typeface="Times New Roman" pitchFamily="18" charset="0"/>
              </a:rPr>
              <a:t>Ο υπολογισμός του καθαρού ενεργητικού σε τρέχουσες τιμές καλείται αποτίμηση. </a:t>
            </a:r>
            <a:endParaRPr lang="en-US" sz="2100" dirty="0">
              <a:latin typeface="Times New Roman" pitchFamily="18" charset="0"/>
              <a:cs typeface="Times New Roman" pitchFamily="18" charset="0"/>
            </a:endParaRPr>
          </a:p>
        </p:txBody>
      </p:sp>
      <p:sp>
        <p:nvSpPr>
          <p:cNvPr id="5" name="4 - Θέση αριθμού διαφάνειας"/>
          <p:cNvSpPr>
            <a:spLocks noGrp="1"/>
          </p:cNvSpPr>
          <p:nvPr>
            <p:ph type="sldNum" sz="quarter" idx="12"/>
          </p:nvPr>
        </p:nvSpPr>
        <p:spPr/>
        <p:txBody>
          <a:bodyPr/>
          <a:lstStyle/>
          <a:p>
            <a:pPr>
              <a:defRPr/>
            </a:pPr>
            <a:fld id="{7C2C1EAE-2912-4811-9DF5-A68AB55C9E27}" type="slidenum">
              <a:rPr lang="el-GR" smtClean="0">
                <a:solidFill>
                  <a:srgbClr val="000000"/>
                </a:solidFill>
              </a:rPr>
              <a:pPr>
                <a:defRPr/>
              </a:pPr>
              <a:t>45</a:t>
            </a:fld>
            <a:endParaRPr lang="el-GR">
              <a:solidFill>
                <a:srgbClr val="000000"/>
              </a:solidFil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26978" name="Rectangle 2"/>
          <p:cNvSpPr>
            <a:spLocks noGrp="1"/>
          </p:cNvSpPr>
          <p:nvPr>
            <p:ph type="title"/>
          </p:nvPr>
        </p:nvSpPr>
        <p:spPr>
          <a:xfrm>
            <a:off x="1919288" y="620688"/>
            <a:ext cx="8229600" cy="1143000"/>
          </a:xfrm>
        </p:spPr>
        <p:txBody>
          <a:bodyPr/>
          <a:lstStyle/>
          <a:p>
            <a:pPr algn="ctr" eaLnBrk="1" hangingPunct="1">
              <a:defRPr/>
            </a:pPr>
            <a:r>
              <a:rPr lang="el-GR" sz="3600" b="1" i="1" dirty="0">
                <a:solidFill>
                  <a:schemeClr val="accent2"/>
                </a:solidFill>
                <a:latin typeface="Times New Roman" pitchFamily="18" charset="0"/>
                <a:cs typeface="Times New Roman" pitchFamily="18" charset="0"/>
              </a:rPr>
              <a:t>Η τιμή διάθεσης</a:t>
            </a:r>
            <a:endParaRPr lang="en-US" sz="3600" b="1" i="1" dirty="0">
              <a:solidFill>
                <a:schemeClr val="accent2"/>
              </a:solidFill>
              <a:latin typeface="Times New Roman" pitchFamily="18" charset="0"/>
              <a:cs typeface="Times New Roman" pitchFamily="18" charset="0"/>
            </a:endParaRPr>
          </a:p>
        </p:txBody>
      </p:sp>
      <p:sp>
        <p:nvSpPr>
          <p:cNvPr id="137219" name="Rectangle 3"/>
          <p:cNvSpPr>
            <a:spLocks noGrp="1"/>
          </p:cNvSpPr>
          <p:nvPr>
            <p:ph idx="1"/>
          </p:nvPr>
        </p:nvSpPr>
        <p:spPr>
          <a:xfrm>
            <a:off x="1271464" y="1916832"/>
            <a:ext cx="9865096" cy="3888432"/>
          </a:xfrm>
        </p:spPr>
        <p:txBody>
          <a:bodyPr/>
          <a:lstStyle/>
          <a:p>
            <a:pPr eaLnBrk="1" hangingPunct="1"/>
            <a:r>
              <a:rPr lang="el-GR" sz="2800" dirty="0">
                <a:latin typeface="Times New Roman" pitchFamily="18" charset="0"/>
                <a:cs typeface="Times New Roman" pitchFamily="18" charset="0"/>
              </a:rPr>
              <a:t>Η τιμή διάθεσης του μεριδίου είναι η τιμή εκείνη, στην οποία πωλούνται τα μερίδια σε κάποια συγκεκριμένη ημέρα. </a:t>
            </a:r>
            <a:endParaRPr lang="en-US" sz="2800" dirty="0">
              <a:latin typeface="Times New Roman" pitchFamily="18" charset="0"/>
              <a:cs typeface="Times New Roman" pitchFamily="18" charset="0"/>
            </a:endParaRPr>
          </a:p>
          <a:p>
            <a:pPr eaLnBrk="1" hangingPunct="1">
              <a:buNone/>
            </a:pPr>
            <a:endParaRPr lang="el-GR" sz="2800" dirty="0">
              <a:latin typeface="Times New Roman" pitchFamily="18" charset="0"/>
              <a:cs typeface="Times New Roman" pitchFamily="18" charset="0"/>
            </a:endParaRPr>
          </a:p>
          <a:p>
            <a:pPr eaLnBrk="1" hangingPunct="1"/>
            <a:r>
              <a:rPr lang="el-GR" sz="2800" dirty="0">
                <a:latin typeface="Times New Roman" pitchFamily="18" charset="0"/>
                <a:cs typeface="Times New Roman" pitchFamily="18" charset="0"/>
              </a:rPr>
              <a:t>Η τιμή διάθεσης του μεριδίου προκύπτει από την καθαρή τιμή του μεριδίου με την πρόσθεση σε αυτήν της προμήθειας διάθεσης του:</a:t>
            </a:r>
          </a:p>
          <a:p>
            <a:pPr eaLnBrk="1" hangingPunct="1"/>
            <a:endParaRPr lang="el-GR" sz="2800" b="1" dirty="0">
              <a:latin typeface="Times New Roman" pitchFamily="18" charset="0"/>
              <a:cs typeface="Times New Roman" pitchFamily="18" charset="0"/>
            </a:endParaRPr>
          </a:p>
          <a:p>
            <a:pPr eaLnBrk="1" hangingPunct="1">
              <a:buFont typeface="Wingdings 2" pitchFamily="18" charset="2"/>
              <a:buNone/>
            </a:pPr>
            <a:r>
              <a:rPr lang="el-GR" sz="1800" b="1" dirty="0">
                <a:latin typeface="Times New Roman" pitchFamily="18" charset="0"/>
                <a:cs typeface="Times New Roman" pitchFamily="18" charset="0"/>
              </a:rPr>
              <a:t>Τιμή Διάθεσης Μεριδίου = Καθαρή Τιμή Μεριδίου*[1+Προμήθεια Διάθεσης(%)]</a:t>
            </a:r>
            <a:endParaRPr lang="en-US" sz="1800" b="1" dirty="0">
              <a:latin typeface="Times New Roman" pitchFamily="18" charset="0"/>
              <a:cs typeface="Times New Roman" pitchFamily="18" charset="0"/>
            </a:endParaRPr>
          </a:p>
        </p:txBody>
      </p:sp>
      <p:sp>
        <p:nvSpPr>
          <p:cNvPr id="5" name="4 - Θέση αριθμού διαφάνειας"/>
          <p:cNvSpPr>
            <a:spLocks noGrp="1"/>
          </p:cNvSpPr>
          <p:nvPr>
            <p:ph type="sldNum" sz="quarter" idx="12"/>
          </p:nvPr>
        </p:nvSpPr>
        <p:spPr/>
        <p:txBody>
          <a:bodyPr/>
          <a:lstStyle/>
          <a:p>
            <a:pPr>
              <a:defRPr/>
            </a:pPr>
            <a:fld id="{7C2C1EAE-2912-4811-9DF5-A68AB55C9E27}" type="slidenum">
              <a:rPr lang="el-GR" smtClean="0">
                <a:solidFill>
                  <a:srgbClr val="000000"/>
                </a:solidFill>
              </a:rPr>
              <a:pPr>
                <a:defRPr/>
              </a:pPr>
              <a:t>46</a:t>
            </a:fld>
            <a:endParaRPr lang="el-GR">
              <a:solidFill>
                <a:srgbClr val="000000"/>
              </a:solidFil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28002" name="Rectangle 2"/>
          <p:cNvSpPr>
            <a:spLocks noGrp="1"/>
          </p:cNvSpPr>
          <p:nvPr>
            <p:ph type="title"/>
          </p:nvPr>
        </p:nvSpPr>
        <p:spPr>
          <a:xfrm>
            <a:off x="1981200" y="849313"/>
            <a:ext cx="8229600" cy="779462"/>
          </a:xfrm>
        </p:spPr>
        <p:txBody>
          <a:bodyPr/>
          <a:lstStyle/>
          <a:p>
            <a:pPr algn="ctr" eaLnBrk="1" hangingPunct="1">
              <a:defRPr/>
            </a:pPr>
            <a:r>
              <a:rPr lang="el-GR" sz="3800" b="1" i="1" dirty="0">
                <a:solidFill>
                  <a:schemeClr val="accent2"/>
                </a:solidFill>
                <a:latin typeface="Times New Roman" pitchFamily="18" charset="0"/>
                <a:cs typeface="Times New Roman" pitchFamily="18" charset="0"/>
              </a:rPr>
              <a:t>Η τιμή εξαγοράς</a:t>
            </a:r>
            <a:endParaRPr lang="en-US" sz="3800" b="1" i="1" dirty="0">
              <a:solidFill>
                <a:schemeClr val="accent2"/>
              </a:solidFill>
              <a:latin typeface="Times New Roman" pitchFamily="18" charset="0"/>
              <a:cs typeface="Times New Roman" pitchFamily="18" charset="0"/>
            </a:endParaRPr>
          </a:p>
        </p:txBody>
      </p:sp>
      <p:sp>
        <p:nvSpPr>
          <p:cNvPr id="138243" name="Rectangle 3"/>
          <p:cNvSpPr>
            <a:spLocks noGrp="1"/>
          </p:cNvSpPr>
          <p:nvPr>
            <p:ph idx="1"/>
          </p:nvPr>
        </p:nvSpPr>
        <p:spPr>
          <a:xfrm>
            <a:off x="1811523" y="2093913"/>
            <a:ext cx="8568953" cy="4389437"/>
          </a:xfrm>
        </p:spPr>
        <p:txBody>
          <a:bodyPr/>
          <a:lstStyle/>
          <a:p>
            <a:pPr eaLnBrk="1" hangingPunct="1"/>
            <a:r>
              <a:rPr lang="el-GR" sz="2800" dirty="0">
                <a:latin typeface="Times New Roman" pitchFamily="18" charset="0"/>
                <a:cs typeface="Times New Roman" pitchFamily="18" charset="0"/>
              </a:rPr>
              <a:t>Η τιμή εξαγοράς του μεριδίου είναι η τιμή εκείνη στην οποία οι μεριδιούχοι μπορούν να ρευστοποιήσουν τα μερίδια τους. </a:t>
            </a:r>
            <a:endParaRPr lang="en-US" sz="2800" dirty="0">
              <a:latin typeface="Times New Roman" pitchFamily="18" charset="0"/>
              <a:cs typeface="Times New Roman" pitchFamily="18" charset="0"/>
            </a:endParaRPr>
          </a:p>
          <a:p>
            <a:pPr eaLnBrk="1" hangingPunct="1">
              <a:buNone/>
            </a:pPr>
            <a:endParaRPr lang="el-GR" sz="2800" dirty="0">
              <a:latin typeface="Times New Roman" pitchFamily="18" charset="0"/>
              <a:cs typeface="Times New Roman" pitchFamily="18" charset="0"/>
            </a:endParaRPr>
          </a:p>
          <a:p>
            <a:pPr eaLnBrk="1" hangingPunct="1"/>
            <a:r>
              <a:rPr lang="el-GR" sz="2800" dirty="0">
                <a:latin typeface="Times New Roman" pitchFamily="18" charset="0"/>
                <a:cs typeface="Times New Roman" pitchFamily="18" charset="0"/>
              </a:rPr>
              <a:t>Η τιμή αυτή προκύπτει από την καθαρή τιμή του μεριδίου, αφαιρώντας την προμήθεια εξαγοράς:</a:t>
            </a:r>
          </a:p>
          <a:p>
            <a:pPr eaLnBrk="1" hangingPunct="1"/>
            <a:endParaRPr lang="el-GR" sz="2800" b="1" dirty="0">
              <a:latin typeface="Times New Roman" pitchFamily="18" charset="0"/>
              <a:cs typeface="Times New Roman" pitchFamily="18" charset="0"/>
            </a:endParaRPr>
          </a:p>
          <a:p>
            <a:pPr eaLnBrk="1" hangingPunct="1">
              <a:buFont typeface="Wingdings 2" pitchFamily="18" charset="2"/>
              <a:buNone/>
            </a:pPr>
            <a:r>
              <a:rPr lang="el-GR" sz="1800" b="1" dirty="0">
                <a:latin typeface="Times New Roman" pitchFamily="18" charset="0"/>
                <a:cs typeface="Times New Roman" pitchFamily="18" charset="0"/>
              </a:rPr>
              <a:t>Τιμή Εξαγοράς Μεριδίου = Καθαρή Τιμή Μεριδίου*[1-Προμήθεια Εξαγοράς(%)]</a:t>
            </a:r>
            <a:endParaRPr lang="en-US" sz="1800" b="1" dirty="0">
              <a:latin typeface="Times New Roman" pitchFamily="18" charset="0"/>
              <a:cs typeface="Times New Roman" pitchFamily="18" charset="0"/>
            </a:endParaRPr>
          </a:p>
        </p:txBody>
      </p:sp>
      <p:sp>
        <p:nvSpPr>
          <p:cNvPr id="5" name="4 - Θέση αριθμού διαφάνειας"/>
          <p:cNvSpPr>
            <a:spLocks noGrp="1"/>
          </p:cNvSpPr>
          <p:nvPr>
            <p:ph type="sldNum" sz="quarter" idx="12"/>
          </p:nvPr>
        </p:nvSpPr>
        <p:spPr/>
        <p:txBody>
          <a:bodyPr/>
          <a:lstStyle/>
          <a:p>
            <a:pPr>
              <a:defRPr/>
            </a:pPr>
            <a:fld id="{7C2C1EAE-2912-4811-9DF5-A68AB55C9E27}" type="slidenum">
              <a:rPr lang="el-GR" smtClean="0">
                <a:solidFill>
                  <a:srgbClr val="000000"/>
                </a:solidFill>
              </a:rPr>
              <a:pPr>
                <a:defRPr/>
              </a:pPr>
              <a:t>47</a:t>
            </a:fld>
            <a:endParaRPr lang="el-GR">
              <a:solidFill>
                <a:srgbClr val="000000"/>
              </a:solidFil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29026" name="Rectangle 2"/>
          <p:cNvSpPr>
            <a:spLocks noGrp="1"/>
          </p:cNvSpPr>
          <p:nvPr>
            <p:ph type="title"/>
          </p:nvPr>
        </p:nvSpPr>
        <p:spPr>
          <a:xfrm>
            <a:off x="1703388" y="116632"/>
            <a:ext cx="8964612" cy="1143000"/>
          </a:xfrm>
        </p:spPr>
        <p:txBody>
          <a:bodyPr/>
          <a:lstStyle/>
          <a:p>
            <a:pPr algn="ctr" eaLnBrk="1" hangingPunct="1">
              <a:defRPr/>
            </a:pPr>
            <a:r>
              <a:rPr lang="el-GR" sz="3200" b="1" i="1" dirty="0">
                <a:solidFill>
                  <a:schemeClr val="accent2"/>
                </a:solidFill>
                <a:latin typeface="Times New Roman" pitchFamily="18" charset="0"/>
                <a:cs typeface="Times New Roman" pitchFamily="18" charset="0"/>
              </a:rPr>
              <a:t>Υποθετικό Παράδειγμα Αποτίμησης Μεριδίου</a:t>
            </a:r>
            <a:endParaRPr lang="en-US" sz="3200" b="1" i="1" dirty="0">
              <a:solidFill>
                <a:schemeClr val="accent2"/>
              </a:solidFill>
              <a:latin typeface="Times New Roman" pitchFamily="18" charset="0"/>
              <a:cs typeface="Times New Roman" pitchFamily="18" charset="0"/>
            </a:endParaRPr>
          </a:p>
        </p:txBody>
      </p:sp>
      <p:sp>
        <p:nvSpPr>
          <p:cNvPr id="139267" name="Rectangle 3"/>
          <p:cNvSpPr>
            <a:spLocks noGrp="1"/>
          </p:cNvSpPr>
          <p:nvPr>
            <p:ph idx="1"/>
          </p:nvPr>
        </p:nvSpPr>
        <p:spPr>
          <a:xfrm>
            <a:off x="1271464" y="4481512"/>
            <a:ext cx="9649071" cy="2376488"/>
          </a:xfrm>
        </p:spPr>
        <p:txBody>
          <a:bodyPr/>
          <a:lstStyle/>
          <a:p>
            <a:pPr algn="r" eaLnBrk="1" hangingPunct="1">
              <a:lnSpc>
                <a:spcPct val="90000"/>
              </a:lnSpc>
              <a:buNone/>
              <a:tabLst>
                <a:tab pos="3411538" algn="l"/>
              </a:tabLst>
            </a:pPr>
            <a:r>
              <a:rPr lang="el-GR" sz="2200" b="1" dirty="0">
                <a:latin typeface="Times New Roman" pitchFamily="18" charset="0"/>
                <a:cs typeface="Times New Roman" pitchFamily="18" charset="0"/>
              </a:rPr>
              <a:t>                           </a:t>
            </a:r>
          </a:p>
          <a:p>
            <a:pPr eaLnBrk="1" hangingPunct="1">
              <a:lnSpc>
                <a:spcPct val="90000"/>
              </a:lnSpc>
              <a:tabLst>
                <a:tab pos="3411538" algn="l"/>
              </a:tabLst>
            </a:pPr>
            <a:r>
              <a:rPr lang="el-GR" sz="2200" dirty="0">
                <a:latin typeface="Times New Roman" pitchFamily="18" charset="0"/>
                <a:cs typeface="Times New Roman" pitchFamily="18" charset="0"/>
              </a:rPr>
              <a:t>Η γνώση του συνόλου του Καθαρού Ενεργητικού και του αριθμού των κυκλοφορούντων μεριδίων, μας επιτρέπει τον υπολογισμό της καθαρής τιμής του μεριδίου για τη συγκεκριμένη ημέρα. Υποθέτοντας ότι ο αριθμός των κυκλοφορούντων μεριδίων για την ημέρα αυτή είναι 100.000, τότε εύκολα προκύπτει ότι η καθαρή τιμή του μεριδίου την ημέρα αυτή είναι €3.</a:t>
            </a:r>
            <a:endParaRPr lang="el-GR" sz="2200" b="1" dirty="0">
              <a:latin typeface="Times New Roman" pitchFamily="18" charset="0"/>
              <a:cs typeface="Times New Roman" pitchFamily="18" charset="0"/>
            </a:endParaRPr>
          </a:p>
        </p:txBody>
      </p:sp>
      <p:sp>
        <p:nvSpPr>
          <p:cNvPr id="6" name="5 - Θέση αριθμού διαφάνειας"/>
          <p:cNvSpPr>
            <a:spLocks noGrp="1"/>
          </p:cNvSpPr>
          <p:nvPr>
            <p:ph type="sldNum" sz="quarter" idx="12"/>
          </p:nvPr>
        </p:nvSpPr>
        <p:spPr/>
        <p:txBody>
          <a:bodyPr/>
          <a:lstStyle/>
          <a:p>
            <a:pPr>
              <a:defRPr/>
            </a:pPr>
            <a:fld id="{7C2C1EAE-2912-4811-9DF5-A68AB55C9E27}" type="slidenum">
              <a:rPr lang="el-GR" smtClean="0">
                <a:solidFill>
                  <a:srgbClr val="000000"/>
                </a:solidFill>
              </a:rPr>
              <a:pPr>
                <a:defRPr/>
              </a:pPr>
              <a:t>48</a:t>
            </a:fld>
            <a:endParaRPr lang="el-GR">
              <a:solidFill>
                <a:srgbClr val="000000"/>
              </a:solidFill>
            </a:endParaRPr>
          </a:p>
        </p:txBody>
      </p:sp>
      <p:pic>
        <p:nvPicPr>
          <p:cNvPr id="139268" name="Picture 4"/>
          <p:cNvPicPr>
            <a:picLocks noChangeAspect="1" noChangeArrowheads="1"/>
          </p:cNvPicPr>
          <p:nvPr/>
        </p:nvPicPr>
        <p:blipFill>
          <a:blip r:embed="rId4" cstate="print"/>
          <a:srcRect/>
          <a:stretch>
            <a:fillRect/>
          </a:stretch>
        </p:blipFill>
        <p:spPr bwMode="auto">
          <a:xfrm>
            <a:off x="2981325" y="1484784"/>
            <a:ext cx="6408737" cy="3013075"/>
          </a:xfrm>
          <a:prstGeom prst="rect">
            <a:avLst/>
          </a:prstGeom>
          <a:solidFill>
            <a:schemeClr val="bg1"/>
          </a:solidFill>
          <a:ln w="9525">
            <a:solidFill>
              <a:schemeClr val="tx1"/>
            </a:solidFill>
            <a:miter lim="800000"/>
            <a:headEnd/>
            <a:tailEnd/>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30050" name="Rectangle 2"/>
          <p:cNvSpPr>
            <a:spLocks noGrp="1"/>
          </p:cNvSpPr>
          <p:nvPr>
            <p:ph type="title"/>
          </p:nvPr>
        </p:nvSpPr>
        <p:spPr>
          <a:xfrm>
            <a:off x="1847850" y="260648"/>
            <a:ext cx="8604250" cy="1143000"/>
          </a:xfrm>
        </p:spPr>
        <p:txBody>
          <a:bodyPr/>
          <a:lstStyle/>
          <a:p>
            <a:pPr algn="ctr" eaLnBrk="1" hangingPunct="1">
              <a:defRPr/>
            </a:pPr>
            <a:r>
              <a:rPr lang="el-GR" sz="3200" b="1" i="1" dirty="0">
                <a:solidFill>
                  <a:schemeClr val="accent2"/>
                </a:solidFill>
                <a:latin typeface="Times New Roman" pitchFamily="18" charset="0"/>
                <a:cs typeface="Times New Roman" pitchFamily="18" charset="0"/>
              </a:rPr>
              <a:t>Υποθετικό Παράδειγμα</a:t>
            </a:r>
            <a:r>
              <a:rPr lang="en-US" sz="3200" b="1" i="1" dirty="0">
                <a:solidFill>
                  <a:schemeClr val="accent2"/>
                </a:solidFill>
                <a:latin typeface="Times New Roman" pitchFamily="18" charset="0"/>
                <a:cs typeface="Times New Roman" pitchFamily="18" charset="0"/>
              </a:rPr>
              <a:t> </a:t>
            </a:r>
            <a:r>
              <a:rPr lang="el-GR" sz="3200" b="1" i="1" dirty="0">
                <a:solidFill>
                  <a:schemeClr val="accent2"/>
                </a:solidFill>
                <a:latin typeface="Times New Roman" pitchFamily="18" charset="0"/>
                <a:cs typeface="Times New Roman" pitchFamily="18" charset="0"/>
              </a:rPr>
              <a:t>Αποτίμησης Μεριδίου</a:t>
            </a:r>
            <a:endParaRPr lang="en-US" sz="3200" b="1" i="1" dirty="0">
              <a:solidFill>
                <a:schemeClr val="accent2"/>
              </a:solidFill>
              <a:latin typeface="Times New Roman" pitchFamily="18" charset="0"/>
              <a:cs typeface="Times New Roman" pitchFamily="18" charset="0"/>
            </a:endParaRPr>
          </a:p>
        </p:txBody>
      </p:sp>
      <p:sp>
        <p:nvSpPr>
          <p:cNvPr id="140291" name="Rectangle 3"/>
          <p:cNvSpPr>
            <a:spLocks noGrp="1"/>
          </p:cNvSpPr>
          <p:nvPr>
            <p:ph idx="1"/>
          </p:nvPr>
        </p:nvSpPr>
        <p:spPr>
          <a:xfrm>
            <a:off x="1415480" y="1412777"/>
            <a:ext cx="9361040" cy="4662487"/>
          </a:xfrm>
        </p:spPr>
        <p:txBody>
          <a:bodyPr/>
          <a:lstStyle/>
          <a:p>
            <a:pPr eaLnBrk="1" hangingPunct="1">
              <a:lnSpc>
                <a:spcPct val="80000"/>
              </a:lnSpc>
            </a:pPr>
            <a:r>
              <a:rPr lang="el-GR" sz="2000" dirty="0">
                <a:latin typeface="Times New Roman" pitchFamily="18" charset="0"/>
                <a:cs typeface="Times New Roman" pitchFamily="18" charset="0"/>
              </a:rPr>
              <a:t>Υπολογισμός Καθαρής τιμής μεριδίου</a:t>
            </a:r>
          </a:p>
          <a:p>
            <a:pPr eaLnBrk="1" hangingPunct="1">
              <a:lnSpc>
                <a:spcPct val="80000"/>
              </a:lnSpc>
              <a:buFont typeface="Wingdings 2" pitchFamily="18" charset="2"/>
              <a:buNone/>
            </a:pPr>
            <a:r>
              <a:rPr lang="el-GR" sz="2000" dirty="0">
                <a:latin typeface="Times New Roman" pitchFamily="18" charset="0"/>
                <a:cs typeface="Times New Roman" pitchFamily="18" charset="0"/>
              </a:rPr>
              <a:t>	Σύνολο Καθαρού Ενεργητικού €300.000.</a:t>
            </a:r>
          </a:p>
          <a:p>
            <a:pPr eaLnBrk="1" hangingPunct="1">
              <a:lnSpc>
                <a:spcPct val="80000"/>
              </a:lnSpc>
              <a:buFont typeface="Wingdings 2" pitchFamily="18" charset="2"/>
              <a:buNone/>
            </a:pPr>
            <a:r>
              <a:rPr lang="el-GR" sz="2000" dirty="0">
                <a:latin typeface="Times New Roman" pitchFamily="18" charset="0"/>
                <a:cs typeface="Times New Roman" pitchFamily="18" charset="0"/>
              </a:rPr>
              <a:t>	Αριθμός κυκλοφορούντων μεριδίων 100.000</a:t>
            </a:r>
          </a:p>
          <a:p>
            <a:pPr eaLnBrk="1" hangingPunct="1">
              <a:lnSpc>
                <a:spcPct val="80000"/>
              </a:lnSpc>
              <a:buFont typeface="Wingdings 2" pitchFamily="18" charset="2"/>
              <a:buNone/>
            </a:pPr>
            <a:r>
              <a:rPr lang="el-GR" sz="2000" dirty="0">
                <a:latin typeface="Times New Roman" pitchFamily="18" charset="0"/>
                <a:cs typeface="Times New Roman" pitchFamily="18" charset="0"/>
              </a:rPr>
              <a:t>	Καθαρή τιμή μεριδίου (300.000 : 100.000) = €3.</a:t>
            </a:r>
            <a:endParaRPr lang="en-US" sz="2000" dirty="0">
              <a:latin typeface="Times New Roman" pitchFamily="18" charset="0"/>
              <a:cs typeface="Times New Roman" pitchFamily="18" charset="0"/>
            </a:endParaRPr>
          </a:p>
          <a:p>
            <a:pPr eaLnBrk="1" hangingPunct="1">
              <a:lnSpc>
                <a:spcPct val="80000"/>
              </a:lnSpc>
              <a:buFont typeface="Wingdings 2" pitchFamily="18" charset="2"/>
              <a:buNone/>
            </a:pPr>
            <a:endParaRPr lang="el-GR" sz="2000" dirty="0">
              <a:latin typeface="Times New Roman" pitchFamily="18" charset="0"/>
              <a:cs typeface="Times New Roman" pitchFamily="18" charset="0"/>
            </a:endParaRPr>
          </a:p>
          <a:p>
            <a:pPr eaLnBrk="1" hangingPunct="1">
              <a:lnSpc>
                <a:spcPct val="80000"/>
              </a:lnSpc>
            </a:pPr>
            <a:r>
              <a:rPr lang="el-GR" sz="2000" dirty="0">
                <a:latin typeface="Times New Roman" pitchFamily="18" charset="0"/>
                <a:cs typeface="Times New Roman" pitchFamily="18" charset="0"/>
              </a:rPr>
              <a:t>Με βάση την καθαρή τιμή του μεριδίου και υποθέτοντας ότι τα ποσοστά διάθεσης και εξαγοράς των μεριδίων είναι 5% και 1% αντίστοιχα, μπορούμε να υπολογίσουμε τις συγκεκριμένες τιμές διάθεσης και εξαγοράς ως εξής:</a:t>
            </a:r>
            <a:endParaRPr lang="el-GR" sz="2000" i="1" dirty="0">
              <a:latin typeface="Times New Roman" pitchFamily="18" charset="0"/>
              <a:cs typeface="Times New Roman" pitchFamily="18" charset="0"/>
            </a:endParaRPr>
          </a:p>
          <a:p>
            <a:pPr eaLnBrk="1" hangingPunct="1">
              <a:lnSpc>
                <a:spcPct val="80000"/>
              </a:lnSpc>
              <a:buFont typeface="Wingdings 2" pitchFamily="18" charset="2"/>
              <a:buNone/>
            </a:pPr>
            <a:r>
              <a:rPr lang="el-GR" sz="2000" i="1" dirty="0">
                <a:latin typeface="Times New Roman" pitchFamily="18" charset="0"/>
                <a:cs typeface="Times New Roman" pitchFamily="18" charset="0"/>
              </a:rPr>
              <a:t>		</a:t>
            </a:r>
            <a:r>
              <a:rPr lang="el-GR" sz="2000" dirty="0">
                <a:latin typeface="Times New Roman" pitchFamily="18" charset="0"/>
                <a:cs typeface="Times New Roman" pitchFamily="18" charset="0"/>
              </a:rPr>
              <a:t>Τιμή διάθεσης</a:t>
            </a:r>
            <a:r>
              <a:rPr lang="el-GR" sz="2000" i="1" dirty="0">
                <a:latin typeface="Times New Roman" pitchFamily="18" charset="0"/>
                <a:cs typeface="Times New Roman" pitchFamily="18" charset="0"/>
              </a:rPr>
              <a:t> </a:t>
            </a:r>
            <a:r>
              <a:rPr lang="el-GR" sz="2000" dirty="0">
                <a:latin typeface="Times New Roman" pitchFamily="18" charset="0"/>
                <a:cs typeface="Times New Roman" pitchFamily="18" charset="0"/>
              </a:rPr>
              <a:t>= 3 x (1 + 0,05) = €3,15</a:t>
            </a:r>
          </a:p>
          <a:p>
            <a:pPr eaLnBrk="1" hangingPunct="1">
              <a:lnSpc>
                <a:spcPct val="80000"/>
              </a:lnSpc>
              <a:buFont typeface="Wingdings 2" pitchFamily="18" charset="2"/>
              <a:buNone/>
            </a:pPr>
            <a:r>
              <a:rPr lang="el-GR" sz="2000" dirty="0">
                <a:latin typeface="Times New Roman" pitchFamily="18" charset="0"/>
                <a:cs typeface="Times New Roman" pitchFamily="18" charset="0"/>
              </a:rPr>
              <a:t>		Τιμή εξαγοράς = 3 x (1 -  0,01) = €2,97</a:t>
            </a:r>
            <a:endParaRPr lang="en-US" sz="2000" dirty="0">
              <a:latin typeface="Times New Roman" pitchFamily="18" charset="0"/>
              <a:cs typeface="Times New Roman" pitchFamily="18" charset="0"/>
            </a:endParaRPr>
          </a:p>
          <a:p>
            <a:pPr eaLnBrk="1" hangingPunct="1">
              <a:lnSpc>
                <a:spcPct val="80000"/>
              </a:lnSpc>
              <a:buFont typeface="Wingdings 2" pitchFamily="18" charset="2"/>
              <a:buNone/>
            </a:pPr>
            <a:endParaRPr lang="el-GR" sz="2000" dirty="0">
              <a:latin typeface="Times New Roman" pitchFamily="18" charset="0"/>
              <a:cs typeface="Times New Roman" pitchFamily="18" charset="0"/>
            </a:endParaRPr>
          </a:p>
          <a:p>
            <a:pPr eaLnBrk="1" hangingPunct="1">
              <a:lnSpc>
                <a:spcPct val="80000"/>
              </a:lnSpc>
            </a:pPr>
            <a:r>
              <a:rPr lang="el-GR" sz="2000" dirty="0">
                <a:latin typeface="Times New Roman" pitchFamily="18" charset="0"/>
                <a:cs typeface="Times New Roman" pitchFamily="18" charset="0"/>
              </a:rPr>
              <a:t>Οι τρεις τιμές των μεριδίων, το σύνολο του Ενεργητικού καθώς επίσης και ο αριθμός των κυκλοφορούντων μεριδίων, δημοσιεύονται στον ημερήσιο τύπο της μεθεπόμενης ημέρας και αποτελούν τις επίσημες τιμές της επόμενης ημέρας. </a:t>
            </a:r>
            <a:endParaRPr lang="en-US" sz="2000" dirty="0">
              <a:latin typeface="Times New Roman" pitchFamily="18" charset="0"/>
              <a:cs typeface="Times New Roman" pitchFamily="18" charset="0"/>
            </a:endParaRPr>
          </a:p>
          <a:p>
            <a:pPr eaLnBrk="1" hangingPunct="1">
              <a:lnSpc>
                <a:spcPct val="80000"/>
              </a:lnSpc>
            </a:pPr>
            <a:endParaRPr lang="en-US" sz="2000" dirty="0">
              <a:latin typeface="Times New Roman" pitchFamily="18" charset="0"/>
              <a:cs typeface="Times New Roman" pitchFamily="18" charset="0"/>
            </a:endParaRPr>
          </a:p>
        </p:txBody>
      </p:sp>
      <p:sp>
        <p:nvSpPr>
          <p:cNvPr id="5" name="4 - Θέση αριθμού διαφάνειας"/>
          <p:cNvSpPr>
            <a:spLocks noGrp="1"/>
          </p:cNvSpPr>
          <p:nvPr>
            <p:ph type="sldNum" sz="quarter" idx="12"/>
          </p:nvPr>
        </p:nvSpPr>
        <p:spPr/>
        <p:txBody>
          <a:bodyPr/>
          <a:lstStyle/>
          <a:p>
            <a:pPr>
              <a:defRPr/>
            </a:pPr>
            <a:fld id="{7C2C1EAE-2912-4811-9DF5-A68AB55C9E27}" type="slidenum">
              <a:rPr lang="el-GR" smtClean="0">
                <a:solidFill>
                  <a:srgbClr val="000000"/>
                </a:solidFill>
              </a:rPr>
              <a:pPr>
                <a:defRPr/>
              </a:pPr>
              <a:t>49</a:t>
            </a:fld>
            <a:endParaRPr lang="el-GR">
              <a:solidFill>
                <a:srgbClr val="0000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7" name="Picture 2" descr="Related image">
            <a:extLst>
              <a:ext uri="{FF2B5EF4-FFF2-40B4-BE49-F238E27FC236}">
                <a16:creationId xmlns:a16="http://schemas.microsoft.com/office/drawing/2014/main" id="{471C3004-54A4-4F68-96E6-CFBD939DF70E}"/>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28" name="Ορθογώνιο: Στρογγύλεμα γωνιών 27">
            <a:extLst>
              <a:ext uri="{FF2B5EF4-FFF2-40B4-BE49-F238E27FC236}">
                <a16:creationId xmlns:a16="http://schemas.microsoft.com/office/drawing/2014/main" id="{8CE2C730-A4EB-45F5-9BAD-8B7BB0FC07AD}"/>
              </a:ext>
            </a:extLst>
          </p:cNvPr>
          <p:cNvSpPr/>
          <p:nvPr/>
        </p:nvSpPr>
        <p:spPr>
          <a:xfrm>
            <a:off x="479376" y="230407"/>
            <a:ext cx="11233248" cy="6460827"/>
          </a:xfrm>
          <a:prstGeom prst="roundRect">
            <a:avLst/>
          </a:prstGeom>
          <a:solidFill>
            <a:srgbClr val="FFFFFF">
              <a:alpha val="69804"/>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543170" name="Rectangle 25"/>
          <p:cNvSpPr>
            <a:spLocks noGrp="1" noChangeArrowheads="1"/>
          </p:cNvSpPr>
          <p:nvPr>
            <p:ph type="title" idx="4294967295"/>
          </p:nvPr>
        </p:nvSpPr>
        <p:spPr>
          <a:xfrm>
            <a:off x="1703512" y="188640"/>
            <a:ext cx="5112568" cy="1066800"/>
          </a:xfrm>
        </p:spPr>
        <p:txBody>
          <a:bodyPr/>
          <a:lstStyle/>
          <a:p>
            <a:pPr eaLnBrk="1" hangingPunct="1">
              <a:defRPr/>
            </a:pPr>
            <a:r>
              <a:rPr lang="el-GR" sz="2200" b="1" i="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Εναλλακτικές επενδύσεις</a:t>
            </a:r>
            <a:br>
              <a:rPr lang="el-GR" sz="2200" b="1" i="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br>
            <a:r>
              <a:rPr lang="el-GR" sz="2200" b="1" i="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Σχέση απόδοσης - κινδύνου</a:t>
            </a:r>
            <a:endParaRPr lang="en-AU" sz="2200" b="1" i="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endParaRPr>
          </a:p>
        </p:txBody>
      </p:sp>
      <p:sp>
        <p:nvSpPr>
          <p:cNvPr id="1031" name="Line 2"/>
          <p:cNvSpPr>
            <a:spLocks noChangeShapeType="1"/>
          </p:cNvSpPr>
          <p:nvPr/>
        </p:nvSpPr>
        <p:spPr bwMode="auto">
          <a:xfrm>
            <a:off x="2566989" y="5722938"/>
            <a:ext cx="7489825" cy="0"/>
          </a:xfrm>
          <a:prstGeom prst="line">
            <a:avLst/>
          </a:prstGeom>
          <a:noFill/>
          <a:ln w="9525">
            <a:solidFill>
              <a:schemeClr val="tx1"/>
            </a:solidFill>
            <a:round/>
            <a:headEnd/>
            <a:tailEnd type="triangle" w="med" len="med"/>
          </a:ln>
        </p:spPr>
        <p:txBody>
          <a:bodyPr/>
          <a:lstStyle/>
          <a:p>
            <a:pPr fontAlgn="base">
              <a:spcBef>
                <a:spcPct val="0"/>
              </a:spcBef>
              <a:spcAft>
                <a:spcPct val="0"/>
              </a:spcAft>
            </a:pPr>
            <a:endParaRPr lang="el-GR">
              <a:solidFill>
                <a:srgbClr val="000000"/>
              </a:solidFill>
              <a:latin typeface="Times New Roman" pitchFamily="18" charset="0"/>
            </a:endParaRPr>
          </a:p>
        </p:txBody>
      </p:sp>
      <p:sp>
        <p:nvSpPr>
          <p:cNvPr id="1032" name="Line 3"/>
          <p:cNvSpPr>
            <a:spLocks noChangeShapeType="1"/>
          </p:cNvSpPr>
          <p:nvPr/>
        </p:nvSpPr>
        <p:spPr bwMode="auto">
          <a:xfrm flipV="1">
            <a:off x="2566988" y="1619250"/>
            <a:ext cx="0" cy="4103688"/>
          </a:xfrm>
          <a:prstGeom prst="line">
            <a:avLst/>
          </a:prstGeom>
          <a:noFill/>
          <a:ln w="9525">
            <a:solidFill>
              <a:schemeClr val="tx1"/>
            </a:solidFill>
            <a:round/>
            <a:headEnd/>
            <a:tailEnd type="triangle" w="med" len="med"/>
          </a:ln>
        </p:spPr>
        <p:txBody>
          <a:bodyPr/>
          <a:lstStyle/>
          <a:p>
            <a:pPr fontAlgn="base">
              <a:spcBef>
                <a:spcPct val="0"/>
              </a:spcBef>
              <a:spcAft>
                <a:spcPct val="0"/>
              </a:spcAft>
            </a:pPr>
            <a:endParaRPr lang="el-GR">
              <a:solidFill>
                <a:srgbClr val="000000"/>
              </a:solidFill>
              <a:latin typeface="Times New Roman" pitchFamily="18" charset="0"/>
            </a:endParaRPr>
          </a:p>
        </p:txBody>
      </p:sp>
      <p:graphicFrame>
        <p:nvGraphicFramePr>
          <p:cNvPr id="1026" name="Object 2"/>
          <p:cNvGraphicFramePr>
            <a:graphicFrameLocks noGrp="1" noChangeAspect="1"/>
          </p:cNvGraphicFramePr>
          <p:nvPr>
            <p:ph sz="quarter" idx="4294967295"/>
          </p:nvPr>
        </p:nvGraphicFramePr>
        <p:xfrm>
          <a:off x="7227889" y="2276475"/>
          <a:ext cx="1652587" cy="1042988"/>
        </p:xfrm>
        <a:graphic>
          <a:graphicData uri="http://schemas.openxmlformats.org/presentationml/2006/ole">
            <mc:AlternateContent xmlns:mc="http://schemas.openxmlformats.org/markup-compatibility/2006">
              <mc:Choice xmlns:v="urn:schemas-microsoft-com:vml" Requires="v">
                <p:oleObj name="Chart" r:id="rId6" imgW="2295441" imgH="1552471" progId="MSGraph.Chart.8">
                  <p:embed followColorScheme="full"/>
                </p:oleObj>
              </mc:Choice>
              <mc:Fallback>
                <p:oleObj name="Chart" r:id="rId6" imgW="2295441" imgH="1552471" progId="MSGraph.Chart.8">
                  <p:embed followColorScheme="full"/>
                  <p:pic>
                    <p:nvPicPr>
                      <p:cNvPr id="1026" name="Object 2"/>
                      <p:cNvPicPr>
                        <a:picLocks noGrp="1"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227889" y="2276475"/>
                        <a:ext cx="1652587" cy="10429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33" name="Text Box 10"/>
          <p:cNvSpPr txBox="1">
            <a:spLocks noChangeArrowheads="1"/>
          </p:cNvSpPr>
          <p:nvPr/>
        </p:nvSpPr>
        <p:spPr bwMode="auto">
          <a:xfrm>
            <a:off x="6932614" y="3246439"/>
            <a:ext cx="2409825" cy="523875"/>
          </a:xfrm>
          <a:prstGeom prst="rect">
            <a:avLst/>
          </a:prstGeom>
          <a:noFill/>
          <a:ln w="9525">
            <a:noFill/>
            <a:miter lim="800000"/>
            <a:headEnd/>
            <a:tailEnd/>
          </a:ln>
        </p:spPr>
        <p:txBody>
          <a:bodyPr wrap="none">
            <a:spAutoFit/>
          </a:bodyPr>
          <a:lstStyle/>
          <a:p>
            <a:pPr algn="ctr" eaLnBrk="0" fontAlgn="base" hangingPunct="0">
              <a:spcBef>
                <a:spcPct val="0"/>
              </a:spcBef>
              <a:spcAft>
                <a:spcPct val="0"/>
              </a:spcAft>
            </a:pPr>
            <a:r>
              <a:rPr lang="en-AU" sz="1400" b="1">
                <a:solidFill>
                  <a:srgbClr val="000000"/>
                </a:solidFill>
                <a:latin typeface="Verdana" pitchFamily="34" charset="0"/>
                <a:cs typeface="Arial" pitchFamily="34" charset="0"/>
              </a:rPr>
              <a:t> </a:t>
            </a:r>
            <a:r>
              <a:rPr lang="el-GR" sz="1400" b="1">
                <a:solidFill>
                  <a:srgbClr val="000000"/>
                </a:solidFill>
                <a:latin typeface="Verdana" pitchFamily="34" charset="0"/>
                <a:cs typeface="Arial" pitchFamily="34" charset="0"/>
              </a:rPr>
              <a:t> Διεθνικά </a:t>
            </a:r>
          </a:p>
          <a:p>
            <a:pPr algn="ctr" eaLnBrk="0" fontAlgn="base" hangingPunct="0">
              <a:spcBef>
                <a:spcPct val="0"/>
              </a:spcBef>
              <a:spcAft>
                <a:spcPct val="0"/>
              </a:spcAft>
            </a:pPr>
            <a:r>
              <a:rPr lang="el-GR" sz="1400" b="1">
                <a:solidFill>
                  <a:srgbClr val="000000"/>
                </a:solidFill>
                <a:latin typeface="Verdana" pitchFamily="34" charset="0"/>
                <a:cs typeface="Arial" pitchFamily="34" charset="0"/>
              </a:rPr>
              <a:t>διαφοροποιημένο Α/Κ</a:t>
            </a:r>
            <a:endParaRPr lang="en-AU" sz="1400" b="1">
              <a:solidFill>
                <a:srgbClr val="000000"/>
              </a:solidFill>
              <a:latin typeface="Verdana" pitchFamily="34" charset="0"/>
              <a:cs typeface="Arial" pitchFamily="34" charset="0"/>
            </a:endParaRPr>
          </a:p>
        </p:txBody>
      </p:sp>
      <p:graphicFrame>
        <p:nvGraphicFramePr>
          <p:cNvPr id="1027" name="Object 3"/>
          <p:cNvGraphicFramePr>
            <a:graphicFrameLocks noGrp="1" noChangeAspect="1"/>
          </p:cNvGraphicFramePr>
          <p:nvPr>
            <p:ph sz="quarter" idx="4294967295"/>
          </p:nvPr>
        </p:nvGraphicFramePr>
        <p:xfrm>
          <a:off x="8428038" y="1196975"/>
          <a:ext cx="2087562" cy="996950"/>
        </p:xfrm>
        <a:graphic>
          <a:graphicData uri="http://schemas.openxmlformats.org/presentationml/2006/ole">
            <mc:AlternateContent xmlns:mc="http://schemas.openxmlformats.org/markup-compatibility/2006">
              <mc:Choice xmlns:v="urn:schemas-microsoft-com:vml" Requires="v">
                <p:oleObj name="Chart" r:id="rId8" imgW="2857567" imgH="1571653" progId="MSGraph.Chart.8">
                  <p:embed followColorScheme="full"/>
                </p:oleObj>
              </mc:Choice>
              <mc:Fallback>
                <p:oleObj name="Chart" r:id="rId8" imgW="2857567" imgH="1571653" progId="MSGraph.Chart.8">
                  <p:embed followColorScheme="full"/>
                  <p:pic>
                    <p:nvPicPr>
                      <p:cNvPr id="1027" name="Object 3"/>
                      <p:cNvPicPr>
                        <a:picLocks noGrp="1"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428038" y="1196975"/>
                        <a:ext cx="2087562" cy="9969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34" name="Text Box 12"/>
          <p:cNvSpPr txBox="1">
            <a:spLocks noChangeArrowheads="1"/>
          </p:cNvSpPr>
          <p:nvPr/>
        </p:nvSpPr>
        <p:spPr bwMode="auto">
          <a:xfrm>
            <a:off x="8256589" y="2151064"/>
            <a:ext cx="1914525" cy="307975"/>
          </a:xfrm>
          <a:prstGeom prst="rect">
            <a:avLst/>
          </a:prstGeom>
          <a:noFill/>
          <a:ln w="9525">
            <a:noFill/>
            <a:miter lim="800000"/>
            <a:headEnd/>
            <a:tailEnd/>
          </a:ln>
        </p:spPr>
        <p:txBody>
          <a:bodyPr wrap="none">
            <a:spAutoFit/>
          </a:bodyPr>
          <a:lstStyle/>
          <a:p>
            <a:pPr eaLnBrk="0" fontAlgn="base" hangingPunct="0">
              <a:spcBef>
                <a:spcPct val="0"/>
              </a:spcBef>
              <a:spcAft>
                <a:spcPct val="0"/>
              </a:spcAft>
            </a:pPr>
            <a:r>
              <a:rPr lang="el-GR" sz="1400" b="1">
                <a:solidFill>
                  <a:srgbClr val="000000"/>
                </a:solidFill>
                <a:latin typeface="Verdana" pitchFamily="34" charset="0"/>
                <a:cs typeface="Arial" pitchFamily="34" charset="0"/>
              </a:rPr>
              <a:t>Αναπτυξιακό Α/Κ</a:t>
            </a:r>
            <a:endParaRPr lang="en-AU" sz="1400" b="1">
              <a:solidFill>
                <a:srgbClr val="000000"/>
              </a:solidFill>
              <a:latin typeface="Verdana" pitchFamily="34" charset="0"/>
              <a:cs typeface="Arial" pitchFamily="34" charset="0"/>
            </a:endParaRPr>
          </a:p>
        </p:txBody>
      </p:sp>
      <p:sp>
        <p:nvSpPr>
          <p:cNvPr id="1035" name="Rectangle 15"/>
          <p:cNvSpPr>
            <a:spLocks noChangeArrowheads="1"/>
          </p:cNvSpPr>
          <p:nvPr/>
        </p:nvSpPr>
        <p:spPr bwMode="auto">
          <a:xfrm>
            <a:off x="2952750" y="1439864"/>
            <a:ext cx="287338" cy="287337"/>
          </a:xfrm>
          <a:prstGeom prst="rect">
            <a:avLst/>
          </a:prstGeom>
          <a:solidFill>
            <a:srgbClr val="99CC00"/>
          </a:solidFill>
          <a:ln w="9525">
            <a:solidFill>
              <a:srgbClr val="99CC00"/>
            </a:solidFill>
            <a:miter lim="800000"/>
            <a:headEnd/>
            <a:tailEnd/>
          </a:ln>
        </p:spPr>
        <p:txBody>
          <a:bodyPr wrap="none" anchor="ctr"/>
          <a:lstStyle/>
          <a:p>
            <a:pPr fontAlgn="base">
              <a:spcBef>
                <a:spcPct val="0"/>
              </a:spcBef>
              <a:spcAft>
                <a:spcPct val="0"/>
              </a:spcAft>
            </a:pPr>
            <a:endParaRPr lang="en-US">
              <a:solidFill>
                <a:srgbClr val="000000"/>
              </a:solidFill>
              <a:latin typeface="Times New Roman" pitchFamily="18" charset="0"/>
              <a:cs typeface="Arial" pitchFamily="34" charset="0"/>
            </a:endParaRPr>
          </a:p>
        </p:txBody>
      </p:sp>
      <p:sp>
        <p:nvSpPr>
          <p:cNvPr id="1036" name="Text Box 16"/>
          <p:cNvSpPr txBox="1">
            <a:spLocks noChangeArrowheads="1"/>
          </p:cNvSpPr>
          <p:nvPr/>
        </p:nvSpPr>
        <p:spPr bwMode="auto">
          <a:xfrm>
            <a:off x="3313114" y="1409700"/>
            <a:ext cx="2478087" cy="369888"/>
          </a:xfrm>
          <a:prstGeom prst="rect">
            <a:avLst/>
          </a:prstGeom>
          <a:noFill/>
          <a:ln w="9525">
            <a:noFill/>
            <a:miter lim="800000"/>
            <a:headEnd/>
            <a:tailEnd/>
          </a:ln>
        </p:spPr>
        <p:txBody>
          <a:bodyPr wrap="none">
            <a:spAutoFit/>
          </a:bodyPr>
          <a:lstStyle/>
          <a:p>
            <a:pPr eaLnBrk="0" fontAlgn="base" hangingPunct="0">
              <a:spcBef>
                <a:spcPct val="0"/>
              </a:spcBef>
              <a:spcAft>
                <a:spcPct val="0"/>
              </a:spcAft>
            </a:pPr>
            <a:r>
              <a:rPr lang="en-AU">
                <a:solidFill>
                  <a:srgbClr val="000000"/>
                </a:solidFill>
                <a:latin typeface="Verdana" pitchFamily="34" charset="0"/>
                <a:cs typeface="Arial" pitchFamily="34" charset="0"/>
              </a:rPr>
              <a:t>= </a:t>
            </a:r>
            <a:r>
              <a:rPr lang="el-GR">
                <a:solidFill>
                  <a:srgbClr val="000000"/>
                </a:solidFill>
                <a:latin typeface="Verdana" pitchFamily="34" charset="0"/>
                <a:cs typeface="Arial" pitchFamily="34" charset="0"/>
              </a:rPr>
              <a:t>Εγχώριες μετοχές</a:t>
            </a:r>
            <a:endParaRPr lang="en-AU">
              <a:solidFill>
                <a:srgbClr val="000000"/>
              </a:solidFill>
              <a:latin typeface="Verdana" pitchFamily="34" charset="0"/>
              <a:cs typeface="Arial" pitchFamily="34" charset="0"/>
            </a:endParaRPr>
          </a:p>
        </p:txBody>
      </p:sp>
      <p:sp>
        <p:nvSpPr>
          <p:cNvPr id="1037" name="Rectangle 17"/>
          <p:cNvSpPr>
            <a:spLocks noChangeArrowheads="1"/>
          </p:cNvSpPr>
          <p:nvPr/>
        </p:nvSpPr>
        <p:spPr bwMode="auto">
          <a:xfrm>
            <a:off x="2952750" y="1958975"/>
            <a:ext cx="287338" cy="287338"/>
          </a:xfrm>
          <a:prstGeom prst="rect">
            <a:avLst/>
          </a:prstGeom>
          <a:solidFill>
            <a:srgbClr val="FFCC00"/>
          </a:solidFill>
          <a:ln w="9525">
            <a:solidFill>
              <a:srgbClr val="FFCC00"/>
            </a:solidFill>
            <a:miter lim="800000"/>
            <a:headEnd/>
            <a:tailEnd/>
          </a:ln>
        </p:spPr>
        <p:txBody>
          <a:bodyPr wrap="none" anchor="ctr"/>
          <a:lstStyle/>
          <a:p>
            <a:pPr fontAlgn="base">
              <a:spcBef>
                <a:spcPct val="0"/>
              </a:spcBef>
              <a:spcAft>
                <a:spcPct val="0"/>
              </a:spcAft>
            </a:pPr>
            <a:endParaRPr lang="en-US">
              <a:solidFill>
                <a:srgbClr val="000000"/>
              </a:solidFill>
              <a:latin typeface="Times New Roman" pitchFamily="18" charset="0"/>
              <a:cs typeface="Arial" pitchFamily="34" charset="0"/>
            </a:endParaRPr>
          </a:p>
        </p:txBody>
      </p:sp>
      <p:sp>
        <p:nvSpPr>
          <p:cNvPr id="1038" name="Text Box 18"/>
          <p:cNvSpPr txBox="1">
            <a:spLocks noChangeArrowheads="1"/>
          </p:cNvSpPr>
          <p:nvPr/>
        </p:nvSpPr>
        <p:spPr bwMode="auto">
          <a:xfrm>
            <a:off x="3313113" y="1928813"/>
            <a:ext cx="3422650" cy="646112"/>
          </a:xfrm>
          <a:prstGeom prst="rect">
            <a:avLst/>
          </a:prstGeom>
          <a:noFill/>
          <a:ln w="9525">
            <a:noFill/>
            <a:miter lim="800000"/>
            <a:headEnd/>
            <a:tailEnd/>
          </a:ln>
        </p:spPr>
        <p:txBody>
          <a:bodyPr wrap="none">
            <a:spAutoFit/>
          </a:bodyPr>
          <a:lstStyle/>
          <a:p>
            <a:pPr eaLnBrk="0" fontAlgn="base" hangingPunct="0">
              <a:spcBef>
                <a:spcPct val="0"/>
              </a:spcBef>
              <a:spcAft>
                <a:spcPct val="0"/>
              </a:spcAft>
            </a:pPr>
            <a:r>
              <a:rPr lang="en-AU">
                <a:solidFill>
                  <a:srgbClr val="000000"/>
                </a:solidFill>
                <a:latin typeface="Verdana" pitchFamily="34" charset="0"/>
                <a:cs typeface="Arial" pitchFamily="34" charset="0"/>
              </a:rPr>
              <a:t>= </a:t>
            </a:r>
            <a:r>
              <a:rPr lang="el-GR">
                <a:solidFill>
                  <a:srgbClr val="000000"/>
                </a:solidFill>
                <a:latin typeface="Verdana" pitchFamily="34" charset="0"/>
                <a:cs typeface="Arial" pitchFamily="34" charset="0"/>
              </a:rPr>
              <a:t>Προϊόντα σταθερού </a:t>
            </a:r>
          </a:p>
          <a:p>
            <a:pPr eaLnBrk="0" fontAlgn="base" hangingPunct="0">
              <a:spcBef>
                <a:spcPct val="0"/>
              </a:spcBef>
              <a:spcAft>
                <a:spcPct val="0"/>
              </a:spcAft>
            </a:pPr>
            <a:r>
              <a:rPr lang="el-GR">
                <a:solidFill>
                  <a:srgbClr val="000000"/>
                </a:solidFill>
                <a:latin typeface="Verdana" pitchFamily="34" charset="0"/>
                <a:cs typeface="Arial" pitchFamily="34" charset="0"/>
              </a:rPr>
              <a:t>   Εισοδήματος &amp; Διαθέσιμα</a:t>
            </a:r>
            <a:endParaRPr lang="en-AU">
              <a:solidFill>
                <a:srgbClr val="000000"/>
              </a:solidFill>
              <a:latin typeface="Verdana" pitchFamily="34" charset="0"/>
              <a:cs typeface="Arial" pitchFamily="34" charset="0"/>
            </a:endParaRPr>
          </a:p>
        </p:txBody>
      </p:sp>
      <p:sp>
        <p:nvSpPr>
          <p:cNvPr id="1039" name="Rectangle 19"/>
          <p:cNvSpPr>
            <a:spLocks noChangeArrowheads="1"/>
          </p:cNvSpPr>
          <p:nvPr/>
        </p:nvSpPr>
        <p:spPr bwMode="auto">
          <a:xfrm>
            <a:off x="2952750" y="2592389"/>
            <a:ext cx="287338" cy="287337"/>
          </a:xfrm>
          <a:prstGeom prst="rect">
            <a:avLst/>
          </a:prstGeom>
          <a:solidFill>
            <a:srgbClr val="666699"/>
          </a:solidFill>
          <a:ln w="9525">
            <a:solidFill>
              <a:srgbClr val="666699"/>
            </a:solidFill>
            <a:miter lim="800000"/>
            <a:headEnd/>
            <a:tailEnd/>
          </a:ln>
        </p:spPr>
        <p:txBody>
          <a:bodyPr wrap="none" anchor="ctr"/>
          <a:lstStyle/>
          <a:p>
            <a:pPr fontAlgn="base">
              <a:spcBef>
                <a:spcPct val="0"/>
              </a:spcBef>
              <a:spcAft>
                <a:spcPct val="0"/>
              </a:spcAft>
            </a:pPr>
            <a:endParaRPr lang="en-US">
              <a:solidFill>
                <a:srgbClr val="000000"/>
              </a:solidFill>
              <a:latin typeface="Times New Roman" pitchFamily="18" charset="0"/>
              <a:cs typeface="Arial" pitchFamily="34" charset="0"/>
            </a:endParaRPr>
          </a:p>
        </p:txBody>
      </p:sp>
      <p:sp>
        <p:nvSpPr>
          <p:cNvPr id="1040" name="Text Box 20"/>
          <p:cNvSpPr txBox="1">
            <a:spLocks noChangeArrowheads="1"/>
          </p:cNvSpPr>
          <p:nvPr/>
        </p:nvSpPr>
        <p:spPr bwMode="auto">
          <a:xfrm>
            <a:off x="3313113" y="2562225"/>
            <a:ext cx="2354262" cy="369888"/>
          </a:xfrm>
          <a:prstGeom prst="rect">
            <a:avLst/>
          </a:prstGeom>
          <a:noFill/>
          <a:ln w="9525">
            <a:noFill/>
            <a:miter lim="800000"/>
            <a:headEnd/>
            <a:tailEnd/>
          </a:ln>
        </p:spPr>
        <p:txBody>
          <a:bodyPr wrap="none">
            <a:spAutoFit/>
          </a:bodyPr>
          <a:lstStyle/>
          <a:p>
            <a:pPr eaLnBrk="0" fontAlgn="base" hangingPunct="0">
              <a:spcBef>
                <a:spcPct val="0"/>
              </a:spcBef>
              <a:spcAft>
                <a:spcPct val="0"/>
              </a:spcAft>
            </a:pPr>
            <a:r>
              <a:rPr lang="en-AU">
                <a:solidFill>
                  <a:srgbClr val="000000"/>
                </a:solidFill>
                <a:latin typeface="Verdana" pitchFamily="34" charset="0"/>
                <a:cs typeface="Arial" pitchFamily="34" charset="0"/>
              </a:rPr>
              <a:t>= </a:t>
            </a:r>
            <a:r>
              <a:rPr lang="el-GR">
                <a:solidFill>
                  <a:srgbClr val="000000"/>
                </a:solidFill>
                <a:latin typeface="Verdana" pitchFamily="34" charset="0"/>
                <a:cs typeface="Arial" pitchFamily="34" charset="0"/>
              </a:rPr>
              <a:t>Διεθνείς μετοχές</a:t>
            </a:r>
            <a:endParaRPr lang="en-AU">
              <a:solidFill>
                <a:srgbClr val="000000"/>
              </a:solidFill>
              <a:latin typeface="Verdana" pitchFamily="34" charset="0"/>
              <a:cs typeface="Arial" pitchFamily="34" charset="0"/>
            </a:endParaRPr>
          </a:p>
        </p:txBody>
      </p:sp>
      <p:sp>
        <p:nvSpPr>
          <p:cNvPr id="1041" name="Rectangle 21"/>
          <p:cNvSpPr>
            <a:spLocks noChangeArrowheads="1"/>
          </p:cNvSpPr>
          <p:nvPr/>
        </p:nvSpPr>
        <p:spPr bwMode="auto">
          <a:xfrm>
            <a:off x="2952750" y="3168650"/>
            <a:ext cx="287338" cy="287338"/>
          </a:xfrm>
          <a:prstGeom prst="rect">
            <a:avLst/>
          </a:prstGeom>
          <a:solidFill>
            <a:srgbClr val="FF6600"/>
          </a:solidFill>
          <a:ln w="9525">
            <a:solidFill>
              <a:srgbClr val="FF6600"/>
            </a:solidFill>
            <a:miter lim="800000"/>
            <a:headEnd/>
            <a:tailEnd/>
          </a:ln>
        </p:spPr>
        <p:txBody>
          <a:bodyPr wrap="none" anchor="ctr"/>
          <a:lstStyle/>
          <a:p>
            <a:pPr fontAlgn="base">
              <a:spcBef>
                <a:spcPct val="0"/>
              </a:spcBef>
              <a:spcAft>
                <a:spcPct val="0"/>
              </a:spcAft>
            </a:pPr>
            <a:endParaRPr lang="en-US">
              <a:solidFill>
                <a:srgbClr val="000000"/>
              </a:solidFill>
              <a:latin typeface="Times New Roman" pitchFamily="18" charset="0"/>
              <a:cs typeface="Arial" pitchFamily="34" charset="0"/>
            </a:endParaRPr>
          </a:p>
        </p:txBody>
      </p:sp>
      <p:sp>
        <p:nvSpPr>
          <p:cNvPr id="1042" name="Text Box 22"/>
          <p:cNvSpPr txBox="1">
            <a:spLocks noChangeArrowheads="1"/>
          </p:cNvSpPr>
          <p:nvPr/>
        </p:nvSpPr>
        <p:spPr bwMode="auto">
          <a:xfrm>
            <a:off x="3313114" y="3138489"/>
            <a:ext cx="2224087" cy="369887"/>
          </a:xfrm>
          <a:prstGeom prst="rect">
            <a:avLst/>
          </a:prstGeom>
          <a:noFill/>
          <a:ln w="9525">
            <a:noFill/>
            <a:miter lim="800000"/>
            <a:headEnd/>
            <a:tailEnd/>
          </a:ln>
        </p:spPr>
        <p:txBody>
          <a:bodyPr wrap="none">
            <a:spAutoFit/>
          </a:bodyPr>
          <a:lstStyle/>
          <a:p>
            <a:pPr eaLnBrk="0" fontAlgn="base" hangingPunct="0">
              <a:spcBef>
                <a:spcPct val="0"/>
              </a:spcBef>
              <a:spcAft>
                <a:spcPct val="0"/>
              </a:spcAft>
            </a:pPr>
            <a:r>
              <a:rPr lang="en-AU">
                <a:solidFill>
                  <a:srgbClr val="000000"/>
                </a:solidFill>
                <a:latin typeface="Verdana" pitchFamily="34" charset="0"/>
                <a:cs typeface="Arial" pitchFamily="34" charset="0"/>
              </a:rPr>
              <a:t>= </a:t>
            </a:r>
            <a:r>
              <a:rPr lang="el-GR">
                <a:solidFill>
                  <a:srgbClr val="000000"/>
                </a:solidFill>
                <a:latin typeface="Verdana" pitchFamily="34" charset="0"/>
                <a:cs typeface="Arial" pitchFamily="34" charset="0"/>
              </a:rPr>
              <a:t>Εγχώρια </a:t>
            </a:r>
            <a:r>
              <a:rPr lang="en-US">
                <a:solidFill>
                  <a:srgbClr val="000000"/>
                </a:solidFill>
                <a:latin typeface="Verdana" pitchFamily="34" charset="0"/>
                <a:cs typeface="Arial" pitchFamily="34" charset="0"/>
              </a:rPr>
              <a:t>REITs </a:t>
            </a:r>
            <a:endParaRPr lang="en-AU">
              <a:solidFill>
                <a:srgbClr val="000000"/>
              </a:solidFill>
              <a:latin typeface="Verdana" pitchFamily="34" charset="0"/>
              <a:cs typeface="Arial" pitchFamily="34" charset="0"/>
            </a:endParaRPr>
          </a:p>
        </p:txBody>
      </p:sp>
      <p:sp>
        <p:nvSpPr>
          <p:cNvPr id="1043" name="Rectangle 23"/>
          <p:cNvSpPr>
            <a:spLocks noChangeArrowheads="1"/>
          </p:cNvSpPr>
          <p:nvPr/>
        </p:nvSpPr>
        <p:spPr bwMode="auto">
          <a:xfrm>
            <a:off x="2952750" y="3743325"/>
            <a:ext cx="287338" cy="287338"/>
          </a:xfrm>
          <a:prstGeom prst="rect">
            <a:avLst/>
          </a:prstGeom>
          <a:solidFill>
            <a:srgbClr val="FF0000"/>
          </a:solidFill>
          <a:ln w="9525">
            <a:solidFill>
              <a:srgbClr val="FF0000"/>
            </a:solidFill>
            <a:miter lim="800000"/>
            <a:headEnd/>
            <a:tailEnd/>
          </a:ln>
        </p:spPr>
        <p:txBody>
          <a:bodyPr wrap="none" anchor="ctr"/>
          <a:lstStyle/>
          <a:p>
            <a:pPr fontAlgn="base">
              <a:spcBef>
                <a:spcPct val="0"/>
              </a:spcBef>
              <a:spcAft>
                <a:spcPct val="0"/>
              </a:spcAft>
            </a:pPr>
            <a:endParaRPr lang="en-US">
              <a:solidFill>
                <a:srgbClr val="000000"/>
              </a:solidFill>
              <a:latin typeface="Times New Roman" pitchFamily="18" charset="0"/>
              <a:cs typeface="Arial" pitchFamily="34" charset="0"/>
            </a:endParaRPr>
          </a:p>
        </p:txBody>
      </p:sp>
      <p:sp>
        <p:nvSpPr>
          <p:cNvPr id="1044" name="Text Box 24"/>
          <p:cNvSpPr txBox="1">
            <a:spLocks noChangeArrowheads="1"/>
          </p:cNvSpPr>
          <p:nvPr/>
        </p:nvSpPr>
        <p:spPr bwMode="auto">
          <a:xfrm>
            <a:off x="3313113" y="3714751"/>
            <a:ext cx="2036762" cy="646113"/>
          </a:xfrm>
          <a:prstGeom prst="rect">
            <a:avLst/>
          </a:prstGeom>
          <a:noFill/>
          <a:ln w="9525">
            <a:noFill/>
            <a:miter lim="800000"/>
            <a:headEnd/>
            <a:tailEnd/>
          </a:ln>
        </p:spPr>
        <p:txBody>
          <a:bodyPr wrap="none">
            <a:spAutoFit/>
          </a:bodyPr>
          <a:lstStyle/>
          <a:p>
            <a:pPr eaLnBrk="0" fontAlgn="base" hangingPunct="0">
              <a:spcBef>
                <a:spcPct val="0"/>
              </a:spcBef>
              <a:spcAft>
                <a:spcPct val="0"/>
              </a:spcAft>
            </a:pPr>
            <a:r>
              <a:rPr lang="en-AU">
                <a:solidFill>
                  <a:srgbClr val="000000"/>
                </a:solidFill>
                <a:latin typeface="Verdana" pitchFamily="34" charset="0"/>
                <a:cs typeface="Arial" pitchFamily="34" charset="0"/>
              </a:rPr>
              <a:t>= </a:t>
            </a:r>
            <a:r>
              <a:rPr lang="el-GR">
                <a:solidFill>
                  <a:srgbClr val="000000"/>
                </a:solidFill>
                <a:latin typeface="Verdana" pitchFamily="34" charset="0"/>
                <a:cs typeface="Arial" pitchFamily="34" charset="0"/>
              </a:rPr>
              <a:t>Διεθνή </a:t>
            </a:r>
            <a:r>
              <a:rPr lang="en-US">
                <a:solidFill>
                  <a:srgbClr val="000000"/>
                </a:solidFill>
                <a:latin typeface="Verdana" pitchFamily="34" charset="0"/>
                <a:cs typeface="Arial" pitchFamily="34" charset="0"/>
              </a:rPr>
              <a:t>REITs </a:t>
            </a:r>
            <a:endParaRPr lang="el-GR">
              <a:solidFill>
                <a:srgbClr val="000000"/>
              </a:solidFill>
              <a:latin typeface="Verdana" pitchFamily="34" charset="0"/>
              <a:cs typeface="Arial" pitchFamily="34" charset="0"/>
            </a:endParaRPr>
          </a:p>
          <a:p>
            <a:pPr eaLnBrk="0" fontAlgn="base" hangingPunct="0">
              <a:spcBef>
                <a:spcPct val="0"/>
              </a:spcBef>
              <a:spcAft>
                <a:spcPct val="0"/>
              </a:spcAft>
            </a:pPr>
            <a:r>
              <a:rPr lang="el-GR">
                <a:solidFill>
                  <a:srgbClr val="000000"/>
                </a:solidFill>
                <a:latin typeface="Verdana" pitchFamily="34" charset="0"/>
                <a:cs typeface="Arial" pitchFamily="34" charset="0"/>
              </a:rPr>
              <a:t>   </a:t>
            </a:r>
            <a:endParaRPr lang="en-AU">
              <a:solidFill>
                <a:srgbClr val="000000"/>
              </a:solidFill>
              <a:latin typeface="Verdana" pitchFamily="34" charset="0"/>
              <a:cs typeface="Arial" pitchFamily="34" charset="0"/>
            </a:endParaRPr>
          </a:p>
        </p:txBody>
      </p:sp>
      <p:sp>
        <p:nvSpPr>
          <p:cNvPr id="1045" name="Text Box 50"/>
          <p:cNvSpPr txBox="1">
            <a:spLocks noChangeArrowheads="1"/>
          </p:cNvSpPr>
          <p:nvPr/>
        </p:nvSpPr>
        <p:spPr bwMode="auto">
          <a:xfrm>
            <a:off x="5897564" y="5768975"/>
            <a:ext cx="1481137" cy="400050"/>
          </a:xfrm>
          <a:prstGeom prst="rect">
            <a:avLst/>
          </a:prstGeom>
          <a:noFill/>
          <a:ln w="9525">
            <a:noFill/>
            <a:miter lim="800000"/>
            <a:headEnd/>
            <a:tailEnd/>
          </a:ln>
        </p:spPr>
        <p:txBody>
          <a:bodyPr wrap="none">
            <a:spAutoFit/>
          </a:bodyPr>
          <a:lstStyle/>
          <a:p>
            <a:pPr eaLnBrk="0" fontAlgn="base" hangingPunct="0">
              <a:spcBef>
                <a:spcPct val="0"/>
              </a:spcBef>
              <a:spcAft>
                <a:spcPct val="0"/>
              </a:spcAft>
            </a:pPr>
            <a:r>
              <a:rPr lang="el-GR" sz="2000" b="1">
                <a:solidFill>
                  <a:srgbClr val="000000"/>
                </a:solidFill>
                <a:latin typeface="Verdana" pitchFamily="34" charset="0"/>
                <a:cs typeface="Arial" pitchFamily="34" charset="0"/>
              </a:rPr>
              <a:t>Κίνδυνος</a:t>
            </a:r>
            <a:endParaRPr lang="en-AU" sz="2000" b="1">
              <a:solidFill>
                <a:srgbClr val="000000"/>
              </a:solidFill>
              <a:latin typeface="Verdana" pitchFamily="34" charset="0"/>
              <a:cs typeface="Arial" pitchFamily="34" charset="0"/>
            </a:endParaRPr>
          </a:p>
        </p:txBody>
      </p:sp>
      <p:sp>
        <p:nvSpPr>
          <p:cNvPr id="1046" name="Text Box 51"/>
          <p:cNvSpPr txBox="1">
            <a:spLocks noChangeArrowheads="1"/>
          </p:cNvSpPr>
          <p:nvPr/>
        </p:nvSpPr>
        <p:spPr bwMode="auto">
          <a:xfrm rot="16200000">
            <a:off x="1492250" y="3436938"/>
            <a:ext cx="1466850" cy="400050"/>
          </a:xfrm>
          <a:prstGeom prst="rect">
            <a:avLst/>
          </a:prstGeom>
          <a:noFill/>
          <a:ln w="9525">
            <a:noFill/>
            <a:miter lim="800000"/>
            <a:headEnd/>
            <a:tailEnd/>
          </a:ln>
        </p:spPr>
        <p:txBody>
          <a:bodyPr wrap="none">
            <a:spAutoFit/>
          </a:bodyPr>
          <a:lstStyle/>
          <a:p>
            <a:pPr eaLnBrk="0" fontAlgn="base" hangingPunct="0">
              <a:spcBef>
                <a:spcPct val="0"/>
              </a:spcBef>
              <a:spcAft>
                <a:spcPct val="0"/>
              </a:spcAft>
            </a:pPr>
            <a:r>
              <a:rPr lang="el-GR" sz="2000" b="1">
                <a:solidFill>
                  <a:srgbClr val="000000"/>
                </a:solidFill>
                <a:latin typeface="Verdana" pitchFamily="34" charset="0"/>
                <a:cs typeface="Arial" pitchFamily="34" charset="0"/>
              </a:rPr>
              <a:t>Απόδοση</a:t>
            </a:r>
            <a:endParaRPr lang="en-AU" sz="2000" b="1">
              <a:solidFill>
                <a:srgbClr val="000000"/>
              </a:solidFill>
              <a:latin typeface="Verdana" pitchFamily="34" charset="0"/>
              <a:cs typeface="Arial" pitchFamily="34" charset="0"/>
            </a:endParaRPr>
          </a:p>
        </p:txBody>
      </p:sp>
      <p:sp>
        <p:nvSpPr>
          <p:cNvPr id="1047" name="Text Box 9"/>
          <p:cNvSpPr txBox="1">
            <a:spLocks noChangeArrowheads="1"/>
          </p:cNvSpPr>
          <p:nvPr/>
        </p:nvSpPr>
        <p:spPr bwMode="auto">
          <a:xfrm>
            <a:off x="5591176" y="4348164"/>
            <a:ext cx="1217613" cy="307975"/>
          </a:xfrm>
          <a:prstGeom prst="rect">
            <a:avLst/>
          </a:prstGeom>
          <a:noFill/>
          <a:ln w="9525">
            <a:noFill/>
            <a:miter lim="800000"/>
            <a:headEnd/>
            <a:tailEnd/>
          </a:ln>
        </p:spPr>
        <p:txBody>
          <a:bodyPr wrap="none">
            <a:spAutoFit/>
          </a:bodyPr>
          <a:lstStyle/>
          <a:p>
            <a:pPr eaLnBrk="0" fontAlgn="base" hangingPunct="0">
              <a:spcBef>
                <a:spcPct val="0"/>
              </a:spcBef>
              <a:spcAft>
                <a:spcPct val="0"/>
              </a:spcAft>
            </a:pPr>
            <a:r>
              <a:rPr lang="el-GR" sz="1400" b="1">
                <a:solidFill>
                  <a:srgbClr val="000000"/>
                </a:solidFill>
                <a:latin typeface="Verdana" pitchFamily="34" charset="0"/>
                <a:cs typeface="Arial" pitchFamily="34" charset="0"/>
              </a:rPr>
              <a:t>Μικτό Α/Κ</a:t>
            </a:r>
            <a:endParaRPr lang="en-AU" sz="1400" b="1">
              <a:solidFill>
                <a:srgbClr val="000000"/>
              </a:solidFill>
              <a:latin typeface="Verdana" pitchFamily="34" charset="0"/>
              <a:cs typeface="Arial" pitchFamily="34" charset="0"/>
            </a:endParaRPr>
          </a:p>
        </p:txBody>
      </p:sp>
      <p:graphicFrame>
        <p:nvGraphicFramePr>
          <p:cNvPr id="1028" name="Object 4"/>
          <p:cNvGraphicFramePr>
            <a:graphicFrameLocks noGrp="1" noChangeAspect="1"/>
          </p:cNvGraphicFramePr>
          <p:nvPr>
            <p:ph sz="quarter" idx="4294967295"/>
          </p:nvPr>
        </p:nvGraphicFramePr>
        <p:xfrm>
          <a:off x="5729289" y="3340101"/>
          <a:ext cx="1800225" cy="1038225"/>
        </p:xfrm>
        <a:graphic>
          <a:graphicData uri="http://schemas.openxmlformats.org/presentationml/2006/ole">
            <mc:AlternateContent xmlns:mc="http://schemas.openxmlformats.org/markup-compatibility/2006">
              <mc:Choice xmlns:v="urn:schemas-microsoft-com:vml" Requires="v">
                <p:oleObj name="Chart" r:id="rId10" imgW="2400367" imgH="1562197" progId="MSGraph.Chart.8">
                  <p:embed followColorScheme="full"/>
                </p:oleObj>
              </mc:Choice>
              <mc:Fallback>
                <p:oleObj name="Chart" r:id="rId10" imgW="2400367" imgH="1562197" progId="MSGraph.Chart.8">
                  <p:embed followColorScheme="full"/>
                  <p:pic>
                    <p:nvPicPr>
                      <p:cNvPr id="1028" name="Object 4"/>
                      <p:cNvPicPr>
                        <a:picLocks noGrp="1"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729289" y="3340101"/>
                        <a:ext cx="1800225" cy="10382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48" name="Text Box 8"/>
          <p:cNvSpPr txBox="1">
            <a:spLocks noChangeArrowheads="1"/>
          </p:cNvSpPr>
          <p:nvPr/>
        </p:nvSpPr>
        <p:spPr bwMode="auto">
          <a:xfrm>
            <a:off x="4008438" y="5356226"/>
            <a:ext cx="1892300" cy="307975"/>
          </a:xfrm>
          <a:prstGeom prst="rect">
            <a:avLst/>
          </a:prstGeom>
          <a:noFill/>
          <a:ln w="9525">
            <a:noFill/>
            <a:miter lim="800000"/>
            <a:headEnd/>
            <a:tailEnd/>
          </a:ln>
        </p:spPr>
        <p:txBody>
          <a:bodyPr wrap="none">
            <a:spAutoFit/>
          </a:bodyPr>
          <a:lstStyle/>
          <a:p>
            <a:pPr eaLnBrk="0" fontAlgn="base" hangingPunct="0">
              <a:spcBef>
                <a:spcPct val="0"/>
              </a:spcBef>
              <a:spcAft>
                <a:spcPct val="0"/>
              </a:spcAft>
            </a:pPr>
            <a:r>
              <a:rPr lang="el-GR" sz="1400" b="1">
                <a:solidFill>
                  <a:srgbClr val="000000"/>
                </a:solidFill>
                <a:latin typeface="Verdana" pitchFamily="34" charset="0"/>
                <a:cs typeface="Arial" pitchFamily="34" charset="0"/>
              </a:rPr>
              <a:t>Συντηρητικό Α/Κ</a:t>
            </a:r>
            <a:endParaRPr lang="en-AU" sz="1400" b="1">
              <a:solidFill>
                <a:srgbClr val="000000"/>
              </a:solidFill>
              <a:latin typeface="Verdana" pitchFamily="34" charset="0"/>
              <a:cs typeface="Arial" pitchFamily="34" charset="0"/>
            </a:endParaRPr>
          </a:p>
        </p:txBody>
      </p:sp>
      <p:graphicFrame>
        <p:nvGraphicFramePr>
          <p:cNvPr id="1029" name="Object 5"/>
          <p:cNvGraphicFramePr>
            <a:graphicFrameLocks noGrp="1" noChangeAspect="1"/>
          </p:cNvGraphicFramePr>
          <p:nvPr>
            <p:ph sz="quarter" idx="4294967295"/>
          </p:nvPr>
        </p:nvGraphicFramePr>
        <p:xfrm>
          <a:off x="4414838" y="4327525"/>
          <a:ext cx="1655762" cy="1131888"/>
        </p:xfrm>
        <a:graphic>
          <a:graphicData uri="http://schemas.openxmlformats.org/presentationml/2006/ole">
            <mc:AlternateContent xmlns:mc="http://schemas.openxmlformats.org/markup-compatibility/2006">
              <mc:Choice xmlns:v="urn:schemas-microsoft-com:vml" Requires="v">
                <p:oleObj name="Chart" r:id="rId12" imgW="2114449" imgH="1543014" progId="MSGraph.Chart.8">
                  <p:embed followColorScheme="full"/>
                </p:oleObj>
              </mc:Choice>
              <mc:Fallback>
                <p:oleObj name="Chart" r:id="rId12" imgW="2114449" imgH="1543014" progId="MSGraph.Chart.8">
                  <p:embed followColorScheme="full"/>
                  <p:pic>
                    <p:nvPicPr>
                      <p:cNvPr id="1029" name="Object 5"/>
                      <p:cNvPicPr>
                        <a:picLocks noGrp="1"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414838" y="4327525"/>
                        <a:ext cx="1655762" cy="11318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9" name="4 - Θέση αριθμού διαφάνειας">
            <a:extLst>
              <a:ext uri="{FF2B5EF4-FFF2-40B4-BE49-F238E27FC236}">
                <a16:creationId xmlns:a16="http://schemas.microsoft.com/office/drawing/2014/main" id="{E0AA8A4D-3802-4438-84A6-AEB53420B3D9}"/>
              </a:ext>
            </a:extLst>
          </p:cNvPr>
          <p:cNvSpPr>
            <a:spLocks noGrp="1"/>
          </p:cNvSpPr>
          <p:nvPr>
            <p:ph type="sldNum" sz="quarter" idx="12"/>
          </p:nvPr>
        </p:nvSpPr>
        <p:spPr>
          <a:xfrm>
            <a:off x="8472264" y="6227008"/>
            <a:ext cx="2844800" cy="476250"/>
          </a:xfrm>
        </p:spPr>
        <p:txBody>
          <a:bodyPr/>
          <a:lstStyle/>
          <a:p>
            <a:pPr>
              <a:defRPr/>
            </a:pPr>
            <a:fld id="{E6A900DE-53FB-4087-A202-08436AFFF42C}" type="slidenum">
              <a:rPr lang="el-GR" smtClean="0"/>
              <a:pPr>
                <a:defRPr/>
              </a:pPr>
              <a:t>5</a:t>
            </a:fld>
            <a:endParaRPr lang="el-GR" dirty="0"/>
          </a:p>
        </p:txBody>
      </p:sp>
    </p:spTree>
    <p:extLst>
      <p:ext uri="{BB962C8B-B14F-4D97-AF65-F5344CB8AC3E}">
        <p14:creationId xmlns:p14="http://schemas.microsoft.com/office/powerpoint/2010/main" val="352928699"/>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31074" name="Rectangle 2"/>
          <p:cNvSpPr>
            <a:spLocks noGrp="1"/>
          </p:cNvSpPr>
          <p:nvPr>
            <p:ph type="title"/>
          </p:nvPr>
        </p:nvSpPr>
        <p:spPr>
          <a:xfrm>
            <a:off x="1981200" y="116632"/>
            <a:ext cx="8229600" cy="1143000"/>
          </a:xfrm>
        </p:spPr>
        <p:txBody>
          <a:bodyPr/>
          <a:lstStyle/>
          <a:p>
            <a:pPr algn="ctr" eaLnBrk="1" hangingPunct="1">
              <a:defRPr/>
            </a:pPr>
            <a:r>
              <a:rPr lang="el-GR" sz="3000" b="1" i="1" dirty="0">
                <a:solidFill>
                  <a:schemeClr val="accent2"/>
                </a:solidFill>
                <a:latin typeface="Times New Roman" pitchFamily="18" charset="0"/>
                <a:cs typeface="Times New Roman" pitchFamily="18" charset="0"/>
              </a:rPr>
              <a:t>Διάθεση και Εξαγορά μεριδίων</a:t>
            </a:r>
            <a:endParaRPr lang="en-US" sz="3000" b="1" i="1" dirty="0">
              <a:solidFill>
                <a:schemeClr val="accent2"/>
              </a:solidFill>
              <a:latin typeface="Times New Roman" pitchFamily="18" charset="0"/>
              <a:cs typeface="Times New Roman" pitchFamily="18" charset="0"/>
            </a:endParaRPr>
          </a:p>
        </p:txBody>
      </p:sp>
      <p:sp>
        <p:nvSpPr>
          <p:cNvPr id="141315" name="Rectangle 3"/>
          <p:cNvSpPr>
            <a:spLocks noGrp="1"/>
          </p:cNvSpPr>
          <p:nvPr>
            <p:ph idx="1"/>
          </p:nvPr>
        </p:nvSpPr>
        <p:spPr>
          <a:xfrm>
            <a:off x="1487488" y="1196753"/>
            <a:ext cx="9289032" cy="4525963"/>
          </a:xfrm>
        </p:spPr>
        <p:txBody>
          <a:bodyPr/>
          <a:lstStyle/>
          <a:p>
            <a:pPr eaLnBrk="1" hangingPunct="1"/>
            <a:r>
              <a:rPr lang="el-GR" sz="2600" dirty="0">
                <a:latin typeface="Times New Roman" pitchFamily="18" charset="0"/>
                <a:cs typeface="Times New Roman" pitchFamily="18" charset="0"/>
              </a:rPr>
              <a:t>Η διάθεση, αλλά και η εξαγορά των μεριδίων, γίνεται με την επίσημη τιμή της ημέρας που έγινε η αίτηση αποδεκτή από την Εταιρεία Διαχείρισης. </a:t>
            </a:r>
            <a:endParaRPr lang="en-US" sz="2600" dirty="0">
              <a:latin typeface="Times New Roman" pitchFamily="18" charset="0"/>
              <a:cs typeface="Times New Roman" pitchFamily="18" charset="0"/>
            </a:endParaRPr>
          </a:p>
          <a:p>
            <a:pPr eaLnBrk="1" hangingPunct="1"/>
            <a:endParaRPr lang="el-GR" sz="2600" dirty="0">
              <a:latin typeface="Times New Roman" pitchFamily="18" charset="0"/>
              <a:cs typeface="Times New Roman" pitchFamily="18" charset="0"/>
            </a:endParaRPr>
          </a:p>
          <a:p>
            <a:pPr eaLnBrk="1" hangingPunct="1"/>
            <a:r>
              <a:rPr lang="el-GR" sz="2600" dirty="0">
                <a:latin typeface="Times New Roman" pitchFamily="18" charset="0"/>
                <a:cs typeface="Times New Roman" pitchFamily="18" charset="0"/>
              </a:rPr>
              <a:t>Για να γίνει μία αίτηση αποδεκτή, απαιτείται να είναι σωστά συμπληρωμένη και να έχει κατατεθεί το ποσό της επένδυσης στο λογαριασμό του Αμοιβαίου Κεφαλαίου. </a:t>
            </a:r>
          </a:p>
          <a:p>
            <a:pPr eaLnBrk="1" hangingPunct="1"/>
            <a:endParaRPr lang="el-GR" sz="2600" dirty="0">
              <a:latin typeface="Times New Roman" pitchFamily="18" charset="0"/>
              <a:cs typeface="Times New Roman" pitchFamily="18" charset="0"/>
            </a:endParaRPr>
          </a:p>
          <a:p>
            <a:pPr eaLnBrk="1" hangingPunct="1"/>
            <a:r>
              <a:rPr lang="el-GR" sz="2600" dirty="0">
                <a:latin typeface="Times New Roman" pitchFamily="18" charset="0"/>
                <a:cs typeface="Times New Roman" pitchFamily="18" charset="0"/>
              </a:rPr>
              <a:t>Πρέπει να τονίσουμε ότι η διάθεση νέων μεριδίων ή η εξαγορά ήδη υπαρχόντων δεν έχει καμία επίπτωση στην τιμή του μεριδίου. </a:t>
            </a:r>
          </a:p>
        </p:txBody>
      </p:sp>
      <p:sp>
        <p:nvSpPr>
          <p:cNvPr id="5" name="4 - Θέση αριθμού διαφάνειας"/>
          <p:cNvSpPr>
            <a:spLocks noGrp="1"/>
          </p:cNvSpPr>
          <p:nvPr>
            <p:ph type="sldNum" sz="quarter" idx="12"/>
          </p:nvPr>
        </p:nvSpPr>
        <p:spPr/>
        <p:txBody>
          <a:bodyPr/>
          <a:lstStyle/>
          <a:p>
            <a:pPr>
              <a:defRPr/>
            </a:pPr>
            <a:fld id="{7C2C1EAE-2912-4811-9DF5-A68AB55C9E27}" type="slidenum">
              <a:rPr lang="el-GR" smtClean="0">
                <a:solidFill>
                  <a:srgbClr val="000000"/>
                </a:solidFill>
              </a:rPr>
              <a:pPr>
                <a:defRPr/>
              </a:pPr>
              <a:t>50</a:t>
            </a:fld>
            <a:endParaRPr lang="el-GR">
              <a:solidFill>
                <a:srgbClr val="000000"/>
              </a:solidFill>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32098" name="Rectangle 2"/>
          <p:cNvSpPr>
            <a:spLocks noGrp="1"/>
          </p:cNvSpPr>
          <p:nvPr>
            <p:ph type="title"/>
          </p:nvPr>
        </p:nvSpPr>
        <p:spPr>
          <a:xfrm>
            <a:off x="1981200" y="53752"/>
            <a:ext cx="8229600" cy="1143000"/>
          </a:xfrm>
        </p:spPr>
        <p:txBody>
          <a:bodyPr/>
          <a:lstStyle/>
          <a:p>
            <a:pPr algn="ctr" eaLnBrk="1" hangingPunct="1">
              <a:defRPr/>
            </a:pPr>
            <a:r>
              <a:rPr lang="el-GR" sz="3200" b="1" i="1" dirty="0">
                <a:solidFill>
                  <a:schemeClr val="accent2"/>
                </a:solidFill>
                <a:latin typeface="Times New Roman" pitchFamily="18" charset="0"/>
                <a:cs typeface="Times New Roman" pitchFamily="18" charset="0"/>
              </a:rPr>
              <a:t>Διάθεση Μεριδίων</a:t>
            </a:r>
            <a:endParaRPr lang="en-US" sz="3200" b="1" i="1" dirty="0">
              <a:solidFill>
                <a:schemeClr val="accent2"/>
              </a:solidFill>
              <a:latin typeface="Times New Roman" pitchFamily="18" charset="0"/>
              <a:cs typeface="Times New Roman" pitchFamily="18" charset="0"/>
            </a:endParaRPr>
          </a:p>
        </p:txBody>
      </p:sp>
      <p:sp>
        <p:nvSpPr>
          <p:cNvPr id="142339" name="Rectangle 3"/>
          <p:cNvSpPr>
            <a:spLocks noGrp="1"/>
          </p:cNvSpPr>
          <p:nvPr>
            <p:ph idx="1"/>
          </p:nvPr>
        </p:nvSpPr>
        <p:spPr>
          <a:xfrm>
            <a:off x="1415480" y="1199803"/>
            <a:ext cx="9289032" cy="4389437"/>
          </a:xfrm>
        </p:spPr>
        <p:txBody>
          <a:bodyPr/>
          <a:lstStyle/>
          <a:p>
            <a:pPr eaLnBrk="1" hangingPunct="1"/>
            <a:r>
              <a:rPr lang="el-GR" sz="2800" dirty="0">
                <a:latin typeface="Times New Roman" pitchFamily="18" charset="0"/>
                <a:cs typeface="Times New Roman" pitchFamily="18" charset="0"/>
              </a:rPr>
              <a:t>Για την απόκτηση μεριδίων Α/Κ απαιτούνται</a:t>
            </a:r>
            <a:r>
              <a:rPr lang="el-GR" sz="2800" b="1" dirty="0">
                <a:latin typeface="Times New Roman" pitchFamily="18" charset="0"/>
                <a:cs typeface="Times New Roman" pitchFamily="18" charset="0"/>
              </a:rPr>
              <a:t>:</a:t>
            </a:r>
            <a:endParaRPr lang="en-US" sz="2800" dirty="0">
              <a:latin typeface="Times New Roman" pitchFamily="18" charset="0"/>
              <a:cs typeface="Times New Roman" pitchFamily="18" charset="0"/>
            </a:endParaRPr>
          </a:p>
          <a:p>
            <a:pPr lvl="1" eaLnBrk="1" hangingPunct="1"/>
            <a:r>
              <a:rPr lang="el-GR" dirty="0">
                <a:latin typeface="Times New Roman" pitchFamily="18" charset="0"/>
                <a:cs typeface="Times New Roman" pitchFamily="18" charset="0"/>
              </a:rPr>
              <a:t>Γραπτή αίτηση προς την ΑΕΔΑΚ.</a:t>
            </a:r>
          </a:p>
          <a:p>
            <a:pPr lvl="1" eaLnBrk="1" hangingPunct="1"/>
            <a:r>
              <a:rPr lang="el-GR" dirty="0">
                <a:latin typeface="Times New Roman" pitchFamily="18" charset="0"/>
                <a:cs typeface="Times New Roman" pitchFamily="18" charset="0"/>
              </a:rPr>
              <a:t>Χορήγηση του εντύπου «Βασικές πληροφορίες για τους επενδυτές», κατά τα προβλεπόμενα στην παράγραφο 1 του άρθρου 82 του </a:t>
            </a:r>
            <a:r>
              <a:rPr lang="el-GR" b="1" dirty="0">
                <a:latin typeface="Times New Roman" pitchFamily="18" charset="0"/>
                <a:cs typeface="Times New Roman" pitchFamily="18" charset="0"/>
              </a:rPr>
              <a:t>νόμου 4099/2012</a:t>
            </a:r>
            <a:r>
              <a:rPr lang="el-GR" dirty="0">
                <a:latin typeface="Times New Roman" pitchFamily="18" charset="0"/>
                <a:cs typeface="Times New Roman" pitchFamily="18" charset="0"/>
              </a:rPr>
              <a:t>.</a:t>
            </a:r>
          </a:p>
          <a:p>
            <a:pPr lvl="1" eaLnBrk="1" hangingPunct="1"/>
            <a:r>
              <a:rPr lang="el-GR" dirty="0">
                <a:latin typeface="Times New Roman" pitchFamily="18" charset="0"/>
                <a:cs typeface="Times New Roman" pitchFamily="18" charset="0"/>
              </a:rPr>
              <a:t>Ολοσχερής καταβολή στο θεματοφύλακα της αξίας των μεριδίων σε μετρητά  ή/και, υπό την προϋπόθεση της αποδοχής τους από την ΑΕΔΑΚ, σε κινητές αξίες.</a:t>
            </a:r>
            <a:endParaRPr lang="en-US" dirty="0">
              <a:latin typeface="Times New Roman" pitchFamily="18" charset="0"/>
              <a:cs typeface="Times New Roman" pitchFamily="18" charset="0"/>
            </a:endParaRPr>
          </a:p>
          <a:p>
            <a:pPr lvl="1" eaLnBrk="1" hangingPunct="1">
              <a:buNone/>
            </a:pPr>
            <a:endParaRPr lang="el-GR" sz="2400" dirty="0">
              <a:latin typeface="Times New Roman" pitchFamily="18" charset="0"/>
              <a:cs typeface="Times New Roman" pitchFamily="18" charset="0"/>
            </a:endParaRPr>
          </a:p>
          <a:p>
            <a:pPr lvl="1" eaLnBrk="1" hangingPunct="1">
              <a:buNone/>
            </a:pPr>
            <a:r>
              <a:rPr lang="el-GR" sz="2400" dirty="0">
                <a:latin typeface="Times New Roman" pitchFamily="18" charset="0"/>
                <a:cs typeface="Times New Roman" pitchFamily="18" charset="0"/>
              </a:rPr>
              <a:t>Βλ. Νόμος </a:t>
            </a:r>
            <a:r>
              <a:rPr lang="el-GR" sz="2400" b="1" dirty="0">
                <a:latin typeface="Times New Roman" pitchFamily="18" charset="0"/>
                <a:cs typeface="Times New Roman" pitchFamily="18" charset="0"/>
              </a:rPr>
              <a:t>4099/2012</a:t>
            </a:r>
            <a:r>
              <a:rPr lang="el-GR" sz="2400" dirty="0">
                <a:latin typeface="Times New Roman" pitchFamily="18" charset="0"/>
                <a:cs typeface="Times New Roman" pitchFamily="18" charset="0"/>
              </a:rPr>
              <a:t> (άρθρο 7)</a:t>
            </a:r>
            <a:endParaRPr lang="en-US" sz="2400" dirty="0">
              <a:latin typeface="Times New Roman" pitchFamily="18" charset="0"/>
              <a:cs typeface="Times New Roman" pitchFamily="18" charset="0"/>
            </a:endParaRPr>
          </a:p>
          <a:p>
            <a:pPr>
              <a:buNone/>
            </a:pPr>
            <a:endParaRPr lang="el-GR" sz="2800" dirty="0">
              <a:latin typeface="Times New Roman" pitchFamily="18" charset="0"/>
              <a:cs typeface="Times New Roman" pitchFamily="18" charset="0"/>
            </a:endParaRPr>
          </a:p>
        </p:txBody>
      </p:sp>
      <p:sp>
        <p:nvSpPr>
          <p:cNvPr id="5" name="4 - Θέση αριθμού διαφάνειας"/>
          <p:cNvSpPr>
            <a:spLocks noGrp="1"/>
          </p:cNvSpPr>
          <p:nvPr>
            <p:ph type="sldNum" sz="quarter" idx="12"/>
          </p:nvPr>
        </p:nvSpPr>
        <p:spPr/>
        <p:txBody>
          <a:bodyPr/>
          <a:lstStyle/>
          <a:p>
            <a:pPr>
              <a:defRPr/>
            </a:pPr>
            <a:fld id="{7C2C1EAE-2912-4811-9DF5-A68AB55C9E27}" type="slidenum">
              <a:rPr lang="el-GR" smtClean="0">
                <a:solidFill>
                  <a:srgbClr val="000000"/>
                </a:solidFill>
              </a:rPr>
              <a:pPr>
                <a:defRPr/>
              </a:pPr>
              <a:t>51</a:t>
            </a:fld>
            <a:endParaRPr lang="el-GR">
              <a:solidFill>
                <a:srgbClr val="000000"/>
              </a:solidFil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33122" name="Rectangle 2"/>
          <p:cNvSpPr>
            <a:spLocks noGrp="1"/>
          </p:cNvSpPr>
          <p:nvPr>
            <p:ph type="title"/>
          </p:nvPr>
        </p:nvSpPr>
        <p:spPr>
          <a:xfrm>
            <a:off x="1981200" y="404813"/>
            <a:ext cx="8229600" cy="1143000"/>
          </a:xfrm>
        </p:spPr>
        <p:txBody>
          <a:bodyPr/>
          <a:lstStyle/>
          <a:p>
            <a:pPr algn="ctr" eaLnBrk="1" hangingPunct="1">
              <a:defRPr/>
            </a:pPr>
            <a:r>
              <a:rPr lang="el-GR" sz="3000" b="1" i="1" dirty="0">
                <a:solidFill>
                  <a:schemeClr val="accent2"/>
                </a:solidFill>
                <a:latin typeface="Times New Roman" pitchFamily="18" charset="0"/>
                <a:cs typeface="Times New Roman" pitchFamily="18" charset="0"/>
              </a:rPr>
              <a:t>Διάθεση Μεριδίων</a:t>
            </a:r>
            <a:endParaRPr lang="en-US" sz="3000" b="1" dirty="0">
              <a:solidFill>
                <a:schemeClr val="accent2"/>
              </a:solidFill>
              <a:latin typeface="Times New Roman" pitchFamily="18" charset="0"/>
              <a:cs typeface="Times New Roman" pitchFamily="18" charset="0"/>
            </a:endParaRPr>
          </a:p>
        </p:txBody>
      </p:sp>
      <p:sp>
        <p:nvSpPr>
          <p:cNvPr id="143363" name="Rectangle 3"/>
          <p:cNvSpPr>
            <a:spLocks noGrp="1"/>
          </p:cNvSpPr>
          <p:nvPr>
            <p:ph idx="1"/>
          </p:nvPr>
        </p:nvSpPr>
        <p:spPr>
          <a:xfrm>
            <a:off x="1199456" y="1484785"/>
            <a:ext cx="9721080" cy="4733925"/>
          </a:xfrm>
        </p:spPr>
        <p:txBody>
          <a:bodyPr/>
          <a:lstStyle/>
          <a:p>
            <a:pPr eaLnBrk="1" hangingPunct="1"/>
            <a:r>
              <a:rPr lang="el-GR" sz="2400" dirty="0">
                <a:latin typeface="Times New Roman" pitchFamily="18" charset="0"/>
                <a:cs typeface="Times New Roman" pitchFamily="18" charset="0"/>
              </a:rPr>
              <a:t>Ας υποθέσουμε ότι αναφερόμαστε στο προηγούμενο χαρτοφυλάκιο και ότι φθάνει στα γραφεία της Εταιρείας Διαχείρισης στις 16 Σεπτεμβρίου 2007 μια αίτηση αγοράς μεριδίων αξίας 3.000 ευρώ. Ας δεχθούμε ακόμη ότι η αίτηση γίνεται αποδεκτή την ίδια ημέρα. Η τιμή διάθεσης με την οποία θα υπολογισθεί ο ακριβής αριθμός μεριδίων που αντιστοιχούν στον επενδυτή, θα είναι όπως ήδη έχουμε αναφέρει η επίσημη τιμή της ίδιας ημέρας.</a:t>
            </a:r>
            <a:endParaRPr lang="en-US" sz="2400" dirty="0">
              <a:latin typeface="Times New Roman" pitchFamily="18" charset="0"/>
              <a:cs typeface="Times New Roman" pitchFamily="18" charset="0"/>
            </a:endParaRPr>
          </a:p>
          <a:p>
            <a:pPr eaLnBrk="1" hangingPunct="1"/>
            <a:endParaRPr lang="el-GR" sz="2400" dirty="0">
              <a:latin typeface="Times New Roman" pitchFamily="18" charset="0"/>
              <a:cs typeface="Times New Roman" pitchFamily="18" charset="0"/>
            </a:endParaRPr>
          </a:p>
          <a:p>
            <a:pPr eaLnBrk="1" hangingPunct="1"/>
            <a:r>
              <a:rPr lang="el-GR" sz="2400" dirty="0">
                <a:latin typeface="Times New Roman" pitchFamily="18" charset="0"/>
                <a:cs typeface="Times New Roman" pitchFamily="18" charset="0"/>
              </a:rPr>
              <a:t>Για να βρούμε τον αριθμό των μεριδίων που αντιστοιχούν στον επενδυτή, θα διαιρέσουμε απλά το προς επένδυση ποσό με την τιμή διάθεσης: </a:t>
            </a:r>
            <a:endParaRPr lang="en-US" sz="2400" dirty="0">
              <a:latin typeface="Times New Roman" pitchFamily="18" charset="0"/>
              <a:cs typeface="Times New Roman" pitchFamily="18" charset="0"/>
            </a:endParaRPr>
          </a:p>
          <a:p>
            <a:pPr eaLnBrk="1" hangingPunct="1">
              <a:buFont typeface="Wingdings 2" pitchFamily="18" charset="2"/>
              <a:buNone/>
            </a:pPr>
            <a:r>
              <a:rPr lang="el-GR" sz="2400" dirty="0">
                <a:latin typeface="Times New Roman" pitchFamily="18" charset="0"/>
                <a:cs typeface="Times New Roman" pitchFamily="18" charset="0"/>
              </a:rPr>
              <a:t>	Αριθμός Μεριδίων = </a:t>
            </a:r>
            <a:r>
              <a:rPr lang="el-GR" sz="2400" u="sng" dirty="0">
                <a:latin typeface="Times New Roman" pitchFamily="18" charset="0"/>
                <a:cs typeface="Times New Roman" pitchFamily="18" charset="0"/>
              </a:rPr>
              <a:t>Ποσό προς επένδυση (=3.000</a:t>
            </a:r>
            <a:r>
              <a:rPr lang="el-GR" sz="2400" dirty="0">
                <a:latin typeface="Times New Roman" pitchFamily="18" charset="0"/>
                <a:cs typeface="Times New Roman" pitchFamily="18" charset="0"/>
              </a:rPr>
              <a:t>)  = 952,38</a:t>
            </a:r>
          </a:p>
          <a:p>
            <a:pPr eaLnBrk="1" hangingPunct="1">
              <a:buFont typeface="Wingdings 2" pitchFamily="18" charset="2"/>
              <a:buNone/>
            </a:pPr>
            <a:r>
              <a:rPr lang="el-GR" sz="2400" dirty="0">
                <a:latin typeface="Times New Roman" pitchFamily="18" charset="0"/>
                <a:cs typeface="Times New Roman" pitchFamily="18" charset="0"/>
              </a:rPr>
              <a:t>				     Τιμή Διάθεσης (=3,15)</a:t>
            </a:r>
            <a:endParaRPr lang="en-US" sz="2400" dirty="0">
              <a:latin typeface="Times New Roman" pitchFamily="18" charset="0"/>
              <a:cs typeface="Times New Roman" pitchFamily="18" charset="0"/>
            </a:endParaRPr>
          </a:p>
        </p:txBody>
      </p:sp>
      <p:sp>
        <p:nvSpPr>
          <p:cNvPr id="5" name="4 - Θέση αριθμού διαφάνειας"/>
          <p:cNvSpPr>
            <a:spLocks noGrp="1"/>
          </p:cNvSpPr>
          <p:nvPr>
            <p:ph type="sldNum" sz="quarter" idx="12"/>
          </p:nvPr>
        </p:nvSpPr>
        <p:spPr/>
        <p:txBody>
          <a:bodyPr/>
          <a:lstStyle/>
          <a:p>
            <a:pPr>
              <a:defRPr/>
            </a:pPr>
            <a:fld id="{7C2C1EAE-2912-4811-9DF5-A68AB55C9E27}" type="slidenum">
              <a:rPr lang="el-GR" smtClean="0">
                <a:solidFill>
                  <a:srgbClr val="000000"/>
                </a:solidFill>
              </a:rPr>
              <a:pPr>
                <a:defRPr/>
              </a:pPr>
              <a:t>52</a:t>
            </a:fld>
            <a:endParaRPr lang="el-GR">
              <a:solidFill>
                <a:srgbClr val="000000"/>
              </a:solidFill>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34146" name="Rectangle 2"/>
          <p:cNvSpPr>
            <a:spLocks noGrp="1"/>
          </p:cNvSpPr>
          <p:nvPr>
            <p:ph type="title"/>
          </p:nvPr>
        </p:nvSpPr>
        <p:spPr>
          <a:xfrm>
            <a:off x="1981200" y="115888"/>
            <a:ext cx="8229600" cy="1143000"/>
          </a:xfrm>
        </p:spPr>
        <p:txBody>
          <a:bodyPr/>
          <a:lstStyle/>
          <a:p>
            <a:pPr algn="ctr" eaLnBrk="1" hangingPunct="1">
              <a:defRPr/>
            </a:pPr>
            <a:r>
              <a:rPr lang="el-GR" sz="3000" b="1" i="1" dirty="0">
                <a:solidFill>
                  <a:schemeClr val="accent2"/>
                </a:solidFill>
                <a:latin typeface="Times New Roman" pitchFamily="18" charset="0"/>
                <a:cs typeface="Times New Roman" pitchFamily="18" charset="0"/>
              </a:rPr>
              <a:t>Διάθεση Μεριδίων</a:t>
            </a:r>
            <a:endParaRPr lang="en-US" sz="3000" b="1" i="1" dirty="0">
              <a:solidFill>
                <a:schemeClr val="accent2"/>
              </a:solidFill>
              <a:latin typeface="Times New Roman" pitchFamily="18" charset="0"/>
              <a:cs typeface="Times New Roman" pitchFamily="18" charset="0"/>
            </a:endParaRPr>
          </a:p>
        </p:txBody>
      </p:sp>
      <p:sp>
        <p:nvSpPr>
          <p:cNvPr id="144387" name="Rectangle 3"/>
          <p:cNvSpPr>
            <a:spLocks noGrp="1"/>
          </p:cNvSpPr>
          <p:nvPr>
            <p:ph idx="1"/>
          </p:nvPr>
        </p:nvSpPr>
        <p:spPr>
          <a:xfrm>
            <a:off x="767408" y="1196752"/>
            <a:ext cx="10729191" cy="5111750"/>
          </a:xfrm>
        </p:spPr>
        <p:txBody>
          <a:bodyPr/>
          <a:lstStyle/>
          <a:p>
            <a:pPr eaLnBrk="1" hangingPunct="1">
              <a:lnSpc>
                <a:spcPct val="80000"/>
              </a:lnSpc>
            </a:pPr>
            <a:r>
              <a:rPr lang="el-GR" sz="2000" dirty="0">
                <a:latin typeface="Times New Roman" pitchFamily="18" charset="0"/>
                <a:cs typeface="Times New Roman" pitchFamily="18" charset="0"/>
              </a:rPr>
              <a:t>Ο αριθμός των μεριδίων δεν είναι πάντα ακέραιος. </a:t>
            </a:r>
          </a:p>
          <a:p>
            <a:pPr eaLnBrk="1" hangingPunct="1">
              <a:lnSpc>
                <a:spcPct val="80000"/>
              </a:lnSpc>
            </a:pPr>
            <a:r>
              <a:rPr lang="el-GR" sz="2000" dirty="0">
                <a:latin typeface="Times New Roman" pitchFamily="18" charset="0"/>
                <a:cs typeface="Times New Roman" pitchFamily="18" charset="0"/>
              </a:rPr>
              <a:t>Το καθαρό Ενεργητικό του Αμοιβαίου Κεφαλαίου δεν</a:t>
            </a:r>
            <a:r>
              <a:rPr lang="el-GR" sz="2000" i="1" dirty="0">
                <a:latin typeface="Times New Roman" pitchFamily="18" charset="0"/>
                <a:cs typeface="Times New Roman" pitchFamily="18" charset="0"/>
              </a:rPr>
              <a:t> </a:t>
            </a:r>
            <a:r>
              <a:rPr lang="el-GR" sz="2000" dirty="0">
                <a:latin typeface="Times New Roman" pitchFamily="18" charset="0"/>
                <a:cs typeface="Times New Roman" pitchFamily="18" charset="0"/>
              </a:rPr>
              <a:t>θα πιστωθεί με ολόκληρο το ποσόν των €3.000, αλλά με το καθαρό ποσό που προκύπτει από τον πολλαπλασιασμό του αριθμού των μεριδίων με την καθαρή τιμή του μεριδίου δηλ. με €2.857,14:</a:t>
            </a:r>
          </a:p>
          <a:p>
            <a:pPr eaLnBrk="1" hangingPunct="1">
              <a:lnSpc>
                <a:spcPct val="80000"/>
              </a:lnSpc>
              <a:buFont typeface="Wingdings 2" pitchFamily="18" charset="2"/>
              <a:buNone/>
            </a:pPr>
            <a:r>
              <a:rPr lang="el-GR" sz="2000" dirty="0">
                <a:latin typeface="Times New Roman" pitchFamily="18" charset="0"/>
                <a:cs typeface="Times New Roman" pitchFamily="18" charset="0"/>
              </a:rPr>
              <a:t>							952,38 x € 3 = €</a:t>
            </a:r>
            <a:r>
              <a:rPr lang="el-GR" sz="2000" i="1" dirty="0">
                <a:latin typeface="Times New Roman" pitchFamily="18" charset="0"/>
                <a:cs typeface="Times New Roman" pitchFamily="18" charset="0"/>
              </a:rPr>
              <a:t> </a:t>
            </a:r>
            <a:r>
              <a:rPr lang="el-GR" sz="2000" dirty="0">
                <a:latin typeface="Times New Roman" pitchFamily="18" charset="0"/>
                <a:cs typeface="Times New Roman" pitchFamily="18" charset="0"/>
              </a:rPr>
              <a:t>2.857,14</a:t>
            </a:r>
          </a:p>
          <a:p>
            <a:pPr eaLnBrk="1" hangingPunct="1">
              <a:lnSpc>
                <a:spcPct val="80000"/>
              </a:lnSpc>
              <a:buFont typeface="Wingdings 2" pitchFamily="18" charset="2"/>
              <a:buNone/>
            </a:pPr>
            <a:r>
              <a:rPr lang="el-GR" sz="2000" dirty="0">
                <a:latin typeface="Times New Roman" pitchFamily="18" charset="0"/>
                <a:cs typeface="Times New Roman" pitchFamily="18" charset="0"/>
              </a:rPr>
              <a:t> </a:t>
            </a:r>
          </a:p>
          <a:p>
            <a:pPr eaLnBrk="1" hangingPunct="1">
              <a:lnSpc>
                <a:spcPct val="80000"/>
              </a:lnSpc>
            </a:pPr>
            <a:r>
              <a:rPr lang="el-GR" sz="2000" dirty="0">
                <a:latin typeface="Times New Roman" pitchFamily="18" charset="0"/>
                <a:cs typeface="Times New Roman" pitchFamily="18" charset="0"/>
              </a:rPr>
              <a:t>Επομένως το καθαρό Ενεργητικό της επόμενης ημέρας (εφ’ όσον δεν έχουν γίνει άλλες συναλλαγές αλλά και άλλες μεταβολές των τιμών των σχετικών αξιογράφων) θα είναι €302.857,14, ο δε αριθμός των </a:t>
            </a:r>
            <a:r>
              <a:rPr lang="el-GR" sz="2000" dirty="0" err="1">
                <a:latin typeface="Times New Roman" pitchFamily="18" charset="0"/>
                <a:cs typeface="Times New Roman" pitchFamily="18" charset="0"/>
              </a:rPr>
              <a:t>κυκλοφορούντων</a:t>
            </a:r>
            <a:r>
              <a:rPr lang="el-GR" sz="2000" dirty="0">
                <a:latin typeface="Times New Roman" pitchFamily="18" charset="0"/>
                <a:cs typeface="Times New Roman" pitchFamily="18" charset="0"/>
              </a:rPr>
              <a:t> μεριδίων θα ανέλθει σε 100.952,38. Από την παραπάνω διαδικασία γίνεται φανερό ότι η καθαρή τιμή του μεριδίου παραμένει αμετάβλητη.</a:t>
            </a:r>
          </a:p>
          <a:p>
            <a:pPr eaLnBrk="1" hangingPunct="1">
              <a:lnSpc>
                <a:spcPct val="80000"/>
              </a:lnSpc>
            </a:pPr>
            <a:r>
              <a:rPr lang="el-GR" sz="2000" dirty="0">
                <a:latin typeface="Times New Roman" pitchFamily="18" charset="0"/>
                <a:cs typeface="Times New Roman" pitchFamily="18" charset="0"/>
              </a:rPr>
              <a:t>Πράγματι ισχύει:</a:t>
            </a:r>
          </a:p>
          <a:p>
            <a:pPr eaLnBrk="1" hangingPunct="1">
              <a:lnSpc>
                <a:spcPct val="80000"/>
              </a:lnSpc>
              <a:buFont typeface="Wingdings 2" pitchFamily="18" charset="2"/>
              <a:buNone/>
            </a:pPr>
            <a:r>
              <a:rPr lang="el-GR" sz="2000" dirty="0">
                <a:latin typeface="Times New Roman" pitchFamily="18" charset="0"/>
                <a:cs typeface="Times New Roman" pitchFamily="18" charset="0"/>
              </a:rPr>
              <a:t>	Καθαρή Τιμή Μεριδίου  =   </a:t>
            </a:r>
            <a:r>
              <a:rPr lang="el-GR" sz="2000" u="sng" dirty="0">
                <a:latin typeface="Times New Roman" pitchFamily="18" charset="0"/>
                <a:cs typeface="Times New Roman" pitchFamily="18" charset="0"/>
              </a:rPr>
              <a:t>               Καθαρό Ενεργητικό          </a:t>
            </a:r>
            <a:r>
              <a:rPr lang="el-GR" sz="2000" dirty="0">
                <a:latin typeface="Times New Roman" pitchFamily="18" charset="0"/>
                <a:cs typeface="Times New Roman" pitchFamily="18" charset="0"/>
              </a:rPr>
              <a:t>    =</a:t>
            </a:r>
            <a:r>
              <a:rPr lang="el-GR" sz="2000" u="sng" dirty="0">
                <a:latin typeface="Times New Roman" pitchFamily="18" charset="0"/>
                <a:cs typeface="Times New Roman" pitchFamily="18" charset="0"/>
              </a:rPr>
              <a:t>     </a:t>
            </a:r>
            <a:endParaRPr lang="el-GR" sz="2000" dirty="0">
              <a:latin typeface="Times New Roman" pitchFamily="18" charset="0"/>
              <a:cs typeface="Times New Roman" pitchFamily="18" charset="0"/>
            </a:endParaRPr>
          </a:p>
          <a:p>
            <a:pPr eaLnBrk="1" hangingPunct="1">
              <a:lnSpc>
                <a:spcPct val="80000"/>
              </a:lnSpc>
              <a:buFont typeface="Wingdings 2" pitchFamily="18" charset="2"/>
              <a:buNone/>
            </a:pPr>
            <a:r>
              <a:rPr lang="el-GR" sz="2000" dirty="0">
                <a:latin typeface="Times New Roman" pitchFamily="18" charset="0"/>
                <a:cs typeface="Times New Roman" pitchFamily="18" charset="0"/>
              </a:rPr>
              <a:t>	                                            Αριθμός </a:t>
            </a:r>
            <a:r>
              <a:rPr lang="el-GR" sz="2000" dirty="0" err="1">
                <a:latin typeface="Times New Roman" pitchFamily="18" charset="0"/>
                <a:cs typeface="Times New Roman" pitchFamily="18" charset="0"/>
              </a:rPr>
              <a:t>Κυκλοφορούντων</a:t>
            </a:r>
            <a:r>
              <a:rPr lang="el-GR" sz="2000" dirty="0">
                <a:latin typeface="Times New Roman" pitchFamily="18" charset="0"/>
                <a:cs typeface="Times New Roman" pitchFamily="18" charset="0"/>
              </a:rPr>
              <a:t> Μεριδίων</a:t>
            </a:r>
          </a:p>
          <a:p>
            <a:pPr eaLnBrk="1" hangingPunct="1">
              <a:lnSpc>
                <a:spcPct val="80000"/>
              </a:lnSpc>
              <a:buFont typeface="Wingdings 2" pitchFamily="18" charset="2"/>
              <a:buNone/>
            </a:pPr>
            <a:r>
              <a:rPr lang="el-GR" sz="2000" dirty="0">
                <a:latin typeface="Times New Roman" pitchFamily="18" charset="0"/>
                <a:cs typeface="Times New Roman" pitchFamily="18" charset="0"/>
              </a:rPr>
              <a:t>                              </a:t>
            </a:r>
          </a:p>
          <a:p>
            <a:pPr eaLnBrk="1" hangingPunct="1">
              <a:lnSpc>
                <a:spcPct val="80000"/>
              </a:lnSpc>
              <a:buFont typeface="Wingdings 2" pitchFamily="18" charset="2"/>
              <a:buNone/>
            </a:pPr>
            <a:r>
              <a:rPr lang="el-GR" sz="2000" dirty="0">
                <a:latin typeface="Times New Roman" pitchFamily="18" charset="0"/>
                <a:cs typeface="Times New Roman" pitchFamily="18" charset="0"/>
              </a:rPr>
              <a:t>			                           =  </a:t>
            </a:r>
            <a:r>
              <a:rPr lang="el-GR" sz="2000" u="sng" dirty="0">
                <a:latin typeface="Times New Roman" pitchFamily="18" charset="0"/>
                <a:cs typeface="Times New Roman" pitchFamily="18" charset="0"/>
              </a:rPr>
              <a:t>302.857,14 </a:t>
            </a:r>
            <a:r>
              <a:rPr lang="el-GR" sz="2000" dirty="0">
                <a:latin typeface="Times New Roman" pitchFamily="18" charset="0"/>
                <a:cs typeface="Times New Roman" pitchFamily="18" charset="0"/>
              </a:rPr>
              <a:t> = €3</a:t>
            </a:r>
          </a:p>
          <a:p>
            <a:pPr eaLnBrk="1" hangingPunct="1">
              <a:lnSpc>
                <a:spcPct val="80000"/>
              </a:lnSpc>
              <a:buFont typeface="Wingdings 2" pitchFamily="18" charset="2"/>
              <a:buNone/>
            </a:pPr>
            <a:r>
              <a:rPr lang="el-GR" sz="2000" dirty="0">
                <a:latin typeface="Times New Roman" pitchFamily="18" charset="0"/>
                <a:cs typeface="Times New Roman" pitchFamily="18" charset="0"/>
              </a:rPr>
              <a:t>				               100.952,38</a:t>
            </a:r>
          </a:p>
          <a:p>
            <a:pPr eaLnBrk="1" hangingPunct="1">
              <a:lnSpc>
                <a:spcPct val="80000"/>
              </a:lnSpc>
              <a:buFont typeface="Wingdings 2" pitchFamily="18" charset="2"/>
              <a:buNone/>
            </a:pPr>
            <a:r>
              <a:rPr lang="el-GR" sz="2000" dirty="0">
                <a:latin typeface="Times New Roman" pitchFamily="18" charset="0"/>
                <a:cs typeface="Times New Roman" pitchFamily="18" charset="0"/>
              </a:rPr>
              <a:t> </a:t>
            </a:r>
          </a:p>
          <a:p>
            <a:pPr eaLnBrk="1" hangingPunct="1">
              <a:lnSpc>
                <a:spcPct val="80000"/>
              </a:lnSpc>
            </a:pPr>
            <a:r>
              <a:rPr lang="el-GR" sz="2000" dirty="0">
                <a:latin typeface="Times New Roman" pitchFamily="18" charset="0"/>
                <a:cs typeface="Times New Roman" pitchFamily="18" charset="0"/>
              </a:rPr>
              <a:t>Η διαφορά (€3.000 – €2.857,14) = €142,86 είναι η αμοιβή που θα μοιρασθούν η Εταιρεία Διαχείρισης και το δίκτυο πωλήσεων του Αμοιβαίου Κεφαλαίου (εάν υπάρχει).</a:t>
            </a:r>
            <a:endParaRPr lang="en-US" sz="2000" dirty="0">
              <a:latin typeface="Times New Roman" pitchFamily="18" charset="0"/>
              <a:cs typeface="Times New Roman" pitchFamily="18" charset="0"/>
            </a:endParaRPr>
          </a:p>
        </p:txBody>
      </p:sp>
      <p:sp>
        <p:nvSpPr>
          <p:cNvPr id="5" name="4 - Θέση αριθμού διαφάνειας"/>
          <p:cNvSpPr>
            <a:spLocks noGrp="1"/>
          </p:cNvSpPr>
          <p:nvPr>
            <p:ph type="sldNum" sz="quarter" idx="12"/>
          </p:nvPr>
        </p:nvSpPr>
        <p:spPr/>
        <p:txBody>
          <a:bodyPr/>
          <a:lstStyle/>
          <a:p>
            <a:pPr>
              <a:defRPr/>
            </a:pPr>
            <a:fld id="{7C2C1EAE-2912-4811-9DF5-A68AB55C9E27}" type="slidenum">
              <a:rPr lang="el-GR" smtClean="0">
                <a:solidFill>
                  <a:srgbClr val="000000"/>
                </a:solidFill>
              </a:rPr>
              <a:pPr>
                <a:defRPr/>
              </a:pPr>
              <a:t>53</a:t>
            </a:fld>
            <a:endParaRPr lang="el-GR">
              <a:solidFill>
                <a:srgbClr val="000000"/>
              </a:solidFill>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35170" name="Rectangle 2"/>
          <p:cNvSpPr>
            <a:spLocks noGrp="1"/>
          </p:cNvSpPr>
          <p:nvPr>
            <p:ph type="title"/>
          </p:nvPr>
        </p:nvSpPr>
        <p:spPr>
          <a:xfrm>
            <a:off x="1981200" y="-27384"/>
            <a:ext cx="8229600" cy="1143000"/>
          </a:xfrm>
        </p:spPr>
        <p:txBody>
          <a:bodyPr/>
          <a:lstStyle/>
          <a:p>
            <a:pPr algn="ctr" eaLnBrk="1" hangingPunct="1">
              <a:defRPr/>
            </a:pPr>
            <a:r>
              <a:rPr lang="el-GR" sz="3000" b="1" i="1" dirty="0">
                <a:solidFill>
                  <a:schemeClr val="accent2"/>
                </a:solidFill>
                <a:latin typeface="Times New Roman" pitchFamily="18" charset="0"/>
                <a:cs typeface="Times New Roman" pitchFamily="18" charset="0"/>
              </a:rPr>
              <a:t>Εξαγορά μεριδίων</a:t>
            </a:r>
            <a:endParaRPr lang="en-US" sz="3000" b="1" i="1" dirty="0">
              <a:solidFill>
                <a:schemeClr val="accent2"/>
              </a:solidFill>
              <a:latin typeface="Times New Roman" pitchFamily="18" charset="0"/>
              <a:cs typeface="Times New Roman" pitchFamily="18" charset="0"/>
            </a:endParaRPr>
          </a:p>
        </p:txBody>
      </p:sp>
      <p:sp>
        <p:nvSpPr>
          <p:cNvPr id="145411" name="Rectangle 3"/>
          <p:cNvSpPr>
            <a:spLocks noGrp="1"/>
          </p:cNvSpPr>
          <p:nvPr>
            <p:ph idx="1"/>
          </p:nvPr>
        </p:nvSpPr>
        <p:spPr>
          <a:xfrm>
            <a:off x="911424" y="1008658"/>
            <a:ext cx="10297144" cy="5300663"/>
          </a:xfrm>
        </p:spPr>
        <p:txBody>
          <a:bodyPr/>
          <a:lstStyle/>
          <a:p>
            <a:pPr eaLnBrk="1" hangingPunct="1"/>
            <a:r>
              <a:rPr lang="el-GR" sz="2000" dirty="0">
                <a:latin typeface="Times New Roman" pitchFamily="18" charset="0"/>
                <a:cs typeface="Times New Roman" pitchFamily="18" charset="0"/>
              </a:rPr>
              <a:t>Η εξαγορά μεριδίων είναι υποχρεωτική όταν τη ζητήσει ο μεριδιούχος.</a:t>
            </a:r>
          </a:p>
          <a:p>
            <a:pPr eaLnBrk="1" hangingPunct="1"/>
            <a:r>
              <a:rPr lang="el-GR" sz="2000" dirty="0">
                <a:latin typeface="Times New Roman" pitchFamily="18" charset="0"/>
                <a:cs typeface="Times New Roman" pitchFamily="18" charset="0"/>
              </a:rPr>
              <a:t>Για τον σκοπό αυτό ο μεριδιούχος υποβάλλει γραπτή αίτηση στην ΑΕΔΑΚ.</a:t>
            </a:r>
          </a:p>
          <a:p>
            <a:pPr eaLnBrk="1" hangingPunct="1"/>
            <a:r>
              <a:rPr lang="el-GR" sz="2000" dirty="0">
                <a:latin typeface="Times New Roman" pitchFamily="18" charset="0"/>
                <a:cs typeface="Times New Roman" pitchFamily="18" charset="0"/>
              </a:rPr>
              <a:t>Τα μερίδια εξαγοράζονται στην τιμή εξαγοράς μεριδίων της ημέρας υποβολής της αίτησης του μεριδιούχου για εξαγορά.</a:t>
            </a:r>
            <a:endParaRPr lang="en-US" sz="2000" dirty="0">
              <a:latin typeface="Times New Roman" pitchFamily="18" charset="0"/>
              <a:cs typeface="Times New Roman" pitchFamily="18" charset="0"/>
            </a:endParaRPr>
          </a:p>
          <a:p>
            <a:pPr eaLnBrk="1" hangingPunct="1"/>
            <a:r>
              <a:rPr lang="el-GR" sz="2000" dirty="0">
                <a:latin typeface="Times New Roman" pitchFamily="18" charset="0"/>
                <a:cs typeface="Times New Roman" pitchFamily="18" charset="0"/>
              </a:rPr>
              <a:t>Η αξία των μεριδίων που εξαγοράζονται από έναν μεριδιούχο καταβάλλεται σε μετρητά εντός πέντε ημερών από την ημέρα υποβολής της σχετικής αίτησης.</a:t>
            </a:r>
          </a:p>
          <a:p>
            <a:pPr eaLnBrk="1" hangingPunct="1"/>
            <a:r>
              <a:rPr lang="el-GR" sz="2000" dirty="0">
                <a:latin typeface="Times New Roman" pitchFamily="18" charset="0"/>
                <a:cs typeface="Times New Roman" pitchFamily="18" charset="0"/>
              </a:rPr>
              <a:t>Σε εξαιρετικές περιπτώσεις, όταν το επιβάλλουν οι περιστάσεις και προς το </a:t>
            </a:r>
            <a:r>
              <a:rPr lang="el-GR" sz="2000" dirty="0" err="1">
                <a:latin typeface="Times New Roman" pitchFamily="18" charset="0"/>
                <a:cs typeface="Times New Roman" pitchFamily="18" charset="0"/>
              </a:rPr>
              <a:t>συµφέρον</a:t>
            </a:r>
            <a:r>
              <a:rPr lang="el-GR" sz="2000" dirty="0">
                <a:latin typeface="Times New Roman" pitchFamily="18" charset="0"/>
                <a:cs typeface="Times New Roman" pitchFamily="18" charset="0"/>
              </a:rPr>
              <a:t> των µ</a:t>
            </a:r>
            <a:r>
              <a:rPr lang="el-GR" sz="2000" dirty="0" err="1">
                <a:latin typeface="Times New Roman" pitchFamily="18" charset="0"/>
                <a:cs typeface="Times New Roman" pitchFamily="18" charset="0"/>
              </a:rPr>
              <a:t>εριδιούχων</a:t>
            </a:r>
            <a:r>
              <a:rPr lang="el-GR" sz="2000" dirty="0">
                <a:latin typeface="Times New Roman" pitchFamily="18" charset="0"/>
                <a:cs typeface="Times New Roman" pitchFamily="18" charset="0"/>
              </a:rPr>
              <a:t>, επιτρέπεται, κατόπιν αιτήσεως της Α.Ε.Δ.Α.Κ. και σχετικής άδειας της Επιτροπής Κεφαλαιαγοράς, η αναστολή της εξαγοράς µ</a:t>
            </a:r>
            <a:r>
              <a:rPr lang="el-GR" sz="2000" dirty="0" err="1">
                <a:latin typeface="Times New Roman" pitchFamily="18" charset="0"/>
                <a:cs typeface="Times New Roman" pitchFamily="18" charset="0"/>
              </a:rPr>
              <a:t>εριδίων</a:t>
            </a:r>
            <a:r>
              <a:rPr lang="el-GR" sz="2000" dirty="0">
                <a:latin typeface="Times New Roman" pitchFamily="18" charset="0"/>
                <a:cs typeface="Times New Roman" pitchFamily="18" charset="0"/>
              </a:rPr>
              <a:t> του Α</a:t>
            </a:r>
            <a:r>
              <a:rPr lang="en-US" sz="2000" dirty="0">
                <a:latin typeface="Times New Roman" pitchFamily="18" charset="0"/>
                <a:cs typeface="Times New Roman" pitchFamily="18" charset="0"/>
              </a:rPr>
              <a:t>/</a:t>
            </a:r>
            <a:r>
              <a:rPr lang="el-GR" sz="2000" dirty="0">
                <a:latin typeface="Times New Roman" pitchFamily="18" charset="0"/>
                <a:cs typeface="Times New Roman" pitchFamily="18" charset="0"/>
              </a:rPr>
              <a:t>Κ για χρονικό </a:t>
            </a:r>
            <a:r>
              <a:rPr lang="el-GR" sz="2000" dirty="0" err="1">
                <a:latin typeface="Times New Roman" pitchFamily="18" charset="0"/>
                <a:cs typeface="Times New Roman" pitchFamily="18" charset="0"/>
              </a:rPr>
              <a:t>διάστηµα</a:t>
            </a:r>
            <a:r>
              <a:rPr lang="el-GR" sz="2000" dirty="0">
                <a:latin typeface="Times New Roman" pitchFamily="18" charset="0"/>
                <a:cs typeface="Times New Roman" pitchFamily="18" charset="0"/>
              </a:rPr>
              <a:t> µ</a:t>
            </a:r>
            <a:r>
              <a:rPr lang="el-GR" sz="2000" dirty="0" err="1">
                <a:latin typeface="Times New Roman" pitchFamily="18" charset="0"/>
                <a:cs typeface="Times New Roman" pitchFamily="18" charset="0"/>
              </a:rPr>
              <a:t>έχρι</a:t>
            </a:r>
            <a:r>
              <a:rPr lang="el-GR" sz="2000" dirty="0">
                <a:latin typeface="Times New Roman" pitchFamily="18" charset="0"/>
                <a:cs typeface="Times New Roman" pitchFamily="18" charset="0"/>
              </a:rPr>
              <a:t> 3</a:t>
            </a:r>
            <a:r>
              <a:rPr lang="el-GR" sz="2000" baseline="30000" dirty="0">
                <a:latin typeface="Times New Roman" pitchFamily="18" charset="0"/>
                <a:cs typeface="Times New Roman" pitchFamily="18" charset="0"/>
              </a:rPr>
              <a:t>ων</a:t>
            </a:r>
            <a:r>
              <a:rPr lang="el-GR" sz="2000" dirty="0">
                <a:latin typeface="Times New Roman" pitchFamily="18" charset="0"/>
                <a:cs typeface="Times New Roman" pitchFamily="18" charset="0"/>
              </a:rPr>
              <a:t> µ</a:t>
            </a:r>
            <a:r>
              <a:rPr lang="el-GR" sz="2000" dirty="0" err="1">
                <a:latin typeface="Times New Roman" pitchFamily="18" charset="0"/>
                <a:cs typeface="Times New Roman" pitchFamily="18" charset="0"/>
              </a:rPr>
              <a:t>ηνών</a:t>
            </a:r>
            <a:r>
              <a:rPr lang="el-GR" sz="2000" dirty="0">
                <a:latin typeface="Times New Roman" pitchFamily="18" charset="0"/>
                <a:cs typeface="Times New Roman" pitchFamily="18" charset="0"/>
              </a:rPr>
              <a:t>, </a:t>
            </a:r>
            <a:r>
              <a:rPr lang="el-GR" sz="2000" dirty="0" err="1">
                <a:latin typeface="Times New Roman" pitchFamily="18" charset="0"/>
                <a:cs typeface="Times New Roman" pitchFamily="18" charset="0"/>
              </a:rPr>
              <a:t>δυνάµενο</a:t>
            </a:r>
            <a:r>
              <a:rPr lang="el-GR" sz="2000" dirty="0">
                <a:latin typeface="Times New Roman" pitchFamily="18" charset="0"/>
                <a:cs typeface="Times New Roman" pitchFamily="18" charset="0"/>
              </a:rPr>
              <a:t> να παραταθεί για άλλους 3 µ</a:t>
            </a:r>
            <a:r>
              <a:rPr lang="el-GR" sz="2000" dirty="0" err="1">
                <a:latin typeface="Times New Roman" pitchFamily="18" charset="0"/>
                <a:cs typeface="Times New Roman" pitchFamily="18" charset="0"/>
              </a:rPr>
              <a:t>ήνες</a:t>
            </a:r>
            <a:r>
              <a:rPr lang="el-GR" sz="2000" dirty="0">
                <a:latin typeface="Times New Roman" pitchFamily="18" charset="0"/>
                <a:cs typeface="Times New Roman" pitchFamily="18" charset="0"/>
              </a:rPr>
              <a:t> κατ' ανώτατο όριο. </a:t>
            </a:r>
          </a:p>
          <a:p>
            <a:pPr eaLnBrk="1" hangingPunct="1"/>
            <a:r>
              <a:rPr lang="el-GR" sz="2000" dirty="0">
                <a:latin typeface="Times New Roman" pitchFamily="18" charset="0"/>
                <a:cs typeface="Times New Roman" pitchFamily="18" charset="0"/>
              </a:rPr>
              <a:t>Επίσης, η Επιτροπή Κεφαλαιαγοράς δύναται να αποφασίσει, µε </a:t>
            </a:r>
            <a:r>
              <a:rPr lang="el-GR" sz="2000" dirty="0" err="1">
                <a:latin typeface="Times New Roman" pitchFamily="18" charset="0"/>
                <a:cs typeface="Times New Roman" pitchFamily="18" charset="0"/>
              </a:rPr>
              <a:t>αιτιολογηµένη</a:t>
            </a:r>
            <a:r>
              <a:rPr lang="el-GR" sz="2000" dirty="0">
                <a:latin typeface="Times New Roman" pitchFamily="18" charset="0"/>
                <a:cs typeface="Times New Roman" pitchFamily="18" charset="0"/>
              </a:rPr>
              <a:t> απόφασή της και µε </a:t>
            </a:r>
            <a:r>
              <a:rPr lang="el-GR" sz="2000" dirty="0" err="1">
                <a:latin typeface="Times New Roman" pitchFamily="18" charset="0"/>
                <a:cs typeface="Times New Roman" pitchFamily="18" charset="0"/>
              </a:rPr>
              <a:t>γνώµονα</a:t>
            </a:r>
            <a:r>
              <a:rPr lang="el-GR" sz="2000" dirty="0">
                <a:latin typeface="Times New Roman" pitchFamily="18" charset="0"/>
                <a:cs typeface="Times New Roman" pitchFamily="18" charset="0"/>
              </a:rPr>
              <a:t> το </a:t>
            </a:r>
            <a:r>
              <a:rPr lang="el-GR" sz="2000" dirty="0" err="1">
                <a:latin typeface="Times New Roman" pitchFamily="18" charset="0"/>
                <a:cs typeface="Times New Roman" pitchFamily="18" charset="0"/>
              </a:rPr>
              <a:t>συµφέρον</a:t>
            </a:r>
            <a:r>
              <a:rPr lang="el-GR" sz="2000" dirty="0">
                <a:latin typeface="Times New Roman" pitchFamily="18" charset="0"/>
                <a:cs typeface="Times New Roman" pitchFamily="18" charset="0"/>
              </a:rPr>
              <a:t> των µ</a:t>
            </a:r>
            <a:r>
              <a:rPr lang="el-GR" sz="2000" dirty="0" err="1">
                <a:latin typeface="Times New Roman" pitchFamily="18" charset="0"/>
                <a:cs typeface="Times New Roman" pitchFamily="18" charset="0"/>
              </a:rPr>
              <a:t>εριδιούχων</a:t>
            </a:r>
            <a:r>
              <a:rPr lang="el-GR" sz="2000" dirty="0">
                <a:latin typeface="Times New Roman" pitchFamily="18" charset="0"/>
                <a:cs typeface="Times New Roman" pitchFamily="18" charset="0"/>
              </a:rPr>
              <a:t> του Α</a:t>
            </a:r>
            <a:r>
              <a:rPr lang="en-US" sz="2000" dirty="0">
                <a:latin typeface="Times New Roman" pitchFamily="18" charset="0"/>
                <a:cs typeface="Times New Roman" pitchFamily="18" charset="0"/>
              </a:rPr>
              <a:t>/</a:t>
            </a:r>
            <a:r>
              <a:rPr lang="el-GR" sz="2000" dirty="0">
                <a:latin typeface="Times New Roman" pitchFamily="18" charset="0"/>
                <a:cs typeface="Times New Roman" pitchFamily="18" charset="0"/>
              </a:rPr>
              <a:t>Κ ή/και του επενδυτικού κοινού, την αναστολή της εξαγοράς των µ</a:t>
            </a:r>
            <a:r>
              <a:rPr lang="el-GR" sz="2000" dirty="0" err="1">
                <a:latin typeface="Times New Roman" pitchFamily="18" charset="0"/>
                <a:cs typeface="Times New Roman" pitchFamily="18" charset="0"/>
              </a:rPr>
              <a:t>εριδίων</a:t>
            </a:r>
            <a:r>
              <a:rPr lang="el-GR" sz="2000" dirty="0">
                <a:latin typeface="Times New Roman" pitchFamily="18" charset="0"/>
                <a:cs typeface="Times New Roman" pitchFamily="18" charset="0"/>
              </a:rPr>
              <a:t> του. </a:t>
            </a:r>
          </a:p>
          <a:p>
            <a:pPr eaLnBrk="1" hangingPunct="1">
              <a:buNone/>
            </a:pPr>
            <a:endParaRPr lang="el-GR" sz="600" dirty="0">
              <a:latin typeface="Times New Roman" pitchFamily="18" charset="0"/>
              <a:cs typeface="Times New Roman" pitchFamily="18" charset="0"/>
            </a:endParaRPr>
          </a:p>
          <a:p>
            <a:pPr marL="342900" lvl="1" indent="-342900" eaLnBrk="1" hangingPunct="1">
              <a:buNone/>
            </a:pPr>
            <a:r>
              <a:rPr lang="el-GR" sz="2000" dirty="0">
                <a:latin typeface="Times New Roman" pitchFamily="18" charset="0"/>
                <a:cs typeface="Times New Roman" pitchFamily="18" charset="0"/>
              </a:rPr>
              <a:t>	Βλ. Νόμος </a:t>
            </a:r>
            <a:r>
              <a:rPr lang="el-GR" sz="2000" b="1" dirty="0">
                <a:latin typeface="Times New Roman" pitchFamily="18" charset="0"/>
                <a:cs typeface="Times New Roman" pitchFamily="18" charset="0"/>
              </a:rPr>
              <a:t>4099/2012</a:t>
            </a:r>
            <a:r>
              <a:rPr lang="el-GR" sz="2000" dirty="0">
                <a:latin typeface="Times New Roman" pitchFamily="18" charset="0"/>
                <a:cs typeface="Times New Roman" pitchFamily="18" charset="0"/>
              </a:rPr>
              <a:t> (άρθρο 8)</a:t>
            </a:r>
            <a:endParaRPr lang="en-US" sz="2000" dirty="0">
              <a:latin typeface="Times New Roman" pitchFamily="18" charset="0"/>
              <a:cs typeface="Times New Roman" pitchFamily="18" charset="0"/>
            </a:endParaRPr>
          </a:p>
          <a:p>
            <a:pPr eaLnBrk="1" hangingPunct="1"/>
            <a:endParaRPr lang="el-GR" sz="2000" dirty="0">
              <a:latin typeface="Times New Roman" pitchFamily="18" charset="0"/>
              <a:cs typeface="Times New Roman" pitchFamily="18" charset="0"/>
            </a:endParaRPr>
          </a:p>
        </p:txBody>
      </p:sp>
      <p:sp>
        <p:nvSpPr>
          <p:cNvPr id="5" name="4 - Θέση αριθμού διαφάνειας"/>
          <p:cNvSpPr>
            <a:spLocks noGrp="1"/>
          </p:cNvSpPr>
          <p:nvPr>
            <p:ph type="sldNum" sz="quarter" idx="12"/>
          </p:nvPr>
        </p:nvSpPr>
        <p:spPr/>
        <p:txBody>
          <a:bodyPr/>
          <a:lstStyle/>
          <a:p>
            <a:pPr>
              <a:defRPr/>
            </a:pPr>
            <a:fld id="{7C2C1EAE-2912-4811-9DF5-A68AB55C9E27}" type="slidenum">
              <a:rPr lang="el-GR" smtClean="0">
                <a:solidFill>
                  <a:srgbClr val="000000"/>
                </a:solidFill>
              </a:rPr>
              <a:pPr>
                <a:defRPr/>
              </a:pPr>
              <a:t>54</a:t>
            </a:fld>
            <a:endParaRPr lang="el-GR">
              <a:solidFill>
                <a:srgbClr val="000000"/>
              </a:solidFill>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37218" name="Rectangle 2"/>
          <p:cNvSpPr>
            <a:spLocks noGrp="1"/>
          </p:cNvSpPr>
          <p:nvPr>
            <p:ph type="title"/>
          </p:nvPr>
        </p:nvSpPr>
        <p:spPr>
          <a:xfrm>
            <a:off x="2042864" y="44624"/>
            <a:ext cx="8229600" cy="1143000"/>
          </a:xfrm>
        </p:spPr>
        <p:txBody>
          <a:bodyPr/>
          <a:lstStyle/>
          <a:p>
            <a:pPr algn="ctr" eaLnBrk="1" hangingPunct="1">
              <a:defRPr/>
            </a:pPr>
            <a:r>
              <a:rPr lang="el-GR" sz="3000" b="1" i="1" dirty="0">
                <a:solidFill>
                  <a:schemeClr val="accent2"/>
                </a:solidFill>
                <a:latin typeface="Times New Roman" pitchFamily="18" charset="0"/>
                <a:cs typeface="Times New Roman" pitchFamily="18" charset="0"/>
              </a:rPr>
              <a:t>Εξαγορά μεριδίων</a:t>
            </a:r>
            <a:endParaRPr lang="en-US" sz="3000" b="1" i="1" dirty="0">
              <a:solidFill>
                <a:schemeClr val="accent2"/>
              </a:solidFill>
              <a:latin typeface="Times New Roman" pitchFamily="18" charset="0"/>
              <a:cs typeface="Times New Roman" pitchFamily="18" charset="0"/>
            </a:endParaRPr>
          </a:p>
        </p:txBody>
      </p:sp>
      <p:sp>
        <p:nvSpPr>
          <p:cNvPr id="147459" name="Rectangle 3"/>
          <p:cNvSpPr>
            <a:spLocks noGrp="1"/>
          </p:cNvSpPr>
          <p:nvPr>
            <p:ph idx="1"/>
          </p:nvPr>
        </p:nvSpPr>
        <p:spPr>
          <a:xfrm>
            <a:off x="695400" y="1196752"/>
            <a:ext cx="10801199" cy="5400600"/>
          </a:xfrm>
        </p:spPr>
        <p:txBody>
          <a:bodyPr/>
          <a:lstStyle/>
          <a:p>
            <a:pPr eaLnBrk="1" hangingPunct="1">
              <a:lnSpc>
                <a:spcPct val="80000"/>
              </a:lnSpc>
            </a:pPr>
            <a:r>
              <a:rPr lang="el-GR" sz="2000" dirty="0">
                <a:latin typeface="Times New Roman" pitchFamily="18" charset="0"/>
                <a:cs typeface="Times New Roman" pitchFamily="18" charset="0"/>
              </a:rPr>
              <a:t>Δεχόμενοι ότι πάλι το Καθαρό Ενεργητικό του Αμοιβαίου Κεφαλαίου είναι  €300.000, ο αριθμός των κυκλοφορούντων μεριδίων είναι 100.000 και η καθαρή τιμή του μεριδίου είναι €3.</a:t>
            </a:r>
          </a:p>
          <a:p>
            <a:pPr eaLnBrk="1" hangingPunct="1">
              <a:lnSpc>
                <a:spcPct val="80000"/>
              </a:lnSpc>
            </a:pPr>
            <a:r>
              <a:rPr lang="el-GR" sz="2000" dirty="0">
                <a:latin typeface="Times New Roman" pitchFamily="18" charset="0"/>
                <a:cs typeface="Times New Roman" pitchFamily="18" charset="0"/>
              </a:rPr>
              <a:t>Ας υποθέσουμε ότι στις 16 Σεπτεμβρίου του 2007 κατατίθεται μια αίτηση εξαγοράς 1.000 μεριδίων, η οποία γίνεται αποδεκτή την ίδια ημέρα. Το καθαρό ενεργητικό θα μειωθεί κατά €3.000 (1.000 x €3), δηλαδή θα γίνει €297.000:</a:t>
            </a:r>
          </a:p>
          <a:p>
            <a:pPr eaLnBrk="1" hangingPunct="1">
              <a:lnSpc>
                <a:spcPct val="80000"/>
              </a:lnSpc>
              <a:buFont typeface="Wingdings 2" pitchFamily="18" charset="2"/>
              <a:buNone/>
            </a:pPr>
            <a:r>
              <a:rPr lang="el-GR" sz="2000" dirty="0">
                <a:latin typeface="Times New Roman" pitchFamily="18" charset="0"/>
                <a:cs typeface="Times New Roman" pitchFamily="18" charset="0"/>
              </a:rPr>
              <a:t>		Σύνολο Καθαρού Ενεργητικού                                € 297.000</a:t>
            </a:r>
          </a:p>
          <a:p>
            <a:pPr eaLnBrk="1" hangingPunct="1">
              <a:lnSpc>
                <a:spcPct val="80000"/>
              </a:lnSpc>
              <a:buFont typeface="Wingdings 2" pitchFamily="18" charset="2"/>
              <a:buNone/>
            </a:pPr>
            <a:r>
              <a:rPr lang="el-GR" sz="2000" dirty="0">
                <a:latin typeface="Times New Roman" pitchFamily="18" charset="0"/>
                <a:cs typeface="Times New Roman" pitchFamily="18" charset="0"/>
              </a:rPr>
              <a:t>		Αριθμός Κυκλοφορούντων Μεριδίων                          99.000</a:t>
            </a:r>
          </a:p>
          <a:p>
            <a:pPr eaLnBrk="1" hangingPunct="1">
              <a:lnSpc>
                <a:spcPct val="80000"/>
              </a:lnSpc>
              <a:buFont typeface="Wingdings 2" pitchFamily="18" charset="2"/>
              <a:buNone/>
            </a:pPr>
            <a:r>
              <a:rPr lang="el-GR" sz="2000" dirty="0">
                <a:latin typeface="Times New Roman" pitchFamily="18" charset="0"/>
                <a:cs typeface="Times New Roman" pitchFamily="18" charset="0"/>
              </a:rPr>
              <a:t>		Καθαρή Τιμή Μεριδίου (297.000 : 99.000)   =        €            3 </a:t>
            </a:r>
          </a:p>
          <a:p>
            <a:pPr eaLnBrk="1" hangingPunct="1">
              <a:lnSpc>
                <a:spcPct val="80000"/>
              </a:lnSpc>
              <a:buFont typeface="Wingdings 2" pitchFamily="18" charset="2"/>
              <a:buNone/>
            </a:pPr>
            <a:endParaRPr lang="el-GR" sz="2000" dirty="0">
              <a:latin typeface="Times New Roman" pitchFamily="18" charset="0"/>
              <a:cs typeface="Times New Roman" pitchFamily="18" charset="0"/>
            </a:endParaRPr>
          </a:p>
          <a:p>
            <a:pPr eaLnBrk="1" hangingPunct="1">
              <a:lnSpc>
                <a:spcPct val="80000"/>
              </a:lnSpc>
            </a:pPr>
            <a:r>
              <a:rPr lang="el-GR" sz="2000" dirty="0">
                <a:latin typeface="Times New Roman" pitchFamily="18" charset="0"/>
                <a:cs typeface="Times New Roman" pitchFamily="18" charset="0"/>
              </a:rPr>
              <a:t>Η καθαρή τιμή των μεριδίων παρέμεινε η ίδια, στον βαθμό που η μείωση του αριθμού των μεριδίων συνοδεύτηκε με αντίστοιχη μείωση του Καθαρού Ενεργητικού. Πρέπει να σημειωθεί ότι ο μεριδιούχος δεν πρόκειται να εισπράξει ολόκληρο το ποσόν των €3.000. Το ποσό που του αντιστοιχεί προκύπτει χρησιμοποιώντας την τιμή εξαγοράς ως εξής: </a:t>
            </a:r>
          </a:p>
          <a:p>
            <a:pPr eaLnBrk="1" hangingPunct="1">
              <a:lnSpc>
                <a:spcPct val="80000"/>
              </a:lnSpc>
              <a:buFont typeface="Wingdings 2" pitchFamily="18" charset="2"/>
              <a:buNone/>
            </a:pPr>
            <a:r>
              <a:rPr lang="el-GR" sz="2000" dirty="0">
                <a:latin typeface="Times New Roman" pitchFamily="18" charset="0"/>
                <a:cs typeface="Times New Roman" pitchFamily="18" charset="0"/>
              </a:rPr>
              <a:t>	Αριθμός Μεριδίων x Τιμή Εξαγοράς = Εισπρακτέο ποσό</a:t>
            </a:r>
          </a:p>
          <a:p>
            <a:pPr eaLnBrk="1" hangingPunct="1">
              <a:lnSpc>
                <a:spcPct val="80000"/>
              </a:lnSpc>
              <a:buFont typeface="Wingdings 2" pitchFamily="18" charset="2"/>
              <a:buNone/>
            </a:pPr>
            <a:r>
              <a:rPr lang="el-GR" sz="2000" dirty="0">
                <a:latin typeface="Times New Roman" pitchFamily="18" charset="0"/>
                <a:cs typeface="Times New Roman" pitchFamily="18" charset="0"/>
              </a:rPr>
              <a:t>			         1.000 x €2,97 = €2.970</a:t>
            </a:r>
          </a:p>
          <a:p>
            <a:pPr eaLnBrk="1" hangingPunct="1">
              <a:lnSpc>
                <a:spcPct val="80000"/>
              </a:lnSpc>
              <a:buFont typeface="Wingdings 2" pitchFamily="18" charset="2"/>
              <a:buNone/>
            </a:pPr>
            <a:endParaRPr lang="el-GR" sz="2000" dirty="0">
              <a:latin typeface="Times New Roman" pitchFamily="18" charset="0"/>
              <a:cs typeface="Times New Roman" pitchFamily="18" charset="0"/>
            </a:endParaRPr>
          </a:p>
          <a:p>
            <a:pPr eaLnBrk="1" hangingPunct="1">
              <a:lnSpc>
                <a:spcPct val="80000"/>
              </a:lnSpc>
            </a:pPr>
            <a:r>
              <a:rPr lang="el-GR" sz="2000" dirty="0">
                <a:latin typeface="Times New Roman" pitchFamily="18" charset="0"/>
                <a:cs typeface="Times New Roman" pitchFamily="18" charset="0"/>
              </a:rPr>
              <a:t>Το υπόλοιπο ποσόν των €30 (€3.000 – €2.970), είναι η αμοιβή της Εταιρείας Διαχείρισης. Αξίζει να σημειωθεί πως η προμήθεια εξαγοράς αποτελεί ένα αντικίνητρο στις άσκοπες ρευστοποιήσεις εκ μέρους των μεριδιούχων.</a:t>
            </a:r>
            <a:endParaRPr lang="en-US" sz="2000" dirty="0">
              <a:latin typeface="Times New Roman" pitchFamily="18" charset="0"/>
              <a:cs typeface="Times New Roman" pitchFamily="18" charset="0"/>
            </a:endParaRPr>
          </a:p>
        </p:txBody>
      </p:sp>
      <p:sp>
        <p:nvSpPr>
          <p:cNvPr id="5" name="4 - Θέση αριθμού διαφάνειας"/>
          <p:cNvSpPr>
            <a:spLocks noGrp="1"/>
          </p:cNvSpPr>
          <p:nvPr>
            <p:ph type="sldNum" sz="quarter" idx="12"/>
          </p:nvPr>
        </p:nvSpPr>
        <p:spPr/>
        <p:txBody>
          <a:bodyPr/>
          <a:lstStyle/>
          <a:p>
            <a:pPr>
              <a:defRPr/>
            </a:pPr>
            <a:fld id="{7C2C1EAE-2912-4811-9DF5-A68AB55C9E27}" type="slidenum">
              <a:rPr lang="el-GR" smtClean="0">
                <a:solidFill>
                  <a:srgbClr val="000000"/>
                </a:solidFill>
              </a:rPr>
              <a:pPr>
                <a:defRPr/>
              </a:pPr>
              <a:t>55</a:t>
            </a:fld>
            <a:endParaRPr lang="el-GR">
              <a:solidFill>
                <a:srgbClr val="000000"/>
              </a:solidFill>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41314" name="Rectangle 2"/>
          <p:cNvSpPr>
            <a:spLocks noGrp="1"/>
          </p:cNvSpPr>
          <p:nvPr>
            <p:ph type="title"/>
          </p:nvPr>
        </p:nvSpPr>
        <p:spPr>
          <a:xfrm>
            <a:off x="1774825" y="125760"/>
            <a:ext cx="8686800" cy="1143001"/>
          </a:xfrm>
        </p:spPr>
        <p:txBody>
          <a:bodyPr/>
          <a:lstStyle/>
          <a:p>
            <a:pPr algn="ctr" eaLnBrk="1" hangingPunct="1">
              <a:defRPr/>
            </a:pPr>
            <a:r>
              <a:rPr lang="el-GR" sz="2500" b="1" i="1" dirty="0">
                <a:solidFill>
                  <a:schemeClr val="accent2"/>
                </a:solidFill>
                <a:latin typeface="Times New Roman" pitchFamily="18" charset="0"/>
                <a:cs typeface="Times New Roman" pitchFamily="18" charset="0"/>
              </a:rPr>
              <a:t>Σημαντικοί Επενδυτικοί </a:t>
            </a:r>
            <a:r>
              <a:rPr lang="el-GR" sz="2500" b="1" i="1" dirty="0" err="1">
                <a:solidFill>
                  <a:schemeClr val="accent2"/>
                </a:solidFill>
                <a:latin typeface="Times New Roman" pitchFamily="18" charset="0"/>
                <a:cs typeface="Times New Roman" pitchFamily="18" charset="0"/>
              </a:rPr>
              <a:t>Περιορισµοί</a:t>
            </a:r>
            <a:r>
              <a:rPr lang="el-GR" sz="2500" b="1" i="1" dirty="0">
                <a:solidFill>
                  <a:schemeClr val="accent2"/>
                </a:solidFill>
                <a:latin typeface="Times New Roman" pitchFamily="18" charset="0"/>
                <a:cs typeface="Times New Roman" pitchFamily="18" charset="0"/>
              </a:rPr>
              <a:t> του </a:t>
            </a:r>
            <a:r>
              <a:rPr lang="el-GR" sz="2500" b="1" i="1" dirty="0" err="1">
                <a:solidFill>
                  <a:schemeClr val="accent2"/>
                </a:solidFill>
                <a:latin typeface="Times New Roman" pitchFamily="18" charset="0"/>
                <a:cs typeface="Times New Roman" pitchFamily="18" charset="0"/>
              </a:rPr>
              <a:t>Αµοιβαίου</a:t>
            </a:r>
            <a:r>
              <a:rPr lang="el-GR" sz="2500" b="1" i="1" dirty="0">
                <a:solidFill>
                  <a:schemeClr val="accent2"/>
                </a:solidFill>
                <a:latin typeface="Times New Roman" pitchFamily="18" charset="0"/>
                <a:cs typeface="Times New Roman" pitchFamily="18" charset="0"/>
              </a:rPr>
              <a:t> Κεφαλαίου</a:t>
            </a:r>
            <a:r>
              <a:rPr lang="el-GR" sz="2500" b="1" dirty="0">
                <a:solidFill>
                  <a:schemeClr val="accent2"/>
                </a:solidFill>
                <a:latin typeface="Times New Roman" pitchFamily="18" charset="0"/>
                <a:cs typeface="Times New Roman" pitchFamily="18" charset="0"/>
              </a:rPr>
              <a:t> </a:t>
            </a:r>
          </a:p>
        </p:txBody>
      </p:sp>
      <p:sp>
        <p:nvSpPr>
          <p:cNvPr id="151555" name="Rectangle 3"/>
          <p:cNvSpPr>
            <a:spLocks noGrp="1"/>
          </p:cNvSpPr>
          <p:nvPr>
            <p:ph idx="1"/>
          </p:nvPr>
        </p:nvSpPr>
        <p:spPr>
          <a:xfrm>
            <a:off x="839416" y="1484784"/>
            <a:ext cx="10585176" cy="3816424"/>
          </a:xfrm>
        </p:spPr>
        <p:txBody>
          <a:bodyPr/>
          <a:lstStyle/>
          <a:p>
            <a:pPr marL="495300" indent="-495300" eaLnBrk="1" hangingPunct="1">
              <a:lnSpc>
                <a:spcPct val="90000"/>
              </a:lnSpc>
              <a:buNone/>
            </a:pPr>
            <a:r>
              <a:rPr lang="el-GR" sz="2000" b="1" dirty="0">
                <a:latin typeface="Times New Roman" pitchFamily="18" charset="0"/>
                <a:cs typeface="Times New Roman" pitchFamily="18" charset="0"/>
              </a:rPr>
              <a:t>Σύμφωνα με το νόμο 4099/2012:</a:t>
            </a:r>
          </a:p>
          <a:p>
            <a:r>
              <a:rPr lang="el-GR" sz="2000" dirty="0">
                <a:latin typeface="Times New Roman" pitchFamily="18" charset="0"/>
                <a:cs typeface="Times New Roman" pitchFamily="18" charset="0"/>
              </a:rPr>
              <a:t>μέχρι δέκα τοις εκατό (10%) του καθαρού ενεργητικού του ΟΣΕΚΑ σε κινητές αξίες ή/και μέσα χρηματαγοράς του ίδιου εκδότη.</a:t>
            </a:r>
          </a:p>
          <a:p>
            <a:r>
              <a:rPr lang="el-GR" sz="2000" dirty="0">
                <a:latin typeface="Times New Roman" pitchFamily="18" charset="0"/>
                <a:cs typeface="Times New Roman" pitchFamily="18" charset="0"/>
              </a:rPr>
              <a:t>μέχρι σαράντα τοις εκατό (40%) του καθαρού ενεργητικού του ΟΣΕΚΑ σε κινητές αξίες ή/και μέσα χρηματαγοράς εκδοτών σε καθέναν από τους οποίους έχει επενδύσει ποσοστό μεγαλύτερο του πέντε τοις εκατό (5%) του καθαρού ενεργητικού του. (Ο περιορισμός του παρόντος στοιχείου δεν ισχύει για τις καταθέσεις, καθώς και για τις πράξεις </a:t>
            </a:r>
            <a:r>
              <a:rPr lang="el-GR" sz="2000" dirty="0" err="1">
                <a:latin typeface="Times New Roman" pitchFamily="18" charset="0"/>
                <a:cs typeface="Times New Roman" pitchFamily="18" charset="0"/>
              </a:rPr>
              <a:t>εξωχρηματιστηριακών</a:t>
            </a:r>
            <a:r>
              <a:rPr lang="el-GR" sz="2000" dirty="0">
                <a:latin typeface="Times New Roman" pitchFamily="18" charset="0"/>
                <a:cs typeface="Times New Roman" pitchFamily="18" charset="0"/>
              </a:rPr>
              <a:t> παραγώγων)</a:t>
            </a:r>
          </a:p>
          <a:p>
            <a:endParaRPr lang="el-GR" sz="2000" dirty="0">
              <a:latin typeface="Times New Roman" pitchFamily="18" charset="0"/>
              <a:cs typeface="Times New Roman" pitchFamily="18" charset="0"/>
            </a:endParaRPr>
          </a:p>
          <a:p>
            <a:r>
              <a:rPr lang="el-GR" sz="2000" dirty="0">
                <a:latin typeface="Times New Roman" pitchFamily="18" charset="0"/>
                <a:cs typeface="Times New Roman" pitchFamily="18" charset="0"/>
              </a:rPr>
              <a:t>Επιπλέον, ο ΟΣΕΚΑ δεν επιτρέπεται να αποκτά πολύτιμα μέταλλα (ή παραστατικούς τίτλους αυτών) και δεν επιτρέπεται να τοποθετεί άνω του είκοσι τοις εκατό (20%) του καθαρού ενεργητικού του σε καταθέσεις στο ίδιο πιστωτικό ίδρυμα.</a:t>
            </a:r>
          </a:p>
        </p:txBody>
      </p:sp>
      <p:sp>
        <p:nvSpPr>
          <p:cNvPr id="5" name="4 - Θέση αριθμού διαφάνειας"/>
          <p:cNvSpPr>
            <a:spLocks noGrp="1"/>
          </p:cNvSpPr>
          <p:nvPr>
            <p:ph type="sldNum" sz="quarter" idx="12"/>
          </p:nvPr>
        </p:nvSpPr>
        <p:spPr/>
        <p:txBody>
          <a:bodyPr/>
          <a:lstStyle/>
          <a:p>
            <a:pPr>
              <a:defRPr/>
            </a:pPr>
            <a:fld id="{7C2C1EAE-2912-4811-9DF5-A68AB55C9E27}" type="slidenum">
              <a:rPr lang="el-GR" smtClean="0">
                <a:solidFill>
                  <a:srgbClr val="000000"/>
                </a:solidFill>
              </a:rPr>
              <a:pPr>
                <a:defRPr/>
              </a:pPr>
              <a:t>56</a:t>
            </a:fld>
            <a:endParaRPr lang="el-GR" dirty="0">
              <a:solidFill>
                <a:srgbClr val="000000"/>
              </a:solidFill>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1 - Τίτλος"/>
          <p:cNvSpPr>
            <a:spLocks noGrp="1"/>
          </p:cNvSpPr>
          <p:nvPr>
            <p:ph type="title"/>
          </p:nvPr>
        </p:nvSpPr>
        <p:spPr>
          <a:xfrm>
            <a:off x="1843301" y="136525"/>
            <a:ext cx="8568952" cy="1143000"/>
          </a:xfrm>
        </p:spPr>
        <p:txBody>
          <a:bodyPr/>
          <a:lstStyle/>
          <a:p>
            <a:r>
              <a:rPr lang="el-GR" sz="2000" b="1" i="1" dirty="0">
                <a:solidFill>
                  <a:schemeClr val="accent2"/>
                </a:solidFill>
                <a:latin typeface="Times" pitchFamily="18" charset="0"/>
                <a:cs typeface="Times" pitchFamily="18" charset="0"/>
              </a:rPr>
              <a:t>Χρήση παράγωγων χρηματοοικονομικών μέσων και τίτλων επιλογής από Α/Κ και ΑΕΕΧ και διαχείριση κινδύνων χαρτοφυλακίου</a:t>
            </a:r>
          </a:p>
        </p:txBody>
      </p:sp>
      <p:sp>
        <p:nvSpPr>
          <p:cNvPr id="3" name="2 - Θέση περιεχομένου"/>
          <p:cNvSpPr>
            <a:spLocks noGrp="1"/>
          </p:cNvSpPr>
          <p:nvPr>
            <p:ph idx="1"/>
          </p:nvPr>
        </p:nvSpPr>
        <p:spPr>
          <a:xfrm>
            <a:off x="754433" y="1268760"/>
            <a:ext cx="10814992" cy="5082077"/>
          </a:xfrm>
        </p:spPr>
        <p:txBody>
          <a:bodyPr/>
          <a:lstStyle/>
          <a:p>
            <a:r>
              <a:rPr lang="el-GR" sz="1600" dirty="0">
                <a:latin typeface="Times" pitchFamily="18" charset="0"/>
                <a:cs typeface="Times" pitchFamily="18" charset="0"/>
              </a:rPr>
              <a:t>Σύμφωνα με την </a:t>
            </a:r>
            <a:r>
              <a:rPr lang="el-GR" sz="1600" b="1" dirty="0">
                <a:latin typeface="Times" pitchFamily="18" charset="0"/>
                <a:cs typeface="Times" pitchFamily="18" charset="0"/>
              </a:rPr>
              <a:t>απόφαση 3/378/14.4.2006 (ΦΕΚ Β’ 608/16.5.2006) του ΔΣ της Επιτροπής Κεφαλαιαγοράς</a:t>
            </a:r>
            <a:r>
              <a:rPr lang="el-GR" sz="1600" dirty="0">
                <a:latin typeface="Times" pitchFamily="18" charset="0"/>
                <a:cs typeface="Times" pitchFamily="18" charset="0"/>
              </a:rPr>
              <a:t>, τα Α/Κ επιτρέπεται να επενδύουν σε παράγωγα χρηματοοικονομικά προϊόντα και τίτλους επιλογής υπό τις προϋποθέσεις που θέτει η συγκεκριμένη απόφαση. </a:t>
            </a:r>
          </a:p>
          <a:p>
            <a:pPr lvl="1"/>
            <a:r>
              <a:rPr lang="el-GR" sz="1600" dirty="0">
                <a:latin typeface="Times" pitchFamily="18" charset="0"/>
                <a:cs typeface="Times" pitchFamily="18" charset="0"/>
              </a:rPr>
              <a:t>Για παράδειγμα, το συνολικό περιθώριο ασφάλισης για όλα τα παράγωγα χρηματοοικονομικά μέσα</a:t>
            </a:r>
            <a:r>
              <a:rPr lang="en-US" sz="1600" dirty="0">
                <a:latin typeface="Times" pitchFamily="18" charset="0"/>
                <a:cs typeface="Times" pitchFamily="18" charset="0"/>
              </a:rPr>
              <a:t> </a:t>
            </a:r>
            <a:r>
              <a:rPr lang="el-GR" sz="1600" dirty="0">
                <a:latin typeface="Times" pitchFamily="18" charset="0"/>
                <a:cs typeface="Times" pitchFamily="18" charset="0"/>
              </a:rPr>
              <a:t>δεν πρέπει να υπερβαίνει το 20% του καθαρού ενεργητικού του αμοιβαίου</a:t>
            </a:r>
            <a:r>
              <a:rPr lang="en-US" sz="1600" dirty="0">
                <a:latin typeface="Times" pitchFamily="18" charset="0"/>
                <a:cs typeface="Times" pitchFamily="18" charset="0"/>
              </a:rPr>
              <a:t> </a:t>
            </a:r>
            <a:r>
              <a:rPr lang="el-GR" sz="1600" dirty="0">
                <a:latin typeface="Times" pitchFamily="18" charset="0"/>
                <a:cs typeface="Times" pitchFamily="18" charset="0"/>
              </a:rPr>
              <a:t>κεφαλαίου ή της τρέχουσας αξίας του χαρτοφυλακίου της Α.Ε.Ε.Χ. Επιπλέον, το αλγεβρικό άθροισμα των τιμημάτων δικαιώματος σε παράγωγα χρηματοοικονομικά μέσα δεν πρέπει να υπερβαίνει το 20% του καθαρού ενεργητικού του αμοιβαίου κεφαλαίου ή της τρέχουσας αξίας του χαρτοφυλακίου της Α.Ε.Ε.Χ.</a:t>
            </a:r>
            <a:endParaRPr lang="en-US" sz="1600" dirty="0">
              <a:latin typeface="Times" pitchFamily="18" charset="0"/>
              <a:cs typeface="Times" pitchFamily="18" charset="0"/>
            </a:endParaRPr>
          </a:p>
          <a:p>
            <a:endParaRPr lang="en-US" sz="1600" dirty="0">
              <a:latin typeface="Times" pitchFamily="18" charset="0"/>
              <a:cs typeface="Times" pitchFamily="18" charset="0"/>
            </a:endParaRPr>
          </a:p>
          <a:p>
            <a:r>
              <a:rPr lang="el-GR" sz="1600" dirty="0">
                <a:latin typeface="Times" pitchFamily="18" charset="0"/>
                <a:cs typeface="Times" pitchFamily="18" charset="0"/>
              </a:rPr>
              <a:t>Μάλιστα σύμφωνα με την </a:t>
            </a:r>
            <a:r>
              <a:rPr lang="el-GR" sz="1600" b="1" dirty="0">
                <a:latin typeface="Times" pitchFamily="18" charset="0"/>
                <a:cs typeface="Times" pitchFamily="18" charset="0"/>
              </a:rPr>
              <a:t>απόφαση ΕΚ 3/578/24.2.2011 (ΦΕΚ Β’ 493/31.3.2011)</a:t>
            </a:r>
            <a:r>
              <a:rPr lang="en-US" sz="1600" b="1" dirty="0">
                <a:latin typeface="Times" pitchFamily="18" charset="0"/>
                <a:cs typeface="Times" pitchFamily="18" charset="0"/>
              </a:rPr>
              <a:t> </a:t>
            </a:r>
            <a:r>
              <a:rPr lang="el-GR" sz="1600" b="1" dirty="0">
                <a:latin typeface="Times" pitchFamily="18" charset="0"/>
                <a:cs typeface="Times" pitchFamily="18" charset="0"/>
              </a:rPr>
              <a:t> -τροποποίηση της απόφασης 3/378/14.4.2006 (ΦΕΚ Β/608/16.5.2006)</a:t>
            </a:r>
            <a:r>
              <a:rPr lang="el-GR" sz="1600" dirty="0">
                <a:latin typeface="Times" pitchFamily="18" charset="0"/>
                <a:cs typeface="Times" pitchFamily="18" charset="0"/>
              </a:rPr>
              <a:t> - οι Α.Ε.Δ.Α.Κ., για λογαριασμό των αμοιβαίων κεφαλαίων που διαχειρίζονται, και οι Α.Ε.Ε.Χ., εντός δέκα εργάσιμων ημερών από τη λήξη κάθε ημερολογιακού τριμήνου, υποβάλλουν στην Επιτροπή Κεφαλαιαγοράς αναλυτική κατάσταση με τις ημερήσιες τοποθετήσεις τους σε παράγωγα χρηματοοικονομικά μέσα και σε τίτλους επιλογής κατά το σχετικό τρίμηνο.	</a:t>
            </a:r>
          </a:p>
          <a:p>
            <a:endParaRPr lang="el-GR" sz="1600" dirty="0">
              <a:latin typeface="Times" pitchFamily="18" charset="0"/>
              <a:cs typeface="Times" pitchFamily="18" charset="0"/>
            </a:endParaRPr>
          </a:p>
        </p:txBody>
      </p:sp>
      <p:sp>
        <p:nvSpPr>
          <p:cNvPr id="4" name="3 - Θέση αριθμού διαφάνειας"/>
          <p:cNvSpPr>
            <a:spLocks noGrp="1"/>
          </p:cNvSpPr>
          <p:nvPr>
            <p:ph type="sldNum" sz="quarter" idx="12"/>
          </p:nvPr>
        </p:nvSpPr>
        <p:spPr/>
        <p:txBody>
          <a:bodyPr/>
          <a:lstStyle/>
          <a:p>
            <a:pPr>
              <a:defRPr/>
            </a:pPr>
            <a:fld id="{7C2C1EAE-2912-4811-9DF5-A68AB55C9E27}" type="slidenum">
              <a:rPr lang="el-GR" smtClean="0">
                <a:solidFill>
                  <a:srgbClr val="000000"/>
                </a:solidFill>
              </a:rPr>
              <a:pPr>
                <a:defRPr/>
              </a:pPr>
              <a:t>57</a:t>
            </a:fld>
            <a:endParaRPr lang="el-GR">
              <a:solidFill>
                <a:srgbClr val="000000"/>
              </a:solidFill>
            </a:endParaRPr>
          </a:p>
        </p:txBody>
      </p:sp>
      <p:sp>
        <p:nvSpPr>
          <p:cNvPr id="6" name="5 - TextBox"/>
          <p:cNvSpPr txBox="1"/>
          <p:nvPr/>
        </p:nvSpPr>
        <p:spPr>
          <a:xfrm>
            <a:off x="6823482" y="5723175"/>
            <a:ext cx="4190433" cy="738664"/>
          </a:xfrm>
          <a:prstGeom prst="rect">
            <a:avLst/>
          </a:prstGeom>
          <a:noFill/>
        </p:spPr>
        <p:txBody>
          <a:bodyPr wrap="square" rtlCol="0">
            <a:spAutoFit/>
          </a:bodyPr>
          <a:lstStyle/>
          <a:p>
            <a:r>
              <a:rPr lang="el-GR" sz="1400" dirty="0">
                <a:latin typeface="Times" pitchFamily="18" charset="0"/>
                <a:cs typeface="Times" pitchFamily="18" charset="0"/>
              </a:rPr>
              <a:t>Πηγές: Απόφαση 3/378/14.4.2006 (ΦΕΚ Β’ 608/16.5.2006) του ΔΣ της Επιτροπής Κεφαλαιαγοράς, </a:t>
            </a:r>
          </a:p>
          <a:p>
            <a:r>
              <a:rPr lang="el-GR" sz="1400" dirty="0">
                <a:latin typeface="Times" pitchFamily="18" charset="0"/>
                <a:cs typeface="Times" pitchFamily="18" charset="0"/>
              </a:rPr>
              <a:t>Απόφαση ΕΚ 3/578/24.2.2011 (ΦΕΚ Β’ 493/31.3.2011) </a:t>
            </a:r>
          </a:p>
        </p:txBody>
      </p:sp>
      <p:pic>
        <p:nvPicPr>
          <p:cNvPr id="472066" name="Picture 2" descr="Image result for stocks invest">
            <a:extLst>
              <a:ext uri="{FF2B5EF4-FFF2-40B4-BE49-F238E27FC236}">
                <a16:creationId xmlns:a16="http://schemas.microsoft.com/office/drawing/2014/main" id="{C65F9EE5-6F78-4CEF-B193-6FE15B2D56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26621" y="5150242"/>
            <a:ext cx="2641898" cy="138591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1847528" y="274638"/>
            <a:ext cx="8568952" cy="1143000"/>
          </a:xfrm>
        </p:spPr>
        <p:txBody>
          <a:bodyPr/>
          <a:lstStyle/>
          <a:p>
            <a:r>
              <a:rPr lang="el-GR" sz="2000" b="1" i="1" dirty="0">
                <a:solidFill>
                  <a:schemeClr val="accent2"/>
                </a:solidFill>
                <a:latin typeface="Times" pitchFamily="18" charset="0"/>
                <a:cs typeface="Times" pitchFamily="18" charset="0"/>
              </a:rPr>
              <a:t>Χρήση παράγωγων χρηματοοικονομικών μέσων και τίτλων επιλογής από Α/Κ και ΑΕΕΧ και διαχείριση κινδύνων χαρτοφυλακίου</a:t>
            </a:r>
          </a:p>
        </p:txBody>
      </p:sp>
      <p:sp>
        <p:nvSpPr>
          <p:cNvPr id="3" name="2 - Θέση περιεχομένου"/>
          <p:cNvSpPr>
            <a:spLocks noGrp="1"/>
          </p:cNvSpPr>
          <p:nvPr>
            <p:ph idx="1"/>
          </p:nvPr>
        </p:nvSpPr>
        <p:spPr/>
        <p:txBody>
          <a:bodyPr/>
          <a:lstStyle/>
          <a:p>
            <a:r>
              <a:rPr lang="el-GR" sz="2000" dirty="0">
                <a:latin typeface="Times" pitchFamily="18" charset="0"/>
                <a:cs typeface="Times" pitchFamily="18" charset="0"/>
              </a:rPr>
              <a:t>Η </a:t>
            </a:r>
            <a:r>
              <a:rPr lang="el-GR" sz="2000" b="1" dirty="0">
                <a:latin typeface="Times" pitchFamily="18" charset="0"/>
                <a:cs typeface="Times" pitchFamily="18" charset="0"/>
              </a:rPr>
              <a:t>απόφαση 3/378/14.4.2006 (ΦΕΚ Β’ 608/16.5.2006) του ΔΣ της Επιτροπής Κεφαλαιαγοράς  </a:t>
            </a:r>
            <a:r>
              <a:rPr lang="el-GR" sz="2000" dirty="0">
                <a:latin typeface="Times" pitchFamily="18" charset="0"/>
                <a:cs typeface="Times" pitchFamily="18" charset="0"/>
              </a:rPr>
              <a:t>ορίζει τις διαδικασίες που θα πρέπει να ακολουθούν τα αμοιβαία κεφάλαια και οι Α.Ε.Ε.Χ. για τη διαχείριση κινδύνων και την παρακολούθηση των θέσεων των παραγώγων χρηματοοικονομικών μέσων και τίτλων επιλογής.</a:t>
            </a:r>
          </a:p>
          <a:p>
            <a:pPr>
              <a:buNone/>
            </a:pPr>
            <a:endParaRPr lang="el-GR" sz="2000" dirty="0">
              <a:latin typeface="Times" pitchFamily="18" charset="0"/>
              <a:cs typeface="Times" pitchFamily="18" charset="0"/>
            </a:endParaRPr>
          </a:p>
          <a:p>
            <a:r>
              <a:rPr lang="el-GR" sz="2000" dirty="0">
                <a:latin typeface="Times" pitchFamily="18" charset="0"/>
                <a:cs typeface="Times" pitchFamily="18" charset="0"/>
              </a:rPr>
              <a:t>Τα αμοιβαία κεφάλαια και οι Α.Ε.Ε.Χ. που επενδύουν σε παράγωγα χρηματοοικονομικά μέσα ή σε τίτλους επιλογής πρέπει, για τη μέτρηση του κινδύνου των στοιχείων των χαρτοφυλακίων τους, να εφαρμόζουν, σε ημερήσια βάση, την προσέγγιση βάσει της δυνητικής ζημίας (</a:t>
            </a:r>
            <a:r>
              <a:rPr lang="el-GR" sz="2000" dirty="0" err="1">
                <a:latin typeface="Times" pitchFamily="18" charset="0"/>
                <a:cs typeface="Times" pitchFamily="18" charset="0"/>
              </a:rPr>
              <a:t>VaR</a:t>
            </a:r>
            <a:r>
              <a:rPr lang="el-GR" sz="2000" dirty="0">
                <a:latin typeface="Times" pitchFamily="18" charset="0"/>
                <a:cs typeface="Times" pitchFamily="18" charset="0"/>
              </a:rPr>
              <a:t>) με την οποία υπολογίζεται η μέγιστη δυνητική ζημιά του χαρτοφυλακίου τους σε συγκεκριμένο χρονικό διάστημα και σε συγκεκριμένο διάστημα εμπιστοσύνης.</a:t>
            </a:r>
          </a:p>
        </p:txBody>
      </p:sp>
      <p:sp>
        <p:nvSpPr>
          <p:cNvPr id="4" name="3 - Θέση αριθμού διαφάνειας"/>
          <p:cNvSpPr>
            <a:spLocks noGrp="1"/>
          </p:cNvSpPr>
          <p:nvPr>
            <p:ph type="sldNum" sz="quarter" idx="12"/>
          </p:nvPr>
        </p:nvSpPr>
        <p:spPr/>
        <p:txBody>
          <a:bodyPr/>
          <a:lstStyle/>
          <a:p>
            <a:pPr>
              <a:defRPr/>
            </a:pPr>
            <a:fld id="{7C2C1EAE-2912-4811-9DF5-A68AB55C9E27}" type="slidenum">
              <a:rPr lang="el-GR" smtClean="0">
                <a:solidFill>
                  <a:srgbClr val="000000"/>
                </a:solidFill>
                <a:latin typeface="Times" pitchFamily="18" charset="0"/>
                <a:cs typeface="Times" pitchFamily="18" charset="0"/>
              </a:rPr>
              <a:pPr>
                <a:defRPr/>
              </a:pPr>
              <a:t>58</a:t>
            </a:fld>
            <a:endParaRPr lang="el-GR">
              <a:solidFill>
                <a:srgbClr val="000000"/>
              </a:solidFill>
              <a:latin typeface="Times" pitchFamily="18" charset="0"/>
              <a:cs typeface="Times" pitchFamily="18" charset="0"/>
            </a:endParaRPr>
          </a:p>
        </p:txBody>
      </p:sp>
      <p:sp>
        <p:nvSpPr>
          <p:cNvPr id="5" name="4 - TextBox"/>
          <p:cNvSpPr txBox="1"/>
          <p:nvPr/>
        </p:nvSpPr>
        <p:spPr>
          <a:xfrm>
            <a:off x="1524000" y="6577608"/>
            <a:ext cx="9144000" cy="307777"/>
          </a:xfrm>
          <a:prstGeom prst="rect">
            <a:avLst/>
          </a:prstGeom>
          <a:noFill/>
        </p:spPr>
        <p:txBody>
          <a:bodyPr wrap="square" rtlCol="0">
            <a:spAutoFit/>
          </a:bodyPr>
          <a:lstStyle/>
          <a:p>
            <a:pPr algn="r"/>
            <a:r>
              <a:rPr lang="el-GR" sz="1400" dirty="0">
                <a:latin typeface="Times" pitchFamily="18" charset="0"/>
                <a:cs typeface="Times" pitchFamily="18" charset="0"/>
              </a:rPr>
              <a:t>Πηγή: Απόφαση 3/378/14.4.2006 (ΦΕΚ Β’ 608/16.5.2006) του ΔΣ της Επιτροπής Κεφαλαιαγοράς </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43362" name="Rectangle 2"/>
          <p:cNvSpPr>
            <a:spLocks noGrp="1"/>
          </p:cNvSpPr>
          <p:nvPr>
            <p:ph type="title"/>
          </p:nvPr>
        </p:nvSpPr>
        <p:spPr>
          <a:xfrm>
            <a:off x="1524000" y="-99392"/>
            <a:ext cx="9144000" cy="1143000"/>
          </a:xfrm>
        </p:spPr>
        <p:txBody>
          <a:bodyPr/>
          <a:lstStyle/>
          <a:p>
            <a:pPr algn="ctr" eaLnBrk="1" hangingPunct="1">
              <a:defRPr/>
            </a:pPr>
            <a:r>
              <a:rPr lang="en-US" sz="2800" b="1" i="1" dirty="0">
                <a:solidFill>
                  <a:schemeClr val="accent2"/>
                </a:solidFill>
                <a:latin typeface="Times New Roman" pitchFamily="18" charset="0"/>
                <a:cs typeface="Times New Roman" pitchFamily="18" charset="0"/>
              </a:rPr>
              <a:t>Φ</a:t>
            </a:r>
            <a:r>
              <a:rPr lang="el-GR" sz="2800" b="1" i="1" dirty="0">
                <a:solidFill>
                  <a:schemeClr val="accent2"/>
                </a:solidFill>
                <a:latin typeface="Times New Roman" pitchFamily="18" charset="0"/>
                <a:cs typeface="Times New Roman" pitchFamily="18" charset="0"/>
              </a:rPr>
              <a:t>ορολογικό Καθεστώς Α/Κ</a:t>
            </a:r>
            <a:endParaRPr lang="en-US" sz="2800" b="1" i="1" dirty="0">
              <a:solidFill>
                <a:schemeClr val="accent2"/>
              </a:solidFill>
              <a:latin typeface="Times New Roman" pitchFamily="18" charset="0"/>
              <a:cs typeface="Times New Roman" pitchFamily="18" charset="0"/>
            </a:endParaRPr>
          </a:p>
        </p:txBody>
      </p:sp>
      <p:sp>
        <p:nvSpPr>
          <p:cNvPr id="153603" name="Rectangle 3"/>
          <p:cNvSpPr>
            <a:spLocks noGrp="1"/>
          </p:cNvSpPr>
          <p:nvPr>
            <p:ph idx="1"/>
          </p:nvPr>
        </p:nvSpPr>
        <p:spPr>
          <a:xfrm>
            <a:off x="1199456" y="908720"/>
            <a:ext cx="9865096" cy="5517232"/>
          </a:xfrm>
        </p:spPr>
        <p:txBody>
          <a:bodyPr/>
          <a:lstStyle/>
          <a:p>
            <a:pPr eaLnBrk="1" hangingPunct="1">
              <a:lnSpc>
                <a:spcPct val="90000"/>
              </a:lnSpc>
            </a:pPr>
            <a:r>
              <a:rPr lang="en-US" sz="1800" dirty="0" err="1">
                <a:latin typeface="Times New Roman" pitchFamily="18" charset="0"/>
                <a:cs typeface="Times New Roman" pitchFamily="18" charset="0"/>
              </a:rPr>
              <a:t>Το</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φορολογικό</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καθεστώς</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που</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διέπει</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τα</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Αμοιβαία</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Κεφάλαια</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καθορίζεται</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από</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το</a:t>
            </a:r>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Άρθρο</a:t>
            </a:r>
            <a:r>
              <a:rPr lang="en-US" sz="1800" b="1" dirty="0">
                <a:latin typeface="Times New Roman" pitchFamily="18" charset="0"/>
                <a:cs typeface="Times New Roman" pitchFamily="18" charset="0"/>
              </a:rPr>
              <a:t> </a:t>
            </a:r>
            <a:r>
              <a:rPr lang="el-GR" sz="1800" b="1" dirty="0">
                <a:latin typeface="Times New Roman" pitchFamily="18" charset="0"/>
                <a:cs typeface="Times New Roman" pitchFamily="18" charset="0"/>
              </a:rPr>
              <a:t>103</a:t>
            </a:r>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του</a:t>
            </a:r>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Νόμου</a:t>
            </a:r>
            <a:r>
              <a:rPr lang="en-US" sz="1800" b="1" dirty="0">
                <a:latin typeface="Times New Roman" pitchFamily="18" charset="0"/>
                <a:cs typeface="Times New Roman" pitchFamily="18" charset="0"/>
              </a:rPr>
              <a:t> 4099/2012</a:t>
            </a:r>
            <a:r>
              <a:rPr lang="en-US" sz="1800" dirty="0">
                <a:latin typeface="Times New Roman" pitchFamily="18" charset="0"/>
                <a:cs typeface="Times New Roman" pitchFamily="18" charset="0"/>
              </a:rPr>
              <a:t>:</a:t>
            </a:r>
            <a:endParaRPr lang="en-US" sz="1800" i="1" dirty="0">
              <a:latin typeface="Times New Roman" pitchFamily="18" charset="0"/>
              <a:cs typeface="Times New Roman" pitchFamily="18" charset="0"/>
            </a:endParaRPr>
          </a:p>
          <a:p>
            <a:r>
              <a:rPr lang="el-GR" sz="1800" dirty="0">
                <a:latin typeface="Times New Roman" pitchFamily="18" charset="0"/>
                <a:cs typeface="Times New Roman" pitchFamily="18" charset="0"/>
              </a:rPr>
              <a:t>Ο συντελεστής του φόρου ορίζεται σε δέκα τοις εκατό (10%) επί του εκάστοτε ισχύοντος επιτοκίου πράξεων κύριας αναχρηματοδότησης του </a:t>
            </a:r>
            <a:r>
              <a:rPr lang="el-GR" sz="1800" dirty="0" err="1">
                <a:latin typeface="Times New Roman" pitchFamily="18" charset="0"/>
                <a:cs typeface="Times New Roman" pitchFamily="18" charset="0"/>
              </a:rPr>
              <a:t>Ευρωσυστήματος</a:t>
            </a:r>
            <a:r>
              <a:rPr lang="el-GR" sz="1800" dirty="0">
                <a:latin typeface="Times New Roman" pitchFamily="18" charset="0"/>
                <a:cs typeface="Times New Roman" pitchFamily="18" charset="0"/>
              </a:rPr>
              <a:t> της Ευρωπαϊκής Κεντρικής Τράπεζας (Επιτόκιο Αναφοράς), προσαυξανόμενου ως ακολούθως, αναλόγως της κατηγορίας κάθε ΟΣΕΚΑ ή τυχόν επί μέρους επενδυτικών του τμημάτων βάσει σχετικής απόφασης του Διοικητικού Συμβουλίου της Επιτροπής Κεφαλαιαγοράς:</a:t>
            </a:r>
          </a:p>
          <a:p>
            <a:pPr marL="542925" indent="0">
              <a:buNone/>
            </a:pPr>
            <a:r>
              <a:rPr lang="el-GR" sz="1700" dirty="0">
                <a:latin typeface="Times New Roman" pitchFamily="18" charset="0"/>
                <a:cs typeface="Times New Roman" pitchFamily="18" charset="0"/>
              </a:rPr>
              <a:t>α) για ΟΣΕΚΑ χρηματαγοράς άνευ προσαυξήσεως,</a:t>
            </a:r>
          </a:p>
          <a:p>
            <a:pPr marL="542925" indent="0">
              <a:buNone/>
            </a:pPr>
            <a:r>
              <a:rPr lang="el-GR" sz="1700" dirty="0">
                <a:latin typeface="Times New Roman" pitchFamily="18" charset="0"/>
                <a:cs typeface="Times New Roman" pitchFamily="18" charset="0"/>
              </a:rPr>
              <a:t>β) για ομολογιακούς ΟΣΕΚΑ, κατά είκοσι πέντε εκατοστά της μονάδας (0,25),</a:t>
            </a:r>
          </a:p>
          <a:p>
            <a:pPr marL="542925" indent="0">
              <a:buNone/>
            </a:pPr>
            <a:r>
              <a:rPr lang="el-GR" sz="1700" dirty="0">
                <a:latin typeface="Times New Roman" pitchFamily="18" charset="0"/>
                <a:cs typeface="Times New Roman" pitchFamily="18" charset="0"/>
              </a:rPr>
              <a:t>γ) για μικτούς ΟΣΕΚΑ, κατά πέντε δέκατα της μονάδας (0,5),</a:t>
            </a:r>
          </a:p>
          <a:p>
            <a:pPr marL="542925" indent="0">
              <a:buNone/>
            </a:pPr>
            <a:r>
              <a:rPr lang="el-GR" sz="1700" dirty="0">
                <a:latin typeface="Times New Roman" pitchFamily="18" charset="0"/>
                <a:cs typeface="Times New Roman" pitchFamily="18" charset="0"/>
              </a:rPr>
              <a:t>δ) για μετοχικούς ΟΣΕΚΑ και για κάθε άλλη κατηγορία ΟΣΕΚΑ πλην των αναφερόμενων πιο πάνω περιπτώσεων, κατά μία (1) μονάδα.</a:t>
            </a:r>
          </a:p>
          <a:p>
            <a:r>
              <a:rPr lang="el-GR" sz="1800" dirty="0">
                <a:latin typeface="Times New Roman" pitchFamily="18" charset="0"/>
                <a:cs typeface="Times New Roman" pitchFamily="18" charset="0"/>
              </a:rPr>
              <a:t>Ο φόρος αποδίδεται στην αρμόδια Δημόσια Οικονομική Υπηρεσία με δήλωση που υποβάλλεται μέσα στο πρώτο δεκαπενθήμερο των μηνών Ιουλίου και Ιανουαρίου του επόμενου εξαμήνου από τον υπολογισμό του.</a:t>
            </a:r>
          </a:p>
          <a:p>
            <a:r>
              <a:rPr lang="el-GR" sz="1800" dirty="0">
                <a:latin typeface="Times New Roman" pitchFamily="18" charset="0"/>
                <a:cs typeface="Times New Roman" pitchFamily="18" charset="0"/>
              </a:rPr>
              <a:t>Σε περίπτωση μεταβολής του επιτοκίου αναφοράς ή της κατάταξης του ΟΣΕΚΑ, η προκύπτουσα νέα βάση υπολογισμού του φόρου ισχύει από την πρώτη ημέρα του επόμενου της μεταβολής μήνα.</a:t>
            </a:r>
          </a:p>
          <a:p>
            <a:pPr lvl="1" eaLnBrk="1" hangingPunct="1">
              <a:lnSpc>
                <a:spcPct val="90000"/>
              </a:lnSpc>
            </a:pPr>
            <a:endParaRPr lang="en-US" sz="1800" dirty="0">
              <a:latin typeface="Times New Roman" pitchFamily="18" charset="0"/>
              <a:cs typeface="Times New Roman" pitchFamily="18" charset="0"/>
            </a:endParaRPr>
          </a:p>
        </p:txBody>
      </p:sp>
      <p:sp>
        <p:nvSpPr>
          <p:cNvPr id="5" name="4 - Θέση αριθμού διαφάνειας"/>
          <p:cNvSpPr>
            <a:spLocks noGrp="1"/>
          </p:cNvSpPr>
          <p:nvPr>
            <p:ph type="sldNum" sz="quarter" idx="12"/>
          </p:nvPr>
        </p:nvSpPr>
        <p:spPr/>
        <p:txBody>
          <a:bodyPr/>
          <a:lstStyle/>
          <a:p>
            <a:pPr>
              <a:defRPr/>
            </a:pPr>
            <a:fld id="{7C2C1EAE-2912-4811-9DF5-A68AB55C9E27}" type="slidenum">
              <a:rPr lang="el-GR" smtClean="0">
                <a:solidFill>
                  <a:srgbClr val="000000"/>
                </a:solidFill>
              </a:rPr>
              <a:pPr>
                <a:defRPr/>
              </a:pPr>
              <a:t>59</a:t>
            </a:fld>
            <a:endParaRPr lang="el-GR" dirty="0">
              <a:solidFill>
                <a:srgbClr val="0000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2" name="Picture 2" descr="Related image">
            <a:extLst>
              <a:ext uri="{FF2B5EF4-FFF2-40B4-BE49-F238E27FC236}">
                <a16:creationId xmlns:a16="http://schemas.microsoft.com/office/drawing/2014/main" id="{ACA7553D-973F-46AE-9214-CA16E8DF9E18}"/>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13" name="Ορθογώνιο: Στρογγύλεμα γωνιών 12">
            <a:extLst>
              <a:ext uri="{FF2B5EF4-FFF2-40B4-BE49-F238E27FC236}">
                <a16:creationId xmlns:a16="http://schemas.microsoft.com/office/drawing/2014/main" id="{26C43738-B23B-422D-8B20-96DAC19DE506}"/>
              </a:ext>
            </a:extLst>
          </p:cNvPr>
          <p:cNvSpPr/>
          <p:nvPr/>
        </p:nvSpPr>
        <p:spPr>
          <a:xfrm>
            <a:off x="479376" y="230407"/>
            <a:ext cx="11233248" cy="6460827"/>
          </a:xfrm>
          <a:prstGeom prst="roundRect">
            <a:avLst/>
          </a:prstGeom>
          <a:solidFill>
            <a:srgbClr val="FFFFFF">
              <a:alpha val="69804"/>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545218" name="Rectangle 2"/>
          <p:cNvSpPr>
            <a:spLocks noGrp="1" noChangeArrowheads="1"/>
          </p:cNvSpPr>
          <p:nvPr>
            <p:ph type="subTitle" idx="4294967295"/>
          </p:nvPr>
        </p:nvSpPr>
        <p:spPr>
          <a:xfrm>
            <a:off x="1847528" y="582960"/>
            <a:ext cx="8610600" cy="685800"/>
          </a:xfrm>
        </p:spPr>
        <p:txBody>
          <a:bodyPr/>
          <a:lstStyle/>
          <a:p>
            <a:pPr marL="0" indent="0" algn="ctr">
              <a:lnSpc>
                <a:spcPct val="90000"/>
              </a:lnSpc>
              <a:buNone/>
              <a:defRPr/>
            </a:pPr>
            <a:r>
              <a:rPr lang="el-GR" sz="2500" b="1" i="1" dirty="0">
                <a:ln w="1905"/>
                <a:effectLst>
                  <a:innerShdw blurRad="69850" dist="43180" dir="5400000">
                    <a:srgbClr val="000000">
                      <a:alpha val="65000"/>
                    </a:srgbClr>
                  </a:innerShdw>
                </a:effectLst>
                <a:latin typeface="Times New Roman" pitchFamily="18" charset="0"/>
                <a:cs typeface="Times New Roman" pitchFamily="18" charset="0"/>
              </a:rPr>
              <a:t>Πως να Διαμορφώσετε Χαρτοφυλάκια Με βάση τις Ανάγκες και την Ηλικία των Πελατών σας</a:t>
            </a:r>
            <a:endParaRPr lang="en-US" sz="2500" b="1" i="1" dirty="0">
              <a:ln w="1905"/>
              <a:effectLst>
                <a:innerShdw blurRad="69850" dist="43180" dir="5400000">
                  <a:srgbClr val="000000">
                    <a:alpha val="65000"/>
                  </a:srgbClr>
                </a:innerShdw>
              </a:effectLst>
              <a:latin typeface="Times New Roman" pitchFamily="18" charset="0"/>
              <a:cs typeface="Times New Roman" pitchFamily="18" charset="0"/>
            </a:endParaRPr>
          </a:p>
        </p:txBody>
      </p:sp>
      <p:grpSp>
        <p:nvGrpSpPr>
          <p:cNvPr id="2" name="Group 3"/>
          <p:cNvGrpSpPr>
            <a:grpSpLocks/>
          </p:cNvGrpSpPr>
          <p:nvPr/>
        </p:nvGrpSpPr>
        <p:grpSpPr bwMode="auto">
          <a:xfrm>
            <a:off x="4440239" y="2420938"/>
            <a:ext cx="2879725" cy="3529012"/>
            <a:chOff x="2026" y="1728"/>
            <a:chExt cx="1670" cy="2027"/>
          </a:xfrm>
          <a:solidFill>
            <a:schemeClr val="bg1"/>
          </a:solidFill>
        </p:grpSpPr>
        <p:sp>
          <p:nvSpPr>
            <p:cNvPr id="115722" name="Text Box 4"/>
            <p:cNvSpPr txBox="1">
              <a:spLocks noChangeArrowheads="1"/>
            </p:cNvSpPr>
            <p:nvPr/>
          </p:nvSpPr>
          <p:spPr bwMode="auto">
            <a:xfrm>
              <a:off x="2026" y="1728"/>
              <a:ext cx="1670" cy="742"/>
            </a:xfrm>
            <a:prstGeom prst="rect">
              <a:avLst/>
            </a:prstGeom>
            <a:grpFill/>
            <a:ln w="9525">
              <a:solidFill>
                <a:schemeClr val="tx1"/>
              </a:solidFill>
              <a:miter lim="800000"/>
              <a:headEnd/>
              <a:tailEnd/>
            </a:ln>
          </p:spPr>
          <p:txBody>
            <a:bodyPr wrap="square">
              <a:spAutoFit/>
            </a:bodyPr>
            <a:lstStyle/>
            <a:p>
              <a:pPr eaLnBrk="0" fontAlgn="base" hangingPunct="0">
                <a:spcBef>
                  <a:spcPct val="0"/>
                </a:spcBef>
                <a:spcAft>
                  <a:spcPct val="0"/>
                </a:spcAft>
              </a:pPr>
              <a:r>
                <a:rPr lang="el-GR" sz="2000" u="sng" dirty="0">
                  <a:solidFill>
                    <a:srgbClr val="000000"/>
                  </a:solidFill>
                  <a:latin typeface="Times New Roman" pitchFamily="18" charset="0"/>
                  <a:cs typeface="Arial" pitchFamily="34" charset="0"/>
                </a:rPr>
                <a:t>Μαρία</a:t>
              </a:r>
              <a:endParaRPr lang="en-US" sz="2400" dirty="0">
                <a:solidFill>
                  <a:srgbClr val="000000"/>
                </a:solidFill>
                <a:latin typeface="Times New Roman" pitchFamily="18" charset="0"/>
                <a:cs typeface="Arial" pitchFamily="34" charset="0"/>
              </a:endParaRPr>
            </a:p>
            <a:p>
              <a:pPr eaLnBrk="0" fontAlgn="base" hangingPunct="0">
                <a:spcBef>
                  <a:spcPct val="0"/>
                </a:spcBef>
                <a:spcAft>
                  <a:spcPct val="0"/>
                </a:spcAft>
                <a:buFont typeface="Times" pitchFamily="18" charset="0"/>
                <a:buChar char="•"/>
              </a:pPr>
              <a:r>
                <a:rPr lang="en-US" sz="1600" dirty="0">
                  <a:solidFill>
                    <a:srgbClr val="000000"/>
                  </a:solidFill>
                  <a:latin typeface="Times New Roman" pitchFamily="18" charset="0"/>
                  <a:cs typeface="Arial" pitchFamily="34" charset="0"/>
                </a:rPr>
                <a:t> </a:t>
              </a:r>
              <a:r>
                <a:rPr lang="el-GR" sz="1600" dirty="0">
                  <a:solidFill>
                    <a:srgbClr val="000000"/>
                  </a:solidFill>
                  <a:latin typeface="Times New Roman" pitchFamily="18" charset="0"/>
                  <a:cs typeface="Arial" pitchFamily="34" charset="0"/>
                </a:rPr>
                <a:t>Ηλικία</a:t>
              </a:r>
              <a:r>
                <a:rPr lang="en-US" sz="1600" dirty="0">
                  <a:solidFill>
                    <a:srgbClr val="000000"/>
                  </a:solidFill>
                  <a:latin typeface="Times New Roman" pitchFamily="18" charset="0"/>
                  <a:cs typeface="Arial" pitchFamily="34" charset="0"/>
                </a:rPr>
                <a:t>: 45 </a:t>
              </a:r>
              <a:r>
                <a:rPr lang="el-GR" sz="1600" dirty="0">
                  <a:solidFill>
                    <a:srgbClr val="000000"/>
                  </a:solidFill>
                  <a:latin typeface="Times New Roman" pitchFamily="18" charset="0"/>
                  <a:cs typeface="Arial" pitchFamily="34" charset="0"/>
                </a:rPr>
                <a:t>ετών</a:t>
              </a:r>
              <a:endParaRPr lang="en-US" sz="1600" dirty="0">
                <a:solidFill>
                  <a:srgbClr val="000000"/>
                </a:solidFill>
                <a:latin typeface="Times New Roman" pitchFamily="18" charset="0"/>
                <a:cs typeface="Arial" pitchFamily="34" charset="0"/>
              </a:endParaRPr>
            </a:p>
            <a:p>
              <a:pPr eaLnBrk="0" fontAlgn="base" hangingPunct="0">
                <a:spcBef>
                  <a:spcPct val="0"/>
                </a:spcBef>
                <a:spcAft>
                  <a:spcPct val="0"/>
                </a:spcAft>
                <a:buFont typeface="Times" pitchFamily="18" charset="0"/>
                <a:buChar char="•"/>
              </a:pPr>
              <a:r>
                <a:rPr lang="en-US" sz="1600" dirty="0">
                  <a:solidFill>
                    <a:srgbClr val="000000"/>
                  </a:solidFill>
                  <a:latin typeface="Times New Roman" pitchFamily="18" charset="0"/>
                  <a:cs typeface="Arial" pitchFamily="34" charset="0"/>
                </a:rPr>
                <a:t> </a:t>
              </a:r>
              <a:r>
                <a:rPr lang="el-GR" sz="1600" dirty="0">
                  <a:solidFill>
                    <a:srgbClr val="000000"/>
                  </a:solidFill>
                  <a:latin typeface="Times New Roman" pitchFamily="18" charset="0"/>
                  <a:cs typeface="Arial" pitchFamily="34" charset="0"/>
                </a:rPr>
                <a:t>Ουδέτερη Στρατηγική</a:t>
              </a:r>
              <a:endParaRPr lang="en-US" sz="1600" dirty="0">
                <a:solidFill>
                  <a:srgbClr val="000000"/>
                </a:solidFill>
                <a:latin typeface="Times New Roman" pitchFamily="18" charset="0"/>
                <a:cs typeface="Arial" pitchFamily="34" charset="0"/>
              </a:endParaRPr>
            </a:p>
            <a:p>
              <a:pPr eaLnBrk="0" fontAlgn="base" hangingPunct="0">
                <a:spcBef>
                  <a:spcPct val="0"/>
                </a:spcBef>
                <a:spcAft>
                  <a:spcPct val="0"/>
                </a:spcAft>
                <a:buFont typeface="Times" pitchFamily="18" charset="0"/>
                <a:buChar char="•"/>
              </a:pPr>
              <a:endParaRPr lang="en-US" sz="2400" dirty="0">
                <a:solidFill>
                  <a:srgbClr val="000000"/>
                </a:solidFill>
                <a:latin typeface="Times New Roman" pitchFamily="18" charset="0"/>
                <a:cs typeface="Arial" pitchFamily="34" charset="0"/>
              </a:endParaRPr>
            </a:p>
          </p:txBody>
        </p:sp>
        <p:pic>
          <p:nvPicPr>
            <p:cNvPr id="115723" name="Picture 5"/>
            <p:cNvPicPr>
              <a:picLocks noChangeAspect="1" noChangeArrowheads="1"/>
            </p:cNvPicPr>
            <p:nvPr/>
          </p:nvPicPr>
          <p:blipFill>
            <a:blip r:embed="rId6" cstate="print"/>
            <a:srcRect/>
            <a:stretch>
              <a:fillRect/>
            </a:stretch>
          </p:blipFill>
          <p:spPr bwMode="auto">
            <a:xfrm>
              <a:off x="2026" y="2304"/>
              <a:ext cx="1670" cy="1451"/>
            </a:xfrm>
            <a:prstGeom prst="rect">
              <a:avLst/>
            </a:prstGeom>
            <a:grpFill/>
            <a:ln w="9525">
              <a:solidFill>
                <a:schemeClr val="tx1"/>
              </a:solidFill>
              <a:miter lim="800000"/>
              <a:headEnd/>
              <a:tailEnd/>
            </a:ln>
          </p:spPr>
        </p:pic>
      </p:grpSp>
      <p:grpSp>
        <p:nvGrpSpPr>
          <p:cNvPr id="3" name="Group 6"/>
          <p:cNvGrpSpPr>
            <a:grpSpLocks/>
          </p:cNvGrpSpPr>
          <p:nvPr/>
        </p:nvGrpSpPr>
        <p:grpSpPr bwMode="auto">
          <a:xfrm>
            <a:off x="7464426" y="2420938"/>
            <a:ext cx="2951286" cy="3529012"/>
            <a:chOff x="3744" y="1728"/>
            <a:chExt cx="1725" cy="2016"/>
          </a:xfrm>
        </p:grpSpPr>
        <p:sp>
          <p:nvSpPr>
            <p:cNvPr id="115720" name="Text Box 7"/>
            <p:cNvSpPr txBox="1">
              <a:spLocks noChangeArrowheads="1"/>
            </p:cNvSpPr>
            <p:nvPr/>
          </p:nvSpPr>
          <p:spPr bwMode="auto">
            <a:xfrm>
              <a:off x="3745" y="1728"/>
              <a:ext cx="1724" cy="721"/>
            </a:xfrm>
            <a:prstGeom prst="rect">
              <a:avLst/>
            </a:prstGeom>
            <a:solidFill>
              <a:schemeClr val="bg1"/>
            </a:solidFill>
            <a:ln w="9525">
              <a:solidFill>
                <a:schemeClr val="tx1"/>
              </a:solidFill>
              <a:miter lim="800000"/>
              <a:headEnd/>
              <a:tailEnd/>
            </a:ln>
          </p:spPr>
          <p:txBody>
            <a:bodyPr wrap="square">
              <a:spAutoFit/>
            </a:bodyPr>
            <a:lstStyle/>
            <a:p>
              <a:pPr eaLnBrk="0" fontAlgn="base" hangingPunct="0">
                <a:spcBef>
                  <a:spcPct val="0"/>
                </a:spcBef>
                <a:spcAft>
                  <a:spcPct val="0"/>
                </a:spcAft>
              </a:pPr>
              <a:r>
                <a:rPr lang="el-GR" sz="2000" u="sng" dirty="0">
                  <a:solidFill>
                    <a:srgbClr val="000000"/>
                  </a:solidFill>
                  <a:latin typeface="Times New Roman" pitchFamily="18" charset="0"/>
                  <a:cs typeface="Arial" pitchFamily="34" charset="0"/>
                </a:rPr>
                <a:t>Παναγιώτης</a:t>
              </a:r>
              <a:endParaRPr lang="en-US" sz="2400" dirty="0">
                <a:solidFill>
                  <a:srgbClr val="000000"/>
                </a:solidFill>
                <a:latin typeface="Times New Roman" pitchFamily="18" charset="0"/>
                <a:cs typeface="Arial" pitchFamily="34" charset="0"/>
              </a:endParaRPr>
            </a:p>
            <a:p>
              <a:pPr eaLnBrk="0" fontAlgn="base" hangingPunct="0">
                <a:spcBef>
                  <a:spcPct val="0"/>
                </a:spcBef>
                <a:spcAft>
                  <a:spcPct val="0"/>
                </a:spcAft>
                <a:buFont typeface="Times" pitchFamily="18" charset="0"/>
                <a:buChar char="•"/>
              </a:pPr>
              <a:r>
                <a:rPr lang="en-US" sz="1600" dirty="0">
                  <a:solidFill>
                    <a:srgbClr val="000000"/>
                  </a:solidFill>
                  <a:latin typeface="Times New Roman" pitchFamily="18" charset="0"/>
                  <a:cs typeface="Arial" pitchFamily="34" charset="0"/>
                </a:rPr>
                <a:t> </a:t>
              </a:r>
              <a:r>
                <a:rPr lang="el-GR" sz="1600" dirty="0">
                  <a:solidFill>
                    <a:srgbClr val="000000"/>
                  </a:solidFill>
                  <a:latin typeface="Times New Roman" pitchFamily="18" charset="0"/>
                  <a:cs typeface="Arial" pitchFamily="34" charset="0"/>
                </a:rPr>
                <a:t>Ηλικία</a:t>
              </a:r>
              <a:r>
                <a:rPr lang="en-US" sz="1600" dirty="0">
                  <a:solidFill>
                    <a:srgbClr val="000000"/>
                  </a:solidFill>
                  <a:latin typeface="Times New Roman" pitchFamily="18" charset="0"/>
                  <a:cs typeface="Arial" pitchFamily="34" charset="0"/>
                </a:rPr>
                <a:t>: </a:t>
              </a:r>
              <a:r>
                <a:rPr lang="el-GR" sz="1600" dirty="0">
                  <a:solidFill>
                    <a:srgbClr val="000000"/>
                  </a:solidFill>
                  <a:latin typeface="Times New Roman" pitchFamily="18" charset="0"/>
                  <a:cs typeface="Arial" pitchFamily="34" charset="0"/>
                </a:rPr>
                <a:t>6</a:t>
              </a:r>
              <a:r>
                <a:rPr lang="en-US" sz="1600" dirty="0">
                  <a:solidFill>
                    <a:srgbClr val="000000"/>
                  </a:solidFill>
                  <a:latin typeface="Times New Roman" pitchFamily="18" charset="0"/>
                  <a:cs typeface="Arial" pitchFamily="34" charset="0"/>
                </a:rPr>
                <a:t>5</a:t>
              </a:r>
              <a:r>
                <a:rPr lang="el-GR" sz="1600" dirty="0">
                  <a:solidFill>
                    <a:srgbClr val="000000"/>
                  </a:solidFill>
                  <a:latin typeface="Times New Roman" pitchFamily="18" charset="0"/>
                  <a:cs typeface="Arial" pitchFamily="34" charset="0"/>
                </a:rPr>
                <a:t> ετών</a:t>
              </a:r>
              <a:endParaRPr lang="en-US" sz="1600" dirty="0">
                <a:solidFill>
                  <a:srgbClr val="000000"/>
                </a:solidFill>
                <a:latin typeface="Times New Roman" pitchFamily="18" charset="0"/>
                <a:cs typeface="Arial" pitchFamily="34" charset="0"/>
              </a:endParaRPr>
            </a:p>
            <a:p>
              <a:pPr eaLnBrk="0" fontAlgn="base" hangingPunct="0">
                <a:spcBef>
                  <a:spcPct val="0"/>
                </a:spcBef>
                <a:spcAft>
                  <a:spcPct val="0"/>
                </a:spcAft>
                <a:buFont typeface="Times" pitchFamily="18" charset="0"/>
                <a:buChar char="•"/>
              </a:pPr>
              <a:r>
                <a:rPr lang="en-US" sz="1600" dirty="0">
                  <a:solidFill>
                    <a:srgbClr val="000000"/>
                  </a:solidFill>
                  <a:latin typeface="Times New Roman" pitchFamily="18" charset="0"/>
                  <a:cs typeface="Arial" pitchFamily="34" charset="0"/>
                </a:rPr>
                <a:t> </a:t>
              </a:r>
              <a:r>
                <a:rPr lang="el-GR" sz="1600" dirty="0">
                  <a:solidFill>
                    <a:srgbClr val="000000"/>
                  </a:solidFill>
                  <a:latin typeface="Times New Roman" pitchFamily="18" charset="0"/>
                  <a:cs typeface="Arial" pitchFamily="34" charset="0"/>
                </a:rPr>
                <a:t>Συντηρητική Στρατηγική</a:t>
              </a:r>
              <a:endParaRPr lang="en-US" sz="1600" dirty="0">
                <a:solidFill>
                  <a:srgbClr val="000000"/>
                </a:solidFill>
                <a:latin typeface="Times New Roman" pitchFamily="18" charset="0"/>
                <a:cs typeface="Arial" pitchFamily="34" charset="0"/>
              </a:endParaRPr>
            </a:p>
            <a:p>
              <a:pPr eaLnBrk="0" fontAlgn="base" hangingPunct="0">
                <a:spcBef>
                  <a:spcPct val="0"/>
                </a:spcBef>
                <a:spcAft>
                  <a:spcPct val="0"/>
                </a:spcAft>
                <a:buFont typeface="Times" pitchFamily="18" charset="0"/>
                <a:buChar char="•"/>
              </a:pPr>
              <a:endParaRPr lang="en-US" sz="2400" dirty="0">
                <a:solidFill>
                  <a:srgbClr val="000000"/>
                </a:solidFill>
                <a:latin typeface="Times New Roman" pitchFamily="18" charset="0"/>
                <a:cs typeface="Arial" pitchFamily="34" charset="0"/>
              </a:endParaRPr>
            </a:p>
          </p:txBody>
        </p:sp>
        <p:pic>
          <p:nvPicPr>
            <p:cNvPr id="115721" name="Picture 8"/>
            <p:cNvPicPr>
              <a:picLocks noChangeAspect="1" noChangeArrowheads="1"/>
            </p:cNvPicPr>
            <p:nvPr/>
          </p:nvPicPr>
          <p:blipFill>
            <a:blip r:embed="rId7" cstate="print"/>
            <a:srcRect/>
            <a:stretch>
              <a:fillRect/>
            </a:stretch>
          </p:blipFill>
          <p:spPr bwMode="auto">
            <a:xfrm>
              <a:off x="3744" y="2293"/>
              <a:ext cx="1724" cy="1451"/>
            </a:xfrm>
            <a:prstGeom prst="rect">
              <a:avLst/>
            </a:prstGeom>
            <a:noFill/>
            <a:ln w="9525">
              <a:solidFill>
                <a:schemeClr val="tx1"/>
              </a:solidFill>
              <a:miter lim="800000"/>
              <a:headEnd/>
              <a:tailEnd/>
            </a:ln>
          </p:spPr>
        </p:pic>
      </p:grpSp>
      <p:sp>
        <p:nvSpPr>
          <p:cNvPr id="115717" name="Text Box 9"/>
          <p:cNvSpPr txBox="1">
            <a:spLocks noChangeArrowheads="1"/>
          </p:cNvSpPr>
          <p:nvPr/>
        </p:nvSpPr>
        <p:spPr bwMode="auto">
          <a:xfrm>
            <a:off x="1842653" y="2395850"/>
            <a:ext cx="2356172" cy="1261884"/>
          </a:xfrm>
          <a:prstGeom prst="rect">
            <a:avLst/>
          </a:prstGeom>
          <a:solidFill>
            <a:schemeClr val="bg1"/>
          </a:solidFill>
          <a:ln w="9525">
            <a:solidFill>
              <a:schemeClr val="tx1"/>
            </a:solidFill>
            <a:miter lim="800000"/>
            <a:headEnd/>
            <a:tailEnd/>
          </a:ln>
        </p:spPr>
        <p:txBody>
          <a:bodyPr wrap="square">
            <a:spAutoFit/>
          </a:bodyPr>
          <a:lstStyle/>
          <a:p>
            <a:pPr eaLnBrk="0" fontAlgn="base" hangingPunct="0">
              <a:spcBef>
                <a:spcPct val="0"/>
              </a:spcBef>
              <a:spcAft>
                <a:spcPct val="0"/>
              </a:spcAft>
            </a:pPr>
            <a:r>
              <a:rPr lang="el-GR" sz="2000" u="sng" dirty="0">
                <a:solidFill>
                  <a:srgbClr val="000000"/>
                </a:solidFill>
                <a:latin typeface="Times New Roman" pitchFamily="18" charset="0"/>
                <a:cs typeface="Arial" pitchFamily="34" charset="0"/>
              </a:rPr>
              <a:t>Γιώργος</a:t>
            </a:r>
            <a:endParaRPr lang="en-US" sz="2400" dirty="0">
              <a:solidFill>
                <a:srgbClr val="000000"/>
              </a:solidFill>
              <a:latin typeface="Times New Roman" pitchFamily="18" charset="0"/>
              <a:cs typeface="Arial" pitchFamily="34" charset="0"/>
            </a:endParaRPr>
          </a:p>
          <a:p>
            <a:pPr eaLnBrk="0" fontAlgn="base" hangingPunct="0">
              <a:spcBef>
                <a:spcPct val="0"/>
              </a:spcBef>
              <a:spcAft>
                <a:spcPct val="0"/>
              </a:spcAft>
              <a:buFont typeface="Times" pitchFamily="18" charset="0"/>
              <a:buChar char="•"/>
            </a:pPr>
            <a:r>
              <a:rPr lang="en-US" sz="1600" dirty="0">
                <a:solidFill>
                  <a:srgbClr val="000000"/>
                </a:solidFill>
                <a:latin typeface="Times New Roman" pitchFamily="18" charset="0"/>
                <a:cs typeface="Arial" pitchFamily="34" charset="0"/>
              </a:rPr>
              <a:t> </a:t>
            </a:r>
            <a:r>
              <a:rPr lang="el-GR" sz="1600" dirty="0">
                <a:solidFill>
                  <a:srgbClr val="000000"/>
                </a:solidFill>
                <a:latin typeface="Times New Roman" pitchFamily="18" charset="0"/>
                <a:cs typeface="Arial" pitchFamily="34" charset="0"/>
              </a:rPr>
              <a:t>Ηλικία</a:t>
            </a:r>
            <a:r>
              <a:rPr lang="en-US" sz="1600" dirty="0">
                <a:solidFill>
                  <a:srgbClr val="000000"/>
                </a:solidFill>
                <a:latin typeface="Times New Roman" pitchFamily="18" charset="0"/>
                <a:cs typeface="Arial" pitchFamily="34" charset="0"/>
              </a:rPr>
              <a:t> 25</a:t>
            </a:r>
            <a:r>
              <a:rPr lang="el-GR" sz="1600" dirty="0">
                <a:solidFill>
                  <a:srgbClr val="000000"/>
                </a:solidFill>
                <a:latin typeface="Times New Roman" pitchFamily="18" charset="0"/>
                <a:cs typeface="Arial" pitchFamily="34" charset="0"/>
              </a:rPr>
              <a:t> ετών</a:t>
            </a:r>
            <a:endParaRPr lang="en-US" sz="1600" dirty="0">
              <a:solidFill>
                <a:srgbClr val="000000"/>
              </a:solidFill>
              <a:latin typeface="Times New Roman" pitchFamily="18" charset="0"/>
              <a:cs typeface="Arial" pitchFamily="34" charset="0"/>
            </a:endParaRPr>
          </a:p>
          <a:p>
            <a:pPr eaLnBrk="0" fontAlgn="base" hangingPunct="0">
              <a:spcBef>
                <a:spcPct val="0"/>
              </a:spcBef>
              <a:spcAft>
                <a:spcPct val="0"/>
              </a:spcAft>
              <a:buFont typeface="Times" pitchFamily="18" charset="0"/>
              <a:buChar char="•"/>
            </a:pPr>
            <a:r>
              <a:rPr lang="en-US" sz="1600" dirty="0">
                <a:solidFill>
                  <a:srgbClr val="000000"/>
                </a:solidFill>
                <a:latin typeface="Times New Roman" pitchFamily="18" charset="0"/>
                <a:cs typeface="Arial" pitchFamily="34" charset="0"/>
              </a:rPr>
              <a:t> </a:t>
            </a:r>
            <a:r>
              <a:rPr lang="el-GR" sz="1600" dirty="0">
                <a:solidFill>
                  <a:srgbClr val="000000"/>
                </a:solidFill>
                <a:latin typeface="Times New Roman" pitchFamily="18" charset="0"/>
                <a:cs typeface="Arial" pitchFamily="34" charset="0"/>
              </a:rPr>
              <a:t>Επιθετική Στρατηγική</a:t>
            </a:r>
            <a:endParaRPr lang="en-US" sz="1600" dirty="0">
              <a:solidFill>
                <a:srgbClr val="000000"/>
              </a:solidFill>
              <a:latin typeface="Times New Roman" pitchFamily="18" charset="0"/>
              <a:cs typeface="Arial" pitchFamily="34" charset="0"/>
            </a:endParaRPr>
          </a:p>
          <a:p>
            <a:pPr eaLnBrk="0" fontAlgn="base" hangingPunct="0">
              <a:spcBef>
                <a:spcPct val="0"/>
              </a:spcBef>
              <a:spcAft>
                <a:spcPct val="0"/>
              </a:spcAft>
              <a:buFont typeface="Times" pitchFamily="18" charset="0"/>
              <a:buChar char="•"/>
            </a:pPr>
            <a:endParaRPr lang="en-US" sz="2400" dirty="0">
              <a:solidFill>
                <a:srgbClr val="000000"/>
              </a:solidFill>
              <a:latin typeface="Times New Roman" pitchFamily="18" charset="0"/>
              <a:cs typeface="Arial" pitchFamily="34" charset="0"/>
            </a:endParaRPr>
          </a:p>
        </p:txBody>
      </p:sp>
      <p:pic>
        <p:nvPicPr>
          <p:cNvPr id="115718" name="Picture 10"/>
          <p:cNvPicPr>
            <a:picLocks noChangeAspect="1" noChangeArrowheads="1"/>
          </p:cNvPicPr>
          <p:nvPr/>
        </p:nvPicPr>
        <p:blipFill>
          <a:blip r:embed="rId8" cstate="print"/>
          <a:srcRect/>
          <a:stretch>
            <a:fillRect/>
          </a:stretch>
        </p:blipFill>
        <p:spPr bwMode="auto">
          <a:xfrm>
            <a:off x="1847528" y="3403600"/>
            <a:ext cx="2356172" cy="2546350"/>
          </a:xfrm>
          <a:prstGeom prst="rect">
            <a:avLst/>
          </a:prstGeom>
          <a:noFill/>
          <a:ln w="9525">
            <a:solidFill>
              <a:schemeClr val="tx1"/>
            </a:solidFill>
            <a:miter lim="800000"/>
            <a:headEnd/>
            <a:tailEnd/>
          </a:ln>
        </p:spPr>
      </p:pic>
      <p:pic>
        <p:nvPicPr>
          <p:cNvPr id="115719" name="Picture 11"/>
          <p:cNvPicPr>
            <a:picLocks noChangeAspect="1" noChangeArrowheads="1"/>
          </p:cNvPicPr>
          <p:nvPr/>
        </p:nvPicPr>
        <p:blipFill>
          <a:blip r:embed="rId9" cstate="print"/>
          <a:srcRect/>
          <a:stretch>
            <a:fillRect/>
          </a:stretch>
        </p:blipFill>
        <p:spPr bwMode="auto">
          <a:xfrm>
            <a:off x="8896004" y="1208766"/>
            <a:ext cx="1801812" cy="1077912"/>
          </a:xfrm>
          <a:prstGeom prst="rect">
            <a:avLst/>
          </a:prstGeom>
          <a:noFill/>
          <a:ln w="9525">
            <a:noFill/>
            <a:miter lim="800000"/>
            <a:headEnd/>
            <a:tailEnd/>
          </a:ln>
        </p:spPr>
      </p:pic>
      <p:sp>
        <p:nvSpPr>
          <p:cNvPr id="14" name="4 - Θέση αριθμού διαφάνειας">
            <a:extLst>
              <a:ext uri="{FF2B5EF4-FFF2-40B4-BE49-F238E27FC236}">
                <a16:creationId xmlns:a16="http://schemas.microsoft.com/office/drawing/2014/main" id="{703D6394-F76B-49AB-AFAC-CD04A67D0BDA}"/>
              </a:ext>
            </a:extLst>
          </p:cNvPr>
          <p:cNvSpPr>
            <a:spLocks noGrp="1"/>
          </p:cNvSpPr>
          <p:nvPr>
            <p:ph type="sldNum" sz="quarter" idx="12"/>
          </p:nvPr>
        </p:nvSpPr>
        <p:spPr>
          <a:xfrm>
            <a:off x="8472264" y="6227008"/>
            <a:ext cx="2844800" cy="476250"/>
          </a:xfrm>
        </p:spPr>
        <p:txBody>
          <a:bodyPr/>
          <a:lstStyle/>
          <a:p>
            <a:pPr>
              <a:defRPr/>
            </a:pPr>
            <a:fld id="{E6A900DE-53FB-4087-A202-08436AFFF42C}" type="slidenum">
              <a:rPr lang="el-GR" smtClean="0"/>
              <a:pPr>
                <a:defRPr/>
              </a:pPr>
              <a:t>6</a:t>
            </a:fld>
            <a:endParaRPr lang="el-GR" dirty="0"/>
          </a:p>
        </p:txBody>
      </p:sp>
    </p:spTree>
    <p:extLst>
      <p:ext uri="{BB962C8B-B14F-4D97-AF65-F5344CB8AC3E}">
        <p14:creationId xmlns:p14="http://schemas.microsoft.com/office/powerpoint/2010/main" val="2400805641"/>
      </p:ext>
    </p:extLst>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4 - Θέση αριθμού διαφάνειας"/>
          <p:cNvSpPr>
            <a:spLocks noGrp="1"/>
          </p:cNvSpPr>
          <p:nvPr>
            <p:ph type="sldNum" sz="quarter" idx="12"/>
          </p:nvPr>
        </p:nvSpPr>
        <p:spPr/>
        <p:txBody>
          <a:bodyPr/>
          <a:lstStyle/>
          <a:p>
            <a:pPr>
              <a:defRPr/>
            </a:pPr>
            <a:fld id="{FFB69861-6CFB-4135-8BEF-0CCC05361DB9}" type="slidenum">
              <a:rPr lang="el-GR" smtClean="0">
                <a:solidFill>
                  <a:srgbClr val="000000"/>
                </a:solidFill>
              </a:rPr>
              <a:pPr>
                <a:defRPr/>
              </a:pPr>
              <a:t>60</a:t>
            </a:fld>
            <a:endParaRPr lang="el-GR">
              <a:solidFill>
                <a:srgbClr val="000000"/>
              </a:solidFill>
            </a:endParaRPr>
          </a:p>
        </p:txBody>
      </p:sp>
      <p:sp>
        <p:nvSpPr>
          <p:cNvPr id="145410" name="Rectangle 2"/>
          <p:cNvSpPr>
            <a:spLocks noGrp="1" noChangeArrowheads="1"/>
          </p:cNvSpPr>
          <p:nvPr>
            <p:ph type="title" idx="4294967295"/>
          </p:nvPr>
        </p:nvSpPr>
        <p:spPr>
          <a:xfrm>
            <a:off x="1524000" y="285444"/>
            <a:ext cx="9144000" cy="1143001"/>
          </a:xfrm>
        </p:spPr>
        <p:txBody>
          <a:bodyPr vert="horz" wrap="square" lIns="91440" tIns="45720" rIns="91440" bIns="45720" numCol="1" anchor="ctr" anchorCtr="0" compatLnSpc="1">
            <a:prstTxWarp prst="textNoShape">
              <a:avLst/>
            </a:prstTxWarp>
          </a:bodyPr>
          <a:lstStyle/>
          <a:p>
            <a:pPr algn="ctr" eaLnBrk="1" hangingPunct="1">
              <a:defRPr/>
            </a:pPr>
            <a:r>
              <a:rPr lang="el-GR" sz="2600" b="1" i="1" dirty="0">
                <a:solidFill>
                  <a:schemeClr val="accent2"/>
                </a:solidFill>
                <a:latin typeface="Times New Roman" pitchFamily="18" charset="0"/>
                <a:cs typeface="Times New Roman" pitchFamily="18" charset="0"/>
              </a:rPr>
              <a:t>Μερικά από τα πιο σημαντικά θέματα που εισήγαγε </a:t>
            </a:r>
            <a:br>
              <a:rPr lang="el-GR" sz="2600" b="1" i="1" dirty="0">
                <a:solidFill>
                  <a:schemeClr val="accent2"/>
                </a:solidFill>
                <a:latin typeface="Times New Roman" pitchFamily="18" charset="0"/>
                <a:cs typeface="Times New Roman" pitchFamily="18" charset="0"/>
              </a:rPr>
            </a:br>
            <a:r>
              <a:rPr lang="el-GR" sz="2600" b="1" i="1" dirty="0">
                <a:solidFill>
                  <a:schemeClr val="accent2"/>
                </a:solidFill>
                <a:latin typeface="Times New Roman" pitchFamily="18" charset="0"/>
                <a:cs typeface="Times New Roman" pitchFamily="18" charset="0"/>
              </a:rPr>
              <a:t>ο Νόμος 3283/13/11/2004 είναι:</a:t>
            </a:r>
          </a:p>
        </p:txBody>
      </p:sp>
      <p:sp>
        <p:nvSpPr>
          <p:cNvPr id="155651" name="Rectangle 3"/>
          <p:cNvSpPr>
            <a:spLocks noGrp="1" noChangeArrowheads="1"/>
          </p:cNvSpPr>
          <p:nvPr>
            <p:ph type="body" idx="4294967295"/>
          </p:nvPr>
        </p:nvSpPr>
        <p:spPr>
          <a:xfrm>
            <a:off x="984127" y="1402815"/>
            <a:ext cx="10223746" cy="5257800"/>
          </a:xfrm>
        </p:spPr>
        <p:txBody>
          <a:bodyPr/>
          <a:lstStyle/>
          <a:p>
            <a:pPr eaLnBrk="1" hangingPunct="1">
              <a:lnSpc>
                <a:spcPct val="80000"/>
              </a:lnSpc>
              <a:buFont typeface="Wingdings 2" pitchFamily="18" charset="2"/>
              <a:buNone/>
            </a:pPr>
            <a:r>
              <a:rPr lang="el-GR" sz="2000" dirty="0">
                <a:latin typeface="Times New Roman" pitchFamily="18" charset="0"/>
                <a:cs typeface="Times New Roman" pitchFamily="18" charset="0"/>
              </a:rPr>
              <a:t>α) Η διεύρυνση των δραστηριοτήτων των ΑΕΔΑΚ όπου επιτρέπεται η διαχείριση ατομικών χαρτοφυλακίων ιδιωτών αλλά και κεφαλαίων των συνταξιοδοτικών ταμείων</a:t>
            </a:r>
          </a:p>
          <a:p>
            <a:pPr eaLnBrk="1" hangingPunct="1">
              <a:lnSpc>
                <a:spcPct val="80000"/>
              </a:lnSpc>
              <a:buFont typeface="Wingdings 2" pitchFamily="18" charset="2"/>
              <a:buNone/>
            </a:pPr>
            <a:endParaRPr lang="el-GR" sz="2000" dirty="0">
              <a:latin typeface="Times New Roman" pitchFamily="18" charset="0"/>
              <a:cs typeface="Times New Roman" pitchFamily="18" charset="0"/>
            </a:endParaRPr>
          </a:p>
          <a:p>
            <a:pPr eaLnBrk="1" hangingPunct="1">
              <a:lnSpc>
                <a:spcPct val="80000"/>
              </a:lnSpc>
              <a:buFont typeface="Wingdings 2" pitchFamily="18" charset="2"/>
              <a:buNone/>
            </a:pPr>
            <a:r>
              <a:rPr lang="el-GR" sz="2000" dirty="0">
                <a:latin typeface="Times New Roman" pitchFamily="18" charset="0"/>
                <a:cs typeface="Times New Roman" pitchFamily="18" charset="0"/>
              </a:rPr>
              <a:t>β) Καταργήθηκε  η κατηγορία των διεθνών Α/Κ και τα Α/Κ ειδικού τύπου. Επιπλέον, απαγορεύεται στα Α/Κ διαχείρισης διαθεσίμων να επενδύουν σε μετοχικούς τίτλους και τίθενται πλέον ανώτατα-κατώτατα όρια στις επενδύσεις των μικτών Α/Κ σε μετοχικούς τίτλους (10-65%).</a:t>
            </a:r>
          </a:p>
          <a:p>
            <a:pPr eaLnBrk="1" hangingPunct="1">
              <a:lnSpc>
                <a:spcPct val="80000"/>
              </a:lnSpc>
              <a:buFont typeface="Wingdings 2" pitchFamily="18" charset="2"/>
              <a:buNone/>
            </a:pPr>
            <a:endParaRPr lang="el-GR" sz="2000" dirty="0">
              <a:latin typeface="Times New Roman" pitchFamily="18" charset="0"/>
              <a:cs typeface="Times New Roman" pitchFamily="18" charset="0"/>
            </a:endParaRPr>
          </a:p>
          <a:p>
            <a:pPr eaLnBrk="1" hangingPunct="1">
              <a:lnSpc>
                <a:spcPct val="80000"/>
              </a:lnSpc>
              <a:buFont typeface="Wingdings 2" pitchFamily="18" charset="2"/>
              <a:buNone/>
            </a:pPr>
            <a:r>
              <a:rPr lang="el-GR" sz="2000" dirty="0">
                <a:latin typeface="Times New Roman" pitchFamily="18" charset="0"/>
                <a:cs typeface="Times New Roman" pitchFamily="18" charset="0"/>
              </a:rPr>
              <a:t>γ) Η μεγαλύτερη διαφάνεια και ενημέρωση των μεριδιούχων, με τη ρητή αναφορά σε κάθε είδους προμήθειες, αμοιβές και έξοδα που βαρύνουν το Α/Κ και η καθιέρωση του απλοποιημένου ενημερωτικού δελτίου.</a:t>
            </a:r>
          </a:p>
          <a:p>
            <a:pPr eaLnBrk="1" hangingPunct="1">
              <a:lnSpc>
                <a:spcPct val="80000"/>
              </a:lnSpc>
              <a:buFont typeface="Wingdings 2" pitchFamily="18" charset="2"/>
              <a:buNone/>
            </a:pPr>
            <a:endParaRPr lang="el-GR" sz="2000" dirty="0">
              <a:latin typeface="Times New Roman" pitchFamily="18" charset="0"/>
              <a:cs typeface="Times New Roman" pitchFamily="18" charset="0"/>
            </a:endParaRPr>
          </a:p>
          <a:p>
            <a:pPr eaLnBrk="1" hangingPunct="1">
              <a:lnSpc>
                <a:spcPct val="80000"/>
              </a:lnSpc>
              <a:buFont typeface="Wingdings 2" pitchFamily="18" charset="2"/>
              <a:buNone/>
            </a:pPr>
            <a:r>
              <a:rPr lang="el-GR" sz="2000" dirty="0">
                <a:latin typeface="Times New Roman" pitchFamily="18" charset="0"/>
                <a:cs typeface="Times New Roman" pitchFamily="18" charset="0"/>
              </a:rPr>
              <a:t>δ) Η αυξημένη δυνατότητα ανάπτυξης νέων προϊόντων στα Χαρτοφυλάκια των Α/Κ όπως: </a:t>
            </a:r>
            <a:r>
              <a:rPr lang="en-US" sz="2000" dirty="0">
                <a:latin typeface="Times New Roman" pitchFamily="18" charset="0"/>
                <a:cs typeface="Times New Roman" pitchFamily="18" charset="0"/>
              </a:rPr>
              <a:t>futures</a:t>
            </a:r>
            <a:r>
              <a:rPr lang="el-GR" sz="2000" dirty="0">
                <a:latin typeface="Times New Roman" pitchFamily="18" charset="0"/>
                <a:cs typeface="Times New Roman" pitchFamily="18" charset="0"/>
              </a:rPr>
              <a:t>, </a:t>
            </a:r>
            <a:r>
              <a:rPr lang="en-US" sz="2000" dirty="0">
                <a:latin typeface="Times New Roman" pitchFamily="18" charset="0"/>
                <a:cs typeface="Times New Roman" pitchFamily="18" charset="0"/>
              </a:rPr>
              <a:t>swaps</a:t>
            </a:r>
            <a:r>
              <a:rPr lang="el-GR" sz="2000" dirty="0">
                <a:latin typeface="Times New Roman" pitchFamily="18" charset="0"/>
                <a:cs typeface="Times New Roman" pitchFamily="18" charset="0"/>
              </a:rPr>
              <a:t>,προθεσμιακά συμβόλαια επιτοκίου (</a:t>
            </a:r>
            <a:r>
              <a:rPr lang="en-US" sz="2000" dirty="0">
                <a:latin typeface="Times New Roman" pitchFamily="18" charset="0"/>
                <a:cs typeface="Times New Roman" pitchFamily="18" charset="0"/>
              </a:rPr>
              <a:t>FRA</a:t>
            </a:r>
            <a:r>
              <a:rPr lang="el-GR" sz="2000" dirty="0">
                <a:latin typeface="Times New Roman" pitchFamily="18" charset="0"/>
                <a:cs typeface="Times New Roman" pitchFamily="18" charset="0"/>
              </a:rPr>
              <a:t>’</a:t>
            </a:r>
            <a:r>
              <a:rPr lang="en-US" sz="2000" dirty="0">
                <a:latin typeface="Times New Roman" pitchFamily="18" charset="0"/>
                <a:cs typeface="Times New Roman" pitchFamily="18" charset="0"/>
              </a:rPr>
              <a:t>s</a:t>
            </a:r>
            <a:r>
              <a:rPr lang="el-GR" sz="2000" dirty="0">
                <a:latin typeface="Times New Roman" pitchFamily="18" charset="0"/>
                <a:cs typeface="Times New Roman" pitchFamily="18" charset="0"/>
              </a:rPr>
              <a:t>), κλπ. Επιπλέον, παρέχεται η δυνατότητα ανάπτυξης νέων προϊόντων που με το ισχύον θεσμικό πλαίσιο δεν ήταν επιτρεπτή. Ενδεικτικά αναφέρονται: τα χρηματιστηριακώς διαπραγματεύσιμα Α/Κ (</a:t>
            </a:r>
            <a:r>
              <a:rPr lang="en-US" sz="2000" dirty="0">
                <a:latin typeface="Times New Roman" pitchFamily="18" charset="0"/>
                <a:cs typeface="Times New Roman" pitchFamily="18" charset="0"/>
              </a:rPr>
              <a:t>Exchange Traded Funds</a:t>
            </a:r>
            <a:r>
              <a:rPr lang="el-GR" sz="2000" dirty="0">
                <a:latin typeface="Times New Roman" pitchFamily="18" charset="0"/>
                <a:cs typeface="Times New Roman" pitchFamily="18" charset="0"/>
              </a:rPr>
              <a:t>), τα εξειδικευμένα Α/Κ που επενδύουν σε άλλα Α/Κ (</a:t>
            </a:r>
            <a:r>
              <a:rPr lang="en-US" sz="2000" dirty="0">
                <a:latin typeface="Times New Roman" pitchFamily="18" charset="0"/>
                <a:cs typeface="Times New Roman" pitchFamily="18" charset="0"/>
              </a:rPr>
              <a:t>Funds of Funds</a:t>
            </a:r>
            <a:r>
              <a:rPr lang="el-GR" sz="2000" dirty="0">
                <a:latin typeface="Times New Roman" pitchFamily="18" charset="0"/>
                <a:cs typeface="Times New Roman" pitchFamily="18" charset="0"/>
              </a:rPr>
              <a:t>), τα Α/Κ που αναπαράγουν την σύνθεση χρηματιστηριακών δεικτών μετοχών ή ομολόγων (</a:t>
            </a:r>
            <a:r>
              <a:rPr lang="en-US" sz="2000" dirty="0">
                <a:latin typeface="Times New Roman" pitchFamily="18" charset="0"/>
                <a:cs typeface="Times New Roman" pitchFamily="18" charset="0"/>
              </a:rPr>
              <a:t>Index Funds</a:t>
            </a:r>
            <a:r>
              <a:rPr lang="el-GR" sz="2000" dirty="0">
                <a:latin typeface="Times New Roman" pitchFamily="18" charset="0"/>
                <a:cs typeface="Times New Roman" pitchFamily="18" charset="0"/>
              </a:rPr>
              <a:t>) και τα Α/Κ ακίνητης περιουσίας (</a:t>
            </a:r>
            <a:r>
              <a:rPr lang="en-US" sz="2000" dirty="0">
                <a:latin typeface="Times New Roman" pitchFamily="18" charset="0"/>
                <a:cs typeface="Times New Roman" pitchFamily="18" charset="0"/>
              </a:rPr>
              <a:t>Real Estate Funds</a:t>
            </a:r>
            <a:r>
              <a:rPr lang="el-GR" sz="2000" dirty="0">
                <a:latin typeface="Times New Roman" pitchFamily="18" charset="0"/>
                <a:cs typeface="Times New Roman" pitchFamily="18" charset="0"/>
              </a:rPr>
              <a:t>).</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46434" name="Text Box 2"/>
          <p:cNvSpPr txBox="1">
            <a:spLocks noChangeArrowheads="1"/>
          </p:cNvSpPr>
          <p:nvPr/>
        </p:nvSpPr>
        <p:spPr bwMode="auto">
          <a:xfrm>
            <a:off x="1415480" y="980728"/>
            <a:ext cx="9001695" cy="5041380"/>
          </a:xfrm>
          <a:prstGeom prst="rect">
            <a:avLst/>
          </a:prstGeom>
          <a:noFill/>
          <a:ln w="9525">
            <a:noFill/>
            <a:miter lim="800000"/>
            <a:headEnd/>
            <a:tailEnd/>
          </a:ln>
        </p:spPr>
        <p:txBody>
          <a:bodyPr wrap="square">
            <a:spAutoFit/>
          </a:bodyPr>
          <a:lstStyle/>
          <a:p>
            <a:pPr>
              <a:lnSpc>
                <a:spcPct val="190000"/>
              </a:lnSpc>
              <a:spcBef>
                <a:spcPct val="50000"/>
              </a:spcBef>
              <a:defRPr/>
            </a:pPr>
            <a:r>
              <a:rPr lang="en-AU" sz="2400" dirty="0" err="1">
                <a:latin typeface="Times New Roman" pitchFamily="18" charset="0"/>
                <a:cs typeface="Times New Roman" pitchFamily="18" charset="0"/>
              </a:rPr>
              <a:t>Τα</a:t>
            </a:r>
            <a:r>
              <a:rPr lang="en-AU" sz="2400" dirty="0">
                <a:latin typeface="Times New Roman" pitchFamily="18" charset="0"/>
                <a:cs typeface="Times New Roman" pitchFamily="18" charset="0"/>
              </a:rPr>
              <a:t> Α/Κ </a:t>
            </a:r>
            <a:r>
              <a:rPr lang="en-AU" sz="2400" dirty="0" err="1">
                <a:latin typeface="Times New Roman" pitchFamily="18" charset="0"/>
                <a:cs typeface="Times New Roman" pitchFamily="18" charset="0"/>
              </a:rPr>
              <a:t>ανάλογα</a:t>
            </a:r>
            <a:r>
              <a:rPr lang="en-AU" sz="2400" dirty="0">
                <a:latin typeface="Times New Roman" pitchFamily="18" charset="0"/>
                <a:cs typeface="Times New Roman" pitchFamily="18" charset="0"/>
              </a:rPr>
              <a:t> </a:t>
            </a:r>
            <a:r>
              <a:rPr lang="en-AU" sz="2400" dirty="0" err="1">
                <a:latin typeface="Times New Roman" pitchFamily="18" charset="0"/>
                <a:cs typeface="Times New Roman" pitchFamily="18" charset="0"/>
              </a:rPr>
              <a:t>με</a:t>
            </a:r>
            <a:r>
              <a:rPr lang="en-AU" sz="2400" dirty="0">
                <a:latin typeface="Times New Roman" pitchFamily="18" charset="0"/>
                <a:cs typeface="Times New Roman" pitchFamily="18" charset="0"/>
              </a:rPr>
              <a:t> </a:t>
            </a:r>
            <a:r>
              <a:rPr lang="en-AU" sz="2400" dirty="0" err="1">
                <a:latin typeface="Times New Roman" pitchFamily="18" charset="0"/>
                <a:cs typeface="Times New Roman" pitchFamily="18" charset="0"/>
              </a:rPr>
              <a:t>το</a:t>
            </a:r>
            <a:r>
              <a:rPr lang="en-AU" sz="2400" dirty="0">
                <a:latin typeface="Times New Roman" pitchFamily="18" charset="0"/>
                <a:cs typeface="Times New Roman" pitchFamily="18" charset="0"/>
              </a:rPr>
              <a:t> </a:t>
            </a:r>
            <a:r>
              <a:rPr lang="en-AU" sz="2400" dirty="0" err="1">
                <a:latin typeface="Times New Roman" pitchFamily="18" charset="0"/>
                <a:cs typeface="Times New Roman" pitchFamily="18" charset="0"/>
              </a:rPr>
              <a:t>πο</a:t>
            </a:r>
            <a:r>
              <a:rPr lang="el-GR" sz="2400" dirty="0">
                <a:latin typeface="Times New Roman" pitchFamily="18" charset="0"/>
                <a:cs typeface="Times New Roman" pitchFamily="18" charset="0"/>
              </a:rPr>
              <a:t>υ</a:t>
            </a:r>
            <a:r>
              <a:rPr lang="en-AU" sz="2400" dirty="0">
                <a:latin typeface="Times New Roman" pitchFamily="18" charset="0"/>
                <a:cs typeface="Times New Roman" pitchFamily="18" charset="0"/>
              </a:rPr>
              <a:t> </a:t>
            </a:r>
            <a:r>
              <a:rPr lang="en-AU" sz="2400" dirty="0" err="1">
                <a:latin typeface="Times New Roman" pitchFamily="18" charset="0"/>
                <a:cs typeface="Times New Roman" pitchFamily="18" charset="0"/>
              </a:rPr>
              <a:t>επενδύουν</a:t>
            </a:r>
            <a:r>
              <a:rPr lang="en-AU" sz="2400" dirty="0">
                <a:latin typeface="Times New Roman" pitchFamily="18" charset="0"/>
                <a:cs typeface="Times New Roman" pitchFamily="18" charset="0"/>
              </a:rPr>
              <a:t> </a:t>
            </a:r>
            <a:r>
              <a:rPr lang="en-AU" sz="2400" dirty="0" err="1">
                <a:latin typeface="Times New Roman" pitchFamily="18" charset="0"/>
                <a:cs typeface="Times New Roman" pitchFamily="18" charset="0"/>
              </a:rPr>
              <a:t>διακρίνονται</a:t>
            </a:r>
            <a:r>
              <a:rPr lang="en-AU" sz="2400" dirty="0">
                <a:latin typeface="Times New Roman" pitchFamily="18" charset="0"/>
                <a:cs typeface="Times New Roman" pitchFamily="18" charset="0"/>
              </a:rPr>
              <a:t> </a:t>
            </a:r>
            <a:r>
              <a:rPr lang="en-AU" sz="2400" dirty="0" err="1">
                <a:latin typeface="Times New Roman" pitchFamily="18" charset="0"/>
                <a:cs typeface="Times New Roman" pitchFamily="18" charset="0"/>
              </a:rPr>
              <a:t>σε</a:t>
            </a:r>
            <a:r>
              <a:rPr lang="en-AU" sz="2400" dirty="0">
                <a:latin typeface="Times New Roman" pitchFamily="18" charset="0"/>
                <a:cs typeface="Times New Roman" pitchFamily="18" charset="0"/>
              </a:rPr>
              <a:t>:</a:t>
            </a:r>
            <a:endParaRPr lang="en-US" sz="2400" dirty="0">
              <a:latin typeface="Times New Roman" pitchFamily="18" charset="0"/>
              <a:cs typeface="Times New Roman" pitchFamily="18" charset="0"/>
            </a:endParaRPr>
          </a:p>
          <a:p>
            <a:pPr lvl="1">
              <a:lnSpc>
                <a:spcPct val="135000"/>
              </a:lnSpc>
              <a:spcBef>
                <a:spcPct val="50000"/>
              </a:spcBef>
              <a:buFontTx/>
              <a:buChar char="•"/>
              <a:defRPr/>
            </a:pPr>
            <a:r>
              <a:rPr lang="el-GR" sz="2400" b="1" i="1" dirty="0">
                <a:latin typeface="Times New Roman" pitchFamily="18" charset="0"/>
                <a:cs typeface="Times New Roman" pitchFamily="18" charset="0"/>
              </a:rPr>
              <a:t>Αμοιβαία Κεφάλαια Χρηματαγοράς</a:t>
            </a:r>
          </a:p>
          <a:p>
            <a:pPr lvl="1">
              <a:lnSpc>
                <a:spcPct val="135000"/>
              </a:lnSpc>
              <a:spcBef>
                <a:spcPct val="50000"/>
              </a:spcBef>
              <a:buFontTx/>
              <a:buChar char="•"/>
              <a:defRPr/>
            </a:pPr>
            <a:r>
              <a:rPr lang="el-GR" sz="2400" b="1" i="1" dirty="0">
                <a:latin typeface="Times New Roman" pitchFamily="18" charset="0"/>
                <a:cs typeface="Times New Roman" pitchFamily="18" charset="0"/>
              </a:rPr>
              <a:t>Ομολογιακά Αμοιβαία Κεφάλαια</a:t>
            </a:r>
          </a:p>
          <a:p>
            <a:pPr lvl="1">
              <a:lnSpc>
                <a:spcPct val="135000"/>
              </a:lnSpc>
              <a:spcBef>
                <a:spcPct val="50000"/>
              </a:spcBef>
              <a:buFontTx/>
              <a:buChar char="•"/>
              <a:defRPr/>
            </a:pPr>
            <a:r>
              <a:rPr lang="el-GR" sz="2400" b="1" i="1" dirty="0">
                <a:latin typeface="Times New Roman" pitchFamily="18" charset="0"/>
                <a:cs typeface="Times New Roman" pitchFamily="18" charset="0"/>
              </a:rPr>
              <a:t>Μικτά Αμοιβαία Κεφάλαια</a:t>
            </a:r>
          </a:p>
          <a:p>
            <a:pPr lvl="1">
              <a:lnSpc>
                <a:spcPct val="135000"/>
              </a:lnSpc>
              <a:spcBef>
                <a:spcPct val="50000"/>
              </a:spcBef>
              <a:buFontTx/>
              <a:buChar char="•"/>
              <a:defRPr/>
            </a:pPr>
            <a:r>
              <a:rPr lang="el-GR" sz="2400" b="1" i="1" dirty="0">
                <a:latin typeface="Times New Roman" pitchFamily="18" charset="0"/>
                <a:cs typeface="Times New Roman" pitchFamily="18" charset="0"/>
              </a:rPr>
              <a:t>Μετοχικά Αμοιβαία Κεφάλαια</a:t>
            </a:r>
          </a:p>
          <a:p>
            <a:pPr lvl="1">
              <a:lnSpc>
                <a:spcPct val="135000"/>
              </a:lnSpc>
              <a:spcBef>
                <a:spcPct val="50000"/>
              </a:spcBef>
              <a:buFontTx/>
              <a:buChar char="•"/>
              <a:defRPr/>
            </a:pPr>
            <a:r>
              <a:rPr lang="el-GR" sz="2400" b="1" i="1" dirty="0">
                <a:latin typeface="Times New Roman" pitchFamily="18" charset="0"/>
                <a:cs typeface="Times New Roman" pitchFamily="18" charset="0"/>
              </a:rPr>
              <a:t>Σύνθετα Αμοιβαία Κεφάλαια</a:t>
            </a:r>
          </a:p>
          <a:p>
            <a:pPr lvl="1" algn="ctr">
              <a:defRPr/>
            </a:pPr>
            <a:endParaRPr lang="el-GR" b="1" dirty="0">
              <a:latin typeface="Times New Roman" pitchFamily="18" charset="0"/>
              <a:cs typeface="Times New Roman" pitchFamily="18" charset="0"/>
            </a:endParaRPr>
          </a:p>
          <a:p>
            <a:pPr lvl="1" algn="ctr">
              <a:defRPr/>
            </a:pPr>
            <a:r>
              <a:rPr lang="el-GR" b="1" dirty="0">
                <a:latin typeface="Times New Roman" pitchFamily="18" charset="0"/>
                <a:cs typeface="Times New Roman" pitchFamily="18" charset="0"/>
              </a:rPr>
              <a:t>Τα ανωτέρω αμοιβαία κεφάλαια, μπορούν να διακρίνονται σε Αμοιβαία Κεφάλαια Δείκτη και Αμοιβαία Κεφάλαια Κεφαλαίων.</a:t>
            </a:r>
            <a:endParaRPr lang="en-US" b="1" dirty="0">
              <a:latin typeface="Times New Roman" pitchFamily="18" charset="0"/>
              <a:cs typeface="Times New Roman" pitchFamily="18" charset="0"/>
            </a:endParaRPr>
          </a:p>
        </p:txBody>
      </p:sp>
      <p:sp>
        <p:nvSpPr>
          <p:cNvPr id="146435" name="Rectangle 3"/>
          <p:cNvSpPr>
            <a:spLocks noChangeArrowheads="1"/>
          </p:cNvSpPr>
          <p:nvPr/>
        </p:nvSpPr>
        <p:spPr bwMode="auto">
          <a:xfrm>
            <a:off x="1742432" y="452811"/>
            <a:ext cx="8763000" cy="609600"/>
          </a:xfrm>
          <a:prstGeom prst="rect">
            <a:avLst/>
          </a:prstGeom>
          <a:noFill/>
          <a:ln w="9525">
            <a:noFill/>
            <a:miter lim="800000"/>
            <a:headEnd/>
            <a:tailEnd/>
          </a:ln>
        </p:spPr>
        <p:txBody>
          <a:bodyPr/>
          <a:lstStyle/>
          <a:p>
            <a:pPr algn="ctr">
              <a:defRPr/>
            </a:pPr>
            <a:r>
              <a:rPr lang="en-US" sz="3000" b="1" i="1" dirty="0" err="1">
                <a:solidFill>
                  <a:schemeClr val="accent2"/>
                </a:solidFill>
                <a:latin typeface="Times New Roman" pitchFamily="18" charset="0"/>
                <a:cs typeface="Times New Roman" pitchFamily="18" charset="0"/>
              </a:rPr>
              <a:t>Τα</a:t>
            </a:r>
            <a:r>
              <a:rPr lang="en-US" sz="3000" b="1" i="1" dirty="0">
                <a:solidFill>
                  <a:schemeClr val="accent2"/>
                </a:solidFill>
                <a:latin typeface="Times New Roman" pitchFamily="18" charset="0"/>
                <a:cs typeface="Times New Roman" pitchFamily="18" charset="0"/>
              </a:rPr>
              <a:t> </a:t>
            </a:r>
            <a:r>
              <a:rPr lang="en-US" sz="3000" b="1" i="1" dirty="0" err="1">
                <a:solidFill>
                  <a:schemeClr val="accent2"/>
                </a:solidFill>
                <a:latin typeface="Times New Roman" pitchFamily="18" charset="0"/>
                <a:cs typeface="Times New Roman" pitchFamily="18" charset="0"/>
              </a:rPr>
              <a:t>είδη</a:t>
            </a:r>
            <a:r>
              <a:rPr lang="en-US" sz="3000" b="1" i="1" dirty="0">
                <a:solidFill>
                  <a:schemeClr val="accent2"/>
                </a:solidFill>
                <a:latin typeface="Times New Roman" pitchFamily="18" charset="0"/>
                <a:cs typeface="Times New Roman" pitchFamily="18" charset="0"/>
              </a:rPr>
              <a:t> </a:t>
            </a:r>
            <a:r>
              <a:rPr lang="en-US" sz="3000" b="1" i="1" dirty="0" err="1">
                <a:solidFill>
                  <a:schemeClr val="accent2"/>
                </a:solidFill>
                <a:latin typeface="Times New Roman" pitchFamily="18" charset="0"/>
                <a:cs typeface="Times New Roman" pitchFamily="18" charset="0"/>
              </a:rPr>
              <a:t>των</a:t>
            </a:r>
            <a:r>
              <a:rPr lang="en-US" sz="3000" b="1" i="1" dirty="0">
                <a:solidFill>
                  <a:schemeClr val="accent2"/>
                </a:solidFill>
                <a:latin typeface="Times New Roman" pitchFamily="18" charset="0"/>
                <a:cs typeface="Times New Roman" pitchFamily="18" charset="0"/>
              </a:rPr>
              <a:t> </a:t>
            </a:r>
            <a:r>
              <a:rPr lang="en-US" sz="3000" b="1" i="1" dirty="0" err="1">
                <a:solidFill>
                  <a:schemeClr val="accent2"/>
                </a:solidFill>
                <a:latin typeface="Times New Roman" pitchFamily="18" charset="0"/>
                <a:cs typeface="Times New Roman" pitchFamily="18" charset="0"/>
              </a:rPr>
              <a:t>Αμοιβαίων</a:t>
            </a:r>
            <a:r>
              <a:rPr lang="en-US" sz="3000" b="1" i="1" dirty="0">
                <a:solidFill>
                  <a:schemeClr val="accent2"/>
                </a:solidFill>
                <a:latin typeface="Times New Roman" pitchFamily="18" charset="0"/>
                <a:cs typeface="Times New Roman" pitchFamily="18" charset="0"/>
              </a:rPr>
              <a:t> </a:t>
            </a:r>
            <a:r>
              <a:rPr lang="en-US" sz="3000" b="1" i="1" dirty="0" err="1">
                <a:solidFill>
                  <a:schemeClr val="accent2"/>
                </a:solidFill>
                <a:latin typeface="Times New Roman" pitchFamily="18" charset="0"/>
                <a:cs typeface="Times New Roman" pitchFamily="18" charset="0"/>
              </a:rPr>
              <a:t>Κεφαλαίων</a:t>
            </a:r>
            <a:endParaRPr lang="en-US" sz="3000" b="1" i="1" dirty="0">
              <a:solidFill>
                <a:schemeClr val="accent2"/>
              </a:solidFill>
              <a:latin typeface="Times New Roman" pitchFamily="18" charset="0"/>
              <a:cs typeface="Times New Roman" pitchFamily="18" charset="0"/>
            </a:endParaRPr>
          </a:p>
        </p:txBody>
      </p:sp>
      <p:sp>
        <p:nvSpPr>
          <p:cNvPr id="5" name="4 - Θέση αριθμού διαφάνειας"/>
          <p:cNvSpPr>
            <a:spLocks noGrp="1"/>
          </p:cNvSpPr>
          <p:nvPr>
            <p:ph type="sldNum" sz="quarter" idx="12"/>
          </p:nvPr>
        </p:nvSpPr>
        <p:spPr/>
        <p:txBody>
          <a:bodyPr/>
          <a:lstStyle/>
          <a:p>
            <a:pPr>
              <a:defRPr/>
            </a:pPr>
            <a:fld id="{FFB69861-6CFB-4135-8BEF-0CCC05361DB9}" type="slidenum">
              <a:rPr lang="el-GR" smtClean="0">
                <a:solidFill>
                  <a:srgbClr val="000000"/>
                </a:solidFill>
              </a:rPr>
              <a:pPr>
                <a:defRPr/>
              </a:pPr>
              <a:t>61</a:t>
            </a:fld>
            <a:endParaRPr lang="el-GR">
              <a:solidFill>
                <a:srgbClr val="000000"/>
              </a:solidFill>
            </a:endParaRPr>
          </a:p>
        </p:txBody>
      </p:sp>
      <p:sp>
        <p:nvSpPr>
          <p:cNvPr id="6" name="5 - Ορθογώνιο"/>
          <p:cNvSpPr/>
          <p:nvPr/>
        </p:nvSpPr>
        <p:spPr>
          <a:xfrm>
            <a:off x="1524000" y="6309358"/>
            <a:ext cx="9144000" cy="307777"/>
          </a:xfrm>
          <a:prstGeom prst="rect">
            <a:avLst/>
          </a:prstGeom>
        </p:spPr>
        <p:txBody>
          <a:bodyPr wrap="square">
            <a:spAutoFit/>
          </a:bodyPr>
          <a:lstStyle/>
          <a:p>
            <a:pPr algn="r"/>
            <a:r>
              <a:rPr lang="el-GR" sz="1400" dirty="0">
                <a:latin typeface="Times" pitchFamily="18" charset="0"/>
                <a:cs typeface="Times" pitchFamily="18" charset="0"/>
              </a:rPr>
              <a:t>Βλ. Απόφαση ΕΚ 6/587/2.6.2011 (ΦΕΚ Β’ 1428/16.6.2011) «Κατηγοριοποίηση αμοιβαίων κεφαλαίων» </a:t>
            </a:r>
          </a:p>
        </p:txBody>
      </p:sp>
      <p:pic>
        <p:nvPicPr>
          <p:cNvPr id="8" name="Picture 2" descr="Σχετική εικόνα"/>
          <p:cNvPicPr>
            <a:picLocks noChangeAspect="1" noChangeArrowheads="1"/>
          </p:cNvPicPr>
          <p:nvPr/>
        </p:nvPicPr>
        <p:blipFill>
          <a:blip r:embed="rId4"/>
          <a:srcRect/>
          <a:stretch>
            <a:fillRect/>
          </a:stretch>
        </p:blipFill>
        <p:spPr bwMode="auto">
          <a:xfrm>
            <a:off x="8323153" y="2286988"/>
            <a:ext cx="3238480" cy="2428860"/>
          </a:xfrm>
          <a:prstGeom prst="rect">
            <a:avLst/>
          </a:prstGeom>
          <a:noFill/>
        </p:spPr>
      </p:pic>
    </p:spTree>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 name="6 - Θέση αριθμού διαφάνειας"/>
          <p:cNvSpPr>
            <a:spLocks noGrp="1"/>
          </p:cNvSpPr>
          <p:nvPr>
            <p:ph type="sldNum" sz="quarter" idx="12"/>
          </p:nvPr>
        </p:nvSpPr>
        <p:spPr/>
        <p:txBody>
          <a:bodyPr/>
          <a:lstStyle/>
          <a:p>
            <a:pPr>
              <a:defRPr/>
            </a:pPr>
            <a:fld id="{FFB69861-6CFB-4135-8BEF-0CCC05361DB9}" type="slidenum">
              <a:rPr lang="el-GR" smtClean="0">
                <a:solidFill>
                  <a:srgbClr val="000000"/>
                </a:solidFill>
                <a:latin typeface="Times New Roman" pitchFamily="18" charset="0"/>
                <a:cs typeface="Times New Roman" pitchFamily="18" charset="0"/>
              </a:rPr>
              <a:pPr>
                <a:defRPr/>
              </a:pPr>
              <a:t>62</a:t>
            </a:fld>
            <a:endParaRPr lang="el-GR">
              <a:solidFill>
                <a:srgbClr val="000000"/>
              </a:solidFill>
              <a:latin typeface="Times New Roman" pitchFamily="18" charset="0"/>
              <a:cs typeface="Times New Roman" pitchFamily="18" charset="0"/>
            </a:endParaRPr>
          </a:p>
        </p:txBody>
      </p:sp>
      <p:sp>
        <p:nvSpPr>
          <p:cNvPr id="157698" name="Rectangle 2"/>
          <p:cNvSpPr>
            <a:spLocks noGrp="1" noChangeArrowheads="1"/>
          </p:cNvSpPr>
          <p:nvPr>
            <p:ph type="body" idx="4294967295"/>
          </p:nvPr>
        </p:nvSpPr>
        <p:spPr>
          <a:xfrm>
            <a:off x="875420" y="1186869"/>
            <a:ext cx="10441160" cy="5688012"/>
          </a:xfrm>
          <a:noFill/>
        </p:spPr>
        <p:txBody>
          <a:bodyPr/>
          <a:lstStyle/>
          <a:p>
            <a:pPr>
              <a:lnSpc>
                <a:spcPct val="80000"/>
              </a:lnSpc>
            </a:pPr>
            <a:r>
              <a:rPr lang="en-AU" sz="1900" dirty="0" err="1">
                <a:latin typeface="Times New Roman" pitchFamily="18" charset="0"/>
                <a:cs typeface="Times New Roman" pitchFamily="18" charset="0"/>
              </a:rPr>
              <a:t>Τα</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Αμοιβαία</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Κεφάλαια</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Χρηματαγοράς</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έχουν</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ως</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επενδυτικό</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σκοπό</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τη</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διατήρηση</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της</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αξίας</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του</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αρχικού</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ενεργητικού</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τους</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και</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την</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παροχή</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αποδόσεων</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αναλόγων</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με</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τις</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αποδόσεις</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στις</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χρηματαγορές</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Τα</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Αμοιβαία</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Κεφάλαια</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Χρηματαγοράς</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επενδύουν</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κυρίως</a:t>
            </a:r>
            <a:r>
              <a:rPr lang="el-GR" sz="1900" dirty="0">
                <a:latin typeface="Times New Roman" pitchFamily="18" charset="0"/>
                <a:cs typeface="Times New Roman" pitchFamily="18" charset="0"/>
              </a:rPr>
              <a:t>*</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σε</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μέσα</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χρηματαγοράς</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και</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τοποθετούν</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το</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ενεργητικό</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τους</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σε</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καταθέσεις</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που</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τηρούνται</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σε</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πιστωτικά</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ιδρύματα</a:t>
            </a:r>
            <a:r>
              <a:rPr lang="en-AU" sz="1900" dirty="0">
                <a:latin typeface="Times New Roman" pitchFamily="18" charset="0"/>
                <a:cs typeface="Times New Roman" pitchFamily="18" charset="0"/>
              </a:rPr>
              <a:t>. </a:t>
            </a:r>
            <a:endParaRPr lang="el-GR" sz="1900" dirty="0">
              <a:latin typeface="Times New Roman" pitchFamily="18" charset="0"/>
              <a:cs typeface="Times New Roman" pitchFamily="18" charset="0"/>
            </a:endParaRPr>
          </a:p>
          <a:p>
            <a:pPr>
              <a:lnSpc>
                <a:spcPct val="80000"/>
              </a:lnSpc>
            </a:pPr>
            <a:endParaRPr lang="el-GR" sz="1900" dirty="0">
              <a:latin typeface="Times New Roman" pitchFamily="18" charset="0"/>
              <a:cs typeface="Times New Roman" pitchFamily="18" charset="0"/>
            </a:endParaRPr>
          </a:p>
          <a:p>
            <a:pPr>
              <a:lnSpc>
                <a:spcPct val="80000"/>
              </a:lnSpc>
            </a:pPr>
            <a:r>
              <a:rPr lang="en-AU" sz="1900" dirty="0" err="1">
                <a:latin typeface="Times New Roman" pitchFamily="18" charset="0"/>
                <a:cs typeface="Times New Roman" pitchFamily="18" charset="0"/>
              </a:rPr>
              <a:t>Τα</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Αμοιβαία</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Κεφάλαια</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Χρηματαγοράς</a:t>
            </a:r>
            <a:r>
              <a:rPr lang="en-AU" sz="1900" dirty="0">
                <a:latin typeface="Times New Roman" pitchFamily="18" charset="0"/>
                <a:cs typeface="Times New Roman" pitchFamily="18" charset="0"/>
              </a:rPr>
              <a:t>: </a:t>
            </a:r>
            <a:endParaRPr lang="el-GR" sz="1900" dirty="0">
              <a:latin typeface="Times New Roman" pitchFamily="18" charset="0"/>
              <a:cs typeface="Times New Roman" pitchFamily="18" charset="0"/>
            </a:endParaRPr>
          </a:p>
          <a:p>
            <a:pPr>
              <a:lnSpc>
                <a:spcPct val="80000"/>
              </a:lnSpc>
              <a:buFont typeface="Wingdings 2" pitchFamily="18" charset="2"/>
              <a:buNone/>
            </a:pPr>
            <a:r>
              <a:rPr lang="en-AU" sz="1900" dirty="0">
                <a:latin typeface="Times New Roman" pitchFamily="18" charset="0"/>
                <a:cs typeface="Times New Roman" pitchFamily="18" charset="0"/>
              </a:rPr>
              <a:t>(α) </a:t>
            </a:r>
            <a:r>
              <a:rPr lang="en-AU" sz="1900" dirty="0" err="1">
                <a:latin typeface="Times New Roman" pitchFamily="18" charset="0"/>
                <a:cs typeface="Times New Roman" pitchFamily="18" charset="0"/>
              </a:rPr>
              <a:t>μπορούν</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να</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επενδύουν</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σε</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παράγωγα</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χρηματοπιστωτικά</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μέσα</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που</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συμφωνούν</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με</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την</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επενδυτική</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στρατηγική</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τους</a:t>
            </a:r>
            <a:r>
              <a:rPr lang="en-AU" sz="1900" dirty="0">
                <a:latin typeface="Times New Roman" pitchFamily="18" charset="0"/>
                <a:cs typeface="Times New Roman" pitchFamily="18" charset="0"/>
              </a:rPr>
              <a:t>, </a:t>
            </a:r>
          </a:p>
          <a:p>
            <a:pPr>
              <a:lnSpc>
                <a:spcPct val="80000"/>
              </a:lnSpc>
              <a:buFont typeface="Wingdings 2" pitchFamily="18" charset="2"/>
              <a:buNone/>
            </a:pPr>
            <a:r>
              <a:rPr lang="en-AU" sz="1900" dirty="0">
                <a:latin typeface="Times New Roman" pitchFamily="18" charset="0"/>
                <a:cs typeface="Times New Roman" pitchFamily="18" charset="0"/>
              </a:rPr>
              <a:t>(β) </a:t>
            </a:r>
            <a:r>
              <a:rPr lang="en-AU" sz="1900" dirty="0" err="1">
                <a:latin typeface="Times New Roman" pitchFamily="18" charset="0"/>
                <a:cs typeface="Times New Roman" pitchFamily="18" charset="0"/>
              </a:rPr>
              <a:t>μπορούν</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να</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επενδύουν</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σε</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παράγωγα</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χρηματοπιστωτικά</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μέσα</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με</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υποκείμενη</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αξία</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συνάλλαγμα</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μόνον</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για</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λόγους</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αντιστάθμισης</a:t>
            </a:r>
            <a:r>
              <a:rPr lang="en-AU" sz="1900" dirty="0">
                <a:latin typeface="Times New Roman" pitchFamily="18" charset="0"/>
                <a:cs typeface="Times New Roman" pitchFamily="18" charset="0"/>
              </a:rPr>
              <a:t>, </a:t>
            </a:r>
          </a:p>
          <a:p>
            <a:pPr>
              <a:lnSpc>
                <a:spcPct val="80000"/>
              </a:lnSpc>
              <a:buFont typeface="Wingdings 2" pitchFamily="18" charset="2"/>
              <a:buNone/>
            </a:pPr>
            <a:r>
              <a:rPr lang="en-AU" sz="1900" dirty="0">
                <a:latin typeface="Times New Roman" pitchFamily="18" charset="0"/>
                <a:cs typeface="Times New Roman" pitchFamily="18" charset="0"/>
              </a:rPr>
              <a:t>(γ) </a:t>
            </a:r>
            <a:r>
              <a:rPr lang="en-AU" sz="1900" dirty="0" err="1">
                <a:latin typeface="Times New Roman" pitchFamily="18" charset="0"/>
                <a:cs typeface="Times New Roman" pitchFamily="18" charset="0"/>
              </a:rPr>
              <a:t>μπορούν</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να</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επενδύουν</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σε</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χρεωστικούς</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τίτλους</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εκφρασμένους</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σε</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νόμισμα</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διαφορετικό</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από</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το</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νόμισμα</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βάσης</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του</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αμοιβαίου</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κεφαλαίου</a:t>
            </a:r>
            <a:r>
              <a:rPr lang="en-AU" sz="1900" dirty="0">
                <a:latin typeface="Times New Roman" pitchFamily="18" charset="0"/>
                <a:cs typeface="Times New Roman" pitchFamily="18" charset="0"/>
              </a:rPr>
              <a:t> (non-base currency securities), </a:t>
            </a:r>
            <a:r>
              <a:rPr lang="en-AU" sz="1900" dirty="0" err="1">
                <a:latin typeface="Times New Roman" pitchFamily="18" charset="0"/>
                <a:cs typeface="Times New Roman" pitchFamily="18" charset="0"/>
              </a:rPr>
              <a:t>υπό</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την</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προϋπόθεση</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ότι</a:t>
            </a:r>
            <a:r>
              <a:rPr lang="en-AU" sz="1900" dirty="0">
                <a:latin typeface="Times New Roman" pitchFamily="18" charset="0"/>
                <a:cs typeface="Times New Roman" pitchFamily="18" charset="0"/>
              </a:rPr>
              <a:t> η </a:t>
            </a:r>
            <a:r>
              <a:rPr lang="en-AU" sz="1900" dirty="0" err="1">
                <a:latin typeface="Times New Roman" pitchFamily="18" charset="0"/>
                <a:cs typeface="Times New Roman" pitchFamily="18" charset="0"/>
              </a:rPr>
              <a:t>έκθεση</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στο</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συνάλλαγμα</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είναι</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πλήρως</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αντισταθμισμένη</a:t>
            </a:r>
            <a:r>
              <a:rPr lang="en-AU" sz="1900" dirty="0">
                <a:latin typeface="Times New Roman" pitchFamily="18" charset="0"/>
                <a:cs typeface="Times New Roman" pitchFamily="18" charset="0"/>
              </a:rPr>
              <a:t>, </a:t>
            </a:r>
          </a:p>
          <a:p>
            <a:pPr>
              <a:lnSpc>
                <a:spcPct val="80000"/>
              </a:lnSpc>
              <a:buFont typeface="Wingdings 2" pitchFamily="18" charset="2"/>
              <a:buNone/>
            </a:pPr>
            <a:r>
              <a:rPr lang="en-AU" sz="1900" dirty="0">
                <a:latin typeface="Times New Roman" pitchFamily="18" charset="0"/>
                <a:cs typeface="Times New Roman" pitchFamily="18" charset="0"/>
              </a:rPr>
              <a:t>(δ) </a:t>
            </a:r>
            <a:r>
              <a:rPr lang="en-AU" sz="1900" dirty="0" err="1">
                <a:latin typeface="Times New Roman" pitchFamily="18" charset="0"/>
                <a:cs typeface="Times New Roman" pitchFamily="18" charset="0"/>
              </a:rPr>
              <a:t>δεν</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επιτρέπεται</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να</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επενδύουν</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άμεσα</a:t>
            </a:r>
            <a:r>
              <a:rPr lang="en-AU" sz="1900" dirty="0">
                <a:latin typeface="Times New Roman" pitchFamily="18" charset="0"/>
                <a:cs typeface="Times New Roman" pitchFamily="18" charset="0"/>
              </a:rPr>
              <a:t> ή </a:t>
            </a:r>
            <a:r>
              <a:rPr lang="en-AU" sz="1900" dirty="0" err="1">
                <a:latin typeface="Times New Roman" pitchFamily="18" charset="0"/>
                <a:cs typeface="Times New Roman" pitchFamily="18" charset="0"/>
              </a:rPr>
              <a:t>έμμεσα</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σε</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μετοχές</a:t>
            </a:r>
            <a:r>
              <a:rPr lang="en-AU" sz="1900" dirty="0">
                <a:latin typeface="Times New Roman" pitchFamily="18" charset="0"/>
                <a:cs typeface="Times New Roman" pitchFamily="18" charset="0"/>
              </a:rPr>
              <a:t> ή </a:t>
            </a:r>
            <a:r>
              <a:rPr lang="en-AU" sz="1900" dirty="0" err="1">
                <a:latin typeface="Times New Roman" pitchFamily="18" charset="0"/>
                <a:cs typeface="Times New Roman" pitchFamily="18" charset="0"/>
              </a:rPr>
              <a:t>εμπορεύματα</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ούτε</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σε</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παράγωγα</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χρηματοπιστωτικά</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μέσα</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με</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υποκείμενες</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αξίες</a:t>
            </a:r>
            <a:r>
              <a:rPr lang="en-AU" sz="1900" dirty="0">
                <a:latin typeface="Times New Roman" pitchFamily="18" charset="0"/>
                <a:cs typeface="Times New Roman" pitchFamily="18" charset="0"/>
              </a:rPr>
              <a:t> </a:t>
            </a:r>
            <a:r>
              <a:rPr lang="en-AU" sz="1900" dirty="0" err="1">
                <a:latin typeface="Times New Roman" pitchFamily="18" charset="0"/>
                <a:cs typeface="Times New Roman" pitchFamily="18" charset="0"/>
              </a:rPr>
              <a:t>μετοχές</a:t>
            </a:r>
            <a:r>
              <a:rPr lang="en-AU" sz="1900" dirty="0">
                <a:latin typeface="Times New Roman" pitchFamily="18" charset="0"/>
                <a:cs typeface="Times New Roman" pitchFamily="18" charset="0"/>
              </a:rPr>
              <a:t> ή </a:t>
            </a:r>
            <a:r>
              <a:rPr lang="en-AU" sz="1900" dirty="0" err="1">
                <a:latin typeface="Times New Roman" pitchFamily="18" charset="0"/>
                <a:cs typeface="Times New Roman" pitchFamily="18" charset="0"/>
              </a:rPr>
              <a:t>εμπορεύματα</a:t>
            </a:r>
            <a:r>
              <a:rPr lang="en-AU" sz="1900" dirty="0">
                <a:latin typeface="Times New Roman" pitchFamily="18" charset="0"/>
                <a:cs typeface="Times New Roman" pitchFamily="18" charset="0"/>
              </a:rPr>
              <a:t>. </a:t>
            </a:r>
          </a:p>
        </p:txBody>
      </p:sp>
      <p:sp>
        <p:nvSpPr>
          <p:cNvPr id="147459" name="Rectangle 4"/>
          <p:cNvSpPr>
            <a:spLocks noChangeArrowheads="1"/>
          </p:cNvSpPr>
          <p:nvPr/>
        </p:nvSpPr>
        <p:spPr bwMode="auto">
          <a:xfrm>
            <a:off x="1636713" y="404664"/>
            <a:ext cx="9067800" cy="609600"/>
          </a:xfrm>
          <a:prstGeom prst="rect">
            <a:avLst/>
          </a:prstGeom>
          <a:noFill/>
          <a:ln w="9525">
            <a:noFill/>
            <a:miter lim="800000"/>
            <a:headEnd/>
            <a:tailEnd/>
          </a:ln>
        </p:spPr>
        <p:txBody>
          <a:bodyPr/>
          <a:lstStyle/>
          <a:p>
            <a:pPr algn="ctr">
              <a:defRPr/>
            </a:pPr>
            <a:r>
              <a:rPr lang="el-GR" sz="3500" b="1" i="1" dirty="0">
                <a:solidFill>
                  <a:schemeClr val="accent2"/>
                </a:solidFill>
                <a:latin typeface="Times New Roman" pitchFamily="18" charset="0"/>
                <a:cs typeface="Times New Roman" pitchFamily="18" charset="0"/>
              </a:rPr>
              <a:t>Αμοιβαία Κεφάλαια Χρηματαγοράς </a:t>
            </a:r>
            <a:endParaRPr lang="en-US" sz="3500" b="1" i="1" dirty="0">
              <a:solidFill>
                <a:schemeClr val="accent2"/>
              </a:solidFill>
              <a:latin typeface="Times New Roman" pitchFamily="18" charset="0"/>
              <a:cs typeface="Times New Roman" pitchFamily="18" charset="0"/>
            </a:endParaRPr>
          </a:p>
        </p:txBody>
      </p:sp>
      <p:sp>
        <p:nvSpPr>
          <p:cNvPr id="157700" name="Rectangle 4"/>
          <p:cNvSpPr>
            <a:spLocks noChangeArrowheads="1"/>
          </p:cNvSpPr>
          <p:nvPr/>
        </p:nvSpPr>
        <p:spPr bwMode="auto">
          <a:xfrm>
            <a:off x="2423592" y="6300936"/>
            <a:ext cx="7344817" cy="304800"/>
          </a:xfrm>
          <a:prstGeom prst="rect">
            <a:avLst/>
          </a:prstGeom>
          <a:noFill/>
          <a:ln w="9525">
            <a:noFill/>
            <a:miter lim="800000"/>
            <a:headEnd/>
            <a:tailEnd/>
          </a:ln>
        </p:spPr>
        <p:txBody>
          <a:bodyPr wrap="square">
            <a:spAutoFit/>
          </a:bodyPr>
          <a:lstStyle/>
          <a:p>
            <a:pPr algn="r"/>
            <a:r>
              <a:rPr lang="el-GR" sz="1400" dirty="0">
                <a:latin typeface="Times New Roman" pitchFamily="18" charset="0"/>
                <a:cs typeface="Times New Roman" pitchFamily="18" charset="0"/>
              </a:rPr>
              <a:t>Βλ. Άρθρο 3, Απόφαση 6/587/2.6.2011 του Διοικητικού Συμβουλίου της Επιτροπής Κεφαλαιαγοράς </a:t>
            </a:r>
          </a:p>
        </p:txBody>
      </p:sp>
      <p:sp>
        <p:nvSpPr>
          <p:cNvPr id="157701" name="Text Box 4"/>
          <p:cNvSpPr txBox="1">
            <a:spLocks noChangeArrowheads="1"/>
          </p:cNvSpPr>
          <p:nvPr/>
        </p:nvSpPr>
        <p:spPr bwMode="auto">
          <a:xfrm>
            <a:off x="3863752" y="5434170"/>
            <a:ext cx="6934200" cy="304800"/>
          </a:xfrm>
          <a:prstGeom prst="rect">
            <a:avLst/>
          </a:prstGeom>
          <a:noFill/>
          <a:ln w="9525">
            <a:noFill/>
            <a:miter lim="800000"/>
            <a:headEnd/>
            <a:tailEnd/>
          </a:ln>
        </p:spPr>
        <p:txBody>
          <a:bodyPr>
            <a:spAutoFit/>
          </a:bodyPr>
          <a:lstStyle/>
          <a:p>
            <a:pPr algn="r">
              <a:spcBef>
                <a:spcPct val="50000"/>
              </a:spcBef>
            </a:pPr>
            <a:r>
              <a:rPr lang="en-US" sz="1400" i="1" dirty="0">
                <a:latin typeface="Times New Roman" pitchFamily="18" charset="0"/>
                <a:cs typeface="Times New Roman" pitchFamily="18" charset="0"/>
              </a:rPr>
              <a:t>*</a:t>
            </a:r>
            <a:r>
              <a:rPr lang="en-US" sz="1400" i="1" dirty="0" err="1">
                <a:latin typeface="Times New Roman" pitchFamily="18" charset="0"/>
                <a:cs typeface="Times New Roman" pitchFamily="18" charset="0"/>
              </a:rPr>
              <a:t>Τουλάχιστον</a:t>
            </a:r>
            <a:r>
              <a:rPr lang="en-US" sz="1400" i="1" dirty="0">
                <a:latin typeface="Times New Roman" pitchFamily="18" charset="0"/>
                <a:cs typeface="Times New Roman" pitchFamily="18" charset="0"/>
              </a:rPr>
              <a:t> </a:t>
            </a:r>
            <a:r>
              <a:rPr lang="en-US" sz="1400" i="1" dirty="0" err="1">
                <a:latin typeface="Times New Roman" pitchFamily="18" charset="0"/>
                <a:cs typeface="Times New Roman" pitchFamily="18" charset="0"/>
              </a:rPr>
              <a:t>το</a:t>
            </a:r>
            <a:r>
              <a:rPr lang="en-US" sz="1400" i="1" dirty="0">
                <a:latin typeface="Times New Roman" pitchFamily="18" charset="0"/>
                <a:cs typeface="Times New Roman" pitchFamily="18" charset="0"/>
              </a:rPr>
              <a:t> 65% </a:t>
            </a:r>
            <a:r>
              <a:rPr lang="el-GR" sz="1400" i="1" dirty="0">
                <a:latin typeface="Times New Roman" pitchFamily="18" charset="0"/>
                <a:cs typeface="Times New Roman" pitchFamily="18" charset="0"/>
              </a:rPr>
              <a:t>του ενεργητικού</a:t>
            </a:r>
            <a:r>
              <a:rPr lang="en-US" sz="1400" i="1" dirty="0">
                <a:latin typeface="Times New Roman" pitchFamily="18" charset="0"/>
                <a:cs typeface="Times New Roman" pitchFamily="18" charset="0"/>
              </a:rPr>
              <a:t> </a:t>
            </a:r>
            <a:r>
              <a:rPr lang="en-US" sz="1400" i="1" dirty="0" err="1">
                <a:latin typeface="Times New Roman" pitchFamily="18" charset="0"/>
                <a:cs typeface="Times New Roman" pitchFamily="18" charset="0"/>
              </a:rPr>
              <a:t>τους</a:t>
            </a:r>
            <a:endParaRPr lang="en-US" sz="1400" i="1" dirty="0">
              <a:latin typeface="Times New Roman" pitchFamily="18" charset="0"/>
              <a:cs typeface="Times New Roman" pitchFamily="18" charset="0"/>
            </a:endParaRPr>
          </a:p>
        </p:txBody>
      </p:sp>
    </p:spTree>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12"/>
          </p:nvPr>
        </p:nvSpPr>
        <p:spPr/>
        <p:txBody>
          <a:bodyPr/>
          <a:lstStyle/>
          <a:p>
            <a:pPr>
              <a:defRPr/>
            </a:pPr>
            <a:fld id="{FFB69861-6CFB-4135-8BEF-0CCC05361DB9}" type="slidenum">
              <a:rPr lang="el-GR" smtClean="0">
                <a:solidFill>
                  <a:srgbClr val="000000"/>
                </a:solidFill>
              </a:rPr>
              <a:pPr>
                <a:defRPr/>
              </a:pPr>
              <a:t>63</a:t>
            </a:fld>
            <a:endParaRPr lang="el-GR">
              <a:solidFill>
                <a:srgbClr val="000000"/>
              </a:solidFill>
            </a:endParaRPr>
          </a:p>
        </p:txBody>
      </p:sp>
      <p:sp>
        <p:nvSpPr>
          <p:cNvPr id="158722" name="Rectangle 2"/>
          <p:cNvSpPr>
            <a:spLocks noGrp="1" noChangeArrowheads="1"/>
          </p:cNvSpPr>
          <p:nvPr>
            <p:ph type="body" idx="4294967295"/>
          </p:nvPr>
        </p:nvSpPr>
        <p:spPr>
          <a:xfrm>
            <a:off x="2134815" y="1628800"/>
            <a:ext cx="7921625" cy="3438525"/>
          </a:xfrm>
          <a:noFill/>
        </p:spPr>
        <p:txBody>
          <a:bodyPr/>
          <a:lstStyle/>
          <a:p>
            <a:pPr eaLnBrk="1" hangingPunct="1">
              <a:lnSpc>
                <a:spcPct val="115000"/>
              </a:lnSpc>
            </a:pPr>
            <a:r>
              <a:rPr lang="en-AU" sz="2800" dirty="0" err="1">
                <a:latin typeface="Times New Roman" pitchFamily="18" charset="0"/>
                <a:cs typeface="Times New Roman" pitchFamily="18" charset="0"/>
              </a:rPr>
              <a:t>Τα</a:t>
            </a:r>
            <a:r>
              <a:rPr lang="en-AU" sz="2800" dirty="0">
                <a:latin typeface="Times New Roman" pitchFamily="18" charset="0"/>
                <a:cs typeface="Times New Roman" pitchFamily="18" charset="0"/>
              </a:rPr>
              <a:t> </a:t>
            </a:r>
            <a:r>
              <a:rPr lang="en-AU" sz="2800" dirty="0" err="1">
                <a:latin typeface="Times New Roman" pitchFamily="18" charset="0"/>
                <a:cs typeface="Times New Roman" pitchFamily="18" charset="0"/>
              </a:rPr>
              <a:t>Ομολογιακά</a:t>
            </a:r>
            <a:r>
              <a:rPr lang="en-AU" sz="2800" dirty="0">
                <a:latin typeface="Times New Roman" pitchFamily="18" charset="0"/>
                <a:cs typeface="Times New Roman" pitchFamily="18" charset="0"/>
              </a:rPr>
              <a:t> </a:t>
            </a:r>
            <a:r>
              <a:rPr lang="en-AU" sz="2800" dirty="0" err="1">
                <a:latin typeface="Times New Roman" pitchFamily="18" charset="0"/>
                <a:cs typeface="Times New Roman" pitchFamily="18" charset="0"/>
              </a:rPr>
              <a:t>Αμοιβαία</a:t>
            </a:r>
            <a:r>
              <a:rPr lang="en-AU" sz="2800" dirty="0">
                <a:latin typeface="Times New Roman" pitchFamily="18" charset="0"/>
                <a:cs typeface="Times New Roman" pitchFamily="18" charset="0"/>
              </a:rPr>
              <a:t> </a:t>
            </a:r>
            <a:r>
              <a:rPr lang="en-AU" sz="2800" dirty="0" err="1">
                <a:latin typeface="Times New Roman" pitchFamily="18" charset="0"/>
                <a:cs typeface="Times New Roman" pitchFamily="18" charset="0"/>
              </a:rPr>
              <a:t>Κεφάλαια</a:t>
            </a:r>
            <a:r>
              <a:rPr lang="en-AU" sz="2800" dirty="0">
                <a:latin typeface="Times New Roman" pitchFamily="18" charset="0"/>
                <a:cs typeface="Times New Roman" pitchFamily="18" charset="0"/>
              </a:rPr>
              <a:t> </a:t>
            </a:r>
            <a:r>
              <a:rPr lang="en-AU" sz="2800" dirty="0" err="1">
                <a:latin typeface="Times New Roman" pitchFamily="18" charset="0"/>
                <a:cs typeface="Times New Roman" pitchFamily="18" charset="0"/>
              </a:rPr>
              <a:t>επενδύουν</a:t>
            </a:r>
            <a:r>
              <a:rPr lang="en-AU" sz="2800" dirty="0">
                <a:latin typeface="Times New Roman" pitchFamily="18" charset="0"/>
                <a:cs typeface="Times New Roman" pitchFamily="18" charset="0"/>
              </a:rPr>
              <a:t> </a:t>
            </a:r>
            <a:r>
              <a:rPr lang="en-AU" sz="2800" dirty="0" err="1">
                <a:latin typeface="Times New Roman" pitchFamily="18" charset="0"/>
                <a:cs typeface="Times New Roman" pitchFamily="18" charset="0"/>
              </a:rPr>
              <a:t>κυρίως</a:t>
            </a:r>
            <a:r>
              <a:rPr lang="en-AU" sz="2800" dirty="0">
                <a:latin typeface="Times New Roman" pitchFamily="18" charset="0"/>
                <a:cs typeface="Times New Roman" pitchFamily="18" charset="0"/>
              </a:rPr>
              <a:t> </a:t>
            </a:r>
            <a:r>
              <a:rPr lang="en-AU" sz="2800" dirty="0" err="1">
                <a:latin typeface="Times New Roman" pitchFamily="18" charset="0"/>
                <a:cs typeface="Times New Roman" pitchFamily="18" charset="0"/>
              </a:rPr>
              <a:t>σε</a:t>
            </a:r>
            <a:r>
              <a:rPr lang="en-AU" sz="2800" dirty="0">
                <a:latin typeface="Times New Roman" pitchFamily="18" charset="0"/>
                <a:cs typeface="Times New Roman" pitchFamily="18" charset="0"/>
              </a:rPr>
              <a:t> </a:t>
            </a:r>
            <a:r>
              <a:rPr lang="en-AU" sz="2800" dirty="0" err="1">
                <a:latin typeface="Times New Roman" pitchFamily="18" charset="0"/>
                <a:cs typeface="Times New Roman" pitchFamily="18" charset="0"/>
              </a:rPr>
              <a:t>χρεωστικούς</a:t>
            </a:r>
            <a:r>
              <a:rPr lang="en-AU" sz="2800" dirty="0">
                <a:latin typeface="Times New Roman" pitchFamily="18" charset="0"/>
                <a:cs typeface="Times New Roman" pitchFamily="18" charset="0"/>
              </a:rPr>
              <a:t> </a:t>
            </a:r>
            <a:r>
              <a:rPr lang="en-AU" sz="2800" dirty="0" err="1">
                <a:latin typeface="Times New Roman" pitchFamily="18" charset="0"/>
                <a:cs typeface="Times New Roman" pitchFamily="18" charset="0"/>
              </a:rPr>
              <a:t>τίτλους</a:t>
            </a:r>
            <a:r>
              <a:rPr lang="en-AU" sz="2800" dirty="0">
                <a:latin typeface="Times New Roman" pitchFamily="18" charset="0"/>
                <a:cs typeface="Times New Roman" pitchFamily="18" charset="0"/>
              </a:rPr>
              <a:t>. </a:t>
            </a:r>
            <a:endParaRPr lang="el-GR" sz="2800" dirty="0">
              <a:latin typeface="Times New Roman" pitchFamily="18" charset="0"/>
              <a:cs typeface="Times New Roman" pitchFamily="18" charset="0"/>
            </a:endParaRPr>
          </a:p>
          <a:p>
            <a:pPr eaLnBrk="1" hangingPunct="1">
              <a:lnSpc>
                <a:spcPct val="115000"/>
              </a:lnSpc>
              <a:buNone/>
            </a:pPr>
            <a:endParaRPr lang="el-GR" sz="2800" dirty="0">
              <a:latin typeface="Times New Roman" pitchFamily="18" charset="0"/>
              <a:cs typeface="Times New Roman" pitchFamily="18" charset="0"/>
            </a:endParaRPr>
          </a:p>
          <a:p>
            <a:pPr eaLnBrk="1" hangingPunct="1">
              <a:lnSpc>
                <a:spcPct val="115000"/>
              </a:lnSpc>
            </a:pPr>
            <a:r>
              <a:rPr lang="en-AU" sz="2800" dirty="0" err="1">
                <a:latin typeface="Times New Roman" pitchFamily="18" charset="0"/>
                <a:cs typeface="Times New Roman" pitchFamily="18" charset="0"/>
              </a:rPr>
              <a:t>Ποσοστό</a:t>
            </a:r>
            <a:r>
              <a:rPr lang="en-AU" sz="2800" dirty="0">
                <a:latin typeface="Times New Roman" pitchFamily="18" charset="0"/>
                <a:cs typeface="Times New Roman" pitchFamily="18" charset="0"/>
              </a:rPr>
              <a:t> </a:t>
            </a:r>
            <a:r>
              <a:rPr lang="en-AU" sz="2800" dirty="0" err="1">
                <a:latin typeface="Times New Roman" pitchFamily="18" charset="0"/>
                <a:cs typeface="Times New Roman" pitchFamily="18" charset="0"/>
              </a:rPr>
              <a:t>μέχρι</a:t>
            </a:r>
            <a:r>
              <a:rPr lang="en-AU" sz="2800" dirty="0">
                <a:latin typeface="Times New Roman" pitchFamily="18" charset="0"/>
                <a:cs typeface="Times New Roman" pitchFamily="18" charset="0"/>
              </a:rPr>
              <a:t> </a:t>
            </a:r>
            <a:r>
              <a:rPr lang="en-AU" sz="2800" dirty="0" err="1">
                <a:latin typeface="Times New Roman" pitchFamily="18" charset="0"/>
                <a:cs typeface="Times New Roman" pitchFamily="18" charset="0"/>
              </a:rPr>
              <a:t>δέκα</a:t>
            </a:r>
            <a:r>
              <a:rPr lang="en-AU" sz="2800" dirty="0">
                <a:latin typeface="Times New Roman" pitchFamily="18" charset="0"/>
                <a:cs typeface="Times New Roman" pitchFamily="18" charset="0"/>
              </a:rPr>
              <a:t> </a:t>
            </a:r>
            <a:r>
              <a:rPr lang="en-AU" sz="2800" dirty="0" err="1">
                <a:latin typeface="Times New Roman" pitchFamily="18" charset="0"/>
                <a:cs typeface="Times New Roman" pitchFamily="18" charset="0"/>
              </a:rPr>
              <a:t>τοις</a:t>
            </a:r>
            <a:r>
              <a:rPr lang="en-AU" sz="2800" dirty="0">
                <a:latin typeface="Times New Roman" pitchFamily="18" charset="0"/>
                <a:cs typeface="Times New Roman" pitchFamily="18" charset="0"/>
              </a:rPr>
              <a:t> </a:t>
            </a:r>
            <a:r>
              <a:rPr lang="en-AU" sz="2800" dirty="0" err="1">
                <a:latin typeface="Times New Roman" pitchFamily="18" charset="0"/>
                <a:cs typeface="Times New Roman" pitchFamily="18" charset="0"/>
              </a:rPr>
              <a:t>εκατό</a:t>
            </a:r>
            <a:r>
              <a:rPr lang="en-AU" sz="2800" dirty="0">
                <a:latin typeface="Times New Roman" pitchFamily="18" charset="0"/>
                <a:cs typeface="Times New Roman" pitchFamily="18" charset="0"/>
              </a:rPr>
              <a:t> (10%) </a:t>
            </a:r>
            <a:r>
              <a:rPr lang="en-AU" sz="2800" dirty="0" err="1">
                <a:latin typeface="Times New Roman" pitchFamily="18" charset="0"/>
                <a:cs typeface="Times New Roman" pitchFamily="18" charset="0"/>
              </a:rPr>
              <a:t>του</a:t>
            </a:r>
            <a:r>
              <a:rPr lang="en-AU" sz="2800" dirty="0">
                <a:latin typeface="Times New Roman" pitchFamily="18" charset="0"/>
                <a:cs typeface="Times New Roman" pitchFamily="18" charset="0"/>
              </a:rPr>
              <a:t> </a:t>
            </a:r>
            <a:r>
              <a:rPr lang="en-AU" sz="2800" dirty="0" err="1">
                <a:latin typeface="Times New Roman" pitchFamily="18" charset="0"/>
                <a:cs typeface="Times New Roman" pitchFamily="18" charset="0"/>
              </a:rPr>
              <a:t>καθαρού</a:t>
            </a:r>
            <a:r>
              <a:rPr lang="en-AU" sz="2800" dirty="0">
                <a:latin typeface="Times New Roman" pitchFamily="18" charset="0"/>
                <a:cs typeface="Times New Roman" pitchFamily="18" charset="0"/>
              </a:rPr>
              <a:t> </a:t>
            </a:r>
            <a:r>
              <a:rPr lang="en-AU" sz="2800" dirty="0" err="1">
                <a:latin typeface="Times New Roman" pitchFamily="18" charset="0"/>
                <a:cs typeface="Times New Roman" pitchFamily="18" charset="0"/>
              </a:rPr>
              <a:t>ενεργητικού</a:t>
            </a:r>
            <a:r>
              <a:rPr lang="en-AU" sz="2800" dirty="0">
                <a:latin typeface="Times New Roman" pitchFamily="18" charset="0"/>
                <a:cs typeface="Times New Roman" pitchFamily="18" charset="0"/>
              </a:rPr>
              <a:t> </a:t>
            </a:r>
            <a:r>
              <a:rPr lang="en-AU" sz="2800" dirty="0" err="1">
                <a:latin typeface="Times New Roman" pitchFamily="18" charset="0"/>
                <a:cs typeface="Times New Roman" pitchFamily="18" charset="0"/>
              </a:rPr>
              <a:t>τους</a:t>
            </a:r>
            <a:r>
              <a:rPr lang="en-AU" sz="2800" dirty="0">
                <a:latin typeface="Times New Roman" pitchFamily="18" charset="0"/>
                <a:cs typeface="Times New Roman" pitchFamily="18" charset="0"/>
              </a:rPr>
              <a:t> </a:t>
            </a:r>
            <a:r>
              <a:rPr lang="en-AU" sz="2800" dirty="0" err="1">
                <a:latin typeface="Times New Roman" pitchFamily="18" charset="0"/>
                <a:cs typeface="Times New Roman" pitchFamily="18" charset="0"/>
              </a:rPr>
              <a:t>μπορεί</a:t>
            </a:r>
            <a:r>
              <a:rPr lang="en-AU" sz="2800" dirty="0">
                <a:latin typeface="Times New Roman" pitchFamily="18" charset="0"/>
                <a:cs typeface="Times New Roman" pitchFamily="18" charset="0"/>
              </a:rPr>
              <a:t> </a:t>
            </a:r>
            <a:r>
              <a:rPr lang="en-AU" sz="2800" dirty="0" err="1">
                <a:latin typeface="Times New Roman" pitchFamily="18" charset="0"/>
                <a:cs typeface="Times New Roman" pitchFamily="18" charset="0"/>
              </a:rPr>
              <a:t>να</a:t>
            </a:r>
            <a:r>
              <a:rPr lang="en-AU" sz="2800" dirty="0">
                <a:latin typeface="Times New Roman" pitchFamily="18" charset="0"/>
                <a:cs typeface="Times New Roman" pitchFamily="18" charset="0"/>
              </a:rPr>
              <a:t> </a:t>
            </a:r>
            <a:r>
              <a:rPr lang="en-AU" sz="2800" dirty="0" err="1">
                <a:latin typeface="Times New Roman" pitchFamily="18" charset="0"/>
                <a:cs typeface="Times New Roman" pitchFamily="18" charset="0"/>
              </a:rPr>
              <a:t>επενδύεται</a:t>
            </a:r>
            <a:r>
              <a:rPr lang="en-AU" sz="2800" dirty="0">
                <a:latin typeface="Times New Roman" pitchFamily="18" charset="0"/>
                <a:cs typeface="Times New Roman" pitchFamily="18" charset="0"/>
              </a:rPr>
              <a:t> </a:t>
            </a:r>
            <a:r>
              <a:rPr lang="en-AU" sz="2800" dirty="0" err="1">
                <a:latin typeface="Times New Roman" pitchFamily="18" charset="0"/>
                <a:cs typeface="Times New Roman" pitchFamily="18" charset="0"/>
              </a:rPr>
              <a:t>και</a:t>
            </a:r>
            <a:r>
              <a:rPr lang="en-AU" sz="2800" dirty="0">
                <a:latin typeface="Times New Roman" pitchFamily="18" charset="0"/>
                <a:cs typeface="Times New Roman" pitchFamily="18" charset="0"/>
              </a:rPr>
              <a:t> </a:t>
            </a:r>
            <a:r>
              <a:rPr lang="en-AU" sz="2800" dirty="0" err="1">
                <a:latin typeface="Times New Roman" pitchFamily="18" charset="0"/>
                <a:cs typeface="Times New Roman" pitchFamily="18" charset="0"/>
              </a:rPr>
              <a:t>σε</a:t>
            </a:r>
            <a:r>
              <a:rPr lang="en-AU" sz="2800" dirty="0">
                <a:latin typeface="Times New Roman" pitchFamily="18" charset="0"/>
                <a:cs typeface="Times New Roman" pitchFamily="18" charset="0"/>
              </a:rPr>
              <a:t> </a:t>
            </a:r>
            <a:r>
              <a:rPr lang="en-AU" sz="2800" dirty="0" err="1">
                <a:latin typeface="Times New Roman" pitchFamily="18" charset="0"/>
                <a:cs typeface="Times New Roman" pitchFamily="18" charset="0"/>
              </a:rPr>
              <a:t>μετοχές</a:t>
            </a:r>
            <a:r>
              <a:rPr lang="en-AU" sz="2800" dirty="0">
                <a:latin typeface="Times New Roman" pitchFamily="18" charset="0"/>
                <a:cs typeface="Times New Roman" pitchFamily="18" charset="0"/>
              </a:rPr>
              <a:t>. </a:t>
            </a:r>
          </a:p>
        </p:txBody>
      </p:sp>
      <p:sp>
        <p:nvSpPr>
          <p:cNvPr id="148483" name="Rectangle 4"/>
          <p:cNvSpPr>
            <a:spLocks noChangeArrowheads="1"/>
          </p:cNvSpPr>
          <p:nvPr/>
        </p:nvSpPr>
        <p:spPr bwMode="auto">
          <a:xfrm>
            <a:off x="1703512" y="476672"/>
            <a:ext cx="8839200" cy="609600"/>
          </a:xfrm>
          <a:prstGeom prst="rect">
            <a:avLst/>
          </a:prstGeom>
          <a:noFill/>
          <a:ln w="9525">
            <a:noFill/>
            <a:miter lim="800000"/>
            <a:headEnd/>
            <a:tailEnd/>
          </a:ln>
        </p:spPr>
        <p:txBody>
          <a:bodyPr/>
          <a:lstStyle/>
          <a:p>
            <a:pPr algn="ctr">
              <a:defRPr/>
            </a:pPr>
            <a:r>
              <a:rPr lang="en-AU" sz="3500" b="1" i="1" dirty="0" err="1">
                <a:solidFill>
                  <a:schemeClr val="accent2"/>
                </a:solidFill>
                <a:latin typeface="Times New Roman" pitchFamily="18" charset="0"/>
                <a:cs typeface="Times New Roman" pitchFamily="18" charset="0"/>
              </a:rPr>
              <a:t>Ομολογιακά</a:t>
            </a:r>
            <a:r>
              <a:rPr lang="en-AU" sz="3500" b="1" i="1" dirty="0">
                <a:solidFill>
                  <a:schemeClr val="accent2"/>
                </a:solidFill>
                <a:latin typeface="Times New Roman" pitchFamily="18" charset="0"/>
                <a:cs typeface="Times New Roman" pitchFamily="18" charset="0"/>
              </a:rPr>
              <a:t> </a:t>
            </a:r>
            <a:r>
              <a:rPr lang="en-AU" sz="3500" b="1" i="1" dirty="0" err="1">
                <a:solidFill>
                  <a:schemeClr val="accent2"/>
                </a:solidFill>
                <a:latin typeface="Times New Roman" pitchFamily="18" charset="0"/>
                <a:cs typeface="Times New Roman" pitchFamily="18" charset="0"/>
              </a:rPr>
              <a:t>Αμοιβαία</a:t>
            </a:r>
            <a:r>
              <a:rPr lang="en-AU" sz="3500" b="1" i="1" dirty="0">
                <a:solidFill>
                  <a:schemeClr val="accent2"/>
                </a:solidFill>
                <a:latin typeface="Times New Roman" pitchFamily="18" charset="0"/>
                <a:cs typeface="Times New Roman" pitchFamily="18" charset="0"/>
              </a:rPr>
              <a:t> </a:t>
            </a:r>
            <a:r>
              <a:rPr lang="en-AU" sz="3500" b="1" i="1" dirty="0" err="1">
                <a:solidFill>
                  <a:schemeClr val="accent2"/>
                </a:solidFill>
                <a:latin typeface="Times New Roman" pitchFamily="18" charset="0"/>
                <a:cs typeface="Times New Roman" pitchFamily="18" charset="0"/>
              </a:rPr>
              <a:t>Κεφάλαια</a:t>
            </a:r>
            <a:endParaRPr lang="en-US" sz="3500" b="1" i="1" dirty="0">
              <a:solidFill>
                <a:schemeClr val="accent2"/>
              </a:solidFill>
              <a:latin typeface="Times New Roman" pitchFamily="18" charset="0"/>
              <a:cs typeface="Times New Roman" pitchFamily="18" charset="0"/>
            </a:endParaRPr>
          </a:p>
        </p:txBody>
      </p:sp>
      <p:sp>
        <p:nvSpPr>
          <p:cNvPr id="158724" name="Rectangle 4"/>
          <p:cNvSpPr>
            <a:spLocks noChangeArrowheads="1"/>
          </p:cNvSpPr>
          <p:nvPr/>
        </p:nvSpPr>
        <p:spPr bwMode="auto">
          <a:xfrm>
            <a:off x="2505000" y="6245225"/>
            <a:ext cx="7191400" cy="307777"/>
          </a:xfrm>
          <a:prstGeom prst="rect">
            <a:avLst/>
          </a:prstGeom>
          <a:noFill/>
          <a:ln w="9525">
            <a:noFill/>
            <a:miter lim="800000"/>
            <a:headEnd/>
            <a:tailEnd/>
          </a:ln>
        </p:spPr>
        <p:txBody>
          <a:bodyPr wrap="square">
            <a:spAutoFit/>
          </a:bodyPr>
          <a:lstStyle/>
          <a:p>
            <a:pPr algn="r"/>
            <a:r>
              <a:rPr lang="el-GR" sz="1400" dirty="0">
                <a:latin typeface="Times New Roman" pitchFamily="18" charset="0"/>
                <a:cs typeface="Times New Roman" pitchFamily="18" charset="0"/>
              </a:rPr>
              <a:t>Άρθρο 4, Απόφαση 6/587/2.6.2011 του Διοικητικού Συμβουλίου της Επιτροπής Κεφαλαιαγοράς </a:t>
            </a:r>
          </a:p>
        </p:txBody>
      </p:sp>
      <p:pic>
        <p:nvPicPr>
          <p:cNvPr id="7" name="Picture 4" descr="Σχετική εικόνα"/>
          <p:cNvPicPr>
            <a:picLocks noChangeAspect="1" noChangeArrowheads="1"/>
          </p:cNvPicPr>
          <p:nvPr/>
        </p:nvPicPr>
        <p:blipFill>
          <a:blip r:embed="rId4"/>
          <a:srcRect/>
          <a:stretch>
            <a:fillRect/>
          </a:stretch>
        </p:blipFill>
        <p:spPr bwMode="auto">
          <a:xfrm>
            <a:off x="8184232" y="4517016"/>
            <a:ext cx="2912406" cy="1500331"/>
          </a:xfrm>
          <a:prstGeom prst="rect">
            <a:avLst/>
          </a:prstGeom>
          <a:noFill/>
        </p:spPr>
      </p:pic>
    </p:spTree>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9506" name="Rectangle 2"/>
          <p:cNvSpPr>
            <a:spLocks noGrp="1"/>
          </p:cNvSpPr>
          <p:nvPr>
            <p:ph type="title"/>
          </p:nvPr>
        </p:nvSpPr>
        <p:spPr>
          <a:xfrm>
            <a:off x="1847850" y="404813"/>
            <a:ext cx="8229600" cy="1143000"/>
          </a:xfrm>
        </p:spPr>
        <p:txBody>
          <a:bodyPr/>
          <a:lstStyle/>
          <a:p>
            <a:pPr algn="ctr">
              <a:defRPr/>
            </a:pPr>
            <a:r>
              <a:rPr lang="el-GR" sz="3200" b="1" i="1" dirty="0">
                <a:solidFill>
                  <a:schemeClr val="accent2"/>
                </a:solidFill>
                <a:latin typeface="Times New Roman" pitchFamily="18" charset="0"/>
                <a:cs typeface="Times New Roman" pitchFamily="18" charset="0"/>
              </a:rPr>
              <a:t>Μικτά Αμοιβαία Κεφάλαια </a:t>
            </a:r>
            <a:endParaRPr lang="el-GR" sz="3200" i="1" dirty="0">
              <a:solidFill>
                <a:schemeClr val="accent2"/>
              </a:solidFill>
              <a:latin typeface="Times New Roman" pitchFamily="18" charset="0"/>
              <a:cs typeface="Times New Roman" pitchFamily="18" charset="0"/>
            </a:endParaRPr>
          </a:p>
        </p:txBody>
      </p:sp>
      <p:sp>
        <p:nvSpPr>
          <p:cNvPr id="159747" name="Rectangle 3"/>
          <p:cNvSpPr>
            <a:spLocks noGrp="1"/>
          </p:cNvSpPr>
          <p:nvPr>
            <p:ph idx="1"/>
          </p:nvPr>
        </p:nvSpPr>
        <p:spPr>
          <a:xfrm>
            <a:off x="1698849" y="1484784"/>
            <a:ext cx="8867328" cy="4389438"/>
          </a:xfrm>
        </p:spPr>
        <p:txBody>
          <a:bodyPr/>
          <a:lstStyle/>
          <a:p>
            <a:pPr>
              <a:lnSpc>
                <a:spcPct val="90000"/>
              </a:lnSpc>
            </a:pPr>
            <a:r>
              <a:rPr lang="el-GR" sz="2800" dirty="0">
                <a:latin typeface="Times New Roman" pitchFamily="18" charset="0"/>
                <a:cs typeface="Times New Roman" pitchFamily="18" charset="0"/>
              </a:rPr>
              <a:t>Τα Μικτά Αμοιβαία Κεφάλαια επενδύουν ποσοστό τουλάχιστον δέκα τοις εκατό (10%) του καθαρού ενεργητικού τους σε μετοχές και ποσοστό τουλάχιστον δέκα τοις εκατό (10%) του καθαρού ενεργητικού τους σε χρεωστικούς τίτλους. </a:t>
            </a:r>
          </a:p>
          <a:p>
            <a:pPr>
              <a:lnSpc>
                <a:spcPct val="90000"/>
              </a:lnSpc>
            </a:pPr>
            <a:endParaRPr lang="el-GR" sz="2800" dirty="0">
              <a:latin typeface="Times New Roman" pitchFamily="18" charset="0"/>
              <a:cs typeface="Times New Roman" pitchFamily="18" charset="0"/>
            </a:endParaRPr>
          </a:p>
          <a:p>
            <a:pPr>
              <a:lnSpc>
                <a:spcPct val="90000"/>
              </a:lnSpc>
            </a:pPr>
            <a:r>
              <a:rPr lang="el-GR" sz="2800" dirty="0">
                <a:latin typeface="Times New Roman" pitchFamily="18" charset="0"/>
                <a:cs typeface="Times New Roman" pitchFamily="18" charset="0"/>
              </a:rPr>
              <a:t>Το μέγιστο ποσοστό επένδυσης σε μετοχές ή σε χρεωστικούς τίτλους ή σε καταθέσεις και σε μέσα χρηματαγοράς δεν μπορεί να υπερβαίνει το εξήντα πέντε τοις εκατό (65%) του καθαρού ενεργητικού τους. </a:t>
            </a:r>
          </a:p>
        </p:txBody>
      </p:sp>
      <p:sp>
        <p:nvSpPr>
          <p:cNvPr id="6" name="5 - Θέση αριθμού διαφάνειας"/>
          <p:cNvSpPr>
            <a:spLocks noGrp="1"/>
          </p:cNvSpPr>
          <p:nvPr>
            <p:ph type="sldNum" sz="quarter" idx="12"/>
          </p:nvPr>
        </p:nvSpPr>
        <p:spPr/>
        <p:txBody>
          <a:bodyPr/>
          <a:lstStyle/>
          <a:p>
            <a:pPr>
              <a:defRPr/>
            </a:pPr>
            <a:fld id="{7C2C1EAE-2912-4811-9DF5-A68AB55C9E27}" type="slidenum">
              <a:rPr lang="el-GR" smtClean="0">
                <a:solidFill>
                  <a:srgbClr val="000000"/>
                </a:solidFill>
              </a:rPr>
              <a:pPr>
                <a:defRPr/>
              </a:pPr>
              <a:t>64</a:t>
            </a:fld>
            <a:endParaRPr lang="el-GR">
              <a:solidFill>
                <a:srgbClr val="000000"/>
              </a:solidFill>
            </a:endParaRPr>
          </a:p>
        </p:txBody>
      </p:sp>
      <p:sp>
        <p:nvSpPr>
          <p:cNvPr id="159748" name="Rectangle 4"/>
          <p:cNvSpPr>
            <a:spLocks noChangeArrowheads="1"/>
          </p:cNvSpPr>
          <p:nvPr/>
        </p:nvSpPr>
        <p:spPr bwMode="auto">
          <a:xfrm>
            <a:off x="2604120" y="6297612"/>
            <a:ext cx="7056785" cy="307777"/>
          </a:xfrm>
          <a:prstGeom prst="rect">
            <a:avLst/>
          </a:prstGeom>
          <a:noFill/>
          <a:ln w="9525">
            <a:noFill/>
            <a:miter lim="800000"/>
            <a:headEnd/>
            <a:tailEnd/>
          </a:ln>
        </p:spPr>
        <p:txBody>
          <a:bodyPr wrap="square">
            <a:spAutoFit/>
          </a:bodyPr>
          <a:lstStyle/>
          <a:p>
            <a:pPr algn="r"/>
            <a:r>
              <a:rPr lang="el-GR" sz="1400" dirty="0">
                <a:latin typeface="Times New Roman" pitchFamily="18" charset="0"/>
                <a:cs typeface="Times New Roman" pitchFamily="18" charset="0"/>
              </a:rPr>
              <a:t>Άρθρο 5, Απόφαση 6/587/2.6.2011 του Διοικητικού Συμβουλίου της Επιτροπής Κεφαλαιαγοράς </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0530" name="Rectangle 2"/>
          <p:cNvSpPr>
            <a:spLocks noGrp="1"/>
          </p:cNvSpPr>
          <p:nvPr>
            <p:ph type="title"/>
          </p:nvPr>
        </p:nvSpPr>
        <p:spPr/>
        <p:txBody>
          <a:bodyPr/>
          <a:lstStyle/>
          <a:p>
            <a:pPr algn="ctr">
              <a:defRPr/>
            </a:pPr>
            <a:r>
              <a:rPr lang="el-GR" sz="3200" b="1" i="1" dirty="0">
                <a:solidFill>
                  <a:schemeClr val="accent2"/>
                </a:solidFill>
                <a:latin typeface="Times New Roman" pitchFamily="18" charset="0"/>
                <a:cs typeface="Times New Roman" pitchFamily="18" charset="0"/>
              </a:rPr>
              <a:t>Μετοχικά Αμοιβαία Κεφάλαια</a:t>
            </a:r>
            <a:r>
              <a:rPr lang="el-GR" sz="3200" i="1" dirty="0">
                <a:solidFill>
                  <a:schemeClr val="accent2"/>
                </a:solidFill>
                <a:latin typeface="Times New Roman" pitchFamily="18" charset="0"/>
                <a:cs typeface="Times New Roman" pitchFamily="18" charset="0"/>
              </a:rPr>
              <a:t> </a:t>
            </a:r>
          </a:p>
        </p:txBody>
      </p:sp>
      <p:sp>
        <p:nvSpPr>
          <p:cNvPr id="160771" name="Rectangle 3"/>
          <p:cNvSpPr>
            <a:spLocks noGrp="1"/>
          </p:cNvSpPr>
          <p:nvPr>
            <p:ph idx="1"/>
          </p:nvPr>
        </p:nvSpPr>
        <p:spPr>
          <a:xfrm>
            <a:off x="2017713" y="3823274"/>
            <a:ext cx="8229600" cy="1782763"/>
          </a:xfrm>
        </p:spPr>
        <p:txBody>
          <a:bodyPr/>
          <a:lstStyle/>
          <a:p>
            <a:pPr algn="ctr">
              <a:lnSpc>
                <a:spcPct val="200000"/>
              </a:lnSpc>
            </a:pPr>
            <a:r>
              <a:rPr lang="el-GR" dirty="0">
                <a:latin typeface="Times New Roman" pitchFamily="18" charset="0"/>
                <a:cs typeface="Times New Roman" pitchFamily="18" charset="0"/>
              </a:rPr>
              <a:t>Τα Μετοχικά Αμοιβαία Κεφάλαια επενδύουν κυρίως σε μετοχές. </a:t>
            </a:r>
          </a:p>
        </p:txBody>
      </p:sp>
      <p:sp>
        <p:nvSpPr>
          <p:cNvPr id="6" name="5 - Θέση αριθμού διαφάνειας"/>
          <p:cNvSpPr>
            <a:spLocks noGrp="1"/>
          </p:cNvSpPr>
          <p:nvPr>
            <p:ph type="sldNum" sz="quarter" idx="12"/>
          </p:nvPr>
        </p:nvSpPr>
        <p:spPr/>
        <p:txBody>
          <a:bodyPr/>
          <a:lstStyle/>
          <a:p>
            <a:pPr>
              <a:defRPr/>
            </a:pPr>
            <a:fld id="{7C2C1EAE-2912-4811-9DF5-A68AB55C9E27}" type="slidenum">
              <a:rPr lang="el-GR" smtClean="0">
                <a:solidFill>
                  <a:srgbClr val="000000"/>
                </a:solidFill>
              </a:rPr>
              <a:pPr>
                <a:defRPr/>
              </a:pPr>
              <a:t>65</a:t>
            </a:fld>
            <a:endParaRPr lang="el-GR">
              <a:solidFill>
                <a:srgbClr val="000000"/>
              </a:solidFill>
            </a:endParaRPr>
          </a:p>
        </p:txBody>
      </p:sp>
      <p:sp>
        <p:nvSpPr>
          <p:cNvPr id="160772" name="Rectangle 4"/>
          <p:cNvSpPr>
            <a:spLocks noChangeArrowheads="1"/>
          </p:cNvSpPr>
          <p:nvPr/>
        </p:nvSpPr>
        <p:spPr bwMode="auto">
          <a:xfrm>
            <a:off x="2495600" y="6245225"/>
            <a:ext cx="7185992" cy="307777"/>
          </a:xfrm>
          <a:prstGeom prst="rect">
            <a:avLst/>
          </a:prstGeom>
          <a:noFill/>
          <a:ln w="9525">
            <a:noFill/>
            <a:miter lim="800000"/>
            <a:headEnd/>
            <a:tailEnd/>
          </a:ln>
        </p:spPr>
        <p:txBody>
          <a:bodyPr wrap="square">
            <a:spAutoFit/>
          </a:bodyPr>
          <a:lstStyle/>
          <a:p>
            <a:pPr algn="r"/>
            <a:r>
              <a:rPr lang="el-GR" sz="1400" dirty="0">
                <a:latin typeface="Times New Roman" pitchFamily="18" charset="0"/>
                <a:cs typeface="Times New Roman" pitchFamily="18" charset="0"/>
              </a:rPr>
              <a:t>Άρθρο 6, Απόφαση 6/587/2.6.2011 του Διοικητικού Συμβουλίου της Επιτροπής Κεφαλαιαγοράς </a:t>
            </a:r>
          </a:p>
        </p:txBody>
      </p:sp>
      <p:pic>
        <p:nvPicPr>
          <p:cNvPr id="473090" name="Picture 2" descr="Image result for stocks">
            <a:extLst>
              <a:ext uri="{FF2B5EF4-FFF2-40B4-BE49-F238E27FC236}">
                <a16:creationId xmlns:a16="http://schemas.microsoft.com/office/drawing/2014/main" id="{CD8D0049-245D-4D43-85F5-09827CF074C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85000" y="1251963"/>
            <a:ext cx="3621999" cy="238267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1554" name="Rectangle 2"/>
          <p:cNvSpPr>
            <a:spLocks noGrp="1"/>
          </p:cNvSpPr>
          <p:nvPr>
            <p:ph type="title"/>
          </p:nvPr>
        </p:nvSpPr>
        <p:spPr>
          <a:xfrm>
            <a:off x="1981200" y="260350"/>
            <a:ext cx="8229600" cy="1143000"/>
          </a:xfrm>
        </p:spPr>
        <p:txBody>
          <a:bodyPr/>
          <a:lstStyle/>
          <a:p>
            <a:pPr algn="ctr">
              <a:defRPr/>
            </a:pPr>
            <a:r>
              <a:rPr lang="el-GR" sz="3200" b="1" i="1" dirty="0">
                <a:solidFill>
                  <a:schemeClr val="accent2"/>
                </a:solidFill>
                <a:latin typeface="Times New Roman" pitchFamily="18" charset="0"/>
                <a:cs typeface="Times New Roman" pitchFamily="18" charset="0"/>
              </a:rPr>
              <a:t>Σύνθετα Αμοιβαία Κεφάλαια</a:t>
            </a:r>
          </a:p>
        </p:txBody>
      </p:sp>
      <p:sp>
        <p:nvSpPr>
          <p:cNvPr id="161795" name="Rectangle 3"/>
          <p:cNvSpPr>
            <a:spLocks noGrp="1"/>
          </p:cNvSpPr>
          <p:nvPr>
            <p:ph idx="1"/>
          </p:nvPr>
        </p:nvSpPr>
        <p:spPr>
          <a:xfrm>
            <a:off x="1066799" y="1559844"/>
            <a:ext cx="9637713" cy="4389437"/>
          </a:xfrm>
        </p:spPr>
        <p:txBody>
          <a:bodyPr/>
          <a:lstStyle/>
          <a:p>
            <a:pPr>
              <a:lnSpc>
                <a:spcPct val="80000"/>
              </a:lnSpc>
            </a:pPr>
            <a:r>
              <a:rPr lang="el-GR" sz="2000" dirty="0">
                <a:latin typeface="Times New Roman" pitchFamily="18" charset="0"/>
                <a:cs typeface="Times New Roman" pitchFamily="18" charset="0"/>
              </a:rPr>
              <a:t>Τα Σύνθετα Αμοιβαία Κεφάλαια μπορούν να επενδύουν σε όλα τα χρηματοπιστωτικά μέσα που προβλέπονται στο ν. 3283/2004. Τα Σύνθετα Αμοιβαία Κεφάλαια εφαρμόζουν διαχείριση που αποσκοπεί, βάσει μαθηματικού τύπου, στην επίτευξη προκαθορισμένης απόδοσης κατά τη λήξη τους, </a:t>
            </a:r>
            <a:r>
              <a:rPr lang="el-GR" sz="2000" dirty="0" err="1">
                <a:latin typeface="Times New Roman" pitchFamily="18" charset="0"/>
                <a:cs typeface="Times New Roman" pitchFamily="18" charset="0"/>
              </a:rPr>
              <a:t>διακρατώντας</a:t>
            </a:r>
            <a:r>
              <a:rPr lang="el-GR" sz="2000" dirty="0">
                <a:latin typeface="Times New Roman" pitchFamily="18" charset="0"/>
                <a:cs typeface="Times New Roman" pitchFamily="18" charset="0"/>
              </a:rPr>
              <a:t> καθ’ όλη τη διάρκειά τους τα στοιχεία του ενεργητικού που απαιτούνται για την επίτευξη του στόχου τους. Η προκαθορισμένη απόδοσή τους αναφέρεται σε ορισμένο αριθμό σεναρίων, τα οποία βασίζονται στην αξία των υποκείμενων στοιχείων και προσφέρουν στους μεριδιούχους διαφορετικές αποδόσεις ανά σενάριο. </a:t>
            </a:r>
          </a:p>
          <a:p>
            <a:pPr>
              <a:lnSpc>
                <a:spcPct val="80000"/>
              </a:lnSpc>
            </a:pPr>
            <a:endParaRPr lang="el-GR" sz="2000" dirty="0">
              <a:latin typeface="Times New Roman" pitchFamily="18" charset="0"/>
              <a:cs typeface="Times New Roman" pitchFamily="18" charset="0"/>
            </a:endParaRPr>
          </a:p>
          <a:p>
            <a:pPr>
              <a:lnSpc>
                <a:spcPct val="80000"/>
              </a:lnSpc>
            </a:pPr>
            <a:r>
              <a:rPr lang="el-GR" sz="2000" dirty="0">
                <a:latin typeface="Times New Roman" pitchFamily="18" charset="0"/>
                <a:cs typeface="Times New Roman" pitchFamily="18" charset="0"/>
              </a:rPr>
              <a:t>Καθ’ όλη τη διάρκεια του αμοιβαίου κεφαλαίου, οι μεριδιούχοι δεν επιτρέπεται να εκτίθενται σε περισσότερα του ενός σεναρίου απόδοσης. Η μέγιστη δυνατή απώλεια του αμοιβαίου κεφαλαίου, όταν μεταβάλλεται το προφίλ απόδοσης του χαρτοφυλακίου του, δεν μπορεί να υπερβεί το εκατό τοις εκατό (100%) της αρχικής τιμής διάθεσης του μεριδίου. Η μεταβολή που επιφέρει η απόδοση ενός υποκείμενου στοιχείου ενεργητικού στο προφίλ απόδοσης του αμοιβαίου κεφαλαίου κατά τη μετάβαση από ένα σενάριο απόδοσης σε ένα άλλο πρέπει να είναι εντός των επενδυτικών ορίων του ν. 3283/2004, όπως εφαρμόζονται στην αρχική αξία του ενεργητικού του αμοιβαίου κεφαλαίου. </a:t>
            </a:r>
          </a:p>
        </p:txBody>
      </p:sp>
      <p:sp>
        <p:nvSpPr>
          <p:cNvPr id="6" name="5 - Θέση αριθμού διαφάνειας"/>
          <p:cNvSpPr>
            <a:spLocks noGrp="1"/>
          </p:cNvSpPr>
          <p:nvPr>
            <p:ph type="sldNum" sz="quarter" idx="12"/>
          </p:nvPr>
        </p:nvSpPr>
        <p:spPr/>
        <p:txBody>
          <a:bodyPr/>
          <a:lstStyle/>
          <a:p>
            <a:pPr>
              <a:defRPr/>
            </a:pPr>
            <a:fld id="{7C2C1EAE-2912-4811-9DF5-A68AB55C9E27}" type="slidenum">
              <a:rPr lang="el-GR" smtClean="0">
                <a:solidFill>
                  <a:srgbClr val="000000"/>
                </a:solidFill>
              </a:rPr>
              <a:pPr>
                <a:defRPr/>
              </a:pPr>
              <a:t>66</a:t>
            </a:fld>
            <a:endParaRPr lang="el-GR">
              <a:solidFill>
                <a:srgbClr val="000000"/>
              </a:solidFill>
            </a:endParaRPr>
          </a:p>
        </p:txBody>
      </p:sp>
      <p:sp>
        <p:nvSpPr>
          <p:cNvPr id="161796" name="Rectangle 4"/>
          <p:cNvSpPr>
            <a:spLocks noChangeArrowheads="1"/>
          </p:cNvSpPr>
          <p:nvPr/>
        </p:nvSpPr>
        <p:spPr bwMode="auto">
          <a:xfrm>
            <a:off x="2423592" y="6361583"/>
            <a:ext cx="7378983" cy="307777"/>
          </a:xfrm>
          <a:prstGeom prst="rect">
            <a:avLst/>
          </a:prstGeom>
          <a:noFill/>
          <a:ln w="9525">
            <a:noFill/>
            <a:miter lim="800000"/>
            <a:headEnd/>
            <a:tailEnd/>
          </a:ln>
        </p:spPr>
        <p:txBody>
          <a:bodyPr wrap="square">
            <a:spAutoFit/>
          </a:bodyPr>
          <a:lstStyle/>
          <a:p>
            <a:pPr algn="r"/>
            <a:r>
              <a:rPr lang="el-GR" sz="1400" dirty="0">
                <a:latin typeface="Times New Roman" pitchFamily="18" charset="0"/>
                <a:cs typeface="Times New Roman" pitchFamily="18" charset="0"/>
              </a:rPr>
              <a:t>Βλ. Άρθρο 7, Απόφαση 6/587/2.6.2011 του Διοικητικού Συμβουλίου της Επιτροπής Κεφαλαιαγοράς </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2578" name="Rectangle 2"/>
          <p:cNvSpPr>
            <a:spLocks noGrp="1"/>
          </p:cNvSpPr>
          <p:nvPr>
            <p:ph type="title"/>
          </p:nvPr>
        </p:nvSpPr>
        <p:spPr>
          <a:xfrm>
            <a:off x="1981200" y="44624"/>
            <a:ext cx="8229600" cy="1143000"/>
          </a:xfrm>
        </p:spPr>
        <p:txBody>
          <a:bodyPr/>
          <a:lstStyle/>
          <a:p>
            <a:pPr algn="ctr">
              <a:defRPr/>
            </a:pPr>
            <a:r>
              <a:rPr lang="el-GR" sz="3200" b="1" i="1" dirty="0">
                <a:solidFill>
                  <a:schemeClr val="accent2"/>
                </a:solidFill>
                <a:latin typeface="Times New Roman" pitchFamily="18" charset="0"/>
                <a:cs typeface="Times New Roman" pitchFamily="18" charset="0"/>
              </a:rPr>
              <a:t>Αμοιβαία Κεφάλαια Δείκτη</a:t>
            </a:r>
            <a:r>
              <a:rPr lang="el-GR" sz="3200" i="1" dirty="0">
                <a:solidFill>
                  <a:schemeClr val="accent2"/>
                </a:solidFill>
                <a:latin typeface="Times New Roman" pitchFamily="18" charset="0"/>
                <a:cs typeface="Times New Roman" pitchFamily="18" charset="0"/>
              </a:rPr>
              <a:t> </a:t>
            </a:r>
          </a:p>
        </p:txBody>
      </p:sp>
      <p:sp>
        <p:nvSpPr>
          <p:cNvPr id="162819" name="Rectangle 3"/>
          <p:cNvSpPr>
            <a:spLocks noGrp="1"/>
          </p:cNvSpPr>
          <p:nvPr>
            <p:ph idx="1"/>
          </p:nvPr>
        </p:nvSpPr>
        <p:spPr>
          <a:xfrm>
            <a:off x="875420" y="1234281"/>
            <a:ext cx="10441160" cy="4389437"/>
          </a:xfrm>
        </p:spPr>
        <p:txBody>
          <a:bodyPr/>
          <a:lstStyle/>
          <a:p>
            <a:pPr>
              <a:lnSpc>
                <a:spcPct val="90000"/>
              </a:lnSpc>
            </a:pPr>
            <a:r>
              <a:rPr lang="el-GR" sz="2400" dirty="0">
                <a:latin typeface="Times New Roman" pitchFamily="18" charset="0"/>
                <a:cs typeface="Times New Roman" pitchFamily="18" charset="0"/>
              </a:rPr>
              <a:t>Τα Αμοιβαία Κεφάλαια Δείκτη αναπαράγουν τη σύνθεση δείκτη μετοχών ή ομολόγων και επενδύουν ποσοστό τουλάχιστον ενενήντα πέντε τοις εκατό (95%) του καθαρού ενεργητικού τους σε: </a:t>
            </a:r>
          </a:p>
          <a:p>
            <a:pPr lvl="1">
              <a:lnSpc>
                <a:spcPct val="90000"/>
              </a:lnSpc>
            </a:pPr>
            <a:r>
              <a:rPr lang="el-GR" sz="2000" dirty="0">
                <a:latin typeface="Times New Roman" pitchFamily="18" charset="0"/>
                <a:cs typeface="Times New Roman" pitchFamily="18" charset="0"/>
              </a:rPr>
              <a:t>(α) κινητές αξίες οι οποίες περιλαμβάνονται στο δείκτη τον οποίο αναπαράγουν και </a:t>
            </a:r>
          </a:p>
          <a:p>
            <a:pPr lvl="1">
              <a:lnSpc>
                <a:spcPct val="90000"/>
              </a:lnSpc>
            </a:pPr>
            <a:r>
              <a:rPr lang="el-GR" sz="2000" dirty="0">
                <a:latin typeface="Times New Roman" pitchFamily="18" charset="0"/>
                <a:cs typeface="Times New Roman" pitchFamily="18" charset="0"/>
              </a:rPr>
              <a:t>(β) παράγωγα χρηματοπιστωτικά μέσα με υποκείμενη αξία: </a:t>
            </a:r>
          </a:p>
          <a:p>
            <a:pPr lvl="2">
              <a:lnSpc>
                <a:spcPct val="90000"/>
              </a:lnSpc>
            </a:pPr>
            <a:r>
              <a:rPr lang="el-GR" sz="1800" dirty="0">
                <a:latin typeface="Times New Roman" pitchFamily="18" charset="0"/>
                <a:cs typeface="Times New Roman" pitchFamily="18" charset="0"/>
              </a:rPr>
              <a:t>το δείκτη που αναπαράγουν, </a:t>
            </a:r>
          </a:p>
          <a:p>
            <a:pPr lvl="2">
              <a:lnSpc>
                <a:spcPct val="90000"/>
              </a:lnSpc>
            </a:pPr>
            <a:r>
              <a:rPr lang="el-GR" sz="1800" dirty="0">
                <a:latin typeface="Times New Roman" pitchFamily="18" charset="0"/>
                <a:cs typeface="Times New Roman" pitchFamily="18" charset="0"/>
              </a:rPr>
              <a:t>τις κινητές αξίες που περιλαμβάνονται στο δείκτη που αναπαράγουν, </a:t>
            </a:r>
          </a:p>
          <a:p>
            <a:pPr lvl="2">
              <a:lnSpc>
                <a:spcPct val="90000"/>
              </a:lnSpc>
            </a:pPr>
            <a:r>
              <a:rPr lang="el-GR" sz="1800" dirty="0">
                <a:latin typeface="Times New Roman" pitchFamily="18" charset="0"/>
                <a:cs typeface="Times New Roman" pitchFamily="18" charset="0"/>
              </a:rPr>
              <a:t>άλλους δείκτες οι οποίοι έχουν μεγάλο συντελεστή συσχέτισης με το δείκτη που αναπαράγουν. </a:t>
            </a:r>
          </a:p>
          <a:p>
            <a:pPr>
              <a:lnSpc>
                <a:spcPct val="90000"/>
              </a:lnSpc>
            </a:pPr>
            <a:endParaRPr lang="el-GR" sz="2400" dirty="0">
              <a:latin typeface="Times New Roman" pitchFamily="18" charset="0"/>
              <a:cs typeface="Times New Roman" pitchFamily="18" charset="0"/>
            </a:endParaRPr>
          </a:p>
          <a:p>
            <a:pPr>
              <a:lnSpc>
                <a:spcPct val="90000"/>
              </a:lnSpc>
            </a:pPr>
            <a:r>
              <a:rPr lang="el-GR" sz="2400" dirty="0">
                <a:latin typeface="Times New Roman" pitchFamily="18" charset="0"/>
                <a:cs typeface="Times New Roman" pitchFamily="18" charset="0"/>
              </a:rPr>
              <a:t>Τα Αμοιβαία Κεφάλαια Δείκτη δεν επιτρέπεται να επενδύουν σε παράγωγα χρηματοπιστωτικά μέσα με σκοπό την κάλυψη ή τη μείωση (αντιστάθμιση) του κινδύνου των στοιχείων που συνθέτουν το δείκτη που αναπαράγουν. </a:t>
            </a:r>
          </a:p>
          <a:p>
            <a:pPr>
              <a:lnSpc>
                <a:spcPct val="90000"/>
              </a:lnSpc>
            </a:pPr>
            <a:endParaRPr lang="el-GR" sz="2400" dirty="0">
              <a:latin typeface="Times New Roman" pitchFamily="18" charset="0"/>
              <a:cs typeface="Times New Roman" pitchFamily="18" charset="0"/>
            </a:endParaRPr>
          </a:p>
        </p:txBody>
      </p:sp>
      <p:sp>
        <p:nvSpPr>
          <p:cNvPr id="6" name="5 - Θέση αριθμού διαφάνειας"/>
          <p:cNvSpPr>
            <a:spLocks noGrp="1"/>
          </p:cNvSpPr>
          <p:nvPr>
            <p:ph type="sldNum" sz="quarter" idx="12"/>
          </p:nvPr>
        </p:nvSpPr>
        <p:spPr/>
        <p:txBody>
          <a:bodyPr/>
          <a:lstStyle/>
          <a:p>
            <a:pPr>
              <a:defRPr/>
            </a:pPr>
            <a:fld id="{7C2C1EAE-2912-4811-9DF5-A68AB55C9E27}" type="slidenum">
              <a:rPr lang="el-GR" smtClean="0">
                <a:solidFill>
                  <a:srgbClr val="000000"/>
                </a:solidFill>
              </a:rPr>
              <a:pPr>
                <a:defRPr/>
              </a:pPr>
              <a:t>67</a:t>
            </a:fld>
            <a:endParaRPr lang="el-GR">
              <a:solidFill>
                <a:srgbClr val="000000"/>
              </a:solidFill>
            </a:endParaRPr>
          </a:p>
        </p:txBody>
      </p:sp>
      <p:sp>
        <p:nvSpPr>
          <p:cNvPr id="162820" name="Rectangle 4"/>
          <p:cNvSpPr>
            <a:spLocks noChangeArrowheads="1"/>
          </p:cNvSpPr>
          <p:nvPr/>
        </p:nvSpPr>
        <p:spPr bwMode="auto">
          <a:xfrm>
            <a:off x="2482801" y="6309320"/>
            <a:ext cx="7213599" cy="314542"/>
          </a:xfrm>
          <a:prstGeom prst="rect">
            <a:avLst/>
          </a:prstGeom>
          <a:noFill/>
          <a:ln w="9525">
            <a:noFill/>
            <a:miter lim="800000"/>
            <a:headEnd/>
            <a:tailEnd/>
          </a:ln>
        </p:spPr>
        <p:txBody>
          <a:bodyPr wrap="square">
            <a:spAutoFit/>
          </a:bodyPr>
          <a:lstStyle/>
          <a:p>
            <a:pPr algn="r"/>
            <a:r>
              <a:rPr lang="el-GR" sz="1400" dirty="0">
                <a:latin typeface="Times New Roman" pitchFamily="18" charset="0"/>
                <a:cs typeface="Times New Roman" pitchFamily="18" charset="0"/>
              </a:rPr>
              <a:t>Άρθρο 9, Απόφαση 6/587/2.6.2011 του Διοικητικού Συμβουλίου της Επιτροπής Κεφαλαιαγοράς </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3602" name="Rectangle 2"/>
          <p:cNvSpPr>
            <a:spLocks noGrp="1"/>
          </p:cNvSpPr>
          <p:nvPr>
            <p:ph type="title"/>
          </p:nvPr>
        </p:nvSpPr>
        <p:spPr>
          <a:xfrm>
            <a:off x="1981200" y="404813"/>
            <a:ext cx="8229600" cy="1143000"/>
          </a:xfrm>
        </p:spPr>
        <p:txBody>
          <a:bodyPr/>
          <a:lstStyle/>
          <a:p>
            <a:pPr algn="ctr">
              <a:defRPr/>
            </a:pPr>
            <a:r>
              <a:rPr lang="el-GR" sz="3200" b="1" i="1" dirty="0">
                <a:solidFill>
                  <a:schemeClr val="accent2"/>
                </a:solidFill>
                <a:latin typeface="Times New Roman" pitchFamily="18" charset="0"/>
                <a:cs typeface="Times New Roman" pitchFamily="18" charset="0"/>
              </a:rPr>
              <a:t>Αμοιβαία Κεφάλαια Κεφαλαίων</a:t>
            </a:r>
            <a:r>
              <a:rPr lang="el-GR" sz="3200" i="1" dirty="0">
                <a:solidFill>
                  <a:schemeClr val="accent2"/>
                </a:solidFill>
                <a:latin typeface="Times New Roman" pitchFamily="18" charset="0"/>
                <a:cs typeface="Times New Roman" pitchFamily="18" charset="0"/>
              </a:rPr>
              <a:t> </a:t>
            </a:r>
          </a:p>
        </p:txBody>
      </p:sp>
      <p:sp>
        <p:nvSpPr>
          <p:cNvPr id="163843" name="Rectangle 3"/>
          <p:cNvSpPr>
            <a:spLocks noGrp="1"/>
          </p:cNvSpPr>
          <p:nvPr>
            <p:ph idx="1"/>
          </p:nvPr>
        </p:nvSpPr>
        <p:spPr>
          <a:xfrm>
            <a:off x="1981200" y="1916833"/>
            <a:ext cx="8229600" cy="3024335"/>
          </a:xfrm>
        </p:spPr>
        <p:txBody>
          <a:bodyPr/>
          <a:lstStyle/>
          <a:p>
            <a:r>
              <a:rPr lang="el-GR" dirty="0">
                <a:latin typeface="Times New Roman" pitchFamily="18" charset="0"/>
                <a:cs typeface="Times New Roman" pitchFamily="18" charset="0"/>
              </a:rPr>
              <a:t>Τα Αμοιβαία Κεφάλαια Κεφαλαίων επενδύουν κυρίως σε μερίδια αμοιβαίων κεφαλαίων και σε μερίδια ή μετοχές ΟΣΕΚΑ ή άλλων οργανισμών συλλογικών επενδύσεων του στοιχείου (ε) της παραγράφου 1 του άρθρου 21 του ν. 3283/2004. </a:t>
            </a:r>
          </a:p>
        </p:txBody>
      </p:sp>
      <p:sp>
        <p:nvSpPr>
          <p:cNvPr id="6" name="5 - Θέση αριθμού διαφάνειας"/>
          <p:cNvSpPr>
            <a:spLocks noGrp="1"/>
          </p:cNvSpPr>
          <p:nvPr>
            <p:ph type="sldNum" sz="quarter" idx="12"/>
          </p:nvPr>
        </p:nvSpPr>
        <p:spPr/>
        <p:txBody>
          <a:bodyPr/>
          <a:lstStyle/>
          <a:p>
            <a:pPr>
              <a:defRPr/>
            </a:pPr>
            <a:fld id="{7C2C1EAE-2912-4811-9DF5-A68AB55C9E27}" type="slidenum">
              <a:rPr lang="el-GR" smtClean="0">
                <a:solidFill>
                  <a:srgbClr val="000000"/>
                </a:solidFill>
              </a:rPr>
              <a:pPr>
                <a:defRPr/>
              </a:pPr>
              <a:t>68</a:t>
            </a:fld>
            <a:endParaRPr lang="el-GR">
              <a:solidFill>
                <a:srgbClr val="000000"/>
              </a:solidFill>
            </a:endParaRPr>
          </a:p>
        </p:txBody>
      </p:sp>
      <p:sp>
        <p:nvSpPr>
          <p:cNvPr id="163844" name="Rectangle 4"/>
          <p:cNvSpPr>
            <a:spLocks noChangeArrowheads="1"/>
          </p:cNvSpPr>
          <p:nvPr/>
        </p:nvSpPr>
        <p:spPr bwMode="auto">
          <a:xfrm>
            <a:off x="2352600" y="6453187"/>
            <a:ext cx="7487816" cy="304949"/>
          </a:xfrm>
          <a:prstGeom prst="rect">
            <a:avLst/>
          </a:prstGeom>
          <a:noFill/>
          <a:ln w="9525">
            <a:noFill/>
            <a:miter lim="800000"/>
            <a:headEnd/>
            <a:tailEnd/>
          </a:ln>
        </p:spPr>
        <p:txBody>
          <a:bodyPr wrap="square">
            <a:spAutoFit/>
          </a:bodyPr>
          <a:lstStyle/>
          <a:p>
            <a:pPr algn="r"/>
            <a:r>
              <a:rPr lang="el-GR" sz="1400" dirty="0">
                <a:latin typeface="Times New Roman" pitchFamily="18" charset="0"/>
                <a:cs typeface="Times New Roman" pitchFamily="18" charset="0"/>
              </a:rPr>
              <a:t>Άρθρο 10, Απόφαση 6/587/2.6.2011 του Διοικητικού Συμβουλίου της Επιτροπής Κεφαλαιαγοράς </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65890" name="Rectangle 2"/>
          <p:cNvSpPr>
            <a:spLocks noGrp="1" noChangeArrowheads="1"/>
          </p:cNvSpPr>
          <p:nvPr>
            <p:ph idx="1"/>
          </p:nvPr>
        </p:nvSpPr>
        <p:spPr>
          <a:xfrm>
            <a:off x="1703388" y="2779713"/>
            <a:ext cx="8528050" cy="3744912"/>
          </a:xfrm>
        </p:spPr>
        <p:txBody>
          <a:bodyPr/>
          <a:lstStyle/>
          <a:p>
            <a:pPr eaLnBrk="1" hangingPunct="1">
              <a:lnSpc>
                <a:spcPct val="125000"/>
              </a:lnSpc>
              <a:defRPr/>
            </a:pPr>
            <a:r>
              <a:rPr lang="en-AU" sz="2800" b="1" dirty="0" err="1">
                <a:latin typeface="Times New Roman" pitchFamily="18" charset="0"/>
                <a:cs typeface="Times New Roman" pitchFamily="18" charset="0"/>
              </a:rPr>
              <a:t>Εσωτερικού</a:t>
            </a:r>
            <a:r>
              <a:rPr lang="en-AU" sz="2800" b="1" dirty="0">
                <a:latin typeface="Times New Roman" pitchFamily="18" charset="0"/>
                <a:cs typeface="Times New Roman" pitchFamily="18" charset="0"/>
              </a:rPr>
              <a:t>:</a:t>
            </a:r>
            <a:br>
              <a:rPr lang="en-AU" sz="2800" dirty="0">
                <a:latin typeface="Times New Roman" pitchFamily="18" charset="0"/>
                <a:cs typeface="Times New Roman" pitchFamily="18" charset="0"/>
              </a:rPr>
            </a:br>
            <a:r>
              <a:rPr lang="en-US" sz="2800" dirty="0" err="1">
                <a:latin typeface="Times New Roman" pitchFamily="18" charset="0"/>
                <a:cs typeface="Times New Roman" pitchFamily="18" charset="0"/>
              </a:rPr>
              <a:t>Επενδύουν</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κυρίως</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στην</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Ελλάδα</a:t>
            </a:r>
            <a:r>
              <a:rPr lang="en-US" dirty="0">
                <a:latin typeface="Times New Roman" pitchFamily="18" charset="0"/>
                <a:cs typeface="Times New Roman" pitchFamily="18" charset="0"/>
              </a:rPr>
              <a:t> </a:t>
            </a:r>
            <a:endParaRPr lang="en-AU" sz="2800" dirty="0">
              <a:latin typeface="Times New Roman" pitchFamily="18" charset="0"/>
              <a:cs typeface="Times New Roman" pitchFamily="18" charset="0"/>
            </a:endParaRPr>
          </a:p>
          <a:p>
            <a:pPr eaLnBrk="1" hangingPunct="1">
              <a:spcBef>
                <a:spcPct val="0"/>
              </a:spcBef>
              <a:defRPr/>
            </a:pPr>
            <a:endParaRPr lang="en-AU" sz="2800" dirty="0">
              <a:latin typeface="Times New Roman" pitchFamily="18" charset="0"/>
              <a:cs typeface="Times New Roman" pitchFamily="18" charset="0"/>
            </a:endParaRPr>
          </a:p>
          <a:p>
            <a:pPr eaLnBrk="1" hangingPunct="1">
              <a:lnSpc>
                <a:spcPct val="125000"/>
              </a:lnSpc>
              <a:defRPr/>
            </a:pPr>
            <a:r>
              <a:rPr lang="en-AU" sz="2800" b="1" dirty="0" err="1">
                <a:latin typeface="Times New Roman" pitchFamily="18" charset="0"/>
                <a:cs typeface="Times New Roman" pitchFamily="18" charset="0"/>
              </a:rPr>
              <a:t>Εξωτερικού</a:t>
            </a:r>
            <a:r>
              <a:rPr lang="en-AU" sz="2800" b="1" dirty="0">
                <a:latin typeface="Times New Roman" pitchFamily="18" charset="0"/>
                <a:cs typeface="Times New Roman" pitchFamily="18" charset="0"/>
              </a:rPr>
              <a:t>:</a:t>
            </a:r>
            <a:br>
              <a:rPr lang="en-AU" sz="2800" dirty="0">
                <a:latin typeface="Times New Roman" pitchFamily="18" charset="0"/>
                <a:cs typeface="Times New Roman" pitchFamily="18" charset="0"/>
              </a:rPr>
            </a:br>
            <a:r>
              <a:rPr lang="en-US" sz="2800" dirty="0" err="1">
                <a:latin typeface="Times New Roman" pitchFamily="18" charset="0"/>
                <a:cs typeface="Times New Roman" pitchFamily="18" charset="0"/>
              </a:rPr>
              <a:t>Επενδύουν</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κυρίως</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στο</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Εξωτερικό</a:t>
            </a:r>
            <a:r>
              <a:rPr lang="en-US" dirty="0">
                <a:latin typeface="Times New Roman" pitchFamily="18" charset="0"/>
                <a:cs typeface="Times New Roman" pitchFamily="18" charset="0"/>
              </a:rPr>
              <a:t> </a:t>
            </a:r>
            <a:endParaRPr lang="en-AU" sz="2800" dirty="0">
              <a:latin typeface="Times New Roman" pitchFamily="18" charset="0"/>
              <a:cs typeface="Times New Roman" pitchFamily="18" charset="0"/>
            </a:endParaRPr>
          </a:p>
          <a:p>
            <a:pPr eaLnBrk="1" hangingPunct="1">
              <a:spcBef>
                <a:spcPct val="0"/>
              </a:spcBef>
              <a:buFontTx/>
              <a:buNone/>
              <a:defRPr/>
            </a:pPr>
            <a:endParaRPr lang="en-AU" sz="2800" dirty="0">
              <a:latin typeface="Times New Roman" pitchFamily="18" charset="0"/>
              <a:cs typeface="Times New Roman" pitchFamily="18" charset="0"/>
            </a:endParaRPr>
          </a:p>
        </p:txBody>
      </p:sp>
      <p:sp>
        <p:nvSpPr>
          <p:cNvPr id="7" name="6 - Θέση αριθμού διαφάνειας"/>
          <p:cNvSpPr>
            <a:spLocks noGrp="1"/>
          </p:cNvSpPr>
          <p:nvPr>
            <p:ph type="sldNum" sz="quarter" idx="12"/>
          </p:nvPr>
        </p:nvSpPr>
        <p:spPr/>
        <p:txBody>
          <a:bodyPr/>
          <a:lstStyle/>
          <a:p>
            <a:pPr>
              <a:defRPr/>
            </a:pPr>
            <a:fld id="{7C2C1EAE-2912-4811-9DF5-A68AB55C9E27}" type="slidenum">
              <a:rPr lang="el-GR" smtClean="0">
                <a:solidFill>
                  <a:srgbClr val="000000"/>
                </a:solidFill>
              </a:rPr>
              <a:pPr>
                <a:defRPr/>
              </a:pPr>
              <a:t>69</a:t>
            </a:fld>
            <a:endParaRPr lang="el-GR">
              <a:solidFill>
                <a:srgbClr val="000000"/>
              </a:solidFill>
            </a:endParaRPr>
          </a:p>
        </p:txBody>
      </p:sp>
      <p:sp>
        <p:nvSpPr>
          <p:cNvPr id="165891" name="Text Box 3"/>
          <p:cNvSpPr txBox="1">
            <a:spLocks noChangeArrowheads="1"/>
          </p:cNvSpPr>
          <p:nvPr/>
        </p:nvSpPr>
        <p:spPr bwMode="auto">
          <a:xfrm>
            <a:off x="1774825" y="1570038"/>
            <a:ext cx="8458200" cy="1016000"/>
          </a:xfrm>
          <a:prstGeom prst="rect">
            <a:avLst/>
          </a:prstGeom>
          <a:noFill/>
          <a:ln w="9525">
            <a:noFill/>
            <a:miter lim="800000"/>
            <a:headEnd/>
            <a:tailEnd/>
          </a:ln>
        </p:spPr>
        <p:txBody>
          <a:bodyPr>
            <a:spAutoFit/>
          </a:bodyPr>
          <a:lstStyle/>
          <a:p>
            <a:pPr>
              <a:spcBef>
                <a:spcPct val="50000"/>
              </a:spcBef>
              <a:defRPr/>
            </a:pPr>
            <a:r>
              <a:rPr lang="en-AU" sz="3000" dirty="0" err="1">
                <a:latin typeface="Times New Roman" pitchFamily="18" charset="0"/>
                <a:cs typeface="Times New Roman" pitchFamily="18" charset="0"/>
              </a:rPr>
              <a:t>Κατηγοριοποίηση</a:t>
            </a:r>
            <a:r>
              <a:rPr lang="en-AU" sz="3000" dirty="0">
                <a:latin typeface="Times New Roman" pitchFamily="18" charset="0"/>
                <a:cs typeface="Times New Roman" pitchFamily="18" charset="0"/>
              </a:rPr>
              <a:t> </a:t>
            </a:r>
            <a:r>
              <a:rPr lang="en-AU" sz="3000" dirty="0" err="1">
                <a:latin typeface="Times New Roman" pitchFamily="18" charset="0"/>
                <a:cs typeface="Times New Roman" pitchFamily="18" charset="0"/>
              </a:rPr>
              <a:t>βάσει</a:t>
            </a:r>
            <a:r>
              <a:rPr lang="en-AU" sz="3000" dirty="0">
                <a:latin typeface="Times New Roman" pitchFamily="18" charset="0"/>
                <a:cs typeface="Times New Roman" pitchFamily="18" charset="0"/>
              </a:rPr>
              <a:t> </a:t>
            </a:r>
            <a:r>
              <a:rPr lang="en-AU" sz="3000" dirty="0" err="1">
                <a:latin typeface="Times New Roman" pitchFamily="18" charset="0"/>
                <a:cs typeface="Times New Roman" pitchFamily="18" charset="0"/>
              </a:rPr>
              <a:t>γεωγραφικής</a:t>
            </a:r>
            <a:r>
              <a:rPr lang="en-AU" sz="3000" dirty="0">
                <a:latin typeface="Times New Roman" pitchFamily="18" charset="0"/>
                <a:cs typeface="Times New Roman" pitchFamily="18" charset="0"/>
              </a:rPr>
              <a:t> </a:t>
            </a:r>
            <a:r>
              <a:rPr lang="en-AU" sz="3000" dirty="0" err="1">
                <a:latin typeface="Times New Roman" pitchFamily="18" charset="0"/>
                <a:cs typeface="Times New Roman" pitchFamily="18" charset="0"/>
              </a:rPr>
              <a:t>κατανομής</a:t>
            </a:r>
            <a:r>
              <a:rPr lang="en-AU" sz="3000" dirty="0">
                <a:latin typeface="Times New Roman" pitchFamily="18" charset="0"/>
                <a:cs typeface="Times New Roman" pitchFamily="18" charset="0"/>
              </a:rPr>
              <a:t> </a:t>
            </a:r>
            <a:r>
              <a:rPr lang="en-AU" sz="3000" dirty="0" err="1">
                <a:latin typeface="Times New Roman" pitchFamily="18" charset="0"/>
                <a:cs typeface="Times New Roman" pitchFamily="18" charset="0"/>
              </a:rPr>
              <a:t>των</a:t>
            </a:r>
            <a:r>
              <a:rPr lang="en-AU" sz="3000" dirty="0">
                <a:latin typeface="Times New Roman" pitchFamily="18" charset="0"/>
                <a:cs typeface="Times New Roman" pitchFamily="18" charset="0"/>
              </a:rPr>
              <a:t> </a:t>
            </a:r>
            <a:r>
              <a:rPr lang="en-AU" sz="3000" dirty="0" err="1">
                <a:latin typeface="Times New Roman" pitchFamily="18" charset="0"/>
                <a:cs typeface="Times New Roman" pitchFamily="18" charset="0"/>
              </a:rPr>
              <a:t>επενδύσεων</a:t>
            </a:r>
            <a:r>
              <a:rPr lang="el-GR" sz="3000" dirty="0">
                <a:latin typeface="Times New Roman" pitchFamily="18" charset="0"/>
                <a:cs typeface="Times New Roman" pitchFamily="18" charset="0"/>
              </a:rPr>
              <a:t>.</a:t>
            </a:r>
            <a:endParaRPr lang="en-US" sz="3000" dirty="0">
              <a:latin typeface="Times New Roman" pitchFamily="18" charset="0"/>
              <a:cs typeface="Times New Roman" pitchFamily="18" charset="0"/>
            </a:endParaRPr>
          </a:p>
        </p:txBody>
      </p:sp>
      <p:sp>
        <p:nvSpPr>
          <p:cNvPr id="165892" name="Text Box 4"/>
          <p:cNvSpPr txBox="1">
            <a:spLocks noChangeArrowheads="1"/>
          </p:cNvSpPr>
          <p:nvPr/>
        </p:nvSpPr>
        <p:spPr bwMode="auto">
          <a:xfrm>
            <a:off x="1774825" y="6092825"/>
            <a:ext cx="6934200" cy="304800"/>
          </a:xfrm>
          <a:prstGeom prst="rect">
            <a:avLst/>
          </a:prstGeom>
          <a:noFill/>
          <a:ln w="9525">
            <a:noFill/>
            <a:miter lim="800000"/>
            <a:headEnd/>
            <a:tailEnd/>
          </a:ln>
        </p:spPr>
        <p:txBody>
          <a:bodyPr>
            <a:spAutoFit/>
          </a:bodyPr>
          <a:lstStyle/>
          <a:p>
            <a:pPr>
              <a:spcBef>
                <a:spcPct val="50000"/>
              </a:spcBef>
              <a:defRPr/>
            </a:pPr>
            <a:r>
              <a:rPr lang="en-US" sz="1400" i="1" dirty="0">
                <a:solidFill>
                  <a:schemeClr val="accent2">
                    <a:lumMod val="50000"/>
                  </a:schemeClr>
                </a:solidFill>
                <a:latin typeface="Times New Roman" pitchFamily="18" charset="0"/>
                <a:cs typeface="Times New Roman" pitchFamily="18" charset="0"/>
              </a:rPr>
              <a:t>*</a:t>
            </a:r>
            <a:r>
              <a:rPr lang="en-US" sz="1400" i="1" dirty="0" err="1">
                <a:solidFill>
                  <a:schemeClr val="accent2">
                    <a:lumMod val="50000"/>
                  </a:schemeClr>
                </a:solidFill>
                <a:latin typeface="Times New Roman" pitchFamily="18" charset="0"/>
                <a:cs typeface="Times New Roman" pitchFamily="18" charset="0"/>
              </a:rPr>
              <a:t>Τουλάχιστον</a:t>
            </a:r>
            <a:r>
              <a:rPr lang="en-US" sz="1400" i="1" dirty="0">
                <a:solidFill>
                  <a:schemeClr val="accent2">
                    <a:lumMod val="50000"/>
                  </a:schemeClr>
                </a:solidFill>
                <a:latin typeface="Times New Roman" pitchFamily="18" charset="0"/>
                <a:cs typeface="Times New Roman" pitchFamily="18" charset="0"/>
              </a:rPr>
              <a:t> </a:t>
            </a:r>
            <a:r>
              <a:rPr lang="en-US" sz="1400" i="1" dirty="0" err="1">
                <a:solidFill>
                  <a:schemeClr val="accent2">
                    <a:lumMod val="50000"/>
                  </a:schemeClr>
                </a:solidFill>
                <a:latin typeface="Times New Roman" pitchFamily="18" charset="0"/>
                <a:cs typeface="Times New Roman" pitchFamily="18" charset="0"/>
              </a:rPr>
              <a:t>το</a:t>
            </a:r>
            <a:r>
              <a:rPr lang="en-US" sz="1400" i="1" dirty="0">
                <a:solidFill>
                  <a:schemeClr val="accent2">
                    <a:lumMod val="50000"/>
                  </a:schemeClr>
                </a:solidFill>
                <a:latin typeface="Times New Roman" pitchFamily="18" charset="0"/>
                <a:cs typeface="Times New Roman" pitchFamily="18" charset="0"/>
              </a:rPr>
              <a:t> 65% </a:t>
            </a:r>
            <a:r>
              <a:rPr lang="en-US" sz="1400" i="1" dirty="0" err="1">
                <a:solidFill>
                  <a:schemeClr val="accent2">
                    <a:lumMod val="50000"/>
                  </a:schemeClr>
                </a:solidFill>
                <a:latin typeface="Times New Roman" pitchFamily="18" charset="0"/>
                <a:cs typeface="Times New Roman" pitchFamily="18" charset="0"/>
              </a:rPr>
              <a:t>των</a:t>
            </a:r>
            <a:r>
              <a:rPr lang="en-US" sz="1400" i="1" dirty="0">
                <a:solidFill>
                  <a:schemeClr val="accent2">
                    <a:lumMod val="50000"/>
                  </a:schemeClr>
                </a:solidFill>
                <a:latin typeface="Times New Roman" pitchFamily="18" charset="0"/>
                <a:cs typeface="Times New Roman" pitchFamily="18" charset="0"/>
              </a:rPr>
              <a:t> </a:t>
            </a:r>
            <a:r>
              <a:rPr lang="en-US" sz="1400" i="1" dirty="0" err="1">
                <a:solidFill>
                  <a:schemeClr val="accent2">
                    <a:lumMod val="50000"/>
                  </a:schemeClr>
                </a:solidFill>
                <a:latin typeface="Times New Roman" pitchFamily="18" charset="0"/>
                <a:cs typeface="Times New Roman" pitchFamily="18" charset="0"/>
              </a:rPr>
              <a:t>ενεργητικών</a:t>
            </a:r>
            <a:r>
              <a:rPr lang="en-US" sz="1400" i="1" dirty="0">
                <a:solidFill>
                  <a:schemeClr val="accent2">
                    <a:lumMod val="50000"/>
                  </a:schemeClr>
                </a:solidFill>
                <a:latin typeface="Times New Roman" pitchFamily="18" charset="0"/>
                <a:cs typeface="Times New Roman" pitchFamily="18" charset="0"/>
              </a:rPr>
              <a:t> </a:t>
            </a:r>
            <a:r>
              <a:rPr lang="en-US" sz="1400" i="1" dirty="0" err="1">
                <a:solidFill>
                  <a:schemeClr val="accent2">
                    <a:lumMod val="50000"/>
                  </a:schemeClr>
                </a:solidFill>
                <a:latin typeface="Times New Roman" pitchFamily="18" charset="0"/>
                <a:cs typeface="Times New Roman" pitchFamily="18" charset="0"/>
              </a:rPr>
              <a:t>τους</a:t>
            </a:r>
            <a:endParaRPr lang="en-US" sz="1400" i="1" dirty="0">
              <a:solidFill>
                <a:schemeClr val="accent2">
                  <a:lumMod val="50000"/>
                </a:schemeClr>
              </a:solidFill>
              <a:latin typeface="Times New Roman" pitchFamily="18" charset="0"/>
              <a:cs typeface="Times New Roman" pitchFamily="18" charset="0"/>
            </a:endParaRPr>
          </a:p>
        </p:txBody>
      </p:sp>
      <p:sp>
        <p:nvSpPr>
          <p:cNvPr id="165893" name="Rectangle 5"/>
          <p:cNvSpPr>
            <a:spLocks noChangeArrowheads="1"/>
          </p:cNvSpPr>
          <p:nvPr/>
        </p:nvSpPr>
        <p:spPr bwMode="auto">
          <a:xfrm>
            <a:off x="1600200" y="548680"/>
            <a:ext cx="8839200" cy="609600"/>
          </a:xfrm>
          <a:prstGeom prst="rect">
            <a:avLst/>
          </a:prstGeom>
          <a:noFill/>
          <a:ln w="9525">
            <a:noFill/>
            <a:miter lim="800000"/>
            <a:headEnd/>
            <a:tailEnd/>
          </a:ln>
        </p:spPr>
        <p:txBody>
          <a:bodyPr/>
          <a:lstStyle/>
          <a:p>
            <a:pPr algn="ctr">
              <a:defRPr/>
            </a:pPr>
            <a:r>
              <a:rPr lang="en-US" sz="3600" b="1" i="1" dirty="0" err="1">
                <a:solidFill>
                  <a:schemeClr val="accent2"/>
                </a:solidFill>
                <a:latin typeface="Times New Roman" pitchFamily="18" charset="0"/>
                <a:cs typeface="Times New Roman" pitchFamily="18" charset="0"/>
              </a:rPr>
              <a:t>Τα</a:t>
            </a:r>
            <a:r>
              <a:rPr lang="en-US" sz="3600" b="1" i="1" dirty="0">
                <a:solidFill>
                  <a:schemeClr val="accent2"/>
                </a:solidFill>
                <a:latin typeface="Times New Roman" pitchFamily="18" charset="0"/>
                <a:cs typeface="Times New Roman" pitchFamily="18" charset="0"/>
              </a:rPr>
              <a:t> </a:t>
            </a:r>
            <a:r>
              <a:rPr lang="en-US" sz="3600" b="1" i="1" dirty="0" err="1">
                <a:solidFill>
                  <a:schemeClr val="accent2"/>
                </a:solidFill>
                <a:latin typeface="Times New Roman" pitchFamily="18" charset="0"/>
                <a:cs typeface="Times New Roman" pitchFamily="18" charset="0"/>
              </a:rPr>
              <a:t>είδη</a:t>
            </a:r>
            <a:r>
              <a:rPr lang="en-US" sz="3600" b="1" i="1" dirty="0">
                <a:solidFill>
                  <a:schemeClr val="accent2"/>
                </a:solidFill>
                <a:latin typeface="Times New Roman" pitchFamily="18" charset="0"/>
                <a:cs typeface="Times New Roman" pitchFamily="18" charset="0"/>
              </a:rPr>
              <a:t> </a:t>
            </a:r>
            <a:r>
              <a:rPr lang="en-US" sz="3600" b="1" i="1" dirty="0" err="1">
                <a:solidFill>
                  <a:schemeClr val="accent2"/>
                </a:solidFill>
                <a:latin typeface="Times New Roman" pitchFamily="18" charset="0"/>
                <a:cs typeface="Times New Roman" pitchFamily="18" charset="0"/>
              </a:rPr>
              <a:t>των</a:t>
            </a:r>
            <a:r>
              <a:rPr lang="en-US" sz="3600" b="1" i="1" dirty="0">
                <a:solidFill>
                  <a:schemeClr val="accent2"/>
                </a:solidFill>
                <a:latin typeface="Times New Roman" pitchFamily="18" charset="0"/>
                <a:cs typeface="Times New Roman" pitchFamily="18" charset="0"/>
              </a:rPr>
              <a:t> </a:t>
            </a:r>
            <a:r>
              <a:rPr lang="en-US" sz="3600" b="1" i="1" dirty="0" err="1">
                <a:solidFill>
                  <a:schemeClr val="accent2"/>
                </a:solidFill>
                <a:latin typeface="Times New Roman" pitchFamily="18" charset="0"/>
                <a:cs typeface="Times New Roman" pitchFamily="18" charset="0"/>
              </a:rPr>
              <a:t>Αμοιβαίων</a:t>
            </a:r>
            <a:r>
              <a:rPr lang="en-US" sz="3600" b="1" i="1" dirty="0">
                <a:solidFill>
                  <a:schemeClr val="accent2"/>
                </a:solidFill>
                <a:latin typeface="Times New Roman" pitchFamily="18" charset="0"/>
                <a:cs typeface="Times New Roman" pitchFamily="18" charset="0"/>
              </a:rPr>
              <a:t> </a:t>
            </a:r>
            <a:r>
              <a:rPr lang="en-US" sz="3600" b="1" i="1" dirty="0" err="1">
                <a:solidFill>
                  <a:schemeClr val="accent2"/>
                </a:solidFill>
                <a:latin typeface="Times New Roman" pitchFamily="18" charset="0"/>
                <a:cs typeface="Times New Roman" pitchFamily="18" charset="0"/>
              </a:rPr>
              <a:t>Κεφαλαίων</a:t>
            </a:r>
            <a:endParaRPr lang="en-US" sz="3600" b="1" i="1" dirty="0">
              <a:solidFill>
                <a:schemeClr val="accent2"/>
              </a:solidFill>
              <a:latin typeface="Times New Roman" pitchFamily="18" charset="0"/>
              <a:cs typeface="Times New Roman" pitchFamily="18" charset="0"/>
            </a:endParaRP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Related image">
            <a:extLst>
              <a:ext uri="{FF2B5EF4-FFF2-40B4-BE49-F238E27FC236}">
                <a16:creationId xmlns:a16="http://schemas.microsoft.com/office/drawing/2014/main" id="{7706E2E1-DEB7-48B8-80FC-9CC064715BEA}"/>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5" name="Ορθογώνιο: Στρογγύλεμα γωνιών 4">
            <a:extLst>
              <a:ext uri="{FF2B5EF4-FFF2-40B4-BE49-F238E27FC236}">
                <a16:creationId xmlns:a16="http://schemas.microsoft.com/office/drawing/2014/main" id="{974AFE65-C2DA-4146-938D-9045E1456455}"/>
              </a:ext>
            </a:extLst>
          </p:cNvPr>
          <p:cNvSpPr/>
          <p:nvPr/>
        </p:nvSpPr>
        <p:spPr>
          <a:xfrm>
            <a:off x="479376" y="230407"/>
            <a:ext cx="11233248" cy="6460827"/>
          </a:xfrm>
          <a:prstGeom prst="roundRect">
            <a:avLst/>
          </a:prstGeom>
          <a:solidFill>
            <a:srgbClr val="FFFFFF">
              <a:alpha val="69804"/>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822274" name="Picture 2" descr="Αποτέλεσμα εικόνας για mutual funds"/>
          <p:cNvPicPr>
            <a:picLocks noChangeAspect="1" noChangeArrowheads="1"/>
          </p:cNvPicPr>
          <p:nvPr/>
        </p:nvPicPr>
        <p:blipFill>
          <a:blip r:embed="rId5"/>
          <a:srcRect/>
          <a:stretch>
            <a:fillRect/>
          </a:stretch>
        </p:blipFill>
        <p:spPr bwMode="auto">
          <a:xfrm>
            <a:off x="1720450" y="1613352"/>
            <a:ext cx="8751100" cy="3500440"/>
          </a:xfrm>
          <a:prstGeom prst="rect">
            <a:avLst/>
          </a:prstGeom>
          <a:noFill/>
        </p:spPr>
      </p:pic>
      <p:sp>
        <p:nvSpPr>
          <p:cNvPr id="6" name="4 - Θέση αριθμού διαφάνειας">
            <a:extLst>
              <a:ext uri="{FF2B5EF4-FFF2-40B4-BE49-F238E27FC236}">
                <a16:creationId xmlns:a16="http://schemas.microsoft.com/office/drawing/2014/main" id="{FAD1ECD0-6AFB-4EE1-86C7-5182758F18E9}"/>
              </a:ext>
            </a:extLst>
          </p:cNvPr>
          <p:cNvSpPr>
            <a:spLocks noGrp="1"/>
          </p:cNvSpPr>
          <p:nvPr>
            <p:ph type="sldNum" sz="quarter" idx="12"/>
          </p:nvPr>
        </p:nvSpPr>
        <p:spPr>
          <a:xfrm>
            <a:off x="8472264" y="6227008"/>
            <a:ext cx="2844800" cy="476250"/>
          </a:xfrm>
        </p:spPr>
        <p:txBody>
          <a:bodyPr/>
          <a:lstStyle/>
          <a:p>
            <a:pPr>
              <a:defRPr/>
            </a:pPr>
            <a:fld id="{E6A900DE-53FB-4087-A202-08436AFFF42C}" type="slidenum">
              <a:rPr lang="el-GR" smtClean="0"/>
              <a:pPr>
                <a:defRPr/>
              </a:pPr>
              <a:t>7</a:t>
            </a:fld>
            <a:endParaRPr lang="el-GR"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3 - Θέση αριθμού διαφάνειας"/>
          <p:cNvSpPr>
            <a:spLocks noGrp="1"/>
          </p:cNvSpPr>
          <p:nvPr>
            <p:ph type="sldNum" sz="quarter" idx="12"/>
          </p:nvPr>
        </p:nvSpPr>
        <p:spPr>
          <a:xfrm>
            <a:off x="8678662" y="6177737"/>
            <a:ext cx="2844800" cy="476250"/>
          </a:xfrm>
        </p:spPr>
        <p:txBody>
          <a:bodyPr/>
          <a:lstStyle/>
          <a:p>
            <a:pPr>
              <a:defRPr/>
            </a:pPr>
            <a:fld id="{7C2C1EAE-2912-4811-9DF5-A68AB55C9E27}" type="slidenum">
              <a:rPr lang="el-GR" smtClean="0">
                <a:solidFill>
                  <a:srgbClr val="000000"/>
                </a:solidFill>
              </a:rPr>
              <a:pPr>
                <a:defRPr/>
              </a:pPr>
              <a:t>70</a:t>
            </a:fld>
            <a:endParaRPr lang="el-GR">
              <a:solidFill>
                <a:srgbClr val="000000"/>
              </a:solidFill>
            </a:endParaRPr>
          </a:p>
        </p:txBody>
      </p:sp>
      <p:sp>
        <p:nvSpPr>
          <p:cNvPr id="6" name="5 - Ορθογώνιο"/>
          <p:cNvSpPr/>
          <p:nvPr/>
        </p:nvSpPr>
        <p:spPr>
          <a:xfrm>
            <a:off x="9309685" y="5492532"/>
            <a:ext cx="2088232" cy="923330"/>
          </a:xfrm>
          <a:prstGeom prst="rect">
            <a:avLst/>
          </a:prstGeom>
        </p:spPr>
        <p:txBody>
          <a:bodyPr wrap="square">
            <a:spAutoFit/>
          </a:bodyPr>
          <a:lstStyle/>
          <a:p>
            <a:r>
              <a:rPr lang="el-GR" dirty="0"/>
              <a:t>Ε.Θ.Ε.</a:t>
            </a:r>
          </a:p>
          <a:p>
            <a:r>
              <a:rPr lang="en-US" dirty="0">
                <a:hlinkClick r:id="rId3"/>
              </a:rPr>
              <a:t>www.ethe.org.gr/</a:t>
            </a:r>
            <a:r>
              <a:rPr lang="el-GR" dirty="0"/>
              <a:t> (</a:t>
            </a:r>
            <a:r>
              <a:rPr lang="en-US" dirty="0"/>
              <a:t>30</a:t>
            </a:r>
            <a:r>
              <a:rPr lang="el-GR" dirty="0"/>
              <a:t>/</a:t>
            </a:r>
            <a:r>
              <a:rPr lang="en-US" dirty="0"/>
              <a:t>6</a:t>
            </a:r>
            <a:r>
              <a:rPr lang="el-GR" dirty="0"/>
              <a:t>/20</a:t>
            </a:r>
            <a:r>
              <a:rPr lang="en-US" dirty="0"/>
              <a:t>23</a:t>
            </a:r>
            <a:r>
              <a:rPr lang="el-GR" dirty="0"/>
              <a:t>) </a:t>
            </a:r>
          </a:p>
        </p:txBody>
      </p:sp>
      <p:pic>
        <p:nvPicPr>
          <p:cNvPr id="3" name="Εικόνα 2">
            <a:extLst>
              <a:ext uri="{FF2B5EF4-FFF2-40B4-BE49-F238E27FC236}">
                <a16:creationId xmlns:a16="http://schemas.microsoft.com/office/drawing/2014/main" id="{412CAF9F-D1B4-4861-89CF-66C1906B0890}"/>
              </a:ext>
            </a:extLst>
          </p:cNvPr>
          <p:cNvPicPr>
            <a:picLocks noChangeAspect="1"/>
          </p:cNvPicPr>
          <p:nvPr/>
        </p:nvPicPr>
        <p:blipFill rotWithShape="1">
          <a:blip r:embed="rId4"/>
          <a:srcRect l="19288" t="13886" r="20470" b="6951"/>
          <a:stretch/>
        </p:blipFill>
        <p:spPr>
          <a:xfrm>
            <a:off x="3035660" y="338728"/>
            <a:ext cx="6120680" cy="3672597"/>
          </a:xfrm>
          <a:prstGeom prst="rect">
            <a:avLst/>
          </a:prstGeom>
        </p:spPr>
      </p:pic>
      <p:pic>
        <p:nvPicPr>
          <p:cNvPr id="5" name="Εικόνα 4">
            <a:extLst>
              <a:ext uri="{FF2B5EF4-FFF2-40B4-BE49-F238E27FC236}">
                <a16:creationId xmlns:a16="http://schemas.microsoft.com/office/drawing/2014/main" id="{264E92F3-6352-48A2-B7BC-9D37C3958F32}"/>
              </a:ext>
            </a:extLst>
          </p:cNvPr>
          <p:cNvPicPr>
            <a:picLocks noChangeAspect="1"/>
          </p:cNvPicPr>
          <p:nvPr/>
        </p:nvPicPr>
        <p:blipFill rotWithShape="1">
          <a:blip r:embed="rId5"/>
          <a:srcRect l="19288" t="32149" r="20469" b="4852"/>
          <a:stretch/>
        </p:blipFill>
        <p:spPr>
          <a:xfrm>
            <a:off x="3027028" y="4001909"/>
            <a:ext cx="6137944" cy="2664169"/>
          </a:xfrm>
          <a:prstGeom prst="rect">
            <a:avLst/>
          </a:prstGeom>
        </p:spPr>
      </p:pic>
      <p:pic>
        <p:nvPicPr>
          <p:cNvPr id="7" name="Εικόνα 6">
            <a:extLst>
              <a:ext uri="{FF2B5EF4-FFF2-40B4-BE49-F238E27FC236}">
                <a16:creationId xmlns:a16="http://schemas.microsoft.com/office/drawing/2014/main" id="{DE1E1FD3-44C9-CA9E-ABB7-0C7E0BFE90EE}"/>
              </a:ext>
            </a:extLst>
          </p:cNvPr>
          <p:cNvPicPr>
            <a:picLocks noChangeAspect="1"/>
          </p:cNvPicPr>
          <p:nvPr/>
        </p:nvPicPr>
        <p:blipFill>
          <a:blip r:embed="rId6"/>
          <a:stretch>
            <a:fillRect/>
          </a:stretch>
        </p:blipFill>
        <p:spPr>
          <a:xfrm>
            <a:off x="3048960" y="338728"/>
            <a:ext cx="6107380" cy="6315259"/>
          </a:xfrm>
          <a:prstGeom prst="rect">
            <a:avLst/>
          </a:prstGeom>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Ορθογώνιο 1">
            <a:extLst>
              <a:ext uri="{FF2B5EF4-FFF2-40B4-BE49-F238E27FC236}">
                <a16:creationId xmlns:a16="http://schemas.microsoft.com/office/drawing/2014/main" id="{D5A1C6D5-9C49-473C-853A-3E7EF3773A11}"/>
              </a:ext>
            </a:extLst>
          </p:cNvPr>
          <p:cNvSpPr/>
          <p:nvPr/>
        </p:nvSpPr>
        <p:spPr>
          <a:xfrm>
            <a:off x="1496463" y="1196752"/>
            <a:ext cx="9144000" cy="51842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6" name="35 - Θέση αριθμού διαφάνειας"/>
          <p:cNvSpPr>
            <a:spLocks noGrp="1"/>
          </p:cNvSpPr>
          <p:nvPr>
            <p:ph type="sldNum" sz="quarter" idx="12"/>
          </p:nvPr>
        </p:nvSpPr>
        <p:spPr>
          <a:xfrm>
            <a:off x="8372272" y="6236956"/>
            <a:ext cx="2133600" cy="476250"/>
          </a:xfrm>
        </p:spPr>
        <p:txBody>
          <a:bodyPr/>
          <a:lstStyle/>
          <a:p>
            <a:pPr>
              <a:defRPr/>
            </a:pPr>
            <a:fld id="{FFB69861-6CFB-4135-8BEF-0CCC05361DB9}" type="slidenum">
              <a:rPr lang="el-GR" smtClean="0">
                <a:solidFill>
                  <a:srgbClr val="000000"/>
                </a:solidFill>
              </a:rPr>
              <a:pPr>
                <a:defRPr/>
              </a:pPr>
              <a:t>71</a:t>
            </a:fld>
            <a:endParaRPr lang="el-GR" dirty="0">
              <a:solidFill>
                <a:srgbClr val="000000"/>
              </a:solidFill>
            </a:endParaRPr>
          </a:p>
        </p:txBody>
      </p:sp>
      <p:sp>
        <p:nvSpPr>
          <p:cNvPr id="713730" name="Rectangle 2"/>
          <p:cNvSpPr>
            <a:spLocks noGrp="1" noChangeArrowheads="1"/>
          </p:cNvSpPr>
          <p:nvPr>
            <p:ph type="title" idx="4294967295"/>
          </p:nvPr>
        </p:nvSpPr>
        <p:spPr>
          <a:xfrm>
            <a:off x="1524000" y="273051"/>
            <a:ext cx="9144000" cy="1143000"/>
          </a:xfrm>
        </p:spPr>
        <p:txBody>
          <a:bodyPr/>
          <a:lstStyle/>
          <a:p>
            <a:pPr algn="ctr" eaLnBrk="1" hangingPunct="1">
              <a:defRPr/>
            </a:pPr>
            <a:r>
              <a:rPr lang="el-GR" sz="3200" b="1" i="1" dirty="0">
                <a:solidFill>
                  <a:schemeClr val="accent2"/>
                </a:solidFill>
                <a:latin typeface="Times New Roman" pitchFamily="18" charset="0"/>
                <a:cs typeface="Times New Roman" pitchFamily="18" charset="0"/>
              </a:rPr>
              <a:t>Μια Τυπική Οικογένεια Αμοιβαίων Κεφαλαίων</a:t>
            </a:r>
          </a:p>
        </p:txBody>
      </p:sp>
      <p:sp>
        <p:nvSpPr>
          <p:cNvPr id="172035" name="AutoShape 5"/>
          <p:cNvSpPr>
            <a:spLocks noChangeAspect="1" noChangeArrowheads="1"/>
          </p:cNvSpPr>
          <p:nvPr/>
        </p:nvSpPr>
        <p:spPr bwMode="auto">
          <a:xfrm>
            <a:off x="1496463" y="692687"/>
            <a:ext cx="8964612" cy="8280400"/>
          </a:xfrm>
          <a:prstGeom prst="rect">
            <a:avLst/>
          </a:prstGeom>
          <a:noFill/>
          <a:ln w="9525">
            <a:noFill/>
            <a:miter lim="800000"/>
            <a:headEnd/>
            <a:tailEnd/>
          </a:ln>
        </p:spPr>
        <p:txBody>
          <a:bodyPr/>
          <a:lstStyle/>
          <a:p>
            <a:endParaRPr lang="en-US"/>
          </a:p>
        </p:txBody>
      </p:sp>
      <p:sp>
        <p:nvSpPr>
          <p:cNvPr id="172036" name="Oval 6"/>
          <p:cNvSpPr>
            <a:spLocks noChangeArrowheads="1"/>
          </p:cNvSpPr>
          <p:nvPr/>
        </p:nvSpPr>
        <p:spPr bwMode="auto">
          <a:xfrm>
            <a:off x="2364826" y="1318163"/>
            <a:ext cx="2424113" cy="708025"/>
          </a:xfrm>
          <a:prstGeom prst="ellipse">
            <a:avLst/>
          </a:prstGeom>
          <a:noFill/>
          <a:ln w="9525">
            <a:solidFill>
              <a:srgbClr val="000000"/>
            </a:solidFill>
            <a:round/>
            <a:headEnd/>
            <a:tailEnd/>
          </a:ln>
        </p:spPr>
        <p:txBody>
          <a:bodyPr/>
          <a:lstStyle/>
          <a:p>
            <a:endParaRPr lang="en-US"/>
          </a:p>
        </p:txBody>
      </p:sp>
      <p:sp>
        <p:nvSpPr>
          <p:cNvPr id="172037" name="Text Box 7"/>
          <p:cNvSpPr txBox="1">
            <a:spLocks noChangeArrowheads="1"/>
          </p:cNvSpPr>
          <p:nvPr/>
        </p:nvSpPr>
        <p:spPr bwMode="auto">
          <a:xfrm>
            <a:off x="2809326" y="1364201"/>
            <a:ext cx="1527175" cy="600075"/>
          </a:xfrm>
          <a:prstGeom prst="rect">
            <a:avLst/>
          </a:prstGeom>
          <a:noFill/>
          <a:ln w="9525">
            <a:noFill/>
            <a:miter lim="800000"/>
            <a:headEnd/>
            <a:tailEnd/>
          </a:ln>
        </p:spPr>
        <p:txBody>
          <a:bodyPr lIns="54864" tIns="27432" rIns="54864" bIns="27432"/>
          <a:lstStyle/>
          <a:p>
            <a:pPr algn="ctr"/>
            <a:r>
              <a:rPr lang="el-GR" b="1">
                <a:solidFill>
                  <a:srgbClr val="333399"/>
                </a:solidFill>
              </a:rPr>
              <a:t>Αμοιβαία Κεφάλαια</a:t>
            </a:r>
            <a:endParaRPr lang="el-GR"/>
          </a:p>
        </p:txBody>
      </p:sp>
      <p:sp>
        <p:nvSpPr>
          <p:cNvPr id="172038" name="Line 8"/>
          <p:cNvSpPr>
            <a:spLocks noChangeShapeType="1"/>
          </p:cNvSpPr>
          <p:nvPr/>
        </p:nvSpPr>
        <p:spPr bwMode="auto">
          <a:xfrm flipH="1">
            <a:off x="2980775" y="2781838"/>
            <a:ext cx="338138" cy="614363"/>
          </a:xfrm>
          <a:prstGeom prst="line">
            <a:avLst/>
          </a:prstGeom>
          <a:noFill/>
          <a:ln w="22225">
            <a:solidFill>
              <a:srgbClr val="000000"/>
            </a:solidFill>
            <a:round/>
            <a:headEnd/>
            <a:tailEnd type="triangle" w="med" len="med"/>
          </a:ln>
        </p:spPr>
        <p:txBody>
          <a:bodyPr/>
          <a:lstStyle/>
          <a:p>
            <a:endParaRPr lang="el-GR"/>
          </a:p>
        </p:txBody>
      </p:sp>
      <p:sp>
        <p:nvSpPr>
          <p:cNvPr id="172039" name="Oval 9"/>
          <p:cNvSpPr>
            <a:spLocks noChangeArrowheads="1"/>
          </p:cNvSpPr>
          <p:nvPr/>
        </p:nvSpPr>
        <p:spPr bwMode="auto">
          <a:xfrm>
            <a:off x="1961601" y="3396201"/>
            <a:ext cx="1471613" cy="814387"/>
          </a:xfrm>
          <a:prstGeom prst="ellipse">
            <a:avLst/>
          </a:prstGeom>
          <a:noFill/>
          <a:ln w="9525">
            <a:solidFill>
              <a:srgbClr val="000000"/>
            </a:solidFill>
            <a:round/>
            <a:headEnd/>
            <a:tailEnd/>
          </a:ln>
        </p:spPr>
        <p:txBody>
          <a:bodyPr anchor="ctr"/>
          <a:lstStyle/>
          <a:p>
            <a:endParaRPr lang="en-US"/>
          </a:p>
        </p:txBody>
      </p:sp>
      <p:sp>
        <p:nvSpPr>
          <p:cNvPr id="172040" name="Text Box 10"/>
          <p:cNvSpPr txBox="1">
            <a:spLocks noChangeArrowheads="1"/>
          </p:cNvSpPr>
          <p:nvPr/>
        </p:nvSpPr>
        <p:spPr bwMode="auto">
          <a:xfrm>
            <a:off x="2131463" y="3500975"/>
            <a:ext cx="1695450" cy="576262"/>
          </a:xfrm>
          <a:prstGeom prst="rect">
            <a:avLst/>
          </a:prstGeom>
          <a:noFill/>
          <a:ln w="9525">
            <a:noFill/>
            <a:miter lim="800000"/>
            <a:headEnd/>
            <a:tailEnd/>
          </a:ln>
        </p:spPr>
        <p:txBody>
          <a:bodyPr lIns="54864" tIns="27432" rIns="54864" bIns="27432"/>
          <a:lstStyle/>
          <a:p>
            <a:r>
              <a:rPr lang="el-GR" sz="1400" b="1">
                <a:solidFill>
                  <a:srgbClr val="333399"/>
                </a:solidFill>
              </a:rPr>
              <a:t>Μικτά Εσωτ.</a:t>
            </a:r>
          </a:p>
          <a:p>
            <a:r>
              <a:rPr lang="el-GR" sz="1400" b="1">
                <a:solidFill>
                  <a:srgbClr val="333399"/>
                </a:solidFill>
              </a:rPr>
              <a:t>Μικτά Εξωτ.</a:t>
            </a:r>
            <a:endParaRPr lang="el-GR" sz="1400"/>
          </a:p>
        </p:txBody>
      </p:sp>
      <p:sp>
        <p:nvSpPr>
          <p:cNvPr id="172041" name="Line 11"/>
          <p:cNvSpPr>
            <a:spLocks noChangeShapeType="1"/>
          </p:cNvSpPr>
          <p:nvPr/>
        </p:nvSpPr>
        <p:spPr bwMode="auto">
          <a:xfrm>
            <a:off x="3601489" y="2781837"/>
            <a:ext cx="566737" cy="565150"/>
          </a:xfrm>
          <a:prstGeom prst="line">
            <a:avLst/>
          </a:prstGeom>
          <a:noFill/>
          <a:ln w="22225">
            <a:solidFill>
              <a:srgbClr val="000000"/>
            </a:solidFill>
            <a:round/>
            <a:headEnd/>
            <a:tailEnd type="triangle" w="med" len="med"/>
          </a:ln>
        </p:spPr>
        <p:txBody>
          <a:bodyPr/>
          <a:lstStyle/>
          <a:p>
            <a:endParaRPr lang="el-GR"/>
          </a:p>
        </p:txBody>
      </p:sp>
      <p:sp>
        <p:nvSpPr>
          <p:cNvPr id="172042" name="Oval 12"/>
          <p:cNvSpPr>
            <a:spLocks noChangeArrowheads="1"/>
          </p:cNvSpPr>
          <p:nvPr/>
        </p:nvSpPr>
        <p:spPr bwMode="auto">
          <a:xfrm>
            <a:off x="3488775" y="3394613"/>
            <a:ext cx="1809750" cy="815975"/>
          </a:xfrm>
          <a:prstGeom prst="ellipse">
            <a:avLst/>
          </a:prstGeom>
          <a:noFill/>
          <a:ln w="9525">
            <a:solidFill>
              <a:srgbClr val="000000"/>
            </a:solidFill>
            <a:round/>
            <a:headEnd/>
            <a:tailEnd/>
          </a:ln>
        </p:spPr>
        <p:txBody>
          <a:bodyPr anchor="ctr"/>
          <a:lstStyle/>
          <a:p>
            <a:endParaRPr lang="en-US"/>
          </a:p>
        </p:txBody>
      </p:sp>
      <p:sp>
        <p:nvSpPr>
          <p:cNvPr id="172043" name="Text Box 13"/>
          <p:cNvSpPr txBox="1">
            <a:spLocks noChangeArrowheads="1"/>
          </p:cNvSpPr>
          <p:nvPr/>
        </p:nvSpPr>
        <p:spPr bwMode="auto">
          <a:xfrm>
            <a:off x="3260175" y="3572413"/>
            <a:ext cx="2127250" cy="576263"/>
          </a:xfrm>
          <a:prstGeom prst="rect">
            <a:avLst/>
          </a:prstGeom>
          <a:noFill/>
          <a:ln w="9525">
            <a:noFill/>
            <a:miter lim="800000"/>
            <a:headEnd/>
            <a:tailEnd/>
          </a:ln>
        </p:spPr>
        <p:txBody>
          <a:bodyPr lIns="54864" tIns="27432" rIns="54864" bIns="27432"/>
          <a:lstStyle/>
          <a:p>
            <a:r>
              <a:rPr lang="en-US" sz="1400" b="1">
                <a:solidFill>
                  <a:srgbClr val="333399"/>
                </a:solidFill>
              </a:rPr>
              <a:t>      </a:t>
            </a:r>
            <a:r>
              <a:rPr lang="el-GR" sz="1400" b="1">
                <a:solidFill>
                  <a:srgbClr val="333399"/>
                </a:solidFill>
              </a:rPr>
              <a:t>Ομολογιακά Εσωτ.</a:t>
            </a:r>
          </a:p>
          <a:p>
            <a:r>
              <a:rPr lang="en-US" sz="1400" b="1">
                <a:solidFill>
                  <a:srgbClr val="333399"/>
                </a:solidFill>
              </a:rPr>
              <a:t>      </a:t>
            </a:r>
            <a:r>
              <a:rPr lang="el-GR" sz="1400" b="1">
                <a:solidFill>
                  <a:srgbClr val="333399"/>
                </a:solidFill>
              </a:rPr>
              <a:t>Ομολογιακά Εξωτ.</a:t>
            </a:r>
            <a:endParaRPr lang="el-GR" sz="1400"/>
          </a:p>
        </p:txBody>
      </p:sp>
      <p:sp>
        <p:nvSpPr>
          <p:cNvPr id="172044" name="Text Box 14"/>
          <p:cNvSpPr txBox="1">
            <a:spLocks noChangeArrowheads="1"/>
          </p:cNvSpPr>
          <p:nvPr/>
        </p:nvSpPr>
        <p:spPr bwMode="auto">
          <a:xfrm>
            <a:off x="2358476" y="2912013"/>
            <a:ext cx="847725" cy="301625"/>
          </a:xfrm>
          <a:prstGeom prst="rect">
            <a:avLst/>
          </a:prstGeom>
          <a:noFill/>
          <a:ln w="9525">
            <a:noFill/>
            <a:miter lim="800000"/>
            <a:headEnd/>
            <a:tailEnd/>
          </a:ln>
        </p:spPr>
        <p:txBody>
          <a:bodyPr lIns="54864" tIns="27432" rIns="54864" bIns="27432"/>
          <a:lstStyle/>
          <a:p>
            <a:r>
              <a:rPr lang="el-GR" sz="1400" b="1">
                <a:solidFill>
                  <a:srgbClr val="333399"/>
                </a:solidFill>
              </a:rPr>
              <a:t>Μικτά</a:t>
            </a:r>
            <a:endParaRPr lang="el-GR" sz="1400"/>
          </a:p>
        </p:txBody>
      </p:sp>
      <p:sp>
        <p:nvSpPr>
          <p:cNvPr id="172045" name="Text Box 15"/>
          <p:cNvSpPr txBox="1">
            <a:spLocks noChangeArrowheads="1"/>
          </p:cNvSpPr>
          <p:nvPr/>
        </p:nvSpPr>
        <p:spPr bwMode="auto">
          <a:xfrm>
            <a:off x="3653876" y="2912013"/>
            <a:ext cx="1414463" cy="301625"/>
          </a:xfrm>
          <a:prstGeom prst="rect">
            <a:avLst/>
          </a:prstGeom>
          <a:solidFill>
            <a:srgbClr val="FFFFFF"/>
          </a:solidFill>
          <a:ln w="9525">
            <a:noFill/>
            <a:miter lim="800000"/>
            <a:headEnd/>
            <a:tailEnd/>
          </a:ln>
        </p:spPr>
        <p:txBody>
          <a:bodyPr lIns="54864" tIns="27432" rIns="54864" bIns="27432"/>
          <a:lstStyle/>
          <a:p>
            <a:r>
              <a:rPr lang="el-GR" sz="1400" b="1" dirty="0">
                <a:solidFill>
                  <a:srgbClr val="333399"/>
                </a:solidFill>
              </a:rPr>
              <a:t>Ομολογιακά</a:t>
            </a:r>
            <a:endParaRPr lang="el-GR" sz="1400" dirty="0"/>
          </a:p>
        </p:txBody>
      </p:sp>
      <p:sp>
        <p:nvSpPr>
          <p:cNvPr id="172046" name="Line 16"/>
          <p:cNvSpPr>
            <a:spLocks noChangeShapeType="1"/>
          </p:cNvSpPr>
          <p:nvPr/>
        </p:nvSpPr>
        <p:spPr bwMode="auto">
          <a:xfrm>
            <a:off x="3545925" y="2026187"/>
            <a:ext cx="0" cy="234950"/>
          </a:xfrm>
          <a:prstGeom prst="line">
            <a:avLst/>
          </a:prstGeom>
          <a:noFill/>
          <a:ln w="22225">
            <a:solidFill>
              <a:srgbClr val="000000"/>
            </a:solidFill>
            <a:round/>
            <a:headEnd/>
            <a:tailEnd type="triangle" w="med" len="med"/>
          </a:ln>
        </p:spPr>
        <p:txBody>
          <a:bodyPr/>
          <a:lstStyle/>
          <a:p>
            <a:endParaRPr lang="el-GR"/>
          </a:p>
        </p:txBody>
      </p:sp>
      <p:sp>
        <p:nvSpPr>
          <p:cNvPr id="172047" name="Oval 17"/>
          <p:cNvSpPr>
            <a:spLocks noChangeArrowheads="1"/>
          </p:cNvSpPr>
          <p:nvPr/>
        </p:nvSpPr>
        <p:spPr bwMode="auto">
          <a:xfrm>
            <a:off x="2637876" y="2261137"/>
            <a:ext cx="1865313" cy="520700"/>
          </a:xfrm>
          <a:prstGeom prst="ellipse">
            <a:avLst/>
          </a:prstGeom>
          <a:noFill/>
          <a:ln w="9525">
            <a:solidFill>
              <a:srgbClr val="000000"/>
            </a:solidFill>
            <a:round/>
            <a:headEnd/>
            <a:tailEnd/>
          </a:ln>
        </p:spPr>
        <p:txBody>
          <a:bodyPr anchor="ctr"/>
          <a:lstStyle/>
          <a:p>
            <a:endParaRPr lang="en-US"/>
          </a:p>
        </p:txBody>
      </p:sp>
      <p:sp>
        <p:nvSpPr>
          <p:cNvPr id="172048" name="Text Box 18"/>
          <p:cNvSpPr txBox="1">
            <a:spLocks noChangeArrowheads="1"/>
          </p:cNvSpPr>
          <p:nvPr/>
        </p:nvSpPr>
        <p:spPr bwMode="auto">
          <a:xfrm>
            <a:off x="2561676" y="2350037"/>
            <a:ext cx="2174875" cy="325438"/>
          </a:xfrm>
          <a:prstGeom prst="rect">
            <a:avLst/>
          </a:prstGeom>
          <a:noFill/>
          <a:ln w="9525">
            <a:noFill/>
            <a:miter lim="800000"/>
            <a:headEnd/>
            <a:tailEnd/>
          </a:ln>
        </p:spPr>
        <p:txBody>
          <a:bodyPr lIns="54864" tIns="27432" rIns="54864" bIns="27432"/>
          <a:lstStyle/>
          <a:p>
            <a:r>
              <a:rPr lang="en-US" sz="1400" b="1">
                <a:solidFill>
                  <a:srgbClr val="333399"/>
                </a:solidFill>
              </a:rPr>
              <a:t>     </a:t>
            </a:r>
            <a:r>
              <a:rPr lang="el-GR" sz="1400" b="1">
                <a:solidFill>
                  <a:srgbClr val="333399"/>
                </a:solidFill>
              </a:rPr>
              <a:t>Ανοιχτού Τύπου</a:t>
            </a:r>
            <a:endParaRPr lang="el-GR" sz="1400"/>
          </a:p>
        </p:txBody>
      </p:sp>
      <p:sp>
        <p:nvSpPr>
          <p:cNvPr id="172049" name="Text Box 19"/>
          <p:cNvSpPr txBox="1">
            <a:spLocks noChangeArrowheads="1"/>
          </p:cNvSpPr>
          <p:nvPr/>
        </p:nvSpPr>
        <p:spPr bwMode="auto">
          <a:xfrm>
            <a:off x="7617864" y="1364201"/>
            <a:ext cx="1355725" cy="301625"/>
          </a:xfrm>
          <a:prstGeom prst="rect">
            <a:avLst/>
          </a:prstGeom>
          <a:noFill/>
          <a:ln w="9525">
            <a:noFill/>
            <a:miter lim="800000"/>
            <a:headEnd/>
            <a:tailEnd/>
          </a:ln>
        </p:spPr>
        <p:txBody>
          <a:bodyPr lIns="54864" tIns="27432" rIns="54864" bIns="27432"/>
          <a:lstStyle/>
          <a:p>
            <a:endParaRPr lang="en-US"/>
          </a:p>
        </p:txBody>
      </p:sp>
      <p:sp>
        <p:nvSpPr>
          <p:cNvPr id="172050" name="Text Box 20"/>
          <p:cNvSpPr txBox="1">
            <a:spLocks noChangeArrowheads="1"/>
          </p:cNvSpPr>
          <p:nvPr/>
        </p:nvSpPr>
        <p:spPr bwMode="auto">
          <a:xfrm>
            <a:off x="7617864" y="1738851"/>
            <a:ext cx="1355725" cy="300037"/>
          </a:xfrm>
          <a:prstGeom prst="rect">
            <a:avLst/>
          </a:prstGeom>
          <a:noFill/>
          <a:ln w="9525">
            <a:noFill/>
            <a:miter lim="800000"/>
            <a:headEnd/>
            <a:tailEnd/>
          </a:ln>
        </p:spPr>
        <p:txBody>
          <a:bodyPr lIns="54864" tIns="27432" rIns="54864" bIns="27432"/>
          <a:lstStyle/>
          <a:p>
            <a:endParaRPr lang="en-US"/>
          </a:p>
        </p:txBody>
      </p:sp>
      <p:sp>
        <p:nvSpPr>
          <p:cNvPr id="172051" name="Line 21"/>
          <p:cNvSpPr>
            <a:spLocks noChangeShapeType="1"/>
          </p:cNvSpPr>
          <p:nvPr/>
        </p:nvSpPr>
        <p:spPr bwMode="auto">
          <a:xfrm>
            <a:off x="4279351" y="2686587"/>
            <a:ext cx="1528763" cy="660400"/>
          </a:xfrm>
          <a:prstGeom prst="line">
            <a:avLst/>
          </a:prstGeom>
          <a:noFill/>
          <a:ln w="22225">
            <a:solidFill>
              <a:srgbClr val="000000"/>
            </a:solidFill>
            <a:round/>
            <a:headEnd/>
            <a:tailEnd type="triangle" w="med" len="med"/>
          </a:ln>
        </p:spPr>
        <p:txBody>
          <a:bodyPr/>
          <a:lstStyle/>
          <a:p>
            <a:endParaRPr lang="el-GR"/>
          </a:p>
        </p:txBody>
      </p:sp>
      <p:sp>
        <p:nvSpPr>
          <p:cNvPr id="172052" name="Oval 22"/>
          <p:cNvSpPr>
            <a:spLocks noChangeArrowheads="1"/>
          </p:cNvSpPr>
          <p:nvPr/>
        </p:nvSpPr>
        <p:spPr bwMode="auto">
          <a:xfrm>
            <a:off x="5411239" y="3254913"/>
            <a:ext cx="1697037" cy="942975"/>
          </a:xfrm>
          <a:prstGeom prst="ellipse">
            <a:avLst/>
          </a:prstGeom>
          <a:noFill/>
          <a:ln w="9525">
            <a:solidFill>
              <a:srgbClr val="000000"/>
            </a:solidFill>
            <a:round/>
            <a:headEnd/>
            <a:tailEnd/>
          </a:ln>
        </p:spPr>
        <p:txBody>
          <a:bodyPr anchor="ctr"/>
          <a:lstStyle/>
          <a:p>
            <a:endParaRPr lang="en-US"/>
          </a:p>
        </p:txBody>
      </p:sp>
      <p:sp>
        <p:nvSpPr>
          <p:cNvPr id="172053" name="Text Box 23"/>
          <p:cNvSpPr txBox="1">
            <a:spLocks noChangeArrowheads="1"/>
          </p:cNvSpPr>
          <p:nvPr/>
        </p:nvSpPr>
        <p:spPr bwMode="auto">
          <a:xfrm>
            <a:off x="5492200" y="3415251"/>
            <a:ext cx="1697038" cy="877887"/>
          </a:xfrm>
          <a:prstGeom prst="rect">
            <a:avLst/>
          </a:prstGeom>
          <a:noFill/>
          <a:ln w="9525">
            <a:noFill/>
            <a:miter lim="800000"/>
            <a:headEnd/>
            <a:tailEnd/>
          </a:ln>
        </p:spPr>
        <p:txBody>
          <a:bodyPr lIns="54864" tIns="27432" rIns="54864" bIns="27432"/>
          <a:lstStyle/>
          <a:p>
            <a:r>
              <a:rPr lang="en-US" sz="1300" b="1">
                <a:solidFill>
                  <a:srgbClr val="333399"/>
                </a:solidFill>
              </a:rPr>
              <a:t>   </a:t>
            </a:r>
            <a:r>
              <a:rPr lang="el-GR" sz="1300" b="1">
                <a:solidFill>
                  <a:srgbClr val="333399"/>
                </a:solidFill>
              </a:rPr>
              <a:t>Μετοχικά Εσωτ.</a:t>
            </a:r>
          </a:p>
          <a:p>
            <a:r>
              <a:rPr lang="en-US" sz="1300" b="1">
                <a:solidFill>
                  <a:srgbClr val="333399"/>
                </a:solidFill>
              </a:rPr>
              <a:t>   </a:t>
            </a:r>
            <a:r>
              <a:rPr lang="el-GR" sz="1300" b="1">
                <a:solidFill>
                  <a:srgbClr val="333399"/>
                </a:solidFill>
              </a:rPr>
              <a:t>Μετοχικά Εξωτ.</a:t>
            </a:r>
          </a:p>
          <a:p>
            <a:r>
              <a:rPr lang="en-US" sz="1300" b="1">
                <a:solidFill>
                  <a:srgbClr val="333399"/>
                </a:solidFill>
              </a:rPr>
              <a:t>   </a:t>
            </a:r>
            <a:r>
              <a:rPr lang="el-GR" sz="1300" b="1">
                <a:solidFill>
                  <a:srgbClr val="333399"/>
                </a:solidFill>
              </a:rPr>
              <a:t>Κλαδικά</a:t>
            </a:r>
            <a:endParaRPr lang="el-GR" sz="1300"/>
          </a:p>
        </p:txBody>
      </p:sp>
      <p:sp>
        <p:nvSpPr>
          <p:cNvPr id="172054" name="Text Box 24"/>
          <p:cNvSpPr txBox="1">
            <a:spLocks noChangeArrowheads="1"/>
          </p:cNvSpPr>
          <p:nvPr/>
        </p:nvSpPr>
        <p:spPr bwMode="auto">
          <a:xfrm>
            <a:off x="5128664" y="2912013"/>
            <a:ext cx="1412875" cy="301625"/>
          </a:xfrm>
          <a:prstGeom prst="rect">
            <a:avLst/>
          </a:prstGeom>
          <a:solidFill>
            <a:srgbClr val="FFFFFF"/>
          </a:solidFill>
          <a:ln w="9525">
            <a:noFill/>
            <a:miter lim="800000"/>
            <a:headEnd/>
            <a:tailEnd/>
          </a:ln>
        </p:spPr>
        <p:txBody>
          <a:bodyPr lIns="54864" tIns="27432" rIns="54864" bIns="27432"/>
          <a:lstStyle/>
          <a:p>
            <a:r>
              <a:rPr lang="el-GR" sz="1400" b="1" dirty="0">
                <a:solidFill>
                  <a:srgbClr val="333399"/>
                </a:solidFill>
              </a:rPr>
              <a:t>Μετοχικά</a:t>
            </a:r>
            <a:endParaRPr lang="el-GR" sz="1400" dirty="0"/>
          </a:p>
        </p:txBody>
      </p:sp>
      <p:sp>
        <p:nvSpPr>
          <p:cNvPr id="172055" name="Oval 25"/>
          <p:cNvSpPr>
            <a:spLocks noChangeArrowheads="1"/>
          </p:cNvSpPr>
          <p:nvPr/>
        </p:nvSpPr>
        <p:spPr bwMode="auto">
          <a:xfrm>
            <a:off x="7219400" y="3396200"/>
            <a:ext cx="1809750" cy="754062"/>
          </a:xfrm>
          <a:prstGeom prst="ellipse">
            <a:avLst/>
          </a:prstGeom>
          <a:noFill/>
          <a:ln w="9525">
            <a:solidFill>
              <a:srgbClr val="000000"/>
            </a:solidFill>
            <a:round/>
            <a:headEnd/>
            <a:tailEnd/>
          </a:ln>
        </p:spPr>
        <p:txBody>
          <a:bodyPr anchor="ctr"/>
          <a:lstStyle/>
          <a:p>
            <a:endParaRPr lang="en-US"/>
          </a:p>
        </p:txBody>
      </p:sp>
      <p:sp>
        <p:nvSpPr>
          <p:cNvPr id="172056" name="Text Box 26"/>
          <p:cNvSpPr txBox="1">
            <a:spLocks noChangeArrowheads="1"/>
          </p:cNvSpPr>
          <p:nvPr/>
        </p:nvSpPr>
        <p:spPr bwMode="auto">
          <a:xfrm>
            <a:off x="7333700" y="3502563"/>
            <a:ext cx="2027238" cy="576263"/>
          </a:xfrm>
          <a:prstGeom prst="rect">
            <a:avLst/>
          </a:prstGeom>
          <a:noFill/>
          <a:ln w="9525">
            <a:noFill/>
            <a:miter lim="800000"/>
            <a:headEnd/>
            <a:tailEnd/>
          </a:ln>
        </p:spPr>
        <p:txBody>
          <a:bodyPr lIns="54864" tIns="27432" rIns="54864" bIns="27432"/>
          <a:lstStyle/>
          <a:p>
            <a:r>
              <a:rPr lang="el-GR" sz="1400" b="1">
                <a:solidFill>
                  <a:srgbClr val="333399"/>
                </a:solidFill>
              </a:rPr>
              <a:t>Διαχ. Διαθ. Εσωτ.</a:t>
            </a:r>
          </a:p>
          <a:p>
            <a:r>
              <a:rPr lang="el-GR" sz="1400" b="1">
                <a:solidFill>
                  <a:srgbClr val="333399"/>
                </a:solidFill>
              </a:rPr>
              <a:t>Διαχ. Διαθ. Εξωτ.</a:t>
            </a:r>
            <a:endParaRPr lang="el-GR" sz="1400"/>
          </a:p>
        </p:txBody>
      </p:sp>
      <p:sp>
        <p:nvSpPr>
          <p:cNvPr id="172057" name="Line 27"/>
          <p:cNvSpPr>
            <a:spLocks noChangeShapeType="1"/>
          </p:cNvSpPr>
          <p:nvPr/>
        </p:nvSpPr>
        <p:spPr bwMode="auto">
          <a:xfrm>
            <a:off x="4506364" y="2545300"/>
            <a:ext cx="3335337" cy="850900"/>
          </a:xfrm>
          <a:prstGeom prst="line">
            <a:avLst/>
          </a:prstGeom>
          <a:noFill/>
          <a:ln w="22225">
            <a:solidFill>
              <a:srgbClr val="000000"/>
            </a:solidFill>
            <a:round/>
            <a:headEnd/>
            <a:tailEnd type="triangle" w="med" len="med"/>
          </a:ln>
        </p:spPr>
        <p:txBody>
          <a:bodyPr/>
          <a:lstStyle/>
          <a:p>
            <a:endParaRPr lang="el-GR"/>
          </a:p>
        </p:txBody>
      </p:sp>
      <p:sp>
        <p:nvSpPr>
          <p:cNvPr id="172058" name="Text Box 28"/>
          <p:cNvSpPr txBox="1">
            <a:spLocks noChangeArrowheads="1"/>
          </p:cNvSpPr>
          <p:nvPr/>
        </p:nvSpPr>
        <p:spPr bwMode="auto">
          <a:xfrm>
            <a:off x="7503563" y="2794538"/>
            <a:ext cx="1414462" cy="525463"/>
          </a:xfrm>
          <a:prstGeom prst="rect">
            <a:avLst/>
          </a:prstGeom>
          <a:noFill/>
          <a:ln w="9525">
            <a:noFill/>
            <a:miter lim="800000"/>
            <a:headEnd/>
            <a:tailEnd/>
          </a:ln>
        </p:spPr>
        <p:txBody>
          <a:bodyPr lIns="54864" tIns="27432" rIns="54864" bIns="27432"/>
          <a:lstStyle/>
          <a:p>
            <a:pPr algn="ctr"/>
            <a:r>
              <a:rPr lang="el-GR" sz="1400" b="1">
                <a:solidFill>
                  <a:srgbClr val="333399"/>
                </a:solidFill>
              </a:rPr>
              <a:t>Διαχ. Διαθεσίμων</a:t>
            </a:r>
            <a:endParaRPr lang="el-GR" sz="1400"/>
          </a:p>
        </p:txBody>
      </p:sp>
      <p:sp>
        <p:nvSpPr>
          <p:cNvPr id="172059" name="Oval 30"/>
          <p:cNvSpPr>
            <a:spLocks noChangeArrowheads="1"/>
          </p:cNvSpPr>
          <p:nvPr/>
        </p:nvSpPr>
        <p:spPr bwMode="auto">
          <a:xfrm>
            <a:off x="1934614" y="4597938"/>
            <a:ext cx="2871787" cy="1076325"/>
          </a:xfrm>
          <a:prstGeom prst="ellipse">
            <a:avLst/>
          </a:prstGeom>
          <a:noFill/>
          <a:ln w="9525">
            <a:solidFill>
              <a:srgbClr val="000000"/>
            </a:solidFill>
            <a:round/>
            <a:headEnd/>
            <a:tailEnd/>
          </a:ln>
        </p:spPr>
        <p:txBody>
          <a:bodyPr anchor="ctr"/>
          <a:lstStyle/>
          <a:p>
            <a:endParaRPr lang="en-US"/>
          </a:p>
        </p:txBody>
      </p:sp>
      <p:sp>
        <p:nvSpPr>
          <p:cNvPr id="172060" name="Text Box 31"/>
          <p:cNvSpPr txBox="1">
            <a:spLocks noChangeArrowheads="1"/>
          </p:cNvSpPr>
          <p:nvPr/>
        </p:nvSpPr>
        <p:spPr bwMode="auto">
          <a:xfrm>
            <a:off x="2188614" y="4742401"/>
            <a:ext cx="2814637" cy="877887"/>
          </a:xfrm>
          <a:prstGeom prst="rect">
            <a:avLst/>
          </a:prstGeom>
          <a:noFill/>
          <a:ln w="9525">
            <a:noFill/>
            <a:miter lim="800000"/>
            <a:headEnd/>
            <a:tailEnd/>
          </a:ln>
        </p:spPr>
        <p:txBody>
          <a:bodyPr lIns="54864" tIns="27432" rIns="54864" bIns="27432"/>
          <a:lstStyle/>
          <a:p>
            <a:r>
              <a:rPr lang="en-US" sz="1400" b="1">
                <a:solidFill>
                  <a:srgbClr val="333399"/>
                </a:solidFill>
              </a:rPr>
              <a:t>  </a:t>
            </a:r>
            <a:r>
              <a:rPr lang="el-GR" sz="1400" b="1">
                <a:solidFill>
                  <a:srgbClr val="333399"/>
                </a:solidFill>
              </a:rPr>
              <a:t>Fund</a:t>
            </a:r>
            <a:r>
              <a:rPr lang="en-US" sz="1400" b="1">
                <a:solidFill>
                  <a:srgbClr val="333399"/>
                </a:solidFill>
              </a:rPr>
              <a:t>s</a:t>
            </a:r>
            <a:r>
              <a:rPr lang="el-GR" sz="1400" b="1">
                <a:solidFill>
                  <a:srgbClr val="333399"/>
                </a:solidFill>
              </a:rPr>
              <a:t>-of-Funds Μετοχικά</a:t>
            </a:r>
          </a:p>
          <a:p>
            <a:r>
              <a:rPr lang="en-US" sz="1400" b="1">
                <a:solidFill>
                  <a:srgbClr val="333399"/>
                </a:solidFill>
              </a:rPr>
              <a:t>  </a:t>
            </a:r>
            <a:r>
              <a:rPr lang="el-GR" sz="1400" b="1">
                <a:solidFill>
                  <a:srgbClr val="333399"/>
                </a:solidFill>
              </a:rPr>
              <a:t>Fund</a:t>
            </a:r>
            <a:r>
              <a:rPr lang="en-US" sz="1400" b="1">
                <a:solidFill>
                  <a:srgbClr val="333399"/>
                </a:solidFill>
              </a:rPr>
              <a:t>s</a:t>
            </a:r>
            <a:r>
              <a:rPr lang="el-GR" sz="1400" b="1">
                <a:solidFill>
                  <a:srgbClr val="333399"/>
                </a:solidFill>
              </a:rPr>
              <a:t>-of-Funds Μικτά</a:t>
            </a:r>
          </a:p>
          <a:p>
            <a:r>
              <a:rPr lang="en-US" sz="1400" b="1">
                <a:solidFill>
                  <a:srgbClr val="333399"/>
                </a:solidFill>
              </a:rPr>
              <a:t>  </a:t>
            </a:r>
            <a:r>
              <a:rPr lang="el-GR" sz="1400" b="1">
                <a:solidFill>
                  <a:srgbClr val="333399"/>
                </a:solidFill>
              </a:rPr>
              <a:t>Fund</a:t>
            </a:r>
            <a:r>
              <a:rPr lang="en-US" sz="1400" b="1">
                <a:solidFill>
                  <a:srgbClr val="333399"/>
                </a:solidFill>
              </a:rPr>
              <a:t>s</a:t>
            </a:r>
            <a:r>
              <a:rPr lang="el-GR" sz="1400" b="1">
                <a:solidFill>
                  <a:srgbClr val="333399"/>
                </a:solidFill>
              </a:rPr>
              <a:t>-of-Funds Ομολ.</a:t>
            </a:r>
            <a:endParaRPr lang="el-GR" sz="1400"/>
          </a:p>
        </p:txBody>
      </p:sp>
      <p:sp>
        <p:nvSpPr>
          <p:cNvPr id="172061" name="Text Box 32"/>
          <p:cNvSpPr txBox="1">
            <a:spLocks noChangeArrowheads="1"/>
          </p:cNvSpPr>
          <p:nvPr/>
        </p:nvSpPr>
        <p:spPr bwMode="auto">
          <a:xfrm>
            <a:off x="4846088" y="4385212"/>
            <a:ext cx="1866900" cy="325438"/>
          </a:xfrm>
          <a:prstGeom prst="rect">
            <a:avLst/>
          </a:prstGeom>
          <a:noFill/>
          <a:ln w="9525">
            <a:noFill/>
            <a:miter lim="800000"/>
            <a:headEnd/>
            <a:tailEnd/>
          </a:ln>
        </p:spPr>
        <p:txBody>
          <a:bodyPr lIns="54864" tIns="27432" rIns="54864" bIns="27432"/>
          <a:lstStyle/>
          <a:p>
            <a:r>
              <a:rPr lang="el-GR" sz="1200" b="1">
                <a:solidFill>
                  <a:srgbClr val="333399"/>
                </a:solidFill>
              </a:rPr>
              <a:t>Νέα Προϊόντα</a:t>
            </a:r>
            <a:endParaRPr lang="el-GR"/>
          </a:p>
        </p:txBody>
      </p:sp>
      <p:sp>
        <p:nvSpPr>
          <p:cNvPr id="172062" name="Oval 33"/>
          <p:cNvSpPr>
            <a:spLocks noChangeArrowheads="1"/>
          </p:cNvSpPr>
          <p:nvPr/>
        </p:nvSpPr>
        <p:spPr bwMode="auto">
          <a:xfrm>
            <a:off x="4925463" y="4718588"/>
            <a:ext cx="2093912" cy="942975"/>
          </a:xfrm>
          <a:prstGeom prst="ellipse">
            <a:avLst/>
          </a:prstGeom>
          <a:noFill/>
          <a:ln w="9525">
            <a:solidFill>
              <a:srgbClr val="000000"/>
            </a:solidFill>
            <a:round/>
            <a:headEnd/>
            <a:tailEnd/>
          </a:ln>
        </p:spPr>
        <p:txBody>
          <a:bodyPr anchor="ctr"/>
          <a:lstStyle/>
          <a:p>
            <a:endParaRPr lang="en-US"/>
          </a:p>
        </p:txBody>
      </p:sp>
      <p:sp>
        <p:nvSpPr>
          <p:cNvPr id="172063" name="Text Box 34"/>
          <p:cNvSpPr txBox="1">
            <a:spLocks noChangeArrowheads="1"/>
          </p:cNvSpPr>
          <p:nvPr/>
        </p:nvSpPr>
        <p:spPr bwMode="auto">
          <a:xfrm>
            <a:off x="5111200" y="4859875"/>
            <a:ext cx="2268538" cy="576262"/>
          </a:xfrm>
          <a:prstGeom prst="rect">
            <a:avLst/>
          </a:prstGeom>
          <a:noFill/>
          <a:ln w="9525">
            <a:noFill/>
            <a:miter lim="800000"/>
            <a:headEnd/>
            <a:tailEnd/>
          </a:ln>
        </p:spPr>
        <p:txBody>
          <a:bodyPr lIns="54864" tIns="27432" rIns="54864" bIns="27432"/>
          <a:lstStyle/>
          <a:p>
            <a:r>
              <a:rPr lang="el-GR" sz="1400" b="1">
                <a:solidFill>
                  <a:srgbClr val="333399"/>
                </a:solidFill>
              </a:rPr>
              <a:t>Bond Index Funds</a:t>
            </a:r>
          </a:p>
          <a:p>
            <a:r>
              <a:rPr lang="el-GR" sz="1400" b="1">
                <a:solidFill>
                  <a:srgbClr val="333399"/>
                </a:solidFill>
              </a:rPr>
              <a:t>Stock Index Funds</a:t>
            </a:r>
            <a:endParaRPr lang="el-GR" sz="1400"/>
          </a:p>
        </p:txBody>
      </p:sp>
      <p:sp>
        <p:nvSpPr>
          <p:cNvPr id="713760" name="AutoShape 35"/>
          <p:cNvSpPr>
            <a:spLocks noChangeArrowheads="1"/>
          </p:cNvSpPr>
          <p:nvPr/>
        </p:nvSpPr>
        <p:spPr bwMode="auto">
          <a:xfrm rot="-2867474">
            <a:off x="9387397" y="3630472"/>
            <a:ext cx="827087" cy="593725"/>
          </a:xfrm>
          <a:prstGeom prst="leftArrow">
            <a:avLst>
              <a:gd name="adj1" fmla="val 50000"/>
              <a:gd name="adj2" fmla="val 34826"/>
            </a:avLst>
          </a:prstGeom>
          <a:solidFill>
            <a:schemeClr val="accent2">
              <a:lumMod val="50000"/>
            </a:schemeClr>
          </a:solidFill>
          <a:ln w="9525">
            <a:solidFill>
              <a:srgbClr val="000000"/>
            </a:solidFill>
            <a:miter lim="800000"/>
            <a:headEnd/>
            <a:tailEnd/>
          </a:ln>
        </p:spPr>
        <p:txBody>
          <a:bodyPr vert="eaVert" anchor="ctr"/>
          <a:lstStyle/>
          <a:p>
            <a:pPr>
              <a:defRPr/>
            </a:pPr>
            <a:endParaRPr lang="en-US"/>
          </a:p>
        </p:txBody>
      </p:sp>
      <p:sp>
        <p:nvSpPr>
          <p:cNvPr id="172065" name="Oval 36"/>
          <p:cNvSpPr>
            <a:spLocks noChangeArrowheads="1"/>
          </p:cNvSpPr>
          <p:nvPr/>
        </p:nvSpPr>
        <p:spPr bwMode="auto">
          <a:xfrm>
            <a:off x="7259087" y="4300420"/>
            <a:ext cx="3201988" cy="2008188"/>
          </a:xfrm>
          <a:prstGeom prst="ellipse">
            <a:avLst/>
          </a:prstGeom>
          <a:noFill/>
          <a:ln w="9525">
            <a:solidFill>
              <a:srgbClr val="000000"/>
            </a:solidFill>
            <a:round/>
            <a:headEnd/>
            <a:tailEnd/>
          </a:ln>
        </p:spPr>
        <p:txBody>
          <a:bodyPr anchor="ctr"/>
          <a:lstStyle/>
          <a:p>
            <a:endParaRPr lang="en-US"/>
          </a:p>
        </p:txBody>
      </p:sp>
      <p:sp>
        <p:nvSpPr>
          <p:cNvPr id="172066" name="Text Box 37"/>
          <p:cNvSpPr txBox="1">
            <a:spLocks noChangeArrowheads="1"/>
          </p:cNvSpPr>
          <p:nvPr/>
        </p:nvSpPr>
        <p:spPr bwMode="auto">
          <a:xfrm>
            <a:off x="7736925" y="4605974"/>
            <a:ext cx="2246312" cy="1539875"/>
          </a:xfrm>
          <a:prstGeom prst="rect">
            <a:avLst/>
          </a:prstGeom>
          <a:noFill/>
          <a:ln w="9525">
            <a:noFill/>
            <a:miter lim="800000"/>
            <a:headEnd/>
            <a:tailEnd/>
          </a:ln>
        </p:spPr>
        <p:txBody>
          <a:bodyPr lIns="54864" tIns="27432" rIns="54864" bIns="27432"/>
          <a:lstStyle/>
          <a:p>
            <a:pPr algn="ctr"/>
            <a:r>
              <a:rPr lang="el-GR" sz="1400" b="1" dirty="0">
                <a:solidFill>
                  <a:srgbClr val="333399"/>
                </a:solidFill>
              </a:rPr>
              <a:t>Α/Κ Ξένων          Κεφαλαιαγορών</a:t>
            </a:r>
          </a:p>
          <a:p>
            <a:pPr algn="ctr"/>
            <a:r>
              <a:rPr lang="el-GR" sz="1400" b="1" dirty="0">
                <a:solidFill>
                  <a:srgbClr val="333399"/>
                </a:solidFill>
              </a:rPr>
              <a:t>BRIC </a:t>
            </a:r>
            <a:r>
              <a:rPr lang="el-GR" sz="1400" b="1" dirty="0" err="1">
                <a:solidFill>
                  <a:srgbClr val="333399"/>
                </a:solidFill>
              </a:rPr>
              <a:t>Funds</a:t>
            </a:r>
            <a:r>
              <a:rPr lang="el-GR" sz="1400" b="1" dirty="0">
                <a:solidFill>
                  <a:srgbClr val="333399"/>
                </a:solidFill>
              </a:rPr>
              <a:t> </a:t>
            </a:r>
          </a:p>
          <a:p>
            <a:pPr algn="ctr"/>
            <a:r>
              <a:rPr lang="el-GR" sz="1400" b="1" dirty="0" err="1">
                <a:solidFill>
                  <a:srgbClr val="333399"/>
                </a:solidFill>
              </a:rPr>
              <a:t>Emerging</a:t>
            </a:r>
            <a:r>
              <a:rPr lang="el-GR" sz="1400" b="1" dirty="0">
                <a:solidFill>
                  <a:srgbClr val="333399"/>
                </a:solidFill>
              </a:rPr>
              <a:t> </a:t>
            </a:r>
            <a:r>
              <a:rPr lang="el-GR" sz="1400" b="1" dirty="0" err="1">
                <a:solidFill>
                  <a:srgbClr val="333399"/>
                </a:solidFill>
              </a:rPr>
              <a:t>Markets</a:t>
            </a:r>
            <a:r>
              <a:rPr lang="el-GR" sz="1400" b="1" dirty="0">
                <a:solidFill>
                  <a:srgbClr val="333399"/>
                </a:solidFill>
              </a:rPr>
              <a:t> </a:t>
            </a:r>
            <a:r>
              <a:rPr lang="en-US" sz="1400" b="1" dirty="0">
                <a:solidFill>
                  <a:srgbClr val="333399"/>
                </a:solidFill>
              </a:rPr>
              <a:t>Funds </a:t>
            </a:r>
            <a:r>
              <a:rPr lang="el-GR" sz="1400" b="1" dirty="0" err="1">
                <a:solidFill>
                  <a:srgbClr val="333399"/>
                </a:solidFill>
              </a:rPr>
              <a:t>Growth</a:t>
            </a:r>
            <a:r>
              <a:rPr lang="el-GR" sz="1400" b="1" dirty="0">
                <a:solidFill>
                  <a:srgbClr val="333399"/>
                </a:solidFill>
              </a:rPr>
              <a:t> </a:t>
            </a:r>
            <a:r>
              <a:rPr lang="en-US" sz="1400" b="1" dirty="0">
                <a:solidFill>
                  <a:srgbClr val="333399"/>
                </a:solidFill>
              </a:rPr>
              <a:t>Funds</a:t>
            </a:r>
            <a:r>
              <a:rPr lang="el-GR" sz="1400" b="1" dirty="0">
                <a:solidFill>
                  <a:srgbClr val="333399"/>
                </a:solidFill>
              </a:rPr>
              <a:t>               </a:t>
            </a:r>
          </a:p>
          <a:p>
            <a:pPr algn="ctr"/>
            <a:r>
              <a:rPr lang="el-GR" sz="1400" b="1" dirty="0" err="1">
                <a:solidFill>
                  <a:srgbClr val="333399"/>
                </a:solidFill>
              </a:rPr>
              <a:t>Value</a:t>
            </a:r>
            <a:r>
              <a:rPr lang="en-US" sz="1400" b="1" dirty="0">
                <a:solidFill>
                  <a:srgbClr val="333399"/>
                </a:solidFill>
              </a:rPr>
              <a:t> Funds</a:t>
            </a:r>
            <a:endParaRPr lang="el-GR" sz="1400"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BEE73255-8084-4DF9-BB0B-15EAC92E2C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Τίτλος 1">
            <a:extLst>
              <a:ext uri="{FF2B5EF4-FFF2-40B4-BE49-F238E27FC236}">
                <a16:creationId xmlns:a16="http://schemas.microsoft.com/office/drawing/2014/main" id="{956A93F2-20CD-377C-C126-3DCA961C7AD9}"/>
              </a:ext>
            </a:extLst>
          </p:cNvPr>
          <p:cNvSpPr>
            <a:spLocks noGrp="1"/>
          </p:cNvSpPr>
          <p:nvPr>
            <p:ph type="title"/>
          </p:nvPr>
        </p:nvSpPr>
        <p:spPr>
          <a:xfrm>
            <a:off x="603938" y="640081"/>
            <a:ext cx="2608655" cy="5257799"/>
          </a:xfrm>
        </p:spPr>
        <p:txBody>
          <a:bodyPr>
            <a:normAutofit/>
          </a:bodyPr>
          <a:lstStyle/>
          <a:p>
            <a:r>
              <a:rPr lang="el-GR" sz="3300" b="1" dirty="0">
                <a:solidFill>
                  <a:srgbClr val="2C2C2C"/>
                </a:solidFill>
                <a:latin typeface="Segoe UI" panose="020B0502040204020203" pitchFamily="34" charset="0"/>
                <a:cs typeface="Segoe UI" panose="020B0502040204020203" pitchFamily="34" charset="0"/>
              </a:rPr>
              <a:t>Α</a:t>
            </a:r>
            <a:r>
              <a:rPr lang="el-GR" sz="3300" b="1" i="0" dirty="0">
                <a:solidFill>
                  <a:srgbClr val="2C2C2C"/>
                </a:solidFill>
                <a:effectLst/>
                <a:latin typeface="Segoe UI" panose="020B0502040204020203" pitchFamily="34" charset="0"/>
                <a:cs typeface="Segoe UI" panose="020B0502040204020203" pitchFamily="34" charset="0"/>
              </a:rPr>
              <a:t>μοιβαία κεφάλαια (LF) και (LF) </a:t>
            </a:r>
            <a:r>
              <a:rPr lang="el-GR" sz="3300" b="1" i="0" dirty="0" err="1">
                <a:solidFill>
                  <a:srgbClr val="2C2C2C"/>
                </a:solidFill>
                <a:effectLst/>
                <a:latin typeface="Segoe UI" panose="020B0502040204020203" pitchFamily="34" charset="0"/>
                <a:cs typeface="Segoe UI" panose="020B0502040204020203" pitchFamily="34" charset="0"/>
              </a:rPr>
              <a:t>FoF</a:t>
            </a:r>
            <a:endParaRPr lang="el-GR" sz="3300" dirty="0">
              <a:solidFill>
                <a:srgbClr val="2C2C2C"/>
              </a:solidFill>
            </a:endParaRPr>
          </a:p>
        </p:txBody>
      </p:sp>
      <p:sp>
        <p:nvSpPr>
          <p:cNvPr id="1033" name="Rounded Rectangle 9">
            <a:extLst>
              <a:ext uri="{FF2B5EF4-FFF2-40B4-BE49-F238E27FC236}">
                <a16:creationId xmlns:a16="http://schemas.microsoft.com/office/drawing/2014/main" id="{67048353-8981-459A-9BC6-9711CE462E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80067" y="484632"/>
            <a:ext cx="8129016" cy="5724144"/>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Θέση αριθμού διαφάνειας 2">
            <a:extLst>
              <a:ext uri="{FF2B5EF4-FFF2-40B4-BE49-F238E27FC236}">
                <a16:creationId xmlns:a16="http://schemas.microsoft.com/office/drawing/2014/main" id="{C9F154B8-075B-C319-20E9-BF40EA2D1807}"/>
              </a:ext>
            </a:extLst>
          </p:cNvPr>
          <p:cNvSpPr>
            <a:spLocks noGrp="1"/>
          </p:cNvSpPr>
          <p:nvPr>
            <p:ph type="sldNum" sz="quarter" idx="12"/>
          </p:nvPr>
        </p:nvSpPr>
        <p:spPr>
          <a:xfrm>
            <a:off x="8610600" y="6356350"/>
            <a:ext cx="2743200" cy="365125"/>
          </a:xfrm>
        </p:spPr>
        <p:txBody>
          <a:bodyP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CBB64903-090A-4C5E-B41C-380554F838BF}" type="slidenum">
              <a:rPr kumimoji="0" lang="el-GR" sz="1200" b="0" i="0" u="none" strike="noStrike" kern="1200" cap="none" spc="0" normalizeH="0" baseline="0" noProof="0">
                <a:ln>
                  <a:noFill/>
                </a:ln>
                <a:solidFill>
                  <a:srgbClr val="595959"/>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72</a:t>
            </a:fld>
            <a:endParaRPr kumimoji="0" lang="el-GR" sz="1200" b="0" i="0" u="none" strike="noStrike" kern="1200" cap="none" spc="0" normalizeH="0" baseline="0" noProof="0">
              <a:ln>
                <a:noFill/>
              </a:ln>
              <a:solidFill>
                <a:srgbClr val="595959"/>
              </a:solidFill>
              <a:effectLst/>
              <a:uLnTx/>
              <a:uFillTx/>
              <a:latin typeface="Calibri" panose="020F0502020204030204"/>
              <a:ea typeface="+mn-ea"/>
              <a:cs typeface="+mn-cs"/>
            </a:endParaRPr>
          </a:p>
        </p:txBody>
      </p:sp>
      <p:pic>
        <p:nvPicPr>
          <p:cNvPr id="1028" name="Picture 4" descr="Ελληνικά funds επενδύουν σε ελληνικές startups!">
            <a:extLst>
              <a:ext uri="{FF2B5EF4-FFF2-40B4-BE49-F238E27FC236}">
                <a16:creationId xmlns:a16="http://schemas.microsoft.com/office/drawing/2014/main" id="{193E02D7-C9F4-D488-BC61-071861416C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0067" y="484632"/>
            <a:ext cx="8129016" cy="57241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748065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a:extLst>
              <a:ext uri="{FF2B5EF4-FFF2-40B4-BE49-F238E27FC236}">
                <a16:creationId xmlns:a16="http://schemas.microsoft.com/office/drawing/2014/main" id="{13AF80DB-0288-C3CB-8338-9D7B75064AE9}"/>
              </a:ext>
            </a:extLst>
          </p:cNvPr>
          <p:cNvSpPr/>
          <p:nvPr/>
        </p:nvSpPr>
        <p:spPr>
          <a:xfrm>
            <a:off x="16374" y="0"/>
            <a:ext cx="12175626" cy="6858000"/>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6" name="Ορθογώνιο: Στρογγύλεμα γωνιών 5">
            <a:extLst>
              <a:ext uri="{FF2B5EF4-FFF2-40B4-BE49-F238E27FC236}">
                <a16:creationId xmlns:a16="http://schemas.microsoft.com/office/drawing/2014/main" id="{ABE0B9E8-12E9-DBFD-E9E8-B8BB10A73414}"/>
              </a:ext>
            </a:extLst>
          </p:cNvPr>
          <p:cNvSpPr/>
          <p:nvPr/>
        </p:nvSpPr>
        <p:spPr>
          <a:xfrm>
            <a:off x="737417" y="965818"/>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Ορθογώνιο: Στρογγύλεμα γωνιών 6">
            <a:extLst>
              <a:ext uri="{FF2B5EF4-FFF2-40B4-BE49-F238E27FC236}">
                <a16:creationId xmlns:a16="http://schemas.microsoft.com/office/drawing/2014/main" id="{CB1D2611-C9C8-DF4E-C6B6-A1DDCEBF067B}"/>
              </a:ext>
            </a:extLst>
          </p:cNvPr>
          <p:cNvSpPr/>
          <p:nvPr/>
        </p:nvSpPr>
        <p:spPr>
          <a:xfrm>
            <a:off x="737417" y="965818"/>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3">
            <a:extLst>
              <a:ext uri="{FF2B5EF4-FFF2-40B4-BE49-F238E27FC236}">
                <a16:creationId xmlns:a16="http://schemas.microsoft.com/office/drawing/2014/main" id="{1A8CB91A-7F3B-DB95-7DAF-030FD1B9AC18}"/>
              </a:ext>
            </a:extLst>
          </p:cNvPr>
          <p:cNvSpPr/>
          <p:nvPr/>
        </p:nvSpPr>
        <p:spPr>
          <a:xfrm>
            <a:off x="16374" y="0"/>
            <a:ext cx="12175626" cy="6858000"/>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Ορθογώνιο: Στρογγύλεμα γωνιών 8">
            <a:extLst>
              <a:ext uri="{FF2B5EF4-FFF2-40B4-BE49-F238E27FC236}">
                <a16:creationId xmlns:a16="http://schemas.microsoft.com/office/drawing/2014/main" id="{E5FFB4DC-406D-D11A-8EB2-C762064E149B}"/>
              </a:ext>
            </a:extLst>
          </p:cNvPr>
          <p:cNvSpPr/>
          <p:nvPr/>
        </p:nvSpPr>
        <p:spPr>
          <a:xfrm>
            <a:off x="585017" y="813418"/>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Θέση αριθμού διαφάνειας 1">
            <a:extLst>
              <a:ext uri="{FF2B5EF4-FFF2-40B4-BE49-F238E27FC236}">
                <a16:creationId xmlns:a16="http://schemas.microsoft.com/office/drawing/2014/main" id="{6A088565-87AE-B6F8-F5E6-12D3C5CDD30C}"/>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1" name="Θέση αριθμού διαφάνειας 1">
            <a:extLst>
              <a:ext uri="{FF2B5EF4-FFF2-40B4-BE49-F238E27FC236}">
                <a16:creationId xmlns:a16="http://schemas.microsoft.com/office/drawing/2014/main" id="{C48C9B11-370E-ECDD-1DC9-BB5039CC7292}"/>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2" name="Θέση αριθμού διαφάνειας 1">
            <a:extLst>
              <a:ext uri="{FF2B5EF4-FFF2-40B4-BE49-F238E27FC236}">
                <a16:creationId xmlns:a16="http://schemas.microsoft.com/office/drawing/2014/main" id="{2B6B0C36-76D2-7ED8-3A51-33CCFD5E68FA}"/>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3" name="Ευθεία γραμμή σύνδεσης 12">
            <a:extLst>
              <a:ext uri="{FF2B5EF4-FFF2-40B4-BE49-F238E27FC236}">
                <a16:creationId xmlns:a16="http://schemas.microsoft.com/office/drawing/2014/main" id="{9EE27293-66BD-7433-5682-DC4008F5756D}"/>
              </a:ext>
            </a:extLst>
          </p:cNvPr>
          <p:cNvCxnSpPr/>
          <p:nvPr/>
        </p:nvCxnSpPr>
        <p:spPr>
          <a:xfrm>
            <a:off x="585019" y="619432"/>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4" name="Θέση αριθμού διαφάνειας 1">
            <a:extLst>
              <a:ext uri="{FF2B5EF4-FFF2-40B4-BE49-F238E27FC236}">
                <a16:creationId xmlns:a16="http://schemas.microsoft.com/office/drawing/2014/main" id="{D7DC10E7-6945-ABE8-7BDA-809F02826458}"/>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5" name="Θέση αριθμού διαφάνειας 1">
            <a:extLst>
              <a:ext uri="{FF2B5EF4-FFF2-40B4-BE49-F238E27FC236}">
                <a16:creationId xmlns:a16="http://schemas.microsoft.com/office/drawing/2014/main" id="{4B76587D-8642-E087-FA6B-EC28625ABC79}"/>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6" name="Θέση αριθμού διαφάνειας 1">
            <a:extLst>
              <a:ext uri="{FF2B5EF4-FFF2-40B4-BE49-F238E27FC236}">
                <a16:creationId xmlns:a16="http://schemas.microsoft.com/office/drawing/2014/main" id="{2BA3A3BC-7FAA-6581-435E-F09E5F56D647}"/>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7" name="Ευθεία γραμμή σύνδεσης 16">
            <a:extLst>
              <a:ext uri="{FF2B5EF4-FFF2-40B4-BE49-F238E27FC236}">
                <a16:creationId xmlns:a16="http://schemas.microsoft.com/office/drawing/2014/main" id="{633EB4BA-1200-015C-EE04-EEE0E009B18C}"/>
              </a:ext>
            </a:extLst>
          </p:cNvPr>
          <p:cNvCxnSpPr/>
          <p:nvPr/>
        </p:nvCxnSpPr>
        <p:spPr>
          <a:xfrm>
            <a:off x="585019" y="619432"/>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5CB2B172-0179-10D0-3381-D44191095130}"/>
              </a:ext>
            </a:extLst>
          </p:cNvPr>
          <p:cNvSpPr txBox="1"/>
          <p:nvPr/>
        </p:nvSpPr>
        <p:spPr>
          <a:xfrm>
            <a:off x="585019" y="91504"/>
            <a:ext cx="1102196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Δελτίο τιμών αμοιβαίων κεφαλαίων (LF) και (LF) </a:t>
            </a:r>
            <a:r>
              <a:rPr kumimoji="0" lang="el-GR" sz="2400" b="1" i="0" u="none" strike="noStrike" kern="1200" cap="none" spc="0" normalizeH="0" baseline="0" noProof="0" dirty="0" err="1">
                <a:ln>
                  <a:noFill/>
                </a:ln>
                <a:solidFill>
                  <a:srgbClr val="021342"/>
                </a:solidFill>
                <a:effectLst/>
                <a:uLnTx/>
                <a:uFillTx/>
                <a:latin typeface="Segoe UI" panose="020B0502040204020203" pitchFamily="34" charset="0"/>
                <a:ea typeface="+mn-ea"/>
                <a:cs typeface="Segoe UI" panose="020B0502040204020203" pitchFamily="34" charset="0"/>
              </a:rPr>
              <a:t>FoF</a:t>
            </a:r>
            <a:r>
              <a:rPr kumimoji="0" lang="en-US"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 - 22.06.2023 </a:t>
            </a:r>
            <a:r>
              <a:rPr kumimoji="0" lang="en-US" sz="16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–cont’d</a:t>
            </a:r>
            <a:endParaRPr kumimoji="0" lang="el-GR"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endParaRPr>
          </a:p>
        </p:txBody>
      </p:sp>
      <p:sp>
        <p:nvSpPr>
          <p:cNvPr id="19" name="Ορθογώνιο 18">
            <a:extLst>
              <a:ext uri="{FF2B5EF4-FFF2-40B4-BE49-F238E27FC236}">
                <a16:creationId xmlns:a16="http://schemas.microsoft.com/office/drawing/2014/main" id="{27AE26EB-D687-BD48-5554-DF30B1282FD5}"/>
              </a:ext>
            </a:extLst>
          </p:cNvPr>
          <p:cNvSpPr/>
          <p:nvPr/>
        </p:nvSpPr>
        <p:spPr>
          <a:xfrm>
            <a:off x="1107440" y="5545272"/>
            <a:ext cx="1371600" cy="1748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Ορθογώνιο 19">
            <a:extLst>
              <a:ext uri="{FF2B5EF4-FFF2-40B4-BE49-F238E27FC236}">
                <a16:creationId xmlns:a16="http://schemas.microsoft.com/office/drawing/2014/main" id="{E52741F5-C3DB-AC08-2B40-EF64586946AA}"/>
              </a:ext>
            </a:extLst>
          </p:cNvPr>
          <p:cNvSpPr/>
          <p:nvPr/>
        </p:nvSpPr>
        <p:spPr>
          <a:xfrm>
            <a:off x="1107440" y="5577883"/>
            <a:ext cx="1371600" cy="1748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Ορθογώνιο 20">
            <a:extLst>
              <a:ext uri="{FF2B5EF4-FFF2-40B4-BE49-F238E27FC236}">
                <a16:creationId xmlns:a16="http://schemas.microsoft.com/office/drawing/2014/main" id="{F596616E-2A22-C9FE-A83A-CF4E17B22FE8}"/>
              </a:ext>
            </a:extLst>
          </p:cNvPr>
          <p:cNvSpPr/>
          <p:nvPr/>
        </p:nvSpPr>
        <p:spPr>
          <a:xfrm>
            <a:off x="10134599" y="5545272"/>
            <a:ext cx="1371600" cy="32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Θέση αριθμού διαφάνειας 1">
            <a:extLst>
              <a:ext uri="{FF2B5EF4-FFF2-40B4-BE49-F238E27FC236}">
                <a16:creationId xmlns:a16="http://schemas.microsoft.com/office/drawing/2014/main" id="{4B70EAC4-7FDC-F9FF-7DD4-B3EE2B0C507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Rectangle 18">
            <a:extLst>
              <a:ext uri="{FF2B5EF4-FFF2-40B4-BE49-F238E27FC236}">
                <a16:creationId xmlns:a16="http://schemas.microsoft.com/office/drawing/2014/main" id="{95EFAAE6-4F63-EC7D-2C9F-0728106586B8}"/>
              </a:ext>
            </a:extLst>
          </p:cNvPr>
          <p:cNvSpPr/>
          <p:nvPr/>
        </p:nvSpPr>
        <p:spPr>
          <a:xfrm>
            <a:off x="3557591" y="6130846"/>
            <a:ext cx="5105802" cy="21544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000"/>
            </a:pPr>
            <a:r>
              <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Πηγή: </a:t>
            </a:r>
            <a:r>
              <a:rPr kumimoji="0" lang="en-US"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Eurobank.gr</a:t>
            </a:r>
            <a:endPar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endParaRPr>
          </a:p>
        </p:txBody>
      </p:sp>
      <p:pic>
        <p:nvPicPr>
          <p:cNvPr id="24" name="Εικόνα 23">
            <a:extLst>
              <a:ext uri="{FF2B5EF4-FFF2-40B4-BE49-F238E27FC236}">
                <a16:creationId xmlns:a16="http://schemas.microsoft.com/office/drawing/2014/main" id="{F0104591-B2BB-68B5-96E4-7B5B78182680}"/>
              </a:ext>
            </a:extLst>
          </p:cNvPr>
          <p:cNvPicPr>
            <a:picLocks noChangeAspect="1"/>
          </p:cNvPicPr>
          <p:nvPr/>
        </p:nvPicPr>
        <p:blipFill rotWithShape="1">
          <a:blip r:embed="rId2"/>
          <a:srcRect l="13187" t="32674" r="14097" b="6228"/>
          <a:stretch/>
        </p:blipFill>
        <p:spPr>
          <a:xfrm>
            <a:off x="1663212" y="1680253"/>
            <a:ext cx="8865571" cy="4190162"/>
          </a:xfrm>
          <a:prstGeom prst="rect">
            <a:avLst/>
          </a:prstGeom>
        </p:spPr>
      </p:pic>
      <p:pic>
        <p:nvPicPr>
          <p:cNvPr id="26" name="Εικόνα 25">
            <a:extLst>
              <a:ext uri="{FF2B5EF4-FFF2-40B4-BE49-F238E27FC236}">
                <a16:creationId xmlns:a16="http://schemas.microsoft.com/office/drawing/2014/main" id="{C5C3B33F-3F54-0288-E4FD-C24DAFA851EC}"/>
              </a:ext>
            </a:extLst>
          </p:cNvPr>
          <p:cNvPicPr>
            <a:picLocks noChangeAspect="1"/>
          </p:cNvPicPr>
          <p:nvPr/>
        </p:nvPicPr>
        <p:blipFill>
          <a:blip r:embed="rId3"/>
          <a:stretch>
            <a:fillRect/>
          </a:stretch>
        </p:blipFill>
        <p:spPr>
          <a:xfrm>
            <a:off x="1663960" y="1218688"/>
            <a:ext cx="8864076" cy="469433"/>
          </a:xfrm>
          <a:prstGeom prst="rect">
            <a:avLst/>
          </a:prstGeom>
        </p:spPr>
      </p:pic>
    </p:spTree>
    <p:extLst>
      <p:ext uri="{BB962C8B-B14F-4D97-AF65-F5344CB8AC3E}">
        <p14:creationId xmlns:p14="http://schemas.microsoft.com/office/powerpoint/2010/main" val="247218338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a:extLst>
              <a:ext uri="{FF2B5EF4-FFF2-40B4-BE49-F238E27FC236}">
                <a16:creationId xmlns:a16="http://schemas.microsoft.com/office/drawing/2014/main" id="{C852DD96-6A42-0D66-F80E-56CE2107F8E4}"/>
              </a:ext>
            </a:extLst>
          </p:cNvPr>
          <p:cNvSpPr/>
          <p:nvPr/>
        </p:nvSpPr>
        <p:spPr>
          <a:xfrm>
            <a:off x="16374" y="0"/>
            <a:ext cx="12175626" cy="6858000"/>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6" name="Ορθογώνιο: Στρογγύλεμα γωνιών 5">
            <a:extLst>
              <a:ext uri="{FF2B5EF4-FFF2-40B4-BE49-F238E27FC236}">
                <a16:creationId xmlns:a16="http://schemas.microsoft.com/office/drawing/2014/main" id="{86A74593-C2D1-6D8A-FAB4-3A2D58C0C388}"/>
              </a:ext>
            </a:extLst>
          </p:cNvPr>
          <p:cNvSpPr/>
          <p:nvPr/>
        </p:nvSpPr>
        <p:spPr>
          <a:xfrm>
            <a:off x="737417" y="965818"/>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Ορθογώνιο: Στρογγύλεμα γωνιών 6">
            <a:extLst>
              <a:ext uri="{FF2B5EF4-FFF2-40B4-BE49-F238E27FC236}">
                <a16:creationId xmlns:a16="http://schemas.microsoft.com/office/drawing/2014/main" id="{C38CCBC2-A782-9CCE-81FF-1D4A788B41AD}"/>
              </a:ext>
            </a:extLst>
          </p:cNvPr>
          <p:cNvSpPr/>
          <p:nvPr/>
        </p:nvSpPr>
        <p:spPr>
          <a:xfrm>
            <a:off x="737417" y="965818"/>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3">
            <a:extLst>
              <a:ext uri="{FF2B5EF4-FFF2-40B4-BE49-F238E27FC236}">
                <a16:creationId xmlns:a16="http://schemas.microsoft.com/office/drawing/2014/main" id="{81D5DFB1-01EA-A5EB-F942-4EE6A374B181}"/>
              </a:ext>
            </a:extLst>
          </p:cNvPr>
          <p:cNvSpPr/>
          <p:nvPr/>
        </p:nvSpPr>
        <p:spPr>
          <a:xfrm>
            <a:off x="16374" y="0"/>
            <a:ext cx="12175626" cy="6858000"/>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Ορθογώνιο: Στρογγύλεμα γωνιών 8">
            <a:extLst>
              <a:ext uri="{FF2B5EF4-FFF2-40B4-BE49-F238E27FC236}">
                <a16:creationId xmlns:a16="http://schemas.microsoft.com/office/drawing/2014/main" id="{E20653AB-FD60-F217-D186-0A14E5CDA835}"/>
              </a:ext>
            </a:extLst>
          </p:cNvPr>
          <p:cNvSpPr/>
          <p:nvPr/>
        </p:nvSpPr>
        <p:spPr>
          <a:xfrm>
            <a:off x="585017" y="813418"/>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Θέση αριθμού διαφάνειας 1">
            <a:extLst>
              <a:ext uri="{FF2B5EF4-FFF2-40B4-BE49-F238E27FC236}">
                <a16:creationId xmlns:a16="http://schemas.microsoft.com/office/drawing/2014/main" id="{51265A35-0064-4CCA-1D58-B6C9DBD654BA}"/>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1" name="Θέση αριθμού διαφάνειας 1">
            <a:extLst>
              <a:ext uri="{FF2B5EF4-FFF2-40B4-BE49-F238E27FC236}">
                <a16:creationId xmlns:a16="http://schemas.microsoft.com/office/drawing/2014/main" id="{A411CFA5-8513-D986-1346-FAAA55BAB883}"/>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2" name="Θέση αριθμού διαφάνειας 1">
            <a:extLst>
              <a:ext uri="{FF2B5EF4-FFF2-40B4-BE49-F238E27FC236}">
                <a16:creationId xmlns:a16="http://schemas.microsoft.com/office/drawing/2014/main" id="{FF2DE319-4DB8-B7C2-3A21-2B2E7E25940D}"/>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3" name="Ευθεία γραμμή σύνδεσης 12">
            <a:extLst>
              <a:ext uri="{FF2B5EF4-FFF2-40B4-BE49-F238E27FC236}">
                <a16:creationId xmlns:a16="http://schemas.microsoft.com/office/drawing/2014/main" id="{0DA954BA-855E-0F0F-7BF9-C473591448C0}"/>
              </a:ext>
            </a:extLst>
          </p:cNvPr>
          <p:cNvCxnSpPr/>
          <p:nvPr/>
        </p:nvCxnSpPr>
        <p:spPr>
          <a:xfrm>
            <a:off x="585019" y="619432"/>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4" name="Θέση αριθμού διαφάνειας 1">
            <a:extLst>
              <a:ext uri="{FF2B5EF4-FFF2-40B4-BE49-F238E27FC236}">
                <a16:creationId xmlns:a16="http://schemas.microsoft.com/office/drawing/2014/main" id="{79BD6FF6-A780-8601-0A18-BADFA686B91B}"/>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5" name="Θέση αριθμού διαφάνειας 1">
            <a:extLst>
              <a:ext uri="{FF2B5EF4-FFF2-40B4-BE49-F238E27FC236}">
                <a16:creationId xmlns:a16="http://schemas.microsoft.com/office/drawing/2014/main" id="{F6E0B9A9-82AB-F2C9-AE1C-6217078483E0}"/>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6" name="Θέση αριθμού διαφάνειας 1">
            <a:extLst>
              <a:ext uri="{FF2B5EF4-FFF2-40B4-BE49-F238E27FC236}">
                <a16:creationId xmlns:a16="http://schemas.microsoft.com/office/drawing/2014/main" id="{85E3BCD1-AC80-E960-3F6C-86A4D56F0399}"/>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7" name="Ευθεία γραμμή σύνδεσης 16">
            <a:extLst>
              <a:ext uri="{FF2B5EF4-FFF2-40B4-BE49-F238E27FC236}">
                <a16:creationId xmlns:a16="http://schemas.microsoft.com/office/drawing/2014/main" id="{719ACB7B-1539-F38A-5F96-035EB6773C28}"/>
              </a:ext>
            </a:extLst>
          </p:cNvPr>
          <p:cNvCxnSpPr/>
          <p:nvPr/>
        </p:nvCxnSpPr>
        <p:spPr>
          <a:xfrm>
            <a:off x="585019" y="619432"/>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7C457BB6-C49B-9AB3-C987-E5AD9EE70A9F}"/>
              </a:ext>
            </a:extLst>
          </p:cNvPr>
          <p:cNvSpPr txBox="1"/>
          <p:nvPr/>
        </p:nvSpPr>
        <p:spPr>
          <a:xfrm>
            <a:off x="585019" y="91504"/>
            <a:ext cx="1102196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Δελτίο τιμών αμοιβαίων κεφαλαίων (LF) και (LF) </a:t>
            </a:r>
            <a:r>
              <a:rPr kumimoji="0" lang="el-GR" sz="2400" b="1" i="0" u="none" strike="noStrike" kern="1200" cap="none" spc="0" normalizeH="0" baseline="0" noProof="0" dirty="0" err="1">
                <a:ln>
                  <a:noFill/>
                </a:ln>
                <a:solidFill>
                  <a:srgbClr val="021342"/>
                </a:solidFill>
                <a:effectLst/>
                <a:uLnTx/>
                <a:uFillTx/>
                <a:latin typeface="Segoe UI" panose="020B0502040204020203" pitchFamily="34" charset="0"/>
                <a:ea typeface="+mn-ea"/>
                <a:cs typeface="Segoe UI" panose="020B0502040204020203" pitchFamily="34" charset="0"/>
              </a:rPr>
              <a:t>FoF</a:t>
            </a:r>
            <a:r>
              <a:rPr kumimoji="0" lang="en-US"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 - 22.06.2023 </a:t>
            </a:r>
            <a:r>
              <a:rPr kumimoji="0" lang="en-US" sz="16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–cont’d</a:t>
            </a:r>
            <a:endParaRPr kumimoji="0" lang="el-GR"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endParaRPr>
          </a:p>
        </p:txBody>
      </p:sp>
      <p:sp>
        <p:nvSpPr>
          <p:cNvPr id="19" name="Ορθογώνιο 18">
            <a:extLst>
              <a:ext uri="{FF2B5EF4-FFF2-40B4-BE49-F238E27FC236}">
                <a16:creationId xmlns:a16="http://schemas.microsoft.com/office/drawing/2014/main" id="{4223D856-A272-AE92-C5B4-8AD065F6BB4F}"/>
              </a:ext>
            </a:extLst>
          </p:cNvPr>
          <p:cNvSpPr/>
          <p:nvPr/>
        </p:nvSpPr>
        <p:spPr>
          <a:xfrm>
            <a:off x="1107440" y="5545272"/>
            <a:ext cx="1371600" cy="1748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Ορθογώνιο 19">
            <a:extLst>
              <a:ext uri="{FF2B5EF4-FFF2-40B4-BE49-F238E27FC236}">
                <a16:creationId xmlns:a16="http://schemas.microsoft.com/office/drawing/2014/main" id="{ADF52039-4B3C-F5C8-C1CE-050E6E4CB4FE}"/>
              </a:ext>
            </a:extLst>
          </p:cNvPr>
          <p:cNvSpPr/>
          <p:nvPr/>
        </p:nvSpPr>
        <p:spPr>
          <a:xfrm>
            <a:off x="1107440" y="5577883"/>
            <a:ext cx="1371600" cy="1748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Ορθογώνιο 20">
            <a:extLst>
              <a:ext uri="{FF2B5EF4-FFF2-40B4-BE49-F238E27FC236}">
                <a16:creationId xmlns:a16="http://schemas.microsoft.com/office/drawing/2014/main" id="{592672E1-7EB8-5B76-EAC1-BA2C52C6F2DB}"/>
              </a:ext>
            </a:extLst>
          </p:cNvPr>
          <p:cNvSpPr/>
          <p:nvPr/>
        </p:nvSpPr>
        <p:spPr>
          <a:xfrm>
            <a:off x="10134599" y="5545272"/>
            <a:ext cx="1371600" cy="32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Θέση αριθμού διαφάνειας 1">
            <a:extLst>
              <a:ext uri="{FF2B5EF4-FFF2-40B4-BE49-F238E27FC236}">
                <a16:creationId xmlns:a16="http://schemas.microsoft.com/office/drawing/2014/main" id="{CFCA62B5-A0BD-7AA2-72A7-5EB3D44CC8E7}"/>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23" name="Rectangle 18">
            <a:extLst>
              <a:ext uri="{FF2B5EF4-FFF2-40B4-BE49-F238E27FC236}">
                <a16:creationId xmlns:a16="http://schemas.microsoft.com/office/drawing/2014/main" id="{B05D172E-65B7-47D1-32D9-1C0209C38DA2}"/>
              </a:ext>
            </a:extLst>
          </p:cNvPr>
          <p:cNvSpPr/>
          <p:nvPr/>
        </p:nvSpPr>
        <p:spPr>
          <a:xfrm>
            <a:off x="3557591" y="6130846"/>
            <a:ext cx="5105802" cy="21544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000"/>
            </a:pPr>
            <a:r>
              <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Πηγή: </a:t>
            </a:r>
            <a:r>
              <a:rPr kumimoji="0" lang="en-US"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Eurobank.gr</a:t>
            </a:r>
            <a:endPar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endParaRPr>
          </a:p>
        </p:txBody>
      </p:sp>
      <p:sp>
        <p:nvSpPr>
          <p:cNvPr id="2" name="Θέση αριθμού διαφάνειας 1">
            <a:extLst>
              <a:ext uri="{FF2B5EF4-FFF2-40B4-BE49-F238E27FC236}">
                <a16:creationId xmlns:a16="http://schemas.microsoft.com/office/drawing/2014/main" id="{85ACF0BB-37E2-B930-E5C0-414DF71EAF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4" name="Εικόνα 3">
            <a:extLst>
              <a:ext uri="{FF2B5EF4-FFF2-40B4-BE49-F238E27FC236}">
                <a16:creationId xmlns:a16="http://schemas.microsoft.com/office/drawing/2014/main" id="{2DB42973-DA9B-7A37-F921-2094D175F4D2}"/>
              </a:ext>
            </a:extLst>
          </p:cNvPr>
          <p:cNvPicPr>
            <a:picLocks noChangeAspect="1"/>
          </p:cNvPicPr>
          <p:nvPr/>
        </p:nvPicPr>
        <p:blipFill rotWithShape="1">
          <a:blip r:embed="rId2"/>
          <a:srcRect l="13351" t="24616" r="14451" b="6227"/>
          <a:stretch/>
        </p:blipFill>
        <p:spPr>
          <a:xfrm>
            <a:off x="1703008" y="1688121"/>
            <a:ext cx="8802357" cy="4229996"/>
          </a:xfrm>
          <a:prstGeom prst="rect">
            <a:avLst/>
          </a:prstGeom>
        </p:spPr>
      </p:pic>
      <p:pic>
        <p:nvPicPr>
          <p:cNvPr id="25" name="Εικόνα 24">
            <a:extLst>
              <a:ext uri="{FF2B5EF4-FFF2-40B4-BE49-F238E27FC236}">
                <a16:creationId xmlns:a16="http://schemas.microsoft.com/office/drawing/2014/main" id="{55C60DB7-5090-B73D-6E40-8932261E64FF}"/>
              </a:ext>
            </a:extLst>
          </p:cNvPr>
          <p:cNvPicPr>
            <a:picLocks noChangeAspect="1"/>
          </p:cNvPicPr>
          <p:nvPr/>
        </p:nvPicPr>
        <p:blipFill>
          <a:blip r:embed="rId3"/>
          <a:stretch>
            <a:fillRect/>
          </a:stretch>
        </p:blipFill>
        <p:spPr>
          <a:xfrm>
            <a:off x="1663960" y="1218688"/>
            <a:ext cx="8864076" cy="469433"/>
          </a:xfrm>
          <a:prstGeom prst="rect">
            <a:avLst/>
          </a:prstGeom>
        </p:spPr>
      </p:pic>
    </p:spTree>
    <p:extLst>
      <p:ext uri="{BB962C8B-B14F-4D97-AF65-F5344CB8AC3E}">
        <p14:creationId xmlns:p14="http://schemas.microsoft.com/office/powerpoint/2010/main" val="262810164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3">
            <a:extLst>
              <a:ext uri="{FF2B5EF4-FFF2-40B4-BE49-F238E27FC236}">
                <a16:creationId xmlns:a16="http://schemas.microsoft.com/office/drawing/2014/main" id="{80BD02CB-E6AE-E43E-3C0E-409328819240}"/>
              </a:ext>
            </a:extLst>
          </p:cNvPr>
          <p:cNvSpPr/>
          <p:nvPr/>
        </p:nvSpPr>
        <p:spPr>
          <a:xfrm>
            <a:off x="0" y="4"/>
            <a:ext cx="12175626" cy="6858000"/>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6" name="Ορθογώνιο: Στρογγύλεμα γωνιών 25">
            <a:extLst>
              <a:ext uri="{FF2B5EF4-FFF2-40B4-BE49-F238E27FC236}">
                <a16:creationId xmlns:a16="http://schemas.microsoft.com/office/drawing/2014/main" id="{C2E93307-907C-E32D-26D7-E73E26E2D787}"/>
              </a:ext>
            </a:extLst>
          </p:cNvPr>
          <p:cNvSpPr/>
          <p:nvPr/>
        </p:nvSpPr>
        <p:spPr>
          <a:xfrm>
            <a:off x="721043" y="9658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7" name="Ορθογώνιο: Στρογγύλεμα γωνιών 26">
            <a:extLst>
              <a:ext uri="{FF2B5EF4-FFF2-40B4-BE49-F238E27FC236}">
                <a16:creationId xmlns:a16="http://schemas.microsoft.com/office/drawing/2014/main" id="{38B4DC9C-ECD8-0D47-98B0-2C476D7C6390}"/>
              </a:ext>
            </a:extLst>
          </p:cNvPr>
          <p:cNvSpPr/>
          <p:nvPr/>
        </p:nvSpPr>
        <p:spPr>
          <a:xfrm>
            <a:off x="721043" y="9658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8" name="Rectangle 3">
            <a:extLst>
              <a:ext uri="{FF2B5EF4-FFF2-40B4-BE49-F238E27FC236}">
                <a16:creationId xmlns:a16="http://schemas.microsoft.com/office/drawing/2014/main" id="{00947874-11D6-C0E8-3FEF-EE9EBD664668}"/>
              </a:ext>
            </a:extLst>
          </p:cNvPr>
          <p:cNvSpPr/>
          <p:nvPr/>
        </p:nvSpPr>
        <p:spPr>
          <a:xfrm>
            <a:off x="0" y="4"/>
            <a:ext cx="12175626" cy="6858000"/>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9" name="Ορθογώνιο: Στρογγύλεμα γωνιών 28">
            <a:extLst>
              <a:ext uri="{FF2B5EF4-FFF2-40B4-BE49-F238E27FC236}">
                <a16:creationId xmlns:a16="http://schemas.microsoft.com/office/drawing/2014/main" id="{766F37C2-7A9A-A4E0-7620-C09D255F38BB}"/>
              </a:ext>
            </a:extLst>
          </p:cNvPr>
          <p:cNvSpPr/>
          <p:nvPr/>
        </p:nvSpPr>
        <p:spPr>
          <a:xfrm>
            <a:off x="568643" y="8134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0" name="Θέση αριθμού διαφάνειας 1">
            <a:extLst>
              <a:ext uri="{FF2B5EF4-FFF2-40B4-BE49-F238E27FC236}">
                <a16:creationId xmlns:a16="http://schemas.microsoft.com/office/drawing/2014/main" id="{2A37CD0A-A086-71D0-9F4A-385ED96F96C0}"/>
              </a:ext>
            </a:extLst>
          </p:cNvPr>
          <p:cNvSpPr txBox="1">
            <a:spLocks/>
          </p:cNvSpPr>
          <p:nvPr/>
        </p:nvSpPr>
        <p:spPr>
          <a:xfrm>
            <a:off x="8594226" y="63563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1" name="Θέση αριθμού διαφάνειας 1">
            <a:extLst>
              <a:ext uri="{FF2B5EF4-FFF2-40B4-BE49-F238E27FC236}">
                <a16:creationId xmlns:a16="http://schemas.microsoft.com/office/drawing/2014/main" id="{796AF40D-C749-72F9-ED0E-1E18BD1AA169}"/>
              </a:ext>
            </a:extLst>
          </p:cNvPr>
          <p:cNvSpPr txBox="1">
            <a:spLocks/>
          </p:cNvSpPr>
          <p:nvPr/>
        </p:nvSpPr>
        <p:spPr>
          <a:xfrm>
            <a:off x="8594226" y="63563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2" name="Θέση αριθμού διαφάνειας 1">
            <a:extLst>
              <a:ext uri="{FF2B5EF4-FFF2-40B4-BE49-F238E27FC236}">
                <a16:creationId xmlns:a16="http://schemas.microsoft.com/office/drawing/2014/main" id="{D0C2D93E-BC97-EB43-054D-3B336FEDC02B}"/>
              </a:ext>
            </a:extLst>
          </p:cNvPr>
          <p:cNvSpPr txBox="1">
            <a:spLocks/>
          </p:cNvSpPr>
          <p:nvPr/>
        </p:nvSpPr>
        <p:spPr>
          <a:xfrm>
            <a:off x="8594226" y="63563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33" name="Ευθεία γραμμή σύνδεσης 32">
            <a:extLst>
              <a:ext uri="{FF2B5EF4-FFF2-40B4-BE49-F238E27FC236}">
                <a16:creationId xmlns:a16="http://schemas.microsoft.com/office/drawing/2014/main" id="{E0AAA7CB-74BD-5833-A54F-FF460358FB90}"/>
              </a:ext>
            </a:extLst>
          </p:cNvPr>
          <p:cNvCxnSpPr/>
          <p:nvPr/>
        </p:nvCxnSpPr>
        <p:spPr>
          <a:xfrm>
            <a:off x="568645" y="619436"/>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4" name="Θέση αριθμού διαφάνειας 1">
            <a:extLst>
              <a:ext uri="{FF2B5EF4-FFF2-40B4-BE49-F238E27FC236}">
                <a16:creationId xmlns:a16="http://schemas.microsoft.com/office/drawing/2014/main" id="{98DFFC67-B486-889B-608D-1393968E886A}"/>
              </a:ext>
            </a:extLst>
          </p:cNvPr>
          <p:cNvSpPr txBox="1">
            <a:spLocks/>
          </p:cNvSpPr>
          <p:nvPr/>
        </p:nvSpPr>
        <p:spPr>
          <a:xfrm>
            <a:off x="8594226" y="63563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5" name="Θέση αριθμού διαφάνειας 1">
            <a:extLst>
              <a:ext uri="{FF2B5EF4-FFF2-40B4-BE49-F238E27FC236}">
                <a16:creationId xmlns:a16="http://schemas.microsoft.com/office/drawing/2014/main" id="{40A178E3-55FA-F8CF-A217-6020FE844363}"/>
              </a:ext>
            </a:extLst>
          </p:cNvPr>
          <p:cNvSpPr txBox="1">
            <a:spLocks/>
          </p:cNvSpPr>
          <p:nvPr/>
        </p:nvSpPr>
        <p:spPr>
          <a:xfrm>
            <a:off x="8594226" y="63563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6" name="Θέση αριθμού διαφάνειας 1">
            <a:extLst>
              <a:ext uri="{FF2B5EF4-FFF2-40B4-BE49-F238E27FC236}">
                <a16:creationId xmlns:a16="http://schemas.microsoft.com/office/drawing/2014/main" id="{B54FA347-D594-CD01-700E-4FD81599E16E}"/>
              </a:ext>
            </a:extLst>
          </p:cNvPr>
          <p:cNvSpPr txBox="1">
            <a:spLocks/>
          </p:cNvSpPr>
          <p:nvPr/>
        </p:nvSpPr>
        <p:spPr>
          <a:xfrm>
            <a:off x="8594226" y="63563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37" name="Ευθεία γραμμή σύνδεσης 36">
            <a:extLst>
              <a:ext uri="{FF2B5EF4-FFF2-40B4-BE49-F238E27FC236}">
                <a16:creationId xmlns:a16="http://schemas.microsoft.com/office/drawing/2014/main" id="{3381C365-876C-BA61-D8A4-EA4CCCF38EA9}"/>
              </a:ext>
            </a:extLst>
          </p:cNvPr>
          <p:cNvCxnSpPr/>
          <p:nvPr/>
        </p:nvCxnSpPr>
        <p:spPr>
          <a:xfrm>
            <a:off x="568645" y="619436"/>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6B047048-3A9E-6C66-B1F6-9B4667380F3B}"/>
              </a:ext>
            </a:extLst>
          </p:cNvPr>
          <p:cNvSpPr txBox="1"/>
          <p:nvPr/>
        </p:nvSpPr>
        <p:spPr>
          <a:xfrm>
            <a:off x="568645" y="91508"/>
            <a:ext cx="1102196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Δελτίο τιμών αμοιβαίων κεφαλαίων (LF) και (LF) </a:t>
            </a:r>
            <a:r>
              <a:rPr kumimoji="0" lang="el-GR" sz="2400" b="1" i="0" u="none" strike="noStrike" kern="1200" cap="none" spc="0" normalizeH="0" baseline="0" noProof="0" dirty="0" err="1">
                <a:ln>
                  <a:noFill/>
                </a:ln>
                <a:solidFill>
                  <a:srgbClr val="021342"/>
                </a:solidFill>
                <a:effectLst/>
                <a:uLnTx/>
                <a:uFillTx/>
                <a:latin typeface="Segoe UI" panose="020B0502040204020203" pitchFamily="34" charset="0"/>
                <a:ea typeface="+mn-ea"/>
                <a:cs typeface="Segoe UI" panose="020B0502040204020203" pitchFamily="34" charset="0"/>
              </a:rPr>
              <a:t>FoF</a:t>
            </a:r>
            <a:r>
              <a:rPr kumimoji="0" lang="en-US"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 - 22.06.2023 </a:t>
            </a:r>
            <a:r>
              <a:rPr kumimoji="0" lang="en-US" sz="16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–cont’d</a:t>
            </a:r>
            <a:endParaRPr kumimoji="0" lang="el-GR"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endParaRPr>
          </a:p>
        </p:txBody>
      </p:sp>
      <p:sp>
        <p:nvSpPr>
          <p:cNvPr id="39" name="Ορθογώνιο 38">
            <a:extLst>
              <a:ext uri="{FF2B5EF4-FFF2-40B4-BE49-F238E27FC236}">
                <a16:creationId xmlns:a16="http://schemas.microsoft.com/office/drawing/2014/main" id="{4C62D033-1D23-9B46-CF81-9194E3886F91}"/>
              </a:ext>
            </a:extLst>
          </p:cNvPr>
          <p:cNvSpPr/>
          <p:nvPr/>
        </p:nvSpPr>
        <p:spPr>
          <a:xfrm>
            <a:off x="1091066" y="5545276"/>
            <a:ext cx="1371600" cy="1748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Ορθογώνιο 39">
            <a:extLst>
              <a:ext uri="{FF2B5EF4-FFF2-40B4-BE49-F238E27FC236}">
                <a16:creationId xmlns:a16="http://schemas.microsoft.com/office/drawing/2014/main" id="{0ECAC5A9-8A5C-A743-2FD8-5A7CB3823DDF}"/>
              </a:ext>
            </a:extLst>
          </p:cNvPr>
          <p:cNvSpPr/>
          <p:nvPr/>
        </p:nvSpPr>
        <p:spPr>
          <a:xfrm>
            <a:off x="1091066" y="5577887"/>
            <a:ext cx="1371600" cy="1748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Ορθογώνιο 40">
            <a:extLst>
              <a:ext uri="{FF2B5EF4-FFF2-40B4-BE49-F238E27FC236}">
                <a16:creationId xmlns:a16="http://schemas.microsoft.com/office/drawing/2014/main" id="{21F0AD16-A4BB-B48D-2B81-DF2554D511F1}"/>
              </a:ext>
            </a:extLst>
          </p:cNvPr>
          <p:cNvSpPr/>
          <p:nvPr/>
        </p:nvSpPr>
        <p:spPr>
          <a:xfrm>
            <a:off x="10118225" y="5545276"/>
            <a:ext cx="1371600" cy="32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Θέση αριθμού διαφάνειας 1">
            <a:extLst>
              <a:ext uri="{FF2B5EF4-FFF2-40B4-BE49-F238E27FC236}">
                <a16:creationId xmlns:a16="http://schemas.microsoft.com/office/drawing/2014/main" id="{9FE4AFB4-C210-425E-FB0A-299251B95D9B}"/>
              </a:ext>
            </a:extLst>
          </p:cNvPr>
          <p:cNvSpPr txBox="1">
            <a:spLocks/>
          </p:cNvSpPr>
          <p:nvPr/>
        </p:nvSpPr>
        <p:spPr>
          <a:xfrm>
            <a:off x="8594226" y="63563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3" name="Rectangle 18">
            <a:extLst>
              <a:ext uri="{FF2B5EF4-FFF2-40B4-BE49-F238E27FC236}">
                <a16:creationId xmlns:a16="http://schemas.microsoft.com/office/drawing/2014/main" id="{42978898-7F48-0205-72E2-A2F9B9FFE210}"/>
              </a:ext>
            </a:extLst>
          </p:cNvPr>
          <p:cNvSpPr/>
          <p:nvPr/>
        </p:nvSpPr>
        <p:spPr>
          <a:xfrm>
            <a:off x="3541217" y="6130850"/>
            <a:ext cx="5105802" cy="21544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000"/>
            </a:pPr>
            <a:r>
              <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Πηγή: </a:t>
            </a:r>
            <a:r>
              <a:rPr kumimoji="0" lang="en-US"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Eurobank.gr</a:t>
            </a:r>
            <a:endPar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endParaRPr>
          </a:p>
        </p:txBody>
      </p:sp>
      <p:sp>
        <p:nvSpPr>
          <p:cNvPr id="44" name="Θέση αριθμού διαφάνειας 1">
            <a:extLst>
              <a:ext uri="{FF2B5EF4-FFF2-40B4-BE49-F238E27FC236}">
                <a16:creationId xmlns:a16="http://schemas.microsoft.com/office/drawing/2014/main" id="{73873DCA-FEBC-AD62-CB89-AC296A29302F}"/>
              </a:ext>
            </a:extLst>
          </p:cNvPr>
          <p:cNvSpPr txBox="1">
            <a:spLocks/>
          </p:cNvSpPr>
          <p:nvPr/>
        </p:nvSpPr>
        <p:spPr>
          <a:xfrm>
            <a:off x="8594226" y="63563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2" name="Θέση αριθμού διαφάνειας 1">
            <a:extLst>
              <a:ext uri="{FF2B5EF4-FFF2-40B4-BE49-F238E27FC236}">
                <a16:creationId xmlns:a16="http://schemas.microsoft.com/office/drawing/2014/main" id="{57FD1700-4E89-CE46-5277-483D6203E57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4" name="Εικόνα 3">
            <a:extLst>
              <a:ext uri="{FF2B5EF4-FFF2-40B4-BE49-F238E27FC236}">
                <a16:creationId xmlns:a16="http://schemas.microsoft.com/office/drawing/2014/main" id="{608F64EF-8240-4BE6-1DFF-8A977E31C435}"/>
              </a:ext>
            </a:extLst>
          </p:cNvPr>
          <p:cNvPicPr>
            <a:picLocks noChangeAspect="1"/>
          </p:cNvPicPr>
          <p:nvPr/>
        </p:nvPicPr>
        <p:blipFill rotWithShape="1">
          <a:blip r:embed="rId2"/>
          <a:srcRect l="13351" t="23116" r="14121" b="7168"/>
          <a:stretch/>
        </p:blipFill>
        <p:spPr>
          <a:xfrm>
            <a:off x="1627833" y="1585255"/>
            <a:ext cx="8842550" cy="4393195"/>
          </a:xfrm>
          <a:prstGeom prst="rect">
            <a:avLst/>
          </a:prstGeom>
        </p:spPr>
      </p:pic>
      <p:pic>
        <p:nvPicPr>
          <p:cNvPr id="45" name="Εικόνα 44">
            <a:extLst>
              <a:ext uri="{FF2B5EF4-FFF2-40B4-BE49-F238E27FC236}">
                <a16:creationId xmlns:a16="http://schemas.microsoft.com/office/drawing/2014/main" id="{32A0F580-5082-790E-66E4-7CE0DE75818F}"/>
              </a:ext>
            </a:extLst>
          </p:cNvPr>
          <p:cNvPicPr>
            <a:picLocks noChangeAspect="1"/>
          </p:cNvPicPr>
          <p:nvPr/>
        </p:nvPicPr>
        <p:blipFill>
          <a:blip r:embed="rId3"/>
          <a:stretch>
            <a:fillRect/>
          </a:stretch>
        </p:blipFill>
        <p:spPr>
          <a:xfrm>
            <a:off x="1663960" y="1218688"/>
            <a:ext cx="8864076" cy="469433"/>
          </a:xfrm>
          <a:prstGeom prst="rect">
            <a:avLst/>
          </a:prstGeom>
        </p:spPr>
      </p:pic>
    </p:spTree>
    <p:extLst>
      <p:ext uri="{BB962C8B-B14F-4D97-AF65-F5344CB8AC3E}">
        <p14:creationId xmlns:p14="http://schemas.microsoft.com/office/powerpoint/2010/main" val="53008199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a:extLst>
              <a:ext uri="{FF2B5EF4-FFF2-40B4-BE49-F238E27FC236}">
                <a16:creationId xmlns:a16="http://schemas.microsoft.com/office/drawing/2014/main" id="{FA9998FD-4EF8-C779-CDF2-5B1B640CE1BC}"/>
              </a:ext>
            </a:extLst>
          </p:cNvPr>
          <p:cNvSpPr/>
          <p:nvPr/>
        </p:nvSpPr>
        <p:spPr>
          <a:xfrm>
            <a:off x="0" y="4"/>
            <a:ext cx="12175626" cy="6858000"/>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6" name="Ορθογώνιο: Στρογγύλεμα γωνιών 5">
            <a:extLst>
              <a:ext uri="{FF2B5EF4-FFF2-40B4-BE49-F238E27FC236}">
                <a16:creationId xmlns:a16="http://schemas.microsoft.com/office/drawing/2014/main" id="{49ECC992-F75A-9FF6-2AEA-231B4C03139A}"/>
              </a:ext>
            </a:extLst>
          </p:cNvPr>
          <p:cNvSpPr/>
          <p:nvPr/>
        </p:nvSpPr>
        <p:spPr>
          <a:xfrm>
            <a:off x="721043" y="9658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Ορθογώνιο: Στρογγύλεμα γωνιών 6">
            <a:extLst>
              <a:ext uri="{FF2B5EF4-FFF2-40B4-BE49-F238E27FC236}">
                <a16:creationId xmlns:a16="http://schemas.microsoft.com/office/drawing/2014/main" id="{81A7EC43-9AC5-B906-99A0-1AB78F6CCDBE}"/>
              </a:ext>
            </a:extLst>
          </p:cNvPr>
          <p:cNvSpPr/>
          <p:nvPr/>
        </p:nvSpPr>
        <p:spPr>
          <a:xfrm>
            <a:off x="721043" y="9658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3">
            <a:extLst>
              <a:ext uri="{FF2B5EF4-FFF2-40B4-BE49-F238E27FC236}">
                <a16:creationId xmlns:a16="http://schemas.microsoft.com/office/drawing/2014/main" id="{C4E700BE-37CF-8822-8403-65B6D6466FD7}"/>
              </a:ext>
            </a:extLst>
          </p:cNvPr>
          <p:cNvSpPr/>
          <p:nvPr/>
        </p:nvSpPr>
        <p:spPr>
          <a:xfrm>
            <a:off x="0" y="4"/>
            <a:ext cx="12175626" cy="6858000"/>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Ορθογώνιο: Στρογγύλεμα γωνιών 8">
            <a:extLst>
              <a:ext uri="{FF2B5EF4-FFF2-40B4-BE49-F238E27FC236}">
                <a16:creationId xmlns:a16="http://schemas.microsoft.com/office/drawing/2014/main" id="{A3A09FF8-4B85-AC66-7D3D-73FFB6D0BCDF}"/>
              </a:ext>
            </a:extLst>
          </p:cNvPr>
          <p:cNvSpPr/>
          <p:nvPr/>
        </p:nvSpPr>
        <p:spPr>
          <a:xfrm>
            <a:off x="568643" y="8134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Θέση αριθμού διαφάνειας 1">
            <a:extLst>
              <a:ext uri="{FF2B5EF4-FFF2-40B4-BE49-F238E27FC236}">
                <a16:creationId xmlns:a16="http://schemas.microsoft.com/office/drawing/2014/main" id="{7E4515F2-EC48-3BAD-4CAF-67E5AA304245}"/>
              </a:ext>
            </a:extLst>
          </p:cNvPr>
          <p:cNvSpPr txBox="1">
            <a:spLocks/>
          </p:cNvSpPr>
          <p:nvPr/>
        </p:nvSpPr>
        <p:spPr>
          <a:xfrm>
            <a:off x="8594226" y="63563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1" name="Θέση αριθμού διαφάνειας 1">
            <a:extLst>
              <a:ext uri="{FF2B5EF4-FFF2-40B4-BE49-F238E27FC236}">
                <a16:creationId xmlns:a16="http://schemas.microsoft.com/office/drawing/2014/main" id="{996196D7-7B0B-0FA9-4239-66D8BDD0DE9B}"/>
              </a:ext>
            </a:extLst>
          </p:cNvPr>
          <p:cNvSpPr txBox="1">
            <a:spLocks/>
          </p:cNvSpPr>
          <p:nvPr/>
        </p:nvSpPr>
        <p:spPr>
          <a:xfrm>
            <a:off x="8594226" y="63563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2" name="Θέση αριθμού διαφάνειας 1">
            <a:extLst>
              <a:ext uri="{FF2B5EF4-FFF2-40B4-BE49-F238E27FC236}">
                <a16:creationId xmlns:a16="http://schemas.microsoft.com/office/drawing/2014/main" id="{19655FB8-BD71-8651-8B94-52DDEE6F182A}"/>
              </a:ext>
            </a:extLst>
          </p:cNvPr>
          <p:cNvSpPr txBox="1">
            <a:spLocks/>
          </p:cNvSpPr>
          <p:nvPr/>
        </p:nvSpPr>
        <p:spPr>
          <a:xfrm>
            <a:off x="8594226" y="63563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3" name="Ευθεία γραμμή σύνδεσης 12">
            <a:extLst>
              <a:ext uri="{FF2B5EF4-FFF2-40B4-BE49-F238E27FC236}">
                <a16:creationId xmlns:a16="http://schemas.microsoft.com/office/drawing/2014/main" id="{8AFA4C89-6A0F-ECDF-3DA0-C1242847C1F6}"/>
              </a:ext>
            </a:extLst>
          </p:cNvPr>
          <p:cNvCxnSpPr/>
          <p:nvPr/>
        </p:nvCxnSpPr>
        <p:spPr>
          <a:xfrm>
            <a:off x="568645" y="619436"/>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4" name="Θέση αριθμού διαφάνειας 1">
            <a:extLst>
              <a:ext uri="{FF2B5EF4-FFF2-40B4-BE49-F238E27FC236}">
                <a16:creationId xmlns:a16="http://schemas.microsoft.com/office/drawing/2014/main" id="{B4C54DB7-57CB-0E63-2FD5-9B6630170A6F}"/>
              </a:ext>
            </a:extLst>
          </p:cNvPr>
          <p:cNvSpPr txBox="1">
            <a:spLocks/>
          </p:cNvSpPr>
          <p:nvPr/>
        </p:nvSpPr>
        <p:spPr>
          <a:xfrm>
            <a:off x="8594226" y="63563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5" name="Θέση αριθμού διαφάνειας 1">
            <a:extLst>
              <a:ext uri="{FF2B5EF4-FFF2-40B4-BE49-F238E27FC236}">
                <a16:creationId xmlns:a16="http://schemas.microsoft.com/office/drawing/2014/main" id="{C11D6253-42D4-C51A-A196-706E41E89CB0}"/>
              </a:ext>
            </a:extLst>
          </p:cNvPr>
          <p:cNvSpPr txBox="1">
            <a:spLocks/>
          </p:cNvSpPr>
          <p:nvPr/>
        </p:nvSpPr>
        <p:spPr>
          <a:xfrm>
            <a:off x="8594226" y="63563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6" name="Θέση αριθμού διαφάνειας 1">
            <a:extLst>
              <a:ext uri="{FF2B5EF4-FFF2-40B4-BE49-F238E27FC236}">
                <a16:creationId xmlns:a16="http://schemas.microsoft.com/office/drawing/2014/main" id="{E11F8DE5-2DAF-C87A-AE74-92AD7EDD80BF}"/>
              </a:ext>
            </a:extLst>
          </p:cNvPr>
          <p:cNvSpPr txBox="1">
            <a:spLocks/>
          </p:cNvSpPr>
          <p:nvPr/>
        </p:nvSpPr>
        <p:spPr>
          <a:xfrm>
            <a:off x="8594226" y="63563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7" name="Ευθεία γραμμή σύνδεσης 16">
            <a:extLst>
              <a:ext uri="{FF2B5EF4-FFF2-40B4-BE49-F238E27FC236}">
                <a16:creationId xmlns:a16="http://schemas.microsoft.com/office/drawing/2014/main" id="{463F3D90-599B-2785-2638-7C55930C9330}"/>
              </a:ext>
            </a:extLst>
          </p:cNvPr>
          <p:cNvCxnSpPr/>
          <p:nvPr/>
        </p:nvCxnSpPr>
        <p:spPr>
          <a:xfrm>
            <a:off x="568645" y="619436"/>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E0CAD962-791F-D818-AE41-C60D2C0AB225}"/>
              </a:ext>
            </a:extLst>
          </p:cNvPr>
          <p:cNvSpPr txBox="1"/>
          <p:nvPr/>
        </p:nvSpPr>
        <p:spPr>
          <a:xfrm>
            <a:off x="568645" y="91508"/>
            <a:ext cx="1102196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Δελτίο τιμών αμοιβαίων κεφαλαίων (LF) και (LF) </a:t>
            </a:r>
            <a:r>
              <a:rPr kumimoji="0" lang="el-GR" sz="2400" b="1" i="0" u="none" strike="noStrike" kern="1200" cap="none" spc="0" normalizeH="0" baseline="0" noProof="0" dirty="0" err="1">
                <a:ln>
                  <a:noFill/>
                </a:ln>
                <a:solidFill>
                  <a:srgbClr val="021342"/>
                </a:solidFill>
                <a:effectLst/>
                <a:uLnTx/>
                <a:uFillTx/>
                <a:latin typeface="Segoe UI" panose="020B0502040204020203" pitchFamily="34" charset="0"/>
                <a:ea typeface="+mn-ea"/>
                <a:cs typeface="Segoe UI" panose="020B0502040204020203" pitchFamily="34" charset="0"/>
              </a:rPr>
              <a:t>FoF</a:t>
            </a:r>
            <a:r>
              <a:rPr kumimoji="0" lang="en-US"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 - 22.06.2023 </a:t>
            </a:r>
            <a:r>
              <a:rPr kumimoji="0" lang="en-US" sz="16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–cont’d</a:t>
            </a:r>
            <a:endParaRPr kumimoji="0" lang="el-GR"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endParaRPr>
          </a:p>
        </p:txBody>
      </p:sp>
      <p:sp>
        <p:nvSpPr>
          <p:cNvPr id="19" name="Ορθογώνιο 18">
            <a:extLst>
              <a:ext uri="{FF2B5EF4-FFF2-40B4-BE49-F238E27FC236}">
                <a16:creationId xmlns:a16="http://schemas.microsoft.com/office/drawing/2014/main" id="{5AB58CC8-12A5-DA9F-15E1-0DF5F77CBD60}"/>
              </a:ext>
            </a:extLst>
          </p:cNvPr>
          <p:cNvSpPr/>
          <p:nvPr/>
        </p:nvSpPr>
        <p:spPr>
          <a:xfrm>
            <a:off x="1091066" y="5545276"/>
            <a:ext cx="1371600" cy="1748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Ορθογώνιο 19">
            <a:extLst>
              <a:ext uri="{FF2B5EF4-FFF2-40B4-BE49-F238E27FC236}">
                <a16:creationId xmlns:a16="http://schemas.microsoft.com/office/drawing/2014/main" id="{1E82F30F-C843-019E-22C7-0BC24EEC54E8}"/>
              </a:ext>
            </a:extLst>
          </p:cNvPr>
          <p:cNvSpPr/>
          <p:nvPr/>
        </p:nvSpPr>
        <p:spPr>
          <a:xfrm>
            <a:off x="1091066" y="5577887"/>
            <a:ext cx="1371600" cy="1748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Ορθογώνιο 20">
            <a:extLst>
              <a:ext uri="{FF2B5EF4-FFF2-40B4-BE49-F238E27FC236}">
                <a16:creationId xmlns:a16="http://schemas.microsoft.com/office/drawing/2014/main" id="{C3512AB2-338D-27AD-D210-113407CEC0FB}"/>
              </a:ext>
            </a:extLst>
          </p:cNvPr>
          <p:cNvSpPr/>
          <p:nvPr/>
        </p:nvSpPr>
        <p:spPr>
          <a:xfrm>
            <a:off x="10118225" y="5545276"/>
            <a:ext cx="1371600" cy="32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Θέση αριθμού διαφάνειας 1">
            <a:extLst>
              <a:ext uri="{FF2B5EF4-FFF2-40B4-BE49-F238E27FC236}">
                <a16:creationId xmlns:a16="http://schemas.microsoft.com/office/drawing/2014/main" id="{9877D096-9E32-819F-55BE-C2651D7621EB}"/>
              </a:ext>
            </a:extLst>
          </p:cNvPr>
          <p:cNvSpPr txBox="1">
            <a:spLocks/>
          </p:cNvSpPr>
          <p:nvPr/>
        </p:nvSpPr>
        <p:spPr>
          <a:xfrm>
            <a:off x="8594226" y="63563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23" name="Rectangle 18">
            <a:extLst>
              <a:ext uri="{FF2B5EF4-FFF2-40B4-BE49-F238E27FC236}">
                <a16:creationId xmlns:a16="http://schemas.microsoft.com/office/drawing/2014/main" id="{46B02438-3E63-4340-D3DF-EE2ABF569E8E}"/>
              </a:ext>
            </a:extLst>
          </p:cNvPr>
          <p:cNvSpPr/>
          <p:nvPr/>
        </p:nvSpPr>
        <p:spPr>
          <a:xfrm>
            <a:off x="3541217" y="6130850"/>
            <a:ext cx="5105802" cy="21544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000"/>
            </a:pPr>
            <a:r>
              <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Πηγή: </a:t>
            </a:r>
            <a:r>
              <a:rPr kumimoji="0" lang="en-US"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Eurobank.gr</a:t>
            </a:r>
            <a:endPar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endParaRPr>
          </a:p>
        </p:txBody>
      </p:sp>
      <p:sp>
        <p:nvSpPr>
          <p:cNvPr id="24" name="Θέση αριθμού διαφάνειας 1">
            <a:extLst>
              <a:ext uri="{FF2B5EF4-FFF2-40B4-BE49-F238E27FC236}">
                <a16:creationId xmlns:a16="http://schemas.microsoft.com/office/drawing/2014/main" id="{1D584083-EE1D-4733-8097-D4CDF3B419A7}"/>
              </a:ext>
            </a:extLst>
          </p:cNvPr>
          <p:cNvSpPr txBox="1">
            <a:spLocks/>
          </p:cNvSpPr>
          <p:nvPr/>
        </p:nvSpPr>
        <p:spPr>
          <a:xfrm>
            <a:off x="8594226" y="63563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2" name="Θέση αριθμού διαφάνειας 1">
            <a:extLst>
              <a:ext uri="{FF2B5EF4-FFF2-40B4-BE49-F238E27FC236}">
                <a16:creationId xmlns:a16="http://schemas.microsoft.com/office/drawing/2014/main" id="{FF7B6CEC-92E3-55AC-21B3-612AEBFCE87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4" name="Εικόνα 3">
            <a:extLst>
              <a:ext uri="{FF2B5EF4-FFF2-40B4-BE49-F238E27FC236}">
                <a16:creationId xmlns:a16="http://schemas.microsoft.com/office/drawing/2014/main" id="{01EEBB2D-B13D-E31B-92C3-AEB307ADA7D7}"/>
              </a:ext>
            </a:extLst>
          </p:cNvPr>
          <p:cNvPicPr>
            <a:picLocks noChangeAspect="1"/>
          </p:cNvPicPr>
          <p:nvPr/>
        </p:nvPicPr>
        <p:blipFill rotWithShape="1">
          <a:blip r:embed="rId2"/>
          <a:srcRect l="13434" t="23116" r="14204" b="7168"/>
          <a:stretch/>
        </p:blipFill>
        <p:spPr>
          <a:xfrm>
            <a:off x="1637881" y="1585255"/>
            <a:ext cx="8822454" cy="4393195"/>
          </a:xfrm>
          <a:prstGeom prst="rect">
            <a:avLst/>
          </a:prstGeom>
        </p:spPr>
      </p:pic>
      <p:pic>
        <p:nvPicPr>
          <p:cNvPr id="25" name="Εικόνα 24">
            <a:extLst>
              <a:ext uri="{FF2B5EF4-FFF2-40B4-BE49-F238E27FC236}">
                <a16:creationId xmlns:a16="http://schemas.microsoft.com/office/drawing/2014/main" id="{517EF278-6FE2-D880-306B-1F8C9F3107E2}"/>
              </a:ext>
            </a:extLst>
          </p:cNvPr>
          <p:cNvPicPr>
            <a:picLocks noChangeAspect="1"/>
          </p:cNvPicPr>
          <p:nvPr/>
        </p:nvPicPr>
        <p:blipFill>
          <a:blip r:embed="rId3"/>
          <a:stretch>
            <a:fillRect/>
          </a:stretch>
        </p:blipFill>
        <p:spPr>
          <a:xfrm>
            <a:off x="1663960" y="1218688"/>
            <a:ext cx="8864076" cy="469433"/>
          </a:xfrm>
          <a:prstGeom prst="rect">
            <a:avLst/>
          </a:prstGeom>
        </p:spPr>
      </p:pic>
    </p:spTree>
    <p:extLst>
      <p:ext uri="{BB962C8B-B14F-4D97-AF65-F5344CB8AC3E}">
        <p14:creationId xmlns:p14="http://schemas.microsoft.com/office/powerpoint/2010/main" val="289018862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a:extLst>
              <a:ext uri="{FF2B5EF4-FFF2-40B4-BE49-F238E27FC236}">
                <a16:creationId xmlns:a16="http://schemas.microsoft.com/office/drawing/2014/main" id="{B152789C-561B-BBF3-D6DF-C4DD661E7988}"/>
              </a:ext>
            </a:extLst>
          </p:cNvPr>
          <p:cNvSpPr/>
          <p:nvPr/>
        </p:nvSpPr>
        <p:spPr>
          <a:xfrm>
            <a:off x="0" y="62802"/>
            <a:ext cx="12175626" cy="6858000"/>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6" name="Ορθογώνιο: Στρογγύλεμα γωνιών 5">
            <a:extLst>
              <a:ext uri="{FF2B5EF4-FFF2-40B4-BE49-F238E27FC236}">
                <a16:creationId xmlns:a16="http://schemas.microsoft.com/office/drawing/2014/main" id="{B027FE1F-9C5E-2060-C117-DB7895D0CCB6}"/>
              </a:ext>
            </a:extLst>
          </p:cNvPr>
          <p:cNvSpPr/>
          <p:nvPr/>
        </p:nvSpPr>
        <p:spPr>
          <a:xfrm>
            <a:off x="721043" y="1028620"/>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Ορθογώνιο: Στρογγύλεμα γωνιών 6">
            <a:extLst>
              <a:ext uri="{FF2B5EF4-FFF2-40B4-BE49-F238E27FC236}">
                <a16:creationId xmlns:a16="http://schemas.microsoft.com/office/drawing/2014/main" id="{7620E25F-2FE1-5E70-9FFE-7BD3265E8C84}"/>
              </a:ext>
            </a:extLst>
          </p:cNvPr>
          <p:cNvSpPr/>
          <p:nvPr/>
        </p:nvSpPr>
        <p:spPr>
          <a:xfrm>
            <a:off x="721043" y="1028620"/>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3">
            <a:extLst>
              <a:ext uri="{FF2B5EF4-FFF2-40B4-BE49-F238E27FC236}">
                <a16:creationId xmlns:a16="http://schemas.microsoft.com/office/drawing/2014/main" id="{FDDFFA5C-C388-DF37-D66D-4FB0D61EDBF8}"/>
              </a:ext>
            </a:extLst>
          </p:cNvPr>
          <p:cNvSpPr/>
          <p:nvPr/>
        </p:nvSpPr>
        <p:spPr>
          <a:xfrm>
            <a:off x="0" y="62802"/>
            <a:ext cx="12175626" cy="6858000"/>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Ορθογώνιο: Στρογγύλεμα γωνιών 8">
            <a:extLst>
              <a:ext uri="{FF2B5EF4-FFF2-40B4-BE49-F238E27FC236}">
                <a16:creationId xmlns:a16="http://schemas.microsoft.com/office/drawing/2014/main" id="{F9DE3713-CB5F-E59A-9CEE-A2888D2E82D0}"/>
              </a:ext>
            </a:extLst>
          </p:cNvPr>
          <p:cNvSpPr/>
          <p:nvPr/>
        </p:nvSpPr>
        <p:spPr>
          <a:xfrm>
            <a:off x="568643" y="876220"/>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Θέση αριθμού διαφάνειας 1">
            <a:extLst>
              <a:ext uri="{FF2B5EF4-FFF2-40B4-BE49-F238E27FC236}">
                <a16:creationId xmlns:a16="http://schemas.microsoft.com/office/drawing/2014/main" id="{60608DEA-CF1F-1E01-E463-61DF02EB2929}"/>
              </a:ext>
            </a:extLst>
          </p:cNvPr>
          <p:cNvSpPr txBox="1">
            <a:spLocks/>
          </p:cNvSpPr>
          <p:nvPr/>
        </p:nvSpPr>
        <p:spPr>
          <a:xfrm>
            <a:off x="8594226" y="6419152"/>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1" name="Θέση αριθμού διαφάνειας 1">
            <a:extLst>
              <a:ext uri="{FF2B5EF4-FFF2-40B4-BE49-F238E27FC236}">
                <a16:creationId xmlns:a16="http://schemas.microsoft.com/office/drawing/2014/main" id="{050458D5-3BE3-DF8E-3CD8-DAB7F073E234}"/>
              </a:ext>
            </a:extLst>
          </p:cNvPr>
          <p:cNvSpPr txBox="1">
            <a:spLocks/>
          </p:cNvSpPr>
          <p:nvPr/>
        </p:nvSpPr>
        <p:spPr>
          <a:xfrm>
            <a:off x="8594226" y="6419152"/>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2" name="Θέση αριθμού διαφάνειας 1">
            <a:extLst>
              <a:ext uri="{FF2B5EF4-FFF2-40B4-BE49-F238E27FC236}">
                <a16:creationId xmlns:a16="http://schemas.microsoft.com/office/drawing/2014/main" id="{A6004DF5-8849-ECB6-1C8D-CFFDA565F5AA}"/>
              </a:ext>
            </a:extLst>
          </p:cNvPr>
          <p:cNvSpPr txBox="1">
            <a:spLocks/>
          </p:cNvSpPr>
          <p:nvPr/>
        </p:nvSpPr>
        <p:spPr>
          <a:xfrm>
            <a:off x="8594226" y="6419152"/>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3" name="Ευθεία γραμμή σύνδεσης 12">
            <a:extLst>
              <a:ext uri="{FF2B5EF4-FFF2-40B4-BE49-F238E27FC236}">
                <a16:creationId xmlns:a16="http://schemas.microsoft.com/office/drawing/2014/main" id="{87A5E3BD-A7DB-52D2-2EC1-29A9B9C884F2}"/>
              </a:ext>
            </a:extLst>
          </p:cNvPr>
          <p:cNvCxnSpPr/>
          <p:nvPr/>
        </p:nvCxnSpPr>
        <p:spPr>
          <a:xfrm>
            <a:off x="568645" y="682234"/>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4" name="Θέση αριθμού διαφάνειας 1">
            <a:extLst>
              <a:ext uri="{FF2B5EF4-FFF2-40B4-BE49-F238E27FC236}">
                <a16:creationId xmlns:a16="http://schemas.microsoft.com/office/drawing/2014/main" id="{181E9869-E81A-45FD-D90E-EF69D4D8D0EF}"/>
              </a:ext>
            </a:extLst>
          </p:cNvPr>
          <p:cNvSpPr txBox="1">
            <a:spLocks/>
          </p:cNvSpPr>
          <p:nvPr/>
        </p:nvSpPr>
        <p:spPr>
          <a:xfrm>
            <a:off x="8594226" y="6419152"/>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5" name="Θέση αριθμού διαφάνειας 1">
            <a:extLst>
              <a:ext uri="{FF2B5EF4-FFF2-40B4-BE49-F238E27FC236}">
                <a16:creationId xmlns:a16="http://schemas.microsoft.com/office/drawing/2014/main" id="{30E119CB-DA27-E94C-455B-79B57E58B0F9}"/>
              </a:ext>
            </a:extLst>
          </p:cNvPr>
          <p:cNvSpPr txBox="1">
            <a:spLocks/>
          </p:cNvSpPr>
          <p:nvPr/>
        </p:nvSpPr>
        <p:spPr>
          <a:xfrm>
            <a:off x="8594226" y="6419152"/>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6" name="Θέση αριθμού διαφάνειας 1">
            <a:extLst>
              <a:ext uri="{FF2B5EF4-FFF2-40B4-BE49-F238E27FC236}">
                <a16:creationId xmlns:a16="http://schemas.microsoft.com/office/drawing/2014/main" id="{04F94F7A-84AA-0115-28B7-074F465D6094}"/>
              </a:ext>
            </a:extLst>
          </p:cNvPr>
          <p:cNvSpPr txBox="1">
            <a:spLocks/>
          </p:cNvSpPr>
          <p:nvPr/>
        </p:nvSpPr>
        <p:spPr>
          <a:xfrm>
            <a:off x="8594226" y="6419152"/>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7" name="Ευθεία γραμμή σύνδεσης 16">
            <a:extLst>
              <a:ext uri="{FF2B5EF4-FFF2-40B4-BE49-F238E27FC236}">
                <a16:creationId xmlns:a16="http://schemas.microsoft.com/office/drawing/2014/main" id="{74A4D0AF-A0A2-9BB0-8BAC-28514E85FA6E}"/>
              </a:ext>
            </a:extLst>
          </p:cNvPr>
          <p:cNvCxnSpPr/>
          <p:nvPr/>
        </p:nvCxnSpPr>
        <p:spPr>
          <a:xfrm>
            <a:off x="568645" y="682234"/>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50F64855-6908-E5E1-75E5-C0B3EE926F7F}"/>
              </a:ext>
            </a:extLst>
          </p:cNvPr>
          <p:cNvSpPr txBox="1"/>
          <p:nvPr/>
        </p:nvSpPr>
        <p:spPr>
          <a:xfrm>
            <a:off x="568645" y="154306"/>
            <a:ext cx="1102196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Δελτίο τιμών αμοιβαίων κεφαλαίων (LF) και (LF) </a:t>
            </a:r>
            <a:r>
              <a:rPr kumimoji="0" lang="el-GR" sz="2400" b="1" i="0" u="none" strike="noStrike" kern="1200" cap="none" spc="0" normalizeH="0" baseline="0" noProof="0" dirty="0" err="1">
                <a:ln>
                  <a:noFill/>
                </a:ln>
                <a:solidFill>
                  <a:srgbClr val="021342"/>
                </a:solidFill>
                <a:effectLst/>
                <a:uLnTx/>
                <a:uFillTx/>
                <a:latin typeface="Segoe UI" panose="020B0502040204020203" pitchFamily="34" charset="0"/>
                <a:ea typeface="+mn-ea"/>
                <a:cs typeface="Segoe UI" panose="020B0502040204020203" pitchFamily="34" charset="0"/>
              </a:rPr>
              <a:t>FoF</a:t>
            </a:r>
            <a:r>
              <a:rPr kumimoji="0" lang="en-US"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 - 22.06.2023 </a:t>
            </a:r>
            <a:r>
              <a:rPr kumimoji="0" lang="en-US" sz="16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–cont’d</a:t>
            </a:r>
            <a:endParaRPr kumimoji="0" lang="el-GR"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endParaRPr>
          </a:p>
        </p:txBody>
      </p:sp>
      <p:sp>
        <p:nvSpPr>
          <p:cNvPr id="19" name="Ορθογώνιο 18">
            <a:extLst>
              <a:ext uri="{FF2B5EF4-FFF2-40B4-BE49-F238E27FC236}">
                <a16:creationId xmlns:a16="http://schemas.microsoft.com/office/drawing/2014/main" id="{467F08D3-1716-73C7-0F0E-F163C92BF60E}"/>
              </a:ext>
            </a:extLst>
          </p:cNvPr>
          <p:cNvSpPr/>
          <p:nvPr/>
        </p:nvSpPr>
        <p:spPr>
          <a:xfrm>
            <a:off x="1091066" y="5608074"/>
            <a:ext cx="1371600" cy="1748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Ορθογώνιο 19">
            <a:extLst>
              <a:ext uri="{FF2B5EF4-FFF2-40B4-BE49-F238E27FC236}">
                <a16:creationId xmlns:a16="http://schemas.microsoft.com/office/drawing/2014/main" id="{918D60C8-47F3-2FFF-0532-10D4A325CAA6}"/>
              </a:ext>
            </a:extLst>
          </p:cNvPr>
          <p:cNvSpPr/>
          <p:nvPr/>
        </p:nvSpPr>
        <p:spPr>
          <a:xfrm>
            <a:off x="1091066" y="5640685"/>
            <a:ext cx="1371600" cy="1748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Ορθογώνιο 20">
            <a:extLst>
              <a:ext uri="{FF2B5EF4-FFF2-40B4-BE49-F238E27FC236}">
                <a16:creationId xmlns:a16="http://schemas.microsoft.com/office/drawing/2014/main" id="{CA924448-6A86-994B-7335-726D6B037327}"/>
              </a:ext>
            </a:extLst>
          </p:cNvPr>
          <p:cNvSpPr/>
          <p:nvPr/>
        </p:nvSpPr>
        <p:spPr>
          <a:xfrm>
            <a:off x="10118225" y="5608074"/>
            <a:ext cx="1371600" cy="32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Θέση αριθμού διαφάνειας 1">
            <a:extLst>
              <a:ext uri="{FF2B5EF4-FFF2-40B4-BE49-F238E27FC236}">
                <a16:creationId xmlns:a16="http://schemas.microsoft.com/office/drawing/2014/main" id="{78C120F3-63F5-745E-4921-5506B35F652E}"/>
              </a:ext>
            </a:extLst>
          </p:cNvPr>
          <p:cNvSpPr txBox="1">
            <a:spLocks/>
          </p:cNvSpPr>
          <p:nvPr/>
        </p:nvSpPr>
        <p:spPr>
          <a:xfrm>
            <a:off x="8594226" y="6419152"/>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23" name="Rectangle 18">
            <a:extLst>
              <a:ext uri="{FF2B5EF4-FFF2-40B4-BE49-F238E27FC236}">
                <a16:creationId xmlns:a16="http://schemas.microsoft.com/office/drawing/2014/main" id="{10E7A1FE-F227-406D-29EB-904F7E4838DD}"/>
              </a:ext>
            </a:extLst>
          </p:cNvPr>
          <p:cNvSpPr/>
          <p:nvPr/>
        </p:nvSpPr>
        <p:spPr>
          <a:xfrm>
            <a:off x="3541217" y="6193648"/>
            <a:ext cx="5105802" cy="21544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000"/>
            </a:pPr>
            <a:r>
              <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Πηγή: </a:t>
            </a:r>
            <a:r>
              <a:rPr kumimoji="0" lang="en-US"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Eurobank.gr</a:t>
            </a:r>
            <a:endPar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endParaRPr>
          </a:p>
        </p:txBody>
      </p:sp>
      <p:sp>
        <p:nvSpPr>
          <p:cNvPr id="24" name="Θέση αριθμού διαφάνειας 1">
            <a:extLst>
              <a:ext uri="{FF2B5EF4-FFF2-40B4-BE49-F238E27FC236}">
                <a16:creationId xmlns:a16="http://schemas.microsoft.com/office/drawing/2014/main" id="{7B944E09-CF85-CF94-8F44-315D0896290D}"/>
              </a:ext>
            </a:extLst>
          </p:cNvPr>
          <p:cNvSpPr txBox="1">
            <a:spLocks/>
          </p:cNvSpPr>
          <p:nvPr/>
        </p:nvSpPr>
        <p:spPr>
          <a:xfrm>
            <a:off x="8594226" y="6419152"/>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2" name="Θέση αριθμού διαφάνειας 1">
            <a:extLst>
              <a:ext uri="{FF2B5EF4-FFF2-40B4-BE49-F238E27FC236}">
                <a16:creationId xmlns:a16="http://schemas.microsoft.com/office/drawing/2014/main" id="{4194B552-8308-FC6D-F4EB-BC85B2B6E23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4" name="Εικόνα 3">
            <a:extLst>
              <a:ext uri="{FF2B5EF4-FFF2-40B4-BE49-F238E27FC236}">
                <a16:creationId xmlns:a16="http://schemas.microsoft.com/office/drawing/2014/main" id="{8EF8B91F-33A7-593F-5D2E-B88DB2199CFB}"/>
              </a:ext>
            </a:extLst>
          </p:cNvPr>
          <p:cNvPicPr>
            <a:picLocks noChangeAspect="1"/>
          </p:cNvPicPr>
          <p:nvPr/>
        </p:nvPicPr>
        <p:blipFill rotWithShape="1">
          <a:blip r:embed="rId2"/>
          <a:srcRect l="13434" t="23065" r="14286" b="7315"/>
          <a:stretch/>
        </p:blipFill>
        <p:spPr>
          <a:xfrm>
            <a:off x="1637881" y="1581789"/>
            <a:ext cx="8812406" cy="4349451"/>
          </a:xfrm>
          <a:prstGeom prst="rect">
            <a:avLst/>
          </a:prstGeom>
        </p:spPr>
      </p:pic>
      <p:pic>
        <p:nvPicPr>
          <p:cNvPr id="25" name="Εικόνα 24">
            <a:extLst>
              <a:ext uri="{FF2B5EF4-FFF2-40B4-BE49-F238E27FC236}">
                <a16:creationId xmlns:a16="http://schemas.microsoft.com/office/drawing/2014/main" id="{AB2C491A-5800-A093-F87F-EF190CF61A9C}"/>
              </a:ext>
            </a:extLst>
          </p:cNvPr>
          <p:cNvPicPr>
            <a:picLocks noChangeAspect="1"/>
          </p:cNvPicPr>
          <p:nvPr/>
        </p:nvPicPr>
        <p:blipFill>
          <a:blip r:embed="rId3"/>
          <a:stretch>
            <a:fillRect/>
          </a:stretch>
        </p:blipFill>
        <p:spPr>
          <a:xfrm>
            <a:off x="1663960" y="1218688"/>
            <a:ext cx="8864076" cy="469433"/>
          </a:xfrm>
          <a:prstGeom prst="rect">
            <a:avLst/>
          </a:prstGeom>
        </p:spPr>
      </p:pic>
    </p:spTree>
    <p:extLst>
      <p:ext uri="{BB962C8B-B14F-4D97-AF65-F5344CB8AC3E}">
        <p14:creationId xmlns:p14="http://schemas.microsoft.com/office/powerpoint/2010/main" val="400934170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a:extLst>
              <a:ext uri="{FF2B5EF4-FFF2-40B4-BE49-F238E27FC236}">
                <a16:creationId xmlns:a16="http://schemas.microsoft.com/office/drawing/2014/main" id="{CAD6F287-2C82-25B4-6A3E-8DD2CBB27DE3}"/>
              </a:ext>
            </a:extLst>
          </p:cNvPr>
          <p:cNvSpPr/>
          <p:nvPr/>
        </p:nvSpPr>
        <p:spPr>
          <a:xfrm>
            <a:off x="0" y="4"/>
            <a:ext cx="12175626" cy="6858000"/>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6" name="Ορθογώνιο: Στρογγύλεμα γωνιών 5">
            <a:extLst>
              <a:ext uri="{FF2B5EF4-FFF2-40B4-BE49-F238E27FC236}">
                <a16:creationId xmlns:a16="http://schemas.microsoft.com/office/drawing/2014/main" id="{519660B2-98C6-60A6-7D64-A4F368AFC95B}"/>
              </a:ext>
            </a:extLst>
          </p:cNvPr>
          <p:cNvSpPr/>
          <p:nvPr/>
        </p:nvSpPr>
        <p:spPr>
          <a:xfrm>
            <a:off x="721043" y="9658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Ορθογώνιο: Στρογγύλεμα γωνιών 6">
            <a:extLst>
              <a:ext uri="{FF2B5EF4-FFF2-40B4-BE49-F238E27FC236}">
                <a16:creationId xmlns:a16="http://schemas.microsoft.com/office/drawing/2014/main" id="{F8D851EE-1B74-9378-0367-A12EC3DD11E4}"/>
              </a:ext>
            </a:extLst>
          </p:cNvPr>
          <p:cNvSpPr/>
          <p:nvPr/>
        </p:nvSpPr>
        <p:spPr>
          <a:xfrm>
            <a:off x="721043" y="9658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3">
            <a:extLst>
              <a:ext uri="{FF2B5EF4-FFF2-40B4-BE49-F238E27FC236}">
                <a16:creationId xmlns:a16="http://schemas.microsoft.com/office/drawing/2014/main" id="{5C844513-76FC-9E27-1931-A185E3A3EBC0}"/>
              </a:ext>
            </a:extLst>
          </p:cNvPr>
          <p:cNvSpPr/>
          <p:nvPr/>
        </p:nvSpPr>
        <p:spPr>
          <a:xfrm>
            <a:off x="0" y="4"/>
            <a:ext cx="12175626" cy="6858000"/>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Ορθογώνιο: Στρογγύλεμα γωνιών 8">
            <a:extLst>
              <a:ext uri="{FF2B5EF4-FFF2-40B4-BE49-F238E27FC236}">
                <a16:creationId xmlns:a16="http://schemas.microsoft.com/office/drawing/2014/main" id="{F33ADB00-E8D1-D0B8-ACEB-82695079B570}"/>
              </a:ext>
            </a:extLst>
          </p:cNvPr>
          <p:cNvSpPr/>
          <p:nvPr/>
        </p:nvSpPr>
        <p:spPr>
          <a:xfrm>
            <a:off x="568643" y="8134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Θέση αριθμού διαφάνειας 1">
            <a:extLst>
              <a:ext uri="{FF2B5EF4-FFF2-40B4-BE49-F238E27FC236}">
                <a16:creationId xmlns:a16="http://schemas.microsoft.com/office/drawing/2014/main" id="{760A0D8C-BDF0-DD73-AE01-5B9DD151684C}"/>
              </a:ext>
            </a:extLst>
          </p:cNvPr>
          <p:cNvSpPr txBox="1">
            <a:spLocks/>
          </p:cNvSpPr>
          <p:nvPr/>
        </p:nvSpPr>
        <p:spPr>
          <a:xfrm>
            <a:off x="8594226" y="63563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1" name="Θέση αριθμού διαφάνειας 1">
            <a:extLst>
              <a:ext uri="{FF2B5EF4-FFF2-40B4-BE49-F238E27FC236}">
                <a16:creationId xmlns:a16="http://schemas.microsoft.com/office/drawing/2014/main" id="{9D8D1FD9-0DEA-1DE6-7A9D-8CA4A5813AC7}"/>
              </a:ext>
            </a:extLst>
          </p:cNvPr>
          <p:cNvSpPr txBox="1">
            <a:spLocks/>
          </p:cNvSpPr>
          <p:nvPr/>
        </p:nvSpPr>
        <p:spPr>
          <a:xfrm>
            <a:off x="8594226" y="63563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2" name="Θέση αριθμού διαφάνειας 1">
            <a:extLst>
              <a:ext uri="{FF2B5EF4-FFF2-40B4-BE49-F238E27FC236}">
                <a16:creationId xmlns:a16="http://schemas.microsoft.com/office/drawing/2014/main" id="{F1FD3A56-F7C0-7FDD-691D-582AF93A094B}"/>
              </a:ext>
            </a:extLst>
          </p:cNvPr>
          <p:cNvSpPr txBox="1">
            <a:spLocks/>
          </p:cNvSpPr>
          <p:nvPr/>
        </p:nvSpPr>
        <p:spPr>
          <a:xfrm>
            <a:off x="8594226" y="63563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3" name="Ευθεία γραμμή σύνδεσης 12">
            <a:extLst>
              <a:ext uri="{FF2B5EF4-FFF2-40B4-BE49-F238E27FC236}">
                <a16:creationId xmlns:a16="http://schemas.microsoft.com/office/drawing/2014/main" id="{6CF84C7E-5D48-6520-F294-0D5AD77924AF}"/>
              </a:ext>
            </a:extLst>
          </p:cNvPr>
          <p:cNvCxnSpPr/>
          <p:nvPr/>
        </p:nvCxnSpPr>
        <p:spPr>
          <a:xfrm>
            <a:off x="568645" y="619436"/>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4" name="Θέση αριθμού διαφάνειας 1">
            <a:extLst>
              <a:ext uri="{FF2B5EF4-FFF2-40B4-BE49-F238E27FC236}">
                <a16:creationId xmlns:a16="http://schemas.microsoft.com/office/drawing/2014/main" id="{7C6221F7-33D8-D5F7-1CBE-6BDDFF6B0BBA}"/>
              </a:ext>
            </a:extLst>
          </p:cNvPr>
          <p:cNvSpPr txBox="1">
            <a:spLocks/>
          </p:cNvSpPr>
          <p:nvPr/>
        </p:nvSpPr>
        <p:spPr>
          <a:xfrm>
            <a:off x="8594226" y="63563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5" name="Θέση αριθμού διαφάνειας 1">
            <a:extLst>
              <a:ext uri="{FF2B5EF4-FFF2-40B4-BE49-F238E27FC236}">
                <a16:creationId xmlns:a16="http://schemas.microsoft.com/office/drawing/2014/main" id="{B03CD732-4CBA-C390-8739-7DD6A862BFA9}"/>
              </a:ext>
            </a:extLst>
          </p:cNvPr>
          <p:cNvSpPr txBox="1">
            <a:spLocks/>
          </p:cNvSpPr>
          <p:nvPr/>
        </p:nvSpPr>
        <p:spPr>
          <a:xfrm>
            <a:off x="8594226" y="63563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6" name="Θέση αριθμού διαφάνειας 1">
            <a:extLst>
              <a:ext uri="{FF2B5EF4-FFF2-40B4-BE49-F238E27FC236}">
                <a16:creationId xmlns:a16="http://schemas.microsoft.com/office/drawing/2014/main" id="{8097D18E-5DB7-DEF0-6D9B-B4E7B11E3C22}"/>
              </a:ext>
            </a:extLst>
          </p:cNvPr>
          <p:cNvSpPr txBox="1">
            <a:spLocks/>
          </p:cNvSpPr>
          <p:nvPr/>
        </p:nvSpPr>
        <p:spPr>
          <a:xfrm>
            <a:off x="8594226" y="63563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7" name="Ευθεία γραμμή σύνδεσης 16">
            <a:extLst>
              <a:ext uri="{FF2B5EF4-FFF2-40B4-BE49-F238E27FC236}">
                <a16:creationId xmlns:a16="http://schemas.microsoft.com/office/drawing/2014/main" id="{1BCD3A5A-9B25-A967-5A77-A9D7E4A863F1}"/>
              </a:ext>
            </a:extLst>
          </p:cNvPr>
          <p:cNvCxnSpPr/>
          <p:nvPr/>
        </p:nvCxnSpPr>
        <p:spPr>
          <a:xfrm>
            <a:off x="568645" y="619436"/>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73F5B5D8-7CBD-7B91-B99D-F85A2CC9E50C}"/>
              </a:ext>
            </a:extLst>
          </p:cNvPr>
          <p:cNvSpPr txBox="1"/>
          <p:nvPr/>
        </p:nvSpPr>
        <p:spPr>
          <a:xfrm>
            <a:off x="568645" y="91508"/>
            <a:ext cx="1102196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Δελτίο τιμών αμοιβαίων κεφαλαίων (LF) και (LF) </a:t>
            </a:r>
            <a:r>
              <a:rPr kumimoji="0" lang="el-GR" sz="2400" b="1" i="0" u="none" strike="noStrike" kern="1200" cap="none" spc="0" normalizeH="0" baseline="0" noProof="0" dirty="0" err="1">
                <a:ln>
                  <a:noFill/>
                </a:ln>
                <a:solidFill>
                  <a:srgbClr val="021342"/>
                </a:solidFill>
                <a:effectLst/>
                <a:uLnTx/>
                <a:uFillTx/>
                <a:latin typeface="Segoe UI" panose="020B0502040204020203" pitchFamily="34" charset="0"/>
                <a:ea typeface="+mn-ea"/>
                <a:cs typeface="Segoe UI" panose="020B0502040204020203" pitchFamily="34" charset="0"/>
              </a:rPr>
              <a:t>FoF</a:t>
            </a:r>
            <a:r>
              <a:rPr kumimoji="0" lang="en-US"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 - 22.06.2023 </a:t>
            </a:r>
            <a:r>
              <a:rPr kumimoji="0" lang="en-US" sz="16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–cont’d</a:t>
            </a:r>
            <a:endParaRPr kumimoji="0" lang="el-GR"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endParaRPr>
          </a:p>
        </p:txBody>
      </p:sp>
      <p:sp>
        <p:nvSpPr>
          <p:cNvPr id="19" name="Ορθογώνιο 18">
            <a:extLst>
              <a:ext uri="{FF2B5EF4-FFF2-40B4-BE49-F238E27FC236}">
                <a16:creationId xmlns:a16="http://schemas.microsoft.com/office/drawing/2014/main" id="{52E42B47-7D3B-73D2-76B3-0C88DA1DEB67}"/>
              </a:ext>
            </a:extLst>
          </p:cNvPr>
          <p:cNvSpPr/>
          <p:nvPr/>
        </p:nvSpPr>
        <p:spPr>
          <a:xfrm>
            <a:off x="1091066" y="5545276"/>
            <a:ext cx="1371600" cy="1748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Ορθογώνιο 19">
            <a:extLst>
              <a:ext uri="{FF2B5EF4-FFF2-40B4-BE49-F238E27FC236}">
                <a16:creationId xmlns:a16="http://schemas.microsoft.com/office/drawing/2014/main" id="{D0AD014C-8EC8-2F71-80AD-CCB8AD31D171}"/>
              </a:ext>
            </a:extLst>
          </p:cNvPr>
          <p:cNvSpPr/>
          <p:nvPr/>
        </p:nvSpPr>
        <p:spPr>
          <a:xfrm>
            <a:off x="1091066" y="5577887"/>
            <a:ext cx="1371600" cy="1748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Ορθογώνιο 20">
            <a:extLst>
              <a:ext uri="{FF2B5EF4-FFF2-40B4-BE49-F238E27FC236}">
                <a16:creationId xmlns:a16="http://schemas.microsoft.com/office/drawing/2014/main" id="{603501FF-85BB-B1FC-4540-AE33183AD3E0}"/>
              </a:ext>
            </a:extLst>
          </p:cNvPr>
          <p:cNvSpPr/>
          <p:nvPr/>
        </p:nvSpPr>
        <p:spPr>
          <a:xfrm>
            <a:off x="10118225" y="5545276"/>
            <a:ext cx="1371600" cy="32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Θέση αριθμού διαφάνειας 1">
            <a:extLst>
              <a:ext uri="{FF2B5EF4-FFF2-40B4-BE49-F238E27FC236}">
                <a16:creationId xmlns:a16="http://schemas.microsoft.com/office/drawing/2014/main" id="{E5F50BF7-476F-9ADF-598E-12319F227A3A}"/>
              </a:ext>
            </a:extLst>
          </p:cNvPr>
          <p:cNvSpPr txBox="1">
            <a:spLocks/>
          </p:cNvSpPr>
          <p:nvPr/>
        </p:nvSpPr>
        <p:spPr>
          <a:xfrm>
            <a:off x="8594226" y="63563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23" name="Rectangle 18">
            <a:extLst>
              <a:ext uri="{FF2B5EF4-FFF2-40B4-BE49-F238E27FC236}">
                <a16:creationId xmlns:a16="http://schemas.microsoft.com/office/drawing/2014/main" id="{910E4CC5-AAEA-51DA-4AB1-8F292ED0D0F5}"/>
              </a:ext>
            </a:extLst>
          </p:cNvPr>
          <p:cNvSpPr/>
          <p:nvPr/>
        </p:nvSpPr>
        <p:spPr>
          <a:xfrm>
            <a:off x="3541217" y="6130850"/>
            <a:ext cx="5105802" cy="21544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000"/>
            </a:pPr>
            <a:r>
              <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Πηγή: </a:t>
            </a:r>
            <a:r>
              <a:rPr kumimoji="0" lang="en-US"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Eurobank.gr</a:t>
            </a:r>
            <a:endPar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endParaRPr>
          </a:p>
        </p:txBody>
      </p:sp>
      <p:sp>
        <p:nvSpPr>
          <p:cNvPr id="24" name="Θέση αριθμού διαφάνειας 1">
            <a:extLst>
              <a:ext uri="{FF2B5EF4-FFF2-40B4-BE49-F238E27FC236}">
                <a16:creationId xmlns:a16="http://schemas.microsoft.com/office/drawing/2014/main" id="{981D2437-701E-9485-36A2-0EA870BBAB97}"/>
              </a:ext>
            </a:extLst>
          </p:cNvPr>
          <p:cNvSpPr txBox="1">
            <a:spLocks/>
          </p:cNvSpPr>
          <p:nvPr/>
        </p:nvSpPr>
        <p:spPr>
          <a:xfrm>
            <a:off x="8594226" y="63563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2" name="Θέση αριθμού διαφάνειας 1">
            <a:extLst>
              <a:ext uri="{FF2B5EF4-FFF2-40B4-BE49-F238E27FC236}">
                <a16:creationId xmlns:a16="http://schemas.microsoft.com/office/drawing/2014/main" id="{6AE9F6C4-CCB1-1C0B-7823-1107CFA470E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4" name="Εικόνα 3">
            <a:extLst>
              <a:ext uri="{FF2B5EF4-FFF2-40B4-BE49-F238E27FC236}">
                <a16:creationId xmlns:a16="http://schemas.microsoft.com/office/drawing/2014/main" id="{707B8258-5E18-B260-A218-1E7A77D2EACA}"/>
              </a:ext>
            </a:extLst>
          </p:cNvPr>
          <p:cNvPicPr>
            <a:picLocks noChangeAspect="1"/>
          </p:cNvPicPr>
          <p:nvPr/>
        </p:nvPicPr>
        <p:blipFill rotWithShape="1">
          <a:blip r:embed="rId2"/>
          <a:srcRect l="12939" t="23116" r="14121" b="30256"/>
          <a:stretch/>
        </p:blipFill>
        <p:spPr>
          <a:xfrm>
            <a:off x="1577591" y="1585255"/>
            <a:ext cx="8892792" cy="3197760"/>
          </a:xfrm>
          <a:prstGeom prst="rect">
            <a:avLst/>
          </a:prstGeom>
        </p:spPr>
      </p:pic>
      <p:pic>
        <p:nvPicPr>
          <p:cNvPr id="25" name="Εικόνα 24">
            <a:extLst>
              <a:ext uri="{FF2B5EF4-FFF2-40B4-BE49-F238E27FC236}">
                <a16:creationId xmlns:a16="http://schemas.microsoft.com/office/drawing/2014/main" id="{7D23BFA4-3BBB-A520-146A-AB06B7420B23}"/>
              </a:ext>
            </a:extLst>
          </p:cNvPr>
          <p:cNvPicPr>
            <a:picLocks noChangeAspect="1"/>
          </p:cNvPicPr>
          <p:nvPr/>
        </p:nvPicPr>
        <p:blipFill>
          <a:blip r:embed="rId3"/>
          <a:stretch>
            <a:fillRect/>
          </a:stretch>
        </p:blipFill>
        <p:spPr>
          <a:xfrm>
            <a:off x="1663960" y="1218688"/>
            <a:ext cx="8864076" cy="469433"/>
          </a:xfrm>
          <a:prstGeom prst="rect">
            <a:avLst/>
          </a:prstGeom>
        </p:spPr>
      </p:pic>
    </p:spTree>
    <p:extLst>
      <p:ext uri="{BB962C8B-B14F-4D97-AF65-F5344CB8AC3E}">
        <p14:creationId xmlns:p14="http://schemas.microsoft.com/office/powerpoint/2010/main" val="190676276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a:extLst>
              <a:ext uri="{FF2B5EF4-FFF2-40B4-BE49-F238E27FC236}">
                <a16:creationId xmlns:a16="http://schemas.microsoft.com/office/drawing/2014/main" id="{2AEC3E08-231A-B331-270F-F023513E9590}"/>
              </a:ext>
            </a:extLst>
          </p:cNvPr>
          <p:cNvSpPr/>
          <p:nvPr/>
        </p:nvSpPr>
        <p:spPr>
          <a:xfrm>
            <a:off x="16374" y="0"/>
            <a:ext cx="12175626" cy="6858000"/>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8" name="Ορθογώνιο: Στρογγύλεμα γωνιών 7">
            <a:extLst>
              <a:ext uri="{FF2B5EF4-FFF2-40B4-BE49-F238E27FC236}">
                <a16:creationId xmlns:a16="http://schemas.microsoft.com/office/drawing/2014/main" id="{11B49C10-C52A-65EF-258C-8996FA8B6941}"/>
              </a:ext>
            </a:extLst>
          </p:cNvPr>
          <p:cNvSpPr/>
          <p:nvPr/>
        </p:nvSpPr>
        <p:spPr>
          <a:xfrm>
            <a:off x="737417" y="965818"/>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Ορθογώνιο: Στρογγύλεμα γωνιών 8">
            <a:extLst>
              <a:ext uri="{FF2B5EF4-FFF2-40B4-BE49-F238E27FC236}">
                <a16:creationId xmlns:a16="http://schemas.microsoft.com/office/drawing/2014/main" id="{A892C0FF-AFD5-4C0C-2FDF-F426685FFE51}"/>
              </a:ext>
            </a:extLst>
          </p:cNvPr>
          <p:cNvSpPr/>
          <p:nvPr/>
        </p:nvSpPr>
        <p:spPr>
          <a:xfrm>
            <a:off x="737417" y="965818"/>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3">
            <a:extLst>
              <a:ext uri="{FF2B5EF4-FFF2-40B4-BE49-F238E27FC236}">
                <a16:creationId xmlns:a16="http://schemas.microsoft.com/office/drawing/2014/main" id="{0B017308-E3A6-FE20-429C-BD7F6A52D218}"/>
              </a:ext>
            </a:extLst>
          </p:cNvPr>
          <p:cNvSpPr/>
          <p:nvPr/>
        </p:nvSpPr>
        <p:spPr>
          <a:xfrm>
            <a:off x="16374" y="0"/>
            <a:ext cx="12175626" cy="6858000"/>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1" name="Ορθογώνιο: Στρογγύλεμα γωνιών 10">
            <a:extLst>
              <a:ext uri="{FF2B5EF4-FFF2-40B4-BE49-F238E27FC236}">
                <a16:creationId xmlns:a16="http://schemas.microsoft.com/office/drawing/2014/main" id="{350763B4-3506-CD4A-FAD1-DB1172274C2C}"/>
              </a:ext>
            </a:extLst>
          </p:cNvPr>
          <p:cNvSpPr/>
          <p:nvPr/>
        </p:nvSpPr>
        <p:spPr>
          <a:xfrm>
            <a:off x="585017" y="813418"/>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Θέση αριθμού διαφάνειας 1">
            <a:extLst>
              <a:ext uri="{FF2B5EF4-FFF2-40B4-BE49-F238E27FC236}">
                <a16:creationId xmlns:a16="http://schemas.microsoft.com/office/drawing/2014/main" id="{B466B65F-D0C1-9153-2C55-074E8663B9B7}"/>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3" name="Θέση αριθμού διαφάνειας 1">
            <a:extLst>
              <a:ext uri="{FF2B5EF4-FFF2-40B4-BE49-F238E27FC236}">
                <a16:creationId xmlns:a16="http://schemas.microsoft.com/office/drawing/2014/main" id="{1DF028FE-432E-AB63-C1BB-F5DB71FAF546}"/>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4" name="Θέση αριθμού διαφάνειας 1">
            <a:extLst>
              <a:ext uri="{FF2B5EF4-FFF2-40B4-BE49-F238E27FC236}">
                <a16:creationId xmlns:a16="http://schemas.microsoft.com/office/drawing/2014/main" id="{93DEDFA6-1889-56E7-FF50-11531F61C52E}"/>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5" name="Ευθεία γραμμή σύνδεσης 14">
            <a:extLst>
              <a:ext uri="{FF2B5EF4-FFF2-40B4-BE49-F238E27FC236}">
                <a16:creationId xmlns:a16="http://schemas.microsoft.com/office/drawing/2014/main" id="{80421CD6-E36B-F47F-327A-F814545695EB}"/>
              </a:ext>
            </a:extLst>
          </p:cNvPr>
          <p:cNvCxnSpPr/>
          <p:nvPr/>
        </p:nvCxnSpPr>
        <p:spPr>
          <a:xfrm>
            <a:off x="585019" y="619432"/>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6" name="Θέση αριθμού διαφάνειας 1">
            <a:extLst>
              <a:ext uri="{FF2B5EF4-FFF2-40B4-BE49-F238E27FC236}">
                <a16:creationId xmlns:a16="http://schemas.microsoft.com/office/drawing/2014/main" id="{9582690E-4CE0-67DD-B20D-09407FC0F1A4}"/>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9" name="Ευθεία γραμμή σύνδεσης 18">
            <a:extLst>
              <a:ext uri="{FF2B5EF4-FFF2-40B4-BE49-F238E27FC236}">
                <a16:creationId xmlns:a16="http://schemas.microsoft.com/office/drawing/2014/main" id="{60FBA3E7-47BF-7D7E-2FEE-D883CFF60CB0}"/>
              </a:ext>
            </a:extLst>
          </p:cNvPr>
          <p:cNvCxnSpPr/>
          <p:nvPr/>
        </p:nvCxnSpPr>
        <p:spPr>
          <a:xfrm>
            <a:off x="585019" y="619432"/>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C88D2A18-0588-6A57-AD66-2E21BA830E90}"/>
              </a:ext>
            </a:extLst>
          </p:cNvPr>
          <p:cNvSpPr txBox="1"/>
          <p:nvPr/>
        </p:nvSpPr>
        <p:spPr>
          <a:xfrm>
            <a:off x="585019" y="91504"/>
            <a:ext cx="1102196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Δελτίο τιμών αμοιβαίων κεφαλαίων (LF) και (LF) </a:t>
            </a:r>
            <a:r>
              <a:rPr kumimoji="0" lang="el-GR" sz="2400" b="1" i="0" u="none" strike="noStrike" kern="1200" cap="none" spc="0" normalizeH="0" baseline="0" noProof="0" dirty="0" err="1">
                <a:ln>
                  <a:noFill/>
                </a:ln>
                <a:solidFill>
                  <a:srgbClr val="021342"/>
                </a:solidFill>
                <a:effectLst/>
                <a:uLnTx/>
                <a:uFillTx/>
                <a:latin typeface="Segoe UI" panose="020B0502040204020203" pitchFamily="34" charset="0"/>
                <a:ea typeface="+mn-ea"/>
                <a:cs typeface="Segoe UI" panose="020B0502040204020203" pitchFamily="34" charset="0"/>
              </a:rPr>
              <a:t>FoF</a:t>
            </a:r>
            <a:r>
              <a:rPr kumimoji="0" lang="en-US"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 - 22.06.2023 </a:t>
            </a:r>
            <a:r>
              <a:rPr kumimoji="0" lang="en-US" sz="16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–cont’d</a:t>
            </a:r>
            <a:endParaRPr kumimoji="0" lang="el-GR"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endParaRPr>
          </a:p>
        </p:txBody>
      </p:sp>
      <p:sp>
        <p:nvSpPr>
          <p:cNvPr id="21" name="Ορθογώνιο 20">
            <a:extLst>
              <a:ext uri="{FF2B5EF4-FFF2-40B4-BE49-F238E27FC236}">
                <a16:creationId xmlns:a16="http://schemas.microsoft.com/office/drawing/2014/main" id="{A19A0D1C-DC4D-3822-6F53-795770DC83C1}"/>
              </a:ext>
            </a:extLst>
          </p:cNvPr>
          <p:cNvSpPr/>
          <p:nvPr/>
        </p:nvSpPr>
        <p:spPr>
          <a:xfrm>
            <a:off x="1107440" y="5545272"/>
            <a:ext cx="1371600" cy="1748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Ορθογώνιο 21">
            <a:extLst>
              <a:ext uri="{FF2B5EF4-FFF2-40B4-BE49-F238E27FC236}">
                <a16:creationId xmlns:a16="http://schemas.microsoft.com/office/drawing/2014/main" id="{69462B84-DC32-46A7-806D-CF54EEDFBC47}"/>
              </a:ext>
            </a:extLst>
          </p:cNvPr>
          <p:cNvSpPr/>
          <p:nvPr/>
        </p:nvSpPr>
        <p:spPr>
          <a:xfrm>
            <a:off x="1107440" y="5577883"/>
            <a:ext cx="1371600" cy="1748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Ορθογώνιο 22">
            <a:extLst>
              <a:ext uri="{FF2B5EF4-FFF2-40B4-BE49-F238E27FC236}">
                <a16:creationId xmlns:a16="http://schemas.microsoft.com/office/drawing/2014/main" id="{445EFB07-F786-99E3-EEDA-88F562685B27}"/>
              </a:ext>
            </a:extLst>
          </p:cNvPr>
          <p:cNvSpPr/>
          <p:nvPr/>
        </p:nvSpPr>
        <p:spPr>
          <a:xfrm>
            <a:off x="10134599" y="5545272"/>
            <a:ext cx="1371600" cy="32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ectangle 18">
            <a:extLst>
              <a:ext uri="{FF2B5EF4-FFF2-40B4-BE49-F238E27FC236}">
                <a16:creationId xmlns:a16="http://schemas.microsoft.com/office/drawing/2014/main" id="{10A0DD32-36D1-C056-34E5-0790656EAAB4}"/>
              </a:ext>
            </a:extLst>
          </p:cNvPr>
          <p:cNvSpPr/>
          <p:nvPr/>
        </p:nvSpPr>
        <p:spPr>
          <a:xfrm>
            <a:off x="3557591" y="6130846"/>
            <a:ext cx="5105802" cy="21544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000"/>
            </a:pPr>
            <a:r>
              <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Πηγή: </a:t>
            </a:r>
            <a:r>
              <a:rPr kumimoji="0" lang="en-US"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Eurobank.gr</a:t>
            </a:r>
            <a:endPar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endParaRPr>
          </a:p>
        </p:txBody>
      </p:sp>
      <p:pic>
        <p:nvPicPr>
          <p:cNvPr id="4" name="Εικόνα 3">
            <a:extLst>
              <a:ext uri="{FF2B5EF4-FFF2-40B4-BE49-F238E27FC236}">
                <a16:creationId xmlns:a16="http://schemas.microsoft.com/office/drawing/2014/main" id="{C049773D-1FA1-C130-A885-5AEE7DC459DF}"/>
              </a:ext>
            </a:extLst>
          </p:cNvPr>
          <p:cNvPicPr>
            <a:picLocks noChangeAspect="1"/>
          </p:cNvPicPr>
          <p:nvPr/>
        </p:nvPicPr>
        <p:blipFill rotWithShape="1">
          <a:blip r:embed="rId3"/>
          <a:srcRect l="13516" t="26374" r="14698" b="5348"/>
          <a:stretch/>
        </p:blipFill>
        <p:spPr>
          <a:xfrm>
            <a:off x="1775922" y="1190909"/>
            <a:ext cx="8752114" cy="4682532"/>
          </a:xfrm>
          <a:prstGeom prst="rect">
            <a:avLst/>
          </a:prstGeom>
        </p:spPr>
      </p:pic>
      <p:pic>
        <p:nvPicPr>
          <p:cNvPr id="27" name="Εικόνα 26">
            <a:extLst>
              <a:ext uri="{FF2B5EF4-FFF2-40B4-BE49-F238E27FC236}">
                <a16:creationId xmlns:a16="http://schemas.microsoft.com/office/drawing/2014/main" id="{38DDDF1E-B0D7-3270-FD17-4D91DBBF7CEF}"/>
              </a:ext>
            </a:extLst>
          </p:cNvPr>
          <p:cNvPicPr>
            <a:picLocks noChangeAspect="1"/>
          </p:cNvPicPr>
          <p:nvPr/>
        </p:nvPicPr>
        <p:blipFill>
          <a:blip r:embed="rId4"/>
          <a:stretch>
            <a:fillRect/>
          </a:stretch>
        </p:blipFill>
        <p:spPr>
          <a:xfrm>
            <a:off x="1663960" y="1218688"/>
            <a:ext cx="8864076" cy="469433"/>
          </a:xfrm>
          <a:prstGeom prst="rect">
            <a:avLst/>
          </a:prstGeom>
        </p:spPr>
      </p:pic>
    </p:spTree>
    <p:extLst>
      <p:ext uri="{BB962C8B-B14F-4D97-AF65-F5344CB8AC3E}">
        <p14:creationId xmlns:p14="http://schemas.microsoft.com/office/powerpoint/2010/main" val="41919041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5" name="Picture 2" descr="Related image">
            <a:extLst>
              <a:ext uri="{FF2B5EF4-FFF2-40B4-BE49-F238E27FC236}">
                <a16:creationId xmlns:a16="http://schemas.microsoft.com/office/drawing/2014/main" id="{4EE39594-65F8-42A0-905B-8EBD8E085BAF}"/>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16" name="Ορθογώνιο: Στρογγύλεμα γωνιών 15">
            <a:extLst>
              <a:ext uri="{FF2B5EF4-FFF2-40B4-BE49-F238E27FC236}">
                <a16:creationId xmlns:a16="http://schemas.microsoft.com/office/drawing/2014/main" id="{E41453C7-AFC9-4CA9-B509-89A68A2EA815}"/>
              </a:ext>
            </a:extLst>
          </p:cNvPr>
          <p:cNvSpPr/>
          <p:nvPr/>
        </p:nvSpPr>
        <p:spPr>
          <a:xfrm>
            <a:off x="479376" y="230407"/>
            <a:ext cx="11233248" cy="6460827"/>
          </a:xfrm>
          <a:prstGeom prst="roundRect">
            <a:avLst/>
          </a:prstGeom>
          <a:solidFill>
            <a:srgbClr val="FFFFFF">
              <a:alpha val="69804"/>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7" name="Rectangle 11">
            <a:extLst>
              <a:ext uri="{FF2B5EF4-FFF2-40B4-BE49-F238E27FC236}">
                <a16:creationId xmlns:a16="http://schemas.microsoft.com/office/drawing/2014/main" id="{DFA9CDE0-E5C7-491A-8AEE-31094DFB77E4}"/>
              </a:ext>
            </a:extLst>
          </p:cNvPr>
          <p:cNvSpPr>
            <a:spLocks noChangeArrowheads="1"/>
          </p:cNvSpPr>
          <p:nvPr/>
        </p:nvSpPr>
        <p:spPr bwMode="auto">
          <a:xfrm>
            <a:off x="2135980" y="1335590"/>
            <a:ext cx="7993064" cy="5184775"/>
          </a:xfrm>
          <a:prstGeom prst="rect">
            <a:avLst/>
          </a:prstGeom>
          <a:solidFill>
            <a:schemeClr val="bg1"/>
          </a:solidFill>
          <a:ln w="9525">
            <a:noFill/>
            <a:miter lim="800000"/>
            <a:headEnd/>
            <a:tailEnd/>
          </a:ln>
        </p:spPr>
        <p:txBody>
          <a:bodyPr wrap="none" anchor="ctr"/>
          <a:lstStyle/>
          <a:p>
            <a:pPr algn="ctr"/>
            <a:endParaRPr lang="en-US" dirty="0"/>
          </a:p>
        </p:txBody>
      </p:sp>
      <p:sp>
        <p:nvSpPr>
          <p:cNvPr id="19" name="4 - Θέση αριθμού διαφάνειας">
            <a:extLst>
              <a:ext uri="{FF2B5EF4-FFF2-40B4-BE49-F238E27FC236}">
                <a16:creationId xmlns:a16="http://schemas.microsoft.com/office/drawing/2014/main" id="{7EDA579F-C2E3-45BD-97FF-558C77FAFEA3}"/>
              </a:ext>
            </a:extLst>
          </p:cNvPr>
          <p:cNvSpPr>
            <a:spLocks noGrp="1"/>
          </p:cNvSpPr>
          <p:nvPr>
            <p:ph type="sldNum" sz="quarter" idx="12"/>
          </p:nvPr>
        </p:nvSpPr>
        <p:spPr>
          <a:xfrm>
            <a:off x="8472264" y="6227008"/>
            <a:ext cx="2844800" cy="476250"/>
          </a:xfrm>
        </p:spPr>
        <p:txBody>
          <a:bodyPr/>
          <a:lstStyle/>
          <a:p>
            <a:pPr>
              <a:defRPr/>
            </a:pPr>
            <a:fld id="{E6A900DE-53FB-4087-A202-08436AFFF42C}" type="slidenum">
              <a:rPr lang="el-GR" smtClean="0"/>
              <a:pPr>
                <a:defRPr/>
              </a:pPr>
              <a:t>8</a:t>
            </a:fld>
            <a:endParaRPr lang="el-GR" dirty="0"/>
          </a:p>
        </p:txBody>
      </p:sp>
      <p:sp>
        <p:nvSpPr>
          <p:cNvPr id="91138" name="Rectangle 2"/>
          <p:cNvSpPr>
            <a:spLocks noGrp="1" noChangeArrowheads="1"/>
          </p:cNvSpPr>
          <p:nvPr>
            <p:ph type="title" idx="4294967295"/>
          </p:nvPr>
        </p:nvSpPr>
        <p:spPr>
          <a:xfrm>
            <a:off x="0" y="188913"/>
            <a:ext cx="8229600" cy="1143000"/>
          </a:xfrm>
        </p:spPr>
        <p:txBody>
          <a:bodyPr vert="horz" wrap="square" lIns="91440" tIns="45720" rIns="91440" bIns="45720" numCol="1" anchor="ctr" anchorCtr="0" compatLnSpc="1">
            <a:prstTxWarp prst="textNoShape">
              <a:avLst/>
            </a:prstTxWarp>
          </a:bodyPr>
          <a:lstStyle/>
          <a:p>
            <a:pPr algn="ctr" eaLnBrk="1" hangingPunct="1"/>
            <a:r>
              <a:rPr lang="el-GR" sz="3600" b="1" i="1" dirty="0">
                <a:solidFill>
                  <a:schemeClr val="tx1"/>
                </a:solidFill>
                <a:latin typeface="Times New Roman" pitchFamily="18" charset="0"/>
                <a:cs typeface="Times New Roman" pitchFamily="18" charset="0"/>
              </a:rPr>
              <a:t>Αμοιβαία Κεφάλαια</a:t>
            </a:r>
          </a:p>
        </p:txBody>
      </p:sp>
      <p:pic>
        <p:nvPicPr>
          <p:cNvPr id="91139" name="Picture 3"/>
          <p:cNvPicPr>
            <a:picLocks noGrp="1" noChangeAspect="1" noChangeArrowheads="1"/>
          </p:cNvPicPr>
          <p:nvPr>
            <p:ph idx="4294967295"/>
          </p:nvPr>
        </p:nvPicPr>
        <p:blipFill>
          <a:blip r:embed="rId6" cstate="print"/>
          <a:srcRect/>
          <a:stretch>
            <a:fillRect/>
          </a:stretch>
        </p:blipFill>
        <p:spPr>
          <a:xfrm>
            <a:off x="2171699" y="1025984"/>
            <a:ext cx="7921625" cy="5184775"/>
          </a:xfrm>
          <a:noFill/>
        </p:spPr>
      </p:pic>
      <p:sp>
        <p:nvSpPr>
          <p:cNvPr id="91140" name="Rectangle 4"/>
          <p:cNvSpPr>
            <a:spLocks noChangeArrowheads="1"/>
          </p:cNvSpPr>
          <p:nvPr/>
        </p:nvSpPr>
        <p:spPr bwMode="auto">
          <a:xfrm>
            <a:off x="7393782" y="2119771"/>
            <a:ext cx="2087563" cy="647700"/>
          </a:xfrm>
          <a:prstGeom prst="rect">
            <a:avLst/>
          </a:prstGeom>
          <a:solidFill>
            <a:schemeClr val="bg1"/>
          </a:solidFill>
          <a:ln w="9525">
            <a:noFill/>
            <a:miter lim="800000"/>
            <a:headEnd/>
            <a:tailEnd/>
          </a:ln>
        </p:spPr>
        <p:txBody>
          <a:bodyPr wrap="none" anchor="ctr"/>
          <a:lstStyle/>
          <a:p>
            <a:pPr algn="ctr"/>
            <a:r>
              <a:rPr lang="el-GR"/>
              <a:t>Συγκέντρωση </a:t>
            </a:r>
          </a:p>
          <a:p>
            <a:pPr algn="ctr"/>
            <a:r>
              <a:rPr lang="el-GR"/>
              <a:t>χρημάτων</a:t>
            </a:r>
            <a:endParaRPr lang="en-US"/>
          </a:p>
        </p:txBody>
      </p:sp>
      <p:sp>
        <p:nvSpPr>
          <p:cNvPr id="91141" name="Rectangle 5"/>
          <p:cNvSpPr>
            <a:spLocks noChangeArrowheads="1"/>
          </p:cNvSpPr>
          <p:nvPr/>
        </p:nvSpPr>
        <p:spPr bwMode="auto">
          <a:xfrm>
            <a:off x="5376069" y="2767471"/>
            <a:ext cx="1871662" cy="503238"/>
          </a:xfrm>
          <a:prstGeom prst="rect">
            <a:avLst/>
          </a:prstGeom>
          <a:solidFill>
            <a:schemeClr val="bg1"/>
          </a:solidFill>
          <a:ln w="9525">
            <a:noFill/>
            <a:miter lim="800000"/>
            <a:headEnd/>
            <a:tailEnd/>
          </a:ln>
        </p:spPr>
        <p:txBody>
          <a:bodyPr wrap="none" anchor="ctr"/>
          <a:lstStyle/>
          <a:p>
            <a:pPr algn="ctr"/>
            <a:r>
              <a:rPr lang="el-GR"/>
              <a:t>Επενδυτές</a:t>
            </a:r>
            <a:endParaRPr lang="en-US"/>
          </a:p>
        </p:txBody>
      </p:sp>
      <p:sp>
        <p:nvSpPr>
          <p:cNvPr id="91142" name="Rectangle 6"/>
          <p:cNvSpPr>
            <a:spLocks noChangeArrowheads="1"/>
          </p:cNvSpPr>
          <p:nvPr/>
        </p:nvSpPr>
        <p:spPr bwMode="auto">
          <a:xfrm>
            <a:off x="7608094" y="5072521"/>
            <a:ext cx="1655762" cy="503238"/>
          </a:xfrm>
          <a:prstGeom prst="rect">
            <a:avLst/>
          </a:prstGeom>
          <a:solidFill>
            <a:schemeClr val="bg1"/>
          </a:solidFill>
          <a:ln w="9525">
            <a:noFill/>
            <a:miter lim="800000"/>
            <a:headEnd/>
            <a:tailEnd/>
          </a:ln>
        </p:spPr>
        <p:txBody>
          <a:bodyPr wrap="none" anchor="ctr"/>
          <a:lstStyle/>
          <a:p>
            <a:pPr algn="ctr"/>
            <a:r>
              <a:rPr lang="el-GR"/>
              <a:t>Επενδύσεις</a:t>
            </a:r>
            <a:endParaRPr lang="en-US"/>
          </a:p>
        </p:txBody>
      </p:sp>
      <p:sp>
        <p:nvSpPr>
          <p:cNvPr id="91143" name="Rectangle 7"/>
          <p:cNvSpPr>
            <a:spLocks noChangeArrowheads="1"/>
          </p:cNvSpPr>
          <p:nvPr/>
        </p:nvSpPr>
        <p:spPr bwMode="auto">
          <a:xfrm>
            <a:off x="5233194" y="5936122"/>
            <a:ext cx="2087562" cy="549275"/>
          </a:xfrm>
          <a:prstGeom prst="rect">
            <a:avLst/>
          </a:prstGeom>
          <a:solidFill>
            <a:schemeClr val="bg1"/>
          </a:solidFill>
          <a:ln w="9525">
            <a:noFill/>
            <a:miter lim="800000"/>
            <a:headEnd/>
            <a:tailEnd/>
          </a:ln>
        </p:spPr>
        <p:txBody>
          <a:bodyPr wrap="none" anchor="ctr"/>
          <a:lstStyle/>
          <a:p>
            <a:pPr algn="ctr"/>
            <a:r>
              <a:rPr lang="el-GR"/>
              <a:t>Αξιόγραφα</a:t>
            </a:r>
            <a:endParaRPr lang="en-US"/>
          </a:p>
        </p:txBody>
      </p:sp>
      <p:sp>
        <p:nvSpPr>
          <p:cNvPr id="91144" name="Rectangle 8"/>
          <p:cNvSpPr>
            <a:spLocks noChangeArrowheads="1"/>
          </p:cNvSpPr>
          <p:nvPr/>
        </p:nvSpPr>
        <p:spPr bwMode="auto">
          <a:xfrm>
            <a:off x="2135982" y="2911934"/>
            <a:ext cx="2087563" cy="1295400"/>
          </a:xfrm>
          <a:prstGeom prst="rect">
            <a:avLst/>
          </a:prstGeom>
          <a:solidFill>
            <a:schemeClr val="bg1"/>
          </a:solidFill>
          <a:ln w="9525">
            <a:noFill/>
            <a:miter lim="800000"/>
            <a:headEnd/>
            <a:tailEnd/>
          </a:ln>
        </p:spPr>
        <p:txBody>
          <a:bodyPr wrap="none" anchor="ctr"/>
          <a:lstStyle/>
          <a:p>
            <a:pPr algn="ctr"/>
            <a:r>
              <a:rPr lang="el-GR"/>
              <a:t>Αποδόσεις</a:t>
            </a:r>
            <a:endParaRPr lang="en-US"/>
          </a:p>
        </p:txBody>
      </p:sp>
      <p:sp>
        <p:nvSpPr>
          <p:cNvPr id="91145" name="Rectangle 11"/>
          <p:cNvSpPr>
            <a:spLocks noChangeArrowheads="1"/>
          </p:cNvSpPr>
          <p:nvPr/>
        </p:nvSpPr>
        <p:spPr bwMode="auto">
          <a:xfrm>
            <a:off x="2639219" y="4999496"/>
            <a:ext cx="2087562" cy="1295400"/>
          </a:xfrm>
          <a:prstGeom prst="rect">
            <a:avLst/>
          </a:prstGeom>
          <a:solidFill>
            <a:schemeClr val="bg1"/>
          </a:solidFill>
          <a:ln w="9525">
            <a:noFill/>
            <a:miter lim="800000"/>
            <a:headEnd/>
            <a:tailEnd/>
          </a:ln>
        </p:spPr>
        <p:txBody>
          <a:bodyPr wrap="none" anchor="ctr"/>
          <a:lstStyle/>
          <a:p>
            <a:pPr algn="ctr"/>
            <a:endParaRPr lang="en-US" dirty="0"/>
          </a:p>
        </p:txBody>
      </p:sp>
      <p:sp>
        <p:nvSpPr>
          <p:cNvPr id="91146" name="Rectangle 12"/>
          <p:cNvSpPr>
            <a:spLocks noChangeArrowheads="1"/>
          </p:cNvSpPr>
          <p:nvPr/>
        </p:nvSpPr>
        <p:spPr bwMode="auto">
          <a:xfrm>
            <a:off x="3504407" y="1975309"/>
            <a:ext cx="1584325" cy="576262"/>
          </a:xfrm>
          <a:prstGeom prst="rect">
            <a:avLst/>
          </a:prstGeom>
          <a:solidFill>
            <a:schemeClr val="bg1"/>
          </a:solidFill>
          <a:ln w="9525">
            <a:noFill/>
            <a:miter lim="800000"/>
            <a:headEnd/>
            <a:tailEnd/>
          </a:ln>
        </p:spPr>
        <p:txBody>
          <a:bodyPr wrap="none" anchor="ctr"/>
          <a:lstStyle/>
          <a:p>
            <a:pPr algn="ctr"/>
            <a:r>
              <a:rPr lang="el-GR"/>
              <a:t>Επιστροφή </a:t>
            </a:r>
          </a:p>
          <a:p>
            <a:pPr algn="ctr"/>
            <a:r>
              <a:rPr lang="el-GR"/>
              <a:t>στους επενδυτές</a:t>
            </a:r>
            <a:endParaRPr lang="en-US"/>
          </a:p>
        </p:txBody>
      </p:sp>
      <p:sp>
        <p:nvSpPr>
          <p:cNvPr id="91147" name="Rectangle 13"/>
          <p:cNvSpPr>
            <a:spLocks noChangeArrowheads="1"/>
          </p:cNvSpPr>
          <p:nvPr/>
        </p:nvSpPr>
        <p:spPr bwMode="auto">
          <a:xfrm>
            <a:off x="7968456" y="2983371"/>
            <a:ext cx="2160588" cy="503238"/>
          </a:xfrm>
          <a:prstGeom prst="rect">
            <a:avLst/>
          </a:prstGeom>
          <a:solidFill>
            <a:schemeClr val="bg1"/>
          </a:solidFill>
          <a:ln w="9525">
            <a:noFill/>
            <a:miter lim="800000"/>
            <a:headEnd/>
            <a:tailEnd/>
          </a:ln>
        </p:spPr>
        <p:txBody>
          <a:bodyPr wrap="none" anchor="ctr"/>
          <a:lstStyle/>
          <a:p>
            <a:pPr algn="ctr"/>
            <a:r>
              <a:rPr lang="el-GR"/>
              <a:t>Διαχειριστές</a:t>
            </a:r>
            <a:endParaRPr lang="en-US"/>
          </a:p>
        </p:txBody>
      </p:sp>
      <p:sp>
        <p:nvSpPr>
          <p:cNvPr id="91148" name="Text Box 14"/>
          <p:cNvSpPr txBox="1">
            <a:spLocks noChangeArrowheads="1"/>
          </p:cNvSpPr>
          <p:nvPr/>
        </p:nvSpPr>
        <p:spPr bwMode="auto">
          <a:xfrm>
            <a:off x="5520159" y="3631071"/>
            <a:ext cx="1799010" cy="641350"/>
          </a:xfrm>
          <a:prstGeom prst="rect">
            <a:avLst/>
          </a:prstGeom>
          <a:solidFill>
            <a:srgbClr val="FF0000"/>
          </a:solidFill>
          <a:ln w="9525">
            <a:noFill/>
            <a:miter lim="800000"/>
            <a:headEnd/>
            <a:tailEnd/>
          </a:ln>
        </p:spPr>
        <p:txBody>
          <a:bodyPr wrap="square">
            <a:spAutoFit/>
          </a:bodyPr>
          <a:lstStyle/>
          <a:p>
            <a:pPr algn="ctr">
              <a:spcBef>
                <a:spcPct val="50000"/>
              </a:spcBef>
            </a:pPr>
            <a:r>
              <a:rPr lang="en-US" dirty="0"/>
              <a:t>To </a:t>
            </a:r>
            <a:r>
              <a:rPr lang="el-GR" dirty="0"/>
              <a:t>Διάγραμμα Ροών ενός Α/Κ</a:t>
            </a:r>
            <a:endParaRPr lang="en-US"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a:extLst>
              <a:ext uri="{FF2B5EF4-FFF2-40B4-BE49-F238E27FC236}">
                <a16:creationId xmlns:a16="http://schemas.microsoft.com/office/drawing/2014/main" id="{89244037-ADE8-FA49-BBE2-6E383FA463CE}"/>
              </a:ext>
            </a:extLst>
          </p:cNvPr>
          <p:cNvSpPr/>
          <p:nvPr/>
        </p:nvSpPr>
        <p:spPr>
          <a:xfrm>
            <a:off x="0" y="0"/>
            <a:ext cx="12175626" cy="6858000"/>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6" name="Ορθογώνιο: Στρογγύλεμα γωνιών 5">
            <a:extLst>
              <a:ext uri="{FF2B5EF4-FFF2-40B4-BE49-F238E27FC236}">
                <a16:creationId xmlns:a16="http://schemas.microsoft.com/office/drawing/2014/main" id="{F6280CED-0708-F885-911D-42CDDB9B592A}"/>
              </a:ext>
            </a:extLst>
          </p:cNvPr>
          <p:cNvSpPr/>
          <p:nvPr/>
        </p:nvSpPr>
        <p:spPr>
          <a:xfrm>
            <a:off x="721043" y="965818"/>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Ορθογώνιο: Στρογγύλεμα γωνιών 6">
            <a:extLst>
              <a:ext uri="{FF2B5EF4-FFF2-40B4-BE49-F238E27FC236}">
                <a16:creationId xmlns:a16="http://schemas.microsoft.com/office/drawing/2014/main" id="{3B3A99EE-4212-0486-2890-1FEF6839E729}"/>
              </a:ext>
            </a:extLst>
          </p:cNvPr>
          <p:cNvSpPr/>
          <p:nvPr/>
        </p:nvSpPr>
        <p:spPr>
          <a:xfrm>
            <a:off x="721043" y="965818"/>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3">
            <a:extLst>
              <a:ext uri="{FF2B5EF4-FFF2-40B4-BE49-F238E27FC236}">
                <a16:creationId xmlns:a16="http://schemas.microsoft.com/office/drawing/2014/main" id="{2FDBFED5-2256-1466-6627-487617388125}"/>
              </a:ext>
            </a:extLst>
          </p:cNvPr>
          <p:cNvSpPr/>
          <p:nvPr/>
        </p:nvSpPr>
        <p:spPr>
          <a:xfrm>
            <a:off x="0" y="0"/>
            <a:ext cx="12175626" cy="6858000"/>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Ορθογώνιο: Στρογγύλεμα γωνιών 8">
            <a:extLst>
              <a:ext uri="{FF2B5EF4-FFF2-40B4-BE49-F238E27FC236}">
                <a16:creationId xmlns:a16="http://schemas.microsoft.com/office/drawing/2014/main" id="{9C7F4BDE-3F9A-C242-186E-73AE982CC77E}"/>
              </a:ext>
            </a:extLst>
          </p:cNvPr>
          <p:cNvSpPr/>
          <p:nvPr/>
        </p:nvSpPr>
        <p:spPr>
          <a:xfrm>
            <a:off x="568643" y="813418"/>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Θέση αριθμού διαφάνειας 1">
            <a:extLst>
              <a:ext uri="{FF2B5EF4-FFF2-40B4-BE49-F238E27FC236}">
                <a16:creationId xmlns:a16="http://schemas.microsoft.com/office/drawing/2014/main" id="{2E103C30-266E-C1F0-6CB2-EAF6F5B62E1C}"/>
              </a:ext>
            </a:extLst>
          </p:cNvPr>
          <p:cNvSpPr txBox="1">
            <a:spLocks/>
          </p:cNvSpPr>
          <p:nvPr/>
        </p:nvSpPr>
        <p:spPr>
          <a:xfrm>
            <a:off x="8594226" y="6356350"/>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1" name="Θέση αριθμού διαφάνειας 1">
            <a:extLst>
              <a:ext uri="{FF2B5EF4-FFF2-40B4-BE49-F238E27FC236}">
                <a16:creationId xmlns:a16="http://schemas.microsoft.com/office/drawing/2014/main" id="{BE878D6B-0CE1-D313-7F9A-83D182A7D869}"/>
              </a:ext>
            </a:extLst>
          </p:cNvPr>
          <p:cNvSpPr txBox="1">
            <a:spLocks/>
          </p:cNvSpPr>
          <p:nvPr/>
        </p:nvSpPr>
        <p:spPr>
          <a:xfrm>
            <a:off x="8594226" y="6356350"/>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2" name="Θέση αριθμού διαφάνειας 1">
            <a:extLst>
              <a:ext uri="{FF2B5EF4-FFF2-40B4-BE49-F238E27FC236}">
                <a16:creationId xmlns:a16="http://schemas.microsoft.com/office/drawing/2014/main" id="{91ED29F4-AC7B-644F-FDDB-6D345E99A836}"/>
              </a:ext>
            </a:extLst>
          </p:cNvPr>
          <p:cNvSpPr txBox="1">
            <a:spLocks/>
          </p:cNvSpPr>
          <p:nvPr/>
        </p:nvSpPr>
        <p:spPr>
          <a:xfrm>
            <a:off x="8594226" y="6356350"/>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3" name="Ευθεία γραμμή σύνδεσης 12">
            <a:extLst>
              <a:ext uri="{FF2B5EF4-FFF2-40B4-BE49-F238E27FC236}">
                <a16:creationId xmlns:a16="http://schemas.microsoft.com/office/drawing/2014/main" id="{75BC1D21-5453-FFE2-EE8C-711E14AE5F97}"/>
              </a:ext>
            </a:extLst>
          </p:cNvPr>
          <p:cNvCxnSpPr/>
          <p:nvPr/>
        </p:nvCxnSpPr>
        <p:spPr>
          <a:xfrm>
            <a:off x="568645" y="619432"/>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4" name="Θέση αριθμού διαφάνειας 1">
            <a:extLst>
              <a:ext uri="{FF2B5EF4-FFF2-40B4-BE49-F238E27FC236}">
                <a16:creationId xmlns:a16="http://schemas.microsoft.com/office/drawing/2014/main" id="{54D4252C-B86E-F10F-009D-89055A7D6FF6}"/>
              </a:ext>
            </a:extLst>
          </p:cNvPr>
          <p:cNvSpPr txBox="1">
            <a:spLocks/>
          </p:cNvSpPr>
          <p:nvPr/>
        </p:nvSpPr>
        <p:spPr>
          <a:xfrm>
            <a:off x="8594226" y="6356350"/>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5" name="Θέση αριθμού διαφάνειας 1">
            <a:extLst>
              <a:ext uri="{FF2B5EF4-FFF2-40B4-BE49-F238E27FC236}">
                <a16:creationId xmlns:a16="http://schemas.microsoft.com/office/drawing/2014/main" id="{427C8F31-852B-6F96-431E-13CC8A690D91}"/>
              </a:ext>
            </a:extLst>
          </p:cNvPr>
          <p:cNvSpPr txBox="1">
            <a:spLocks/>
          </p:cNvSpPr>
          <p:nvPr/>
        </p:nvSpPr>
        <p:spPr>
          <a:xfrm>
            <a:off x="8594226" y="6356350"/>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6" name="Θέση αριθμού διαφάνειας 1">
            <a:extLst>
              <a:ext uri="{FF2B5EF4-FFF2-40B4-BE49-F238E27FC236}">
                <a16:creationId xmlns:a16="http://schemas.microsoft.com/office/drawing/2014/main" id="{1526C17A-3810-F155-4C45-AA9C49B432F4}"/>
              </a:ext>
            </a:extLst>
          </p:cNvPr>
          <p:cNvSpPr txBox="1">
            <a:spLocks/>
          </p:cNvSpPr>
          <p:nvPr/>
        </p:nvSpPr>
        <p:spPr>
          <a:xfrm>
            <a:off x="8594226" y="6356350"/>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7" name="Ευθεία γραμμή σύνδεσης 16">
            <a:extLst>
              <a:ext uri="{FF2B5EF4-FFF2-40B4-BE49-F238E27FC236}">
                <a16:creationId xmlns:a16="http://schemas.microsoft.com/office/drawing/2014/main" id="{A6F0F38D-CB45-7FAA-9136-93DC67B7AF5A}"/>
              </a:ext>
            </a:extLst>
          </p:cNvPr>
          <p:cNvCxnSpPr/>
          <p:nvPr/>
        </p:nvCxnSpPr>
        <p:spPr>
          <a:xfrm>
            <a:off x="568645" y="619432"/>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46A3E1EF-6B93-B79F-7111-FEC144E0CDA9}"/>
              </a:ext>
            </a:extLst>
          </p:cNvPr>
          <p:cNvSpPr txBox="1"/>
          <p:nvPr/>
        </p:nvSpPr>
        <p:spPr>
          <a:xfrm>
            <a:off x="568645" y="91504"/>
            <a:ext cx="1102196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Δελτίο τιμών αμοιβαίων κεφαλαίων (LF) και (LF) </a:t>
            </a:r>
            <a:r>
              <a:rPr kumimoji="0" lang="el-GR" sz="2400" b="1" i="0" u="none" strike="noStrike" kern="1200" cap="none" spc="0" normalizeH="0" baseline="0" noProof="0" dirty="0" err="1">
                <a:ln>
                  <a:noFill/>
                </a:ln>
                <a:solidFill>
                  <a:srgbClr val="021342"/>
                </a:solidFill>
                <a:effectLst/>
                <a:uLnTx/>
                <a:uFillTx/>
                <a:latin typeface="Segoe UI" panose="020B0502040204020203" pitchFamily="34" charset="0"/>
                <a:ea typeface="+mn-ea"/>
                <a:cs typeface="Segoe UI" panose="020B0502040204020203" pitchFamily="34" charset="0"/>
              </a:rPr>
              <a:t>FoF</a:t>
            </a:r>
            <a:r>
              <a:rPr kumimoji="0" lang="en-US"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 - 22.06.2023 </a:t>
            </a:r>
            <a:r>
              <a:rPr kumimoji="0" lang="en-US" sz="16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–cont’d</a:t>
            </a:r>
            <a:endParaRPr kumimoji="0" lang="el-GR"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endParaRPr>
          </a:p>
        </p:txBody>
      </p:sp>
      <p:sp>
        <p:nvSpPr>
          <p:cNvPr id="19" name="Ορθογώνιο 18">
            <a:extLst>
              <a:ext uri="{FF2B5EF4-FFF2-40B4-BE49-F238E27FC236}">
                <a16:creationId xmlns:a16="http://schemas.microsoft.com/office/drawing/2014/main" id="{029C3D7F-AD40-5563-A061-E62445C6B343}"/>
              </a:ext>
            </a:extLst>
          </p:cNvPr>
          <p:cNvSpPr/>
          <p:nvPr/>
        </p:nvSpPr>
        <p:spPr>
          <a:xfrm>
            <a:off x="1091066" y="5545272"/>
            <a:ext cx="1371600" cy="1748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Ορθογώνιο 19">
            <a:extLst>
              <a:ext uri="{FF2B5EF4-FFF2-40B4-BE49-F238E27FC236}">
                <a16:creationId xmlns:a16="http://schemas.microsoft.com/office/drawing/2014/main" id="{1CDD48F9-9EDB-F6B1-6764-EAD4C14FF437}"/>
              </a:ext>
            </a:extLst>
          </p:cNvPr>
          <p:cNvSpPr/>
          <p:nvPr/>
        </p:nvSpPr>
        <p:spPr>
          <a:xfrm>
            <a:off x="1091066" y="5577883"/>
            <a:ext cx="1371600" cy="1748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Ορθογώνιο 20">
            <a:extLst>
              <a:ext uri="{FF2B5EF4-FFF2-40B4-BE49-F238E27FC236}">
                <a16:creationId xmlns:a16="http://schemas.microsoft.com/office/drawing/2014/main" id="{14E7679C-32E9-3F84-63A0-66CC4AB7D8AC}"/>
              </a:ext>
            </a:extLst>
          </p:cNvPr>
          <p:cNvSpPr/>
          <p:nvPr/>
        </p:nvSpPr>
        <p:spPr>
          <a:xfrm>
            <a:off x="10118225" y="5545272"/>
            <a:ext cx="1371600" cy="32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Θέση αριθμού διαφάνειας 1">
            <a:extLst>
              <a:ext uri="{FF2B5EF4-FFF2-40B4-BE49-F238E27FC236}">
                <a16:creationId xmlns:a16="http://schemas.microsoft.com/office/drawing/2014/main" id="{7CF0EFD0-1866-A53C-7FAC-468E0DB99DC1}"/>
              </a:ext>
            </a:extLst>
          </p:cNvPr>
          <p:cNvSpPr txBox="1">
            <a:spLocks/>
          </p:cNvSpPr>
          <p:nvPr/>
        </p:nvSpPr>
        <p:spPr>
          <a:xfrm>
            <a:off x="8594226" y="6356350"/>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23" name="Rectangle 18">
            <a:extLst>
              <a:ext uri="{FF2B5EF4-FFF2-40B4-BE49-F238E27FC236}">
                <a16:creationId xmlns:a16="http://schemas.microsoft.com/office/drawing/2014/main" id="{DB95864A-3E70-B688-EF6B-16C988F669F1}"/>
              </a:ext>
            </a:extLst>
          </p:cNvPr>
          <p:cNvSpPr/>
          <p:nvPr/>
        </p:nvSpPr>
        <p:spPr>
          <a:xfrm>
            <a:off x="3541217" y="6130846"/>
            <a:ext cx="5105802" cy="21544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000"/>
            </a:pPr>
            <a:r>
              <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Πηγή: </a:t>
            </a:r>
            <a:r>
              <a:rPr kumimoji="0" lang="en-US"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Eurobank.gr</a:t>
            </a:r>
            <a:endPar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endParaRPr>
          </a:p>
        </p:txBody>
      </p:sp>
      <p:sp>
        <p:nvSpPr>
          <p:cNvPr id="24" name="Θέση αριθμού διαφάνειας 1">
            <a:extLst>
              <a:ext uri="{FF2B5EF4-FFF2-40B4-BE49-F238E27FC236}">
                <a16:creationId xmlns:a16="http://schemas.microsoft.com/office/drawing/2014/main" id="{01A8C0F6-1686-6479-C6D1-B28F06813766}"/>
              </a:ext>
            </a:extLst>
          </p:cNvPr>
          <p:cNvSpPr txBox="1">
            <a:spLocks/>
          </p:cNvSpPr>
          <p:nvPr/>
        </p:nvSpPr>
        <p:spPr>
          <a:xfrm>
            <a:off x="8594226" y="6356350"/>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4" name="Εικόνα 3">
            <a:extLst>
              <a:ext uri="{FF2B5EF4-FFF2-40B4-BE49-F238E27FC236}">
                <a16:creationId xmlns:a16="http://schemas.microsoft.com/office/drawing/2014/main" id="{35787632-4B60-C6A3-5357-27028039641A}"/>
              </a:ext>
            </a:extLst>
          </p:cNvPr>
          <p:cNvPicPr>
            <a:picLocks noChangeAspect="1"/>
          </p:cNvPicPr>
          <p:nvPr/>
        </p:nvPicPr>
        <p:blipFill rotWithShape="1">
          <a:blip r:embed="rId2"/>
          <a:srcRect l="13847" t="24909" r="14285" b="5092"/>
          <a:stretch/>
        </p:blipFill>
        <p:spPr>
          <a:xfrm>
            <a:off x="1688123" y="1708221"/>
            <a:ext cx="8762164" cy="4209896"/>
          </a:xfrm>
          <a:prstGeom prst="rect">
            <a:avLst/>
          </a:prstGeom>
        </p:spPr>
      </p:pic>
      <p:pic>
        <p:nvPicPr>
          <p:cNvPr id="25" name="Εικόνα 24">
            <a:extLst>
              <a:ext uri="{FF2B5EF4-FFF2-40B4-BE49-F238E27FC236}">
                <a16:creationId xmlns:a16="http://schemas.microsoft.com/office/drawing/2014/main" id="{CE0D65B9-8A14-191B-D385-9D289F6CB510}"/>
              </a:ext>
            </a:extLst>
          </p:cNvPr>
          <p:cNvPicPr>
            <a:picLocks noChangeAspect="1"/>
          </p:cNvPicPr>
          <p:nvPr/>
        </p:nvPicPr>
        <p:blipFill>
          <a:blip r:embed="rId3"/>
          <a:stretch>
            <a:fillRect/>
          </a:stretch>
        </p:blipFill>
        <p:spPr>
          <a:xfrm>
            <a:off x="1663960" y="1218688"/>
            <a:ext cx="8864076" cy="469433"/>
          </a:xfrm>
          <a:prstGeom prst="rect">
            <a:avLst/>
          </a:prstGeom>
        </p:spPr>
      </p:pic>
    </p:spTree>
    <p:extLst>
      <p:ext uri="{BB962C8B-B14F-4D97-AF65-F5344CB8AC3E}">
        <p14:creationId xmlns:p14="http://schemas.microsoft.com/office/powerpoint/2010/main" val="83079116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a:extLst>
              <a:ext uri="{FF2B5EF4-FFF2-40B4-BE49-F238E27FC236}">
                <a16:creationId xmlns:a16="http://schemas.microsoft.com/office/drawing/2014/main" id="{A11B1FFC-170B-85AE-6CFA-1D63CE4FE6CF}"/>
              </a:ext>
            </a:extLst>
          </p:cNvPr>
          <p:cNvSpPr/>
          <p:nvPr/>
        </p:nvSpPr>
        <p:spPr>
          <a:xfrm>
            <a:off x="0" y="4"/>
            <a:ext cx="12175626" cy="6858000"/>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6" name="Ορθογώνιο: Στρογγύλεμα γωνιών 5">
            <a:extLst>
              <a:ext uri="{FF2B5EF4-FFF2-40B4-BE49-F238E27FC236}">
                <a16:creationId xmlns:a16="http://schemas.microsoft.com/office/drawing/2014/main" id="{23C0EF16-985D-FAF6-9084-D30D108330C7}"/>
              </a:ext>
            </a:extLst>
          </p:cNvPr>
          <p:cNvSpPr/>
          <p:nvPr/>
        </p:nvSpPr>
        <p:spPr>
          <a:xfrm>
            <a:off x="721043" y="9658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Ορθογώνιο: Στρογγύλεμα γωνιών 6">
            <a:extLst>
              <a:ext uri="{FF2B5EF4-FFF2-40B4-BE49-F238E27FC236}">
                <a16:creationId xmlns:a16="http://schemas.microsoft.com/office/drawing/2014/main" id="{BBE5A501-ED30-4EB5-A3B6-CD453973FE1D}"/>
              </a:ext>
            </a:extLst>
          </p:cNvPr>
          <p:cNvSpPr/>
          <p:nvPr/>
        </p:nvSpPr>
        <p:spPr>
          <a:xfrm>
            <a:off x="721043" y="9658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3">
            <a:extLst>
              <a:ext uri="{FF2B5EF4-FFF2-40B4-BE49-F238E27FC236}">
                <a16:creationId xmlns:a16="http://schemas.microsoft.com/office/drawing/2014/main" id="{A432C9AE-CD12-1088-28B5-F880A72D3C3D}"/>
              </a:ext>
            </a:extLst>
          </p:cNvPr>
          <p:cNvSpPr/>
          <p:nvPr/>
        </p:nvSpPr>
        <p:spPr>
          <a:xfrm>
            <a:off x="0" y="4"/>
            <a:ext cx="12175626" cy="6858000"/>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Ορθογώνιο: Στρογγύλεμα γωνιών 8">
            <a:extLst>
              <a:ext uri="{FF2B5EF4-FFF2-40B4-BE49-F238E27FC236}">
                <a16:creationId xmlns:a16="http://schemas.microsoft.com/office/drawing/2014/main" id="{8300D577-016E-90E3-A325-52D6C0E1EB0A}"/>
              </a:ext>
            </a:extLst>
          </p:cNvPr>
          <p:cNvSpPr/>
          <p:nvPr/>
        </p:nvSpPr>
        <p:spPr>
          <a:xfrm>
            <a:off x="568643" y="8134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Θέση αριθμού διαφάνειας 1">
            <a:extLst>
              <a:ext uri="{FF2B5EF4-FFF2-40B4-BE49-F238E27FC236}">
                <a16:creationId xmlns:a16="http://schemas.microsoft.com/office/drawing/2014/main" id="{1D673A30-0F11-E1ED-165B-0293769C834B}"/>
              </a:ext>
            </a:extLst>
          </p:cNvPr>
          <p:cNvSpPr txBox="1">
            <a:spLocks/>
          </p:cNvSpPr>
          <p:nvPr/>
        </p:nvSpPr>
        <p:spPr>
          <a:xfrm>
            <a:off x="8594226" y="63563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1" name="Θέση αριθμού διαφάνειας 1">
            <a:extLst>
              <a:ext uri="{FF2B5EF4-FFF2-40B4-BE49-F238E27FC236}">
                <a16:creationId xmlns:a16="http://schemas.microsoft.com/office/drawing/2014/main" id="{56DEB5E8-C958-1FDE-127D-0950F3FD2AC0}"/>
              </a:ext>
            </a:extLst>
          </p:cNvPr>
          <p:cNvSpPr txBox="1">
            <a:spLocks/>
          </p:cNvSpPr>
          <p:nvPr/>
        </p:nvSpPr>
        <p:spPr>
          <a:xfrm>
            <a:off x="8594226" y="63563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2" name="Θέση αριθμού διαφάνειας 1">
            <a:extLst>
              <a:ext uri="{FF2B5EF4-FFF2-40B4-BE49-F238E27FC236}">
                <a16:creationId xmlns:a16="http://schemas.microsoft.com/office/drawing/2014/main" id="{2C8156E0-D8B5-C837-D32D-9D47073EA417}"/>
              </a:ext>
            </a:extLst>
          </p:cNvPr>
          <p:cNvSpPr txBox="1">
            <a:spLocks/>
          </p:cNvSpPr>
          <p:nvPr/>
        </p:nvSpPr>
        <p:spPr>
          <a:xfrm>
            <a:off x="8594226" y="63563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3" name="Ευθεία γραμμή σύνδεσης 12">
            <a:extLst>
              <a:ext uri="{FF2B5EF4-FFF2-40B4-BE49-F238E27FC236}">
                <a16:creationId xmlns:a16="http://schemas.microsoft.com/office/drawing/2014/main" id="{DDAFF519-38DC-2880-1041-4AEA190B2F7F}"/>
              </a:ext>
            </a:extLst>
          </p:cNvPr>
          <p:cNvCxnSpPr/>
          <p:nvPr/>
        </p:nvCxnSpPr>
        <p:spPr>
          <a:xfrm>
            <a:off x="568645" y="619436"/>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4" name="Θέση αριθμού διαφάνειας 1">
            <a:extLst>
              <a:ext uri="{FF2B5EF4-FFF2-40B4-BE49-F238E27FC236}">
                <a16:creationId xmlns:a16="http://schemas.microsoft.com/office/drawing/2014/main" id="{3704B1E8-581A-517F-CF00-9F50A3756E66}"/>
              </a:ext>
            </a:extLst>
          </p:cNvPr>
          <p:cNvSpPr txBox="1">
            <a:spLocks/>
          </p:cNvSpPr>
          <p:nvPr/>
        </p:nvSpPr>
        <p:spPr>
          <a:xfrm>
            <a:off x="8594226" y="63563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5" name="Θέση αριθμού διαφάνειας 1">
            <a:extLst>
              <a:ext uri="{FF2B5EF4-FFF2-40B4-BE49-F238E27FC236}">
                <a16:creationId xmlns:a16="http://schemas.microsoft.com/office/drawing/2014/main" id="{D6F7589F-2383-1286-3880-B6AE8B3D07F0}"/>
              </a:ext>
            </a:extLst>
          </p:cNvPr>
          <p:cNvSpPr txBox="1">
            <a:spLocks/>
          </p:cNvSpPr>
          <p:nvPr/>
        </p:nvSpPr>
        <p:spPr>
          <a:xfrm>
            <a:off x="8594226" y="63563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6" name="Θέση αριθμού διαφάνειας 1">
            <a:extLst>
              <a:ext uri="{FF2B5EF4-FFF2-40B4-BE49-F238E27FC236}">
                <a16:creationId xmlns:a16="http://schemas.microsoft.com/office/drawing/2014/main" id="{1BF5ED89-7BD0-CBDB-9DA1-B7E3554B99CA}"/>
              </a:ext>
            </a:extLst>
          </p:cNvPr>
          <p:cNvSpPr txBox="1">
            <a:spLocks/>
          </p:cNvSpPr>
          <p:nvPr/>
        </p:nvSpPr>
        <p:spPr>
          <a:xfrm>
            <a:off x="8594226" y="63563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7" name="Ευθεία γραμμή σύνδεσης 16">
            <a:extLst>
              <a:ext uri="{FF2B5EF4-FFF2-40B4-BE49-F238E27FC236}">
                <a16:creationId xmlns:a16="http://schemas.microsoft.com/office/drawing/2014/main" id="{24DBBDD1-4ECC-CC7E-DF59-848522ED2D6B}"/>
              </a:ext>
            </a:extLst>
          </p:cNvPr>
          <p:cNvCxnSpPr/>
          <p:nvPr/>
        </p:nvCxnSpPr>
        <p:spPr>
          <a:xfrm>
            <a:off x="568645" y="619436"/>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F6993EAF-66E9-A78A-CEEF-39700341795C}"/>
              </a:ext>
            </a:extLst>
          </p:cNvPr>
          <p:cNvSpPr txBox="1"/>
          <p:nvPr/>
        </p:nvSpPr>
        <p:spPr>
          <a:xfrm>
            <a:off x="568645" y="91508"/>
            <a:ext cx="1102196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Δελτίο τιμών αμοιβαίων κεφαλαίων (LF) και (LF) </a:t>
            </a:r>
            <a:r>
              <a:rPr kumimoji="0" lang="el-GR" sz="2400" b="1" i="0" u="none" strike="noStrike" kern="1200" cap="none" spc="0" normalizeH="0" baseline="0" noProof="0" dirty="0" err="1">
                <a:ln>
                  <a:noFill/>
                </a:ln>
                <a:solidFill>
                  <a:srgbClr val="021342"/>
                </a:solidFill>
                <a:effectLst/>
                <a:uLnTx/>
                <a:uFillTx/>
                <a:latin typeface="Segoe UI" panose="020B0502040204020203" pitchFamily="34" charset="0"/>
                <a:ea typeface="+mn-ea"/>
                <a:cs typeface="Segoe UI" panose="020B0502040204020203" pitchFamily="34" charset="0"/>
              </a:rPr>
              <a:t>FoF</a:t>
            </a:r>
            <a:r>
              <a:rPr kumimoji="0" lang="en-US"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 - 22.06.2023 </a:t>
            </a:r>
            <a:r>
              <a:rPr kumimoji="0" lang="en-US" sz="16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–cont’d</a:t>
            </a:r>
            <a:endParaRPr kumimoji="0" lang="el-GR"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endParaRPr>
          </a:p>
        </p:txBody>
      </p:sp>
      <p:sp>
        <p:nvSpPr>
          <p:cNvPr id="19" name="Ορθογώνιο 18">
            <a:extLst>
              <a:ext uri="{FF2B5EF4-FFF2-40B4-BE49-F238E27FC236}">
                <a16:creationId xmlns:a16="http://schemas.microsoft.com/office/drawing/2014/main" id="{9BEDDE19-5413-B9C5-6082-598E8728503A}"/>
              </a:ext>
            </a:extLst>
          </p:cNvPr>
          <p:cNvSpPr/>
          <p:nvPr/>
        </p:nvSpPr>
        <p:spPr>
          <a:xfrm>
            <a:off x="1091066" y="5545276"/>
            <a:ext cx="1371600" cy="1748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Ορθογώνιο 19">
            <a:extLst>
              <a:ext uri="{FF2B5EF4-FFF2-40B4-BE49-F238E27FC236}">
                <a16:creationId xmlns:a16="http://schemas.microsoft.com/office/drawing/2014/main" id="{153DD086-8AE4-A7B2-586D-1171FD5724BF}"/>
              </a:ext>
            </a:extLst>
          </p:cNvPr>
          <p:cNvSpPr/>
          <p:nvPr/>
        </p:nvSpPr>
        <p:spPr>
          <a:xfrm>
            <a:off x="1091066" y="5577887"/>
            <a:ext cx="1371600" cy="1748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Ορθογώνιο 20">
            <a:extLst>
              <a:ext uri="{FF2B5EF4-FFF2-40B4-BE49-F238E27FC236}">
                <a16:creationId xmlns:a16="http://schemas.microsoft.com/office/drawing/2014/main" id="{0D5E6237-F30E-89C1-EDF0-DDBC220E4D8F}"/>
              </a:ext>
            </a:extLst>
          </p:cNvPr>
          <p:cNvSpPr/>
          <p:nvPr/>
        </p:nvSpPr>
        <p:spPr>
          <a:xfrm>
            <a:off x="10118225" y="5545276"/>
            <a:ext cx="1371600" cy="32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Θέση αριθμού διαφάνειας 1">
            <a:extLst>
              <a:ext uri="{FF2B5EF4-FFF2-40B4-BE49-F238E27FC236}">
                <a16:creationId xmlns:a16="http://schemas.microsoft.com/office/drawing/2014/main" id="{49BB0880-33F9-FCB4-45BE-7524D3FA14B8}"/>
              </a:ext>
            </a:extLst>
          </p:cNvPr>
          <p:cNvSpPr txBox="1">
            <a:spLocks/>
          </p:cNvSpPr>
          <p:nvPr/>
        </p:nvSpPr>
        <p:spPr>
          <a:xfrm>
            <a:off x="8594226" y="63563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23" name="Rectangle 18">
            <a:extLst>
              <a:ext uri="{FF2B5EF4-FFF2-40B4-BE49-F238E27FC236}">
                <a16:creationId xmlns:a16="http://schemas.microsoft.com/office/drawing/2014/main" id="{4B4487A6-4754-3C6C-CC2F-55AAA4901CE1}"/>
              </a:ext>
            </a:extLst>
          </p:cNvPr>
          <p:cNvSpPr/>
          <p:nvPr/>
        </p:nvSpPr>
        <p:spPr>
          <a:xfrm>
            <a:off x="3541217" y="6130850"/>
            <a:ext cx="5105802" cy="21544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000"/>
            </a:pPr>
            <a:r>
              <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Πηγή: </a:t>
            </a:r>
            <a:r>
              <a:rPr kumimoji="0" lang="en-US"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Eurobank.gr</a:t>
            </a:r>
            <a:endPar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endParaRPr>
          </a:p>
        </p:txBody>
      </p:sp>
      <p:sp>
        <p:nvSpPr>
          <p:cNvPr id="24" name="Θέση αριθμού διαφάνειας 1">
            <a:extLst>
              <a:ext uri="{FF2B5EF4-FFF2-40B4-BE49-F238E27FC236}">
                <a16:creationId xmlns:a16="http://schemas.microsoft.com/office/drawing/2014/main" id="{92C684B1-3848-A723-7868-619B4D4048C4}"/>
              </a:ext>
            </a:extLst>
          </p:cNvPr>
          <p:cNvSpPr txBox="1">
            <a:spLocks/>
          </p:cNvSpPr>
          <p:nvPr/>
        </p:nvSpPr>
        <p:spPr>
          <a:xfrm>
            <a:off x="8594226" y="63563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4" name="Εικόνα 3">
            <a:extLst>
              <a:ext uri="{FF2B5EF4-FFF2-40B4-BE49-F238E27FC236}">
                <a16:creationId xmlns:a16="http://schemas.microsoft.com/office/drawing/2014/main" id="{BEE70427-D783-1492-FDF5-46FAC4922E34}"/>
              </a:ext>
            </a:extLst>
          </p:cNvPr>
          <p:cNvPicPr>
            <a:picLocks noChangeAspect="1"/>
          </p:cNvPicPr>
          <p:nvPr/>
        </p:nvPicPr>
        <p:blipFill rotWithShape="1">
          <a:blip r:embed="rId2"/>
          <a:srcRect l="13270" t="24176" r="14284" b="5092"/>
          <a:stretch/>
        </p:blipFill>
        <p:spPr>
          <a:xfrm>
            <a:off x="1617785" y="1657979"/>
            <a:ext cx="8832502" cy="4260142"/>
          </a:xfrm>
          <a:prstGeom prst="rect">
            <a:avLst/>
          </a:prstGeom>
        </p:spPr>
      </p:pic>
      <p:pic>
        <p:nvPicPr>
          <p:cNvPr id="25" name="Εικόνα 24">
            <a:extLst>
              <a:ext uri="{FF2B5EF4-FFF2-40B4-BE49-F238E27FC236}">
                <a16:creationId xmlns:a16="http://schemas.microsoft.com/office/drawing/2014/main" id="{374FB662-DC07-21D5-832F-58188776530C}"/>
              </a:ext>
            </a:extLst>
          </p:cNvPr>
          <p:cNvPicPr>
            <a:picLocks noChangeAspect="1"/>
          </p:cNvPicPr>
          <p:nvPr/>
        </p:nvPicPr>
        <p:blipFill>
          <a:blip r:embed="rId3"/>
          <a:stretch>
            <a:fillRect/>
          </a:stretch>
        </p:blipFill>
        <p:spPr>
          <a:xfrm>
            <a:off x="1663960" y="1218688"/>
            <a:ext cx="8864076" cy="469433"/>
          </a:xfrm>
          <a:prstGeom prst="rect">
            <a:avLst/>
          </a:prstGeom>
        </p:spPr>
      </p:pic>
    </p:spTree>
    <p:extLst>
      <p:ext uri="{BB962C8B-B14F-4D97-AF65-F5344CB8AC3E}">
        <p14:creationId xmlns:p14="http://schemas.microsoft.com/office/powerpoint/2010/main" val="326584071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a:extLst>
              <a:ext uri="{FF2B5EF4-FFF2-40B4-BE49-F238E27FC236}">
                <a16:creationId xmlns:a16="http://schemas.microsoft.com/office/drawing/2014/main" id="{41B2F4FE-DF90-314F-6B9B-99ADC49C2378}"/>
              </a:ext>
            </a:extLst>
          </p:cNvPr>
          <p:cNvSpPr/>
          <p:nvPr/>
        </p:nvSpPr>
        <p:spPr>
          <a:xfrm>
            <a:off x="0" y="4"/>
            <a:ext cx="12175626" cy="6858000"/>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6" name="Ορθογώνιο: Στρογγύλεμα γωνιών 5">
            <a:extLst>
              <a:ext uri="{FF2B5EF4-FFF2-40B4-BE49-F238E27FC236}">
                <a16:creationId xmlns:a16="http://schemas.microsoft.com/office/drawing/2014/main" id="{F5901A9F-24EF-B9E7-6D3B-33A2DC3E4DA4}"/>
              </a:ext>
            </a:extLst>
          </p:cNvPr>
          <p:cNvSpPr/>
          <p:nvPr/>
        </p:nvSpPr>
        <p:spPr>
          <a:xfrm>
            <a:off x="721043" y="9658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Ορθογώνιο: Στρογγύλεμα γωνιών 6">
            <a:extLst>
              <a:ext uri="{FF2B5EF4-FFF2-40B4-BE49-F238E27FC236}">
                <a16:creationId xmlns:a16="http://schemas.microsoft.com/office/drawing/2014/main" id="{E442927E-5647-D8AC-27DF-69BFFD0AFFF5}"/>
              </a:ext>
            </a:extLst>
          </p:cNvPr>
          <p:cNvSpPr/>
          <p:nvPr/>
        </p:nvSpPr>
        <p:spPr>
          <a:xfrm>
            <a:off x="721043" y="9658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3">
            <a:extLst>
              <a:ext uri="{FF2B5EF4-FFF2-40B4-BE49-F238E27FC236}">
                <a16:creationId xmlns:a16="http://schemas.microsoft.com/office/drawing/2014/main" id="{818B03E2-5641-73A6-E582-CE112C4D7343}"/>
              </a:ext>
            </a:extLst>
          </p:cNvPr>
          <p:cNvSpPr/>
          <p:nvPr/>
        </p:nvSpPr>
        <p:spPr>
          <a:xfrm>
            <a:off x="0" y="4"/>
            <a:ext cx="12175626" cy="6858000"/>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Ορθογώνιο: Στρογγύλεμα γωνιών 8">
            <a:extLst>
              <a:ext uri="{FF2B5EF4-FFF2-40B4-BE49-F238E27FC236}">
                <a16:creationId xmlns:a16="http://schemas.microsoft.com/office/drawing/2014/main" id="{C2A19024-0B85-F464-EE72-FACF4D3AA923}"/>
              </a:ext>
            </a:extLst>
          </p:cNvPr>
          <p:cNvSpPr/>
          <p:nvPr/>
        </p:nvSpPr>
        <p:spPr>
          <a:xfrm>
            <a:off x="568643" y="8134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Θέση αριθμού διαφάνειας 1">
            <a:extLst>
              <a:ext uri="{FF2B5EF4-FFF2-40B4-BE49-F238E27FC236}">
                <a16:creationId xmlns:a16="http://schemas.microsoft.com/office/drawing/2014/main" id="{FC3A9EFC-3ADF-5051-0B1D-195BAEC04B87}"/>
              </a:ext>
            </a:extLst>
          </p:cNvPr>
          <p:cNvSpPr txBox="1">
            <a:spLocks/>
          </p:cNvSpPr>
          <p:nvPr/>
        </p:nvSpPr>
        <p:spPr>
          <a:xfrm>
            <a:off x="8594226" y="63563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1" name="Θέση αριθμού διαφάνειας 1">
            <a:extLst>
              <a:ext uri="{FF2B5EF4-FFF2-40B4-BE49-F238E27FC236}">
                <a16:creationId xmlns:a16="http://schemas.microsoft.com/office/drawing/2014/main" id="{F7C742A7-89E2-9EA7-96A5-0C73FEA2DF52}"/>
              </a:ext>
            </a:extLst>
          </p:cNvPr>
          <p:cNvSpPr txBox="1">
            <a:spLocks/>
          </p:cNvSpPr>
          <p:nvPr/>
        </p:nvSpPr>
        <p:spPr>
          <a:xfrm>
            <a:off x="8594226" y="63563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2" name="Θέση αριθμού διαφάνειας 1">
            <a:extLst>
              <a:ext uri="{FF2B5EF4-FFF2-40B4-BE49-F238E27FC236}">
                <a16:creationId xmlns:a16="http://schemas.microsoft.com/office/drawing/2014/main" id="{89192C8B-6CE6-779F-CB88-883FD7E37403}"/>
              </a:ext>
            </a:extLst>
          </p:cNvPr>
          <p:cNvSpPr txBox="1">
            <a:spLocks/>
          </p:cNvSpPr>
          <p:nvPr/>
        </p:nvSpPr>
        <p:spPr>
          <a:xfrm>
            <a:off x="8594226" y="63563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3" name="Ευθεία γραμμή σύνδεσης 12">
            <a:extLst>
              <a:ext uri="{FF2B5EF4-FFF2-40B4-BE49-F238E27FC236}">
                <a16:creationId xmlns:a16="http://schemas.microsoft.com/office/drawing/2014/main" id="{A02DE8B9-FA27-378F-D098-C0E0F1FB058D}"/>
              </a:ext>
            </a:extLst>
          </p:cNvPr>
          <p:cNvCxnSpPr/>
          <p:nvPr/>
        </p:nvCxnSpPr>
        <p:spPr>
          <a:xfrm>
            <a:off x="568645" y="619436"/>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4" name="Θέση αριθμού διαφάνειας 1">
            <a:extLst>
              <a:ext uri="{FF2B5EF4-FFF2-40B4-BE49-F238E27FC236}">
                <a16:creationId xmlns:a16="http://schemas.microsoft.com/office/drawing/2014/main" id="{5FDB8E87-61C3-5CFD-51A9-27FC5CDA3F2E}"/>
              </a:ext>
            </a:extLst>
          </p:cNvPr>
          <p:cNvSpPr txBox="1">
            <a:spLocks/>
          </p:cNvSpPr>
          <p:nvPr/>
        </p:nvSpPr>
        <p:spPr>
          <a:xfrm>
            <a:off x="8594226" y="63563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5" name="Θέση αριθμού διαφάνειας 1">
            <a:extLst>
              <a:ext uri="{FF2B5EF4-FFF2-40B4-BE49-F238E27FC236}">
                <a16:creationId xmlns:a16="http://schemas.microsoft.com/office/drawing/2014/main" id="{0C55D9EC-6AC3-4A21-5F55-E0A2E5980755}"/>
              </a:ext>
            </a:extLst>
          </p:cNvPr>
          <p:cNvSpPr txBox="1">
            <a:spLocks/>
          </p:cNvSpPr>
          <p:nvPr/>
        </p:nvSpPr>
        <p:spPr>
          <a:xfrm>
            <a:off x="8594226" y="63563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6" name="Θέση αριθμού διαφάνειας 1">
            <a:extLst>
              <a:ext uri="{FF2B5EF4-FFF2-40B4-BE49-F238E27FC236}">
                <a16:creationId xmlns:a16="http://schemas.microsoft.com/office/drawing/2014/main" id="{51F8554B-0235-1274-DD2E-7616D740AEBA}"/>
              </a:ext>
            </a:extLst>
          </p:cNvPr>
          <p:cNvSpPr txBox="1">
            <a:spLocks/>
          </p:cNvSpPr>
          <p:nvPr/>
        </p:nvSpPr>
        <p:spPr>
          <a:xfrm>
            <a:off x="8594226" y="63563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7" name="Ευθεία γραμμή σύνδεσης 16">
            <a:extLst>
              <a:ext uri="{FF2B5EF4-FFF2-40B4-BE49-F238E27FC236}">
                <a16:creationId xmlns:a16="http://schemas.microsoft.com/office/drawing/2014/main" id="{5D5346B8-65D6-F850-17AC-3E1E21A66D41}"/>
              </a:ext>
            </a:extLst>
          </p:cNvPr>
          <p:cNvCxnSpPr/>
          <p:nvPr/>
        </p:nvCxnSpPr>
        <p:spPr>
          <a:xfrm>
            <a:off x="568645" y="619436"/>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1133BF17-B8D0-1FA9-3276-DE7DE321A443}"/>
              </a:ext>
            </a:extLst>
          </p:cNvPr>
          <p:cNvSpPr txBox="1"/>
          <p:nvPr/>
        </p:nvSpPr>
        <p:spPr>
          <a:xfrm>
            <a:off x="568645" y="91508"/>
            <a:ext cx="1102196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Δελτίο τιμών αμοιβαίων κεφαλαίων (LF) και (LF) </a:t>
            </a:r>
            <a:r>
              <a:rPr kumimoji="0" lang="el-GR" sz="2400" b="1" i="0" u="none" strike="noStrike" kern="1200" cap="none" spc="0" normalizeH="0" baseline="0" noProof="0" dirty="0" err="1">
                <a:ln>
                  <a:noFill/>
                </a:ln>
                <a:solidFill>
                  <a:srgbClr val="021342"/>
                </a:solidFill>
                <a:effectLst/>
                <a:uLnTx/>
                <a:uFillTx/>
                <a:latin typeface="Segoe UI" panose="020B0502040204020203" pitchFamily="34" charset="0"/>
                <a:ea typeface="+mn-ea"/>
                <a:cs typeface="Segoe UI" panose="020B0502040204020203" pitchFamily="34" charset="0"/>
              </a:rPr>
              <a:t>FoF</a:t>
            </a:r>
            <a:r>
              <a:rPr kumimoji="0" lang="en-US"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 - 22.06.2023 </a:t>
            </a:r>
            <a:r>
              <a:rPr kumimoji="0" lang="en-US" sz="16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–cont’d</a:t>
            </a:r>
            <a:endParaRPr kumimoji="0" lang="el-GR"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endParaRPr>
          </a:p>
        </p:txBody>
      </p:sp>
      <p:sp>
        <p:nvSpPr>
          <p:cNvPr id="19" name="Ορθογώνιο 18">
            <a:extLst>
              <a:ext uri="{FF2B5EF4-FFF2-40B4-BE49-F238E27FC236}">
                <a16:creationId xmlns:a16="http://schemas.microsoft.com/office/drawing/2014/main" id="{13A62F4F-D1F5-A324-6965-9FF6713BA08E}"/>
              </a:ext>
            </a:extLst>
          </p:cNvPr>
          <p:cNvSpPr/>
          <p:nvPr/>
        </p:nvSpPr>
        <p:spPr>
          <a:xfrm>
            <a:off x="1091066" y="5545276"/>
            <a:ext cx="1371600" cy="1748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Ορθογώνιο 19">
            <a:extLst>
              <a:ext uri="{FF2B5EF4-FFF2-40B4-BE49-F238E27FC236}">
                <a16:creationId xmlns:a16="http://schemas.microsoft.com/office/drawing/2014/main" id="{4ADE68E9-FC2C-3F37-C5D9-44FD74E594E2}"/>
              </a:ext>
            </a:extLst>
          </p:cNvPr>
          <p:cNvSpPr/>
          <p:nvPr/>
        </p:nvSpPr>
        <p:spPr>
          <a:xfrm>
            <a:off x="1091066" y="5577887"/>
            <a:ext cx="1371600" cy="1748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Ορθογώνιο 20">
            <a:extLst>
              <a:ext uri="{FF2B5EF4-FFF2-40B4-BE49-F238E27FC236}">
                <a16:creationId xmlns:a16="http://schemas.microsoft.com/office/drawing/2014/main" id="{B40942C6-B6AC-A1E8-8BE3-99FC55EDA7AB}"/>
              </a:ext>
            </a:extLst>
          </p:cNvPr>
          <p:cNvSpPr/>
          <p:nvPr/>
        </p:nvSpPr>
        <p:spPr>
          <a:xfrm>
            <a:off x="10118225" y="5545276"/>
            <a:ext cx="1371600" cy="32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Θέση αριθμού διαφάνειας 1">
            <a:extLst>
              <a:ext uri="{FF2B5EF4-FFF2-40B4-BE49-F238E27FC236}">
                <a16:creationId xmlns:a16="http://schemas.microsoft.com/office/drawing/2014/main" id="{270CD98B-3283-936A-E420-27DB10E0797E}"/>
              </a:ext>
            </a:extLst>
          </p:cNvPr>
          <p:cNvSpPr txBox="1">
            <a:spLocks/>
          </p:cNvSpPr>
          <p:nvPr/>
        </p:nvSpPr>
        <p:spPr>
          <a:xfrm>
            <a:off x="8594226" y="63563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23" name="Rectangle 18">
            <a:extLst>
              <a:ext uri="{FF2B5EF4-FFF2-40B4-BE49-F238E27FC236}">
                <a16:creationId xmlns:a16="http://schemas.microsoft.com/office/drawing/2014/main" id="{B2D059CF-1B9C-C38D-A2BD-39A7A3174265}"/>
              </a:ext>
            </a:extLst>
          </p:cNvPr>
          <p:cNvSpPr/>
          <p:nvPr/>
        </p:nvSpPr>
        <p:spPr>
          <a:xfrm>
            <a:off x="3541217" y="6130850"/>
            <a:ext cx="5105802" cy="21544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000"/>
            </a:pPr>
            <a:r>
              <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Πηγή: </a:t>
            </a:r>
            <a:r>
              <a:rPr kumimoji="0" lang="en-US"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Eurobank.gr</a:t>
            </a:r>
            <a:endPar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endParaRPr>
          </a:p>
        </p:txBody>
      </p:sp>
      <p:sp>
        <p:nvSpPr>
          <p:cNvPr id="24" name="Θέση αριθμού διαφάνειας 1">
            <a:extLst>
              <a:ext uri="{FF2B5EF4-FFF2-40B4-BE49-F238E27FC236}">
                <a16:creationId xmlns:a16="http://schemas.microsoft.com/office/drawing/2014/main" id="{D2B2BE0A-CAFB-87A5-AEDF-C86BE91B2DED}"/>
              </a:ext>
            </a:extLst>
          </p:cNvPr>
          <p:cNvSpPr txBox="1">
            <a:spLocks/>
          </p:cNvSpPr>
          <p:nvPr/>
        </p:nvSpPr>
        <p:spPr>
          <a:xfrm>
            <a:off x="8594226" y="63563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4" name="Εικόνα 3">
            <a:extLst>
              <a:ext uri="{FF2B5EF4-FFF2-40B4-BE49-F238E27FC236}">
                <a16:creationId xmlns:a16="http://schemas.microsoft.com/office/drawing/2014/main" id="{077CF065-7B25-4462-E536-4ABFF9BF5B0E}"/>
              </a:ext>
            </a:extLst>
          </p:cNvPr>
          <p:cNvPicPr>
            <a:picLocks noChangeAspect="1"/>
          </p:cNvPicPr>
          <p:nvPr/>
        </p:nvPicPr>
        <p:blipFill rotWithShape="1">
          <a:blip r:embed="rId2"/>
          <a:srcRect l="13022" t="24322" r="14039" b="5093"/>
          <a:stretch/>
        </p:blipFill>
        <p:spPr>
          <a:xfrm>
            <a:off x="1587640" y="1668027"/>
            <a:ext cx="8892791" cy="4310423"/>
          </a:xfrm>
          <a:prstGeom prst="rect">
            <a:avLst/>
          </a:prstGeom>
        </p:spPr>
      </p:pic>
      <p:pic>
        <p:nvPicPr>
          <p:cNvPr id="25" name="Εικόνα 24">
            <a:extLst>
              <a:ext uri="{FF2B5EF4-FFF2-40B4-BE49-F238E27FC236}">
                <a16:creationId xmlns:a16="http://schemas.microsoft.com/office/drawing/2014/main" id="{F748EAB8-915C-050E-E3A0-11A49EFA21D7}"/>
              </a:ext>
            </a:extLst>
          </p:cNvPr>
          <p:cNvPicPr>
            <a:picLocks noChangeAspect="1"/>
          </p:cNvPicPr>
          <p:nvPr/>
        </p:nvPicPr>
        <p:blipFill>
          <a:blip r:embed="rId3"/>
          <a:stretch>
            <a:fillRect/>
          </a:stretch>
        </p:blipFill>
        <p:spPr>
          <a:xfrm>
            <a:off x="1663960" y="1218688"/>
            <a:ext cx="8864076" cy="469433"/>
          </a:xfrm>
          <a:prstGeom prst="rect">
            <a:avLst/>
          </a:prstGeom>
        </p:spPr>
      </p:pic>
    </p:spTree>
    <p:extLst>
      <p:ext uri="{BB962C8B-B14F-4D97-AF65-F5344CB8AC3E}">
        <p14:creationId xmlns:p14="http://schemas.microsoft.com/office/powerpoint/2010/main" val="337966202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a:extLst>
              <a:ext uri="{FF2B5EF4-FFF2-40B4-BE49-F238E27FC236}">
                <a16:creationId xmlns:a16="http://schemas.microsoft.com/office/drawing/2014/main" id="{ED61B3EC-B208-58BD-E1C6-EF4E19DE881F}"/>
              </a:ext>
            </a:extLst>
          </p:cNvPr>
          <p:cNvSpPr/>
          <p:nvPr/>
        </p:nvSpPr>
        <p:spPr>
          <a:xfrm>
            <a:off x="0" y="0"/>
            <a:ext cx="12175626" cy="6858000"/>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6" name="Ορθογώνιο: Στρογγύλεμα γωνιών 5">
            <a:extLst>
              <a:ext uri="{FF2B5EF4-FFF2-40B4-BE49-F238E27FC236}">
                <a16:creationId xmlns:a16="http://schemas.microsoft.com/office/drawing/2014/main" id="{75B32580-736E-095C-DC7D-20188B2D5148}"/>
              </a:ext>
            </a:extLst>
          </p:cNvPr>
          <p:cNvSpPr/>
          <p:nvPr/>
        </p:nvSpPr>
        <p:spPr>
          <a:xfrm>
            <a:off x="721043" y="965818"/>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Ορθογώνιο: Στρογγύλεμα γωνιών 6">
            <a:extLst>
              <a:ext uri="{FF2B5EF4-FFF2-40B4-BE49-F238E27FC236}">
                <a16:creationId xmlns:a16="http://schemas.microsoft.com/office/drawing/2014/main" id="{51528D0D-CCEF-6474-9CC9-C558D9F12674}"/>
              </a:ext>
            </a:extLst>
          </p:cNvPr>
          <p:cNvSpPr/>
          <p:nvPr/>
        </p:nvSpPr>
        <p:spPr>
          <a:xfrm>
            <a:off x="721043" y="965818"/>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3">
            <a:extLst>
              <a:ext uri="{FF2B5EF4-FFF2-40B4-BE49-F238E27FC236}">
                <a16:creationId xmlns:a16="http://schemas.microsoft.com/office/drawing/2014/main" id="{11DB54CE-F5E7-465C-DDC1-27B0802026F7}"/>
              </a:ext>
            </a:extLst>
          </p:cNvPr>
          <p:cNvSpPr/>
          <p:nvPr/>
        </p:nvSpPr>
        <p:spPr>
          <a:xfrm>
            <a:off x="0" y="0"/>
            <a:ext cx="12175626" cy="6858000"/>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Ορθογώνιο: Στρογγύλεμα γωνιών 8">
            <a:extLst>
              <a:ext uri="{FF2B5EF4-FFF2-40B4-BE49-F238E27FC236}">
                <a16:creationId xmlns:a16="http://schemas.microsoft.com/office/drawing/2014/main" id="{39A5C2CB-D7C6-69A5-F6B4-06D08607D0E5}"/>
              </a:ext>
            </a:extLst>
          </p:cNvPr>
          <p:cNvSpPr/>
          <p:nvPr/>
        </p:nvSpPr>
        <p:spPr>
          <a:xfrm>
            <a:off x="568643" y="813418"/>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Θέση αριθμού διαφάνειας 1">
            <a:extLst>
              <a:ext uri="{FF2B5EF4-FFF2-40B4-BE49-F238E27FC236}">
                <a16:creationId xmlns:a16="http://schemas.microsoft.com/office/drawing/2014/main" id="{DA47F470-3BC4-5EB7-2A5B-1C30CBD5CA4D}"/>
              </a:ext>
            </a:extLst>
          </p:cNvPr>
          <p:cNvSpPr txBox="1">
            <a:spLocks/>
          </p:cNvSpPr>
          <p:nvPr/>
        </p:nvSpPr>
        <p:spPr>
          <a:xfrm>
            <a:off x="8594226" y="6356350"/>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1" name="Θέση αριθμού διαφάνειας 1">
            <a:extLst>
              <a:ext uri="{FF2B5EF4-FFF2-40B4-BE49-F238E27FC236}">
                <a16:creationId xmlns:a16="http://schemas.microsoft.com/office/drawing/2014/main" id="{6E243107-DA22-5CFC-51DE-A9DCE98081E3}"/>
              </a:ext>
            </a:extLst>
          </p:cNvPr>
          <p:cNvSpPr txBox="1">
            <a:spLocks/>
          </p:cNvSpPr>
          <p:nvPr/>
        </p:nvSpPr>
        <p:spPr>
          <a:xfrm>
            <a:off x="8594226" y="6356350"/>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2" name="Θέση αριθμού διαφάνειας 1">
            <a:extLst>
              <a:ext uri="{FF2B5EF4-FFF2-40B4-BE49-F238E27FC236}">
                <a16:creationId xmlns:a16="http://schemas.microsoft.com/office/drawing/2014/main" id="{E867E1F5-3632-C104-DE5A-885514E21282}"/>
              </a:ext>
            </a:extLst>
          </p:cNvPr>
          <p:cNvSpPr txBox="1">
            <a:spLocks/>
          </p:cNvSpPr>
          <p:nvPr/>
        </p:nvSpPr>
        <p:spPr>
          <a:xfrm>
            <a:off x="8594226" y="6356350"/>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3" name="Ευθεία γραμμή σύνδεσης 12">
            <a:extLst>
              <a:ext uri="{FF2B5EF4-FFF2-40B4-BE49-F238E27FC236}">
                <a16:creationId xmlns:a16="http://schemas.microsoft.com/office/drawing/2014/main" id="{1DAEB745-9901-AFD5-C559-652831AEC92A}"/>
              </a:ext>
            </a:extLst>
          </p:cNvPr>
          <p:cNvCxnSpPr/>
          <p:nvPr/>
        </p:nvCxnSpPr>
        <p:spPr>
          <a:xfrm>
            <a:off x="568645" y="619432"/>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4" name="Θέση αριθμού διαφάνειας 1">
            <a:extLst>
              <a:ext uri="{FF2B5EF4-FFF2-40B4-BE49-F238E27FC236}">
                <a16:creationId xmlns:a16="http://schemas.microsoft.com/office/drawing/2014/main" id="{616817D9-72F0-7C75-B0CA-C2113855BC7E}"/>
              </a:ext>
            </a:extLst>
          </p:cNvPr>
          <p:cNvSpPr txBox="1">
            <a:spLocks/>
          </p:cNvSpPr>
          <p:nvPr/>
        </p:nvSpPr>
        <p:spPr>
          <a:xfrm>
            <a:off x="8594226" y="6356350"/>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5" name="Θέση αριθμού διαφάνειας 1">
            <a:extLst>
              <a:ext uri="{FF2B5EF4-FFF2-40B4-BE49-F238E27FC236}">
                <a16:creationId xmlns:a16="http://schemas.microsoft.com/office/drawing/2014/main" id="{76E64EA2-D5F7-CDC4-4A51-88E365F2E362}"/>
              </a:ext>
            </a:extLst>
          </p:cNvPr>
          <p:cNvSpPr txBox="1">
            <a:spLocks/>
          </p:cNvSpPr>
          <p:nvPr/>
        </p:nvSpPr>
        <p:spPr>
          <a:xfrm>
            <a:off x="8594226" y="6356350"/>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6" name="Θέση αριθμού διαφάνειας 1">
            <a:extLst>
              <a:ext uri="{FF2B5EF4-FFF2-40B4-BE49-F238E27FC236}">
                <a16:creationId xmlns:a16="http://schemas.microsoft.com/office/drawing/2014/main" id="{D75BF434-00A4-908E-F3E4-4353EB0D59BE}"/>
              </a:ext>
            </a:extLst>
          </p:cNvPr>
          <p:cNvSpPr txBox="1">
            <a:spLocks/>
          </p:cNvSpPr>
          <p:nvPr/>
        </p:nvSpPr>
        <p:spPr>
          <a:xfrm>
            <a:off x="8594226" y="6356350"/>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7" name="Ευθεία γραμμή σύνδεσης 16">
            <a:extLst>
              <a:ext uri="{FF2B5EF4-FFF2-40B4-BE49-F238E27FC236}">
                <a16:creationId xmlns:a16="http://schemas.microsoft.com/office/drawing/2014/main" id="{CF6DF133-0E1F-A80B-4985-5A98E87BD416}"/>
              </a:ext>
            </a:extLst>
          </p:cNvPr>
          <p:cNvCxnSpPr/>
          <p:nvPr/>
        </p:nvCxnSpPr>
        <p:spPr>
          <a:xfrm>
            <a:off x="568645" y="619432"/>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8E6FC6AD-248E-8A30-5340-7DA07F14C07A}"/>
              </a:ext>
            </a:extLst>
          </p:cNvPr>
          <p:cNvSpPr txBox="1"/>
          <p:nvPr/>
        </p:nvSpPr>
        <p:spPr>
          <a:xfrm>
            <a:off x="568645" y="91504"/>
            <a:ext cx="1102196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Δελτίο τιμών αμοιβαίων κεφαλαίων (LF) και (LF) </a:t>
            </a:r>
            <a:r>
              <a:rPr kumimoji="0" lang="el-GR" sz="2400" b="1" i="0" u="none" strike="noStrike" kern="1200" cap="none" spc="0" normalizeH="0" baseline="0" noProof="0" dirty="0" err="1">
                <a:ln>
                  <a:noFill/>
                </a:ln>
                <a:solidFill>
                  <a:srgbClr val="021342"/>
                </a:solidFill>
                <a:effectLst/>
                <a:uLnTx/>
                <a:uFillTx/>
                <a:latin typeface="Segoe UI" panose="020B0502040204020203" pitchFamily="34" charset="0"/>
                <a:ea typeface="+mn-ea"/>
                <a:cs typeface="Segoe UI" panose="020B0502040204020203" pitchFamily="34" charset="0"/>
              </a:rPr>
              <a:t>FoF</a:t>
            </a:r>
            <a:r>
              <a:rPr kumimoji="0" lang="en-US"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 - 22.06.2023 </a:t>
            </a:r>
            <a:r>
              <a:rPr kumimoji="0" lang="en-US" sz="16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–cont’d</a:t>
            </a:r>
            <a:endParaRPr kumimoji="0" lang="el-GR"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endParaRPr>
          </a:p>
        </p:txBody>
      </p:sp>
      <p:sp>
        <p:nvSpPr>
          <p:cNvPr id="19" name="Ορθογώνιο 18">
            <a:extLst>
              <a:ext uri="{FF2B5EF4-FFF2-40B4-BE49-F238E27FC236}">
                <a16:creationId xmlns:a16="http://schemas.microsoft.com/office/drawing/2014/main" id="{6D753E5B-DED8-BBD4-171B-94A52D01A981}"/>
              </a:ext>
            </a:extLst>
          </p:cNvPr>
          <p:cNvSpPr/>
          <p:nvPr/>
        </p:nvSpPr>
        <p:spPr>
          <a:xfrm>
            <a:off x="1091066" y="5545272"/>
            <a:ext cx="1371600" cy="1748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Ορθογώνιο 19">
            <a:extLst>
              <a:ext uri="{FF2B5EF4-FFF2-40B4-BE49-F238E27FC236}">
                <a16:creationId xmlns:a16="http://schemas.microsoft.com/office/drawing/2014/main" id="{13EF8CEC-2E24-6A87-7272-FEF19EFDCAF7}"/>
              </a:ext>
            </a:extLst>
          </p:cNvPr>
          <p:cNvSpPr/>
          <p:nvPr/>
        </p:nvSpPr>
        <p:spPr>
          <a:xfrm>
            <a:off x="1091066" y="5577883"/>
            <a:ext cx="1371600" cy="1748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Ορθογώνιο 20">
            <a:extLst>
              <a:ext uri="{FF2B5EF4-FFF2-40B4-BE49-F238E27FC236}">
                <a16:creationId xmlns:a16="http://schemas.microsoft.com/office/drawing/2014/main" id="{32C15C35-8DB7-7B03-B4C2-B7484FDA95F3}"/>
              </a:ext>
            </a:extLst>
          </p:cNvPr>
          <p:cNvSpPr/>
          <p:nvPr/>
        </p:nvSpPr>
        <p:spPr>
          <a:xfrm>
            <a:off x="10118225" y="5545272"/>
            <a:ext cx="1371600" cy="32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Θέση αριθμού διαφάνειας 1">
            <a:extLst>
              <a:ext uri="{FF2B5EF4-FFF2-40B4-BE49-F238E27FC236}">
                <a16:creationId xmlns:a16="http://schemas.microsoft.com/office/drawing/2014/main" id="{B3F9D8BA-6CB7-2B96-634E-4993E147F5E8}"/>
              </a:ext>
            </a:extLst>
          </p:cNvPr>
          <p:cNvSpPr txBox="1">
            <a:spLocks/>
          </p:cNvSpPr>
          <p:nvPr/>
        </p:nvSpPr>
        <p:spPr>
          <a:xfrm>
            <a:off x="8594226" y="6356350"/>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23" name="Rectangle 18">
            <a:extLst>
              <a:ext uri="{FF2B5EF4-FFF2-40B4-BE49-F238E27FC236}">
                <a16:creationId xmlns:a16="http://schemas.microsoft.com/office/drawing/2014/main" id="{D0E7CBE1-90F4-4A6F-1317-763B58E2BB32}"/>
              </a:ext>
            </a:extLst>
          </p:cNvPr>
          <p:cNvSpPr/>
          <p:nvPr/>
        </p:nvSpPr>
        <p:spPr>
          <a:xfrm>
            <a:off x="3541217" y="6130846"/>
            <a:ext cx="5105802" cy="21544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000"/>
            </a:pPr>
            <a:r>
              <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Πηγή: </a:t>
            </a:r>
            <a:r>
              <a:rPr kumimoji="0" lang="en-US"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Eurobank.gr</a:t>
            </a:r>
            <a:endPar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endParaRPr>
          </a:p>
        </p:txBody>
      </p:sp>
      <p:sp>
        <p:nvSpPr>
          <p:cNvPr id="24" name="Θέση αριθμού διαφάνειας 1">
            <a:extLst>
              <a:ext uri="{FF2B5EF4-FFF2-40B4-BE49-F238E27FC236}">
                <a16:creationId xmlns:a16="http://schemas.microsoft.com/office/drawing/2014/main" id="{92A121A3-3A97-9469-091D-0859322A0E8A}"/>
              </a:ext>
            </a:extLst>
          </p:cNvPr>
          <p:cNvSpPr txBox="1">
            <a:spLocks/>
          </p:cNvSpPr>
          <p:nvPr/>
        </p:nvSpPr>
        <p:spPr>
          <a:xfrm>
            <a:off x="8594226" y="6356350"/>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4" name="Εικόνα 3">
            <a:extLst>
              <a:ext uri="{FF2B5EF4-FFF2-40B4-BE49-F238E27FC236}">
                <a16:creationId xmlns:a16="http://schemas.microsoft.com/office/drawing/2014/main" id="{3709EA6C-5D4F-A5E2-541C-D7A7FAADA846}"/>
              </a:ext>
            </a:extLst>
          </p:cNvPr>
          <p:cNvPicPr>
            <a:picLocks noChangeAspect="1"/>
          </p:cNvPicPr>
          <p:nvPr/>
        </p:nvPicPr>
        <p:blipFill rotWithShape="1">
          <a:blip r:embed="rId2"/>
          <a:srcRect l="13187" t="24176" r="14450" b="7315"/>
          <a:stretch/>
        </p:blipFill>
        <p:spPr>
          <a:xfrm>
            <a:off x="1663960" y="1647922"/>
            <a:ext cx="8822453" cy="4270195"/>
          </a:xfrm>
          <a:prstGeom prst="rect">
            <a:avLst/>
          </a:prstGeom>
        </p:spPr>
      </p:pic>
      <p:pic>
        <p:nvPicPr>
          <p:cNvPr id="25" name="Εικόνα 24">
            <a:extLst>
              <a:ext uri="{FF2B5EF4-FFF2-40B4-BE49-F238E27FC236}">
                <a16:creationId xmlns:a16="http://schemas.microsoft.com/office/drawing/2014/main" id="{9A2469C6-BA63-CD25-3634-7F119945D92D}"/>
              </a:ext>
            </a:extLst>
          </p:cNvPr>
          <p:cNvPicPr>
            <a:picLocks noChangeAspect="1"/>
          </p:cNvPicPr>
          <p:nvPr/>
        </p:nvPicPr>
        <p:blipFill>
          <a:blip r:embed="rId3"/>
          <a:stretch>
            <a:fillRect/>
          </a:stretch>
        </p:blipFill>
        <p:spPr>
          <a:xfrm>
            <a:off x="1663960" y="1218688"/>
            <a:ext cx="8864076" cy="469433"/>
          </a:xfrm>
          <a:prstGeom prst="rect">
            <a:avLst/>
          </a:prstGeom>
        </p:spPr>
      </p:pic>
    </p:spTree>
    <p:extLst>
      <p:ext uri="{BB962C8B-B14F-4D97-AF65-F5344CB8AC3E}">
        <p14:creationId xmlns:p14="http://schemas.microsoft.com/office/powerpoint/2010/main" val="219638895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a:extLst>
              <a:ext uri="{FF2B5EF4-FFF2-40B4-BE49-F238E27FC236}">
                <a16:creationId xmlns:a16="http://schemas.microsoft.com/office/drawing/2014/main" id="{B481B0ED-47F1-F625-D14F-3F4C09A425F9}"/>
              </a:ext>
            </a:extLst>
          </p:cNvPr>
          <p:cNvSpPr/>
          <p:nvPr/>
        </p:nvSpPr>
        <p:spPr>
          <a:xfrm>
            <a:off x="0" y="4"/>
            <a:ext cx="12175626" cy="6858000"/>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6" name="Ορθογώνιο: Στρογγύλεμα γωνιών 5">
            <a:extLst>
              <a:ext uri="{FF2B5EF4-FFF2-40B4-BE49-F238E27FC236}">
                <a16:creationId xmlns:a16="http://schemas.microsoft.com/office/drawing/2014/main" id="{14A2D378-1D71-49DE-39C5-87A567C17291}"/>
              </a:ext>
            </a:extLst>
          </p:cNvPr>
          <p:cNvSpPr/>
          <p:nvPr/>
        </p:nvSpPr>
        <p:spPr>
          <a:xfrm>
            <a:off x="721043" y="9658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Ορθογώνιο: Στρογγύλεμα γωνιών 6">
            <a:extLst>
              <a:ext uri="{FF2B5EF4-FFF2-40B4-BE49-F238E27FC236}">
                <a16:creationId xmlns:a16="http://schemas.microsoft.com/office/drawing/2014/main" id="{D62DB7CC-91D3-A158-4EBD-4805C6C989A3}"/>
              </a:ext>
            </a:extLst>
          </p:cNvPr>
          <p:cNvSpPr/>
          <p:nvPr/>
        </p:nvSpPr>
        <p:spPr>
          <a:xfrm>
            <a:off x="721043" y="9658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3">
            <a:extLst>
              <a:ext uri="{FF2B5EF4-FFF2-40B4-BE49-F238E27FC236}">
                <a16:creationId xmlns:a16="http://schemas.microsoft.com/office/drawing/2014/main" id="{8455C183-D1AB-6F2B-9387-C0F727B47864}"/>
              </a:ext>
            </a:extLst>
          </p:cNvPr>
          <p:cNvSpPr/>
          <p:nvPr/>
        </p:nvSpPr>
        <p:spPr>
          <a:xfrm>
            <a:off x="0" y="4"/>
            <a:ext cx="12175626" cy="6858000"/>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Ορθογώνιο: Στρογγύλεμα γωνιών 8">
            <a:extLst>
              <a:ext uri="{FF2B5EF4-FFF2-40B4-BE49-F238E27FC236}">
                <a16:creationId xmlns:a16="http://schemas.microsoft.com/office/drawing/2014/main" id="{99B8A01A-68E6-43C6-97F5-B8BE65054587}"/>
              </a:ext>
            </a:extLst>
          </p:cNvPr>
          <p:cNvSpPr/>
          <p:nvPr/>
        </p:nvSpPr>
        <p:spPr>
          <a:xfrm>
            <a:off x="568643" y="8134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Θέση αριθμού διαφάνειας 1">
            <a:extLst>
              <a:ext uri="{FF2B5EF4-FFF2-40B4-BE49-F238E27FC236}">
                <a16:creationId xmlns:a16="http://schemas.microsoft.com/office/drawing/2014/main" id="{A23E3B0A-9A1E-9426-0EEA-343A07876184}"/>
              </a:ext>
            </a:extLst>
          </p:cNvPr>
          <p:cNvSpPr txBox="1">
            <a:spLocks/>
          </p:cNvSpPr>
          <p:nvPr/>
        </p:nvSpPr>
        <p:spPr>
          <a:xfrm>
            <a:off x="8594226" y="63563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1" name="Θέση αριθμού διαφάνειας 1">
            <a:extLst>
              <a:ext uri="{FF2B5EF4-FFF2-40B4-BE49-F238E27FC236}">
                <a16:creationId xmlns:a16="http://schemas.microsoft.com/office/drawing/2014/main" id="{FB88349C-1B42-1B68-E446-B8105195C82B}"/>
              </a:ext>
            </a:extLst>
          </p:cNvPr>
          <p:cNvSpPr txBox="1">
            <a:spLocks/>
          </p:cNvSpPr>
          <p:nvPr/>
        </p:nvSpPr>
        <p:spPr>
          <a:xfrm>
            <a:off x="8594226" y="63563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2" name="Θέση αριθμού διαφάνειας 1">
            <a:extLst>
              <a:ext uri="{FF2B5EF4-FFF2-40B4-BE49-F238E27FC236}">
                <a16:creationId xmlns:a16="http://schemas.microsoft.com/office/drawing/2014/main" id="{4D02B740-169E-4184-D1D5-E205940BD31E}"/>
              </a:ext>
            </a:extLst>
          </p:cNvPr>
          <p:cNvSpPr txBox="1">
            <a:spLocks/>
          </p:cNvSpPr>
          <p:nvPr/>
        </p:nvSpPr>
        <p:spPr>
          <a:xfrm>
            <a:off x="8594226" y="63563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3" name="Ευθεία γραμμή σύνδεσης 12">
            <a:extLst>
              <a:ext uri="{FF2B5EF4-FFF2-40B4-BE49-F238E27FC236}">
                <a16:creationId xmlns:a16="http://schemas.microsoft.com/office/drawing/2014/main" id="{6A488B5B-0C5B-8D78-9026-06095E40C93A}"/>
              </a:ext>
            </a:extLst>
          </p:cNvPr>
          <p:cNvCxnSpPr/>
          <p:nvPr/>
        </p:nvCxnSpPr>
        <p:spPr>
          <a:xfrm>
            <a:off x="568645" y="619436"/>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4" name="Θέση αριθμού διαφάνειας 1">
            <a:extLst>
              <a:ext uri="{FF2B5EF4-FFF2-40B4-BE49-F238E27FC236}">
                <a16:creationId xmlns:a16="http://schemas.microsoft.com/office/drawing/2014/main" id="{8519C0F5-5047-617A-9AD4-56A8807B7211}"/>
              </a:ext>
            </a:extLst>
          </p:cNvPr>
          <p:cNvSpPr txBox="1">
            <a:spLocks/>
          </p:cNvSpPr>
          <p:nvPr/>
        </p:nvSpPr>
        <p:spPr>
          <a:xfrm>
            <a:off x="8594226" y="63563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5" name="Θέση αριθμού διαφάνειας 1">
            <a:extLst>
              <a:ext uri="{FF2B5EF4-FFF2-40B4-BE49-F238E27FC236}">
                <a16:creationId xmlns:a16="http://schemas.microsoft.com/office/drawing/2014/main" id="{6A43E6DF-D353-83A3-B579-D6ECDCBCE3E7}"/>
              </a:ext>
            </a:extLst>
          </p:cNvPr>
          <p:cNvSpPr txBox="1">
            <a:spLocks/>
          </p:cNvSpPr>
          <p:nvPr/>
        </p:nvSpPr>
        <p:spPr>
          <a:xfrm>
            <a:off x="8594226" y="63563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6" name="Θέση αριθμού διαφάνειας 1">
            <a:extLst>
              <a:ext uri="{FF2B5EF4-FFF2-40B4-BE49-F238E27FC236}">
                <a16:creationId xmlns:a16="http://schemas.microsoft.com/office/drawing/2014/main" id="{631EA970-928E-08C3-17F7-A9BFBC9E8E42}"/>
              </a:ext>
            </a:extLst>
          </p:cNvPr>
          <p:cNvSpPr txBox="1">
            <a:spLocks/>
          </p:cNvSpPr>
          <p:nvPr/>
        </p:nvSpPr>
        <p:spPr>
          <a:xfrm>
            <a:off x="8594226" y="63563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7" name="Ευθεία γραμμή σύνδεσης 16">
            <a:extLst>
              <a:ext uri="{FF2B5EF4-FFF2-40B4-BE49-F238E27FC236}">
                <a16:creationId xmlns:a16="http://schemas.microsoft.com/office/drawing/2014/main" id="{46B42218-0F30-B4AA-2F1D-35AE319F6D65}"/>
              </a:ext>
            </a:extLst>
          </p:cNvPr>
          <p:cNvCxnSpPr/>
          <p:nvPr/>
        </p:nvCxnSpPr>
        <p:spPr>
          <a:xfrm>
            <a:off x="568645" y="619436"/>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F76A530D-1296-2763-14E3-6BD37FA5FB02}"/>
              </a:ext>
            </a:extLst>
          </p:cNvPr>
          <p:cNvSpPr txBox="1"/>
          <p:nvPr/>
        </p:nvSpPr>
        <p:spPr>
          <a:xfrm>
            <a:off x="568645" y="91508"/>
            <a:ext cx="1102196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Δελτίο τιμών αμοιβαίων κεφαλαίων (LF) και (LF) </a:t>
            </a:r>
            <a:r>
              <a:rPr kumimoji="0" lang="el-GR" sz="2400" b="1" i="0" u="none" strike="noStrike" kern="1200" cap="none" spc="0" normalizeH="0" baseline="0" noProof="0" dirty="0" err="1">
                <a:ln>
                  <a:noFill/>
                </a:ln>
                <a:solidFill>
                  <a:srgbClr val="021342"/>
                </a:solidFill>
                <a:effectLst/>
                <a:uLnTx/>
                <a:uFillTx/>
                <a:latin typeface="Segoe UI" panose="020B0502040204020203" pitchFamily="34" charset="0"/>
                <a:ea typeface="+mn-ea"/>
                <a:cs typeface="Segoe UI" panose="020B0502040204020203" pitchFamily="34" charset="0"/>
              </a:rPr>
              <a:t>FoF</a:t>
            </a:r>
            <a:r>
              <a:rPr kumimoji="0" lang="en-US"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 - 22.06.2023 </a:t>
            </a:r>
            <a:r>
              <a:rPr kumimoji="0" lang="en-US" sz="16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–cont’d</a:t>
            </a:r>
            <a:endParaRPr kumimoji="0" lang="el-GR"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endParaRPr>
          </a:p>
        </p:txBody>
      </p:sp>
      <p:sp>
        <p:nvSpPr>
          <p:cNvPr id="19" name="Ορθογώνιο 18">
            <a:extLst>
              <a:ext uri="{FF2B5EF4-FFF2-40B4-BE49-F238E27FC236}">
                <a16:creationId xmlns:a16="http://schemas.microsoft.com/office/drawing/2014/main" id="{A3D0E010-7409-E72F-D180-0B6D208E9A5B}"/>
              </a:ext>
            </a:extLst>
          </p:cNvPr>
          <p:cNvSpPr/>
          <p:nvPr/>
        </p:nvSpPr>
        <p:spPr>
          <a:xfrm>
            <a:off x="1091066" y="5545276"/>
            <a:ext cx="1371600" cy="1748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Ορθογώνιο 19">
            <a:extLst>
              <a:ext uri="{FF2B5EF4-FFF2-40B4-BE49-F238E27FC236}">
                <a16:creationId xmlns:a16="http://schemas.microsoft.com/office/drawing/2014/main" id="{1CD886A6-7BF8-55BA-3D27-2BB8E724306A}"/>
              </a:ext>
            </a:extLst>
          </p:cNvPr>
          <p:cNvSpPr/>
          <p:nvPr/>
        </p:nvSpPr>
        <p:spPr>
          <a:xfrm>
            <a:off x="1091066" y="5577887"/>
            <a:ext cx="1371600" cy="1748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Ορθογώνιο 20">
            <a:extLst>
              <a:ext uri="{FF2B5EF4-FFF2-40B4-BE49-F238E27FC236}">
                <a16:creationId xmlns:a16="http://schemas.microsoft.com/office/drawing/2014/main" id="{7E33E458-EC42-F6B9-5EF9-E3F83D3564B7}"/>
              </a:ext>
            </a:extLst>
          </p:cNvPr>
          <p:cNvSpPr/>
          <p:nvPr/>
        </p:nvSpPr>
        <p:spPr>
          <a:xfrm>
            <a:off x="10118225" y="5545276"/>
            <a:ext cx="1371600" cy="32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Θέση αριθμού διαφάνειας 1">
            <a:extLst>
              <a:ext uri="{FF2B5EF4-FFF2-40B4-BE49-F238E27FC236}">
                <a16:creationId xmlns:a16="http://schemas.microsoft.com/office/drawing/2014/main" id="{6E66D15D-2D06-EF46-0D4B-E6C762492691}"/>
              </a:ext>
            </a:extLst>
          </p:cNvPr>
          <p:cNvSpPr txBox="1">
            <a:spLocks/>
          </p:cNvSpPr>
          <p:nvPr/>
        </p:nvSpPr>
        <p:spPr>
          <a:xfrm>
            <a:off x="8594226" y="63563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23" name="Rectangle 18">
            <a:extLst>
              <a:ext uri="{FF2B5EF4-FFF2-40B4-BE49-F238E27FC236}">
                <a16:creationId xmlns:a16="http://schemas.microsoft.com/office/drawing/2014/main" id="{387F56DE-7E5E-E8AD-7865-F1D9535C1F59}"/>
              </a:ext>
            </a:extLst>
          </p:cNvPr>
          <p:cNvSpPr/>
          <p:nvPr/>
        </p:nvSpPr>
        <p:spPr>
          <a:xfrm>
            <a:off x="3541217" y="6130850"/>
            <a:ext cx="5105802" cy="21544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000"/>
            </a:pPr>
            <a:r>
              <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Πηγή: </a:t>
            </a:r>
            <a:r>
              <a:rPr kumimoji="0" lang="en-US"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Eurobank.gr</a:t>
            </a:r>
            <a:endPar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endParaRPr>
          </a:p>
        </p:txBody>
      </p:sp>
      <p:sp>
        <p:nvSpPr>
          <p:cNvPr id="24" name="Θέση αριθμού διαφάνειας 1">
            <a:extLst>
              <a:ext uri="{FF2B5EF4-FFF2-40B4-BE49-F238E27FC236}">
                <a16:creationId xmlns:a16="http://schemas.microsoft.com/office/drawing/2014/main" id="{D7CC2168-2E99-7D34-B3DB-F56BD08CF5CC}"/>
              </a:ext>
            </a:extLst>
          </p:cNvPr>
          <p:cNvSpPr txBox="1">
            <a:spLocks/>
          </p:cNvSpPr>
          <p:nvPr/>
        </p:nvSpPr>
        <p:spPr>
          <a:xfrm>
            <a:off x="8594226" y="63563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4" name="Εικόνα 3">
            <a:extLst>
              <a:ext uri="{FF2B5EF4-FFF2-40B4-BE49-F238E27FC236}">
                <a16:creationId xmlns:a16="http://schemas.microsoft.com/office/drawing/2014/main" id="{6FAE564B-177B-A6CA-AB81-7057A5656707}"/>
              </a:ext>
            </a:extLst>
          </p:cNvPr>
          <p:cNvPicPr>
            <a:picLocks noChangeAspect="1"/>
          </p:cNvPicPr>
          <p:nvPr/>
        </p:nvPicPr>
        <p:blipFill rotWithShape="1">
          <a:blip r:embed="rId2"/>
          <a:srcRect l="12611" t="23116" r="14533" b="30110"/>
          <a:stretch/>
        </p:blipFill>
        <p:spPr>
          <a:xfrm>
            <a:off x="1537398" y="1585255"/>
            <a:ext cx="8882743" cy="2891337"/>
          </a:xfrm>
          <a:prstGeom prst="rect">
            <a:avLst/>
          </a:prstGeom>
        </p:spPr>
      </p:pic>
      <p:pic>
        <p:nvPicPr>
          <p:cNvPr id="25" name="Εικόνα 24">
            <a:extLst>
              <a:ext uri="{FF2B5EF4-FFF2-40B4-BE49-F238E27FC236}">
                <a16:creationId xmlns:a16="http://schemas.microsoft.com/office/drawing/2014/main" id="{D876B723-A38A-A605-3DE4-EDACEA7850D5}"/>
              </a:ext>
            </a:extLst>
          </p:cNvPr>
          <p:cNvPicPr>
            <a:picLocks noChangeAspect="1"/>
          </p:cNvPicPr>
          <p:nvPr/>
        </p:nvPicPr>
        <p:blipFill>
          <a:blip r:embed="rId3"/>
          <a:stretch>
            <a:fillRect/>
          </a:stretch>
        </p:blipFill>
        <p:spPr>
          <a:xfrm>
            <a:off x="1663960" y="1218688"/>
            <a:ext cx="8864076" cy="469433"/>
          </a:xfrm>
          <a:prstGeom prst="rect">
            <a:avLst/>
          </a:prstGeom>
        </p:spPr>
      </p:pic>
      <p:pic>
        <p:nvPicPr>
          <p:cNvPr id="26" name="Εικόνα 25">
            <a:extLst>
              <a:ext uri="{FF2B5EF4-FFF2-40B4-BE49-F238E27FC236}">
                <a16:creationId xmlns:a16="http://schemas.microsoft.com/office/drawing/2014/main" id="{C27BC9C6-7A33-B124-82A6-101E2C2C334E}"/>
              </a:ext>
            </a:extLst>
          </p:cNvPr>
          <p:cNvPicPr>
            <a:picLocks noChangeAspect="1"/>
          </p:cNvPicPr>
          <p:nvPr/>
        </p:nvPicPr>
        <p:blipFill rotWithShape="1">
          <a:blip r:embed="rId4"/>
          <a:srcRect l="13434" t="52193" r="14204" b="25160"/>
          <a:stretch/>
        </p:blipFill>
        <p:spPr>
          <a:xfrm>
            <a:off x="1597687" y="4491349"/>
            <a:ext cx="8822454" cy="1553229"/>
          </a:xfrm>
          <a:prstGeom prst="rect">
            <a:avLst/>
          </a:prstGeom>
        </p:spPr>
      </p:pic>
    </p:spTree>
    <p:extLst>
      <p:ext uri="{BB962C8B-B14F-4D97-AF65-F5344CB8AC3E}">
        <p14:creationId xmlns:p14="http://schemas.microsoft.com/office/powerpoint/2010/main" val="223370053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BEE73255-8084-4DF9-BB0B-15EAC92E2C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Τίτλος 1">
            <a:extLst>
              <a:ext uri="{FF2B5EF4-FFF2-40B4-BE49-F238E27FC236}">
                <a16:creationId xmlns:a16="http://schemas.microsoft.com/office/drawing/2014/main" id="{956A93F2-20CD-377C-C126-3DCA961C7AD9}"/>
              </a:ext>
            </a:extLst>
          </p:cNvPr>
          <p:cNvSpPr>
            <a:spLocks noGrp="1"/>
          </p:cNvSpPr>
          <p:nvPr>
            <p:ph type="title"/>
          </p:nvPr>
        </p:nvSpPr>
        <p:spPr>
          <a:xfrm>
            <a:off x="603938" y="640081"/>
            <a:ext cx="2608655" cy="5257799"/>
          </a:xfrm>
        </p:spPr>
        <p:txBody>
          <a:bodyPr>
            <a:normAutofit/>
          </a:bodyPr>
          <a:lstStyle/>
          <a:p>
            <a:r>
              <a:rPr lang="el-GR" sz="3300" b="1" dirty="0">
                <a:solidFill>
                  <a:srgbClr val="2C2C2C"/>
                </a:solidFill>
                <a:latin typeface="Segoe UI" panose="020B0502040204020203" pitchFamily="34" charset="0"/>
                <a:cs typeface="Segoe UI" panose="020B0502040204020203" pitchFamily="34" charset="0"/>
              </a:rPr>
              <a:t>Αμοιβαία κεφάλαια </a:t>
            </a:r>
            <a:r>
              <a:rPr lang="en-US" sz="3300" b="1" dirty="0">
                <a:solidFill>
                  <a:srgbClr val="2C2C2C"/>
                </a:solidFill>
                <a:latin typeface="Segoe UI" panose="020B0502040204020203" pitchFamily="34" charset="0"/>
                <a:cs typeface="Segoe UI" panose="020B0502040204020203" pitchFamily="34" charset="0"/>
              </a:rPr>
              <a:t>GF</a:t>
            </a:r>
            <a:br>
              <a:rPr lang="en-US" sz="3300" b="1" dirty="0">
                <a:solidFill>
                  <a:srgbClr val="2C2C2C"/>
                </a:solidFill>
                <a:latin typeface="Segoe UI" panose="020B0502040204020203" pitchFamily="34" charset="0"/>
                <a:cs typeface="Segoe UI" panose="020B0502040204020203" pitchFamily="34" charset="0"/>
              </a:rPr>
            </a:br>
            <a:endParaRPr lang="el-GR" sz="3300" b="1" dirty="0">
              <a:solidFill>
                <a:srgbClr val="2C2C2C"/>
              </a:solidFill>
              <a:latin typeface="Segoe UI" panose="020B0502040204020203" pitchFamily="34" charset="0"/>
              <a:cs typeface="Segoe UI" panose="020B0502040204020203" pitchFamily="34" charset="0"/>
            </a:endParaRPr>
          </a:p>
        </p:txBody>
      </p:sp>
      <p:sp>
        <p:nvSpPr>
          <p:cNvPr id="1033" name="Rounded Rectangle 9">
            <a:extLst>
              <a:ext uri="{FF2B5EF4-FFF2-40B4-BE49-F238E27FC236}">
                <a16:creationId xmlns:a16="http://schemas.microsoft.com/office/drawing/2014/main" id="{67048353-8981-459A-9BC6-9711CE462E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80067" y="484632"/>
            <a:ext cx="8129016" cy="5724144"/>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Θέση αριθμού διαφάνειας 2">
            <a:extLst>
              <a:ext uri="{FF2B5EF4-FFF2-40B4-BE49-F238E27FC236}">
                <a16:creationId xmlns:a16="http://schemas.microsoft.com/office/drawing/2014/main" id="{C9F154B8-075B-C319-20E9-BF40EA2D1807}"/>
              </a:ext>
            </a:extLst>
          </p:cNvPr>
          <p:cNvSpPr>
            <a:spLocks noGrp="1"/>
          </p:cNvSpPr>
          <p:nvPr>
            <p:ph type="sldNum" sz="quarter" idx="12"/>
          </p:nvPr>
        </p:nvSpPr>
        <p:spPr>
          <a:xfrm>
            <a:off x="8610600" y="6356350"/>
            <a:ext cx="2743200" cy="365125"/>
          </a:xfrm>
        </p:spPr>
        <p:txBody>
          <a:bodyP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CBB64903-090A-4C5E-B41C-380554F838BF}" type="slidenum">
              <a:rPr kumimoji="0" lang="el-GR" sz="1200" b="0" i="0" u="none" strike="noStrike" kern="1200" cap="none" spc="0" normalizeH="0" baseline="0" noProof="0">
                <a:ln>
                  <a:noFill/>
                </a:ln>
                <a:solidFill>
                  <a:srgbClr val="595959"/>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85</a:t>
            </a:fld>
            <a:endParaRPr kumimoji="0" lang="el-GR" sz="1200" b="0" i="0" u="none" strike="noStrike" kern="1200" cap="none" spc="0" normalizeH="0" baseline="0" noProof="0">
              <a:ln>
                <a:noFill/>
              </a:ln>
              <a:solidFill>
                <a:srgbClr val="595959"/>
              </a:solidFill>
              <a:effectLst/>
              <a:uLnTx/>
              <a:uFillTx/>
              <a:latin typeface="Calibri" panose="020F0502020204030204"/>
              <a:ea typeface="+mn-ea"/>
              <a:cs typeface="+mn-cs"/>
            </a:endParaRPr>
          </a:p>
        </p:txBody>
      </p:sp>
      <p:pic>
        <p:nvPicPr>
          <p:cNvPr id="4" name="Picture 2" descr="Mutual Funds: Best mutual funds to invest in 2018">
            <a:extLst>
              <a:ext uri="{FF2B5EF4-FFF2-40B4-BE49-F238E27FC236}">
                <a16:creationId xmlns:a16="http://schemas.microsoft.com/office/drawing/2014/main" id="{372218A0-50F4-A1C4-6237-18F2E13E8F0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7315"/>
          <a:stretch/>
        </p:blipFill>
        <p:spPr bwMode="auto">
          <a:xfrm>
            <a:off x="3580067" y="484633"/>
            <a:ext cx="8129016" cy="57241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270770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a:extLst>
              <a:ext uri="{FF2B5EF4-FFF2-40B4-BE49-F238E27FC236}">
                <a16:creationId xmlns:a16="http://schemas.microsoft.com/office/drawing/2014/main" id="{B481B0ED-47F1-F625-D14F-3F4C09A425F9}"/>
              </a:ext>
            </a:extLst>
          </p:cNvPr>
          <p:cNvSpPr/>
          <p:nvPr/>
        </p:nvSpPr>
        <p:spPr>
          <a:xfrm>
            <a:off x="0" y="4"/>
            <a:ext cx="12175626" cy="6858000"/>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6" name="Ορθογώνιο: Στρογγύλεμα γωνιών 5">
            <a:extLst>
              <a:ext uri="{FF2B5EF4-FFF2-40B4-BE49-F238E27FC236}">
                <a16:creationId xmlns:a16="http://schemas.microsoft.com/office/drawing/2014/main" id="{14A2D378-1D71-49DE-39C5-87A567C17291}"/>
              </a:ext>
            </a:extLst>
          </p:cNvPr>
          <p:cNvSpPr/>
          <p:nvPr/>
        </p:nvSpPr>
        <p:spPr>
          <a:xfrm>
            <a:off x="721043" y="9658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Ορθογώνιο: Στρογγύλεμα γωνιών 6">
            <a:extLst>
              <a:ext uri="{FF2B5EF4-FFF2-40B4-BE49-F238E27FC236}">
                <a16:creationId xmlns:a16="http://schemas.microsoft.com/office/drawing/2014/main" id="{D62DB7CC-91D3-A158-4EBD-4805C6C989A3}"/>
              </a:ext>
            </a:extLst>
          </p:cNvPr>
          <p:cNvSpPr/>
          <p:nvPr/>
        </p:nvSpPr>
        <p:spPr>
          <a:xfrm>
            <a:off x="721043" y="9658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3">
            <a:extLst>
              <a:ext uri="{FF2B5EF4-FFF2-40B4-BE49-F238E27FC236}">
                <a16:creationId xmlns:a16="http://schemas.microsoft.com/office/drawing/2014/main" id="{8455C183-D1AB-6F2B-9387-C0F727B47864}"/>
              </a:ext>
            </a:extLst>
          </p:cNvPr>
          <p:cNvSpPr/>
          <p:nvPr/>
        </p:nvSpPr>
        <p:spPr>
          <a:xfrm>
            <a:off x="0" y="4"/>
            <a:ext cx="12175626" cy="6858000"/>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Ορθογώνιο: Στρογγύλεμα γωνιών 8">
            <a:extLst>
              <a:ext uri="{FF2B5EF4-FFF2-40B4-BE49-F238E27FC236}">
                <a16:creationId xmlns:a16="http://schemas.microsoft.com/office/drawing/2014/main" id="{99B8A01A-68E6-43C6-97F5-B8BE65054587}"/>
              </a:ext>
            </a:extLst>
          </p:cNvPr>
          <p:cNvSpPr/>
          <p:nvPr/>
        </p:nvSpPr>
        <p:spPr>
          <a:xfrm>
            <a:off x="568643" y="8134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Θέση αριθμού διαφάνειας 1">
            <a:extLst>
              <a:ext uri="{FF2B5EF4-FFF2-40B4-BE49-F238E27FC236}">
                <a16:creationId xmlns:a16="http://schemas.microsoft.com/office/drawing/2014/main" id="{A23E3B0A-9A1E-9426-0EEA-343A07876184}"/>
              </a:ext>
            </a:extLst>
          </p:cNvPr>
          <p:cNvSpPr txBox="1">
            <a:spLocks/>
          </p:cNvSpPr>
          <p:nvPr/>
        </p:nvSpPr>
        <p:spPr>
          <a:xfrm>
            <a:off x="8594226" y="63563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1" name="Θέση αριθμού διαφάνειας 1">
            <a:extLst>
              <a:ext uri="{FF2B5EF4-FFF2-40B4-BE49-F238E27FC236}">
                <a16:creationId xmlns:a16="http://schemas.microsoft.com/office/drawing/2014/main" id="{FB88349C-1B42-1B68-E446-B8105195C82B}"/>
              </a:ext>
            </a:extLst>
          </p:cNvPr>
          <p:cNvSpPr txBox="1">
            <a:spLocks/>
          </p:cNvSpPr>
          <p:nvPr/>
        </p:nvSpPr>
        <p:spPr>
          <a:xfrm>
            <a:off x="8594226" y="63563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2" name="Θέση αριθμού διαφάνειας 1">
            <a:extLst>
              <a:ext uri="{FF2B5EF4-FFF2-40B4-BE49-F238E27FC236}">
                <a16:creationId xmlns:a16="http://schemas.microsoft.com/office/drawing/2014/main" id="{4D02B740-169E-4184-D1D5-E205940BD31E}"/>
              </a:ext>
            </a:extLst>
          </p:cNvPr>
          <p:cNvSpPr txBox="1">
            <a:spLocks/>
          </p:cNvSpPr>
          <p:nvPr/>
        </p:nvSpPr>
        <p:spPr>
          <a:xfrm>
            <a:off x="8594226" y="63563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3" name="Ευθεία γραμμή σύνδεσης 12">
            <a:extLst>
              <a:ext uri="{FF2B5EF4-FFF2-40B4-BE49-F238E27FC236}">
                <a16:creationId xmlns:a16="http://schemas.microsoft.com/office/drawing/2014/main" id="{6A488B5B-0C5B-8D78-9026-06095E40C93A}"/>
              </a:ext>
            </a:extLst>
          </p:cNvPr>
          <p:cNvCxnSpPr/>
          <p:nvPr/>
        </p:nvCxnSpPr>
        <p:spPr>
          <a:xfrm>
            <a:off x="568645" y="619436"/>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4" name="Θέση αριθμού διαφάνειας 1">
            <a:extLst>
              <a:ext uri="{FF2B5EF4-FFF2-40B4-BE49-F238E27FC236}">
                <a16:creationId xmlns:a16="http://schemas.microsoft.com/office/drawing/2014/main" id="{8519C0F5-5047-617A-9AD4-56A8807B7211}"/>
              </a:ext>
            </a:extLst>
          </p:cNvPr>
          <p:cNvSpPr txBox="1">
            <a:spLocks/>
          </p:cNvSpPr>
          <p:nvPr/>
        </p:nvSpPr>
        <p:spPr>
          <a:xfrm>
            <a:off x="8594226" y="63563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5" name="Θέση αριθμού διαφάνειας 1">
            <a:extLst>
              <a:ext uri="{FF2B5EF4-FFF2-40B4-BE49-F238E27FC236}">
                <a16:creationId xmlns:a16="http://schemas.microsoft.com/office/drawing/2014/main" id="{6A43E6DF-D353-83A3-B579-D6ECDCBCE3E7}"/>
              </a:ext>
            </a:extLst>
          </p:cNvPr>
          <p:cNvSpPr txBox="1">
            <a:spLocks/>
          </p:cNvSpPr>
          <p:nvPr/>
        </p:nvSpPr>
        <p:spPr>
          <a:xfrm>
            <a:off x="8594226" y="63563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6" name="Θέση αριθμού διαφάνειας 1">
            <a:extLst>
              <a:ext uri="{FF2B5EF4-FFF2-40B4-BE49-F238E27FC236}">
                <a16:creationId xmlns:a16="http://schemas.microsoft.com/office/drawing/2014/main" id="{631EA970-928E-08C3-17F7-A9BFBC9E8E42}"/>
              </a:ext>
            </a:extLst>
          </p:cNvPr>
          <p:cNvSpPr txBox="1">
            <a:spLocks/>
          </p:cNvSpPr>
          <p:nvPr/>
        </p:nvSpPr>
        <p:spPr>
          <a:xfrm>
            <a:off x="8594226" y="63563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7" name="Ευθεία γραμμή σύνδεσης 16">
            <a:extLst>
              <a:ext uri="{FF2B5EF4-FFF2-40B4-BE49-F238E27FC236}">
                <a16:creationId xmlns:a16="http://schemas.microsoft.com/office/drawing/2014/main" id="{46B42218-0F30-B4AA-2F1D-35AE319F6D65}"/>
              </a:ext>
            </a:extLst>
          </p:cNvPr>
          <p:cNvCxnSpPr/>
          <p:nvPr/>
        </p:nvCxnSpPr>
        <p:spPr>
          <a:xfrm>
            <a:off x="568645" y="619436"/>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F76A530D-1296-2763-14E3-6BD37FA5FB02}"/>
              </a:ext>
            </a:extLst>
          </p:cNvPr>
          <p:cNvSpPr txBox="1"/>
          <p:nvPr/>
        </p:nvSpPr>
        <p:spPr>
          <a:xfrm>
            <a:off x="568645" y="91508"/>
            <a:ext cx="1102196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Δελτίο τιμών GF αμοιβαίων κεφαλαίων</a:t>
            </a:r>
            <a:r>
              <a:rPr kumimoji="0" lang="en-US"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 - 22.06.2023</a:t>
            </a:r>
            <a:endParaRPr kumimoji="0" lang="el-GR"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endParaRPr>
          </a:p>
        </p:txBody>
      </p:sp>
      <p:sp>
        <p:nvSpPr>
          <p:cNvPr id="19" name="Ορθογώνιο 18">
            <a:extLst>
              <a:ext uri="{FF2B5EF4-FFF2-40B4-BE49-F238E27FC236}">
                <a16:creationId xmlns:a16="http://schemas.microsoft.com/office/drawing/2014/main" id="{A3D0E010-7409-E72F-D180-0B6D208E9A5B}"/>
              </a:ext>
            </a:extLst>
          </p:cNvPr>
          <p:cNvSpPr/>
          <p:nvPr/>
        </p:nvSpPr>
        <p:spPr>
          <a:xfrm>
            <a:off x="1091066" y="5545276"/>
            <a:ext cx="1371600" cy="1748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Ορθογώνιο 19">
            <a:extLst>
              <a:ext uri="{FF2B5EF4-FFF2-40B4-BE49-F238E27FC236}">
                <a16:creationId xmlns:a16="http://schemas.microsoft.com/office/drawing/2014/main" id="{1CD886A6-7BF8-55BA-3D27-2BB8E724306A}"/>
              </a:ext>
            </a:extLst>
          </p:cNvPr>
          <p:cNvSpPr/>
          <p:nvPr/>
        </p:nvSpPr>
        <p:spPr>
          <a:xfrm>
            <a:off x="1091066" y="5577887"/>
            <a:ext cx="1371600" cy="1748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Ορθογώνιο 20">
            <a:extLst>
              <a:ext uri="{FF2B5EF4-FFF2-40B4-BE49-F238E27FC236}">
                <a16:creationId xmlns:a16="http://schemas.microsoft.com/office/drawing/2014/main" id="{7E33E458-EC42-F6B9-5EF9-E3F83D3564B7}"/>
              </a:ext>
            </a:extLst>
          </p:cNvPr>
          <p:cNvSpPr/>
          <p:nvPr/>
        </p:nvSpPr>
        <p:spPr>
          <a:xfrm>
            <a:off x="10118225" y="5545276"/>
            <a:ext cx="1371600" cy="32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Θέση αριθμού διαφάνειας 1">
            <a:extLst>
              <a:ext uri="{FF2B5EF4-FFF2-40B4-BE49-F238E27FC236}">
                <a16:creationId xmlns:a16="http://schemas.microsoft.com/office/drawing/2014/main" id="{6E66D15D-2D06-EF46-0D4B-E6C762492691}"/>
              </a:ext>
            </a:extLst>
          </p:cNvPr>
          <p:cNvSpPr txBox="1">
            <a:spLocks/>
          </p:cNvSpPr>
          <p:nvPr/>
        </p:nvSpPr>
        <p:spPr>
          <a:xfrm>
            <a:off x="8594226" y="63563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23" name="Rectangle 18">
            <a:extLst>
              <a:ext uri="{FF2B5EF4-FFF2-40B4-BE49-F238E27FC236}">
                <a16:creationId xmlns:a16="http://schemas.microsoft.com/office/drawing/2014/main" id="{387F56DE-7E5E-E8AD-7865-F1D9535C1F59}"/>
              </a:ext>
            </a:extLst>
          </p:cNvPr>
          <p:cNvSpPr/>
          <p:nvPr/>
        </p:nvSpPr>
        <p:spPr>
          <a:xfrm>
            <a:off x="3541217" y="6130850"/>
            <a:ext cx="5105802" cy="21544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000"/>
            </a:pPr>
            <a:r>
              <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Πηγή: </a:t>
            </a:r>
            <a:r>
              <a:rPr kumimoji="0" lang="en-US"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Eurobank.gr</a:t>
            </a:r>
            <a:endPar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endParaRPr>
          </a:p>
        </p:txBody>
      </p:sp>
      <p:sp>
        <p:nvSpPr>
          <p:cNvPr id="24" name="Θέση αριθμού διαφάνειας 1">
            <a:extLst>
              <a:ext uri="{FF2B5EF4-FFF2-40B4-BE49-F238E27FC236}">
                <a16:creationId xmlns:a16="http://schemas.microsoft.com/office/drawing/2014/main" id="{D7CC2168-2E99-7D34-B3DB-F56BD08CF5CC}"/>
              </a:ext>
            </a:extLst>
          </p:cNvPr>
          <p:cNvSpPr txBox="1">
            <a:spLocks/>
          </p:cNvSpPr>
          <p:nvPr/>
        </p:nvSpPr>
        <p:spPr>
          <a:xfrm>
            <a:off x="8594226" y="63563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25" name="Εικόνα 24">
            <a:extLst>
              <a:ext uri="{FF2B5EF4-FFF2-40B4-BE49-F238E27FC236}">
                <a16:creationId xmlns:a16="http://schemas.microsoft.com/office/drawing/2014/main" id="{D876B723-A38A-A605-3DE4-EDACEA7850D5}"/>
              </a:ext>
            </a:extLst>
          </p:cNvPr>
          <p:cNvPicPr>
            <a:picLocks noChangeAspect="1"/>
          </p:cNvPicPr>
          <p:nvPr/>
        </p:nvPicPr>
        <p:blipFill>
          <a:blip r:embed="rId2"/>
          <a:stretch>
            <a:fillRect/>
          </a:stretch>
        </p:blipFill>
        <p:spPr>
          <a:xfrm>
            <a:off x="1663960" y="1218688"/>
            <a:ext cx="8864076" cy="469433"/>
          </a:xfrm>
          <a:prstGeom prst="rect">
            <a:avLst/>
          </a:prstGeom>
        </p:spPr>
      </p:pic>
      <p:pic>
        <p:nvPicPr>
          <p:cNvPr id="27" name="Εικόνα 26">
            <a:extLst>
              <a:ext uri="{FF2B5EF4-FFF2-40B4-BE49-F238E27FC236}">
                <a16:creationId xmlns:a16="http://schemas.microsoft.com/office/drawing/2014/main" id="{AC077DED-DA29-1335-14BC-17DA90226D88}"/>
              </a:ext>
            </a:extLst>
          </p:cNvPr>
          <p:cNvPicPr>
            <a:picLocks noChangeAspect="1"/>
          </p:cNvPicPr>
          <p:nvPr/>
        </p:nvPicPr>
        <p:blipFill rotWithShape="1">
          <a:blip r:embed="rId3"/>
          <a:srcRect l="13648" t="24615" r="14533" b="7461"/>
          <a:stretch/>
        </p:blipFill>
        <p:spPr>
          <a:xfrm>
            <a:off x="1663960" y="1688121"/>
            <a:ext cx="8864076" cy="4230000"/>
          </a:xfrm>
          <a:prstGeom prst="rect">
            <a:avLst/>
          </a:prstGeom>
        </p:spPr>
      </p:pic>
    </p:spTree>
    <p:extLst>
      <p:ext uri="{BB962C8B-B14F-4D97-AF65-F5344CB8AC3E}">
        <p14:creationId xmlns:p14="http://schemas.microsoft.com/office/powerpoint/2010/main" val="52891967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6457A3F3-040A-0930-3327-6BB5FD276B0A}"/>
              </a:ext>
            </a:extLst>
          </p:cNvPr>
          <p:cNvSpPr/>
          <p:nvPr/>
        </p:nvSpPr>
        <p:spPr>
          <a:xfrm>
            <a:off x="152400" y="152404"/>
            <a:ext cx="12175626" cy="6858000"/>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7" name="Ορθογώνιο: Στρογγύλεμα γωνιών 6">
            <a:extLst>
              <a:ext uri="{FF2B5EF4-FFF2-40B4-BE49-F238E27FC236}">
                <a16:creationId xmlns:a16="http://schemas.microsoft.com/office/drawing/2014/main" id="{10F6CAD9-8BF3-90A3-F1B0-09856975CE7E}"/>
              </a:ext>
            </a:extLst>
          </p:cNvPr>
          <p:cNvSpPr/>
          <p:nvPr/>
        </p:nvSpPr>
        <p:spPr>
          <a:xfrm>
            <a:off x="873443" y="11182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Ορθογώνιο: Στρογγύλεμα γωνιών 7">
            <a:extLst>
              <a:ext uri="{FF2B5EF4-FFF2-40B4-BE49-F238E27FC236}">
                <a16:creationId xmlns:a16="http://schemas.microsoft.com/office/drawing/2014/main" id="{47604BDE-BE4F-5926-F18B-C632943491D6}"/>
              </a:ext>
            </a:extLst>
          </p:cNvPr>
          <p:cNvSpPr/>
          <p:nvPr/>
        </p:nvSpPr>
        <p:spPr>
          <a:xfrm>
            <a:off x="873443" y="11182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3">
            <a:extLst>
              <a:ext uri="{FF2B5EF4-FFF2-40B4-BE49-F238E27FC236}">
                <a16:creationId xmlns:a16="http://schemas.microsoft.com/office/drawing/2014/main" id="{F502FFFE-6666-5505-C3A2-94F0DAFFB3E2}"/>
              </a:ext>
            </a:extLst>
          </p:cNvPr>
          <p:cNvSpPr/>
          <p:nvPr/>
        </p:nvSpPr>
        <p:spPr>
          <a:xfrm>
            <a:off x="152400" y="152404"/>
            <a:ext cx="12175626" cy="6858000"/>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0" name="Ορθογώνιο: Στρογγύλεμα γωνιών 9">
            <a:extLst>
              <a:ext uri="{FF2B5EF4-FFF2-40B4-BE49-F238E27FC236}">
                <a16:creationId xmlns:a16="http://schemas.microsoft.com/office/drawing/2014/main" id="{34D22093-2378-D807-32D7-78D1238A9571}"/>
              </a:ext>
            </a:extLst>
          </p:cNvPr>
          <p:cNvSpPr/>
          <p:nvPr/>
        </p:nvSpPr>
        <p:spPr>
          <a:xfrm>
            <a:off x="721043" y="9658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Θέση αριθμού διαφάνειας 1">
            <a:extLst>
              <a:ext uri="{FF2B5EF4-FFF2-40B4-BE49-F238E27FC236}">
                <a16:creationId xmlns:a16="http://schemas.microsoft.com/office/drawing/2014/main" id="{C5476707-C8C6-9510-A8F1-865221DCBE90}"/>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2" name="Θέση αριθμού διαφάνειας 1">
            <a:extLst>
              <a:ext uri="{FF2B5EF4-FFF2-40B4-BE49-F238E27FC236}">
                <a16:creationId xmlns:a16="http://schemas.microsoft.com/office/drawing/2014/main" id="{10D26BCD-5EE5-10BF-A867-DFAF88C52C59}"/>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3" name="Θέση αριθμού διαφάνειας 1">
            <a:extLst>
              <a:ext uri="{FF2B5EF4-FFF2-40B4-BE49-F238E27FC236}">
                <a16:creationId xmlns:a16="http://schemas.microsoft.com/office/drawing/2014/main" id="{3C132B88-11EC-BC38-CD98-3DB5F7311171}"/>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4" name="Ευθεία γραμμή σύνδεσης 13">
            <a:extLst>
              <a:ext uri="{FF2B5EF4-FFF2-40B4-BE49-F238E27FC236}">
                <a16:creationId xmlns:a16="http://schemas.microsoft.com/office/drawing/2014/main" id="{8860C261-8692-23BA-5AE3-19E7625EDBF2}"/>
              </a:ext>
            </a:extLst>
          </p:cNvPr>
          <p:cNvCxnSpPr/>
          <p:nvPr/>
        </p:nvCxnSpPr>
        <p:spPr>
          <a:xfrm>
            <a:off x="721045" y="771836"/>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5" name="Θέση αριθμού διαφάνειας 1">
            <a:extLst>
              <a:ext uri="{FF2B5EF4-FFF2-40B4-BE49-F238E27FC236}">
                <a16:creationId xmlns:a16="http://schemas.microsoft.com/office/drawing/2014/main" id="{512FBE2D-B0E7-869D-71F7-0667B9D4D7AF}"/>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6" name="Θέση αριθμού διαφάνειας 1">
            <a:extLst>
              <a:ext uri="{FF2B5EF4-FFF2-40B4-BE49-F238E27FC236}">
                <a16:creationId xmlns:a16="http://schemas.microsoft.com/office/drawing/2014/main" id="{47E13FF1-FD2F-34EB-72BD-0B1FE56AEC0D}"/>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7" name="Θέση αριθμού διαφάνειας 1">
            <a:extLst>
              <a:ext uri="{FF2B5EF4-FFF2-40B4-BE49-F238E27FC236}">
                <a16:creationId xmlns:a16="http://schemas.microsoft.com/office/drawing/2014/main" id="{9B9F697A-E267-4ADA-9962-ADD05D7F76FA}"/>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8" name="Ευθεία γραμμή σύνδεσης 17">
            <a:extLst>
              <a:ext uri="{FF2B5EF4-FFF2-40B4-BE49-F238E27FC236}">
                <a16:creationId xmlns:a16="http://schemas.microsoft.com/office/drawing/2014/main" id="{EDC0CE7A-D194-6698-16CA-748D966D1693}"/>
              </a:ext>
            </a:extLst>
          </p:cNvPr>
          <p:cNvCxnSpPr/>
          <p:nvPr/>
        </p:nvCxnSpPr>
        <p:spPr>
          <a:xfrm>
            <a:off x="721045" y="771836"/>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758358A0-F407-C9E5-C5DD-AAF590077D6C}"/>
              </a:ext>
            </a:extLst>
          </p:cNvPr>
          <p:cNvSpPr txBox="1"/>
          <p:nvPr/>
        </p:nvSpPr>
        <p:spPr>
          <a:xfrm>
            <a:off x="721045" y="243908"/>
            <a:ext cx="1102196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Δελτίο τιμών GF αμοιβαίων κεφαλαίων</a:t>
            </a:r>
            <a:r>
              <a:rPr kumimoji="0" lang="en-US"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 - 22.06.2023 </a:t>
            </a:r>
            <a:r>
              <a:rPr kumimoji="0" lang="en-US" sz="16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–cont’d</a:t>
            </a:r>
            <a:endParaRPr kumimoji="0" lang="el-GR"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endParaRPr>
          </a:p>
        </p:txBody>
      </p:sp>
      <p:sp>
        <p:nvSpPr>
          <p:cNvPr id="20" name="Ορθογώνιο 19">
            <a:extLst>
              <a:ext uri="{FF2B5EF4-FFF2-40B4-BE49-F238E27FC236}">
                <a16:creationId xmlns:a16="http://schemas.microsoft.com/office/drawing/2014/main" id="{10DEB6C9-3C93-6B58-BAAE-38C151A72E9C}"/>
              </a:ext>
            </a:extLst>
          </p:cNvPr>
          <p:cNvSpPr/>
          <p:nvPr/>
        </p:nvSpPr>
        <p:spPr>
          <a:xfrm>
            <a:off x="1243466" y="5697676"/>
            <a:ext cx="1371600" cy="1748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Ορθογώνιο 20">
            <a:extLst>
              <a:ext uri="{FF2B5EF4-FFF2-40B4-BE49-F238E27FC236}">
                <a16:creationId xmlns:a16="http://schemas.microsoft.com/office/drawing/2014/main" id="{65C2864B-E284-7A07-648C-5265B9072440}"/>
              </a:ext>
            </a:extLst>
          </p:cNvPr>
          <p:cNvSpPr/>
          <p:nvPr/>
        </p:nvSpPr>
        <p:spPr>
          <a:xfrm>
            <a:off x="1243466" y="5730287"/>
            <a:ext cx="1371600" cy="1748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Ορθογώνιο 21">
            <a:extLst>
              <a:ext uri="{FF2B5EF4-FFF2-40B4-BE49-F238E27FC236}">
                <a16:creationId xmlns:a16="http://schemas.microsoft.com/office/drawing/2014/main" id="{7C03D2EB-ACAF-A647-145C-D8C2E2BBB27B}"/>
              </a:ext>
            </a:extLst>
          </p:cNvPr>
          <p:cNvSpPr/>
          <p:nvPr/>
        </p:nvSpPr>
        <p:spPr>
          <a:xfrm>
            <a:off x="10270625" y="5697676"/>
            <a:ext cx="1371600" cy="32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Θέση αριθμού διαφάνειας 1">
            <a:extLst>
              <a:ext uri="{FF2B5EF4-FFF2-40B4-BE49-F238E27FC236}">
                <a16:creationId xmlns:a16="http://schemas.microsoft.com/office/drawing/2014/main" id="{4E506A15-382A-5D53-A488-0901EAA9DD81}"/>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24" name="Rectangle 18">
            <a:extLst>
              <a:ext uri="{FF2B5EF4-FFF2-40B4-BE49-F238E27FC236}">
                <a16:creationId xmlns:a16="http://schemas.microsoft.com/office/drawing/2014/main" id="{3D242609-E34F-5B26-4365-F89989349022}"/>
              </a:ext>
            </a:extLst>
          </p:cNvPr>
          <p:cNvSpPr/>
          <p:nvPr/>
        </p:nvSpPr>
        <p:spPr>
          <a:xfrm>
            <a:off x="3693617" y="6283250"/>
            <a:ext cx="5105802" cy="21544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000"/>
            </a:pPr>
            <a:r>
              <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Πηγή: </a:t>
            </a:r>
            <a:r>
              <a:rPr kumimoji="0" lang="en-US"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Eurobank.gr</a:t>
            </a:r>
            <a:endPar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endParaRPr>
          </a:p>
        </p:txBody>
      </p:sp>
      <p:sp>
        <p:nvSpPr>
          <p:cNvPr id="25" name="Θέση αριθμού διαφάνειας 1">
            <a:extLst>
              <a:ext uri="{FF2B5EF4-FFF2-40B4-BE49-F238E27FC236}">
                <a16:creationId xmlns:a16="http://schemas.microsoft.com/office/drawing/2014/main" id="{67AB3CA7-19D5-01DE-0BE7-A053287CD105}"/>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26" name="Θέση αριθμού διαφάνειας 1">
            <a:extLst>
              <a:ext uri="{FF2B5EF4-FFF2-40B4-BE49-F238E27FC236}">
                <a16:creationId xmlns:a16="http://schemas.microsoft.com/office/drawing/2014/main" id="{C0AFB3D2-E243-B5CE-E9F3-30ED0F4FC2D4}"/>
              </a:ext>
            </a:extLst>
          </p:cNvPr>
          <p:cNvSpPr txBox="1">
            <a:spLocks/>
          </p:cNvSpPr>
          <p:nvPr/>
        </p:nvSpPr>
        <p:spPr>
          <a:xfrm>
            <a:off x="8763000" y="6508750"/>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2" name="Θέση αριθμού διαφάνειας 1">
            <a:extLst>
              <a:ext uri="{FF2B5EF4-FFF2-40B4-BE49-F238E27FC236}">
                <a16:creationId xmlns:a16="http://schemas.microsoft.com/office/drawing/2014/main" id="{421AC11F-178A-896E-9DEE-713FF18FD2B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4" name="Εικόνα 3">
            <a:extLst>
              <a:ext uri="{FF2B5EF4-FFF2-40B4-BE49-F238E27FC236}">
                <a16:creationId xmlns:a16="http://schemas.microsoft.com/office/drawing/2014/main" id="{075E89BC-AF71-6C90-63B4-4C4F351CC223}"/>
              </a:ext>
            </a:extLst>
          </p:cNvPr>
          <p:cNvPicPr>
            <a:picLocks noChangeAspect="1"/>
          </p:cNvPicPr>
          <p:nvPr/>
        </p:nvPicPr>
        <p:blipFill rotWithShape="1">
          <a:blip r:embed="rId2"/>
          <a:srcRect l="13648" t="22564" r="14533" b="7315"/>
          <a:stretch/>
        </p:blipFill>
        <p:spPr>
          <a:xfrm>
            <a:off x="1663960" y="1617784"/>
            <a:ext cx="8864076" cy="4340889"/>
          </a:xfrm>
          <a:prstGeom prst="rect">
            <a:avLst/>
          </a:prstGeom>
        </p:spPr>
      </p:pic>
      <p:pic>
        <p:nvPicPr>
          <p:cNvPr id="5" name="Εικόνα 4">
            <a:extLst>
              <a:ext uri="{FF2B5EF4-FFF2-40B4-BE49-F238E27FC236}">
                <a16:creationId xmlns:a16="http://schemas.microsoft.com/office/drawing/2014/main" id="{A28F46D0-EA1C-17C4-39C8-64BF24C61E26}"/>
              </a:ext>
            </a:extLst>
          </p:cNvPr>
          <p:cNvPicPr>
            <a:picLocks noChangeAspect="1"/>
          </p:cNvPicPr>
          <p:nvPr/>
        </p:nvPicPr>
        <p:blipFill>
          <a:blip r:embed="rId3"/>
          <a:stretch>
            <a:fillRect/>
          </a:stretch>
        </p:blipFill>
        <p:spPr>
          <a:xfrm>
            <a:off x="1663960" y="1218688"/>
            <a:ext cx="8864076" cy="469433"/>
          </a:xfrm>
          <a:prstGeom prst="rect">
            <a:avLst/>
          </a:prstGeom>
        </p:spPr>
      </p:pic>
    </p:spTree>
    <p:extLst>
      <p:ext uri="{BB962C8B-B14F-4D97-AF65-F5344CB8AC3E}">
        <p14:creationId xmlns:p14="http://schemas.microsoft.com/office/powerpoint/2010/main" val="262428009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965323D8-1D7B-B430-DE40-C0192FF64F33}"/>
              </a:ext>
            </a:extLst>
          </p:cNvPr>
          <p:cNvSpPr/>
          <p:nvPr/>
        </p:nvSpPr>
        <p:spPr>
          <a:xfrm>
            <a:off x="152400" y="152404"/>
            <a:ext cx="12175626" cy="6858000"/>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7" name="Ορθογώνιο: Στρογγύλεμα γωνιών 6">
            <a:extLst>
              <a:ext uri="{FF2B5EF4-FFF2-40B4-BE49-F238E27FC236}">
                <a16:creationId xmlns:a16="http://schemas.microsoft.com/office/drawing/2014/main" id="{93867217-D0D5-A040-72A7-E846D4703646}"/>
              </a:ext>
            </a:extLst>
          </p:cNvPr>
          <p:cNvSpPr/>
          <p:nvPr/>
        </p:nvSpPr>
        <p:spPr>
          <a:xfrm>
            <a:off x="873443" y="11182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Ορθογώνιο: Στρογγύλεμα γωνιών 7">
            <a:extLst>
              <a:ext uri="{FF2B5EF4-FFF2-40B4-BE49-F238E27FC236}">
                <a16:creationId xmlns:a16="http://schemas.microsoft.com/office/drawing/2014/main" id="{15B340CD-D60C-2404-277B-E0BC4CFA0AEA}"/>
              </a:ext>
            </a:extLst>
          </p:cNvPr>
          <p:cNvSpPr/>
          <p:nvPr/>
        </p:nvSpPr>
        <p:spPr>
          <a:xfrm>
            <a:off x="873443" y="11182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3">
            <a:extLst>
              <a:ext uri="{FF2B5EF4-FFF2-40B4-BE49-F238E27FC236}">
                <a16:creationId xmlns:a16="http://schemas.microsoft.com/office/drawing/2014/main" id="{447E02E2-5C38-A627-DAC1-89C554D6A41D}"/>
              </a:ext>
            </a:extLst>
          </p:cNvPr>
          <p:cNvSpPr/>
          <p:nvPr/>
        </p:nvSpPr>
        <p:spPr>
          <a:xfrm>
            <a:off x="152400" y="152404"/>
            <a:ext cx="12175626" cy="6858000"/>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0" name="Ορθογώνιο: Στρογγύλεμα γωνιών 9">
            <a:extLst>
              <a:ext uri="{FF2B5EF4-FFF2-40B4-BE49-F238E27FC236}">
                <a16:creationId xmlns:a16="http://schemas.microsoft.com/office/drawing/2014/main" id="{8E7BD921-FE42-B7BB-0BCE-317E34D4C103}"/>
              </a:ext>
            </a:extLst>
          </p:cNvPr>
          <p:cNvSpPr/>
          <p:nvPr/>
        </p:nvSpPr>
        <p:spPr>
          <a:xfrm>
            <a:off x="721043" y="9658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Θέση αριθμού διαφάνειας 1">
            <a:extLst>
              <a:ext uri="{FF2B5EF4-FFF2-40B4-BE49-F238E27FC236}">
                <a16:creationId xmlns:a16="http://schemas.microsoft.com/office/drawing/2014/main" id="{B903B391-4BD5-951D-765B-CEDEAFD090F4}"/>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2" name="Θέση αριθμού διαφάνειας 1">
            <a:extLst>
              <a:ext uri="{FF2B5EF4-FFF2-40B4-BE49-F238E27FC236}">
                <a16:creationId xmlns:a16="http://schemas.microsoft.com/office/drawing/2014/main" id="{FE87B8E6-6303-BF9E-5D56-96936D177E95}"/>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3" name="Θέση αριθμού διαφάνειας 1">
            <a:extLst>
              <a:ext uri="{FF2B5EF4-FFF2-40B4-BE49-F238E27FC236}">
                <a16:creationId xmlns:a16="http://schemas.microsoft.com/office/drawing/2014/main" id="{28A6538C-F973-D903-F559-C0A80E9CA661}"/>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4" name="Ευθεία γραμμή σύνδεσης 13">
            <a:extLst>
              <a:ext uri="{FF2B5EF4-FFF2-40B4-BE49-F238E27FC236}">
                <a16:creationId xmlns:a16="http://schemas.microsoft.com/office/drawing/2014/main" id="{0EAC25B8-E6F9-F13A-6249-B6B95C88D040}"/>
              </a:ext>
            </a:extLst>
          </p:cNvPr>
          <p:cNvCxnSpPr/>
          <p:nvPr/>
        </p:nvCxnSpPr>
        <p:spPr>
          <a:xfrm>
            <a:off x="721045" y="771836"/>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5" name="Θέση αριθμού διαφάνειας 1">
            <a:extLst>
              <a:ext uri="{FF2B5EF4-FFF2-40B4-BE49-F238E27FC236}">
                <a16:creationId xmlns:a16="http://schemas.microsoft.com/office/drawing/2014/main" id="{23E2594E-4E70-806F-CF1B-28B606A87242}"/>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6" name="Θέση αριθμού διαφάνειας 1">
            <a:extLst>
              <a:ext uri="{FF2B5EF4-FFF2-40B4-BE49-F238E27FC236}">
                <a16:creationId xmlns:a16="http://schemas.microsoft.com/office/drawing/2014/main" id="{E0D87B6A-1618-95B0-982F-6315212C8ED7}"/>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7" name="Θέση αριθμού διαφάνειας 1">
            <a:extLst>
              <a:ext uri="{FF2B5EF4-FFF2-40B4-BE49-F238E27FC236}">
                <a16:creationId xmlns:a16="http://schemas.microsoft.com/office/drawing/2014/main" id="{2308020C-9FAE-AD7C-198C-7452C6C119B4}"/>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8" name="Ευθεία γραμμή σύνδεσης 17">
            <a:extLst>
              <a:ext uri="{FF2B5EF4-FFF2-40B4-BE49-F238E27FC236}">
                <a16:creationId xmlns:a16="http://schemas.microsoft.com/office/drawing/2014/main" id="{4CDDD19B-02B5-E537-C52F-5AE6AD2B71EE}"/>
              </a:ext>
            </a:extLst>
          </p:cNvPr>
          <p:cNvCxnSpPr/>
          <p:nvPr/>
        </p:nvCxnSpPr>
        <p:spPr>
          <a:xfrm>
            <a:off x="721045" y="771836"/>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DC7372F9-7BA4-2A07-F302-8C5DF791C421}"/>
              </a:ext>
            </a:extLst>
          </p:cNvPr>
          <p:cNvSpPr txBox="1"/>
          <p:nvPr/>
        </p:nvSpPr>
        <p:spPr>
          <a:xfrm>
            <a:off x="721045" y="243908"/>
            <a:ext cx="1102196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Δελτίο τιμών GF αμοιβαίων κεφαλαίων</a:t>
            </a:r>
            <a:r>
              <a:rPr kumimoji="0" lang="en-US"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 - 22.06.2023 </a:t>
            </a:r>
            <a:r>
              <a:rPr kumimoji="0" lang="en-US" sz="16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–cont’d</a:t>
            </a:r>
            <a:endParaRPr kumimoji="0" lang="el-GR"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endParaRPr>
          </a:p>
        </p:txBody>
      </p:sp>
      <p:sp>
        <p:nvSpPr>
          <p:cNvPr id="20" name="Ορθογώνιο 19">
            <a:extLst>
              <a:ext uri="{FF2B5EF4-FFF2-40B4-BE49-F238E27FC236}">
                <a16:creationId xmlns:a16="http://schemas.microsoft.com/office/drawing/2014/main" id="{2466D059-13F3-C125-BCAE-E089ABF2C807}"/>
              </a:ext>
            </a:extLst>
          </p:cNvPr>
          <p:cNvSpPr/>
          <p:nvPr/>
        </p:nvSpPr>
        <p:spPr>
          <a:xfrm>
            <a:off x="1243466" y="5697676"/>
            <a:ext cx="1371600" cy="1748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Ορθογώνιο 20">
            <a:extLst>
              <a:ext uri="{FF2B5EF4-FFF2-40B4-BE49-F238E27FC236}">
                <a16:creationId xmlns:a16="http://schemas.microsoft.com/office/drawing/2014/main" id="{8DED226A-D96F-622F-F26D-17C1E2107C78}"/>
              </a:ext>
            </a:extLst>
          </p:cNvPr>
          <p:cNvSpPr/>
          <p:nvPr/>
        </p:nvSpPr>
        <p:spPr>
          <a:xfrm>
            <a:off x="1243466" y="5730287"/>
            <a:ext cx="1371600" cy="1748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Ορθογώνιο 21">
            <a:extLst>
              <a:ext uri="{FF2B5EF4-FFF2-40B4-BE49-F238E27FC236}">
                <a16:creationId xmlns:a16="http://schemas.microsoft.com/office/drawing/2014/main" id="{0015F1DF-BCC0-558A-EF0E-109C1E3DF3E8}"/>
              </a:ext>
            </a:extLst>
          </p:cNvPr>
          <p:cNvSpPr/>
          <p:nvPr/>
        </p:nvSpPr>
        <p:spPr>
          <a:xfrm>
            <a:off x="10270625" y="5697676"/>
            <a:ext cx="1371600" cy="32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Θέση αριθμού διαφάνειας 1">
            <a:extLst>
              <a:ext uri="{FF2B5EF4-FFF2-40B4-BE49-F238E27FC236}">
                <a16:creationId xmlns:a16="http://schemas.microsoft.com/office/drawing/2014/main" id="{CA025B8B-7451-EB29-2E05-13842C1DE7BB}"/>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24" name="Rectangle 18">
            <a:extLst>
              <a:ext uri="{FF2B5EF4-FFF2-40B4-BE49-F238E27FC236}">
                <a16:creationId xmlns:a16="http://schemas.microsoft.com/office/drawing/2014/main" id="{60753A31-3E12-ADAE-F0B4-B78E35188F72}"/>
              </a:ext>
            </a:extLst>
          </p:cNvPr>
          <p:cNvSpPr/>
          <p:nvPr/>
        </p:nvSpPr>
        <p:spPr>
          <a:xfrm>
            <a:off x="3693617" y="6283250"/>
            <a:ext cx="5105802" cy="21544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000"/>
            </a:pPr>
            <a:r>
              <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Πηγή: </a:t>
            </a:r>
            <a:r>
              <a:rPr kumimoji="0" lang="en-US"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Eurobank.gr</a:t>
            </a:r>
            <a:endPar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endParaRPr>
          </a:p>
        </p:txBody>
      </p:sp>
      <p:sp>
        <p:nvSpPr>
          <p:cNvPr id="25" name="Θέση αριθμού διαφάνειας 1">
            <a:extLst>
              <a:ext uri="{FF2B5EF4-FFF2-40B4-BE49-F238E27FC236}">
                <a16:creationId xmlns:a16="http://schemas.microsoft.com/office/drawing/2014/main" id="{05A93C67-F1F4-1F20-4CEB-FACB74940625}"/>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26" name="Θέση αριθμού διαφάνειας 1">
            <a:extLst>
              <a:ext uri="{FF2B5EF4-FFF2-40B4-BE49-F238E27FC236}">
                <a16:creationId xmlns:a16="http://schemas.microsoft.com/office/drawing/2014/main" id="{122B8E2A-9082-3D64-679C-58026904722C}"/>
              </a:ext>
            </a:extLst>
          </p:cNvPr>
          <p:cNvSpPr txBox="1">
            <a:spLocks/>
          </p:cNvSpPr>
          <p:nvPr/>
        </p:nvSpPr>
        <p:spPr>
          <a:xfrm>
            <a:off x="8763000" y="6508750"/>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2" name="Θέση αριθμού διαφάνειας 1">
            <a:extLst>
              <a:ext uri="{FF2B5EF4-FFF2-40B4-BE49-F238E27FC236}">
                <a16:creationId xmlns:a16="http://schemas.microsoft.com/office/drawing/2014/main" id="{1EC1BDCC-6FBF-3EB2-DD1D-0358FCF5028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4" name="Εικόνα 3">
            <a:extLst>
              <a:ext uri="{FF2B5EF4-FFF2-40B4-BE49-F238E27FC236}">
                <a16:creationId xmlns:a16="http://schemas.microsoft.com/office/drawing/2014/main" id="{D1065EAA-1926-099B-D1B7-CAD0AE3E4897}"/>
              </a:ext>
            </a:extLst>
          </p:cNvPr>
          <p:cNvPicPr>
            <a:picLocks noChangeAspect="1"/>
          </p:cNvPicPr>
          <p:nvPr/>
        </p:nvPicPr>
        <p:blipFill rotWithShape="1">
          <a:blip r:embed="rId2"/>
          <a:srcRect l="13649" t="23296" r="13647" b="7314"/>
          <a:stretch/>
        </p:blipFill>
        <p:spPr>
          <a:xfrm>
            <a:off x="1663960" y="1597688"/>
            <a:ext cx="8864076" cy="4300694"/>
          </a:xfrm>
          <a:prstGeom prst="rect">
            <a:avLst/>
          </a:prstGeom>
        </p:spPr>
      </p:pic>
      <p:pic>
        <p:nvPicPr>
          <p:cNvPr id="5" name="Εικόνα 4">
            <a:extLst>
              <a:ext uri="{FF2B5EF4-FFF2-40B4-BE49-F238E27FC236}">
                <a16:creationId xmlns:a16="http://schemas.microsoft.com/office/drawing/2014/main" id="{6153F9DF-AE0F-ED3B-9A44-6047F6C6FCD6}"/>
              </a:ext>
            </a:extLst>
          </p:cNvPr>
          <p:cNvPicPr>
            <a:picLocks noChangeAspect="1"/>
          </p:cNvPicPr>
          <p:nvPr/>
        </p:nvPicPr>
        <p:blipFill>
          <a:blip r:embed="rId3"/>
          <a:stretch>
            <a:fillRect/>
          </a:stretch>
        </p:blipFill>
        <p:spPr>
          <a:xfrm>
            <a:off x="1663960" y="1218688"/>
            <a:ext cx="8864076" cy="469433"/>
          </a:xfrm>
          <a:prstGeom prst="rect">
            <a:avLst/>
          </a:prstGeom>
        </p:spPr>
      </p:pic>
    </p:spTree>
    <p:extLst>
      <p:ext uri="{BB962C8B-B14F-4D97-AF65-F5344CB8AC3E}">
        <p14:creationId xmlns:p14="http://schemas.microsoft.com/office/powerpoint/2010/main" val="190877262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239F4935-03CC-E81B-31C2-50820D56D1F9}"/>
              </a:ext>
            </a:extLst>
          </p:cNvPr>
          <p:cNvSpPr/>
          <p:nvPr/>
        </p:nvSpPr>
        <p:spPr>
          <a:xfrm>
            <a:off x="152400" y="152404"/>
            <a:ext cx="12175626" cy="6858000"/>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7" name="Ορθογώνιο: Στρογγύλεμα γωνιών 6">
            <a:extLst>
              <a:ext uri="{FF2B5EF4-FFF2-40B4-BE49-F238E27FC236}">
                <a16:creationId xmlns:a16="http://schemas.microsoft.com/office/drawing/2014/main" id="{EC14632F-6D21-662F-8751-308503B12AB4}"/>
              </a:ext>
            </a:extLst>
          </p:cNvPr>
          <p:cNvSpPr/>
          <p:nvPr/>
        </p:nvSpPr>
        <p:spPr>
          <a:xfrm>
            <a:off x="873443" y="11182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Ορθογώνιο: Στρογγύλεμα γωνιών 7">
            <a:extLst>
              <a:ext uri="{FF2B5EF4-FFF2-40B4-BE49-F238E27FC236}">
                <a16:creationId xmlns:a16="http://schemas.microsoft.com/office/drawing/2014/main" id="{B3BFE772-950A-48AF-635B-87A985B6DD60}"/>
              </a:ext>
            </a:extLst>
          </p:cNvPr>
          <p:cNvSpPr/>
          <p:nvPr/>
        </p:nvSpPr>
        <p:spPr>
          <a:xfrm>
            <a:off x="873443" y="11182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3">
            <a:extLst>
              <a:ext uri="{FF2B5EF4-FFF2-40B4-BE49-F238E27FC236}">
                <a16:creationId xmlns:a16="http://schemas.microsoft.com/office/drawing/2014/main" id="{C8F615E2-DCC8-5D62-924A-19A631E399D8}"/>
              </a:ext>
            </a:extLst>
          </p:cNvPr>
          <p:cNvSpPr/>
          <p:nvPr/>
        </p:nvSpPr>
        <p:spPr>
          <a:xfrm>
            <a:off x="0" y="0"/>
            <a:ext cx="12328026" cy="7010404"/>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0" name="Ορθογώνιο: Στρογγύλεμα γωνιών 9">
            <a:extLst>
              <a:ext uri="{FF2B5EF4-FFF2-40B4-BE49-F238E27FC236}">
                <a16:creationId xmlns:a16="http://schemas.microsoft.com/office/drawing/2014/main" id="{17C68AF1-BDB4-38FB-3013-685C3DD08425}"/>
              </a:ext>
            </a:extLst>
          </p:cNvPr>
          <p:cNvSpPr/>
          <p:nvPr/>
        </p:nvSpPr>
        <p:spPr>
          <a:xfrm>
            <a:off x="721043" y="9658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Θέση αριθμού διαφάνειας 1">
            <a:extLst>
              <a:ext uri="{FF2B5EF4-FFF2-40B4-BE49-F238E27FC236}">
                <a16:creationId xmlns:a16="http://schemas.microsoft.com/office/drawing/2014/main" id="{01A2E371-33F5-893F-F6EB-63DFCE858369}"/>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2" name="Θέση αριθμού διαφάνειας 1">
            <a:extLst>
              <a:ext uri="{FF2B5EF4-FFF2-40B4-BE49-F238E27FC236}">
                <a16:creationId xmlns:a16="http://schemas.microsoft.com/office/drawing/2014/main" id="{D1233473-576C-B5B4-5128-7C2AA81CE298}"/>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3" name="Θέση αριθμού διαφάνειας 1">
            <a:extLst>
              <a:ext uri="{FF2B5EF4-FFF2-40B4-BE49-F238E27FC236}">
                <a16:creationId xmlns:a16="http://schemas.microsoft.com/office/drawing/2014/main" id="{E8421A22-2624-A78A-D367-6433338B7CA6}"/>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4" name="Ευθεία γραμμή σύνδεσης 13">
            <a:extLst>
              <a:ext uri="{FF2B5EF4-FFF2-40B4-BE49-F238E27FC236}">
                <a16:creationId xmlns:a16="http://schemas.microsoft.com/office/drawing/2014/main" id="{DFE8BA2F-056B-1673-AE4A-00F67B11E78A}"/>
              </a:ext>
            </a:extLst>
          </p:cNvPr>
          <p:cNvCxnSpPr/>
          <p:nvPr/>
        </p:nvCxnSpPr>
        <p:spPr>
          <a:xfrm>
            <a:off x="721045" y="771836"/>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5" name="Θέση αριθμού διαφάνειας 1">
            <a:extLst>
              <a:ext uri="{FF2B5EF4-FFF2-40B4-BE49-F238E27FC236}">
                <a16:creationId xmlns:a16="http://schemas.microsoft.com/office/drawing/2014/main" id="{386D192B-099B-666D-B920-324B745C894B}"/>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6" name="Θέση αριθμού διαφάνειας 1">
            <a:extLst>
              <a:ext uri="{FF2B5EF4-FFF2-40B4-BE49-F238E27FC236}">
                <a16:creationId xmlns:a16="http://schemas.microsoft.com/office/drawing/2014/main" id="{CD23A4D6-24D6-2424-6835-76775D065459}"/>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7" name="Θέση αριθμού διαφάνειας 1">
            <a:extLst>
              <a:ext uri="{FF2B5EF4-FFF2-40B4-BE49-F238E27FC236}">
                <a16:creationId xmlns:a16="http://schemas.microsoft.com/office/drawing/2014/main" id="{F1CE7886-6685-1641-098E-406CE2B32B3E}"/>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8" name="Ευθεία γραμμή σύνδεσης 17">
            <a:extLst>
              <a:ext uri="{FF2B5EF4-FFF2-40B4-BE49-F238E27FC236}">
                <a16:creationId xmlns:a16="http://schemas.microsoft.com/office/drawing/2014/main" id="{F4DE78DB-130C-1BCB-70C7-752CCEFE5C26}"/>
              </a:ext>
            </a:extLst>
          </p:cNvPr>
          <p:cNvCxnSpPr/>
          <p:nvPr/>
        </p:nvCxnSpPr>
        <p:spPr>
          <a:xfrm>
            <a:off x="721045" y="771836"/>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19E5BF17-6F0B-F48D-BCE7-DB3D27E19DC4}"/>
              </a:ext>
            </a:extLst>
          </p:cNvPr>
          <p:cNvSpPr txBox="1"/>
          <p:nvPr/>
        </p:nvSpPr>
        <p:spPr>
          <a:xfrm>
            <a:off x="721045" y="243908"/>
            <a:ext cx="1102196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Δελτίο τιμών GF αμοιβαίων κεφαλαίων</a:t>
            </a:r>
            <a:r>
              <a:rPr kumimoji="0" lang="en-US"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 - 22.06.2023 </a:t>
            </a:r>
            <a:r>
              <a:rPr kumimoji="0" lang="en-US" sz="16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–cont’d</a:t>
            </a:r>
            <a:endParaRPr kumimoji="0" lang="el-GR"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endParaRPr>
          </a:p>
        </p:txBody>
      </p:sp>
      <p:sp>
        <p:nvSpPr>
          <p:cNvPr id="20" name="Ορθογώνιο 19">
            <a:extLst>
              <a:ext uri="{FF2B5EF4-FFF2-40B4-BE49-F238E27FC236}">
                <a16:creationId xmlns:a16="http://schemas.microsoft.com/office/drawing/2014/main" id="{64A28D56-1706-BCF8-3B93-811DF5BB72B0}"/>
              </a:ext>
            </a:extLst>
          </p:cNvPr>
          <p:cNvSpPr/>
          <p:nvPr/>
        </p:nvSpPr>
        <p:spPr>
          <a:xfrm>
            <a:off x="1243466" y="5697676"/>
            <a:ext cx="1371600" cy="1748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Ορθογώνιο 20">
            <a:extLst>
              <a:ext uri="{FF2B5EF4-FFF2-40B4-BE49-F238E27FC236}">
                <a16:creationId xmlns:a16="http://schemas.microsoft.com/office/drawing/2014/main" id="{87B6ADC0-A5EF-31B0-4714-F5559562C443}"/>
              </a:ext>
            </a:extLst>
          </p:cNvPr>
          <p:cNvSpPr/>
          <p:nvPr/>
        </p:nvSpPr>
        <p:spPr>
          <a:xfrm>
            <a:off x="1243466" y="5730287"/>
            <a:ext cx="1371600" cy="1748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Ορθογώνιο 21">
            <a:extLst>
              <a:ext uri="{FF2B5EF4-FFF2-40B4-BE49-F238E27FC236}">
                <a16:creationId xmlns:a16="http://schemas.microsoft.com/office/drawing/2014/main" id="{919B9253-7745-2C21-000C-DE8A76FB708E}"/>
              </a:ext>
            </a:extLst>
          </p:cNvPr>
          <p:cNvSpPr/>
          <p:nvPr/>
        </p:nvSpPr>
        <p:spPr>
          <a:xfrm>
            <a:off x="10270625" y="5697676"/>
            <a:ext cx="1371600" cy="32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Θέση αριθμού διαφάνειας 1">
            <a:extLst>
              <a:ext uri="{FF2B5EF4-FFF2-40B4-BE49-F238E27FC236}">
                <a16:creationId xmlns:a16="http://schemas.microsoft.com/office/drawing/2014/main" id="{E6633A82-C4A9-E889-0467-3D58A73EABE4}"/>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4" name="Rectangle 18">
            <a:extLst>
              <a:ext uri="{FF2B5EF4-FFF2-40B4-BE49-F238E27FC236}">
                <a16:creationId xmlns:a16="http://schemas.microsoft.com/office/drawing/2014/main" id="{DA28CA6D-36A4-0246-7BE4-65D617465415}"/>
              </a:ext>
            </a:extLst>
          </p:cNvPr>
          <p:cNvSpPr/>
          <p:nvPr/>
        </p:nvSpPr>
        <p:spPr>
          <a:xfrm>
            <a:off x="3693617" y="6283250"/>
            <a:ext cx="5105802" cy="21544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000"/>
            </a:pPr>
            <a:r>
              <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Πηγή: </a:t>
            </a:r>
            <a:r>
              <a:rPr kumimoji="0" lang="en-US"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Eurobank.gr</a:t>
            </a:r>
            <a:endPar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endParaRPr>
          </a:p>
        </p:txBody>
      </p:sp>
      <p:sp>
        <p:nvSpPr>
          <p:cNvPr id="25" name="Θέση αριθμού διαφάνειας 1">
            <a:extLst>
              <a:ext uri="{FF2B5EF4-FFF2-40B4-BE49-F238E27FC236}">
                <a16:creationId xmlns:a16="http://schemas.microsoft.com/office/drawing/2014/main" id="{48E0FB17-F41A-C1DE-6260-CF1285A2D71D}"/>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6" name="Θέση αριθμού διαφάνειας 1">
            <a:extLst>
              <a:ext uri="{FF2B5EF4-FFF2-40B4-BE49-F238E27FC236}">
                <a16:creationId xmlns:a16="http://schemas.microsoft.com/office/drawing/2014/main" id="{E472FD98-BF5C-D03E-8F1C-E2233014DC52}"/>
              </a:ext>
            </a:extLst>
          </p:cNvPr>
          <p:cNvSpPr txBox="1">
            <a:spLocks/>
          </p:cNvSpPr>
          <p:nvPr/>
        </p:nvSpPr>
        <p:spPr>
          <a:xfrm>
            <a:off x="8763000" y="6508750"/>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4" name="Εικόνα 3">
            <a:extLst>
              <a:ext uri="{FF2B5EF4-FFF2-40B4-BE49-F238E27FC236}">
                <a16:creationId xmlns:a16="http://schemas.microsoft.com/office/drawing/2014/main" id="{CC2A6A0C-CE77-D01A-1793-D6B680C96C84}"/>
              </a:ext>
            </a:extLst>
          </p:cNvPr>
          <p:cNvPicPr>
            <a:picLocks noChangeAspect="1"/>
          </p:cNvPicPr>
          <p:nvPr/>
        </p:nvPicPr>
        <p:blipFill rotWithShape="1">
          <a:blip r:embed="rId2"/>
          <a:srcRect l="13649" t="22711" r="14615" b="16191"/>
          <a:stretch/>
        </p:blipFill>
        <p:spPr>
          <a:xfrm>
            <a:off x="1663960" y="1557494"/>
            <a:ext cx="8864076" cy="4190163"/>
          </a:xfrm>
          <a:prstGeom prst="rect">
            <a:avLst/>
          </a:prstGeom>
        </p:spPr>
      </p:pic>
      <p:pic>
        <p:nvPicPr>
          <p:cNvPr id="5" name="Εικόνα 4">
            <a:extLst>
              <a:ext uri="{FF2B5EF4-FFF2-40B4-BE49-F238E27FC236}">
                <a16:creationId xmlns:a16="http://schemas.microsoft.com/office/drawing/2014/main" id="{14D8A725-37AE-FFA2-67A1-9E68D40DE3E6}"/>
              </a:ext>
            </a:extLst>
          </p:cNvPr>
          <p:cNvPicPr>
            <a:picLocks noChangeAspect="1"/>
          </p:cNvPicPr>
          <p:nvPr/>
        </p:nvPicPr>
        <p:blipFill>
          <a:blip r:embed="rId3"/>
          <a:stretch>
            <a:fillRect/>
          </a:stretch>
        </p:blipFill>
        <p:spPr>
          <a:xfrm>
            <a:off x="1663960" y="1218688"/>
            <a:ext cx="8864076" cy="469433"/>
          </a:xfrm>
          <a:prstGeom prst="rect">
            <a:avLst/>
          </a:prstGeom>
        </p:spPr>
      </p:pic>
    </p:spTree>
    <p:extLst>
      <p:ext uri="{BB962C8B-B14F-4D97-AF65-F5344CB8AC3E}">
        <p14:creationId xmlns:p14="http://schemas.microsoft.com/office/powerpoint/2010/main" val="24951517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Related image">
            <a:extLst>
              <a:ext uri="{FF2B5EF4-FFF2-40B4-BE49-F238E27FC236}">
                <a16:creationId xmlns:a16="http://schemas.microsoft.com/office/drawing/2014/main" id="{B2E10939-20D6-4DE9-9465-C1ED72E1A94E}"/>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5" name="Ορθογώνιο: Στρογγύλεμα γωνιών 4">
            <a:extLst>
              <a:ext uri="{FF2B5EF4-FFF2-40B4-BE49-F238E27FC236}">
                <a16:creationId xmlns:a16="http://schemas.microsoft.com/office/drawing/2014/main" id="{57DFC4B1-AACC-4891-8387-D990A45C7C8D}"/>
              </a:ext>
            </a:extLst>
          </p:cNvPr>
          <p:cNvSpPr/>
          <p:nvPr/>
        </p:nvSpPr>
        <p:spPr>
          <a:xfrm>
            <a:off x="479376" y="230407"/>
            <a:ext cx="11233248" cy="6460827"/>
          </a:xfrm>
          <a:prstGeom prst="roundRect">
            <a:avLst/>
          </a:prstGeom>
          <a:solidFill>
            <a:srgbClr val="FFFFFF">
              <a:alpha val="69804"/>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823298" name="Picture 2" descr="Αποτέλεσμα εικόνας για mutual funds"/>
          <p:cNvPicPr>
            <a:picLocks noChangeAspect="1" noChangeArrowheads="1"/>
          </p:cNvPicPr>
          <p:nvPr/>
        </p:nvPicPr>
        <p:blipFill>
          <a:blip r:embed="rId5"/>
          <a:srcRect/>
          <a:stretch>
            <a:fillRect/>
          </a:stretch>
        </p:blipFill>
        <p:spPr bwMode="auto">
          <a:xfrm>
            <a:off x="2378809" y="1412776"/>
            <a:ext cx="7434381" cy="4449675"/>
          </a:xfrm>
          <a:prstGeom prst="rect">
            <a:avLst/>
          </a:prstGeom>
          <a:noFill/>
        </p:spPr>
      </p:pic>
      <p:sp>
        <p:nvSpPr>
          <p:cNvPr id="6" name="4 - Θέση αριθμού διαφάνειας">
            <a:extLst>
              <a:ext uri="{FF2B5EF4-FFF2-40B4-BE49-F238E27FC236}">
                <a16:creationId xmlns:a16="http://schemas.microsoft.com/office/drawing/2014/main" id="{4C18B152-EDC2-4C9C-AA7A-CCEE7EDD1925}"/>
              </a:ext>
            </a:extLst>
          </p:cNvPr>
          <p:cNvSpPr>
            <a:spLocks noGrp="1"/>
          </p:cNvSpPr>
          <p:nvPr>
            <p:ph type="sldNum" sz="quarter" idx="12"/>
          </p:nvPr>
        </p:nvSpPr>
        <p:spPr>
          <a:xfrm>
            <a:off x="8472264" y="6227008"/>
            <a:ext cx="2844800" cy="476250"/>
          </a:xfrm>
        </p:spPr>
        <p:txBody>
          <a:bodyPr/>
          <a:lstStyle/>
          <a:p>
            <a:pPr>
              <a:defRPr/>
            </a:pPr>
            <a:fld id="{E6A900DE-53FB-4087-A202-08436AFFF42C}" type="slidenum">
              <a:rPr lang="el-GR" smtClean="0"/>
              <a:pPr>
                <a:defRPr/>
              </a:pPr>
              <a:t>9</a:t>
            </a:fld>
            <a:endParaRPr lang="el-GR"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a:extLst>
              <a:ext uri="{FF2B5EF4-FFF2-40B4-BE49-F238E27FC236}">
                <a16:creationId xmlns:a16="http://schemas.microsoft.com/office/drawing/2014/main" id="{4BE050A5-DB63-D6DA-9DBC-4370E3A4522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Rectangle 3">
            <a:extLst>
              <a:ext uri="{FF2B5EF4-FFF2-40B4-BE49-F238E27FC236}">
                <a16:creationId xmlns:a16="http://schemas.microsoft.com/office/drawing/2014/main" id="{846B9BE8-30A6-ABB1-CAF4-7B89DC0AB9E5}"/>
              </a:ext>
            </a:extLst>
          </p:cNvPr>
          <p:cNvSpPr/>
          <p:nvPr/>
        </p:nvSpPr>
        <p:spPr>
          <a:xfrm>
            <a:off x="152400" y="152404"/>
            <a:ext cx="12175626" cy="6858000"/>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Ορθογώνιο: Στρογγύλεμα γωνιών 3">
            <a:extLst>
              <a:ext uri="{FF2B5EF4-FFF2-40B4-BE49-F238E27FC236}">
                <a16:creationId xmlns:a16="http://schemas.microsoft.com/office/drawing/2014/main" id="{3A57B647-F37B-2B64-F2C6-0033CC085690}"/>
              </a:ext>
            </a:extLst>
          </p:cNvPr>
          <p:cNvSpPr/>
          <p:nvPr/>
        </p:nvSpPr>
        <p:spPr>
          <a:xfrm>
            <a:off x="873443" y="11182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Ορθογώνιο: Στρογγύλεμα γωνιών 4">
            <a:extLst>
              <a:ext uri="{FF2B5EF4-FFF2-40B4-BE49-F238E27FC236}">
                <a16:creationId xmlns:a16="http://schemas.microsoft.com/office/drawing/2014/main" id="{5F46E8CF-F19E-DA6C-5544-2A9E2831C6C6}"/>
              </a:ext>
            </a:extLst>
          </p:cNvPr>
          <p:cNvSpPr/>
          <p:nvPr/>
        </p:nvSpPr>
        <p:spPr>
          <a:xfrm>
            <a:off x="873443" y="11182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3">
            <a:extLst>
              <a:ext uri="{FF2B5EF4-FFF2-40B4-BE49-F238E27FC236}">
                <a16:creationId xmlns:a16="http://schemas.microsoft.com/office/drawing/2014/main" id="{74C606CC-E998-EADC-17D0-3ACD65BA1CDD}"/>
              </a:ext>
            </a:extLst>
          </p:cNvPr>
          <p:cNvSpPr/>
          <p:nvPr/>
        </p:nvSpPr>
        <p:spPr>
          <a:xfrm>
            <a:off x="0" y="0"/>
            <a:ext cx="12328026" cy="7010404"/>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7" name="Ορθογώνιο: Στρογγύλεμα γωνιών 6">
            <a:extLst>
              <a:ext uri="{FF2B5EF4-FFF2-40B4-BE49-F238E27FC236}">
                <a16:creationId xmlns:a16="http://schemas.microsoft.com/office/drawing/2014/main" id="{C9B5E8B4-3AE7-753F-9125-F82F5A3D7048}"/>
              </a:ext>
            </a:extLst>
          </p:cNvPr>
          <p:cNvSpPr/>
          <p:nvPr/>
        </p:nvSpPr>
        <p:spPr>
          <a:xfrm>
            <a:off x="721043" y="9658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Θέση αριθμού διαφάνειας 1">
            <a:extLst>
              <a:ext uri="{FF2B5EF4-FFF2-40B4-BE49-F238E27FC236}">
                <a16:creationId xmlns:a16="http://schemas.microsoft.com/office/drawing/2014/main" id="{AF908C69-115F-2E93-70C0-98C6E9D7AC13}"/>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Θέση αριθμού διαφάνειας 1">
            <a:extLst>
              <a:ext uri="{FF2B5EF4-FFF2-40B4-BE49-F238E27FC236}">
                <a16:creationId xmlns:a16="http://schemas.microsoft.com/office/drawing/2014/main" id="{C90BE174-2238-0A96-E548-CE325AB36075}"/>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0" name="Θέση αριθμού διαφάνειας 1">
            <a:extLst>
              <a:ext uri="{FF2B5EF4-FFF2-40B4-BE49-F238E27FC236}">
                <a16:creationId xmlns:a16="http://schemas.microsoft.com/office/drawing/2014/main" id="{C9FD9B2A-8606-7D03-17CD-872206834C8D}"/>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1" name="Ευθεία γραμμή σύνδεσης 10">
            <a:extLst>
              <a:ext uri="{FF2B5EF4-FFF2-40B4-BE49-F238E27FC236}">
                <a16:creationId xmlns:a16="http://schemas.microsoft.com/office/drawing/2014/main" id="{85A5917B-7443-5BEB-C053-03A4B506FCF3}"/>
              </a:ext>
            </a:extLst>
          </p:cNvPr>
          <p:cNvCxnSpPr/>
          <p:nvPr/>
        </p:nvCxnSpPr>
        <p:spPr>
          <a:xfrm>
            <a:off x="721045" y="771836"/>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Θέση αριθμού διαφάνειας 1">
            <a:extLst>
              <a:ext uri="{FF2B5EF4-FFF2-40B4-BE49-F238E27FC236}">
                <a16:creationId xmlns:a16="http://schemas.microsoft.com/office/drawing/2014/main" id="{ACDDE0A0-4738-A4C2-1CD7-B406C306DC89}"/>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3" name="Θέση αριθμού διαφάνειας 1">
            <a:extLst>
              <a:ext uri="{FF2B5EF4-FFF2-40B4-BE49-F238E27FC236}">
                <a16:creationId xmlns:a16="http://schemas.microsoft.com/office/drawing/2014/main" id="{BE555728-6E9F-3A1D-40A2-5B4943D45FD8}"/>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4" name="Θέση αριθμού διαφάνειας 1">
            <a:extLst>
              <a:ext uri="{FF2B5EF4-FFF2-40B4-BE49-F238E27FC236}">
                <a16:creationId xmlns:a16="http://schemas.microsoft.com/office/drawing/2014/main" id="{A43112E0-6C47-DC49-FF8F-87DD1F1CE8DE}"/>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5" name="Ευθεία γραμμή σύνδεσης 14">
            <a:extLst>
              <a:ext uri="{FF2B5EF4-FFF2-40B4-BE49-F238E27FC236}">
                <a16:creationId xmlns:a16="http://schemas.microsoft.com/office/drawing/2014/main" id="{5178A475-444D-CAA6-0C5F-BC8904F8FEC9}"/>
              </a:ext>
            </a:extLst>
          </p:cNvPr>
          <p:cNvCxnSpPr/>
          <p:nvPr/>
        </p:nvCxnSpPr>
        <p:spPr>
          <a:xfrm>
            <a:off x="721045" y="771836"/>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2AA5408F-F93E-1BF2-2E4E-F395F52A5425}"/>
              </a:ext>
            </a:extLst>
          </p:cNvPr>
          <p:cNvSpPr txBox="1"/>
          <p:nvPr/>
        </p:nvSpPr>
        <p:spPr>
          <a:xfrm>
            <a:off x="721045" y="243908"/>
            <a:ext cx="1102196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Eurobank (LF) Equity - GREEK EQUITIES</a:t>
            </a:r>
            <a:endParaRPr kumimoji="0" lang="el-GR"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endParaRPr>
          </a:p>
        </p:txBody>
      </p:sp>
      <p:sp>
        <p:nvSpPr>
          <p:cNvPr id="17" name="Ορθογώνιο 16">
            <a:extLst>
              <a:ext uri="{FF2B5EF4-FFF2-40B4-BE49-F238E27FC236}">
                <a16:creationId xmlns:a16="http://schemas.microsoft.com/office/drawing/2014/main" id="{3A529315-6694-3400-FD47-012C17F77001}"/>
              </a:ext>
            </a:extLst>
          </p:cNvPr>
          <p:cNvSpPr/>
          <p:nvPr/>
        </p:nvSpPr>
        <p:spPr>
          <a:xfrm>
            <a:off x="1243466" y="5697676"/>
            <a:ext cx="1371600" cy="1748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Ορθογώνιο 17">
            <a:extLst>
              <a:ext uri="{FF2B5EF4-FFF2-40B4-BE49-F238E27FC236}">
                <a16:creationId xmlns:a16="http://schemas.microsoft.com/office/drawing/2014/main" id="{E5F0F95A-D24D-9BC3-8FD3-7D537724CCAA}"/>
              </a:ext>
            </a:extLst>
          </p:cNvPr>
          <p:cNvSpPr/>
          <p:nvPr/>
        </p:nvSpPr>
        <p:spPr>
          <a:xfrm>
            <a:off x="1243466" y="5730287"/>
            <a:ext cx="1371600" cy="1748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Ορθογώνιο 18">
            <a:extLst>
              <a:ext uri="{FF2B5EF4-FFF2-40B4-BE49-F238E27FC236}">
                <a16:creationId xmlns:a16="http://schemas.microsoft.com/office/drawing/2014/main" id="{2AC413E3-E3C6-1866-99B3-1FA4805A088E}"/>
              </a:ext>
            </a:extLst>
          </p:cNvPr>
          <p:cNvSpPr/>
          <p:nvPr/>
        </p:nvSpPr>
        <p:spPr>
          <a:xfrm>
            <a:off x="10270625" y="5697676"/>
            <a:ext cx="1371600" cy="32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Θέση αριθμού διαφάνειας 1">
            <a:extLst>
              <a:ext uri="{FF2B5EF4-FFF2-40B4-BE49-F238E27FC236}">
                <a16:creationId xmlns:a16="http://schemas.microsoft.com/office/drawing/2014/main" id="{727A14F9-8B3D-ADC3-B7E9-DA1D451C69F1}"/>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1" name="Rectangle 18">
            <a:extLst>
              <a:ext uri="{FF2B5EF4-FFF2-40B4-BE49-F238E27FC236}">
                <a16:creationId xmlns:a16="http://schemas.microsoft.com/office/drawing/2014/main" id="{889BCF4A-E33F-A16C-AC49-96A151BDF36B}"/>
              </a:ext>
            </a:extLst>
          </p:cNvPr>
          <p:cNvSpPr/>
          <p:nvPr/>
        </p:nvSpPr>
        <p:spPr>
          <a:xfrm>
            <a:off x="3693617" y="6283250"/>
            <a:ext cx="5105802" cy="21544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000"/>
            </a:pPr>
            <a:r>
              <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Πηγή: </a:t>
            </a:r>
            <a:r>
              <a:rPr kumimoji="0" lang="en-US"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Eurobank.gr</a:t>
            </a:r>
            <a:endPar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endParaRPr>
          </a:p>
        </p:txBody>
      </p:sp>
      <p:sp>
        <p:nvSpPr>
          <p:cNvPr id="22" name="Θέση αριθμού διαφάνειας 1">
            <a:extLst>
              <a:ext uri="{FF2B5EF4-FFF2-40B4-BE49-F238E27FC236}">
                <a16:creationId xmlns:a16="http://schemas.microsoft.com/office/drawing/2014/main" id="{962535E8-AABB-9567-7A3A-81C1AE125FC6}"/>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3" name="Θέση αριθμού διαφάνειας 1">
            <a:extLst>
              <a:ext uri="{FF2B5EF4-FFF2-40B4-BE49-F238E27FC236}">
                <a16:creationId xmlns:a16="http://schemas.microsoft.com/office/drawing/2014/main" id="{C3C6F635-A9B3-F023-C3BF-3EAA09E79BC7}"/>
              </a:ext>
            </a:extLst>
          </p:cNvPr>
          <p:cNvSpPr txBox="1">
            <a:spLocks/>
          </p:cNvSpPr>
          <p:nvPr/>
        </p:nvSpPr>
        <p:spPr>
          <a:xfrm>
            <a:off x="8763000" y="6508750"/>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25" name="Εικόνα 24">
            <a:extLst>
              <a:ext uri="{FF2B5EF4-FFF2-40B4-BE49-F238E27FC236}">
                <a16:creationId xmlns:a16="http://schemas.microsoft.com/office/drawing/2014/main" id="{CBA9E652-62E8-3A92-36A3-734984FEE4E0}"/>
              </a:ext>
            </a:extLst>
          </p:cNvPr>
          <p:cNvPicPr>
            <a:picLocks noChangeAspect="1"/>
          </p:cNvPicPr>
          <p:nvPr/>
        </p:nvPicPr>
        <p:blipFill rotWithShape="1">
          <a:blip r:embed="rId2"/>
          <a:srcRect r="53647"/>
          <a:stretch/>
        </p:blipFill>
        <p:spPr>
          <a:xfrm>
            <a:off x="874135" y="1493617"/>
            <a:ext cx="3922204" cy="2199242"/>
          </a:xfrm>
          <a:prstGeom prst="rect">
            <a:avLst/>
          </a:prstGeom>
        </p:spPr>
      </p:pic>
      <p:pic>
        <p:nvPicPr>
          <p:cNvPr id="29" name="Εικόνα 28">
            <a:extLst>
              <a:ext uri="{FF2B5EF4-FFF2-40B4-BE49-F238E27FC236}">
                <a16:creationId xmlns:a16="http://schemas.microsoft.com/office/drawing/2014/main" id="{C8984AF0-FEF4-75D5-A81E-902DA84F5237}"/>
              </a:ext>
            </a:extLst>
          </p:cNvPr>
          <p:cNvPicPr>
            <a:picLocks noChangeAspect="1"/>
          </p:cNvPicPr>
          <p:nvPr/>
        </p:nvPicPr>
        <p:blipFill>
          <a:blip r:embed="rId3"/>
          <a:stretch>
            <a:fillRect/>
          </a:stretch>
        </p:blipFill>
        <p:spPr>
          <a:xfrm>
            <a:off x="776574" y="3716458"/>
            <a:ext cx="5113463" cy="2360468"/>
          </a:xfrm>
          <a:prstGeom prst="rect">
            <a:avLst/>
          </a:prstGeom>
        </p:spPr>
      </p:pic>
      <p:pic>
        <p:nvPicPr>
          <p:cNvPr id="31" name="Εικόνα 30">
            <a:extLst>
              <a:ext uri="{FF2B5EF4-FFF2-40B4-BE49-F238E27FC236}">
                <a16:creationId xmlns:a16="http://schemas.microsoft.com/office/drawing/2014/main" id="{86DCCB5A-7D53-5C1C-C4A2-81534419F71E}"/>
              </a:ext>
            </a:extLst>
          </p:cNvPr>
          <p:cNvPicPr>
            <a:picLocks noChangeAspect="1"/>
          </p:cNvPicPr>
          <p:nvPr/>
        </p:nvPicPr>
        <p:blipFill>
          <a:blip r:embed="rId4"/>
          <a:stretch>
            <a:fillRect/>
          </a:stretch>
        </p:blipFill>
        <p:spPr>
          <a:xfrm>
            <a:off x="6042437" y="3870659"/>
            <a:ext cx="5183835" cy="1478280"/>
          </a:xfrm>
          <a:prstGeom prst="rect">
            <a:avLst/>
          </a:prstGeom>
        </p:spPr>
      </p:pic>
      <p:pic>
        <p:nvPicPr>
          <p:cNvPr id="32" name="Εικόνα 31">
            <a:extLst>
              <a:ext uri="{FF2B5EF4-FFF2-40B4-BE49-F238E27FC236}">
                <a16:creationId xmlns:a16="http://schemas.microsoft.com/office/drawing/2014/main" id="{8D2A9ABA-B317-FAC7-CC03-93C3D7F03BA9}"/>
              </a:ext>
            </a:extLst>
          </p:cNvPr>
          <p:cNvPicPr>
            <a:picLocks noChangeAspect="1"/>
          </p:cNvPicPr>
          <p:nvPr/>
        </p:nvPicPr>
        <p:blipFill rotWithShape="1">
          <a:blip r:embed="rId2"/>
          <a:srcRect l="46353"/>
          <a:stretch/>
        </p:blipFill>
        <p:spPr>
          <a:xfrm>
            <a:off x="6139432" y="1473745"/>
            <a:ext cx="4030412" cy="2370104"/>
          </a:xfrm>
          <a:prstGeom prst="rect">
            <a:avLst/>
          </a:prstGeom>
        </p:spPr>
      </p:pic>
      <p:pic>
        <p:nvPicPr>
          <p:cNvPr id="34" name="Εικόνα 33">
            <a:extLst>
              <a:ext uri="{FF2B5EF4-FFF2-40B4-BE49-F238E27FC236}">
                <a16:creationId xmlns:a16="http://schemas.microsoft.com/office/drawing/2014/main" id="{F63544EE-783A-5626-2A01-BCB9819A1505}"/>
              </a:ext>
            </a:extLst>
          </p:cNvPr>
          <p:cNvPicPr>
            <a:picLocks noChangeAspect="1"/>
          </p:cNvPicPr>
          <p:nvPr/>
        </p:nvPicPr>
        <p:blipFill>
          <a:blip r:embed="rId5"/>
          <a:stretch>
            <a:fillRect/>
          </a:stretch>
        </p:blipFill>
        <p:spPr>
          <a:xfrm>
            <a:off x="873443" y="1026321"/>
            <a:ext cx="6759526" cy="457240"/>
          </a:xfrm>
          <a:prstGeom prst="rect">
            <a:avLst/>
          </a:prstGeom>
        </p:spPr>
      </p:pic>
    </p:spTree>
    <p:extLst>
      <p:ext uri="{BB962C8B-B14F-4D97-AF65-F5344CB8AC3E}">
        <p14:creationId xmlns:p14="http://schemas.microsoft.com/office/powerpoint/2010/main" val="406846994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a:extLst>
              <a:ext uri="{FF2B5EF4-FFF2-40B4-BE49-F238E27FC236}">
                <a16:creationId xmlns:a16="http://schemas.microsoft.com/office/drawing/2014/main" id="{4BE050A5-DB63-D6DA-9DBC-4370E3A4522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Rectangle 3">
            <a:extLst>
              <a:ext uri="{FF2B5EF4-FFF2-40B4-BE49-F238E27FC236}">
                <a16:creationId xmlns:a16="http://schemas.microsoft.com/office/drawing/2014/main" id="{846B9BE8-30A6-ABB1-CAF4-7B89DC0AB9E5}"/>
              </a:ext>
            </a:extLst>
          </p:cNvPr>
          <p:cNvSpPr/>
          <p:nvPr/>
        </p:nvSpPr>
        <p:spPr>
          <a:xfrm>
            <a:off x="152400" y="152404"/>
            <a:ext cx="12175626" cy="6858000"/>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Ορθογώνιο: Στρογγύλεμα γωνιών 3">
            <a:extLst>
              <a:ext uri="{FF2B5EF4-FFF2-40B4-BE49-F238E27FC236}">
                <a16:creationId xmlns:a16="http://schemas.microsoft.com/office/drawing/2014/main" id="{3A57B647-F37B-2B64-F2C6-0033CC085690}"/>
              </a:ext>
            </a:extLst>
          </p:cNvPr>
          <p:cNvSpPr/>
          <p:nvPr/>
        </p:nvSpPr>
        <p:spPr>
          <a:xfrm>
            <a:off x="873443" y="11182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Ορθογώνιο: Στρογγύλεμα γωνιών 4">
            <a:extLst>
              <a:ext uri="{FF2B5EF4-FFF2-40B4-BE49-F238E27FC236}">
                <a16:creationId xmlns:a16="http://schemas.microsoft.com/office/drawing/2014/main" id="{5F46E8CF-F19E-DA6C-5544-2A9E2831C6C6}"/>
              </a:ext>
            </a:extLst>
          </p:cNvPr>
          <p:cNvSpPr/>
          <p:nvPr/>
        </p:nvSpPr>
        <p:spPr>
          <a:xfrm>
            <a:off x="873443" y="11182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3">
            <a:extLst>
              <a:ext uri="{FF2B5EF4-FFF2-40B4-BE49-F238E27FC236}">
                <a16:creationId xmlns:a16="http://schemas.microsoft.com/office/drawing/2014/main" id="{74C606CC-E998-EADC-17D0-3ACD65BA1CDD}"/>
              </a:ext>
            </a:extLst>
          </p:cNvPr>
          <p:cNvSpPr/>
          <p:nvPr/>
        </p:nvSpPr>
        <p:spPr>
          <a:xfrm>
            <a:off x="0" y="0"/>
            <a:ext cx="12328026" cy="7010404"/>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7" name="Ορθογώνιο: Στρογγύλεμα γωνιών 6">
            <a:extLst>
              <a:ext uri="{FF2B5EF4-FFF2-40B4-BE49-F238E27FC236}">
                <a16:creationId xmlns:a16="http://schemas.microsoft.com/office/drawing/2014/main" id="{C9B5E8B4-3AE7-753F-9125-F82F5A3D7048}"/>
              </a:ext>
            </a:extLst>
          </p:cNvPr>
          <p:cNvSpPr/>
          <p:nvPr/>
        </p:nvSpPr>
        <p:spPr>
          <a:xfrm>
            <a:off x="310636" y="1018629"/>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Θέση αριθμού διαφάνειας 1">
            <a:extLst>
              <a:ext uri="{FF2B5EF4-FFF2-40B4-BE49-F238E27FC236}">
                <a16:creationId xmlns:a16="http://schemas.microsoft.com/office/drawing/2014/main" id="{AF908C69-115F-2E93-70C0-98C6E9D7AC13}"/>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Θέση αριθμού διαφάνειας 1">
            <a:extLst>
              <a:ext uri="{FF2B5EF4-FFF2-40B4-BE49-F238E27FC236}">
                <a16:creationId xmlns:a16="http://schemas.microsoft.com/office/drawing/2014/main" id="{C90BE174-2238-0A96-E548-CE325AB36075}"/>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0" name="Θέση αριθμού διαφάνειας 1">
            <a:extLst>
              <a:ext uri="{FF2B5EF4-FFF2-40B4-BE49-F238E27FC236}">
                <a16:creationId xmlns:a16="http://schemas.microsoft.com/office/drawing/2014/main" id="{C9FD9B2A-8606-7D03-17CD-872206834C8D}"/>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1" name="Ευθεία γραμμή σύνδεσης 10">
            <a:extLst>
              <a:ext uri="{FF2B5EF4-FFF2-40B4-BE49-F238E27FC236}">
                <a16:creationId xmlns:a16="http://schemas.microsoft.com/office/drawing/2014/main" id="{85A5917B-7443-5BEB-C053-03A4B506FCF3}"/>
              </a:ext>
            </a:extLst>
          </p:cNvPr>
          <p:cNvCxnSpPr/>
          <p:nvPr/>
        </p:nvCxnSpPr>
        <p:spPr>
          <a:xfrm>
            <a:off x="721045" y="771836"/>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Θέση αριθμού διαφάνειας 1">
            <a:extLst>
              <a:ext uri="{FF2B5EF4-FFF2-40B4-BE49-F238E27FC236}">
                <a16:creationId xmlns:a16="http://schemas.microsoft.com/office/drawing/2014/main" id="{ACDDE0A0-4738-A4C2-1CD7-B406C306DC89}"/>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3" name="Θέση αριθμού διαφάνειας 1">
            <a:extLst>
              <a:ext uri="{FF2B5EF4-FFF2-40B4-BE49-F238E27FC236}">
                <a16:creationId xmlns:a16="http://schemas.microsoft.com/office/drawing/2014/main" id="{BE555728-6E9F-3A1D-40A2-5B4943D45FD8}"/>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4" name="Θέση αριθμού διαφάνειας 1">
            <a:extLst>
              <a:ext uri="{FF2B5EF4-FFF2-40B4-BE49-F238E27FC236}">
                <a16:creationId xmlns:a16="http://schemas.microsoft.com/office/drawing/2014/main" id="{A43112E0-6C47-DC49-FF8F-87DD1F1CE8DE}"/>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5" name="Ευθεία γραμμή σύνδεσης 14">
            <a:extLst>
              <a:ext uri="{FF2B5EF4-FFF2-40B4-BE49-F238E27FC236}">
                <a16:creationId xmlns:a16="http://schemas.microsoft.com/office/drawing/2014/main" id="{5178A475-444D-CAA6-0C5F-BC8904F8FEC9}"/>
              </a:ext>
            </a:extLst>
          </p:cNvPr>
          <p:cNvCxnSpPr/>
          <p:nvPr/>
        </p:nvCxnSpPr>
        <p:spPr>
          <a:xfrm>
            <a:off x="721045" y="771836"/>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2AA5408F-F93E-1BF2-2E4E-F395F52A5425}"/>
              </a:ext>
            </a:extLst>
          </p:cNvPr>
          <p:cNvSpPr txBox="1"/>
          <p:nvPr/>
        </p:nvSpPr>
        <p:spPr>
          <a:xfrm>
            <a:off x="721045" y="243908"/>
            <a:ext cx="1102196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Eurobank (LF) Equity - GREEK EQUITIES </a:t>
            </a:r>
            <a:r>
              <a:rPr kumimoji="0" lang="en-US" sz="16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–cont’d</a:t>
            </a:r>
            <a:endParaRPr kumimoji="0" lang="el-GR"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endParaRPr>
          </a:p>
        </p:txBody>
      </p:sp>
      <p:sp>
        <p:nvSpPr>
          <p:cNvPr id="17" name="Ορθογώνιο 16">
            <a:extLst>
              <a:ext uri="{FF2B5EF4-FFF2-40B4-BE49-F238E27FC236}">
                <a16:creationId xmlns:a16="http://schemas.microsoft.com/office/drawing/2014/main" id="{3A529315-6694-3400-FD47-012C17F77001}"/>
              </a:ext>
            </a:extLst>
          </p:cNvPr>
          <p:cNvSpPr/>
          <p:nvPr/>
        </p:nvSpPr>
        <p:spPr>
          <a:xfrm>
            <a:off x="1243466" y="5697676"/>
            <a:ext cx="1371600" cy="1748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Ορθογώνιο 17">
            <a:extLst>
              <a:ext uri="{FF2B5EF4-FFF2-40B4-BE49-F238E27FC236}">
                <a16:creationId xmlns:a16="http://schemas.microsoft.com/office/drawing/2014/main" id="{E5F0F95A-D24D-9BC3-8FD3-7D537724CCAA}"/>
              </a:ext>
            </a:extLst>
          </p:cNvPr>
          <p:cNvSpPr/>
          <p:nvPr/>
        </p:nvSpPr>
        <p:spPr>
          <a:xfrm>
            <a:off x="1243466" y="5730287"/>
            <a:ext cx="1371600" cy="1748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Ορθογώνιο 18">
            <a:extLst>
              <a:ext uri="{FF2B5EF4-FFF2-40B4-BE49-F238E27FC236}">
                <a16:creationId xmlns:a16="http://schemas.microsoft.com/office/drawing/2014/main" id="{2AC413E3-E3C6-1866-99B3-1FA4805A088E}"/>
              </a:ext>
            </a:extLst>
          </p:cNvPr>
          <p:cNvSpPr/>
          <p:nvPr/>
        </p:nvSpPr>
        <p:spPr>
          <a:xfrm>
            <a:off x="10270625" y="5697676"/>
            <a:ext cx="1371600" cy="32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Θέση αριθμού διαφάνειας 1">
            <a:extLst>
              <a:ext uri="{FF2B5EF4-FFF2-40B4-BE49-F238E27FC236}">
                <a16:creationId xmlns:a16="http://schemas.microsoft.com/office/drawing/2014/main" id="{727A14F9-8B3D-ADC3-B7E9-DA1D451C69F1}"/>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1" name="Rectangle 18">
            <a:extLst>
              <a:ext uri="{FF2B5EF4-FFF2-40B4-BE49-F238E27FC236}">
                <a16:creationId xmlns:a16="http://schemas.microsoft.com/office/drawing/2014/main" id="{889BCF4A-E33F-A16C-AC49-96A151BDF36B}"/>
              </a:ext>
            </a:extLst>
          </p:cNvPr>
          <p:cNvSpPr/>
          <p:nvPr/>
        </p:nvSpPr>
        <p:spPr>
          <a:xfrm>
            <a:off x="3693617" y="6283250"/>
            <a:ext cx="5105802" cy="21544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000"/>
            </a:pPr>
            <a:r>
              <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Πηγή: </a:t>
            </a:r>
            <a:r>
              <a:rPr kumimoji="0" lang="en-US"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Eurobank.gr</a:t>
            </a:r>
            <a:endPar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endParaRPr>
          </a:p>
        </p:txBody>
      </p:sp>
      <p:sp>
        <p:nvSpPr>
          <p:cNvPr id="22" name="Θέση αριθμού διαφάνειας 1">
            <a:extLst>
              <a:ext uri="{FF2B5EF4-FFF2-40B4-BE49-F238E27FC236}">
                <a16:creationId xmlns:a16="http://schemas.microsoft.com/office/drawing/2014/main" id="{962535E8-AABB-9567-7A3A-81C1AE125FC6}"/>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3" name="Θέση αριθμού διαφάνειας 1">
            <a:extLst>
              <a:ext uri="{FF2B5EF4-FFF2-40B4-BE49-F238E27FC236}">
                <a16:creationId xmlns:a16="http://schemas.microsoft.com/office/drawing/2014/main" id="{C3C6F635-A9B3-F023-C3BF-3EAA09E79BC7}"/>
              </a:ext>
            </a:extLst>
          </p:cNvPr>
          <p:cNvSpPr txBox="1">
            <a:spLocks/>
          </p:cNvSpPr>
          <p:nvPr/>
        </p:nvSpPr>
        <p:spPr>
          <a:xfrm>
            <a:off x="8763000" y="6508750"/>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26" name="Εικόνα 25">
            <a:extLst>
              <a:ext uri="{FF2B5EF4-FFF2-40B4-BE49-F238E27FC236}">
                <a16:creationId xmlns:a16="http://schemas.microsoft.com/office/drawing/2014/main" id="{CCA21194-D47D-5BD1-487E-B6F1D06C23AF}"/>
              </a:ext>
            </a:extLst>
          </p:cNvPr>
          <p:cNvPicPr>
            <a:picLocks noChangeAspect="1"/>
          </p:cNvPicPr>
          <p:nvPr/>
        </p:nvPicPr>
        <p:blipFill>
          <a:blip r:embed="rId2"/>
          <a:stretch>
            <a:fillRect/>
          </a:stretch>
        </p:blipFill>
        <p:spPr>
          <a:xfrm>
            <a:off x="1024780" y="1118218"/>
            <a:ext cx="3201780" cy="4865544"/>
          </a:xfrm>
          <a:prstGeom prst="rect">
            <a:avLst/>
          </a:prstGeom>
        </p:spPr>
      </p:pic>
      <p:pic>
        <p:nvPicPr>
          <p:cNvPr id="28" name="Εικόνα 27">
            <a:extLst>
              <a:ext uri="{FF2B5EF4-FFF2-40B4-BE49-F238E27FC236}">
                <a16:creationId xmlns:a16="http://schemas.microsoft.com/office/drawing/2014/main" id="{28CB94F3-6B4C-CFF0-0503-1AEC7C58E06B}"/>
              </a:ext>
            </a:extLst>
          </p:cNvPr>
          <p:cNvPicPr>
            <a:picLocks noChangeAspect="1"/>
          </p:cNvPicPr>
          <p:nvPr/>
        </p:nvPicPr>
        <p:blipFill>
          <a:blip r:embed="rId3"/>
          <a:stretch>
            <a:fillRect/>
          </a:stretch>
        </p:blipFill>
        <p:spPr>
          <a:xfrm>
            <a:off x="3363284" y="1133528"/>
            <a:ext cx="3305883" cy="4784552"/>
          </a:xfrm>
          <a:prstGeom prst="rect">
            <a:avLst/>
          </a:prstGeom>
        </p:spPr>
      </p:pic>
      <p:pic>
        <p:nvPicPr>
          <p:cNvPr id="30" name="Εικόνα 29">
            <a:extLst>
              <a:ext uri="{FF2B5EF4-FFF2-40B4-BE49-F238E27FC236}">
                <a16:creationId xmlns:a16="http://schemas.microsoft.com/office/drawing/2014/main" id="{7E547607-2080-AE55-B338-B87842933005}"/>
              </a:ext>
            </a:extLst>
          </p:cNvPr>
          <p:cNvPicPr>
            <a:picLocks noChangeAspect="1"/>
          </p:cNvPicPr>
          <p:nvPr/>
        </p:nvPicPr>
        <p:blipFill>
          <a:blip r:embed="rId4"/>
          <a:stretch>
            <a:fillRect/>
          </a:stretch>
        </p:blipFill>
        <p:spPr>
          <a:xfrm>
            <a:off x="8094870" y="1133528"/>
            <a:ext cx="3569414" cy="2188792"/>
          </a:xfrm>
          <a:prstGeom prst="rect">
            <a:avLst/>
          </a:prstGeom>
        </p:spPr>
      </p:pic>
      <p:pic>
        <p:nvPicPr>
          <p:cNvPr id="32" name="Εικόνα 31">
            <a:extLst>
              <a:ext uri="{FF2B5EF4-FFF2-40B4-BE49-F238E27FC236}">
                <a16:creationId xmlns:a16="http://schemas.microsoft.com/office/drawing/2014/main" id="{11E00405-B246-116A-439B-BCBD272094CB}"/>
              </a:ext>
            </a:extLst>
          </p:cNvPr>
          <p:cNvPicPr>
            <a:picLocks noChangeAspect="1"/>
          </p:cNvPicPr>
          <p:nvPr/>
        </p:nvPicPr>
        <p:blipFill>
          <a:blip r:embed="rId5"/>
          <a:stretch>
            <a:fillRect/>
          </a:stretch>
        </p:blipFill>
        <p:spPr>
          <a:xfrm>
            <a:off x="8253486" y="3395420"/>
            <a:ext cx="3217471" cy="2350773"/>
          </a:xfrm>
          <a:prstGeom prst="rect">
            <a:avLst/>
          </a:prstGeom>
        </p:spPr>
      </p:pic>
    </p:spTree>
    <p:extLst>
      <p:ext uri="{BB962C8B-B14F-4D97-AF65-F5344CB8AC3E}">
        <p14:creationId xmlns:p14="http://schemas.microsoft.com/office/powerpoint/2010/main" val="379071376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a:extLst>
              <a:ext uri="{FF2B5EF4-FFF2-40B4-BE49-F238E27FC236}">
                <a16:creationId xmlns:a16="http://schemas.microsoft.com/office/drawing/2014/main" id="{4BE050A5-DB63-D6DA-9DBC-4370E3A4522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Rectangle 3">
            <a:extLst>
              <a:ext uri="{FF2B5EF4-FFF2-40B4-BE49-F238E27FC236}">
                <a16:creationId xmlns:a16="http://schemas.microsoft.com/office/drawing/2014/main" id="{846B9BE8-30A6-ABB1-CAF4-7B89DC0AB9E5}"/>
              </a:ext>
            </a:extLst>
          </p:cNvPr>
          <p:cNvSpPr/>
          <p:nvPr/>
        </p:nvSpPr>
        <p:spPr>
          <a:xfrm>
            <a:off x="152400" y="152404"/>
            <a:ext cx="12175626" cy="6858000"/>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Ορθογώνιο: Στρογγύλεμα γωνιών 3">
            <a:extLst>
              <a:ext uri="{FF2B5EF4-FFF2-40B4-BE49-F238E27FC236}">
                <a16:creationId xmlns:a16="http://schemas.microsoft.com/office/drawing/2014/main" id="{3A57B647-F37B-2B64-F2C6-0033CC085690}"/>
              </a:ext>
            </a:extLst>
          </p:cNvPr>
          <p:cNvSpPr/>
          <p:nvPr/>
        </p:nvSpPr>
        <p:spPr>
          <a:xfrm>
            <a:off x="873443" y="11182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Ορθογώνιο: Στρογγύλεμα γωνιών 4">
            <a:extLst>
              <a:ext uri="{FF2B5EF4-FFF2-40B4-BE49-F238E27FC236}">
                <a16:creationId xmlns:a16="http://schemas.microsoft.com/office/drawing/2014/main" id="{5F46E8CF-F19E-DA6C-5544-2A9E2831C6C6}"/>
              </a:ext>
            </a:extLst>
          </p:cNvPr>
          <p:cNvSpPr/>
          <p:nvPr/>
        </p:nvSpPr>
        <p:spPr>
          <a:xfrm>
            <a:off x="873443" y="11182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3">
            <a:extLst>
              <a:ext uri="{FF2B5EF4-FFF2-40B4-BE49-F238E27FC236}">
                <a16:creationId xmlns:a16="http://schemas.microsoft.com/office/drawing/2014/main" id="{74C606CC-E998-EADC-17D0-3ACD65BA1CDD}"/>
              </a:ext>
            </a:extLst>
          </p:cNvPr>
          <p:cNvSpPr/>
          <p:nvPr/>
        </p:nvSpPr>
        <p:spPr>
          <a:xfrm>
            <a:off x="0" y="0"/>
            <a:ext cx="12328026" cy="7010404"/>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7" name="Ορθογώνιο: Στρογγύλεμα γωνιών 6">
            <a:extLst>
              <a:ext uri="{FF2B5EF4-FFF2-40B4-BE49-F238E27FC236}">
                <a16:creationId xmlns:a16="http://schemas.microsoft.com/office/drawing/2014/main" id="{C9B5E8B4-3AE7-753F-9125-F82F5A3D7048}"/>
              </a:ext>
            </a:extLst>
          </p:cNvPr>
          <p:cNvSpPr/>
          <p:nvPr/>
        </p:nvSpPr>
        <p:spPr>
          <a:xfrm>
            <a:off x="721043" y="9658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Θέση αριθμού διαφάνειας 1">
            <a:extLst>
              <a:ext uri="{FF2B5EF4-FFF2-40B4-BE49-F238E27FC236}">
                <a16:creationId xmlns:a16="http://schemas.microsoft.com/office/drawing/2014/main" id="{AF908C69-115F-2E93-70C0-98C6E9D7AC13}"/>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Θέση αριθμού διαφάνειας 1">
            <a:extLst>
              <a:ext uri="{FF2B5EF4-FFF2-40B4-BE49-F238E27FC236}">
                <a16:creationId xmlns:a16="http://schemas.microsoft.com/office/drawing/2014/main" id="{C90BE174-2238-0A96-E548-CE325AB36075}"/>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0" name="Θέση αριθμού διαφάνειας 1">
            <a:extLst>
              <a:ext uri="{FF2B5EF4-FFF2-40B4-BE49-F238E27FC236}">
                <a16:creationId xmlns:a16="http://schemas.microsoft.com/office/drawing/2014/main" id="{C9FD9B2A-8606-7D03-17CD-872206834C8D}"/>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1" name="Ευθεία γραμμή σύνδεσης 10">
            <a:extLst>
              <a:ext uri="{FF2B5EF4-FFF2-40B4-BE49-F238E27FC236}">
                <a16:creationId xmlns:a16="http://schemas.microsoft.com/office/drawing/2014/main" id="{85A5917B-7443-5BEB-C053-03A4B506FCF3}"/>
              </a:ext>
            </a:extLst>
          </p:cNvPr>
          <p:cNvCxnSpPr/>
          <p:nvPr/>
        </p:nvCxnSpPr>
        <p:spPr>
          <a:xfrm>
            <a:off x="721045" y="771836"/>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Θέση αριθμού διαφάνειας 1">
            <a:extLst>
              <a:ext uri="{FF2B5EF4-FFF2-40B4-BE49-F238E27FC236}">
                <a16:creationId xmlns:a16="http://schemas.microsoft.com/office/drawing/2014/main" id="{ACDDE0A0-4738-A4C2-1CD7-B406C306DC89}"/>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3" name="Θέση αριθμού διαφάνειας 1">
            <a:extLst>
              <a:ext uri="{FF2B5EF4-FFF2-40B4-BE49-F238E27FC236}">
                <a16:creationId xmlns:a16="http://schemas.microsoft.com/office/drawing/2014/main" id="{BE555728-6E9F-3A1D-40A2-5B4943D45FD8}"/>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4" name="Θέση αριθμού διαφάνειας 1">
            <a:extLst>
              <a:ext uri="{FF2B5EF4-FFF2-40B4-BE49-F238E27FC236}">
                <a16:creationId xmlns:a16="http://schemas.microsoft.com/office/drawing/2014/main" id="{A43112E0-6C47-DC49-FF8F-87DD1F1CE8DE}"/>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5" name="Ευθεία γραμμή σύνδεσης 14">
            <a:extLst>
              <a:ext uri="{FF2B5EF4-FFF2-40B4-BE49-F238E27FC236}">
                <a16:creationId xmlns:a16="http://schemas.microsoft.com/office/drawing/2014/main" id="{5178A475-444D-CAA6-0C5F-BC8904F8FEC9}"/>
              </a:ext>
            </a:extLst>
          </p:cNvPr>
          <p:cNvCxnSpPr/>
          <p:nvPr/>
        </p:nvCxnSpPr>
        <p:spPr>
          <a:xfrm>
            <a:off x="721045" y="771836"/>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2AA5408F-F93E-1BF2-2E4E-F395F52A5425}"/>
              </a:ext>
            </a:extLst>
          </p:cNvPr>
          <p:cNvSpPr txBox="1"/>
          <p:nvPr/>
        </p:nvSpPr>
        <p:spPr>
          <a:xfrm>
            <a:off x="721045" y="243908"/>
            <a:ext cx="1102196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(LF) Fund of Funds - GLOBAL HIGH</a:t>
            </a:r>
            <a:endParaRPr kumimoji="0" lang="el-GR"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endParaRPr>
          </a:p>
        </p:txBody>
      </p:sp>
      <p:sp>
        <p:nvSpPr>
          <p:cNvPr id="17" name="Ορθογώνιο 16">
            <a:extLst>
              <a:ext uri="{FF2B5EF4-FFF2-40B4-BE49-F238E27FC236}">
                <a16:creationId xmlns:a16="http://schemas.microsoft.com/office/drawing/2014/main" id="{3A529315-6694-3400-FD47-012C17F77001}"/>
              </a:ext>
            </a:extLst>
          </p:cNvPr>
          <p:cNvSpPr/>
          <p:nvPr/>
        </p:nvSpPr>
        <p:spPr>
          <a:xfrm>
            <a:off x="1243466" y="5697676"/>
            <a:ext cx="1371600" cy="1748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Ορθογώνιο 17">
            <a:extLst>
              <a:ext uri="{FF2B5EF4-FFF2-40B4-BE49-F238E27FC236}">
                <a16:creationId xmlns:a16="http://schemas.microsoft.com/office/drawing/2014/main" id="{E5F0F95A-D24D-9BC3-8FD3-7D537724CCAA}"/>
              </a:ext>
            </a:extLst>
          </p:cNvPr>
          <p:cNvSpPr/>
          <p:nvPr/>
        </p:nvSpPr>
        <p:spPr>
          <a:xfrm>
            <a:off x="1243466" y="5730287"/>
            <a:ext cx="1371600" cy="1748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Ορθογώνιο 18">
            <a:extLst>
              <a:ext uri="{FF2B5EF4-FFF2-40B4-BE49-F238E27FC236}">
                <a16:creationId xmlns:a16="http://schemas.microsoft.com/office/drawing/2014/main" id="{2AC413E3-E3C6-1866-99B3-1FA4805A088E}"/>
              </a:ext>
            </a:extLst>
          </p:cNvPr>
          <p:cNvSpPr/>
          <p:nvPr/>
        </p:nvSpPr>
        <p:spPr>
          <a:xfrm>
            <a:off x="10270625" y="5697676"/>
            <a:ext cx="1371600" cy="32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Θέση αριθμού διαφάνειας 1">
            <a:extLst>
              <a:ext uri="{FF2B5EF4-FFF2-40B4-BE49-F238E27FC236}">
                <a16:creationId xmlns:a16="http://schemas.microsoft.com/office/drawing/2014/main" id="{727A14F9-8B3D-ADC3-B7E9-DA1D451C69F1}"/>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1" name="Rectangle 18">
            <a:extLst>
              <a:ext uri="{FF2B5EF4-FFF2-40B4-BE49-F238E27FC236}">
                <a16:creationId xmlns:a16="http://schemas.microsoft.com/office/drawing/2014/main" id="{889BCF4A-E33F-A16C-AC49-96A151BDF36B}"/>
              </a:ext>
            </a:extLst>
          </p:cNvPr>
          <p:cNvSpPr/>
          <p:nvPr/>
        </p:nvSpPr>
        <p:spPr>
          <a:xfrm>
            <a:off x="3693617" y="6283250"/>
            <a:ext cx="5105802" cy="21544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000"/>
            </a:pPr>
            <a:r>
              <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Πηγή: </a:t>
            </a:r>
            <a:r>
              <a:rPr kumimoji="0" lang="en-US"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Eurobank.gr</a:t>
            </a:r>
            <a:endPar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endParaRPr>
          </a:p>
        </p:txBody>
      </p:sp>
      <p:sp>
        <p:nvSpPr>
          <p:cNvPr id="22" name="Θέση αριθμού διαφάνειας 1">
            <a:extLst>
              <a:ext uri="{FF2B5EF4-FFF2-40B4-BE49-F238E27FC236}">
                <a16:creationId xmlns:a16="http://schemas.microsoft.com/office/drawing/2014/main" id="{962535E8-AABB-9567-7A3A-81C1AE125FC6}"/>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3" name="Θέση αριθμού διαφάνειας 1">
            <a:extLst>
              <a:ext uri="{FF2B5EF4-FFF2-40B4-BE49-F238E27FC236}">
                <a16:creationId xmlns:a16="http://schemas.microsoft.com/office/drawing/2014/main" id="{C3C6F635-A9B3-F023-C3BF-3EAA09E79BC7}"/>
              </a:ext>
            </a:extLst>
          </p:cNvPr>
          <p:cNvSpPr txBox="1">
            <a:spLocks/>
          </p:cNvSpPr>
          <p:nvPr/>
        </p:nvSpPr>
        <p:spPr>
          <a:xfrm>
            <a:off x="8763000" y="6508750"/>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25" name="Εικόνα 24">
            <a:extLst>
              <a:ext uri="{FF2B5EF4-FFF2-40B4-BE49-F238E27FC236}">
                <a16:creationId xmlns:a16="http://schemas.microsoft.com/office/drawing/2014/main" id="{CBA9E652-62E8-3A92-36A3-734984FEE4E0}"/>
              </a:ext>
            </a:extLst>
          </p:cNvPr>
          <p:cNvPicPr>
            <a:picLocks noChangeAspect="1"/>
          </p:cNvPicPr>
          <p:nvPr/>
        </p:nvPicPr>
        <p:blipFill rotWithShape="1">
          <a:blip r:embed="rId2"/>
          <a:srcRect r="53647"/>
          <a:stretch/>
        </p:blipFill>
        <p:spPr>
          <a:xfrm>
            <a:off x="1001663" y="1625997"/>
            <a:ext cx="3922204" cy="2199242"/>
          </a:xfrm>
          <a:prstGeom prst="rect">
            <a:avLst/>
          </a:prstGeom>
        </p:spPr>
      </p:pic>
      <p:pic>
        <p:nvPicPr>
          <p:cNvPr id="29" name="Εικόνα 28">
            <a:extLst>
              <a:ext uri="{FF2B5EF4-FFF2-40B4-BE49-F238E27FC236}">
                <a16:creationId xmlns:a16="http://schemas.microsoft.com/office/drawing/2014/main" id="{C8984AF0-FEF4-75D5-A81E-902DA84F5237}"/>
              </a:ext>
            </a:extLst>
          </p:cNvPr>
          <p:cNvPicPr>
            <a:picLocks noChangeAspect="1"/>
          </p:cNvPicPr>
          <p:nvPr/>
        </p:nvPicPr>
        <p:blipFill>
          <a:blip r:embed="rId3"/>
          <a:stretch>
            <a:fillRect/>
          </a:stretch>
        </p:blipFill>
        <p:spPr>
          <a:xfrm>
            <a:off x="869176" y="3898387"/>
            <a:ext cx="4911584" cy="2561929"/>
          </a:xfrm>
          <a:prstGeom prst="rect">
            <a:avLst/>
          </a:prstGeom>
        </p:spPr>
      </p:pic>
      <p:pic>
        <p:nvPicPr>
          <p:cNvPr id="31" name="Εικόνα 30">
            <a:extLst>
              <a:ext uri="{FF2B5EF4-FFF2-40B4-BE49-F238E27FC236}">
                <a16:creationId xmlns:a16="http://schemas.microsoft.com/office/drawing/2014/main" id="{86DCCB5A-7D53-5C1C-C4A2-81534419F71E}"/>
              </a:ext>
            </a:extLst>
          </p:cNvPr>
          <p:cNvPicPr>
            <a:picLocks noChangeAspect="1"/>
          </p:cNvPicPr>
          <p:nvPr/>
        </p:nvPicPr>
        <p:blipFill>
          <a:blip r:embed="rId4"/>
          <a:stretch>
            <a:fillRect/>
          </a:stretch>
        </p:blipFill>
        <p:spPr>
          <a:xfrm>
            <a:off x="6207501" y="3679873"/>
            <a:ext cx="5183835" cy="1478280"/>
          </a:xfrm>
          <a:prstGeom prst="rect">
            <a:avLst/>
          </a:prstGeom>
        </p:spPr>
      </p:pic>
      <p:pic>
        <p:nvPicPr>
          <p:cNvPr id="32" name="Εικόνα 31">
            <a:extLst>
              <a:ext uri="{FF2B5EF4-FFF2-40B4-BE49-F238E27FC236}">
                <a16:creationId xmlns:a16="http://schemas.microsoft.com/office/drawing/2014/main" id="{8D2A9ABA-B317-FAC7-CC03-93C3D7F03BA9}"/>
              </a:ext>
            </a:extLst>
          </p:cNvPr>
          <p:cNvPicPr>
            <a:picLocks noChangeAspect="1"/>
          </p:cNvPicPr>
          <p:nvPr/>
        </p:nvPicPr>
        <p:blipFill rotWithShape="1">
          <a:blip r:embed="rId2"/>
          <a:srcRect l="46353"/>
          <a:stretch/>
        </p:blipFill>
        <p:spPr>
          <a:xfrm>
            <a:off x="6266960" y="1606125"/>
            <a:ext cx="4030412" cy="2370104"/>
          </a:xfrm>
          <a:prstGeom prst="rect">
            <a:avLst/>
          </a:prstGeom>
        </p:spPr>
      </p:pic>
      <p:pic>
        <p:nvPicPr>
          <p:cNvPr id="26" name="Εικόνα 25">
            <a:extLst>
              <a:ext uri="{FF2B5EF4-FFF2-40B4-BE49-F238E27FC236}">
                <a16:creationId xmlns:a16="http://schemas.microsoft.com/office/drawing/2014/main" id="{954D2C4E-A03F-2E5E-9AF6-5515C37B991D}"/>
              </a:ext>
            </a:extLst>
          </p:cNvPr>
          <p:cNvPicPr>
            <a:picLocks noChangeAspect="1"/>
          </p:cNvPicPr>
          <p:nvPr/>
        </p:nvPicPr>
        <p:blipFill>
          <a:blip r:embed="rId5"/>
          <a:stretch>
            <a:fillRect/>
          </a:stretch>
        </p:blipFill>
        <p:spPr>
          <a:xfrm>
            <a:off x="6398319" y="5188580"/>
            <a:ext cx="1653409" cy="895423"/>
          </a:xfrm>
          <a:prstGeom prst="rect">
            <a:avLst/>
          </a:prstGeom>
        </p:spPr>
      </p:pic>
      <p:pic>
        <p:nvPicPr>
          <p:cNvPr id="28" name="Εικόνα 27">
            <a:extLst>
              <a:ext uri="{FF2B5EF4-FFF2-40B4-BE49-F238E27FC236}">
                <a16:creationId xmlns:a16="http://schemas.microsoft.com/office/drawing/2014/main" id="{B72292A8-277E-5EBA-3C8F-04915B6C03E2}"/>
              </a:ext>
            </a:extLst>
          </p:cNvPr>
          <p:cNvPicPr>
            <a:picLocks noChangeAspect="1"/>
          </p:cNvPicPr>
          <p:nvPr/>
        </p:nvPicPr>
        <p:blipFill>
          <a:blip r:embed="rId6"/>
          <a:stretch>
            <a:fillRect/>
          </a:stretch>
        </p:blipFill>
        <p:spPr>
          <a:xfrm>
            <a:off x="974916" y="1019347"/>
            <a:ext cx="6645216" cy="434378"/>
          </a:xfrm>
          <a:prstGeom prst="rect">
            <a:avLst/>
          </a:prstGeom>
        </p:spPr>
      </p:pic>
    </p:spTree>
    <p:extLst>
      <p:ext uri="{BB962C8B-B14F-4D97-AF65-F5344CB8AC3E}">
        <p14:creationId xmlns:p14="http://schemas.microsoft.com/office/powerpoint/2010/main" val="261858436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a:extLst>
              <a:ext uri="{FF2B5EF4-FFF2-40B4-BE49-F238E27FC236}">
                <a16:creationId xmlns:a16="http://schemas.microsoft.com/office/drawing/2014/main" id="{4BE050A5-DB63-D6DA-9DBC-4370E3A4522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Rectangle 3">
            <a:extLst>
              <a:ext uri="{FF2B5EF4-FFF2-40B4-BE49-F238E27FC236}">
                <a16:creationId xmlns:a16="http://schemas.microsoft.com/office/drawing/2014/main" id="{846B9BE8-30A6-ABB1-CAF4-7B89DC0AB9E5}"/>
              </a:ext>
            </a:extLst>
          </p:cNvPr>
          <p:cNvSpPr/>
          <p:nvPr/>
        </p:nvSpPr>
        <p:spPr>
          <a:xfrm>
            <a:off x="152400" y="152404"/>
            <a:ext cx="12175626" cy="6858000"/>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Ορθογώνιο: Στρογγύλεμα γωνιών 3">
            <a:extLst>
              <a:ext uri="{FF2B5EF4-FFF2-40B4-BE49-F238E27FC236}">
                <a16:creationId xmlns:a16="http://schemas.microsoft.com/office/drawing/2014/main" id="{3A57B647-F37B-2B64-F2C6-0033CC085690}"/>
              </a:ext>
            </a:extLst>
          </p:cNvPr>
          <p:cNvSpPr/>
          <p:nvPr/>
        </p:nvSpPr>
        <p:spPr>
          <a:xfrm>
            <a:off x="873443" y="11182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Ορθογώνιο: Στρογγύλεμα γωνιών 4">
            <a:extLst>
              <a:ext uri="{FF2B5EF4-FFF2-40B4-BE49-F238E27FC236}">
                <a16:creationId xmlns:a16="http://schemas.microsoft.com/office/drawing/2014/main" id="{5F46E8CF-F19E-DA6C-5544-2A9E2831C6C6}"/>
              </a:ext>
            </a:extLst>
          </p:cNvPr>
          <p:cNvSpPr/>
          <p:nvPr/>
        </p:nvSpPr>
        <p:spPr>
          <a:xfrm>
            <a:off x="873443" y="11182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3">
            <a:extLst>
              <a:ext uri="{FF2B5EF4-FFF2-40B4-BE49-F238E27FC236}">
                <a16:creationId xmlns:a16="http://schemas.microsoft.com/office/drawing/2014/main" id="{74C606CC-E998-EADC-17D0-3ACD65BA1CDD}"/>
              </a:ext>
            </a:extLst>
          </p:cNvPr>
          <p:cNvSpPr/>
          <p:nvPr/>
        </p:nvSpPr>
        <p:spPr>
          <a:xfrm>
            <a:off x="0" y="0"/>
            <a:ext cx="12328026" cy="7010404"/>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7" name="Ορθογώνιο: Στρογγύλεμα γωνιών 6">
            <a:extLst>
              <a:ext uri="{FF2B5EF4-FFF2-40B4-BE49-F238E27FC236}">
                <a16:creationId xmlns:a16="http://schemas.microsoft.com/office/drawing/2014/main" id="{C9B5E8B4-3AE7-753F-9125-F82F5A3D7048}"/>
              </a:ext>
            </a:extLst>
          </p:cNvPr>
          <p:cNvSpPr/>
          <p:nvPr/>
        </p:nvSpPr>
        <p:spPr>
          <a:xfrm>
            <a:off x="721043" y="9658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Θέση αριθμού διαφάνειας 1">
            <a:extLst>
              <a:ext uri="{FF2B5EF4-FFF2-40B4-BE49-F238E27FC236}">
                <a16:creationId xmlns:a16="http://schemas.microsoft.com/office/drawing/2014/main" id="{AF908C69-115F-2E93-70C0-98C6E9D7AC13}"/>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Θέση αριθμού διαφάνειας 1">
            <a:extLst>
              <a:ext uri="{FF2B5EF4-FFF2-40B4-BE49-F238E27FC236}">
                <a16:creationId xmlns:a16="http://schemas.microsoft.com/office/drawing/2014/main" id="{C90BE174-2238-0A96-E548-CE325AB36075}"/>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0" name="Θέση αριθμού διαφάνειας 1">
            <a:extLst>
              <a:ext uri="{FF2B5EF4-FFF2-40B4-BE49-F238E27FC236}">
                <a16:creationId xmlns:a16="http://schemas.microsoft.com/office/drawing/2014/main" id="{C9FD9B2A-8606-7D03-17CD-872206834C8D}"/>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1" name="Ευθεία γραμμή σύνδεσης 10">
            <a:extLst>
              <a:ext uri="{FF2B5EF4-FFF2-40B4-BE49-F238E27FC236}">
                <a16:creationId xmlns:a16="http://schemas.microsoft.com/office/drawing/2014/main" id="{85A5917B-7443-5BEB-C053-03A4B506FCF3}"/>
              </a:ext>
            </a:extLst>
          </p:cNvPr>
          <p:cNvCxnSpPr/>
          <p:nvPr/>
        </p:nvCxnSpPr>
        <p:spPr>
          <a:xfrm>
            <a:off x="721045" y="771836"/>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Θέση αριθμού διαφάνειας 1">
            <a:extLst>
              <a:ext uri="{FF2B5EF4-FFF2-40B4-BE49-F238E27FC236}">
                <a16:creationId xmlns:a16="http://schemas.microsoft.com/office/drawing/2014/main" id="{ACDDE0A0-4738-A4C2-1CD7-B406C306DC89}"/>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3" name="Θέση αριθμού διαφάνειας 1">
            <a:extLst>
              <a:ext uri="{FF2B5EF4-FFF2-40B4-BE49-F238E27FC236}">
                <a16:creationId xmlns:a16="http://schemas.microsoft.com/office/drawing/2014/main" id="{BE555728-6E9F-3A1D-40A2-5B4943D45FD8}"/>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4" name="Θέση αριθμού διαφάνειας 1">
            <a:extLst>
              <a:ext uri="{FF2B5EF4-FFF2-40B4-BE49-F238E27FC236}">
                <a16:creationId xmlns:a16="http://schemas.microsoft.com/office/drawing/2014/main" id="{A43112E0-6C47-DC49-FF8F-87DD1F1CE8DE}"/>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5" name="Ευθεία γραμμή σύνδεσης 14">
            <a:extLst>
              <a:ext uri="{FF2B5EF4-FFF2-40B4-BE49-F238E27FC236}">
                <a16:creationId xmlns:a16="http://schemas.microsoft.com/office/drawing/2014/main" id="{5178A475-444D-CAA6-0C5F-BC8904F8FEC9}"/>
              </a:ext>
            </a:extLst>
          </p:cNvPr>
          <p:cNvCxnSpPr/>
          <p:nvPr/>
        </p:nvCxnSpPr>
        <p:spPr>
          <a:xfrm>
            <a:off x="721045" y="771836"/>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2AA5408F-F93E-1BF2-2E4E-F395F52A5425}"/>
              </a:ext>
            </a:extLst>
          </p:cNvPr>
          <p:cNvSpPr txBox="1"/>
          <p:nvPr/>
        </p:nvSpPr>
        <p:spPr>
          <a:xfrm>
            <a:off x="721045" y="243908"/>
            <a:ext cx="1102196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(LF) Fund of Funds - GLOBAL HIGH</a:t>
            </a:r>
            <a:r>
              <a:rPr kumimoji="0" lang="en-US" sz="16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 cont’d</a:t>
            </a:r>
            <a:endParaRPr kumimoji="0" lang="el-GR"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endParaRPr>
          </a:p>
        </p:txBody>
      </p:sp>
      <p:sp>
        <p:nvSpPr>
          <p:cNvPr id="17" name="Ορθογώνιο 16">
            <a:extLst>
              <a:ext uri="{FF2B5EF4-FFF2-40B4-BE49-F238E27FC236}">
                <a16:creationId xmlns:a16="http://schemas.microsoft.com/office/drawing/2014/main" id="{3A529315-6694-3400-FD47-012C17F77001}"/>
              </a:ext>
            </a:extLst>
          </p:cNvPr>
          <p:cNvSpPr/>
          <p:nvPr/>
        </p:nvSpPr>
        <p:spPr>
          <a:xfrm>
            <a:off x="1243466" y="5697676"/>
            <a:ext cx="1371600" cy="1748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Ορθογώνιο 17">
            <a:extLst>
              <a:ext uri="{FF2B5EF4-FFF2-40B4-BE49-F238E27FC236}">
                <a16:creationId xmlns:a16="http://schemas.microsoft.com/office/drawing/2014/main" id="{E5F0F95A-D24D-9BC3-8FD3-7D537724CCAA}"/>
              </a:ext>
            </a:extLst>
          </p:cNvPr>
          <p:cNvSpPr/>
          <p:nvPr/>
        </p:nvSpPr>
        <p:spPr>
          <a:xfrm>
            <a:off x="1243466" y="5730287"/>
            <a:ext cx="1371600" cy="1748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Ορθογώνιο 18">
            <a:extLst>
              <a:ext uri="{FF2B5EF4-FFF2-40B4-BE49-F238E27FC236}">
                <a16:creationId xmlns:a16="http://schemas.microsoft.com/office/drawing/2014/main" id="{2AC413E3-E3C6-1866-99B3-1FA4805A088E}"/>
              </a:ext>
            </a:extLst>
          </p:cNvPr>
          <p:cNvSpPr/>
          <p:nvPr/>
        </p:nvSpPr>
        <p:spPr>
          <a:xfrm>
            <a:off x="10270625" y="5697676"/>
            <a:ext cx="1371600" cy="32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Θέση αριθμού διαφάνειας 1">
            <a:extLst>
              <a:ext uri="{FF2B5EF4-FFF2-40B4-BE49-F238E27FC236}">
                <a16:creationId xmlns:a16="http://schemas.microsoft.com/office/drawing/2014/main" id="{727A14F9-8B3D-ADC3-B7E9-DA1D451C69F1}"/>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1" name="Rectangle 18">
            <a:extLst>
              <a:ext uri="{FF2B5EF4-FFF2-40B4-BE49-F238E27FC236}">
                <a16:creationId xmlns:a16="http://schemas.microsoft.com/office/drawing/2014/main" id="{889BCF4A-E33F-A16C-AC49-96A151BDF36B}"/>
              </a:ext>
            </a:extLst>
          </p:cNvPr>
          <p:cNvSpPr/>
          <p:nvPr/>
        </p:nvSpPr>
        <p:spPr>
          <a:xfrm>
            <a:off x="3693617" y="6283250"/>
            <a:ext cx="5105802" cy="21544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000"/>
            </a:pPr>
            <a:r>
              <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Πηγή: </a:t>
            </a:r>
            <a:r>
              <a:rPr kumimoji="0" lang="en-US"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Eurobank.gr</a:t>
            </a:r>
            <a:endPar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endParaRPr>
          </a:p>
        </p:txBody>
      </p:sp>
      <p:sp>
        <p:nvSpPr>
          <p:cNvPr id="22" name="Θέση αριθμού διαφάνειας 1">
            <a:extLst>
              <a:ext uri="{FF2B5EF4-FFF2-40B4-BE49-F238E27FC236}">
                <a16:creationId xmlns:a16="http://schemas.microsoft.com/office/drawing/2014/main" id="{962535E8-AABB-9567-7A3A-81C1AE125FC6}"/>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3" name="Θέση αριθμού διαφάνειας 1">
            <a:extLst>
              <a:ext uri="{FF2B5EF4-FFF2-40B4-BE49-F238E27FC236}">
                <a16:creationId xmlns:a16="http://schemas.microsoft.com/office/drawing/2014/main" id="{C3C6F635-A9B3-F023-C3BF-3EAA09E79BC7}"/>
              </a:ext>
            </a:extLst>
          </p:cNvPr>
          <p:cNvSpPr txBox="1">
            <a:spLocks/>
          </p:cNvSpPr>
          <p:nvPr/>
        </p:nvSpPr>
        <p:spPr>
          <a:xfrm>
            <a:off x="8763000" y="6508750"/>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26" name="Εικόνα 25">
            <a:extLst>
              <a:ext uri="{FF2B5EF4-FFF2-40B4-BE49-F238E27FC236}">
                <a16:creationId xmlns:a16="http://schemas.microsoft.com/office/drawing/2014/main" id="{CCA21194-D47D-5BD1-487E-B6F1D06C23AF}"/>
              </a:ext>
            </a:extLst>
          </p:cNvPr>
          <p:cNvPicPr>
            <a:picLocks noChangeAspect="1"/>
          </p:cNvPicPr>
          <p:nvPr/>
        </p:nvPicPr>
        <p:blipFill>
          <a:blip r:embed="rId2"/>
          <a:stretch>
            <a:fillRect/>
          </a:stretch>
        </p:blipFill>
        <p:spPr>
          <a:xfrm>
            <a:off x="1024780" y="1118218"/>
            <a:ext cx="3201780" cy="4865544"/>
          </a:xfrm>
          <a:prstGeom prst="rect">
            <a:avLst/>
          </a:prstGeom>
        </p:spPr>
      </p:pic>
      <p:pic>
        <p:nvPicPr>
          <p:cNvPr id="28" name="Εικόνα 27">
            <a:extLst>
              <a:ext uri="{FF2B5EF4-FFF2-40B4-BE49-F238E27FC236}">
                <a16:creationId xmlns:a16="http://schemas.microsoft.com/office/drawing/2014/main" id="{28CB94F3-6B4C-CFF0-0503-1AEC7C58E06B}"/>
              </a:ext>
            </a:extLst>
          </p:cNvPr>
          <p:cNvPicPr>
            <a:picLocks noChangeAspect="1"/>
          </p:cNvPicPr>
          <p:nvPr/>
        </p:nvPicPr>
        <p:blipFill>
          <a:blip r:embed="rId3"/>
          <a:stretch>
            <a:fillRect/>
          </a:stretch>
        </p:blipFill>
        <p:spPr>
          <a:xfrm>
            <a:off x="4226560" y="1184486"/>
            <a:ext cx="3305883" cy="4784552"/>
          </a:xfrm>
          <a:prstGeom prst="rect">
            <a:avLst/>
          </a:prstGeom>
        </p:spPr>
      </p:pic>
      <p:pic>
        <p:nvPicPr>
          <p:cNvPr id="30" name="Εικόνα 29">
            <a:extLst>
              <a:ext uri="{FF2B5EF4-FFF2-40B4-BE49-F238E27FC236}">
                <a16:creationId xmlns:a16="http://schemas.microsoft.com/office/drawing/2014/main" id="{7E547607-2080-AE55-B338-B87842933005}"/>
              </a:ext>
            </a:extLst>
          </p:cNvPr>
          <p:cNvPicPr>
            <a:picLocks noChangeAspect="1"/>
          </p:cNvPicPr>
          <p:nvPr/>
        </p:nvPicPr>
        <p:blipFill>
          <a:blip r:embed="rId4"/>
          <a:stretch>
            <a:fillRect/>
          </a:stretch>
        </p:blipFill>
        <p:spPr>
          <a:xfrm>
            <a:off x="8094870" y="1133528"/>
            <a:ext cx="3569414" cy="2188792"/>
          </a:xfrm>
          <a:prstGeom prst="rect">
            <a:avLst/>
          </a:prstGeom>
        </p:spPr>
      </p:pic>
      <p:pic>
        <p:nvPicPr>
          <p:cNvPr id="32" name="Εικόνα 31">
            <a:extLst>
              <a:ext uri="{FF2B5EF4-FFF2-40B4-BE49-F238E27FC236}">
                <a16:creationId xmlns:a16="http://schemas.microsoft.com/office/drawing/2014/main" id="{11E00405-B246-116A-439B-BCBD272094CB}"/>
              </a:ext>
            </a:extLst>
          </p:cNvPr>
          <p:cNvPicPr>
            <a:picLocks noChangeAspect="1"/>
          </p:cNvPicPr>
          <p:nvPr/>
        </p:nvPicPr>
        <p:blipFill>
          <a:blip r:embed="rId5"/>
          <a:stretch>
            <a:fillRect/>
          </a:stretch>
        </p:blipFill>
        <p:spPr>
          <a:xfrm>
            <a:off x="8253486" y="3395420"/>
            <a:ext cx="3217471" cy="2350773"/>
          </a:xfrm>
          <a:prstGeom prst="rect">
            <a:avLst/>
          </a:prstGeom>
        </p:spPr>
      </p:pic>
    </p:spTree>
    <p:extLst>
      <p:ext uri="{BB962C8B-B14F-4D97-AF65-F5344CB8AC3E}">
        <p14:creationId xmlns:p14="http://schemas.microsoft.com/office/powerpoint/2010/main" val="114044109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a:extLst>
              <a:ext uri="{FF2B5EF4-FFF2-40B4-BE49-F238E27FC236}">
                <a16:creationId xmlns:a16="http://schemas.microsoft.com/office/drawing/2014/main" id="{4BE050A5-DB63-D6DA-9DBC-4370E3A4522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Rectangle 3">
            <a:extLst>
              <a:ext uri="{FF2B5EF4-FFF2-40B4-BE49-F238E27FC236}">
                <a16:creationId xmlns:a16="http://schemas.microsoft.com/office/drawing/2014/main" id="{846B9BE8-30A6-ABB1-CAF4-7B89DC0AB9E5}"/>
              </a:ext>
            </a:extLst>
          </p:cNvPr>
          <p:cNvSpPr/>
          <p:nvPr/>
        </p:nvSpPr>
        <p:spPr>
          <a:xfrm>
            <a:off x="152400" y="152404"/>
            <a:ext cx="12175626" cy="6858000"/>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Ορθογώνιο: Στρογγύλεμα γωνιών 3">
            <a:extLst>
              <a:ext uri="{FF2B5EF4-FFF2-40B4-BE49-F238E27FC236}">
                <a16:creationId xmlns:a16="http://schemas.microsoft.com/office/drawing/2014/main" id="{3A57B647-F37B-2B64-F2C6-0033CC085690}"/>
              </a:ext>
            </a:extLst>
          </p:cNvPr>
          <p:cNvSpPr/>
          <p:nvPr/>
        </p:nvSpPr>
        <p:spPr>
          <a:xfrm>
            <a:off x="873443" y="11182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Ορθογώνιο: Στρογγύλεμα γωνιών 4">
            <a:extLst>
              <a:ext uri="{FF2B5EF4-FFF2-40B4-BE49-F238E27FC236}">
                <a16:creationId xmlns:a16="http://schemas.microsoft.com/office/drawing/2014/main" id="{5F46E8CF-F19E-DA6C-5544-2A9E2831C6C6}"/>
              </a:ext>
            </a:extLst>
          </p:cNvPr>
          <p:cNvSpPr/>
          <p:nvPr/>
        </p:nvSpPr>
        <p:spPr>
          <a:xfrm>
            <a:off x="873443" y="11182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3">
            <a:extLst>
              <a:ext uri="{FF2B5EF4-FFF2-40B4-BE49-F238E27FC236}">
                <a16:creationId xmlns:a16="http://schemas.microsoft.com/office/drawing/2014/main" id="{74C606CC-E998-EADC-17D0-3ACD65BA1CDD}"/>
              </a:ext>
            </a:extLst>
          </p:cNvPr>
          <p:cNvSpPr/>
          <p:nvPr/>
        </p:nvSpPr>
        <p:spPr>
          <a:xfrm>
            <a:off x="0" y="0"/>
            <a:ext cx="12328026" cy="7010404"/>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7" name="Ορθογώνιο: Στρογγύλεμα γωνιών 6">
            <a:extLst>
              <a:ext uri="{FF2B5EF4-FFF2-40B4-BE49-F238E27FC236}">
                <a16:creationId xmlns:a16="http://schemas.microsoft.com/office/drawing/2014/main" id="{C9B5E8B4-3AE7-753F-9125-F82F5A3D7048}"/>
              </a:ext>
            </a:extLst>
          </p:cNvPr>
          <p:cNvSpPr/>
          <p:nvPr/>
        </p:nvSpPr>
        <p:spPr>
          <a:xfrm>
            <a:off x="721043" y="9658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Θέση αριθμού διαφάνειας 1">
            <a:extLst>
              <a:ext uri="{FF2B5EF4-FFF2-40B4-BE49-F238E27FC236}">
                <a16:creationId xmlns:a16="http://schemas.microsoft.com/office/drawing/2014/main" id="{AF908C69-115F-2E93-70C0-98C6E9D7AC13}"/>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Θέση αριθμού διαφάνειας 1">
            <a:extLst>
              <a:ext uri="{FF2B5EF4-FFF2-40B4-BE49-F238E27FC236}">
                <a16:creationId xmlns:a16="http://schemas.microsoft.com/office/drawing/2014/main" id="{C90BE174-2238-0A96-E548-CE325AB36075}"/>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0" name="Θέση αριθμού διαφάνειας 1">
            <a:extLst>
              <a:ext uri="{FF2B5EF4-FFF2-40B4-BE49-F238E27FC236}">
                <a16:creationId xmlns:a16="http://schemas.microsoft.com/office/drawing/2014/main" id="{C9FD9B2A-8606-7D03-17CD-872206834C8D}"/>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1" name="Ευθεία γραμμή σύνδεσης 10">
            <a:extLst>
              <a:ext uri="{FF2B5EF4-FFF2-40B4-BE49-F238E27FC236}">
                <a16:creationId xmlns:a16="http://schemas.microsoft.com/office/drawing/2014/main" id="{85A5917B-7443-5BEB-C053-03A4B506FCF3}"/>
              </a:ext>
            </a:extLst>
          </p:cNvPr>
          <p:cNvCxnSpPr/>
          <p:nvPr/>
        </p:nvCxnSpPr>
        <p:spPr>
          <a:xfrm>
            <a:off x="721045" y="771836"/>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Θέση αριθμού διαφάνειας 1">
            <a:extLst>
              <a:ext uri="{FF2B5EF4-FFF2-40B4-BE49-F238E27FC236}">
                <a16:creationId xmlns:a16="http://schemas.microsoft.com/office/drawing/2014/main" id="{ACDDE0A0-4738-A4C2-1CD7-B406C306DC89}"/>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3" name="Θέση αριθμού διαφάνειας 1">
            <a:extLst>
              <a:ext uri="{FF2B5EF4-FFF2-40B4-BE49-F238E27FC236}">
                <a16:creationId xmlns:a16="http://schemas.microsoft.com/office/drawing/2014/main" id="{BE555728-6E9F-3A1D-40A2-5B4943D45FD8}"/>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4" name="Θέση αριθμού διαφάνειας 1">
            <a:extLst>
              <a:ext uri="{FF2B5EF4-FFF2-40B4-BE49-F238E27FC236}">
                <a16:creationId xmlns:a16="http://schemas.microsoft.com/office/drawing/2014/main" id="{A43112E0-6C47-DC49-FF8F-87DD1F1CE8DE}"/>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5" name="Ευθεία γραμμή σύνδεσης 14">
            <a:extLst>
              <a:ext uri="{FF2B5EF4-FFF2-40B4-BE49-F238E27FC236}">
                <a16:creationId xmlns:a16="http://schemas.microsoft.com/office/drawing/2014/main" id="{5178A475-444D-CAA6-0C5F-BC8904F8FEC9}"/>
              </a:ext>
            </a:extLst>
          </p:cNvPr>
          <p:cNvCxnSpPr/>
          <p:nvPr/>
        </p:nvCxnSpPr>
        <p:spPr>
          <a:xfrm>
            <a:off x="721045" y="771836"/>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2AA5408F-F93E-1BF2-2E4E-F395F52A5425}"/>
              </a:ext>
            </a:extLst>
          </p:cNvPr>
          <p:cNvSpPr txBox="1"/>
          <p:nvPr/>
        </p:nvSpPr>
        <p:spPr>
          <a:xfrm>
            <a:off x="721045" y="243908"/>
            <a:ext cx="1102196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(LF) Fund of Funds - GLOBAL EMERGING MARKETS</a:t>
            </a:r>
            <a:endParaRPr kumimoji="0" lang="el-GR"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endParaRPr>
          </a:p>
        </p:txBody>
      </p:sp>
      <p:sp>
        <p:nvSpPr>
          <p:cNvPr id="17" name="Ορθογώνιο 16">
            <a:extLst>
              <a:ext uri="{FF2B5EF4-FFF2-40B4-BE49-F238E27FC236}">
                <a16:creationId xmlns:a16="http://schemas.microsoft.com/office/drawing/2014/main" id="{3A529315-6694-3400-FD47-012C17F77001}"/>
              </a:ext>
            </a:extLst>
          </p:cNvPr>
          <p:cNvSpPr/>
          <p:nvPr/>
        </p:nvSpPr>
        <p:spPr>
          <a:xfrm>
            <a:off x="1243466" y="5697676"/>
            <a:ext cx="1371600" cy="1748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Ορθογώνιο 17">
            <a:extLst>
              <a:ext uri="{FF2B5EF4-FFF2-40B4-BE49-F238E27FC236}">
                <a16:creationId xmlns:a16="http://schemas.microsoft.com/office/drawing/2014/main" id="{E5F0F95A-D24D-9BC3-8FD3-7D537724CCAA}"/>
              </a:ext>
            </a:extLst>
          </p:cNvPr>
          <p:cNvSpPr/>
          <p:nvPr/>
        </p:nvSpPr>
        <p:spPr>
          <a:xfrm>
            <a:off x="1243466" y="5730287"/>
            <a:ext cx="1371600" cy="1748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Ορθογώνιο 18">
            <a:extLst>
              <a:ext uri="{FF2B5EF4-FFF2-40B4-BE49-F238E27FC236}">
                <a16:creationId xmlns:a16="http://schemas.microsoft.com/office/drawing/2014/main" id="{2AC413E3-E3C6-1866-99B3-1FA4805A088E}"/>
              </a:ext>
            </a:extLst>
          </p:cNvPr>
          <p:cNvSpPr/>
          <p:nvPr/>
        </p:nvSpPr>
        <p:spPr>
          <a:xfrm>
            <a:off x="10270625" y="5697676"/>
            <a:ext cx="1371600" cy="32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Θέση αριθμού διαφάνειας 1">
            <a:extLst>
              <a:ext uri="{FF2B5EF4-FFF2-40B4-BE49-F238E27FC236}">
                <a16:creationId xmlns:a16="http://schemas.microsoft.com/office/drawing/2014/main" id="{727A14F9-8B3D-ADC3-B7E9-DA1D451C69F1}"/>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1" name="Rectangle 18">
            <a:extLst>
              <a:ext uri="{FF2B5EF4-FFF2-40B4-BE49-F238E27FC236}">
                <a16:creationId xmlns:a16="http://schemas.microsoft.com/office/drawing/2014/main" id="{889BCF4A-E33F-A16C-AC49-96A151BDF36B}"/>
              </a:ext>
            </a:extLst>
          </p:cNvPr>
          <p:cNvSpPr/>
          <p:nvPr/>
        </p:nvSpPr>
        <p:spPr>
          <a:xfrm>
            <a:off x="3693617" y="6283250"/>
            <a:ext cx="5105802" cy="21544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000"/>
            </a:pPr>
            <a:r>
              <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Πηγή: </a:t>
            </a:r>
            <a:r>
              <a:rPr kumimoji="0" lang="en-US"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Eurobank.gr</a:t>
            </a:r>
            <a:endPar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endParaRPr>
          </a:p>
        </p:txBody>
      </p:sp>
      <p:sp>
        <p:nvSpPr>
          <p:cNvPr id="22" name="Θέση αριθμού διαφάνειας 1">
            <a:extLst>
              <a:ext uri="{FF2B5EF4-FFF2-40B4-BE49-F238E27FC236}">
                <a16:creationId xmlns:a16="http://schemas.microsoft.com/office/drawing/2014/main" id="{962535E8-AABB-9567-7A3A-81C1AE125FC6}"/>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3" name="Θέση αριθμού διαφάνειας 1">
            <a:extLst>
              <a:ext uri="{FF2B5EF4-FFF2-40B4-BE49-F238E27FC236}">
                <a16:creationId xmlns:a16="http://schemas.microsoft.com/office/drawing/2014/main" id="{C3C6F635-A9B3-F023-C3BF-3EAA09E79BC7}"/>
              </a:ext>
            </a:extLst>
          </p:cNvPr>
          <p:cNvSpPr txBox="1">
            <a:spLocks/>
          </p:cNvSpPr>
          <p:nvPr/>
        </p:nvSpPr>
        <p:spPr>
          <a:xfrm>
            <a:off x="8763000" y="6508750"/>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29" name="Εικόνα 28">
            <a:extLst>
              <a:ext uri="{FF2B5EF4-FFF2-40B4-BE49-F238E27FC236}">
                <a16:creationId xmlns:a16="http://schemas.microsoft.com/office/drawing/2014/main" id="{25FFD8A6-8E0A-0094-98ED-391E211B04AF}"/>
              </a:ext>
            </a:extLst>
          </p:cNvPr>
          <p:cNvPicPr>
            <a:picLocks noChangeAspect="1"/>
          </p:cNvPicPr>
          <p:nvPr/>
        </p:nvPicPr>
        <p:blipFill>
          <a:blip r:embed="rId2"/>
          <a:stretch>
            <a:fillRect/>
          </a:stretch>
        </p:blipFill>
        <p:spPr>
          <a:xfrm>
            <a:off x="1019169" y="1443561"/>
            <a:ext cx="2895851" cy="2682472"/>
          </a:xfrm>
          <a:prstGeom prst="rect">
            <a:avLst/>
          </a:prstGeom>
        </p:spPr>
      </p:pic>
      <p:pic>
        <p:nvPicPr>
          <p:cNvPr id="33" name="Εικόνα 32">
            <a:extLst>
              <a:ext uri="{FF2B5EF4-FFF2-40B4-BE49-F238E27FC236}">
                <a16:creationId xmlns:a16="http://schemas.microsoft.com/office/drawing/2014/main" id="{3CE75063-5407-FD74-0EBC-916B2552B35C}"/>
              </a:ext>
            </a:extLst>
          </p:cNvPr>
          <p:cNvPicPr>
            <a:picLocks noChangeAspect="1"/>
          </p:cNvPicPr>
          <p:nvPr/>
        </p:nvPicPr>
        <p:blipFill>
          <a:blip r:embed="rId3"/>
          <a:stretch>
            <a:fillRect/>
          </a:stretch>
        </p:blipFill>
        <p:spPr>
          <a:xfrm>
            <a:off x="1019169" y="4359265"/>
            <a:ext cx="3505504" cy="1813717"/>
          </a:xfrm>
          <a:prstGeom prst="rect">
            <a:avLst/>
          </a:prstGeom>
        </p:spPr>
      </p:pic>
      <p:pic>
        <p:nvPicPr>
          <p:cNvPr id="35" name="Εικόνα 34">
            <a:extLst>
              <a:ext uri="{FF2B5EF4-FFF2-40B4-BE49-F238E27FC236}">
                <a16:creationId xmlns:a16="http://schemas.microsoft.com/office/drawing/2014/main" id="{29EEEA40-FFA4-EABD-AFC7-AE3E94123DF3}"/>
              </a:ext>
            </a:extLst>
          </p:cNvPr>
          <p:cNvPicPr>
            <a:picLocks noChangeAspect="1"/>
          </p:cNvPicPr>
          <p:nvPr/>
        </p:nvPicPr>
        <p:blipFill>
          <a:blip r:embed="rId4"/>
          <a:stretch>
            <a:fillRect/>
          </a:stretch>
        </p:blipFill>
        <p:spPr>
          <a:xfrm>
            <a:off x="4662024" y="1438481"/>
            <a:ext cx="6492803" cy="3017782"/>
          </a:xfrm>
          <a:prstGeom prst="rect">
            <a:avLst/>
          </a:prstGeom>
        </p:spPr>
      </p:pic>
      <p:pic>
        <p:nvPicPr>
          <p:cNvPr id="37" name="Εικόνα 36">
            <a:extLst>
              <a:ext uri="{FF2B5EF4-FFF2-40B4-BE49-F238E27FC236}">
                <a16:creationId xmlns:a16="http://schemas.microsoft.com/office/drawing/2014/main" id="{C57BD641-F127-827A-2E5F-F93D281C8911}"/>
              </a:ext>
            </a:extLst>
          </p:cNvPr>
          <p:cNvPicPr>
            <a:picLocks noChangeAspect="1"/>
          </p:cNvPicPr>
          <p:nvPr/>
        </p:nvPicPr>
        <p:blipFill>
          <a:blip r:embed="rId5"/>
          <a:stretch>
            <a:fillRect/>
          </a:stretch>
        </p:blipFill>
        <p:spPr>
          <a:xfrm>
            <a:off x="4755542" y="4608659"/>
            <a:ext cx="2149026" cy="358171"/>
          </a:xfrm>
          <a:prstGeom prst="rect">
            <a:avLst/>
          </a:prstGeom>
        </p:spPr>
      </p:pic>
      <p:pic>
        <p:nvPicPr>
          <p:cNvPr id="39" name="Εικόνα 38">
            <a:extLst>
              <a:ext uri="{FF2B5EF4-FFF2-40B4-BE49-F238E27FC236}">
                <a16:creationId xmlns:a16="http://schemas.microsoft.com/office/drawing/2014/main" id="{76F65041-C2A8-F14E-0C9C-CFACB1B8D25F}"/>
              </a:ext>
            </a:extLst>
          </p:cNvPr>
          <p:cNvPicPr>
            <a:picLocks noChangeAspect="1"/>
          </p:cNvPicPr>
          <p:nvPr/>
        </p:nvPicPr>
        <p:blipFill>
          <a:blip r:embed="rId6"/>
          <a:stretch>
            <a:fillRect/>
          </a:stretch>
        </p:blipFill>
        <p:spPr>
          <a:xfrm>
            <a:off x="4755542" y="4973789"/>
            <a:ext cx="4317338" cy="1272911"/>
          </a:xfrm>
          <a:prstGeom prst="rect">
            <a:avLst/>
          </a:prstGeom>
        </p:spPr>
      </p:pic>
      <p:pic>
        <p:nvPicPr>
          <p:cNvPr id="41" name="Εικόνα 40">
            <a:extLst>
              <a:ext uri="{FF2B5EF4-FFF2-40B4-BE49-F238E27FC236}">
                <a16:creationId xmlns:a16="http://schemas.microsoft.com/office/drawing/2014/main" id="{644D2A68-510F-448A-2A29-B75F78E8DFB6}"/>
              </a:ext>
            </a:extLst>
          </p:cNvPr>
          <p:cNvPicPr>
            <a:picLocks noChangeAspect="1"/>
          </p:cNvPicPr>
          <p:nvPr/>
        </p:nvPicPr>
        <p:blipFill>
          <a:blip r:embed="rId7"/>
          <a:stretch>
            <a:fillRect/>
          </a:stretch>
        </p:blipFill>
        <p:spPr>
          <a:xfrm>
            <a:off x="1019169" y="982303"/>
            <a:ext cx="6607113" cy="426757"/>
          </a:xfrm>
          <a:prstGeom prst="rect">
            <a:avLst/>
          </a:prstGeom>
        </p:spPr>
      </p:pic>
    </p:spTree>
    <p:extLst>
      <p:ext uri="{BB962C8B-B14F-4D97-AF65-F5344CB8AC3E}">
        <p14:creationId xmlns:p14="http://schemas.microsoft.com/office/powerpoint/2010/main" val="377942311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a:extLst>
              <a:ext uri="{FF2B5EF4-FFF2-40B4-BE49-F238E27FC236}">
                <a16:creationId xmlns:a16="http://schemas.microsoft.com/office/drawing/2014/main" id="{4BE050A5-DB63-D6DA-9DBC-4370E3A4522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95</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Rectangle 3">
            <a:extLst>
              <a:ext uri="{FF2B5EF4-FFF2-40B4-BE49-F238E27FC236}">
                <a16:creationId xmlns:a16="http://schemas.microsoft.com/office/drawing/2014/main" id="{846B9BE8-30A6-ABB1-CAF4-7B89DC0AB9E5}"/>
              </a:ext>
            </a:extLst>
          </p:cNvPr>
          <p:cNvSpPr/>
          <p:nvPr/>
        </p:nvSpPr>
        <p:spPr>
          <a:xfrm>
            <a:off x="152400" y="152404"/>
            <a:ext cx="12175626" cy="6858000"/>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Ορθογώνιο: Στρογγύλεμα γωνιών 3">
            <a:extLst>
              <a:ext uri="{FF2B5EF4-FFF2-40B4-BE49-F238E27FC236}">
                <a16:creationId xmlns:a16="http://schemas.microsoft.com/office/drawing/2014/main" id="{3A57B647-F37B-2B64-F2C6-0033CC085690}"/>
              </a:ext>
            </a:extLst>
          </p:cNvPr>
          <p:cNvSpPr/>
          <p:nvPr/>
        </p:nvSpPr>
        <p:spPr>
          <a:xfrm>
            <a:off x="873443" y="11182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Ορθογώνιο: Στρογγύλεμα γωνιών 4">
            <a:extLst>
              <a:ext uri="{FF2B5EF4-FFF2-40B4-BE49-F238E27FC236}">
                <a16:creationId xmlns:a16="http://schemas.microsoft.com/office/drawing/2014/main" id="{5F46E8CF-F19E-DA6C-5544-2A9E2831C6C6}"/>
              </a:ext>
            </a:extLst>
          </p:cNvPr>
          <p:cNvSpPr/>
          <p:nvPr/>
        </p:nvSpPr>
        <p:spPr>
          <a:xfrm>
            <a:off x="873443" y="11182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3">
            <a:extLst>
              <a:ext uri="{FF2B5EF4-FFF2-40B4-BE49-F238E27FC236}">
                <a16:creationId xmlns:a16="http://schemas.microsoft.com/office/drawing/2014/main" id="{74C606CC-E998-EADC-17D0-3ACD65BA1CDD}"/>
              </a:ext>
            </a:extLst>
          </p:cNvPr>
          <p:cNvSpPr/>
          <p:nvPr/>
        </p:nvSpPr>
        <p:spPr>
          <a:xfrm>
            <a:off x="0" y="0"/>
            <a:ext cx="12328026" cy="7010404"/>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7" name="Ορθογώνιο: Στρογγύλεμα γωνιών 6">
            <a:extLst>
              <a:ext uri="{FF2B5EF4-FFF2-40B4-BE49-F238E27FC236}">
                <a16:creationId xmlns:a16="http://schemas.microsoft.com/office/drawing/2014/main" id="{C9B5E8B4-3AE7-753F-9125-F82F5A3D7048}"/>
              </a:ext>
            </a:extLst>
          </p:cNvPr>
          <p:cNvSpPr/>
          <p:nvPr/>
        </p:nvSpPr>
        <p:spPr>
          <a:xfrm>
            <a:off x="721043" y="9658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Θέση αριθμού διαφάνειας 1">
            <a:extLst>
              <a:ext uri="{FF2B5EF4-FFF2-40B4-BE49-F238E27FC236}">
                <a16:creationId xmlns:a16="http://schemas.microsoft.com/office/drawing/2014/main" id="{AF908C69-115F-2E93-70C0-98C6E9D7AC13}"/>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95</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Θέση αριθμού διαφάνειας 1">
            <a:extLst>
              <a:ext uri="{FF2B5EF4-FFF2-40B4-BE49-F238E27FC236}">
                <a16:creationId xmlns:a16="http://schemas.microsoft.com/office/drawing/2014/main" id="{C90BE174-2238-0A96-E548-CE325AB36075}"/>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95</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0" name="Θέση αριθμού διαφάνειας 1">
            <a:extLst>
              <a:ext uri="{FF2B5EF4-FFF2-40B4-BE49-F238E27FC236}">
                <a16:creationId xmlns:a16="http://schemas.microsoft.com/office/drawing/2014/main" id="{C9FD9B2A-8606-7D03-17CD-872206834C8D}"/>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95</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1" name="Ευθεία γραμμή σύνδεσης 10">
            <a:extLst>
              <a:ext uri="{FF2B5EF4-FFF2-40B4-BE49-F238E27FC236}">
                <a16:creationId xmlns:a16="http://schemas.microsoft.com/office/drawing/2014/main" id="{85A5917B-7443-5BEB-C053-03A4B506FCF3}"/>
              </a:ext>
            </a:extLst>
          </p:cNvPr>
          <p:cNvCxnSpPr/>
          <p:nvPr/>
        </p:nvCxnSpPr>
        <p:spPr>
          <a:xfrm>
            <a:off x="721045" y="771836"/>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Θέση αριθμού διαφάνειας 1">
            <a:extLst>
              <a:ext uri="{FF2B5EF4-FFF2-40B4-BE49-F238E27FC236}">
                <a16:creationId xmlns:a16="http://schemas.microsoft.com/office/drawing/2014/main" id="{ACDDE0A0-4738-A4C2-1CD7-B406C306DC89}"/>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95</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3" name="Θέση αριθμού διαφάνειας 1">
            <a:extLst>
              <a:ext uri="{FF2B5EF4-FFF2-40B4-BE49-F238E27FC236}">
                <a16:creationId xmlns:a16="http://schemas.microsoft.com/office/drawing/2014/main" id="{BE555728-6E9F-3A1D-40A2-5B4943D45FD8}"/>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95</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4" name="Θέση αριθμού διαφάνειας 1">
            <a:extLst>
              <a:ext uri="{FF2B5EF4-FFF2-40B4-BE49-F238E27FC236}">
                <a16:creationId xmlns:a16="http://schemas.microsoft.com/office/drawing/2014/main" id="{A43112E0-6C47-DC49-FF8F-87DD1F1CE8DE}"/>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95</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5" name="Ευθεία γραμμή σύνδεσης 14">
            <a:extLst>
              <a:ext uri="{FF2B5EF4-FFF2-40B4-BE49-F238E27FC236}">
                <a16:creationId xmlns:a16="http://schemas.microsoft.com/office/drawing/2014/main" id="{5178A475-444D-CAA6-0C5F-BC8904F8FEC9}"/>
              </a:ext>
            </a:extLst>
          </p:cNvPr>
          <p:cNvCxnSpPr/>
          <p:nvPr/>
        </p:nvCxnSpPr>
        <p:spPr>
          <a:xfrm>
            <a:off x="721045" y="771836"/>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2AA5408F-F93E-1BF2-2E4E-F395F52A5425}"/>
              </a:ext>
            </a:extLst>
          </p:cNvPr>
          <p:cNvSpPr txBox="1"/>
          <p:nvPr/>
        </p:nvSpPr>
        <p:spPr>
          <a:xfrm>
            <a:off x="721045" y="243908"/>
            <a:ext cx="1102196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(LF) Fund of Funds - GLOBAL EMERGING MARKETS </a:t>
            </a:r>
            <a:r>
              <a:rPr kumimoji="0" lang="en-US" sz="16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 cont’d</a:t>
            </a:r>
            <a:endParaRPr kumimoji="0" lang="el-GR"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endParaRPr>
          </a:p>
        </p:txBody>
      </p:sp>
      <p:sp>
        <p:nvSpPr>
          <p:cNvPr id="17" name="Ορθογώνιο 16">
            <a:extLst>
              <a:ext uri="{FF2B5EF4-FFF2-40B4-BE49-F238E27FC236}">
                <a16:creationId xmlns:a16="http://schemas.microsoft.com/office/drawing/2014/main" id="{3A529315-6694-3400-FD47-012C17F77001}"/>
              </a:ext>
            </a:extLst>
          </p:cNvPr>
          <p:cNvSpPr/>
          <p:nvPr/>
        </p:nvSpPr>
        <p:spPr>
          <a:xfrm>
            <a:off x="1243466" y="5697676"/>
            <a:ext cx="1371600" cy="1748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Ορθογώνιο 17">
            <a:extLst>
              <a:ext uri="{FF2B5EF4-FFF2-40B4-BE49-F238E27FC236}">
                <a16:creationId xmlns:a16="http://schemas.microsoft.com/office/drawing/2014/main" id="{E5F0F95A-D24D-9BC3-8FD3-7D537724CCAA}"/>
              </a:ext>
            </a:extLst>
          </p:cNvPr>
          <p:cNvSpPr/>
          <p:nvPr/>
        </p:nvSpPr>
        <p:spPr>
          <a:xfrm>
            <a:off x="1243466" y="5730287"/>
            <a:ext cx="1371600" cy="1748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Ορθογώνιο 18">
            <a:extLst>
              <a:ext uri="{FF2B5EF4-FFF2-40B4-BE49-F238E27FC236}">
                <a16:creationId xmlns:a16="http://schemas.microsoft.com/office/drawing/2014/main" id="{2AC413E3-E3C6-1866-99B3-1FA4805A088E}"/>
              </a:ext>
            </a:extLst>
          </p:cNvPr>
          <p:cNvSpPr/>
          <p:nvPr/>
        </p:nvSpPr>
        <p:spPr>
          <a:xfrm>
            <a:off x="10270625" y="5697676"/>
            <a:ext cx="1371600" cy="32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Θέση αριθμού διαφάνειας 1">
            <a:extLst>
              <a:ext uri="{FF2B5EF4-FFF2-40B4-BE49-F238E27FC236}">
                <a16:creationId xmlns:a16="http://schemas.microsoft.com/office/drawing/2014/main" id="{727A14F9-8B3D-ADC3-B7E9-DA1D451C69F1}"/>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95</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1" name="Rectangle 18">
            <a:extLst>
              <a:ext uri="{FF2B5EF4-FFF2-40B4-BE49-F238E27FC236}">
                <a16:creationId xmlns:a16="http://schemas.microsoft.com/office/drawing/2014/main" id="{889BCF4A-E33F-A16C-AC49-96A151BDF36B}"/>
              </a:ext>
            </a:extLst>
          </p:cNvPr>
          <p:cNvSpPr/>
          <p:nvPr/>
        </p:nvSpPr>
        <p:spPr>
          <a:xfrm>
            <a:off x="3693617" y="6283250"/>
            <a:ext cx="5105802" cy="21544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000"/>
            </a:pPr>
            <a:r>
              <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Πηγή: </a:t>
            </a:r>
            <a:r>
              <a:rPr kumimoji="0" lang="en-US"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Eurobank.gr</a:t>
            </a:r>
            <a:endPar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endParaRPr>
          </a:p>
        </p:txBody>
      </p:sp>
      <p:sp>
        <p:nvSpPr>
          <p:cNvPr id="22" name="Θέση αριθμού διαφάνειας 1">
            <a:extLst>
              <a:ext uri="{FF2B5EF4-FFF2-40B4-BE49-F238E27FC236}">
                <a16:creationId xmlns:a16="http://schemas.microsoft.com/office/drawing/2014/main" id="{962535E8-AABB-9567-7A3A-81C1AE125FC6}"/>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95</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3" name="Θέση αριθμού διαφάνειας 1">
            <a:extLst>
              <a:ext uri="{FF2B5EF4-FFF2-40B4-BE49-F238E27FC236}">
                <a16:creationId xmlns:a16="http://schemas.microsoft.com/office/drawing/2014/main" id="{C3C6F635-A9B3-F023-C3BF-3EAA09E79BC7}"/>
              </a:ext>
            </a:extLst>
          </p:cNvPr>
          <p:cNvSpPr txBox="1">
            <a:spLocks/>
          </p:cNvSpPr>
          <p:nvPr/>
        </p:nvSpPr>
        <p:spPr>
          <a:xfrm>
            <a:off x="8763000" y="6508750"/>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95</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25" name="Εικόνα 24">
            <a:extLst>
              <a:ext uri="{FF2B5EF4-FFF2-40B4-BE49-F238E27FC236}">
                <a16:creationId xmlns:a16="http://schemas.microsoft.com/office/drawing/2014/main" id="{AED1B911-4489-3D20-B16C-3A737206AE80}"/>
              </a:ext>
            </a:extLst>
          </p:cNvPr>
          <p:cNvPicPr>
            <a:picLocks noChangeAspect="1"/>
          </p:cNvPicPr>
          <p:nvPr/>
        </p:nvPicPr>
        <p:blipFill rotWithShape="1">
          <a:blip r:embed="rId2"/>
          <a:srcRect/>
          <a:stretch/>
        </p:blipFill>
        <p:spPr>
          <a:xfrm>
            <a:off x="873443" y="1196884"/>
            <a:ext cx="6729043" cy="1950889"/>
          </a:xfrm>
          <a:prstGeom prst="rect">
            <a:avLst/>
          </a:prstGeom>
        </p:spPr>
      </p:pic>
      <p:pic>
        <p:nvPicPr>
          <p:cNvPr id="27" name="Εικόνα 26">
            <a:extLst>
              <a:ext uri="{FF2B5EF4-FFF2-40B4-BE49-F238E27FC236}">
                <a16:creationId xmlns:a16="http://schemas.microsoft.com/office/drawing/2014/main" id="{24D0CBD1-8647-D3AE-B969-ADD966D64664}"/>
              </a:ext>
            </a:extLst>
          </p:cNvPr>
          <p:cNvPicPr>
            <a:picLocks noChangeAspect="1"/>
          </p:cNvPicPr>
          <p:nvPr/>
        </p:nvPicPr>
        <p:blipFill>
          <a:blip r:embed="rId3"/>
          <a:stretch>
            <a:fillRect/>
          </a:stretch>
        </p:blipFill>
        <p:spPr>
          <a:xfrm>
            <a:off x="1007680" y="3586322"/>
            <a:ext cx="2802465" cy="2566803"/>
          </a:xfrm>
          <a:prstGeom prst="rect">
            <a:avLst/>
          </a:prstGeom>
        </p:spPr>
      </p:pic>
      <p:pic>
        <p:nvPicPr>
          <p:cNvPr id="30" name="Εικόνα 29">
            <a:extLst>
              <a:ext uri="{FF2B5EF4-FFF2-40B4-BE49-F238E27FC236}">
                <a16:creationId xmlns:a16="http://schemas.microsoft.com/office/drawing/2014/main" id="{E0257C3F-B452-D053-4330-E08F203874FA}"/>
              </a:ext>
            </a:extLst>
          </p:cNvPr>
          <p:cNvPicPr>
            <a:picLocks noChangeAspect="1"/>
          </p:cNvPicPr>
          <p:nvPr/>
        </p:nvPicPr>
        <p:blipFill>
          <a:blip r:embed="rId4"/>
          <a:stretch>
            <a:fillRect/>
          </a:stretch>
        </p:blipFill>
        <p:spPr>
          <a:xfrm>
            <a:off x="4378788" y="3621550"/>
            <a:ext cx="3337849" cy="2377646"/>
          </a:xfrm>
          <a:prstGeom prst="rect">
            <a:avLst/>
          </a:prstGeom>
        </p:spPr>
      </p:pic>
      <p:pic>
        <p:nvPicPr>
          <p:cNvPr id="32" name="Εικόνα 31">
            <a:extLst>
              <a:ext uri="{FF2B5EF4-FFF2-40B4-BE49-F238E27FC236}">
                <a16:creationId xmlns:a16="http://schemas.microsoft.com/office/drawing/2014/main" id="{44AD3C65-E2DB-7B86-E63F-6ACBEFE3090B}"/>
              </a:ext>
            </a:extLst>
          </p:cNvPr>
          <p:cNvPicPr>
            <a:picLocks noChangeAspect="1"/>
          </p:cNvPicPr>
          <p:nvPr/>
        </p:nvPicPr>
        <p:blipFill>
          <a:blip r:embed="rId5"/>
          <a:stretch>
            <a:fillRect/>
          </a:stretch>
        </p:blipFill>
        <p:spPr>
          <a:xfrm>
            <a:off x="7956445" y="1463606"/>
            <a:ext cx="2415749" cy="1417443"/>
          </a:xfrm>
          <a:prstGeom prst="rect">
            <a:avLst/>
          </a:prstGeom>
        </p:spPr>
      </p:pic>
      <p:pic>
        <p:nvPicPr>
          <p:cNvPr id="36" name="Εικόνα 35">
            <a:extLst>
              <a:ext uri="{FF2B5EF4-FFF2-40B4-BE49-F238E27FC236}">
                <a16:creationId xmlns:a16="http://schemas.microsoft.com/office/drawing/2014/main" id="{C629DE7F-861C-84D2-1159-06C8D8174297}"/>
              </a:ext>
            </a:extLst>
          </p:cNvPr>
          <p:cNvPicPr>
            <a:picLocks noChangeAspect="1"/>
          </p:cNvPicPr>
          <p:nvPr/>
        </p:nvPicPr>
        <p:blipFill>
          <a:blip r:embed="rId6"/>
          <a:stretch>
            <a:fillRect/>
          </a:stretch>
        </p:blipFill>
        <p:spPr>
          <a:xfrm>
            <a:off x="8045062" y="3429000"/>
            <a:ext cx="2903472" cy="2339543"/>
          </a:xfrm>
          <a:prstGeom prst="rect">
            <a:avLst/>
          </a:prstGeom>
        </p:spPr>
      </p:pic>
    </p:spTree>
    <p:extLst>
      <p:ext uri="{BB962C8B-B14F-4D97-AF65-F5344CB8AC3E}">
        <p14:creationId xmlns:p14="http://schemas.microsoft.com/office/powerpoint/2010/main" val="5222482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a:extLst>
              <a:ext uri="{FF2B5EF4-FFF2-40B4-BE49-F238E27FC236}">
                <a16:creationId xmlns:a16="http://schemas.microsoft.com/office/drawing/2014/main" id="{4BE050A5-DB63-D6DA-9DBC-4370E3A4522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96</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Rectangle 3">
            <a:extLst>
              <a:ext uri="{FF2B5EF4-FFF2-40B4-BE49-F238E27FC236}">
                <a16:creationId xmlns:a16="http://schemas.microsoft.com/office/drawing/2014/main" id="{846B9BE8-30A6-ABB1-CAF4-7B89DC0AB9E5}"/>
              </a:ext>
            </a:extLst>
          </p:cNvPr>
          <p:cNvSpPr/>
          <p:nvPr/>
        </p:nvSpPr>
        <p:spPr>
          <a:xfrm>
            <a:off x="152400" y="152404"/>
            <a:ext cx="12175626" cy="6858000"/>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Ορθογώνιο: Στρογγύλεμα γωνιών 3">
            <a:extLst>
              <a:ext uri="{FF2B5EF4-FFF2-40B4-BE49-F238E27FC236}">
                <a16:creationId xmlns:a16="http://schemas.microsoft.com/office/drawing/2014/main" id="{3A57B647-F37B-2B64-F2C6-0033CC085690}"/>
              </a:ext>
            </a:extLst>
          </p:cNvPr>
          <p:cNvSpPr/>
          <p:nvPr/>
        </p:nvSpPr>
        <p:spPr>
          <a:xfrm>
            <a:off x="873443" y="11182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Ορθογώνιο: Στρογγύλεμα γωνιών 4">
            <a:extLst>
              <a:ext uri="{FF2B5EF4-FFF2-40B4-BE49-F238E27FC236}">
                <a16:creationId xmlns:a16="http://schemas.microsoft.com/office/drawing/2014/main" id="{5F46E8CF-F19E-DA6C-5544-2A9E2831C6C6}"/>
              </a:ext>
            </a:extLst>
          </p:cNvPr>
          <p:cNvSpPr/>
          <p:nvPr/>
        </p:nvSpPr>
        <p:spPr>
          <a:xfrm>
            <a:off x="873443" y="11182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3">
            <a:extLst>
              <a:ext uri="{FF2B5EF4-FFF2-40B4-BE49-F238E27FC236}">
                <a16:creationId xmlns:a16="http://schemas.microsoft.com/office/drawing/2014/main" id="{74C606CC-E998-EADC-17D0-3ACD65BA1CDD}"/>
              </a:ext>
            </a:extLst>
          </p:cNvPr>
          <p:cNvSpPr/>
          <p:nvPr/>
        </p:nvSpPr>
        <p:spPr>
          <a:xfrm>
            <a:off x="0" y="0"/>
            <a:ext cx="12328026" cy="7010404"/>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7" name="Ορθογώνιο: Στρογγύλεμα γωνιών 6">
            <a:extLst>
              <a:ext uri="{FF2B5EF4-FFF2-40B4-BE49-F238E27FC236}">
                <a16:creationId xmlns:a16="http://schemas.microsoft.com/office/drawing/2014/main" id="{C9B5E8B4-3AE7-753F-9125-F82F5A3D7048}"/>
              </a:ext>
            </a:extLst>
          </p:cNvPr>
          <p:cNvSpPr/>
          <p:nvPr/>
        </p:nvSpPr>
        <p:spPr>
          <a:xfrm>
            <a:off x="721043" y="9658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Θέση αριθμού διαφάνειας 1">
            <a:extLst>
              <a:ext uri="{FF2B5EF4-FFF2-40B4-BE49-F238E27FC236}">
                <a16:creationId xmlns:a16="http://schemas.microsoft.com/office/drawing/2014/main" id="{AF908C69-115F-2E93-70C0-98C6E9D7AC13}"/>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96</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Θέση αριθμού διαφάνειας 1">
            <a:extLst>
              <a:ext uri="{FF2B5EF4-FFF2-40B4-BE49-F238E27FC236}">
                <a16:creationId xmlns:a16="http://schemas.microsoft.com/office/drawing/2014/main" id="{C90BE174-2238-0A96-E548-CE325AB36075}"/>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96</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0" name="Θέση αριθμού διαφάνειας 1">
            <a:extLst>
              <a:ext uri="{FF2B5EF4-FFF2-40B4-BE49-F238E27FC236}">
                <a16:creationId xmlns:a16="http://schemas.microsoft.com/office/drawing/2014/main" id="{C9FD9B2A-8606-7D03-17CD-872206834C8D}"/>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96</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1" name="Ευθεία γραμμή σύνδεσης 10">
            <a:extLst>
              <a:ext uri="{FF2B5EF4-FFF2-40B4-BE49-F238E27FC236}">
                <a16:creationId xmlns:a16="http://schemas.microsoft.com/office/drawing/2014/main" id="{85A5917B-7443-5BEB-C053-03A4B506FCF3}"/>
              </a:ext>
            </a:extLst>
          </p:cNvPr>
          <p:cNvCxnSpPr/>
          <p:nvPr/>
        </p:nvCxnSpPr>
        <p:spPr>
          <a:xfrm>
            <a:off x="721045" y="771836"/>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Θέση αριθμού διαφάνειας 1">
            <a:extLst>
              <a:ext uri="{FF2B5EF4-FFF2-40B4-BE49-F238E27FC236}">
                <a16:creationId xmlns:a16="http://schemas.microsoft.com/office/drawing/2014/main" id="{ACDDE0A0-4738-A4C2-1CD7-B406C306DC89}"/>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96</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3" name="Θέση αριθμού διαφάνειας 1">
            <a:extLst>
              <a:ext uri="{FF2B5EF4-FFF2-40B4-BE49-F238E27FC236}">
                <a16:creationId xmlns:a16="http://schemas.microsoft.com/office/drawing/2014/main" id="{BE555728-6E9F-3A1D-40A2-5B4943D45FD8}"/>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96</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4" name="Θέση αριθμού διαφάνειας 1">
            <a:extLst>
              <a:ext uri="{FF2B5EF4-FFF2-40B4-BE49-F238E27FC236}">
                <a16:creationId xmlns:a16="http://schemas.microsoft.com/office/drawing/2014/main" id="{A43112E0-6C47-DC49-FF8F-87DD1F1CE8DE}"/>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96</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5" name="Ευθεία γραμμή σύνδεσης 14">
            <a:extLst>
              <a:ext uri="{FF2B5EF4-FFF2-40B4-BE49-F238E27FC236}">
                <a16:creationId xmlns:a16="http://schemas.microsoft.com/office/drawing/2014/main" id="{5178A475-444D-CAA6-0C5F-BC8904F8FEC9}"/>
              </a:ext>
            </a:extLst>
          </p:cNvPr>
          <p:cNvCxnSpPr/>
          <p:nvPr/>
        </p:nvCxnSpPr>
        <p:spPr>
          <a:xfrm>
            <a:off x="721045" y="771836"/>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2AA5408F-F93E-1BF2-2E4E-F395F52A5425}"/>
              </a:ext>
            </a:extLst>
          </p:cNvPr>
          <p:cNvSpPr txBox="1"/>
          <p:nvPr/>
        </p:nvSpPr>
        <p:spPr>
          <a:xfrm>
            <a:off x="721045" y="243908"/>
            <a:ext cx="1102196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(LF) GREEK CORPORATE BOND FUND</a:t>
            </a:r>
            <a:endParaRPr kumimoji="0" lang="el-GR"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endParaRPr>
          </a:p>
        </p:txBody>
      </p:sp>
      <p:sp>
        <p:nvSpPr>
          <p:cNvPr id="20" name="Θέση αριθμού διαφάνειας 1">
            <a:extLst>
              <a:ext uri="{FF2B5EF4-FFF2-40B4-BE49-F238E27FC236}">
                <a16:creationId xmlns:a16="http://schemas.microsoft.com/office/drawing/2014/main" id="{727A14F9-8B3D-ADC3-B7E9-DA1D451C69F1}"/>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96</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1" name="Rectangle 18">
            <a:extLst>
              <a:ext uri="{FF2B5EF4-FFF2-40B4-BE49-F238E27FC236}">
                <a16:creationId xmlns:a16="http://schemas.microsoft.com/office/drawing/2014/main" id="{889BCF4A-E33F-A16C-AC49-96A151BDF36B}"/>
              </a:ext>
            </a:extLst>
          </p:cNvPr>
          <p:cNvSpPr/>
          <p:nvPr/>
        </p:nvSpPr>
        <p:spPr>
          <a:xfrm>
            <a:off x="3693617" y="6283250"/>
            <a:ext cx="5105802" cy="21544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000"/>
            </a:pPr>
            <a:r>
              <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Πηγή: </a:t>
            </a:r>
            <a:r>
              <a:rPr kumimoji="0" lang="en-US"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Eurobank.gr</a:t>
            </a:r>
            <a:endPar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endParaRPr>
          </a:p>
        </p:txBody>
      </p:sp>
      <p:sp>
        <p:nvSpPr>
          <p:cNvPr id="22" name="Θέση αριθμού διαφάνειας 1">
            <a:extLst>
              <a:ext uri="{FF2B5EF4-FFF2-40B4-BE49-F238E27FC236}">
                <a16:creationId xmlns:a16="http://schemas.microsoft.com/office/drawing/2014/main" id="{962535E8-AABB-9567-7A3A-81C1AE125FC6}"/>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96</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3" name="Θέση αριθμού διαφάνειας 1">
            <a:extLst>
              <a:ext uri="{FF2B5EF4-FFF2-40B4-BE49-F238E27FC236}">
                <a16:creationId xmlns:a16="http://schemas.microsoft.com/office/drawing/2014/main" id="{C3C6F635-A9B3-F023-C3BF-3EAA09E79BC7}"/>
              </a:ext>
            </a:extLst>
          </p:cNvPr>
          <p:cNvSpPr txBox="1">
            <a:spLocks/>
          </p:cNvSpPr>
          <p:nvPr/>
        </p:nvSpPr>
        <p:spPr>
          <a:xfrm>
            <a:off x="8763000" y="6508750"/>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96</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26" name="Εικόνα 25">
            <a:extLst>
              <a:ext uri="{FF2B5EF4-FFF2-40B4-BE49-F238E27FC236}">
                <a16:creationId xmlns:a16="http://schemas.microsoft.com/office/drawing/2014/main" id="{94692A26-A440-1E17-24CB-A7651F33C4FC}"/>
              </a:ext>
            </a:extLst>
          </p:cNvPr>
          <p:cNvPicPr>
            <a:picLocks noChangeAspect="1"/>
          </p:cNvPicPr>
          <p:nvPr/>
        </p:nvPicPr>
        <p:blipFill rotWithShape="1">
          <a:blip r:embed="rId2"/>
          <a:srcRect l="47887" t="19176" r="29375" b="49467"/>
          <a:stretch/>
        </p:blipFill>
        <p:spPr>
          <a:xfrm>
            <a:off x="743507" y="4196816"/>
            <a:ext cx="3184703" cy="2470411"/>
          </a:xfrm>
          <a:prstGeom prst="rect">
            <a:avLst/>
          </a:prstGeom>
        </p:spPr>
      </p:pic>
      <p:pic>
        <p:nvPicPr>
          <p:cNvPr id="29" name="Εικόνα 28">
            <a:extLst>
              <a:ext uri="{FF2B5EF4-FFF2-40B4-BE49-F238E27FC236}">
                <a16:creationId xmlns:a16="http://schemas.microsoft.com/office/drawing/2014/main" id="{9D277563-EAB5-5530-6BFC-96EB241E2D24}"/>
              </a:ext>
            </a:extLst>
          </p:cNvPr>
          <p:cNvPicPr>
            <a:picLocks noChangeAspect="1"/>
          </p:cNvPicPr>
          <p:nvPr/>
        </p:nvPicPr>
        <p:blipFill rotWithShape="1">
          <a:blip r:embed="rId3"/>
          <a:srcRect l="28584" t="60148" r="30833" b="22370"/>
          <a:stretch/>
        </p:blipFill>
        <p:spPr>
          <a:xfrm>
            <a:off x="4276454" y="5003266"/>
            <a:ext cx="5544750" cy="1343492"/>
          </a:xfrm>
          <a:prstGeom prst="rect">
            <a:avLst/>
          </a:prstGeom>
        </p:spPr>
      </p:pic>
      <p:pic>
        <p:nvPicPr>
          <p:cNvPr id="33" name="Εικόνα 32">
            <a:extLst>
              <a:ext uri="{FF2B5EF4-FFF2-40B4-BE49-F238E27FC236}">
                <a16:creationId xmlns:a16="http://schemas.microsoft.com/office/drawing/2014/main" id="{4AD15D6F-BC85-2DF2-8252-CCF81C54CB7A}"/>
              </a:ext>
            </a:extLst>
          </p:cNvPr>
          <p:cNvPicPr>
            <a:picLocks noChangeAspect="1"/>
          </p:cNvPicPr>
          <p:nvPr/>
        </p:nvPicPr>
        <p:blipFill rotWithShape="1">
          <a:blip r:embed="rId3"/>
          <a:srcRect l="27497" t="19176" r="30625" b="41655"/>
          <a:stretch/>
        </p:blipFill>
        <p:spPr>
          <a:xfrm>
            <a:off x="3977631" y="1585255"/>
            <a:ext cx="6287492" cy="3307907"/>
          </a:xfrm>
          <a:prstGeom prst="rect">
            <a:avLst/>
          </a:prstGeom>
        </p:spPr>
      </p:pic>
      <p:pic>
        <p:nvPicPr>
          <p:cNvPr id="34" name="Εικόνα 33">
            <a:extLst>
              <a:ext uri="{FF2B5EF4-FFF2-40B4-BE49-F238E27FC236}">
                <a16:creationId xmlns:a16="http://schemas.microsoft.com/office/drawing/2014/main" id="{9734663B-A6CC-D233-A9FB-1B9ABB4830A5}"/>
              </a:ext>
            </a:extLst>
          </p:cNvPr>
          <p:cNvPicPr>
            <a:picLocks noChangeAspect="1"/>
          </p:cNvPicPr>
          <p:nvPr/>
        </p:nvPicPr>
        <p:blipFill rotWithShape="1">
          <a:blip r:embed="rId2"/>
          <a:srcRect l="27500" t="19176" r="51935" b="49467"/>
          <a:stretch/>
        </p:blipFill>
        <p:spPr>
          <a:xfrm>
            <a:off x="786300" y="1561830"/>
            <a:ext cx="2880360" cy="2470411"/>
          </a:xfrm>
          <a:prstGeom prst="rect">
            <a:avLst/>
          </a:prstGeom>
        </p:spPr>
      </p:pic>
      <p:pic>
        <p:nvPicPr>
          <p:cNvPr id="37" name="Εικόνα 36">
            <a:extLst>
              <a:ext uri="{FF2B5EF4-FFF2-40B4-BE49-F238E27FC236}">
                <a16:creationId xmlns:a16="http://schemas.microsoft.com/office/drawing/2014/main" id="{FA2F4CB4-5BEE-25C6-0C6E-86EF89658324}"/>
              </a:ext>
            </a:extLst>
          </p:cNvPr>
          <p:cNvPicPr>
            <a:picLocks noChangeAspect="1"/>
          </p:cNvPicPr>
          <p:nvPr/>
        </p:nvPicPr>
        <p:blipFill>
          <a:blip r:embed="rId4"/>
          <a:stretch>
            <a:fillRect/>
          </a:stretch>
        </p:blipFill>
        <p:spPr>
          <a:xfrm>
            <a:off x="873443" y="1056015"/>
            <a:ext cx="6729043" cy="419136"/>
          </a:xfrm>
          <a:prstGeom prst="rect">
            <a:avLst/>
          </a:prstGeom>
        </p:spPr>
      </p:pic>
    </p:spTree>
    <p:extLst>
      <p:ext uri="{BB962C8B-B14F-4D97-AF65-F5344CB8AC3E}">
        <p14:creationId xmlns:p14="http://schemas.microsoft.com/office/powerpoint/2010/main" val="227198250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a:extLst>
              <a:ext uri="{FF2B5EF4-FFF2-40B4-BE49-F238E27FC236}">
                <a16:creationId xmlns:a16="http://schemas.microsoft.com/office/drawing/2014/main" id="{4BE050A5-DB63-D6DA-9DBC-4370E3A4522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97</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Rectangle 3">
            <a:extLst>
              <a:ext uri="{FF2B5EF4-FFF2-40B4-BE49-F238E27FC236}">
                <a16:creationId xmlns:a16="http://schemas.microsoft.com/office/drawing/2014/main" id="{846B9BE8-30A6-ABB1-CAF4-7B89DC0AB9E5}"/>
              </a:ext>
            </a:extLst>
          </p:cNvPr>
          <p:cNvSpPr/>
          <p:nvPr/>
        </p:nvSpPr>
        <p:spPr>
          <a:xfrm>
            <a:off x="152400" y="152404"/>
            <a:ext cx="12175626" cy="6858000"/>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Ορθογώνιο: Στρογγύλεμα γωνιών 3">
            <a:extLst>
              <a:ext uri="{FF2B5EF4-FFF2-40B4-BE49-F238E27FC236}">
                <a16:creationId xmlns:a16="http://schemas.microsoft.com/office/drawing/2014/main" id="{3A57B647-F37B-2B64-F2C6-0033CC085690}"/>
              </a:ext>
            </a:extLst>
          </p:cNvPr>
          <p:cNvSpPr/>
          <p:nvPr/>
        </p:nvSpPr>
        <p:spPr>
          <a:xfrm>
            <a:off x="873443" y="11182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Ορθογώνιο: Στρογγύλεμα γωνιών 4">
            <a:extLst>
              <a:ext uri="{FF2B5EF4-FFF2-40B4-BE49-F238E27FC236}">
                <a16:creationId xmlns:a16="http://schemas.microsoft.com/office/drawing/2014/main" id="{5F46E8CF-F19E-DA6C-5544-2A9E2831C6C6}"/>
              </a:ext>
            </a:extLst>
          </p:cNvPr>
          <p:cNvSpPr/>
          <p:nvPr/>
        </p:nvSpPr>
        <p:spPr>
          <a:xfrm>
            <a:off x="873443" y="11182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3">
            <a:extLst>
              <a:ext uri="{FF2B5EF4-FFF2-40B4-BE49-F238E27FC236}">
                <a16:creationId xmlns:a16="http://schemas.microsoft.com/office/drawing/2014/main" id="{74C606CC-E998-EADC-17D0-3ACD65BA1CDD}"/>
              </a:ext>
            </a:extLst>
          </p:cNvPr>
          <p:cNvSpPr/>
          <p:nvPr/>
        </p:nvSpPr>
        <p:spPr>
          <a:xfrm>
            <a:off x="0" y="0"/>
            <a:ext cx="12328026" cy="7010404"/>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7" name="Ορθογώνιο: Στρογγύλεμα γωνιών 6">
            <a:extLst>
              <a:ext uri="{FF2B5EF4-FFF2-40B4-BE49-F238E27FC236}">
                <a16:creationId xmlns:a16="http://schemas.microsoft.com/office/drawing/2014/main" id="{C9B5E8B4-3AE7-753F-9125-F82F5A3D7048}"/>
              </a:ext>
            </a:extLst>
          </p:cNvPr>
          <p:cNvSpPr/>
          <p:nvPr/>
        </p:nvSpPr>
        <p:spPr>
          <a:xfrm>
            <a:off x="721043" y="9658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Θέση αριθμού διαφάνειας 1">
            <a:extLst>
              <a:ext uri="{FF2B5EF4-FFF2-40B4-BE49-F238E27FC236}">
                <a16:creationId xmlns:a16="http://schemas.microsoft.com/office/drawing/2014/main" id="{AF908C69-115F-2E93-70C0-98C6E9D7AC13}"/>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97</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Θέση αριθμού διαφάνειας 1">
            <a:extLst>
              <a:ext uri="{FF2B5EF4-FFF2-40B4-BE49-F238E27FC236}">
                <a16:creationId xmlns:a16="http://schemas.microsoft.com/office/drawing/2014/main" id="{C90BE174-2238-0A96-E548-CE325AB36075}"/>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97</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0" name="Θέση αριθμού διαφάνειας 1">
            <a:extLst>
              <a:ext uri="{FF2B5EF4-FFF2-40B4-BE49-F238E27FC236}">
                <a16:creationId xmlns:a16="http://schemas.microsoft.com/office/drawing/2014/main" id="{C9FD9B2A-8606-7D03-17CD-872206834C8D}"/>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97</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1" name="Ευθεία γραμμή σύνδεσης 10">
            <a:extLst>
              <a:ext uri="{FF2B5EF4-FFF2-40B4-BE49-F238E27FC236}">
                <a16:creationId xmlns:a16="http://schemas.microsoft.com/office/drawing/2014/main" id="{85A5917B-7443-5BEB-C053-03A4B506FCF3}"/>
              </a:ext>
            </a:extLst>
          </p:cNvPr>
          <p:cNvCxnSpPr/>
          <p:nvPr/>
        </p:nvCxnSpPr>
        <p:spPr>
          <a:xfrm>
            <a:off x="721045" y="771836"/>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Θέση αριθμού διαφάνειας 1">
            <a:extLst>
              <a:ext uri="{FF2B5EF4-FFF2-40B4-BE49-F238E27FC236}">
                <a16:creationId xmlns:a16="http://schemas.microsoft.com/office/drawing/2014/main" id="{ACDDE0A0-4738-A4C2-1CD7-B406C306DC89}"/>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97</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3" name="Θέση αριθμού διαφάνειας 1">
            <a:extLst>
              <a:ext uri="{FF2B5EF4-FFF2-40B4-BE49-F238E27FC236}">
                <a16:creationId xmlns:a16="http://schemas.microsoft.com/office/drawing/2014/main" id="{BE555728-6E9F-3A1D-40A2-5B4943D45FD8}"/>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97</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4" name="Θέση αριθμού διαφάνειας 1">
            <a:extLst>
              <a:ext uri="{FF2B5EF4-FFF2-40B4-BE49-F238E27FC236}">
                <a16:creationId xmlns:a16="http://schemas.microsoft.com/office/drawing/2014/main" id="{A43112E0-6C47-DC49-FF8F-87DD1F1CE8DE}"/>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97</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5" name="Ευθεία γραμμή σύνδεσης 14">
            <a:extLst>
              <a:ext uri="{FF2B5EF4-FFF2-40B4-BE49-F238E27FC236}">
                <a16:creationId xmlns:a16="http://schemas.microsoft.com/office/drawing/2014/main" id="{5178A475-444D-CAA6-0C5F-BC8904F8FEC9}"/>
              </a:ext>
            </a:extLst>
          </p:cNvPr>
          <p:cNvCxnSpPr/>
          <p:nvPr/>
        </p:nvCxnSpPr>
        <p:spPr>
          <a:xfrm>
            <a:off x="721045" y="771836"/>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2AA5408F-F93E-1BF2-2E4E-F395F52A5425}"/>
              </a:ext>
            </a:extLst>
          </p:cNvPr>
          <p:cNvSpPr txBox="1"/>
          <p:nvPr/>
        </p:nvSpPr>
        <p:spPr>
          <a:xfrm>
            <a:off x="721045" y="243908"/>
            <a:ext cx="1102196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(LF) GREEK CORPORATE BOND FUND </a:t>
            </a:r>
            <a:r>
              <a:rPr kumimoji="0" lang="en-US" sz="16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 cont’d</a:t>
            </a:r>
            <a:endParaRPr kumimoji="0" lang="el-GR"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endParaRPr>
          </a:p>
        </p:txBody>
      </p:sp>
      <p:sp>
        <p:nvSpPr>
          <p:cNvPr id="20" name="Θέση αριθμού διαφάνειας 1">
            <a:extLst>
              <a:ext uri="{FF2B5EF4-FFF2-40B4-BE49-F238E27FC236}">
                <a16:creationId xmlns:a16="http://schemas.microsoft.com/office/drawing/2014/main" id="{727A14F9-8B3D-ADC3-B7E9-DA1D451C69F1}"/>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97</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1" name="Rectangle 18">
            <a:extLst>
              <a:ext uri="{FF2B5EF4-FFF2-40B4-BE49-F238E27FC236}">
                <a16:creationId xmlns:a16="http://schemas.microsoft.com/office/drawing/2014/main" id="{889BCF4A-E33F-A16C-AC49-96A151BDF36B}"/>
              </a:ext>
            </a:extLst>
          </p:cNvPr>
          <p:cNvSpPr/>
          <p:nvPr/>
        </p:nvSpPr>
        <p:spPr>
          <a:xfrm>
            <a:off x="3693617" y="6283250"/>
            <a:ext cx="5105802" cy="21544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000"/>
            </a:pPr>
            <a:r>
              <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Πηγή: </a:t>
            </a:r>
            <a:r>
              <a:rPr kumimoji="0" lang="en-US"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Eurobank.gr</a:t>
            </a:r>
            <a:endPar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endParaRPr>
          </a:p>
        </p:txBody>
      </p:sp>
      <p:sp>
        <p:nvSpPr>
          <p:cNvPr id="22" name="Θέση αριθμού διαφάνειας 1">
            <a:extLst>
              <a:ext uri="{FF2B5EF4-FFF2-40B4-BE49-F238E27FC236}">
                <a16:creationId xmlns:a16="http://schemas.microsoft.com/office/drawing/2014/main" id="{962535E8-AABB-9567-7A3A-81C1AE125FC6}"/>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97</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3" name="Θέση αριθμού διαφάνειας 1">
            <a:extLst>
              <a:ext uri="{FF2B5EF4-FFF2-40B4-BE49-F238E27FC236}">
                <a16:creationId xmlns:a16="http://schemas.microsoft.com/office/drawing/2014/main" id="{C3C6F635-A9B3-F023-C3BF-3EAA09E79BC7}"/>
              </a:ext>
            </a:extLst>
          </p:cNvPr>
          <p:cNvSpPr txBox="1">
            <a:spLocks/>
          </p:cNvSpPr>
          <p:nvPr/>
        </p:nvSpPr>
        <p:spPr>
          <a:xfrm>
            <a:off x="8763000" y="6508750"/>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97</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18" name="Εικόνα 17">
            <a:extLst>
              <a:ext uri="{FF2B5EF4-FFF2-40B4-BE49-F238E27FC236}">
                <a16:creationId xmlns:a16="http://schemas.microsoft.com/office/drawing/2014/main" id="{E382AD97-709C-2A9C-9CBB-94D4DC6AC780}"/>
              </a:ext>
            </a:extLst>
          </p:cNvPr>
          <p:cNvPicPr>
            <a:picLocks noChangeAspect="1"/>
          </p:cNvPicPr>
          <p:nvPr/>
        </p:nvPicPr>
        <p:blipFill rotWithShape="1">
          <a:blip r:embed="rId2"/>
          <a:srcRect l="27666" t="20296" r="29375" b="59556"/>
          <a:stretch/>
        </p:blipFill>
        <p:spPr>
          <a:xfrm>
            <a:off x="876712" y="1184486"/>
            <a:ext cx="7439203" cy="1962621"/>
          </a:xfrm>
          <a:prstGeom prst="rect">
            <a:avLst/>
          </a:prstGeom>
        </p:spPr>
      </p:pic>
      <p:pic>
        <p:nvPicPr>
          <p:cNvPr id="24" name="Εικόνα 23">
            <a:extLst>
              <a:ext uri="{FF2B5EF4-FFF2-40B4-BE49-F238E27FC236}">
                <a16:creationId xmlns:a16="http://schemas.microsoft.com/office/drawing/2014/main" id="{33F3F509-A2B0-8D9B-405A-71CC6F6B2955}"/>
              </a:ext>
            </a:extLst>
          </p:cNvPr>
          <p:cNvPicPr>
            <a:picLocks noChangeAspect="1"/>
          </p:cNvPicPr>
          <p:nvPr/>
        </p:nvPicPr>
        <p:blipFill rotWithShape="1">
          <a:blip r:embed="rId2"/>
          <a:srcRect l="53417" t="63259" r="31792" b="13473"/>
          <a:stretch/>
        </p:blipFill>
        <p:spPr>
          <a:xfrm>
            <a:off x="8487458" y="1232793"/>
            <a:ext cx="2724057" cy="2410348"/>
          </a:xfrm>
          <a:prstGeom prst="rect">
            <a:avLst/>
          </a:prstGeom>
        </p:spPr>
      </p:pic>
      <p:pic>
        <p:nvPicPr>
          <p:cNvPr id="27" name="Εικόνα 26">
            <a:extLst>
              <a:ext uri="{FF2B5EF4-FFF2-40B4-BE49-F238E27FC236}">
                <a16:creationId xmlns:a16="http://schemas.microsoft.com/office/drawing/2014/main" id="{DF9F336D-D82B-AB70-DB8D-0114DBE5167F}"/>
              </a:ext>
            </a:extLst>
          </p:cNvPr>
          <p:cNvPicPr>
            <a:picLocks noChangeAspect="1"/>
          </p:cNvPicPr>
          <p:nvPr/>
        </p:nvPicPr>
        <p:blipFill rotWithShape="1">
          <a:blip r:embed="rId3"/>
          <a:srcRect l="53000" t="69185" r="31792" b="13473"/>
          <a:stretch/>
        </p:blipFill>
        <p:spPr>
          <a:xfrm>
            <a:off x="8610600" y="4130186"/>
            <a:ext cx="2906302" cy="1864135"/>
          </a:xfrm>
          <a:prstGeom prst="rect">
            <a:avLst/>
          </a:prstGeom>
        </p:spPr>
      </p:pic>
      <p:pic>
        <p:nvPicPr>
          <p:cNvPr id="30" name="Εικόνα 29">
            <a:extLst>
              <a:ext uri="{FF2B5EF4-FFF2-40B4-BE49-F238E27FC236}">
                <a16:creationId xmlns:a16="http://schemas.microsoft.com/office/drawing/2014/main" id="{4631AAEF-1FD5-D656-6342-0EDD25C97A26}"/>
              </a:ext>
            </a:extLst>
          </p:cNvPr>
          <p:cNvPicPr>
            <a:picLocks noChangeAspect="1"/>
          </p:cNvPicPr>
          <p:nvPr/>
        </p:nvPicPr>
        <p:blipFill rotWithShape="1">
          <a:blip r:embed="rId4"/>
          <a:srcRect l="27749" t="39852" r="49211" b="39776"/>
          <a:stretch/>
        </p:blipFill>
        <p:spPr>
          <a:xfrm>
            <a:off x="1066799" y="3811063"/>
            <a:ext cx="3799841" cy="1889997"/>
          </a:xfrm>
          <a:prstGeom prst="rect">
            <a:avLst/>
          </a:prstGeom>
        </p:spPr>
      </p:pic>
      <p:pic>
        <p:nvPicPr>
          <p:cNvPr id="32" name="Εικόνα 31">
            <a:extLst>
              <a:ext uri="{FF2B5EF4-FFF2-40B4-BE49-F238E27FC236}">
                <a16:creationId xmlns:a16="http://schemas.microsoft.com/office/drawing/2014/main" id="{CA8E04B9-FA13-8A3F-7A3E-B900F471805C}"/>
              </a:ext>
            </a:extLst>
          </p:cNvPr>
          <p:cNvPicPr>
            <a:picLocks noChangeAspect="1"/>
          </p:cNvPicPr>
          <p:nvPr/>
        </p:nvPicPr>
        <p:blipFill rotWithShape="1">
          <a:blip r:embed="rId5"/>
          <a:srcRect b="21223"/>
          <a:stretch/>
        </p:blipFill>
        <p:spPr>
          <a:xfrm>
            <a:off x="4970440" y="3546756"/>
            <a:ext cx="3414056" cy="2539408"/>
          </a:xfrm>
          <a:prstGeom prst="rect">
            <a:avLst/>
          </a:prstGeom>
        </p:spPr>
      </p:pic>
    </p:spTree>
    <p:extLst>
      <p:ext uri="{BB962C8B-B14F-4D97-AF65-F5344CB8AC3E}">
        <p14:creationId xmlns:p14="http://schemas.microsoft.com/office/powerpoint/2010/main" val="103679953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a:extLst>
              <a:ext uri="{FF2B5EF4-FFF2-40B4-BE49-F238E27FC236}">
                <a16:creationId xmlns:a16="http://schemas.microsoft.com/office/drawing/2014/main" id="{4BE050A5-DB63-D6DA-9DBC-4370E3A4522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98</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Rectangle 3">
            <a:extLst>
              <a:ext uri="{FF2B5EF4-FFF2-40B4-BE49-F238E27FC236}">
                <a16:creationId xmlns:a16="http://schemas.microsoft.com/office/drawing/2014/main" id="{846B9BE8-30A6-ABB1-CAF4-7B89DC0AB9E5}"/>
              </a:ext>
            </a:extLst>
          </p:cNvPr>
          <p:cNvSpPr/>
          <p:nvPr/>
        </p:nvSpPr>
        <p:spPr>
          <a:xfrm>
            <a:off x="152400" y="152404"/>
            <a:ext cx="12175626" cy="6858000"/>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Ορθογώνιο: Στρογγύλεμα γωνιών 3">
            <a:extLst>
              <a:ext uri="{FF2B5EF4-FFF2-40B4-BE49-F238E27FC236}">
                <a16:creationId xmlns:a16="http://schemas.microsoft.com/office/drawing/2014/main" id="{3A57B647-F37B-2B64-F2C6-0033CC085690}"/>
              </a:ext>
            </a:extLst>
          </p:cNvPr>
          <p:cNvSpPr/>
          <p:nvPr/>
        </p:nvSpPr>
        <p:spPr>
          <a:xfrm>
            <a:off x="873443" y="11182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Ορθογώνιο: Στρογγύλεμα γωνιών 4">
            <a:extLst>
              <a:ext uri="{FF2B5EF4-FFF2-40B4-BE49-F238E27FC236}">
                <a16:creationId xmlns:a16="http://schemas.microsoft.com/office/drawing/2014/main" id="{5F46E8CF-F19E-DA6C-5544-2A9E2831C6C6}"/>
              </a:ext>
            </a:extLst>
          </p:cNvPr>
          <p:cNvSpPr/>
          <p:nvPr/>
        </p:nvSpPr>
        <p:spPr>
          <a:xfrm>
            <a:off x="873443" y="11182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3">
            <a:extLst>
              <a:ext uri="{FF2B5EF4-FFF2-40B4-BE49-F238E27FC236}">
                <a16:creationId xmlns:a16="http://schemas.microsoft.com/office/drawing/2014/main" id="{74C606CC-E998-EADC-17D0-3ACD65BA1CDD}"/>
              </a:ext>
            </a:extLst>
          </p:cNvPr>
          <p:cNvSpPr/>
          <p:nvPr/>
        </p:nvSpPr>
        <p:spPr>
          <a:xfrm>
            <a:off x="0" y="0"/>
            <a:ext cx="12328026" cy="7010404"/>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7" name="Ορθογώνιο: Στρογγύλεμα γωνιών 6">
            <a:extLst>
              <a:ext uri="{FF2B5EF4-FFF2-40B4-BE49-F238E27FC236}">
                <a16:creationId xmlns:a16="http://schemas.microsoft.com/office/drawing/2014/main" id="{C9B5E8B4-3AE7-753F-9125-F82F5A3D7048}"/>
              </a:ext>
            </a:extLst>
          </p:cNvPr>
          <p:cNvSpPr/>
          <p:nvPr/>
        </p:nvSpPr>
        <p:spPr>
          <a:xfrm>
            <a:off x="721043" y="9658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Θέση αριθμού διαφάνειας 1">
            <a:extLst>
              <a:ext uri="{FF2B5EF4-FFF2-40B4-BE49-F238E27FC236}">
                <a16:creationId xmlns:a16="http://schemas.microsoft.com/office/drawing/2014/main" id="{AF908C69-115F-2E93-70C0-98C6E9D7AC13}"/>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98</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Θέση αριθμού διαφάνειας 1">
            <a:extLst>
              <a:ext uri="{FF2B5EF4-FFF2-40B4-BE49-F238E27FC236}">
                <a16:creationId xmlns:a16="http://schemas.microsoft.com/office/drawing/2014/main" id="{C90BE174-2238-0A96-E548-CE325AB36075}"/>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98</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0" name="Θέση αριθμού διαφάνειας 1">
            <a:extLst>
              <a:ext uri="{FF2B5EF4-FFF2-40B4-BE49-F238E27FC236}">
                <a16:creationId xmlns:a16="http://schemas.microsoft.com/office/drawing/2014/main" id="{C9FD9B2A-8606-7D03-17CD-872206834C8D}"/>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98</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1" name="Ευθεία γραμμή σύνδεσης 10">
            <a:extLst>
              <a:ext uri="{FF2B5EF4-FFF2-40B4-BE49-F238E27FC236}">
                <a16:creationId xmlns:a16="http://schemas.microsoft.com/office/drawing/2014/main" id="{85A5917B-7443-5BEB-C053-03A4B506FCF3}"/>
              </a:ext>
            </a:extLst>
          </p:cNvPr>
          <p:cNvCxnSpPr/>
          <p:nvPr/>
        </p:nvCxnSpPr>
        <p:spPr>
          <a:xfrm>
            <a:off x="721045" y="771836"/>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Θέση αριθμού διαφάνειας 1">
            <a:extLst>
              <a:ext uri="{FF2B5EF4-FFF2-40B4-BE49-F238E27FC236}">
                <a16:creationId xmlns:a16="http://schemas.microsoft.com/office/drawing/2014/main" id="{ACDDE0A0-4738-A4C2-1CD7-B406C306DC89}"/>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98</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3" name="Θέση αριθμού διαφάνειας 1">
            <a:extLst>
              <a:ext uri="{FF2B5EF4-FFF2-40B4-BE49-F238E27FC236}">
                <a16:creationId xmlns:a16="http://schemas.microsoft.com/office/drawing/2014/main" id="{BE555728-6E9F-3A1D-40A2-5B4943D45FD8}"/>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98</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4" name="Θέση αριθμού διαφάνειας 1">
            <a:extLst>
              <a:ext uri="{FF2B5EF4-FFF2-40B4-BE49-F238E27FC236}">
                <a16:creationId xmlns:a16="http://schemas.microsoft.com/office/drawing/2014/main" id="{A43112E0-6C47-DC49-FF8F-87DD1F1CE8DE}"/>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98</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5" name="Ευθεία γραμμή σύνδεσης 14">
            <a:extLst>
              <a:ext uri="{FF2B5EF4-FFF2-40B4-BE49-F238E27FC236}">
                <a16:creationId xmlns:a16="http://schemas.microsoft.com/office/drawing/2014/main" id="{5178A475-444D-CAA6-0C5F-BC8904F8FEC9}"/>
              </a:ext>
            </a:extLst>
          </p:cNvPr>
          <p:cNvCxnSpPr/>
          <p:nvPr/>
        </p:nvCxnSpPr>
        <p:spPr>
          <a:xfrm>
            <a:off x="721044" y="771512"/>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2AA5408F-F93E-1BF2-2E4E-F395F52A5425}"/>
              </a:ext>
            </a:extLst>
          </p:cNvPr>
          <p:cNvSpPr txBox="1"/>
          <p:nvPr/>
        </p:nvSpPr>
        <p:spPr>
          <a:xfrm>
            <a:off x="721045" y="243908"/>
            <a:ext cx="1102196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GF GREEK EQUITIES ESG ΜΕΤΟΧΙΚΟ ΕΣΩΤΕΡΙΚΟΥ</a:t>
            </a:r>
          </a:p>
        </p:txBody>
      </p:sp>
      <p:sp>
        <p:nvSpPr>
          <p:cNvPr id="20" name="Θέση αριθμού διαφάνειας 1">
            <a:extLst>
              <a:ext uri="{FF2B5EF4-FFF2-40B4-BE49-F238E27FC236}">
                <a16:creationId xmlns:a16="http://schemas.microsoft.com/office/drawing/2014/main" id="{727A14F9-8B3D-ADC3-B7E9-DA1D451C69F1}"/>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98</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1" name="Rectangle 18">
            <a:extLst>
              <a:ext uri="{FF2B5EF4-FFF2-40B4-BE49-F238E27FC236}">
                <a16:creationId xmlns:a16="http://schemas.microsoft.com/office/drawing/2014/main" id="{889BCF4A-E33F-A16C-AC49-96A151BDF36B}"/>
              </a:ext>
            </a:extLst>
          </p:cNvPr>
          <p:cNvSpPr/>
          <p:nvPr/>
        </p:nvSpPr>
        <p:spPr>
          <a:xfrm>
            <a:off x="3693617" y="6283250"/>
            <a:ext cx="5105802" cy="21544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000"/>
            </a:pPr>
            <a:r>
              <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Πηγή: </a:t>
            </a:r>
            <a:r>
              <a:rPr kumimoji="0" lang="en-US"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Eurobank.gr</a:t>
            </a:r>
            <a:endPar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endParaRPr>
          </a:p>
        </p:txBody>
      </p:sp>
      <p:sp>
        <p:nvSpPr>
          <p:cNvPr id="22" name="Θέση αριθμού διαφάνειας 1">
            <a:extLst>
              <a:ext uri="{FF2B5EF4-FFF2-40B4-BE49-F238E27FC236}">
                <a16:creationId xmlns:a16="http://schemas.microsoft.com/office/drawing/2014/main" id="{962535E8-AABB-9567-7A3A-81C1AE125FC6}"/>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98</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3" name="Θέση αριθμού διαφάνειας 1">
            <a:extLst>
              <a:ext uri="{FF2B5EF4-FFF2-40B4-BE49-F238E27FC236}">
                <a16:creationId xmlns:a16="http://schemas.microsoft.com/office/drawing/2014/main" id="{C3C6F635-A9B3-F023-C3BF-3EAA09E79BC7}"/>
              </a:ext>
            </a:extLst>
          </p:cNvPr>
          <p:cNvSpPr txBox="1">
            <a:spLocks/>
          </p:cNvSpPr>
          <p:nvPr/>
        </p:nvSpPr>
        <p:spPr>
          <a:xfrm>
            <a:off x="8763000" y="6508750"/>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98</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19" name="Εικόνα 18">
            <a:extLst>
              <a:ext uri="{FF2B5EF4-FFF2-40B4-BE49-F238E27FC236}">
                <a16:creationId xmlns:a16="http://schemas.microsoft.com/office/drawing/2014/main" id="{CF409CA0-915D-5D06-BD6C-E33AB39412A0}"/>
              </a:ext>
            </a:extLst>
          </p:cNvPr>
          <p:cNvPicPr>
            <a:picLocks noChangeAspect="1"/>
          </p:cNvPicPr>
          <p:nvPr/>
        </p:nvPicPr>
        <p:blipFill rotWithShape="1">
          <a:blip r:embed="rId2"/>
          <a:srcRect l="26083" t="25127" r="27167" b="38815"/>
          <a:stretch/>
        </p:blipFill>
        <p:spPr>
          <a:xfrm>
            <a:off x="873443" y="1623075"/>
            <a:ext cx="5849034" cy="3164975"/>
          </a:xfrm>
          <a:prstGeom prst="rect">
            <a:avLst/>
          </a:prstGeom>
        </p:spPr>
      </p:pic>
      <p:pic>
        <p:nvPicPr>
          <p:cNvPr id="26" name="Εικόνα 25">
            <a:extLst>
              <a:ext uri="{FF2B5EF4-FFF2-40B4-BE49-F238E27FC236}">
                <a16:creationId xmlns:a16="http://schemas.microsoft.com/office/drawing/2014/main" id="{78DC520A-14F5-8806-C40F-DF39B428D068}"/>
              </a:ext>
            </a:extLst>
          </p:cNvPr>
          <p:cNvPicPr>
            <a:picLocks noChangeAspect="1"/>
          </p:cNvPicPr>
          <p:nvPr/>
        </p:nvPicPr>
        <p:blipFill rotWithShape="1">
          <a:blip r:embed="rId3"/>
          <a:srcRect l="26667" t="77778" r="30491" b="7315"/>
          <a:stretch/>
        </p:blipFill>
        <p:spPr>
          <a:xfrm>
            <a:off x="869182" y="5058195"/>
            <a:ext cx="5936839" cy="1161989"/>
          </a:xfrm>
          <a:prstGeom prst="rect">
            <a:avLst/>
          </a:prstGeom>
        </p:spPr>
      </p:pic>
      <p:pic>
        <p:nvPicPr>
          <p:cNvPr id="29" name="Εικόνα 28">
            <a:extLst>
              <a:ext uri="{FF2B5EF4-FFF2-40B4-BE49-F238E27FC236}">
                <a16:creationId xmlns:a16="http://schemas.microsoft.com/office/drawing/2014/main" id="{130BB45E-CED0-9A46-595A-71ED0BA25F47}"/>
              </a:ext>
            </a:extLst>
          </p:cNvPr>
          <p:cNvPicPr>
            <a:picLocks noChangeAspect="1"/>
          </p:cNvPicPr>
          <p:nvPr/>
        </p:nvPicPr>
        <p:blipFill rotWithShape="1">
          <a:blip r:embed="rId3"/>
          <a:srcRect l="26916" t="29926" r="29376" b="23924"/>
          <a:stretch/>
        </p:blipFill>
        <p:spPr>
          <a:xfrm>
            <a:off x="6806021" y="1756690"/>
            <a:ext cx="4368800" cy="3164976"/>
          </a:xfrm>
          <a:prstGeom prst="rect">
            <a:avLst/>
          </a:prstGeom>
        </p:spPr>
      </p:pic>
      <p:pic>
        <p:nvPicPr>
          <p:cNvPr id="18" name="Εικόνα 17">
            <a:extLst>
              <a:ext uri="{FF2B5EF4-FFF2-40B4-BE49-F238E27FC236}">
                <a16:creationId xmlns:a16="http://schemas.microsoft.com/office/drawing/2014/main" id="{CF1A080C-7ECD-5FFD-7A8E-8EC776A17C22}"/>
              </a:ext>
            </a:extLst>
          </p:cNvPr>
          <p:cNvPicPr>
            <a:picLocks noChangeAspect="1"/>
          </p:cNvPicPr>
          <p:nvPr/>
        </p:nvPicPr>
        <p:blipFill>
          <a:blip r:embed="rId4"/>
          <a:stretch>
            <a:fillRect/>
          </a:stretch>
        </p:blipFill>
        <p:spPr>
          <a:xfrm>
            <a:off x="1025869" y="1000005"/>
            <a:ext cx="6706181" cy="441998"/>
          </a:xfrm>
          <a:prstGeom prst="rect">
            <a:avLst/>
          </a:prstGeom>
        </p:spPr>
      </p:pic>
    </p:spTree>
    <p:extLst>
      <p:ext uri="{BB962C8B-B14F-4D97-AF65-F5344CB8AC3E}">
        <p14:creationId xmlns:p14="http://schemas.microsoft.com/office/powerpoint/2010/main" val="9241298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a:extLst>
              <a:ext uri="{FF2B5EF4-FFF2-40B4-BE49-F238E27FC236}">
                <a16:creationId xmlns:a16="http://schemas.microsoft.com/office/drawing/2014/main" id="{4BE050A5-DB63-D6DA-9DBC-4370E3A4522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99</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Rectangle 3">
            <a:extLst>
              <a:ext uri="{FF2B5EF4-FFF2-40B4-BE49-F238E27FC236}">
                <a16:creationId xmlns:a16="http://schemas.microsoft.com/office/drawing/2014/main" id="{846B9BE8-30A6-ABB1-CAF4-7B89DC0AB9E5}"/>
              </a:ext>
            </a:extLst>
          </p:cNvPr>
          <p:cNvSpPr/>
          <p:nvPr/>
        </p:nvSpPr>
        <p:spPr>
          <a:xfrm>
            <a:off x="152400" y="152404"/>
            <a:ext cx="12175626" cy="6858000"/>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Ορθογώνιο: Στρογγύλεμα γωνιών 3">
            <a:extLst>
              <a:ext uri="{FF2B5EF4-FFF2-40B4-BE49-F238E27FC236}">
                <a16:creationId xmlns:a16="http://schemas.microsoft.com/office/drawing/2014/main" id="{3A57B647-F37B-2B64-F2C6-0033CC085690}"/>
              </a:ext>
            </a:extLst>
          </p:cNvPr>
          <p:cNvSpPr/>
          <p:nvPr/>
        </p:nvSpPr>
        <p:spPr>
          <a:xfrm>
            <a:off x="873443" y="11182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Ορθογώνιο: Στρογγύλεμα γωνιών 4">
            <a:extLst>
              <a:ext uri="{FF2B5EF4-FFF2-40B4-BE49-F238E27FC236}">
                <a16:creationId xmlns:a16="http://schemas.microsoft.com/office/drawing/2014/main" id="{5F46E8CF-F19E-DA6C-5544-2A9E2831C6C6}"/>
              </a:ext>
            </a:extLst>
          </p:cNvPr>
          <p:cNvSpPr/>
          <p:nvPr/>
        </p:nvSpPr>
        <p:spPr>
          <a:xfrm>
            <a:off x="873443" y="11182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3">
            <a:extLst>
              <a:ext uri="{FF2B5EF4-FFF2-40B4-BE49-F238E27FC236}">
                <a16:creationId xmlns:a16="http://schemas.microsoft.com/office/drawing/2014/main" id="{74C606CC-E998-EADC-17D0-3ACD65BA1CDD}"/>
              </a:ext>
            </a:extLst>
          </p:cNvPr>
          <p:cNvSpPr/>
          <p:nvPr/>
        </p:nvSpPr>
        <p:spPr>
          <a:xfrm>
            <a:off x="0" y="0"/>
            <a:ext cx="12328026" cy="7010404"/>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7" name="Ορθογώνιο: Στρογγύλεμα γωνιών 6">
            <a:extLst>
              <a:ext uri="{FF2B5EF4-FFF2-40B4-BE49-F238E27FC236}">
                <a16:creationId xmlns:a16="http://schemas.microsoft.com/office/drawing/2014/main" id="{C9B5E8B4-3AE7-753F-9125-F82F5A3D7048}"/>
              </a:ext>
            </a:extLst>
          </p:cNvPr>
          <p:cNvSpPr/>
          <p:nvPr/>
        </p:nvSpPr>
        <p:spPr>
          <a:xfrm>
            <a:off x="721043" y="965822"/>
            <a:ext cx="11021963" cy="5542928"/>
          </a:xfrm>
          <a:prstGeom prst="roundRect">
            <a:avLst>
              <a:gd name="adj" fmla="val 47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Θέση αριθμού διαφάνειας 1">
            <a:extLst>
              <a:ext uri="{FF2B5EF4-FFF2-40B4-BE49-F238E27FC236}">
                <a16:creationId xmlns:a16="http://schemas.microsoft.com/office/drawing/2014/main" id="{AF908C69-115F-2E93-70C0-98C6E9D7AC13}"/>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99</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Θέση αριθμού διαφάνειας 1">
            <a:extLst>
              <a:ext uri="{FF2B5EF4-FFF2-40B4-BE49-F238E27FC236}">
                <a16:creationId xmlns:a16="http://schemas.microsoft.com/office/drawing/2014/main" id="{C90BE174-2238-0A96-E548-CE325AB36075}"/>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99</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0" name="Θέση αριθμού διαφάνειας 1">
            <a:extLst>
              <a:ext uri="{FF2B5EF4-FFF2-40B4-BE49-F238E27FC236}">
                <a16:creationId xmlns:a16="http://schemas.microsoft.com/office/drawing/2014/main" id="{C9FD9B2A-8606-7D03-17CD-872206834C8D}"/>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99</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1" name="Ευθεία γραμμή σύνδεσης 10">
            <a:extLst>
              <a:ext uri="{FF2B5EF4-FFF2-40B4-BE49-F238E27FC236}">
                <a16:creationId xmlns:a16="http://schemas.microsoft.com/office/drawing/2014/main" id="{85A5917B-7443-5BEB-C053-03A4B506FCF3}"/>
              </a:ext>
            </a:extLst>
          </p:cNvPr>
          <p:cNvCxnSpPr/>
          <p:nvPr/>
        </p:nvCxnSpPr>
        <p:spPr>
          <a:xfrm>
            <a:off x="721045" y="771836"/>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Θέση αριθμού διαφάνειας 1">
            <a:extLst>
              <a:ext uri="{FF2B5EF4-FFF2-40B4-BE49-F238E27FC236}">
                <a16:creationId xmlns:a16="http://schemas.microsoft.com/office/drawing/2014/main" id="{ACDDE0A0-4738-A4C2-1CD7-B406C306DC89}"/>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99</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3" name="Θέση αριθμού διαφάνειας 1">
            <a:extLst>
              <a:ext uri="{FF2B5EF4-FFF2-40B4-BE49-F238E27FC236}">
                <a16:creationId xmlns:a16="http://schemas.microsoft.com/office/drawing/2014/main" id="{BE555728-6E9F-3A1D-40A2-5B4943D45FD8}"/>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99</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4" name="Θέση αριθμού διαφάνειας 1">
            <a:extLst>
              <a:ext uri="{FF2B5EF4-FFF2-40B4-BE49-F238E27FC236}">
                <a16:creationId xmlns:a16="http://schemas.microsoft.com/office/drawing/2014/main" id="{A43112E0-6C47-DC49-FF8F-87DD1F1CE8DE}"/>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99</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5" name="Ευθεία γραμμή σύνδεσης 14">
            <a:extLst>
              <a:ext uri="{FF2B5EF4-FFF2-40B4-BE49-F238E27FC236}">
                <a16:creationId xmlns:a16="http://schemas.microsoft.com/office/drawing/2014/main" id="{5178A475-444D-CAA6-0C5F-BC8904F8FEC9}"/>
              </a:ext>
            </a:extLst>
          </p:cNvPr>
          <p:cNvCxnSpPr/>
          <p:nvPr/>
        </p:nvCxnSpPr>
        <p:spPr>
          <a:xfrm>
            <a:off x="721045" y="771836"/>
            <a:ext cx="11021962" cy="0"/>
          </a:xfrm>
          <a:prstGeom prst="line">
            <a:avLst/>
          </a:prstGeom>
          <a:ln w="9525">
            <a:solidFill>
              <a:srgbClr val="25295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2AA5408F-F93E-1BF2-2E4E-F395F52A5425}"/>
              </a:ext>
            </a:extLst>
          </p:cNvPr>
          <p:cNvSpPr txBox="1"/>
          <p:nvPr/>
        </p:nvSpPr>
        <p:spPr>
          <a:xfrm>
            <a:off x="721045" y="243908"/>
            <a:ext cx="1102196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GF GREEK EQUITIES ESG ΜΕΤΟΧΙΚΟ ΕΣΩΤΕΡΙΚΟΥ</a:t>
            </a:r>
            <a:r>
              <a:rPr kumimoji="0" lang="en-US"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 </a:t>
            </a:r>
            <a:r>
              <a:rPr kumimoji="0" lang="en-US" sz="16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rPr>
              <a:t>– cont’d</a:t>
            </a:r>
            <a:endParaRPr kumimoji="0" lang="el-GR" sz="2400" b="1" i="0" u="none" strike="noStrike" kern="1200" cap="none" spc="0" normalizeH="0" baseline="0" noProof="0" dirty="0">
              <a:ln>
                <a:noFill/>
              </a:ln>
              <a:solidFill>
                <a:srgbClr val="021342"/>
              </a:solidFill>
              <a:effectLst/>
              <a:uLnTx/>
              <a:uFillTx/>
              <a:latin typeface="Segoe UI" panose="020B0502040204020203" pitchFamily="34" charset="0"/>
              <a:ea typeface="+mn-ea"/>
              <a:cs typeface="Segoe UI" panose="020B0502040204020203" pitchFamily="34" charset="0"/>
            </a:endParaRPr>
          </a:p>
        </p:txBody>
      </p:sp>
      <p:sp>
        <p:nvSpPr>
          <p:cNvPr id="20" name="Θέση αριθμού διαφάνειας 1">
            <a:extLst>
              <a:ext uri="{FF2B5EF4-FFF2-40B4-BE49-F238E27FC236}">
                <a16:creationId xmlns:a16="http://schemas.microsoft.com/office/drawing/2014/main" id="{727A14F9-8B3D-ADC3-B7E9-DA1D451C69F1}"/>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99</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1" name="Rectangle 18">
            <a:extLst>
              <a:ext uri="{FF2B5EF4-FFF2-40B4-BE49-F238E27FC236}">
                <a16:creationId xmlns:a16="http://schemas.microsoft.com/office/drawing/2014/main" id="{889BCF4A-E33F-A16C-AC49-96A151BDF36B}"/>
              </a:ext>
            </a:extLst>
          </p:cNvPr>
          <p:cNvSpPr/>
          <p:nvPr/>
        </p:nvSpPr>
        <p:spPr>
          <a:xfrm>
            <a:off x="3693617" y="6283250"/>
            <a:ext cx="5105802" cy="21544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000"/>
            </a:pPr>
            <a:r>
              <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Πηγή: </a:t>
            </a:r>
            <a:r>
              <a:rPr kumimoji="0" lang="en-US"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rPr>
              <a:t>Eurobank.gr</a:t>
            </a:r>
            <a:endParaRPr kumimoji="0" lang="el-GR" sz="800" b="0" i="1" u="none" strike="noStrike" kern="1200" cap="none" spc="0" normalizeH="0" baseline="0" noProof="0" dirty="0">
              <a:ln>
                <a:noFill/>
              </a:ln>
              <a:solidFill>
                <a:prstClr val="white">
                  <a:lumMod val="50000"/>
                </a:prstClr>
              </a:solidFill>
              <a:effectLst/>
              <a:uLnTx/>
              <a:uFillTx/>
              <a:latin typeface="Segoe UI" panose="020B0502040204020203" pitchFamily="34" charset="0"/>
              <a:ea typeface="+mn-ea"/>
              <a:cs typeface="Segoe UI" panose="020B0502040204020203" pitchFamily="34" charset="0"/>
            </a:endParaRPr>
          </a:p>
        </p:txBody>
      </p:sp>
      <p:sp>
        <p:nvSpPr>
          <p:cNvPr id="22" name="Θέση αριθμού διαφάνειας 1">
            <a:extLst>
              <a:ext uri="{FF2B5EF4-FFF2-40B4-BE49-F238E27FC236}">
                <a16:creationId xmlns:a16="http://schemas.microsoft.com/office/drawing/2014/main" id="{962535E8-AABB-9567-7A3A-81C1AE125FC6}"/>
              </a:ext>
            </a:extLst>
          </p:cNvPr>
          <p:cNvSpPr txBox="1">
            <a:spLocks/>
          </p:cNvSpPr>
          <p:nvPr/>
        </p:nvSpPr>
        <p:spPr>
          <a:xfrm>
            <a:off x="8746626" y="6508754"/>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99</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3" name="Θέση αριθμού διαφάνειας 1">
            <a:extLst>
              <a:ext uri="{FF2B5EF4-FFF2-40B4-BE49-F238E27FC236}">
                <a16:creationId xmlns:a16="http://schemas.microsoft.com/office/drawing/2014/main" id="{C3C6F635-A9B3-F023-C3BF-3EAA09E79BC7}"/>
              </a:ext>
            </a:extLst>
          </p:cNvPr>
          <p:cNvSpPr txBox="1">
            <a:spLocks/>
          </p:cNvSpPr>
          <p:nvPr/>
        </p:nvSpPr>
        <p:spPr>
          <a:xfrm>
            <a:off x="8763000" y="6508750"/>
            <a:ext cx="27432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B64903-090A-4C5E-B41C-380554F838BF}"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99</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33" name="Εικόνα 32">
            <a:extLst>
              <a:ext uri="{FF2B5EF4-FFF2-40B4-BE49-F238E27FC236}">
                <a16:creationId xmlns:a16="http://schemas.microsoft.com/office/drawing/2014/main" id="{780F04BD-3FD8-D29B-C042-0FDFC3A48DE5}"/>
              </a:ext>
            </a:extLst>
          </p:cNvPr>
          <p:cNvPicPr>
            <a:picLocks noChangeAspect="1"/>
          </p:cNvPicPr>
          <p:nvPr/>
        </p:nvPicPr>
        <p:blipFill rotWithShape="1">
          <a:blip r:embed="rId2"/>
          <a:srcRect l="26500" t="22149" r="27167" b="10417"/>
          <a:stretch/>
        </p:blipFill>
        <p:spPr>
          <a:xfrm>
            <a:off x="944880" y="1051958"/>
            <a:ext cx="6421120" cy="5256779"/>
          </a:xfrm>
          <a:prstGeom prst="rect">
            <a:avLst/>
          </a:prstGeom>
        </p:spPr>
      </p:pic>
      <p:pic>
        <p:nvPicPr>
          <p:cNvPr id="35" name="Εικόνα 34">
            <a:extLst>
              <a:ext uri="{FF2B5EF4-FFF2-40B4-BE49-F238E27FC236}">
                <a16:creationId xmlns:a16="http://schemas.microsoft.com/office/drawing/2014/main" id="{4DD765E9-2F80-0F01-2950-5919B081057C}"/>
              </a:ext>
            </a:extLst>
          </p:cNvPr>
          <p:cNvPicPr>
            <a:picLocks noChangeAspect="1"/>
          </p:cNvPicPr>
          <p:nvPr/>
        </p:nvPicPr>
        <p:blipFill rotWithShape="1">
          <a:blip r:embed="rId3"/>
          <a:srcRect l="26666" t="59259" r="53519" b="15339"/>
          <a:stretch/>
        </p:blipFill>
        <p:spPr>
          <a:xfrm>
            <a:off x="8087043" y="1200422"/>
            <a:ext cx="2956877" cy="2132204"/>
          </a:xfrm>
          <a:prstGeom prst="rect">
            <a:avLst/>
          </a:prstGeom>
        </p:spPr>
      </p:pic>
      <p:pic>
        <p:nvPicPr>
          <p:cNvPr id="37" name="Εικόνα 36">
            <a:extLst>
              <a:ext uri="{FF2B5EF4-FFF2-40B4-BE49-F238E27FC236}">
                <a16:creationId xmlns:a16="http://schemas.microsoft.com/office/drawing/2014/main" id="{20F121B6-776F-95DA-48D2-37AB70B4BD96}"/>
              </a:ext>
            </a:extLst>
          </p:cNvPr>
          <p:cNvPicPr>
            <a:picLocks noChangeAspect="1"/>
          </p:cNvPicPr>
          <p:nvPr/>
        </p:nvPicPr>
        <p:blipFill rotWithShape="1">
          <a:blip r:embed="rId3"/>
          <a:srcRect l="51417" t="58074" r="29375" b="14398"/>
          <a:stretch/>
        </p:blipFill>
        <p:spPr>
          <a:xfrm>
            <a:off x="7934642" y="3643797"/>
            <a:ext cx="3312477" cy="2670317"/>
          </a:xfrm>
          <a:prstGeom prst="rect">
            <a:avLst/>
          </a:prstGeom>
        </p:spPr>
      </p:pic>
    </p:spTree>
    <p:extLst>
      <p:ext uri="{BB962C8B-B14F-4D97-AF65-F5344CB8AC3E}">
        <p14:creationId xmlns:p14="http://schemas.microsoft.com/office/powerpoint/2010/main" val="1098388628"/>
      </p:ext>
    </p:extLst>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Θέμα1">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Θέμα1" id="{3678F8E3-5770-4768-9467-CDF4DF813A7B}" vid="{0AEB698C-FEA0-4D5F-BC9E-3BF431D88FA2}"/>
    </a:ext>
  </a:extLst>
</a:theme>
</file>

<file path=ppt/theme/theme3.xml><?xml version="1.0" encoding="utf-8"?>
<a:theme xmlns:a="http://schemas.openxmlformats.org/drawingml/2006/main" name="Προεπιλεγμένη σχεδίαση">
  <a:themeElements>
    <a:clrScheme name="Προεπιλεγμένη σχεδίαση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Προεπιλεγμένη σχεδίαση">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Προεπιλεγμένη σχεδίαση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Προεπιλεγμένη σχεδίαση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Προεπιλεγμένη σχεδίαση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Προεπιλεγμένη σχεδίαση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Προεπιλεγμένη σχεδίαση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Προεπιλεγμένη σχεδίαση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Προεπιλεγμένη σχεδίαση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Προεπιλεγμένη σχεδίαση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Προεπιλεγμένη σχεδίαση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Προεπιλεγμένη σχεδίαση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Προεπιλεγμένη σχεδίαση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Προεπιλεγμένη σχεδίαση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ζ">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ζ" id="{8DB0C789-E3D4-4BA1-ADE1-BCDA782D39E6}" vid="{5FD8D158-4E82-4B31-8DA0-9A003FE8488D}"/>
    </a:ext>
  </a:extLst>
</a:theme>
</file>

<file path=ppt/theme/theme5.xml><?xml version="1.0" encoding="utf-8"?>
<a:theme xmlns:a="http://schemas.openxmlformats.org/drawingml/2006/main" name="1_Θέμα1">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Θέμα1" id="{3678F8E3-5770-4768-9467-CDF4DF813A7B}" vid="{0AEB698C-FEA0-4D5F-BC9E-3BF431D88FA2}"/>
    </a:ext>
  </a:extLst>
</a:theme>
</file>

<file path=ppt/theme/theme6.xml><?xml version="1.0" encoding="utf-8"?>
<a:theme xmlns:a="http://schemas.openxmlformats.org/drawingml/2006/main" name="4_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1066</TotalTime>
  <Words>15839</Words>
  <Application>Microsoft Office PowerPoint</Application>
  <PresentationFormat>Widescreen</PresentationFormat>
  <Paragraphs>2017</Paragraphs>
  <Slides>206</Slides>
  <Notes>122</Notes>
  <HiddenSlides>0</HiddenSlides>
  <MMClips>0</MMClips>
  <ScaleCrop>false</ScaleCrop>
  <HeadingPairs>
    <vt:vector size="8" baseType="variant">
      <vt:variant>
        <vt:lpstr>Fonts Used</vt:lpstr>
      </vt:variant>
      <vt:variant>
        <vt:i4>12</vt:i4>
      </vt:variant>
      <vt:variant>
        <vt:lpstr>Theme</vt:lpstr>
      </vt:variant>
      <vt:variant>
        <vt:i4>6</vt:i4>
      </vt:variant>
      <vt:variant>
        <vt:lpstr>Embedded OLE Servers</vt:lpstr>
      </vt:variant>
      <vt:variant>
        <vt:i4>2</vt:i4>
      </vt:variant>
      <vt:variant>
        <vt:lpstr>Slide Titles</vt:lpstr>
      </vt:variant>
      <vt:variant>
        <vt:i4>206</vt:i4>
      </vt:variant>
    </vt:vector>
  </HeadingPairs>
  <TitlesOfParts>
    <vt:vector size="226" baseType="lpstr">
      <vt:lpstr>Arial</vt:lpstr>
      <vt:lpstr>Bookman Old Style</vt:lpstr>
      <vt:lpstr>Calibri</vt:lpstr>
      <vt:lpstr>Calibri Light</vt:lpstr>
      <vt:lpstr>Constantia</vt:lpstr>
      <vt:lpstr>Garamond</vt:lpstr>
      <vt:lpstr>Segoe UI</vt:lpstr>
      <vt:lpstr>Times</vt:lpstr>
      <vt:lpstr>Times New Roman</vt:lpstr>
      <vt:lpstr>Verdana</vt:lpstr>
      <vt:lpstr>Wingdings</vt:lpstr>
      <vt:lpstr>Wingdings 2</vt:lpstr>
      <vt:lpstr>Default Design</vt:lpstr>
      <vt:lpstr>Θέμα1</vt:lpstr>
      <vt:lpstr>Προεπιλεγμένη σχεδίαση</vt:lpstr>
      <vt:lpstr>ζ</vt:lpstr>
      <vt:lpstr>1_Θέμα1</vt:lpstr>
      <vt:lpstr>4_Θέμα του Office</vt:lpstr>
      <vt:lpstr>Chart</vt:lpstr>
      <vt:lpstr>Equation</vt:lpstr>
      <vt:lpstr>Χαρακτηριστικά συλλογικών επενδύσεων </vt:lpstr>
      <vt:lpstr>Μερικές επενδυτικές αλήθειες αναλλοίωτες στο χρόνο</vt:lpstr>
      <vt:lpstr>Μερικές επενδυτικές αλήθειες αναλλοίωτες στο χρόνο</vt:lpstr>
      <vt:lpstr>Τι είναι χαρτοφυλάκιο</vt:lpstr>
      <vt:lpstr>Εναλλακτικές επενδύσεις Σχέση απόδοσης - κινδύνου</vt:lpstr>
      <vt:lpstr>PowerPoint Presentation</vt:lpstr>
      <vt:lpstr>PowerPoint Presentation</vt:lpstr>
      <vt:lpstr>Αμοιβαία Κεφάλαια</vt:lpstr>
      <vt:lpstr>PowerPoint Presentation</vt:lpstr>
      <vt:lpstr>PowerPoint Presentation</vt:lpstr>
      <vt:lpstr>Πώς λειτουργούν τα Αμοιβαία Κεφάλαια;</vt:lpstr>
      <vt:lpstr>PowerPoint Presentation</vt:lpstr>
      <vt:lpstr>Οι μεριδιούχοι</vt:lpstr>
      <vt:lpstr>Η Α.Ε.Δ.Α.Κ.</vt:lpstr>
      <vt:lpstr>Η τυπική διάρθρωση μιας Α.Ε.Δ.Α.Κ.</vt:lpstr>
      <vt:lpstr>Ο Θεματοφύλακας</vt:lpstr>
      <vt:lpstr>Οργανισμοί Συλλογικών Επενδύσεων σε Κινητές Αξίες (ΟΣΕΚΑ)</vt:lpstr>
      <vt:lpstr>Η Ένωση Θεσμικών Επενδυτών</vt:lpstr>
      <vt:lpstr>Η Ένωση Θεσμικών Επενδυτών</vt:lpstr>
      <vt:lpstr>Σύσταση Αμοιβαίου Κεφαλαίου</vt:lpstr>
      <vt:lpstr>Ο Κανονισμός του Α/Κ</vt:lpstr>
      <vt:lpstr>Ο Κανονισμός του Α/Κ περιέχει τουλάχιστον…</vt:lpstr>
      <vt:lpstr>Ενημέρωση των Επενδυτών</vt:lpstr>
      <vt:lpstr>Ενημέρωση των Επενδυτών (συνέχεια)</vt:lpstr>
      <vt:lpstr>Ενημέρωση των Επενδυτών (συνέχεια)</vt:lpstr>
      <vt:lpstr>Ενημέρωση των Επενδυτών (συνέχεια)</vt:lpstr>
      <vt:lpstr>Ετήσια και η εξαμηνιαία έκθεση των ΟΣΕΚΑ</vt:lpstr>
      <vt:lpstr>Πίνακας Επενδύσεων</vt:lpstr>
      <vt:lpstr>Βασικές Πληροφορίες για τους Επενδυτές </vt:lpstr>
      <vt:lpstr>Βασικές Πληροφορίες για τους Επενδυτές </vt:lpstr>
      <vt:lpstr>Ανακοινώσεις και διαφημίσεις ΟΣΕΚΑ </vt:lpstr>
      <vt:lpstr>Ανακοινώσεις και διαφημίσεις ΟΣΕΚΑ </vt:lpstr>
      <vt:lpstr>Πλεονεκτήματα των Αμοιβαίων Κεφαλαίων</vt:lpstr>
      <vt:lpstr>Πλεονεκτήματα των Αμοιβαίων Κεφαλαίων</vt:lpstr>
      <vt:lpstr>Πλεονεκτήματα των Αμοιβαίων Κεφαλαίων</vt:lpstr>
      <vt:lpstr>PowerPoint Presentation</vt:lpstr>
      <vt:lpstr>Διεθνική Διαφοροποίηση  και Συστηματικός Κίνδυνος</vt:lpstr>
      <vt:lpstr>PowerPoint Presentation</vt:lpstr>
      <vt:lpstr>Άλλο ένα επενδυτικό λάθος…</vt:lpstr>
      <vt:lpstr>Ο επενδυτικός κίνδυνος περιορίζεται σημαντικά με την επένδυση σε Α/Κ</vt:lpstr>
      <vt:lpstr>Πλεονεκτήματα των Αμοιβαίων Κεφαλαίων</vt:lpstr>
      <vt:lpstr>Πλεονεκτήματα των Αμοιβαίων Κεφαλαίων</vt:lpstr>
      <vt:lpstr>Μειονεκτήματα Α/Κ</vt:lpstr>
      <vt:lpstr>Υπολογισμός των Τιμών ενός Μεριδίου </vt:lpstr>
      <vt:lpstr>Καθαρό Ενεργητικό</vt:lpstr>
      <vt:lpstr>Η τιμή διάθεσης</vt:lpstr>
      <vt:lpstr>Η τιμή εξαγοράς</vt:lpstr>
      <vt:lpstr>Υποθετικό Παράδειγμα Αποτίμησης Μεριδίου</vt:lpstr>
      <vt:lpstr>Υποθετικό Παράδειγμα Αποτίμησης Μεριδίου</vt:lpstr>
      <vt:lpstr>Διάθεση και Εξαγορά μεριδίων</vt:lpstr>
      <vt:lpstr>Διάθεση Μεριδίων</vt:lpstr>
      <vt:lpstr>Διάθεση Μεριδίων</vt:lpstr>
      <vt:lpstr>Διάθεση Μεριδίων</vt:lpstr>
      <vt:lpstr>Εξαγορά μεριδίων</vt:lpstr>
      <vt:lpstr>Εξαγορά μεριδίων</vt:lpstr>
      <vt:lpstr>Σημαντικοί Επενδυτικοί Περιορισµοί του Αµοιβαίου Κεφαλαίου </vt:lpstr>
      <vt:lpstr>Χρήση παράγωγων χρηματοοικονομικών μέσων και τίτλων επιλογής από Α/Κ και ΑΕΕΧ και διαχείριση κινδύνων χαρτοφυλακίου</vt:lpstr>
      <vt:lpstr>Χρήση παράγωγων χρηματοοικονομικών μέσων και τίτλων επιλογής από Α/Κ και ΑΕΕΧ και διαχείριση κινδύνων χαρτοφυλακίου</vt:lpstr>
      <vt:lpstr>Φορολογικό Καθεστώς Α/Κ</vt:lpstr>
      <vt:lpstr>Μερικά από τα πιο σημαντικά θέματα που εισήγαγε  ο Νόμος 3283/13/11/2004 είναι:</vt:lpstr>
      <vt:lpstr>PowerPoint Presentation</vt:lpstr>
      <vt:lpstr>PowerPoint Presentation</vt:lpstr>
      <vt:lpstr>PowerPoint Presentation</vt:lpstr>
      <vt:lpstr>Μικτά Αμοιβαία Κεφάλαια </vt:lpstr>
      <vt:lpstr>Μετοχικά Αμοιβαία Κεφάλαια </vt:lpstr>
      <vt:lpstr>Σύνθετα Αμοιβαία Κεφάλαια</vt:lpstr>
      <vt:lpstr>Αμοιβαία Κεφάλαια Δείκτη </vt:lpstr>
      <vt:lpstr>Αμοιβαία Κεφάλαια Κεφαλαίων </vt:lpstr>
      <vt:lpstr>PowerPoint Presentation</vt:lpstr>
      <vt:lpstr>PowerPoint Presentation</vt:lpstr>
      <vt:lpstr>Μια Τυπική Οικογένεια Αμοιβαίων Κεφαλαίων</vt:lpstr>
      <vt:lpstr>Αμοιβαία κεφάλαια (LF) και (LF) FoF</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Αμοιβαία κεφάλαια GF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Υπολογισμός Απόδοσης </vt:lpstr>
      <vt:lpstr>PowerPoint Presentation</vt:lpstr>
      <vt:lpstr>Υπολογισμός Συνολικού Κινδύνου  μιας Επένδυσης</vt:lpstr>
      <vt:lpstr>Τυπική Απόκλιση των Αποδόσεων της Χρηματιστηριακής Αγοράς</vt:lpstr>
      <vt:lpstr>Υπολογισμός Συστηματικού Κινδύνου</vt:lpstr>
      <vt:lpstr>Συντελεστής Βήτα (Beta Coefficient)</vt:lpstr>
      <vt:lpstr>Υπολογισμός  Μη Συστηματικού Κινδύνου</vt:lpstr>
      <vt:lpstr>Η Σχέση των Κινδύνων Μεταξύ τους</vt:lpstr>
      <vt:lpstr>Τυπική Απόκλιση</vt:lpstr>
      <vt:lpstr>Τυπική Απόκλιση</vt:lpstr>
      <vt:lpstr>Τυπική Απόκλιση</vt:lpstr>
      <vt:lpstr>PowerPoint Presentation</vt:lpstr>
      <vt:lpstr>PowerPoint Presentation</vt:lpstr>
      <vt:lpstr>PowerPoint Presentation</vt:lpstr>
      <vt:lpstr>PowerPoint Presentation</vt:lpstr>
      <vt:lpstr>Η αγορά των  Αμοιβαίων Κεφαλαίων</vt:lpstr>
      <vt:lpstr>PowerPoint Presentation</vt:lpstr>
      <vt:lpstr>PowerPoint Presentation</vt:lpstr>
      <vt:lpstr>PowerPoint Presentation</vt:lpstr>
      <vt:lpstr>Η εξέλιξη του παγκόσμιου ενεργητικού Α/Κ ανά κατηγορία (τρισ. $)</vt:lpstr>
      <vt:lpstr>PowerPoint Presentation</vt:lpstr>
      <vt:lpstr>PowerPoint Presentation</vt:lpstr>
      <vt:lpstr>PowerPoint Presentation</vt:lpstr>
      <vt:lpstr>PowerPoint Presentation</vt:lpstr>
      <vt:lpstr>PowerPoint Presentation</vt:lpstr>
      <vt:lpstr>Στην Ελλάδα</vt:lpstr>
      <vt:lpstr>PowerPoint Presentation</vt:lpstr>
      <vt:lpstr>PowerPoint Presentation</vt:lpstr>
      <vt:lpstr>Ιστορική αναδρομή - Ελλάδα</vt:lpstr>
      <vt:lpstr>1η φάση 1972 έως τα τέλη του 1988</vt:lpstr>
      <vt:lpstr>2η φάση αρχές 1989 με τέλη του 1990</vt:lpstr>
      <vt:lpstr>3η φάση  τέλη 1990 έως και το τέλος του 1992</vt:lpstr>
      <vt:lpstr>4η φάση  1993 έως 1994</vt:lpstr>
      <vt:lpstr>5η φάση  1995 έως 1997</vt:lpstr>
      <vt:lpstr>6η φάση  1998 έως τις αρχές του 2000</vt:lpstr>
      <vt:lpstr>7η φάση  αρχές του 2000 έως τις αρχές του 2003</vt:lpstr>
      <vt:lpstr>8η φάση Απρίλιος του 2003 έως και το τέλος του 2007</vt:lpstr>
      <vt:lpstr>PowerPoint Presentation</vt:lpstr>
      <vt:lpstr>PowerPoint Presentation</vt:lpstr>
      <vt:lpstr>Πρόβλημα ή πρόκληση και ευκαιρία για τη διάδοση του θεσμού και νέες πωλήσεις;</vt:lpstr>
      <vt:lpstr>Μπορώ να γίνω πλούσιος  μέσω των Α/Κ;  </vt:lpstr>
      <vt:lpstr>PowerPoint Presentation</vt:lpstr>
      <vt:lpstr>«Η μεγαλύτερη ανακάλυψη της ανθρωπότητας είναι ο ανατοκισμός» (Albert Einstein)</vt:lpstr>
      <vt:lpstr>Μπορώ να γίνω πλούσιος μέσω των Α/Κ;</vt:lpstr>
      <vt:lpstr>Αυτός είναι ο τρόπος να επιτύχετε τον στόχο του €1 εκατ.  (υποθέτουμε ότι επανεπενδύουμε τα κέρδη και δεν έχουν αφαιρεθεί φόροι): </vt:lpstr>
      <vt:lpstr>Στρατηγική τακτικής καταβολής</vt:lpstr>
      <vt:lpstr>Ερωτήματα για έναν επενδυτή</vt:lpstr>
      <vt:lpstr>Ποσοτικά Κριτήρια Επιλογής Α/Κ </vt:lpstr>
      <vt:lpstr>Δείκτης Sharpe και Δείκτης Treynor</vt:lpstr>
      <vt:lpstr>Δείκτης Sharpe και Δείκτης Treynor Παράδειγμα</vt:lpstr>
      <vt:lpstr>Δείκτης Sharpe και Δείκτης Treynor Παράδειγμα</vt:lpstr>
      <vt:lpstr>Ποιοτικά Κριτήρια Επιλογής Α/Κ </vt:lpstr>
      <vt:lpstr>Ποιοτικά Κριτήρια Επιλογής Α/Κ </vt:lpstr>
      <vt:lpstr>Ποιοτικά Κριτήρια Επιλογής Α/Κ</vt:lpstr>
      <vt:lpstr>Κριτήρια Απόρριψης Αμοιβαίων Κεφαλαίων</vt:lpstr>
      <vt:lpstr>Αναγκαιότητα της αξιολόγησης των Α/Κ</vt:lpstr>
      <vt:lpstr>Σε ποιους απευθύνεται η αξιολόγηση των Α/Κ</vt:lpstr>
      <vt:lpstr>Νέες Τάσεις στην Αγορά  Α/Κ</vt:lpstr>
      <vt:lpstr>Index Funds – Δεικτοποιημένα Α/Κ</vt:lpstr>
      <vt:lpstr>PowerPoint Presentation</vt:lpstr>
      <vt:lpstr>Τι είναι τα Funds of Funds ;</vt:lpstr>
      <vt:lpstr>Χρηματιστηριακώς Διαπραγματεύσιμα Α/Κ - Exchange Traded Funds (ETFs)</vt:lpstr>
      <vt:lpstr>Χρηματιστηριακώς Διαπραγματεύσιμα Α/Κ</vt:lpstr>
      <vt:lpstr>Ανώνυμες Εταιρείες  Επενδύσεων Χαρτοφυλακίου</vt:lpstr>
      <vt:lpstr>Ανώνυμες Εταιρείες  Επενδύσεων Χαρτοφυλακίου</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ΧΡΗΣΙΜΟΙ ΣΥΝΔΕΣΜΟΙ</vt:lpstr>
      <vt:lpstr>Βιβλιογραφία και αναφορές</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Χαρακτηριστικά συλλογικών επενδύσεων</dc:title>
  <dc:creator>Administrator</dc:creator>
  <cp:lastModifiedBy>philipas</cp:lastModifiedBy>
  <cp:revision>16</cp:revision>
  <dcterms:created xsi:type="dcterms:W3CDTF">2019-02-27T08:37:31Z</dcterms:created>
  <dcterms:modified xsi:type="dcterms:W3CDTF">2026-05-21T13:23:39Z</dcterms:modified>
</cp:coreProperties>
</file>