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24"/>
  </p:notesMasterIdLst>
  <p:handoutMasterIdLst>
    <p:handoutMasterId r:id="rId225"/>
  </p:handoutMasterIdLst>
  <p:sldIdLst>
    <p:sldId id="327" r:id="rId2"/>
    <p:sldId id="332" r:id="rId3"/>
    <p:sldId id="355" r:id="rId4"/>
    <p:sldId id="434" r:id="rId5"/>
    <p:sldId id="428" r:id="rId6"/>
    <p:sldId id="588" r:id="rId7"/>
    <p:sldId id="429" r:id="rId8"/>
    <p:sldId id="430" r:id="rId9"/>
    <p:sldId id="431" r:id="rId10"/>
    <p:sldId id="432" r:id="rId11"/>
    <p:sldId id="433" r:id="rId12"/>
    <p:sldId id="435" r:id="rId13"/>
    <p:sldId id="436" r:id="rId14"/>
    <p:sldId id="440" r:id="rId15"/>
    <p:sldId id="439" r:id="rId16"/>
    <p:sldId id="438" r:id="rId17"/>
    <p:sldId id="437" r:id="rId18"/>
    <p:sldId id="354" r:id="rId19"/>
    <p:sldId id="408" r:id="rId20"/>
    <p:sldId id="590" r:id="rId21"/>
    <p:sldId id="589" r:id="rId22"/>
    <p:sldId id="353" r:id="rId23"/>
    <p:sldId id="547" r:id="rId24"/>
    <p:sldId id="549" r:id="rId25"/>
    <p:sldId id="413" r:id="rId26"/>
    <p:sldId id="548" r:id="rId27"/>
    <p:sldId id="409" r:id="rId28"/>
    <p:sldId id="335" r:id="rId29"/>
    <p:sldId id="336" r:id="rId30"/>
    <p:sldId id="414" r:id="rId31"/>
    <p:sldId id="412" r:id="rId32"/>
    <p:sldId id="415" r:id="rId33"/>
    <p:sldId id="410" r:id="rId34"/>
    <p:sldId id="411" r:id="rId35"/>
    <p:sldId id="416" r:id="rId36"/>
    <p:sldId id="417" r:id="rId37"/>
    <p:sldId id="358" r:id="rId38"/>
    <p:sldId id="346" r:id="rId39"/>
    <p:sldId id="344" r:id="rId40"/>
    <p:sldId id="337" r:id="rId41"/>
    <p:sldId id="338" r:id="rId42"/>
    <p:sldId id="601" r:id="rId43"/>
    <p:sldId id="552" r:id="rId44"/>
    <p:sldId id="341" r:id="rId45"/>
    <p:sldId id="342" r:id="rId46"/>
    <p:sldId id="343" r:id="rId47"/>
    <p:sldId id="357" r:id="rId48"/>
    <p:sldId id="356" r:id="rId49"/>
    <p:sldId id="334" r:id="rId50"/>
    <p:sldId id="449" r:id="rId51"/>
    <p:sldId id="441" r:id="rId52"/>
    <p:sldId id="451" r:id="rId53"/>
    <p:sldId id="553" r:id="rId54"/>
    <p:sldId id="443" r:id="rId55"/>
    <p:sldId id="603" r:id="rId56"/>
    <p:sldId id="604" r:id="rId57"/>
    <p:sldId id="602" r:id="rId58"/>
    <p:sldId id="606" r:id="rId59"/>
    <p:sldId id="605" r:id="rId60"/>
    <p:sldId id="444" r:id="rId61"/>
    <p:sldId id="369" r:id="rId62"/>
    <p:sldId id="333" r:id="rId63"/>
    <p:sldId id="616" r:id="rId64"/>
    <p:sldId id="331" r:id="rId65"/>
    <p:sldId id="407" r:id="rId66"/>
    <p:sldId id="442" r:id="rId67"/>
    <p:sldId id="607" r:id="rId68"/>
    <p:sldId id="573" r:id="rId69"/>
    <p:sldId id="396" r:id="rId70"/>
    <p:sldId id="397" r:id="rId71"/>
    <p:sldId id="569" r:id="rId72"/>
    <p:sldId id="570" r:id="rId73"/>
    <p:sldId id="608" r:id="rId74"/>
    <p:sldId id="609" r:id="rId75"/>
    <p:sldId id="447" r:id="rId76"/>
    <p:sldId id="610" r:id="rId77"/>
    <p:sldId id="611" r:id="rId78"/>
    <p:sldId id="448" r:id="rId79"/>
    <p:sldId id="612" r:id="rId80"/>
    <p:sldId id="613" r:id="rId81"/>
    <p:sldId id="614" r:id="rId82"/>
    <p:sldId id="390" r:id="rId83"/>
    <p:sldId id="554" r:id="rId84"/>
    <p:sldId id="339" r:id="rId85"/>
    <p:sldId id="450" r:id="rId86"/>
    <p:sldId id="550" r:id="rId87"/>
    <p:sldId id="387" r:id="rId88"/>
    <p:sldId id="615" r:id="rId89"/>
    <p:sldId id="388" r:id="rId90"/>
    <p:sldId id="389" r:id="rId91"/>
    <p:sldId id="399" r:id="rId92"/>
    <p:sldId id="400" r:id="rId93"/>
    <p:sldId id="401" r:id="rId94"/>
    <p:sldId id="402" r:id="rId95"/>
    <p:sldId id="403" r:id="rId96"/>
    <p:sldId id="404" r:id="rId97"/>
    <p:sldId id="405" r:id="rId98"/>
    <p:sldId id="406" r:id="rId99"/>
    <p:sldId id="576" r:id="rId100"/>
    <p:sldId id="575" r:id="rId101"/>
    <p:sldId id="572" r:id="rId102"/>
    <p:sldId id="395" r:id="rId103"/>
    <p:sldId id="574" r:id="rId104"/>
    <p:sldId id="541" r:id="rId105"/>
    <p:sldId id="540" r:id="rId106"/>
    <p:sldId id="542" r:id="rId107"/>
    <p:sldId id="392" r:id="rId108"/>
    <p:sldId id="368" r:id="rId109"/>
    <p:sldId id="366" r:id="rId110"/>
    <p:sldId id="394" r:id="rId111"/>
    <p:sldId id="559" r:id="rId112"/>
    <p:sldId id="560" r:id="rId113"/>
    <p:sldId id="561" r:id="rId114"/>
    <p:sldId id="562" r:id="rId115"/>
    <p:sldId id="563" r:id="rId116"/>
    <p:sldId id="564" r:id="rId117"/>
    <p:sldId id="565" r:id="rId118"/>
    <p:sldId id="566" r:id="rId119"/>
    <p:sldId id="567" r:id="rId120"/>
    <p:sldId id="568" r:id="rId121"/>
    <p:sldId id="418" r:id="rId122"/>
    <p:sldId id="419" r:id="rId123"/>
    <p:sldId id="420" r:id="rId124"/>
    <p:sldId id="421" r:id="rId125"/>
    <p:sldId id="422" r:id="rId126"/>
    <p:sldId id="423" r:id="rId127"/>
    <p:sldId id="424" r:id="rId128"/>
    <p:sldId id="425" r:id="rId129"/>
    <p:sldId id="426" r:id="rId130"/>
    <p:sldId id="427" r:id="rId131"/>
    <p:sldId id="555" r:id="rId132"/>
    <p:sldId id="556" r:id="rId133"/>
    <p:sldId id="557" r:id="rId134"/>
    <p:sldId id="558" r:id="rId135"/>
    <p:sldId id="577" r:id="rId136"/>
    <p:sldId id="578" r:id="rId137"/>
    <p:sldId id="579" r:id="rId138"/>
    <p:sldId id="580" r:id="rId139"/>
    <p:sldId id="370" r:id="rId140"/>
    <p:sldId id="458" r:id="rId141"/>
    <p:sldId id="459" r:id="rId142"/>
    <p:sldId id="460" r:id="rId143"/>
    <p:sldId id="462" r:id="rId144"/>
    <p:sldId id="461" r:id="rId145"/>
    <p:sldId id="463" r:id="rId146"/>
    <p:sldId id="466" r:id="rId147"/>
    <p:sldId id="467" r:id="rId148"/>
    <p:sldId id="468" r:id="rId149"/>
    <p:sldId id="469" r:id="rId150"/>
    <p:sldId id="470" r:id="rId151"/>
    <p:sldId id="471" r:id="rId152"/>
    <p:sldId id="472" r:id="rId153"/>
    <p:sldId id="477" r:id="rId154"/>
    <p:sldId id="476" r:id="rId155"/>
    <p:sldId id="474" r:id="rId156"/>
    <p:sldId id="475" r:id="rId157"/>
    <p:sldId id="478" r:id="rId158"/>
    <p:sldId id="479" r:id="rId159"/>
    <p:sldId id="480" r:id="rId160"/>
    <p:sldId id="481" r:id="rId161"/>
    <p:sldId id="482" r:id="rId162"/>
    <p:sldId id="483" r:id="rId163"/>
    <p:sldId id="484" r:id="rId164"/>
    <p:sldId id="485" r:id="rId165"/>
    <p:sldId id="486" r:id="rId166"/>
    <p:sldId id="487" r:id="rId167"/>
    <p:sldId id="489" r:id="rId168"/>
    <p:sldId id="490" r:id="rId169"/>
    <p:sldId id="491" r:id="rId170"/>
    <p:sldId id="492" r:id="rId171"/>
    <p:sldId id="493" r:id="rId172"/>
    <p:sldId id="587" r:id="rId173"/>
    <p:sldId id="494" r:id="rId174"/>
    <p:sldId id="582" r:id="rId175"/>
    <p:sldId id="583" r:id="rId176"/>
    <p:sldId id="584" r:id="rId177"/>
    <p:sldId id="586" r:id="rId178"/>
    <p:sldId id="585" r:id="rId179"/>
    <p:sldId id="495" r:id="rId180"/>
    <p:sldId id="496" r:id="rId181"/>
    <p:sldId id="497" r:id="rId182"/>
    <p:sldId id="498" r:id="rId183"/>
    <p:sldId id="499" r:id="rId184"/>
    <p:sldId id="500" r:id="rId185"/>
    <p:sldId id="501" r:id="rId186"/>
    <p:sldId id="502" r:id="rId187"/>
    <p:sldId id="503" r:id="rId188"/>
    <p:sldId id="504" r:id="rId189"/>
    <p:sldId id="505" r:id="rId190"/>
    <p:sldId id="506" r:id="rId191"/>
    <p:sldId id="507" r:id="rId192"/>
    <p:sldId id="508" r:id="rId193"/>
    <p:sldId id="509" r:id="rId194"/>
    <p:sldId id="510" r:id="rId195"/>
    <p:sldId id="511" r:id="rId196"/>
    <p:sldId id="512" r:id="rId197"/>
    <p:sldId id="513" r:id="rId198"/>
    <p:sldId id="515" r:id="rId199"/>
    <p:sldId id="517" r:id="rId200"/>
    <p:sldId id="518" r:id="rId201"/>
    <p:sldId id="519" r:id="rId202"/>
    <p:sldId id="520" r:id="rId203"/>
    <p:sldId id="521" r:id="rId204"/>
    <p:sldId id="522" r:id="rId205"/>
    <p:sldId id="523" r:id="rId206"/>
    <p:sldId id="524" r:id="rId207"/>
    <p:sldId id="525" r:id="rId208"/>
    <p:sldId id="526" r:id="rId209"/>
    <p:sldId id="527" r:id="rId210"/>
    <p:sldId id="528" r:id="rId211"/>
    <p:sldId id="529" r:id="rId212"/>
    <p:sldId id="530" r:id="rId213"/>
    <p:sldId id="531" r:id="rId214"/>
    <p:sldId id="595" r:id="rId215"/>
    <p:sldId id="596" r:id="rId216"/>
    <p:sldId id="600" r:id="rId217"/>
    <p:sldId id="597" r:id="rId218"/>
    <p:sldId id="598" r:id="rId219"/>
    <p:sldId id="599" r:id="rId220"/>
    <p:sldId id="592" r:id="rId221"/>
    <p:sldId id="593" r:id="rId222"/>
    <p:sldId id="594" r:id="rId2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D369DD7C-2D54-4ED6-A237-51FE64E32A98}">
          <p14:sldIdLst/>
        </p14:section>
        <p14:section name="Περιεχόμενα" id="{493E176C-C202-45FE-A723-10E92D2C54AB}">
          <p14:sldIdLst/>
        </p14:section>
        <p14:section name="Δημόσιες συμβάσεις και Ανταγωνισμός" id="{679A2587-4BC4-47FA-A66B-DCE27F968BC0}">
          <p14:sldIdLst>
            <p14:sldId id="327"/>
            <p14:sldId id="332"/>
            <p14:sldId id="355"/>
            <p14:sldId id="434"/>
          </p14:sldIdLst>
        </p14:section>
        <p14:section name="Στατιστικά ΕΣΗΔΗΣ - ΚΗΜΔΗΣ" id="{FD1C2CD0-ACE0-4BB5-8343-40B1C58EBF18}">
          <p14:sldIdLst>
            <p14:sldId id="428"/>
            <p14:sldId id="588"/>
            <p14:sldId id="429"/>
            <p14:sldId id="430"/>
            <p14:sldId id="431"/>
            <p14:sldId id="432"/>
            <p14:sldId id="433"/>
            <p14:sldId id="435"/>
            <p14:sldId id="436"/>
            <p14:sldId id="440"/>
            <p14:sldId id="439"/>
            <p14:sldId id="438"/>
            <p14:sldId id="437"/>
          </p14:sldIdLst>
        </p14:section>
        <p14:section name="Συνθήκες εμφάνισης αντι-ανταγωνιστικών πρακτικών" id="{71B3C97B-EAFF-49F9-B655-AA8DAC515878}">
          <p14:sldIdLst>
            <p14:sldId id="354"/>
            <p14:sldId id="408"/>
            <p14:sldId id="590"/>
            <p14:sldId id="589"/>
            <p14:sldId id="353"/>
            <p14:sldId id="547"/>
            <p14:sldId id="549"/>
            <p14:sldId id="413"/>
            <p14:sldId id="548"/>
            <p14:sldId id="409"/>
            <p14:sldId id="335"/>
            <p14:sldId id="336"/>
            <p14:sldId id="414"/>
            <p14:sldId id="412"/>
            <p14:sldId id="415"/>
            <p14:sldId id="410"/>
            <p14:sldId id="411"/>
            <p14:sldId id="416"/>
            <p14:sldId id="417"/>
          </p14:sldIdLst>
        </p14:section>
        <p14:section name="Αντιανταγωνιστικές πρακτικές" id="{13F69730-05B6-4DD2-BE9A-41004D9FD7DE}">
          <p14:sldIdLst>
            <p14:sldId id="358"/>
            <p14:sldId id="346"/>
            <p14:sldId id="344"/>
            <p14:sldId id="337"/>
            <p14:sldId id="338"/>
            <p14:sldId id="601"/>
            <p14:sldId id="552"/>
            <p14:sldId id="341"/>
            <p14:sldId id="342"/>
            <p14:sldId id="343"/>
            <p14:sldId id="357"/>
            <p14:sldId id="356"/>
            <p14:sldId id="334"/>
            <p14:sldId id="449"/>
            <p14:sldId id="441"/>
            <p14:sldId id="451"/>
            <p14:sldId id="553"/>
            <p14:sldId id="443"/>
            <p14:sldId id="603"/>
            <p14:sldId id="604"/>
            <p14:sldId id="602"/>
            <p14:sldId id="606"/>
            <p14:sldId id="605"/>
            <p14:sldId id="444"/>
            <p14:sldId id="369"/>
            <p14:sldId id="333"/>
            <p14:sldId id="616"/>
            <p14:sldId id="331"/>
            <p14:sldId id="407"/>
            <p14:sldId id="442"/>
            <p14:sldId id="607"/>
            <p14:sldId id="573"/>
            <p14:sldId id="396"/>
            <p14:sldId id="397"/>
            <p14:sldId id="569"/>
            <p14:sldId id="570"/>
            <p14:sldId id="608"/>
            <p14:sldId id="609"/>
            <p14:sldId id="447"/>
            <p14:sldId id="610"/>
            <p14:sldId id="611"/>
            <p14:sldId id="448"/>
            <p14:sldId id="612"/>
            <p14:sldId id="613"/>
            <p14:sldId id="614"/>
          </p14:sldIdLst>
        </p14:section>
        <p14:section name="Χειραγώγηση προσφορών" id="{115EFDC4-C8F1-4B77-AE4F-3EBAC35FFEDF}">
          <p14:sldIdLst>
            <p14:sldId id="390"/>
            <p14:sldId id="554"/>
            <p14:sldId id="339"/>
            <p14:sldId id="450"/>
            <p14:sldId id="550"/>
            <p14:sldId id="387"/>
            <p14:sldId id="615"/>
            <p14:sldId id="388"/>
            <p14:sldId id="389"/>
            <p14:sldId id="399"/>
            <p14:sldId id="400"/>
            <p14:sldId id="401"/>
            <p14:sldId id="402"/>
            <p14:sldId id="403"/>
            <p14:sldId id="404"/>
            <p14:sldId id="405"/>
            <p14:sldId id="406"/>
            <p14:sldId id="576"/>
            <p14:sldId id="575"/>
            <p14:sldId id="572"/>
            <p14:sldId id="395"/>
            <p14:sldId id="574"/>
            <p14:sldId id="541"/>
            <p14:sldId id="540"/>
            <p14:sldId id="542"/>
            <p14:sldId id="392"/>
            <p14:sldId id="368"/>
            <p14:sldId id="366"/>
            <p14:sldId id="394"/>
          </p14:sldIdLst>
        </p14:section>
        <p14:section name="Κυρώσεις-Πρόγραμμα επιείκειας" id="{67C63EE8-A0D7-400E-AFEB-1110E599959A}">
          <p14:sldIdLst>
            <p14:sldId id="559"/>
            <p14:sldId id="560"/>
            <p14:sldId id="561"/>
            <p14:sldId id="562"/>
            <p14:sldId id="563"/>
            <p14:sldId id="564"/>
            <p14:sldId id="565"/>
            <p14:sldId id="566"/>
            <p14:sldId id="567"/>
            <p14:sldId id="568"/>
            <p14:sldId id="418"/>
            <p14:sldId id="419"/>
            <p14:sldId id="420"/>
            <p14:sldId id="421"/>
            <p14:sldId id="422"/>
            <p14:sldId id="423"/>
            <p14:sldId id="424"/>
            <p14:sldId id="425"/>
            <p14:sldId id="426"/>
            <p14:sldId id="427"/>
            <p14:sldId id="555"/>
            <p14:sldId id="556"/>
            <p14:sldId id="557"/>
            <p14:sldId id="558"/>
            <p14:sldId id="577"/>
            <p14:sldId id="578"/>
            <p14:sldId id="579"/>
            <p14:sldId id="580"/>
            <p14:sldId id="370"/>
          </p14:sldIdLst>
        </p14:section>
        <p14:section name="Ευρωπαϊκή ενοποίηση" id="{2243B7DA-58A8-42B8-B528-794A76425970}">
          <p14:sldIdLst>
            <p14:sldId id="458"/>
            <p14:sldId id="459"/>
            <p14:sldId id="460"/>
            <p14:sldId id="462"/>
            <p14:sldId id="461"/>
            <p14:sldId id="463"/>
            <p14:sldId id="466"/>
            <p14:sldId id="467"/>
            <p14:sldId id="468"/>
            <p14:sldId id="469"/>
            <p14:sldId id="470"/>
            <p14:sldId id="471"/>
            <p14:sldId id="472"/>
            <p14:sldId id="477"/>
            <p14:sldId id="476"/>
            <p14:sldId id="474"/>
            <p14:sldId id="475"/>
            <p14:sldId id="478"/>
            <p14:sldId id="479"/>
            <p14:sldId id="480"/>
            <p14:sldId id="481"/>
            <p14:sldId id="482"/>
            <p14:sldId id="483"/>
            <p14:sldId id="484"/>
            <p14:sldId id="485"/>
            <p14:sldId id="486"/>
            <p14:sldId id="487"/>
            <p14:sldId id="489"/>
            <p14:sldId id="490"/>
          </p14:sldIdLst>
        </p14:section>
        <p14:section name="Πράσινες συμβάσεις" id="{4776C97F-3E1D-44E4-9E3F-09E2E2982065}">
          <p14:sldIdLst>
            <p14:sldId id="491"/>
            <p14:sldId id="492"/>
            <p14:sldId id="493"/>
            <p14:sldId id="587"/>
            <p14:sldId id="494"/>
            <p14:sldId id="582"/>
            <p14:sldId id="583"/>
            <p14:sldId id="584"/>
            <p14:sldId id="586"/>
            <p14:sldId id="585"/>
            <p14:sldId id="495"/>
            <p14:sldId id="496"/>
            <p14:sldId id="497"/>
            <p14:sldId id="498"/>
            <p14:sldId id="499"/>
            <p14:sldId id="500"/>
            <p14:sldId id="501"/>
            <p14:sldId id="502"/>
            <p14:sldId id="503"/>
            <p14:sldId id="504"/>
            <p14:sldId id="505"/>
            <p14:sldId id="506"/>
            <p14:sldId id="507"/>
            <p14:sldId id="508"/>
            <p14:sldId id="509"/>
            <p14:sldId id="510"/>
            <p14:sldId id="511"/>
            <p14:sldId id="512"/>
            <p14:sldId id="513"/>
            <p14:sldId id="515"/>
            <p14:sldId id="517"/>
            <p14:sldId id="518"/>
            <p14:sldId id="519"/>
            <p14:sldId id="520"/>
            <p14:sldId id="521"/>
            <p14:sldId id="522"/>
            <p14:sldId id="523"/>
            <p14:sldId id="524"/>
            <p14:sldId id="525"/>
            <p14:sldId id="526"/>
            <p14:sldId id="527"/>
            <p14:sldId id="528"/>
            <p14:sldId id="529"/>
            <p14:sldId id="530"/>
            <p14:sldId id="531"/>
          </p14:sldIdLst>
        </p14:section>
        <p14:section name="Δημόσιες Συμβάσεις Κοινωνικής Αναφοράς" id="{FF469AE3-0F30-44DF-A2B5-00E145B52EEE}">
          <p14:sldIdLst>
            <p14:sldId id="595"/>
            <p14:sldId id="596"/>
            <p14:sldId id="600"/>
            <p14:sldId id="597"/>
            <p14:sldId id="598"/>
            <p14:sldId id="599"/>
          </p14:sldIdLst>
        </p14:section>
        <p14:section name="innovative procurement" id="{317401C7-524C-4338-962C-508679A7F5C4}">
          <p14:sldIdLst>
            <p14:sldId id="592"/>
            <p14:sldId id="593"/>
            <p14:sldId id="59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3" autoAdjust="0"/>
    <p:restoredTop sz="96441" autoAdjust="0"/>
  </p:normalViewPr>
  <p:slideViewPr>
    <p:cSldViewPr snapToGrid="0">
      <p:cViewPr varScale="1">
        <p:scale>
          <a:sx n="75" d="100"/>
          <a:sy n="75" d="100"/>
        </p:scale>
        <p:origin x="907"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41DA6-E211-4282-A132-C455EDCB5F46}" type="doc">
      <dgm:prSet loTypeId="urn:microsoft.com/office/officeart/2005/8/layout/hierarchy3" loCatId="list" qsTypeId="urn:microsoft.com/office/officeart/2005/8/quickstyle/3d2" qsCatId="3D" csTypeId="urn:microsoft.com/office/officeart/2005/8/colors/accent0_3" csCatId="mainScheme" phldr="1"/>
      <dgm:spPr/>
      <dgm:t>
        <a:bodyPr/>
        <a:lstStyle/>
        <a:p>
          <a:endParaRPr lang="en-US"/>
        </a:p>
      </dgm:t>
    </dgm:pt>
    <dgm:pt modelId="{41BFB472-2DD7-4969-AE0B-E6EC78B228C3}">
      <dgm:prSet custT="1"/>
      <dgm:spPr/>
      <dgm:t>
        <a:bodyPr/>
        <a:lstStyle/>
        <a:p>
          <a:endParaRPr lang="el-GR" sz="2000" dirty="0"/>
        </a:p>
      </dgm:t>
    </dgm:pt>
    <dgm:pt modelId="{170DF575-E256-413E-A6FE-8B96FF423B19}" type="parTrans" cxnId="{72B0CF91-DD34-4D04-A8D9-FC23AC20BDB1}">
      <dgm:prSet/>
      <dgm:spPr/>
      <dgm:t>
        <a:bodyPr/>
        <a:lstStyle/>
        <a:p>
          <a:endParaRPr lang="el-GR"/>
        </a:p>
      </dgm:t>
    </dgm:pt>
    <dgm:pt modelId="{1D1BA8E7-459B-43BD-A62F-7505007833F4}" type="sibTrans" cxnId="{72B0CF91-DD34-4D04-A8D9-FC23AC20BDB1}">
      <dgm:prSet/>
      <dgm:spPr/>
      <dgm:t>
        <a:bodyPr/>
        <a:lstStyle/>
        <a:p>
          <a:endParaRPr lang="el-GR"/>
        </a:p>
      </dgm:t>
    </dgm:pt>
    <dgm:pt modelId="{CBA5C123-0C30-4254-BC5C-F0E4A9CE8DC9}">
      <dgm:prSet custT="1"/>
      <dgm:spPr/>
      <dgm:t>
        <a:bodyPr/>
        <a:lstStyle/>
        <a:p>
          <a:endParaRPr lang="el-GR" sz="2000" dirty="0"/>
        </a:p>
      </dgm:t>
    </dgm:pt>
    <dgm:pt modelId="{28375F75-537E-4F5D-8D91-16ED29F9471D}" type="parTrans" cxnId="{2D7942DC-9763-41FB-BFEC-3BD05371A78A}">
      <dgm:prSet/>
      <dgm:spPr/>
      <dgm:t>
        <a:bodyPr/>
        <a:lstStyle/>
        <a:p>
          <a:endParaRPr lang="el-GR"/>
        </a:p>
      </dgm:t>
    </dgm:pt>
    <dgm:pt modelId="{FB71B740-CF86-4221-88E5-EA8FBB8C677A}" type="sibTrans" cxnId="{2D7942DC-9763-41FB-BFEC-3BD05371A78A}">
      <dgm:prSet/>
      <dgm:spPr/>
      <dgm:t>
        <a:bodyPr/>
        <a:lstStyle/>
        <a:p>
          <a:endParaRPr lang="el-GR"/>
        </a:p>
      </dgm:t>
    </dgm:pt>
    <dgm:pt modelId="{847C9E78-5EE7-4D69-8742-83E003186B98}">
      <dgm:prSet custT="1"/>
      <dgm:spPr/>
      <dgm:t>
        <a:bodyPr/>
        <a:lstStyle/>
        <a:p>
          <a:endParaRPr lang="el-GR" sz="2000" dirty="0"/>
        </a:p>
      </dgm:t>
    </dgm:pt>
    <dgm:pt modelId="{2F62A941-C36C-4944-B344-57EB453C2615}" type="parTrans" cxnId="{E1B80417-FD4D-4923-A113-2BA8D73FFA7C}">
      <dgm:prSet/>
      <dgm:spPr/>
      <dgm:t>
        <a:bodyPr/>
        <a:lstStyle/>
        <a:p>
          <a:endParaRPr lang="el-GR"/>
        </a:p>
      </dgm:t>
    </dgm:pt>
    <dgm:pt modelId="{F7AC1BEC-09AD-4870-9439-41229ED33B7B}" type="sibTrans" cxnId="{E1B80417-FD4D-4923-A113-2BA8D73FFA7C}">
      <dgm:prSet/>
      <dgm:spPr/>
      <dgm:t>
        <a:bodyPr/>
        <a:lstStyle/>
        <a:p>
          <a:endParaRPr lang="el-GR"/>
        </a:p>
      </dgm:t>
    </dgm:pt>
    <dgm:pt modelId="{5836598D-1790-42AF-8E2D-C3E36F4C6303}">
      <dgm:prSet custT="1"/>
      <dgm:spPr/>
      <dgm:t>
        <a:bodyPr/>
        <a:lstStyle/>
        <a:p>
          <a:endParaRPr lang="el-GR" sz="2000" dirty="0"/>
        </a:p>
      </dgm:t>
    </dgm:pt>
    <dgm:pt modelId="{D50793BF-E8E4-4730-99BA-163B72084475}" type="parTrans" cxnId="{DFE43B6C-34DF-4D03-9C42-266F715E198A}">
      <dgm:prSet/>
      <dgm:spPr/>
      <dgm:t>
        <a:bodyPr/>
        <a:lstStyle/>
        <a:p>
          <a:endParaRPr lang="el-GR"/>
        </a:p>
      </dgm:t>
    </dgm:pt>
    <dgm:pt modelId="{1E621D1C-956B-46D1-8580-42095EF62B2E}" type="sibTrans" cxnId="{DFE43B6C-34DF-4D03-9C42-266F715E198A}">
      <dgm:prSet/>
      <dgm:spPr/>
      <dgm:t>
        <a:bodyPr/>
        <a:lstStyle/>
        <a:p>
          <a:endParaRPr lang="el-GR"/>
        </a:p>
      </dgm:t>
    </dgm:pt>
    <dgm:pt modelId="{38B097C3-C306-4333-9093-648329E3F2D2}" type="pres">
      <dgm:prSet presAssocID="{98941DA6-E211-4282-A132-C455EDCB5F46}" presName="diagram" presStyleCnt="0">
        <dgm:presLayoutVars>
          <dgm:chPref val="1"/>
          <dgm:dir/>
          <dgm:animOne val="branch"/>
          <dgm:animLvl val="lvl"/>
          <dgm:resizeHandles/>
        </dgm:presLayoutVars>
      </dgm:prSet>
      <dgm:spPr/>
    </dgm:pt>
    <dgm:pt modelId="{C9314F81-1245-4CE3-908A-D4302C62D2FF}" type="pres">
      <dgm:prSet presAssocID="{41BFB472-2DD7-4969-AE0B-E6EC78B228C3}" presName="root" presStyleCnt="0"/>
      <dgm:spPr/>
    </dgm:pt>
    <dgm:pt modelId="{59467A1B-7FB6-4051-937A-CCE3E26CF821}" type="pres">
      <dgm:prSet presAssocID="{41BFB472-2DD7-4969-AE0B-E6EC78B228C3}" presName="rootComposite" presStyleCnt="0"/>
      <dgm:spPr/>
    </dgm:pt>
    <dgm:pt modelId="{D7CF71AD-08E7-4147-A8A5-AF2776CFC2B7}" type="pres">
      <dgm:prSet presAssocID="{41BFB472-2DD7-4969-AE0B-E6EC78B228C3}" presName="rootText" presStyleLbl="node1" presStyleIdx="0" presStyleCnt="1" custScaleX="181850"/>
      <dgm:spPr/>
    </dgm:pt>
    <dgm:pt modelId="{7ADA3F89-6072-43F1-8B80-014A8FEEB039}" type="pres">
      <dgm:prSet presAssocID="{41BFB472-2DD7-4969-AE0B-E6EC78B228C3}" presName="rootConnector" presStyleLbl="node1" presStyleIdx="0" presStyleCnt="1"/>
      <dgm:spPr/>
    </dgm:pt>
    <dgm:pt modelId="{3D4CABE7-9126-4CE5-BFD8-21EE76809FA1}" type="pres">
      <dgm:prSet presAssocID="{41BFB472-2DD7-4969-AE0B-E6EC78B228C3}" presName="childShape" presStyleCnt="0"/>
      <dgm:spPr/>
    </dgm:pt>
    <dgm:pt modelId="{99F76B13-E95E-4E8F-AB96-E35434732CB2}" type="pres">
      <dgm:prSet presAssocID="{28375F75-537E-4F5D-8D91-16ED29F9471D}" presName="Name13" presStyleLbl="parChTrans1D2" presStyleIdx="0" presStyleCnt="3"/>
      <dgm:spPr/>
    </dgm:pt>
    <dgm:pt modelId="{F9890924-80C1-4046-B7C9-95A16B79A875}" type="pres">
      <dgm:prSet presAssocID="{CBA5C123-0C30-4254-BC5C-F0E4A9CE8DC9}" presName="childText" presStyleLbl="bgAcc1" presStyleIdx="0" presStyleCnt="3" custScaleX="187929">
        <dgm:presLayoutVars>
          <dgm:bulletEnabled val="1"/>
        </dgm:presLayoutVars>
      </dgm:prSet>
      <dgm:spPr/>
    </dgm:pt>
    <dgm:pt modelId="{5F47BE5A-E55E-4D4D-A8C8-C2C82E9F7CAD}" type="pres">
      <dgm:prSet presAssocID="{2F62A941-C36C-4944-B344-57EB453C2615}" presName="Name13" presStyleLbl="parChTrans1D2" presStyleIdx="1" presStyleCnt="3"/>
      <dgm:spPr/>
    </dgm:pt>
    <dgm:pt modelId="{2C4E170A-592B-48D4-A7F6-50496EDA7499}" type="pres">
      <dgm:prSet presAssocID="{847C9E78-5EE7-4D69-8742-83E003186B98}" presName="childText" presStyleLbl="bgAcc1" presStyleIdx="1" presStyleCnt="3" custScaleX="200792">
        <dgm:presLayoutVars>
          <dgm:bulletEnabled val="1"/>
        </dgm:presLayoutVars>
      </dgm:prSet>
      <dgm:spPr/>
    </dgm:pt>
    <dgm:pt modelId="{973A1FBA-ED69-4A80-B4E0-F96858FDDADA}" type="pres">
      <dgm:prSet presAssocID="{D50793BF-E8E4-4730-99BA-163B72084475}" presName="Name13" presStyleLbl="parChTrans1D2" presStyleIdx="2" presStyleCnt="3"/>
      <dgm:spPr/>
    </dgm:pt>
    <dgm:pt modelId="{622EF44B-B1C5-44B5-B9B7-4F35E83226F4}" type="pres">
      <dgm:prSet presAssocID="{5836598D-1790-42AF-8E2D-C3E36F4C6303}" presName="childText" presStyleLbl="bgAcc1" presStyleIdx="2" presStyleCnt="3" custScaleX="228501">
        <dgm:presLayoutVars>
          <dgm:bulletEnabled val="1"/>
        </dgm:presLayoutVars>
      </dgm:prSet>
      <dgm:spPr/>
    </dgm:pt>
  </dgm:ptLst>
  <dgm:cxnLst>
    <dgm:cxn modelId="{E1B80417-FD4D-4923-A113-2BA8D73FFA7C}" srcId="{41BFB472-2DD7-4969-AE0B-E6EC78B228C3}" destId="{847C9E78-5EE7-4D69-8742-83E003186B98}" srcOrd="1" destOrd="0" parTransId="{2F62A941-C36C-4944-B344-57EB453C2615}" sibTransId="{F7AC1BEC-09AD-4870-9439-41229ED33B7B}"/>
    <dgm:cxn modelId="{CC18A02E-1C3B-4B6D-ACC7-AB8CE4B6E436}" type="presOf" srcId="{98941DA6-E211-4282-A132-C455EDCB5F46}" destId="{38B097C3-C306-4333-9093-648329E3F2D2}" srcOrd="0" destOrd="0" presId="urn:microsoft.com/office/officeart/2005/8/layout/hierarchy3"/>
    <dgm:cxn modelId="{6A884833-4B56-478F-AC48-81DF745C7596}" type="presOf" srcId="{28375F75-537E-4F5D-8D91-16ED29F9471D}" destId="{99F76B13-E95E-4E8F-AB96-E35434732CB2}" srcOrd="0" destOrd="0" presId="urn:microsoft.com/office/officeart/2005/8/layout/hierarchy3"/>
    <dgm:cxn modelId="{6147DE3B-9167-403A-9B09-5F0B9BE910B5}" type="presOf" srcId="{41BFB472-2DD7-4969-AE0B-E6EC78B228C3}" destId="{7ADA3F89-6072-43F1-8B80-014A8FEEB039}" srcOrd="1" destOrd="0" presId="urn:microsoft.com/office/officeart/2005/8/layout/hierarchy3"/>
    <dgm:cxn modelId="{C1B0E569-725A-49C8-AE4D-AA9880E20D12}" type="presOf" srcId="{D50793BF-E8E4-4730-99BA-163B72084475}" destId="{973A1FBA-ED69-4A80-B4E0-F96858FDDADA}" srcOrd="0" destOrd="0" presId="urn:microsoft.com/office/officeart/2005/8/layout/hierarchy3"/>
    <dgm:cxn modelId="{DFE43B6C-34DF-4D03-9C42-266F715E198A}" srcId="{41BFB472-2DD7-4969-AE0B-E6EC78B228C3}" destId="{5836598D-1790-42AF-8E2D-C3E36F4C6303}" srcOrd="2" destOrd="0" parTransId="{D50793BF-E8E4-4730-99BA-163B72084475}" sibTransId="{1E621D1C-956B-46D1-8580-42095EF62B2E}"/>
    <dgm:cxn modelId="{3D5C136E-A25C-4CD6-B257-A8E89210905B}" type="presOf" srcId="{2F62A941-C36C-4944-B344-57EB453C2615}" destId="{5F47BE5A-E55E-4D4D-A8C8-C2C82E9F7CAD}" srcOrd="0" destOrd="0" presId="urn:microsoft.com/office/officeart/2005/8/layout/hierarchy3"/>
    <dgm:cxn modelId="{B24ECB6F-D9D5-406A-BFBE-E13132195BEA}" type="presOf" srcId="{5836598D-1790-42AF-8E2D-C3E36F4C6303}" destId="{622EF44B-B1C5-44B5-B9B7-4F35E83226F4}" srcOrd="0" destOrd="0" presId="urn:microsoft.com/office/officeart/2005/8/layout/hierarchy3"/>
    <dgm:cxn modelId="{D1B56D84-E66D-45EA-8D37-9B1450834FB4}" type="presOf" srcId="{847C9E78-5EE7-4D69-8742-83E003186B98}" destId="{2C4E170A-592B-48D4-A7F6-50496EDA7499}" srcOrd="0" destOrd="0" presId="urn:microsoft.com/office/officeart/2005/8/layout/hierarchy3"/>
    <dgm:cxn modelId="{48789E8A-A76E-436D-B83A-37AA9D46A732}" type="presOf" srcId="{CBA5C123-0C30-4254-BC5C-F0E4A9CE8DC9}" destId="{F9890924-80C1-4046-B7C9-95A16B79A875}" srcOrd="0" destOrd="0" presId="urn:microsoft.com/office/officeart/2005/8/layout/hierarchy3"/>
    <dgm:cxn modelId="{72B0CF91-DD34-4D04-A8D9-FC23AC20BDB1}" srcId="{98941DA6-E211-4282-A132-C455EDCB5F46}" destId="{41BFB472-2DD7-4969-AE0B-E6EC78B228C3}" srcOrd="0" destOrd="0" parTransId="{170DF575-E256-413E-A6FE-8B96FF423B19}" sibTransId="{1D1BA8E7-459B-43BD-A62F-7505007833F4}"/>
    <dgm:cxn modelId="{2D7942DC-9763-41FB-BFEC-3BD05371A78A}" srcId="{41BFB472-2DD7-4969-AE0B-E6EC78B228C3}" destId="{CBA5C123-0C30-4254-BC5C-F0E4A9CE8DC9}" srcOrd="0" destOrd="0" parTransId="{28375F75-537E-4F5D-8D91-16ED29F9471D}" sibTransId="{FB71B740-CF86-4221-88E5-EA8FBB8C677A}"/>
    <dgm:cxn modelId="{82BCA3E2-C5B9-4494-B855-6F9FFAB08EFA}" type="presOf" srcId="{41BFB472-2DD7-4969-AE0B-E6EC78B228C3}" destId="{D7CF71AD-08E7-4147-A8A5-AF2776CFC2B7}" srcOrd="0" destOrd="0" presId="urn:microsoft.com/office/officeart/2005/8/layout/hierarchy3"/>
    <dgm:cxn modelId="{067ACA21-3635-4043-A00B-24E3673BFB10}" type="presParOf" srcId="{38B097C3-C306-4333-9093-648329E3F2D2}" destId="{C9314F81-1245-4CE3-908A-D4302C62D2FF}" srcOrd="0" destOrd="0" presId="urn:microsoft.com/office/officeart/2005/8/layout/hierarchy3"/>
    <dgm:cxn modelId="{023A267A-5045-480D-A957-D578AE39106D}" type="presParOf" srcId="{C9314F81-1245-4CE3-908A-D4302C62D2FF}" destId="{59467A1B-7FB6-4051-937A-CCE3E26CF821}" srcOrd="0" destOrd="0" presId="urn:microsoft.com/office/officeart/2005/8/layout/hierarchy3"/>
    <dgm:cxn modelId="{F5C0263D-8BAB-4462-AE7C-15A84EB7ED45}" type="presParOf" srcId="{59467A1B-7FB6-4051-937A-CCE3E26CF821}" destId="{D7CF71AD-08E7-4147-A8A5-AF2776CFC2B7}" srcOrd="0" destOrd="0" presId="urn:microsoft.com/office/officeart/2005/8/layout/hierarchy3"/>
    <dgm:cxn modelId="{794FBE12-66EF-4763-AD9E-ACDDEA1DB898}" type="presParOf" srcId="{59467A1B-7FB6-4051-937A-CCE3E26CF821}" destId="{7ADA3F89-6072-43F1-8B80-014A8FEEB039}" srcOrd="1" destOrd="0" presId="urn:microsoft.com/office/officeart/2005/8/layout/hierarchy3"/>
    <dgm:cxn modelId="{B1AFA688-BDD9-4202-A3F4-75D802A18C5B}" type="presParOf" srcId="{C9314F81-1245-4CE3-908A-D4302C62D2FF}" destId="{3D4CABE7-9126-4CE5-BFD8-21EE76809FA1}" srcOrd="1" destOrd="0" presId="urn:microsoft.com/office/officeart/2005/8/layout/hierarchy3"/>
    <dgm:cxn modelId="{33550B59-A421-4B4F-A579-CF0C1299E190}" type="presParOf" srcId="{3D4CABE7-9126-4CE5-BFD8-21EE76809FA1}" destId="{99F76B13-E95E-4E8F-AB96-E35434732CB2}" srcOrd="0" destOrd="0" presId="urn:microsoft.com/office/officeart/2005/8/layout/hierarchy3"/>
    <dgm:cxn modelId="{8F13D01F-7C7A-446C-B387-CCF4D5B33C0F}" type="presParOf" srcId="{3D4CABE7-9126-4CE5-BFD8-21EE76809FA1}" destId="{F9890924-80C1-4046-B7C9-95A16B79A875}" srcOrd="1" destOrd="0" presId="urn:microsoft.com/office/officeart/2005/8/layout/hierarchy3"/>
    <dgm:cxn modelId="{5527F314-1428-461A-A706-CE854FFF9B0C}" type="presParOf" srcId="{3D4CABE7-9126-4CE5-BFD8-21EE76809FA1}" destId="{5F47BE5A-E55E-4D4D-A8C8-C2C82E9F7CAD}" srcOrd="2" destOrd="0" presId="urn:microsoft.com/office/officeart/2005/8/layout/hierarchy3"/>
    <dgm:cxn modelId="{ABE4C2B7-9498-4575-B4B6-0BA059F8078F}" type="presParOf" srcId="{3D4CABE7-9126-4CE5-BFD8-21EE76809FA1}" destId="{2C4E170A-592B-48D4-A7F6-50496EDA7499}" srcOrd="3" destOrd="0" presId="urn:microsoft.com/office/officeart/2005/8/layout/hierarchy3"/>
    <dgm:cxn modelId="{010AFBAA-C8C8-4A1A-B017-260997A1F593}" type="presParOf" srcId="{3D4CABE7-9126-4CE5-BFD8-21EE76809FA1}" destId="{973A1FBA-ED69-4A80-B4E0-F96858FDDADA}" srcOrd="4" destOrd="0" presId="urn:microsoft.com/office/officeart/2005/8/layout/hierarchy3"/>
    <dgm:cxn modelId="{14D66506-F24E-4FEA-B5E7-C7E467C077E1}" type="presParOf" srcId="{3D4CABE7-9126-4CE5-BFD8-21EE76809FA1}" destId="{622EF44B-B1C5-44B5-B9B7-4F35E83226F4}"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A295C9-6E5B-478A-BB84-77F17A544056}" type="doc">
      <dgm:prSet loTypeId="urn:microsoft.com/office/officeart/2005/8/layout/hList6" loCatId="list" qsTypeId="urn:microsoft.com/office/officeart/2005/8/quickstyle/simple1" qsCatId="simple" csTypeId="urn:microsoft.com/office/officeart/2005/8/colors/accent1_2" csCatId="accent1" phldr="1"/>
      <dgm:spPr/>
    </dgm:pt>
    <dgm:pt modelId="{18BE097F-D276-4BC8-BC54-0879C136086A}">
      <dgm:prSet phldrT="[Κείμενο]" custT="1"/>
      <dgm:spPr/>
      <dgm:t>
        <a:bodyPr/>
        <a:lstStyle/>
        <a:p>
          <a:r>
            <a:rPr lang="el-GR" sz="2000" dirty="0"/>
            <a:t>Αναθέτουσες αρχές</a:t>
          </a:r>
        </a:p>
      </dgm:t>
    </dgm:pt>
    <dgm:pt modelId="{05684808-6DD6-4F14-8AFB-EAFEEE1E2FEC}" type="parTrans" cxnId="{299D7840-2929-4872-A7AC-77F3CACAC587}">
      <dgm:prSet/>
      <dgm:spPr/>
      <dgm:t>
        <a:bodyPr/>
        <a:lstStyle/>
        <a:p>
          <a:endParaRPr lang="el-GR"/>
        </a:p>
      </dgm:t>
    </dgm:pt>
    <dgm:pt modelId="{1954F19C-B0EA-420E-9991-345C42D17F69}" type="sibTrans" cxnId="{299D7840-2929-4872-A7AC-77F3CACAC587}">
      <dgm:prSet/>
      <dgm:spPr/>
      <dgm:t>
        <a:bodyPr/>
        <a:lstStyle/>
        <a:p>
          <a:endParaRPr lang="el-GR"/>
        </a:p>
      </dgm:t>
    </dgm:pt>
    <dgm:pt modelId="{C231FAE0-1F2E-4F8A-80C2-2ED24B1BBC98}">
      <dgm:prSet phldrT="[Κείμενο]"/>
      <dgm:spPr/>
      <dgm:t>
        <a:bodyPr/>
        <a:lstStyle/>
        <a:p>
          <a:r>
            <a:rPr lang="el-GR" dirty="0"/>
            <a:t>Εθνικό Σύστημα Ηλεκτρονικών Δημοσίων Συμβάσεων</a:t>
          </a:r>
        </a:p>
        <a:p>
          <a:r>
            <a:rPr lang="el-GR" dirty="0"/>
            <a:t>(Ε.Σ.Η.ΔΗ.Σ.)</a:t>
          </a:r>
        </a:p>
        <a:p>
          <a:r>
            <a:rPr lang="el-GR" dirty="0"/>
            <a:t>Κεντρικό Ηλεκτρονικό Μητρώο Δημοσίων Συμβάσεων </a:t>
          </a:r>
        </a:p>
        <a:p>
          <a:r>
            <a:rPr lang="el-GR" dirty="0"/>
            <a:t>(Κ.Η.Μ.ΔΗ.Σ.)</a:t>
          </a:r>
          <a:endParaRPr lang="en-US" dirty="0"/>
        </a:p>
        <a:p>
          <a:r>
            <a:rPr lang="en-US" dirty="0"/>
            <a:t>TED (Tenders Electronic Daily)</a:t>
          </a:r>
          <a:endParaRPr lang="el-GR" dirty="0"/>
        </a:p>
      </dgm:t>
    </dgm:pt>
    <dgm:pt modelId="{5778EB4B-27DD-410D-A3BB-0B3B8B1CA327}" type="parTrans" cxnId="{E1FC62FA-B8B8-4497-B1BB-E9E051CD5862}">
      <dgm:prSet/>
      <dgm:spPr/>
      <dgm:t>
        <a:bodyPr/>
        <a:lstStyle/>
        <a:p>
          <a:endParaRPr lang="el-GR"/>
        </a:p>
      </dgm:t>
    </dgm:pt>
    <dgm:pt modelId="{00007D02-46A4-4FAF-BD43-03C4208A5B05}" type="sibTrans" cxnId="{E1FC62FA-B8B8-4497-B1BB-E9E051CD5862}">
      <dgm:prSet/>
      <dgm:spPr/>
      <dgm:t>
        <a:bodyPr/>
        <a:lstStyle/>
        <a:p>
          <a:endParaRPr lang="el-GR"/>
        </a:p>
      </dgm:t>
    </dgm:pt>
    <dgm:pt modelId="{AA3A6C21-1FE4-4362-BAB9-045E3F8A7820}">
      <dgm:prSet phldrT="[Κείμενο]" custT="1"/>
      <dgm:spPr/>
      <dgm:t>
        <a:bodyPr/>
        <a:lstStyle/>
        <a:p>
          <a:r>
            <a:rPr lang="el-GR" sz="2000" dirty="0"/>
            <a:t>Οικονομικοί φορείς</a:t>
          </a:r>
        </a:p>
      </dgm:t>
    </dgm:pt>
    <dgm:pt modelId="{81CB28AB-FD72-4393-9F98-5D242CFEE2F3}" type="parTrans" cxnId="{1F5A54CB-B201-4B6D-A746-2DD0182BCB11}">
      <dgm:prSet/>
      <dgm:spPr/>
      <dgm:t>
        <a:bodyPr/>
        <a:lstStyle/>
        <a:p>
          <a:endParaRPr lang="el-GR"/>
        </a:p>
      </dgm:t>
    </dgm:pt>
    <dgm:pt modelId="{4F1075C1-5A7B-4FAF-AAA2-E437E5E0E267}" type="sibTrans" cxnId="{1F5A54CB-B201-4B6D-A746-2DD0182BCB11}">
      <dgm:prSet/>
      <dgm:spPr/>
      <dgm:t>
        <a:bodyPr/>
        <a:lstStyle/>
        <a:p>
          <a:endParaRPr lang="el-GR"/>
        </a:p>
      </dgm:t>
    </dgm:pt>
    <dgm:pt modelId="{17491634-E16C-445D-A37B-1E24169FB350}" type="pres">
      <dgm:prSet presAssocID="{71A295C9-6E5B-478A-BB84-77F17A544056}" presName="Name0" presStyleCnt="0">
        <dgm:presLayoutVars>
          <dgm:dir/>
          <dgm:resizeHandles val="exact"/>
        </dgm:presLayoutVars>
      </dgm:prSet>
      <dgm:spPr/>
    </dgm:pt>
    <dgm:pt modelId="{8358AC22-0A0E-41C3-8837-5851B1F22CDE}" type="pres">
      <dgm:prSet presAssocID="{18BE097F-D276-4BC8-BC54-0879C136086A}" presName="node" presStyleLbl="node1" presStyleIdx="0" presStyleCnt="3">
        <dgm:presLayoutVars>
          <dgm:bulletEnabled val="1"/>
        </dgm:presLayoutVars>
      </dgm:prSet>
      <dgm:spPr/>
    </dgm:pt>
    <dgm:pt modelId="{EFAF44C9-F139-4486-BE1C-C0271813E80E}" type="pres">
      <dgm:prSet presAssocID="{1954F19C-B0EA-420E-9991-345C42D17F69}" presName="sibTrans" presStyleCnt="0"/>
      <dgm:spPr/>
    </dgm:pt>
    <dgm:pt modelId="{1FA2EE0F-3E7E-4A18-A36B-3BE8292914BA}" type="pres">
      <dgm:prSet presAssocID="{C231FAE0-1F2E-4F8A-80C2-2ED24B1BBC98}" presName="node" presStyleLbl="node1" presStyleIdx="1" presStyleCnt="3">
        <dgm:presLayoutVars>
          <dgm:bulletEnabled val="1"/>
        </dgm:presLayoutVars>
      </dgm:prSet>
      <dgm:spPr/>
    </dgm:pt>
    <dgm:pt modelId="{311F63DD-5420-4489-B455-4DC4B583D690}" type="pres">
      <dgm:prSet presAssocID="{00007D02-46A4-4FAF-BD43-03C4208A5B05}" presName="sibTrans" presStyleCnt="0"/>
      <dgm:spPr/>
    </dgm:pt>
    <dgm:pt modelId="{A087796E-1EB4-4A7C-BA00-7A1FF54D1F4B}" type="pres">
      <dgm:prSet presAssocID="{AA3A6C21-1FE4-4362-BAB9-045E3F8A7820}" presName="node" presStyleLbl="node1" presStyleIdx="2" presStyleCnt="3">
        <dgm:presLayoutVars>
          <dgm:bulletEnabled val="1"/>
        </dgm:presLayoutVars>
      </dgm:prSet>
      <dgm:spPr/>
    </dgm:pt>
  </dgm:ptLst>
  <dgm:cxnLst>
    <dgm:cxn modelId="{299D7840-2929-4872-A7AC-77F3CACAC587}" srcId="{71A295C9-6E5B-478A-BB84-77F17A544056}" destId="{18BE097F-D276-4BC8-BC54-0879C136086A}" srcOrd="0" destOrd="0" parTransId="{05684808-6DD6-4F14-8AFB-EAFEEE1E2FEC}" sibTransId="{1954F19C-B0EA-420E-9991-345C42D17F69}"/>
    <dgm:cxn modelId="{5B045A46-F46F-45DE-B690-B62124879797}" type="presOf" srcId="{71A295C9-6E5B-478A-BB84-77F17A544056}" destId="{17491634-E16C-445D-A37B-1E24169FB350}" srcOrd="0" destOrd="0" presId="urn:microsoft.com/office/officeart/2005/8/layout/hList6"/>
    <dgm:cxn modelId="{DD32B069-B6A3-4DC2-958B-6219A0CA604D}" type="presOf" srcId="{C231FAE0-1F2E-4F8A-80C2-2ED24B1BBC98}" destId="{1FA2EE0F-3E7E-4A18-A36B-3BE8292914BA}" srcOrd="0" destOrd="0" presId="urn:microsoft.com/office/officeart/2005/8/layout/hList6"/>
    <dgm:cxn modelId="{74DBC6A3-0A07-44C9-8792-3D568F99FFDA}" type="presOf" srcId="{18BE097F-D276-4BC8-BC54-0879C136086A}" destId="{8358AC22-0A0E-41C3-8837-5851B1F22CDE}" srcOrd="0" destOrd="0" presId="urn:microsoft.com/office/officeart/2005/8/layout/hList6"/>
    <dgm:cxn modelId="{1F5A54CB-B201-4B6D-A746-2DD0182BCB11}" srcId="{71A295C9-6E5B-478A-BB84-77F17A544056}" destId="{AA3A6C21-1FE4-4362-BAB9-045E3F8A7820}" srcOrd="2" destOrd="0" parTransId="{81CB28AB-FD72-4393-9F98-5D242CFEE2F3}" sibTransId="{4F1075C1-5A7B-4FAF-AAA2-E437E5E0E267}"/>
    <dgm:cxn modelId="{75F8EFED-A329-487A-868D-11D2CF4FB279}" type="presOf" srcId="{AA3A6C21-1FE4-4362-BAB9-045E3F8A7820}" destId="{A087796E-1EB4-4A7C-BA00-7A1FF54D1F4B}" srcOrd="0" destOrd="0" presId="urn:microsoft.com/office/officeart/2005/8/layout/hList6"/>
    <dgm:cxn modelId="{E1FC62FA-B8B8-4497-B1BB-E9E051CD5862}" srcId="{71A295C9-6E5B-478A-BB84-77F17A544056}" destId="{C231FAE0-1F2E-4F8A-80C2-2ED24B1BBC98}" srcOrd="1" destOrd="0" parTransId="{5778EB4B-27DD-410D-A3BB-0B3B8B1CA327}" sibTransId="{00007D02-46A4-4FAF-BD43-03C4208A5B05}"/>
    <dgm:cxn modelId="{81DCA9CF-24AF-470D-9DEF-6639B070F429}" type="presParOf" srcId="{17491634-E16C-445D-A37B-1E24169FB350}" destId="{8358AC22-0A0E-41C3-8837-5851B1F22CDE}" srcOrd="0" destOrd="0" presId="urn:microsoft.com/office/officeart/2005/8/layout/hList6"/>
    <dgm:cxn modelId="{4E0BA611-D776-4797-B68D-9FE116C5AC51}" type="presParOf" srcId="{17491634-E16C-445D-A37B-1E24169FB350}" destId="{EFAF44C9-F139-4486-BE1C-C0271813E80E}" srcOrd="1" destOrd="0" presId="urn:microsoft.com/office/officeart/2005/8/layout/hList6"/>
    <dgm:cxn modelId="{8D7CE733-D165-4191-8B3F-9AF1F7E1F051}" type="presParOf" srcId="{17491634-E16C-445D-A37B-1E24169FB350}" destId="{1FA2EE0F-3E7E-4A18-A36B-3BE8292914BA}" srcOrd="2" destOrd="0" presId="urn:microsoft.com/office/officeart/2005/8/layout/hList6"/>
    <dgm:cxn modelId="{17DB3BE8-B74B-4A7C-B5D1-3D79E512FF24}" type="presParOf" srcId="{17491634-E16C-445D-A37B-1E24169FB350}" destId="{311F63DD-5420-4489-B455-4DC4B583D690}" srcOrd="3" destOrd="0" presId="urn:microsoft.com/office/officeart/2005/8/layout/hList6"/>
    <dgm:cxn modelId="{EFB6A04C-2DAE-4D94-9A21-F7946A4F38BC}" type="presParOf" srcId="{17491634-E16C-445D-A37B-1E24169FB350}" destId="{A087796E-1EB4-4A7C-BA00-7A1FF54D1F4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F71AD-08E7-4147-A8A5-AF2776CFC2B7}">
      <dsp:nvSpPr>
        <dsp:cNvPr id="0" name=""/>
        <dsp:cNvSpPr/>
      </dsp:nvSpPr>
      <dsp:spPr>
        <a:xfrm>
          <a:off x="2918227" y="988"/>
          <a:ext cx="3253354" cy="894516"/>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el-GR" sz="2000" kern="1200" dirty="0"/>
        </a:p>
      </dsp:txBody>
      <dsp:txXfrm>
        <a:off x="2944426" y="27187"/>
        <a:ext cx="3200956" cy="842118"/>
      </dsp:txXfrm>
    </dsp:sp>
    <dsp:sp modelId="{99F76B13-E95E-4E8F-AB96-E35434732CB2}">
      <dsp:nvSpPr>
        <dsp:cNvPr id="0" name=""/>
        <dsp:cNvSpPr/>
      </dsp:nvSpPr>
      <dsp:spPr>
        <a:xfrm>
          <a:off x="3243562" y="895504"/>
          <a:ext cx="325335" cy="670887"/>
        </a:xfrm>
        <a:custGeom>
          <a:avLst/>
          <a:gdLst/>
          <a:ahLst/>
          <a:cxnLst/>
          <a:rect l="0" t="0" r="0" b="0"/>
          <a:pathLst>
            <a:path>
              <a:moveTo>
                <a:pt x="0" y="0"/>
              </a:moveTo>
              <a:lnTo>
                <a:pt x="0" y="670887"/>
              </a:lnTo>
              <a:lnTo>
                <a:pt x="325335" y="670887"/>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9890924-80C1-4046-B7C9-95A16B79A875}">
      <dsp:nvSpPr>
        <dsp:cNvPr id="0" name=""/>
        <dsp:cNvSpPr/>
      </dsp:nvSpPr>
      <dsp:spPr>
        <a:xfrm>
          <a:off x="3568898" y="1119133"/>
          <a:ext cx="2689688" cy="89451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el-GR" sz="2000" kern="1200" dirty="0"/>
        </a:p>
      </dsp:txBody>
      <dsp:txXfrm>
        <a:off x="3595097" y="1145332"/>
        <a:ext cx="2637290" cy="842118"/>
      </dsp:txXfrm>
    </dsp:sp>
    <dsp:sp modelId="{5F47BE5A-E55E-4D4D-A8C8-C2C82E9F7CAD}">
      <dsp:nvSpPr>
        <dsp:cNvPr id="0" name=""/>
        <dsp:cNvSpPr/>
      </dsp:nvSpPr>
      <dsp:spPr>
        <a:xfrm>
          <a:off x="3243562" y="895504"/>
          <a:ext cx="325335" cy="1789032"/>
        </a:xfrm>
        <a:custGeom>
          <a:avLst/>
          <a:gdLst/>
          <a:ahLst/>
          <a:cxnLst/>
          <a:rect l="0" t="0" r="0" b="0"/>
          <a:pathLst>
            <a:path>
              <a:moveTo>
                <a:pt x="0" y="0"/>
              </a:moveTo>
              <a:lnTo>
                <a:pt x="0" y="1789032"/>
              </a:lnTo>
              <a:lnTo>
                <a:pt x="325335" y="1789032"/>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C4E170A-592B-48D4-A7F6-50496EDA7499}">
      <dsp:nvSpPr>
        <dsp:cNvPr id="0" name=""/>
        <dsp:cNvSpPr/>
      </dsp:nvSpPr>
      <dsp:spPr>
        <a:xfrm>
          <a:off x="3568898" y="2237278"/>
          <a:ext cx="2873786" cy="89451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el-GR" sz="2000" kern="1200" dirty="0"/>
        </a:p>
      </dsp:txBody>
      <dsp:txXfrm>
        <a:off x="3595097" y="2263477"/>
        <a:ext cx="2821388" cy="842118"/>
      </dsp:txXfrm>
    </dsp:sp>
    <dsp:sp modelId="{973A1FBA-ED69-4A80-B4E0-F96858FDDADA}">
      <dsp:nvSpPr>
        <dsp:cNvPr id="0" name=""/>
        <dsp:cNvSpPr/>
      </dsp:nvSpPr>
      <dsp:spPr>
        <a:xfrm>
          <a:off x="3243562" y="895504"/>
          <a:ext cx="325335" cy="2907177"/>
        </a:xfrm>
        <a:custGeom>
          <a:avLst/>
          <a:gdLst/>
          <a:ahLst/>
          <a:cxnLst/>
          <a:rect l="0" t="0" r="0" b="0"/>
          <a:pathLst>
            <a:path>
              <a:moveTo>
                <a:pt x="0" y="0"/>
              </a:moveTo>
              <a:lnTo>
                <a:pt x="0" y="2907177"/>
              </a:lnTo>
              <a:lnTo>
                <a:pt x="325335" y="2907177"/>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22EF44B-B1C5-44B5-B9B7-4F35E83226F4}">
      <dsp:nvSpPr>
        <dsp:cNvPr id="0" name=""/>
        <dsp:cNvSpPr/>
      </dsp:nvSpPr>
      <dsp:spPr>
        <a:xfrm>
          <a:off x="3568898" y="3355423"/>
          <a:ext cx="3270365" cy="89451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el-GR" sz="2000" kern="1200" dirty="0"/>
        </a:p>
      </dsp:txBody>
      <dsp:txXfrm>
        <a:off x="3595097" y="3381622"/>
        <a:ext cx="3217967" cy="842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8AC22-0A0E-41C3-8837-5851B1F22CDE}">
      <dsp:nvSpPr>
        <dsp:cNvPr id="0" name=""/>
        <dsp:cNvSpPr/>
      </dsp:nvSpPr>
      <dsp:spPr>
        <a:xfrm rot="16200000">
          <a:off x="-272614" y="273788"/>
          <a:ext cx="3598863" cy="305128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l-GR" sz="2000" kern="1200" dirty="0"/>
            <a:t>Αναθέτουσες αρχές</a:t>
          </a:r>
        </a:p>
      </dsp:txBody>
      <dsp:txXfrm rot="5400000">
        <a:off x="1175" y="719772"/>
        <a:ext cx="3051286" cy="2159317"/>
      </dsp:txXfrm>
    </dsp:sp>
    <dsp:sp modelId="{1FA2EE0F-3E7E-4A18-A36B-3BE8292914BA}">
      <dsp:nvSpPr>
        <dsp:cNvPr id="0" name=""/>
        <dsp:cNvSpPr/>
      </dsp:nvSpPr>
      <dsp:spPr>
        <a:xfrm rot="16200000">
          <a:off x="3007518" y="273788"/>
          <a:ext cx="3598863" cy="305128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443" bIns="0" numCol="1" spcCol="1270" anchor="ctr" anchorCtr="0">
          <a:noAutofit/>
        </a:bodyPr>
        <a:lstStyle/>
        <a:p>
          <a:pPr marL="0" lvl="0" indent="0" algn="ctr" defTabSz="711200">
            <a:lnSpc>
              <a:spcPct val="90000"/>
            </a:lnSpc>
            <a:spcBef>
              <a:spcPct val="0"/>
            </a:spcBef>
            <a:spcAft>
              <a:spcPct val="35000"/>
            </a:spcAft>
            <a:buNone/>
          </a:pPr>
          <a:r>
            <a:rPr lang="el-GR" sz="1600" kern="1200" dirty="0"/>
            <a:t>Εθνικό Σύστημα Ηλεκτρονικών Δημοσίων Συμβάσεων</a:t>
          </a:r>
        </a:p>
        <a:p>
          <a:pPr marL="0" lvl="0" indent="0" algn="ctr" defTabSz="711200">
            <a:lnSpc>
              <a:spcPct val="90000"/>
            </a:lnSpc>
            <a:spcBef>
              <a:spcPct val="0"/>
            </a:spcBef>
            <a:spcAft>
              <a:spcPct val="35000"/>
            </a:spcAft>
            <a:buNone/>
          </a:pPr>
          <a:r>
            <a:rPr lang="el-GR" sz="1600" kern="1200" dirty="0"/>
            <a:t>(Ε.Σ.Η.ΔΗ.Σ.)</a:t>
          </a:r>
        </a:p>
        <a:p>
          <a:pPr marL="0" lvl="0" indent="0" algn="ctr" defTabSz="711200">
            <a:lnSpc>
              <a:spcPct val="90000"/>
            </a:lnSpc>
            <a:spcBef>
              <a:spcPct val="0"/>
            </a:spcBef>
            <a:spcAft>
              <a:spcPct val="35000"/>
            </a:spcAft>
            <a:buNone/>
          </a:pPr>
          <a:r>
            <a:rPr lang="el-GR" sz="1600" kern="1200" dirty="0"/>
            <a:t>Κεντρικό Ηλεκτρονικό Μητρώο Δημοσίων Συμβάσεων </a:t>
          </a:r>
        </a:p>
        <a:p>
          <a:pPr marL="0" lvl="0" indent="0" algn="ctr" defTabSz="711200">
            <a:lnSpc>
              <a:spcPct val="90000"/>
            </a:lnSpc>
            <a:spcBef>
              <a:spcPct val="0"/>
            </a:spcBef>
            <a:spcAft>
              <a:spcPct val="35000"/>
            </a:spcAft>
            <a:buNone/>
          </a:pPr>
          <a:r>
            <a:rPr lang="el-GR" sz="1600" kern="1200" dirty="0"/>
            <a:t>(Κ.Η.Μ.ΔΗ.Σ.)</a:t>
          </a:r>
          <a:endParaRPr lang="en-US" sz="1600" kern="1200" dirty="0"/>
        </a:p>
        <a:p>
          <a:pPr marL="0" lvl="0" indent="0" algn="ctr" defTabSz="711200">
            <a:lnSpc>
              <a:spcPct val="90000"/>
            </a:lnSpc>
            <a:spcBef>
              <a:spcPct val="0"/>
            </a:spcBef>
            <a:spcAft>
              <a:spcPct val="35000"/>
            </a:spcAft>
            <a:buNone/>
          </a:pPr>
          <a:r>
            <a:rPr lang="en-US" sz="1600" kern="1200" dirty="0"/>
            <a:t>TED (Tenders Electronic Daily)</a:t>
          </a:r>
          <a:endParaRPr lang="el-GR" sz="1600" kern="1200" dirty="0"/>
        </a:p>
      </dsp:txBody>
      <dsp:txXfrm rot="5400000">
        <a:off x="3281307" y="719772"/>
        <a:ext cx="3051286" cy="2159317"/>
      </dsp:txXfrm>
    </dsp:sp>
    <dsp:sp modelId="{A087796E-1EB4-4A7C-BA00-7A1FF54D1F4B}">
      <dsp:nvSpPr>
        <dsp:cNvPr id="0" name=""/>
        <dsp:cNvSpPr/>
      </dsp:nvSpPr>
      <dsp:spPr>
        <a:xfrm rot="16200000">
          <a:off x="6287651" y="273788"/>
          <a:ext cx="3598863" cy="305128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l-GR" sz="2000" kern="1200" dirty="0"/>
            <a:t>Οικονομικοί φορείς</a:t>
          </a:r>
        </a:p>
      </dsp:txBody>
      <dsp:txXfrm rot="5400000">
        <a:off x="6561440" y="719772"/>
        <a:ext cx="3051286" cy="21593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AC211B-F62E-45D7-AFD1-3E63473AB588}" type="datetimeFigureOut">
              <a:rPr lang="el-GR" smtClean="0"/>
              <a:t>17/5/2025</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EA3C80-AD4C-4B03-B937-345C31C27AB6}" type="slidenum">
              <a:rPr lang="el-GR" smtClean="0"/>
              <a:t>‹#›</a:t>
            </a:fld>
            <a:endParaRPr lang="el-GR"/>
          </a:p>
        </p:txBody>
      </p:sp>
    </p:spTree>
    <p:extLst>
      <p:ext uri="{BB962C8B-B14F-4D97-AF65-F5344CB8AC3E}">
        <p14:creationId xmlns:p14="http://schemas.microsoft.com/office/powerpoint/2010/main" val="616498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71F66-095E-4FEA-BB7D-711F10144B05}" type="datetimeFigureOut">
              <a:rPr lang="el-GR" smtClean="0"/>
              <a:t>17/5/2025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F9302-EE59-4C01-ACD2-573F917212B6}" type="slidenum">
              <a:rPr lang="el-GR" smtClean="0"/>
              <a:t>‹#›</a:t>
            </a:fld>
            <a:endParaRPr lang="el-GR"/>
          </a:p>
        </p:txBody>
      </p:sp>
    </p:spTree>
    <p:extLst>
      <p:ext uri="{BB962C8B-B14F-4D97-AF65-F5344CB8AC3E}">
        <p14:creationId xmlns:p14="http://schemas.microsoft.com/office/powerpoint/2010/main" val="332778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Οι μεγάλες εταιρίες έχουν τη δυνατότητα να πραγματοποιήσουν ευκολότερα αλλαγές στη γραμμή παραγωγής ενώ οι μικρομεσαίες εταιρίες μπορεί να μην έχουν καν αυτή τη δυνατότητα.</a:t>
            </a:r>
          </a:p>
        </p:txBody>
      </p:sp>
      <p:sp>
        <p:nvSpPr>
          <p:cNvPr id="4" name="Θέση αριθμού διαφάνειας 3"/>
          <p:cNvSpPr>
            <a:spLocks noGrp="1"/>
          </p:cNvSpPr>
          <p:nvPr>
            <p:ph type="sldNum" sz="quarter" idx="5"/>
          </p:nvPr>
        </p:nvSpPr>
        <p:spPr/>
        <p:txBody>
          <a:bodyPr/>
          <a:lstStyle/>
          <a:p>
            <a:fld id="{759F9302-EE59-4C01-ACD2-573F917212B6}" type="slidenum">
              <a:rPr lang="el-GR" smtClean="0"/>
              <a:t>28</a:t>
            </a:fld>
            <a:endParaRPr lang="el-GR"/>
          </a:p>
        </p:txBody>
      </p:sp>
    </p:spTree>
    <p:extLst>
      <p:ext uri="{BB962C8B-B14F-4D97-AF65-F5344CB8AC3E}">
        <p14:creationId xmlns:p14="http://schemas.microsoft.com/office/powerpoint/2010/main" val="3567475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59F9302-EE59-4C01-ACD2-573F917212B6}" type="slidenum">
              <a:rPr lang="el-GR" smtClean="0"/>
              <a:t>85</a:t>
            </a:fld>
            <a:endParaRPr lang="el-GR"/>
          </a:p>
        </p:txBody>
      </p:sp>
    </p:spTree>
    <p:extLst>
      <p:ext uri="{BB962C8B-B14F-4D97-AF65-F5344CB8AC3E}">
        <p14:creationId xmlns:p14="http://schemas.microsoft.com/office/powerpoint/2010/main" val="263866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59F9302-EE59-4C01-ACD2-573F917212B6}" type="slidenum">
              <a:rPr lang="el-GR" smtClean="0"/>
              <a:t>86</a:t>
            </a:fld>
            <a:endParaRPr lang="el-GR"/>
          </a:p>
        </p:txBody>
      </p:sp>
    </p:spTree>
    <p:extLst>
      <p:ext uri="{BB962C8B-B14F-4D97-AF65-F5344CB8AC3E}">
        <p14:creationId xmlns:p14="http://schemas.microsoft.com/office/powerpoint/2010/main" val="263866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err="1"/>
              <a:t>εφετειο</a:t>
            </a:r>
            <a:endParaRPr lang="el-GR" dirty="0"/>
          </a:p>
        </p:txBody>
      </p:sp>
      <p:sp>
        <p:nvSpPr>
          <p:cNvPr id="4" name="Θέση αριθμού διαφάνειας 3"/>
          <p:cNvSpPr>
            <a:spLocks noGrp="1"/>
          </p:cNvSpPr>
          <p:nvPr>
            <p:ph type="sldNum" sz="quarter" idx="5"/>
          </p:nvPr>
        </p:nvSpPr>
        <p:spPr/>
        <p:txBody>
          <a:bodyPr/>
          <a:lstStyle/>
          <a:p>
            <a:fld id="{759F9302-EE59-4C01-ACD2-573F917212B6}" type="slidenum">
              <a:rPr lang="el-GR" smtClean="0"/>
              <a:t>118</a:t>
            </a:fld>
            <a:endParaRPr lang="el-GR"/>
          </a:p>
        </p:txBody>
      </p:sp>
    </p:spTree>
    <p:extLst>
      <p:ext uri="{BB962C8B-B14F-4D97-AF65-F5344CB8AC3E}">
        <p14:creationId xmlns:p14="http://schemas.microsoft.com/office/powerpoint/2010/main" val="4054223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Θα μπορούσαν να συμμετέχουν σε μια διαγωνιστική διαδικασία φορείς Κοινωνικής και Αλληλέγγυας Οικονομίας και επιχειρήσεις που λειτουργούν με </a:t>
            </a:r>
            <a:r>
              <a:rPr lang="el-GR" dirty="0" err="1"/>
              <a:t>ιδιωτικοοικονομικα</a:t>
            </a:r>
            <a:r>
              <a:rPr lang="el-GR" dirty="0"/>
              <a:t> κριτήρια; Το έχει προβλέψει ο νομοθέτης για αυτό χρησιμοποιείται ο όρος της αποκλειστικότητας στο άρθρο 20 του Ν.4412/2016.</a:t>
            </a:r>
          </a:p>
        </p:txBody>
      </p:sp>
      <p:sp>
        <p:nvSpPr>
          <p:cNvPr id="4" name="Θέση αριθμού διαφάνειας 3"/>
          <p:cNvSpPr>
            <a:spLocks noGrp="1"/>
          </p:cNvSpPr>
          <p:nvPr>
            <p:ph type="sldNum" sz="quarter" idx="5"/>
          </p:nvPr>
        </p:nvSpPr>
        <p:spPr/>
        <p:txBody>
          <a:bodyPr/>
          <a:lstStyle/>
          <a:p>
            <a:fld id="{759F9302-EE59-4C01-ACD2-573F917212B6}" type="slidenum">
              <a:rPr lang="el-GR" smtClean="0"/>
              <a:t>214</a:t>
            </a:fld>
            <a:endParaRPr lang="el-GR"/>
          </a:p>
        </p:txBody>
      </p:sp>
    </p:spTree>
    <p:extLst>
      <p:ext uri="{BB962C8B-B14F-4D97-AF65-F5344CB8AC3E}">
        <p14:creationId xmlns:p14="http://schemas.microsoft.com/office/powerpoint/2010/main" val="1683958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50591281-B65D-4D78-82BC-838968CA1394}" type="datetime1">
              <a:rPr lang="en-US" smtClean="0"/>
              <a:t>5/17/2025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A7042D8B-15A5-4881-869A-CED66962A1B2}" type="datetime1">
              <a:rPr lang="en-US" smtClean="0"/>
              <a:t>5/17/2025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6106F664-0268-42CD-8915-BD88069F9378}" type="datetime1">
              <a:rPr lang="en-US" smtClean="0"/>
              <a:t>5/17/2025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8F8F051-8341-4703-B5D0-8AA8FA2B141F}" type="datetime1">
              <a:rPr lang="en-US" smtClean="0"/>
              <a:t>5/17/2025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7B1B5CE-CC1A-432F-A91D-652C3F5769BA}" type="datetime1">
              <a:rPr lang="en-US" smtClean="0"/>
              <a:t>5/17/2025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989F8ADE-81BA-4828-B5C2-5B8CB8250B00}" type="datetime1">
              <a:rPr lang="en-US" smtClean="0"/>
              <a:t>5/17/2025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3" name="Date Placeholder 2"/>
          <p:cNvSpPr>
            <a:spLocks noGrp="1"/>
          </p:cNvSpPr>
          <p:nvPr>
            <p:ph type="dt" sz="half" idx="10"/>
          </p:nvPr>
        </p:nvSpPr>
        <p:spPr/>
        <p:txBody>
          <a:bodyPr/>
          <a:lstStyle/>
          <a:p>
            <a:fld id="{B5AD7E14-53BC-41C6-9378-EFE09C9547BE}" type="datetime1">
              <a:rPr lang="en-US" smtClean="0"/>
              <a:t>5/17/2025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3" name="Date Placeholder 2"/>
          <p:cNvSpPr>
            <a:spLocks noGrp="1"/>
          </p:cNvSpPr>
          <p:nvPr>
            <p:ph type="dt" sz="half" idx="10"/>
          </p:nvPr>
        </p:nvSpPr>
        <p:spPr/>
        <p:txBody>
          <a:bodyPr/>
          <a:lstStyle/>
          <a:p>
            <a:fld id="{09982DFE-3C0A-4A5F-A03E-F5630E6CD799}" type="datetime1">
              <a:rPr lang="en-US" smtClean="0"/>
              <a:t>5/17/2025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16043E7-B051-4486-B4A9-62BEE779C457}" type="datetime1">
              <a:rPr lang="en-US" smtClean="0"/>
              <a:t>5/17/2025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35BC6F80-8887-44B4-8B5C-1A8866D19CFB}" type="datetime1">
              <a:rPr lang="en-US" smtClean="0"/>
              <a:t>5/17/2025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lvl1pPr>
              <a:defRPr sz="3000"/>
            </a:lvl1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10"/>
          </p:nvPr>
        </p:nvSpPr>
        <p:spPr/>
        <p:txBody>
          <a:bodyPr/>
          <a:lstStyle/>
          <a:p>
            <a:fld id="{1820E5BF-82C1-4607-856B-39A91F9CD559}" type="datetime1">
              <a:rPr lang="en-US" smtClean="0"/>
              <a:t>5/17/2025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vl1pPr>
          </a:lstStyle>
          <a:p>
            <a:r>
              <a:rPr lang="el-GR" dirty="0"/>
              <a:t>Στυλ με </a:t>
            </a:r>
            <a:r>
              <a:rPr lang="el-GR" dirty="0" err="1"/>
              <a:t>αναλυση</a:t>
            </a:r>
            <a:endParaRPr lang="en-US" dirty="0"/>
          </a:p>
        </p:txBody>
      </p:sp>
      <p:sp>
        <p:nvSpPr>
          <p:cNvPr id="4" name="Date Placeholder 3"/>
          <p:cNvSpPr>
            <a:spLocks noGrp="1"/>
          </p:cNvSpPr>
          <p:nvPr>
            <p:ph type="dt" sz="half" idx="10"/>
          </p:nvPr>
        </p:nvSpPr>
        <p:spPr/>
        <p:txBody>
          <a:bodyPr/>
          <a:lstStyle/>
          <a:p>
            <a:fld id="{1820E5BF-82C1-4607-856B-39A91F9CD559}" type="datetime1">
              <a:rPr lang="en-US" smtClean="0"/>
              <a:t>5/17/2025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graphicFrame>
        <p:nvGraphicFramePr>
          <p:cNvPr id="11" name="Content Placeholder 2">
            <a:extLst>
              <a:ext uri="{FF2B5EF4-FFF2-40B4-BE49-F238E27FC236}">
                <a16:creationId xmlns:a16="http://schemas.microsoft.com/office/drawing/2014/main" id="{D91B9945-8CF9-42A1-9D1B-BA17433E9362}"/>
              </a:ext>
            </a:extLst>
          </p:cNvPr>
          <p:cNvGraphicFramePr>
            <a:graphicFrameLocks/>
          </p:cNvGraphicFramePr>
          <p:nvPr userDrawn="1">
            <p:extLst>
              <p:ext uri="{D42A27DB-BD31-4B8C-83A1-F6EECF244321}">
                <p14:modId xmlns:p14="http://schemas.microsoft.com/office/powerpoint/2010/main" val="3656425908"/>
              </p:ext>
            </p:extLst>
          </p:nvPr>
        </p:nvGraphicFramePr>
        <p:xfrm>
          <a:off x="680321" y="2130822"/>
          <a:ext cx="9757491" cy="42509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150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4ED5235D-029E-4D4F-BA7F-EB1A7E214C92}" type="datetime1">
              <a:rPr lang="en-US" smtClean="0"/>
              <a:t>5/17/2025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A2576EC3-0888-410C-A1EB-CC87AFA2E301}" type="datetime1">
              <a:rPr lang="en-US" smtClean="0"/>
              <a:t>5/17/2025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DF2B0541-B885-43B1-99A2-02C7BFF1375A}" type="datetime1">
              <a:rPr lang="en-US" smtClean="0"/>
              <a:t>5/17/2025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90CE1365-2B8D-444D-8632-84B8803BF476}" type="datetime1">
              <a:rPr lang="en-US" smtClean="0"/>
              <a:t>5/17/2025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F81B9D0-DADB-4111-BD26-6CB07643B96F}" type="datetime1">
              <a:rPr lang="en-US" smtClean="0"/>
              <a:t>5/17/2025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04597E3D-FD63-487C-A69A-6D3358601CDB}" type="datetime1">
              <a:rPr lang="en-US" smtClean="0"/>
              <a:t>5/17/2025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43C2B95-DF81-407A-AE1D-810CFE53BF73}" type="datetime1">
              <a:rPr lang="en-US" smtClean="0"/>
              <a:t>5/17/2025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9"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6" r:id="rId13"/>
    <p:sldLayoutId id="2147483663" r:id="rId14"/>
    <p:sldLayoutId id="2147483667" r:id="rId15"/>
    <p:sldLayoutId id="2147483668" r:id="rId16"/>
    <p:sldLayoutId id="2147483658" r:id="rId17"/>
    <p:sldLayoutId id="2147483659" r:id="rId18"/>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hyperlink" Target="https://eur-lex.europa.eu/legal-content/EN/TXT/?uri=CELEX:52008DC0400"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commission.europa.eu/funding-tenders/tools-public-buyers/social-procurement_e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research-and-innovation.ec.europa.eu/strategy/support-policy-making/shaping-eu-research-and-innovation-policy/new-european-innovation-agenda/innovation-procurement/public-procurement-innovative-solutions_en?prefLang=el&amp;etrans=el"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ca.europa.eu/ECAPublications/SR-2023-28/SR-2023-28_EL.pdf" TargetMode="External"/><Relationship Id="rId2" Type="http://schemas.openxmlformats.org/officeDocument/2006/relationships/hyperlink" Target="https://portal.eprocurement.gov.gr/webcenter/portal/TestPortal/statistics1"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epant.gr/enimerosi/who-what-how-why.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data-explorer.oecd.org/vis?lc=en&amp;pg=0&amp;bp=true&amp;snb=27&amp;tm=government%20procurement&amp;vw=tb&amp;df%5bds%5d=dsDisseminateFinalDMZ&amp;df%5bid%5d=DSD_GOV%40DF_GOV_PPROC_2023&amp;df%5bag%5d=OECD.GOV.GIP&amp;df%5bvs%5d=1.0&amp;pd=2007%2C&amp;dq=A.GRC.GPROC....&amp;ly%5brw%5d=UNIT_MEASURE&amp;ly%5bcl%5d=TIME_PERIOD&amp;to%5bTIME_PERIOD%5d=fals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1E1168E-81A8-47D2-BD22-4DF9EA55AC49}"/>
              </a:ext>
            </a:extLst>
          </p:cNvPr>
          <p:cNvSpPr>
            <a:spLocks noGrp="1"/>
          </p:cNvSpPr>
          <p:nvPr>
            <p:ph type="ctrTitle"/>
          </p:nvPr>
        </p:nvSpPr>
        <p:spPr/>
        <p:txBody>
          <a:bodyPr/>
          <a:lstStyle/>
          <a:p>
            <a:r>
              <a:rPr lang="el-GR" dirty="0"/>
              <a:t>Δημόσιες Συμβάσεις Ανταγωνισμός</a:t>
            </a:r>
            <a:r>
              <a:rPr lang="en-US" dirty="0"/>
              <a:t> &amp; </a:t>
            </a:r>
            <a:r>
              <a:rPr lang="el-GR" dirty="0"/>
              <a:t>Οικονομική ανάπτυξη</a:t>
            </a:r>
          </a:p>
        </p:txBody>
      </p:sp>
      <p:sp>
        <p:nvSpPr>
          <p:cNvPr id="6" name="Υπότιτλος 5">
            <a:extLst>
              <a:ext uri="{FF2B5EF4-FFF2-40B4-BE49-F238E27FC236}">
                <a16:creationId xmlns:a16="http://schemas.microsoft.com/office/drawing/2014/main" id="{29CF4933-B38A-4BED-86A7-75DE388ECA1F}"/>
              </a:ext>
            </a:extLst>
          </p:cNvPr>
          <p:cNvSpPr>
            <a:spLocks noGrp="1"/>
          </p:cNvSpPr>
          <p:nvPr>
            <p:ph type="subTitle"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BD1C383-F66D-4059-A4E1-72FF2E4CA98D}"/>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32392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EFE016E-36C0-4BA2-8178-FDA8748A0DB7}"/>
              </a:ext>
            </a:extLst>
          </p:cNvPr>
          <p:cNvSpPr>
            <a:spLocks noGrp="1"/>
          </p:cNvSpPr>
          <p:nvPr>
            <p:ph type="title"/>
          </p:nvPr>
        </p:nvSpPr>
        <p:spPr>
          <a:xfrm>
            <a:off x="276909" y="753227"/>
            <a:ext cx="9613861" cy="1080938"/>
          </a:xfrm>
        </p:spPr>
        <p:txBody>
          <a:bodyPr>
            <a:normAutofit/>
          </a:bodyPr>
          <a:lstStyle/>
          <a:p>
            <a:pPr algn="ctr"/>
            <a:r>
              <a:rPr lang="el-GR" sz="3300" dirty="0"/>
              <a:t>Στατιστικά </a:t>
            </a:r>
            <a:r>
              <a:rPr lang="el-GR" sz="3300" b="1" dirty="0">
                <a:solidFill>
                  <a:srgbClr val="FF0000"/>
                </a:solidFill>
              </a:rPr>
              <a:t>Ε.Σ.Η.ΔΗ.Σ.</a:t>
            </a:r>
            <a:br>
              <a:rPr lang="el-GR" sz="3300" dirty="0"/>
            </a:br>
            <a:r>
              <a:rPr lang="el-GR" sz="3300" dirty="0"/>
              <a:t>Προμήθειες &amp; Υπηρεσίες και Δημόσια Έργα </a:t>
            </a:r>
          </a:p>
        </p:txBody>
      </p:sp>
      <p:sp>
        <p:nvSpPr>
          <p:cNvPr id="4" name="Θέση αριθμού διαφάνειας 3">
            <a:extLst>
              <a:ext uri="{FF2B5EF4-FFF2-40B4-BE49-F238E27FC236}">
                <a16:creationId xmlns:a16="http://schemas.microsoft.com/office/drawing/2014/main" id="{E25A5236-97E8-4B13-BE0D-5BF29B7BDC3C}"/>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9" name="TextBox 8"/>
          <p:cNvSpPr txBox="1"/>
          <p:nvPr/>
        </p:nvSpPr>
        <p:spPr>
          <a:xfrm>
            <a:off x="276909" y="2067353"/>
            <a:ext cx="5406715" cy="369332"/>
          </a:xfrm>
          <a:prstGeom prst="rect">
            <a:avLst/>
          </a:prstGeom>
          <a:noFill/>
        </p:spPr>
        <p:txBody>
          <a:bodyPr wrap="square" rtlCol="0">
            <a:spAutoFit/>
          </a:bodyPr>
          <a:lstStyle/>
          <a:p>
            <a:pPr algn="ctr"/>
            <a:r>
              <a:rPr lang="el-GR" dirty="0"/>
              <a:t>Προμήθειες και Υπηρεσίες</a:t>
            </a:r>
          </a:p>
        </p:txBody>
      </p:sp>
      <p:sp>
        <p:nvSpPr>
          <p:cNvPr id="10" name="TextBox 9"/>
          <p:cNvSpPr txBox="1"/>
          <p:nvPr/>
        </p:nvSpPr>
        <p:spPr>
          <a:xfrm>
            <a:off x="6091880" y="2083503"/>
            <a:ext cx="5881373" cy="369332"/>
          </a:xfrm>
          <a:prstGeom prst="rect">
            <a:avLst/>
          </a:prstGeom>
          <a:noFill/>
        </p:spPr>
        <p:txBody>
          <a:bodyPr wrap="square" rtlCol="0">
            <a:spAutoFit/>
          </a:bodyPr>
          <a:lstStyle/>
          <a:p>
            <a:pPr algn="ctr"/>
            <a:r>
              <a:rPr lang="el-GR" dirty="0"/>
              <a:t>Δημόσια έργα</a:t>
            </a:r>
          </a:p>
        </p:txBody>
      </p:sp>
      <p:pic>
        <p:nvPicPr>
          <p:cNvPr id="7" name="Εικόνα 6">
            <a:extLst>
              <a:ext uri="{FF2B5EF4-FFF2-40B4-BE49-F238E27FC236}">
                <a16:creationId xmlns:a16="http://schemas.microsoft.com/office/drawing/2014/main" id="{6048EF48-839C-2CD3-A0C5-95F24D919566}"/>
              </a:ext>
            </a:extLst>
          </p:cNvPr>
          <p:cNvPicPr>
            <a:picLocks noChangeAspect="1"/>
          </p:cNvPicPr>
          <p:nvPr/>
        </p:nvPicPr>
        <p:blipFill>
          <a:blip r:embed="rId2"/>
          <a:stretch>
            <a:fillRect/>
          </a:stretch>
        </p:blipFill>
        <p:spPr>
          <a:xfrm>
            <a:off x="276909" y="2452835"/>
            <a:ext cx="5205356" cy="3977462"/>
          </a:xfrm>
          <a:prstGeom prst="rect">
            <a:avLst/>
          </a:prstGeom>
        </p:spPr>
      </p:pic>
      <p:pic>
        <p:nvPicPr>
          <p:cNvPr id="11" name="Εικόνα 10">
            <a:extLst>
              <a:ext uri="{FF2B5EF4-FFF2-40B4-BE49-F238E27FC236}">
                <a16:creationId xmlns:a16="http://schemas.microsoft.com/office/drawing/2014/main" id="{9651BC1A-8497-E744-9D70-871F79828773}"/>
              </a:ext>
            </a:extLst>
          </p:cNvPr>
          <p:cNvPicPr>
            <a:picLocks noChangeAspect="1"/>
          </p:cNvPicPr>
          <p:nvPr/>
        </p:nvPicPr>
        <p:blipFill>
          <a:blip r:embed="rId3"/>
          <a:stretch>
            <a:fillRect/>
          </a:stretch>
        </p:blipFill>
        <p:spPr>
          <a:xfrm>
            <a:off x="6449961" y="2452835"/>
            <a:ext cx="5205355" cy="4311243"/>
          </a:xfrm>
          <a:prstGeom prst="rect">
            <a:avLst/>
          </a:prstGeom>
        </p:spPr>
      </p:pic>
      <p:sp>
        <p:nvSpPr>
          <p:cNvPr id="12" name="TextBox 11">
            <a:extLst>
              <a:ext uri="{FF2B5EF4-FFF2-40B4-BE49-F238E27FC236}">
                <a16:creationId xmlns:a16="http://schemas.microsoft.com/office/drawing/2014/main" id="{A7389867-8A70-49B3-DE24-957E9B7D98C6}"/>
              </a:ext>
            </a:extLst>
          </p:cNvPr>
          <p:cNvSpPr txBox="1"/>
          <p:nvPr/>
        </p:nvSpPr>
        <p:spPr>
          <a:xfrm>
            <a:off x="1368577" y="6430297"/>
            <a:ext cx="3816430" cy="323165"/>
          </a:xfrm>
          <a:prstGeom prst="rect">
            <a:avLst/>
          </a:prstGeom>
          <a:noFill/>
        </p:spPr>
        <p:txBody>
          <a:bodyPr wrap="square" rtlCol="0">
            <a:spAutoFit/>
          </a:bodyPr>
          <a:lstStyle/>
          <a:p>
            <a:r>
              <a:rPr lang="el-GR" sz="1500" dirty="0"/>
              <a:t>Τελευταία ενημέρωση: 2/4/2025</a:t>
            </a:r>
          </a:p>
        </p:txBody>
      </p:sp>
    </p:spTree>
    <p:extLst>
      <p:ext uri="{BB962C8B-B14F-4D97-AF65-F5344CB8AC3E}">
        <p14:creationId xmlns:p14="http://schemas.microsoft.com/office/powerpoint/2010/main" val="321904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31113" y="753228"/>
            <a:ext cx="10063070" cy="1080938"/>
          </a:xfrm>
        </p:spPr>
        <p:txBody>
          <a:bodyPr>
            <a:normAutofit/>
          </a:bodyPr>
          <a:lstStyle/>
          <a:p>
            <a:r>
              <a:rPr lang="el-GR" dirty="0"/>
              <a:t>Δ. Κατανομή Αγορών </a:t>
            </a:r>
            <a:r>
              <a:rPr lang="en-US" dirty="0"/>
              <a:t>(market allocation)</a:t>
            </a:r>
            <a:endParaRPr lang="el-GR" dirty="0"/>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31113" y="2090057"/>
            <a:ext cx="9856784" cy="4014715"/>
          </a:xfrm>
        </p:spPr>
        <p:txBody>
          <a:bodyPr>
            <a:noAutofit/>
          </a:bodyPr>
          <a:lstStyle/>
          <a:p>
            <a:pPr marL="0" indent="0">
              <a:lnSpc>
                <a:spcPct val="110000"/>
              </a:lnSpc>
              <a:spcAft>
                <a:spcPts val="600"/>
              </a:spcAft>
              <a:buNone/>
            </a:pPr>
            <a:r>
              <a:rPr lang="el-GR" sz="3600" dirty="0"/>
              <a:t>Με αυτήν την τακτική, οι ανταγωνιστές συμφωνούν μεταξύ τους τον καταμερισμό των αγορών, ο οποίος επιτυγχάνεται συνήθως μέσω της </a:t>
            </a:r>
            <a:r>
              <a:rPr lang="el-GR" sz="3600" dirty="0">
                <a:solidFill>
                  <a:srgbClr val="FFFF00"/>
                </a:solidFill>
              </a:rPr>
              <a:t>κατανομής προϊόντων ή πελατών </a:t>
            </a:r>
            <a:r>
              <a:rPr lang="el-GR" sz="3600" dirty="0"/>
              <a:t>ή μέσω </a:t>
            </a:r>
            <a:r>
              <a:rPr lang="el-GR" sz="3600" dirty="0">
                <a:solidFill>
                  <a:srgbClr val="FFFF00"/>
                </a:solidFill>
              </a:rPr>
              <a:t>γεωγραφικής κατανομής των αγορών</a:t>
            </a:r>
            <a:r>
              <a:rPr lang="el-GR" sz="3600" dirty="0"/>
              <a:t>.</a:t>
            </a:r>
          </a:p>
          <a:p>
            <a:pPr marL="0" indent="0">
              <a:lnSpc>
                <a:spcPct val="110000"/>
              </a:lnSpc>
              <a:spcAft>
                <a:spcPts val="600"/>
              </a:spcAft>
              <a:buNone/>
            </a:pPr>
            <a:r>
              <a:rPr lang="el-GR" sz="3600" dirty="0"/>
              <a:t>(ΕΑ, οδηγός προς αναθέτουσες αρχές, σελ. 16)</a:t>
            </a:r>
            <a:br>
              <a:rPr lang="el-GR" sz="3600" dirty="0"/>
            </a:br>
            <a:endParaRPr lang="en-US" sz="3300" dirty="0"/>
          </a:p>
          <a:p>
            <a:pPr marL="0" indent="0" algn="just">
              <a:lnSpc>
                <a:spcPct val="110000"/>
              </a:lnSpc>
              <a:spcAft>
                <a:spcPts val="600"/>
              </a:spcAft>
              <a:buNone/>
            </a:pPr>
            <a:endParaRPr lang="en-US" sz="3300" dirty="0"/>
          </a:p>
          <a:p>
            <a:pPr marL="0" indent="0" algn="just">
              <a:lnSpc>
                <a:spcPct val="110000"/>
              </a:lnSpc>
              <a:spcAft>
                <a:spcPts val="600"/>
              </a:spcAft>
              <a:buNone/>
            </a:pPr>
            <a:endParaRPr lang="en-US" sz="33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100</a:t>
            </a:fld>
            <a:endParaRPr lang="en-US" dirty="0"/>
          </a:p>
        </p:txBody>
      </p:sp>
    </p:spTree>
    <p:extLst>
      <p:ext uri="{BB962C8B-B14F-4D97-AF65-F5344CB8AC3E}">
        <p14:creationId xmlns:p14="http://schemas.microsoft.com/office/powerpoint/2010/main" val="14679146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p:txBody>
          <a:bodyPr>
            <a:normAutofit/>
          </a:bodyPr>
          <a:lstStyle/>
          <a:p>
            <a:r>
              <a:rPr lang="el-GR" dirty="0"/>
              <a:t>Παράδειγμα κατανομής αγορών – </a:t>
            </a:r>
            <a:br>
              <a:rPr lang="el-GR" dirty="0"/>
            </a:br>
            <a:r>
              <a:rPr lang="el-GR" dirty="0"/>
              <a:t>Μετρήσεις ακροαματικότητας σταθμών</a:t>
            </a:r>
          </a:p>
        </p:txBody>
      </p:sp>
      <p:sp>
        <p:nvSpPr>
          <p:cNvPr id="2" name="Θέση περιεχομένου 1">
            <a:extLst>
              <a:ext uri="{FF2B5EF4-FFF2-40B4-BE49-F238E27FC236}">
                <a16:creationId xmlns:a16="http://schemas.microsoft.com/office/drawing/2014/main" id="{62B9C999-7386-43A8-9E0F-82770D398F02}"/>
              </a:ext>
            </a:extLst>
          </p:cNvPr>
          <p:cNvSpPr>
            <a:spLocks noGrp="1"/>
          </p:cNvSpPr>
          <p:nvPr>
            <p:ph idx="1"/>
          </p:nvPr>
        </p:nvSpPr>
        <p:spPr>
          <a:xfrm>
            <a:off x="224413" y="2363595"/>
            <a:ext cx="11173767" cy="2701891"/>
          </a:xfrm>
        </p:spPr>
        <p:txBody>
          <a:bodyPr>
            <a:noAutofit/>
          </a:bodyPr>
          <a:lstStyle/>
          <a:p>
            <a:pPr marL="0" indent="0">
              <a:spcBef>
                <a:spcPts val="600"/>
              </a:spcBef>
              <a:spcAft>
                <a:spcPts val="600"/>
              </a:spcAft>
              <a:buNone/>
            </a:pPr>
            <a:r>
              <a:rPr lang="el-GR" sz="4000" dirty="0"/>
              <a:t>Το 2015, η Επιτροπή Ανταγωνισμού επέβαλε πρόστιμο στις επιχειρήσεις παροχής υπηρεσιών δημοσκόπησης </a:t>
            </a:r>
            <a:r>
              <a:rPr lang="el-GR" sz="4000" dirty="0" err="1"/>
              <a:t>Focus</a:t>
            </a:r>
            <a:r>
              <a:rPr lang="el-GR" sz="4000" dirty="0"/>
              <a:t> </a:t>
            </a:r>
            <a:r>
              <a:rPr lang="el-GR" sz="4000" dirty="0" err="1"/>
              <a:t>Bari</a:t>
            </a:r>
            <a:r>
              <a:rPr lang="el-GR" sz="4000" dirty="0"/>
              <a:t> και MRB για συμφωνία σε διαγωνισμό της ΑΕΜΑΡ για τη διενέργεια μετρήσεων ακροαματικότητας στην Αττική </a:t>
            </a:r>
          </a:p>
          <a:p>
            <a:pPr marL="0" indent="0">
              <a:spcBef>
                <a:spcPts val="600"/>
              </a:spcBef>
              <a:spcAft>
                <a:spcPts val="600"/>
              </a:spcAft>
              <a:buNone/>
            </a:pPr>
            <a:r>
              <a:rPr lang="el-GR" sz="4000" dirty="0"/>
              <a:t>(</a:t>
            </a:r>
            <a:r>
              <a:rPr lang="en-US" sz="4000" dirty="0"/>
              <a:t>EA </a:t>
            </a:r>
            <a:r>
              <a:rPr lang="el-GR" sz="4000" dirty="0"/>
              <a:t>απόφαση 620/2015).</a:t>
            </a:r>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101</a:t>
            </a:fld>
            <a:endParaRPr lang="en-US" dirty="0"/>
          </a:p>
        </p:txBody>
      </p:sp>
    </p:spTree>
    <p:extLst>
      <p:ext uri="{BB962C8B-B14F-4D97-AF65-F5344CB8AC3E}">
        <p14:creationId xmlns:p14="http://schemas.microsoft.com/office/powerpoint/2010/main" val="22202536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p:txBody>
          <a:bodyPr>
            <a:normAutofit/>
          </a:bodyPr>
          <a:lstStyle/>
          <a:p>
            <a:r>
              <a:rPr lang="el-GR" dirty="0"/>
              <a:t>Παράδειγμα κατανομής αγορών – </a:t>
            </a:r>
            <a:br>
              <a:rPr lang="el-GR" dirty="0"/>
            </a:br>
            <a:r>
              <a:rPr lang="el-GR" dirty="0"/>
              <a:t>Μετρήσεις ακροαματικότητας σταθμών</a:t>
            </a:r>
          </a:p>
        </p:txBody>
      </p:sp>
      <p:sp>
        <p:nvSpPr>
          <p:cNvPr id="2" name="Θέση περιεχομένου 1">
            <a:extLst>
              <a:ext uri="{FF2B5EF4-FFF2-40B4-BE49-F238E27FC236}">
                <a16:creationId xmlns:a16="http://schemas.microsoft.com/office/drawing/2014/main" id="{62B9C999-7386-43A8-9E0F-82770D398F02}"/>
              </a:ext>
            </a:extLst>
          </p:cNvPr>
          <p:cNvSpPr>
            <a:spLocks noGrp="1"/>
          </p:cNvSpPr>
          <p:nvPr>
            <p:ph idx="1"/>
          </p:nvPr>
        </p:nvSpPr>
        <p:spPr>
          <a:xfrm>
            <a:off x="137327" y="2218451"/>
            <a:ext cx="11173767" cy="4138805"/>
          </a:xfrm>
        </p:spPr>
        <p:txBody>
          <a:bodyPr>
            <a:noAutofit/>
          </a:bodyPr>
          <a:lstStyle/>
          <a:p>
            <a:pPr marL="0" indent="0">
              <a:spcBef>
                <a:spcPts val="600"/>
              </a:spcBef>
              <a:spcAft>
                <a:spcPts val="600"/>
              </a:spcAft>
              <a:buNone/>
            </a:pPr>
            <a:r>
              <a:rPr lang="el-GR" sz="3200" dirty="0"/>
              <a:t>Κατά τον επιτόπιο έλεγχο εντοπίστηκε έγγραφο με τίτλο «</a:t>
            </a:r>
            <a:r>
              <a:rPr lang="el-GR" sz="3200" dirty="0">
                <a:solidFill>
                  <a:srgbClr val="FFFF00"/>
                </a:solidFill>
              </a:rPr>
              <a:t>ΜΗ ΑΝΑΚΟΙΝΩΣΙΜΟ ΙΔΙΩΤΙΚΟ ΣΥΜΦΩΝΗΤΙΚΟ ΡΥΘΜΙΣΗΣ ΣΧΕΣΕΩΝ ΜΕΛΩΝ ΕΝΩΣΗΣ ΕΤΑΙΡΕΙΩΝ</a:t>
            </a:r>
            <a:r>
              <a:rPr lang="el-GR" sz="3200" dirty="0"/>
              <a:t>», το οποίο υπεγράφη στις 02.02.2011 από τον εκπρόσωπο της εταιρίας FOCUS και της εταιρίας MRB και το οποίο αφορά στη συμμετοχή των δύο αυτών εταιριών ως ένωσης εταιριών στον ανοικτό διαγωνισμό που προκήρυξε η ΑΕΜΑΡ στις 08.12.2010 για την ανάθεση του έργου «Μέτρηση της Ραδιοφωνικής Ακροαματικότητας στην Αττική»)</a:t>
            </a:r>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102</a:t>
            </a:fld>
            <a:endParaRPr lang="en-US" dirty="0"/>
          </a:p>
        </p:txBody>
      </p:sp>
    </p:spTree>
    <p:extLst>
      <p:ext uri="{BB962C8B-B14F-4D97-AF65-F5344CB8AC3E}">
        <p14:creationId xmlns:p14="http://schemas.microsoft.com/office/powerpoint/2010/main" val="27996994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p:txBody>
          <a:bodyPr>
            <a:normAutofit/>
          </a:bodyPr>
          <a:lstStyle/>
          <a:p>
            <a:r>
              <a:rPr lang="el-GR" dirty="0"/>
              <a:t>Παράδειγμα κατανομής αγορών – </a:t>
            </a:r>
            <a:br>
              <a:rPr lang="el-GR" dirty="0"/>
            </a:br>
            <a:r>
              <a:rPr lang="el-GR" dirty="0"/>
              <a:t>Μετρήσεις ακροαματικότητας σταθμών</a:t>
            </a:r>
          </a:p>
        </p:txBody>
      </p:sp>
      <p:sp>
        <p:nvSpPr>
          <p:cNvPr id="2" name="Θέση περιεχομένου 1">
            <a:extLst>
              <a:ext uri="{FF2B5EF4-FFF2-40B4-BE49-F238E27FC236}">
                <a16:creationId xmlns:a16="http://schemas.microsoft.com/office/drawing/2014/main" id="{62B9C999-7386-43A8-9E0F-82770D398F02}"/>
              </a:ext>
            </a:extLst>
          </p:cNvPr>
          <p:cNvSpPr>
            <a:spLocks noGrp="1"/>
          </p:cNvSpPr>
          <p:nvPr>
            <p:ph idx="1"/>
          </p:nvPr>
        </p:nvSpPr>
        <p:spPr>
          <a:xfrm>
            <a:off x="137327" y="2218451"/>
            <a:ext cx="11173767" cy="4138805"/>
          </a:xfrm>
        </p:spPr>
        <p:txBody>
          <a:bodyPr>
            <a:noAutofit/>
          </a:bodyPr>
          <a:lstStyle/>
          <a:p>
            <a:pPr marL="0" indent="0">
              <a:spcBef>
                <a:spcPts val="600"/>
              </a:spcBef>
              <a:spcAft>
                <a:spcPts val="600"/>
              </a:spcAft>
              <a:buNone/>
            </a:pPr>
            <a:r>
              <a:rPr lang="el-GR" sz="3300" dirty="0"/>
              <a:t>Οι δυο επιχειρήσεις είχαν συνομολογήσει δύο όρους οι οποίοι υπερέβαιναν το αναγκαίο μέτρο για τους σκοπούς της ανωτέρω συνεργασίας. </a:t>
            </a:r>
          </a:p>
          <a:p>
            <a:pPr marL="0" indent="0">
              <a:spcBef>
                <a:spcPts val="600"/>
              </a:spcBef>
              <a:spcAft>
                <a:spcPts val="600"/>
              </a:spcAft>
              <a:buNone/>
            </a:pPr>
            <a:r>
              <a:rPr lang="el-GR" sz="3300" dirty="0"/>
              <a:t>Σύμφωνα με τον έναν όρο η MRB αναλάμβανε την υποχρέωση </a:t>
            </a:r>
            <a:r>
              <a:rPr lang="el-GR" sz="3300" b="1" dirty="0">
                <a:solidFill>
                  <a:srgbClr val="FFC000"/>
                </a:solidFill>
              </a:rPr>
              <a:t>να μη δραστηριοποιηθεί </a:t>
            </a:r>
            <a:r>
              <a:rPr lang="el-GR" sz="3300" dirty="0"/>
              <a:t>στη μέτρηση ακροαματικότητας στην περιοχή της Θεσσαλονίκης, είτε </a:t>
            </a:r>
            <a:r>
              <a:rPr lang="el-GR" sz="3300" dirty="0" err="1"/>
              <a:t>αυτότελώς</a:t>
            </a:r>
            <a:r>
              <a:rPr lang="el-GR" sz="3300" dirty="0"/>
              <a:t>, είτε σε συνεργασία με οποιοδήποτε άλλο πρόσωπο.</a:t>
            </a:r>
          </a:p>
          <a:p>
            <a:pPr marL="0" indent="0" algn="r">
              <a:spcBef>
                <a:spcPts val="600"/>
              </a:spcBef>
              <a:spcAft>
                <a:spcPts val="600"/>
              </a:spcAft>
              <a:buNone/>
            </a:pPr>
            <a:r>
              <a:rPr lang="el-GR" dirty="0"/>
              <a:t>(ΕΑ απόφαση 620/2015)</a:t>
            </a:r>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103</a:t>
            </a:fld>
            <a:endParaRPr lang="en-US" dirty="0"/>
          </a:p>
        </p:txBody>
      </p:sp>
    </p:spTree>
    <p:extLst>
      <p:ext uri="{BB962C8B-B14F-4D97-AF65-F5344CB8AC3E}">
        <p14:creationId xmlns:p14="http://schemas.microsoft.com/office/powerpoint/2010/main" val="31395403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31113" y="753228"/>
            <a:ext cx="10063070" cy="1080938"/>
          </a:xfrm>
        </p:spPr>
        <p:txBody>
          <a:bodyPr>
            <a:normAutofit/>
          </a:bodyPr>
          <a:lstStyle/>
          <a:p>
            <a:r>
              <a:rPr lang="el-GR" dirty="0"/>
              <a:t>Ε. Από κοινού συμμετοχή σε διαγωνισμούς </a:t>
            </a:r>
            <a:br>
              <a:rPr lang="el-GR" dirty="0"/>
            </a:br>
            <a:r>
              <a:rPr lang="el-GR" dirty="0"/>
              <a:t>(</a:t>
            </a:r>
            <a:r>
              <a:rPr lang="en-US" dirty="0"/>
              <a:t>joint bidding</a:t>
            </a:r>
            <a:r>
              <a:rPr lang="el-GR" dirty="0"/>
              <a:t>)</a:t>
            </a:r>
            <a:r>
              <a:rPr lang="en-US" dirty="0"/>
              <a:t> </a:t>
            </a:r>
            <a:r>
              <a:rPr lang="el-GR" dirty="0"/>
              <a:t>και υπεργολαβία</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31112" y="2090057"/>
            <a:ext cx="10833127" cy="4014715"/>
          </a:xfrm>
        </p:spPr>
        <p:txBody>
          <a:bodyPr>
            <a:noAutofit/>
          </a:bodyPr>
          <a:lstStyle/>
          <a:p>
            <a:pPr marL="0" indent="0">
              <a:lnSpc>
                <a:spcPct val="100000"/>
              </a:lnSpc>
              <a:spcAft>
                <a:spcPts val="600"/>
              </a:spcAft>
              <a:buNone/>
            </a:pPr>
            <a:r>
              <a:rPr lang="el-GR" dirty="0"/>
              <a:t>Οι σχετικές συμφωνίες ενδέχεται κατά περίπτωση  να  είναι  νόμιμες  εάν  η  από  κοινού  συμμετοχή στη διαγωνιστική διαδικασία </a:t>
            </a:r>
            <a:r>
              <a:rPr lang="el-GR" b="1" dirty="0">
                <a:solidFill>
                  <a:srgbClr val="FFC000"/>
                </a:solidFill>
              </a:rPr>
              <a:t>είναι αντικειμενικά απαραίτητη  </a:t>
            </a:r>
            <a:r>
              <a:rPr lang="el-GR" dirty="0"/>
              <a:t>ώστε  τα  μέρη  να  είναι  σε  θέση να  υποβάλλουν  μια  προσφορά  περισσότερο ανταγωνιστική σε επίπεδο τιμών ή/ και ποιότητας, εφόσον  εξασφαλίζεται  για  τους  καταναλωτές εύλογο  τμήμα  από  το  όφελος  που  προκύπτει.</a:t>
            </a:r>
            <a:endParaRPr lang="en-US" dirty="0"/>
          </a:p>
          <a:p>
            <a:pPr marL="0" indent="0" algn="just">
              <a:lnSpc>
                <a:spcPct val="110000"/>
              </a:lnSpc>
              <a:spcAft>
                <a:spcPts val="600"/>
              </a:spcAft>
              <a:buNone/>
            </a:pPr>
            <a:endParaRPr lang="en-US" sz="33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104</a:t>
            </a:fld>
            <a:endParaRPr lang="en-US" dirty="0"/>
          </a:p>
        </p:txBody>
      </p:sp>
    </p:spTree>
    <p:extLst>
      <p:ext uri="{BB962C8B-B14F-4D97-AF65-F5344CB8AC3E}">
        <p14:creationId xmlns:p14="http://schemas.microsoft.com/office/powerpoint/2010/main" val="19566081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31113" y="753228"/>
            <a:ext cx="10063070" cy="1080938"/>
          </a:xfrm>
        </p:spPr>
        <p:txBody>
          <a:bodyPr>
            <a:normAutofit/>
          </a:bodyPr>
          <a:lstStyle/>
          <a:p>
            <a:r>
              <a:rPr lang="el-GR" dirty="0"/>
              <a:t>Ε. Από κοινού συμμετοχή σε διαγωνισμούς </a:t>
            </a:r>
            <a:br>
              <a:rPr lang="el-GR" dirty="0"/>
            </a:br>
            <a:r>
              <a:rPr lang="el-GR" dirty="0"/>
              <a:t>(</a:t>
            </a:r>
            <a:r>
              <a:rPr lang="en-US" dirty="0"/>
              <a:t>joint bidding</a:t>
            </a:r>
            <a:r>
              <a:rPr lang="el-GR" dirty="0"/>
              <a:t>)</a:t>
            </a:r>
            <a:r>
              <a:rPr lang="en-US" dirty="0"/>
              <a:t> </a:t>
            </a:r>
            <a:r>
              <a:rPr lang="el-GR" dirty="0"/>
              <a:t>και υπεργολαβία</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31113" y="2090057"/>
            <a:ext cx="9475596" cy="4014715"/>
          </a:xfrm>
        </p:spPr>
        <p:txBody>
          <a:bodyPr>
            <a:noAutofit/>
          </a:bodyPr>
          <a:lstStyle/>
          <a:p>
            <a:pPr marL="0" indent="0">
              <a:spcAft>
                <a:spcPts val="600"/>
              </a:spcAft>
              <a:buNone/>
            </a:pPr>
            <a:r>
              <a:rPr lang="el-GR" sz="3800" dirty="0"/>
              <a:t>Η  υποβολή  κοινής  προσφοράς  (μέσω  κοινοπραξίας  ή  άλλης  νομικής  μορφής)  όπως  και η  ανάθεση  έργου/υπηρεσίας  υπό  μορφή υπεργολαβίας,  μπορεί  να  αποτελεί  θεμιτή επιχειρηματική επιλογή,  ανάλογα  με  τις  ειδικές συνθήκες  της  αγοράς  κατά  τη  διαδικασία ανάθεσης.</a:t>
            </a:r>
            <a:r>
              <a:rPr lang="el-GR" sz="3600" dirty="0"/>
              <a:t> </a:t>
            </a:r>
            <a:br>
              <a:rPr lang="el-GR" sz="3600" dirty="0"/>
            </a:br>
            <a:endParaRPr lang="en-US" sz="3300" dirty="0"/>
          </a:p>
          <a:p>
            <a:pPr marL="0" indent="0" algn="just">
              <a:lnSpc>
                <a:spcPct val="110000"/>
              </a:lnSpc>
              <a:spcAft>
                <a:spcPts val="600"/>
              </a:spcAft>
              <a:buNone/>
            </a:pPr>
            <a:endParaRPr lang="en-US" sz="3300" dirty="0"/>
          </a:p>
          <a:p>
            <a:pPr marL="0" indent="0" algn="just">
              <a:lnSpc>
                <a:spcPct val="110000"/>
              </a:lnSpc>
              <a:spcAft>
                <a:spcPts val="600"/>
              </a:spcAft>
              <a:buNone/>
            </a:pPr>
            <a:endParaRPr lang="en-US" sz="33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105</a:t>
            </a:fld>
            <a:endParaRPr lang="en-US" dirty="0"/>
          </a:p>
        </p:txBody>
      </p:sp>
    </p:spTree>
    <p:extLst>
      <p:ext uri="{BB962C8B-B14F-4D97-AF65-F5344CB8AC3E}">
        <p14:creationId xmlns:p14="http://schemas.microsoft.com/office/powerpoint/2010/main" val="23339719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31113" y="753228"/>
            <a:ext cx="10063070" cy="1080938"/>
          </a:xfrm>
        </p:spPr>
        <p:txBody>
          <a:bodyPr>
            <a:normAutofit/>
          </a:bodyPr>
          <a:lstStyle/>
          <a:p>
            <a:r>
              <a:rPr lang="el-GR" dirty="0"/>
              <a:t>Ε. Από κοινού συμμετοχή σε διαγωνισμούς </a:t>
            </a:r>
            <a:br>
              <a:rPr lang="el-GR" dirty="0"/>
            </a:br>
            <a:r>
              <a:rPr lang="el-GR" dirty="0"/>
              <a:t>(</a:t>
            </a:r>
            <a:r>
              <a:rPr lang="en-US" dirty="0"/>
              <a:t>joint bidding</a:t>
            </a:r>
            <a:r>
              <a:rPr lang="el-GR" dirty="0"/>
              <a:t>)</a:t>
            </a:r>
            <a:r>
              <a:rPr lang="en-US" dirty="0"/>
              <a:t> </a:t>
            </a:r>
            <a:r>
              <a:rPr lang="el-GR" dirty="0"/>
              <a:t>και υπεργολαβία</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31113" y="2090057"/>
            <a:ext cx="9475596" cy="4014715"/>
          </a:xfrm>
        </p:spPr>
        <p:txBody>
          <a:bodyPr>
            <a:noAutofit/>
          </a:bodyPr>
          <a:lstStyle/>
          <a:p>
            <a:pPr marL="0" indent="0">
              <a:lnSpc>
                <a:spcPct val="100000"/>
              </a:lnSpc>
              <a:spcAft>
                <a:spcPts val="600"/>
              </a:spcAft>
              <a:buNone/>
            </a:pPr>
            <a:r>
              <a:rPr lang="el-GR" sz="3800" dirty="0"/>
              <a:t>Οι  Αναθέτουσες  Αρχές καλούνται  να αξιολογούν  προσεκτικά τις  περιπτώσεις στις  οποίες τα μέρη </a:t>
            </a:r>
            <a:r>
              <a:rPr lang="el-GR" sz="3800" b="1" dirty="0">
                <a:solidFill>
                  <a:srgbClr val="FFC000"/>
                </a:solidFill>
              </a:rPr>
              <a:t>θα  μπορούσαν  να  είχαν  συμμετάσχει  αυτοτελώς</a:t>
            </a:r>
            <a:r>
              <a:rPr lang="el-GR" sz="3800" dirty="0"/>
              <a:t>  στη  διαδικασία ανάθεσης  και  μια εταιρία να  είχε  εκτελέσει  τη  σύμβαση ανεξάρτητα.</a:t>
            </a:r>
            <a:endParaRPr lang="en-US" sz="3800" dirty="0"/>
          </a:p>
          <a:p>
            <a:pPr marL="0" indent="0" algn="just">
              <a:lnSpc>
                <a:spcPct val="110000"/>
              </a:lnSpc>
              <a:spcAft>
                <a:spcPts val="600"/>
              </a:spcAft>
              <a:buNone/>
            </a:pPr>
            <a:endParaRPr lang="en-US" sz="33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106</a:t>
            </a:fld>
            <a:endParaRPr lang="en-US" dirty="0"/>
          </a:p>
        </p:txBody>
      </p:sp>
    </p:spTree>
    <p:extLst>
      <p:ext uri="{BB962C8B-B14F-4D97-AF65-F5344CB8AC3E}">
        <p14:creationId xmlns:p14="http://schemas.microsoft.com/office/powerpoint/2010/main" val="41018594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a:xfrm>
            <a:off x="174171" y="753228"/>
            <a:ext cx="10120011" cy="1080938"/>
          </a:xfrm>
        </p:spPr>
        <p:txBody>
          <a:bodyPr>
            <a:normAutofit fontScale="90000"/>
          </a:bodyPr>
          <a:lstStyle/>
          <a:p>
            <a:r>
              <a:rPr lang="el-GR" dirty="0"/>
              <a:t>Παράδειγμα – Παροχή υπηρεσιών σίτισης σε δομές υποδοχής μεταναστών/ προσφύγων (θα μπορούσε να είναι και </a:t>
            </a:r>
            <a:r>
              <a:rPr lang="en-US" dirty="0"/>
              <a:t>joint bidding)</a:t>
            </a:r>
            <a:endParaRPr lang="el-GR" dirty="0"/>
          </a:p>
        </p:txBody>
      </p:sp>
      <p:sp>
        <p:nvSpPr>
          <p:cNvPr id="2" name="Θέση περιεχομένου 1">
            <a:extLst>
              <a:ext uri="{FF2B5EF4-FFF2-40B4-BE49-F238E27FC236}">
                <a16:creationId xmlns:a16="http://schemas.microsoft.com/office/drawing/2014/main" id="{62B9C999-7386-43A8-9E0F-82770D398F02}"/>
              </a:ext>
            </a:extLst>
          </p:cNvPr>
          <p:cNvSpPr>
            <a:spLocks noGrp="1"/>
          </p:cNvSpPr>
          <p:nvPr>
            <p:ph idx="1"/>
          </p:nvPr>
        </p:nvSpPr>
        <p:spPr>
          <a:xfrm>
            <a:off x="174170" y="2148187"/>
            <a:ext cx="10392229" cy="4586442"/>
          </a:xfrm>
        </p:spPr>
        <p:txBody>
          <a:bodyPr>
            <a:normAutofit fontScale="92500" lnSpcReduction="10000"/>
          </a:bodyPr>
          <a:lstStyle/>
          <a:p>
            <a:pPr marL="0" indent="0">
              <a:lnSpc>
                <a:spcPct val="100000"/>
              </a:lnSpc>
              <a:buNone/>
            </a:pPr>
            <a:r>
              <a:rPr lang="el-GR" sz="3300" dirty="0"/>
              <a:t>Οι  επιχειρήσεις  είχαν  </a:t>
            </a:r>
            <a:r>
              <a:rPr lang="el-GR" sz="3300" b="1" dirty="0">
                <a:solidFill>
                  <a:srgbClr val="FFC000"/>
                </a:solidFill>
              </a:rPr>
              <a:t>συνάψει  ιδιωτικά συμφωνητικά  </a:t>
            </a:r>
            <a:r>
              <a:rPr lang="el-GR" sz="3300" dirty="0"/>
              <a:t>που  περιείχαν όρο  περί  </a:t>
            </a:r>
            <a:r>
              <a:rPr lang="el-GR" sz="3300" b="1" dirty="0">
                <a:solidFill>
                  <a:srgbClr val="FFC000"/>
                </a:solidFill>
              </a:rPr>
              <a:t>αποκλειστικής  συνεργασίας  </a:t>
            </a:r>
            <a:r>
              <a:rPr lang="el-GR" sz="3300" dirty="0"/>
              <a:t>για  μελλοντικό  αριθμό  διαγωνισμών  το  οποίο  είχε  ως  συνέπεια τον  αποκλεισμό  της  συμμετοχής  και ανταγωνιστικής  δραστηριοποίησης  εκάστης  εκ  των συμπραττουσών  επιχειρήσεων  αυτόνομα  ή  και  σε  ένωση  με  έτερες  επιχειρήσεις. </a:t>
            </a:r>
          </a:p>
          <a:p>
            <a:pPr marL="0" indent="0">
              <a:lnSpc>
                <a:spcPct val="100000"/>
              </a:lnSpc>
              <a:buNone/>
            </a:pPr>
            <a:r>
              <a:rPr lang="el-GR" sz="3300" dirty="0"/>
              <a:t>Οι τελικές τιμές ήταν υψηλότερες από αυτές που μπορούσαν να προσφέρουν οι εταιρίες χωριστά.</a:t>
            </a:r>
          </a:p>
          <a:p>
            <a:pPr marL="0" indent="0" algn="r">
              <a:lnSpc>
                <a:spcPct val="100000"/>
              </a:lnSpc>
              <a:buNone/>
            </a:pPr>
            <a:r>
              <a:rPr lang="el-GR" dirty="0"/>
              <a:t>(ΕΑ απόφαση 767/2022)</a:t>
            </a:r>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107</a:t>
            </a:fld>
            <a:endParaRPr lang="en-US" dirty="0"/>
          </a:p>
        </p:txBody>
      </p:sp>
    </p:spTree>
    <p:extLst>
      <p:ext uri="{BB962C8B-B14F-4D97-AF65-F5344CB8AC3E}">
        <p14:creationId xmlns:p14="http://schemas.microsoft.com/office/powerpoint/2010/main" val="12556073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Αποτέλεσμα χειραγώγησης προσφορών</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301451" y="2155019"/>
            <a:ext cx="10199075" cy="4330840"/>
          </a:xfrm>
        </p:spPr>
        <p:txBody>
          <a:bodyPr>
            <a:noAutofit/>
          </a:bodyPr>
          <a:lstStyle/>
          <a:p>
            <a:pPr marL="0" indent="0">
              <a:lnSpc>
                <a:spcPct val="110000"/>
              </a:lnSpc>
              <a:spcAft>
                <a:spcPts val="600"/>
              </a:spcAft>
              <a:buNone/>
            </a:pPr>
            <a:r>
              <a:rPr lang="el-GR" sz="3300" dirty="0"/>
              <a:t>Οι πολίτες πλήττονται : </a:t>
            </a:r>
          </a:p>
          <a:p>
            <a:pPr marL="452438" indent="-180975">
              <a:lnSpc>
                <a:spcPct val="110000"/>
              </a:lnSpc>
              <a:spcAft>
                <a:spcPts val="600"/>
              </a:spcAft>
            </a:pPr>
            <a:r>
              <a:rPr lang="el-GR" sz="3300" dirty="0"/>
              <a:t>ως </a:t>
            </a:r>
            <a:r>
              <a:rPr lang="el-GR" sz="3300" dirty="0">
                <a:solidFill>
                  <a:srgbClr val="FFC000"/>
                </a:solidFill>
              </a:rPr>
              <a:t>καταναλωτές</a:t>
            </a:r>
            <a:r>
              <a:rPr lang="el-GR" sz="3300" dirty="0"/>
              <a:t>, εξαιτίας του περιορισμού ή της κατάργησης του ανταγωνισμού στην αντίστοιχη αγορά (π.χ. έλλειψη ιατρικών προϊόντων)</a:t>
            </a:r>
          </a:p>
          <a:p>
            <a:pPr marL="452438" indent="-180975">
              <a:lnSpc>
                <a:spcPct val="110000"/>
              </a:lnSpc>
              <a:spcAft>
                <a:spcPts val="600"/>
              </a:spcAft>
            </a:pPr>
            <a:r>
              <a:rPr lang="el-GR" sz="3300" dirty="0"/>
              <a:t>ως </a:t>
            </a:r>
            <a:r>
              <a:rPr lang="el-GR" sz="3300" dirty="0">
                <a:solidFill>
                  <a:srgbClr val="FFC000"/>
                </a:solidFill>
              </a:rPr>
              <a:t>φορολογούμενοι</a:t>
            </a:r>
            <a:r>
              <a:rPr lang="el-GR" sz="3300" dirty="0"/>
              <a:t>, λόγω της αύξησης του κόστους προμηθειών και της </a:t>
            </a:r>
            <a:r>
              <a:rPr lang="el-GR" sz="3300" dirty="0" err="1"/>
              <a:t>μετακύλισης</a:t>
            </a:r>
            <a:r>
              <a:rPr lang="el-GR" sz="3300" dirty="0"/>
              <a:t> του υψηλότερου κόστους. </a:t>
            </a:r>
            <a:br>
              <a:rPr lang="el-GR" sz="3300" dirty="0"/>
            </a:br>
            <a:endParaRPr lang="el-GR" sz="33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108</a:t>
            </a:fld>
            <a:endParaRPr lang="en-US" dirty="0"/>
          </a:p>
        </p:txBody>
      </p:sp>
    </p:spTree>
    <p:extLst>
      <p:ext uri="{BB962C8B-B14F-4D97-AF65-F5344CB8AC3E}">
        <p14:creationId xmlns:p14="http://schemas.microsoft.com/office/powerpoint/2010/main" val="39998007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20580" y="753228"/>
            <a:ext cx="10219174" cy="1080938"/>
          </a:xfrm>
        </p:spPr>
        <p:txBody>
          <a:bodyPr>
            <a:normAutofit/>
          </a:bodyPr>
          <a:lstStyle/>
          <a:p>
            <a:r>
              <a:rPr lang="el-GR" sz="3300" dirty="0"/>
              <a:t>Προσφερόμενες τιμές σε νοθευμένους διαγωνισμούς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109</a:t>
            </a:fld>
            <a:endParaRPr lang="en-US" dirty="0"/>
          </a:p>
        </p:txBody>
      </p:sp>
      <p:sp>
        <p:nvSpPr>
          <p:cNvPr id="7" name="Θέση περιεχομένου 6">
            <a:extLst>
              <a:ext uri="{FF2B5EF4-FFF2-40B4-BE49-F238E27FC236}">
                <a16:creationId xmlns:a16="http://schemas.microsoft.com/office/drawing/2014/main" id="{9D231999-F523-4026-AAC6-98B1ABA95583}"/>
              </a:ext>
            </a:extLst>
          </p:cNvPr>
          <p:cNvSpPr>
            <a:spLocks noGrp="1"/>
          </p:cNvSpPr>
          <p:nvPr>
            <p:ph idx="1"/>
          </p:nvPr>
        </p:nvSpPr>
        <p:spPr>
          <a:xfrm>
            <a:off x="231112" y="2336873"/>
            <a:ext cx="10219174" cy="4174459"/>
          </a:xfrm>
        </p:spPr>
        <p:txBody>
          <a:bodyPr>
            <a:normAutofit fontScale="92500"/>
          </a:bodyPr>
          <a:lstStyle/>
          <a:p>
            <a:pPr marL="0" indent="0">
              <a:lnSpc>
                <a:spcPct val="110000"/>
              </a:lnSpc>
              <a:buNone/>
            </a:pPr>
            <a:r>
              <a:rPr lang="el-GR" sz="3400" dirty="0"/>
              <a:t>«Σύμφωνα με εκτιμήσεις, το κόστος των προϊόντων και υπηρεσιών που αποκτώνται μέσω της διαδικασίας διαγωνισμών </a:t>
            </a:r>
            <a:r>
              <a:rPr lang="el-GR" sz="3400" dirty="0">
                <a:solidFill>
                  <a:srgbClr val="FFC000"/>
                </a:solidFill>
              </a:rPr>
              <a:t>είναι συνήθως κατά 20% υψηλότερο </a:t>
            </a:r>
            <a:r>
              <a:rPr lang="el-GR" sz="3400" dirty="0"/>
              <a:t>σε περιπτώσεις νοθευμένων διαγωνισμών, χωρίς να αποκλείεται το ποσοστό αυτό να είναι υψηλότερο σε ορισμένες περιπτώσεις»</a:t>
            </a:r>
          </a:p>
          <a:p>
            <a:pPr marL="0" indent="0">
              <a:buNone/>
            </a:pPr>
            <a:r>
              <a:rPr lang="el-GR" sz="3400" dirty="0"/>
              <a:t> </a:t>
            </a:r>
            <a:br>
              <a:rPr lang="el-GR" dirty="0"/>
            </a:br>
            <a:r>
              <a:rPr lang="el-GR" dirty="0"/>
              <a:t>(ΕΑ, οδηγός προς αναθέτουσες αρχές, σελ. 9)</a:t>
            </a:r>
          </a:p>
        </p:txBody>
      </p:sp>
    </p:spTree>
    <p:extLst>
      <p:ext uri="{BB962C8B-B14F-4D97-AF65-F5344CB8AC3E}">
        <p14:creationId xmlns:p14="http://schemas.microsoft.com/office/powerpoint/2010/main" val="207555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EFE016E-36C0-4BA2-8178-FDA8748A0DB7}"/>
              </a:ext>
            </a:extLst>
          </p:cNvPr>
          <p:cNvSpPr>
            <a:spLocks noGrp="1"/>
          </p:cNvSpPr>
          <p:nvPr>
            <p:ph type="title"/>
          </p:nvPr>
        </p:nvSpPr>
        <p:spPr>
          <a:xfrm>
            <a:off x="276909" y="753227"/>
            <a:ext cx="9613861" cy="1080938"/>
          </a:xfrm>
        </p:spPr>
        <p:txBody>
          <a:bodyPr>
            <a:normAutofit/>
          </a:bodyPr>
          <a:lstStyle/>
          <a:p>
            <a:pPr algn="ctr"/>
            <a:r>
              <a:rPr lang="el-GR" sz="3300" dirty="0"/>
              <a:t>Στατιστικά </a:t>
            </a:r>
            <a:r>
              <a:rPr lang="el-GR" sz="3300" b="1" dirty="0">
                <a:solidFill>
                  <a:srgbClr val="FF0000"/>
                </a:solidFill>
              </a:rPr>
              <a:t>Ε.Σ.Η.ΔΗ.Σ. </a:t>
            </a:r>
            <a:br>
              <a:rPr lang="el-GR" sz="3300" dirty="0"/>
            </a:br>
            <a:r>
              <a:rPr lang="el-GR" sz="3300" dirty="0"/>
              <a:t>Προμήθειες &amp; Υπηρεσίες και Δημόσια Έργα</a:t>
            </a:r>
          </a:p>
        </p:txBody>
      </p:sp>
      <p:sp>
        <p:nvSpPr>
          <p:cNvPr id="4" name="Θέση αριθμού διαφάνειας 3">
            <a:extLst>
              <a:ext uri="{FF2B5EF4-FFF2-40B4-BE49-F238E27FC236}">
                <a16:creationId xmlns:a16="http://schemas.microsoft.com/office/drawing/2014/main" id="{E25A5236-97E8-4B13-BE0D-5BF29B7BDC3C}"/>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10" name="TextBox 9"/>
          <p:cNvSpPr txBox="1"/>
          <p:nvPr/>
        </p:nvSpPr>
        <p:spPr>
          <a:xfrm>
            <a:off x="276909" y="2146158"/>
            <a:ext cx="5379821" cy="369332"/>
          </a:xfrm>
          <a:prstGeom prst="rect">
            <a:avLst/>
          </a:prstGeom>
          <a:noFill/>
        </p:spPr>
        <p:txBody>
          <a:bodyPr wrap="square" rtlCol="0">
            <a:spAutoFit/>
          </a:bodyPr>
          <a:lstStyle/>
          <a:p>
            <a:pPr algn="ctr"/>
            <a:r>
              <a:rPr lang="el-GR" dirty="0"/>
              <a:t>Προμήθειες και Υπηρεσίες</a:t>
            </a:r>
          </a:p>
        </p:txBody>
      </p:sp>
      <p:sp>
        <p:nvSpPr>
          <p:cNvPr id="11" name="TextBox 10"/>
          <p:cNvSpPr txBox="1"/>
          <p:nvPr/>
        </p:nvSpPr>
        <p:spPr>
          <a:xfrm>
            <a:off x="6008314" y="2146158"/>
            <a:ext cx="5379821" cy="369332"/>
          </a:xfrm>
          <a:prstGeom prst="rect">
            <a:avLst/>
          </a:prstGeom>
          <a:noFill/>
        </p:spPr>
        <p:txBody>
          <a:bodyPr wrap="square" rtlCol="0">
            <a:spAutoFit/>
          </a:bodyPr>
          <a:lstStyle/>
          <a:p>
            <a:pPr algn="ctr"/>
            <a:r>
              <a:rPr lang="el-GR" dirty="0"/>
              <a:t>Δημόσια Έργα</a:t>
            </a:r>
          </a:p>
        </p:txBody>
      </p:sp>
      <p:pic>
        <p:nvPicPr>
          <p:cNvPr id="3" name="Εικόνα 2">
            <a:extLst>
              <a:ext uri="{FF2B5EF4-FFF2-40B4-BE49-F238E27FC236}">
                <a16:creationId xmlns:a16="http://schemas.microsoft.com/office/drawing/2014/main" id="{F05E8C1B-8E37-10CE-B5AB-05E098F656FF}"/>
              </a:ext>
            </a:extLst>
          </p:cNvPr>
          <p:cNvPicPr>
            <a:picLocks noChangeAspect="1"/>
          </p:cNvPicPr>
          <p:nvPr/>
        </p:nvPicPr>
        <p:blipFill>
          <a:blip r:embed="rId2"/>
          <a:stretch>
            <a:fillRect/>
          </a:stretch>
        </p:blipFill>
        <p:spPr>
          <a:xfrm>
            <a:off x="6413975" y="2584653"/>
            <a:ext cx="5129096" cy="4103016"/>
          </a:xfrm>
          <a:prstGeom prst="rect">
            <a:avLst/>
          </a:prstGeom>
        </p:spPr>
      </p:pic>
      <p:pic>
        <p:nvPicPr>
          <p:cNvPr id="9" name="Εικόνα 8">
            <a:extLst>
              <a:ext uri="{FF2B5EF4-FFF2-40B4-BE49-F238E27FC236}">
                <a16:creationId xmlns:a16="http://schemas.microsoft.com/office/drawing/2014/main" id="{3C5A86ED-08C0-CDCE-8891-E4AE9823CB6B}"/>
              </a:ext>
            </a:extLst>
          </p:cNvPr>
          <p:cNvPicPr>
            <a:picLocks noChangeAspect="1"/>
          </p:cNvPicPr>
          <p:nvPr/>
        </p:nvPicPr>
        <p:blipFill>
          <a:blip r:embed="rId3"/>
          <a:stretch>
            <a:fillRect/>
          </a:stretch>
        </p:blipFill>
        <p:spPr>
          <a:xfrm>
            <a:off x="1281127" y="2584654"/>
            <a:ext cx="3371383" cy="3688328"/>
          </a:xfrm>
          <a:prstGeom prst="rect">
            <a:avLst/>
          </a:prstGeom>
        </p:spPr>
      </p:pic>
      <p:sp>
        <p:nvSpPr>
          <p:cNvPr id="12" name="TextBox 11">
            <a:extLst>
              <a:ext uri="{FF2B5EF4-FFF2-40B4-BE49-F238E27FC236}">
                <a16:creationId xmlns:a16="http://schemas.microsoft.com/office/drawing/2014/main" id="{2286F720-07E7-0734-869D-BB6C64471AD2}"/>
              </a:ext>
            </a:extLst>
          </p:cNvPr>
          <p:cNvSpPr txBox="1"/>
          <p:nvPr/>
        </p:nvSpPr>
        <p:spPr>
          <a:xfrm>
            <a:off x="1535725" y="6364504"/>
            <a:ext cx="3816430" cy="323165"/>
          </a:xfrm>
          <a:prstGeom prst="rect">
            <a:avLst/>
          </a:prstGeom>
          <a:noFill/>
        </p:spPr>
        <p:txBody>
          <a:bodyPr wrap="square" rtlCol="0">
            <a:spAutoFit/>
          </a:bodyPr>
          <a:lstStyle/>
          <a:p>
            <a:r>
              <a:rPr lang="el-GR" sz="1500" dirty="0"/>
              <a:t>Τελευταία ενημέρωση: 2/4/2025</a:t>
            </a:r>
          </a:p>
        </p:txBody>
      </p:sp>
    </p:spTree>
    <p:extLst>
      <p:ext uri="{BB962C8B-B14F-4D97-AF65-F5344CB8AC3E}">
        <p14:creationId xmlns:p14="http://schemas.microsoft.com/office/powerpoint/2010/main" val="9662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3. Περιορισμός της παραγωγής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31112" y="2090057"/>
            <a:ext cx="10872317" cy="4336501"/>
          </a:xfrm>
        </p:spPr>
        <p:txBody>
          <a:bodyPr>
            <a:noAutofit/>
          </a:bodyPr>
          <a:lstStyle/>
          <a:p>
            <a:pPr marL="0" indent="0">
              <a:spcBef>
                <a:spcPts val="600"/>
              </a:spcBef>
              <a:spcAft>
                <a:spcPts val="1200"/>
              </a:spcAft>
              <a:buNone/>
            </a:pPr>
            <a:r>
              <a:rPr lang="el-GR" sz="3800" dirty="0"/>
              <a:t>Προκύπτουν  όταν  οι  ανταγωνιστές  συμφωνούν  τη  </a:t>
            </a:r>
            <a:r>
              <a:rPr lang="el-GR" sz="3800" b="1" dirty="0">
                <a:solidFill>
                  <a:srgbClr val="FFC000"/>
                </a:solidFill>
              </a:rPr>
              <a:t>μείωση  ή  τον  περιορισμό της  προσφοράς  </a:t>
            </a:r>
            <a:r>
              <a:rPr lang="el-GR" sz="3800" dirty="0"/>
              <a:t>ενός  προϊόντος  ή  μιας υπηρεσίας με στόχο τον περιορισμό της  διαθεσιμότητας  και,  κατά  συνέπεια,  την </a:t>
            </a:r>
            <a:r>
              <a:rPr lang="el-GR" sz="3800" b="1" dirty="0">
                <a:solidFill>
                  <a:srgbClr val="FFC000"/>
                </a:solidFill>
              </a:rPr>
              <a:t>αύξηση  των  τιμών  κατακύρωσης  του διαγωνισμού</a:t>
            </a:r>
            <a:r>
              <a:rPr lang="el-GR" sz="3800" dirty="0"/>
              <a:t>.</a:t>
            </a:r>
            <a:endParaRPr lang="el-GR" sz="3400" dirty="0"/>
          </a:p>
          <a:p>
            <a:pPr marL="0" indent="0" algn="just">
              <a:spcBef>
                <a:spcPts val="600"/>
              </a:spcBef>
              <a:spcAft>
                <a:spcPts val="600"/>
              </a:spcAft>
              <a:buNone/>
            </a:pPr>
            <a:r>
              <a:rPr lang="el-GR" sz="3300" dirty="0"/>
              <a:t>(ΕΑ, οδηγός προς αναθέτουσες αρχές, σελ. 22)</a:t>
            </a:r>
            <a:endParaRPr lang="el-GR" sz="3300" b="1"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110</a:t>
            </a:fld>
            <a:endParaRPr lang="en-US" dirty="0"/>
          </a:p>
        </p:txBody>
      </p:sp>
    </p:spTree>
    <p:extLst>
      <p:ext uri="{BB962C8B-B14F-4D97-AF65-F5344CB8AC3E}">
        <p14:creationId xmlns:p14="http://schemas.microsoft.com/office/powerpoint/2010/main" val="31641647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20580" y="753228"/>
            <a:ext cx="10219174" cy="1080938"/>
          </a:xfrm>
        </p:spPr>
        <p:txBody>
          <a:bodyPr>
            <a:normAutofit/>
          </a:bodyPr>
          <a:lstStyle/>
          <a:p>
            <a:r>
              <a:rPr lang="el-GR" sz="3300" dirty="0"/>
              <a:t>Κυρώσεις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111</a:t>
            </a:fld>
            <a:endParaRPr lang="en-US" dirty="0"/>
          </a:p>
        </p:txBody>
      </p:sp>
      <p:sp>
        <p:nvSpPr>
          <p:cNvPr id="7" name="Θέση περιεχομένου 6">
            <a:extLst>
              <a:ext uri="{FF2B5EF4-FFF2-40B4-BE49-F238E27FC236}">
                <a16:creationId xmlns:a16="http://schemas.microsoft.com/office/drawing/2014/main" id="{9D231999-F523-4026-AAC6-98B1ABA95583}"/>
              </a:ext>
            </a:extLst>
          </p:cNvPr>
          <p:cNvSpPr>
            <a:spLocks noGrp="1"/>
          </p:cNvSpPr>
          <p:nvPr>
            <p:ph idx="1"/>
          </p:nvPr>
        </p:nvSpPr>
        <p:spPr>
          <a:xfrm>
            <a:off x="231112" y="2336873"/>
            <a:ext cx="10219174" cy="4174459"/>
          </a:xfrm>
        </p:spPr>
        <p:txBody>
          <a:bodyPr>
            <a:normAutofit fontScale="92500" lnSpcReduction="20000"/>
          </a:bodyPr>
          <a:lstStyle/>
          <a:p>
            <a:pPr marL="0" indent="0">
              <a:lnSpc>
                <a:spcPct val="110000"/>
              </a:lnSpc>
              <a:buNone/>
            </a:pPr>
            <a:r>
              <a:rPr lang="el-GR" sz="4000" dirty="0"/>
              <a:t>Η  παραβίαση  των  διατάξεων  της  ελληνικής  νομοθεσίας  περί  προστασίας  του ανταγωνισμού επισύρει </a:t>
            </a:r>
            <a:r>
              <a:rPr lang="el-GR" sz="4000" b="1" dirty="0">
                <a:solidFill>
                  <a:srgbClr val="FFFF00"/>
                </a:solidFill>
              </a:rPr>
              <a:t>βαρύτατα διοικητικά πρόστιμα</a:t>
            </a:r>
            <a:r>
              <a:rPr lang="el-GR" sz="4000" dirty="0"/>
              <a:t> για τους υπεύθυνους, νομικά ή φυσικά πρόσωπα, καθώς επίσης και </a:t>
            </a:r>
            <a:r>
              <a:rPr lang="el-GR" sz="4000" b="1" dirty="0">
                <a:solidFill>
                  <a:srgbClr val="FFFF00"/>
                </a:solidFill>
              </a:rPr>
              <a:t>ποινικές κυρώσεις</a:t>
            </a:r>
            <a:r>
              <a:rPr lang="el-GR" sz="4000" dirty="0"/>
              <a:t>.</a:t>
            </a:r>
          </a:p>
          <a:p>
            <a:pPr marL="0" indent="0">
              <a:lnSpc>
                <a:spcPct val="110000"/>
              </a:lnSpc>
              <a:buNone/>
            </a:pPr>
            <a:br>
              <a:rPr lang="el-GR" dirty="0"/>
            </a:br>
            <a:r>
              <a:rPr lang="el-GR" dirty="0"/>
              <a:t>(ΕΑ, οδηγός προς αναθέτουσες αρχές, σελ. 9)</a:t>
            </a:r>
          </a:p>
        </p:txBody>
      </p:sp>
    </p:spTree>
    <p:extLst>
      <p:ext uri="{BB962C8B-B14F-4D97-AF65-F5344CB8AC3E}">
        <p14:creationId xmlns:p14="http://schemas.microsoft.com/office/powerpoint/2010/main" val="10656030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20580" y="753228"/>
            <a:ext cx="10219174" cy="1080938"/>
          </a:xfrm>
        </p:spPr>
        <p:txBody>
          <a:bodyPr>
            <a:normAutofit/>
          </a:bodyPr>
          <a:lstStyle/>
          <a:p>
            <a:r>
              <a:rPr lang="el-GR" sz="3300" dirty="0"/>
              <a:t>Διοικητικές κυρώσεις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112</a:t>
            </a:fld>
            <a:endParaRPr lang="en-US" dirty="0"/>
          </a:p>
        </p:txBody>
      </p:sp>
      <p:sp>
        <p:nvSpPr>
          <p:cNvPr id="7" name="Θέση περιεχομένου 6">
            <a:extLst>
              <a:ext uri="{FF2B5EF4-FFF2-40B4-BE49-F238E27FC236}">
                <a16:creationId xmlns:a16="http://schemas.microsoft.com/office/drawing/2014/main" id="{9D231999-F523-4026-AAC6-98B1ABA95583}"/>
              </a:ext>
            </a:extLst>
          </p:cNvPr>
          <p:cNvSpPr>
            <a:spLocks noGrp="1"/>
          </p:cNvSpPr>
          <p:nvPr>
            <p:ph idx="1"/>
          </p:nvPr>
        </p:nvSpPr>
        <p:spPr>
          <a:xfrm>
            <a:off x="231112" y="2336873"/>
            <a:ext cx="10219174" cy="4321504"/>
          </a:xfrm>
        </p:spPr>
        <p:txBody>
          <a:bodyPr>
            <a:normAutofit fontScale="92500" lnSpcReduction="20000"/>
          </a:bodyPr>
          <a:lstStyle/>
          <a:p>
            <a:pPr marL="0" indent="0">
              <a:lnSpc>
                <a:spcPct val="110000"/>
              </a:lnSpc>
              <a:spcAft>
                <a:spcPts val="600"/>
              </a:spcAft>
              <a:buNone/>
            </a:pPr>
            <a:r>
              <a:rPr lang="el-GR" sz="4000" dirty="0"/>
              <a:t>Για επιχειρήσεις,/ενώσεις επιχειρήσεων το πρόστιμο μπορεί να φθάνει </a:t>
            </a:r>
            <a:r>
              <a:rPr lang="el-GR" sz="4000" b="1" dirty="0">
                <a:solidFill>
                  <a:srgbClr val="FFC000"/>
                </a:solidFill>
              </a:rPr>
              <a:t>μέχρι ποσοστού 10% του συνολικού παγκόσμιου κύκλου εργασιών </a:t>
            </a:r>
            <a:r>
              <a:rPr lang="el-GR" sz="4000" dirty="0"/>
              <a:t>της επιχείρησης/των ενεργών μελών της ένωσης  επιχειρήσεων κατά την προηγούμενη της έκδοσης της απόφασης χρήση.</a:t>
            </a:r>
            <a:endParaRPr lang="el-GR" dirty="0"/>
          </a:p>
          <a:p>
            <a:pPr marL="0" indent="0">
              <a:lnSpc>
                <a:spcPct val="110000"/>
              </a:lnSpc>
              <a:spcAft>
                <a:spcPts val="600"/>
              </a:spcAft>
              <a:buNone/>
            </a:pPr>
            <a:r>
              <a:rPr lang="el-GR" dirty="0"/>
              <a:t>(ΕΑ, οδηγός προς αναθέτουσες αρχές, σελ. 49)</a:t>
            </a:r>
          </a:p>
        </p:txBody>
      </p:sp>
    </p:spTree>
    <p:extLst>
      <p:ext uri="{BB962C8B-B14F-4D97-AF65-F5344CB8AC3E}">
        <p14:creationId xmlns:p14="http://schemas.microsoft.com/office/powerpoint/2010/main" val="28636014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20580" y="753228"/>
            <a:ext cx="10219174" cy="1080938"/>
          </a:xfrm>
        </p:spPr>
        <p:txBody>
          <a:bodyPr>
            <a:normAutofit/>
          </a:bodyPr>
          <a:lstStyle/>
          <a:p>
            <a:r>
              <a:rPr lang="el-GR" sz="3300" dirty="0"/>
              <a:t>Διοικητικές κυρώσεις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113</a:t>
            </a:fld>
            <a:endParaRPr lang="en-US" dirty="0"/>
          </a:p>
        </p:txBody>
      </p:sp>
      <p:sp>
        <p:nvSpPr>
          <p:cNvPr id="7" name="Θέση περιεχομένου 6">
            <a:extLst>
              <a:ext uri="{FF2B5EF4-FFF2-40B4-BE49-F238E27FC236}">
                <a16:creationId xmlns:a16="http://schemas.microsoft.com/office/drawing/2014/main" id="{9D231999-F523-4026-AAC6-98B1ABA95583}"/>
              </a:ext>
            </a:extLst>
          </p:cNvPr>
          <p:cNvSpPr>
            <a:spLocks noGrp="1"/>
          </p:cNvSpPr>
          <p:nvPr>
            <p:ph idx="1"/>
          </p:nvPr>
        </p:nvSpPr>
        <p:spPr>
          <a:xfrm>
            <a:off x="179596" y="2130810"/>
            <a:ext cx="10219174" cy="4501809"/>
          </a:xfrm>
        </p:spPr>
        <p:txBody>
          <a:bodyPr>
            <a:normAutofit fontScale="85000" lnSpcReduction="20000"/>
          </a:bodyPr>
          <a:lstStyle/>
          <a:p>
            <a:pPr>
              <a:lnSpc>
                <a:spcPct val="110000"/>
              </a:lnSpc>
              <a:spcAft>
                <a:spcPts val="600"/>
              </a:spcAft>
            </a:pPr>
            <a:r>
              <a:rPr lang="el-GR" dirty="0"/>
              <a:t>Επί  ατομικών  επιχειρήσεων  οι  επιχειρηματίες,  </a:t>
            </a:r>
          </a:p>
          <a:p>
            <a:pPr>
              <a:lnSpc>
                <a:spcPct val="110000"/>
              </a:lnSpc>
              <a:spcAft>
                <a:spcPts val="600"/>
              </a:spcAft>
            </a:pPr>
            <a:r>
              <a:rPr lang="el-GR" dirty="0"/>
              <a:t>επί  αστικών  και  εμπορικών  επιχειρήσεων  και  κοινοπραξιών  οι  διαχειριστές  τους  και  όλοι  οι  ομόρρυθμοι  εταίροι, επί ανωνύμων εταιρειών τα μέλη του διοικητικού συμβουλίου και τα αρμόδια για την υλοποίηση των σχετικών αποφάσεων πρόσωπα και επί εισηγμένων ανωνύμων εταιρειών,  τα  εκτελεστικά  μέλη  του  διοικητικού  συμβουλίου,  </a:t>
            </a:r>
          </a:p>
          <a:p>
            <a:pPr>
              <a:lnSpc>
                <a:spcPct val="110000"/>
              </a:lnSpc>
              <a:spcAft>
                <a:spcPts val="600"/>
              </a:spcAft>
            </a:pPr>
            <a:r>
              <a:rPr lang="el-GR" dirty="0"/>
              <a:t>ενώ  επί  ενώσεων επιχειρήσεων, το ανώτατο όργανο διοίκησης αυτών ευθύνονται με την προσωπική τους  περιουσία εις </a:t>
            </a:r>
            <a:r>
              <a:rPr lang="el-GR" dirty="0" err="1"/>
              <a:t>ολόκληρον</a:t>
            </a:r>
            <a:r>
              <a:rPr lang="el-GR" dirty="0"/>
              <a:t> με το οικείο νομικό πρόσωπο, για την καταβολή του ποσού  του προστίμου.</a:t>
            </a:r>
          </a:p>
        </p:txBody>
      </p:sp>
    </p:spTree>
    <p:extLst>
      <p:ext uri="{BB962C8B-B14F-4D97-AF65-F5344CB8AC3E}">
        <p14:creationId xmlns:p14="http://schemas.microsoft.com/office/powerpoint/2010/main" val="9988939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20580" y="753228"/>
            <a:ext cx="10219174" cy="1080938"/>
          </a:xfrm>
        </p:spPr>
        <p:txBody>
          <a:bodyPr>
            <a:normAutofit/>
          </a:bodyPr>
          <a:lstStyle/>
          <a:p>
            <a:r>
              <a:rPr lang="el-GR" sz="3300" dirty="0"/>
              <a:t>Διοικητικές κυρώσεις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114</a:t>
            </a:fld>
            <a:endParaRPr lang="en-US" dirty="0"/>
          </a:p>
        </p:txBody>
      </p:sp>
      <p:sp>
        <p:nvSpPr>
          <p:cNvPr id="7" name="Θέση περιεχομένου 6">
            <a:extLst>
              <a:ext uri="{FF2B5EF4-FFF2-40B4-BE49-F238E27FC236}">
                <a16:creationId xmlns:a16="http://schemas.microsoft.com/office/drawing/2014/main" id="{9D231999-F523-4026-AAC6-98B1ABA95583}"/>
              </a:ext>
            </a:extLst>
          </p:cNvPr>
          <p:cNvSpPr>
            <a:spLocks noGrp="1"/>
          </p:cNvSpPr>
          <p:nvPr>
            <p:ph idx="1"/>
          </p:nvPr>
        </p:nvSpPr>
        <p:spPr>
          <a:xfrm>
            <a:off x="179596" y="2130810"/>
            <a:ext cx="10219174" cy="4501809"/>
          </a:xfrm>
        </p:spPr>
        <p:txBody>
          <a:bodyPr>
            <a:noAutofit/>
          </a:bodyPr>
          <a:lstStyle/>
          <a:p>
            <a:pPr marL="0" indent="0">
              <a:lnSpc>
                <a:spcPct val="110000"/>
              </a:lnSpc>
              <a:spcAft>
                <a:spcPts val="600"/>
              </a:spcAft>
              <a:buNone/>
            </a:pPr>
            <a:r>
              <a:rPr lang="el-GR" sz="3300" dirty="0"/>
              <a:t>Η  Επιτροπή  Ανταγωνισμού  μπορεί  να  επιβάλει  στα  παραπάνω  φυσικά  πρόσωπα, μετά από προηγούμενη ακρόασή τους, και αυτοτελές πρόστιμο από </a:t>
            </a:r>
            <a:r>
              <a:rPr lang="el-GR" sz="3300" b="1" dirty="0">
                <a:solidFill>
                  <a:srgbClr val="FFC000"/>
                </a:solidFill>
              </a:rPr>
              <a:t>διακόσιες χιλιάδες (200.000) </a:t>
            </a:r>
            <a:r>
              <a:rPr lang="el-GR" sz="3300" dirty="0"/>
              <a:t>έως </a:t>
            </a:r>
            <a:r>
              <a:rPr lang="el-GR" sz="3300" b="1" dirty="0">
                <a:solidFill>
                  <a:srgbClr val="FFC000"/>
                </a:solidFill>
              </a:rPr>
              <a:t>δύο εκατομμύρια (2.000.000)</a:t>
            </a:r>
            <a:r>
              <a:rPr lang="el-GR" sz="3300" dirty="0"/>
              <a:t> ευρώ, εφόσον αποδεδειγμένα συμμετείχαν σε  προπαρασκευαστικές  πράξεις,  στην  οργάνωση  ή  τη  διάπραξη  της  παράνομης συμπεριφοράς της επιχείρησης.</a:t>
            </a:r>
          </a:p>
        </p:txBody>
      </p:sp>
    </p:spTree>
    <p:extLst>
      <p:ext uri="{BB962C8B-B14F-4D97-AF65-F5344CB8AC3E}">
        <p14:creationId xmlns:p14="http://schemas.microsoft.com/office/powerpoint/2010/main" val="15907160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20580" y="753228"/>
            <a:ext cx="10219174" cy="1080938"/>
          </a:xfrm>
        </p:spPr>
        <p:txBody>
          <a:bodyPr>
            <a:normAutofit/>
          </a:bodyPr>
          <a:lstStyle/>
          <a:p>
            <a:r>
              <a:rPr lang="el-GR" sz="3300" dirty="0"/>
              <a:t>Ποινικές κυρώσεις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115</a:t>
            </a:fld>
            <a:endParaRPr lang="en-US" dirty="0"/>
          </a:p>
        </p:txBody>
      </p:sp>
      <p:sp>
        <p:nvSpPr>
          <p:cNvPr id="7" name="Θέση περιεχομένου 6">
            <a:extLst>
              <a:ext uri="{FF2B5EF4-FFF2-40B4-BE49-F238E27FC236}">
                <a16:creationId xmlns:a16="http://schemas.microsoft.com/office/drawing/2014/main" id="{9D231999-F523-4026-AAC6-98B1ABA95583}"/>
              </a:ext>
            </a:extLst>
          </p:cNvPr>
          <p:cNvSpPr>
            <a:spLocks noGrp="1"/>
          </p:cNvSpPr>
          <p:nvPr>
            <p:ph idx="1"/>
          </p:nvPr>
        </p:nvSpPr>
        <p:spPr>
          <a:xfrm>
            <a:off x="179596" y="2130810"/>
            <a:ext cx="10219174" cy="4501809"/>
          </a:xfrm>
        </p:spPr>
        <p:txBody>
          <a:bodyPr>
            <a:noAutofit/>
          </a:bodyPr>
          <a:lstStyle/>
          <a:p>
            <a:pPr marL="0" indent="0">
              <a:lnSpc>
                <a:spcPct val="110000"/>
              </a:lnSpc>
              <a:spcAft>
                <a:spcPts val="600"/>
              </a:spcAft>
              <a:buNone/>
            </a:pPr>
            <a:r>
              <a:rPr lang="el-GR" sz="3300" dirty="0"/>
              <a:t>Για τους παραβάτες των άρθρων 1 ν. 3959/2011 και 101 ΣΛΕΕ, που είναι μεταξύ τους πραγματικοί  ή  δυνητικοί  ανταγωνιστές,  επιβάλλεται  </a:t>
            </a:r>
            <a:r>
              <a:rPr lang="el-GR" sz="3300" b="1" dirty="0">
                <a:solidFill>
                  <a:srgbClr val="FFC000"/>
                </a:solidFill>
              </a:rPr>
              <a:t>ποινή  φυλάκισης  τουλάχιστον  δύο ετών</a:t>
            </a:r>
            <a:r>
              <a:rPr lang="el-GR" sz="3300" dirty="0"/>
              <a:t> και </a:t>
            </a:r>
            <a:r>
              <a:rPr lang="el-GR" sz="3300" b="1" dirty="0">
                <a:solidFill>
                  <a:srgbClr val="FFC000"/>
                </a:solidFill>
              </a:rPr>
              <a:t>χρηματική ποινή από εκατό χιλιάδες (100.000) μέχρι ένα εκατομμύριο (1.000.000) ευρώ</a:t>
            </a:r>
            <a:r>
              <a:rPr lang="el-GR" sz="3300" dirty="0"/>
              <a:t>.</a:t>
            </a:r>
          </a:p>
        </p:txBody>
      </p:sp>
    </p:spTree>
    <p:extLst>
      <p:ext uri="{BB962C8B-B14F-4D97-AF65-F5344CB8AC3E}">
        <p14:creationId xmlns:p14="http://schemas.microsoft.com/office/powerpoint/2010/main" val="26290567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20580" y="753228"/>
            <a:ext cx="10219174" cy="1080938"/>
          </a:xfrm>
        </p:spPr>
        <p:txBody>
          <a:bodyPr>
            <a:normAutofit/>
          </a:bodyPr>
          <a:lstStyle/>
          <a:p>
            <a:r>
              <a:rPr lang="el-GR" sz="3300" dirty="0"/>
              <a:t>Ποινικές κυρώσεις για υπαλλήλους του Δημοσίου</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116</a:t>
            </a:fld>
            <a:endParaRPr lang="en-US" dirty="0"/>
          </a:p>
        </p:txBody>
      </p:sp>
      <p:sp>
        <p:nvSpPr>
          <p:cNvPr id="7" name="Θέση περιεχομένου 6">
            <a:extLst>
              <a:ext uri="{FF2B5EF4-FFF2-40B4-BE49-F238E27FC236}">
                <a16:creationId xmlns:a16="http://schemas.microsoft.com/office/drawing/2014/main" id="{9D231999-F523-4026-AAC6-98B1ABA95583}"/>
              </a:ext>
            </a:extLst>
          </p:cNvPr>
          <p:cNvSpPr>
            <a:spLocks noGrp="1"/>
          </p:cNvSpPr>
          <p:nvPr>
            <p:ph idx="1"/>
          </p:nvPr>
        </p:nvSpPr>
        <p:spPr>
          <a:xfrm>
            <a:off x="179596" y="2130810"/>
            <a:ext cx="10219174" cy="4501809"/>
          </a:xfrm>
        </p:spPr>
        <p:txBody>
          <a:bodyPr>
            <a:noAutofit/>
          </a:bodyPr>
          <a:lstStyle/>
          <a:p>
            <a:pPr marL="0" indent="0">
              <a:lnSpc>
                <a:spcPct val="110000"/>
              </a:lnSpc>
              <a:spcAft>
                <a:spcPts val="600"/>
              </a:spcAft>
              <a:buNone/>
            </a:pPr>
            <a:r>
              <a:rPr lang="el-GR" dirty="0"/>
              <a:t>Οι  δημόσιοι  υπάλληλοι,  οι  υπάλληλοι  νομικών  προσώπων  δημοσίου  δικαίου,  οι υπάλληλοι Ο.Τ.Α., οι εργαζόμενοι σε δημόσιες επιχειρήσεις ή επιχειρήσεις κοινής ωφέλειας και οι εντεταλμένοι προσωρινά την άσκηση δημόσιας υπηρεσίας που δεν εκπληρώνουν την  υποχρέωση  ανακοίνωσης  στη  Επιτροπή  Ανταγωνισμού τιμωρούνται  με  </a:t>
            </a:r>
            <a:r>
              <a:rPr lang="el-GR" b="1" dirty="0">
                <a:solidFill>
                  <a:srgbClr val="FFC000"/>
                </a:solidFill>
              </a:rPr>
              <a:t>φυλάκιση μέχρι  έξι (6)  μηνών</a:t>
            </a:r>
            <a:r>
              <a:rPr lang="el-GR" dirty="0"/>
              <a:t>  ή  </a:t>
            </a:r>
            <a:r>
              <a:rPr lang="el-GR" b="1" dirty="0">
                <a:solidFill>
                  <a:srgbClr val="FFC000"/>
                </a:solidFill>
              </a:rPr>
              <a:t>χρηματική  ποινή  από  300 μέχρι 1.500 ευρώ</a:t>
            </a:r>
            <a:r>
              <a:rPr lang="el-GR" dirty="0"/>
              <a:t>.</a:t>
            </a:r>
          </a:p>
        </p:txBody>
      </p:sp>
    </p:spTree>
    <p:extLst>
      <p:ext uri="{BB962C8B-B14F-4D97-AF65-F5344CB8AC3E}">
        <p14:creationId xmlns:p14="http://schemas.microsoft.com/office/powerpoint/2010/main" val="22069430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20580" y="753228"/>
            <a:ext cx="10219174" cy="1080938"/>
          </a:xfrm>
        </p:spPr>
        <p:txBody>
          <a:bodyPr>
            <a:normAutofit/>
          </a:bodyPr>
          <a:lstStyle/>
          <a:p>
            <a:r>
              <a:rPr lang="el-GR" sz="3300" dirty="0"/>
              <a:t>H συμπαιγνία ως δυνητικός λόγος αποκλεισμού από διαγωνισμό και τα μέτρα συμμόρφωσης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117</a:t>
            </a:fld>
            <a:endParaRPr lang="en-US" dirty="0"/>
          </a:p>
        </p:txBody>
      </p:sp>
      <p:sp>
        <p:nvSpPr>
          <p:cNvPr id="7" name="Θέση περιεχομένου 6">
            <a:extLst>
              <a:ext uri="{FF2B5EF4-FFF2-40B4-BE49-F238E27FC236}">
                <a16:creationId xmlns:a16="http://schemas.microsoft.com/office/drawing/2014/main" id="{9D231999-F523-4026-AAC6-98B1ABA95583}"/>
              </a:ext>
            </a:extLst>
          </p:cNvPr>
          <p:cNvSpPr>
            <a:spLocks noGrp="1"/>
          </p:cNvSpPr>
          <p:nvPr>
            <p:ph idx="1"/>
          </p:nvPr>
        </p:nvSpPr>
        <p:spPr>
          <a:xfrm>
            <a:off x="179596" y="2130810"/>
            <a:ext cx="10219174" cy="4501809"/>
          </a:xfrm>
        </p:spPr>
        <p:txBody>
          <a:bodyPr>
            <a:noAutofit/>
          </a:bodyPr>
          <a:lstStyle/>
          <a:p>
            <a:pPr marL="0" indent="0">
              <a:lnSpc>
                <a:spcPct val="110000"/>
              </a:lnSpc>
              <a:spcAft>
                <a:spcPts val="600"/>
              </a:spcAft>
              <a:buNone/>
            </a:pPr>
            <a:r>
              <a:rPr lang="el-GR" sz="4000" dirty="0"/>
              <a:t>Το  άρθρο  73  (Λόγοι  αποκλεισμού)  του  ν. 4412/2016  προβλέπει  </a:t>
            </a:r>
            <a:r>
              <a:rPr lang="el-GR" sz="4000" b="1" dirty="0">
                <a:solidFill>
                  <a:srgbClr val="FFC000"/>
                </a:solidFill>
              </a:rPr>
              <a:t>λόγους  αποκλεισμού </a:t>
            </a:r>
            <a:r>
              <a:rPr lang="el-GR" sz="4000" dirty="0"/>
              <a:t>των οικονομικών φορέων από μία διαδικασία σύναψης δημόσιας σύμβασης διακρίνοντας μεταξύ υποχρεωτικών και δυνητικών λόγων.</a:t>
            </a:r>
          </a:p>
        </p:txBody>
      </p:sp>
    </p:spTree>
    <p:extLst>
      <p:ext uri="{BB962C8B-B14F-4D97-AF65-F5344CB8AC3E}">
        <p14:creationId xmlns:p14="http://schemas.microsoft.com/office/powerpoint/2010/main" val="29506576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20580" y="753228"/>
            <a:ext cx="10219174" cy="1080938"/>
          </a:xfrm>
        </p:spPr>
        <p:txBody>
          <a:bodyPr>
            <a:normAutofit/>
          </a:bodyPr>
          <a:lstStyle/>
          <a:p>
            <a:r>
              <a:rPr lang="el-GR" sz="3300" dirty="0"/>
              <a:t>H συμπαιγνία ως δυνητικός λόγος αποκλεισμού από διαγωνισμό και τα μέτρα συμμόρφωσης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118</a:t>
            </a:fld>
            <a:endParaRPr lang="en-US" dirty="0"/>
          </a:p>
        </p:txBody>
      </p:sp>
      <p:sp>
        <p:nvSpPr>
          <p:cNvPr id="7" name="Θέση περιεχομένου 6">
            <a:extLst>
              <a:ext uri="{FF2B5EF4-FFF2-40B4-BE49-F238E27FC236}">
                <a16:creationId xmlns:a16="http://schemas.microsoft.com/office/drawing/2014/main" id="{9D231999-F523-4026-AAC6-98B1ABA95583}"/>
              </a:ext>
            </a:extLst>
          </p:cNvPr>
          <p:cNvSpPr>
            <a:spLocks noGrp="1"/>
          </p:cNvSpPr>
          <p:nvPr>
            <p:ph idx="1"/>
          </p:nvPr>
        </p:nvSpPr>
        <p:spPr>
          <a:xfrm>
            <a:off x="179596" y="2130810"/>
            <a:ext cx="10219174" cy="4501809"/>
          </a:xfrm>
        </p:spPr>
        <p:txBody>
          <a:bodyPr>
            <a:noAutofit/>
          </a:bodyPr>
          <a:lstStyle/>
          <a:p>
            <a:pPr marL="0" indent="0">
              <a:lnSpc>
                <a:spcPct val="110000"/>
              </a:lnSpc>
              <a:spcAft>
                <a:spcPts val="600"/>
              </a:spcAft>
              <a:buNone/>
            </a:pPr>
            <a:r>
              <a:rPr lang="el-GR" sz="4000" dirty="0"/>
              <a:t>Διάρκεια αποκλεισμού: </a:t>
            </a:r>
            <a:endParaRPr lang="en-US" sz="4000" dirty="0"/>
          </a:p>
          <a:p>
            <a:pPr marL="0" indent="0">
              <a:lnSpc>
                <a:spcPct val="110000"/>
              </a:lnSpc>
              <a:spcAft>
                <a:spcPts val="600"/>
              </a:spcAft>
              <a:buNone/>
            </a:pPr>
            <a:r>
              <a:rPr lang="el-GR" sz="4000" b="1" dirty="0">
                <a:solidFill>
                  <a:srgbClr val="FFFF00"/>
                </a:solidFill>
              </a:rPr>
              <a:t>3 έτη</a:t>
            </a:r>
            <a:r>
              <a:rPr lang="en-US" sz="4000" b="1" dirty="0">
                <a:solidFill>
                  <a:srgbClr val="FFFF00"/>
                </a:solidFill>
              </a:rPr>
              <a:t> </a:t>
            </a:r>
            <a:r>
              <a:rPr lang="el-GR" sz="4000" dirty="0"/>
              <a:t>από την ημερομηνία έκδοσης πράξης που βεβαιώνει το σχετικό γεγονός (π.χ. από την ημερομηνία έκδοσης της απόφασης της Επιτροπής Ανταγωνισμού).</a:t>
            </a:r>
          </a:p>
        </p:txBody>
      </p:sp>
    </p:spTree>
    <p:extLst>
      <p:ext uri="{BB962C8B-B14F-4D97-AF65-F5344CB8AC3E}">
        <p14:creationId xmlns:p14="http://schemas.microsoft.com/office/powerpoint/2010/main" val="6040714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20580" y="753228"/>
            <a:ext cx="10219174" cy="1080938"/>
          </a:xfrm>
        </p:spPr>
        <p:txBody>
          <a:bodyPr>
            <a:normAutofit/>
          </a:bodyPr>
          <a:lstStyle/>
          <a:p>
            <a:r>
              <a:rPr lang="el-GR" sz="3300" dirty="0"/>
              <a:t>H συμπαιγνία ως δυνητικός λόγος αποκλεισμού από διαγωνισμό και τα μέτρα συμμόρφωσης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119</a:t>
            </a:fld>
            <a:endParaRPr lang="en-US" dirty="0"/>
          </a:p>
        </p:txBody>
      </p:sp>
      <p:sp>
        <p:nvSpPr>
          <p:cNvPr id="7" name="Θέση περιεχομένου 6">
            <a:extLst>
              <a:ext uri="{FF2B5EF4-FFF2-40B4-BE49-F238E27FC236}">
                <a16:creationId xmlns:a16="http://schemas.microsoft.com/office/drawing/2014/main" id="{9D231999-F523-4026-AAC6-98B1ABA95583}"/>
              </a:ext>
            </a:extLst>
          </p:cNvPr>
          <p:cNvSpPr>
            <a:spLocks noGrp="1"/>
          </p:cNvSpPr>
          <p:nvPr>
            <p:ph idx="1"/>
          </p:nvPr>
        </p:nvSpPr>
        <p:spPr>
          <a:xfrm>
            <a:off x="179596" y="2130810"/>
            <a:ext cx="10219174" cy="4501809"/>
          </a:xfrm>
        </p:spPr>
        <p:txBody>
          <a:bodyPr>
            <a:noAutofit/>
          </a:bodyPr>
          <a:lstStyle/>
          <a:p>
            <a:pPr marL="0" indent="0">
              <a:spcAft>
                <a:spcPts val="600"/>
              </a:spcAft>
              <a:buNone/>
            </a:pPr>
            <a:r>
              <a:rPr lang="el-GR" sz="4000" dirty="0"/>
              <a:t>Έναρξη  αποκλεισμού: </a:t>
            </a:r>
            <a:endParaRPr lang="en-US" sz="4000" dirty="0"/>
          </a:p>
          <a:p>
            <a:pPr marL="0" indent="0">
              <a:spcAft>
                <a:spcPts val="600"/>
              </a:spcAft>
              <a:buNone/>
            </a:pPr>
            <a:r>
              <a:rPr lang="en-US" sz="4000" dirty="0"/>
              <a:t>T</a:t>
            </a:r>
            <a:r>
              <a:rPr lang="el-GR" sz="4000" dirty="0"/>
              <a:t>ο  σχετικό  γεγονός  από  το οποίο  θα  υπολογιστεί  η  μέγιστη  διάρκεια της περιόδου αποκλεισμού υπολογίζεται με αφετηρία  την  ημερομηνία  της  έκδοσης  της τελικής απόφασης της  Επιτροπής Ανταγωνισμού. </a:t>
            </a:r>
          </a:p>
        </p:txBody>
      </p:sp>
    </p:spTree>
    <p:extLst>
      <p:ext uri="{BB962C8B-B14F-4D97-AF65-F5344CB8AC3E}">
        <p14:creationId xmlns:p14="http://schemas.microsoft.com/office/powerpoint/2010/main" val="1894941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EFE016E-36C0-4BA2-8178-FDA8748A0DB7}"/>
              </a:ext>
            </a:extLst>
          </p:cNvPr>
          <p:cNvSpPr>
            <a:spLocks noGrp="1"/>
          </p:cNvSpPr>
          <p:nvPr>
            <p:ph type="title"/>
          </p:nvPr>
        </p:nvSpPr>
        <p:spPr/>
        <p:txBody>
          <a:bodyPr>
            <a:normAutofit/>
          </a:bodyPr>
          <a:lstStyle/>
          <a:p>
            <a:pPr algn="ctr"/>
            <a:r>
              <a:rPr lang="el-GR" sz="3300" dirty="0"/>
              <a:t>Στατιστικά </a:t>
            </a:r>
            <a:r>
              <a:rPr lang="el-GR" sz="3300" b="1" dirty="0">
                <a:solidFill>
                  <a:srgbClr val="00B0F0"/>
                </a:solidFill>
              </a:rPr>
              <a:t>Κ.Η.Μ.ΔΗ.Σ.</a:t>
            </a:r>
            <a:endParaRPr lang="el-GR" sz="3300" dirty="0"/>
          </a:p>
        </p:txBody>
      </p:sp>
      <p:sp>
        <p:nvSpPr>
          <p:cNvPr id="4" name="Θέση αριθμού διαφάνειας 3">
            <a:extLst>
              <a:ext uri="{FF2B5EF4-FFF2-40B4-BE49-F238E27FC236}">
                <a16:creationId xmlns:a16="http://schemas.microsoft.com/office/drawing/2014/main" id="{E25A5236-97E8-4B13-BE0D-5BF29B7BDC3C}"/>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6" name="Εικόνα 5">
            <a:extLst>
              <a:ext uri="{FF2B5EF4-FFF2-40B4-BE49-F238E27FC236}">
                <a16:creationId xmlns:a16="http://schemas.microsoft.com/office/drawing/2014/main" id="{56AB9F1D-E1A3-4AE8-B034-7019AC407AB1}"/>
              </a:ext>
            </a:extLst>
          </p:cNvPr>
          <p:cNvPicPr>
            <a:picLocks noChangeAspect="1"/>
          </p:cNvPicPr>
          <p:nvPr/>
        </p:nvPicPr>
        <p:blipFill>
          <a:blip r:embed="rId2"/>
          <a:stretch>
            <a:fillRect/>
          </a:stretch>
        </p:blipFill>
        <p:spPr>
          <a:xfrm>
            <a:off x="501445" y="2318908"/>
            <a:ext cx="10441858" cy="2704927"/>
          </a:xfrm>
          <a:prstGeom prst="rect">
            <a:avLst/>
          </a:prstGeom>
        </p:spPr>
      </p:pic>
      <p:sp>
        <p:nvSpPr>
          <p:cNvPr id="8" name="TextBox 7">
            <a:extLst>
              <a:ext uri="{FF2B5EF4-FFF2-40B4-BE49-F238E27FC236}">
                <a16:creationId xmlns:a16="http://schemas.microsoft.com/office/drawing/2014/main" id="{B7E85F80-AE7A-69C8-5A46-72D5AE8EA491}"/>
              </a:ext>
            </a:extLst>
          </p:cNvPr>
          <p:cNvSpPr txBox="1"/>
          <p:nvPr/>
        </p:nvSpPr>
        <p:spPr>
          <a:xfrm>
            <a:off x="3344861" y="5356826"/>
            <a:ext cx="3816430" cy="323165"/>
          </a:xfrm>
          <a:prstGeom prst="rect">
            <a:avLst/>
          </a:prstGeom>
          <a:noFill/>
        </p:spPr>
        <p:txBody>
          <a:bodyPr wrap="square" rtlCol="0">
            <a:spAutoFit/>
          </a:bodyPr>
          <a:lstStyle/>
          <a:p>
            <a:r>
              <a:rPr lang="el-GR" sz="1500" dirty="0"/>
              <a:t>Τελευταία ενημέρωση: 1/4/2025</a:t>
            </a:r>
          </a:p>
        </p:txBody>
      </p:sp>
    </p:spTree>
    <p:extLst>
      <p:ext uri="{BB962C8B-B14F-4D97-AF65-F5344CB8AC3E}">
        <p14:creationId xmlns:p14="http://schemas.microsoft.com/office/powerpoint/2010/main" val="2748785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20580" y="753228"/>
            <a:ext cx="10219174" cy="1080938"/>
          </a:xfrm>
        </p:spPr>
        <p:txBody>
          <a:bodyPr>
            <a:normAutofit/>
          </a:bodyPr>
          <a:lstStyle/>
          <a:p>
            <a:r>
              <a:rPr lang="el-GR" sz="3300" dirty="0"/>
              <a:t>H συμπαιγνία ως δυνητικός λόγος αποκλεισμού από διαγωνισμό και τα μέτρα συμμόρφωσης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120</a:t>
            </a:fld>
            <a:endParaRPr lang="en-US" dirty="0"/>
          </a:p>
        </p:txBody>
      </p:sp>
      <p:sp>
        <p:nvSpPr>
          <p:cNvPr id="7" name="Θέση περιεχομένου 6">
            <a:extLst>
              <a:ext uri="{FF2B5EF4-FFF2-40B4-BE49-F238E27FC236}">
                <a16:creationId xmlns:a16="http://schemas.microsoft.com/office/drawing/2014/main" id="{9D231999-F523-4026-AAC6-98B1ABA95583}"/>
              </a:ext>
            </a:extLst>
          </p:cNvPr>
          <p:cNvSpPr>
            <a:spLocks noGrp="1"/>
          </p:cNvSpPr>
          <p:nvPr>
            <p:ph idx="1"/>
          </p:nvPr>
        </p:nvSpPr>
        <p:spPr>
          <a:xfrm>
            <a:off x="179595" y="2130810"/>
            <a:ext cx="11179571" cy="4501809"/>
          </a:xfrm>
        </p:spPr>
        <p:txBody>
          <a:bodyPr>
            <a:noAutofit/>
          </a:bodyPr>
          <a:lstStyle/>
          <a:p>
            <a:pPr marL="0" indent="0">
              <a:lnSpc>
                <a:spcPct val="100000"/>
              </a:lnSpc>
              <a:spcAft>
                <a:spcPts val="600"/>
              </a:spcAft>
              <a:buNone/>
            </a:pPr>
            <a:r>
              <a:rPr lang="el-GR" sz="3500" dirty="0"/>
              <a:t>Μέτρα  συμμόρφωσης/αυτοκάθαρση: </a:t>
            </a:r>
          </a:p>
          <a:p>
            <a:pPr marL="0" indent="0">
              <a:lnSpc>
                <a:spcPct val="100000"/>
              </a:lnSpc>
              <a:spcBef>
                <a:spcPts val="600"/>
              </a:spcBef>
              <a:spcAft>
                <a:spcPts val="600"/>
              </a:spcAft>
              <a:buNone/>
            </a:pPr>
            <a:r>
              <a:rPr lang="el-GR" sz="3300" dirty="0"/>
              <a:t>Η  έννοια  της  αυτοκάθαρσης /συμμόρφωσης αναφέρεται στη δυνατότητα ενός  οικονομικού  φορέα να  γίνει  δεκτός  από  την αναθέτουσα  αρχή  στην  σχετική  διαδικασία λόγω  λήψης  από  πλευράς  του  όλων  των απαραίτητων μέτρων τα οποία διασφαλίζουν ότι  το  διαπραχθέν  κατά  το  παρελθόν παράπτωμα  (ή  ποινικό  αδίκημα) δεν  θα επαναληφθεί  στο  μέλλον.</a:t>
            </a:r>
            <a:endParaRPr lang="en-US" sz="3300" dirty="0"/>
          </a:p>
        </p:txBody>
      </p:sp>
    </p:spTree>
    <p:extLst>
      <p:ext uri="{BB962C8B-B14F-4D97-AF65-F5344CB8AC3E}">
        <p14:creationId xmlns:p14="http://schemas.microsoft.com/office/powerpoint/2010/main" val="28354047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dirty="0"/>
              <a:t>Πρόγραμμα επιείκειας ΕΑ</a:t>
            </a:r>
          </a:p>
        </p:txBody>
      </p:sp>
      <p:sp>
        <p:nvSpPr>
          <p:cNvPr id="6" name="Θέση κειμένου 5">
            <a:extLst>
              <a:ext uri="{FF2B5EF4-FFF2-40B4-BE49-F238E27FC236}">
                <a16:creationId xmlns:a16="http://schemas.microsoft.com/office/drawing/2014/main" id="{80795063-D3EA-4F5D-A84F-B2DE379406F7}"/>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121</a:t>
            </a:fld>
            <a:endParaRPr lang="en-US" dirty="0"/>
          </a:p>
        </p:txBody>
      </p:sp>
    </p:spTree>
    <p:extLst>
      <p:ext uri="{BB962C8B-B14F-4D97-AF65-F5344CB8AC3E}">
        <p14:creationId xmlns:p14="http://schemas.microsoft.com/office/powerpoint/2010/main" val="24803194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21065" y="753228"/>
            <a:ext cx="10073118" cy="1080938"/>
          </a:xfrm>
        </p:spPr>
        <p:txBody>
          <a:bodyPr/>
          <a:lstStyle/>
          <a:p>
            <a:r>
              <a:rPr lang="el-GR" dirty="0"/>
              <a:t>Πρόγραμμα επιείκειας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391886" y="2176099"/>
            <a:ext cx="9791763" cy="4475909"/>
          </a:xfrm>
        </p:spPr>
        <p:txBody>
          <a:bodyPr>
            <a:noAutofit/>
          </a:bodyPr>
          <a:lstStyle/>
          <a:p>
            <a:pPr marL="0" indent="0">
              <a:lnSpc>
                <a:spcPct val="110000"/>
              </a:lnSpc>
              <a:spcAft>
                <a:spcPts val="600"/>
              </a:spcAft>
              <a:buNone/>
            </a:pPr>
            <a:r>
              <a:rPr lang="el-GR" sz="3300" dirty="0"/>
              <a:t>Το Πρόγραμμα Επιείκειας εισήχθη στην εθνική έννομη τάξη για πρώτη φορά με την </a:t>
            </a:r>
            <a:r>
              <a:rPr lang="el-GR" sz="3300" dirty="0" err="1"/>
              <a:t>υπ’αριθ</a:t>
            </a:r>
            <a:r>
              <a:rPr lang="el-GR" sz="3300" dirty="0"/>
              <a:t>.  299/V/2006 της Επιτροπής Ανταγωνισμού, η οποία αντικαταστάθηκε με την </a:t>
            </a:r>
            <a:r>
              <a:rPr lang="el-GR" sz="3300" dirty="0" err="1"/>
              <a:t>υπ’αριθ</a:t>
            </a:r>
            <a:r>
              <a:rPr lang="el-GR" sz="3300" dirty="0"/>
              <a:t>. 526/VI/2011 απόφαση (Απόφαση ΠΕ).</a:t>
            </a:r>
          </a:p>
          <a:p>
            <a:pPr marL="0" indent="0">
              <a:lnSpc>
                <a:spcPct val="110000"/>
              </a:lnSpc>
              <a:spcAft>
                <a:spcPts val="600"/>
              </a:spcAft>
              <a:buNone/>
            </a:pPr>
            <a:r>
              <a:rPr lang="el-GR" sz="3300" dirty="0"/>
              <a:t>Με την πρόσφατη τροποποίηση του ν.3959/2011 από τον ν. 4886/2022, το Πρόγραμμα Επιείκειας προβλέπεται ρητά στα άρθρα 29Β έως 29Ζ.</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122</a:t>
            </a:fld>
            <a:endParaRPr lang="en-US" dirty="0"/>
          </a:p>
        </p:txBody>
      </p:sp>
    </p:spTree>
    <p:extLst>
      <p:ext uri="{BB962C8B-B14F-4D97-AF65-F5344CB8AC3E}">
        <p14:creationId xmlns:p14="http://schemas.microsoft.com/office/powerpoint/2010/main" val="8758135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21065" y="753228"/>
            <a:ext cx="10073118" cy="1080938"/>
          </a:xfrm>
        </p:spPr>
        <p:txBody>
          <a:bodyPr/>
          <a:lstStyle/>
          <a:p>
            <a:r>
              <a:rPr lang="el-GR" dirty="0"/>
              <a:t>Πρόγραμμα επιείκειας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75772" y="2089013"/>
            <a:ext cx="10334171" cy="4475909"/>
          </a:xfrm>
        </p:spPr>
        <p:txBody>
          <a:bodyPr>
            <a:noAutofit/>
          </a:bodyPr>
          <a:lstStyle/>
          <a:p>
            <a:pPr marL="0" indent="0">
              <a:lnSpc>
                <a:spcPct val="110000"/>
              </a:lnSpc>
              <a:spcAft>
                <a:spcPts val="600"/>
              </a:spcAft>
              <a:buNone/>
            </a:pPr>
            <a:r>
              <a:rPr lang="el-GR" sz="3300" dirty="0"/>
              <a:t>Το Πρόγραμμα Επιείκειας δύναται να εφαρμοστεί μόνο σε οριζόντιες συμπράξεις-καρτέλ  του άρθρου 1 του ν.3959/2011 ή/και του άρθρου 101 ΣΛΕΕ. </a:t>
            </a:r>
          </a:p>
          <a:p>
            <a:pPr marL="0" indent="0">
              <a:lnSpc>
                <a:spcPct val="110000"/>
              </a:lnSpc>
              <a:spcAft>
                <a:spcPts val="600"/>
              </a:spcAft>
              <a:buNone/>
            </a:pPr>
            <a:r>
              <a:rPr lang="el-GR" sz="3300" dirty="0"/>
              <a:t>Σκοπός του είναι η </a:t>
            </a:r>
            <a:r>
              <a:rPr lang="el-GR" sz="3300" b="1" dirty="0">
                <a:solidFill>
                  <a:srgbClr val="FFC000"/>
                </a:solidFill>
              </a:rPr>
              <a:t>αποκάλυψη</a:t>
            </a:r>
            <a:r>
              <a:rPr lang="el-GR" sz="3300" dirty="0"/>
              <a:t> συμπαιγνιών από τους ίδιους τους συμμετέχοντες και </a:t>
            </a:r>
            <a:r>
              <a:rPr lang="el-GR" sz="3300" b="1" dirty="0">
                <a:solidFill>
                  <a:srgbClr val="FFC000"/>
                </a:solidFill>
              </a:rPr>
              <a:t>συνδρομή</a:t>
            </a:r>
            <a:r>
              <a:rPr lang="el-GR" sz="3300" dirty="0"/>
              <a:t> στις προσπάθειες της ΕΑ να εντοπίσει και να θέσει τέρμα στα καρτέλ και να τιμωρήσει όσους συμμετείχαν σε αυτά.</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123</a:t>
            </a:fld>
            <a:endParaRPr lang="en-US" dirty="0"/>
          </a:p>
        </p:txBody>
      </p:sp>
    </p:spTree>
    <p:extLst>
      <p:ext uri="{BB962C8B-B14F-4D97-AF65-F5344CB8AC3E}">
        <p14:creationId xmlns:p14="http://schemas.microsoft.com/office/powerpoint/2010/main" val="323283470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21065" y="753228"/>
            <a:ext cx="10073118" cy="1080938"/>
          </a:xfrm>
        </p:spPr>
        <p:txBody>
          <a:bodyPr/>
          <a:lstStyle/>
          <a:p>
            <a:r>
              <a:rPr lang="el-GR" dirty="0"/>
              <a:t>Πρόγραμμα επιείκειας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75772" y="2089013"/>
            <a:ext cx="10711542" cy="4475909"/>
          </a:xfrm>
        </p:spPr>
        <p:txBody>
          <a:bodyPr>
            <a:noAutofit/>
          </a:bodyPr>
          <a:lstStyle/>
          <a:p>
            <a:pPr marL="0" indent="0">
              <a:lnSpc>
                <a:spcPct val="110000"/>
              </a:lnSpc>
              <a:spcAft>
                <a:spcPts val="600"/>
              </a:spcAft>
              <a:buNone/>
            </a:pPr>
            <a:r>
              <a:rPr lang="el-GR" sz="3300" dirty="0"/>
              <a:t>Με το Πρόγραμμα Επιείκειας καθορίζεται το πλαίσιο για την </a:t>
            </a:r>
            <a:r>
              <a:rPr lang="el-GR" sz="3300" b="1" dirty="0">
                <a:solidFill>
                  <a:srgbClr val="FFFF00"/>
                </a:solidFill>
              </a:rPr>
              <a:t>επιεική μεταχείριση </a:t>
            </a:r>
            <a:r>
              <a:rPr lang="el-GR" sz="3300" dirty="0"/>
              <a:t>επιχειρήσεων και  φυσικών  προσώπων  που  συνεργάζονται  με  την  ΕΑ  για  την  αποκάλυψη  συμφωνιών και πρακτικών οι οποίες εμπίπτουν στο πεδίο εφαρμογής του. </a:t>
            </a:r>
          </a:p>
          <a:p>
            <a:pPr marL="0" indent="0">
              <a:lnSpc>
                <a:spcPct val="110000"/>
              </a:lnSpc>
              <a:spcAft>
                <a:spcPts val="600"/>
              </a:spcAft>
              <a:buNone/>
            </a:pPr>
            <a:r>
              <a:rPr lang="el-GR" sz="3300" dirty="0"/>
              <a:t>Η επιτυχής υπαγωγή μιας επιχείρησης  στο  Πρόγραμμα  Επιείκειας  δύναται  να  οδηγήσει  </a:t>
            </a:r>
            <a:r>
              <a:rPr lang="el-GR" sz="3300" b="1" u="sng" dirty="0">
                <a:solidFill>
                  <a:srgbClr val="FFC000"/>
                </a:solidFill>
              </a:rPr>
              <a:t>είτε  σε  απαλλαγή  από το  πρόστιμο  είτε  σε  μείωσή  του</a:t>
            </a:r>
            <a:r>
              <a:rPr lang="el-GR" sz="3300" dirty="0"/>
              <a:t>.</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124</a:t>
            </a:fld>
            <a:endParaRPr lang="en-US" dirty="0"/>
          </a:p>
        </p:txBody>
      </p:sp>
    </p:spTree>
    <p:extLst>
      <p:ext uri="{BB962C8B-B14F-4D97-AF65-F5344CB8AC3E}">
        <p14:creationId xmlns:p14="http://schemas.microsoft.com/office/powerpoint/2010/main" val="32947384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dirty="0"/>
              <a:t>Διαδικασία Διευθέτησης Διαφορών ΕΑ</a:t>
            </a:r>
          </a:p>
        </p:txBody>
      </p:sp>
      <p:sp>
        <p:nvSpPr>
          <p:cNvPr id="6" name="Θέση κειμένου 5">
            <a:extLst>
              <a:ext uri="{FF2B5EF4-FFF2-40B4-BE49-F238E27FC236}">
                <a16:creationId xmlns:a16="http://schemas.microsoft.com/office/drawing/2014/main" id="{80795063-D3EA-4F5D-A84F-B2DE379406F7}"/>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125</a:t>
            </a:fld>
            <a:endParaRPr lang="en-US" dirty="0"/>
          </a:p>
        </p:txBody>
      </p:sp>
    </p:spTree>
    <p:extLst>
      <p:ext uri="{BB962C8B-B14F-4D97-AF65-F5344CB8AC3E}">
        <p14:creationId xmlns:p14="http://schemas.microsoft.com/office/powerpoint/2010/main" val="29836339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21065" y="753228"/>
            <a:ext cx="10073118" cy="1080938"/>
          </a:xfrm>
        </p:spPr>
        <p:txBody>
          <a:bodyPr/>
          <a:lstStyle/>
          <a:p>
            <a:r>
              <a:rPr lang="el-GR" dirty="0"/>
              <a:t>Διαδικασία Διευθέτησης Διαφορών ΕΑ</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75772" y="2089013"/>
            <a:ext cx="10711542" cy="4475909"/>
          </a:xfrm>
        </p:spPr>
        <p:txBody>
          <a:bodyPr>
            <a:noAutofit/>
          </a:bodyPr>
          <a:lstStyle/>
          <a:p>
            <a:pPr marL="0" indent="0">
              <a:lnSpc>
                <a:spcPct val="110000"/>
              </a:lnSpc>
              <a:spcAft>
                <a:spcPts val="600"/>
              </a:spcAft>
              <a:buNone/>
            </a:pPr>
            <a:r>
              <a:rPr lang="el-GR" sz="3300" dirty="0"/>
              <a:t>Η Διαδικασία Διευθέτησης Διαφορών εισήχθη για πρώτη φορά στον ν. 3959/2011 ως διαδικασία της ΕΑ με το άρθρο 25Α (πλέον άρθρο 29Α), δυνάμει του οποίου εκδόθηκε η υπ’ αριθ. 628/2016 απόφαση της ΕΑ, όπως αυτή συμπληρώθηκε και κωδικοποιήθηκε με την Απόφαση 704/2020.</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126</a:t>
            </a:fld>
            <a:endParaRPr lang="en-US" dirty="0"/>
          </a:p>
        </p:txBody>
      </p:sp>
    </p:spTree>
    <p:extLst>
      <p:ext uri="{BB962C8B-B14F-4D97-AF65-F5344CB8AC3E}">
        <p14:creationId xmlns:p14="http://schemas.microsoft.com/office/powerpoint/2010/main" val="1344217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21065" y="753228"/>
            <a:ext cx="10073118" cy="1080938"/>
          </a:xfrm>
        </p:spPr>
        <p:txBody>
          <a:bodyPr/>
          <a:lstStyle/>
          <a:p>
            <a:r>
              <a:rPr lang="el-GR" dirty="0"/>
              <a:t>Διαδικασία Διευθέτησης Διαφορών ΕΑ</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75771" y="2089013"/>
            <a:ext cx="11277599" cy="4475909"/>
          </a:xfrm>
        </p:spPr>
        <p:txBody>
          <a:bodyPr>
            <a:noAutofit/>
          </a:bodyPr>
          <a:lstStyle/>
          <a:p>
            <a:pPr marL="0" indent="0">
              <a:lnSpc>
                <a:spcPct val="110000"/>
              </a:lnSpc>
              <a:spcAft>
                <a:spcPts val="600"/>
              </a:spcAft>
              <a:buNone/>
            </a:pPr>
            <a:r>
              <a:rPr lang="el-GR" sz="3300" dirty="0"/>
              <a:t>Σκοπός της Διαδικασίας είναι η </a:t>
            </a:r>
            <a:r>
              <a:rPr lang="el-GR" sz="3300" b="1" dirty="0">
                <a:solidFill>
                  <a:srgbClr val="FFC000"/>
                </a:solidFill>
              </a:rPr>
              <a:t>απλοποίηση και η επιτάχυνση των διοικητικών διαδικασιών </a:t>
            </a:r>
            <a:r>
              <a:rPr lang="el-GR" sz="3300" dirty="0"/>
              <a:t>σε υποθέσεις που ήδη εξετάζει  η  ΕΑ,  καθώς  και  ο  </a:t>
            </a:r>
            <a:r>
              <a:rPr lang="el-GR" sz="3300" b="1" dirty="0">
                <a:solidFill>
                  <a:srgbClr val="FFC000"/>
                </a:solidFill>
              </a:rPr>
              <a:t>περιορισμός  του  αριθμού  των  προσφυγών </a:t>
            </a:r>
            <a:r>
              <a:rPr lang="el-GR" sz="3300" dirty="0"/>
              <a:t>που ασκούνται επί των αποφάσεων της ΕΑ.</a:t>
            </a:r>
          </a:p>
          <a:p>
            <a:pPr marL="0" indent="0">
              <a:lnSpc>
                <a:spcPct val="110000"/>
              </a:lnSpc>
              <a:spcAft>
                <a:spcPts val="600"/>
              </a:spcAft>
              <a:buNone/>
            </a:pPr>
            <a:r>
              <a:rPr lang="el-GR" sz="3300" dirty="0"/>
              <a:t>Η επιτυχής ολοκλήρωση της Διαδικασίας συνεπάγεται για τη διευθετηθείσα επιχείρηση </a:t>
            </a:r>
            <a:r>
              <a:rPr lang="el-GR" sz="3300" b="1" dirty="0">
                <a:solidFill>
                  <a:srgbClr val="FFC000"/>
                </a:solidFill>
              </a:rPr>
              <a:t>μείωση του προστίμου (έως και 15%)</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127</a:t>
            </a:fld>
            <a:endParaRPr lang="en-US" dirty="0"/>
          </a:p>
        </p:txBody>
      </p:sp>
    </p:spTree>
    <p:extLst>
      <p:ext uri="{BB962C8B-B14F-4D97-AF65-F5344CB8AC3E}">
        <p14:creationId xmlns:p14="http://schemas.microsoft.com/office/powerpoint/2010/main" val="25817150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21065" y="753228"/>
            <a:ext cx="10073118" cy="1080938"/>
          </a:xfrm>
        </p:spPr>
        <p:txBody>
          <a:bodyPr/>
          <a:lstStyle/>
          <a:p>
            <a:r>
              <a:rPr lang="el-GR" dirty="0"/>
              <a:t>Διαδικασία Διευθέτησης Διαφορών ΕΑ</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46742" y="2205129"/>
            <a:ext cx="11277599" cy="3629616"/>
          </a:xfrm>
        </p:spPr>
        <p:txBody>
          <a:bodyPr>
            <a:noAutofit/>
          </a:bodyPr>
          <a:lstStyle/>
          <a:p>
            <a:pPr marL="0" indent="0">
              <a:lnSpc>
                <a:spcPct val="110000"/>
              </a:lnSpc>
              <a:spcAft>
                <a:spcPts val="600"/>
              </a:spcAft>
              <a:buNone/>
            </a:pPr>
            <a:r>
              <a:rPr lang="el-GR" sz="3300" dirty="0"/>
              <a:t>Βασικό στοιχείο της  Διαδικασίας είναι  η  </a:t>
            </a:r>
            <a:r>
              <a:rPr lang="el-GR" sz="3300" b="1" dirty="0">
                <a:solidFill>
                  <a:srgbClr val="FFC000"/>
                </a:solidFill>
              </a:rPr>
              <a:t>ανέκκλητη  και  ανεπιφύλακτη</a:t>
            </a:r>
            <a:r>
              <a:rPr lang="el-GR" sz="3300" dirty="0"/>
              <a:t>  </a:t>
            </a:r>
            <a:r>
              <a:rPr lang="el-GR" sz="3300" b="1" dirty="0">
                <a:solidFill>
                  <a:srgbClr val="FFC000"/>
                </a:solidFill>
              </a:rPr>
              <a:t>παραδοχή</a:t>
            </a:r>
            <a:r>
              <a:rPr lang="el-GR" sz="3300" dirty="0"/>
              <a:t>  από  εμπλεκόμενη  επιχείρηση  της συμμετοχής της στην αποδιδόμενη παράβαση με  σαφείς  όρους  που  δεν  επιδέχονται  παρερμηνείας,  όπως  η παράβαση  αυτή  περιγράφεται  συνοπτικά  από  την  ΕΑ.</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128</a:t>
            </a:fld>
            <a:endParaRPr lang="en-US" dirty="0"/>
          </a:p>
        </p:txBody>
      </p:sp>
    </p:spTree>
    <p:extLst>
      <p:ext uri="{BB962C8B-B14F-4D97-AF65-F5344CB8AC3E}">
        <p14:creationId xmlns:p14="http://schemas.microsoft.com/office/powerpoint/2010/main" val="40020710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21065" y="753228"/>
            <a:ext cx="10073118" cy="1080938"/>
          </a:xfrm>
        </p:spPr>
        <p:txBody>
          <a:bodyPr/>
          <a:lstStyle/>
          <a:p>
            <a:r>
              <a:rPr lang="el-GR" dirty="0"/>
              <a:t>Διαδικασία Διευθέτησης Διαφορών ΕΑ</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46742" y="2205129"/>
            <a:ext cx="11277599" cy="3629616"/>
          </a:xfrm>
        </p:spPr>
        <p:txBody>
          <a:bodyPr>
            <a:noAutofit/>
          </a:bodyPr>
          <a:lstStyle/>
          <a:p>
            <a:pPr marL="0" indent="0">
              <a:lnSpc>
                <a:spcPct val="110000"/>
              </a:lnSpc>
              <a:spcAft>
                <a:spcPts val="600"/>
              </a:spcAft>
              <a:buNone/>
            </a:pPr>
            <a:r>
              <a:rPr lang="el-GR" sz="3300" dirty="0"/>
              <a:t>Η  ΕΑ  κατά  τα  έτη  2017-2022  έχει  εκδώσει  13  αποφάσεις  με  την  διαδικασία  διευθέτησης  διαφορών</a:t>
            </a:r>
          </a:p>
          <a:p>
            <a:pPr marL="0" indent="0">
              <a:lnSpc>
                <a:spcPct val="110000"/>
              </a:lnSpc>
              <a:spcAft>
                <a:spcPts val="600"/>
              </a:spcAft>
              <a:buNone/>
            </a:pPr>
            <a:r>
              <a:rPr lang="el-GR" sz="3300" dirty="0"/>
              <a:t>(EA  767/2022,  ΕΑ 759/2021,  ΕΑ750/2021,  748/2021,  ΕΑ  742/2021,  ΕΑ  721/2020,  ΕΑ703/2020,  ΕΑ  674/2018,  ΕΑ  670/2018,  ΕΑ  669/2018,  ΕΑ 668/2018, ΕΑ 642/2017, ΕΑ 636/2017).</a:t>
            </a:r>
          </a:p>
          <a:p>
            <a:pPr marL="0" indent="0">
              <a:lnSpc>
                <a:spcPct val="110000"/>
              </a:lnSpc>
              <a:spcAft>
                <a:spcPts val="600"/>
              </a:spcAft>
              <a:buNone/>
            </a:pPr>
            <a:endParaRPr lang="el-GR" sz="33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129</a:t>
            </a:fld>
            <a:endParaRPr lang="en-US" dirty="0"/>
          </a:p>
        </p:txBody>
      </p:sp>
    </p:spTree>
    <p:extLst>
      <p:ext uri="{BB962C8B-B14F-4D97-AF65-F5344CB8AC3E}">
        <p14:creationId xmlns:p14="http://schemas.microsoft.com/office/powerpoint/2010/main" val="345645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EFE016E-36C0-4BA2-8178-FDA8748A0DB7}"/>
              </a:ext>
            </a:extLst>
          </p:cNvPr>
          <p:cNvSpPr>
            <a:spLocks noGrp="1"/>
          </p:cNvSpPr>
          <p:nvPr>
            <p:ph type="title"/>
          </p:nvPr>
        </p:nvSpPr>
        <p:spPr/>
        <p:txBody>
          <a:bodyPr>
            <a:normAutofit/>
          </a:bodyPr>
          <a:lstStyle/>
          <a:p>
            <a:pPr algn="ctr"/>
            <a:r>
              <a:rPr lang="el-GR" sz="3300" dirty="0"/>
              <a:t>Στατιστικά </a:t>
            </a:r>
            <a:r>
              <a:rPr lang="el-GR" sz="3300" b="1" dirty="0">
                <a:solidFill>
                  <a:srgbClr val="00B0F0"/>
                </a:solidFill>
              </a:rPr>
              <a:t>Κ.Η.Μ.ΔΗ.Σ. </a:t>
            </a:r>
            <a:endParaRPr lang="el-GR" sz="3300" dirty="0"/>
          </a:p>
        </p:txBody>
      </p:sp>
      <p:sp>
        <p:nvSpPr>
          <p:cNvPr id="4" name="Θέση αριθμού διαφάνειας 3">
            <a:extLst>
              <a:ext uri="{FF2B5EF4-FFF2-40B4-BE49-F238E27FC236}">
                <a16:creationId xmlns:a16="http://schemas.microsoft.com/office/drawing/2014/main" id="{E25A5236-97E8-4B13-BE0D-5BF29B7BDC3C}"/>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6" name="Εικόνα 5">
            <a:extLst>
              <a:ext uri="{FF2B5EF4-FFF2-40B4-BE49-F238E27FC236}">
                <a16:creationId xmlns:a16="http://schemas.microsoft.com/office/drawing/2014/main" id="{3492AD19-D418-6915-4EC6-7658BA913157}"/>
              </a:ext>
            </a:extLst>
          </p:cNvPr>
          <p:cNvPicPr>
            <a:picLocks noChangeAspect="1"/>
          </p:cNvPicPr>
          <p:nvPr/>
        </p:nvPicPr>
        <p:blipFill>
          <a:blip r:embed="rId2"/>
          <a:stretch>
            <a:fillRect/>
          </a:stretch>
        </p:blipFill>
        <p:spPr>
          <a:xfrm>
            <a:off x="838203" y="2720432"/>
            <a:ext cx="9891252" cy="2256228"/>
          </a:xfrm>
          <a:prstGeom prst="rect">
            <a:avLst/>
          </a:prstGeom>
        </p:spPr>
      </p:pic>
      <p:sp>
        <p:nvSpPr>
          <p:cNvPr id="7" name="TextBox 6">
            <a:extLst>
              <a:ext uri="{FF2B5EF4-FFF2-40B4-BE49-F238E27FC236}">
                <a16:creationId xmlns:a16="http://schemas.microsoft.com/office/drawing/2014/main" id="{2BF65B2F-05DF-C3FE-0EFB-506D9017A5FC}"/>
              </a:ext>
            </a:extLst>
          </p:cNvPr>
          <p:cNvSpPr txBox="1"/>
          <p:nvPr/>
        </p:nvSpPr>
        <p:spPr>
          <a:xfrm>
            <a:off x="3344861" y="5356826"/>
            <a:ext cx="3816430" cy="323165"/>
          </a:xfrm>
          <a:prstGeom prst="rect">
            <a:avLst/>
          </a:prstGeom>
          <a:noFill/>
        </p:spPr>
        <p:txBody>
          <a:bodyPr wrap="square" rtlCol="0">
            <a:spAutoFit/>
          </a:bodyPr>
          <a:lstStyle/>
          <a:p>
            <a:r>
              <a:rPr lang="el-GR" sz="1500" dirty="0"/>
              <a:t>Τελευταία ενημέρωση: 1/4/2025</a:t>
            </a:r>
          </a:p>
        </p:txBody>
      </p:sp>
    </p:spTree>
    <p:extLst>
      <p:ext uri="{BB962C8B-B14F-4D97-AF65-F5344CB8AC3E}">
        <p14:creationId xmlns:p14="http://schemas.microsoft.com/office/powerpoint/2010/main" val="42043725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21065" y="753228"/>
            <a:ext cx="10073118" cy="1080938"/>
          </a:xfrm>
        </p:spPr>
        <p:txBody>
          <a:bodyPr/>
          <a:lstStyle/>
          <a:p>
            <a:r>
              <a:rPr lang="el-GR" dirty="0"/>
              <a:t>Συνεργασία με ΕΑ</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59657" y="2118043"/>
            <a:ext cx="11277599" cy="3629616"/>
          </a:xfrm>
        </p:spPr>
        <p:txBody>
          <a:bodyPr>
            <a:noAutofit/>
          </a:bodyPr>
          <a:lstStyle/>
          <a:p>
            <a:pPr marL="0" indent="0">
              <a:spcAft>
                <a:spcPts val="600"/>
              </a:spcAft>
              <a:buNone/>
            </a:pPr>
            <a:r>
              <a:rPr lang="el-GR" sz="3300" dirty="0"/>
              <a:t>Η υπαγωγή στην διαδικασία διευθέτησης επιχείρησης ή/και στο πρόγραμμα επιείκειας συνεπάγεται (πέρα από τη μείωση του προστίμου) </a:t>
            </a:r>
          </a:p>
          <a:p>
            <a:pPr marL="465138" indent="-174625">
              <a:spcAft>
                <a:spcPts val="600"/>
              </a:spcAft>
            </a:pPr>
            <a:r>
              <a:rPr lang="el-GR" sz="3300" dirty="0"/>
              <a:t>τον </a:t>
            </a:r>
            <a:r>
              <a:rPr lang="el-GR" sz="3300" b="1" dirty="0">
                <a:solidFill>
                  <a:srgbClr val="FFC000"/>
                </a:solidFill>
              </a:rPr>
              <a:t>μη αποκλεισμό  επιχειρήσεων</a:t>
            </a:r>
            <a:r>
              <a:rPr lang="el-GR" sz="3300" dirty="0"/>
              <a:t> από συμμετοχή σε διαγωνισμούς  δημοσίων συμβάσεων.</a:t>
            </a:r>
          </a:p>
          <a:p>
            <a:pPr marL="465138" indent="-174625">
              <a:spcAft>
                <a:spcPts val="600"/>
              </a:spcAft>
            </a:pPr>
            <a:r>
              <a:rPr lang="el-GR" sz="3300" dirty="0"/>
              <a:t>Εξάλειψη  αξιοποίνου  για  φυσικά πρόσωπα</a:t>
            </a:r>
          </a:p>
          <a:p>
            <a:pPr marL="465138" indent="-174625">
              <a:spcAft>
                <a:spcPts val="600"/>
              </a:spcAft>
            </a:pPr>
            <a:r>
              <a:rPr lang="el-GR" sz="3300" dirty="0"/>
              <a:t>Απαλλαγή  φυσικών  προσώπων  από διοικητικές κυρώσεις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130</a:t>
            </a:fld>
            <a:endParaRPr lang="en-US" dirty="0"/>
          </a:p>
        </p:txBody>
      </p:sp>
    </p:spTree>
    <p:extLst>
      <p:ext uri="{BB962C8B-B14F-4D97-AF65-F5344CB8AC3E}">
        <p14:creationId xmlns:p14="http://schemas.microsoft.com/office/powerpoint/2010/main" val="12427266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Υποθετικό παράδειγμα </a:t>
            </a:r>
            <a:r>
              <a:rPr lang="en-US" dirty="0"/>
              <a:t>Bid-rigging</a:t>
            </a:r>
            <a:endParaRPr lang="el-GR" dirty="0"/>
          </a:p>
        </p:txBody>
      </p:sp>
      <p:graphicFrame>
        <p:nvGraphicFramePr>
          <p:cNvPr id="2" name="Πίνακας 2">
            <a:extLst>
              <a:ext uri="{FF2B5EF4-FFF2-40B4-BE49-F238E27FC236}">
                <a16:creationId xmlns:a16="http://schemas.microsoft.com/office/drawing/2014/main" id="{C5AB918C-5188-4DEB-A31E-41FBA8C40CE6}"/>
              </a:ext>
            </a:extLst>
          </p:cNvPr>
          <p:cNvGraphicFramePr>
            <a:graphicFrameLocks noGrp="1"/>
          </p:cNvGraphicFramePr>
          <p:nvPr>
            <p:ph idx="1"/>
            <p:extLst>
              <p:ext uri="{D42A27DB-BD31-4B8C-83A1-F6EECF244321}">
                <p14:modId xmlns:p14="http://schemas.microsoft.com/office/powerpoint/2010/main" val="1010834196"/>
              </p:ext>
            </p:extLst>
          </p:nvPr>
        </p:nvGraphicFramePr>
        <p:xfrm>
          <a:off x="761425" y="3241152"/>
          <a:ext cx="9045767" cy="2679056"/>
        </p:xfrm>
        <a:graphic>
          <a:graphicData uri="http://schemas.openxmlformats.org/drawingml/2006/table">
            <a:tbl>
              <a:tblPr firstRow="1" bandRow="1">
                <a:tableStyleId>{7DF18680-E054-41AD-8BC1-D1AEF772440D}</a:tableStyleId>
              </a:tblPr>
              <a:tblGrid>
                <a:gridCol w="3015256">
                  <a:extLst>
                    <a:ext uri="{9D8B030D-6E8A-4147-A177-3AD203B41FA5}">
                      <a16:colId xmlns:a16="http://schemas.microsoft.com/office/drawing/2014/main" val="3900900076"/>
                    </a:ext>
                  </a:extLst>
                </a:gridCol>
                <a:gridCol w="2726163">
                  <a:extLst>
                    <a:ext uri="{9D8B030D-6E8A-4147-A177-3AD203B41FA5}">
                      <a16:colId xmlns:a16="http://schemas.microsoft.com/office/drawing/2014/main" val="1827566385"/>
                    </a:ext>
                  </a:extLst>
                </a:gridCol>
                <a:gridCol w="3304348">
                  <a:extLst>
                    <a:ext uri="{9D8B030D-6E8A-4147-A177-3AD203B41FA5}">
                      <a16:colId xmlns:a16="http://schemas.microsoft.com/office/drawing/2014/main" val="801042300"/>
                    </a:ext>
                  </a:extLst>
                </a:gridCol>
              </a:tblGrid>
              <a:tr h="707850">
                <a:tc>
                  <a:txBody>
                    <a:bodyPr/>
                    <a:lstStyle/>
                    <a:p>
                      <a:pPr algn="ctr"/>
                      <a:endParaRPr lang="el-GR" dirty="0"/>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Εταιρία Β συμμετέχει</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Εταιρία </a:t>
                      </a:r>
                      <a:r>
                        <a:rPr lang="en-US" dirty="0"/>
                        <a:t>B</a:t>
                      </a:r>
                      <a:r>
                        <a:rPr lang="el-GR" dirty="0"/>
                        <a:t> δεν συμμετέχει</a:t>
                      </a:r>
                    </a:p>
                  </a:txBody>
                  <a:tcPr anchor="ctr">
                    <a:solidFill>
                      <a:srgbClr val="FFC000"/>
                    </a:solidFill>
                  </a:tcPr>
                </a:tc>
                <a:extLst>
                  <a:ext uri="{0D108BD9-81ED-4DB2-BD59-A6C34878D82A}">
                    <a16:rowId xmlns:a16="http://schemas.microsoft.com/office/drawing/2014/main" val="1775211560"/>
                  </a:ext>
                </a:extLst>
              </a:tr>
              <a:tr h="829379">
                <a:tc>
                  <a:txBody>
                    <a:bodyPr/>
                    <a:lstStyle/>
                    <a:p>
                      <a:pPr algn="ctr"/>
                      <a:r>
                        <a:rPr lang="el-GR" dirty="0"/>
                        <a:t>Εταιρία Α συμμετέχει</a:t>
                      </a:r>
                    </a:p>
                  </a:txBody>
                  <a:tcPr anchor="ctr">
                    <a:solidFill>
                      <a:srgbClr val="FFC000"/>
                    </a:solidFill>
                  </a:tcPr>
                </a:tc>
                <a:tc>
                  <a:txBody>
                    <a:bodyPr/>
                    <a:lstStyle/>
                    <a:p>
                      <a:pPr algn="ctr"/>
                      <a:r>
                        <a:rPr lang="el-GR" dirty="0"/>
                        <a:t>(</a:t>
                      </a:r>
                      <a:r>
                        <a:rPr lang="en-US" dirty="0"/>
                        <a:t>P</a:t>
                      </a:r>
                      <a:r>
                        <a:rPr lang="el-GR" baseline="-25000" dirty="0"/>
                        <a:t>Α</a:t>
                      </a:r>
                      <a:r>
                        <a:rPr lang="en-US" baseline="0" dirty="0"/>
                        <a:t>, </a:t>
                      </a:r>
                      <a:r>
                        <a:rPr lang="en-US" dirty="0"/>
                        <a:t>P</a:t>
                      </a:r>
                      <a:r>
                        <a:rPr lang="el-GR" baseline="-25000" dirty="0"/>
                        <a:t>Β</a:t>
                      </a:r>
                      <a:r>
                        <a:rPr lang="el-GR" dirty="0"/>
                        <a:t>)</a:t>
                      </a:r>
                    </a:p>
                  </a:txBody>
                  <a:tcPr anchor="ctr">
                    <a:solidFill>
                      <a:srgbClr val="FFC000"/>
                    </a:solidFill>
                  </a:tcPr>
                </a:tc>
                <a:tc>
                  <a:txBody>
                    <a:bodyPr/>
                    <a:lstStyle/>
                    <a:p>
                      <a:pPr algn="ctr"/>
                      <a:r>
                        <a:rPr lang="el-GR" dirty="0"/>
                        <a:t>(</a:t>
                      </a:r>
                      <a:r>
                        <a:rPr lang="en-US" dirty="0"/>
                        <a:t>P</a:t>
                      </a:r>
                      <a:r>
                        <a:rPr lang="el-GR" baseline="-25000" dirty="0"/>
                        <a:t>Α</a:t>
                      </a:r>
                      <a:r>
                        <a:rPr lang="el-GR" baseline="0" dirty="0"/>
                        <a:t> ,</a:t>
                      </a:r>
                      <a:r>
                        <a:rPr lang="en-US" baseline="0" dirty="0"/>
                        <a:t>-</a:t>
                      </a:r>
                      <a:r>
                        <a:rPr lang="el-GR" baseline="0" dirty="0"/>
                        <a:t>)</a:t>
                      </a:r>
                      <a:endParaRPr lang="el-GR" dirty="0"/>
                    </a:p>
                  </a:txBody>
                  <a:tcPr anchor="ctr">
                    <a:solidFill>
                      <a:srgbClr val="FFC000"/>
                    </a:solidFill>
                  </a:tcPr>
                </a:tc>
                <a:extLst>
                  <a:ext uri="{0D108BD9-81ED-4DB2-BD59-A6C34878D82A}">
                    <a16:rowId xmlns:a16="http://schemas.microsoft.com/office/drawing/2014/main" val="2780397674"/>
                  </a:ext>
                </a:extLst>
              </a:tr>
              <a:tr h="11418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Εταιρία Α δεν συμμετέχει</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a:t>
                      </a:r>
                      <a:r>
                        <a:rPr lang="en-US" dirty="0"/>
                        <a:t>-</a:t>
                      </a:r>
                      <a:r>
                        <a:rPr lang="el-GR" dirty="0"/>
                        <a:t> , </a:t>
                      </a:r>
                      <a:r>
                        <a:rPr lang="en-US" dirty="0"/>
                        <a:t>P</a:t>
                      </a:r>
                      <a:r>
                        <a:rPr lang="el-GR" baseline="-25000" dirty="0"/>
                        <a:t>Β</a:t>
                      </a:r>
                      <a:r>
                        <a:rPr lang="el-GR" baseline="0" dirty="0"/>
                        <a:t>)</a:t>
                      </a:r>
                      <a:endParaRPr lang="el-GR" dirty="0"/>
                    </a:p>
                    <a:p>
                      <a:pPr algn="ctr"/>
                      <a:endParaRPr lang="el-GR" dirty="0"/>
                    </a:p>
                  </a:txBody>
                  <a:tcPr anchor="ctr">
                    <a:solidFill>
                      <a:srgbClr val="FFC000"/>
                    </a:solidFill>
                  </a:tcPr>
                </a:tc>
                <a:tc>
                  <a:txBody>
                    <a:bodyPr/>
                    <a:lstStyle/>
                    <a:p>
                      <a:pPr algn="ctr"/>
                      <a:r>
                        <a:rPr lang="el-GR" dirty="0"/>
                        <a:t>(</a:t>
                      </a:r>
                      <a:r>
                        <a:rPr lang="en-US" dirty="0"/>
                        <a:t>-</a:t>
                      </a:r>
                      <a:r>
                        <a:rPr lang="el-GR" dirty="0"/>
                        <a:t> , </a:t>
                      </a:r>
                      <a:r>
                        <a:rPr lang="en-US" dirty="0"/>
                        <a:t>-</a:t>
                      </a:r>
                      <a:r>
                        <a:rPr lang="el-GR" dirty="0"/>
                        <a:t>)</a:t>
                      </a:r>
                    </a:p>
                  </a:txBody>
                  <a:tcPr anchor="ctr">
                    <a:solidFill>
                      <a:srgbClr val="FFC000"/>
                    </a:solidFill>
                  </a:tcPr>
                </a:tc>
                <a:extLst>
                  <a:ext uri="{0D108BD9-81ED-4DB2-BD59-A6C34878D82A}">
                    <a16:rowId xmlns:a16="http://schemas.microsoft.com/office/drawing/2014/main" val="1827022524"/>
                  </a:ext>
                </a:extLst>
              </a:tr>
            </a:tbl>
          </a:graphicData>
        </a:graphic>
      </p:graphicFrame>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131</a:t>
            </a:fld>
            <a:endParaRPr lang="en-US" dirty="0"/>
          </a:p>
        </p:txBody>
      </p:sp>
    </p:spTree>
    <p:extLst>
      <p:ext uri="{BB962C8B-B14F-4D97-AF65-F5344CB8AC3E}">
        <p14:creationId xmlns:p14="http://schemas.microsoft.com/office/powerpoint/2010/main" val="318178311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Υποθετικό παράδειγμα </a:t>
            </a:r>
            <a:r>
              <a:rPr lang="en-US" dirty="0"/>
              <a:t>Bid-rigging</a:t>
            </a:r>
            <a:endParaRPr lang="el-GR" dirty="0"/>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301452" y="2471894"/>
            <a:ext cx="9992730" cy="3004457"/>
          </a:xfrm>
        </p:spPr>
        <p:txBody>
          <a:bodyPr>
            <a:noAutofit/>
          </a:bodyPr>
          <a:lstStyle/>
          <a:p>
            <a:pPr marL="0" indent="0" algn="just">
              <a:lnSpc>
                <a:spcPct val="110000"/>
              </a:lnSpc>
              <a:spcAft>
                <a:spcPts val="600"/>
              </a:spcAft>
              <a:buNone/>
            </a:pPr>
            <a:r>
              <a:rPr lang="el-GR" sz="3500" dirty="0"/>
              <a:t>Από την πλευρά της η Β έχει κίνητρο να συμπράξει με την Α εάν γνωρίζει ότι μπορεί να υποβάλει τιμή </a:t>
            </a:r>
            <a:r>
              <a:rPr lang="en-US" sz="3500" dirty="0"/>
              <a:t>P</a:t>
            </a:r>
            <a:r>
              <a:rPr lang="en-US" sz="3500" baseline="-25000" dirty="0"/>
              <a:t>cartel</a:t>
            </a:r>
            <a:r>
              <a:rPr lang="en-US" sz="3500" dirty="0"/>
              <a:t> </a:t>
            </a:r>
            <a:r>
              <a:rPr lang="el-GR" sz="3500" dirty="0"/>
              <a:t>υψηλότερη από αυτή που θα υπέβαλε στη περίπτωση της μη συνεργασίας</a:t>
            </a:r>
            <a:r>
              <a:rPr lang="en-US" sz="3500" dirty="0"/>
              <a:t> P</a:t>
            </a:r>
            <a:r>
              <a:rPr lang="en-US" sz="3500" baseline="-25000" dirty="0"/>
              <a:t>B</a:t>
            </a:r>
            <a:r>
              <a:rPr lang="el-GR" sz="3500" dirty="0"/>
              <a:t>.</a:t>
            </a:r>
            <a:endParaRPr lang="en-US" sz="35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132</a:t>
            </a:fld>
            <a:endParaRPr lang="en-US" dirty="0"/>
          </a:p>
        </p:txBody>
      </p:sp>
    </p:spTree>
    <p:extLst>
      <p:ext uri="{BB962C8B-B14F-4D97-AF65-F5344CB8AC3E}">
        <p14:creationId xmlns:p14="http://schemas.microsoft.com/office/powerpoint/2010/main" val="19232114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Υποθετικό παράδειγμα </a:t>
            </a:r>
            <a:r>
              <a:rPr lang="en-US" dirty="0"/>
              <a:t>Bid-rigging</a:t>
            </a:r>
            <a:endParaRPr lang="el-GR" dirty="0"/>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60774" y="2120202"/>
            <a:ext cx="10568681" cy="4737798"/>
          </a:xfrm>
        </p:spPr>
        <p:txBody>
          <a:bodyPr>
            <a:noAutofit/>
          </a:bodyPr>
          <a:lstStyle/>
          <a:p>
            <a:pPr marL="0" indent="0" algn="just">
              <a:lnSpc>
                <a:spcPct val="110000"/>
              </a:lnSpc>
              <a:spcAft>
                <a:spcPts val="600"/>
              </a:spcAft>
              <a:buNone/>
            </a:pPr>
            <a:r>
              <a:rPr lang="el-GR" sz="3400" dirty="0"/>
              <a:t>Για να λάβει μέρος στην σύμπραξη η Β θα πρέπει: </a:t>
            </a:r>
          </a:p>
          <a:p>
            <a:pPr marL="542925" indent="-361950" algn="just">
              <a:lnSpc>
                <a:spcPct val="110000"/>
              </a:lnSpc>
              <a:spcAft>
                <a:spcPts val="600"/>
              </a:spcAft>
            </a:pPr>
            <a:r>
              <a:rPr lang="el-GR" sz="3400" dirty="0"/>
              <a:t>να είναι σίγουρη ότι η Α δεν θα παρεκκλίνει από  την συμφωνία.</a:t>
            </a:r>
          </a:p>
          <a:p>
            <a:pPr marL="452438" indent="-271463" algn="just">
              <a:lnSpc>
                <a:spcPct val="110000"/>
              </a:lnSpc>
              <a:spcAft>
                <a:spcPts val="600"/>
              </a:spcAft>
            </a:pPr>
            <a:r>
              <a:rPr lang="el-GR" sz="3400" dirty="0"/>
              <a:t> η ανταπόδοση που θα ζητήσει η Α από την Β στο πλαίσιο της συμφωνίας μην υπερβαίνει το όφελος της Β, π.χ. ανά μονάδα &lt; (</a:t>
            </a:r>
            <a:r>
              <a:rPr lang="en-US" sz="3400" dirty="0" err="1"/>
              <a:t>P</a:t>
            </a:r>
            <a:r>
              <a:rPr lang="en-US" sz="3400" baseline="-25000" dirty="0" err="1"/>
              <a:t>Bcartel</a:t>
            </a:r>
            <a:r>
              <a:rPr lang="el-GR" sz="3400" dirty="0"/>
              <a:t> – </a:t>
            </a:r>
            <a:r>
              <a:rPr lang="en-US" sz="3400" dirty="0"/>
              <a:t>P</a:t>
            </a:r>
            <a:r>
              <a:rPr lang="en-US" sz="3400" baseline="-25000" dirty="0"/>
              <a:t>B</a:t>
            </a:r>
            <a:r>
              <a:rPr lang="el-GR" sz="3400" dirty="0"/>
              <a:t>)</a:t>
            </a:r>
            <a:r>
              <a:rPr lang="el-GR" sz="3400" baseline="-25000" dirty="0"/>
              <a:t>.</a:t>
            </a:r>
          </a:p>
          <a:p>
            <a:pPr indent="-47625" algn="just">
              <a:lnSpc>
                <a:spcPct val="110000"/>
              </a:lnSpc>
              <a:spcAft>
                <a:spcPts val="600"/>
              </a:spcAft>
            </a:pPr>
            <a:r>
              <a:rPr lang="el-GR" sz="3400" dirty="0"/>
              <a:t> να υπάρχει μηχανισμός καταμερισμού των κερδών.</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133</a:t>
            </a:fld>
            <a:endParaRPr lang="en-US" dirty="0"/>
          </a:p>
        </p:txBody>
      </p:sp>
    </p:spTree>
    <p:extLst>
      <p:ext uri="{BB962C8B-B14F-4D97-AF65-F5344CB8AC3E}">
        <p14:creationId xmlns:p14="http://schemas.microsoft.com/office/powerpoint/2010/main" val="21472661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Υποθετικό παράδειγμα </a:t>
            </a:r>
            <a:r>
              <a:rPr lang="en-US" dirty="0"/>
              <a:t>Bid-rigging</a:t>
            </a:r>
            <a:endParaRPr lang="el-GR" dirty="0"/>
          </a:p>
        </p:txBody>
      </p:sp>
      <p:graphicFrame>
        <p:nvGraphicFramePr>
          <p:cNvPr id="2" name="Πίνακας 2">
            <a:extLst>
              <a:ext uri="{FF2B5EF4-FFF2-40B4-BE49-F238E27FC236}">
                <a16:creationId xmlns:a16="http://schemas.microsoft.com/office/drawing/2014/main" id="{C5AB918C-5188-4DEB-A31E-41FBA8C40CE6}"/>
              </a:ext>
            </a:extLst>
          </p:cNvPr>
          <p:cNvGraphicFramePr>
            <a:graphicFrameLocks noGrp="1"/>
          </p:cNvGraphicFramePr>
          <p:nvPr>
            <p:ph idx="1"/>
            <p:extLst>
              <p:ext uri="{D42A27DB-BD31-4B8C-83A1-F6EECF244321}">
                <p14:modId xmlns:p14="http://schemas.microsoft.com/office/powerpoint/2010/main" val="2996979003"/>
              </p:ext>
            </p:extLst>
          </p:nvPr>
        </p:nvGraphicFramePr>
        <p:xfrm>
          <a:off x="861907" y="2264564"/>
          <a:ext cx="9045767" cy="2679056"/>
        </p:xfrm>
        <a:graphic>
          <a:graphicData uri="http://schemas.openxmlformats.org/drawingml/2006/table">
            <a:tbl>
              <a:tblPr firstRow="1" bandRow="1">
                <a:tableStyleId>{7DF18680-E054-41AD-8BC1-D1AEF772440D}</a:tableStyleId>
              </a:tblPr>
              <a:tblGrid>
                <a:gridCol w="3015256">
                  <a:extLst>
                    <a:ext uri="{9D8B030D-6E8A-4147-A177-3AD203B41FA5}">
                      <a16:colId xmlns:a16="http://schemas.microsoft.com/office/drawing/2014/main" val="3900900076"/>
                    </a:ext>
                  </a:extLst>
                </a:gridCol>
                <a:gridCol w="2726163">
                  <a:extLst>
                    <a:ext uri="{9D8B030D-6E8A-4147-A177-3AD203B41FA5}">
                      <a16:colId xmlns:a16="http://schemas.microsoft.com/office/drawing/2014/main" val="1827566385"/>
                    </a:ext>
                  </a:extLst>
                </a:gridCol>
                <a:gridCol w="3304348">
                  <a:extLst>
                    <a:ext uri="{9D8B030D-6E8A-4147-A177-3AD203B41FA5}">
                      <a16:colId xmlns:a16="http://schemas.microsoft.com/office/drawing/2014/main" val="801042300"/>
                    </a:ext>
                  </a:extLst>
                </a:gridCol>
              </a:tblGrid>
              <a:tr h="707850">
                <a:tc>
                  <a:txBody>
                    <a:bodyPr/>
                    <a:lstStyle/>
                    <a:p>
                      <a:pPr algn="ctr"/>
                      <a:endParaRPr lang="el-GR" dirty="0"/>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Εταιρία Β συμμετέχει</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Εταιρία </a:t>
                      </a:r>
                      <a:r>
                        <a:rPr lang="en-US" dirty="0"/>
                        <a:t>B</a:t>
                      </a:r>
                      <a:r>
                        <a:rPr lang="el-GR" dirty="0"/>
                        <a:t> δεν συμμετέχει</a:t>
                      </a:r>
                    </a:p>
                  </a:txBody>
                  <a:tcPr anchor="ctr">
                    <a:solidFill>
                      <a:srgbClr val="FFC000"/>
                    </a:solidFill>
                  </a:tcPr>
                </a:tc>
                <a:extLst>
                  <a:ext uri="{0D108BD9-81ED-4DB2-BD59-A6C34878D82A}">
                    <a16:rowId xmlns:a16="http://schemas.microsoft.com/office/drawing/2014/main" val="1775211560"/>
                  </a:ext>
                </a:extLst>
              </a:tr>
              <a:tr h="829379">
                <a:tc>
                  <a:txBody>
                    <a:bodyPr/>
                    <a:lstStyle/>
                    <a:p>
                      <a:pPr algn="ctr"/>
                      <a:r>
                        <a:rPr lang="el-GR" dirty="0"/>
                        <a:t>Εταιρία Α (υψηλού κόστους) συμμετέχει</a:t>
                      </a:r>
                    </a:p>
                  </a:txBody>
                  <a:tcPr anchor="ctr">
                    <a:solidFill>
                      <a:srgbClr val="FFC000"/>
                    </a:solidFill>
                  </a:tcPr>
                </a:tc>
                <a:tc>
                  <a:txBody>
                    <a:bodyPr/>
                    <a:lstStyle/>
                    <a:p>
                      <a:pPr algn="ctr"/>
                      <a:r>
                        <a:rPr lang="el-GR" dirty="0"/>
                        <a:t>(</a:t>
                      </a:r>
                      <a:r>
                        <a:rPr lang="en-US" dirty="0"/>
                        <a:t>P</a:t>
                      </a:r>
                      <a:r>
                        <a:rPr lang="el-GR" baseline="-25000" dirty="0"/>
                        <a:t>Α</a:t>
                      </a:r>
                      <a:r>
                        <a:rPr lang="en-US" baseline="-25000" dirty="0"/>
                        <a:t>cartel</a:t>
                      </a:r>
                      <a:r>
                        <a:rPr lang="en-US" baseline="0" dirty="0"/>
                        <a:t>, </a:t>
                      </a:r>
                      <a:r>
                        <a:rPr lang="en-US" dirty="0"/>
                        <a:t>P</a:t>
                      </a:r>
                      <a:r>
                        <a:rPr lang="en-US" baseline="-25000" dirty="0"/>
                        <a:t>Bcartel</a:t>
                      </a:r>
                      <a:r>
                        <a:rPr lang="el-GR" dirty="0"/>
                        <a:t>)</a:t>
                      </a:r>
                    </a:p>
                  </a:txBody>
                  <a:tcPr anchor="ctr">
                    <a:solidFill>
                      <a:srgbClr val="FFC000"/>
                    </a:solidFill>
                  </a:tcPr>
                </a:tc>
                <a:tc>
                  <a:txBody>
                    <a:bodyPr/>
                    <a:lstStyle/>
                    <a:p>
                      <a:pPr algn="ctr"/>
                      <a:r>
                        <a:rPr lang="el-GR" dirty="0"/>
                        <a:t>(</a:t>
                      </a:r>
                      <a:r>
                        <a:rPr lang="en-US" dirty="0"/>
                        <a:t>P</a:t>
                      </a:r>
                      <a:r>
                        <a:rPr lang="el-GR" baseline="-25000" dirty="0"/>
                        <a:t>Α</a:t>
                      </a:r>
                      <a:r>
                        <a:rPr lang="en-US" baseline="-25000" dirty="0"/>
                        <a:t>cartel</a:t>
                      </a:r>
                      <a:r>
                        <a:rPr lang="el-GR" baseline="0" dirty="0"/>
                        <a:t> ,</a:t>
                      </a:r>
                      <a:r>
                        <a:rPr lang="en-US" baseline="0" dirty="0"/>
                        <a:t>-</a:t>
                      </a:r>
                      <a:r>
                        <a:rPr lang="el-GR" baseline="0" dirty="0"/>
                        <a:t>)</a:t>
                      </a:r>
                      <a:endParaRPr lang="el-GR" dirty="0"/>
                    </a:p>
                  </a:txBody>
                  <a:tcPr anchor="ctr">
                    <a:solidFill>
                      <a:srgbClr val="FFC000"/>
                    </a:solidFill>
                  </a:tcPr>
                </a:tc>
                <a:extLst>
                  <a:ext uri="{0D108BD9-81ED-4DB2-BD59-A6C34878D82A}">
                    <a16:rowId xmlns:a16="http://schemas.microsoft.com/office/drawing/2014/main" val="2780397674"/>
                  </a:ext>
                </a:extLst>
              </a:tr>
              <a:tr h="11418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Εταιρία Α (υψηλού κόστους) δεν συμμετέχει</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a:t>
                      </a:r>
                      <a:r>
                        <a:rPr lang="en-US" dirty="0"/>
                        <a:t>-</a:t>
                      </a:r>
                      <a:r>
                        <a:rPr lang="el-GR" dirty="0"/>
                        <a:t> , </a:t>
                      </a:r>
                      <a:r>
                        <a:rPr lang="en-US" dirty="0"/>
                        <a:t>P</a:t>
                      </a:r>
                      <a:r>
                        <a:rPr lang="en-US" baseline="-25000" dirty="0"/>
                        <a:t>Bcartel</a:t>
                      </a:r>
                      <a:r>
                        <a:rPr lang="el-GR" baseline="0" dirty="0"/>
                        <a:t>)</a:t>
                      </a:r>
                      <a:endParaRPr lang="el-GR" dirty="0"/>
                    </a:p>
                    <a:p>
                      <a:pPr algn="ctr"/>
                      <a:endParaRPr lang="el-GR" dirty="0"/>
                    </a:p>
                  </a:txBody>
                  <a:tcPr anchor="ctr">
                    <a:solidFill>
                      <a:srgbClr val="FFC000"/>
                    </a:solidFill>
                  </a:tcPr>
                </a:tc>
                <a:tc>
                  <a:txBody>
                    <a:bodyPr/>
                    <a:lstStyle/>
                    <a:p>
                      <a:pPr algn="ctr"/>
                      <a:r>
                        <a:rPr lang="el-GR" dirty="0"/>
                        <a:t>(</a:t>
                      </a:r>
                      <a:r>
                        <a:rPr lang="en-US" dirty="0"/>
                        <a:t>-</a:t>
                      </a:r>
                      <a:r>
                        <a:rPr lang="el-GR" dirty="0"/>
                        <a:t> , </a:t>
                      </a:r>
                      <a:r>
                        <a:rPr lang="en-US" dirty="0"/>
                        <a:t>-</a:t>
                      </a:r>
                      <a:r>
                        <a:rPr lang="el-GR" dirty="0"/>
                        <a:t>)</a:t>
                      </a:r>
                    </a:p>
                  </a:txBody>
                  <a:tcPr anchor="ctr">
                    <a:solidFill>
                      <a:srgbClr val="FFC000"/>
                    </a:solidFill>
                  </a:tcPr>
                </a:tc>
                <a:extLst>
                  <a:ext uri="{0D108BD9-81ED-4DB2-BD59-A6C34878D82A}">
                    <a16:rowId xmlns:a16="http://schemas.microsoft.com/office/drawing/2014/main" val="1827022524"/>
                  </a:ext>
                </a:extLst>
              </a:tr>
            </a:tbl>
          </a:graphicData>
        </a:graphic>
      </p:graphicFrame>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134</a:t>
            </a:fld>
            <a:endParaRPr lang="en-US" dirty="0"/>
          </a:p>
        </p:txBody>
      </p:sp>
      <p:sp>
        <p:nvSpPr>
          <p:cNvPr id="3" name="TextBox 2">
            <a:extLst>
              <a:ext uri="{FF2B5EF4-FFF2-40B4-BE49-F238E27FC236}">
                <a16:creationId xmlns:a16="http://schemas.microsoft.com/office/drawing/2014/main" id="{D9ED64EA-7EEB-46DB-B637-25DEB8F6DED6}"/>
              </a:ext>
            </a:extLst>
          </p:cNvPr>
          <p:cNvSpPr txBox="1"/>
          <p:nvPr/>
        </p:nvSpPr>
        <p:spPr>
          <a:xfrm>
            <a:off x="861906" y="5132858"/>
            <a:ext cx="9045767" cy="1754326"/>
          </a:xfrm>
          <a:prstGeom prst="rect">
            <a:avLst/>
          </a:prstGeom>
          <a:noFill/>
        </p:spPr>
        <p:txBody>
          <a:bodyPr wrap="square" rtlCol="0">
            <a:spAutoFit/>
          </a:bodyPr>
          <a:lstStyle/>
          <a:p>
            <a:r>
              <a:rPr lang="el-GR" dirty="0"/>
              <a:t>Πρέπει να ισχύει ότι </a:t>
            </a:r>
            <a:r>
              <a:rPr lang="en-US" dirty="0"/>
              <a:t>P</a:t>
            </a:r>
            <a:r>
              <a:rPr lang="el-GR" baseline="-25000" dirty="0"/>
              <a:t>Β</a:t>
            </a:r>
            <a:r>
              <a:rPr lang="en-US" baseline="-25000" dirty="0"/>
              <a:t>cartel</a:t>
            </a:r>
            <a:r>
              <a:rPr lang="el-GR" dirty="0"/>
              <a:t> &gt; </a:t>
            </a:r>
            <a:r>
              <a:rPr lang="en-US" dirty="0"/>
              <a:t>P</a:t>
            </a:r>
            <a:r>
              <a:rPr lang="el-GR" baseline="-25000" dirty="0"/>
              <a:t>Β</a:t>
            </a:r>
            <a:r>
              <a:rPr lang="el-GR" dirty="0"/>
              <a:t> έτσι ώστε η Β να έχει κίνητρο συμμετοχής στο </a:t>
            </a:r>
            <a:r>
              <a:rPr lang="en-US" dirty="0"/>
              <a:t>cartel</a:t>
            </a:r>
            <a:r>
              <a:rPr lang="el-GR" dirty="0"/>
              <a:t> με τη δημιουργία μηχανισμού κατανομής του «πλεονάσματος». Η τιμή </a:t>
            </a:r>
            <a:r>
              <a:rPr lang="en-US" dirty="0"/>
              <a:t>P</a:t>
            </a:r>
            <a:r>
              <a:rPr lang="el-GR" baseline="-25000" dirty="0"/>
              <a:t>Α</a:t>
            </a:r>
            <a:r>
              <a:rPr lang="en-US" baseline="-25000" dirty="0"/>
              <a:t>cartel</a:t>
            </a:r>
            <a:r>
              <a:rPr lang="el-GR" dirty="0"/>
              <a:t> που θα προσφέρει η Α</a:t>
            </a:r>
            <a:r>
              <a:rPr lang="de-DE" dirty="0"/>
              <a:t> </a:t>
            </a:r>
            <a:r>
              <a:rPr lang="el-GR" dirty="0"/>
              <a:t>μπορεί να είναι πολύ κοντά στην τιμή </a:t>
            </a:r>
            <a:r>
              <a:rPr lang="en-US" dirty="0" err="1"/>
              <a:t>P</a:t>
            </a:r>
            <a:r>
              <a:rPr lang="en-US" baseline="-25000" dirty="0" err="1"/>
              <a:t>bcartel</a:t>
            </a:r>
            <a:r>
              <a:rPr lang="el-GR" dirty="0"/>
              <a:t> για να δοθεί η εντύπωση ότι λειτουργεί ο ανταγωνισμός. </a:t>
            </a:r>
          </a:p>
          <a:p>
            <a:r>
              <a:rPr lang="el-GR" dirty="0"/>
              <a:t>Στην πράξη και οι δυο τιμές είναι υψηλότερες από αυτή που θα επικρατούσε υπό συνθήκες πραγματικού ανταγωνισμού, </a:t>
            </a:r>
            <a:r>
              <a:rPr lang="en-US" dirty="0"/>
              <a:t>P</a:t>
            </a:r>
            <a:r>
              <a:rPr lang="el-GR" baseline="-25000" dirty="0"/>
              <a:t>Α</a:t>
            </a:r>
            <a:r>
              <a:rPr lang="en-US" baseline="-25000" dirty="0"/>
              <a:t>cartel</a:t>
            </a:r>
            <a:r>
              <a:rPr lang="el-GR" dirty="0"/>
              <a:t> &gt; </a:t>
            </a:r>
            <a:r>
              <a:rPr lang="en-US" dirty="0"/>
              <a:t>P</a:t>
            </a:r>
            <a:r>
              <a:rPr lang="el-GR" baseline="-25000" dirty="0"/>
              <a:t>Α </a:t>
            </a:r>
            <a:r>
              <a:rPr lang="el-GR" dirty="0"/>
              <a:t>και</a:t>
            </a:r>
            <a:r>
              <a:rPr lang="en-US" dirty="0"/>
              <a:t> P</a:t>
            </a:r>
            <a:r>
              <a:rPr lang="el-GR" baseline="-25000" dirty="0"/>
              <a:t>Β</a:t>
            </a:r>
            <a:r>
              <a:rPr lang="en-US" baseline="-25000" dirty="0"/>
              <a:t>cartel</a:t>
            </a:r>
            <a:r>
              <a:rPr lang="el-GR" dirty="0"/>
              <a:t> &gt; </a:t>
            </a:r>
            <a:r>
              <a:rPr lang="en-US" dirty="0"/>
              <a:t>P</a:t>
            </a:r>
            <a:r>
              <a:rPr lang="el-GR" baseline="-25000" dirty="0"/>
              <a:t>Β</a:t>
            </a:r>
            <a:r>
              <a:rPr lang="el-GR" dirty="0"/>
              <a:t> .</a:t>
            </a:r>
          </a:p>
        </p:txBody>
      </p:sp>
    </p:spTree>
    <p:extLst>
      <p:ext uri="{BB962C8B-B14F-4D97-AF65-F5344CB8AC3E}">
        <p14:creationId xmlns:p14="http://schemas.microsoft.com/office/powerpoint/2010/main" val="14685985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p:txBody>
          <a:bodyPr/>
          <a:lstStyle/>
          <a:p>
            <a:r>
              <a:rPr lang="el-GR" dirty="0"/>
              <a:t>Πείραμα μειοδοτικής διαγωνιστικής διαδικασίας</a:t>
            </a:r>
          </a:p>
        </p:txBody>
      </p:sp>
      <p:sp>
        <p:nvSpPr>
          <p:cNvPr id="6" name="Θέση κειμένου 5">
            <a:extLst>
              <a:ext uri="{FF2B5EF4-FFF2-40B4-BE49-F238E27FC236}">
                <a16:creationId xmlns:a16="http://schemas.microsoft.com/office/drawing/2014/main" id="{1631847B-764C-42E9-AD64-13B817A3D88C}"/>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135</a:t>
            </a:fld>
            <a:endParaRPr lang="en-US" dirty="0"/>
          </a:p>
        </p:txBody>
      </p:sp>
    </p:spTree>
    <p:extLst>
      <p:ext uri="{BB962C8B-B14F-4D97-AF65-F5344CB8AC3E}">
        <p14:creationId xmlns:p14="http://schemas.microsoft.com/office/powerpoint/2010/main" val="24013239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51211" y="753228"/>
            <a:ext cx="10042972" cy="1080938"/>
          </a:xfrm>
        </p:spPr>
        <p:txBody>
          <a:bodyPr/>
          <a:lstStyle/>
          <a:p>
            <a:r>
              <a:rPr lang="el-GR" dirty="0"/>
              <a:t>Πείραμα μειοδοτικής διαγωνιστικής διαδικασίας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51210" y="2176099"/>
            <a:ext cx="10319656" cy="4475909"/>
          </a:xfrm>
        </p:spPr>
        <p:txBody>
          <a:bodyPr>
            <a:noAutofit/>
          </a:bodyPr>
          <a:lstStyle/>
          <a:p>
            <a:pPr marL="0" indent="0">
              <a:lnSpc>
                <a:spcPct val="110000"/>
              </a:lnSpc>
              <a:spcAft>
                <a:spcPts val="600"/>
              </a:spcAft>
              <a:buNone/>
            </a:pPr>
            <a:r>
              <a:rPr lang="el-GR" sz="4000" dirty="0">
                <a:solidFill>
                  <a:srgbClr val="FFC000"/>
                </a:solidFill>
              </a:rPr>
              <a:t>Βήμα 1:</a:t>
            </a:r>
            <a:r>
              <a:rPr lang="el-GR" sz="4000" dirty="0"/>
              <a:t> Θα χωριστείτε σε ομάδες/εταιρίες.</a:t>
            </a:r>
          </a:p>
          <a:p>
            <a:pPr marL="0" indent="0">
              <a:lnSpc>
                <a:spcPct val="110000"/>
              </a:lnSpc>
              <a:spcAft>
                <a:spcPts val="600"/>
              </a:spcAft>
              <a:buNone/>
            </a:pPr>
            <a:r>
              <a:rPr lang="el-GR" sz="4000" dirty="0">
                <a:solidFill>
                  <a:srgbClr val="FFC000"/>
                </a:solidFill>
              </a:rPr>
              <a:t>Βήμα 2:</a:t>
            </a:r>
            <a:r>
              <a:rPr lang="el-GR" sz="4000" dirty="0"/>
              <a:t> Σε κάθε εταιρία αποδοθεί τυχαία ένα κόστος παραγωγής.</a:t>
            </a:r>
          </a:p>
          <a:p>
            <a:pPr marL="0" indent="0">
              <a:lnSpc>
                <a:spcPct val="110000"/>
              </a:lnSpc>
              <a:spcAft>
                <a:spcPts val="600"/>
              </a:spcAft>
              <a:buNone/>
            </a:pPr>
            <a:r>
              <a:rPr lang="el-GR" sz="4000" dirty="0">
                <a:solidFill>
                  <a:srgbClr val="FFC000"/>
                </a:solidFill>
              </a:rPr>
              <a:t>Βήμα 3:</a:t>
            </a:r>
            <a:r>
              <a:rPr lang="el-GR" sz="4000" dirty="0"/>
              <a:t> Όλες οι εταιρίες θα ενημερωθούν για τους όρους του διαγωνισμού.</a:t>
            </a:r>
          </a:p>
          <a:p>
            <a:pPr marL="0" indent="0" algn="just">
              <a:lnSpc>
                <a:spcPct val="110000"/>
              </a:lnSpc>
              <a:spcAft>
                <a:spcPts val="600"/>
              </a:spcAft>
              <a:buNone/>
            </a:pPr>
            <a:endParaRPr lang="el-GR" sz="40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136</a:t>
            </a:fld>
            <a:endParaRPr lang="en-US" dirty="0"/>
          </a:p>
        </p:txBody>
      </p:sp>
    </p:spTree>
    <p:extLst>
      <p:ext uri="{BB962C8B-B14F-4D97-AF65-F5344CB8AC3E}">
        <p14:creationId xmlns:p14="http://schemas.microsoft.com/office/powerpoint/2010/main" val="3059469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21065" y="753228"/>
            <a:ext cx="10073118" cy="1080938"/>
          </a:xfrm>
        </p:spPr>
        <p:txBody>
          <a:bodyPr/>
          <a:lstStyle/>
          <a:p>
            <a:r>
              <a:rPr lang="el-GR" dirty="0"/>
              <a:t>Πείραμα μειοδοτικής διαγωνιστικής διαδικασίας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391886" y="2176099"/>
            <a:ext cx="9791763" cy="4475909"/>
          </a:xfrm>
        </p:spPr>
        <p:txBody>
          <a:bodyPr>
            <a:noAutofit/>
          </a:bodyPr>
          <a:lstStyle/>
          <a:p>
            <a:pPr marL="0" indent="0">
              <a:lnSpc>
                <a:spcPct val="110000"/>
              </a:lnSpc>
              <a:spcAft>
                <a:spcPts val="600"/>
              </a:spcAft>
              <a:buNone/>
            </a:pPr>
            <a:r>
              <a:rPr lang="el-GR" sz="4000" dirty="0">
                <a:solidFill>
                  <a:srgbClr val="FFC000"/>
                </a:solidFill>
              </a:rPr>
              <a:t>Βήμα 4:</a:t>
            </a:r>
            <a:r>
              <a:rPr lang="el-GR" sz="4000" dirty="0"/>
              <a:t> Υποβάλετε προσφορές βάσει του κόστους παραγωγής της εταιρίας σας.</a:t>
            </a:r>
            <a:endParaRPr lang="el-GR" sz="4000" dirty="0">
              <a:solidFill>
                <a:srgbClr val="FFC000"/>
              </a:solidFill>
            </a:endParaRPr>
          </a:p>
          <a:p>
            <a:pPr marL="0" indent="0">
              <a:lnSpc>
                <a:spcPct val="110000"/>
              </a:lnSpc>
              <a:spcAft>
                <a:spcPts val="600"/>
              </a:spcAft>
              <a:buNone/>
            </a:pPr>
            <a:r>
              <a:rPr lang="el-GR" sz="4000" dirty="0">
                <a:solidFill>
                  <a:srgbClr val="FFC000"/>
                </a:solidFill>
              </a:rPr>
              <a:t>Βήμα 5:</a:t>
            </a:r>
            <a:r>
              <a:rPr lang="el-GR" sz="4000" dirty="0"/>
              <a:t> Θα γίνει αξιολόγηση των προσφορών</a:t>
            </a:r>
          </a:p>
          <a:p>
            <a:pPr marL="0" indent="0">
              <a:lnSpc>
                <a:spcPct val="110000"/>
              </a:lnSpc>
              <a:spcAft>
                <a:spcPts val="600"/>
              </a:spcAft>
              <a:buNone/>
            </a:pPr>
            <a:r>
              <a:rPr lang="el-GR" sz="4000" dirty="0">
                <a:solidFill>
                  <a:srgbClr val="FFC000"/>
                </a:solidFill>
              </a:rPr>
              <a:t>Βήμα 6: </a:t>
            </a:r>
            <a:r>
              <a:rPr lang="el-GR" sz="4000" dirty="0"/>
              <a:t>Η χαμηλότερη προσφορά θα κερδίσει το έργο και θα λάβει 50 ευρώ.</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137</a:t>
            </a:fld>
            <a:endParaRPr lang="en-US" dirty="0"/>
          </a:p>
        </p:txBody>
      </p:sp>
    </p:spTree>
    <p:extLst>
      <p:ext uri="{BB962C8B-B14F-4D97-AF65-F5344CB8AC3E}">
        <p14:creationId xmlns:p14="http://schemas.microsoft.com/office/powerpoint/2010/main" val="13690222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Μειοδοτικός διαγωνισμός προμήθειας υπηρεσιών καθαριότητας </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301452" y="2612571"/>
            <a:ext cx="9992730" cy="2140299"/>
          </a:xfrm>
        </p:spPr>
        <p:txBody>
          <a:bodyPr>
            <a:noAutofit/>
          </a:bodyPr>
          <a:lstStyle/>
          <a:p>
            <a:pPr marL="0" indent="0" algn="just">
              <a:lnSpc>
                <a:spcPct val="110000"/>
              </a:lnSpc>
              <a:spcAft>
                <a:spcPts val="600"/>
              </a:spcAft>
              <a:buNone/>
            </a:pPr>
            <a:r>
              <a:rPr lang="el-GR" sz="3500" dirty="0"/>
              <a:t>Έστω ότι σε ένα μειοδοτικό διαγωνισμό προμήθειας υπηρεσιών καθαριότητας από ένα νοσοκομείο συμμετέχουν δυο εταιρίες, οι εταιρίες Α &amp; Β. </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138</a:t>
            </a:fld>
            <a:endParaRPr lang="en-US" dirty="0"/>
          </a:p>
        </p:txBody>
      </p:sp>
    </p:spTree>
    <p:extLst>
      <p:ext uri="{BB962C8B-B14F-4D97-AF65-F5344CB8AC3E}">
        <p14:creationId xmlns:p14="http://schemas.microsoft.com/office/powerpoint/2010/main" val="12968867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dirty="0"/>
              <a:t>Δημόσιες συμβάσεις και Οικονομική Ανάπτυξη</a:t>
            </a:r>
          </a:p>
        </p:txBody>
      </p:sp>
      <p:sp>
        <p:nvSpPr>
          <p:cNvPr id="6" name="Θέση κειμένου 5">
            <a:extLst>
              <a:ext uri="{FF2B5EF4-FFF2-40B4-BE49-F238E27FC236}">
                <a16:creationId xmlns:a16="http://schemas.microsoft.com/office/drawing/2014/main" id="{80795063-D3EA-4F5D-A84F-B2DE379406F7}"/>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139</a:t>
            </a:fld>
            <a:endParaRPr lang="en-US" dirty="0"/>
          </a:p>
        </p:txBody>
      </p:sp>
    </p:spTree>
    <p:extLst>
      <p:ext uri="{BB962C8B-B14F-4D97-AF65-F5344CB8AC3E}">
        <p14:creationId xmlns:p14="http://schemas.microsoft.com/office/powerpoint/2010/main" val="3485972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EFE016E-36C0-4BA2-8178-FDA8748A0DB7}"/>
              </a:ext>
            </a:extLst>
          </p:cNvPr>
          <p:cNvSpPr>
            <a:spLocks noGrp="1"/>
          </p:cNvSpPr>
          <p:nvPr>
            <p:ph type="title"/>
          </p:nvPr>
        </p:nvSpPr>
        <p:spPr/>
        <p:txBody>
          <a:bodyPr>
            <a:normAutofit/>
          </a:bodyPr>
          <a:lstStyle/>
          <a:p>
            <a:pPr algn="ctr"/>
            <a:r>
              <a:rPr lang="el-GR" sz="3300" dirty="0"/>
              <a:t>Στατιστικά </a:t>
            </a:r>
            <a:r>
              <a:rPr lang="el-GR" sz="3300" b="1" dirty="0">
                <a:solidFill>
                  <a:srgbClr val="00B0F0"/>
                </a:solidFill>
              </a:rPr>
              <a:t>Κ.Η.Μ.ΔΗ.Σ.</a:t>
            </a:r>
            <a:endParaRPr lang="el-GR" sz="3300" dirty="0"/>
          </a:p>
        </p:txBody>
      </p:sp>
      <p:sp>
        <p:nvSpPr>
          <p:cNvPr id="4" name="Θέση αριθμού διαφάνειας 3">
            <a:extLst>
              <a:ext uri="{FF2B5EF4-FFF2-40B4-BE49-F238E27FC236}">
                <a16:creationId xmlns:a16="http://schemas.microsoft.com/office/drawing/2014/main" id="{E25A5236-97E8-4B13-BE0D-5BF29B7BDC3C}"/>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6" name="Εικόνα 5">
            <a:extLst>
              <a:ext uri="{FF2B5EF4-FFF2-40B4-BE49-F238E27FC236}">
                <a16:creationId xmlns:a16="http://schemas.microsoft.com/office/drawing/2014/main" id="{F52E0BE0-B7E8-BEB2-0469-76A8393EBBBD}"/>
              </a:ext>
            </a:extLst>
          </p:cNvPr>
          <p:cNvPicPr>
            <a:picLocks noChangeAspect="1"/>
          </p:cNvPicPr>
          <p:nvPr/>
        </p:nvPicPr>
        <p:blipFill>
          <a:blip r:embed="rId2"/>
          <a:stretch>
            <a:fillRect/>
          </a:stretch>
        </p:blipFill>
        <p:spPr>
          <a:xfrm>
            <a:off x="2954669" y="2196743"/>
            <a:ext cx="5515745" cy="4391638"/>
          </a:xfrm>
          <a:prstGeom prst="rect">
            <a:avLst/>
          </a:prstGeom>
        </p:spPr>
      </p:pic>
    </p:spTree>
    <p:extLst>
      <p:ext uri="{BB962C8B-B14F-4D97-AF65-F5344CB8AC3E}">
        <p14:creationId xmlns:p14="http://schemas.microsoft.com/office/powerpoint/2010/main" val="366275149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dirty="0"/>
              <a:t>Δημόσιες συμβάσεις στην ΕΕ</a:t>
            </a:r>
          </a:p>
        </p:txBody>
      </p:sp>
      <p:sp>
        <p:nvSpPr>
          <p:cNvPr id="2" name="Θέση περιεχομένου 1"/>
          <p:cNvSpPr>
            <a:spLocks noGrp="1"/>
          </p:cNvSpPr>
          <p:nvPr>
            <p:ph idx="1"/>
          </p:nvPr>
        </p:nvSpPr>
        <p:spPr>
          <a:xfrm>
            <a:off x="680321" y="2336873"/>
            <a:ext cx="9815961" cy="3599316"/>
          </a:xfrm>
        </p:spPr>
        <p:txBody>
          <a:bodyPr>
            <a:normAutofit fontScale="92500"/>
          </a:bodyPr>
          <a:lstStyle/>
          <a:p>
            <a:pPr marL="0" indent="0">
              <a:buNone/>
            </a:pPr>
            <a:r>
              <a:rPr lang="el-GR" sz="3700" dirty="0"/>
              <a:t>Με όγκο συναλλαγών περίπου </a:t>
            </a:r>
            <a:r>
              <a:rPr lang="el-GR" sz="3700" b="1" dirty="0">
                <a:solidFill>
                  <a:srgbClr val="FFC000"/>
                </a:solidFill>
              </a:rPr>
              <a:t>14%</a:t>
            </a:r>
            <a:r>
              <a:rPr lang="el-GR" sz="3700" dirty="0"/>
              <a:t> του ΑΕΠ της ΕΕ-27 για το 2023, οι ευρωπαϊκές δημόσιες συμβάσεις αποτελούν σημαντική κινητήρια δύναμη για την</a:t>
            </a:r>
            <a:r>
              <a:rPr lang="en-US" sz="3700" dirty="0"/>
              <a:t> </a:t>
            </a:r>
            <a:r>
              <a:rPr lang="el-GR" sz="3700" dirty="0">
                <a:solidFill>
                  <a:srgbClr val="FFC000"/>
                </a:solidFill>
              </a:rPr>
              <a:t>οικονομική ανάπτυξη</a:t>
            </a:r>
            <a:r>
              <a:rPr lang="el-GR" sz="3700" dirty="0"/>
              <a:t>, τη </a:t>
            </a:r>
            <a:r>
              <a:rPr lang="el-GR" sz="3700" dirty="0">
                <a:solidFill>
                  <a:srgbClr val="FFC000"/>
                </a:solidFill>
              </a:rPr>
              <a:t>δημιουργία θέσεων εργασίας </a:t>
            </a:r>
            <a:r>
              <a:rPr lang="el-GR" sz="3700" dirty="0"/>
              <a:t>και την </a:t>
            </a:r>
            <a:r>
              <a:rPr lang="el-GR" sz="3700" dirty="0">
                <a:solidFill>
                  <a:srgbClr val="FFC000"/>
                </a:solidFill>
              </a:rPr>
              <a:t>καινοτομία</a:t>
            </a:r>
            <a:r>
              <a:rPr lang="el-GR" sz="3700" dirty="0"/>
              <a:t>.</a:t>
            </a:r>
          </a:p>
          <a:p>
            <a:pPr marL="0" indent="0">
              <a:buNone/>
            </a:pPr>
            <a:r>
              <a:rPr lang="el-GR" sz="2600" dirty="0"/>
              <a:t>(Πηγή: ειδική έκθεση «Δημόσιες συμβάσεις στην ΕΕ Λιγότερος ανταγωνισμός στις συμβάσεις έργων, αγαθών και υπηρεσιών τη δεκαετία μέχρι το 2021» του Ευρωπαϊκού Ελεγκτικού Συνεδρίου.) </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140</a:t>
            </a:fld>
            <a:endParaRPr lang="en-US" dirty="0"/>
          </a:p>
        </p:txBody>
      </p:sp>
    </p:spTree>
    <p:extLst>
      <p:ext uri="{BB962C8B-B14F-4D97-AF65-F5344CB8AC3E}">
        <p14:creationId xmlns:p14="http://schemas.microsoft.com/office/powerpoint/2010/main" val="18006841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dirty="0"/>
              <a:t>Δημόσιες συμβάσεις στην ΕΕ</a:t>
            </a:r>
          </a:p>
        </p:txBody>
      </p:sp>
      <p:sp>
        <p:nvSpPr>
          <p:cNvPr id="2" name="Θέση περιεχομένου 1"/>
          <p:cNvSpPr>
            <a:spLocks noGrp="1"/>
          </p:cNvSpPr>
          <p:nvPr>
            <p:ph idx="1"/>
          </p:nvPr>
        </p:nvSpPr>
        <p:spPr/>
        <p:txBody>
          <a:bodyPr>
            <a:normAutofit/>
          </a:bodyPr>
          <a:lstStyle/>
          <a:p>
            <a:pPr marL="0" indent="0">
              <a:buNone/>
            </a:pPr>
            <a:r>
              <a:rPr lang="el-GR" sz="3800" dirty="0"/>
              <a:t>Η νομοθεσία για τις δημόσιες συμβάσεις πρέπει να </a:t>
            </a:r>
            <a:r>
              <a:rPr lang="el-GR" sz="3800" dirty="0">
                <a:solidFill>
                  <a:srgbClr val="FFC000"/>
                </a:solidFill>
              </a:rPr>
              <a:t>ελέγχεται </a:t>
            </a:r>
            <a:r>
              <a:rPr lang="el-GR" sz="3800" dirty="0"/>
              <a:t>και να </a:t>
            </a:r>
            <a:r>
              <a:rPr lang="el-GR" sz="3800" dirty="0">
                <a:solidFill>
                  <a:srgbClr val="FFC000"/>
                </a:solidFill>
              </a:rPr>
              <a:t>βελτιστοποιείται </a:t>
            </a:r>
            <a:r>
              <a:rPr lang="el-GR" sz="3800" dirty="0"/>
              <a:t>συνεχώς για να διασφαλίζονται η αποτελεσματικότητα και η αποδοτικότητα των συνθηκών της αγοράς. </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141</a:t>
            </a:fld>
            <a:endParaRPr lang="en-US" dirty="0"/>
          </a:p>
        </p:txBody>
      </p:sp>
    </p:spTree>
    <p:extLst>
      <p:ext uri="{BB962C8B-B14F-4D97-AF65-F5344CB8AC3E}">
        <p14:creationId xmlns:p14="http://schemas.microsoft.com/office/powerpoint/2010/main" val="31449004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dirty="0"/>
              <a:t>Δημόσιες συμβάσεις στην ΕΕ</a:t>
            </a:r>
          </a:p>
        </p:txBody>
      </p:sp>
      <p:sp>
        <p:nvSpPr>
          <p:cNvPr id="2" name="Θέση περιεχομένου 1"/>
          <p:cNvSpPr>
            <a:spLocks noGrp="1"/>
          </p:cNvSpPr>
          <p:nvPr>
            <p:ph idx="1"/>
          </p:nvPr>
        </p:nvSpPr>
        <p:spPr>
          <a:xfrm>
            <a:off x="603048" y="2092174"/>
            <a:ext cx="10125053" cy="3599316"/>
          </a:xfrm>
        </p:spPr>
        <p:txBody>
          <a:bodyPr>
            <a:noAutofit/>
          </a:bodyPr>
          <a:lstStyle/>
          <a:p>
            <a:pPr marL="0" indent="0">
              <a:buNone/>
            </a:pPr>
            <a:r>
              <a:rPr lang="el-GR" sz="3500" dirty="0"/>
              <a:t>Στην Ε.Ε. στο πλαίσιο της υλοποίησης των στόχων της στρατηγικής «Ευρώπη 2020» για μια «</a:t>
            </a:r>
            <a:r>
              <a:rPr lang="el-GR" sz="3500" dirty="0">
                <a:solidFill>
                  <a:srgbClr val="FFC000"/>
                </a:solidFill>
              </a:rPr>
              <a:t>έξυπνη, διατηρήσιμη και χωρίς αποκλεισμούς ανάπτυξη</a:t>
            </a:r>
            <a:r>
              <a:rPr lang="el-GR" sz="3500" dirty="0"/>
              <a:t>», η μεταρρύθμιση του συστήματος των προμηθειών για την επίτευξη εξοικονόμησης πόρων μέσα από την </a:t>
            </a:r>
            <a:r>
              <a:rPr lang="el-GR" sz="3500" dirty="0">
                <a:solidFill>
                  <a:srgbClr val="FFC000"/>
                </a:solidFill>
              </a:rPr>
              <a:t>εξάλειψη της γραφειοκρατίας</a:t>
            </a:r>
            <a:r>
              <a:rPr lang="el-GR" sz="3500" dirty="0"/>
              <a:t> και την </a:t>
            </a:r>
            <a:r>
              <a:rPr lang="el-GR" sz="3500" dirty="0">
                <a:solidFill>
                  <a:srgbClr val="FFC000"/>
                </a:solidFill>
              </a:rPr>
              <a:t>ενίσχυση της παραγωγικότητας </a:t>
            </a:r>
            <a:r>
              <a:rPr lang="el-GR" sz="3500" dirty="0"/>
              <a:t>αποκτά εξαιρετική σημασία σε εποχές λιτότητας και σκληρού προϋπολογισμού.</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142</a:t>
            </a:fld>
            <a:endParaRPr lang="en-US" dirty="0"/>
          </a:p>
        </p:txBody>
      </p:sp>
    </p:spTree>
    <p:extLst>
      <p:ext uri="{BB962C8B-B14F-4D97-AF65-F5344CB8AC3E}">
        <p14:creationId xmlns:p14="http://schemas.microsoft.com/office/powerpoint/2010/main" val="18780843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dirty="0"/>
              <a:t>Δημόσιες συμβάσεις στην ΕΕ</a:t>
            </a:r>
          </a:p>
        </p:txBody>
      </p:sp>
      <p:sp>
        <p:nvSpPr>
          <p:cNvPr id="2" name="Θέση περιεχομένου 1"/>
          <p:cNvSpPr>
            <a:spLocks noGrp="1"/>
          </p:cNvSpPr>
          <p:nvPr>
            <p:ph idx="1"/>
          </p:nvPr>
        </p:nvSpPr>
        <p:spPr>
          <a:xfrm>
            <a:off x="603048" y="2092174"/>
            <a:ext cx="10125053" cy="4218474"/>
          </a:xfrm>
        </p:spPr>
        <p:txBody>
          <a:bodyPr>
            <a:noAutofit/>
          </a:bodyPr>
          <a:lstStyle/>
          <a:p>
            <a:pPr marL="0" indent="0">
              <a:buNone/>
            </a:pPr>
            <a:r>
              <a:rPr lang="el-GR" sz="3900" dirty="0"/>
              <a:t>Ωστόσο, πολλές προκλήσεις παραμένουν ανεπίλυτες για την </a:t>
            </a:r>
            <a:endParaRPr lang="en-US" sz="3900" dirty="0"/>
          </a:p>
          <a:p>
            <a:pPr indent="287338"/>
            <a:r>
              <a:rPr lang="el-GR" sz="3900" dirty="0">
                <a:solidFill>
                  <a:srgbClr val="FFC000"/>
                </a:solidFill>
              </a:rPr>
              <a:t>ολοκλήρωση της ενιαίας αγοράς </a:t>
            </a:r>
            <a:r>
              <a:rPr lang="el-GR" sz="3900" dirty="0"/>
              <a:t>και τη </a:t>
            </a:r>
            <a:endParaRPr lang="en-US" sz="3900" dirty="0"/>
          </a:p>
          <a:p>
            <a:pPr marL="515938" indent="-284163"/>
            <a:r>
              <a:rPr lang="el-GR" sz="3900" dirty="0">
                <a:solidFill>
                  <a:srgbClr val="FFC000"/>
                </a:solidFill>
              </a:rPr>
              <a:t>διασφάλιση της οικονομικής ζωτικότητας της Ευρωπαϊκής Ένωσης και των κρατών μελών της</a:t>
            </a:r>
            <a:r>
              <a:rPr lang="el-GR" sz="3900" dirty="0"/>
              <a:t>.</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143</a:t>
            </a:fld>
            <a:endParaRPr lang="en-US" dirty="0"/>
          </a:p>
        </p:txBody>
      </p:sp>
    </p:spTree>
    <p:extLst>
      <p:ext uri="{BB962C8B-B14F-4D97-AF65-F5344CB8AC3E}">
        <p14:creationId xmlns:p14="http://schemas.microsoft.com/office/powerpoint/2010/main" val="6754992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dirty="0"/>
              <a:t>Δημόσιες συμβάσεις στην ΕΕ</a:t>
            </a:r>
          </a:p>
        </p:txBody>
      </p:sp>
      <p:sp>
        <p:nvSpPr>
          <p:cNvPr id="2" name="Θέση περιεχομένου 1"/>
          <p:cNvSpPr>
            <a:spLocks noGrp="1"/>
          </p:cNvSpPr>
          <p:nvPr>
            <p:ph idx="1"/>
          </p:nvPr>
        </p:nvSpPr>
        <p:spPr>
          <a:xfrm>
            <a:off x="603048" y="2092174"/>
            <a:ext cx="10292479" cy="4218474"/>
          </a:xfrm>
        </p:spPr>
        <p:txBody>
          <a:bodyPr>
            <a:noAutofit/>
          </a:bodyPr>
          <a:lstStyle/>
          <a:p>
            <a:pPr marL="0" indent="0">
              <a:buNone/>
            </a:pPr>
            <a:r>
              <a:rPr lang="el-GR" sz="3200" dirty="0"/>
              <a:t>Μέσω προγραμμάτων και νομοθετικών δράσεων, η ΕΕ θα μπορούσε να επιτύχει ουσιαστική </a:t>
            </a:r>
            <a:r>
              <a:rPr lang="el-GR" sz="3200" dirty="0">
                <a:solidFill>
                  <a:srgbClr val="FFC000"/>
                </a:solidFill>
              </a:rPr>
              <a:t>μείωση των υφιστάμενων εμπορικών φραγμών</a:t>
            </a:r>
            <a:r>
              <a:rPr lang="el-GR" sz="3200" dirty="0"/>
              <a:t>, όπως αναφέρεται στην «Έκθεση </a:t>
            </a:r>
            <a:r>
              <a:rPr lang="el-GR" sz="3200" dirty="0" err="1"/>
              <a:t>Cecchini</a:t>
            </a:r>
            <a:r>
              <a:rPr lang="el-GR" sz="3200" dirty="0"/>
              <a:t>», με αποτέλεσμα τη μείωση των οικονομικών απωλειών κατά περίπου </a:t>
            </a:r>
            <a:r>
              <a:rPr lang="el-GR" sz="3200" b="1" dirty="0">
                <a:solidFill>
                  <a:srgbClr val="FFC000"/>
                </a:solidFill>
              </a:rPr>
              <a:t>5,4 δισ. Ευρώ</a:t>
            </a:r>
            <a:r>
              <a:rPr lang="en-US" sz="3200" b="1" dirty="0">
                <a:solidFill>
                  <a:srgbClr val="FFC000"/>
                </a:solidFill>
              </a:rPr>
              <a:t> </a:t>
            </a:r>
            <a:r>
              <a:rPr lang="en-US" sz="3200" b="1" dirty="0"/>
              <a:t>(</a:t>
            </a:r>
            <a:r>
              <a:rPr lang="el-GR" sz="3200" b="1" dirty="0"/>
              <a:t>η έκθεση αφορά το 1988</a:t>
            </a:r>
            <a:r>
              <a:rPr lang="en-US" sz="3200" b="1" dirty="0"/>
              <a:t>)</a:t>
            </a:r>
            <a:r>
              <a:rPr lang="el-GR" sz="3200" dirty="0"/>
              <a:t>. </a:t>
            </a:r>
            <a:endParaRPr lang="en-US" sz="3200" dirty="0"/>
          </a:p>
          <a:p>
            <a:pPr marL="0" indent="0">
              <a:buNone/>
            </a:pPr>
            <a:r>
              <a:rPr lang="el-GR" sz="3200" dirty="0"/>
              <a:t>Μια νεώτερη μελέτη είναι </a:t>
            </a:r>
            <a:r>
              <a:rPr lang="en-US" sz="3200" dirty="0"/>
              <a:t>ECB Working Paper Series No 2392 / April 2020 </a:t>
            </a:r>
            <a:r>
              <a:rPr lang="el-GR" sz="3200" dirty="0"/>
              <a:t>και για τις </a:t>
            </a:r>
            <a:r>
              <a:rPr lang="el-GR" sz="3200" dirty="0" err="1"/>
              <a:t>Δημ</a:t>
            </a:r>
            <a:r>
              <a:rPr lang="el-GR" sz="3200" dirty="0"/>
              <a:t>. </a:t>
            </a:r>
            <a:r>
              <a:rPr lang="el-GR" sz="3200" dirty="0" err="1"/>
              <a:t>Συμβ</a:t>
            </a:r>
            <a:r>
              <a:rPr lang="el-GR" sz="3200" dirty="0"/>
              <a:t>. </a:t>
            </a:r>
            <a:r>
              <a:rPr lang="en-US" sz="3200" dirty="0"/>
              <a:t>“The Cost of Non-Europe in the Single Market. Part IV - Public Procurement and Concessions”</a:t>
            </a:r>
            <a:r>
              <a:rPr lang="el-GR" sz="3200" dirty="0"/>
              <a:t>, 2014.</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144</a:t>
            </a:fld>
            <a:endParaRPr lang="en-US" dirty="0"/>
          </a:p>
        </p:txBody>
      </p:sp>
    </p:spTree>
    <p:extLst>
      <p:ext uri="{BB962C8B-B14F-4D97-AF65-F5344CB8AC3E}">
        <p14:creationId xmlns:p14="http://schemas.microsoft.com/office/powerpoint/2010/main" val="29426907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dirty="0"/>
              <a:t>Δημόσιες συμβάσεις στην ΕΕ</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145</a:t>
            </a:fld>
            <a:endParaRPr lang="en-US" dirty="0"/>
          </a:p>
        </p:txBody>
      </p:sp>
      <p:pic>
        <p:nvPicPr>
          <p:cNvPr id="7" name="Θέση περιεχομένου 6"/>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7730" y="2092324"/>
            <a:ext cx="9981126" cy="4578931"/>
          </a:xfrm>
          <a:prstGeom prst="rect">
            <a:avLst/>
          </a:prstGeom>
          <a:noFill/>
          <a:ln>
            <a:noFill/>
          </a:ln>
        </p:spPr>
      </p:pic>
    </p:spTree>
    <p:extLst>
      <p:ext uri="{BB962C8B-B14F-4D97-AF65-F5344CB8AC3E}">
        <p14:creationId xmlns:p14="http://schemas.microsoft.com/office/powerpoint/2010/main" val="22575243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marL="0" lvl="0" indent="0"/>
            <a:r>
              <a:rPr lang="el-GR" b="1" dirty="0"/>
              <a:t>1. Μικρομεσαίες επιχειρήσεις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146</a:t>
            </a:fld>
            <a:endParaRPr lang="en-US" dirty="0"/>
          </a:p>
        </p:txBody>
      </p:sp>
      <p:sp>
        <p:nvSpPr>
          <p:cNvPr id="2" name="Θέση περιεχομένου 1"/>
          <p:cNvSpPr>
            <a:spLocks noGrp="1"/>
          </p:cNvSpPr>
          <p:nvPr>
            <p:ph idx="1"/>
          </p:nvPr>
        </p:nvSpPr>
        <p:spPr>
          <a:xfrm>
            <a:off x="680321" y="2336873"/>
            <a:ext cx="9613861" cy="4192716"/>
          </a:xfrm>
        </p:spPr>
        <p:txBody>
          <a:bodyPr>
            <a:normAutofit/>
          </a:bodyPr>
          <a:lstStyle/>
          <a:p>
            <a:pPr marL="0" lvl="0" indent="0">
              <a:buNone/>
            </a:pPr>
            <a:r>
              <a:rPr lang="el-GR" sz="3800" dirty="0"/>
              <a:t>Στην ΕΕ, εταιρείες με </a:t>
            </a:r>
            <a:endParaRPr lang="en-US" sz="3800" dirty="0"/>
          </a:p>
          <a:p>
            <a:pPr marL="566738" indent="-219075"/>
            <a:r>
              <a:rPr lang="en-US" sz="3800" dirty="0"/>
              <a:t>&lt; </a:t>
            </a:r>
            <a:r>
              <a:rPr lang="el-GR" sz="3800" dirty="0"/>
              <a:t>250 υπαλλήλους και </a:t>
            </a:r>
            <a:endParaRPr lang="en-US" sz="3800" dirty="0"/>
          </a:p>
          <a:p>
            <a:pPr marL="566738" indent="-219075"/>
            <a:r>
              <a:rPr lang="en-US" sz="3800" dirty="0"/>
              <a:t>&lt;</a:t>
            </a:r>
            <a:r>
              <a:rPr lang="el-GR" sz="3800" dirty="0"/>
              <a:t> 50 εκ</a:t>
            </a:r>
            <a:r>
              <a:rPr lang="en-US" sz="3800" dirty="0"/>
              <a:t>.</a:t>
            </a:r>
            <a:r>
              <a:rPr lang="el-GR" sz="3800" dirty="0"/>
              <a:t> ευρώ ετήσιο κύκλο εργασιών</a:t>
            </a:r>
            <a:endParaRPr lang="en-US" sz="3800" dirty="0"/>
          </a:p>
          <a:p>
            <a:pPr marL="0" indent="0">
              <a:buNone/>
            </a:pPr>
            <a:r>
              <a:rPr lang="el-GR" sz="3800" dirty="0"/>
              <a:t>ορίζονται ως ΜΜΕ (οδηγία της Επιτροπής 2003/361/ΕΚ). </a:t>
            </a:r>
          </a:p>
        </p:txBody>
      </p:sp>
    </p:spTree>
    <p:extLst>
      <p:ext uri="{BB962C8B-B14F-4D97-AF65-F5344CB8AC3E}">
        <p14:creationId xmlns:p14="http://schemas.microsoft.com/office/powerpoint/2010/main" val="346825555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Μικρομεσαίες επιχειρήσεις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147</a:t>
            </a:fld>
            <a:endParaRPr lang="en-US" dirty="0"/>
          </a:p>
        </p:txBody>
      </p:sp>
      <p:sp>
        <p:nvSpPr>
          <p:cNvPr id="2" name="Θέση περιεχομένου 1"/>
          <p:cNvSpPr>
            <a:spLocks noGrp="1"/>
          </p:cNvSpPr>
          <p:nvPr>
            <p:ph idx="1"/>
          </p:nvPr>
        </p:nvSpPr>
        <p:spPr>
          <a:xfrm>
            <a:off x="680321" y="2336873"/>
            <a:ext cx="9613861" cy="4141200"/>
          </a:xfrm>
        </p:spPr>
        <p:txBody>
          <a:bodyPr>
            <a:noAutofit/>
          </a:bodyPr>
          <a:lstStyle/>
          <a:p>
            <a:pPr marL="0" lvl="0" indent="0">
              <a:buNone/>
            </a:pPr>
            <a:r>
              <a:rPr lang="el-GR" sz="3800" dirty="0"/>
              <a:t>Το 2015: </a:t>
            </a:r>
          </a:p>
          <a:p>
            <a:pPr marL="798513" indent="-334963"/>
            <a:r>
              <a:rPr lang="el-GR" sz="3800" dirty="0"/>
              <a:t>Περισσότερο από το </a:t>
            </a:r>
            <a:r>
              <a:rPr lang="el-GR" sz="3800" b="1" dirty="0">
                <a:solidFill>
                  <a:srgbClr val="FFC000"/>
                </a:solidFill>
              </a:rPr>
              <a:t>66%</a:t>
            </a:r>
            <a:r>
              <a:rPr lang="el-GR" sz="3800" dirty="0"/>
              <a:t> των εργαζομένων στην ΕΕ ήταν με σύμβαση σε ΜΜΕ. </a:t>
            </a:r>
          </a:p>
          <a:p>
            <a:pPr marL="798513" indent="-334963"/>
            <a:r>
              <a:rPr lang="el-GR" sz="3800" dirty="0"/>
              <a:t>Σχεδόν το </a:t>
            </a:r>
            <a:r>
              <a:rPr lang="el-GR" sz="3800" b="1" dirty="0">
                <a:solidFill>
                  <a:srgbClr val="FFC000"/>
                </a:solidFill>
              </a:rPr>
              <a:t>56%</a:t>
            </a:r>
            <a:r>
              <a:rPr lang="el-GR" sz="3800" dirty="0"/>
              <a:t> του σωρευτικού κύκλου εργασιών σε όλη την ΕΕ προερχόταν από ΜΜΕ.</a:t>
            </a:r>
          </a:p>
        </p:txBody>
      </p:sp>
    </p:spTree>
    <p:extLst>
      <p:ext uri="{BB962C8B-B14F-4D97-AF65-F5344CB8AC3E}">
        <p14:creationId xmlns:p14="http://schemas.microsoft.com/office/powerpoint/2010/main" val="71165080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Μικρομεσαίες επιχειρήσεις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148</a:t>
            </a:fld>
            <a:endParaRPr lang="en-US" dirty="0"/>
          </a:p>
        </p:txBody>
      </p:sp>
      <p:sp>
        <p:nvSpPr>
          <p:cNvPr id="2" name="Θέση περιεχομένου 1"/>
          <p:cNvSpPr>
            <a:spLocks noGrp="1"/>
          </p:cNvSpPr>
          <p:nvPr>
            <p:ph idx="1"/>
          </p:nvPr>
        </p:nvSpPr>
        <p:spPr>
          <a:xfrm>
            <a:off x="680321" y="2336873"/>
            <a:ext cx="9613861" cy="4192716"/>
          </a:xfrm>
        </p:spPr>
        <p:txBody>
          <a:bodyPr>
            <a:normAutofit lnSpcReduction="10000"/>
          </a:bodyPr>
          <a:lstStyle/>
          <a:p>
            <a:pPr marL="0" lvl="0" indent="0">
              <a:buNone/>
            </a:pPr>
            <a:r>
              <a:rPr lang="el-GR" sz="3800" dirty="0"/>
              <a:t>Παρά τον τεράστιο ετήσιο κύκλο εργασιών και τις θέσεις εργασίας που παρείχαν οι ΜΜΕ, </a:t>
            </a:r>
            <a:r>
              <a:rPr lang="el-GR" sz="3800" dirty="0">
                <a:solidFill>
                  <a:srgbClr val="FFC000"/>
                </a:solidFill>
              </a:rPr>
              <a:t>δεν έπαιξαν αναλογικά σημαντικό ρόλο </a:t>
            </a:r>
            <a:r>
              <a:rPr lang="el-GR" sz="3800" dirty="0"/>
              <a:t>στις ευρωπαϊκές δημόσιες συμβάσεις σε σύγκριση με τις μεγαλύτερες επιχειρήσεις</a:t>
            </a:r>
          </a:p>
          <a:p>
            <a:pPr marL="0" lvl="0" indent="0">
              <a:buNone/>
            </a:pPr>
            <a:r>
              <a:rPr lang="el-GR" sz="3800" dirty="0"/>
              <a:t>Μεταξύ 2015 και 2017, το </a:t>
            </a:r>
            <a:r>
              <a:rPr lang="el-GR" sz="3800" b="1" dirty="0">
                <a:solidFill>
                  <a:srgbClr val="FFC000"/>
                </a:solidFill>
              </a:rPr>
              <a:t>58,5%</a:t>
            </a:r>
            <a:r>
              <a:rPr lang="el-GR" sz="3800" dirty="0"/>
              <a:t> όλων των προσφορών κέρδισαν ΜΜΕ.</a:t>
            </a:r>
          </a:p>
          <a:p>
            <a:endParaRPr lang="el-GR" dirty="0"/>
          </a:p>
        </p:txBody>
      </p:sp>
    </p:spTree>
    <p:extLst>
      <p:ext uri="{BB962C8B-B14F-4D97-AF65-F5344CB8AC3E}">
        <p14:creationId xmlns:p14="http://schemas.microsoft.com/office/powerpoint/2010/main" val="24503500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Μικρομεσαίες επιχειρήσεις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149</a:t>
            </a:fld>
            <a:endParaRPr lang="en-US" dirty="0"/>
          </a:p>
        </p:txBody>
      </p:sp>
      <p:pic>
        <p:nvPicPr>
          <p:cNvPr id="6" name="Θέση περιεχομένου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339" y="2086377"/>
            <a:ext cx="9388698" cy="4649273"/>
          </a:xfrm>
          <a:prstGeom prst="rect">
            <a:avLst/>
          </a:prstGeom>
          <a:noFill/>
          <a:ln>
            <a:noFill/>
          </a:ln>
        </p:spPr>
      </p:pic>
    </p:spTree>
    <p:extLst>
      <p:ext uri="{BB962C8B-B14F-4D97-AF65-F5344CB8AC3E}">
        <p14:creationId xmlns:p14="http://schemas.microsoft.com/office/powerpoint/2010/main" val="930110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EFE016E-36C0-4BA2-8178-FDA8748A0DB7}"/>
              </a:ext>
            </a:extLst>
          </p:cNvPr>
          <p:cNvSpPr>
            <a:spLocks noGrp="1"/>
          </p:cNvSpPr>
          <p:nvPr>
            <p:ph type="title"/>
          </p:nvPr>
        </p:nvSpPr>
        <p:spPr/>
        <p:txBody>
          <a:bodyPr>
            <a:normAutofit/>
          </a:bodyPr>
          <a:lstStyle/>
          <a:p>
            <a:pPr algn="ctr"/>
            <a:r>
              <a:rPr lang="el-GR" sz="3300" dirty="0"/>
              <a:t>Στατιστικά </a:t>
            </a:r>
            <a:r>
              <a:rPr lang="el-GR" sz="3300" b="1" dirty="0">
                <a:solidFill>
                  <a:srgbClr val="00B0F0"/>
                </a:solidFill>
              </a:rPr>
              <a:t>Κ.Η.Μ.ΔΗ.Σ.</a:t>
            </a:r>
            <a:endParaRPr lang="el-GR" sz="3300" dirty="0"/>
          </a:p>
        </p:txBody>
      </p:sp>
      <p:sp>
        <p:nvSpPr>
          <p:cNvPr id="4" name="Θέση αριθμού διαφάνειας 3">
            <a:extLst>
              <a:ext uri="{FF2B5EF4-FFF2-40B4-BE49-F238E27FC236}">
                <a16:creationId xmlns:a16="http://schemas.microsoft.com/office/drawing/2014/main" id="{E25A5236-97E8-4B13-BE0D-5BF29B7BDC3C}"/>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6" name="Εικόνα 5">
            <a:extLst>
              <a:ext uri="{FF2B5EF4-FFF2-40B4-BE49-F238E27FC236}">
                <a16:creationId xmlns:a16="http://schemas.microsoft.com/office/drawing/2014/main" id="{FA48F10E-2CA7-FA92-2322-89A88D30C6E2}"/>
              </a:ext>
            </a:extLst>
          </p:cNvPr>
          <p:cNvPicPr>
            <a:picLocks noChangeAspect="1"/>
          </p:cNvPicPr>
          <p:nvPr/>
        </p:nvPicPr>
        <p:blipFill>
          <a:blip r:embed="rId2"/>
          <a:stretch>
            <a:fillRect/>
          </a:stretch>
        </p:blipFill>
        <p:spPr>
          <a:xfrm>
            <a:off x="2906948" y="2145919"/>
            <a:ext cx="5312819" cy="4513737"/>
          </a:xfrm>
          <a:prstGeom prst="rect">
            <a:avLst/>
          </a:prstGeom>
        </p:spPr>
      </p:pic>
    </p:spTree>
    <p:extLst>
      <p:ext uri="{BB962C8B-B14F-4D97-AF65-F5344CB8AC3E}">
        <p14:creationId xmlns:p14="http://schemas.microsoft.com/office/powerpoint/2010/main" val="104272738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2. Διασυνοριακές Συμβάσεις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150</a:t>
            </a:fld>
            <a:endParaRPr lang="en-US" dirty="0"/>
          </a:p>
        </p:txBody>
      </p:sp>
      <p:sp>
        <p:nvSpPr>
          <p:cNvPr id="2" name="Θέση περιεχομένου 1"/>
          <p:cNvSpPr>
            <a:spLocks noGrp="1"/>
          </p:cNvSpPr>
          <p:nvPr>
            <p:ph idx="1"/>
          </p:nvPr>
        </p:nvSpPr>
        <p:spPr>
          <a:xfrm>
            <a:off x="680321" y="2336872"/>
            <a:ext cx="9613861" cy="3973775"/>
          </a:xfrm>
        </p:spPr>
        <p:txBody>
          <a:bodyPr>
            <a:normAutofit/>
          </a:bodyPr>
          <a:lstStyle/>
          <a:p>
            <a:pPr marL="0" indent="0">
              <a:buNone/>
            </a:pPr>
            <a:r>
              <a:rPr lang="el-GR" sz="4500" dirty="0"/>
              <a:t>Μια σύμβαση προμήθειας που συνάπτεται μεταξύ μιας αναθέτουσας αρχής και μιας διαγωνιζόμενης εταιρείας με έδρα σε διαφορετικά έθνη ονομάζεται </a:t>
            </a:r>
            <a:r>
              <a:rPr lang="el-GR" sz="4500" dirty="0">
                <a:solidFill>
                  <a:srgbClr val="FFC000"/>
                </a:solidFill>
              </a:rPr>
              <a:t>διασυνοριακή</a:t>
            </a:r>
            <a:r>
              <a:rPr lang="el-GR" sz="4500" dirty="0"/>
              <a:t>. </a:t>
            </a:r>
          </a:p>
          <a:p>
            <a:endParaRPr lang="el-GR" dirty="0"/>
          </a:p>
        </p:txBody>
      </p:sp>
    </p:spTree>
    <p:extLst>
      <p:ext uri="{BB962C8B-B14F-4D97-AF65-F5344CB8AC3E}">
        <p14:creationId xmlns:p14="http://schemas.microsoft.com/office/powerpoint/2010/main" val="351817650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Διασυνοριακές Συμβάσεις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151</a:t>
            </a:fld>
            <a:endParaRPr lang="en-US" dirty="0"/>
          </a:p>
        </p:txBody>
      </p:sp>
      <p:sp>
        <p:nvSpPr>
          <p:cNvPr id="2" name="Θέση περιεχομένου 1"/>
          <p:cNvSpPr>
            <a:spLocks noGrp="1"/>
          </p:cNvSpPr>
          <p:nvPr>
            <p:ph idx="1"/>
          </p:nvPr>
        </p:nvSpPr>
        <p:spPr>
          <a:xfrm>
            <a:off x="450761" y="2343955"/>
            <a:ext cx="9791906" cy="3528810"/>
          </a:xfrm>
        </p:spPr>
        <p:txBody>
          <a:bodyPr>
            <a:normAutofit/>
          </a:bodyPr>
          <a:lstStyle/>
          <a:p>
            <a:pPr marL="0" indent="0">
              <a:buNone/>
            </a:pPr>
            <a:r>
              <a:rPr lang="el-GR" sz="4500" dirty="0"/>
              <a:t>Οι διακρατικές συμβάσεις προμηθειών μπορούν, επομένως, να θεωρηθούν ως άμεσο μέτρο της λειτουργίας της ευρωπαϊκής ενιαίας αγοράς. </a:t>
            </a:r>
          </a:p>
        </p:txBody>
      </p:sp>
    </p:spTree>
    <p:extLst>
      <p:ext uri="{BB962C8B-B14F-4D97-AF65-F5344CB8AC3E}">
        <p14:creationId xmlns:p14="http://schemas.microsoft.com/office/powerpoint/2010/main" val="35326848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Διασυνοριακές Συμβάσεις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152</a:t>
            </a:fld>
            <a:endParaRPr lang="en-US" dirty="0"/>
          </a:p>
        </p:txBody>
      </p:sp>
      <p:sp>
        <p:nvSpPr>
          <p:cNvPr id="2" name="Θέση περιεχομένου 1"/>
          <p:cNvSpPr>
            <a:spLocks noGrp="1"/>
          </p:cNvSpPr>
          <p:nvPr>
            <p:ph idx="1"/>
          </p:nvPr>
        </p:nvSpPr>
        <p:spPr>
          <a:xfrm>
            <a:off x="502277" y="2112136"/>
            <a:ext cx="9791906" cy="4404574"/>
          </a:xfrm>
        </p:spPr>
        <p:txBody>
          <a:bodyPr>
            <a:normAutofit/>
          </a:bodyPr>
          <a:lstStyle/>
          <a:p>
            <a:pPr marL="0" indent="0">
              <a:buNone/>
            </a:pPr>
            <a:r>
              <a:rPr lang="el-GR" sz="4400" dirty="0"/>
              <a:t>Μια αποτελεσματική ενιαία αγορά οδηγεί σε υψηλές εμπορικές ροές μεταξύ των κρατών μελών. </a:t>
            </a:r>
          </a:p>
          <a:p>
            <a:pPr marL="0" indent="0">
              <a:buNone/>
            </a:pPr>
            <a:r>
              <a:rPr lang="el-GR" sz="4400" dirty="0"/>
              <a:t>Το αυξανόμενο εμπόριο εντός της ΕΕ θα πρέπει να περιλαμβάνει θέματα προμηθειών. </a:t>
            </a:r>
          </a:p>
          <a:p>
            <a:endParaRPr lang="el-GR" dirty="0"/>
          </a:p>
        </p:txBody>
      </p:sp>
    </p:spTree>
    <p:extLst>
      <p:ext uri="{BB962C8B-B14F-4D97-AF65-F5344CB8AC3E}">
        <p14:creationId xmlns:p14="http://schemas.microsoft.com/office/powerpoint/2010/main" val="334073505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Διασυνοριακές Συμβάσεις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153</a:t>
            </a:fld>
            <a:endParaRPr lang="en-US" dirty="0"/>
          </a:p>
        </p:txBody>
      </p:sp>
      <p:sp>
        <p:nvSpPr>
          <p:cNvPr id="2" name="Θέση περιεχομένου 1"/>
          <p:cNvSpPr>
            <a:spLocks noGrp="1"/>
          </p:cNvSpPr>
          <p:nvPr>
            <p:ph idx="1"/>
          </p:nvPr>
        </p:nvSpPr>
        <p:spPr>
          <a:xfrm>
            <a:off x="476518" y="2524259"/>
            <a:ext cx="10135673" cy="4121239"/>
          </a:xfrm>
        </p:spPr>
        <p:txBody>
          <a:bodyPr>
            <a:normAutofit/>
          </a:bodyPr>
          <a:lstStyle/>
          <a:p>
            <a:pPr marL="0" indent="0">
              <a:buNone/>
            </a:pPr>
            <a:endParaRPr lang="el-GR" sz="4000" dirty="0"/>
          </a:p>
          <a:p>
            <a:endParaRPr lang="el-GR" dirty="0"/>
          </a:p>
        </p:txBody>
      </p:sp>
      <p:pic>
        <p:nvPicPr>
          <p:cNvPr id="6" name="Εικόνα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219" y="2123327"/>
            <a:ext cx="9587453" cy="4612323"/>
          </a:xfrm>
          <a:prstGeom prst="rect">
            <a:avLst/>
          </a:prstGeom>
          <a:noFill/>
          <a:ln>
            <a:noFill/>
          </a:ln>
        </p:spPr>
      </p:pic>
    </p:spTree>
    <p:extLst>
      <p:ext uri="{BB962C8B-B14F-4D97-AF65-F5344CB8AC3E}">
        <p14:creationId xmlns:p14="http://schemas.microsoft.com/office/powerpoint/2010/main" val="151995951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Διασυνοριακές Συμβάσεις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154</a:t>
            </a:fld>
            <a:endParaRPr lang="en-US" dirty="0"/>
          </a:p>
        </p:txBody>
      </p:sp>
      <p:sp>
        <p:nvSpPr>
          <p:cNvPr id="2" name="Θέση περιεχομένου 1"/>
          <p:cNvSpPr>
            <a:spLocks noGrp="1"/>
          </p:cNvSpPr>
          <p:nvPr>
            <p:ph idx="1"/>
          </p:nvPr>
        </p:nvSpPr>
        <p:spPr>
          <a:xfrm>
            <a:off x="476518" y="2524260"/>
            <a:ext cx="9775065" cy="3232596"/>
          </a:xfrm>
        </p:spPr>
        <p:txBody>
          <a:bodyPr>
            <a:normAutofit/>
          </a:bodyPr>
          <a:lstStyle/>
          <a:p>
            <a:pPr marL="0" indent="0">
              <a:buNone/>
            </a:pPr>
            <a:r>
              <a:rPr lang="el-GR" sz="4400" dirty="0"/>
              <a:t>Την περίοδο </a:t>
            </a:r>
            <a:r>
              <a:rPr lang="el-GR" sz="4400" dirty="0">
                <a:solidFill>
                  <a:srgbClr val="FFC000"/>
                </a:solidFill>
              </a:rPr>
              <a:t>2013-2017</a:t>
            </a:r>
            <a:r>
              <a:rPr lang="el-GR" sz="4400" dirty="0"/>
              <a:t>:</a:t>
            </a:r>
          </a:p>
          <a:p>
            <a:r>
              <a:rPr lang="el-GR" sz="4400" dirty="0"/>
              <a:t>το συνολικό μερίδιο των διασυνοριακών αξιών ανάθεσης μειώθηκε από </a:t>
            </a:r>
            <a:r>
              <a:rPr lang="el-GR" sz="4400" dirty="0">
                <a:solidFill>
                  <a:srgbClr val="FFC000"/>
                </a:solidFill>
              </a:rPr>
              <a:t>5,95%</a:t>
            </a:r>
            <a:r>
              <a:rPr lang="el-GR" sz="4400" dirty="0"/>
              <a:t> σε </a:t>
            </a:r>
            <a:r>
              <a:rPr lang="el-GR" sz="4400" dirty="0">
                <a:solidFill>
                  <a:srgbClr val="FFC000"/>
                </a:solidFill>
              </a:rPr>
              <a:t>3,4%</a:t>
            </a:r>
            <a:r>
              <a:rPr lang="el-GR" sz="4400" dirty="0"/>
              <a:t>.</a:t>
            </a:r>
          </a:p>
          <a:p>
            <a:endParaRPr lang="el-GR" dirty="0"/>
          </a:p>
        </p:txBody>
      </p:sp>
    </p:spTree>
    <p:extLst>
      <p:ext uri="{BB962C8B-B14F-4D97-AF65-F5344CB8AC3E}">
        <p14:creationId xmlns:p14="http://schemas.microsoft.com/office/powerpoint/2010/main" val="8894122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Διασυνοριακές Συμβάσεις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155</a:t>
            </a:fld>
            <a:endParaRPr lang="en-US" dirty="0"/>
          </a:p>
        </p:txBody>
      </p:sp>
      <p:sp>
        <p:nvSpPr>
          <p:cNvPr id="2" name="Θέση περιεχομένου 1"/>
          <p:cNvSpPr>
            <a:spLocks noGrp="1"/>
          </p:cNvSpPr>
          <p:nvPr>
            <p:ph idx="1"/>
          </p:nvPr>
        </p:nvSpPr>
        <p:spPr>
          <a:xfrm>
            <a:off x="476519" y="2524259"/>
            <a:ext cx="9791906" cy="3979571"/>
          </a:xfrm>
        </p:spPr>
        <p:txBody>
          <a:bodyPr>
            <a:normAutofit/>
          </a:bodyPr>
          <a:lstStyle/>
          <a:p>
            <a:pPr marL="0" indent="0">
              <a:buNone/>
            </a:pPr>
            <a:r>
              <a:rPr lang="el-GR" sz="4500" dirty="0"/>
              <a:t>Σε σύγκριση με το μεγάλο μερίδιο των δημοσίων συμβάσεων στο ευρωπαϊκό ΑΕΠ – περίπου </a:t>
            </a:r>
            <a:r>
              <a:rPr lang="el-GR" sz="4500" dirty="0">
                <a:solidFill>
                  <a:srgbClr val="FFC000"/>
                </a:solidFill>
              </a:rPr>
              <a:t>16% </a:t>
            </a:r>
            <a:r>
              <a:rPr lang="el-GR" sz="4500" dirty="0"/>
              <a:t>– αυτό είναι μάλλον λίγο και απέχει πολύ από τους στόχους της στρατηγικής για την ενιαία αγορά.</a:t>
            </a:r>
          </a:p>
          <a:p>
            <a:endParaRPr lang="el-GR" dirty="0"/>
          </a:p>
        </p:txBody>
      </p:sp>
    </p:spTree>
    <p:extLst>
      <p:ext uri="{BB962C8B-B14F-4D97-AF65-F5344CB8AC3E}">
        <p14:creationId xmlns:p14="http://schemas.microsoft.com/office/powerpoint/2010/main" val="243443754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Διασυνοριακές Συμβάσεις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156</a:t>
            </a:fld>
            <a:endParaRPr lang="en-US" dirty="0"/>
          </a:p>
        </p:txBody>
      </p:sp>
      <p:sp>
        <p:nvSpPr>
          <p:cNvPr id="2" name="Θέση περιεχομένου 1"/>
          <p:cNvSpPr>
            <a:spLocks noGrp="1"/>
          </p:cNvSpPr>
          <p:nvPr>
            <p:ph idx="1"/>
          </p:nvPr>
        </p:nvSpPr>
        <p:spPr>
          <a:xfrm>
            <a:off x="476519" y="2524260"/>
            <a:ext cx="9791906" cy="3734872"/>
          </a:xfrm>
        </p:spPr>
        <p:txBody>
          <a:bodyPr>
            <a:normAutofit/>
          </a:bodyPr>
          <a:lstStyle/>
          <a:p>
            <a:pPr marL="0" indent="0">
              <a:buNone/>
            </a:pPr>
            <a:r>
              <a:rPr lang="el-GR" sz="4400" dirty="0"/>
              <a:t>Διαφορά θα εξακολουθεί να υπάρχει πάντα λόγω </a:t>
            </a:r>
            <a:r>
              <a:rPr lang="el-GR" sz="4400" dirty="0">
                <a:solidFill>
                  <a:srgbClr val="FFC000"/>
                </a:solidFill>
              </a:rPr>
              <a:t>«φυσικών» φραγμών</a:t>
            </a:r>
            <a:r>
              <a:rPr lang="el-GR" sz="4400" dirty="0"/>
              <a:t> σε κάποιο είδος γλώσσας, γεωγραφίας και έλλειψης διεθνούς εμπειρίας των εμπλεκόμενων εταιρειών.</a:t>
            </a:r>
          </a:p>
          <a:p>
            <a:endParaRPr lang="el-GR" dirty="0"/>
          </a:p>
        </p:txBody>
      </p:sp>
    </p:spTree>
    <p:extLst>
      <p:ext uri="{BB962C8B-B14F-4D97-AF65-F5344CB8AC3E}">
        <p14:creationId xmlns:p14="http://schemas.microsoft.com/office/powerpoint/2010/main" val="160731545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Δείκτης της «μοναδικής προσφοράς» </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157</a:t>
            </a:fld>
            <a:endParaRPr lang="en-US" dirty="0"/>
          </a:p>
        </p:txBody>
      </p:sp>
      <p:sp>
        <p:nvSpPr>
          <p:cNvPr id="2" name="Θέση περιεχομένου 1"/>
          <p:cNvSpPr>
            <a:spLocks noGrp="1"/>
          </p:cNvSpPr>
          <p:nvPr>
            <p:ph idx="1"/>
          </p:nvPr>
        </p:nvSpPr>
        <p:spPr>
          <a:xfrm>
            <a:off x="321972" y="2086378"/>
            <a:ext cx="10367493" cy="4121239"/>
          </a:xfrm>
        </p:spPr>
        <p:txBody>
          <a:bodyPr>
            <a:normAutofit fontScale="77500" lnSpcReduction="20000"/>
          </a:bodyPr>
          <a:lstStyle/>
          <a:p>
            <a:pPr marL="0" indent="0">
              <a:lnSpc>
                <a:spcPct val="110000"/>
              </a:lnSpc>
              <a:buNone/>
            </a:pPr>
            <a:r>
              <a:rPr lang="el-GR" sz="5600" dirty="0"/>
              <a:t>Για τον προσδιορισμό της έκτασης του ανταγωνισμού μπορεί να υπολογιστεί ο </a:t>
            </a:r>
            <a:r>
              <a:rPr lang="el-GR" sz="5600" b="1" dirty="0">
                <a:solidFill>
                  <a:srgbClr val="FFC000"/>
                </a:solidFill>
              </a:rPr>
              <a:t>δείκτης της «μοναδικής προσφοράς»</a:t>
            </a:r>
            <a:r>
              <a:rPr lang="el-GR" sz="5600" dirty="0"/>
              <a:t>. </a:t>
            </a:r>
          </a:p>
          <a:p>
            <a:pPr marL="0" indent="0">
              <a:lnSpc>
                <a:spcPct val="110000"/>
              </a:lnSpc>
              <a:buNone/>
            </a:pPr>
            <a:r>
              <a:rPr lang="el-GR" sz="5600" dirty="0"/>
              <a:t>Η «μοναδική προσφορά» σημαίνει ότι μόνο μία επιχείρηση συμμετείχε στον αντίστοιχο διαγωνισμό.</a:t>
            </a:r>
          </a:p>
          <a:p>
            <a:pPr marL="0" indent="0">
              <a:buNone/>
            </a:pPr>
            <a:endParaRPr lang="el-GR" sz="4000" dirty="0"/>
          </a:p>
          <a:p>
            <a:endParaRPr lang="el-GR" dirty="0"/>
          </a:p>
        </p:txBody>
      </p:sp>
    </p:spTree>
    <p:extLst>
      <p:ext uri="{BB962C8B-B14F-4D97-AF65-F5344CB8AC3E}">
        <p14:creationId xmlns:p14="http://schemas.microsoft.com/office/powerpoint/2010/main" val="34707896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Δείκτης της «μοναδικής προσφοράς» </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158</a:t>
            </a:fld>
            <a:endParaRPr lang="en-US" dirty="0"/>
          </a:p>
        </p:txBody>
      </p:sp>
      <p:sp>
        <p:nvSpPr>
          <p:cNvPr id="2" name="Θέση περιεχομένου 1"/>
          <p:cNvSpPr>
            <a:spLocks noGrp="1"/>
          </p:cNvSpPr>
          <p:nvPr>
            <p:ph idx="1"/>
          </p:nvPr>
        </p:nvSpPr>
        <p:spPr>
          <a:xfrm>
            <a:off x="450760" y="2189409"/>
            <a:ext cx="10135673" cy="4121239"/>
          </a:xfrm>
        </p:spPr>
        <p:txBody>
          <a:bodyPr>
            <a:normAutofit/>
          </a:bodyPr>
          <a:lstStyle/>
          <a:p>
            <a:pPr marL="0" indent="0">
              <a:lnSpc>
                <a:spcPct val="110000"/>
              </a:lnSpc>
              <a:buNone/>
            </a:pPr>
            <a:r>
              <a:rPr lang="el-GR" sz="3800" dirty="0"/>
              <a:t>Για κάθε χώρα για το 2017 υπολογίστηκε το μερίδιο των περιπτώσεων όπου υποβλήθηκε μόνο μία προσφορά και οι χώρες χωρίστηκαν σε τέσσερις ίσες ομάδες (τεταρτημόρια). Αυτό αποκάλυψε σημαντικές διαφορές στην κατανομή σε όλη την Ευρώπη. </a:t>
            </a:r>
          </a:p>
        </p:txBody>
      </p:sp>
    </p:spTree>
    <p:extLst>
      <p:ext uri="{BB962C8B-B14F-4D97-AF65-F5344CB8AC3E}">
        <p14:creationId xmlns:p14="http://schemas.microsoft.com/office/powerpoint/2010/main" val="266873395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Δείκτης της «μοναδικής προσφοράς» </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159</a:t>
            </a:fld>
            <a:endParaRPr lang="en-US" dirty="0"/>
          </a:p>
        </p:txBody>
      </p:sp>
      <p:sp>
        <p:nvSpPr>
          <p:cNvPr id="2" name="Θέση περιεχομένου 1"/>
          <p:cNvSpPr>
            <a:spLocks noGrp="1"/>
          </p:cNvSpPr>
          <p:nvPr>
            <p:ph idx="1"/>
          </p:nvPr>
        </p:nvSpPr>
        <p:spPr>
          <a:xfrm>
            <a:off x="476518" y="2524260"/>
            <a:ext cx="10135673" cy="3451538"/>
          </a:xfrm>
        </p:spPr>
        <p:txBody>
          <a:bodyPr>
            <a:normAutofit fontScale="92500"/>
          </a:bodyPr>
          <a:lstStyle/>
          <a:p>
            <a:pPr marL="0" indent="0">
              <a:lnSpc>
                <a:spcPct val="110000"/>
              </a:lnSpc>
              <a:buNone/>
            </a:pPr>
            <a:r>
              <a:rPr lang="el-GR" sz="4000" dirty="0"/>
              <a:t>Γενικά, τα νεότερα κράτη μέλη αντιμετωπίζουν περισσότερα προβλήματα με τη διασφάλιση του κατάλληλου ανταγωνισμού στις δημόσιες συμβάσεις, ενώ οι μεγαλύτερες και ιδιαίτερα οι βόρειες χώρες έχουν καλύτερες επιδόσεις.</a:t>
            </a:r>
          </a:p>
          <a:p>
            <a:pPr marL="0" indent="0">
              <a:lnSpc>
                <a:spcPct val="110000"/>
              </a:lnSpc>
              <a:buNone/>
            </a:pPr>
            <a:endParaRPr lang="el-GR" dirty="0"/>
          </a:p>
        </p:txBody>
      </p:sp>
    </p:spTree>
    <p:extLst>
      <p:ext uri="{BB962C8B-B14F-4D97-AF65-F5344CB8AC3E}">
        <p14:creationId xmlns:p14="http://schemas.microsoft.com/office/powerpoint/2010/main" val="292914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EFE016E-36C0-4BA2-8178-FDA8748A0DB7}"/>
              </a:ext>
            </a:extLst>
          </p:cNvPr>
          <p:cNvSpPr>
            <a:spLocks noGrp="1"/>
          </p:cNvSpPr>
          <p:nvPr>
            <p:ph type="title"/>
          </p:nvPr>
        </p:nvSpPr>
        <p:spPr/>
        <p:txBody>
          <a:bodyPr>
            <a:normAutofit/>
          </a:bodyPr>
          <a:lstStyle/>
          <a:p>
            <a:pPr algn="ctr"/>
            <a:r>
              <a:rPr lang="el-GR" sz="3300" dirty="0"/>
              <a:t>Στατιστικά </a:t>
            </a:r>
            <a:r>
              <a:rPr lang="el-GR" sz="3300" b="1" dirty="0">
                <a:solidFill>
                  <a:srgbClr val="00B0F0"/>
                </a:solidFill>
              </a:rPr>
              <a:t>Κ.Η.Μ.ΔΗ.Σ.</a:t>
            </a:r>
            <a:endParaRPr lang="el-GR" sz="3300" dirty="0"/>
          </a:p>
        </p:txBody>
      </p:sp>
      <p:sp>
        <p:nvSpPr>
          <p:cNvPr id="4" name="Θέση αριθμού διαφάνειας 3">
            <a:extLst>
              <a:ext uri="{FF2B5EF4-FFF2-40B4-BE49-F238E27FC236}">
                <a16:creationId xmlns:a16="http://schemas.microsoft.com/office/drawing/2014/main" id="{E25A5236-97E8-4B13-BE0D-5BF29B7BDC3C}"/>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6" name="Εικόνα 5">
            <a:extLst>
              <a:ext uri="{FF2B5EF4-FFF2-40B4-BE49-F238E27FC236}">
                <a16:creationId xmlns:a16="http://schemas.microsoft.com/office/drawing/2014/main" id="{D62D18FB-C4AB-EEB1-F05C-F542E774FF18}"/>
              </a:ext>
            </a:extLst>
          </p:cNvPr>
          <p:cNvPicPr>
            <a:picLocks noChangeAspect="1"/>
          </p:cNvPicPr>
          <p:nvPr/>
        </p:nvPicPr>
        <p:blipFill>
          <a:blip r:embed="rId2"/>
          <a:stretch>
            <a:fillRect/>
          </a:stretch>
        </p:blipFill>
        <p:spPr>
          <a:xfrm>
            <a:off x="1071715" y="2176983"/>
            <a:ext cx="8337755" cy="4400637"/>
          </a:xfrm>
          <a:prstGeom prst="rect">
            <a:avLst/>
          </a:prstGeom>
        </p:spPr>
      </p:pic>
    </p:spTree>
    <p:extLst>
      <p:ext uri="{BB962C8B-B14F-4D97-AF65-F5344CB8AC3E}">
        <p14:creationId xmlns:p14="http://schemas.microsoft.com/office/powerpoint/2010/main" val="309739250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Δείκτης της «μοναδικής προσφοράς» </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160</a:t>
            </a:fld>
            <a:endParaRPr lang="en-US" dirty="0"/>
          </a:p>
        </p:txBody>
      </p:sp>
      <p:pic>
        <p:nvPicPr>
          <p:cNvPr id="6" name="Θέση περιεχομένου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123" y="2202287"/>
            <a:ext cx="9556123" cy="4520485"/>
          </a:xfrm>
          <a:prstGeom prst="rect">
            <a:avLst/>
          </a:prstGeom>
          <a:noFill/>
          <a:ln>
            <a:noFill/>
          </a:ln>
        </p:spPr>
      </p:pic>
    </p:spTree>
    <p:extLst>
      <p:ext uri="{BB962C8B-B14F-4D97-AF65-F5344CB8AC3E}">
        <p14:creationId xmlns:p14="http://schemas.microsoft.com/office/powerpoint/2010/main" val="73732893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Δείκτης της «μοναδικής προσφοράς» </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161</a:t>
            </a:fld>
            <a:endParaRPr lang="en-US" dirty="0"/>
          </a:p>
        </p:txBody>
      </p:sp>
      <p:sp>
        <p:nvSpPr>
          <p:cNvPr id="2" name="Θέση περιεχομένου 1"/>
          <p:cNvSpPr>
            <a:spLocks noGrp="1"/>
          </p:cNvSpPr>
          <p:nvPr>
            <p:ph idx="1"/>
          </p:nvPr>
        </p:nvSpPr>
        <p:spPr/>
        <p:txBody>
          <a:bodyPr>
            <a:normAutofit/>
          </a:bodyPr>
          <a:lstStyle/>
          <a:p>
            <a:pPr marL="0" indent="0">
              <a:buNone/>
            </a:pPr>
            <a:r>
              <a:rPr lang="el-GR" sz="4200" dirty="0"/>
              <a:t>Η κατάσταση το 2017 είναι χειρότερη για την </a:t>
            </a:r>
            <a:r>
              <a:rPr lang="el-GR" sz="4200" dirty="0">
                <a:solidFill>
                  <a:srgbClr val="FFC000"/>
                </a:solidFill>
              </a:rPr>
              <a:t>Πολωνία</a:t>
            </a:r>
            <a:r>
              <a:rPr lang="el-GR" sz="4200" dirty="0"/>
              <a:t> και τη </a:t>
            </a:r>
            <a:r>
              <a:rPr lang="el-GR" sz="4200" dirty="0">
                <a:solidFill>
                  <a:srgbClr val="FFC000"/>
                </a:solidFill>
              </a:rPr>
              <a:t>Σλοβενία</a:t>
            </a:r>
            <a:r>
              <a:rPr lang="el-GR" sz="4200" dirty="0"/>
              <a:t>, όπου στις </a:t>
            </a:r>
            <a:r>
              <a:rPr lang="el-GR" sz="4200" dirty="0">
                <a:solidFill>
                  <a:srgbClr val="FFC000"/>
                </a:solidFill>
              </a:rPr>
              <a:t>περισσότερες από τις μισές περιπτώσεις </a:t>
            </a:r>
            <a:r>
              <a:rPr lang="el-GR" sz="4200" dirty="0"/>
              <a:t>υποβλήθηκε μόνο μία προσφορά. </a:t>
            </a:r>
          </a:p>
        </p:txBody>
      </p:sp>
    </p:spTree>
    <p:extLst>
      <p:ext uri="{BB962C8B-B14F-4D97-AF65-F5344CB8AC3E}">
        <p14:creationId xmlns:p14="http://schemas.microsoft.com/office/powerpoint/2010/main" val="250046021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3. Αποτελεσματικότητα Συστήματος Προμηθειών</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162</a:t>
            </a:fld>
            <a:endParaRPr lang="en-US" dirty="0"/>
          </a:p>
        </p:txBody>
      </p:sp>
      <p:sp>
        <p:nvSpPr>
          <p:cNvPr id="2" name="Θέση περιεχομένου 1"/>
          <p:cNvSpPr>
            <a:spLocks noGrp="1"/>
          </p:cNvSpPr>
          <p:nvPr>
            <p:ph idx="1"/>
          </p:nvPr>
        </p:nvSpPr>
        <p:spPr>
          <a:xfrm>
            <a:off x="628805" y="2208083"/>
            <a:ext cx="10240964" cy="4218473"/>
          </a:xfrm>
        </p:spPr>
        <p:txBody>
          <a:bodyPr>
            <a:noAutofit/>
          </a:bodyPr>
          <a:lstStyle/>
          <a:p>
            <a:pPr marL="0" indent="0">
              <a:lnSpc>
                <a:spcPct val="110000"/>
              </a:lnSpc>
              <a:buNone/>
            </a:pPr>
            <a:r>
              <a:rPr lang="el-GR" sz="2600" dirty="0"/>
              <a:t>Η ενίσχυση της αποτελεσματικότητας είναι ένας γενικότερος στόχος, φυσικά, αλλά αποτελείται από δύο διαφορετικές προοπτικές. </a:t>
            </a:r>
          </a:p>
          <a:p>
            <a:pPr>
              <a:lnSpc>
                <a:spcPct val="110000"/>
              </a:lnSpc>
            </a:pPr>
            <a:r>
              <a:rPr lang="el-GR" sz="2600" dirty="0"/>
              <a:t>Ο σχεδιασμός και το νομικό πλαίσιο των διαδικασιών σύναψης συμβάσεων πρέπει να </a:t>
            </a:r>
            <a:r>
              <a:rPr lang="el-GR" sz="2600" dirty="0">
                <a:solidFill>
                  <a:srgbClr val="FFC000"/>
                </a:solidFill>
              </a:rPr>
              <a:t>διαμορφωθούν με απλό τρόπο</a:t>
            </a:r>
            <a:r>
              <a:rPr lang="el-GR" sz="2600" dirty="0"/>
              <a:t>. </a:t>
            </a:r>
          </a:p>
          <a:p>
            <a:pPr>
              <a:lnSpc>
                <a:spcPct val="110000"/>
              </a:lnSpc>
            </a:pPr>
            <a:r>
              <a:rPr lang="el-GR" sz="2600" dirty="0"/>
              <a:t>Οι δημόσιες συμβάσεις πρέπει να είναι </a:t>
            </a:r>
            <a:r>
              <a:rPr lang="el-GR" sz="2600" dirty="0">
                <a:solidFill>
                  <a:srgbClr val="FFC000"/>
                </a:solidFill>
              </a:rPr>
              <a:t>αποτελεσματικές από οικονομική άποψη</a:t>
            </a:r>
            <a:r>
              <a:rPr lang="el-GR" sz="2600" dirty="0"/>
              <a:t>. Αυτό σημαίνει άρση ή τουλάχιστον μείωση των εμπορικών φραγμών και η εγγύηση του θεμιτού ανταγωνισμού.</a:t>
            </a:r>
          </a:p>
        </p:txBody>
      </p:sp>
    </p:spTree>
    <p:extLst>
      <p:ext uri="{BB962C8B-B14F-4D97-AF65-F5344CB8AC3E}">
        <p14:creationId xmlns:p14="http://schemas.microsoft.com/office/powerpoint/2010/main" val="419004645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Αποτελεσματικότητα Συστήματος Προμηθειών</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163</a:t>
            </a:fld>
            <a:endParaRPr lang="en-US" dirty="0"/>
          </a:p>
        </p:txBody>
      </p:sp>
      <p:sp>
        <p:nvSpPr>
          <p:cNvPr id="2" name="Θέση περιεχομένου 1"/>
          <p:cNvSpPr>
            <a:spLocks noGrp="1"/>
          </p:cNvSpPr>
          <p:nvPr>
            <p:ph idx="1"/>
          </p:nvPr>
        </p:nvSpPr>
        <p:spPr>
          <a:xfrm>
            <a:off x="680321" y="2336872"/>
            <a:ext cx="9613861" cy="4218473"/>
          </a:xfrm>
        </p:spPr>
        <p:txBody>
          <a:bodyPr>
            <a:noAutofit/>
          </a:bodyPr>
          <a:lstStyle/>
          <a:p>
            <a:pPr marL="0" indent="0">
              <a:lnSpc>
                <a:spcPct val="110000"/>
              </a:lnSpc>
              <a:buNone/>
            </a:pPr>
            <a:r>
              <a:rPr lang="el-GR" dirty="0"/>
              <a:t>Οι πρόσφατες πρωτοβουλίες της ΕΕ για την επιβολή της ψηφιοποίησης των προμηθειών – ιδίως οι οδηγίες 2014/23/ΕΕ, 2014/24/ΕΕ και 2014/25/ΕΕ – έχουν ήδη βελτιώσει σταδιακά τις διαδικασίες σύναψης συμβάσεων. </a:t>
            </a:r>
          </a:p>
          <a:p>
            <a:pPr marL="0" indent="0">
              <a:lnSpc>
                <a:spcPct val="110000"/>
              </a:lnSpc>
              <a:buNone/>
            </a:pPr>
            <a:r>
              <a:rPr lang="el-GR" dirty="0"/>
              <a:t>Ωστόσο, μια πιο ριζική εφαρμογή των ηλεκτρονικών προμηθειών μπορεί να έχει θετικά αποτελέσματα που υπερβαίνουν την τρέχουσα κατάσταση.</a:t>
            </a:r>
          </a:p>
        </p:txBody>
      </p:sp>
    </p:spTree>
    <p:extLst>
      <p:ext uri="{BB962C8B-B14F-4D97-AF65-F5344CB8AC3E}">
        <p14:creationId xmlns:p14="http://schemas.microsoft.com/office/powerpoint/2010/main" val="367463087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Αποτελεσματικότητα Συστήματος Προμηθειών στο Μεξικό</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164</a:t>
            </a:fld>
            <a:endParaRPr lang="en-US" dirty="0"/>
          </a:p>
        </p:txBody>
      </p:sp>
      <p:sp>
        <p:nvSpPr>
          <p:cNvPr id="2" name="Θέση περιεχομένου 1"/>
          <p:cNvSpPr>
            <a:spLocks noGrp="1"/>
          </p:cNvSpPr>
          <p:nvPr>
            <p:ph idx="1"/>
          </p:nvPr>
        </p:nvSpPr>
        <p:spPr>
          <a:xfrm>
            <a:off x="654563" y="2208083"/>
            <a:ext cx="9867476" cy="4218473"/>
          </a:xfrm>
        </p:spPr>
        <p:txBody>
          <a:bodyPr>
            <a:noAutofit/>
          </a:bodyPr>
          <a:lstStyle/>
          <a:p>
            <a:pPr marL="0" indent="0">
              <a:lnSpc>
                <a:spcPct val="110000"/>
              </a:lnSpc>
              <a:buNone/>
            </a:pPr>
            <a:r>
              <a:rPr lang="el-GR" sz="3500" dirty="0"/>
              <a:t>Σε μια χώρα εκτός ΕΕ, το Μεξικό, το Μεξικανικό Ινστιτούτο Κοινωνικής Ασφάλισης (IMSS), η Μεξικανική Εταιρία Πετρελαίου (PEMEX) και η Επιτροπή Ηλεκτρισμού (CFE), ζήτησαν από τον ΟΟΣΑ να τους βοηθήσει έτσι ώστε να καταφέρουν να παρέχουν καλύτερες υπηρεσίες με λιγότερους πόρους στο έτος 2011. </a:t>
            </a:r>
          </a:p>
        </p:txBody>
      </p:sp>
    </p:spTree>
    <p:extLst>
      <p:ext uri="{BB962C8B-B14F-4D97-AF65-F5344CB8AC3E}">
        <p14:creationId xmlns:p14="http://schemas.microsoft.com/office/powerpoint/2010/main" val="100639591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Αποτελεσματικότητα Συστήματος Προμηθειών στο Μεξικό</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165</a:t>
            </a:fld>
            <a:endParaRPr lang="en-US" dirty="0"/>
          </a:p>
        </p:txBody>
      </p:sp>
      <p:sp>
        <p:nvSpPr>
          <p:cNvPr id="2" name="Θέση περιεχομένου 1"/>
          <p:cNvSpPr>
            <a:spLocks noGrp="1"/>
          </p:cNvSpPr>
          <p:nvPr>
            <p:ph idx="1"/>
          </p:nvPr>
        </p:nvSpPr>
        <p:spPr>
          <a:xfrm>
            <a:off x="654563" y="2208083"/>
            <a:ext cx="9613861" cy="4218473"/>
          </a:xfrm>
        </p:spPr>
        <p:txBody>
          <a:bodyPr>
            <a:noAutofit/>
          </a:bodyPr>
          <a:lstStyle/>
          <a:p>
            <a:pPr marL="0" indent="0">
              <a:lnSpc>
                <a:spcPct val="110000"/>
              </a:lnSpc>
              <a:buNone/>
            </a:pPr>
            <a:r>
              <a:rPr lang="el-GR" sz="4000" dirty="0"/>
              <a:t>Οι τομείς της υγείας και της ενέργειας στο Μεξικό αντιπροσώπευαν το </a:t>
            </a:r>
            <a:r>
              <a:rPr lang="el-GR" sz="4000" dirty="0">
                <a:solidFill>
                  <a:srgbClr val="FFC000"/>
                </a:solidFill>
              </a:rPr>
              <a:t>40%</a:t>
            </a:r>
            <a:r>
              <a:rPr lang="el-GR" sz="4000" dirty="0"/>
              <a:t> του συνόλου των προμηθειών του δημόσιου τομέα, περίπου 15 δισεκατομμύρια δολάρια ΗΠΑ. </a:t>
            </a:r>
          </a:p>
        </p:txBody>
      </p:sp>
    </p:spTree>
    <p:extLst>
      <p:ext uri="{BB962C8B-B14F-4D97-AF65-F5344CB8AC3E}">
        <p14:creationId xmlns:p14="http://schemas.microsoft.com/office/powerpoint/2010/main" val="369737299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Συστάσεις ΟΟΣΑ για το Μεξικό</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166</a:t>
            </a:fld>
            <a:endParaRPr lang="en-US" dirty="0"/>
          </a:p>
        </p:txBody>
      </p:sp>
      <p:sp>
        <p:nvSpPr>
          <p:cNvPr id="2" name="Θέση περιεχομένου 1"/>
          <p:cNvSpPr>
            <a:spLocks noGrp="1"/>
          </p:cNvSpPr>
          <p:nvPr>
            <p:ph idx="1"/>
          </p:nvPr>
        </p:nvSpPr>
        <p:spPr>
          <a:xfrm>
            <a:off x="654563" y="2208083"/>
            <a:ext cx="10112175" cy="4218473"/>
          </a:xfrm>
        </p:spPr>
        <p:txBody>
          <a:bodyPr>
            <a:noAutofit/>
          </a:bodyPr>
          <a:lstStyle/>
          <a:p>
            <a:pPr lvl="0"/>
            <a:r>
              <a:rPr lang="el-GR" dirty="0"/>
              <a:t>Εκκίνηση διαλόγου μεταξύ μεξικανικών φορέων για να εξεταστεί το ενδεχόμενο κοινής προμήθειας αγαθών και υπηρεσιών.</a:t>
            </a:r>
          </a:p>
          <a:p>
            <a:pPr lvl="0"/>
            <a:r>
              <a:rPr lang="el-GR" dirty="0"/>
              <a:t>Βελτίωση των διαδικασιών και του συντονισμού σε εξαιρετικά αποκεντρωμένες δομές στους τομείς της υγείας και της ενέργειας και περαιτέρω συγκέντρωση των τυποποιημένων απαιτήσεων.</a:t>
            </a:r>
          </a:p>
          <a:p>
            <a:pPr lvl="0"/>
            <a:r>
              <a:rPr lang="el-GR" dirty="0"/>
              <a:t>Μείωση των απευθείας αναθέσεων και αύξηση των υποβολών ανοιχτών και ανταγωνιστικών προσφορών.</a:t>
            </a:r>
          </a:p>
        </p:txBody>
      </p:sp>
    </p:spTree>
    <p:extLst>
      <p:ext uri="{BB962C8B-B14F-4D97-AF65-F5344CB8AC3E}">
        <p14:creationId xmlns:p14="http://schemas.microsoft.com/office/powerpoint/2010/main" val="142210822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Συστάσεις ΟΟΣΑ για το Μεξικό</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167</a:t>
            </a:fld>
            <a:endParaRPr lang="en-US" dirty="0"/>
          </a:p>
        </p:txBody>
      </p:sp>
      <p:sp>
        <p:nvSpPr>
          <p:cNvPr id="2" name="Θέση περιεχομένου 1"/>
          <p:cNvSpPr>
            <a:spLocks noGrp="1"/>
          </p:cNvSpPr>
          <p:nvPr>
            <p:ph idx="1"/>
          </p:nvPr>
        </p:nvSpPr>
        <p:spPr>
          <a:xfrm>
            <a:off x="654563" y="2208083"/>
            <a:ext cx="10112175" cy="4218473"/>
          </a:xfrm>
        </p:spPr>
        <p:txBody>
          <a:bodyPr>
            <a:noAutofit/>
          </a:bodyPr>
          <a:lstStyle/>
          <a:p>
            <a:pPr lvl="0"/>
            <a:r>
              <a:rPr lang="el-GR" sz="3500" dirty="0"/>
              <a:t>Ενίσχυση της ενοποίησης μεταξύ των ηλεκτρονικών συστημάτων των επιμέρους οντοτήτων και του συστήματος ηλεκτρονικών προμηθειών της Ομοσπονδιακής Κυβέρνησης (</a:t>
            </a:r>
            <a:r>
              <a:rPr lang="el-GR" sz="3500" dirty="0" err="1"/>
              <a:t>Compranet</a:t>
            </a:r>
            <a:r>
              <a:rPr lang="el-GR" sz="3500" dirty="0"/>
              <a:t>) </a:t>
            </a:r>
          </a:p>
          <a:p>
            <a:pPr lvl="0"/>
            <a:r>
              <a:rPr lang="el-GR" sz="3500" dirty="0"/>
              <a:t>Παροχή συστηματικής κατάρτισης σχετικά με τη χρήση αυτών των συστημάτων τόσο για τους δημόσιους υπαλλήλους όσο και για το δυναμικό των προμηθευτών.</a:t>
            </a:r>
          </a:p>
        </p:txBody>
      </p:sp>
    </p:spTree>
    <p:extLst>
      <p:ext uri="{BB962C8B-B14F-4D97-AF65-F5344CB8AC3E}">
        <p14:creationId xmlns:p14="http://schemas.microsoft.com/office/powerpoint/2010/main" val="73522582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pPr lvl="0"/>
            <a:r>
              <a:rPr lang="el-GR" b="1" dirty="0"/>
              <a:t>Συστάσεις ΟΟΣΑ για το Μεξικό</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168</a:t>
            </a:fld>
            <a:endParaRPr lang="en-US" dirty="0"/>
          </a:p>
        </p:txBody>
      </p:sp>
      <p:sp>
        <p:nvSpPr>
          <p:cNvPr id="2" name="Θέση περιεχομένου 1"/>
          <p:cNvSpPr>
            <a:spLocks noGrp="1"/>
          </p:cNvSpPr>
          <p:nvPr>
            <p:ph idx="1"/>
          </p:nvPr>
        </p:nvSpPr>
        <p:spPr>
          <a:xfrm>
            <a:off x="654563" y="2208083"/>
            <a:ext cx="10112175" cy="4218473"/>
          </a:xfrm>
        </p:spPr>
        <p:txBody>
          <a:bodyPr>
            <a:noAutofit/>
          </a:bodyPr>
          <a:lstStyle/>
          <a:p>
            <a:pPr marL="0" indent="0">
              <a:lnSpc>
                <a:spcPct val="100000"/>
              </a:lnSpc>
              <a:buNone/>
            </a:pPr>
            <a:r>
              <a:rPr lang="el-GR" sz="3500" dirty="0"/>
              <a:t>Σύμφωνα με το Μεξικανικό Ινστιτούτο Ανταγωνιστικότητας, το Μεξικανικό Ινστιτούτο Κοινωνικής Ασφάλισης εξοικονόμησε </a:t>
            </a:r>
            <a:r>
              <a:rPr lang="el-GR" sz="3500" b="1" dirty="0">
                <a:solidFill>
                  <a:srgbClr val="FFC000"/>
                </a:solidFill>
              </a:rPr>
              <a:t>20 εκ. ευρώ</a:t>
            </a:r>
            <a:r>
              <a:rPr lang="el-GR" sz="3500" dirty="0"/>
              <a:t> από δαπάνες για προμήθειες για φάρμακα το 2011 ως αποτέλεσμα της επανεξέτασης των διαδικασιών σύναψης συμβάσεων βάσει των συστάσεων του ΟΟΣΑ.</a:t>
            </a:r>
          </a:p>
          <a:p>
            <a:pPr marL="0" lvl="0" indent="0">
              <a:buNone/>
            </a:pPr>
            <a:endParaRPr lang="el-GR" dirty="0"/>
          </a:p>
        </p:txBody>
      </p:sp>
    </p:spTree>
    <p:extLst>
      <p:ext uri="{BB962C8B-B14F-4D97-AF65-F5344CB8AC3E}">
        <p14:creationId xmlns:p14="http://schemas.microsoft.com/office/powerpoint/2010/main" val="66547255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169</a:t>
            </a:fld>
            <a:endParaRPr lang="en-US" dirty="0"/>
          </a:p>
        </p:txBody>
      </p:sp>
      <p:sp>
        <p:nvSpPr>
          <p:cNvPr id="2" name="Θέση περιεχομένου 1"/>
          <p:cNvSpPr>
            <a:spLocks noGrp="1"/>
          </p:cNvSpPr>
          <p:nvPr>
            <p:ph idx="1"/>
          </p:nvPr>
        </p:nvSpPr>
        <p:spPr>
          <a:xfrm>
            <a:off x="463639" y="2163652"/>
            <a:ext cx="9830543" cy="4391694"/>
          </a:xfrm>
        </p:spPr>
        <p:txBody>
          <a:bodyPr>
            <a:normAutofit/>
          </a:bodyPr>
          <a:lstStyle/>
          <a:p>
            <a:pPr marL="0" indent="0">
              <a:lnSpc>
                <a:spcPct val="100000"/>
              </a:lnSpc>
              <a:buNone/>
            </a:pPr>
            <a:r>
              <a:rPr lang="el-GR" sz="3500" dirty="0"/>
              <a:t>Οι βιώσιμες συμβάσεις είναι μια διαδικασία κατά την οποία οι οργανισμοί καλύπτουν τις ανάγκες τους σε αγαθά, υπηρεσίες, έργα και υπηρεσίες κοινής ωφέλειας με ένα τρόπο που επιτυγχάνει “</a:t>
            </a:r>
            <a:r>
              <a:rPr lang="en-US" sz="3500" dirty="0"/>
              <a:t>value for money</a:t>
            </a:r>
            <a:r>
              <a:rPr lang="el-GR" sz="3500" dirty="0"/>
              <a:t>” για ολόκληρο τον </a:t>
            </a:r>
            <a:r>
              <a:rPr lang="el-GR" sz="3500" b="1" dirty="0">
                <a:solidFill>
                  <a:srgbClr val="FFFF00"/>
                </a:solidFill>
              </a:rPr>
              <a:t>κύκλο ζωής </a:t>
            </a:r>
            <a:r>
              <a:rPr lang="el-GR" sz="3500" dirty="0"/>
              <a:t>ελαχιστοποιώντας παράλληλα τη ζημιά στο περιβάλλον.</a:t>
            </a:r>
          </a:p>
          <a:p>
            <a:endParaRPr lang="el-GR" dirty="0"/>
          </a:p>
        </p:txBody>
      </p:sp>
    </p:spTree>
    <p:extLst>
      <p:ext uri="{BB962C8B-B14F-4D97-AF65-F5344CB8AC3E}">
        <p14:creationId xmlns:p14="http://schemas.microsoft.com/office/powerpoint/2010/main" val="40014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EFE016E-36C0-4BA2-8178-FDA8748A0DB7}"/>
              </a:ext>
            </a:extLst>
          </p:cNvPr>
          <p:cNvSpPr>
            <a:spLocks noGrp="1"/>
          </p:cNvSpPr>
          <p:nvPr>
            <p:ph type="title"/>
          </p:nvPr>
        </p:nvSpPr>
        <p:spPr/>
        <p:txBody>
          <a:bodyPr>
            <a:normAutofit/>
          </a:bodyPr>
          <a:lstStyle/>
          <a:p>
            <a:pPr algn="ctr"/>
            <a:r>
              <a:rPr lang="el-GR" sz="3300" dirty="0"/>
              <a:t>Στατιστικά </a:t>
            </a:r>
            <a:r>
              <a:rPr lang="el-GR" sz="3300" b="1" dirty="0">
                <a:solidFill>
                  <a:srgbClr val="00B0F0"/>
                </a:solidFill>
              </a:rPr>
              <a:t>Κ.Η.Μ.ΔΗ.Σ.</a:t>
            </a:r>
            <a:endParaRPr lang="el-GR" sz="3300" dirty="0"/>
          </a:p>
        </p:txBody>
      </p:sp>
      <p:sp>
        <p:nvSpPr>
          <p:cNvPr id="4" name="Θέση αριθμού διαφάνειας 3">
            <a:extLst>
              <a:ext uri="{FF2B5EF4-FFF2-40B4-BE49-F238E27FC236}">
                <a16:creationId xmlns:a16="http://schemas.microsoft.com/office/drawing/2014/main" id="{E25A5236-97E8-4B13-BE0D-5BF29B7BDC3C}"/>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6" name="Εικόνα 5">
            <a:extLst>
              <a:ext uri="{FF2B5EF4-FFF2-40B4-BE49-F238E27FC236}">
                <a16:creationId xmlns:a16="http://schemas.microsoft.com/office/drawing/2014/main" id="{19FA4634-B1A8-6B08-C548-C151F8C44EA8}"/>
              </a:ext>
            </a:extLst>
          </p:cNvPr>
          <p:cNvPicPr>
            <a:picLocks noChangeAspect="1"/>
          </p:cNvPicPr>
          <p:nvPr/>
        </p:nvPicPr>
        <p:blipFill>
          <a:blip r:embed="rId2"/>
          <a:stretch>
            <a:fillRect/>
          </a:stretch>
        </p:blipFill>
        <p:spPr>
          <a:xfrm>
            <a:off x="2526890" y="2184381"/>
            <a:ext cx="6167473" cy="4498034"/>
          </a:xfrm>
          <a:prstGeom prst="rect">
            <a:avLst/>
          </a:prstGeom>
        </p:spPr>
      </p:pic>
    </p:spTree>
    <p:extLst>
      <p:ext uri="{BB962C8B-B14F-4D97-AF65-F5344CB8AC3E}">
        <p14:creationId xmlns:p14="http://schemas.microsoft.com/office/powerpoint/2010/main" val="15394904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170</a:t>
            </a:fld>
            <a:endParaRPr lang="en-US" dirty="0"/>
          </a:p>
        </p:txBody>
      </p:sp>
      <p:sp>
        <p:nvSpPr>
          <p:cNvPr id="2" name="Θέση περιεχομένου 1"/>
          <p:cNvSpPr>
            <a:spLocks noGrp="1"/>
          </p:cNvSpPr>
          <p:nvPr>
            <p:ph idx="1"/>
          </p:nvPr>
        </p:nvSpPr>
        <p:spPr>
          <a:xfrm>
            <a:off x="680321" y="2336872"/>
            <a:ext cx="9613861" cy="4218473"/>
          </a:xfrm>
        </p:spPr>
        <p:txBody>
          <a:bodyPr>
            <a:normAutofit/>
          </a:bodyPr>
          <a:lstStyle/>
          <a:p>
            <a:pPr marL="0" indent="0">
              <a:buNone/>
            </a:pPr>
            <a:r>
              <a:rPr lang="el-GR" sz="3800" dirty="0"/>
              <a:t>Τέτοιου είδους συμβάσεις έχουν τη δυνατότητα να δημιουργήσουν συνέργειες μεταξύ της καινοτομίας, της ανάπτυξης της αγοράς και της προστασία του περιβάλλοντος</a:t>
            </a:r>
          </a:p>
        </p:txBody>
      </p:sp>
    </p:spTree>
    <p:extLst>
      <p:ext uri="{BB962C8B-B14F-4D97-AF65-F5344CB8AC3E}">
        <p14:creationId xmlns:p14="http://schemas.microsoft.com/office/powerpoint/2010/main" val="55450820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171</a:t>
            </a:fld>
            <a:endParaRPr lang="en-US" dirty="0"/>
          </a:p>
        </p:txBody>
      </p:sp>
      <p:sp>
        <p:nvSpPr>
          <p:cNvPr id="2" name="Θέση περιεχομένου 1"/>
          <p:cNvSpPr>
            <a:spLocks noGrp="1"/>
          </p:cNvSpPr>
          <p:nvPr>
            <p:ph idx="1"/>
          </p:nvPr>
        </p:nvSpPr>
        <p:spPr>
          <a:xfrm>
            <a:off x="680321" y="2336872"/>
            <a:ext cx="9613861" cy="4218473"/>
          </a:xfrm>
        </p:spPr>
        <p:txBody>
          <a:bodyPr>
            <a:normAutofit/>
          </a:bodyPr>
          <a:lstStyle/>
          <a:p>
            <a:pPr marL="0" indent="0">
              <a:buNone/>
            </a:pPr>
            <a:r>
              <a:rPr lang="el-GR" sz="3800" dirty="0"/>
              <a:t>Η στρατηγική των κρατικών δαπανών μπορεί να </a:t>
            </a:r>
            <a:r>
              <a:rPr lang="el-GR" sz="3800" dirty="0">
                <a:solidFill>
                  <a:srgbClr val="FFC000"/>
                </a:solidFill>
              </a:rPr>
              <a:t>πυροδοτήσει τη ζήτηση της αγοράς για βιώσιμα αγαθά και υπηρεσίες </a:t>
            </a:r>
            <a:r>
              <a:rPr lang="el-GR" sz="3800" dirty="0"/>
              <a:t>– για παράδειγμα με ταχύτερη στροφή προς καθαρότερες τεχνολογίες.</a:t>
            </a:r>
          </a:p>
        </p:txBody>
      </p:sp>
    </p:spTree>
    <p:extLst>
      <p:ext uri="{BB962C8B-B14F-4D97-AF65-F5344CB8AC3E}">
        <p14:creationId xmlns:p14="http://schemas.microsoft.com/office/powerpoint/2010/main" val="315011862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172</a:t>
            </a:fld>
            <a:endParaRPr lang="en-US" dirty="0"/>
          </a:p>
        </p:txBody>
      </p:sp>
      <p:sp>
        <p:nvSpPr>
          <p:cNvPr id="2" name="Θέση περιεχομένου 1"/>
          <p:cNvSpPr>
            <a:spLocks noGrp="1"/>
          </p:cNvSpPr>
          <p:nvPr>
            <p:ph idx="1"/>
          </p:nvPr>
        </p:nvSpPr>
        <p:spPr>
          <a:xfrm>
            <a:off x="680321" y="2137894"/>
            <a:ext cx="10228085" cy="4262906"/>
          </a:xfrm>
        </p:spPr>
        <p:txBody>
          <a:bodyPr>
            <a:normAutofit fontScale="92500" lnSpcReduction="10000"/>
          </a:bodyPr>
          <a:lstStyle/>
          <a:p>
            <a:pPr marL="0" indent="0">
              <a:buNone/>
            </a:pPr>
            <a:r>
              <a:rPr lang="el-GR" sz="3400" dirty="0"/>
              <a:t>Οι Πράσινες Δημόσιες Συμβάσεις (ΠΔΣ) ορίζονται από την Ευρωπαϊκή Επιτροπή ως </a:t>
            </a:r>
            <a:r>
              <a:rPr lang="el-GR" sz="3400" i="1" dirty="0"/>
              <a:t>«η διαδικασία με την οποία οι δημόσιες αρχές επιδιώκουν να συνάψουν συμβάσεις για αγαθά, υπηρεσίες και έργα με μικρότερες περιβαλλοντικές επιπτώσεις </a:t>
            </a:r>
            <a:r>
              <a:rPr lang="el-GR" sz="3400" b="1" i="1" dirty="0" err="1">
                <a:solidFill>
                  <a:srgbClr val="FFC000"/>
                </a:solidFill>
              </a:rPr>
              <a:t>καθ᾽</a:t>
            </a:r>
            <a:r>
              <a:rPr lang="el-GR" sz="3400" b="1" i="1" dirty="0">
                <a:solidFill>
                  <a:srgbClr val="FFC000"/>
                </a:solidFill>
              </a:rPr>
              <a:t> όλη τη διάρκεια του κύκλου ζωής </a:t>
            </a:r>
            <a:r>
              <a:rPr lang="el-GR" sz="3400" i="1" dirty="0"/>
              <a:t>τους, σε σύγκριση με αγαθά, υπηρεσίες και έργα που επιτελούν την ίδια πρωταρχική λειτουργία τα οποία θα αποτελούσαν το αντικείμενο της σύμβασης υπό άλλες συνθήκες»</a:t>
            </a:r>
            <a:r>
              <a:rPr lang="el-GR" sz="3400" dirty="0"/>
              <a:t>. </a:t>
            </a:r>
          </a:p>
          <a:p>
            <a:pPr marL="0" indent="0">
              <a:buNone/>
            </a:pPr>
            <a:r>
              <a:rPr lang="el-GR" sz="2700" dirty="0"/>
              <a:t>(βλ. </a:t>
            </a:r>
            <a:r>
              <a:rPr lang="en-US" sz="2700" dirty="0"/>
              <a:t>https://www.mindev.gov.gr/</a:t>
            </a:r>
            <a:r>
              <a:rPr lang="el-GR" sz="2700" dirty="0"/>
              <a:t>πράσινες-δημόσιες-συμβάσεις/σχετικά-με-τις-πράσινες-δημόσιες-</a:t>
            </a:r>
            <a:r>
              <a:rPr lang="el-GR" sz="2700" dirty="0" err="1"/>
              <a:t>συμβ</a:t>
            </a:r>
            <a:r>
              <a:rPr lang="el-GR" sz="2700" dirty="0"/>
              <a:t>/)</a:t>
            </a:r>
          </a:p>
        </p:txBody>
      </p:sp>
    </p:spTree>
    <p:extLst>
      <p:ext uri="{BB962C8B-B14F-4D97-AF65-F5344CB8AC3E}">
        <p14:creationId xmlns:p14="http://schemas.microsoft.com/office/powerpoint/2010/main" val="396671966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173</a:t>
            </a:fld>
            <a:endParaRPr lang="en-US" dirty="0"/>
          </a:p>
        </p:txBody>
      </p:sp>
      <p:sp>
        <p:nvSpPr>
          <p:cNvPr id="2" name="Θέση περιεχομένου 1"/>
          <p:cNvSpPr>
            <a:spLocks noGrp="1"/>
          </p:cNvSpPr>
          <p:nvPr>
            <p:ph idx="1"/>
          </p:nvPr>
        </p:nvSpPr>
        <p:spPr>
          <a:xfrm>
            <a:off x="770473" y="2073499"/>
            <a:ext cx="9613861" cy="3387143"/>
          </a:xfrm>
        </p:spPr>
        <p:txBody>
          <a:bodyPr>
            <a:normAutofit/>
          </a:bodyPr>
          <a:lstStyle/>
          <a:p>
            <a:pPr marL="0" indent="0">
              <a:buNone/>
            </a:pPr>
            <a:r>
              <a:rPr lang="el-GR" sz="4000" dirty="0"/>
              <a:t>Συνεπώς, </a:t>
            </a:r>
            <a:r>
              <a:rPr lang="el-GR" sz="4000" u="sng" dirty="0"/>
              <a:t>σε αντίθεση</a:t>
            </a:r>
            <a:r>
              <a:rPr lang="el-GR" sz="4000" dirty="0"/>
              <a:t> με την κοινή αντίληψη, οι βιώσιμες προμήθειες μπορούν να βοηθήσουν στην εξοικονόμηση δαπανών με βάση το</a:t>
            </a:r>
            <a:r>
              <a:rPr lang="el-GR" sz="4000" dirty="0">
                <a:solidFill>
                  <a:srgbClr val="FFC000"/>
                </a:solidFill>
              </a:rPr>
              <a:t> </a:t>
            </a:r>
            <a:r>
              <a:rPr lang="el-GR" sz="4000" b="1" dirty="0">
                <a:solidFill>
                  <a:srgbClr val="FFC000"/>
                </a:solidFill>
              </a:rPr>
              <a:t>κόστος του κύκλου ζωής</a:t>
            </a:r>
            <a:r>
              <a:rPr lang="el-GR" sz="4000" dirty="0"/>
              <a:t>. </a:t>
            </a:r>
          </a:p>
        </p:txBody>
      </p:sp>
    </p:spTree>
    <p:extLst>
      <p:ext uri="{BB962C8B-B14F-4D97-AF65-F5344CB8AC3E}">
        <p14:creationId xmlns:p14="http://schemas.microsoft.com/office/powerpoint/2010/main" val="239990878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dirty="0"/>
              <a:t>Κοστολόγηση του κύκλου ζωής</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174</a:t>
            </a:fld>
            <a:endParaRPr lang="en-US" dirty="0"/>
          </a:p>
        </p:txBody>
      </p:sp>
      <p:sp>
        <p:nvSpPr>
          <p:cNvPr id="2" name="Θέση περιεχομένου 1"/>
          <p:cNvSpPr>
            <a:spLocks noGrp="1"/>
          </p:cNvSpPr>
          <p:nvPr>
            <p:ph idx="1"/>
          </p:nvPr>
        </p:nvSpPr>
        <p:spPr>
          <a:xfrm>
            <a:off x="680321" y="2137894"/>
            <a:ext cx="9613861" cy="4417452"/>
          </a:xfrm>
        </p:spPr>
        <p:txBody>
          <a:bodyPr>
            <a:normAutofit/>
          </a:bodyPr>
          <a:lstStyle/>
          <a:p>
            <a:pPr marL="0" indent="0">
              <a:buNone/>
            </a:pPr>
            <a:r>
              <a:rPr lang="el-GR" sz="3600" dirty="0"/>
              <a:t>Η τιμή αγοράς είναι ένα μόνο από τα στοιχεία του κόστους της συνολικής διαδικασίας προμήθειας, ιδιοκτησίας και διάθεσης. </a:t>
            </a:r>
          </a:p>
          <a:p>
            <a:pPr marL="0" indent="0">
              <a:buNone/>
            </a:pPr>
            <a:r>
              <a:rPr lang="el-GR" sz="3600" dirty="0"/>
              <a:t>Η κοστολόγηση του κύκλου ζωής αφορά τη συνεκτίμηση του </a:t>
            </a:r>
            <a:r>
              <a:rPr lang="el-GR" sz="3600" dirty="0">
                <a:solidFill>
                  <a:srgbClr val="FFC000"/>
                </a:solidFill>
              </a:rPr>
              <a:t>συνολικού κόστους </a:t>
            </a:r>
            <a:r>
              <a:rPr lang="el-GR" sz="3600" dirty="0"/>
              <a:t>που θα προκύψει κατά τη διάρκεια του κύκλου ζωής ενός προϊόντος, ενός έργου ή μιας υπηρεσίας</a:t>
            </a:r>
          </a:p>
        </p:txBody>
      </p:sp>
    </p:spTree>
    <p:extLst>
      <p:ext uri="{BB962C8B-B14F-4D97-AF65-F5344CB8AC3E}">
        <p14:creationId xmlns:p14="http://schemas.microsoft.com/office/powerpoint/2010/main" val="315318962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dirty="0"/>
              <a:t>Κοστολόγηση του κύκλου ζωής</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175</a:t>
            </a:fld>
            <a:endParaRPr lang="en-US" dirty="0"/>
          </a:p>
        </p:txBody>
      </p:sp>
      <p:sp>
        <p:nvSpPr>
          <p:cNvPr id="2" name="Θέση περιεχομένου 1"/>
          <p:cNvSpPr>
            <a:spLocks noGrp="1"/>
          </p:cNvSpPr>
          <p:nvPr>
            <p:ph idx="1"/>
          </p:nvPr>
        </p:nvSpPr>
        <p:spPr>
          <a:xfrm>
            <a:off x="680321" y="2137894"/>
            <a:ext cx="9613861" cy="4417452"/>
          </a:xfrm>
        </p:spPr>
        <p:txBody>
          <a:bodyPr>
            <a:normAutofit lnSpcReduction="10000"/>
          </a:bodyPr>
          <a:lstStyle/>
          <a:p>
            <a:pPr marL="0" indent="0">
              <a:buNone/>
            </a:pPr>
            <a:r>
              <a:rPr lang="el-GR" sz="3600" dirty="0"/>
              <a:t>Λαμβάνονται υπόψη τα εξής: </a:t>
            </a:r>
          </a:p>
          <a:p>
            <a:r>
              <a:rPr lang="el-GR" sz="3600" dirty="0">
                <a:solidFill>
                  <a:srgbClr val="FFC000"/>
                </a:solidFill>
              </a:rPr>
              <a:t>Τιμή αγοράς και συναφείς δαπάνες </a:t>
            </a:r>
            <a:r>
              <a:rPr lang="el-GR" sz="3600" dirty="0"/>
              <a:t>(παράδοση, εγκατάσταση, ασφάλιση κ.λπ.)</a:t>
            </a:r>
          </a:p>
          <a:p>
            <a:r>
              <a:rPr lang="el-GR" sz="3600" dirty="0">
                <a:solidFill>
                  <a:srgbClr val="FFC000"/>
                </a:solidFill>
              </a:rPr>
              <a:t>Λειτουργικό κόστος</a:t>
            </a:r>
            <a:r>
              <a:rPr lang="el-GR" sz="3600" dirty="0"/>
              <a:t>, συμπεριλαμβανομένων χρήσης ενέργειας, καυσίμων και ύδατος, ανταλλακτικών και συντήρησης </a:t>
            </a:r>
          </a:p>
          <a:p>
            <a:r>
              <a:rPr lang="el-GR" sz="3600" dirty="0">
                <a:solidFill>
                  <a:srgbClr val="FFC000"/>
                </a:solidFill>
              </a:rPr>
              <a:t>Κόστος που προκύπτει στο τέλος του κύκλου ζωής</a:t>
            </a:r>
            <a:r>
              <a:rPr lang="el-GR" sz="3600" dirty="0"/>
              <a:t> (π.χ. κόστος παροπλισμού ή διάθεσης)</a:t>
            </a:r>
          </a:p>
        </p:txBody>
      </p:sp>
    </p:spTree>
    <p:extLst>
      <p:ext uri="{BB962C8B-B14F-4D97-AF65-F5344CB8AC3E}">
        <p14:creationId xmlns:p14="http://schemas.microsoft.com/office/powerpoint/2010/main" val="422048532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dirty="0"/>
              <a:t>Κοστολόγηση του κύκλου ζωής</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176</a:t>
            </a:fld>
            <a:endParaRPr lang="en-US" dirty="0"/>
          </a:p>
        </p:txBody>
      </p:sp>
      <p:sp>
        <p:nvSpPr>
          <p:cNvPr id="2" name="Θέση περιεχομένου 1"/>
          <p:cNvSpPr>
            <a:spLocks noGrp="1"/>
          </p:cNvSpPr>
          <p:nvPr>
            <p:ph idx="1"/>
          </p:nvPr>
        </p:nvSpPr>
        <p:spPr>
          <a:xfrm>
            <a:off x="680321" y="2137894"/>
            <a:ext cx="9613861" cy="4417452"/>
          </a:xfrm>
        </p:spPr>
        <p:txBody>
          <a:bodyPr>
            <a:normAutofit/>
          </a:bodyPr>
          <a:lstStyle/>
          <a:p>
            <a:pPr marL="0" indent="0">
              <a:buNone/>
            </a:pPr>
            <a:r>
              <a:rPr lang="el-GR" sz="4000" dirty="0"/>
              <a:t>Για παράδειγμα, η αγορά λαμπτήρων LED, αν και είναι πιο ακριβή επιλογή βραχυπρόθεσμα κατά την αγορά, συμβάλλει τελικά στην εξοικονόμηση κόστους λόγω χαμηλότερου λειτουργικού κόστους.</a:t>
            </a:r>
          </a:p>
        </p:txBody>
      </p:sp>
    </p:spTree>
    <p:extLst>
      <p:ext uri="{BB962C8B-B14F-4D97-AF65-F5344CB8AC3E}">
        <p14:creationId xmlns:p14="http://schemas.microsoft.com/office/powerpoint/2010/main" val="133835394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dirty="0"/>
              <a:t>Λεωφορεία φιλικότερα προς το περιβάλλον στη Ρουμανία: μια εφαρμογή του ΚΚΖ</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177</a:t>
            </a:fld>
            <a:endParaRPr lang="en-US" dirty="0"/>
          </a:p>
        </p:txBody>
      </p:sp>
      <p:sp>
        <p:nvSpPr>
          <p:cNvPr id="2" name="Θέση περιεχομένου 1"/>
          <p:cNvSpPr>
            <a:spLocks noGrp="1"/>
          </p:cNvSpPr>
          <p:nvPr>
            <p:ph idx="1"/>
          </p:nvPr>
        </p:nvSpPr>
        <p:spPr>
          <a:xfrm>
            <a:off x="412124" y="2137894"/>
            <a:ext cx="10856890" cy="4417452"/>
          </a:xfrm>
        </p:spPr>
        <p:txBody>
          <a:bodyPr>
            <a:noAutofit/>
          </a:bodyPr>
          <a:lstStyle/>
          <a:p>
            <a:pPr marL="0" indent="0">
              <a:buNone/>
            </a:pPr>
            <a:r>
              <a:rPr lang="el-GR" sz="3200" dirty="0"/>
              <a:t>Το 2012, το Δημοτικό Συμβούλιο της </a:t>
            </a:r>
            <a:r>
              <a:rPr lang="el-GR" sz="3200" dirty="0" err="1"/>
              <a:t>Baia</a:t>
            </a:r>
            <a:r>
              <a:rPr lang="el-GR" sz="3200" dirty="0"/>
              <a:t> </a:t>
            </a:r>
            <a:r>
              <a:rPr lang="el-GR" sz="3200" dirty="0" err="1"/>
              <a:t>Mare</a:t>
            </a:r>
            <a:r>
              <a:rPr lang="el-GR" sz="3200" dirty="0"/>
              <a:t> προκήρυξε διαγωνισμό για τη μίσθωση 30 νέων EEV (βελτιωμένων και σεβόμενων το περιβάλλον) λεωφορείων και 8 τρόλεϊ. Χρησιμοποιήθηκε ένα μοντέλο κοστολόγησης του κύκλου ζωής, στο πλαίσιο του οποίου συνυπολογίζονταν η τιμή απόκτησης, η κατανάλωση καυσίμου, η συντήρηση και το λειτουργικό κόστος. Το συνολικό κόστος της προμήθειας είναι υψηλότερο από εκείνο προηγούμενων αγορών, αλλά αντισταθμίζεται εν μέρει από το χαμηλότερο κόστος κύκλου ζωής.</a:t>
            </a:r>
          </a:p>
        </p:txBody>
      </p:sp>
    </p:spTree>
    <p:extLst>
      <p:ext uri="{BB962C8B-B14F-4D97-AF65-F5344CB8AC3E}">
        <p14:creationId xmlns:p14="http://schemas.microsoft.com/office/powerpoint/2010/main" val="46929043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dirty="0"/>
              <a:t>Κοστολόγηση του κύκλου ζωής</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178</a:t>
            </a:fld>
            <a:endParaRPr lang="en-US" dirty="0"/>
          </a:p>
        </p:txBody>
      </p:sp>
      <p:sp>
        <p:nvSpPr>
          <p:cNvPr id="2" name="Θέση περιεχομένου 1"/>
          <p:cNvSpPr>
            <a:spLocks noGrp="1"/>
          </p:cNvSpPr>
          <p:nvPr>
            <p:ph idx="1"/>
          </p:nvPr>
        </p:nvSpPr>
        <p:spPr>
          <a:xfrm>
            <a:off x="680321" y="2137894"/>
            <a:ext cx="10176569" cy="4417452"/>
          </a:xfrm>
        </p:spPr>
        <p:txBody>
          <a:bodyPr>
            <a:normAutofit fontScale="92500" lnSpcReduction="10000"/>
          </a:bodyPr>
          <a:lstStyle/>
          <a:p>
            <a:pPr marL="0" indent="0">
              <a:buNone/>
            </a:pPr>
            <a:r>
              <a:rPr lang="el-GR" sz="4000" dirty="0"/>
              <a:t>Όταν χρησιμοποιείται ΚΚΖ, η μέθοδος υπολογισμού και τα στοιχεία που πρέπει να προσκομίζονται από τους προσφέροντες </a:t>
            </a:r>
            <a:r>
              <a:rPr lang="el-GR" sz="4000" dirty="0">
                <a:solidFill>
                  <a:srgbClr val="FFC000"/>
                </a:solidFill>
              </a:rPr>
              <a:t>περιγράφονται στα έγγραφα της προμήθειας</a:t>
            </a:r>
            <a:r>
              <a:rPr lang="el-GR" sz="4000" dirty="0"/>
              <a:t>. </a:t>
            </a:r>
          </a:p>
          <a:p>
            <a:pPr marL="0" indent="0">
              <a:buNone/>
            </a:pPr>
            <a:r>
              <a:rPr lang="el-GR" sz="4000" dirty="0"/>
              <a:t>Ειδικοί κανόνες εφαρμόζονται επίσης όσον αφορά τις μεθόδους απόδοσης κόστους σε </a:t>
            </a:r>
            <a:r>
              <a:rPr lang="el-GR" sz="4000" dirty="0">
                <a:solidFill>
                  <a:srgbClr val="FFC000"/>
                </a:solidFill>
              </a:rPr>
              <a:t>περιβαλλοντικές εξωτερικές επιδράσεις</a:t>
            </a:r>
            <a:r>
              <a:rPr lang="el-GR" sz="4000" dirty="0"/>
              <a:t>, με στόχο να διασφαλίζονται η αντικειμενικότητα και η διαφάνεια των εν λόγω μεθόδων</a:t>
            </a:r>
          </a:p>
        </p:txBody>
      </p:sp>
    </p:spTree>
    <p:extLst>
      <p:ext uri="{BB962C8B-B14F-4D97-AF65-F5344CB8AC3E}">
        <p14:creationId xmlns:p14="http://schemas.microsoft.com/office/powerpoint/2010/main" val="20635613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179</a:t>
            </a:fld>
            <a:endParaRPr lang="en-US" dirty="0"/>
          </a:p>
        </p:txBody>
      </p:sp>
      <p:sp>
        <p:nvSpPr>
          <p:cNvPr id="2" name="Θέση περιεχομένου 1"/>
          <p:cNvSpPr>
            <a:spLocks noGrp="1"/>
          </p:cNvSpPr>
          <p:nvPr>
            <p:ph idx="1"/>
          </p:nvPr>
        </p:nvSpPr>
        <p:spPr>
          <a:xfrm>
            <a:off x="680321" y="2336872"/>
            <a:ext cx="9613861" cy="4218473"/>
          </a:xfrm>
        </p:spPr>
        <p:txBody>
          <a:bodyPr>
            <a:normAutofit/>
          </a:bodyPr>
          <a:lstStyle/>
          <a:p>
            <a:pPr marL="0" indent="0">
              <a:lnSpc>
                <a:spcPct val="100000"/>
              </a:lnSpc>
              <a:spcAft>
                <a:spcPts val="1200"/>
              </a:spcAft>
              <a:buNone/>
            </a:pPr>
            <a:r>
              <a:rPr lang="el-GR" sz="3600" dirty="0"/>
              <a:t>Πάνω από τα ¾ των χωρών του ΟΟΣΑ έχουν αναπτύξει πρακτικούς οδηγούς για τα στελέχη των προμηθειών σχετικά με τον τρόπο χρήσης των προμηθειών για την προώθηση της αειφόρου ανάπτυξης. </a:t>
            </a:r>
          </a:p>
        </p:txBody>
      </p:sp>
    </p:spTree>
    <p:extLst>
      <p:ext uri="{BB962C8B-B14F-4D97-AF65-F5344CB8AC3E}">
        <p14:creationId xmlns:p14="http://schemas.microsoft.com/office/powerpoint/2010/main" val="3099825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Ευνοϊκό περιβάλλον για εμφάνιση </a:t>
            </a:r>
            <a:r>
              <a:rPr lang="el-GR" dirty="0" err="1"/>
              <a:t>αντι</a:t>
            </a:r>
            <a:r>
              <a:rPr lang="el-GR" dirty="0"/>
              <a:t>-ανταγωνιστικών πρακτικών</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0" y="2023697"/>
            <a:ext cx="11205882" cy="4637079"/>
          </a:xfrm>
        </p:spPr>
        <p:txBody>
          <a:bodyPr>
            <a:noAutofit/>
          </a:bodyPr>
          <a:lstStyle/>
          <a:p>
            <a:pPr marL="447675" indent="0">
              <a:lnSpc>
                <a:spcPct val="100000"/>
              </a:lnSpc>
              <a:buAutoNum type="arabicPeriod"/>
            </a:pPr>
            <a:r>
              <a:rPr lang="el-GR" sz="3300" dirty="0"/>
              <a:t> Λίγοι ανταγωνιστές σε μία αγορά (ολιγοπώλιο)</a:t>
            </a:r>
          </a:p>
          <a:p>
            <a:pPr marL="1362075" lvl="1" indent="-457200">
              <a:lnSpc>
                <a:spcPct val="100000"/>
              </a:lnSpc>
            </a:pPr>
            <a:r>
              <a:rPr lang="el-GR" sz="2300" dirty="0"/>
              <a:t>Ύπαρξη επαγγελματικών ενώσεων και άλλου είδους στενές επιχειρηματικές σχέσεις</a:t>
            </a:r>
          </a:p>
          <a:p>
            <a:pPr marL="985838" indent="-538163">
              <a:lnSpc>
                <a:spcPct val="100000"/>
              </a:lnSpc>
              <a:buNone/>
            </a:pPr>
            <a:r>
              <a:rPr lang="el-GR" sz="3300" dirty="0"/>
              <a:t>2. Ιδιαίτερα περιοριστικές προδιαγραφές των προϊόντων</a:t>
            </a:r>
          </a:p>
          <a:p>
            <a:pPr marL="1443038" lvl="1" indent="-538163">
              <a:lnSpc>
                <a:spcPct val="100000"/>
              </a:lnSpc>
            </a:pPr>
            <a:r>
              <a:rPr lang="el-GR" sz="2300" dirty="0"/>
              <a:t>Τα προϊόντα είναι τυποποιημένα και ενσωματώνουν υψηλή τεχνολογία</a:t>
            </a:r>
            <a:endParaRPr lang="el-GR" sz="3300" dirty="0"/>
          </a:p>
          <a:p>
            <a:pPr marL="447675" indent="0">
              <a:lnSpc>
                <a:spcPct val="100000"/>
              </a:lnSpc>
              <a:buNone/>
            </a:pPr>
            <a:r>
              <a:rPr lang="el-GR" sz="3300" dirty="0"/>
              <a:t>3. Σταθερή ζήτηση εκ μέρους της αναθέτουσας</a:t>
            </a:r>
          </a:p>
          <a:p>
            <a:pPr marL="1362075" lvl="1" indent="-457200">
              <a:lnSpc>
                <a:spcPct val="100000"/>
              </a:lnSpc>
            </a:pPr>
            <a:r>
              <a:rPr lang="el-GR" sz="2300" dirty="0"/>
              <a:t>Ομοιογενή προϊόντα/υπηρεσίες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66706336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180</a:t>
            </a:fld>
            <a:endParaRPr lang="en-US" dirty="0"/>
          </a:p>
        </p:txBody>
      </p:sp>
      <p:sp>
        <p:nvSpPr>
          <p:cNvPr id="2" name="Θέση περιεχομένου 1"/>
          <p:cNvSpPr>
            <a:spLocks noGrp="1"/>
          </p:cNvSpPr>
          <p:nvPr>
            <p:ph idx="1"/>
          </p:nvPr>
        </p:nvSpPr>
        <p:spPr>
          <a:xfrm>
            <a:off x="502277" y="2150772"/>
            <a:ext cx="9791906" cy="4404573"/>
          </a:xfrm>
        </p:spPr>
        <p:txBody>
          <a:bodyPr>
            <a:normAutofit lnSpcReduction="10000"/>
          </a:bodyPr>
          <a:lstStyle/>
          <a:p>
            <a:pPr marL="0" indent="0">
              <a:lnSpc>
                <a:spcPct val="100000"/>
              </a:lnSpc>
              <a:spcAft>
                <a:spcPts val="1200"/>
              </a:spcAft>
              <a:buNone/>
            </a:pPr>
            <a:r>
              <a:rPr lang="el-GR" sz="3400" dirty="0"/>
              <a:t>Ωστόσο, οι χώρες πρέπει να σταθμίσουν το κόστος και τα οφέλη. </a:t>
            </a:r>
          </a:p>
          <a:p>
            <a:pPr marL="0" indent="0">
              <a:lnSpc>
                <a:spcPct val="100000"/>
              </a:lnSpc>
              <a:spcAft>
                <a:spcPts val="1200"/>
              </a:spcAft>
              <a:buNone/>
            </a:pPr>
            <a:r>
              <a:rPr lang="el-GR" sz="3400" dirty="0"/>
              <a:t>Όταν χρησιμοποιείται η διαδικασία των προμηθειών για υποστήριξη περιβαλλοντικών ή κοινωνικοοικονομικών στόχων, η διαδικασία ανταγωνισμού μπορεί να στρεβλωθεί, για παράδειγμα με τη μορφή κρυφών εμπορικών φραγμών.</a:t>
            </a:r>
          </a:p>
        </p:txBody>
      </p:sp>
    </p:spTree>
    <p:extLst>
      <p:ext uri="{BB962C8B-B14F-4D97-AF65-F5344CB8AC3E}">
        <p14:creationId xmlns:p14="http://schemas.microsoft.com/office/powerpoint/2010/main" val="279867577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 στην ΕΕ</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181</a:t>
            </a:fld>
            <a:endParaRPr lang="en-US" dirty="0"/>
          </a:p>
        </p:txBody>
      </p:sp>
      <p:sp>
        <p:nvSpPr>
          <p:cNvPr id="2" name="Θέση περιεχομένου 1"/>
          <p:cNvSpPr>
            <a:spLocks noGrp="1"/>
          </p:cNvSpPr>
          <p:nvPr>
            <p:ph idx="1"/>
          </p:nvPr>
        </p:nvSpPr>
        <p:spPr>
          <a:xfrm>
            <a:off x="242439" y="2092174"/>
            <a:ext cx="10305358" cy="4218473"/>
          </a:xfrm>
        </p:spPr>
        <p:txBody>
          <a:bodyPr>
            <a:noAutofit/>
          </a:bodyPr>
          <a:lstStyle/>
          <a:p>
            <a:pPr marL="0" indent="0">
              <a:lnSpc>
                <a:spcPct val="120000"/>
              </a:lnSpc>
              <a:spcAft>
                <a:spcPts val="1200"/>
              </a:spcAft>
              <a:buNone/>
            </a:pPr>
            <a:r>
              <a:rPr lang="el-GR" sz="2700" dirty="0"/>
              <a:t>Στην Ε.Ε. οι </a:t>
            </a:r>
            <a:r>
              <a:rPr lang="el-GR" sz="2700" b="1" dirty="0">
                <a:solidFill>
                  <a:srgbClr val="FFC000"/>
                </a:solidFill>
              </a:rPr>
              <a:t>Πράσινες Δημόσιες Συμβάσεις (ΠΔΣ)</a:t>
            </a:r>
            <a:r>
              <a:rPr lang="el-GR" sz="2700" dirty="0"/>
              <a:t> ορίζονται ως </a:t>
            </a:r>
            <a:r>
              <a:rPr lang="el-GR" sz="2700" i="1" dirty="0"/>
              <a:t>«η διαδικασία με την οποία οι δημόσιες αρχές επιδιώκουν να συνάψουν συμβάσεις για αγαθά, υπηρεσίες και έργα με μικρότερες περιβαλλοντικές επιπτώσεις </a:t>
            </a:r>
            <a:r>
              <a:rPr lang="el-GR" sz="2700" i="1" dirty="0" err="1"/>
              <a:t>καθ᾽</a:t>
            </a:r>
            <a:r>
              <a:rPr lang="el-GR" sz="2700" i="1" dirty="0"/>
              <a:t> όλη τη διάρκεια του κύκλου ζωής τους, σε σύγκριση με αγαθά, υπηρεσίες και έργα που επιτελούν την ίδια πρωταρχική λειτουργία τα οποία θα αποτελούσαν το αντικείμενο της σύμβασης υπό άλλες συνθήκες» </a:t>
            </a:r>
          </a:p>
          <a:p>
            <a:pPr marL="0" indent="0">
              <a:lnSpc>
                <a:spcPct val="120000"/>
              </a:lnSpc>
              <a:spcAft>
                <a:spcPts val="1800"/>
              </a:spcAft>
              <a:buNone/>
            </a:pPr>
            <a:r>
              <a:rPr lang="el-GR" sz="2500" dirty="0"/>
              <a:t>(βλ. COM (2008) 400 </a:t>
            </a:r>
            <a:r>
              <a:rPr lang="el-GR" sz="2500" dirty="0">
                <a:hlinkClick r:id="rId2"/>
              </a:rPr>
              <a:t>"</a:t>
            </a:r>
            <a:r>
              <a:rPr lang="el-GR" sz="2500" dirty="0" err="1">
                <a:hlinkClick r:id="rId2"/>
              </a:rPr>
              <a:t>Public</a:t>
            </a:r>
            <a:r>
              <a:rPr lang="el-GR" sz="2500" dirty="0">
                <a:hlinkClick r:id="rId2"/>
              </a:rPr>
              <a:t> </a:t>
            </a:r>
            <a:r>
              <a:rPr lang="el-GR" sz="2500" dirty="0" err="1">
                <a:hlinkClick r:id="rId2"/>
              </a:rPr>
              <a:t>procurement</a:t>
            </a:r>
            <a:r>
              <a:rPr lang="el-GR" sz="2500" dirty="0">
                <a:hlinkClick r:id="rId2"/>
              </a:rPr>
              <a:t> </a:t>
            </a:r>
            <a:r>
              <a:rPr lang="el-GR" sz="2500" dirty="0" err="1">
                <a:hlinkClick r:id="rId2"/>
              </a:rPr>
              <a:t>for</a:t>
            </a:r>
            <a:r>
              <a:rPr lang="el-GR" sz="2500" dirty="0">
                <a:hlinkClick r:id="rId2"/>
              </a:rPr>
              <a:t> a </a:t>
            </a:r>
            <a:r>
              <a:rPr lang="el-GR" sz="2500" dirty="0" err="1">
                <a:hlinkClick r:id="rId2"/>
              </a:rPr>
              <a:t>better</a:t>
            </a:r>
            <a:r>
              <a:rPr lang="el-GR" sz="2500" dirty="0">
                <a:hlinkClick r:id="rId2"/>
              </a:rPr>
              <a:t> </a:t>
            </a:r>
            <a:r>
              <a:rPr lang="el-GR" sz="2500" dirty="0" err="1">
                <a:hlinkClick r:id="rId2"/>
              </a:rPr>
              <a:t>environment</a:t>
            </a:r>
            <a:r>
              <a:rPr lang="el-GR" sz="2500" dirty="0">
                <a:hlinkClick r:id="rId2"/>
              </a:rPr>
              <a:t>"</a:t>
            </a:r>
            <a:r>
              <a:rPr lang="el-GR" sz="2500" dirty="0"/>
              <a:t>).</a:t>
            </a:r>
          </a:p>
        </p:txBody>
      </p:sp>
    </p:spTree>
    <p:extLst>
      <p:ext uri="{BB962C8B-B14F-4D97-AF65-F5344CB8AC3E}">
        <p14:creationId xmlns:p14="http://schemas.microsoft.com/office/powerpoint/2010/main" val="240447107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 στην ΕΕ</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182</a:t>
            </a:fld>
            <a:endParaRPr lang="en-US" dirty="0"/>
          </a:p>
        </p:txBody>
      </p:sp>
      <p:sp>
        <p:nvSpPr>
          <p:cNvPr id="2" name="Θέση περιεχομένου 1"/>
          <p:cNvSpPr>
            <a:spLocks noGrp="1"/>
          </p:cNvSpPr>
          <p:nvPr>
            <p:ph idx="1"/>
          </p:nvPr>
        </p:nvSpPr>
        <p:spPr>
          <a:xfrm>
            <a:off x="242439" y="2092174"/>
            <a:ext cx="10305358" cy="4218473"/>
          </a:xfrm>
        </p:spPr>
        <p:txBody>
          <a:bodyPr>
            <a:noAutofit/>
          </a:bodyPr>
          <a:lstStyle/>
          <a:p>
            <a:pPr marL="0" indent="0">
              <a:lnSpc>
                <a:spcPct val="120000"/>
              </a:lnSpc>
              <a:spcAft>
                <a:spcPts val="1200"/>
              </a:spcAft>
              <a:buNone/>
            </a:pPr>
            <a:r>
              <a:rPr lang="el-GR" dirty="0"/>
              <a:t>Οι Πράσινες Δημόσιες Συμβάσεις (ΠΔΣ) εισάγουν για πρώτη φορά την έννοια των </a:t>
            </a:r>
            <a:r>
              <a:rPr lang="el-GR" dirty="0">
                <a:solidFill>
                  <a:srgbClr val="FFC000"/>
                </a:solidFill>
              </a:rPr>
              <a:t>περιβαλλοντικών κριτηρίων </a:t>
            </a:r>
            <a:r>
              <a:rPr lang="el-GR" dirty="0"/>
              <a:t>στη διαδικασία λήψης αποφάσεων των δημοσίων φορέων. </a:t>
            </a:r>
            <a:r>
              <a:rPr lang="en-US" dirty="0" err="1"/>
              <a:t>Ουσι</a:t>
            </a:r>
            <a:r>
              <a:rPr lang="en-US" dirty="0"/>
              <a:t>αστικά, με την εφαρμογή των ΠΔΣ, τα αγαθά, οι υπηρεσίες και </a:t>
            </a:r>
            <a:r>
              <a:rPr lang="en-US" dirty="0">
                <a:solidFill>
                  <a:srgbClr val="FFC000"/>
                </a:solidFill>
              </a:rPr>
              <a:t>τα έργα με τις μικρότερες περιβαλλοντικές επιπτώσεις μπορούν να προτιμηθούν </a:t>
            </a:r>
            <a:r>
              <a:rPr lang="en-US" dirty="0"/>
              <a:t>σε σύγκριση με άλλα τα οποία θα αποτελούσαν το αντικείμενο της σύμβασης υπό άλλες συνθήκες.</a:t>
            </a:r>
            <a:endParaRPr lang="el-GR" dirty="0"/>
          </a:p>
        </p:txBody>
      </p:sp>
    </p:spTree>
    <p:extLst>
      <p:ext uri="{BB962C8B-B14F-4D97-AF65-F5344CB8AC3E}">
        <p14:creationId xmlns:p14="http://schemas.microsoft.com/office/powerpoint/2010/main" val="90432605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 στην ΕΕ</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183</a:t>
            </a:fld>
            <a:endParaRPr lang="en-US" dirty="0"/>
          </a:p>
        </p:txBody>
      </p:sp>
      <p:sp>
        <p:nvSpPr>
          <p:cNvPr id="2" name="Θέση περιεχομένου 1"/>
          <p:cNvSpPr>
            <a:spLocks noGrp="1"/>
          </p:cNvSpPr>
          <p:nvPr>
            <p:ph idx="1"/>
          </p:nvPr>
        </p:nvSpPr>
        <p:spPr>
          <a:xfrm>
            <a:off x="242439" y="2092174"/>
            <a:ext cx="10305358" cy="4218473"/>
          </a:xfrm>
        </p:spPr>
        <p:txBody>
          <a:bodyPr>
            <a:noAutofit/>
          </a:bodyPr>
          <a:lstStyle/>
          <a:p>
            <a:pPr marL="0" indent="0">
              <a:lnSpc>
                <a:spcPct val="100000"/>
              </a:lnSpc>
              <a:spcAft>
                <a:spcPts val="1200"/>
              </a:spcAft>
              <a:buNone/>
            </a:pPr>
            <a:r>
              <a:rPr lang="el-GR" sz="4000" dirty="0"/>
              <a:t>Οι αναθέτουσες αρχές και οι αναθέτοντες φορείς είναι οι μεγαλύτεροι αγοραστές αγαθών, υπηρεσιών και έργων, και ως εκ τούτου οι δημόσιες συμβάσεις αποτελούν </a:t>
            </a:r>
            <a:r>
              <a:rPr lang="el-GR" sz="4000" dirty="0">
                <a:solidFill>
                  <a:srgbClr val="FFC000"/>
                </a:solidFill>
              </a:rPr>
              <a:t>ισχυρό εργαλείο εφαρμογής περιβαλλοντικών, κοινωνικών και οικονομικών πολιτικών</a:t>
            </a:r>
            <a:r>
              <a:rPr lang="en-US" sz="4000" dirty="0"/>
              <a:t>.</a:t>
            </a:r>
            <a:endParaRPr lang="el-GR" sz="4000" dirty="0"/>
          </a:p>
        </p:txBody>
      </p:sp>
    </p:spTree>
    <p:extLst>
      <p:ext uri="{BB962C8B-B14F-4D97-AF65-F5344CB8AC3E}">
        <p14:creationId xmlns:p14="http://schemas.microsoft.com/office/powerpoint/2010/main" val="113896991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 στην ΕΕ</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184</a:t>
            </a:fld>
            <a:endParaRPr lang="en-US" dirty="0"/>
          </a:p>
        </p:txBody>
      </p:sp>
      <p:sp>
        <p:nvSpPr>
          <p:cNvPr id="2" name="Θέση περιεχομένου 1"/>
          <p:cNvSpPr>
            <a:spLocks noGrp="1"/>
          </p:cNvSpPr>
          <p:nvPr>
            <p:ph idx="1"/>
          </p:nvPr>
        </p:nvSpPr>
        <p:spPr>
          <a:xfrm>
            <a:off x="242439" y="2092174"/>
            <a:ext cx="10305358" cy="4218473"/>
          </a:xfrm>
        </p:spPr>
        <p:txBody>
          <a:bodyPr>
            <a:noAutofit/>
          </a:bodyPr>
          <a:lstStyle/>
          <a:p>
            <a:pPr marL="0" indent="0">
              <a:buNone/>
            </a:pPr>
            <a:r>
              <a:rPr lang="el-GR" sz="4000" dirty="0"/>
              <a:t>Χρησιμοποιώντας την αγοραστική τους δύναμη για να προμηθευτούν αγαθά, υπηρεσίες και έργα με μειωμένες περιβαλλοντικές επιπτώσεις, μπορεί να συμβάλουν σε τοπικό, περιφερειακό και εθνικό επίπεδο στην επίτευξη </a:t>
            </a:r>
            <a:r>
              <a:rPr lang="el-GR" sz="4000" b="1" dirty="0">
                <a:solidFill>
                  <a:srgbClr val="FFC000"/>
                </a:solidFill>
              </a:rPr>
              <a:t>εθνικών και διεθνών στόχων βιωσιμότητας και περιβαλλοντικής πολιτικής</a:t>
            </a:r>
            <a:r>
              <a:rPr lang="el-GR" sz="4000" dirty="0"/>
              <a:t>. </a:t>
            </a:r>
          </a:p>
        </p:txBody>
      </p:sp>
    </p:spTree>
    <p:extLst>
      <p:ext uri="{BB962C8B-B14F-4D97-AF65-F5344CB8AC3E}">
        <p14:creationId xmlns:p14="http://schemas.microsoft.com/office/powerpoint/2010/main" val="242625015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 στην ΕΕ</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185</a:t>
            </a:fld>
            <a:endParaRPr lang="en-US" dirty="0"/>
          </a:p>
        </p:txBody>
      </p:sp>
      <p:sp>
        <p:nvSpPr>
          <p:cNvPr id="2" name="Θέση περιεχομένου 1"/>
          <p:cNvSpPr>
            <a:spLocks noGrp="1"/>
          </p:cNvSpPr>
          <p:nvPr>
            <p:ph idx="1"/>
          </p:nvPr>
        </p:nvSpPr>
        <p:spPr>
          <a:xfrm>
            <a:off x="242439" y="2092174"/>
            <a:ext cx="10305358" cy="4218473"/>
          </a:xfrm>
        </p:spPr>
        <p:txBody>
          <a:bodyPr>
            <a:noAutofit/>
          </a:bodyPr>
          <a:lstStyle/>
          <a:p>
            <a:pPr marL="0" indent="0">
              <a:buNone/>
            </a:pPr>
            <a:r>
              <a:rPr lang="el-GR" sz="4000" dirty="0"/>
              <a:t>Οι στόχοι αυτοί σχετίζονται με τη λελογισμένη χρήση των πόρων μέσω της βιώσιμης κατανάλωσης και παραγωγής αγαθών στο πλαίσιο της κυκλικής οικονομίας και την προσαρμογή στην κλιματική αλλαγή και τον μετριασμό αυτής.</a:t>
            </a:r>
          </a:p>
        </p:txBody>
      </p:sp>
    </p:spTree>
    <p:extLst>
      <p:ext uri="{BB962C8B-B14F-4D97-AF65-F5344CB8AC3E}">
        <p14:creationId xmlns:p14="http://schemas.microsoft.com/office/powerpoint/2010/main" val="235635790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 στην Ελλάδα</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186</a:t>
            </a:fld>
            <a:endParaRPr lang="en-US" dirty="0"/>
          </a:p>
        </p:txBody>
      </p:sp>
      <p:sp>
        <p:nvSpPr>
          <p:cNvPr id="2" name="Θέση περιεχομένου 1"/>
          <p:cNvSpPr>
            <a:spLocks noGrp="1"/>
          </p:cNvSpPr>
          <p:nvPr>
            <p:ph idx="1"/>
          </p:nvPr>
        </p:nvSpPr>
        <p:spPr>
          <a:xfrm>
            <a:off x="242439" y="2092174"/>
            <a:ext cx="10305358" cy="4218473"/>
          </a:xfrm>
        </p:spPr>
        <p:txBody>
          <a:bodyPr>
            <a:noAutofit/>
          </a:bodyPr>
          <a:lstStyle/>
          <a:p>
            <a:pPr marL="0" indent="0">
              <a:buNone/>
            </a:pPr>
            <a:r>
              <a:rPr lang="el-GR" sz="4000" dirty="0"/>
              <a:t>Συγκεκριμένα, σύμφωνα με το </a:t>
            </a:r>
            <a:r>
              <a:rPr lang="el-GR" sz="4000" dirty="0">
                <a:solidFill>
                  <a:srgbClr val="FFC000"/>
                </a:solidFill>
              </a:rPr>
              <a:t>Εθνικό Σχέδιο Δράσης</a:t>
            </a:r>
            <a:r>
              <a:rPr lang="el-GR" sz="4000" dirty="0"/>
              <a:t> για τις Πράσινες Δημόσιες Συμβάσεις, που θεσπίστηκε στις 8-2-2021 με την ΚΥΑ 14900 (ΦΕΚ Β/466/2021), η εφαρμογή περιβαλλοντικών κριτηρίων στις δημόσιες συμβάσεις αναμένεται να συμβάλει:</a:t>
            </a:r>
          </a:p>
          <a:p>
            <a:pPr marL="0" indent="0">
              <a:buNone/>
            </a:pPr>
            <a:endParaRPr lang="el-GR" sz="4000" dirty="0"/>
          </a:p>
        </p:txBody>
      </p:sp>
    </p:spTree>
    <p:extLst>
      <p:ext uri="{BB962C8B-B14F-4D97-AF65-F5344CB8AC3E}">
        <p14:creationId xmlns:p14="http://schemas.microsoft.com/office/powerpoint/2010/main" val="343578953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 στην Ελλάδα</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187</a:t>
            </a:fld>
            <a:endParaRPr lang="en-US" dirty="0"/>
          </a:p>
        </p:txBody>
      </p:sp>
      <p:sp>
        <p:nvSpPr>
          <p:cNvPr id="2" name="Θέση περιεχομένου 1"/>
          <p:cNvSpPr>
            <a:spLocks noGrp="1"/>
          </p:cNvSpPr>
          <p:nvPr>
            <p:ph idx="1"/>
          </p:nvPr>
        </p:nvSpPr>
        <p:spPr>
          <a:xfrm>
            <a:off x="242438" y="2092174"/>
            <a:ext cx="10575815" cy="4218473"/>
          </a:xfrm>
        </p:spPr>
        <p:txBody>
          <a:bodyPr>
            <a:noAutofit/>
          </a:bodyPr>
          <a:lstStyle/>
          <a:p>
            <a:pPr marL="682625" indent="-682625">
              <a:buNone/>
            </a:pPr>
            <a:r>
              <a:rPr lang="el-GR" sz="4500" dirty="0"/>
              <a:t>1. Στη μείωση του ενεργειακού και οικολογικού αποτυπώματος, συμβάλλοντας στην αντιμετώπιση της κλιματικής αλλαγής και τη μείωση των εκπομπών αερίων του θερμοκηπίου.</a:t>
            </a:r>
            <a:br>
              <a:rPr lang="el-GR" sz="4500" dirty="0"/>
            </a:br>
            <a:endParaRPr lang="el-GR" sz="4500" dirty="0"/>
          </a:p>
        </p:txBody>
      </p:sp>
    </p:spTree>
    <p:extLst>
      <p:ext uri="{BB962C8B-B14F-4D97-AF65-F5344CB8AC3E}">
        <p14:creationId xmlns:p14="http://schemas.microsoft.com/office/powerpoint/2010/main" val="328717105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 στην Ελλάδα</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188</a:t>
            </a:fld>
            <a:endParaRPr lang="en-US" dirty="0"/>
          </a:p>
        </p:txBody>
      </p:sp>
      <p:sp>
        <p:nvSpPr>
          <p:cNvPr id="2" name="Θέση περιεχομένου 1"/>
          <p:cNvSpPr>
            <a:spLocks noGrp="1"/>
          </p:cNvSpPr>
          <p:nvPr>
            <p:ph idx="1"/>
          </p:nvPr>
        </p:nvSpPr>
        <p:spPr>
          <a:xfrm>
            <a:off x="293955" y="2645966"/>
            <a:ext cx="10305358" cy="2351037"/>
          </a:xfrm>
        </p:spPr>
        <p:txBody>
          <a:bodyPr>
            <a:noAutofit/>
          </a:bodyPr>
          <a:lstStyle/>
          <a:p>
            <a:pPr marL="682625" indent="-682625">
              <a:buNone/>
            </a:pPr>
            <a:r>
              <a:rPr lang="el-GR" sz="4500" dirty="0"/>
              <a:t>2. Στη μείωση των επιπτώσεων στο περιβάλλον.</a:t>
            </a:r>
          </a:p>
        </p:txBody>
      </p:sp>
    </p:spTree>
    <p:extLst>
      <p:ext uri="{BB962C8B-B14F-4D97-AF65-F5344CB8AC3E}">
        <p14:creationId xmlns:p14="http://schemas.microsoft.com/office/powerpoint/2010/main" val="127027952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 στην Ελλάδα</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189</a:t>
            </a:fld>
            <a:endParaRPr lang="en-US" dirty="0"/>
          </a:p>
        </p:txBody>
      </p:sp>
      <p:sp>
        <p:nvSpPr>
          <p:cNvPr id="2" name="Θέση περιεχομένου 1"/>
          <p:cNvSpPr>
            <a:spLocks noGrp="1"/>
          </p:cNvSpPr>
          <p:nvPr>
            <p:ph idx="1"/>
          </p:nvPr>
        </p:nvSpPr>
        <p:spPr>
          <a:xfrm>
            <a:off x="332591" y="2517178"/>
            <a:ext cx="10305358" cy="2634372"/>
          </a:xfrm>
        </p:spPr>
        <p:txBody>
          <a:bodyPr>
            <a:noAutofit/>
          </a:bodyPr>
          <a:lstStyle/>
          <a:p>
            <a:pPr marL="631825" indent="-631825">
              <a:buNone/>
            </a:pPr>
            <a:r>
              <a:rPr lang="el-GR" sz="4500" dirty="0"/>
              <a:t>3. Στην αειφόρο και αποδοτικότερη χρήση των φυσικών πόρων και της ενέργειας.</a:t>
            </a:r>
          </a:p>
        </p:txBody>
      </p:sp>
    </p:spTree>
    <p:extLst>
      <p:ext uri="{BB962C8B-B14F-4D97-AF65-F5344CB8AC3E}">
        <p14:creationId xmlns:p14="http://schemas.microsoft.com/office/powerpoint/2010/main" val="298737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1. Λίγοι ανταγωνιστές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25046" y="2096269"/>
            <a:ext cx="10349802" cy="4400549"/>
          </a:xfrm>
        </p:spPr>
        <p:txBody>
          <a:bodyPr>
            <a:noAutofit/>
          </a:bodyPr>
          <a:lstStyle/>
          <a:p>
            <a:pPr marL="0" indent="0" algn="just">
              <a:lnSpc>
                <a:spcPct val="100000"/>
              </a:lnSpc>
              <a:buNone/>
            </a:pPr>
            <a:r>
              <a:rPr lang="el-GR" sz="3300" dirty="0"/>
              <a:t>Όσο μικρότερος είναι  ο  αριθμός  των  επιχειρήσεων  στην αγορά, τόσο πιο εύκολο είναι για αυτές να καταλήξουν  σε  συμφωνία  σχετικά  με  τον τρόπο  νόθευσης  των  προσφορών  (τιμές, προσφορές,  πελάτες  ή  γεωγραφικές αγορές)</a:t>
            </a:r>
          </a:p>
          <a:p>
            <a:pPr marL="0" indent="0" algn="just">
              <a:lnSpc>
                <a:spcPct val="100000"/>
              </a:lnSpc>
              <a:buNone/>
            </a:pPr>
            <a:r>
              <a:rPr lang="el-GR" sz="3300" dirty="0"/>
              <a:t>π.χ. ιδιαίτερα μεγάλες καθιερωμένες επιχειρήσεις που κυριαρχούν στην αγορά και είναι εξοικειωμένες με το </a:t>
            </a:r>
            <a:r>
              <a:rPr lang="en-US" sz="3300" dirty="0"/>
              <a:t>know-how </a:t>
            </a:r>
            <a:r>
              <a:rPr lang="el-GR" sz="3300" dirty="0"/>
              <a:t>των διαγωνιστικών διαδικασιών (φραγμοί εισόδου). </a:t>
            </a:r>
          </a:p>
          <a:p>
            <a:pPr algn="just">
              <a:lnSpc>
                <a:spcPct val="100000"/>
              </a:lnSpc>
            </a:pPr>
            <a:endParaRPr lang="el-GR"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73037833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 στην Ελλάδα</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190</a:t>
            </a:fld>
            <a:endParaRPr lang="en-US" dirty="0"/>
          </a:p>
        </p:txBody>
      </p:sp>
      <p:sp>
        <p:nvSpPr>
          <p:cNvPr id="2" name="Θέση περιεχομένου 1"/>
          <p:cNvSpPr>
            <a:spLocks noGrp="1"/>
          </p:cNvSpPr>
          <p:nvPr>
            <p:ph idx="1"/>
          </p:nvPr>
        </p:nvSpPr>
        <p:spPr>
          <a:xfrm>
            <a:off x="190923" y="2748997"/>
            <a:ext cx="10305358" cy="1694215"/>
          </a:xfrm>
        </p:spPr>
        <p:txBody>
          <a:bodyPr>
            <a:noAutofit/>
          </a:bodyPr>
          <a:lstStyle/>
          <a:p>
            <a:pPr marL="682625" indent="-682625">
              <a:buNone/>
            </a:pPr>
            <a:r>
              <a:rPr lang="el-GR" sz="4500" dirty="0"/>
              <a:t>4. Στην προώθηση της καινοτομίας και της ανταγωνιστικότητας.</a:t>
            </a:r>
          </a:p>
          <a:p>
            <a:pPr marL="0" indent="0">
              <a:buNone/>
            </a:pPr>
            <a:endParaRPr lang="el-GR" sz="4000" dirty="0"/>
          </a:p>
        </p:txBody>
      </p:sp>
    </p:spTree>
    <p:extLst>
      <p:ext uri="{BB962C8B-B14F-4D97-AF65-F5344CB8AC3E}">
        <p14:creationId xmlns:p14="http://schemas.microsoft.com/office/powerpoint/2010/main" val="12135522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 στην Ελλάδα</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191</a:t>
            </a:fld>
            <a:endParaRPr lang="en-US" dirty="0"/>
          </a:p>
        </p:txBody>
      </p:sp>
      <p:sp>
        <p:nvSpPr>
          <p:cNvPr id="2" name="Θέση περιεχομένου 1"/>
          <p:cNvSpPr>
            <a:spLocks noGrp="1"/>
          </p:cNvSpPr>
          <p:nvPr>
            <p:ph idx="1"/>
          </p:nvPr>
        </p:nvSpPr>
        <p:spPr>
          <a:xfrm>
            <a:off x="293954" y="2774755"/>
            <a:ext cx="10305358" cy="2454068"/>
          </a:xfrm>
        </p:spPr>
        <p:txBody>
          <a:bodyPr>
            <a:noAutofit/>
          </a:bodyPr>
          <a:lstStyle/>
          <a:p>
            <a:pPr marL="631825" indent="-631825">
              <a:buNone/>
            </a:pPr>
            <a:r>
              <a:rPr lang="el-GR" sz="4500" dirty="0"/>
              <a:t>5. Στην εξοικονόμηση δημοσίων πόρων, λαμβάνοντας υπόψη το </a:t>
            </a:r>
            <a:r>
              <a:rPr lang="el-GR" sz="4500" dirty="0">
                <a:solidFill>
                  <a:srgbClr val="FFC000"/>
                </a:solidFill>
              </a:rPr>
              <a:t>κόστος του κύκλου ζωής</a:t>
            </a:r>
            <a:r>
              <a:rPr lang="el-GR" sz="4500" dirty="0"/>
              <a:t>.</a:t>
            </a:r>
          </a:p>
        </p:txBody>
      </p:sp>
    </p:spTree>
    <p:extLst>
      <p:ext uri="{BB962C8B-B14F-4D97-AF65-F5344CB8AC3E}">
        <p14:creationId xmlns:p14="http://schemas.microsoft.com/office/powerpoint/2010/main" val="263977321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 στην Ελλάδα</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192</a:t>
            </a:fld>
            <a:endParaRPr lang="en-US" dirty="0"/>
          </a:p>
        </p:txBody>
      </p:sp>
      <p:sp>
        <p:nvSpPr>
          <p:cNvPr id="2" name="Θέση περιεχομένου 1"/>
          <p:cNvSpPr>
            <a:spLocks noGrp="1"/>
          </p:cNvSpPr>
          <p:nvPr>
            <p:ph idx="1"/>
          </p:nvPr>
        </p:nvSpPr>
        <p:spPr>
          <a:xfrm>
            <a:off x="242439" y="2092174"/>
            <a:ext cx="10305358" cy="4218473"/>
          </a:xfrm>
        </p:spPr>
        <p:txBody>
          <a:bodyPr>
            <a:noAutofit/>
          </a:bodyPr>
          <a:lstStyle/>
          <a:p>
            <a:pPr marL="566738" indent="-566738">
              <a:buNone/>
            </a:pPr>
            <a:r>
              <a:rPr lang="el-GR" sz="4000" dirty="0"/>
              <a:t>6. Στην τόνωση της ζήτησης των δευτερογενών υλικών, ενισχύοντας την εγχώρια επιχειρηματικότητα, τις περιβαλλοντικές τεχνολογίες, τις υπηρεσίες επισκευής και επαναχρησιμοποίησης, καθώς και το </a:t>
            </a:r>
            <a:r>
              <a:rPr lang="el-GR" sz="4000" dirty="0">
                <a:solidFill>
                  <a:srgbClr val="FFC000"/>
                </a:solidFill>
              </a:rPr>
              <a:t>κυκλικό πρότυπο παραγωγής </a:t>
            </a:r>
            <a:r>
              <a:rPr lang="el-GR" sz="4000" dirty="0"/>
              <a:t>και κατανάλωσης αντί του γραμμικού.</a:t>
            </a:r>
          </a:p>
        </p:txBody>
      </p:sp>
    </p:spTree>
    <p:extLst>
      <p:ext uri="{BB962C8B-B14F-4D97-AF65-F5344CB8AC3E}">
        <p14:creationId xmlns:p14="http://schemas.microsoft.com/office/powerpoint/2010/main" val="350674671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 στην Ελλάδα</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193</a:t>
            </a:fld>
            <a:endParaRPr lang="en-US" dirty="0"/>
          </a:p>
        </p:txBody>
      </p:sp>
      <p:sp>
        <p:nvSpPr>
          <p:cNvPr id="2" name="Θέση περιεχομένου 1"/>
          <p:cNvSpPr>
            <a:spLocks noGrp="1"/>
          </p:cNvSpPr>
          <p:nvPr>
            <p:ph idx="1"/>
          </p:nvPr>
        </p:nvSpPr>
        <p:spPr>
          <a:xfrm>
            <a:off x="242439" y="2439905"/>
            <a:ext cx="10305358" cy="3754834"/>
          </a:xfrm>
        </p:spPr>
        <p:txBody>
          <a:bodyPr>
            <a:noAutofit/>
          </a:bodyPr>
          <a:lstStyle/>
          <a:p>
            <a:pPr marL="631825" indent="-631825">
              <a:buNone/>
            </a:pPr>
            <a:r>
              <a:rPr lang="el-GR" sz="4300" dirty="0"/>
              <a:t>7. Στην ενίσχυση της κοινωνικής ευαισθητοποίησης για τα θέματα της προστασίας του περιβάλλοντος, στην αναπαραγωγή και </a:t>
            </a:r>
            <a:r>
              <a:rPr lang="el-GR" sz="4300" dirty="0">
                <a:solidFill>
                  <a:srgbClr val="FFC000"/>
                </a:solidFill>
              </a:rPr>
              <a:t>επέκταση του μοντέλου προμηθειών και στον ιδιωτικό τομέα</a:t>
            </a:r>
            <a:r>
              <a:rPr lang="el-GR" sz="4300" dirty="0"/>
              <a:t>.</a:t>
            </a:r>
          </a:p>
        </p:txBody>
      </p:sp>
    </p:spTree>
    <p:extLst>
      <p:ext uri="{BB962C8B-B14F-4D97-AF65-F5344CB8AC3E}">
        <p14:creationId xmlns:p14="http://schemas.microsoft.com/office/powerpoint/2010/main" val="171608190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Πράσινες βιώσιμες συμβάσεις στην Ελλάδα</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194</a:t>
            </a:fld>
            <a:endParaRPr lang="en-US" dirty="0"/>
          </a:p>
        </p:txBody>
      </p:sp>
      <p:sp>
        <p:nvSpPr>
          <p:cNvPr id="2" name="Θέση περιεχομένου 1"/>
          <p:cNvSpPr>
            <a:spLocks noGrp="1"/>
          </p:cNvSpPr>
          <p:nvPr>
            <p:ph idx="1"/>
          </p:nvPr>
        </p:nvSpPr>
        <p:spPr>
          <a:xfrm>
            <a:off x="242439" y="2092174"/>
            <a:ext cx="10305358" cy="4218473"/>
          </a:xfrm>
        </p:spPr>
        <p:txBody>
          <a:bodyPr>
            <a:noAutofit/>
          </a:bodyPr>
          <a:lstStyle/>
          <a:p>
            <a:pPr marL="0" indent="0">
              <a:buNone/>
            </a:pPr>
            <a:r>
              <a:rPr lang="el-GR" sz="4000" dirty="0"/>
              <a:t>Το Εθνικό Σχέδιο Δράσης παρουσιάζει </a:t>
            </a:r>
            <a:r>
              <a:rPr lang="el-GR" sz="4000" dirty="0">
                <a:solidFill>
                  <a:srgbClr val="FFC000"/>
                </a:solidFill>
              </a:rPr>
              <a:t>15 κατηγορίες</a:t>
            </a:r>
            <a:r>
              <a:rPr lang="el-GR" sz="4000" dirty="0"/>
              <a:t> προϊόντων, υπηρεσιών και έργων, στις οποίες εφαρμόζονται οι ΠΔΣ. </a:t>
            </a:r>
          </a:p>
          <a:p>
            <a:pPr marL="0" indent="0">
              <a:buNone/>
            </a:pPr>
            <a:r>
              <a:rPr lang="el-GR" sz="4000" dirty="0"/>
              <a:t>8 από αυτές είναι </a:t>
            </a:r>
            <a:r>
              <a:rPr lang="el-GR" sz="4000" dirty="0">
                <a:solidFill>
                  <a:srgbClr val="FFC000"/>
                </a:solidFill>
              </a:rPr>
              <a:t>δεσμευτικής εφαρμογής</a:t>
            </a:r>
            <a:r>
              <a:rPr lang="el-GR" sz="4000" dirty="0"/>
              <a:t>, δηλαδή οι φορείς οφείλουν σταδιακά να εφαρμόζουν τα περιβαλλοντικά κριτήρια για αυτές:</a:t>
            </a:r>
            <a:br>
              <a:rPr lang="el-GR" sz="4000" dirty="0"/>
            </a:br>
            <a:endParaRPr lang="el-GR" sz="4000" dirty="0"/>
          </a:p>
          <a:p>
            <a:pPr marL="0" indent="0">
              <a:buNone/>
            </a:pPr>
            <a:endParaRPr lang="el-GR" sz="4000" dirty="0"/>
          </a:p>
        </p:txBody>
      </p:sp>
    </p:spTree>
    <p:extLst>
      <p:ext uri="{BB962C8B-B14F-4D97-AF65-F5344CB8AC3E}">
        <p14:creationId xmlns:p14="http://schemas.microsoft.com/office/powerpoint/2010/main" val="137025916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Κατηγορίες δεσμευτικής εφαρμογής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195</a:t>
            </a:fld>
            <a:endParaRPr lang="en-US" dirty="0"/>
          </a:p>
        </p:txBody>
      </p:sp>
      <p:sp>
        <p:nvSpPr>
          <p:cNvPr id="2" name="Θέση περιεχομένου 1"/>
          <p:cNvSpPr>
            <a:spLocks noGrp="1"/>
          </p:cNvSpPr>
          <p:nvPr>
            <p:ph idx="1"/>
          </p:nvPr>
        </p:nvSpPr>
        <p:spPr>
          <a:xfrm>
            <a:off x="242439" y="2092174"/>
            <a:ext cx="10305358" cy="4218473"/>
          </a:xfrm>
        </p:spPr>
        <p:txBody>
          <a:bodyPr>
            <a:noAutofit/>
          </a:bodyPr>
          <a:lstStyle/>
          <a:p>
            <a:r>
              <a:rPr lang="el-GR" sz="3100" dirty="0"/>
              <a:t>Χαρτί </a:t>
            </a:r>
            <a:r>
              <a:rPr lang="el-GR" sz="3100" dirty="0" err="1"/>
              <a:t>φωτοαντιγραφής</a:t>
            </a:r>
            <a:r>
              <a:rPr lang="el-GR" sz="3100" dirty="0"/>
              <a:t> και γραφής</a:t>
            </a:r>
            <a:endParaRPr lang="en-US" sz="3100" dirty="0"/>
          </a:p>
          <a:p>
            <a:r>
              <a:rPr lang="el-GR" sz="3100" dirty="0"/>
              <a:t>Ηλεκτρονικοί υπολογιστές και οθόνες</a:t>
            </a:r>
            <a:endParaRPr lang="en-US" sz="3100" dirty="0"/>
          </a:p>
          <a:p>
            <a:r>
              <a:rPr lang="el-GR" sz="3100" dirty="0"/>
              <a:t>Εξοπλισμός απεικόνισης</a:t>
            </a:r>
            <a:endParaRPr lang="en-US" sz="3100" dirty="0"/>
          </a:p>
          <a:p>
            <a:r>
              <a:rPr lang="el-GR" sz="3100" dirty="0"/>
              <a:t>Εσωτερικός φωτισμός – λαμπτήρες </a:t>
            </a:r>
            <a:r>
              <a:rPr lang="en-US" sz="3100" dirty="0"/>
              <a:t>LED</a:t>
            </a:r>
          </a:p>
          <a:p>
            <a:r>
              <a:rPr lang="el-GR" sz="3100" dirty="0"/>
              <a:t>Κλιματιστικά μηχανήματα</a:t>
            </a:r>
            <a:endParaRPr lang="en-US" sz="3100" dirty="0"/>
          </a:p>
          <a:p>
            <a:r>
              <a:rPr lang="el-GR" sz="3100" dirty="0"/>
              <a:t>Λιπαντικά (αναγεννημένα και </a:t>
            </a:r>
            <a:r>
              <a:rPr lang="el-GR" sz="3100" dirty="0" err="1"/>
              <a:t>βιοαποικοδομήσιμα</a:t>
            </a:r>
            <a:r>
              <a:rPr lang="el-GR" sz="3100" dirty="0"/>
              <a:t>)</a:t>
            </a:r>
            <a:endParaRPr lang="en-US" sz="3100" dirty="0"/>
          </a:p>
          <a:p>
            <a:r>
              <a:rPr lang="el-GR" sz="3100" dirty="0"/>
              <a:t>Μεταφορικά μέσα, δηλαδή οχήματα και υπηρεσίες μεταφοράς</a:t>
            </a:r>
          </a:p>
          <a:p>
            <a:r>
              <a:rPr lang="el-GR" sz="3100" dirty="0" err="1"/>
              <a:t>Οδοφωτισμός</a:t>
            </a:r>
            <a:r>
              <a:rPr lang="el-GR" sz="3100" dirty="0"/>
              <a:t> και σηματοδότες κυκλοφορίας</a:t>
            </a:r>
          </a:p>
          <a:p>
            <a:pPr marL="0" indent="0">
              <a:buNone/>
            </a:pPr>
            <a:endParaRPr lang="el-GR" sz="4000" dirty="0"/>
          </a:p>
        </p:txBody>
      </p:sp>
    </p:spTree>
    <p:extLst>
      <p:ext uri="{BB962C8B-B14F-4D97-AF65-F5344CB8AC3E}">
        <p14:creationId xmlns:p14="http://schemas.microsoft.com/office/powerpoint/2010/main" val="105364683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Κατηγορίες μη δεσμευτικής εφαρμογής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196</a:t>
            </a:fld>
            <a:endParaRPr lang="en-US" dirty="0"/>
          </a:p>
        </p:txBody>
      </p:sp>
      <p:sp>
        <p:nvSpPr>
          <p:cNvPr id="2" name="Θέση περιεχομένου 1"/>
          <p:cNvSpPr>
            <a:spLocks noGrp="1"/>
          </p:cNvSpPr>
          <p:nvPr>
            <p:ph idx="1"/>
          </p:nvPr>
        </p:nvSpPr>
        <p:spPr>
          <a:xfrm>
            <a:off x="242439" y="2092174"/>
            <a:ext cx="10691724" cy="4218473"/>
          </a:xfrm>
        </p:spPr>
        <p:txBody>
          <a:bodyPr>
            <a:noAutofit/>
          </a:bodyPr>
          <a:lstStyle/>
          <a:p>
            <a:r>
              <a:rPr lang="el-GR" sz="3100" dirty="0"/>
              <a:t>Έπιπλα</a:t>
            </a:r>
          </a:p>
          <a:p>
            <a:r>
              <a:rPr lang="el-GR" sz="3100" dirty="0"/>
              <a:t>Προϊόντα κλωστοϋφαντουργίας</a:t>
            </a:r>
          </a:p>
          <a:p>
            <a:r>
              <a:rPr lang="el-GR" sz="3100" dirty="0"/>
              <a:t>Προϊόντα και υπηρεσίες συντήρησης εξωτερικών δημόσιων χώρων</a:t>
            </a:r>
          </a:p>
          <a:p>
            <a:r>
              <a:rPr lang="el-GR" sz="3100" dirty="0"/>
              <a:t>Υποδομές διαχείρισης λυμάτων</a:t>
            </a:r>
          </a:p>
          <a:p>
            <a:r>
              <a:rPr lang="el-GR" sz="3100" dirty="0"/>
              <a:t>Ηλεκτρικός και ηλεκτρονικός εξοπλισμός στον τομέα της υγειονομικής περίθαλψης</a:t>
            </a:r>
          </a:p>
          <a:p>
            <a:r>
              <a:rPr lang="el-GR" sz="3100" dirty="0"/>
              <a:t>Σχεδιασμός οδοποιίας, κατασκευή και συντήρηση</a:t>
            </a:r>
          </a:p>
          <a:p>
            <a:r>
              <a:rPr lang="el-GR" sz="3100" dirty="0"/>
              <a:t>Σχεδιασμός κτιρίων γραφείων, κατασκευή και διαχείριση</a:t>
            </a:r>
          </a:p>
          <a:p>
            <a:pPr marL="0" indent="0">
              <a:buNone/>
            </a:pPr>
            <a:endParaRPr lang="el-GR" sz="4000" dirty="0"/>
          </a:p>
        </p:txBody>
      </p:sp>
    </p:spTree>
    <p:extLst>
      <p:ext uri="{BB962C8B-B14F-4D97-AF65-F5344CB8AC3E}">
        <p14:creationId xmlns:p14="http://schemas.microsoft.com/office/powerpoint/2010/main" val="212789960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Παράδειγμα εφαρμογής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197</a:t>
            </a:fld>
            <a:endParaRPr lang="en-US" dirty="0"/>
          </a:p>
        </p:txBody>
      </p:sp>
      <p:sp>
        <p:nvSpPr>
          <p:cNvPr id="2" name="Θέση περιεχομένου 1"/>
          <p:cNvSpPr>
            <a:spLocks noGrp="1"/>
          </p:cNvSpPr>
          <p:nvPr>
            <p:ph idx="1"/>
          </p:nvPr>
        </p:nvSpPr>
        <p:spPr>
          <a:xfrm>
            <a:off x="90152" y="2092174"/>
            <a:ext cx="11127347" cy="4218473"/>
          </a:xfrm>
        </p:spPr>
        <p:txBody>
          <a:bodyPr>
            <a:noAutofit/>
          </a:bodyPr>
          <a:lstStyle/>
          <a:p>
            <a:pPr marL="0" indent="0">
              <a:buNone/>
            </a:pPr>
            <a:r>
              <a:rPr lang="el-GR" sz="3200" dirty="0"/>
              <a:t>Για παράδειγμα, εφαρμόζοντας τα κριτήρια των ΠΔΣ ένας οργανισμός επιλέγει: </a:t>
            </a:r>
          </a:p>
          <a:p>
            <a:pPr marL="682625" indent="-284163"/>
            <a:r>
              <a:rPr lang="el-GR" sz="3200" dirty="0"/>
              <a:t>για την προμήθεια φωτοαντιγραφικού χαρτιού</a:t>
            </a:r>
            <a:r>
              <a:rPr lang="en-US" sz="3200" dirty="0"/>
              <a:t> </a:t>
            </a:r>
            <a:r>
              <a:rPr lang="el-GR" sz="3200" dirty="0"/>
              <a:t>προμηθευτή που προσφέρει ανακυκλωμένο χαρτί</a:t>
            </a:r>
          </a:p>
          <a:p>
            <a:pPr marL="747713" indent="-349250"/>
            <a:r>
              <a:rPr lang="el-GR" sz="3200" dirty="0"/>
              <a:t>εξοπλισμό ο οποίος καταναλώνει λιγότερη ενέργεια (ανώτερης ενεργειακής κλάσης), </a:t>
            </a:r>
          </a:p>
          <a:p>
            <a:pPr marL="747713" indent="-349250"/>
            <a:r>
              <a:rPr lang="el-GR" sz="3200" dirty="0"/>
              <a:t>οχήματα τα οποία έχουν χαμηλότερες εκπομπές ρύπων, </a:t>
            </a:r>
          </a:p>
          <a:p>
            <a:pPr marL="398463" indent="0">
              <a:buNone/>
            </a:pPr>
            <a:r>
              <a:rPr lang="el-GR" sz="3200" dirty="0"/>
              <a:t>κ.λπ.</a:t>
            </a:r>
          </a:p>
          <a:p>
            <a:pPr marL="0" indent="0">
              <a:buNone/>
            </a:pPr>
            <a:endParaRPr lang="el-GR" sz="4000" dirty="0"/>
          </a:p>
        </p:txBody>
      </p:sp>
    </p:spTree>
    <p:extLst>
      <p:ext uri="{BB962C8B-B14F-4D97-AF65-F5344CB8AC3E}">
        <p14:creationId xmlns:p14="http://schemas.microsoft.com/office/powerpoint/2010/main" val="408240958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Οικονομικά οφέλη – εξοικονόμηση πόρων</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198</a:t>
            </a:fld>
            <a:endParaRPr lang="en-US" dirty="0"/>
          </a:p>
        </p:txBody>
      </p:sp>
      <p:sp>
        <p:nvSpPr>
          <p:cNvPr id="2" name="Θέση περιεχομένου 1"/>
          <p:cNvSpPr>
            <a:spLocks noGrp="1"/>
          </p:cNvSpPr>
          <p:nvPr>
            <p:ph idx="1"/>
          </p:nvPr>
        </p:nvSpPr>
        <p:spPr>
          <a:xfrm>
            <a:off x="90152" y="2092174"/>
            <a:ext cx="11127347" cy="4218473"/>
          </a:xfrm>
        </p:spPr>
        <p:txBody>
          <a:bodyPr>
            <a:noAutofit/>
          </a:bodyPr>
          <a:lstStyle/>
          <a:p>
            <a:pPr marL="0" indent="0">
              <a:buNone/>
            </a:pPr>
            <a:r>
              <a:rPr lang="el-GR" sz="3800" b="1" dirty="0"/>
              <a:t>Οι ΠΔΣ </a:t>
            </a:r>
            <a:r>
              <a:rPr lang="el-GR" sz="3800" b="1" dirty="0">
                <a:solidFill>
                  <a:srgbClr val="FFC000"/>
                </a:solidFill>
              </a:rPr>
              <a:t>εξοικονομούν χρήματα και πόρους </a:t>
            </a:r>
            <a:r>
              <a:rPr lang="el-GR" sz="3800" b="1" dirty="0"/>
              <a:t>όταν λαμβάνεται υπόψη το κόστος του κύκλου ζωής.</a:t>
            </a:r>
            <a:endParaRPr lang="el-GR" sz="3800" dirty="0"/>
          </a:p>
          <a:p>
            <a:pPr marL="0" indent="0">
              <a:buNone/>
            </a:pPr>
            <a:r>
              <a:rPr lang="el-GR" sz="3800" dirty="0"/>
              <a:t>Οι ΠΔΣ συχνά οδηγούν σε εξοικονόμηση πόρων για ολόκληρο τον κύκλο ζωής μιας αγοράς - τόσο για τις δημόσιες αρχές όσο και για την κοινωνία γενικότερα. </a:t>
            </a:r>
          </a:p>
          <a:p>
            <a:pPr marL="0" indent="0">
              <a:buNone/>
            </a:pPr>
            <a:endParaRPr lang="el-GR" sz="3400" dirty="0"/>
          </a:p>
          <a:p>
            <a:pPr marL="0" indent="0">
              <a:buNone/>
            </a:pPr>
            <a:endParaRPr lang="el-GR" sz="3400" dirty="0"/>
          </a:p>
        </p:txBody>
      </p:sp>
    </p:spTree>
    <p:extLst>
      <p:ext uri="{BB962C8B-B14F-4D97-AF65-F5344CB8AC3E}">
        <p14:creationId xmlns:p14="http://schemas.microsoft.com/office/powerpoint/2010/main" val="335536207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Οικονομικά οφέλη – παροχή κινήτρων</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199</a:t>
            </a:fld>
            <a:endParaRPr lang="en-US" dirty="0"/>
          </a:p>
        </p:txBody>
      </p:sp>
      <p:sp>
        <p:nvSpPr>
          <p:cNvPr id="2" name="Θέση περιεχομένου 1"/>
          <p:cNvSpPr>
            <a:spLocks noGrp="1"/>
          </p:cNvSpPr>
          <p:nvPr>
            <p:ph idx="1"/>
          </p:nvPr>
        </p:nvSpPr>
        <p:spPr>
          <a:xfrm>
            <a:off x="90152" y="2092174"/>
            <a:ext cx="11127347" cy="4765826"/>
          </a:xfrm>
        </p:spPr>
        <p:txBody>
          <a:bodyPr>
            <a:noAutofit/>
          </a:bodyPr>
          <a:lstStyle/>
          <a:p>
            <a:pPr marL="0" indent="0">
              <a:buNone/>
            </a:pPr>
            <a:r>
              <a:rPr lang="el-GR" sz="3600" b="1" dirty="0"/>
              <a:t>Οι ΠΔΣ </a:t>
            </a:r>
            <a:r>
              <a:rPr lang="el-GR" sz="3600" b="1" dirty="0">
                <a:solidFill>
                  <a:srgbClr val="FFC000"/>
                </a:solidFill>
              </a:rPr>
              <a:t>παρέχουν κίνητρα </a:t>
            </a:r>
            <a:r>
              <a:rPr lang="el-GR" sz="3600" b="1" dirty="0"/>
              <a:t>στη βιομηχανία για καινοτομία</a:t>
            </a:r>
          </a:p>
          <a:p>
            <a:pPr marL="0" indent="0">
              <a:buNone/>
            </a:pPr>
            <a:r>
              <a:rPr lang="el-GR" sz="3200" dirty="0"/>
              <a:t>Η προώθηση των πράσινων προμηθειών δίνει σημαντικά κίνητρα στη βιομηχανία να αναπτύξει «πράσινες» τεχνολογίες και προϊόντα και να τα προωθήσει στην αγορά. Ειδικότερα, οι ΜΜΕ ενδέχεται να επωφεληθούν από τις περιβαλλοντικές προμήθειες, καθώς </a:t>
            </a:r>
            <a:r>
              <a:rPr lang="el-GR" sz="3200" dirty="0">
                <a:solidFill>
                  <a:srgbClr val="FFC000"/>
                </a:solidFill>
              </a:rPr>
              <a:t>προσφέρουν την ευκαιρία να βρουν αγορές για τις καινοτόμες λύσεις και τα προϊόντα τους</a:t>
            </a:r>
            <a:r>
              <a:rPr lang="el-GR" sz="3200" dirty="0"/>
              <a:t>.</a:t>
            </a:r>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218797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Δημόσιοι Διαγωνισμοί</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680321" y="2336872"/>
            <a:ext cx="9613861" cy="4063927"/>
          </a:xfrm>
        </p:spPr>
        <p:txBody>
          <a:bodyPr>
            <a:normAutofit/>
          </a:bodyPr>
          <a:lstStyle/>
          <a:p>
            <a:pPr marL="0" indent="0" algn="just">
              <a:buNone/>
            </a:pPr>
            <a:r>
              <a:rPr lang="el-GR" sz="3500" dirty="0"/>
              <a:t>Η παροχή των προϊόντων και υπηρεσιών προς το Δημόσιο γίνεται από εταιρίες οι οποίες συμμετέχουν στις </a:t>
            </a:r>
            <a:r>
              <a:rPr lang="el-GR" sz="3500" b="1" dirty="0">
                <a:solidFill>
                  <a:srgbClr val="FFC000"/>
                </a:solidFill>
              </a:rPr>
              <a:t>διαγωνιστικές διαδικασίες</a:t>
            </a:r>
            <a:r>
              <a:rPr lang="el-GR" sz="3500" dirty="0"/>
              <a:t> και εάν αναδειχθούν </a:t>
            </a:r>
            <a:r>
              <a:rPr lang="el-GR" sz="3500" b="1" dirty="0">
                <a:solidFill>
                  <a:srgbClr val="FFC000"/>
                </a:solidFill>
              </a:rPr>
              <a:t>ανάδοχοι</a:t>
            </a:r>
            <a:r>
              <a:rPr lang="el-GR" sz="3500" dirty="0"/>
              <a:t> υπογράφουν την σχετική </a:t>
            </a:r>
            <a:r>
              <a:rPr lang="el-GR" sz="3500" b="1" dirty="0">
                <a:solidFill>
                  <a:srgbClr val="FFC000"/>
                </a:solidFill>
              </a:rPr>
              <a:t>σύμβαση</a:t>
            </a:r>
            <a:r>
              <a:rPr lang="el-GR" sz="3500" dirty="0"/>
              <a:t> και αναλαμβάνουν ως </a:t>
            </a:r>
            <a:r>
              <a:rPr lang="el-GR" sz="3500" b="1" dirty="0">
                <a:solidFill>
                  <a:srgbClr val="FFC000"/>
                </a:solidFill>
              </a:rPr>
              <a:t>προμηθευτές</a:t>
            </a:r>
            <a:r>
              <a:rPr lang="el-GR" sz="3500" dirty="0"/>
              <a:t> την υλοποίηση των όρων που αναφέρονται σε αυτή.</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616453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1. Λίγες επιχειρήσεις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20</a:t>
            </a:fld>
            <a:endParaRPr lang="en-US" dirty="0"/>
          </a:p>
        </p:txBody>
      </p:sp>
      <p:pic>
        <p:nvPicPr>
          <p:cNvPr id="8" name="Θέση περιεχομένου 7">
            <a:extLst>
              <a:ext uri="{FF2B5EF4-FFF2-40B4-BE49-F238E27FC236}">
                <a16:creationId xmlns:a16="http://schemas.microsoft.com/office/drawing/2014/main" id="{C1942399-E190-6B31-1D52-14F79BBE4EB6}"/>
              </a:ext>
            </a:extLst>
          </p:cNvPr>
          <p:cNvPicPr>
            <a:picLocks noGrp="1" noChangeAspect="1"/>
          </p:cNvPicPr>
          <p:nvPr>
            <p:ph idx="1"/>
          </p:nvPr>
        </p:nvPicPr>
        <p:blipFill>
          <a:blip r:embed="rId2"/>
          <a:stretch>
            <a:fillRect/>
          </a:stretch>
        </p:blipFill>
        <p:spPr>
          <a:xfrm>
            <a:off x="233960" y="2002503"/>
            <a:ext cx="5960362" cy="4760395"/>
          </a:xfrm>
        </p:spPr>
      </p:pic>
      <p:sp>
        <p:nvSpPr>
          <p:cNvPr id="9" name="TextBox 8">
            <a:extLst>
              <a:ext uri="{FF2B5EF4-FFF2-40B4-BE49-F238E27FC236}">
                <a16:creationId xmlns:a16="http://schemas.microsoft.com/office/drawing/2014/main" id="{85C544BF-11E3-9C0B-DCE3-2E3E0C4B66C0}"/>
              </a:ext>
            </a:extLst>
          </p:cNvPr>
          <p:cNvSpPr txBox="1"/>
          <p:nvPr/>
        </p:nvSpPr>
        <p:spPr>
          <a:xfrm>
            <a:off x="6367709" y="5270090"/>
            <a:ext cx="5515897" cy="1200329"/>
          </a:xfrm>
          <a:prstGeom prst="rect">
            <a:avLst/>
          </a:prstGeom>
          <a:noFill/>
        </p:spPr>
        <p:txBody>
          <a:bodyPr wrap="square" rtlCol="0">
            <a:spAutoFit/>
          </a:bodyPr>
          <a:lstStyle/>
          <a:p>
            <a:r>
              <a:rPr lang="el-GR" sz="1800" dirty="0"/>
              <a:t>Πηγή: ειδική έκθεση «Δημόσιες συμβάσεις στην ΕΕ Λιγότερος ανταγωνισμός στις συμβάσεις έργων, αγαθών και υπηρεσιών τη δεκαετία μέχρι το 2021» του Ευρωπαϊκού Ελεγκτικού Συνεδρίου.</a:t>
            </a:r>
          </a:p>
        </p:txBody>
      </p:sp>
      <p:pic>
        <p:nvPicPr>
          <p:cNvPr id="11" name="Εικόνα 10">
            <a:extLst>
              <a:ext uri="{FF2B5EF4-FFF2-40B4-BE49-F238E27FC236}">
                <a16:creationId xmlns:a16="http://schemas.microsoft.com/office/drawing/2014/main" id="{EE81BECF-F4DF-83DB-7B55-38B6AB77EE6E}"/>
              </a:ext>
            </a:extLst>
          </p:cNvPr>
          <p:cNvPicPr>
            <a:picLocks noChangeAspect="1"/>
          </p:cNvPicPr>
          <p:nvPr/>
        </p:nvPicPr>
        <p:blipFill>
          <a:blip r:embed="rId3"/>
          <a:stretch>
            <a:fillRect/>
          </a:stretch>
        </p:blipFill>
        <p:spPr>
          <a:xfrm>
            <a:off x="6367709" y="2630897"/>
            <a:ext cx="5611187" cy="2639193"/>
          </a:xfrm>
          <a:prstGeom prst="rect">
            <a:avLst/>
          </a:prstGeom>
        </p:spPr>
      </p:pic>
      <p:sp>
        <p:nvSpPr>
          <p:cNvPr id="12" name="TextBox 11">
            <a:extLst>
              <a:ext uri="{FF2B5EF4-FFF2-40B4-BE49-F238E27FC236}">
                <a16:creationId xmlns:a16="http://schemas.microsoft.com/office/drawing/2014/main" id="{0E0D3229-E8CB-602B-5854-DFFC20FB0DDA}"/>
              </a:ext>
            </a:extLst>
          </p:cNvPr>
          <p:cNvSpPr txBox="1"/>
          <p:nvPr/>
        </p:nvSpPr>
        <p:spPr>
          <a:xfrm>
            <a:off x="6479458" y="2002503"/>
            <a:ext cx="5478582" cy="646331"/>
          </a:xfrm>
          <a:prstGeom prst="rect">
            <a:avLst/>
          </a:prstGeom>
          <a:noFill/>
        </p:spPr>
        <p:txBody>
          <a:bodyPr wrap="square" rtlCol="0">
            <a:spAutoFit/>
          </a:bodyPr>
          <a:lstStyle/>
          <a:p>
            <a:r>
              <a:rPr lang="el-GR" sz="1800" b="1" i="0" dirty="0">
                <a:effectLst/>
                <a:latin typeface="Calibri-Bold"/>
              </a:rPr>
              <a:t>Ένας μόνο προσφέρων – μερίδιο ανά επιλεγμένο τομέα (2011 έως 2021)</a:t>
            </a:r>
            <a:r>
              <a:rPr lang="el-GR" dirty="0"/>
              <a:t> </a:t>
            </a:r>
          </a:p>
        </p:txBody>
      </p:sp>
    </p:spTree>
    <p:extLst>
      <p:ext uri="{BB962C8B-B14F-4D97-AF65-F5344CB8AC3E}">
        <p14:creationId xmlns:p14="http://schemas.microsoft.com/office/powerpoint/2010/main" val="80165019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Οικονομικά οφέλη – μείωση τιμών</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200</a:t>
            </a:fld>
            <a:endParaRPr lang="en-US" dirty="0"/>
          </a:p>
        </p:txBody>
      </p:sp>
      <p:sp>
        <p:nvSpPr>
          <p:cNvPr id="2" name="Θέση περιεχομένου 1"/>
          <p:cNvSpPr>
            <a:spLocks noGrp="1"/>
          </p:cNvSpPr>
          <p:nvPr>
            <p:ph idx="1"/>
          </p:nvPr>
        </p:nvSpPr>
        <p:spPr>
          <a:xfrm>
            <a:off x="90152" y="2092174"/>
            <a:ext cx="11127347" cy="4424536"/>
          </a:xfrm>
        </p:spPr>
        <p:txBody>
          <a:bodyPr>
            <a:noAutofit/>
          </a:bodyPr>
          <a:lstStyle/>
          <a:p>
            <a:pPr marL="0" indent="0">
              <a:buNone/>
            </a:pPr>
            <a:r>
              <a:rPr lang="el-GR" sz="3600" b="1" dirty="0"/>
              <a:t>Οι ΠΔΣ μπορούν να </a:t>
            </a:r>
            <a:r>
              <a:rPr lang="el-GR" sz="3600" b="1" dirty="0">
                <a:solidFill>
                  <a:srgbClr val="FFC000"/>
                </a:solidFill>
              </a:rPr>
              <a:t>μειώσουν τις τιμές </a:t>
            </a:r>
            <a:r>
              <a:rPr lang="el-GR" sz="3600" b="1" dirty="0"/>
              <a:t>των περιβαλλοντικών τεχνολογιών</a:t>
            </a:r>
            <a:endParaRPr lang="el-GR" sz="3600" dirty="0"/>
          </a:p>
          <a:p>
            <a:pPr marL="0" indent="0">
              <a:buNone/>
            </a:pPr>
            <a:r>
              <a:rPr lang="el-GR" sz="3600" dirty="0"/>
              <a:t>Η θέσπιση «πράσινων» κριτηρίων υποβολής προσφορών μπορεί να επηρεάσει την αγορά και να οδηγήσει σε νεοεισερχόμενους στον τομέα των περιβαλλοντικών τεχνολογιών και προϊόντων - ενδεχομένως </a:t>
            </a:r>
            <a:r>
              <a:rPr lang="el-GR" sz="3600" dirty="0">
                <a:solidFill>
                  <a:srgbClr val="FFC000"/>
                </a:solidFill>
              </a:rPr>
              <a:t>να οδηγήσει σε αυξημένο ανταγωνισμό και μειωμένες τιμές</a:t>
            </a:r>
            <a:r>
              <a:rPr lang="el-GR" sz="3600" dirty="0"/>
              <a:t>.</a:t>
            </a:r>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351083445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p:txBody>
          <a:bodyPr/>
          <a:lstStyle/>
          <a:p>
            <a:r>
              <a:rPr lang="el-GR" b="1" dirty="0"/>
              <a:t>Κοινωνικά/οφέλη για την υγεία – βελτίωση ποιότητας ζωής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201</a:t>
            </a:fld>
            <a:endParaRPr lang="en-US" dirty="0"/>
          </a:p>
        </p:txBody>
      </p:sp>
      <p:sp>
        <p:nvSpPr>
          <p:cNvPr id="2" name="Θέση περιεχομένου 1"/>
          <p:cNvSpPr>
            <a:spLocks noGrp="1"/>
          </p:cNvSpPr>
          <p:nvPr>
            <p:ph idx="1"/>
          </p:nvPr>
        </p:nvSpPr>
        <p:spPr>
          <a:xfrm>
            <a:off x="90152" y="2092174"/>
            <a:ext cx="11436440" cy="4424536"/>
          </a:xfrm>
        </p:spPr>
        <p:txBody>
          <a:bodyPr>
            <a:noAutofit/>
          </a:bodyPr>
          <a:lstStyle/>
          <a:p>
            <a:pPr marL="0" indent="0">
              <a:buNone/>
            </a:pPr>
            <a:r>
              <a:rPr lang="el-GR" sz="3600" dirty="0"/>
              <a:t>Οι πολιτικές για τις ΠΔΣ μπορούν να βελτιώσουν τις υπηρεσίες προς το κοινό και έτσι να </a:t>
            </a:r>
            <a:r>
              <a:rPr lang="el-GR" sz="3600" dirty="0">
                <a:solidFill>
                  <a:srgbClr val="FFC000"/>
                </a:solidFill>
              </a:rPr>
              <a:t>βελτιώσουν την ποιότητα ζωής</a:t>
            </a:r>
            <a:r>
              <a:rPr lang="el-GR" sz="3600" dirty="0"/>
              <a:t>. </a:t>
            </a:r>
          </a:p>
          <a:p>
            <a:r>
              <a:rPr lang="el-GR" sz="3600" dirty="0"/>
              <a:t>Τα καθαρότερα δημόσια μέσα μεταφοράς βελτιώνουν την ποιότητα του αέρα. </a:t>
            </a:r>
          </a:p>
          <a:p>
            <a:r>
              <a:rPr lang="el-GR" sz="3600" dirty="0"/>
              <a:t>Η μειωμένη χρήση τοξικών χημικών ουσιών στα προϊόντα καθαρισμού παρέχει ένα πιο υγιεινό εργασιακό περιβάλλον.</a:t>
            </a:r>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277646734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fontScale="90000"/>
          </a:bodyPr>
          <a:lstStyle/>
          <a:p>
            <a:r>
              <a:rPr lang="el-GR" b="1" dirty="0"/>
              <a:t>Κοινωνικά/οφέλη για την υγεία – δημιουργία υψηλών προτύπων περιβαλλοντικής απόδοσης για προϊόντα και υπηρεσίες</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202</a:t>
            </a:fld>
            <a:endParaRPr lang="en-US" dirty="0"/>
          </a:p>
        </p:txBody>
      </p:sp>
      <p:sp>
        <p:nvSpPr>
          <p:cNvPr id="2" name="Θέση περιεχομένου 1"/>
          <p:cNvSpPr>
            <a:spLocks noGrp="1"/>
          </p:cNvSpPr>
          <p:nvPr>
            <p:ph idx="1"/>
          </p:nvPr>
        </p:nvSpPr>
        <p:spPr>
          <a:xfrm>
            <a:off x="90152" y="2092174"/>
            <a:ext cx="11436440" cy="4424536"/>
          </a:xfrm>
        </p:spPr>
        <p:txBody>
          <a:bodyPr>
            <a:noAutofit/>
          </a:bodyPr>
          <a:lstStyle/>
          <a:p>
            <a:pPr marL="0" indent="0">
              <a:buNone/>
            </a:pPr>
            <a:r>
              <a:rPr lang="el-GR" sz="3600" dirty="0"/>
              <a:t>Οι ΠΔΣ μπορούν να συμβάλουν στην επίτευξη </a:t>
            </a:r>
            <a:r>
              <a:rPr lang="el-GR" sz="3600" dirty="0">
                <a:solidFill>
                  <a:srgbClr val="FFC000"/>
                </a:solidFill>
              </a:rPr>
              <a:t>υψηλότερων προτύπων ποιότητας </a:t>
            </a:r>
            <a:r>
              <a:rPr lang="el-GR" sz="3600" dirty="0"/>
              <a:t>για προϊόντα και υπηρεσίες, παρέχοντας καλύτερες επιδόσεις για τις δημόσιες αρχές και τελικά τους πολίτες. </a:t>
            </a:r>
          </a:p>
          <a:p>
            <a:pPr marL="0" indent="0">
              <a:buNone/>
            </a:pPr>
            <a:r>
              <a:rPr lang="el-GR" sz="3600" dirty="0"/>
              <a:t>Νέα προϊόντα και υπηρεσίες που έχουν αναπτυχθεί για να ανταποκρίνονται στις απαιτήσεις των ΠΔΣ μπορεί επίσης να γίνουν δημοφιλή στους ιδιώτες καταναλωτές, βελτιώνοντας τα γενικά πρότυπα.</a:t>
            </a:r>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30918209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b="1" dirty="0"/>
              <a:t>Περιβαλλοντικά οφέλη</a:t>
            </a:r>
            <a:r>
              <a:rPr lang="el-GR" dirty="0"/>
              <a:t> - </a:t>
            </a:r>
            <a:r>
              <a:rPr lang="el-GR" b="1" dirty="0"/>
              <a:t>επίτευξη περιβαλλοντικών στόχων.</a:t>
            </a:r>
            <a:r>
              <a:rPr lang="el-GR" dirty="0"/>
              <a:t> </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203</a:t>
            </a:fld>
            <a:endParaRPr lang="en-US" dirty="0"/>
          </a:p>
        </p:txBody>
      </p:sp>
      <p:sp>
        <p:nvSpPr>
          <p:cNvPr id="2" name="Θέση περιεχομένου 1"/>
          <p:cNvSpPr>
            <a:spLocks noGrp="1"/>
          </p:cNvSpPr>
          <p:nvPr>
            <p:ph idx="1"/>
          </p:nvPr>
        </p:nvSpPr>
        <p:spPr>
          <a:xfrm>
            <a:off x="90152" y="2092174"/>
            <a:ext cx="11436440" cy="4424536"/>
          </a:xfrm>
        </p:spPr>
        <p:txBody>
          <a:bodyPr>
            <a:noAutofit/>
          </a:bodyPr>
          <a:lstStyle/>
          <a:p>
            <a:pPr marL="0" indent="0">
              <a:buNone/>
            </a:pPr>
            <a:r>
              <a:rPr lang="el-GR" sz="3600" dirty="0"/>
              <a:t>Οι ΠΔΣ μπορούν να συμβάλουν καθοριστικά στην </a:t>
            </a:r>
            <a:r>
              <a:rPr lang="el-GR" sz="3600" dirty="0">
                <a:solidFill>
                  <a:srgbClr val="FFC000"/>
                </a:solidFill>
              </a:rPr>
              <a:t>αντιμετώπιση περιβαλλοντικών προβλημάτων </a:t>
            </a:r>
            <a:r>
              <a:rPr lang="el-GR" sz="3600" dirty="0"/>
              <a:t>όπως:</a:t>
            </a:r>
          </a:p>
          <a:p>
            <a:pPr marL="682625" lvl="0" indent="-334963"/>
            <a:r>
              <a:rPr lang="el-GR" sz="3600" dirty="0"/>
              <a:t>Αποψίλωση των δασών, (π.χ. μέσω της αγοράς ξύλου και προϊόντων ξύλου από νόμιμα υλοτομημένα και βιώσιμα διαχειριζόμενα δάση)</a:t>
            </a:r>
          </a:p>
          <a:p>
            <a:pPr marL="682625" lvl="0" indent="-334963"/>
            <a:r>
              <a:rPr lang="el-GR" sz="3600" dirty="0"/>
              <a:t>Εκπομπές αερίων θερμοκηπίου (π.χ. μέσω της αγοράς προϊόντων και υπηρεσιών με χαμηλότερο αποτύπωμα CO2 καθ' όλη τη διάρκεια του κύκλου ζωής τους)</a:t>
            </a:r>
          </a:p>
          <a:p>
            <a:pPr marL="0" indent="0">
              <a:buNone/>
            </a:pPr>
            <a:endParaRPr lang="el-GR" sz="3600" dirty="0"/>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318625797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b="1" dirty="0"/>
              <a:t>Περιβαλλοντικά οφέλη</a:t>
            </a:r>
            <a:r>
              <a:rPr lang="el-GR" dirty="0"/>
              <a:t> - </a:t>
            </a:r>
            <a:r>
              <a:rPr lang="el-GR" b="1" dirty="0"/>
              <a:t>επίτευξη περιβαλλοντικών στόχων.</a:t>
            </a:r>
            <a:r>
              <a:rPr lang="el-GR" dirty="0"/>
              <a:t> </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204</a:t>
            </a:fld>
            <a:endParaRPr lang="en-US" dirty="0"/>
          </a:p>
        </p:txBody>
      </p:sp>
      <p:sp>
        <p:nvSpPr>
          <p:cNvPr id="2" name="Θέση περιεχομένου 1"/>
          <p:cNvSpPr>
            <a:spLocks noGrp="1"/>
          </p:cNvSpPr>
          <p:nvPr>
            <p:ph idx="1"/>
          </p:nvPr>
        </p:nvSpPr>
        <p:spPr>
          <a:xfrm>
            <a:off x="90152" y="2092174"/>
            <a:ext cx="11436440" cy="4424536"/>
          </a:xfrm>
        </p:spPr>
        <p:txBody>
          <a:bodyPr>
            <a:noAutofit/>
          </a:bodyPr>
          <a:lstStyle/>
          <a:p>
            <a:pPr marL="682625" lvl="0" indent="-450850"/>
            <a:r>
              <a:rPr lang="el-GR" sz="3600" dirty="0">
                <a:solidFill>
                  <a:srgbClr val="FFC000"/>
                </a:solidFill>
              </a:rPr>
              <a:t>Χρήση νερού </a:t>
            </a:r>
            <a:r>
              <a:rPr lang="el-GR" sz="3600" dirty="0"/>
              <a:t>(π.χ. μέσω της επιλογής πιο αποδοτικών εξαρτημάτων για το νερό)</a:t>
            </a:r>
          </a:p>
          <a:p>
            <a:pPr marL="682625" lvl="0" indent="-450850"/>
            <a:r>
              <a:rPr lang="el-GR" sz="3600" dirty="0">
                <a:solidFill>
                  <a:srgbClr val="FFC000"/>
                </a:solidFill>
              </a:rPr>
              <a:t>Ενεργειακή απόδοση και χρήση πόρων </a:t>
            </a:r>
            <a:r>
              <a:rPr lang="el-GR" sz="3600" dirty="0"/>
              <a:t>(επιλέγοντας προϊόντα που είναι πιο αποδοτικά και εφαρμόζοντας φιλικές προς το περιβάλλον αρχές σχεδιασμού)</a:t>
            </a:r>
          </a:p>
          <a:p>
            <a:pPr marL="682625" lvl="0" indent="-450850"/>
            <a:r>
              <a:rPr lang="el-GR" sz="3600" dirty="0">
                <a:solidFill>
                  <a:srgbClr val="FFC000"/>
                </a:solidFill>
              </a:rPr>
              <a:t>Ρύπανση του αέρα, των υδάτων και του εδάφους </a:t>
            </a:r>
            <a:r>
              <a:rPr lang="el-GR" sz="3600" dirty="0"/>
              <a:t>(με τον έλεγχο των χημικών και τον περιορισμό της χρήσης επικίνδυνων ουσιών)</a:t>
            </a:r>
          </a:p>
          <a:p>
            <a:pPr marL="0" indent="0">
              <a:buNone/>
            </a:pPr>
            <a:endParaRPr lang="el-GR" sz="3600" dirty="0"/>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388597170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b="1" dirty="0"/>
              <a:t>Περιβαλλοντικά οφέλη</a:t>
            </a:r>
            <a:r>
              <a:rPr lang="el-GR" dirty="0"/>
              <a:t> - </a:t>
            </a:r>
            <a:r>
              <a:rPr lang="el-GR" b="1" dirty="0"/>
              <a:t>επίτευξη περιβαλλοντικών στόχων.</a:t>
            </a:r>
            <a:r>
              <a:rPr lang="el-GR" dirty="0"/>
              <a:t> </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205</a:t>
            </a:fld>
            <a:endParaRPr lang="en-US" dirty="0"/>
          </a:p>
        </p:txBody>
      </p:sp>
      <p:sp>
        <p:nvSpPr>
          <p:cNvPr id="2" name="Θέση περιεχομένου 1"/>
          <p:cNvSpPr>
            <a:spLocks noGrp="1"/>
          </p:cNvSpPr>
          <p:nvPr>
            <p:ph idx="1"/>
          </p:nvPr>
        </p:nvSpPr>
        <p:spPr>
          <a:xfrm>
            <a:off x="90152" y="2092174"/>
            <a:ext cx="11436440" cy="4424536"/>
          </a:xfrm>
        </p:spPr>
        <p:txBody>
          <a:bodyPr>
            <a:noAutofit/>
          </a:bodyPr>
          <a:lstStyle/>
          <a:p>
            <a:pPr marL="515938" lvl="0" indent="-284163"/>
            <a:r>
              <a:rPr lang="el-GR" sz="3600" dirty="0">
                <a:solidFill>
                  <a:srgbClr val="FFC000"/>
                </a:solidFill>
              </a:rPr>
              <a:t>Απόβλητα</a:t>
            </a:r>
            <a:r>
              <a:rPr lang="el-GR" sz="3600" dirty="0"/>
              <a:t> (καθορίζοντας διαδικασίες ή συσκευασίες που δημιουργούν λιγότερα απόβλητα ή ενθαρρύνοντας την επαναχρησιμοποίηση και ανακύκλωση υλικών)</a:t>
            </a:r>
          </a:p>
          <a:p>
            <a:pPr marL="515938" lvl="0" indent="-284163"/>
            <a:r>
              <a:rPr lang="el-GR" sz="3600" dirty="0">
                <a:solidFill>
                  <a:srgbClr val="FFC000"/>
                </a:solidFill>
              </a:rPr>
              <a:t>Βιώσιμη γεωργία </a:t>
            </a:r>
            <a:r>
              <a:rPr lang="el-GR" sz="3600" dirty="0"/>
              <a:t>(π.χ. αγοράζοντας τρόφιμα βιολογικής παραγωγής)</a:t>
            </a:r>
          </a:p>
          <a:p>
            <a:pPr marL="0" indent="0">
              <a:buNone/>
            </a:pPr>
            <a:endParaRPr lang="el-GR" sz="3600" dirty="0"/>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7972006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b="1" dirty="0"/>
              <a:t>Περιβαλλοντικά οφέλη</a:t>
            </a:r>
            <a:r>
              <a:rPr lang="el-GR" dirty="0"/>
              <a:t> - </a:t>
            </a:r>
            <a:r>
              <a:rPr lang="el-GR" b="1" dirty="0"/>
              <a:t>παράδειγμα για τους ιδιώτες καταναλωτές.</a:t>
            </a:r>
            <a:r>
              <a:rPr lang="el-GR" dirty="0"/>
              <a:t> </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206</a:t>
            </a:fld>
            <a:endParaRPr lang="en-US" dirty="0"/>
          </a:p>
        </p:txBody>
      </p:sp>
      <p:sp>
        <p:nvSpPr>
          <p:cNvPr id="2" name="Θέση περιεχομένου 1"/>
          <p:cNvSpPr>
            <a:spLocks noGrp="1"/>
          </p:cNvSpPr>
          <p:nvPr>
            <p:ph idx="1"/>
          </p:nvPr>
        </p:nvSpPr>
        <p:spPr>
          <a:xfrm>
            <a:off x="90152" y="2092174"/>
            <a:ext cx="11436440" cy="4424536"/>
          </a:xfrm>
        </p:spPr>
        <p:txBody>
          <a:bodyPr>
            <a:noAutofit/>
          </a:bodyPr>
          <a:lstStyle/>
          <a:p>
            <a:pPr marL="0" indent="0">
              <a:buNone/>
            </a:pPr>
            <a:r>
              <a:rPr lang="el-GR" sz="3800" dirty="0"/>
              <a:t>Δίνεται το παράδειγμα για το ευρύ κοινό και τον ιδιωτικό τομέα και να επηρεάζουμε την αγορά.</a:t>
            </a:r>
            <a:endParaRPr lang="en-US" sz="3800" dirty="0"/>
          </a:p>
          <a:p>
            <a:pPr marL="0" indent="0">
              <a:buNone/>
            </a:pPr>
            <a:r>
              <a:rPr lang="el-GR" sz="3800" dirty="0"/>
              <a:t>Μπορεί να ενθαρρύνει τους οργανισμούς του ιδιωτικού τομέα να χρησιμοποιούν πράσινα κριτήρια για τις δικές τους προμήθειες.</a:t>
            </a:r>
          </a:p>
          <a:p>
            <a:pPr marL="0" indent="0">
              <a:buNone/>
            </a:pPr>
            <a:endParaRPr lang="el-GR" sz="3600" dirty="0"/>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187300779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b="1" dirty="0"/>
              <a:t>Περιβαλλοντικά οφέλη</a:t>
            </a:r>
            <a:r>
              <a:rPr lang="el-GR" dirty="0"/>
              <a:t> - </a:t>
            </a:r>
            <a:r>
              <a:rPr lang="el-GR" b="1" dirty="0"/>
              <a:t>ευαισθητοποίηση για περιβαλλοντικά ζητήματα.</a:t>
            </a:r>
            <a:r>
              <a:rPr lang="el-GR" dirty="0"/>
              <a:t> </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207</a:t>
            </a:fld>
            <a:endParaRPr lang="en-US" dirty="0"/>
          </a:p>
        </p:txBody>
      </p:sp>
      <p:sp>
        <p:nvSpPr>
          <p:cNvPr id="2" name="Θέση περιεχομένου 1"/>
          <p:cNvSpPr>
            <a:spLocks noGrp="1"/>
          </p:cNvSpPr>
          <p:nvPr>
            <p:ph idx="1"/>
          </p:nvPr>
        </p:nvSpPr>
        <p:spPr>
          <a:xfrm>
            <a:off x="90152" y="2092174"/>
            <a:ext cx="11436440" cy="4424536"/>
          </a:xfrm>
        </p:spPr>
        <p:txBody>
          <a:bodyPr>
            <a:noAutofit/>
          </a:bodyPr>
          <a:lstStyle/>
          <a:p>
            <a:pPr marL="0" indent="0">
              <a:buNone/>
            </a:pPr>
            <a:r>
              <a:rPr lang="el-GR" sz="3600" dirty="0"/>
              <a:t>Οι ΠΔΣ μπορούν επίσης να λειτουργήσουν ως χρήσιμο κανάλι για την αύξηση της περιβαλλοντικής συνείδησης εντοπίζοντας τις περιβαλλοντικές επιπτώσεις ενός συγκεκριμένου προϊόντος/υπηρεσίας καθ' όλη τη </a:t>
            </a:r>
            <a:r>
              <a:rPr lang="el-GR" sz="3600" b="1" dirty="0">
                <a:solidFill>
                  <a:srgbClr val="FFC000"/>
                </a:solidFill>
              </a:rPr>
              <a:t>διάρκεια του κύκλου ζωής </a:t>
            </a:r>
            <a:r>
              <a:rPr lang="el-GR" sz="3600" dirty="0"/>
              <a:t>του και παρέχοντας πληροφορίες για τα οφέλη των πιο οικολογικών εναλλακτικών λύσεων. </a:t>
            </a:r>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285033655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b="1" dirty="0"/>
              <a:t>Περιβαλλοντικά οφέλη</a:t>
            </a:r>
            <a:r>
              <a:rPr lang="el-GR" dirty="0"/>
              <a:t> - </a:t>
            </a:r>
            <a:r>
              <a:rPr lang="el-GR" b="1" dirty="0"/>
              <a:t>ευαισθητοποίηση για περιβαλλοντικά ζητήματα.</a:t>
            </a:r>
            <a:r>
              <a:rPr lang="el-GR" dirty="0"/>
              <a:t> </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208</a:t>
            </a:fld>
            <a:endParaRPr lang="en-US" dirty="0"/>
          </a:p>
        </p:txBody>
      </p:sp>
      <p:sp>
        <p:nvSpPr>
          <p:cNvPr id="2" name="Θέση περιεχομένου 1"/>
          <p:cNvSpPr>
            <a:spLocks noGrp="1"/>
          </p:cNvSpPr>
          <p:nvPr>
            <p:ph idx="1"/>
          </p:nvPr>
        </p:nvSpPr>
        <p:spPr>
          <a:xfrm>
            <a:off x="90152" y="2092174"/>
            <a:ext cx="11436440" cy="4424536"/>
          </a:xfrm>
        </p:spPr>
        <p:txBody>
          <a:bodyPr>
            <a:noAutofit/>
          </a:bodyPr>
          <a:lstStyle/>
          <a:p>
            <a:pPr marL="0" indent="0">
              <a:buNone/>
            </a:pPr>
            <a:r>
              <a:rPr lang="el-GR" sz="4000" dirty="0"/>
              <a:t>Για παράδειγμα, το σερβίρισμα βιολογικών και βιώσιμων τροφίμων σε μια δημόσια καντίνα είναι πιθανό να αυξήσει την ευαισθητοποίηση μεταξύ των χρηστών και των </a:t>
            </a:r>
            <a:r>
              <a:rPr lang="el-GR" sz="4000" dirty="0" err="1"/>
              <a:t>παρόχων</a:t>
            </a:r>
            <a:r>
              <a:rPr lang="el-GR" sz="4000" dirty="0"/>
              <a:t> της υπηρεσίας.</a:t>
            </a:r>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356329555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fontScale="90000"/>
          </a:bodyPr>
          <a:lstStyle/>
          <a:p>
            <a:r>
              <a:rPr lang="el-GR" b="1" dirty="0"/>
              <a:t>Πολιτικά οφέλη - δέσμευση του δημόσιου τομέα στην προστασία του περιβάλλοντος και στη βιώσιμη κατανάλωση και παραγωγή</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209</a:t>
            </a:fld>
            <a:endParaRPr lang="en-US" dirty="0"/>
          </a:p>
        </p:txBody>
      </p:sp>
      <p:sp>
        <p:nvSpPr>
          <p:cNvPr id="2" name="Θέση περιεχομένου 1"/>
          <p:cNvSpPr>
            <a:spLocks noGrp="1"/>
          </p:cNvSpPr>
          <p:nvPr>
            <p:ph idx="1"/>
          </p:nvPr>
        </p:nvSpPr>
        <p:spPr>
          <a:xfrm>
            <a:off x="90152" y="2092174"/>
            <a:ext cx="11436440" cy="4424536"/>
          </a:xfrm>
        </p:spPr>
        <p:txBody>
          <a:bodyPr>
            <a:noAutofit/>
          </a:bodyPr>
          <a:lstStyle/>
          <a:p>
            <a:pPr marL="0" indent="0">
              <a:buNone/>
            </a:pPr>
            <a:r>
              <a:rPr lang="el-GR" sz="3600" dirty="0"/>
              <a:t>Η σαφής πλειοψηφία των πολιτών της ΕΕ αντιλαμβάνεται την προστασία του περιβάλλοντος ως μία από τις βασικές προτεραιότητες της Ένωσης. </a:t>
            </a:r>
          </a:p>
          <a:p>
            <a:pPr marL="0" indent="0">
              <a:buNone/>
            </a:pPr>
            <a:r>
              <a:rPr lang="el-GR" sz="3600" dirty="0"/>
              <a:t>Η ορατή εστίαση στο «πρασίνισμα» της αγοράς προϊόντων και υπηρεσιών πιθανότατα θα έχει ως αποτέλεσμα μια θετική αντίληψη της αρμόδιας διοίκησης ή/και κυβέρνησης.</a:t>
            </a:r>
          </a:p>
          <a:p>
            <a:pPr marL="0" indent="0">
              <a:buNone/>
            </a:pPr>
            <a:endParaRPr lang="el-GR" sz="3600" dirty="0"/>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2322239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1. Λίγες επιχειρήσεις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21</a:t>
            </a:fld>
            <a:endParaRPr lang="en-US" dirty="0"/>
          </a:p>
        </p:txBody>
      </p:sp>
      <p:pic>
        <p:nvPicPr>
          <p:cNvPr id="8" name="Θέση περιεχομένου 7">
            <a:extLst>
              <a:ext uri="{FF2B5EF4-FFF2-40B4-BE49-F238E27FC236}">
                <a16:creationId xmlns:a16="http://schemas.microsoft.com/office/drawing/2014/main" id="{A53BB621-6E3A-47D6-D0AF-7340129139A8}"/>
              </a:ext>
            </a:extLst>
          </p:cNvPr>
          <p:cNvPicPr>
            <a:picLocks noGrp="1" noChangeAspect="1"/>
          </p:cNvPicPr>
          <p:nvPr>
            <p:ph idx="1"/>
          </p:nvPr>
        </p:nvPicPr>
        <p:blipFill>
          <a:blip r:embed="rId2"/>
          <a:stretch>
            <a:fillRect/>
          </a:stretch>
        </p:blipFill>
        <p:spPr>
          <a:xfrm>
            <a:off x="265471" y="2110658"/>
            <a:ext cx="5287640" cy="4653936"/>
          </a:xfrm>
        </p:spPr>
      </p:pic>
      <p:pic>
        <p:nvPicPr>
          <p:cNvPr id="10" name="Εικόνα 9">
            <a:extLst>
              <a:ext uri="{FF2B5EF4-FFF2-40B4-BE49-F238E27FC236}">
                <a16:creationId xmlns:a16="http://schemas.microsoft.com/office/drawing/2014/main" id="{90F0800D-75F3-6C08-E324-387256B756CC}"/>
              </a:ext>
            </a:extLst>
          </p:cNvPr>
          <p:cNvPicPr>
            <a:picLocks noChangeAspect="1"/>
          </p:cNvPicPr>
          <p:nvPr/>
        </p:nvPicPr>
        <p:blipFill>
          <a:blip r:embed="rId3"/>
          <a:stretch>
            <a:fillRect/>
          </a:stretch>
        </p:blipFill>
        <p:spPr>
          <a:xfrm>
            <a:off x="5753253" y="2238220"/>
            <a:ext cx="5876925" cy="2540257"/>
          </a:xfrm>
          <a:prstGeom prst="rect">
            <a:avLst/>
          </a:prstGeom>
        </p:spPr>
      </p:pic>
      <p:sp>
        <p:nvSpPr>
          <p:cNvPr id="11" name="TextBox 10">
            <a:extLst>
              <a:ext uri="{FF2B5EF4-FFF2-40B4-BE49-F238E27FC236}">
                <a16:creationId xmlns:a16="http://schemas.microsoft.com/office/drawing/2014/main" id="{8B95093D-70ED-97C0-1EF1-D819EE06BDBB}"/>
              </a:ext>
            </a:extLst>
          </p:cNvPr>
          <p:cNvSpPr txBox="1"/>
          <p:nvPr/>
        </p:nvSpPr>
        <p:spPr>
          <a:xfrm>
            <a:off x="5830529" y="4955458"/>
            <a:ext cx="5515897" cy="1200329"/>
          </a:xfrm>
          <a:prstGeom prst="rect">
            <a:avLst/>
          </a:prstGeom>
          <a:noFill/>
        </p:spPr>
        <p:txBody>
          <a:bodyPr wrap="square" rtlCol="0">
            <a:spAutoFit/>
          </a:bodyPr>
          <a:lstStyle/>
          <a:p>
            <a:r>
              <a:rPr lang="el-GR" sz="1800" dirty="0"/>
              <a:t>Πηγή: ειδική έκθεση «Δημόσιες συμβάσεις στην ΕΕ Λιγότερος ανταγωνισμός στις συμβάσεις έργων, αγαθών και υπηρεσιών τη δεκαετία μέχρι το 2021» του Ευρωπαϊκού Ελεγκτικού Συνεδρίου.</a:t>
            </a:r>
          </a:p>
        </p:txBody>
      </p:sp>
    </p:spTree>
    <p:extLst>
      <p:ext uri="{BB962C8B-B14F-4D97-AF65-F5344CB8AC3E}">
        <p14:creationId xmlns:p14="http://schemas.microsoft.com/office/powerpoint/2010/main" val="276562425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dirty="0"/>
              <a:t>Παραδείγματα ωφελειών στην ΕΕ</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210</a:t>
            </a:fld>
            <a:endParaRPr lang="en-US" dirty="0"/>
          </a:p>
        </p:txBody>
      </p:sp>
      <p:sp>
        <p:nvSpPr>
          <p:cNvPr id="2" name="Θέση περιεχομένου 1"/>
          <p:cNvSpPr>
            <a:spLocks noGrp="1"/>
          </p:cNvSpPr>
          <p:nvPr>
            <p:ph idx="1"/>
          </p:nvPr>
        </p:nvSpPr>
        <p:spPr>
          <a:xfrm>
            <a:off x="90152" y="2092174"/>
            <a:ext cx="11436440" cy="3767713"/>
          </a:xfrm>
        </p:spPr>
        <p:txBody>
          <a:bodyPr>
            <a:noAutofit/>
          </a:bodyPr>
          <a:lstStyle/>
          <a:p>
            <a:pPr marL="0" lvl="0" indent="0">
              <a:buNone/>
            </a:pPr>
            <a:r>
              <a:rPr lang="el-GR" sz="4000" dirty="0"/>
              <a:t>Ο Δήμος της Βιέννης εξοικονόμησε: </a:t>
            </a:r>
          </a:p>
          <a:p>
            <a:pPr lvl="0" indent="403225"/>
            <a:r>
              <a:rPr lang="el-GR" sz="4000" b="1" dirty="0">
                <a:solidFill>
                  <a:srgbClr val="FFC000"/>
                </a:solidFill>
              </a:rPr>
              <a:t>44,4 εκατομμύρια ευρώ </a:t>
            </a:r>
            <a:r>
              <a:rPr lang="el-GR" sz="4000" dirty="0"/>
              <a:t>και </a:t>
            </a:r>
          </a:p>
          <a:p>
            <a:pPr lvl="0" indent="403225"/>
            <a:r>
              <a:rPr lang="el-GR" sz="4000" b="1" dirty="0">
                <a:solidFill>
                  <a:srgbClr val="FFC000"/>
                </a:solidFill>
              </a:rPr>
              <a:t>περισσότερους από 100.000 τόνους CO2 </a:t>
            </a:r>
          </a:p>
          <a:p>
            <a:pPr marL="0" lvl="0" indent="0">
              <a:buNone/>
            </a:pPr>
            <a:r>
              <a:rPr lang="el-GR" sz="4000" dirty="0"/>
              <a:t>μεταξύ 2004 και 2007 μέσω του προγράμματος </a:t>
            </a:r>
            <a:r>
              <a:rPr lang="el-GR" sz="4000" dirty="0" err="1"/>
              <a:t>EcoBuy</a:t>
            </a:r>
            <a:r>
              <a:rPr lang="el-GR" sz="4000" dirty="0"/>
              <a:t>.</a:t>
            </a:r>
          </a:p>
          <a:p>
            <a:pPr marL="0" indent="0">
              <a:buNone/>
            </a:pPr>
            <a:endParaRPr lang="el-GR" sz="3600" dirty="0"/>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192440718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dirty="0"/>
              <a:t>Παραδείγματα ωφελειών στην ΕΕ</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211</a:t>
            </a:fld>
            <a:endParaRPr lang="en-US" dirty="0"/>
          </a:p>
        </p:txBody>
      </p:sp>
      <p:sp>
        <p:nvSpPr>
          <p:cNvPr id="2" name="Θέση περιεχομένου 1"/>
          <p:cNvSpPr>
            <a:spLocks noGrp="1"/>
          </p:cNvSpPr>
          <p:nvPr>
            <p:ph idx="1"/>
          </p:nvPr>
        </p:nvSpPr>
        <p:spPr>
          <a:xfrm>
            <a:off x="90152" y="2092174"/>
            <a:ext cx="11436440" cy="4231353"/>
          </a:xfrm>
        </p:spPr>
        <p:txBody>
          <a:bodyPr>
            <a:noAutofit/>
          </a:bodyPr>
          <a:lstStyle/>
          <a:p>
            <a:pPr marL="0" lvl="0" indent="0">
              <a:buNone/>
            </a:pPr>
            <a:r>
              <a:rPr lang="el-GR" sz="4000" b="1" dirty="0">
                <a:solidFill>
                  <a:srgbClr val="FFC000"/>
                </a:solidFill>
              </a:rPr>
              <a:t>3 εκατομμύρια τόνοι CO2 </a:t>
            </a:r>
            <a:r>
              <a:rPr lang="el-GR" sz="4000" dirty="0"/>
              <a:t>θα εξοικονομούνταν μόνο στην Ολλανδία εάν όλες οι ολλανδικές δημόσιες αρχές εφάρμοζαν τα εθνικά κριτήρια για τις βιώσιμες δημόσιες συμβάσεις, τα οποία περιλαμβάνουν πράσινα κριτήρια. </a:t>
            </a:r>
          </a:p>
          <a:p>
            <a:pPr marL="0" lvl="0" indent="0">
              <a:buNone/>
            </a:pPr>
            <a:r>
              <a:rPr lang="el-GR" sz="4000" dirty="0"/>
              <a:t>Η κατανάλωση ενέργειας του δημόσιου τομέα θα μειωνόταν </a:t>
            </a:r>
            <a:r>
              <a:rPr lang="el-GR" sz="4000" b="1" dirty="0">
                <a:solidFill>
                  <a:srgbClr val="FFC000"/>
                </a:solidFill>
              </a:rPr>
              <a:t>κατά 10%</a:t>
            </a:r>
            <a:r>
              <a:rPr lang="el-GR" sz="4000" dirty="0"/>
              <a:t>. </a:t>
            </a:r>
          </a:p>
          <a:p>
            <a:pPr marL="0" indent="0">
              <a:buNone/>
            </a:pPr>
            <a:endParaRPr lang="el-GR" sz="3600" dirty="0"/>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291396393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dirty="0"/>
              <a:t>Παραδείγματα ωφελειών στην ΕΕ</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212</a:t>
            </a:fld>
            <a:endParaRPr lang="en-US" dirty="0"/>
          </a:p>
        </p:txBody>
      </p:sp>
      <p:sp>
        <p:nvSpPr>
          <p:cNvPr id="2" name="Θέση περιεχομένου 1"/>
          <p:cNvSpPr>
            <a:spLocks noGrp="1"/>
          </p:cNvSpPr>
          <p:nvPr>
            <p:ph idx="1"/>
          </p:nvPr>
        </p:nvSpPr>
        <p:spPr>
          <a:xfrm>
            <a:off x="90152" y="2092174"/>
            <a:ext cx="11436440" cy="4231353"/>
          </a:xfrm>
        </p:spPr>
        <p:txBody>
          <a:bodyPr>
            <a:noAutofit/>
          </a:bodyPr>
          <a:lstStyle/>
          <a:p>
            <a:pPr marL="0" lvl="0" indent="0">
              <a:buNone/>
            </a:pPr>
            <a:r>
              <a:rPr lang="el-GR" sz="4000" dirty="0"/>
              <a:t>Εάν όλες οι προμήθειες </a:t>
            </a:r>
            <a:r>
              <a:rPr lang="en-US" sz="4000" dirty="0"/>
              <a:t>IT </a:t>
            </a:r>
            <a:r>
              <a:rPr lang="el-GR" sz="4000" dirty="0"/>
              <a:t>στην Ευρώπη ακολουθούσαν το παράδειγμα του Δημοτικού Συμβουλίου της Κοπεγχάγης και του Σουηδικού Οργανισμού Διοικητικής Ανάπτυξης, η κατανάλωση ενέργειας θα μειωνόταν κατά περίπου </a:t>
            </a:r>
            <a:r>
              <a:rPr lang="el-GR" sz="4000" b="1" dirty="0">
                <a:solidFill>
                  <a:srgbClr val="FFC000"/>
                </a:solidFill>
              </a:rPr>
              <a:t>30 </a:t>
            </a:r>
            <a:r>
              <a:rPr lang="el-GR" sz="4000" b="1" dirty="0" err="1">
                <a:solidFill>
                  <a:srgbClr val="FFC000"/>
                </a:solidFill>
              </a:rPr>
              <a:t>τεραβατώρες</a:t>
            </a:r>
            <a:r>
              <a:rPr lang="el-GR" sz="4000" b="1" dirty="0">
                <a:solidFill>
                  <a:srgbClr val="FFC000"/>
                </a:solidFill>
              </a:rPr>
              <a:t> - περίπου το ισοδύναμο τεσσάρων πυρηνικών αντιδραστήρων</a:t>
            </a:r>
            <a:r>
              <a:rPr lang="el-GR" sz="4000" dirty="0"/>
              <a:t>.</a:t>
            </a:r>
          </a:p>
          <a:p>
            <a:pPr marL="0" indent="0">
              <a:buNone/>
            </a:pPr>
            <a:endParaRPr lang="el-GR" sz="3600" dirty="0"/>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38981833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dirty="0"/>
              <a:t>Παραδείγματα ωφελειών στην ΕΕ</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213</a:t>
            </a:fld>
            <a:endParaRPr lang="en-US" dirty="0"/>
          </a:p>
        </p:txBody>
      </p:sp>
      <p:sp>
        <p:nvSpPr>
          <p:cNvPr id="2" name="Θέση περιεχομένου 1"/>
          <p:cNvSpPr>
            <a:spLocks noGrp="1"/>
          </p:cNvSpPr>
          <p:nvPr>
            <p:ph idx="1"/>
          </p:nvPr>
        </p:nvSpPr>
        <p:spPr>
          <a:xfrm>
            <a:off x="90152" y="2092174"/>
            <a:ext cx="11436440" cy="4231353"/>
          </a:xfrm>
        </p:spPr>
        <p:txBody>
          <a:bodyPr>
            <a:noAutofit/>
          </a:bodyPr>
          <a:lstStyle/>
          <a:p>
            <a:pPr marL="0" indent="0">
              <a:buNone/>
            </a:pPr>
            <a:r>
              <a:rPr lang="el-GR" sz="4000" dirty="0"/>
              <a:t>Οι εκπομπές CO2 θα μειωνόταν κατά </a:t>
            </a:r>
            <a:r>
              <a:rPr lang="el-GR" sz="4000" b="1" dirty="0">
                <a:solidFill>
                  <a:srgbClr val="FFC000"/>
                </a:solidFill>
              </a:rPr>
              <a:t>15 εκατομμύρια τόνους ετησίως </a:t>
            </a:r>
            <a:r>
              <a:rPr lang="el-GR" sz="4000" dirty="0"/>
              <a:t>εάν ολόκληρη η ΕΕ υιοθετούσε τα ίδια περιβαλλοντικά κριτήρια για τον φωτισμό και τον εξοπλισμό γραφείου με την πόλη Τούρκου της Φινλανδίας - μειώνοντας την κατανάλωση ηλεκτρικής ενέργειας </a:t>
            </a:r>
            <a:r>
              <a:rPr lang="el-GR" sz="4000" b="1" dirty="0">
                <a:solidFill>
                  <a:srgbClr val="FFC000"/>
                </a:solidFill>
              </a:rPr>
              <a:t>κατά 50%.</a:t>
            </a:r>
          </a:p>
          <a:p>
            <a:pPr marL="0" indent="0">
              <a:buNone/>
            </a:pPr>
            <a:endParaRPr lang="el-GR" sz="3600" dirty="0"/>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214750312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dirty="0"/>
              <a:t>Δημόσιες Συμβάσεις Κοινωνικής Αναφοράς</a:t>
            </a:r>
            <a:r>
              <a:rPr lang="en-US" dirty="0"/>
              <a:t> </a:t>
            </a:r>
            <a:br>
              <a:rPr lang="el-GR" dirty="0"/>
            </a:b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214</a:t>
            </a:fld>
            <a:endParaRPr lang="en-US" dirty="0"/>
          </a:p>
        </p:txBody>
      </p:sp>
      <p:sp>
        <p:nvSpPr>
          <p:cNvPr id="2" name="Θέση περιεχομένου 1"/>
          <p:cNvSpPr>
            <a:spLocks noGrp="1"/>
          </p:cNvSpPr>
          <p:nvPr>
            <p:ph idx="1"/>
          </p:nvPr>
        </p:nvSpPr>
        <p:spPr>
          <a:xfrm>
            <a:off x="90152" y="2092174"/>
            <a:ext cx="11436440" cy="4231353"/>
          </a:xfrm>
        </p:spPr>
        <p:txBody>
          <a:bodyPr>
            <a:noAutofit/>
          </a:bodyPr>
          <a:lstStyle/>
          <a:p>
            <a:pPr marL="0" indent="0" algn="just">
              <a:buNone/>
            </a:pPr>
            <a:r>
              <a:rPr lang="el-GR" sz="3700" dirty="0"/>
              <a:t>Δημόσιες Συμβάσεις Κοινωνικής Αναφοράς είναι αυτές κατά τις οποίες οι αναθέτουσες αρχές λαμβάνουν υπόψη </a:t>
            </a:r>
            <a:r>
              <a:rPr lang="el-GR" sz="3700" b="1" dirty="0">
                <a:solidFill>
                  <a:srgbClr val="FFC000"/>
                </a:solidFill>
              </a:rPr>
              <a:t>σημαντικές κοινωνικές πτυχές </a:t>
            </a:r>
            <a:r>
              <a:rPr lang="el-GR" sz="3700" dirty="0"/>
              <a:t>ως κριτήρια ανάθεσης. </a:t>
            </a:r>
          </a:p>
          <a:p>
            <a:pPr marL="0" indent="0">
              <a:buNone/>
            </a:pPr>
            <a:r>
              <a:rPr lang="el-GR" sz="3700" dirty="0"/>
              <a:t>Προώθηση </a:t>
            </a:r>
            <a:r>
              <a:rPr lang="el-GR" sz="3700" dirty="0">
                <a:solidFill>
                  <a:srgbClr val="FFC000"/>
                </a:solidFill>
              </a:rPr>
              <a:t>κατ’ αποκλειστικότητα </a:t>
            </a:r>
            <a:r>
              <a:rPr lang="el-GR" sz="3700" dirty="0"/>
              <a:t>φορέων Κοινωνικής και Αλληλέγγυας Οικονομίας (ΚΑΛΟ).</a:t>
            </a:r>
          </a:p>
          <a:p>
            <a:pPr marL="0" indent="0">
              <a:buNone/>
            </a:pPr>
            <a:r>
              <a:rPr lang="el-GR" sz="3500" dirty="0"/>
              <a:t>(βλ. </a:t>
            </a:r>
            <a:r>
              <a:rPr lang="en-US" sz="3500" dirty="0">
                <a:hlinkClick r:id="rId3"/>
              </a:rPr>
              <a:t>https://commission.europa.eu/funding-tenders/tools-public-buyers/social-procurement_el</a:t>
            </a:r>
            <a:r>
              <a:rPr lang="el-GR" sz="3500" dirty="0"/>
              <a:t> και Ν.4412/2016 και Ν.4430/2016)</a:t>
            </a:r>
          </a:p>
          <a:p>
            <a:pPr marL="0" indent="0">
              <a:buNone/>
            </a:pPr>
            <a:endParaRPr lang="el-GR" sz="4000" dirty="0"/>
          </a:p>
        </p:txBody>
      </p:sp>
    </p:spTree>
    <p:extLst>
      <p:ext uri="{BB962C8B-B14F-4D97-AF65-F5344CB8AC3E}">
        <p14:creationId xmlns:p14="http://schemas.microsoft.com/office/powerpoint/2010/main" val="261003371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dirty="0"/>
              <a:t>Δημόσιες Συμβάσεις Κοινωνικής Αναφοράς</a:t>
            </a:r>
            <a:r>
              <a:rPr lang="en-US" dirty="0"/>
              <a:t> </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215</a:t>
            </a:fld>
            <a:endParaRPr lang="en-US" dirty="0"/>
          </a:p>
        </p:txBody>
      </p:sp>
      <p:sp>
        <p:nvSpPr>
          <p:cNvPr id="2" name="Θέση περιεχομένου 1"/>
          <p:cNvSpPr>
            <a:spLocks noGrp="1"/>
          </p:cNvSpPr>
          <p:nvPr>
            <p:ph idx="1"/>
          </p:nvPr>
        </p:nvSpPr>
        <p:spPr>
          <a:xfrm>
            <a:off x="90152" y="2092174"/>
            <a:ext cx="11436440" cy="4231353"/>
          </a:xfrm>
        </p:spPr>
        <p:txBody>
          <a:bodyPr>
            <a:noAutofit/>
          </a:bodyPr>
          <a:lstStyle/>
          <a:p>
            <a:pPr marL="0" indent="0" algn="just">
              <a:buNone/>
            </a:pPr>
            <a:r>
              <a:rPr lang="el-GR" dirty="0"/>
              <a:t>Ενδεικτικά, ως τέτοια</a:t>
            </a:r>
            <a:r>
              <a:rPr lang="en-US" dirty="0"/>
              <a:t> </a:t>
            </a:r>
            <a:r>
              <a:rPr lang="el-GR" dirty="0"/>
              <a:t>κριτήρια νοούνται:</a:t>
            </a:r>
          </a:p>
          <a:p>
            <a:pPr marL="0" indent="0">
              <a:buNone/>
            </a:pPr>
            <a:r>
              <a:rPr lang="el-GR" dirty="0"/>
              <a:t>α) οι ευκαιρίες απασχόλησης,</a:t>
            </a:r>
          </a:p>
          <a:p>
            <a:pPr marL="0" indent="0">
              <a:buNone/>
            </a:pPr>
            <a:r>
              <a:rPr lang="el-GR" dirty="0"/>
              <a:t>β) η κοινωνική ένταξη ευάλωτων κοινωνικών ομάδων,</a:t>
            </a:r>
          </a:p>
          <a:p>
            <a:pPr marL="0" indent="0">
              <a:buNone/>
            </a:pPr>
            <a:r>
              <a:rPr lang="el-GR" dirty="0"/>
              <a:t>γ) η ισότητα ευκαιριών,</a:t>
            </a:r>
          </a:p>
          <a:p>
            <a:pPr marL="0" indent="0">
              <a:buNone/>
            </a:pPr>
            <a:r>
              <a:rPr lang="el-GR" dirty="0"/>
              <a:t>δ) ο σχεδιασμός της προσβασιμότητας για όλους,</a:t>
            </a:r>
          </a:p>
          <a:p>
            <a:pPr marL="0" indent="0">
              <a:buNone/>
            </a:pPr>
            <a:r>
              <a:rPr lang="el-GR" dirty="0"/>
              <a:t>ε) η συνεκτίμηση των κριτηρίων </a:t>
            </a:r>
            <a:r>
              <a:rPr lang="el-GR" dirty="0" err="1"/>
              <a:t>αειφορίας</a:t>
            </a:r>
            <a:r>
              <a:rPr lang="el-GR" dirty="0"/>
              <a:t>, στα οποία περιλαμβάνονται θέματα ηθικού εμπορίου και</a:t>
            </a:r>
          </a:p>
          <a:p>
            <a:pPr marL="0" indent="0">
              <a:buNone/>
            </a:pPr>
            <a:r>
              <a:rPr lang="el-GR" dirty="0" err="1"/>
              <a:t>στ</a:t>
            </a:r>
            <a:r>
              <a:rPr lang="el-GR" dirty="0"/>
              <a:t>) η ευρύτερη εκούσια συμμόρφωση με την εταιρική κοινωνική ευθύνη (ΕΚΕ)</a:t>
            </a:r>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81016898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dirty="0"/>
              <a:t>Δημόσιες Συμβάσεις Κοινωνικής Αναφοράς - φορείς</a:t>
            </a:r>
            <a:r>
              <a:rPr lang="en-US" dirty="0"/>
              <a:t> </a:t>
            </a:r>
            <a:endParaRPr lang="el-GR" dirty="0"/>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216</a:t>
            </a:fld>
            <a:endParaRPr lang="en-US" dirty="0"/>
          </a:p>
        </p:txBody>
      </p:sp>
      <p:sp>
        <p:nvSpPr>
          <p:cNvPr id="2" name="Θέση περιεχομένου 1"/>
          <p:cNvSpPr>
            <a:spLocks noGrp="1"/>
          </p:cNvSpPr>
          <p:nvPr>
            <p:ph idx="1"/>
          </p:nvPr>
        </p:nvSpPr>
        <p:spPr>
          <a:xfrm>
            <a:off x="149144" y="2092174"/>
            <a:ext cx="11924869" cy="4231353"/>
          </a:xfrm>
        </p:spPr>
        <p:txBody>
          <a:bodyPr>
            <a:noAutofit/>
          </a:bodyPr>
          <a:lstStyle/>
          <a:p>
            <a:pPr algn="just">
              <a:buFont typeface="Wingdings" panose="05000000000000000000" pitchFamily="2" charset="2"/>
              <a:buChar char="q"/>
            </a:pPr>
            <a:r>
              <a:rPr lang="el-GR" dirty="0">
                <a:solidFill>
                  <a:schemeClr val="accent5"/>
                </a:solidFill>
              </a:rPr>
              <a:t> Κοινωνικές συνεταιριστικές επιχειρήσεις:</a:t>
            </a:r>
          </a:p>
          <a:p>
            <a:pPr marL="0" indent="0">
              <a:buNone/>
            </a:pPr>
            <a:r>
              <a:rPr lang="el-GR" b="1" dirty="0">
                <a:solidFill>
                  <a:srgbClr val="FFC000"/>
                </a:solidFill>
              </a:rPr>
              <a:t>α) </a:t>
            </a:r>
            <a:r>
              <a:rPr lang="el-GR" b="1" dirty="0" err="1">
                <a:solidFill>
                  <a:srgbClr val="FFC000"/>
                </a:solidFill>
              </a:rPr>
              <a:t>Κοιν.Σ</a:t>
            </a:r>
            <a:r>
              <a:rPr lang="el-GR" b="1" dirty="0">
                <a:solidFill>
                  <a:srgbClr val="FFC000"/>
                </a:solidFill>
              </a:rPr>
              <a:t>. </a:t>
            </a:r>
            <a:r>
              <a:rPr lang="el-GR" b="1" dirty="0" err="1">
                <a:solidFill>
                  <a:srgbClr val="FFC000"/>
                </a:solidFill>
              </a:rPr>
              <a:t>Επ</a:t>
            </a:r>
            <a:r>
              <a:rPr lang="el-GR" b="1" dirty="0">
                <a:solidFill>
                  <a:srgbClr val="FFC000"/>
                </a:solidFill>
              </a:rPr>
              <a:t>. Ένταξης</a:t>
            </a:r>
            <a:r>
              <a:rPr lang="el-GR" dirty="0"/>
              <a:t>,</a:t>
            </a:r>
          </a:p>
          <a:p>
            <a:pPr marL="0" indent="0">
              <a:buNone/>
            </a:pPr>
            <a:r>
              <a:rPr lang="el-GR" dirty="0" err="1"/>
              <a:t>αα</a:t>
            </a:r>
            <a:r>
              <a:rPr lang="el-GR" dirty="0"/>
              <a:t>) </a:t>
            </a:r>
            <a:r>
              <a:rPr lang="el-GR" dirty="0" err="1"/>
              <a:t>Κοιν.Σ</a:t>
            </a:r>
            <a:r>
              <a:rPr lang="el-GR" dirty="0"/>
              <a:t>. </a:t>
            </a:r>
            <a:r>
              <a:rPr lang="el-GR" dirty="0" err="1"/>
              <a:t>Επ</a:t>
            </a:r>
            <a:r>
              <a:rPr lang="el-GR" dirty="0"/>
              <a:t>. Ένταξης Ευάλωτων Ομάδων</a:t>
            </a:r>
          </a:p>
          <a:p>
            <a:pPr marL="0" indent="0">
              <a:buNone/>
            </a:pPr>
            <a:r>
              <a:rPr lang="el-GR" dirty="0" err="1"/>
              <a:t>αβ</a:t>
            </a:r>
            <a:r>
              <a:rPr lang="el-GR" dirty="0"/>
              <a:t>) </a:t>
            </a:r>
            <a:r>
              <a:rPr lang="el-GR" dirty="0" err="1"/>
              <a:t>Κοιν.Σ.Επ</a:t>
            </a:r>
            <a:r>
              <a:rPr lang="el-GR" dirty="0"/>
              <a:t>. Ένταξης Ειδικών Ομάδων</a:t>
            </a:r>
          </a:p>
          <a:p>
            <a:pPr marL="0" indent="0">
              <a:buNone/>
            </a:pPr>
            <a:r>
              <a:rPr lang="el-GR" dirty="0" err="1"/>
              <a:t>αγ</a:t>
            </a:r>
            <a:r>
              <a:rPr lang="el-GR" dirty="0"/>
              <a:t>) Οι Κοινωνικοί Συνεταιρισμοί Περιορισμένης Ευθύνης (</a:t>
            </a:r>
            <a:r>
              <a:rPr lang="el-GR" dirty="0" err="1"/>
              <a:t>Κοι.Σ.Π.Ε</a:t>
            </a:r>
            <a:r>
              <a:rPr lang="el-GR" dirty="0"/>
              <a:t>.) </a:t>
            </a:r>
          </a:p>
          <a:p>
            <a:pPr marL="0" indent="0">
              <a:spcAft>
                <a:spcPts val="1200"/>
              </a:spcAft>
              <a:buNone/>
            </a:pPr>
            <a:r>
              <a:rPr lang="el-GR" sz="3200" b="1" dirty="0">
                <a:solidFill>
                  <a:srgbClr val="FFC000"/>
                </a:solidFill>
              </a:rPr>
              <a:t>β) </a:t>
            </a:r>
            <a:r>
              <a:rPr lang="el-GR" sz="3200" b="1" dirty="0" err="1">
                <a:solidFill>
                  <a:srgbClr val="FFC000"/>
                </a:solidFill>
              </a:rPr>
              <a:t>Κοιν.Σ.Επ</a:t>
            </a:r>
            <a:r>
              <a:rPr lang="el-GR" sz="3200" b="1" dirty="0">
                <a:solidFill>
                  <a:srgbClr val="FFC000"/>
                </a:solidFill>
              </a:rPr>
              <a:t>. Συλλογικής και Κοινωνικής ωφέλειας</a:t>
            </a:r>
          </a:p>
          <a:p>
            <a:pPr>
              <a:buFont typeface="Wingdings" panose="05000000000000000000" pitchFamily="2" charset="2"/>
              <a:buChar char="q"/>
            </a:pPr>
            <a:r>
              <a:rPr lang="el-GR" dirty="0">
                <a:solidFill>
                  <a:schemeClr val="accent5"/>
                </a:solidFill>
              </a:rPr>
              <a:t> Συνεταιρισμοί εργαζομένων</a:t>
            </a:r>
          </a:p>
          <a:p>
            <a:pPr marL="0" indent="0">
              <a:buNone/>
            </a:pPr>
            <a:endParaRPr lang="el-GR" sz="4000" dirty="0"/>
          </a:p>
        </p:txBody>
      </p:sp>
    </p:spTree>
    <p:extLst>
      <p:ext uri="{BB962C8B-B14F-4D97-AF65-F5344CB8AC3E}">
        <p14:creationId xmlns:p14="http://schemas.microsoft.com/office/powerpoint/2010/main" val="342086033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dirty="0"/>
              <a:t>Παράδειγμα δημόσιων συμβάσεων κοινωνικής αναφοράς</a:t>
            </a:r>
            <a:r>
              <a:rPr lang="en-US" dirty="0"/>
              <a:t> </a:t>
            </a:r>
            <a:r>
              <a:rPr lang="el-GR" dirty="0"/>
              <a:t>- </a:t>
            </a:r>
            <a:r>
              <a:rPr lang="el-GR" dirty="0" err="1"/>
              <a:t>Κοι.Σ.Π.Ε</a:t>
            </a:r>
            <a:r>
              <a:rPr lang="el-GR" dirty="0"/>
              <a:t>.</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217</a:t>
            </a:fld>
            <a:endParaRPr lang="en-US" dirty="0"/>
          </a:p>
        </p:txBody>
      </p:sp>
      <p:sp>
        <p:nvSpPr>
          <p:cNvPr id="2" name="Θέση περιεχομένου 1"/>
          <p:cNvSpPr>
            <a:spLocks noGrp="1"/>
          </p:cNvSpPr>
          <p:nvPr>
            <p:ph idx="1"/>
          </p:nvPr>
        </p:nvSpPr>
        <p:spPr>
          <a:xfrm>
            <a:off x="90152" y="2092174"/>
            <a:ext cx="11436440" cy="4574097"/>
          </a:xfrm>
        </p:spPr>
        <p:txBody>
          <a:bodyPr>
            <a:noAutofit/>
          </a:bodyPr>
          <a:lstStyle/>
          <a:p>
            <a:pPr marL="0" indent="0" algn="just">
              <a:buNone/>
            </a:pPr>
            <a:r>
              <a:rPr lang="el-GR" dirty="0"/>
              <a:t>Ένταξη στην αγορά εργασίας ανέργων που απασχολούνται με δυσκολία: πρέπει το προσωπικό που θα εκτελέσει τη σύμβαση να περιλαμβάνει ένα </a:t>
            </a:r>
            <a:r>
              <a:rPr lang="el-GR" dirty="0" err="1"/>
              <a:t>καθορισµένο</a:t>
            </a:r>
            <a:r>
              <a:rPr lang="el-GR" dirty="0"/>
              <a:t> ποσοστό µ</a:t>
            </a:r>
            <a:r>
              <a:rPr lang="el-GR" dirty="0" err="1"/>
              <a:t>ειονεκτούντων</a:t>
            </a:r>
            <a:r>
              <a:rPr lang="el-GR" dirty="0"/>
              <a:t> προσώπων, όπως άνεργοι (ιδίως μακροχρόνια άνεργοι, γυναίκες και νέοι), άτομα με αναπηρίες και πρόσωπα με ψυχική ασθένεια.</a:t>
            </a:r>
          </a:p>
          <a:p>
            <a:pPr marL="0" indent="0" algn="just">
              <a:buNone/>
            </a:pPr>
            <a:r>
              <a:rPr lang="el-GR" dirty="0">
                <a:solidFill>
                  <a:srgbClr val="FFC000"/>
                </a:solidFill>
              </a:rPr>
              <a:t>Κοινωνικοί Συνεταιρισμοί Περιορισμένης Ευθύνης (</a:t>
            </a:r>
            <a:r>
              <a:rPr lang="el-GR" dirty="0" err="1">
                <a:solidFill>
                  <a:srgbClr val="FFC000"/>
                </a:solidFill>
              </a:rPr>
              <a:t>Κοι.Σ.Π.Ε</a:t>
            </a:r>
            <a:r>
              <a:rPr lang="el-GR" dirty="0">
                <a:solidFill>
                  <a:srgbClr val="FFC000"/>
                </a:solidFill>
              </a:rPr>
              <a:t>.)</a:t>
            </a:r>
            <a:r>
              <a:rPr lang="el-GR" dirty="0"/>
              <a:t> εγγεγραμμένοι στο Μητρώο Κοινωνικής και Αλληλέγγυας Οικονομίας </a:t>
            </a:r>
          </a:p>
          <a:p>
            <a:pPr marL="0" indent="0" algn="just">
              <a:buNone/>
            </a:pPr>
            <a:r>
              <a:rPr lang="el-GR" dirty="0"/>
              <a:t>Παράδειγμα: υπηρεσίες καθαριότητας</a:t>
            </a:r>
          </a:p>
          <a:p>
            <a:pPr marL="0" indent="0" algn="just">
              <a:buNone/>
            </a:pPr>
            <a:endParaRPr lang="el-GR" dirty="0"/>
          </a:p>
          <a:p>
            <a:pPr marL="0" indent="0" algn="just">
              <a:buNone/>
            </a:pPr>
            <a:endParaRPr lang="el-GR" dirty="0"/>
          </a:p>
          <a:p>
            <a:pPr marL="0" indent="0" algn="just">
              <a:buNone/>
            </a:pPr>
            <a:endParaRPr lang="el-GR" dirty="0"/>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197260939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dirty="0"/>
              <a:t>Παράδειγμα </a:t>
            </a:r>
            <a:r>
              <a:rPr lang="el-GR" dirty="0" err="1"/>
              <a:t>Κοι.Σ.Π.Ε</a:t>
            </a:r>
            <a:r>
              <a:rPr lang="el-GR" dirty="0"/>
              <a:t>.</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218</a:t>
            </a:fld>
            <a:endParaRPr lang="en-US" dirty="0"/>
          </a:p>
        </p:txBody>
      </p:sp>
      <p:sp>
        <p:nvSpPr>
          <p:cNvPr id="2" name="Θέση περιεχομένου 1"/>
          <p:cNvSpPr>
            <a:spLocks noGrp="1"/>
          </p:cNvSpPr>
          <p:nvPr>
            <p:ph idx="1"/>
          </p:nvPr>
        </p:nvSpPr>
        <p:spPr>
          <a:xfrm>
            <a:off x="90152" y="2092174"/>
            <a:ext cx="11436440" cy="4574097"/>
          </a:xfrm>
        </p:spPr>
        <p:txBody>
          <a:bodyPr>
            <a:noAutofit/>
          </a:bodyPr>
          <a:lstStyle/>
          <a:p>
            <a:pPr marL="0" indent="0" algn="just">
              <a:buNone/>
            </a:pPr>
            <a:endParaRPr lang="el-GR" dirty="0"/>
          </a:p>
          <a:p>
            <a:pPr marL="0" indent="0" algn="just">
              <a:buNone/>
            </a:pPr>
            <a:endParaRPr lang="el-GR" dirty="0"/>
          </a:p>
          <a:p>
            <a:pPr marL="0" indent="0" algn="just">
              <a:buNone/>
            </a:pPr>
            <a:endParaRPr lang="el-GR" dirty="0"/>
          </a:p>
          <a:p>
            <a:pPr marL="0" indent="0" algn="just">
              <a:buNone/>
            </a:pPr>
            <a:endParaRPr lang="el-GR" dirty="0"/>
          </a:p>
          <a:p>
            <a:pPr marL="0" indent="0" algn="just">
              <a:buNone/>
            </a:pPr>
            <a:endParaRPr lang="el-GR" dirty="0"/>
          </a:p>
          <a:p>
            <a:pPr marL="0" indent="0" algn="just">
              <a:buNone/>
            </a:pPr>
            <a:endParaRPr lang="el-GR" dirty="0"/>
          </a:p>
          <a:p>
            <a:pPr marL="0" indent="0" algn="just">
              <a:buNone/>
            </a:pPr>
            <a:endParaRPr lang="el-GR" dirty="0"/>
          </a:p>
          <a:p>
            <a:pPr marL="0" indent="0" algn="just">
              <a:buNone/>
            </a:pPr>
            <a:endParaRPr lang="el-GR" dirty="0"/>
          </a:p>
          <a:p>
            <a:pPr marL="0" indent="0" algn="just">
              <a:buNone/>
            </a:pPr>
            <a:r>
              <a:rPr lang="el-GR" dirty="0"/>
              <a:t>                        </a:t>
            </a:r>
            <a:r>
              <a:rPr lang="en-US" dirty="0"/>
              <a:t>https://www.koispeiris.gr/</a:t>
            </a:r>
            <a:endParaRPr lang="el-GR" dirty="0"/>
          </a:p>
          <a:p>
            <a:pPr marL="0" indent="0" algn="just">
              <a:buNone/>
            </a:pPr>
            <a:endParaRPr lang="el-GR" dirty="0"/>
          </a:p>
          <a:p>
            <a:pPr marL="0" indent="0">
              <a:buNone/>
            </a:pPr>
            <a:endParaRPr lang="el-GR" sz="3200" dirty="0"/>
          </a:p>
          <a:p>
            <a:pPr marL="0" indent="0">
              <a:buNone/>
            </a:pPr>
            <a:endParaRPr lang="el-GR" sz="4000" dirty="0"/>
          </a:p>
        </p:txBody>
      </p:sp>
      <p:pic>
        <p:nvPicPr>
          <p:cNvPr id="8" name="Εικόνα 7">
            <a:extLst>
              <a:ext uri="{FF2B5EF4-FFF2-40B4-BE49-F238E27FC236}">
                <a16:creationId xmlns:a16="http://schemas.microsoft.com/office/drawing/2014/main" id="{1B301491-24ED-5B00-CC9F-64D9AD0B3358}"/>
              </a:ext>
            </a:extLst>
          </p:cNvPr>
          <p:cNvPicPr>
            <a:picLocks noChangeAspect="1"/>
          </p:cNvPicPr>
          <p:nvPr/>
        </p:nvPicPr>
        <p:blipFill>
          <a:blip r:embed="rId2"/>
          <a:stretch>
            <a:fillRect/>
          </a:stretch>
        </p:blipFill>
        <p:spPr>
          <a:xfrm>
            <a:off x="263366" y="2092174"/>
            <a:ext cx="7603563" cy="4306509"/>
          </a:xfrm>
          <a:prstGeom prst="rect">
            <a:avLst/>
          </a:prstGeom>
        </p:spPr>
      </p:pic>
      <p:sp>
        <p:nvSpPr>
          <p:cNvPr id="9" name="TextBox 8">
            <a:extLst>
              <a:ext uri="{FF2B5EF4-FFF2-40B4-BE49-F238E27FC236}">
                <a16:creationId xmlns:a16="http://schemas.microsoft.com/office/drawing/2014/main" id="{D18EB577-1F60-5B5C-CD14-069767EF8FA8}"/>
              </a:ext>
            </a:extLst>
          </p:cNvPr>
          <p:cNvSpPr txBox="1"/>
          <p:nvPr/>
        </p:nvSpPr>
        <p:spPr>
          <a:xfrm>
            <a:off x="8150942" y="2290916"/>
            <a:ext cx="3375650" cy="3170099"/>
          </a:xfrm>
          <a:prstGeom prst="rect">
            <a:avLst/>
          </a:prstGeom>
          <a:noFill/>
        </p:spPr>
        <p:txBody>
          <a:bodyPr wrap="square" rtlCol="0">
            <a:spAutoFit/>
          </a:bodyPr>
          <a:lstStyle/>
          <a:p>
            <a:r>
              <a:rPr lang="el-GR" sz="2500" dirty="0"/>
              <a:t>Προσπάθεια να δοθεί επαγγελματική διέξοδος σε άτομα που πάσχουν από ψυχικές ασθένειες και αδυνατούν να ενταχθούν στην αγορά εργασίας.</a:t>
            </a:r>
          </a:p>
        </p:txBody>
      </p:sp>
    </p:spTree>
    <p:extLst>
      <p:ext uri="{BB962C8B-B14F-4D97-AF65-F5344CB8AC3E}">
        <p14:creationId xmlns:p14="http://schemas.microsoft.com/office/powerpoint/2010/main" val="260306224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dirty="0"/>
              <a:t>Παράδειγμα προκήρυξης διαγωνισμού σύμφωνα με το άρθρο 20 Ν.4412/2016</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219</a:t>
            </a:fld>
            <a:endParaRPr lang="en-US" dirty="0"/>
          </a:p>
        </p:txBody>
      </p:sp>
      <p:sp>
        <p:nvSpPr>
          <p:cNvPr id="2" name="Θέση περιεχομένου 1"/>
          <p:cNvSpPr>
            <a:spLocks noGrp="1"/>
          </p:cNvSpPr>
          <p:nvPr>
            <p:ph idx="1"/>
          </p:nvPr>
        </p:nvSpPr>
        <p:spPr>
          <a:xfrm>
            <a:off x="90152" y="2092174"/>
            <a:ext cx="11436440" cy="4574097"/>
          </a:xfrm>
        </p:spPr>
        <p:txBody>
          <a:bodyPr>
            <a:noAutofit/>
          </a:bodyPr>
          <a:lstStyle/>
          <a:p>
            <a:pPr marL="0" indent="0" algn="just">
              <a:buNone/>
            </a:pPr>
            <a:endParaRPr lang="el-GR" dirty="0"/>
          </a:p>
          <a:p>
            <a:pPr marL="0" indent="0" algn="just">
              <a:buNone/>
            </a:pPr>
            <a:endParaRPr lang="el-GR" dirty="0"/>
          </a:p>
          <a:p>
            <a:pPr marL="0" indent="0" algn="just">
              <a:buNone/>
            </a:pPr>
            <a:endParaRPr lang="el-GR" dirty="0"/>
          </a:p>
          <a:p>
            <a:pPr marL="0" indent="0" algn="just">
              <a:buNone/>
            </a:pPr>
            <a:endParaRPr lang="el-GR" dirty="0"/>
          </a:p>
          <a:p>
            <a:pPr marL="0" indent="0" algn="just">
              <a:buNone/>
            </a:pPr>
            <a:endParaRPr lang="el-GR" dirty="0"/>
          </a:p>
          <a:p>
            <a:pPr marL="0" indent="0" algn="just">
              <a:buNone/>
            </a:pPr>
            <a:endParaRPr lang="el-GR" dirty="0"/>
          </a:p>
          <a:p>
            <a:pPr marL="0" indent="0" algn="just">
              <a:buNone/>
            </a:pPr>
            <a:endParaRPr lang="el-GR" dirty="0"/>
          </a:p>
          <a:p>
            <a:pPr marL="0" indent="0" algn="just">
              <a:buNone/>
            </a:pPr>
            <a:endParaRPr lang="el-GR" dirty="0"/>
          </a:p>
          <a:p>
            <a:pPr marL="0" indent="0" algn="just">
              <a:buNone/>
            </a:pPr>
            <a:r>
              <a:rPr lang="el-GR" dirty="0"/>
              <a:t>                        </a:t>
            </a:r>
            <a:r>
              <a:rPr lang="en-US" dirty="0"/>
              <a:t>https://www.epant.gr/</a:t>
            </a:r>
            <a:endParaRPr lang="el-GR" dirty="0"/>
          </a:p>
          <a:p>
            <a:pPr marL="0" indent="0" algn="just">
              <a:buNone/>
            </a:pPr>
            <a:endParaRPr lang="el-GR" dirty="0"/>
          </a:p>
          <a:p>
            <a:pPr marL="0" indent="0">
              <a:buNone/>
            </a:pPr>
            <a:endParaRPr lang="el-GR" sz="3200" dirty="0"/>
          </a:p>
          <a:p>
            <a:pPr marL="0" indent="0">
              <a:buNone/>
            </a:pPr>
            <a:endParaRPr lang="el-GR" sz="4000" dirty="0"/>
          </a:p>
        </p:txBody>
      </p:sp>
      <p:pic>
        <p:nvPicPr>
          <p:cNvPr id="6" name="Εικόνα 5">
            <a:extLst>
              <a:ext uri="{FF2B5EF4-FFF2-40B4-BE49-F238E27FC236}">
                <a16:creationId xmlns:a16="http://schemas.microsoft.com/office/drawing/2014/main" id="{98860235-6606-43F2-9764-20B12AF794CC}"/>
              </a:ext>
            </a:extLst>
          </p:cNvPr>
          <p:cNvPicPr>
            <a:picLocks noChangeAspect="1"/>
          </p:cNvPicPr>
          <p:nvPr/>
        </p:nvPicPr>
        <p:blipFill>
          <a:blip r:embed="rId2"/>
          <a:stretch>
            <a:fillRect/>
          </a:stretch>
        </p:blipFill>
        <p:spPr>
          <a:xfrm>
            <a:off x="445637" y="2102024"/>
            <a:ext cx="11080955" cy="4269315"/>
          </a:xfrm>
          <a:prstGeom prst="rect">
            <a:avLst/>
          </a:prstGeom>
        </p:spPr>
      </p:pic>
    </p:spTree>
    <p:extLst>
      <p:ext uri="{BB962C8B-B14F-4D97-AF65-F5344CB8AC3E}">
        <p14:creationId xmlns:p14="http://schemas.microsoft.com/office/powerpoint/2010/main" val="503814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17715" y="753228"/>
            <a:ext cx="10076468" cy="1080938"/>
          </a:xfrm>
        </p:spPr>
        <p:txBody>
          <a:bodyPr/>
          <a:lstStyle/>
          <a:p>
            <a:r>
              <a:rPr lang="el-GR" dirty="0"/>
              <a:t>Ύπαρξη επαγγελματικών ενώσεων και άλλου είδους στενές επιχειρηματικές σχέσεις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59656" y="2140300"/>
            <a:ext cx="11146973" cy="4492729"/>
          </a:xfrm>
        </p:spPr>
        <p:txBody>
          <a:bodyPr>
            <a:noAutofit/>
          </a:bodyPr>
          <a:lstStyle/>
          <a:p>
            <a:pPr marL="0" indent="0">
              <a:lnSpc>
                <a:spcPct val="110000"/>
              </a:lnSpc>
              <a:spcAft>
                <a:spcPts val="600"/>
              </a:spcAft>
              <a:buNone/>
            </a:pPr>
            <a:r>
              <a:rPr lang="el-GR" sz="3300" dirty="0"/>
              <a:t>Υπάρχουν  περιπτώσεις όπου οι ενώσεις έχουν χρησιμοποιηθεί από τις επιχειρήσεις-μέλη τους ως μέσα για την επίτευξη μιας παράνομης συμφωνίας νοθείας προσφορών π.χ. διαμόρφωση τιμοκαταλόγων ή «συμφωνίες κυρίων» για μη άσκηση ανταγωνισμού υπό την απειλή άσκησης πειθαρχικών διώξεων. Σε κάθε περίπτωση όταν  οι  ανταγωνιστές  γνωρίζουν ο  ένας τον άλλον καλά η συμπαιγνία  είναι  πιο  πιθανό  να συμβεί</a:t>
            </a:r>
          </a:p>
          <a:p>
            <a:pPr marL="0" indent="0" algn="just">
              <a:lnSpc>
                <a:spcPct val="110000"/>
              </a:lnSpc>
              <a:spcAft>
                <a:spcPts val="600"/>
              </a:spcAft>
              <a:buNone/>
            </a:pPr>
            <a:endParaRPr lang="el-GR" sz="34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65038816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dirty="0"/>
              <a:t>Δημόσιες συμβάσεις καινοτόμων λύσεων</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220</a:t>
            </a:fld>
            <a:endParaRPr lang="en-US" dirty="0"/>
          </a:p>
        </p:txBody>
      </p:sp>
      <p:sp>
        <p:nvSpPr>
          <p:cNvPr id="2" name="Θέση περιεχομένου 1"/>
          <p:cNvSpPr>
            <a:spLocks noGrp="1"/>
          </p:cNvSpPr>
          <p:nvPr>
            <p:ph idx="1"/>
          </p:nvPr>
        </p:nvSpPr>
        <p:spPr>
          <a:xfrm>
            <a:off x="90152" y="2092174"/>
            <a:ext cx="11436440" cy="4765826"/>
          </a:xfrm>
        </p:spPr>
        <p:txBody>
          <a:bodyPr>
            <a:noAutofit/>
          </a:bodyPr>
          <a:lstStyle/>
          <a:p>
            <a:pPr marL="0" indent="0">
              <a:buNone/>
            </a:pPr>
            <a:r>
              <a:rPr lang="el-GR" sz="3700" dirty="0"/>
              <a:t>Οι δημόσιες συμβάσεις καινοτόμων λύσεων (</a:t>
            </a:r>
            <a:r>
              <a:rPr lang="en-US" sz="3700" dirty="0"/>
              <a:t>Public procurement of innovative solutions-</a:t>
            </a:r>
            <a:r>
              <a:rPr lang="el-GR" sz="3700" dirty="0"/>
              <a:t>PPI) </a:t>
            </a:r>
            <a:r>
              <a:rPr lang="el-GR" sz="3700" b="1" dirty="0">
                <a:solidFill>
                  <a:srgbClr val="FFFF00"/>
                </a:solidFill>
              </a:rPr>
              <a:t>διευκολύνουν την ευρεία διάδοση καινοτόμων λύσεων στην αγορά</a:t>
            </a:r>
            <a:r>
              <a:rPr lang="el-GR" sz="3700" dirty="0"/>
              <a:t>.</a:t>
            </a:r>
          </a:p>
          <a:p>
            <a:pPr marL="0" indent="0">
              <a:buNone/>
            </a:pPr>
            <a:r>
              <a:rPr lang="el-GR" sz="3700" dirty="0"/>
              <a:t>Οι PPI συμβαίνουν όταν ο δημόσιος τομέας χρησιμοποιεί την αγοραστική του δύναμη για να ενεργήσει ως </a:t>
            </a:r>
            <a:r>
              <a:rPr lang="el-GR" sz="3700" b="1" dirty="0">
                <a:solidFill>
                  <a:srgbClr val="FFFF00"/>
                </a:solidFill>
              </a:rPr>
              <a:t>πρώιμος αγοραστής/</a:t>
            </a:r>
            <a:r>
              <a:rPr lang="el-GR" sz="3700" b="1" dirty="0" err="1">
                <a:solidFill>
                  <a:srgbClr val="FFFF00"/>
                </a:solidFill>
              </a:rPr>
              <a:t>υιοθετητής</a:t>
            </a:r>
            <a:r>
              <a:rPr lang="el-GR" sz="3700" b="1" dirty="0">
                <a:solidFill>
                  <a:srgbClr val="FFFF00"/>
                </a:solidFill>
              </a:rPr>
              <a:t> καινοτόμων λύσεων που δεν είναι ακόμη διαθέσιμες σε εμπορική βάση μεγάλης κλίμακας</a:t>
            </a:r>
            <a:r>
              <a:rPr lang="el-GR" sz="3700" dirty="0"/>
              <a:t>.</a:t>
            </a:r>
            <a:endParaRPr lang="el-GR" sz="3700" b="1" dirty="0">
              <a:solidFill>
                <a:srgbClr val="FFC000"/>
              </a:solidFill>
            </a:endParaRPr>
          </a:p>
          <a:p>
            <a:pPr marL="0" indent="0">
              <a:buNone/>
            </a:pPr>
            <a:endParaRPr lang="el-GR" sz="3600" dirty="0"/>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262300778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dirty="0"/>
              <a:t>Δημόσιες συμβάσεις καινοτόμων λύσεων</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221</a:t>
            </a:fld>
            <a:endParaRPr lang="en-US" dirty="0"/>
          </a:p>
        </p:txBody>
      </p:sp>
      <p:sp>
        <p:nvSpPr>
          <p:cNvPr id="2" name="Θέση περιεχομένου 1"/>
          <p:cNvSpPr>
            <a:spLocks noGrp="1"/>
          </p:cNvSpPr>
          <p:nvPr>
            <p:ph idx="1"/>
          </p:nvPr>
        </p:nvSpPr>
        <p:spPr>
          <a:xfrm>
            <a:off x="90152" y="2092174"/>
            <a:ext cx="11436440" cy="4765826"/>
          </a:xfrm>
        </p:spPr>
        <p:txBody>
          <a:bodyPr>
            <a:noAutofit/>
          </a:bodyPr>
          <a:lstStyle/>
          <a:p>
            <a:pPr marL="0" indent="0">
              <a:buNone/>
            </a:pPr>
            <a:r>
              <a:rPr lang="el-GR" sz="2800" dirty="0"/>
              <a:t>Η δημιουργία ισχυρής και σταθερής ζήτησης για καινοτόμες λύσεις μέσω των δημόσιων συμβάσεων έχει σημαντικά πλεονεκτήματα:</a:t>
            </a:r>
          </a:p>
          <a:p>
            <a:r>
              <a:rPr lang="el-GR" sz="2800" dirty="0"/>
              <a:t>    εκσυγχρονισμός των δημόσιων υπηρεσιών με λύσεις υψηλότερης ποιότητας και αποδοτικότερες ως προς το κόστος</a:t>
            </a:r>
          </a:p>
          <a:p>
            <a:r>
              <a:rPr lang="el-GR" sz="2800" dirty="0"/>
              <a:t>    τόνωση μιας συγκεκριμένης νέας αγοράς καινοτόμων λύσεων, με την παροχή βοήθειας σε καινοτόμες εταιρείες ώστε να επιτύχουν οικονομίες κλίμακας για την ανάπτυξη της επιχειρηματικής τους δραστηριότητας</a:t>
            </a:r>
          </a:p>
          <a:p>
            <a:pPr marL="0" indent="0">
              <a:buNone/>
            </a:pPr>
            <a:r>
              <a:rPr lang="el-GR" sz="2000" dirty="0"/>
              <a:t>(δες </a:t>
            </a:r>
            <a:r>
              <a:rPr lang="en-US" sz="2000" dirty="0">
                <a:hlinkClick r:id="rId2"/>
              </a:rPr>
              <a:t>https://research-and-innovation.ec.europa.eu/strategy/support-policy-making/shaping-eu-research-and-innovation-policy/new-european-innovation-agenda/innovation-procurement/public-procurement-innovative-solutions_en?prefLang=el&amp;etrans=el</a:t>
            </a:r>
            <a:r>
              <a:rPr lang="el-GR" sz="2000" dirty="0"/>
              <a:t>) </a:t>
            </a:r>
          </a:p>
          <a:p>
            <a:pPr marL="0" indent="0">
              <a:buNone/>
            </a:pPr>
            <a:endParaRPr lang="el-GR" sz="3200" dirty="0"/>
          </a:p>
          <a:p>
            <a:pPr marL="0" indent="0">
              <a:buNone/>
            </a:pPr>
            <a:endParaRPr lang="el-GR" sz="4000" dirty="0"/>
          </a:p>
        </p:txBody>
      </p:sp>
    </p:spTree>
    <p:extLst>
      <p:ext uri="{BB962C8B-B14F-4D97-AF65-F5344CB8AC3E}">
        <p14:creationId xmlns:p14="http://schemas.microsoft.com/office/powerpoint/2010/main" val="71885536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831817F-EB28-457A-8BAA-B34326775DB4}"/>
              </a:ext>
            </a:extLst>
          </p:cNvPr>
          <p:cNvSpPr>
            <a:spLocks noGrp="1"/>
          </p:cNvSpPr>
          <p:nvPr>
            <p:ph type="title"/>
          </p:nvPr>
        </p:nvSpPr>
        <p:spPr>
          <a:xfrm>
            <a:off x="257577" y="753228"/>
            <a:ext cx="10036605" cy="1080938"/>
          </a:xfrm>
        </p:spPr>
        <p:txBody>
          <a:bodyPr>
            <a:normAutofit/>
          </a:bodyPr>
          <a:lstStyle/>
          <a:p>
            <a:r>
              <a:rPr lang="el-GR" dirty="0"/>
              <a:t>Δημόσιες συμβάσεις καινοτόμων λύσεων</a:t>
            </a:r>
          </a:p>
        </p:txBody>
      </p:sp>
      <p:sp>
        <p:nvSpPr>
          <p:cNvPr id="4" name="Θέση αριθμού διαφάνειας 3">
            <a:extLst>
              <a:ext uri="{FF2B5EF4-FFF2-40B4-BE49-F238E27FC236}">
                <a16:creationId xmlns:a16="http://schemas.microsoft.com/office/drawing/2014/main" id="{06A28301-7CFB-4A51-81E1-092C5B3E1870}"/>
              </a:ext>
            </a:extLst>
          </p:cNvPr>
          <p:cNvSpPr>
            <a:spLocks noGrp="1"/>
          </p:cNvSpPr>
          <p:nvPr>
            <p:ph type="sldNum" sz="quarter" idx="12"/>
          </p:nvPr>
        </p:nvSpPr>
        <p:spPr/>
        <p:txBody>
          <a:bodyPr/>
          <a:lstStyle/>
          <a:p>
            <a:fld id="{6D22F896-40B5-4ADD-8801-0D06FADFA095}" type="slidenum">
              <a:rPr lang="en-US" smtClean="0"/>
              <a:t>222</a:t>
            </a:fld>
            <a:endParaRPr lang="en-US" dirty="0"/>
          </a:p>
        </p:txBody>
      </p:sp>
      <p:sp>
        <p:nvSpPr>
          <p:cNvPr id="2" name="Θέση περιεχομένου 1"/>
          <p:cNvSpPr>
            <a:spLocks noGrp="1"/>
          </p:cNvSpPr>
          <p:nvPr>
            <p:ph idx="1"/>
          </p:nvPr>
        </p:nvSpPr>
        <p:spPr>
          <a:xfrm>
            <a:off x="90152" y="2092174"/>
            <a:ext cx="11436440" cy="4765826"/>
          </a:xfrm>
        </p:spPr>
        <p:txBody>
          <a:bodyPr>
            <a:noAutofit/>
          </a:bodyPr>
          <a:lstStyle/>
          <a:p>
            <a:pPr marL="0" indent="0">
              <a:buNone/>
            </a:pPr>
            <a:r>
              <a:rPr lang="el-GR" sz="3500" dirty="0"/>
              <a:t>Παράδειγμα</a:t>
            </a:r>
          </a:p>
          <a:p>
            <a:pPr marL="0" indent="0">
              <a:buNone/>
            </a:pPr>
            <a:r>
              <a:rPr lang="en-US" sz="3500" dirty="0"/>
              <a:t>Application of Artificial Intelligence to job-matching system in the Flemish Public</a:t>
            </a:r>
            <a:r>
              <a:rPr lang="el-GR" sz="3500" dirty="0"/>
              <a:t> </a:t>
            </a:r>
            <a:r>
              <a:rPr lang="en-US" sz="3500" dirty="0"/>
              <a:t>Employment Service</a:t>
            </a:r>
            <a:endParaRPr lang="el-GR" sz="3500" dirty="0"/>
          </a:p>
          <a:p>
            <a:pPr marL="0" indent="0">
              <a:buNone/>
            </a:pPr>
            <a:endParaRPr lang="el-GR" sz="4000" dirty="0"/>
          </a:p>
        </p:txBody>
      </p:sp>
    </p:spTree>
    <p:extLst>
      <p:ext uri="{BB962C8B-B14F-4D97-AF65-F5344CB8AC3E}">
        <p14:creationId xmlns:p14="http://schemas.microsoft.com/office/powerpoint/2010/main" val="3534276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17715" y="753228"/>
            <a:ext cx="10076468" cy="1080938"/>
          </a:xfrm>
        </p:spPr>
        <p:txBody>
          <a:bodyPr/>
          <a:lstStyle/>
          <a:p>
            <a:r>
              <a:rPr lang="el-GR" dirty="0"/>
              <a:t>Ύπαρξη επαγγελματικών ενώσεων και άλλου είδους στενές επιχειρηματικές σχέσεις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59656" y="2140300"/>
            <a:ext cx="11146973" cy="4492729"/>
          </a:xfrm>
        </p:spPr>
        <p:txBody>
          <a:bodyPr>
            <a:noAutofit/>
          </a:bodyPr>
          <a:lstStyle/>
          <a:p>
            <a:pPr marL="0" indent="0" algn="just">
              <a:lnSpc>
                <a:spcPct val="110000"/>
              </a:lnSpc>
              <a:spcAft>
                <a:spcPts val="600"/>
              </a:spcAft>
              <a:buNone/>
            </a:pPr>
            <a:r>
              <a:rPr lang="el-GR" sz="3200" dirty="0"/>
              <a:t>Σύμφωνα με το άρθρο 1</a:t>
            </a:r>
            <a:r>
              <a:rPr lang="el-GR" sz="3200" baseline="30000" dirty="0"/>
              <a:t>Α</a:t>
            </a:r>
            <a:r>
              <a:rPr lang="el-GR" sz="3200" dirty="0"/>
              <a:t> του Ν.3959/2011 όπως ισχύει,</a:t>
            </a:r>
          </a:p>
          <a:p>
            <a:pPr marL="0" indent="0" algn="just">
              <a:lnSpc>
                <a:spcPct val="110000"/>
              </a:lnSpc>
              <a:spcAft>
                <a:spcPts val="600"/>
              </a:spcAft>
              <a:buNone/>
            </a:pPr>
            <a:r>
              <a:rPr lang="el-GR" sz="3200" dirty="0"/>
              <a:t>Απαγορεύεται σε μία επιχείρηση να </a:t>
            </a:r>
            <a:r>
              <a:rPr lang="el-GR" sz="3200" b="1" dirty="0">
                <a:solidFill>
                  <a:srgbClr val="FFC000"/>
                </a:solidFill>
              </a:rPr>
              <a:t>προτείνει</a:t>
            </a:r>
            <a:r>
              <a:rPr lang="el-GR" sz="3200" dirty="0"/>
              <a:t>, να </a:t>
            </a:r>
            <a:r>
              <a:rPr lang="el-GR" sz="3200" b="1" dirty="0">
                <a:solidFill>
                  <a:srgbClr val="FFC000"/>
                </a:solidFill>
              </a:rPr>
              <a:t>εξαναγκάζει</a:t>
            </a:r>
            <a:r>
              <a:rPr lang="el-GR" sz="3200" dirty="0"/>
              <a:t>, να </a:t>
            </a:r>
            <a:r>
              <a:rPr lang="el-GR" sz="3200" b="1" dirty="0">
                <a:solidFill>
                  <a:srgbClr val="FFC000"/>
                </a:solidFill>
              </a:rPr>
              <a:t>παρέχει κίνητρα</a:t>
            </a:r>
            <a:r>
              <a:rPr lang="el-GR" sz="3200" dirty="0"/>
              <a:t> ή να </a:t>
            </a:r>
            <a:r>
              <a:rPr lang="el-GR" sz="3200" b="1" dirty="0">
                <a:solidFill>
                  <a:srgbClr val="FFC000"/>
                </a:solidFill>
              </a:rPr>
              <a:t>προσκαλεί με οποιονδήποτε τρόπο</a:t>
            </a:r>
            <a:r>
              <a:rPr lang="el-GR" sz="3200" dirty="0"/>
              <a:t> άλλη επιχείρηση να συμμετέχει σε συμφωνία μεταξύ επιχειρήσεων ή σε αποφάσεις ενώσεων επιχειρήσεων ή σε εναρμονισμένες πρακτικές, οι οποίες έχουν ως αντικείμενο την παρεμπόδιση, τον περιορισμό ή τη νόθευση του ανταγωνισμού στην Ελληνική Επικράτεια </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953302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17715" y="753228"/>
            <a:ext cx="10076468" cy="1080938"/>
          </a:xfrm>
        </p:spPr>
        <p:txBody>
          <a:bodyPr/>
          <a:lstStyle/>
          <a:p>
            <a:r>
              <a:rPr lang="el-GR" dirty="0"/>
              <a:t>Ύπαρξη επαγγελματικών ενώσεων και άλλου είδους στενές επιχειρηματικές σχέσεις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59656" y="2140300"/>
            <a:ext cx="11146973" cy="4492729"/>
          </a:xfrm>
        </p:spPr>
        <p:txBody>
          <a:bodyPr>
            <a:noAutofit/>
          </a:bodyPr>
          <a:lstStyle/>
          <a:p>
            <a:pPr marL="0" indent="0">
              <a:lnSpc>
                <a:spcPct val="110000"/>
              </a:lnSpc>
              <a:spcAft>
                <a:spcPts val="600"/>
              </a:spcAft>
              <a:buNone/>
            </a:pPr>
            <a:r>
              <a:rPr lang="el-GR" sz="3800" dirty="0"/>
              <a:t>Ο Σύνδεσμος Εγκαταστατών και Συντηρητών</a:t>
            </a:r>
            <a:r>
              <a:rPr lang="el-GR" sz="4000" dirty="0"/>
              <a:t> Ανελκυστήρων (συντήρηση ανελκυστήρων σε δημόσια κτίρια) </a:t>
            </a:r>
            <a:r>
              <a:rPr lang="el-GR" sz="3800" dirty="0"/>
              <a:t>ανακοινώνει- προαναγγέλλει μελλοντική αύξηση των τιμών π.χ. λόγω αυξήσεων στα κόστη των υλικών. Η αύξηση των υλικών είναι αντικειμενική αλλά η αύξηση των τιμών μπορεί να είναι μη αναλογική. </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689297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59657" y="753228"/>
            <a:ext cx="10134525" cy="1080938"/>
          </a:xfrm>
        </p:spPr>
        <p:txBody>
          <a:bodyPr/>
          <a:lstStyle/>
          <a:p>
            <a:r>
              <a:rPr lang="el-GR" dirty="0"/>
              <a:t>Ύπαρξη επαγγελματικών ενώσεων και άλλου είδους στενές επιχειρηματικές σχέσεις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75772" y="2243945"/>
            <a:ext cx="11132455" cy="4079582"/>
          </a:xfrm>
        </p:spPr>
        <p:txBody>
          <a:bodyPr>
            <a:noAutofit/>
          </a:bodyPr>
          <a:lstStyle/>
          <a:p>
            <a:pPr marL="0" indent="0" algn="just">
              <a:lnSpc>
                <a:spcPct val="110000"/>
              </a:lnSpc>
              <a:spcAft>
                <a:spcPts val="600"/>
              </a:spcAft>
              <a:buNone/>
            </a:pPr>
            <a:r>
              <a:rPr lang="el-GR" sz="3300" dirty="0"/>
              <a:t>Υπάρχουν όμως και περιπτώσεις  που οι  επαγγελματικές ενώσεις  σε ένα  κλάδο  μπορούν  να αποτελέσουν  μηχανισμό  τόνωσης  του ανταγωνισμού ή της ασφάλειας, κυρίως μέσω προώθησης της καινοτομίας.</a:t>
            </a:r>
          </a:p>
          <a:p>
            <a:pPr marL="0" indent="0" algn="just">
              <a:lnSpc>
                <a:spcPct val="110000"/>
              </a:lnSpc>
              <a:spcAft>
                <a:spcPts val="600"/>
              </a:spcAft>
              <a:buNone/>
            </a:pPr>
            <a:r>
              <a:rPr lang="el-GR" sz="3300" dirty="0"/>
              <a:t>π.χ. ο Σύνδεσμος Εγκαταστατών και Συντηρητών ζητεί την πραγματοποίηση της συντήρησης από διμελή συνεργεία για λόγους ασφάλειας.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2515410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17715" y="753228"/>
            <a:ext cx="10076468" cy="1080938"/>
          </a:xfrm>
        </p:spPr>
        <p:txBody>
          <a:bodyPr/>
          <a:lstStyle/>
          <a:p>
            <a:r>
              <a:rPr lang="el-GR" dirty="0"/>
              <a:t>Ύπαρξη επαγγελματικών ενώσεων και άλλου είδους στενές επιχειρηματικές σχέσεις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59656" y="2140300"/>
            <a:ext cx="11146973" cy="4492729"/>
          </a:xfrm>
        </p:spPr>
        <p:txBody>
          <a:bodyPr>
            <a:noAutofit/>
          </a:bodyPr>
          <a:lstStyle/>
          <a:p>
            <a:pPr marL="0" indent="0" algn="just">
              <a:lnSpc>
                <a:spcPct val="110000"/>
              </a:lnSpc>
              <a:spcAft>
                <a:spcPts val="600"/>
              </a:spcAft>
              <a:buNone/>
            </a:pPr>
            <a:r>
              <a:rPr lang="el-GR" sz="3800" dirty="0"/>
              <a:t>Εξαιρούνται οι επιχειρήσεις με συνολικό κύκλο εργασιών μικρότερο των πενήντα εκατομμυρίων (50.000.000) ευρώ και με λιγότερους από διακοσίους πενήντα (250) υπαλλήλους. </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3830272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01601" y="753228"/>
            <a:ext cx="10192582" cy="1080938"/>
          </a:xfrm>
        </p:spPr>
        <p:txBody>
          <a:bodyPr/>
          <a:lstStyle/>
          <a:p>
            <a:r>
              <a:rPr lang="el-GR" dirty="0"/>
              <a:t>2. Ιδιαίτερες προδιαγραφές προϊόντων/υπηρεσιών</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25046" y="2096270"/>
            <a:ext cx="10293962" cy="3312858"/>
          </a:xfrm>
        </p:spPr>
        <p:txBody>
          <a:bodyPr>
            <a:noAutofit/>
          </a:bodyPr>
          <a:lstStyle/>
          <a:p>
            <a:pPr marL="0" indent="0">
              <a:lnSpc>
                <a:spcPct val="100000"/>
              </a:lnSpc>
              <a:buNone/>
            </a:pPr>
            <a:r>
              <a:rPr lang="el-GR" sz="3800" dirty="0"/>
              <a:t>Η  πιθανότητα  συμπαιγνίας  αυξάνει  εάν τα υπό  προμήθεια  προϊόντα  δεν  μπορούν εύκολα  να  αντικατασταθούν  από  άλλα παραπλήσια  ή όταν  υπάρχουν  ιδιαίτερα περιοριστικές προδιαγραφές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2710087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16115" y="753228"/>
            <a:ext cx="10178068" cy="1080938"/>
          </a:xfrm>
        </p:spPr>
        <p:txBody>
          <a:bodyPr/>
          <a:lstStyle/>
          <a:p>
            <a:r>
              <a:rPr lang="el-GR" dirty="0"/>
              <a:t>Ιδιαίτερες προδιαγραφές προϊόντων/υπηρεσιών</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680320" y="2270928"/>
            <a:ext cx="9613861" cy="4330840"/>
          </a:xfrm>
        </p:spPr>
        <p:txBody>
          <a:bodyPr>
            <a:noAutofit/>
          </a:bodyPr>
          <a:lstStyle/>
          <a:p>
            <a:pPr marL="0" indent="0" algn="just">
              <a:lnSpc>
                <a:spcPct val="110000"/>
              </a:lnSpc>
              <a:spcAft>
                <a:spcPts val="600"/>
              </a:spcAft>
              <a:buNone/>
            </a:pPr>
            <a:r>
              <a:rPr lang="el-GR" sz="3200" dirty="0"/>
              <a:t>Για παράδειγμα εάν για κάποιο λόγο οι βελόνες που έχουν οι σύριγγες που προμηθεύεται ένα νοσοκομείο πρέπει να έχουν συγκεκριμένο μήκος τότε περιορίζονται οι προμηθευτές που μπορούν να προσφέρουν το συγκεκριμένο προϊόν και άρα μπορούν να λάβουν μέρος στη διαγωνιστική διαδικασία (με την υπόθεση ότι η αλλαγή προτύπου στη γραμμή παραγωγής δεν είναι εύκολη).</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512978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Τεχνολογικά εξειδικευμένο προϊόν/υπηρεσία</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88686" y="2270928"/>
            <a:ext cx="10105495" cy="3988204"/>
          </a:xfrm>
        </p:spPr>
        <p:txBody>
          <a:bodyPr>
            <a:noAutofit/>
          </a:bodyPr>
          <a:lstStyle/>
          <a:p>
            <a:pPr marL="0" indent="0">
              <a:lnSpc>
                <a:spcPct val="110000"/>
              </a:lnSpc>
              <a:spcAft>
                <a:spcPts val="600"/>
              </a:spcAft>
              <a:buNone/>
            </a:pPr>
            <a:r>
              <a:rPr lang="el-GR" sz="3500" dirty="0"/>
              <a:t>Ο  κλάδος  είναι  ιδιαίτερα  εξειδικευμένος ή εντάσεως  κεφαλαίου  και,  ως  εκ  τούτου,  η δραστηριοποίηση  νέων  επιχειρήσεων  είναι δαπανηρή  και  δύσκολη. Ως αποτέλεσμα στους διαγωνισμούς συμμετέχουν λίγες μεγάλου μεγέθους εταιρίες.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81076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EFE016E-36C0-4BA2-8178-FDA8748A0DB7}"/>
              </a:ext>
            </a:extLst>
          </p:cNvPr>
          <p:cNvSpPr>
            <a:spLocks noGrp="1"/>
          </p:cNvSpPr>
          <p:nvPr>
            <p:ph type="title"/>
          </p:nvPr>
        </p:nvSpPr>
        <p:spPr/>
        <p:txBody>
          <a:bodyPr/>
          <a:lstStyle/>
          <a:p>
            <a:r>
              <a:rPr lang="el-GR" dirty="0"/>
              <a:t>Δημόσιοι Διαγωνισμοί</a:t>
            </a:r>
            <a:r>
              <a:rPr lang="en-US" dirty="0"/>
              <a:t> – </a:t>
            </a:r>
            <a:r>
              <a:rPr lang="el-GR" dirty="0"/>
              <a:t>Τα μέρη</a:t>
            </a:r>
          </a:p>
        </p:txBody>
      </p:sp>
      <p:graphicFrame>
        <p:nvGraphicFramePr>
          <p:cNvPr id="10" name="Θέση περιεχομένου 9"/>
          <p:cNvGraphicFramePr>
            <a:graphicFrameLocks noGrp="1"/>
          </p:cNvGraphicFramePr>
          <p:nvPr>
            <p:ph idx="1"/>
            <p:extLst>
              <p:ext uri="{D42A27DB-BD31-4B8C-83A1-F6EECF244321}">
                <p14:modId xmlns:p14="http://schemas.microsoft.com/office/powerpoint/2010/main" val="4168610300"/>
              </p:ext>
            </p:extLst>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a:extLst>
              <a:ext uri="{FF2B5EF4-FFF2-40B4-BE49-F238E27FC236}">
                <a16:creationId xmlns:a16="http://schemas.microsoft.com/office/drawing/2014/main" id="{E25A5236-97E8-4B13-BE0D-5BF29B7BDC3C}"/>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41349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Τεχνολογικά εξειδικευμένο προϊόν/υπηρεσία</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88686" y="2270928"/>
            <a:ext cx="10423506" cy="4129872"/>
          </a:xfrm>
        </p:spPr>
        <p:txBody>
          <a:bodyPr>
            <a:noAutofit/>
          </a:bodyPr>
          <a:lstStyle/>
          <a:p>
            <a:pPr marL="0" indent="0">
              <a:lnSpc>
                <a:spcPct val="110000"/>
              </a:lnSpc>
              <a:spcAft>
                <a:spcPts val="600"/>
              </a:spcAft>
              <a:buNone/>
            </a:pPr>
            <a:r>
              <a:rPr lang="el-GR" sz="3800" dirty="0"/>
              <a:t>π.χ.1 για τους μαγνητικούς τομογράφους που ζητούνται από τα νοσοκομεία συνήθως υπάρχει μικρός αριθμός μεγάλων εταιριών οι οποίες συμμετέχουν επαναλαμβανόμενα στις διαγωνιστικές διαδικασίες.</a:t>
            </a:r>
          </a:p>
          <a:p>
            <a:pPr marL="0" indent="0">
              <a:lnSpc>
                <a:spcPct val="110000"/>
              </a:lnSpc>
              <a:spcAft>
                <a:spcPts val="600"/>
              </a:spcAft>
              <a:buNone/>
            </a:pPr>
            <a:r>
              <a:rPr lang="el-GR" sz="4000" dirty="0"/>
              <a:t>π.χ. 2  πληροφοριακά συστήματα</a:t>
            </a:r>
            <a:endParaRPr lang="el-GR" sz="38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636398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Τεχνολογικά εξειδικευμένο προϊόν</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680320" y="2270928"/>
            <a:ext cx="9613861" cy="4330840"/>
          </a:xfrm>
        </p:spPr>
        <p:txBody>
          <a:bodyPr>
            <a:noAutofit/>
          </a:bodyPr>
          <a:lstStyle/>
          <a:p>
            <a:pPr marL="0" indent="0">
              <a:lnSpc>
                <a:spcPct val="110000"/>
              </a:lnSpc>
              <a:spcAft>
                <a:spcPts val="600"/>
              </a:spcAft>
              <a:buNone/>
            </a:pPr>
            <a:r>
              <a:rPr lang="el-GR" sz="3800" dirty="0"/>
              <a:t>Μικρή  ή  καθόλου  καινοτομία  στο  προϊόν ή  την  υπηρεσία  βοηθά  τις  επιχειρήσεις  να  συμφωνήσουν  μεταξύ  τους  και να  διατηρήσουν  αυτή  τη  συμφωνία διαχρονικά.  Το αποτέλεσμα είναι ανεπαρκείς επενδύσεις (</a:t>
            </a:r>
            <a:r>
              <a:rPr lang="en-US" sz="3800" dirty="0"/>
              <a:t>R&amp;D</a:t>
            </a:r>
            <a:r>
              <a:rPr lang="el-GR" sz="3800" dirty="0"/>
              <a:t>).</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2326614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59657" y="753228"/>
            <a:ext cx="10134525" cy="1080938"/>
          </a:xfrm>
        </p:spPr>
        <p:txBody>
          <a:bodyPr/>
          <a:lstStyle/>
          <a:p>
            <a:r>
              <a:rPr lang="el-GR" dirty="0"/>
              <a:t>3. Ζήτηση εκ μέρους της αναθέτουσας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45143" y="2067728"/>
            <a:ext cx="11538857" cy="4790272"/>
          </a:xfrm>
        </p:spPr>
        <p:txBody>
          <a:bodyPr>
            <a:noAutofit/>
          </a:bodyPr>
          <a:lstStyle/>
          <a:p>
            <a:pPr marL="0" indent="0" algn="just">
              <a:lnSpc>
                <a:spcPct val="110000"/>
              </a:lnSpc>
              <a:spcAft>
                <a:spcPts val="600"/>
              </a:spcAft>
              <a:buNone/>
            </a:pPr>
            <a:r>
              <a:rPr lang="el-GR" sz="3300" dirty="0"/>
              <a:t>Μια  σταθερή  και  προβλέψιμη  ζήτηση από  τον  δημόσιο  τομέα  τείνει  να  αυξάνει τον  κίνδυνο  συμπαιγνίας.  </a:t>
            </a:r>
          </a:p>
          <a:p>
            <a:pPr marL="0" indent="0" algn="just">
              <a:lnSpc>
                <a:spcPct val="110000"/>
              </a:lnSpc>
              <a:spcAft>
                <a:spcPts val="600"/>
              </a:spcAft>
              <a:buNone/>
            </a:pPr>
            <a:r>
              <a:rPr lang="el-GR" sz="3300" dirty="0"/>
              <a:t>Την ίδια στιγμή οι διαταραχές της ζήτησης της αγοράς μπορεί να θεωρηθεί ως παρέκκλιση από τα συμφωνηθέντα. </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3595365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01601" y="753228"/>
            <a:ext cx="10192582" cy="1080938"/>
          </a:xfrm>
        </p:spPr>
        <p:txBody>
          <a:bodyPr/>
          <a:lstStyle/>
          <a:p>
            <a:r>
              <a:rPr lang="el-GR" dirty="0"/>
              <a:t>Τυποποιημένα Προϊόντα/ Τυποποιημένες Υπηρεσίες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25045" y="2096269"/>
            <a:ext cx="10818725" cy="4400549"/>
          </a:xfrm>
        </p:spPr>
        <p:txBody>
          <a:bodyPr>
            <a:noAutofit/>
          </a:bodyPr>
          <a:lstStyle/>
          <a:p>
            <a:pPr marL="0" indent="0">
              <a:lnSpc>
                <a:spcPct val="100000"/>
              </a:lnSpc>
              <a:buNone/>
            </a:pPr>
            <a:r>
              <a:rPr lang="el-GR" sz="3300" dirty="0"/>
              <a:t>Όσο  πιο  τυποποιημένο-ομοιογενές  είναι  ένα προϊόν,  τόσο  πιο  εύκολο  είναι  για  τις ανταγωνιστικές  επιχειρήσεις  να  καταλήξουν σε συμφωνία </a:t>
            </a:r>
            <a:r>
              <a:rPr lang="el-GR" sz="3300" dirty="0">
                <a:solidFill>
                  <a:srgbClr val="FFC000"/>
                </a:solidFill>
              </a:rPr>
              <a:t>σχετικά με το επίπεδο των  τιμών</a:t>
            </a:r>
            <a:r>
              <a:rPr lang="el-GR" sz="3300" dirty="0"/>
              <a:t>.</a:t>
            </a:r>
          </a:p>
          <a:p>
            <a:pPr marL="0" indent="0">
              <a:lnSpc>
                <a:spcPct val="100000"/>
              </a:lnSpc>
              <a:buNone/>
            </a:pPr>
            <a:r>
              <a:rPr lang="el-GR" sz="3300" dirty="0"/>
              <a:t>Συμφωνίες  σε  άλλες  πτυχές ανταγωνισμού,  όπως  στον  σχεδιασμό, στα χαρακτηριστικά, στην ποιότητα ή στην υπηρεσία, είναι  από  τη  φύση  τους  πιο δύσκολο να επιτευχθούν.</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099882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01601" y="753228"/>
            <a:ext cx="10192582" cy="1080938"/>
          </a:xfrm>
        </p:spPr>
        <p:txBody>
          <a:bodyPr/>
          <a:lstStyle/>
          <a:p>
            <a:r>
              <a:rPr lang="el-GR" dirty="0"/>
              <a:t>Τυποποιημένα Προϊόντα/ Τυποποιημένες Υπηρεσίες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25045" y="2096269"/>
            <a:ext cx="10818725" cy="4400549"/>
          </a:xfrm>
        </p:spPr>
        <p:txBody>
          <a:bodyPr>
            <a:noAutofit/>
          </a:bodyPr>
          <a:lstStyle/>
          <a:p>
            <a:pPr marL="0" indent="0">
              <a:lnSpc>
                <a:spcPct val="100000"/>
              </a:lnSpc>
              <a:buNone/>
            </a:pPr>
            <a:r>
              <a:rPr lang="el-GR" sz="3300" dirty="0"/>
              <a:t>Η παροχή υπηρεσιών στατικής φύλαξης είναι (στην πράξη) σε μεγάλο βαθμό τυποποιημένη υπηρεσία.</a:t>
            </a:r>
          </a:p>
          <a:p>
            <a:pPr marL="0" indent="0">
              <a:lnSpc>
                <a:spcPct val="100000"/>
              </a:lnSpc>
              <a:buNone/>
            </a:pPr>
            <a:r>
              <a:rPr lang="el-GR" sz="3300" dirty="0"/>
              <a:t>Αρκεί η κατοχή της άδειας άσκησης του σχετικού επαγγέλματος.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2324309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59657" y="753228"/>
            <a:ext cx="10134525" cy="1080938"/>
          </a:xfrm>
        </p:spPr>
        <p:txBody>
          <a:bodyPr/>
          <a:lstStyle/>
          <a:p>
            <a:r>
              <a:rPr lang="el-GR" dirty="0"/>
              <a:t>Συμβάσεις προμήθειας γάλακτος στα σχολεία</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74171" y="2575728"/>
            <a:ext cx="11538857" cy="3796043"/>
          </a:xfrm>
        </p:spPr>
        <p:txBody>
          <a:bodyPr>
            <a:noAutofit/>
          </a:bodyPr>
          <a:lstStyle/>
          <a:p>
            <a:pPr marL="0" indent="0" algn="just">
              <a:lnSpc>
                <a:spcPct val="110000"/>
              </a:lnSpc>
              <a:spcAft>
                <a:spcPts val="600"/>
              </a:spcAft>
              <a:buNone/>
            </a:pPr>
            <a:r>
              <a:rPr lang="el-GR" sz="3300" dirty="0"/>
              <a:t> Τη  δεκαετία  του  ΄90,  οι  αρχές  αντιλήφθηκαν  την  ύπαρξη  </a:t>
            </a:r>
            <a:r>
              <a:rPr lang="el-GR" sz="3300" dirty="0" err="1"/>
              <a:t>αντιανταγωνιστικών</a:t>
            </a:r>
            <a:r>
              <a:rPr lang="el-GR" sz="3300" dirty="0"/>
              <a:t>  συμφωνιών μεταξύ  επιχειρήσεων  που  συμμετείχαν  σε  δημόσιες  συμβάσεις  προμήθειας  γάλακτος  σε σχολεία  των  ΗΠΑ. </a:t>
            </a:r>
          </a:p>
          <a:p>
            <a:pPr marL="0" indent="0" algn="just">
              <a:lnSpc>
                <a:spcPct val="110000"/>
              </a:lnSpc>
              <a:spcAft>
                <a:spcPts val="600"/>
              </a:spcAft>
              <a:buNone/>
            </a:pPr>
            <a:r>
              <a:rPr lang="en-US" dirty="0"/>
              <a:t>(</a:t>
            </a:r>
            <a:r>
              <a:rPr lang="el-GR" dirty="0"/>
              <a:t>Βλ. </a:t>
            </a:r>
            <a:r>
              <a:rPr lang="en-US" dirty="0"/>
              <a:t>Porter &amp; Douglas (1999) “Ohio School Milk Markets. An Analysis of Bidding” Rand Journal of Economics, is. 30</a:t>
            </a:r>
            <a:r>
              <a:rPr lang="el-GR" dirty="0"/>
              <a:t>) </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889989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59657" y="753228"/>
            <a:ext cx="10134525" cy="1080938"/>
          </a:xfrm>
        </p:spPr>
        <p:txBody>
          <a:bodyPr/>
          <a:lstStyle/>
          <a:p>
            <a:r>
              <a:rPr lang="el-GR" dirty="0"/>
              <a:t>Συμβάσεις προμήθειας γάλακτος στα σχολεία</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45143" y="2067728"/>
            <a:ext cx="11538857" cy="4790272"/>
          </a:xfrm>
        </p:spPr>
        <p:txBody>
          <a:bodyPr>
            <a:noAutofit/>
          </a:bodyPr>
          <a:lstStyle/>
          <a:p>
            <a:pPr marL="0" indent="0" algn="just">
              <a:lnSpc>
                <a:spcPct val="110000"/>
              </a:lnSpc>
              <a:spcAft>
                <a:spcPts val="600"/>
              </a:spcAft>
              <a:buNone/>
            </a:pPr>
            <a:r>
              <a:rPr lang="el-GR" sz="3300" dirty="0"/>
              <a:t>Την  πρακτική  αυτή  εννοούσε  η  συνύπαρξη  των  ακόλουθων  συνθηκών: </a:t>
            </a:r>
          </a:p>
          <a:p>
            <a:pPr marL="566738" indent="-219075" algn="just">
              <a:lnSpc>
                <a:spcPct val="110000"/>
              </a:lnSpc>
              <a:spcAft>
                <a:spcPts val="600"/>
              </a:spcAft>
            </a:pPr>
            <a:r>
              <a:rPr lang="el-GR" sz="3300" dirty="0"/>
              <a:t>προσφορά πανομοιότυπου προϊόντος, </a:t>
            </a:r>
          </a:p>
          <a:p>
            <a:pPr marL="566738" indent="-219075" algn="just">
              <a:lnSpc>
                <a:spcPct val="110000"/>
              </a:lnSpc>
              <a:spcAft>
                <a:spcPts val="600"/>
              </a:spcAft>
            </a:pPr>
            <a:r>
              <a:rPr lang="el-GR" sz="3300" dirty="0">
                <a:solidFill>
                  <a:srgbClr val="0070C0"/>
                </a:solidFill>
              </a:rPr>
              <a:t>ύπαρξη σταθερής αγοράς </a:t>
            </a:r>
            <a:r>
              <a:rPr lang="el-GR" sz="3300" dirty="0"/>
              <a:t>και </a:t>
            </a:r>
          </a:p>
          <a:p>
            <a:pPr marL="566738" indent="-219075" algn="just">
              <a:lnSpc>
                <a:spcPct val="110000"/>
              </a:lnSpc>
              <a:spcAft>
                <a:spcPts val="600"/>
              </a:spcAft>
            </a:pPr>
            <a:r>
              <a:rPr lang="el-GR" sz="3300" dirty="0"/>
              <a:t>πολλοί επαναλαμβανόμενοι διαγωνισμοί με υποδιαίρεση των προσφορών για προμήθειες μικρών παρτίδων (υποβολή προσφορών για κάθε σχολείο και περίοδο). </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2173824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Ανταγωνισμός σε διαγωνιστικές διαδικασίες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680321" y="2336872"/>
            <a:ext cx="10420298" cy="4375427"/>
          </a:xfrm>
        </p:spPr>
        <p:txBody>
          <a:bodyPr>
            <a:normAutofit fontScale="92500" lnSpcReduction="10000"/>
          </a:bodyPr>
          <a:lstStyle/>
          <a:p>
            <a:pPr marL="0" indent="0" algn="just">
              <a:buNone/>
            </a:pPr>
            <a:r>
              <a:rPr lang="el-GR" sz="3500" dirty="0"/>
              <a:t>Ο ανταγωνισμός επιβραβεύει τους προμηθευτές</a:t>
            </a:r>
          </a:p>
          <a:p>
            <a:pPr marL="0" indent="0" algn="just">
              <a:buNone/>
            </a:pPr>
            <a:r>
              <a:rPr lang="el-GR" sz="3500" dirty="0"/>
              <a:t>που </a:t>
            </a:r>
            <a:r>
              <a:rPr lang="el-GR" sz="3500" b="1" dirty="0">
                <a:solidFill>
                  <a:srgbClr val="7030A0"/>
                </a:solidFill>
              </a:rPr>
              <a:t>καινοτομούν</a:t>
            </a:r>
            <a:r>
              <a:rPr lang="el-GR" sz="3500" b="1" dirty="0"/>
              <a:t> </a:t>
            </a:r>
            <a:r>
              <a:rPr lang="el-GR" sz="3500" dirty="0"/>
              <a:t>και προσπαθούν να προσφέρουν</a:t>
            </a:r>
          </a:p>
          <a:p>
            <a:pPr marL="0" indent="0" algn="just">
              <a:buNone/>
            </a:pPr>
            <a:r>
              <a:rPr lang="el-GR" sz="3500" dirty="0"/>
              <a:t>προϊόντα και υπηρεσίες υψηλότερης αξίας</a:t>
            </a:r>
          </a:p>
          <a:p>
            <a:pPr marL="0" indent="0" algn="just">
              <a:buNone/>
            </a:pPr>
            <a:r>
              <a:rPr lang="el-GR" sz="3500" dirty="0"/>
              <a:t>στον αγοραστή. </a:t>
            </a:r>
          </a:p>
          <a:p>
            <a:pPr marL="0" indent="0" algn="just">
              <a:buNone/>
            </a:pPr>
            <a:r>
              <a:rPr lang="el-GR" sz="3500" dirty="0"/>
              <a:t>Αντίθετα, οι επιχειρήσεις που είναι λιγότερο</a:t>
            </a:r>
          </a:p>
          <a:p>
            <a:pPr marL="0" indent="0" algn="just">
              <a:buNone/>
            </a:pPr>
            <a:r>
              <a:rPr lang="el-GR" sz="3500" dirty="0"/>
              <a:t>αποτελεσματικές και αδυνατούν να ανταποκριθούν</a:t>
            </a:r>
          </a:p>
          <a:p>
            <a:pPr marL="0" indent="0" algn="just">
              <a:buNone/>
            </a:pPr>
            <a:r>
              <a:rPr lang="el-GR" sz="3500" dirty="0"/>
              <a:t>στις ανάγκες των πελατών συνήθως δεν ευημερούν</a:t>
            </a:r>
          </a:p>
          <a:p>
            <a:pPr marL="0" indent="0" algn="just">
              <a:buNone/>
            </a:pPr>
            <a:r>
              <a:rPr lang="el-GR" sz="3500" dirty="0"/>
              <a:t>(εκτός εάν;)</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56291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Ανταγωνισμός σε διαγωνιστικές διαδικασίες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381837" y="2019720"/>
            <a:ext cx="10032925" cy="4672482"/>
          </a:xfrm>
        </p:spPr>
        <p:txBody>
          <a:bodyPr>
            <a:noAutofit/>
          </a:bodyPr>
          <a:lstStyle/>
          <a:p>
            <a:pPr marL="0" indent="0" algn="just">
              <a:lnSpc>
                <a:spcPts val="3840"/>
              </a:lnSpc>
              <a:buNone/>
            </a:pPr>
            <a:r>
              <a:rPr lang="el-GR" sz="2700" dirty="0"/>
              <a:t>Όπως αναφέρθηκε σε προηγούμενες διαλέξεις οι δημόσιες συμβάσεις ρυθμίζονται από ένα ιδιαίτερα περίπλοκο νομικό πλαίσιο. </a:t>
            </a:r>
            <a:endParaRPr lang="en-US" sz="2700" dirty="0"/>
          </a:p>
          <a:p>
            <a:pPr marL="0" indent="0" algn="just">
              <a:lnSpc>
                <a:spcPts val="3840"/>
              </a:lnSpc>
              <a:buNone/>
            </a:pPr>
            <a:r>
              <a:rPr lang="el-GR" sz="2700" dirty="0"/>
              <a:t>Ο βασικός νόμος, </a:t>
            </a:r>
            <a:r>
              <a:rPr lang="en-US" sz="2700" b="1" dirty="0">
                <a:solidFill>
                  <a:srgbClr val="FFFF00"/>
                </a:solidFill>
              </a:rPr>
              <a:t>N</a:t>
            </a:r>
            <a:r>
              <a:rPr lang="el-GR" sz="2700" b="1" dirty="0">
                <a:solidFill>
                  <a:srgbClr val="FFFF00"/>
                </a:solidFill>
              </a:rPr>
              <a:t>.4412/2016</a:t>
            </a:r>
            <a:r>
              <a:rPr lang="el-GR" sz="2700" dirty="0"/>
              <a:t>, αποτέλεσε μέρος της προγραμματισμένης μεταρρύθμισης του εθνικού πλαισίου δημοσίων συμβάσεων και της μεταφοράς στο εθνικό δίκαιο της </a:t>
            </a:r>
            <a:r>
              <a:rPr lang="el-GR" sz="2700" dirty="0" err="1"/>
              <a:t>ενώσιακής</a:t>
            </a:r>
            <a:r>
              <a:rPr lang="el-GR" sz="2700" dirty="0"/>
              <a:t> νομοθεσίας για τις δημόσιες συμβάσεις (οδηγίες 2014/23/ΕΕ, 2014/24/ΕΕ και 2014/25/ΕΕ). </a:t>
            </a:r>
          </a:p>
          <a:p>
            <a:pPr marL="0" indent="0" algn="just">
              <a:lnSpc>
                <a:spcPts val="3840"/>
              </a:lnSpc>
              <a:buNone/>
            </a:pPr>
            <a:r>
              <a:rPr lang="el-GR" sz="2700" dirty="0"/>
              <a:t>Ο </a:t>
            </a:r>
            <a:r>
              <a:rPr lang="en-US" sz="2700" dirty="0"/>
              <a:t>N</a:t>
            </a:r>
            <a:r>
              <a:rPr lang="el-GR" sz="2700" dirty="0"/>
              <a:t>.4412/2016 τροποποιήθηκε με τον </a:t>
            </a:r>
            <a:r>
              <a:rPr lang="en-US" sz="2700" b="1" dirty="0">
                <a:solidFill>
                  <a:srgbClr val="FFFF00"/>
                </a:solidFill>
              </a:rPr>
              <a:t>N</a:t>
            </a:r>
            <a:r>
              <a:rPr lang="el-GR" sz="2700" b="1" dirty="0">
                <a:solidFill>
                  <a:srgbClr val="FFFF00"/>
                </a:solidFill>
              </a:rPr>
              <a:t>.4782/2021</a:t>
            </a:r>
            <a:r>
              <a:rPr lang="el-GR" sz="2700" dirty="0"/>
              <a:t>.</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3994119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Προστασία του Ανταγωνισμού</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680321" y="2124636"/>
            <a:ext cx="9613861" cy="4276164"/>
          </a:xfrm>
        </p:spPr>
        <p:txBody>
          <a:bodyPr>
            <a:noAutofit/>
          </a:bodyPr>
          <a:lstStyle/>
          <a:p>
            <a:pPr marL="0" indent="0" algn="just">
              <a:lnSpc>
                <a:spcPct val="110000"/>
              </a:lnSpc>
              <a:buNone/>
            </a:pPr>
            <a:r>
              <a:rPr lang="el-GR" dirty="0"/>
              <a:t>Η προστασία του ανταγωνισμού σε επίπεδο διαγωνιστικών διαδικασιών του δημοσίου επιτυγχάνεται μέσω της εφαρμογής </a:t>
            </a:r>
            <a:r>
              <a:rPr lang="en-US" dirty="0"/>
              <a:t>:</a:t>
            </a:r>
            <a:r>
              <a:rPr lang="el-GR" dirty="0"/>
              <a:t> </a:t>
            </a:r>
            <a:endParaRPr lang="en-US" dirty="0"/>
          </a:p>
          <a:p>
            <a:pPr algn="just">
              <a:lnSpc>
                <a:spcPct val="110000"/>
              </a:lnSpc>
              <a:buFont typeface="Wingdings" panose="05000000000000000000" pitchFamily="2" charset="2"/>
              <a:buChar char="v"/>
            </a:pPr>
            <a:r>
              <a:rPr lang="el-GR" dirty="0"/>
              <a:t>του </a:t>
            </a:r>
            <a:r>
              <a:rPr lang="el-GR" b="1" dirty="0">
                <a:solidFill>
                  <a:srgbClr val="FFFF00"/>
                </a:solidFill>
              </a:rPr>
              <a:t>δικαίου δημοσίων συμβάσεων </a:t>
            </a:r>
            <a:r>
              <a:rPr lang="el-GR" dirty="0"/>
              <a:t>(κυρίως </a:t>
            </a:r>
            <a:r>
              <a:rPr lang="en-US" dirty="0"/>
              <a:t>N</a:t>
            </a:r>
            <a:r>
              <a:rPr lang="el-GR" dirty="0"/>
              <a:t>. 4412/2016 και </a:t>
            </a:r>
            <a:r>
              <a:rPr lang="en-US" dirty="0"/>
              <a:t>N. </a:t>
            </a:r>
            <a:r>
              <a:rPr lang="el-GR" dirty="0"/>
              <a:t>4413/2016),</a:t>
            </a:r>
            <a:endParaRPr lang="en-US" dirty="0"/>
          </a:p>
          <a:p>
            <a:pPr algn="just">
              <a:lnSpc>
                <a:spcPct val="110000"/>
              </a:lnSpc>
              <a:buFont typeface="Wingdings" panose="05000000000000000000" pitchFamily="2" charset="2"/>
              <a:buChar char="v"/>
            </a:pPr>
            <a:r>
              <a:rPr lang="en-US" dirty="0"/>
              <a:t> </a:t>
            </a:r>
            <a:r>
              <a:rPr lang="el-GR" dirty="0"/>
              <a:t>του </a:t>
            </a:r>
            <a:r>
              <a:rPr lang="el-GR" b="1" dirty="0">
                <a:solidFill>
                  <a:srgbClr val="FFFF00"/>
                </a:solidFill>
              </a:rPr>
              <a:t>δικαίου του ελεύθερου ανταγωνισμού</a:t>
            </a:r>
            <a:r>
              <a:rPr lang="en-US" b="1" dirty="0">
                <a:solidFill>
                  <a:srgbClr val="FFFF00"/>
                </a:solidFill>
              </a:rPr>
              <a:t> </a:t>
            </a:r>
            <a:r>
              <a:rPr lang="el-GR" dirty="0"/>
              <a:t>(</a:t>
            </a:r>
            <a:r>
              <a:rPr lang="en-US" dirty="0"/>
              <a:t>N</a:t>
            </a:r>
            <a:r>
              <a:rPr lang="el-GR" dirty="0"/>
              <a:t>. 3959/2011 και άρθρα 101, 102 Συνθήκης για τη λειτουργία της Ευρωπαϊκής Ένωσης – «ΣΛΕΕ»)</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212769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EFE016E-36C0-4BA2-8178-FDA8748A0DB7}"/>
              </a:ext>
            </a:extLst>
          </p:cNvPr>
          <p:cNvSpPr>
            <a:spLocks noGrp="1"/>
          </p:cNvSpPr>
          <p:nvPr>
            <p:ph type="title"/>
          </p:nvPr>
        </p:nvSpPr>
        <p:spPr/>
        <p:txBody>
          <a:bodyPr/>
          <a:lstStyle/>
          <a:p>
            <a:r>
              <a:rPr lang="el-GR" dirty="0"/>
              <a:t>Διαγωνισμοί προμηθειών και υπηρεσιών</a:t>
            </a:r>
          </a:p>
        </p:txBody>
      </p:sp>
      <p:sp>
        <p:nvSpPr>
          <p:cNvPr id="4" name="Θέση αριθμού διαφάνειας 3">
            <a:extLst>
              <a:ext uri="{FF2B5EF4-FFF2-40B4-BE49-F238E27FC236}">
                <a16:creationId xmlns:a16="http://schemas.microsoft.com/office/drawing/2014/main" id="{E25A5236-97E8-4B13-BE0D-5BF29B7BDC3C}"/>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2" name="Θέση περιεχομένου 1"/>
          <p:cNvSpPr>
            <a:spLocks noGrp="1"/>
          </p:cNvSpPr>
          <p:nvPr>
            <p:ph idx="1"/>
          </p:nvPr>
        </p:nvSpPr>
        <p:spPr/>
        <p:txBody>
          <a:bodyPr>
            <a:normAutofit fontScale="92500" lnSpcReduction="20000"/>
          </a:bodyPr>
          <a:lstStyle/>
          <a:p>
            <a:pPr>
              <a:lnSpc>
                <a:spcPct val="110000"/>
              </a:lnSpc>
              <a:buFont typeface="Wingdings" panose="05000000000000000000" pitchFamily="2" charset="2"/>
              <a:buChar char="q"/>
            </a:pPr>
            <a:r>
              <a:rPr lang="el-GR" dirty="0"/>
              <a:t> </a:t>
            </a:r>
            <a:r>
              <a:rPr lang="el-GR" sz="3500" dirty="0"/>
              <a:t>Στο Ο.Π.Σ. Ε.Σ.Η.ΔΗ.Σ. καταγράφονται τα δεδομένα των </a:t>
            </a:r>
            <a:r>
              <a:rPr lang="el-GR" sz="3500" b="1" dirty="0">
                <a:solidFill>
                  <a:srgbClr val="FFFF00"/>
                </a:solidFill>
              </a:rPr>
              <a:t>διαγωνισμών </a:t>
            </a:r>
            <a:r>
              <a:rPr lang="el-GR" sz="3500" dirty="0"/>
              <a:t>(Προμηθειών και Υπηρεσιών, Δημοσίων Έργων, Μελετών και Συναφών Υπηρεσιών).</a:t>
            </a:r>
          </a:p>
          <a:p>
            <a:pPr>
              <a:lnSpc>
                <a:spcPct val="110000"/>
              </a:lnSpc>
              <a:buFont typeface="Wingdings" panose="05000000000000000000" pitchFamily="2" charset="2"/>
              <a:buChar char="q"/>
            </a:pPr>
            <a:r>
              <a:rPr lang="el-GR" sz="3500" dirty="0"/>
              <a:t> Στο Ο</a:t>
            </a:r>
            <a:r>
              <a:rPr lang="en-US" sz="3500" dirty="0"/>
              <a:t>.</a:t>
            </a:r>
            <a:r>
              <a:rPr lang="el-GR" sz="3500" dirty="0"/>
              <a:t>Π</a:t>
            </a:r>
            <a:r>
              <a:rPr lang="en-US" sz="3500" dirty="0"/>
              <a:t>.</a:t>
            </a:r>
            <a:r>
              <a:rPr lang="el-GR" sz="3500" dirty="0"/>
              <a:t>Σ</a:t>
            </a:r>
            <a:r>
              <a:rPr lang="en-US" sz="3500" dirty="0"/>
              <a:t>.</a:t>
            </a:r>
            <a:r>
              <a:rPr lang="el-GR" sz="3500" dirty="0"/>
              <a:t> Κ.Η.Μ.ΔΗ.Σ. καταγράφονται τα δεδομένα των </a:t>
            </a:r>
            <a:r>
              <a:rPr lang="el-GR" sz="3500" b="1" dirty="0">
                <a:solidFill>
                  <a:srgbClr val="FFFF00"/>
                </a:solidFill>
              </a:rPr>
              <a:t>συμβάσεων</a:t>
            </a:r>
            <a:r>
              <a:rPr lang="el-GR" sz="3500" dirty="0"/>
              <a:t>.</a:t>
            </a:r>
          </a:p>
          <a:p>
            <a:pPr marL="0" indent="0">
              <a:lnSpc>
                <a:spcPct val="110000"/>
              </a:lnSpc>
              <a:buNone/>
            </a:pPr>
            <a:r>
              <a:rPr lang="el-GR" sz="3500" b="1" dirty="0">
                <a:solidFill>
                  <a:srgbClr val="7030A0"/>
                </a:solidFill>
              </a:rPr>
              <a:t>Είναι κατανοητή η διαφορά;</a:t>
            </a:r>
          </a:p>
        </p:txBody>
      </p:sp>
    </p:spTree>
    <p:extLst>
      <p:ext uri="{BB962C8B-B14F-4D97-AF65-F5344CB8AC3E}">
        <p14:creationId xmlns:p14="http://schemas.microsoft.com/office/powerpoint/2010/main" val="214613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Προστασία του Ανταγωνισμού</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680320" y="2270928"/>
            <a:ext cx="9613861" cy="3014505"/>
          </a:xfrm>
        </p:spPr>
        <p:txBody>
          <a:bodyPr>
            <a:noAutofit/>
          </a:bodyPr>
          <a:lstStyle/>
          <a:p>
            <a:pPr marL="0" indent="0">
              <a:lnSpc>
                <a:spcPct val="110000"/>
              </a:lnSpc>
              <a:spcAft>
                <a:spcPts val="600"/>
              </a:spcAft>
              <a:buNone/>
            </a:pPr>
            <a:r>
              <a:rPr lang="el-GR" sz="3500" dirty="0"/>
              <a:t>Ποιο είναι το βασικό ερώτημα που αντιμετωπίζουν οι εταιρίες κατά τη συμμετοχή τους σε διαγωνιστικές διαδικασίες του Δημοσίου;</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201091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Τιμολόγηση εταιριών</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680320" y="2120203"/>
            <a:ext cx="9613861" cy="4330840"/>
          </a:xfrm>
        </p:spPr>
        <p:txBody>
          <a:bodyPr>
            <a:noAutofit/>
          </a:bodyPr>
          <a:lstStyle/>
          <a:p>
            <a:pPr marL="0" indent="0" algn="just">
              <a:lnSpc>
                <a:spcPct val="110000"/>
              </a:lnSpc>
              <a:spcAft>
                <a:spcPts val="600"/>
              </a:spcAft>
              <a:buNone/>
            </a:pPr>
            <a:r>
              <a:rPr lang="el-GR" sz="3700" dirty="0"/>
              <a:t>Η τιμή που θα υποβάλει κάθε εταιρία πρέπει να είναι </a:t>
            </a:r>
            <a:r>
              <a:rPr lang="el-GR" sz="3700" b="1" dirty="0">
                <a:solidFill>
                  <a:srgbClr val="FFFF00"/>
                </a:solidFill>
              </a:rPr>
              <a:t>αρκετά χαμηλή </a:t>
            </a:r>
            <a:r>
              <a:rPr lang="el-GR" sz="3700" dirty="0"/>
              <a:t>ώστε να υπάρχει </a:t>
            </a:r>
            <a:r>
              <a:rPr lang="el-GR" sz="3700" b="1" dirty="0">
                <a:solidFill>
                  <a:srgbClr val="FFFF00"/>
                </a:solidFill>
              </a:rPr>
              <a:t>υψηλή πιθανότητα </a:t>
            </a:r>
            <a:r>
              <a:rPr lang="el-GR" sz="3700" dirty="0"/>
              <a:t>να κερδίσει τον ανταγωνισμό. </a:t>
            </a:r>
          </a:p>
          <a:p>
            <a:pPr marL="0" indent="0" algn="just">
              <a:lnSpc>
                <a:spcPct val="110000"/>
              </a:lnSpc>
              <a:spcAft>
                <a:spcPts val="600"/>
              </a:spcAft>
              <a:buNone/>
            </a:pPr>
            <a:r>
              <a:rPr lang="el-GR" sz="3700" dirty="0"/>
              <a:t>Όμως αν η προσφερόμενη τιμή είναι πολύ χαμηλή η </a:t>
            </a:r>
            <a:r>
              <a:rPr lang="el-GR" sz="3700" b="1" dirty="0">
                <a:solidFill>
                  <a:srgbClr val="FFFF00"/>
                </a:solidFill>
              </a:rPr>
              <a:t>κερδοφορία του έργου πιθανότατα θα είναι επίσης πολύ χαμηλή</a:t>
            </a:r>
            <a:r>
              <a:rPr lang="el-GR" sz="3700" dirty="0"/>
              <a:t>.</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792942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C664B-8940-FE08-C395-F0496EE900B8}"/>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CD46C06F-B4BD-6719-0C70-D75E4FC6B8C4}"/>
              </a:ext>
            </a:extLst>
          </p:cNvPr>
          <p:cNvSpPr>
            <a:spLocks noGrp="1"/>
          </p:cNvSpPr>
          <p:nvPr>
            <p:ph type="title"/>
          </p:nvPr>
        </p:nvSpPr>
        <p:spPr/>
        <p:txBody>
          <a:bodyPr/>
          <a:lstStyle/>
          <a:p>
            <a:r>
              <a:rPr lang="el-GR" dirty="0"/>
              <a:t>Τιμολόγηση εταιριών</a:t>
            </a:r>
          </a:p>
        </p:txBody>
      </p:sp>
      <p:pic>
        <p:nvPicPr>
          <p:cNvPr id="3" name="Θέση περιεχομένου 2">
            <a:extLst>
              <a:ext uri="{FF2B5EF4-FFF2-40B4-BE49-F238E27FC236}">
                <a16:creationId xmlns:a16="http://schemas.microsoft.com/office/drawing/2014/main" id="{13939D32-5BC4-91E1-C13E-06A45F0938FC}"/>
              </a:ext>
            </a:extLst>
          </p:cNvPr>
          <p:cNvPicPr>
            <a:picLocks noGrp="1" noChangeAspect="1"/>
          </p:cNvPicPr>
          <p:nvPr>
            <p:ph idx="1"/>
          </p:nvPr>
        </p:nvPicPr>
        <p:blipFill>
          <a:blip r:embed="rId2"/>
          <a:stretch>
            <a:fillRect/>
          </a:stretch>
        </p:blipFill>
        <p:spPr>
          <a:xfrm>
            <a:off x="173038" y="2147407"/>
            <a:ext cx="9613900" cy="2563186"/>
          </a:xfrm>
        </p:spPr>
      </p:pic>
      <p:sp>
        <p:nvSpPr>
          <p:cNvPr id="4" name="Θέση αριθμού διαφάνειας 3">
            <a:extLst>
              <a:ext uri="{FF2B5EF4-FFF2-40B4-BE49-F238E27FC236}">
                <a16:creationId xmlns:a16="http://schemas.microsoft.com/office/drawing/2014/main" id="{4EE8CCE3-39A8-B0E4-4863-5A40D5DE8B5B}"/>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2502951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Τιμολόγηση εταιριών</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301452" y="2150347"/>
            <a:ext cx="10961634" cy="4587072"/>
          </a:xfrm>
        </p:spPr>
        <p:txBody>
          <a:bodyPr>
            <a:noAutofit/>
          </a:bodyPr>
          <a:lstStyle/>
          <a:p>
            <a:pPr marL="0" indent="0" algn="just">
              <a:lnSpc>
                <a:spcPct val="110000"/>
              </a:lnSpc>
              <a:spcAft>
                <a:spcPts val="600"/>
              </a:spcAft>
              <a:buNone/>
            </a:pPr>
            <a:r>
              <a:rPr lang="el-GR" sz="3500" dirty="0"/>
              <a:t>Η τιμολόγηση από κάθε συμμετέχουσα εταιρία γίνεται κυρίως βάσει:</a:t>
            </a:r>
          </a:p>
          <a:p>
            <a:pPr marL="514350" indent="-514350">
              <a:lnSpc>
                <a:spcPct val="110000"/>
              </a:lnSpc>
              <a:spcAft>
                <a:spcPts val="600"/>
              </a:spcAft>
              <a:buAutoNum type="arabicPeriod"/>
            </a:pPr>
            <a:r>
              <a:rPr lang="el-GR" sz="3500" dirty="0"/>
              <a:t>του κόστους παραγωγής/παροχής υπηρεσίας και της </a:t>
            </a:r>
            <a:r>
              <a:rPr lang="el-GR" sz="3500" dirty="0" err="1"/>
              <a:t>στοχοθεσίας</a:t>
            </a:r>
            <a:r>
              <a:rPr lang="el-GR" sz="3500" dirty="0"/>
              <a:t>/στρατηγικού σχεδιασμού της</a:t>
            </a:r>
          </a:p>
          <a:p>
            <a:pPr marL="514350" indent="-514350">
              <a:lnSpc>
                <a:spcPct val="110000"/>
              </a:lnSpc>
              <a:spcAft>
                <a:spcPts val="600"/>
              </a:spcAft>
              <a:buAutoNum type="arabicPeriod"/>
            </a:pPr>
            <a:r>
              <a:rPr lang="el-GR" sz="3500" dirty="0"/>
              <a:t>της εκτίμησης της για το κόστος παραγωγής /παροχής της υπηρεσίας των ανταγωνιστών.  </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301207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a:t>Τιμολόγηση εταιριών</a:t>
            </a:r>
            <a:endParaRPr lang="el-GR" dirty="0"/>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680320" y="2410693"/>
            <a:ext cx="9613861" cy="3694079"/>
          </a:xfrm>
        </p:spPr>
        <p:txBody>
          <a:bodyPr>
            <a:noAutofit/>
          </a:bodyPr>
          <a:lstStyle/>
          <a:p>
            <a:pPr marL="0" indent="0">
              <a:lnSpc>
                <a:spcPct val="110000"/>
              </a:lnSpc>
              <a:spcAft>
                <a:spcPts val="600"/>
              </a:spcAft>
              <a:buNone/>
            </a:pPr>
            <a:r>
              <a:rPr lang="el-GR" sz="3700" dirty="0"/>
              <a:t>Εταιρίες που έχουν σχετικά </a:t>
            </a:r>
            <a:r>
              <a:rPr lang="el-GR" sz="3700" b="1" dirty="0">
                <a:solidFill>
                  <a:srgbClr val="FFC000"/>
                </a:solidFill>
              </a:rPr>
              <a:t>χαμηλό</a:t>
            </a:r>
            <a:r>
              <a:rPr lang="el-GR" sz="3700" dirty="0"/>
              <a:t> κόστος παραγωγής προϊόντων ή κόστος παροχής υπηρεσιών έχουν </a:t>
            </a:r>
            <a:r>
              <a:rPr lang="el-GR" sz="3700" b="1" dirty="0">
                <a:solidFill>
                  <a:srgbClr val="FFFF00"/>
                </a:solidFill>
              </a:rPr>
              <a:t>συγκριτικό πλεονέκτημα</a:t>
            </a:r>
            <a:r>
              <a:rPr lang="el-GR" sz="3700" dirty="0"/>
              <a:t>.</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2101068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Τιμολόγηση εταιριών</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70339" y="2008759"/>
            <a:ext cx="10863132" cy="4849241"/>
          </a:xfrm>
        </p:spPr>
        <p:txBody>
          <a:bodyPr>
            <a:noAutofit/>
          </a:bodyPr>
          <a:lstStyle/>
          <a:p>
            <a:pPr marL="0" indent="0">
              <a:lnSpc>
                <a:spcPct val="110000"/>
              </a:lnSpc>
              <a:buNone/>
            </a:pPr>
            <a:r>
              <a:rPr lang="el-GR" dirty="0"/>
              <a:t>Για παράδειγμα μια μικρή σε μέγεθος τοπική εταιρία της Λαμίας που παράγει αγελαδινό γιαούρτι (ομοιογενές προϊόν) είναι πιθανό να έχει υψηλότερο κόστος παραγωγής ανά μονάδα από μια μεγάλη σε μέγεθος εταιρία με εργοστάσιο στην Αττική η οποία αξιοποιεί οικονομίες κλίμακας λόγω αξιοποίησης τεχνολογίας μαζικής παραγωγής.</a:t>
            </a:r>
          </a:p>
          <a:p>
            <a:pPr marL="0" indent="0">
              <a:lnSpc>
                <a:spcPct val="110000"/>
              </a:lnSpc>
              <a:spcAft>
                <a:spcPts val="600"/>
              </a:spcAft>
              <a:buNone/>
            </a:pPr>
            <a:r>
              <a:rPr lang="el-GR" dirty="0"/>
              <a:t>Σε αυτή τη περίπτωση η εταιρία της Αττικής ενδεχομένως μπορεί να προσφέρει χαμηλότερη τιμή για το νοσοκομείο της Λαμίας (περιλαμβανομένου του μεταφορικού κόστους).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1024452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Τιμολόγηση εταιριών</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70339" y="2008759"/>
            <a:ext cx="10379947" cy="4849241"/>
          </a:xfrm>
        </p:spPr>
        <p:txBody>
          <a:bodyPr>
            <a:noAutofit/>
          </a:bodyPr>
          <a:lstStyle/>
          <a:p>
            <a:pPr marL="0" indent="0">
              <a:lnSpc>
                <a:spcPct val="110000"/>
              </a:lnSpc>
              <a:buNone/>
            </a:pPr>
            <a:r>
              <a:rPr lang="el-GR" dirty="0"/>
              <a:t>Απεναντίας μια μικρή σε μέγεθος τοπική εταιρία της Ξάνθης που παρέχει υπηρεσίες στατικής φύλαξης (ομοιογενής υπηρεσία) πιθανόν να έχει χαμηλότερο κόστος παροχής της υπηρεσίας από μια μεγάλη σε μέγεθος εταιρία με έδρα στην Αθήνα με χαμηλότερο διοικητικό κόστος λειτουργίας ανά εργαζόμενο.</a:t>
            </a:r>
          </a:p>
          <a:p>
            <a:pPr marL="0" indent="0">
              <a:lnSpc>
                <a:spcPct val="110000"/>
              </a:lnSpc>
              <a:spcAft>
                <a:spcPts val="600"/>
              </a:spcAft>
              <a:buNone/>
            </a:pPr>
            <a:r>
              <a:rPr lang="el-GR" dirty="0"/>
              <a:t>Σε αυτή τη περίπτωση η εταιρία της Ξάνθης μπορεί να προσφέρει χαμηλότερη τιμή για το νοσοκομείο της Ξάνθης αν η εταιρία της Αθήνας δεν έχει ήδη γραφεία στην Ξάνθη.</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617712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Παράνομες πρακτικές εταιριών</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603047" y="2276138"/>
            <a:ext cx="10826953" cy="4348181"/>
          </a:xfrm>
        </p:spPr>
        <p:txBody>
          <a:bodyPr>
            <a:noAutofit/>
          </a:bodyPr>
          <a:lstStyle/>
          <a:p>
            <a:pPr marL="0" indent="0" algn="just">
              <a:lnSpc>
                <a:spcPct val="150000"/>
              </a:lnSpc>
              <a:buNone/>
            </a:pPr>
            <a:r>
              <a:rPr lang="el-GR" sz="3700" b="1" dirty="0">
                <a:solidFill>
                  <a:srgbClr val="FFFF00"/>
                </a:solidFill>
              </a:rPr>
              <a:t>Α. Διαφθορά κατά τη διεξαγωγή διαγωνισμών</a:t>
            </a:r>
            <a:r>
              <a:rPr lang="en-US" sz="3700" b="1" dirty="0">
                <a:solidFill>
                  <a:srgbClr val="FFFF00"/>
                </a:solidFill>
              </a:rPr>
              <a:t> </a:t>
            </a:r>
            <a:r>
              <a:rPr lang="en-US" sz="3500" dirty="0"/>
              <a:t>(</a:t>
            </a:r>
            <a:r>
              <a:rPr lang="el-GR" sz="3500" dirty="0"/>
              <a:t>N. 4412/2016 και N. 4413/2016)</a:t>
            </a:r>
          </a:p>
          <a:p>
            <a:pPr marL="0" indent="0" algn="just">
              <a:lnSpc>
                <a:spcPct val="150000"/>
              </a:lnSpc>
              <a:buNone/>
            </a:pPr>
            <a:r>
              <a:rPr lang="el-GR" sz="3700" b="1" dirty="0">
                <a:solidFill>
                  <a:srgbClr val="FFFF00"/>
                </a:solidFill>
              </a:rPr>
              <a:t>Β. Κατάχρηση δεσπόζουσας θέσης </a:t>
            </a:r>
            <a:r>
              <a:rPr lang="el-GR" sz="3500" dirty="0"/>
              <a:t>(Ν.3959/2011)</a:t>
            </a:r>
          </a:p>
          <a:p>
            <a:pPr marL="0" indent="0" algn="just">
              <a:lnSpc>
                <a:spcPct val="150000"/>
              </a:lnSpc>
              <a:buNone/>
            </a:pPr>
            <a:r>
              <a:rPr lang="el-GR" sz="3700" b="1" dirty="0">
                <a:solidFill>
                  <a:srgbClr val="FFFF00"/>
                </a:solidFill>
              </a:rPr>
              <a:t>Γ. Συμπαιγνία </a:t>
            </a:r>
            <a:r>
              <a:rPr lang="el-GR" sz="3500" dirty="0"/>
              <a:t>(Ν.3959/2011)</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965672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Α. Διαφθορά σε διαγωνιστικές διαδικασίες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355601" y="2438400"/>
            <a:ext cx="9938582" cy="2877671"/>
          </a:xfrm>
        </p:spPr>
        <p:txBody>
          <a:bodyPr>
            <a:normAutofit/>
          </a:bodyPr>
          <a:lstStyle/>
          <a:p>
            <a:pPr marL="0" indent="0" algn="just">
              <a:spcAft>
                <a:spcPts val="600"/>
              </a:spcAft>
              <a:buNone/>
            </a:pPr>
            <a:r>
              <a:rPr lang="el-GR" sz="3500" dirty="0"/>
              <a:t>Έχουν οι προμηθευτές κίνητρο να επηρεάσουν την αναθέτουσα αρχή κατά το στάδιο συγγραφής των τεχνικών προδιαγραφών της διακήρυξης ή κατά το στάδιο της αξιολόγησης των προσφορών;</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2136314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Α. Διαφθορά σε διαγωνιστικές διαδικασίες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70823" y="2221315"/>
            <a:ext cx="10558632" cy="4018711"/>
          </a:xfrm>
        </p:spPr>
        <p:txBody>
          <a:bodyPr>
            <a:noAutofit/>
          </a:bodyPr>
          <a:lstStyle/>
          <a:p>
            <a:pPr marL="0" indent="0">
              <a:lnSpc>
                <a:spcPct val="110000"/>
              </a:lnSpc>
              <a:spcAft>
                <a:spcPts val="600"/>
              </a:spcAft>
              <a:buNone/>
            </a:pPr>
            <a:r>
              <a:rPr lang="el-GR" sz="3200" dirty="0"/>
              <a:t>Οι δημόσιοι φορείς, για λόγους λογοδοσίας κατά τη διαχείριση δημοσίου χρήματος, περιορίζονται σημαντικά τόσο από τη σχετική νομοθεσία, όσο και από λεπτομερείς διοικητικές εγκυκλίους ή άλλους εσωτερικούς κανονισμούς.</a:t>
            </a:r>
          </a:p>
          <a:p>
            <a:pPr marL="0" indent="0">
              <a:lnSpc>
                <a:spcPct val="110000"/>
              </a:lnSpc>
              <a:spcAft>
                <a:spcPts val="600"/>
              </a:spcAft>
              <a:buNone/>
            </a:pPr>
            <a:r>
              <a:rPr lang="el-GR" sz="3200" dirty="0"/>
              <a:t>Όμως, οι ίδιες αυτές αυξημένες απαιτήσεις μπορεί να οδηγήσουν στην νόθευση των διαγωνιστικών διαδικασιών.</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3299568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EFE016E-36C0-4BA2-8178-FDA8748A0DB7}"/>
              </a:ext>
            </a:extLst>
          </p:cNvPr>
          <p:cNvSpPr>
            <a:spLocks noGrp="1"/>
          </p:cNvSpPr>
          <p:nvPr>
            <p:ph type="title"/>
          </p:nvPr>
        </p:nvSpPr>
        <p:spPr/>
        <p:txBody>
          <a:bodyPr>
            <a:normAutofit/>
          </a:bodyPr>
          <a:lstStyle/>
          <a:p>
            <a:pPr algn="ctr"/>
            <a:r>
              <a:rPr lang="el-GR" sz="3300" dirty="0"/>
              <a:t>Στατιστικά και </a:t>
            </a:r>
            <a:r>
              <a:rPr lang="el-GR" sz="3300" dirty="0" err="1"/>
              <a:t>Οπτικοποίηση</a:t>
            </a:r>
            <a:r>
              <a:rPr lang="el-GR" sz="3300" dirty="0"/>
              <a:t> Δεδομένων για τις ηλεκτρονικές υπηρεσίες του ΟΠΣ Ε.Σ.Η.ΔΗ.Σ. </a:t>
            </a:r>
          </a:p>
        </p:txBody>
      </p:sp>
      <p:sp>
        <p:nvSpPr>
          <p:cNvPr id="3" name="Θέση περιεχομένου 2"/>
          <p:cNvSpPr>
            <a:spLocks noGrp="1"/>
          </p:cNvSpPr>
          <p:nvPr>
            <p:ph sz="half" idx="2"/>
          </p:nvPr>
        </p:nvSpPr>
        <p:spPr>
          <a:xfrm>
            <a:off x="680322" y="2627546"/>
            <a:ext cx="10049133" cy="3308641"/>
          </a:xfrm>
        </p:spPr>
        <p:txBody>
          <a:bodyPr>
            <a:normAutofit/>
          </a:bodyPr>
          <a:lstStyle/>
          <a:p>
            <a:pPr marL="0" indent="0">
              <a:buNone/>
            </a:pPr>
            <a:r>
              <a:rPr lang="en-US" sz="2200" dirty="0">
                <a:hlinkClick r:id="rId2"/>
              </a:rPr>
              <a:t>https://portal.eprocurement.gov.gr/webcenter/portal/TestPortal/statistics1</a:t>
            </a:r>
            <a:endParaRPr lang="el-GR" sz="2200" dirty="0"/>
          </a:p>
          <a:p>
            <a:pPr marL="0" indent="0">
              <a:buNone/>
            </a:pPr>
            <a:endParaRPr lang="el-GR" sz="2200" dirty="0"/>
          </a:p>
          <a:p>
            <a:pPr marL="0" indent="0">
              <a:buNone/>
            </a:pPr>
            <a:r>
              <a:rPr lang="el-GR" sz="2200" dirty="0"/>
              <a:t>Χρήση λογισμικού </a:t>
            </a:r>
            <a:r>
              <a:rPr lang="en-US" sz="2200" dirty="0"/>
              <a:t>Tableau</a:t>
            </a:r>
            <a:r>
              <a:rPr lang="el-GR" sz="2200" dirty="0"/>
              <a:t> </a:t>
            </a:r>
            <a:r>
              <a:rPr lang="en-US" sz="2200" dirty="0"/>
              <a:t>(</a:t>
            </a:r>
            <a:r>
              <a:rPr lang="en-US" sz="2200" dirty="0" err="1"/>
              <a:t>powerBI</a:t>
            </a:r>
            <a:r>
              <a:rPr lang="en-US" sz="2200" dirty="0"/>
              <a:t>)</a:t>
            </a:r>
            <a:endParaRPr lang="el-GR" sz="2200" dirty="0"/>
          </a:p>
          <a:p>
            <a:pPr marL="0" indent="0">
              <a:buNone/>
            </a:pPr>
            <a:endParaRPr lang="el-GR" sz="2200" dirty="0"/>
          </a:p>
          <a:p>
            <a:pPr marL="0" indent="0">
              <a:buNone/>
            </a:pPr>
            <a:r>
              <a:rPr lang="el-GR" sz="2200" dirty="0"/>
              <a:t>Δείτε και ειδική έκθεση «Δημόσιες συμβάσεις στην ΕΕ Λιγότερος ανταγωνισμός στις συμβάσεις έργων, αγαθών και υπηρεσιών τη δεκαετία μέχρι το 2021» του Ευρωπαϊκού Ελεγκτικού Συνεδρίου.</a:t>
            </a:r>
          </a:p>
          <a:p>
            <a:pPr marL="0" indent="0">
              <a:buNone/>
            </a:pPr>
            <a:r>
              <a:rPr lang="en-US" sz="2200" dirty="0">
                <a:hlinkClick r:id="rId3"/>
              </a:rPr>
              <a:t>https://www.eca.europa.eu/ECAPublications/SR-2023-28/SR-2023-28_EL.pdf</a:t>
            </a:r>
            <a:r>
              <a:rPr lang="el-GR" sz="2200" dirty="0"/>
              <a:t> </a:t>
            </a:r>
          </a:p>
        </p:txBody>
      </p:sp>
      <p:sp>
        <p:nvSpPr>
          <p:cNvPr id="4" name="Θέση αριθμού διαφάνειας 3">
            <a:extLst>
              <a:ext uri="{FF2B5EF4-FFF2-40B4-BE49-F238E27FC236}">
                <a16:creationId xmlns:a16="http://schemas.microsoft.com/office/drawing/2014/main" id="{E25A5236-97E8-4B13-BE0D-5BF29B7BDC3C}"/>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912294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116115" y="753228"/>
            <a:ext cx="10178068" cy="1080938"/>
          </a:xfrm>
        </p:spPr>
        <p:txBody>
          <a:bodyPr/>
          <a:lstStyle/>
          <a:p>
            <a:pPr algn="ctr"/>
            <a:r>
              <a:rPr lang="el-GR" dirty="0"/>
              <a:t>Α. Διαφθορά σε διαγωνιστικές διαδικασίες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345040" y="2072640"/>
            <a:ext cx="10058800" cy="4785360"/>
          </a:xfrm>
        </p:spPr>
        <p:txBody>
          <a:bodyPr>
            <a:noAutofit/>
          </a:bodyPr>
          <a:lstStyle/>
          <a:p>
            <a:pPr marL="0" indent="0" algn="just">
              <a:lnSpc>
                <a:spcPct val="110000"/>
              </a:lnSpc>
              <a:spcAft>
                <a:spcPts val="600"/>
              </a:spcAft>
              <a:buNone/>
            </a:pPr>
            <a:r>
              <a:rPr lang="el-GR" sz="3200" dirty="0"/>
              <a:t>Για παράδειγμα εάν για κάποιο λόγο οι βελόνες που έχουν οι σύριγγες που προμηθεύεται ένα νοσοκομείο πρέπει να έχουν συγκεκριμένο μήκος τότε περιορίζονται οι προμηθευτές που μπορούν να προσφέρουν το συγκεκριμένο προϊόν και άρα μπορούν να λάβουν μέρος στη διαγωνιστική διαδικασία </a:t>
            </a:r>
          </a:p>
          <a:p>
            <a:pPr marL="0" indent="0" algn="just">
              <a:lnSpc>
                <a:spcPct val="110000"/>
              </a:lnSpc>
              <a:spcAft>
                <a:spcPts val="600"/>
              </a:spcAft>
              <a:buNone/>
            </a:pPr>
            <a:r>
              <a:rPr lang="el-GR" sz="3200" b="1" dirty="0">
                <a:solidFill>
                  <a:srgbClr val="FFFF00"/>
                </a:solidFill>
              </a:rPr>
              <a:t>είναι φωτογραφική διάταξη ή πραγματική ανάγκη;</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218423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680321" y="753228"/>
            <a:ext cx="9613861" cy="967996"/>
          </a:xfrm>
        </p:spPr>
        <p:txBody>
          <a:bodyPr/>
          <a:lstStyle/>
          <a:p>
            <a:pPr algn="just">
              <a:lnSpc>
                <a:spcPct val="150000"/>
              </a:lnSpc>
            </a:pPr>
            <a:r>
              <a:rPr lang="el-GR" dirty="0"/>
              <a:t>Β. Κατάχρηση δεσπόζουσας θέσης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313765" y="2043952"/>
            <a:ext cx="10784541" cy="4643718"/>
          </a:xfrm>
        </p:spPr>
        <p:txBody>
          <a:bodyPr>
            <a:noAutofit/>
          </a:bodyPr>
          <a:lstStyle/>
          <a:p>
            <a:pPr marL="0" indent="0">
              <a:lnSpc>
                <a:spcPct val="100000"/>
              </a:lnSpc>
              <a:buNone/>
            </a:pPr>
            <a:r>
              <a:rPr lang="el-GR" sz="3500" dirty="0"/>
              <a:t>Μια εταιρεία θεωρείται ότι κατέχει δεσπόζουσα θέση εάν κατέχει τέτοια δύναμη στην αγορά που </a:t>
            </a:r>
            <a:r>
              <a:rPr lang="el-GR" sz="3500" b="1" dirty="0">
                <a:solidFill>
                  <a:srgbClr val="FFFF00"/>
                </a:solidFill>
              </a:rPr>
              <a:t>μπορεί να ενεργήσει χωρίς να περιορίζεται από τους ανταγωνιστές</a:t>
            </a:r>
            <a:r>
              <a:rPr lang="el-GR" sz="3500" dirty="0"/>
              <a:t>, τους πελάτες και τους προμηθευτές της. </a:t>
            </a:r>
          </a:p>
          <a:p>
            <a:pPr marL="0" indent="0">
              <a:lnSpc>
                <a:spcPct val="100000"/>
              </a:lnSpc>
              <a:buNone/>
            </a:pPr>
            <a:endParaRPr lang="el-GR" sz="3500" dirty="0"/>
          </a:p>
          <a:p>
            <a:pPr marL="0" indent="0">
              <a:lnSpc>
                <a:spcPct val="100000"/>
              </a:lnSpc>
              <a:buNone/>
            </a:pPr>
            <a:r>
              <a:rPr lang="el-GR" dirty="0"/>
              <a:t>(βλ. </a:t>
            </a:r>
            <a:r>
              <a:rPr lang="en-US" dirty="0">
                <a:hlinkClick r:id="rId2"/>
              </a:rPr>
              <a:t>https://www.epant.gr/enimerosi/who-what-how-why.html</a:t>
            </a:r>
            <a:r>
              <a:rPr lang="el-GR" dirty="0"/>
              <a:t>)</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1752254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680321" y="753228"/>
            <a:ext cx="9613861" cy="967996"/>
          </a:xfrm>
        </p:spPr>
        <p:txBody>
          <a:bodyPr/>
          <a:lstStyle/>
          <a:p>
            <a:pPr algn="just">
              <a:lnSpc>
                <a:spcPct val="150000"/>
              </a:lnSpc>
            </a:pPr>
            <a:r>
              <a:rPr lang="el-GR" dirty="0"/>
              <a:t>Β. Κατάχρηση δεσπόζουσας θέσης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313765" y="2043952"/>
            <a:ext cx="10784541" cy="4643718"/>
          </a:xfrm>
        </p:spPr>
        <p:txBody>
          <a:bodyPr>
            <a:noAutofit/>
          </a:bodyPr>
          <a:lstStyle/>
          <a:p>
            <a:pPr marL="0" indent="0">
              <a:lnSpc>
                <a:spcPct val="100000"/>
              </a:lnSpc>
              <a:buNone/>
            </a:pPr>
            <a:r>
              <a:rPr lang="el-GR" sz="3400" dirty="0"/>
              <a:t>Συνήθως, το υψηλό μερίδιο αγοράς μιας εταιρείας αποτελεί σημαντικό παράγοντα για τον προσδιορισμό δεσπόζουσας θέσης, π.χ. μερίδιο αγοράς </a:t>
            </a:r>
            <a:r>
              <a:rPr lang="el-GR" sz="3400" b="1" dirty="0">
                <a:solidFill>
                  <a:srgbClr val="FFC000"/>
                </a:solidFill>
              </a:rPr>
              <a:t>άνω του 40%</a:t>
            </a:r>
            <a:r>
              <a:rPr lang="el-GR" sz="3400" dirty="0"/>
              <a:t>, ενώ σημαντικοί παράγοντες που συνυπολογίζονται για την εκτίμηση ή μη δεσπόζουσας θέσης είναι τα αντίστοιχα μερίδια των ανταγωνιστών, φραγμοί εισόδου στην αγορά, οικονομική ισχύς της εταιρείας/</a:t>
            </a:r>
            <a:r>
              <a:rPr lang="en-US" sz="3400" dirty="0"/>
              <a:t>deep pocket</a:t>
            </a:r>
            <a:r>
              <a:rPr lang="el-GR" sz="3400" dirty="0"/>
              <a:t> κλπ.</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3387526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n-US" dirty="0"/>
              <a:t>Deep pocket</a:t>
            </a:r>
            <a:endParaRPr lang="el-GR" dirty="0"/>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301452" y="2150347"/>
            <a:ext cx="9992730" cy="4587072"/>
          </a:xfrm>
        </p:spPr>
        <p:txBody>
          <a:bodyPr>
            <a:noAutofit/>
          </a:bodyPr>
          <a:lstStyle/>
          <a:p>
            <a:pPr marL="0" indent="0" algn="just">
              <a:lnSpc>
                <a:spcPct val="110000"/>
              </a:lnSpc>
              <a:spcAft>
                <a:spcPts val="600"/>
              </a:spcAft>
              <a:buNone/>
            </a:pPr>
            <a:r>
              <a:rPr lang="el-GR" sz="3500" dirty="0"/>
              <a:t>Οι εταιρίες με μεγάλο μερίδιο αγοράς και με υψηλό απόθεμα ρευστών διαθεσίμων</a:t>
            </a:r>
            <a:r>
              <a:rPr lang="en-US" sz="3500" dirty="0"/>
              <a:t> (</a:t>
            </a:r>
            <a:r>
              <a:rPr lang="el-GR" sz="3500" dirty="0"/>
              <a:t>«</a:t>
            </a:r>
            <a:r>
              <a:rPr lang="en-US" sz="3500" dirty="0"/>
              <a:t>deep pocket</a:t>
            </a:r>
            <a:r>
              <a:rPr lang="el-GR" sz="3500" dirty="0"/>
              <a:t>»</a:t>
            </a:r>
            <a:r>
              <a:rPr lang="en-US" sz="3500" dirty="0"/>
              <a:t>)</a:t>
            </a:r>
            <a:r>
              <a:rPr lang="el-GR" sz="3500" dirty="0"/>
              <a:t> έχουν την δυνατότητα να τιμολογήσουν κάτω του κόστους σε κάποιους διαγωνισμούς για να εμποδίσουν την είσοδο σε ανταγωνιστές και ιδιαίτερα σε δυναμικές εταιρίες μικρότερου μεγέθους («</a:t>
            </a:r>
            <a:r>
              <a:rPr lang="en-US" sz="3500" dirty="0"/>
              <a:t>maverick</a:t>
            </a:r>
            <a:r>
              <a:rPr lang="el-GR" sz="3500" dirty="0"/>
              <a:t>»).  </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32288248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680321" y="753228"/>
            <a:ext cx="9613861" cy="967996"/>
          </a:xfrm>
        </p:spPr>
        <p:txBody>
          <a:bodyPr/>
          <a:lstStyle/>
          <a:p>
            <a:pPr algn="just">
              <a:lnSpc>
                <a:spcPct val="150000"/>
              </a:lnSpc>
            </a:pPr>
            <a:r>
              <a:rPr lang="el-GR" dirty="0"/>
              <a:t>Πρακτικές Κατάχρησης δεσπόζουσας θέσης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403412" y="2151529"/>
            <a:ext cx="10784541" cy="4643718"/>
          </a:xfrm>
        </p:spPr>
        <p:txBody>
          <a:bodyPr>
            <a:noAutofit/>
          </a:bodyPr>
          <a:lstStyle/>
          <a:p>
            <a:r>
              <a:rPr lang="el-GR" sz="2500" dirty="0"/>
              <a:t>Η άμεση ή έμμεση επιβολή μη εύλογων τιμών αγοράς ή πωλήσεως ή άλλων όρων συναλλαγής,</a:t>
            </a:r>
          </a:p>
          <a:p>
            <a:r>
              <a:rPr lang="el-GR" sz="2500" dirty="0"/>
              <a:t>Ο περιορισμός της παραγωγής, της διάθεσης ή της τεχνολογικής ανάπτυξης με ζημία των καταναλωτών,</a:t>
            </a:r>
          </a:p>
          <a:p>
            <a:r>
              <a:rPr lang="el-GR" sz="2500" dirty="0"/>
              <a:t>Η  εφαρμογή στο εμπόριο άνισων όρων για ισοδύναμες παροχές, ιδίως στην αδικαιολόγητη άρνηση πώλησης, αγοράς ή άλλης συναλλαγής, με αποτέλεσμα να περιέρχονται ορισμένες επιχειρήσεις σε μειονεκτική θέση στον ανταγωνισμό,</a:t>
            </a:r>
          </a:p>
          <a:p>
            <a:r>
              <a:rPr lang="el-GR" sz="2500" dirty="0"/>
              <a:t>Η εξάρτηση της σύναψης συμβάσεων από την αποδοχή, εκ μέρους των συναλλασσόμενων, πρόσθετων παροχών, οι οποίες από τη φύση τους ή σύμφωνα με τις εμπορικές συνήθειες δεν συνδέονται με το αντικείμενο των συμβάσεων αυτών.</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3662436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CF8F7-7D4E-001C-8733-9EA970E8615E}"/>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9C015D23-8262-7B17-8AA7-2B907F7767A3}"/>
              </a:ext>
            </a:extLst>
          </p:cNvPr>
          <p:cNvSpPr>
            <a:spLocks noGrp="1"/>
          </p:cNvSpPr>
          <p:nvPr>
            <p:ph type="title"/>
          </p:nvPr>
        </p:nvSpPr>
        <p:spPr>
          <a:xfrm>
            <a:off x="680321" y="753228"/>
            <a:ext cx="9613861" cy="967996"/>
          </a:xfrm>
        </p:spPr>
        <p:txBody>
          <a:bodyPr>
            <a:normAutofit fontScale="90000"/>
          </a:bodyPr>
          <a:lstStyle/>
          <a:p>
            <a:pPr marL="0" indent="0">
              <a:buNone/>
            </a:pPr>
            <a:r>
              <a:rPr lang="el-GR" sz="3600" dirty="0">
                <a:solidFill>
                  <a:srgbClr val="FFFF00"/>
                </a:solidFill>
              </a:rPr>
              <a:t>Η άμεση ή έμμεση επιβολή μη εύλογων τιμών αγοράς ή πωλήσεως ή άλλων όρων συναλλαγής</a:t>
            </a:r>
          </a:p>
        </p:txBody>
      </p:sp>
      <p:sp>
        <p:nvSpPr>
          <p:cNvPr id="6" name="Θέση περιεχομένου 5">
            <a:extLst>
              <a:ext uri="{FF2B5EF4-FFF2-40B4-BE49-F238E27FC236}">
                <a16:creationId xmlns:a16="http://schemas.microsoft.com/office/drawing/2014/main" id="{7C010B83-B40C-F401-5ADF-6BB4A4F3F2D3}"/>
              </a:ext>
            </a:extLst>
          </p:cNvPr>
          <p:cNvSpPr>
            <a:spLocks noGrp="1"/>
          </p:cNvSpPr>
          <p:nvPr>
            <p:ph idx="1"/>
          </p:nvPr>
        </p:nvSpPr>
        <p:spPr>
          <a:xfrm>
            <a:off x="403412" y="2151529"/>
            <a:ext cx="10784541" cy="4643718"/>
          </a:xfrm>
        </p:spPr>
        <p:txBody>
          <a:bodyPr>
            <a:noAutofit/>
          </a:bodyPr>
          <a:lstStyle/>
          <a:p>
            <a:pPr marL="0" indent="0">
              <a:buNone/>
            </a:pPr>
            <a:r>
              <a:rPr lang="el-GR" sz="2800" dirty="0"/>
              <a:t>Παράδειγμα:</a:t>
            </a:r>
            <a:br>
              <a:rPr lang="el-GR" sz="2800" dirty="0"/>
            </a:br>
            <a:r>
              <a:rPr lang="el-GR" sz="2800" dirty="0"/>
              <a:t>Μια φαρμακευτική εταιρεία που κατέχει δεσπόζουσα θέση στην αγορά ενός σωτήριου φαρμάκου αυξάνει ξαφνικά την τιμή του κατά 500%, χωρίς αντίστοιχη αύξηση στο κόστος παραγωγής ή βελτίωση του προϊόντος. Οι ασθενείς δεν έχουν εναλλακτική και αναγκάζονται να πληρώνουν υπέρογκες τιμές.</a:t>
            </a:r>
          </a:p>
        </p:txBody>
      </p:sp>
      <p:sp>
        <p:nvSpPr>
          <p:cNvPr id="4" name="Θέση αριθμού διαφάνειας 3">
            <a:extLst>
              <a:ext uri="{FF2B5EF4-FFF2-40B4-BE49-F238E27FC236}">
                <a16:creationId xmlns:a16="http://schemas.microsoft.com/office/drawing/2014/main" id="{912E46F4-D148-7094-D20C-59D503A3AAD7}"/>
              </a:ext>
            </a:extLst>
          </p:cNvPr>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12652058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826AA-CA06-DBE6-3DD3-0DAD0121E460}"/>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5C6842B1-412B-CDBE-133A-0FDB93002D29}"/>
              </a:ext>
            </a:extLst>
          </p:cNvPr>
          <p:cNvSpPr>
            <a:spLocks noGrp="1"/>
          </p:cNvSpPr>
          <p:nvPr>
            <p:ph type="title"/>
          </p:nvPr>
        </p:nvSpPr>
        <p:spPr>
          <a:xfrm>
            <a:off x="680321" y="753228"/>
            <a:ext cx="9613861" cy="967996"/>
          </a:xfrm>
        </p:spPr>
        <p:txBody>
          <a:bodyPr>
            <a:normAutofit fontScale="90000"/>
          </a:bodyPr>
          <a:lstStyle/>
          <a:p>
            <a:pPr>
              <a:buNone/>
            </a:pPr>
            <a:r>
              <a:rPr lang="el-GR" sz="3600" dirty="0">
                <a:solidFill>
                  <a:srgbClr val="FFFF00"/>
                </a:solidFill>
              </a:rPr>
              <a:t>Ο περιορισμός της παραγωγής, της διάθεσης ή της τεχνολογικής ανάπτυξης με ζημία των καταναλωτών</a:t>
            </a:r>
          </a:p>
        </p:txBody>
      </p:sp>
      <p:sp>
        <p:nvSpPr>
          <p:cNvPr id="6" name="Θέση περιεχομένου 5">
            <a:extLst>
              <a:ext uri="{FF2B5EF4-FFF2-40B4-BE49-F238E27FC236}">
                <a16:creationId xmlns:a16="http://schemas.microsoft.com/office/drawing/2014/main" id="{CFC42B12-B7EA-D4AF-100B-E0BE9A748D5E}"/>
              </a:ext>
            </a:extLst>
          </p:cNvPr>
          <p:cNvSpPr>
            <a:spLocks noGrp="1"/>
          </p:cNvSpPr>
          <p:nvPr>
            <p:ph idx="1"/>
          </p:nvPr>
        </p:nvSpPr>
        <p:spPr>
          <a:xfrm>
            <a:off x="403412" y="2151529"/>
            <a:ext cx="10784541" cy="4643718"/>
          </a:xfrm>
        </p:spPr>
        <p:txBody>
          <a:bodyPr>
            <a:noAutofit/>
          </a:bodyPr>
          <a:lstStyle/>
          <a:p>
            <a:pPr>
              <a:spcBef>
                <a:spcPts val="1200"/>
              </a:spcBef>
              <a:spcAft>
                <a:spcPts val="1200"/>
              </a:spcAft>
            </a:pPr>
            <a:r>
              <a:rPr lang="el-GR" sz="2800" dirty="0"/>
              <a:t>Παράδειγμα:</a:t>
            </a:r>
          </a:p>
          <a:p>
            <a:pPr marL="263525" indent="0">
              <a:spcBef>
                <a:spcPts val="1200"/>
              </a:spcBef>
              <a:spcAft>
                <a:spcPts val="1200"/>
              </a:spcAft>
              <a:buNone/>
            </a:pPr>
            <a:r>
              <a:rPr lang="el-GR" sz="2800" dirty="0"/>
              <a:t>Ένας κατασκευαστής εκτυπωτών που κατέχει δεσπόζουσα θέση μπλοκάρει μέσω λογισμικού τη χρήση συμβατών, φθηνότερων μελανιών τρίτων κατασκευαστών.</a:t>
            </a:r>
          </a:p>
        </p:txBody>
      </p:sp>
      <p:sp>
        <p:nvSpPr>
          <p:cNvPr id="4" name="Θέση αριθμού διαφάνειας 3">
            <a:extLst>
              <a:ext uri="{FF2B5EF4-FFF2-40B4-BE49-F238E27FC236}">
                <a16:creationId xmlns:a16="http://schemas.microsoft.com/office/drawing/2014/main" id="{12AED25F-50DF-3CA3-0F91-93D095985F49}"/>
              </a:ext>
            </a:extLst>
          </p:cNvPr>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2423939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12899-C2C2-8AC5-4130-B8A257019090}"/>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707F50E2-610F-5DC7-F9E4-622B9275E2BC}"/>
              </a:ext>
            </a:extLst>
          </p:cNvPr>
          <p:cNvSpPr>
            <a:spLocks noGrp="1"/>
          </p:cNvSpPr>
          <p:nvPr>
            <p:ph type="title"/>
          </p:nvPr>
        </p:nvSpPr>
        <p:spPr>
          <a:xfrm>
            <a:off x="30576" y="814623"/>
            <a:ext cx="10698879" cy="967996"/>
          </a:xfrm>
        </p:spPr>
        <p:txBody>
          <a:bodyPr>
            <a:noAutofit/>
          </a:bodyPr>
          <a:lstStyle/>
          <a:p>
            <a:r>
              <a:rPr lang="el-GR" sz="2200" dirty="0">
                <a:solidFill>
                  <a:srgbClr val="FFFF00"/>
                </a:solidFill>
              </a:rPr>
              <a:t>Η εφαρμογή στο εμπόριο άνισων όρων για ισοδύναμες παροχές, ιδίως στην αδικαιολόγητη άρνηση πώλησης, αγοράς ή άλλης συναλλαγής, με αποτέλεσμα να περιέρχονται ορισμένες επιχειρήσεις σε μειονεκτική θέση στον ανταγωνισμό</a:t>
            </a:r>
          </a:p>
        </p:txBody>
      </p:sp>
      <p:sp>
        <p:nvSpPr>
          <p:cNvPr id="6" name="Θέση περιεχομένου 5">
            <a:extLst>
              <a:ext uri="{FF2B5EF4-FFF2-40B4-BE49-F238E27FC236}">
                <a16:creationId xmlns:a16="http://schemas.microsoft.com/office/drawing/2014/main" id="{82C3EDAA-8620-FA74-4E7D-795E7D0A17C3}"/>
              </a:ext>
            </a:extLst>
          </p:cNvPr>
          <p:cNvSpPr>
            <a:spLocks noGrp="1"/>
          </p:cNvSpPr>
          <p:nvPr>
            <p:ph idx="1"/>
          </p:nvPr>
        </p:nvSpPr>
        <p:spPr>
          <a:xfrm>
            <a:off x="313466" y="2103120"/>
            <a:ext cx="11565068" cy="4754879"/>
          </a:xfrm>
        </p:spPr>
        <p:txBody>
          <a:bodyPr>
            <a:noAutofit/>
          </a:bodyPr>
          <a:lstStyle/>
          <a:p>
            <a:pPr marL="0" indent="0">
              <a:buNone/>
            </a:pPr>
            <a:r>
              <a:rPr lang="el-GR" sz="2800" dirty="0"/>
              <a:t>Παράδειγμα</a:t>
            </a:r>
          </a:p>
          <a:p>
            <a:pPr marL="0" indent="0">
              <a:buNone/>
            </a:pPr>
            <a:r>
              <a:rPr lang="el-GR" sz="2800" dirty="0"/>
              <a:t>Μια επιχείρηση χονδρικής διανομής ποτών με δεσπόζουσα θέση προσφέρει ευνοϊκούς όρους (εκπτώσεις, ταχύτερη παράδοση) μόνο σε μεγάλες αλυσίδες </a:t>
            </a:r>
            <a:r>
              <a:rPr lang="el-GR" sz="2800" dirty="0" err="1"/>
              <a:t>super</a:t>
            </a:r>
            <a:r>
              <a:rPr lang="el-GR" sz="2800" dirty="0"/>
              <a:t> </a:t>
            </a:r>
            <a:r>
              <a:rPr lang="el-GR" sz="2800" dirty="0" err="1"/>
              <a:t>market</a:t>
            </a:r>
            <a:r>
              <a:rPr lang="el-GR" sz="2800" dirty="0"/>
              <a:t>, ενώ στους μικρούς λιανοπωλητές προσφέρει χειρότερους όρους, παρά το ότι παραγγέλνουν παρόμοιες ποσότητες. Αυτό καθιστά τους μικρούς παίκτες λιγότερο ανταγωνιστικούς στην τελική αγορά.</a:t>
            </a:r>
          </a:p>
        </p:txBody>
      </p:sp>
      <p:sp>
        <p:nvSpPr>
          <p:cNvPr id="4" name="Θέση αριθμού διαφάνειας 3">
            <a:extLst>
              <a:ext uri="{FF2B5EF4-FFF2-40B4-BE49-F238E27FC236}">
                <a16:creationId xmlns:a16="http://schemas.microsoft.com/office/drawing/2014/main" id="{A3A236B5-F9FF-DE3C-36F6-DB3A87B045AC}"/>
              </a:ext>
            </a:extLst>
          </p:cNvPr>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2739178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FD29F-3ED2-4892-D945-CDA33FBFE3AA}"/>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02F4DC8A-A8EC-74C0-9E61-EDF4F20BA84A}"/>
              </a:ext>
            </a:extLst>
          </p:cNvPr>
          <p:cNvSpPr>
            <a:spLocks noGrp="1"/>
          </p:cNvSpPr>
          <p:nvPr>
            <p:ph type="title"/>
          </p:nvPr>
        </p:nvSpPr>
        <p:spPr>
          <a:xfrm>
            <a:off x="30576" y="814623"/>
            <a:ext cx="10698879" cy="967996"/>
          </a:xfrm>
        </p:spPr>
        <p:txBody>
          <a:bodyPr>
            <a:noAutofit/>
          </a:bodyPr>
          <a:lstStyle/>
          <a:p>
            <a:r>
              <a:rPr lang="el-GR" sz="2200" dirty="0">
                <a:solidFill>
                  <a:srgbClr val="FFFF00"/>
                </a:solidFill>
              </a:rPr>
              <a:t>Η εξάρτηση της σύναψης συμβάσεων από την αποδοχή, εκ μέρους των συναλλασσόμενων, πρόσθετων παροχών, οι οποίες από τη φύση τους ή σύμφωνα με τις εμπορικές συνήθειες δεν συνδέονται με το αντικείμενο των συμβάσεων αυτών</a:t>
            </a:r>
          </a:p>
        </p:txBody>
      </p:sp>
      <p:sp>
        <p:nvSpPr>
          <p:cNvPr id="6" name="Θέση περιεχομένου 5">
            <a:extLst>
              <a:ext uri="{FF2B5EF4-FFF2-40B4-BE49-F238E27FC236}">
                <a16:creationId xmlns:a16="http://schemas.microsoft.com/office/drawing/2014/main" id="{1ECB9EB0-C4C2-AAC0-51E3-57DD2628846C}"/>
              </a:ext>
            </a:extLst>
          </p:cNvPr>
          <p:cNvSpPr>
            <a:spLocks noGrp="1"/>
          </p:cNvSpPr>
          <p:nvPr>
            <p:ph idx="1"/>
          </p:nvPr>
        </p:nvSpPr>
        <p:spPr>
          <a:xfrm>
            <a:off x="313466" y="1981200"/>
            <a:ext cx="11565068" cy="4876799"/>
          </a:xfrm>
        </p:spPr>
        <p:txBody>
          <a:bodyPr>
            <a:noAutofit/>
          </a:bodyPr>
          <a:lstStyle/>
          <a:p>
            <a:pPr marL="0" indent="0">
              <a:buNone/>
            </a:pPr>
            <a:r>
              <a:rPr lang="el-GR" sz="2800" dirty="0"/>
              <a:t>Η εταιρεία Α είναι ο μεγαλύτερος παραγωγός και προμηθευτής σε αναψυκτικά τύπου κόλα. Υπολογίζεται ότι κατέχει περίπου το 80% της αγοράς. </a:t>
            </a:r>
          </a:p>
          <a:p>
            <a:pPr marL="0" indent="0">
              <a:buNone/>
            </a:pPr>
            <a:r>
              <a:rPr lang="el-GR" sz="2800" dirty="0"/>
              <a:t>Οι λίγοι μικρότεροι προμηθευτές πασχίζουν να προωθήσουν τα δικούς τους αναψυκτικά στα σημεία πώλησης (κυρίως περίπτερα, καταστήματα ψιλικών), ωστόσο η Α συνεχώς καλύπτει τη ζήτηση που υπάρχει. </a:t>
            </a:r>
          </a:p>
          <a:p>
            <a:pPr marL="0" indent="0">
              <a:buNone/>
            </a:pPr>
            <a:r>
              <a:rPr lang="el-GR" sz="2800" dirty="0"/>
              <a:t>Επιπλέον της ποιότητας του αναψυκτικού της, η Α δίνει δωρεάν χρήση ψυγείων (χρησιδάνειο) για τα αναψυκτικά της με τον όρο ότι στο ψυγείο θα τοποθετούνται μόνο τα προϊόντα της. Ωστόσο, ο χώρος δεν επιτρέπει την τοποθέτηση περισσότερων ψυγείων για να τοποθετηθούν τα ανταγωνιστικά προϊόντα.</a:t>
            </a:r>
          </a:p>
        </p:txBody>
      </p:sp>
      <p:sp>
        <p:nvSpPr>
          <p:cNvPr id="4" name="Θέση αριθμού διαφάνειας 3">
            <a:extLst>
              <a:ext uri="{FF2B5EF4-FFF2-40B4-BE49-F238E27FC236}">
                <a16:creationId xmlns:a16="http://schemas.microsoft.com/office/drawing/2014/main" id="{D644CCD3-5659-4AB4-A756-FC6D18E98EF5}"/>
              </a:ext>
            </a:extLst>
          </p:cNvPr>
          <p:cNvSpPr>
            <a:spLocks noGrp="1"/>
          </p:cNvSpPr>
          <p:nvPr>
            <p:ph type="sldNum" sz="quarter" idx="12"/>
          </p:nvPr>
        </p:nvSpPr>
        <p:spPr/>
        <p:txBody>
          <a:bodyPr/>
          <a:lstStyle/>
          <a:p>
            <a:fld id="{6D22F896-40B5-4ADD-8801-0D06FADFA095}" type="slidenum">
              <a:rPr lang="en-US" smtClean="0"/>
              <a:t>58</a:t>
            </a:fld>
            <a:endParaRPr lang="en-US" dirty="0"/>
          </a:p>
        </p:txBody>
      </p:sp>
    </p:spTree>
    <p:extLst>
      <p:ext uri="{BB962C8B-B14F-4D97-AF65-F5344CB8AC3E}">
        <p14:creationId xmlns:p14="http://schemas.microsoft.com/office/powerpoint/2010/main" val="19679131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4FA58DC-B242-E30A-83E7-26A4C7DFD5AB}"/>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5E72CE31-4C32-BDDB-2336-AB8DB1F2667C}"/>
              </a:ext>
            </a:extLst>
          </p:cNvPr>
          <p:cNvSpPr>
            <a:spLocks noGrp="1"/>
          </p:cNvSpPr>
          <p:nvPr>
            <p:ph type="title"/>
          </p:nvPr>
        </p:nvSpPr>
        <p:spPr>
          <a:xfrm>
            <a:off x="308394" y="814623"/>
            <a:ext cx="9613861" cy="967996"/>
          </a:xfrm>
        </p:spPr>
        <p:txBody>
          <a:bodyPr>
            <a:normAutofit fontScale="90000"/>
          </a:bodyPr>
          <a:lstStyle/>
          <a:p>
            <a:pPr algn="just">
              <a:lnSpc>
                <a:spcPct val="100000"/>
              </a:lnSpc>
            </a:pPr>
            <a:r>
              <a:rPr lang="el-GR" sz="2200" dirty="0">
                <a:solidFill>
                  <a:srgbClr val="FFFF00"/>
                </a:solidFill>
              </a:rPr>
              <a:t>Η εξάρτηση της σύναψης συμβάσεων από την αποδοχή, εκ μέρους των συναλλασσόμενων, πρόσθετων παροχών, οι οποίες από τη φύση τους ή σύμφωνα με τις εμπορικές συνήθειες δεν συνδέονται με το αντικείμενο των συμβάσεων αυτών</a:t>
            </a:r>
          </a:p>
        </p:txBody>
      </p:sp>
      <p:sp>
        <p:nvSpPr>
          <p:cNvPr id="6" name="Θέση περιεχομένου 5">
            <a:extLst>
              <a:ext uri="{FF2B5EF4-FFF2-40B4-BE49-F238E27FC236}">
                <a16:creationId xmlns:a16="http://schemas.microsoft.com/office/drawing/2014/main" id="{7641BF8F-CD8F-2F99-7A18-B95AF0D76905}"/>
              </a:ext>
            </a:extLst>
          </p:cNvPr>
          <p:cNvSpPr>
            <a:spLocks noGrp="1"/>
          </p:cNvSpPr>
          <p:nvPr>
            <p:ph idx="1"/>
          </p:nvPr>
        </p:nvSpPr>
        <p:spPr>
          <a:xfrm>
            <a:off x="179892" y="2049929"/>
            <a:ext cx="10784541" cy="4643718"/>
          </a:xfrm>
        </p:spPr>
        <p:txBody>
          <a:bodyPr>
            <a:noAutofit/>
          </a:bodyPr>
          <a:lstStyle/>
          <a:p>
            <a:pPr>
              <a:spcAft>
                <a:spcPts val="1200"/>
              </a:spcAft>
              <a:buNone/>
            </a:pPr>
            <a:r>
              <a:rPr lang="el-GR" sz="2800" dirty="0"/>
              <a:t>Παράδειγμα:</a:t>
            </a:r>
          </a:p>
          <a:p>
            <a:pPr>
              <a:spcAft>
                <a:spcPts val="1200"/>
              </a:spcAft>
              <a:buNone/>
            </a:pPr>
            <a:r>
              <a:rPr lang="el-GR" sz="2800" dirty="0"/>
              <a:t>  Μια μεγάλη εταιρεία τηλεπικοινωνιών απαιτεί από τους πελάτες της, προκειμένου να συνάψουν συμβόλαιο κινητής τηλεφωνίας, να αγοράσουν υποχρεωτικά και μια υπηρεσία συνδρομητικής τηλεόρασης. Η πώληση αυτών των δύο προϊόντων ως «πακέτο» δεν είναι αναγκαία για τη λειτουργία του βασικού προϊόντος και δεν αποτελεί συνήθη πρακτική στην αγορά.</a:t>
            </a:r>
          </a:p>
          <a:p>
            <a:pPr>
              <a:buNone/>
            </a:pPr>
            <a:r>
              <a:rPr lang="el-GR" sz="2800" dirty="0"/>
              <a:t>  Διευκρίνιση: Στην Ελλάδα ο ανταγωνισμός στην αγορά των τηλεπικοινωνιών είναι αρμοδιότητα της Εθνικής Επιτροπής Τηλεπικοινωνιών και Ταχυδρομείων (EETT)!!!</a:t>
            </a:r>
          </a:p>
        </p:txBody>
      </p:sp>
      <p:sp>
        <p:nvSpPr>
          <p:cNvPr id="4" name="Θέση αριθμού διαφάνειας 3">
            <a:extLst>
              <a:ext uri="{FF2B5EF4-FFF2-40B4-BE49-F238E27FC236}">
                <a16:creationId xmlns:a16="http://schemas.microsoft.com/office/drawing/2014/main" id="{A80EA906-9D3E-8FF8-6376-B61EA566D6D1}"/>
              </a:ext>
            </a:extLst>
          </p:cNvPr>
          <p:cNvSpPr>
            <a:spLocks noGrp="1"/>
          </p:cNvSpPr>
          <p:nvPr>
            <p:ph type="sldNum" sz="quarter" idx="12"/>
          </p:nvPr>
        </p:nvSpPr>
        <p:spPr/>
        <p:txBody>
          <a:bodyPr/>
          <a:lstStyle/>
          <a:p>
            <a:fld id="{6D22F896-40B5-4ADD-8801-0D06FADFA095}" type="slidenum">
              <a:rPr lang="en-US" smtClean="0"/>
              <a:t>59</a:t>
            </a:fld>
            <a:endParaRPr lang="en-US" dirty="0"/>
          </a:p>
        </p:txBody>
      </p:sp>
    </p:spTree>
    <p:extLst>
      <p:ext uri="{BB962C8B-B14F-4D97-AF65-F5344CB8AC3E}">
        <p14:creationId xmlns:p14="http://schemas.microsoft.com/office/powerpoint/2010/main" val="70932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EFE016E-36C0-4BA2-8178-FDA8748A0DB7}"/>
              </a:ext>
            </a:extLst>
          </p:cNvPr>
          <p:cNvSpPr>
            <a:spLocks noGrp="1"/>
          </p:cNvSpPr>
          <p:nvPr>
            <p:ph type="title"/>
          </p:nvPr>
        </p:nvSpPr>
        <p:spPr/>
        <p:txBody>
          <a:bodyPr>
            <a:normAutofit/>
          </a:bodyPr>
          <a:lstStyle/>
          <a:p>
            <a:pPr algn="ctr"/>
            <a:r>
              <a:rPr lang="el-GR" sz="3300" dirty="0"/>
              <a:t>Στατιστικά </a:t>
            </a:r>
            <a:r>
              <a:rPr lang="el-GR" sz="3300" b="1" dirty="0">
                <a:solidFill>
                  <a:srgbClr val="FF0000"/>
                </a:solidFill>
              </a:rPr>
              <a:t>Ε.Σ.Η.ΔΗ.Σ. </a:t>
            </a:r>
            <a:br>
              <a:rPr lang="el-GR" sz="3300" dirty="0"/>
            </a:br>
            <a:r>
              <a:rPr lang="el-GR" sz="3300" dirty="0"/>
              <a:t>Προμήθειες-Υπηρεσίες και έργα              </a:t>
            </a:r>
          </a:p>
        </p:txBody>
      </p:sp>
      <p:sp>
        <p:nvSpPr>
          <p:cNvPr id="8" name="Θέση κειμένου 7"/>
          <p:cNvSpPr>
            <a:spLocks noGrp="1"/>
          </p:cNvSpPr>
          <p:nvPr>
            <p:ph type="body" idx="1"/>
          </p:nvPr>
        </p:nvSpPr>
        <p:spPr>
          <a:xfrm>
            <a:off x="906350" y="2043954"/>
            <a:ext cx="4472327" cy="317578"/>
          </a:xfrm>
        </p:spPr>
        <p:txBody>
          <a:bodyPr>
            <a:normAutofit fontScale="92500" lnSpcReduction="20000"/>
          </a:bodyPr>
          <a:lstStyle/>
          <a:p>
            <a:r>
              <a:rPr lang="el-GR" sz="2200" dirty="0"/>
              <a:t>Προμήθειες &amp; Υπηρεσίες</a:t>
            </a:r>
          </a:p>
        </p:txBody>
      </p:sp>
      <p:pic>
        <p:nvPicPr>
          <p:cNvPr id="7" name="Θέση περιεχομένου 6">
            <a:extLst>
              <a:ext uri="{FF2B5EF4-FFF2-40B4-BE49-F238E27FC236}">
                <a16:creationId xmlns:a16="http://schemas.microsoft.com/office/drawing/2014/main" id="{1F5D9EB5-6B85-B0C4-F1F9-0F052FA54C51}"/>
              </a:ext>
            </a:extLst>
          </p:cNvPr>
          <p:cNvPicPr>
            <a:picLocks noGrp="1" noChangeAspect="1"/>
          </p:cNvPicPr>
          <p:nvPr>
            <p:ph sz="half" idx="2"/>
          </p:nvPr>
        </p:nvPicPr>
        <p:blipFill>
          <a:blip r:embed="rId2"/>
          <a:stretch>
            <a:fillRect/>
          </a:stretch>
        </p:blipFill>
        <p:spPr>
          <a:xfrm>
            <a:off x="464873" y="2407901"/>
            <a:ext cx="4246508" cy="4045802"/>
          </a:xfrm>
        </p:spPr>
      </p:pic>
      <p:sp>
        <p:nvSpPr>
          <p:cNvPr id="4" name="Θέση αριθμού διαφάνειας 3">
            <a:extLst>
              <a:ext uri="{FF2B5EF4-FFF2-40B4-BE49-F238E27FC236}">
                <a16:creationId xmlns:a16="http://schemas.microsoft.com/office/drawing/2014/main" id="{E25A5236-97E8-4B13-BE0D-5BF29B7BDC3C}"/>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13" name="Θέση κειμένου 12"/>
          <p:cNvSpPr>
            <a:spLocks noGrp="1"/>
          </p:cNvSpPr>
          <p:nvPr>
            <p:ph type="body" sz="quarter" idx="3"/>
          </p:nvPr>
        </p:nvSpPr>
        <p:spPr>
          <a:xfrm>
            <a:off x="5820154" y="2043954"/>
            <a:ext cx="4474028" cy="317577"/>
          </a:xfrm>
        </p:spPr>
        <p:txBody>
          <a:bodyPr>
            <a:normAutofit fontScale="92500" lnSpcReduction="20000"/>
          </a:bodyPr>
          <a:lstStyle/>
          <a:p>
            <a:pPr algn="ctr"/>
            <a:r>
              <a:rPr lang="el-GR" sz="2000" dirty="0"/>
              <a:t>Δημόσια Έργα</a:t>
            </a:r>
          </a:p>
        </p:txBody>
      </p:sp>
      <p:sp>
        <p:nvSpPr>
          <p:cNvPr id="9" name="TextBox 8">
            <a:extLst>
              <a:ext uri="{FF2B5EF4-FFF2-40B4-BE49-F238E27FC236}">
                <a16:creationId xmlns:a16="http://schemas.microsoft.com/office/drawing/2014/main" id="{7295B0DC-E9EA-86EB-B195-B0EEF0E4363B}"/>
              </a:ext>
            </a:extLst>
          </p:cNvPr>
          <p:cNvSpPr txBox="1"/>
          <p:nvPr/>
        </p:nvSpPr>
        <p:spPr>
          <a:xfrm>
            <a:off x="6765541" y="6457445"/>
            <a:ext cx="3816430" cy="323165"/>
          </a:xfrm>
          <a:prstGeom prst="rect">
            <a:avLst/>
          </a:prstGeom>
          <a:noFill/>
        </p:spPr>
        <p:txBody>
          <a:bodyPr wrap="square" rtlCol="0">
            <a:spAutoFit/>
          </a:bodyPr>
          <a:lstStyle/>
          <a:p>
            <a:r>
              <a:rPr lang="el-GR" sz="1500" dirty="0"/>
              <a:t>Περίοδος αναφοράς: 1/2020-4/2020</a:t>
            </a:r>
          </a:p>
        </p:txBody>
      </p:sp>
      <p:pic>
        <p:nvPicPr>
          <p:cNvPr id="18" name="Θέση περιεχομένου 17">
            <a:extLst>
              <a:ext uri="{FF2B5EF4-FFF2-40B4-BE49-F238E27FC236}">
                <a16:creationId xmlns:a16="http://schemas.microsoft.com/office/drawing/2014/main" id="{7E644E61-8F02-4D83-D9AF-213D9D06CC72}"/>
              </a:ext>
            </a:extLst>
          </p:cNvPr>
          <p:cNvPicPr>
            <a:picLocks noGrp="1" noChangeAspect="1"/>
          </p:cNvPicPr>
          <p:nvPr>
            <p:ph sz="quarter" idx="4"/>
          </p:nvPr>
        </p:nvPicPr>
        <p:blipFill>
          <a:blip r:embed="rId3"/>
          <a:stretch>
            <a:fillRect/>
          </a:stretch>
        </p:blipFill>
        <p:spPr>
          <a:xfrm>
            <a:off x="6306708" y="2394403"/>
            <a:ext cx="4154814" cy="4030170"/>
          </a:xfrm>
        </p:spPr>
      </p:pic>
      <p:sp>
        <p:nvSpPr>
          <p:cNvPr id="19" name="TextBox 18">
            <a:extLst>
              <a:ext uri="{FF2B5EF4-FFF2-40B4-BE49-F238E27FC236}">
                <a16:creationId xmlns:a16="http://schemas.microsoft.com/office/drawing/2014/main" id="{79EB0B4C-F01E-05F7-B155-95869418D817}"/>
              </a:ext>
            </a:extLst>
          </p:cNvPr>
          <p:cNvSpPr txBox="1"/>
          <p:nvPr/>
        </p:nvSpPr>
        <p:spPr>
          <a:xfrm>
            <a:off x="1093273" y="6501690"/>
            <a:ext cx="3816430" cy="323165"/>
          </a:xfrm>
          <a:prstGeom prst="rect">
            <a:avLst/>
          </a:prstGeom>
          <a:noFill/>
        </p:spPr>
        <p:txBody>
          <a:bodyPr wrap="square" rtlCol="0">
            <a:spAutoFit/>
          </a:bodyPr>
          <a:lstStyle/>
          <a:p>
            <a:r>
              <a:rPr lang="el-GR" sz="1500" dirty="0"/>
              <a:t>Τελευταία ενημέρωση: 2/4/2025</a:t>
            </a:r>
          </a:p>
        </p:txBody>
      </p:sp>
    </p:spTree>
    <p:extLst>
      <p:ext uri="{BB962C8B-B14F-4D97-AF65-F5344CB8AC3E}">
        <p14:creationId xmlns:p14="http://schemas.microsoft.com/office/powerpoint/2010/main" val="4108496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680321" y="753228"/>
            <a:ext cx="9613861" cy="967996"/>
          </a:xfrm>
        </p:spPr>
        <p:txBody>
          <a:bodyPr>
            <a:normAutofit fontScale="90000"/>
          </a:bodyPr>
          <a:lstStyle/>
          <a:p>
            <a:r>
              <a:rPr lang="el-GR" dirty="0"/>
              <a:t>Υποθετικό Παράδειγμα καταχρηστικής πρακτικής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403412" y="2151529"/>
            <a:ext cx="10784541" cy="4275029"/>
          </a:xfrm>
        </p:spPr>
        <p:txBody>
          <a:bodyPr>
            <a:noAutofit/>
          </a:bodyPr>
          <a:lstStyle/>
          <a:p>
            <a:pPr marL="0" indent="0">
              <a:buNone/>
            </a:pPr>
            <a:r>
              <a:rPr lang="el-GR" sz="2800" dirty="0"/>
              <a:t>Η εταιρεία Α είναι ο μεγαλύτερος παραγωγός και προμηθευτής σε μαγνητικούς τομογράφους. Υπολογίζεται ότι κατέχει περίπου το 80% της αγοράς. </a:t>
            </a:r>
          </a:p>
          <a:p>
            <a:pPr marL="0" indent="0">
              <a:buNone/>
            </a:pPr>
            <a:r>
              <a:rPr lang="el-GR" sz="2800" dirty="0"/>
              <a:t>Οι λίγοι μικρότεροι προμηθευτές πασχίζουν να προωθήσουν τους δικούς τους τομογράφους στα νοσοκομεία, ωστόσο η Α συνεχώς καλύπτει τη ζήτηση που υπάρχει. </a:t>
            </a:r>
          </a:p>
          <a:p>
            <a:pPr marL="0" indent="0">
              <a:buNone/>
            </a:pPr>
            <a:r>
              <a:rPr lang="el-GR" sz="2800" dirty="0"/>
              <a:t>Επιπλέον της ποιότητας του τομογράφου της, η Α δίνει σημαντικές εκπτώσεις σε αναλώσιμα (π.χ. φιλμ) ή δωρεάν </a:t>
            </a:r>
            <a:r>
              <a:rPr lang="el-GR" sz="2800" dirty="0" err="1"/>
              <a:t>σερβις</a:t>
            </a:r>
            <a:r>
              <a:rPr lang="el-GR" sz="2800" dirty="0"/>
              <a:t> για μαγνητικούς τομογράφους. </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60</a:t>
            </a:fld>
            <a:endParaRPr lang="en-US" dirty="0"/>
          </a:p>
        </p:txBody>
      </p:sp>
    </p:spTree>
    <p:extLst>
      <p:ext uri="{BB962C8B-B14F-4D97-AF65-F5344CB8AC3E}">
        <p14:creationId xmlns:p14="http://schemas.microsoft.com/office/powerpoint/2010/main" val="3303797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Γ. Συμπαιγνία - καρτέλ</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73473" y="2613261"/>
            <a:ext cx="11291755" cy="3207990"/>
          </a:xfrm>
        </p:spPr>
        <p:txBody>
          <a:bodyPr>
            <a:noAutofit/>
          </a:bodyPr>
          <a:lstStyle/>
          <a:p>
            <a:pPr marL="0" indent="0">
              <a:lnSpc>
                <a:spcPct val="110000"/>
              </a:lnSpc>
              <a:buNone/>
            </a:pPr>
            <a:r>
              <a:rPr lang="el-GR" sz="4200" dirty="0"/>
              <a:t>Ένα καρτέλ υφίσταται όταν οι επιχειρήσεις συμφωνούν, </a:t>
            </a:r>
            <a:r>
              <a:rPr lang="el-GR" sz="4200" dirty="0">
                <a:solidFill>
                  <a:srgbClr val="FFC000"/>
                </a:solidFill>
              </a:rPr>
              <a:t>αντί να ανταγωνίζονται η μία την άλλη, να δράσουν από κοινού</a:t>
            </a:r>
            <a:r>
              <a:rPr lang="el-GR" sz="4200" dirty="0"/>
              <a:t>. </a:t>
            </a:r>
            <a:br>
              <a:rPr lang="el-GR" sz="4200" dirty="0"/>
            </a:br>
            <a:endParaRPr lang="el-GR" sz="4200" dirty="0"/>
          </a:p>
          <a:p>
            <a:pPr marL="0" indent="0">
              <a:buNone/>
            </a:pPr>
            <a:br>
              <a:rPr lang="el-GR" sz="3100" dirty="0"/>
            </a:br>
            <a:endParaRPr lang="el-GR" sz="31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61</a:t>
            </a:fld>
            <a:endParaRPr lang="en-US" dirty="0"/>
          </a:p>
        </p:txBody>
      </p:sp>
    </p:spTree>
    <p:extLst>
      <p:ext uri="{BB962C8B-B14F-4D97-AF65-F5344CB8AC3E}">
        <p14:creationId xmlns:p14="http://schemas.microsoft.com/office/powerpoint/2010/main" val="26289581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Συμπαιγνία - καρτέλ</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680321" y="2257942"/>
            <a:ext cx="9613861" cy="3169624"/>
          </a:xfrm>
        </p:spPr>
        <p:txBody>
          <a:bodyPr>
            <a:noAutofit/>
          </a:bodyPr>
          <a:lstStyle/>
          <a:p>
            <a:pPr marL="0" indent="0" algn="just">
              <a:lnSpc>
                <a:spcPct val="110000"/>
              </a:lnSpc>
              <a:spcAft>
                <a:spcPts val="600"/>
              </a:spcAft>
              <a:buNone/>
            </a:pPr>
            <a:r>
              <a:rPr lang="el-GR" sz="4000" dirty="0"/>
              <a:t>Οι δημόσιοι φορείς είναι, εν γένει, </a:t>
            </a:r>
            <a:r>
              <a:rPr lang="el-GR" sz="4000" dirty="0">
                <a:solidFill>
                  <a:srgbClr val="FFC000"/>
                </a:solidFill>
              </a:rPr>
              <a:t>μεγάλοι αγοραστές</a:t>
            </a:r>
            <a:r>
              <a:rPr lang="el-GR" sz="4000" dirty="0"/>
              <a:t>, γεγονός που τους καθιστά </a:t>
            </a:r>
            <a:r>
              <a:rPr lang="el-GR" sz="4000" dirty="0">
                <a:solidFill>
                  <a:srgbClr val="FFC000"/>
                </a:solidFill>
              </a:rPr>
              <a:t>επιθυμητούς στόχους </a:t>
            </a:r>
            <a:r>
              <a:rPr lang="el-GR" sz="4000" dirty="0"/>
              <a:t>μίας συμφωνίας (καρτέλ) καθώς το οικονομικό όφελος </a:t>
            </a:r>
            <a:r>
              <a:rPr lang="el-GR" sz="4000" dirty="0">
                <a:solidFill>
                  <a:srgbClr val="FFC000"/>
                </a:solidFill>
              </a:rPr>
              <a:t>είναι μεγάλο</a:t>
            </a:r>
            <a:r>
              <a:rPr lang="el-GR" sz="4000" dirty="0"/>
              <a:t>. </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62</a:t>
            </a:fld>
            <a:endParaRPr lang="en-US" dirty="0"/>
          </a:p>
        </p:txBody>
      </p:sp>
    </p:spTree>
    <p:extLst>
      <p:ext uri="{BB962C8B-B14F-4D97-AF65-F5344CB8AC3E}">
        <p14:creationId xmlns:p14="http://schemas.microsoft.com/office/powerpoint/2010/main" val="8220239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97C78-00BA-0C26-88F8-EB15107C5F1F}"/>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8B220B9D-1E6F-2D94-96C8-00A667E44228}"/>
              </a:ext>
            </a:extLst>
          </p:cNvPr>
          <p:cNvSpPr>
            <a:spLocks noGrp="1"/>
          </p:cNvSpPr>
          <p:nvPr>
            <p:ph type="title"/>
          </p:nvPr>
        </p:nvSpPr>
        <p:spPr/>
        <p:txBody>
          <a:bodyPr/>
          <a:lstStyle/>
          <a:p>
            <a:r>
              <a:rPr lang="el-GR" dirty="0"/>
              <a:t>Δημόσιες συμβάσεις στην ΕΕ</a:t>
            </a:r>
          </a:p>
        </p:txBody>
      </p:sp>
      <p:sp>
        <p:nvSpPr>
          <p:cNvPr id="2" name="Θέση περιεχομένου 1">
            <a:extLst>
              <a:ext uri="{FF2B5EF4-FFF2-40B4-BE49-F238E27FC236}">
                <a16:creationId xmlns:a16="http://schemas.microsoft.com/office/drawing/2014/main" id="{CEAF3E38-366D-5ABA-73F1-01A571A6A7A2}"/>
              </a:ext>
            </a:extLst>
          </p:cNvPr>
          <p:cNvSpPr>
            <a:spLocks noGrp="1"/>
          </p:cNvSpPr>
          <p:nvPr>
            <p:ph idx="1"/>
          </p:nvPr>
        </p:nvSpPr>
        <p:spPr>
          <a:xfrm>
            <a:off x="680321" y="2336873"/>
            <a:ext cx="9815961" cy="3599316"/>
          </a:xfrm>
        </p:spPr>
        <p:txBody>
          <a:bodyPr>
            <a:normAutofit lnSpcReduction="10000"/>
          </a:bodyPr>
          <a:lstStyle/>
          <a:p>
            <a:pPr marL="0" indent="0">
              <a:buNone/>
            </a:pPr>
            <a:r>
              <a:rPr lang="el-GR" sz="3700" dirty="0"/>
              <a:t>Στην Ελλάδα περίπου </a:t>
            </a:r>
            <a:r>
              <a:rPr lang="el-GR" sz="3700" b="1" dirty="0">
                <a:solidFill>
                  <a:srgbClr val="FFC000"/>
                </a:solidFill>
              </a:rPr>
              <a:t>1</a:t>
            </a:r>
            <a:r>
              <a:rPr lang="en-US" sz="3700" b="1" dirty="0">
                <a:solidFill>
                  <a:srgbClr val="FFC000"/>
                </a:solidFill>
              </a:rPr>
              <a:t>2</a:t>
            </a:r>
            <a:r>
              <a:rPr lang="el-GR" sz="3700" b="1" dirty="0">
                <a:solidFill>
                  <a:srgbClr val="FFC000"/>
                </a:solidFill>
              </a:rPr>
              <a:t>%</a:t>
            </a:r>
            <a:r>
              <a:rPr lang="el-GR" sz="3700" dirty="0"/>
              <a:t> του ΑΕΠ αφορά δημόσιες συμβάσεις</a:t>
            </a:r>
            <a:r>
              <a:rPr lang="en-US" sz="3700" dirty="0"/>
              <a:t> (</a:t>
            </a:r>
            <a:r>
              <a:rPr lang="el-GR" sz="3700" dirty="0"/>
              <a:t>στοιχεία </a:t>
            </a:r>
            <a:r>
              <a:rPr lang="en-US" sz="3700" dirty="0"/>
              <a:t>OECD, </a:t>
            </a:r>
            <a:r>
              <a:rPr lang="el-GR" sz="3700" dirty="0"/>
              <a:t>2022).</a:t>
            </a:r>
          </a:p>
          <a:p>
            <a:pPr marL="0" indent="0">
              <a:buNone/>
            </a:pPr>
            <a:endParaRPr lang="el-GR" sz="2600" dirty="0"/>
          </a:p>
          <a:p>
            <a:pPr marL="0" indent="0">
              <a:buNone/>
            </a:pPr>
            <a:r>
              <a:rPr lang="el-GR" sz="2600" dirty="0"/>
              <a:t>(Πηγή: </a:t>
            </a:r>
            <a:r>
              <a:rPr lang="en-US" sz="2600" dirty="0">
                <a:hlinkClick r:id="rId2"/>
              </a:rPr>
              <a:t>https://data-explorer.oecd.org/</a:t>
            </a:r>
            <a:r>
              <a:rPr lang="en-US" sz="2600" dirty="0" err="1">
                <a:hlinkClick r:id="rId2"/>
              </a:rPr>
              <a:t>vis?lc</a:t>
            </a:r>
            <a:r>
              <a:rPr lang="en-US" sz="2600" dirty="0">
                <a:hlinkClick r:id="rId2"/>
              </a:rPr>
              <a:t>=</a:t>
            </a:r>
            <a:r>
              <a:rPr lang="en-US" sz="2600" dirty="0" err="1">
                <a:hlinkClick r:id="rId2"/>
              </a:rPr>
              <a:t>en&amp;pg</a:t>
            </a:r>
            <a:r>
              <a:rPr lang="en-US" sz="2600" dirty="0">
                <a:hlinkClick r:id="rId2"/>
              </a:rPr>
              <a:t>=0&amp;bp=</a:t>
            </a:r>
            <a:r>
              <a:rPr lang="en-US" sz="2600" dirty="0" err="1">
                <a:hlinkClick r:id="rId2"/>
              </a:rPr>
              <a:t>true&amp;snb</a:t>
            </a:r>
            <a:r>
              <a:rPr lang="en-US" sz="2600" dirty="0">
                <a:hlinkClick r:id="rId2"/>
              </a:rPr>
              <a:t>=27&amp;tm=government%20procurement&amp;vw=</a:t>
            </a:r>
            <a:r>
              <a:rPr lang="en-US" sz="2600" dirty="0" err="1">
                <a:hlinkClick r:id="rId2"/>
              </a:rPr>
              <a:t>tb&amp;df</a:t>
            </a:r>
            <a:r>
              <a:rPr lang="en-US" sz="2600" dirty="0">
                <a:hlinkClick r:id="rId2"/>
              </a:rPr>
              <a:t>[ds]=</a:t>
            </a:r>
            <a:r>
              <a:rPr lang="en-US" sz="2600" dirty="0" err="1">
                <a:hlinkClick r:id="rId2"/>
              </a:rPr>
              <a:t>dsDisseminateFinalDMZ&amp;df</a:t>
            </a:r>
            <a:r>
              <a:rPr lang="en-US" sz="2600" dirty="0">
                <a:hlinkClick r:id="rId2"/>
              </a:rPr>
              <a:t>[id]=DSD_GOV%40DF_GOV_PPROC_2023&amp;df[ag]=</a:t>
            </a:r>
            <a:r>
              <a:rPr lang="en-US" sz="2600" dirty="0" err="1">
                <a:hlinkClick r:id="rId2"/>
              </a:rPr>
              <a:t>OECD.GOV.GIP&amp;df</a:t>
            </a:r>
            <a:r>
              <a:rPr lang="en-US" sz="2600" dirty="0">
                <a:hlinkClick r:id="rId2"/>
              </a:rPr>
              <a:t>[vs]=1.0&amp;pd=2007%2C&amp;dq=A.GRC.GPROC....&amp;</a:t>
            </a:r>
            <a:r>
              <a:rPr lang="en-US" sz="2600" dirty="0" err="1">
                <a:hlinkClick r:id="rId2"/>
              </a:rPr>
              <a:t>ly</a:t>
            </a:r>
            <a:r>
              <a:rPr lang="en-US" sz="2600" dirty="0">
                <a:hlinkClick r:id="rId2"/>
              </a:rPr>
              <a:t>[</a:t>
            </a:r>
            <a:r>
              <a:rPr lang="en-US" sz="2600" dirty="0" err="1">
                <a:hlinkClick r:id="rId2"/>
              </a:rPr>
              <a:t>rw</a:t>
            </a:r>
            <a:r>
              <a:rPr lang="en-US" sz="2600" dirty="0">
                <a:hlinkClick r:id="rId2"/>
              </a:rPr>
              <a:t>]=</a:t>
            </a:r>
            <a:r>
              <a:rPr lang="en-US" sz="2600" dirty="0" err="1">
                <a:hlinkClick r:id="rId2"/>
              </a:rPr>
              <a:t>UNIT_MEASURE&amp;ly</a:t>
            </a:r>
            <a:r>
              <a:rPr lang="en-US" sz="2600" dirty="0">
                <a:hlinkClick r:id="rId2"/>
              </a:rPr>
              <a:t>[cl]=</a:t>
            </a:r>
            <a:r>
              <a:rPr lang="en-US" sz="2600" dirty="0" err="1">
                <a:hlinkClick r:id="rId2"/>
              </a:rPr>
              <a:t>TIME_PERIOD&amp;to</a:t>
            </a:r>
            <a:r>
              <a:rPr lang="en-US" sz="2600" dirty="0">
                <a:hlinkClick r:id="rId2"/>
              </a:rPr>
              <a:t>[TIME_PERIOD]=false</a:t>
            </a:r>
            <a:r>
              <a:rPr lang="el-GR" sz="2600" dirty="0"/>
              <a:t>) </a:t>
            </a:r>
          </a:p>
        </p:txBody>
      </p:sp>
      <p:sp>
        <p:nvSpPr>
          <p:cNvPr id="4" name="Θέση αριθμού διαφάνειας 3">
            <a:extLst>
              <a:ext uri="{FF2B5EF4-FFF2-40B4-BE49-F238E27FC236}">
                <a16:creationId xmlns:a16="http://schemas.microsoft.com/office/drawing/2014/main" id="{4E270C5A-363C-40E4-FE76-56D786B2BD6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23273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680321" y="753228"/>
            <a:ext cx="9613861" cy="1080938"/>
          </a:xfrm>
        </p:spPr>
        <p:txBody>
          <a:bodyPr/>
          <a:lstStyle/>
          <a:p>
            <a:r>
              <a:rPr lang="el-GR" dirty="0"/>
              <a:t>Συμπαιγνία - καρτέλ</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680321" y="2336873"/>
            <a:ext cx="9613861" cy="3599316"/>
          </a:xfrm>
        </p:spPr>
        <p:txBody>
          <a:bodyPr>
            <a:normAutofit/>
          </a:bodyPr>
          <a:lstStyle/>
          <a:p>
            <a:r>
              <a:rPr lang="el-GR" sz="4000" dirty="0"/>
              <a:t>Έχουν οι προμηθευτές κίνητρο να συμπράξουν πριν από την υποβολή των προσφορών μειώνοντας τον μεταξύ τους ανταγωνισμό και αυξάνοντας το κόστος των προμηθειών;</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a:xfrm>
            <a:off x="10729455" y="753227"/>
            <a:ext cx="1154151" cy="1090789"/>
          </a:xfrm>
        </p:spPr>
        <p:txBody>
          <a:bodyPr/>
          <a:lstStyle/>
          <a:p>
            <a:fld id="{6D22F896-40B5-4ADD-8801-0D06FADFA095}" type="slidenum">
              <a:rPr lang="en-US" smtClean="0"/>
              <a:pPr/>
              <a:t>64</a:t>
            </a:fld>
            <a:endParaRPr lang="en-US" dirty="0"/>
          </a:p>
        </p:txBody>
      </p:sp>
    </p:spTree>
    <p:extLst>
      <p:ext uri="{BB962C8B-B14F-4D97-AF65-F5344CB8AC3E}">
        <p14:creationId xmlns:p14="http://schemas.microsoft.com/office/powerpoint/2010/main" val="183947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Συμπαιγνία - καρτέλ</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60774" y="2120202"/>
            <a:ext cx="10701494" cy="4622242"/>
          </a:xfrm>
        </p:spPr>
        <p:txBody>
          <a:bodyPr>
            <a:noAutofit/>
          </a:bodyPr>
          <a:lstStyle/>
          <a:p>
            <a:pPr marL="0" indent="0">
              <a:buNone/>
            </a:pPr>
            <a:r>
              <a:rPr lang="el-GR" sz="3300" dirty="0"/>
              <a:t>Η συμπαιγνία μπορεί να σημαίνει ότι οι υποψήφιοι προμηθευτές έχουν, </a:t>
            </a:r>
            <a:r>
              <a:rPr lang="el-GR" sz="3300" dirty="0">
                <a:solidFill>
                  <a:srgbClr val="FFC000"/>
                </a:solidFill>
              </a:rPr>
              <a:t>εκ των προτέρων, καθορίσει το νικητή, την τιμή ή άλλους εμπορικούς όρους</a:t>
            </a:r>
            <a:r>
              <a:rPr lang="el-GR" sz="3300" dirty="0"/>
              <a:t> με στόχο: </a:t>
            </a:r>
          </a:p>
          <a:p>
            <a:pPr marL="463550" indent="-231775"/>
            <a:r>
              <a:rPr lang="el-GR" sz="3300" dirty="0"/>
              <a:t>τη μεγιστοποίηση του κέρδους τους σε βάρος του δημοσίου</a:t>
            </a:r>
          </a:p>
          <a:p>
            <a:pPr marL="463550" indent="-231775"/>
            <a:r>
              <a:rPr lang="el-GR" sz="3300" dirty="0"/>
              <a:t>τη διατήρηση της ψευδαίσθηση της ύπαρξης ανταγωνισμού</a:t>
            </a:r>
          </a:p>
          <a:p>
            <a:pPr marL="0" indent="0">
              <a:buNone/>
            </a:pPr>
            <a:r>
              <a:rPr lang="el-GR" dirty="0"/>
              <a:t>(ΕΑ, οδηγός προς αναθέτουσες αρχές, σελ. 9)</a:t>
            </a:r>
            <a:br>
              <a:rPr lang="el-GR" dirty="0"/>
            </a:br>
            <a:endParaRPr lang="el-GR" dirty="0"/>
          </a:p>
          <a:p>
            <a:pPr marL="0" indent="0">
              <a:buNone/>
            </a:pPr>
            <a:br>
              <a:rPr lang="el-GR" sz="3100" dirty="0"/>
            </a:br>
            <a:endParaRPr lang="el-GR" sz="31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65</a:t>
            </a:fld>
            <a:endParaRPr lang="en-US" dirty="0"/>
          </a:p>
        </p:txBody>
      </p:sp>
    </p:spTree>
    <p:extLst>
      <p:ext uri="{BB962C8B-B14F-4D97-AF65-F5344CB8AC3E}">
        <p14:creationId xmlns:p14="http://schemas.microsoft.com/office/powerpoint/2010/main" val="9872112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Πρακτικές καρτέλ (γενικά)</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7960" y="2075377"/>
            <a:ext cx="11485613" cy="4608757"/>
          </a:xfrm>
        </p:spPr>
        <p:txBody>
          <a:bodyPr>
            <a:noAutofit/>
          </a:bodyPr>
          <a:lstStyle/>
          <a:p>
            <a:pPr>
              <a:lnSpc>
                <a:spcPct val="100000"/>
              </a:lnSpc>
              <a:buFont typeface="Wingdings" panose="05000000000000000000" pitchFamily="2" charset="2"/>
              <a:buChar char="Ø"/>
            </a:pPr>
            <a:r>
              <a:rPr lang="el-GR" b="1" dirty="0">
                <a:solidFill>
                  <a:srgbClr val="FFFF00"/>
                </a:solidFill>
              </a:rPr>
              <a:t>Καθορισμός τιμών</a:t>
            </a:r>
            <a:endParaRPr lang="el-GR" dirty="0">
              <a:solidFill>
                <a:srgbClr val="FFFF00"/>
              </a:solidFill>
            </a:endParaRPr>
          </a:p>
          <a:p>
            <a:pPr>
              <a:lnSpc>
                <a:spcPct val="100000"/>
              </a:lnSpc>
              <a:buFont typeface="Wingdings" panose="05000000000000000000" pitchFamily="2" charset="2"/>
              <a:buChar char="Ø"/>
            </a:pPr>
            <a:r>
              <a:rPr lang="el-GR" dirty="0">
                <a:solidFill>
                  <a:srgbClr val="FFFF00"/>
                </a:solidFill>
              </a:rPr>
              <a:t> </a:t>
            </a:r>
            <a:r>
              <a:rPr lang="el-GR" b="1" dirty="0">
                <a:solidFill>
                  <a:srgbClr val="FFFF00"/>
                </a:solidFill>
              </a:rPr>
              <a:t>Περιορισμός παραγωγής</a:t>
            </a:r>
            <a:endParaRPr lang="el-GR" dirty="0">
              <a:solidFill>
                <a:srgbClr val="FFFF00"/>
              </a:solidFill>
            </a:endParaRPr>
          </a:p>
          <a:p>
            <a:pPr>
              <a:lnSpc>
                <a:spcPct val="100000"/>
              </a:lnSpc>
              <a:buFont typeface="Wingdings" panose="05000000000000000000" pitchFamily="2" charset="2"/>
              <a:buChar char="Ø"/>
            </a:pPr>
            <a:r>
              <a:rPr lang="el-GR" dirty="0">
                <a:solidFill>
                  <a:srgbClr val="FFFF00"/>
                </a:solidFill>
              </a:rPr>
              <a:t> </a:t>
            </a:r>
            <a:r>
              <a:rPr lang="el-GR" b="1" dirty="0">
                <a:solidFill>
                  <a:srgbClr val="FFFF00"/>
                </a:solidFill>
              </a:rPr>
              <a:t>Καταμερισμός της αγοράς</a:t>
            </a:r>
            <a:endParaRPr lang="el-GR" dirty="0">
              <a:solidFill>
                <a:srgbClr val="FFFF00"/>
              </a:solidFill>
            </a:endParaRPr>
          </a:p>
          <a:p>
            <a:pPr>
              <a:lnSpc>
                <a:spcPct val="100000"/>
              </a:lnSpc>
              <a:buFont typeface="Wingdings" panose="05000000000000000000" pitchFamily="2" charset="2"/>
              <a:buChar char="Ø"/>
            </a:pPr>
            <a:r>
              <a:rPr lang="el-GR" dirty="0">
                <a:solidFill>
                  <a:srgbClr val="FFFF00"/>
                </a:solidFill>
              </a:rPr>
              <a:t> </a:t>
            </a:r>
            <a:r>
              <a:rPr lang="el-GR" b="1" dirty="0">
                <a:solidFill>
                  <a:srgbClr val="FFFF00"/>
                </a:solidFill>
              </a:rPr>
              <a:t>Διακριτική μεταχείριση και εφαρμογή άνισων όρων για ισοδύναμες παροχές, άρνηση πώλησης/αγοράς</a:t>
            </a:r>
            <a:endParaRPr lang="el-GR" dirty="0">
              <a:solidFill>
                <a:srgbClr val="FFFF00"/>
              </a:solidFill>
            </a:endParaRPr>
          </a:p>
          <a:p>
            <a:pPr>
              <a:lnSpc>
                <a:spcPct val="100000"/>
              </a:lnSpc>
              <a:buFont typeface="Wingdings" panose="05000000000000000000" pitchFamily="2" charset="2"/>
              <a:buChar char="Ø"/>
            </a:pPr>
            <a:r>
              <a:rPr lang="el-GR" dirty="0">
                <a:solidFill>
                  <a:srgbClr val="FFFF00"/>
                </a:solidFill>
              </a:rPr>
              <a:t> </a:t>
            </a:r>
            <a:r>
              <a:rPr lang="el-GR" b="1" dirty="0">
                <a:solidFill>
                  <a:srgbClr val="FFFF00"/>
                </a:solidFill>
              </a:rPr>
              <a:t>Η εξάρτηση της σύναψης σύμβασης από την αποδοχή πρόσθετων παροχών</a:t>
            </a:r>
            <a:endParaRPr lang="el-GR" dirty="0">
              <a:solidFill>
                <a:srgbClr val="FFFF00"/>
              </a:solidFill>
            </a:endParaRP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66</a:t>
            </a:fld>
            <a:endParaRPr lang="en-US" dirty="0"/>
          </a:p>
        </p:txBody>
      </p:sp>
    </p:spTree>
    <p:extLst>
      <p:ext uri="{BB962C8B-B14F-4D97-AF65-F5344CB8AC3E}">
        <p14:creationId xmlns:p14="http://schemas.microsoft.com/office/powerpoint/2010/main" val="24711524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227DB-3A70-1D3F-45B4-72CCB41297D1}"/>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DB857AF9-B08F-19F3-FD7A-EA728439CB23}"/>
              </a:ext>
            </a:extLst>
          </p:cNvPr>
          <p:cNvSpPr>
            <a:spLocks noGrp="1"/>
          </p:cNvSpPr>
          <p:nvPr>
            <p:ph type="title"/>
          </p:nvPr>
        </p:nvSpPr>
        <p:spPr/>
        <p:txBody>
          <a:bodyPr/>
          <a:lstStyle/>
          <a:p>
            <a:r>
              <a:rPr lang="el-GR" dirty="0"/>
              <a:t>Καθορισμός τιμών </a:t>
            </a:r>
          </a:p>
        </p:txBody>
      </p:sp>
      <p:sp>
        <p:nvSpPr>
          <p:cNvPr id="6" name="Θέση περιεχομένου 5">
            <a:extLst>
              <a:ext uri="{FF2B5EF4-FFF2-40B4-BE49-F238E27FC236}">
                <a16:creationId xmlns:a16="http://schemas.microsoft.com/office/drawing/2014/main" id="{B394162D-BF40-7EF5-ABA0-2A85DD25E57C}"/>
              </a:ext>
            </a:extLst>
          </p:cNvPr>
          <p:cNvSpPr>
            <a:spLocks noGrp="1"/>
          </p:cNvSpPr>
          <p:nvPr>
            <p:ph idx="1"/>
          </p:nvPr>
        </p:nvSpPr>
        <p:spPr>
          <a:xfrm>
            <a:off x="27960" y="2075377"/>
            <a:ext cx="11485613" cy="4608757"/>
          </a:xfrm>
        </p:spPr>
        <p:txBody>
          <a:bodyPr>
            <a:noAutofit/>
          </a:bodyPr>
          <a:lstStyle/>
          <a:p>
            <a:pPr marL="0" indent="0">
              <a:buNone/>
            </a:pPr>
            <a:r>
              <a:rPr lang="el-GR" sz="3300" dirty="0"/>
              <a:t>Παράδειγμα</a:t>
            </a:r>
          </a:p>
          <a:p>
            <a:pPr marL="0" indent="0">
              <a:buNone/>
            </a:pPr>
            <a:r>
              <a:rPr lang="el-GR" sz="3300" dirty="0"/>
              <a:t>Πέντε εταιρείες παραγωγής τσιμέντου συμφωνούν μεταξύ τους να πουλούν το τσιμέντο σε ενιαία, υψηλή τιμή, ανεξαρτήτως του κόστους παραγωγής ή της ζήτησης. </a:t>
            </a:r>
          </a:p>
          <a:p>
            <a:pPr marL="0" indent="0">
              <a:buNone/>
            </a:pPr>
            <a:r>
              <a:rPr lang="el-GR" sz="3300" dirty="0"/>
              <a:t>Ως αποτέλεσμα, οι καταναλωτές (π.χ. κατασκευαστικές εταιρείες) δεν έχουν πρόσβαση σε χαμηλότερες τιμές, αφού δεν υπάρχει ουσιαστικός ανταγωνισμός στην τιμολόγηση.</a:t>
            </a:r>
          </a:p>
          <a:p>
            <a:pPr marL="0" indent="0">
              <a:buNone/>
            </a:pPr>
            <a:r>
              <a:rPr lang="el-GR" sz="3300" dirty="0"/>
              <a:t>Αυτό οδηγεί σε υπερκέρδη για τις εταιρείες εις βάρος των πελατών.</a:t>
            </a:r>
          </a:p>
        </p:txBody>
      </p:sp>
      <p:sp>
        <p:nvSpPr>
          <p:cNvPr id="4" name="Θέση αριθμού διαφάνειας 3">
            <a:extLst>
              <a:ext uri="{FF2B5EF4-FFF2-40B4-BE49-F238E27FC236}">
                <a16:creationId xmlns:a16="http://schemas.microsoft.com/office/drawing/2014/main" id="{2D3A7A77-F4D1-E09C-2F08-C2673660801E}"/>
              </a:ext>
            </a:extLst>
          </p:cNvPr>
          <p:cNvSpPr>
            <a:spLocks noGrp="1"/>
          </p:cNvSpPr>
          <p:nvPr>
            <p:ph type="sldNum" sz="quarter" idx="12"/>
          </p:nvPr>
        </p:nvSpPr>
        <p:spPr/>
        <p:txBody>
          <a:bodyPr/>
          <a:lstStyle/>
          <a:p>
            <a:fld id="{6D22F896-40B5-4ADD-8801-0D06FADFA095}" type="slidenum">
              <a:rPr lang="en-US" smtClean="0"/>
              <a:t>67</a:t>
            </a:fld>
            <a:endParaRPr lang="en-US" dirty="0"/>
          </a:p>
        </p:txBody>
      </p:sp>
    </p:spTree>
    <p:extLst>
      <p:ext uri="{BB962C8B-B14F-4D97-AF65-F5344CB8AC3E}">
        <p14:creationId xmlns:p14="http://schemas.microsoft.com/office/powerpoint/2010/main" val="2687097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Καθορισμός τιμών</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31112" y="2090058"/>
            <a:ext cx="10872317" cy="4272106"/>
          </a:xfrm>
        </p:spPr>
        <p:txBody>
          <a:bodyPr>
            <a:noAutofit/>
          </a:bodyPr>
          <a:lstStyle/>
          <a:p>
            <a:pPr marL="0" indent="0">
              <a:spcBef>
                <a:spcPts val="600"/>
              </a:spcBef>
              <a:spcAft>
                <a:spcPts val="600"/>
              </a:spcAft>
              <a:buNone/>
            </a:pPr>
            <a:r>
              <a:rPr lang="el-GR" sz="3500" b="1" dirty="0"/>
              <a:t>Εκτός  του  καθορισμού  τιμών  μέσω σύμπραξης,   αντί-ανταγωνιστικές  πρακτικές  ενδέχεται  να  προκύψουν  και κατόπιν </a:t>
            </a:r>
            <a:r>
              <a:rPr lang="el-GR" sz="3500" b="1" dirty="0">
                <a:solidFill>
                  <a:srgbClr val="FFC000"/>
                </a:solidFill>
              </a:rPr>
              <a:t>πρόσκλησης </a:t>
            </a:r>
            <a:r>
              <a:rPr lang="el-GR" sz="3500" b="1" dirty="0"/>
              <a:t> σε  απαγορευμένη σύμπραξη  ή  </a:t>
            </a:r>
            <a:r>
              <a:rPr lang="el-GR" sz="3500" b="1" dirty="0">
                <a:solidFill>
                  <a:srgbClr val="FFC000"/>
                </a:solidFill>
              </a:rPr>
              <a:t>ανακοίνωση </a:t>
            </a:r>
            <a:r>
              <a:rPr lang="el-GR" sz="3500" b="1" dirty="0"/>
              <a:t> μελλοντικών προθέσεων  τιμολόγησης  προϊόντων  και υπηρεσιών  μεταξύ  ανταγωνιστών  σε μελλοντικούς διαγωνισμούς υπό ορισμένες προϋποθέσεις, πρακτικές οι οποίες μπορεί να  είναι  αντίθετες  στο  νέο  άρθρο 1Α  Ν.3959/2011.</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68</a:t>
            </a:fld>
            <a:endParaRPr lang="en-US" dirty="0"/>
          </a:p>
        </p:txBody>
      </p:sp>
    </p:spTree>
    <p:extLst>
      <p:ext uri="{BB962C8B-B14F-4D97-AF65-F5344CB8AC3E}">
        <p14:creationId xmlns:p14="http://schemas.microsoft.com/office/powerpoint/2010/main" val="3921153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Καθορισμός τιμών</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31112" y="2598058"/>
            <a:ext cx="10872317" cy="3468914"/>
          </a:xfrm>
        </p:spPr>
        <p:txBody>
          <a:bodyPr>
            <a:noAutofit/>
          </a:bodyPr>
          <a:lstStyle/>
          <a:p>
            <a:pPr marL="0" indent="0">
              <a:spcBef>
                <a:spcPts val="600"/>
              </a:spcBef>
              <a:spcAft>
                <a:spcPts val="600"/>
              </a:spcAft>
              <a:buNone/>
            </a:pPr>
            <a:r>
              <a:rPr lang="el-GR" sz="3800" dirty="0"/>
              <a:t>Καθορισμός  τιμών  προκύπτει  όταν  οι ανταγωνιστές  συμφωνούν  μεταξύ  τους την  αύξηση,  τον καθορισμό  ή  τον  κατά οποιοδήποτε  άλλον  τρόπο,  επηρεασμό της  τιμής  ενός  προϊόντος  ή  υπηρεσίας.</a:t>
            </a:r>
            <a:r>
              <a:rPr lang="el-GR" sz="3400" dirty="0"/>
              <a:t> </a:t>
            </a:r>
          </a:p>
          <a:p>
            <a:pPr marL="0" indent="0">
              <a:spcBef>
                <a:spcPts val="600"/>
              </a:spcBef>
              <a:spcAft>
                <a:spcPts val="600"/>
              </a:spcAft>
              <a:buNone/>
            </a:pPr>
            <a:endParaRPr lang="el-GR" sz="3400" dirty="0"/>
          </a:p>
          <a:p>
            <a:pPr marL="0" indent="0" algn="just">
              <a:spcBef>
                <a:spcPts val="600"/>
              </a:spcBef>
              <a:spcAft>
                <a:spcPts val="600"/>
              </a:spcAft>
              <a:buNone/>
            </a:pPr>
            <a:r>
              <a:rPr lang="el-GR" sz="3300" dirty="0"/>
              <a:t>(ΕΑ, οδηγός προς αναθέτουσες αρχές, σελ. 19)</a:t>
            </a:r>
            <a:endParaRPr lang="el-GR" sz="3300" b="1"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69</a:t>
            </a:fld>
            <a:endParaRPr lang="en-US" dirty="0"/>
          </a:p>
        </p:txBody>
      </p:sp>
    </p:spTree>
    <p:extLst>
      <p:ext uri="{BB962C8B-B14F-4D97-AF65-F5344CB8AC3E}">
        <p14:creationId xmlns:p14="http://schemas.microsoft.com/office/powerpoint/2010/main" val="108858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EFE016E-36C0-4BA2-8178-FDA8748A0DB7}"/>
              </a:ext>
            </a:extLst>
          </p:cNvPr>
          <p:cNvSpPr>
            <a:spLocks noGrp="1"/>
          </p:cNvSpPr>
          <p:nvPr>
            <p:ph type="title"/>
          </p:nvPr>
        </p:nvSpPr>
        <p:spPr/>
        <p:txBody>
          <a:bodyPr>
            <a:normAutofit/>
          </a:bodyPr>
          <a:lstStyle/>
          <a:p>
            <a:pPr algn="ctr"/>
            <a:r>
              <a:rPr lang="el-GR" sz="3300" dirty="0"/>
              <a:t>Στατιστικά </a:t>
            </a:r>
            <a:r>
              <a:rPr lang="el-GR" sz="3300" b="1" dirty="0">
                <a:solidFill>
                  <a:srgbClr val="FF0000"/>
                </a:solidFill>
              </a:rPr>
              <a:t>Ε.Σ.Η.ΔΗ.Σ. </a:t>
            </a:r>
            <a:br>
              <a:rPr lang="el-GR" sz="3300" dirty="0"/>
            </a:br>
            <a:r>
              <a:rPr lang="el-GR" sz="3300" dirty="0"/>
              <a:t>Προμήθειες-Υπηρεσίες και έργα </a:t>
            </a:r>
          </a:p>
        </p:txBody>
      </p:sp>
      <p:sp>
        <p:nvSpPr>
          <p:cNvPr id="7" name="Θέση κειμένου 6"/>
          <p:cNvSpPr>
            <a:spLocks noGrp="1"/>
          </p:cNvSpPr>
          <p:nvPr>
            <p:ph type="body" idx="1"/>
          </p:nvPr>
        </p:nvSpPr>
        <p:spPr>
          <a:xfrm>
            <a:off x="107577" y="2124745"/>
            <a:ext cx="5029199" cy="424256"/>
          </a:xfrm>
        </p:spPr>
        <p:txBody>
          <a:bodyPr/>
          <a:lstStyle/>
          <a:p>
            <a:r>
              <a:rPr lang="el-GR" dirty="0"/>
              <a:t>Προμήθειες &amp; Υπηρεσίες</a:t>
            </a:r>
          </a:p>
        </p:txBody>
      </p:sp>
      <p:pic>
        <p:nvPicPr>
          <p:cNvPr id="11" name="Θέση περιεχομένου 10">
            <a:extLst>
              <a:ext uri="{FF2B5EF4-FFF2-40B4-BE49-F238E27FC236}">
                <a16:creationId xmlns:a16="http://schemas.microsoft.com/office/drawing/2014/main" id="{62CF3928-D750-AE1B-CC07-4211B03BF968}"/>
              </a:ext>
            </a:extLst>
          </p:cNvPr>
          <p:cNvPicPr>
            <a:picLocks noGrp="1" noChangeAspect="1"/>
          </p:cNvPicPr>
          <p:nvPr>
            <p:ph sz="half" idx="2"/>
          </p:nvPr>
        </p:nvPicPr>
        <p:blipFill>
          <a:blip r:embed="rId2"/>
          <a:stretch>
            <a:fillRect/>
          </a:stretch>
        </p:blipFill>
        <p:spPr>
          <a:xfrm>
            <a:off x="107577" y="2701929"/>
            <a:ext cx="5160118" cy="2558330"/>
          </a:xfrm>
        </p:spPr>
      </p:pic>
      <p:sp>
        <p:nvSpPr>
          <p:cNvPr id="8" name="Θέση κειμένου 7"/>
          <p:cNvSpPr>
            <a:spLocks noGrp="1"/>
          </p:cNvSpPr>
          <p:nvPr>
            <p:ph type="body" sz="quarter" idx="3"/>
          </p:nvPr>
        </p:nvSpPr>
        <p:spPr>
          <a:xfrm>
            <a:off x="5820154" y="2133709"/>
            <a:ext cx="4474028" cy="415292"/>
          </a:xfrm>
        </p:spPr>
        <p:txBody>
          <a:bodyPr>
            <a:normAutofit lnSpcReduction="10000"/>
          </a:bodyPr>
          <a:lstStyle/>
          <a:p>
            <a:pPr algn="ctr"/>
            <a:r>
              <a:rPr lang="el-GR" dirty="0"/>
              <a:t>Δημόσια έργα</a:t>
            </a:r>
          </a:p>
        </p:txBody>
      </p:sp>
      <p:sp>
        <p:nvSpPr>
          <p:cNvPr id="4" name="Θέση αριθμού διαφάνειας 3">
            <a:extLst>
              <a:ext uri="{FF2B5EF4-FFF2-40B4-BE49-F238E27FC236}">
                <a16:creationId xmlns:a16="http://schemas.microsoft.com/office/drawing/2014/main" id="{E25A5236-97E8-4B13-BE0D-5BF29B7BDC3C}"/>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19" name="TextBox 18">
            <a:extLst>
              <a:ext uri="{FF2B5EF4-FFF2-40B4-BE49-F238E27FC236}">
                <a16:creationId xmlns:a16="http://schemas.microsoft.com/office/drawing/2014/main" id="{A9545AAE-9BAF-1F39-8499-BEA883E25C6D}"/>
              </a:ext>
            </a:extLst>
          </p:cNvPr>
          <p:cNvSpPr txBox="1"/>
          <p:nvPr/>
        </p:nvSpPr>
        <p:spPr>
          <a:xfrm>
            <a:off x="6627889" y="4937094"/>
            <a:ext cx="3816430" cy="323165"/>
          </a:xfrm>
          <a:prstGeom prst="rect">
            <a:avLst/>
          </a:prstGeom>
          <a:noFill/>
        </p:spPr>
        <p:txBody>
          <a:bodyPr wrap="square" rtlCol="0">
            <a:spAutoFit/>
          </a:bodyPr>
          <a:lstStyle/>
          <a:p>
            <a:r>
              <a:rPr lang="el-GR" sz="1500" dirty="0"/>
              <a:t>Περίοδος αναφοράς: 1/2024-12/2024</a:t>
            </a:r>
          </a:p>
        </p:txBody>
      </p:sp>
      <p:pic>
        <p:nvPicPr>
          <p:cNvPr id="21" name="Εικόνα 20">
            <a:extLst>
              <a:ext uri="{FF2B5EF4-FFF2-40B4-BE49-F238E27FC236}">
                <a16:creationId xmlns:a16="http://schemas.microsoft.com/office/drawing/2014/main" id="{3F825101-700A-A5B7-55C6-306F89A1C889}"/>
              </a:ext>
            </a:extLst>
          </p:cNvPr>
          <p:cNvPicPr>
            <a:picLocks noChangeAspect="1"/>
          </p:cNvPicPr>
          <p:nvPr/>
        </p:nvPicPr>
        <p:blipFill>
          <a:blip r:embed="rId3"/>
          <a:stretch>
            <a:fillRect/>
          </a:stretch>
        </p:blipFill>
        <p:spPr>
          <a:xfrm>
            <a:off x="5820153" y="2745942"/>
            <a:ext cx="6020665" cy="2032535"/>
          </a:xfrm>
          <a:prstGeom prst="rect">
            <a:avLst/>
          </a:prstGeom>
        </p:spPr>
      </p:pic>
      <p:sp>
        <p:nvSpPr>
          <p:cNvPr id="22" name="TextBox 21">
            <a:extLst>
              <a:ext uri="{FF2B5EF4-FFF2-40B4-BE49-F238E27FC236}">
                <a16:creationId xmlns:a16="http://schemas.microsoft.com/office/drawing/2014/main" id="{9264FADD-131B-EB11-369E-797A3A19C1BC}"/>
              </a:ext>
            </a:extLst>
          </p:cNvPr>
          <p:cNvSpPr txBox="1"/>
          <p:nvPr/>
        </p:nvSpPr>
        <p:spPr>
          <a:xfrm>
            <a:off x="1122771" y="5413187"/>
            <a:ext cx="3816430" cy="323165"/>
          </a:xfrm>
          <a:prstGeom prst="rect">
            <a:avLst/>
          </a:prstGeom>
          <a:noFill/>
        </p:spPr>
        <p:txBody>
          <a:bodyPr wrap="square" rtlCol="0">
            <a:spAutoFit/>
          </a:bodyPr>
          <a:lstStyle/>
          <a:p>
            <a:r>
              <a:rPr lang="el-GR" sz="1500" dirty="0"/>
              <a:t>Τελευταία ενημέρωση: 2/4/2025</a:t>
            </a:r>
          </a:p>
        </p:txBody>
      </p:sp>
    </p:spTree>
    <p:extLst>
      <p:ext uri="{BB962C8B-B14F-4D97-AF65-F5344CB8AC3E}">
        <p14:creationId xmlns:p14="http://schemas.microsoft.com/office/powerpoint/2010/main" val="1854045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Καθορισμός τιμών</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02083" y="2002971"/>
            <a:ext cx="11670602" cy="4513943"/>
          </a:xfrm>
        </p:spPr>
        <p:txBody>
          <a:bodyPr>
            <a:noAutofit/>
          </a:bodyPr>
          <a:lstStyle/>
          <a:p>
            <a:pPr marL="0" indent="0">
              <a:spcBef>
                <a:spcPts val="600"/>
              </a:spcBef>
              <a:spcAft>
                <a:spcPts val="600"/>
              </a:spcAft>
              <a:buNone/>
            </a:pPr>
            <a:r>
              <a:rPr lang="el-GR" sz="3300" dirty="0"/>
              <a:t>Ο  καθορισμός  τιμών ενδέχεται να περιλαμβάνει:</a:t>
            </a:r>
          </a:p>
          <a:p>
            <a:pPr>
              <a:spcBef>
                <a:spcPts val="600"/>
              </a:spcBef>
              <a:spcAft>
                <a:spcPts val="600"/>
              </a:spcAft>
            </a:pPr>
            <a:r>
              <a:rPr lang="el-GR" sz="3300" dirty="0"/>
              <a:t>τον  καθορισμό  κατώτατης  τιμής  (ενδεχομένως  στο  πλαίσιο  </a:t>
            </a:r>
            <a:r>
              <a:rPr lang="el-GR" sz="3300" dirty="0" err="1"/>
              <a:t>bid</a:t>
            </a:r>
            <a:r>
              <a:rPr lang="el-GR" sz="3300" dirty="0"/>
              <a:t>  </a:t>
            </a:r>
            <a:r>
              <a:rPr lang="el-GR" sz="3300" dirty="0" err="1"/>
              <a:t>rotation</a:t>
            </a:r>
            <a:r>
              <a:rPr lang="el-GR" sz="3300" dirty="0"/>
              <a:t>)</a:t>
            </a:r>
          </a:p>
          <a:p>
            <a:pPr>
              <a:spcBef>
                <a:spcPts val="600"/>
              </a:spcBef>
              <a:spcAft>
                <a:spcPts val="600"/>
              </a:spcAft>
            </a:pPr>
            <a:r>
              <a:rPr lang="el-GR" sz="3300" dirty="0"/>
              <a:t>την  εξάλειψη  ή  τον  περιορισμό  των εκπτώσεων (</a:t>
            </a:r>
            <a:r>
              <a:rPr lang="en-US" sz="3300" dirty="0"/>
              <a:t>bid suppression)</a:t>
            </a:r>
            <a:r>
              <a:rPr lang="el-GR" sz="3300" dirty="0"/>
              <a:t>,</a:t>
            </a:r>
          </a:p>
          <a:p>
            <a:pPr>
              <a:spcBef>
                <a:spcPts val="600"/>
              </a:spcBef>
              <a:spcAft>
                <a:spcPts val="600"/>
              </a:spcAft>
            </a:pPr>
            <a:r>
              <a:rPr lang="el-GR" sz="3300" dirty="0"/>
              <a:t>την  εφαρμογή  τύπου  για  τον  υπολογισμό της τιμής,</a:t>
            </a:r>
          </a:p>
          <a:p>
            <a:pPr>
              <a:spcBef>
                <a:spcPts val="600"/>
              </a:spcBef>
              <a:spcAft>
                <a:spcPts val="600"/>
              </a:spcAft>
            </a:pPr>
            <a:r>
              <a:rPr lang="el-GR" sz="3300" dirty="0"/>
              <a:t>την  αύξηση  τιμών (ενδεχομένως στο  πλαίσιο  </a:t>
            </a:r>
            <a:r>
              <a:rPr lang="el-GR" sz="3300" dirty="0" err="1"/>
              <a:t>cover</a:t>
            </a:r>
            <a:r>
              <a:rPr lang="el-GR" sz="3300" dirty="0"/>
              <a:t>  </a:t>
            </a:r>
            <a:r>
              <a:rPr lang="el-GR" sz="3300" dirty="0" err="1"/>
              <a:t>pricing</a:t>
            </a:r>
            <a:r>
              <a:rPr lang="el-GR" sz="3300" dirty="0"/>
              <a:t>)</a:t>
            </a:r>
          </a:p>
          <a:p>
            <a:pPr marL="0" indent="0" algn="r">
              <a:spcBef>
                <a:spcPts val="600"/>
              </a:spcBef>
              <a:spcAft>
                <a:spcPts val="600"/>
              </a:spcAft>
              <a:buNone/>
            </a:pPr>
            <a:r>
              <a:rPr lang="el-GR" sz="3300" dirty="0"/>
              <a:t>(ΕΑ, οδηγός προς αναθέτουσες αρχές, σελ. 19)</a:t>
            </a:r>
            <a:endParaRPr lang="el-GR" sz="3300" b="1"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70</a:t>
            </a:fld>
            <a:endParaRPr lang="en-US" dirty="0"/>
          </a:p>
        </p:txBody>
      </p:sp>
    </p:spTree>
    <p:extLst>
      <p:ext uri="{BB962C8B-B14F-4D97-AF65-F5344CB8AC3E}">
        <p14:creationId xmlns:p14="http://schemas.microsoft.com/office/powerpoint/2010/main" val="30305412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a:xfrm>
            <a:off x="174171" y="753228"/>
            <a:ext cx="10120011" cy="1080938"/>
          </a:xfrm>
        </p:spPr>
        <p:txBody>
          <a:bodyPr>
            <a:normAutofit/>
          </a:bodyPr>
          <a:lstStyle/>
          <a:p>
            <a:r>
              <a:rPr lang="en-US" b="1" i="1" dirty="0"/>
              <a:t>The Informant!</a:t>
            </a:r>
            <a:endParaRPr lang="el-GR" dirty="0"/>
          </a:p>
        </p:txBody>
      </p:sp>
      <p:sp>
        <p:nvSpPr>
          <p:cNvPr id="2" name="Θέση περιεχομένου 1">
            <a:extLst>
              <a:ext uri="{FF2B5EF4-FFF2-40B4-BE49-F238E27FC236}">
                <a16:creationId xmlns:a16="http://schemas.microsoft.com/office/drawing/2014/main" id="{62B9C999-7386-43A8-9E0F-82770D398F02}"/>
              </a:ext>
            </a:extLst>
          </p:cNvPr>
          <p:cNvSpPr>
            <a:spLocks noGrp="1"/>
          </p:cNvSpPr>
          <p:nvPr>
            <p:ph idx="1"/>
          </p:nvPr>
        </p:nvSpPr>
        <p:spPr>
          <a:xfrm>
            <a:off x="174170" y="2019398"/>
            <a:ext cx="10682720" cy="4586442"/>
          </a:xfrm>
        </p:spPr>
        <p:txBody>
          <a:bodyPr>
            <a:noAutofit/>
          </a:bodyPr>
          <a:lstStyle/>
          <a:p>
            <a:pPr marL="0" indent="0">
              <a:lnSpc>
                <a:spcPct val="100000"/>
              </a:lnSpc>
              <a:buNone/>
            </a:pPr>
            <a:r>
              <a:rPr lang="el-GR" sz="3500" dirty="0"/>
              <a:t>Πρόκειται για ταινία του 2009 η οποία περιγράφει την συμπαιγνία 5 εταιριών (1 Αμερικανική, 2 Ιαπωνικές και 2 Κορεάτικες) στα μέσα της δεκαετίας του 1990 για τον καθορισμό των τιμών της  </a:t>
            </a:r>
            <a:r>
              <a:rPr lang="el-GR" sz="3500" dirty="0" err="1"/>
              <a:t>λυσίνης</a:t>
            </a:r>
            <a:r>
              <a:rPr lang="el-GR" sz="3500" dirty="0"/>
              <a:t> ουσίας η οποία χρησιμοποιείτο</a:t>
            </a:r>
            <a:r>
              <a:rPr lang="en-US" sz="3500" dirty="0"/>
              <a:t> </a:t>
            </a:r>
            <a:r>
              <a:rPr lang="el-GR" sz="3500" dirty="0"/>
              <a:t>στις ζωοτροφές.</a:t>
            </a:r>
          </a:p>
          <a:p>
            <a:pPr marL="0" indent="0">
              <a:lnSpc>
                <a:spcPct val="100000"/>
              </a:lnSpc>
              <a:buNone/>
            </a:pPr>
            <a:r>
              <a:rPr lang="el-GR" sz="3500" dirty="0"/>
              <a:t>Το καρτέλ κατάφερε να αυξήσει τις τιμές της </a:t>
            </a:r>
            <a:r>
              <a:rPr lang="el-GR" sz="3500" dirty="0" err="1"/>
              <a:t>λυσίνης</a:t>
            </a:r>
            <a:r>
              <a:rPr lang="el-GR" sz="3500" dirty="0"/>
              <a:t> κατά </a:t>
            </a:r>
            <a:r>
              <a:rPr lang="el-GR" sz="3500" b="1" dirty="0">
                <a:solidFill>
                  <a:srgbClr val="FFC000"/>
                </a:solidFill>
              </a:rPr>
              <a:t>70%</a:t>
            </a:r>
            <a:r>
              <a:rPr lang="el-GR" sz="3500" dirty="0"/>
              <a:t> μέσα στους πρώτους εννέα μήνες συνεργασίας.</a:t>
            </a:r>
            <a:endParaRPr lang="en-US" sz="3500" dirty="0"/>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71</a:t>
            </a:fld>
            <a:endParaRPr lang="en-US" dirty="0"/>
          </a:p>
        </p:txBody>
      </p:sp>
    </p:spTree>
    <p:extLst>
      <p:ext uri="{BB962C8B-B14F-4D97-AF65-F5344CB8AC3E}">
        <p14:creationId xmlns:p14="http://schemas.microsoft.com/office/powerpoint/2010/main" val="39869318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a:xfrm>
            <a:off x="174171" y="753228"/>
            <a:ext cx="10120011" cy="1080938"/>
          </a:xfrm>
        </p:spPr>
        <p:txBody>
          <a:bodyPr>
            <a:normAutofit/>
          </a:bodyPr>
          <a:lstStyle/>
          <a:p>
            <a:r>
              <a:rPr lang="en-US" b="1" i="1" dirty="0"/>
              <a:t>The Informant!</a:t>
            </a:r>
            <a:endParaRPr lang="el-GR" dirty="0"/>
          </a:p>
        </p:txBody>
      </p:sp>
      <p:sp>
        <p:nvSpPr>
          <p:cNvPr id="2" name="Θέση περιεχομένου 1">
            <a:extLst>
              <a:ext uri="{FF2B5EF4-FFF2-40B4-BE49-F238E27FC236}">
                <a16:creationId xmlns:a16="http://schemas.microsoft.com/office/drawing/2014/main" id="{62B9C999-7386-43A8-9E0F-82770D398F02}"/>
              </a:ext>
            </a:extLst>
          </p:cNvPr>
          <p:cNvSpPr>
            <a:spLocks noGrp="1"/>
          </p:cNvSpPr>
          <p:nvPr>
            <p:ph idx="1"/>
          </p:nvPr>
        </p:nvSpPr>
        <p:spPr>
          <a:xfrm>
            <a:off x="174170" y="2019398"/>
            <a:ext cx="10682720" cy="4586442"/>
          </a:xfrm>
        </p:spPr>
        <p:txBody>
          <a:bodyPr>
            <a:noAutofit/>
          </a:bodyPr>
          <a:lstStyle/>
          <a:p>
            <a:pPr marL="0" indent="0">
              <a:lnSpc>
                <a:spcPct val="100000"/>
              </a:lnSpc>
              <a:buNone/>
            </a:pPr>
            <a:endParaRPr lang="en-US" sz="3500" dirty="0"/>
          </a:p>
          <a:p>
            <a:pPr marL="0" indent="0">
              <a:lnSpc>
                <a:spcPct val="100000"/>
              </a:lnSpc>
              <a:buNone/>
            </a:pPr>
            <a:r>
              <a:rPr lang="en-US" sz="3500" dirty="0"/>
              <a:t>https://www.youtube.com/watch?v=uAS_k95ZRUk&amp;ab_channel=Movieclips</a:t>
            </a:r>
            <a:endParaRPr lang="el-GR" sz="3500" dirty="0"/>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72</a:t>
            </a:fld>
            <a:endParaRPr lang="en-US" dirty="0"/>
          </a:p>
        </p:txBody>
      </p:sp>
    </p:spTree>
    <p:extLst>
      <p:ext uri="{BB962C8B-B14F-4D97-AF65-F5344CB8AC3E}">
        <p14:creationId xmlns:p14="http://schemas.microsoft.com/office/powerpoint/2010/main" val="17154025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8451-F823-7A47-7705-38A5F1D0701D}"/>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6F624F99-5D97-697F-54C3-6ACF316696E0}"/>
              </a:ext>
            </a:extLst>
          </p:cNvPr>
          <p:cNvSpPr>
            <a:spLocks noGrp="1"/>
          </p:cNvSpPr>
          <p:nvPr>
            <p:ph type="title"/>
          </p:nvPr>
        </p:nvSpPr>
        <p:spPr/>
        <p:txBody>
          <a:bodyPr/>
          <a:lstStyle/>
          <a:p>
            <a:r>
              <a:rPr lang="el-GR" dirty="0"/>
              <a:t>Περιορισμός παραγωγής</a:t>
            </a:r>
          </a:p>
        </p:txBody>
      </p:sp>
      <p:sp>
        <p:nvSpPr>
          <p:cNvPr id="6" name="Θέση περιεχομένου 5">
            <a:extLst>
              <a:ext uri="{FF2B5EF4-FFF2-40B4-BE49-F238E27FC236}">
                <a16:creationId xmlns:a16="http://schemas.microsoft.com/office/drawing/2014/main" id="{EBCD209B-093B-84CA-B012-1AF301D97E9D}"/>
              </a:ext>
            </a:extLst>
          </p:cNvPr>
          <p:cNvSpPr>
            <a:spLocks noGrp="1"/>
          </p:cNvSpPr>
          <p:nvPr>
            <p:ph idx="1"/>
          </p:nvPr>
        </p:nvSpPr>
        <p:spPr>
          <a:xfrm>
            <a:off x="27960" y="2075377"/>
            <a:ext cx="11485613" cy="4608757"/>
          </a:xfrm>
        </p:spPr>
        <p:txBody>
          <a:bodyPr>
            <a:noAutofit/>
          </a:bodyPr>
          <a:lstStyle/>
          <a:p>
            <a:pPr marL="0" indent="0">
              <a:buNone/>
            </a:pPr>
            <a:r>
              <a:rPr lang="el-GR" sz="3300" dirty="0"/>
              <a:t>Παράδειγμα</a:t>
            </a:r>
          </a:p>
          <a:p>
            <a:pPr marL="0" indent="0">
              <a:buNone/>
            </a:pPr>
            <a:r>
              <a:rPr lang="el-GR" sz="3300" dirty="0"/>
              <a:t>Ο ΟPEC (Οργανισμός </a:t>
            </a:r>
            <a:r>
              <a:rPr lang="el-GR" sz="3300" dirty="0" err="1"/>
              <a:t>Πετρελαιοεξαγωγικών</a:t>
            </a:r>
            <a:r>
              <a:rPr lang="el-GR" sz="3300" dirty="0"/>
              <a:t> Χωρών) αποφασίζει να μειώσει συλλογικά την παραγωγή πετρελαίου, προκειμένου να διατηρήσει τις τιμές του σε υψηλό επίπεδο στη διεθνή αγορά. </a:t>
            </a:r>
          </a:p>
          <a:p>
            <a:pPr marL="0" indent="0">
              <a:buNone/>
            </a:pPr>
            <a:r>
              <a:rPr lang="el-GR" sz="3300" dirty="0"/>
              <a:t>Αν και αυτή η πρακτική είναι θεσμικά αποδεκτή σε διακρατικό επίπεδο, αποτελεί χαρακτηριστικό παράδειγμα </a:t>
            </a:r>
            <a:r>
              <a:rPr lang="el-GR" sz="3300" dirty="0" err="1"/>
              <a:t>καρτελικής</a:t>
            </a:r>
            <a:r>
              <a:rPr lang="el-GR" sz="3300" dirty="0"/>
              <a:t> συμπεριφοράς, όπου η προσφορά περιορίζεται τεχνητά για να αυξηθούν οι τιμές.</a:t>
            </a:r>
          </a:p>
        </p:txBody>
      </p:sp>
      <p:sp>
        <p:nvSpPr>
          <p:cNvPr id="4" name="Θέση αριθμού διαφάνειας 3">
            <a:extLst>
              <a:ext uri="{FF2B5EF4-FFF2-40B4-BE49-F238E27FC236}">
                <a16:creationId xmlns:a16="http://schemas.microsoft.com/office/drawing/2014/main" id="{537177B7-D05B-1438-7C11-C0F3E6A57376}"/>
              </a:ext>
            </a:extLst>
          </p:cNvPr>
          <p:cNvSpPr>
            <a:spLocks noGrp="1"/>
          </p:cNvSpPr>
          <p:nvPr>
            <p:ph type="sldNum" sz="quarter" idx="12"/>
          </p:nvPr>
        </p:nvSpPr>
        <p:spPr/>
        <p:txBody>
          <a:bodyPr/>
          <a:lstStyle/>
          <a:p>
            <a:fld id="{6D22F896-40B5-4ADD-8801-0D06FADFA095}" type="slidenum">
              <a:rPr lang="en-US" smtClean="0"/>
              <a:t>73</a:t>
            </a:fld>
            <a:endParaRPr lang="en-US" dirty="0"/>
          </a:p>
        </p:txBody>
      </p:sp>
    </p:spTree>
    <p:extLst>
      <p:ext uri="{BB962C8B-B14F-4D97-AF65-F5344CB8AC3E}">
        <p14:creationId xmlns:p14="http://schemas.microsoft.com/office/powerpoint/2010/main" val="6628822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41841-789F-7767-6838-E6017B7D742E}"/>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E45D3F44-6C7F-F850-936A-F0C0C4BA9A7A}"/>
              </a:ext>
            </a:extLst>
          </p:cNvPr>
          <p:cNvSpPr>
            <a:spLocks noGrp="1"/>
          </p:cNvSpPr>
          <p:nvPr>
            <p:ph type="title"/>
          </p:nvPr>
        </p:nvSpPr>
        <p:spPr/>
        <p:txBody>
          <a:bodyPr/>
          <a:lstStyle/>
          <a:p>
            <a:r>
              <a:rPr lang="el-GR" dirty="0"/>
              <a:t>Καταμερισμός της αγοράς</a:t>
            </a:r>
          </a:p>
        </p:txBody>
      </p:sp>
      <p:sp>
        <p:nvSpPr>
          <p:cNvPr id="6" name="Θέση περιεχομένου 5">
            <a:extLst>
              <a:ext uri="{FF2B5EF4-FFF2-40B4-BE49-F238E27FC236}">
                <a16:creationId xmlns:a16="http://schemas.microsoft.com/office/drawing/2014/main" id="{24E6AB8B-424F-84C0-AD96-89359F8F37F5}"/>
              </a:ext>
            </a:extLst>
          </p:cNvPr>
          <p:cNvSpPr>
            <a:spLocks noGrp="1"/>
          </p:cNvSpPr>
          <p:nvPr>
            <p:ph idx="1"/>
          </p:nvPr>
        </p:nvSpPr>
        <p:spPr>
          <a:xfrm>
            <a:off x="27960" y="2075377"/>
            <a:ext cx="11485613" cy="4608757"/>
          </a:xfrm>
        </p:spPr>
        <p:txBody>
          <a:bodyPr>
            <a:noAutofit/>
          </a:bodyPr>
          <a:lstStyle/>
          <a:p>
            <a:pPr marL="0" indent="0">
              <a:buNone/>
            </a:pPr>
            <a:r>
              <a:rPr lang="el-GR" sz="3300" dirty="0"/>
              <a:t>Παράδειγμα</a:t>
            </a:r>
          </a:p>
          <a:p>
            <a:pPr marL="0" indent="0">
              <a:buNone/>
            </a:pPr>
            <a:r>
              <a:rPr lang="el-GR" sz="3300" dirty="0"/>
              <a:t>Δύο μεγάλες εταιρείες </a:t>
            </a:r>
            <a:r>
              <a:rPr lang="el-GR" sz="3300" dirty="0" err="1"/>
              <a:t>catering</a:t>
            </a:r>
            <a:r>
              <a:rPr lang="el-GR" sz="3300" dirty="0"/>
              <a:t> συμφωνούν ότι η μία θα εξυπηρετεί αποκλειστικά σχολεία στη Βόρεια Ελλάδα και η άλλη στη Νότια Ελλάδα. </a:t>
            </a:r>
          </a:p>
          <a:p>
            <a:pPr marL="0" indent="0">
              <a:buNone/>
            </a:pPr>
            <a:r>
              <a:rPr lang="el-GR" sz="3300" dirty="0"/>
              <a:t>Επιπλέον, δεν θα υποβάλουν προσφορές σε διαγωνισμούς που αφορούν την «περιοχή» της άλλης. </a:t>
            </a:r>
          </a:p>
          <a:p>
            <a:pPr marL="0" indent="0">
              <a:buNone/>
            </a:pPr>
            <a:r>
              <a:rPr lang="el-GR" sz="3300" dirty="0"/>
              <a:t>Με αυτόν τον τρόπο αποφεύγουν τον ανταγωνισμό και διατηρούν τεχνητά υψηλά περιθώρια κέρδους στις αντίστοιχες περιοχές.</a:t>
            </a:r>
          </a:p>
        </p:txBody>
      </p:sp>
      <p:sp>
        <p:nvSpPr>
          <p:cNvPr id="4" name="Θέση αριθμού διαφάνειας 3">
            <a:extLst>
              <a:ext uri="{FF2B5EF4-FFF2-40B4-BE49-F238E27FC236}">
                <a16:creationId xmlns:a16="http://schemas.microsoft.com/office/drawing/2014/main" id="{AC170787-0F15-B40E-DD52-96E557750A0C}"/>
              </a:ext>
            </a:extLst>
          </p:cNvPr>
          <p:cNvSpPr>
            <a:spLocks noGrp="1"/>
          </p:cNvSpPr>
          <p:nvPr>
            <p:ph type="sldNum" sz="quarter" idx="12"/>
          </p:nvPr>
        </p:nvSpPr>
        <p:spPr/>
        <p:txBody>
          <a:bodyPr/>
          <a:lstStyle/>
          <a:p>
            <a:fld id="{6D22F896-40B5-4ADD-8801-0D06FADFA095}" type="slidenum">
              <a:rPr lang="en-US" smtClean="0"/>
              <a:t>74</a:t>
            </a:fld>
            <a:endParaRPr lang="en-US" dirty="0"/>
          </a:p>
        </p:txBody>
      </p:sp>
    </p:spTree>
    <p:extLst>
      <p:ext uri="{BB962C8B-B14F-4D97-AF65-F5344CB8AC3E}">
        <p14:creationId xmlns:p14="http://schemas.microsoft.com/office/powerpoint/2010/main" val="7303167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Καταμερισμός της αγοράς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 y="2075378"/>
            <a:ext cx="11572569" cy="4782622"/>
          </a:xfrm>
        </p:spPr>
        <p:txBody>
          <a:bodyPr>
            <a:noAutofit/>
          </a:bodyPr>
          <a:lstStyle/>
          <a:p>
            <a:pPr marL="0" indent="0">
              <a:buNone/>
            </a:pPr>
            <a:r>
              <a:rPr lang="el-GR" sz="2300" dirty="0"/>
              <a:t>Η εταιρεία Α και η εταιρεία Β</a:t>
            </a:r>
            <a:r>
              <a:rPr lang="en-US" sz="2300" dirty="0"/>
              <a:t> </a:t>
            </a:r>
            <a:r>
              <a:rPr lang="el-GR" sz="2300" dirty="0"/>
              <a:t>προσφέρουν υπηρεσίες στατικών φυλάξεων σε δημόσιους φορείς στην ελληνική επικράτεια. </a:t>
            </a:r>
          </a:p>
          <a:p>
            <a:pPr marL="0" indent="0">
              <a:buNone/>
            </a:pPr>
            <a:r>
              <a:rPr lang="el-GR" sz="2300" dirty="0"/>
              <a:t>Έχει παρατηρηθεί έντονος ανταγωνισμός στην αγορά με αποτέλεσμα οι προσφερόμενες τιμές να μειωθούν αρκετά και να προσεγγίζουν το κόστος παροχής της υπηρεσίας.</a:t>
            </a:r>
          </a:p>
          <a:p>
            <a:pPr marL="0" indent="0">
              <a:buNone/>
            </a:pPr>
            <a:r>
              <a:rPr lang="el-GR" sz="2300" dirty="0"/>
              <a:t>Οι εταιρίες δαπανούν πολύ μεγάλα ποσά για δικηγορικά έξοδα καθώς υποβάλλεται μεγάλο πλήθος προσφυγών εκ μέρους των εταιριών</a:t>
            </a:r>
            <a:r>
              <a:rPr lang="en-US" sz="2300" dirty="0"/>
              <a:t> (</a:t>
            </a:r>
            <a:r>
              <a:rPr lang="el-GR" sz="2300" dirty="0"/>
              <a:t>καθυστερήσεις).</a:t>
            </a:r>
          </a:p>
          <a:p>
            <a:pPr marL="0" indent="0">
              <a:buNone/>
            </a:pPr>
            <a:r>
              <a:rPr lang="el-GR" sz="2300" dirty="0"/>
              <a:t>Ο διευθυντής της Α απέστειλε email στη διευθύντρια της Β για να συναντηθούν και να συζητήσουν θέματα κοινού ενδιαφέροντος. </a:t>
            </a:r>
          </a:p>
          <a:p>
            <a:pPr marL="0" indent="0">
              <a:buNone/>
            </a:pPr>
            <a:r>
              <a:rPr lang="el-GR" sz="2300" dirty="0"/>
              <a:t>Κατά τη διάρκεια της συνάντησης, ο Α έθεσε στην Β το ζήτημα του δικηγορικού κόστους. </a:t>
            </a:r>
          </a:p>
          <a:p>
            <a:pPr marL="0" indent="0">
              <a:buNone/>
            </a:pPr>
            <a:r>
              <a:rPr lang="el-GR" sz="2300" dirty="0"/>
              <a:t>Η Β συμφώνησε να μοιράσουν τους διαγωνισμούς ανάλογα με το κοστολόγιο τους και να σταματήσουν τις προσφυγές.</a:t>
            </a:r>
            <a:r>
              <a:rPr lang="el-GR" sz="2400" dirty="0"/>
              <a:t> </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75</a:t>
            </a:fld>
            <a:endParaRPr lang="en-US" dirty="0"/>
          </a:p>
        </p:txBody>
      </p:sp>
    </p:spTree>
    <p:extLst>
      <p:ext uri="{BB962C8B-B14F-4D97-AF65-F5344CB8AC3E}">
        <p14:creationId xmlns:p14="http://schemas.microsoft.com/office/powerpoint/2010/main" val="861455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B200-1035-1A2C-5706-E8EE9F46262D}"/>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3C44F7A0-AB4B-D4E9-BAAC-B7237D69E48E}"/>
              </a:ext>
            </a:extLst>
          </p:cNvPr>
          <p:cNvSpPr>
            <a:spLocks noGrp="1"/>
          </p:cNvSpPr>
          <p:nvPr>
            <p:ph type="title"/>
          </p:nvPr>
        </p:nvSpPr>
        <p:spPr>
          <a:xfrm>
            <a:off x="308395" y="753228"/>
            <a:ext cx="9985788" cy="1080938"/>
          </a:xfrm>
        </p:spPr>
        <p:txBody>
          <a:bodyPr>
            <a:normAutofit fontScale="90000"/>
          </a:bodyPr>
          <a:lstStyle/>
          <a:p>
            <a:r>
              <a:rPr lang="el-GR" dirty="0"/>
              <a:t>Διακριτική μεταχείριση και εφαρμογή άνισων όρων για ισοδύναμες παροχές, άρνηση πώλησης/αγοράς </a:t>
            </a:r>
          </a:p>
        </p:txBody>
      </p:sp>
      <p:sp>
        <p:nvSpPr>
          <p:cNvPr id="6" name="Θέση περιεχομένου 5">
            <a:extLst>
              <a:ext uri="{FF2B5EF4-FFF2-40B4-BE49-F238E27FC236}">
                <a16:creationId xmlns:a16="http://schemas.microsoft.com/office/drawing/2014/main" id="{03CEBA08-2035-10C6-F056-465963854D47}"/>
              </a:ext>
            </a:extLst>
          </p:cNvPr>
          <p:cNvSpPr>
            <a:spLocks noGrp="1"/>
          </p:cNvSpPr>
          <p:nvPr>
            <p:ph idx="1"/>
          </p:nvPr>
        </p:nvSpPr>
        <p:spPr>
          <a:xfrm>
            <a:off x="27960" y="2075377"/>
            <a:ext cx="11485613" cy="4608757"/>
          </a:xfrm>
        </p:spPr>
        <p:txBody>
          <a:bodyPr>
            <a:noAutofit/>
          </a:bodyPr>
          <a:lstStyle/>
          <a:p>
            <a:pPr marL="0" indent="0">
              <a:buNone/>
            </a:pPr>
            <a:r>
              <a:rPr lang="el-GR" sz="3300" dirty="0"/>
              <a:t>Παράδειγμα</a:t>
            </a:r>
          </a:p>
          <a:p>
            <a:pPr marL="0" indent="0">
              <a:buNone/>
            </a:pPr>
            <a:r>
              <a:rPr lang="el-GR" sz="3300" dirty="0"/>
              <a:t>Ένας μεγάλος παραγωγός ηλεκτρικών συσκευών έρχεται σε συμφωνία με ένα δίκτυο διανομής να μην προμηθεύει έναν συγκεκριμένο λιανοπωλητή που προσφέρει χαμηλότερες τιμές και ανταγωνίζεται ευθέως τις μεγάλες αλυσίδες. Ο αποκλεισμός αυτός στερεί από τον συγκεκριμένο λιανοπωλητή τη δυνατότητα να έχει ανταγωνιστικά προϊόντα και περιορίζει την επιλογή των καταναλωτών.</a:t>
            </a:r>
          </a:p>
        </p:txBody>
      </p:sp>
      <p:sp>
        <p:nvSpPr>
          <p:cNvPr id="4" name="Θέση αριθμού διαφάνειας 3">
            <a:extLst>
              <a:ext uri="{FF2B5EF4-FFF2-40B4-BE49-F238E27FC236}">
                <a16:creationId xmlns:a16="http://schemas.microsoft.com/office/drawing/2014/main" id="{1434E1EA-DA33-2226-E279-ECC6DEFBD1F3}"/>
              </a:ext>
            </a:extLst>
          </p:cNvPr>
          <p:cNvSpPr>
            <a:spLocks noGrp="1"/>
          </p:cNvSpPr>
          <p:nvPr>
            <p:ph type="sldNum" sz="quarter" idx="12"/>
          </p:nvPr>
        </p:nvSpPr>
        <p:spPr/>
        <p:txBody>
          <a:bodyPr/>
          <a:lstStyle/>
          <a:p>
            <a:fld id="{6D22F896-40B5-4ADD-8801-0D06FADFA095}" type="slidenum">
              <a:rPr lang="en-US" smtClean="0"/>
              <a:t>76</a:t>
            </a:fld>
            <a:endParaRPr lang="en-US" dirty="0"/>
          </a:p>
        </p:txBody>
      </p:sp>
    </p:spTree>
    <p:extLst>
      <p:ext uri="{BB962C8B-B14F-4D97-AF65-F5344CB8AC3E}">
        <p14:creationId xmlns:p14="http://schemas.microsoft.com/office/powerpoint/2010/main" val="36838122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7685C-83FE-592D-549E-BEA4BD3DB1F5}"/>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BADA4D0E-2122-FD55-DA3B-627FC7D8F781}"/>
              </a:ext>
            </a:extLst>
          </p:cNvPr>
          <p:cNvSpPr>
            <a:spLocks noGrp="1"/>
          </p:cNvSpPr>
          <p:nvPr>
            <p:ph type="title"/>
          </p:nvPr>
        </p:nvSpPr>
        <p:spPr>
          <a:xfrm>
            <a:off x="308395" y="753228"/>
            <a:ext cx="9985788" cy="1080938"/>
          </a:xfrm>
        </p:spPr>
        <p:txBody>
          <a:bodyPr>
            <a:normAutofit/>
          </a:bodyPr>
          <a:lstStyle/>
          <a:p>
            <a:r>
              <a:rPr lang="el-GR" dirty="0"/>
              <a:t>Η εξάρτηση της σύναψης σύμβασης από την αποδοχή πρόσθετων παροχών</a:t>
            </a:r>
          </a:p>
        </p:txBody>
      </p:sp>
      <p:sp>
        <p:nvSpPr>
          <p:cNvPr id="6" name="Θέση περιεχομένου 5">
            <a:extLst>
              <a:ext uri="{FF2B5EF4-FFF2-40B4-BE49-F238E27FC236}">
                <a16:creationId xmlns:a16="http://schemas.microsoft.com/office/drawing/2014/main" id="{CC0766EB-5302-AEA1-7286-A0142A662B3C}"/>
              </a:ext>
            </a:extLst>
          </p:cNvPr>
          <p:cNvSpPr>
            <a:spLocks noGrp="1"/>
          </p:cNvSpPr>
          <p:nvPr>
            <p:ph idx="1"/>
          </p:nvPr>
        </p:nvSpPr>
        <p:spPr>
          <a:xfrm>
            <a:off x="27960" y="2075377"/>
            <a:ext cx="11485613" cy="4608757"/>
          </a:xfrm>
        </p:spPr>
        <p:txBody>
          <a:bodyPr>
            <a:noAutofit/>
          </a:bodyPr>
          <a:lstStyle/>
          <a:p>
            <a:pPr marL="0" indent="0">
              <a:buNone/>
            </a:pPr>
            <a:r>
              <a:rPr lang="el-GR" sz="3300" dirty="0"/>
              <a:t>Παράδειγμα</a:t>
            </a:r>
          </a:p>
          <a:p>
            <a:pPr marL="0" indent="0">
              <a:buNone/>
            </a:pPr>
            <a:r>
              <a:rPr lang="el-GR" sz="2500" dirty="0"/>
              <a:t>Μια μεγάλη εταιρεία πληροφορικής που κατέχει δεσπόζουσα θέση στην αγορά λειτουργικών συστημάτων εγκαθιστά προεπιλεγμένα το δικό της πρόγραμμα περιήγησης στο διαδίκτυο (</a:t>
            </a:r>
            <a:r>
              <a:rPr lang="el-GR" sz="2500" dirty="0" err="1"/>
              <a:t>browser</a:t>
            </a:r>
            <a:r>
              <a:rPr lang="el-GR" sz="2500" dirty="0"/>
              <a:t>) και δεν επιτρέπει την </a:t>
            </a:r>
            <a:r>
              <a:rPr lang="el-GR" sz="2500" dirty="0" err="1"/>
              <a:t>απεγκατάστασή</a:t>
            </a:r>
            <a:r>
              <a:rPr lang="el-GR" sz="2500" dirty="0"/>
              <a:t> του ή καθιστά δύσκολη την εγκατάσταση ανταγωνιστικών προγραμμάτων. </a:t>
            </a:r>
          </a:p>
          <a:p>
            <a:pPr marL="0" indent="0">
              <a:buNone/>
            </a:pPr>
            <a:r>
              <a:rPr lang="el-GR" sz="2500" dirty="0"/>
              <a:t>Οι χρήστες υποχρεώνονται ουσιαστικά να χρησιμοποιούν και το πρόγραμμα περιήγησης της εταιρείας, ακόμη και αν επιθυμούν μόνο το λειτουργικό σύστημα.</a:t>
            </a:r>
          </a:p>
          <a:p>
            <a:pPr marL="0" indent="0">
              <a:buNone/>
            </a:pPr>
            <a:r>
              <a:rPr lang="el-GR" sz="2500" dirty="0"/>
              <a:t>Αυτό το παράδειγμα βασίζεται στην υπόθεση Microsoft–Internet Explorer, η οποία είχε οδηγήσει και σε σχετικές καταδικαστικές αποφάσεις από την Ευρωπαϊκή Επιτροπή Ανταγωνισμού.</a:t>
            </a:r>
          </a:p>
        </p:txBody>
      </p:sp>
      <p:sp>
        <p:nvSpPr>
          <p:cNvPr id="4" name="Θέση αριθμού διαφάνειας 3">
            <a:extLst>
              <a:ext uri="{FF2B5EF4-FFF2-40B4-BE49-F238E27FC236}">
                <a16:creationId xmlns:a16="http://schemas.microsoft.com/office/drawing/2014/main" id="{FAFFE4FF-7476-046B-41F7-607AC7706250}"/>
              </a:ext>
            </a:extLst>
          </p:cNvPr>
          <p:cNvSpPr>
            <a:spLocks noGrp="1"/>
          </p:cNvSpPr>
          <p:nvPr>
            <p:ph type="sldNum" sz="quarter" idx="12"/>
          </p:nvPr>
        </p:nvSpPr>
        <p:spPr/>
        <p:txBody>
          <a:bodyPr/>
          <a:lstStyle/>
          <a:p>
            <a:fld id="{6D22F896-40B5-4ADD-8801-0D06FADFA095}" type="slidenum">
              <a:rPr lang="en-US" smtClean="0"/>
              <a:t>77</a:t>
            </a:fld>
            <a:endParaRPr lang="en-US" dirty="0"/>
          </a:p>
        </p:txBody>
      </p:sp>
    </p:spTree>
    <p:extLst>
      <p:ext uri="{BB962C8B-B14F-4D97-AF65-F5344CB8AC3E}">
        <p14:creationId xmlns:p14="http://schemas.microsoft.com/office/powerpoint/2010/main" val="40990211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Ποιες συμπράξεις δεν είναι παράνομες</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7960" y="2075378"/>
            <a:ext cx="11328297" cy="4782622"/>
          </a:xfrm>
        </p:spPr>
        <p:txBody>
          <a:bodyPr>
            <a:noAutofit/>
          </a:bodyPr>
          <a:lstStyle/>
          <a:p>
            <a:pPr marL="0" indent="0">
              <a:buNone/>
            </a:pPr>
            <a:r>
              <a:rPr lang="el-GR" sz="2700" dirty="0"/>
              <a:t>Μία συμφωνία </a:t>
            </a:r>
            <a:r>
              <a:rPr lang="el-GR" sz="2700" dirty="0">
                <a:solidFill>
                  <a:srgbClr val="FFC000"/>
                </a:solidFill>
              </a:rPr>
              <a:t>μπορεί να επιτραπεί </a:t>
            </a:r>
            <a:r>
              <a:rPr lang="el-GR" sz="2700" dirty="0"/>
              <a:t>εφόσον:</a:t>
            </a:r>
          </a:p>
          <a:p>
            <a:pPr marL="447675" indent="-268288"/>
            <a:r>
              <a:rPr lang="el-GR" sz="2700" dirty="0"/>
              <a:t>συμμετέχουν σ’ αυτήν επιχειρήσεις με μικρό μόνο συνολικό μερίδιο αγοράς,</a:t>
            </a:r>
          </a:p>
          <a:p>
            <a:pPr marL="447675" indent="-268288"/>
            <a:r>
              <a:rPr lang="el-GR" sz="2700" dirty="0"/>
              <a:t>είναι αναγκαία για συγκεκριμένο χρονικό διάστημα για τη βελτίωση προϊόντων ή υπηρεσιών, την ανάπτυξη νέων προϊόντων ή την εξεύρεση νέων και καλύτερων τρόπων διάθεσης των προϊόντων στους καταναλωτές,</a:t>
            </a:r>
          </a:p>
          <a:p>
            <a:pPr marL="447675" indent="-268288"/>
            <a:r>
              <a:rPr lang="el-GR" sz="2700" dirty="0"/>
              <a:t>έχει περισσότερες θετικές παρά αρνητικές συνέπειες σε περίπτωση που περιορίζεται ο ανταγωνισμός, να υπάρχει </a:t>
            </a:r>
            <a:r>
              <a:rPr lang="el-GR" sz="2700" dirty="0">
                <a:solidFill>
                  <a:srgbClr val="FFC000"/>
                </a:solidFill>
              </a:rPr>
              <a:t>σημαντικό όφελος για τους καταναλωτές.</a:t>
            </a:r>
            <a:endParaRPr lang="el-GR" sz="27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78</a:t>
            </a:fld>
            <a:endParaRPr lang="en-US" dirty="0"/>
          </a:p>
        </p:txBody>
      </p:sp>
    </p:spTree>
    <p:extLst>
      <p:ext uri="{BB962C8B-B14F-4D97-AF65-F5344CB8AC3E}">
        <p14:creationId xmlns:p14="http://schemas.microsoft.com/office/powerpoint/2010/main" val="27336206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54D89-2F4D-1FF7-ABEF-C918607C4B3C}"/>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5AC604AF-0C5A-9F1A-429A-1559D796B518}"/>
              </a:ext>
            </a:extLst>
          </p:cNvPr>
          <p:cNvSpPr>
            <a:spLocks noGrp="1"/>
          </p:cNvSpPr>
          <p:nvPr>
            <p:ph type="title"/>
          </p:nvPr>
        </p:nvSpPr>
        <p:spPr/>
        <p:txBody>
          <a:bodyPr/>
          <a:lstStyle/>
          <a:p>
            <a:pPr marL="447675" indent="-268288"/>
            <a:r>
              <a:rPr lang="el-GR" dirty="0"/>
              <a:t>Σ</a:t>
            </a:r>
            <a:r>
              <a:rPr lang="el-GR" sz="3600" dirty="0"/>
              <a:t>υμμετέχουν σ’ αυτήν επιχειρήσεις με μικρό μόνο συνολικό μερίδιο αγοράς</a:t>
            </a:r>
          </a:p>
        </p:txBody>
      </p:sp>
      <p:sp>
        <p:nvSpPr>
          <p:cNvPr id="6" name="Θέση περιεχομένου 5">
            <a:extLst>
              <a:ext uri="{FF2B5EF4-FFF2-40B4-BE49-F238E27FC236}">
                <a16:creationId xmlns:a16="http://schemas.microsoft.com/office/drawing/2014/main" id="{D990F21E-5817-83E1-A585-E8889A28D677}"/>
              </a:ext>
            </a:extLst>
          </p:cNvPr>
          <p:cNvSpPr>
            <a:spLocks noGrp="1"/>
          </p:cNvSpPr>
          <p:nvPr>
            <p:ph idx="1"/>
          </p:nvPr>
        </p:nvSpPr>
        <p:spPr>
          <a:xfrm>
            <a:off x="27960" y="2075378"/>
            <a:ext cx="11328297" cy="4782622"/>
          </a:xfrm>
        </p:spPr>
        <p:txBody>
          <a:bodyPr>
            <a:noAutofit/>
          </a:bodyPr>
          <a:lstStyle/>
          <a:p>
            <a:pPr marL="0" indent="0">
              <a:spcAft>
                <a:spcPts val="1200"/>
              </a:spcAft>
              <a:buNone/>
            </a:pPr>
            <a:r>
              <a:rPr lang="el-GR" sz="2700" dirty="0"/>
              <a:t>Παράδειγμα:</a:t>
            </a:r>
          </a:p>
          <a:p>
            <a:pPr marL="0" indent="0">
              <a:spcAft>
                <a:spcPts val="1200"/>
              </a:spcAft>
              <a:buNone/>
            </a:pPr>
            <a:r>
              <a:rPr lang="el-GR" sz="2700" dirty="0"/>
              <a:t>Δύο μικρές τοπικές αρτοποιίες σε μια επαρχιακή πόλη αποφασίζουν να συνεργαστούν για τη κοινή διανομή των προϊόντων τους στα περίχωρα. Το συνολικό τους μερίδιο αγοράς δεν ξεπερνά το 10%.</a:t>
            </a:r>
          </a:p>
          <a:p>
            <a:pPr marL="0" indent="0">
              <a:spcAft>
                <a:spcPts val="1200"/>
              </a:spcAft>
              <a:buNone/>
            </a:pPr>
            <a:r>
              <a:rPr lang="el-GR" sz="2700" dirty="0"/>
              <a:t>Η συμφωνία μπορεί να επιτραπεί, καθώς δεν επηρεάζει ουσιωδώς τον ανταγωνισμό και μπορεί να βελτιώσει την αποδοτικότητα και την εξυπηρέτηση των καταναλωτών.</a:t>
            </a:r>
          </a:p>
        </p:txBody>
      </p:sp>
      <p:sp>
        <p:nvSpPr>
          <p:cNvPr id="4" name="Θέση αριθμού διαφάνειας 3">
            <a:extLst>
              <a:ext uri="{FF2B5EF4-FFF2-40B4-BE49-F238E27FC236}">
                <a16:creationId xmlns:a16="http://schemas.microsoft.com/office/drawing/2014/main" id="{05E6CB25-CAFA-6A9E-1D06-6A317A90B7C4}"/>
              </a:ext>
            </a:extLst>
          </p:cNvPr>
          <p:cNvSpPr>
            <a:spLocks noGrp="1"/>
          </p:cNvSpPr>
          <p:nvPr>
            <p:ph type="sldNum" sz="quarter" idx="12"/>
          </p:nvPr>
        </p:nvSpPr>
        <p:spPr/>
        <p:txBody>
          <a:bodyPr/>
          <a:lstStyle/>
          <a:p>
            <a:fld id="{6D22F896-40B5-4ADD-8801-0D06FADFA095}" type="slidenum">
              <a:rPr lang="en-US" smtClean="0"/>
              <a:t>79</a:t>
            </a:fld>
            <a:endParaRPr lang="en-US" dirty="0"/>
          </a:p>
        </p:txBody>
      </p:sp>
    </p:spTree>
    <p:extLst>
      <p:ext uri="{BB962C8B-B14F-4D97-AF65-F5344CB8AC3E}">
        <p14:creationId xmlns:p14="http://schemas.microsoft.com/office/powerpoint/2010/main" val="90382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EFE016E-36C0-4BA2-8178-FDA8748A0DB7}"/>
              </a:ext>
            </a:extLst>
          </p:cNvPr>
          <p:cNvSpPr>
            <a:spLocks noGrp="1"/>
          </p:cNvSpPr>
          <p:nvPr>
            <p:ph type="title"/>
          </p:nvPr>
        </p:nvSpPr>
        <p:spPr/>
        <p:txBody>
          <a:bodyPr>
            <a:normAutofit/>
          </a:bodyPr>
          <a:lstStyle/>
          <a:p>
            <a:pPr algn="ctr"/>
            <a:r>
              <a:rPr lang="el-GR" sz="3300" dirty="0"/>
              <a:t>Στατιστικά </a:t>
            </a:r>
            <a:r>
              <a:rPr lang="el-GR" sz="3300" b="1" dirty="0">
                <a:solidFill>
                  <a:srgbClr val="FF0000"/>
                </a:solidFill>
              </a:rPr>
              <a:t>Ε.Σ.Η.ΔΗ.Σ.</a:t>
            </a:r>
            <a:r>
              <a:rPr lang="el-GR" sz="3300" dirty="0"/>
              <a:t> </a:t>
            </a:r>
            <a:br>
              <a:rPr lang="el-GR" sz="3300" dirty="0"/>
            </a:br>
            <a:r>
              <a:rPr lang="el-GR" sz="3300" dirty="0"/>
              <a:t>Προμήθειες-Υπηρεσίες και έργα </a:t>
            </a:r>
          </a:p>
        </p:txBody>
      </p:sp>
      <p:sp>
        <p:nvSpPr>
          <p:cNvPr id="8" name="Θέση κειμένου 7"/>
          <p:cNvSpPr>
            <a:spLocks noGrp="1"/>
          </p:cNvSpPr>
          <p:nvPr>
            <p:ph type="body" idx="1"/>
          </p:nvPr>
        </p:nvSpPr>
        <p:spPr>
          <a:xfrm>
            <a:off x="171244" y="2084057"/>
            <a:ext cx="4472327" cy="442185"/>
          </a:xfrm>
        </p:spPr>
        <p:txBody>
          <a:bodyPr/>
          <a:lstStyle/>
          <a:p>
            <a:pPr algn="ctr"/>
            <a:r>
              <a:rPr lang="el-GR" dirty="0"/>
              <a:t>Προμήθειες &amp; Υπηρεσίες</a:t>
            </a:r>
          </a:p>
        </p:txBody>
      </p:sp>
      <p:pic>
        <p:nvPicPr>
          <p:cNvPr id="6" name="Θέση περιεχομένου 5">
            <a:extLst>
              <a:ext uri="{FF2B5EF4-FFF2-40B4-BE49-F238E27FC236}">
                <a16:creationId xmlns:a16="http://schemas.microsoft.com/office/drawing/2014/main" id="{8FFEC7B0-E3A4-ADB2-C331-9C8D1126E486}"/>
              </a:ext>
            </a:extLst>
          </p:cNvPr>
          <p:cNvPicPr>
            <a:picLocks noGrp="1" noChangeAspect="1"/>
          </p:cNvPicPr>
          <p:nvPr>
            <p:ph sz="half" idx="2"/>
          </p:nvPr>
        </p:nvPicPr>
        <p:blipFill>
          <a:blip r:embed="rId2"/>
          <a:stretch>
            <a:fillRect/>
          </a:stretch>
        </p:blipFill>
        <p:spPr>
          <a:xfrm>
            <a:off x="308395" y="2776133"/>
            <a:ext cx="4899835" cy="2553045"/>
          </a:xfrm>
        </p:spPr>
      </p:pic>
      <p:sp>
        <p:nvSpPr>
          <p:cNvPr id="10" name="Θέση κειμένου 9"/>
          <p:cNvSpPr>
            <a:spLocks noGrp="1"/>
          </p:cNvSpPr>
          <p:nvPr>
            <p:ph type="body" sz="quarter" idx="3"/>
          </p:nvPr>
        </p:nvSpPr>
        <p:spPr>
          <a:xfrm>
            <a:off x="6142882" y="2084057"/>
            <a:ext cx="5663635" cy="433221"/>
          </a:xfrm>
        </p:spPr>
        <p:txBody>
          <a:bodyPr/>
          <a:lstStyle/>
          <a:p>
            <a:pPr algn="ctr"/>
            <a:r>
              <a:rPr lang="el-GR" dirty="0"/>
              <a:t>Δημόσια έργα</a:t>
            </a:r>
          </a:p>
        </p:txBody>
      </p:sp>
      <p:sp>
        <p:nvSpPr>
          <p:cNvPr id="4" name="Θέση αριθμού διαφάνειας 3">
            <a:extLst>
              <a:ext uri="{FF2B5EF4-FFF2-40B4-BE49-F238E27FC236}">
                <a16:creationId xmlns:a16="http://schemas.microsoft.com/office/drawing/2014/main" id="{E25A5236-97E8-4B13-BE0D-5BF29B7BDC3C}"/>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12" name="Εικόνα 11">
            <a:extLst>
              <a:ext uri="{FF2B5EF4-FFF2-40B4-BE49-F238E27FC236}">
                <a16:creationId xmlns:a16="http://schemas.microsoft.com/office/drawing/2014/main" id="{ADDB17EC-5F71-255F-EDBA-56EFE670F51B}"/>
              </a:ext>
            </a:extLst>
          </p:cNvPr>
          <p:cNvPicPr>
            <a:picLocks noChangeAspect="1"/>
          </p:cNvPicPr>
          <p:nvPr/>
        </p:nvPicPr>
        <p:blipFill>
          <a:blip r:embed="rId3"/>
          <a:stretch>
            <a:fillRect/>
          </a:stretch>
        </p:blipFill>
        <p:spPr>
          <a:xfrm>
            <a:off x="5560494" y="2776132"/>
            <a:ext cx="6438025" cy="2553045"/>
          </a:xfrm>
          <a:prstGeom prst="rect">
            <a:avLst/>
          </a:prstGeom>
        </p:spPr>
      </p:pic>
      <p:sp>
        <p:nvSpPr>
          <p:cNvPr id="13" name="TextBox 12">
            <a:extLst>
              <a:ext uri="{FF2B5EF4-FFF2-40B4-BE49-F238E27FC236}">
                <a16:creationId xmlns:a16="http://schemas.microsoft.com/office/drawing/2014/main" id="{3F9D85EB-D26B-4189-7385-9BC744665538}"/>
              </a:ext>
            </a:extLst>
          </p:cNvPr>
          <p:cNvSpPr txBox="1"/>
          <p:nvPr/>
        </p:nvSpPr>
        <p:spPr>
          <a:xfrm>
            <a:off x="7394805" y="5413186"/>
            <a:ext cx="3816430" cy="323165"/>
          </a:xfrm>
          <a:prstGeom prst="rect">
            <a:avLst/>
          </a:prstGeom>
          <a:noFill/>
        </p:spPr>
        <p:txBody>
          <a:bodyPr wrap="square" rtlCol="0">
            <a:spAutoFit/>
          </a:bodyPr>
          <a:lstStyle/>
          <a:p>
            <a:r>
              <a:rPr lang="el-GR" sz="1500" dirty="0"/>
              <a:t>Περίοδος αναφοράς: 1/2020-4/2020</a:t>
            </a:r>
          </a:p>
        </p:txBody>
      </p:sp>
      <p:sp>
        <p:nvSpPr>
          <p:cNvPr id="15" name="TextBox 14">
            <a:extLst>
              <a:ext uri="{FF2B5EF4-FFF2-40B4-BE49-F238E27FC236}">
                <a16:creationId xmlns:a16="http://schemas.microsoft.com/office/drawing/2014/main" id="{AF430646-E4E0-83D7-C676-C586128B35E8}"/>
              </a:ext>
            </a:extLst>
          </p:cNvPr>
          <p:cNvSpPr txBox="1"/>
          <p:nvPr/>
        </p:nvSpPr>
        <p:spPr>
          <a:xfrm>
            <a:off x="980765" y="5456660"/>
            <a:ext cx="3816430" cy="323165"/>
          </a:xfrm>
          <a:prstGeom prst="rect">
            <a:avLst/>
          </a:prstGeom>
          <a:noFill/>
        </p:spPr>
        <p:txBody>
          <a:bodyPr wrap="square" rtlCol="0">
            <a:spAutoFit/>
          </a:bodyPr>
          <a:lstStyle/>
          <a:p>
            <a:r>
              <a:rPr lang="el-GR" sz="1500" dirty="0"/>
              <a:t>Τελευταία ενημέρωση: 2/4/2025</a:t>
            </a:r>
          </a:p>
        </p:txBody>
      </p:sp>
      <p:sp>
        <p:nvSpPr>
          <p:cNvPr id="2" name="Ορθογώνιο 1">
            <a:extLst>
              <a:ext uri="{FF2B5EF4-FFF2-40B4-BE49-F238E27FC236}">
                <a16:creationId xmlns:a16="http://schemas.microsoft.com/office/drawing/2014/main" id="{2CBCD658-6A33-2D26-8A6A-467A98789C43}"/>
              </a:ext>
            </a:extLst>
          </p:cNvPr>
          <p:cNvSpPr/>
          <p:nvPr/>
        </p:nvSpPr>
        <p:spPr>
          <a:xfrm>
            <a:off x="2712720" y="6167120"/>
            <a:ext cx="6360160" cy="32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CPV:</a:t>
            </a:r>
            <a:r>
              <a:rPr lang="en-US" dirty="0"/>
              <a:t> Common Procurement Vocabulary</a:t>
            </a:r>
            <a:endParaRPr lang="el-GR" dirty="0"/>
          </a:p>
        </p:txBody>
      </p:sp>
    </p:spTree>
    <p:extLst>
      <p:ext uri="{BB962C8B-B14F-4D97-AF65-F5344CB8AC3E}">
        <p14:creationId xmlns:p14="http://schemas.microsoft.com/office/powerpoint/2010/main" val="20962771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A4B4B-690D-C6BC-E32B-18C54D56D511}"/>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FF946F6F-E14F-81B8-5E51-A64F42D3917B}"/>
              </a:ext>
            </a:extLst>
          </p:cNvPr>
          <p:cNvSpPr>
            <a:spLocks noGrp="1"/>
          </p:cNvSpPr>
          <p:nvPr>
            <p:ph type="title"/>
          </p:nvPr>
        </p:nvSpPr>
        <p:spPr>
          <a:xfrm>
            <a:off x="27961" y="753228"/>
            <a:ext cx="10266222" cy="1080938"/>
          </a:xfrm>
        </p:spPr>
        <p:txBody>
          <a:bodyPr>
            <a:normAutofit fontScale="90000"/>
          </a:bodyPr>
          <a:lstStyle/>
          <a:p>
            <a:pPr marL="447675" indent="-268288"/>
            <a:r>
              <a:rPr lang="el-GR" dirty="0"/>
              <a:t>Είναι αναγκαία για συγκεκριμένο χρονικό διάστημα για τη βελτίωση προϊόντων ή υπηρεσιών</a:t>
            </a:r>
            <a:endParaRPr lang="el-GR" sz="3600" dirty="0"/>
          </a:p>
        </p:txBody>
      </p:sp>
      <p:sp>
        <p:nvSpPr>
          <p:cNvPr id="6" name="Θέση περιεχομένου 5">
            <a:extLst>
              <a:ext uri="{FF2B5EF4-FFF2-40B4-BE49-F238E27FC236}">
                <a16:creationId xmlns:a16="http://schemas.microsoft.com/office/drawing/2014/main" id="{49532D08-7F43-C952-36A2-D809608CD488}"/>
              </a:ext>
            </a:extLst>
          </p:cNvPr>
          <p:cNvSpPr>
            <a:spLocks noGrp="1"/>
          </p:cNvSpPr>
          <p:nvPr>
            <p:ph idx="1"/>
          </p:nvPr>
        </p:nvSpPr>
        <p:spPr>
          <a:xfrm>
            <a:off x="27960" y="2075378"/>
            <a:ext cx="11328297" cy="4782622"/>
          </a:xfrm>
        </p:spPr>
        <p:txBody>
          <a:bodyPr>
            <a:noAutofit/>
          </a:bodyPr>
          <a:lstStyle/>
          <a:p>
            <a:pPr marL="0" indent="0">
              <a:spcAft>
                <a:spcPts val="1200"/>
              </a:spcAft>
              <a:buNone/>
            </a:pPr>
            <a:r>
              <a:rPr lang="el-GR" sz="2700" dirty="0"/>
              <a:t>Παράδειγμα:</a:t>
            </a:r>
          </a:p>
          <a:p>
            <a:pPr marL="0" indent="0">
              <a:spcAft>
                <a:spcPts val="1200"/>
              </a:spcAft>
              <a:buNone/>
            </a:pPr>
            <a:r>
              <a:rPr lang="el-GR" sz="2700" dirty="0"/>
              <a:t>Κατά την πανδημία COVID-19, δύο μεγάλες φαρμακευτικές εταιρείες (όπως η BioNTech και η Pfizer) συνεργάστηκαν για την ταχεία ανάπτυξη και παραγωγή εμβολίων mRNA. Η συνεργασία περιλάμβανε ανταλλαγή τεχνογνωσίας, τεχνολογίας και παραγωγικής ικανότητας.</a:t>
            </a:r>
          </a:p>
          <a:p>
            <a:pPr marL="0" indent="0">
              <a:spcAft>
                <a:spcPts val="1200"/>
              </a:spcAft>
              <a:buNone/>
            </a:pPr>
            <a:r>
              <a:rPr lang="el-GR" sz="2700" dirty="0"/>
              <a:t>Η συνεργασία επιτράπηκε, παρότι υπό κανονικές συνθήκες θα μπορούσε να θεωρηθεί περιοριστική, λόγω της εξαιρετικής ανάγκης και του σημαντικού δημόσιου οφέλους.</a:t>
            </a:r>
          </a:p>
        </p:txBody>
      </p:sp>
      <p:sp>
        <p:nvSpPr>
          <p:cNvPr id="4" name="Θέση αριθμού διαφάνειας 3">
            <a:extLst>
              <a:ext uri="{FF2B5EF4-FFF2-40B4-BE49-F238E27FC236}">
                <a16:creationId xmlns:a16="http://schemas.microsoft.com/office/drawing/2014/main" id="{407539C3-AF1C-32BC-6B6A-053D1F207829}"/>
              </a:ext>
            </a:extLst>
          </p:cNvPr>
          <p:cNvSpPr>
            <a:spLocks noGrp="1"/>
          </p:cNvSpPr>
          <p:nvPr>
            <p:ph type="sldNum" sz="quarter" idx="12"/>
          </p:nvPr>
        </p:nvSpPr>
        <p:spPr/>
        <p:txBody>
          <a:bodyPr/>
          <a:lstStyle/>
          <a:p>
            <a:fld id="{6D22F896-40B5-4ADD-8801-0D06FADFA095}" type="slidenum">
              <a:rPr lang="en-US" smtClean="0"/>
              <a:t>80</a:t>
            </a:fld>
            <a:endParaRPr lang="en-US" dirty="0"/>
          </a:p>
        </p:txBody>
      </p:sp>
    </p:spTree>
    <p:extLst>
      <p:ext uri="{BB962C8B-B14F-4D97-AF65-F5344CB8AC3E}">
        <p14:creationId xmlns:p14="http://schemas.microsoft.com/office/powerpoint/2010/main" val="23518818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4DA65-C529-E6E6-16A5-64F55F6D484D}"/>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7B467BF5-5D44-2BC8-6887-9374D7146B2A}"/>
              </a:ext>
            </a:extLst>
          </p:cNvPr>
          <p:cNvSpPr>
            <a:spLocks noGrp="1"/>
          </p:cNvSpPr>
          <p:nvPr>
            <p:ph type="title"/>
          </p:nvPr>
        </p:nvSpPr>
        <p:spPr>
          <a:xfrm>
            <a:off x="27961" y="753228"/>
            <a:ext cx="10266222" cy="1080938"/>
          </a:xfrm>
        </p:spPr>
        <p:txBody>
          <a:bodyPr>
            <a:normAutofit/>
          </a:bodyPr>
          <a:lstStyle/>
          <a:p>
            <a:pPr marL="447675" indent="-268288"/>
            <a:r>
              <a:rPr lang="el-GR" sz="3500" dirty="0"/>
              <a:t>Υπάρχει σημαντικό όφελος για τους καταναλωτές</a:t>
            </a:r>
          </a:p>
        </p:txBody>
      </p:sp>
      <p:sp>
        <p:nvSpPr>
          <p:cNvPr id="6" name="Θέση περιεχομένου 5">
            <a:extLst>
              <a:ext uri="{FF2B5EF4-FFF2-40B4-BE49-F238E27FC236}">
                <a16:creationId xmlns:a16="http://schemas.microsoft.com/office/drawing/2014/main" id="{A018B990-8238-867A-93B3-D2EA66F2564C}"/>
              </a:ext>
            </a:extLst>
          </p:cNvPr>
          <p:cNvSpPr>
            <a:spLocks noGrp="1"/>
          </p:cNvSpPr>
          <p:nvPr>
            <p:ph idx="1"/>
          </p:nvPr>
        </p:nvSpPr>
        <p:spPr>
          <a:xfrm>
            <a:off x="0" y="1983938"/>
            <a:ext cx="11328297" cy="4782622"/>
          </a:xfrm>
        </p:spPr>
        <p:txBody>
          <a:bodyPr>
            <a:noAutofit/>
          </a:bodyPr>
          <a:lstStyle/>
          <a:p>
            <a:pPr marL="0" indent="0">
              <a:spcAft>
                <a:spcPts val="1200"/>
              </a:spcAft>
              <a:buNone/>
            </a:pPr>
            <a:r>
              <a:rPr lang="el-GR" sz="2700" dirty="0"/>
              <a:t>Παράδειγμα:</a:t>
            </a:r>
          </a:p>
          <a:p>
            <a:pPr marL="0" indent="0">
              <a:spcAft>
                <a:spcPts val="1200"/>
              </a:spcAft>
              <a:buNone/>
            </a:pPr>
            <a:r>
              <a:rPr lang="el-GR" sz="2200" dirty="0"/>
              <a:t>Αρκετές μεγάλες αεροπορικές εταιρείες συνεργάζονται μέσω κοινού σχήματος (π.χ. </a:t>
            </a:r>
            <a:r>
              <a:rPr lang="el-GR" sz="2200" dirty="0" err="1"/>
              <a:t>Star</a:t>
            </a:r>
            <a:r>
              <a:rPr lang="el-GR" sz="2200" dirty="0"/>
              <a:t> </a:t>
            </a:r>
            <a:r>
              <a:rPr lang="el-GR" sz="2200" dirty="0" err="1"/>
              <a:t>Alliance</a:t>
            </a:r>
            <a:r>
              <a:rPr lang="el-GR" sz="2200" dirty="0"/>
              <a:t>) για κοινή χρήση δρομολογίων, ανταλλαγή θέσεων σε πτήσεις, συγχρονισμό πτήσεων και κοινά προγράμματα επιβράβευσης πελατών (</a:t>
            </a:r>
            <a:r>
              <a:rPr lang="el-GR" sz="2200" dirty="0" err="1"/>
              <a:t>frequent</a:t>
            </a:r>
            <a:r>
              <a:rPr lang="el-GR" sz="2200" dirty="0"/>
              <a:t> </a:t>
            </a:r>
            <a:r>
              <a:rPr lang="el-GR" sz="2200" dirty="0" err="1"/>
              <a:t>flyer</a:t>
            </a:r>
            <a:r>
              <a:rPr lang="el-GR" sz="2200" dirty="0"/>
              <a:t>).</a:t>
            </a:r>
          </a:p>
          <a:p>
            <a:pPr marL="0" indent="0">
              <a:spcAft>
                <a:spcPts val="1200"/>
              </a:spcAft>
              <a:buNone/>
            </a:pPr>
            <a:r>
              <a:rPr lang="el-GR" sz="2200" dirty="0"/>
              <a:t>Αν και αυτή η πρακτική περιορίζει σε κάποιο βαθμό τον ανταγωνισμό μεταξύ των εταιρειών σε συγκεκριμένα δρομολόγια, προσφέρει μεγαλύτερη ευκολία, καλύτερη σύνδεση πτήσεων, ενοποιημένες υπηρεσίες και συχνά χαμηλότερες τιμές μέσω κοινών προσφορών.</a:t>
            </a:r>
          </a:p>
          <a:p>
            <a:pPr marL="0" indent="0">
              <a:spcAft>
                <a:spcPts val="1200"/>
              </a:spcAft>
              <a:buNone/>
            </a:pPr>
            <a:r>
              <a:rPr lang="el-GR" sz="2200" dirty="0"/>
              <a:t>Η Ευρωπαϊκή Επιτροπή και άλλες ρυθμιστικές αρχές έχουν εξετάσει τέτοιες συνεργασίες και σε πολλές περιπτώσεις τις επιτρέπουν υπό προϋποθέσεις, όταν το συνολικό όφελος των καταναλωτών υπερτερεί της μείωσης του ανταγωνισμού.</a:t>
            </a:r>
          </a:p>
        </p:txBody>
      </p:sp>
      <p:sp>
        <p:nvSpPr>
          <p:cNvPr id="4" name="Θέση αριθμού διαφάνειας 3">
            <a:extLst>
              <a:ext uri="{FF2B5EF4-FFF2-40B4-BE49-F238E27FC236}">
                <a16:creationId xmlns:a16="http://schemas.microsoft.com/office/drawing/2014/main" id="{1A68599D-3966-8B96-F09A-10D3F5E5FB4C}"/>
              </a:ext>
            </a:extLst>
          </p:cNvPr>
          <p:cNvSpPr>
            <a:spLocks noGrp="1"/>
          </p:cNvSpPr>
          <p:nvPr>
            <p:ph type="sldNum" sz="quarter" idx="12"/>
          </p:nvPr>
        </p:nvSpPr>
        <p:spPr/>
        <p:txBody>
          <a:bodyPr/>
          <a:lstStyle/>
          <a:p>
            <a:fld id="{6D22F896-40B5-4ADD-8801-0D06FADFA095}" type="slidenum">
              <a:rPr lang="en-US" smtClean="0"/>
              <a:t>81</a:t>
            </a:fld>
            <a:endParaRPr lang="en-US" dirty="0"/>
          </a:p>
        </p:txBody>
      </p:sp>
    </p:spTree>
    <p:extLst>
      <p:ext uri="{BB962C8B-B14F-4D97-AF65-F5344CB8AC3E}">
        <p14:creationId xmlns:p14="http://schemas.microsoft.com/office/powerpoint/2010/main" val="21311889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308394" y="753227"/>
            <a:ext cx="9613861" cy="1080938"/>
          </a:xfrm>
        </p:spPr>
        <p:txBody>
          <a:bodyPr/>
          <a:lstStyle/>
          <a:p>
            <a:r>
              <a:rPr lang="el-GR" dirty="0"/>
              <a:t>Καρτέλ σε δημόσιους διαγωνισμούς– </a:t>
            </a:r>
            <a:br>
              <a:rPr lang="el-GR" dirty="0"/>
            </a:br>
            <a:r>
              <a:rPr lang="el-GR" dirty="0"/>
              <a:t>Χειραγώγηση προσφορών (</a:t>
            </a:r>
            <a:r>
              <a:rPr lang="en-US" dirty="0"/>
              <a:t>bid-rigging)</a:t>
            </a:r>
            <a:endParaRPr lang="el-GR" dirty="0"/>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31112" y="2090057"/>
            <a:ext cx="10199075" cy="4963885"/>
          </a:xfrm>
        </p:spPr>
        <p:txBody>
          <a:bodyPr>
            <a:noAutofit/>
          </a:bodyPr>
          <a:lstStyle/>
          <a:p>
            <a:pPr marL="0" indent="0">
              <a:lnSpc>
                <a:spcPct val="110000"/>
              </a:lnSpc>
              <a:spcAft>
                <a:spcPts val="600"/>
              </a:spcAft>
              <a:buNone/>
            </a:pPr>
            <a:r>
              <a:rPr lang="el-GR" sz="3300" dirty="0"/>
              <a:t>Χειραγώγηση προσφορών διαγωνισμού ή υποβολή </a:t>
            </a:r>
            <a:r>
              <a:rPr lang="el-GR" sz="3300" dirty="0" err="1"/>
              <a:t>προσυνεννοημένων</a:t>
            </a:r>
            <a:r>
              <a:rPr lang="el-GR" sz="3300" dirty="0"/>
              <a:t> προσφορών, συμβαίνει όταν ορισμένοι ή όλοι οι υποψήφιοι </a:t>
            </a:r>
            <a:r>
              <a:rPr lang="el-GR" sz="3300" b="1" dirty="0">
                <a:solidFill>
                  <a:srgbClr val="FFC000"/>
                </a:solidFill>
              </a:rPr>
              <a:t>συμφωνούν εκ των προτέρων</a:t>
            </a:r>
            <a:r>
              <a:rPr lang="el-GR" sz="3300" b="1" dirty="0"/>
              <a:t> </a:t>
            </a:r>
            <a:r>
              <a:rPr lang="el-GR" sz="3300" dirty="0"/>
              <a:t>για το ποιος θα είναι ο επιτυχών ανάδοχος, ακυρώνοντας με αυτόν τον τρόπο τον ανταγωνισμό μεταξύ των μελών της συμπαιγνίας. </a:t>
            </a:r>
          </a:p>
          <a:p>
            <a:pPr marL="0" indent="0">
              <a:lnSpc>
                <a:spcPct val="110000"/>
              </a:lnSpc>
              <a:spcAft>
                <a:spcPts val="600"/>
              </a:spcAft>
              <a:buNone/>
            </a:pPr>
            <a:r>
              <a:rPr lang="el-GR" dirty="0"/>
              <a:t>(ΕΑ, οδηγός προς αναθέτουσες αρχές, σελ. 13)</a:t>
            </a:r>
            <a:endParaRPr lang="el-GR" b="1"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82</a:t>
            </a:fld>
            <a:endParaRPr lang="en-US" dirty="0"/>
          </a:p>
        </p:txBody>
      </p:sp>
    </p:spTree>
    <p:extLst>
      <p:ext uri="{BB962C8B-B14F-4D97-AF65-F5344CB8AC3E}">
        <p14:creationId xmlns:p14="http://schemas.microsoft.com/office/powerpoint/2010/main" val="11265254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Καρτέλ σε εφαρμογή – </a:t>
            </a:r>
            <a:br>
              <a:rPr lang="el-GR" dirty="0"/>
            </a:br>
            <a:r>
              <a:rPr lang="el-GR" dirty="0"/>
              <a:t>Χειραγώγηση προσφορών (</a:t>
            </a:r>
            <a:r>
              <a:rPr lang="en-US" dirty="0"/>
              <a:t>bid-rigging)</a:t>
            </a:r>
            <a:endParaRPr lang="el-GR" dirty="0"/>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190919" y="2200590"/>
            <a:ext cx="10279463" cy="4180114"/>
          </a:xfrm>
        </p:spPr>
        <p:txBody>
          <a:bodyPr>
            <a:noAutofit/>
          </a:bodyPr>
          <a:lstStyle/>
          <a:p>
            <a:pPr marL="0" indent="0" algn="just">
              <a:lnSpc>
                <a:spcPct val="110000"/>
              </a:lnSpc>
              <a:spcAft>
                <a:spcPts val="600"/>
              </a:spcAft>
              <a:buNone/>
            </a:pPr>
            <a:r>
              <a:rPr lang="el-GR" sz="3500" dirty="0"/>
              <a:t>Η συμφωνία μεταξύ των εταιριών μπορεί να είναι: </a:t>
            </a:r>
          </a:p>
          <a:p>
            <a:pPr>
              <a:lnSpc>
                <a:spcPct val="110000"/>
              </a:lnSpc>
              <a:spcAft>
                <a:spcPts val="600"/>
              </a:spcAft>
            </a:pPr>
            <a:r>
              <a:rPr lang="el-GR" sz="3500" b="1" dirty="0">
                <a:solidFill>
                  <a:srgbClr val="FFC000"/>
                </a:solidFill>
              </a:rPr>
              <a:t>Σιωπηρή</a:t>
            </a:r>
            <a:r>
              <a:rPr lang="el-GR" sz="3500" dirty="0"/>
              <a:t> (ήτοι χωρίς να υπάρχει κάποιο γραπτό κείμενο, π.χ. εναλλαγή στην υποβολή προσφορών)</a:t>
            </a:r>
          </a:p>
          <a:p>
            <a:pPr>
              <a:lnSpc>
                <a:spcPct val="110000"/>
              </a:lnSpc>
              <a:spcAft>
                <a:spcPts val="600"/>
              </a:spcAft>
            </a:pPr>
            <a:r>
              <a:rPr lang="el-GR" sz="3500" b="1" dirty="0">
                <a:solidFill>
                  <a:srgbClr val="FFC000"/>
                </a:solidFill>
              </a:rPr>
              <a:t>Έγγραφη </a:t>
            </a:r>
            <a:r>
              <a:rPr lang="el-GR" sz="3500" dirty="0"/>
              <a:t>(ήτοι υπάρχει ενυπόγραφο κείμενο το οποίο καθορίζει τους όρους της συμφωνίας)</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83</a:t>
            </a:fld>
            <a:endParaRPr lang="en-US" dirty="0"/>
          </a:p>
        </p:txBody>
      </p:sp>
    </p:spTree>
    <p:extLst>
      <p:ext uri="{BB962C8B-B14F-4D97-AF65-F5344CB8AC3E}">
        <p14:creationId xmlns:p14="http://schemas.microsoft.com/office/powerpoint/2010/main" val="4153128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Καρτέλ σε εφαρμογή – </a:t>
            </a:r>
            <a:br>
              <a:rPr lang="el-GR" dirty="0"/>
            </a:br>
            <a:r>
              <a:rPr lang="el-GR" dirty="0"/>
              <a:t>Χειραγώγηση προσφορών (</a:t>
            </a:r>
            <a:r>
              <a:rPr lang="en-US" dirty="0"/>
              <a:t>bid-rigging)</a:t>
            </a:r>
            <a:endParaRPr lang="el-GR" dirty="0"/>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301452" y="2150347"/>
            <a:ext cx="9992730" cy="4587072"/>
          </a:xfrm>
        </p:spPr>
        <p:txBody>
          <a:bodyPr>
            <a:noAutofit/>
          </a:bodyPr>
          <a:lstStyle/>
          <a:p>
            <a:pPr marL="0" indent="0">
              <a:lnSpc>
                <a:spcPct val="110000"/>
              </a:lnSpc>
              <a:spcAft>
                <a:spcPts val="600"/>
              </a:spcAft>
              <a:buNone/>
            </a:pPr>
            <a:r>
              <a:rPr lang="el-GR" sz="3600" dirty="0"/>
              <a:t>Παράνομες συμπράξεις σε διαγωνισμούς προμηθειών έχουν εντοπισθεί σε ένα ευρύ φάσμα κλάδων, προϊόντων και υπηρεσιών, με εμπλεκόμενους </a:t>
            </a:r>
            <a:r>
              <a:rPr lang="el-GR" sz="3600" dirty="0">
                <a:solidFill>
                  <a:srgbClr val="FFC000"/>
                </a:solidFill>
              </a:rPr>
              <a:t>όχι μόνο μεγάλες και γνωστές επιχειρήσεις, αλλά και μικρές τοπικές επιχειρήσεις</a:t>
            </a:r>
            <a:r>
              <a:rPr lang="el-GR" sz="3600" dirty="0"/>
              <a:t>. </a:t>
            </a:r>
          </a:p>
          <a:p>
            <a:pPr marL="0" indent="0">
              <a:lnSpc>
                <a:spcPct val="110000"/>
              </a:lnSpc>
              <a:spcAft>
                <a:spcPts val="600"/>
              </a:spcAft>
              <a:buNone/>
            </a:pPr>
            <a:r>
              <a:rPr lang="el-GR" sz="3600" dirty="0"/>
              <a:t>(ΕΑ, οδηγός προς αναθέτουσες αρχές, σελ. 9)</a:t>
            </a:r>
            <a:br>
              <a:rPr lang="el-GR" sz="3600" dirty="0"/>
            </a:br>
            <a:endParaRPr lang="el-GR" sz="36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84</a:t>
            </a:fld>
            <a:endParaRPr lang="en-US" dirty="0"/>
          </a:p>
        </p:txBody>
      </p:sp>
    </p:spTree>
    <p:extLst>
      <p:ext uri="{BB962C8B-B14F-4D97-AF65-F5344CB8AC3E}">
        <p14:creationId xmlns:p14="http://schemas.microsoft.com/office/powerpoint/2010/main" val="35458552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308394" y="753227"/>
            <a:ext cx="9893441" cy="1080938"/>
          </a:xfrm>
        </p:spPr>
        <p:txBody>
          <a:bodyPr/>
          <a:lstStyle/>
          <a:p>
            <a:r>
              <a:rPr lang="el-GR" dirty="0"/>
              <a:t>Τακτικές χειραγώγησης προσφορών (</a:t>
            </a:r>
            <a:r>
              <a:rPr lang="en-US" dirty="0"/>
              <a:t>bid-rigging)</a:t>
            </a:r>
            <a:endParaRPr lang="el-GR" dirty="0"/>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90152" y="2090057"/>
            <a:ext cx="12101848" cy="4767943"/>
          </a:xfrm>
        </p:spPr>
        <p:txBody>
          <a:bodyPr>
            <a:noAutofit/>
          </a:bodyPr>
          <a:lstStyle/>
          <a:p>
            <a:pPr marL="0" indent="0">
              <a:lnSpc>
                <a:spcPct val="110000"/>
              </a:lnSpc>
              <a:spcBef>
                <a:spcPts val="600"/>
              </a:spcBef>
              <a:spcAft>
                <a:spcPts val="1800"/>
              </a:spcAft>
              <a:buNone/>
            </a:pPr>
            <a:r>
              <a:rPr lang="el-GR" b="1" dirty="0"/>
              <a:t>Α. Τακτική </a:t>
            </a:r>
            <a:r>
              <a:rPr lang="el-GR" b="1" dirty="0">
                <a:solidFill>
                  <a:srgbClr val="FFC000"/>
                </a:solidFill>
              </a:rPr>
              <a:t>εικονικής προσφοράς  </a:t>
            </a:r>
            <a:r>
              <a:rPr lang="el-GR" b="1" dirty="0"/>
              <a:t>(</a:t>
            </a:r>
            <a:r>
              <a:rPr lang="el-GR" b="1" dirty="0" err="1"/>
              <a:t>cover</a:t>
            </a:r>
            <a:r>
              <a:rPr lang="el-GR" b="1" dirty="0"/>
              <a:t> </a:t>
            </a:r>
            <a:r>
              <a:rPr lang="el-GR" b="1" dirty="0" err="1"/>
              <a:t>bidding</a:t>
            </a:r>
            <a:r>
              <a:rPr lang="el-GR" b="1" dirty="0"/>
              <a:t>)</a:t>
            </a:r>
          </a:p>
          <a:p>
            <a:pPr marL="536575" indent="-536575">
              <a:lnSpc>
                <a:spcPct val="110000"/>
              </a:lnSpc>
              <a:spcBef>
                <a:spcPts val="600"/>
              </a:spcBef>
              <a:spcAft>
                <a:spcPts val="1800"/>
              </a:spcAft>
              <a:buNone/>
            </a:pPr>
            <a:r>
              <a:rPr lang="el-GR" b="1" dirty="0"/>
              <a:t>Β. Τακτική </a:t>
            </a:r>
            <a:r>
              <a:rPr lang="el-GR" b="1" dirty="0">
                <a:solidFill>
                  <a:srgbClr val="FFC000"/>
                </a:solidFill>
              </a:rPr>
              <a:t>καταστολής προσφοράς </a:t>
            </a:r>
            <a:r>
              <a:rPr lang="el-GR" b="1" dirty="0"/>
              <a:t>(</a:t>
            </a:r>
            <a:r>
              <a:rPr lang="en-US" b="1" dirty="0"/>
              <a:t>bid suppression)</a:t>
            </a:r>
            <a:endParaRPr lang="el-GR" b="1" dirty="0"/>
          </a:p>
          <a:p>
            <a:pPr marL="536575" indent="-536575">
              <a:lnSpc>
                <a:spcPct val="110000"/>
              </a:lnSpc>
              <a:spcBef>
                <a:spcPts val="600"/>
              </a:spcBef>
              <a:spcAft>
                <a:spcPts val="1800"/>
              </a:spcAft>
              <a:buNone/>
            </a:pPr>
            <a:r>
              <a:rPr lang="el-GR" b="1" dirty="0"/>
              <a:t>Γ. Τακτική </a:t>
            </a:r>
            <a:r>
              <a:rPr lang="el-GR" b="1" dirty="0">
                <a:solidFill>
                  <a:srgbClr val="FFC000"/>
                </a:solidFill>
              </a:rPr>
              <a:t>υποβολής προσφορών εκ περιτροπή </a:t>
            </a:r>
            <a:r>
              <a:rPr lang="el-GR" b="1" dirty="0"/>
              <a:t>(</a:t>
            </a:r>
            <a:r>
              <a:rPr lang="el-GR" b="1" dirty="0" err="1"/>
              <a:t>bid</a:t>
            </a:r>
            <a:r>
              <a:rPr lang="el-GR" b="1" dirty="0"/>
              <a:t> </a:t>
            </a:r>
            <a:r>
              <a:rPr lang="el-GR" b="1" dirty="0" err="1"/>
              <a:t>rotation</a:t>
            </a:r>
            <a:r>
              <a:rPr lang="el-GR" b="1" dirty="0"/>
              <a:t>)</a:t>
            </a:r>
          </a:p>
          <a:p>
            <a:pPr marL="536575" indent="-536575">
              <a:lnSpc>
                <a:spcPct val="110000"/>
              </a:lnSpc>
              <a:spcBef>
                <a:spcPts val="600"/>
              </a:spcBef>
              <a:spcAft>
                <a:spcPts val="1800"/>
              </a:spcAft>
              <a:buNone/>
            </a:pPr>
            <a:r>
              <a:rPr lang="el-GR" b="1" dirty="0"/>
              <a:t>Δ. Κατανομή αγορών, π.χ. γεωγραφική (</a:t>
            </a:r>
            <a:r>
              <a:rPr lang="en-US" b="1" dirty="0"/>
              <a:t>market allocation)</a:t>
            </a:r>
            <a:endParaRPr lang="el-GR" b="1" dirty="0"/>
          </a:p>
          <a:p>
            <a:pPr marL="536575" indent="-536575">
              <a:lnSpc>
                <a:spcPct val="110000"/>
              </a:lnSpc>
              <a:spcBef>
                <a:spcPts val="600"/>
              </a:spcBef>
              <a:spcAft>
                <a:spcPts val="1800"/>
              </a:spcAft>
              <a:buNone/>
            </a:pPr>
            <a:r>
              <a:rPr lang="el-GR" b="1" dirty="0">
                <a:solidFill>
                  <a:srgbClr val="FFC000"/>
                </a:solidFill>
              </a:rPr>
              <a:t>Ε. Από κοινού </a:t>
            </a:r>
            <a:r>
              <a:rPr lang="el-GR" b="1" dirty="0"/>
              <a:t>συμμετοχή σε διαγωνισμούς (</a:t>
            </a:r>
            <a:r>
              <a:rPr lang="en-US" b="1" dirty="0"/>
              <a:t>joint bidding</a:t>
            </a:r>
            <a:r>
              <a:rPr lang="el-GR" b="1" dirty="0"/>
              <a:t>), ενώ θα μπορούσαν να συμμετέχουν ξεχωριστά.</a:t>
            </a:r>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85</a:t>
            </a:fld>
            <a:endParaRPr lang="en-US" dirty="0"/>
          </a:p>
        </p:txBody>
      </p:sp>
    </p:spTree>
    <p:extLst>
      <p:ext uri="{BB962C8B-B14F-4D97-AF65-F5344CB8AC3E}">
        <p14:creationId xmlns:p14="http://schemas.microsoft.com/office/powerpoint/2010/main" val="21402835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308394" y="753227"/>
            <a:ext cx="9893441" cy="1080938"/>
          </a:xfrm>
        </p:spPr>
        <p:txBody>
          <a:bodyPr/>
          <a:lstStyle/>
          <a:p>
            <a:r>
              <a:rPr lang="el-GR" dirty="0"/>
              <a:t>Τακτικές χειραγώγησης προσφορών (</a:t>
            </a:r>
            <a:r>
              <a:rPr lang="en-US" dirty="0"/>
              <a:t>bid-rigging)</a:t>
            </a:r>
            <a:endParaRPr lang="el-GR" dirty="0"/>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31112" y="2090057"/>
            <a:ext cx="11269722" cy="4516805"/>
          </a:xfrm>
        </p:spPr>
        <p:txBody>
          <a:bodyPr>
            <a:noAutofit/>
          </a:bodyPr>
          <a:lstStyle/>
          <a:p>
            <a:pPr marL="0" indent="0">
              <a:lnSpc>
                <a:spcPct val="110000"/>
              </a:lnSpc>
              <a:spcBef>
                <a:spcPts val="600"/>
              </a:spcBef>
              <a:spcAft>
                <a:spcPts val="600"/>
              </a:spcAft>
              <a:buNone/>
            </a:pPr>
            <a:r>
              <a:rPr lang="el-GR" sz="3800" dirty="0"/>
              <a:t>Οι συμβάσεις μπορεί να κατανέμονται, </a:t>
            </a:r>
          </a:p>
          <a:p>
            <a:pPr marL="0" indent="0">
              <a:lnSpc>
                <a:spcPct val="110000"/>
              </a:lnSpc>
              <a:spcBef>
                <a:spcPts val="600"/>
              </a:spcBef>
              <a:spcAft>
                <a:spcPts val="600"/>
              </a:spcAft>
              <a:buNone/>
            </a:pPr>
            <a:r>
              <a:rPr lang="el-GR" sz="3800" dirty="0"/>
              <a:t>κατά όγκο προμηθευόμενων υλικών ή </a:t>
            </a:r>
          </a:p>
          <a:p>
            <a:pPr marL="0" indent="0">
              <a:lnSpc>
                <a:spcPct val="110000"/>
              </a:lnSpc>
              <a:spcBef>
                <a:spcPts val="600"/>
              </a:spcBef>
              <a:spcAft>
                <a:spcPts val="600"/>
              </a:spcAft>
              <a:buNone/>
            </a:pPr>
            <a:r>
              <a:rPr lang="el-GR" sz="3800" dirty="0"/>
              <a:t>αξία σύμβασης, </a:t>
            </a:r>
          </a:p>
          <a:p>
            <a:pPr marL="798513" indent="-334963">
              <a:lnSpc>
                <a:spcPct val="110000"/>
              </a:lnSpc>
              <a:spcBef>
                <a:spcPts val="600"/>
              </a:spcBef>
              <a:spcAft>
                <a:spcPts val="600"/>
              </a:spcAft>
            </a:pPr>
            <a:r>
              <a:rPr lang="el-GR" sz="3800" dirty="0"/>
              <a:t>είτε </a:t>
            </a:r>
            <a:r>
              <a:rPr lang="el-GR" sz="3800" b="1" dirty="0">
                <a:solidFill>
                  <a:srgbClr val="FFC000"/>
                </a:solidFill>
              </a:rPr>
              <a:t>ισομερώς</a:t>
            </a:r>
            <a:r>
              <a:rPr lang="el-GR" sz="3800" dirty="0"/>
              <a:t> μεταξύ των ανταγωνιστών </a:t>
            </a:r>
          </a:p>
          <a:p>
            <a:pPr marL="798513" indent="-334963">
              <a:lnSpc>
                <a:spcPct val="110000"/>
              </a:lnSpc>
              <a:spcBef>
                <a:spcPts val="600"/>
              </a:spcBef>
              <a:spcAft>
                <a:spcPts val="600"/>
              </a:spcAft>
            </a:pPr>
            <a:r>
              <a:rPr lang="el-GR" sz="3800" dirty="0"/>
              <a:t>είτε με </a:t>
            </a:r>
            <a:r>
              <a:rPr lang="el-GR" sz="3800" b="1" dirty="0">
                <a:solidFill>
                  <a:srgbClr val="FFC000"/>
                </a:solidFill>
              </a:rPr>
              <a:t>επιμερισμό</a:t>
            </a:r>
            <a:r>
              <a:rPr lang="el-GR" sz="3800" dirty="0"/>
              <a:t> ανάλογα με τα μεγέθη των επιχειρήσεων</a:t>
            </a:r>
            <a:endParaRPr lang="el-GR" sz="3800" b="1"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86</a:t>
            </a:fld>
            <a:endParaRPr lang="en-US" dirty="0"/>
          </a:p>
        </p:txBody>
      </p:sp>
    </p:spTree>
    <p:extLst>
      <p:ext uri="{BB962C8B-B14F-4D97-AF65-F5344CB8AC3E}">
        <p14:creationId xmlns:p14="http://schemas.microsoft.com/office/powerpoint/2010/main" val="33030004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p:txBody>
          <a:bodyPr/>
          <a:lstStyle/>
          <a:p>
            <a:r>
              <a:rPr lang="el-GR" dirty="0"/>
              <a:t>Α. Τακτική </a:t>
            </a:r>
            <a:r>
              <a:rPr lang="en-US" dirty="0"/>
              <a:t>E</a:t>
            </a:r>
            <a:r>
              <a:rPr lang="el-GR" dirty="0" err="1"/>
              <a:t>ικονικής</a:t>
            </a:r>
            <a:r>
              <a:rPr lang="el-GR" dirty="0"/>
              <a:t> προσφοράς (</a:t>
            </a:r>
            <a:r>
              <a:rPr lang="en-US" dirty="0"/>
              <a:t>cover bidding) </a:t>
            </a:r>
            <a:endParaRPr lang="el-GR" dirty="0"/>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31112" y="2090058"/>
            <a:ext cx="10882365" cy="4572000"/>
          </a:xfrm>
        </p:spPr>
        <p:txBody>
          <a:bodyPr>
            <a:noAutofit/>
          </a:bodyPr>
          <a:lstStyle/>
          <a:p>
            <a:pPr marL="0" indent="0" algn="just">
              <a:spcBef>
                <a:spcPts val="600"/>
              </a:spcBef>
              <a:spcAft>
                <a:spcPts val="600"/>
              </a:spcAft>
              <a:buNone/>
            </a:pPr>
            <a:r>
              <a:rPr lang="el-GR" dirty="0"/>
              <a:t>Οι ανταγωνιστές συμφωνούν να υποβάλλουν προσφορές: </a:t>
            </a:r>
          </a:p>
          <a:p>
            <a:pPr marL="712788" indent="-350838" algn="just">
              <a:spcBef>
                <a:spcPts val="600"/>
              </a:spcBef>
              <a:spcAft>
                <a:spcPts val="600"/>
              </a:spcAft>
            </a:pPr>
            <a:r>
              <a:rPr lang="el-GR" dirty="0"/>
              <a:t>με </a:t>
            </a:r>
            <a:r>
              <a:rPr lang="el-GR" b="1" dirty="0">
                <a:solidFill>
                  <a:srgbClr val="FFC000"/>
                </a:solidFill>
              </a:rPr>
              <a:t>υψηλότερες τιμές</a:t>
            </a:r>
            <a:r>
              <a:rPr lang="el-GR" b="1" dirty="0"/>
              <a:t> </a:t>
            </a:r>
            <a:r>
              <a:rPr lang="el-GR" dirty="0"/>
              <a:t>από εκείνη του</a:t>
            </a:r>
            <a:r>
              <a:rPr lang="en-US" dirty="0"/>
              <a:t> </a:t>
            </a:r>
            <a:r>
              <a:rPr lang="el-GR" dirty="0"/>
              <a:t>προαποφασισμένου  επιτυχόντος υποψηφίου ή </a:t>
            </a:r>
          </a:p>
          <a:p>
            <a:pPr marL="622300" indent="-260350" algn="just">
              <a:spcBef>
                <a:spcPts val="600"/>
              </a:spcBef>
              <a:spcAft>
                <a:spcPts val="600"/>
              </a:spcAft>
            </a:pPr>
            <a:r>
              <a:rPr lang="el-GR" dirty="0"/>
              <a:t>με όρους που</a:t>
            </a:r>
            <a:r>
              <a:rPr lang="en-US" dirty="0"/>
              <a:t> </a:t>
            </a:r>
            <a:r>
              <a:rPr lang="el-GR" dirty="0"/>
              <a:t>παραβιάζουν τους όρους της διακήρυξης και </a:t>
            </a:r>
            <a:r>
              <a:rPr lang="el-GR" dirty="0">
                <a:solidFill>
                  <a:srgbClr val="FFC000"/>
                </a:solidFill>
              </a:rPr>
              <a:t>δεν θα γίνουν αποδεκτοί </a:t>
            </a:r>
            <a:r>
              <a:rPr lang="el-GR" dirty="0"/>
              <a:t>από την αναθέτουσα αρχή (π.χ. άνω του άνω ορίου ή κάτω του προϋπολογισμού),</a:t>
            </a:r>
            <a:r>
              <a:rPr lang="en-US" dirty="0"/>
              <a:t> </a:t>
            </a:r>
            <a:endParaRPr lang="el-GR" dirty="0"/>
          </a:p>
          <a:p>
            <a:pPr marL="0" indent="0" algn="just">
              <a:spcBef>
                <a:spcPts val="600"/>
              </a:spcBef>
              <a:spcAft>
                <a:spcPts val="600"/>
              </a:spcAft>
              <a:buNone/>
            </a:pPr>
            <a:r>
              <a:rPr lang="el-GR" dirty="0"/>
              <a:t>προκειμένου να επιλεγεί τελικώς ο προαποφασισμένος</a:t>
            </a:r>
            <a:r>
              <a:rPr lang="en-US" dirty="0"/>
              <a:t> </a:t>
            </a:r>
            <a:r>
              <a:rPr lang="el-GR" dirty="0"/>
              <a:t>επιτυχών υποψήφιος.</a:t>
            </a:r>
            <a:endParaRPr lang="en-US" dirty="0"/>
          </a:p>
          <a:p>
            <a:pPr marL="0" indent="0" algn="just">
              <a:lnSpc>
                <a:spcPct val="110000"/>
              </a:lnSpc>
              <a:spcAft>
                <a:spcPts val="600"/>
              </a:spcAft>
              <a:buNone/>
            </a:pPr>
            <a:r>
              <a:rPr lang="el-GR" dirty="0"/>
              <a:t>(ΕΑ, οδηγός προς αναθέτουσες αρχές, σελ. 1</a:t>
            </a:r>
            <a:r>
              <a:rPr lang="en-US" dirty="0"/>
              <a:t>3</a:t>
            </a:r>
            <a:r>
              <a:rPr lang="el-GR" dirty="0"/>
              <a:t>)</a:t>
            </a:r>
            <a:endParaRPr lang="el-GR" b="1"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87</a:t>
            </a:fld>
            <a:endParaRPr lang="en-US" dirty="0"/>
          </a:p>
        </p:txBody>
      </p:sp>
    </p:spTree>
    <p:extLst>
      <p:ext uri="{BB962C8B-B14F-4D97-AF65-F5344CB8AC3E}">
        <p14:creationId xmlns:p14="http://schemas.microsoft.com/office/powerpoint/2010/main" val="15416596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A1A96-2887-6594-6280-20CC0C2980A9}"/>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8B43A7F9-7A1B-5C92-026C-93B02F2AF0DE}"/>
              </a:ext>
            </a:extLst>
          </p:cNvPr>
          <p:cNvSpPr>
            <a:spLocks noGrp="1"/>
          </p:cNvSpPr>
          <p:nvPr>
            <p:ph type="title"/>
          </p:nvPr>
        </p:nvSpPr>
        <p:spPr/>
        <p:txBody>
          <a:bodyPr/>
          <a:lstStyle/>
          <a:p>
            <a:r>
              <a:rPr lang="el-GR" dirty="0"/>
              <a:t>Μετασχηματιστές ισχύος στην ΕΕ</a:t>
            </a:r>
          </a:p>
        </p:txBody>
      </p:sp>
      <p:sp>
        <p:nvSpPr>
          <p:cNvPr id="6" name="Θέση περιεχομένου 5">
            <a:extLst>
              <a:ext uri="{FF2B5EF4-FFF2-40B4-BE49-F238E27FC236}">
                <a16:creationId xmlns:a16="http://schemas.microsoft.com/office/drawing/2014/main" id="{542F1112-2E90-0163-0D7D-F736BB24F128}"/>
              </a:ext>
            </a:extLst>
          </p:cNvPr>
          <p:cNvSpPr>
            <a:spLocks noGrp="1"/>
          </p:cNvSpPr>
          <p:nvPr>
            <p:ph idx="1"/>
          </p:nvPr>
        </p:nvSpPr>
        <p:spPr>
          <a:xfrm>
            <a:off x="231112" y="2008778"/>
            <a:ext cx="10882365" cy="4572000"/>
          </a:xfrm>
        </p:spPr>
        <p:txBody>
          <a:bodyPr>
            <a:noAutofit/>
          </a:bodyPr>
          <a:lstStyle/>
          <a:p>
            <a:pPr marL="0" indent="0" algn="just">
              <a:spcBef>
                <a:spcPts val="600"/>
              </a:spcBef>
              <a:spcAft>
                <a:spcPts val="600"/>
              </a:spcAft>
              <a:buNone/>
            </a:pPr>
            <a:r>
              <a:rPr lang="el-GR" sz="2500" dirty="0"/>
              <a:t>Ένα χαρακτηριστικό παράδειγμα συμφωνίας μεταξύ ανταγωνιστών για χειραγώγηση διαγωνισμού είναι η υπόθεση της Siemens AG και άλλων εταιρειών στον τομέα των μετασχηματιστών ισχύος. </a:t>
            </a:r>
          </a:p>
          <a:p>
            <a:pPr marL="0" indent="0" algn="just">
              <a:spcBef>
                <a:spcPts val="600"/>
              </a:spcBef>
              <a:spcAft>
                <a:spcPts val="600"/>
              </a:spcAft>
              <a:buNone/>
            </a:pPr>
            <a:r>
              <a:rPr lang="el-GR" sz="2500" dirty="0"/>
              <a:t>Το 2014, η Ευρωπαϊκή Επιτροπή επέβαλε πρόστιμα συνολικού ύψους 33 εκατομμυρίων ευρώ σε πέντε εταιρείες για συμμετοχή σε καρτέλ που στόχευε στη νοθεία διαγωνισμών για την προμήθεια μετασχηματιστών ισχύος στην Ευρωπαϊκή Οικονομική Περιοχή.</a:t>
            </a:r>
          </a:p>
          <a:p>
            <a:pPr marL="0" indent="0" algn="just">
              <a:spcBef>
                <a:spcPts val="600"/>
              </a:spcBef>
              <a:spcAft>
                <a:spcPts val="600"/>
              </a:spcAft>
              <a:buNone/>
            </a:pPr>
            <a:r>
              <a:rPr lang="el-GR" sz="2500" dirty="0"/>
              <a:t>Οι εταιρείες συμφωνούσαν εκ των προτέρων ποια θα κερδίσει κάθε διαγωνισμό και </a:t>
            </a:r>
            <a:r>
              <a:rPr lang="el-GR" sz="2500" b="1" dirty="0">
                <a:solidFill>
                  <a:srgbClr val="FFFF00"/>
                </a:solidFill>
              </a:rPr>
              <a:t>οι υπόλοιπες υπέβαλλαν προσφορές είτε με υψηλότερες τιμές είτε με όρους που δεν πληρούσαν τις προδιαγραφές</a:t>
            </a:r>
            <a:r>
              <a:rPr lang="el-GR" sz="2500" dirty="0"/>
              <a:t>, ώστε να εξασφαλίσουν την επιλογή του προκαθορισμένου νικητή. Αυτή η πρακτική παραβίαζε τους κανόνες ανταγωνισμού της ΕΕ και είχε ως αποτέλεσμα την επιβολή σημαντικών προστίμων.</a:t>
            </a:r>
            <a:endParaRPr lang="el-GR" sz="2500" b="1" dirty="0"/>
          </a:p>
        </p:txBody>
      </p:sp>
      <p:sp>
        <p:nvSpPr>
          <p:cNvPr id="4" name="Θέση αριθμού διαφάνειας 3">
            <a:extLst>
              <a:ext uri="{FF2B5EF4-FFF2-40B4-BE49-F238E27FC236}">
                <a16:creationId xmlns:a16="http://schemas.microsoft.com/office/drawing/2014/main" id="{985F589E-3D07-DDEA-CAA5-CF5EF6E85853}"/>
              </a:ext>
            </a:extLst>
          </p:cNvPr>
          <p:cNvSpPr>
            <a:spLocks noGrp="1"/>
          </p:cNvSpPr>
          <p:nvPr>
            <p:ph type="sldNum" sz="quarter" idx="12"/>
          </p:nvPr>
        </p:nvSpPr>
        <p:spPr/>
        <p:txBody>
          <a:bodyPr/>
          <a:lstStyle/>
          <a:p>
            <a:fld id="{6D22F896-40B5-4ADD-8801-0D06FADFA095}" type="slidenum">
              <a:rPr lang="en-US" smtClean="0"/>
              <a:t>88</a:t>
            </a:fld>
            <a:endParaRPr lang="en-US" dirty="0"/>
          </a:p>
        </p:txBody>
      </p:sp>
    </p:spTree>
    <p:extLst>
      <p:ext uri="{BB962C8B-B14F-4D97-AF65-F5344CB8AC3E}">
        <p14:creationId xmlns:p14="http://schemas.microsoft.com/office/powerpoint/2010/main" val="16980738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31113" y="753228"/>
            <a:ext cx="10063070" cy="1080938"/>
          </a:xfrm>
        </p:spPr>
        <p:txBody>
          <a:bodyPr/>
          <a:lstStyle/>
          <a:p>
            <a:r>
              <a:rPr lang="el-GR" dirty="0"/>
              <a:t>Β. Τακτική καταστολής προσφοράς</a:t>
            </a:r>
            <a:br>
              <a:rPr lang="el-GR" dirty="0"/>
            </a:br>
            <a:r>
              <a:rPr lang="el-GR" dirty="0"/>
              <a:t>(</a:t>
            </a:r>
            <a:r>
              <a:rPr lang="en-US" dirty="0"/>
              <a:t>bid suppression)</a:t>
            </a:r>
            <a:endParaRPr lang="el-GR" dirty="0"/>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31112" y="2090057"/>
            <a:ext cx="10882365" cy="4014715"/>
          </a:xfrm>
        </p:spPr>
        <p:txBody>
          <a:bodyPr>
            <a:noAutofit/>
          </a:bodyPr>
          <a:lstStyle/>
          <a:p>
            <a:pPr marL="0" indent="0" algn="just">
              <a:spcBef>
                <a:spcPts val="600"/>
              </a:spcBef>
              <a:spcAft>
                <a:spcPts val="600"/>
              </a:spcAft>
              <a:buNone/>
            </a:pPr>
            <a:r>
              <a:rPr lang="el-GR" sz="4000" dirty="0"/>
              <a:t>Ορισμένοι ανταγωνιστές συμφωνούν: </a:t>
            </a:r>
          </a:p>
          <a:p>
            <a:pPr indent="42863" algn="just">
              <a:spcBef>
                <a:spcPts val="600"/>
              </a:spcBef>
              <a:spcAft>
                <a:spcPts val="600"/>
              </a:spcAft>
            </a:pPr>
            <a:r>
              <a:rPr lang="el-GR" sz="4000" dirty="0"/>
              <a:t> τη </a:t>
            </a:r>
            <a:r>
              <a:rPr lang="el-GR" sz="4000" dirty="0">
                <a:solidFill>
                  <a:srgbClr val="FFC000"/>
                </a:solidFill>
              </a:rPr>
              <a:t>μη υποβολή </a:t>
            </a:r>
            <a:r>
              <a:rPr lang="el-GR" sz="4000" dirty="0"/>
              <a:t>προσφορών ή </a:t>
            </a:r>
          </a:p>
          <a:p>
            <a:pPr indent="42863">
              <a:spcBef>
                <a:spcPts val="600"/>
              </a:spcBef>
              <a:spcAft>
                <a:spcPts val="600"/>
              </a:spcAft>
            </a:pPr>
            <a:r>
              <a:rPr lang="el-GR" sz="4000" dirty="0"/>
              <a:t> την </a:t>
            </a:r>
            <a:r>
              <a:rPr lang="el-GR" sz="4000" dirty="0">
                <a:solidFill>
                  <a:srgbClr val="FFC000"/>
                </a:solidFill>
              </a:rPr>
              <a:t>απόσυρση</a:t>
            </a:r>
            <a:r>
              <a:rPr lang="el-GR" sz="4000" dirty="0"/>
              <a:t> μιας ήδη κατατεθείσας προσφοράς, </a:t>
            </a:r>
          </a:p>
          <a:p>
            <a:pPr marL="0" indent="0" algn="just">
              <a:spcBef>
                <a:spcPts val="600"/>
              </a:spcBef>
              <a:spcAft>
                <a:spcPts val="600"/>
              </a:spcAft>
              <a:buNone/>
            </a:pPr>
            <a:r>
              <a:rPr lang="el-GR" sz="4000" dirty="0"/>
              <a:t>προκειμένου να κατακυρωθεί ο διαγωνισμός στον προαποφασισμένο μεταξύ των μελών της συμπαιγνίας υποψήφιο.</a:t>
            </a:r>
            <a:endParaRPr lang="en-US" sz="4000" dirty="0"/>
          </a:p>
          <a:p>
            <a:pPr marL="0" indent="0" algn="just">
              <a:lnSpc>
                <a:spcPct val="110000"/>
              </a:lnSpc>
              <a:spcAft>
                <a:spcPts val="600"/>
              </a:spcAft>
              <a:buNone/>
            </a:pPr>
            <a:endParaRPr lang="en-US" sz="3300" dirty="0"/>
          </a:p>
          <a:p>
            <a:pPr marL="0" indent="0" algn="just">
              <a:lnSpc>
                <a:spcPct val="110000"/>
              </a:lnSpc>
              <a:spcAft>
                <a:spcPts val="600"/>
              </a:spcAft>
              <a:buNone/>
            </a:pPr>
            <a:endParaRPr lang="en-US" sz="3300" dirty="0"/>
          </a:p>
          <a:p>
            <a:pPr marL="0" indent="0" algn="just">
              <a:lnSpc>
                <a:spcPct val="110000"/>
              </a:lnSpc>
              <a:spcAft>
                <a:spcPts val="600"/>
              </a:spcAft>
              <a:buNone/>
            </a:pPr>
            <a:endParaRPr lang="en-US" sz="33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89</a:t>
            </a:fld>
            <a:endParaRPr lang="en-US" dirty="0"/>
          </a:p>
        </p:txBody>
      </p:sp>
    </p:spTree>
    <p:extLst>
      <p:ext uri="{BB962C8B-B14F-4D97-AF65-F5344CB8AC3E}">
        <p14:creationId xmlns:p14="http://schemas.microsoft.com/office/powerpoint/2010/main" val="310549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EFE016E-36C0-4BA2-8178-FDA8748A0DB7}"/>
              </a:ext>
            </a:extLst>
          </p:cNvPr>
          <p:cNvSpPr>
            <a:spLocks noGrp="1"/>
          </p:cNvSpPr>
          <p:nvPr>
            <p:ph type="title"/>
          </p:nvPr>
        </p:nvSpPr>
        <p:spPr/>
        <p:txBody>
          <a:bodyPr>
            <a:normAutofit/>
          </a:bodyPr>
          <a:lstStyle/>
          <a:p>
            <a:pPr algn="ctr"/>
            <a:r>
              <a:rPr lang="el-GR" sz="3300" dirty="0"/>
              <a:t>Στατιστικά </a:t>
            </a:r>
            <a:r>
              <a:rPr lang="el-GR" sz="3300" b="1" dirty="0">
                <a:solidFill>
                  <a:srgbClr val="FF0000"/>
                </a:solidFill>
              </a:rPr>
              <a:t>Ε.Σ.Η.ΔΗ.Σ.</a:t>
            </a:r>
            <a:br>
              <a:rPr lang="el-GR" sz="3300" dirty="0"/>
            </a:br>
            <a:r>
              <a:rPr lang="el-GR" sz="3300" dirty="0"/>
              <a:t>Προμήθειες-Υπηρεσίες</a:t>
            </a:r>
          </a:p>
        </p:txBody>
      </p:sp>
      <p:sp>
        <p:nvSpPr>
          <p:cNvPr id="4" name="Θέση αριθμού διαφάνειας 3">
            <a:extLst>
              <a:ext uri="{FF2B5EF4-FFF2-40B4-BE49-F238E27FC236}">
                <a16:creationId xmlns:a16="http://schemas.microsoft.com/office/drawing/2014/main" id="{E25A5236-97E8-4B13-BE0D-5BF29B7BDC3C}"/>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2" name="TextBox 1">
            <a:extLst>
              <a:ext uri="{FF2B5EF4-FFF2-40B4-BE49-F238E27FC236}">
                <a16:creationId xmlns:a16="http://schemas.microsoft.com/office/drawing/2014/main" id="{626E3F51-2D63-C5B2-F63F-6CA55CE24E81}"/>
              </a:ext>
            </a:extLst>
          </p:cNvPr>
          <p:cNvSpPr txBox="1"/>
          <p:nvPr/>
        </p:nvSpPr>
        <p:spPr>
          <a:xfrm>
            <a:off x="10373032" y="3018503"/>
            <a:ext cx="1510574" cy="1754326"/>
          </a:xfrm>
          <a:prstGeom prst="rect">
            <a:avLst/>
          </a:prstGeom>
          <a:noFill/>
        </p:spPr>
        <p:txBody>
          <a:bodyPr wrap="square" rtlCol="0">
            <a:spAutoFit/>
          </a:bodyPr>
          <a:lstStyle/>
          <a:p>
            <a:r>
              <a:rPr lang="el-GR" dirty="0"/>
              <a:t>Τι είναι το </a:t>
            </a:r>
            <a:r>
              <a:rPr lang="en-US" dirty="0"/>
              <a:t>CPV?</a:t>
            </a:r>
          </a:p>
          <a:p>
            <a:endParaRPr lang="en-US" dirty="0"/>
          </a:p>
          <a:p>
            <a:r>
              <a:rPr lang="en-US" dirty="0"/>
              <a:t>Common</a:t>
            </a:r>
          </a:p>
          <a:p>
            <a:r>
              <a:rPr lang="en-US" dirty="0"/>
              <a:t>Procurement</a:t>
            </a:r>
          </a:p>
          <a:p>
            <a:r>
              <a:rPr lang="en-US" dirty="0"/>
              <a:t>Vocabulary</a:t>
            </a:r>
            <a:endParaRPr lang="el-GR" dirty="0"/>
          </a:p>
        </p:txBody>
      </p:sp>
      <p:pic>
        <p:nvPicPr>
          <p:cNvPr id="6" name="Εικόνα 5">
            <a:extLst>
              <a:ext uri="{FF2B5EF4-FFF2-40B4-BE49-F238E27FC236}">
                <a16:creationId xmlns:a16="http://schemas.microsoft.com/office/drawing/2014/main" id="{4324AB6E-69DA-7CC4-75C7-3E0E28123F7D}"/>
              </a:ext>
            </a:extLst>
          </p:cNvPr>
          <p:cNvPicPr>
            <a:picLocks noChangeAspect="1"/>
          </p:cNvPicPr>
          <p:nvPr/>
        </p:nvPicPr>
        <p:blipFill>
          <a:blip r:embed="rId2"/>
          <a:stretch>
            <a:fillRect/>
          </a:stretch>
        </p:blipFill>
        <p:spPr>
          <a:xfrm>
            <a:off x="680318" y="2300005"/>
            <a:ext cx="9112617" cy="3923813"/>
          </a:xfrm>
          <a:prstGeom prst="rect">
            <a:avLst/>
          </a:prstGeom>
        </p:spPr>
      </p:pic>
      <p:sp>
        <p:nvSpPr>
          <p:cNvPr id="9" name="TextBox 8">
            <a:extLst>
              <a:ext uri="{FF2B5EF4-FFF2-40B4-BE49-F238E27FC236}">
                <a16:creationId xmlns:a16="http://schemas.microsoft.com/office/drawing/2014/main" id="{2F742DE2-EA85-C24E-B26F-1FE6840FE9ED}"/>
              </a:ext>
            </a:extLst>
          </p:cNvPr>
          <p:cNvSpPr txBox="1"/>
          <p:nvPr/>
        </p:nvSpPr>
        <p:spPr>
          <a:xfrm>
            <a:off x="3492344" y="6366492"/>
            <a:ext cx="3816430" cy="323165"/>
          </a:xfrm>
          <a:prstGeom prst="rect">
            <a:avLst/>
          </a:prstGeom>
          <a:noFill/>
        </p:spPr>
        <p:txBody>
          <a:bodyPr wrap="square" rtlCol="0">
            <a:spAutoFit/>
          </a:bodyPr>
          <a:lstStyle/>
          <a:p>
            <a:r>
              <a:rPr lang="el-GR" sz="1500" dirty="0"/>
              <a:t>Τελευταία ενημέρωση: 2/4/2025</a:t>
            </a:r>
          </a:p>
        </p:txBody>
      </p:sp>
    </p:spTree>
    <p:extLst>
      <p:ext uri="{BB962C8B-B14F-4D97-AF65-F5344CB8AC3E}">
        <p14:creationId xmlns:p14="http://schemas.microsoft.com/office/powerpoint/2010/main" val="35148876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1C78690-8643-48CD-BA29-2DE29035498E}"/>
              </a:ext>
            </a:extLst>
          </p:cNvPr>
          <p:cNvSpPr>
            <a:spLocks noGrp="1"/>
          </p:cNvSpPr>
          <p:nvPr>
            <p:ph type="title"/>
          </p:nvPr>
        </p:nvSpPr>
        <p:spPr>
          <a:xfrm>
            <a:off x="231113" y="753228"/>
            <a:ext cx="10063070" cy="1080938"/>
          </a:xfrm>
        </p:spPr>
        <p:txBody>
          <a:bodyPr>
            <a:normAutofit fontScale="90000"/>
          </a:bodyPr>
          <a:lstStyle/>
          <a:p>
            <a:r>
              <a:rPr lang="el-GR" dirty="0"/>
              <a:t>Γ. Τακτική υποβολής προσφορών εκ περιτροπής</a:t>
            </a:r>
            <a:br>
              <a:rPr lang="el-GR" dirty="0"/>
            </a:br>
            <a:r>
              <a:rPr lang="el-GR" dirty="0"/>
              <a:t>(</a:t>
            </a:r>
            <a:r>
              <a:rPr lang="el-GR" dirty="0" err="1"/>
              <a:t>bid</a:t>
            </a:r>
            <a:r>
              <a:rPr lang="el-GR" dirty="0"/>
              <a:t> </a:t>
            </a:r>
            <a:r>
              <a:rPr lang="el-GR" dirty="0" err="1"/>
              <a:t>rotation</a:t>
            </a:r>
            <a:r>
              <a:rPr lang="el-GR" dirty="0"/>
              <a:t>)</a:t>
            </a:r>
          </a:p>
        </p:txBody>
      </p:sp>
      <p:sp>
        <p:nvSpPr>
          <p:cNvPr id="6" name="Θέση περιεχομένου 5">
            <a:extLst>
              <a:ext uri="{FF2B5EF4-FFF2-40B4-BE49-F238E27FC236}">
                <a16:creationId xmlns:a16="http://schemas.microsoft.com/office/drawing/2014/main" id="{947A94D1-EA41-4D3E-92D4-9869ACA97919}"/>
              </a:ext>
            </a:extLst>
          </p:cNvPr>
          <p:cNvSpPr>
            <a:spLocks noGrp="1"/>
          </p:cNvSpPr>
          <p:nvPr>
            <p:ph idx="1"/>
          </p:nvPr>
        </p:nvSpPr>
        <p:spPr>
          <a:xfrm>
            <a:off x="231113" y="2090057"/>
            <a:ext cx="9475596" cy="4014715"/>
          </a:xfrm>
        </p:spPr>
        <p:txBody>
          <a:bodyPr>
            <a:noAutofit/>
          </a:bodyPr>
          <a:lstStyle/>
          <a:p>
            <a:pPr marL="0" indent="0">
              <a:lnSpc>
                <a:spcPct val="110000"/>
              </a:lnSpc>
              <a:spcAft>
                <a:spcPts val="600"/>
              </a:spcAft>
              <a:buNone/>
            </a:pPr>
            <a:r>
              <a:rPr lang="el-GR" sz="4000" dirty="0"/>
              <a:t>Ορισμένοι ανταγωνιστές συμφωνούν να καθίστανται </a:t>
            </a:r>
            <a:r>
              <a:rPr lang="el-GR" sz="4000" dirty="0">
                <a:solidFill>
                  <a:srgbClr val="FFC000"/>
                </a:solidFill>
              </a:rPr>
              <a:t>εκ περιτροπής ανάδοχοι </a:t>
            </a:r>
            <a:r>
              <a:rPr lang="el-GR" sz="4000" dirty="0"/>
              <a:t>(δυναμική συμφωνία).</a:t>
            </a:r>
          </a:p>
          <a:p>
            <a:pPr marL="0" indent="0">
              <a:lnSpc>
                <a:spcPct val="110000"/>
              </a:lnSpc>
              <a:spcAft>
                <a:spcPts val="600"/>
              </a:spcAft>
              <a:buNone/>
            </a:pPr>
            <a:br>
              <a:rPr lang="el-GR" sz="3600" dirty="0"/>
            </a:br>
            <a:endParaRPr lang="en-US" sz="3300" dirty="0"/>
          </a:p>
          <a:p>
            <a:pPr marL="0" indent="0" algn="just">
              <a:lnSpc>
                <a:spcPct val="110000"/>
              </a:lnSpc>
              <a:spcAft>
                <a:spcPts val="600"/>
              </a:spcAft>
              <a:buNone/>
            </a:pPr>
            <a:endParaRPr lang="en-US" sz="3300" dirty="0"/>
          </a:p>
          <a:p>
            <a:pPr marL="0" indent="0" algn="just">
              <a:lnSpc>
                <a:spcPct val="110000"/>
              </a:lnSpc>
              <a:spcAft>
                <a:spcPts val="600"/>
              </a:spcAft>
              <a:buNone/>
            </a:pPr>
            <a:endParaRPr lang="en-US" sz="3300" dirty="0"/>
          </a:p>
        </p:txBody>
      </p:sp>
      <p:sp>
        <p:nvSpPr>
          <p:cNvPr id="4" name="Θέση αριθμού διαφάνειας 3">
            <a:extLst>
              <a:ext uri="{FF2B5EF4-FFF2-40B4-BE49-F238E27FC236}">
                <a16:creationId xmlns:a16="http://schemas.microsoft.com/office/drawing/2014/main" id="{9B41B528-6510-4E04-A128-A2F3BA053C79}"/>
              </a:ext>
            </a:extLst>
          </p:cNvPr>
          <p:cNvSpPr>
            <a:spLocks noGrp="1"/>
          </p:cNvSpPr>
          <p:nvPr>
            <p:ph type="sldNum" sz="quarter" idx="12"/>
          </p:nvPr>
        </p:nvSpPr>
        <p:spPr/>
        <p:txBody>
          <a:bodyPr/>
          <a:lstStyle/>
          <a:p>
            <a:fld id="{6D22F896-40B5-4ADD-8801-0D06FADFA095}" type="slidenum">
              <a:rPr lang="en-US" smtClean="0"/>
              <a:t>90</a:t>
            </a:fld>
            <a:endParaRPr lang="en-US" dirty="0"/>
          </a:p>
        </p:txBody>
      </p:sp>
    </p:spTree>
    <p:extLst>
      <p:ext uri="{BB962C8B-B14F-4D97-AF65-F5344CB8AC3E}">
        <p14:creationId xmlns:p14="http://schemas.microsoft.com/office/powerpoint/2010/main" val="6923786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p:txBody>
          <a:bodyPr>
            <a:normAutofit/>
          </a:bodyPr>
          <a:lstStyle/>
          <a:p>
            <a:r>
              <a:rPr lang="el-GR" dirty="0"/>
              <a:t>Παράδειγμα – Κατασκευαστικός κλάδος</a:t>
            </a:r>
          </a:p>
        </p:txBody>
      </p:sp>
      <p:sp>
        <p:nvSpPr>
          <p:cNvPr id="2" name="Θέση περιεχομένου 1">
            <a:extLst>
              <a:ext uri="{FF2B5EF4-FFF2-40B4-BE49-F238E27FC236}">
                <a16:creationId xmlns:a16="http://schemas.microsoft.com/office/drawing/2014/main" id="{62B9C999-7386-43A8-9E0F-82770D398F02}"/>
              </a:ext>
            </a:extLst>
          </p:cNvPr>
          <p:cNvSpPr>
            <a:spLocks noGrp="1"/>
          </p:cNvSpPr>
          <p:nvPr>
            <p:ph idx="1"/>
          </p:nvPr>
        </p:nvSpPr>
        <p:spPr>
          <a:xfrm>
            <a:off x="283335" y="2336873"/>
            <a:ext cx="10560676" cy="4063927"/>
          </a:xfrm>
        </p:spPr>
        <p:txBody>
          <a:bodyPr>
            <a:noAutofit/>
          </a:bodyPr>
          <a:lstStyle/>
          <a:p>
            <a:pPr marL="0" indent="0">
              <a:buNone/>
            </a:pPr>
            <a:r>
              <a:rPr lang="el-GR" sz="3900" dirty="0"/>
              <a:t>Στις αρχές του 2013, σε συνέχεια δημοσιευμάτων και διαμαρτυριών προερχόμενων από αναθέτουσες αρχές και από επιχειρήσεις που δραστηριοποιούνται στον κλάδο των δημοσίων έργων, η ΕΑ διενήργησε έρευνα για συμπαιγνία σε διαγωνισμούς έργων δημόσιας υποδομής υψηλής αξίας. </a:t>
            </a:r>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91</a:t>
            </a:fld>
            <a:endParaRPr lang="en-US" dirty="0"/>
          </a:p>
        </p:txBody>
      </p:sp>
    </p:spTree>
    <p:extLst>
      <p:ext uri="{BB962C8B-B14F-4D97-AF65-F5344CB8AC3E}">
        <p14:creationId xmlns:p14="http://schemas.microsoft.com/office/powerpoint/2010/main" val="31173141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p:txBody>
          <a:bodyPr>
            <a:normAutofit/>
          </a:bodyPr>
          <a:lstStyle/>
          <a:p>
            <a:r>
              <a:rPr lang="el-GR" dirty="0"/>
              <a:t>Παράδειγμα – Κατασκευαστικός κλάδος</a:t>
            </a:r>
          </a:p>
        </p:txBody>
      </p:sp>
      <p:sp>
        <p:nvSpPr>
          <p:cNvPr id="2" name="Θέση περιεχομένου 1">
            <a:extLst>
              <a:ext uri="{FF2B5EF4-FFF2-40B4-BE49-F238E27FC236}">
                <a16:creationId xmlns:a16="http://schemas.microsoft.com/office/drawing/2014/main" id="{62B9C999-7386-43A8-9E0F-82770D398F02}"/>
              </a:ext>
            </a:extLst>
          </p:cNvPr>
          <p:cNvSpPr>
            <a:spLocks noGrp="1"/>
          </p:cNvSpPr>
          <p:nvPr>
            <p:ph idx="1"/>
          </p:nvPr>
        </p:nvSpPr>
        <p:spPr>
          <a:xfrm>
            <a:off x="381837" y="2336873"/>
            <a:ext cx="10048352" cy="4063927"/>
          </a:xfrm>
        </p:spPr>
        <p:txBody>
          <a:bodyPr>
            <a:normAutofit/>
          </a:bodyPr>
          <a:lstStyle/>
          <a:p>
            <a:pPr marL="0" indent="0">
              <a:buNone/>
            </a:pPr>
            <a:r>
              <a:rPr lang="el-GR" sz="3900" dirty="0"/>
              <a:t>Η ΕΑ διενήργησε </a:t>
            </a:r>
            <a:r>
              <a:rPr lang="el-GR" sz="3900" b="1" dirty="0">
                <a:solidFill>
                  <a:srgbClr val="FFC000"/>
                </a:solidFill>
              </a:rPr>
              <a:t>επιτόπιους ελέγχους </a:t>
            </a:r>
            <a:r>
              <a:rPr lang="el-GR" sz="3900" dirty="0"/>
              <a:t>στις εγκαταστάσεις πολλών κατασκευαστικών ομίλων, για συμπαιγνία κατά της συμμετοχή τους σε διαγωνισμούς έργων δημόσιας υποδομής υψηλής αξίας. </a:t>
            </a:r>
            <a:br>
              <a:rPr lang="el-GR" sz="3900" dirty="0"/>
            </a:br>
            <a:endParaRPr lang="el-GR" sz="3900" dirty="0"/>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92</a:t>
            </a:fld>
            <a:endParaRPr lang="en-US" dirty="0"/>
          </a:p>
        </p:txBody>
      </p:sp>
    </p:spTree>
    <p:extLst>
      <p:ext uri="{BB962C8B-B14F-4D97-AF65-F5344CB8AC3E}">
        <p14:creationId xmlns:p14="http://schemas.microsoft.com/office/powerpoint/2010/main" val="28485192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p:txBody>
          <a:bodyPr>
            <a:normAutofit/>
          </a:bodyPr>
          <a:lstStyle/>
          <a:p>
            <a:r>
              <a:rPr lang="el-GR" dirty="0"/>
              <a:t>Παράδειγμα – Κατασκευαστικός κλάδος</a:t>
            </a:r>
          </a:p>
        </p:txBody>
      </p:sp>
      <p:sp>
        <p:nvSpPr>
          <p:cNvPr id="2" name="Θέση περιεχομένου 1">
            <a:extLst>
              <a:ext uri="{FF2B5EF4-FFF2-40B4-BE49-F238E27FC236}">
                <a16:creationId xmlns:a16="http://schemas.microsoft.com/office/drawing/2014/main" id="{62B9C999-7386-43A8-9E0F-82770D398F02}"/>
              </a:ext>
            </a:extLst>
          </p:cNvPr>
          <p:cNvSpPr>
            <a:spLocks noGrp="1"/>
          </p:cNvSpPr>
          <p:nvPr>
            <p:ph idx="1"/>
          </p:nvPr>
        </p:nvSpPr>
        <p:spPr>
          <a:xfrm>
            <a:off x="46068" y="2130396"/>
            <a:ext cx="10882365" cy="4624365"/>
          </a:xfrm>
        </p:spPr>
        <p:txBody>
          <a:bodyPr>
            <a:noAutofit/>
          </a:bodyPr>
          <a:lstStyle/>
          <a:p>
            <a:pPr marL="0" indent="0">
              <a:buNone/>
            </a:pPr>
            <a:r>
              <a:rPr lang="el-GR" sz="3800" dirty="0"/>
              <a:t>Η έρευνα επικεντρώθηκε κυρίως σε διαγωνισμούς για </a:t>
            </a:r>
          </a:p>
          <a:p>
            <a:r>
              <a:rPr lang="el-GR" sz="3800" dirty="0"/>
              <a:t>κατασκευή δρόμων, </a:t>
            </a:r>
          </a:p>
          <a:p>
            <a:r>
              <a:rPr lang="el-GR" sz="3800" dirty="0"/>
              <a:t>σιδηροδρομικές μεταφορές, </a:t>
            </a:r>
          </a:p>
          <a:p>
            <a:r>
              <a:rPr lang="el-GR" sz="3800" dirty="0"/>
              <a:t>γραμμές μετρό, </a:t>
            </a:r>
          </a:p>
          <a:p>
            <a:pPr marL="0" indent="0">
              <a:buNone/>
            </a:pPr>
            <a:r>
              <a:rPr lang="el-GR" sz="3800" dirty="0"/>
              <a:t>σε έργα παραχώρησης και συμπράξεις δημόσιου και ιδιωτικού τομέα (ΣΔΙΤ) που έλαβαν χώρα πάνω από τρεις δεκαετίες, ξεκινώντας το 1981!!! </a:t>
            </a:r>
            <a:br>
              <a:rPr lang="el-GR" sz="3800" dirty="0"/>
            </a:br>
            <a:endParaRPr lang="el-GR" sz="3800" dirty="0"/>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93</a:t>
            </a:fld>
            <a:endParaRPr lang="en-US" dirty="0"/>
          </a:p>
        </p:txBody>
      </p:sp>
    </p:spTree>
    <p:extLst>
      <p:ext uri="{BB962C8B-B14F-4D97-AF65-F5344CB8AC3E}">
        <p14:creationId xmlns:p14="http://schemas.microsoft.com/office/powerpoint/2010/main" val="12256220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p:txBody>
          <a:bodyPr>
            <a:normAutofit/>
          </a:bodyPr>
          <a:lstStyle/>
          <a:p>
            <a:r>
              <a:rPr lang="el-GR" dirty="0"/>
              <a:t>Παράδειγμα – Κατασκευαστικός κλάδος</a:t>
            </a:r>
          </a:p>
        </p:txBody>
      </p:sp>
      <p:sp>
        <p:nvSpPr>
          <p:cNvPr id="2" name="Θέση περιεχομένου 1">
            <a:extLst>
              <a:ext uri="{FF2B5EF4-FFF2-40B4-BE49-F238E27FC236}">
                <a16:creationId xmlns:a16="http://schemas.microsoft.com/office/drawing/2014/main" id="{62B9C999-7386-43A8-9E0F-82770D398F02}"/>
              </a:ext>
            </a:extLst>
          </p:cNvPr>
          <p:cNvSpPr>
            <a:spLocks noGrp="1"/>
          </p:cNvSpPr>
          <p:nvPr>
            <p:ph idx="1"/>
          </p:nvPr>
        </p:nvSpPr>
        <p:spPr>
          <a:xfrm>
            <a:off x="170822" y="2336873"/>
            <a:ext cx="10882365" cy="4063927"/>
          </a:xfrm>
        </p:spPr>
        <p:txBody>
          <a:bodyPr>
            <a:noAutofit/>
          </a:bodyPr>
          <a:lstStyle/>
          <a:p>
            <a:pPr marL="0" indent="0">
              <a:buNone/>
            </a:pPr>
            <a:r>
              <a:rPr lang="el-GR" sz="3800" dirty="0"/>
              <a:t>Λεπτομερή στοιχεία για δεκάδες διαγωνισμούς κατασκευής συγκεντρώθηκαν από τις αναθέτουσες αρχές μέσω ερωτηματολογίων, προκειμένου να καθορίσει το χρονοδιάγραμμα των διαδικασιών προμήθειας.</a:t>
            </a:r>
            <a:br>
              <a:rPr lang="el-GR" sz="3800" dirty="0"/>
            </a:br>
            <a:endParaRPr lang="el-GR" sz="3800" dirty="0"/>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94</a:t>
            </a:fld>
            <a:endParaRPr lang="en-US" dirty="0"/>
          </a:p>
        </p:txBody>
      </p:sp>
    </p:spTree>
    <p:extLst>
      <p:ext uri="{BB962C8B-B14F-4D97-AF65-F5344CB8AC3E}">
        <p14:creationId xmlns:p14="http://schemas.microsoft.com/office/powerpoint/2010/main" val="7838591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p:txBody>
          <a:bodyPr>
            <a:normAutofit/>
          </a:bodyPr>
          <a:lstStyle/>
          <a:p>
            <a:r>
              <a:rPr lang="el-GR" dirty="0"/>
              <a:t>Παράδειγμα – Κατασκευαστικός κλάδος</a:t>
            </a:r>
          </a:p>
        </p:txBody>
      </p:sp>
      <p:sp>
        <p:nvSpPr>
          <p:cNvPr id="2" name="Θέση περιεχομένου 1">
            <a:extLst>
              <a:ext uri="{FF2B5EF4-FFF2-40B4-BE49-F238E27FC236}">
                <a16:creationId xmlns:a16="http://schemas.microsoft.com/office/drawing/2014/main" id="{62B9C999-7386-43A8-9E0F-82770D398F02}"/>
              </a:ext>
            </a:extLst>
          </p:cNvPr>
          <p:cNvSpPr>
            <a:spLocks noGrp="1"/>
          </p:cNvSpPr>
          <p:nvPr>
            <p:ph idx="1"/>
          </p:nvPr>
        </p:nvSpPr>
        <p:spPr>
          <a:xfrm>
            <a:off x="271304" y="2336873"/>
            <a:ext cx="10982849" cy="4375426"/>
          </a:xfrm>
        </p:spPr>
        <p:txBody>
          <a:bodyPr>
            <a:normAutofit/>
          </a:bodyPr>
          <a:lstStyle/>
          <a:p>
            <a:pPr marL="0" indent="0">
              <a:lnSpc>
                <a:spcPct val="100000"/>
              </a:lnSpc>
              <a:buNone/>
            </a:pPr>
            <a:r>
              <a:rPr lang="el-GR" sz="3600" dirty="0"/>
              <a:t>Κατά τη διάρκεια των επιτόπιων ελέγχων συγκεντρώθηκαν στοιχεία, όπως: </a:t>
            </a:r>
          </a:p>
          <a:p>
            <a:pPr lvl="1">
              <a:lnSpc>
                <a:spcPct val="100000"/>
              </a:lnSpc>
            </a:pPr>
            <a:r>
              <a:rPr lang="el-GR" sz="2600" dirty="0"/>
              <a:t>ημερολόγια δύο υψηλόβαθμων υπαλλήλων ενός από τους υπό διερεύνηση κατασκευαστικούς ομίλους, που περιέγραφαν λεπτομερώς τις </a:t>
            </a:r>
            <a:r>
              <a:rPr lang="el-GR" sz="2600" dirty="0">
                <a:solidFill>
                  <a:srgbClr val="FFC000"/>
                </a:solidFill>
              </a:rPr>
              <a:t>συναντήσεις των μειοδοτών </a:t>
            </a:r>
            <a:r>
              <a:rPr lang="el-GR" sz="2600" dirty="0"/>
              <a:t>(συμμετέχοντες, ημερομηνίες, προσφορές, κατανομή έργων κ.λπ.),</a:t>
            </a:r>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95</a:t>
            </a:fld>
            <a:endParaRPr lang="en-US" dirty="0"/>
          </a:p>
        </p:txBody>
      </p:sp>
    </p:spTree>
    <p:extLst>
      <p:ext uri="{BB962C8B-B14F-4D97-AF65-F5344CB8AC3E}">
        <p14:creationId xmlns:p14="http://schemas.microsoft.com/office/powerpoint/2010/main" val="12762029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p:txBody>
          <a:bodyPr>
            <a:normAutofit/>
          </a:bodyPr>
          <a:lstStyle/>
          <a:p>
            <a:r>
              <a:rPr lang="el-GR" dirty="0"/>
              <a:t>Παράδειγμα – Κατασκευαστικός κλάδος</a:t>
            </a:r>
          </a:p>
        </p:txBody>
      </p:sp>
      <p:sp>
        <p:nvSpPr>
          <p:cNvPr id="2" name="Θέση περιεχομένου 1">
            <a:extLst>
              <a:ext uri="{FF2B5EF4-FFF2-40B4-BE49-F238E27FC236}">
                <a16:creationId xmlns:a16="http://schemas.microsoft.com/office/drawing/2014/main" id="{62B9C999-7386-43A8-9E0F-82770D398F02}"/>
              </a:ext>
            </a:extLst>
          </p:cNvPr>
          <p:cNvSpPr>
            <a:spLocks noGrp="1"/>
          </p:cNvSpPr>
          <p:nvPr>
            <p:ph idx="1"/>
          </p:nvPr>
        </p:nvSpPr>
        <p:spPr>
          <a:xfrm>
            <a:off x="271304" y="2336873"/>
            <a:ext cx="10982849" cy="4375426"/>
          </a:xfrm>
        </p:spPr>
        <p:txBody>
          <a:bodyPr>
            <a:normAutofit fontScale="92500"/>
          </a:bodyPr>
          <a:lstStyle/>
          <a:p>
            <a:pPr marL="0" indent="0">
              <a:lnSpc>
                <a:spcPct val="100000"/>
              </a:lnSpc>
              <a:buNone/>
            </a:pPr>
            <a:r>
              <a:rPr lang="el-GR" sz="3600" b="1" dirty="0"/>
              <a:t>Συμβάσεις με </a:t>
            </a:r>
            <a:r>
              <a:rPr lang="el-GR" sz="3600" b="1" dirty="0">
                <a:solidFill>
                  <a:srgbClr val="FFC000"/>
                </a:solidFill>
              </a:rPr>
              <a:t>πίνακες</a:t>
            </a:r>
            <a:r>
              <a:rPr lang="el-GR" sz="3600" dirty="0"/>
              <a:t> που εκχωρούν δικαιώματα, ποσά και ποσοστά στους κατασκευαστικούς ομίλους που συμμετείχαν στην κατανομή των προσφορών και </a:t>
            </a:r>
            <a:r>
              <a:rPr lang="el-GR" sz="3600" b="1" dirty="0">
                <a:solidFill>
                  <a:srgbClr val="FFC000"/>
                </a:solidFill>
              </a:rPr>
              <a:t>υπέγραψαν συμφωνίες υπεργολαβίας</a:t>
            </a:r>
            <a:r>
              <a:rPr lang="el-GR" sz="3600" dirty="0">
                <a:solidFill>
                  <a:srgbClr val="FFC000"/>
                </a:solidFill>
              </a:rPr>
              <a:t> </a:t>
            </a:r>
            <a:r>
              <a:rPr lang="el-GR" sz="3600" dirty="0"/>
              <a:t>που φέρουν κενά στα σημεία όπου έπρεπε να αναφέρονται ουσιώδη στοιχεία της σύμβασης, όπως η ημερομηνία της υπεργολαβίας, ο αριθμός και η ημερομηνία της σύμβασης που υπογράφηκε με την αναθέτουσα αρχή κ.λπ. </a:t>
            </a:r>
            <a:endParaRPr lang="el-GR" dirty="0"/>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96</a:t>
            </a:fld>
            <a:endParaRPr lang="en-US" dirty="0"/>
          </a:p>
        </p:txBody>
      </p:sp>
    </p:spTree>
    <p:extLst>
      <p:ext uri="{BB962C8B-B14F-4D97-AF65-F5344CB8AC3E}">
        <p14:creationId xmlns:p14="http://schemas.microsoft.com/office/powerpoint/2010/main" val="22854534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p:txBody>
          <a:bodyPr>
            <a:normAutofit/>
          </a:bodyPr>
          <a:lstStyle/>
          <a:p>
            <a:r>
              <a:rPr lang="el-GR" dirty="0"/>
              <a:t>Παράδειγμα – Κατασκευαστικός κλάδος</a:t>
            </a:r>
          </a:p>
        </p:txBody>
      </p:sp>
      <p:sp>
        <p:nvSpPr>
          <p:cNvPr id="2" name="Θέση περιεχομένου 1">
            <a:extLst>
              <a:ext uri="{FF2B5EF4-FFF2-40B4-BE49-F238E27FC236}">
                <a16:creationId xmlns:a16="http://schemas.microsoft.com/office/drawing/2014/main" id="{62B9C999-7386-43A8-9E0F-82770D398F02}"/>
              </a:ext>
            </a:extLst>
          </p:cNvPr>
          <p:cNvSpPr>
            <a:spLocks noGrp="1"/>
          </p:cNvSpPr>
          <p:nvPr>
            <p:ph idx="1"/>
          </p:nvPr>
        </p:nvSpPr>
        <p:spPr>
          <a:xfrm>
            <a:off x="271304" y="2362631"/>
            <a:ext cx="10982849" cy="4375426"/>
          </a:xfrm>
        </p:spPr>
        <p:txBody>
          <a:bodyPr>
            <a:normAutofit/>
          </a:bodyPr>
          <a:lstStyle/>
          <a:p>
            <a:pPr marL="0" indent="0">
              <a:lnSpc>
                <a:spcPct val="100000"/>
              </a:lnSpc>
              <a:buNone/>
            </a:pPr>
            <a:r>
              <a:rPr lang="el-GR" sz="3600" dirty="0"/>
              <a:t>Οι συμβάσεις αυτές, που </a:t>
            </a:r>
            <a:r>
              <a:rPr lang="el-GR" sz="3600" b="1" dirty="0">
                <a:solidFill>
                  <a:srgbClr val="FFC000"/>
                </a:solidFill>
              </a:rPr>
              <a:t>υπογράφηκαν πριν από την υποβολή των προσφορών</a:t>
            </a:r>
            <a:r>
              <a:rPr lang="el-GR" sz="3600" dirty="0"/>
              <a:t>, χορηγήθηκαν για την κάλυψη των προσφερόντων, ως αποζημίωση ή ακόμη και ως διασφάλιση σε περίπτωση που ο αναδειχθείς μειοδότης δεν τηρούσε την προσυμφωνημένη εναλλαγή ή διανομή πρόσθετων κερδών.</a:t>
            </a:r>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97</a:t>
            </a:fld>
            <a:endParaRPr lang="en-US" dirty="0"/>
          </a:p>
        </p:txBody>
      </p:sp>
    </p:spTree>
    <p:extLst>
      <p:ext uri="{BB962C8B-B14F-4D97-AF65-F5344CB8AC3E}">
        <p14:creationId xmlns:p14="http://schemas.microsoft.com/office/powerpoint/2010/main" val="22221999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p:txBody>
          <a:bodyPr>
            <a:normAutofit/>
          </a:bodyPr>
          <a:lstStyle/>
          <a:p>
            <a:r>
              <a:rPr lang="el-GR" dirty="0"/>
              <a:t>Παράδειγμα – Κατασκευαστικός κλάδος</a:t>
            </a:r>
          </a:p>
        </p:txBody>
      </p:sp>
      <p:sp>
        <p:nvSpPr>
          <p:cNvPr id="2" name="Θέση περιεχομένου 1">
            <a:extLst>
              <a:ext uri="{FF2B5EF4-FFF2-40B4-BE49-F238E27FC236}">
                <a16:creationId xmlns:a16="http://schemas.microsoft.com/office/drawing/2014/main" id="{62B9C999-7386-43A8-9E0F-82770D398F02}"/>
              </a:ext>
            </a:extLst>
          </p:cNvPr>
          <p:cNvSpPr>
            <a:spLocks noGrp="1"/>
          </p:cNvSpPr>
          <p:nvPr>
            <p:ph idx="1"/>
          </p:nvPr>
        </p:nvSpPr>
        <p:spPr>
          <a:xfrm>
            <a:off x="271304" y="2336873"/>
            <a:ext cx="10982849" cy="4375426"/>
          </a:xfrm>
        </p:spPr>
        <p:txBody>
          <a:bodyPr>
            <a:normAutofit lnSpcReduction="10000"/>
          </a:bodyPr>
          <a:lstStyle/>
          <a:p>
            <a:pPr marL="0" indent="0">
              <a:lnSpc>
                <a:spcPct val="100000"/>
              </a:lnSpc>
              <a:buNone/>
            </a:pPr>
            <a:r>
              <a:rPr lang="el-GR" sz="3400" dirty="0"/>
              <a:t>Η ΕΑ επέβαλε πρόστιμα: </a:t>
            </a:r>
          </a:p>
          <a:p>
            <a:pPr>
              <a:lnSpc>
                <a:spcPct val="100000"/>
              </a:lnSpc>
            </a:pPr>
            <a:r>
              <a:rPr lang="el-GR" sz="3400" b="1" dirty="0">
                <a:solidFill>
                  <a:srgbClr val="FFC000"/>
                </a:solidFill>
              </a:rPr>
              <a:t>82 εκατ. ευρώ </a:t>
            </a:r>
            <a:r>
              <a:rPr lang="el-GR" sz="3400" dirty="0"/>
              <a:t>σε επιχειρήσεις που συμμετείχαν στη διαδικασία διευθέτησης διαφορών,</a:t>
            </a:r>
          </a:p>
          <a:p>
            <a:pPr>
              <a:lnSpc>
                <a:spcPct val="100000"/>
              </a:lnSpc>
            </a:pPr>
            <a:r>
              <a:rPr lang="el-GR" sz="3400" b="1" dirty="0">
                <a:solidFill>
                  <a:srgbClr val="FFC000"/>
                </a:solidFill>
              </a:rPr>
              <a:t>20 εκατ. ευρώ </a:t>
            </a:r>
            <a:r>
              <a:rPr lang="el-GR" sz="3400" dirty="0"/>
              <a:t>σε μέρη που δεν διευθέτησαν, </a:t>
            </a:r>
          </a:p>
          <a:p>
            <a:pPr>
              <a:lnSpc>
                <a:spcPct val="100000"/>
              </a:lnSpc>
            </a:pPr>
            <a:r>
              <a:rPr lang="el-GR" sz="3400" b="1" dirty="0">
                <a:solidFill>
                  <a:srgbClr val="FFC000"/>
                </a:solidFill>
              </a:rPr>
              <a:t>38,5 εκατ. ευρώ </a:t>
            </a:r>
            <a:r>
              <a:rPr lang="el-GR" sz="3400" dirty="0"/>
              <a:t>σε μία μεμονωμένη επιχείρηση. </a:t>
            </a:r>
            <a:br>
              <a:rPr lang="el-GR" sz="3200" dirty="0"/>
            </a:br>
            <a:r>
              <a:rPr lang="el-GR" dirty="0"/>
              <a:t> </a:t>
            </a:r>
          </a:p>
          <a:p>
            <a:pPr marL="0" indent="0">
              <a:lnSpc>
                <a:spcPct val="100000"/>
              </a:lnSpc>
              <a:buNone/>
            </a:pPr>
            <a:r>
              <a:rPr lang="el-GR" dirty="0"/>
              <a:t>(ΕΑ, οδηγός προς αναθέτουσες αρχές, σελ. 9 και αποφάσεις υπ’ αριθ. 642/2017 και 647/2017)</a:t>
            </a:r>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98</a:t>
            </a:fld>
            <a:endParaRPr lang="en-US" dirty="0"/>
          </a:p>
        </p:txBody>
      </p:sp>
    </p:spTree>
    <p:extLst>
      <p:ext uri="{BB962C8B-B14F-4D97-AF65-F5344CB8AC3E}">
        <p14:creationId xmlns:p14="http://schemas.microsoft.com/office/powerpoint/2010/main" val="32568723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705085-14A4-445E-AB12-BF627D76D366}"/>
              </a:ext>
            </a:extLst>
          </p:cNvPr>
          <p:cNvSpPr>
            <a:spLocks noGrp="1"/>
          </p:cNvSpPr>
          <p:nvPr>
            <p:ph type="title"/>
          </p:nvPr>
        </p:nvSpPr>
        <p:spPr/>
        <p:txBody>
          <a:bodyPr>
            <a:normAutofit/>
          </a:bodyPr>
          <a:lstStyle/>
          <a:p>
            <a:r>
              <a:rPr lang="el-GR" dirty="0"/>
              <a:t>Παράδειγμα – Κατασκευαστικός κλάδος</a:t>
            </a:r>
          </a:p>
        </p:txBody>
      </p:sp>
      <p:sp>
        <p:nvSpPr>
          <p:cNvPr id="2" name="Θέση περιεχομένου 1">
            <a:extLst>
              <a:ext uri="{FF2B5EF4-FFF2-40B4-BE49-F238E27FC236}">
                <a16:creationId xmlns:a16="http://schemas.microsoft.com/office/drawing/2014/main" id="{62B9C999-7386-43A8-9E0F-82770D398F02}"/>
              </a:ext>
            </a:extLst>
          </p:cNvPr>
          <p:cNvSpPr>
            <a:spLocks noGrp="1"/>
          </p:cNvSpPr>
          <p:nvPr>
            <p:ph idx="1"/>
          </p:nvPr>
        </p:nvSpPr>
        <p:spPr>
          <a:xfrm>
            <a:off x="271304" y="2336873"/>
            <a:ext cx="10982849" cy="4375426"/>
          </a:xfrm>
        </p:spPr>
        <p:txBody>
          <a:bodyPr>
            <a:normAutofit fontScale="70000" lnSpcReduction="20000"/>
          </a:bodyPr>
          <a:lstStyle/>
          <a:p>
            <a:pPr marL="0" indent="0">
              <a:lnSpc>
                <a:spcPct val="100000"/>
              </a:lnSpc>
              <a:buNone/>
            </a:pPr>
            <a:r>
              <a:rPr lang="el-GR" sz="3400" dirty="0"/>
              <a:t> </a:t>
            </a:r>
            <a:br>
              <a:rPr lang="el-GR" sz="3200" dirty="0"/>
            </a:br>
            <a:r>
              <a:rPr lang="el-GR" dirty="0"/>
              <a:t> </a:t>
            </a:r>
          </a:p>
          <a:p>
            <a:pPr marL="0" indent="0">
              <a:lnSpc>
                <a:spcPct val="100000"/>
              </a:lnSpc>
              <a:buNone/>
            </a:pPr>
            <a:endParaRPr lang="el-GR" dirty="0"/>
          </a:p>
          <a:p>
            <a:pPr marL="0" indent="0">
              <a:lnSpc>
                <a:spcPct val="100000"/>
              </a:lnSpc>
              <a:buNone/>
            </a:pPr>
            <a:endParaRPr lang="el-GR" dirty="0"/>
          </a:p>
          <a:p>
            <a:pPr marL="0" indent="0">
              <a:lnSpc>
                <a:spcPct val="100000"/>
              </a:lnSpc>
              <a:buNone/>
            </a:pPr>
            <a:endParaRPr lang="el-GR" dirty="0"/>
          </a:p>
          <a:p>
            <a:pPr marL="0" indent="0">
              <a:lnSpc>
                <a:spcPct val="100000"/>
              </a:lnSpc>
              <a:buNone/>
            </a:pPr>
            <a:endParaRPr lang="el-GR" dirty="0"/>
          </a:p>
          <a:p>
            <a:pPr marL="0" indent="0">
              <a:lnSpc>
                <a:spcPct val="100000"/>
              </a:lnSpc>
              <a:buNone/>
            </a:pPr>
            <a:endParaRPr lang="el-GR" dirty="0"/>
          </a:p>
          <a:p>
            <a:pPr marL="0" indent="0">
              <a:lnSpc>
                <a:spcPct val="100000"/>
              </a:lnSpc>
              <a:buNone/>
            </a:pPr>
            <a:endParaRPr lang="el-GR" dirty="0"/>
          </a:p>
          <a:p>
            <a:pPr marL="0" indent="0">
              <a:lnSpc>
                <a:spcPct val="100000"/>
              </a:lnSpc>
              <a:buNone/>
            </a:pPr>
            <a:endParaRPr lang="el-GR" dirty="0"/>
          </a:p>
          <a:p>
            <a:pPr marL="0" indent="0">
              <a:lnSpc>
                <a:spcPct val="100000"/>
              </a:lnSpc>
              <a:buNone/>
            </a:pPr>
            <a:endParaRPr lang="el-GR" dirty="0"/>
          </a:p>
          <a:p>
            <a:pPr marL="0" indent="0">
              <a:lnSpc>
                <a:spcPct val="100000"/>
              </a:lnSpc>
              <a:buNone/>
            </a:pPr>
            <a:endParaRPr lang="el-GR" dirty="0"/>
          </a:p>
          <a:p>
            <a:pPr marL="0" indent="0">
              <a:lnSpc>
                <a:spcPct val="100000"/>
              </a:lnSpc>
              <a:buNone/>
            </a:pPr>
            <a:r>
              <a:rPr lang="el-GR" sz="1700" dirty="0"/>
              <a:t>(</a:t>
            </a:r>
            <a:r>
              <a:rPr lang="en-US" sz="1700" dirty="0"/>
              <a:t>https://avax.gr/wp-content/uploads/2020/01/</a:t>
            </a:r>
            <a:r>
              <a:rPr lang="el-GR" sz="1700" dirty="0"/>
              <a:t>ΕΓΧΕΙΡΙΔΙΟ-ΣΥΜΜΟΡΦΩΣΗΣ-ΜΕ-ΤΟΥΣ-ΚΑΝΟΝΕΣ-ΑΝΤΑΓΩΝΙΣΜΟΥ-ΤΗΣ-</a:t>
            </a:r>
            <a:r>
              <a:rPr lang="en-US" sz="1700" dirty="0"/>
              <a:t>AVAX.pdf</a:t>
            </a:r>
            <a:r>
              <a:rPr lang="el-GR" sz="1700" dirty="0"/>
              <a:t>)</a:t>
            </a:r>
          </a:p>
        </p:txBody>
      </p:sp>
      <p:sp>
        <p:nvSpPr>
          <p:cNvPr id="4" name="Θέση αριθμού διαφάνειας 3">
            <a:extLst>
              <a:ext uri="{FF2B5EF4-FFF2-40B4-BE49-F238E27FC236}">
                <a16:creationId xmlns:a16="http://schemas.microsoft.com/office/drawing/2014/main" id="{4D81E153-D57C-43CD-BE92-AEB8C79D0599}"/>
              </a:ext>
            </a:extLst>
          </p:cNvPr>
          <p:cNvSpPr>
            <a:spLocks noGrp="1"/>
          </p:cNvSpPr>
          <p:nvPr>
            <p:ph type="sldNum" sz="quarter" idx="12"/>
          </p:nvPr>
        </p:nvSpPr>
        <p:spPr/>
        <p:txBody>
          <a:bodyPr/>
          <a:lstStyle/>
          <a:p>
            <a:fld id="{6D22F896-40B5-4ADD-8801-0D06FADFA095}" type="slidenum">
              <a:rPr lang="en-US" smtClean="0"/>
              <a:t>99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236" y="2140844"/>
            <a:ext cx="4979820" cy="4144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3651923"/>
      </p:ext>
    </p:extLst>
  </p:cSld>
  <p:clrMapOvr>
    <a:masterClrMapping/>
  </p:clrMapOvr>
</p:sld>
</file>

<file path=ppt/theme/theme1.xml><?xml version="1.0" encoding="utf-8"?>
<a:theme xmlns:a="http://schemas.openxmlformats.org/drawingml/2006/main" name="Βερολίνο">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Βερολίνο</Template>
  <TotalTime>2807</TotalTime>
  <Words>11209</Words>
  <Application>Microsoft Office PowerPoint</Application>
  <PresentationFormat>Ευρεία οθόνη</PresentationFormat>
  <Paragraphs>994</Paragraphs>
  <Slides>222</Slides>
  <Notes>5</Notes>
  <HiddenSlides>23</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222</vt:i4>
      </vt:variant>
    </vt:vector>
  </HeadingPairs>
  <TitlesOfParts>
    <vt:vector size="228" baseType="lpstr">
      <vt:lpstr>Arial</vt:lpstr>
      <vt:lpstr>Calibri</vt:lpstr>
      <vt:lpstr>Calibri-Bold</vt:lpstr>
      <vt:lpstr>Trebuchet MS</vt:lpstr>
      <vt:lpstr>Wingdings</vt:lpstr>
      <vt:lpstr>Βερολίνο</vt:lpstr>
      <vt:lpstr>Δημόσιες Συμβάσεις Ανταγωνισμός &amp; Οικονομική ανάπτυξη</vt:lpstr>
      <vt:lpstr>Δημόσιοι Διαγωνισμοί</vt:lpstr>
      <vt:lpstr>Δημόσιοι Διαγωνισμοί – Τα μέρη</vt:lpstr>
      <vt:lpstr>Διαγωνισμοί προμηθειών και υπηρεσιών</vt:lpstr>
      <vt:lpstr>Στατιστικά και Οπτικοποίηση Δεδομένων για τις ηλεκτρονικές υπηρεσίες του ΟΠΣ Ε.Σ.Η.ΔΗ.Σ. </vt:lpstr>
      <vt:lpstr>Στατιστικά Ε.Σ.Η.ΔΗ.Σ.  Προμήθειες-Υπηρεσίες και έργα              </vt:lpstr>
      <vt:lpstr>Στατιστικά Ε.Σ.Η.ΔΗ.Σ.  Προμήθειες-Υπηρεσίες και έργα </vt:lpstr>
      <vt:lpstr>Στατιστικά Ε.Σ.Η.ΔΗ.Σ.  Προμήθειες-Υπηρεσίες και έργα </vt:lpstr>
      <vt:lpstr>Στατιστικά Ε.Σ.Η.ΔΗ.Σ. Προμήθειες-Υπηρεσίες</vt:lpstr>
      <vt:lpstr>Στατιστικά Ε.Σ.Η.ΔΗ.Σ. Προμήθειες &amp; Υπηρεσίες και Δημόσια Έργα </vt:lpstr>
      <vt:lpstr>Στατιστικά Ε.Σ.Η.ΔΗ.Σ.  Προμήθειες &amp; Υπηρεσίες και Δημόσια Έργα</vt:lpstr>
      <vt:lpstr>Στατιστικά Κ.Η.Μ.ΔΗ.Σ.</vt:lpstr>
      <vt:lpstr>Στατιστικά Κ.Η.Μ.ΔΗ.Σ. </vt:lpstr>
      <vt:lpstr>Στατιστικά Κ.Η.Μ.ΔΗ.Σ.</vt:lpstr>
      <vt:lpstr>Στατιστικά Κ.Η.Μ.ΔΗ.Σ.</vt:lpstr>
      <vt:lpstr>Στατιστικά Κ.Η.Μ.ΔΗ.Σ.</vt:lpstr>
      <vt:lpstr>Στατιστικά Κ.Η.Μ.ΔΗ.Σ.</vt:lpstr>
      <vt:lpstr>Ευνοϊκό περιβάλλον για εμφάνιση αντι-ανταγωνιστικών πρακτικών</vt:lpstr>
      <vt:lpstr>1. Λίγοι ανταγωνιστές</vt:lpstr>
      <vt:lpstr>1. Λίγες επιχειρήσεις</vt:lpstr>
      <vt:lpstr>1. Λίγες επιχειρήσεις</vt:lpstr>
      <vt:lpstr>Ύπαρξη επαγγελματικών ενώσεων και άλλου είδους στενές επιχειρηματικές σχέσεις</vt:lpstr>
      <vt:lpstr>Ύπαρξη επαγγελματικών ενώσεων και άλλου είδους στενές επιχειρηματικές σχέσεις</vt:lpstr>
      <vt:lpstr>Ύπαρξη επαγγελματικών ενώσεων και άλλου είδους στενές επιχειρηματικές σχέσεις</vt:lpstr>
      <vt:lpstr>Ύπαρξη επαγγελματικών ενώσεων και άλλου είδους στενές επιχειρηματικές σχέσεις</vt:lpstr>
      <vt:lpstr>Ύπαρξη επαγγελματικών ενώσεων και άλλου είδους στενές επιχειρηματικές σχέσεις</vt:lpstr>
      <vt:lpstr>2. Ιδιαίτερες προδιαγραφές προϊόντων/υπηρεσιών</vt:lpstr>
      <vt:lpstr>Ιδιαίτερες προδιαγραφές προϊόντων/υπηρεσιών</vt:lpstr>
      <vt:lpstr>Τεχνολογικά εξειδικευμένο προϊόν/υπηρεσία</vt:lpstr>
      <vt:lpstr>Τεχνολογικά εξειδικευμένο προϊόν/υπηρεσία</vt:lpstr>
      <vt:lpstr>Τεχνολογικά εξειδικευμένο προϊόν</vt:lpstr>
      <vt:lpstr>3. Ζήτηση εκ μέρους της αναθέτουσας</vt:lpstr>
      <vt:lpstr>Τυποποιημένα Προϊόντα/ Τυποποιημένες Υπηρεσίες</vt:lpstr>
      <vt:lpstr>Τυποποιημένα Προϊόντα/ Τυποποιημένες Υπηρεσίες</vt:lpstr>
      <vt:lpstr>Συμβάσεις προμήθειας γάλακτος στα σχολεία</vt:lpstr>
      <vt:lpstr>Συμβάσεις προμήθειας γάλακτος στα σχολεία</vt:lpstr>
      <vt:lpstr>Ανταγωνισμός σε διαγωνιστικές διαδικασίες</vt:lpstr>
      <vt:lpstr>Ανταγωνισμός σε διαγωνιστικές διαδικασίες</vt:lpstr>
      <vt:lpstr>Προστασία του Ανταγωνισμού</vt:lpstr>
      <vt:lpstr>Προστασία του Ανταγωνισμού</vt:lpstr>
      <vt:lpstr>Τιμολόγηση εταιριών</vt:lpstr>
      <vt:lpstr>Τιμολόγηση εταιριών</vt:lpstr>
      <vt:lpstr>Τιμολόγηση εταιριών</vt:lpstr>
      <vt:lpstr>Τιμολόγηση εταιριών</vt:lpstr>
      <vt:lpstr>Τιμολόγηση εταιριών</vt:lpstr>
      <vt:lpstr>Τιμολόγηση εταιριών</vt:lpstr>
      <vt:lpstr>Παράνομες πρακτικές εταιριών</vt:lpstr>
      <vt:lpstr>Α. Διαφθορά σε διαγωνιστικές διαδικασίες</vt:lpstr>
      <vt:lpstr>Α. Διαφθορά σε διαγωνιστικές διαδικασίες</vt:lpstr>
      <vt:lpstr>Α. Διαφθορά σε διαγωνιστικές διαδικασίες</vt:lpstr>
      <vt:lpstr>Β. Κατάχρηση δεσπόζουσας θέσης</vt:lpstr>
      <vt:lpstr>Β. Κατάχρηση δεσπόζουσας θέσης</vt:lpstr>
      <vt:lpstr>Deep pocket</vt:lpstr>
      <vt:lpstr>Πρακτικές Κατάχρησης δεσπόζουσας θέσης</vt:lpstr>
      <vt:lpstr>Η άμεση ή έμμεση επιβολή μη εύλογων τιμών αγοράς ή πωλήσεως ή άλλων όρων συναλλαγής</vt:lpstr>
      <vt:lpstr>Ο περιορισμός της παραγωγής, της διάθεσης ή της τεχνολογικής ανάπτυξης με ζημία των καταναλωτών</vt:lpstr>
      <vt:lpstr>Η εφαρμογή στο εμπόριο άνισων όρων για ισοδύναμες παροχές, ιδίως στην αδικαιολόγητη άρνηση πώλησης, αγοράς ή άλλης συναλλαγής, με αποτέλεσμα να περιέρχονται ορισμένες επιχειρήσεις σε μειονεκτική θέση στον ανταγωνισμό</vt:lpstr>
      <vt:lpstr>Η εξάρτηση της σύναψης συμβάσεων από την αποδοχή, εκ μέρους των συναλλασσόμενων, πρόσθετων παροχών, οι οποίες από τη φύση τους ή σύμφωνα με τις εμπορικές συνήθειες δεν συνδέονται με το αντικείμενο των συμβάσεων αυτών</vt:lpstr>
      <vt:lpstr>Η εξάρτηση της σύναψης συμβάσεων από την αποδοχή, εκ μέρους των συναλλασσόμενων, πρόσθετων παροχών, οι οποίες από τη φύση τους ή σύμφωνα με τις εμπορικές συνήθειες δεν συνδέονται με το αντικείμενο των συμβάσεων αυτών</vt:lpstr>
      <vt:lpstr>Υποθετικό Παράδειγμα καταχρηστικής πρακτικής</vt:lpstr>
      <vt:lpstr>Γ. Συμπαιγνία - καρτέλ</vt:lpstr>
      <vt:lpstr>Συμπαιγνία - καρτέλ</vt:lpstr>
      <vt:lpstr>Δημόσιες συμβάσεις στην ΕΕ</vt:lpstr>
      <vt:lpstr>Συμπαιγνία - καρτέλ</vt:lpstr>
      <vt:lpstr>Συμπαιγνία - καρτέλ</vt:lpstr>
      <vt:lpstr>Πρακτικές καρτέλ (γενικά)</vt:lpstr>
      <vt:lpstr>Καθορισμός τιμών </vt:lpstr>
      <vt:lpstr>Καθορισμός τιμών</vt:lpstr>
      <vt:lpstr>Καθορισμός τιμών</vt:lpstr>
      <vt:lpstr>Καθορισμός τιμών</vt:lpstr>
      <vt:lpstr>The Informant!</vt:lpstr>
      <vt:lpstr>The Informant!</vt:lpstr>
      <vt:lpstr>Περιορισμός παραγωγής</vt:lpstr>
      <vt:lpstr>Καταμερισμός της αγοράς</vt:lpstr>
      <vt:lpstr>Καταμερισμός της αγοράς</vt:lpstr>
      <vt:lpstr>Διακριτική μεταχείριση και εφαρμογή άνισων όρων για ισοδύναμες παροχές, άρνηση πώλησης/αγοράς </vt:lpstr>
      <vt:lpstr>Η εξάρτηση της σύναψης σύμβασης από την αποδοχή πρόσθετων παροχών</vt:lpstr>
      <vt:lpstr>Ποιες συμπράξεις δεν είναι παράνομες</vt:lpstr>
      <vt:lpstr>Συμμετέχουν σ’ αυτήν επιχειρήσεις με μικρό μόνο συνολικό μερίδιο αγοράς</vt:lpstr>
      <vt:lpstr>Είναι αναγκαία για συγκεκριμένο χρονικό διάστημα για τη βελτίωση προϊόντων ή υπηρεσιών</vt:lpstr>
      <vt:lpstr>Υπάρχει σημαντικό όφελος για τους καταναλωτές</vt:lpstr>
      <vt:lpstr>Καρτέλ σε δημόσιους διαγωνισμούς–  Χειραγώγηση προσφορών (bid-rigging)</vt:lpstr>
      <vt:lpstr>Καρτέλ σε εφαρμογή –  Χειραγώγηση προσφορών (bid-rigging)</vt:lpstr>
      <vt:lpstr>Καρτέλ σε εφαρμογή –  Χειραγώγηση προσφορών (bid-rigging)</vt:lpstr>
      <vt:lpstr>Τακτικές χειραγώγησης προσφορών (bid-rigging)</vt:lpstr>
      <vt:lpstr>Τακτικές χειραγώγησης προσφορών (bid-rigging)</vt:lpstr>
      <vt:lpstr>Α. Τακτική Eικονικής προσφοράς (cover bidding) </vt:lpstr>
      <vt:lpstr>Μετασχηματιστές ισχύος στην ΕΕ</vt:lpstr>
      <vt:lpstr>Β. Τακτική καταστολής προσφοράς (bid suppression)</vt:lpstr>
      <vt:lpstr>Γ. Τακτική υποβολής προσφορών εκ περιτροπής (bid rotation)</vt:lpstr>
      <vt:lpstr>Παράδειγμα – Κατασκευαστικός κλάδος</vt:lpstr>
      <vt:lpstr>Παράδειγμα – Κατασκευαστικός κλάδος</vt:lpstr>
      <vt:lpstr>Παράδειγμα – Κατασκευαστικός κλάδος</vt:lpstr>
      <vt:lpstr>Παράδειγμα – Κατασκευαστικός κλάδος</vt:lpstr>
      <vt:lpstr>Παράδειγμα – Κατασκευαστικός κλάδος</vt:lpstr>
      <vt:lpstr>Παράδειγμα – Κατασκευαστικός κλάδος</vt:lpstr>
      <vt:lpstr>Παράδειγμα – Κατασκευαστικός κλάδος</vt:lpstr>
      <vt:lpstr>Παράδειγμα – Κατασκευαστικός κλάδος</vt:lpstr>
      <vt:lpstr>Παράδειγμα – Κατασκευαστικός κλάδος</vt:lpstr>
      <vt:lpstr>Δ. Κατανομή Αγορών (market allocation)</vt:lpstr>
      <vt:lpstr>Παράδειγμα κατανομής αγορών –  Μετρήσεις ακροαματικότητας σταθμών</vt:lpstr>
      <vt:lpstr>Παράδειγμα κατανομής αγορών –  Μετρήσεις ακροαματικότητας σταθμών</vt:lpstr>
      <vt:lpstr>Παράδειγμα κατανομής αγορών –  Μετρήσεις ακροαματικότητας σταθμών</vt:lpstr>
      <vt:lpstr>Ε. Από κοινού συμμετοχή σε διαγωνισμούς  (joint bidding) και υπεργολαβία</vt:lpstr>
      <vt:lpstr>Ε. Από κοινού συμμετοχή σε διαγωνισμούς  (joint bidding) και υπεργολαβία</vt:lpstr>
      <vt:lpstr>Ε. Από κοινού συμμετοχή σε διαγωνισμούς  (joint bidding) και υπεργολαβία</vt:lpstr>
      <vt:lpstr>Παράδειγμα – Παροχή υπηρεσιών σίτισης σε δομές υποδοχής μεταναστών/ προσφύγων (θα μπορούσε να είναι και joint bidding)</vt:lpstr>
      <vt:lpstr>Αποτέλεσμα χειραγώγησης προσφορών</vt:lpstr>
      <vt:lpstr>Προσφερόμενες τιμές σε νοθευμένους διαγωνισμούς</vt:lpstr>
      <vt:lpstr>3. Περιορισμός της παραγωγής</vt:lpstr>
      <vt:lpstr>Κυρώσεις</vt:lpstr>
      <vt:lpstr>Διοικητικές κυρώσεις</vt:lpstr>
      <vt:lpstr>Διοικητικές κυρώσεις</vt:lpstr>
      <vt:lpstr>Διοικητικές κυρώσεις</vt:lpstr>
      <vt:lpstr>Ποινικές κυρώσεις</vt:lpstr>
      <vt:lpstr>Ποινικές κυρώσεις για υπαλλήλους του Δημοσίου</vt:lpstr>
      <vt:lpstr>H συμπαιγνία ως δυνητικός λόγος αποκλεισμού από διαγωνισμό και τα μέτρα συμμόρφωσης</vt:lpstr>
      <vt:lpstr>H συμπαιγνία ως δυνητικός λόγος αποκλεισμού από διαγωνισμό και τα μέτρα συμμόρφωσης</vt:lpstr>
      <vt:lpstr>H συμπαιγνία ως δυνητικός λόγος αποκλεισμού από διαγωνισμό και τα μέτρα συμμόρφωσης</vt:lpstr>
      <vt:lpstr>H συμπαιγνία ως δυνητικός λόγος αποκλεισμού από διαγωνισμό και τα μέτρα συμμόρφωσης</vt:lpstr>
      <vt:lpstr>Πρόγραμμα επιείκειας ΕΑ</vt:lpstr>
      <vt:lpstr>Πρόγραμμα επιείκειας</vt:lpstr>
      <vt:lpstr>Πρόγραμμα επιείκειας</vt:lpstr>
      <vt:lpstr>Πρόγραμμα επιείκειας</vt:lpstr>
      <vt:lpstr>Διαδικασία Διευθέτησης Διαφορών ΕΑ</vt:lpstr>
      <vt:lpstr>Διαδικασία Διευθέτησης Διαφορών ΕΑ</vt:lpstr>
      <vt:lpstr>Διαδικασία Διευθέτησης Διαφορών ΕΑ</vt:lpstr>
      <vt:lpstr>Διαδικασία Διευθέτησης Διαφορών ΕΑ</vt:lpstr>
      <vt:lpstr>Διαδικασία Διευθέτησης Διαφορών ΕΑ</vt:lpstr>
      <vt:lpstr>Συνεργασία με ΕΑ</vt:lpstr>
      <vt:lpstr>Υποθετικό παράδειγμα Bid-rigging</vt:lpstr>
      <vt:lpstr>Υποθετικό παράδειγμα Bid-rigging</vt:lpstr>
      <vt:lpstr>Υποθετικό παράδειγμα Bid-rigging</vt:lpstr>
      <vt:lpstr>Υποθετικό παράδειγμα Bid-rigging</vt:lpstr>
      <vt:lpstr>Πείραμα μειοδοτικής διαγωνιστικής διαδικασίας</vt:lpstr>
      <vt:lpstr>Πείραμα μειοδοτικής διαγωνιστικής διαδικασίας</vt:lpstr>
      <vt:lpstr>Πείραμα μειοδοτικής διαγωνιστικής διαδικασίας</vt:lpstr>
      <vt:lpstr>Μειοδοτικός διαγωνισμός προμήθειας υπηρεσιών καθαριότητας </vt:lpstr>
      <vt:lpstr>Δημόσιες συμβάσεις και Οικονομική Ανάπτυξη</vt:lpstr>
      <vt:lpstr>Δημόσιες συμβάσεις στην ΕΕ</vt:lpstr>
      <vt:lpstr>Δημόσιες συμβάσεις στην ΕΕ</vt:lpstr>
      <vt:lpstr>Δημόσιες συμβάσεις στην ΕΕ</vt:lpstr>
      <vt:lpstr>Δημόσιες συμβάσεις στην ΕΕ</vt:lpstr>
      <vt:lpstr>Δημόσιες συμβάσεις στην ΕΕ</vt:lpstr>
      <vt:lpstr>Δημόσιες συμβάσεις στην ΕΕ</vt:lpstr>
      <vt:lpstr>1. Μικρομεσαίες επιχειρήσεις</vt:lpstr>
      <vt:lpstr>Μικρομεσαίες επιχειρήσεις</vt:lpstr>
      <vt:lpstr>Μικρομεσαίες επιχειρήσεις</vt:lpstr>
      <vt:lpstr>Μικρομεσαίες επιχειρήσεις</vt:lpstr>
      <vt:lpstr>2. Διασυνοριακές Συμβάσεις</vt:lpstr>
      <vt:lpstr>Διασυνοριακές Συμβάσεις</vt:lpstr>
      <vt:lpstr>Διασυνοριακές Συμβάσεις</vt:lpstr>
      <vt:lpstr>Διασυνοριακές Συμβάσεις</vt:lpstr>
      <vt:lpstr>Διασυνοριακές Συμβάσεις</vt:lpstr>
      <vt:lpstr>Διασυνοριακές Συμβάσεις</vt:lpstr>
      <vt:lpstr>Διασυνοριακές Συμβάσεις</vt:lpstr>
      <vt:lpstr>Δείκτης της «μοναδικής προσφοράς» </vt:lpstr>
      <vt:lpstr>Δείκτης της «μοναδικής προσφοράς» </vt:lpstr>
      <vt:lpstr>Δείκτης της «μοναδικής προσφοράς» </vt:lpstr>
      <vt:lpstr>Δείκτης της «μοναδικής προσφοράς» </vt:lpstr>
      <vt:lpstr>Δείκτης της «μοναδικής προσφοράς» </vt:lpstr>
      <vt:lpstr>3. Αποτελεσματικότητα Συστήματος Προμηθειών</vt:lpstr>
      <vt:lpstr>Αποτελεσματικότητα Συστήματος Προμηθειών</vt:lpstr>
      <vt:lpstr>Αποτελεσματικότητα Συστήματος Προμηθειών στο Μεξικό</vt:lpstr>
      <vt:lpstr>Αποτελεσματικότητα Συστήματος Προμηθειών στο Μεξικό</vt:lpstr>
      <vt:lpstr>Συστάσεις ΟΟΣΑ για το Μεξικό</vt:lpstr>
      <vt:lpstr>Συστάσεις ΟΟΣΑ για το Μεξικό</vt:lpstr>
      <vt:lpstr>Συστάσεις ΟΟΣΑ για το Μεξικό</vt:lpstr>
      <vt:lpstr>Πράσινες βιώσιμες συμβάσεις</vt:lpstr>
      <vt:lpstr>Πράσινες βιώσιμες συμβάσεις</vt:lpstr>
      <vt:lpstr>Πράσινες βιώσιμες συμβάσεις</vt:lpstr>
      <vt:lpstr>Πράσινες βιώσιμες συμβάσεις</vt:lpstr>
      <vt:lpstr>Πράσινες βιώσιμες συμβάσεις</vt:lpstr>
      <vt:lpstr>Κοστολόγηση του κύκλου ζωής</vt:lpstr>
      <vt:lpstr>Κοστολόγηση του κύκλου ζωής</vt:lpstr>
      <vt:lpstr>Κοστολόγηση του κύκλου ζωής</vt:lpstr>
      <vt:lpstr>Λεωφορεία φιλικότερα προς το περιβάλλον στη Ρουμανία: μια εφαρμογή του ΚΚΖ</vt:lpstr>
      <vt:lpstr>Κοστολόγηση του κύκλου ζωής</vt:lpstr>
      <vt:lpstr>Πράσινες βιώσιμες συμβάσεις</vt:lpstr>
      <vt:lpstr>Πράσινες βιώσιμες συμβάσεις</vt:lpstr>
      <vt:lpstr>Πράσινες βιώσιμες συμβάσεις στην ΕΕ</vt:lpstr>
      <vt:lpstr>Πράσινες βιώσιμες συμβάσεις στην ΕΕ</vt:lpstr>
      <vt:lpstr>Πράσινες βιώσιμες συμβάσεις στην ΕΕ</vt:lpstr>
      <vt:lpstr>Πράσινες βιώσιμες συμβάσεις στην ΕΕ</vt:lpstr>
      <vt:lpstr>Πράσινες βιώσιμες συμβάσεις στην ΕΕ</vt:lpstr>
      <vt:lpstr>Πράσινες βιώσιμες συμβάσεις στην Ελλάδα</vt:lpstr>
      <vt:lpstr>Πράσινες βιώσιμες συμβάσεις στην Ελλάδα</vt:lpstr>
      <vt:lpstr>Πράσινες βιώσιμες συμβάσεις στην Ελλάδα</vt:lpstr>
      <vt:lpstr>Πράσινες βιώσιμες συμβάσεις στην Ελλάδα</vt:lpstr>
      <vt:lpstr>Πράσινες βιώσιμες συμβάσεις στην Ελλάδα</vt:lpstr>
      <vt:lpstr>Πράσινες βιώσιμες συμβάσεις στην Ελλάδα</vt:lpstr>
      <vt:lpstr>Πράσινες βιώσιμες συμβάσεις στην Ελλάδα</vt:lpstr>
      <vt:lpstr>Πράσινες βιώσιμες συμβάσεις στην Ελλάδα</vt:lpstr>
      <vt:lpstr>Πράσινες βιώσιμες συμβάσεις στην Ελλάδα</vt:lpstr>
      <vt:lpstr>Κατηγορίες δεσμευτικής εφαρμογής</vt:lpstr>
      <vt:lpstr>Κατηγορίες μη δεσμευτικής εφαρμογής</vt:lpstr>
      <vt:lpstr>Παράδειγμα εφαρμογής</vt:lpstr>
      <vt:lpstr>Οικονομικά οφέλη – εξοικονόμηση πόρων</vt:lpstr>
      <vt:lpstr>Οικονομικά οφέλη – παροχή κινήτρων</vt:lpstr>
      <vt:lpstr>Οικονομικά οφέλη – μείωση τιμών</vt:lpstr>
      <vt:lpstr>Κοινωνικά/οφέλη για την υγεία – βελτίωση ποιότητας ζωής</vt:lpstr>
      <vt:lpstr>Κοινωνικά/οφέλη για την υγεία – δημιουργία υψηλών προτύπων περιβαλλοντικής απόδοσης για προϊόντα και υπηρεσίες</vt:lpstr>
      <vt:lpstr>Περιβαλλοντικά οφέλη - επίτευξη περιβαλλοντικών στόχων. </vt:lpstr>
      <vt:lpstr>Περιβαλλοντικά οφέλη - επίτευξη περιβαλλοντικών στόχων. </vt:lpstr>
      <vt:lpstr>Περιβαλλοντικά οφέλη - επίτευξη περιβαλλοντικών στόχων. </vt:lpstr>
      <vt:lpstr>Περιβαλλοντικά οφέλη - παράδειγμα για τους ιδιώτες καταναλωτές. </vt:lpstr>
      <vt:lpstr>Περιβαλλοντικά οφέλη - ευαισθητοποίηση για περιβαλλοντικά ζητήματα. </vt:lpstr>
      <vt:lpstr>Περιβαλλοντικά οφέλη - ευαισθητοποίηση για περιβαλλοντικά ζητήματα. </vt:lpstr>
      <vt:lpstr>Πολιτικά οφέλη - δέσμευση του δημόσιου τομέα στην προστασία του περιβάλλοντος και στη βιώσιμη κατανάλωση και παραγωγή</vt:lpstr>
      <vt:lpstr>Παραδείγματα ωφελειών στην ΕΕ</vt:lpstr>
      <vt:lpstr>Παραδείγματα ωφελειών στην ΕΕ</vt:lpstr>
      <vt:lpstr>Παραδείγματα ωφελειών στην ΕΕ</vt:lpstr>
      <vt:lpstr>Παραδείγματα ωφελειών στην ΕΕ</vt:lpstr>
      <vt:lpstr>Δημόσιες Συμβάσεις Κοινωνικής Αναφοράς  </vt:lpstr>
      <vt:lpstr>Δημόσιες Συμβάσεις Κοινωνικής Αναφοράς </vt:lpstr>
      <vt:lpstr>Δημόσιες Συμβάσεις Κοινωνικής Αναφοράς - φορείς </vt:lpstr>
      <vt:lpstr>Παράδειγμα δημόσιων συμβάσεων κοινωνικής αναφοράς - Κοι.Σ.Π.Ε.</vt:lpstr>
      <vt:lpstr>Παράδειγμα Κοι.Σ.Π.Ε.</vt:lpstr>
      <vt:lpstr>Παράδειγμα προκήρυξης διαγωνισμού σύμφωνα με το άρθρο 20 Ν.4412/2016</vt:lpstr>
      <vt:lpstr>Δημόσιες συμβάσεις καινοτόμων λύσεων</vt:lpstr>
      <vt:lpstr>Δημόσιες συμβάσεις καινοτόμων λύσεων</vt:lpstr>
      <vt:lpstr>Δημόσιες συμβάσεις καινοτόμων λύσεων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ΔΗΜΟΣΙΕΣ ΣΥΜΒΑΣΕΙΣ ΚΑΙ ΟΙΚΟΝΟΜΙΚΗ ΑΝΑΠΤΥΞΗ</dc:title>
  <dc:creator>Georgios Athanasiou</dc:creator>
  <cp:lastModifiedBy>Georgios Athanasiou</cp:lastModifiedBy>
  <cp:revision>1207</cp:revision>
  <dcterms:created xsi:type="dcterms:W3CDTF">2022-10-05T11:46:12Z</dcterms:created>
  <dcterms:modified xsi:type="dcterms:W3CDTF">2025-05-17T14:32:09Z</dcterms:modified>
</cp:coreProperties>
</file>