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380" r:id="rId4"/>
    <p:sldId id="263" r:id="rId5"/>
    <p:sldId id="265" r:id="rId6"/>
    <p:sldId id="264" r:id="rId7"/>
    <p:sldId id="271" r:id="rId8"/>
    <p:sldId id="259" r:id="rId9"/>
    <p:sldId id="266" r:id="rId10"/>
    <p:sldId id="267" r:id="rId11"/>
    <p:sldId id="276" r:id="rId12"/>
    <p:sldId id="280" r:id="rId13"/>
    <p:sldId id="260" r:id="rId14"/>
    <p:sldId id="268" r:id="rId15"/>
    <p:sldId id="269" r:id="rId16"/>
    <p:sldId id="272" r:id="rId17"/>
    <p:sldId id="275" r:id="rId18"/>
    <p:sldId id="277" r:id="rId19"/>
    <p:sldId id="261" r:id="rId20"/>
    <p:sldId id="278" r:id="rId21"/>
    <p:sldId id="262" r:id="rId22"/>
    <p:sldId id="279" r:id="rId23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BCF61-A59D-4FB6-A88E-A5781AFA5D4E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140918-BA10-4063-9419-664BD723853F}">
      <dgm:prSet/>
      <dgm:spPr/>
      <dgm:t>
        <a:bodyPr/>
        <a:lstStyle/>
        <a:p>
          <a:r>
            <a:rPr lang="el-GR" b="1" i="0"/>
            <a:t>Εισαγωγικές έννοιες και παρατηρήσεις  </a:t>
          </a:r>
          <a:endParaRPr lang="en-US"/>
        </a:p>
      </dgm:t>
    </dgm:pt>
    <dgm:pt modelId="{1C522682-D550-42B7-97DA-D086BDD0A1CE}" type="parTrans" cxnId="{181FAC73-65C4-4431-A0F8-55E61EA57C94}">
      <dgm:prSet/>
      <dgm:spPr/>
      <dgm:t>
        <a:bodyPr/>
        <a:lstStyle/>
        <a:p>
          <a:endParaRPr lang="en-US"/>
        </a:p>
      </dgm:t>
    </dgm:pt>
    <dgm:pt modelId="{17B70E75-8C27-43CC-ACB8-9EC5736EA903}" type="sibTrans" cxnId="{181FAC73-65C4-4431-A0F8-55E61EA57C94}">
      <dgm:prSet/>
      <dgm:spPr/>
      <dgm:t>
        <a:bodyPr/>
        <a:lstStyle/>
        <a:p>
          <a:endParaRPr lang="en-US"/>
        </a:p>
      </dgm:t>
    </dgm:pt>
    <dgm:pt modelId="{1914D5AD-433A-4145-A814-91C7807B75D7}">
      <dgm:prSet custT="1"/>
      <dgm:spPr/>
      <dgm:t>
        <a:bodyPr/>
        <a:lstStyle/>
        <a:p>
          <a:r>
            <a:rPr lang="el-GR" sz="1000" b="1" i="0" dirty="0"/>
            <a:t>Τί είναι ρίσκο και τι αβεβαιότητα; Πώς σχετίζεται με θεωρία πιθανοτήτων; Σχέσεις αναλογισμού-οικονομικών. Σχέση ασφάλισης- παραγώγων</a:t>
          </a:r>
          <a:endParaRPr lang="en-US" sz="1000" dirty="0"/>
        </a:p>
      </dgm:t>
    </dgm:pt>
    <dgm:pt modelId="{C09DC2D5-EA7F-46BF-B37E-1C2F13461B64}" type="parTrans" cxnId="{6DAC8953-8722-4680-B938-4DD0DC044BE8}">
      <dgm:prSet/>
      <dgm:spPr/>
      <dgm:t>
        <a:bodyPr/>
        <a:lstStyle/>
        <a:p>
          <a:endParaRPr lang="en-US"/>
        </a:p>
      </dgm:t>
    </dgm:pt>
    <dgm:pt modelId="{265CE196-E3D3-49FA-8891-4923412F5BF6}" type="sibTrans" cxnId="{6DAC8953-8722-4680-B938-4DD0DC044BE8}">
      <dgm:prSet/>
      <dgm:spPr/>
      <dgm:t>
        <a:bodyPr/>
        <a:lstStyle/>
        <a:p>
          <a:endParaRPr lang="en-US"/>
        </a:p>
      </dgm:t>
    </dgm:pt>
    <dgm:pt modelId="{38054A36-2CDB-412D-99E5-79AAC73E1BD5}">
      <dgm:prSet/>
      <dgm:spPr/>
      <dgm:t>
        <a:bodyPr/>
        <a:lstStyle/>
        <a:p>
          <a:r>
            <a:rPr lang="el-GR" b="1" i="0"/>
            <a:t>Οικονομική θεωρία και αγορές</a:t>
          </a:r>
          <a:endParaRPr lang="en-US"/>
        </a:p>
      </dgm:t>
    </dgm:pt>
    <dgm:pt modelId="{DA3E5DB8-4EB3-41A9-A146-D37230CE0C66}" type="parTrans" cxnId="{67FA03C6-FA3A-4827-9C04-54220B94BF39}">
      <dgm:prSet/>
      <dgm:spPr/>
      <dgm:t>
        <a:bodyPr/>
        <a:lstStyle/>
        <a:p>
          <a:endParaRPr lang="en-US"/>
        </a:p>
      </dgm:t>
    </dgm:pt>
    <dgm:pt modelId="{52B6AB61-5237-4D64-9F39-13F37C50CCC6}" type="sibTrans" cxnId="{67FA03C6-FA3A-4827-9C04-54220B94BF39}">
      <dgm:prSet/>
      <dgm:spPr/>
      <dgm:t>
        <a:bodyPr/>
        <a:lstStyle/>
        <a:p>
          <a:endParaRPr lang="en-US"/>
        </a:p>
      </dgm:t>
    </dgm:pt>
    <dgm:pt modelId="{8AFD1B97-5781-4692-B7A2-878C25E9B6B7}">
      <dgm:prSet custT="1"/>
      <dgm:spPr/>
      <dgm:t>
        <a:bodyPr/>
        <a:lstStyle/>
        <a:p>
          <a:r>
            <a:rPr lang="el-GR" sz="900" b="1" i="0" dirty="0"/>
            <a:t>Το ‘αόρατο χέρι’ – Γενική ισορροπία και ορθολογισμός. Προσαρμογή για ρίσκο. </a:t>
          </a:r>
          <a:endParaRPr lang="en-US" sz="900" dirty="0"/>
        </a:p>
      </dgm:t>
    </dgm:pt>
    <dgm:pt modelId="{071ED1D4-2A58-424A-ACB1-E786BACC5D4A}" type="parTrans" cxnId="{D8C6D0BF-7697-4CBE-A6FA-770EBF502530}">
      <dgm:prSet/>
      <dgm:spPr/>
      <dgm:t>
        <a:bodyPr/>
        <a:lstStyle/>
        <a:p>
          <a:endParaRPr lang="en-US"/>
        </a:p>
      </dgm:t>
    </dgm:pt>
    <dgm:pt modelId="{451BB5CB-6CDA-45B8-A209-A33486103D0F}" type="sibTrans" cxnId="{D8C6D0BF-7697-4CBE-A6FA-770EBF502530}">
      <dgm:prSet/>
      <dgm:spPr/>
      <dgm:t>
        <a:bodyPr/>
        <a:lstStyle/>
        <a:p>
          <a:endParaRPr lang="en-US"/>
        </a:p>
      </dgm:t>
    </dgm:pt>
    <dgm:pt modelId="{F77F5152-D61A-4959-83D4-A7027511F307}">
      <dgm:prSet custT="1"/>
      <dgm:spPr/>
      <dgm:t>
        <a:bodyPr/>
        <a:lstStyle/>
        <a:p>
          <a:r>
            <a:rPr lang="el-GR" sz="900" b="1" i="0" dirty="0"/>
            <a:t>Κριτική από θεωρία παιγνίων – δίλημμα του φυλακισμένου</a:t>
          </a:r>
          <a:endParaRPr lang="en-US" sz="900" dirty="0"/>
        </a:p>
      </dgm:t>
    </dgm:pt>
    <dgm:pt modelId="{BD8AF81F-27E6-453C-8C62-43A6553E0B35}" type="parTrans" cxnId="{E8A82CB6-B1AD-48A8-A18B-D6644C80A491}">
      <dgm:prSet/>
      <dgm:spPr/>
      <dgm:t>
        <a:bodyPr/>
        <a:lstStyle/>
        <a:p>
          <a:endParaRPr lang="en-US"/>
        </a:p>
      </dgm:t>
    </dgm:pt>
    <dgm:pt modelId="{500FA98E-091F-4A15-B8CB-3A787973F7E8}" type="sibTrans" cxnId="{E8A82CB6-B1AD-48A8-A18B-D6644C80A491}">
      <dgm:prSet/>
      <dgm:spPr/>
      <dgm:t>
        <a:bodyPr/>
        <a:lstStyle/>
        <a:p>
          <a:endParaRPr lang="en-US"/>
        </a:p>
      </dgm:t>
    </dgm:pt>
    <dgm:pt modelId="{3D7B4E14-C8D0-4566-A3CC-45611152661C}">
      <dgm:prSet/>
      <dgm:spPr/>
      <dgm:t>
        <a:bodyPr/>
        <a:lstStyle/>
        <a:p>
          <a:r>
            <a:rPr lang="el-GR" b="1" i="0"/>
            <a:t>Διαχρονική επιλογή και αβεβαιότητα	</a:t>
          </a:r>
          <a:endParaRPr lang="en-US"/>
        </a:p>
      </dgm:t>
    </dgm:pt>
    <dgm:pt modelId="{BC1557E0-04EF-4E64-9186-9E00F037745A}" type="parTrans" cxnId="{8CBCF620-D159-4E97-BC0B-AE8412F7C918}">
      <dgm:prSet/>
      <dgm:spPr/>
      <dgm:t>
        <a:bodyPr/>
        <a:lstStyle/>
        <a:p>
          <a:endParaRPr lang="en-US"/>
        </a:p>
      </dgm:t>
    </dgm:pt>
    <dgm:pt modelId="{1037B8E1-3477-4D05-A65C-274BD712D1BC}" type="sibTrans" cxnId="{8CBCF620-D159-4E97-BC0B-AE8412F7C918}">
      <dgm:prSet/>
      <dgm:spPr/>
      <dgm:t>
        <a:bodyPr/>
        <a:lstStyle/>
        <a:p>
          <a:endParaRPr lang="en-US"/>
        </a:p>
      </dgm:t>
    </dgm:pt>
    <dgm:pt modelId="{50508CC3-96DE-4A40-994E-A3D8FB1E16D1}">
      <dgm:prSet custT="1"/>
      <dgm:spPr/>
      <dgm:t>
        <a:bodyPr/>
        <a:lstStyle/>
        <a:p>
          <a:r>
            <a:rPr lang="el-GR" sz="900" b="1" i="0" dirty="0"/>
            <a:t>Χρησιμότητα </a:t>
          </a:r>
          <a:r>
            <a:rPr lang="en-US" sz="900" b="1" i="0" dirty="0"/>
            <a:t>von-Neumann Morgenstern</a:t>
          </a:r>
          <a:endParaRPr lang="en-US" sz="900" dirty="0"/>
        </a:p>
      </dgm:t>
    </dgm:pt>
    <dgm:pt modelId="{583269D5-2C61-4D4C-9D9F-FF063C82E000}" type="parTrans" cxnId="{E240344E-0252-414D-BFA5-5C4B7C015F70}">
      <dgm:prSet/>
      <dgm:spPr/>
      <dgm:t>
        <a:bodyPr/>
        <a:lstStyle/>
        <a:p>
          <a:endParaRPr lang="en-US"/>
        </a:p>
      </dgm:t>
    </dgm:pt>
    <dgm:pt modelId="{50423AD3-1285-4350-9651-DA3D735C2112}" type="sibTrans" cxnId="{E240344E-0252-414D-BFA5-5C4B7C015F70}">
      <dgm:prSet/>
      <dgm:spPr/>
      <dgm:t>
        <a:bodyPr/>
        <a:lstStyle/>
        <a:p>
          <a:endParaRPr lang="en-US"/>
        </a:p>
      </dgm:t>
    </dgm:pt>
    <dgm:pt modelId="{30FC4CD5-1490-406C-8413-6E9DC0027BD4}">
      <dgm:prSet custT="1"/>
      <dgm:spPr/>
      <dgm:t>
        <a:bodyPr/>
        <a:lstStyle/>
        <a:p>
          <a:r>
            <a:rPr lang="el-GR" sz="900" b="1" i="0" dirty="0"/>
            <a:t>Οικονομικά της συμπεριφοράς</a:t>
          </a:r>
          <a:endParaRPr lang="en-US" sz="900" dirty="0"/>
        </a:p>
      </dgm:t>
    </dgm:pt>
    <dgm:pt modelId="{4C66AC39-7F1B-426F-8189-83E81F53143A}" type="parTrans" cxnId="{B31926CC-4F43-43A1-967A-5EF05FD54653}">
      <dgm:prSet/>
      <dgm:spPr/>
      <dgm:t>
        <a:bodyPr/>
        <a:lstStyle/>
        <a:p>
          <a:endParaRPr lang="en-US"/>
        </a:p>
      </dgm:t>
    </dgm:pt>
    <dgm:pt modelId="{F92073E0-94F6-410C-86A2-355D6ECADA96}" type="sibTrans" cxnId="{B31926CC-4F43-43A1-967A-5EF05FD54653}">
      <dgm:prSet/>
      <dgm:spPr/>
      <dgm:t>
        <a:bodyPr/>
        <a:lstStyle/>
        <a:p>
          <a:endParaRPr lang="en-US"/>
        </a:p>
      </dgm:t>
    </dgm:pt>
    <dgm:pt modelId="{0FE6E1D9-D015-4ADF-89E2-D4DE0E3CD10D}">
      <dgm:prSet/>
      <dgm:spPr/>
      <dgm:t>
        <a:bodyPr/>
        <a:lstStyle/>
        <a:p>
          <a:r>
            <a:rPr lang="el-GR" b="1" i="0"/>
            <a:t>Η ζήτηση για ασφάλιση	</a:t>
          </a:r>
          <a:endParaRPr lang="en-US"/>
        </a:p>
      </dgm:t>
    </dgm:pt>
    <dgm:pt modelId="{1024ABF3-0340-42E9-996E-ADD2378A5AF7}" type="parTrans" cxnId="{28D0724E-5F66-4B68-A500-50E996901DDC}">
      <dgm:prSet/>
      <dgm:spPr/>
      <dgm:t>
        <a:bodyPr/>
        <a:lstStyle/>
        <a:p>
          <a:endParaRPr lang="en-US"/>
        </a:p>
      </dgm:t>
    </dgm:pt>
    <dgm:pt modelId="{A08A7045-416A-4847-AA80-D3F5B80B1D4B}" type="sibTrans" cxnId="{28D0724E-5F66-4B68-A500-50E996901DDC}">
      <dgm:prSet/>
      <dgm:spPr/>
      <dgm:t>
        <a:bodyPr/>
        <a:lstStyle/>
        <a:p>
          <a:endParaRPr lang="en-US"/>
        </a:p>
      </dgm:t>
    </dgm:pt>
    <dgm:pt modelId="{B08404E7-FC9B-4EBF-A53E-4EBEE8E7CDAA}">
      <dgm:prSet custT="1"/>
      <dgm:spPr/>
      <dgm:t>
        <a:bodyPr/>
        <a:lstStyle/>
        <a:p>
          <a:r>
            <a:rPr lang="el-GR" sz="1000" b="1" i="0" dirty="0"/>
            <a:t>Πώς προκύπτει η ζήτηση και γιατί. Θέματα προσφοράς</a:t>
          </a:r>
          <a:endParaRPr lang="en-US" sz="1000" dirty="0"/>
        </a:p>
      </dgm:t>
    </dgm:pt>
    <dgm:pt modelId="{7EA3BB1F-EF0B-4E27-BD29-F650F424BEAE}" type="parTrans" cxnId="{4DC1C123-3E34-410F-ACEC-097C8D485E9D}">
      <dgm:prSet/>
      <dgm:spPr/>
      <dgm:t>
        <a:bodyPr/>
        <a:lstStyle/>
        <a:p>
          <a:endParaRPr lang="en-US"/>
        </a:p>
      </dgm:t>
    </dgm:pt>
    <dgm:pt modelId="{79764113-CFDA-4905-BB4D-FCBA0D38213E}" type="sibTrans" cxnId="{4DC1C123-3E34-410F-ACEC-097C8D485E9D}">
      <dgm:prSet/>
      <dgm:spPr/>
      <dgm:t>
        <a:bodyPr/>
        <a:lstStyle/>
        <a:p>
          <a:endParaRPr lang="en-US"/>
        </a:p>
      </dgm:t>
    </dgm:pt>
    <dgm:pt modelId="{3BDE39CE-6847-4339-8080-92DF6D17BF8B}">
      <dgm:prSet/>
      <dgm:spPr/>
      <dgm:t>
        <a:bodyPr/>
        <a:lstStyle/>
        <a:p>
          <a:r>
            <a:rPr lang="el-GR" b="1" i="0"/>
            <a:t>Ασυμμετρίες πληροφόρησης/ γενετικά τεστ	</a:t>
          </a:r>
          <a:endParaRPr lang="en-US"/>
        </a:p>
      </dgm:t>
    </dgm:pt>
    <dgm:pt modelId="{4B90D1D3-43EB-43D5-83FD-45E73CB33FAE}" type="parTrans" cxnId="{862C85C3-D6F4-4C61-A138-BBB3221DD111}">
      <dgm:prSet/>
      <dgm:spPr/>
      <dgm:t>
        <a:bodyPr/>
        <a:lstStyle/>
        <a:p>
          <a:endParaRPr lang="en-US"/>
        </a:p>
      </dgm:t>
    </dgm:pt>
    <dgm:pt modelId="{86342E66-2AC3-4C69-BACD-5C6BC411EDE5}" type="sibTrans" cxnId="{862C85C3-D6F4-4C61-A138-BBB3221DD111}">
      <dgm:prSet/>
      <dgm:spPr/>
      <dgm:t>
        <a:bodyPr/>
        <a:lstStyle/>
        <a:p>
          <a:endParaRPr lang="en-US"/>
        </a:p>
      </dgm:t>
    </dgm:pt>
    <dgm:pt modelId="{E043F715-51E8-4E42-87B1-3A33CC7A282F}">
      <dgm:prSet custT="1"/>
      <dgm:spPr/>
      <dgm:t>
        <a:bodyPr/>
        <a:lstStyle/>
        <a:p>
          <a:r>
            <a:rPr lang="el-GR" sz="900" b="1" i="0" dirty="0"/>
            <a:t>Αντεπιλογή, Ηθικός κίνδυνος</a:t>
          </a:r>
          <a:endParaRPr lang="en-US" sz="900" dirty="0"/>
        </a:p>
      </dgm:t>
    </dgm:pt>
    <dgm:pt modelId="{8F469B18-D41F-49B5-9080-A20A93168D95}" type="parTrans" cxnId="{086D98DD-FAC9-43F7-9559-C70347F55624}">
      <dgm:prSet/>
      <dgm:spPr/>
      <dgm:t>
        <a:bodyPr/>
        <a:lstStyle/>
        <a:p>
          <a:endParaRPr lang="en-US"/>
        </a:p>
      </dgm:t>
    </dgm:pt>
    <dgm:pt modelId="{636A8D22-7FEC-4C3D-A055-A3705AA115C1}" type="sibTrans" cxnId="{086D98DD-FAC9-43F7-9559-C70347F55624}">
      <dgm:prSet/>
      <dgm:spPr/>
      <dgm:t>
        <a:bodyPr/>
        <a:lstStyle/>
        <a:p>
          <a:endParaRPr lang="en-US"/>
        </a:p>
      </dgm:t>
    </dgm:pt>
    <dgm:pt modelId="{D7188877-F984-4FFA-89F2-CC9BF6A7AC83}">
      <dgm:prSet custT="1"/>
      <dgm:spPr/>
      <dgm:t>
        <a:bodyPr/>
        <a:lstStyle/>
        <a:p>
          <a:r>
            <a:rPr lang="el-GR" sz="900" b="1" i="0" dirty="0"/>
            <a:t>Εφαρμογές σε γενετικά τεστ και </a:t>
          </a:r>
          <a:r>
            <a:rPr lang="el-GR" sz="900" b="1" i="0" dirty="0" err="1"/>
            <a:t>μικρο</a:t>
          </a:r>
          <a:r>
            <a:rPr lang="el-GR" sz="900" b="1" i="0" dirty="0"/>
            <a:t>-ασφάλιση</a:t>
          </a:r>
          <a:endParaRPr lang="en-US" sz="900" dirty="0"/>
        </a:p>
      </dgm:t>
    </dgm:pt>
    <dgm:pt modelId="{97569316-A4AD-4A81-8E61-7D651EBE1B19}" type="parTrans" cxnId="{D4ACE785-57B6-46A8-818A-E3CA20BD97C1}">
      <dgm:prSet/>
      <dgm:spPr/>
      <dgm:t>
        <a:bodyPr/>
        <a:lstStyle/>
        <a:p>
          <a:endParaRPr lang="en-US"/>
        </a:p>
      </dgm:t>
    </dgm:pt>
    <dgm:pt modelId="{AF64E0D0-522D-4130-BCDC-6EB7ACBDC1CB}" type="sibTrans" cxnId="{D4ACE785-57B6-46A8-818A-E3CA20BD97C1}">
      <dgm:prSet/>
      <dgm:spPr/>
      <dgm:t>
        <a:bodyPr/>
        <a:lstStyle/>
        <a:p>
          <a:endParaRPr lang="en-US"/>
        </a:p>
      </dgm:t>
    </dgm:pt>
    <dgm:pt modelId="{F675E775-1181-44BC-BDC4-1F9738178BF4}">
      <dgm:prSet/>
      <dgm:spPr/>
      <dgm:t>
        <a:bodyPr/>
        <a:lstStyle/>
        <a:p>
          <a:r>
            <a:rPr lang="el-GR" b="1" i="0"/>
            <a:t>Ειδικά θέματα – Οικονομική κρίση 2007/9</a:t>
          </a:r>
          <a:endParaRPr lang="en-US"/>
        </a:p>
      </dgm:t>
    </dgm:pt>
    <dgm:pt modelId="{12552C29-8FF0-46BA-9A6D-806D5BDB29DF}" type="parTrans" cxnId="{675D99B0-541F-4F70-93B3-9D97542A611E}">
      <dgm:prSet/>
      <dgm:spPr/>
      <dgm:t>
        <a:bodyPr/>
        <a:lstStyle/>
        <a:p>
          <a:endParaRPr lang="en-US"/>
        </a:p>
      </dgm:t>
    </dgm:pt>
    <dgm:pt modelId="{136324D9-3B7A-4FD3-B2EB-8309FC8BD9E2}" type="sibTrans" cxnId="{675D99B0-541F-4F70-93B3-9D97542A611E}">
      <dgm:prSet/>
      <dgm:spPr/>
      <dgm:t>
        <a:bodyPr/>
        <a:lstStyle/>
        <a:p>
          <a:endParaRPr lang="en-US"/>
        </a:p>
      </dgm:t>
    </dgm:pt>
    <dgm:pt modelId="{708064BD-1D86-4017-B5D8-BFBBE6422B21}">
      <dgm:prSet custT="1"/>
      <dgm:spPr/>
      <dgm:t>
        <a:bodyPr/>
        <a:lstStyle/>
        <a:p>
          <a:r>
            <a:rPr lang="el-GR" sz="1000" b="0" i="0" dirty="0"/>
            <a:t>Πώς </a:t>
          </a:r>
          <a:r>
            <a:rPr lang="el-GR" sz="1000" b="0" i="0" dirty="0" err="1"/>
            <a:t>προϊοντα</a:t>
          </a:r>
          <a:r>
            <a:rPr lang="el-GR" sz="1000" b="0" i="0" dirty="0"/>
            <a:t> διαχείρισης ρίσκου οδήγησαν στην κρίση</a:t>
          </a:r>
          <a:endParaRPr lang="en-US" sz="1000" dirty="0"/>
        </a:p>
      </dgm:t>
    </dgm:pt>
    <dgm:pt modelId="{7D28395E-ADD5-4034-854B-8DF75EE9EB6E}" type="parTrans" cxnId="{0144013A-36DA-4EBD-99F8-B3B23B6AC05C}">
      <dgm:prSet/>
      <dgm:spPr/>
      <dgm:t>
        <a:bodyPr/>
        <a:lstStyle/>
        <a:p>
          <a:endParaRPr lang="en-US"/>
        </a:p>
      </dgm:t>
    </dgm:pt>
    <dgm:pt modelId="{5673920A-867B-430E-B193-7AE8A1590A82}" type="sibTrans" cxnId="{0144013A-36DA-4EBD-99F8-B3B23B6AC05C}">
      <dgm:prSet/>
      <dgm:spPr/>
      <dgm:t>
        <a:bodyPr/>
        <a:lstStyle/>
        <a:p>
          <a:endParaRPr lang="en-US"/>
        </a:p>
      </dgm:t>
    </dgm:pt>
    <dgm:pt modelId="{4FBB88D6-341A-474D-A3B4-58B07A352CC4}">
      <dgm:prSet custT="1"/>
      <dgm:spPr/>
      <dgm:t>
        <a:bodyPr/>
        <a:lstStyle/>
        <a:p>
          <a:r>
            <a:rPr lang="el-GR" sz="1000" b="0" i="0" dirty="0"/>
            <a:t>Εξέλιξη της κρίσης από το 2007 και ρόλος ασφάλισης</a:t>
          </a:r>
          <a:endParaRPr lang="en-US" sz="1000" dirty="0"/>
        </a:p>
      </dgm:t>
    </dgm:pt>
    <dgm:pt modelId="{BD5AF8B2-E038-400C-A963-9128C6F9A8AC}" type="parTrans" cxnId="{375572B1-0E62-480F-BDED-2FADE66D9942}">
      <dgm:prSet/>
      <dgm:spPr/>
      <dgm:t>
        <a:bodyPr/>
        <a:lstStyle/>
        <a:p>
          <a:endParaRPr lang="en-US"/>
        </a:p>
      </dgm:t>
    </dgm:pt>
    <dgm:pt modelId="{AC7B11DF-D6AD-405A-A40A-28E1A4E69DFE}" type="sibTrans" cxnId="{375572B1-0E62-480F-BDED-2FADE66D9942}">
      <dgm:prSet/>
      <dgm:spPr/>
      <dgm:t>
        <a:bodyPr/>
        <a:lstStyle/>
        <a:p>
          <a:endParaRPr lang="en-US"/>
        </a:p>
      </dgm:t>
    </dgm:pt>
    <dgm:pt modelId="{C7DB53F5-9A62-43B4-856A-F428252E216D}">
      <dgm:prSet custT="1"/>
      <dgm:spPr/>
      <dgm:t>
        <a:bodyPr/>
        <a:lstStyle/>
        <a:p>
          <a:r>
            <a:rPr lang="el-GR" sz="1000" b="0" i="0" dirty="0" err="1"/>
            <a:t>Παραβατική</a:t>
          </a:r>
          <a:r>
            <a:rPr lang="el-GR" sz="1000" b="0" i="0" dirty="0"/>
            <a:t> συμπεριφορά και οι αφετηρίες οικονομικών κρίσεων στην ιστορία </a:t>
          </a:r>
          <a:endParaRPr lang="en-US" sz="1000" dirty="0"/>
        </a:p>
      </dgm:t>
    </dgm:pt>
    <dgm:pt modelId="{20B34119-0DE1-4C29-923B-DC72773B8928}" type="parTrans" cxnId="{4F51BDBF-4123-4107-B282-B190A7D20F26}">
      <dgm:prSet/>
      <dgm:spPr/>
      <dgm:t>
        <a:bodyPr/>
        <a:lstStyle/>
        <a:p>
          <a:endParaRPr lang="en-US"/>
        </a:p>
      </dgm:t>
    </dgm:pt>
    <dgm:pt modelId="{2F349648-0085-4188-8397-2159BA3E6D5A}" type="sibTrans" cxnId="{4F51BDBF-4123-4107-B282-B190A7D20F26}">
      <dgm:prSet/>
      <dgm:spPr/>
      <dgm:t>
        <a:bodyPr/>
        <a:lstStyle/>
        <a:p>
          <a:endParaRPr lang="en-US"/>
        </a:p>
      </dgm:t>
    </dgm:pt>
    <dgm:pt modelId="{C01C17E3-8C11-4762-A99D-1CA9247B31ED}" type="pres">
      <dgm:prSet presAssocID="{1B2BCF61-A59D-4FB6-A88E-A5781AFA5D4E}" presName="Name0" presStyleCnt="0">
        <dgm:presLayoutVars>
          <dgm:dir/>
          <dgm:animLvl val="lvl"/>
          <dgm:resizeHandles val="exact"/>
        </dgm:presLayoutVars>
      </dgm:prSet>
      <dgm:spPr/>
    </dgm:pt>
    <dgm:pt modelId="{A0F6AE88-537B-4074-AF6D-2C395EDAE2F6}" type="pres">
      <dgm:prSet presAssocID="{DA140918-BA10-4063-9419-664BD723853F}" presName="linNode" presStyleCnt="0"/>
      <dgm:spPr/>
    </dgm:pt>
    <dgm:pt modelId="{DA8A15D7-7B07-4CC7-B7EC-1FAC24C82D6B}" type="pres">
      <dgm:prSet presAssocID="{DA140918-BA10-4063-9419-664BD723853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6CF14B2-FFF6-4BE0-AA12-D9A5AFFBF73F}" type="pres">
      <dgm:prSet presAssocID="{DA140918-BA10-4063-9419-664BD723853F}" presName="descendantText" presStyleLbl="alignAccFollowNode1" presStyleIdx="0" presStyleCnt="6">
        <dgm:presLayoutVars>
          <dgm:bulletEnabled val="1"/>
        </dgm:presLayoutVars>
      </dgm:prSet>
      <dgm:spPr/>
    </dgm:pt>
    <dgm:pt modelId="{26A7678A-1DF1-49B3-9D37-40D77837AC8A}" type="pres">
      <dgm:prSet presAssocID="{17B70E75-8C27-43CC-ACB8-9EC5736EA903}" presName="sp" presStyleCnt="0"/>
      <dgm:spPr/>
    </dgm:pt>
    <dgm:pt modelId="{497E521B-D1EF-45C7-A4F1-CFAE282A311B}" type="pres">
      <dgm:prSet presAssocID="{38054A36-2CDB-412D-99E5-79AAC73E1BD5}" presName="linNode" presStyleCnt="0"/>
      <dgm:spPr/>
    </dgm:pt>
    <dgm:pt modelId="{94A262F8-E102-4ACC-89C3-951389559627}" type="pres">
      <dgm:prSet presAssocID="{38054A36-2CDB-412D-99E5-79AAC73E1BD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2CD752B-86F9-45E7-AB3E-7B9DF6C6DCCD}" type="pres">
      <dgm:prSet presAssocID="{38054A36-2CDB-412D-99E5-79AAC73E1BD5}" presName="descendantText" presStyleLbl="alignAccFollowNode1" presStyleIdx="1" presStyleCnt="6">
        <dgm:presLayoutVars>
          <dgm:bulletEnabled val="1"/>
        </dgm:presLayoutVars>
      </dgm:prSet>
      <dgm:spPr/>
    </dgm:pt>
    <dgm:pt modelId="{F5FA3AFA-4567-487C-9D31-1D5D000809B4}" type="pres">
      <dgm:prSet presAssocID="{52B6AB61-5237-4D64-9F39-13F37C50CCC6}" presName="sp" presStyleCnt="0"/>
      <dgm:spPr/>
    </dgm:pt>
    <dgm:pt modelId="{921B9489-61FF-4CCE-8EF9-7363CE347E09}" type="pres">
      <dgm:prSet presAssocID="{3D7B4E14-C8D0-4566-A3CC-45611152661C}" presName="linNode" presStyleCnt="0"/>
      <dgm:spPr/>
    </dgm:pt>
    <dgm:pt modelId="{5E4ABF7B-4D6F-41E3-83E4-FDD015878DED}" type="pres">
      <dgm:prSet presAssocID="{3D7B4E14-C8D0-4566-A3CC-45611152661C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A762060-574E-44C0-B3B2-3E943302F2E4}" type="pres">
      <dgm:prSet presAssocID="{3D7B4E14-C8D0-4566-A3CC-45611152661C}" presName="descendantText" presStyleLbl="alignAccFollowNode1" presStyleIdx="2" presStyleCnt="6">
        <dgm:presLayoutVars>
          <dgm:bulletEnabled val="1"/>
        </dgm:presLayoutVars>
      </dgm:prSet>
      <dgm:spPr/>
    </dgm:pt>
    <dgm:pt modelId="{A0D46634-77FD-48BF-8879-2C46DFBC95D2}" type="pres">
      <dgm:prSet presAssocID="{1037B8E1-3477-4D05-A65C-274BD712D1BC}" presName="sp" presStyleCnt="0"/>
      <dgm:spPr/>
    </dgm:pt>
    <dgm:pt modelId="{E1E93580-45E6-4EB2-9797-21279CE34676}" type="pres">
      <dgm:prSet presAssocID="{0FE6E1D9-D015-4ADF-89E2-D4DE0E3CD10D}" presName="linNode" presStyleCnt="0"/>
      <dgm:spPr/>
    </dgm:pt>
    <dgm:pt modelId="{844AA9F2-C735-4AA7-8115-1BFC70C10812}" type="pres">
      <dgm:prSet presAssocID="{0FE6E1D9-D015-4ADF-89E2-D4DE0E3CD10D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EE7184B3-BCBA-4C75-8502-FD193A227EB7}" type="pres">
      <dgm:prSet presAssocID="{0FE6E1D9-D015-4ADF-89E2-D4DE0E3CD10D}" presName="descendantText" presStyleLbl="alignAccFollowNode1" presStyleIdx="3" presStyleCnt="6">
        <dgm:presLayoutVars>
          <dgm:bulletEnabled val="1"/>
        </dgm:presLayoutVars>
      </dgm:prSet>
      <dgm:spPr/>
    </dgm:pt>
    <dgm:pt modelId="{C25FEC69-1921-4A44-8971-CA55E460636C}" type="pres">
      <dgm:prSet presAssocID="{A08A7045-416A-4847-AA80-D3F5B80B1D4B}" presName="sp" presStyleCnt="0"/>
      <dgm:spPr/>
    </dgm:pt>
    <dgm:pt modelId="{0F00614D-A4AA-48F2-95C1-E1965189BD33}" type="pres">
      <dgm:prSet presAssocID="{3BDE39CE-6847-4339-8080-92DF6D17BF8B}" presName="linNode" presStyleCnt="0"/>
      <dgm:spPr/>
    </dgm:pt>
    <dgm:pt modelId="{C1BC96BA-E0D2-4865-9C22-7FE88E52A280}" type="pres">
      <dgm:prSet presAssocID="{3BDE39CE-6847-4339-8080-92DF6D17BF8B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7501CDD-82F6-46D5-A6D1-0D5BEC8131A5}" type="pres">
      <dgm:prSet presAssocID="{3BDE39CE-6847-4339-8080-92DF6D17BF8B}" presName="descendantText" presStyleLbl="alignAccFollowNode1" presStyleIdx="4" presStyleCnt="6">
        <dgm:presLayoutVars>
          <dgm:bulletEnabled val="1"/>
        </dgm:presLayoutVars>
      </dgm:prSet>
      <dgm:spPr/>
    </dgm:pt>
    <dgm:pt modelId="{20C1F34F-618E-4F2E-AFC0-35953D1C6B15}" type="pres">
      <dgm:prSet presAssocID="{86342E66-2AC3-4C69-BACD-5C6BC411EDE5}" presName="sp" presStyleCnt="0"/>
      <dgm:spPr/>
    </dgm:pt>
    <dgm:pt modelId="{D7B91813-600A-4A9C-8F32-24C73BD982DA}" type="pres">
      <dgm:prSet presAssocID="{F675E775-1181-44BC-BDC4-1F9738178BF4}" presName="linNode" presStyleCnt="0"/>
      <dgm:spPr/>
    </dgm:pt>
    <dgm:pt modelId="{6FC0CC47-3804-4661-8A75-ABF9E0F629FB}" type="pres">
      <dgm:prSet presAssocID="{F675E775-1181-44BC-BDC4-1F9738178BF4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E315BB04-237A-463F-93E2-B1A29C78C23D}" type="pres">
      <dgm:prSet presAssocID="{F675E775-1181-44BC-BDC4-1F9738178BF4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97B3C010-4570-4176-877A-E4B5F0C31A75}" type="presOf" srcId="{B08404E7-FC9B-4EBF-A53E-4EBEE8E7CDAA}" destId="{EE7184B3-BCBA-4C75-8502-FD193A227EB7}" srcOrd="0" destOrd="0" presId="urn:microsoft.com/office/officeart/2005/8/layout/vList5"/>
    <dgm:cxn modelId="{9A8BA420-049C-44ED-9002-F0AC75324102}" type="presOf" srcId="{8AFD1B97-5781-4692-B7A2-878C25E9B6B7}" destId="{62CD752B-86F9-45E7-AB3E-7B9DF6C6DCCD}" srcOrd="0" destOrd="0" presId="urn:microsoft.com/office/officeart/2005/8/layout/vList5"/>
    <dgm:cxn modelId="{8CBCF620-D159-4E97-BC0B-AE8412F7C918}" srcId="{1B2BCF61-A59D-4FB6-A88E-A5781AFA5D4E}" destId="{3D7B4E14-C8D0-4566-A3CC-45611152661C}" srcOrd="2" destOrd="0" parTransId="{BC1557E0-04EF-4E64-9186-9E00F037745A}" sibTransId="{1037B8E1-3477-4D05-A65C-274BD712D1BC}"/>
    <dgm:cxn modelId="{D2AD2A23-0177-4ADD-89BC-60F56CDED853}" type="presOf" srcId="{F675E775-1181-44BC-BDC4-1F9738178BF4}" destId="{6FC0CC47-3804-4661-8A75-ABF9E0F629FB}" srcOrd="0" destOrd="0" presId="urn:microsoft.com/office/officeart/2005/8/layout/vList5"/>
    <dgm:cxn modelId="{4DC1C123-3E34-410F-ACEC-097C8D485E9D}" srcId="{0FE6E1D9-D015-4ADF-89E2-D4DE0E3CD10D}" destId="{B08404E7-FC9B-4EBF-A53E-4EBEE8E7CDAA}" srcOrd="0" destOrd="0" parTransId="{7EA3BB1F-EF0B-4E27-BD29-F650F424BEAE}" sibTransId="{79764113-CFDA-4905-BB4D-FCBA0D38213E}"/>
    <dgm:cxn modelId="{5B1D6C35-856A-4738-96A6-A64563C7F4D9}" type="presOf" srcId="{F77F5152-D61A-4959-83D4-A7027511F307}" destId="{62CD752B-86F9-45E7-AB3E-7B9DF6C6DCCD}" srcOrd="0" destOrd="1" presId="urn:microsoft.com/office/officeart/2005/8/layout/vList5"/>
    <dgm:cxn modelId="{0144013A-36DA-4EBD-99F8-B3B23B6AC05C}" srcId="{F675E775-1181-44BC-BDC4-1F9738178BF4}" destId="{708064BD-1D86-4017-B5D8-BFBBE6422B21}" srcOrd="0" destOrd="0" parTransId="{7D28395E-ADD5-4034-854B-8DF75EE9EB6E}" sibTransId="{5673920A-867B-430E-B193-7AE8A1590A82}"/>
    <dgm:cxn modelId="{900C933C-BC70-4752-B874-560356E33256}" type="presOf" srcId="{3BDE39CE-6847-4339-8080-92DF6D17BF8B}" destId="{C1BC96BA-E0D2-4865-9C22-7FE88E52A280}" srcOrd="0" destOrd="0" presId="urn:microsoft.com/office/officeart/2005/8/layout/vList5"/>
    <dgm:cxn modelId="{214D1F3E-A3F9-4EF7-8D73-FAA25F75F0A0}" type="presOf" srcId="{0FE6E1D9-D015-4ADF-89E2-D4DE0E3CD10D}" destId="{844AA9F2-C735-4AA7-8115-1BFC70C10812}" srcOrd="0" destOrd="0" presId="urn:microsoft.com/office/officeart/2005/8/layout/vList5"/>
    <dgm:cxn modelId="{8D7AAB4D-AE7C-4854-8CD0-74129942504C}" type="presOf" srcId="{C7DB53F5-9A62-43B4-856A-F428252E216D}" destId="{E315BB04-237A-463F-93E2-B1A29C78C23D}" srcOrd="0" destOrd="2" presId="urn:microsoft.com/office/officeart/2005/8/layout/vList5"/>
    <dgm:cxn modelId="{E240344E-0252-414D-BFA5-5C4B7C015F70}" srcId="{3D7B4E14-C8D0-4566-A3CC-45611152661C}" destId="{50508CC3-96DE-4A40-994E-A3D8FB1E16D1}" srcOrd="0" destOrd="0" parTransId="{583269D5-2C61-4D4C-9D9F-FF063C82E000}" sibTransId="{50423AD3-1285-4350-9651-DA3D735C2112}"/>
    <dgm:cxn modelId="{28D0724E-5F66-4B68-A500-50E996901DDC}" srcId="{1B2BCF61-A59D-4FB6-A88E-A5781AFA5D4E}" destId="{0FE6E1D9-D015-4ADF-89E2-D4DE0E3CD10D}" srcOrd="3" destOrd="0" parTransId="{1024ABF3-0340-42E9-996E-ADD2378A5AF7}" sibTransId="{A08A7045-416A-4847-AA80-D3F5B80B1D4B}"/>
    <dgm:cxn modelId="{A2FD4E73-7114-44A4-9156-764521D98A02}" type="presOf" srcId="{38054A36-2CDB-412D-99E5-79AAC73E1BD5}" destId="{94A262F8-E102-4ACC-89C3-951389559627}" srcOrd="0" destOrd="0" presId="urn:microsoft.com/office/officeart/2005/8/layout/vList5"/>
    <dgm:cxn modelId="{6DAC8953-8722-4680-B938-4DD0DC044BE8}" srcId="{DA140918-BA10-4063-9419-664BD723853F}" destId="{1914D5AD-433A-4145-A814-91C7807B75D7}" srcOrd="0" destOrd="0" parTransId="{C09DC2D5-EA7F-46BF-B37E-1C2F13461B64}" sibTransId="{265CE196-E3D3-49FA-8891-4923412F5BF6}"/>
    <dgm:cxn modelId="{181FAC73-65C4-4431-A0F8-55E61EA57C94}" srcId="{1B2BCF61-A59D-4FB6-A88E-A5781AFA5D4E}" destId="{DA140918-BA10-4063-9419-664BD723853F}" srcOrd="0" destOrd="0" parTransId="{1C522682-D550-42B7-97DA-D086BDD0A1CE}" sibTransId="{17B70E75-8C27-43CC-ACB8-9EC5736EA903}"/>
    <dgm:cxn modelId="{D4ACE785-57B6-46A8-818A-E3CA20BD97C1}" srcId="{3BDE39CE-6847-4339-8080-92DF6D17BF8B}" destId="{D7188877-F984-4FFA-89F2-CC9BF6A7AC83}" srcOrd="1" destOrd="0" parTransId="{97569316-A4AD-4A81-8E61-7D651EBE1B19}" sibTransId="{AF64E0D0-522D-4130-BCDC-6EB7ACBDC1CB}"/>
    <dgm:cxn modelId="{9B11D191-2529-4BDF-899F-E3CC8DC2FA0B}" type="presOf" srcId="{50508CC3-96DE-4A40-994E-A3D8FB1E16D1}" destId="{2A762060-574E-44C0-B3B2-3E943302F2E4}" srcOrd="0" destOrd="0" presId="urn:microsoft.com/office/officeart/2005/8/layout/vList5"/>
    <dgm:cxn modelId="{65DFBA9E-8F62-4D80-8392-E4B20FB95473}" type="presOf" srcId="{3D7B4E14-C8D0-4566-A3CC-45611152661C}" destId="{5E4ABF7B-4D6F-41E3-83E4-FDD015878DED}" srcOrd="0" destOrd="0" presId="urn:microsoft.com/office/officeart/2005/8/layout/vList5"/>
    <dgm:cxn modelId="{4FEC14A6-6CD5-488F-A263-74875D7C1597}" type="presOf" srcId="{708064BD-1D86-4017-B5D8-BFBBE6422B21}" destId="{E315BB04-237A-463F-93E2-B1A29C78C23D}" srcOrd="0" destOrd="0" presId="urn:microsoft.com/office/officeart/2005/8/layout/vList5"/>
    <dgm:cxn modelId="{CFEEE0A6-F0C6-433F-9938-AB9077D73CEB}" type="presOf" srcId="{DA140918-BA10-4063-9419-664BD723853F}" destId="{DA8A15D7-7B07-4CC7-B7EC-1FAC24C82D6B}" srcOrd="0" destOrd="0" presId="urn:microsoft.com/office/officeart/2005/8/layout/vList5"/>
    <dgm:cxn modelId="{675D99B0-541F-4F70-93B3-9D97542A611E}" srcId="{1B2BCF61-A59D-4FB6-A88E-A5781AFA5D4E}" destId="{F675E775-1181-44BC-BDC4-1F9738178BF4}" srcOrd="5" destOrd="0" parTransId="{12552C29-8FF0-46BA-9A6D-806D5BDB29DF}" sibTransId="{136324D9-3B7A-4FD3-B2EB-8309FC8BD9E2}"/>
    <dgm:cxn modelId="{375572B1-0E62-480F-BDED-2FADE66D9942}" srcId="{F675E775-1181-44BC-BDC4-1F9738178BF4}" destId="{4FBB88D6-341A-474D-A3B4-58B07A352CC4}" srcOrd="1" destOrd="0" parTransId="{BD5AF8B2-E038-400C-A963-9128C6F9A8AC}" sibTransId="{AC7B11DF-D6AD-405A-A40A-28E1A4E69DFE}"/>
    <dgm:cxn modelId="{E8A82CB6-B1AD-48A8-A18B-D6644C80A491}" srcId="{38054A36-2CDB-412D-99E5-79AAC73E1BD5}" destId="{F77F5152-D61A-4959-83D4-A7027511F307}" srcOrd="1" destOrd="0" parTransId="{BD8AF81F-27E6-453C-8C62-43A6553E0B35}" sibTransId="{500FA98E-091F-4A15-B8CB-3A787973F7E8}"/>
    <dgm:cxn modelId="{CBB20FB7-C0F2-46F3-AC4F-19C13788BC73}" type="presOf" srcId="{1B2BCF61-A59D-4FB6-A88E-A5781AFA5D4E}" destId="{C01C17E3-8C11-4762-A99D-1CA9247B31ED}" srcOrd="0" destOrd="0" presId="urn:microsoft.com/office/officeart/2005/8/layout/vList5"/>
    <dgm:cxn modelId="{DE1D7DB7-FFDC-488C-A1B4-87DAD19B81DE}" type="presOf" srcId="{E043F715-51E8-4E42-87B1-3A33CC7A282F}" destId="{E7501CDD-82F6-46D5-A6D1-0D5BEC8131A5}" srcOrd="0" destOrd="0" presId="urn:microsoft.com/office/officeart/2005/8/layout/vList5"/>
    <dgm:cxn modelId="{4F51BDBF-4123-4107-B282-B190A7D20F26}" srcId="{F675E775-1181-44BC-BDC4-1F9738178BF4}" destId="{C7DB53F5-9A62-43B4-856A-F428252E216D}" srcOrd="2" destOrd="0" parTransId="{20B34119-0DE1-4C29-923B-DC72773B8928}" sibTransId="{2F349648-0085-4188-8397-2159BA3E6D5A}"/>
    <dgm:cxn modelId="{D8C6D0BF-7697-4CBE-A6FA-770EBF502530}" srcId="{38054A36-2CDB-412D-99E5-79AAC73E1BD5}" destId="{8AFD1B97-5781-4692-B7A2-878C25E9B6B7}" srcOrd="0" destOrd="0" parTransId="{071ED1D4-2A58-424A-ACB1-E786BACC5D4A}" sibTransId="{451BB5CB-6CDA-45B8-A209-A33486103D0F}"/>
    <dgm:cxn modelId="{862C85C3-D6F4-4C61-A138-BBB3221DD111}" srcId="{1B2BCF61-A59D-4FB6-A88E-A5781AFA5D4E}" destId="{3BDE39CE-6847-4339-8080-92DF6D17BF8B}" srcOrd="4" destOrd="0" parTransId="{4B90D1D3-43EB-43D5-83FD-45E73CB33FAE}" sibTransId="{86342E66-2AC3-4C69-BACD-5C6BC411EDE5}"/>
    <dgm:cxn modelId="{67FA03C6-FA3A-4827-9C04-54220B94BF39}" srcId="{1B2BCF61-A59D-4FB6-A88E-A5781AFA5D4E}" destId="{38054A36-2CDB-412D-99E5-79AAC73E1BD5}" srcOrd="1" destOrd="0" parTransId="{DA3E5DB8-4EB3-41A9-A146-D37230CE0C66}" sibTransId="{52B6AB61-5237-4D64-9F39-13F37C50CCC6}"/>
    <dgm:cxn modelId="{B31926CC-4F43-43A1-967A-5EF05FD54653}" srcId="{3D7B4E14-C8D0-4566-A3CC-45611152661C}" destId="{30FC4CD5-1490-406C-8413-6E9DC0027BD4}" srcOrd="1" destOrd="0" parTransId="{4C66AC39-7F1B-426F-8189-83E81F53143A}" sibTransId="{F92073E0-94F6-410C-86A2-355D6ECADA96}"/>
    <dgm:cxn modelId="{58B397D7-44F8-4F3F-8E17-175B83716C1F}" type="presOf" srcId="{1914D5AD-433A-4145-A814-91C7807B75D7}" destId="{E6CF14B2-FFF6-4BE0-AA12-D9A5AFFBF73F}" srcOrd="0" destOrd="0" presId="urn:microsoft.com/office/officeart/2005/8/layout/vList5"/>
    <dgm:cxn modelId="{086D98DD-FAC9-43F7-9559-C70347F55624}" srcId="{3BDE39CE-6847-4339-8080-92DF6D17BF8B}" destId="{E043F715-51E8-4E42-87B1-3A33CC7A282F}" srcOrd="0" destOrd="0" parTransId="{8F469B18-D41F-49B5-9080-A20A93168D95}" sibTransId="{636A8D22-7FEC-4C3D-A055-A3705AA115C1}"/>
    <dgm:cxn modelId="{3FAE32E9-57F4-41C3-8C48-349FAF64FA1D}" type="presOf" srcId="{4FBB88D6-341A-474D-A3B4-58B07A352CC4}" destId="{E315BB04-237A-463F-93E2-B1A29C78C23D}" srcOrd="0" destOrd="1" presId="urn:microsoft.com/office/officeart/2005/8/layout/vList5"/>
    <dgm:cxn modelId="{172681EB-4A1F-4E2C-8C8C-74E06557A62B}" type="presOf" srcId="{30FC4CD5-1490-406C-8413-6E9DC0027BD4}" destId="{2A762060-574E-44C0-B3B2-3E943302F2E4}" srcOrd="0" destOrd="1" presId="urn:microsoft.com/office/officeart/2005/8/layout/vList5"/>
    <dgm:cxn modelId="{6A89F5F0-64E3-4DE4-90D4-AAC27259B897}" type="presOf" srcId="{D7188877-F984-4FFA-89F2-CC9BF6A7AC83}" destId="{E7501CDD-82F6-46D5-A6D1-0D5BEC8131A5}" srcOrd="0" destOrd="1" presId="urn:microsoft.com/office/officeart/2005/8/layout/vList5"/>
    <dgm:cxn modelId="{AC31C968-0C32-4B36-9411-822345E0E30A}" type="presParOf" srcId="{C01C17E3-8C11-4762-A99D-1CA9247B31ED}" destId="{A0F6AE88-537B-4074-AF6D-2C395EDAE2F6}" srcOrd="0" destOrd="0" presId="urn:microsoft.com/office/officeart/2005/8/layout/vList5"/>
    <dgm:cxn modelId="{22BD1BDB-CCA2-4F91-8634-D861B3EB4620}" type="presParOf" srcId="{A0F6AE88-537B-4074-AF6D-2C395EDAE2F6}" destId="{DA8A15D7-7B07-4CC7-B7EC-1FAC24C82D6B}" srcOrd="0" destOrd="0" presId="urn:microsoft.com/office/officeart/2005/8/layout/vList5"/>
    <dgm:cxn modelId="{BDD0A708-0580-4554-939D-D23E1305A78C}" type="presParOf" srcId="{A0F6AE88-537B-4074-AF6D-2C395EDAE2F6}" destId="{E6CF14B2-FFF6-4BE0-AA12-D9A5AFFBF73F}" srcOrd="1" destOrd="0" presId="urn:microsoft.com/office/officeart/2005/8/layout/vList5"/>
    <dgm:cxn modelId="{7187B8DA-4D2A-4115-B298-8257D2FBE724}" type="presParOf" srcId="{C01C17E3-8C11-4762-A99D-1CA9247B31ED}" destId="{26A7678A-1DF1-49B3-9D37-40D77837AC8A}" srcOrd="1" destOrd="0" presId="urn:microsoft.com/office/officeart/2005/8/layout/vList5"/>
    <dgm:cxn modelId="{E1752FF4-9FDA-467F-B3D6-11B655355E5E}" type="presParOf" srcId="{C01C17E3-8C11-4762-A99D-1CA9247B31ED}" destId="{497E521B-D1EF-45C7-A4F1-CFAE282A311B}" srcOrd="2" destOrd="0" presId="urn:microsoft.com/office/officeart/2005/8/layout/vList5"/>
    <dgm:cxn modelId="{3651733E-FCCA-45FE-880B-E1061D2FAB4C}" type="presParOf" srcId="{497E521B-D1EF-45C7-A4F1-CFAE282A311B}" destId="{94A262F8-E102-4ACC-89C3-951389559627}" srcOrd="0" destOrd="0" presId="urn:microsoft.com/office/officeart/2005/8/layout/vList5"/>
    <dgm:cxn modelId="{822CAB79-4276-465A-A0D8-5469840A9353}" type="presParOf" srcId="{497E521B-D1EF-45C7-A4F1-CFAE282A311B}" destId="{62CD752B-86F9-45E7-AB3E-7B9DF6C6DCCD}" srcOrd="1" destOrd="0" presId="urn:microsoft.com/office/officeart/2005/8/layout/vList5"/>
    <dgm:cxn modelId="{86537579-805D-4327-9990-6BC39A312014}" type="presParOf" srcId="{C01C17E3-8C11-4762-A99D-1CA9247B31ED}" destId="{F5FA3AFA-4567-487C-9D31-1D5D000809B4}" srcOrd="3" destOrd="0" presId="urn:microsoft.com/office/officeart/2005/8/layout/vList5"/>
    <dgm:cxn modelId="{256DA636-8358-461E-8670-CA87E7AAE13F}" type="presParOf" srcId="{C01C17E3-8C11-4762-A99D-1CA9247B31ED}" destId="{921B9489-61FF-4CCE-8EF9-7363CE347E09}" srcOrd="4" destOrd="0" presId="urn:microsoft.com/office/officeart/2005/8/layout/vList5"/>
    <dgm:cxn modelId="{80306C85-C374-4F2B-AFA3-3F3A347C25AB}" type="presParOf" srcId="{921B9489-61FF-4CCE-8EF9-7363CE347E09}" destId="{5E4ABF7B-4D6F-41E3-83E4-FDD015878DED}" srcOrd="0" destOrd="0" presId="urn:microsoft.com/office/officeart/2005/8/layout/vList5"/>
    <dgm:cxn modelId="{33B2B3FC-38AC-4611-A6C9-FC9FC8C43F96}" type="presParOf" srcId="{921B9489-61FF-4CCE-8EF9-7363CE347E09}" destId="{2A762060-574E-44C0-B3B2-3E943302F2E4}" srcOrd="1" destOrd="0" presId="urn:microsoft.com/office/officeart/2005/8/layout/vList5"/>
    <dgm:cxn modelId="{C94B13AB-5951-4CD8-BDE3-B719AA671F1C}" type="presParOf" srcId="{C01C17E3-8C11-4762-A99D-1CA9247B31ED}" destId="{A0D46634-77FD-48BF-8879-2C46DFBC95D2}" srcOrd="5" destOrd="0" presId="urn:microsoft.com/office/officeart/2005/8/layout/vList5"/>
    <dgm:cxn modelId="{9E10268C-6C3A-48D7-9105-3610EEB00EEB}" type="presParOf" srcId="{C01C17E3-8C11-4762-A99D-1CA9247B31ED}" destId="{E1E93580-45E6-4EB2-9797-21279CE34676}" srcOrd="6" destOrd="0" presId="urn:microsoft.com/office/officeart/2005/8/layout/vList5"/>
    <dgm:cxn modelId="{AE461D29-0138-4FAC-8C25-4660C0ADCCE4}" type="presParOf" srcId="{E1E93580-45E6-4EB2-9797-21279CE34676}" destId="{844AA9F2-C735-4AA7-8115-1BFC70C10812}" srcOrd="0" destOrd="0" presId="urn:microsoft.com/office/officeart/2005/8/layout/vList5"/>
    <dgm:cxn modelId="{1D2144C2-EE9A-413A-8B63-A12FE626B8B0}" type="presParOf" srcId="{E1E93580-45E6-4EB2-9797-21279CE34676}" destId="{EE7184B3-BCBA-4C75-8502-FD193A227EB7}" srcOrd="1" destOrd="0" presId="urn:microsoft.com/office/officeart/2005/8/layout/vList5"/>
    <dgm:cxn modelId="{9781201D-2FEA-4EDD-B115-D69D67BB0505}" type="presParOf" srcId="{C01C17E3-8C11-4762-A99D-1CA9247B31ED}" destId="{C25FEC69-1921-4A44-8971-CA55E460636C}" srcOrd="7" destOrd="0" presId="urn:microsoft.com/office/officeart/2005/8/layout/vList5"/>
    <dgm:cxn modelId="{FE916C84-C482-4C1E-8961-6D9AA0CC39EA}" type="presParOf" srcId="{C01C17E3-8C11-4762-A99D-1CA9247B31ED}" destId="{0F00614D-A4AA-48F2-95C1-E1965189BD33}" srcOrd="8" destOrd="0" presId="urn:microsoft.com/office/officeart/2005/8/layout/vList5"/>
    <dgm:cxn modelId="{12049AC4-869D-46C4-BA3F-6629AEFCB060}" type="presParOf" srcId="{0F00614D-A4AA-48F2-95C1-E1965189BD33}" destId="{C1BC96BA-E0D2-4865-9C22-7FE88E52A280}" srcOrd="0" destOrd="0" presId="urn:microsoft.com/office/officeart/2005/8/layout/vList5"/>
    <dgm:cxn modelId="{D7B55452-6173-4232-8DB2-AB4C793F0C08}" type="presParOf" srcId="{0F00614D-A4AA-48F2-95C1-E1965189BD33}" destId="{E7501CDD-82F6-46D5-A6D1-0D5BEC8131A5}" srcOrd="1" destOrd="0" presId="urn:microsoft.com/office/officeart/2005/8/layout/vList5"/>
    <dgm:cxn modelId="{AABF62D8-FECE-4E1A-A267-DE46EC572766}" type="presParOf" srcId="{C01C17E3-8C11-4762-A99D-1CA9247B31ED}" destId="{20C1F34F-618E-4F2E-AFC0-35953D1C6B15}" srcOrd="9" destOrd="0" presId="urn:microsoft.com/office/officeart/2005/8/layout/vList5"/>
    <dgm:cxn modelId="{D963AA80-A18B-4028-BB47-8B7BE2083A78}" type="presParOf" srcId="{C01C17E3-8C11-4762-A99D-1CA9247B31ED}" destId="{D7B91813-600A-4A9C-8F32-24C73BD982DA}" srcOrd="10" destOrd="0" presId="urn:microsoft.com/office/officeart/2005/8/layout/vList5"/>
    <dgm:cxn modelId="{6DDAA591-DAA8-4318-9AEB-A38989D0B324}" type="presParOf" srcId="{D7B91813-600A-4A9C-8F32-24C73BD982DA}" destId="{6FC0CC47-3804-4661-8A75-ABF9E0F629FB}" srcOrd="0" destOrd="0" presId="urn:microsoft.com/office/officeart/2005/8/layout/vList5"/>
    <dgm:cxn modelId="{2AC815AB-C93D-42F2-9536-6894FD29107C}" type="presParOf" srcId="{D7B91813-600A-4A9C-8F32-24C73BD982DA}" destId="{E315BB04-237A-463F-93E2-B1A29C78C2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F14B2-FFF6-4BE0-AA12-D9A5AFFBF73F}">
      <dsp:nvSpPr>
        <dsp:cNvPr id="0" name=""/>
        <dsp:cNvSpPr/>
      </dsp:nvSpPr>
      <dsp:spPr>
        <a:xfrm rot="5400000">
          <a:off x="6326329" y="-2805518"/>
          <a:ext cx="437862" cy="616024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b="1" i="0" kern="1200" dirty="0"/>
            <a:t>Τί είναι ρίσκο και τι αβεβαιότητα; Πώς σχετίζεται με θεωρία πιθανοτήτων; Σχέσεις αναλογισμού-οικονομικών. Σχέση ασφάλισης- παραγώγων</a:t>
          </a:r>
          <a:endParaRPr lang="en-US" sz="1000" kern="1200" dirty="0"/>
        </a:p>
      </dsp:txBody>
      <dsp:txXfrm rot="-5400000">
        <a:off x="3465138" y="77048"/>
        <a:ext cx="6138870" cy="395112"/>
      </dsp:txXfrm>
    </dsp:sp>
    <dsp:sp modelId="{DA8A15D7-7B07-4CC7-B7EC-1FAC24C82D6B}">
      <dsp:nvSpPr>
        <dsp:cNvPr id="0" name=""/>
        <dsp:cNvSpPr/>
      </dsp:nvSpPr>
      <dsp:spPr>
        <a:xfrm>
          <a:off x="0" y="940"/>
          <a:ext cx="3465137" cy="5473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0" kern="1200"/>
            <a:t>Εισαγωγικές έννοιες και παρατηρήσεις  </a:t>
          </a:r>
          <a:endParaRPr lang="en-US" sz="1500" kern="1200"/>
        </a:p>
      </dsp:txBody>
      <dsp:txXfrm>
        <a:off x="26718" y="27658"/>
        <a:ext cx="3411701" cy="493892"/>
      </dsp:txXfrm>
    </dsp:sp>
    <dsp:sp modelId="{62CD752B-86F9-45E7-AB3E-7B9DF6C6DCCD}">
      <dsp:nvSpPr>
        <dsp:cNvPr id="0" name=""/>
        <dsp:cNvSpPr/>
      </dsp:nvSpPr>
      <dsp:spPr>
        <a:xfrm rot="5400000">
          <a:off x="6326329" y="-2230823"/>
          <a:ext cx="437862" cy="616024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b="1" i="0" kern="1200" dirty="0"/>
            <a:t>Το ‘αόρατο χέρι’ – Γενική ισορροπία και ορθολογισμός. Προσαρμογή για ρίσκο.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b="1" i="0" kern="1200" dirty="0"/>
            <a:t>Κριτική από θεωρία παιγνίων – δίλημμα του φυλακισμένου</a:t>
          </a:r>
          <a:endParaRPr lang="en-US" sz="900" kern="1200" dirty="0"/>
        </a:p>
      </dsp:txBody>
      <dsp:txXfrm rot="-5400000">
        <a:off x="3465138" y="651743"/>
        <a:ext cx="6138870" cy="395112"/>
      </dsp:txXfrm>
    </dsp:sp>
    <dsp:sp modelId="{94A262F8-E102-4ACC-89C3-951389559627}">
      <dsp:nvSpPr>
        <dsp:cNvPr id="0" name=""/>
        <dsp:cNvSpPr/>
      </dsp:nvSpPr>
      <dsp:spPr>
        <a:xfrm>
          <a:off x="0" y="575634"/>
          <a:ext cx="3465137" cy="5473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0" kern="1200"/>
            <a:t>Οικονομική θεωρία και αγορές</a:t>
          </a:r>
          <a:endParaRPr lang="en-US" sz="1500" kern="1200"/>
        </a:p>
      </dsp:txBody>
      <dsp:txXfrm>
        <a:off x="26718" y="602352"/>
        <a:ext cx="3411701" cy="493892"/>
      </dsp:txXfrm>
    </dsp:sp>
    <dsp:sp modelId="{2A762060-574E-44C0-B3B2-3E943302F2E4}">
      <dsp:nvSpPr>
        <dsp:cNvPr id="0" name=""/>
        <dsp:cNvSpPr/>
      </dsp:nvSpPr>
      <dsp:spPr>
        <a:xfrm rot="5400000">
          <a:off x="6326329" y="-1656128"/>
          <a:ext cx="437862" cy="61602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b="1" i="0" kern="1200" dirty="0"/>
            <a:t>Χρησιμότητα </a:t>
          </a:r>
          <a:r>
            <a:rPr lang="en-US" sz="900" b="1" i="0" kern="1200" dirty="0"/>
            <a:t>von-Neumann Morgenstern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b="1" i="0" kern="1200" dirty="0"/>
            <a:t>Οικονομικά της συμπεριφοράς</a:t>
          </a:r>
          <a:endParaRPr lang="en-US" sz="900" kern="1200" dirty="0"/>
        </a:p>
      </dsp:txBody>
      <dsp:txXfrm rot="-5400000">
        <a:off x="3465138" y="1226438"/>
        <a:ext cx="6138870" cy="395112"/>
      </dsp:txXfrm>
    </dsp:sp>
    <dsp:sp modelId="{5E4ABF7B-4D6F-41E3-83E4-FDD015878DED}">
      <dsp:nvSpPr>
        <dsp:cNvPr id="0" name=""/>
        <dsp:cNvSpPr/>
      </dsp:nvSpPr>
      <dsp:spPr>
        <a:xfrm>
          <a:off x="0" y="1150329"/>
          <a:ext cx="3465137" cy="5473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0" kern="1200"/>
            <a:t>Διαχρονική επιλογή και αβεβαιότητα	</a:t>
          </a:r>
          <a:endParaRPr lang="en-US" sz="1500" kern="1200"/>
        </a:p>
      </dsp:txBody>
      <dsp:txXfrm>
        <a:off x="26718" y="1177047"/>
        <a:ext cx="3411701" cy="493892"/>
      </dsp:txXfrm>
    </dsp:sp>
    <dsp:sp modelId="{EE7184B3-BCBA-4C75-8502-FD193A227EB7}">
      <dsp:nvSpPr>
        <dsp:cNvPr id="0" name=""/>
        <dsp:cNvSpPr/>
      </dsp:nvSpPr>
      <dsp:spPr>
        <a:xfrm rot="5400000">
          <a:off x="6326329" y="-1081433"/>
          <a:ext cx="437862" cy="616024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b="1" i="0" kern="1200" dirty="0"/>
            <a:t>Πώς προκύπτει η ζήτηση και γιατί. Θέματα προσφοράς</a:t>
          </a:r>
          <a:endParaRPr lang="en-US" sz="1000" kern="1200" dirty="0"/>
        </a:p>
      </dsp:txBody>
      <dsp:txXfrm rot="-5400000">
        <a:off x="3465138" y="1801133"/>
        <a:ext cx="6138870" cy="395112"/>
      </dsp:txXfrm>
    </dsp:sp>
    <dsp:sp modelId="{844AA9F2-C735-4AA7-8115-1BFC70C10812}">
      <dsp:nvSpPr>
        <dsp:cNvPr id="0" name=""/>
        <dsp:cNvSpPr/>
      </dsp:nvSpPr>
      <dsp:spPr>
        <a:xfrm>
          <a:off x="0" y="1725024"/>
          <a:ext cx="3465137" cy="5473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0" kern="1200"/>
            <a:t>Η ζήτηση για ασφάλιση	</a:t>
          </a:r>
          <a:endParaRPr lang="en-US" sz="1500" kern="1200"/>
        </a:p>
      </dsp:txBody>
      <dsp:txXfrm>
        <a:off x="26718" y="1751742"/>
        <a:ext cx="3411701" cy="493892"/>
      </dsp:txXfrm>
    </dsp:sp>
    <dsp:sp modelId="{E7501CDD-82F6-46D5-A6D1-0D5BEC8131A5}">
      <dsp:nvSpPr>
        <dsp:cNvPr id="0" name=""/>
        <dsp:cNvSpPr/>
      </dsp:nvSpPr>
      <dsp:spPr>
        <a:xfrm rot="5400000">
          <a:off x="6326329" y="-506738"/>
          <a:ext cx="437862" cy="616024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b="1" i="0" kern="1200" dirty="0"/>
            <a:t>Αντεπιλογή, Ηθικός κίνδυνος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b="1" i="0" kern="1200" dirty="0"/>
            <a:t>Εφαρμογές σε γενετικά τεστ και </a:t>
          </a:r>
          <a:r>
            <a:rPr lang="el-GR" sz="900" b="1" i="0" kern="1200" dirty="0" err="1"/>
            <a:t>μικρο</a:t>
          </a:r>
          <a:r>
            <a:rPr lang="el-GR" sz="900" b="1" i="0" kern="1200" dirty="0"/>
            <a:t>-ασφάλιση</a:t>
          </a:r>
          <a:endParaRPr lang="en-US" sz="900" kern="1200" dirty="0"/>
        </a:p>
      </dsp:txBody>
      <dsp:txXfrm rot="-5400000">
        <a:off x="3465138" y="2375828"/>
        <a:ext cx="6138870" cy="395112"/>
      </dsp:txXfrm>
    </dsp:sp>
    <dsp:sp modelId="{C1BC96BA-E0D2-4865-9C22-7FE88E52A280}">
      <dsp:nvSpPr>
        <dsp:cNvPr id="0" name=""/>
        <dsp:cNvSpPr/>
      </dsp:nvSpPr>
      <dsp:spPr>
        <a:xfrm>
          <a:off x="0" y="2299719"/>
          <a:ext cx="3465137" cy="5473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0" kern="1200"/>
            <a:t>Ασυμμετρίες πληροφόρησης/ γενετικά τεστ	</a:t>
          </a:r>
          <a:endParaRPr lang="en-US" sz="1500" kern="1200"/>
        </a:p>
      </dsp:txBody>
      <dsp:txXfrm>
        <a:off x="26718" y="2326437"/>
        <a:ext cx="3411701" cy="493892"/>
      </dsp:txXfrm>
    </dsp:sp>
    <dsp:sp modelId="{E315BB04-237A-463F-93E2-B1A29C78C23D}">
      <dsp:nvSpPr>
        <dsp:cNvPr id="0" name=""/>
        <dsp:cNvSpPr/>
      </dsp:nvSpPr>
      <dsp:spPr>
        <a:xfrm rot="5400000">
          <a:off x="6326329" y="67956"/>
          <a:ext cx="437862" cy="616024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b="0" i="0" kern="1200" dirty="0"/>
            <a:t>Πώς </a:t>
          </a:r>
          <a:r>
            <a:rPr lang="el-GR" sz="1000" b="0" i="0" kern="1200" dirty="0" err="1"/>
            <a:t>προϊοντα</a:t>
          </a:r>
          <a:r>
            <a:rPr lang="el-GR" sz="1000" b="0" i="0" kern="1200" dirty="0"/>
            <a:t> διαχείρισης ρίσκου οδήγησαν στην κρίση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b="0" i="0" kern="1200" dirty="0"/>
            <a:t>Εξέλιξη της κρίσης από το 2007 και ρόλος ασφάλισης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b="0" i="0" kern="1200" dirty="0" err="1"/>
            <a:t>Παραβατική</a:t>
          </a:r>
          <a:r>
            <a:rPr lang="el-GR" sz="1000" b="0" i="0" kern="1200" dirty="0"/>
            <a:t> συμπεριφορά και οι αφετηρίες οικονομικών κρίσεων στην ιστορία </a:t>
          </a:r>
          <a:endParaRPr lang="en-US" sz="1000" kern="1200" dirty="0"/>
        </a:p>
      </dsp:txBody>
      <dsp:txXfrm rot="-5400000">
        <a:off x="3465138" y="2950523"/>
        <a:ext cx="6138870" cy="395112"/>
      </dsp:txXfrm>
    </dsp:sp>
    <dsp:sp modelId="{6FC0CC47-3804-4661-8A75-ABF9E0F629FB}">
      <dsp:nvSpPr>
        <dsp:cNvPr id="0" name=""/>
        <dsp:cNvSpPr/>
      </dsp:nvSpPr>
      <dsp:spPr>
        <a:xfrm>
          <a:off x="0" y="2874414"/>
          <a:ext cx="3465137" cy="5473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0" kern="1200"/>
            <a:t>Ειδικά θέματα – Οικονομική κρίση 2007/9</a:t>
          </a:r>
          <a:endParaRPr lang="en-US" sz="1500" kern="1200"/>
        </a:p>
      </dsp:txBody>
      <dsp:txXfrm>
        <a:off x="26718" y="2901132"/>
        <a:ext cx="3411701" cy="49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0226EC7-2251-45C1-8417-445CC26766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6A0A87-066F-4F59-97EB-59181F7071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2496" y="0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F16073-B7D1-4E3E-BE13-367E2B996B3F}" type="datetimeFigureOut">
              <a:rPr lang="el-GR" altLang="en-US"/>
              <a:pPr>
                <a:defRPr/>
              </a:pPr>
              <a:t>22/10/2025</a:t>
            </a:fld>
            <a:endParaRPr lang="el-G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7B68391-DEFD-4398-9269-A4D887713C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031D18C-A1C1-442A-B972-717AC5C86F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1" y="4705905"/>
            <a:ext cx="5428614" cy="445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Click to edit Master text styles</a:t>
            </a:r>
          </a:p>
          <a:p>
            <a:pPr lvl="1"/>
            <a:r>
              <a:rPr lang="el-GR" altLang="en-US" noProof="0"/>
              <a:t>Second level</a:t>
            </a:r>
          </a:p>
          <a:p>
            <a:pPr lvl="2"/>
            <a:r>
              <a:rPr lang="el-GR" altLang="en-US" noProof="0"/>
              <a:t>Third level</a:t>
            </a:r>
          </a:p>
          <a:p>
            <a:pPr lvl="3"/>
            <a:r>
              <a:rPr lang="el-GR" altLang="en-US" noProof="0"/>
              <a:t>Fourth level</a:t>
            </a:r>
          </a:p>
          <a:p>
            <a:pPr lvl="4"/>
            <a:r>
              <a:rPr lang="el-GR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2010230-6895-4932-8132-3C116039EC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64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DCB1B8F-39F9-4233-A4CC-5A7C64D0B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96" y="940864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135B5E3-3882-4347-997E-9A62EC67AC1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56240">
              <a:defRPr/>
            </a:pPr>
            <a:r>
              <a:rPr lang="el-GR">
                <a:solidFill>
                  <a:srgbClr val="595959"/>
                </a:solidFill>
                <a:latin typeface="Book Antiqua"/>
              </a:rPr>
              <a:t>Πλάτων Τήνιος ΕΑΑ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240">
              <a:defRPr/>
            </a:pPr>
            <a:fld id="{958706C7-F2C3-48B6-8A22-C484D800B5D4}" type="slidenum">
              <a:rPr lang="el-GR">
                <a:solidFill>
                  <a:srgbClr val="595959"/>
                </a:solidFill>
                <a:latin typeface="Book Antiqua"/>
              </a:rPr>
              <a:pPr defTabSz="456240">
                <a:defRPr/>
              </a:pPr>
              <a:t>3</a:t>
            </a:fld>
            <a:endParaRPr lang="el-GR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0486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20B6EBA-BE73-464B-8C2D-42EC65E656DA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2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918E5-B8CF-40B1-BBB6-A207A55669C6}" type="datetime1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87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4F9B9-EA8E-4C90-9D27-B5518883912D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91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9AEF8-9150-4099-B235-0E2B3E02F8A3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25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0968B-7E18-4AB5-A8E6-4088FB556933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09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F9967-1434-45D7-86F2-681E1932A29C}" type="datetime1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72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4E43D-1EB1-4B1D-A7EB-20CF92ABC522}" type="datetime1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88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fld id="{4B7C77E9-A702-4F35-A088-AC81539ABB63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10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fld id="{A9AE34F0-AEC3-466C-B33F-2BE11A1215D3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9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8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3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09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FF98-C502-4353-B8E6-5692710ACA3F}" type="datetime1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78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C474D-E3A8-4767-AC90-882235F486EA}" type="datetime1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5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94F61-2168-41E4-989E-61161006E639}" type="datetime1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89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A71E0-4A2D-48C2-9BAE-EFE4F29E9200}" type="datetime1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91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E04DF-7ECB-473E-A4CB-D291F458F466}" type="datetime1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17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C473B6-4D56-4FEB-B142-6F1CF9A3F9DF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1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3kET2YPWl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tKt8YF7dg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7582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oa.org/news-and-publications/newsletters/innovators-and-entrepreneurs/2017/november/ei-2017-iss-61/actuarial-profession-in-the-age-of-artificial-intelligence-and-process-automation/" TargetMode="External"/><Relationship Id="rId4" Type="http://schemas.openxmlformats.org/officeDocument/2006/relationships/hyperlink" Target="https://www.cia-ica.ca/news/whos-afraid-of-ai-exploring-actuarial-advantages-over-machin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- Τίτλος">
            <a:extLst>
              <a:ext uri="{FF2B5EF4-FFF2-40B4-BE49-F238E27FC236}">
                <a16:creationId xmlns:a16="http://schemas.microsoft.com/office/drawing/2014/main" id="{821A9C87-3728-4876-AC5C-50D3F2334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OIKONOMIKH </a:t>
            </a:r>
            <a:r>
              <a:rPr lang="el-GR" altLang="en-US" dirty="0"/>
              <a:t>ΤΗΣ ΑΣΦΑΛΙΣΗΣ</a:t>
            </a:r>
            <a:endParaRPr lang="en-GB" altLang="en-US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19AF5830-6BBC-41FC-8864-D6AC47F6D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ΣΗΜΕΙΩΣΕΙΣ</a:t>
            </a:r>
            <a:endParaRPr lang="en-GB" dirty="0"/>
          </a:p>
        </p:txBody>
      </p:sp>
      <p:sp>
        <p:nvSpPr>
          <p:cNvPr id="3074" name="5 - Θέση αριθμού διαφάνειας">
            <a:extLst>
              <a:ext uri="{FF2B5EF4-FFF2-40B4-BE49-F238E27FC236}">
                <a16:creationId xmlns:a16="http://schemas.microsoft.com/office/drawing/2014/main" id="{D0122AD1-6319-4284-9A2B-128A645C0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6CBF0-6F3C-480B-B287-2D9494FC4FE8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6297D-7EF1-4604-8FC6-A7C63169A38F}"/>
              </a:ext>
            </a:extLst>
          </p:cNvPr>
          <p:cNvSpPr txBox="1"/>
          <p:nvPr/>
        </p:nvSpPr>
        <p:spPr>
          <a:xfrm>
            <a:off x="7680176" y="1115075"/>
            <a:ext cx="3248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Πλάτων Τήνιος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4EFB-AF51-41BF-B593-29158F3A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983BA-1C1F-4421-B2A7-9E396D183495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56182EFC-8602-4E38-AD2B-5164D41D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/>
              <a:t>Φιλοσοφικά θέματα: πιθανότητες και ο κόσμος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AAF7F2C-7D41-4B76-88F4-668F8CBD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348879"/>
            <a:ext cx="11161240" cy="434775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1600" b="1" dirty="0"/>
              <a:t>Κλασσική θεωρία πιθανοτήτων </a:t>
            </a:r>
            <a:r>
              <a:rPr lang="el-GR" altLang="en-US" sz="1600" dirty="0"/>
              <a:t>– υπάρχουν ‘αντικειμενικές’ πιθανότητες που προσεγγίζουμε με μεθόδους στατιστικής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600" dirty="0"/>
              <a:t>Εναλλακτική θεώρηση – πιθανότητες ως ‘βαθμοί πεποίθησης’ ή σιγουριάς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Bayes </a:t>
            </a:r>
            <a:r>
              <a:rPr lang="el-GR" altLang="en-US" sz="1400" dirty="0"/>
              <a:t>σταδιακή ενσωμάτωση της εμπειρίας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Fisher “</a:t>
            </a:r>
            <a:r>
              <a:rPr lang="el-GR" altLang="en-US" sz="1400" dirty="0"/>
              <a:t>ρίσκο αρνητικά συσχετισμένο με γνώση και πληροφόρηση»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600" dirty="0"/>
              <a:t>Μπορούμε να χρησιμοποιούμε ιστορικές πληροφορίες από το παρελθόν για να μάθουμε για τον κόσμο;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/>
              <a:t>Θεώρημα του </a:t>
            </a:r>
            <a:r>
              <a:rPr lang="en-US" altLang="en-US" sz="1400" dirty="0"/>
              <a:t>Bayes </a:t>
            </a:r>
            <a:r>
              <a:rPr lang="el-GR" altLang="en-US" sz="1400" dirty="0"/>
              <a:t>απαιτεί ανεξαρτησία των παρατηρήσεων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b="1" dirty="0" err="1"/>
              <a:t>Εργοδικό</a:t>
            </a:r>
            <a:r>
              <a:rPr lang="el-GR" altLang="en-US" sz="1400" b="1" dirty="0"/>
              <a:t> αξίωμα –  </a:t>
            </a:r>
            <a:r>
              <a:rPr lang="el-GR" altLang="en-US" sz="1400" dirty="0"/>
              <a:t>το μέλλον είναι στατιστική σκιά του παρελθόντος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/>
              <a:t>Αν είναι έτσι χρησιμοποιούμε στατιστικές παρατηρήσεις για να προβλέψουμε το μέλλον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600" b="1" dirty="0"/>
              <a:t>Αν η ιστορία είναι αλληλουχία γεγονότων, </a:t>
            </a:r>
            <a:r>
              <a:rPr lang="el-GR" altLang="en-US" sz="1600" dirty="0"/>
              <a:t>τότε δεν έχουμε πολλές ανεξάρτητες παρατηρήσεις αλλά </a:t>
            </a:r>
            <a:r>
              <a:rPr lang="el-GR" altLang="en-US" sz="1600" b="1" i="1" dirty="0"/>
              <a:t>μια μόνο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 err="1"/>
              <a:t>Οχι</a:t>
            </a:r>
            <a:r>
              <a:rPr lang="el-GR" altLang="en-US" sz="1400" dirty="0"/>
              <a:t> χιλιάδες αξίες μετοχών – ένα μόνο εξελισσόμενο δείγμα </a:t>
            </a:r>
            <a:r>
              <a:rPr lang="el-GR" altLang="en-US" sz="1400" dirty="0" err="1"/>
              <a:t>κεφαλαιοαγοράς</a:t>
            </a:r>
            <a:endParaRPr lang="el-GR" altLang="en-US" sz="1400" dirty="0"/>
          </a:p>
          <a:p>
            <a:pPr lvl="2" eaLnBrk="1" hangingPunct="1">
              <a:lnSpc>
                <a:spcPct val="90000"/>
              </a:lnSpc>
            </a:pPr>
            <a:r>
              <a:rPr lang="el-GR" altLang="en-US" sz="1200" dirty="0"/>
              <a:t>Αν είναι έτσι τα χρηματοοικονομικά θα έμοιαζαν με την ΄γεωλογία (1 μόνο παρατήρηση)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 err="1"/>
              <a:t>Ομως</a:t>
            </a:r>
            <a:r>
              <a:rPr lang="el-GR" altLang="en-US" sz="1400" dirty="0"/>
              <a:t> διαθεσιμότητα στοιχείων και υπολογιστικής δυνατότητας ευνοούν την ‘</a:t>
            </a:r>
            <a:r>
              <a:rPr lang="el-GR" altLang="en-US" sz="1400" dirty="0" err="1"/>
              <a:t>μαθηματικοποίηση</a:t>
            </a:r>
            <a:r>
              <a:rPr lang="el-GR" altLang="en-US" sz="1400" dirty="0"/>
              <a:t>’ των χρηματοοικονομικών	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n-US" sz="1200" dirty="0"/>
              <a:t>Π.χ. </a:t>
            </a:r>
            <a:r>
              <a:rPr lang="en-US" altLang="en-US" sz="1200" dirty="0" err="1"/>
              <a:t>Econophysics</a:t>
            </a:r>
            <a:r>
              <a:rPr lang="en-US" altLang="en-US" sz="1200" dirty="0"/>
              <a:t>  - </a:t>
            </a:r>
            <a:r>
              <a:rPr lang="el-GR" altLang="en-US" sz="1200" dirty="0"/>
              <a:t>συνθήκες ισορροπίας εφαρμόζουν απόλυτο ορθολογισμό</a:t>
            </a:r>
          </a:p>
          <a:p>
            <a:pPr lvl="3" eaLnBrk="1" hangingPunct="1">
              <a:lnSpc>
                <a:spcPct val="90000"/>
              </a:lnSpc>
            </a:pPr>
            <a:r>
              <a:rPr lang="el-GR" altLang="en-US" sz="1000" dirty="0"/>
              <a:t>Αξιοποιείται σε μοντέλα </a:t>
            </a:r>
            <a:r>
              <a:rPr lang="en-US" altLang="en-US" sz="1000" dirty="0"/>
              <a:t>online trading – </a:t>
            </a:r>
            <a:r>
              <a:rPr lang="el-GR" altLang="en-US" sz="1000" dirty="0"/>
              <a:t>αυτόματοι αλγόριθμοι αγοραπωλησιών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Keynes: “</a:t>
            </a:r>
            <a:r>
              <a:rPr lang="el-GR" altLang="en-US" sz="1400" dirty="0"/>
              <a:t>Είναι καλύτερο να επιβεβαιώνεσαι κατά προσέγγιση, παρά να διαψεύδεσαι με </a:t>
            </a:r>
            <a:r>
              <a:rPr lang="el-GR" altLang="en-US" sz="1400" dirty="0" err="1"/>
              <a:t>ακρίβειο</a:t>
            </a:r>
            <a:r>
              <a:rPr lang="el-GR" altLang="en-US" sz="1400" dirty="0"/>
              <a:t>» (‘</a:t>
            </a:r>
            <a:r>
              <a:rPr lang="el-GR" altLang="en-US" sz="1400" dirty="0" err="1"/>
              <a:t>it</a:t>
            </a:r>
            <a:r>
              <a:rPr lang="el-GR" altLang="en-US" sz="1400" dirty="0"/>
              <a:t> </a:t>
            </a:r>
            <a:r>
              <a:rPr lang="el-GR" altLang="en-US" sz="1400" dirty="0" err="1"/>
              <a:t>is</a:t>
            </a:r>
            <a:r>
              <a:rPr lang="el-GR" altLang="en-US" sz="1400" dirty="0"/>
              <a:t> </a:t>
            </a:r>
            <a:r>
              <a:rPr lang="el-GR" altLang="en-US" sz="1400" dirty="0" err="1"/>
              <a:t>better</a:t>
            </a:r>
            <a:r>
              <a:rPr lang="el-GR" altLang="en-US" sz="1400" dirty="0"/>
              <a:t> to </a:t>
            </a:r>
            <a:r>
              <a:rPr lang="el-GR" altLang="en-US" sz="1400" dirty="0" err="1"/>
              <a:t>be</a:t>
            </a:r>
            <a:r>
              <a:rPr lang="el-GR" altLang="en-US" sz="1400" dirty="0"/>
              <a:t> </a:t>
            </a:r>
            <a:r>
              <a:rPr lang="el-GR" altLang="en-US" sz="1400" dirty="0" err="1"/>
              <a:t>roughly</a:t>
            </a:r>
            <a:r>
              <a:rPr lang="el-GR" altLang="en-US" sz="1400" dirty="0"/>
              <a:t> </a:t>
            </a:r>
            <a:r>
              <a:rPr lang="el-GR" altLang="en-US" sz="1400" dirty="0" err="1"/>
              <a:t>right</a:t>
            </a:r>
            <a:r>
              <a:rPr lang="el-GR" altLang="en-US" sz="1400" dirty="0"/>
              <a:t> </a:t>
            </a:r>
            <a:r>
              <a:rPr lang="el-GR" altLang="en-US" sz="1400" dirty="0" err="1"/>
              <a:t>than</a:t>
            </a:r>
            <a:r>
              <a:rPr lang="el-GR" altLang="en-US" sz="1400" dirty="0"/>
              <a:t> </a:t>
            </a:r>
            <a:r>
              <a:rPr lang="el-GR" altLang="en-US" sz="1400" dirty="0" err="1"/>
              <a:t>precisely</a:t>
            </a:r>
            <a:r>
              <a:rPr lang="el-GR" altLang="en-US" sz="1400" dirty="0"/>
              <a:t> </a:t>
            </a:r>
            <a:r>
              <a:rPr lang="el-GR" altLang="en-US" sz="1400" dirty="0" err="1"/>
              <a:t>wrong</a:t>
            </a:r>
            <a:r>
              <a:rPr lang="el-GR" altLang="en-US" sz="1400" dirty="0"/>
              <a:t>’</a:t>
            </a:r>
            <a:endParaRPr lang="en-US" altLang="en-US" sz="1400" dirty="0"/>
          </a:p>
          <a:p>
            <a:pPr lvl="2" eaLnBrk="1" hangingPunct="1">
              <a:lnSpc>
                <a:spcPct val="90000"/>
              </a:lnSpc>
            </a:pPr>
            <a:r>
              <a:rPr lang="el-GR" altLang="en-US" sz="1200" dirty="0"/>
              <a:t>χρήση μαθηματικών μοντέλων ενδείκνυται ως έλεγχος επιχειρημάτων, αλλά πάντοτε πρέπει να υπάρχει συναίσθηση των περιορισμών των μοντέλων και του ορίου εφαρμογής τους. </a:t>
            </a:r>
          </a:p>
        </p:txBody>
      </p:sp>
      <p:sp>
        <p:nvSpPr>
          <p:cNvPr id="10242" name="5 - Θέση αριθμού διαφάνειας">
            <a:extLst>
              <a:ext uri="{FF2B5EF4-FFF2-40B4-BE49-F238E27FC236}">
                <a16:creationId xmlns:a16="http://schemas.microsoft.com/office/drawing/2014/main" id="{CC72D33E-013F-40C8-B179-DD8FC3BF8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4C3AD-2931-4737-98C2-4159EB29CCCB}" type="slidenum">
              <a:rPr lang="en-GB" altLang="en-US" sz="16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9997F-8A68-490D-AEDC-AEA7C42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1ACEA-2816-4882-B592-2766CB2C3562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3420-7BC1-4E91-8AE5-94028F4E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Μαύροι κύκνοι – μια κριτική του ορθολογισμού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99C46-53E3-46B6-90C9-AC658F620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1858437"/>
            <a:ext cx="2857500" cy="2857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8241B-CCAB-4D37-BECE-80866318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8A13C-29F1-4B8C-89CF-55854BF67C8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AD7-7C9B-45B0-A05A-B545B266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821398"/>
            <a:ext cx="1771650" cy="258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14F77-D294-46B6-9E8D-63538E850EC5}"/>
              </a:ext>
            </a:extLst>
          </p:cNvPr>
          <p:cNvSpPr txBox="1"/>
          <p:nvPr/>
        </p:nvSpPr>
        <p:spPr>
          <a:xfrm>
            <a:off x="911424" y="4624741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Youtube</a:t>
            </a:r>
            <a:r>
              <a:rPr lang="en-US" b="1" dirty="0"/>
              <a:t> </a:t>
            </a:r>
            <a:r>
              <a:rPr lang="el-GR" b="1" dirty="0"/>
              <a:t>βίντεο</a:t>
            </a:r>
            <a:endParaRPr lang="en-GB" b="1" dirty="0"/>
          </a:p>
          <a:p>
            <a:r>
              <a:rPr lang="en-GB" dirty="0">
                <a:hlinkClick r:id="rId4"/>
              </a:rPr>
              <a:t>https://www.youtube.com/watch?v=33kET2YPWls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 err="1"/>
              <a:t>Αρθρα</a:t>
            </a:r>
            <a:r>
              <a:rPr lang="el-GR" dirty="0"/>
              <a:t> στα Ελληνικά </a:t>
            </a:r>
          </a:p>
          <a:p>
            <a:r>
              <a:rPr lang="en-GB" dirty="0"/>
              <a:t>https://m.naftemporiki.gr/story/1611354/theoria-tou-maurou-kuknou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B917D-0720-62E7-E229-280B4F31BDAC}"/>
              </a:ext>
            </a:extLst>
          </p:cNvPr>
          <p:cNvSpPr txBox="1"/>
          <p:nvPr/>
        </p:nvSpPr>
        <p:spPr>
          <a:xfrm>
            <a:off x="6888088" y="4509120"/>
            <a:ext cx="5303912" cy="237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Υποεκτιμάμε το </a:t>
            </a:r>
            <a:r>
              <a:rPr lang="el-GR" b="1" dirty="0"/>
              <a:t>εξαιρετικά απρόβλεπτο</a:t>
            </a:r>
            <a:r>
              <a:rPr lang="el-GR" dirty="0"/>
              <a:t> – το αδιανόητο</a:t>
            </a:r>
          </a:p>
          <a:p>
            <a:r>
              <a:rPr lang="el-GR" dirty="0"/>
              <a:t>Θεωρούμε ότι ο κόσμος είναι </a:t>
            </a:r>
            <a:r>
              <a:rPr lang="el-GR" b="1" dirty="0"/>
              <a:t>πιο κανονικός </a:t>
            </a:r>
            <a:r>
              <a:rPr lang="el-GR" dirty="0"/>
              <a:t>και ομαλός</a:t>
            </a:r>
          </a:p>
          <a:p>
            <a:endParaRPr lang="el-GR" dirty="0"/>
          </a:p>
          <a:p>
            <a:r>
              <a:rPr lang="el-GR" dirty="0"/>
              <a:t>Οι κατανομές (πχ των αποδόσεων στα χρηματιστήρια) έχουν ‘χονδρές ουρές’</a:t>
            </a:r>
          </a:p>
          <a:p>
            <a:r>
              <a:rPr lang="el-GR" dirty="0"/>
              <a:t>Οι κρίσεις είναι πιο συχνές και καταστροφικές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53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325B-744F-48E5-9D68-D8957326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Εξελικτική</a:t>
            </a:r>
            <a:r>
              <a:rPr lang="en-US" sz="3800" b="0" i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0" i="0" kern="12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λογική</a:t>
            </a:r>
            <a:r>
              <a:rPr lang="en-US" sz="3800" b="0" i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και η </a:t>
            </a:r>
            <a:r>
              <a:rPr lang="en-US" sz="3800" b="0" i="0" kern="12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έκ</a:t>
            </a:r>
            <a:r>
              <a:rPr lang="en-US" sz="3800" b="0" i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πληξη της γαλοπούλας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57AF6-6570-4219-90AC-C12A5925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29925B6-863B-4C2F-8765-BBFEFEBA9CE7}" type="slidenum">
              <a:rPr lang="en-US" alt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84ED74-A745-4E41-BD6B-7649F7694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763" y="1550879"/>
            <a:ext cx="6470907" cy="37531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B226-5B5D-4BBC-BDA8-065B331C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fld id="{B07767B7-7E21-468C-A26A-AE1B7BB8460A}" type="datetime1">
              <a:rPr lang="en-US" b="0"/>
              <a:pPr algn="l" defTabSz="914400">
                <a:spcAft>
                  <a:spcPts val="600"/>
                </a:spcAft>
                <a:defRPr/>
              </a:pPr>
              <a:t>10/22/2025</a:t>
            </a:fld>
            <a:endParaRPr lang="en-US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7E195-5F90-819A-C68C-7328FC4E2F6E}"/>
              </a:ext>
            </a:extLst>
          </p:cNvPr>
          <p:cNvSpPr/>
          <p:nvPr/>
        </p:nvSpPr>
        <p:spPr>
          <a:xfrm>
            <a:off x="7752184" y="4797152"/>
            <a:ext cx="3816424" cy="1594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Μια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ορθολογίστρια</a:t>
            </a:r>
            <a:r>
              <a:rPr lang="el-GR" dirty="0"/>
              <a:t> γαλοπούλα βασίζεται σε εμπειρικές παρατηρήσεις,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</a:t>
            </a:r>
            <a:r>
              <a:rPr lang="el-GR" dirty="0"/>
              <a:t> ανακαλύπτει ότι ο κόσμος έχει </a:t>
            </a:r>
            <a:r>
              <a:rPr lang="el-G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ασυνέχειες</a:t>
            </a:r>
            <a:endParaRPr lang="en-GB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66BD8-1C97-60B9-F6A1-7A12584B8B9C}"/>
              </a:ext>
            </a:extLst>
          </p:cNvPr>
          <p:cNvSpPr txBox="1"/>
          <p:nvPr/>
        </p:nvSpPr>
        <p:spPr>
          <a:xfrm>
            <a:off x="407368" y="53732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λογική του </a:t>
            </a:r>
            <a:r>
              <a:rPr lang="el-GR" b="1" dirty="0"/>
              <a:t>απειροστικού λογισμού </a:t>
            </a:r>
            <a:r>
              <a:rPr lang="el-GR" dirty="0"/>
              <a:t>– μικρά </a:t>
            </a:r>
            <a:r>
              <a:rPr lang="el-GR" dirty="0" err="1"/>
              <a:t>βηματάκια</a:t>
            </a:r>
            <a:r>
              <a:rPr lang="el-GR" dirty="0"/>
              <a:t> σαν ανεβαίνεις ένα λόφο</a:t>
            </a:r>
          </a:p>
          <a:p>
            <a:r>
              <a:rPr lang="el-GR" dirty="0" err="1"/>
              <a:t>Ομως</a:t>
            </a:r>
            <a:r>
              <a:rPr lang="el-GR" dirty="0"/>
              <a:t>, μπορεί να καραδοκεί γκρεμός – ένα </a:t>
            </a:r>
            <a:r>
              <a:rPr lang="el-GR" dirty="0" err="1"/>
              <a:t>βηματάκι</a:t>
            </a:r>
            <a:r>
              <a:rPr lang="el-GR" dirty="0"/>
              <a:t> καταλυτική επίπτωση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8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C15CC5D1-6C51-4ABF-B47E-FEEFF040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564904"/>
            <a:ext cx="5760640" cy="331236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ΟΙΚΟΝΟΜΙΚΑ,</a:t>
            </a:r>
            <a:br>
              <a:rPr lang="el-GR" dirty="0"/>
            </a:br>
            <a:r>
              <a:rPr lang="el-GR" b="1" dirty="0"/>
              <a:t>ΧΡΗΜΑΤΟΟΙΚΟΝΟΜΙΚΑ</a:t>
            </a:r>
            <a:br>
              <a:rPr lang="el-GR" dirty="0"/>
            </a:br>
            <a:r>
              <a:rPr lang="el-GR" dirty="0"/>
              <a:t> ΚΑΙ </a:t>
            </a:r>
            <a:r>
              <a:rPr lang="el-GR" b="1" dirty="0"/>
              <a:t>ΑΝΑΛΟΓΙΣΜΟΣ</a:t>
            </a:r>
            <a:br>
              <a:rPr lang="el-GR" b="1" dirty="0"/>
            </a:br>
            <a:br>
              <a:rPr lang="el-GR" b="1" dirty="0"/>
            </a:br>
            <a:r>
              <a:rPr lang="el-GR" sz="3100" b="1" dirty="0"/>
              <a:t>(Ε</a:t>
            </a:r>
            <a:r>
              <a:rPr lang="en-US" sz="3100" b="1" dirty="0" err="1"/>
              <a:t>conomics</a:t>
            </a:r>
            <a:r>
              <a:rPr lang="en-US" sz="3100" b="1" dirty="0"/>
              <a:t>, Finance,</a:t>
            </a:r>
            <a:br>
              <a:rPr lang="en-US" sz="3100" b="1" dirty="0"/>
            </a:br>
            <a:r>
              <a:rPr lang="en-US" sz="3100" b="1" dirty="0"/>
              <a:t>actuarial science)</a:t>
            </a:r>
            <a:endParaRPr lang="en-GB" b="1" dirty="0"/>
          </a:p>
        </p:txBody>
      </p:sp>
      <p:sp>
        <p:nvSpPr>
          <p:cNvPr id="3" name="2 - Θέση κειμένου">
            <a:extLst>
              <a:ext uri="{FF2B5EF4-FFF2-40B4-BE49-F238E27FC236}">
                <a16:creationId xmlns:a16="http://schemas.microsoft.com/office/drawing/2014/main" id="{C5C614CC-A71D-44B9-8B90-1A041B860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τρεις</a:t>
            </a:r>
            <a:r>
              <a:rPr lang="el-GR" dirty="0"/>
              <a:t> ΔΙΑΚΡΙΤΕΣ ΠΡΟΣΕΓΓΙΣΕΙΣ ΓΙΑ ΤΗΝ ΑΝΑΛΥΣΗ: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ΠΟΡΕΙΑ ΣΥΓΚΛΙΣΗΣ ΣΤΗ </a:t>
            </a:r>
            <a:r>
              <a:rPr lang="el-GR" b="1" dirty="0"/>
              <a:t>ΘΕΩΡΙΑ</a:t>
            </a:r>
            <a:r>
              <a:rPr lang="el-GR" dirty="0"/>
              <a:t> ΚΑΙ ΣΤΗΝ </a:t>
            </a:r>
            <a:r>
              <a:rPr lang="el-GR" b="1" dirty="0"/>
              <a:t>ΠΡΑΞΗ</a:t>
            </a:r>
            <a:endParaRPr lang="en-GB" b="1" dirty="0"/>
          </a:p>
        </p:txBody>
      </p:sp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E717253A-B8E2-4B73-AFAC-955BD6070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09311-E6A4-4A62-8161-07A8B24D4326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568B2-C309-47FD-839F-2D36183F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BCB93-E163-4A4B-9FFC-CA8257617255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0CB1717D-D778-4C2F-9602-BE72F416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Ιστορική εξέλιξη αναλογισμού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6EDA6F2-B60A-491B-BC23-6FE80CD4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420888"/>
            <a:ext cx="11089232" cy="42757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n-US" sz="1400" dirty="0"/>
              <a:t>Ο αναλογισμός εξαρχής ήταν προσανατολισμένος πρακτικά στις υπολογιστικές ανάγκες της ασφαλιστικής αγοράς</a:t>
            </a:r>
          </a:p>
          <a:p>
            <a:pPr eaLnBrk="1" hangingPunct="1"/>
            <a:r>
              <a:rPr lang="el-GR" altLang="en-US" sz="1400" dirty="0"/>
              <a:t>15</a:t>
            </a:r>
            <a:r>
              <a:rPr lang="el-GR" altLang="en-US" sz="1400" baseline="30000" dirty="0"/>
              <a:t>ος</a:t>
            </a:r>
            <a:r>
              <a:rPr lang="el-GR" altLang="en-US" sz="1400" dirty="0"/>
              <a:t> αιώνας – Πόλεις στην Ολλανδία πωλούσαν ράντες. Ανάγκη ισοδυναμίας</a:t>
            </a:r>
          </a:p>
          <a:p>
            <a:pPr lvl="1" eaLnBrk="1" hangingPunct="1"/>
            <a:r>
              <a:rPr lang="el-GR" altLang="en-US" sz="1200" dirty="0"/>
              <a:t>Έναντι </a:t>
            </a:r>
            <a:r>
              <a:rPr lang="el-GR" altLang="en-US" sz="1200" dirty="0" err="1"/>
              <a:t>εφαπαξ</a:t>
            </a:r>
            <a:r>
              <a:rPr lang="el-GR" altLang="en-US" sz="1200" dirty="0"/>
              <a:t> ποσού πλήρωναν ετήσιο ποσό ισοβίως</a:t>
            </a:r>
          </a:p>
          <a:p>
            <a:pPr lvl="2" eaLnBrk="1" hangingPunct="1"/>
            <a:r>
              <a:rPr lang="el-GR" altLang="en-US" sz="1000" dirty="0" err="1"/>
              <a:t>Οχι</a:t>
            </a:r>
            <a:r>
              <a:rPr lang="el-GR" altLang="en-US" sz="1000" dirty="0"/>
              <a:t> πάντα σωστό – π.χ. Αγγλικό δάνειο 1789 ανεξάρτητο από ηλικία δανειστή!</a:t>
            </a:r>
          </a:p>
          <a:p>
            <a:pPr eaLnBrk="1" hangingPunct="1"/>
            <a:r>
              <a:rPr lang="el-GR" altLang="en-US" sz="1400" dirty="0"/>
              <a:t>1662 Πρώτη εφαρμογή αναλογιστικής τεχνικής από </a:t>
            </a:r>
            <a:r>
              <a:rPr lang="en-US" altLang="en-US" sz="1400" dirty="0"/>
              <a:t>John Gaunt</a:t>
            </a:r>
            <a:r>
              <a:rPr lang="el-GR" altLang="en-US" sz="1400" dirty="0"/>
              <a:t> – πίνακες επιβίωσης για προσφορά ασφάλιση ζωής</a:t>
            </a:r>
          </a:p>
          <a:p>
            <a:pPr eaLnBrk="1" hangingPunct="1"/>
            <a:r>
              <a:rPr lang="el-GR" altLang="en-US" sz="1400" dirty="0"/>
              <a:t>Θεωρητική τεκμηρίωση από </a:t>
            </a:r>
            <a:r>
              <a:rPr lang="en-US" altLang="en-US" sz="1400" dirty="0"/>
              <a:t>Edmund Halley </a:t>
            </a:r>
            <a:r>
              <a:rPr lang="el-GR" altLang="en-US" sz="1400" dirty="0"/>
              <a:t>(ο του κομήτη).</a:t>
            </a:r>
          </a:p>
          <a:p>
            <a:pPr eaLnBrk="1" hangingPunct="1"/>
            <a:r>
              <a:rPr lang="el-GR" altLang="en-US" sz="1400" dirty="0" err="1"/>
              <a:t>Ομως</a:t>
            </a:r>
            <a:r>
              <a:rPr lang="el-GR" altLang="en-US" sz="1400" dirty="0"/>
              <a:t> θεμελίωση ασφαλιστικής αγοράς στους </a:t>
            </a:r>
            <a:r>
              <a:rPr lang="en-US" altLang="en-US" sz="1400" dirty="0"/>
              <a:t>Lloyds (</a:t>
            </a:r>
            <a:r>
              <a:rPr lang="el-GR" altLang="en-US" sz="1400" dirty="0"/>
              <a:t>ομάδα ασφαλιστών που βρίσκονταν σε καφενείο από το 1687) ασχολήθηκε με ναυτασφαλίσεις. </a:t>
            </a:r>
            <a:r>
              <a:rPr lang="en-US" altLang="en-US" sz="1400" dirty="0"/>
              <a:t>Sun Insurance </a:t>
            </a:r>
            <a:r>
              <a:rPr lang="el-GR" altLang="en-US" sz="1400" dirty="0"/>
              <a:t>πωλούσε ασφάλεια πυρός αλλά χωρίς αποθεματικό (διανεμητικό σύστημα)</a:t>
            </a:r>
          </a:p>
          <a:p>
            <a:pPr eaLnBrk="1" hangingPunct="1"/>
            <a:r>
              <a:rPr lang="el-GR" altLang="en-US" sz="1400" dirty="0"/>
              <a:t>Πρώτη εφαρμογή μαθηματικής τεχνικής 1762 Ε</a:t>
            </a:r>
            <a:r>
              <a:rPr lang="en-US" altLang="en-US" sz="1400" dirty="0" err="1"/>
              <a:t>quitable</a:t>
            </a:r>
            <a:r>
              <a:rPr lang="en-US" altLang="en-US" sz="1400" dirty="0"/>
              <a:t> Life. </a:t>
            </a:r>
            <a:r>
              <a:rPr lang="el-GR" altLang="en-US" sz="1400" dirty="0"/>
              <a:t>Εξελιγμένη εφαρμογή σε </a:t>
            </a:r>
            <a:r>
              <a:rPr lang="en-US" altLang="en-US" sz="1400" dirty="0"/>
              <a:t>Scottish Widows </a:t>
            </a:r>
            <a:r>
              <a:rPr lang="el-GR" altLang="en-US" sz="1400" dirty="0"/>
              <a:t>στην Σκωτία 1810.</a:t>
            </a:r>
          </a:p>
          <a:p>
            <a:pPr eaLnBrk="1" hangingPunct="1"/>
            <a:r>
              <a:rPr lang="el-GR" altLang="en-US" sz="1400" dirty="0"/>
              <a:t>Βασικό εμπόδιο στην αρχή ήταν ο τεράστιος όγκος υπολογισμών. </a:t>
            </a:r>
          </a:p>
          <a:p>
            <a:pPr lvl="1" eaLnBrk="1" hangingPunct="1"/>
            <a:r>
              <a:rPr lang="el-GR" altLang="en-US" sz="1200" dirty="0"/>
              <a:t>Π.χ. Αναμόρφωση ασφαλίστρων για εργατικά ατυχήματα 2 μήνες εργασίας από μεγάλες ομάδες.</a:t>
            </a:r>
          </a:p>
          <a:p>
            <a:pPr lvl="1" eaLnBrk="1" hangingPunct="1"/>
            <a:r>
              <a:rPr lang="el-GR" altLang="en-US" sz="1200" dirty="0"/>
              <a:t>Οι αναλογιστές είχαν </a:t>
            </a:r>
            <a:r>
              <a:rPr lang="el-GR" altLang="en-US" sz="1200" dirty="0" err="1"/>
              <a:t>βρεί</a:t>
            </a:r>
            <a:r>
              <a:rPr lang="el-GR" altLang="en-US" sz="1200" dirty="0"/>
              <a:t> τρόπους εξοικονόμησης υπολογισμών</a:t>
            </a:r>
            <a:r>
              <a:rPr lang="en-US" altLang="en-US" sz="1200" dirty="0"/>
              <a:t> </a:t>
            </a:r>
            <a:endParaRPr lang="el-GR" altLang="en-US" sz="1200" dirty="0"/>
          </a:p>
          <a:p>
            <a:pPr eaLnBrk="1" hangingPunct="1"/>
            <a:r>
              <a:rPr lang="el-GR" altLang="en-US" sz="1400" dirty="0"/>
              <a:t>Τώρα η χρήση υπολογιστών απελευθερώνει, επιτρέπει μοντέλα και δημιουργεί προϋποθέσεις σύγκλισης</a:t>
            </a:r>
          </a:p>
          <a:p>
            <a:pPr eaLnBrk="1" hangingPunct="1"/>
            <a:r>
              <a:rPr lang="el-GR" altLang="en-US" sz="1400" dirty="0"/>
              <a:t>ΟΜΩΣ – το ότι ο αναλογισμός χρησιμοποιείται σε επιχειρήσεις υπό εποπτεία σημαίνει ότι οι αναλογιστές δεσμεύονται να χρησιμοποιούν συγκεκριμένες υποθέσεις και πρακτικές από τις εποπτικές τους αρχές</a:t>
            </a:r>
          </a:p>
        </p:txBody>
      </p:sp>
      <p:sp>
        <p:nvSpPr>
          <p:cNvPr id="12290" name="5 - Θέση αριθμού διαφάνειας">
            <a:extLst>
              <a:ext uri="{FF2B5EF4-FFF2-40B4-BE49-F238E27FC236}">
                <a16:creationId xmlns:a16="http://schemas.microsoft.com/office/drawing/2014/main" id="{E87BC7A9-448D-4691-820F-0735A9FFE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CEF2B-B1F3-4892-BA59-C50B98F623EE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35FE0-521B-4066-9D19-4C8CACFB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A3DC41-A571-4ECA-BA37-2A515C793458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7894C1B-D481-4CA7-A119-85C494EA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Τα οικονομικά και το ρίσκο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EB38B99-D8DF-4971-A54D-FCC311CDA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420888"/>
            <a:ext cx="10441160" cy="381642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n-US" dirty="0"/>
              <a:t>Τα οικονομικά εξαρχής </a:t>
            </a:r>
            <a:r>
              <a:rPr lang="el-GR" altLang="en-US" dirty="0" err="1"/>
              <a:t>αυτοπροσδιορίστηκαν</a:t>
            </a:r>
            <a:r>
              <a:rPr lang="el-GR" altLang="en-US" dirty="0"/>
              <a:t> ως επιστήμη – δηλαδή διερεύνηση του τι γίνεται στην οικονομία</a:t>
            </a:r>
          </a:p>
          <a:p>
            <a:pPr lvl="1"/>
            <a:r>
              <a:rPr lang="el-GR" altLang="en-US" dirty="0"/>
              <a:t>Εξετάζουν πώς αποφασίζουν οι άνθρωποι – με την κεντρική υπόθεση του </a:t>
            </a:r>
            <a:r>
              <a:rPr lang="el-GR" altLang="en-US" b="1" dirty="0"/>
              <a:t>ορθολογισμού</a:t>
            </a:r>
            <a:r>
              <a:rPr lang="el-GR" altLang="en-US" dirty="0"/>
              <a:t>. </a:t>
            </a:r>
          </a:p>
          <a:p>
            <a:pPr lvl="1"/>
            <a:r>
              <a:rPr lang="el-GR" altLang="en-US" dirty="0"/>
              <a:t>Προσδίδει στην οικονομική θεωρία μια </a:t>
            </a:r>
            <a:r>
              <a:rPr lang="el-GR" altLang="en-US" b="1" dirty="0"/>
              <a:t>μαθηματική υφή</a:t>
            </a:r>
            <a:r>
              <a:rPr lang="el-GR" altLang="en-US" dirty="0"/>
              <a:t>. – Αξιοποίηση μαθηματικών τεχνικών</a:t>
            </a:r>
          </a:p>
          <a:p>
            <a:pPr eaLnBrk="1" hangingPunct="1"/>
            <a:r>
              <a:rPr lang="el-GR" altLang="en-US" dirty="0"/>
              <a:t>Για να κάνουν αυτό στην αρχή χρησιμοποίησαν την απλουστευτική υπόθεση της </a:t>
            </a:r>
            <a:r>
              <a:rPr lang="el-GR" altLang="en-US" b="1" dirty="0"/>
              <a:t>απόλυτης βεβαιότητας - </a:t>
            </a:r>
            <a:r>
              <a:rPr lang="el-GR" altLang="en-US" dirty="0"/>
              <a:t> </a:t>
            </a:r>
            <a:r>
              <a:rPr lang="el-GR" altLang="en-US" dirty="0" err="1"/>
              <a:t>Αυτοεξαιρέθηκαν</a:t>
            </a:r>
            <a:r>
              <a:rPr lang="el-GR" altLang="en-US" dirty="0"/>
              <a:t> από την ανάλυση του </a:t>
            </a:r>
            <a:r>
              <a:rPr lang="el-GR" altLang="en-US" dirty="0" err="1"/>
              <a:t>ρί</a:t>
            </a:r>
            <a:r>
              <a:rPr lang="el-GR" altLang="en-US" dirty="0"/>
              <a:t>. </a:t>
            </a:r>
          </a:p>
          <a:p>
            <a:pPr lvl="1"/>
            <a:r>
              <a:rPr lang="el-GR" altLang="en-US" dirty="0"/>
              <a:t>Εξέταζαν θέματα αποφάσεων για κατανομές πόρων – συντονισμό αγορών </a:t>
            </a:r>
          </a:p>
          <a:p>
            <a:r>
              <a:rPr lang="el-GR" altLang="en-US" dirty="0"/>
              <a:t>Θεωρία </a:t>
            </a:r>
            <a:r>
              <a:rPr lang="en-US" altLang="en-US" dirty="0"/>
              <a:t>von Neumann Morgenstern</a:t>
            </a:r>
            <a:r>
              <a:rPr lang="el-GR" altLang="en-US" dirty="0"/>
              <a:t> 1945</a:t>
            </a:r>
            <a:r>
              <a:rPr lang="en-US" altLang="en-US" dirty="0"/>
              <a:t> -  </a:t>
            </a:r>
            <a:r>
              <a:rPr lang="el-GR" altLang="en-US" dirty="0"/>
              <a:t>αναμενόμενη χρησιμότητα. ‘Παντρεύει την θεωρία καταναλωτή με τις πιθανότητες’ – εξήγηση του ρίσκου βασισμένη στον ορθολογισμό.</a:t>
            </a:r>
          </a:p>
          <a:p>
            <a:r>
              <a:rPr lang="el-GR" altLang="en-US" dirty="0"/>
              <a:t>Από το 1945 έκρηξη της ενασχόλησης της οικονομικής θεωρίας με το ρίσκο και την ασφάλιση</a:t>
            </a:r>
          </a:p>
          <a:p>
            <a:pPr lvl="1"/>
            <a:r>
              <a:rPr lang="el-GR" altLang="en-US" dirty="0"/>
              <a:t>Οικονομικά της πληροφορίας και ασυμμετρίες  στην πληροφόρηση</a:t>
            </a:r>
          </a:p>
          <a:p>
            <a:r>
              <a:rPr lang="el-GR" altLang="en-US" dirty="0"/>
              <a:t>Δίδουν το πλαίσιο στο οποίο εφαρμόζονται οι αναλογιστικές πρακτικές</a:t>
            </a:r>
          </a:p>
        </p:txBody>
      </p:sp>
      <p:sp>
        <p:nvSpPr>
          <p:cNvPr id="13314" name="5 - Θέση αριθμού διαφάνειας">
            <a:extLst>
              <a:ext uri="{FF2B5EF4-FFF2-40B4-BE49-F238E27FC236}">
                <a16:creationId xmlns:a16="http://schemas.microsoft.com/office/drawing/2014/main" id="{9E89E568-2D08-464B-81CE-8F23E854E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D9E017-1907-432B-A8CF-03C551466EFC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1BAB5-80A8-46AD-A85C-5F62B492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B8A3D-15E9-4A98-9DD6-2A957BB98D0D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276E-B66A-49CC-AC38-8AAF1C4F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12945"/>
            <a:ext cx="9197586" cy="767687"/>
          </a:xfrm>
        </p:spPr>
        <p:txBody>
          <a:bodyPr/>
          <a:lstStyle/>
          <a:p>
            <a:r>
              <a:rPr lang="en-US" sz="2800" dirty="0"/>
              <a:t>New boy on the block: </a:t>
            </a:r>
            <a:r>
              <a:rPr lang="el-GR" b="1" dirty="0" err="1"/>
              <a:t>Χρηματοοικοινομικά</a:t>
            </a:r>
            <a:r>
              <a:rPr lang="el-GR" b="1" dirty="0"/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F9AB-7C09-4FE8-BAEB-E039E566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852936"/>
            <a:ext cx="10729192" cy="3166864"/>
          </a:xfrm>
        </p:spPr>
        <p:txBody>
          <a:bodyPr>
            <a:normAutofit lnSpcReduction="10000"/>
          </a:bodyPr>
          <a:lstStyle/>
          <a:p>
            <a:r>
              <a:rPr lang="el-GR" dirty="0" err="1"/>
              <a:t>Ανεξαρτοποιήθηκαν</a:t>
            </a:r>
            <a:r>
              <a:rPr lang="el-GR" dirty="0"/>
              <a:t> από Οικονομικά τη δεκαετία 1980 – </a:t>
            </a:r>
            <a:r>
              <a:rPr lang="en-US" b="1" dirty="0"/>
              <a:t>Financial economics</a:t>
            </a:r>
            <a:endParaRPr lang="el-GR" b="1" dirty="0"/>
          </a:p>
          <a:p>
            <a:pPr lvl="1"/>
            <a:r>
              <a:rPr lang="el-GR" dirty="0" err="1"/>
              <a:t>Συνέπεσαν</a:t>
            </a:r>
            <a:r>
              <a:rPr lang="el-GR" dirty="0"/>
              <a:t> με πρόοδο σε υπολογιστές και αλγοριθμικές αγορές</a:t>
            </a:r>
          </a:p>
          <a:p>
            <a:pPr lvl="1"/>
            <a:r>
              <a:rPr lang="el-GR" dirty="0"/>
              <a:t>Οικονομική ανάλυση όχι ως επιστημονική εξήγηση αλλά ‘ως </a:t>
            </a:r>
            <a:r>
              <a:rPr lang="el-GR" b="1" dirty="0"/>
              <a:t>επιχειρηματικό εργαλείο </a:t>
            </a:r>
            <a:endParaRPr lang="en-US" b="1" dirty="0"/>
          </a:p>
          <a:p>
            <a:pPr lvl="2"/>
            <a:r>
              <a:rPr lang="el-GR" dirty="0"/>
              <a:t>Πώς βγάζουμε λεφτά επωφελούμενοι των αδυναμιών και των τάσεων συγκλίσεων</a:t>
            </a:r>
          </a:p>
          <a:p>
            <a:pPr lvl="1"/>
            <a:r>
              <a:rPr lang="el-GR" dirty="0"/>
              <a:t>Εκφράζοντας </a:t>
            </a:r>
            <a:r>
              <a:rPr lang="el-GR" b="1" dirty="0"/>
              <a:t>όλα ως χρηματικές ροές </a:t>
            </a:r>
            <a:r>
              <a:rPr lang="el-GR" dirty="0"/>
              <a:t>δημιουργούνται δυνατότητες εξισορρόπησης (</a:t>
            </a:r>
            <a:r>
              <a:rPr lang="en-US" dirty="0"/>
              <a:t>arbitrage)</a:t>
            </a:r>
            <a:endParaRPr lang="el-GR" dirty="0"/>
          </a:p>
          <a:p>
            <a:pPr lvl="2"/>
            <a:r>
              <a:rPr lang="el-GR" dirty="0"/>
              <a:t>Εντοπίζει διαφορές τιμών και τις εκμηδενίζει – μπορεί να αυξήσει αστάθεια</a:t>
            </a:r>
          </a:p>
          <a:p>
            <a:pPr lvl="1"/>
            <a:r>
              <a:rPr lang="el-GR" dirty="0"/>
              <a:t>Διαμόρφωση εργαλείων αντιμετώπισης αβεβαιότητας – </a:t>
            </a:r>
            <a:r>
              <a:rPr lang="en-US" dirty="0"/>
              <a:t>futures, </a:t>
            </a:r>
            <a:r>
              <a:rPr lang="el-GR" dirty="0"/>
              <a:t>παράγωγα – μοιάζουν με ασφάλιση</a:t>
            </a:r>
          </a:p>
          <a:p>
            <a:pPr lvl="2"/>
            <a:r>
              <a:rPr lang="el-GR" dirty="0"/>
              <a:t>Η ίδια ανάγκη μπορεί να αντιμετωπιστεί με διάφορους τρόπους</a:t>
            </a:r>
          </a:p>
          <a:p>
            <a:r>
              <a:rPr lang="el-GR" dirty="0"/>
              <a:t>Διαχείριση κινδύνων εμφανίζεται πλέον και ως ξεχωριστή περιοχή στο </a:t>
            </a:r>
            <a:r>
              <a:rPr lang="en-US" dirty="0"/>
              <a:t>management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D3C7C-7D07-430E-AF45-7B80416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22/10/2025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C33F8-63D4-41B5-87D2-F49E3084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419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59A9-EF88-4DB3-83FB-B74A9E44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συνάντησης και σύγκλισης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3ADE-229F-4629-8226-46E349F2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7782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Σύγκλιση από την πλευρά της </a:t>
            </a:r>
            <a:r>
              <a:rPr lang="el-GR" b="1" dirty="0"/>
              <a:t>ζήτησης</a:t>
            </a:r>
          </a:p>
          <a:p>
            <a:pPr lvl="1"/>
            <a:r>
              <a:rPr lang="el-GR" dirty="0"/>
              <a:t>Η ίδια ανάγκη αντιμετωπίζεται και αναλύεται με διαφορετικούς τρόπους που διαφέρουν ως προς την προσέγγιση και το κόστος</a:t>
            </a:r>
            <a:endParaRPr lang="en-US" dirty="0"/>
          </a:p>
          <a:p>
            <a:r>
              <a:rPr lang="el-GR" dirty="0"/>
              <a:t>Σύγκλιση από την πλευρά της </a:t>
            </a:r>
            <a:r>
              <a:rPr lang="el-GR" b="1" dirty="0"/>
              <a:t>προσφοράς – δηλαδή το πώς λειτουργούν οι εταιρείες</a:t>
            </a:r>
          </a:p>
          <a:p>
            <a:pPr lvl="1"/>
            <a:r>
              <a:rPr lang="el-GR" b="1" dirty="0"/>
              <a:t>Νέα εργαλεία  </a:t>
            </a:r>
            <a:r>
              <a:rPr lang="el-GR" dirty="0"/>
              <a:t>αξιοποιούνται από ασφαλίσεις στα αποθεματικά τους.</a:t>
            </a:r>
          </a:p>
          <a:p>
            <a:pPr lvl="1"/>
            <a:r>
              <a:rPr lang="el-GR" b="1" dirty="0"/>
              <a:t>Παράγωγα</a:t>
            </a:r>
            <a:r>
              <a:rPr lang="el-GR" dirty="0"/>
              <a:t> – πληρώνουν αν συμβεί κάτι που έχει προκαθοριστεί</a:t>
            </a:r>
          </a:p>
          <a:p>
            <a:pPr lvl="1"/>
            <a:r>
              <a:rPr lang="el-GR" dirty="0"/>
              <a:t>Το βασικό πρόβλημα: </a:t>
            </a:r>
            <a:r>
              <a:rPr lang="el-GR" b="1" dirty="0"/>
              <a:t>Συνδιακύμανση</a:t>
            </a:r>
          </a:p>
          <a:p>
            <a:pPr lvl="2"/>
            <a:r>
              <a:rPr lang="el-GR" b="1" dirty="0"/>
              <a:t>Τι συμβαίνει αν την στιγμή που χρειάζεσαι τα αποθεματικά, μειωθούν σε αξία;</a:t>
            </a:r>
          </a:p>
          <a:p>
            <a:pPr lvl="3"/>
            <a:r>
              <a:rPr lang="el-GR" b="1" dirty="0"/>
              <a:t>Πχ τιμές κατοικίας – συνδέονται μέσω </a:t>
            </a:r>
            <a:r>
              <a:rPr lang="el-GR" b="1" dirty="0" err="1"/>
              <a:t>χρηματαγορας</a:t>
            </a:r>
            <a:endParaRPr lang="el-GR" b="1" dirty="0"/>
          </a:p>
          <a:p>
            <a:r>
              <a:rPr lang="el-GR" dirty="0"/>
              <a:t>Το παράδειγμα  των  </a:t>
            </a:r>
            <a:r>
              <a:rPr lang="en-US" b="1" dirty="0"/>
              <a:t>cat bonds</a:t>
            </a:r>
            <a:r>
              <a:rPr lang="el-GR" b="1" dirty="0"/>
              <a:t> </a:t>
            </a:r>
            <a:r>
              <a:rPr lang="el-GR" dirty="0"/>
              <a:t>(ομόλογα καταστροφής).</a:t>
            </a:r>
          </a:p>
          <a:p>
            <a:pPr lvl="1"/>
            <a:r>
              <a:rPr lang="el-GR" dirty="0"/>
              <a:t>Ελκυστικά γιατί θεωρείται ότι υπάρχει μικρή συνδιακύμανση με οικονομικά ρίσκα</a:t>
            </a:r>
          </a:p>
          <a:p>
            <a:pPr lvl="1"/>
            <a:r>
              <a:rPr lang="el-GR" dirty="0"/>
              <a:t>Πολλές εταιρείες τα εντάσσουν στα αποθεματικά τους</a:t>
            </a:r>
          </a:p>
          <a:p>
            <a:pPr lvl="1"/>
            <a:r>
              <a:rPr lang="el-GR" dirty="0"/>
              <a:t>Αυξημένο ενδιαφέρον λόγω </a:t>
            </a:r>
            <a:r>
              <a:rPr lang="el-GR" b="1" dirty="0"/>
              <a:t>περιβαλλοντικών </a:t>
            </a:r>
            <a:r>
              <a:rPr lang="el-GR" dirty="0"/>
              <a:t>(ασφαλίσεις καταστροφών)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EC5DB-D41A-48FE-8949-13BACEAC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8A13C-29F1-4B8C-89CF-55854BF67C83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55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F9C-8242-437B-972C-BF9A7676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Βλέπετε τον γορίλλα;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299A-224D-4D98-AAFC-F72E6515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>
                <a:hlinkClick r:id="rId2"/>
              </a:rPr>
              <a:t>Ένα παράδειγμα </a:t>
            </a:r>
            <a:r>
              <a:rPr lang="el-GR" u="sng" dirty="0" err="1">
                <a:hlinkClick r:id="rId2"/>
              </a:rPr>
              <a:t>συμπεριφορικής</a:t>
            </a:r>
            <a:r>
              <a:rPr lang="el-GR" u="sng" dirty="0">
                <a:hlinkClick r:id="rId2"/>
              </a:rPr>
              <a:t> ανωμαλίας – Όταν η προσοχή σου είναι κάπου δεν βλέπεις τι γίνεται κάτω από τη </a:t>
            </a:r>
            <a:r>
              <a:rPr lang="el-GR" u="sng" dirty="0" err="1">
                <a:hlinkClick r:id="rId2"/>
              </a:rPr>
              <a:t>μυτη</a:t>
            </a:r>
            <a:r>
              <a:rPr lang="el-GR" u="sng" dirty="0">
                <a:hlinkClick r:id="rId2"/>
              </a:rPr>
              <a:t> σου. </a:t>
            </a:r>
          </a:p>
          <a:p>
            <a:r>
              <a:rPr lang="el-GR" b="1" dirty="0">
                <a:hlinkClick r:id="rId2"/>
              </a:rPr>
              <a:t>Ο αόρατος γορίλλας: </a:t>
            </a:r>
            <a:r>
              <a:rPr lang="el-GR" b="1" dirty="0" err="1">
                <a:hlinkClick r:id="rId2"/>
              </a:rPr>
              <a:t>Ενας</a:t>
            </a:r>
            <a:r>
              <a:rPr lang="el-GR" b="1" dirty="0">
                <a:hlinkClick r:id="rId2"/>
              </a:rPr>
              <a:t> γορίλλας βγαίνει από το ασανσέρ και 30% των παρατηρητών δεν τον βλέπουν</a:t>
            </a:r>
            <a:endParaRPr lang="en-GB" b="1" dirty="0">
              <a:hlinkClick r:id="rId2"/>
            </a:endParaRPr>
          </a:p>
          <a:p>
            <a:r>
              <a:rPr lang="en-GB" dirty="0">
                <a:hlinkClick r:id="rId2"/>
              </a:rPr>
              <a:t>https://www.youtube.com/watch?v=UtKt8YF7dgQ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AC3BD-1ACE-4A58-82DD-840C0406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8A13C-29F1-4B8C-89CF-55854BF67C83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14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53B47E7A-86BF-40EE-9EBF-CD68F362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ΑΣΦΑΛΙΣΗ ΚΑΙ ΠΑΡΑΓΩΓΑ</a:t>
            </a:r>
            <a:endParaRPr lang="en-GB" dirty="0"/>
          </a:p>
        </p:txBody>
      </p:sp>
      <p:sp>
        <p:nvSpPr>
          <p:cNvPr id="3" name="2 - Θέση κειμένου">
            <a:extLst>
              <a:ext uri="{FF2B5EF4-FFF2-40B4-BE49-F238E27FC236}">
                <a16:creationId xmlns:a16="http://schemas.microsoft.com/office/drawing/2014/main" id="{C2E0D9E0-3BAE-4CC7-ACBE-7E0186CBF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ΠΟΡΕΙΑ ΣΥΓΚΛΙΣΗΣ ΣΤΗΝ ΠΡΑΞΗ</a:t>
            </a:r>
            <a:endParaRPr lang="en-GB" dirty="0"/>
          </a:p>
        </p:txBody>
      </p:sp>
      <p:sp>
        <p:nvSpPr>
          <p:cNvPr id="14338" name="5 - Θέση αριθμού διαφάνειας">
            <a:extLst>
              <a:ext uri="{FF2B5EF4-FFF2-40B4-BE49-F238E27FC236}">
                <a16:creationId xmlns:a16="http://schemas.microsoft.com/office/drawing/2014/main" id="{4F8A3D60-A217-47CB-B632-2EBF73C3F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340D66-E466-4CEC-8555-CB255ADE95CB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66B8-85B9-4F67-9211-AE34AE6C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B76A0-65F2-4416-B2EC-3248CBCD73C7}" type="datetime1">
              <a:rPr lang="en-GB" smtClean="0"/>
              <a:t>22/10/2025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2A4DA-6E63-4146-8185-94606DF9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01" y="161363"/>
            <a:ext cx="212407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4862133-9F0B-4C87-A4AC-69B6C6E4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ΕΙΣΑΓΩΓΙΚΑ</a:t>
            </a:r>
            <a:endParaRPr lang="en-GB" dirty="0"/>
          </a:p>
        </p:txBody>
      </p:sp>
      <p:sp>
        <p:nvSpPr>
          <p:cNvPr id="3" name="2 - Θέση κειμένου">
            <a:extLst>
              <a:ext uri="{FF2B5EF4-FFF2-40B4-BE49-F238E27FC236}">
                <a16:creationId xmlns:a16="http://schemas.microsoft.com/office/drawing/2014/main" id="{653BCD5D-0BF0-4E70-9321-5A82337E7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ΧΡΗΣΤΙΚΑ ΓΙΑ ΤΟ ΜΑΘΗΜΑ</a:t>
            </a:r>
            <a:endParaRPr lang="en-GB" dirty="0"/>
          </a:p>
        </p:txBody>
      </p:sp>
      <p:sp>
        <p:nvSpPr>
          <p:cNvPr id="4098" name="5 - Θέση αριθμού διαφάνειας">
            <a:extLst>
              <a:ext uri="{FF2B5EF4-FFF2-40B4-BE49-F238E27FC236}">
                <a16:creationId xmlns:a16="http://schemas.microsoft.com/office/drawing/2014/main" id="{23AD1B67-0652-4E51-B23D-387B0C72F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9F0329-F11F-4F17-BA20-C5F8A766A4B3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64B60-6820-4F0F-A043-541E66A1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61323-9E7F-4ED4-95A9-90F94B2EF692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1433-A511-428A-955A-23CD719C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Ασφάλιση και παράγωγα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3753AD-14F5-4C7B-84A3-15C704D3B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06740"/>
              </p:ext>
            </p:extLst>
          </p:nvPr>
        </p:nvGraphicFramePr>
        <p:xfrm>
          <a:off x="1991544" y="1797430"/>
          <a:ext cx="7560840" cy="440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426">
                  <a:extLst>
                    <a:ext uri="{9D8B030D-6E8A-4147-A177-3AD203B41FA5}">
                      <a16:colId xmlns:a16="http://schemas.microsoft.com/office/drawing/2014/main" val="1664855912"/>
                    </a:ext>
                  </a:extLst>
                </a:gridCol>
                <a:gridCol w="4284414">
                  <a:extLst>
                    <a:ext uri="{9D8B030D-6E8A-4147-A177-3AD203B41FA5}">
                      <a16:colId xmlns:a16="http://schemas.microsoft.com/office/drawing/2014/main" val="3821059349"/>
                    </a:ext>
                  </a:extLst>
                </a:gridCol>
              </a:tblGrid>
              <a:tr h="186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ΠΑΡΑΓΩΓΑ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ΑΣΦΑΛΙΣΤΙΚΟ ΣΥΜΒΟΛΑΙΑ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686755"/>
                  </a:ext>
                </a:extLst>
              </a:tr>
              <a:tr h="4220708">
                <a:tc>
                  <a:txBody>
                    <a:bodyPr/>
                    <a:lstStyle/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Δεν είναι απαραίτητο να υφίσταται κάποιος τον κίνδυνο για τον οποίο ‘ασφαλίζεται’.</a:t>
                      </a:r>
                      <a:endParaRPr lang="en-GB" sz="1400" dirty="0">
                        <a:effectLst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Ο πωλητής δεν υπόκειται σε έλεγχο.</a:t>
                      </a:r>
                      <a:endParaRPr lang="en-GB" sz="1400" dirty="0">
                        <a:effectLst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Ο πωλητής δεν απαιτείται να διατηρεί αποθεματικά.  </a:t>
                      </a:r>
                      <a:endParaRPr lang="en-GB" sz="1400" dirty="0">
                        <a:effectLst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Στο </a:t>
                      </a:r>
                      <a:r>
                        <a:rPr lang="en-US" sz="1400" dirty="0">
                          <a:effectLst/>
                        </a:rPr>
                        <a:t>CDS</a:t>
                      </a:r>
                      <a:r>
                        <a:rPr lang="el-GR" sz="1400" dirty="0">
                          <a:effectLst/>
                        </a:rPr>
                        <a:t> ο πωλητής ‘ασφαλίζεται’ μέσω αγορών άλλων τίτλων (φραγής ρίσκου - </a:t>
                      </a:r>
                      <a:r>
                        <a:rPr lang="en-US" sz="1400" dirty="0">
                          <a:effectLst/>
                        </a:rPr>
                        <a:t>hedging</a:t>
                      </a:r>
                      <a:r>
                        <a:rPr lang="el-GR" sz="1400" dirty="0">
                          <a:effectLst/>
                        </a:rPr>
                        <a:t>). – Μεταφορά ρίσκου</a:t>
                      </a:r>
                      <a:endParaRPr lang="en-GB" sz="1400" dirty="0">
                        <a:effectLst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Στο </a:t>
                      </a:r>
                      <a:r>
                        <a:rPr lang="en-US" sz="1400" dirty="0">
                          <a:effectLst/>
                        </a:rPr>
                        <a:t>CDS</a:t>
                      </a:r>
                      <a:r>
                        <a:rPr lang="el-GR" sz="1400" dirty="0">
                          <a:effectLst/>
                        </a:rPr>
                        <a:t> χρησιμοποιούνται χρηματοοικονομικά μοντέλα και </a:t>
                      </a:r>
                      <a:r>
                        <a:rPr lang="el-GR" sz="1400" dirty="0" err="1">
                          <a:effectLst/>
                        </a:rPr>
                        <a:t>αρμπιτραζ</a:t>
                      </a:r>
                      <a:r>
                        <a:rPr lang="el-GR" sz="1400" dirty="0">
                          <a:effectLst/>
                        </a:rPr>
                        <a:t> για τον υπολογισμό του κόστους.</a:t>
                      </a:r>
                      <a:endParaRPr lang="en-GB" sz="1400" dirty="0">
                        <a:effectLst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Μπορεί να περιλαμβάνουν και κέρδη (όχι μόνο απώλειες)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Καλύπτει ασφαλίσιμο κίνδυνο που προκύπτει από τυχαίο γεγονός.</a:t>
                      </a:r>
                      <a:endParaRPr lang="en-GB" sz="1400" dirty="0">
                        <a:effectLst/>
                      </a:endParaRPr>
                    </a:p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Υπάρχουν πολλές αντίστοιχες περιπτώσεις ώστε να μπορεί να μετρηθεί το ρίσκο </a:t>
                      </a:r>
                      <a:endParaRPr lang="en-GB" sz="1400" dirty="0">
                        <a:effectLst/>
                      </a:endParaRPr>
                    </a:p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βασίζεται στον Νόμο Μεγάλων Αριθμών για την εξομάλυνση του ρίσκου.  </a:t>
                      </a:r>
                      <a:endParaRPr lang="en-GB" sz="1400" dirty="0">
                        <a:effectLst/>
                      </a:endParaRPr>
                    </a:p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Ο παραχωρητής μπορεί να αποδείξει ότι θα υποστεί οικονομική απώλεια.</a:t>
                      </a:r>
                      <a:endParaRPr lang="en-GB" sz="1400" dirty="0">
                        <a:effectLst/>
                      </a:endParaRPr>
                    </a:p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Το ασφάλιστρο προκύπτει από αναλογιστικούς υπολογισμούς. </a:t>
                      </a:r>
                      <a:endParaRPr lang="en-GB" sz="1400" dirty="0">
                        <a:effectLst/>
                      </a:endParaRPr>
                    </a:p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Πρέπει να μεταβιβάζεται ο κίνδυνος και να καταβάλλεται ασφάλιστρο.</a:t>
                      </a:r>
                      <a:endParaRPr lang="en-GB" sz="1400" dirty="0">
                        <a:effectLst/>
                      </a:endParaRPr>
                    </a:p>
                    <a:p>
                      <a:pPr marL="514350" marR="0" indent="-285750" algn="jus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/>
                        </a:rPr>
                        <a:t>Υπάρχει το δικαίωμα της μεταβίβασης της κυριότητας του δικαιώματος ανάκτησης ή επιδιόρθωσης της βλάβης (Αρχή της υποκατάστασης - </a:t>
                      </a:r>
                      <a:r>
                        <a:rPr lang="el-GR" sz="1400" dirty="0" err="1">
                          <a:effectLst/>
                        </a:rPr>
                        <a:t>Subrogation</a:t>
                      </a:r>
                      <a:r>
                        <a:rPr lang="el-GR" sz="1400" dirty="0">
                          <a:effectLst/>
                        </a:rPr>
                        <a:t>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7920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31999-15C9-48F4-9354-279FDE10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8A13C-29F1-4B8C-89CF-55854BF67C83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BEB76D5-03C4-40F2-9F63-B5EFFAD3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0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F5A9DFF1-4F98-4497-A08C-FEEDDCBD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ΠΩΣ ΑΝΑΛΥΕΙ Η ΟΙΚΟΝΟΜΙΚΗ ΘΕΩΡΙΑ ΤΗΝ ΑΓΟΡΑ ΑΣΦΑΛΙΣΗΣ</a:t>
            </a:r>
            <a:endParaRPr lang="en-GB" dirty="0"/>
          </a:p>
        </p:txBody>
      </p:sp>
      <p:sp>
        <p:nvSpPr>
          <p:cNvPr id="3" name="2 - Θέση κειμένου">
            <a:extLst>
              <a:ext uri="{FF2B5EF4-FFF2-40B4-BE49-F238E27FC236}">
                <a16:creationId xmlns:a16="http://schemas.microsoft.com/office/drawing/2014/main" id="{2DA1E0FE-EBC6-47D8-91D6-2F55EAAE5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Adam Smith (1776)</a:t>
            </a:r>
            <a:r>
              <a:rPr lang="el-GR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μΙΑ</a:t>
            </a:r>
            <a:r>
              <a:rPr lang="el-GR" dirty="0"/>
              <a:t> ρεαλιστική προσέγγιση – διαφορετικά </a:t>
            </a:r>
            <a:r>
              <a:rPr lang="el-GR" dirty="0" err="1"/>
              <a:t>τμηματα</a:t>
            </a:r>
            <a:r>
              <a:rPr lang="el-GR" dirty="0"/>
              <a:t> </a:t>
            </a:r>
            <a:r>
              <a:rPr lang="el-GR" dirty="0" err="1"/>
              <a:t>υποκεινται</a:t>
            </a:r>
            <a:r>
              <a:rPr lang="el-GR" dirty="0"/>
              <a:t> σε διαφορετική ανάλυση</a:t>
            </a:r>
            <a:endParaRPr lang="en-GB" dirty="0"/>
          </a:p>
        </p:txBody>
      </p:sp>
      <p:sp>
        <p:nvSpPr>
          <p:cNvPr id="15362" name="5 - Θέση αριθμού διαφάνειας">
            <a:extLst>
              <a:ext uri="{FF2B5EF4-FFF2-40B4-BE49-F238E27FC236}">
                <a16:creationId xmlns:a16="http://schemas.microsoft.com/office/drawing/2014/main" id="{5CD31063-F87C-468B-85FC-C10AE35BE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F2ED5F-FCCF-4BC0-9DDA-A83F14D21192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27F7-A22E-458A-A6E4-64091A5B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8364D-E68F-4415-8DD5-B497B0E64F0D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- Θέση αριθμού διαφάνειας">
            <a:extLst>
              <a:ext uri="{FF2B5EF4-FFF2-40B4-BE49-F238E27FC236}">
                <a16:creationId xmlns:a16="http://schemas.microsoft.com/office/drawing/2014/main" id="{BE6B0B77-F1D2-4613-9CB7-B3B604F69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AC07F-961E-4108-BD81-BCF2353FE574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16387" name="1 - Τίτλος">
            <a:extLst>
              <a:ext uri="{FF2B5EF4-FFF2-40B4-BE49-F238E27FC236}">
                <a16:creationId xmlns:a16="http://schemas.microsoft.com/office/drawing/2014/main" id="{8DF8DAB3-4B6D-41D3-8E24-52A5C8D1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Τρείς διαστάσεις λειτουργίας απαιτούν διαφορετική προσέγγιση η καθεμία</a:t>
            </a:r>
            <a:endParaRPr lang="en-GB" alt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5BEB12C-AD54-43D8-8A5A-4F959A94F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47800"/>
              </p:ext>
            </p:extLst>
          </p:nvPr>
        </p:nvGraphicFramePr>
        <p:xfrm>
          <a:off x="1775520" y="4629328"/>
          <a:ext cx="7416824" cy="199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598">
                  <a:extLst>
                    <a:ext uri="{9D8B030D-6E8A-4147-A177-3AD203B41FA5}">
                      <a16:colId xmlns:a16="http://schemas.microsoft.com/office/drawing/2014/main" val="1514762797"/>
                    </a:ext>
                  </a:extLst>
                </a:gridCol>
                <a:gridCol w="1834537">
                  <a:extLst>
                    <a:ext uri="{9D8B030D-6E8A-4147-A177-3AD203B41FA5}">
                      <a16:colId xmlns:a16="http://schemas.microsoft.com/office/drawing/2014/main" val="1246645804"/>
                    </a:ext>
                  </a:extLst>
                </a:gridCol>
                <a:gridCol w="1916788">
                  <a:extLst>
                    <a:ext uri="{9D8B030D-6E8A-4147-A177-3AD203B41FA5}">
                      <a16:colId xmlns:a16="http://schemas.microsoft.com/office/drawing/2014/main" val="2428463912"/>
                    </a:ext>
                  </a:extLst>
                </a:gridCol>
                <a:gridCol w="1839901">
                  <a:extLst>
                    <a:ext uri="{9D8B030D-6E8A-4147-A177-3AD203B41FA5}">
                      <a16:colId xmlns:a16="http://schemas.microsoft.com/office/drawing/2014/main" val="730375629"/>
                    </a:ext>
                  </a:extLst>
                </a:gridCol>
              </a:tblGrid>
              <a:tr h="533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 dirty="0">
                          <a:effectLst/>
                        </a:rPr>
                        <a:t>Ασφαλίσεις ζωής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 dirty="0">
                          <a:effectLst/>
                        </a:rPr>
                        <a:t>Ασφαλίσεις επιχειρήσεων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Ασφαλίσεις νοικοκυριών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(πυρός, κλοπής </a:t>
                      </a:r>
                      <a:r>
                        <a:rPr lang="el-GR" sz="1100" dirty="0" err="1">
                          <a:effectLst/>
                        </a:rPr>
                        <a:t>κλπ</a:t>
                      </a:r>
                      <a:r>
                        <a:rPr lang="el-GR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697679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Θεωρητική προσέγγιση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Υποδείγματα αποταμιεύσεων και κατανάλωσης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Υποδείγματα διαπραγμάτευσης. Θεωρία παιγνίων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Υποδείγματα ανταγωνιστικών αγορών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461693"/>
                  </a:ext>
                </a:extLst>
              </a:tr>
              <a:tr h="533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Ανταγωνιστικά προϊόντα και μαρκετιγκ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Άλλες μορφές αποταμίευσης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Άλλες μορφές ανάληψης και διάχυσης κινδύνου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Ανταγωνισμός μεταξύ ασφαλιστών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745948"/>
                  </a:ext>
                </a:extLst>
              </a:tr>
              <a:tr h="3975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Εποπτική προσέγγιση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 dirty="0">
                          <a:effectLst/>
                        </a:rPr>
                        <a:t>Απαραίτητη η εποπτεία για φερεγγυότητα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>
                          <a:effectLst/>
                        </a:rPr>
                        <a:t>Μικρή ανάγκη για εποπτεία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l-GR" sz="1100" dirty="0">
                          <a:effectLst/>
                        </a:rPr>
                        <a:t>Αυξανόμενη ανάγκη για εποπτεία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2977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5612AF-4915-4517-83B2-D3D3E03229D8}"/>
              </a:ext>
            </a:extLst>
          </p:cNvPr>
          <p:cNvSpPr txBox="1"/>
          <p:nvPr/>
        </p:nvSpPr>
        <p:spPr>
          <a:xfrm>
            <a:off x="694712" y="2228672"/>
            <a:ext cx="10945904" cy="21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Smith</a:t>
            </a:r>
            <a:r>
              <a:rPr lang="el-GR" dirty="0"/>
              <a:t>:  Το ασφάλιστρο </a:t>
            </a:r>
            <a:r>
              <a:rPr lang="el-GR" b="1" dirty="0"/>
              <a:t>P </a:t>
            </a:r>
            <a:r>
              <a:rPr lang="el-GR" dirty="0"/>
              <a:t>μπορεί να αναλυθεί σε </a:t>
            </a:r>
            <a:r>
              <a:rPr lang="el-GR" i="1" dirty="0"/>
              <a:t>τρία</a:t>
            </a:r>
            <a:r>
              <a:rPr lang="el-GR" dirty="0"/>
              <a:t> τμήματα:</a:t>
            </a:r>
          </a:p>
          <a:p>
            <a:pPr algn="ctr"/>
            <a:r>
              <a:rPr lang="el-GR" sz="2400" b="1" dirty="0"/>
              <a:t>P= E+ A+ R</a:t>
            </a:r>
          </a:p>
          <a:p>
            <a:r>
              <a:rPr lang="el-GR" dirty="0"/>
              <a:t>Όπου </a:t>
            </a:r>
            <a:r>
              <a:rPr lang="el-GR" b="1" dirty="0"/>
              <a:t>Ε ε</a:t>
            </a:r>
            <a:r>
              <a:rPr lang="el-GR" dirty="0"/>
              <a:t>ίναι η προσδοκώμενη πληρωμή </a:t>
            </a:r>
            <a:r>
              <a:rPr lang="el-GR" b="1" dirty="0"/>
              <a:t>E= Ε{x}, </a:t>
            </a:r>
            <a:r>
              <a:rPr lang="el-GR" dirty="0"/>
              <a:t>που αναλύεται με θεωρία πιθανοτήτων</a:t>
            </a:r>
          </a:p>
          <a:p>
            <a:r>
              <a:rPr lang="el-GR" b="1" dirty="0"/>
              <a:t>Α = το διοικητικό κόστος</a:t>
            </a:r>
            <a:r>
              <a:rPr lang="el-GR" dirty="0"/>
              <a:t>  λειτουργίας της εταιρείας – θέμα </a:t>
            </a:r>
            <a:r>
              <a:rPr lang="en-US" dirty="0"/>
              <a:t>management</a:t>
            </a:r>
            <a:endParaRPr lang="el-GR" dirty="0"/>
          </a:p>
          <a:p>
            <a:r>
              <a:rPr lang="el-GR" dirty="0"/>
              <a:t>και </a:t>
            </a:r>
            <a:r>
              <a:rPr lang="el-GR" b="1" dirty="0">
                <a:solidFill>
                  <a:schemeClr val="tx2"/>
                </a:solidFill>
              </a:rPr>
              <a:t>R= η απόδοση του  ρίσκου (</a:t>
            </a:r>
            <a:r>
              <a:rPr lang="el-GR" b="1" dirty="0" err="1">
                <a:solidFill>
                  <a:schemeClr val="tx2"/>
                </a:solidFill>
              </a:rPr>
              <a:t>risk</a:t>
            </a:r>
            <a:r>
              <a:rPr lang="el-GR" b="1" dirty="0">
                <a:solidFill>
                  <a:schemeClr val="tx2"/>
                </a:solidFill>
              </a:rPr>
              <a:t> </a:t>
            </a:r>
            <a:r>
              <a:rPr lang="el-GR" b="1" dirty="0" err="1">
                <a:solidFill>
                  <a:schemeClr val="tx2"/>
                </a:solidFill>
              </a:rPr>
              <a:t>premium</a:t>
            </a:r>
            <a:r>
              <a:rPr lang="el-GR" b="1" dirty="0">
                <a:solidFill>
                  <a:schemeClr val="tx2"/>
                </a:solidFill>
              </a:rPr>
              <a:t>) –</a:t>
            </a:r>
            <a:r>
              <a:rPr lang="el-GR" dirty="0">
                <a:solidFill>
                  <a:schemeClr val="tx2"/>
                </a:solidFill>
              </a:rPr>
              <a:t> το θέμα που αναφέρεται κατ’ εξοχήν στην αβεβαιότητα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l-GR" dirty="0">
                <a:solidFill>
                  <a:schemeClr val="tx2"/>
                </a:solidFill>
              </a:rPr>
              <a:t>και την στάση απέναντι στο ρίσκο</a:t>
            </a:r>
          </a:p>
          <a:p>
            <a:r>
              <a:rPr lang="el-GR" b="1" dirty="0"/>
              <a:t>Ε</a:t>
            </a:r>
            <a:r>
              <a:rPr lang="el-GR" dirty="0">
                <a:solidFill>
                  <a:schemeClr val="accent3"/>
                </a:solidFill>
              </a:rPr>
              <a:t> – στατιστική και πιθανότητες   </a:t>
            </a:r>
            <a:r>
              <a:rPr lang="el-GR" b="1" dirty="0"/>
              <a:t>Α</a:t>
            </a:r>
            <a:r>
              <a:rPr lang="el-GR" dirty="0">
                <a:solidFill>
                  <a:schemeClr val="accent3"/>
                </a:solidFill>
              </a:rPr>
              <a:t> – οικονομικά επιχειρήσεων </a:t>
            </a:r>
            <a:r>
              <a:rPr lang="en-US" b="1" dirty="0"/>
              <a:t>R </a:t>
            </a:r>
            <a:r>
              <a:rPr lang="en-US" b="1" dirty="0">
                <a:solidFill>
                  <a:schemeClr val="accent3"/>
                </a:solidFill>
              </a:rPr>
              <a:t>–</a:t>
            </a:r>
            <a:r>
              <a:rPr lang="el-GR" dirty="0">
                <a:solidFill>
                  <a:schemeClr val="accent3"/>
                </a:solidFill>
              </a:rPr>
              <a:t>οικονομικά της αβεβαιότητας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14AA1-3D2A-56B9-7BB8-3B12DCBE1D22}"/>
              </a:ext>
            </a:extLst>
          </p:cNvPr>
          <p:cNvSpPr txBox="1"/>
          <p:nvPr/>
        </p:nvSpPr>
        <p:spPr>
          <a:xfrm>
            <a:off x="9624392" y="486916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Τρία είδη ασφαλίσεων απαιτούν διαφορετική προσέγγιση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6579-E47E-1C9D-450F-4742D5AD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770124"/>
          </a:xfrm>
        </p:spPr>
        <p:txBody>
          <a:bodyPr/>
          <a:lstStyle/>
          <a:p>
            <a:r>
              <a:rPr lang="el-GR" dirty="0"/>
              <a:t>Τεχνητή νοημοσύνη και Αναλογισμός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4B3E-CF05-C279-BC6A-3E449E42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348880"/>
            <a:ext cx="11218961" cy="410103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Η Τεχνητή νοημοσύνη </a:t>
            </a:r>
            <a:r>
              <a:rPr lang="el-GR" b="1" dirty="0"/>
              <a:t>ανατρέπει</a:t>
            </a:r>
            <a:r>
              <a:rPr lang="el-GR" dirty="0"/>
              <a:t> το πεδίο απασχόλησης , κυρίως για νέους πτυχιούχους.</a:t>
            </a:r>
          </a:p>
          <a:p>
            <a:pPr lvl="1"/>
            <a:r>
              <a:rPr lang="el-GR" dirty="0"/>
              <a:t>ΗΠΑ 2024: για πρώτη φορά η ανεργία νέων πτυχιούχων&gt; γενικό πληθυσμό</a:t>
            </a:r>
          </a:p>
          <a:p>
            <a:r>
              <a:rPr lang="el-GR" b="1" i="1" dirty="0"/>
              <a:t>Ειδικά</a:t>
            </a:r>
            <a:r>
              <a:rPr lang="el-GR" b="1" dirty="0"/>
              <a:t> στον αναλογισμό </a:t>
            </a:r>
            <a:r>
              <a:rPr lang="el-GR" dirty="0"/>
              <a:t>αυτοματοποιεί υπολογισμούς και διευκολύνει ανάλυση στοιχείων</a:t>
            </a:r>
          </a:p>
          <a:p>
            <a:pPr lvl="1"/>
            <a:r>
              <a:rPr lang="el-GR" dirty="0"/>
              <a:t>Αντίστοιχη πρόκληση 1970-1990: αξιοποίηση υπολογιστών για σύνθετη αριθμητική. Έφερε άλλους επαγγελματίες πιο κοντά με αναλογιστές. </a:t>
            </a:r>
          </a:p>
          <a:p>
            <a:pPr lvl="1"/>
            <a:r>
              <a:rPr lang="el-GR" dirty="0"/>
              <a:t>Εγγενή θέματα ΑΙ δημιουργούν ανάγκες.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Έλεγχος</a:t>
            </a:r>
            <a:r>
              <a:rPr lang="el-GR" dirty="0"/>
              <a:t> (μπορεί να παρασυρθεί σε ‘παραισθήσεις’).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Ερμηνεία</a:t>
            </a:r>
            <a:r>
              <a:rPr lang="el-GR" dirty="0"/>
              <a:t> εξελίξεων.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Στρατηγική</a:t>
            </a:r>
            <a:r>
              <a:rPr lang="el-GR" dirty="0"/>
              <a:t>.</a:t>
            </a:r>
          </a:p>
          <a:p>
            <a:pPr lvl="2"/>
            <a:r>
              <a:rPr lang="el-GR" b="1" dirty="0"/>
              <a:t>Η αντίληψη των περιορισμών </a:t>
            </a:r>
            <a:r>
              <a:rPr lang="el-GR" dirty="0"/>
              <a:t>επιτρέπει την αξιοποίηση των δυνητικά καλύτερων υπολογισμών. Ξεκλειδώνει δυνατότητες</a:t>
            </a:r>
          </a:p>
          <a:p>
            <a:r>
              <a:rPr lang="el-GR" b="1" dirty="0"/>
              <a:t>Συμπέρασμα</a:t>
            </a:r>
            <a:r>
              <a:rPr lang="el-GR" dirty="0"/>
              <a:t>: το επάγγελμα του αναλογιστή γίνεται πιο </a:t>
            </a:r>
            <a:r>
              <a:rPr lang="el-GR" b="1" dirty="0"/>
              <a:t>συνειδητοποιημένο, </a:t>
            </a:r>
            <a:r>
              <a:rPr lang="el-GR" dirty="0"/>
              <a:t>δηλαδή τοποθετεί υπολογισμούς σε </a:t>
            </a:r>
            <a:r>
              <a:rPr lang="el-GR" b="1" dirty="0"/>
              <a:t>ευρύτερο</a:t>
            </a:r>
            <a:r>
              <a:rPr lang="el-GR" dirty="0"/>
              <a:t> πλαίσιο</a:t>
            </a:r>
          </a:p>
          <a:p>
            <a:pPr lvl="1"/>
            <a:r>
              <a:rPr lang="el-GR" dirty="0"/>
              <a:t>Λιγότερη ρουτίνα / περισσότερη σκέψη. </a:t>
            </a:r>
          </a:p>
          <a:p>
            <a:r>
              <a:rPr lang="el-GR" b="1" dirty="0"/>
              <a:t>Τα Οικονομικά</a:t>
            </a:r>
            <a:r>
              <a:rPr lang="el-GR" dirty="0"/>
              <a:t>, αφού έχουν την αφετηρία τους σε γενικές αρχές </a:t>
            </a:r>
            <a:r>
              <a:rPr lang="el-GR" b="1" i="1" dirty="0"/>
              <a:t>διευκολύνουν</a:t>
            </a:r>
            <a:r>
              <a:rPr lang="el-GR" b="1" dirty="0"/>
              <a:t> την απαιτούμενη στροφή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Τοποθετούν τον αναλογιστή ως συμμέτοχο ευρύτερων συζητήσεων για την διαχείριση κινδύνων.</a:t>
            </a:r>
          </a:p>
          <a:p>
            <a:pPr lvl="1"/>
            <a:r>
              <a:rPr lang="el-GR" dirty="0"/>
              <a:t>Κατά μείζονα λόγο στην κοινωνική ασφάλιση, όπου </a:t>
            </a:r>
            <a:r>
              <a:rPr lang="el-GR" b="1" dirty="0"/>
              <a:t>ήδη</a:t>
            </a:r>
            <a:r>
              <a:rPr lang="el-GR" dirty="0"/>
              <a:t> υφίστανται κοινές αναζητήσεις </a:t>
            </a:r>
          </a:p>
          <a:p>
            <a:pPr marL="457200" lvl="1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https://papers.ssrn.com/sol3/papers.cfm?abstract_id=4758296</a:t>
            </a:r>
            <a:r>
              <a:rPr lang="en-GB" dirty="0"/>
              <a:t> </a:t>
            </a:r>
            <a:endParaRPr lang="el-GR" dirty="0"/>
          </a:p>
          <a:p>
            <a:pPr marL="0" indent="0">
              <a:buNone/>
            </a:pPr>
            <a:r>
              <a:rPr lang="en-GB" dirty="0"/>
              <a:t>Who’s afraid of AI?</a:t>
            </a:r>
            <a:r>
              <a:rPr lang="el-GR" dirty="0"/>
              <a:t>   </a:t>
            </a:r>
            <a:r>
              <a:rPr lang="en-GB" u="sng" dirty="0">
                <a:hlinkClick r:id="rId4"/>
              </a:rPr>
              <a:t>https://www.cia-ica.ca/news/whos-afraid-of-ai-exploring-actuarial-advantages-over-machines/</a:t>
            </a:r>
            <a:endParaRPr lang="el-GR" u="sng" dirty="0"/>
          </a:p>
          <a:p>
            <a:pPr marL="0" indent="0">
              <a:buNone/>
            </a:pPr>
            <a:r>
              <a:rPr lang="en-GB" u="sng" dirty="0">
                <a:hlinkClick r:id="rId5"/>
              </a:rPr>
              <a:t>Actuarial Profession in the Age of Artificial Intelligence and Process Automation | SOA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F83FB-02B9-5B72-D1C0-C1DF2C49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292654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Πλάτων Τήνιος –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D1F9A-9D74-710C-A118-B62E58A8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49032-2A07-4AE8-BA90-74324CAE0C87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- Τίτλος">
            <a:extLst>
              <a:ext uri="{FF2B5EF4-FFF2-40B4-BE49-F238E27FC236}">
                <a16:creationId xmlns:a16="http://schemas.microsoft.com/office/drawing/2014/main" id="{40437349-7E43-4272-9088-05AE3DAF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2800"/>
              <a:t>Κεντρική ιδέα:</a:t>
            </a:r>
            <a:br>
              <a:rPr lang="el-GR" altLang="en-US" sz="2800"/>
            </a:br>
            <a:r>
              <a:rPr lang="el-GR" altLang="en-US" sz="2800"/>
              <a:t>Εφαρμογή </a:t>
            </a:r>
            <a:r>
              <a:rPr lang="el-GR" altLang="en-US" sz="2800" b="1"/>
              <a:t>οικονομικής ανάλυσης </a:t>
            </a:r>
            <a:r>
              <a:rPr lang="el-GR" altLang="en-US" sz="2800"/>
              <a:t>για ερμηνεία ασφαλιστικής αγοράς</a:t>
            </a:r>
            <a:endParaRPr lang="en-GB" altLang="en-US" sz="2800"/>
          </a:p>
        </p:txBody>
      </p:sp>
      <p:sp>
        <p:nvSpPr>
          <p:cNvPr id="5124" name="2 - Θέση περιεχομένου">
            <a:extLst>
              <a:ext uri="{FF2B5EF4-FFF2-40B4-BE49-F238E27FC236}">
                <a16:creationId xmlns:a16="http://schemas.microsoft.com/office/drawing/2014/main" id="{B4A95C7D-FC2F-4D61-9316-5AFF5FEE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1800"/>
              <a:t>Το μάθημα είναι </a:t>
            </a:r>
            <a:r>
              <a:rPr lang="el-GR" altLang="en-US" sz="1800" b="1"/>
              <a:t>αναλογιστικό</a:t>
            </a:r>
            <a:r>
              <a:rPr lang="el-GR" altLang="en-US" sz="1800"/>
              <a:t> (ΑΝΑ), </a:t>
            </a:r>
            <a:r>
              <a:rPr lang="el-GR" altLang="en-US" sz="1800" i="1"/>
              <a:t>αλλά</a:t>
            </a:r>
            <a:r>
              <a:rPr lang="el-GR" altLang="en-US" sz="1800"/>
              <a:t> η προσέγγιση είναι </a:t>
            </a:r>
            <a:r>
              <a:rPr lang="el-GR" altLang="en-US" sz="1800" b="1"/>
              <a:t>αμιγώς οικονομική</a:t>
            </a:r>
            <a:r>
              <a:rPr lang="el-GR" altLang="en-US" sz="180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600" b="1"/>
              <a:t>οικονομική εξήγηση και ερμηνεία συμπεριφορών</a:t>
            </a:r>
            <a:r>
              <a:rPr lang="el-GR" altLang="en-US" sz="1600"/>
              <a:t> καταναλωτών και της αγοράς ασφάλισης</a:t>
            </a:r>
            <a:r>
              <a:rPr lang="el-GR" altLang="en-US" sz="1600">
                <a:latin typeface="Arial" panose="020B0604020202020204" pitchFamily="34" charset="0"/>
              </a:rPr>
              <a:t>. </a:t>
            </a:r>
            <a:r>
              <a:rPr lang="el-GR" altLang="en-US" sz="1600"/>
              <a:t>Κριτική ικανότητα και δυνατότητα έκφρασης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600" i="1">
                <a:latin typeface="Arial" panose="020B0604020202020204" pitchFamily="34" charset="0"/>
              </a:rPr>
              <a:t>Δεν αναφέρεται άμεσα σε</a:t>
            </a:r>
            <a:r>
              <a:rPr lang="el-GR" altLang="en-US" sz="1600"/>
              <a:t> τεχνικές που ακολουθούν οι αναλογιστές.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800"/>
              <a:t>Στόχος </a:t>
            </a:r>
            <a:r>
              <a:rPr lang="el-GR" altLang="en-US" sz="1800" b="1"/>
              <a:t>κατανόηση εννοιών, θεωρητικών προσεγγίσεων, </a:t>
            </a:r>
            <a:r>
              <a:rPr lang="el-GR" altLang="en-US" sz="1800"/>
              <a:t>αλλά και η σχέση τους </a:t>
            </a:r>
            <a:r>
              <a:rPr lang="el-GR" altLang="en-US" sz="1800" b="1"/>
              <a:t>με την πρακτική της ασφάλισης και λειτουργία της οικονομίας με διεθνή οπτική.</a:t>
            </a:r>
            <a:endParaRPr lang="en-US" altLang="en-US" sz="1800" b="1"/>
          </a:p>
          <a:p>
            <a:pPr eaLnBrk="1" hangingPunct="1">
              <a:lnSpc>
                <a:spcPct val="90000"/>
              </a:lnSpc>
            </a:pPr>
            <a:r>
              <a:rPr lang="el-GR" altLang="en-US" sz="1800">
                <a:latin typeface="Arial" panose="020B0604020202020204" pitchFamily="34" charset="0"/>
              </a:rPr>
              <a:t>Έλεγχος οικονομικής λογικής σε αντικείμενα που χειρίζονται αναλογιστές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800">
                <a:latin typeface="Arial" panose="020B0604020202020204" pitchFamily="34" charset="0"/>
              </a:rPr>
              <a:t>Καλύπτει θέματα </a:t>
            </a:r>
            <a:r>
              <a:rPr lang="el-GR" altLang="en-US" sz="1800" b="1">
                <a:latin typeface="Arial" panose="020B0604020202020204" pitchFamily="34" charset="0"/>
              </a:rPr>
              <a:t>μικρο</a:t>
            </a:r>
            <a:r>
              <a:rPr lang="el-GR" altLang="en-US" sz="1800">
                <a:latin typeface="Arial" panose="020B0604020202020204" pitchFamily="34" charset="0"/>
              </a:rPr>
              <a:t>-οικονομικά και οικονομικής θεωρίας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600">
                <a:latin typeface="Arial" panose="020B0604020202020204" pitchFamily="34" charset="0"/>
              </a:rPr>
              <a:t>Ορθολογισμός σε συνθήκες αβεβαιότητας. Ζήτηση και προσφορά για ασφάλιση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800">
                <a:latin typeface="Arial" panose="020B0604020202020204" pitchFamily="34" charset="0"/>
              </a:rPr>
              <a:t>Αλλά και </a:t>
            </a:r>
            <a:r>
              <a:rPr lang="el-GR" altLang="en-US" sz="1800" b="1">
                <a:latin typeface="Arial" panose="020B0604020202020204" pitchFamily="34" charset="0"/>
              </a:rPr>
              <a:t>μακρο-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600">
                <a:latin typeface="Arial" panose="020B0604020202020204" pitchFamily="34" charset="0"/>
              </a:rPr>
              <a:t>Πώς οργανώνονται οι αγορές ρίσκου; Ποια η διασύνδεση με την μακροοικονομία; Θέματα εποπτείας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800">
                <a:latin typeface="Arial" panose="020B0604020202020204" pitchFamily="34" charset="0"/>
              </a:rPr>
              <a:t>Σημείωση – Η οικονομική θεωρία που απαιτείται είναι απαιτητική. Πρέπει οπωσδήποτε να υπάρχει σημαντική εμβάθυνση σε σχέση με τα οικονομικά του πρώτου έτους.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>
              <a:latin typeface="Arial" panose="020B0604020202020204" pitchFamily="34" charset="0"/>
            </a:endParaRPr>
          </a:p>
        </p:txBody>
      </p:sp>
      <p:sp>
        <p:nvSpPr>
          <p:cNvPr id="5122" name="5 - Θέση αριθμού διαφάνειας">
            <a:extLst>
              <a:ext uri="{FF2B5EF4-FFF2-40B4-BE49-F238E27FC236}">
                <a16:creationId xmlns:a16="http://schemas.microsoft.com/office/drawing/2014/main" id="{C0698271-FC6C-4C98-9259-8901EC42F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98FCB0-1960-4572-AB01-E458F55552E3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15A21-2F96-4158-A816-5709F20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924A7-3754-4F6C-9746-36ECE935F31E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2A708604-D98F-4584-BB33-675FC788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>
                <a:solidFill>
                  <a:srgbClr val="FFFFFF"/>
                </a:solidFill>
                <a:latin typeface="Arial" panose="020B0604020202020204" pitchFamily="34" charset="0"/>
              </a:rPr>
              <a:t>Περίγραμμα – 6 ενότητες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146" name="5 - Θέση αριθμού διαφάνειας">
            <a:extLst>
              <a:ext uri="{FF2B5EF4-FFF2-40B4-BE49-F238E27FC236}">
                <a16:creationId xmlns:a16="http://schemas.microsoft.com/office/drawing/2014/main" id="{BE5384D4-D806-4737-A6AE-53903422E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352540" y="295729"/>
            <a:ext cx="838199" cy="767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70CBD377-7E9A-492E-8F51-A3B203623AA4}" type="slidenum">
              <a:rPr lang="en-GB" altLang="en-US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5</a:t>
            </a:fld>
            <a:endParaRPr lang="en-GB" altLang="en-US">
              <a:solidFill>
                <a:srgbClr val="FFFFFF"/>
              </a:solidFill>
            </a:endParaRPr>
          </a:p>
        </p:txBody>
      </p:sp>
      <p:graphicFrame>
        <p:nvGraphicFramePr>
          <p:cNvPr id="6150" name="Rectangle 3">
            <a:extLst>
              <a:ext uri="{FF2B5EF4-FFF2-40B4-BE49-F238E27FC236}">
                <a16:creationId xmlns:a16="http://schemas.microsoft.com/office/drawing/2014/main" id="{227904BB-AC3F-4968-A333-B9BFC1BFA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428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29365-7B76-4074-8DBF-033AD7C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B44F-B0F5-4C2F-B240-00B66ED248F2}" type="datetime1">
              <a:rPr lang="en-GB" smtClean="0"/>
              <a:t>22/10/2025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EDBD1AEA-877B-4A4C-9BA1-2764C8C8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Arial" panose="020B0604020202020204" pitchFamily="34" charset="0"/>
              </a:rPr>
              <a:t>Βοηθήματα, εργασίες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CCD3A1F-D3DA-4613-9389-01C0B7E1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n-US" sz="2800" b="1" dirty="0"/>
              <a:t>ΤΟ ΜΑΘΗΜΑ ΔΕΝ ΕΧΕΙ </a:t>
            </a:r>
            <a:r>
              <a:rPr lang="el-GR" altLang="en-US" sz="2800" b="1" i="1" dirty="0"/>
              <a:t>‘ΤΟ’</a:t>
            </a:r>
            <a:r>
              <a:rPr lang="el-GR" altLang="en-US" sz="2800" b="1" dirty="0"/>
              <a:t> ΒΟΗΘΗΜΑ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b="1" dirty="0"/>
              <a:t>Σημειώσεις διδάσκοντος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n-US" sz="2000" dirty="0"/>
              <a:t>Στο </a:t>
            </a:r>
            <a:r>
              <a:rPr lang="en-US" altLang="en-US" sz="2000" dirty="0"/>
              <a:t>e-class. </a:t>
            </a:r>
            <a:r>
              <a:rPr lang="el-GR" altLang="en-US" sz="2000" dirty="0"/>
              <a:t>(περί τις 90 σελίδες).</a:t>
            </a:r>
            <a:r>
              <a:rPr lang="en-US" altLang="en-US" sz="2000" dirty="0"/>
              <a:t> </a:t>
            </a:r>
            <a:r>
              <a:rPr lang="el-GR" altLang="en-US" sz="2000" dirty="0"/>
              <a:t>Θα ανανεώνονται στη διάρκεια του εξαμήνου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John Kay</a:t>
            </a:r>
            <a:r>
              <a:rPr lang="el-GR" altLang="en-US" sz="2400" dirty="0"/>
              <a:t> </a:t>
            </a:r>
            <a:r>
              <a:rPr lang="en-US" altLang="en-US" sz="2400" dirty="0"/>
              <a:t> </a:t>
            </a:r>
            <a:r>
              <a:rPr lang="el-GR" altLang="en-US" sz="2400" i="1" dirty="0"/>
              <a:t>Η Αλήθεια για τις Αγορές</a:t>
            </a:r>
            <a:r>
              <a:rPr lang="el-GR" altLang="en-US" sz="2400" dirty="0"/>
              <a:t>  (διανέμεται)</a:t>
            </a:r>
          </a:p>
          <a:p>
            <a:pPr lvl="2">
              <a:lnSpc>
                <a:spcPct val="80000"/>
              </a:lnSpc>
            </a:pPr>
            <a:r>
              <a:rPr lang="el-GR" altLang="en-US" sz="2000" dirty="0"/>
              <a:t>Παραδείγματα από την οικονομική ζωή για θεωρητικά θέματα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dirty="0"/>
              <a:t>Κεφάλαια εγχειριδίων Μικροοικονομικής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n-US" sz="2000" dirty="0"/>
              <a:t>Για γενική ισορροπία, αβεβαιότητα, ασύμμετρη πληροφόρηση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800" dirty="0"/>
              <a:t>Εξετάζεται με </a:t>
            </a:r>
            <a:r>
              <a:rPr lang="el-GR" altLang="en-US" sz="2800" b="1" dirty="0"/>
              <a:t>γραπτές εξετάσεις</a:t>
            </a:r>
            <a:r>
              <a:rPr lang="el-GR" altLang="en-US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dirty="0"/>
              <a:t>(Ερώτηση ανάπτυξης απαραίτητη και σημαντική)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400" dirty="0"/>
              <a:t>Προαιρετική εργασία για 3 βαθμούς 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n-US" sz="2000" dirty="0"/>
              <a:t>Πληροφορίες στο </a:t>
            </a:r>
            <a:r>
              <a:rPr lang="en-US" altLang="en-US" sz="2000" dirty="0"/>
              <a:t>e-class</a:t>
            </a:r>
            <a:r>
              <a:rPr lang="el-GR" altLang="en-US" sz="2000" dirty="0"/>
              <a:t>.</a:t>
            </a:r>
          </a:p>
          <a:p>
            <a:pPr>
              <a:lnSpc>
                <a:spcPct val="80000"/>
              </a:lnSpc>
            </a:pPr>
            <a:r>
              <a:rPr lang="el-GR" altLang="en-US" sz="2600" b="1" dirty="0"/>
              <a:t>Τέλη Νοεμβρίου 2020 – ηλεκτρονική πρόοδος</a:t>
            </a:r>
            <a:r>
              <a:rPr lang="el-GR" altLang="en-US" sz="2600" dirty="0"/>
              <a:t>. Θα προηγηθεί ανακοίνωση </a:t>
            </a:r>
          </a:p>
        </p:txBody>
      </p:sp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0885B21E-9501-468A-88F6-0156F5075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FCF3ED-8E76-4FBF-8B15-A8FC15F69DB5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F3303-48BF-482A-851D-ADEBB96C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7A429-BEC4-4E94-BA55-5346F63D934B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DB73-5D5C-4B76-91D3-0DFF7A9A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Σχετικές κινηματογραφικές ταινίες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19433-6CEF-4E7B-9093-60E9707D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BE301-90DC-4750-8CEE-970D8400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02" y="2453969"/>
            <a:ext cx="1944216" cy="369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8161A-F883-4D92-905D-65097BD5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775" y="2485834"/>
            <a:ext cx="2376264" cy="36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6DDC-8FFA-4016-90DA-6D51AB94A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897" y="2758527"/>
            <a:ext cx="19050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7397F-2B98-4FC8-A3BE-39A6775A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692" y="2440196"/>
            <a:ext cx="2107742" cy="3036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8D522-FFF2-42B5-B75C-00C09CB6F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144" y="2440196"/>
            <a:ext cx="1905000" cy="2843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34177-283E-481F-9D26-96ED80F1F364}"/>
              </a:ext>
            </a:extLst>
          </p:cNvPr>
          <p:cNvSpPr txBox="1"/>
          <p:nvPr/>
        </p:nvSpPr>
        <p:spPr>
          <a:xfrm>
            <a:off x="7538065" y="5443488"/>
            <a:ext cx="203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Διπλή </a:t>
            </a:r>
            <a:r>
              <a:rPr lang="el-GR" b="1" dirty="0" err="1"/>
              <a:t>αποζημιωση</a:t>
            </a:r>
            <a:r>
              <a:rPr lang="el-GR" b="1" dirty="0"/>
              <a:t> ή </a:t>
            </a:r>
          </a:p>
          <a:p>
            <a:r>
              <a:rPr lang="el-GR" b="1" i="1" dirty="0"/>
              <a:t>Κολασμένη αγάπη</a:t>
            </a:r>
            <a:endParaRPr lang="en-GB" b="1" i="1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94EA484-88E1-4633-BD95-6DD34495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FD3FC-C52E-4166-906D-1EF0A1F40D0B}" type="datetime1">
              <a:rPr lang="en-GB" smtClean="0"/>
              <a:t>22/10/2025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22664-2F25-F36A-0659-FF69601F4D18}"/>
              </a:ext>
            </a:extLst>
          </p:cNvPr>
          <p:cNvSpPr txBox="1"/>
          <p:nvPr/>
        </p:nvSpPr>
        <p:spPr>
          <a:xfrm>
            <a:off x="10222485" y="5443488"/>
            <a:ext cx="2075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“H </a:t>
            </a:r>
            <a:r>
              <a:rPr lang="el-GR" sz="1400" b="1" i="1" dirty="0"/>
              <a:t>απληστία είναι καλό πράγμα» - </a:t>
            </a:r>
            <a:r>
              <a:rPr lang="en-US" sz="1400" b="1" i="1" dirty="0"/>
              <a:t>Greed is good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155402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8F9657FB-3F8C-4F1D-AA9F-C6E9104F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ΡΙΣΚΟ ΚΑΙ ΑΒΕΒΑΙΟΤΗΤΑ</a:t>
            </a:r>
            <a:endParaRPr lang="en-GB" dirty="0"/>
          </a:p>
        </p:txBody>
      </p:sp>
      <p:sp>
        <p:nvSpPr>
          <p:cNvPr id="3" name="2 - Θέση κειμένου">
            <a:extLst>
              <a:ext uri="{FF2B5EF4-FFF2-40B4-BE49-F238E27FC236}">
                <a16:creationId xmlns:a16="http://schemas.microsoft.com/office/drawing/2014/main" id="{3468825B-FABE-4F87-8D8E-C7EEFB064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ΤΡΟΠΟΙ ΠΡΟΣΕΓΓΙΣΗΣ </a:t>
            </a:r>
            <a:endParaRPr lang="en-GB" dirty="0"/>
          </a:p>
        </p:txBody>
      </p:sp>
      <p:sp>
        <p:nvSpPr>
          <p:cNvPr id="8194" name="5 - Θέση αριθμού διαφάνειας">
            <a:extLst>
              <a:ext uri="{FF2B5EF4-FFF2-40B4-BE49-F238E27FC236}">
                <a16:creationId xmlns:a16="http://schemas.microsoft.com/office/drawing/2014/main" id="{4538D898-6358-443C-ADF7-7C9CC39D1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5E2BC4-9CA9-4F3B-81BB-4A82F31EE494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E6248-9840-4333-9CFE-2D89EE12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7988E-A06E-4385-A67E-05579E46CF66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F03527C-DA2E-47E4-8CB3-77916AFA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Ρίσκο και αβεβαιότητα</a:t>
            </a:r>
            <a:r>
              <a:rPr lang="en-US" altLang="en-US" dirty="0"/>
              <a:t>  </a:t>
            </a:r>
            <a:r>
              <a:rPr lang="en-US" altLang="en-US" sz="2800" dirty="0"/>
              <a:t>(</a:t>
            </a:r>
            <a:r>
              <a:rPr lang="el-GR" altLang="en-US" sz="2800" dirty="0"/>
              <a:t>+αμφισημία;)</a:t>
            </a:r>
            <a:endParaRPr lang="el-GR" altLang="en-US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A98B9DB-09CF-4DCA-AFCE-3D25C52D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97" y="2492896"/>
            <a:ext cx="11095406" cy="40693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Frank Knight (1921)</a:t>
            </a:r>
            <a:r>
              <a:rPr lang="el-GR" altLang="en-US" sz="1600" dirty="0"/>
              <a:t>: Συμπεριφορά ατόμων διαφέρει ριζικά αν ρίσκο ή αβεβαιότητα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b="1" dirty="0"/>
              <a:t>Ρίσκο</a:t>
            </a:r>
            <a:r>
              <a:rPr lang="el-GR" altLang="en-US" sz="1400" dirty="0"/>
              <a:t>- μπορεί να υπαχθεί σε ποσοτική μέτρηση (π.χ. Με πιθανότητες)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b="1" dirty="0"/>
              <a:t>Αβεβαιότητα – </a:t>
            </a:r>
            <a:r>
              <a:rPr lang="el-GR" altLang="en-US" sz="1400" dirty="0"/>
              <a:t>δεν μπορεί να μετρηθεί. </a:t>
            </a:r>
            <a:r>
              <a:rPr lang="el-GR" altLang="en-US" sz="1400" dirty="0" err="1"/>
              <a:t>Αγνωστη</a:t>
            </a:r>
            <a:r>
              <a:rPr lang="el-GR" altLang="en-US" sz="1400" dirty="0"/>
              <a:t> κατανομή πιθανοτήτων, ακόμη και τα πιθανά ενδεχόμενα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Donald Rumsfeld:</a:t>
            </a:r>
            <a:r>
              <a:rPr lang="el-GR" altLang="en-US" sz="1600" dirty="0"/>
              <a:t>  ‘</a:t>
            </a:r>
            <a:r>
              <a:rPr lang="el-GR" altLang="en-US" sz="1600" b="1" i="1" dirty="0"/>
              <a:t>γνωστούς </a:t>
            </a:r>
            <a:r>
              <a:rPr lang="el-GR" altLang="en-US" sz="1600" b="1" dirty="0"/>
              <a:t>άγνωστους</a:t>
            </a:r>
            <a:r>
              <a:rPr lang="el-GR" altLang="en-US" sz="1600" dirty="0"/>
              <a:t> – τα πράγματα που γνωρίζεις  ότι δεν γνωρίζεις’ (ρίσκο) και τους ‘</a:t>
            </a:r>
            <a:r>
              <a:rPr lang="el-GR" altLang="en-US" sz="1600" b="1" i="1" dirty="0"/>
              <a:t>άγνωστους </a:t>
            </a:r>
            <a:r>
              <a:rPr lang="el-GR" altLang="en-US" sz="1600" b="1" dirty="0" err="1"/>
              <a:t>άγνωστους</a:t>
            </a:r>
            <a:r>
              <a:rPr lang="el-GR" altLang="en-US" sz="1600" dirty="0"/>
              <a:t> – τα πράγματα που δεν γνωρίζουμε ότι δεν γνωρίζουμε’ (αβεβαιότητα).</a:t>
            </a:r>
            <a:r>
              <a:rPr lang="el-GR" altLang="en-US" sz="1600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600" b="1" dirty="0"/>
              <a:t>Π.χ. Ρίσκο: </a:t>
            </a:r>
            <a:r>
              <a:rPr lang="el-GR" altLang="en-US" sz="1600" dirty="0"/>
              <a:t>κορώνα γράμματα (γνωστή πιθανότητα ½).  Και να μην είναι γνωστή εκ των προτέρων, μπορεί να υπολογιστεί με βάση στατιστικές παρατηρήσεις + την θεωρία δειγματοληψιών.  (επαναλαμβανόμενα δείγματα).</a:t>
            </a:r>
            <a:r>
              <a:rPr lang="el-GR" altLang="en-US" sz="16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dirty="0"/>
              <a:t>Χρησιμοποιούμε θεωρία πιθανοτήτων ως ‘οιονεί βεβαιότητα’</a:t>
            </a:r>
            <a:r>
              <a:rPr lang="el-GR" altLang="en-US" sz="1400" b="1" dirty="0"/>
              <a:t> + ορθολογισμός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1600" b="1" dirty="0"/>
              <a:t>Αβεβαιότητα: </a:t>
            </a:r>
            <a:r>
              <a:rPr lang="el-GR" altLang="en-US" sz="1600" dirty="0"/>
              <a:t>Πιθανότητα κατάρρευσης των αγορών στα επόμενα 3 χρόνια; Τρομοκρατικό χτύπημα;  Ζητήματα όπου η έννοια των επαναλαμβανόμενων δειγματοληψιών δεν έχει νόημα.  (βλ. μαύρους κύκνους παρακάτω).   Θέματα, όπου απλώς δεν ξέρουμε, ή δεν μπορούμε ούτε καν να απαριθμήσουμε τα ενδεχόμενα</a:t>
            </a:r>
            <a:r>
              <a:rPr lang="el-GR" altLang="en-US" sz="1600" b="1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Keynes</a:t>
            </a:r>
            <a:r>
              <a:rPr lang="en-US" altLang="en-US" sz="1600" dirty="0"/>
              <a:t>: </a:t>
            </a:r>
            <a:r>
              <a:rPr lang="el-GR" altLang="en-US" sz="1600" dirty="0"/>
              <a:t>περιορισμοί δυνατότητας αντίληψης και γνώσης</a:t>
            </a:r>
            <a:r>
              <a:rPr lang="en-US" altLang="en-US" sz="1600" dirty="0"/>
              <a:t> </a:t>
            </a:r>
            <a:r>
              <a:rPr lang="el-GR" altLang="en-US" sz="1600" dirty="0"/>
              <a:t>– χτίζει στην </a:t>
            </a:r>
            <a:r>
              <a:rPr lang="el-GR" altLang="en-US" sz="1600" dirty="0" err="1"/>
              <a:t>Μπεϋζιανή</a:t>
            </a:r>
            <a:r>
              <a:rPr lang="el-GR" altLang="en-US" sz="1600" dirty="0"/>
              <a:t> προσέγγιση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1400" b="1" dirty="0" err="1"/>
              <a:t>Μακροικονομικά</a:t>
            </a:r>
            <a:r>
              <a:rPr lang="el-GR" altLang="en-US" sz="1400" b="1" dirty="0"/>
              <a:t> του </a:t>
            </a:r>
            <a:r>
              <a:rPr lang="en-US" altLang="en-US" sz="1400" dirty="0"/>
              <a:t>Keynes</a:t>
            </a:r>
            <a:r>
              <a:rPr lang="el-GR" altLang="en-US" sz="1400" dirty="0"/>
              <a:t> – αβεβαιότητα από ενέργειες άλλων παικτών. Αδύνατον να μάθουμε αντικειμενικές πιθανότητες, ακόμη και αν υπάρχουν.</a:t>
            </a:r>
          </a:p>
          <a:p>
            <a:pPr eaLnBrk="1" hangingPunct="1">
              <a:lnSpc>
                <a:spcPct val="90000"/>
              </a:lnSpc>
            </a:pPr>
            <a:endParaRPr lang="el-GR" altLang="en-US" sz="1600" b="1" dirty="0"/>
          </a:p>
        </p:txBody>
      </p:sp>
      <p:sp>
        <p:nvSpPr>
          <p:cNvPr id="9218" name="5 - Θέση αριθμού διαφάνειας">
            <a:extLst>
              <a:ext uri="{FF2B5EF4-FFF2-40B4-BE49-F238E27FC236}">
                <a16:creationId xmlns:a16="http://schemas.microsoft.com/office/drawing/2014/main" id="{CCA5F5FD-BE97-4B84-A5BD-A41033B98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3C0408-E64F-48F0-A9F4-36565BEE13C5}" type="slidenum">
              <a:rPr lang="en-GB" altLang="en-US" sz="2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2000" dirty="0">
              <a:solidFill>
                <a:srgbClr val="898989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1A002-F046-41DE-8214-C754F966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35E95-6468-4DE4-A479-D38F66BF977D}" type="datetime1">
              <a:rPr lang="en-GB" smtClean="0"/>
              <a:t>22/10/2025</a:t>
            </a:fld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2179</Words>
  <Application>Microsoft Office PowerPoint</Application>
  <PresentationFormat>Widescreen</PresentationFormat>
  <Paragraphs>252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Wingdings 3</vt:lpstr>
      <vt:lpstr>Ion Boardroom</vt:lpstr>
      <vt:lpstr>OIKONOMIKH ΤΗΣ ΑΣΦΑΛΙΣΗΣ</vt:lpstr>
      <vt:lpstr>ΕΙΣΑΓΩΓΙΚΑ</vt:lpstr>
      <vt:lpstr>Τεχνητή νοημοσύνη και Αναλογισμός</vt:lpstr>
      <vt:lpstr>Κεντρική ιδέα: Εφαρμογή οικονομικής ανάλυσης για ερμηνεία ασφαλιστικής αγοράς</vt:lpstr>
      <vt:lpstr>Περίγραμμα – 6 ενότητες</vt:lpstr>
      <vt:lpstr>Βοηθήματα, εργασίες</vt:lpstr>
      <vt:lpstr>Σχετικές κινηματογραφικές ταινίες</vt:lpstr>
      <vt:lpstr>ΡΙΣΚΟ ΚΑΙ ΑΒΕΒΑΙΟΤΗΤΑ</vt:lpstr>
      <vt:lpstr>Ρίσκο και αβεβαιότητα  (+αμφισημία;)</vt:lpstr>
      <vt:lpstr>Φιλοσοφικά θέματα: πιθανότητες και ο κόσμος</vt:lpstr>
      <vt:lpstr>Μαύροι κύκνοι – μια κριτική του ορθολογισμού</vt:lpstr>
      <vt:lpstr>Εξελικτική λογική και η έκπληξη της γαλοπούλας</vt:lpstr>
      <vt:lpstr>ΟΙΚΟΝΟΜΙΚΑ, ΧΡΗΜΑΤΟΟΙΚΟΝΟΜΙΚΑ  ΚΑΙ ΑΝΑΛΟΓΙΣΜΟΣ  (Εconomics, Finance, actuarial science)</vt:lpstr>
      <vt:lpstr>Ιστορική εξέλιξη αναλογισμού</vt:lpstr>
      <vt:lpstr>Τα οικονομικά και το ρίσκο</vt:lpstr>
      <vt:lpstr>New boy on the block: Χρηματοοικοινομικά </vt:lpstr>
      <vt:lpstr>Πορεία συνάντησης και σύγκλισης</vt:lpstr>
      <vt:lpstr>Βλέπετε τον γορίλλα; </vt:lpstr>
      <vt:lpstr>ΑΣΦΑΛΙΣΗ ΚΑΙ ΠΑΡΑΓΩΓΑ</vt:lpstr>
      <vt:lpstr>Ασφάλιση και παράγωγα</vt:lpstr>
      <vt:lpstr>ΠΩΣ ΑΝΑΛΥΕΙ Η ΟΙΚΟΝΟΜΙΚΗ ΘΕΩΡΙΑ ΤΗΝ ΑΓΟΡΑ ΑΣΦΑΛΙΣΗΣ</vt:lpstr>
      <vt:lpstr>Τρείς διαστάσεις λειτουργίας απαιτούν διαφορετική προσέγγιση η καθεμία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Platon Tinios</dc:creator>
  <cp:lastModifiedBy>Platon Tinios</cp:lastModifiedBy>
  <cp:revision>13</cp:revision>
  <cp:lastPrinted>2025-10-09T07:38:11Z</cp:lastPrinted>
  <dcterms:created xsi:type="dcterms:W3CDTF">2020-10-29T08:06:03Z</dcterms:created>
  <dcterms:modified xsi:type="dcterms:W3CDTF">2025-10-22T07:37:11Z</dcterms:modified>
</cp:coreProperties>
</file>